
<file path=[Content_Types].xml><?xml version="1.0" encoding="utf-8"?>
<Types xmlns="http://schemas.openxmlformats.org/package/2006/content-types">
  <Override PartName="/ppt/slides/slide6.xml" ContentType="application/vnd.openxmlformats-officedocument.presentationml.slide+xml"/>
  <Override PartName="/ppt/slideLayouts/slideLayout8.xml" ContentType="application/vnd.openxmlformats-officedocument.presentationml.slideLayout+xml"/>
  <Override PartName="/ppt/diagrams/colors1.xml" ContentType="application/vnd.openxmlformats-officedocument.drawingml.diagramColors+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tags/tag2.xml" ContentType="application/vnd.openxmlformats-officedocument.presentationml.tags+xml"/>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ppt/slideLayouts/slideLayout13.xml" ContentType="application/vnd.openxmlformats-officedocument.presentationml.slideLayout+xml"/>
  <Override PartName="/ppt/tags/tag1.xml" ContentType="application/vnd.openxmlformats-officedocument.presentationml.tags+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0.xml" ContentType="application/vnd.openxmlformats-officedocument.presentationml.slideLayout+xml"/>
  <Override PartName="/ppt/diagrams/layout1.xml" ContentType="application/vnd.openxmlformats-officedocument.drawingml.diagram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diagrams/data1.xml" ContentType="application/vnd.openxmlformats-officedocument.drawingml.diagramData+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Override PartName="/ppt/notesSlides/notesSlide1.xml" ContentType="application/vnd.openxmlformats-officedocument.presentationml.notesSlide+xml"/>
  <Override PartName="/ppt/notesSlides/notesSlide3.xml" ContentType="application/vnd.openxmlformats-officedocument.presentationml.notesSlide+xml"/>
  <Default Extension="png" ContentType="image/png"/>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Default Extension="jpeg" ContentType="image/jpeg"/>
  <Override PartName="/ppt/slideLayouts/slideLayout3.xml" ContentType="application/vnd.openxmlformats-officedocument.presentationml.slideLayout+xml"/>
  <Default Extension="emf" ContentType="image/x-emf"/>
  <Override PartName="/ppt/diagrams/quickStyle1.xml" ContentType="application/vnd.openxmlformats-officedocument.drawingml.diagramStyl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72" r:id="rId1"/>
  </p:sldMasterIdLst>
  <p:notesMasterIdLst>
    <p:notesMasterId r:id="rId28"/>
  </p:notesMasterIdLst>
  <p:sldIdLst>
    <p:sldId id="256" r:id="rId2"/>
    <p:sldId id="261" r:id="rId3"/>
    <p:sldId id="279" r:id="rId4"/>
    <p:sldId id="280" r:id="rId5"/>
    <p:sldId id="282" r:id="rId6"/>
    <p:sldId id="274" r:id="rId7"/>
    <p:sldId id="275" r:id="rId8"/>
    <p:sldId id="276" r:id="rId9"/>
    <p:sldId id="258" r:id="rId10"/>
    <p:sldId id="272" r:id="rId11"/>
    <p:sldId id="262" r:id="rId12"/>
    <p:sldId id="268" r:id="rId13"/>
    <p:sldId id="270" r:id="rId14"/>
    <p:sldId id="269" r:id="rId15"/>
    <p:sldId id="264" r:id="rId16"/>
    <p:sldId id="267" r:id="rId17"/>
    <p:sldId id="260" r:id="rId18"/>
    <p:sldId id="283" r:id="rId19"/>
    <p:sldId id="265" r:id="rId20"/>
    <p:sldId id="277" r:id="rId21"/>
    <p:sldId id="266" r:id="rId22"/>
    <p:sldId id="273" r:id="rId23"/>
    <p:sldId id="263" r:id="rId24"/>
    <p:sldId id="271" r:id="rId25"/>
    <p:sldId id="278" r:id="rId26"/>
    <p:sldId id="284" r:id="rId27"/>
  </p:sldIdLst>
  <p:sldSz cx="9144000" cy="6858000" type="screen4x3"/>
  <p:notesSz cx="9144000" cy="6858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5620"/>
    <p:restoredTop sz="94660"/>
  </p:normalViewPr>
  <p:slideViewPr>
    <p:cSldViewPr>
      <p:cViewPr varScale="1">
        <p:scale>
          <a:sx n="65" d="100"/>
          <a:sy n="65" d="100"/>
        </p:scale>
        <p:origin x="-108" y="-198"/>
      </p:cViewPr>
      <p:guideLst>
        <p:guide orient="horz" pos="2160"/>
        <p:guide pos="2880"/>
      </p:guideLst>
    </p:cSldViewPr>
  </p:slideViewPr>
  <p:notesTextViewPr>
    <p:cViewPr>
      <p:scale>
        <a:sx n="100" d="100"/>
        <a:sy n="100" d="100"/>
      </p:scale>
      <p:origin x="0" y="0"/>
    </p:cViewPr>
  </p:notesTextViewPr>
  <p:notesViewPr>
    <p:cSldViewPr>
      <p:cViewPr varScale="1">
        <p:scale>
          <a:sx n="75" d="100"/>
          <a:sy n="75" d="100"/>
        </p:scale>
        <p:origin x="-912" y="-96"/>
      </p:cViewPr>
      <p:guideLst>
        <p:guide orient="horz" pos="2160"/>
        <p:guide pos="2880"/>
      </p:guideLst>
    </p:cSldViewPr>
  </p:notes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12104AB-5922-42C6-90AC-61B0CCD8BF7C}" type="doc">
      <dgm:prSet loTypeId="urn:microsoft.com/office/officeart/2005/8/layout/hierarchy1" loCatId="hierarchy" qsTypeId="urn:microsoft.com/office/officeart/2005/8/quickstyle/simple1" qsCatId="simple" csTypeId="urn:microsoft.com/office/officeart/2005/8/colors/accent1_2" csCatId="accent1" phldr="1"/>
      <dgm:spPr/>
      <dgm:t>
        <a:bodyPr/>
        <a:lstStyle/>
        <a:p>
          <a:endParaRPr lang="en-US"/>
        </a:p>
      </dgm:t>
    </dgm:pt>
    <dgm:pt modelId="{7160A0B7-5293-49F5-AF12-195607473421}">
      <dgm:prSet phldrT="[Text]"/>
      <dgm:spPr/>
      <dgm:t>
        <a:bodyPr/>
        <a:lstStyle/>
        <a:p>
          <a:r>
            <a:rPr lang="en-US" dirty="0" smtClean="0"/>
            <a:t>Sensor</a:t>
          </a:r>
          <a:endParaRPr lang="en-US" dirty="0"/>
        </a:p>
      </dgm:t>
    </dgm:pt>
    <dgm:pt modelId="{445346D1-923C-4D14-BEAC-D444DF202DAA}" type="parTrans" cxnId="{FA9730CD-6305-434E-A3DF-CA105DBFECCB}">
      <dgm:prSet/>
      <dgm:spPr/>
      <dgm:t>
        <a:bodyPr/>
        <a:lstStyle/>
        <a:p>
          <a:endParaRPr lang="en-US"/>
        </a:p>
      </dgm:t>
    </dgm:pt>
    <dgm:pt modelId="{2330B033-12D5-48BF-8559-F38D61E41DE3}" type="sibTrans" cxnId="{FA9730CD-6305-434E-A3DF-CA105DBFECCB}">
      <dgm:prSet/>
      <dgm:spPr/>
      <dgm:t>
        <a:bodyPr/>
        <a:lstStyle/>
        <a:p>
          <a:endParaRPr lang="en-US"/>
        </a:p>
      </dgm:t>
    </dgm:pt>
    <dgm:pt modelId="{5D1C4F73-5A48-45F4-AC5D-9B132F9A69E0}">
      <dgm:prSet phldrT="[Text]"/>
      <dgm:spPr/>
      <dgm:t>
        <a:bodyPr/>
        <a:lstStyle/>
        <a:p>
          <a:r>
            <a:rPr lang="en-US" dirty="0" smtClean="0"/>
            <a:t>Analog</a:t>
          </a:r>
          <a:endParaRPr lang="en-US" dirty="0"/>
        </a:p>
      </dgm:t>
    </dgm:pt>
    <dgm:pt modelId="{3F7796EF-F491-4AC5-B2F8-BFA706BABA43}" type="parTrans" cxnId="{8A522482-FD86-4BA0-8383-FF08C9E15073}">
      <dgm:prSet/>
      <dgm:spPr/>
      <dgm:t>
        <a:bodyPr/>
        <a:lstStyle/>
        <a:p>
          <a:endParaRPr lang="en-US"/>
        </a:p>
      </dgm:t>
    </dgm:pt>
    <dgm:pt modelId="{AEFABA67-BED5-4FC1-B7F7-F7527809DED7}" type="sibTrans" cxnId="{8A522482-FD86-4BA0-8383-FF08C9E15073}">
      <dgm:prSet/>
      <dgm:spPr/>
      <dgm:t>
        <a:bodyPr/>
        <a:lstStyle/>
        <a:p>
          <a:endParaRPr lang="en-US"/>
        </a:p>
      </dgm:t>
    </dgm:pt>
    <dgm:pt modelId="{A7FC82AA-DCD3-40F2-9C79-0FFF0A78E682}">
      <dgm:prSet phldrT="[Text]"/>
      <dgm:spPr/>
      <dgm:t>
        <a:bodyPr/>
        <a:lstStyle/>
        <a:p>
          <a:r>
            <a:rPr lang="en-US" dirty="0" smtClean="0"/>
            <a:t>Wired</a:t>
          </a:r>
          <a:endParaRPr lang="en-US" dirty="0"/>
        </a:p>
      </dgm:t>
    </dgm:pt>
    <dgm:pt modelId="{7BDFCE34-8F16-44D2-A175-D77C021801E1}" type="parTrans" cxnId="{8847C6EC-5EF0-4B82-888D-472FF5B4210D}">
      <dgm:prSet/>
      <dgm:spPr/>
      <dgm:t>
        <a:bodyPr/>
        <a:lstStyle/>
        <a:p>
          <a:endParaRPr lang="en-US"/>
        </a:p>
      </dgm:t>
    </dgm:pt>
    <dgm:pt modelId="{937BC501-F087-4BB4-8A78-A5CF8826A865}" type="sibTrans" cxnId="{8847C6EC-5EF0-4B82-888D-472FF5B4210D}">
      <dgm:prSet/>
      <dgm:spPr/>
      <dgm:t>
        <a:bodyPr/>
        <a:lstStyle/>
        <a:p>
          <a:endParaRPr lang="en-US"/>
        </a:p>
      </dgm:t>
    </dgm:pt>
    <dgm:pt modelId="{0C2D049D-8BA7-4B55-8F9C-3FE8B1600812}">
      <dgm:prSet phldrT="[Text]"/>
      <dgm:spPr/>
      <dgm:t>
        <a:bodyPr/>
        <a:lstStyle/>
        <a:p>
          <a:r>
            <a:rPr lang="en-US" dirty="0" smtClean="0"/>
            <a:t>Wireless</a:t>
          </a:r>
          <a:endParaRPr lang="en-US" dirty="0"/>
        </a:p>
      </dgm:t>
    </dgm:pt>
    <dgm:pt modelId="{088CAA4C-2B25-4EAF-B6F6-0194AD8C589E}" type="parTrans" cxnId="{1A0196BF-6A4F-4946-AEFD-3C5B4C35D977}">
      <dgm:prSet/>
      <dgm:spPr/>
      <dgm:t>
        <a:bodyPr/>
        <a:lstStyle/>
        <a:p>
          <a:endParaRPr lang="en-US"/>
        </a:p>
      </dgm:t>
    </dgm:pt>
    <dgm:pt modelId="{B28A7AE3-B05F-4D3C-AC54-70B6E7237F93}" type="sibTrans" cxnId="{1A0196BF-6A4F-4946-AEFD-3C5B4C35D977}">
      <dgm:prSet/>
      <dgm:spPr/>
      <dgm:t>
        <a:bodyPr/>
        <a:lstStyle/>
        <a:p>
          <a:endParaRPr lang="en-US"/>
        </a:p>
      </dgm:t>
    </dgm:pt>
    <dgm:pt modelId="{703D06C8-3C68-49D7-8AC1-B750BF7B167A}">
      <dgm:prSet phldrT="[Text]"/>
      <dgm:spPr/>
      <dgm:t>
        <a:bodyPr/>
        <a:lstStyle/>
        <a:p>
          <a:r>
            <a:rPr lang="en-US" dirty="0" smtClean="0"/>
            <a:t>Digital</a:t>
          </a:r>
          <a:endParaRPr lang="en-US" dirty="0"/>
        </a:p>
      </dgm:t>
    </dgm:pt>
    <dgm:pt modelId="{113E1345-1FB3-4315-AF4E-ADD104145BCA}" type="parTrans" cxnId="{27BF876B-0B16-4AEA-A919-9F3F07F1ACB5}">
      <dgm:prSet/>
      <dgm:spPr/>
      <dgm:t>
        <a:bodyPr/>
        <a:lstStyle/>
        <a:p>
          <a:endParaRPr lang="en-US"/>
        </a:p>
      </dgm:t>
    </dgm:pt>
    <dgm:pt modelId="{529F5627-1462-4215-B54D-9DBD354DA94A}" type="sibTrans" cxnId="{27BF876B-0B16-4AEA-A919-9F3F07F1ACB5}">
      <dgm:prSet/>
      <dgm:spPr/>
      <dgm:t>
        <a:bodyPr/>
        <a:lstStyle/>
        <a:p>
          <a:endParaRPr lang="en-US"/>
        </a:p>
      </dgm:t>
    </dgm:pt>
    <dgm:pt modelId="{49D5636E-63DA-4559-BA44-C05B1DC6DC87}">
      <dgm:prSet phldrT="[Text]"/>
      <dgm:spPr/>
      <dgm:t>
        <a:bodyPr/>
        <a:lstStyle/>
        <a:p>
          <a:r>
            <a:rPr lang="en-US" dirty="0" smtClean="0"/>
            <a:t>Wired</a:t>
          </a:r>
          <a:endParaRPr lang="en-US" dirty="0"/>
        </a:p>
      </dgm:t>
    </dgm:pt>
    <dgm:pt modelId="{E2DC91D4-5F55-4CEC-8F52-5AEFDF41E982}" type="parTrans" cxnId="{41AAB6AF-E30C-4FD3-9002-994128E283FA}">
      <dgm:prSet/>
      <dgm:spPr/>
      <dgm:t>
        <a:bodyPr/>
        <a:lstStyle/>
        <a:p>
          <a:endParaRPr lang="en-US"/>
        </a:p>
      </dgm:t>
    </dgm:pt>
    <dgm:pt modelId="{F033F42D-FB4B-4727-9152-EBC36D7098F7}" type="sibTrans" cxnId="{41AAB6AF-E30C-4FD3-9002-994128E283FA}">
      <dgm:prSet/>
      <dgm:spPr/>
      <dgm:t>
        <a:bodyPr/>
        <a:lstStyle/>
        <a:p>
          <a:endParaRPr lang="en-US"/>
        </a:p>
      </dgm:t>
    </dgm:pt>
    <dgm:pt modelId="{9F59D5CF-9BD7-4E7E-A9E8-2BBCFCD893E7}">
      <dgm:prSet phldrT="[Text]"/>
      <dgm:spPr/>
      <dgm:t>
        <a:bodyPr/>
        <a:lstStyle/>
        <a:p>
          <a:r>
            <a:rPr lang="en-US" dirty="0" smtClean="0"/>
            <a:t>Wireless</a:t>
          </a:r>
          <a:endParaRPr lang="en-US" dirty="0"/>
        </a:p>
      </dgm:t>
    </dgm:pt>
    <dgm:pt modelId="{F89F2DED-BCF8-4D62-96A5-CC6F9B6C6C17}" type="parTrans" cxnId="{D49EB08B-710A-4980-A6D7-812F45055E71}">
      <dgm:prSet/>
      <dgm:spPr/>
      <dgm:t>
        <a:bodyPr/>
        <a:lstStyle/>
        <a:p>
          <a:endParaRPr lang="en-US"/>
        </a:p>
      </dgm:t>
    </dgm:pt>
    <dgm:pt modelId="{CB3BE115-3CD8-43B0-91F7-0EF1020639B9}" type="sibTrans" cxnId="{D49EB08B-710A-4980-A6D7-812F45055E71}">
      <dgm:prSet/>
      <dgm:spPr/>
      <dgm:t>
        <a:bodyPr/>
        <a:lstStyle/>
        <a:p>
          <a:endParaRPr lang="en-US"/>
        </a:p>
      </dgm:t>
    </dgm:pt>
    <dgm:pt modelId="{BDA456D4-A105-4D64-A11C-8B8DBFA6823D}" type="pres">
      <dgm:prSet presAssocID="{712104AB-5922-42C6-90AC-61B0CCD8BF7C}" presName="hierChild1" presStyleCnt="0">
        <dgm:presLayoutVars>
          <dgm:chPref val="1"/>
          <dgm:dir/>
          <dgm:animOne val="branch"/>
          <dgm:animLvl val="lvl"/>
          <dgm:resizeHandles/>
        </dgm:presLayoutVars>
      </dgm:prSet>
      <dgm:spPr/>
      <dgm:t>
        <a:bodyPr/>
        <a:lstStyle/>
        <a:p>
          <a:endParaRPr lang="en-US"/>
        </a:p>
      </dgm:t>
    </dgm:pt>
    <dgm:pt modelId="{D2670C99-B096-4EF5-A73D-C2A554C27487}" type="pres">
      <dgm:prSet presAssocID="{7160A0B7-5293-49F5-AF12-195607473421}" presName="hierRoot1" presStyleCnt="0"/>
      <dgm:spPr/>
    </dgm:pt>
    <dgm:pt modelId="{9D05889B-6234-4E4E-A876-EEAB026C0F1B}" type="pres">
      <dgm:prSet presAssocID="{7160A0B7-5293-49F5-AF12-195607473421}" presName="composite" presStyleCnt="0"/>
      <dgm:spPr/>
    </dgm:pt>
    <dgm:pt modelId="{51BE10A6-2367-4536-8C2D-6EE8961C7DAD}" type="pres">
      <dgm:prSet presAssocID="{7160A0B7-5293-49F5-AF12-195607473421}" presName="background" presStyleLbl="node0" presStyleIdx="0" presStyleCnt="1"/>
      <dgm:spPr/>
    </dgm:pt>
    <dgm:pt modelId="{60430400-DB83-4D90-B2D2-AFACFD3E7B2A}" type="pres">
      <dgm:prSet presAssocID="{7160A0B7-5293-49F5-AF12-195607473421}" presName="text" presStyleLbl="fgAcc0" presStyleIdx="0" presStyleCnt="1">
        <dgm:presLayoutVars>
          <dgm:chPref val="3"/>
        </dgm:presLayoutVars>
      </dgm:prSet>
      <dgm:spPr/>
      <dgm:t>
        <a:bodyPr/>
        <a:lstStyle/>
        <a:p>
          <a:endParaRPr lang="en-US"/>
        </a:p>
      </dgm:t>
    </dgm:pt>
    <dgm:pt modelId="{0D1B5E37-30D2-46AD-AA7C-B7146A6E9630}" type="pres">
      <dgm:prSet presAssocID="{7160A0B7-5293-49F5-AF12-195607473421}" presName="hierChild2" presStyleCnt="0"/>
      <dgm:spPr/>
    </dgm:pt>
    <dgm:pt modelId="{752921A6-DEAD-4B6F-87EA-CBF26CD94ABB}" type="pres">
      <dgm:prSet presAssocID="{3F7796EF-F491-4AC5-B2F8-BFA706BABA43}" presName="Name10" presStyleLbl="parChTrans1D2" presStyleIdx="0" presStyleCnt="2"/>
      <dgm:spPr/>
      <dgm:t>
        <a:bodyPr/>
        <a:lstStyle/>
        <a:p>
          <a:endParaRPr lang="en-US"/>
        </a:p>
      </dgm:t>
    </dgm:pt>
    <dgm:pt modelId="{DBDE2C08-74A3-4CFA-91A5-BBD601FD9763}" type="pres">
      <dgm:prSet presAssocID="{5D1C4F73-5A48-45F4-AC5D-9B132F9A69E0}" presName="hierRoot2" presStyleCnt="0"/>
      <dgm:spPr/>
    </dgm:pt>
    <dgm:pt modelId="{DB79A10C-5775-43C9-B968-B8D87E7C562B}" type="pres">
      <dgm:prSet presAssocID="{5D1C4F73-5A48-45F4-AC5D-9B132F9A69E0}" presName="composite2" presStyleCnt="0"/>
      <dgm:spPr/>
    </dgm:pt>
    <dgm:pt modelId="{61BBBB66-BB16-4CEF-AEF1-08AF0FEACA66}" type="pres">
      <dgm:prSet presAssocID="{5D1C4F73-5A48-45F4-AC5D-9B132F9A69E0}" presName="background2" presStyleLbl="node2" presStyleIdx="0" presStyleCnt="2"/>
      <dgm:spPr/>
    </dgm:pt>
    <dgm:pt modelId="{881639A2-8006-4383-89DA-F407037FA55A}" type="pres">
      <dgm:prSet presAssocID="{5D1C4F73-5A48-45F4-AC5D-9B132F9A69E0}" presName="text2" presStyleLbl="fgAcc2" presStyleIdx="0" presStyleCnt="2">
        <dgm:presLayoutVars>
          <dgm:chPref val="3"/>
        </dgm:presLayoutVars>
      </dgm:prSet>
      <dgm:spPr/>
      <dgm:t>
        <a:bodyPr/>
        <a:lstStyle/>
        <a:p>
          <a:endParaRPr lang="en-US"/>
        </a:p>
      </dgm:t>
    </dgm:pt>
    <dgm:pt modelId="{0E3D721E-4EF9-43D2-A494-396BD3973F0A}" type="pres">
      <dgm:prSet presAssocID="{5D1C4F73-5A48-45F4-AC5D-9B132F9A69E0}" presName="hierChild3" presStyleCnt="0"/>
      <dgm:spPr/>
    </dgm:pt>
    <dgm:pt modelId="{0175FA66-92E1-4179-9733-F04403B6E635}" type="pres">
      <dgm:prSet presAssocID="{7BDFCE34-8F16-44D2-A175-D77C021801E1}" presName="Name17" presStyleLbl="parChTrans1D3" presStyleIdx="0" presStyleCnt="4"/>
      <dgm:spPr/>
      <dgm:t>
        <a:bodyPr/>
        <a:lstStyle/>
        <a:p>
          <a:endParaRPr lang="en-US"/>
        </a:p>
      </dgm:t>
    </dgm:pt>
    <dgm:pt modelId="{17A04C84-1715-4096-8216-462325A7A6C4}" type="pres">
      <dgm:prSet presAssocID="{A7FC82AA-DCD3-40F2-9C79-0FFF0A78E682}" presName="hierRoot3" presStyleCnt="0"/>
      <dgm:spPr/>
    </dgm:pt>
    <dgm:pt modelId="{7FD8A657-FE0A-43D3-B52F-C20DEBD83B12}" type="pres">
      <dgm:prSet presAssocID="{A7FC82AA-DCD3-40F2-9C79-0FFF0A78E682}" presName="composite3" presStyleCnt="0"/>
      <dgm:spPr/>
    </dgm:pt>
    <dgm:pt modelId="{1DF82D04-948D-47C1-BB9C-989BCFB28077}" type="pres">
      <dgm:prSet presAssocID="{A7FC82AA-DCD3-40F2-9C79-0FFF0A78E682}" presName="background3" presStyleLbl="node3" presStyleIdx="0" presStyleCnt="4"/>
      <dgm:spPr/>
    </dgm:pt>
    <dgm:pt modelId="{98FF2D8D-3F71-43AB-9C92-691360A7E586}" type="pres">
      <dgm:prSet presAssocID="{A7FC82AA-DCD3-40F2-9C79-0FFF0A78E682}" presName="text3" presStyleLbl="fgAcc3" presStyleIdx="0" presStyleCnt="4">
        <dgm:presLayoutVars>
          <dgm:chPref val="3"/>
        </dgm:presLayoutVars>
      </dgm:prSet>
      <dgm:spPr/>
      <dgm:t>
        <a:bodyPr/>
        <a:lstStyle/>
        <a:p>
          <a:endParaRPr lang="en-US"/>
        </a:p>
      </dgm:t>
    </dgm:pt>
    <dgm:pt modelId="{7C1C4300-FFAD-4CC7-B50C-1B6D9A23DFC0}" type="pres">
      <dgm:prSet presAssocID="{A7FC82AA-DCD3-40F2-9C79-0FFF0A78E682}" presName="hierChild4" presStyleCnt="0"/>
      <dgm:spPr/>
    </dgm:pt>
    <dgm:pt modelId="{F08BA4EA-4D0C-4922-B78B-55840CE7930C}" type="pres">
      <dgm:prSet presAssocID="{088CAA4C-2B25-4EAF-B6F6-0194AD8C589E}" presName="Name17" presStyleLbl="parChTrans1D3" presStyleIdx="1" presStyleCnt="4"/>
      <dgm:spPr/>
      <dgm:t>
        <a:bodyPr/>
        <a:lstStyle/>
        <a:p>
          <a:endParaRPr lang="en-US"/>
        </a:p>
      </dgm:t>
    </dgm:pt>
    <dgm:pt modelId="{DDF0083F-DB21-44E6-AF22-DF1D6DA2D890}" type="pres">
      <dgm:prSet presAssocID="{0C2D049D-8BA7-4B55-8F9C-3FE8B1600812}" presName="hierRoot3" presStyleCnt="0"/>
      <dgm:spPr/>
    </dgm:pt>
    <dgm:pt modelId="{0B9775C3-FB7F-453E-A0CE-28D3F654DD68}" type="pres">
      <dgm:prSet presAssocID="{0C2D049D-8BA7-4B55-8F9C-3FE8B1600812}" presName="composite3" presStyleCnt="0"/>
      <dgm:spPr/>
    </dgm:pt>
    <dgm:pt modelId="{517BBE13-6569-4DBE-88D0-1A74C733872A}" type="pres">
      <dgm:prSet presAssocID="{0C2D049D-8BA7-4B55-8F9C-3FE8B1600812}" presName="background3" presStyleLbl="node3" presStyleIdx="1" presStyleCnt="4"/>
      <dgm:spPr/>
    </dgm:pt>
    <dgm:pt modelId="{7012041B-5DA7-4A00-9B22-0C5028EC7878}" type="pres">
      <dgm:prSet presAssocID="{0C2D049D-8BA7-4B55-8F9C-3FE8B1600812}" presName="text3" presStyleLbl="fgAcc3" presStyleIdx="1" presStyleCnt="4">
        <dgm:presLayoutVars>
          <dgm:chPref val="3"/>
        </dgm:presLayoutVars>
      </dgm:prSet>
      <dgm:spPr/>
      <dgm:t>
        <a:bodyPr/>
        <a:lstStyle/>
        <a:p>
          <a:endParaRPr lang="en-US"/>
        </a:p>
      </dgm:t>
    </dgm:pt>
    <dgm:pt modelId="{9DA995D4-DE9D-4A77-B13D-D42832D6C7EE}" type="pres">
      <dgm:prSet presAssocID="{0C2D049D-8BA7-4B55-8F9C-3FE8B1600812}" presName="hierChild4" presStyleCnt="0"/>
      <dgm:spPr/>
    </dgm:pt>
    <dgm:pt modelId="{9D98F586-D449-428E-B5FB-D79695FC54B7}" type="pres">
      <dgm:prSet presAssocID="{113E1345-1FB3-4315-AF4E-ADD104145BCA}" presName="Name10" presStyleLbl="parChTrans1D2" presStyleIdx="1" presStyleCnt="2"/>
      <dgm:spPr/>
      <dgm:t>
        <a:bodyPr/>
        <a:lstStyle/>
        <a:p>
          <a:endParaRPr lang="en-US"/>
        </a:p>
      </dgm:t>
    </dgm:pt>
    <dgm:pt modelId="{3C118073-EB13-4316-8F48-EEDE1C564870}" type="pres">
      <dgm:prSet presAssocID="{703D06C8-3C68-49D7-8AC1-B750BF7B167A}" presName="hierRoot2" presStyleCnt="0"/>
      <dgm:spPr/>
    </dgm:pt>
    <dgm:pt modelId="{5ABD69C5-DA80-43BF-86D0-2D1559D356EC}" type="pres">
      <dgm:prSet presAssocID="{703D06C8-3C68-49D7-8AC1-B750BF7B167A}" presName="composite2" presStyleCnt="0"/>
      <dgm:spPr/>
    </dgm:pt>
    <dgm:pt modelId="{AFE64492-A21D-463F-AE2B-6EDC8C1B795C}" type="pres">
      <dgm:prSet presAssocID="{703D06C8-3C68-49D7-8AC1-B750BF7B167A}" presName="background2" presStyleLbl="node2" presStyleIdx="1" presStyleCnt="2"/>
      <dgm:spPr/>
    </dgm:pt>
    <dgm:pt modelId="{A3986D14-8559-42D2-B6E5-EC8B30632356}" type="pres">
      <dgm:prSet presAssocID="{703D06C8-3C68-49D7-8AC1-B750BF7B167A}" presName="text2" presStyleLbl="fgAcc2" presStyleIdx="1" presStyleCnt="2">
        <dgm:presLayoutVars>
          <dgm:chPref val="3"/>
        </dgm:presLayoutVars>
      </dgm:prSet>
      <dgm:spPr/>
      <dgm:t>
        <a:bodyPr/>
        <a:lstStyle/>
        <a:p>
          <a:endParaRPr lang="en-US"/>
        </a:p>
      </dgm:t>
    </dgm:pt>
    <dgm:pt modelId="{DCDB77D4-1AE2-4549-825B-777CE1B85918}" type="pres">
      <dgm:prSet presAssocID="{703D06C8-3C68-49D7-8AC1-B750BF7B167A}" presName="hierChild3" presStyleCnt="0"/>
      <dgm:spPr/>
    </dgm:pt>
    <dgm:pt modelId="{FE506A50-4F02-4CC2-8F06-6B1C7386DACB}" type="pres">
      <dgm:prSet presAssocID="{E2DC91D4-5F55-4CEC-8F52-5AEFDF41E982}" presName="Name17" presStyleLbl="parChTrans1D3" presStyleIdx="2" presStyleCnt="4"/>
      <dgm:spPr/>
      <dgm:t>
        <a:bodyPr/>
        <a:lstStyle/>
        <a:p>
          <a:endParaRPr lang="en-US"/>
        </a:p>
      </dgm:t>
    </dgm:pt>
    <dgm:pt modelId="{F361B774-F184-4BE0-B7DE-B6E7F15E32E2}" type="pres">
      <dgm:prSet presAssocID="{49D5636E-63DA-4559-BA44-C05B1DC6DC87}" presName="hierRoot3" presStyleCnt="0"/>
      <dgm:spPr/>
    </dgm:pt>
    <dgm:pt modelId="{4542362D-EC03-4F36-BC0C-72618920CFED}" type="pres">
      <dgm:prSet presAssocID="{49D5636E-63DA-4559-BA44-C05B1DC6DC87}" presName="composite3" presStyleCnt="0"/>
      <dgm:spPr/>
    </dgm:pt>
    <dgm:pt modelId="{891F79E9-C665-4C1E-92A5-63206F0A6581}" type="pres">
      <dgm:prSet presAssocID="{49D5636E-63DA-4559-BA44-C05B1DC6DC87}" presName="background3" presStyleLbl="node3" presStyleIdx="2" presStyleCnt="4"/>
      <dgm:spPr/>
    </dgm:pt>
    <dgm:pt modelId="{B34AC9C5-9F50-4B05-AB11-4DD5A66954DA}" type="pres">
      <dgm:prSet presAssocID="{49D5636E-63DA-4559-BA44-C05B1DC6DC87}" presName="text3" presStyleLbl="fgAcc3" presStyleIdx="2" presStyleCnt="4">
        <dgm:presLayoutVars>
          <dgm:chPref val="3"/>
        </dgm:presLayoutVars>
      </dgm:prSet>
      <dgm:spPr/>
      <dgm:t>
        <a:bodyPr/>
        <a:lstStyle/>
        <a:p>
          <a:endParaRPr lang="en-US"/>
        </a:p>
      </dgm:t>
    </dgm:pt>
    <dgm:pt modelId="{9723B372-A935-4427-B066-FE7FF499356C}" type="pres">
      <dgm:prSet presAssocID="{49D5636E-63DA-4559-BA44-C05B1DC6DC87}" presName="hierChild4" presStyleCnt="0"/>
      <dgm:spPr/>
    </dgm:pt>
    <dgm:pt modelId="{B9D91853-1028-4B8F-AE63-8F1856D87E9E}" type="pres">
      <dgm:prSet presAssocID="{F89F2DED-BCF8-4D62-96A5-CC6F9B6C6C17}" presName="Name17" presStyleLbl="parChTrans1D3" presStyleIdx="3" presStyleCnt="4"/>
      <dgm:spPr/>
      <dgm:t>
        <a:bodyPr/>
        <a:lstStyle/>
        <a:p>
          <a:endParaRPr lang="en-US"/>
        </a:p>
      </dgm:t>
    </dgm:pt>
    <dgm:pt modelId="{6A4AB1D6-66D0-41C4-8D83-EA4BCC27BBF5}" type="pres">
      <dgm:prSet presAssocID="{9F59D5CF-9BD7-4E7E-A9E8-2BBCFCD893E7}" presName="hierRoot3" presStyleCnt="0"/>
      <dgm:spPr/>
    </dgm:pt>
    <dgm:pt modelId="{53FE418E-5343-45DB-B348-B41D28E95BD1}" type="pres">
      <dgm:prSet presAssocID="{9F59D5CF-9BD7-4E7E-A9E8-2BBCFCD893E7}" presName="composite3" presStyleCnt="0"/>
      <dgm:spPr/>
    </dgm:pt>
    <dgm:pt modelId="{8ABD02EE-4794-41A5-B25B-DBF374982E70}" type="pres">
      <dgm:prSet presAssocID="{9F59D5CF-9BD7-4E7E-A9E8-2BBCFCD893E7}" presName="background3" presStyleLbl="node3" presStyleIdx="3" presStyleCnt="4"/>
      <dgm:spPr/>
    </dgm:pt>
    <dgm:pt modelId="{DCFA7AAA-B58F-4BE3-BA8B-CFAE004E64B0}" type="pres">
      <dgm:prSet presAssocID="{9F59D5CF-9BD7-4E7E-A9E8-2BBCFCD893E7}" presName="text3" presStyleLbl="fgAcc3" presStyleIdx="3" presStyleCnt="4">
        <dgm:presLayoutVars>
          <dgm:chPref val="3"/>
        </dgm:presLayoutVars>
      </dgm:prSet>
      <dgm:spPr/>
      <dgm:t>
        <a:bodyPr/>
        <a:lstStyle/>
        <a:p>
          <a:endParaRPr lang="en-US"/>
        </a:p>
      </dgm:t>
    </dgm:pt>
    <dgm:pt modelId="{8BEB5B59-EC5A-4737-9442-E74CF9E144F5}" type="pres">
      <dgm:prSet presAssocID="{9F59D5CF-9BD7-4E7E-A9E8-2BBCFCD893E7}" presName="hierChild4" presStyleCnt="0"/>
      <dgm:spPr/>
    </dgm:pt>
  </dgm:ptLst>
  <dgm:cxnLst>
    <dgm:cxn modelId="{54B347D5-F959-4EF0-B7D6-347CF9A0FC07}" type="presOf" srcId="{5D1C4F73-5A48-45F4-AC5D-9B132F9A69E0}" destId="{881639A2-8006-4383-89DA-F407037FA55A}" srcOrd="0" destOrd="0" presId="urn:microsoft.com/office/officeart/2005/8/layout/hierarchy1"/>
    <dgm:cxn modelId="{7BA74B20-63A5-4E67-8393-365356637FED}" type="presOf" srcId="{E2DC91D4-5F55-4CEC-8F52-5AEFDF41E982}" destId="{FE506A50-4F02-4CC2-8F06-6B1C7386DACB}" srcOrd="0" destOrd="0" presId="urn:microsoft.com/office/officeart/2005/8/layout/hierarchy1"/>
    <dgm:cxn modelId="{8847C6EC-5EF0-4B82-888D-472FF5B4210D}" srcId="{5D1C4F73-5A48-45F4-AC5D-9B132F9A69E0}" destId="{A7FC82AA-DCD3-40F2-9C79-0FFF0A78E682}" srcOrd="0" destOrd="0" parTransId="{7BDFCE34-8F16-44D2-A175-D77C021801E1}" sibTransId="{937BC501-F087-4BB4-8A78-A5CF8826A865}"/>
    <dgm:cxn modelId="{8A522482-FD86-4BA0-8383-FF08C9E15073}" srcId="{7160A0B7-5293-49F5-AF12-195607473421}" destId="{5D1C4F73-5A48-45F4-AC5D-9B132F9A69E0}" srcOrd="0" destOrd="0" parTransId="{3F7796EF-F491-4AC5-B2F8-BFA706BABA43}" sibTransId="{AEFABA67-BED5-4FC1-B7F7-F7527809DED7}"/>
    <dgm:cxn modelId="{1A0196BF-6A4F-4946-AEFD-3C5B4C35D977}" srcId="{5D1C4F73-5A48-45F4-AC5D-9B132F9A69E0}" destId="{0C2D049D-8BA7-4B55-8F9C-3FE8B1600812}" srcOrd="1" destOrd="0" parTransId="{088CAA4C-2B25-4EAF-B6F6-0194AD8C589E}" sibTransId="{B28A7AE3-B05F-4D3C-AC54-70B6E7237F93}"/>
    <dgm:cxn modelId="{CD60F65C-A551-4090-972A-2A8DFDFC8A0C}" type="presOf" srcId="{7BDFCE34-8F16-44D2-A175-D77C021801E1}" destId="{0175FA66-92E1-4179-9733-F04403B6E635}" srcOrd="0" destOrd="0" presId="urn:microsoft.com/office/officeart/2005/8/layout/hierarchy1"/>
    <dgm:cxn modelId="{28C6E913-852C-4BBC-A772-A341D2B36FF1}" type="presOf" srcId="{3F7796EF-F491-4AC5-B2F8-BFA706BABA43}" destId="{752921A6-DEAD-4B6F-87EA-CBF26CD94ABB}" srcOrd="0" destOrd="0" presId="urn:microsoft.com/office/officeart/2005/8/layout/hierarchy1"/>
    <dgm:cxn modelId="{215A83C5-0EFF-47D5-998F-B563DEE7A598}" type="presOf" srcId="{0C2D049D-8BA7-4B55-8F9C-3FE8B1600812}" destId="{7012041B-5DA7-4A00-9B22-0C5028EC7878}" srcOrd="0" destOrd="0" presId="urn:microsoft.com/office/officeart/2005/8/layout/hierarchy1"/>
    <dgm:cxn modelId="{2E3F707E-A527-4517-BC54-EC0C2D1C90F9}" type="presOf" srcId="{088CAA4C-2B25-4EAF-B6F6-0194AD8C589E}" destId="{F08BA4EA-4D0C-4922-B78B-55840CE7930C}" srcOrd="0" destOrd="0" presId="urn:microsoft.com/office/officeart/2005/8/layout/hierarchy1"/>
    <dgm:cxn modelId="{27BF876B-0B16-4AEA-A919-9F3F07F1ACB5}" srcId="{7160A0B7-5293-49F5-AF12-195607473421}" destId="{703D06C8-3C68-49D7-8AC1-B750BF7B167A}" srcOrd="1" destOrd="0" parTransId="{113E1345-1FB3-4315-AF4E-ADD104145BCA}" sibTransId="{529F5627-1462-4215-B54D-9DBD354DA94A}"/>
    <dgm:cxn modelId="{27CD58E3-F0AE-4DA5-B70E-A8355D7A2843}" type="presOf" srcId="{7160A0B7-5293-49F5-AF12-195607473421}" destId="{60430400-DB83-4D90-B2D2-AFACFD3E7B2A}" srcOrd="0" destOrd="0" presId="urn:microsoft.com/office/officeart/2005/8/layout/hierarchy1"/>
    <dgm:cxn modelId="{A0E9C512-2896-4692-A798-7C3A56F8C5B1}" type="presOf" srcId="{703D06C8-3C68-49D7-8AC1-B750BF7B167A}" destId="{A3986D14-8559-42D2-B6E5-EC8B30632356}" srcOrd="0" destOrd="0" presId="urn:microsoft.com/office/officeart/2005/8/layout/hierarchy1"/>
    <dgm:cxn modelId="{4C00C530-5A8B-42C2-B306-539DA8889794}" type="presOf" srcId="{9F59D5CF-9BD7-4E7E-A9E8-2BBCFCD893E7}" destId="{DCFA7AAA-B58F-4BE3-BA8B-CFAE004E64B0}" srcOrd="0" destOrd="0" presId="urn:microsoft.com/office/officeart/2005/8/layout/hierarchy1"/>
    <dgm:cxn modelId="{C481DE5E-B845-43A9-B1D9-34A8EFBF707F}" type="presOf" srcId="{F89F2DED-BCF8-4D62-96A5-CC6F9B6C6C17}" destId="{B9D91853-1028-4B8F-AE63-8F1856D87E9E}" srcOrd="0" destOrd="0" presId="urn:microsoft.com/office/officeart/2005/8/layout/hierarchy1"/>
    <dgm:cxn modelId="{542EAD16-D9E9-4750-BDBC-0DF2D5DCFD09}" type="presOf" srcId="{49D5636E-63DA-4559-BA44-C05B1DC6DC87}" destId="{B34AC9C5-9F50-4B05-AB11-4DD5A66954DA}" srcOrd="0" destOrd="0" presId="urn:microsoft.com/office/officeart/2005/8/layout/hierarchy1"/>
    <dgm:cxn modelId="{41AAB6AF-E30C-4FD3-9002-994128E283FA}" srcId="{703D06C8-3C68-49D7-8AC1-B750BF7B167A}" destId="{49D5636E-63DA-4559-BA44-C05B1DC6DC87}" srcOrd="0" destOrd="0" parTransId="{E2DC91D4-5F55-4CEC-8F52-5AEFDF41E982}" sibTransId="{F033F42D-FB4B-4727-9152-EBC36D7098F7}"/>
    <dgm:cxn modelId="{FA9730CD-6305-434E-A3DF-CA105DBFECCB}" srcId="{712104AB-5922-42C6-90AC-61B0CCD8BF7C}" destId="{7160A0B7-5293-49F5-AF12-195607473421}" srcOrd="0" destOrd="0" parTransId="{445346D1-923C-4D14-BEAC-D444DF202DAA}" sibTransId="{2330B033-12D5-48BF-8559-F38D61E41DE3}"/>
    <dgm:cxn modelId="{F38733F7-A335-4F5C-AB38-F916ABA073F0}" type="presOf" srcId="{712104AB-5922-42C6-90AC-61B0CCD8BF7C}" destId="{BDA456D4-A105-4D64-A11C-8B8DBFA6823D}" srcOrd="0" destOrd="0" presId="urn:microsoft.com/office/officeart/2005/8/layout/hierarchy1"/>
    <dgm:cxn modelId="{B170F083-60BD-47EC-A44E-78F6F986DFC2}" type="presOf" srcId="{113E1345-1FB3-4315-AF4E-ADD104145BCA}" destId="{9D98F586-D449-428E-B5FB-D79695FC54B7}" srcOrd="0" destOrd="0" presId="urn:microsoft.com/office/officeart/2005/8/layout/hierarchy1"/>
    <dgm:cxn modelId="{BA1E5167-A7CB-426D-BF0C-06EA761271DA}" type="presOf" srcId="{A7FC82AA-DCD3-40F2-9C79-0FFF0A78E682}" destId="{98FF2D8D-3F71-43AB-9C92-691360A7E586}" srcOrd="0" destOrd="0" presId="urn:microsoft.com/office/officeart/2005/8/layout/hierarchy1"/>
    <dgm:cxn modelId="{D49EB08B-710A-4980-A6D7-812F45055E71}" srcId="{703D06C8-3C68-49D7-8AC1-B750BF7B167A}" destId="{9F59D5CF-9BD7-4E7E-A9E8-2BBCFCD893E7}" srcOrd="1" destOrd="0" parTransId="{F89F2DED-BCF8-4D62-96A5-CC6F9B6C6C17}" sibTransId="{CB3BE115-3CD8-43B0-91F7-0EF1020639B9}"/>
    <dgm:cxn modelId="{11221C60-BC05-43CD-A23A-754B785FBA12}" type="presParOf" srcId="{BDA456D4-A105-4D64-A11C-8B8DBFA6823D}" destId="{D2670C99-B096-4EF5-A73D-C2A554C27487}" srcOrd="0" destOrd="0" presId="urn:microsoft.com/office/officeart/2005/8/layout/hierarchy1"/>
    <dgm:cxn modelId="{2D56E7CD-38EE-411F-9879-FAF09334850D}" type="presParOf" srcId="{D2670C99-B096-4EF5-A73D-C2A554C27487}" destId="{9D05889B-6234-4E4E-A876-EEAB026C0F1B}" srcOrd="0" destOrd="0" presId="urn:microsoft.com/office/officeart/2005/8/layout/hierarchy1"/>
    <dgm:cxn modelId="{D218782B-003A-49E2-87D1-F00F9A27C007}" type="presParOf" srcId="{9D05889B-6234-4E4E-A876-EEAB026C0F1B}" destId="{51BE10A6-2367-4536-8C2D-6EE8961C7DAD}" srcOrd="0" destOrd="0" presId="urn:microsoft.com/office/officeart/2005/8/layout/hierarchy1"/>
    <dgm:cxn modelId="{06F792B7-9697-4B8E-8A28-A1A20D6D3107}" type="presParOf" srcId="{9D05889B-6234-4E4E-A876-EEAB026C0F1B}" destId="{60430400-DB83-4D90-B2D2-AFACFD3E7B2A}" srcOrd="1" destOrd="0" presId="urn:microsoft.com/office/officeart/2005/8/layout/hierarchy1"/>
    <dgm:cxn modelId="{E9242011-CCF5-40EC-8DD9-179019D57214}" type="presParOf" srcId="{D2670C99-B096-4EF5-A73D-C2A554C27487}" destId="{0D1B5E37-30D2-46AD-AA7C-B7146A6E9630}" srcOrd="1" destOrd="0" presId="urn:microsoft.com/office/officeart/2005/8/layout/hierarchy1"/>
    <dgm:cxn modelId="{A5647A1D-77B5-417B-BA59-2FAA80B821D4}" type="presParOf" srcId="{0D1B5E37-30D2-46AD-AA7C-B7146A6E9630}" destId="{752921A6-DEAD-4B6F-87EA-CBF26CD94ABB}" srcOrd="0" destOrd="0" presId="urn:microsoft.com/office/officeart/2005/8/layout/hierarchy1"/>
    <dgm:cxn modelId="{FF645910-2CD6-416F-BB3E-3F6623CA539C}" type="presParOf" srcId="{0D1B5E37-30D2-46AD-AA7C-B7146A6E9630}" destId="{DBDE2C08-74A3-4CFA-91A5-BBD601FD9763}" srcOrd="1" destOrd="0" presId="urn:microsoft.com/office/officeart/2005/8/layout/hierarchy1"/>
    <dgm:cxn modelId="{B87555CD-DCBC-4A6A-A395-ADA093D190EB}" type="presParOf" srcId="{DBDE2C08-74A3-4CFA-91A5-BBD601FD9763}" destId="{DB79A10C-5775-43C9-B968-B8D87E7C562B}" srcOrd="0" destOrd="0" presId="urn:microsoft.com/office/officeart/2005/8/layout/hierarchy1"/>
    <dgm:cxn modelId="{A43A1BE3-E7A9-4A67-AA0D-371061E2130E}" type="presParOf" srcId="{DB79A10C-5775-43C9-B968-B8D87E7C562B}" destId="{61BBBB66-BB16-4CEF-AEF1-08AF0FEACA66}" srcOrd="0" destOrd="0" presId="urn:microsoft.com/office/officeart/2005/8/layout/hierarchy1"/>
    <dgm:cxn modelId="{C36EEABE-E508-40A7-BF1F-07BFBED13FA4}" type="presParOf" srcId="{DB79A10C-5775-43C9-B968-B8D87E7C562B}" destId="{881639A2-8006-4383-89DA-F407037FA55A}" srcOrd="1" destOrd="0" presId="urn:microsoft.com/office/officeart/2005/8/layout/hierarchy1"/>
    <dgm:cxn modelId="{BE6AA0A4-63CE-4C97-A686-24789FAC6653}" type="presParOf" srcId="{DBDE2C08-74A3-4CFA-91A5-BBD601FD9763}" destId="{0E3D721E-4EF9-43D2-A494-396BD3973F0A}" srcOrd="1" destOrd="0" presId="urn:microsoft.com/office/officeart/2005/8/layout/hierarchy1"/>
    <dgm:cxn modelId="{6C208555-3D41-4A48-BAEA-FD82FDAC6E8D}" type="presParOf" srcId="{0E3D721E-4EF9-43D2-A494-396BD3973F0A}" destId="{0175FA66-92E1-4179-9733-F04403B6E635}" srcOrd="0" destOrd="0" presId="urn:microsoft.com/office/officeart/2005/8/layout/hierarchy1"/>
    <dgm:cxn modelId="{84520228-A50B-4364-9DC5-09D9EABCAD64}" type="presParOf" srcId="{0E3D721E-4EF9-43D2-A494-396BD3973F0A}" destId="{17A04C84-1715-4096-8216-462325A7A6C4}" srcOrd="1" destOrd="0" presId="urn:microsoft.com/office/officeart/2005/8/layout/hierarchy1"/>
    <dgm:cxn modelId="{A50C7A4A-8841-45C8-BB7E-5A8A14AFE840}" type="presParOf" srcId="{17A04C84-1715-4096-8216-462325A7A6C4}" destId="{7FD8A657-FE0A-43D3-B52F-C20DEBD83B12}" srcOrd="0" destOrd="0" presId="urn:microsoft.com/office/officeart/2005/8/layout/hierarchy1"/>
    <dgm:cxn modelId="{886CD079-5968-49D0-8B9A-22DB1E1CDCC1}" type="presParOf" srcId="{7FD8A657-FE0A-43D3-B52F-C20DEBD83B12}" destId="{1DF82D04-948D-47C1-BB9C-989BCFB28077}" srcOrd="0" destOrd="0" presId="urn:microsoft.com/office/officeart/2005/8/layout/hierarchy1"/>
    <dgm:cxn modelId="{AEF9282A-5D6F-4638-B023-650451B04F89}" type="presParOf" srcId="{7FD8A657-FE0A-43D3-B52F-C20DEBD83B12}" destId="{98FF2D8D-3F71-43AB-9C92-691360A7E586}" srcOrd="1" destOrd="0" presId="urn:microsoft.com/office/officeart/2005/8/layout/hierarchy1"/>
    <dgm:cxn modelId="{73C73216-4424-4A74-8F99-0525CC6E4E91}" type="presParOf" srcId="{17A04C84-1715-4096-8216-462325A7A6C4}" destId="{7C1C4300-FFAD-4CC7-B50C-1B6D9A23DFC0}" srcOrd="1" destOrd="0" presId="urn:microsoft.com/office/officeart/2005/8/layout/hierarchy1"/>
    <dgm:cxn modelId="{3918CB93-587F-4837-A80D-F19E9C10B116}" type="presParOf" srcId="{0E3D721E-4EF9-43D2-A494-396BD3973F0A}" destId="{F08BA4EA-4D0C-4922-B78B-55840CE7930C}" srcOrd="2" destOrd="0" presId="urn:microsoft.com/office/officeart/2005/8/layout/hierarchy1"/>
    <dgm:cxn modelId="{3388188B-521D-49F6-A728-F559887BDDF5}" type="presParOf" srcId="{0E3D721E-4EF9-43D2-A494-396BD3973F0A}" destId="{DDF0083F-DB21-44E6-AF22-DF1D6DA2D890}" srcOrd="3" destOrd="0" presId="urn:microsoft.com/office/officeart/2005/8/layout/hierarchy1"/>
    <dgm:cxn modelId="{A8F07C56-CE66-4722-B21D-FBD87DD1C422}" type="presParOf" srcId="{DDF0083F-DB21-44E6-AF22-DF1D6DA2D890}" destId="{0B9775C3-FB7F-453E-A0CE-28D3F654DD68}" srcOrd="0" destOrd="0" presId="urn:microsoft.com/office/officeart/2005/8/layout/hierarchy1"/>
    <dgm:cxn modelId="{71AC50F9-2C02-4471-8A92-055711CBD550}" type="presParOf" srcId="{0B9775C3-FB7F-453E-A0CE-28D3F654DD68}" destId="{517BBE13-6569-4DBE-88D0-1A74C733872A}" srcOrd="0" destOrd="0" presId="urn:microsoft.com/office/officeart/2005/8/layout/hierarchy1"/>
    <dgm:cxn modelId="{ADEC767E-EB20-4A31-B75E-EC398C8E6DB2}" type="presParOf" srcId="{0B9775C3-FB7F-453E-A0CE-28D3F654DD68}" destId="{7012041B-5DA7-4A00-9B22-0C5028EC7878}" srcOrd="1" destOrd="0" presId="urn:microsoft.com/office/officeart/2005/8/layout/hierarchy1"/>
    <dgm:cxn modelId="{2421577C-B6BD-4BBA-9622-64ECB7143F82}" type="presParOf" srcId="{DDF0083F-DB21-44E6-AF22-DF1D6DA2D890}" destId="{9DA995D4-DE9D-4A77-B13D-D42832D6C7EE}" srcOrd="1" destOrd="0" presId="urn:microsoft.com/office/officeart/2005/8/layout/hierarchy1"/>
    <dgm:cxn modelId="{9B915A2B-2D45-4B46-ACA0-0EB5660174EC}" type="presParOf" srcId="{0D1B5E37-30D2-46AD-AA7C-B7146A6E9630}" destId="{9D98F586-D449-428E-B5FB-D79695FC54B7}" srcOrd="2" destOrd="0" presId="urn:microsoft.com/office/officeart/2005/8/layout/hierarchy1"/>
    <dgm:cxn modelId="{39A13C08-2934-43F3-883F-2401B8B742F8}" type="presParOf" srcId="{0D1B5E37-30D2-46AD-AA7C-B7146A6E9630}" destId="{3C118073-EB13-4316-8F48-EEDE1C564870}" srcOrd="3" destOrd="0" presId="urn:microsoft.com/office/officeart/2005/8/layout/hierarchy1"/>
    <dgm:cxn modelId="{48F84451-1AA0-4A1D-A088-2930BCA171AA}" type="presParOf" srcId="{3C118073-EB13-4316-8F48-EEDE1C564870}" destId="{5ABD69C5-DA80-43BF-86D0-2D1559D356EC}" srcOrd="0" destOrd="0" presId="urn:microsoft.com/office/officeart/2005/8/layout/hierarchy1"/>
    <dgm:cxn modelId="{5FA117E9-DAD7-413A-A36D-F5C797AF3A79}" type="presParOf" srcId="{5ABD69C5-DA80-43BF-86D0-2D1559D356EC}" destId="{AFE64492-A21D-463F-AE2B-6EDC8C1B795C}" srcOrd="0" destOrd="0" presId="urn:microsoft.com/office/officeart/2005/8/layout/hierarchy1"/>
    <dgm:cxn modelId="{A5F680AA-63FF-42BD-8882-03A3CBDFBDDB}" type="presParOf" srcId="{5ABD69C5-DA80-43BF-86D0-2D1559D356EC}" destId="{A3986D14-8559-42D2-B6E5-EC8B30632356}" srcOrd="1" destOrd="0" presId="urn:microsoft.com/office/officeart/2005/8/layout/hierarchy1"/>
    <dgm:cxn modelId="{56D8BA64-7F3F-45F8-8BDE-9A58449AEB70}" type="presParOf" srcId="{3C118073-EB13-4316-8F48-EEDE1C564870}" destId="{DCDB77D4-1AE2-4549-825B-777CE1B85918}" srcOrd="1" destOrd="0" presId="urn:microsoft.com/office/officeart/2005/8/layout/hierarchy1"/>
    <dgm:cxn modelId="{C9EB4D03-22D7-4597-ABA4-BC6BA730D4E2}" type="presParOf" srcId="{DCDB77D4-1AE2-4549-825B-777CE1B85918}" destId="{FE506A50-4F02-4CC2-8F06-6B1C7386DACB}" srcOrd="0" destOrd="0" presId="urn:microsoft.com/office/officeart/2005/8/layout/hierarchy1"/>
    <dgm:cxn modelId="{B3FDA8A1-AA74-4148-9231-0FDBB99D28A2}" type="presParOf" srcId="{DCDB77D4-1AE2-4549-825B-777CE1B85918}" destId="{F361B774-F184-4BE0-B7DE-B6E7F15E32E2}" srcOrd="1" destOrd="0" presId="urn:microsoft.com/office/officeart/2005/8/layout/hierarchy1"/>
    <dgm:cxn modelId="{A0196DDF-61F1-427D-878F-86EC2E66F082}" type="presParOf" srcId="{F361B774-F184-4BE0-B7DE-B6E7F15E32E2}" destId="{4542362D-EC03-4F36-BC0C-72618920CFED}" srcOrd="0" destOrd="0" presId="urn:microsoft.com/office/officeart/2005/8/layout/hierarchy1"/>
    <dgm:cxn modelId="{AB5452F2-010D-4532-8FB1-3088B3E0B196}" type="presParOf" srcId="{4542362D-EC03-4F36-BC0C-72618920CFED}" destId="{891F79E9-C665-4C1E-92A5-63206F0A6581}" srcOrd="0" destOrd="0" presId="urn:microsoft.com/office/officeart/2005/8/layout/hierarchy1"/>
    <dgm:cxn modelId="{789323D7-9BC7-46F1-B4F5-D637E4AE6AAF}" type="presParOf" srcId="{4542362D-EC03-4F36-BC0C-72618920CFED}" destId="{B34AC9C5-9F50-4B05-AB11-4DD5A66954DA}" srcOrd="1" destOrd="0" presId="urn:microsoft.com/office/officeart/2005/8/layout/hierarchy1"/>
    <dgm:cxn modelId="{7F2C687B-FEC5-442E-AA98-761E683911AA}" type="presParOf" srcId="{F361B774-F184-4BE0-B7DE-B6E7F15E32E2}" destId="{9723B372-A935-4427-B066-FE7FF499356C}" srcOrd="1" destOrd="0" presId="urn:microsoft.com/office/officeart/2005/8/layout/hierarchy1"/>
    <dgm:cxn modelId="{FC983A72-6355-4B1B-B2E7-6E2E630BA0E8}" type="presParOf" srcId="{DCDB77D4-1AE2-4549-825B-777CE1B85918}" destId="{B9D91853-1028-4B8F-AE63-8F1856D87E9E}" srcOrd="2" destOrd="0" presId="urn:microsoft.com/office/officeart/2005/8/layout/hierarchy1"/>
    <dgm:cxn modelId="{E225FD6F-CDEB-4D2E-8E3A-577646EFD52F}" type="presParOf" srcId="{DCDB77D4-1AE2-4549-825B-777CE1B85918}" destId="{6A4AB1D6-66D0-41C4-8D83-EA4BCC27BBF5}" srcOrd="3" destOrd="0" presId="urn:microsoft.com/office/officeart/2005/8/layout/hierarchy1"/>
    <dgm:cxn modelId="{C71995A5-B681-4EE0-B9EC-74EDD0FBD3B4}" type="presParOf" srcId="{6A4AB1D6-66D0-41C4-8D83-EA4BCC27BBF5}" destId="{53FE418E-5343-45DB-B348-B41D28E95BD1}" srcOrd="0" destOrd="0" presId="urn:microsoft.com/office/officeart/2005/8/layout/hierarchy1"/>
    <dgm:cxn modelId="{1EEC3EFB-E336-4A3C-B7CD-D3731E1CA96C}" type="presParOf" srcId="{53FE418E-5343-45DB-B348-B41D28E95BD1}" destId="{8ABD02EE-4794-41A5-B25B-DBF374982E70}" srcOrd="0" destOrd="0" presId="urn:microsoft.com/office/officeart/2005/8/layout/hierarchy1"/>
    <dgm:cxn modelId="{947ADA49-6487-4A99-B569-8B82C483DAB9}" type="presParOf" srcId="{53FE418E-5343-45DB-B348-B41D28E95BD1}" destId="{DCFA7AAA-B58F-4BE3-BA8B-CFAE004E64B0}" srcOrd="1" destOrd="0" presId="urn:microsoft.com/office/officeart/2005/8/layout/hierarchy1"/>
    <dgm:cxn modelId="{20FEE2E9-514B-4991-B16D-13725BEF37FE}" type="presParOf" srcId="{6A4AB1D6-66D0-41C4-8D83-EA4BCC27BBF5}" destId="{8BEB5B59-EC5A-4737-9442-E74CF9E144F5}" srcOrd="1" destOrd="0" presId="urn:microsoft.com/office/officeart/2005/8/layout/hierarchy1"/>
  </dgm:cxnLst>
  <dgm:bg/>
  <dgm:whole/>
</dgm:dataModel>
</file>

<file path=ppt/diagrams/layout1.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5179484" y="0"/>
            <a:ext cx="3962400" cy="342900"/>
          </a:xfrm>
          <a:prstGeom prst="rect">
            <a:avLst/>
          </a:prstGeom>
        </p:spPr>
        <p:txBody>
          <a:bodyPr vert="horz" lIns="91440" tIns="45720" rIns="91440" bIns="45720" rtlCol="0"/>
          <a:lstStyle>
            <a:lvl1pPr algn="r">
              <a:defRPr sz="1200"/>
            </a:lvl1pPr>
          </a:lstStyle>
          <a:p>
            <a:fld id="{EDDEC650-D0E3-45AE-A252-E365898A7E8B}" type="datetimeFigureOut">
              <a:rPr lang="en-US" smtClean="0"/>
              <a:pPr/>
              <a:t>3/28/2009</a:t>
            </a:fld>
            <a:endParaRPr lang="en-US"/>
          </a:p>
        </p:txBody>
      </p:sp>
      <p:sp>
        <p:nvSpPr>
          <p:cNvPr id="4" name="Slide Image Placeholder 3"/>
          <p:cNvSpPr>
            <a:spLocks noGrp="1" noRot="1" noChangeAspect="1"/>
          </p:cNvSpPr>
          <p:nvPr>
            <p:ph type="sldImg" idx="2"/>
          </p:nvPr>
        </p:nvSpPr>
        <p:spPr>
          <a:xfrm>
            <a:off x="2857500" y="514350"/>
            <a:ext cx="3429000" cy="257175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914400" y="3257550"/>
            <a:ext cx="7315200" cy="30861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6513910"/>
            <a:ext cx="3962400" cy="3429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5179484" y="6513910"/>
            <a:ext cx="3962400" cy="342900"/>
          </a:xfrm>
          <a:prstGeom prst="rect">
            <a:avLst/>
          </a:prstGeom>
        </p:spPr>
        <p:txBody>
          <a:bodyPr vert="horz" lIns="91440" tIns="45720" rIns="91440" bIns="45720" rtlCol="0" anchor="b"/>
          <a:lstStyle>
            <a:lvl1pPr algn="r">
              <a:defRPr sz="1200"/>
            </a:lvl1pPr>
          </a:lstStyle>
          <a:p>
            <a:fld id="{2044F561-3EFB-45C2-928B-776EEA713C6C}" type="slidenum">
              <a:rPr lang="en-US" smtClean="0"/>
              <a:pPr/>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sz="1000" dirty="0"/>
          </a:p>
        </p:txBody>
      </p:sp>
      <p:sp>
        <p:nvSpPr>
          <p:cNvPr id="4" name="Slide Number Placeholder 3"/>
          <p:cNvSpPr>
            <a:spLocks noGrp="1"/>
          </p:cNvSpPr>
          <p:nvPr>
            <p:ph type="sldNum" sz="quarter" idx="10"/>
          </p:nvPr>
        </p:nvSpPr>
        <p:spPr/>
        <p:txBody>
          <a:bodyPr/>
          <a:lstStyle/>
          <a:p>
            <a:fld id="{2044F561-3EFB-45C2-928B-776EEA713C6C}" type="slidenum">
              <a:rPr lang="en-US" smtClean="0"/>
              <a:pPr/>
              <a:t>2</a:t>
            </a:fld>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044F561-3EFB-45C2-928B-776EEA713C6C}" type="slidenum">
              <a:rPr lang="en-US" smtClean="0"/>
              <a:pPr/>
              <a:t>4</a:t>
            </a:fld>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044F561-3EFB-45C2-928B-776EEA713C6C}" type="slidenum">
              <a:rPr lang="en-US" smtClean="0"/>
              <a:pPr/>
              <a:t>5</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2044F561-3EFB-45C2-928B-776EEA713C6C}" type="slidenum">
              <a:rPr lang="en-US" smtClean="0"/>
              <a:pPr/>
              <a:t>8</a:t>
            </a:fld>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err="1" smtClean="0"/>
              <a:t>asderftgyhujki</a:t>
            </a:r>
            <a:endParaRPr lang="en-US" dirty="0"/>
          </a:p>
        </p:txBody>
      </p:sp>
      <p:sp>
        <p:nvSpPr>
          <p:cNvPr id="4" name="Slide Number Placeholder 3"/>
          <p:cNvSpPr>
            <a:spLocks noGrp="1"/>
          </p:cNvSpPr>
          <p:nvPr>
            <p:ph type="sldNum" sz="quarter" idx="10"/>
          </p:nvPr>
        </p:nvSpPr>
        <p:spPr/>
        <p:txBody>
          <a:bodyPr/>
          <a:lstStyle/>
          <a:p>
            <a:fld id="{DB8C35E6-016F-46E1-9FB3-42584163CD5A}" type="slidenum">
              <a:rPr lang="en-GB" smtClean="0"/>
              <a:pPr/>
              <a:t>14</a:t>
            </a:fld>
            <a:endParaRPr lang="en-GB"/>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0" y="1371600"/>
            <a:ext cx="7851648" cy="1828800"/>
          </a:xfrm>
          <a:ln>
            <a:noFill/>
          </a:ln>
        </p:spPr>
        <p:txBody>
          <a:bodyPr vert="horz" tIns="0" rIns="18288"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17" name="Subtitle 16"/>
          <p:cNvSpPr>
            <a:spLocks noGrp="1"/>
          </p:cNvSpPr>
          <p:nvPr>
            <p:ph type="subTitle" idx="1"/>
          </p:nvPr>
        </p:nvSpPr>
        <p:spPr>
          <a:xfrm>
            <a:off x="533400" y="3228536"/>
            <a:ext cx="7854696" cy="1752600"/>
          </a:xfrm>
        </p:spPr>
        <p:txBody>
          <a:bodyPr lIns="0" rIns="18288"/>
          <a:lstStyle>
            <a:lvl1pPr marL="0" marR="45720" indent="0" algn="r">
              <a:buNone/>
              <a:defRPr>
                <a:solidFill>
                  <a:schemeClr val="tx1"/>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kumimoji="0" lang="en-US" smtClean="0"/>
              <a:t>Click to edit Master subtitle style</a:t>
            </a:r>
            <a:endParaRPr kumimoji="0" lang="en-US"/>
          </a:p>
        </p:txBody>
      </p:sp>
      <p:sp>
        <p:nvSpPr>
          <p:cNvPr id="30" name="Date Placeholder 29"/>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19" name="Footer Placeholder 18"/>
          <p:cNvSpPr>
            <a:spLocks noGrp="1"/>
          </p:cNvSpPr>
          <p:nvPr>
            <p:ph type="ftr" sz="quarter" idx="11"/>
          </p:nvPr>
        </p:nvSpPr>
        <p:spPr/>
        <p:txBody>
          <a:bodyPr/>
          <a:lstStyle/>
          <a:p>
            <a:endParaRPr lang="en-US" dirty="0"/>
          </a:p>
        </p:txBody>
      </p:sp>
      <p:sp>
        <p:nvSpPr>
          <p:cNvPr id="27" name="Slide Number Placeholder 26"/>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01"/>
            <a:ext cx="2057400" cy="5211763"/>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457200" y="914401"/>
            <a:ext cx="6019800" cy="5211763"/>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objOverTx">
  <p:cSld name="Title and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228600"/>
            <a:ext cx="8001000" cy="5715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609600" y="990600"/>
            <a:ext cx="8153400" cy="2438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609600" y="3581400"/>
            <a:ext cx="8153400" cy="2438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28600"/>
            <a:ext cx="8001000" cy="5715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609600" y="990600"/>
            <a:ext cx="40005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762500" y="990600"/>
            <a:ext cx="4000500" cy="2438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762500" y="3581400"/>
            <a:ext cx="4000500" cy="2438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Content Placeholder 2"/>
          <p:cNvSpPr>
            <a:spLocks noGrp="1"/>
          </p:cNvSpPr>
          <p:nvPr>
            <p:ph idx="1"/>
          </p:nvPr>
        </p:nvSpPr>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6"/>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530352" y="2704664"/>
            <a:ext cx="7772400" cy="1509712"/>
          </a:xfrm>
        </p:spPr>
        <p:txBody>
          <a:bodyPr lIns="45720" rIns="45720"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overrideClrMapping bg1="dk1" tx1="lt1" bg2="dk2" tx2="lt2" accent1="accent1" accent2="accent2" accent3="accent3" accent4="accent4" accent5="accent5" accent6="accent6" hlink="hlink" folHlink="folHlink"/>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smtClean="0"/>
              <a:t>Click to edit Master title style</a:t>
            </a:r>
            <a:endParaRPr kumimoji="0" lang="en-US"/>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720" anchor="b"/>
          <a:lstStyle>
            <a:lvl1pPr>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457200" y="1855248"/>
            <a:ext cx="4040188" cy="659352"/>
          </a:xfrm>
        </p:spPr>
        <p:txBody>
          <a:bodyPr lIns="45720" tIns="0" rIns="45720"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4645025" y="1859757"/>
            <a:ext cx="4041775" cy="654843"/>
          </a:xfrm>
        </p:spPr>
        <p:txBody>
          <a:bodyPr lIns="45720" tIns="0" rIns="45720"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5" name="Content Placeholder 4"/>
          <p:cNvSpPr>
            <a:spLocks noGrp="1"/>
          </p:cNvSpPr>
          <p:nvPr>
            <p:ph sz="quarter" idx="2"/>
          </p:nvPr>
        </p:nvSpPr>
        <p:spPr>
          <a:xfrm>
            <a:off x="457200" y="2514600"/>
            <a:ext cx="4040188"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6" name="Content Placeholder 5"/>
          <p:cNvSpPr>
            <a:spLocks noGrp="1"/>
          </p:cNvSpPr>
          <p:nvPr>
            <p:ph sz="quarter" idx="4"/>
          </p:nvPr>
        </p:nvSpPr>
        <p:spPr>
          <a:xfrm>
            <a:off x="4645025" y="2514600"/>
            <a:ext cx="4041775"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7" name="Date Placeholder 6"/>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720"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smtClean="0"/>
              <a:t>Click to edit Master title style</a:t>
            </a:r>
            <a:endParaRPr kumimoji="0" lang="en-US"/>
          </a:p>
        </p:txBody>
      </p:sp>
      <p:sp>
        <p:nvSpPr>
          <p:cNvPr id="3" name="Text Placeholder 2"/>
          <p:cNvSpPr>
            <a:spLocks noGrp="1"/>
          </p:cNvSpPr>
          <p:nvPr>
            <p:ph type="body" idx="2"/>
          </p:nvPr>
        </p:nvSpPr>
        <p:spPr>
          <a:xfrm>
            <a:off x="685800" y="1676400"/>
            <a:ext cx="2743200" cy="4572000"/>
          </a:xfrm>
        </p:spPr>
        <p:txBody>
          <a:bodyPr lIns="18288" rIns="18288"/>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smtClean="0"/>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5" name="Date Placeholder 4"/>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dirty="0"/>
          </a:p>
        </p:txBody>
      </p:sp>
    </p:spTree>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rtlCol="0" anchor="ctr"/>
          <a:lstStyle/>
          <a:p>
            <a:pPr algn="ctr" eaLnBrk="1" latinLnBrk="0" hangingPunct="1"/>
            <a:endParaRPr kumimoji="0" lang="en-US"/>
          </a:p>
        </p:txBody>
      </p:sp>
      <p:sp>
        <p:nvSpPr>
          <p:cNvPr id="2" name="Title 1"/>
          <p:cNvSpPr>
            <a:spLocks noGrp="1"/>
          </p:cNvSpPr>
          <p:nvPr>
            <p:ph type="title"/>
          </p:nvPr>
        </p:nvSpPr>
        <p:spPr>
          <a:xfrm>
            <a:off x="609600" y="1176996"/>
            <a:ext cx="2212848" cy="1582621"/>
          </a:xfrm>
        </p:spPr>
        <p:txBody>
          <a:bodyPr vert="horz" lIns="45720" tIns="45720" rIns="45720" bIns="45720" anchor="b"/>
          <a:lstStyle>
            <a:lvl1pPr algn="l">
              <a:buNone/>
              <a:defRPr sz="2000" b="1">
                <a:solidFill>
                  <a:schemeClr val="tx2"/>
                </a:solidFill>
              </a:defRPr>
            </a:lvl1pPr>
          </a:lstStyle>
          <a:p>
            <a:r>
              <a:rPr kumimoji="0" lang="en-US" smtClean="0"/>
              <a:t>Click to edit Master title style</a:t>
            </a:r>
            <a:endParaRPr kumimoji="0" lang="en-US"/>
          </a:p>
        </p:txBody>
      </p:sp>
      <p:sp>
        <p:nvSpPr>
          <p:cNvPr id="4" name="Text Placeholder 3"/>
          <p:cNvSpPr>
            <a:spLocks noGrp="1"/>
          </p:cNvSpPr>
          <p:nvPr>
            <p:ph type="body" sz="half" idx="2"/>
          </p:nvPr>
        </p:nvSpPr>
        <p:spPr>
          <a:xfrm>
            <a:off x="609600" y="2828785"/>
            <a:ext cx="2209800" cy="2179320"/>
          </a:xfrm>
        </p:spPr>
        <p:txBody>
          <a:bodyPr lIns="64008" rIns="45720" bIns="45720"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smtClean="0"/>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3/28/2009</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a:xfrm>
            <a:off x="8077200" y="6356350"/>
            <a:ext cx="609600" cy="365125"/>
          </a:xfrm>
        </p:spPr>
        <p:txBody>
          <a:bodyPr/>
          <a:lstStyle/>
          <a:p>
            <a:fld id="{B6F15528-21DE-4FAA-801E-634DDDAF4B2B}" type="slidenum">
              <a:rPr lang="en-US" smtClean="0"/>
              <a:pPr/>
              <a:t>‹#›</a:t>
            </a:fld>
            <a:endParaRPr lang="en-US" dirty="0"/>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smtClean="0"/>
              <a:t>Click icon to add picture</a:t>
            </a:r>
            <a:endParaRPr kumimoji="0" lang="en-US" dirty="0"/>
          </a:p>
        </p:txBody>
      </p:sp>
      <p:sp>
        <p:nvSpPr>
          <p:cNvPr id="10" name="Freeform 9"/>
          <p:cNvSpPr>
            <a:spLocks/>
          </p:cNvSpPr>
          <p:nvPr/>
        </p:nvSpPr>
        <p:spPr bwMode="auto">
          <a:xfrm flipV="1">
            <a:off x="-9525" y="5816600"/>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a:solidFill>
                <a:schemeClr val="tx1"/>
              </a:solidFill>
              <a:latin typeface="+mn-lt"/>
              <a:ea typeface="+mn-ea"/>
              <a:cs typeface="+mn-cs"/>
            </a:endParaRPr>
          </a:p>
        </p:txBody>
      </p:sp>
      <p:sp>
        <p:nvSpPr>
          <p:cNvPr id="11" name="Freeform 10"/>
          <p:cNvSpPr>
            <a:spLocks/>
          </p:cNvSpPr>
          <p:nvPr/>
        </p:nvSpPr>
        <p:spPr bwMode="auto">
          <a:xfrm flipV="1">
            <a:off x="4381500" y="6219825"/>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a:solidFill>
                <a:schemeClr val="tx1"/>
              </a:solidFill>
              <a:latin typeface="+mn-lt"/>
              <a:ea typeface="+mn-ea"/>
              <a:cs typeface="+mn-cs"/>
            </a:endParaRPr>
          </a:p>
        </p:txBody>
      </p:sp>
    </p:spTree>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4"/>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a:solidFill>
                <a:schemeClr val="tx1"/>
              </a:solidFill>
              <a:latin typeface="+mn-lt"/>
              <a:ea typeface="+mn-ea"/>
              <a:cs typeface="+mn-cs"/>
            </a:endParaRPr>
          </a:p>
        </p:txBody>
      </p:sp>
      <p:sp>
        <p:nvSpPr>
          <p:cNvPr id="8" name="Freeform 7"/>
          <p:cNvSpPr>
            <a:spLocks/>
          </p:cNvSpPr>
          <p:nvPr/>
        </p:nvSpPr>
        <p:spPr bwMode="auto">
          <a:xfrm>
            <a:off x="4381500" y="-7144"/>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440" tIns="45720" rIns="91440" bIns="45720" anchor="t" compatLnSpc="1"/>
          <a:lstStyle/>
          <a:p>
            <a:pPr marL="0" algn="l" rtl="0" eaLnBrk="1" latinLnBrk="0" hangingPunct="1"/>
            <a:endParaRPr kumimoji="0" lang="en-US">
              <a:solidFill>
                <a:schemeClr val="tx1"/>
              </a:solidFill>
              <a:latin typeface="+mn-lt"/>
              <a:ea typeface="+mn-ea"/>
              <a:cs typeface="+mn-cs"/>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rIns="0" bIns="0" anchor="b">
            <a:normAutofit/>
          </a:bodyPr>
          <a:lstStyle/>
          <a:p>
            <a:r>
              <a:rPr kumimoji="0" lang="en-US" smtClean="0"/>
              <a:t>Click to edit Master title style</a:t>
            </a:r>
            <a:endParaRPr kumimoji="0" lang="en-US"/>
          </a:p>
        </p:txBody>
      </p:sp>
      <p:sp>
        <p:nvSpPr>
          <p:cNvPr id="30" name="Text Placeholder 29"/>
          <p:cNvSpPr>
            <a:spLocks noGrp="1"/>
          </p:cNvSpPr>
          <p:nvPr>
            <p:ph type="body" idx="1"/>
          </p:nvPr>
        </p:nvSpPr>
        <p:spPr>
          <a:xfrm>
            <a:off x="457200" y="1935480"/>
            <a:ext cx="8229600" cy="4389120"/>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0" name="Date Placeholder 9"/>
          <p:cNvSpPr>
            <a:spLocks noGrp="1"/>
          </p:cNvSpPr>
          <p:nvPr>
            <p:ph type="dt" sz="half" idx="2"/>
          </p:nvPr>
        </p:nvSpPr>
        <p:spPr>
          <a:xfrm>
            <a:off x="457200" y="6356350"/>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fld id="{1D8BD707-D9CF-40AE-B4C6-C98DA3205C09}" type="datetimeFigureOut">
              <a:rPr lang="en-US" smtClean="0"/>
              <a:pPr/>
              <a:t>3/28/2009</a:t>
            </a:fld>
            <a:endParaRPr lang="en-US" dirty="0"/>
          </a:p>
        </p:txBody>
      </p:sp>
      <p:sp>
        <p:nvSpPr>
          <p:cNvPr id="22" name="Footer Placeholder 21"/>
          <p:cNvSpPr>
            <a:spLocks noGrp="1"/>
          </p:cNvSpPr>
          <p:nvPr>
            <p:ph type="ftr" sz="quarter" idx="3"/>
          </p:nvPr>
        </p:nvSpPr>
        <p:spPr>
          <a:xfrm>
            <a:off x="2667000" y="6356350"/>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en-US" dirty="0"/>
          </a:p>
        </p:txBody>
      </p:sp>
      <p:sp>
        <p:nvSpPr>
          <p:cNvPr id="18" name="Slide Number Placeholder 17"/>
          <p:cNvSpPr>
            <a:spLocks noGrp="1"/>
          </p:cNvSpPr>
          <p:nvPr>
            <p:ph type="sldNum" sz="quarter" idx="4"/>
          </p:nvPr>
        </p:nvSpPr>
        <p:spPr>
          <a:xfrm>
            <a:off x="7924800" y="6356350"/>
            <a:ext cx="762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B6F15528-21DE-4FAA-801E-634DDDAF4B2B}" type="slidenum">
              <a:rPr lang="en-US" smtClean="0"/>
              <a:pPr/>
              <a:t>‹#›</a:t>
            </a:fld>
            <a:endParaRPr lang="en-US" dirty="0"/>
          </a:p>
        </p:txBody>
      </p:sp>
      <p:grpSp>
        <p:nvGrpSpPr>
          <p:cNvPr id="2" name="Group 1"/>
          <p:cNvGrpSpPr/>
          <p:nvPr/>
        </p:nvGrpSpPr>
        <p:grpSpPr>
          <a:xfrm>
            <a:off x="-19017" y="202408"/>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endParaRPr kumimoji="0" lang="en-US"/>
            </a:p>
          </p:txBody>
        </p:sp>
      </p:grpSp>
    </p:spTree>
  </p:cSld>
  <p:clrMap bg1="lt1" tx1="dk1" bg2="lt2" tx2="dk2" accent1="accent1" accent2="accent2" accent3="accent3" accent4="accent4" accent5="accent5" accent6="accent6" hlink="hlink" folHlink="folHlink"/>
  <p:sldLayoutIdLst>
    <p:sldLayoutId id="2147483773" r:id="rId1"/>
    <p:sldLayoutId id="2147483774" r:id="rId2"/>
    <p:sldLayoutId id="2147483775" r:id="rId3"/>
    <p:sldLayoutId id="2147483776" r:id="rId4"/>
    <p:sldLayoutId id="2147483777" r:id="rId5"/>
    <p:sldLayoutId id="2147483778" r:id="rId6"/>
    <p:sldLayoutId id="2147483779" r:id="rId7"/>
    <p:sldLayoutId id="2147483780" r:id="rId8"/>
    <p:sldLayoutId id="2147483781" r:id="rId9"/>
    <p:sldLayoutId id="2147483782" r:id="rId10"/>
    <p:sldLayoutId id="2147483783" r:id="rId11"/>
    <p:sldLayoutId id="2147483784" r:id="rId12"/>
    <p:sldLayoutId id="2147483785" r:id="rId13"/>
  </p:sldLayoutIdLst>
  <p:transition>
    <p:fade/>
  </p:transition>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320" indent="-274320"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40080" indent="-24688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4400" indent="-24688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8720" indent="-210312"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3040" indent="-210312"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7360" indent="-210312"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4560" indent="-182880"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8880" indent="-182880"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xml"/></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7" Type="http://schemas.openxmlformats.org/officeDocument/2006/relationships/diagramColors" Target="../diagrams/colors1.xml"/><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Layout" Target="../slideLayouts/slideLayout13.xml"/><Relationship Id="rId4" Type="http://schemas.openxmlformats.org/officeDocument/2006/relationships/image" Target="../media/image11.png"/></Relationships>
</file>

<file path=ppt/slides/_rels/slide2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7" name="Rectangle 1031"/>
          <p:cNvSpPr>
            <a:spLocks noGrp="1" noChangeArrowheads="1"/>
          </p:cNvSpPr>
          <p:nvPr>
            <p:ph type="subTitle" idx="1"/>
          </p:nvPr>
        </p:nvSpPr>
        <p:spPr>
          <a:xfrm>
            <a:off x="838200" y="2895600"/>
            <a:ext cx="8077200" cy="3200400"/>
          </a:xfrm>
        </p:spPr>
        <p:txBody>
          <a:bodyPr/>
          <a:lstStyle/>
          <a:p>
            <a:pPr>
              <a:lnSpc>
                <a:spcPct val="100000"/>
              </a:lnSpc>
              <a:spcBef>
                <a:spcPct val="0"/>
              </a:spcBef>
              <a:buClrTx/>
              <a:buSzTx/>
            </a:pPr>
            <a:r>
              <a:rPr lang="en-US" sz="2400" b="0" dirty="0" smtClean="0"/>
              <a:t>Prof Dr </a:t>
            </a:r>
            <a:r>
              <a:rPr lang="en-US" sz="2400" dirty="0" smtClean="0"/>
              <a:t>Joyanta Kumar Roy, PhD</a:t>
            </a:r>
            <a:r>
              <a:rPr lang="en-US" sz="2400" b="0" dirty="0" smtClean="0"/>
              <a:t> </a:t>
            </a:r>
            <a:r>
              <a:rPr lang="en-US" sz="2400" b="0" dirty="0"/>
              <a:t/>
            </a:r>
            <a:br>
              <a:rPr lang="en-US" sz="2400" b="0" dirty="0"/>
            </a:br>
            <a:endParaRPr lang="en-US" sz="2400" b="0" dirty="0"/>
          </a:p>
          <a:p>
            <a:r>
              <a:rPr lang="en-US" altLang="es-ES_tradnl" sz="2400" b="0" dirty="0" smtClean="0"/>
              <a:t>Dumkal Institute of Engineering &amp; Technology</a:t>
            </a:r>
            <a:r>
              <a:rPr lang="en-US" altLang="es-ES_tradnl" sz="2400" b="0" dirty="0"/>
              <a:t/>
            </a:r>
            <a:br>
              <a:rPr lang="en-US" altLang="es-ES_tradnl" sz="2400" b="0" dirty="0"/>
            </a:br>
            <a:r>
              <a:rPr lang="en-US" altLang="es-ES_tradnl" sz="2400" dirty="0" smtClean="0"/>
              <a:t>Dumkal, Murshidabad</a:t>
            </a:r>
            <a:r>
              <a:rPr lang="en-US" altLang="es-ES_tradnl" sz="2400" b="0" dirty="0"/>
              <a:t/>
            </a:r>
            <a:br>
              <a:rPr lang="en-US" altLang="es-ES_tradnl" sz="2400" b="0" dirty="0"/>
            </a:br>
            <a:r>
              <a:rPr lang="en-US" altLang="es-ES_tradnl" sz="1800" b="0" dirty="0" smtClean="0"/>
              <a:t>West Bengal, India</a:t>
            </a:r>
          </a:p>
          <a:p>
            <a:endParaRPr lang="en-US" altLang="es-ES_tradnl" sz="1800" dirty="0" smtClean="0"/>
          </a:p>
          <a:p>
            <a:endParaRPr lang="en-US" altLang="es-ES_tradnl" sz="1800" b="0" dirty="0"/>
          </a:p>
        </p:txBody>
      </p:sp>
      <p:pic>
        <p:nvPicPr>
          <p:cNvPr id="5" name="Picture 4" descr="logo diet.jpg"/>
          <p:cNvPicPr>
            <a:picLocks noChangeAspect="1"/>
          </p:cNvPicPr>
          <p:nvPr/>
        </p:nvPicPr>
        <p:blipFill>
          <a:blip r:embed="rId2"/>
          <a:stretch>
            <a:fillRect/>
          </a:stretch>
        </p:blipFill>
        <p:spPr>
          <a:xfrm>
            <a:off x="381000" y="5334000"/>
            <a:ext cx="1143000" cy="1158875"/>
          </a:xfrm>
          <a:prstGeom prst="rect">
            <a:avLst/>
          </a:prstGeom>
        </p:spPr>
      </p:pic>
      <p:sp>
        <p:nvSpPr>
          <p:cNvPr id="9" name="Rectangle 8"/>
          <p:cNvSpPr/>
          <p:nvPr/>
        </p:nvSpPr>
        <p:spPr>
          <a:xfrm>
            <a:off x="0" y="1066800"/>
            <a:ext cx="8962146" cy="1015663"/>
          </a:xfrm>
          <a:prstGeom prst="rect">
            <a:avLst/>
          </a:prstGeom>
          <a:noFill/>
        </p:spPr>
        <p:txBody>
          <a:bodyPr wrap="square" lIns="91440" tIns="45720" rIns="91440" bIns="45720">
            <a:spAutoFit/>
          </a:bodyPr>
          <a:lstStyle/>
          <a:p>
            <a:pPr algn="ctr"/>
            <a:r>
              <a:rPr lang="en-US" sz="6000" dirty="0" smtClean="0">
                <a:ln w="10160">
                  <a:solidFill>
                    <a:schemeClr val="accent1"/>
                  </a:solidFill>
                  <a:prstDash val="solid"/>
                </a:ln>
                <a:solidFill>
                  <a:srgbClr val="FFFFFF"/>
                </a:solidFill>
                <a:effectLst>
                  <a:outerShdw blurRad="38100" dist="32000" dir="5400000" algn="tl">
                    <a:srgbClr val="000000">
                      <a:alpha val="30000"/>
                    </a:srgbClr>
                  </a:outerShdw>
                </a:effectLst>
              </a:rPr>
              <a:t>Wireless Sensor Network</a:t>
            </a:r>
            <a:endParaRPr lang="en-US" sz="6000" dirty="0">
              <a:ln w="10160">
                <a:solidFill>
                  <a:schemeClr val="accent1"/>
                </a:solidFill>
                <a:prstDash val="solid"/>
              </a:ln>
              <a:solidFill>
                <a:srgbClr val="FFFFFF"/>
              </a:solidFill>
              <a:effectLst>
                <a:outerShdw blurRad="38100" dist="32000" dir="5400000" algn="tl">
                  <a:srgbClr val="000000">
                    <a:alpha val="30000"/>
                  </a:srgbClr>
                </a:outerShd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2000"/>
                                        <p:tgtEl>
                                          <p:spTgt spid="5"/>
                                        </p:tgtEl>
                                      </p:cBhvr>
                                    </p:animEffect>
                                  </p:childTnLst>
                                </p:cTn>
                              </p:par>
                              <p:par>
                                <p:cTn id="14" presetID="53" presetClass="entr" presetSubtype="0" fill="hold" grpId="0" nodeType="withEffect">
                                  <p:stCondLst>
                                    <p:cond delay="0"/>
                                  </p:stCondLst>
                                  <p:childTnLst>
                                    <p:set>
                                      <p:cBhvr>
                                        <p:cTn id="15" dur="1" fill="hold">
                                          <p:stCondLst>
                                            <p:cond delay="0"/>
                                          </p:stCondLst>
                                        </p:cTn>
                                        <p:tgtEl>
                                          <p:spTgt spid="25607">
                                            <p:txEl>
                                              <p:pRg st="0" end="0"/>
                                            </p:txEl>
                                          </p:spTgt>
                                        </p:tgtEl>
                                        <p:attrNameLst>
                                          <p:attrName>style.visibility</p:attrName>
                                        </p:attrNameLst>
                                      </p:cBhvr>
                                      <p:to>
                                        <p:strVal val="visible"/>
                                      </p:to>
                                    </p:set>
                                    <p:anim calcmode="lin" valueType="num">
                                      <p:cBhvr>
                                        <p:cTn id="16" dur="2000" fill="hold"/>
                                        <p:tgtEl>
                                          <p:spTgt spid="25607">
                                            <p:txEl>
                                              <p:pRg st="0" end="0"/>
                                            </p:txEl>
                                          </p:spTgt>
                                        </p:tgtEl>
                                        <p:attrNameLst>
                                          <p:attrName>ppt_w</p:attrName>
                                        </p:attrNameLst>
                                      </p:cBhvr>
                                      <p:tavLst>
                                        <p:tav tm="0">
                                          <p:val>
                                            <p:fltVal val="0"/>
                                          </p:val>
                                        </p:tav>
                                        <p:tav tm="100000">
                                          <p:val>
                                            <p:strVal val="#ppt_w"/>
                                          </p:val>
                                        </p:tav>
                                      </p:tavLst>
                                    </p:anim>
                                    <p:anim calcmode="lin" valueType="num">
                                      <p:cBhvr>
                                        <p:cTn id="17" dur="2000" fill="hold"/>
                                        <p:tgtEl>
                                          <p:spTgt spid="25607">
                                            <p:txEl>
                                              <p:pRg st="0" end="0"/>
                                            </p:txEl>
                                          </p:spTgt>
                                        </p:tgtEl>
                                        <p:attrNameLst>
                                          <p:attrName>ppt_h</p:attrName>
                                        </p:attrNameLst>
                                      </p:cBhvr>
                                      <p:tavLst>
                                        <p:tav tm="0">
                                          <p:val>
                                            <p:fltVal val="0"/>
                                          </p:val>
                                        </p:tav>
                                        <p:tav tm="100000">
                                          <p:val>
                                            <p:strVal val="#ppt_h"/>
                                          </p:val>
                                        </p:tav>
                                      </p:tavLst>
                                    </p:anim>
                                    <p:animEffect transition="in" filter="fade">
                                      <p:cBhvr>
                                        <p:cTn id="18" dur="2000"/>
                                        <p:tgtEl>
                                          <p:spTgt spid="25607">
                                            <p:txEl>
                                              <p:pRg st="0" end="0"/>
                                            </p:txEl>
                                          </p:spTgt>
                                        </p:tgtEl>
                                      </p:cBhvr>
                                    </p:animEffect>
                                  </p:childTnLst>
                                </p:cTn>
                              </p:par>
                              <p:par>
                                <p:cTn id="19" presetID="53" presetClass="entr" presetSubtype="0" fill="hold" grpId="0" nodeType="withEffect">
                                  <p:stCondLst>
                                    <p:cond delay="0"/>
                                  </p:stCondLst>
                                  <p:childTnLst>
                                    <p:set>
                                      <p:cBhvr>
                                        <p:cTn id="20" dur="1" fill="hold">
                                          <p:stCondLst>
                                            <p:cond delay="0"/>
                                          </p:stCondLst>
                                        </p:cTn>
                                        <p:tgtEl>
                                          <p:spTgt spid="25607">
                                            <p:txEl>
                                              <p:pRg st="1" end="1"/>
                                            </p:txEl>
                                          </p:spTgt>
                                        </p:tgtEl>
                                        <p:attrNameLst>
                                          <p:attrName>style.visibility</p:attrName>
                                        </p:attrNameLst>
                                      </p:cBhvr>
                                      <p:to>
                                        <p:strVal val="visible"/>
                                      </p:to>
                                    </p:set>
                                    <p:anim calcmode="lin" valueType="num">
                                      <p:cBhvr>
                                        <p:cTn id="21" dur="2000" fill="hold"/>
                                        <p:tgtEl>
                                          <p:spTgt spid="25607">
                                            <p:txEl>
                                              <p:pRg st="1" end="1"/>
                                            </p:txEl>
                                          </p:spTgt>
                                        </p:tgtEl>
                                        <p:attrNameLst>
                                          <p:attrName>ppt_w</p:attrName>
                                        </p:attrNameLst>
                                      </p:cBhvr>
                                      <p:tavLst>
                                        <p:tav tm="0">
                                          <p:val>
                                            <p:fltVal val="0"/>
                                          </p:val>
                                        </p:tav>
                                        <p:tav tm="100000">
                                          <p:val>
                                            <p:strVal val="#ppt_w"/>
                                          </p:val>
                                        </p:tav>
                                      </p:tavLst>
                                    </p:anim>
                                    <p:anim calcmode="lin" valueType="num">
                                      <p:cBhvr>
                                        <p:cTn id="22" dur="2000" fill="hold"/>
                                        <p:tgtEl>
                                          <p:spTgt spid="25607">
                                            <p:txEl>
                                              <p:pRg st="1" end="1"/>
                                            </p:txEl>
                                          </p:spTgt>
                                        </p:tgtEl>
                                        <p:attrNameLst>
                                          <p:attrName>ppt_h</p:attrName>
                                        </p:attrNameLst>
                                      </p:cBhvr>
                                      <p:tavLst>
                                        <p:tav tm="0">
                                          <p:val>
                                            <p:fltVal val="0"/>
                                          </p:val>
                                        </p:tav>
                                        <p:tav tm="100000">
                                          <p:val>
                                            <p:strVal val="#ppt_h"/>
                                          </p:val>
                                        </p:tav>
                                      </p:tavLst>
                                    </p:anim>
                                    <p:animEffect transition="in" filter="fade">
                                      <p:cBhvr>
                                        <p:cTn id="23" dur="2000"/>
                                        <p:tgtEl>
                                          <p:spTgt spid="2560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uiExpand="1" build="p"/>
      <p:bldP spid="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28600"/>
            <a:ext cx="8229600" cy="1066800"/>
          </a:xfrm>
        </p:spPr>
        <p:txBody>
          <a:bodyPr>
            <a:normAutofit fontScale="90000"/>
          </a:bodyPr>
          <a:lstStyle/>
          <a:p>
            <a:r>
              <a:rPr lang="en-US" sz="3600" dirty="0" smtClean="0"/>
              <a:t>WIRELESS  SENSOR MOTE –MICA-2 (TYPICAL CONSTRUCTIONAL VIEW)</a:t>
            </a:r>
            <a:endParaRPr lang="en-US" sz="3600" dirty="0"/>
          </a:p>
        </p:txBody>
      </p:sp>
      <p:pic>
        <p:nvPicPr>
          <p:cNvPr id="4" name="Content Placeholder 3" descr="mica2.jpg"/>
          <p:cNvPicPr>
            <a:picLocks noGrp="1" noChangeAspect="1"/>
          </p:cNvPicPr>
          <p:nvPr>
            <p:ph idx="1"/>
          </p:nvPr>
        </p:nvPicPr>
        <p:blipFill>
          <a:blip r:embed="rId2"/>
          <a:stretch>
            <a:fillRect/>
          </a:stretch>
        </p:blipFill>
        <p:spPr>
          <a:xfrm>
            <a:off x="457200" y="1524000"/>
            <a:ext cx="8229600" cy="4725003"/>
          </a:xfr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53"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7924800" cy="515112"/>
          </a:xfrm>
        </p:spPr>
        <p:txBody>
          <a:bodyPr>
            <a:normAutofit fontScale="90000"/>
          </a:bodyPr>
          <a:lstStyle/>
          <a:p>
            <a:r>
              <a:rPr lang="en-US" dirty="0" smtClean="0"/>
              <a:t>WSN MOTES----Typical Dimension</a:t>
            </a:r>
            <a:endParaRPr lang="en-US" dirty="0"/>
          </a:p>
        </p:txBody>
      </p:sp>
      <p:sp>
        <p:nvSpPr>
          <p:cNvPr id="3" name="Content Placeholder 2"/>
          <p:cNvSpPr>
            <a:spLocks noGrp="1"/>
          </p:cNvSpPr>
          <p:nvPr>
            <p:ph idx="1"/>
          </p:nvPr>
        </p:nvSpPr>
        <p:spPr/>
        <p:txBody>
          <a:bodyPr/>
          <a:lstStyle/>
          <a:p>
            <a:pPr>
              <a:buNone/>
            </a:pPr>
            <a:r>
              <a:rPr lang="en-US" dirty="0" smtClean="0"/>
              <a:t/>
            </a:r>
            <a:br>
              <a:rPr lang="en-US" dirty="0" smtClean="0"/>
            </a:br>
            <a:endParaRPr lang="en-US" dirty="0"/>
          </a:p>
        </p:txBody>
      </p:sp>
      <p:pic>
        <p:nvPicPr>
          <p:cNvPr id="4" name="Picture 3" descr="Motes.jpg"/>
          <p:cNvPicPr>
            <a:picLocks noChangeAspect="1"/>
          </p:cNvPicPr>
          <p:nvPr/>
        </p:nvPicPr>
        <p:blipFill>
          <a:blip r:embed="rId2"/>
          <a:stretch>
            <a:fillRect/>
          </a:stretch>
        </p:blipFill>
        <p:spPr>
          <a:xfrm>
            <a:off x="2794000" y="2419350"/>
            <a:ext cx="3556000" cy="2019300"/>
          </a:xfrm>
          <a:prstGeom prst="rect">
            <a:avLst/>
          </a:prstGeom>
        </p:spPr>
      </p:pic>
      <p:sp>
        <p:nvSpPr>
          <p:cNvPr id="5" name="Text Box 16"/>
          <p:cNvSpPr txBox="1">
            <a:spLocks noChangeArrowheads="1"/>
          </p:cNvSpPr>
          <p:nvPr/>
        </p:nvSpPr>
        <p:spPr bwMode="auto">
          <a:xfrm>
            <a:off x="762000" y="5105400"/>
            <a:ext cx="7391400" cy="396875"/>
          </a:xfrm>
          <a:prstGeom prst="rect">
            <a:avLst/>
          </a:prstGeom>
          <a:noFill/>
          <a:ln w="9525">
            <a:noFill/>
            <a:miter lim="800000"/>
            <a:headEnd type="none" w="sm" len="sm"/>
            <a:tailEnd type="none" w="med" len="lg"/>
          </a:ln>
          <a:effectLst/>
        </p:spPr>
        <p:txBody>
          <a:bodyPr>
            <a:spAutoFit/>
          </a:bodyPr>
          <a:lstStyle/>
          <a:p>
            <a:pPr>
              <a:spcBef>
                <a:spcPct val="50000"/>
              </a:spcBef>
            </a:pPr>
            <a:r>
              <a:rPr lang="en-US" sz="2000" dirty="0"/>
              <a:t>Mica2 Mote – Designed by UC Berkeley, Manufactured by Crossbow</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53"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2"/>
          <p:cNvSpPr>
            <a:spLocks noGrp="1" noChangeArrowheads="1"/>
          </p:cNvSpPr>
          <p:nvPr>
            <p:ph type="title"/>
          </p:nvPr>
        </p:nvSpPr>
        <p:spPr>
          <a:xfrm>
            <a:off x="457200" y="228600"/>
            <a:ext cx="8229600" cy="438912"/>
          </a:xfrm>
        </p:spPr>
        <p:txBody>
          <a:bodyPr>
            <a:noAutofit/>
          </a:bodyPr>
          <a:lstStyle/>
          <a:p>
            <a:r>
              <a:rPr lang="en-US" sz="3600" dirty="0"/>
              <a:t>Detailed view of architecture</a:t>
            </a:r>
          </a:p>
        </p:txBody>
      </p:sp>
      <p:sp>
        <p:nvSpPr>
          <p:cNvPr id="318470" name="Rectangle 6"/>
          <p:cNvSpPr>
            <a:spLocks noGrp="1" noChangeArrowheads="1"/>
          </p:cNvSpPr>
          <p:nvPr>
            <p:ph idx="1"/>
          </p:nvPr>
        </p:nvSpPr>
        <p:spPr>
          <a:xfrm>
            <a:off x="5791200" y="1066800"/>
            <a:ext cx="3352800" cy="5257800"/>
          </a:xfrm>
        </p:spPr>
        <p:txBody>
          <a:bodyPr/>
          <a:lstStyle/>
          <a:p>
            <a:r>
              <a:rPr lang="en-US" dirty="0"/>
              <a:t>Regular events mapped solely to EP and slaves</a:t>
            </a:r>
          </a:p>
          <a:p>
            <a:r>
              <a:rPr lang="en-US" dirty="0"/>
              <a:t>Micro Controller included for irregular events</a:t>
            </a:r>
          </a:p>
          <a:p>
            <a:r>
              <a:rPr lang="en-US" dirty="0"/>
              <a:t>Slaves provide application specific HW</a:t>
            </a:r>
          </a:p>
          <a:p>
            <a:r>
              <a:rPr lang="en-US" dirty="0"/>
              <a:t>All resource usage is explicit</a:t>
            </a:r>
          </a:p>
          <a:p>
            <a:endParaRPr lang="en-US" dirty="0"/>
          </a:p>
        </p:txBody>
      </p:sp>
      <p:grpSp>
        <p:nvGrpSpPr>
          <p:cNvPr id="2" name="Group 7"/>
          <p:cNvGrpSpPr>
            <a:grpSpLocks/>
          </p:cNvGrpSpPr>
          <p:nvPr/>
        </p:nvGrpSpPr>
        <p:grpSpPr bwMode="auto">
          <a:xfrm>
            <a:off x="609600" y="1219200"/>
            <a:ext cx="5181600" cy="3657600"/>
            <a:chOff x="384" y="576"/>
            <a:chExt cx="3264" cy="2304"/>
          </a:xfrm>
        </p:grpSpPr>
        <p:sp>
          <p:nvSpPr>
            <p:cNvPr id="318472" name="AutoShape 8"/>
            <p:cNvSpPr>
              <a:spLocks noChangeArrowheads="1"/>
            </p:cNvSpPr>
            <p:nvPr/>
          </p:nvSpPr>
          <p:spPr bwMode="auto">
            <a:xfrm>
              <a:off x="384" y="624"/>
              <a:ext cx="912" cy="528"/>
            </a:xfrm>
            <a:prstGeom prst="roundRect">
              <a:avLst>
                <a:gd name="adj" fmla="val 16667"/>
              </a:avLst>
            </a:prstGeom>
            <a:solidFill>
              <a:schemeClr val="bg1"/>
            </a:solidFill>
            <a:ln w="28575">
              <a:solidFill>
                <a:schemeClr val="tx1"/>
              </a:solidFill>
              <a:round/>
              <a:headEnd type="none" w="sm" len="sm"/>
              <a:tailEnd type="none" w="med" len="lg"/>
            </a:ln>
            <a:effectLst/>
          </p:spPr>
          <p:txBody>
            <a:bodyPr wrap="none" anchor="ctr"/>
            <a:lstStyle/>
            <a:p>
              <a:pPr algn="ctr"/>
              <a:r>
                <a:rPr lang="en-US" dirty="0"/>
                <a:t>Micro</a:t>
              </a:r>
            </a:p>
            <a:p>
              <a:pPr algn="ctr"/>
              <a:r>
                <a:rPr lang="en-US" dirty="0"/>
                <a:t>Controller</a:t>
              </a:r>
            </a:p>
          </p:txBody>
        </p:sp>
        <p:sp>
          <p:nvSpPr>
            <p:cNvPr id="318473" name="Rectangle 9"/>
            <p:cNvSpPr>
              <a:spLocks noChangeArrowheads="1"/>
            </p:cNvSpPr>
            <p:nvPr/>
          </p:nvSpPr>
          <p:spPr bwMode="auto">
            <a:xfrm>
              <a:off x="384" y="1248"/>
              <a:ext cx="912" cy="912"/>
            </a:xfrm>
            <a:prstGeom prst="rect">
              <a:avLst/>
            </a:prstGeom>
            <a:solidFill>
              <a:schemeClr val="bg1"/>
            </a:solidFill>
            <a:ln w="28575">
              <a:solidFill>
                <a:schemeClr val="tx1"/>
              </a:solidFill>
              <a:miter lim="800000"/>
              <a:headEnd type="none" w="sm" len="sm"/>
              <a:tailEnd type="none" w="med" len="lg"/>
            </a:ln>
            <a:effectLst/>
          </p:spPr>
          <p:txBody>
            <a:bodyPr anchor="ctr"/>
            <a:lstStyle/>
            <a:p>
              <a:pPr algn="ctr"/>
              <a:r>
                <a:rPr lang="en-US"/>
                <a:t>Event Processor</a:t>
              </a:r>
            </a:p>
          </p:txBody>
        </p:sp>
        <p:sp>
          <p:nvSpPr>
            <p:cNvPr id="318474" name="AutoShape 10"/>
            <p:cNvSpPr>
              <a:spLocks noChangeArrowheads="1"/>
            </p:cNvSpPr>
            <p:nvPr/>
          </p:nvSpPr>
          <p:spPr bwMode="auto">
            <a:xfrm rot="-5400000">
              <a:off x="1104" y="1584"/>
              <a:ext cx="2304" cy="288"/>
            </a:xfrm>
            <a:prstGeom prst="roundRect">
              <a:avLst>
                <a:gd name="adj" fmla="val 16667"/>
              </a:avLst>
            </a:prstGeom>
            <a:solidFill>
              <a:schemeClr val="bg1"/>
            </a:solidFill>
            <a:ln w="28575">
              <a:solidFill>
                <a:schemeClr val="tx1"/>
              </a:solidFill>
              <a:round/>
              <a:headEnd type="none" w="sm" len="sm"/>
              <a:tailEnd type="none" w="med" len="lg"/>
            </a:ln>
            <a:effectLst/>
          </p:spPr>
          <p:txBody>
            <a:bodyPr wrap="none" anchor="ctr"/>
            <a:lstStyle/>
            <a:p>
              <a:pPr algn="ctr"/>
              <a:r>
                <a:rPr lang="en-US"/>
                <a:t>System Bus</a:t>
              </a:r>
            </a:p>
          </p:txBody>
        </p:sp>
        <p:sp>
          <p:nvSpPr>
            <p:cNvPr id="318475" name="AutoShape 11"/>
            <p:cNvSpPr>
              <a:spLocks noChangeArrowheads="1"/>
            </p:cNvSpPr>
            <p:nvPr/>
          </p:nvSpPr>
          <p:spPr bwMode="auto">
            <a:xfrm>
              <a:off x="1296" y="1584"/>
              <a:ext cx="806" cy="334"/>
            </a:xfrm>
            <a:prstGeom prst="leftArrow">
              <a:avLst>
                <a:gd name="adj1" fmla="val 50000"/>
                <a:gd name="adj2" fmla="val 60329"/>
              </a:avLst>
            </a:prstGeom>
            <a:solidFill>
              <a:schemeClr val="bg1"/>
            </a:solidFill>
            <a:ln w="28575">
              <a:solidFill>
                <a:schemeClr val="tx1"/>
              </a:solidFill>
              <a:miter lim="800000"/>
              <a:headEnd type="none" w="sm" len="sm"/>
              <a:tailEnd type="none" w="med" len="lg"/>
            </a:ln>
            <a:effectLst/>
          </p:spPr>
          <p:txBody>
            <a:bodyPr wrap="none" anchor="ctr"/>
            <a:lstStyle/>
            <a:p>
              <a:pPr algn="ctr"/>
              <a:r>
                <a:rPr lang="en-US" sz="1600"/>
                <a:t>Interrupt</a:t>
              </a:r>
            </a:p>
          </p:txBody>
        </p:sp>
        <p:sp>
          <p:nvSpPr>
            <p:cNvPr id="318476" name="AutoShape 12"/>
            <p:cNvSpPr>
              <a:spLocks noChangeArrowheads="1"/>
            </p:cNvSpPr>
            <p:nvPr/>
          </p:nvSpPr>
          <p:spPr bwMode="auto">
            <a:xfrm>
              <a:off x="1296" y="1872"/>
              <a:ext cx="806" cy="334"/>
            </a:xfrm>
            <a:prstGeom prst="rightArrow">
              <a:avLst>
                <a:gd name="adj1" fmla="val 50000"/>
                <a:gd name="adj2" fmla="val 60329"/>
              </a:avLst>
            </a:prstGeom>
            <a:solidFill>
              <a:schemeClr val="bg1"/>
            </a:solidFill>
            <a:ln w="28575">
              <a:solidFill>
                <a:schemeClr val="tx1"/>
              </a:solidFill>
              <a:miter lim="800000"/>
              <a:headEnd type="none" w="sm" len="sm"/>
              <a:tailEnd type="none" w="med" len="lg"/>
            </a:ln>
            <a:effectLst/>
          </p:spPr>
          <p:txBody>
            <a:bodyPr wrap="none" anchor="ctr"/>
            <a:lstStyle/>
            <a:p>
              <a:pPr algn="ctr"/>
              <a:r>
                <a:rPr lang="en-US" sz="1600"/>
                <a:t>Power Ctrl</a:t>
              </a:r>
            </a:p>
          </p:txBody>
        </p:sp>
        <p:sp>
          <p:nvSpPr>
            <p:cNvPr id="318477" name="AutoShape 13"/>
            <p:cNvSpPr>
              <a:spLocks noChangeArrowheads="1"/>
            </p:cNvSpPr>
            <p:nvPr/>
          </p:nvSpPr>
          <p:spPr bwMode="auto">
            <a:xfrm>
              <a:off x="1296" y="672"/>
              <a:ext cx="806" cy="336"/>
            </a:xfrm>
            <a:prstGeom prst="leftRightArrow">
              <a:avLst>
                <a:gd name="adj1" fmla="val 50000"/>
                <a:gd name="adj2" fmla="val 47976"/>
              </a:avLst>
            </a:prstGeom>
            <a:solidFill>
              <a:schemeClr val="bg1"/>
            </a:solidFill>
            <a:ln w="28575">
              <a:solidFill>
                <a:schemeClr val="tx1"/>
              </a:solidFill>
              <a:miter lim="800000"/>
              <a:headEnd type="none" w="sm" len="sm"/>
              <a:tailEnd type="none" w="med" len="lg"/>
            </a:ln>
            <a:effectLst/>
          </p:spPr>
          <p:txBody>
            <a:bodyPr wrap="none" anchor="ctr"/>
            <a:lstStyle/>
            <a:p>
              <a:pPr algn="ctr"/>
              <a:r>
                <a:rPr lang="en-US" sz="1600" dirty="0" err="1"/>
                <a:t>Addr</a:t>
              </a:r>
              <a:r>
                <a:rPr lang="en-US" sz="1600" dirty="0"/>
                <a:t>/Data</a:t>
              </a:r>
            </a:p>
          </p:txBody>
        </p:sp>
        <p:sp>
          <p:nvSpPr>
            <p:cNvPr id="318478" name="Rectangle 14"/>
            <p:cNvSpPr>
              <a:spLocks noChangeArrowheads="1"/>
            </p:cNvSpPr>
            <p:nvPr/>
          </p:nvSpPr>
          <p:spPr bwMode="auto">
            <a:xfrm>
              <a:off x="528" y="2256"/>
              <a:ext cx="768" cy="480"/>
            </a:xfrm>
            <a:prstGeom prst="rect">
              <a:avLst/>
            </a:prstGeom>
            <a:solidFill>
              <a:schemeClr val="bg1"/>
            </a:solidFill>
            <a:ln w="28575">
              <a:solidFill>
                <a:schemeClr val="tx1"/>
              </a:solidFill>
              <a:miter lim="800000"/>
              <a:headEnd type="none" w="sm" len="sm"/>
              <a:tailEnd type="none" w="med" len="lg"/>
            </a:ln>
            <a:effectLst/>
          </p:spPr>
          <p:txBody>
            <a:bodyPr wrap="none" anchor="ctr"/>
            <a:lstStyle/>
            <a:p>
              <a:pPr algn="ctr"/>
              <a:r>
                <a:rPr lang="en-US"/>
                <a:t>SRAM</a:t>
              </a:r>
            </a:p>
          </p:txBody>
        </p:sp>
        <p:sp>
          <p:nvSpPr>
            <p:cNvPr id="318479" name="AutoShape 15"/>
            <p:cNvSpPr>
              <a:spLocks noChangeArrowheads="1"/>
            </p:cNvSpPr>
            <p:nvPr/>
          </p:nvSpPr>
          <p:spPr bwMode="auto">
            <a:xfrm>
              <a:off x="1296" y="2400"/>
              <a:ext cx="816" cy="192"/>
            </a:xfrm>
            <a:prstGeom prst="leftRightArrow">
              <a:avLst>
                <a:gd name="adj1" fmla="val 50000"/>
                <a:gd name="adj2" fmla="val 85000"/>
              </a:avLst>
            </a:prstGeom>
            <a:solidFill>
              <a:schemeClr val="bg1"/>
            </a:solidFill>
            <a:ln w="28575">
              <a:solidFill>
                <a:schemeClr val="tx1"/>
              </a:solidFill>
              <a:miter lim="800000"/>
              <a:headEnd type="none" w="sm" len="sm"/>
              <a:tailEnd type="none" w="med" len="lg"/>
            </a:ln>
            <a:effectLst/>
          </p:spPr>
          <p:txBody>
            <a:bodyPr wrap="none" anchor="ctr"/>
            <a:lstStyle/>
            <a:p>
              <a:pPr algn="ctr"/>
              <a:endParaRPr lang="en-US" sz="2000"/>
            </a:p>
          </p:txBody>
        </p:sp>
        <p:sp>
          <p:nvSpPr>
            <p:cNvPr id="318480" name="AutoShape 16"/>
            <p:cNvSpPr>
              <a:spLocks noChangeArrowheads="1"/>
            </p:cNvSpPr>
            <p:nvPr/>
          </p:nvSpPr>
          <p:spPr bwMode="auto">
            <a:xfrm>
              <a:off x="2832" y="624"/>
              <a:ext cx="816" cy="288"/>
            </a:xfrm>
            <a:prstGeom prst="roundRect">
              <a:avLst>
                <a:gd name="adj" fmla="val 16667"/>
              </a:avLst>
            </a:prstGeom>
            <a:solidFill>
              <a:schemeClr val="bg1"/>
            </a:solidFill>
            <a:ln w="28575">
              <a:solidFill>
                <a:schemeClr val="tx1"/>
              </a:solidFill>
              <a:round/>
              <a:headEnd type="none" w="sm" len="sm"/>
              <a:tailEnd type="none" w="med" len="lg"/>
            </a:ln>
            <a:effectLst/>
          </p:spPr>
          <p:txBody>
            <a:bodyPr wrap="none" anchor="ctr"/>
            <a:lstStyle/>
            <a:p>
              <a:pPr algn="ctr"/>
              <a:r>
                <a:rPr lang="en-US" sz="2000"/>
                <a:t>Sensors</a:t>
              </a:r>
            </a:p>
          </p:txBody>
        </p:sp>
        <p:sp>
          <p:nvSpPr>
            <p:cNvPr id="318481" name="AutoShape 17"/>
            <p:cNvSpPr>
              <a:spLocks noChangeArrowheads="1"/>
            </p:cNvSpPr>
            <p:nvPr/>
          </p:nvSpPr>
          <p:spPr bwMode="auto">
            <a:xfrm>
              <a:off x="2832" y="1008"/>
              <a:ext cx="816" cy="288"/>
            </a:xfrm>
            <a:prstGeom prst="roundRect">
              <a:avLst>
                <a:gd name="adj" fmla="val 16667"/>
              </a:avLst>
            </a:prstGeom>
            <a:solidFill>
              <a:schemeClr val="bg1"/>
            </a:solidFill>
            <a:ln w="28575">
              <a:solidFill>
                <a:schemeClr val="tx1"/>
              </a:solidFill>
              <a:round/>
              <a:headEnd type="none" w="sm" len="sm"/>
              <a:tailEnd type="none" w="med" len="lg"/>
            </a:ln>
            <a:effectLst/>
          </p:spPr>
          <p:txBody>
            <a:bodyPr wrap="none" anchor="ctr"/>
            <a:lstStyle/>
            <a:p>
              <a:pPr algn="ctr"/>
              <a:r>
                <a:rPr lang="en-US" sz="2000"/>
                <a:t>Radio</a:t>
              </a:r>
            </a:p>
          </p:txBody>
        </p:sp>
        <p:sp>
          <p:nvSpPr>
            <p:cNvPr id="318482" name="AutoShape 18"/>
            <p:cNvSpPr>
              <a:spLocks noChangeArrowheads="1"/>
            </p:cNvSpPr>
            <p:nvPr/>
          </p:nvSpPr>
          <p:spPr bwMode="auto">
            <a:xfrm>
              <a:off x="2832" y="1392"/>
              <a:ext cx="816" cy="528"/>
            </a:xfrm>
            <a:prstGeom prst="roundRect">
              <a:avLst>
                <a:gd name="adj" fmla="val 16667"/>
              </a:avLst>
            </a:prstGeom>
            <a:solidFill>
              <a:schemeClr val="bg1"/>
            </a:solidFill>
            <a:ln w="28575">
              <a:solidFill>
                <a:schemeClr val="tx1"/>
              </a:solidFill>
              <a:round/>
              <a:headEnd type="none" w="sm" len="sm"/>
              <a:tailEnd type="none" w="med" len="lg"/>
            </a:ln>
            <a:effectLst/>
          </p:spPr>
          <p:txBody>
            <a:bodyPr anchor="ctr"/>
            <a:lstStyle/>
            <a:p>
              <a:pPr algn="ctr"/>
              <a:r>
                <a:rPr lang="en-US" dirty="0"/>
                <a:t>Message Processor</a:t>
              </a:r>
            </a:p>
          </p:txBody>
        </p:sp>
        <p:sp>
          <p:nvSpPr>
            <p:cNvPr id="318483" name="AutoShape 19"/>
            <p:cNvSpPr>
              <a:spLocks noChangeArrowheads="1"/>
            </p:cNvSpPr>
            <p:nvPr/>
          </p:nvSpPr>
          <p:spPr bwMode="auto">
            <a:xfrm>
              <a:off x="2832" y="2016"/>
              <a:ext cx="816" cy="478"/>
            </a:xfrm>
            <a:prstGeom prst="roundRect">
              <a:avLst>
                <a:gd name="adj" fmla="val 16667"/>
              </a:avLst>
            </a:prstGeom>
            <a:solidFill>
              <a:schemeClr val="bg1"/>
            </a:solidFill>
            <a:ln w="28575">
              <a:solidFill>
                <a:schemeClr val="tx1"/>
              </a:solidFill>
              <a:round/>
              <a:headEnd type="none" w="sm" len="sm"/>
              <a:tailEnd type="none" w="med" len="lg"/>
            </a:ln>
            <a:effectLst/>
          </p:spPr>
          <p:txBody>
            <a:bodyPr anchor="ctr"/>
            <a:lstStyle/>
            <a:p>
              <a:pPr algn="ctr"/>
              <a:r>
                <a:rPr lang="en-US" sz="2000"/>
                <a:t>Data Filter</a:t>
              </a:r>
            </a:p>
          </p:txBody>
        </p:sp>
        <p:sp>
          <p:nvSpPr>
            <p:cNvPr id="318484" name="AutoShape 20"/>
            <p:cNvSpPr>
              <a:spLocks noChangeArrowheads="1"/>
            </p:cNvSpPr>
            <p:nvPr/>
          </p:nvSpPr>
          <p:spPr bwMode="auto">
            <a:xfrm>
              <a:off x="2832" y="2592"/>
              <a:ext cx="816" cy="288"/>
            </a:xfrm>
            <a:prstGeom prst="roundRect">
              <a:avLst>
                <a:gd name="adj" fmla="val 16667"/>
              </a:avLst>
            </a:prstGeom>
            <a:solidFill>
              <a:schemeClr val="bg1"/>
            </a:solidFill>
            <a:ln w="28575">
              <a:solidFill>
                <a:schemeClr val="tx1"/>
              </a:solidFill>
              <a:round/>
              <a:headEnd type="none" w="sm" len="sm"/>
              <a:tailEnd type="none" w="med" len="lg"/>
            </a:ln>
            <a:effectLst/>
          </p:spPr>
          <p:txBody>
            <a:bodyPr anchor="ctr"/>
            <a:lstStyle/>
            <a:p>
              <a:pPr algn="ctr"/>
              <a:r>
                <a:rPr lang="en-US" sz="2000"/>
                <a:t>Timer</a:t>
              </a:r>
            </a:p>
          </p:txBody>
        </p:sp>
        <p:sp>
          <p:nvSpPr>
            <p:cNvPr id="318485" name="AutoShape 21"/>
            <p:cNvSpPr>
              <a:spLocks noChangeArrowheads="1"/>
            </p:cNvSpPr>
            <p:nvPr/>
          </p:nvSpPr>
          <p:spPr bwMode="auto">
            <a:xfrm>
              <a:off x="1296" y="1200"/>
              <a:ext cx="806" cy="334"/>
            </a:xfrm>
            <a:prstGeom prst="leftRightArrow">
              <a:avLst>
                <a:gd name="adj1" fmla="val 50000"/>
                <a:gd name="adj2" fmla="val 48263"/>
              </a:avLst>
            </a:prstGeom>
            <a:solidFill>
              <a:schemeClr val="bg1"/>
            </a:solidFill>
            <a:ln w="28575">
              <a:solidFill>
                <a:schemeClr val="tx1"/>
              </a:solidFill>
              <a:miter lim="800000"/>
              <a:headEnd type="none" w="sm" len="sm"/>
              <a:tailEnd type="none" w="med" len="lg"/>
            </a:ln>
            <a:effectLst/>
          </p:spPr>
          <p:txBody>
            <a:bodyPr wrap="none" anchor="ctr"/>
            <a:lstStyle/>
            <a:p>
              <a:pPr algn="ctr"/>
              <a:r>
                <a:rPr lang="en-US" sz="1600"/>
                <a:t>Addr/Data</a:t>
              </a:r>
            </a:p>
          </p:txBody>
        </p:sp>
        <p:sp>
          <p:nvSpPr>
            <p:cNvPr id="318486" name="AutoShape 22"/>
            <p:cNvSpPr>
              <a:spLocks noChangeArrowheads="1"/>
            </p:cNvSpPr>
            <p:nvPr/>
          </p:nvSpPr>
          <p:spPr bwMode="auto">
            <a:xfrm>
              <a:off x="2400" y="672"/>
              <a:ext cx="432" cy="190"/>
            </a:xfrm>
            <a:prstGeom prst="leftRightArrow">
              <a:avLst>
                <a:gd name="adj1" fmla="val 50000"/>
                <a:gd name="adj2" fmla="val 45474"/>
              </a:avLst>
            </a:prstGeom>
            <a:solidFill>
              <a:schemeClr val="bg1"/>
            </a:solidFill>
            <a:ln w="28575">
              <a:solidFill>
                <a:schemeClr val="tx1"/>
              </a:solidFill>
              <a:miter lim="800000"/>
              <a:headEnd type="none" w="sm" len="sm"/>
              <a:tailEnd type="none" w="med" len="lg"/>
            </a:ln>
            <a:effectLst/>
          </p:spPr>
          <p:txBody>
            <a:bodyPr wrap="none" anchor="ctr"/>
            <a:lstStyle/>
            <a:p>
              <a:pPr algn="ctr"/>
              <a:endParaRPr lang="en-US" sz="2000"/>
            </a:p>
          </p:txBody>
        </p:sp>
        <p:sp>
          <p:nvSpPr>
            <p:cNvPr id="318487" name="AutoShape 23"/>
            <p:cNvSpPr>
              <a:spLocks noChangeArrowheads="1"/>
            </p:cNvSpPr>
            <p:nvPr/>
          </p:nvSpPr>
          <p:spPr bwMode="auto">
            <a:xfrm>
              <a:off x="2400" y="1104"/>
              <a:ext cx="432" cy="190"/>
            </a:xfrm>
            <a:prstGeom prst="leftRightArrow">
              <a:avLst>
                <a:gd name="adj1" fmla="val 50000"/>
                <a:gd name="adj2" fmla="val 45474"/>
              </a:avLst>
            </a:prstGeom>
            <a:solidFill>
              <a:schemeClr val="bg1"/>
            </a:solidFill>
            <a:ln w="28575">
              <a:solidFill>
                <a:schemeClr val="tx1"/>
              </a:solidFill>
              <a:miter lim="800000"/>
              <a:headEnd type="none" w="sm" len="sm"/>
              <a:tailEnd type="none" w="med" len="lg"/>
            </a:ln>
            <a:effectLst/>
          </p:spPr>
          <p:txBody>
            <a:bodyPr wrap="none" anchor="ctr"/>
            <a:lstStyle/>
            <a:p>
              <a:pPr algn="ctr"/>
              <a:endParaRPr lang="en-US" sz="2000"/>
            </a:p>
          </p:txBody>
        </p:sp>
        <p:sp>
          <p:nvSpPr>
            <p:cNvPr id="318488" name="AutoShape 24"/>
            <p:cNvSpPr>
              <a:spLocks noChangeArrowheads="1"/>
            </p:cNvSpPr>
            <p:nvPr/>
          </p:nvSpPr>
          <p:spPr bwMode="auto">
            <a:xfrm>
              <a:off x="2400" y="1536"/>
              <a:ext cx="432" cy="190"/>
            </a:xfrm>
            <a:prstGeom prst="leftRightArrow">
              <a:avLst>
                <a:gd name="adj1" fmla="val 50000"/>
                <a:gd name="adj2" fmla="val 45474"/>
              </a:avLst>
            </a:prstGeom>
            <a:solidFill>
              <a:schemeClr val="bg1"/>
            </a:solidFill>
            <a:ln w="28575">
              <a:solidFill>
                <a:schemeClr val="tx1"/>
              </a:solidFill>
              <a:miter lim="800000"/>
              <a:headEnd type="none" w="sm" len="sm"/>
              <a:tailEnd type="none" w="med" len="lg"/>
            </a:ln>
            <a:effectLst/>
          </p:spPr>
          <p:txBody>
            <a:bodyPr wrap="none" anchor="ctr"/>
            <a:lstStyle/>
            <a:p>
              <a:pPr algn="ctr"/>
              <a:endParaRPr lang="en-US" sz="2000"/>
            </a:p>
          </p:txBody>
        </p:sp>
        <p:sp>
          <p:nvSpPr>
            <p:cNvPr id="318489" name="AutoShape 25"/>
            <p:cNvSpPr>
              <a:spLocks noChangeArrowheads="1"/>
            </p:cNvSpPr>
            <p:nvPr/>
          </p:nvSpPr>
          <p:spPr bwMode="auto">
            <a:xfrm>
              <a:off x="2400" y="2160"/>
              <a:ext cx="432" cy="190"/>
            </a:xfrm>
            <a:prstGeom prst="leftRightArrow">
              <a:avLst>
                <a:gd name="adj1" fmla="val 50000"/>
                <a:gd name="adj2" fmla="val 45474"/>
              </a:avLst>
            </a:prstGeom>
            <a:solidFill>
              <a:schemeClr val="bg1"/>
            </a:solidFill>
            <a:ln w="28575">
              <a:solidFill>
                <a:schemeClr val="tx1"/>
              </a:solidFill>
              <a:miter lim="800000"/>
              <a:headEnd type="none" w="sm" len="sm"/>
              <a:tailEnd type="none" w="med" len="lg"/>
            </a:ln>
            <a:effectLst/>
          </p:spPr>
          <p:txBody>
            <a:bodyPr wrap="none" anchor="ctr"/>
            <a:lstStyle/>
            <a:p>
              <a:pPr algn="ctr"/>
              <a:endParaRPr lang="en-US" sz="2000"/>
            </a:p>
          </p:txBody>
        </p:sp>
        <p:sp>
          <p:nvSpPr>
            <p:cNvPr id="318490" name="AutoShape 26"/>
            <p:cNvSpPr>
              <a:spLocks noChangeArrowheads="1"/>
            </p:cNvSpPr>
            <p:nvPr/>
          </p:nvSpPr>
          <p:spPr bwMode="auto">
            <a:xfrm>
              <a:off x="2400" y="2640"/>
              <a:ext cx="432" cy="190"/>
            </a:xfrm>
            <a:prstGeom prst="leftRightArrow">
              <a:avLst>
                <a:gd name="adj1" fmla="val 50000"/>
                <a:gd name="adj2" fmla="val 45474"/>
              </a:avLst>
            </a:prstGeom>
            <a:solidFill>
              <a:schemeClr val="bg1"/>
            </a:solidFill>
            <a:ln w="28575">
              <a:solidFill>
                <a:schemeClr val="tx1"/>
              </a:solidFill>
              <a:miter lim="800000"/>
              <a:headEnd type="none" w="sm" len="sm"/>
              <a:tailEnd type="none" w="med" len="lg"/>
            </a:ln>
            <a:effectLst/>
          </p:spPr>
          <p:txBody>
            <a:bodyPr wrap="none" anchor="ctr"/>
            <a:lstStyle/>
            <a:p>
              <a:pPr algn="ctr"/>
              <a:endParaRPr lang="en-US" sz="2000"/>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18466"/>
                                        </p:tgtEl>
                                        <p:attrNameLst>
                                          <p:attrName>style.visibility</p:attrName>
                                        </p:attrNameLst>
                                      </p:cBhvr>
                                      <p:to>
                                        <p:strVal val="visible"/>
                                      </p:to>
                                    </p:set>
                                    <p:anim calcmode="lin" valueType="num">
                                      <p:cBhvr>
                                        <p:cTn id="7" dur="1000" fill="hold"/>
                                        <p:tgtEl>
                                          <p:spTgt spid="318466"/>
                                        </p:tgtEl>
                                        <p:attrNameLst>
                                          <p:attrName>ppt_w</p:attrName>
                                        </p:attrNameLst>
                                      </p:cBhvr>
                                      <p:tavLst>
                                        <p:tav tm="0">
                                          <p:val>
                                            <p:strVal val="#ppt_w+.3"/>
                                          </p:val>
                                        </p:tav>
                                        <p:tav tm="100000">
                                          <p:val>
                                            <p:strVal val="#ppt_w"/>
                                          </p:val>
                                        </p:tav>
                                      </p:tavLst>
                                    </p:anim>
                                    <p:anim calcmode="lin" valueType="num">
                                      <p:cBhvr>
                                        <p:cTn id="8" dur="1000" fill="hold"/>
                                        <p:tgtEl>
                                          <p:spTgt spid="318466"/>
                                        </p:tgtEl>
                                        <p:attrNameLst>
                                          <p:attrName>ppt_h</p:attrName>
                                        </p:attrNameLst>
                                      </p:cBhvr>
                                      <p:tavLst>
                                        <p:tav tm="0">
                                          <p:val>
                                            <p:strVal val="#ppt_h"/>
                                          </p:val>
                                        </p:tav>
                                        <p:tav tm="100000">
                                          <p:val>
                                            <p:strVal val="#ppt_h"/>
                                          </p:val>
                                        </p:tav>
                                      </p:tavLst>
                                    </p:anim>
                                    <p:animEffect transition="in" filter="fade">
                                      <p:cBhvr>
                                        <p:cTn id="9" dur="1000"/>
                                        <p:tgtEl>
                                          <p:spTgt spid="318466"/>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2000"/>
                                        <p:tgtEl>
                                          <p:spTgt spid="2"/>
                                        </p:tgtEl>
                                      </p:cBhvr>
                                    </p:animEffect>
                                  </p:childTnLst>
                                </p:cTn>
                              </p:par>
                            </p:childTnLst>
                          </p:cTn>
                        </p:par>
                        <p:par>
                          <p:cTn id="14" fill="hold">
                            <p:stCondLst>
                              <p:cond delay="3000"/>
                            </p:stCondLst>
                            <p:childTnLst>
                              <p:par>
                                <p:cTn id="15" presetID="53" presetClass="entr" presetSubtype="0" fill="hold" grpId="0" nodeType="afterEffect">
                                  <p:stCondLst>
                                    <p:cond delay="0"/>
                                  </p:stCondLst>
                                  <p:childTnLst>
                                    <p:set>
                                      <p:cBhvr>
                                        <p:cTn id="16" dur="1" fill="hold">
                                          <p:stCondLst>
                                            <p:cond delay="0"/>
                                          </p:stCondLst>
                                        </p:cTn>
                                        <p:tgtEl>
                                          <p:spTgt spid="318470">
                                            <p:txEl>
                                              <p:pRg st="0" end="0"/>
                                            </p:txEl>
                                          </p:spTgt>
                                        </p:tgtEl>
                                        <p:attrNameLst>
                                          <p:attrName>style.visibility</p:attrName>
                                        </p:attrNameLst>
                                      </p:cBhvr>
                                      <p:to>
                                        <p:strVal val="visible"/>
                                      </p:to>
                                    </p:set>
                                    <p:anim calcmode="lin" valueType="num">
                                      <p:cBhvr>
                                        <p:cTn id="17" dur="500" fill="hold"/>
                                        <p:tgtEl>
                                          <p:spTgt spid="318470">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318470">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318470">
                                            <p:txEl>
                                              <p:pRg st="0" end="0"/>
                                            </p:txEl>
                                          </p:spTgt>
                                        </p:tgtEl>
                                      </p:cBhvr>
                                    </p:animEffect>
                                  </p:childTnLst>
                                </p:cTn>
                              </p:par>
                            </p:childTnLst>
                          </p:cTn>
                        </p:par>
                        <p:par>
                          <p:cTn id="20" fill="hold">
                            <p:stCondLst>
                              <p:cond delay="3500"/>
                            </p:stCondLst>
                            <p:childTnLst>
                              <p:par>
                                <p:cTn id="21" presetID="53" presetClass="entr" presetSubtype="0" fill="hold" grpId="0" nodeType="afterEffect">
                                  <p:stCondLst>
                                    <p:cond delay="0"/>
                                  </p:stCondLst>
                                  <p:childTnLst>
                                    <p:set>
                                      <p:cBhvr>
                                        <p:cTn id="22" dur="1" fill="hold">
                                          <p:stCondLst>
                                            <p:cond delay="0"/>
                                          </p:stCondLst>
                                        </p:cTn>
                                        <p:tgtEl>
                                          <p:spTgt spid="318470">
                                            <p:txEl>
                                              <p:pRg st="1" end="1"/>
                                            </p:txEl>
                                          </p:spTgt>
                                        </p:tgtEl>
                                        <p:attrNameLst>
                                          <p:attrName>style.visibility</p:attrName>
                                        </p:attrNameLst>
                                      </p:cBhvr>
                                      <p:to>
                                        <p:strVal val="visible"/>
                                      </p:to>
                                    </p:set>
                                    <p:anim calcmode="lin" valueType="num">
                                      <p:cBhvr>
                                        <p:cTn id="23" dur="500" fill="hold"/>
                                        <p:tgtEl>
                                          <p:spTgt spid="318470">
                                            <p:txEl>
                                              <p:pRg st="1" end="1"/>
                                            </p:txEl>
                                          </p:spTgt>
                                        </p:tgtEl>
                                        <p:attrNameLst>
                                          <p:attrName>ppt_w</p:attrName>
                                        </p:attrNameLst>
                                      </p:cBhvr>
                                      <p:tavLst>
                                        <p:tav tm="0">
                                          <p:val>
                                            <p:fltVal val="0"/>
                                          </p:val>
                                        </p:tav>
                                        <p:tav tm="100000">
                                          <p:val>
                                            <p:strVal val="#ppt_w"/>
                                          </p:val>
                                        </p:tav>
                                      </p:tavLst>
                                    </p:anim>
                                    <p:anim calcmode="lin" valueType="num">
                                      <p:cBhvr>
                                        <p:cTn id="24" dur="500" fill="hold"/>
                                        <p:tgtEl>
                                          <p:spTgt spid="318470">
                                            <p:txEl>
                                              <p:pRg st="1" end="1"/>
                                            </p:txEl>
                                          </p:spTgt>
                                        </p:tgtEl>
                                        <p:attrNameLst>
                                          <p:attrName>ppt_h</p:attrName>
                                        </p:attrNameLst>
                                      </p:cBhvr>
                                      <p:tavLst>
                                        <p:tav tm="0">
                                          <p:val>
                                            <p:fltVal val="0"/>
                                          </p:val>
                                        </p:tav>
                                        <p:tav tm="100000">
                                          <p:val>
                                            <p:strVal val="#ppt_h"/>
                                          </p:val>
                                        </p:tav>
                                      </p:tavLst>
                                    </p:anim>
                                    <p:animEffect transition="in" filter="fade">
                                      <p:cBhvr>
                                        <p:cTn id="25" dur="500"/>
                                        <p:tgtEl>
                                          <p:spTgt spid="318470">
                                            <p:txEl>
                                              <p:pRg st="1" end="1"/>
                                            </p:txEl>
                                          </p:spTgt>
                                        </p:tgtEl>
                                      </p:cBhvr>
                                    </p:animEffect>
                                  </p:childTnLst>
                                </p:cTn>
                              </p:par>
                            </p:childTnLst>
                          </p:cTn>
                        </p:par>
                        <p:par>
                          <p:cTn id="26" fill="hold">
                            <p:stCondLst>
                              <p:cond delay="4000"/>
                            </p:stCondLst>
                            <p:childTnLst>
                              <p:par>
                                <p:cTn id="27" presetID="53" presetClass="entr" presetSubtype="0" fill="hold" grpId="0" nodeType="afterEffect">
                                  <p:stCondLst>
                                    <p:cond delay="0"/>
                                  </p:stCondLst>
                                  <p:childTnLst>
                                    <p:set>
                                      <p:cBhvr>
                                        <p:cTn id="28" dur="1" fill="hold">
                                          <p:stCondLst>
                                            <p:cond delay="0"/>
                                          </p:stCondLst>
                                        </p:cTn>
                                        <p:tgtEl>
                                          <p:spTgt spid="318470">
                                            <p:txEl>
                                              <p:pRg st="2" end="2"/>
                                            </p:txEl>
                                          </p:spTgt>
                                        </p:tgtEl>
                                        <p:attrNameLst>
                                          <p:attrName>style.visibility</p:attrName>
                                        </p:attrNameLst>
                                      </p:cBhvr>
                                      <p:to>
                                        <p:strVal val="visible"/>
                                      </p:to>
                                    </p:set>
                                    <p:anim calcmode="lin" valueType="num">
                                      <p:cBhvr>
                                        <p:cTn id="29" dur="500" fill="hold"/>
                                        <p:tgtEl>
                                          <p:spTgt spid="318470">
                                            <p:txEl>
                                              <p:pRg st="2" end="2"/>
                                            </p:txEl>
                                          </p:spTgt>
                                        </p:tgtEl>
                                        <p:attrNameLst>
                                          <p:attrName>ppt_w</p:attrName>
                                        </p:attrNameLst>
                                      </p:cBhvr>
                                      <p:tavLst>
                                        <p:tav tm="0">
                                          <p:val>
                                            <p:fltVal val="0"/>
                                          </p:val>
                                        </p:tav>
                                        <p:tav tm="100000">
                                          <p:val>
                                            <p:strVal val="#ppt_w"/>
                                          </p:val>
                                        </p:tav>
                                      </p:tavLst>
                                    </p:anim>
                                    <p:anim calcmode="lin" valueType="num">
                                      <p:cBhvr>
                                        <p:cTn id="30" dur="500" fill="hold"/>
                                        <p:tgtEl>
                                          <p:spTgt spid="318470">
                                            <p:txEl>
                                              <p:pRg st="2" end="2"/>
                                            </p:txEl>
                                          </p:spTgt>
                                        </p:tgtEl>
                                        <p:attrNameLst>
                                          <p:attrName>ppt_h</p:attrName>
                                        </p:attrNameLst>
                                      </p:cBhvr>
                                      <p:tavLst>
                                        <p:tav tm="0">
                                          <p:val>
                                            <p:fltVal val="0"/>
                                          </p:val>
                                        </p:tav>
                                        <p:tav tm="100000">
                                          <p:val>
                                            <p:strVal val="#ppt_h"/>
                                          </p:val>
                                        </p:tav>
                                      </p:tavLst>
                                    </p:anim>
                                    <p:animEffect transition="in" filter="fade">
                                      <p:cBhvr>
                                        <p:cTn id="31" dur="500"/>
                                        <p:tgtEl>
                                          <p:spTgt spid="318470">
                                            <p:txEl>
                                              <p:pRg st="2" end="2"/>
                                            </p:txEl>
                                          </p:spTgt>
                                        </p:tgtEl>
                                      </p:cBhvr>
                                    </p:animEffect>
                                  </p:childTnLst>
                                </p:cTn>
                              </p:par>
                            </p:childTnLst>
                          </p:cTn>
                        </p:par>
                        <p:par>
                          <p:cTn id="32" fill="hold">
                            <p:stCondLst>
                              <p:cond delay="4500"/>
                            </p:stCondLst>
                            <p:childTnLst>
                              <p:par>
                                <p:cTn id="33" presetID="53" presetClass="entr" presetSubtype="0" fill="hold" grpId="0" nodeType="afterEffect">
                                  <p:stCondLst>
                                    <p:cond delay="0"/>
                                  </p:stCondLst>
                                  <p:childTnLst>
                                    <p:set>
                                      <p:cBhvr>
                                        <p:cTn id="34" dur="1" fill="hold">
                                          <p:stCondLst>
                                            <p:cond delay="0"/>
                                          </p:stCondLst>
                                        </p:cTn>
                                        <p:tgtEl>
                                          <p:spTgt spid="318470">
                                            <p:txEl>
                                              <p:pRg st="3" end="3"/>
                                            </p:txEl>
                                          </p:spTgt>
                                        </p:tgtEl>
                                        <p:attrNameLst>
                                          <p:attrName>style.visibility</p:attrName>
                                        </p:attrNameLst>
                                      </p:cBhvr>
                                      <p:to>
                                        <p:strVal val="visible"/>
                                      </p:to>
                                    </p:set>
                                    <p:anim calcmode="lin" valueType="num">
                                      <p:cBhvr>
                                        <p:cTn id="35" dur="500" fill="hold"/>
                                        <p:tgtEl>
                                          <p:spTgt spid="318470">
                                            <p:txEl>
                                              <p:pRg st="3" end="3"/>
                                            </p:txEl>
                                          </p:spTgt>
                                        </p:tgtEl>
                                        <p:attrNameLst>
                                          <p:attrName>ppt_w</p:attrName>
                                        </p:attrNameLst>
                                      </p:cBhvr>
                                      <p:tavLst>
                                        <p:tav tm="0">
                                          <p:val>
                                            <p:fltVal val="0"/>
                                          </p:val>
                                        </p:tav>
                                        <p:tav tm="100000">
                                          <p:val>
                                            <p:strVal val="#ppt_w"/>
                                          </p:val>
                                        </p:tav>
                                      </p:tavLst>
                                    </p:anim>
                                    <p:anim calcmode="lin" valueType="num">
                                      <p:cBhvr>
                                        <p:cTn id="36" dur="500" fill="hold"/>
                                        <p:tgtEl>
                                          <p:spTgt spid="318470">
                                            <p:txEl>
                                              <p:pRg st="3" end="3"/>
                                            </p:txEl>
                                          </p:spTgt>
                                        </p:tgtEl>
                                        <p:attrNameLst>
                                          <p:attrName>ppt_h</p:attrName>
                                        </p:attrNameLst>
                                      </p:cBhvr>
                                      <p:tavLst>
                                        <p:tav tm="0">
                                          <p:val>
                                            <p:fltVal val="0"/>
                                          </p:val>
                                        </p:tav>
                                        <p:tav tm="100000">
                                          <p:val>
                                            <p:strVal val="#ppt_h"/>
                                          </p:val>
                                        </p:tav>
                                      </p:tavLst>
                                    </p:anim>
                                    <p:animEffect transition="in" filter="fade">
                                      <p:cBhvr>
                                        <p:cTn id="37" dur="500"/>
                                        <p:tgtEl>
                                          <p:spTgt spid="31847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66" grpId="0"/>
      <p:bldP spid="318470"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5" name="Rectangle 15"/>
          <p:cNvSpPr>
            <a:spLocks noChangeArrowheads="1"/>
          </p:cNvSpPr>
          <p:nvPr/>
        </p:nvSpPr>
        <p:spPr bwMode="auto">
          <a:xfrm>
            <a:off x="1447800" y="3352800"/>
            <a:ext cx="3200400" cy="1066800"/>
          </a:xfrm>
          <a:prstGeom prst="rect">
            <a:avLst/>
          </a:prstGeom>
          <a:solidFill>
            <a:srgbClr val="008080"/>
          </a:solidFill>
          <a:ln w="19050">
            <a:solidFill>
              <a:schemeClr val="tx1"/>
            </a:solidFill>
            <a:miter lim="800000"/>
            <a:headEnd type="none" w="sm" len="sm"/>
            <a:tailEnd type="none" w="med" len="lg"/>
          </a:ln>
          <a:effectLst/>
        </p:spPr>
        <p:txBody>
          <a:bodyPr wrap="none" anchor="ctr"/>
          <a:lstStyle/>
          <a:p>
            <a:pPr algn="ctr"/>
            <a:r>
              <a:rPr lang="en-US" b="1"/>
              <a:t>Event</a:t>
            </a:r>
          </a:p>
          <a:p>
            <a:pPr algn="ctr"/>
            <a:r>
              <a:rPr lang="en-US" b="1"/>
              <a:t>Processor</a:t>
            </a:r>
          </a:p>
        </p:txBody>
      </p:sp>
      <p:sp>
        <p:nvSpPr>
          <p:cNvPr id="317442" name="Rectangle 2"/>
          <p:cNvSpPr>
            <a:spLocks noGrp="1" noChangeArrowheads="1"/>
          </p:cNvSpPr>
          <p:nvPr>
            <p:ph type="title"/>
          </p:nvPr>
        </p:nvSpPr>
        <p:spPr>
          <a:xfrm>
            <a:off x="228600" y="399288"/>
            <a:ext cx="8229600" cy="438912"/>
          </a:xfrm>
        </p:spPr>
        <p:txBody>
          <a:bodyPr>
            <a:noAutofit/>
          </a:bodyPr>
          <a:lstStyle/>
          <a:p>
            <a:r>
              <a:rPr lang="en-US" sz="4500" dirty="0"/>
              <a:t>Abstract view of architecture</a:t>
            </a:r>
          </a:p>
        </p:txBody>
      </p:sp>
      <p:sp>
        <p:nvSpPr>
          <p:cNvPr id="317444" name="Rectangle 4"/>
          <p:cNvSpPr>
            <a:spLocks noChangeArrowheads="1"/>
          </p:cNvSpPr>
          <p:nvPr/>
        </p:nvSpPr>
        <p:spPr bwMode="auto">
          <a:xfrm>
            <a:off x="914400" y="1143000"/>
            <a:ext cx="7772400" cy="5105400"/>
          </a:xfrm>
          <a:prstGeom prst="rect">
            <a:avLst/>
          </a:prstGeom>
          <a:solidFill>
            <a:srgbClr val="C0C0C0"/>
          </a:solidFill>
          <a:ln w="9525">
            <a:solidFill>
              <a:schemeClr val="tx1"/>
            </a:solidFill>
            <a:miter lim="800000"/>
            <a:headEnd type="none" w="sm" len="sm"/>
            <a:tailEnd type="none" w="med" len="lg"/>
          </a:ln>
          <a:effectLst/>
        </p:spPr>
        <p:txBody>
          <a:bodyPr wrap="none" anchor="ctr"/>
          <a:lstStyle/>
          <a:p>
            <a:endParaRPr lang="en-US"/>
          </a:p>
        </p:txBody>
      </p:sp>
      <p:sp>
        <p:nvSpPr>
          <p:cNvPr id="317447" name="Rectangle 7"/>
          <p:cNvSpPr>
            <a:spLocks noChangeArrowheads="1"/>
          </p:cNvSpPr>
          <p:nvPr/>
        </p:nvSpPr>
        <p:spPr bwMode="auto">
          <a:xfrm>
            <a:off x="5867400" y="1524000"/>
            <a:ext cx="2514600" cy="1600200"/>
          </a:xfrm>
          <a:prstGeom prst="rect">
            <a:avLst/>
          </a:prstGeom>
          <a:solidFill>
            <a:schemeClr val="hlink"/>
          </a:solidFill>
          <a:ln w="19050">
            <a:solidFill>
              <a:schemeClr val="tx1"/>
            </a:solidFill>
            <a:miter lim="800000"/>
            <a:headEnd type="none" w="sm" len="sm"/>
            <a:tailEnd type="none" w="med" len="lg"/>
          </a:ln>
          <a:effectLst/>
        </p:spPr>
        <p:txBody>
          <a:bodyPr wrap="none" anchor="ctr"/>
          <a:lstStyle/>
          <a:p>
            <a:pPr algn="ctr"/>
            <a:r>
              <a:rPr lang="en-US" b="1"/>
              <a:t>Radio</a:t>
            </a:r>
          </a:p>
          <a:p>
            <a:pPr algn="ctr"/>
            <a:r>
              <a:rPr lang="en-US" b="1"/>
              <a:t>Transceiver</a:t>
            </a:r>
          </a:p>
        </p:txBody>
      </p:sp>
      <p:sp>
        <p:nvSpPr>
          <p:cNvPr id="317448" name="Rectangle 8"/>
          <p:cNvSpPr>
            <a:spLocks noChangeArrowheads="1"/>
          </p:cNvSpPr>
          <p:nvPr/>
        </p:nvSpPr>
        <p:spPr bwMode="auto">
          <a:xfrm>
            <a:off x="5867400" y="4191000"/>
            <a:ext cx="2514600" cy="1524000"/>
          </a:xfrm>
          <a:prstGeom prst="rect">
            <a:avLst/>
          </a:prstGeom>
          <a:solidFill>
            <a:srgbClr val="CC99FF"/>
          </a:solidFill>
          <a:ln w="19050">
            <a:solidFill>
              <a:schemeClr val="tx1"/>
            </a:solidFill>
            <a:miter lim="800000"/>
            <a:headEnd type="none" w="sm" len="sm"/>
            <a:tailEnd type="none" w="med" len="lg"/>
          </a:ln>
          <a:effectLst/>
        </p:spPr>
        <p:txBody>
          <a:bodyPr wrap="none" anchor="ctr"/>
          <a:lstStyle/>
          <a:p>
            <a:pPr algn="ctr"/>
            <a:r>
              <a:rPr lang="en-US" b="1"/>
              <a:t>Sensors</a:t>
            </a:r>
          </a:p>
        </p:txBody>
      </p:sp>
      <p:sp>
        <p:nvSpPr>
          <p:cNvPr id="317452" name="AutoShape 12"/>
          <p:cNvSpPr>
            <a:spLocks noChangeArrowheads="1"/>
          </p:cNvSpPr>
          <p:nvPr/>
        </p:nvSpPr>
        <p:spPr bwMode="auto">
          <a:xfrm>
            <a:off x="4876800" y="4800600"/>
            <a:ext cx="990600" cy="381000"/>
          </a:xfrm>
          <a:prstGeom prst="leftArrow">
            <a:avLst>
              <a:gd name="adj1" fmla="val 50000"/>
              <a:gd name="adj2" fmla="val 65000"/>
            </a:avLst>
          </a:prstGeom>
          <a:solidFill>
            <a:schemeClr val="tx1"/>
          </a:solidFill>
          <a:ln w="9525">
            <a:solidFill>
              <a:schemeClr val="tx1"/>
            </a:solidFill>
            <a:miter lim="800000"/>
            <a:headEnd type="none" w="sm" len="sm"/>
            <a:tailEnd type="none" w="med" len="lg"/>
          </a:ln>
          <a:effectLst/>
        </p:spPr>
        <p:txBody>
          <a:bodyPr wrap="none" anchor="ctr"/>
          <a:lstStyle/>
          <a:p>
            <a:endParaRPr lang="en-US"/>
          </a:p>
        </p:txBody>
      </p:sp>
      <p:sp>
        <p:nvSpPr>
          <p:cNvPr id="317454" name="AutoShape 14"/>
          <p:cNvSpPr>
            <a:spLocks noChangeArrowheads="1"/>
          </p:cNvSpPr>
          <p:nvPr/>
        </p:nvSpPr>
        <p:spPr bwMode="auto">
          <a:xfrm>
            <a:off x="4876800" y="2133600"/>
            <a:ext cx="990600" cy="381000"/>
          </a:xfrm>
          <a:prstGeom prst="leftRightArrow">
            <a:avLst>
              <a:gd name="adj1" fmla="val 50000"/>
              <a:gd name="adj2" fmla="val 52000"/>
            </a:avLst>
          </a:prstGeom>
          <a:solidFill>
            <a:schemeClr val="tx1"/>
          </a:solidFill>
          <a:ln w="9525">
            <a:noFill/>
            <a:miter lim="800000"/>
            <a:headEnd type="none" w="sm" len="sm"/>
            <a:tailEnd type="none" w="med" len="lg"/>
          </a:ln>
          <a:effectLst/>
        </p:spPr>
        <p:txBody>
          <a:bodyPr wrap="none" anchor="ctr"/>
          <a:lstStyle/>
          <a:p>
            <a:endParaRPr lang="en-US"/>
          </a:p>
        </p:txBody>
      </p:sp>
      <p:sp>
        <p:nvSpPr>
          <p:cNvPr id="317456" name="Rectangle 16"/>
          <p:cNvSpPr>
            <a:spLocks noChangeArrowheads="1"/>
          </p:cNvSpPr>
          <p:nvPr/>
        </p:nvSpPr>
        <p:spPr bwMode="auto">
          <a:xfrm>
            <a:off x="1447800" y="4724400"/>
            <a:ext cx="3200400" cy="990600"/>
          </a:xfrm>
          <a:prstGeom prst="rect">
            <a:avLst/>
          </a:prstGeom>
          <a:solidFill>
            <a:srgbClr val="FFFF00"/>
          </a:solidFill>
          <a:ln w="19050">
            <a:solidFill>
              <a:schemeClr val="tx1"/>
            </a:solidFill>
            <a:miter lim="800000"/>
            <a:headEnd type="none" w="sm" len="sm"/>
            <a:tailEnd type="none" w="med" len="lg"/>
          </a:ln>
          <a:effectLst/>
        </p:spPr>
        <p:txBody>
          <a:bodyPr wrap="none" anchor="ctr"/>
          <a:lstStyle/>
          <a:p>
            <a:pPr algn="ctr"/>
            <a:r>
              <a:rPr lang="en-US" b="1"/>
              <a:t>Slave</a:t>
            </a:r>
          </a:p>
          <a:p>
            <a:pPr algn="ctr"/>
            <a:r>
              <a:rPr lang="en-US" b="1"/>
              <a:t>Blocks</a:t>
            </a:r>
          </a:p>
        </p:txBody>
      </p:sp>
      <p:sp>
        <p:nvSpPr>
          <p:cNvPr id="317457" name="Rectangle 17"/>
          <p:cNvSpPr>
            <a:spLocks noChangeArrowheads="1"/>
          </p:cNvSpPr>
          <p:nvPr/>
        </p:nvSpPr>
        <p:spPr bwMode="auto">
          <a:xfrm>
            <a:off x="1219200" y="1524000"/>
            <a:ext cx="3657600" cy="4267200"/>
          </a:xfrm>
          <a:prstGeom prst="rect">
            <a:avLst/>
          </a:prstGeom>
          <a:noFill/>
          <a:ln w="19050">
            <a:solidFill>
              <a:schemeClr val="tx1"/>
            </a:solidFill>
            <a:miter lim="800000"/>
            <a:headEnd type="none" w="sm" len="sm"/>
            <a:tailEnd type="none" w="med" len="lg"/>
          </a:ln>
          <a:effectLst/>
        </p:spPr>
        <p:txBody>
          <a:bodyPr wrap="none" anchor="ctr"/>
          <a:lstStyle/>
          <a:p>
            <a:pPr algn="ctr"/>
            <a:endParaRPr lang="en-US" b="1"/>
          </a:p>
        </p:txBody>
      </p:sp>
      <p:sp>
        <p:nvSpPr>
          <p:cNvPr id="317458" name="Line 18"/>
          <p:cNvSpPr>
            <a:spLocks noChangeShapeType="1"/>
          </p:cNvSpPr>
          <p:nvPr/>
        </p:nvSpPr>
        <p:spPr bwMode="auto">
          <a:xfrm>
            <a:off x="2057400" y="4419600"/>
            <a:ext cx="0" cy="304800"/>
          </a:xfrm>
          <a:prstGeom prst="line">
            <a:avLst/>
          </a:prstGeom>
          <a:noFill/>
          <a:ln w="25400">
            <a:solidFill>
              <a:schemeClr val="tx1"/>
            </a:solidFill>
            <a:round/>
            <a:headEnd type="triangle" w="med" len="sm"/>
            <a:tailEnd type="triangle" w="med" len="sm"/>
          </a:ln>
          <a:effectLst/>
        </p:spPr>
        <p:txBody>
          <a:bodyPr/>
          <a:lstStyle/>
          <a:p>
            <a:endParaRPr lang="en-US"/>
          </a:p>
        </p:txBody>
      </p:sp>
      <p:sp>
        <p:nvSpPr>
          <p:cNvPr id="317459" name="Line 19"/>
          <p:cNvSpPr>
            <a:spLocks noChangeShapeType="1"/>
          </p:cNvSpPr>
          <p:nvPr/>
        </p:nvSpPr>
        <p:spPr bwMode="auto">
          <a:xfrm>
            <a:off x="3048000" y="4419600"/>
            <a:ext cx="0" cy="304800"/>
          </a:xfrm>
          <a:prstGeom prst="line">
            <a:avLst/>
          </a:prstGeom>
          <a:noFill/>
          <a:ln w="25400">
            <a:solidFill>
              <a:schemeClr val="tx1"/>
            </a:solidFill>
            <a:round/>
            <a:headEnd type="triangle" w="med" len="sm"/>
            <a:tailEnd type="triangle" w="med" len="sm"/>
          </a:ln>
          <a:effectLst/>
        </p:spPr>
        <p:txBody>
          <a:bodyPr/>
          <a:lstStyle/>
          <a:p>
            <a:endParaRPr lang="en-US"/>
          </a:p>
        </p:txBody>
      </p:sp>
      <p:sp>
        <p:nvSpPr>
          <p:cNvPr id="317460" name="Line 20"/>
          <p:cNvSpPr>
            <a:spLocks noChangeShapeType="1"/>
          </p:cNvSpPr>
          <p:nvPr/>
        </p:nvSpPr>
        <p:spPr bwMode="auto">
          <a:xfrm>
            <a:off x="4038600" y="4419600"/>
            <a:ext cx="0" cy="304800"/>
          </a:xfrm>
          <a:prstGeom prst="line">
            <a:avLst/>
          </a:prstGeom>
          <a:noFill/>
          <a:ln w="25400">
            <a:solidFill>
              <a:schemeClr val="tx1"/>
            </a:solidFill>
            <a:round/>
            <a:headEnd type="triangle" w="med" len="sm"/>
            <a:tailEnd type="triangle" w="med" len="sm"/>
          </a:ln>
          <a:effectLst/>
        </p:spPr>
        <p:txBody>
          <a:bodyPr/>
          <a:lstStyle/>
          <a:p>
            <a:endParaRPr lang="en-US"/>
          </a:p>
        </p:txBody>
      </p:sp>
      <p:sp>
        <p:nvSpPr>
          <p:cNvPr id="317461" name="Rectangle 21"/>
          <p:cNvSpPr>
            <a:spLocks noChangeArrowheads="1"/>
          </p:cNvSpPr>
          <p:nvPr/>
        </p:nvSpPr>
        <p:spPr bwMode="auto">
          <a:xfrm>
            <a:off x="3352800" y="1676400"/>
            <a:ext cx="1295400" cy="1371600"/>
          </a:xfrm>
          <a:prstGeom prst="rect">
            <a:avLst/>
          </a:prstGeom>
          <a:solidFill>
            <a:srgbClr val="FF6600"/>
          </a:solidFill>
          <a:ln w="19050">
            <a:solidFill>
              <a:schemeClr val="tx1"/>
            </a:solidFill>
            <a:miter lim="800000"/>
            <a:headEnd type="none" w="sm" len="sm"/>
            <a:tailEnd type="none" w="med" len="lg"/>
          </a:ln>
          <a:effectLst/>
        </p:spPr>
        <p:txBody>
          <a:bodyPr wrap="none" anchor="ctr"/>
          <a:lstStyle/>
          <a:p>
            <a:pPr algn="ctr"/>
            <a:r>
              <a:rPr lang="en-US" b="1"/>
              <a:t>Shared</a:t>
            </a:r>
          </a:p>
          <a:p>
            <a:pPr algn="ctr"/>
            <a:r>
              <a:rPr lang="en-US" b="1"/>
              <a:t>Memory</a:t>
            </a:r>
          </a:p>
        </p:txBody>
      </p:sp>
      <p:sp>
        <p:nvSpPr>
          <p:cNvPr id="317462" name="Line 22"/>
          <p:cNvSpPr>
            <a:spLocks noChangeShapeType="1"/>
          </p:cNvSpPr>
          <p:nvPr/>
        </p:nvSpPr>
        <p:spPr bwMode="auto">
          <a:xfrm>
            <a:off x="3962400" y="3048000"/>
            <a:ext cx="0" cy="381000"/>
          </a:xfrm>
          <a:prstGeom prst="line">
            <a:avLst/>
          </a:prstGeom>
          <a:noFill/>
          <a:ln w="25400">
            <a:solidFill>
              <a:schemeClr val="tx1"/>
            </a:solidFill>
            <a:round/>
            <a:headEnd type="triangle" w="med" len="sm"/>
            <a:tailEnd type="triangle" w="med" len="sm"/>
          </a:ln>
          <a:effectLst/>
        </p:spPr>
        <p:txBody>
          <a:bodyPr/>
          <a:lstStyle/>
          <a:p>
            <a:endParaRPr lang="en-US"/>
          </a:p>
        </p:txBody>
      </p:sp>
      <p:sp>
        <p:nvSpPr>
          <p:cNvPr id="317463" name="Line 23"/>
          <p:cNvSpPr>
            <a:spLocks noChangeShapeType="1"/>
          </p:cNvSpPr>
          <p:nvPr/>
        </p:nvSpPr>
        <p:spPr bwMode="auto">
          <a:xfrm flipH="1">
            <a:off x="2819400" y="2362200"/>
            <a:ext cx="533400" cy="0"/>
          </a:xfrm>
          <a:prstGeom prst="line">
            <a:avLst/>
          </a:prstGeom>
          <a:noFill/>
          <a:ln w="25400">
            <a:solidFill>
              <a:schemeClr val="tx1"/>
            </a:solidFill>
            <a:round/>
            <a:headEnd type="triangle" w="med" len="sm"/>
            <a:tailEnd type="triangle" w="med" len="sm"/>
          </a:ln>
          <a:effectLst/>
        </p:spPr>
        <p:txBody>
          <a:bodyPr/>
          <a:lstStyle/>
          <a:p>
            <a:endParaRPr lang="en-US"/>
          </a:p>
        </p:txBody>
      </p:sp>
      <p:sp>
        <p:nvSpPr>
          <p:cNvPr id="317445" name="Rectangle 5"/>
          <p:cNvSpPr>
            <a:spLocks noChangeArrowheads="1"/>
          </p:cNvSpPr>
          <p:nvPr/>
        </p:nvSpPr>
        <p:spPr bwMode="auto">
          <a:xfrm>
            <a:off x="1219200" y="1524000"/>
            <a:ext cx="3657600" cy="4267200"/>
          </a:xfrm>
          <a:prstGeom prst="rect">
            <a:avLst/>
          </a:prstGeom>
          <a:solidFill>
            <a:schemeClr val="tx2"/>
          </a:solidFill>
          <a:ln w="19050">
            <a:solidFill>
              <a:schemeClr val="tx1"/>
            </a:solidFill>
            <a:miter lim="800000"/>
            <a:headEnd type="none" w="sm" len="sm"/>
            <a:tailEnd type="none" w="med" len="lg"/>
          </a:ln>
          <a:effectLst/>
        </p:spPr>
        <p:txBody>
          <a:bodyPr wrap="none" anchor="ctr"/>
          <a:lstStyle/>
          <a:p>
            <a:pPr algn="ctr"/>
            <a:r>
              <a:rPr lang="en-US" b="1" dirty="0"/>
              <a:t>General Purpose</a:t>
            </a:r>
          </a:p>
          <a:p>
            <a:pPr algn="ctr"/>
            <a:r>
              <a:rPr lang="en-US" b="1" dirty="0"/>
              <a:t>Microcontroller</a:t>
            </a:r>
          </a:p>
        </p:txBody>
      </p:sp>
    </p:spTree>
    <p:custDataLst>
      <p:tags r:id="rId1"/>
    </p:custData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17442"/>
                                        </p:tgtEl>
                                        <p:attrNameLst>
                                          <p:attrName>style.visibility</p:attrName>
                                        </p:attrNameLst>
                                      </p:cBhvr>
                                      <p:to>
                                        <p:strVal val="visible"/>
                                      </p:to>
                                    </p:set>
                                    <p:anim calcmode="lin" valueType="num">
                                      <p:cBhvr>
                                        <p:cTn id="7" dur="1000" fill="hold"/>
                                        <p:tgtEl>
                                          <p:spTgt spid="317442"/>
                                        </p:tgtEl>
                                        <p:attrNameLst>
                                          <p:attrName>ppt_w</p:attrName>
                                        </p:attrNameLst>
                                      </p:cBhvr>
                                      <p:tavLst>
                                        <p:tav tm="0">
                                          <p:val>
                                            <p:strVal val="#ppt_w+.3"/>
                                          </p:val>
                                        </p:tav>
                                        <p:tav tm="100000">
                                          <p:val>
                                            <p:strVal val="#ppt_w"/>
                                          </p:val>
                                        </p:tav>
                                      </p:tavLst>
                                    </p:anim>
                                    <p:anim calcmode="lin" valueType="num">
                                      <p:cBhvr>
                                        <p:cTn id="8" dur="1000" fill="hold"/>
                                        <p:tgtEl>
                                          <p:spTgt spid="317442"/>
                                        </p:tgtEl>
                                        <p:attrNameLst>
                                          <p:attrName>ppt_h</p:attrName>
                                        </p:attrNameLst>
                                      </p:cBhvr>
                                      <p:tavLst>
                                        <p:tav tm="0">
                                          <p:val>
                                            <p:strVal val="#ppt_h"/>
                                          </p:val>
                                        </p:tav>
                                        <p:tav tm="100000">
                                          <p:val>
                                            <p:strVal val="#ppt_h"/>
                                          </p:val>
                                        </p:tav>
                                      </p:tavLst>
                                    </p:anim>
                                    <p:animEffect transition="in" filter="fade">
                                      <p:cBhvr>
                                        <p:cTn id="9" dur="1000"/>
                                        <p:tgtEl>
                                          <p:spTgt spid="317442"/>
                                        </p:tgtEl>
                                      </p:cBhvr>
                                    </p:animEffect>
                                  </p:childTnLst>
                                </p:cTn>
                              </p:par>
                            </p:childTnLst>
                          </p:cTn>
                        </p:par>
                        <p:par>
                          <p:cTn id="10" fill="hold">
                            <p:stCondLst>
                              <p:cond delay="1000"/>
                            </p:stCondLst>
                            <p:childTnLst>
                              <p:par>
                                <p:cTn id="11" presetID="6" presetClass="emph" presetSubtype="0" fill="hold" grpId="0" nodeType="afterEffect">
                                  <p:stCondLst>
                                    <p:cond delay="0"/>
                                  </p:stCondLst>
                                  <p:childTnLst>
                                    <p:animScale>
                                      <p:cBhvr>
                                        <p:cTn id="12" dur="1000" fill="hold"/>
                                        <p:tgtEl>
                                          <p:spTgt spid="317445"/>
                                        </p:tgtEl>
                                      </p:cBhvr>
                                      <p:by x="40000" y="40000"/>
                                    </p:animScale>
                                  </p:childTnLst>
                                </p:cTn>
                              </p:par>
                            </p:childTnLst>
                          </p:cTn>
                        </p:par>
                        <p:par>
                          <p:cTn id="13" fill="hold">
                            <p:stCondLst>
                              <p:cond delay="2000"/>
                            </p:stCondLst>
                            <p:childTnLst>
                              <p:par>
                                <p:cTn id="14" presetID="56" presetClass="path" presetSubtype="0" accel="50000" decel="50000" fill="hold" grpId="1" nodeType="afterEffect">
                                  <p:stCondLst>
                                    <p:cond delay="0"/>
                                  </p:stCondLst>
                                  <p:childTnLst>
                                    <p:animMotion origin="layout" path="M -3.33333E-6 3.23699E-6 L -0.10833 -0.17758 " pathEditMode="relative" rAng="0" ptsTypes="AA">
                                      <p:cBhvr>
                                        <p:cTn id="15" dur="2000" fill="hold"/>
                                        <p:tgtEl>
                                          <p:spTgt spid="317445"/>
                                        </p:tgtEl>
                                        <p:attrNameLst>
                                          <p:attrName>ppt_x</p:attrName>
                                          <p:attrName>ppt_y</p:attrName>
                                        </p:attrNameLst>
                                      </p:cBhvr>
                                      <p:rCtr x="-54" y="-89"/>
                                    </p:animMotion>
                                  </p:childTnLst>
                                </p:cTn>
                              </p:par>
                            </p:childTnLst>
                          </p:cTn>
                        </p:par>
                        <p:par>
                          <p:cTn id="16" fill="hold">
                            <p:stCondLst>
                              <p:cond delay="4000"/>
                            </p:stCondLst>
                            <p:childTnLst>
                              <p:par>
                                <p:cTn id="17" presetID="1" presetClass="entr" presetSubtype="0" fill="hold" grpId="0" nodeType="afterEffect">
                                  <p:stCondLst>
                                    <p:cond delay="0"/>
                                  </p:stCondLst>
                                  <p:childTnLst>
                                    <p:set>
                                      <p:cBhvr>
                                        <p:cTn id="18" dur="1" fill="hold">
                                          <p:stCondLst>
                                            <p:cond delay="0"/>
                                          </p:stCondLst>
                                        </p:cTn>
                                        <p:tgtEl>
                                          <p:spTgt spid="317455"/>
                                        </p:tgtEl>
                                        <p:attrNameLst>
                                          <p:attrName>style.visibility</p:attrName>
                                        </p:attrNameLst>
                                      </p:cBhvr>
                                      <p:to>
                                        <p:strVal val="visible"/>
                                      </p:to>
                                    </p:set>
                                  </p:childTnLst>
                                </p:cTn>
                              </p:par>
                            </p:childTnLst>
                          </p:cTn>
                        </p:par>
                        <p:par>
                          <p:cTn id="19" fill="hold">
                            <p:stCondLst>
                              <p:cond delay="4000"/>
                            </p:stCondLst>
                            <p:childTnLst>
                              <p:par>
                                <p:cTn id="20" presetID="1" presetClass="entr" presetSubtype="0" fill="hold" grpId="0" nodeType="afterEffect">
                                  <p:stCondLst>
                                    <p:cond delay="0"/>
                                  </p:stCondLst>
                                  <p:childTnLst>
                                    <p:set>
                                      <p:cBhvr>
                                        <p:cTn id="21" dur="1" fill="hold">
                                          <p:stCondLst>
                                            <p:cond delay="0"/>
                                          </p:stCondLst>
                                        </p:cTn>
                                        <p:tgtEl>
                                          <p:spTgt spid="317456"/>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1745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17459"/>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7460"/>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17461"/>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17462"/>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174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55" grpId="0" animBg="1"/>
      <p:bldP spid="317442" grpId="0"/>
      <p:bldP spid="317456" grpId="0" animBg="1"/>
      <p:bldP spid="317458" grpId="0" animBg="1"/>
      <p:bldP spid="317459" grpId="0" animBg="1"/>
      <p:bldP spid="317460" grpId="0" animBg="1"/>
      <p:bldP spid="317461" grpId="0" animBg="1"/>
      <p:bldP spid="317462" grpId="0" animBg="1"/>
      <p:bldP spid="317463" grpId="0" animBg="1"/>
      <p:bldP spid="317445" grpId="0" animBg="1"/>
      <p:bldP spid="317445"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2"/>
          <p:cNvSpPr>
            <a:spLocks noGrp="1" noChangeArrowheads="1"/>
          </p:cNvSpPr>
          <p:nvPr>
            <p:ph type="title"/>
          </p:nvPr>
        </p:nvSpPr>
        <p:spPr>
          <a:xfrm>
            <a:off x="457200" y="457200"/>
            <a:ext cx="8229600" cy="533400"/>
          </a:xfrm>
        </p:spPr>
        <p:txBody>
          <a:bodyPr>
            <a:noAutofit/>
          </a:bodyPr>
          <a:lstStyle/>
          <a:p>
            <a:r>
              <a:rPr lang="en-US" sz="3600" dirty="0"/>
              <a:t>Key </a:t>
            </a:r>
            <a:r>
              <a:rPr lang="en-US" sz="3600"/>
              <a:t>goals </a:t>
            </a:r>
            <a:r>
              <a:rPr lang="en-US" sz="3600" smtClean="0"/>
              <a:t>of </a:t>
            </a:r>
            <a:r>
              <a:rPr lang="en-US" sz="3600" dirty="0"/>
              <a:t>architecture</a:t>
            </a:r>
          </a:p>
        </p:txBody>
      </p:sp>
      <p:sp>
        <p:nvSpPr>
          <p:cNvPr id="358403" name="Rectangle 3"/>
          <p:cNvSpPr>
            <a:spLocks noChangeArrowheads="1"/>
          </p:cNvSpPr>
          <p:nvPr/>
        </p:nvSpPr>
        <p:spPr bwMode="auto">
          <a:xfrm>
            <a:off x="1143000" y="1219200"/>
            <a:ext cx="7693025" cy="2654300"/>
          </a:xfrm>
          <a:prstGeom prst="rect">
            <a:avLst/>
          </a:prstGeom>
          <a:noFill/>
          <a:ln w="9525">
            <a:noFill/>
            <a:miter lim="800000"/>
            <a:headEnd/>
            <a:tailEnd/>
          </a:ln>
          <a:effectLst/>
        </p:spPr>
        <p:txBody>
          <a:bodyPr wrap="none" anchor="ctr"/>
          <a:lstStyle/>
          <a:p>
            <a:pPr algn="ctr"/>
            <a:endParaRPr lang="en-US" sz="1800">
              <a:latin typeface="Arial" charset="0"/>
            </a:endParaRPr>
          </a:p>
        </p:txBody>
      </p:sp>
      <p:grpSp>
        <p:nvGrpSpPr>
          <p:cNvPr id="16" name="Group 15"/>
          <p:cNvGrpSpPr/>
          <p:nvPr/>
        </p:nvGrpSpPr>
        <p:grpSpPr>
          <a:xfrm>
            <a:off x="1571625" y="1385888"/>
            <a:ext cx="6904038" cy="2239962"/>
            <a:chOff x="1571625" y="1385888"/>
            <a:chExt cx="6904038" cy="2239962"/>
          </a:xfrm>
        </p:grpSpPr>
        <p:sp>
          <p:nvSpPr>
            <p:cNvPr id="358404" name="Line 4"/>
            <p:cNvSpPr>
              <a:spLocks noChangeShapeType="1"/>
            </p:cNvSpPr>
            <p:nvPr/>
          </p:nvSpPr>
          <p:spPr bwMode="auto">
            <a:xfrm flipV="1">
              <a:off x="1571625" y="1385888"/>
              <a:ext cx="1588" cy="2238375"/>
            </a:xfrm>
            <a:prstGeom prst="line">
              <a:avLst/>
            </a:prstGeom>
            <a:noFill/>
            <a:ln w="38100">
              <a:solidFill>
                <a:srgbClr val="0000FF"/>
              </a:solidFill>
              <a:round/>
              <a:headEnd/>
              <a:tailEnd type="triangle" w="med" len="med"/>
            </a:ln>
            <a:effectLst/>
          </p:spPr>
          <p:txBody>
            <a:bodyPr/>
            <a:lstStyle/>
            <a:p>
              <a:endParaRPr lang="en-US"/>
            </a:p>
          </p:txBody>
        </p:sp>
        <p:sp>
          <p:nvSpPr>
            <p:cNvPr id="358405" name="Line 5"/>
            <p:cNvSpPr>
              <a:spLocks noChangeShapeType="1"/>
            </p:cNvSpPr>
            <p:nvPr/>
          </p:nvSpPr>
          <p:spPr bwMode="auto">
            <a:xfrm>
              <a:off x="1571625" y="3624263"/>
              <a:ext cx="6904038" cy="1587"/>
            </a:xfrm>
            <a:prstGeom prst="line">
              <a:avLst/>
            </a:prstGeom>
            <a:noFill/>
            <a:ln w="38100">
              <a:solidFill>
                <a:srgbClr val="0000FF"/>
              </a:solidFill>
              <a:round/>
              <a:headEnd/>
              <a:tailEnd type="triangle" w="med" len="med"/>
            </a:ln>
            <a:effectLst/>
          </p:spPr>
          <p:txBody>
            <a:bodyPr/>
            <a:lstStyle/>
            <a:p>
              <a:endParaRPr lang="en-US"/>
            </a:p>
          </p:txBody>
        </p:sp>
      </p:grpSp>
      <p:sp>
        <p:nvSpPr>
          <p:cNvPr id="358406" name="Text Box 6"/>
          <p:cNvSpPr txBox="1">
            <a:spLocks noChangeArrowheads="1"/>
          </p:cNvSpPr>
          <p:nvPr/>
        </p:nvSpPr>
        <p:spPr bwMode="auto">
          <a:xfrm>
            <a:off x="1571625" y="3665538"/>
            <a:ext cx="6904038" cy="366712"/>
          </a:xfrm>
          <a:prstGeom prst="rect">
            <a:avLst/>
          </a:prstGeom>
          <a:noFill/>
          <a:ln w="9525">
            <a:noFill/>
            <a:miter lim="800000"/>
            <a:headEnd/>
            <a:tailEnd/>
          </a:ln>
          <a:effectLst/>
        </p:spPr>
        <p:txBody>
          <a:bodyPr>
            <a:spAutoFit/>
          </a:bodyPr>
          <a:lstStyle/>
          <a:p>
            <a:pPr algn="ctr"/>
            <a:r>
              <a:rPr lang="en-US" sz="1800">
                <a:solidFill>
                  <a:srgbClr val="0000FF"/>
                </a:solidFill>
                <a:latin typeface="Arial" charset="0"/>
              </a:rPr>
              <a:t>Energy Efficiency</a:t>
            </a:r>
          </a:p>
        </p:txBody>
      </p:sp>
      <p:sp>
        <p:nvSpPr>
          <p:cNvPr id="358407" name="Text Box 7"/>
          <p:cNvSpPr txBox="1">
            <a:spLocks noChangeArrowheads="1"/>
          </p:cNvSpPr>
          <p:nvPr/>
        </p:nvSpPr>
        <p:spPr bwMode="auto">
          <a:xfrm rot="-5400000">
            <a:off x="-157956" y="2216944"/>
            <a:ext cx="2971800" cy="366712"/>
          </a:xfrm>
          <a:prstGeom prst="rect">
            <a:avLst/>
          </a:prstGeom>
          <a:noFill/>
          <a:ln w="9525">
            <a:noFill/>
            <a:miter lim="800000"/>
            <a:headEnd/>
            <a:tailEnd/>
          </a:ln>
          <a:effectLst/>
        </p:spPr>
        <p:txBody>
          <a:bodyPr>
            <a:spAutoFit/>
          </a:bodyPr>
          <a:lstStyle/>
          <a:p>
            <a:pPr algn="ctr"/>
            <a:r>
              <a:rPr lang="en-US" sz="1800">
                <a:solidFill>
                  <a:srgbClr val="0000FF"/>
                </a:solidFill>
                <a:latin typeface="Arial" charset="0"/>
              </a:rPr>
              <a:t>Flexibility/Programmability</a:t>
            </a:r>
          </a:p>
        </p:txBody>
      </p:sp>
      <p:sp>
        <p:nvSpPr>
          <p:cNvPr id="358408" name="Rectangle 8"/>
          <p:cNvSpPr>
            <a:spLocks noChangeArrowheads="1"/>
          </p:cNvSpPr>
          <p:nvPr/>
        </p:nvSpPr>
        <p:spPr bwMode="auto">
          <a:xfrm>
            <a:off x="6391275" y="1674813"/>
            <a:ext cx="1509713" cy="414337"/>
          </a:xfrm>
          <a:prstGeom prst="rect">
            <a:avLst/>
          </a:prstGeom>
          <a:solidFill>
            <a:srgbClr val="FF0000"/>
          </a:solidFill>
          <a:ln w="9525">
            <a:solidFill>
              <a:srgbClr val="000000"/>
            </a:solidFill>
            <a:miter lim="800000"/>
            <a:headEnd/>
            <a:tailEnd/>
          </a:ln>
          <a:effectLst/>
        </p:spPr>
        <p:txBody>
          <a:bodyPr wrap="none" anchor="ctr"/>
          <a:lstStyle/>
          <a:p>
            <a:pPr algn="ctr"/>
            <a:r>
              <a:rPr lang="en-US" dirty="0" smtClean="0">
                <a:solidFill>
                  <a:srgbClr val="000000"/>
                </a:solidFill>
                <a:latin typeface="Arial" charset="0"/>
              </a:rPr>
              <a:t>WSN </a:t>
            </a:r>
            <a:r>
              <a:rPr lang="en-US" sz="1800" dirty="0" smtClean="0">
                <a:solidFill>
                  <a:srgbClr val="000000"/>
                </a:solidFill>
                <a:latin typeface="Arial" charset="0"/>
              </a:rPr>
              <a:t>SYSTEM</a:t>
            </a:r>
            <a:endParaRPr lang="en-US" sz="1800" dirty="0">
              <a:solidFill>
                <a:srgbClr val="000000"/>
              </a:solidFill>
              <a:latin typeface="Arial" charset="0"/>
            </a:endParaRPr>
          </a:p>
        </p:txBody>
      </p:sp>
      <p:sp>
        <p:nvSpPr>
          <p:cNvPr id="358409" name="AutoShape 9"/>
          <p:cNvSpPr>
            <a:spLocks noChangeArrowheads="1"/>
          </p:cNvSpPr>
          <p:nvPr/>
        </p:nvSpPr>
        <p:spPr bwMode="auto">
          <a:xfrm>
            <a:off x="2865438" y="1468438"/>
            <a:ext cx="4460875" cy="206375"/>
          </a:xfrm>
          <a:prstGeom prst="curvedDownArrow">
            <a:avLst>
              <a:gd name="adj1" fmla="val 432308"/>
              <a:gd name="adj2" fmla="val 864615"/>
              <a:gd name="adj3" fmla="val 33333"/>
            </a:avLst>
          </a:prstGeom>
          <a:solidFill>
            <a:srgbClr val="993366"/>
          </a:solidFill>
          <a:ln w="9525">
            <a:solidFill>
              <a:schemeClr val="tx1"/>
            </a:solidFill>
            <a:miter lim="800000"/>
            <a:headEnd/>
            <a:tailEnd/>
          </a:ln>
          <a:effectLst/>
        </p:spPr>
        <p:txBody>
          <a:bodyPr wrap="none" anchor="ctr"/>
          <a:lstStyle/>
          <a:p>
            <a:endParaRPr lang="en-US"/>
          </a:p>
        </p:txBody>
      </p:sp>
      <p:sp>
        <p:nvSpPr>
          <p:cNvPr id="358410" name="Rectangle 10"/>
          <p:cNvSpPr>
            <a:spLocks noChangeArrowheads="1"/>
          </p:cNvSpPr>
          <p:nvPr/>
        </p:nvSpPr>
        <p:spPr bwMode="auto">
          <a:xfrm>
            <a:off x="1787525" y="1295400"/>
            <a:ext cx="1798638" cy="546100"/>
          </a:xfrm>
          <a:prstGeom prst="rect">
            <a:avLst/>
          </a:prstGeom>
          <a:solidFill>
            <a:srgbClr val="00FF00"/>
          </a:solidFill>
          <a:ln w="9525">
            <a:solidFill>
              <a:srgbClr val="000000"/>
            </a:solidFill>
            <a:miter lim="800000"/>
            <a:headEnd/>
            <a:tailEnd/>
          </a:ln>
          <a:effectLst/>
        </p:spPr>
        <p:txBody>
          <a:bodyPr wrap="none" anchor="ctr"/>
          <a:lstStyle/>
          <a:p>
            <a:pPr algn="ctr"/>
            <a:r>
              <a:rPr lang="en-US" sz="1800" dirty="0">
                <a:solidFill>
                  <a:srgbClr val="000000"/>
                </a:solidFill>
                <a:latin typeface="Arial" charset="0"/>
              </a:rPr>
              <a:t>General Purpose</a:t>
            </a:r>
          </a:p>
          <a:p>
            <a:pPr algn="ctr"/>
            <a:r>
              <a:rPr lang="en-US" sz="1800" dirty="0">
                <a:solidFill>
                  <a:srgbClr val="000000"/>
                </a:solidFill>
                <a:latin typeface="Arial" charset="0"/>
              </a:rPr>
              <a:t>CPU</a:t>
            </a:r>
          </a:p>
        </p:txBody>
      </p:sp>
      <p:sp>
        <p:nvSpPr>
          <p:cNvPr id="358411" name="Text Box 11"/>
          <p:cNvSpPr txBox="1">
            <a:spLocks noChangeArrowheads="1"/>
          </p:cNvSpPr>
          <p:nvPr/>
        </p:nvSpPr>
        <p:spPr bwMode="auto">
          <a:xfrm>
            <a:off x="3873500" y="1468438"/>
            <a:ext cx="1870075" cy="915987"/>
          </a:xfrm>
          <a:prstGeom prst="rect">
            <a:avLst/>
          </a:prstGeom>
          <a:noFill/>
          <a:ln w="9525">
            <a:noFill/>
            <a:miter lim="800000"/>
            <a:headEnd/>
            <a:tailEnd/>
          </a:ln>
          <a:effectLst/>
        </p:spPr>
        <p:txBody>
          <a:bodyPr>
            <a:spAutoFit/>
          </a:bodyPr>
          <a:lstStyle/>
          <a:p>
            <a:pPr algn="ctr"/>
            <a:r>
              <a:rPr lang="en-US" sz="1800" dirty="0">
                <a:solidFill>
                  <a:srgbClr val="000000"/>
                </a:solidFill>
                <a:latin typeface="Arial" charset="0"/>
              </a:rPr>
              <a:t>Remove Software Overhead</a:t>
            </a:r>
          </a:p>
        </p:txBody>
      </p:sp>
      <p:sp>
        <p:nvSpPr>
          <p:cNvPr id="358412" name="AutoShape 12"/>
          <p:cNvSpPr>
            <a:spLocks noChangeArrowheads="1"/>
          </p:cNvSpPr>
          <p:nvPr/>
        </p:nvSpPr>
        <p:spPr bwMode="auto">
          <a:xfrm flipV="1">
            <a:off x="7972425" y="1592263"/>
            <a:ext cx="431800" cy="1949450"/>
          </a:xfrm>
          <a:prstGeom prst="curvedLeftArrow">
            <a:avLst>
              <a:gd name="adj1" fmla="val 90294"/>
              <a:gd name="adj2" fmla="val 180588"/>
              <a:gd name="adj3" fmla="val 33333"/>
            </a:avLst>
          </a:prstGeom>
          <a:solidFill>
            <a:srgbClr val="800080"/>
          </a:solidFill>
          <a:ln w="9525">
            <a:solidFill>
              <a:schemeClr val="tx1"/>
            </a:solidFill>
            <a:miter lim="800000"/>
            <a:headEnd/>
            <a:tailEnd/>
          </a:ln>
          <a:effectLst/>
        </p:spPr>
        <p:txBody>
          <a:bodyPr wrap="none" anchor="ctr"/>
          <a:lstStyle/>
          <a:p>
            <a:endParaRPr lang="en-US"/>
          </a:p>
        </p:txBody>
      </p:sp>
      <p:sp>
        <p:nvSpPr>
          <p:cNvPr id="358413" name="Rectangle 13"/>
          <p:cNvSpPr>
            <a:spLocks noChangeArrowheads="1"/>
          </p:cNvSpPr>
          <p:nvPr/>
        </p:nvSpPr>
        <p:spPr bwMode="auto">
          <a:xfrm>
            <a:off x="7540625" y="3209925"/>
            <a:ext cx="863600" cy="331788"/>
          </a:xfrm>
          <a:prstGeom prst="rect">
            <a:avLst/>
          </a:prstGeom>
          <a:solidFill>
            <a:srgbClr val="00FF00"/>
          </a:solidFill>
          <a:ln w="9525">
            <a:solidFill>
              <a:srgbClr val="000000"/>
            </a:solidFill>
            <a:miter lim="800000"/>
            <a:headEnd/>
            <a:tailEnd/>
          </a:ln>
          <a:effectLst/>
        </p:spPr>
        <p:txBody>
          <a:bodyPr wrap="none" anchor="ctr"/>
          <a:lstStyle/>
          <a:p>
            <a:pPr algn="ctr"/>
            <a:r>
              <a:rPr lang="en-US" sz="1800" dirty="0">
                <a:solidFill>
                  <a:srgbClr val="000000"/>
                </a:solidFill>
                <a:latin typeface="Arial" charset="0"/>
              </a:rPr>
              <a:t>ASIC</a:t>
            </a:r>
          </a:p>
        </p:txBody>
      </p:sp>
      <p:sp>
        <p:nvSpPr>
          <p:cNvPr id="358414" name="Text Box 14"/>
          <p:cNvSpPr txBox="1">
            <a:spLocks noChangeArrowheads="1"/>
          </p:cNvSpPr>
          <p:nvPr/>
        </p:nvSpPr>
        <p:spPr bwMode="auto">
          <a:xfrm>
            <a:off x="6400800" y="2420938"/>
            <a:ext cx="2003425" cy="641350"/>
          </a:xfrm>
          <a:prstGeom prst="rect">
            <a:avLst/>
          </a:prstGeom>
          <a:noFill/>
          <a:ln w="9525">
            <a:noFill/>
            <a:miter lim="800000"/>
            <a:headEnd/>
            <a:tailEnd/>
          </a:ln>
          <a:effectLst/>
        </p:spPr>
        <p:txBody>
          <a:bodyPr>
            <a:spAutoFit/>
          </a:bodyPr>
          <a:lstStyle/>
          <a:p>
            <a:pPr algn="ctr"/>
            <a:r>
              <a:rPr lang="en-US" sz="1800" dirty="0">
                <a:solidFill>
                  <a:srgbClr val="000000"/>
                </a:solidFill>
                <a:latin typeface="Arial" charset="0"/>
              </a:rPr>
              <a:t>Retain Programmability</a:t>
            </a:r>
          </a:p>
        </p:txBody>
      </p:sp>
      <p:sp>
        <p:nvSpPr>
          <p:cNvPr id="358420" name="Rectangle 20"/>
          <p:cNvSpPr>
            <a:spLocks noChangeArrowheads="1"/>
          </p:cNvSpPr>
          <p:nvPr/>
        </p:nvSpPr>
        <p:spPr bwMode="auto">
          <a:xfrm>
            <a:off x="609600" y="4038600"/>
            <a:ext cx="8153400" cy="1981200"/>
          </a:xfrm>
          <a:prstGeom prst="rect">
            <a:avLst/>
          </a:prstGeom>
          <a:noFill/>
          <a:ln w="9525">
            <a:noFill/>
            <a:miter lim="800000"/>
            <a:headEnd/>
            <a:tailEnd/>
          </a:ln>
          <a:effectLst/>
        </p:spPr>
        <p:txBody>
          <a:bodyPr lIns="73025" tIns="36512" rIns="73025" bIns="36512"/>
          <a:lstStyle/>
          <a:p>
            <a:pPr marL="342900" indent="-342900">
              <a:lnSpc>
                <a:spcPct val="90000"/>
              </a:lnSpc>
              <a:spcBef>
                <a:spcPct val="30000"/>
              </a:spcBef>
              <a:buClr>
                <a:srgbClr val="009900"/>
              </a:buClr>
              <a:buSzPct val="100000"/>
              <a:buFontTx/>
              <a:buChar char="•"/>
            </a:pPr>
            <a:r>
              <a:rPr lang="en-US" b="1" dirty="0">
                <a:latin typeface="Arial" charset="0"/>
              </a:rPr>
              <a:t>Event-driven computation</a:t>
            </a:r>
          </a:p>
          <a:p>
            <a:pPr marL="342900" indent="-342900">
              <a:lnSpc>
                <a:spcPct val="90000"/>
              </a:lnSpc>
              <a:spcBef>
                <a:spcPct val="30000"/>
              </a:spcBef>
              <a:buClr>
                <a:srgbClr val="009900"/>
              </a:buClr>
              <a:buSzPct val="100000"/>
              <a:buFontTx/>
              <a:buChar char="•"/>
            </a:pPr>
            <a:r>
              <a:rPr lang="en-US" b="1" dirty="0">
                <a:latin typeface="Arial" charset="0"/>
              </a:rPr>
              <a:t>Hardware accelerators for power-efficiency</a:t>
            </a:r>
          </a:p>
          <a:p>
            <a:pPr marL="342900" indent="-342900">
              <a:lnSpc>
                <a:spcPct val="90000"/>
              </a:lnSpc>
              <a:spcBef>
                <a:spcPct val="30000"/>
              </a:spcBef>
              <a:buClr>
                <a:srgbClr val="009900"/>
              </a:buClr>
              <a:buSzPct val="100000"/>
              <a:buFontTx/>
              <a:buChar char="•"/>
            </a:pPr>
            <a:r>
              <a:rPr lang="en-US" b="1" dirty="0">
                <a:latin typeface="Arial" charset="0"/>
              </a:rPr>
              <a:t>Exploit regular operations</a:t>
            </a:r>
          </a:p>
          <a:p>
            <a:pPr marL="342900" indent="-342900">
              <a:lnSpc>
                <a:spcPct val="90000"/>
              </a:lnSpc>
              <a:spcBef>
                <a:spcPct val="30000"/>
              </a:spcBef>
              <a:buClr>
                <a:srgbClr val="009900"/>
              </a:buClr>
              <a:buSzPct val="100000"/>
              <a:buFontTx/>
              <a:buChar char="•"/>
            </a:pPr>
            <a:r>
              <a:rPr lang="en-US" b="1" dirty="0">
                <a:latin typeface="Arial" charset="0"/>
              </a:rPr>
              <a:t>Optimize for sensor net workloads</a:t>
            </a:r>
          </a:p>
          <a:p>
            <a:pPr marL="342900" indent="-342900">
              <a:lnSpc>
                <a:spcPct val="90000"/>
              </a:lnSpc>
              <a:spcBef>
                <a:spcPct val="30000"/>
              </a:spcBef>
              <a:buClr>
                <a:srgbClr val="009900"/>
              </a:buClr>
              <a:buSzPct val="100000"/>
              <a:buFontTx/>
              <a:buChar char="•"/>
            </a:pPr>
            <a:r>
              <a:rPr lang="en-US" b="1" dirty="0">
                <a:latin typeface="Arial" charset="0"/>
              </a:rPr>
              <a:t>Modular design</a:t>
            </a:r>
          </a:p>
          <a:p>
            <a:pPr marL="342900" indent="-342900">
              <a:lnSpc>
                <a:spcPct val="90000"/>
              </a:lnSpc>
              <a:spcBef>
                <a:spcPct val="30000"/>
              </a:spcBef>
              <a:buClr>
                <a:srgbClr val="009900"/>
              </a:buClr>
              <a:buSzPct val="100000"/>
              <a:buFontTx/>
              <a:buChar char="•"/>
            </a:pPr>
            <a:r>
              <a:rPr lang="en-US" b="1" dirty="0">
                <a:latin typeface="Arial" charset="0"/>
              </a:rPr>
              <a:t>Fine-grain power management</a:t>
            </a:r>
          </a:p>
          <a:p>
            <a:pPr marL="742950" lvl="1" indent="-285750">
              <a:lnSpc>
                <a:spcPct val="90000"/>
              </a:lnSpc>
              <a:spcBef>
                <a:spcPct val="30000"/>
              </a:spcBef>
              <a:buClr>
                <a:schemeClr val="accent2"/>
              </a:buClr>
              <a:buSzPct val="100000"/>
              <a:buFontTx/>
              <a:buChar char="•"/>
            </a:pPr>
            <a:endParaRPr lang="en-US" b="1" dirty="0">
              <a:latin typeface="Arial" charset="0"/>
            </a:endParaRPr>
          </a:p>
          <a:p>
            <a:pPr marL="742950" lvl="1" indent="-285750">
              <a:lnSpc>
                <a:spcPct val="90000"/>
              </a:lnSpc>
              <a:spcBef>
                <a:spcPct val="30000"/>
              </a:spcBef>
              <a:buClr>
                <a:schemeClr val="accent2"/>
              </a:buClr>
              <a:buSzPct val="100000"/>
              <a:buFontTx/>
              <a:buChar char="•"/>
            </a:pPr>
            <a:endParaRPr lang="en-US" b="1" dirty="0">
              <a:latin typeface="Arial"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58402"/>
                                        </p:tgtEl>
                                        <p:attrNameLst>
                                          <p:attrName>style.visibility</p:attrName>
                                        </p:attrNameLst>
                                      </p:cBhvr>
                                      <p:to>
                                        <p:strVal val="visible"/>
                                      </p:to>
                                    </p:set>
                                    <p:anim calcmode="lin" valueType="num">
                                      <p:cBhvr>
                                        <p:cTn id="7" dur="1000" fill="hold"/>
                                        <p:tgtEl>
                                          <p:spTgt spid="358402"/>
                                        </p:tgtEl>
                                        <p:attrNameLst>
                                          <p:attrName>ppt_w</p:attrName>
                                        </p:attrNameLst>
                                      </p:cBhvr>
                                      <p:tavLst>
                                        <p:tav tm="0">
                                          <p:val>
                                            <p:strVal val="#ppt_w+.3"/>
                                          </p:val>
                                        </p:tav>
                                        <p:tav tm="100000">
                                          <p:val>
                                            <p:strVal val="#ppt_w"/>
                                          </p:val>
                                        </p:tav>
                                      </p:tavLst>
                                    </p:anim>
                                    <p:anim calcmode="lin" valueType="num">
                                      <p:cBhvr>
                                        <p:cTn id="8" dur="1000" fill="hold"/>
                                        <p:tgtEl>
                                          <p:spTgt spid="358402"/>
                                        </p:tgtEl>
                                        <p:attrNameLst>
                                          <p:attrName>ppt_h</p:attrName>
                                        </p:attrNameLst>
                                      </p:cBhvr>
                                      <p:tavLst>
                                        <p:tav tm="0">
                                          <p:val>
                                            <p:strVal val="#ppt_h"/>
                                          </p:val>
                                        </p:tav>
                                        <p:tav tm="100000">
                                          <p:val>
                                            <p:strVal val="#ppt_h"/>
                                          </p:val>
                                        </p:tav>
                                      </p:tavLst>
                                    </p:anim>
                                    <p:animEffect transition="in" filter="fade">
                                      <p:cBhvr>
                                        <p:cTn id="9" dur="1000"/>
                                        <p:tgtEl>
                                          <p:spTgt spid="358402"/>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2000"/>
                                        <p:tgtEl>
                                          <p:spTgt spid="1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58407"/>
                                        </p:tgtEl>
                                        <p:attrNameLst>
                                          <p:attrName>style.visibility</p:attrName>
                                        </p:attrNameLst>
                                      </p:cBhvr>
                                      <p:to>
                                        <p:strVal val="visible"/>
                                      </p:to>
                                    </p:set>
                                    <p:animEffect transition="in" filter="fade">
                                      <p:cBhvr>
                                        <p:cTn id="16" dur="2000"/>
                                        <p:tgtEl>
                                          <p:spTgt spid="35840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58406"/>
                                        </p:tgtEl>
                                        <p:attrNameLst>
                                          <p:attrName>style.visibility</p:attrName>
                                        </p:attrNameLst>
                                      </p:cBhvr>
                                      <p:to>
                                        <p:strVal val="visible"/>
                                      </p:to>
                                    </p:set>
                                    <p:animEffect transition="in" filter="fade">
                                      <p:cBhvr>
                                        <p:cTn id="19" dur="2000"/>
                                        <p:tgtEl>
                                          <p:spTgt spid="358406"/>
                                        </p:tgtEl>
                                      </p:cBhvr>
                                    </p:animEffect>
                                  </p:childTnLst>
                                </p:cTn>
                              </p:par>
                            </p:childTnLst>
                          </p:cTn>
                        </p:par>
                        <p:par>
                          <p:cTn id="20" fill="hold">
                            <p:stCondLst>
                              <p:cond delay="3000"/>
                            </p:stCondLst>
                            <p:childTnLst>
                              <p:par>
                                <p:cTn id="21" presetID="53" presetClass="entr" presetSubtype="0" fill="hold" grpId="0" nodeType="afterEffect">
                                  <p:stCondLst>
                                    <p:cond delay="0"/>
                                  </p:stCondLst>
                                  <p:childTnLst>
                                    <p:set>
                                      <p:cBhvr>
                                        <p:cTn id="22" dur="1" fill="hold">
                                          <p:stCondLst>
                                            <p:cond delay="0"/>
                                          </p:stCondLst>
                                        </p:cTn>
                                        <p:tgtEl>
                                          <p:spTgt spid="358410"/>
                                        </p:tgtEl>
                                        <p:attrNameLst>
                                          <p:attrName>style.visibility</p:attrName>
                                        </p:attrNameLst>
                                      </p:cBhvr>
                                      <p:to>
                                        <p:strVal val="visible"/>
                                      </p:to>
                                    </p:set>
                                    <p:anim calcmode="lin" valueType="num">
                                      <p:cBhvr>
                                        <p:cTn id="23" dur="500" fill="hold"/>
                                        <p:tgtEl>
                                          <p:spTgt spid="358410"/>
                                        </p:tgtEl>
                                        <p:attrNameLst>
                                          <p:attrName>ppt_w</p:attrName>
                                        </p:attrNameLst>
                                      </p:cBhvr>
                                      <p:tavLst>
                                        <p:tav tm="0">
                                          <p:val>
                                            <p:fltVal val="0"/>
                                          </p:val>
                                        </p:tav>
                                        <p:tav tm="100000">
                                          <p:val>
                                            <p:strVal val="#ppt_w"/>
                                          </p:val>
                                        </p:tav>
                                      </p:tavLst>
                                    </p:anim>
                                    <p:anim calcmode="lin" valueType="num">
                                      <p:cBhvr>
                                        <p:cTn id="24" dur="500" fill="hold"/>
                                        <p:tgtEl>
                                          <p:spTgt spid="358410"/>
                                        </p:tgtEl>
                                        <p:attrNameLst>
                                          <p:attrName>ppt_h</p:attrName>
                                        </p:attrNameLst>
                                      </p:cBhvr>
                                      <p:tavLst>
                                        <p:tav tm="0">
                                          <p:val>
                                            <p:fltVal val="0"/>
                                          </p:val>
                                        </p:tav>
                                        <p:tav tm="100000">
                                          <p:val>
                                            <p:strVal val="#ppt_h"/>
                                          </p:val>
                                        </p:tav>
                                      </p:tavLst>
                                    </p:anim>
                                    <p:animEffect transition="in" filter="fade">
                                      <p:cBhvr>
                                        <p:cTn id="25" dur="500"/>
                                        <p:tgtEl>
                                          <p:spTgt spid="358410"/>
                                        </p:tgtEl>
                                      </p:cBhvr>
                                    </p:animEffect>
                                  </p:childTnLst>
                                </p:cTn>
                              </p:par>
                            </p:childTnLst>
                          </p:cTn>
                        </p:par>
                        <p:par>
                          <p:cTn id="26" fill="hold">
                            <p:stCondLst>
                              <p:cond delay="3500"/>
                            </p:stCondLst>
                            <p:childTnLst>
                              <p:par>
                                <p:cTn id="27" presetID="55" presetClass="entr" presetSubtype="0" fill="hold" grpId="0" nodeType="afterEffect">
                                  <p:stCondLst>
                                    <p:cond delay="0"/>
                                  </p:stCondLst>
                                  <p:childTnLst>
                                    <p:set>
                                      <p:cBhvr>
                                        <p:cTn id="28" dur="1" fill="hold">
                                          <p:stCondLst>
                                            <p:cond delay="0"/>
                                          </p:stCondLst>
                                        </p:cTn>
                                        <p:tgtEl>
                                          <p:spTgt spid="358409"/>
                                        </p:tgtEl>
                                        <p:attrNameLst>
                                          <p:attrName>style.visibility</p:attrName>
                                        </p:attrNameLst>
                                      </p:cBhvr>
                                      <p:to>
                                        <p:strVal val="visible"/>
                                      </p:to>
                                    </p:set>
                                    <p:anim calcmode="lin" valueType="num">
                                      <p:cBhvr>
                                        <p:cTn id="29" dur="1000" fill="hold"/>
                                        <p:tgtEl>
                                          <p:spTgt spid="358409"/>
                                        </p:tgtEl>
                                        <p:attrNameLst>
                                          <p:attrName>ppt_w</p:attrName>
                                        </p:attrNameLst>
                                      </p:cBhvr>
                                      <p:tavLst>
                                        <p:tav tm="0">
                                          <p:val>
                                            <p:strVal val="#ppt_w*0.70"/>
                                          </p:val>
                                        </p:tav>
                                        <p:tav tm="100000">
                                          <p:val>
                                            <p:strVal val="#ppt_w"/>
                                          </p:val>
                                        </p:tav>
                                      </p:tavLst>
                                    </p:anim>
                                    <p:anim calcmode="lin" valueType="num">
                                      <p:cBhvr>
                                        <p:cTn id="30" dur="1000" fill="hold"/>
                                        <p:tgtEl>
                                          <p:spTgt spid="358409"/>
                                        </p:tgtEl>
                                        <p:attrNameLst>
                                          <p:attrName>ppt_h</p:attrName>
                                        </p:attrNameLst>
                                      </p:cBhvr>
                                      <p:tavLst>
                                        <p:tav tm="0">
                                          <p:val>
                                            <p:strVal val="#ppt_h"/>
                                          </p:val>
                                        </p:tav>
                                        <p:tav tm="100000">
                                          <p:val>
                                            <p:strVal val="#ppt_h"/>
                                          </p:val>
                                        </p:tav>
                                      </p:tavLst>
                                    </p:anim>
                                    <p:animEffect transition="in" filter="fade">
                                      <p:cBhvr>
                                        <p:cTn id="31" dur="1000"/>
                                        <p:tgtEl>
                                          <p:spTgt spid="358409"/>
                                        </p:tgtEl>
                                      </p:cBhvr>
                                    </p:animEffect>
                                  </p:childTnLst>
                                </p:cTn>
                              </p:par>
                              <p:par>
                                <p:cTn id="32" presetID="53" presetClass="entr" presetSubtype="0" fill="hold" grpId="0" nodeType="withEffect">
                                  <p:stCondLst>
                                    <p:cond delay="0"/>
                                  </p:stCondLst>
                                  <p:childTnLst>
                                    <p:set>
                                      <p:cBhvr>
                                        <p:cTn id="33" dur="1" fill="hold">
                                          <p:stCondLst>
                                            <p:cond delay="0"/>
                                          </p:stCondLst>
                                        </p:cTn>
                                        <p:tgtEl>
                                          <p:spTgt spid="358413"/>
                                        </p:tgtEl>
                                        <p:attrNameLst>
                                          <p:attrName>style.visibility</p:attrName>
                                        </p:attrNameLst>
                                      </p:cBhvr>
                                      <p:to>
                                        <p:strVal val="visible"/>
                                      </p:to>
                                    </p:set>
                                    <p:anim calcmode="lin" valueType="num">
                                      <p:cBhvr>
                                        <p:cTn id="34" dur="500" fill="hold"/>
                                        <p:tgtEl>
                                          <p:spTgt spid="358413"/>
                                        </p:tgtEl>
                                        <p:attrNameLst>
                                          <p:attrName>ppt_w</p:attrName>
                                        </p:attrNameLst>
                                      </p:cBhvr>
                                      <p:tavLst>
                                        <p:tav tm="0">
                                          <p:val>
                                            <p:fltVal val="0"/>
                                          </p:val>
                                        </p:tav>
                                        <p:tav tm="100000">
                                          <p:val>
                                            <p:strVal val="#ppt_w"/>
                                          </p:val>
                                        </p:tav>
                                      </p:tavLst>
                                    </p:anim>
                                    <p:anim calcmode="lin" valueType="num">
                                      <p:cBhvr>
                                        <p:cTn id="35" dur="500" fill="hold"/>
                                        <p:tgtEl>
                                          <p:spTgt spid="358413"/>
                                        </p:tgtEl>
                                        <p:attrNameLst>
                                          <p:attrName>ppt_h</p:attrName>
                                        </p:attrNameLst>
                                      </p:cBhvr>
                                      <p:tavLst>
                                        <p:tav tm="0">
                                          <p:val>
                                            <p:fltVal val="0"/>
                                          </p:val>
                                        </p:tav>
                                        <p:tav tm="100000">
                                          <p:val>
                                            <p:strVal val="#ppt_h"/>
                                          </p:val>
                                        </p:tav>
                                      </p:tavLst>
                                    </p:anim>
                                    <p:animEffect transition="in" filter="fade">
                                      <p:cBhvr>
                                        <p:cTn id="36" dur="500"/>
                                        <p:tgtEl>
                                          <p:spTgt spid="358413"/>
                                        </p:tgtEl>
                                      </p:cBhvr>
                                    </p:animEffect>
                                  </p:childTnLst>
                                </p:cTn>
                              </p:par>
                            </p:childTnLst>
                          </p:cTn>
                        </p:par>
                        <p:par>
                          <p:cTn id="37" fill="hold">
                            <p:stCondLst>
                              <p:cond delay="4500"/>
                            </p:stCondLst>
                            <p:childTnLst>
                              <p:par>
                                <p:cTn id="38" presetID="55" presetClass="entr" presetSubtype="0" fill="hold" grpId="0" nodeType="afterEffect">
                                  <p:stCondLst>
                                    <p:cond delay="0"/>
                                  </p:stCondLst>
                                  <p:childTnLst>
                                    <p:set>
                                      <p:cBhvr>
                                        <p:cTn id="39" dur="1" fill="hold">
                                          <p:stCondLst>
                                            <p:cond delay="0"/>
                                          </p:stCondLst>
                                        </p:cTn>
                                        <p:tgtEl>
                                          <p:spTgt spid="358412"/>
                                        </p:tgtEl>
                                        <p:attrNameLst>
                                          <p:attrName>style.visibility</p:attrName>
                                        </p:attrNameLst>
                                      </p:cBhvr>
                                      <p:to>
                                        <p:strVal val="visible"/>
                                      </p:to>
                                    </p:set>
                                    <p:anim calcmode="lin" valueType="num">
                                      <p:cBhvr>
                                        <p:cTn id="40" dur="1000" fill="hold"/>
                                        <p:tgtEl>
                                          <p:spTgt spid="358412"/>
                                        </p:tgtEl>
                                        <p:attrNameLst>
                                          <p:attrName>ppt_w</p:attrName>
                                        </p:attrNameLst>
                                      </p:cBhvr>
                                      <p:tavLst>
                                        <p:tav tm="0">
                                          <p:val>
                                            <p:strVal val="#ppt_w*0.70"/>
                                          </p:val>
                                        </p:tav>
                                        <p:tav tm="100000">
                                          <p:val>
                                            <p:strVal val="#ppt_w"/>
                                          </p:val>
                                        </p:tav>
                                      </p:tavLst>
                                    </p:anim>
                                    <p:anim calcmode="lin" valueType="num">
                                      <p:cBhvr>
                                        <p:cTn id="41" dur="1000" fill="hold"/>
                                        <p:tgtEl>
                                          <p:spTgt spid="358412"/>
                                        </p:tgtEl>
                                        <p:attrNameLst>
                                          <p:attrName>ppt_h</p:attrName>
                                        </p:attrNameLst>
                                      </p:cBhvr>
                                      <p:tavLst>
                                        <p:tav tm="0">
                                          <p:val>
                                            <p:strVal val="#ppt_h"/>
                                          </p:val>
                                        </p:tav>
                                        <p:tav tm="100000">
                                          <p:val>
                                            <p:strVal val="#ppt_h"/>
                                          </p:val>
                                        </p:tav>
                                      </p:tavLst>
                                    </p:anim>
                                    <p:animEffect transition="in" filter="fade">
                                      <p:cBhvr>
                                        <p:cTn id="42" dur="1000"/>
                                        <p:tgtEl>
                                          <p:spTgt spid="358412"/>
                                        </p:tgtEl>
                                      </p:cBhvr>
                                    </p:animEffect>
                                  </p:childTnLst>
                                </p:cTn>
                              </p:par>
                            </p:childTnLst>
                          </p:cTn>
                        </p:par>
                        <p:par>
                          <p:cTn id="43" fill="hold">
                            <p:stCondLst>
                              <p:cond delay="5500"/>
                            </p:stCondLst>
                            <p:childTnLst>
                              <p:par>
                                <p:cTn id="44" presetID="10" presetClass="entr" presetSubtype="0" fill="hold" grpId="0" nodeType="afterEffect">
                                  <p:stCondLst>
                                    <p:cond delay="0"/>
                                  </p:stCondLst>
                                  <p:childTnLst>
                                    <p:set>
                                      <p:cBhvr>
                                        <p:cTn id="45" dur="1" fill="hold">
                                          <p:stCondLst>
                                            <p:cond delay="0"/>
                                          </p:stCondLst>
                                        </p:cTn>
                                        <p:tgtEl>
                                          <p:spTgt spid="358408"/>
                                        </p:tgtEl>
                                        <p:attrNameLst>
                                          <p:attrName>style.visibility</p:attrName>
                                        </p:attrNameLst>
                                      </p:cBhvr>
                                      <p:to>
                                        <p:strVal val="visible"/>
                                      </p:to>
                                    </p:set>
                                    <p:animEffect transition="in" filter="fade">
                                      <p:cBhvr>
                                        <p:cTn id="46" dur="2000"/>
                                        <p:tgtEl>
                                          <p:spTgt spid="35840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58414"/>
                                        </p:tgtEl>
                                        <p:attrNameLst>
                                          <p:attrName>style.visibility</p:attrName>
                                        </p:attrNameLst>
                                      </p:cBhvr>
                                      <p:to>
                                        <p:strVal val="visible"/>
                                      </p:to>
                                    </p:set>
                                    <p:animEffect transition="in" filter="fade">
                                      <p:cBhvr>
                                        <p:cTn id="49" dur="2000"/>
                                        <p:tgtEl>
                                          <p:spTgt spid="35841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58411"/>
                                        </p:tgtEl>
                                        <p:attrNameLst>
                                          <p:attrName>style.visibility</p:attrName>
                                        </p:attrNameLst>
                                      </p:cBhvr>
                                      <p:to>
                                        <p:strVal val="visible"/>
                                      </p:to>
                                    </p:set>
                                    <p:animEffect transition="in" filter="fade">
                                      <p:cBhvr>
                                        <p:cTn id="52" dur="2000"/>
                                        <p:tgtEl>
                                          <p:spTgt spid="358411"/>
                                        </p:tgtEl>
                                      </p:cBhvr>
                                    </p:animEffect>
                                  </p:childTnLst>
                                </p:cTn>
                              </p:par>
                            </p:childTnLst>
                          </p:cTn>
                        </p:par>
                        <p:par>
                          <p:cTn id="53" fill="hold">
                            <p:stCondLst>
                              <p:cond delay="7500"/>
                            </p:stCondLst>
                            <p:childTnLst>
                              <p:par>
                                <p:cTn id="54" presetID="53" presetClass="entr" presetSubtype="0" fill="hold" grpId="0" nodeType="afterEffect">
                                  <p:stCondLst>
                                    <p:cond delay="0"/>
                                  </p:stCondLst>
                                  <p:childTnLst>
                                    <p:set>
                                      <p:cBhvr>
                                        <p:cTn id="55" dur="1" fill="hold">
                                          <p:stCondLst>
                                            <p:cond delay="0"/>
                                          </p:stCondLst>
                                        </p:cTn>
                                        <p:tgtEl>
                                          <p:spTgt spid="358420">
                                            <p:txEl>
                                              <p:pRg st="0" end="0"/>
                                            </p:txEl>
                                          </p:spTgt>
                                        </p:tgtEl>
                                        <p:attrNameLst>
                                          <p:attrName>style.visibility</p:attrName>
                                        </p:attrNameLst>
                                      </p:cBhvr>
                                      <p:to>
                                        <p:strVal val="visible"/>
                                      </p:to>
                                    </p:set>
                                    <p:anim calcmode="lin" valueType="num">
                                      <p:cBhvr>
                                        <p:cTn id="56" dur="500" fill="hold"/>
                                        <p:tgtEl>
                                          <p:spTgt spid="358420">
                                            <p:txEl>
                                              <p:pRg st="0" end="0"/>
                                            </p:txEl>
                                          </p:spTgt>
                                        </p:tgtEl>
                                        <p:attrNameLst>
                                          <p:attrName>ppt_w</p:attrName>
                                        </p:attrNameLst>
                                      </p:cBhvr>
                                      <p:tavLst>
                                        <p:tav tm="0">
                                          <p:val>
                                            <p:fltVal val="0"/>
                                          </p:val>
                                        </p:tav>
                                        <p:tav tm="100000">
                                          <p:val>
                                            <p:strVal val="#ppt_w"/>
                                          </p:val>
                                        </p:tav>
                                      </p:tavLst>
                                    </p:anim>
                                    <p:anim calcmode="lin" valueType="num">
                                      <p:cBhvr>
                                        <p:cTn id="57" dur="500" fill="hold"/>
                                        <p:tgtEl>
                                          <p:spTgt spid="358420">
                                            <p:txEl>
                                              <p:pRg st="0" end="0"/>
                                            </p:txEl>
                                          </p:spTgt>
                                        </p:tgtEl>
                                        <p:attrNameLst>
                                          <p:attrName>ppt_h</p:attrName>
                                        </p:attrNameLst>
                                      </p:cBhvr>
                                      <p:tavLst>
                                        <p:tav tm="0">
                                          <p:val>
                                            <p:fltVal val="0"/>
                                          </p:val>
                                        </p:tav>
                                        <p:tav tm="100000">
                                          <p:val>
                                            <p:strVal val="#ppt_h"/>
                                          </p:val>
                                        </p:tav>
                                      </p:tavLst>
                                    </p:anim>
                                    <p:animEffect transition="in" filter="fade">
                                      <p:cBhvr>
                                        <p:cTn id="58" dur="500"/>
                                        <p:tgtEl>
                                          <p:spTgt spid="358420">
                                            <p:txEl>
                                              <p:pRg st="0" end="0"/>
                                            </p:txEl>
                                          </p:spTgt>
                                        </p:tgtEl>
                                      </p:cBhvr>
                                    </p:animEffect>
                                  </p:childTnLst>
                                </p:cTn>
                              </p:par>
                            </p:childTnLst>
                          </p:cTn>
                        </p:par>
                        <p:par>
                          <p:cTn id="59" fill="hold">
                            <p:stCondLst>
                              <p:cond delay="8000"/>
                            </p:stCondLst>
                            <p:childTnLst>
                              <p:par>
                                <p:cTn id="60" presetID="53" presetClass="entr" presetSubtype="0" fill="hold" grpId="0" nodeType="afterEffect">
                                  <p:stCondLst>
                                    <p:cond delay="0"/>
                                  </p:stCondLst>
                                  <p:childTnLst>
                                    <p:set>
                                      <p:cBhvr>
                                        <p:cTn id="61" dur="1" fill="hold">
                                          <p:stCondLst>
                                            <p:cond delay="0"/>
                                          </p:stCondLst>
                                        </p:cTn>
                                        <p:tgtEl>
                                          <p:spTgt spid="358420">
                                            <p:txEl>
                                              <p:pRg st="1" end="1"/>
                                            </p:txEl>
                                          </p:spTgt>
                                        </p:tgtEl>
                                        <p:attrNameLst>
                                          <p:attrName>style.visibility</p:attrName>
                                        </p:attrNameLst>
                                      </p:cBhvr>
                                      <p:to>
                                        <p:strVal val="visible"/>
                                      </p:to>
                                    </p:set>
                                    <p:anim calcmode="lin" valueType="num">
                                      <p:cBhvr>
                                        <p:cTn id="62" dur="500" fill="hold"/>
                                        <p:tgtEl>
                                          <p:spTgt spid="358420">
                                            <p:txEl>
                                              <p:pRg st="1" end="1"/>
                                            </p:txEl>
                                          </p:spTgt>
                                        </p:tgtEl>
                                        <p:attrNameLst>
                                          <p:attrName>ppt_w</p:attrName>
                                        </p:attrNameLst>
                                      </p:cBhvr>
                                      <p:tavLst>
                                        <p:tav tm="0">
                                          <p:val>
                                            <p:fltVal val="0"/>
                                          </p:val>
                                        </p:tav>
                                        <p:tav tm="100000">
                                          <p:val>
                                            <p:strVal val="#ppt_w"/>
                                          </p:val>
                                        </p:tav>
                                      </p:tavLst>
                                    </p:anim>
                                    <p:anim calcmode="lin" valueType="num">
                                      <p:cBhvr>
                                        <p:cTn id="63" dur="500" fill="hold"/>
                                        <p:tgtEl>
                                          <p:spTgt spid="358420">
                                            <p:txEl>
                                              <p:pRg st="1" end="1"/>
                                            </p:txEl>
                                          </p:spTgt>
                                        </p:tgtEl>
                                        <p:attrNameLst>
                                          <p:attrName>ppt_h</p:attrName>
                                        </p:attrNameLst>
                                      </p:cBhvr>
                                      <p:tavLst>
                                        <p:tav tm="0">
                                          <p:val>
                                            <p:fltVal val="0"/>
                                          </p:val>
                                        </p:tav>
                                        <p:tav tm="100000">
                                          <p:val>
                                            <p:strVal val="#ppt_h"/>
                                          </p:val>
                                        </p:tav>
                                      </p:tavLst>
                                    </p:anim>
                                    <p:animEffect transition="in" filter="fade">
                                      <p:cBhvr>
                                        <p:cTn id="64" dur="500"/>
                                        <p:tgtEl>
                                          <p:spTgt spid="358420">
                                            <p:txEl>
                                              <p:pRg st="1" end="1"/>
                                            </p:txEl>
                                          </p:spTgt>
                                        </p:tgtEl>
                                      </p:cBhvr>
                                    </p:animEffect>
                                  </p:childTnLst>
                                </p:cTn>
                              </p:par>
                            </p:childTnLst>
                          </p:cTn>
                        </p:par>
                        <p:par>
                          <p:cTn id="65" fill="hold">
                            <p:stCondLst>
                              <p:cond delay="8500"/>
                            </p:stCondLst>
                            <p:childTnLst>
                              <p:par>
                                <p:cTn id="66" presetID="53" presetClass="entr" presetSubtype="0" fill="hold" grpId="0" nodeType="afterEffect">
                                  <p:stCondLst>
                                    <p:cond delay="0"/>
                                  </p:stCondLst>
                                  <p:childTnLst>
                                    <p:set>
                                      <p:cBhvr>
                                        <p:cTn id="67" dur="1" fill="hold">
                                          <p:stCondLst>
                                            <p:cond delay="0"/>
                                          </p:stCondLst>
                                        </p:cTn>
                                        <p:tgtEl>
                                          <p:spTgt spid="358420">
                                            <p:txEl>
                                              <p:pRg st="2" end="2"/>
                                            </p:txEl>
                                          </p:spTgt>
                                        </p:tgtEl>
                                        <p:attrNameLst>
                                          <p:attrName>style.visibility</p:attrName>
                                        </p:attrNameLst>
                                      </p:cBhvr>
                                      <p:to>
                                        <p:strVal val="visible"/>
                                      </p:to>
                                    </p:set>
                                    <p:anim calcmode="lin" valueType="num">
                                      <p:cBhvr>
                                        <p:cTn id="68" dur="500" fill="hold"/>
                                        <p:tgtEl>
                                          <p:spTgt spid="358420">
                                            <p:txEl>
                                              <p:pRg st="2" end="2"/>
                                            </p:txEl>
                                          </p:spTgt>
                                        </p:tgtEl>
                                        <p:attrNameLst>
                                          <p:attrName>ppt_w</p:attrName>
                                        </p:attrNameLst>
                                      </p:cBhvr>
                                      <p:tavLst>
                                        <p:tav tm="0">
                                          <p:val>
                                            <p:fltVal val="0"/>
                                          </p:val>
                                        </p:tav>
                                        <p:tav tm="100000">
                                          <p:val>
                                            <p:strVal val="#ppt_w"/>
                                          </p:val>
                                        </p:tav>
                                      </p:tavLst>
                                    </p:anim>
                                    <p:anim calcmode="lin" valueType="num">
                                      <p:cBhvr>
                                        <p:cTn id="69" dur="500" fill="hold"/>
                                        <p:tgtEl>
                                          <p:spTgt spid="358420">
                                            <p:txEl>
                                              <p:pRg st="2" end="2"/>
                                            </p:txEl>
                                          </p:spTgt>
                                        </p:tgtEl>
                                        <p:attrNameLst>
                                          <p:attrName>ppt_h</p:attrName>
                                        </p:attrNameLst>
                                      </p:cBhvr>
                                      <p:tavLst>
                                        <p:tav tm="0">
                                          <p:val>
                                            <p:fltVal val="0"/>
                                          </p:val>
                                        </p:tav>
                                        <p:tav tm="100000">
                                          <p:val>
                                            <p:strVal val="#ppt_h"/>
                                          </p:val>
                                        </p:tav>
                                      </p:tavLst>
                                    </p:anim>
                                    <p:animEffect transition="in" filter="fade">
                                      <p:cBhvr>
                                        <p:cTn id="70" dur="500"/>
                                        <p:tgtEl>
                                          <p:spTgt spid="358420">
                                            <p:txEl>
                                              <p:pRg st="2" end="2"/>
                                            </p:txEl>
                                          </p:spTgt>
                                        </p:tgtEl>
                                      </p:cBhvr>
                                    </p:animEffect>
                                  </p:childTnLst>
                                </p:cTn>
                              </p:par>
                            </p:childTnLst>
                          </p:cTn>
                        </p:par>
                        <p:par>
                          <p:cTn id="71" fill="hold">
                            <p:stCondLst>
                              <p:cond delay="9000"/>
                            </p:stCondLst>
                            <p:childTnLst>
                              <p:par>
                                <p:cTn id="72" presetID="53" presetClass="entr" presetSubtype="0" fill="hold" grpId="0" nodeType="afterEffect">
                                  <p:stCondLst>
                                    <p:cond delay="0"/>
                                  </p:stCondLst>
                                  <p:childTnLst>
                                    <p:set>
                                      <p:cBhvr>
                                        <p:cTn id="73" dur="1" fill="hold">
                                          <p:stCondLst>
                                            <p:cond delay="0"/>
                                          </p:stCondLst>
                                        </p:cTn>
                                        <p:tgtEl>
                                          <p:spTgt spid="358420">
                                            <p:txEl>
                                              <p:pRg st="3" end="3"/>
                                            </p:txEl>
                                          </p:spTgt>
                                        </p:tgtEl>
                                        <p:attrNameLst>
                                          <p:attrName>style.visibility</p:attrName>
                                        </p:attrNameLst>
                                      </p:cBhvr>
                                      <p:to>
                                        <p:strVal val="visible"/>
                                      </p:to>
                                    </p:set>
                                    <p:anim calcmode="lin" valueType="num">
                                      <p:cBhvr>
                                        <p:cTn id="74" dur="500" fill="hold"/>
                                        <p:tgtEl>
                                          <p:spTgt spid="358420">
                                            <p:txEl>
                                              <p:pRg st="3" end="3"/>
                                            </p:txEl>
                                          </p:spTgt>
                                        </p:tgtEl>
                                        <p:attrNameLst>
                                          <p:attrName>ppt_w</p:attrName>
                                        </p:attrNameLst>
                                      </p:cBhvr>
                                      <p:tavLst>
                                        <p:tav tm="0">
                                          <p:val>
                                            <p:fltVal val="0"/>
                                          </p:val>
                                        </p:tav>
                                        <p:tav tm="100000">
                                          <p:val>
                                            <p:strVal val="#ppt_w"/>
                                          </p:val>
                                        </p:tav>
                                      </p:tavLst>
                                    </p:anim>
                                    <p:anim calcmode="lin" valueType="num">
                                      <p:cBhvr>
                                        <p:cTn id="75" dur="500" fill="hold"/>
                                        <p:tgtEl>
                                          <p:spTgt spid="358420">
                                            <p:txEl>
                                              <p:pRg st="3" end="3"/>
                                            </p:txEl>
                                          </p:spTgt>
                                        </p:tgtEl>
                                        <p:attrNameLst>
                                          <p:attrName>ppt_h</p:attrName>
                                        </p:attrNameLst>
                                      </p:cBhvr>
                                      <p:tavLst>
                                        <p:tav tm="0">
                                          <p:val>
                                            <p:fltVal val="0"/>
                                          </p:val>
                                        </p:tav>
                                        <p:tav tm="100000">
                                          <p:val>
                                            <p:strVal val="#ppt_h"/>
                                          </p:val>
                                        </p:tav>
                                      </p:tavLst>
                                    </p:anim>
                                    <p:animEffect transition="in" filter="fade">
                                      <p:cBhvr>
                                        <p:cTn id="76" dur="500"/>
                                        <p:tgtEl>
                                          <p:spTgt spid="358420">
                                            <p:txEl>
                                              <p:pRg st="3" end="3"/>
                                            </p:txEl>
                                          </p:spTgt>
                                        </p:tgtEl>
                                      </p:cBhvr>
                                    </p:animEffect>
                                  </p:childTnLst>
                                </p:cTn>
                              </p:par>
                            </p:childTnLst>
                          </p:cTn>
                        </p:par>
                        <p:par>
                          <p:cTn id="77" fill="hold">
                            <p:stCondLst>
                              <p:cond delay="9500"/>
                            </p:stCondLst>
                            <p:childTnLst>
                              <p:par>
                                <p:cTn id="78" presetID="53" presetClass="entr" presetSubtype="0" fill="hold" grpId="0" nodeType="afterEffect">
                                  <p:stCondLst>
                                    <p:cond delay="0"/>
                                  </p:stCondLst>
                                  <p:childTnLst>
                                    <p:set>
                                      <p:cBhvr>
                                        <p:cTn id="79" dur="1" fill="hold">
                                          <p:stCondLst>
                                            <p:cond delay="0"/>
                                          </p:stCondLst>
                                        </p:cTn>
                                        <p:tgtEl>
                                          <p:spTgt spid="358420">
                                            <p:txEl>
                                              <p:pRg st="4" end="4"/>
                                            </p:txEl>
                                          </p:spTgt>
                                        </p:tgtEl>
                                        <p:attrNameLst>
                                          <p:attrName>style.visibility</p:attrName>
                                        </p:attrNameLst>
                                      </p:cBhvr>
                                      <p:to>
                                        <p:strVal val="visible"/>
                                      </p:to>
                                    </p:set>
                                    <p:anim calcmode="lin" valueType="num">
                                      <p:cBhvr>
                                        <p:cTn id="80" dur="500" fill="hold"/>
                                        <p:tgtEl>
                                          <p:spTgt spid="358420">
                                            <p:txEl>
                                              <p:pRg st="4" end="4"/>
                                            </p:txEl>
                                          </p:spTgt>
                                        </p:tgtEl>
                                        <p:attrNameLst>
                                          <p:attrName>ppt_w</p:attrName>
                                        </p:attrNameLst>
                                      </p:cBhvr>
                                      <p:tavLst>
                                        <p:tav tm="0">
                                          <p:val>
                                            <p:fltVal val="0"/>
                                          </p:val>
                                        </p:tav>
                                        <p:tav tm="100000">
                                          <p:val>
                                            <p:strVal val="#ppt_w"/>
                                          </p:val>
                                        </p:tav>
                                      </p:tavLst>
                                    </p:anim>
                                    <p:anim calcmode="lin" valueType="num">
                                      <p:cBhvr>
                                        <p:cTn id="81" dur="500" fill="hold"/>
                                        <p:tgtEl>
                                          <p:spTgt spid="358420">
                                            <p:txEl>
                                              <p:pRg st="4" end="4"/>
                                            </p:txEl>
                                          </p:spTgt>
                                        </p:tgtEl>
                                        <p:attrNameLst>
                                          <p:attrName>ppt_h</p:attrName>
                                        </p:attrNameLst>
                                      </p:cBhvr>
                                      <p:tavLst>
                                        <p:tav tm="0">
                                          <p:val>
                                            <p:fltVal val="0"/>
                                          </p:val>
                                        </p:tav>
                                        <p:tav tm="100000">
                                          <p:val>
                                            <p:strVal val="#ppt_h"/>
                                          </p:val>
                                        </p:tav>
                                      </p:tavLst>
                                    </p:anim>
                                    <p:animEffect transition="in" filter="fade">
                                      <p:cBhvr>
                                        <p:cTn id="82" dur="500"/>
                                        <p:tgtEl>
                                          <p:spTgt spid="358420">
                                            <p:txEl>
                                              <p:pRg st="4" end="4"/>
                                            </p:txEl>
                                          </p:spTgt>
                                        </p:tgtEl>
                                      </p:cBhvr>
                                    </p:animEffect>
                                  </p:childTnLst>
                                </p:cTn>
                              </p:par>
                            </p:childTnLst>
                          </p:cTn>
                        </p:par>
                        <p:par>
                          <p:cTn id="83" fill="hold">
                            <p:stCondLst>
                              <p:cond delay="10000"/>
                            </p:stCondLst>
                            <p:childTnLst>
                              <p:par>
                                <p:cTn id="84" presetID="53" presetClass="entr" presetSubtype="0" fill="hold" grpId="0" nodeType="afterEffect">
                                  <p:stCondLst>
                                    <p:cond delay="0"/>
                                  </p:stCondLst>
                                  <p:childTnLst>
                                    <p:set>
                                      <p:cBhvr>
                                        <p:cTn id="85" dur="1" fill="hold">
                                          <p:stCondLst>
                                            <p:cond delay="0"/>
                                          </p:stCondLst>
                                        </p:cTn>
                                        <p:tgtEl>
                                          <p:spTgt spid="358420">
                                            <p:txEl>
                                              <p:pRg st="5" end="5"/>
                                            </p:txEl>
                                          </p:spTgt>
                                        </p:tgtEl>
                                        <p:attrNameLst>
                                          <p:attrName>style.visibility</p:attrName>
                                        </p:attrNameLst>
                                      </p:cBhvr>
                                      <p:to>
                                        <p:strVal val="visible"/>
                                      </p:to>
                                    </p:set>
                                    <p:anim calcmode="lin" valueType="num">
                                      <p:cBhvr>
                                        <p:cTn id="86" dur="500" fill="hold"/>
                                        <p:tgtEl>
                                          <p:spTgt spid="358420">
                                            <p:txEl>
                                              <p:pRg st="5" end="5"/>
                                            </p:txEl>
                                          </p:spTgt>
                                        </p:tgtEl>
                                        <p:attrNameLst>
                                          <p:attrName>ppt_w</p:attrName>
                                        </p:attrNameLst>
                                      </p:cBhvr>
                                      <p:tavLst>
                                        <p:tav tm="0">
                                          <p:val>
                                            <p:fltVal val="0"/>
                                          </p:val>
                                        </p:tav>
                                        <p:tav tm="100000">
                                          <p:val>
                                            <p:strVal val="#ppt_w"/>
                                          </p:val>
                                        </p:tav>
                                      </p:tavLst>
                                    </p:anim>
                                    <p:anim calcmode="lin" valueType="num">
                                      <p:cBhvr>
                                        <p:cTn id="87" dur="500" fill="hold"/>
                                        <p:tgtEl>
                                          <p:spTgt spid="358420">
                                            <p:txEl>
                                              <p:pRg st="5" end="5"/>
                                            </p:txEl>
                                          </p:spTgt>
                                        </p:tgtEl>
                                        <p:attrNameLst>
                                          <p:attrName>ppt_h</p:attrName>
                                        </p:attrNameLst>
                                      </p:cBhvr>
                                      <p:tavLst>
                                        <p:tav tm="0">
                                          <p:val>
                                            <p:fltVal val="0"/>
                                          </p:val>
                                        </p:tav>
                                        <p:tav tm="100000">
                                          <p:val>
                                            <p:strVal val="#ppt_h"/>
                                          </p:val>
                                        </p:tav>
                                      </p:tavLst>
                                    </p:anim>
                                    <p:animEffect transition="in" filter="fade">
                                      <p:cBhvr>
                                        <p:cTn id="88" dur="500"/>
                                        <p:tgtEl>
                                          <p:spTgt spid="358420">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02" grpId="0"/>
      <p:bldP spid="358406" grpId="0"/>
      <p:bldP spid="358407" grpId="0"/>
      <p:bldP spid="358408" grpId="0" animBg="1"/>
      <p:bldP spid="358409" grpId="0" animBg="1"/>
      <p:bldP spid="358410" grpId="0" animBg="1"/>
      <p:bldP spid="358411" grpId="0"/>
      <p:bldP spid="358412" grpId="0" animBg="1"/>
      <p:bldP spid="358413" grpId="0" animBg="1"/>
      <p:bldP spid="358414" grpId="0"/>
      <p:bldP spid="358420" grpId="0" build="p" advAuto="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Grp="1" noChangeArrowheads="1"/>
          </p:cNvSpPr>
          <p:nvPr>
            <p:ph type="title"/>
          </p:nvPr>
        </p:nvSpPr>
        <p:spPr>
          <a:xfrm>
            <a:off x="457200" y="704088"/>
            <a:ext cx="8229600" cy="515112"/>
          </a:xfrm>
        </p:spPr>
        <p:txBody>
          <a:bodyPr>
            <a:normAutofit fontScale="90000"/>
          </a:bodyPr>
          <a:lstStyle/>
          <a:p>
            <a:r>
              <a:rPr lang="en-US" dirty="0"/>
              <a:t>Overview</a:t>
            </a:r>
          </a:p>
        </p:txBody>
      </p:sp>
      <p:sp>
        <p:nvSpPr>
          <p:cNvPr id="364548" name="Rectangle 4"/>
          <p:cNvSpPr>
            <a:spLocks noGrp="1" noChangeArrowheads="1"/>
          </p:cNvSpPr>
          <p:nvPr>
            <p:ph idx="1"/>
          </p:nvPr>
        </p:nvSpPr>
        <p:spPr>
          <a:xfrm>
            <a:off x="609600" y="1371600"/>
            <a:ext cx="8458200" cy="4953000"/>
          </a:xfrm>
          <a:noFill/>
          <a:ln/>
        </p:spPr>
        <p:txBody>
          <a:bodyPr/>
          <a:lstStyle/>
          <a:p>
            <a:pPr marL="342900" indent="-342900" defTabSz="914400"/>
            <a:r>
              <a:rPr lang="en-US" dirty="0"/>
              <a:t>Wireless sensor networks (WSN) are constrained by energy consumption</a:t>
            </a:r>
          </a:p>
          <a:p>
            <a:pPr marL="742950" lvl="1" indent="-285750" defTabSz="914400"/>
            <a:r>
              <a:rPr lang="en-US" dirty="0"/>
              <a:t>Goal: Average power consumption &lt;100 </a:t>
            </a:r>
            <a:r>
              <a:rPr lang="en-US" dirty="0">
                <a:cs typeface="Arial" charset="0"/>
              </a:rPr>
              <a:t>µ</a:t>
            </a:r>
            <a:r>
              <a:rPr lang="en-US" dirty="0"/>
              <a:t>W enables energy scavenging methods</a:t>
            </a:r>
          </a:p>
          <a:p>
            <a:pPr marL="342900" indent="-342900" defTabSz="914400"/>
            <a:r>
              <a:rPr lang="en-US" dirty="0" smtClean="0"/>
              <a:t>Architectural </a:t>
            </a:r>
            <a:r>
              <a:rPr lang="en-US" dirty="0"/>
              <a:t>approach:</a:t>
            </a:r>
          </a:p>
          <a:p>
            <a:pPr marL="742950" lvl="1" indent="-285750" defTabSz="914400"/>
            <a:r>
              <a:rPr lang="en-US" dirty="0"/>
              <a:t>Holistic approach</a:t>
            </a:r>
          </a:p>
          <a:p>
            <a:pPr marL="742950" lvl="1" indent="-285750" defTabSz="914400"/>
            <a:r>
              <a:rPr lang="en-US" dirty="0"/>
              <a:t>Event-driven architecture </a:t>
            </a:r>
          </a:p>
          <a:p>
            <a:pPr marL="742950" lvl="1" indent="-285750" defTabSz="914400"/>
            <a:r>
              <a:rPr lang="en-US" dirty="0"/>
              <a:t>Modular hardware accelerators </a:t>
            </a:r>
          </a:p>
          <a:p>
            <a:pPr marL="742950" lvl="1" indent="-285750" defTabSz="914400"/>
            <a:r>
              <a:rPr lang="en-US" dirty="0"/>
              <a:t>Fine-grain power management</a:t>
            </a:r>
          </a:p>
          <a:p>
            <a:pPr marL="342900" indent="-342900" defTabSz="914400"/>
            <a:r>
              <a:rPr lang="en-US" dirty="0"/>
              <a:t>In the implementation phase</a:t>
            </a:r>
          </a:p>
          <a:p>
            <a:pPr marL="342900" indent="-342900" defTabSz="914400"/>
            <a:endParaRPr lang="en-US" dirty="0"/>
          </a:p>
          <a:p>
            <a:pPr marL="742950" lvl="1" indent="-285750" defTabSz="914400"/>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64546"/>
                                        </p:tgtEl>
                                        <p:attrNameLst>
                                          <p:attrName>style.visibility</p:attrName>
                                        </p:attrNameLst>
                                      </p:cBhvr>
                                      <p:to>
                                        <p:strVal val="visible"/>
                                      </p:to>
                                    </p:set>
                                    <p:anim calcmode="lin" valueType="num">
                                      <p:cBhvr>
                                        <p:cTn id="7" dur="1000" fill="hold"/>
                                        <p:tgtEl>
                                          <p:spTgt spid="364546"/>
                                        </p:tgtEl>
                                        <p:attrNameLst>
                                          <p:attrName>ppt_w</p:attrName>
                                        </p:attrNameLst>
                                      </p:cBhvr>
                                      <p:tavLst>
                                        <p:tav tm="0">
                                          <p:val>
                                            <p:strVal val="#ppt_w+.3"/>
                                          </p:val>
                                        </p:tav>
                                        <p:tav tm="100000">
                                          <p:val>
                                            <p:strVal val="#ppt_w"/>
                                          </p:val>
                                        </p:tav>
                                      </p:tavLst>
                                    </p:anim>
                                    <p:anim calcmode="lin" valueType="num">
                                      <p:cBhvr>
                                        <p:cTn id="8" dur="1000" fill="hold"/>
                                        <p:tgtEl>
                                          <p:spTgt spid="364546"/>
                                        </p:tgtEl>
                                        <p:attrNameLst>
                                          <p:attrName>ppt_h</p:attrName>
                                        </p:attrNameLst>
                                      </p:cBhvr>
                                      <p:tavLst>
                                        <p:tav tm="0">
                                          <p:val>
                                            <p:strVal val="#ppt_h"/>
                                          </p:val>
                                        </p:tav>
                                        <p:tav tm="100000">
                                          <p:val>
                                            <p:strVal val="#ppt_h"/>
                                          </p:val>
                                        </p:tav>
                                      </p:tavLst>
                                    </p:anim>
                                    <p:animEffect transition="in" filter="fade">
                                      <p:cBhvr>
                                        <p:cTn id="9" dur="1000"/>
                                        <p:tgtEl>
                                          <p:spTgt spid="364546"/>
                                        </p:tgtEl>
                                      </p:cBhvr>
                                    </p:animEffect>
                                  </p:childTnLst>
                                </p:cTn>
                              </p:par>
                            </p:childTnLst>
                          </p:cTn>
                        </p:par>
                        <p:par>
                          <p:cTn id="10" fill="hold">
                            <p:stCondLst>
                              <p:cond delay="1000"/>
                            </p:stCondLst>
                            <p:childTnLst>
                              <p:par>
                                <p:cTn id="11" presetID="53" presetClass="entr" presetSubtype="0" fill="hold" grpId="0" nodeType="afterEffect">
                                  <p:stCondLst>
                                    <p:cond delay="0"/>
                                  </p:stCondLst>
                                  <p:childTnLst>
                                    <p:set>
                                      <p:cBhvr>
                                        <p:cTn id="12" dur="1" fill="hold">
                                          <p:stCondLst>
                                            <p:cond delay="0"/>
                                          </p:stCondLst>
                                        </p:cTn>
                                        <p:tgtEl>
                                          <p:spTgt spid="364548">
                                            <p:bg/>
                                          </p:spTgt>
                                        </p:tgtEl>
                                        <p:attrNameLst>
                                          <p:attrName>style.visibility</p:attrName>
                                        </p:attrNameLst>
                                      </p:cBhvr>
                                      <p:to>
                                        <p:strVal val="visible"/>
                                      </p:to>
                                    </p:set>
                                    <p:anim calcmode="lin" valueType="num">
                                      <p:cBhvr>
                                        <p:cTn id="13" dur="500" fill="hold"/>
                                        <p:tgtEl>
                                          <p:spTgt spid="364548">
                                            <p:bg/>
                                          </p:spTgt>
                                        </p:tgtEl>
                                        <p:attrNameLst>
                                          <p:attrName>ppt_w</p:attrName>
                                        </p:attrNameLst>
                                      </p:cBhvr>
                                      <p:tavLst>
                                        <p:tav tm="0">
                                          <p:val>
                                            <p:fltVal val="0"/>
                                          </p:val>
                                        </p:tav>
                                        <p:tav tm="100000">
                                          <p:val>
                                            <p:strVal val="#ppt_w"/>
                                          </p:val>
                                        </p:tav>
                                      </p:tavLst>
                                    </p:anim>
                                    <p:anim calcmode="lin" valueType="num">
                                      <p:cBhvr>
                                        <p:cTn id="14" dur="500" fill="hold"/>
                                        <p:tgtEl>
                                          <p:spTgt spid="364548">
                                            <p:bg/>
                                          </p:spTgt>
                                        </p:tgtEl>
                                        <p:attrNameLst>
                                          <p:attrName>ppt_h</p:attrName>
                                        </p:attrNameLst>
                                      </p:cBhvr>
                                      <p:tavLst>
                                        <p:tav tm="0">
                                          <p:val>
                                            <p:fltVal val="0"/>
                                          </p:val>
                                        </p:tav>
                                        <p:tav tm="100000">
                                          <p:val>
                                            <p:strVal val="#ppt_h"/>
                                          </p:val>
                                        </p:tav>
                                      </p:tavLst>
                                    </p:anim>
                                    <p:animEffect transition="in" filter="fade">
                                      <p:cBhvr>
                                        <p:cTn id="15" dur="500"/>
                                        <p:tgtEl>
                                          <p:spTgt spid="364548">
                                            <p:bg/>
                                          </p:spTgt>
                                        </p:tgtEl>
                                      </p:cBhvr>
                                    </p:animEffect>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364548">
                                            <p:txEl>
                                              <p:pRg st="0" end="0"/>
                                            </p:txEl>
                                          </p:spTgt>
                                        </p:tgtEl>
                                        <p:attrNameLst>
                                          <p:attrName>style.visibility</p:attrName>
                                        </p:attrNameLst>
                                      </p:cBhvr>
                                      <p:to>
                                        <p:strVal val="visible"/>
                                      </p:to>
                                    </p:set>
                                    <p:anim calcmode="lin" valueType="num">
                                      <p:cBhvr>
                                        <p:cTn id="19" dur="500" fill="hold"/>
                                        <p:tgtEl>
                                          <p:spTgt spid="364548">
                                            <p:txEl>
                                              <p:pRg st="0" end="0"/>
                                            </p:txEl>
                                          </p:spTgt>
                                        </p:tgtEl>
                                        <p:attrNameLst>
                                          <p:attrName>ppt_w</p:attrName>
                                        </p:attrNameLst>
                                      </p:cBhvr>
                                      <p:tavLst>
                                        <p:tav tm="0">
                                          <p:val>
                                            <p:fltVal val="0"/>
                                          </p:val>
                                        </p:tav>
                                        <p:tav tm="100000">
                                          <p:val>
                                            <p:strVal val="#ppt_w"/>
                                          </p:val>
                                        </p:tav>
                                      </p:tavLst>
                                    </p:anim>
                                    <p:anim calcmode="lin" valueType="num">
                                      <p:cBhvr>
                                        <p:cTn id="20" dur="500" fill="hold"/>
                                        <p:tgtEl>
                                          <p:spTgt spid="364548">
                                            <p:txEl>
                                              <p:pRg st="0" end="0"/>
                                            </p:txEl>
                                          </p:spTgt>
                                        </p:tgtEl>
                                        <p:attrNameLst>
                                          <p:attrName>ppt_h</p:attrName>
                                        </p:attrNameLst>
                                      </p:cBhvr>
                                      <p:tavLst>
                                        <p:tav tm="0">
                                          <p:val>
                                            <p:fltVal val="0"/>
                                          </p:val>
                                        </p:tav>
                                        <p:tav tm="100000">
                                          <p:val>
                                            <p:strVal val="#ppt_h"/>
                                          </p:val>
                                        </p:tav>
                                      </p:tavLst>
                                    </p:anim>
                                    <p:animEffect transition="in" filter="fade">
                                      <p:cBhvr>
                                        <p:cTn id="21" dur="500"/>
                                        <p:tgtEl>
                                          <p:spTgt spid="364548">
                                            <p:txEl>
                                              <p:pRg st="0" end="0"/>
                                            </p:txEl>
                                          </p:spTgt>
                                        </p:tgtEl>
                                      </p:cBhvr>
                                    </p:animEffect>
                                  </p:childTnLst>
                                </p:cTn>
                              </p:par>
                              <p:par>
                                <p:cTn id="22" presetID="53" presetClass="entr" presetSubtype="0" fill="hold" grpId="0" nodeType="withEffect">
                                  <p:stCondLst>
                                    <p:cond delay="0"/>
                                  </p:stCondLst>
                                  <p:childTnLst>
                                    <p:set>
                                      <p:cBhvr>
                                        <p:cTn id="23" dur="1" fill="hold">
                                          <p:stCondLst>
                                            <p:cond delay="0"/>
                                          </p:stCondLst>
                                        </p:cTn>
                                        <p:tgtEl>
                                          <p:spTgt spid="364548">
                                            <p:txEl>
                                              <p:pRg st="1" end="1"/>
                                            </p:txEl>
                                          </p:spTgt>
                                        </p:tgtEl>
                                        <p:attrNameLst>
                                          <p:attrName>style.visibility</p:attrName>
                                        </p:attrNameLst>
                                      </p:cBhvr>
                                      <p:to>
                                        <p:strVal val="visible"/>
                                      </p:to>
                                    </p:set>
                                    <p:anim calcmode="lin" valueType="num">
                                      <p:cBhvr>
                                        <p:cTn id="24" dur="500" fill="hold"/>
                                        <p:tgtEl>
                                          <p:spTgt spid="364548">
                                            <p:txEl>
                                              <p:pRg st="1" end="1"/>
                                            </p:txEl>
                                          </p:spTgt>
                                        </p:tgtEl>
                                        <p:attrNameLst>
                                          <p:attrName>ppt_w</p:attrName>
                                        </p:attrNameLst>
                                      </p:cBhvr>
                                      <p:tavLst>
                                        <p:tav tm="0">
                                          <p:val>
                                            <p:fltVal val="0"/>
                                          </p:val>
                                        </p:tav>
                                        <p:tav tm="100000">
                                          <p:val>
                                            <p:strVal val="#ppt_w"/>
                                          </p:val>
                                        </p:tav>
                                      </p:tavLst>
                                    </p:anim>
                                    <p:anim calcmode="lin" valueType="num">
                                      <p:cBhvr>
                                        <p:cTn id="25" dur="500" fill="hold"/>
                                        <p:tgtEl>
                                          <p:spTgt spid="364548">
                                            <p:txEl>
                                              <p:pRg st="1" end="1"/>
                                            </p:txEl>
                                          </p:spTgt>
                                        </p:tgtEl>
                                        <p:attrNameLst>
                                          <p:attrName>ppt_h</p:attrName>
                                        </p:attrNameLst>
                                      </p:cBhvr>
                                      <p:tavLst>
                                        <p:tav tm="0">
                                          <p:val>
                                            <p:fltVal val="0"/>
                                          </p:val>
                                        </p:tav>
                                        <p:tav tm="100000">
                                          <p:val>
                                            <p:strVal val="#ppt_h"/>
                                          </p:val>
                                        </p:tav>
                                      </p:tavLst>
                                    </p:anim>
                                    <p:animEffect transition="in" filter="fade">
                                      <p:cBhvr>
                                        <p:cTn id="26" dur="500"/>
                                        <p:tgtEl>
                                          <p:spTgt spid="364548">
                                            <p:txEl>
                                              <p:pRg st="1" end="1"/>
                                            </p:txEl>
                                          </p:spTgt>
                                        </p:tgtEl>
                                      </p:cBhvr>
                                    </p:animEffect>
                                  </p:childTnLst>
                                </p:cTn>
                              </p:par>
                            </p:childTnLst>
                          </p:cTn>
                        </p:par>
                        <p:par>
                          <p:cTn id="27" fill="hold">
                            <p:stCondLst>
                              <p:cond delay="2000"/>
                            </p:stCondLst>
                            <p:childTnLst>
                              <p:par>
                                <p:cTn id="28" presetID="53" presetClass="entr" presetSubtype="0" fill="hold" grpId="0" nodeType="afterEffect">
                                  <p:stCondLst>
                                    <p:cond delay="0"/>
                                  </p:stCondLst>
                                  <p:childTnLst>
                                    <p:set>
                                      <p:cBhvr>
                                        <p:cTn id="29" dur="1" fill="hold">
                                          <p:stCondLst>
                                            <p:cond delay="0"/>
                                          </p:stCondLst>
                                        </p:cTn>
                                        <p:tgtEl>
                                          <p:spTgt spid="364548">
                                            <p:txEl>
                                              <p:pRg st="2" end="2"/>
                                            </p:txEl>
                                          </p:spTgt>
                                        </p:tgtEl>
                                        <p:attrNameLst>
                                          <p:attrName>style.visibility</p:attrName>
                                        </p:attrNameLst>
                                      </p:cBhvr>
                                      <p:to>
                                        <p:strVal val="visible"/>
                                      </p:to>
                                    </p:set>
                                    <p:anim calcmode="lin" valueType="num">
                                      <p:cBhvr>
                                        <p:cTn id="30" dur="500" fill="hold"/>
                                        <p:tgtEl>
                                          <p:spTgt spid="364548">
                                            <p:txEl>
                                              <p:pRg st="2" end="2"/>
                                            </p:txEl>
                                          </p:spTgt>
                                        </p:tgtEl>
                                        <p:attrNameLst>
                                          <p:attrName>ppt_w</p:attrName>
                                        </p:attrNameLst>
                                      </p:cBhvr>
                                      <p:tavLst>
                                        <p:tav tm="0">
                                          <p:val>
                                            <p:fltVal val="0"/>
                                          </p:val>
                                        </p:tav>
                                        <p:tav tm="100000">
                                          <p:val>
                                            <p:strVal val="#ppt_w"/>
                                          </p:val>
                                        </p:tav>
                                      </p:tavLst>
                                    </p:anim>
                                    <p:anim calcmode="lin" valueType="num">
                                      <p:cBhvr>
                                        <p:cTn id="31" dur="500" fill="hold"/>
                                        <p:tgtEl>
                                          <p:spTgt spid="364548">
                                            <p:txEl>
                                              <p:pRg st="2" end="2"/>
                                            </p:txEl>
                                          </p:spTgt>
                                        </p:tgtEl>
                                        <p:attrNameLst>
                                          <p:attrName>ppt_h</p:attrName>
                                        </p:attrNameLst>
                                      </p:cBhvr>
                                      <p:tavLst>
                                        <p:tav tm="0">
                                          <p:val>
                                            <p:fltVal val="0"/>
                                          </p:val>
                                        </p:tav>
                                        <p:tav tm="100000">
                                          <p:val>
                                            <p:strVal val="#ppt_h"/>
                                          </p:val>
                                        </p:tav>
                                      </p:tavLst>
                                    </p:anim>
                                    <p:animEffect transition="in" filter="fade">
                                      <p:cBhvr>
                                        <p:cTn id="32" dur="500"/>
                                        <p:tgtEl>
                                          <p:spTgt spid="364548">
                                            <p:txEl>
                                              <p:pRg st="2" end="2"/>
                                            </p:txEl>
                                          </p:spTgt>
                                        </p:tgtEl>
                                      </p:cBhvr>
                                    </p:animEffect>
                                  </p:childTnLst>
                                </p:cTn>
                              </p:par>
                              <p:par>
                                <p:cTn id="33" presetID="53" presetClass="entr" presetSubtype="0" fill="hold" grpId="0" nodeType="withEffect">
                                  <p:stCondLst>
                                    <p:cond delay="0"/>
                                  </p:stCondLst>
                                  <p:childTnLst>
                                    <p:set>
                                      <p:cBhvr>
                                        <p:cTn id="34" dur="1" fill="hold">
                                          <p:stCondLst>
                                            <p:cond delay="0"/>
                                          </p:stCondLst>
                                        </p:cTn>
                                        <p:tgtEl>
                                          <p:spTgt spid="364548">
                                            <p:txEl>
                                              <p:pRg st="3" end="3"/>
                                            </p:txEl>
                                          </p:spTgt>
                                        </p:tgtEl>
                                        <p:attrNameLst>
                                          <p:attrName>style.visibility</p:attrName>
                                        </p:attrNameLst>
                                      </p:cBhvr>
                                      <p:to>
                                        <p:strVal val="visible"/>
                                      </p:to>
                                    </p:set>
                                    <p:anim calcmode="lin" valueType="num">
                                      <p:cBhvr>
                                        <p:cTn id="35" dur="500" fill="hold"/>
                                        <p:tgtEl>
                                          <p:spTgt spid="364548">
                                            <p:txEl>
                                              <p:pRg st="3" end="3"/>
                                            </p:txEl>
                                          </p:spTgt>
                                        </p:tgtEl>
                                        <p:attrNameLst>
                                          <p:attrName>ppt_w</p:attrName>
                                        </p:attrNameLst>
                                      </p:cBhvr>
                                      <p:tavLst>
                                        <p:tav tm="0">
                                          <p:val>
                                            <p:fltVal val="0"/>
                                          </p:val>
                                        </p:tav>
                                        <p:tav tm="100000">
                                          <p:val>
                                            <p:strVal val="#ppt_w"/>
                                          </p:val>
                                        </p:tav>
                                      </p:tavLst>
                                    </p:anim>
                                    <p:anim calcmode="lin" valueType="num">
                                      <p:cBhvr>
                                        <p:cTn id="36" dur="500" fill="hold"/>
                                        <p:tgtEl>
                                          <p:spTgt spid="364548">
                                            <p:txEl>
                                              <p:pRg st="3" end="3"/>
                                            </p:txEl>
                                          </p:spTgt>
                                        </p:tgtEl>
                                        <p:attrNameLst>
                                          <p:attrName>ppt_h</p:attrName>
                                        </p:attrNameLst>
                                      </p:cBhvr>
                                      <p:tavLst>
                                        <p:tav tm="0">
                                          <p:val>
                                            <p:fltVal val="0"/>
                                          </p:val>
                                        </p:tav>
                                        <p:tav tm="100000">
                                          <p:val>
                                            <p:strVal val="#ppt_h"/>
                                          </p:val>
                                        </p:tav>
                                      </p:tavLst>
                                    </p:anim>
                                    <p:animEffect transition="in" filter="fade">
                                      <p:cBhvr>
                                        <p:cTn id="37" dur="500"/>
                                        <p:tgtEl>
                                          <p:spTgt spid="364548">
                                            <p:txEl>
                                              <p:pRg st="3" end="3"/>
                                            </p:txEl>
                                          </p:spTgt>
                                        </p:tgtEl>
                                      </p:cBhvr>
                                    </p:animEffect>
                                  </p:childTnLst>
                                </p:cTn>
                              </p:par>
                              <p:par>
                                <p:cTn id="38" presetID="53" presetClass="entr" presetSubtype="0" fill="hold" grpId="0" nodeType="withEffect">
                                  <p:stCondLst>
                                    <p:cond delay="0"/>
                                  </p:stCondLst>
                                  <p:childTnLst>
                                    <p:set>
                                      <p:cBhvr>
                                        <p:cTn id="39" dur="1" fill="hold">
                                          <p:stCondLst>
                                            <p:cond delay="0"/>
                                          </p:stCondLst>
                                        </p:cTn>
                                        <p:tgtEl>
                                          <p:spTgt spid="364548">
                                            <p:txEl>
                                              <p:pRg st="4" end="4"/>
                                            </p:txEl>
                                          </p:spTgt>
                                        </p:tgtEl>
                                        <p:attrNameLst>
                                          <p:attrName>style.visibility</p:attrName>
                                        </p:attrNameLst>
                                      </p:cBhvr>
                                      <p:to>
                                        <p:strVal val="visible"/>
                                      </p:to>
                                    </p:set>
                                    <p:anim calcmode="lin" valueType="num">
                                      <p:cBhvr>
                                        <p:cTn id="40" dur="500" fill="hold"/>
                                        <p:tgtEl>
                                          <p:spTgt spid="364548">
                                            <p:txEl>
                                              <p:pRg st="4" end="4"/>
                                            </p:txEl>
                                          </p:spTgt>
                                        </p:tgtEl>
                                        <p:attrNameLst>
                                          <p:attrName>ppt_w</p:attrName>
                                        </p:attrNameLst>
                                      </p:cBhvr>
                                      <p:tavLst>
                                        <p:tav tm="0">
                                          <p:val>
                                            <p:fltVal val="0"/>
                                          </p:val>
                                        </p:tav>
                                        <p:tav tm="100000">
                                          <p:val>
                                            <p:strVal val="#ppt_w"/>
                                          </p:val>
                                        </p:tav>
                                      </p:tavLst>
                                    </p:anim>
                                    <p:anim calcmode="lin" valueType="num">
                                      <p:cBhvr>
                                        <p:cTn id="41" dur="500" fill="hold"/>
                                        <p:tgtEl>
                                          <p:spTgt spid="364548">
                                            <p:txEl>
                                              <p:pRg st="4" end="4"/>
                                            </p:txEl>
                                          </p:spTgt>
                                        </p:tgtEl>
                                        <p:attrNameLst>
                                          <p:attrName>ppt_h</p:attrName>
                                        </p:attrNameLst>
                                      </p:cBhvr>
                                      <p:tavLst>
                                        <p:tav tm="0">
                                          <p:val>
                                            <p:fltVal val="0"/>
                                          </p:val>
                                        </p:tav>
                                        <p:tav tm="100000">
                                          <p:val>
                                            <p:strVal val="#ppt_h"/>
                                          </p:val>
                                        </p:tav>
                                      </p:tavLst>
                                    </p:anim>
                                    <p:animEffect transition="in" filter="fade">
                                      <p:cBhvr>
                                        <p:cTn id="42" dur="500"/>
                                        <p:tgtEl>
                                          <p:spTgt spid="364548">
                                            <p:txEl>
                                              <p:pRg st="4" end="4"/>
                                            </p:txEl>
                                          </p:spTgt>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364548">
                                            <p:txEl>
                                              <p:pRg st="5" end="5"/>
                                            </p:txEl>
                                          </p:spTgt>
                                        </p:tgtEl>
                                        <p:attrNameLst>
                                          <p:attrName>style.visibility</p:attrName>
                                        </p:attrNameLst>
                                      </p:cBhvr>
                                      <p:to>
                                        <p:strVal val="visible"/>
                                      </p:to>
                                    </p:set>
                                    <p:anim calcmode="lin" valueType="num">
                                      <p:cBhvr>
                                        <p:cTn id="45" dur="500" fill="hold"/>
                                        <p:tgtEl>
                                          <p:spTgt spid="364548">
                                            <p:txEl>
                                              <p:pRg st="5" end="5"/>
                                            </p:txEl>
                                          </p:spTgt>
                                        </p:tgtEl>
                                        <p:attrNameLst>
                                          <p:attrName>ppt_w</p:attrName>
                                        </p:attrNameLst>
                                      </p:cBhvr>
                                      <p:tavLst>
                                        <p:tav tm="0">
                                          <p:val>
                                            <p:fltVal val="0"/>
                                          </p:val>
                                        </p:tav>
                                        <p:tav tm="100000">
                                          <p:val>
                                            <p:strVal val="#ppt_w"/>
                                          </p:val>
                                        </p:tav>
                                      </p:tavLst>
                                    </p:anim>
                                    <p:anim calcmode="lin" valueType="num">
                                      <p:cBhvr>
                                        <p:cTn id="46" dur="500" fill="hold"/>
                                        <p:tgtEl>
                                          <p:spTgt spid="364548">
                                            <p:txEl>
                                              <p:pRg st="5" end="5"/>
                                            </p:txEl>
                                          </p:spTgt>
                                        </p:tgtEl>
                                        <p:attrNameLst>
                                          <p:attrName>ppt_h</p:attrName>
                                        </p:attrNameLst>
                                      </p:cBhvr>
                                      <p:tavLst>
                                        <p:tav tm="0">
                                          <p:val>
                                            <p:fltVal val="0"/>
                                          </p:val>
                                        </p:tav>
                                        <p:tav tm="100000">
                                          <p:val>
                                            <p:strVal val="#ppt_h"/>
                                          </p:val>
                                        </p:tav>
                                      </p:tavLst>
                                    </p:anim>
                                    <p:animEffect transition="in" filter="fade">
                                      <p:cBhvr>
                                        <p:cTn id="47" dur="500"/>
                                        <p:tgtEl>
                                          <p:spTgt spid="364548">
                                            <p:txEl>
                                              <p:pRg st="5" end="5"/>
                                            </p:txEl>
                                          </p:spTgt>
                                        </p:tgtEl>
                                      </p:cBhvr>
                                    </p:animEffect>
                                  </p:childTnLst>
                                </p:cTn>
                              </p:par>
                              <p:par>
                                <p:cTn id="48" presetID="53" presetClass="entr" presetSubtype="0" fill="hold" grpId="0" nodeType="withEffect">
                                  <p:stCondLst>
                                    <p:cond delay="0"/>
                                  </p:stCondLst>
                                  <p:childTnLst>
                                    <p:set>
                                      <p:cBhvr>
                                        <p:cTn id="49" dur="1" fill="hold">
                                          <p:stCondLst>
                                            <p:cond delay="0"/>
                                          </p:stCondLst>
                                        </p:cTn>
                                        <p:tgtEl>
                                          <p:spTgt spid="364548">
                                            <p:txEl>
                                              <p:pRg st="6" end="6"/>
                                            </p:txEl>
                                          </p:spTgt>
                                        </p:tgtEl>
                                        <p:attrNameLst>
                                          <p:attrName>style.visibility</p:attrName>
                                        </p:attrNameLst>
                                      </p:cBhvr>
                                      <p:to>
                                        <p:strVal val="visible"/>
                                      </p:to>
                                    </p:set>
                                    <p:anim calcmode="lin" valueType="num">
                                      <p:cBhvr>
                                        <p:cTn id="50" dur="500" fill="hold"/>
                                        <p:tgtEl>
                                          <p:spTgt spid="364548">
                                            <p:txEl>
                                              <p:pRg st="6" end="6"/>
                                            </p:txEl>
                                          </p:spTgt>
                                        </p:tgtEl>
                                        <p:attrNameLst>
                                          <p:attrName>ppt_w</p:attrName>
                                        </p:attrNameLst>
                                      </p:cBhvr>
                                      <p:tavLst>
                                        <p:tav tm="0">
                                          <p:val>
                                            <p:fltVal val="0"/>
                                          </p:val>
                                        </p:tav>
                                        <p:tav tm="100000">
                                          <p:val>
                                            <p:strVal val="#ppt_w"/>
                                          </p:val>
                                        </p:tav>
                                      </p:tavLst>
                                    </p:anim>
                                    <p:anim calcmode="lin" valueType="num">
                                      <p:cBhvr>
                                        <p:cTn id="51" dur="500" fill="hold"/>
                                        <p:tgtEl>
                                          <p:spTgt spid="364548">
                                            <p:txEl>
                                              <p:pRg st="6" end="6"/>
                                            </p:txEl>
                                          </p:spTgt>
                                        </p:tgtEl>
                                        <p:attrNameLst>
                                          <p:attrName>ppt_h</p:attrName>
                                        </p:attrNameLst>
                                      </p:cBhvr>
                                      <p:tavLst>
                                        <p:tav tm="0">
                                          <p:val>
                                            <p:fltVal val="0"/>
                                          </p:val>
                                        </p:tav>
                                        <p:tav tm="100000">
                                          <p:val>
                                            <p:strVal val="#ppt_h"/>
                                          </p:val>
                                        </p:tav>
                                      </p:tavLst>
                                    </p:anim>
                                    <p:animEffect transition="in" filter="fade">
                                      <p:cBhvr>
                                        <p:cTn id="52" dur="500"/>
                                        <p:tgtEl>
                                          <p:spTgt spid="364548">
                                            <p:txEl>
                                              <p:pRg st="6" end="6"/>
                                            </p:txEl>
                                          </p:spTgt>
                                        </p:tgtEl>
                                      </p:cBhvr>
                                    </p:animEffect>
                                  </p:childTnLst>
                                </p:cTn>
                              </p:par>
                            </p:childTnLst>
                          </p:cTn>
                        </p:par>
                        <p:par>
                          <p:cTn id="53" fill="hold">
                            <p:stCondLst>
                              <p:cond delay="2500"/>
                            </p:stCondLst>
                            <p:childTnLst>
                              <p:par>
                                <p:cTn id="54" presetID="53" presetClass="entr" presetSubtype="0" fill="hold" grpId="0" nodeType="afterEffect">
                                  <p:stCondLst>
                                    <p:cond delay="0"/>
                                  </p:stCondLst>
                                  <p:childTnLst>
                                    <p:set>
                                      <p:cBhvr>
                                        <p:cTn id="55" dur="1" fill="hold">
                                          <p:stCondLst>
                                            <p:cond delay="0"/>
                                          </p:stCondLst>
                                        </p:cTn>
                                        <p:tgtEl>
                                          <p:spTgt spid="364548">
                                            <p:txEl>
                                              <p:pRg st="7" end="7"/>
                                            </p:txEl>
                                          </p:spTgt>
                                        </p:tgtEl>
                                        <p:attrNameLst>
                                          <p:attrName>style.visibility</p:attrName>
                                        </p:attrNameLst>
                                      </p:cBhvr>
                                      <p:to>
                                        <p:strVal val="visible"/>
                                      </p:to>
                                    </p:set>
                                    <p:anim calcmode="lin" valueType="num">
                                      <p:cBhvr>
                                        <p:cTn id="56" dur="500" fill="hold"/>
                                        <p:tgtEl>
                                          <p:spTgt spid="364548">
                                            <p:txEl>
                                              <p:pRg st="7" end="7"/>
                                            </p:txEl>
                                          </p:spTgt>
                                        </p:tgtEl>
                                        <p:attrNameLst>
                                          <p:attrName>ppt_w</p:attrName>
                                        </p:attrNameLst>
                                      </p:cBhvr>
                                      <p:tavLst>
                                        <p:tav tm="0">
                                          <p:val>
                                            <p:fltVal val="0"/>
                                          </p:val>
                                        </p:tav>
                                        <p:tav tm="100000">
                                          <p:val>
                                            <p:strVal val="#ppt_w"/>
                                          </p:val>
                                        </p:tav>
                                      </p:tavLst>
                                    </p:anim>
                                    <p:anim calcmode="lin" valueType="num">
                                      <p:cBhvr>
                                        <p:cTn id="57" dur="500" fill="hold"/>
                                        <p:tgtEl>
                                          <p:spTgt spid="364548">
                                            <p:txEl>
                                              <p:pRg st="7" end="7"/>
                                            </p:txEl>
                                          </p:spTgt>
                                        </p:tgtEl>
                                        <p:attrNameLst>
                                          <p:attrName>ppt_h</p:attrName>
                                        </p:attrNameLst>
                                      </p:cBhvr>
                                      <p:tavLst>
                                        <p:tav tm="0">
                                          <p:val>
                                            <p:fltVal val="0"/>
                                          </p:val>
                                        </p:tav>
                                        <p:tav tm="100000">
                                          <p:val>
                                            <p:strVal val="#ppt_h"/>
                                          </p:val>
                                        </p:tav>
                                      </p:tavLst>
                                    </p:anim>
                                    <p:animEffect transition="in" filter="fade">
                                      <p:cBhvr>
                                        <p:cTn id="58" dur="500"/>
                                        <p:tgtEl>
                                          <p:spTgt spid="36454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4546" grpId="0"/>
      <p:bldP spid="364548" grpId="0" build="p" animBg="1" advAuto="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90" name="Rectangle 38"/>
          <p:cNvSpPr>
            <a:spLocks noGrp="1" noChangeArrowheads="1"/>
          </p:cNvSpPr>
          <p:nvPr>
            <p:ph type="title"/>
          </p:nvPr>
        </p:nvSpPr>
        <p:spPr/>
        <p:txBody>
          <a:bodyPr>
            <a:normAutofit/>
          </a:bodyPr>
          <a:lstStyle/>
          <a:p>
            <a:r>
              <a:rPr lang="en-US" sz="3200" dirty="0"/>
              <a:t>Energy is the primary limitation</a:t>
            </a:r>
          </a:p>
        </p:txBody>
      </p:sp>
      <p:graphicFrame>
        <p:nvGraphicFramePr>
          <p:cNvPr id="382029" name="Group 77"/>
          <p:cNvGraphicFramePr>
            <a:graphicFrameLocks noGrp="1"/>
          </p:cNvGraphicFramePr>
          <p:nvPr>
            <p:ph sz="half" idx="1"/>
          </p:nvPr>
        </p:nvGraphicFramePr>
        <p:xfrm>
          <a:off x="609600" y="1524000"/>
          <a:ext cx="8331517" cy="2438402"/>
        </p:xfrm>
        <a:graphic>
          <a:graphicData uri="http://schemas.openxmlformats.org/drawingml/2006/table">
            <a:tbl>
              <a:tblPr/>
              <a:tblGrid>
                <a:gridCol w="1600200"/>
                <a:gridCol w="1828800"/>
                <a:gridCol w="208280"/>
                <a:gridCol w="2713037"/>
                <a:gridCol w="1981200"/>
              </a:tblGrid>
              <a:tr h="487363">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1" i="0" u="none" strike="noStrike" cap="none" normalizeH="0" baseline="0" dirty="0" smtClean="0">
                          <a:ln>
                            <a:noFill/>
                          </a:ln>
                          <a:solidFill>
                            <a:schemeClr val="tx1"/>
                          </a:solidFill>
                          <a:effectLst/>
                          <a:latin typeface="Arial" charset="0"/>
                        </a:rPr>
                        <a:t>CPU Mode</a:t>
                      </a:r>
                    </a:p>
                  </a:txBody>
                  <a:tcPr horzOverflow="overflow">
                    <a:lnL w="28575"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28575"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1" i="0" u="none" strike="noStrike" cap="none" normalizeH="0" baseline="0" smtClean="0">
                          <a:ln>
                            <a:noFill/>
                          </a:ln>
                          <a:solidFill>
                            <a:schemeClr val="tx1"/>
                          </a:solidFill>
                          <a:effectLst/>
                          <a:latin typeface="Arial" charset="0"/>
                        </a:rPr>
                        <a:t>Current @3V</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28575"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endParaRPr kumimoji="0" lang="en-US" sz="2000" b="1"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28575"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1" i="0" u="none" strike="noStrike" cap="none" normalizeH="0" baseline="0" smtClean="0">
                          <a:ln>
                            <a:noFill/>
                          </a:ln>
                          <a:solidFill>
                            <a:schemeClr val="tx1"/>
                          </a:solidFill>
                          <a:effectLst/>
                          <a:latin typeface="Arial" charset="0"/>
                        </a:rPr>
                        <a:t>Radio Mode</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28575"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1" i="0" u="none" strike="noStrike" cap="none" normalizeH="0" baseline="0" dirty="0" smtClean="0">
                          <a:ln>
                            <a:noFill/>
                          </a:ln>
                          <a:solidFill>
                            <a:schemeClr val="tx1"/>
                          </a:solidFill>
                          <a:effectLst/>
                          <a:latin typeface="Arial" charset="0"/>
                        </a:rPr>
                        <a:t>Current @3V</a:t>
                      </a:r>
                    </a:p>
                  </a:txBody>
                  <a:tcPr horzOverflow="overflow">
                    <a:lnL w="12700" cap="flat" cmpd="sng" algn="ctr">
                      <a:solidFill>
                        <a:schemeClr val="tx1"/>
                      </a:solidFill>
                      <a:prstDash val="solid"/>
                      <a:round/>
                      <a:headEnd type="none" w="sm" len="sm"/>
                      <a:tailEnd type="none" w="med" len="lg"/>
                    </a:lnL>
                    <a:lnR w="28575" cap="flat" cmpd="sng" algn="ctr">
                      <a:solidFill>
                        <a:schemeClr val="tx1"/>
                      </a:solidFill>
                      <a:prstDash val="solid"/>
                      <a:round/>
                      <a:headEnd type="none" w="sm" len="sm"/>
                      <a:tailEnd type="none" w="med" len="lg"/>
                    </a:lnR>
                    <a:lnT w="28575"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r>
              <a:tr h="487363">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smtClean="0">
                          <a:ln>
                            <a:noFill/>
                          </a:ln>
                          <a:solidFill>
                            <a:schemeClr val="tx1"/>
                          </a:solidFill>
                          <a:effectLst/>
                          <a:latin typeface="Arial" charset="0"/>
                        </a:rPr>
                        <a:t>Active</a:t>
                      </a:r>
                    </a:p>
                  </a:txBody>
                  <a:tcPr horzOverflow="overflow">
                    <a:lnL w="28575"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dirty="0" smtClean="0">
                          <a:ln>
                            <a:noFill/>
                          </a:ln>
                          <a:solidFill>
                            <a:schemeClr val="tx1"/>
                          </a:solidFill>
                          <a:effectLst/>
                          <a:latin typeface="Arial" charset="0"/>
                        </a:rPr>
                        <a:t>8.0 mA</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endParaRPr kumimoji="0" lang="en-US" sz="20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smtClean="0">
                          <a:ln>
                            <a:noFill/>
                          </a:ln>
                          <a:solidFill>
                            <a:schemeClr val="tx1"/>
                          </a:solidFill>
                          <a:effectLst/>
                          <a:latin typeface="Arial" charset="0"/>
                        </a:rPr>
                        <a:t>Receive</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dirty="0" smtClean="0">
                          <a:ln>
                            <a:noFill/>
                          </a:ln>
                          <a:solidFill>
                            <a:schemeClr val="tx1"/>
                          </a:solidFill>
                          <a:effectLst/>
                          <a:latin typeface="Arial" charset="0"/>
                        </a:rPr>
                        <a:t>7.0 mA</a:t>
                      </a:r>
                    </a:p>
                  </a:txBody>
                  <a:tcPr horzOverflow="overflow">
                    <a:lnL w="12700" cap="flat" cmpd="sng" algn="ctr">
                      <a:solidFill>
                        <a:schemeClr val="tx1"/>
                      </a:solidFill>
                      <a:prstDash val="solid"/>
                      <a:round/>
                      <a:headEnd type="none" w="sm" len="sm"/>
                      <a:tailEnd type="none" w="med" len="lg"/>
                    </a:lnL>
                    <a:lnR w="28575"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r>
              <a:tr h="488950">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smtClean="0">
                          <a:ln>
                            <a:noFill/>
                          </a:ln>
                          <a:solidFill>
                            <a:schemeClr val="tx1"/>
                          </a:solidFill>
                          <a:effectLst/>
                          <a:latin typeface="Arial" charset="0"/>
                        </a:rPr>
                        <a:t>Idle</a:t>
                      </a:r>
                    </a:p>
                  </a:txBody>
                  <a:tcPr horzOverflow="overflow">
                    <a:lnL w="28575"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dirty="0" smtClean="0">
                          <a:ln>
                            <a:noFill/>
                          </a:ln>
                          <a:solidFill>
                            <a:schemeClr val="tx1"/>
                          </a:solidFill>
                          <a:effectLst/>
                          <a:latin typeface="Arial" charset="0"/>
                        </a:rPr>
                        <a:t>3.2 mA</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endParaRPr kumimoji="0" lang="en-US" sz="20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smtClean="0">
                          <a:ln>
                            <a:noFill/>
                          </a:ln>
                          <a:solidFill>
                            <a:schemeClr val="tx1"/>
                          </a:solidFill>
                          <a:effectLst/>
                          <a:latin typeface="Arial" charset="0"/>
                        </a:rPr>
                        <a:t>Transmit Min Power</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dirty="0" smtClean="0">
                          <a:ln>
                            <a:noFill/>
                          </a:ln>
                          <a:solidFill>
                            <a:schemeClr val="tx1"/>
                          </a:solidFill>
                          <a:effectLst/>
                          <a:latin typeface="Arial" charset="0"/>
                        </a:rPr>
                        <a:t>3.7 mA</a:t>
                      </a:r>
                    </a:p>
                  </a:txBody>
                  <a:tcPr horzOverflow="overflow">
                    <a:lnL w="12700" cap="flat" cmpd="sng" algn="ctr">
                      <a:solidFill>
                        <a:schemeClr val="tx1"/>
                      </a:solidFill>
                      <a:prstDash val="solid"/>
                      <a:round/>
                      <a:headEnd type="none" w="sm" len="sm"/>
                      <a:tailEnd type="none" w="med" len="lg"/>
                    </a:lnL>
                    <a:lnR w="28575"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r>
              <a:tr h="487363">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smtClean="0">
                          <a:ln>
                            <a:noFill/>
                          </a:ln>
                          <a:solidFill>
                            <a:schemeClr val="tx1"/>
                          </a:solidFill>
                          <a:effectLst/>
                          <a:latin typeface="Arial" charset="0"/>
                        </a:rPr>
                        <a:t>Standby</a:t>
                      </a:r>
                    </a:p>
                  </a:txBody>
                  <a:tcPr horzOverflow="overflow">
                    <a:lnL w="28575"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smtClean="0">
                          <a:ln>
                            <a:noFill/>
                          </a:ln>
                          <a:solidFill>
                            <a:schemeClr val="tx1"/>
                          </a:solidFill>
                          <a:effectLst/>
                          <a:latin typeface="Arial" charset="0"/>
                        </a:rPr>
                        <a:t>216 </a:t>
                      </a:r>
                      <a:r>
                        <a:rPr kumimoji="0" lang="en-US" sz="2000" b="0" i="0" u="none" strike="noStrike" cap="none" normalizeH="0" baseline="0" smtClean="0">
                          <a:ln>
                            <a:noFill/>
                          </a:ln>
                          <a:solidFill>
                            <a:schemeClr val="tx1"/>
                          </a:solidFill>
                          <a:effectLst/>
                          <a:latin typeface="Arial" charset="0"/>
                          <a:cs typeface="Arial" charset="0"/>
                        </a:rPr>
                        <a:t>µ</a:t>
                      </a:r>
                      <a:r>
                        <a:rPr kumimoji="0" lang="en-US" sz="2000" b="0" i="0" u="none" strike="noStrike" cap="none" normalizeH="0" baseline="0" smtClean="0">
                          <a:ln>
                            <a:noFill/>
                          </a:ln>
                          <a:solidFill>
                            <a:schemeClr val="tx1"/>
                          </a:solidFill>
                          <a:effectLst/>
                          <a:latin typeface="Arial" charset="0"/>
                        </a:rPr>
                        <a:t>A</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endParaRPr kumimoji="0" lang="en-US" sz="20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smtClean="0">
                          <a:ln>
                            <a:noFill/>
                          </a:ln>
                          <a:solidFill>
                            <a:schemeClr val="tx1"/>
                          </a:solidFill>
                          <a:effectLst/>
                          <a:latin typeface="Arial" charset="0"/>
                        </a:rPr>
                        <a:t>Transmit Max Power</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dirty="0" smtClean="0">
                          <a:ln>
                            <a:noFill/>
                          </a:ln>
                          <a:solidFill>
                            <a:schemeClr val="tx1"/>
                          </a:solidFill>
                          <a:effectLst/>
                          <a:latin typeface="Arial" charset="0"/>
                        </a:rPr>
                        <a:t>21.5 mA</a:t>
                      </a:r>
                    </a:p>
                  </a:txBody>
                  <a:tcPr horzOverflow="overflow">
                    <a:lnL w="12700" cap="flat" cmpd="sng" algn="ctr">
                      <a:solidFill>
                        <a:schemeClr val="tx1"/>
                      </a:solidFill>
                      <a:prstDash val="solid"/>
                      <a:round/>
                      <a:headEnd type="none" w="sm" len="sm"/>
                      <a:tailEnd type="none" w="med" len="lg"/>
                    </a:lnL>
                    <a:lnR w="28575"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12700" cap="flat" cmpd="sng" algn="ctr">
                      <a:solidFill>
                        <a:schemeClr val="tx1"/>
                      </a:solidFill>
                      <a:prstDash val="solid"/>
                      <a:round/>
                      <a:headEnd type="none" w="sm" len="sm"/>
                      <a:tailEnd type="none" w="med" len="lg"/>
                    </a:lnB>
                    <a:lnTlToBr>
                      <a:noFill/>
                    </a:lnTlToBr>
                    <a:lnBlToTr>
                      <a:noFill/>
                    </a:lnBlToTr>
                    <a:noFill/>
                  </a:tcPr>
                </a:tc>
              </a:tr>
              <a:tr h="487363">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smtClean="0">
                          <a:ln>
                            <a:noFill/>
                          </a:ln>
                          <a:solidFill>
                            <a:schemeClr val="tx1"/>
                          </a:solidFill>
                          <a:effectLst/>
                          <a:latin typeface="Arial" charset="0"/>
                        </a:rPr>
                        <a:t>Power-save</a:t>
                      </a:r>
                    </a:p>
                  </a:txBody>
                  <a:tcPr horzOverflow="overflow">
                    <a:lnL w="28575"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28575"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smtClean="0">
                          <a:ln>
                            <a:noFill/>
                          </a:ln>
                          <a:solidFill>
                            <a:schemeClr val="tx1"/>
                          </a:solidFill>
                          <a:effectLst/>
                          <a:latin typeface="Arial" charset="0"/>
                        </a:rPr>
                        <a:t>110 </a:t>
                      </a:r>
                      <a:r>
                        <a:rPr kumimoji="0" lang="en-US" sz="2000" b="0" i="0" u="none" strike="noStrike" cap="none" normalizeH="0" baseline="0" smtClean="0">
                          <a:ln>
                            <a:noFill/>
                          </a:ln>
                          <a:solidFill>
                            <a:schemeClr val="tx1"/>
                          </a:solidFill>
                          <a:effectLst/>
                          <a:latin typeface="Arial" charset="0"/>
                          <a:cs typeface="Arial" charset="0"/>
                        </a:rPr>
                        <a:t>µ</a:t>
                      </a:r>
                      <a:r>
                        <a:rPr kumimoji="0" lang="en-US" sz="2000" b="0" i="0" u="none" strike="noStrike" cap="none" normalizeH="0" baseline="0" smtClean="0">
                          <a:ln>
                            <a:noFill/>
                          </a:ln>
                          <a:solidFill>
                            <a:schemeClr val="tx1"/>
                          </a:solidFill>
                          <a:effectLst/>
                          <a:latin typeface="Arial" charset="0"/>
                        </a:rPr>
                        <a:t>A</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28575"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endParaRPr kumimoji="0" lang="en-US" sz="2000" b="1"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28575"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1" i="0" u="none" strike="noStrike" cap="none" normalizeH="0" baseline="0" smtClean="0">
                          <a:ln>
                            <a:noFill/>
                          </a:ln>
                          <a:solidFill>
                            <a:schemeClr val="tx1"/>
                          </a:solidFill>
                          <a:effectLst/>
                          <a:latin typeface="Arial" charset="0"/>
                        </a:rPr>
                        <a:t>Sensor Board</a:t>
                      </a:r>
                    </a:p>
                  </a:txBody>
                  <a:tcPr horzOverflow="overflow">
                    <a:lnL w="12700" cap="flat" cmpd="sng" algn="ctr">
                      <a:solidFill>
                        <a:schemeClr val="tx1"/>
                      </a:solidFill>
                      <a:prstDash val="solid"/>
                      <a:round/>
                      <a:headEnd type="none" w="sm" len="sm"/>
                      <a:tailEnd type="none" w="med" len="lg"/>
                    </a:lnL>
                    <a:lnR w="12700"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28575" cap="flat" cmpd="sng" algn="ctr">
                      <a:solidFill>
                        <a:schemeClr val="tx1"/>
                      </a:solidFill>
                      <a:prstDash val="solid"/>
                      <a:round/>
                      <a:headEnd type="none" w="sm" len="sm"/>
                      <a:tailEnd type="none" w="med" len="lg"/>
                    </a:lnB>
                    <a:lnTlToBr>
                      <a:noFill/>
                    </a:lnTlToBr>
                    <a:lnBlToTr>
                      <a:noFill/>
                    </a:lnBlToTr>
                    <a:noFill/>
                  </a:tcPr>
                </a:tc>
                <a:tc>
                  <a:txBody>
                    <a:bodyPr/>
                    <a:lstStyle/>
                    <a:p>
                      <a:pPr marL="0" marR="0" lvl="0" indent="0" algn="l" defTabSz="479425" rtl="0" eaLnBrk="0" fontAlgn="base" latinLnBrk="0" hangingPunct="0">
                        <a:lnSpc>
                          <a:spcPct val="90000"/>
                        </a:lnSpc>
                        <a:spcBef>
                          <a:spcPct val="30000"/>
                        </a:spcBef>
                        <a:spcAft>
                          <a:spcPct val="0"/>
                        </a:spcAft>
                        <a:buClr>
                          <a:srgbClr val="009900"/>
                        </a:buClr>
                        <a:buSzPct val="100000"/>
                        <a:buFontTx/>
                        <a:buNone/>
                        <a:tabLst/>
                      </a:pPr>
                      <a:r>
                        <a:rPr kumimoji="0" lang="en-US" sz="2000" b="0" i="0" u="none" strike="noStrike" cap="none" normalizeH="0" baseline="0" dirty="0" smtClean="0">
                          <a:ln>
                            <a:noFill/>
                          </a:ln>
                          <a:solidFill>
                            <a:schemeClr val="tx1"/>
                          </a:solidFill>
                          <a:effectLst/>
                          <a:latin typeface="Arial" charset="0"/>
                        </a:rPr>
                        <a:t>0.7 mA</a:t>
                      </a:r>
                    </a:p>
                  </a:txBody>
                  <a:tcPr horzOverflow="overflow">
                    <a:lnL w="12700" cap="flat" cmpd="sng" algn="ctr">
                      <a:solidFill>
                        <a:schemeClr val="tx1"/>
                      </a:solidFill>
                      <a:prstDash val="solid"/>
                      <a:round/>
                      <a:headEnd type="none" w="sm" len="sm"/>
                      <a:tailEnd type="none" w="med" len="lg"/>
                    </a:lnL>
                    <a:lnR w="28575" cap="flat" cmpd="sng" algn="ctr">
                      <a:solidFill>
                        <a:schemeClr val="tx1"/>
                      </a:solidFill>
                      <a:prstDash val="solid"/>
                      <a:round/>
                      <a:headEnd type="none" w="sm" len="sm"/>
                      <a:tailEnd type="none" w="med" len="lg"/>
                    </a:lnR>
                    <a:lnT w="12700" cap="flat" cmpd="sng" algn="ctr">
                      <a:solidFill>
                        <a:schemeClr val="tx1"/>
                      </a:solidFill>
                      <a:prstDash val="solid"/>
                      <a:round/>
                      <a:headEnd type="none" w="sm" len="sm"/>
                      <a:tailEnd type="none" w="med" len="lg"/>
                    </a:lnT>
                    <a:lnB w="28575" cap="flat" cmpd="sng" algn="ctr">
                      <a:solidFill>
                        <a:schemeClr val="tx1"/>
                      </a:solidFill>
                      <a:prstDash val="solid"/>
                      <a:round/>
                      <a:headEnd type="none" w="sm" len="sm"/>
                      <a:tailEnd type="none" w="med" len="lg"/>
                    </a:lnB>
                    <a:lnTlToBr>
                      <a:noFill/>
                    </a:lnTlToBr>
                    <a:lnBlToTr>
                      <a:noFill/>
                    </a:lnBlToTr>
                    <a:noFill/>
                  </a:tcPr>
                </a:tc>
              </a:tr>
            </a:tbl>
          </a:graphicData>
        </a:graphic>
      </p:graphicFrame>
      <p:sp>
        <p:nvSpPr>
          <p:cNvPr id="381991" name="Rectangle 39"/>
          <p:cNvSpPr>
            <a:spLocks noGrp="1" noChangeArrowheads="1"/>
          </p:cNvSpPr>
          <p:nvPr>
            <p:ph type="body" sz="half" idx="2"/>
          </p:nvPr>
        </p:nvSpPr>
        <p:spPr>
          <a:xfrm>
            <a:off x="609600" y="4419600"/>
            <a:ext cx="8153400" cy="1295400"/>
          </a:xfrm>
        </p:spPr>
        <p:txBody>
          <a:bodyPr/>
          <a:lstStyle/>
          <a:p>
            <a:r>
              <a:rPr lang="en-US" sz="2400" dirty="0"/>
              <a:t>Mica2 Power Consumption Measured by component</a:t>
            </a:r>
          </a:p>
          <a:p>
            <a:r>
              <a:rPr lang="en-US" sz="2400" dirty="0"/>
              <a:t>Not the complete picture, how is power consumed in an application?</a:t>
            </a:r>
          </a:p>
        </p:txBody>
      </p:sp>
      <p:sp>
        <p:nvSpPr>
          <p:cNvPr id="381992" name="Rectangle 40"/>
          <p:cNvSpPr>
            <a:spLocks noChangeArrowheads="1"/>
          </p:cNvSpPr>
          <p:nvPr/>
        </p:nvSpPr>
        <p:spPr bwMode="auto">
          <a:xfrm>
            <a:off x="762000" y="6019800"/>
            <a:ext cx="7543800" cy="581025"/>
          </a:xfrm>
          <a:prstGeom prst="rect">
            <a:avLst/>
          </a:prstGeom>
          <a:noFill/>
          <a:ln w="9525">
            <a:noFill/>
            <a:miter lim="800000"/>
            <a:headEnd type="none" w="sm" len="sm"/>
            <a:tailEnd type="none" w="med" len="lg"/>
          </a:ln>
          <a:effectLst/>
        </p:spPr>
        <p:txBody>
          <a:bodyPr>
            <a:spAutoFit/>
          </a:bodyPr>
          <a:lstStyle/>
          <a:p>
            <a:r>
              <a:rPr lang="en-US" sz="1600" dirty="0">
                <a:solidFill>
                  <a:schemeClr val="accent2"/>
                </a:solidFill>
              </a:rPr>
              <a:t> V. </a:t>
            </a:r>
            <a:r>
              <a:rPr lang="en-US" sz="1600" dirty="0" err="1">
                <a:solidFill>
                  <a:schemeClr val="accent2"/>
                </a:solidFill>
              </a:rPr>
              <a:t>Shnayder</a:t>
            </a:r>
            <a:r>
              <a:rPr lang="en-US" sz="1600" dirty="0">
                <a:solidFill>
                  <a:schemeClr val="accent2"/>
                </a:solidFill>
              </a:rPr>
              <a:t>, M. Hempstead, B. Chen, G. Werner-Allen, M. Welsh. </a:t>
            </a:r>
            <a:r>
              <a:rPr lang="en-US" sz="1600" i="1" dirty="0">
                <a:solidFill>
                  <a:schemeClr val="accent2"/>
                </a:solidFill>
              </a:rPr>
              <a:t>Simulating the Power Consumption of Large-Scale Sensor Network Applications.</a:t>
            </a:r>
            <a:r>
              <a:rPr lang="en-US" sz="1600" dirty="0">
                <a:solidFill>
                  <a:schemeClr val="accent2"/>
                </a:solidFill>
              </a:rPr>
              <a:t> (SenSys'04).</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81990"/>
                                        </p:tgtEl>
                                        <p:attrNameLst>
                                          <p:attrName>style.visibility</p:attrName>
                                        </p:attrNameLst>
                                      </p:cBhvr>
                                      <p:to>
                                        <p:strVal val="visible"/>
                                      </p:to>
                                    </p:set>
                                    <p:anim calcmode="lin" valueType="num">
                                      <p:cBhvr>
                                        <p:cTn id="7" dur="1000" fill="hold"/>
                                        <p:tgtEl>
                                          <p:spTgt spid="381990"/>
                                        </p:tgtEl>
                                        <p:attrNameLst>
                                          <p:attrName>ppt_w</p:attrName>
                                        </p:attrNameLst>
                                      </p:cBhvr>
                                      <p:tavLst>
                                        <p:tav tm="0">
                                          <p:val>
                                            <p:strVal val="#ppt_w+.3"/>
                                          </p:val>
                                        </p:tav>
                                        <p:tav tm="100000">
                                          <p:val>
                                            <p:strVal val="#ppt_w"/>
                                          </p:val>
                                        </p:tav>
                                      </p:tavLst>
                                    </p:anim>
                                    <p:anim calcmode="lin" valueType="num">
                                      <p:cBhvr>
                                        <p:cTn id="8" dur="1000" fill="hold"/>
                                        <p:tgtEl>
                                          <p:spTgt spid="381990"/>
                                        </p:tgtEl>
                                        <p:attrNameLst>
                                          <p:attrName>ppt_h</p:attrName>
                                        </p:attrNameLst>
                                      </p:cBhvr>
                                      <p:tavLst>
                                        <p:tav tm="0">
                                          <p:val>
                                            <p:strVal val="#ppt_h"/>
                                          </p:val>
                                        </p:tav>
                                        <p:tav tm="100000">
                                          <p:val>
                                            <p:strVal val="#ppt_h"/>
                                          </p:val>
                                        </p:tav>
                                      </p:tavLst>
                                    </p:anim>
                                    <p:animEffect transition="in" filter="fade">
                                      <p:cBhvr>
                                        <p:cTn id="9" dur="1000"/>
                                        <p:tgtEl>
                                          <p:spTgt spid="381990"/>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382029"/>
                                        </p:tgtEl>
                                        <p:attrNameLst>
                                          <p:attrName>style.visibility</p:attrName>
                                        </p:attrNameLst>
                                      </p:cBhvr>
                                      <p:to>
                                        <p:strVal val="visible"/>
                                      </p:to>
                                    </p:set>
                                    <p:animEffect transition="in" filter="fade">
                                      <p:cBhvr>
                                        <p:cTn id="13" dur="2000"/>
                                        <p:tgtEl>
                                          <p:spTgt spid="382029"/>
                                        </p:tgtEl>
                                      </p:cBhvr>
                                    </p:animEffect>
                                  </p:childTnLst>
                                </p:cTn>
                              </p:par>
                            </p:childTnLst>
                          </p:cTn>
                        </p:par>
                        <p:par>
                          <p:cTn id="14" fill="hold">
                            <p:stCondLst>
                              <p:cond delay="3000"/>
                            </p:stCondLst>
                            <p:childTnLst>
                              <p:par>
                                <p:cTn id="15" presetID="53" presetClass="entr" presetSubtype="0" fill="hold" grpId="0" nodeType="afterEffect">
                                  <p:stCondLst>
                                    <p:cond delay="0"/>
                                  </p:stCondLst>
                                  <p:childTnLst>
                                    <p:set>
                                      <p:cBhvr>
                                        <p:cTn id="16" dur="1" fill="hold">
                                          <p:stCondLst>
                                            <p:cond delay="0"/>
                                          </p:stCondLst>
                                        </p:cTn>
                                        <p:tgtEl>
                                          <p:spTgt spid="381991">
                                            <p:txEl>
                                              <p:pRg st="0" end="0"/>
                                            </p:txEl>
                                          </p:spTgt>
                                        </p:tgtEl>
                                        <p:attrNameLst>
                                          <p:attrName>style.visibility</p:attrName>
                                        </p:attrNameLst>
                                      </p:cBhvr>
                                      <p:to>
                                        <p:strVal val="visible"/>
                                      </p:to>
                                    </p:set>
                                    <p:anim calcmode="lin" valueType="num">
                                      <p:cBhvr>
                                        <p:cTn id="17" dur="500" fill="hold"/>
                                        <p:tgtEl>
                                          <p:spTgt spid="381991">
                                            <p:txEl>
                                              <p:pRg st="0" end="0"/>
                                            </p:txEl>
                                          </p:spTgt>
                                        </p:tgtEl>
                                        <p:attrNameLst>
                                          <p:attrName>ppt_w</p:attrName>
                                        </p:attrNameLst>
                                      </p:cBhvr>
                                      <p:tavLst>
                                        <p:tav tm="0">
                                          <p:val>
                                            <p:fltVal val="0"/>
                                          </p:val>
                                        </p:tav>
                                        <p:tav tm="100000">
                                          <p:val>
                                            <p:strVal val="#ppt_w"/>
                                          </p:val>
                                        </p:tav>
                                      </p:tavLst>
                                    </p:anim>
                                    <p:anim calcmode="lin" valueType="num">
                                      <p:cBhvr>
                                        <p:cTn id="18" dur="500" fill="hold"/>
                                        <p:tgtEl>
                                          <p:spTgt spid="381991">
                                            <p:txEl>
                                              <p:pRg st="0" end="0"/>
                                            </p:txEl>
                                          </p:spTgt>
                                        </p:tgtEl>
                                        <p:attrNameLst>
                                          <p:attrName>ppt_h</p:attrName>
                                        </p:attrNameLst>
                                      </p:cBhvr>
                                      <p:tavLst>
                                        <p:tav tm="0">
                                          <p:val>
                                            <p:fltVal val="0"/>
                                          </p:val>
                                        </p:tav>
                                        <p:tav tm="100000">
                                          <p:val>
                                            <p:strVal val="#ppt_h"/>
                                          </p:val>
                                        </p:tav>
                                      </p:tavLst>
                                    </p:anim>
                                    <p:animEffect transition="in" filter="fade">
                                      <p:cBhvr>
                                        <p:cTn id="19" dur="500"/>
                                        <p:tgtEl>
                                          <p:spTgt spid="381991">
                                            <p:txEl>
                                              <p:pRg st="0" end="0"/>
                                            </p:txEl>
                                          </p:spTgt>
                                        </p:tgtEl>
                                      </p:cBhvr>
                                    </p:animEffect>
                                  </p:childTnLst>
                                </p:cTn>
                              </p:par>
                            </p:childTnLst>
                          </p:cTn>
                        </p:par>
                        <p:par>
                          <p:cTn id="20" fill="hold">
                            <p:stCondLst>
                              <p:cond delay="3500"/>
                            </p:stCondLst>
                            <p:childTnLst>
                              <p:par>
                                <p:cTn id="21" presetID="53" presetClass="entr" presetSubtype="0" fill="hold" grpId="0" nodeType="afterEffect">
                                  <p:stCondLst>
                                    <p:cond delay="0"/>
                                  </p:stCondLst>
                                  <p:childTnLst>
                                    <p:set>
                                      <p:cBhvr>
                                        <p:cTn id="22" dur="1" fill="hold">
                                          <p:stCondLst>
                                            <p:cond delay="0"/>
                                          </p:stCondLst>
                                        </p:cTn>
                                        <p:tgtEl>
                                          <p:spTgt spid="381991">
                                            <p:txEl>
                                              <p:pRg st="1" end="1"/>
                                            </p:txEl>
                                          </p:spTgt>
                                        </p:tgtEl>
                                        <p:attrNameLst>
                                          <p:attrName>style.visibility</p:attrName>
                                        </p:attrNameLst>
                                      </p:cBhvr>
                                      <p:to>
                                        <p:strVal val="visible"/>
                                      </p:to>
                                    </p:set>
                                    <p:anim calcmode="lin" valueType="num">
                                      <p:cBhvr>
                                        <p:cTn id="23" dur="500" fill="hold"/>
                                        <p:tgtEl>
                                          <p:spTgt spid="381991">
                                            <p:txEl>
                                              <p:pRg st="1" end="1"/>
                                            </p:txEl>
                                          </p:spTgt>
                                        </p:tgtEl>
                                        <p:attrNameLst>
                                          <p:attrName>ppt_w</p:attrName>
                                        </p:attrNameLst>
                                      </p:cBhvr>
                                      <p:tavLst>
                                        <p:tav tm="0">
                                          <p:val>
                                            <p:fltVal val="0"/>
                                          </p:val>
                                        </p:tav>
                                        <p:tav tm="100000">
                                          <p:val>
                                            <p:strVal val="#ppt_w"/>
                                          </p:val>
                                        </p:tav>
                                      </p:tavLst>
                                    </p:anim>
                                    <p:anim calcmode="lin" valueType="num">
                                      <p:cBhvr>
                                        <p:cTn id="24" dur="500" fill="hold"/>
                                        <p:tgtEl>
                                          <p:spTgt spid="381991">
                                            <p:txEl>
                                              <p:pRg st="1" end="1"/>
                                            </p:txEl>
                                          </p:spTgt>
                                        </p:tgtEl>
                                        <p:attrNameLst>
                                          <p:attrName>ppt_h</p:attrName>
                                        </p:attrNameLst>
                                      </p:cBhvr>
                                      <p:tavLst>
                                        <p:tav tm="0">
                                          <p:val>
                                            <p:fltVal val="0"/>
                                          </p:val>
                                        </p:tav>
                                        <p:tav tm="100000">
                                          <p:val>
                                            <p:strVal val="#ppt_h"/>
                                          </p:val>
                                        </p:tav>
                                      </p:tavLst>
                                    </p:anim>
                                    <p:animEffect transition="in" filter="fade">
                                      <p:cBhvr>
                                        <p:cTn id="25" dur="500"/>
                                        <p:tgtEl>
                                          <p:spTgt spid="381991">
                                            <p:txEl>
                                              <p:pRg st="1" end="1"/>
                                            </p:txEl>
                                          </p:spTgt>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38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90" grpId="0"/>
      <p:bldP spid="381991" grpId="0" build="p" advAuto="0"/>
      <p:bldP spid="38199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2"/>
          <p:cNvSpPr>
            <a:spLocks noGrp="1" noChangeArrowheads="1"/>
          </p:cNvSpPr>
          <p:nvPr>
            <p:ph type="title" idx="4294967295"/>
          </p:nvPr>
        </p:nvSpPr>
        <p:spPr>
          <a:xfrm>
            <a:off x="152400" y="304800"/>
            <a:ext cx="7162800" cy="361950"/>
          </a:xfrm>
        </p:spPr>
        <p:txBody>
          <a:bodyPr>
            <a:normAutofit fontScale="90000"/>
          </a:bodyPr>
          <a:lstStyle/>
          <a:p>
            <a:r>
              <a:rPr lang="en-US" dirty="0"/>
              <a:t>Regular Application Behavior</a:t>
            </a:r>
          </a:p>
        </p:txBody>
      </p:sp>
      <p:sp>
        <p:nvSpPr>
          <p:cNvPr id="315398" name="Rectangle 6"/>
          <p:cNvSpPr>
            <a:spLocks noChangeArrowheads="1"/>
          </p:cNvSpPr>
          <p:nvPr/>
        </p:nvSpPr>
        <p:spPr bwMode="auto">
          <a:xfrm>
            <a:off x="685800" y="1905000"/>
            <a:ext cx="2971800" cy="822325"/>
          </a:xfrm>
          <a:prstGeom prst="rect">
            <a:avLst/>
          </a:prstGeom>
          <a:solidFill>
            <a:schemeClr val="tx2"/>
          </a:solidFill>
          <a:ln w="25400">
            <a:solidFill>
              <a:schemeClr val="tx1"/>
            </a:solidFill>
            <a:miter lim="800000"/>
            <a:headEnd type="none" w="sm" len="sm"/>
            <a:tailEnd type="none" w="med" len="lg"/>
          </a:ln>
          <a:effectLst/>
        </p:spPr>
        <p:txBody>
          <a:bodyPr wrap="none" anchor="ctr"/>
          <a:lstStyle/>
          <a:p>
            <a:pPr algn="ctr"/>
            <a:r>
              <a:rPr lang="en-US"/>
              <a:t>Timer</a:t>
            </a:r>
          </a:p>
          <a:p>
            <a:pPr algn="ctr"/>
            <a:r>
              <a:rPr lang="en-US"/>
              <a:t>Interrupt</a:t>
            </a:r>
          </a:p>
        </p:txBody>
      </p:sp>
      <p:sp>
        <p:nvSpPr>
          <p:cNvPr id="315400" name="Rectangle 8"/>
          <p:cNvSpPr>
            <a:spLocks noChangeArrowheads="1"/>
          </p:cNvSpPr>
          <p:nvPr/>
        </p:nvSpPr>
        <p:spPr bwMode="auto">
          <a:xfrm>
            <a:off x="685800" y="3184525"/>
            <a:ext cx="2971800" cy="822325"/>
          </a:xfrm>
          <a:prstGeom prst="rect">
            <a:avLst/>
          </a:prstGeom>
          <a:solidFill>
            <a:schemeClr val="tx2"/>
          </a:solidFill>
          <a:ln w="25400">
            <a:solidFill>
              <a:schemeClr val="tx1"/>
            </a:solidFill>
            <a:miter lim="800000"/>
            <a:headEnd type="none" w="sm" len="sm"/>
            <a:tailEnd type="none" w="med" len="lg"/>
          </a:ln>
          <a:effectLst/>
        </p:spPr>
        <p:txBody>
          <a:bodyPr wrap="none" anchor="ctr"/>
          <a:lstStyle/>
          <a:p>
            <a:pPr algn="ctr"/>
            <a:r>
              <a:rPr lang="en-US"/>
              <a:t>Collect Sensor</a:t>
            </a:r>
          </a:p>
          <a:p>
            <a:pPr algn="ctr"/>
            <a:r>
              <a:rPr lang="en-US"/>
              <a:t>Data</a:t>
            </a:r>
          </a:p>
        </p:txBody>
      </p:sp>
      <p:sp>
        <p:nvSpPr>
          <p:cNvPr id="315401" name="Rectangle 9"/>
          <p:cNvSpPr>
            <a:spLocks noChangeArrowheads="1"/>
          </p:cNvSpPr>
          <p:nvPr/>
        </p:nvSpPr>
        <p:spPr bwMode="auto">
          <a:xfrm>
            <a:off x="685800" y="4464050"/>
            <a:ext cx="2971800" cy="822325"/>
          </a:xfrm>
          <a:prstGeom prst="rect">
            <a:avLst/>
          </a:prstGeom>
          <a:solidFill>
            <a:schemeClr val="tx2"/>
          </a:solidFill>
          <a:ln w="25400">
            <a:solidFill>
              <a:schemeClr val="tx1"/>
            </a:solidFill>
            <a:miter lim="800000"/>
            <a:headEnd type="none" w="sm" len="sm"/>
            <a:tailEnd type="none" w="med" len="lg"/>
          </a:ln>
          <a:effectLst/>
        </p:spPr>
        <p:txBody>
          <a:bodyPr wrap="none" anchor="ctr"/>
          <a:lstStyle/>
          <a:p>
            <a:pPr algn="ctr"/>
            <a:r>
              <a:rPr lang="en-US"/>
              <a:t>Prepare</a:t>
            </a:r>
          </a:p>
          <a:p>
            <a:pPr algn="ctr"/>
            <a:r>
              <a:rPr lang="en-US"/>
              <a:t>Message</a:t>
            </a:r>
          </a:p>
        </p:txBody>
      </p:sp>
      <p:sp>
        <p:nvSpPr>
          <p:cNvPr id="315402" name="Rectangle 10"/>
          <p:cNvSpPr>
            <a:spLocks noChangeArrowheads="1"/>
          </p:cNvSpPr>
          <p:nvPr/>
        </p:nvSpPr>
        <p:spPr bwMode="auto">
          <a:xfrm>
            <a:off x="685800" y="5759450"/>
            <a:ext cx="2971800" cy="822325"/>
          </a:xfrm>
          <a:prstGeom prst="rect">
            <a:avLst/>
          </a:prstGeom>
          <a:solidFill>
            <a:schemeClr val="tx2"/>
          </a:solidFill>
          <a:ln w="25400">
            <a:solidFill>
              <a:schemeClr val="tx1"/>
            </a:solidFill>
            <a:miter lim="800000"/>
            <a:headEnd type="none" w="sm" len="sm"/>
            <a:tailEnd type="none" w="med" len="lg"/>
          </a:ln>
          <a:effectLst/>
        </p:spPr>
        <p:txBody>
          <a:bodyPr wrap="none" anchor="ctr"/>
          <a:lstStyle/>
          <a:p>
            <a:pPr algn="ctr"/>
            <a:r>
              <a:rPr lang="en-US"/>
              <a:t>Send Radio</a:t>
            </a:r>
          </a:p>
          <a:p>
            <a:pPr algn="ctr"/>
            <a:r>
              <a:rPr lang="en-US"/>
              <a:t>Message</a:t>
            </a:r>
          </a:p>
        </p:txBody>
      </p:sp>
      <p:sp>
        <p:nvSpPr>
          <p:cNvPr id="315403" name="Line 11"/>
          <p:cNvSpPr>
            <a:spLocks noChangeShapeType="1"/>
          </p:cNvSpPr>
          <p:nvPr/>
        </p:nvSpPr>
        <p:spPr bwMode="auto">
          <a:xfrm>
            <a:off x="2057400" y="2727325"/>
            <a:ext cx="0" cy="457200"/>
          </a:xfrm>
          <a:prstGeom prst="line">
            <a:avLst/>
          </a:prstGeom>
          <a:noFill/>
          <a:ln w="25400">
            <a:solidFill>
              <a:schemeClr val="tx1"/>
            </a:solidFill>
            <a:round/>
            <a:headEnd type="none" w="sm" len="sm"/>
            <a:tailEnd type="stealth" w="med" len="lg"/>
          </a:ln>
          <a:effectLst/>
        </p:spPr>
        <p:txBody>
          <a:bodyPr/>
          <a:lstStyle/>
          <a:p>
            <a:endParaRPr lang="en-US"/>
          </a:p>
        </p:txBody>
      </p:sp>
      <p:sp>
        <p:nvSpPr>
          <p:cNvPr id="315404" name="Line 12"/>
          <p:cNvSpPr>
            <a:spLocks noChangeShapeType="1"/>
          </p:cNvSpPr>
          <p:nvPr/>
        </p:nvSpPr>
        <p:spPr bwMode="auto">
          <a:xfrm>
            <a:off x="2057400" y="4006850"/>
            <a:ext cx="0" cy="457200"/>
          </a:xfrm>
          <a:prstGeom prst="line">
            <a:avLst/>
          </a:prstGeom>
          <a:noFill/>
          <a:ln w="25400">
            <a:solidFill>
              <a:schemeClr val="tx1"/>
            </a:solidFill>
            <a:round/>
            <a:headEnd type="none" w="sm" len="sm"/>
            <a:tailEnd type="stealth" w="med" len="lg"/>
          </a:ln>
          <a:effectLst/>
        </p:spPr>
        <p:txBody>
          <a:bodyPr/>
          <a:lstStyle/>
          <a:p>
            <a:endParaRPr lang="en-US"/>
          </a:p>
        </p:txBody>
      </p:sp>
      <p:sp>
        <p:nvSpPr>
          <p:cNvPr id="315405" name="Line 13"/>
          <p:cNvSpPr>
            <a:spLocks noChangeShapeType="1"/>
          </p:cNvSpPr>
          <p:nvPr/>
        </p:nvSpPr>
        <p:spPr bwMode="auto">
          <a:xfrm>
            <a:off x="2057400" y="5302250"/>
            <a:ext cx="0" cy="457200"/>
          </a:xfrm>
          <a:prstGeom prst="line">
            <a:avLst/>
          </a:prstGeom>
          <a:noFill/>
          <a:ln w="25400">
            <a:solidFill>
              <a:schemeClr val="tx1"/>
            </a:solidFill>
            <a:round/>
            <a:headEnd type="none" w="sm" len="sm"/>
            <a:tailEnd type="stealth" w="med" len="lg"/>
          </a:ln>
          <a:effectLst/>
        </p:spPr>
        <p:txBody>
          <a:bodyPr/>
          <a:lstStyle/>
          <a:p>
            <a:endParaRPr lang="en-US"/>
          </a:p>
        </p:txBody>
      </p:sp>
      <p:sp>
        <p:nvSpPr>
          <p:cNvPr id="315406" name="Text Box 14"/>
          <p:cNvSpPr txBox="1">
            <a:spLocks noChangeArrowheads="1"/>
          </p:cNvSpPr>
          <p:nvPr/>
        </p:nvSpPr>
        <p:spPr bwMode="auto">
          <a:xfrm>
            <a:off x="762000" y="838200"/>
            <a:ext cx="4648200" cy="457200"/>
          </a:xfrm>
          <a:prstGeom prst="rect">
            <a:avLst/>
          </a:prstGeom>
          <a:noFill/>
          <a:ln w="9525">
            <a:noFill/>
            <a:miter lim="800000"/>
            <a:headEnd type="none" w="sm" len="sm"/>
            <a:tailEnd type="none" w="med" len="lg"/>
          </a:ln>
          <a:effectLst/>
        </p:spPr>
        <p:txBody>
          <a:bodyPr wrap="square">
            <a:spAutoFit/>
          </a:bodyPr>
          <a:lstStyle/>
          <a:p>
            <a:pPr algn="ctr"/>
            <a:r>
              <a:rPr lang="en-US" sz="2400" b="1" dirty="0"/>
              <a:t>Sense and Transmit</a:t>
            </a:r>
          </a:p>
        </p:txBody>
      </p:sp>
      <p:sp>
        <p:nvSpPr>
          <p:cNvPr id="315407" name="Rectangle 15"/>
          <p:cNvSpPr>
            <a:spLocks noChangeArrowheads="1"/>
          </p:cNvSpPr>
          <p:nvPr/>
        </p:nvSpPr>
        <p:spPr bwMode="auto">
          <a:xfrm>
            <a:off x="6019800" y="1600200"/>
            <a:ext cx="2971800" cy="822325"/>
          </a:xfrm>
          <a:prstGeom prst="rect">
            <a:avLst/>
          </a:prstGeom>
          <a:solidFill>
            <a:srgbClr val="33CCCC"/>
          </a:solidFill>
          <a:ln w="25400">
            <a:solidFill>
              <a:schemeClr val="tx1"/>
            </a:solidFill>
            <a:miter lim="800000"/>
            <a:headEnd type="none" w="sm" len="sm"/>
            <a:tailEnd type="none" w="med" len="lg"/>
          </a:ln>
          <a:effectLst/>
        </p:spPr>
        <p:txBody>
          <a:bodyPr wrap="none" anchor="ctr"/>
          <a:lstStyle/>
          <a:p>
            <a:pPr algn="ctr"/>
            <a:r>
              <a:rPr lang="en-US"/>
              <a:t>Message</a:t>
            </a:r>
          </a:p>
          <a:p>
            <a:pPr algn="ctr"/>
            <a:r>
              <a:rPr lang="en-US"/>
              <a:t>Arrives</a:t>
            </a:r>
          </a:p>
        </p:txBody>
      </p:sp>
      <p:sp>
        <p:nvSpPr>
          <p:cNvPr id="315408" name="Rectangle 16"/>
          <p:cNvSpPr>
            <a:spLocks noChangeArrowheads="1"/>
          </p:cNvSpPr>
          <p:nvPr/>
        </p:nvSpPr>
        <p:spPr bwMode="auto">
          <a:xfrm>
            <a:off x="6019800" y="2879725"/>
            <a:ext cx="2971800" cy="822325"/>
          </a:xfrm>
          <a:prstGeom prst="rect">
            <a:avLst/>
          </a:prstGeom>
          <a:solidFill>
            <a:srgbClr val="33CCCC"/>
          </a:solidFill>
          <a:ln w="25400">
            <a:solidFill>
              <a:schemeClr val="tx1"/>
            </a:solidFill>
            <a:miter lim="800000"/>
            <a:headEnd type="none" w="sm" len="sm"/>
            <a:tailEnd type="none" w="med" len="lg"/>
          </a:ln>
          <a:effectLst/>
        </p:spPr>
        <p:txBody>
          <a:bodyPr wrap="none" anchor="ctr"/>
          <a:lstStyle/>
          <a:p>
            <a:pPr algn="ctr"/>
            <a:r>
              <a:rPr lang="en-US"/>
              <a:t>Decode</a:t>
            </a:r>
          </a:p>
          <a:p>
            <a:pPr algn="ctr"/>
            <a:r>
              <a:rPr lang="en-US"/>
              <a:t>Message</a:t>
            </a:r>
          </a:p>
        </p:txBody>
      </p:sp>
      <p:sp>
        <p:nvSpPr>
          <p:cNvPr id="315409" name="Rectangle 17"/>
          <p:cNvSpPr>
            <a:spLocks noChangeArrowheads="1"/>
          </p:cNvSpPr>
          <p:nvPr/>
        </p:nvSpPr>
        <p:spPr bwMode="auto">
          <a:xfrm>
            <a:off x="6019800" y="4159250"/>
            <a:ext cx="2971800" cy="822325"/>
          </a:xfrm>
          <a:prstGeom prst="rect">
            <a:avLst/>
          </a:prstGeom>
          <a:solidFill>
            <a:srgbClr val="33CCCC"/>
          </a:solidFill>
          <a:ln w="25400">
            <a:solidFill>
              <a:schemeClr val="tx1"/>
            </a:solidFill>
            <a:miter lim="800000"/>
            <a:headEnd type="none" w="sm" len="sm"/>
            <a:tailEnd type="none" w="med" len="lg"/>
          </a:ln>
          <a:effectLst/>
        </p:spPr>
        <p:txBody>
          <a:bodyPr wrap="none" anchor="ctr"/>
          <a:lstStyle/>
          <a:p>
            <a:pPr algn="ctr"/>
            <a:r>
              <a:rPr lang="en-US"/>
              <a:t>Search Routing</a:t>
            </a:r>
          </a:p>
          <a:p>
            <a:pPr algn="ctr"/>
            <a:r>
              <a:rPr lang="en-US"/>
              <a:t>Table</a:t>
            </a:r>
          </a:p>
        </p:txBody>
      </p:sp>
      <p:sp>
        <p:nvSpPr>
          <p:cNvPr id="315410" name="Rectangle 18"/>
          <p:cNvSpPr>
            <a:spLocks noChangeArrowheads="1"/>
          </p:cNvSpPr>
          <p:nvPr/>
        </p:nvSpPr>
        <p:spPr bwMode="auto">
          <a:xfrm>
            <a:off x="6019800" y="5454650"/>
            <a:ext cx="2971800" cy="822325"/>
          </a:xfrm>
          <a:prstGeom prst="rect">
            <a:avLst/>
          </a:prstGeom>
          <a:solidFill>
            <a:srgbClr val="33CCCC"/>
          </a:solidFill>
          <a:ln w="25400">
            <a:solidFill>
              <a:schemeClr val="tx1"/>
            </a:solidFill>
            <a:miter lim="800000"/>
            <a:headEnd type="none" w="sm" len="sm"/>
            <a:tailEnd type="none" w="med" len="lg"/>
          </a:ln>
          <a:effectLst/>
        </p:spPr>
        <p:txBody>
          <a:bodyPr wrap="none" anchor="ctr"/>
          <a:lstStyle/>
          <a:p>
            <a:pPr algn="ctr"/>
            <a:r>
              <a:rPr lang="en-US"/>
              <a:t>Resend Radio</a:t>
            </a:r>
          </a:p>
          <a:p>
            <a:pPr algn="ctr"/>
            <a:r>
              <a:rPr lang="en-US"/>
              <a:t>Message</a:t>
            </a:r>
          </a:p>
        </p:txBody>
      </p:sp>
      <p:sp>
        <p:nvSpPr>
          <p:cNvPr id="315411" name="Line 19"/>
          <p:cNvSpPr>
            <a:spLocks noChangeShapeType="1"/>
          </p:cNvSpPr>
          <p:nvPr/>
        </p:nvSpPr>
        <p:spPr bwMode="auto">
          <a:xfrm>
            <a:off x="7391400" y="2422525"/>
            <a:ext cx="0" cy="457200"/>
          </a:xfrm>
          <a:prstGeom prst="line">
            <a:avLst/>
          </a:prstGeom>
          <a:noFill/>
          <a:ln w="25400">
            <a:solidFill>
              <a:schemeClr val="tx1"/>
            </a:solidFill>
            <a:round/>
            <a:headEnd type="none" w="sm" len="sm"/>
            <a:tailEnd type="stealth" w="med" len="lg"/>
          </a:ln>
          <a:effectLst/>
        </p:spPr>
        <p:txBody>
          <a:bodyPr/>
          <a:lstStyle/>
          <a:p>
            <a:endParaRPr lang="en-US"/>
          </a:p>
        </p:txBody>
      </p:sp>
      <p:sp>
        <p:nvSpPr>
          <p:cNvPr id="315412" name="Line 20"/>
          <p:cNvSpPr>
            <a:spLocks noChangeShapeType="1"/>
          </p:cNvSpPr>
          <p:nvPr/>
        </p:nvSpPr>
        <p:spPr bwMode="auto">
          <a:xfrm>
            <a:off x="7391400" y="3702050"/>
            <a:ext cx="0" cy="457200"/>
          </a:xfrm>
          <a:prstGeom prst="line">
            <a:avLst/>
          </a:prstGeom>
          <a:noFill/>
          <a:ln w="25400">
            <a:solidFill>
              <a:schemeClr val="tx1"/>
            </a:solidFill>
            <a:round/>
            <a:headEnd type="none" w="sm" len="sm"/>
            <a:tailEnd type="stealth" w="med" len="lg"/>
          </a:ln>
          <a:effectLst/>
        </p:spPr>
        <p:txBody>
          <a:bodyPr/>
          <a:lstStyle/>
          <a:p>
            <a:endParaRPr lang="en-US"/>
          </a:p>
        </p:txBody>
      </p:sp>
      <p:sp>
        <p:nvSpPr>
          <p:cNvPr id="315413" name="Line 21"/>
          <p:cNvSpPr>
            <a:spLocks noChangeShapeType="1"/>
          </p:cNvSpPr>
          <p:nvPr/>
        </p:nvSpPr>
        <p:spPr bwMode="auto">
          <a:xfrm>
            <a:off x="7391400" y="4997450"/>
            <a:ext cx="0" cy="457200"/>
          </a:xfrm>
          <a:prstGeom prst="line">
            <a:avLst/>
          </a:prstGeom>
          <a:noFill/>
          <a:ln w="25400">
            <a:solidFill>
              <a:schemeClr val="tx1"/>
            </a:solidFill>
            <a:round/>
            <a:headEnd type="none" w="sm" len="sm"/>
            <a:tailEnd type="stealth" w="med" len="lg"/>
          </a:ln>
          <a:effectLst/>
        </p:spPr>
        <p:txBody>
          <a:bodyPr/>
          <a:lstStyle/>
          <a:p>
            <a:endParaRPr lang="en-US"/>
          </a:p>
        </p:txBody>
      </p:sp>
      <p:sp>
        <p:nvSpPr>
          <p:cNvPr id="315414" name="Text Box 22"/>
          <p:cNvSpPr txBox="1">
            <a:spLocks noChangeArrowheads="1"/>
          </p:cNvSpPr>
          <p:nvPr/>
        </p:nvSpPr>
        <p:spPr bwMode="auto">
          <a:xfrm>
            <a:off x="5702300" y="838201"/>
            <a:ext cx="3441700" cy="461665"/>
          </a:xfrm>
          <a:prstGeom prst="rect">
            <a:avLst/>
          </a:prstGeom>
          <a:noFill/>
          <a:ln w="9525">
            <a:noFill/>
            <a:miter lim="800000"/>
            <a:headEnd type="none" w="sm" len="sm"/>
            <a:tailEnd type="none" w="med" len="lg"/>
          </a:ln>
          <a:effectLst/>
        </p:spPr>
        <p:txBody>
          <a:bodyPr wrap="square">
            <a:spAutoFit/>
          </a:bodyPr>
          <a:lstStyle/>
          <a:p>
            <a:r>
              <a:rPr lang="en-US" sz="2400" b="1" dirty="0"/>
              <a:t>Receive and Forward</a:t>
            </a:r>
          </a:p>
        </p:txBody>
      </p:sp>
      <p:sp>
        <p:nvSpPr>
          <p:cNvPr id="315415" name="Line 23"/>
          <p:cNvSpPr>
            <a:spLocks noChangeShapeType="1"/>
          </p:cNvSpPr>
          <p:nvPr/>
        </p:nvSpPr>
        <p:spPr bwMode="auto">
          <a:xfrm>
            <a:off x="5715000" y="914400"/>
            <a:ext cx="0" cy="5791200"/>
          </a:xfrm>
          <a:prstGeom prst="line">
            <a:avLst/>
          </a:prstGeom>
          <a:noFill/>
          <a:ln w="63500">
            <a:solidFill>
              <a:schemeClr val="tx1"/>
            </a:solidFill>
            <a:round/>
            <a:headEnd type="none" w="sm" len="sm"/>
            <a:tailEnd type="none" w="med" len="lg"/>
          </a:ln>
          <a:effectLst/>
        </p:spPr>
        <p:txBody>
          <a:bodyPr/>
          <a:lstStyle/>
          <a:p>
            <a:endParaRPr lang="en-US"/>
          </a:p>
        </p:txBody>
      </p:sp>
      <p:sp>
        <p:nvSpPr>
          <p:cNvPr id="315416" name="Text Box 24"/>
          <p:cNvSpPr txBox="1">
            <a:spLocks noChangeArrowheads="1"/>
          </p:cNvSpPr>
          <p:nvPr/>
        </p:nvSpPr>
        <p:spPr bwMode="auto">
          <a:xfrm>
            <a:off x="914400" y="1371600"/>
            <a:ext cx="2819400" cy="457200"/>
          </a:xfrm>
          <a:prstGeom prst="rect">
            <a:avLst/>
          </a:prstGeom>
          <a:noFill/>
          <a:ln w="9525">
            <a:noFill/>
            <a:miter lim="800000"/>
            <a:headEnd type="none" w="sm" len="sm"/>
            <a:tailEnd type="none" w="med" len="lg"/>
          </a:ln>
          <a:effectLst/>
        </p:spPr>
        <p:txBody>
          <a:bodyPr>
            <a:spAutoFit/>
          </a:bodyPr>
          <a:lstStyle/>
          <a:p>
            <a:pPr algn="ctr"/>
            <a:r>
              <a:rPr lang="en-US" dirty="0"/>
              <a:t>Abstract View</a:t>
            </a:r>
          </a:p>
        </p:txBody>
      </p:sp>
      <p:sp>
        <p:nvSpPr>
          <p:cNvPr id="315417" name="Text Box 25"/>
          <p:cNvSpPr txBox="1">
            <a:spLocks noChangeArrowheads="1"/>
          </p:cNvSpPr>
          <p:nvPr/>
        </p:nvSpPr>
        <p:spPr bwMode="auto">
          <a:xfrm>
            <a:off x="3505200" y="1447800"/>
            <a:ext cx="2133600" cy="381000"/>
          </a:xfrm>
          <a:prstGeom prst="rect">
            <a:avLst/>
          </a:prstGeom>
          <a:noFill/>
          <a:ln w="9525">
            <a:noFill/>
            <a:miter lim="800000"/>
            <a:headEnd type="none" w="sm" len="sm"/>
            <a:tailEnd type="none" w="med" len="lg"/>
          </a:ln>
          <a:effectLst/>
        </p:spPr>
        <p:txBody>
          <a:bodyPr wrap="square">
            <a:spAutoFit/>
          </a:bodyPr>
          <a:lstStyle/>
          <a:p>
            <a:pPr algn="ctr"/>
            <a:r>
              <a:rPr lang="en-US" dirty="0"/>
              <a:t>Example - GDI</a:t>
            </a:r>
          </a:p>
        </p:txBody>
      </p:sp>
      <p:sp>
        <p:nvSpPr>
          <p:cNvPr id="315418" name="Text Box 26"/>
          <p:cNvSpPr txBox="1">
            <a:spLocks noChangeArrowheads="1"/>
          </p:cNvSpPr>
          <p:nvPr/>
        </p:nvSpPr>
        <p:spPr bwMode="auto">
          <a:xfrm>
            <a:off x="3657600" y="2133600"/>
            <a:ext cx="2133600" cy="396875"/>
          </a:xfrm>
          <a:prstGeom prst="rect">
            <a:avLst/>
          </a:prstGeom>
          <a:noFill/>
          <a:ln w="9525">
            <a:noFill/>
            <a:miter lim="800000"/>
            <a:headEnd type="none" w="sm" len="sm"/>
            <a:tailEnd type="none" w="med" len="lg"/>
          </a:ln>
          <a:effectLst/>
        </p:spPr>
        <p:txBody>
          <a:bodyPr>
            <a:spAutoFit/>
          </a:bodyPr>
          <a:lstStyle/>
          <a:p>
            <a:r>
              <a:rPr lang="en-US" sz="2000" dirty="0"/>
              <a:t>Every 5 min</a:t>
            </a:r>
          </a:p>
        </p:txBody>
      </p:sp>
      <p:sp>
        <p:nvSpPr>
          <p:cNvPr id="315419" name="Text Box 27"/>
          <p:cNvSpPr txBox="1">
            <a:spLocks noChangeArrowheads="1"/>
          </p:cNvSpPr>
          <p:nvPr/>
        </p:nvSpPr>
        <p:spPr bwMode="auto">
          <a:xfrm>
            <a:off x="3581400" y="3048000"/>
            <a:ext cx="2286000" cy="923330"/>
          </a:xfrm>
          <a:prstGeom prst="rect">
            <a:avLst/>
          </a:prstGeom>
          <a:noFill/>
          <a:ln w="9525">
            <a:noFill/>
            <a:miter lim="800000"/>
            <a:headEnd type="none" w="sm" len="sm"/>
            <a:tailEnd type="none" w="med" len="lg"/>
          </a:ln>
          <a:effectLst/>
        </p:spPr>
        <p:txBody>
          <a:bodyPr wrap="square">
            <a:spAutoFit/>
          </a:bodyPr>
          <a:lstStyle/>
          <a:p>
            <a:r>
              <a:rPr lang="en-US" dirty="0"/>
              <a:t>Burrow Occupancy</a:t>
            </a:r>
          </a:p>
          <a:p>
            <a:r>
              <a:rPr lang="en-US" dirty="0"/>
              <a:t>   - infrared</a:t>
            </a:r>
          </a:p>
          <a:p>
            <a:r>
              <a:rPr lang="en-US" dirty="0"/>
              <a:t>   - humidity</a:t>
            </a:r>
          </a:p>
        </p:txBody>
      </p:sp>
      <p:sp>
        <p:nvSpPr>
          <p:cNvPr id="315420" name="Text Box 28"/>
          <p:cNvSpPr txBox="1">
            <a:spLocks noChangeArrowheads="1"/>
          </p:cNvSpPr>
          <p:nvPr/>
        </p:nvSpPr>
        <p:spPr bwMode="auto">
          <a:xfrm>
            <a:off x="3505200" y="4419600"/>
            <a:ext cx="2286000" cy="892552"/>
          </a:xfrm>
          <a:prstGeom prst="rect">
            <a:avLst/>
          </a:prstGeom>
          <a:noFill/>
          <a:ln w="9525">
            <a:noFill/>
            <a:miter lim="800000"/>
            <a:headEnd type="none" w="sm" len="sm"/>
            <a:tailEnd type="none" w="med" len="lg"/>
          </a:ln>
          <a:effectLst/>
        </p:spPr>
        <p:txBody>
          <a:bodyPr wrap="square">
            <a:spAutoFit/>
          </a:bodyPr>
          <a:lstStyle/>
          <a:p>
            <a:r>
              <a:rPr lang="en-US" sz="1400" dirty="0"/>
              <a:t>- </a:t>
            </a:r>
            <a:r>
              <a:rPr lang="en-US" sz="1600" dirty="0"/>
              <a:t>Pack data in </a:t>
            </a:r>
            <a:r>
              <a:rPr lang="en-US" sz="1600" dirty="0" smtClean="0"/>
              <a:t>   packet</a:t>
            </a:r>
            <a:endParaRPr lang="en-US" sz="1600" dirty="0"/>
          </a:p>
          <a:p>
            <a:r>
              <a:rPr lang="en-US" sz="1600" dirty="0"/>
              <a:t>- Calculate checksum</a:t>
            </a:r>
          </a:p>
          <a:p>
            <a:endParaRPr lang="en-US" sz="2000" dirty="0"/>
          </a:p>
        </p:txBody>
      </p:sp>
      <p:sp>
        <p:nvSpPr>
          <p:cNvPr id="315421" name="Text Box 29"/>
          <p:cNvSpPr txBox="1">
            <a:spLocks noChangeArrowheads="1"/>
          </p:cNvSpPr>
          <p:nvPr/>
        </p:nvSpPr>
        <p:spPr bwMode="auto">
          <a:xfrm>
            <a:off x="3657600" y="5851525"/>
            <a:ext cx="2286000" cy="1006475"/>
          </a:xfrm>
          <a:prstGeom prst="rect">
            <a:avLst/>
          </a:prstGeom>
          <a:noFill/>
          <a:ln w="9525">
            <a:noFill/>
            <a:miter lim="800000"/>
            <a:headEnd type="none" w="sm" len="sm"/>
            <a:tailEnd type="none" w="med" len="lg"/>
          </a:ln>
          <a:effectLst/>
        </p:spPr>
        <p:txBody>
          <a:bodyPr>
            <a:spAutoFit/>
          </a:bodyPr>
          <a:lstStyle/>
          <a:p>
            <a:r>
              <a:rPr lang="en-US" sz="2000" dirty="0"/>
              <a:t> </a:t>
            </a:r>
            <a:r>
              <a:rPr lang="en-US" dirty="0"/>
              <a:t>- wait for acknowledgement</a:t>
            </a:r>
          </a:p>
          <a:p>
            <a:endParaRPr lang="en-US" sz="2000"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15394"/>
                                        </p:tgtEl>
                                        <p:attrNameLst>
                                          <p:attrName>style.visibility</p:attrName>
                                        </p:attrNameLst>
                                      </p:cBhvr>
                                      <p:to>
                                        <p:strVal val="visible"/>
                                      </p:to>
                                    </p:set>
                                    <p:anim calcmode="lin" valueType="num">
                                      <p:cBhvr>
                                        <p:cTn id="7" dur="1000" fill="hold"/>
                                        <p:tgtEl>
                                          <p:spTgt spid="315394"/>
                                        </p:tgtEl>
                                        <p:attrNameLst>
                                          <p:attrName>ppt_w</p:attrName>
                                        </p:attrNameLst>
                                      </p:cBhvr>
                                      <p:tavLst>
                                        <p:tav tm="0">
                                          <p:val>
                                            <p:strVal val="#ppt_w+.3"/>
                                          </p:val>
                                        </p:tav>
                                        <p:tav tm="100000">
                                          <p:val>
                                            <p:strVal val="#ppt_w"/>
                                          </p:val>
                                        </p:tav>
                                      </p:tavLst>
                                    </p:anim>
                                    <p:anim calcmode="lin" valueType="num">
                                      <p:cBhvr>
                                        <p:cTn id="8" dur="1000" fill="hold"/>
                                        <p:tgtEl>
                                          <p:spTgt spid="315394"/>
                                        </p:tgtEl>
                                        <p:attrNameLst>
                                          <p:attrName>ppt_h</p:attrName>
                                        </p:attrNameLst>
                                      </p:cBhvr>
                                      <p:tavLst>
                                        <p:tav tm="0">
                                          <p:val>
                                            <p:strVal val="#ppt_h"/>
                                          </p:val>
                                        </p:tav>
                                        <p:tav tm="100000">
                                          <p:val>
                                            <p:strVal val="#ppt_h"/>
                                          </p:val>
                                        </p:tav>
                                      </p:tavLst>
                                    </p:anim>
                                    <p:animEffect transition="in" filter="fade">
                                      <p:cBhvr>
                                        <p:cTn id="9" dur="1000"/>
                                        <p:tgtEl>
                                          <p:spTgt spid="315394"/>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15406"/>
                                        </p:tgtEl>
                                        <p:attrNameLst>
                                          <p:attrName>style.visibility</p:attrName>
                                        </p:attrNameLst>
                                      </p:cBhvr>
                                      <p:to>
                                        <p:strVal val="visible"/>
                                      </p:to>
                                    </p:set>
                                    <p:animEffect transition="in" filter="fade">
                                      <p:cBhvr>
                                        <p:cTn id="13" dur="2000"/>
                                        <p:tgtEl>
                                          <p:spTgt spid="31540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5416"/>
                                        </p:tgtEl>
                                        <p:attrNameLst>
                                          <p:attrName>style.visibility</p:attrName>
                                        </p:attrNameLst>
                                      </p:cBhvr>
                                      <p:to>
                                        <p:strVal val="visible"/>
                                      </p:to>
                                    </p:set>
                                    <p:animEffect transition="in" filter="fade">
                                      <p:cBhvr>
                                        <p:cTn id="16" dur="2000"/>
                                        <p:tgtEl>
                                          <p:spTgt spid="31541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15417"/>
                                        </p:tgtEl>
                                        <p:attrNameLst>
                                          <p:attrName>style.visibility</p:attrName>
                                        </p:attrNameLst>
                                      </p:cBhvr>
                                      <p:to>
                                        <p:strVal val="visible"/>
                                      </p:to>
                                    </p:set>
                                    <p:animEffect transition="in" filter="fade">
                                      <p:cBhvr>
                                        <p:cTn id="19" dur="2000"/>
                                        <p:tgtEl>
                                          <p:spTgt spid="315417"/>
                                        </p:tgtEl>
                                      </p:cBhvr>
                                    </p:animEffect>
                                  </p:childTnLst>
                                </p:cTn>
                              </p:par>
                            </p:childTnLst>
                          </p:cTn>
                        </p:par>
                        <p:par>
                          <p:cTn id="20" fill="hold">
                            <p:stCondLst>
                              <p:cond delay="3000"/>
                            </p:stCondLst>
                            <p:childTnLst>
                              <p:par>
                                <p:cTn id="21" presetID="53" presetClass="entr" presetSubtype="0" fill="hold" grpId="0" nodeType="afterEffect">
                                  <p:stCondLst>
                                    <p:cond delay="0"/>
                                  </p:stCondLst>
                                  <p:childTnLst>
                                    <p:set>
                                      <p:cBhvr>
                                        <p:cTn id="22" dur="1" fill="hold">
                                          <p:stCondLst>
                                            <p:cond delay="0"/>
                                          </p:stCondLst>
                                        </p:cTn>
                                        <p:tgtEl>
                                          <p:spTgt spid="315398"/>
                                        </p:tgtEl>
                                        <p:attrNameLst>
                                          <p:attrName>style.visibility</p:attrName>
                                        </p:attrNameLst>
                                      </p:cBhvr>
                                      <p:to>
                                        <p:strVal val="visible"/>
                                      </p:to>
                                    </p:set>
                                    <p:anim calcmode="lin" valueType="num">
                                      <p:cBhvr>
                                        <p:cTn id="23" dur="500" fill="hold"/>
                                        <p:tgtEl>
                                          <p:spTgt spid="315398"/>
                                        </p:tgtEl>
                                        <p:attrNameLst>
                                          <p:attrName>ppt_w</p:attrName>
                                        </p:attrNameLst>
                                      </p:cBhvr>
                                      <p:tavLst>
                                        <p:tav tm="0">
                                          <p:val>
                                            <p:fltVal val="0"/>
                                          </p:val>
                                        </p:tav>
                                        <p:tav tm="100000">
                                          <p:val>
                                            <p:strVal val="#ppt_w"/>
                                          </p:val>
                                        </p:tav>
                                      </p:tavLst>
                                    </p:anim>
                                    <p:anim calcmode="lin" valueType="num">
                                      <p:cBhvr>
                                        <p:cTn id="24" dur="500" fill="hold"/>
                                        <p:tgtEl>
                                          <p:spTgt spid="315398"/>
                                        </p:tgtEl>
                                        <p:attrNameLst>
                                          <p:attrName>ppt_h</p:attrName>
                                        </p:attrNameLst>
                                      </p:cBhvr>
                                      <p:tavLst>
                                        <p:tav tm="0">
                                          <p:val>
                                            <p:fltVal val="0"/>
                                          </p:val>
                                        </p:tav>
                                        <p:tav tm="100000">
                                          <p:val>
                                            <p:strVal val="#ppt_h"/>
                                          </p:val>
                                        </p:tav>
                                      </p:tavLst>
                                    </p:anim>
                                    <p:animEffect transition="in" filter="fade">
                                      <p:cBhvr>
                                        <p:cTn id="25" dur="500"/>
                                        <p:tgtEl>
                                          <p:spTgt spid="31539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15418"/>
                                        </p:tgtEl>
                                        <p:attrNameLst>
                                          <p:attrName>style.visibility</p:attrName>
                                        </p:attrNameLst>
                                      </p:cBhvr>
                                      <p:to>
                                        <p:strVal val="visible"/>
                                      </p:to>
                                    </p:set>
                                    <p:animEffect transition="in" filter="fade">
                                      <p:cBhvr>
                                        <p:cTn id="28" dur="2000"/>
                                        <p:tgtEl>
                                          <p:spTgt spid="315418"/>
                                        </p:tgtEl>
                                      </p:cBhvr>
                                    </p:animEffect>
                                  </p:childTnLst>
                                </p:cTn>
                              </p:par>
                              <p:par>
                                <p:cTn id="29" presetID="53" presetClass="entr" presetSubtype="0" fill="hold" grpId="0" nodeType="withEffect">
                                  <p:stCondLst>
                                    <p:cond delay="0"/>
                                  </p:stCondLst>
                                  <p:childTnLst>
                                    <p:set>
                                      <p:cBhvr>
                                        <p:cTn id="30" dur="1" fill="hold">
                                          <p:stCondLst>
                                            <p:cond delay="0"/>
                                          </p:stCondLst>
                                        </p:cTn>
                                        <p:tgtEl>
                                          <p:spTgt spid="315403"/>
                                        </p:tgtEl>
                                        <p:attrNameLst>
                                          <p:attrName>style.visibility</p:attrName>
                                        </p:attrNameLst>
                                      </p:cBhvr>
                                      <p:to>
                                        <p:strVal val="visible"/>
                                      </p:to>
                                    </p:set>
                                    <p:anim calcmode="lin" valueType="num">
                                      <p:cBhvr>
                                        <p:cTn id="31" dur="500" fill="hold"/>
                                        <p:tgtEl>
                                          <p:spTgt spid="315403"/>
                                        </p:tgtEl>
                                        <p:attrNameLst>
                                          <p:attrName>ppt_w</p:attrName>
                                        </p:attrNameLst>
                                      </p:cBhvr>
                                      <p:tavLst>
                                        <p:tav tm="0">
                                          <p:val>
                                            <p:fltVal val="0"/>
                                          </p:val>
                                        </p:tav>
                                        <p:tav tm="100000">
                                          <p:val>
                                            <p:strVal val="#ppt_w"/>
                                          </p:val>
                                        </p:tav>
                                      </p:tavLst>
                                    </p:anim>
                                    <p:anim calcmode="lin" valueType="num">
                                      <p:cBhvr>
                                        <p:cTn id="32" dur="500" fill="hold"/>
                                        <p:tgtEl>
                                          <p:spTgt spid="315403"/>
                                        </p:tgtEl>
                                        <p:attrNameLst>
                                          <p:attrName>ppt_h</p:attrName>
                                        </p:attrNameLst>
                                      </p:cBhvr>
                                      <p:tavLst>
                                        <p:tav tm="0">
                                          <p:val>
                                            <p:fltVal val="0"/>
                                          </p:val>
                                        </p:tav>
                                        <p:tav tm="100000">
                                          <p:val>
                                            <p:strVal val="#ppt_h"/>
                                          </p:val>
                                        </p:tav>
                                      </p:tavLst>
                                    </p:anim>
                                    <p:animEffect transition="in" filter="fade">
                                      <p:cBhvr>
                                        <p:cTn id="33" dur="500"/>
                                        <p:tgtEl>
                                          <p:spTgt spid="315403"/>
                                        </p:tgtEl>
                                      </p:cBhvr>
                                    </p:animEffect>
                                  </p:childTnLst>
                                </p:cTn>
                              </p:par>
                              <p:par>
                                <p:cTn id="34" presetID="53" presetClass="entr" presetSubtype="0" fill="hold" grpId="0" nodeType="withEffect">
                                  <p:stCondLst>
                                    <p:cond delay="0"/>
                                  </p:stCondLst>
                                  <p:childTnLst>
                                    <p:set>
                                      <p:cBhvr>
                                        <p:cTn id="35" dur="1" fill="hold">
                                          <p:stCondLst>
                                            <p:cond delay="0"/>
                                          </p:stCondLst>
                                        </p:cTn>
                                        <p:tgtEl>
                                          <p:spTgt spid="315400"/>
                                        </p:tgtEl>
                                        <p:attrNameLst>
                                          <p:attrName>style.visibility</p:attrName>
                                        </p:attrNameLst>
                                      </p:cBhvr>
                                      <p:to>
                                        <p:strVal val="visible"/>
                                      </p:to>
                                    </p:set>
                                    <p:anim calcmode="lin" valueType="num">
                                      <p:cBhvr>
                                        <p:cTn id="36" dur="500" fill="hold"/>
                                        <p:tgtEl>
                                          <p:spTgt spid="315400"/>
                                        </p:tgtEl>
                                        <p:attrNameLst>
                                          <p:attrName>ppt_w</p:attrName>
                                        </p:attrNameLst>
                                      </p:cBhvr>
                                      <p:tavLst>
                                        <p:tav tm="0">
                                          <p:val>
                                            <p:fltVal val="0"/>
                                          </p:val>
                                        </p:tav>
                                        <p:tav tm="100000">
                                          <p:val>
                                            <p:strVal val="#ppt_w"/>
                                          </p:val>
                                        </p:tav>
                                      </p:tavLst>
                                    </p:anim>
                                    <p:anim calcmode="lin" valueType="num">
                                      <p:cBhvr>
                                        <p:cTn id="37" dur="500" fill="hold"/>
                                        <p:tgtEl>
                                          <p:spTgt spid="315400"/>
                                        </p:tgtEl>
                                        <p:attrNameLst>
                                          <p:attrName>ppt_h</p:attrName>
                                        </p:attrNameLst>
                                      </p:cBhvr>
                                      <p:tavLst>
                                        <p:tav tm="0">
                                          <p:val>
                                            <p:fltVal val="0"/>
                                          </p:val>
                                        </p:tav>
                                        <p:tav tm="100000">
                                          <p:val>
                                            <p:strVal val="#ppt_h"/>
                                          </p:val>
                                        </p:tav>
                                      </p:tavLst>
                                    </p:anim>
                                    <p:animEffect transition="in" filter="fade">
                                      <p:cBhvr>
                                        <p:cTn id="38" dur="500"/>
                                        <p:tgtEl>
                                          <p:spTgt spid="31540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15419"/>
                                        </p:tgtEl>
                                        <p:attrNameLst>
                                          <p:attrName>style.visibility</p:attrName>
                                        </p:attrNameLst>
                                      </p:cBhvr>
                                      <p:to>
                                        <p:strVal val="visible"/>
                                      </p:to>
                                    </p:set>
                                    <p:animEffect transition="in" filter="fade">
                                      <p:cBhvr>
                                        <p:cTn id="41" dur="2000"/>
                                        <p:tgtEl>
                                          <p:spTgt spid="315419"/>
                                        </p:tgtEl>
                                      </p:cBhvr>
                                    </p:animEffect>
                                  </p:childTnLst>
                                </p:cTn>
                              </p:par>
                              <p:par>
                                <p:cTn id="42" presetID="53" presetClass="entr" presetSubtype="0" fill="hold" grpId="0" nodeType="withEffect">
                                  <p:stCondLst>
                                    <p:cond delay="0"/>
                                  </p:stCondLst>
                                  <p:childTnLst>
                                    <p:set>
                                      <p:cBhvr>
                                        <p:cTn id="43" dur="1" fill="hold">
                                          <p:stCondLst>
                                            <p:cond delay="0"/>
                                          </p:stCondLst>
                                        </p:cTn>
                                        <p:tgtEl>
                                          <p:spTgt spid="315401"/>
                                        </p:tgtEl>
                                        <p:attrNameLst>
                                          <p:attrName>style.visibility</p:attrName>
                                        </p:attrNameLst>
                                      </p:cBhvr>
                                      <p:to>
                                        <p:strVal val="visible"/>
                                      </p:to>
                                    </p:set>
                                    <p:anim calcmode="lin" valueType="num">
                                      <p:cBhvr>
                                        <p:cTn id="44" dur="500" fill="hold"/>
                                        <p:tgtEl>
                                          <p:spTgt spid="315401"/>
                                        </p:tgtEl>
                                        <p:attrNameLst>
                                          <p:attrName>ppt_w</p:attrName>
                                        </p:attrNameLst>
                                      </p:cBhvr>
                                      <p:tavLst>
                                        <p:tav tm="0">
                                          <p:val>
                                            <p:fltVal val="0"/>
                                          </p:val>
                                        </p:tav>
                                        <p:tav tm="100000">
                                          <p:val>
                                            <p:strVal val="#ppt_w"/>
                                          </p:val>
                                        </p:tav>
                                      </p:tavLst>
                                    </p:anim>
                                    <p:anim calcmode="lin" valueType="num">
                                      <p:cBhvr>
                                        <p:cTn id="45" dur="500" fill="hold"/>
                                        <p:tgtEl>
                                          <p:spTgt spid="315401"/>
                                        </p:tgtEl>
                                        <p:attrNameLst>
                                          <p:attrName>ppt_h</p:attrName>
                                        </p:attrNameLst>
                                      </p:cBhvr>
                                      <p:tavLst>
                                        <p:tav tm="0">
                                          <p:val>
                                            <p:fltVal val="0"/>
                                          </p:val>
                                        </p:tav>
                                        <p:tav tm="100000">
                                          <p:val>
                                            <p:strVal val="#ppt_h"/>
                                          </p:val>
                                        </p:tav>
                                      </p:tavLst>
                                    </p:anim>
                                    <p:animEffect transition="in" filter="fade">
                                      <p:cBhvr>
                                        <p:cTn id="46" dur="500"/>
                                        <p:tgtEl>
                                          <p:spTgt spid="315401"/>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15420"/>
                                        </p:tgtEl>
                                        <p:attrNameLst>
                                          <p:attrName>style.visibility</p:attrName>
                                        </p:attrNameLst>
                                      </p:cBhvr>
                                      <p:to>
                                        <p:strVal val="visible"/>
                                      </p:to>
                                    </p:set>
                                    <p:animEffect transition="in" filter="fade">
                                      <p:cBhvr>
                                        <p:cTn id="49" dur="2000"/>
                                        <p:tgtEl>
                                          <p:spTgt spid="315420"/>
                                        </p:tgtEl>
                                      </p:cBhvr>
                                    </p:animEffect>
                                  </p:childTnLst>
                                </p:cTn>
                              </p:par>
                              <p:par>
                                <p:cTn id="50" presetID="53" presetClass="entr" presetSubtype="0" fill="hold" grpId="0" nodeType="withEffect">
                                  <p:stCondLst>
                                    <p:cond delay="0"/>
                                  </p:stCondLst>
                                  <p:childTnLst>
                                    <p:set>
                                      <p:cBhvr>
                                        <p:cTn id="51" dur="1" fill="hold">
                                          <p:stCondLst>
                                            <p:cond delay="0"/>
                                          </p:stCondLst>
                                        </p:cTn>
                                        <p:tgtEl>
                                          <p:spTgt spid="315402"/>
                                        </p:tgtEl>
                                        <p:attrNameLst>
                                          <p:attrName>style.visibility</p:attrName>
                                        </p:attrNameLst>
                                      </p:cBhvr>
                                      <p:to>
                                        <p:strVal val="visible"/>
                                      </p:to>
                                    </p:set>
                                    <p:anim calcmode="lin" valueType="num">
                                      <p:cBhvr>
                                        <p:cTn id="52" dur="500" fill="hold"/>
                                        <p:tgtEl>
                                          <p:spTgt spid="315402"/>
                                        </p:tgtEl>
                                        <p:attrNameLst>
                                          <p:attrName>ppt_w</p:attrName>
                                        </p:attrNameLst>
                                      </p:cBhvr>
                                      <p:tavLst>
                                        <p:tav tm="0">
                                          <p:val>
                                            <p:fltVal val="0"/>
                                          </p:val>
                                        </p:tav>
                                        <p:tav tm="100000">
                                          <p:val>
                                            <p:strVal val="#ppt_w"/>
                                          </p:val>
                                        </p:tav>
                                      </p:tavLst>
                                    </p:anim>
                                    <p:anim calcmode="lin" valueType="num">
                                      <p:cBhvr>
                                        <p:cTn id="53" dur="500" fill="hold"/>
                                        <p:tgtEl>
                                          <p:spTgt spid="315402"/>
                                        </p:tgtEl>
                                        <p:attrNameLst>
                                          <p:attrName>ppt_h</p:attrName>
                                        </p:attrNameLst>
                                      </p:cBhvr>
                                      <p:tavLst>
                                        <p:tav tm="0">
                                          <p:val>
                                            <p:fltVal val="0"/>
                                          </p:val>
                                        </p:tav>
                                        <p:tav tm="100000">
                                          <p:val>
                                            <p:strVal val="#ppt_h"/>
                                          </p:val>
                                        </p:tav>
                                      </p:tavLst>
                                    </p:anim>
                                    <p:animEffect transition="in" filter="fade">
                                      <p:cBhvr>
                                        <p:cTn id="54" dur="500"/>
                                        <p:tgtEl>
                                          <p:spTgt spid="31540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15421"/>
                                        </p:tgtEl>
                                        <p:attrNameLst>
                                          <p:attrName>style.visibility</p:attrName>
                                        </p:attrNameLst>
                                      </p:cBhvr>
                                      <p:to>
                                        <p:strVal val="visible"/>
                                      </p:to>
                                    </p:set>
                                    <p:animEffect transition="in" filter="fade">
                                      <p:cBhvr>
                                        <p:cTn id="57" dur="2000"/>
                                        <p:tgtEl>
                                          <p:spTgt spid="315421"/>
                                        </p:tgtEl>
                                      </p:cBhvr>
                                    </p:animEffect>
                                  </p:childTnLst>
                                </p:cTn>
                              </p:par>
                              <p:par>
                                <p:cTn id="58" presetID="53" presetClass="entr" presetSubtype="0" fill="hold" grpId="0" nodeType="withEffect">
                                  <p:stCondLst>
                                    <p:cond delay="0"/>
                                  </p:stCondLst>
                                  <p:childTnLst>
                                    <p:set>
                                      <p:cBhvr>
                                        <p:cTn id="59" dur="1" fill="hold">
                                          <p:stCondLst>
                                            <p:cond delay="0"/>
                                          </p:stCondLst>
                                        </p:cTn>
                                        <p:tgtEl>
                                          <p:spTgt spid="315404"/>
                                        </p:tgtEl>
                                        <p:attrNameLst>
                                          <p:attrName>style.visibility</p:attrName>
                                        </p:attrNameLst>
                                      </p:cBhvr>
                                      <p:to>
                                        <p:strVal val="visible"/>
                                      </p:to>
                                    </p:set>
                                    <p:anim calcmode="lin" valueType="num">
                                      <p:cBhvr>
                                        <p:cTn id="60" dur="500" fill="hold"/>
                                        <p:tgtEl>
                                          <p:spTgt spid="315404"/>
                                        </p:tgtEl>
                                        <p:attrNameLst>
                                          <p:attrName>ppt_w</p:attrName>
                                        </p:attrNameLst>
                                      </p:cBhvr>
                                      <p:tavLst>
                                        <p:tav tm="0">
                                          <p:val>
                                            <p:fltVal val="0"/>
                                          </p:val>
                                        </p:tav>
                                        <p:tav tm="100000">
                                          <p:val>
                                            <p:strVal val="#ppt_w"/>
                                          </p:val>
                                        </p:tav>
                                      </p:tavLst>
                                    </p:anim>
                                    <p:anim calcmode="lin" valueType="num">
                                      <p:cBhvr>
                                        <p:cTn id="61" dur="500" fill="hold"/>
                                        <p:tgtEl>
                                          <p:spTgt spid="315404"/>
                                        </p:tgtEl>
                                        <p:attrNameLst>
                                          <p:attrName>ppt_h</p:attrName>
                                        </p:attrNameLst>
                                      </p:cBhvr>
                                      <p:tavLst>
                                        <p:tav tm="0">
                                          <p:val>
                                            <p:fltVal val="0"/>
                                          </p:val>
                                        </p:tav>
                                        <p:tav tm="100000">
                                          <p:val>
                                            <p:strVal val="#ppt_h"/>
                                          </p:val>
                                        </p:tav>
                                      </p:tavLst>
                                    </p:anim>
                                    <p:animEffect transition="in" filter="fade">
                                      <p:cBhvr>
                                        <p:cTn id="62" dur="500"/>
                                        <p:tgtEl>
                                          <p:spTgt spid="315404"/>
                                        </p:tgtEl>
                                      </p:cBhvr>
                                    </p:animEffect>
                                  </p:childTnLst>
                                </p:cTn>
                              </p:par>
                              <p:par>
                                <p:cTn id="63" presetID="53" presetClass="entr" presetSubtype="0" fill="hold" grpId="0" nodeType="withEffect">
                                  <p:stCondLst>
                                    <p:cond delay="0"/>
                                  </p:stCondLst>
                                  <p:childTnLst>
                                    <p:set>
                                      <p:cBhvr>
                                        <p:cTn id="64" dur="1" fill="hold">
                                          <p:stCondLst>
                                            <p:cond delay="0"/>
                                          </p:stCondLst>
                                        </p:cTn>
                                        <p:tgtEl>
                                          <p:spTgt spid="315405"/>
                                        </p:tgtEl>
                                        <p:attrNameLst>
                                          <p:attrName>style.visibility</p:attrName>
                                        </p:attrNameLst>
                                      </p:cBhvr>
                                      <p:to>
                                        <p:strVal val="visible"/>
                                      </p:to>
                                    </p:set>
                                    <p:anim calcmode="lin" valueType="num">
                                      <p:cBhvr>
                                        <p:cTn id="65" dur="500" fill="hold"/>
                                        <p:tgtEl>
                                          <p:spTgt spid="315405"/>
                                        </p:tgtEl>
                                        <p:attrNameLst>
                                          <p:attrName>ppt_w</p:attrName>
                                        </p:attrNameLst>
                                      </p:cBhvr>
                                      <p:tavLst>
                                        <p:tav tm="0">
                                          <p:val>
                                            <p:fltVal val="0"/>
                                          </p:val>
                                        </p:tav>
                                        <p:tav tm="100000">
                                          <p:val>
                                            <p:strVal val="#ppt_w"/>
                                          </p:val>
                                        </p:tav>
                                      </p:tavLst>
                                    </p:anim>
                                    <p:anim calcmode="lin" valueType="num">
                                      <p:cBhvr>
                                        <p:cTn id="66" dur="500" fill="hold"/>
                                        <p:tgtEl>
                                          <p:spTgt spid="315405"/>
                                        </p:tgtEl>
                                        <p:attrNameLst>
                                          <p:attrName>ppt_h</p:attrName>
                                        </p:attrNameLst>
                                      </p:cBhvr>
                                      <p:tavLst>
                                        <p:tav tm="0">
                                          <p:val>
                                            <p:fltVal val="0"/>
                                          </p:val>
                                        </p:tav>
                                        <p:tav tm="100000">
                                          <p:val>
                                            <p:strVal val="#ppt_h"/>
                                          </p:val>
                                        </p:tav>
                                      </p:tavLst>
                                    </p:anim>
                                    <p:animEffect transition="in" filter="fade">
                                      <p:cBhvr>
                                        <p:cTn id="67" dur="500"/>
                                        <p:tgtEl>
                                          <p:spTgt spid="315405"/>
                                        </p:tgtEl>
                                      </p:cBhvr>
                                    </p:animEffect>
                                  </p:childTnLst>
                                </p:cTn>
                              </p:par>
                            </p:childTnLst>
                          </p:cTn>
                        </p:par>
                        <p:par>
                          <p:cTn id="68" fill="hold">
                            <p:stCondLst>
                              <p:cond delay="5000"/>
                            </p:stCondLst>
                            <p:childTnLst>
                              <p:par>
                                <p:cTn id="69" presetID="1" presetClass="entr" presetSubtype="0" fill="hold" grpId="0" nodeType="afterEffect">
                                  <p:stCondLst>
                                    <p:cond delay="0"/>
                                  </p:stCondLst>
                                  <p:childTnLst>
                                    <p:set>
                                      <p:cBhvr>
                                        <p:cTn id="70" dur="1" fill="hold">
                                          <p:stCondLst>
                                            <p:cond delay="0"/>
                                          </p:stCondLst>
                                        </p:cTn>
                                        <p:tgtEl>
                                          <p:spTgt spid="315415"/>
                                        </p:tgtEl>
                                        <p:attrNameLst>
                                          <p:attrName>style.visibility</p:attrName>
                                        </p:attrNameLst>
                                      </p:cBhvr>
                                      <p:to>
                                        <p:strVal val="visible"/>
                                      </p:to>
                                    </p:set>
                                  </p:childTnLst>
                                </p:cTn>
                              </p:par>
                              <p:par>
                                <p:cTn id="71" presetID="53" presetClass="entr" presetSubtype="0" fill="hold" grpId="0" nodeType="withEffect">
                                  <p:stCondLst>
                                    <p:cond delay="0"/>
                                  </p:stCondLst>
                                  <p:childTnLst>
                                    <p:set>
                                      <p:cBhvr>
                                        <p:cTn id="72" dur="1" fill="hold">
                                          <p:stCondLst>
                                            <p:cond delay="0"/>
                                          </p:stCondLst>
                                        </p:cTn>
                                        <p:tgtEl>
                                          <p:spTgt spid="315414"/>
                                        </p:tgtEl>
                                        <p:attrNameLst>
                                          <p:attrName>style.visibility</p:attrName>
                                        </p:attrNameLst>
                                      </p:cBhvr>
                                      <p:to>
                                        <p:strVal val="visible"/>
                                      </p:to>
                                    </p:set>
                                    <p:anim calcmode="lin" valueType="num">
                                      <p:cBhvr>
                                        <p:cTn id="73" dur="500" fill="hold"/>
                                        <p:tgtEl>
                                          <p:spTgt spid="315414"/>
                                        </p:tgtEl>
                                        <p:attrNameLst>
                                          <p:attrName>ppt_w</p:attrName>
                                        </p:attrNameLst>
                                      </p:cBhvr>
                                      <p:tavLst>
                                        <p:tav tm="0">
                                          <p:val>
                                            <p:fltVal val="0"/>
                                          </p:val>
                                        </p:tav>
                                        <p:tav tm="100000">
                                          <p:val>
                                            <p:strVal val="#ppt_w"/>
                                          </p:val>
                                        </p:tav>
                                      </p:tavLst>
                                    </p:anim>
                                    <p:anim calcmode="lin" valueType="num">
                                      <p:cBhvr>
                                        <p:cTn id="74" dur="500" fill="hold"/>
                                        <p:tgtEl>
                                          <p:spTgt spid="315414"/>
                                        </p:tgtEl>
                                        <p:attrNameLst>
                                          <p:attrName>ppt_h</p:attrName>
                                        </p:attrNameLst>
                                      </p:cBhvr>
                                      <p:tavLst>
                                        <p:tav tm="0">
                                          <p:val>
                                            <p:fltVal val="0"/>
                                          </p:val>
                                        </p:tav>
                                        <p:tav tm="100000">
                                          <p:val>
                                            <p:strVal val="#ppt_h"/>
                                          </p:val>
                                        </p:tav>
                                      </p:tavLst>
                                    </p:anim>
                                    <p:animEffect transition="in" filter="fade">
                                      <p:cBhvr>
                                        <p:cTn id="75" dur="500"/>
                                        <p:tgtEl>
                                          <p:spTgt spid="315414"/>
                                        </p:tgtEl>
                                      </p:cBhvr>
                                    </p:animEffect>
                                  </p:childTnLst>
                                </p:cTn>
                              </p:par>
                            </p:childTnLst>
                          </p:cTn>
                        </p:par>
                        <p:par>
                          <p:cTn id="76" fill="hold">
                            <p:stCondLst>
                              <p:cond delay="5500"/>
                            </p:stCondLst>
                            <p:childTnLst>
                              <p:par>
                                <p:cTn id="77" presetID="53" presetClass="entr" presetSubtype="0" fill="hold" grpId="0" nodeType="afterEffect">
                                  <p:stCondLst>
                                    <p:cond delay="0"/>
                                  </p:stCondLst>
                                  <p:childTnLst>
                                    <p:set>
                                      <p:cBhvr>
                                        <p:cTn id="78" dur="1" fill="hold">
                                          <p:stCondLst>
                                            <p:cond delay="0"/>
                                          </p:stCondLst>
                                        </p:cTn>
                                        <p:tgtEl>
                                          <p:spTgt spid="315407"/>
                                        </p:tgtEl>
                                        <p:attrNameLst>
                                          <p:attrName>style.visibility</p:attrName>
                                        </p:attrNameLst>
                                      </p:cBhvr>
                                      <p:to>
                                        <p:strVal val="visible"/>
                                      </p:to>
                                    </p:set>
                                    <p:anim calcmode="lin" valueType="num">
                                      <p:cBhvr>
                                        <p:cTn id="79" dur="500" fill="hold"/>
                                        <p:tgtEl>
                                          <p:spTgt spid="315407"/>
                                        </p:tgtEl>
                                        <p:attrNameLst>
                                          <p:attrName>ppt_w</p:attrName>
                                        </p:attrNameLst>
                                      </p:cBhvr>
                                      <p:tavLst>
                                        <p:tav tm="0">
                                          <p:val>
                                            <p:fltVal val="0"/>
                                          </p:val>
                                        </p:tav>
                                        <p:tav tm="100000">
                                          <p:val>
                                            <p:strVal val="#ppt_w"/>
                                          </p:val>
                                        </p:tav>
                                      </p:tavLst>
                                    </p:anim>
                                    <p:anim calcmode="lin" valueType="num">
                                      <p:cBhvr>
                                        <p:cTn id="80" dur="500" fill="hold"/>
                                        <p:tgtEl>
                                          <p:spTgt spid="315407"/>
                                        </p:tgtEl>
                                        <p:attrNameLst>
                                          <p:attrName>ppt_h</p:attrName>
                                        </p:attrNameLst>
                                      </p:cBhvr>
                                      <p:tavLst>
                                        <p:tav tm="0">
                                          <p:val>
                                            <p:fltVal val="0"/>
                                          </p:val>
                                        </p:tav>
                                        <p:tav tm="100000">
                                          <p:val>
                                            <p:strVal val="#ppt_h"/>
                                          </p:val>
                                        </p:tav>
                                      </p:tavLst>
                                    </p:anim>
                                    <p:animEffect transition="in" filter="fade">
                                      <p:cBhvr>
                                        <p:cTn id="81" dur="500"/>
                                        <p:tgtEl>
                                          <p:spTgt spid="315407"/>
                                        </p:tgtEl>
                                      </p:cBhvr>
                                    </p:animEffect>
                                  </p:childTnLst>
                                </p:cTn>
                              </p:par>
                              <p:par>
                                <p:cTn id="82" presetID="53" presetClass="entr" presetSubtype="0" fill="hold" grpId="0" nodeType="withEffect">
                                  <p:stCondLst>
                                    <p:cond delay="0"/>
                                  </p:stCondLst>
                                  <p:childTnLst>
                                    <p:set>
                                      <p:cBhvr>
                                        <p:cTn id="83" dur="1" fill="hold">
                                          <p:stCondLst>
                                            <p:cond delay="0"/>
                                          </p:stCondLst>
                                        </p:cTn>
                                        <p:tgtEl>
                                          <p:spTgt spid="315408"/>
                                        </p:tgtEl>
                                        <p:attrNameLst>
                                          <p:attrName>style.visibility</p:attrName>
                                        </p:attrNameLst>
                                      </p:cBhvr>
                                      <p:to>
                                        <p:strVal val="visible"/>
                                      </p:to>
                                    </p:set>
                                    <p:anim calcmode="lin" valueType="num">
                                      <p:cBhvr>
                                        <p:cTn id="84" dur="500" fill="hold"/>
                                        <p:tgtEl>
                                          <p:spTgt spid="315408"/>
                                        </p:tgtEl>
                                        <p:attrNameLst>
                                          <p:attrName>ppt_w</p:attrName>
                                        </p:attrNameLst>
                                      </p:cBhvr>
                                      <p:tavLst>
                                        <p:tav tm="0">
                                          <p:val>
                                            <p:fltVal val="0"/>
                                          </p:val>
                                        </p:tav>
                                        <p:tav tm="100000">
                                          <p:val>
                                            <p:strVal val="#ppt_w"/>
                                          </p:val>
                                        </p:tav>
                                      </p:tavLst>
                                    </p:anim>
                                    <p:anim calcmode="lin" valueType="num">
                                      <p:cBhvr>
                                        <p:cTn id="85" dur="500" fill="hold"/>
                                        <p:tgtEl>
                                          <p:spTgt spid="315408"/>
                                        </p:tgtEl>
                                        <p:attrNameLst>
                                          <p:attrName>ppt_h</p:attrName>
                                        </p:attrNameLst>
                                      </p:cBhvr>
                                      <p:tavLst>
                                        <p:tav tm="0">
                                          <p:val>
                                            <p:fltVal val="0"/>
                                          </p:val>
                                        </p:tav>
                                        <p:tav tm="100000">
                                          <p:val>
                                            <p:strVal val="#ppt_h"/>
                                          </p:val>
                                        </p:tav>
                                      </p:tavLst>
                                    </p:anim>
                                    <p:animEffect transition="in" filter="fade">
                                      <p:cBhvr>
                                        <p:cTn id="86" dur="500"/>
                                        <p:tgtEl>
                                          <p:spTgt spid="315408"/>
                                        </p:tgtEl>
                                      </p:cBhvr>
                                    </p:animEffect>
                                  </p:childTnLst>
                                </p:cTn>
                              </p:par>
                              <p:par>
                                <p:cTn id="87" presetID="53" presetClass="entr" presetSubtype="0" fill="hold" grpId="0" nodeType="withEffect">
                                  <p:stCondLst>
                                    <p:cond delay="0"/>
                                  </p:stCondLst>
                                  <p:childTnLst>
                                    <p:set>
                                      <p:cBhvr>
                                        <p:cTn id="88" dur="1" fill="hold">
                                          <p:stCondLst>
                                            <p:cond delay="0"/>
                                          </p:stCondLst>
                                        </p:cTn>
                                        <p:tgtEl>
                                          <p:spTgt spid="315409"/>
                                        </p:tgtEl>
                                        <p:attrNameLst>
                                          <p:attrName>style.visibility</p:attrName>
                                        </p:attrNameLst>
                                      </p:cBhvr>
                                      <p:to>
                                        <p:strVal val="visible"/>
                                      </p:to>
                                    </p:set>
                                    <p:anim calcmode="lin" valueType="num">
                                      <p:cBhvr>
                                        <p:cTn id="89" dur="500" fill="hold"/>
                                        <p:tgtEl>
                                          <p:spTgt spid="315409"/>
                                        </p:tgtEl>
                                        <p:attrNameLst>
                                          <p:attrName>ppt_w</p:attrName>
                                        </p:attrNameLst>
                                      </p:cBhvr>
                                      <p:tavLst>
                                        <p:tav tm="0">
                                          <p:val>
                                            <p:fltVal val="0"/>
                                          </p:val>
                                        </p:tav>
                                        <p:tav tm="100000">
                                          <p:val>
                                            <p:strVal val="#ppt_w"/>
                                          </p:val>
                                        </p:tav>
                                      </p:tavLst>
                                    </p:anim>
                                    <p:anim calcmode="lin" valueType="num">
                                      <p:cBhvr>
                                        <p:cTn id="90" dur="500" fill="hold"/>
                                        <p:tgtEl>
                                          <p:spTgt spid="315409"/>
                                        </p:tgtEl>
                                        <p:attrNameLst>
                                          <p:attrName>ppt_h</p:attrName>
                                        </p:attrNameLst>
                                      </p:cBhvr>
                                      <p:tavLst>
                                        <p:tav tm="0">
                                          <p:val>
                                            <p:fltVal val="0"/>
                                          </p:val>
                                        </p:tav>
                                        <p:tav tm="100000">
                                          <p:val>
                                            <p:strVal val="#ppt_h"/>
                                          </p:val>
                                        </p:tav>
                                      </p:tavLst>
                                    </p:anim>
                                    <p:animEffect transition="in" filter="fade">
                                      <p:cBhvr>
                                        <p:cTn id="91" dur="500"/>
                                        <p:tgtEl>
                                          <p:spTgt spid="315409"/>
                                        </p:tgtEl>
                                      </p:cBhvr>
                                    </p:animEffect>
                                  </p:childTnLst>
                                </p:cTn>
                              </p:par>
                              <p:par>
                                <p:cTn id="92" presetID="53" presetClass="entr" presetSubtype="0" fill="hold" grpId="0" nodeType="withEffect">
                                  <p:stCondLst>
                                    <p:cond delay="0"/>
                                  </p:stCondLst>
                                  <p:childTnLst>
                                    <p:set>
                                      <p:cBhvr>
                                        <p:cTn id="93" dur="1" fill="hold">
                                          <p:stCondLst>
                                            <p:cond delay="0"/>
                                          </p:stCondLst>
                                        </p:cTn>
                                        <p:tgtEl>
                                          <p:spTgt spid="315410"/>
                                        </p:tgtEl>
                                        <p:attrNameLst>
                                          <p:attrName>style.visibility</p:attrName>
                                        </p:attrNameLst>
                                      </p:cBhvr>
                                      <p:to>
                                        <p:strVal val="visible"/>
                                      </p:to>
                                    </p:set>
                                    <p:anim calcmode="lin" valueType="num">
                                      <p:cBhvr>
                                        <p:cTn id="94" dur="500" fill="hold"/>
                                        <p:tgtEl>
                                          <p:spTgt spid="315410"/>
                                        </p:tgtEl>
                                        <p:attrNameLst>
                                          <p:attrName>ppt_w</p:attrName>
                                        </p:attrNameLst>
                                      </p:cBhvr>
                                      <p:tavLst>
                                        <p:tav tm="0">
                                          <p:val>
                                            <p:fltVal val="0"/>
                                          </p:val>
                                        </p:tav>
                                        <p:tav tm="100000">
                                          <p:val>
                                            <p:strVal val="#ppt_w"/>
                                          </p:val>
                                        </p:tav>
                                      </p:tavLst>
                                    </p:anim>
                                    <p:anim calcmode="lin" valueType="num">
                                      <p:cBhvr>
                                        <p:cTn id="95" dur="500" fill="hold"/>
                                        <p:tgtEl>
                                          <p:spTgt spid="315410"/>
                                        </p:tgtEl>
                                        <p:attrNameLst>
                                          <p:attrName>ppt_h</p:attrName>
                                        </p:attrNameLst>
                                      </p:cBhvr>
                                      <p:tavLst>
                                        <p:tav tm="0">
                                          <p:val>
                                            <p:fltVal val="0"/>
                                          </p:val>
                                        </p:tav>
                                        <p:tav tm="100000">
                                          <p:val>
                                            <p:strVal val="#ppt_h"/>
                                          </p:val>
                                        </p:tav>
                                      </p:tavLst>
                                    </p:anim>
                                    <p:animEffect transition="in" filter="fade">
                                      <p:cBhvr>
                                        <p:cTn id="96" dur="500"/>
                                        <p:tgtEl>
                                          <p:spTgt spid="315410"/>
                                        </p:tgtEl>
                                      </p:cBhvr>
                                    </p:animEffect>
                                  </p:childTnLst>
                                </p:cTn>
                              </p:par>
                              <p:par>
                                <p:cTn id="97" presetID="53" presetClass="entr" presetSubtype="0" fill="hold" grpId="0" nodeType="withEffect">
                                  <p:stCondLst>
                                    <p:cond delay="0"/>
                                  </p:stCondLst>
                                  <p:childTnLst>
                                    <p:set>
                                      <p:cBhvr>
                                        <p:cTn id="98" dur="1" fill="hold">
                                          <p:stCondLst>
                                            <p:cond delay="0"/>
                                          </p:stCondLst>
                                        </p:cTn>
                                        <p:tgtEl>
                                          <p:spTgt spid="315411"/>
                                        </p:tgtEl>
                                        <p:attrNameLst>
                                          <p:attrName>style.visibility</p:attrName>
                                        </p:attrNameLst>
                                      </p:cBhvr>
                                      <p:to>
                                        <p:strVal val="visible"/>
                                      </p:to>
                                    </p:set>
                                    <p:anim calcmode="lin" valueType="num">
                                      <p:cBhvr>
                                        <p:cTn id="99" dur="500" fill="hold"/>
                                        <p:tgtEl>
                                          <p:spTgt spid="315411"/>
                                        </p:tgtEl>
                                        <p:attrNameLst>
                                          <p:attrName>ppt_w</p:attrName>
                                        </p:attrNameLst>
                                      </p:cBhvr>
                                      <p:tavLst>
                                        <p:tav tm="0">
                                          <p:val>
                                            <p:fltVal val="0"/>
                                          </p:val>
                                        </p:tav>
                                        <p:tav tm="100000">
                                          <p:val>
                                            <p:strVal val="#ppt_w"/>
                                          </p:val>
                                        </p:tav>
                                      </p:tavLst>
                                    </p:anim>
                                    <p:anim calcmode="lin" valueType="num">
                                      <p:cBhvr>
                                        <p:cTn id="100" dur="500" fill="hold"/>
                                        <p:tgtEl>
                                          <p:spTgt spid="315411"/>
                                        </p:tgtEl>
                                        <p:attrNameLst>
                                          <p:attrName>ppt_h</p:attrName>
                                        </p:attrNameLst>
                                      </p:cBhvr>
                                      <p:tavLst>
                                        <p:tav tm="0">
                                          <p:val>
                                            <p:fltVal val="0"/>
                                          </p:val>
                                        </p:tav>
                                        <p:tav tm="100000">
                                          <p:val>
                                            <p:strVal val="#ppt_h"/>
                                          </p:val>
                                        </p:tav>
                                      </p:tavLst>
                                    </p:anim>
                                    <p:animEffect transition="in" filter="fade">
                                      <p:cBhvr>
                                        <p:cTn id="101" dur="500"/>
                                        <p:tgtEl>
                                          <p:spTgt spid="315411"/>
                                        </p:tgtEl>
                                      </p:cBhvr>
                                    </p:animEffect>
                                  </p:childTnLst>
                                </p:cTn>
                              </p:par>
                              <p:par>
                                <p:cTn id="102" presetID="53" presetClass="entr" presetSubtype="0" fill="hold" grpId="0" nodeType="withEffect">
                                  <p:stCondLst>
                                    <p:cond delay="0"/>
                                  </p:stCondLst>
                                  <p:childTnLst>
                                    <p:set>
                                      <p:cBhvr>
                                        <p:cTn id="103" dur="1" fill="hold">
                                          <p:stCondLst>
                                            <p:cond delay="0"/>
                                          </p:stCondLst>
                                        </p:cTn>
                                        <p:tgtEl>
                                          <p:spTgt spid="315412"/>
                                        </p:tgtEl>
                                        <p:attrNameLst>
                                          <p:attrName>style.visibility</p:attrName>
                                        </p:attrNameLst>
                                      </p:cBhvr>
                                      <p:to>
                                        <p:strVal val="visible"/>
                                      </p:to>
                                    </p:set>
                                    <p:anim calcmode="lin" valueType="num">
                                      <p:cBhvr>
                                        <p:cTn id="104" dur="500" fill="hold"/>
                                        <p:tgtEl>
                                          <p:spTgt spid="315412"/>
                                        </p:tgtEl>
                                        <p:attrNameLst>
                                          <p:attrName>ppt_w</p:attrName>
                                        </p:attrNameLst>
                                      </p:cBhvr>
                                      <p:tavLst>
                                        <p:tav tm="0">
                                          <p:val>
                                            <p:fltVal val="0"/>
                                          </p:val>
                                        </p:tav>
                                        <p:tav tm="100000">
                                          <p:val>
                                            <p:strVal val="#ppt_w"/>
                                          </p:val>
                                        </p:tav>
                                      </p:tavLst>
                                    </p:anim>
                                    <p:anim calcmode="lin" valueType="num">
                                      <p:cBhvr>
                                        <p:cTn id="105" dur="500" fill="hold"/>
                                        <p:tgtEl>
                                          <p:spTgt spid="315412"/>
                                        </p:tgtEl>
                                        <p:attrNameLst>
                                          <p:attrName>ppt_h</p:attrName>
                                        </p:attrNameLst>
                                      </p:cBhvr>
                                      <p:tavLst>
                                        <p:tav tm="0">
                                          <p:val>
                                            <p:fltVal val="0"/>
                                          </p:val>
                                        </p:tav>
                                        <p:tav tm="100000">
                                          <p:val>
                                            <p:strVal val="#ppt_h"/>
                                          </p:val>
                                        </p:tav>
                                      </p:tavLst>
                                    </p:anim>
                                    <p:animEffect transition="in" filter="fade">
                                      <p:cBhvr>
                                        <p:cTn id="106" dur="500"/>
                                        <p:tgtEl>
                                          <p:spTgt spid="315412"/>
                                        </p:tgtEl>
                                      </p:cBhvr>
                                    </p:animEffect>
                                  </p:childTnLst>
                                </p:cTn>
                              </p:par>
                              <p:par>
                                <p:cTn id="107" presetID="53" presetClass="entr" presetSubtype="0" fill="hold" grpId="0" nodeType="withEffect">
                                  <p:stCondLst>
                                    <p:cond delay="0"/>
                                  </p:stCondLst>
                                  <p:childTnLst>
                                    <p:set>
                                      <p:cBhvr>
                                        <p:cTn id="108" dur="1" fill="hold">
                                          <p:stCondLst>
                                            <p:cond delay="0"/>
                                          </p:stCondLst>
                                        </p:cTn>
                                        <p:tgtEl>
                                          <p:spTgt spid="315413"/>
                                        </p:tgtEl>
                                        <p:attrNameLst>
                                          <p:attrName>style.visibility</p:attrName>
                                        </p:attrNameLst>
                                      </p:cBhvr>
                                      <p:to>
                                        <p:strVal val="visible"/>
                                      </p:to>
                                    </p:set>
                                    <p:anim calcmode="lin" valueType="num">
                                      <p:cBhvr>
                                        <p:cTn id="109" dur="500" fill="hold"/>
                                        <p:tgtEl>
                                          <p:spTgt spid="315413"/>
                                        </p:tgtEl>
                                        <p:attrNameLst>
                                          <p:attrName>ppt_w</p:attrName>
                                        </p:attrNameLst>
                                      </p:cBhvr>
                                      <p:tavLst>
                                        <p:tav tm="0">
                                          <p:val>
                                            <p:fltVal val="0"/>
                                          </p:val>
                                        </p:tav>
                                        <p:tav tm="100000">
                                          <p:val>
                                            <p:strVal val="#ppt_w"/>
                                          </p:val>
                                        </p:tav>
                                      </p:tavLst>
                                    </p:anim>
                                    <p:anim calcmode="lin" valueType="num">
                                      <p:cBhvr>
                                        <p:cTn id="110" dur="500" fill="hold"/>
                                        <p:tgtEl>
                                          <p:spTgt spid="315413"/>
                                        </p:tgtEl>
                                        <p:attrNameLst>
                                          <p:attrName>ppt_h</p:attrName>
                                        </p:attrNameLst>
                                      </p:cBhvr>
                                      <p:tavLst>
                                        <p:tav tm="0">
                                          <p:val>
                                            <p:fltVal val="0"/>
                                          </p:val>
                                        </p:tav>
                                        <p:tav tm="100000">
                                          <p:val>
                                            <p:strVal val="#ppt_h"/>
                                          </p:val>
                                        </p:tav>
                                      </p:tavLst>
                                    </p:anim>
                                    <p:animEffect transition="in" filter="fade">
                                      <p:cBhvr>
                                        <p:cTn id="111" dur="500"/>
                                        <p:tgtEl>
                                          <p:spTgt spid="3154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394" grpId="0"/>
      <p:bldP spid="315398" grpId="0" animBg="1"/>
      <p:bldP spid="315400" grpId="0" animBg="1"/>
      <p:bldP spid="315401" grpId="0" animBg="1"/>
      <p:bldP spid="315402" grpId="0" animBg="1"/>
      <p:bldP spid="315403" grpId="0" animBg="1"/>
      <p:bldP spid="315404" grpId="0" animBg="1"/>
      <p:bldP spid="315405" grpId="0" animBg="1"/>
      <p:bldP spid="315406" grpId="0"/>
      <p:bldP spid="315407" grpId="0" animBg="1"/>
      <p:bldP spid="315408" grpId="0" animBg="1"/>
      <p:bldP spid="315409" grpId="0" animBg="1"/>
      <p:bldP spid="315410" grpId="0" animBg="1"/>
      <p:bldP spid="315411" grpId="0" animBg="1"/>
      <p:bldP spid="315412" grpId="0" animBg="1"/>
      <p:bldP spid="315413" grpId="0" animBg="1"/>
      <p:bldP spid="315414" grpId="0"/>
      <p:bldP spid="315415" grpId="0" animBg="1"/>
      <p:bldP spid="315416" grpId="0"/>
      <p:bldP spid="315417" grpId="0"/>
      <p:bldP spid="315418" grpId="0"/>
      <p:bldP spid="315419" grpId="0"/>
      <p:bldP spid="315420" grpId="0"/>
      <p:bldP spid="31542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73" name="Group 8872"/>
          <p:cNvGrpSpPr>
            <a:grpSpLocks noChangeAspect="1"/>
          </p:cNvGrpSpPr>
          <p:nvPr/>
        </p:nvGrpSpPr>
        <p:grpSpPr>
          <a:xfrm>
            <a:off x="2487612" y="1848643"/>
            <a:ext cx="5148976" cy="3318749"/>
            <a:chOff x="2487613" y="3598863"/>
            <a:chExt cx="4676775" cy="2990850"/>
          </a:xfrm>
        </p:grpSpPr>
        <p:grpSp>
          <p:nvGrpSpPr>
            <p:cNvPr id="1026" name="Group 2"/>
            <p:cNvGrpSpPr>
              <a:grpSpLocks/>
            </p:cNvGrpSpPr>
            <p:nvPr/>
          </p:nvGrpSpPr>
          <p:grpSpPr bwMode="auto">
            <a:xfrm>
              <a:off x="4173538" y="3640138"/>
              <a:ext cx="1347787" cy="957262"/>
              <a:chOff x="6332" y="5492"/>
              <a:chExt cx="2122" cy="1509"/>
            </a:xfrm>
          </p:grpSpPr>
          <p:sp>
            <p:nvSpPr>
              <p:cNvPr id="1027" name="Freeform 3"/>
              <p:cNvSpPr>
                <a:spLocks/>
              </p:cNvSpPr>
              <p:nvPr/>
            </p:nvSpPr>
            <p:spPr bwMode="auto">
              <a:xfrm>
                <a:off x="6679" y="5642"/>
                <a:ext cx="1490" cy="1277"/>
              </a:xfrm>
              <a:custGeom>
                <a:avLst/>
                <a:gdLst/>
                <a:ahLst/>
                <a:cxnLst>
                  <a:cxn ang="0">
                    <a:pos x="1487" y="586"/>
                  </a:cxn>
                  <a:cxn ang="0">
                    <a:pos x="1468" y="484"/>
                  </a:cxn>
                  <a:cxn ang="0">
                    <a:pos x="1431" y="389"/>
                  </a:cxn>
                  <a:cxn ang="0">
                    <a:pos x="1378" y="302"/>
                  </a:cxn>
                  <a:cxn ang="0">
                    <a:pos x="1310" y="222"/>
                  </a:cxn>
                  <a:cxn ang="0">
                    <a:pos x="1229" y="153"/>
                  </a:cxn>
                  <a:cxn ang="0">
                    <a:pos x="1137" y="95"/>
                  </a:cxn>
                  <a:cxn ang="0">
                    <a:pos x="1034" y="50"/>
                  </a:cxn>
                  <a:cxn ang="0">
                    <a:pos x="923" y="18"/>
                  </a:cxn>
                  <a:cxn ang="0">
                    <a:pos x="805" y="2"/>
                  </a:cxn>
                  <a:cxn ang="0">
                    <a:pos x="683" y="2"/>
                  </a:cxn>
                  <a:cxn ang="0">
                    <a:pos x="565" y="18"/>
                  </a:cxn>
                  <a:cxn ang="0">
                    <a:pos x="454" y="50"/>
                  </a:cxn>
                  <a:cxn ang="0">
                    <a:pos x="352" y="95"/>
                  </a:cxn>
                  <a:cxn ang="0">
                    <a:pos x="260" y="153"/>
                  </a:cxn>
                  <a:cxn ang="0">
                    <a:pos x="179" y="222"/>
                  </a:cxn>
                  <a:cxn ang="0">
                    <a:pos x="111" y="302"/>
                  </a:cxn>
                  <a:cxn ang="0">
                    <a:pos x="58" y="389"/>
                  </a:cxn>
                  <a:cxn ang="0">
                    <a:pos x="21" y="484"/>
                  </a:cxn>
                  <a:cxn ang="0">
                    <a:pos x="2" y="586"/>
                  </a:cxn>
                  <a:cxn ang="0">
                    <a:pos x="2" y="690"/>
                  </a:cxn>
                  <a:cxn ang="0">
                    <a:pos x="21" y="791"/>
                  </a:cxn>
                  <a:cxn ang="0">
                    <a:pos x="58" y="885"/>
                  </a:cxn>
                  <a:cxn ang="0">
                    <a:pos x="111" y="973"/>
                  </a:cxn>
                  <a:cxn ang="0">
                    <a:pos x="179" y="1052"/>
                  </a:cxn>
                  <a:cxn ang="0">
                    <a:pos x="260" y="1122"/>
                  </a:cxn>
                  <a:cxn ang="0">
                    <a:pos x="352" y="1180"/>
                  </a:cxn>
                  <a:cxn ang="0">
                    <a:pos x="454" y="1226"/>
                  </a:cxn>
                  <a:cxn ang="0">
                    <a:pos x="565" y="1258"/>
                  </a:cxn>
                  <a:cxn ang="0">
                    <a:pos x="683" y="1274"/>
                  </a:cxn>
                  <a:cxn ang="0">
                    <a:pos x="805" y="1274"/>
                  </a:cxn>
                  <a:cxn ang="0">
                    <a:pos x="923" y="1258"/>
                  </a:cxn>
                  <a:cxn ang="0">
                    <a:pos x="1034" y="1226"/>
                  </a:cxn>
                  <a:cxn ang="0">
                    <a:pos x="1137" y="1180"/>
                  </a:cxn>
                  <a:cxn ang="0">
                    <a:pos x="1229" y="1122"/>
                  </a:cxn>
                  <a:cxn ang="0">
                    <a:pos x="1310" y="1052"/>
                  </a:cxn>
                  <a:cxn ang="0">
                    <a:pos x="1378" y="973"/>
                  </a:cxn>
                  <a:cxn ang="0">
                    <a:pos x="1431" y="885"/>
                  </a:cxn>
                  <a:cxn ang="0">
                    <a:pos x="1468" y="791"/>
                  </a:cxn>
                  <a:cxn ang="0">
                    <a:pos x="1487" y="690"/>
                  </a:cxn>
                </a:cxnLst>
                <a:rect l="0" t="0" r="r" b="b"/>
                <a:pathLst>
                  <a:path w="1490" h="1277">
                    <a:moveTo>
                      <a:pt x="1490" y="638"/>
                    </a:moveTo>
                    <a:lnTo>
                      <a:pt x="1487" y="586"/>
                    </a:lnTo>
                    <a:lnTo>
                      <a:pt x="1480" y="534"/>
                    </a:lnTo>
                    <a:lnTo>
                      <a:pt x="1468" y="484"/>
                    </a:lnTo>
                    <a:lnTo>
                      <a:pt x="1452" y="436"/>
                    </a:lnTo>
                    <a:lnTo>
                      <a:pt x="1431" y="389"/>
                    </a:lnTo>
                    <a:lnTo>
                      <a:pt x="1407" y="344"/>
                    </a:lnTo>
                    <a:lnTo>
                      <a:pt x="1378" y="302"/>
                    </a:lnTo>
                    <a:lnTo>
                      <a:pt x="1346" y="261"/>
                    </a:lnTo>
                    <a:lnTo>
                      <a:pt x="1310" y="222"/>
                    </a:lnTo>
                    <a:lnTo>
                      <a:pt x="1271" y="186"/>
                    </a:lnTo>
                    <a:lnTo>
                      <a:pt x="1229" y="153"/>
                    </a:lnTo>
                    <a:lnTo>
                      <a:pt x="1185" y="123"/>
                    </a:lnTo>
                    <a:lnTo>
                      <a:pt x="1137" y="95"/>
                    </a:lnTo>
                    <a:lnTo>
                      <a:pt x="1087" y="71"/>
                    </a:lnTo>
                    <a:lnTo>
                      <a:pt x="1034" y="50"/>
                    </a:lnTo>
                    <a:lnTo>
                      <a:pt x="980" y="32"/>
                    </a:lnTo>
                    <a:lnTo>
                      <a:pt x="923" y="18"/>
                    </a:lnTo>
                    <a:lnTo>
                      <a:pt x="865" y="8"/>
                    </a:lnTo>
                    <a:lnTo>
                      <a:pt x="805" y="2"/>
                    </a:lnTo>
                    <a:lnTo>
                      <a:pt x="744" y="0"/>
                    </a:lnTo>
                    <a:lnTo>
                      <a:pt x="683" y="2"/>
                    </a:lnTo>
                    <a:lnTo>
                      <a:pt x="623" y="8"/>
                    </a:lnTo>
                    <a:lnTo>
                      <a:pt x="565" y="18"/>
                    </a:lnTo>
                    <a:lnTo>
                      <a:pt x="509" y="32"/>
                    </a:lnTo>
                    <a:lnTo>
                      <a:pt x="454" y="50"/>
                    </a:lnTo>
                    <a:lnTo>
                      <a:pt x="402" y="71"/>
                    </a:lnTo>
                    <a:lnTo>
                      <a:pt x="352" y="95"/>
                    </a:lnTo>
                    <a:lnTo>
                      <a:pt x="304" y="123"/>
                    </a:lnTo>
                    <a:lnTo>
                      <a:pt x="260" y="153"/>
                    </a:lnTo>
                    <a:lnTo>
                      <a:pt x="218" y="186"/>
                    </a:lnTo>
                    <a:lnTo>
                      <a:pt x="179" y="222"/>
                    </a:lnTo>
                    <a:lnTo>
                      <a:pt x="143" y="261"/>
                    </a:lnTo>
                    <a:lnTo>
                      <a:pt x="111" y="302"/>
                    </a:lnTo>
                    <a:lnTo>
                      <a:pt x="83" y="344"/>
                    </a:lnTo>
                    <a:lnTo>
                      <a:pt x="58" y="389"/>
                    </a:lnTo>
                    <a:lnTo>
                      <a:pt x="37" y="436"/>
                    </a:lnTo>
                    <a:lnTo>
                      <a:pt x="21" y="484"/>
                    </a:lnTo>
                    <a:lnTo>
                      <a:pt x="9" y="534"/>
                    </a:lnTo>
                    <a:lnTo>
                      <a:pt x="2" y="586"/>
                    </a:lnTo>
                    <a:lnTo>
                      <a:pt x="0" y="638"/>
                    </a:lnTo>
                    <a:lnTo>
                      <a:pt x="2" y="690"/>
                    </a:lnTo>
                    <a:lnTo>
                      <a:pt x="9" y="741"/>
                    </a:lnTo>
                    <a:lnTo>
                      <a:pt x="21" y="791"/>
                    </a:lnTo>
                    <a:lnTo>
                      <a:pt x="37" y="839"/>
                    </a:lnTo>
                    <a:lnTo>
                      <a:pt x="58" y="885"/>
                    </a:lnTo>
                    <a:lnTo>
                      <a:pt x="83" y="930"/>
                    </a:lnTo>
                    <a:lnTo>
                      <a:pt x="111" y="973"/>
                    </a:lnTo>
                    <a:lnTo>
                      <a:pt x="143" y="1014"/>
                    </a:lnTo>
                    <a:lnTo>
                      <a:pt x="179" y="1052"/>
                    </a:lnTo>
                    <a:lnTo>
                      <a:pt x="218" y="1089"/>
                    </a:lnTo>
                    <a:lnTo>
                      <a:pt x="260" y="1122"/>
                    </a:lnTo>
                    <a:lnTo>
                      <a:pt x="304" y="1152"/>
                    </a:lnTo>
                    <a:lnTo>
                      <a:pt x="352" y="1180"/>
                    </a:lnTo>
                    <a:lnTo>
                      <a:pt x="402" y="1205"/>
                    </a:lnTo>
                    <a:lnTo>
                      <a:pt x="454" y="1226"/>
                    </a:lnTo>
                    <a:lnTo>
                      <a:pt x="509" y="1244"/>
                    </a:lnTo>
                    <a:lnTo>
                      <a:pt x="565" y="1258"/>
                    </a:lnTo>
                    <a:lnTo>
                      <a:pt x="623" y="1268"/>
                    </a:lnTo>
                    <a:lnTo>
                      <a:pt x="683" y="1274"/>
                    </a:lnTo>
                    <a:lnTo>
                      <a:pt x="744" y="1276"/>
                    </a:lnTo>
                    <a:lnTo>
                      <a:pt x="805" y="1274"/>
                    </a:lnTo>
                    <a:lnTo>
                      <a:pt x="865" y="1268"/>
                    </a:lnTo>
                    <a:lnTo>
                      <a:pt x="923" y="1258"/>
                    </a:lnTo>
                    <a:lnTo>
                      <a:pt x="980" y="1244"/>
                    </a:lnTo>
                    <a:lnTo>
                      <a:pt x="1034" y="1226"/>
                    </a:lnTo>
                    <a:lnTo>
                      <a:pt x="1087" y="1205"/>
                    </a:lnTo>
                    <a:lnTo>
                      <a:pt x="1137" y="1180"/>
                    </a:lnTo>
                    <a:lnTo>
                      <a:pt x="1185" y="1152"/>
                    </a:lnTo>
                    <a:lnTo>
                      <a:pt x="1229" y="1122"/>
                    </a:lnTo>
                    <a:lnTo>
                      <a:pt x="1271" y="1089"/>
                    </a:lnTo>
                    <a:lnTo>
                      <a:pt x="1310" y="1052"/>
                    </a:lnTo>
                    <a:lnTo>
                      <a:pt x="1346" y="1014"/>
                    </a:lnTo>
                    <a:lnTo>
                      <a:pt x="1378" y="973"/>
                    </a:lnTo>
                    <a:lnTo>
                      <a:pt x="1407" y="930"/>
                    </a:lnTo>
                    <a:lnTo>
                      <a:pt x="1431" y="885"/>
                    </a:lnTo>
                    <a:lnTo>
                      <a:pt x="1452" y="839"/>
                    </a:lnTo>
                    <a:lnTo>
                      <a:pt x="1468" y="791"/>
                    </a:lnTo>
                    <a:lnTo>
                      <a:pt x="1480" y="741"/>
                    </a:lnTo>
                    <a:lnTo>
                      <a:pt x="1487" y="690"/>
                    </a:lnTo>
                    <a:lnTo>
                      <a:pt x="1490" y="638"/>
                    </a:lnTo>
                    <a:close/>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4"/>
              <p:cNvSpPr>
                <a:spLocks/>
              </p:cNvSpPr>
              <p:nvPr/>
            </p:nvSpPr>
            <p:spPr bwMode="auto">
              <a:xfrm>
                <a:off x="6448" y="6208"/>
                <a:ext cx="128" cy="34"/>
              </a:xfrm>
              <a:custGeom>
                <a:avLst/>
                <a:gdLst/>
                <a:ahLst/>
                <a:cxnLst>
                  <a:cxn ang="0">
                    <a:pos x="0" y="33"/>
                  </a:cxn>
                  <a:cxn ang="0">
                    <a:pos x="127" y="26"/>
                  </a:cxn>
                  <a:cxn ang="0">
                    <a:pos x="124" y="0"/>
                  </a:cxn>
                  <a:cxn ang="0">
                    <a:pos x="4" y="14"/>
                  </a:cxn>
                  <a:cxn ang="0">
                    <a:pos x="0" y="33"/>
                  </a:cxn>
                </a:cxnLst>
                <a:rect l="0" t="0" r="r" b="b"/>
                <a:pathLst>
                  <a:path w="128" h="34">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5"/>
              <p:cNvSpPr>
                <a:spLocks/>
              </p:cNvSpPr>
              <p:nvPr/>
            </p:nvSpPr>
            <p:spPr bwMode="auto">
              <a:xfrm>
                <a:off x="6540" y="6004"/>
                <a:ext cx="336" cy="267"/>
              </a:xfrm>
              <a:custGeom>
                <a:avLst/>
                <a:gdLst/>
                <a:ahLst/>
                <a:cxnLst>
                  <a:cxn ang="0">
                    <a:pos x="4" y="211"/>
                  </a:cxn>
                  <a:cxn ang="0">
                    <a:pos x="9" y="213"/>
                  </a:cxn>
                  <a:cxn ang="0">
                    <a:pos x="14" y="213"/>
                  </a:cxn>
                  <a:cxn ang="0">
                    <a:pos x="16" y="216"/>
                  </a:cxn>
                  <a:cxn ang="0">
                    <a:pos x="23" y="216"/>
                  </a:cxn>
                  <a:cxn ang="0">
                    <a:pos x="26" y="218"/>
                  </a:cxn>
                  <a:cxn ang="0">
                    <a:pos x="36" y="218"/>
                  </a:cxn>
                  <a:cxn ang="0">
                    <a:pos x="38" y="220"/>
                  </a:cxn>
                  <a:cxn ang="0">
                    <a:pos x="50" y="220"/>
                  </a:cxn>
                  <a:cxn ang="0">
                    <a:pos x="57" y="227"/>
                  </a:cxn>
                  <a:cxn ang="0">
                    <a:pos x="62" y="230"/>
                  </a:cxn>
                  <a:cxn ang="0">
                    <a:pos x="45" y="237"/>
                  </a:cxn>
                  <a:cxn ang="0">
                    <a:pos x="28" y="240"/>
                  </a:cxn>
                  <a:cxn ang="0">
                    <a:pos x="16" y="244"/>
                  </a:cxn>
                  <a:cxn ang="0">
                    <a:pos x="19" y="247"/>
                  </a:cxn>
                  <a:cxn ang="0">
                    <a:pos x="23" y="249"/>
                  </a:cxn>
                  <a:cxn ang="0">
                    <a:pos x="28" y="249"/>
                  </a:cxn>
                  <a:cxn ang="0">
                    <a:pos x="31" y="251"/>
                  </a:cxn>
                  <a:cxn ang="0">
                    <a:pos x="47" y="251"/>
                  </a:cxn>
                  <a:cxn ang="0">
                    <a:pos x="55" y="254"/>
                  </a:cxn>
                  <a:cxn ang="0">
                    <a:pos x="93" y="254"/>
                  </a:cxn>
                  <a:cxn ang="0">
                    <a:pos x="151" y="256"/>
                  </a:cxn>
                  <a:cxn ang="0">
                    <a:pos x="175" y="266"/>
                  </a:cxn>
                  <a:cxn ang="0">
                    <a:pos x="182" y="266"/>
                  </a:cxn>
                  <a:cxn ang="0">
                    <a:pos x="196" y="261"/>
                  </a:cxn>
                  <a:cxn ang="0">
                    <a:pos x="203" y="259"/>
                  </a:cxn>
                  <a:cxn ang="0">
                    <a:pos x="208" y="256"/>
                  </a:cxn>
                  <a:cxn ang="0">
                    <a:pos x="216" y="256"/>
                  </a:cxn>
                  <a:cxn ang="0">
                    <a:pos x="225" y="251"/>
                  </a:cxn>
                  <a:cxn ang="0">
                    <a:pos x="227" y="249"/>
                  </a:cxn>
                  <a:cxn ang="0">
                    <a:pos x="232" y="247"/>
                  </a:cxn>
                  <a:cxn ang="0">
                    <a:pos x="235" y="247"/>
                  </a:cxn>
                  <a:cxn ang="0">
                    <a:pos x="235" y="242"/>
                  </a:cxn>
                  <a:cxn ang="0">
                    <a:pos x="230" y="240"/>
                  </a:cxn>
                  <a:cxn ang="0">
                    <a:pos x="227" y="240"/>
                  </a:cxn>
                  <a:cxn ang="0">
                    <a:pos x="247" y="213"/>
                  </a:cxn>
                  <a:cxn ang="0">
                    <a:pos x="331" y="199"/>
                  </a:cxn>
                  <a:cxn ang="0">
                    <a:pos x="336" y="96"/>
                  </a:cxn>
                  <a:cxn ang="0">
                    <a:pos x="276" y="45"/>
                  </a:cxn>
                  <a:cxn ang="0">
                    <a:pos x="184" y="4"/>
                  </a:cxn>
                  <a:cxn ang="0">
                    <a:pos x="129" y="0"/>
                  </a:cxn>
                  <a:cxn ang="0">
                    <a:pos x="120" y="9"/>
                  </a:cxn>
                  <a:cxn ang="0">
                    <a:pos x="112" y="19"/>
                  </a:cxn>
                  <a:cxn ang="0">
                    <a:pos x="103" y="31"/>
                  </a:cxn>
                  <a:cxn ang="0">
                    <a:pos x="96" y="43"/>
                  </a:cxn>
                  <a:cxn ang="0">
                    <a:pos x="86" y="55"/>
                  </a:cxn>
                  <a:cxn ang="0">
                    <a:pos x="79" y="67"/>
                  </a:cxn>
                  <a:cxn ang="0">
                    <a:pos x="64" y="96"/>
                  </a:cxn>
                  <a:cxn ang="0">
                    <a:pos x="57" y="107"/>
                  </a:cxn>
                  <a:cxn ang="0">
                    <a:pos x="50" y="122"/>
                  </a:cxn>
                  <a:cxn ang="0">
                    <a:pos x="45" y="134"/>
                  </a:cxn>
                  <a:cxn ang="0">
                    <a:pos x="38" y="148"/>
                  </a:cxn>
                  <a:cxn ang="0">
                    <a:pos x="31" y="160"/>
                  </a:cxn>
                  <a:cxn ang="0">
                    <a:pos x="26" y="170"/>
                  </a:cxn>
                  <a:cxn ang="0">
                    <a:pos x="19" y="182"/>
                  </a:cxn>
                  <a:cxn ang="0">
                    <a:pos x="12" y="191"/>
                  </a:cxn>
                  <a:cxn ang="0">
                    <a:pos x="0" y="208"/>
                  </a:cxn>
                  <a:cxn ang="0">
                    <a:pos x="4" y="211"/>
                  </a:cxn>
                </a:cxnLst>
                <a:rect l="0" t="0" r="r" b="b"/>
                <a:pathLst>
                  <a:path w="336" h="267">
                    <a:moveTo>
                      <a:pt x="4" y="211"/>
                    </a:moveTo>
                    <a:lnTo>
                      <a:pt x="9" y="213"/>
                    </a:lnTo>
                    <a:lnTo>
                      <a:pt x="14" y="213"/>
                    </a:lnTo>
                    <a:lnTo>
                      <a:pt x="16" y="216"/>
                    </a:lnTo>
                    <a:lnTo>
                      <a:pt x="23" y="216"/>
                    </a:lnTo>
                    <a:lnTo>
                      <a:pt x="26" y="218"/>
                    </a:lnTo>
                    <a:lnTo>
                      <a:pt x="36" y="218"/>
                    </a:lnTo>
                    <a:lnTo>
                      <a:pt x="38" y="220"/>
                    </a:lnTo>
                    <a:lnTo>
                      <a:pt x="50" y="220"/>
                    </a:lnTo>
                    <a:lnTo>
                      <a:pt x="57" y="227"/>
                    </a:lnTo>
                    <a:lnTo>
                      <a:pt x="62" y="230"/>
                    </a:lnTo>
                    <a:lnTo>
                      <a:pt x="45" y="237"/>
                    </a:lnTo>
                    <a:lnTo>
                      <a:pt x="28" y="240"/>
                    </a:lnTo>
                    <a:lnTo>
                      <a:pt x="16" y="244"/>
                    </a:lnTo>
                    <a:lnTo>
                      <a:pt x="19" y="247"/>
                    </a:lnTo>
                    <a:lnTo>
                      <a:pt x="23" y="249"/>
                    </a:lnTo>
                    <a:lnTo>
                      <a:pt x="28" y="249"/>
                    </a:lnTo>
                    <a:lnTo>
                      <a:pt x="31" y="251"/>
                    </a:lnTo>
                    <a:lnTo>
                      <a:pt x="47" y="251"/>
                    </a:lnTo>
                    <a:lnTo>
                      <a:pt x="55" y="254"/>
                    </a:lnTo>
                    <a:lnTo>
                      <a:pt x="93" y="254"/>
                    </a:lnTo>
                    <a:lnTo>
                      <a:pt x="151" y="256"/>
                    </a:lnTo>
                    <a:lnTo>
                      <a:pt x="175" y="266"/>
                    </a:lnTo>
                    <a:lnTo>
                      <a:pt x="182" y="266"/>
                    </a:lnTo>
                    <a:lnTo>
                      <a:pt x="196" y="261"/>
                    </a:lnTo>
                    <a:lnTo>
                      <a:pt x="203" y="259"/>
                    </a:lnTo>
                    <a:lnTo>
                      <a:pt x="208" y="256"/>
                    </a:lnTo>
                    <a:lnTo>
                      <a:pt x="216" y="256"/>
                    </a:lnTo>
                    <a:lnTo>
                      <a:pt x="225" y="251"/>
                    </a:lnTo>
                    <a:lnTo>
                      <a:pt x="227" y="249"/>
                    </a:lnTo>
                    <a:lnTo>
                      <a:pt x="232" y="247"/>
                    </a:lnTo>
                    <a:lnTo>
                      <a:pt x="235" y="247"/>
                    </a:lnTo>
                    <a:lnTo>
                      <a:pt x="235" y="242"/>
                    </a:lnTo>
                    <a:lnTo>
                      <a:pt x="230" y="240"/>
                    </a:lnTo>
                    <a:lnTo>
                      <a:pt x="227" y="240"/>
                    </a:lnTo>
                    <a:lnTo>
                      <a:pt x="247" y="213"/>
                    </a:lnTo>
                    <a:lnTo>
                      <a:pt x="331" y="199"/>
                    </a:lnTo>
                    <a:lnTo>
                      <a:pt x="336" y="96"/>
                    </a:lnTo>
                    <a:lnTo>
                      <a:pt x="276" y="45"/>
                    </a:lnTo>
                    <a:lnTo>
                      <a:pt x="184" y="4"/>
                    </a:lnTo>
                    <a:lnTo>
                      <a:pt x="129" y="0"/>
                    </a:lnTo>
                    <a:lnTo>
                      <a:pt x="120" y="9"/>
                    </a:lnTo>
                    <a:lnTo>
                      <a:pt x="112" y="19"/>
                    </a:lnTo>
                    <a:lnTo>
                      <a:pt x="103" y="31"/>
                    </a:lnTo>
                    <a:lnTo>
                      <a:pt x="96" y="43"/>
                    </a:lnTo>
                    <a:lnTo>
                      <a:pt x="86" y="55"/>
                    </a:lnTo>
                    <a:lnTo>
                      <a:pt x="79" y="67"/>
                    </a:lnTo>
                    <a:lnTo>
                      <a:pt x="64" y="96"/>
                    </a:lnTo>
                    <a:lnTo>
                      <a:pt x="57" y="107"/>
                    </a:lnTo>
                    <a:lnTo>
                      <a:pt x="50" y="122"/>
                    </a:lnTo>
                    <a:lnTo>
                      <a:pt x="45" y="134"/>
                    </a:lnTo>
                    <a:lnTo>
                      <a:pt x="38" y="148"/>
                    </a:lnTo>
                    <a:lnTo>
                      <a:pt x="31" y="160"/>
                    </a:lnTo>
                    <a:lnTo>
                      <a:pt x="26" y="170"/>
                    </a:lnTo>
                    <a:lnTo>
                      <a:pt x="19" y="182"/>
                    </a:lnTo>
                    <a:lnTo>
                      <a:pt x="12" y="191"/>
                    </a:lnTo>
                    <a:lnTo>
                      <a:pt x="0" y="208"/>
                    </a:lnTo>
                    <a:lnTo>
                      <a:pt x="4" y="21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6"/>
              <p:cNvSpPr>
                <a:spLocks/>
              </p:cNvSpPr>
              <p:nvPr/>
            </p:nvSpPr>
            <p:spPr bwMode="auto">
              <a:xfrm>
                <a:off x="6355" y="6141"/>
                <a:ext cx="60" cy="91"/>
              </a:xfrm>
              <a:custGeom>
                <a:avLst/>
                <a:gdLst/>
                <a:ahLst/>
                <a:cxnLst>
                  <a:cxn ang="0">
                    <a:pos x="7" y="0"/>
                  </a:cxn>
                  <a:cxn ang="0">
                    <a:pos x="7" y="0"/>
                  </a:cxn>
                  <a:cxn ang="0">
                    <a:pos x="4" y="19"/>
                  </a:cxn>
                  <a:cxn ang="0">
                    <a:pos x="0" y="62"/>
                  </a:cxn>
                  <a:cxn ang="0">
                    <a:pos x="0" y="86"/>
                  </a:cxn>
                  <a:cxn ang="0">
                    <a:pos x="36" y="91"/>
                  </a:cxn>
                  <a:cxn ang="0">
                    <a:pos x="60" y="83"/>
                  </a:cxn>
                  <a:cxn ang="0">
                    <a:pos x="60" y="43"/>
                  </a:cxn>
                  <a:cxn ang="0">
                    <a:pos x="57" y="33"/>
                  </a:cxn>
                  <a:cxn ang="0">
                    <a:pos x="57" y="21"/>
                  </a:cxn>
                  <a:cxn ang="0">
                    <a:pos x="55" y="12"/>
                  </a:cxn>
                  <a:cxn ang="0">
                    <a:pos x="52" y="0"/>
                  </a:cxn>
                  <a:cxn ang="0">
                    <a:pos x="7" y="0"/>
                  </a:cxn>
                </a:cxnLst>
                <a:rect l="0" t="0" r="r" b="b"/>
                <a:pathLst>
                  <a:path w="60" h="91">
                    <a:moveTo>
                      <a:pt x="7" y="0"/>
                    </a:moveTo>
                    <a:lnTo>
                      <a:pt x="7" y="0"/>
                    </a:lnTo>
                    <a:lnTo>
                      <a:pt x="4" y="19"/>
                    </a:lnTo>
                    <a:lnTo>
                      <a:pt x="0" y="62"/>
                    </a:lnTo>
                    <a:lnTo>
                      <a:pt x="0" y="86"/>
                    </a:lnTo>
                    <a:lnTo>
                      <a:pt x="36" y="91"/>
                    </a:lnTo>
                    <a:lnTo>
                      <a:pt x="60" y="83"/>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7"/>
              <p:cNvSpPr>
                <a:spLocks/>
              </p:cNvSpPr>
              <p:nvPr/>
            </p:nvSpPr>
            <p:spPr bwMode="auto">
              <a:xfrm>
                <a:off x="6355" y="6151"/>
                <a:ext cx="36" cy="72"/>
              </a:xfrm>
              <a:custGeom>
                <a:avLst/>
                <a:gdLst/>
                <a:ahLst/>
                <a:cxnLst>
                  <a:cxn ang="0">
                    <a:pos x="36" y="0"/>
                  </a:cxn>
                  <a:cxn ang="0">
                    <a:pos x="4" y="0"/>
                  </a:cxn>
                  <a:cxn ang="0">
                    <a:pos x="2" y="19"/>
                  </a:cxn>
                  <a:cxn ang="0">
                    <a:pos x="0" y="33"/>
                  </a:cxn>
                  <a:cxn ang="0">
                    <a:pos x="0" y="69"/>
                  </a:cxn>
                  <a:cxn ang="0">
                    <a:pos x="12" y="69"/>
                  </a:cxn>
                  <a:cxn ang="0">
                    <a:pos x="16" y="72"/>
                  </a:cxn>
                  <a:cxn ang="0">
                    <a:pos x="36" y="72"/>
                  </a:cxn>
                  <a:cxn ang="0">
                    <a:pos x="36" y="0"/>
                  </a:cxn>
                </a:cxnLst>
                <a:rect l="0" t="0" r="r" b="b"/>
                <a:pathLst>
                  <a:path w="36" h="72">
                    <a:moveTo>
                      <a:pt x="36" y="0"/>
                    </a:moveTo>
                    <a:lnTo>
                      <a:pt x="4" y="0"/>
                    </a:lnTo>
                    <a:lnTo>
                      <a:pt x="2" y="19"/>
                    </a:lnTo>
                    <a:lnTo>
                      <a:pt x="0" y="33"/>
                    </a:lnTo>
                    <a:lnTo>
                      <a:pt x="0" y="69"/>
                    </a:lnTo>
                    <a:lnTo>
                      <a:pt x="12"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8"/>
              <p:cNvSpPr>
                <a:spLocks/>
              </p:cNvSpPr>
              <p:nvPr/>
            </p:nvSpPr>
            <p:spPr bwMode="auto">
              <a:xfrm>
                <a:off x="6355" y="6151"/>
                <a:ext cx="36" cy="67"/>
              </a:xfrm>
              <a:custGeom>
                <a:avLst/>
                <a:gdLst/>
                <a:ahLst/>
                <a:cxnLst>
                  <a:cxn ang="0">
                    <a:pos x="36" y="0"/>
                  </a:cxn>
                  <a:cxn ang="0">
                    <a:pos x="4" y="0"/>
                  </a:cxn>
                  <a:cxn ang="0">
                    <a:pos x="2" y="16"/>
                  </a:cxn>
                  <a:cxn ang="0">
                    <a:pos x="2" y="31"/>
                  </a:cxn>
                  <a:cxn ang="0">
                    <a:pos x="0" y="47"/>
                  </a:cxn>
                  <a:cxn ang="0">
                    <a:pos x="0" y="64"/>
                  </a:cxn>
                  <a:cxn ang="0">
                    <a:pos x="9" y="64"/>
                  </a:cxn>
                  <a:cxn ang="0">
                    <a:pos x="12" y="67"/>
                  </a:cxn>
                  <a:cxn ang="0">
                    <a:pos x="36" y="67"/>
                  </a:cxn>
                  <a:cxn ang="0">
                    <a:pos x="36" y="0"/>
                  </a:cxn>
                </a:cxnLst>
                <a:rect l="0" t="0" r="r" b="b"/>
                <a:pathLst>
                  <a:path w="36" h="67">
                    <a:moveTo>
                      <a:pt x="36" y="0"/>
                    </a:moveTo>
                    <a:lnTo>
                      <a:pt x="4" y="0"/>
                    </a:lnTo>
                    <a:lnTo>
                      <a:pt x="2" y="16"/>
                    </a:lnTo>
                    <a:lnTo>
                      <a:pt x="2" y="31"/>
                    </a:lnTo>
                    <a:lnTo>
                      <a:pt x="0" y="47"/>
                    </a:lnTo>
                    <a:lnTo>
                      <a:pt x="0" y="64"/>
                    </a:lnTo>
                    <a:lnTo>
                      <a:pt x="9" y="64"/>
                    </a:lnTo>
                    <a:lnTo>
                      <a:pt x="12" y="67"/>
                    </a:lnTo>
                    <a:lnTo>
                      <a:pt x="36" y="67"/>
                    </a:lnTo>
                    <a:lnTo>
                      <a:pt x="36"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9"/>
              <p:cNvSpPr>
                <a:spLocks/>
              </p:cNvSpPr>
              <p:nvPr/>
            </p:nvSpPr>
            <p:spPr bwMode="auto">
              <a:xfrm>
                <a:off x="6355" y="6151"/>
                <a:ext cx="36" cy="62"/>
              </a:xfrm>
              <a:custGeom>
                <a:avLst/>
                <a:gdLst/>
                <a:ahLst/>
                <a:cxnLst>
                  <a:cxn ang="0">
                    <a:pos x="2" y="16"/>
                  </a:cxn>
                  <a:cxn ang="0">
                    <a:pos x="2" y="31"/>
                  </a:cxn>
                  <a:cxn ang="0">
                    <a:pos x="0" y="45"/>
                  </a:cxn>
                  <a:cxn ang="0">
                    <a:pos x="0" y="60"/>
                  </a:cxn>
                  <a:cxn ang="0">
                    <a:pos x="4" y="62"/>
                  </a:cxn>
                  <a:cxn ang="0">
                    <a:pos x="33" y="62"/>
                  </a:cxn>
                  <a:cxn ang="0">
                    <a:pos x="36" y="47"/>
                  </a:cxn>
                  <a:cxn ang="0">
                    <a:pos x="36" y="16"/>
                  </a:cxn>
                  <a:cxn ang="0">
                    <a:pos x="33" y="0"/>
                  </a:cxn>
                  <a:cxn ang="0">
                    <a:pos x="7" y="0"/>
                  </a:cxn>
                  <a:cxn ang="0">
                    <a:pos x="2" y="16"/>
                  </a:cxn>
                </a:cxnLst>
                <a:rect l="0" t="0" r="r" b="b"/>
                <a:pathLst>
                  <a:path w="36" h="62">
                    <a:moveTo>
                      <a:pt x="2" y="16"/>
                    </a:moveTo>
                    <a:lnTo>
                      <a:pt x="2" y="31"/>
                    </a:lnTo>
                    <a:lnTo>
                      <a:pt x="0" y="45"/>
                    </a:lnTo>
                    <a:lnTo>
                      <a:pt x="0" y="60"/>
                    </a:lnTo>
                    <a:lnTo>
                      <a:pt x="4" y="62"/>
                    </a:lnTo>
                    <a:lnTo>
                      <a:pt x="33" y="62"/>
                    </a:lnTo>
                    <a:lnTo>
                      <a:pt x="36" y="47"/>
                    </a:lnTo>
                    <a:lnTo>
                      <a:pt x="36" y="16"/>
                    </a:lnTo>
                    <a:lnTo>
                      <a:pt x="33" y="0"/>
                    </a:lnTo>
                    <a:lnTo>
                      <a:pt x="7" y="0"/>
                    </a:lnTo>
                    <a:lnTo>
                      <a:pt x="2" y="16"/>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0"/>
              <p:cNvSpPr>
                <a:spLocks/>
              </p:cNvSpPr>
              <p:nvPr/>
            </p:nvSpPr>
            <p:spPr bwMode="auto">
              <a:xfrm>
                <a:off x="6357" y="6151"/>
                <a:ext cx="31" cy="57"/>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7">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1"/>
              <p:cNvSpPr>
                <a:spLocks/>
              </p:cNvSpPr>
              <p:nvPr/>
            </p:nvSpPr>
            <p:spPr bwMode="auto">
              <a:xfrm>
                <a:off x="6357" y="6151"/>
                <a:ext cx="31"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1"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
              <p:cNvSpPr>
                <a:spLocks/>
              </p:cNvSpPr>
              <p:nvPr/>
            </p:nvSpPr>
            <p:spPr bwMode="auto">
              <a:xfrm>
                <a:off x="6357" y="6151"/>
                <a:ext cx="29" cy="50"/>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9" h="50">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3"/>
              <p:cNvSpPr>
                <a:spLocks/>
              </p:cNvSpPr>
              <p:nvPr/>
            </p:nvSpPr>
            <p:spPr bwMode="auto">
              <a:xfrm>
                <a:off x="6357" y="6151"/>
                <a:ext cx="29" cy="45"/>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5">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4"/>
              <p:cNvSpPr>
                <a:spLocks/>
              </p:cNvSpPr>
              <p:nvPr/>
            </p:nvSpPr>
            <p:spPr bwMode="auto">
              <a:xfrm>
                <a:off x="6357" y="6151"/>
                <a:ext cx="29" cy="41"/>
              </a:xfrm>
              <a:custGeom>
                <a:avLst/>
                <a:gdLst/>
                <a:ahLst/>
                <a:cxnLst>
                  <a:cxn ang="0">
                    <a:pos x="26" y="40"/>
                  </a:cxn>
                  <a:cxn ang="0">
                    <a:pos x="28" y="31"/>
                  </a:cxn>
                  <a:cxn ang="0">
                    <a:pos x="28" y="21"/>
                  </a:cxn>
                  <a:cxn ang="0">
                    <a:pos x="26" y="9"/>
                  </a:cxn>
                  <a:cxn ang="0">
                    <a:pos x="26" y="0"/>
                  </a:cxn>
                  <a:cxn ang="0">
                    <a:pos x="4" y="0"/>
                  </a:cxn>
                  <a:cxn ang="0">
                    <a:pos x="2" y="9"/>
                  </a:cxn>
                  <a:cxn ang="0">
                    <a:pos x="2" y="19"/>
                  </a:cxn>
                  <a:cxn ang="0">
                    <a:pos x="0" y="28"/>
                  </a:cxn>
                  <a:cxn ang="0">
                    <a:pos x="0" y="40"/>
                  </a:cxn>
                  <a:cxn ang="0">
                    <a:pos x="26" y="40"/>
                  </a:cxn>
                </a:cxnLst>
                <a:rect l="0" t="0" r="r" b="b"/>
                <a:pathLst>
                  <a:path w="29" h="41">
                    <a:moveTo>
                      <a:pt x="26" y="40"/>
                    </a:moveTo>
                    <a:lnTo>
                      <a:pt x="28" y="31"/>
                    </a:lnTo>
                    <a:lnTo>
                      <a:pt x="28" y="21"/>
                    </a:lnTo>
                    <a:lnTo>
                      <a:pt x="26" y="9"/>
                    </a:ln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5"/>
              <p:cNvSpPr>
                <a:spLocks/>
              </p:cNvSpPr>
              <p:nvPr/>
            </p:nvSpPr>
            <p:spPr bwMode="auto">
              <a:xfrm>
                <a:off x="6360" y="6151"/>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6"/>
              <p:cNvSpPr>
                <a:spLocks/>
              </p:cNvSpPr>
              <p:nvPr/>
            </p:nvSpPr>
            <p:spPr bwMode="auto">
              <a:xfrm>
                <a:off x="6360" y="6151"/>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7"/>
              <p:cNvSpPr>
                <a:spLocks/>
              </p:cNvSpPr>
              <p:nvPr/>
            </p:nvSpPr>
            <p:spPr bwMode="auto">
              <a:xfrm>
                <a:off x="6360" y="6151"/>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
              <p:cNvSpPr>
                <a:spLocks/>
              </p:cNvSpPr>
              <p:nvPr/>
            </p:nvSpPr>
            <p:spPr bwMode="auto">
              <a:xfrm>
                <a:off x="6360" y="6151"/>
                <a:ext cx="21" cy="24"/>
              </a:xfrm>
              <a:custGeom>
                <a:avLst/>
                <a:gdLst/>
                <a:ahLst/>
                <a:cxnLst>
                  <a:cxn ang="0">
                    <a:pos x="21" y="23"/>
                  </a:cxn>
                  <a:cxn ang="0">
                    <a:pos x="21" y="0"/>
                  </a:cxn>
                  <a:cxn ang="0">
                    <a:pos x="2" y="0"/>
                  </a:cxn>
                  <a:cxn ang="0">
                    <a:pos x="2" y="7"/>
                  </a:cxn>
                  <a:cxn ang="0">
                    <a:pos x="0" y="12"/>
                  </a:cxn>
                  <a:cxn ang="0">
                    <a:pos x="0" y="23"/>
                  </a:cxn>
                  <a:cxn ang="0">
                    <a:pos x="21" y="23"/>
                  </a:cxn>
                </a:cxnLst>
                <a:rect l="0" t="0" r="r" b="b"/>
                <a:pathLst>
                  <a:path w="21" h="24">
                    <a:moveTo>
                      <a:pt x="21" y="23"/>
                    </a:moveTo>
                    <a:lnTo>
                      <a:pt x="21" y="0"/>
                    </a:lnTo>
                    <a:lnTo>
                      <a:pt x="2" y="0"/>
                    </a:lnTo>
                    <a:lnTo>
                      <a:pt x="2" y="7"/>
                    </a:lnTo>
                    <a:lnTo>
                      <a:pt x="0" y="12"/>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9"/>
              <p:cNvSpPr>
                <a:spLocks/>
              </p:cNvSpPr>
              <p:nvPr/>
            </p:nvSpPr>
            <p:spPr bwMode="auto">
              <a:xfrm>
                <a:off x="6362" y="6146"/>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20"/>
              <p:cNvSpPr>
                <a:spLocks/>
              </p:cNvSpPr>
              <p:nvPr/>
            </p:nvSpPr>
            <p:spPr bwMode="auto">
              <a:xfrm>
                <a:off x="6355" y="6223"/>
                <a:ext cx="36" cy="9"/>
              </a:xfrm>
              <a:custGeom>
                <a:avLst/>
                <a:gdLst/>
                <a:ahLst/>
                <a:cxnLst>
                  <a:cxn ang="0">
                    <a:pos x="0" y="0"/>
                  </a:cxn>
                  <a:cxn ang="0">
                    <a:pos x="0" y="4"/>
                  </a:cxn>
                  <a:cxn ang="0">
                    <a:pos x="36" y="9"/>
                  </a:cxn>
                  <a:cxn ang="0">
                    <a:pos x="36" y="2"/>
                  </a:cxn>
                  <a:cxn ang="0">
                    <a:pos x="0" y="0"/>
                  </a:cxn>
                </a:cxnLst>
                <a:rect l="0" t="0" r="r" b="b"/>
                <a:pathLst>
                  <a:path w="36" h="9">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21"/>
              <p:cNvSpPr>
                <a:spLocks/>
              </p:cNvSpPr>
              <p:nvPr/>
            </p:nvSpPr>
            <p:spPr bwMode="auto">
              <a:xfrm>
                <a:off x="6367" y="6225"/>
                <a:ext cx="12" cy="3"/>
              </a:xfrm>
              <a:custGeom>
                <a:avLst/>
                <a:gdLst/>
                <a:ahLst/>
                <a:cxnLst>
                  <a:cxn ang="0">
                    <a:pos x="7" y="0"/>
                  </a:cxn>
                  <a:cxn ang="0">
                    <a:pos x="0" y="0"/>
                  </a:cxn>
                  <a:cxn ang="0">
                    <a:pos x="0" y="2"/>
                  </a:cxn>
                  <a:cxn ang="0">
                    <a:pos x="11" y="2"/>
                  </a:cxn>
                  <a:cxn ang="0">
                    <a:pos x="11" y="0"/>
                  </a:cxn>
                  <a:cxn ang="0">
                    <a:pos x="7" y="0"/>
                  </a:cxn>
                </a:cxnLst>
                <a:rect l="0" t="0" r="r" b="b"/>
                <a:pathLst>
                  <a:path w="12" h="3">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22"/>
              <p:cNvSpPr>
                <a:spLocks/>
              </p:cNvSpPr>
              <p:nvPr/>
            </p:nvSpPr>
            <p:spPr bwMode="auto">
              <a:xfrm>
                <a:off x="6367" y="6225"/>
                <a:ext cx="9" cy="3"/>
              </a:xfrm>
              <a:custGeom>
                <a:avLst/>
                <a:gdLst/>
                <a:ahLst/>
                <a:cxnLst>
                  <a:cxn ang="0">
                    <a:pos x="4" y="0"/>
                  </a:cxn>
                  <a:cxn ang="0">
                    <a:pos x="0" y="0"/>
                  </a:cxn>
                  <a:cxn ang="0">
                    <a:pos x="0" y="2"/>
                  </a:cxn>
                  <a:cxn ang="0">
                    <a:pos x="9" y="2"/>
                  </a:cxn>
                  <a:cxn ang="0">
                    <a:pos x="9" y="0"/>
                  </a:cxn>
                  <a:cxn ang="0">
                    <a:pos x="4" y="0"/>
                  </a:cxn>
                </a:cxnLst>
                <a:rect l="0" t="0" r="r" b="b"/>
                <a:pathLst>
                  <a:path w="9" h="3">
                    <a:moveTo>
                      <a:pt x="4" y="0"/>
                    </a:moveTo>
                    <a:lnTo>
                      <a:pt x="0" y="0"/>
                    </a:lnTo>
                    <a:lnTo>
                      <a:pt x="0" y="2"/>
                    </a:lnTo>
                    <a:lnTo>
                      <a:pt x="9"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23"/>
              <p:cNvSpPr>
                <a:spLocks/>
              </p:cNvSpPr>
              <p:nvPr/>
            </p:nvSpPr>
            <p:spPr bwMode="auto">
              <a:xfrm>
                <a:off x="6367" y="6225"/>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24"/>
              <p:cNvSpPr>
                <a:spLocks/>
              </p:cNvSpPr>
              <p:nvPr/>
            </p:nvSpPr>
            <p:spPr bwMode="auto">
              <a:xfrm>
                <a:off x="6391" y="6220"/>
                <a:ext cx="24" cy="12"/>
              </a:xfrm>
              <a:custGeom>
                <a:avLst/>
                <a:gdLst/>
                <a:ahLst/>
                <a:cxnLst>
                  <a:cxn ang="0">
                    <a:pos x="0" y="4"/>
                  </a:cxn>
                  <a:cxn ang="0">
                    <a:pos x="0" y="11"/>
                  </a:cxn>
                  <a:cxn ang="0">
                    <a:pos x="19" y="7"/>
                  </a:cxn>
                  <a:cxn ang="0">
                    <a:pos x="23" y="4"/>
                  </a:cxn>
                  <a:cxn ang="0">
                    <a:pos x="23" y="0"/>
                  </a:cxn>
                  <a:cxn ang="0">
                    <a:pos x="0" y="4"/>
                  </a:cxn>
                </a:cxnLst>
                <a:rect l="0" t="0" r="r" b="b"/>
                <a:pathLst>
                  <a:path w="24" h="12">
                    <a:moveTo>
                      <a:pt x="0" y="4"/>
                    </a:moveTo>
                    <a:lnTo>
                      <a:pt x="0" y="11"/>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25"/>
              <p:cNvSpPr>
                <a:spLocks/>
              </p:cNvSpPr>
              <p:nvPr/>
            </p:nvSpPr>
            <p:spPr bwMode="auto">
              <a:xfrm>
                <a:off x="6393" y="6220"/>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1"/>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1"/>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26"/>
              <p:cNvSpPr>
                <a:spLocks/>
              </p:cNvSpPr>
              <p:nvPr/>
            </p:nvSpPr>
            <p:spPr bwMode="auto">
              <a:xfrm>
                <a:off x="6393" y="6220"/>
                <a:ext cx="22" cy="10"/>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10">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27"/>
              <p:cNvSpPr>
                <a:spLocks/>
              </p:cNvSpPr>
              <p:nvPr/>
            </p:nvSpPr>
            <p:spPr bwMode="auto">
              <a:xfrm>
                <a:off x="6396" y="6220"/>
                <a:ext cx="19" cy="10"/>
              </a:xfrm>
              <a:custGeom>
                <a:avLst/>
                <a:gdLst/>
                <a:ahLst/>
                <a:cxnLst>
                  <a:cxn ang="0">
                    <a:pos x="4" y="9"/>
                  </a:cxn>
                  <a:cxn ang="0">
                    <a:pos x="7" y="7"/>
                  </a:cxn>
                  <a:cxn ang="0">
                    <a:pos x="14" y="7"/>
                  </a:cxn>
                  <a:cxn ang="0">
                    <a:pos x="19" y="4"/>
                  </a:cxn>
                  <a:cxn ang="0">
                    <a:pos x="19" y="0"/>
                  </a:cxn>
                  <a:cxn ang="0">
                    <a:pos x="14" y="0"/>
                  </a:cxn>
                  <a:cxn ang="0">
                    <a:pos x="11" y="2"/>
                  </a:cxn>
                  <a:cxn ang="0">
                    <a:pos x="2" y="2"/>
                  </a:cxn>
                  <a:cxn ang="0">
                    <a:pos x="0" y="4"/>
                  </a:cxn>
                  <a:cxn ang="0">
                    <a:pos x="0" y="9"/>
                  </a:cxn>
                  <a:cxn ang="0">
                    <a:pos x="4" y="9"/>
                  </a:cxn>
                </a:cxnLst>
                <a:rect l="0" t="0" r="r" b="b"/>
                <a:pathLst>
                  <a:path w="19" h="10">
                    <a:moveTo>
                      <a:pt x="4" y="9"/>
                    </a:moveTo>
                    <a:lnTo>
                      <a:pt x="7" y="7"/>
                    </a:lnTo>
                    <a:lnTo>
                      <a:pt x="14" y="7"/>
                    </a:lnTo>
                    <a:lnTo>
                      <a:pt x="19" y="4"/>
                    </a:lnTo>
                    <a:lnTo>
                      <a:pt x="19" y="0"/>
                    </a:lnTo>
                    <a:lnTo>
                      <a:pt x="14" y="0"/>
                    </a:lnTo>
                    <a:lnTo>
                      <a:pt x="11"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28"/>
              <p:cNvSpPr>
                <a:spLocks/>
              </p:cNvSpPr>
              <p:nvPr/>
            </p:nvSpPr>
            <p:spPr bwMode="auto">
              <a:xfrm>
                <a:off x="6396" y="6220"/>
                <a:ext cx="19" cy="10"/>
              </a:xfrm>
              <a:custGeom>
                <a:avLst/>
                <a:gdLst/>
                <a:ahLst/>
                <a:cxnLst>
                  <a:cxn ang="0">
                    <a:pos x="0" y="4"/>
                  </a:cxn>
                  <a:cxn ang="0">
                    <a:pos x="0" y="9"/>
                  </a:cxn>
                  <a:cxn ang="0">
                    <a:pos x="7" y="9"/>
                  </a:cxn>
                  <a:cxn ang="0">
                    <a:pos x="7" y="7"/>
                  </a:cxn>
                  <a:cxn ang="0">
                    <a:pos x="14" y="7"/>
                  </a:cxn>
                  <a:cxn ang="0">
                    <a:pos x="19" y="4"/>
                  </a:cxn>
                  <a:cxn ang="0">
                    <a:pos x="19" y="0"/>
                  </a:cxn>
                  <a:cxn ang="0">
                    <a:pos x="14" y="0"/>
                  </a:cxn>
                  <a:cxn ang="0">
                    <a:pos x="11" y="2"/>
                  </a:cxn>
                  <a:cxn ang="0">
                    <a:pos x="2" y="2"/>
                  </a:cxn>
                  <a:cxn ang="0">
                    <a:pos x="0" y="4"/>
                  </a:cxn>
                </a:cxnLst>
                <a:rect l="0" t="0" r="r" b="b"/>
                <a:pathLst>
                  <a:path w="19" h="10">
                    <a:moveTo>
                      <a:pt x="0" y="4"/>
                    </a:moveTo>
                    <a:lnTo>
                      <a:pt x="0" y="9"/>
                    </a:lnTo>
                    <a:lnTo>
                      <a:pt x="7" y="9"/>
                    </a:lnTo>
                    <a:lnTo>
                      <a:pt x="7" y="7"/>
                    </a:lnTo>
                    <a:lnTo>
                      <a:pt x="14" y="7"/>
                    </a:lnTo>
                    <a:lnTo>
                      <a:pt x="19" y="4"/>
                    </a:lnTo>
                    <a:lnTo>
                      <a:pt x="19" y="0"/>
                    </a:lnTo>
                    <a:lnTo>
                      <a:pt x="14" y="0"/>
                    </a:lnTo>
                    <a:lnTo>
                      <a:pt x="11" y="2"/>
                    </a:lnTo>
                    <a:lnTo>
                      <a:pt x="2" y="2"/>
                    </a:lnTo>
                    <a:lnTo>
                      <a:pt x="0" y="4"/>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29"/>
              <p:cNvSpPr>
                <a:spLocks/>
              </p:cNvSpPr>
              <p:nvPr/>
            </p:nvSpPr>
            <p:spPr bwMode="auto">
              <a:xfrm>
                <a:off x="6398" y="6220"/>
                <a:ext cx="17" cy="10"/>
              </a:xfrm>
              <a:custGeom>
                <a:avLst/>
                <a:gdLst/>
                <a:ahLst/>
                <a:cxnLst>
                  <a:cxn ang="0">
                    <a:pos x="11" y="2"/>
                  </a:cxn>
                  <a:cxn ang="0">
                    <a:pos x="0" y="2"/>
                  </a:cxn>
                  <a:cxn ang="0">
                    <a:pos x="0" y="9"/>
                  </a:cxn>
                  <a:cxn ang="0">
                    <a:pos x="4" y="7"/>
                  </a:cxn>
                  <a:cxn ang="0">
                    <a:pos x="11" y="7"/>
                  </a:cxn>
                  <a:cxn ang="0">
                    <a:pos x="16" y="4"/>
                  </a:cxn>
                  <a:cxn ang="0">
                    <a:pos x="16" y="0"/>
                  </a:cxn>
                  <a:cxn ang="0">
                    <a:pos x="11" y="2"/>
                  </a:cxn>
                </a:cxnLst>
                <a:rect l="0" t="0" r="r" b="b"/>
                <a:pathLst>
                  <a:path w="17" h="10">
                    <a:moveTo>
                      <a:pt x="11" y="2"/>
                    </a:moveTo>
                    <a:lnTo>
                      <a:pt x="0" y="2"/>
                    </a:lnTo>
                    <a:lnTo>
                      <a:pt x="0" y="9"/>
                    </a:lnTo>
                    <a:lnTo>
                      <a:pt x="4" y="7"/>
                    </a:lnTo>
                    <a:lnTo>
                      <a:pt x="11" y="7"/>
                    </a:lnTo>
                    <a:lnTo>
                      <a:pt x="16" y="4"/>
                    </a:lnTo>
                    <a:lnTo>
                      <a:pt x="16" y="0"/>
                    </a:lnTo>
                    <a:lnTo>
                      <a:pt x="11"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30"/>
              <p:cNvSpPr>
                <a:spLocks/>
              </p:cNvSpPr>
              <p:nvPr/>
            </p:nvSpPr>
            <p:spPr bwMode="auto">
              <a:xfrm>
                <a:off x="6398" y="6220"/>
                <a:ext cx="17" cy="10"/>
              </a:xfrm>
              <a:custGeom>
                <a:avLst/>
                <a:gdLst/>
                <a:ahLst/>
                <a:cxnLst>
                  <a:cxn ang="0">
                    <a:pos x="2" y="4"/>
                  </a:cxn>
                  <a:cxn ang="0">
                    <a:pos x="2" y="9"/>
                  </a:cxn>
                  <a:cxn ang="0">
                    <a:pos x="4" y="7"/>
                  </a:cxn>
                  <a:cxn ang="0">
                    <a:pos x="11" y="7"/>
                  </a:cxn>
                  <a:cxn ang="0">
                    <a:pos x="16" y="4"/>
                  </a:cxn>
                  <a:cxn ang="0">
                    <a:pos x="16" y="0"/>
                  </a:cxn>
                  <a:cxn ang="0">
                    <a:pos x="11" y="0"/>
                  </a:cxn>
                  <a:cxn ang="0">
                    <a:pos x="9" y="2"/>
                  </a:cxn>
                  <a:cxn ang="0">
                    <a:pos x="0" y="2"/>
                  </a:cxn>
                  <a:cxn ang="0">
                    <a:pos x="2" y="4"/>
                  </a:cxn>
                </a:cxnLst>
                <a:rect l="0" t="0" r="r" b="b"/>
                <a:pathLst>
                  <a:path w="17" h="10">
                    <a:moveTo>
                      <a:pt x="2" y="4"/>
                    </a:moveTo>
                    <a:lnTo>
                      <a:pt x="2" y="9"/>
                    </a:lnTo>
                    <a:lnTo>
                      <a:pt x="4" y="7"/>
                    </a:lnTo>
                    <a:lnTo>
                      <a:pt x="11" y="7"/>
                    </a:lnTo>
                    <a:lnTo>
                      <a:pt x="16" y="4"/>
                    </a:lnTo>
                    <a:lnTo>
                      <a:pt x="16" y="0"/>
                    </a:lnTo>
                    <a:lnTo>
                      <a:pt x="11" y="0"/>
                    </a:lnTo>
                    <a:lnTo>
                      <a:pt x="9" y="2"/>
                    </a:lnTo>
                    <a:lnTo>
                      <a:pt x="0" y="2"/>
                    </a:lnTo>
                    <a:lnTo>
                      <a:pt x="2" y="4"/>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31"/>
              <p:cNvSpPr>
                <a:spLocks/>
              </p:cNvSpPr>
              <p:nvPr/>
            </p:nvSpPr>
            <p:spPr bwMode="auto">
              <a:xfrm>
                <a:off x="6400" y="6220"/>
                <a:ext cx="15" cy="10"/>
              </a:xfrm>
              <a:custGeom>
                <a:avLst/>
                <a:gdLst/>
                <a:ahLst/>
                <a:cxnLst>
                  <a:cxn ang="0">
                    <a:pos x="11" y="7"/>
                  </a:cxn>
                  <a:cxn ang="0">
                    <a:pos x="14" y="4"/>
                  </a:cxn>
                  <a:cxn ang="0">
                    <a:pos x="14" y="0"/>
                  </a:cxn>
                  <a:cxn ang="0">
                    <a:pos x="9" y="0"/>
                  </a:cxn>
                  <a:cxn ang="0">
                    <a:pos x="7" y="2"/>
                  </a:cxn>
                  <a:cxn ang="0">
                    <a:pos x="0" y="2"/>
                  </a:cxn>
                  <a:cxn ang="0">
                    <a:pos x="0" y="9"/>
                  </a:cxn>
                  <a:cxn ang="0">
                    <a:pos x="2" y="7"/>
                  </a:cxn>
                  <a:cxn ang="0">
                    <a:pos x="11" y="7"/>
                  </a:cxn>
                </a:cxnLst>
                <a:rect l="0" t="0" r="r" b="b"/>
                <a:pathLst>
                  <a:path w="15" h="10">
                    <a:moveTo>
                      <a:pt x="11" y="7"/>
                    </a:moveTo>
                    <a:lnTo>
                      <a:pt x="14" y="4"/>
                    </a:lnTo>
                    <a:lnTo>
                      <a:pt x="14" y="0"/>
                    </a:lnTo>
                    <a:lnTo>
                      <a:pt x="9" y="0"/>
                    </a:lnTo>
                    <a:lnTo>
                      <a:pt x="7" y="2"/>
                    </a:lnTo>
                    <a:lnTo>
                      <a:pt x="0" y="2"/>
                    </a:lnTo>
                    <a:lnTo>
                      <a:pt x="0" y="9"/>
                    </a:lnTo>
                    <a:lnTo>
                      <a:pt x="2" y="7"/>
                    </a:lnTo>
                    <a:lnTo>
                      <a:pt x="11"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32"/>
              <p:cNvSpPr>
                <a:spLocks/>
              </p:cNvSpPr>
              <p:nvPr/>
            </p:nvSpPr>
            <p:spPr bwMode="auto">
              <a:xfrm>
                <a:off x="6403" y="6220"/>
                <a:ext cx="12" cy="8"/>
              </a:xfrm>
              <a:custGeom>
                <a:avLst/>
                <a:gdLst/>
                <a:ahLst/>
                <a:cxnLst>
                  <a:cxn ang="0">
                    <a:pos x="9" y="7"/>
                  </a:cxn>
                  <a:cxn ang="0">
                    <a:pos x="11" y="4"/>
                  </a:cxn>
                  <a:cxn ang="0">
                    <a:pos x="11" y="0"/>
                  </a:cxn>
                  <a:cxn ang="0">
                    <a:pos x="7" y="0"/>
                  </a:cxn>
                  <a:cxn ang="0">
                    <a:pos x="4" y="2"/>
                  </a:cxn>
                  <a:cxn ang="0">
                    <a:pos x="0" y="2"/>
                  </a:cxn>
                  <a:cxn ang="0">
                    <a:pos x="0" y="7"/>
                  </a:cxn>
                  <a:cxn ang="0">
                    <a:pos x="9" y="7"/>
                  </a:cxn>
                </a:cxnLst>
                <a:rect l="0" t="0" r="r" b="b"/>
                <a:pathLst>
                  <a:path w="12" h="8">
                    <a:moveTo>
                      <a:pt x="9" y="7"/>
                    </a:moveTo>
                    <a:lnTo>
                      <a:pt x="11" y="4"/>
                    </a:lnTo>
                    <a:lnTo>
                      <a:pt x="11" y="0"/>
                    </a:lnTo>
                    <a:lnTo>
                      <a:pt x="7" y="0"/>
                    </a:lnTo>
                    <a:lnTo>
                      <a:pt x="4" y="2"/>
                    </a:lnTo>
                    <a:lnTo>
                      <a:pt x="0" y="2"/>
                    </a:lnTo>
                    <a:lnTo>
                      <a:pt x="0" y="7"/>
                    </a:lnTo>
                    <a:lnTo>
                      <a:pt x="9" y="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33"/>
              <p:cNvSpPr>
                <a:spLocks/>
              </p:cNvSpPr>
              <p:nvPr/>
            </p:nvSpPr>
            <p:spPr bwMode="auto">
              <a:xfrm>
                <a:off x="6403" y="6220"/>
                <a:ext cx="12" cy="8"/>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8">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34"/>
              <p:cNvSpPr>
                <a:spLocks/>
              </p:cNvSpPr>
              <p:nvPr/>
            </p:nvSpPr>
            <p:spPr bwMode="auto">
              <a:xfrm>
                <a:off x="6405" y="6220"/>
                <a:ext cx="10" cy="8"/>
              </a:xfrm>
              <a:custGeom>
                <a:avLst/>
                <a:gdLst/>
                <a:ahLst/>
                <a:cxnLst>
                  <a:cxn ang="0">
                    <a:pos x="0" y="2"/>
                  </a:cxn>
                  <a:cxn ang="0">
                    <a:pos x="0" y="7"/>
                  </a:cxn>
                  <a:cxn ang="0">
                    <a:pos x="7" y="7"/>
                  </a:cxn>
                  <a:cxn ang="0">
                    <a:pos x="9" y="4"/>
                  </a:cxn>
                  <a:cxn ang="0">
                    <a:pos x="9" y="0"/>
                  </a:cxn>
                  <a:cxn ang="0">
                    <a:pos x="4" y="0"/>
                  </a:cxn>
                  <a:cxn ang="0">
                    <a:pos x="0" y="2"/>
                  </a:cxn>
                </a:cxnLst>
                <a:rect l="0" t="0" r="r" b="b"/>
                <a:pathLst>
                  <a:path w="10" h="8">
                    <a:moveTo>
                      <a:pt x="0" y="2"/>
                    </a:moveTo>
                    <a:lnTo>
                      <a:pt x="0" y="7"/>
                    </a:lnTo>
                    <a:lnTo>
                      <a:pt x="7" y="7"/>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35"/>
              <p:cNvSpPr>
                <a:spLocks/>
              </p:cNvSpPr>
              <p:nvPr/>
            </p:nvSpPr>
            <p:spPr bwMode="auto">
              <a:xfrm>
                <a:off x="6405" y="6220"/>
                <a:ext cx="10" cy="8"/>
              </a:xfrm>
              <a:custGeom>
                <a:avLst/>
                <a:gdLst/>
                <a:ahLst/>
                <a:cxnLst>
                  <a:cxn ang="0">
                    <a:pos x="0" y="2"/>
                  </a:cxn>
                  <a:cxn ang="0">
                    <a:pos x="0" y="7"/>
                  </a:cxn>
                  <a:cxn ang="0">
                    <a:pos x="4" y="7"/>
                  </a:cxn>
                  <a:cxn ang="0">
                    <a:pos x="9" y="4"/>
                  </a:cxn>
                  <a:cxn ang="0">
                    <a:pos x="9" y="0"/>
                  </a:cxn>
                  <a:cxn ang="0">
                    <a:pos x="0" y="2"/>
                  </a:cxn>
                </a:cxnLst>
                <a:rect l="0" t="0" r="r" b="b"/>
                <a:pathLst>
                  <a:path w="10" h="8">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36"/>
              <p:cNvSpPr>
                <a:spLocks/>
              </p:cNvSpPr>
              <p:nvPr/>
            </p:nvSpPr>
            <p:spPr bwMode="auto">
              <a:xfrm>
                <a:off x="6393" y="6146"/>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37"/>
              <p:cNvSpPr>
                <a:spLocks/>
              </p:cNvSpPr>
              <p:nvPr/>
            </p:nvSpPr>
            <p:spPr bwMode="auto">
              <a:xfrm>
                <a:off x="6393" y="6146"/>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38"/>
              <p:cNvSpPr>
                <a:spLocks/>
              </p:cNvSpPr>
              <p:nvPr/>
            </p:nvSpPr>
            <p:spPr bwMode="auto">
              <a:xfrm>
                <a:off x="6396" y="6146"/>
                <a:ext cx="12" cy="0"/>
              </a:xfrm>
              <a:custGeom>
                <a:avLst/>
                <a:gdLst/>
                <a:ahLst/>
                <a:cxnLst>
                  <a:cxn ang="0">
                    <a:pos x="0" y="0"/>
                  </a:cxn>
                  <a:cxn ang="0">
                    <a:pos x="12" y="0"/>
                  </a:cxn>
                </a:cxnLst>
                <a:rect l="0" t="0" r="r" b="b"/>
                <a:pathLst>
                  <a:path w="12">
                    <a:moveTo>
                      <a:pt x="0" y="0"/>
                    </a:moveTo>
                    <a:lnTo>
                      <a:pt x="12"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39"/>
              <p:cNvSpPr>
                <a:spLocks/>
              </p:cNvSpPr>
              <p:nvPr/>
            </p:nvSpPr>
            <p:spPr bwMode="auto">
              <a:xfrm>
                <a:off x="6396" y="6146"/>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40"/>
              <p:cNvSpPr>
                <a:spLocks/>
              </p:cNvSpPr>
              <p:nvPr/>
            </p:nvSpPr>
            <p:spPr bwMode="auto">
              <a:xfrm>
                <a:off x="6396" y="6146"/>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41"/>
              <p:cNvSpPr>
                <a:spLocks/>
              </p:cNvSpPr>
              <p:nvPr/>
            </p:nvSpPr>
            <p:spPr bwMode="auto">
              <a:xfrm>
                <a:off x="6398" y="6146"/>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42"/>
              <p:cNvSpPr>
                <a:spLocks/>
              </p:cNvSpPr>
              <p:nvPr/>
            </p:nvSpPr>
            <p:spPr bwMode="auto">
              <a:xfrm>
                <a:off x="6398" y="6146"/>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43"/>
              <p:cNvSpPr>
                <a:spLocks/>
              </p:cNvSpPr>
              <p:nvPr/>
            </p:nvSpPr>
            <p:spPr bwMode="auto">
              <a:xfrm>
                <a:off x="6400" y="6146"/>
                <a:ext cx="8" cy="0"/>
              </a:xfrm>
              <a:custGeom>
                <a:avLst/>
                <a:gdLst/>
                <a:ahLst/>
                <a:cxnLst>
                  <a:cxn ang="0">
                    <a:pos x="0" y="0"/>
                  </a:cxn>
                  <a:cxn ang="0">
                    <a:pos x="7" y="0"/>
                  </a:cxn>
                </a:cxnLst>
                <a:rect l="0" t="0" r="r" b="b"/>
                <a:pathLst>
                  <a:path w="8">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44"/>
              <p:cNvSpPr>
                <a:spLocks/>
              </p:cNvSpPr>
              <p:nvPr/>
            </p:nvSpPr>
            <p:spPr bwMode="auto">
              <a:xfrm>
                <a:off x="6400" y="6146"/>
                <a:ext cx="8" cy="0"/>
              </a:xfrm>
              <a:custGeom>
                <a:avLst/>
                <a:gdLst/>
                <a:ahLst/>
                <a:cxnLst>
                  <a:cxn ang="0">
                    <a:pos x="0" y="0"/>
                  </a:cxn>
                  <a:cxn ang="0">
                    <a:pos x="7" y="0"/>
                  </a:cxn>
                </a:cxnLst>
                <a:rect l="0" t="0" r="r" b="b"/>
                <a:pathLst>
                  <a:path w="8">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45"/>
              <p:cNvSpPr>
                <a:spLocks/>
              </p:cNvSpPr>
              <p:nvPr/>
            </p:nvSpPr>
            <p:spPr bwMode="auto">
              <a:xfrm>
                <a:off x="6400" y="6146"/>
                <a:ext cx="8" cy="0"/>
              </a:xfrm>
              <a:custGeom>
                <a:avLst/>
                <a:gdLst/>
                <a:ahLst/>
                <a:cxnLst>
                  <a:cxn ang="0">
                    <a:pos x="0" y="0"/>
                  </a:cxn>
                  <a:cxn ang="0">
                    <a:pos x="7" y="0"/>
                  </a:cxn>
                </a:cxnLst>
                <a:rect l="0" t="0" r="r" b="b"/>
                <a:pathLst>
                  <a:path w="8">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46"/>
              <p:cNvSpPr>
                <a:spLocks/>
              </p:cNvSpPr>
              <p:nvPr/>
            </p:nvSpPr>
            <p:spPr bwMode="auto">
              <a:xfrm>
                <a:off x="6403" y="6146"/>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47"/>
              <p:cNvSpPr>
                <a:spLocks/>
              </p:cNvSpPr>
              <p:nvPr/>
            </p:nvSpPr>
            <p:spPr bwMode="auto">
              <a:xfrm>
                <a:off x="6403" y="6146"/>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48"/>
              <p:cNvSpPr>
                <a:spLocks/>
              </p:cNvSpPr>
              <p:nvPr/>
            </p:nvSpPr>
            <p:spPr bwMode="auto">
              <a:xfrm>
                <a:off x="6405" y="6153"/>
                <a:ext cx="10" cy="65"/>
              </a:xfrm>
              <a:custGeom>
                <a:avLst/>
                <a:gdLst/>
                <a:ahLst/>
                <a:cxnLst>
                  <a:cxn ang="0">
                    <a:pos x="9" y="31"/>
                  </a:cxn>
                  <a:cxn ang="0">
                    <a:pos x="7" y="14"/>
                  </a:cxn>
                  <a:cxn ang="0">
                    <a:pos x="4" y="0"/>
                  </a:cxn>
                  <a:cxn ang="0">
                    <a:pos x="0" y="0"/>
                  </a:cxn>
                  <a:cxn ang="0">
                    <a:pos x="2" y="14"/>
                  </a:cxn>
                  <a:cxn ang="0">
                    <a:pos x="2" y="31"/>
                  </a:cxn>
                  <a:cxn ang="0">
                    <a:pos x="4" y="47"/>
                  </a:cxn>
                  <a:cxn ang="0">
                    <a:pos x="4" y="64"/>
                  </a:cxn>
                  <a:cxn ang="0">
                    <a:pos x="9" y="62"/>
                  </a:cxn>
                  <a:cxn ang="0">
                    <a:pos x="9" y="31"/>
                  </a:cxn>
                </a:cxnLst>
                <a:rect l="0" t="0" r="r" b="b"/>
                <a:pathLst>
                  <a:path w="10" h="65">
                    <a:moveTo>
                      <a:pt x="9" y="31"/>
                    </a:moveTo>
                    <a:lnTo>
                      <a:pt x="7" y="14"/>
                    </a:lnTo>
                    <a:lnTo>
                      <a:pt x="4" y="0"/>
                    </a:lnTo>
                    <a:lnTo>
                      <a:pt x="0" y="0"/>
                    </a:lnTo>
                    <a:lnTo>
                      <a:pt x="2" y="14"/>
                    </a:lnTo>
                    <a:lnTo>
                      <a:pt x="2" y="31"/>
                    </a:lnTo>
                    <a:lnTo>
                      <a:pt x="4" y="47"/>
                    </a:lnTo>
                    <a:lnTo>
                      <a:pt x="4" y="64"/>
                    </a:lnTo>
                    <a:lnTo>
                      <a:pt x="9" y="62"/>
                    </a:lnTo>
                    <a:lnTo>
                      <a:pt x="9" y="3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49"/>
              <p:cNvSpPr>
                <a:spLocks/>
              </p:cNvSpPr>
              <p:nvPr/>
            </p:nvSpPr>
            <p:spPr bwMode="auto">
              <a:xfrm>
                <a:off x="6403" y="6153"/>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50"/>
              <p:cNvSpPr>
                <a:spLocks/>
              </p:cNvSpPr>
              <p:nvPr/>
            </p:nvSpPr>
            <p:spPr bwMode="auto">
              <a:xfrm>
                <a:off x="6403" y="6153"/>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51"/>
              <p:cNvSpPr>
                <a:spLocks/>
              </p:cNvSpPr>
              <p:nvPr/>
            </p:nvSpPr>
            <p:spPr bwMode="auto">
              <a:xfrm>
                <a:off x="6400" y="6153"/>
                <a:ext cx="12" cy="65"/>
              </a:xfrm>
              <a:custGeom>
                <a:avLst/>
                <a:gdLst/>
                <a:ahLst/>
                <a:cxnLst>
                  <a:cxn ang="0">
                    <a:pos x="9" y="31"/>
                  </a:cxn>
                  <a:cxn ang="0">
                    <a:pos x="9" y="14"/>
                  </a:cxn>
                  <a:cxn ang="0">
                    <a:pos x="4" y="0"/>
                  </a:cxn>
                  <a:cxn ang="0">
                    <a:pos x="0" y="0"/>
                  </a:cxn>
                  <a:cxn ang="0">
                    <a:pos x="4" y="14"/>
                  </a:cxn>
                  <a:cxn ang="0">
                    <a:pos x="4" y="31"/>
                  </a:cxn>
                  <a:cxn ang="0">
                    <a:pos x="7" y="47"/>
                  </a:cxn>
                  <a:cxn ang="0">
                    <a:pos x="7" y="64"/>
                  </a:cxn>
                  <a:cxn ang="0">
                    <a:pos x="11" y="62"/>
                  </a:cxn>
                  <a:cxn ang="0">
                    <a:pos x="11" y="47"/>
                  </a:cxn>
                  <a:cxn ang="0">
                    <a:pos x="9" y="31"/>
                  </a:cxn>
                </a:cxnLst>
                <a:rect l="0" t="0" r="r" b="b"/>
                <a:pathLst>
                  <a:path w="12" h="65">
                    <a:moveTo>
                      <a:pt x="9" y="31"/>
                    </a:moveTo>
                    <a:lnTo>
                      <a:pt x="9" y="14"/>
                    </a:lnTo>
                    <a:lnTo>
                      <a:pt x="4" y="0"/>
                    </a:lnTo>
                    <a:lnTo>
                      <a:pt x="0" y="0"/>
                    </a:lnTo>
                    <a:lnTo>
                      <a:pt x="4" y="14"/>
                    </a:lnTo>
                    <a:lnTo>
                      <a:pt x="4" y="31"/>
                    </a:lnTo>
                    <a:lnTo>
                      <a:pt x="7" y="47"/>
                    </a:lnTo>
                    <a:lnTo>
                      <a:pt x="7" y="64"/>
                    </a:lnTo>
                    <a:lnTo>
                      <a:pt x="11" y="62"/>
                    </a:lnTo>
                    <a:lnTo>
                      <a:pt x="11" y="47"/>
                    </a:lnTo>
                    <a:lnTo>
                      <a:pt x="9" y="31"/>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52"/>
              <p:cNvSpPr>
                <a:spLocks/>
              </p:cNvSpPr>
              <p:nvPr/>
            </p:nvSpPr>
            <p:spPr bwMode="auto">
              <a:xfrm>
                <a:off x="6400" y="6153"/>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53"/>
              <p:cNvSpPr>
                <a:spLocks/>
              </p:cNvSpPr>
              <p:nvPr/>
            </p:nvSpPr>
            <p:spPr bwMode="auto">
              <a:xfrm>
                <a:off x="6400" y="6153"/>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54"/>
              <p:cNvSpPr>
                <a:spLocks/>
              </p:cNvSpPr>
              <p:nvPr/>
            </p:nvSpPr>
            <p:spPr bwMode="auto">
              <a:xfrm>
                <a:off x="6398" y="6153"/>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55"/>
              <p:cNvSpPr>
                <a:spLocks/>
              </p:cNvSpPr>
              <p:nvPr/>
            </p:nvSpPr>
            <p:spPr bwMode="auto">
              <a:xfrm>
                <a:off x="6398" y="6153"/>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56"/>
              <p:cNvSpPr>
                <a:spLocks/>
              </p:cNvSpPr>
              <p:nvPr/>
            </p:nvSpPr>
            <p:spPr bwMode="auto">
              <a:xfrm>
                <a:off x="6396" y="6153"/>
                <a:ext cx="12" cy="65"/>
              </a:xfrm>
              <a:custGeom>
                <a:avLst/>
                <a:gdLst/>
                <a:ahLst/>
                <a:cxnLst>
                  <a:cxn ang="0">
                    <a:pos x="7" y="47"/>
                  </a:cxn>
                  <a:cxn ang="0">
                    <a:pos x="7" y="64"/>
                  </a:cxn>
                  <a:cxn ang="0">
                    <a:pos x="11" y="62"/>
                  </a:cxn>
                  <a:cxn ang="0">
                    <a:pos x="11" y="47"/>
                  </a:cxn>
                  <a:cxn ang="0">
                    <a:pos x="9" y="31"/>
                  </a:cxn>
                  <a:cxn ang="0">
                    <a:pos x="9" y="14"/>
                  </a:cxn>
                  <a:cxn ang="0">
                    <a:pos x="7" y="0"/>
                  </a:cxn>
                  <a:cxn ang="0">
                    <a:pos x="0" y="0"/>
                  </a:cxn>
                  <a:cxn ang="0">
                    <a:pos x="4" y="14"/>
                  </a:cxn>
                  <a:cxn ang="0">
                    <a:pos x="4" y="31"/>
                  </a:cxn>
                  <a:cxn ang="0">
                    <a:pos x="7" y="47"/>
                  </a:cxn>
                </a:cxnLst>
                <a:rect l="0" t="0" r="r" b="b"/>
                <a:pathLst>
                  <a:path w="12" h="65">
                    <a:moveTo>
                      <a:pt x="7" y="47"/>
                    </a:moveTo>
                    <a:lnTo>
                      <a:pt x="7" y="64"/>
                    </a:lnTo>
                    <a:lnTo>
                      <a:pt x="11" y="62"/>
                    </a:lnTo>
                    <a:lnTo>
                      <a:pt x="11" y="47"/>
                    </a:lnTo>
                    <a:lnTo>
                      <a:pt x="9" y="31"/>
                    </a:lnTo>
                    <a:lnTo>
                      <a:pt x="9" y="14"/>
                    </a:lnTo>
                    <a:lnTo>
                      <a:pt x="7" y="0"/>
                    </a:lnTo>
                    <a:lnTo>
                      <a:pt x="0" y="0"/>
                    </a:lnTo>
                    <a:lnTo>
                      <a:pt x="4" y="14"/>
                    </a:lnTo>
                    <a:lnTo>
                      <a:pt x="4" y="31"/>
                    </a:lnTo>
                    <a:lnTo>
                      <a:pt x="7" y="47"/>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57"/>
              <p:cNvSpPr>
                <a:spLocks/>
              </p:cNvSpPr>
              <p:nvPr/>
            </p:nvSpPr>
            <p:spPr bwMode="auto">
              <a:xfrm>
                <a:off x="6396" y="6153"/>
                <a:ext cx="9" cy="65"/>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9" h="65">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58"/>
              <p:cNvSpPr>
                <a:spLocks/>
              </p:cNvSpPr>
              <p:nvPr/>
            </p:nvSpPr>
            <p:spPr bwMode="auto">
              <a:xfrm>
                <a:off x="6396" y="6153"/>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59"/>
              <p:cNvSpPr>
                <a:spLocks/>
              </p:cNvSpPr>
              <p:nvPr/>
            </p:nvSpPr>
            <p:spPr bwMode="auto">
              <a:xfrm>
                <a:off x="6393" y="6153"/>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60"/>
              <p:cNvSpPr>
                <a:spLocks/>
              </p:cNvSpPr>
              <p:nvPr/>
            </p:nvSpPr>
            <p:spPr bwMode="auto">
              <a:xfrm>
                <a:off x="6403" y="6007"/>
                <a:ext cx="213" cy="233"/>
              </a:xfrm>
              <a:custGeom>
                <a:avLst/>
                <a:gdLst/>
                <a:ahLst/>
                <a:cxnLst>
                  <a:cxn ang="0">
                    <a:pos x="213" y="213"/>
                  </a:cxn>
                  <a:cxn ang="0">
                    <a:pos x="211" y="11"/>
                  </a:cxn>
                  <a:cxn ang="0">
                    <a:pos x="52" y="0"/>
                  </a:cxn>
                  <a:cxn ang="0">
                    <a:pos x="0" y="4"/>
                  </a:cxn>
                  <a:cxn ang="0">
                    <a:pos x="2" y="216"/>
                  </a:cxn>
                  <a:cxn ang="0">
                    <a:pos x="11" y="216"/>
                  </a:cxn>
                  <a:cxn ang="0">
                    <a:pos x="11" y="223"/>
                  </a:cxn>
                  <a:cxn ang="0">
                    <a:pos x="52" y="232"/>
                  </a:cxn>
                  <a:cxn ang="0">
                    <a:pos x="189" y="213"/>
                  </a:cxn>
                  <a:cxn ang="0">
                    <a:pos x="213" y="213"/>
                  </a:cxn>
                </a:cxnLst>
                <a:rect l="0" t="0" r="r" b="b"/>
                <a:pathLst>
                  <a:path w="213" h="233">
                    <a:moveTo>
                      <a:pt x="213" y="213"/>
                    </a:moveTo>
                    <a:lnTo>
                      <a:pt x="211" y="11"/>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61"/>
              <p:cNvSpPr>
                <a:spLocks/>
              </p:cNvSpPr>
              <p:nvPr/>
            </p:nvSpPr>
            <p:spPr bwMode="auto">
              <a:xfrm>
                <a:off x="6468" y="5961"/>
                <a:ext cx="326" cy="300"/>
              </a:xfrm>
              <a:custGeom>
                <a:avLst/>
                <a:gdLst/>
                <a:ahLst/>
                <a:cxnLst>
                  <a:cxn ang="0">
                    <a:pos x="252" y="50"/>
                  </a:cxn>
                  <a:cxn ang="0">
                    <a:pos x="242" y="31"/>
                  </a:cxn>
                  <a:cxn ang="0">
                    <a:pos x="235" y="23"/>
                  </a:cxn>
                  <a:cxn ang="0">
                    <a:pos x="228" y="16"/>
                  </a:cxn>
                  <a:cxn ang="0">
                    <a:pos x="216" y="9"/>
                  </a:cxn>
                  <a:cxn ang="0">
                    <a:pos x="201" y="4"/>
                  </a:cxn>
                  <a:cxn ang="0">
                    <a:pos x="187" y="2"/>
                  </a:cxn>
                  <a:cxn ang="0">
                    <a:pos x="175" y="0"/>
                  </a:cxn>
                  <a:cxn ang="0">
                    <a:pos x="158" y="2"/>
                  </a:cxn>
                  <a:cxn ang="0">
                    <a:pos x="144" y="4"/>
                  </a:cxn>
                  <a:cxn ang="0">
                    <a:pos x="132" y="7"/>
                  </a:cxn>
                  <a:cxn ang="0">
                    <a:pos x="117" y="9"/>
                  </a:cxn>
                  <a:cxn ang="0">
                    <a:pos x="100" y="12"/>
                  </a:cxn>
                  <a:cxn ang="0">
                    <a:pos x="84" y="14"/>
                  </a:cxn>
                  <a:cxn ang="0">
                    <a:pos x="74" y="16"/>
                  </a:cxn>
                  <a:cxn ang="0">
                    <a:pos x="57" y="19"/>
                  </a:cxn>
                  <a:cxn ang="0">
                    <a:pos x="48" y="21"/>
                  </a:cxn>
                  <a:cxn ang="0">
                    <a:pos x="36" y="23"/>
                  </a:cxn>
                  <a:cxn ang="0">
                    <a:pos x="26" y="26"/>
                  </a:cxn>
                  <a:cxn ang="0">
                    <a:pos x="14" y="28"/>
                  </a:cxn>
                  <a:cxn ang="0">
                    <a:pos x="4" y="52"/>
                  </a:cxn>
                  <a:cxn ang="0">
                    <a:pos x="0" y="98"/>
                  </a:cxn>
                  <a:cxn ang="0">
                    <a:pos x="4" y="232"/>
                  </a:cxn>
                  <a:cxn ang="0">
                    <a:pos x="24" y="240"/>
                  </a:cxn>
                  <a:cxn ang="0">
                    <a:pos x="31" y="242"/>
                  </a:cxn>
                  <a:cxn ang="0">
                    <a:pos x="38" y="244"/>
                  </a:cxn>
                  <a:cxn ang="0">
                    <a:pos x="52" y="247"/>
                  </a:cxn>
                  <a:cxn ang="0">
                    <a:pos x="64" y="249"/>
                  </a:cxn>
                  <a:cxn ang="0">
                    <a:pos x="88" y="266"/>
                  </a:cxn>
                  <a:cxn ang="0">
                    <a:pos x="60" y="278"/>
                  </a:cxn>
                  <a:cxn ang="0">
                    <a:pos x="57" y="285"/>
                  </a:cxn>
                  <a:cxn ang="0">
                    <a:pos x="64" y="290"/>
                  </a:cxn>
                  <a:cxn ang="0">
                    <a:pos x="74" y="292"/>
                  </a:cxn>
                  <a:cxn ang="0">
                    <a:pos x="86" y="295"/>
                  </a:cxn>
                  <a:cxn ang="0">
                    <a:pos x="199" y="300"/>
                  </a:cxn>
                  <a:cxn ang="0">
                    <a:pos x="240" y="285"/>
                  </a:cxn>
                  <a:cxn ang="0">
                    <a:pos x="247" y="280"/>
                  </a:cxn>
                  <a:cxn ang="0">
                    <a:pos x="249" y="268"/>
                  </a:cxn>
                  <a:cxn ang="0">
                    <a:pos x="240" y="261"/>
                  </a:cxn>
                  <a:cxn ang="0">
                    <a:pos x="220" y="254"/>
                  </a:cxn>
                  <a:cxn ang="0">
                    <a:pos x="321" y="228"/>
                  </a:cxn>
                  <a:cxn ang="0">
                    <a:pos x="324" y="196"/>
                  </a:cxn>
                  <a:cxn ang="0">
                    <a:pos x="326" y="108"/>
                  </a:cxn>
                </a:cxnLst>
                <a:rect l="0" t="0" r="r" b="b"/>
                <a:pathLst>
                  <a:path w="326" h="300">
                    <a:moveTo>
                      <a:pt x="324" y="91"/>
                    </a:moveTo>
                    <a:lnTo>
                      <a:pt x="252" y="50"/>
                    </a:lnTo>
                    <a:lnTo>
                      <a:pt x="247" y="36"/>
                    </a:lnTo>
                    <a:lnTo>
                      <a:pt x="242" y="31"/>
                    </a:lnTo>
                    <a:lnTo>
                      <a:pt x="240" y="26"/>
                    </a:lnTo>
                    <a:lnTo>
                      <a:pt x="235" y="23"/>
                    </a:lnTo>
                    <a:lnTo>
                      <a:pt x="232" y="19"/>
                    </a:lnTo>
                    <a:lnTo>
                      <a:pt x="228" y="16"/>
                    </a:lnTo>
                    <a:lnTo>
                      <a:pt x="225" y="14"/>
                    </a:lnTo>
                    <a:lnTo>
                      <a:pt x="216" y="9"/>
                    </a:lnTo>
                    <a:lnTo>
                      <a:pt x="211" y="9"/>
                    </a:lnTo>
                    <a:lnTo>
                      <a:pt x="201" y="4"/>
                    </a:lnTo>
                    <a:lnTo>
                      <a:pt x="194" y="4"/>
                    </a:lnTo>
                    <a:lnTo>
                      <a:pt x="187" y="2"/>
                    </a:lnTo>
                    <a:lnTo>
                      <a:pt x="180" y="0"/>
                    </a:lnTo>
                    <a:lnTo>
                      <a:pt x="175" y="0"/>
                    </a:lnTo>
                    <a:lnTo>
                      <a:pt x="170" y="2"/>
                    </a:lnTo>
                    <a:lnTo>
                      <a:pt x="158" y="2"/>
                    </a:lnTo>
                    <a:lnTo>
                      <a:pt x="153" y="4"/>
                    </a:lnTo>
                    <a:lnTo>
                      <a:pt x="144" y="4"/>
                    </a:lnTo>
                    <a:lnTo>
                      <a:pt x="136" y="7"/>
                    </a:lnTo>
                    <a:lnTo>
                      <a:pt x="132" y="7"/>
                    </a:lnTo>
                    <a:lnTo>
                      <a:pt x="127" y="9"/>
                    </a:lnTo>
                    <a:lnTo>
                      <a:pt x="117" y="9"/>
                    </a:lnTo>
                    <a:lnTo>
                      <a:pt x="110" y="12"/>
                    </a:lnTo>
                    <a:lnTo>
                      <a:pt x="100" y="12"/>
                    </a:lnTo>
                    <a:lnTo>
                      <a:pt x="96" y="14"/>
                    </a:lnTo>
                    <a:lnTo>
                      <a:pt x="84" y="14"/>
                    </a:lnTo>
                    <a:lnTo>
                      <a:pt x="79" y="16"/>
                    </a:lnTo>
                    <a:lnTo>
                      <a:pt x="74" y="16"/>
                    </a:lnTo>
                    <a:lnTo>
                      <a:pt x="67" y="19"/>
                    </a:lnTo>
                    <a:lnTo>
                      <a:pt x="57" y="19"/>
                    </a:lnTo>
                    <a:lnTo>
                      <a:pt x="52" y="21"/>
                    </a:lnTo>
                    <a:lnTo>
                      <a:pt x="48" y="21"/>
                    </a:lnTo>
                    <a:lnTo>
                      <a:pt x="40" y="23"/>
                    </a:lnTo>
                    <a:lnTo>
                      <a:pt x="36" y="23"/>
                    </a:lnTo>
                    <a:lnTo>
                      <a:pt x="31" y="26"/>
                    </a:lnTo>
                    <a:lnTo>
                      <a:pt x="26" y="26"/>
                    </a:lnTo>
                    <a:lnTo>
                      <a:pt x="21" y="28"/>
                    </a:lnTo>
                    <a:lnTo>
                      <a:pt x="14" y="28"/>
                    </a:lnTo>
                    <a:lnTo>
                      <a:pt x="9" y="31"/>
                    </a:lnTo>
                    <a:lnTo>
                      <a:pt x="4" y="52"/>
                    </a:lnTo>
                    <a:lnTo>
                      <a:pt x="2" y="74"/>
                    </a:lnTo>
                    <a:lnTo>
                      <a:pt x="0" y="98"/>
                    </a:lnTo>
                    <a:lnTo>
                      <a:pt x="0" y="184"/>
                    </a:lnTo>
                    <a:lnTo>
                      <a:pt x="4" y="232"/>
                    </a:lnTo>
                    <a:lnTo>
                      <a:pt x="19" y="240"/>
                    </a:lnTo>
                    <a:lnTo>
                      <a:pt x="24" y="240"/>
                    </a:lnTo>
                    <a:lnTo>
                      <a:pt x="26" y="242"/>
                    </a:lnTo>
                    <a:lnTo>
                      <a:pt x="31" y="242"/>
                    </a:lnTo>
                    <a:lnTo>
                      <a:pt x="36" y="244"/>
                    </a:lnTo>
                    <a:lnTo>
                      <a:pt x="38" y="244"/>
                    </a:lnTo>
                    <a:lnTo>
                      <a:pt x="43" y="247"/>
                    </a:lnTo>
                    <a:lnTo>
                      <a:pt x="52" y="247"/>
                    </a:lnTo>
                    <a:lnTo>
                      <a:pt x="55" y="249"/>
                    </a:lnTo>
                    <a:lnTo>
                      <a:pt x="64" y="249"/>
                    </a:lnTo>
                    <a:lnTo>
                      <a:pt x="79" y="259"/>
                    </a:lnTo>
                    <a:lnTo>
                      <a:pt x="88" y="266"/>
                    </a:lnTo>
                    <a:lnTo>
                      <a:pt x="76" y="273"/>
                    </a:lnTo>
                    <a:lnTo>
                      <a:pt x="60" y="278"/>
                    </a:lnTo>
                    <a:lnTo>
                      <a:pt x="52" y="283"/>
                    </a:lnTo>
                    <a:lnTo>
                      <a:pt x="57" y="285"/>
                    </a:lnTo>
                    <a:lnTo>
                      <a:pt x="60" y="288"/>
                    </a:lnTo>
                    <a:lnTo>
                      <a:pt x="64" y="290"/>
                    </a:lnTo>
                    <a:lnTo>
                      <a:pt x="69" y="290"/>
                    </a:lnTo>
                    <a:lnTo>
                      <a:pt x="74" y="292"/>
                    </a:lnTo>
                    <a:lnTo>
                      <a:pt x="79" y="292"/>
                    </a:lnTo>
                    <a:lnTo>
                      <a:pt x="86" y="295"/>
                    </a:lnTo>
                    <a:lnTo>
                      <a:pt x="136" y="295"/>
                    </a:lnTo>
                    <a:lnTo>
                      <a:pt x="199" y="300"/>
                    </a:lnTo>
                    <a:lnTo>
                      <a:pt x="235" y="288"/>
                    </a:lnTo>
                    <a:lnTo>
                      <a:pt x="240" y="285"/>
                    </a:lnTo>
                    <a:lnTo>
                      <a:pt x="242" y="283"/>
                    </a:lnTo>
                    <a:lnTo>
                      <a:pt x="247" y="280"/>
                    </a:lnTo>
                    <a:lnTo>
                      <a:pt x="249" y="278"/>
                    </a:lnTo>
                    <a:lnTo>
                      <a:pt x="249" y="268"/>
                    </a:lnTo>
                    <a:lnTo>
                      <a:pt x="244" y="263"/>
                    </a:lnTo>
                    <a:lnTo>
                      <a:pt x="240" y="261"/>
                    </a:lnTo>
                    <a:lnTo>
                      <a:pt x="225" y="254"/>
                    </a:lnTo>
                    <a:lnTo>
                      <a:pt x="220" y="254"/>
                    </a:lnTo>
                    <a:lnTo>
                      <a:pt x="254" y="240"/>
                    </a:lnTo>
                    <a:lnTo>
                      <a:pt x="321" y="228"/>
                    </a:lnTo>
                    <a:lnTo>
                      <a:pt x="324" y="213"/>
                    </a:lnTo>
                    <a:lnTo>
                      <a:pt x="324" y="196"/>
                    </a:lnTo>
                    <a:lnTo>
                      <a:pt x="326" y="180"/>
                    </a:lnTo>
                    <a:lnTo>
                      <a:pt x="326" y="108"/>
                    </a:lnTo>
                    <a:lnTo>
                      <a:pt x="324" y="91"/>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62"/>
              <p:cNvSpPr>
                <a:spLocks/>
              </p:cNvSpPr>
              <p:nvPr/>
            </p:nvSpPr>
            <p:spPr bwMode="auto">
              <a:xfrm>
                <a:off x="6667" y="5966"/>
                <a:ext cx="5" cy="228"/>
              </a:xfrm>
              <a:custGeom>
                <a:avLst/>
                <a:gdLst/>
                <a:ahLst/>
                <a:cxnLst>
                  <a:cxn ang="0">
                    <a:pos x="4" y="2"/>
                  </a:cxn>
                  <a:cxn ang="0">
                    <a:pos x="2" y="0"/>
                  </a:cxn>
                  <a:cxn ang="0">
                    <a:pos x="2" y="36"/>
                  </a:cxn>
                  <a:cxn ang="0">
                    <a:pos x="0" y="115"/>
                  </a:cxn>
                  <a:cxn ang="0">
                    <a:pos x="0" y="194"/>
                  </a:cxn>
                  <a:cxn ang="0">
                    <a:pos x="2" y="228"/>
                  </a:cxn>
                  <a:cxn ang="0">
                    <a:pos x="4" y="228"/>
                  </a:cxn>
                  <a:cxn ang="0">
                    <a:pos x="4" y="2"/>
                  </a:cxn>
                </a:cxnLst>
                <a:rect l="0" t="0" r="r" b="b"/>
                <a:pathLst>
                  <a:path w="5" h="228">
                    <a:moveTo>
                      <a:pt x="4" y="2"/>
                    </a:moveTo>
                    <a:lnTo>
                      <a:pt x="2" y="0"/>
                    </a:lnTo>
                    <a:lnTo>
                      <a:pt x="2" y="36"/>
                    </a:lnTo>
                    <a:lnTo>
                      <a:pt x="0" y="115"/>
                    </a:lnTo>
                    <a:lnTo>
                      <a:pt x="0" y="194"/>
                    </a:lnTo>
                    <a:lnTo>
                      <a:pt x="2" y="228"/>
                    </a:lnTo>
                    <a:lnTo>
                      <a:pt x="4" y="228"/>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63"/>
              <p:cNvSpPr>
                <a:spLocks/>
              </p:cNvSpPr>
              <p:nvPr/>
            </p:nvSpPr>
            <p:spPr bwMode="auto">
              <a:xfrm>
                <a:off x="6668" y="5966"/>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64"/>
              <p:cNvSpPr>
                <a:spLocks/>
              </p:cNvSpPr>
              <p:nvPr/>
            </p:nvSpPr>
            <p:spPr bwMode="auto">
              <a:xfrm>
                <a:off x="6664" y="5966"/>
                <a:ext cx="5" cy="228"/>
              </a:xfrm>
              <a:custGeom>
                <a:avLst/>
                <a:gdLst/>
                <a:ahLst/>
                <a:cxnLst>
                  <a:cxn ang="0">
                    <a:pos x="2" y="0"/>
                  </a:cxn>
                  <a:cxn ang="0">
                    <a:pos x="0" y="36"/>
                  </a:cxn>
                  <a:cxn ang="0">
                    <a:pos x="0" y="192"/>
                  </a:cxn>
                  <a:cxn ang="0">
                    <a:pos x="2" y="228"/>
                  </a:cxn>
                  <a:cxn ang="0">
                    <a:pos x="4" y="228"/>
                  </a:cxn>
                  <a:cxn ang="0">
                    <a:pos x="2" y="177"/>
                  </a:cxn>
                  <a:cxn ang="0">
                    <a:pos x="2" y="127"/>
                  </a:cxn>
                  <a:cxn ang="0">
                    <a:pos x="4" y="72"/>
                  </a:cxn>
                  <a:cxn ang="0">
                    <a:pos x="4" y="0"/>
                  </a:cxn>
                  <a:cxn ang="0">
                    <a:pos x="2" y="0"/>
                  </a:cxn>
                </a:cxnLst>
                <a:rect l="0" t="0" r="r" b="b"/>
                <a:pathLst>
                  <a:path w="5" h="228">
                    <a:moveTo>
                      <a:pt x="2" y="0"/>
                    </a:moveTo>
                    <a:lnTo>
                      <a:pt x="0" y="36"/>
                    </a:lnTo>
                    <a:lnTo>
                      <a:pt x="0" y="192"/>
                    </a:lnTo>
                    <a:lnTo>
                      <a:pt x="2" y="228"/>
                    </a:lnTo>
                    <a:lnTo>
                      <a:pt x="4" y="228"/>
                    </a:lnTo>
                    <a:lnTo>
                      <a:pt x="2" y="177"/>
                    </a:lnTo>
                    <a:lnTo>
                      <a:pt x="2" y="127"/>
                    </a:lnTo>
                    <a:lnTo>
                      <a:pt x="4" y="72"/>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65"/>
              <p:cNvSpPr>
                <a:spLocks/>
              </p:cNvSpPr>
              <p:nvPr/>
            </p:nvSpPr>
            <p:spPr bwMode="auto">
              <a:xfrm>
                <a:off x="6666" y="5966"/>
                <a:ext cx="0" cy="228"/>
              </a:xfrm>
              <a:custGeom>
                <a:avLst/>
                <a:gdLst/>
                <a:ahLst/>
                <a:cxnLst>
                  <a:cxn ang="0">
                    <a:pos x="0" y="0"/>
                  </a:cxn>
                  <a:cxn ang="0">
                    <a:pos x="0" y="227"/>
                  </a:cxn>
                </a:cxnLst>
                <a:rect l="0" t="0" r="r" b="b"/>
                <a:pathLst>
                  <a:path h="228">
                    <a:moveTo>
                      <a:pt x="0" y="0"/>
                    </a:moveTo>
                    <a:lnTo>
                      <a:pt x="0" y="227"/>
                    </a:lnTo>
                  </a:path>
                </a:pathLst>
              </a:custGeom>
              <a:noFill/>
              <a:ln w="2794">
                <a:solidFill>
                  <a:srgbClr val="6C3F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66"/>
              <p:cNvSpPr>
                <a:spLocks/>
              </p:cNvSpPr>
              <p:nvPr/>
            </p:nvSpPr>
            <p:spPr bwMode="auto">
              <a:xfrm>
                <a:off x="6662" y="5966"/>
                <a:ext cx="5" cy="228"/>
              </a:xfrm>
              <a:custGeom>
                <a:avLst/>
                <a:gdLst/>
                <a:ahLst/>
                <a:cxnLst>
                  <a:cxn ang="0">
                    <a:pos x="2" y="0"/>
                  </a:cxn>
                  <a:cxn ang="0">
                    <a:pos x="0" y="36"/>
                  </a:cxn>
                  <a:cxn ang="0">
                    <a:pos x="0" y="192"/>
                  </a:cxn>
                  <a:cxn ang="0">
                    <a:pos x="2" y="228"/>
                  </a:cxn>
                  <a:cxn ang="0">
                    <a:pos x="4" y="228"/>
                  </a:cxn>
                  <a:cxn ang="0">
                    <a:pos x="2" y="175"/>
                  </a:cxn>
                  <a:cxn ang="0">
                    <a:pos x="2" y="72"/>
                  </a:cxn>
                  <a:cxn ang="0">
                    <a:pos x="4" y="0"/>
                  </a:cxn>
                  <a:cxn ang="0">
                    <a:pos x="2" y="0"/>
                  </a:cxn>
                </a:cxnLst>
                <a:rect l="0" t="0" r="r" b="b"/>
                <a:pathLst>
                  <a:path w="5" h="228">
                    <a:moveTo>
                      <a:pt x="2" y="0"/>
                    </a:moveTo>
                    <a:lnTo>
                      <a:pt x="0" y="36"/>
                    </a:lnTo>
                    <a:lnTo>
                      <a:pt x="0" y="192"/>
                    </a:lnTo>
                    <a:lnTo>
                      <a:pt x="2" y="228"/>
                    </a:lnTo>
                    <a:lnTo>
                      <a:pt x="4" y="228"/>
                    </a:lnTo>
                    <a:lnTo>
                      <a:pt x="2" y="175"/>
                    </a:lnTo>
                    <a:lnTo>
                      <a:pt x="2" y="72"/>
                    </a:lnTo>
                    <a:lnTo>
                      <a:pt x="4" y="0"/>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67"/>
              <p:cNvSpPr>
                <a:spLocks/>
              </p:cNvSpPr>
              <p:nvPr/>
            </p:nvSpPr>
            <p:spPr bwMode="auto">
              <a:xfrm>
                <a:off x="6663" y="5966"/>
                <a:ext cx="0" cy="228"/>
              </a:xfrm>
              <a:custGeom>
                <a:avLst/>
                <a:gdLst/>
                <a:ahLst/>
                <a:cxnLst>
                  <a:cxn ang="0">
                    <a:pos x="0" y="0"/>
                  </a:cxn>
                  <a:cxn ang="0">
                    <a:pos x="0" y="227"/>
                  </a:cxn>
                </a:cxnLst>
                <a:rect l="0" t="0" r="r" b="b"/>
                <a:pathLst>
                  <a:path h="228">
                    <a:moveTo>
                      <a:pt x="0" y="0"/>
                    </a:moveTo>
                    <a:lnTo>
                      <a:pt x="0" y="227"/>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68"/>
              <p:cNvSpPr>
                <a:spLocks/>
              </p:cNvSpPr>
              <p:nvPr/>
            </p:nvSpPr>
            <p:spPr bwMode="auto">
              <a:xfrm>
                <a:off x="6660" y="5966"/>
                <a:ext cx="4" cy="228"/>
              </a:xfrm>
              <a:custGeom>
                <a:avLst/>
                <a:gdLst/>
                <a:ahLst/>
                <a:cxnLst>
                  <a:cxn ang="0">
                    <a:pos x="2" y="0"/>
                  </a:cxn>
                  <a:cxn ang="0">
                    <a:pos x="0" y="33"/>
                  </a:cxn>
                  <a:cxn ang="0">
                    <a:pos x="0" y="228"/>
                  </a:cxn>
                  <a:cxn ang="0">
                    <a:pos x="4" y="225"/>
                  </a:cxn>
                  <a:cxn ang="0">
                    <a:pos x="2" y="175"/>
                  </a:cxn>
                  <a:cxn ang="0">
                    <a:pos x="2" y="69"/>
                  </a:cxn>
                  <a:cxn ang="0">
                    <a:pos x="4" y="0"/>
                  </a:cxn>
                  <a:cxn ang="0">
                    <a:pos x="2" y="0"/>
                  </a:cxn>
                </a:cxnLst>
                <a:rect l="0" t="0" r="r" b="b"/>
                <a:pathLst>
                  <a:path w="4" h="228">
                    <a:moveTo>
                      <a:pt x="2" y="0"/>
                    </a:moveTo>
                    <a:lnTo>
                      <a:pt x="0" y="33"/>
                    </a:lnTo>
                    <a:lnTo>
                      <a:pt x="0" y="228"/>
                    </a:lnTo>
                    <a:lnTo>
                      <a:pt x="4" y="225"/>
                    </a:lnTo>
                    <a:lnTo>
                      <a:pt x="2" y="175"/>
                    </a:lnTo>
                    <a:lnTo>
                      <a:pt x="2" y="69"/>
                    </a:lnTo>
                    <a:lnTo>
                      <a:pt x="4" y="0"/>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69"/>
              <p:cNvSpPr>
                <a:spLocks/>
              </p:cNvSpPr>
              <p:nvPr/>
            </p:nvSpPr>
            <p:spPr bwMode="auto">
              <a:xfrm>
                <a:off x="6657" y="5966"/>
                <a:ext cx="5" cy="226"/>
              </a:xfrm>
              <a:custGeom>
                <a:avLst/>
                <a:gdLst/>
                <a:ahLst/>
                <a:cxnLst>
                  <a:cxn ang="0">
                    <a:pos x="4" y="0"/>
                  </a:cxn>
                  <a:cxn ang="0">
                    <a:pos x="2" y="0"/>
                  </a:cxn>
                  <a:cxn ang="0">
                    <a:pos x="2" y="33"/>
                  </a:cxn>
                  <a:cxn ang="0">
                    <a:pos x="0" y="112"/>
                  </a:cxn>
                  <a:cxn ang="0">
                    <a:pos x="0" y="192"/>
                  </a:cxn>
                  <a:cxn ang="0">
                    <a:pos x="2" y="225"/>
                  </a:cxn>
                  <a:cxn ang="0">
                    <a:pos x="4" y="225"/>
                  </a:cxn>
                  <a:cxn ang="0">
                    <a:pos x="4" y="0"/>
                  </a:cxn>
                </a:cxnLst>
                <a:rect l="0" t="0" r="r" b="b"/>
                <a:pathLst>
                  <a:path w="5" h="226">
                    <a:moveTo>
                      <a:pt x="4" y="0"/>
                    </a:moveTo>
                    <a:lnTo>
                      <a:pt x="2" y="0"/>
                    </a:lnTo>
                    <a:lnTo>
                      <a:pt x="2" y="33"/>
                    </a:lnTo>
                    <a:lnTo>
                      <a:pt x="0" y="112"/>
                    </a:lnTo>
                    <a:lnTo>
                      <a:pt x="0" y="192"/>
                    </a:lnTo>
                    <a:lnTo>
                      <a:pt x="2" y="225"/>
                    </a:lnTo>
                    <a:lnTo>
                      <a:pt x="4" y="225"/>
                    </a:lnTo>
                    <a:lnTo>
                      <a:pt x="4"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70"/>
              <p:cNvSpPr>
                <a:spLocks/>
              </p:cNvSpPr>
              <p:nvPr/>
            </p:nvSpPr>
            <p:spPr bwMode="auto">
              <a:xfrm>
                <a:off x="6657" y="5966"/>
                <a:ext cx="5" cy="226"/>
              </a:xfrm>
              <a:custGeom>
                <a:avLst/>
                <a:gdLst/>
                <a:ahLst/>
                <a:cxnLst>
                  <a:cxn ang="0">
                    <a:pos x="2" y="0"/>
                  </a:cxn>
                  <a:cxn ang="0">
                    <a:pos x="0" y="33"/>
                  </a:cxn>
                  <a:cxn ang="0">
                    <a:pos x="0" y="225"/>
                  </a:cxn>
                  <a:cxn ang="0">
                    <a:pos x="4" y="225"/>
                  </a:cxn>
                  <a:cxn ang="0">
                    <a:pos x="2" y="175"/>
                  </a:cxn>
                  <a:cxn ang="0">
                    <a:pos x="2" y="69"/>
                  </a:cxn>
                  <a:cxn ang="0">
                    <a:pos x="4" y="0"/>
                  </a:cxn>
                  <a:cxn ang="0">
                    <a:pos x="2" y="0"/>
                  </a:cxn>
                </a:cxnLst>
                <a:rect l="0" t="0" r="r" b="b"/>
                <a:pathLst>
                  <a:path w="5" h="226">
                    <a:moveTo>
                      <a:pt x="2" y="0"/>
                    </a:moveTo>
                    <a:lnTo>
                      <a:pt x="0" y="33"/>
                    </a:lnTo>
                    <a:lnTo>
                      <a:pt x="0" y="225"/>
                    </a:lnTo>
                    <a:lnTo>
                      <a:pt x="4" y="225"/>
                    </a:lnTo>
                    <a:lnTo>
                      <a:pt x="2" y="175"/>
                    </a:lnTo>
                    <a:lnTo>
                      <a:pt x="2" y="69"/>
                    </a:lnTo>
                    <a:lnTo>
                      <a:pt x="4" y="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71"/>
              <p:cNvSpPr>
                <a:spLocks/>
              </p:cNvSpPr>
              <p:nvPr/>
            </p:nvSpPr>
            <p:spPr bwMode="auto">
              <a:xfrm>
                <a:off x="6655" y="5964"/>
                <a:ext cx="5" cy="228"/>
              </a:xfrm>
              <a:custGeom>
                <a:avLst/>
                <a:gdLst/>
                <a:ahLst/>
                <a:cxnLst>
                  <a:cxn ang="0">
                    <a:pos x="4" y="2"/>
                  </a:cxn>
                  <a:cxn ang="0">
                    <a:pos x="2" y="0"/>
                  </a:cxn>
                  <a:cxn ang="0">
                    <a:pos x="2" y="36"/>
                  </a:cxn>
                  <a:cxn ang="0">
                    <a:pos x="0" y="115"/>
                  </a:cxn>
                  <a:cxn ang="0">
                    <a:pos x="0" y="192"/>
                  </a:cxn>
                  <a:cxn ang="0">
                    <a:pos x="2" y="228"/>
                  </a:cxn>
                  <a:cxn ang="0">
                    <a:pos x="4" y="228"/>
                  </a:cxn>
                  <a:cxn ang="0">
                    <a:pos x="4" y="177"/>
                  </a:cxn>
                  <a:cxn ang="0">
                    <a:pos x="2" y="127"/>
                  </a:cxn>
                  <a:cxn ang="0">
                    <a:pos x="4" y="72"/>
                  </a:cxn>
                  <a:cxn ang="0">
                    <a:pos x="4" y="2"/>
                  </a:cxn>
                </a:cxnLst>
                <a:rect l="0" t="0" r="r" b="b"/>
                <a:pathLst>
                  <a:path w="5" h="228">
                    <a:moveTo>
                      <a:pt x="4" y="2"/>
                    </a:moveTo>
                    <a:lnTo>
                      <a:pt x="2" y="0"/>
                    </a:lnTo>
                    <a:lnTo>
                      <a:pt x="2" y="36"/>
                    </a:lnTo>
                    <a:lnTo>
                      <a:pt x="0" y="115"/>
                    </a:lnTo>
                    <a:lnTo>
                      <a:pt x="0" y="192"/>
                    </a:lnTo>
                    <a:lnTo>
                      <a:pt x="2" y="228"/>
                    </a:lnTo>
                    <a:lnTo>
                      <a:pt x="4" y="228"/>
                    </a:lnTo>
                    <a:lnTo>
                      <a:pt x="4" y="177"/>
                    </a:lnTo>
                    <a:lnTo>
                      <a:pt x="2" y="127"/>
                    </a:lnTo>
                    <a:lnTo>
                      <a:pt x="4" y="72"/>
                    </a:lnTo>
                    <a:lnTo>
                      <a:pt x="4" y="2"/>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72"/>
              <p:cNvSpPr>
                <a:spLocks/>
              </p:cNvSpPr>
              <p:nvPr/>
            </p:nvSpPr>
            <p:spPr bwMode="auto">
              <a:xfrm>
                <a:off x="6656" y="5964"/>
                <a:ext cx="0" cy="228"/>
              </a:xfrm>
              <a:custGeom>
                <a:avLst/>
                <a:gdLst/>
                <a:ahLst/>
                <a:cxnLst>
                  <a:cxn ang="0">
                    <a:pos x="0" y="0"/>
                  </a:cxn>
                  <a:cxn ang="0">
                    <a:pos x="0" y="227"/>
                  </a:cxn>
                </a:cxnLst>
                <a:rect l="0" t="0" r="r" b="b"/>
                <a:pathLst>
                  <a:path h="228">
                    <a:moveTo>
                      <a:pt x="0" y="0"/>
                    </a:moveTo>
                    <a:lnTo>
                      <a:pt x="0" y="227"/>
                    </a:lnTo>
                  </a:path>
                </a:pathLst>
              </a:custGeom>
              <a:noFill/>
              <a:ln w="2794">
                <a:solidFill>
                  <a:srgbClr val="4B39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73"/>
              <p:cNvSpPr>
                <a:spLocks/>
              </p:cNvSpPr>
              <p:nvPr/>
            </p:nvSpPr>
            <p:spPr bwMode="auto">
              <a:xfrm>
                <a:off x="6652" y="5964"/>
                <a:ext cx="5" cy="228"/>
              </a:xfrm>
              <a:custGeom>
                <a:avLst/>
                <a:gdLst/>
                <a:ahLst/>
                <a:cxnLst>
                  <a:cxn ang="0">
                    <a:pos x="2" y="0"/>
                  </a:cxn>
                  <a:cxn ang="0">
                    <a:pos x="0" y="36"/>
                  </a:cxn>
                  <a:cxn ang="0">
                    <a:pos x="0" y="192"/>
                  </a:cxn>
                  <a:cxn ang="0">
                    <a:pos x="2" y="228"/>
                  </a:cxn>
                  <a:cxn ang="0">
                    <a:pos x="4" y="228"/>
                  </a:cxn>
                  <a:cxn ang="0">
                    <a:pos x="2" y="177"/>
                  </a:cxn>
                  <a:cxn ang="0">
                    <a:pos x="2" y="72"/>
                  </a:cxn>
                  <a:cxn ang="0">
                    <a:pos x="4" y="2"/>
                  </a:cxn>
                  <a:cxn ang="0">
                    <a:pos x="2" y="0"/>
                  </a:cxn>
                </a:cxnLst>
                <a:rect l="0" t="0" r="r" b="b"/>
                <a:pathLst>
                  <a:path w="5" h="228">
                    <a:moveTo>
                      <a:pt x="2" y="0"/>
                    </a:moveTo>
                    <a:lnTo>
                      <a:pt x="0" y="36"/>
                    </a:lnTo>
                    <a:lnTo>
                      <a:pt x="0" y="192"/>
                    </a:lnTo>
                    <a:lnTo>
                      <a:pt x="2" y="228"/>
                    </a:lnTo>
                    <a:lnTo>
                      <a:pt x="4" y="228"/>
                    </a:lnTo>
                    <a:lnTo>
                      <a:pt x="2" y="177"/>
                    </a:lnTo>
                    <a:lnTo>
                      <a:pt x="2" y="72"/>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74"/>
              <p:cNvSpPr>
                <a:spLocks/>
              </p:cNvSpPr>
              <p:nvPr/>
            </p:nvSpPr>
            <p:spPr bwMode="auto">
              <a:xfrm>
                <a:off x="6669" y="5968"/>
                <a:ext cx="5" cy="226"/>
              </a:xfrm>
              <a:custGeom>
                <a:avLst/>
                <a:gdLst/>
                <a:ahLst/>
                <a:cxnLst>
                  <a:cxn ang="0">
                    <a:pos x="4" y="0"/>
                  </a:cxn>
                  <a:cxn ang="0">
                    <a:pos x="2" y="0"/>
                  </a:cxn>
                  <a:cxn ang="0">
                    <a:pos x="2" y="33"/>
                  </a:cxn>
                  <a:cxn ang="0">
                    <a:pos x="0" y="112"/>
                  </a:cxn>
                  <a:cxn ang="0">
                    <a:pos x="0" y="192"/>
                  </a:cxn>
                  <a:cxn ang="0">
                    <a:pos x="2" y="225"/>
                  </a:cxn>
                  <a:cxn ang="0">
                    <a:pos x="4" y="225"/>
                  </a:cxn>
                  <a:cxn ang="0">
                    <a:pos x="4" y="0"/>
                  </a:cxn>
                </a:cxnLst>
                <a:rect l="0" t="0" r="r" b="b"/>
                <a:pathLst>
                  <a:path w="5" h="226">
                    <a:moveTo>
                      <a:pt x="4" y="0"/>
                    </a:moveTo>
                    <a:lnTo>
                      <a:pt x="2" y="0"/>
                    </a:lnTo>
                    <a:lnTo>
                      <a:pt x="2" y="33"/>
                    </a:lnTo>
                    <a:lnTo>
                      <a:pt x="0" y="112"/>
                    </a:lnTo>
                    <a:lnTo>
                      <a:pt x="0" y="192"/>
                    </a:lnTo>
                    <a:lnTo>
                      <a:pt x="2" y="225"/>
                    </a:lnTo>
                    <a:lnTo>
                      <a:pt x="4" y="225"/>
                    </a:lnTo>
                    <a:lnTo>
                      <a:pt x="4"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75"/>
              <p:cNvSpPr>
                <a:spLocks/>
              </p:cNvSpPr>
              <p:nvPr/>
            </p:nvSpPr>
            <p:spPr bwMode="auto">
              <a:xfrm>
                <a:off x="6403" y="6007"/>
                <a:ext cx="53" cy="228"/>
              </a:xfrm>
              <a:custGeom>
                <a:avLst/>
                <a:gdLst/>
                <a:ahLst/>
                <a:cxnLst>
                  <a:cxn ang="0">
                    <a:pos x="9" y="218"/>
                  </a:cxn>
                  <a:cxn ang="0">
                    <a:pos x="9" y="227"/>
                  </a:cxn>
                  <a:cxn ang="0">
                    <a:pos x="52" y="227"/>
                  </a:cxn>
                  <a:cxn ang="0">
                    <a:pos x="52" y="0"/>
                  </a:cxn>
                  <a:cxn ang="0">
                    <a:pos x="0" y="4"/>
                  </a:cxn>
                  <a:cxn ang="0">
                    <a:pos x="0" y="218"/>
                  </a:cxn>
                  <a:cxn ang="0">
                    <a:pos x="9" y="218"/>
                  </a:cxn>
                </a:cxnLst>
                <a:rect l="0" t="0" r="r" b="b"/>
                <a:pathLst>
                  <a:path w="53" h="228">
                    <a:moveTo>
                      <a:pt x="9" y="218"/>
                    </a:moveTo>
                    <a:lnTo>
                      <a:pt x="9" y="227"/>
                    </a:lnTo>
                    <a:lnTo>
                      <a:pt x="52" y="227"/>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76"/>
              <p:cNvSpPr>
                <a:spLocks/>
              </p:cNvSpPr>
              <p:nvPr/>
            </p:nvSpPr>
            <p:spPr bwMode="auto">
              <a:xfrm>
                <a:off x="6403" y="6007"/>
                <a:ext cx="53" cy="211"/>
              </a:xfrm>
              <a:custGeom>
                <a:avLst/>
                <a:gdLst/>
                <a:ahLst/>
                <a:cxnLst>
                  <a:cxn ang="0">
                    <a:pos x="9" y="211"/>
                  </a:cxn>
                  <a:cxn ang="0">
                    <a:pos x="52" y="211"/>
                  </a:cxn>
                  <a:cxn ang="0">
                    <a:pos x="52" y="0"/>
                  </a:cxn>
                  <a:cxn ang="0">
                    <a:pos x="40" y="0"/>
                  </a:cxn>
                  <a:cxn ang="0">
                    <a:pos x="35" y="2"/>
                  </a:cxn>
                  <a:cxn ang="0">
                    <a:pos x="16" y="2"/>
                  </a:cxn>
                  <a:cxn ang="0">
                    <a:pos x="14"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40" y="0"/>
                    </a:lnTo>
                    <a:lnTo>
                      <a:pt x="35" y="2"/>
                    </a:lnTo>
                    <a:lnTo>
                      <a:pt x="16" y="2"/>
                    </a:lnTo>
                    <a:lnTo>
                      <a:pt x="14"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77"/>
              <p:cNvSpPr>
                <a:spLocks/>
              </p:cNvSpPr>
              <p:nvPr/>
            </p:nvSpPr>
            <p:spPr bwMode="auto">
              <a:xfrm>
                <a:off x="6403" y="6007"/>
                <a:ext cx="53" cy="194"/>
              </a:xfrm>
              <a:custGeom>
                <a:avLst/>
                <a:gdLst/>
                <a:ahLst/>
                <a:cxnLst>
                  <a:cxn ang="0">
                    <a:pos x="40" y="2"/>
                  </a:cxn>
                  <a:cxn ang="0">
                    <a:pos x="16" y="2"/>
                  </a:cxn>
                  <a:cxn ang="0">
                    <a:pos x="14" y="4"/>
                  </a:cxn>
                  <a:cxn ang="0">
                    <a:pos x="0" y="4"/>
                  </a:cxn>
                  <a:cxn ang="0">
                    <a:pos x="0" y="187"/>
                  </a:cxn>
                  <a:cxn ang="0">
                    <a:pos x="9" y="187"/>
                  </a:cxn>
                  <a:cxn ang="0">
                    <a:pos x="9" y="194"/>
                  </a:cxn>
                  <a:cxn ang="0">
                    <a:pos x="52" y="194"/>
                  </a:cxn>
                  <a:cxn ang="0">
                    <a:pos x="52" y="0"/>
                  </a:cxn>
                  <a:cxn ang="0">
                    <a:pos x="43" y="0"/>
                  </a:cxn>
                  <a:cxn ang="0">
                    <a:pos x="40" y="2"/>
                  </a:cxn>
                </a:cxnLst>
                <a:rect l="0" t="0" r="r" b="b"/>
                <a:pathLst>
                  <a:path w="53" h="194">
                    <a:moveTo>
                      <a:pt x="40" y="2"/>
                    </a:moveTo>
                    <a:lnTo>
                      <a:pt x="16" y="2"/>
                    </a:lnTo>
                    <a:lnTo>
                      <a:pt x="14" y="4"/>
                    </a:lnTo>
                    <a:lnTo>
                      <a:pt x="0" y="4"/>
                    </a:lnTo>
                    <a:lnTo>
                      <a:pt x="0" y="187"/>
                    </a:lnTo>
                    <a:lnTo>
                      <a:pt x="9" y="187"/>
                    </a:lnTo>
                    <a:lnTo>
                      <a:pt x="9" y="194"/>
                    </a:lnTo>
                    <a:lnTo>
                      <a:pt x="52" y="194"/>
                    </a:lnTo>
                    <a:lnTo>
                      <a:pt x="52" y="0"/>
                    </a:lnTo>
                    <a:lnTo>
                      <a:pt x="43" y="0"/>
                    </a:lnTo>
                    <a:lnTo>
                      <a:pt x="40"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78"/>
              <p:cNvSpPr>
                <a:spLocks/>
              </p:cNvSpPr>
              <p:nvPr/>
            </p:nvSpPr>
            <p:spPr bwMode="auto">
              <a:xfrm>
                <a:off x="6403" y="6007"/>
                <a:ext cx="53" cy="177"/>
              </a:xfrm>
              <a:custGeom>
                <a:avLst/>
                <a:gdLst/>
                <a:ahLst/>
                <a:cxnLst>
                  <a:cxn ang="0">
                    <a:pos x="40" y="2"/>
                  </a:cxn>
                  <a:cxn ang="0">
                    <a:pos x="16" y="2"/>
                  </a:cxn>
                  <a:cxn ang="0">
                    <a:pos x="14" y="4"/>
                  </a:cxn>
                  <a:cxn ang="0">
                    <a:pos x="0" y="4"/>
                  </a:cxn>
                  <a:cxn ang="0">
                    <a:pos x="0" y="170"/>
                  </a:cxn>
                  <a:cxn ang="0">
                    <a:pos x="9" y="170"/>
                  </a:cxn>
                  <a:cxn ang="0">
                    <a:pos x="9" y="177"/>
                  </a:cxn>
                  <a:cxn ang="0">
                    <a:pos x="52" y="177"/>
                  </a:cxn>
                  <a:cxn ang="0">
                    <a:pos x="52" y="0"/>
                  </a:cxn>
                  <a:cxn ang="0">
                    <a:pos x="43" y="0"/>
                  </a:cxn>
                  <a:cxn ang="0">
                    <a:pos x="40" y="2"/>
                  </a:cxn>
                </a:cxnLst>
                <a:rect l="0" t="0" r="r" b="b"/>
                <a:pathLst>
                  <a:path w="53" h="177">
                    <a:moveTo>
                      <a:pt x="40" y="2"/>
                    </a:moveTo>
                    <a:lnTo>
                      <a:pt x="16" y="2"/>
                    </a:lnTo>
                    <a:lnTo>
                      <a:pt x="14" y="4"/>
                    </a:lnTo>
                    <a:lnTo>
                      <a:pt x="0" y="4"/>
                    </a:lnTo>
                    <a:lnTo>
                      <a:pt x="0" y="170"/>
                    </a:lnTo>
                    <a:lnTo>
                      <a:pt x="9" y="170"/>
                    </a:lnTo>
                    <a:lnTo>
                      <a:pt x="9" y="177"/>
                    </a:lnTo>
                    <a:lnTo>
                      <a:pt x="52" y="177"/>
                    </a:lnTo>
                    <a:lnTo>
                      <a:pt x="52" y="0"/>
                    </a:lnTo>
                    <a:lnTo>
                      <a:pt x="43" y="0"/>
                    </a:lnTo>
                    <a:lnTo>
                      <a:pt x="40"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79"/>
              <p:cNvSpPr>
                <a:spLocks/>
              </p:cNvSpPr>
              <p:nvPr/>
            </p:nvSpPr>
            <p:spPr bwMode="auto">
              <a:xfrm>
                <a:off x="6403" y="6007"/>
                <a:ext cx="53" cy="161"/>
              </a:xfrm>
              <a:custGeom>
                <a:avLst/>
                <a:gdLst/>
                <a:ahLst/>
                <a:cxnLst>
                  <a:cxn ang="0">
                    <a:pos x="40" y="2"/>
                  </a:cxn>
                  <a:cxn ang="0">
                    <a:pos x="16" y="2"/>
                  </a:cxn>
                  <a:cxn ang="0">
                    <a:pos x="14" y="4"/>
                  </a:cxn>
                  <a:cxn ang="0">
                    <a:pos x="0" y="4"/>
                  </a:cxn>
                  <a:cxn ang="0">
                    <a:pos x="0" y="156"/>
                  </a:cxn>
                  <a:cxn ang="0">
                    <a:pos x="9" y="156"/>
                  </a:cxn>
                  <a:cxn ang="0">
                    <a:pos x="9" y="160"/>
                  </a:cxn>
                  <a:cxn ang="0">
                    <a:pos x="52" y="160"/>
                  </a:cxn>
                  <a:cxn ang="0">
                    <a:pos x="52" y="0"/>
                  </a:cxn>
                  <a:cxn ang="0">
                    <a:pos x="43" y="0"/>
                  </a:cxn>
                  <a:cxn ang="0">
                    <a:pos x="40" y="2"/>
                  </a:cxn>
                </a:cxnLst>
                <a:rect l="0" t="0" r="r" b="b"/>
                <a:pathLst>
                  <a:path w="53" h="161">
                    <a:moveTo>
                      <a:pt x="40" y="2"/>
                    </a:moveTo>
                    <a:lnTo>
                      <a:pt x="16" y="2"/>
                    </a:lnTo>
                    <a:lnTo>
                      <a:pt x="14" y="4"/>
                    </a:lnTo>
                    <a:lnTo>
                      <a:pt x="0" y="4"/>
                    </a:lnTo>
                    <a:lnTo>
                      <a:pt x="0" y="156"/>
                    </a:lnTo>
                    <a:lnTo>
                      <a:pt x="9" y="156"/>
                    </a:lnTo>
                    <a:lnTo>
                      <a:pt x="9" y="160"/>
                    </a:lnTo>
                    <a:lnTo>
                      <a:pt x="52" y="160"/>
                    </a:lnTo>
                    <a:lnTo>
                      <a:pt x="52" y="0"/>
                    </a:lnTo>
                    <a:lnTo>
                      <a:pt x="43" y="0"/>
                    </a:lnTo>
                    <a:lnTo>
                      <a:pt x="40"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80"/>
              <p:cNvSpPr>
                <a:spLocks/>
              </p:cNvSpPr>
              <p:nvPr/>
            </p:nvSpPr>
            <p:spPr bwMode="auto">
              <a:xfrm>
                <a:off x="6403" y="6007"/>
                <a:ext cx="53" cy="146"/>
              </a:xfrm>
              <a:custGeom>
                <a:avLst/>
                <a:gdLst/>
                <a:ahLst/>
                <a:cxnLst>
                  <a:cxn ang="0">
                    <a:pos x="43" y="2"/>
                  </a:cxn>
                  <a:cxn ang="0">
                    <a:pos x="16" y="2"/>
                  </a:cxn>
                  <a:cxn ang="0">
                    <a:pos x="14"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4"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81"/>
              <p:cNvSpPr>
                <a:spLocks/>
              </p:cNvSpPr>
              <p:nvPr/>
            </p:nvSpPr>
            <p:spPr bwMode="auto">
              <a:xfrm>
                <a:off x="6403" y="6007"/>
                <a:ext cx="53" cy="129"/>
              </a:xfrm>
              <a:custGeom>
                <a:avLst/>
                <a:gdLst/>
                <a:ahLst/>
                <a:cxnLst>
                  <a:cxn ang="0">
                    <a:pos x="43" y="2"/>
                  </a:cxn>
                  <a:cxn ang="0">
                    <a:pos x="16" y="2"/>
                  </a:cxn>
                  <a:cxn ang="0">
                    <a:pos x="14" y="4"/>
                  </a:cxn>
                  <a:cxn ang="0">
                    <a:pos x="0" y="4"/>
                  </a:cxn>
                  <a:cxn ang="0">
                    <a:pos x="0" y="124"/>
                  </a:cxn>
                  <a:cxn ang="0">
                    <a:pos x="9" y="124"/>
                  </a:cxn>
                  <a:cxn ang="0">
                    <a:pos x="9" y="129"/>
                  </a:cxn>
                  <a:cxn ang="0">
                    <a:pos x="52" y="129"/>
                  </a:cxn>
                  <a:cxn ang="0">
                    <a:pos x="52" y="0"/>
                  </a:cxn>
                  <a:cxn ang="0">
                    <a:pos x="45" y="0"/>
                  </a:cxn>
                  <a:cxn ang="0">
                    <a:pos x="43" y="2"/>
                  </a:cxn>
                </a:cxnLst>
                <a:rect l="0" t="0" r="r" b="b"/>
                <a:pathLst>
                  <a:path w="53" h="129">
                    <a:moveTo>
                      <a:pt x="43" y="2"/>
                    </a:moveTo>
                    <a:lnTo>
                      <a:pt x="16" y="2"/>
                    </a:lnTo>
                    <a:lnTo>
                      <a:pt x="14"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82"/>
              <p:cNvSpPr>
                <a:spLocks/>
              </p:cNvSpPr>
              <p:nvPr/>
            </p:nvSpPr>
            <p:spPr bwMode="auto">
              <a:xfrm>
                <a:off x="6403" y="6007"/>
                <a:ext cx="53" cy="113"/>
              </a:xfrm>
              <a:custGeom>
                <a:avLst/>
                <a:gdLst/>
                <a:ahLst/>
                <a:cxnLst>
                  <a:cxn ang="0">
                    <a:pos x="45" y="2"/>
                  </a:cxn>
                  <a:cxn ang="0">
                    <a:pos x="16" y="2"/>
                  </a:cxn>
                  <a:cxn ang="0">
                    <a:pos x="14" y="4"/>
                  </a:cxn>
                  <a:cxn ang="0">
                    <a:pos x="0" y="4"/>
                  </a:cxn>
                  <a:cxn ang="0">
                    <a:pos x="0" y="107"/>
                  </a:cxn>
                  <a:cxn ang="0">
                    <a:pos x="9" y="107"/>
                  </a:cxn>
                  <a:cxn ang="0">
                    <a:pos x="9" y="112"/>
                  </a:cxn>
                  <a:cxn ang="0">
                    <a:pos x="52" y="112"/>
                  </a:cxn>
                  <a:cxn ang="0">
                    <a:pos x="52" y="0"/>
                  </a:cxn>
                  <a:cxn ang="0">
                    <a:pos x="50" y="0"/>
                  </a:cxn>
                  <a:cxn ang="0">
                    <a:pos x="45" y="2"/>
                  </a:cxn>
                </a:cxnLst>
                <a:rect l="0" t="0" r="r" b="b"/>
                <a:pathLst>
                  <a:path w="53" h="113">
                    <a:moveTo>
                      <a:pt x="45" y="2"/>
                    </a:moveTo>
                    <a:lnTo>
                      <a:pt x="16" y="2"/>
                    </a:lnTo>
                    <a:lnTo>
                      <a:pt x="14" y="4"/>
                    </a:lnTo>
                    <a:lnTo>
                      <a:pt x="0" y="4"/>
                    </a:lnTo>
                    <a:lnTo>
                      <a:pt x="0" y="107"/>
                    </a:lnTo>
                    <a:lnTo>
                      <a:pt x="9" y="107"/>
                    </a:lnTo>
                    <a:lnTo>
                      <a:pt x="9" y="112"/>
                    </a:lnTo>
                    <a:lnTo>
                      <a:pt x="52" y="112"/>
                    </a:lnTo>
                    <a:lnTo>
                      <a:pt x="52" y="0"/>
                    </a:lnTo>
                    <a:lnTo>
                      <a:pt x="50"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83"/>
              <p:cNvSpPr>
                <a:spLocks/>
              </p:cNvSpPr>
              <p:nvPr/>
            </p:nvSpPr>
            <p:spPr bwMode="auto">
              <a:xfrm>
                <a:off x="6403" y="6007"/>
                <a:ext cx="53" cy="96"/>
              </a:xfrm>
              <a:custGeom>
                <a:avLst/>
                <a:gdLst/>
                <a:ahLst/>
                <a:cxnLst>
                  <a:cxn ang="0">
                    <a:pos x="50" y="2"/>
                  </a:cxn>
                  <a:cxn ang="0">
                    <a:pos x="16" y="2"/>
                  </a:cxn>
                  <a:cxn ang="0">
                    <a:pos x="14" y="4"/>
                  </a:cxn>
                  <a:cxn ang="0">
                    <a:pos x="0" y="4"/>
                  </a:cxn>
                  <a:cxn ang="0">
                    <a:pos x="0" y="93"/>
                  </a:cxn>
                  <a:cxn ang="0">
                    <a:pos x="9" y="93"/>
                  </a:cxn>
                  <a:cxn ang="0">
                    <a:pos x="9" y="96"/>
                  </a:cxn>
                  <a:cxn ang="0">
                    <a:pos x="52" y="96"/>
                  </a:cxn>
                  <a:cxn ang="0">
                    <a:pos x="52" y="0"/>
                  </a:cxn>
                  <a:cxn ang="0">
                    <a:pos x="50" y="2"/>
                  </a:cxn>
                </a:cxnLst>
                <a:rect l="0" t="0" r="r" b="b"/>
                <a:pathLst>
                  <a:path w="53" h="96">
                    <a:moveTo>
                      <a:pt x="50" y="2"/>
                    </a:moveTo>
                    <a:lnTo>
                      <a:pt x="16" y="2"/>
                    </a:lnTo>
                    <a:lnTo>
                      <a:pt x="14" y="4"/>
                    </a:lnTo>
                    <a:lnTo>
                      <a:pt x="0" y="4"/>
                    </a:lnTo>
                    <a:lnTo>
                      <a:pt x="0" y="93"/>
                    </a:lnTo>
                    <a:lnTo>
                      <a:pt x="9" y="93"/>
                    </a:lnTo>
                    <a:lnTo>
                      <a:pt x="9" y="96"/>
                    </a:lnTo>
                    <a:lnTo>
                      <a:pt x="52" y="96"/>
                    </a:lnTo>
                    <a:lnTo>
                      <a:pt x="52" y="0"/>
                    </a:lnTo>
                    <a:lnTo>
                      <a:pt x="50"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84"/>
              <p:cNvSpPr>
                <a:spLocks/>
              </p:cNvSpPr>
              <p:nvPr/>
            </p:nvSpPr>
            <p:spPr bwMode="auto">
              <a:xfrm>
                <a:off x="6403" y="6007"/>
                <a:ext cx="53" cy="79"/>
              </a:xfrm>
              <a:custGeom>
                <a:avLst/>
                <a:gdLst/>
                <a:ahLst/>
                <a:cxnLst>
                  <a:cxn ang="0">
                    <a:pos x="50" y="2"/>
                  </a:cxn>
                  <a:cxn ang="0">
                    <a:pos x="16" y="2"/>
                  </a:cxn>
                  <a:cxn ang="0">
                    <a:pos x="14" y="4"/>
                  </a:cxn>
                  <a:cxn ang="0">
                    <a:pos x="0" y="4"/>
                  </a:cxn>
                  <a:cxn ang="0">
                    <a:pos x="0" y="76"/>
                  </a:cxn>
                  <a:cxn ang="0">
                    <a:pos x="9" y="76"/>
                  </a:cxn>
                  <a:cxn ang="0">
                    <a:pos x="9" y="79"/>
                  </a:cxn>
                  <a:cxn ang="0">
                    <a:pos x="52" y="79"/>
                  </a:cxn>
                  <a:cxn ang="0">
                    <a:pos x="52" y="0"/>
                  </a:cxn>
                  <a:cxn ang="0">
                    <a:pos x="50" y="2"/>
                  </a:cxn>
                </a:cxnLst>
                <a:rect l="0" t="0" r="r" b="b"/>
                <a:pathLst>
                  <a:path w="53" h="79">
                    <a:moveTo>
                      <a:pt x="50" y="2"/>
                    </a:moveTo>
                    <a:lnTo>
                      <a:pt x="16" y="2"/>
                    </a:lnTo>
                    <a:lnTo>
                      <a:pt x="14" y="4"/>
                    </a:lnTo>
                    <a:lnTo>
                      <a:pt x="0" y="4"/>
                    </a:lnTo>
                    <a:lnTo>
                      <a:pt x="0" y="76"/>
                    </a:lnTo>
                    <a:lnTo>
                      <a:pt x="9" y="76"/>
                    </a:lnTo>
                    <a:lnTo>
                      <a:pt x="9" y="79"/>
                    </a:lnTo>
                    <a:lnTo>
                      <a:pt x="52" y="79"/>
                    </a:lnTo>
                    <a:lnTo>
                      <a:pt x="52" y="0"/>
                    </a:lnTo>
                    <a:lnTo>
                      <a:pt x="50"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85"/>
              <p:cNvSpPr>
                <a:spLocks/>
              </p:cNvSpPr>
              <p:nvPr/>
            </p:nvSpPr>
            <p:spPr bwMode="auto">
              <a:xfrm>
                <a:off x="6403" y="6009"/>
                <a:ext cx="53" cy="63"/>
              </a:xfrm>
              <a:custGeom>
                <a:avLst/>
                <a:gdLst/>
                <a:ahLst/>
                <a:cxnLst>
                  <a:cxn ang="0">
                    <a:pos x="9" y="62"/>
                  </a:cxn>
                  <a:cxn ang="0">
                    <a:pos x="52" y="62"/>
                  </a:cxn>
                  <a:cxn ang="0">
                    <a:pos x="52" y="0"/>
                  </a:cxn>
                  <a:cxn ang="0">
                    <a:pos x="16" y="0"/>
                  </a:cxn>
                  <a:cxn ang="0">
                    <a:pos x="14"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4"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86"/>
              <p:cNvSpPr>
                <a:spLocks/>
              </p:cNvSpPr>
              <p:nvPr/>
            </p:nvSpPr>
            <p:spPr bwMode="auto">
              <a:xfrm>
                <a:off x="6403" y="6009"/>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87"/>
              <p:cNvSpPr>
                <a:spLocks/>
              </p:cNvSpPr>
              <p:nvPr/>
            </p:nvSpPr>
            <p:spPr bwMode="auto">
              <a:xfrm>
                <a:off x="6465" y="5961"/>
                <a:ext cx="183" cy="243"/>
              </a:xfrm>
              <a:custGeom>
                <a:avLst/>
                <a:gdLst/>
                <a:ahLst/>
                <a:cxnLst>
                  <a:cxn ang="0">
                    <a:pos x="0" y="105"/>
                  </a:cxn>
                  <a:cxn ang="0">
                    <a:pos x="0" y="153"/>
                  </a:cxn>
                  <a:cxn ang="0">
                    <a:pos x="2" y="180"/>
                  </a:cxn>
                  <a:cxn ang="0">
                    <a:pos x="4" y="203"/>
                  </a:cxn>
                  <a:cxn ang="0">
                    <a:pos x="7" y="230"/>
                  </a:cxn>
                  <a:cxn ang="0">
                    <a:pos x="12" y="232"/>
                  </a:cxn>
                  <a:cxn ang="0">
                    <a:pos x="21" y="232"/>
                  </a:cxn>
                  <a:cxn ang="0">
                    <a:pos x="26" y="235"/>
                  </a:cxn>
                  <a:cxn ang="0">
                    <a:pos x="31" y="235"/>
                  </a:cxn>
                  <a:cxn ang="0">
                    <a:pos x="36" y="237"/>
                  </a:cxn>
                  <a:cxn ang="0">
                    <a:pos x="48" y="237"/>
                  </a:cxn>
                  <a:cxn ang="0">
                    <a:pos x="52" y="240"/>
                  </a:cxn>
                  <a:cxn ang="0">
                    <a:pos x="88" y="240"/>
                  </a:cxn>
                  <a:cxn ang="0">
                    <a:pos x="96" y="242"/>
                  </a:cxn>
                  <a:cxn ang="0">
                    <a:pos x="112" y="242"/>
                  </a:cxn>
                  <a:cxn ang="0">
                    <a:pos x="120" y="240"/>
                  </a:cxn>
                  <a:cxn ang="0">
                    <a:pos x="153" y="240"/>
                  </a:cxn>
                  <a:cxn ang="0">
                    <a:pos x="158" y="237"/>
                  </a:cxn>
                  <a:cxn ang="0">
                    <a:pos x="168" y="237"/>
                  </a:cxn>
                  <a:cxn ang="0">
                    <a:pos x="172" y="235"/>
                  </a:cxn>
                  <a:cxn ang="0">
                    <a:pos x="180" y="235"/>
                  </a:cxn>
                  <a:cxn ang="0">
                    <a:pos x="177" y="175"/>
                  </a:cxn>
                  <a:cxn ang="0">
                    <a:pos x="177" y="117"/>
                  </a:cxn>
                  <a:cxn ang="0">
                    <a:pos x="180" y="60"/>
                  </a:cxn>
                  <a:cxn ang="0">
                    <a:pos x="182" y="0"/>
                  </a:cxn>
                  <a:cxn ang="0">
                    <a:pos x="160" y="0"/>
                  </a:cxn>
                  <a:cxn ang="0">
                    <a:pos x="156" y="2"/>
                  </a:cxn>
                  <a:cxn ang="0">
                    <a:pos x="134" y="2"/>
                  </a:cxn>
                  <a:cxn ang="0">
                    <a:pos x="127" y="4"/>
                  </a:cxn>
                  <a:cxn ang="0">
                    <a:pos x="112" y="4"/>
                  </a:cxn>
                  <a:cxn ang="0">
                    <a:pos x="105" y="7"/>
                  </a:cxn>
                  <a:cxn ang="0">
                    <a:pos x="96" y="7"/>
                  </a:cxn>
                  <a:cxn ang="0">
                    <a:pos x="91" y="9"/>
                  </a:cxn>
                  <a:cxn ang="0">
                    <a:pos x="84" y="9"/>
                  </a:cxn>
                  <a:cxn ang="0">
                    <a:pos x="79" y="12"/>
                  </a:cxn>
                  <a:cxn ang="0">
                    <a:pos x="69" y="12"/>
                  </a:cxn>
                  <a:cxn ang="0">
                    <a:pos x="62" y="14"/>
                  </a:cxn>
                  <a:cxn ang="0">
                    <a:pos x="57" y="14"/>
                  </a:cxn>
                  <a:cxn ang="0">
                    <a:pos x="52" y="16"/>
                  </a:cxn>
                  <a:cxn ang="0">
                    <a:pos x="48" y="16"/>
                  </a:cxn>
                  <a:cxn ang="0">
                    <a:pos x="40" y="19"/>
                  </a:cxn>
                  <a:cxn ang="0">
                    <a:pos x="36" y="19"/>
                  </a:cxn>
                  <a:cxn ang="0">
                    <a:pos x="31" y="21"/>
                  </a:cxn>
                  <a:cxn ang="0">
                    <a:pos x="26" y="21"/>
                  </a:cxn>
                  <a:cxn ang="0">
                    <a:pos x="19" y="23"/>
                  </a:cxn>
                  <a:cxn ang="0">
                    <a:pos x="14" y="23"/>
                  </a:cxn>
                  <a:cxn ang="0">
                    <a:pos x="9" y="26"/>
                  </a:cxn>
                  <a:cxn ang="0">
                    <a:pos x="4" y="52"/>
                  </a:cxn>
                  <a:cxn ang="0">
                    <a:pos x="0" y="105"/>
                  </a:cxn>
                </a:cxnLst>
                <a:rect l="0" t="0" r="r" b="b"/>
                <a:pathLst>
                  <a:path w="183" h="243">
                    <a:moveTo>
                      <a:pt x="0" y="105"/>
                    </a:moveTo>
                    <a:lnTo>
                      <a:pt x="0" y="153"/>
                    </a:lnTo>
                    <a:lnTo>
                      <a:pt x="2" y="180"/>
                    </a:lnTo>
                    <a:lnTo>
                      <a:pt x="4" y="203"/>
                    </a:lnTo>
                    <a:lnTo>
                      <a:pt x="7" y="230"/>
                    </a:lnTo>
                    <a:lnTo>
                      <a:pt x="12" y="232"/>
                    </a:lnTo>
                    <a:lnTo>
                      <a:pt x="21" y="232"/>
                    </a:lnTo>
                    <a:lnTo>
                      <a:pt x="26" y="235"/>
                    </a:lnTo>
                    <a:lnTo>
                      <a:pt x="31" y="235"/>
                    </a:lnTo>
                    <a:lnTo>
                      <a:pt x="36" y="237"/>
                    </a:lnTo>
                    <a:lnTo>
                      <a:pt x="48" y="237"/>
                    </a:lnTo>
                    <a:lnTo>
                      <a:pt x="52" y="240"/>
                    </a:lnTo>
                    <a:lnTo>
                      <a:pt x="88" y="240"/>
                    </a:lnTo>
                    <a:lnTo>
                      <a:pt x="96" y="242"/>
                    </a:lnTo>
                    <a:lnTo>
                      <a:pt x="112" y="242"/>
                    </a:lnTo>
                    <a:lnTo>
                      <a:pt x="120" y="240"/>
                    </a:lnTo>
                    <a:lnTo>
                      <a:pt x="153" y="240"/>
                    </a:lnTo>
                    <a:lnTo>
                      <a:pt x="158" y="237"/>
                    </a:lnTo>
                    <a:lnTo>
                      <a:pt x="168" y="237"/>
                    </a:lnTo>
                    <a:lnTo>
                      <a:pt x="172" y="235"/>
                    </a:lnTo>
                    <a:lnTo>
                      <a:pt x="180" y="235"/>
                    </a:lnTo>
                    <a:lnTo>
                      <a:pt x="177" y="175"/>
                    </a:lnTo>
                    <a:lnTo>
                      <a:pt x="177" y="117"/>
                    </a:lnTo>
                    <a:lnTo>
                      <a:pt x="180" y="60"/>
                    </a:lnTo>
                    <a:lnTo>
                      <a:pt x="182" y="0"/>
                    </a:lnTo>
                    <a:lnTo>
                      <a:pt x="160" y="0"/>
                    </a:lnTo>
                    <a:lnTo>
                      <a:pt x="156" y="2"/>
                    </a:lnTo>
                    <a:lnTo>
                      <a:pt x="134" y="2"/>
                    </a:lnTo>
                    <a:lnTo>
                      <a:pt x="127" y="4"/>
                    </a:lnTo>
                    <a:lnTo>
                      <a:pt x="112" y="4"/>
                    </a:lnTo>
                    <a:lnTo>
                      <a:pt x="105" y="7"/>
                    </a:lnTo>
                    <a:lnTo>
                      <a:pt x="96" y="7"/>
                    </a:lnTo>
                    <a:lnTo>
                      <a:pt x="91" y="9"/>
                    </a:lnTo>
                    <a:lnTo>
                      <a:pt x="84" y="9"/>
                    </a:lnTo>
                    <a:lnTo>
                      <a:pt x="79" y="12"/>
                    </a:lnTo>
                    <a:lnTo>
                      <a:pt x="69" y="12"/>
                    </a:lnTo>
                    <a:lnTo>
                      <a:pt x="62" y="14"/>
                    </a:lnTo>
                    <a:lnTo>
                      <a:pt x="57" y="14"/>
                    </a:lnTo>
                    <a:lnTo>
                      <a:pt x="52" y="16"/>
                    </a:lnTo>
                    <a:lnTo>
                      <a:pt x="48" y="16"/>
                    </a:lnTo>
                    <a:lnTo>
                      <a:pt x="40" y="19"/>
                    </a:lnTo>
                    <a:lnTo>
                      <a:pt x="36" y="19"/>
                    </a:lnTo>
                    <a:lnTo>
                      <a:pt x="31" y="21"/>
                    </a:lnTo>
                    <a:lnTo>
                      <a:pt x="26" y="21"/>
                    </a:lnTo>
                    <a:lnTo>
                      <a:pt x="19" y="23"/>
                    </a:lnTo>
                    <a:lnTo>
                      <a:pt x="14" y="23"/>
                    </a:lnTo>
                    <a:lnTo>
                      <a:pt x="9" y="26"/>
                    </a:lnTo>
                    <a:lnTo>
                      <a:pt x="4" y="52"/>
                    </a:lnTo>
                    <a:lnTo>
                      <a:pt x="0" y="10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88"/>
              <p:cNvSpPr>
                <a:spLocks/>
              </p:cNvSpPr>
              <p:nvPr/>
            </p:nvSpPr>
            <p:spPr bwMode="auto">
              <a:xfrm>
                <a:off x="6465" y="5961"/>
                <a:ext cx="180" cy="233"/>
              </a:xfrm>
              <a:custGeom>
                <a:avLst/>
                <a:gdLst/>
                <a:ahLst/>
                <a:cxnLst>
                  <a:cxn ang="0">
                    <a:pos x="7" y="223"/>
                  </a:cxn>
                  <a:cxn ang="0">
                    <a:pos x="16" y="225"/>
                  </a:cxn>
                  <a:cxn ang="0">
                    <a:pos x="26" y="228"/>
                  </a:cxn>
                  <a:cxn ang="0">
                    <a:pos x="36" y="228"/>
                  </a:cxn>
                  <a:cxn ang="0">
                    <a:pos x="45" y="230"/>
                  </a:cxn>
                  <a:cxn ang="0">
                    <a:pos x="57" y="232"/>
                  </a:cxn>
                  <a:cxn ang="0">
                    <a:pos x="127" y="232"/>
                  </a:cxn>
                  <a:cxn ang="0">
                    <a:pos x="139" y="230"/>
                  </a:cxn>
                  <a:cxn ang="0">
                    <a:pos x="148" y="230"/>
                  </a:cxn>
                  <a:cxn ang="0">
                    <a:pos x="158" y="228"/>
                  </a:cxn>
                  <a:cxn ang="0">
                    <a:pos x="168" y="228"/>
                  </a:cxn>
                  <a:cxn ang="0">
                    <a:pos x="175" y="225"/>
                  </a:cxn>
                  <a:cxn ang="0">
                    <a:pos x="175" y="112"/>
                  </a:cxn>
                  <a:cxn ang="0">
                    <a:pos x="177" y="57"/>
                  </a:cxn>
                  <a:cxn ang="0">
                    <a:pos x="180" y="0"/>
                  </a:cxn>
                  <a:cxn ang="0">
                    <a:pos x="168" y="0"/>
                  </a:cxn>
                  <a:cxn ang="0">
                    <a:pos x="163" y="2"/>
                  </a:cxn>
                  <a:cxn ang="0">
                    <a:pos x="136" y="2"/>
                  </a:cxn>
                  <a:cxn ang="0">
                    <a:pos x="132" y="4"/>
                  </a:cxn>
                  <a:cxn ang="0">
                    <a:pos x="115" y="4"/>
                  </a:cxn>
                  <a:cxn ang="0">
                    <a:pos x="110" y="7"/>
                  </a:cxn>
                  <a:cxn ang="0">
                    <a:pos x="98" y="7"/>
                  </a:cxn>
                  <a:cxn ang="0">
                    <a:pos x="93" y="9"/>
                  </a:cxn>
                  <a:cxn ang="0">
                    <a:pos x="84" y="9"/>
                  </a:cxn>
                  <a:cxn ang="0">
                    <a:pos x="76" y="12"/>
                  </a:cxn>
                  <a:cxn ang="0">
                    <a:pos x="72" y="12"/>
                  </a:cxn>
                  <a:cxn ang="0">
                    <a:pos x="67" y="14"/>
                  </a:cxn>
                  <a:cxn ang="0">
                    <a:pos x="57" y="14"/>
                  </a:cxn>
                  <a:cxn ang="0">
                    <a:pos x="50" y="16"/>
                  </a:cxn>
                  <a:cxn ang="0">
                    <a:pos x="45" y="16"/>
                  </a:cxn>
                  <a:cxn ang="0">
                    <a:pos x="40" y="19"/>
                  </a:cxn>
                  <a:cxn ang="0">
                    <a:pos x="36" y="19"/>
                  </a:cxn>
                  <a:cxn ang="0">
                    <a:pos x="31" y="21"/>
                  </a:cxn>
                  <a:cxn ang="0">
                    <a:pos x="26" y="21"/>
                  </a:cxn>
                  <a:cxn ang="0">
                    <a:pos x="19" y="23"/>
                  </a:cxn>
                  <a:cxn ang="0">
                    <a:pos x="14" y="26"/>
                  </a:cxn>
                  <a:cxn ang="0">
                    <a:pos x="9" y="26"/>
                  </a:cxn>
                  <a:cxn ang="0">
                    <a:pos x="4" y="52"/>
                  </a:cxn>
                  <a:cxn ang="0">
                    <a:pos x="2" y="76"/>
                  </a:cxn>
                  <a:cxn ang="0">
                    <a:pos x="0" y="103"/>
                  </a:cxn>
                  <a:cxn ang="0">
                    <a:pos x="0" y="151"/>
                  </a:cxn>
                  <a:cxn ang="0">
                    <a:pos x="7" y="223"/>
                  </a:cxn>
                </a:cxnLst>
                <a:rect l="0" t="0" r="r" b="b"/>
                <a:pathLst>
                  <a:path w="180" h="233">
                    <a:moveTo>
                      <a:pt x="7" y="223"/>
                    </a:moveTo>
                    <a:lnTo>
                      <a:pt x="16" y="225"/>
                    </a:lnTo>
                    <a:lnTo>
                      <a:pt x="26" y="228"/>
                    </a:lnTo>
                    <a:lnTo>
                      <a:pt x="36" y="228"/>
                    </a:lnTo>
                    <a:lnTo>
                      <a:pt x="45" y="230"/>
                    </a:lnTo>
                    <a:lnTo>
                      <a:pt x="57" y="232"/>
                    </a:lnTo>
                    <a:lnTo>
                      <a:pt x="127" y="232"/>
                    </a:lnTo>
                    <a:lnTo>
                      <a:pt x="139" y="230"/>
                    </a:lnTo>
                    <a:lnTo>
                      <a:pt x="148" y="230"/>
                    </a:lnTo>
                    <a:lnTo>
                      <a:pt x="158" y="228"/>
                    </a:lnTo>
                    <a:lnTo>
                      <a:pt x="168" y="228"/>
                    </a:lnTo>
                    <a:lnTo>
                      <a:pt x="175" y="225"/>
                    </a:lnTo>
                    <a:lnTo>
                      <a:pt x="175" y="112"/>
                    </a:lnTo>
                    <a:lnTo>
                      <a:pt x="177" y="57"/>
                    </a:lnTo>
                    <a:lnTo>
                      <a:pt x="180" y="0"/>
                    </a:lnTo>
                    <a:lnTo>
                      <a:pt x="168" y="0"/>
                    </a:lnTo>
                    <a:lnTo>
                      <a:pt x="163" y="2"/>
                    </a:lnTo>
                    <a:lnTo>
                      <a:pt x="136" y="2"/>
                    </a:lnTo>
                    <a:lnTo>
                      <a:pt x="132" y="4"/>
                    </a:lnTo>
                    <a:lnTo>
                      <a:pt x="115" y="4"/>
                    </a:lnTo>
                    <a:lnTo>
                      <a:pt x="110" y="7"/>
                    </a:lnTo>
                    <a:lnTo>
                      <a:pt x="98" y="7"/>
                    </a:lnTo>
                    <a:lnTo>
                      <a:pt x="93" y="9"/>
                    </a:lnTo>
                    <a:lnTo>
                      <a:pt x="84" y="9"/>
                    </a:lnTo>
                    <a:lnTo>
                      <a:pt x="76" y="12"/>
                    </a:lnTo>
                    <a:lnTo>
                      <a:pt x="72" y="12"/>
                    </a:lnTo>
                    <a:lnTo>
                      <a:pt x="67" y="14"/>
                    </a:lnTo>
                    <a:lnTo>
                      <a:pt x="57" y="14"/>
                    </a:lnTo>
                    <a:lnTo>
                      <a:pt x="50" y="16"/>
                    </a:lnTo>
                    <a:lnTo>
                      <a:pt x="45" y="16"/>
                    </a:lnTo>
                    <a:lnTo>
                      <a:pt x="40" y="19"/>
                    </a:lnTo>
                    <a:lnTo>
                      <a:pt x="36" y="19"/>
                    </a:lnTo>
                    <a:lnTo>
                      <a:pt x="31" y="21"/>
                    </a:lnTo>
                    <a:lnTo>
                      <a:pt x="26" y="21"/>
                    </a:lnTo>
                    <a:lnTo>
                      <a:pt x="19" y="23"/>
                    </a:lnTo>
                    <a:lnTo>
                      <a:pt x="14" y="26"/>
                    </a:lnTo>
                    <a:lnTo>
                      <a:pt x="9" y="26"/>
                    </a:lnTo>
                    <a:lnTo>
                      <a:pt x="4" y="52"/>
                    </a:lnTo>
                    <a:lnTo>
                      <a:pt x="2" y="76"/>
                    </a:lnTo>
                    <a:lnTo>
                      <a:pt x="0" y="103"/>
                    </a:lnTo>
                    <a:lnTo>
                      <a:pt x="0" y="151"/>
                    </a:lnTo>
                    <a:lnTo>
                      <a:pt x="7" y="22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89"/>
              <p:cNvSpPr>
                <a:spLocks/>
              </p:cNvSpPr>
              <p:nvPr/>
            </p:nvSpPr>
            <p:spPr bwMode="auto">
              <a:xfrm>
                <a:off x="6465" y="5961"/>
                <a:ext cx="175" cy="226"/>
              </a:xfrm>
              <a:custGeom>
                <a:avLst/>
                <a:gdLst/>
                <a:ahLst/>
                <a:cxnLst>
                  <a:cxn ang="0">
                    <a:pos x="9" y="26"/>
                  </a:cxn>
                  <a:cxn ang="0">
                    <a:pos x="7" y="52"/>
                  </a:cxn>
                  <a:cxn ang="0">
                    <a:pos x="2" y="76"/>
                  </a:cxn>
                  <a:cxn ang="0">
                    <a:pos x="2" y="98"/>
                  </a:cxn>
                  <a:cxn ang="0">
                    <a:pos x="0" y="122"/>
                  </a:cxn>
                  <a:cxn ang="0">
                    <a:pos x="2" y="146"/>
                  </a:cxn>
                  <a:cxn ang="0">
                    <a:pos x="2" y="168"/>
                  </a:cxn>
                  <a:cxn ang="0">
                    <a:pos x="4" y="192"/>
                  </a:cxn>
                  <a:cxn ang="0">
                    <a:pos x="9" y="216"/>
                  </a:cxn>
                  <a:cxn ang="0">
                    <a:pos x="16" y="218"/>
                  </a:cxn>
                  <a:cxn ang="0">
                    <a:pos x="26" y="220"/>
                  </a:cxn>
                  <a:cxn ang="0">
                    <a:pos x="36" y="220"/>
                  </a:cxn>
                  <a:cxn ang="0">
                    <a:pos x="45" y="223"/>
                  </a:cxn>
                  <a:cxn ang="0">
                    <a:pos x="55" y="223"/>
                  </a:cxn>
                  <a:cxn ang="0">
                    <a:pos x="67" y="225"/>
                  </a:cxn>
                  <a:cxn ang="0">
                    <a:pos x="103" y="225"/>
                  </a:cxn>
                  <a:cxn ang="0">
                    <a:pos x="112" y="223"/>
                  </a:cxn>
                  <a:cxn ang="0">
                    <a:pos x="136" y="223"/>
                  </a:cxn>
                  <a:cxn ang="0">
                    <a:pos x="146" y="220"/>
                  </a:cxn>
                  <a:cxn ang="0">
                    <a:pos x="156" y="220"/>
                  </a:cxn>
                  <a:cxn ang="0">
                    <a:pos x="170" y="216"/>
                  </a:cxn>
                  <a:cxn ang="0">
                    <a:pos x="170" y="108"/>
                  </a:cxn>
                  <a:cxn ang="0">
                    <a:pos x="172" y="55"/>
                  </a:cxn>
                  <a:cxn ang="0">
                    <a:pos x="175" y="0"/>
                  </a:cxn>
                  <a:cxn ang="0">
                    <a:pos x="165" y="2"/>
                  </a:cxn>
                  <a:cxn ang="0">
                    <a:pos x="144" y="2"/>
                  </a:cxn>
                  <a:cxn ang="0">
                    <a:pos x="134" y="4"/>
                  </a:cxn>
                  <a:cxn ang="0">
                    <a:pos x="122" y="4"/>
                  </a:cxn>
                  <a:cxn ang="0">
                    <a:pos x="112" y="7"/>
                  </a:cxn>
                  <a:cxn ang="0">
                    <a:pos x="103" y="7"/>
                  </a:cxn>
                  <a:cxn ang="0">
                    <a:pos x="91" y="9"/>
                  </a:cxn>
                  <a:cxn ang="0">
                    <a:pos x="81" y="12"/>
                  </a:cxn>
                  <a:cxn ang="0">
                    <a:pos x="72" y="12"/>
                  </a:cxn>
                  <a:cxn ang="0">
                    <a:pos x="60" y="14"/>
                  </a:cxn>
                  <a:cxn ang="0">
                    <a:pos x="50" y="16"/>
                  </a:cxn>
                  <a:cxn ang="0">
                    <a:pos x="40" y="19"/>
                  </a:cxn>
                  <a:cxn ang="0">
                    <a:pos x="28" y="21"/>
                  </a:cxn>
                  <a:cxn ang="0">
                    <a:pos x="9" y="26"/>
                  </a:cxn>
                </a:cxnLst>
                <a:rect l="0" t="0" r="r" b="b"/>
                <a:pathLst>
                  <a:path w="175" h="226">
                    <a:moveTo>
                      <a:pt x="9" y="26"/>
                    </a:moveTo>
                    <a:lnTo>
                      <a:pt x="7" y="52"/>
                    </a:lnTo>
                    <a:lnTo>
                      <a:pt x="2" y="76"/>
                    </a:lnTo>
                    <a:lnTo>
                      <a:pt x="2" y="98"/>
                    </a:lnTo>
                    <a:lnTo>
                      <a:pt x="0" y="122"/>
                    </a:lnTo>
                    <a:lnTo>
                      <a:pt x="2" y="146"/>
                    </a:lnTo>
                    <a:lnTo>
                      <a:pt x="2" y="168"/>
                    </a:lnTo>
                    <a:lnTo>
                      <a:pt x="4" y="192"/>
                    </a:lnTo>
                    <a:lnTo>
                      <a:pt x="9" y="216"/>
                    </a:lnTo>
                    <a:lnTo>
                      <a:pt x="16" y="218"/>
                    </a:lnTo>
                    <a:lnTo>
                      <a:pt x="26" y="220"/>
                    </a:lnTo>
                    <a:lnTo>
                      <a:pt x="36" y="220"/>
                    </a:lnTo>
                    <a:lnTo>
                      <a:pt x="45" y="223"/>
                    </a:lnTo>
                    <a:lnTo>
                      <a:pt x="55" y="223"/>
                    </a:lnTo>
                    <a:lnTo>
                      <a:pt x="67" y="225"/>
                    </a:lnTo>
                    <a:lnTo>
                      <a:pt x="103" y="225"/>
                    </a:lnTo>
                    <a:lnTo>
                      <a:pt x="112" y="223"/>
                    </a:lnTo>
                    <a:lnTo>
                      <a:pt x="136" y="223"/>
                    </a:lnTo>
                    <a:lnTo>
                      <a:pt x="146" y="220"/>
                    </a:lnTo>
                    <a:lnTo>
                      <a:pt x="156" y="220"/>
                    </a:lnTo>
                    <a:lnTo>
                      <a:pt x="170" y="216"/>
                    </a:lnTo>
                    <a:lnTo>
                      <a:pt x="170" y="108"/>
                    </a:lnTo>
                    <a:lnTo>
                      <a:pt x="172" y="55"/>
                    </a:lnTo>
                    <a:lnTo>
                      <a:pt x="175" y="0"/>
                    </a:lnTo>
                    <a:lnTo>
                      <a:pt x="165" y="2"/>
                    </a:lnTo>
                    <a:lnTo>
                      <a:pt x="144" y="2"/>
                    </a:lnTo>
                    <a:lnTo>
                      <a:pt x="134" y="4"/>
                    </a:lnTo>
                    <a:lnTo>
                      <a:pt x="122" y="4"/>
                    </a:lnTo>
                    <a:lnTo>
                      <a:pt x="112" y="7"/>
                    </a:lnTo>
                    <a:lnTo>
                      <a:pt x="103" y="7"/>
                    </a:lnTo>
                    <a:lnTo>
                      <a:pt x="91" y="9"/>
                    </a:lnTo>
                    <a:lnTo>
                      <a:pt x="81" y="12"/>
                    </a:lnTo>
                    <a:lnTo>
                      <a:pt x="72" y="12"/>
                    </a:lnTo>
                    <a:lnTo>
                      <a:pt x="60" y="14"/>
                    </a:lnTo>
                    <a:lnTo>
                      <a:pt x="50" y="16"/>
                    </a:lnTo>
                    <a:lnTo>
                      <a:pt x="40"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90"/>
              <p:cNvSpPr>
                <a:spLocks/>
              </p:cNvSpPr>
              <p:nvPr/>
            </p:nvSpPr>
            <p:spPr bwMode="auto">
              <a:xfrm>
                <a:off x="6468" y="5964"/>
                <a:ext cx="168" cy="213"/>
              </a:xfrm>
              <a:custGeom>
                <a:avLst/>
                <a:gdLst/>
                <a:ahLst/>
                <a:cxnLst>
                  <a:cxn ang="0">
                    <a:pos x="14" y="208"/>
                  </a:cxn>
                  <a:cxn ang="0">
                    <a:pos x="21" y="211"/>
                  </a:cxn>
                  <a:cxn ang="0">
                    <a:pos x="31" y="211"/>
                  </a:cxn>
                  <a:cxn ang="0">
                    <a:pos x="43" y="213"/>
                  </a:cxn>
                  <a:cxn ang="0">
                    <a:pos x="108" y="213"/>
                  </a:cxn>
                  <a:cxn ang="0">
                    <a:pos x="120" y="211"/>
                  </a:cxn>
                  <a:cxn ang="0">
                    <a:pos x="129" y="211"/>
                  </a:cxn>
                  <a:cxn ang="0">
                    <a:pos x="139" y="208"/>
                  </a:cxn>
                  <a:cxn ang="0">
                    <a:pos x="148" y="208"/>
                  </a:cxn>
                  <a:cxn ang="0">
                    <a:pos x="163" y="203"/>
                  </a:cxn>
                  <a:cxn ang="0">
                    <a:pos x="163" y="103"/>
                  </a:cxn>
                  <a:cxn ang="0">
                    <a:pos x="165" y="50"/>
                  </a:cxn>
                  <a:cxn ang="0">
                    <a:pos x="168" y="0"/>
                  </a:cxn>
                  <a:cxn ang="0">
                    <a:pos x="139" y="0"/>
                  </a:cxn>
                  <a:cxn ang="0">
                    <a:pos x="127" y="2"/>
                  </a:cxn>
                  <a:cxn ang="0">
                    <a:pos x="117" y="2"/>
                  </a:cxn>
                  <a:cxn ang="0">
                    <a:pos x="108" y="4"/>
                  </a:cxn>
                  <a:cxn ang="0">
                    <a:pos x="98" y="4"/>
                  </a:cxn>
                  <a:cxn ang="0">
                    <a:pos x="86" y="7"/>
                  </a:cxn>
                  <a:cxn ang="0">
                    <a:pos x="76" y="9"/>
                  </a:cxn>
                  <a:cxn ang="0">
                    <a:pos x="67" y="9"/>
                  </a:cxn>
                  <a:cxn ang="0">
                    <a:pos x="57" y="12"/>
                  </a:cxn>
                  <a:cxn ang="0">
                    <a:pos x="48" y="14"/>
                  </a:cxn>
                  <a:cxn ang="0">
                    <a:pos x="36" y="16"/>
                  </a:cxn>
                  <a:cxn ang="0">
                    <a:pos x="7" y="23"/>
                  </a:cxn>
                  <a:cxn ang="0">
                    <a:pos x="2" y="72"/>
                  </a:cxn>
                  <a:cxn ang="0">
                    <a:pos x="0" y="93"/>
                  </a:cxn>
                  <a:cxn ang="0">
                    <a:pos x="0" y="160"/>
                  </a:cxn>
                  <a:cxn ang="0">
                    <a:pos x="2" y="182"/>
                  </a:cxn>
                  <a:cxn ang="0">
                    <a:pos x="7" y="206"/>
                  </a:cxn>
                  <a:cxn ang="0">
                    <a:pos x="14" y="208"/>
                  </a:cxn>
                </a:cxnLst>
                <a:rect l="0" t="0" r="r" b="b"/>
                <a:pathLst>
                  <a:path w="168" h="213">
                    <a:moveTo>
                      <a:pt x="14" y="208"/>
                    </a:moveTo>
                    <a:lnTo>
                      <a:pt x="21" y="211"/>
                    </a:lnTo>
                    <a:lnTo>
                      <a:pt x="31" y="211"/>
                    </a:lnTo>
                    <a:lnTo>
                      <a:pt x="43" y="213"/>
                    </a:lnTo>
                    <a:lnTo>
                      <a:pt x="108" y="213"/>
                    </a:lnTo>
                    <a:lnTo>
                      <a:pt x="120" y="211"/>
                    </a:lnTo>
                    <a:lnTo>
                      <a:pt x="129" y="211"/>
                    </a:lnTo>
                    <a:lnTo>
                      <a:pt x="139" y="208"/>
                    </a:lnTo>
                    <a:lnTo>
                      <a:pt x="148" y="208"/>
                    </a:lnTo>
                    <a:lnTo>
                      <a:pt x="163" y="203"/>
                    </a:lnTo>
                    <a:lnTo>
                      <a:pt x="163" y="103"/>
                    </a:lnTo>
                    <a:lnTo>
                      <a:pt x="165" y="50"/>
                    </a:lnTo>
                    <a:lnTo>
                      <a:pt x="168" y="0"/>
                    </a:lnTo>
                    <a:lnTo>
                      <a:pt x="139" y="0"/>
                    </a:lnTo>
                    <a:lnTo>
                      <a:pt x="127" y="2"/>
                    </a:lnTo>
                    <a:lnTo>
                      <a:pt x="117" y="2"/>
                    </a:lnTo>
                    <a:lnTo>
                      <a:pt x="108" y="4"/>
                    </a:lnTo>
                    <a:lnTo>
                      <a:pt x="98" y="4"/>
                    </a:lnTo>
                    <a:lnTo>
                      <a:pt x="86" y="7"/>
                    </a:lnTo>
                    <a:lnTo>
                      <a:pt x="76" y="9"/>
                    </a:lnTo>
                    <a:lnTo>
                      <a:pt x="67" y="9"/>
                    </a:lnTo>
                    <a:lnTo>
                      <a:pt x="57" y="12"/>
                    </a:lnTo>
                    <a:lnTo>
                      <a:pt x="48" y="14"/>
                    </a:lnTo>
                    <a:lnTo>
                      <a:pt x="36" y="16"/>
                    </a:lnTo>
                    <a:lnTo>
                      <a:pt x="7" y="23"/>
                    </a:lnTo>
                    <a:lnTo>
                      <a:pt x="2" y="72"/>
                    </a:lnTo>
                    <a:lnTo>
                      <a:pt x="0" y="93"/>
                    </a:lnTo>
                    <a:lnTo>
                      <a:pt x="0" y="160"/>
                    </a:lnTo>
                    <a:lnTo>
                      <a:pt x="2" y="182"/>
                    </a:lnTo>
                    <a:lnTo>
                      <a:pt x="7" y="206"/>
                    </a:lnTo>
                    <a:lnTo>
                      <a:pt x="14"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91"/>
              <p:cNvSpPr>
                <a:spLocks/>
              </p:cNvSpPr>
              <p:nvPr/>
            </p:nvSpPr>
            <p:spPr bwMode="auto">
              <a:xfrm>
                <a:off x="6468" y="5964"/>
                <a:ext cx="163" cy="206"/>
              </a:xfrm>
              <a:custGeom>
                <a:avLst/>
                <a:gdLst/>
                <a:ahLst/>
                <a:cxnLst>
                  <a:cxn ang="0">
                    <a:pos x="0" y="91"/>
                  </a:cxn>
                  <a:cxn ang="0">
                    <a:pos x="0" y="156"/>
                  </a:cxn>
                  <a:cxn ang="0">
                    <a:pos x="2" y="177"/>
                  </a:cxn>
                  <a:cxn ang="0">
                    <a:pos x="7" y="199"/>
                  </a:cxn>
                  <a:cxn ang="0">
                    <a:pos x="14" y="201"/>
                  </a:cxn>
                  <a:cxn ang="0">
                    <a:pos x="21" y="201"/>
                  </a:cxn>
                  <a:cxn ang="0">
                    <a:pos x="31" y="203"/>
                  </a:cxn>
                  <a:cxn ang="0">
                    <a:pos x="40" y="203"/>
                  </a:cxn>
                  <a:cxn ang="0">
                    <a:pos x="50" y="206"/>
                  </a:cxn>
                  <a:cxn ang="0">
                    <a:pos x="84" y="206"/>
                  </a:cxn>
                  <a:cxn ang="0">
                    <a:pos x="96" y="203"/>
                  </a:cxn>
                  <a:cxn ang="0">
                    <a:pos x="115" y="203"/>
                  </a:cxn>
                  <a:cxn ang="0">
                    <a:pos x="127" y="201"/>
                  </a:cxn>
                  <a:cxn ang="0">
                    <a:pos x="136" y="201"/>
                  </a:cxn>
                  <a:cxn ang="0">
                    <a:pos x="144" y="199"/>
                  </a:cxn>
                  <a:cxn ang="0">
                    <a:pos x="153" y="196"/>
                  </a:cxn>
                  <a:cxn ang="0">
                    <a:pos x="160" y="196"/>
                  </a:cxn>
                  <a:cxn ang="0">
                    <a:pos x="158" y="146"/>
                  </a:cxn>
                  <a:cxn ang="0">
                    <a:pos x="160" y="98"/>
                  </a:cxn>
                  <a:cxn ang="0">
                    <a:pos x="160" y="50"/>
                  </a:cxn>
                  <a:cxn ang="0">
                    <a:pos x="163" y="0"/>
                  </a:cxn>
                  <a:cxn ang="0">
                    <a:pos x="144" y="0"/>
                  </a:cxn>
                  <a:cxn ang="0">
                    <a:pos x="134" y="2"/>
                  </a:cxn>
                  <a:cxn ang="0">
                    <a:pos x="115" y="2"/>
                  </a:cxn>
                  <a:cxn ang="0">
                    <a:pos x="96" y="7"/>
                  </a:cxn>
                  <a:cxn ang="0">
                    <a:pos x="86" y="7"/>
                  </a:cxn>
                  <a:cxn ang="0">
                    <a:pos x="74" y="9"/>
                  </a:cxn>
                  <a:cxn ang="0">
                    <a:pos x="64" y="12"/>
                  </a:cxn>
                  <a:cxn ang="0">
                    <a:pos x="55" y="14"/>
                  </a:cxn>
                  <a:cxn ang="0">
                    <a:pos x="45" y="14"/>
                  </a:cxn>
                  <a:cxn ang="0">
                    <a:pos x="7" y="23"/>
                  </a:cxn>
                  <a:cxn ang="0">
                    <a:pos x="4" y="48"/>
                  </a:cxn>
                  <a:cxn ang="0">
                    <a:pos x="0" y="91"/>
                  </a:cxn>
                </a:cxnLst>
                <a:rect l="0" t="0" r="r" b="b"/>
                <a:pathLst>
                  <a:path w="163" h="206">
                    <a:moveTo>
                      <a:pt x="0" y="91"/>
                    </a:moveTo>
                    <a:lnTo>
                      <a:pt x="0" y="156"/>
                    </a:lnTo>
                    <a:lnTo>
                      <a:pt x="2" y="177"/>
                    </a:lnTo>
                    <a:lnTo>
                      <a:pt x="7" y="199"/>
                    </a:lnTo>
                    <a:lnTo>
                      <a:pt x="14" y="201"/>
                    </a:lnTo>
                    <a:lnTo>
                      <a:pt x="21" y="201"/>
                    </a:lnTo>
                    <a:lnTo>
                      <a:pt x="31" y="203"/>
                    </a:lnTo>
                    <a:lnTo>
                      <a:pt x="40" y="203"/>
                    </a:lnTo>
                    <a:lnTo>
                      <a:pt x="50" y="206"/>
                    </a:lnTo>
                    <a:lnTo>
                      <a:pt x="84" y="206"/>
                    </a:lnTo>
                    <a:lnTo>
                      <a:pt x="96" y="203"/>
                    </a:lnTo>
                    <a:lnTo>
                      <a:pt x="115" y="203"/>
                    </a:lnTo>
                    <a:lnTo>
                      <a:pt x="127" y="201"/>
                    </a:lnTo>
                    <a:lnTo>
                      <a:pt x="136" y="201"/>
                    </a:lnTo>
                    <a:lnTo>
                      <a:pt x="144" y="199"/>
                    </a:lnTo>
                    <a:lnTo>
                      <a:pt x="153" y="196"/>
                    </a:lnTo>
                    <a:lnTo>
                      <a:pt x="160" y="196"/>
                    </a:lnTo>
                    <a:lnTo>
                      <a:pt x="158" y="146"/>
                    </a:lnTo>
                    <a:lnTo>
                      <a:pt x="160" y="98"/>
                    </a:lnTo>
                    <a:lnTo>
                      <a:pt x="160" y="50"/>
                    </a:lnTo>
                    <a:lnTo>
                      <a:pt x="163" y="0"/>
                    </a:lnTo>
                    <a:lnTo>
                      <a:pt x="144" y="0"/>
                    </a:lnTo>
                    <a:lnTo>
                      <a:pt x="134" y="2"/>
                    </a:lnTo>
                    <a:lnTo>
                      <a:pt x="115" y="2"/>
                    </a:lnTo>
                    <a:lnTo>
                      <a:pt x="96" y="7"/>
                    </a:lnTo>
                    <a:lnTo>
                      <a:pt x="86" y="7"/>
                    </a:lnTo>
                    <a:lnTo>
                      <a:pt x="74" y="9"/>
                    </a:lnTo>
                    <a:lnTo>
                      <a:pt x="64" y="12"/>
                    </a:lnTo>
                    <a:lnTo>
                      <a:pt x="55" y="14"/>
                    </a:lnTo>
                    <a:lnTo>
                      <a:pt x="45" y="14"/>
                    </a:lnTo>
                    <a:lnTo>
                      <a:pt x="7" y="23"/>
                    </a:lnTo>
                    <a:lnTo>
                      <a:pt x="4" y="48"/>
                    </a:lnTo>
                    <a:lnTo>
                      <a:pt x="0" y="9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92"/>
              <p:cNvSpPr>
                <a:spLocks/>
              </p:cNvSpPr>
              <p:nvPr/>
            </p:nvSpPr>
            <p:spPr bwMode="auto">
              <a:xfrm>
                <a:off x="6468" y="5964"/>
                <a:ext cx="160" cy="196"/>
              </a:xfrm>
              <a:custGeom>
                <a:avLst/>
                <a:gdLst/>
                <a:ahLst/>
                <a:cxnLst>
                  <a:cxn ang="0">
                    <a:pos x="0" y="88"/>
                  </a:cxn>
                  <a:cxn ang="0">
                    <a:pos x="0" y="129"/>
                  </a:cxn>
                  <a:cxn ang="0">
                    <a:pos x="2" y="151"/>
                  </a:cxn>
                  <a:cxn ang="0">
                    <a:pos x="4" y="170"/>
                  </a:cxn>
                  <a:cxn ang="0">
                    <a:pos x="7" y="192"/>
                  </a:cxn>
                  <a:cxn ang="0">
                    <a:pos x="14" y="194"/>
                  </a:cxn>
                  <a:cxn ang="0">
                    <a:pos x="21" y="194"/>
                  </a:cxn>
                  <a:cxn ang="0">
                    <a:pos x="31" y="196"/>
                  </a:cxn>
                  <a:cxn ang="0">
                    <a:pos x="103" y="196"/>
                  </a:cxn>
                  <a:cxn ang="0">
                    <a:pos x="112" y="194"/>
                  </a:cxn>
                  <a:cxn ang="0">
                    <a:pos x="122" y="194"/>
                  </a:cxn>
                  <a:cxn ang="0">
                    <a:pos x="132" y="192"/>
                  </a:cxn>
                  <a:cxn ang="0">
                    <a:pos x="141" y="189"/>
                  </a:cxn>
                  <a:cxn ang="0">
                    <a:pos x="148" y="189"/>
                  </a:cxn>
                  <a:cxn ang="0">
                    <a:pos x="156" y="187"/>
                  </a:cxn>
                  <a:cxn ang="0">
                    <a:pos x="153" y="139"/>
                  </a:cxn>
                  <a:cxn ang="0">
                    <a:pos x="158" y="48"/>
                  </a:cxn>
                  <a:cxn ang="0">
                    <a:pos x="160" y="0"/>
                  </a:cxn>
                  <a:cxn ang="0">
                    <a:pos x="151" y="0"/>
                  </a:cxn>
                  <a:cxn ang="0">
                    <a:pos x="141" y="2"/>
                  </a:cxn>
                  <a:cxn ang="0">
                    <a:pos x="122" y="2"/>
                  </a:cxn>
                  <a:cxn ang="0">
                    <a:pos x="112" y="4"/>
                  </a:cxn>
                  <a:cxn ang="0">
                    <a:pos x="103" y="4"/>
                  </a:cxn>
                  <a:cxn ang="0">
                    <a:pos x="84" y="9"/>
                  </a:cxn>
                  <a:cxn ang="0">
                    <a:pos x="74" y="9"/>
                  </a:cxn>
                  <a:cxn ang="0">
                    <a:pos x="64" y="12"/>
                  </a:cxn>
                  <a:cxn ang="0">
                    <a:pos x="55" y="14"/>
                  </a:cxn>
                  <a:cxn ang="0">
                    <a:pos x="45" y="16"/>
                  </a:cxn>
                  <a:cxn ang="0">
                    <a:pos x="36" y="16"/>
                  </a:cxn>
                  <a:cxn ang="0">
                    <a:pos x="7" y="23"/>
                  </a:cxn>
                  <a:cxn ang="0">
                    <a:pos x="4" y="48"/>
                  </a:cxn>
                  <a:cxn ang="0">
                    <a:pos x="2" y="69"/>
                  </a:cxn>
                  <a:cxn ang="0">
                    <a:pos x="0" y="88"/>
                  </a:cxn>
                </a:cxnLst>
                <a:rect l="0" t="0" r="r" b="b"/>
                <a:pathLst>
                  <a:path w="160" h="196">
                    <a:moveTo>
                      <a:pt x="0" y="88"/>
                    </a:moveTo>
                    <a:lnTo>
                      <a:pt x="0" y="129"/>
                    </a:lnTo>
                    <a:lnTo>
                      <a:pt x="2" y="151"/>
                    </a:lnTo>
                    <a:lnTo>
                      <a:pt x="4" y="170"/>
                    </a:lnTo>
                    <a:lnTo>
                      <a:pt x="7" y="192"/>
                    </a:lnTo>
                    <a:lnTo>
                      <a:pt x="14" y="194"/>
                    </a:lnTo>
                    <a:lnTo>
                      <a:pt x="21" y="194"/>
                    </a:lnTo>
                    <a:lnTo>
                      <a:pt x="31" y="196"/>
                    </a:lnTo>
                    <a:lnTo>
                      <a:pt x="103" y="196"/>
                    </a:lnTo>
                    <a:lnTo>
                      <a:pt x="112" y="194"/>
                    </a:lnTo>
                    <a:lnTo>
                      <a:pt x="122" y="194"/>
                    </a:lnTo>
                    <a:lnTo>
                      <a:pt x="132" y="192"/>
                    </a:lnTo>
                    <a:lnTo>
                      <a:pt x="141" y="189"/>
                    </a:lnTo>
                    <a:lnTo>
                      <a:pt x="148" y="189"/>
                    </a:lnTo>
                    <a:lnTo>
                      <a:pt x="156" y="187"/>
                    </a:lnTo>
                    <a:lnTo>
                      <a:pt x="153" y="139"/>
                    </a:lnTo>
                    <a:lnTo>
                      <a:pt x="158" y="48"/>
                    </a:lnTo>
                    <a:lnTo>
                      <a:pt x="160" y="0"/>
                    </a:lnTo>
                    <a:lnTo>
                      <a:pt x="151" y="0"/>
                    </a:lnTo>
                    <a:lnTo>
                      <a:pt x="141" y="2"/>
                    </a:lnTo>
                    <a:lnTo>
                      <a:pt x="122" y="2"/>
                    </a:lnTo>
                    <a:lnTo>
                      <a:pt x="112" y="4"/>
                    </a:lnTo>
                    <a:lnTo>
                      <a:pt x="103" y="4"/>
                    </a:lnTo>
                    <a:lnTo>
                      <a:pt x="84" y="9"/>
                    </a:lnTo>
                    <a:lnTo>
                      <a:pt x="74" y="9"/>
                    </a:lnTo>
                    <a:lnTo>
                      <a:pt x="64" y="12"/>
                    </a:lnTo>
                    <a:lnTo>
                      <a:pt x="55" y="14"/>
                    </a:lnTo>
                    <a:lnTo>
                      <a:pt x="45" y="16"/>
                    </a:lnTo>
                    <a:lnTo>
                      <a:pt x="36" y="16"/>
                    </a:lnTo>
                    <a:lnTo>
                      <a:pt x="7" y="23"/>
                    </a:lnTo>
                    <a:lnTo>
                      <a:pt x="4" y="48"/>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93"/>
              <p:cNvSpPr>
                <a:spLocks/>
              </p:cNvSpPr>
              <p:nvPr/>
            </p:nvSpPr>
            <p:spPr bwMode="auto">
              <a:xfrm>
                <a:off x="6468" y="5964"/>
                <a:ext cx="156" cy="189"/>
              </a:xfrm>
              <a:custGeom>
                <a:avLst/>
                <a:gdLst/>
                <a:ahLst/>
                <a:cxnLst>
                  <a:cxn ang="0">
                    <a:pos x="0" y="105"/>
                  </a:cxn>
                  <a:cxn ang="0">
                    <a:pos x="0" y="124"/>
                  </a:cxn>
                  <a:cxn ang="0">
                    <a:pos x="4" y="163"/>
                  </a:cxn>
                  <a:cxn ang="0">
                    <a:pos x="7" y="184"/>
                  </a:cxn>
                  <a:cxn ang="0">
                    <a:pos x="14" y="187"/>
                  </a:cxn>
                  <a:cxn ang="0">
                    <a:pos x="21" y="187"/>
                  </a:cxn>
                  <a:cxn ang="0">
                    <a:pos x="31" y="189"/>
                  </a:cxn>
                  <a:cxn ang="0">
                    <a:pos x="79" y="189"/>
                  </a:cxn>
                  <a:cxn ang="0">
                    <a:pos x="91" y="187"/>
                  </a:cxn>
                  <a:cxn ang="0">
                    <a:pos x="100" y="187"/>
                  </a:cxn>
                  <a:cxn ang="0">
                    <a:pos x="110" y="184"/>
                  </a:cxn>
                  <a:cxn ang="0">
                    <a:pos x="120" y="184"/>
                  </a:cxn>
                  <a:cxn ang="0">
                    <a:pos x="129" y="182"/>
                  </a:cxn>
                  <a:cxn ang="0">
                    <a:pos x="136" y="182"/>
                  </a:cxn>
                  <a:cxn ang="0">
                    <a:pos x="144" y="180"/>
                  </a:cxn>
                  <a:cxn ang="0">
                    <a:pos x="151" y="177"/>
                  </a:cxn>
                  <a:cxn ang="0">
                    <a:pos x="151" y="88"/>
                  </a:cxn>
                  <a:cxn ang="0">
                    <a:pos x="153" y="45"/>
                  </a:cxn>
                  <a:cxn ang="0">
                    <a:pos x="156" y="0"/>
                  </a:cxn>
                  <a:cxn ang="0">
                    <a:pos x="146" y="2"/>
                  </a:cxn>
                  <a:cxn ang="0">
                    <a:pos x="120" y="2"/>
                  </a:cxn>
                  <a:cxn ang="0">
                    <a:pos x="110" y="4"/>
                  </a:cxn>
                  <a:cxn ang="0">
                    <a:pos x="100" y="4"/>
                  </a:cxn>
                  <a:cxn ang="0">
                    <a:pos x="81" y="9"/>
                  </a:cxn>
                  <a:cxn ang="0">
                    <a:pos x="72" y="9"/>
                  </a:cxn>
                  <a:cxn ang="0">
                    <a:pos x="62" y="12"/>
                  </a:cxn>
                  <a:cxn ang="0">
                    <a:pos x="52" y="14"/>
                  </a:cxn>
                  <a:cxn ang="0">
                    <a:pos x="33" y="19"/>
                  </a:cxn>
                  <a:cxn ang="0">
                    <a:pos x="26" y="21"/>
                  </a:cxn>
                  <a:cxn ang="0">
                    <a:pos x="7" y="26"/>
                  </a:cxn>
                  <a:cxn ang="0">
                    <a:pos x="4" y="45"/>
                  </a:cxn>
                  <a:cxn ang="0">
                    <a:pos x="2" y="67"/>
                  </a:cxn>
                  <a:cxn ang="0">
                    <a:pos x="2" y="86"/>
                  </a:cxn>
                  <a:cxn ang="0">
                    <a:pos x="0" y="105"/>
                  </a:cxn>
                </a:cxnLst>
                <a:rect l="0" t="0" r="r" b="b"/>
                <a:pathLst>
                  <a:path w="156" h="189">
                    <a:moveTo>
                      <a:pt x="0" y="105"/>
                    </a:moveTo>
                    <a:lnTo>
                      <a:pt x="0" y="124"/>
                    </a:lnTo>
                    <a:lnTo>
                      <a:pt x="4" y="163"/>
                    </a:lnTo>
                    <a:lnTo>
                      <a:pt x="7" y="184"/>
                    </a:lnTo>
                    <a:lnTo>
                      <a:pt x="14" y="187"/>
                    </a:lnTo>
                    <a:lnTo>
                      <a:pt x="21" y="187"/>
                    </a:lnTo>
                    <a:lnTo>
                      <a:pt x="31" y="189"/>
                    </a:lnTo>
                    <a:lnTo>
                      <a:pt x="79" y="189"/>
                    </a:lnTo>
                    <a:lnTo>
                      <a:pt x="91" y="187"/>
                    </a:lnTo>
                    <a:lnTo>
                      <a:pt x="100" y="187"/>
                    </a:lnTo>
                    <a:lnTo>
                      <a:pt x="110" y="184"/>
                    </a:lnTo>
                    <a:lnTo>
                      <a:pt x="120" y="184"/>
                    </a:lnTo>
                    <a:lnTo>
                      <a:pt x="129" y="182"/>
                    </a:lnTo>
                    <a:lnTo>
                      <a:pt x="136" y="182"/>
                    </a:lnTo>
                    <a:lnTo>
                      <a:pt x="144" y="180"/>
                    </a:lnTo>
                    <a:lnTo>
                      <a:pt x="151" y="177"/>
                    </a:lnTo>
                    <a:lnTo>
                      <a:pt x="151" y="88"/>
                    </a:lnTo>
                    <a:lnTo>
                      <a:pt x="153" y="45"/>
                    </a:lnTo>
                    <a:lnTo>
                      <a:pt x="156" y="0"/>
                    </a:lnTo>
                    <a:lnTo>
                      <a:pt x="146" y="2"/>
                    </a:lnTo>
                    <a:lnTo>
                      <a:pt x="120" y="2"/>
                    </a:lnTo>
                    <a:lnTo>
                      <a:pt x="110" y="4"/>
                    </a:lnTo>
                    <a:lnTo>
                      <a:pt x="100" y="4"/>
                    </a:lnTo>
                    <a:lnTo>
                      <a:pt x="81" y="9"/>
                    </a:lnTo>
                    <a:lnTo>
                      <a:pt x="72" y="9"/>
                    </a:lnTo>
                    <a:lnTo>
                      <a:pt x="62" y="12"/>
                    </a:lnTo>
                    <a:lnTo>
                      <a:pt x="52" y="14"/>
                    </a:lnTo>
                    <a:lnTo>
                      <a:pt x="33" y="19"/>
                    </a:lnTo>
                    <a:lnTo>
                      <a:pt x="26" y="21"/>
                    </a:lnTo>
                    <a:lnTo>
                      <a:pt x="7" y="26"/>
                    </a:lnTo>
                    <a:lnTo>
                      <a:pt x="4" y="45"/>
                    </a:lnTo>
                    <a:lnTo>
                      <a:pt x="2" y="67"/>
                    </a:lnTo>
                    <a:lnTo>
                      <a:pt x="2" y="86"/>
                    </a:lnTo>
                    <a:lnTo>
                      <a:pt x="0" y="105"/>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94"/>
              <p:cNvSpPr>
                <a:spLocks/>
              </p:cNvSpPr>
              <p:nvPr/>
            </p:nvSpPr>
            <p:spPr bwMode="auto">
              <a:xfrm>
                <a:off x="6470" y="5966"/>
                <a:ext cx="149" cy="180"/>
              </a:xfrm>
              <a:custGeom>
                <a:avLst/>
                <a:gdLst/>
                <a:ahLst/>
                <a:cxnLst>
                  <a:cxn ang="0">
                    <a:pos x="0" y="62"/>
                  </a:cxn>
                  <a:cxn ang="0">
                    <a:pos x="0" y="136"/>
                  </a:cxn>
                  <a:cxn ang="0">
                    <a:pos x="4" y="175"/>
                  </a:cxn>
                  <a:cxn ang="0">
                    <a:pos x="12" y="177"/>
                  </a:cxn>
                  <a:cxn ang="0">
                    <a:pos x="19" y="177"/>
                  </a:cxn>
                  <a:cxn ang="0">
                    <a:pos x="26" y="180"/>
                  </a:cxn>
                  <a:cxn ang="0">
                    <a:pos x="64" y="180"/>
                  </a:cxn>
                  <a:cxn ang="0">
                    <a:pos x="74" y="177"/>
                  </a:cxn>
                  <a:cxn ang="0">
                    <a:pos x="84" y="177"/>
                  </a:cxn>
                  <a:cxn ang="0">
                    <a:pos x="96" y="175"/>
                  </a:cxn>
                  <a:cxn ang="0">
                    <a:pos x="105" y="175"/>
                  </a:cxn>
                  <a:cxn ang="0">
                    <a:pos x="112" y="172"/>
                  </a:cxn>
                  <a:cxn ang="0">
                    <a:pos x="122" y="172"/>
                  </a:cxn>
                  <a:cxn ang="0">
                    <a:pos x="136" y="168"/>
                  </a:cxn>
                  <a:cxn ang="0">
                    <a:pos x="144" y="168"/>
                  </a:cxn>
                  <a:cxn ang="0">
                    <a:pos x="144" y="83"/>
                  </a:cxn>
                  <a:cxn ang="0">
                    <a:pos x="146" y="62"/>
                  </a:cxn>
                  <a:cxn ang="0">
                    <a:pos x="146" y="40"/>
                  </a:cxn>
                  <a:cxn ang="0">
                    <a:pos x="148" y="21"/>
                  </a:cxn>
                  <a:cxn ang="0">
                    <a:pos x="148" y="0"/>
                  </a:cxn>
                  <a:cxn ang="0">
                    <a:pos x="122" y="0"/>
                  </a:cxn>
                  <a:cxn ang="0">
                    <a:pos x="115" y="2"/>
                  </a:cxn>
                  <a:cxn ang="0">
                    <a:pos x="105" y="2"/>
                  </a:cxn>
                  <a:cxn ang="0">
                    <a:pos x="96" y="4"/>
                  </a:cxn>
                  <a:cxn ang="0">
                    <a:pos x="86" y="4"/>
                  </a:cxn>
                  <a:cxn ang="0">
                    <a:pos x="67" y="9"/>
                  </a:cxn>
                  <a:cxn ang="0">
                    <a:pos x="57" y="9"/>
                  </a:cxn>
                  <a:cxn ang="0">
                    <a:pos x="50" y="12"/>
                  </a:cxn>
                  <a:cxn ang="0">
                    <a:pos x="21" y="19"/>
                  </a:cxn>
                  <a:cxn ang="0">
                    <a:pos x="7" y="23"/>
                  </a:cxn>
                  <a:cxn ang="0">
                    <a:pos x="2" y="43"/>
                  </a:cxn>
                  <a:cxn ang="0">
                    <a:pos x="0" y="62"/>
                  </a:cxn>
                </a:cxnLst>
                <a:rect l="0" t="0" r="r" b="b"/>
                <a:pathLst>
                  <a:path w="149" h="180">
                    <a:moveTo>
                      <a:pt x="0" y="62"/>
                    </a:moveTo>
                    <a:lnTo>
                      <a:pt x="0" y="136"/>
                    </a:lnTo>
                    <a:lnTo>
                      <a:pt x="4" y="175"/>
                    </a:lnTo>
                    <a:lnTo>
                      <a:pt x="12" y="177"/>
                    </a:lnTo>
                    <a:lnTo>
                      <a:pt x="19" y="177"/>
                    </a:lnTo>
                    <a:lnTo>
                      <a:pt x="26" y="180"/>
                    </a:lnTo>
                    <a:lnTo>
                      <a:pt x="64" y="180"/>
                    </a:lnTo>
                    <a:lnTo>
                      <a:pt x="74" y="177"/>
                    </a:lnTo>
                    <a:lnTo>
                      <a:pt x="84" y="177"/>
                    </a:lnTo>
                    <a:lnTo>
                      <a:pt x="96" y="175"/>
                    </a:lnTo>
                    <a:lnTo>
                      <a:pt x="105" y="175"/>
                    </a:lnTo>
                    <a:lnTo>
                      <a:pt x="112" y="172"/>
                    </a:lnTo>
                    <a:lnTo>
                      <a:pt x="122" y="172"/>
                    </a:lnTo>
                    <a:lnTo>
                      <a:pt x="136" y="168"/>
                    </a:lnTo>
                    <a:lnTo>
                      <a:pt x="144" y="168"/>
                    </a:lnTo>
                    <a:lnTo>
                      <a:pt x="144" y="83"/>
                    </a:lnTo>
                    <a:lnTo>
                      <a:pt x="146" y="62"/>
                    </a:lnTo>
                    <a:lnTo>
                      <a:pt x="146" y="40"/>
                    </a:lnTo>
                    <a:lnTo>
                      <a:pt x="148" y="21"/>
                    </a:lnTo>
                    <a:lnTo>
                      <a:pt x="148" y="0"/>
                    </a:lnTo>
                    <a:lnTo>
                      <a:pt x="122" y="0"/>
                    </a:lnTo>
                    <a:lnTo>
                      <a:pt x="115" y="2"/>
                    </a:lnTo>
                    <a:lnTo>
                      <a:pt x="105" y="2"/>
                    </a:lnTo>
                    <a:lnTo>
                      <a:pt x="96" y="4"/>
                    </a:lnTo>
                    <a:lnTo>
                      <a:pt x="86" y="4"/>
                    </a:lnTo>
                    <a:lnTo>
                      <a:pt x="67" y="9"/>
                    </a:lnTo>
                    <a:lnTo>
                      <a:pt x="57" y="9"/>
                    </a:lnTo>
                    <a:lnTo>
                      <a:pt x="50" y="12"/>
                    </a:lnTo>
                    <a:lnTo>
                      <a:pt x="21" y="19"/>
                    </a:lnTo>
                    <a:lnTo>
                      <a:pt x="7" y="23"/>
                    </a:lnTo>
                    <a:lnTo>
                      <a:pt x="2" y="43"/>
                    </a:lnTo>
                    <a:lnTo>
                      <a:pt x="0" y="6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95"/>
              <p:cNvSpPr>
                <a:spLocks/>
              </p:cNvSpPr>
              <p:nvPr/>
            </p:nvSpPr>
            <p:spPr bwMode="auto">
              <a:xfrm>
                <a:off x="6470" y="5966"/>
                <a:ext cx="146" cy="173"/>
              </a:xfrm>
              <a:custGeom>
                <a:avLst/>
                <a:gdLst/>
                <a:ahLst/>
                <a:cxnLst>
                  <a:cxn ang="0">
                    <a:pos x="21" y="19"/>
                  </a:cxn>
                  <a:cxn ang="0">
                    <a:pos x="7" y="23"/>
                  </a:cxn>
                  <a:cxn ang="0">
                    <a:pos x="4" y="43"/>
                  </a:cxn>
                  <a:cxn ang="0">
                    <a:pos x="2" y="60"/>
                  </a:cxn>
                  <a:cxn ang="0">
                    <a:pos x="0" y="79"/>
                  </a:cxn>
                  <a:cxn ang="0">
                    <a:pos x="0" y="132"/>
                  </a:cxn>
                  <a:cxn ang="0">
                    <a:pos x="2" y="148"/>
                  </a:cxn>
                  <a:cxn ang="0">
                    <a:pos x="4" y="168"/>
                  </a:cxn>
                  <a:cxn ang="0">
                    <a:pos x="12" y="168"/>
                  </a:cxn>
                  <a:cxn ang="0">
                    <a:pos x="19" y="170"/>
                  </a:cxn>
                  <a:cxn ang="0">
                    <a:pos x="26" y="170"/>
                  </a:cxn>
                  <a:cxn ang="0">
                    <a:pos x="36" y="172"/>
                  </a:cxn>
                  <a:cxn ang="0">
                    <a:pos x="45" y="172"/>
                  </a:cxn>
                  <a:cxn ang="0">
                    <a:pos x="52" y="170"/>
                  </a:cxn>
                  <a:cxn ang="0">
                    <a:pos x="72" y="170"/>
                  </a:cxn>
                  <a:cxn ang="0">
                    <a:pos x="84" y="168"/>
                  </a:cxn>
                  <a:cxn ang="0">
                    <a:pos x="91" y="168"/>
                  </a:cxn>
                  <a:cxn ang="0">
                    <a:pos x="100" y="165"/>
                  </a:cxn>
                  <a:cxn ang="0">
                    <a:pos x="110" y="165"/>
                  </a:cxn>
                  <a:cxn ang="0">
                    <a:pos x="120" y="163"/>
                  </a:cxn>
                  <a:cxn ang="0">
                    <a:pos x="127" y="160"/>
                  </a:cxn>
                  <a:cxn ang="0">
                    <a:pos x="134" y="160"/>
                  </a:cxn>
                  <a:cxn ang="0">
                    <a:pos x="139" y="158"/>
                  </a:cxn>
                  <a:cxn ang="0">
                    <a:pos x="139" y="98"/>
                  </a:cxn>
                  <a:cxn ang="0">
                    <a:pos x="141" y="79"/>
                  </a:cxn>
                  <a:cxn ang="0">
                    <a:pos x="141" y="60"/>
                  </a:cxn>
                  <a:cxn ang="0">
                    <a:pos x="144" y="40"/>
                  </a:cxn>
                  <a:cxn ang="0">
                    <a:pos x="144" y="19"/>
                  </a:cxn>
                  <a:cxn ang="0">
                    <a:pos x="146" y="0"/>
                  </a:cxn>
                  <a:cxn ang="0">
                    <a:pos x="120" y="0"/>
                  </a:cxn>
                  <a:cxn ang="0">
                    <a:pos x="112" y="2"/>
                  </a:cxn>
                  <a:cxn ang="0">
                    <a:pos x="103" y="2"/>
                  </a:cxn>
                  <a:cxn ang="0">
                    <a:pos x="84" y="7"/>
                  </a:cxn>
                  <a:cxn ang="0">
                    <a:pos x="74" y="7"/>
                  </a:cxn>
                  <a:cxn ang="0">
                    <a:pos x="67" y="9"/>
                  </a:cxn>
                  <a:cxn ang="0">
                    <a:pos x="57" y="12"/>
                  </a:cxn>
                  <a:cxn ang="0">
                    <a:pos x="48" y="12"/>
                  </a:cxn>
                  <a:cxn ang="0">
                    <a:pos x="38" y="14"/>
                  </a:cxn>
                  <a:cxn ang="0">
                    <a:pos x="31" y="16"/>
                  </a:cxn>
                  <a:cxn ang="0">
                    <a:pos x="21" y="19"/>
                  </a:cxn>
                </a:cxnLst>
                <a:rect l="0" t="0" r="r" b="b"/>
                <a:pathLst>
                  <a:path w="146" h="173">
                    <a:moveTo>
                      <a:pt x="21" y="19"/>
                    </a:moveTo>
                    <a:lnTo>
                      <a:pt x="7" y="23"/>
                    </a:lnTo>
                    <a:lnTo>
                      <a:pt x="4" y="43"/>
                    </a:lnTo>
                    <a:lnTo>
                      <a:pt x="2" y="60"/>
                    </a:lnTo>
                    <a:lnTo>
                      <a:pt x="0" y="79"/>
                    </a:lnTo>
                    <a:lnTo>
                      <a:pt x="0" y="132"/>
                    </a:lnTo>
                    <a:lnTo>
                      <a:pt x="2" y="148"/>
                    </a:lnTo>
                    <a:lnTo>
                      <a:pt x="4" y="168"/>
                    </a:lnTo>
                    <a:lnTo>
                      <a:pt x="12" y="168"/>
                    </a:lnTo>
                    <a:lnTo>
                      <a:pt x="19" y="170"/>
                    </a:lnTo>
                    <a:lnTo>
                      <a:pt x="26" y="170"/>
                    </a:lnTo>
                    <a:lnTo>
                      <a:pt x="36" y="172"/>
                    </a:lnTo>
                    <a:lnTo>
                      <a:pt x="45" y="172"/>
                    </a:lnTo>
                    <a:lnTo>
                      <a:pt x="52" y="170"/>
                    </a:lnTo>
                    <a:lnTo>
                      <a:pt x="72" y="170"/>
                    </a:lnTo>
                    <a:lnTo>
                      <a:pt x="84" y="168"/>
                    </a:lnTo>
                    <a:lnTo>
                      <a:pt x="91" y="168"/>
                    </a:lnTo>
                    <a:lnTo>
                      <a:pt x="100" y="165"/>
                    </a:lnTo>
                    <a:lnTo>
                      <a:pt x="110" y="165"/>
                    </a:lnTo>
                    <a:lnTo>
                      <a:pt x="120" y="163"/>
                    </a:lnTo>
                    <a:lnTo>
                      <a:pt x="127" y="160"/>
                    </a:lnTo>
                    <a:lnTo>
                      <a:pt x="134" y="160"/>
                    </a:lnTo>
                    <a:lnTo>
                      <a:pt x="139" y="158"/>
                    </a:lnTo>
                    <a:lnTo>
                      <a:pt x="139" y="98"/>
                    </a:lnTo>
                    <a:lnTo>
                      <a:pt x="141" y="79"/>
                    </a:lnTo>
                    <a:lnTo>
                      <a:pt x="141" y="60"/>
                    </a:lnTo>
                    <a:lnTo>
                      <a:pt x="144" y="40"/>
                    </a:lnTo>
                    <a:lnTo>
                      <a:pt x="144" y="19"/>
                    </a:lnTo>
                    <a:lnTo>
                      <a:pt x="146" y="0"/>
                    </a:lnTo>
                    <a:lnTo>
                      <a:pt x="120" y="0"/>
                    </a:lnTo>
                    <a:lnTo>
                      <a:pt x="112" y="2"/>
                    </a:lnTo>
                    <a:lnTo>
                      <a:pt x="103" y="2"/>
                    </a:lnTo>
                    <a:lnTo>
                      <a:pt x="84" y="7"/>
                    </a:lnTo>
                    <a:lnTo>
                      <a:pt x="74" y="7"/>
                    </a:lnTo>
                    <a:lnTo>
                      <a:pt x="67" y="9"/>
                    </a:lnTo>
                    <a:lnTo>
                      <a:pt x="57" y="12"/>
                    </a:lnTo>
                    <a:lnTo>
                      <a:pt x="48" y="12"/>
                    </a:lnTo>
                    <a:lnTo>
                      <a:pt x="38" y="14"/>
                    </a:lnTo>
                    <a:lnTo>
                      <a:pt x="31" y="16"/>
                    </a:lnTo>
                    <a:lnTo>
                      <a:pt x="21" y="1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96"/>
              <p:cNvSpPr>
                <a:spLocks/>
              </p:cNvSpPr>
              <p:nvPr/>
            </p:nvSpPr>
            <p:spPr bwMode="auto">
              <a:xfrm>
                <a:off x="6470" y="5966"/>
                <a:ext cx="142" cy="163"/>
              </a:xfrm>
              <a:custGeom>
                <a:avLst/>
                <a:gdLst/>
                <a:ahLst/>
                <a:cxnLst>
                  <a:cxn ang="0">
                    <a:pos x="28" y="16"/>
                  </a:cxn>
                  <a:cxn ang="0">
                    <a:pos x="7" y="23"/>
                  </a:cxn>
                  <a:cxn ang="0">
                    <a:pos x="4" y="40"/>
                  </a:cxn>
                  <a:cxn ang="0">
                    <a:pos x="2" y="60"/>
                  </a:cxn>
                  <a:cxn ang="0">
                    <a:pos x="0" y="76"/>
                  </a:cxn>
                  <a:cxn ang="0">
                    <a:pos x="0" y="110"/>
                  </a:cxn>
                  <a:cxn ang="0">
                    <a:pos x="2" y="127"/>
                  </a:cxn>
                  <a:cxn ang="0">
                    <a:pos x="2" y="143"/>
                  </a:cxn>
                  <a:cxn ang="0">
                    <a:pos x="4" y="160"/>
                  </a:cxn>
                  <a:cxn ang="0">
                    <a:pos x="12" y="160"/>
                  </a:cxn>
                  <a:cxn ang="0">
                    <a:pos x="19" y="163"/>
                  </a:cxn>
                  <a:cxn ang="0">
                    <a:pos x="62" y="163"/>
                  </a:cxn>
                  <a:cxn ang="0">
                    <a:pos x="72" y="160"/>
                  </a:cxn>
                  <a:cxn ang="0">
                    <a:pos x="79" y="160"/>
                  </a:cxn>
                  <a:cxn ang="0">
                    <a:pos x="88" y="158"/>
                  </a:cxn>
                  <a:cxn ang="0">
                    <a:pos x="98" y="158"/>
                  </a:cxn>
                  <a:cxn ang="0">
                    <a:pos x="108" y="156"/>
                  </a:cxn>
                  <a:cxn ang="0">
                    <a:pos x="115" y="153"/>
                  </a:cxn>
                  <a:cxn ang="0">
                    <a:pos x="122" y="153"/>
                  </a:cxn>
                  <a:cxn ang="0">
                    <a:pos x="129" y="151"/>
                  </a:cxn>
                  <a:cxn ang="0">
                    <a:pos x="134" y="148"/>
                  </a:cxn>
                  <a:cxn ang="0">
                    <a:pos x="134" y="93"/>
                  </a:cxn>
                  <a:cxn ang="0">
                    <a:pos x="136" y="74"/>
                  </a:cxn>
                  <a:cxn ang="0">
                    <a:pos x="136" y="57"/>
                  </a:cxn>
                  <a:cxn ang="0">
                    <a:pos x="139" y="38"/>
                  </a:cxn>
                  <a:cxn ang="0">
                    <a:pos x="139" y="19"/>
                  </a:cxn>
                  <a:cxn ang="0">
                    <a:pos x="141" y="0"/>
                  </a:cxn>
                  <a:cxn ang="0">
                    <a:pos x="124" y="0"/>
                  </a:cxn>
                  <a:cxn ang="0">
                    <a:pos x="117" y="2"/>
                  </a:cxn>
                  <a:cxn ang="0">
                    <a:pos x="108" y="2"/>
                  </a:cxn>
                  <a:cxn ang="0">
                    <a:pos x="100" y="4"/>
                  </a:cxn>
                  <a:cxn ang="0">
                    <a:pos x="91" y="4"/>
                  </a:cxn>
                  <a:cxn ang="0">
                    <a:pos x="81" y="7"/>
                  </a:cxn>
                  <a:cxn ang="0">
                    <a:pos x="74" y="7"/>
                  </a:cxn>
                  <a:cxn ang="0">
                    <a:pos x="64" y="9"/>
                  </a:cxn>
                  <a:cxn ang="0">
                    <a:pos x="55" y="12"/>
                  </a:cxn>
                  <a:cxn ang="0">
                    <a:pos x="45" y="14"/>
                  </a:cxn>
                  <a:cxn ang="0">
                    <a:pos x="38" y="14"/>
                  </a:cxn>
                  <a:cxn ang="0">
                    <a:pos x="28" y="16"/>
                  </a:cxn>
                </a:cxnLst>
                <a:rect l="0" t="0" r="r" b="b"/>
                <a:pathLst>
                  <a:path w="142" h="163">
                    <a:moveTo>
                      <a:pt x="28" y="16"/>
                    </a:moveTo>
                    <a:lnTo>
                      <a:pt x="7" y="23"/>
                    </a:lnTo>
                    <a:lnTo>
                      <a:pt x="4" y="40"/>
                    </a:lnTo>
                    <a:lnTo>
                      <a:pt x="2" y="60"/>
                    </a:lnTo>
                    <a:lnTo>
                      <a:pt x="0" y="76"/>
                    </a:lnTo>
                    <a:lnTo>
                      <a:pt x="0" y="110"/>
                    </a:lnTo>
                    <a:lnTo>
                      <a:pt x="2" y="127"/>
                    </a:lnTo>
                    <a:lnTo>
                      <a:pt x="2" y="143"/>
                    </a:lnTo>
                    <a:lnTo>
                      <a:pt x="4" y="160"/>
                    </a:lnTo>
                    <a:lnTo>
                      <a:pt x="12" y="160"/>
                    </a:lnTo>
                    <a:lnTo>
                      <a:pt x="19" y="163"/>
                    </a:lnTo>
                    <a:lnTo>
                      <a:pt x="62" y="163"/>
                    </a:lnTo>
                    <a:lnTo>
                      <a:pt x="72" y="160"/>
                    </a:lnTo>
                    <a:lnTo>
                      <a:pt x="79" y="160"/>
                    </a:lnTo>
                    <a:lnTo>
                      <a:pt x="88" y="158"/>
                    </a:lnTo>
                    <a:lnTo>
                      <a:pt x="98" y="158"/>
                    </a:lnTo>
                    <a:lnTo>
                      <a:pt x="108" y="156"/>
                    </a:lnTo>
                    <a:lnTo>
                      <a:pt x="115" y="153"/>
                    </a:lnTo>
                    <a:lnTo>
                      <a:pt x="122" y="153"/>
                    </a:lnTo>
                    <a:lnTo>
                      <a:pt x="129" y="151"/>
                    </a:lnTo>
                    <a:lnTo>
                      <a:pt x="134" y="148"/>
                    </a:lnTo>
                    <a:lnTo>
                      <a:pt x="134" y="93"/>
                    </a:lnTo>
                    <a:lnTo>
                      <a:pt x="136" y="74"/>
                    </a:lnTo>
                    <a:lnTo>
                      <a:pt x="136" y="57"/>
                    </a:lnTo>
                    <a:lnTo>
                      <a:pt x="139" y="38"/>
                    </a:lnTo>
                    <a:lnTo>
                      <a:pt x="139" y="19"/>
                    </a:lnTo>
                    <a:lnTo>
                      <a:pt x="141" y="0"/>
                    </a:lnTo>
                    <a:lnTo>
                      <a:pt x="124" y="0"/>
                    </a:lnTo>
                    <a:lnTo>
                      <a:pt x="117" y="2"/>
                    </a:lnTo>
                    <a:lnTo>
                      <a:pt x="108" y="2"/>
                    </a:lnTo>
                    <a:lnTo>
                      <a:pt x="100" y="4"/>
                    </a:lnTo>
                    <a:lnTo>
                      <a:pt x="91" y="4"/>
                    </a:lnTo>
                    <a:lnTo>
                      <a:pt x="81" y="7"/>
                    </a:lnTo>
                    <a:lnTo>
                      <a:pt x="74" y="7"/>
                    </a:lnTo>
                    <a:lnTo>
                      <a:pt x="64" y="9"/>
                    </a:lnTo>
                    <a:lnTo>
                      <a:pt x="55" y="12"/>
                    </a:lnTo>
                    <a:lnTo>
                      <a:pt x="45" y="14"/>
                    </a:lnTo>
                    <a:lnTo>
                      <a:pt x="38" y="14"/>
                    </a:lnTo>
                    <a:lnTo>
                      <a:pt x="28" y="1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97"/>
              <p:cNvSpPr>
                <a:spLocks/>
              </p:cNvSpPr>
              <p:nvPr/>
            </p:nvSpPr>
            <p:spPr bwMode="auto">
              <a:xfrm>
                <a:off x="6470" y="5966"/>
                <a:ext cx="137" cy="156"/>
              </a:xfrm>
              <a:custGeom>
                <a:avLst/>
                <a:gdLst/>
                <a:ahLst/>
                <a:cxnLst>
                  <a:cxn ang="0">
                    <a:pos x="2" y="74"/>
                  </a:cxn>
                  <a:cxn ang="0">
                    <a:pos x="0" y="88"/>
                  </a:cxn>
                  <a:cxn ang="0">
                    <a:pos x="0" y="105"/>
                  </a:cxn>
                  <a:cxn ang="0">
                    <a:pos x="2" y="120"/>
                  </a:cxn>
                  <a:cxn ang="0">
                    <a:pos x="7" y="153"/>
                  </a:cxn>
                  <a:cxn ang="0">
                    <a:pos x="12" y="153"/>
                  </a:cxn>
                  <a:cxn ang="0">
                    <a:pos x="19" y="156"/>
                  </a:cxn>
                  <a:cxn ang="0">
                    <a:pos x="50" y="156"/>
                  </a:cxn>
                  <a:cxn ang="0">
                    <a:pos x="60" y="153"/>
                  </a:cxn>
                  <a:cxn ang="0">
                    <a:pos x="69" y="153"/>
                  </a:cxn>
                  <a:cxn ang="0">
                    <a:pos x="76" y="151"/>
                  </a:cxn>
                  <a:cxn ang="0">
                    <a:pos x="86" y="151"/>
                  </a:cxn>
                  <a:cxn ang="0">
                    <a:pos x="96" y="148"/>
                  </a:cxn>
                  <a:cxn ang="0">
                    <a:pos x="103" y="146"/>
                  </a:cxn>
                  <a:cxn ang="0">
                    <a:pos x="110" y="146"/>
                  </a:cxn>
                  <a:cxn ang="0">
                    <a:pos x="120" y="143"/>
                  </a:cxn>
                  <a:cxn ang="0">
                    <a:pos x="124" y="141"/>
                  </a:cxn>
                  <a:cxn ang="0">
                    <a:pos x="132" y="141"/>
                  </a:cxn>
                  <a:cxn ang="0">
                    <a:pos x="129" y="122"/>
                  </a:cxn>
                  <a:cxn ang="0">
                    <a:pos x="132" y="105"/>
                  </a:cxn>
                  <a:cxn ang="0">
                    <a:pos x="132" y="69"/>
                  </a:cxn>
                  <a:cxn ang="0">
                    <a:pos x="134" y="52"/>
                  </a:cxn>
                  <a:cxn ang="0">
                    <a:pos x="134" y="36"/>
                  </a:cxn>
                  <a:cxn ang="0">
                    <a:pos x="136" y="19"/>
                  </a:cxn>
                  <a:cxn ang="0">
                    <a:pos x="136" y="0"/>
                  </a:cxn>
                  <a:cxn ang="0">
                    <a:pos x="129" y="0"/>
                  </a:cxn>
                  <a:cxn ang="0">
                    <a:pos x="122" y="2"/>
                  </a:cxn>
                  <a:cxn ang="0">
                    <a:pos x="105" y="2"/>
                  </a:cxn>
                  <a:cxn ang="0">
                    <a:pos x="98" y="4"/>
                  </a:cxn>
                  <a:cxn ang="0">
                    <a:pos x="88" y="4"/>
                  </a:cxn>
                  <a:cxn ang="0">
                    <a:pos x="79" y="7"/>
                  </a:cxn>
                  <a:cxn ang="0">
                    <a:pos x="72" y="7"/>
                  </a:cxn>
                  <a:cxn ang="0">
                    <a:pos x="62" y="9"/>
                  </a:cxn>
                  <a:cxn ang="0">
                    <a:pos x="55" y="12"/>
                  </a:cxn>
                  <a:cxn ang="0">
                    <a:pos x="36" y="16"/>
                  </a:cxn>
                  <a:cxn ang="0">
                    <a:pos x="28" y="16"/>
                  </a:cxn>
                  <a:cxn ang="0">
                    <a:pos x="7" y="23"/>
                  </a:cxn>
                  <a:cxn ang="0">
                    <a:pos x="2" y="57"/>
                  </a:cxn>
                  <a:cxn ang="0">
                    <a:pos x="2" y="74"/>
                  </a:cxn>
                </a:cxnLst>
                <a:rect l="0" t="0" r="r" b="b"/>
                <a:pathLst>
                  <a:path w="137" h="156">
                    <a:moveTo>
                      <a:pt x="2" y="74"/>
                    </a:moveTo>
                    <a:lnTo>
                      <a:pt x="0" y="88"/>
                    </a:lnTo>
                    <a:lnTo>
                      <a:pt x="0" y="105"/>
                    </a:lnTo>
                    <a:lnTo>
                      <a:pt x="2" y="120"/>
                    </a:lnTo>
                    <a:lnTo>
                      <a:pt x="7" y="153"/>
                    </a:lnTo>
                    <a:lnTo>
                      <a:pt x="12" y="153"/>
                    </a:lnTo>
                    <a:lnTo>
                      <a:pt x="19" y="156"/>
                    </a:lnTo>
                    <a:lnTo>
                      <a:pt x="50" y="156"/>
                    </a:lnTo>
                    <a:lnTo>
                      <a:pt x="60" y="153"/>
                    </a:lnTo>
                    <a:lnTo>
                      <a:pt x="69" y="153"/>
                    </a:lnTo>
                    <a:lnTo>
                      <a:pt x="76" y="151"/>
                    </a:lnTo>
                    <a:lnTo>
                      <a:pt x="86" y="151"/>
                    </a:lnTo>
                    <a:lnTo>
                      <a:pt x="96" y="148"/>
                    </a:lnTo>
                    <a:lnTo>
                      <a:pt x="103" y="146"/>
                    </a:lnTo>
                    <a:lnTo>
                      <a:pt x="110" y="146"/>
                    </a:lnTo>
                    <a:lnTo>
                      <a:pt x="120" y="143"/>
                    </a:lnTo>
                    <a:lnTo>
                      <a:pt x="124" y="141"/>
                    </a:lnTo>
                    <a:lnTo>
                      <a:pt x="132" y="141"/>
                    </a:lnTo>
                    <a:lnTo>
                      <a:pt x="129" y="122"/>
                    </a:lnTo>
                    <a:lnTo>
                      <a:pt x="132" y="105"/>
                    </a:lnTo>
                    <a:lnTo>
                      <a:pt x="132" y="69"/>
                    </a:lnTo>
                    <a:lnTo>
                      <a:pt x="134" y="52"/>
                    </a:lnTo>
                    <a:lnTo>
                      <a:pt x="134" y="36"/>
                    </a:lnTo>
                    <a:lnTo>
                      <a:pt x="136" y="19"/>
                    </a:lnTo>
                    <a:lnTo>
                      <a:pt x="136" y="0"/>
                    </a:lnTo>
                    <a:lnTo>
                      <a:pt x="129" y="0"/>
                    </a:lnTo>
                    <a:lnTo>
                      <a:pt x="122" y="2"/>
                    </a:lnTo>
                    <a:lnTo>
                      <a:pt x="105" y="2"/>
                    </a:lnTo>
                    <a:lnTo>
                      <a:pt x="98" y="4"/>
                    </a:lnTo>
                    <a:lnTo>
                      <a:pt x="88" y="4"/>
                    </a:lnTo>
                    <a:lnTo>
                      <a:pt x="79" y="7"/>
                    </a:lnTo>
                    <a:lnTo>
                      <a:pt x="72" y="7"/>
                    </a:lnTo>
                    <a:lnTo>
                      <a:pt x="62" y="9"/>
                    </a:lnTo>
                    <a:lnTo>
                      <a:pt x="55" y="12"/>
                    </a:lnTo>
                    <a:lnTo>
                      <a:pt x="36" y="16"/>
                    </a:lnTo>
                    <a:lnTo>
                      <a:pt x="28" y="16"/>
                    </a:lnTo>
                    <a:lnTo>
                      <a:pt x="7" y="23"/>
                    </a:lnTo>
                    <a:lnTo>
                      <a:pt x="2" y="57"/>
                    </a:lnTo>
                    <a:lnTo>
                      <a:pt x="2" y="7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98"/>
              <p:cNvSpPr>
                <a:spLocks/>
              </p:cNvSpPr>
              <p:nvPr/>
            </p:nvSpPr>
            <p:spPr bwMode="auto">
              <a:xfrm>
                <a:off x="6472" y="5966"/>
                <a:ext cx="130" cy="149"/>
              </a:xfrm>
              <a:custGeom>
                <a:avLst/>
                <a:gdLst/>
                <a:ahLst/>
                <a:cxnLst>
                  <a:cxn ang="0">
                    <a:pos x="9" y="146"/>
                  </a:cxn>
                  <a:cxn ang="0">
                    <a:pos x="16" y="148"/>
                  </a:cxn>
                  <a:cxn ang="0">
                    <a:pos x="38" y="148"/>
                  </a:cxn>
                  <a:cxn ang="0">
                    <a:pos x="48" y="146"/>
                  </a:cxn>
                  <a:cxn ang="0">
                    <a:pos x="55" y="146"/>
                  </a:cxn>
                  <a:cxn ang="0">
                    <a:pos x="64" y="143"/>
                  </a:cxn>
                  <a:cxn ang="0">
                    <a:pos x="72" y="143"/>
                  </a:cxn>
                  <a:cxn ang="0">
                    <a:pos x="81" y="141"/>
                  </a:cxn>
                  <a:cxn ang="0">
                    <a:pos x="88" y="139"/>
                  </a:cxn>
                  <a:cxn ang="0">
                    <a:pos x="98" y="139"/>
                  </a:cxn>
                  <a:cxn ang="0">
                    <a:pos x="112" y="134"/>
                  </a:cxn>
                  <a:cxn ang="0">
                    <a:pos x="117" y="134"/>
                  </a:cxn>
                  <a:cxn ang="0">
                    <a:pos x="124" y="132"/>
                  </a:cxn>
                  <a:cxn ang="0">
                    <a:pos x="124" y="67"/>
                  </a:cxn>
                  <a:cxn ang="0">
                    <a:pos x="127" y="50"/>
                  </a:cxn>
                  <a:cxn ang="0">
                    <a:pos x="127" y="33"/>
                  </a:cxn>
                  <a:cxn ang="0">
                    <a:pos x="129" y="19"/>
                  </a:cxn>
                  <a:cxn ang="0">
                    <a:pos x="129" y="0"/>
                  </a:cxn>
                  <a:cxn ang="0">
                    <a:pos x="124" y="0"/>
                  </a:cxn>
                  <a:cxn ang="0">
                    <a:pos x="117" y="2"/>
                  </a:cxn>
                  <a:cxn ang="0">
                    <a:pos x="100" y="2"/>
                  </a:cxn>
                  <a:cxn ang="0">
                    <a:pos x="93" y="4"/>
                  </a:cxn>
                  <a:cxn ang="0">
                    <a:pos x="83" y="7"/>
                  </a:cxn>
                  <a:cxn ang="0">
                    <a:pos x="76" y="7"/>
                  </a:cxn>
                  <a:cxn ang="0">
                    <a:pos x="67" y="9"/>
                  </a:cxn>
                  <a:cxn ang="0">
                    <a:pos x="57" y="9"/>
                  </a:cxn>
                  <a:cxn ang="0">
                    <a:pos x="50" y="12"/>
                  </a:cxn>
                  <a:cxn ang="0">
                    <a:pos x="40" y="14"/>
                  </a:cxn>
                  <a:cxn ang="0">
                    <a:pos x="26" y="19"/>
                  </a:cxn>
                  <a:cxn ang="0">
                    <a:pos x="19" y="19"/>
                  </a:cxn>
                  <a:cxn ang="0">
                    <a:pos x="4" y="23"/>
                  </a:cxn>
                  <a:cxn ang="0">
                    <a:pos x="2" y="40"/>
                  </a:cxn>
                  <a:cxn ang="0">
                    <a:pos x="0" y="55"/>
                  </a:cxn>
                  <a:cxn ang="0">
                    <a:pos x="0" y="115"/>
                  </a:cxn>
                  <a:cxn ang="0">
                    <a:pos x="2" y="129"/>
                  </a:cxn>
                  <a:cxn ang="0">
                    <a:pos x="4" y="146"/>
                  </a:cxn>
                  <a:cxn ang="0">
                    <a:pos x="9" y="146"/>
                  </a:cxn>
                </a:cxnLst>
                <a:rect l="0" t="0" r="r" b="b"/>
                <a:pathLst>
                  <a:path w="130" h="149">
                    <a:moveTo>
                      <a:pt x="9" y="146"/>
                    </a:moveTo>
                    <a:lnTo>
                      <a:pt x="16" y="148"/>
                    </a:lnTo>
                    <a:lnTo>
                      <a:pt x="38" y="148"/>
                    </a:lnTo>
                    <a:lnTo>
                      <a:pt x="48" y="146"/>
                    </a:lnTo>
                    <a:lnTo>
                      <a:pt x="55" y="146"/>
                    </a:lnTo>
                    <a:lnTo>
                      <a:pt x="64" y="143"/>
                    </a:lnTo>
                    <a:lnTo>
                      <a:pt x="72" y="143"/>
                    </a:lnTo>
                    <a:lnTo>
                      <a:pt x="81" y="141"/>
                    </a:lnTo>
                    <a:lnTo>
                      <a:pt x="88" y="139"/>
                    </a:lnTo>
                    <a:lnTo>
                      <a:pt x="98" y="139"/>
                    </a:lnTo>
                    <a:lnTo>
                      <a:pt x="112" y="134"/>
                    </a:lnTo>
                    <a:lnTo>
                      <a:pt x="117" y="134"/>
                    </a:lnTo>
                    <a:lnTo>
                      <a:pt x="124" y="132"/>
                    </a:lnTo>
                    <a:lnTo>
                      <a:pt x="124" y="67"/>
                    </a:lnTo>
                    <a:lnTo>
                      <a:pt x="127" y="50"/>
                    </a:lnTo>
                    <a:lnTo>
                      <a:pt x="127" y="33"/>
                    </a:lnTo>
                    <a:lnTo>
                      <a:pt x="129" y="19"/>
                    </a:lnTo>
                    <a:lnTo>
                      <a:pt x="129" y="0"/>
                    </a:lnTo>
                    <a:lnTo>
                      <a:pt x="124" y="0"/>
                    </a:lnTo>
                    <a:lnTo>
                      <a:pt x="117" y="2"/>
                    </a:lnTo>
                    <a:lnTo>
                      <a:pt x="100" y="2"/>
                    </a:lnTo>
                    <a:lnTo>
                      <a:pt x="93" y="4"/>
                    </a:lnTo>
                    <a:lnTo>
                      <a:pt x="83" y="7"/>
                    </a:lnTo>
                    <a:lnTo>
                      <a:pt x="76" y="7"/>
                    </a:lnTo>
                    <a:lnTo>
                      <a:pt x="67" y="9"/>
                    </a:lnTo>
                    <a:lnTo>
                      <a:pt x="57" y="9"/>
                    </a:lnTo>
                    <a:lnTo>
                      <a:pt x="50" y="12"/>
                    </a:lnTo>
                    <a:lnTo>
                      <a:pt x="40" y="14"/>
                    </a:lnTo>
                    <a:lnTo>
                      <a:pt x="26" y="19"/>
                    </a:lnTo>
                    <a:lnTo>
                      <a:pt x="19" y="19"/>
                    </a:lnTo>
                    <a:lnTo>
                      <a:pt x="4" y="23"/>
                    </a:lnTo>
                    <a:lnTo>
                      <a:pt x="2" y="40"/>
                    </a:lnTo>
                    <a:lnTo>
                      <a:pt x="0" y="55"/>
                    </a:lnTo>
                    <a:lnTo>
                      <a:pt x="0" y="115"/>
                    </a:lnTo>
                    <a:lnTo>
                      <a:pt x="2" y="129"/>
                    </a:lnTo>
                    <a:lnTo>
                      <a:pt x="4" y="146"/>
                    </a:lnTo>
                    <a:lnTo>
                      <a:pt x="9" y="14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99"/>
              <p:cNvSpPr>
                <a:spLocks/>
              </p:cNvSpPr>
              <p:nvPr/>
            </p:nvSpPr>
            <p:spPr bwMode="auto">
              <a:xfrm>
                <a:off x="6472" y="5968"/>
                <a:ext cx="128" cy="140"/>
              </a:xfrm>
              <a:custGeom>
                <a:avLst/>
                <a:gdLst/>
                <a:ahLst/>
                <a:cxnLst>
                  <a:cxn ang="0">
                    <a:pos x="28" y="139"/>
                  </a:cxn>
                  <a:cxn ang="0">
                    <a:pos x="38" y="136"/>
                  </a:cxn>
                  <a:cxn ang="0">
                    <a:pos x="52" y="136"/>
                  </a:cxn>
                  <a:cxn ang="0">
                    <a:pos x="62" y="134"/>
                  </a:cxn>
                  <a:cxn ang="0">
                    <a:pos x="69" y="132"/>
                  </a:cxn>
                  <a:cxn ang="0">
                    <a:pos x="79" y="132"/>
                  </a:cxn>
                  <a:cxn ang="0">
                    <a:pos x="86" y="129"/>
                  </a:cxn>
                  <a:cxn ang="0">
                    <a:pos x="93" y="127"/>
                  </a:cxn>
                  <a:cxn ang="0">
                    <a:pos x="100" y="124"/>
                  </a:cxn>
                  <a:cxn ang="0">
                    <a:pos x="108"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88" y="2"/>
                  </a:cxn>
                  <a:cxn ang="0">
                    <a:pos x="81" y="4"/>
                  </a:cxn>
                  <a:cxn ang="0">
                    <a:pos x="74" y="4"/>
                  </a:cxn>
                  <a:cxn ang="0">
                    <a:pos x="64" y="7"/>
                  </a:cxn>
                  <a:cxn ang="0">
                    <a:pos x="57" y="9"/>
                  </a:cxn>
                  <a:cxn ang="0">
                    <a:pos x="48" y="9"/>
                  </a:cxn>
                  <a:cxn ang="0">
                    <a:pos x="33" y="14"/>
                  </a:cxn>
                  <a:cxn ang="0">
                    <a:pos x="23" y="16"/>
                  </a:cxn>
                  <a:cxn ang="0">
                    <a:pos x="16" y="19"/>
                  </a:cxn>
                  <a:cxn ang="0">
                    <a:pos x="12" y="19"/>
                  </a:cxn>
                  <a:cxn ang="0">
                    <a:pos x="4" y="21"/>
                  </a:cxn>
                  <a:cxn ang="0">
                    <a:pos x="0" y="52"/>
                  </a:cxn>
                  <a:cxn ang="0">
                    <a:pos x="0" y="107"/>
                  </a:cxn>
                  <a:cxn ang="0">
                    <a:pos x="4" y="136"/>
                  </a:cxn>
                  <a:cxn ang="0">
                    <a:pos x="9" y="136"/>
                  </a:cxn>
                  <a:cxn ang="0">
                    <a:pos x="16" y="139"/>
                  </a:cxn>
                  <a:cxn ang="0">
                    <a:pos x="28" y="139"/>
                  </a:cxn>
                </a:cxnLst>
                <a:rect l="0" t="0" r="r" b="b"/>
                <a:pathLst>
                  <a:path w="128" h="140">
                    <a:moveTo>
                      <a:pt x="28" y="139"/>
                    </a:moveTo>
                    <a:lnTo>
                      <a:pt x="38" y="136"/>
                    </a:lnTo>
                    <a:lnTo>
                      <a:pt x="52" y="136"/>
                    </a:lnTo>
                    <a:lnTo>
                      <a:pt x="62" y="134"/>
                    </a:lnTo>
                    <a:lnTo>
                      <a:pt x="69" y="132"/>
                    </a:lnTo>
                    <a:lnTo>
                      <a:pt x="79" y="132"/>
                    </a:lnTo>
                    <a:lnTo>
                      <a:pt x="86" y="129"/>
                    </a:lnTo>
                    <a:lnTo>
                      <a:pt x="93" y="127"/>
                    </a:lnTo>
                    <a:lnTo>
                      <a:pt x="100" y="124"/>
                    </a:lnTo>
                    <a:lnTo>
                      <a:pt x="108" y="124"/>
                    </a:lnTo>
                    <a:lnTo>
                      <a:pt x="115" y="122"/>
                    </a:lnTo>
                    <a:lnTo>
                      <a:pt x="120" y="120"/>
                    </a:lnTo>
                    <a:lnTo>
                      <a:pt x="120" y="74"/>
                    </a:lnTo>
                    <a:lnTo>
                      <a:pt x="122" y="60"/>
                    </a:lnTo>
                    <a:lnTo>
                      <a:pt x="122" y="45"/>
                    </a:lnTo>
                    <a:lnTo>
                      <a:pt x="124" y="31"/>
                    </a:lnTo>
                    <a:lnTo>
                      <a:pt x="124" y="14"/>
                    </a:lnTo>
                    <a:lnTo>
                      <a:pt x="127" y="0"/>
                    </a:lnTo>
                    <a:lnTo>
                      <a:pt x="105" y="0"/>
                    </a:lnTo>
                    <a:lnTo>
                      <a:pt x="98" y="2"/>
                    </a:lnTo>
                    <a:lnTo>
                      <a:pt x="88" y="2"/>
                    </a:lnTo>
                    <a:lnTo>
                      <a:pt x="81" y="4"/>
                    </a:lnTo>
                    <a:lnTo>
                      <a:pt x="74" y="4"/>
                    </a:lnTo>
                    <a:lnTo>
                      <a:pt x="64" y="7"/>
                    </a:lnTo>
                    <a:lnTo>
                      <a:pt x="57" y="9"/>
                    </a:lnTo>
                    <a:lnTo>
                      <a:pt x="48" y="9"/>
                    </a:lnTo>
                    <a:lnTo>
                      <a:pt x="33" y="14"/>
                    </a:lnTo>
                    <a:lnTo>
                      <a:pt x="23" y="16"/>
                    </a:lnTo>
                    <a:lnTo>
                      <a:pt x="16" y="19"/>
                    </a:lnTo>
                    <a:lnTo>
                      <a:pt x="12" y="19"/>
                    </a:lnTo>
                    <a:lnTo>
                      <a:pt x="4" y="21"/>
                    </a:lnTo>
                    <a:lnTo>
                      <a:pt x="0" y="52"/>
                    </a:lnTo>
                    <a:lnTo>
                      <a:pt x="0" y="107"/>
                    </a:lnTo>
                    <a:lnTo>
                      <a:pt x="4" y="136"/>
                    </a:lnTo>
                    <a:lnTo>
                      <a:pt x="9" y="136"/>
                    </a:lnTo>
                    <a:lnTo>
                      <a:pt x="16" y="139"/>
                    </a:lnTo>
                    <a:lnTo>
                      <a:pt x="28" y="13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100"/>
              <p:cNvSpPr>
                <a:spLocks/>
              </p:cNvSpPr>
              <p:nvPr/>
            </p:nvSpPr>
            <p:spPr bwMode="auto">
              <a:xfrm>
                <a:off x="6472" y="5968"/>
                <a:ext cx="123" cy="132"/>
              </a:xfrm>
              <a:custGeom>
                <a:avLst/>
                <a:gdLst/>
                <a:ahLst/>
                <a:cxnLst>
                  <a:cxn ang="0">
                    <a:pos x="0" y="76"/>
                  </a:cxn>
                  <a:cxn ang="0">
                    <a:pos x="0" y="103"/>
                  </a:cxn>
                  <a:cxn ang="0">
                    <a:pos x="4" y="129"/>
                  </a:cxn>
                  <a:cxn ang="0">
                    <a:pos x="9" y="129"/>
                  </a:cxn>
                  <a:cxn ang="0">
                    <a:pos x="14" y="132"/>
                  </a:cxn>
                  <a:cxn ang="0">
                    <a:pos x="28" y="132"/>
                  </a:cxn>
                  <a:cxn ang="0">
                    <a:pos x="36" y="129"/>
                  </a:cxn>
                  <a:cxn ang="0">
                    <a:pos x="43" y="129"/>
                  </a:cxn>
                  <a:cxn ang="0">
                    <a:pos x="52" y="127"/>
                  </a:cxn>
                  <a:cxn ang="0">
                    <a:pos x="60" y="124"/>
                  </a:cxn>
                  <a:cxn ang="0">
                    <a:pos x="67" y="124"/>
                  </a:cxn>
                  <a:cxn ang="0">
                    <a:pos x="76" y="122"/>
                  </a:cxn>
                  <a:cxn ang="0">
                    <a:pos x="91" y="117"/>
                  </a:cxn>
                  <a:cxn ang="0">
                    <a:pos x="98" y="117"/>
                  </a:cxn>
                  <a:cxn ang="0">
                    <a:pos x="105" y="115"/>
                  </a:cxn>
                  <a:cxn ang="0">
                    <a:pos x="110" y="112"/>
                  </a:cxn>
                  <a:cxn ang="0">
                    <a:pos x="115" y="112"/>
                  </a:cxn>
                  <a:cxn ang="0">
                    <a:pos x="115" y="69"/>
                  </a:cxn>
                  <a:cxn ang="0">
                    <a:pos x="117" y="55"/>
                  </a:cxn>
                  <a:cxn ang="0">
                    <a:pos x="117" y="43"/>
                  </a:cxn>
                  <a:cxn ang="0">
                    <a:pos x="120" y="28"/>
                  </a:cxn>
                  <a:cxn ang="0">
                    <a:pos x="120" y="14"/>
                  </a:cxn>
                  <a:cxn ang="0">
                    <a:pos x="122" y="0"/>
                  </a:cxn>
                  <a:cxn ang="0">
                    <a:pos x="110" y="0"/>
                  </a:cxn>
                  <a:cxn ang="0">
                    <a:pos x="103" y="2"/>
                  </a:cxn>
                  <a:cxn ang="0">
                    <a:pos x="86" y="2"/>
                  </a:cxn>
                  <a:cxn ang="0">
                    <a:pos x="79" y="4"/>
                  </a:cxn>
                  <a:cxn ang="0">
                    <a:pos x="72" y="4"/>
                  </a:cxn>
                  <a:cxn ang="0">
                    <a:pos x="62" y="7"/>
                  </a:cxn>
                  <a:cxn ang="0">
                    <a:pos x="55" y="9"/>
                  </a:cxn>
                  <a:cxn ang="0">
                    <a:pos x="48" y="12"/>
                  </a:cxn>
                  <a:cxn ang="0">
                    <a:pos x="38" y="12"/>
                  </a:cxn>
                  <a:cxn ang="0">
                    <a:pos x="16" y="19"/>
                  </a:cxn>
                  <a:cxn ang="0">
                    <a:pos x="12" y="19"/>
                  </a:cxn>
                  <a:cxn ang="0">
                    <a:pos x="4" y="21"/>
                  </a:cxn>
                  <a:cxn ang="0">
                    <a:pos x="2" y="50"/>
                  </a:cxn>
                  <a:cxn ang="0">
                    <a:pos x="0" y="76"/>
                  </a:cxn>
                </a:cxnLst>
                <a:rect l="0" t="0" r="r" b="b"/>
                <a:pathLst>
                  <a:path w="123" h="132">
                    <a:moveTo>
                      <a:pt x="0" y="76"/>
                    </a:moveTo>
                    <a:lnTo>
                      <a:pt x="0" y="103"/>
                    </a:lnTo>
                    <a:lnTo>
                      <a:pt x="4" y="129"/>
                    </a:lnTo>
                    <a:lnTo>
                      <a:pt x="9" y="129"/>
                    </a:lnTo>
                    <a:lnTo>
                      <a:pt x="14" y="132"/>
                    </a:lnTo>
                    <a:lnTo>
                      <a:pt x="28" y="132"/>
                    </a:lnTo>
                    <a:lnTo>
                      <a:pt x="36" y="129"/>
                    </a:lnTo>
                    <a:lnTo>
                      <a:pt x="43" y="129"/>
                    </a:lnTo>
                    <a:lnTo>
                      <a:pt x="52" y="127"/>
                    </a:lnTo>
                    <a:lnTo>
                      <a:pt x="60" y="124"/>
                    </a:lnTo>
                    <a:lnTo>
                      <a:pt x="67" y="124"/>
                    </a:lnTo>
                    <a:lnTo>
                      <a:pt x="76" y="122"/>
                    </a:lnTo>
                    <a:lnTo>
                      <a:pt x="91" y="117"/>
                    </a:lnTo>
                    <a:lnTo>
                      <a:pt x="98" y="117"/>
                    </a:lnTo>
                    <a:lnTo>
                      <a:pt x="105" y="115"/>
                    </a:lnTo>
                    <a:lnTo>
                      <a:pt x="110" y="112"/>
                    </a:lnTo>
                    <a:lnTo>
                      <a:pt x="115" y="112"/>
                    </a:lnTo>
                    <a:lnTo>
                      <a:pt x="115" y="69"/>
                    </a:lnTo>
                    <a:lnTo>
                      <a:pt x="117" y="55"/>
                    </a:lnTo>
                    <a:lnTo>
                      <a:pt x="117" y="43"/>
                    </a:lnTo>
                    <a:lnTo>
                      <a:pt x="120" y="28"/>
                    </a:lnTo>
                    <a:lnTo>
                      <a:pt x="120" y="14"/>
                    </a:lnTo>
                    <a:lnTo>
                      <a:pt x="122" y="0"/>
                    </a:lnTo>
                    <a:lnTo>
                      <a:pt x="110" y="0"/>
                    </a:lnTo>
                    <a:lnTo>
                      <a:pt x="103" y="2"/>
                    </a:lnTo>
                    <a:lnTo>
                      <a:pt x="86" y="2"/>
                    </a:lnTo>
                    <a:lnTo>
                      <a:pt x="79" y="4"/>
                    </a:lnTo>
                    <a:lnTo>
                      <a:pt x="72" y="4"/>
                    </a:lnTo>
                    <a:lnTo>
                      <a:pt x="62" y="7"/>
                    </a:lnTo>
                    <a:lnTo>
                      <a:pt x="55" y="9"/>
                    </a:lnTo>
                    <a:lnTo>
                      <a:pt x="48" y="12"/>
                    </a:lnTo>
                    <a:lnTo>
                      <a:pt x="38" y="12"/>
                    </a:lnTo>
                    <a:lnTo>
                      <a:pt x="16" y="19"/>
                    </a:lnTo>
                    <a:lnTo>
                      <a:pt x="12" y="19"/>
                    </a:lnTo>
                    <a:lnTo>
                      <a:pt x="4" y="21"/>
                    </a:lnTo>
                    <a:lnTo>
                      <a:pt x="2" y="50"/>
                    </a:lnTo>
                    <a:lnTo>
                      <a:pt x="0" y="76"/>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101"/>
              <p:cNvSpPr>
                <a:spLocks/>
              </p:cNvSpPr>
              <p:nvPr/>
            </p:nvSpPr>
            <p:spPr bwMode="auto">
              <a:xfrm>
                <a:off x="6472" y="5968"/>
                <a:ext cx="118" cy="125"/>
              </a:xfrm>
              <a:custGeom>
                <a:avLst/>
                <a:gdLst/>
                <a:ahLst/>
                <a:cxnLst>
                  <a:cxn ang="0">
                    <a:pos x="14" y="122"/>
                  </a:cxn>
                  <a:cxn ang="0">
                    <a:pos x="21" y="124"/>
                  </a:cxn>
                  <a:cxn ang="0">
                    <a:pos x="28" y="122"/>
                  </a:cxn>
                  <a:cxn ang="0">
                    <a:pos x="36" y="122"/>
                  </a:cxn>
                  <a:cxn ang="0">
                    <a:pos x="43" y="120"/>
                  </a:cxn>
                  <a:cxn ang="0">
                    <a:pos x="50" y="120"/>
                  </a:cxn>
                  <a:cxn ang="0">
                    <a:pos x="57" y="117"/>
                  </a:cxn>
                  <a:cxn ang="0">
                    <a:pos x="64" y="115"/>
                  </a:cxn>
                  <a:cxn ang="0">
                    <a:pos x="72" y="112"/>
                  </a:cxn>
                  <a:cxn ang="0">
                    <a:pos x="81" y="112"/>
                  </a:cxn>
                  <a:cxn ang="0">
                    <a:pos x="86" y="110"/>
                  </a:cxn>
                  <a:cxn ang="0">
                    <a:pos x="100" y="105"/>
                  </a:cxn>
                  <a:cxn ang="0">
                    <a:pos x="105" y="103"/>
                  </a:cxn>
                  <a:cxn ang="0">
                    <a:pos x="110" y="103"/>
                  </a:cxn>
                  <a:cxn ang="0">
                    <a:pos x="110" y="76"/>
                  </a:cxn>
                  <a:cxn ang="0">
                    <a:pos x="112" y="64"/>
                  </a:cxn>
                  <a:cxn ang="0">
                    <a:pos x="112" y="50"/>
                  </a:cxn>
                  <a:cxn ang="0">
                    <a:pos x="115" y="38"/>
                  </a:cxn>
                  <a:cxn ang="0">
                    <a:pos x="115" y="26"/>
                  </a:cxn>
                  <a:cxn ang="0">
                    <a:pos x="117" y="14"/>
                  </a:cxn>
                  <a:cxn ang="0">
                    <a:pos x="117" y="0"/>
                  </a:cxn>
                  <a:cxn ang="0">
                    <a:pos x="105" y="0"/>
                  </a:cxn>
                  <a:cxn ang="0">
                    <a:pos x="98" y="2"/>
                  </a:cxn>
                  <a:cxn ang="0">
                    <a:pos x="91" y="2"/>
                  </a:cxn>
                  <a:cxn ang="0">
                    <a:pos x="83" y="4"/>
                  </a:cxn>
                  <a:cxn ang="0">
                    <a:pos x="76" y="4"/>
                  </a:cxn>
                  <a:cxn ang="0">
                    <a:pos x="69" y="7"/>
                  </a:cxn>
                  <a:cxn ang="0">
                    <a:pos x="62" y="7"/>
                  </a:cxn>
                  <a:cxn ang="0">
                    <a:pos x="52" y="9"/>
                  </a:cxn>
                  <a:cxn ang="0">
                    <a:pos x="38" y="14"/>
                  </a:cxn>
                  <a:cxn ang="0">
                    <a:pos x="31" y="14"/>
                  </a:cxn>
                  <a:cxn ang="0">
                    <a:pos x="9" y="21"/>
                  </a:cxn>
                  <a:cxn ang="0">
                    <a:pos x="4" y="21"/>
                  </a:cxn>
                  <a:cxn ang="0">
                    <a:pos x="2" y="47"/>
                  </a:cxn>
                  <a:cxn ang="0">
                    <a:pos x="0" y="72"/>
                  </a:cxn>
                  <a:cxn ang="0">
                    <a:pos x="2" y="96"/>
                  </a:cxn>
                  <a:cxn ang="0">
                    <a:pos x="4" y="122"/>
                  </a:cxn>
                  <a:cxn ang="0">
                    <a:pos x="14" y="122"/>
                  </a:cxn>
                </a:cxnLst>
                <a:rect l="0" t="0" r="r" b="b"/>
                <a:pathLst>
                  <a:path w="118" h="125">
                    <a:moveTo>
                      <a:pt x="14" y="122"/>
                    </a:moveTo>
                    <a:lnTo>
                      <a:pt x="21" y="124"/>
                    </a:lnTo>
                    <a:lnTo>
                      <a:pt x="28" y="122"/>
                    </a:lnTo>
                    <a:lnTo>
                      <a:pt x="36" y="122"/>
                    </a:lnTo>
                    <a:lnTo>
                      <a:pt x="43" y="120"/>
                    </a:lnTo>
                    <a:lnTo>
                      <a:pt x="50" y="120"/>
                    </a:lnTo>
                    <a:lnTo>
                      <a:pt x="57" y="117"/>
                    </a:lnTo>
                    <a:lnTo>
                      <a:pt x="64" y="115"/>
                    </a:lnTo>
                    <a:lnTo>
                      <a:pt x="72" y="112"/>
                    </a:lnTo>
                    <a:lnTo>
                      <a:pt x="81" y="112"/>
                    </a:lnTo>
                    <a:lnTo>
                      <a:pt x="86" y="110"/>
                    </a:lnTo>
                    <a:lnTo>
                      <a:pt x="100" y="105"/>
                    </a:lnTo>
                    <a:lnTo>
                      <a:pt x="105" y="103"/>
                    </a:lnTo>
                    <a:lnTo>
                      <a:pt x="110" y="103"/>
                    </a:lnTo>
                    <a:lnTo>
                      <a:pt x="110" y="76"/>
                    </a:lnTo>
                    <a:lnTo>
                      <a:pt x="112" y="64"/>
                    </a:lnTo>
                    <a:lnTo>
                      <a:pt x="112" y="50"/>
                    </a:lnTo>
                    <a:lnTo>
                      <a:pt x="115" y="38"/>
                    </a:lnTo>
                    <a:lnTo>
                      <a:pt x="115" y="26"/>
                    </a:lnTo>
                    <a:lnTo>
                      <a:pt x="117" y="14"/>
                    </a:lnTo>
                    <a:lnTo>
                      <a:pt x="117" y="0"/>
                    </a:lnTo>
                    <a:lnTo>
                      <a:pt x="105" y="0"/>
                    </a:lnTo>
                    <a:lnTo>
                      <a:pt x="98" y="2"/>
                    </a:lnTo>
                    <a:lnTo>
                      <a:pt x="91" y="2"/>
                    </a:lnTo>
                    <a:lnTo>
                      <a:pt x="83" y="4"/>
                    </a:lnTo>
                    <a:lnTo>
                      <a:pt x="76" y="4"/>
                    </a:lnTo>
                    <a:lnTo>
                      <a:pt x="69" y="7"/>
                    </a:lnTo>
                    <a:lnTo>
                      <a:pt x="62" y="7"/>
                    </a:lnTo>
                    <a:lnTo>
                      <a:pt x="52" y="9"/>
                    </a:lnTo>
                    <a:lnTo>
                      <a:pt x="38" y="14"/>
                    </a:lnTo>
                    <a:lnTo>
                      <a:pt x="31" y="14"/>
                    </a:lnTo>
                    <a:lnTo>
                      <a:pt x="9" y="21"/>
                    </a:lnTo>
                    <a:lnTo>
                      <a:pt x="4" y="21"/>
                    </a:lnTo>
                    <a:lnTo>
                      <a:pt x="2" y="47"/>
                    </a:lnTo>
                    <a:lnTo>
                      <a:pt x="0" y="72"/>
                    </a:lnTo>
                    <a:lnTo>
                      <a:pt x="2" y="96"/>
                    </a:lnTo>
                    <a:lnTo>
                      <a:pt x="4" y="122"/>
                    </a:lnTo>
                    <a:lnTo>
                      <a:pt x="14"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102"/>
              <p:cNvSpPr>
                <a:spLocks/>
              </p:cNvSpPr>
              <p:nvPr/>
            </p:nvSpPr>
            <p:spPr bwMode="auto">
              <a:xfrm>
                <a:off x="6475" y="5968"/>
                <a:ext cx="110" cy="116"/>
              </a:xfrm>
              <a:custGeom>
                <a:avLst/>
                <a:gdLst/>
                <a:ahLst/>
                <a:cxnLst>
                  <a:cxn ang="0">
                    <a:pos x="31" y="115"/>
                  </a:cxn>
                  <a:cxn ang="0">
                    <a:pos x="45" y="110"/>
                  </a:cxn>
                  <a:cxn ang="0">
                    <a:pos x="52" y="110"/>
                  </a:cxn>
                  <a:cxn ang="0">
                    <a:pos x="88" y="98"/>
                  </a:cxn>
                  <a:cxn ang="0">
                    <a:pos x="93" y="96"/>
                  </a:cxn>
                  <a:cxn ang="0">
                    <a:pos x="100" y="96"/>
                  </a:cxn>
                  <a:cxn ang="0">
                    <a:pos x="103" y="93"/>
                  </a:cxn>
                  <a:cxn ang="0">
                    <a:pos x="103" y="81"/>
                  </a:cxn>
                  <a:cxn ang="0">
                    <a:pos x="105" y="69"/>
                  </a:cxn>
                  <a:cxn ang="0">
                    <a:pos x="105" y="47"/>
                  </a:cxn>
                  <a:cxn ang="0">
                    <a:pos x="108" y="36"/>
                  </a:cxn>
                  <a:cxn ang="0">
                    <a:pos x="110" y="26"/>
                  </a:cxn>
                  <a:cxn ang="0">
                    <a:pos x="110" y="0"/>
                  </a:cxn>
                  <a:cxn ang="0">
                    <a:pos x="105" y="0"/>
                  </a:cxn>
                  <a:cxn ang="0">
                    <a:pos x="100" y="2"/>
                  </a:cxn>
                  <a:cxn ang="0">
                    <a:pos x="86" y="2"/>
                  </a:cxn>
                  <a:cxn ang="0">
                    <a:pos x="79" y="4"/>
                  </a:cxn>
                  <a:cxn ang="0">
                    <a:pos x="72" y="4"/>
                  </a:cxn>
                  <a:cxn ang="0">
                    <a:pos x="64" y="7"/>
                  </a:cxn>
                  <a:cxn ang="0">
                    <a:pos x="57" y="9"/>
                  </a:cxn>
                  <a:cxn ang="0">
                    <a:pos x="50" y="9"/>
                  </a:cxn>
                  <a:cxn ang="0">
                    <a:pos x="40" y="12"/>
                  </a:cxn>
                  <a:cxn ang="0">
                    <a:pos x="33" y="14"/>
                  </a:cxn>
                  <a:cxn ang="0">
                    <a:pos x="26" y="14"/>
                  </a:cxn>
                  <a:cxn ang="0">
                    <a:pos x="19" y="16"/>
                  </a:cxn>
                  <a:cxn ang="0">
                    <a:pos x="14" y="19"/>
                  </a:cxn>
                  <a:cxn ang="0">
                    <a:pos x="7" y="21"/>
                  </a:cxn>
                  <a:cxn ang="0">
                    <a:pos x="2" y="23"/>
                  </a:cxn>
                  <a:cxn ang="0">
                    <a:pos x="0" y="45"/>
                  </a:cxn>
                  <a:cxn ang="0">
                    <a:pos x="0" y="91"/>
                  </a:cxn>
                  <a:cxn ang="0">
                    <a:pos x="2" y="115"/>
                  </a:cxn>
                  <a:cxn ang="0">
                    <a:pos x="31" y="115"/>
                  </a:cxn>
                </a:cxnLst>
                <a:rect l="0" t="0" r="r" b="b"/>
                <a:pathLst>
                  <a:path w="110" h="116">
                    <a:moveTo>
                      <a:pt x="31" y="115"/>
                    </a:moveTo>
                    <a:lnTo>
                      <a:pt x="45" y="110"/>
                    </a:lnTo>
                    <a:lnTo>
                      <a:pt x="52" y="110"/>
                    </a:lnTo>
                    <a:lnTo>
                      <a:pt x="88" y="98"/>
                    </a:lnTo>
                    <a:lnTo>
                      <a:pt x="93" y="96"/>
                    </a:lnTo>
                    <a:lnTo>
                      <a:pt x="100" y="96"/>
                    </a:lnTo>
                    <a:lnTo>
                      <a:pt x="103" y="93"/>
                    </a:lnTo>
                    <a:lnTo>
                      <a:pt x="103" y="81"/>
                    </a:lnTo>
                    <a:lnTo>
                      <a:pt x="105" y="69"/>
                    </a:lnTo>
                    <a:lnTo>
                      <a:pt x="105" y="47"/>
                    </a:lnTo>
                    <a:lnTo>
                      <a:pt x="108" y="36"/>
                    </a:lnTo>
                    <a:lnTo>
                      <a:pt x="110" y="26"/>
                    </a:lnTo>
                    <a:lnTo>
                      <a:pt x="110" y="0"/>
                    </a:lnTo>
                    <a:lnTo>
                      <a:pt x="105" y="0"/>
                    </a:lnTo>
                    <a:lnTo>
                      <a:pt x="100" y="2"/>
                    </a:lnTo>
                    <a:lnTo>
                      <a:pt x="86" y="2"/>
                    </a:lnTo>
                    <a:lnTo>
                      <a:pt x="79" y="4"/>
                    </a:lnTo>
                    <a:lnTo>
                      <a:pt x="72" y="4"/>
                    </a:lnTo>
                    <a:lnTo>
                      <a:pt x="64" y="7"/>
                    </a:lnTo>
                    <a:lnTo>
                      <a:pt x="57" y="9"/>
                    </a:lnTo>
                    <a:lnTo>
                      <a:pt x="50" y="9"/>
                    </a:lnTo>
                    <a:lnTo>
                      <a:pt x="40" y="12"/>
                    </a:lnTo>
                    <a:lnTo>
                      <a:pt x="33" y="14"/>
                    </a:lnTo>
                    <a:lnTo>
                      <a:pt x="26" y="14"/>
                    </a:lnTo>
                    <a:lnTo>
                      <a:pt x="19" y="16"/>
                    </a:lnTo>
                    <a:lnTo>
                      <a:pt x="14" y="19"/>
                    </a:lnTo>
                    <a:lnTo>
                      <a:pt x="7" y="21"/>
                    </a:lnTo>
                    <a:lnTo>
                      <a:pt x="2" y="23"/>
                    </a:lnTo>
                    <a:lnTo>
                      <a:pt x="0" y="45"/>
                    </a:lnTo>
                    <a:lnTo>
                      <a:pt x="0" y="91"/>
                    </a:lnTo>
                    <a:lnTo>
                      <a:pt x="2" y="115"/>
                    </a:lnTo>
                    <a:lnTo>
                      <a:pt x="31" y="11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103"/>
              <p:cNvSpPr>
                <a:spLocks/>
              </p:cNvSpPr>
              <p:nvPr/>
            </p:nvSpPr>
            <p:spPr bwMode="auto">
              <a:xfrm>
                <a:off x="6480" y="5980"/>
                <a:ext cx="165" cy="32"/>
              </a:xfrm>
              <a:custGeom>
                <a:avLst/>
                <a:gdLst/>
                <a:ahLst/>
                <a:cxnLst>
                  <a:cxn ang="0">
                    <a:pos x="148" y="9"/>
                  </a:cxn>
                  <a:cxn ang="0">
                    <a:pos x="165" y="0"/>
                  </a:cxn>
                  <a:cxn ang="0">
                    <a:pos x="151" y="4"/>
                  </a:cxn>
                  <a:cxn ang="0">
                    <a:pos x="120" y="7"/>
                  </a:cxn>
                  <a:cxn ang="0">
                    <a:pos x="43" y="16"/>
                  </a:cxn>
                  <a:cxn ang="0">
                    <a:pos x="0" y="26"/>
                  </a:cxn>
                  <a:cxn ang="0">
                    <a:pos x="7" y="31"/>
                  </a:cxn>
                  <a:cxn ang="0">
                    <a:pos x="148" y="9"/>
                  </a:cxn>
                </a:cxnLst>
                <a:rect l="0" t="0" r="r" b="b"/>
                <a:pathLst>
                  <a:path w="165" h="32">
                    <a:moveTo>
                      <a:pt x="148" y="9"/>
                    </a:moveTo>
                    <a:lnTo>
                      <a:pt x="165" y="0"/>
                    </a:lnTo>
                    <a:lnTo>
                      <a:pt x="151" y="4"/>
                    </a:lnTo>
                    <a:lnTo>
                      <a:pt x="120" y="7"/>
                    </a:lnTo>
                    <a:lnTo>
                      <a:pt x="43"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104"/>
              <p:cNvSpPr>
                <a:spLocks/>
              </p:cNvSpPr>
              <p:nvPr/>
            </p:nvSpPr>
            <p:spPr bwMode="auto">
              <a:xfrm>
                <a:off x="6482" y="5990"/>
                <a:ext cx="146" cy="170"/>
              </a:xfrm>
              <a:custGeom>
                <a:avLst/>
                <a:gdLst/>
                <a:ahLst/>
                <a:cxnLst>
                  <a:cxn ang="0">
                    <a:pos x="67" y="168"/>
                  </a:cxn>
                  <a:cxn ang="0">
                    <a:pos x="74" y="170"/>
                  </a:cxn>
                  <a:cxn ang="0">
                    <a:pos x="100" y="170"/>
                  </a:cxn>
                  <a:cxn ang="0">
                    <a:pos x="110" y="168"/>
                  </a:cxn>
                  <a:cxn ang="0">
                    <a:pos x="136" y="168"/>
                  </a:cxn>
                  <a:cxn ang="0">
                    <a:pos x="146" y="165"/>
                  </a:cxn>
                  <a:cxn ang="0">
                    <a:pos x="143" y="122"/>
                  </a:cxn>
                  <a:cxn ang="0">
                    <a:pos x="143" y="38"/>
                  </a:cxn>
                  <a:cxn ang="0">
                    <a:pos x="146" y="0"/>
                  </a:cxn>
                  <a:cxn ang="0">
                    <a:pos x="120" y="0"/>
                  </a:cxn>
                  <a:cxn ang="0">
                    <a:pos x="110" y="2"/>
                  </a:cxn>
                  <a:cxn ang="0">
                    <a:pos x="91" y="2"/>
                  </a:cxn>
                  <a:cxn ang="0">
                    <a:pos x="83" y="4"/>
                  </a:cxn>
                  <a:cxn ang="0">
                    <a:pos x="74" y="4"/>
                  </a:cxn>
                  <a:cxn ang="0">
                    <a:pos x="64" y="7"/>
                  </a:cxn>
                  <a:cxn ang="0">
                    <a:pos x="57" y="7"/>
                  </a:cxn>
                  <a:cxn ang="0">
                    <a:pos x="47" y="9"/>
                  </a:cxn>
                  <a:cxn ang="0">
                    <a:pos x="38" y="9"/>
                  </a:cxn>
                  <a:cxn ang="0">
                    <a:pos x="31" y="12"/>
                  </a:cxn>
                  <a:cxn ang="0">
                    <a:pos x="21" y="14"/>
                  </a:cxn>
                  <a:cxn ang="0">
                    <a:pos x="12" y="14"/>
                  </a:cxn>
                  <a:cxn ang="0">
                    <a:pos x="4" y="16"/>
                  </a:cxn>
                  <a:cxn ang="0">
                    <a:pos x="2" y="33"/>
                  </a:cxn>
                  <a:cxn ang="0">
                    <a:pos x="2" y="50"/>
                  </a:cxn>
                  <a:cxn ang="0">
                    <a:pos x="0" y="69"/>
                  </a:cxn>
                  <a:cxn ang="0">
                    <a:pos x="0" y="124"/>
                  </a:cxn>
                  <a:cxn ang="0">
                    <a:pos x="4" y="168"/>
                  </a:cxn>
                  <a:cxn ang="0">
                    <a:pos x="67" y="168"/>
                  </a:cxn>
                </a:cxnLst>
                <a:rect l="0" t="0" r="r" b="b"/>
                <a:pathLst>
                  <a:path w="146" h="170">
                    <a:moveTo>
                      <a:pt x="67" y="168"/>
                    </a:moveTo>
                    <a:lnTo>
                      <a:pt x="74" y="170"/>
                    </a:lnTo>
                    <a:lnTo>
                      <a:pt x="100" y="170"/>
                    </a:lnTo>
                    <a:lnTo>
                      <a:pt x="110" y="168"/>
                    </a:lnTo>
                    <a:lnTo>
                      <a:pt x="136" y="168"/>
                    </a:lnTo>
                    <a:lnTo>
                      <a:pt x="146" y="165"/>
                    </a:lnTo>
                    <a:lnTo>
                      <a:pt x="143" y="122"/>
                    </a:lnTo>
                    <a:lnTo>
                      <a:pt x="143" y="38"/>
                    </a:lnTo>
                    <a:lnTo>
                      <a:pt x="146" y="0"/>
                    </a:lnTo>
                    <a:lnTo>
                      <a:pt x="120" y="0"/>
                    </a:lnTo>
                    <a:lnTo>
                      <a:pt x="110" y="2"/>
                    </a:lnTo>
                    <a:lnTo>
                      <a:pt x="91" y="2"/>
                    </a:lnTo>
                    <a:lnTo>
                      <a:pt x="83" y="4"/>
                    </a:lnTo>
                    <a:lnTo>
                      <a:pt x="74" y="4"/>
                    </a:lnTo>
                    <a:lnTo>
                      <a:pt x="64" y="7"/>
                    </a:lnTo>
                    <a:lnTo>
                      <a:pt x="57" y="7"/>
                    </a:lnTo>
                    <a:lnTo>
                      <a:pt x="47" y="9"/>
                    </a:lnTo>
                    <a:lnTo>
                      <a:pt x="38" y="9"/>
                    </a:lnTo>
                    <a:lnTo>
                      <a:pt x="31" y="12"/>
                    </a:lnTo>
                    <a:lnTo>
                      <a:pt x="21" y="14"/>
                    </a:lnTo>
                    <a:lnTo>
                      <a:pt x="12" y="14"/>
                    </a:lnTo>
                    <a:lnTo>
                      <a:pt x="4" y="16"/>
                    </a:lnTo>
                    <a:lnTo>
                      <a:pt x="2" y="33"/>
                    </a:lnTo>
                    <a:lnTo>
                      <a:pt x="2" y="50"/>
                    </a:lnTo>
                    <a:lnTo>
                      <a:pt x="0" y="69"/>
                    </a:lnTo>
                    <a:lnTo>
                      <a:pt x="0" y="124"/>
                    </a:lnTo>
                    <a:lnTo>
                      <a:pt x="4" y="168"/>
                    </a:lnTo>
                    <a:lnTo>
                      <a:pt x="67" y="168"/>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105"/>
              <p:cNvSpPr>
                <a:spLocks/>
              </p:cNvSpPr>
              <p:nvPr/>
            </p:nvSpPr>
            <p:spPr bwMode="auto">
              <a:xfrm>
                <a:off x="6484" y="5992"/>
                <a:ext cx="140" cy="164"/>
              </a:xfrm>
              <a:custGeom>
                <a:avLst/>
                <a:gdLst/>
                <a:ahLst/>
                <a:cxnLst>
                  <a:cxn ang="0">
                    <a:pos x="2" y="139"/>
                  </a:cxn>
                  <a:cxn ang="0">
                    <a:pos x="4" y="160"/>
                  </a:cxn>
                  <a:cxn ang="0">
                    <a:pos x="28" y="160"/>
                  </a:cxn>
                  <a:cxn ang="0">
                    <a:pos x="38" y="163"/>
                  </a:cxn>
                  <a:cxn ang="0">
                    <a:pos x="115" y="163"/>
                  </a:cxn>
                  <a:cxn ang="0">
                    <a:pos x="122" y="160"/>
                  </a:cxn>
                  <a:cxn ang="0">
                    <a:pos x="129" y="160"/>
                  </a:cxn>
                  <a:cxn ang="0">
                    <a:pos x="139" y="158"/>
                  </a:cxn>
                  <a:cxn ang="0">
                    <a:pos x="139" y="0"/>
                  </a:cxn>
                  <a:cxn ang="0">
                    <a:pos x="129" y="0"/>
                  </a:cxn>
                  <a:cxn ang="0">
                    <a:pos x="122" y="2"/>
                  </a:cxn>
                  <a:cxn ang="0">
                    <a:pos x="96" y="2"/>
                  </a:cxn>
                  <a:cxn ang="0">
                    <a:pos x="88" y="4"/>
                  </a:cxn>
                  <a:cxn ang="0">
                    <a:pos x="71" y="4"/>
                  </a:cxn>
                  <a:cxn ang="0">
                    <a:pos x="62" y="7"/>
                  </a:cxn>
                  <a:cxn ang="0">
                    <a:pos x="55" y="7"/>
                  </a:cxn>
                  <a:cxn ang="0">
                    <a:pos x="45" y="9"/>
                  </a:cxn>
                  <a:cxn ang="0">
                    <a:pos x="38" y="9"/>
                  </a:cxn>
                  <a:cxn ang="0">
                    <a:pos x="28" y="12"/>
                  </a:cxn>
                  <a:cxn ang="0">
                    <a:pos x="21" y="14"/>
                  </a:cxn>
                  <a:cxn ang="0">
                    <a:pos x="11" y="14"/>
                  </a:cxn>
                  <a:cxn ang="0">
                    <a:pos x="4" y="16"/>
                  </a:cxn>
                  <a:cxn ang="0">
                    <a:pos x="2" y="33"/>
                  </a:cxn>
                  <a:cxn ang="0">
                    <a:pos x="2" y="50"/>
                  </a:cxn>
                  <a:cxn ang="0">
                    <a:pos x="0" y="67"/>
                  </a:cxn>
                  <a:cxn ang="0">
                    <a:pos x="0" y="120"/>
                  </a:cxn>
                  <a:cxn ang="0">
                    <a:pos x="2" y="139"/>
                  </a:cxn>
                </a:cxnLst>
                <a:rect l="0" t="0" r="r" b="b"/>
                <a:pathLst>
                  <a:path w="140" h="164">
                    <a:moveTo>
                      <a:pt x="2" y="139"/>
                    </a:moveTo>
                    <a:lnTo>
                      <a:pt x="4" y="160"/>
                    </a:lnTo>
                    <a:lnTo>
                      <a:pt x="28" y="160"/>
                    </a:lnTo>
                    <a:lnTo>
                      <a:pt x="38" y="163"/>
                    </a:lnTo>
                    <a:lnTo>
                      <a:pt x="115" y="163"/>
                    </a:lnTo>
                    <a:lnTo>
                      <a:pt x="122" y="160"/>
                    </a:lnTo>
                    <a:lnTo>
                      <a:pt x="129" y="160"/>
                    </a:lnTo>
                    <a:lnTo>
                      <a:pt x="139" y="158"/>
                    </a:lnTo>
                    <a:lnTo>
                      <a:pt x="139" y="0"/>
                    </a:lnTo>
                    <a:lnTo>
                      <a:pt x="129" y="0"/>
                    </a:lnTo>
                    <a:lnTo>
                      <a:pt x="122" y="2"/>
                    </a:lnTo>
                    <a:lnTo>
                      <a:pt x="96" y="2"/>
                    </a:lnTo>
                    <a:lnTo>
                      <a:pt x="88" y="4"/>
                    </a:lnTo>
                    <a:lnTo>
                      <a:pt x="71" y="4"/>
                    </a:lnTo>
                    <a:lnTo>
                      <a:pt x="62" y="7"/>
                    </a:lnTo>
                    <a:lnTo>
                      <a:pt x="55" y="7"/>
                    </a:lnTo>
                    <a:lnTo>
                      <a:pt x="45" y="9"/>
                    </a:lnTo>
                    <a:lnTo>
                      <a:pt x="38" y="9"/>
                    </a:lnTo>
                    <a:lnTo>
                      <a:pt x="28" y="12"/>
                    </a:lnTo>
                    <a:lnTo>
                      <a:pt x="21" y="14"/>
                    </a:lnTo>
                    <a:lnTo>
                      <a:pt x="11" y="14"/>
                    </a:lnTo>
                    <a:lnTo>
                      <a:pt x="4" y="16"/>
                    </a:lnTo>
                    <a:lnTo>
                      <a:pt x="2" y="33"/>
                    </a:lnTo>
                    <a:lnTo>
                      <a:pt x="2" y="50"/>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106"/>
              <p:cNvSpPr>
                <a:spLocks/>
              </p:cNvSpPr>
              <p:nvPr/>
            </p:nvSpPr>
            <p:spPr bwMode="auto">
              <a:xfrm>
                <a:off x="6487" y="5997"/>
                <a:ext cx="132" cy="156"/>
              </a:xfrm>
              <a:custGeom>
                <a:avLst/>
                <a:gdLst/>
                <a:ahLst/>
                <a:cxnLst>
                  <a:cxn ang="0">
                    <a:pos x="2" y="31"/>
                  </a:cxn>
                  <a:cxn ang="0">
                    <a:pos x="0" y="45"/>
                  </a:cxn>
                  <a:cxn ang="0">
                    <a:pos x="0" y="112"/>
                  </a:cxn>
                  <a:cxn ang="0">
                    <a:pos x="4" y="151"/>
                  </a:cxn>
                  <a:cxn ang="0">
                    <a:pos x="11" y="151"/>
                  </a:cxn>
                  <a:cxn ang="0">
                    <a:pos x="21" y="153"/>
                  </a:cxn>
                  <a:cxn ang="0">
                    <a:pos x="45" y="153"/>
                  </a:cxn>
                  <a:cxn ang="0">
                    <a:pos x="52" y="156"/>
                  </a:cxn>
                  <a:cxn ang="0">
                    <a:pos x="83" y="156"/>
                  </a:cxn>
                  <a:cxn ang="0">
                    <a:pos x="93" y="153"/>
                  </a:cxn>
                  <a:cxn ang="0">
                    <a:pos x="117" y="153"/>
                  </a:cxn>
                  <a:cxn ang="0">
                    <a:pos x="124" y="151"/>
                  </a:cxn>
                  <a:cxn ang="0">
                    <a:pos x="131" y="151"/>
                  </a:cxn>
                  <a:cxn ang="0">
                    <a:pos x="131" y="0"/>
                  </a:cxn>
                  <a:cxn ang="0">
                    <a:pos x="91" y="0"/>
                  </a:cxn>
                  <a:cxn ang="0">
                    <a:pos x="83" y="2"/>
                  </a:cxn>
                  <a:cxn ang="0">
                    <a:pos x="67" y="2"/>
                  </a:cxn>
                  <a:cxn ang="0">
                    <a:pos x="60" y="4"/>
                  </a:cxn>
                  <a:cxn ang="0">
                    <a:pos x="52" y="4"/>
                  </a:cxn>
                  <a:cxn ang="0">
                    <a:pos x="43" y="7"/>
                  </a:cxn>
                  <a:cxn ang="0">
                    <a:pos x="36" y="7"/>
                  </a:cxn>
                  <a:cxn ang="0">
                    <a:pos x="28" y="9"/>
                  </a:cxn>
                  <a:cxn ang="0">
                    <a:pos x="21" y="12"/>
                  </a:cxn>
                  <a:cxn ang="0">
                    <a:pos x="11" y="14"/>
                  </a:cxn>
                  <a:cxn ang="0">
                    <a:pos x="4" y="14"/>
                  </a:cxn>
                  <a:cxn ang="0">
                    <a:pos x="2" y="31"/>
                  </a:cxn>
                </a:cxnLst>
                <a:rect l="0" t="0" r="r" b="b"/>
                <a:pathLst>
                  <a:path w="132" h="156">
                    <a:moveTo>
                      <a:pt x="2" y="31"/>
                    </a:moveTo>
                    <a:lnTo>
                      <a:pt x="0" y="45"/>
                    </a:lnTo>
                    <a:lnTo>
                      <a:pt x="0" y="112"/>
                    </a:lnTo>
                    <a:lnTo>
                      <a:pt x="4" y="151"/>
                    </a:lnTo>
                    <a:lnTo>
                      <a:pt x="11" y="151"/>
                    </a:lnTo>
                    <a:lnTo>
                      <a:pt x="21" y="153"/>
                    </a:lnTo>
                    <a:lnTo>
                      <a:pt x="45" y="153"/>
                    </a:lnTo>
                    <a:lnTo>
                      <a:pt x="52" y="156"/>
                    </a:lnTo>
                    <a:lnTo>
                      <a:pt x="83" y="156"/>
                    </a:lnTo>
                    <a:lnTo>
                      <a:pt x="93" y="153"/>
                    </a:lnTo>
                    <a:lnTo>
                      <a:pt x="117" y="153"/>
                    </a:lnTo>
                    <a:lnTo>
                      <a:pt x="124" y="151"/>
                    </a:lnTo>
                    <a:lnTo>
                      <a:pt x="131" y="151"/>
                    </a:lnTo>
                    <a:lnTo>
                      <a:pt x="131" y="0"/>
                    </a:lnTo>
                    <a:lnTo>
                      <a:pt x="91" y="0"/>
                    </a:lnTo>
                    <a:lnTo>
                      <a:pt x="83" y="2"/>
                    </a:lnTo>
                    <a:lnTo>
                      <a:pt x="67" y="2"/>
                    </a:lnTo>
                    <a:lnTo>
                      <a:pt x="60" y="4"/>
                    </a:lnTo>
                    <a:lnTo>
                      <a:pt x="52" y="4"/>
                    </a:lnTo>
                    <a:lnTo>
                      <a:pt x="43" y="7"/>
                    </a:lnTo>
                    <a:lnTo>
                      <a:pt x="36" y="7"/>
                    </a:lnTo>
                    <a:lnTo>
                      <a:pt x="28" y="9"/>
                    </a:lnTo>
                    <a:lnTo>
                      <a:pt x="21" y="12"/>
                    </a:lnTo>
                    <a:lnTo>
                      <a:pt x="11" y="14"/>
                    </a:lnTo>
                    <a:lnTo>
                      <a:pt x="4" y="14"/>
                    </a:lnTo>
                    <a:lnTo>
                      <a:pt x="2" y="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107"/>
              <p:cNvSpPr>
                <a:spLocks/>
              </p:cNvSpPr>
              <p:nvPr/>
            </p:nvSpPr>
            <p:spPr bwMode="auto">
              <a:xfrm>
                <a:off x="6487" y="6000"/>
                <a:ext cx="129" cy="148"/>
              </a:xfrm>
              <a:custGeom>
                <a:avLst/>
                <a:gdLst/>
                <a:ahLst/>
                <a:cxnLst>
                  <a:cxn ang="0">
                    <a:pos x="4" y="124"/>
                  </a:cxn>
                  <a:cxn ang="0">
                    <a:pos x="7" y="143"/>
                  </a:cxn>
                  <a:cxn ang="0">
                    <a:pos x="14" y="146"/>
                  </a:cxn>
                  <a:cxn ang="0">
                    <a:pos x="31" y="146"/>
                  </a:cxn>
                  <a:cxn ang="0">
                    <a:pos x="38" y="148"/>
                  </a:cxn>
                  <a:cxn ang="0">
                    <a:pos x="98" y="148"/>
                  </a:cxn>
                  <a:cxn ang="0">
                    <a:pos x="105" y="146"/>
                  </a:cxn>
                  <a:cxn ang="0">
                    <a:pos x="112" y="146"/>
                  </a:cxn>
                  <a:cxn ang="0">
                    <a:pos x="120" y="143"/>
                  </a:cxn>
                  <a:cxn ang="0">
                    <a:pos x="127" y="143"/>
                  </a:cxn>
                  <a:cxn ang="0">
                    <a:pos x="129" y="105"/>
                  </a:cxn>
                  <a:cxn ang="0">
                    <a:pos x="129" y="33"/>
                  </a:cxn>
                  <a:cxn ang="0">
                    <a:pos x="127" y="0"/>
                  </a:cxn>
                  <a:cxn ang="0">
                    <a:pos x="98" y="0"/>
                  </a:cxn>
                  <a:cxn ang="0">
                    <a:pos x="91" y="2"/>
                  </a:cxn>
                  <a:cxn ang="0">
                    <a:pos x="67" y="2"/>
                  </a:cxn>
                  <a:cxn ang="0">
                    <a:pos x="60" y="4"/>
                  </a:cxn>
                  <a:cxn ang="0">
                    <a:pos x="52" y="4"/>
                  </a:cxn>
                  <a:cxn ang="0">
                    <a:pos x="45" y="7"/>
                  </a:cxn>
                  <a:cxn ang="0">
                    <a:pos x="38" y="7"/>
                  </a:cxn>
                  <a:cxn ang="0">
                    <a:pos x="28" y="9"/>
                  </a:cxn>
                  <a:cxn ang="0">
                    <a:pos x="7" y="16"/>
                  </a:cxn>
                  <a:cxn ang="0">
                    <a:pos x="2" y="45"/>
                  </a:cxn>
                  <a:cxn ang="0">
                    <a:pos x="2" y="60"/>
                  </a:cxn>
                  <a:cxn ang="0">
                    <a:pos x="0" y="74"/>
                  </a:cxn>
                  <a:cxn ang="0">
                    <a:pos x="0" y="91"/>
                  </a:cxn>
                  <a:cxn ang="0">
                    <a:pos x="4" y="124"/>
                  </a:cxn>
                </a:cxnLst>
                <a:rect l="0" t="0" r="r" b="b"/>
                <a:pathLst>
                  <a:path w="129" h="148">
                    <a:moveTo>
                      <a:pt x="4" y="124"/>
                    </a:moveTo>
                    <a:lnTo>
                      <a:pt x="7" y="143"/>
                    </a:lnTo>
                    <a:lnTo>
                      <a:pt x="14" y="146"/>
                    </a:lnTo>
                    <a:lnTo>
                      <a:pt x="31" y="146"/>
                    </a:lnTo>
                    <a:lnTo>
                      <a:pt x="38" y="148"/>
                    </a:lnTo>
                    <a:lnTo>
                      <a:pt x="98" y="148"/>
                    </a:lnTo>
                    <a:lnTo>
                      <a:pt x="105" y="146"/>
                    </a:lnTo>
                    <a:lnTo>
                      <a:pt x="112" y="146"/>
                    </a:lnTo>
                    <a:lnTo>
                      <a:pt x="120" y="143"/>
                    </a:lnTo>
                    <a:lnTo>
                      <a:pt x="127" y="143"/>
                    </a:lnTo>
                    <a:lnTo>
                      <a:pt x="129" y="105"/>
                    </a:lnTo>
                    <a:lnTo>
                      <a:pt x="129" y="33"/>
                    </a:lnTo>
                    <a:lnTo>
                      <a:pt x="127" y="0"/>
                    </a:lnTo>
                    <a:lnTo>
                      <a:pt x="98" y="0"/>
                    </a:lnTo>
                    <a:lnTo>
                      <a:pt x="91" y="2"/>
                    </a:lnTo>
                    <a:lnTo>
                      <a:pt x="67" y="2"/>
                    </a:lnTo>
                    <a:lnTo>
                      <a:pt x="60" y="4"/>
                    </a:lnTo>
                    <a:lnTo>
                      <a:pt x="52" y="4"/>
                    </a:lnTo>
                    <a:lnTo>
                      <a:pt x="45" y="7"/>
                    </a:lnTo>
                    <a:lnTo>
                      <a:pt x="38" y="7"/>
                    </a:lnTo>
                    <a:lnTo>
                      <a:pt x="28" y="9"/>
                    </a:lnTo>
                    <a:lnTo>
                      <a:pt x="7" y="16"/>
                    </a:lnTo>
                    <a:lnTo>
                      <a:pt x="2" y="45"/>
                    </a:lnTo>
                    <a:lnTo>
                      <a:pt x="2" y="60"/>
                    </a:lnTo>
                    <a:lnTo>
                      <a:pt x="0" y="74"/>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108"/>
              <p:cNvSpPr>
                <a:spLocks/>
              </p:cNvSpPr>
              <p:nvPr/>
            </p:nvSpPr>
            <p:spPr bwMode="auto">
              <a:xfrm>
                <a:off x="6489" y="6004"/>
                <a:ext cx="123" cy="142"/>
              </a:xfrm>
              <a:custGeom>
                <a:avLst/>
                <a:gdLst/>
                <a:ahLst/>
                <a:cxnLst>
                  <a:cxn ang="0">
                    <a:pos x="35" y="4"/>
                  </a:cxn>
                  <a:cxn ang="0">
                    <a:pos x="7" y="14"/>
                  </a:cxn>
                  <a:cxn ang="0">
                    <a:pos x="4" y="28"/>
                  </a:cxn>
                  <a:cxn ang="0">
                    <a:pos x="2" y="40"/>
                  </a:cxn>
                  <a:cxn ang="0">
                    <a:pos x="2" y="55"/>
                  </a:cxn>
                  <a:cxn ang="0">
                    <a:pos x="0" y="69"/>
                  </a:cxn>
                  <a:cxn ang="0">
                    <a:pos x="0" y="83"/>
                  </a:cxn>
                  <a:cxn ang="0">
                    <a:pos x="7" y="134"/>
                  </a:cxn>
                  <a:cxn ang="0">
                    <a:pos x="14" y="136"/>
                  </a:cxn>
                  <a:cxn ang="0">
                    <a:pos x="21" y="136"/>
                  </a:cxn>
                  <a:cxn ang="0">
                    <a:pos x="28" y="139"/>
                  </a:cxn>
                  <a:cxn ang="0">
                    <a:pos x="35" y="139"/>
                  </a:cxn>
                  <a:cxn ang="0">
                    <a:pos x="43" y="141"/>
                  </a:cxn>
                  <a:cxn ang="0">
                    <a:pos x="79" y="141"/>
                  </a:cxn>
                  <a:cxn ang="0">
                    <a:pos x="86" y="139"/>
                  </a:cxn>
                  <a:cxn ang="0">
                    <a:pos x="100" y="139"/>
                  </a:cxn>
                  <a:cxn ang="0">
                    <a:pos x="115" y="134"/>
                  </a:cxn>
                  <a:cxn ang="0">
                    <a:pos x="122" y="134"/>
                  </a:cxn>
                  <a:cxn ang="0">
                    <a:pos x="122" y="0"/>
                  </a:cxn>
                  <a:cxn ang="0">
                    <a:pos x="64" y="0"/>
                  </a:cxn>
                  <a:cxn ang="0">
                    <a:pos x="57" y="2"/>
                  </a:cxn>
                  <a:cxn ang="0">
                    <a:pos x="50" y="2"/>
                  </a:cxn>
                  <a:cxn ang="0">
                    <a:pos x="43" y="4"/>
                  </a:cxn>
                  <a:cxn ang="0">
                    <a:pos x="35" y="4"/>
                  </a:cxn>
                </a:cxnLst>
                <a:rect l="0" t="0" r="r" b="b"/>
                <a:pathLst>
                  <a:path w="123" h="142">
                    <a:moveTo>
                      <a:pt x="35" y="4"/>
                    </a:moveTo>
                    <a:lnTo>
                      <a:pt x="7" y="14"/>
                    </a:lnTo>
                    <a:lnTo>
                      <a:pt x="4" y="28"/>
                    </a:lnTo>
                    <a:lnTo>
                      <a:pt x="2" y="40"/>
                    </a:lnTo>
                    <a:lnTo>
                      <a:pt x="2" y="55"/>
                    </a:lnTo>
                    <a:lnTo>
                      <a:pt x="0" y="69"/>
                    </a:lnTo>
                    <a:lnTo>
                      <a:pt x="0" y="83"/>
                    </a:lnTo>
                    <a:lnTo>
                      <a:pt x="7" y="134"/>
                    </a:lnTo>
                    <a:lnTo>
                      <a:pt x="14" y="136"/>
                    </a:lnTo>
                    <a:lnTo>
                      <a:pt x="21" y="136"/>
                    </a:lnTo>
                    <a:lnTo>
                      <a:pt x="28" y="139"/>
                    </a:lnTo>
                    <a:lnTo>
                      <a:pt x="35" y="139"/>
                    </a:lnTo>
                    <a:lnTo>
                      <a:pt x="43" y="141"/>
                    </a:lnTo>
                    <a:lnTo>
                      <a:pt x="79" y="141"/>
                    </a:lnTo>
                    <a:lnTo>
                      <a:pt x="86" y="139"/>
                    </a:lnTo>
                    <a:lnTo>
                      <a:pt x="100" y="139"/>
                    </a:lnTo>
                    <a:lnTo>
                      <a:pt x="115" y="134"/>
                    </a:lnTo>
                    <a:lnTo>
                      <a:pt x="122" y="134"/>
                    </a:lnTo>
                    <a:lnTo>
                      <a:pt x="122" y="0"/>
                    </a:lnTo>
                    <a:lnTo>
                      <a:pt x="64" y="0"/>
                    </a:lnTo>
                    <a:lnTo>
                      <a:pt x="57" y="2"/>
                    </a:lnTo>
                    <a:lnTo>
                      <a:pt x="50" y="2"/>
                    </a:lnTo>
                    <a:lnTo>
                      <a:pt x="43" y="4"/>
                    </a:lnTo>
                    <a:lnTo>
                      <a:pt x="35" y="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109"/>
              <p:cNvSpPr>
                <a:spLocks/>
              </p:cNvSpPr>
              <p:nvPr/>
            </p:nvSpPr>
            <p:spPr bwMode="auto">
              <a:xfrm>
                <a:off x="6492" y="6007"/>
                <a:ext cx="117" cy="137"/>
              </a:xfrm>
              <a:custGeom>
                <a:avLst/>
                <a:gdLst/>
                <a:ahLst/>
                <a:cxnLst>
                  <a:cxn ang="0">
                    <a:pos x="4" y="110"/>
                  </a:cxn>
                  <a:cxn ang="0">
                    <a:pos x="9" y="127"/>
                  </a:cxn>
                  <a:cxn ang="0">
                    <a:pos x="14" y="129"/>
                  </a:cxn>
                  <a:cxn ang="0">
                    <a:pos x="21" y="131"/>
                  </a:cxn>
                  <a:cxn ang="0">
                    <a:pos x="28" y="131"/>
                  </a:cxn>
                  <a:cxn ang="0">
                    <a:pos x="35" y="134"/>
                  </a:cxn>
                  <a:cxn ang="0">
                    <a:pos x="47" y="134"/>
                  </a:cxn>
                  <a:cxn ang="0">
                    <a:pos x="55" y="136"/>
                  </a:cxn>
                  <a:cxn ang="0">
                    <a:pos x="62" y="136"/>
                  </a:cxn>
                  <a:cxn ang="0">
                    <a:pos x="69" y="134"/>
                  </a:cxn>
                  <a:cxn ang="0">
                    <a:pos x="88" y="134"/>
                  </a:cxn>
                  <a:cxn ang="0">
                    <a:pos x="95" y="131"/>
                  </a:cxn>
                  <a:cxn ang="0">
                    <a:pos x="100" y="129"/>
                  </a:cxn>
                  <a:cxn ang="0">
                    <a:pos x="107" y="129"/>
                  </a:cxn>
                  <a:cxn ang="0">
                    <a:pos x="115" y="127"/>
                  </a:cxn>
                  <a:cxn ang="0">
                    <a:pos x="117" y="93"/>
                  </a:cxn>
                  <a:cxn ang="0">
                    <a:pos x="117" y="31"/>
                  </a:cxn>
                  <a:cxn ang="0">
                    <a:pos x="115" y="0"/>
                  </a:cxn>
                  <a:cxn ang="0">
                    <a:pos x="62" y="0"/>
                  </a:cxn>
                  <a:cxn ang="0">
                    <a:pos x="55" y="2"/>
                  </a:cxn>
                  <a:cxn ang="0">
                    <a:pos x="47" y="2"/>
                  </a:cxn>
                  <a:cxn ang="0">
                    <a:pos x="40" y="4"/>
                  </a:cxn>
                  <a:cxn ang="0">
                    <a:pos x="35" y="4"/>
                  </a:cxn>
                  <a:cxn ang="0">
                    <a:pos x="14" y="11"/>
                  </a:cxn>
                  <a:cxn ang="0">
                    <a:pos x="9" y="14"/>
                  </a:cxn>
                  <a:cxn ang="0">
                    <a:pos x="4" y="26"/>
                  </a:cxn>
                  <a:cxn ang="0">
                    <a:pos x="2" y="40"/>
                  </a:cxn>
                  <a:cxn ang="0">
                    <a:pos x="0" y="52"/>
                  </a:cxn>
                  <a:cxn ang="0">
                    <a:pos x="0" y="81"/>
                  </a:cxn>
                  <a:cxn ang="0">
                    <a:pos x="4" y="110"/>
                  </a:cxn>
                </a:cxnLst>
                <a:rect l="0" t="0" r="r" b="b"/>
                <a:pathLst>
                  <a:path w="117" h="137">
                    <a:moveTo>
                      <a:pt x="4" y="110"/>
                    </a:moveTo>
                    <a:lnTo>
                      <a:pt x="9" y="127"/>
                    </a:lnTo>
                    <a:lnTo>
                      <a:pt x="14" y="129"/>
                    </a:lnTo>
                    <a:lnTo>
                      <a:pt x="21" y="131"/>
                    </a:lnTo>
                    <a:lnTo>
                      <a:pt x="28" y="131"/>
                    </a:lnTo>
                    <a:lnTo>
                      <a:pt x="35" y="134"/>
                    </a:lnTo>
                    <a:lnTo>
                      <a:pt x="47" y="134"/>
                    </a:lnTo>
                    <a:lnTo>
                      <a:pt x="55" y="136"/>
                    </a:lnTo>
                    <a:lnTo>
                      <a:pt x="62" y="136"/>
                    </a:lnTo>
                    <a:lnTo>
                      <a:pt x="69" y="134"/>
                    </a:lnTo>
                    <a:lnTo>
                      <a:pt x="88" y="134"/>
                    </a:lnTo>
                    <a:lnTo>
                      <a:pt x="95" y="131"/>
                    </a:lnTo>
                    <a:lnTo>
                      <a:pt x="100" y="129"/>
                    </a:lnTo>
                    <a:lnTo>
                      <a:pt x="107" y="129"/>
                    </a:lnTo>
                    <a:lnTo>
                      <a:pt x="115" y="127"/>
                    </a:lnTo>
                    <a:lnTo>
                      <a:pt x="117" y="93"/>
                    </a:lnTo>
                    <a:lnTo>
                      <a:pt x="117" y="31"/>
                    </a:lnTo>
                    <a:lnTo>
                      <a:pt x="115" y="0"/>
                    </a:lnTo>
                    <a:lnTo>
                      <a:pt x="62" y="0"/>
                    </a:lnTo>
                    <a:lnTo>
                      <a:pt x="55" y="2"/>
                    </a:lnTo>
                    <a:lnTo>
                      <a:pt x="47" y="2"/>
                    </a:lnTo>
                    <a:lnTo>
                      <a:pt x="40" y="4"/>
                    </a:lnTo>
                    <a:lnTo>
                      <a:pt x="35" y="4"/>
                    </a:lnTo>
                    <a:lnTo>
                      <a:pt x="14" y="11"/>
                    </a:lnTo>
                    <a:lnTo>
                      <a:pt x="9" y="14"/>
                    </a:lnTo>
                    <a:lnTo>
                      <a:pt x="4" y="26"/>
                    </a:lnTo>
                    <a:lnTo>
                      <a:pt x="2" y="40"/>
                    </a:lnTo>
                    <a:lnTo>
                      <a:pt x="0" y="52"/>
                    </a:lnTo>
                    <a:lnTo>
                      <a:pt x="0" y="81"/>
                    </a:lnTo>
                    <a:lnTo>
                      <a:pt x="4" y="11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110"/>
              <p:cNvSpPr>
                <a:spLocks/>
              </p:cNvSpPr>
              <p:nvPr/>
            </p:nvSpPr>
            <p:spPr bwMode="auto">
              <a:xfrm>
                <a:off x="6494" y="6009"/>
                <a:ext cx="110" cy="130"/>
              </a:xfrm>
              <a:custGeom>
                <a:avLst/>
                <a:gdLst/>
                <a:ahLst/>
                <a:cxnLst>
                  <a:cxn ang="0">
                    <a:pos x="4" y="105"/>
                  </a:cxn>
                  <a:cxn ang="0">
                    <a:pos x="9" y="120"/>
                  </a:cxn>
                  <a:cxn ang="0">
                    <a:pos x="14" y="122"/>
                  </a:cxn>
                  <a:cxn ang="0">
                    <a:pos x="21" y="124"/>
                  </a:cxn>
                  <a:cxn ang="0">
                    <a:pos x="26" y="127"/>
                  </a:cxn>
                  <a:cxn ang="0">
                    <a:pos x="33" y="127"/>
                  </a:cxn>
                  <a:cxn ang="0">
                    <a:pos x="40" y="129"/>
                  </a:cxn>
                  <a:cxn ang="0">
                    <a:pos x="71" y="129"/>
                  </a:cxn>
                  <a:cxn ang="0">
                    <a:pos x="76" y="127"/>
                  </a:cxn>
                  <a:cxn ang="0">
                    <a:pos x="83" y="127"/>
                  </a:cxn>
                  <a:cxn ang="0">
                    <a:pos x="91" y="124"/>
                  </a:cxn>
                  <a:cxn ang="0">
                    <a:pos x="95" y="124"/>
                  </a:cxn>
                  <a:cxn ang="0">
                    <a:pos x="103" y="122"/>
                  </a:cxn>
                  <a:cxn ang="0">
                    <a:pos x="107" y="120"/>
                  </a:cxn>
                  <a:cxn ang="0">
                    <a:pos x="110" y="88"/>
                  </a:cxn>
                  <a:cxn ang="0">
                    <a:pos x="110" y="28"/>
                  </a:cxn>
                  <a:cxn ang="0">
                    <a:pos x="107" y="2"/>
                  </a:cxn>
                  <a:cxn ang="0">
                    <a:pos x="103" y="2"/>
                  </a:cxn>
                  <a:cxn ang="0">
                    <a:pos x="95" y="0"/>
                  </a:cxn>
                  <a:cxn ang="0">
                    <a:pos x="57" y="0"/>
                  </a:cxn>
                  <a:cxn ang="0">
                    <a:pos x="52" y="2"/>
                  </a:cxn>
                  <a:cxn ang="0">
                    <a:pos x="45" y="2"/>
                  </a:cxn>
                  <a:cxn ang="0">
                    <a:pos x="40" y="4"/>
                  </a:cxn>
                  <a:cxn ang="0">
                    <a:pos x="33" y="4"/>
                  </a:cxn>
                  <a:cxn ang="0">
                    <a:pos x="26" y="7"/>
                  </a:cxn>
                  <a:cxn ang="0">
                    <a:pos x="21" y="9"/>
                  </a:cxn>
                  <a:cxn ang="0">
                    <a:pos x="14" y="11"/>
                  </a:cxn>
                  <a:cxn ang="0">
                    <a:pos x="9" y="14"/>
                  </a:cxn>
                  <a:cxn ang="0">
                    <a:pos x="4" y="26"/>
                  </a:cxn>
                  <a:cxn ang="0">
                    <a:pos x="0" y="50"/>
                  </a:cxn>
                  <a:cxn ang="0">
                    <a:pos x="0" y="76"/>
                  </a:cxn>
                  <a:cxn ang="0">
                    <a:pos x="4" y="105"/>
                  </a:cxn>
                </a:cxnLst>
                <a:rect l="0" t="0" r="r" b="b"/>
                <a:pathLst>
                  <a:path w="110" h="130">
                    <a:moveTo>
                      <a:pt x="4" y="105"/>
                    </a:moveTo>
                    <a:lnTo>
                      <a:pt x="9" y="120"/>
                    </a:lnTo>
                    <a:lnTo>
                      <a:pt x="14" y="122"/>
                    </a:lnTo>
                    <a:lnTo>
                      <a:pt x="21" y="124"/>
                    </a:lnTo>
                    <a:lnTo>
                      <a:pt x="26" y="127"/>
                    </a:lnTo>
                    <a:lnTo>
                      <a:pt x="33" y="127"/>
                    </a:lnTo>
                    <a:lnTo>
                      <a:pt x="40" y="129"/>
                    </a:lnTo>
                    <a:lnTo>
                      <a:pt x="71" y="129"/>
                    </a:lnTo>
                    <a:lnTo>
                      <a:pt x="76" y="127"/>
                    </a:lnTo>
                    <a:lnTo>
                      <a:pt x="83" y="127"/>
                    </a:lnTo>
                    <a:lnTo>
                      <a:pt x="91" y="124"/>
                    </a:lnTo>
                    <a:lnTo>
                      <a:pt x="95" y="124"/>
                    </a:lnTo>
                    <a:lnTo>
                      <a:pt x="103" y="122"/>
                    </a:lnTo>
                    <a:lnTo>
                      <a:pt x="107" y="120"/>
                    </a:lnTo>
                    <a:lnTo>
                      <a:pt x="110" y="88"/>
                    </a:lnTo>
                    <a:lnTo>
                      <a:pt x="110" y="28"/>
                    </a:lnTo>
                    <a:lnTo>
                      <a:pt x="107" y="2"/>
                    </a:lnTo>
                    <a:lnTo>
                      <a:pt x="103" y="2"/>
                    </a:lnTo>
                    <a:lnTo>
                      <a:pt x="95" y="0"/>
                    </a:lnTo>
                    <a:lnTo>
                      <a:pt x="57" y="0"/>
                    </a:lnTo>
                    <a:lnTo>
                      <a:pt x="52" y="2"/>
                    </a:lnTo>
                    <a:lnTo>
                      <a:pt x="45" y="2"/>
                    </a:lnTo>
                    <a:lnTo>
                      <a:pt x="40" y="4"/>
                    </a:lnTo>
                    <a:lnTo>
                      <a:pt x="33" y="4"/>
                    </a:lnTo>
                    <a:lnTo>
                      <a:pt x="26" y="7"/>
                    </a:lnTo>
                    <a:lnTo>
                      <a:pt x="21" y="9"/>
                    </a:lnTo>
                    <a:lnTo>
                      <a:pt x="14" y="11"/>
                    </a:lnTo>
                    <a:lnTo>
                      <a:pt x="9" y="14"/>
                    </a:lnTo>
                    <a:lnTo>
                      <a:pt x="4" y="26"/>
                    </a:lnTo>
                    <a:lnTo>
                      <a:pt x="0" y="50"/>
                    </a:lnTo>
                    <a:lnTo>
                      <a:pt x="0" y="76"/>
                    </a:lnTo>
                    <a:lnTo>
                      <a:pt x="4" y="105"/>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111"/>
              <p:cNvSpPr>
                <a:spLocks/>
              </p:cNvSpPr>
              <p:nvPr/>
            </p:nvSpPr>
            <p:spPr bwMode="auto">
              <a:xfrm>
                <a:off x="6496" y="6012"/>
                <a:ext cx="106" cy="124"/>
              </a:xfrm>
              <a:custGeom>
                <a:avLst/>
                <a:gdLst/>
                <a:ahLst/>
                <a:cxnLst>
                  <a:cxn ang="0">
                    <a:pos x="0" y="47"/>
                  </a:cxn>
                  <a:cxn ang="0">
                    <a:pos x="0" y="71"/>
                  </a:cxn>
                  <a:cxn ang="0">
                    <a:pos x="2" y="86"/>
                  </a:cxn>
                  <a:cxn ang="0">
                    <a:pos x="4" y="98"/>
                  </a:cxn>
                  <a:cxn ang="0">
                    <a:pos x="9" y="112"/>
                  </a:cxn>
                  <a:cxn ang="0">
                    <a:pos x="14" y="117"/>
                  </a:cxn>
                  <a:cxn ang="0">
                    <a:pos x="21" y="120"/>
                  </a:cxn>
                  <a:cxn ang="0">
                    <a:pos x="26" y="120"/>
                  </a:cxn>
                  <a:cxn ang="0">
                    <a:pos x="33" y="122"/>
                  </a:cxn>
                  <a:cxn ang="0">
                    <a:pos x="38" y="122"/>
                  </a:cxn>
                  <a:cxn ang="0">
                    <a:pos x="43" y="124"/>
                  </a:cxn>
                  <a:cxn ang="0">
                    <a:pos x="62" y="124"/>
                  </a:cxn>
                  <a:cxn ang="0">
                    <a:pos x="67" y="122"/>
                  </a:cxn>
                  <a:cxn ang="0">
                    <a:pos x="74" y="122"/>
                  </a:cxn>
                  <a:cxn ang="0">
                    <a:pos x="79" y="120"/>
                  </a:cxn>
                  <a:cxn ang="0">
                    <a:pos x="84" y="120"/>
                  </a:cxn>
                  <a:cxn ang="0">
                    <a:pos x="91" y="117"/>
                  </a:cxn>
                  <a:cxn ang="0">
                    <a:pos x="96" y="115"/>
                  </a:cxn>
                  <a:cxn ang="0">
                    <a:pos x="103" y="112"/>
                  </a:cxn>
                  <a:cxn ang="0">
                    <a:pos x="105" y="83"/>
                  </a:cxn>
                  <a:cxn ang="0">
                    <a:pos x="105" y="28"/>
                  </a:cxn>
                  <a:cxn ang="0">
                    <a:pos x="103" y="2"/>
                  </a:cxn>
                  <a:cxn ang="0">
                    <a:pos x="79" y="2"/>
                  </a:cxn>
                  <a:cxn ang="0">
                    <a:pos x="72" y="0"/>
                  </a:cxn>
                  <a:cxn ang="0">
                    <a:pos x="62" y="0"/>
                  </a:cxn>
                  <a:cxn ang="0">
                    <a:pos x="55" y="2"/>
                  </a:cxn>
                  <a:cxn ang="0">
                    <a:pos x="38" y="2"/>
                  </a:cxn>
                  <a:cxn ang="0">
                    <a:pos x="31" y="4"/>
                  </a:cxn>
                  <a:cxn ang="0">
                    <a:pos x="21" y="9"/>
                  </a:cxn>
                  <a:cxn ang="0">
                    <a:pos x="14" y="11"/>
                  </a:cxn>
                  <a:cxn ang="0">
                    <a:pos x="9" y="14"/>
                  </a:cxn>
                  <a:cxn ang="0">
                    <a:pos x="4" y="26"/>
                  </a:cxn>
                  <a:cxn ang="0">
                    <a:pos x="2" y="38"/>
                  </a:cxn>
                  <a:cxn ang="0">
                    <a:pos x="0" y="47"/>
                  </a:cxn>
                </a:cxnLst>
                <a:rect l="0" t="0" r="r" b="b"/>
                <a:pathLst>
                  <a:path w="106" h="124">
                    <a:moveTo>
                      <a:pt x="0" y="47"/>
                    </a:moveTo>
                    <a:lnTo>
                      <a:pt x="0" y="71"/>
                    </a:lnTo>
                    <a:lnTo>
                      <a:pt x="2" y="86"/>
                    </a:lnTo>
                    <a:lnTo>
                      <a:pt x="4" y="98"/>
                    </a:lnTo>
                    <a:lnTo>
                      <a:pt x="9" y="112"/>
                    </a:lnTo>
                    <a:lnTo>
                      <a:pt x="14" y="117"/>
                    </a:lnTo>
                    <a:lnTo>
                      <a:pt x="21" y="120"/>
                    </a:lnTo>
                    <a:lnTo>
                      <a:pt x="26" y="120"/>
                    </a:lnTo>
                    <a:lnTo>
                      <a:pt x="33" y="122"/>
                    </a:lnTo>
                    <a:lnTo>
                      <a:pt x="38" y="122"/>
                    </a:lnTo>
                    <a:lnTo>
                      <a:pt x="43" y="124"/>
                    </a:lnTo>
                    <a:lnTo>
                      <a:pt x="62" y="124"/>
                    </a:lnTo>
                    <a:lnTo>
                      <a:pt x="67" y="122"/>
                    </a:lnTo>
                    <a:lnTo>
                      <a:pt x="74" y="122"/>
                    </a:lnTo>
                    <a:lnTo>
                      <a:pt x="79" y="120"/>
                    </a:lnTo>
                    <a:lnTo>
                      <a:pt x="84" y="120"/>
                    </a:lnTo>
                    <a:lnTo>
                      <a:pt x="91" y="117"/>
                    </a:lnTo>
                    <a:lnTo>
                      <a:pt x="96" y="115"/>
                    </a:lnTo>
                    <a:lnTo>
                      <a:pt x="103" y="112"/>
                    </a:lnTo>
                    <a:lnTo>
                      <a:pt x="105" y="83"/>
                    </a:lnTo>
                    <a:lnTo>
                      <a:pt x="105" y="28"/>
                    </a:lnTo>
                    <a:lnTo>
                      <a:pt x="103" y="2"/>
                    </a:lnTo>
                    <a:lnTo>
                      <a:pt x="79" y="2"/>
                    </a:lnTo>
                    <a:lnTo>
                      <a:pt x="72" y="0"/>
                    </a:lnTo>
                    <a:lnTo>
                      <a:pt x="62" y="0"/>
                    </a:lnTo>
                    <a:lnTo>
                      <a:pt x="55" y="2"/>
                    </a:lnTo>
                    <a:lnTo>
                      <a:pt x="38" y="2"/>
                    </a:lnTo>
                    <a:lnTo>
                      <a:pt x="31" y="4"/>
                    </a:lnTo>
                    <a:lnTo>
                      <a:pt x="21" y="9"/>
                    </a:lnTo>
                    <a:lnTo>
                      <a:pt x="14" y="11"/>
                    </a:lnTo>
                    <a:lnTo>
                      <a:pt x="9" y="14"/>
                    </a:lnTo>
                    <a:lnTo>
                      <a:pt x="4" y="26"/>
                    </a:lnTo>
                    <a:lnTo>
                      <a:pt x="2" y="38"/>
                    </a:lnTo>
                    <a:lnTo>
                      <a:pt x="0" y="47"/>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112"/>
              <p:cNvSpPr>
                <a:spLocks/>
              </p:cNvSpPr>
              <p:nvPr/>
            </p:nvSpPr>
            <p:spPr bwMode="auto">
              <a:xfrm>
                <a:off x="6499" y="6014"/>
                <a:ext cx="101" cy="118"/>
              </a:xfrm>
              <a:custGeom>
                <a:avLst/>
                <a:gdLst/>
                <a:ahLst/>
                <a:cxnLst>
                  <a:cxn ang="0">
                    <a:pos x="64" y="117"/>
                  </a:cxn>
                  <a:cxn ang="0">
                    <a:pos x="69" y="115"/>
                  </a:cxn>
                  <a:cxn ang="0">
                    <a:pos x="74" y="115"/>
                  </a:cxn>
                  <a:cxn ang="0">
                    <a:pos x="79" y="112"/>
                  </a:cxn>
                  <a:cxn ang="0">
                    <a:pos x="84" y="110"/>
                  </a:cxn>
                  <a:cxn ang="0">
                    <a:pos x="91" y="107"/>
                  </a:cxn>
                  <a:cxn ang="0">
                    <a:pos x="96" y="105"/>
                  </a:cxn>
                  <a:cxn ang="0">
                    <a:pos x="98" y="79"/>
                  </a:cxn>
                  <a:cxn ang="0">
                    <a:pos x="100" y="55"/>
                  </a:cxn>
                  <a:cxn ang="0">
                    <a:pos x="98" y="28"/>
                  </a:cxn>
                  <a:cxn ang="0">
                    <a:pos x="96" y="4"/>
                  </a:cxn>
                  <a:cxn ang="0">
                    <a:pos x="91" y="4"/>
                  </a:cxn>
                  <a:cxn ang="0">
                    <a:pos x="84" y="2"/>
                  </a:cxn>
                  <a:cxn ang="0">
                    <a:pos x="69" y="2"/>
                  </a:cxn>
                  <a:cxn ang="0">
                    <a:pos x="62" y="0"/>
                  </a:cxn>
                  <a:cxn ang="0">
                    <a:pos x="52" y="0"/>
                  </a:cxn>
                  <a:cxn ang="0">
                    <a:pos x="48" y="2"/>
                  </a:cxn>
                  <a:cxn ang="0">
                    <a:pos x="36" y="2"/>
                  </a:cxn>
                  <a:cxn ang="0">
                    <a:pos x="26" y="7"/>
                  </a:cxn>
                  <a:cxn ang="0">
                    <a:pos x="19" y="9"/>
                  </a:cxn>
                  <a:cxn ang="0">
                    <a:pos x="9" y="14"/>
                  </a:cxn>
                  <a:cxn ang="0">
                    <a:pos x="4" y="26"/>
                  </a:cxn>
                  <a:cxn ang="0">
                    <a:pos x="0" y="45"/>
                  </a:cxn>
                  <a:cxn ang="0">
                    <a:pos x="0" y="69"/>
                  </a:cxn>
                  <a:cxn ang="0">
                    <a:pos x="4" y="93"/>
                  </a:cxn>
                  <a:cxn ang="0">
                    <a:pos x="9" y="107"/>
                  </a:cxn>
                  <a:cxn ang="0">
                    <a:pos x="19" y="112"/>
                  </a:cxn>
                  <a:cxn ang="0">
                    <a:pos x="26" y="115"/>
                  </a:cxn>
                  <a:cxn ang="0">
                    <a:pos x="31" y="115"/>
                  </a:cxn>
                  <a:cxn ang="0">
                    <a:pos x="36" y="117"/>
                  </a:cxn>
                  <a:cxn ang="0">
                    <a:pos x="64" y="117"/>
                  </a:cxn>
                </a:cxnLst>
                <a:rect l="0" t="0" r="r" b="b"/>
                <a:pathLst>
                  <a:path w="101" h="118">
                    <a:moveTo>
                      <a:pt x="64" y="117"/>
                    </a:moveTo>
                    <a:lnTo>
                      <a:pt x="69" y="115"/>
                    </a:lnTo>
                    <a:lnTo>
                      <a:pt x="74" y="115"/>
                    </a:lnTo>
                    <a:lnTo>
                      <a:pt x="79" y="112"/>
                    </a:lnTo>
                    <a:lnTo>
                      <a:pt x="84" y="110"/>
                    </a:lnTo>
                    <a:lnTo>
                      <a:pt x="91" y="107"/>
                    </a:lnTo>
                    <a:lnTo>
                      <a:pt x="96" y="105"/>
                    </a:lnTo>
                    <a:lnTo>
                      <a:pt x="98" y="79"/>
                    </a:lnTo>
                    <a:lnTo>
                      <a:pt x="100" y="55"/>
                    </a:lnTo>
                    <a:lnTo>
                      <a:pt x="98" y="28"/>
                    </a:lnTo>
                    <a:lnTo>
                      <a:pt x="96" y="4"/>
                    </a:lnTo>
                    <a:lnTo>
                      <a:pt x="91" y="4"/>
                    </a:lnTo>
                    <a:lnTo>
                      <a:pt x="84" y="2"/>
                    </a:lnTo>
                    <a:lnTo>
                      <a:pt x="69" y="2"/>
                    </a:lnTo>
                    <a:lnTo>
                      <a:pt x="62" y="0"/>
                    </a:lnTo>
                    <a:lnTo>
                      <a:pt x="52" y="0"/>
                    </a:lnTo>
                    <a:lnTo>
                      <a:pt x="48" y="2"/>
                    </a:lnTo>
                    <a:lnTo>
                      <a:pt x="36" y="2"/>
                    </a:lnTo>
                    <a:lnTo>
                      <a:pt x="26" y="7"/>
                    </a:lnTo>
                    <a:lnTo>
                      <a:pt x="19" y="9"/>
                    </a:lnTo>
                    <a:lnTo>
                      <a:pt x="9" y="14"/>
                    </a:lnTo>
                    <a:lnTo>
                      <a:pt x="4" y="26"/>
                    </a:lnTo>
                    <a:lnTo>
                      <a:pt x="0" y="45"/>
                    </a:lnTo>
                    <a:lnTo>
                      <a:pt x="0" y="69"/>
                    </a:lnTo>
                    <a:lnTo>
                      <a:pt x="4" y="93"/>
                    </a:lnTo>
                    <a:lnTo>
                      <a:pt x="9" y="107"/>
                    </a:lnTo>
                    <a:lnTo>
                      <a:pt x="19" y="112"/>
                    </a:lnTo>
                    <a:lnTo>
                      <a:pt x="26" y="115"/>
                    </a:lnTo>
                    <a:lnTo>
                      <a:pt x="31" y="115"/>
                    </a:lnTo>
                    <a:lnTo>
                      <a:pt x="36" y="117"/>
                    </a:lnTo>
                    <a:lnTo>
                      <a:pt x="64" y="117"/>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113"/>
              <p:cNvSpPr>
                <a:spLocks/>
              </p:cNvSpPr>
              <p:nvPr/>
            </p:nvSpPr>
            <p:spPr bwMode="auto">
              <a:xfrm>
                <a:off x="6501" y="6016"/>
                <a:ext cx="94" cy="113"/>
              </a:xfrm>
              <a:custGeom>
                <a:avLst/>
                <a:gdLst/>
                <a:ahLst/>
                <a:cxnLst>
                  <a:cxn ang="0">
                    <a:pos x="23" y="7"/>
                  </a:cxn>
                  <a:cxn ang="0">
                    <a:pos x="19" y="9"/>
                  </a:cxn>
                  <a:cxn ang="0">
                    <a:pos x="14" y="12"/>
                  </a:cxn>
                  <a:cxn ang="0">
                    <a:pos x="9" y="16"/>
                  </a:cxn>
                  <a:cxn ang="0">
                    <a:pos x="4" y="24"/>
                  </a:cxn>
                  <a:cxn ang="0">
                    <a:pos x="2" y="36"/>
                  </a:cxn>
                  <a:cxn ang="0">
                    <a:pos x="0" y="45"/>
                  </a:cxn>
                  <a:cxn ang="0">
                    <a:pos x="0" y="64"/>
                  </a:cxn>
                  <a:cxn ang="0">
                    <a:pos x="2" y="76"/>
                  </a:cxn>
                  <a:cxn ang="0">
                    <a:pos x="4" y="86"/>
                  </a:cxn>
                  <a:cxn ang="0">
                    <a:pos x="9" y="100"/>
                  </a:cxn>
                  <a:cxn ang="0">
                    <a:pos x="23" y="108"/>
                  </a:cxn>
                  <a:cxn ang="0">
                    <a:pos x="28" y="110"/>
                  </a:cxn>
                  <a:cxn ang="0">
                    <a:pos x="33" y="110"/>
                  </a:cxn>
                  <a:cxn ang="0">
                    <a:pos x="38" y="112"/>
                  </a:cxn>
                  <a:cxn ang="0">
                    <a:pos x="55" y="112"/>
                  </a:cxn>
                  <a:cxn ang="0">
                    <a:pos x="60" y="110"/>
                  </a:cxn>
                  <a:cxn ang="0">
                    <a:pos x="64" y="110"/>
                  </a:cxn>
                  <a:cxn ang="0">
                    <a:pos x="69" y="108"/>
                  </a:cxn>
                  <a:cxn ang="0">
                    <a:pos x="88" y="98"/>
                  </a:cxn>
                  <a:cxn ang="0">
                    <a:pos x="93" y="74"/>
                  </a:cxn>
                  <a:cxn ang="0">
                    <a:pos x="93" y="52"/>
                  </a:cxn>
                  <a:cxn ang="0">
                    <a:pos x="88" y="4"/>
                  </a:cxn>
                  <a:cxn ang="0">
                    <a:pos x="79" y="4"/>
                  </a:cxn>
                  <a:cxn ang="0">
                    <a:pos x="74" y="2"/>
                  </a:cxn>
                  <a:cxn ang="0">
                    <a:pos x="60" y="2"/>
                  </a:cxn>
                  <a:cxn ang="0">
                    <a:pos x="55" y="0"/>
                  </a:cxn>
                  <a:cxn ang="0">
                    <a:pos x="50" y="0"/>
                  </a:cxn>
                  <a:cxn ang="0">
                    <a:pos x="43" y="2"/>
                  </a:cxn>
                  <a:cxn ang="0">
                    <a:pos x="33" y="2"/>
                  </a:cxn>
                  <a:cxn ang="0">
                    <a:pos x="23" y="7"/>
                  </a:cxn>
                </a:cxnLst>
                <a:rect l="0" t="0" r="r" b="b"/>
                <a:pathLst>
                  <a:path w="94" h="113">
                    <a:moveTo>
                      <a:pt x="23" y="7"/>
                    </a:moveTo>
                    <a:lnTo>
                      <a:pt x="19" y="9"/>
                    </a:lnTo>
                    <a:lnTo>
                      <a:pt x="14" y="12"/>
                    </a:lnTo>
                    <a:lnTo>
                      <a:pt x="9" y="16"/>
                    </a:lnTo>
                    <a:lnTo>
                      <a:pt x="4" y="24"/>
                    </a:lnTo>
                    <a:lnTo>
                      <a:pt x="2" y="36"/>
                    </a:lnTo>
                    <a:lnTo>
                      <a:pt x="0" y="45"/>
                    </a:lnTo>
                    <a:lnTo>
                      <a:pt x="0" y="64"/>
                    </a:lnTo>
                    <a:lnTo>
                      <a:pt x="2" y="76"/>
                    </a:lnTo>
                    <a:lnTo>
                      <a:pt x="4" y="86"/>
                    </a:lnTo>
                    <a:lnTo>
                      <a:pt x="9" y="100"/>
                    </a:lnTo>
                    <a:lnTo>
                      <a:pt x="23" y="108"/>
                    </a:lnTo>
                    <a:lnTo>
                      <a:pt x="28" y="110"/>
                    </a:lnTo>
                    <a:lnTo>
                      <a:pt x="33" y="110"/>
                    </a:lnTo>
                    <a:lnTo>
                      <a:pt x="38" y="112"/>
                    </a:lnTo>
                    <a:lnTo>
                      <a:pt x="55" y="112"/>
                    </a:lnTo>
                    <a:lnTo>
                      <a:pt x="60" y="110"/>
                    </a:lnTo>
                    <a:lnTo>
                      <a:pt x="64" y="110"/>
                    </a:lnTo>
                    <a:lnTo>
                      <a:pt x="69" y="108"/>
                    </a:lnTo>
                    <a:lnTo>
                      <a:pt x="88" y="98"/>
                    </a:lnTo>
                    <a:lnTo>
                      <a:pt x="93" y="74"/>
                    </a:lnTo>
                    <a:lnTo>
                      <a:pt x="93" y="52"/>
                    </a:lnTo>
                    <a:lnTo>
                      <a:pt x="88" y="4"/>
                    </a:lnTo>
                    <a:lnTo>
                      <a:pt x="79" y="4"/>
                    </a:lnTo>
                    <a:lnTo>
                      <a:pt x="74" y="2"/>
                    </a:lnTo>
                    <a:lnTo>
                      <a:pt x="60" y="2"/>
                    </a:lnTo>
                    <a:lnTo>
                      <a:pt x="55" y="0"/>
                    </a:lnTo>
                    <a:lnTo>
                      <a:pt x="50" y="0"/>
                    </a:lnTo>
                    <a:lnTo>
                      <a:pt x="43" y="2"/>
                    </a:lnTo>
                    <a:lnTo>
                      <a:pt x="33" y="2"/>
                    </a:lnTo>
                    <a:lnTo>
                      <a:pt x="23" y="7"/>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114"/>
              <p:cNvSpPr>
                <a:spLocks/>
              </p:cNvSpPr>
              <p:nvPr/>
            </p:nvSpPr>
            <p:spPr bwMode="auto">
              <a:xfrm>
                <a:off x="6501" y="6021"/>
                <a:ext cx="91" cy="106"/>
              </a:xfrm>
              <a:custGeom>
                <a:avLst/>
                <a:gdLst/>
                <a:ahLst/>
                <a:cxnLst>
                  <a:cxn ang="0">
                    <a:pos x="2" y="60"/>
                  </a:cxn>
                  <a:cxn ang="0">
                    <a:pos x="2" y="69"/>
                  </a:cxn>
                  <a:cxn ang="0">
                    <a:pos x="7" y="79"/>
                  </a:cxn>
                  <a:cxn ang="0">
                    <a:pos x="12" y="91"/>
                  </a:cxn>
                  <a:cxn ang="0">
                    <a:pos x="16" y="93"/>
                  </a:cxn>
                  <a:cxn ang="0">
                    <a:pos x="21" y="98"/>
                  </a:cxn>
                  <a:cxn ang="0">
                    <a:pos x="26" y="100"/>
                  </a:cxn>
                  <a:cxn ang="0">
                    <a:pos x="31" y="100"/>
                  </a:cxn>
                  <a:cxn ang="0">
                    <a:pos x="36" y="103"/>
                  </a:cxn>
                  <a:cxn ang="0">
                    <a:pos x="40" y="103"/>
                  </a:cxn>
                  <a:cxn ang="0">
                    <a:pos x="45" y="105"/>
                  </a:cxn>
                  <a:cxn ang="0">
                    <a:pos x="48" y="105"/>
                  </a:cxn>
                  <a:cxn ang="0">
                    <a:pos x="52" y="103"/>
                  </a:cxn>
                  <a:cxn ang="0">
                    <a:pos x="57" y="103"/>
                  </a:cxn>
                  <a:cxn ang="0">
                    <a:pos x="62" y="100"/>
                  </a:cxn>
                  <a:cxn ang="0">
                    <a:pos x="67" y="100"/>
                  </a:cxn>
                  <a:cxn ang="0">
                    <a:pos x="76" y="96"/>
                  </a:cxn>
                  <a:cxn ang="0">
                    <a:pos x="83" y="88"/>
                  </a:cxn>
                  <a:cxn ang="0">
                    <a:pos x="86" y="79"/>
                  </a:cxn>
                  <a:cxn ang="0">
                    <a:pos x="88" y="67"/>
                  </a:cxn>
                  <a:cxn ang="0">
                    <a:pos x="88" y="57"/>
                  </a:cxn>
                  <a:cxn ang="0">
                    <a:pos x="91" y="45"/>
                  </a:cxn>
                  <a:cxn ang="0">
                    <a:pos x="88" y="36"/>
                  </a:cxn>
                  <a:cxn ang="0">
                    <a:pos x="88" y="26"/>
                  </a:cxn>
                  <a:cxn ang="0">
                    <a:pos x="86" y="14"/>
                  </a:cxn>
                  <a:cxn ang="0">
                    <a:pos x="83" y="4"/>
                  </a:cxn>
                  <a:cxn ang="0">
                    <a:pos x="79" y="2"/>
                  </a:cxn>
                  <a:cxn ang="0">
                    <a:pos x="72" y="2"/>
                  </a:cxn>
                  <a:cxn ang="0">
                    <a:pos x="67" y="0"/>
                  </a:cxn>
                  <a:cxn ang="0">
                    <a:pos x="36" y="0"/>
                  </a:cxn>
                  <a:cxn ang="0">
                    <a:pos x="16" y="9"/>
                  </a:cxn>
                  <a:cxn ang="0">
                    <a:pos x="12" y="14"/>
                  </a:cxn>
                  <a:cxn ang="0">
                    <a:pos x="7" y="21"/>
                  </a:cxn>
                  <a:cxn ang="0">
                    <a:pos x="0" y="50"/>
                  </a:cxn>
                  <a:cxn ang="0">
                    <a:pos x="2" y="60"/>
                  </a:cxn>
                </a:cxnLst>
                <a:rect l="0" t="0" r="r" b="b"/>
                <a:pathLst>
                  <a:path w="91" h="106">
                    <a:moveTo>
                      <a:pt x="2" y="60"/>
                    </a:moveTo>
                    <a:lnTo>
                      <a:pt x="2" y="69"/>
                    </a:lnTo>
                    <a:lnTo>
                      <a:pt x="7" y="79"/>
                    </a:lnTo>
                    <a:lnTo>
                      <a:pt x="12" y="91"/>
                    </a:lnTo>
                    <a:lnTo>
                      <a:pt x="16" y="93"/>
                    </a:lnTo>
                    <a:lnTo>
                      <a:pt x="21" y="98"/>
                    </a:lnTo>
                    <a:lnTo>
                      <a:pt x="26" y="100"/>
                    </a:lnTo>
                    <a:lnTo>
                      <a:pt x="31" y="100"/>
                    </a:lnTo>
                    <a:lnTo>
                      <a:pt x="36" y="103"/>
                    </a:lnTo>
                    <a:lnTo>
                      <a:pt x="40" y="103"/>
                    </a:lnTo>
                    <a:lnTo>
                      <a:pt x="45" y="105"/>
                    </a:lnTo>
                    <a:lnTo>
                      <a:pt x="48" y="105"/>
                    </a:lnTo>
                    <a:lnTo>
                      <a:pt x="52" y="103"/>
                    </a:lnTo>
                    <a:lnTo>
                      <a:pt x="57" y="103"/>
                    </a:lnTo>
                    <a:lnTo>
                      <a:pt x="62" y="100"/>
                    </a:lnTo>
                    <a:lnTo>
                      <a:pt x="67" y="100"/>
                    </a:lnTo>
                    <a:lnTo>
                      <a:pt x="76" y="96"/>
                    </a:lnTo>
                    <a:lnTo>
                      <a:pt x="83" y="88"/>
                    </a:lnTo>
                    <a:lnTo>
                      <a:pt x="86" y="79"/>
                    </a:lnTo>
                    <a:lnTo>
                      <a:pt x="88" y="67"/>
                    </a:lnTo>
                    <a:lnTo>
                      <a:pt x="88" y="57"/>
                    </a:lnTo>
                    <a:lnTo>
                      <a:pt x="91" y="45"/>
                    </a:lnTo>
                    <a:lnTo>
                      <a:pt x="88" y="36"/>
                    </a:lnTo>
                    <a:lnTo>
                      <a:pt x="88" y="26"/>
                    </a:lnTo>
                    <a:lnTo>
                      <a:pt x="86" y="14"/>
                    </a:lnTo>
                    <a:lnTo>
                      <a:pt x="83" y="4"/>
                    </a:lnTo>
                    <a:lnTo>
                      <a:pt x="79" y="2"/>
                    </a:lnTo>
                    <a:lnTo>
                      <a:pt x="72" y="2"/>
                    </a:lnTo>
                    <a:lnTo>
                      <a:pt x="67" y="0"/>
                    </a:lnTo>
                    <a:lnTo>
                      <a:pt x="36" y="0"/>
                    </a:lnTo>
                    <a:lnTo>
                      <a:pt x="16" y="9"/>
                    </a:lnTo>
                    <a:lnTo>
                      <a:pt x="12" y="14"/>
                    </a:lnTo>
                    <a:lnTo>
                      <a:pt x="7" y="21"/>
                    </a:lnTo>
                    <a:lnTo>
                      <a:pt x="0" y="50"/>
                    </a:lnTo>
                    <a:lnTo>
                      <a:pt x="2" y="6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115"/>
              <p:cNvSpPr>
                <a:spLocks/>
              </p:cNvSpPr>
              <p:nvPr/>
            </p:nvSpPr>
            <p:spPr bwMode="auto">
              <a:xfrm>
                <a:off x="6504" y="6024"/>
                <a:ext cx="84" cy="98"/>
              </a:xfrm>
              <a:custGeom>
                <a:avLst/>
                <a:gdLst/>
                <a:ahLst/>
                <a:cxnLst>
                  <a:cxn ang="0">
                    <a:pos x="2" y="64"/>
                  </a:cxn>
                  <a:cxn ang="0">
                    <a:pos x="12" y="83"/>
                  </a:cxn>
                  <a:cxn ang="0">
                    <a:pos x="16" y="88"/>
                  </a:cxn>
                  <a:cxn ang="0">
                    <a:pos x="21" y="91"/>
                  </a:cxn>
                  <a:cxn ang="0">
                    <a:pos x="23" y="93"/>
                  </a:cxn>
                  <a:cxn ang="0">
                    <a:pos x="33" y="98"/>
                  </a:cxn>
                  <a:cxn ang="0">
                    <a:pos x="50" y="98"/>
                  </a:cxn>
                  <a:cxn ang="0">
                    <a:pos x="52" y="96"/>
                  </a:cxn>
                  <a:cxn ang="0">
                    <a:pos x="57" y="96"/>
                  </a:cxn>
                  <a:cxn ang="0">
                    <a:pos x="67" y="91"/>
                  </a:cxn>
                  <a:cxn ang="0">
                    <a:pos x="69" y="88"/>
                  </a:cxn>
                  <a:cxn ang="0">
                    <a:pos x="79" y="83"/>
                  </a:cxn>
                  <a:cxn ang="0">
                    <a:pos x="81" y="72"/>
                  </a:cxn>
                  <a:cxn ang="0">
                    <a:pos x="83" y="64"/>
                  </a:cxn>
                  <a:cxn ang="0">
                    <a:pos x="83" y="33"/>
                  </a:cxn>
                  <a:cxn ang="0">
                    <a:pos x="81" y="23"/>
                  </a:cxn>
                  <a:cxn ang="0">
                    <a:pos x="81" y="14"/>
                  </a:cxn>
                  <a:cxn ang="0">
                    <a:pos x="79" y="4"/>
                  </a:cxn>
                  <a:cxn ang="0">
                    <a:pos x="74" y="4"/>
                  </a:cxn>
                  <a:cxn ang="0">
                    <a:pos x="69" y="2"/>
                  </a:cxn>
                  <a:cxn ang="0">
                    <a:pos x="62" y="2"/>
                  </a:cxn>
                  <a:cxn ang="0">
                    <a:pos x="57" y="0"/>
                  </a:cxn>
                  <a:cxn ang="0">
                    <a:pos x="33" y="0"/>
                  </a:cxn>
                  <a:cxn ang="0">
                    <a:pos x="28" y="2"/>
                  </a:cxn>
                  <a:cxn ang="0">
                    <a:pos x="23" y="4"/>
                  </a:cxn>
                  <a:cxn ang="0">
                    <a:pos x="21" y="7"/>
                  </a:cxn>
                  <a:cxn ang="0">
                    <a:pos x="16" y="9"/>
                  </a:cxn>
                  <a:cxn ang="0">
                    <a:pos x="12" y="14"/>
                  </a:cxn>
                  <a:cxn ang="0">
                    <a:pos x="7" y="21"/>
                  </a:cxn>
                  <a:cxn ang="0">
                    <a:pos x="4" y="31"/>
                  </a:cxn>
                  <a:cxn ang="0">
                    <a:pos x="0" y="45"/>
                  </a:cxn>
                  <a:cxn ang="0">
                    <a:pos x="0" y="55"/>
                  </a:cxn>
                  <a:cxn ang="0">
                    <a:pos x="2" y="64"/>
                  </a:cxn>
                </a:cxnLst>
                <a:rect l="0" t="0" r="r" b="b"/>
                <a:pathLst>
                  <a:path w="84" h="98">
                    <a:moveTo>
                      <a:pt x="2" y="64"/>
                    </a:moveTo>
                    <a:lnTo>
                      <a:pt x="12" y="83"/>
                    </a:lnTo>
                    <a:lnTo>
                      <a:pt x="16" y="88"/>
                    </a:lnTo>
                    <a:lnTo>
                      <a:pt x="21" y="91"/>
                    </a:lnTo>
                    <a:lnTo>
                      <a:pt x="23" y="93"/>
                    </a:lnTo>
                    <a:lnTo>
                      <a:pt x="33" y="98"/>
                    </a:lnTo>
                    <a:lnTo>
                      <a:pt x="50" y="98"/>
                    </a:lnTo>
                    <a:lnTo>
                      <a:pt x="52" y="96"/>
                    </a:lnTo>
                    <a:lnTo>
                      <a:pt x="57" y="96"/>
                    </a:lnTo>
                    <a:lnTo>
                      <a:pt x="67" y="91"/>
                    </a:lnTo>
                    <a:lnTo>
                      <a:pt x="69" y="88"/>
                    </a:lnTo>
                    <a:lnTo>
                      <a:pt x="79" y="83"/>
                    </a:lnTo>
                    <a:lnTo>
                      <a:pt x="81" y="72"/>
                    </a:lnTo>
                    <a:lnTo>
                      <a:pt x="83" y="64"/>
                    </a:lnTo>
                    <a:lnTo>
                      <a:pt x="83" y="33"/>
                    </a:lnTo>
                    <a:lnTo>
                      <a:pt x="81" y="23"/>
                    </a:lnTo>
                    <a:lnTo>
                      <a:pt x="81" y="14"/>
                    </a:lnTo>
                    <a:lnTo>
                      <a:pt x="79" y="4"/>
                    </a:lnTo>
                    <a:lnTo>
                      <a:pt x="74" y="4"/>
                    </a:lnTo>
                    <a:lnTo>
                      <a:pt x="69" y="2"/>
                    </a:lnTo>
                    <a:lnTo>
                      <a:pt x="62" y="2"/>
                    </a:lnTo>
                    <a:lnTo>
                      <a:pt x="57" y="0"/>
                    </a:lnTo>
                    <a:lnTo>
                      <a:pt x="33" y="0"/>
                    </a:lnTo>
                    <a:lnTo>
                      <a:pt x="28" y="2"/>
                    </a:lnTo>
                    <a:lnTo>
                      <a:pt x="23" y="4"/>
                    </a:lnTo>
                    <a:lnTo>
                      <a:pt x="21" y="7"/>
                    </a:lnTo>
                    <a:lnTo>
                      <a:pt x="16" y="9"/>
                    </a:lnTo>
                    <a:lnTo>
                      <a:pt x="12" y="14"/>
                    </a:lnTo>
                    <a:lnTo>
                      <a:pt x="7" y="21"/>
                    </a:lnTo>
                    <a:lnTo>
                      <a:pt x="4" y="31"/>
                    </a:lnTo>
                    <a:lnTo>
                      <a:pt x="0" y="45"/>
                    </a:lnTo>
                    <a:lnTo>
                      <a:pt x="0" y="55"/>
                    </a:lnTo>
                    <a:lnTo>
                      <a:pt x="2" y="6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116"/>
              <p:cNvSpPr>
                <a:spLocks/>
              </p:cNvSpPr>
              <p:nvPr/>
            </p:nvSpPr>
            <p:spPr bwMode="auto">
              <a:xfrm>
                <a:off x="6405" y="6014"/>
                <a:ext cx="43"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3"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117"/>
              <p:cNvSpPr>
                <a:spLocks/>
              </p:cNvSpPr>
              <p:nvPr/>
            </p:nvSpPr>
            <p:spPr bwMode="auto">
              <a:xfrm>
                <a:off x="6408" y="6024"/>
                <a:ext cx="40" cy="7"/>
              </a:xfrm>
              <a:custGeom>
                <a:avLst/>
                <a:gdLst/>
                <a:ahLst/>
                <a:cxnLst>
                  <a:cxn ang="0">
                    <a:pos x="0" y="2"/>
                  </a:cxn>
                  <a:cxn ang="0">
                    <a:pos x="0" y="7"/>
                  </a:cxn>
                  <a:cxn ang="0">
                    <a:pos x="40" y="2"/>
                  </a:cxn>
                  <a:cxn ang="0">
                    <a:pos x="40" y="0"/>
                  </a:cxn>
                  <a:cxn ang="0">
                    <a:pos x="0" y="2"/>
                  </a:cxn>
                </a:cxnLst>
                <a:rect l="0" t="0" r="r" b="b"/>
                <a:pathLst>
                  <a:path w="40" h="7">
                    <a:moveTo>
                      <a:pt x="0" y="2"/>
                    </a:moveTo>
                    <a:lnTo>
                      <a:pt x="0" y="7"/>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118"/>
              <p:cNvSpPr>
                <a:spLocks/>
              </p:cNvSpPr>
              <p:nvPr/>
            </p:nvSpPr>
            <p:spPr bwMode="auto">
              <a:xfrm>
                <a:off x="6408" y="6038"/>
                <a:ext cx="40" cy="5"/>
              </a:xfrm>
              <a:custGeom>
                <a:avLst/>
                <a:gdLst/>
                <a:ahLst/>
                <a:cxnLst>
                  <a:cxn ang="0">
                    <a:pos x="0" y="2"/>
                  </a:cxn>
                  <a:cxn ang="0">
                    <a:pos x="0" y="4"/>
                  </a:cxn>
                  <a:cxn ang="0">
                    <a:pos x="40" y="2"/>
                  </a:cxn>
                  <a:cxn ang="0">
                    <a:pos x="40" y="0"/>
                  </a:cxn>
                  <a:cxn ang="0">
                    <a:pos x="0" y="2"/>
                  </a:cxn>
                </a:cxnLst>
                <a:rect l="0" t="0" r="r" b="b"/>
                <a:pathLst>
                  <a:path w="40"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119"/>
              <p:cNvSpPr>
                <a:spLocks/>
              </p:cNvSpPr>
              <p:nvPr/>
            </p:nvSpPr>
            <p:spPr bwMode="auto">
              <a:xfrm>
                <a:off x="6408" y="6038"/>
                <a:ext cx="40" cy="5"/>
              </a:xfrm>
              <a:custGeom>
                <a:avLst/>
                <a:gdLst/>
                <a:ahLst/>
                <a:cxnLst>
                  <a:cxn ang="0">
                    <a:pos x="0" y="2"/>
                  </a:cxn>
                  <a:cxn ang="0">
                    <a:pos x="0" y="4"/>
                  </a:cxn>
                  <a:cxn ang="0">
                    <a:pos x="40" y="2"/>
                  </a:cxn>
                  <a:cxn ang="0">
                    <a:pos x="40" y="0"/>
                  </a:cxn>
                  <a:cxn ang="0">
                    <a:pos x="0" y="2"/>
                  </a:cxn>
                </a:cxnLst>
                <a:rect l="0" t="0" r="r" b="b"/>
                <a:pathLst>
                  <a:path w="40"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120"/>
              <p:cNvSpPr>
                <a:spLocks/>
              </p:cNvSpPr>
              <p:nvPr/>
            </p:nvSpPr>
            <p:spPr bwMode="auto">
              <a:xfrm>
                <a:off x="6408" y="6057"/>
                <a:ext cx="40" cy="5"/>
              </a:xfrm>
              <a:custGeom>
                <a:avLst/>
                <a:gdLst/>
                <a:ahLst/>
                <a:cxnLst>
                  <a:cxn ang="0">
                    <a:pos x="0" y="2"/>
                  </a:cxn>
                  <a:cxn ang="0">
                    <a:pos x="0" y="4"/>
                  </a:cxn>
                  <a:cxn ang="0">
                    <a:pos x="40" y="2"/>
                  </a:cxn>
                  <a:cxn ang="0">
                    <a:pos x="40" y="0"/>
                  </a:cxn>
                  <a:cxn ang="0">
                    <a:pos x="0" y="2"/>
                  </a:cxn>
                </a:cxnLst>
                <a:rect l="0" t="0" r="r" b="b"/>
                <a:pathLst>
                  <a:path w="40"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121"/>
              <p:cNvSpPr>
                <a:spLocks/>
              </p:cNvSpPr>
              <p:nvPr/>
            </p:nvSpPr>
            <p:spPr bwMode="auto">
              <a:xfrm>
                <a:off x="6408" y="6043"/>
                <a:ext cx="40" cy="17"/>
              </a:xfrm>
              <a:custGeom>
                <a:avLst/>
                <a:gdLst/>
                <a:ahLst/>
                <a:cxnLst>
                  <a:cxn ang="0">
                    <a:pos x="0" y="2"/>
                  </a:cxn>
                  <a:cxn ang="0">
                    <a:pos x="0" y="16"/>
                  </a:cxn>
                  <a:cxn ang="0">
                    <a:pos x="40" y="16"/>
                  </a:cxn>
                  <a:cxn ang="0">
                    <a:pos x="40" y="0"/>
                  </a:cxn>
                  <a:cxn ang="0">
                    <a:pos x="0" y="2"/>
                  </a:cxn>
                </a:cxnLst>
                <a:rect l="0" t="0" r="r" b="b"/>
                <a:pathLst>
                  <a:path w="40"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122"/>
              <p:cNvSpPr>
                <a:spLocks/>
              </p:cNvSpPr>
              <p:nvPr/>
            </p:nvSpPr>
            <p:spPr bwMode="auto">
              <a:xfrm>
                <a:off x="6408" y="6088"/>
                <a:ext cx="43" cy="5"/>
              </a:xfrm>
              <a:custGeom>
                <a:avLst/>
                <a:gdLst/>
                <a:ahLst/>
                <a:cxnLst>
                  <a:cxn ang="0">
                    <a:pos x="0" y="2"/>
                  </a:cxn>
                  <a:cxn ang="0">
                    <a:pos x="0" y="4"/>
                  </a:cxn>
                  <a:cxn ang="0">
                    <a:pos x="43" y="4"/>
                  </a:cxn>
                  <a:cxn ang="0">
                    <a:pos x="43" y="0"/>
                  </a:cxn>
                  <a:cxn ang="0">
                    <a:pos x="0" y="2"/>
                  </a:cxn>
                </a:cxnLst>
                <a:rect l="0" t="0" r="r" b="b"/>
                <a:pathLst>
                  <a:path w="43" h="5">
                    <a:moveTo>
                      <a:pt x="0" y="2"/>
                    </a:moveTo>
                    <a:lnTo>
                      <a:pt x="0" y="4"/>
                    </a:lnTo>
                    <a:lnTo>
                      <a:pt x="43" y="4"/>
                    </a:lnTo>
                    <a:lnTo>
                      <a:pt x="4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123"/>
              <p:cNvSpPr>
                <a:spLocks/>
              </p:cNvSpPr>
              <p:nvPr/>
            </p:nvSpPr>
            <p:spPr bwMode="auto">
              <a:xfrm>
                <a:off x="6494" y="6184"/>
                <a:ext cx="110" cy="10"/>
              </a:xfrm>
              <a:custGeom>
                <a:avLst/>
                <a:gdLst/>
                <a:ahLst/>
                <a:cxnLst>
                  <a:cxn ang="0">
                    <a:pos x="0" y="0"/>
                  </a:cxn>
                  <a:cxn ang="0">
                    <a:pos x="0" y="9"/>
                  </a:cxn>
                  <a:cxn ang="0">
                    <a:pos x="2" y="4"/>
                  </a:cxn>
                  <a:cxn ang="0">
                    <a:pos x="110" y="7"/>
                  </a:cxn>
                  <a:cxn ang="0">
                    <a:pos x="110" y="2"/>
                  </a:cxn>
                  <a:cxn ang="0">
                    <a:pos x="0" y="0"/>
                  </a:cxn>
                </a:cxnLst>
                <a:rect l="0" t="0" r="r" b="b"/>
                <a:pathLst>
                  <a:path w="110" h="10">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124"/>
              <p:cNvSpPr>
                <a:spLocks/>
              </p:cNvSpPr>
              <p:nvPr/>
            </p:nvSpPr>
            <p:spPr bwMode="auto">
              <a:xfrm>
                <a:off x="6496" y="6189"/>
                <a:ext cx="108" cy="5"/>
              </a:xfrm>
              <a:custGeom>
                <a:avLst/>
                <a:gdLst/>
                <a:ahLst/>
                <a:cxnLst>
                  <a:cxn ang="0">
                    <a:pos x="0" y="0"/>
                  </a:cxn>
                  <a:cxn ang="0">
                    <a:pos x="0" y="2"/>
                  </a:cxn>
                  <a:cxn ang="0">
                    <a:pos x="108" y="4"/>
                  </a:cxn>
                  <a:cxn ang="0">
                    <a:pos x="108" y="2"/>
                  </a:cxn>
                  <a:cxn ang="0">
                    <a:pos x="0" y="0"/>
                  </a:cxn>
                </a:cxnLst>
                <a:rect l="0" t="0" r="r" b="b"/>
                <a:pathLst>
                  <a:path w="108" h="5">
                    <a:moveTo>
                      <a:pt x="0" y="0"/>
                    </a:moveTo>
                    <a:lnTo>
                      <a:pt x="0" y="2"/>
                    </a:lnTo>
                    <a:lnTo>
                      <a:pt x="108" y="4"/>
                    </a:lnTo>
                    <a:lnTo>
                      <a:pt x="108"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125"/>
              <p:cNvSpPr>
                <a:spLocks/>
              </p:cNvSpPr>
              <p:nvPr/>
            </p:nvSpPr>
            <p:spPr bwMode="auto">
              <a:xfrm>
                <a:off x="6496" y="6184"/>
                <a:ext cx="22" cy="5"/>
              </a:xfrm>
              <a:custGeom>
                <a:avLst/>
                <a:gdLst/>
                <a:ahLst/>
                <a:cxnLst>
                  <a:cxn ang="0">
                    <a:pos x="0" y="0"/>
                  </a:cxn>
                  <a:cxn ang="0">
                    <a:pos x="0" y="4"/>
                  </a:cxn>
                  <a:cxn ang="0">
                    <a:pos x="21" y="4"/>
                  </a:cxn>
                  <a:cxn ang="0">
                    <a:pos x="21" y="2"/>
                  </a:cxn>
                  <a:cxn ang="0">
                    <a:pos x="0" y="0"/>
                  </a:cxn>
                </a:cxnLst>
                <a:rect l="0" t="0" r="r" b="b"/>
                <a:pathLst>
                  <a:path w="22"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126"/>
              <p:cNvSpPr>
                <a:spLocks/>
              </p:cNvSpPr>
              <p:nvPr/>
            </p:nvSpPr>
            <p:spPr bwMode="auto">
              <a:xfrm>
                <a:off x="6520" y="6184"/>
                <a:ext cx="20" cy="5"/>
              </a:xfrm>
              <a:custGeom>
                <a:avLst/>
                <a:gdLst/>
                <a:ahLst/>
                <a:cxnLst>
                  <a:cxn ang="0">
                    <a:pos x="0" y="0"/>
                  </a:cxn>
                  <a:cxn ang="0">
                    <a:pos x="0" y="4"/>
                  </a:cxn>
                  <a:cxn ang="0">
                    <a:pos x="19" y="4"/>
                  </a:cxn>
                  <a:cxn ang="0">
                    <a:pos x="19" y="2"/>
                  </a:cxn>
                  <a:cxn ang="0">
                    <a:pos x="0" y="0"/>
                  </a:cxn>
                </a:cxnLst>
                <a:rect l="0" t="0" r="r" b="b"/>
                <a:pathLst>
                  <a:path w="20"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127"/>
              <p:cNvSpPr>
                <a:spLocks/>
              </p:cNvSpPr>
              <p:nvPr/>
            </p:nvSpPr>
            <p:spPr bwMode="auto">
              <a:xfrm>
                <a:off x="6544" y="6188"/>
                <a:ext cx="20" cy="0"/>
              </a:xfrm>
              <a:custGeom>
                <a:avLst/>
                <a:gdLst/>
                <a:ahLst/>
                <a:cxnLst>
                  <a:cxn ang="0">
                    <a:pos x="0" y="0"/>
                  </a:cxn>
                  <a:cxn ang="0">
                    <a:pos x="19" y="0"/>
                  </a:cxn>
                </a:cxnLst>
                <a:rect l="0" t="0" r="r" b="b"/>
                <a:pathLst>
                  <a:path w="20">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128"/>
              <p:cNvSpPr>
                <a:spLocks/>
              </p:cNvSpPr>
              <p:nvPr/>
            </p:nvSpPr>
            <p:spPr bwMode="auto">
              <a:xfrm>
                <a:off x="6571" y="6187"/>
                <a:ext cx="21" cy="5"/>
              </a:xfrm>
              <a:custGeom>
                <a:avLst/>
                <a:gdLst/>
                <a:ahLst/>
                <a:cxnLst>
                  <a:cxn ang="0">
                    <a:pos x="0" y="0"/>
                  </a:cxn>
                  <a:cxn ang="0">
                    <a:pos x="0" y="2"/>
                  </a:cxn>
                  <a:cxn ang="0">
                    <a:pos x="21" y="4"/>
                  </a:cxn>
                  <a:cxn ang="0">
                    <a:pos x="21" y="0"/>
                  </a:cxn>
                  <a:cxn ang="0">
                    <a:pos x="0" y="0"/>
                  </a:cxn>
                </a:cxnLst>
                <a:rect l="0" t="0" r="r" b="b"/>
                <a:pathLst>
                  <a:path w="21"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129"/>
              <p:cNvSpPr>
                <a:spLocks/>
              </p:cNvSpPr>
              <p:nvPr/>
            </p:nvSpPr>
            <p:spPr bwMode="auto">
              <a:xfrm>
                <a:off x="6520" y="6187"/>
                <a:ext cx="20" cy="2"/>
              </a:xfrm>
              <a:custGeom>
                <a:avLst/>
                <a:gdLst/>
                <a:ahLst/>
                <a:cxnLst>
                  <a:cxn ang="0">
                    <a:pos x="0" y="0"/>
                  </a:cxn>
                  <a:cxn ang="0">
                    <a:pos x="0" y="0"/>
                  </a:cxn>
                  <a:cxn ang="0">
                    <a:pos x="19" y="2"/>
                  </a:cxn>
                  <a:cxn ang="0">
                    <a:pos x="19" y="0"/>
                  </a:cxn>
                  <a:cxn ang="0">
                    <a:pos x="0" y="0"/>
                  </a:cxn>
                </a:cxnLst>
                <a:rect l="0" t="0" r="r" b="b"/>
                <a:pathLst>
                  <a:path w="20" h="2">
                    <a:moveTo>
                      <a:pt x="0" y="0"/>
                    </a:moveTo>
                    <a:lnTo>
                      <a:pt x="0" y="0"/>
                    </a:lnTo>
                    <a:lnTo>
                      <a:pt x="19" y="2"/>
                    </a:lnTo>
                    <a:lnTo>
                      <a:pt x="19"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130"/>
              <p:cNvSpPr>
                <a:spLocks/>
              </p:cNvSpPr>
              <p:nvPr/>
            </p:nvSpPr>
            <p:spPr bwMode="auto">
              <a:xfrm>
                <a:off x="6544" y="6188"/>
                <a:ext cx="20" cy="0"/>
              </a:xfrm>
              <a:custGeom>
                <a:avLst/>
                <a:gdLst/>
                <a:ahLst/>
                <a:cxnLst>
                  <a:cxn ang="0">
                    <a:pos x="0" y="0"/>
                  </a:cxn>
                  <a:cxn ang="0">
                    <a:pos x="19" y="0"/>
                  </a:cxn>
                </a:cxnLst>
                <a:rect l="0" t="0" r="r" b="b"/>
                <a:pathLst>
                  <a:path w="20">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131"/>
              <p:cNvSpPr>
                <a:spLocks/>
              </p:cNvSpPr>
              <p:nvPr/>
            </p:nvSpPr>
            <p:spPr bwMode="auto">
              <a:xfrm>
                <a:off x="6571" y="6187"/>
                <a:ext cx="21" cy="2"/>
              </a:xfrm>
              <a:custGeom>
                <a:avLst/>
                <a:gdLst/>
                <a:ahLst/>
                <a:cxnLst>
                  <a:cxn ang="0">
                    <a:pos x="0" y="0"/>
                  </a:cxn>
                  <a:cxn ang="0">
                    <a:pos x="0" y="2"/>
                  </a:cxn>
                  <a:cxn ang="0">
                    <a:pos x="21" y="2"/>
                  </a:cxn>
                  <a:cxn ang="0">
                    <a:pos x="0" y="0"/>
                  </a:cxn>
                </a:cxnLst>
                <a:rect l="0" t="0" r="r" b="b"/>
                <a:pathLst>
                  <a:path w="21"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132"/>
              <p:cNvSpPr>
                <a:spLocks/>
              </p:cNvSpPr>
              <p:nvPr/>
            </p:nvSpPr>
            <p:spPr bwMode="auto">
              <a:xfrm>
                <a:off x="6705" y="5988"/>
                <a:ext cx="15" cy="216"/>
              </a:xfrm>
              <a:custGeom>
                <a:avLst/>
                <a:gdLst/>
                <a:ahLst/>
                <a:cxnLst>
                  <a:cxn ang="0">
                    <a:pos x="9" y="19"/>
                  </a:cxn>
                  <a:cxn ang="0">
                    <a:pos x="9" y="19"/>
                  </a:cxn>
                  <a:cxn ang="0">
                    <a:pos x="0" y="0"/>
                  </a:cxn>
                  <a:cxn ang="0">
                    <a:pos x="0" y="216"/>
                  </a:cxn>
                  <a:cxn ang="0">
                    <a:pos x="14" y="206"/>
                  </a:cxn>
                  <a:cxn ang="0">
                    <a:pos x="14" y="28"/>
                  </a:cxn>
                  <a:cxn ang="0">
                    <a:pos x="9" y="19"/>
                  </a:cxn>
                </a:cxnLst>
                <a:rect l="0" t="0" r="r" b="b"/>
                <a:pathLst>
                  <a:path w="15" h="216">
                    <a:moveTo>
                      <a:pt x="9" y="19"/>
                    </a:moveTo>
                    <a:lnTo>
                      <a:pt x="9" y="19"/>
                    </a:lnTo>
                    <a:lnTo>
                      <a:pt x="0" y="0"/>
                    </a:lnTo>
                    <a:lnTo>
                      <a:pt x="0" y="216"/>
                    </a:lnTo>
                    <a:lnTo>
                      <a:pt x="14" y="206"/>
                    </a:lnTo>
                    <a:lnTo>
                      <a:pt x="14"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133"/>
              <p:cNvSpPr>
                <a:spLocks/>
              </p:cNvSpPr>
              <p:nvPr/>
            </p:nvSpPr>
            <p:spPr bwMode="auto">
              <a:xfrm>
                <a:off x="6775" y="6045"/>
                <a:ext cx="19" cy="144"/>
              </a:xfrm>
              <a:custGeom>
                <a:avLst/>
                <a:gdLst/>
                <a:ahLst/>
                <a:cxnLst>
                  <a:cxn ang="0">
                    <a:pos x="16" y="9"/>
                  </a:cxn>
                  <a:cxn ang="0">
                    <a:pos x="0" y="0"/>
                  </a:cxn>
                  <a:cxn ang="0">
                    <a:pos x="4" y="24"/>
                  </a:cxn>
                  <a:cxn ang="0">
                    <a:pos x="4" y="43"/>
                  </a:cxn>
                  <a:cxn ang="0">
                    <a:pos x="7" y="60"/>
                  </a:cxn>
                  <a:cxn ang="0">
                    <a:pos x="4" y="76"/>
                  </a:cxn>
                  <a:cxn ang="0">
                    <a:pos x="4" y="91"/>
                  </a:cxn>
                  <a:cxn ang="0">
                    <a:pos x="2" y="105"/>
                  </a:cxn>
                  <a:cxn ang="0">
                    <a:pos x="2" y="124"/>
                  </a:cxn>
                  <a:cxn ang="0">
                    <a:pos x="0" y="144"/>
                  </a:cxn>
                  <a:cxn ang="0">
                    <a:pos x="14" y="141"/>
                  </a:cxn>
                  <a:cxn ang="0">
                    <a:pos x="16" y="129"/>
                  </a:cxn>
                  <a:cxn ang="0">
                    <a:pos x="19" y="115"/>
                  </a:cxn>
                  <a:cxn ang="0">
                    <a:pos x="19" y="26"/>
                  </a:cxn>
                  <a:cxn ang="0">
                    <a:pos x="16" y="9"/>
                  </a:cxn>
                </a:cxnLst>
                <a:rect l="0" t="0" r="r" b="b"/>
                <a:pathLst>
                  <a:path w="19" h="144">
                    <a:moveTo>
                      <a:pt x="16" y="9"/>
                    </a:moveTo>
                    <a:lnTo>
                      <a:pt x="0" y="0"/>
                    </a:lnTo>
                    <a:lnTo>
                      <a:pt x="4" y="24"/>
                    </a:lnTo>
                    <a:lnTo>
                      <a:pt x="4" y="43"/>
                    </a:lnTo>
                    <a:lnTo>
                      <a:pt x="7" y="60"/>
                    </a:lnTo>
                    <a:lnTo>
                      <a:pt x="4" y="76"/>
                    </a:lnTo>
                    <a:lnTo>
                      <a:pt x="4" y="91"/>
                    </a:lnTo>
                    <a:lnTo>
                      <a:pt x="2" y="105"/>
                    </a:lnTo>
                    <a:lnTo>
                      <a:pt x="2" y="124"/>
                    </a:lnTo>
                    <a:lnTo>
                      <a:pt x="0" y="144"/>
                    </a:lnTo>
                    <a:lnTo>
                      <a:pt x="14" y="141"/>
                    </a:lnTo>
                    <a:lnTo>
                      <a:pt x="16" y="129"/>
                    </a:lnTo>
                    <a:lnTo>
                      <a:pt x="19" y="115"/>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134"/>
              <p:cNvSpPr>
                <a:spLocks/>
              </p:cNvSpPr>
              <p:nvPr/>
            </p:nvSpPr>
            <p:spPr bwMode="auto">
              <a:xfrm>
                <a:off x="6772" y="6045"/>
                <a:ext cx="20" cy="144"/>
              </a:xfrm>
              <a:custGeom>
                <a:avLst/>
                <a:gdLst/>
                <a:ahLst/>
                <a:cxnLst>
                  <a:cxn ang="0">
                    <a:pos x="16" y="9"/>
                  </a:cxn>
                  <a:cxn ang="0">
                    <a:pos x="12" y="7"/>
                  </a:cxn>
                  <a:cxn ang="0">
                    <a:pos x="7" y="2"/>
                  </a:cxn>
                  <a:cxn ang="0">
                    <a:pos x="4" y="2"/>
                  </a:cxn>
                  <a:cxn ang="0">
                    <a:pos x="0" y="0"/>
                  </a:cxn>
                  <a:cxn ang="0">
                    <a:pos x="4" y="21"/>
                  </a:cxn>
                  <a:cxn ang="0">
                    <a:pos x="4" y="91"/>
                  </a:cxn>
                  <a:cxn ang="0">
                    <a:pos x="2" y="105"/>
                  </a:cxn>
                  <a:cxn ang="0">
                    <a:pos x="0" y="124"/>
                  </a:cxn>
                  <a:cxn ang="0">
                    <a:pos x="0" y="144"/>
                  </a:cxn>
                  <a:cxn ang="0">
                    <a:pos x="9" y="144"/>
                  </a:cxn>
                  <a:cxn ang="0">
                    <a:pos x="14" y="141"/>
                  </a:cxn>
                  <a:cxn ang="0">
                    <a:pos x="16" y="129"/>
                  </a:cxn>
                  <a:cxn ang="0">
                    <a:pos x="16" y="112"/>
                  </a:cxn>
                  <a:cxn ang="0">
                    <a:pos x="19" y="96"/>
                  </a:cxn>
                  <a:cxn ang="0">
                    <a:pos x="19" y="24"/>
                  </a:cxn>
                  <a:cxn ang="0">
                    <a:pos x="16" y="9"/>
                  </a:cxn>
                </a:cxnLst>
                <a:rect l="0" t="0" r="r" b="b"/>
                <a:pathLst>
                  <a:path w="20" h="144">
                    <a:moveTo>
                      <a:pt x="16" y="9"/>
                    </a:moveTo>
                    <a:lnTo>
                      <a:pt x="12" y="7"/>
                    </a:lnTo>
                    <a:lnTo>
                      <a:pt x="7" y="2"/>
                    </a:lnTo>
                    <a:lnTo>
                      <a:pt x="4" y="2"/>
                    </a:lnTo>
                    <a:lnTo>
                      <a:pt x="0" y="0"/>
                    </a:lnTo>
                    <a:lnTo>
                      <a:pt x="4" y="21"/>
                    </a:lnTo>
                    <a:lnTo>
                      <a:pt x="4" y="91"/>
                    </a:lnTo>
                    <a:lnTo>
                      <a:pt x="2" y="105"/>
                    </a:lnTo>
                    <a:lnTo>
                      <a:pt x="0" y="124"/>
                    </a:lnTo>
                    <a:lnTo>
                      <a:pt x="0" y="144"/>
                    </a:lnTo>
                    <a:lnTo>
                      <a:pt x="9" y="144"/>
                    </a:lnTo>
                    <a:lnTo>
                      <a:pt x="14" y="141"/>
                    </a:lnTo>
                    <a:lnTo>
                      <a:pt x="16" y="129"/>
                    </a:lnTo>
                    <a:lnTo>
                      <a:pt x="16" y="112"/>
                    </a:lnTo>
                    <a:lnTo>
                      <a:pt x="19" y="96"/>
                    </a:lnTo>
                    <a:lnTo>
                      <a:pt x="19" y="24"/>
                    </a:lnTo>
                    <a:lnTo>
                      <a:pt x="16" y="9"/>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135"/>
              <p:cNvSpPr>
                <a:spLocks/>
              </p:cNvSpPr>
              <p:nvPr/>
            </p:nvSpPr>
            <p:spPr bwMode="auto">
              <a:xfrm>
                <a:off x="6768" y="6043"/>
                <a:ext cx="21" cy="146"/>
              </a:xfrm>
              <a:custGeom>
                <a:avLst/>
                <a:gdLst/>
                <a:ahLst/>
                <a:cxnLst>
                  <a:cxn ang="0">
                    <a:pos x="7" y="23"/>
                  </a:cxn>
                  <a:cxn ang="0">
                    <a:pos x="7" y="76"/>
                  </a:cxn>
                  <a:cxn ang="0">
                    <a:pos x="4" y="91"/>
                  </a:cxn>
                  <a:cxn ang="0">
                    <a:pos x="4" y="107"/>
                  </a:cxn>
                  <a:cxn ang="0">
                    <a:pos x="0" y="146"/>
                  </a:cxn>
                  <a:cxn ang="0">
                    <a:pos x="9" y="146"/>
                  </a:cxn>
                  <a:cxn ang="0">
                    <a:pos x="12" y="143"/>
                  </a:cxn>
                  <a:cxn ang="0">
                    <a:pos x="16" y="143"/>
                  </a:cxn>
                  <a:cxn ang="0">
                    <a:pos x="19" y="115"/>
                  </a:cxn>
                  <a:cxn ang="0">
                    <a:pos x="21" y="79"/>
                  </a:cxn>
                  <a:cxn ang="0">
                    <a:pos x="21" y="43"/>
                  </a:cxn>
                  <a:cxn ang="0">
                    <a:pos x="19" y="9"/>
                  </a:cxn>
                  <a:cxn ang="0">
                    <a:pos x="16" y="9"/>
                  </a:cxn>
                  <a:cxn ang="0">
                    <a:pos x="12" y="4"/>
                  </a:cxn>
                  <a:cxn ang="0">
                    <a:pos x="9" y="4"/>
                  </a:cxn>
                  <a:cxn ang="0">
                    <a:pos x="4" y="0"/>
                  </a:cxn>
                  <a:cxn ang="0">
                    <a:pos x="2" y="0"/>
                  </a:cxn>
                  <a:cxn ang="0">
                    <a:pos x="7" y="23"/>
                  </a:cxn>
                </a:cxnLst>
                <a:rect l="0" t="0" r="r" b="b"/>
                <a:pathLst>
                  <a:path w="21" h="146">
                    <a:moveTo>
                      <a:pt x="7" y="23"/>
                    </a:moveTo>
                    <a:lnTo>
                      <a:pt x="7" y="76"/>
                    </a:lnTo>
                    <a:lnTo>
                      <a:pt x="4" y="91"/>
                    </a:lnTo>
                    <a:lnTo>
                      <a:pt x="4" y="107"/>
                    </a:lnTo>
                    <a:lnTo>
                      <a:pt x="0" y="146"/>
                    </a:lnTo>
                    <a:lnTo>
                      <a:pt x="9" y="146"/>
                    </a:lnTo>
                    <a:lnTo>
                      <a:pt x="12" y="143"/>
                    </a:lnTo>
                    <a:lnTo>
                      <a:pt x="16" y="143"/>
                    </a:lnTo>
                    <a:lnTo>
                      <a:pt x="19" y="115"/>
                    </a:lnTo>
                    <a:lnTo>
                      <a:pt x="21" y="79"/>
                    </a:lnTo>
                    <a:lnTo>
                      <a:pt x="21" y="43"/>
                    </a:lnTo>
                    <a:lnTo>
                      <a:pt x="19" y="9"/>
                    </a:lnTo>
                    <a:lnTo>
                      <a:pt x="16" y="9"/>
                    </a:lnTo>
                    <a:lnTo>
                      <a:pt x="12"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136"/>
              <p:cNvSpPr>
                <a:spLocks/>
              </p:cNvSpPr>
              <p:nvPr/>
            </p:nvSpPr>
            <p:spPr bwMode="auto">
              <a:xfrm>
                <a:off x="6765" y="6040"/>
                <a:ext cx="19" cy="152"/>
              </a:xfrm>
              <a:custGeom>
                <a:avLst/>
                <a:gdLst/>
                <a:ahLst/>
                <a:cxnLst>
                  <a:cxn ang="0">
                    <a:pos x="0" y="129"/>
                  </a:cxn>
                  <a:cxn ang="0">
                    <a:pos x="0" y="151"/>
                  </a:cxn>
                  <a:cxn ang="0">
                    <a:pos x="2" y="148"/>
                  </a:cxn>
                  <a:cxn ang="0">
                    <a:pos x="9" y="148"/>
                  </a:cxn>
                  <a:cxn ang="0">
                    <a:pos x="14" y="146"/>
                  </a:cxn>
                  <a:cxn ang="0">
                    <a:pos x="19" y="117"/>
                  </a:cxn>
                  <a:cxn ang="0">
                    <a:pos x="19" y="9"/>
                  </a:cxn>
                  <a:cxn ang="0">
                    <a:pos x="16" y="9"/>
                  </a:cxn>
                  <a:cxn ang="0">
                    <a:pos x="12" y="7"/>
                  </a:cxn>
                  <a:cxn ang="0">
                    <a:pos x="7" y="2"/>
                  </a:cxn>
                  <a:cxn ang="0">
                    <a:pos x="2" y="0"/>
                  </a:cxn>
                  <a:cxn ang="0">
                    <a:pos x="4" y="23"/>
                  </a:cxn>
                  <a:cxn ang="0">
                    <a:pos x="7" y="43"/>
                  </a:cxn>
                  <a:cxn ang="0">
                    <a:pos x="7" y="79"/>
                  </a:cxn>
                  <a:cxn ang="0">
                    <a:pos x="4" y="93"/>
                  </a:cxn>
                  <a:cxn ang="0">
                    <a:pos x="2" y="110"/>
                  </a:cxn>
                  <a:cxn ang="0">
                    <a:pos x="0" y="129"/>
                  </a:cxn>
                </a:cxnLst>
                <a:rect l="0" t="0" r="r" b="b"/>
                <a:pathLst>
                  <a:path w="19" h="152">
                    <a:moveTo>
                      <a:pt x="0" y="129"/>
                    </a:moveTo>
                    <a:lnTo>
                      <a:pt x="0" y="151"/>
                    </a:lnTo>
                    <a:lnTo>
                      <a:pt x="2" y="148"/>
                    </a:lnTo>
                    <a:lnTo>
                      <a:pt x="9" y="148"/>
                    </a:lnTo>
                    <a:lnTo>
                      <a:pt x="14" y="146"/>
                    </a:lnTo>
                    <a:lnTo>
                      <a:pt x="19" y="117"/>
                    </a:lnTo>
                    <a:lnTo>
                      <a:pt x="19" y="9"/>
                    </a:lnTo>
                    <a:lnTo>
                      <a:pt x="16" y="9"/>
                    </a:lnTo>
                    <a:lnTo>
                      <a:pt x="12" y="7"/>
                    </a:lnTo>
                    <a:lnTo>
                      <a:pt x="7" y="2"/>
                    </a:lnTo>
                    <a:lnTo>
                      <a:pt x="2" y="0"/>
                    </a:lnTo>
                    <a:lnTo>
                      <a:pt x="4" y="23"/>
                    </a:lnTo>
                    <a:lnTo>
                      <a:pt x="7" y="4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137"/>
              <p:cNvSpPr>
                <a:spLocks/>
              </p:cNvSpPr>
              <p:nvPr/>
            </p:nvSpPr>
            <p:spPr bwMode="auto">
              <a:xfrm>
                <a:off x="6760" y="6040"/>
                <a:ext cx="22" cy="152"/>
              </a:xfrm>
              <a:custGeom>
                <a:avLst/>
                <a:gdLst/>
                <a:ahLst/>
                <a:cxnLst>
                  <a:cxn ang="0">
                    <a:pos x="2" y="148"/>
                  </a:cxn>
                  <a:cxn ang="0">
                    <a:pos x="11" y="148"/>
                  </a:cxn>
                  <a:cxn ang="0">
                    <a:pos x="11" y="146"/>
                  </a:cxn>
                  <a:cxn ang="0">
                    <a:pos x="16" y="146"/>
                  </a:cxn>
                  <a:cxn ang="0">
                    <a:pos x="19" y="117"/>
                  </a:cxn>
                  <a:cxn ang="0">
                    <a:pos x="21" y="81"/>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2">
                    <a:moveTo>
                      <a:pt x="2" y="148"/>
                    </a:moveTo>
                    <a:lnTo>
                      <a:pt x="11" y="148"/>
                    </a:lnTo>
                    <a:lnTo>
                      <a:pt x="11" y="146"/>
                    </a:lnTo>
                    <a:lnTo>
                      <a:pt x="16" y="146"/>
                    </a:lnTo>
                    <a:lnTo>
                      <a:pt x="19" y="117"/>
                    </a:lnTo>
                    <a:lnTo>
                      <a:pt x="21" y="81"/>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138"/>
              <p:cNvSpPr>
                <a:spLocks/>
              </p:cNvSpPr>
              <p:nvPr/>
            </p:nvSpPr>
            <p:spPr bwMode="auto">
              <a:xfrm>
                <a:off x="6758" y="6038"/>
                <a:ext cx="22" cy="154"/>
              </a:xfrm>
              <a:custGeom>
                <a:avLst/>
                <a:gdLst/>
                <a:ahLst/>
                <a:cxnLst>
                  <a:cxn ang="0">
                    <a:pos x="7" y="79"/>
                  </a:cxn>
                  <a:cxn ang="0">
                    <a:pos x="2" y="112"/>
                  </a:cxn>
                  <a:cxn ang="0">
                    <a:pos x="2" y="131"/>
                  </a:cxn>
                  <a:cxn ang="0">
                    <a:pos x="0" y="153"/>
                  </a:cxn>
                  <a:cxn ang="0">
                    <a:pos x="2" y="151"/>
                  </a:cxn>
                  <a:cxn ang="0">
                    <a:pos x="7" y="151"/>
                  </a:cxn>
                  <a:cxn ang="0">
                    <a:pos x="9" y="148"/>
                  </a:cxn>
                  <a:cxn ang="0">
                    <a:pos x="16" y="148"/>
                  </a:cxn>
                  <a:cxn ang="0">
                    <a:pos x="19" y="120"/>
                  </a:cxn>
                  <a:cxn ang="0">
                    <a:pos x="21" y="81"/>
                  </a:cxn>
                  <a:cxn ang="0">
                    <a:pos x="21" y="9"/>
                  </a:cxn>
                  <a:cxn ang="0">
                    <a:pos x="19" y="9"/>
                  </a:cxn>
                  <a:cxn ang="0">
                    <a:pos x="14" y="7"/>
                  </a:cxn>
                  <a:cxn ang="0">
                    <a:pos x="9" y="4"/>
                  </a:cxn>
                  <a:cxn ang="0">
                    <a:pos x="4" y="0"/>
                  </a:cxn>
                  <a:cxn ang="0">
                    <a:pos x="7" y="23"/>
                  </a:cxn>
                  <a:cxn ang="0">
                    <a:pos x="7" y="79"/>
                  </a:cxn>
                </a:cxnLst>
                <a:rect l="0" t="0" r="r" b="b"/>
                <a:pathLst>
                  <a:path w="22" h="154">
                    <a:moveTo>
                      <a:pt x="7" y="79"/>
                    </a:moveTo>
                    <a:lnTo>
                      <a:pt x="2" y="112"/>
                    </a:lnTo>
                    <a:lnTo>
                      <a:pt x="2" y="131"/>
                    </a:lnTo>
                    <a:lnTo>
                      <a:pt x="0" y="153"/>
                    </a:lnTo>
                    <a:lnTo>
                      <a:pt x="2" y="151"/>
                    </a:lnTo>
                    <a:lnTo>
                      <a:pt x="7" y="151"/>
                    </a:lnTo>
                    <a:lnTo>
                      <a:pt x="9" y="148"/>
                    </a:lnTo>
                    <a:lnTo>
                      <a:pt x="16" y="148"/>
                    </a:lnTo>
                    <a:lnTo>
                      <a:pt x="19" y="120"/>
                    </a:lnTo>
                    <a:lnTo>
                      <a:pt x="21" y="81"/>
                    </a:lnTo>
                    <a:lnTo>
                      <a:pt x="21" y="9"/>
                    </a:lnTo>
                    <a:lnTo>
                      <a:pt x="19" y="9"/>
                    </a:lnTo>
                    <a:lnTo>
                      <a:pt x="14" y="7"/>
                    </a:lnTo>
                    <a:lnTo>
                      <a:pt x="9" y="4"/>
                    </a:lnTo>
                    <a:lnTo>
                      <a:pt x="4" y="0"/>
                    </a:lnTo>
                    <a:lnTo>
                      <a:pt x="7" y="23"/>
                    </a:lnTo>
                    <a:lnTo>
                      <a:pt x="7" y="7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139"/>
              <p:cNvSpPr>
                <a:spLocks/>
              </p:cNvSpPr>
              <p:nvPr/>
            </p:nvSpPr>
            <p:spPr bwMode="auto">
              <a:xfrm>
                <a:off x="6753" y="6036"/>
                <a:ext cx="24" cy="156"/>
              </a:xfrm>
              <a:custGeom>
                <a:avLst/>
                <a:gdLst/>
                <a:ahLst/>
                <a:cxnLst>
                  <a:cxn ang="0">
                    <a:pos x="2" y="134"/>
                  </a:cxn>
                  <a:cxn ang="0">
                    <a:pos x="0" y="156"/>
                  </a:cxn>
                  <a:cxn ang="0">
                    <a:pos x="2" y="153"/>
                  </a:cxn>
                  <a:cxn ang="0">
                    <a:pos x="9" y="153"/>
                  </a:cxn>
                  <a:cxn ang="0">
                    <a:pos x="11" y="151"/>
                  </a:cxn>
                  <a:cxn ang="0">
                    <a:pos x="19" y="151"/>
                  </a:cxn>
                  <a:cxn ang="0">
                    <a:pos x="21" y="120"/>
                  </a:cxn>
                  <a:cxn ang="0">
                    <a:pos x="23" y="83"/>
                  </a:cxn>
                  <a:cxn ang="0">
                    <a:pos x="23" y="11"/>
                  </a:cxn>
                  <a:cxn ang="0">
                    <a:pos x="19" y="9"/>
                  </a:cxn>
                  <a:cxn ang="0">
                    <a:pos x="14" y="4"/>
                  </a:cxn>
                  <a:cxn ang="0">
                    <a:pos x="9" y="2"/>
                  </a:cxn>
                  <a:cxn ang="0">
                    <a:pos x="4" y="0"/>
                  </a:cxn>
                  <a:cxn ang="0">
                    <a:pos x="9" y="23"/>
                  </a:cxn>
                  <a:cxn ang="0">
                    <a:pos x="9" y="81"/>
                  </a:cxn>
                  <a:cxn ang="0">
                    <a:pos x="4" y="115"/>
                  </a:cxn>
                  <a:cxn ang="0">
                    <a:pos x="2" y="134"/>
                  </a:cxn>
                </a:cxnLst>
                <a:rect l="0" t="0" r="r" b="b"/>
                <a:pathLst>
                  <a:path w="24" h="156">
                    <a:moveTo>
                      <a:pt x="2" y="134"/>
                    </a:moveTo>
                    <a:lnTo>
                      <a:pt x="0" y="156"/>
                    </a:lnTo>
                    <a:lnTo>
                      <a:pt x="2" y="153"/>
                    </a:lnTo>
                    <a:lnTo>
                      <a:pt x="9" y="153"/>
                    </a:lnTo>
                    <a:lnTo>
                      <a:pt x="11" y="151"/>
                    </a:lnTo>
                    <a:lnTo>
                      <a:pt x="19" y="151"/>
                    </a:lnTo>
                    <a:lnTo>
                      <a:pt x="21" y="120"/>
                    </a:lnTo>
                    <a:lnTo>
                      <a:pt x="23" y="83"/>
                    </a:lnTo>
                    <a:lnTo>
                      <a:pt x="23" y="11"/>
                    </a:lnTo>
                    <a:lnTo>
                      <a:pt x="19" y="9"/>
                    </a:lnTo>
                    <a:lnTo>
                      <a:pt x="14" y="4"/>
                    </a:lnTo>
                    <a:lnTo>
                      <a:pt x="9" y="2"/>
                    </a:lnTo>
                    <a:lnTo>
                      <a:pt x="4" y="0"/>
                    </a:lnTo>
                    <a:lnTo>
                      <a:pt x="9" y="23"/>
                    </a:lnTo>
                    <a:lnTo>
                      <a:pt x="9" y="81"/>
                    </a:lnTo>
                    <a:lnTo>
                      <a:pt x="4" y="115"/>
                    </a:lnTo>
                    <a:lnTo>
                      <a:pt x="2" y="13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140"/>
              <p:cNvSpPr>
                <a:spLocks/>
              </p:cNvSpPr>
              <p:nvPr/>
            </p:nvSpPr>
            <p:spPr bwMode="auto">
              <a:xfrm>
                <a:off x="6751" y="6036"/>
                <a:ext cx="21" cy="156"/>
              </a:xfrm>
              <a:custGeom>
                <a:avLst/>
                <a:gdLst/>
                <a:ahLst/>
                <a:cxnLst>
                  <a:cxn ang="0">
                    <a:pos x="9" y="153"/>
                  </a:cxn>
                  <a:cxn ang="0">
                    <a:pos x="12" y="151"/>
                  </a:cxn>
                  <a:cxn ang="0">
                    <a:pos x="16" y="151"/>
                  </a:cxn>
                  <a:cxn ang="0">
                    <a:pos x="21" y="120"/>
                  </a:cxn>
                  <a:cxn ang="0">
                    <a:pos x="21" y="9"/>
                  </a:cxn>
                  <a:cxn ang="0">
                    <a:pos x="16" y="4"/>
                  </a:cxn>
                  <a:cxn ang="0">
                    <a:pos x="14" y="4"/>
                  </a:cxn>
                  <a:cxn ang="0">
                    <a:pos x="9" y="2"/>
                  </a:cxn>
                  <a:cxn ang="0">
                    <a:pos x="4" y="0"/>
                  </a:cxn>
                  <a:cxn ang="0">
                    <a:pos x="9" y="21"/>
                  </a:cxn>
                  <a:cxn ang="0">
                    <a:pos x="9" y="62"/>
                  </a:cxn>
                  <a:cxn ang="0">
                    <a:pos x="7" y="79"/>
                  </a:cxn>
                  <a:cxn ang="0">
                    <a:pos x="7" y="98"/>
                  </a:cxn>
                  <a:cxn ang="0">
                    <a:pos x="4" y="115"/>
                  </a:cxn>
                  <a:cxn ang="0">
                    <a:pos x="2" y="134"/>
                  </a:cxn>
                  <a:cxn ang="0">
                    <a:pos x="0" y="156"/>
                  </a:cxn>
                  <a:cxn ang="0">
                    <a:pos x="2" y="153"/>
                  </a:cxn>
                  <a:cxn ang="0">
                    <a:pos x="9" y="153"/>
                  </a:cxn>
                </a:cxnLst>
                <a:rect l="0" t="0" r="r" b="b"/>
                <a:pathLst>
                  <a:path w="21" h="156">
                    <a:moveTo>
                      <a:pt x="9" y="153"/>
                    </a:moveTo>
                    <a:lnTo>
                      <a:pt x="12" y="151"/>
                    </a:lnTo>
                    <a:lnTo>
                      <a:pt x="16" y="151"/>
                    </a:lnTo>
                    <a:lnTo>
                      <a:pt x="21" y="120"/>
                    </a:lnTo>
                    <a:lnTo>
                      <a:pt x="21" y="9"/>
                    </a:lnTo>
                    <a:lnTo>
                      <a:pt x="16" y="4"/>
                    </a:lnTo>
                    <a:lnTo>
                      <a:pt x="14" y="4"/>
                    </a:lnTo>
                    <a:lnTo>
                      <a:pt x="9" y="2"/>
                    </a:lnTo>
                    <a:lnTo>
                      <a:pt x="4" y="0"/>
                    </a:lnTo>
                    <a:lnTo>
                      <a:pt x="9" y="21"/>
                    </a:lnTo>
                    <a:lnTo>
                      <a:pt x="9" y="62"/>
                    </a:lnTo>
                    <a:lnTo>
                      <a:pt x="7" y="79"/>
                    </a:lnTo>
                    <a:lnTo>
                      <a:pt x="7" y="98"/>
                    </a:lnTo>
                    <a:lnTo>
                      <a:pt x="4" y="115"/>
                    </a:lnTo>
                    <a:lnTo>
                      <a:pt x="2" y="134"/>
                    </a:lnTo>
                    <a:lnTo>
                      <a:pt x="0" y="156"/>
                    </a:lnTo>
                    <a:lnTo>
                      <a:pt x="2" y="153"/>
                    </a:lnTo>
                    <a:lnTo>
                      <a:pt x="9" y="153"/>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141"/>
              <p:cNvSpPr>
                <a:spLocks/>
              </p:cNvSpPr>
              <p:nvPr/>
            </p:nvSpPr>
            <p:spPr bwMode="auto">
              <a:xfrm>
                <a:off x="6748" y="6033"/>
                <a:ext cx="22" cy="159"/>
              </a:xfrm>
              <a:custGeom>
                <a:avLst/>
                <a:gdLst/>
                <a:ahLst/>
                <a:cxnLst>
                  <a:cxn ang="0">
                    <a:pos x="2" y="156"/>
                  </a:cxn>
                  <a:cxn ang="0">
                    <a:pos x="7" y="153"/>
                  </a:cxn>
                  <a:cxn ang="0">
                    <a:pos x="14" y="153"/>
                  </a:cxn>
                  <a:cxn ang="0">
                    <a:pos x="16" y="151"/>
                  </a:cxn>
                  <a:cxn ang="0">
                    <a:pos x="19" y="122"/>
                  </a:cxn>
                  <a:cxn ang="0">
                    <a:pos x="21" y="83"/>
                  </a:cxn>
                  <a:cxn ang="0">
                    <a:pos x="21" y="9"/>
                  </a:cxn>
                  <a:cxn ang="0">
                    <a:pos x="16" y="7"/>
                  </a:cxn>
                  <a:cxn ang="0">
                    <a:pos x="12" y="4"/>
                  </a:cxn>
                  <a:cxn ang="0">
                    <a:pos x="7" y="0"/>
                  </a:cxn>
                  <a:cxn ang="0">
                    <a:pos x="4" y="0"/>
                  </a:cxn>
                  <a:cxn ang="0">
                    <a:pos x="7" y="23"/>
                  </a:cxn>
                  <a:cxn ang="0">
                    <a:pos x="9" y="45"/>
                  </a:cxn>
                  <a:cxn ang="0">
                    <a:pos x="9" y="64"/>
                  </a:cxn>
                  <a:cxn ang="0">
                    <a:pos x="4" y="98"/>
                  </a:cxn>
                  <a:cxn ang="0">
                    <a:pos x="0" y="136"/>
                  </a:cxn>
                  <a:cxn ang="0">
                    <a:pos x="0" y="158"/>
                  </a:cxn>
                  <a:cxn ang="0">
                    <a:pos x="2" y="156"/>
                  </a:cxn>
                </a:cxnLst>
                <a:rect l="0" t="0" r="r" b="b"/>
                <a:pathLst>
                  <a:path w="22" h="159">
                    <a:moveTo>
                      <a:pt x="2" y="156"/>
                    </a:moveTo>
                    <a:lnTo>
                      <a:pt x="7" y="153"/>
                    </a:lnTo>
                    <a:lnTo>
                      <a:pt x="14" y="153"/>
                    </a:lnTo>
                    <a:lnTo>
                      <a:pt x="16" y="151"/>
                    </a:lnTo>
                    <a:lnTo>
                      <a:pt x="19" y="122"/>
                    </a:lnTo>
                    <a:lnTo>
                      <a:pt x="21" y="83"/>
                    </a:lnTo>
                    <a:lnTo>
                      <a:pt x="21" y="9"/>
                    </a:lnTo>
                    <a:lnTo>
                      <a:pt x="16" y="7"/>
                    </a:lnTo>
                    <a:lnTo>
                      <a:pt x="12" y="4"/>
                    </a:lnTo>
                    <a:lnTo>
                      <a:pt x="7" y="0"/>
                    </a:lnTo>
                    <a:lnTo>
                      <a:pt x="4" y="0"/>
                    </a:lnTo>
                    <a:lnTo>
                      <a:pt x="7" y="23"/>
                    </a:lnTo>
                    <a:lnTo>
                      <a:pt x="9" y="45"/>
                    </a:lnTo>
                    <a:lnTo>
                      <a:pt x="9" y="64"/>
                    </a:lnTo>
                    <a:lnTo>
                      <a:pt x="4" y="98"/>
                    </a:lnTo>
                    <a:lnTo>
                      <a:pt x="0" y="136"/>
                    </a:lnTo>
                    <a:lnTo>
                      <a:pt x="0" y="158"/>
                    </a:lnTo>
                    <a:lnTo>
                      <a:pt x="2" y="15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142"/>
              <p:cNvSpPr>
                <a:spLocks/>
              </p:cNvSpPr>
              <p:nvPr/>
            </p:nvSpPr>
            <p:spPr bwMode="auto">
              <a:xfrm>
                <a:off x="6744" y="6031"/>
                <a:ext cx="24" cy="161"/>
              </a:xfrm>
              <a:custGeom>
                <a:avLst/>
                <a:gdLst/>
                <a:ahLst/>
                <a:cxnLst>
                  <a:cxn ang="0">
                    <a:pos x="9" y="23"/>
                  </a:cxn>
                  <a:cxn ang="0">
                    <a:pos x="12" y="45"/>
                  </a:cxn>
                  <a:cxn ang="0">
                    <a:pos x="9" y="64"/>
                  </a:cxn>
                  <a:cxn ang="0">
                    <a:pos x="9" y="83"/>
                  </a:cxn>
                  <a:cxn ang="0">
                    <a:pos x="7" y="100"/>
                  </a:cxn>
                  <a:cxn ang="0">
                    <a:pos x="2" y="139"/>
                  </a:cxn>
                  <a:cxn ang="0">
                    <a:pos x="0" y="160"/>
                  </a:cxn>
                  <a:cxn ang="0">
                    <a:pos x="2" y="158"/>
                  </a:cxn>
                  <a:cxn ang="0">
                    <a:pos x="7" y="158"/>
                  </a:cxn>
                  <a:cxn ang="0">
                    <a:pos x="9" y="156"/>
                  </a:cxn>
                  <a:cxn ang="0">
                    <a:pos x="16" y="156"/>
                  </a:cxn>
                  <a:cxn ang="0">
                    <a:pos x="19" y="153"/>
                  </a:cxn>
                  <a:cxn ang="0">
                    <a:pos x="21" y="124"/>
                  </a:cxn>
                  <a:cxn ang="0">
                    <a:pos x="21" y="86"/>
                  </a:cxn>
                  <a:cxn ang="0">
                    <a:pos x="23" y="45"/>
                  </a:cxn>
                  <a:cxn ang="0">
                    <a:pos x="23" y="12"/>
                  </a:cxn>
                  <a:cxn ang="0">
                    <a:pos x="21" y="9"/>
                  </a:cxn>
                  <a:cxn ang="0">
                    <a:pos x="16" y="7"/>
                  </a:cxn>
                  <a:cxn ang="0">
                    <a:pos x="12" y="2"/>
                  </a:cxn>
                  <a:cxn ang="0">
                    <a:pos x="7" y="0"/>
                  </a:cxn>
                  <a:cxn ang="0">
                    <a:pos x="9" y="23"/>
                  </a:cxn>
                </a:cxnLst>
                <a:rect l="0" t="0" r="r" b="b"/>
                <a:pathLst>
                  <a:path w="24" h="161">
                    <a:moveTo>
                      <a:pt x="9" y="23"/>
                    </a:moveTo>
                    <a:lnTo>
                      <a:pt x="12" y="45"/>
                    </a:lnTo>
                    <a:lnTo>
                      <a:pt x="9" y="64"/>
                    </a:lnTo>
                    <a:lnTo>
                      <a:pt x="9" y="83"/>
                    </a:lnTo>
                    <a:lnTo>
                      <a:pt x="7" y="100"/>
                    </a:lnTo>
                    <a:lnTo>
                      <a:pt x="2" y="139"/>
                    </a:lnTo>
                    <a:lnTo>
                      <a:pt x="0" y="160"/>
                    </a:lnTo>
                    <a:lnTo>
                      <a:pt x="2" y="158"/>
                    </a:lnTo>
                    <a:lnTo>
                      <a:pt x="7" y="158"/>
                    </a:lnTo>
                    <a:lnTo>
                      <a:pt x="9" y="156"/>
                    </a:lnTo>
                    <a:lnTo>
                      <a:pt x="16" y="156"/>
                    </a:lnTo>
                    <a:lnTo>
                      <a:pt x="19" y="153"/>
                    </a:lnTo>
                    <a:lnTo>
                      <a:pt x="21" y="124"/>
                    </a:lnTo>
                    <a:lnTo>
                      <a:pt x="21" y="86"/>
                    </a:lnTo>
                    <a:lnTo>
                      <a:pt x="23" y="45"/>
                    </a:lnTo>
                    <a:lnTo>
                      <a:pt x="23" y="12"/>
                    </a:lnTo>
                    <a:lnTo>
                      <a:pt x="21" y="9"/>
                    </a:lnTo>
                    <a:lnTo>
                      <a:pt x="16" y="7"/>
                    </a:lnTo>
                    <a:lnTo>
                      <a:pt x="12"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143"/>
              <p:cNvSpPr>
                <a:spLocks/>
              </p:cNvSpPr>
              <p:nvPr/>
            </p:nvSpPr>
            <p:spPr bwMode="auto">
              <a:xfrm>
                <a:off x="6741" y="6031"/>
                <a:ext cx="24" cy="161"/>
              </a:xfrm>
              <a:custGeom>
                <a:avLst/>
                <a:gdLst/>
                <a:ahLst/>
                <a:cxnLst>
                  <a:cxn ang="0">
                    <a:pos x="2" y="158"/>
                  </a:cxn>
                  <a:cxn ang="0">
                    <a:pos x="7" y="158"/>
                  </a:cxn>
                  <a:cxn ang="0">
                    <a:pos x="9" y="156"/>
                  </a:cxn>
                  <a:cxn ang="0">
                    <a:pos x="16" y="156"/>
                  </a:cxn>
                  <a:cxn ang="0">
                    <a:pos x="19" y="153"/>
                  </a:cxn>
                  <a:cxn ang="0">
                    <a:pos x="21" y="122"/>
                  </a:cxn>
                  <a:cxn ang="0">
                    <a:pos x="21" y="45"/>
                  </a:cxn>
                  <a:cxn ang="0">
                    <a:pos x="23" y="9"/>
                  </a:cxn>
                  <a:cxn ang="0">
                    <a:pos x="21" y="9"/>
                  </a:cxn>
                  <a:cxn ang="0">
                    <a:pos x="16" y="4"/>
                  </a:cxn>
                  <a:cxn ang="0">
                    <a:pos x="12" y="2"/>
                  </a:cxn>
                  <a:cxn ang="0">
                    <a:pos x="7" y="0"/>
                  </a:cxn>
                  <a:cxn ang="0">
                    <a:pos x="9" y="23"/>
                  </a:cxn>
                  <a:cxn ang="0">
                    <a:pos x="9" y="81"/>
                  </a:cxn>
                  <a:cxn ang="0">
                    <a:pos x="4" y="100"/>
                  </a:cxn>
                  <a:cxn ang="0">
                    <a:pos x="0" y="139"/>
                  </a:cxn>
                  <a:cxn ang="0">
                    <a:pos x="0" y="160"/>
                  </a:cxn>
                  <a:cxn ang="0">
                    <a:pos x="2" y="158"/>
                  </a:cxn>
                </a:cxnLst>
                <a:rect l="0" t="0" r="r" b="b"/>
                <a:pathLst>
                  <a:path w="24" h="161">
                    <a:moveTo>
                      <a:pt x="2" y="158"/>
                    </a:moveTo>
                    <a:lnTo>
                      <a:pt x="7" y="158"/>
                    </a:lnTo>
                    <a:lnTo>
                      <a:pt x="9" y="156"/>
                    </a:lnTo>
                    <a:lnTo>
                      <a:pt x="16" y="156"/>
                    </a:lnTo>
                    <a:lnTo>
                      <a:pt x="19" y="153"/>
                    </a:lnTo>
                    <a:lnTo>
                      <a:pt x="21" y="122"/>
                    </a:lnTo>
                    <a:lnTo>
                      <a:pt x="21" y="45"/>
                    </a:lnTo>
                    <a:lnTo>
                      <a:pt x="23" y="9"/>
                    </a:lnTo>
                    <a:lnTo>
                      <a:pt x="21" y="9"/>
                    </a:lnTo>
                    <a:lnTo>
                      <a:pt x="16" y="4"/>
                    </a:lnTo>
                    <a:lnTo>
                      <a:pt x="12" y="2"/>
                    </a:lnTo>
                    <a:lnTo>
                      <a:pt x="7" y="0"/>
                    </a:lnTo>
                    <a:lnTo>
                      <a:pt x="9" y="23"/>
                    </a:lnTo>
                    <a:lnTo>
                      <a:pt x="9" y="81"/>
                    </a:lnTo>
                    <a:lnTo>
                      <a:pt x="4" y="100"/>
                    </a:lnTo>
                    <a:lnTo>
                      <a:pt x="0" y="139"/>
                    </a:lnTo>
                    <a:lnTo>
                      <a:pt x="0" y="160"/>
                    </a:lnTo>
                    <a:lnTo>
                      <a:pt x="2" y="158"/>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144"/>
              <p:cNvSpPr>
                <a:spLocks/>
              </p:cNvSpPr>
              <p:nvPr/>
            </p:nvSpPr>
            <p:spPr bwMode="auto">
              <a:xfrm>
                <a:off x="6736" y="6028"/>
                <a:ext cx="27" cy="164"/>
              </a:xfrm>
              <a:custGeom>
                <a:avLst/>
                <a:gdLst/>
                <a:ahLst/>
                <a:cxnLst>
                  <a:cxn ang="0">
                    <a:pos x="24" y="45"/>
                  </a:cxn>
                  <a:cxn ang="0">
                    <a:pos x="26" y="12"/>
                  </a:cxn>
                  <a:cxn ang="0">
                    <a:pos x="9" y="0"/>
                  </a:cxn>
                  <a:cxn ang="0">
                    <a:pos x="12" y="23"/>
                  </a:cxn>
                  <a:cxn ang="0">
                    <a:pos x="12" y="64"/>
                  </a:cxn>
                  <a:cxn ang="0">
                    <a:pos x="2" y="141"/>
                  </a:cxn>
                  <a:cxn ang="0">
                    <a:pos x="0" y="163"/>
                  </a:cxn>
                  <a:cxn ang="0">
                    <a:pos x="19" y="156"/>
                  </a:cxn>
                  <a:cxn ang="0">
                    <a:pos x="21" y="124"/>
                  </a:cxn>
                  <a:cxn ang="0">
                    <a:pos x="24" y="86"/>
                  </a:cxn>
                  <a:cxn ang="0">
                    <a:pos x="24" y="45"/>
                  </a:cxn>
                </a:cxnLst>
                <a:rect l="0" t="0" r="r" b="b"/>
                <a:pathLst>
                  <a:path w="27" h="164">
                    <a:moveTo>
                      <a:pt x="24" y="45"/>
                    </a:moveTo>
                    <a:lnTo>
                      <a:pt x="26" y="12"/>
                    </a:lnTo>
                    <a:lnTo>
                      <a:pt x="9" y="0"/>
                    </a:lnTo>
                    <a:lnTo>
                      <a:pt x="12" y="23"/>
                    </a:lnTo>
                    <a:lnTo>
                      <a:pt x="12" y="64"/>
                    </a:lnTo>
                    <a:lnTo>
                      <a:pt x="2" y="141"/>
                    </a:lnTo>
                    <a:lnTo>
                      <a:pt x="0" y="163"/>
                    </a:lnTo>
                    <a:lnTo>
                      <a:pt x="19" y="156"/>
                    </a:lnTo>
                    <a:lnTo>
                      <a:pt x="21" y="124"/>
                    </a:lnTo>
                    <a:lnTo>
                      <a:pt x="24" y="86"/>
                    </a:lnTo>
                    <a:lnTo>
                      <a:pt x="24" y="45"/>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145"/>
              <p:cNvSpPr>
                <a:spLocks/>
              </p:cNvSpPr>
              <p:nvPr/>
            </p:nvSpPr>
            <p:spPr bwMode="auto">
              <a:xfrm>
                <a:off x="6477" y="6194"/>
                <a:ext cx="214" cy="19"/>
              </a:xfrm>
              <a:custGeom>
                <a:avLst/>
                <a:gdLst/>
                <a:ahLst/>
                <a:cxnLst>
                  <a:cxn ang="0">
                    <a:pos x="4" y="4"/>
                  </a:cxn>
                  <a:cxn ang="0">
                    <a:pos x="9" y="7"/>
                  </a:cxn>
                  <a:cxn ang="0">
                    <a:pos x="14" y="7"/>
                  </a:cxn>
                  <a:cxn ang="0">
                    <a:pos x="19" y="9"/>
                  </a:cxn>
                  <a:cxn ang="0">
                    <a:pos x="23" y="9"/>
                  </a:cxn>
                  <a:cxn ang="0">
                    <a:pos x="28" y="11"/>
                  </a:cxn>
                  <a:cxn ang="0">
                    <a:pos x="38" y="11"/>
                  </a:cxn>
                  <a:cxn ang="0">
                    <a:pos x="43" y="14"/>
                  </a:cxn>
                  <a:cxn ang="0">
                    <a:pos x="55" y="14"/>
                  </a:cxn>
                  <a:cxn ang="0">
                    <a:pos x="62" y="16"/>
                  </a:cxn>
                  <a:cxn ang="0">
                    <a:pos x="83" y="16"/>
                  </a:cxn>
                  <a:cxn ang="0">
                    <a:pos x="91" y="19"/>
                  </a:cxn>
                  <a:cxn ang="0">
                    <a:pos x="122" y="19"/>
                  </a:cxn>
                  <a:cxn ang="0">
                    <a:pos x="132" y="16"/>
                  </a:cxn>
                  <a:cxn ang="0">
                    <a:pos x="156" y="16"/>
                  </a:cxn>
                  <a:cxn ang="0">
                    <a:pos x="165" y="14"/>
                  </a:cxn>
                  <a:cxn ang="0">
                    <a:pos x="184" y="11"/>
                  </a:cxn>
                  <a:cxn ang="0">
                    <a:pos x="213" y="9"/>
                  </a:cxn>
                  <a:cxn ang="0">
                    <a:pos x="189" y="4"/>
                  </a:cxn>
                  <a:cxn ang="0">
                    <a:pos x="172" y="4"/>
                  </a:cxn>
                  <a:cxn ang="0">
                    <a:pos x="163" y="7"/>
                  </a:cxn>
                  <a:cxn ang="0">
                    <a:pos x="151" y="7"/>
                  </a:cxn>
                  <a:cxn ang="0">
                    <a:pos x="136" y="9"/>
                  </a:cxn>
                  <a:cxn ang="0">
                    <a:pos x="112" y="9"/>
                  </a:cxn>
                  <a:cxn ang="0">
                    <a:pos x="103" y="11"/>
                  </a:cxn>
                  <a:cxn ang="0">
                    <a:pos x="64" y="11"/>
                  </a:cxn>
                  <a:cxn ang="0">
                    <a:pos x="55" y="9"/>
                  </a:cxn>
                  <a:cxn ang="0">
                    <a:pos x="36" y="9"/>
                  </a:cxn>
                  <a:cxn ang="0">
                    <a:pos x="28" y="7"/>
                  </a:cxn>
                  <a:cxn ang="0">
                    <a:pos x="0" y="0"/>
                  </a:cxn>
                  <a:cxn ang="0">
                    <a:pos x="0" y="2"/>
                  </a:cxn>
                  <a:cxn ang="0">
                    <a:pos x="4" y="4"/>
                  </a:cxn>
                </a:cxnLst>
                <a:rect l="0" t="0" r="r" b="b"/>
                <a:pathLst>
                  <a:path w="214" h="19">
                    <a:moveTo>
                      <a:pt x="4" y="4"/>
                    </a:moveTo>
                    <a:lnTo>
                      <a:pt x="9" y="7"/>
                    </a:lnTo>
                    <a:lnTo>
                      <a:pt x="14" y="7"/>
                    </a:lnTo>
                    <a:lnTo>
                      <a:pt x="19" y="9"/>
                    </a:lnTo>
                    <a:lnTo>
                      <a:pt x="23" y="9"/>
                    </a:lnTo>
                    <a:lnTo>
                      <a:pt x="28" y="11"/>
                    </a:lnTo>
                    <a:lnTo>
                      <a:pt x="38" y="11"/>
                    </a:lnTo>
                    <a:lnTo>
                      <a:pt x="43" y="14"/>
                    </a:lnTo>
                    <a:lnTo>
                      <a:pt x="55" y="14"/>
                    </a:lnTo>
                    <a:lnTo>
                      <a:pt x="62" y="16"/>
                    </a:lnTo>
                    <a:lnTo>
                      <a:pt x="83" y="16"/>
                    </a:lnTo>
                    <a:lnTo>
                      <a:pt x="91" y="19"/>
                    </a:lnTo>
                    <a:lnTo>
                      <a:pt x="122" y="19"/>
                    </a:lnTo>
                    <a:lnTo>
                      <a:pt x="132" y="16"/>
                    </a:lnTo>
                    <a:lnTo>
                      <a:pt x="156" y="16"/>
                    </a:lnTo>
                    <a:lnTo>
                      <a:pt x="165" y="14"/>
                    </a:lnTo>
                    <a:lnTo>
                      <a:pt x="184" y="11"/>
                    </a:lnTo>
                    <a:lnTo>
                      <a:pt x="213" y="9"/>
                    </a:lnTo>
                    <a:lnTo>
                      <a:pt x="189" y="4"/>
                    </a:lnTo>
                    <a:lnTo>
                      <a:pt x="172" y="4"/>
                    </a:lnTo>
                    <a:lnTo>
                      <a:pt x="163" y="7"/>
                    </a:lnTo>
                    <a:lnTo>
                      <a:pt x="151" y="7"/>
                    </a:lnTo>
                    <a:lnTo>
                      <a:pt x="136" y="9"/>
                    </a:lnTo>
                    <a:lnTo>
                      <a:pt x="112" y="9"/>
                    </a:lnTo>
                    <a:lnTo>
                      <a:pt x="103" y="11"/>
                    </a:lnTo>
                    <a:lnTo>
                      <a:pt x="64" y="11"/>
                    </a:lnTo>
                    <a:lnTo>
                      <a:pt x="55" y="9"/>
                    </a:lnTo>
                    <a:lnTo>
                      <a:pt x="36" y="9"/>
                    </a:lnTo>
                    <a:lnTo>
                      <a:pt x="28" y="7"/>
                    </a:lnTo>
                    <a:lnTo>
                      <a:pt x="0" y="0"/>
                    </a:lnTo>
                    <a:lnTo>
                      <a:pt x="0" y="2"/>
                    </a:lnTo>
                    <a:lnTo>
                      <a:pt x="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146"/>
              <p:cNvSpPr>
                <a:spLocks/>
              </p:cNvSpPr>
              <p:nvPr/>
            </p:nvSpPr>
            <p:spPr bwMode="auto">
              <a:xfrm>
                <a:off x="6540" y="6213"/>
                <a:ext cx="79" cy="19"/>
              </a:xfrm>
              <a:custGeom>
                <a:avLst/>
                <a:gdLst/>
                <a:ahLst/>
                <a:cxnLst>
                  <a:cxn ang="0">
                    <a:pos x="0" y="0"/>
                  </a:cxn>
                  <a:cxn ang="0">
                    <a:pos x="0" y="0"/>
                  </a:cxn>
                  <a:cxn ang="0">
                    <a:pos x="2" y="4"/>
                  </a:cxn>
                  <a:cxn ang="0">
                    <a:pos x="16" y="14"/>
                  </a:cxn>
                  <a:cxn ang="0">
                    <a:pos x="28" y="16"/>
                  </a:cxn>
                  <a:cxn ang="0">
                    <a:pos x="47" y="16"/>
                  </a:cxn>
                  <a:cxn ang="0">
                    <a:pos x="64" y="19"/>
                  </a:cxn>
                  <a:cxn ang="0">
                    <a:pos x="79" y="19"/>
                  </a:cxn>
                  <a:cxn ang="0">
                    <a:pos x="72" y="14"/>
                  </a:cxn>
                  <a:cxn ang="0">
                    <a:pos x="62" y="11"/>
                  </a:cxn>
                  <a:cxn ang="0">
                    <a:pos x="57" y="4"/>
                  </a:cxn>
                  <a:cxn ang="0">
                    <a:pos x="55" y="0"/>
                  </a:cxn>
                  <a:cxn ang="0">
                    <a:pos x="0" y="0"/>
                  </a:cxn>
                </a:cxnLst>
                <a:rect l="0" t="0" r="r" b="b"/>
                <a:pathLst>
                  <a:path w="79" h="19">
                    <a:moveTo>
                      <a:pt x="0" y="0"/>
                    </a:moveTo>
                    <a:lnTo>
                      <a:pt x="0" y="0"/>
                    </a:lnTo>
                    <a:lnTo>
                      <a:pt x="2" y="4"/>
                    </a:lnTo>
                    <a:lnTo>
                      <a:pt x="16" y="14"/>
                    </a:lnTo>
                    <a:lnTo>
                      <a:pt x="28" y="16"/>
                    </a:lnTo>
                    <a:lnTo>
                      <a:pt x="47" y="16"/>
                    </a:lnTo>
                    <a:lnTo>
                      <a:pt x="64" y="19"/>
                    </a:lnTo>
                    <a:lnTo>
                      <a:pt x="79" y="19"/>
                    </a:lnTo>
                    <a:lnTo>
                      <a:pt x="72" y="14"/>
                    </a:lnTo>
                    <a:lnTo>
                      <a:pt x="62" y="11"/>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147"/>
              <p:cNvSpPr>
                <a:spLocks/>
              </p:cNvSpPr>
              <p:nvPr/>
            </p:nvSpPr>
            <p:spPr bwMode="auto">
              <a:xfrm>
                <a:off x="6525" y="6230"/>
                <a:ext cx="139" cy="34"/>
              </a:xfrm>
              <a:custGeom>
                <a:avLst/>
                <a:gdLst/>
                <a:ahLst/>
                <a:cxnLst>
                  <a:cxn ang="0">
                    <a:pos x="14" y="4"/>
                  </a:cxn>
                  <a:cxn ang="0">
                    <a:pos x="2" y="9"/>
                  </a:cxn>
                  <a:cxn ang="0">
                    <a:pos x="0" y="14"/>
                  </a:cxn>
                  <a:cxn ang="0">
                    <a:pos x="0" y="19"/>
                  </a:cxn>
                  <a:cxn ang="0">
                    <a:pos x="4" y="21"/>
                  </a:cxn>
                  <a:cxn ang="0">
                    <a:pos x="9" y="24"/>
                  </a:cxn>
                  <a:cxn ang="0">
                    <a:pos x="16" y="26"/>
                  </a:cxn>
                  <a:cxn ang="0">
                    <a:pos x="21" y="26"/>
                  </a:cxn>
                  <a:cxn ang="0">
                    <a:pos x="28" y="28"/>
                  </a:cxn>
                  <a:cxn ang="0">
                    <a:pos x="40" y="28"/>
                  </a:cxn>
                  <a:cxn ang="0">
                    <a:pos x="48" y="31"/>
                  </a:cxn>
                  <a:cxn ang="0">
                    <a:pos x="64" y="31"/>
                  </a:cxn>
                  <a:cxn ang="0">
                    <a:pos x="108" y="33"/>
                  </a:cxn>
                  <a:cxn ang="0">
                    <a:pos x="139" y="28"/>
                  </a:cxn>
                  <a:cxn ang="0">
                    <a:pos x="134" y="26"/>
                  </a:cxn>
                  <a:cxn ang="0">
                    <a:pos x="127" y="24"/>
                  </a:cxn>
                  <a:cxn ang="0">
                    <a:pos x="108" y="14"/>
                  </a:cxn>
                  <a:cxn ang="0">
                    <a:pos x="103" y="9"/>
                  </a:cxn>
                  <a:cxn ang="0">
                    <a:pos x="98" y="7"/>
                  </a:cxn>
                  <a:cxn ang="0">
                    <a:pos x="72" y="7"/>
                  </a:cxn>
                  <a:cxn ang="0">
                    <a:pos x="67" y="4"/>
                  </a:cxn>
                  <a:cxn ang="0">
                    <a:pos x="48" y="4"/>
                  </a:cxn>
                  <a:cxn ang="0">
                    <a:pos x="43" y="2"/>
                  </a:cxn>
                  <a:cxn ang="0">
                    <a:pos x="38" y="0"/>
                  </a:cxn>
                  <a:cxn ang="0">
                    <a:pos x="28" y="0"/>
                  </a:cxn>
                  <a:cxn ang="0">
                    <a:pos x="14" y="4"/>
                  </a:cxn>
                </a:cxnLst>
                <a:rect l="0" t="0" r="r" b="b"/>
                <a:pathLst>
                  <a:path w="139" h="34">
                    <a:moveTo>
                      <a:pt x="14" y="4"/>
                    </a:moveTo>
                    <a:lnTo>
                      <a:pt x="2" y="9"/>
                    </a:lnTo>
                    <a:lnTo>
                      <a:pt x="0" y="14"/>
                    </a:lnTo>
                    <a:lnTo>
                      <a:pt x="0" y="19"/>
                    </a:lnTo>
                    <a:lnTo>
                      <a:pt x="4" y="21"/>
                    </a:lnTo>
                    <a:lnTo>
                      <a:pt x="9" y="24"/>
                    </a:lnTo>
                    <a:lnTo>
                      <a:pt x="16" y="26"/>
                    </a:lnTo>
                    <a:lnTo>
                      <a:pt x="21" y="26"/>
                    </a:lnTo>
                    <a:lnTo>
                      <a:pt x="28" y="28"/>
                    </a:lnTo>
                    <a:lnTo>
                      <a:pt x="40" y="28"/>
                    </a:lnTo>
                    <a:lnTo>
                      <a:pt x="48" y="31"/>
                    </a:lnTo>
                    <a:lnTo>
                      <a:pt x="64" y="31"/>
                    </a:lnTo>
                    <a:lnTo>
                      <a:pt x="108" y="33"/>
                    </a:lnTo>
                    <a:lnTo>
                      <a:pt x="139" y="28"/>
                    </a:lnTo>
                    <a:lnTo>
                      <a:pt x="134" y="26"/>
                    </a:lnTo>
                    <a:lnTo>
                      <a:pt x="127" y="24"/>
                    </a:lnTo>
                    <a:lnTo>
                      <a:pt x="108" y="14"/>
                    </a:lnTo>
                    <a:lnTo>
                      <a:pt x="103" y="9"/>
                    </a:lnTo>
                    <a:lnTo>
                      <a:pt x="98" y="7"/>
                    </a:lnTo>
                    <a:lnTo>
                      <a:pt x="72" y="7"/>
                    </a:lnTo>
                    <a:lnTo>
                      <a:pt x="67" y="4"/>
                    </a:lnTo>
                    <a:lnTo>
                      <a:pt x="48" y="4"/>
                    </a:lnTo>
                    <a:lnTo>
                      <a:pt x="43" y="2"/>
                    </a:lnTo>
                    <a:lnTo>
                      <a:pt x="38" y="0"/>
                    </a:lnTo>
                    <a:lnTo>
                      <a:pt x="28" y="0"/>
                    </a:lnTo>
                    <a:lnTo>
                      <a:pt x="1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148"/>
              <p:cNvSpPr>
                <a:spLocks/>
              </p:cNvSpPr>
              <p:nvPr/>
            </p:nvSpPr>
            <p:spPr bwMode="auto">
              <a:xfrm>
                <a:off x="6540" y="6211"/>
                <a:ext cx="55" cy="21"/>
              </a:xfrm>
              <a:custGeom>
                <a:avLst/>
                <a:gdLst/>
                <a:ahLst/>
                <a:cxnLst>
                  <a:cxn ang="0">
                    <a:pos x="23" y="4"/>
                  </a:cxn>
                  <a:cxn ang="0">
                    <a:pos x="0" y="0"/>
                  </a:cxn>
                  <a:cxn ang="0">
                    <a:pos x="9" y="9"/>
                  </a:cxn>
                  <a:cxn ang="0">
                    <a:pos x="14" y="12"/>
                  </a:cxn>
                  <a:cxn ang="0">
                    <a:pos x="16" y="12"/>
                  </a:cxn>
                  <a:cxn ang="0">
                    <a:pos x="21" y="16"/>
                  </a:cxn>
                  <a:cxn ang="0">
                    <a:pos x="26" y="16"/>
                  </a:cxn>
                  <a:cxn ang="0">
                    <a:pos x="28" y="19"/>
                  </a:cxn>
                  <a:cxn ang="0">
                    <a:pos x="36" y="19"/>
                  </a:cxn>
                  <a:cxn ang="0">
                    <a:pos x="38" y="21"/>
                  </a:cxn>
                  <a:cxn ang="0">
                    <a:pos x="55" y="21"/>
                  </a:cxn>
                  <a:cxn ang="0">
                    <a:pos x="50" y="19"/>
                  </a:cxn>
                  <a:cxn ang="0">
                    <a:pos x="45" y="16"/>
                  </a:cxn>
                  <a:cxn ang="0">
                    <a:pos x="43" y="12"/>
                  </a:cxn>
                  <a:cxn ang="0">
                    <a:pos x="36" y="4"/>
                  </a:cxn>
                  <a:cxn ang="0">
                    <a:pos x="23" y="4"/>
                  </a:cxn>
                </a:cxnLst>
                <a:rect l="0" t="0" r="r" b="b"/>
                <a:pathLst>
                  <a:path w="55" h="21">
                    <a:moveTo>
                      <a:pt x="23" y="4"/>
                    </a:moveTo>
                    <a:lnTo>
                      <a:pt x="0" y="0"/>
                    </a:lnTo>
                    <a:lnTo>
                      <a:pt x="9" y="9"/>
                    </a:lnTo>
                    <a:lnTo>
                      <a:pt x="14" y="12"/>
                    </a:lnTo>
                    <a:lnTo>
                      <a:pt x="16" y="12"/>
                    </a:lnTo>
                    <a:lnTo>
                      <a:pt x="21" y="16"/>
                    </a:lnTo>
                    <a:lnTo>
                      <a:pt x="26" y="16"/>
                    </a:lnTo>
                    <a:lnTo>
                      <a:pt x="28" y="19"/>
                    </a:lnTo>
                    <a:lnTo>
                      <a:pt x="36" y="19"/>
                    </a:lnTo>
                    <a:lnTo>
                      <a:pt x="38" y="21"/>
                    </a:lnTo>
                    <a:lnTo>
                      <a:pt x="55" y="21"/>
                    </a:lnTo>
                    <a:lnTo>
                      <a:pt x="50" y="19"/>
                    </a:lnTo>
                    <a:lnTo>
                      <a:pt x="45" y="16"/>
                    </a:lnTo>
                    <a:lnTo>
                      <a:pt x="43" y="12"/>
                    </a:lnTo>
                    <a:lnTo>
                      <a:pt x="36"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149"/>
              <p:cNvSpPr>
                <a:spLocks/>
              </p:cNvSpPr>
              <p:nvPr/>
            </p:nvSpPr>
            <p:spPr bwMode="auto">
              <a:xfrm>
                <a:off x="6520" y="6228"/>
                <a:ext cx="116" cy="36"/>
              </a:xfrm>
              <a:custGeom>
                <a:avLst/>
                <a:gdLst/>
                <a:ahLst/>
                <a:cxnLst>
                  <a:cxn ang="0">
                    <a:pos x="7" y="24"/>
                  </a:cxn>
                  <a:cxn ang="0">
                    <a:pos x="11" y="26"/>
                  </a:cxn>
                  <a:cxn ang="0">
                    <a:pos x="19" y="26"/>
                  </a:cxn>
                  <a:cxn ang="0">
                    <a:pos x="23" y="28"/>
                  </a:cxn>
                  <a:cxn ang="0">
                    <a:pos x="31" y="28"/>
                  </a:cxn>
                  <a:cxn ang="0">
                    <a:pos x="35" y="31"/>
                  </a:cxn>
                  <a:cxn ang="0">
                    <a:pos x="43" y="31"/>
                  </a:cxn>
                  <a:cxn ang="0">
                    <a:pos x="50" y="33"/>
                  </a:cxn>
                  <a:cxn ang="0">
                    <a:pos x="74" y="33"/>
                  </a:cxn>
                  <a:cxn ang="0">
                    <a:pos x="79" y="36"/>
                  </a:cxn>
                  <a:cxn ang="0">
                    <a:pos x="115" y="36"/>
                  </a:cxn>
                  <a:cxn ang="0">
                    <a:pos x="98" y="26"/>
                  </a:cxn>
                  <a:cxn ang="0">
                    <a:pos x="86" y="7"/>
                  </a:cxn>
                  <a:cxn ang="0">
                    <a:pos x="67" y="7"/>
                  </a:cxn>
                  <a:cxn ang="0">
                    <a:pos x="40" y="2"/>
                  </a:cxn>
                  <a:cxn ang="0">
                    <a:pos x="31" y="0"/>
                  </a:cxn>
                  <a:cxn ang="0">
                    <a:pos x="14" y="7"/>
                  </a:cxn>
                  <a:cxn ang="0">
                    <a:pos x="0" y="14"/>
                  </a:cxn>
                  <a:cxn ang="0">
                    <a:pos x="2" y="19"/>
                  </a:cxn>
                  <a:cxn ang="0">
                    <a:pos x="7" y="24"/>
                  </a:cxn>
                </a:cxnLst>
                <a:rect l="0" t="0" r="r" b="b"/>
                <a:pathLst>
                  <a:path w="116" h="36">
                    <a:moveTo>
                      <a:pt x="7" y="24"/>
                    </a:moveTo>
                    <a:lnTo>
                      <a:pt x="11" y="26"/>
                    </a:lnTo>
                    <a:lnTo>
                      <a:pt x="19" y="26"/>
                    </a:lnTo>
                    <a:lnTo>
                      <a:pt x="23" y="28"/>
                    </a:lnTo>
                    <a:lnTo>
                      <a:pt x="31" y="28"/>
                    </a:lnTo>
                    <a:lnTo>
                      <a:pt x="35" y="31"/>
                    </a:lnTo>
                    <a:lnTo>
                      <a:pt x="43" y="31"/>
                    </a:lnTo>
                    <a:lnTo>
                      <a:pt x="50" y="33"/>
                    </a:lnTo>
                    <a:lnTo>
                      <a:pt x="74" y="33"/>
                    </a:lnTo>
                    <a:lnTo>
                      <a:pt x="79" y="36"/>
                    </a:lnTo>
                    <a:lnTo>
                      <a:pt x="115" y="36"/>
                    </a:lnTo>
                    <a:lnTo>
                      <a:pt x="98" y="26"/>
                    </a:lnTo>
                    <a:lnTo>
                      <a:pt x="86" y="7"/>
                    </a:lnTo>
                    <a:lnTo>
                      <a:pt x="67" y="7"/>
                    </a:lnTo>
                    <a:lnTo>
                      <a:pt x="40" y="2"/>
                    </a:lnTo>
                    <a:lnTo>
                      <a:pt x="31" y="0"/>
                    </a:lnTo>
                    <a:lnTo>
                      <a:pt x="14" y="7"/>
                    </a:lnTo>
                    <a:lnTo>
                      <a:pt x="0" y="14"/>
                    </a:lnTo>
                    <a:lnTo>
                      <a:pt x="2" y="19"/>
                    </a:lnTo>
                    <a:lnTo>
                      <a:pt x="7" y="2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150"/>
              <p:cNvSpPr>
                <a:spLocks/>
              </p:cNvSpPr>
              <p:nvPr/>
            </p:nvSpPr>
            <p:spPr bwMode="auto">
              <a:xfrm>
                <a:off x="6410" y="6100"/>
                <a:ext cx="36" cy="8"/>
              </a:xfrm>
              <a:custGeom>
                <a:avLst/>
                <a:gdLst/>
                <a:ahLst/>
                <a:cxnLst>
                  <a:cxn ang="0">
                    <a:pos x="21" y="2"/>
                  </a:cxn>
                  <a:cxn ang="0">
                    <a:pos x="19" y="0"/>
                  </a:cxn>
                  <a:cxn ang="0">
                    <a:pos x="14" y="0"/>
                  </a:cxn>
                  <a:cxn ang="0">
                    <a:pos x="12" y="2"/>
                  </a:cxn>
                  <a:cxn ang="0">
                    <a:pos x="0" y="2"/>
                  </a:cxn>
                  <a:cxn ang="0">
                    <a:pos x="0" y="7"/>
                  </a:cxn>
                  <a:cxn ang="0">
                    <a:pos x="36" y="7"/>
                  </a:cxn>
                  <a:cxn ang="0">
                    <a:pos x="36" y="2"/>
                  </a:cxn>
                  <a:cxn ang="0">
                    <a:pos x="21" y="2"/>
                  </a:cxn>
                </a:cxnLst>
                <a:rect l="0" t="0" r="r" b="b"/>
                <a:pathLst>
                  <a:path w="36" h="8">
                    <a:moveTo>
                      <a:pt x="21" y="2"/>
                    </a:moveTo>
                    <a:lnTo>
                      <a:pt x="19" y="0"/>
                    </a:lnTo>
                    <a:lnTo>
                      <a:pt x="14" y="0"/>
                    </a:lnTo>
                    <a:lnTo>
                      <a:pt x="12" y="2"/>
                    </a:lnTo>
                    <a:lnTo>
                      <a:pt x="0" y="2"/>
                    </a:lnTo>
                    <a:lnTo>
                      <a:pt x="0" y="7"/>
                    </a:lnTo>
                    <a:lnTo>
                      <a:pt x="36" y="7"/>
                    </a:lnTo>
                    <a:lnTo>
                      <a:pt x="36" y="2"/>
                    </a:lnTo>
                    <a:lnTo>
                      <a:pt x="21"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151"/>
              <p:cNvSpPr>
                <a:spLocks/>
              </p:cNvSpPr>
              <p:nvPr/>
            </p:nvSpPr>
            <p:spPr bwMode="auto">
              <a:xfrm>
                <a:off x="6408" y="6117"/>
                <a:ext cx="40" cy="99"/>
              </a:xfrm>
              <a:custGeom>
                <a:avLst/>
                <a:gdLst/>
                <a:ahLst/>
                <a:cxnLst>
                  <a:cxn ang="0">
                    <a:pos x="31" y="86"/>
                  </a:cxn>
                  <a:cxn ang="0">
                    <a:pos x="0" y="83"/>
                  </a:cxn>
                  <a:cxn ang="0">
                    <a:pos x="0" y="98"/>
                  </a:cxn>
                  <a:cxn ang="0">
                    <a:pos x="4" y="88"/>
                  </a:cxn>
                  <a:cxn ang="0">
                    <a:pos x="38" y="88"/>
                  </a:cxn>
                  <a:cxn ang="0">
                    <a:pos x="36" y="72"/>
                  </a:cxn>
                  <a:cxn ang="0">
                    <a:pos x="33" y="50"/>
                  </a:cxn>
                  <a:cxn ang="0">
                    <a:pos x="33" y="4"/>
                  </a:cxn>
                  <a:cxn ang="0">
                    <a:pos x="40" y="0"/>
                  </a:cxn>
                  <a:cxn ang="0">
                    <a:pos x="31" y="0"/>
                  </a:cxn>
                  <a:cxn ang="0">
                    <a:pos x="31" y="86"/>
                  </a:cxn>
                </a:cxnLst>
                <a:rect l="0" t="0" r="r" b="b"/>
                <a:pathLst>
                  <a:path w="40" h="99">
                    <a:moveTo>
                      <a:pt x="31" y="86"/>
                    </a:moveTo>
                    <a:lnTo>
                      <a:pt x="0" y="83"/>
                    </a:lnTo>
                    <a:lnTo>
                      <a:pt x="0" y="98"/>
                    </a:lnTo>
                    <a:lnTo>
                      <a:pt x="4" y="88"/>
                    </a:lnTo>
                    <a:lnTo>
                      <a:pt x="38" y="88"/>
                    </a:lnTo>
                    <a:lnTo>
                      <a:pt x="36" y="72"/>
                    </a:lnTo>
                    <a:lnTo>
                      <a:pt x="33" y="50"/>
                    </a:lnTo>
                    <a:lnTo>
                      <a:pt x="33" y="4"/>
                    </a:lnTo>
                    <a:lnTo>
                      <a:pt x="40" y="0"/>
                    </a:lnTo>
                    <a:lnTo>
                      <a:pt x="31" y="0"/>
                    </a:lnTo>
                    <a:lnTo>
                      <a:pt x="31"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152"/>
              <p:cNvSpPr>
                <a:spLocks/>
              </p:cNvSpPr>
              <p:nvPr/>
            </p:nvSpPr>
            <p:spPr bwMode="auto">
              <a:xfrm>
                <a:off x="6403" y="6108"/>
                <a:ext cx="48" cy="110"/>
              </a:xfrm>
              <a:custGeom>
                <a:avLst/>
                <a:gdLst/>
                <a:ahLst/>
                <a:cxnLst>
                  <a:cxn ang="0">
                    <a:pos x="0" y="9"/>
                  </a:cxn>
                  <a:cxn ang="0">
                    <a:pos x="0" y="110"/>
                  </a:cxn>
                  <a:cxn ang="0">
                    <a:pos x="4" y="110"/>
                  </a:cxn>
                  <a:cxn ang="0">
                    <a:pos x="4" y="14"/>
                  </a:cxn>
                  <a:cxn ang="0">
                    <a:pos x="47" y="7"/>
                  </a:cxn>
                  <a:cxn ang="0">
                    <a:pos x="47" y="2"/>
                  </a:cxn>
                  <a:cxn ang="0">
                    <a:pos x="2" y="0"/>
                  </a:cxn>
                  <a:cxn ang="0">
                    <a:pos x="0" y="9"/>
                  </a:cxn>
                </a:cxnLst>
                <a:rect l="0" t="0" r="r" b="b"/>
                <a:pathLst>
                  <a:path w="48" h="110">
                    <a:moveTo>
                      <a:pt x="0" y="9"/>
                    </a:moveTo>
                    <a:lnTo>
                      <a:pt x="0" y="110"/>
                    </a:lnTo>
                    <a:lnTo>
                      <a:pt x="4" y="110"/>
                    </a:lnTo>
                    <a:lnTo>
                      <a:pt x="4" y="14"/>
                    </a:lnTo>
                    <a:lnTo>
                      <a:pt x="47" y="7"/>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153"/>
              <p:cNvSpPr>
                <a:spLocks/>
              </p:cNvSpPr>
              <p:nvPr/>
            </p:nvSpPr>
            <p:spPr bwMode="auto">
              <a:xfrm>
                <a:off x="6410" y="6120"/>
                <a:ext cx="41" cy="93"/>
              </a:xfrm>
              <a:custGeom>
                <a:avLst/>
                <a:gdLst/>
                <a:ahLst/>
                <a:cxnLst>
                  <a:cxn ang="0">
                    <a:pos x="36" y="31"/>
                  </a:cxn>
                  <a:cxn ang="0">
                    <a:pos x="36" y="19"/>
                  </a:cxn>
                  <a:cxn ang="0">
                    <a:pos x="40" y="0"/>
                  </a:cxn>
                  <a:cxn ang="0">
                    <a:pos x="31" y="2"/>
                  </a:cxn>
                  <a:cxn ang="0">
                    <a:pos x="31" y="86"/>
                  </a:cxn>
                  <a:cxn ang="0">
                    <a:pos x="24" y="86"/>
                  </a:cxn>
                  <a:cxn ang="0">
                    <a:pos x="2" y="83"/>
                  </a:cxn>
                  <a:cxn ang="0">
                    <a:pos x="0" y="91"/>
                  </a:cxn>
                  <a:cxn ang="0">
                    <a:pos x="36" y="93"/>
                  </a:cxn>
                  <a:cxn ang="0">
                    <a:pos x="36" y="79"/>
                  </a:cxn>
                  <a:cxn ang="0">
                    <a:pos x="33" y="67"/>
                  </a:cxn>
                  <a:cxn ang="0">
                    <a:pos x="33" y="40"/>
                  </a:cxn>
                  <a:cxn ang="0">
                    <a:pos x="36" y="31"/>
                  </a:cxn>
                </a:cxnLst>
                <a:rect l="0" t="0" r="r" b="b"/>
                <a:pathLst>
                  <a:path w="41" h="93">
                    <a:moveTo>
                      <a:pt x="36" y="31"/>
                    </a:moveTo>
                    <a:lnTo>
                      <a:pt x="36" y="19"/>
                    </a:lnTo>
                    <a:lnTo>
                      <a:pt x="40" y="0"/>
                    </a:lnTo>
                    <a:lnTo>
                      <a:pt x="31" y="2"/>
                    </a:lnTo>
                    <a:lnTo>
                      <a:pt x="31" y="86"/>
                    </a:lnTo>
                    <a:lnTo>
                      <a:pt x="24" y="86"/>
                    </a:lnTo>
                    <a:lnTo>
                      <a:pt x="2" y="83"/>
                    </a:lnTo>
                    <a:lnTo>
                      <a:pt x="0" y="91"/>
                    </a:lnTo>
                    <a:lnTo>
                      <a:pt x="36" y="93"/>
                    </a:lnTo>
                    <a:lnTo>
                      <a:pt x="36" y="79"/>
                    </a:lnTo>
                    <a:lnTo>
                      <a:pt x="33" y="67"/>
                    </a:lnTo>
                    <a:lnTo>
                      <a:pt x="33" y="40"/>
                    </a:lnTo>
                    <a:lnTo>
                      <a:pt x="36"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154"/>
              <p:cNvSpPr>
                <a:spLocks/>
              </p:cNvSpPr>
              <p:nvPr/>
            </p:nvSpPr>
            <p:spPr bwMode="auto">
              <a:xfrm>
                <a:off x="6420" y="6127"/>
                <a:ext cx="7" cy="9"/>
              </a:xfrm>
              <a:custGeom>
                <a:avLst/>
                <a:gdLst/>
                <a:ahLst/>
                <a:cxnLst>
                  <a:cxn ang="0">
                    <a:pos x="2" y="0"/>
                  </a:cxn>
                  <a:cxn ang="0">
                    <a:pos x="0" y="0"/>
                  </a:cxn>
                  <a:cxn ang="0">
                    <a:pos x="0" y="7"/>
                  </a:cxn>
                  <a:cxn ang="0">
                    <a:pos x="2" y="9"/>
                  </a:cxn>
                  <a:cxn ang="0">
                    <a:pos x="7" y="7"/>
                  </a:cxn>
                  <a:cxn ang="0">
                    <a:pos x="7" y="2"/>
                  </a:cxn>
                  <a:cxn ang="0">
                    <a:pos x="2" y="0"/>
                  </a:cxn>
                </a:cxnLst>
                <a:rect l="0" t="0" r="r" b="b"/>
                <a:pathLst>
                  <a:path w="7" h="9">
                    <a:moveTo>
                      <a:pt x="2" y="0"/>
                    </a:moveTo>
                    <a:lnTo>
                      <a:pt x="0" y="0"/>
                    </a:lnTo>
                    <a:lnTo>
                      <a:pt x="0" y="7"/>
                    </a:lnTo>
                    <a:lnTo>
                      <a:pt x="2"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155"/>
              <p:cNvSpPr>
                <a:spLocks/>
              </p:cNvSpPr>
              <p:nvPr/>
            </p:nvSpPr>
            <p:spPr bwMode="auto">
              <a:xfrm>
                <a:off x="6420" y="6148"/>
                <a:ext cx="7" cy="8"/>
              </a:xfrm>
              <a:custGeom>
                <a:avLst/>
                <a:gdLst/>
                <a:ahLst/>
                <a:cxnLst>
                  <a:cxn ang="0">
                    <a:pos x="2" y="0"/>
                  </a:cxn>
                  <a:cxn ang="0">
                    <a:pos x="0" y="0"/>
                  </a:cxn>
                  <a:cxn ang="0">
                    <a:pos x="0" y="7"/>
                  </a:cxn>
                  <a:cxn ang="0">
                    <a:pos x="4" y="7"/>
                  </a:cxn>
                  <a:cxn ang="0">
                    <a:pos x="7" y="2"/>
                  </a:cxn>
                  <a:cxn ang="0">
                    <a:pos x="2" y="0"/>
                  </a:cxn>
                </a:cxnLst>
                <a:rect l="0" t="0" r="r" b="b"/>
                <a:pathLst>
                  <a:path w="7" h="8">
                    <a:moveTo>
                      <a:pt x="2" y="0"/>
                    </a:moveTo>
                    <a:lnTo>
                      <a:pt x="0" y="0"/>
                    </a:lnTo>
                    <a:lnTo>
                      <a:pt x="0" y="7"/>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156"/>
              <p:cNvSpPr>
                <a:spLocks/>
              </p:cNvSpPr>
              <p:nvPr/>
            </p:nvSpPr>
            <p:spPr bwMode="auto">
              <a:xfrm>
                <a:off x="6417" y="6124"/>
                <a:ext cx="7" cy="12"/>
              </a:xfrm>
              <a:custGeom>
                <a:avLst/>
                <a:gdLst/>
                <a:ahLst/>
                <a:cxnLst>
                  <a:cxn ang="0">
                    <a:pos x="2" y="0"/>
                  </a:cxn>
                  <a:cxn ang="0">
                    <a:pos x="2" y="0"/>
                  </a:cxn>
                  <a:cxn ang="0">
                    <a:pos x="0" y="2"/>
                  </a:cxn>
                  <a:cxn ang="0">
                    <a:pos x="0" y="9"/>
                  </a:cxn>
                  <a:cxn ang="0">
                    <a:pos x="2" y="11"/>
                  </a:cxn>
                  <a:cxn ang="0">
                    <a:pos x="7" y="9"/>
                  </a:cxn>
                  <a:cxn ang="0">
                    <a:pos x="7" y="2"/>
                  </a:cxn>
                  <a:cxn ang="0">
                    <a:pos x="2" y="0"/>
                  </a:cxn>
                </a:cxnLst>
                <a:rect l="0" t="0" r="r" b="b"/>
                <a:pathLst>
                  <a:path w="7" h="12">
                    <a:moveTo>
                      <a:pt x="2" y="0"/>
                    </a:moveTo>
                    <a:lnTo>
                      <a:pt x="2" y="0"/>
                    </a:lnTo>
                    <a:lnTo>
                      <a:pt x="0" y="2"/>
                    </a:lnTo>
                    <a:lnTo>
                      <a:pt x="0" y="9"/>
                    </a:lnTo>
                    <a:lnTo>
                      <a:pt x="2" y="11"/>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157"/>
              <p:cNvSpPr>
                <a:spLocks/>
              </p:cNvSpPr>
              <p:nvPr/>
            </p:nvSpPr>
            <p:spPr bwMode="auto">
              <a:xfrm>
                <a:off x="6417" y="6146"/>
                <a:ext cx="7" cy="12"/>
              </a:xfrm>
              <a:custGeom>
                <a:avLst/>
                <a:gdLst/>
                <a:ahLst/>
                <a:cxnLst>
                  <a:cxn ang="0">
                    <a:pos x="2" y="0"/>
                  </a:cxn>
                  <a:cxn ang="0">
                    <a:pos x="2" y="0"/>
                  </a:cxn>
                  <a:cxn ang="0">
                    <a:pos x="0" y="2"/>
                  </a:cxn>
                  <a:cxn ang="0">
                    <a:pos x="0" y="9"/>
                  </a:cxn>
                  <a:cxn ang="0">
                    <a:pos x="2" y="12"/>
                  </a:cxn>
                  <a:cxn ang="0">
                    <a:pos x="7" y="9"/>
                  </a:cxn>
                  <a:cxn ang="0">
                    <a:pos x="7" y="2"/>
                  </a:cxn>
                  <a:cxn ang="0">
                    <a:pos x="2" y="0"/>
                  </a:cxn>
                </a:cxnLst>
                <a:rect l="0" t="0" r="r" b="b"/>
                <a:pathLst>
                  <a:path w="7" h="12">
                    <a:moveTo>
                      <a:pt x="2" y="0"/>
                    </a:moveTo>
                    <a:lnTo>
                      <a:pt x="2" y="0"/>
                    </a:lnTo>
                    <a:lnTo>
                      <a:pt x="0" y="2"/>
                    </a:lnTo>
                    <a:lnTo>
                      <a:pt x="0" y="9"/>
                    </a:lnTo>
                    <a:lnTo>
                      <a:pt x="2" y="12"/>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158"/>
              <p:cNvSpPr>
                <a:spLocks/>
              </p:cNvSpPr>
              <p:nvPr/>
            </p:nvSpPr>
            <p:spPr bwMode="auto">
              <a:xfrm>
                <a:off x="6410" y="6033"/>
                <a:ext cx="7" cy="3"/>
              </a:xfrm>
              <a:custGeom>
                <a:avLst/>
                <a:gdLst/>
                <a:ahLst/>
                <a:cxnLst>
                  <a:cxn ang="0">
                    <a:pos x="4" y="0"/>
                  </a:cxn>
                  <a:cxn ang="0">
                    <a:pos x="0" y="0"/>
                  </a:cxn>
                  <a:cxn ang="0">
                    <a:pos x="0" y="2"/>
                  </a:cxn>
                  <a:cxn ang="0">
                    <a:pos x="7" y="2"/>
                  </a:cxn>
                  <a:cxn ang="0">
                    <a:pos x="4" y="0"/>
                  </a:cxn>
                </a:cxnLst>
                <a:rect l="0" t="0" r="r" b="b"/>
                <a:pathLst>
                  <a:path w="7" h="3">
                    <a:moveTo>
                      <a:pt x="4" y="0"/>
                    </a:moveTo>
                    <a:lnTo>
                      <a:pt x="0"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159"/>
              <p:cNvSpPr>
                <a:spLocks/>
              </p:cNvSpPr>
              <p:nvPr/>
            </p:nvSpPr>
            <p:spPr bwMode="auto">
              <a:xfrm>
                <a:off x="6424" y="6031"/>
                <a:ext cx="8" cy="2"/>
              </a:xfrm>
              <a:custGeom>
                <a:avLst/>
                <a:gdLst/>
                <a:ahLst/>
                <a:cxnLst>
                  <a:cxn ang="0">
                    <a:pos x="4" y="0"/>
                  </a:cxn>
                  <a:cxn ang="0">
                    <a:pos x="4" y="0"/>
                  </a:cxn>
                  <a:cxn ang="0">
                    <a:pos x="0" y="2"/>
                  </a:cxn>
                  <a:cxn ang="0">
                    <a:pos x="7" y="2"/>
                  </a:cxn>
                  <a:cxn ang="0">
                    <a:pos x="4" y="0"/>
                  </a:cxn>
                </a:cxnLst>
                <a:rect l="0" t="0" r="r" b="b"/>
                <a:pathLst>
                  <a:path w="8" h="2">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160"/>
              <p:cNvSpPr>
                <a:spLocks/>
              </p:cNvSpPr>
              <p:nvPr/>
            </p:nvSpPr>
            <p:spPr bwMode="auto">
              <a:xfrm>
                <a:off x="6439" y="6031"/>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161"/>
              <p:cNvSpPr>
                <a:spLocks/>
              </p:cNvSpPr>
              <p:nvPr/>
            </p:nvSpPr>
            <p:spPr bwMode="auto">
              <a:xfrm>
                <a:off x="6412" y="6033"/>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162"/>
              <p:cNvSpPr>
                <a:spLocks/>
              </p:cNvSpPr>
              <p:nvPr/>
            </p:nvSpPr>
            <p:spPr bwMode="auto">
              <a:xfrm>
                <a:off x="6424" y="6031"/>
                <a:ext cx="8" cy="2"/>
              </a:xfrm>
              <a:custGeom>
                <a:avLst/>
                <a:gdLst/>
                <a:ahLst/>
                <a:cxnLst>
                  <a:cxn ang="0">
                    <a:pos x="4" y="0"/>
                  </a:cxn>
                  <a:cxn ang="0">
                    <a:pos x="4" y="0"/>
                  </a:cxn>
                  <a:cxn ang="0">
                    <a:pos x="0" y="2"/>
                  </a:cxn>
                  <a:cxn ang="0">
                    <a:pos x="7" y="2"/>
                  </a:cxn>
                  <a:cxn ang="0">
                    <a:pos x="4" y="0"/>
                  </a:cxn>
                </a:cxnLst>
                <a:rect l="0" t="0" r="r" b="b"/>
                <a:pathLst>
                  <a:path w="8" h="2">
                    <a:moveTo>
                      <a:pt x="4" y="0"/>
                    </a:moveTo>
                    <a:lnTo>
                      <a:pt x="4" y="0"/>
                    </a:lnTo>
                    <a:lnTo>
                      <a:pt x="0" y="2"/>
                    </a:lnTo>
                    <a:lnTo>
                      <a:pt x="7" y="2"/>
                    </a:lnTo>
                    <a:lnTo>
                      <a:pt x="4"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163"/>
              <p:cNvSpPr>
                <a:spLocks/>
              </p:cNvSpPr>
              <p:nvPr/>
            </p:nvSpPr>
            <p:spPr bwMode="auto">
              <a:xfrm>
                <a:off x="6441" y="6031"/>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164"/>
              <p:cNvSpPr>
                <a:spLocks/>
              </p:cNvSpPr>
              <p:nvPr/>
            </p:nvSpPr>
            <p:spPr bwMode="auto">
              <a:xfrm>
                <a:off x="6412" y="6225"/>
                <a:ext cx="44" cy="15"/>
              </a:xfrm>
              <a:custGeom>
                <a:avLst/>
                <a:gdLst/>
                <a:ahLst/>
                <a:cxnLst>
                  <a:cxn ang="0">
                    <a:pos x="0" y="0"/>
                  </a:cxn>
                  <a:cxn ang="0">
                    <a:pos x="0" y="9"/>
                  </a:cxn>
                  <a:cxn ang="0">
                    <a:pos x="43" y="14"/>
                  </a:cxn>
                  <a:cxn ang="0">
                    <a:pos x="43" y="4"/>
                  </a:cxn>
                  <a:cxn ang="0">
                    <a:pos x="0" y="0"/>
                  </a:cxn>
                </a:cxnLst>
                <a:rect l="0" t="0" r="r" b="b"/>
                <a:pathLst>
                  <a:path w="44"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65"/>
              <p:cNvSpPr>
                <a:spLocks/>
              </p:cNvSpPr>
              <p:nvPr/>
            </p:nvSpPr>
            <p:spPr bwMode="auto">
              <a:xfrm>
                <a:off x="6626" y="5988"/>
                <a:ext cx="14" cy="170"/>
              </a:xfrm>
              <a:custGeom>
                <a:avLst/>
                <a:gdLst/>
                <a:ahLst/>
                <a:cxnLst>
                  <a:cxn ang="0">
                    <a:pos x="2" y="2"/>
                  </a:cxn>
                  <a:cxn ang="0">
                    <a:pos x="0" y="45"/>
                  </a:cxn>
                  <a:cxn ang="0">
                    <a:pos x="0" y="168"/>
                  </a:cxn>
                  <a:cxn ang="0">
                    <a:pos x="14" y="170"/>
                  </a:cxn>
                  <a:cxn ang="0">
                    <a:pos x="2" y="165"/>
                  </a:cxn>
                  <a:cxn ang="0">
                    <a:pos x="2" y="124"/>
                  </a:cxn>
                  <a:cxn ang="0">
                    <a:pos x="4" y="81"/>
                  </a:cxn>
                  <a:cxn ang="0">
                    <a:pos x="4" y="40"/>
                  </a:cxn>
                  <a:cxn ang="0">
                    <a:pos x="7" y="0"/>
                  </a:cxn>
                  <a:cxn ang="0">
                    <a:pos x="2" y="2"/>
                  </a:cxn>
                </a:cxnLst>
                <a:rect l="0" t="0" r="r" b="b"/>
                <a:pathLst>
                  <a:path w="14" h="170">
                    <a:moveTo>
                      <a:pt x="2" y="2"/>
                    </a:moveTo>
                    <a:lnTo>
                      <a:pt x="0" y="45"/>
                    </a:lnTo>
                    <a:lnTo>
                      <a:pt x="0" y="168"/>
                    </a:lnTo>
                    <a:lnTo>
                      <a:pt x="14" y="170"/>
                    </a:lnTo>
                    <a:lnTo>
                      <a:pt x="2" y="165"/>
                    </a:lnTo>
                    <a:lnTo>
                      <a:pt x="2" y="124"/>
                    </a:lnTo>
                    <a:lnTo>
                      <a:pt x="4" y="81"/>
                    </a:lnTo>
                    <a:lnTo>
                      <a:pt x="4" y="40"/>
                    </a:lnTo>
                    <a:lnTo>
                      <a:pt x="7" y="0"/>
                    </a:lnTo>
                    <a:lnTo>
                      <a:pt x="2"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66"/>
              <p:cNvSpPr>
                <a:spLocks/>
              </p:cNvSpPr>
              <p:nvPr/>
            </p:nvSpPr>
            <p:spPr bwMode="auto">
              <a:xfrm>
                <a:off x="6652" y="6165"/>
                <a:ext cx="72" cy="111"/>
              </a:xfrm>
              <a:custGeom>
                <a:avLst/>
                <a:gdLst/>
                <a:ahLst/>
                <a:cxnLst>
                  <a:cxn ang="0">
                    <a:pos x="72" y="103"/>
                  </a:cxn>
                  <a:cxn ang="0">
                    <a:pos x="72" y="52"/>
                  </a:cxn>
                  <a:cxn ang="0">
                    <a:pos x="69" y="40"/>
                  </a:cxn>
                  <a:cxn ang="0">
                    <a:pos x="69" y="28"/>
                  </a:cxn>
                  <a:cxn ang="0">
                    <a:pos x="67" y="16"/>
                  </a:cxn>
                  <a:cxn ang="0">
                    <a:pos x="62" y="2"/>
                  </a:cxn>
                  <a:cxn ang="0">
                    <a:pos x="36" y="0"/>
                  </a:cxn>
                  <a:cxn ang="0">
                    <a:pos x="35" y="0"/>
                  </a:cxn>
                  <a:cxn ang="0">
                    <a:pos x="9" y="2"/>
                  </a:cxn>
                  <a:cxn ang="0">
                    <a:pos x="4" y="24"/>
                  </a:cxn>
                  <a:cxn ang="0">
                    <a:pos x="0" y="74"/>
                  </a:cxn>
                  <a:cxn ang="0">
                    <a:pos x="0" y="103"/>
                  </a:cxn>
                  <a:cxn ang="0">
                    <a:pos x="43" y="110"/>
                  </a:cxn>
                  <a:cxn ang="0">
                    <a:pos x="72" y="103"/>
                  </a:cxn>
                </a:cxnLst>
                <a:rect l="0" t="0" r="r" b="b"/>
                <a:pathLst>
                  <a:path w="72" h="111">
                    <a:moveTo>
                      <a:pt x="72" y="103"/>
                    </a:moveTo>
                    <a:lnTo>
                      <a:pt x="72" y="52"/>
                    </a:lnTo>
                    <a:lnTo>
                      <a:pt x="69" y="40"/>
                    </a:lnTo>
                    <a:lnTo>
                      <a:pt x="69" y="28"/>
                    </a:lnTo>
                    <a:lnTo>
                      <a:pt x="67" y="16"/>
                    </a:lnTo>
                    <a:lnTo>
                      <a:pt x="62" y="2"/>
                    </a:lnTo>
                    <a:lnTo>
                      <a:pt x="36" y="0"/>
                    </a:lnTo>
                    <a:lnTo>
                      <a:pt x="35" y="0"/>
                    </a:lnTo>
                    <a:lnTo>
                      <a:pt x="9" y="2"/>
                    </a:lnTo>
                    <a:lnTo>
                      <a:pt x="4" y="24"/>
                    </a:lnTo>
                    <a:lnTo>
                      <a:pt x="0" y="74"/>
                    </a:lnTo>
                    <a:lnTo>
                      <a:pt x="0" y="103"/>
                    </a:lnTo>
                    <a:lnTo>
                      <a:pt x="43" y="110"/>
                    </a:lnTo>
                    <a:lnTo>
                      <a:pt x="72" y="103"/>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67"/>
              <p:cNvSpPr>
                <a:spLocks/>
              </p:cNvSpPr>
              <p:nvPr/>
            </p:nvSpPr>
            <p:spPr bwMode="auto">
              <a:xfrm>
                <a:off x="6652" y="6177"/>
                <a:ext cx="44" cy="87"/>
              </a:xfrm>
              <a:custGeom>
                <a:avLst/>
                <a:gdLst/>
                <a:ahLst/>
                <a:cxnLst>
                  <a:cxn ang="0">
                    <a:pos x="7" y="0"/>
                  </a:cxn>
                  <a:cxn ang="0">
                    <a:pos x="7" y="0"/>
                  </a:cxn>
                  <a:cxn ang="0">
                    <a:pos x="2" y="21"/>
                  </a:cxn>
                  <a:cxn ang="0">
                    <a:pos x="0" y="40"/>
                  </a:cxn>
                  <a:cxn ang="0">
                    <a:pos x="0" y="81"/>
                  </a:cxn>
                  <a:cxn ang="0">
                    <a:pos x="2" y="83"/>
                  </a:cxn>
                  <a:cxn ang="0">
                    <a:pos x="26" y="83"/>
                  </a:cxn>
                  <a:cxn ang="0">
                    <a:pos x="28" y="86"/>
                  </a:cxn>
                  <a:cxn ang="0">
                    <a:pos x="43" y="86"/>
                  </a:cxn>
                  <a:cxn ang="0">
                    <a:pos x="43" y="0"/>
                  </a:cxn>
                  <a:cxn ang="0">
                    <a:pos x="7" y="0"/>
                  </a:cxn>
                </a:cxnLst>
                <a:rect l="0" t="0" r="r" b="b"/>
                <a:pathLst>
                  <a:path w="44" h="87">
                    <a:moveTo>
                      <a:pt x="7" y="0"/>
                    </a:moveTo>
                    <a:lnTo>
                      <a:pt x="7" y="0"/>
                    </a:lnTo>
                    <a:lnTo>
                      <a:pt x="2" y="21"/>
                    </a:lnTo>
                    <a:lnTo>
                      <a:pt x="0" y="40"/>
                    </a:lnTo>
                    <a:lnTo>
                      <a:pt x="0" y="81"/>
                    </a:lnTo>
                    <a:lnTo>
                      <a:pt x="2" y="83"/>
                    </a:lnTo>
                    <a:lnTo>
                      <a:pt x="26" y="83"/>
                    </a:lnTo>
                    <a:lnTo>
                      <a:pt x="28" y="86"/>
                    </a:lnTo>
                    <a:lnTo>
                      <a:pt x="43" y="86"/>
                    </a:lnTo>
                    <a:lnTo>
                      <a:pt x="43" y="0"/>
                    </a:lnTo>
                    <a:lnTo>
                      <a:pt x="7"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168"/>
              <p:cNvSpPr>
                <a:spLocks/>
              </p:cNvSpPr>
              <p:nvPr/>
            </p:nvSpPr>
            <p:spPr bwMode="auto">
              <a:xfrm>
                <a:off x="6652" y="6177"/>
                <a:ext cx="44" cy="82"/>
              </a:xfrm>
              <a:custGeom>
                <a:avLst/>
                <a:gdLst/>
                <a:ahLst/>
                <a:cxnLst>
                  <a:cxn ang="0">
                    <a:pos x="7" y="0"/>
                  </a:cxn>
                  <a:cxn ang="0">
                    <a:pos x="7" y="0"/>
                  </a:cxn>
                  <a:cxn ang="0">
                    <a:pos x="2" y="21"/>
                  </a:cxn>
                  <a:cxn ang="0">
                    <a:pos x="0" y="38"/>
                  </a:cxn>
                  <a:cxn ang="0">
                    <a:pos x="0" y="76"/>
                  </a:cxn>
                  <a:cxn ang="0">
                    <a:pos x="4" y="79"/>
                  </a:cxn>
                  <a:cxn ang="0">
                    <a:pos x="31" y="79"/>
                  </a:cxn>
                  <a:cxn ang="0">
                    <a:pos x="36" y="81"/>
                  </a:cxn>
                  <a:cxn ang="0">
                    <a:pos x="40" y="81"/>
                  </a:cxn>
                  <a:cxn ang="0">
                    <a:pos x="43" y="62"/>
                  </a:cxn>
                  <a:cxn ang="0">
                    <a:pos x="43" y="21"/>
                  </a:cxn>
                  <a:cxn ang="0">
                    <a:pos x="40" y="0"/>
                  </a:cxn>
                  <a:cxn ang="0">
                    <a:pos x="7" y="0"/>
                  </a:cxn>
                </a:cxnLst>
                <a:rect l="0" t="0" r="r" b="b"/>
                <a:pathLst>
                  <a:path w="44" h="82">
                    <a:moveTo>
                      <a:pt x="7" y="0"/>
                    </a:moveTo>
                    <a:lnTo>
                      <a:pt x="7" y="0"/>
                    </a:lnTo>
                    <a:lnTo>
                      <a:pt x="2" y="21"/>
                    </a:lnTo>
                    <a:lnTo>
                      <a:pt x="0" y="38"/>
                    </a:lnTo>
                    <a:lnTo>
                      <a:pt x="0" y="76"/>
                    </a:lnTo>
                    <a:lnTo>
                      <a:pt x="4" y="79"/>
                    </a:lnTo>
                    <a:lnTo>
                      <a:pt x="31" y="79"/>
                    </a:lnTo>
                    <a:lnTo>
                      <a:pt x="36" y="81"/>
                    </a:lnTo>
                    <a:lnTo>
                      <a:pt x="40" y="81"/>
                    </a:lnTo>
                    <a:lnTo>
                      <a:pt x="43" y="62"/>
                    </a:lnTo>
                    <a:lnTo>
                      <a:pt x="43" y="2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169"/>
              <p:cNvSpPr>
                <a:spLocks/>
              </p:cNvSpPr>
              <p:nvPr/>
            </p:nvSpPr>
            <p:spPr bwMode="auto">
              <a:xfrm>
                <a:off x="6652" y="6177"/>
                <a:ext cx="41" cy="75"/>
              </a:xfrm>
              <a:custGeom>
                <a:avLst/>
                <a:gdLst/>
                <a:ahLst/>
                <a:cxnLst>
                  <a:cxn ang="0">
                    <a:pos x="40" y="74"/>
                  </a:cxn>
                  <a:cxn ang="0">
                    <a:pos x="40" y="0"/>
                  </a:cxn>
                  <a:cxn ang="0">
                    <a:pos x="7" y="0"/>
                  </a:cxn>
                  <a:cxn ang="0">
                    <a:pos x="2" y="19"/>
                  </a:cxn>
                  <a:cxn ang="0">
                    <a:pos x="2" y="36"/>
                  </a:cxn>
                  <a:cxn ang="0">
                    <a:pos x="0" y="52"/>
                  </a:cxn>
                  <a:cxn ang="0">
                    <a:pos x="0" y="72"/>
                  </a:cxn>
                  <a:cxn ang="0">
                    <a:pos x="4" y="72"/>
                  </a:cxn>
                  <a:cxn ang="0">
                    <a:pos x="9" y="74"/>
                  </a:cxn>
                  <a:cxn ang="0">
                    <a:pos x="40" y="74"/>
                  </a:cxn>
                </a:cxnLst>
                <a:rect l="0" t="0" r="r" b="b"/>
                <a:pathLst>
                  <a:path w="41" h="75">
                    <a:moveTo>
                      <a:pt x="40" y="74"/>
                    </a:moveTo>
                    <a:lnTo>
                      <a:pt x="40" y="0"/>
                    </a:lnTo>
                    <a:lnTo>
                      <a:pt x="7" y="0"/>
                    </a:lnTo>
                    <a:lnTo>
                      <a:pt x="2" y="19"/>
                    </a:lnTo>
                    <a:lnTo>
                      <a:pt x="2" y="36"/>
                    </a:lnTo>
                    <a:lnTo>
                      <a:pt x="0" y="52"/>
                    </a:lnTo>
                    <a:lnTo>
                      <a:pt x="0" y="72"/>
                    </a:lnTo>
                    <a:lnTo>
                      <a:pt x="4" y="72"/>
                    </a:lnTo>
                    <a:lnTo>
                      <a:pt x="9" y="74"/>
                    </a:lnTo>
                    <a:lnTo>
                      <a:pt x="40"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170"/>
              <p:cNvSpPr>
                <a:spLocks/>
              </p:cNvSpPr>
              <p:nvPr/>
            </p:nvSpPr>
            <p:spPr bwMode="auto">
              <a:xfrm>
                <a:off x="6655" y="6177"/>
                <a:ext cx="38" cy="70"/>
              </a:xfrm>
              <a:custGeom>
                <a:avLst/>
                <a:gdLst/>
                <a:ahLst/>
                <a:cxnLst>
                  <a:cxn ang="0">
                    <a:pos x="36" y="0"/>
                  </a:cxn>
                  <a:cxn ang="0">
                    <a:pos x="4" y="0"/>
                  </a:cxn>
                  <a:cxn ang="0">
                    <a:pos x="2" y="19"/>
                  </a:cxn>
                  <a:cxn ang="0">
                    <a:pos x="0" y="33"/>
                  </a:cxn>
                  <a:cxn ang="0">
                    <a:pos x="0" y="67"/>
                  </a:cxn>
                  <a:cxn ang="0">
                    <a:pos x="4" y="67"/>
                  </a:cxn>
                  <a:cxn ang="0">
                    <a:pos x="9" y="69"/>
                  </a:cxn>
                  <a:cxn ang="0">
                    <a:pos x="36" y="69"/>
                  </a:cxn>
                  <a:cxn ang="0">
                    <a:pos x="38" y="52"/>
                  </a:cxn>
                  <a:cxn ang="0">
                    <a:pos x="38" y="19"/>
                  </a:cxn>
                  <a:cxn ang="0">
                    <a:pos x="36" y="0"/>
                  </a:cxn>
                </a:cxnLst>
                <a:rect l="0" t="0" r="r" b="b"/>
                <a:pathLst>
                  <a:path w="38" h="70">
                    <a:moveTo>
                      <a:pt x="36" y="0"/>
                    </a:moveTo>
                    <a:lnTo>
                      <a:pt x="4" y="0"/>
                    </a:lnTo>
                    <a:lnTo>
                      <a:pt x="2" y="19"/>
                    </a:lnTo>
                    <a:lnTo>
                      <a:pt x="0" y="33"/>
                    </a:lnTo>
                    <a:lnTo>
                      <a:pt x="0" y="67"/>
                    </a:lnTo>
                    <a:lnTo>
                      <a:pt x="4" y="67"/>
                    </a:lnTo>
                    <a:lnTo>
                      <a:pt x="9" y="69"/>
                    </a:lnTo>
                    <a:lnTo>
                      <a:pt x="36" y="69"/>
                    </a:lnTo>
                    <a:lnTo>
                      <a:pt x="38" y="52"/>
                    </a:lnTo>
                    <a:lnTo>
                      <a:pt x="38" y="19"/>
                    </a:lnTo>
                    <a:lnTo>
                      <a:pt x="36"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171"/>
              <p:cNvSpPr>
                <a:spLocks/>
              </p:cNvSpPr>
              <p:nvPr/>
            </p:nvSpPr>
            <p:spPr bwMode="auto">
              <a:xfrm>
                <a:off x="6655" y="6177"/>
                <a:ext cx="36" cy="65"/>
              </a:xfrm>
              <a:custGeom>
                <a:avLst/>
                <a:gdLst/>
                <a:ahLst/>
                <a:cxnLst>
                  <a:cxn ang="0">
                    <a:pos x="36" y="64"/>
                  </a:cxn>
                  <a:cxn ang="0">
                    <a:pos x="36" y="0"/>
                  </a:cxn>
                  <a:cxn ang="0">
                    <a:pos x="4" y="0"/>
                  </a:cxn>
                  <a:cxn ang="0">
                    <a:pos x="2" y="16"/>
                  </a:cxn>
                  <a:cxn ang="0">
                    <a:pos x="0" y="31"/>
                  </a:cxn>
                  <a:cxn ang="0">
                    <a:pos x="0" y="62"/>
                  </a:cxn>
                  <a:cxn ang="0">
                    <a:pos x="4" y="62"/>
                  </a:cxn>
                  <a:cxn ang="0">
                    <a:pos x="9" y="64"/>
                  </a:cxn>
                  <a:cxn ang="0">
                    <a:pos x="36" y="64"/>
                  </a:cxn>
                </a:cxnLst>
                <a:rect l="0" t="0" r="r" b="b"/>
                <a:pathLst>
                  <a:path w="36" h="65">
                    <a:moveTo>
                      <a:pt x="36" y="64"/>
                    </a:moveTo>
                    <a:lnTo>
                      <a:pt x="36" y="0"/>
                    </a:lnTo>
                    <a:lnTo>
                      <a:pt x="4" y="0"/>
                    </a:lnTo>
                    <a:lnTo>
                      <a:pt x="2" y="16"/>
                    </a:lnTo>
                    <a:lnTo>
                      <a:pt x="0" y="31"/>
                    </a:lnTo>
                    <a:lnTo>
                      <a:pt x="0" y="62"/>
                    </a:lnTo>
                    <a:lnTo>
                      <a:pt x="4" y="62"/>
                    </a:lnTo>
                    <a:lnTo>
                      <a:pt x="9" y="64"/>
                    </a:lnTo>
                    <a:lnTo>
                      <a:pt x="36"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172"/>
              <p:cNvSpPr>
                <a:spLocks/>
              </p:cNvSpPr>
              <p:nvPr/>
            </p:nvSpPr>
            <p:spPr bwMode="auto">
              <a:xfrm>
                <a:off x="6655" y="6177"/>
                <a:ext cx="36" cy="60"/>
              </a:xfrm>
              <a:custGeom>
                <a:avLst/>
                <a:gdLst/>
                <a:ahLst/>
                <a:cxnLst>
                  <a:cxn ang="0">
                    <a:pos x="33" y="0"/>
                  </a:cxn>
                  <a:cxn ang="0">
                    <a:pos x="4" y="0"/>
                  </a:cxn>
                  <a:cxn ang="0">
                    <a:pos x="2" y="16"/>
                  </a:cxn>
                  <a:cxn ang="0">
                    <a:pos x="0" y="28"/>
                  </a:cxn>
                  <a:cxn ang="0">
                    <a:pos x="0" y="57"/>
                  </a:cxn>
                  <a:cxn ang="0">
                    <a:pos x="12" y="57"/>
                  </a:cxn>
                  <a:cxn ang="0">
                    <a:pos x="16" y="60"/>
                  </a:cxn>
                  <a:cxn ang="0">
                    <a:pos x="33" y="60"/>
                  </a:cxn>
                  <a:cxn ang="0">
                    <a:pos x="36" y="45"/>
                  </a:cxn>
                  <a:cxn ang="0">
                    <a:pos x="36" y="14"/>
                  </a:cxn>
                  <a:cxn ang="0">
                    <a:pos x="33" y="0"/>
                  </a:cxn>
                </a:cxnLst>
                <a:rect l="0" t="0" r="r" b="b"/>
                <a:pathLst>
                  <a:path w="36" h="60">
                    <a:moveTo>
                      <a:pt x="33" y="0"/>
                    </a:moveTo>
                    <a:lnTo>
                      <a:pt x="4" y="0"/>
                    </a:lnTo>
                    <a:lnTo>
                      <a:pt x="2" y="16"/>
                    </a:lnTo>
                    <a:lnTo>
                      <a:pt x="0" y="28"/>
                    </a:lnTo>
                    <a:lnTo>
                      <a:pt x="0" y="57"/>
                    </a:lnTo>
                    <a:lnTo>
                      <a:pt x="12" y="57"/>
                    </a:lnTo>
                    <a:lnTo>
                      <a:pt x="16" y="60"/>
                    </a:lnTo>
                    <a:lnTo>
                      <a:pt x="33" y="60"/>
                    </a:lnTo>
                    <a:lnTo>
                      <a:pt x="36" y="45"/>
                    </a:lnTo>
                    <a:lnTo>
                      <a:pt x="36" y="14"/>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173"/>
              <p:cNvSpPr>
                <a:spLocks/>
              </p:cNvSpPr>
              <p:nvPr/>
            </p:nvSpPr>
            <p:spPr bwMode="auto">
              <a:xfrm>
                <a:off x="6655" y="6177"/>
                <a:ext cx="33" cy="55"/>
              </a:xfrm>
              <a:custGeom>
                <a:avLst/>
                <a:gdLst/>
                <a:ahLst/>
                <a:cxnLst>
                  <a:cxn ang="0">
                    <a:pos x="33" y="0"/>
                  </a:cxn>
                  <a:cxn ang="0">
                    <a:pos x="4" y="0"/>
                  </a:cxn>
                  <a:cxn ang="0">
                    <a:pos x="2" y="14"/>
                  </a:cxn>
                  <a:cxn ang="0">
                    <a:pos x="2" y="26"/>
                  </a:cxn>
                  <a:cxn ang="0">
                    <a:pos x="0" y="38"/>
                  </a:cxn>
                  <a:cxn ang="0">
                    <a:pos x="0" y="52"/>
                  </a:cxn>
                  <a:cxn ang="0">
                    <a:pos x="9" y="52"/>
                  </a:cxn>
                  <a:cxn ang="0">
                    <a:pos x="12" y="55"/>
                  </a:cxn>
                  <a:cxn ang="0">
                    <a:pos x="33" y="55"/>
                  </a:cxn>
                  <a:cxn ang="0">
                    <a:pos x="33" y="0"/>
                  </a:cxn>
                </a:cxnLst>
                <a:rect l="0" t="0" r="r" b="b"/>
                <a:pathLst>
                  <a:path w="33" h="55">
                    <a:moveTo>
                      <a:pt x="33" y="0"/>
                    </a:moveTo>
                    <a:lnTo>
                      <a:pt x="4" y="0"/>
                    </a:lnTo>
                    <a:lnTo>
                      <a:pt x="2" y="14"/>
                    </a:lnTo>
                    <a:lnTo>
                      <a:pt x="2" y="26"/>
                    </a:lnTo>
                    <a:lnTo>
                      <a:pt x="0" y="38"/>
                    </a:lnTo>
                    <a:lnTo>
                      <a:pt x="0" y="52"/>
                    </a:lnTo>
                    <a:lnTo>
                      <a:pt x="9" y="52"/>
                    </a:lnTo>
                    <a:lnTo>
                      <a:pt x="12"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174"/>
              <p:cNvSpPr>
                <a:spLocks/>
              </p:cNvSpPr>
              <p:nvPr/>
            </p:nvSpPr>
            <p:spPr bwMode="auto">
              <a:xfrm>
                <a:off x="6657" y="6177"/>
                <a:ext cx="31" cy="51"/>
              </a:xfrm>
              <a:custGeom>
                <a:avLst/>
                <a:gdLst/>
                <a:ahLst/>
                <a:cxnLst>
                  <a:cxn ang="0">
                    <a:pos x="2" y="0"/>
                  </a:cxn>
                  <a:cxn ang="0">
                    <a:pos x="2" y="0"/>
                  </a:cxn>
                  <a:cxn ang="0">
                    <a:pos x="0" y="12"/>
                  </a:cxn>
                  <a:cxn ang="0">
                    <a:pos x="0" y="47"/>
                  </a:cxn>
                  <a:cxn ang="0">
                    <a:pos x="14" y="47"/>
                  </a:cxn>
                  <a:cxn ang="0">
                    <a:pos x="19" y="50"/>
                  </a:cxn>
                  <a:cxn ang="0">
                    <a:pos x="31" y="50"/>
                  </a:cxn>
                  <a:cxn ang="0">
                    <a:pos x="31" y="0"/>
                  </a:cxn>
                  <a:cxn ang="0">
                    <a:pos x="2" y="0"/>
                  </a:cxn>
                </a:cxnLst>
                <a:rect l="0" t="0" r="r" b="b"/>
                <a:pathLst>
                  <a:path w="31" h="51">
                    <a:moveTo>
                      <a:pt x="2" y="0"/>
                    </a:moveTo>
                    <a:lnTo>
                      <a:pt x="2" y="0"/>
                    </a:lnTo>
                    <a:lnTo>
                      <a:pt x="0" y="12"/>
                    </a:lnTo>
                    <a:lnTo>
                      <a:pt x="0" y="47"/>
                    </a:lnTo>
                    <a:lnTo>
                      <a:pt x="14" y="47"/>
                    </a:lnTo>
                    <a:lnTo>
                      <a:pt x="19" y="50"/>
                    </a:lnTo>
                    <a:lnTo>
                      <a:pt x="31" y="50"/>
                    </a:lnTo>
                    <a:lnTo>
                      <a:pt x="31"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175"/>
              <p:cNvSpPr>
                <a:spLocks/>
              </p:cNvSpPr>
              <p:nvPr/>
            </p:nvSpPr>
            <p:spPr bwMode="auto">
              <a:xfrm>
                <a:off x="6657" y="6177"/>
                <a:ext cx="29" cy="43"/>
              </a:xfrm>
              <a:custGeom>
                <a:avLst/>
                <a:gdLst/>
                <a:ahLst/>
                <a:cxnLst>
                  <a:cxn ang="0">
                    <a:pos x="4" y="0"/>
                  </a:cxn>
                  <a:cxn ang="0">
                    <a:pos x="4" y="0"/>
                  </a:cxn>
                  <a:cxn ang="0">
                    <a:pos x="0" y="12"/>
                  </a:cxn>
                  <a:cxn ang="0">
                    <a:pos x="0" y="43"/>
                  </a:cxn>
                  <a:cxn ang="0">
                    <a:pos x="28" y="43"/>
                  </a:cxn>
                  <a:cxn ang="0">
                    <a:pos x="28" y="0"/>
                  </a:cxn>
                  <a:cxn ang="0">
                    <a:pos x="4" y="0"/>
                  </a:cxn>
                </a:cxnLst>
                <a:rect l="0" t="0" r="r" b="b"/>
                <a:pathLst>
                  <a:path w="29" h="43">
                    <a:moveTo>
                      <a:pt x="4" y="0"/>
                    </a:moveTo>
                    <a:lnTo>
                      <a:pt x="4" y="0"/>
                    </a:lnTo>
                    <a:lnTo>
                      <a:pt x="0" y="12"/>
                    </a:lnTo>
                    <a:lnTo>
                      <a:pt x="0" y="43"/>
                    </a:lnTo>
                    <a:lnTo>
                      <a:pt x="28" y="43"/>
                    </a:lnTo>
                    <a:lnTo>
                      <a:pt x="28" y="0"/>
                    </a:lnTo>
                    <a:lnTo>
                      <a:pt x="4"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176"/>
              <p:cNvSpPr>
                <a:spLocks/>
              </p:cNvSpPr>
              <p:nvPr/>
            </p:nvSpPr>
            <p:spPr bwMode="auto">
              <a:xfrm>
                <a:off x="6657" y="6177"/>
                <a:ext cx="29" cy="39"/>
              </a:xfrm>
              <a:custGeom>
                <a:avLst/>
                <a:gdLst/>
                <a:ahLst/>
                <a:cxnLst>
                  <a:cxn ang="0">
                    <a:pos x="4" y="0"/>
                  </a:cxn>
                  <a:cxn ang="0">
                    <a:pos x="4" y="0"/>
                  </a:cxn>
                  <a:cxn ang="0">
                    <a:pos x="0" y="19"/>
                  </a:cxn>
                  <a:cxn ang="0">
                    <a:pos x="0" y="38"/>
                  </a:cxn>
                  <a:cxn ang="0">
                    <a:pos x="28" y="38"/>
                  </a:cxn>
                  <a:cxn ang="0">
                    <a:pos x="28" y="0"/>
                  </a:cxn>
                  <a:cxn ang="0">
                    <a:pos x="4" y="0"/>
                  </a:cxn>
                </a:cxnLst>
                <a:rect l="0" t="0" r="r" b="b"/>
                <a:pathLst>
                  <a:path w="29" h="39">
                    <a:moveTo>
                      <a:pt x="4" y="0"/>
                    </a:moveTo>
                    <a:lnTo>
                      <a:pt x="4" y="0"/>
                    </a:lnTo>
                    <a:lnTo>
                      <a:pt x="0" y="19"/>
                    </a:lnTo>
                    <a:lnTo>
                      <a:pt x="0" y="38"/>
                    </a:lnTo>
                    <a:lnTo>
                      <a:pt x="28" y="38"/>
                    </a:lnTo>
                    <a:lnTo>
                      <a:pt x="28" y="0"/>
                    </a:lnTo>
                    <a:lnTo>
                      <a:pt x="4"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77"/>
              <p:cNvSpPr>
                <a:spLocks/>
              </p:cNvSpPr>
              <p:nvPr/>
            </p:nvSpPr>
            <p:spPr bwMode="auto">
              <a:xfrm>
                <a:off x="6657" y="6177"/>
                <a:ext cx="27" cy="34"/>
              </a:xfrm>
              <a:custGeom>
                <a:avLst/>
                <a:gdLst/>
                <a:ahLst/>
                <a:cxnLst>
                  <a:cxn ang="0">
                    <a:pos x="26" y="33"/>
                  </a:cxn>
                  <a:cxn ang="0">
                    <a:pos x="26" y="0"/>
                  </a:cxn>
                  <a:cxn ang="0">
                    <a:pos x="4" y="0"/>
                  </a:cxn>
                  <a:cxn ang="0">
                    <a:pos x="2" y="9"/>
                  </a:cxn>
                  <a:cxn ang="0">
                    <a:pos x="0" y="16"/>
                  </a:cxn>
                  <a:cxn ang="0">
                    <a:pos x="0" y="33"/>
                  </a:cxn>
                  <a:cxn ang="0">
                    <a:pos x="26" y="33"/>
                  </a:cxn>
                </a:cxnLst>
                <a:rect l="0" t="0" r="r" b="b"/>
                <a:pathLst>
                  <a:path w="27" h="34">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78"/>
              <p:cNvSpPr>
                <a:spLocks/>
              </p:cNvSpPr>
              <p:nvPr/>
            </p:nvSpPr>
            <p:spPr bwMode="auto">
              <a:xfrm>
                <a:off x="6660" y="6177"/>
                <a:ext cx="24" cy="29"/>
              </a:xfrm>
              <a:custGeom>
                <a:avLst/>
                <a:gdLst/>
                <a:ahLst/>
                <a:cxnLst>
                  <a:cxn ang="0">
                    <a:pos x="2" y="0"/>
                  </a:cxn>
                  <a:cxn ang="0">
                    <a:pos x="2" y="0"/>
                  </a:cxn>
                  <a:cxn ang="0">
                    <a:pos x="0" y="7"/>
                  </a:cxn>
                  <a:cxn ang="0">
                    <a:pos x="0" y="28"/>
                  </a:cxn>
                  <a:cxn ang="0">
                    <a:pos x="23" y="28"/>
                  </a:cxn>
                  <a:cxn ang="0">
                    <a:pos x="23" y="0"/>
                  </a:cxn>
                  <a:cxn ang="0">
                    <a:pos x="2" y="0"/>
                  </a:cxn>
                </a:cxnLst>
                <a:rect l="0" t="0" r="r" b="b"/>
                <a:pathLst>
                  <a:path w="24" h="29">
                    <a:moveTo>
                      <a:pt x="2" y="0"/>
                    </a:moveTo>
                    <a:lnTo>
                      <a:pt x="2" y="0"/>
                    </a:lnTo>
                    <a:lnTo>
                      <a:pt x="0" y="7"/>
                    </a:lnTo>
                    <a:lnTo>
                      <a:pt x="0" y="28"/>
                    </a:lnTo>
                    <a:lnTo>
                      <a:pt x="23" y="28"/>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79"/>
              <p:cNvSpPr>
                <a:spLocks/>
              </p:cNvSpPr>
              <p:nvPr/>
            </p:nvSpPr>
            <p:spPr bwMode="auto">
              <a:xfrm>
                <a:off x="6660" y="6168"/>
                <a:ext cx="36" cy="9"/>
              </a:xfrm>
              <a:custGeom>
                <a:avLst/>
                <a:gdLst/>
                <a:ahLst/>
                <a:cxnLst>
                  <a:cxn ang="0">
                    <a:pos x="31" y="7"/>
                  </a:cxn>
                  <a:cxn ang="0">
                    <a:pos x="36" y="9"/>
                  </a:cxn>
                  <a:cxn ang="0">
                    <a:pos x="36" y="2"/>
                  </a:cxn>
                  <a:cxn ang="0">
                    <a:pos x="19" y="0"/>
                  </a:cxn>
                  <a:cxn ang="0">
                    <a:pos x="2" y="0"/>
                  </a:cxn>
                  <a:cxn ang="0">
                    <a:pos x="0" y="7"/>
                  </a:cxn>
                  <a:cxn ang="0">
                    <a:pos x="31" y="7"/>
                  </a:cxn>
                </a:cxnLst>
                <a:rect l="0" t="0" r="r" b="b"/>
                <a:pathLst>
                  <a:path w="36" h="9">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180"/>
              <p:cNvSpPr>
                <a:spLocks/>
              </p:cNvSpPr>
              <p:nvPr/>
            </p:nvSpPr>
            <p:spPr bwMode="auto">
              <a:xfrm>
                <a:off x="6652" y="6261"/>
                <a:ext cx="44" cy="15"/>
              </a:xfrm>
              <a:custGeom>
                <a:avLst/>
                <a:gdLst/>
                <a:ahLst/>
                <a:cxnLst>
                  <a:cxn ang="0">
                    <a:pos x="0" y="0"/>
                  </a:cxn>
                  <a:cxn ang="0">
                    <a:pos x="0" y="7"/>
                  </a:cxn>
                  <a:cxn ang="0">
                    <a:pos x="43" y="14"/>
                  </a:cxn>
                  <a:cxn ang="0">
                    <a:pos x="43" y="4"/>
                  </a:cxn>
                  <a:cxn ang="0">
                    <a:pos x="0" y="0"/>
                  </a:cxn>
                </a:cxnLst>
                <a:rect l="0" t="0" r="r" b="b"/>
                <a:pathLst>
                  <a:path w="44" h="15">
                    <a:moveTo>
                      <a:pt x="0" y="0"/>
                    </a:moveTo>
                    <a:lnTo>
                      <a:pt x="0" y="7"/>
                    </a:lnTo>
                    <a:lnTo>
                      <a:pt x="43" y="14"/>
                    </a:lnTo>
                    <a:lnTo>
                      <a:pt x="43"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81"/>
              <p:cNvSpPr>
                <a:spLocks/>
              </p:cNvSpPr>
              <p:nvPr/>
            </p:nvSpPr>
            <p:spPr bwMode="auto">
              <a:xfrm>
                <a:off x="6664" y="6266"/>
                <a:ext cx="17" cy="2"/>
              </a:xfrm>
              <a:custGeom>
                <a:avLst/>
                <a:gdLst/>
                <a:ahLst/>
                <a:cxnLst>
                  <a:cxn ang="0">
                    <a:pos x="9" y="0"/>
                  </a:cxn>
                  <a:cxn ang="0">
                    <a:pos x="0" y="0"/>
                  </a:cxn>
                  <a:cxn ang="0">
                    <a:pos x="2" y="2"/>
                  </a:cxn>
                  <a:cxn ang="0">
                    <a:pos x="16" y="2"/>
                  </a:cxn>
                  <a:cxn ang="0">
                    <a:pos x="16" y="0"/>
                  </a:cxn>
                  <a:cxn ang="0">
                    <a:pos x="9" y="0"/>
                  </a:cxn>
                </a:cxnLst>
                <a:rect l="0" t="0" r="r" b="b"/>
                <a:pathLst>
                  <a:path w="17" h="2">
                    <a:moveTo>
                      <a:pt x="9" y="0"/>
                    </a:moveTo>
                    <a:lnTo>
                      <a:pt x="0" y="0"/>
                    </a:lnTo>
                    <a:lnTo>
                      <a:pt x="2"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182"/>
              <p:cNvSpPr>
                <a:spLocks/>
              </p:cNvSpPr>
              <p:nvPr/>
            </p:nvSpPr>
            <p:spPr bwMode="auto">
              <a:xfrm>
                <a:off x="6664" y="6266"/>
                <a:ext cx="12" cy="2"/>
              </a:xfrm>
              <a:custGeom>
                <a:avLst/>
                <a:gdLst/>
                <a:ahLst/>
                <a:cxnLst>
                  <a:cxn ang="0">
                    <a:pos x="7" y="0"/>
                  </a:cxn>
                  <a:cxn ang="0">
                    <a:pos x="0" y="0"/>
                  </a:cxn>
                  <a:cxn ang="0">
                    <a:pos x="2" y="2"/>
                  </a:cxn>
                  <a:cxn ang="0">
                    <a:pos x="11" y="2"/>
                  </a:cxn>
                  <a:cxn ang="0">
                    <a:pos x="11" y="0"/>
                  </a:cxn>
                  <a:cxn ang="0">
                    <a:pos x="7" y="0"/>
                  </a:cxn>
                </a:cxnLst>
                <a:rect l="0" t="0" r="r" b="b"/>
                <a:pathLst>
                  <a:path w="12" h="2">
                    <a:moveTo>
                      <a:pt x="7" y="0"/>
                    </a:moveTo>
                    <a:lnTo>
                      <a:pt x="0" y="0"/>
                    </a:lnTo>
                    <a:lnTo>
                      <a:pt x="2" y="2"/>
                    </a:lnTo>
                    <a:lnTo>
                      <a:pt x="11" y="2"/>
                    </a:lnTo>
                    <a:lnTo>
                      <a:pt x="11"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83"/>
              <p:cNvSpPr>
                <a:spLocks/>
              </p:cNvSpPr>
              <p:nvPr/>
            </p:nvSpPr>
            <p:spPr bwMode="auto">
              <a:xfrm>
                <a:off x="6664" y="6266"/>
                <a:ext cx="10" cy="2"/>
              </a:xfrm>
              <a:custGeom>
                <a:avLst/>
                <a:gdLst/>
                <a:ahLst/>
                <a:cxnLst>
                  <a:cxn ang="0">
                    <a:pos x="4" y="0"/>
                  </a:cxn>
                  <a:cxn ang="0">
                    <a:pos x="0" y="0"/>
                  </a:cxn>
                  <a:cxn ang="0">
                    <a:pos x="2" y="2"/>
                  </a:cxn>
                  <a:cxn ang="0">
                    <a:pos x="9" y="2"/>
                  </a:cxn>
                  <a:cxn ang="0">
                    <a:pos x="9" y="0"/>
                  </a:cxn>
                  <a:cxn ang="0">
                    <a:pos x="4" y="0"/>
                  </a:cxn>
                </a:cxnLst>
                <a:rect l="0" t="0" r="r" b="b"/>
                <a:pathLst>
                  <a:path w="10" h="2">
                    <a:moveTo>
                      <a:pt x="4" y="0"/>
                    </a:moveTo>
                    <a:lnTo>
                      <a:pt x="0" y="0"/>
                    </a:lnTo>
                    <a:lnTo>
                      <a:pt x="2" y="2"/>
                    </a:lnTo>
                    <a:lnTo>
                      <a:pt x="9" y="2"/>
                    </a:lnTo>
                    <a:lnTo>
                      <a:pt x="9"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84"/>
              <p:cNvSpPr>
                <a:spLocks/>
              </p:cNvSpPr>
              <p:nvPr/>
            </p:nvSpPr>
            <p:spPr bwMode="auto">
              <a:xfrm>
                <a:off x="6696" y="6261"/>
                <a:ext cx="28" cy="12"/>
              </a:xfrm>
              <a:custGeom>
                <a:avLst/>
                <a:gdLst/>
                <a:ahLst/>
                <a:cxnLst>
                  <a:cxn ang="0">
                    <a:pos x="0" y="4"/>
                  </a:cxn>
                  <a:cxn ang="0">
                    <a:pos x="0" y="12"/>
                  </a:cxn>
                  <a:cxn ang="0">
                    <a:pos x="21" y="7"/>
                  </a:cxn>
                  <a:cxn ang="0">
                    <a:pos x="28" y="4"/>
                  </a:cxn>
                  <a:cxn ang="0">
                    <a:pos x="28" y="0"/>
                  </a:cxn>
                  <a:cxn ang="0">
                    <a:pos x="0" y="4"/>
                  </a:cxn>
                </a:cxnLst>
                <a:rect l="0" t="0" r="r" b="b"/>
                <a:pathLst>
                  <a:path w="28" h="12">
                    <a:moveTo>
                      <a:pt x="0" y="4"/>
                    </a:moveTo>
                    <a:lnTo>
                      <a:pt x="0" y="12"/>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85"/>
              <p:cNvSpPr>
                <a:spLocks/>
              </p:cNvSpPr>
              <p:nvPr/>
            </p:nvSpPr>
            <p:spPr bwMode="auto">
              <a:xfrm>
                <a:off x="6698" y="6261"/>
                <a:ext cx="26" cy="12"/>
              </a:xfrm>
              <a:custGeom>
                <a:avLst/>
                <a:gdLst/>
                <a:ahLst/>
                <a:cxnLst>
                  <a:cxn ang="0">
                    <a:pos x="4" y="12"/>
                  </a:cxn>
                  <a:cxn ang="0">
                    <a:pos x="7" y="9"/>
                  </a:cxn>
                  <a:cxn ang="0">
                    <a:pos x="11" y="9"/>
                  </a:cxn>
                  <a:cxn ang="0">
                    <a:pos x="14" y="7"/>
                  </a:cxn>
                  <a:cxn ang="0">
                    <a:pos x="21" y="7"/>
                  </a:cxn>
                  <a:cxn ang="0">
                    <a:pos x="26" y="4"/>
                  </a:cxn>
                  <a:cxn ang="0">
                    <a:pos x="26" y="0"/>
                  </a:cxn>
                  <a:cxn ang="0">
                    <a:pos x="16" y="0"/>
                  </a:cxn>
                  <a:cxn ang="0">
                    <a:pos x="14" y="2"/>
                  </a:cxn>
                  <a:cxn ang="0">
                    <a:pos x="7" y="2"/>
                  </a:cxn>
                  <a:cxn ang="0">
                    <a:pos x="2" y="4"/>
                  </a:cxn>
                  <a:cxn ang="0">
                    <a:pos x="0" y="4"/>
                  </a:cxn>
                  <a:cxn ang="0">
                    <a:pos x="0" y="12"/>
                  </a:cxn>
                  <a:cxn ang="0">
                    <a:pos x="4" y="12"/>
                  </a:cxn>
                </a:cxnLst>
                <a:rect l="0" t="0" r="r" b="b"/>
                <a:pathLst>
                  <a:path w="26" h="12">
                    <a:moveTo>
                      <a:pt x="4" y="12"/>
                    </a:moveTo>
                    <a:lnTo>
                      <a:pt x="7" y="9"/>
                    </a:lnTo>
                    <a:lnTo>
                      <a:pt x="11" y="9"/>
                    </a:lnTo>
                    <a:lnTo>
                      <a:pt x="14" y="7"/>
                    </a:lnTo>
                    <a:lnTo>
                      <a:pt x="21" y="7"/>
                    </a:lnTo>
                    <a:lnTo>
                      <a:pt x="26" y="4"/>
                    </a:lnTo>
                    <a:lnTo>
                      <a:pt x="26" y="0"/>
                    </a:lnTo>
                    <a:lnTo>
                      <a:pt x="16" y="0"/>
                    </a:lnTo>
                    <a:lnTo>
                      <a:pt x="14" y="2"/>
                    </a:lnTo>
                    <a:lnTo>
                      <a:pt x="7" y="2"/>
                    </a:lnTo>
                    <a:lnTo>
                      <a:pt x="2" y="4"/>
                    </a:lnTo>
                    <a:lnTo>
                      <a:pt x="0" y="4"/>
                    </a:lnTo>
                    <a:lnTo>
                      <a:pt x="0" y="12"/>
                    </a:lnTo>
                    <a:lnTo>
                      <a:pt x="4"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86"/>
              <p:cNvSpPr>
                <a:spLocks/>
              </p:cNvSpPr>
              <p:nvPr/>
            </p:nvSpPr>
            <p:spPr bwMode="auto">
              <a:xfrm>
                <a:off x="6700" y="6261"/>
                <a:ext cx="24" cy="12"/>
              </a:xfrm>
              <a:custGeom>
                <a:avLst/>
                <a:gdLst/>
                <a:ahLst/>
                <a:cxnLst>
                  <a:cxn ang="0">
                    <a:pos x="19" y="7"/>
                  </a:cxn>
                  <a:cxn ang="0">
                    <a:pos x="23" y="4"/>
                  </a:cxn>
                  <a:cxn ang="0">
                    <a:pos x="23"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3" y="4"/>
                    </a:lnTo>
                    <a:lnTo>
                      <a:pt x="23" y="0"/>
                    </a:lnTo>
                    <a:lnTo>
                      <a:pt x="14" y="0"/>
                    </a:lnTo>
                    <a:lnTo>
                      <a:pt x="11" y="2"/>
                    </a:lnTo>
                    <a:lnTo>
                      <a:pt x="2" y="2"/>
                    </a:lnTo>
                    <a:lnTo>
                      <a:pt x="0" y="4"/>
                    </a:lnTo>
                    <a:lnTo>
                      <a:pt x="0" y="12"/>
                    </a:lnTo>
                    <a:lnTo>
                      <a:pt x="2" y="9"/>
                    </a:lnTo>
                    <a:lnTo>
                      <a:pt x="9" y="9"/>
                    </a:lnTo>
                    <a:lnTo>
                      <a:pt x="11" y="7"/>
                    </a:lnTo>
                    <a:lnTo>
                      <a:pt x="19"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87"/>
              <p:cNvSpPr>
                <a:spLocks/>
              </p:cNvSpPr>
              <p:nvPr/>
            </p:nvSpPr>
            <p:spPr bwMode="auto">
              <a:xfrm>
                <a:off x="6700" y="6261"/>
                <a:ext cx="24" cy="12"/>
              </a:xfrm>
              <a:custGeom>
                <a:avLst/>
                <a:gdLst/>
                <a:ahLst/>
                <a:cxnLst>
                  <a:cxn ang="0">
                    <a:pos x="0" y="4"/>
                  </a:cxn>
                  <a:cxn ang="0">
                    <a:pos x="0" y="12"/>
                  </a:cxn>
                  <a:cxn ang="0">
                    <a:pos x="4" y="9"/>
                  </a:cxn>
                  <a:cxn ang="0">
                    <a:pos x="11" y="9"/>
                  </a:cxn>
                  <a:cxn ang="0">
                    <a:pos x="11" y="7"/>
                  </a:cxn>
                  <a:cxn ang="0">
                    <a:pos x="19" y="7"/>
                  </a:cxn>
                  <a:cxn ang="0">
                    <a:pos x="23" y="4"/>
                  </a:cxn>
                  <a:cxn ang="0">
                    <a:pos x="23" y="0"/>
                  </a:cxn>
                  <a:cxn ang="0">
                    <a:pos x="14" y="0"/>
                  </a:cxn>
                  <a:cxn ang="0">
                    <a:pos x="11" y="2"/>
                  </a:cxn>
                  <a:cxn ang="0">
                    <a:pos x="2" y="2"/>
                  </a:cxn>
                  <a:cxn ang="0">
                    <a:pos x="0" y="4"/>
                  </a:cxn>
                </a:cxnLst>
                <a:rect l="0" t="0" r="r" b="b"/>
                <a:pathLst>
                  <a:path w="24" h="12">
                    <a:moveTo>
                      <a:pt x="0" y="4"/>
                    </a:moveTo>
                    <a:lnTo>
                      <a:pt x="0" y="12"/>
                    </a:lnTo>
                    <a:lnTo>
                      <a:pt x="4" y="9"/>
                    </a:lnTo>
                    <a:lnTo>
                      <a:pt x="11" y="9"/>
                    </a:lnTo>
                    <a:lnTo>
                      <a:pt x="11" y="7"/>
                    </a:lnTo>
                    <a:lnTo>
                      <a:pt x="19" y="7"/>
                    </a:lnTo>
                    <a:lnTo>
                      <a:pt x="23" y="4"/>
                    </a:lnTo>
                    <a:lnTo>
                      <a:pt x="23" y="0"/>
                    </a:lnTo>
                    <a:lnTo>
                      <a:pt x="14" y="0"/>
                    </a:lnTo>
                    <a:lnTo>
                      <a:pt x="11"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88"/>
              <p:cNvSpPr>
                <a:spLocks/>
              </p:cNvSpPr>
              <p:nvPr/>
            </p:nvSpPr>
            <p:spPr bwMode="auto">
              <a:xfrm>
                <a:off x="6703" y="6261"/>
                <a:ext cx="21" cy="12"/>
              </a:xfrm>
              <a:custGeom>
                <a:avLst/>
                <a:gdLst/>
                <a:ahLst/>
                <a:cxnLst>
                  <a:cxn ang="0">
                    <a:pos x="19" y="7"/>
                  </a:cxn>
                  <a:cxn ang="0">
                    <a:pos x="21" y="4"/>
                  </a:cxn>
                  <a:cxn ang="0">
                    <a:pos x="21"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1" h="12">
                    <a:moveTo>
                      <a:pt x="19" y="7"/>
                    </a:moveTo>
                    <a:lnTo>
                      <a:pt x="21" y="4"/>
                    </a:lnTo>
                    <a:lnTo>
                      <a:pt x="21" y="0"/>
                    </a:lnTo>
                    <a:lnTo>
                      <a:pt x="14" y="0"/>
                    </a:lnTo>
                    <a:lnTo>
                      <a:pt x="11" y="2"/>
                    </a:lnTo>
                    <a:lnTo>
                      <a:pt x="2"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89"/>
              <p:cNvSpPr>
                <a:spLocks/>
              </p:cNvSpPr>
              <p:nvPr/>
            </p:nvSpPr>
            <p:spPr bwMode="auto">
              <a:xfrm>
                <a:off x="6703" y="6261"/>
                <a:ext cx="21" cy="10"/>
              </a:xfrm>
              <a:custGeom>
                <a:avLst/>
                <a:gdLst/>
                <a:ahLst/>
                <a:cxnLst>
                  <a:cxn ang="0">
                    <a:pos x="19" y="7"/>
                  </a:cxn>
                  <a:cxn ang="0">
                    <a:pos x="21" y="4"/>
                  </a:cxn>
                  <a:cxn ang="0">
                    <a:pos x="21" y="0"/>
                  </a:cxn>
                  <a:cxn ang="0">
                    <a:pos x="11" y="0"/>
                  </a:cxn>
                  <a:cxn ang="0">
                    <a:pos x="9" y="2"/>
                  </a:cxn>
                  <a:cxn ang="0">
                    <a:pos x="0" y="2"/>
                  </a:cxn>
                  <a:cxn ang="0">
                    <a:pos x="0" y="9"/>
                  </a:cxn>
                  <a:cxn ang="0">
                    <a:pos x="7" y="9"/>
                  </a:cxn>
                  <a:cxn ang="0">
                    <a:pos x="9" y="7"/>
                  </a:cxn>
                  <a:cxn ang="0">
                    <a:pos x="19" y="7"/>
                  </a:cxn>
                </a:cxnLst>
                <a:rect l="0" t="0" r="r" b="b"/>
                <a:pathLst>
                  <a:path w="21" h="10">
                    <a:moveTo>
                      <a:pt x="19" y="7"/>
                    </a:moveTo>
                    <a:lnTo>
                      <a:pt x="21" y="4"/>
                    </a:lnTo>
                    <a:lnTo>
                      <a:pt x="21" y="0"/>
                    </a:lnTo>
                    <a:lnTo>
                      <a:pt x="11" y="0"/>
                    </a:lnTo>
                    <a:lnTo>
                      <a:pt x="9" y="2"/>
                    </a:lnTo>
                    <a:lnTo>
                      <a:pt x="0" y="2"/>
                    </a:lnTo>
                    <a:lnTo>
                      <a:pt x="0" y="9"/>
                    </a:lnTo>
                    <a:lnTo>
                      <a:pt x="7" y="9"/>
                    </a:lnTo>
                    <a:lnTo>
                      <a:pt x="9" y="7"/>
                    </a:lnTo>
                    <a:lnTo>
                      <a:pt x="19"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90"/>
              <p:cNvSpPr>
                <a:spLocks/>
              </p:cNvSpPr>
              <p:nvPr/>
            </p:nvSpPr>
            <p:spPr bwMode="auto">
              <a:xfrm>
                <a:off x="6705" y="6261"/>
                <a:ext cx="19" cy="10"/>
              </a:xfrm>
              <a:custGeom>
                <a:avLst/>
                <a:gdLst/>
                <a:ahLst/>
                <a:cxnLst>
                  <a:cxn ang="0">
                    <a:pos x="16" y="7"/>
                  </a:cxn>
                  <a:cxn ang="0">
                    <a:pos x="19" y="4"/>
                  </a:cxn>
                  <a:cxn ang="0">
                    <a:pos x="19" y="0"/>
                  </a:cxn>
                  <a:cxn ang="0">
                    <a:pos x="9" y="0"/>
                  </a:cxn>
                  <a:cxn ang="0">
                    <a:pos x="7" y="2"/>
                  </a:cxn>
                  <a:cxn ang="0">
                    <a:pos x="0" y="2"/>
                  </a:cxn>
                  <a:cxn ang="0">
                    <a:pos x="0" y="9"/>
                  </a:cxn>
                  <a:cxn ang="0">
                    <a:pos x="7" y="9"/>
                  </a:cxn>
                  <a:cxn ang="0">
                    <a:pos x="7" y="7"/>
                  </a:cxn>
                  <a:cxn ang="0">
                    <a:pos x="16" y="7"/>
                  </a:cxn>
                </a:cxnLst>
                <a:rect l="0" t="0" r="r" b="b"/>
                <a:pathLst>
                  <a:path w="19" h="10">
                    <a:moveTo>
                      <a:pt x="16" y="7"/>
                    </a:moveTo>
                    <a:lnTo>
                      <a:pt x="19" y="4"/>
                    </a:lnTo>
                    <a:lnTo>
                      <a:pt x="19" y="0"/>
                    </a:lnTo>
                    <a:lnTo>
                      <a:pt x="9" y="0"/>
                    </a:lnTo>
                    <a:lnTo>
                      <a:pt x="7" y="2"/>
                    </a:lnTo>
                    <a:lnTo>
                      <a:pt x="0" y="2"/>
                    </a:lnTo>
                    <a:lnTo>
                      <a:pt x="0" y="9"/>
                    </a:lnTo>
                    <a:lnTo>
                      <a:pt x="7" y="9"/>
                    </a:lnTo>
                    <a:lnTo>
                      <a:pt x="7" y="7"/>
                    </a:lnTo>
                    <a:lnTo>
                      <a:pt x="16"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91"/>
              <p:cNvSpPr>
                <a:spLocks/>
              </p:cNvSpPr>
              <p:nvPr/>
            </p:nvSpPr>
            <p:spPr bwMode="auto">
              <a:xfrm>
                <a:off x="6708" y="6261"/>
                <a:ext cx="16" cy="10"/>
              </a:xfrm>
              <a:custGeom>
                <a:avLst/>
                <a:gdLst/>
                <a:ahLst/>
                <a:cxnLst>
                  <a:cxn ang="0">
                    <a:pos x="14" y="7"/>
                  </a:cxn>
                  <a:cxn ang="0">
                    <a:pos x="16" y="4"/>
                  </a:cxn>
                  <a:cxn ang="0">
                    <a:pos x="16" y="0"/>
                  </a:cxn>
                  <a:cxn ang="0">
                    <a:pos x="7" y="0"/>
                  </a:cxn>
                  <a:cxn ang="0">
                    <a:pos x="7" y="2"/>
                  </a:cxn>
                  <a:cxn ang="0">
                    <a:pos x="0" y="2"/>
                  </a:cxn>
                  <a:cxn ang="0">
                    <a:pos x="0" y="9"/>
                  </a:cxn>
                  <a:cxn ang="0">
                    <a:pos x="4" y="9"/>
                  </a:cxn>
                  <a:cxn ang="0">
                    <a:pos x="4" y="7"/>
                  </a:cxn>
                  <a:cxn ang="0">
                    <a:pos x="14" y="7"/>
                  </a:cxn>
                </a:cxnLst>
                <a:rect l="0" t="0" r="r" b="b"/>
                <a:pathLst>
                  <a:path w="16" h="10">
                    <a:moveTo>
                      <a:pt x="14" y="7"/>
                    </a:moveTo>
                    <a:lnTo>
                      <a:pt x="16" y="4"/>
                    </a:lnTo>
                    <a:lnTo>
                      <a:pt x="16" y="0"/>
                    </a:lnTo>
                    <a:lnTo>
                      <a:pt x="7"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92"/>
              <p:cNvSpPr>
                <a:spLocks/>
              </p:cNvSpPr>
              <p:nvPr/>
            </p:nvSpPr>
            <p:spPr bwMode="auto">
              <a:xfrm>
                <a:off x="6708" y="6261"/>
                <a:ext cx="16" cy="10"/>
              </a:xfrm>
              <a:custGeom>
                <a:avLst/>
                <a:gdLst/>
                <a:ahLst/>
                <a:cxnLst>
                  <a:cxn ang="0">
                    <a:pos x="14" y="7"/>
                  </a:cxn>
                  <a:cxn ang="0">
                    <a:pos x="16" y="4"/>
                  </a:cxn>
                  <a:cxn ang="0">
                    <a:pos x="16" y="0"/>
                  </a:cxn>
                  <a:cxn ang="0">
                    <a:pos x="9" y="0"/>
                  </a:cxn>
                  <a:cxn ang="0">
                    <a:pos x="7" y="2"/>
                  </a:cxn>
                  <a:cxn ang="0">
                    <a:pos x="0" y="2"/>
                  </a:cxn>
                  <a:cxn ang="0">
                    <a:pos x="0" y="9"/>
                  </a:cxn>
                  <a:cxn ang="0">
                    <a:pos x="4" y="9"/>
                  </a:cxn>
                  <a:cxn ang="0">
                    <a:pos x="4" y="7"/>
                  </a:cxn>
                  <a:cxn ang="0">
                    <a:pos x="14" y="7"/>
                  </a:cxn>
                </a:cxnLst>
                <a:rect l="0" t="0" r="r" b="b"/>
                <a:pathLst>
                  <a:path w="16" h="10">
                    <a:moveTo>
                      <a:pt x="14" y="7"/>
                    </a:moveTo>
                    <a:lnTo>
                      <a:pt x="16" y="4"/>
                    </a:lnTo>
                    <a:lnTo>
                      <a:pt x="16" y="0"/>
                    </a:lnTo>
                    <a:lnTo>
                      <a:pt x="9" y="0"/>
                    </a:lnTo>
                    <a:lnTo>
                      <a:pt x="7" y="2"/>
                    </a:lnTo>
                    <a:lnTo>
                      <a:pt x="0" y="2"/>
                    </a:lnTo>
                    <a:lnTo>
                      <a:pt x="0" y="9"/>
                    </a:lnTo>
                    <a:lnTo>
                      <a:pt x="4" y="9"/>
                    </a:lnTo>
                    <a:lnTo>
                      <a:pt x="4" y="7"/>
                    </a:lnTo>
                    <a:lnTo>
                      <a:pt x="14"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93"/>
              <p:cNvSpPr>
                <a:spLocks/>
              </p:cNvSpPr>
              <p:nvPr/>
            </p:nvSpPr>
            <p:spPr bwMode="auto">
              <a:xfrm>
                <a:off x="6710" y="6261"/>
                <a:ext cx="14" cy="10"/>
              </a:xfrm>
              <a:custGeom>
                <a:avLst/>
                <a:gdLst/>
                <a:ahLst/>
                <a:cxnLst>
                  <a:cxn ang="0">
                    <a:pos x="12" y="7"/>
                  </a:cxn>
                  <a:cxn ang="0">
                    <a:pos x="14" y="4"/>
                  </a:cxn>
                  <a:cxn ang="0">
                    <a:pos x="14" y="0"/>
                  </a:cxn>
                  <a:cxn ang="0">
                    <a:pos x="4" y="0"/>
                  </a:cxn>
                  <a:cxn ang="0">
                    <a:pos x="4" y="2"/>
                  </a:cxn>
                  <a:cxn ang="0">
                    <a:pos x="0" y="2"/>
                  </a:cxn>
                  <a:cxn ang="0">
                    <a:pos x="0" y="9"/>
                  </a:cxn>
                  <a:cxn ang="0">
                    <a:pos x="2" y="7"/>
                  </a:cxn>
                  <a:cxn ang="0">
                    <a:pos x="12" y="7"/>
                  </a:cxn>
                </a:cxnLst>
                <a:rect l="0" t="0" r="r" b="b"/>
                <a:pathLst>
                  <a:path w="14" h="10">
                    <a:moveTo>
                      <a:pt x="12" y="7"/>
                    </a:moveTo>
                    <a:lnTo>
                      <a:pt x="14" y="4"/>
                    </a:lnTo>
                    <a:lnTo>
                      <a:pt x="14" y="0"/>
                    </a:lnTo>
                    <a:lnTo>
                      <a:pt x="4" y="0"/>
                    </a:lnTo>
                    <a:lnTo>
                      <a:pt x="4" y="2"/>
                    </a:lnTo>
                    <a:lnTo>
                      <a:pt x="0" y="2"/>
                    </a:lnTo>
                    <a:lnTo>
                      <a:pt x="0" y="9"/>
                    </a:lnTo>
                    <a:lnTo>
                      <a:pt x="2"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94"/>
              <p:cNvSpPr>
                <a:spLocks/>
              </p:cNvSpPr>
              <p:nvPr/>
            </p:nvSpPr>
            <p:spPr bwMode="auto">
              <a:xfrm>
                <a:off x="6712" y="6261"/>
                <a:ext cx="12" cy="10"/>
              </a:xfrm>
              <a:custGeom>
                <a:avLst/>
                <a:gdLst/>
                <a:ahLst/>
                <a:cxnLst>
                  <a:cxn ang="0">
                    <a:pos x="0" y="2"/>
                  </a:cxn>
                  <a:cxn ang="0">
                    <a:pos x="0" y="9"/>
                  </a:cxn>
                  <a:cxn ang="0">
                    <a:pos x="0" y="7"/>
                  </a:cxn>
                  <a:cxn ang="0">
                    <a:pos x="9" y="7"/>
                  </a:cxn>
                  <a:cxn ang="0">
                    <a:pos x="12" y="4"/>
                  </a:cxn>
                  <a:cxn ang="0">
                    <a:pos x="12" y="0"/>
                  </a:cxn>
                  <a:cxn ang="0">
                    <a:pos x="4" y="0"/>
                  </a:cxn>
                  <a:cxn ang="0">
                    <a:pos x="0" y="2"/>
                  </a:cxn>
                </a:cxnLst>
                <a:rect l="0" t="0" r="r" b="b"/>
                <a:pathLst>
                  <a:path w="12" h="10">
                    <a:moveTo>
                      <a:pt x="0" y="2"/>
                    </a:moveTo>
                    <a:lnTo>
                      <a:pt x="0" y="9"/>
                    </a:lnTo>
                    <a:lnTo>
                      <a:pt x="0" y="7"/>
                    </a:lnTo>
                    <a:lnTo>
                      <a:pt x="9" y="7"/>
                    </a:lnTo>
                    <a:lnTo>
                      <a:pt x="12" y="4"/>
                    </a:lnTo>
                    <a:lnTo>
                      <a:pt x="12"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95"/>
              <p:cNvSpPr>
                <a:spLocks/>
              </p:cNvSpPr>
              <p:nvPr/>
            </p:nvSpPr>
            <p:spPr bwMode="auto">
              <a:xfrm>
                <a:off x="6712" y="6261"/>
                <a:ext cx="12" cy="7"/>
              </a:xfrm>
              <a:custGeom>
                <a:avLst/>
                <a:gdLst/>
                <a:ahLst/>
                <a:cxnLst>
                  <a:cxn ang="0">
                    <a:pos x="0" y="2"/>
                  </a:cxn>
                  <a:cxn ang="0">
                    <a:pos x="0" y="7"/>
                  </a:cxn>
                  <a:cxn ang="0">
                    <a:pos x="4" y="7"/>
                  </a:cxn>
                  <a:cxn ang="0">
                    <a:pos x="12" y="4"/>
                  </a:cxn>
                  <a:cxn ang="0">
                    <a:pos x="12" y="0"/>
                  </a:cxn>
                  <a:cxn ang="0">
                    <a:pos x="0" y="2"/>
                  </a:cxn>
                </a:cxnLst>
                <a:rect l="0" t="0" r="r" b="b"/>
                <a:pathLst>
                  <a:path w="12" h="7">
                    <a:moveTo>
                      <a:pt x="0" y="2"/>
                    </a:moveTo>
                    <a:lnTo>
                      <a:pt x="0" y="7"/>
                    </a:lnTo>
                    <a:lnTo>
                      <a:pt x="4" y="7"/>
                    </a:lnTo>
                    <a:lnTo>
                      <a:pt x="12" y="4"/>
                    </a:lnTo>
                    <a:lnTo>
                      <a:pt x="12"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96"/>
              <p:cNvSpPr>
                <a:spLocks/>
              </p:cNvSpPr>
              <p:nvPr/>
            </p:nvSpPr>
            <p:spPr bwMode="auto">
              <a:xfrm>
                <a:off x="6698" y="6170"/>
                <a:ext cx="19" cy="7"/>
              </a:xfrm>
              <a:custGeom>
                <a:avLst/>
                <a:gdLst/>
                <a:ahLst/>
                <a:cxnLst>
                  <a:cxn ang="0">
                    <a:pos x="0" y="0"/>
                  </a:cxn>
                  <a:cxn ang="0">
                    <a:pos x="0" y="7"/>
                  </a:cxn>
                  <a:cxn ang="0">
                    <a:pos x="4" y="7"/>
                  </a:cxn>
                  <a:cxn ang="0">
                    <a:pos x="19" y="4"/>
                  </a:cxn>
                  <a:cxn ang="0">
                    <a:pos x="16" y="0"/>
                  </a:cxn>
                  <a:cxn ang="0">
                    <a:pos x="0" y="0"/>
                  </a:cxn>
                </a:cxnLst>
                <a:rect l="0" t="0" r="r" b="b"/>
                <a:pathLst>
                  <a:path w="19" h="7">
                    <a:moveTo>
                      <a:pt x="0" y="0"/>
                    </a:moveTo>
                    <a:lnTo>
                      <a:pt x="0" y="7"/>
                    </a:lnTo>
                    <a:lnTo>
                      <a:pt x="4" y="7"/>
                    </a:lnTo>
                    <a:lnTo>
                      <a:pt x="19" y="4"/>
                    </a:lnTo>
                    <a:lnTo>
                      <a:pt x="16"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97"/>
              <p:cNvSpPr>
                <a:spLocks/>
              </p:cNvSpPr>
              <p:nvPr/>
            </p:nvSpPr>
            <p:spPr bwMode="auto">
              <a:xfrm>
                <a:off x="6698" y="6170"/>
                <a:ext cx="19" cy="7"/>
              </a:xfrm>
              <a:custGeom>
                <a:avLst/>
                <a:gdLst/>
                <a:ahLst/>
                <a:cxnLst>
                  <a:cxn ang="0">
                    <a:pos x="0" y="0"/>
                  </a:cxn>
                  <a:cxn ang="0">
                    <a:pos x="0" y="7"/>
                  </a:cxn>
                  <a:cxn ang="0">
                    <a:pos x="7" y="7"/>
                  </a:cxn>
                  <a:cxn ang="0">
                    <a:pos x="9" y="4"/>
                  </a:cxn>
                  <a:cxn ang="0">
                    <a:pos x="19" y="4"/>
                  </a:cxn>
                  <a:cxn ang="0">
                    <a:pos x="16" y="0"/>
                  </a:cxn>
                  <a:cxn ang="0">
                    <a:pos x="0" y="0"/>
                  </a:cxn>
                </a:cxnLst>
                <a:rect l="0" t="0" r="r" b="b"/>
                <a:pathLst>
                  <a:path w="19" h="7">
                    <a:moveTo>
                      <a:pt x="0" y="0"/>
                    </a:moveTo>
                    <a:lnTo>
                      <a:pt x="0" y="7"/>
                    </a:lnTo>
                    <a:lnTo>
                      <a:pt x="7" y="7"/>
                    </a:lnTo>
                    <a:lnTo>
                      <a:pt x="9" y="4"/>
                    </a:lnTo>
                    <a:lnTo>
                      <a:pt x="19"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98"/>
              <p:cNvSpPr>
                <a:spLocks/>
              </p:cNvSpPr>
              <p:nvPr/>
            </p:nvSpPr>
            <p:spPr bwMode="auto">
              <a:xfrm>
                <a:off x="6700" y="6170"/>
                <a:ext cx="17" cy="7"/>
              </a:xfrm>
              <a:custGeom>
                <a:avLst/>
                <a:gdLst/>
                <a:ahLst/>
                <a:cxnLst>
                  <a:cxn ang="0">
                    <a:pos x="0" y="0"/>
                  </a:cxn>
                  <a:cxn ang="0">
                    <a:pos x="0" y="7"/>
                  </a:cxn>
                  <a:cxn ang="0">
                    <a:pos x="4" y="7"/>
                  </a:cxn>
                  <a:cxn ang="0">
                    <a:pos x="7" y="4"/>
                  </a:cxn>
                  <a:cxn ang="0">
                    <a:pos x="16" y="4"/>
                  </a:cxn>
                  <a:cxn ang="0">
                    <a:pos x="14" y="0"/>
                  </a:cxn>
                  <a:cxn ang="0">
                    <a:pos x="0" y="0"/>
                  </a:cxn>
                </a:cxnLst>
                <a:rect l="0" t="0" r="r" b="b"/>
                <a:pathLst>
                  <a:path w="17" h="7">
                    <a:moveTo>
                      <a:pt x="0" y="0"/>
                    </a:moveTo>
                    <a:lnTo>
                      <a:pt x="0" y="7"/>
                    </a:lnTo>
                    <a:lnTo>
                      <a:pt x="4" y="7"/>
                    </a:lnTo>
                    <a:lnTo>
                      <a:pt x="7" y="4"/>
                    </a:lnTo>
                    <a:lnTo>
                      <a:pt x="16" y="4"/>
                    </a:lnTo>
                    <a:lnTo>
                      <a:pt x="14"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99"/>
              <p:cNvSpPr>
                <a:spLocks/>
              </p:cNvSpPr>
              <p:nvPr/>
            </p:nvSpPr>
            <p:spPr bwMode="auto">
              <a:xfrm>
                <a:off x="6700" y="6170"/>
                <a:ext cx="17" cy="7"/>
              </a:xfrm>
              <a:custGeom>
                <a:avLst/>
                <a:gdLst/>
                <a:ahLst/>
                <a:cxnLst>
                  <a:cxn ang="0">
                    <a:pos x="0" y="0"/>
                  </a:cxn>
                  <a:cxn ang="0">
                    <a:pos x="0" y="7"/>
                  </a:cxn>
                  <a:cxn ang="0">
                    <a:pos x="7" y="7"/>
                  </a:cxn>
                  <a:cxn ang="0">
                    <a:pos x="7" y="4"/>
                  </a:cxn>
                  <a:cxn ang="0">
                    <a:pos x="16" y="4"/>
                  </a:cxn>
                  <a:cxn ang="0">
                    <a:pos x="14" y="0"/>
                  </a:cxn>
                  <a:cxn ang="0">
                    <a:pos x="0" y="0"/>
                  </a:cxn>
                </a:cxnLst>
                <a:rect l="0" t="0" r="r" b="b"/>
                <a:pathLst>
                  <a:path w="17" h="7">
                    <a:moveTo>
                      <a:pt x="0" y="0"/>
                    </a:moveTo>
                    <a:lnTo>
                      <a:pt x="0" y="7"/>
                    </a:lnTo>
                    <a:lnTo>
                      <a:pt x="7" y="7"/>
                    </a:lnTo>
                    <a:lnTo>
                      <a:pt x="7" y="4"/>
                    </a:lnTo>
                    <a:lnTo>
                      <a:pt x="16"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200"/>
              <p:cNvSpPr>
                <a:spLocks/>
              </p:cNvSpPr>
              <p:nvPr/>
            </p:nvSpPr>
            <p:spPr bwMode="auto">
              <a:xfrm>
                <a:off x="6703" y="6170"/>
                <a:ext cx="14" cy="7"/>
              </a:xfrm>
              <a:custGeom>
                <a:avLst/>
                <a:gdLst/>
                <a:ahLst/>
                <a:cxnLst>
                  <a:cxn ang="0">
                    <a:pos x="0" y="0"/>
                  </a:cxn>
                  <a:cxn ang="0">
                    <a:pos x="0" y="7"/>
                  </a:cxn>
                  <a:cxn ang="0">
                    <a:pos x="4" y="7"/>
                  </a:cxn>
                  <a:cxn ang="0">
                    <a:pos x="4" y="4"/>
                  </a:cxn>
                  <a:cxn ang="0">
                    <a:pos x="14" y="4"/>
                  </a:cxn>
                  <a:cxn ang="0">
                    <a:pos x="11" y="0"/>
                  </a:cxn>
                  <a:cxn ang="0">
                    <a:pos x="0" y="0"/>
                  </a:cxn>
                </a:cxnLst>
                <a:rect l="0" t="0" r="r" b="b"/>
                <a:pathLst>
                  <a:path w="14" h="7">
                    <a:moveTo>
                      <a:pt x="0" y="0"/>
                    </a:moveTo>
                    <a:lnTo>
                      <a:pt x="0" y="7"/>
                    </a:lnTo>
                    <a:lnTo>
                      <a:pt x="4" y="7"/>
                    </a:lnTo>
                    <a:lnTo>
                      <a:pt x="4" y="4"/>
                    </a:lnTo>
                    <a:lnTo>
                      <a:pt x="14" y="4"/>
                    </a:lnTo>
                    <a:lnTo>
                      <a:pt x="11"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201"/>
              <p:cNvSpPr>
                <a:spLocks/>
              </p:cNvSpPr>
              <p:nvPr/>
            </p:nvSpPr>
            <p:spPr bwMode="auto">
              <a:xfrm>
                <a:off x="6703" y="6170"/>
                <a:ext cx="14" cy="7"/>
              </a:xfrm>
              <a:custGeom>
                <a:avLst/>
                <a:gdLst/>
                <a:ahLst/>
                <a:cxnLst>
                  <a:cxn ang="0">
                    <a:pos x="0" y="0"/>
                  </a:cxn>
                  <a:cxn ang="0">
                    <a:pos x="0" y="7"/>
                  </a:cxn>
                  <a:cxn ang="0">
                    <a:pos x="4" y="7"/>
                  </a:cxn>
                  <a:cxn ang="0">
                    <a:pos x="7" y="4"/>
                  </a:cxn>
                  <a:cxn ang="0">
                    <a:pos x="14" y="4"/>
                  </a:cxn>
                  <a:cxn ang="0">
                    <a:pos x="11" y="0"/>
                  </a:cxn>
                  <a:cxn ang="0">
                    <a:pos x="0" y="0"/>
                  </a:cxn>
                </a:cxnLst>
                <a:rect l="0" t="0" r="r" b="b"/>
                <a:pathLst>
                  <a:path w="14" h="7">
                    <a:moveTo>
                      <a:pt x="0" y="0"/>
                    </a:moveTo>
                    <a:lnTo>
                      <a:pt x="0" y="7"/>
                    </a:lnTo>
                    <a:lnTo>
                      <a:pt x="4" y="7"/>
                    </a:lnTo>
                    <a:lnTo>
                      <a:pt x="7" y="4"/>
                    </a:lnTo>
                    <a:lnTo>
                      <a:pt x="14" y="4"/>
                    </a:lnTo>
                    <a:lnTo>
                      <a:pt x="11"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202"/>
              <p:cNvSpPr>
                <a:spLocks/>
              </p:cNvSpPr>
              <p:nvPr/>
            </p:nvSpPr>
            <p:spPr bwMode="auto">
              <a:xfrm>
                <a:off x="6705" y="6170"/>
                <a:ext cx="12" cy="7"/>
              </a:xfrm>
              <a:custGeom>
                <a:avLst/>
                <a:gdLst/>
                <a:ahLst/>
                <a:cxnLst>
                  <a:cxn ang="0">
                    <a:pos x="0" y="0"/>
                  </a:cxn>
                  <a:cxn ang="0">
                    <a:pos x="0" y="7"/>
                  </a:cxn>
                  <a:cxn ang="0">
                    <a:pos x="4" y="7"/>
                  </a:cxn>
                  <a:cxn ang="0">
                    <a:pos x="4" y="4"/>
                  </a:cxn>
                  <a:cxn ang="0">
                    <a:pos x="12" y="4"/>
                  </a:cxn>
                  <a:cxn ang="0">
                    <a:pos x="9" y="0"/>
                  </a:cxn>
                  <a:cxn ang="0">
                    <a:pos x="0" y="0"/>
                  </a:cxn>
                </a:cxnLst>
                <a:rect l="0" t="0" r="r" b="b"/>
                <a:pathLst>
                  <a:path w="12" h="7">
                    <a:moveTo>
                      <a:pt x="0" y="0"/>
                    </a:moveTo>
                    <a:lnTo>
                      <a:pt x="0" y="7"/>
                    </a:lnTo>
                    <a:lnTo>
                      <a:pt x="4" y="7"/>
                    </a:lnTo>
                    <a:lnTo>
                      <a:pt x="4" y="4"/>
                    </a:lnTo>
                    <a:lnTo>
                      <a:pt x="12" y="4"/>
                    </a:lnTo>
                    <a:lnTo>
                      <a:pt x="9"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203"/>
              <p:cNvSpPr>
                <a:spLocks/>
              </p:cNvSpPr>
              <p:nvPr/>
            </p:nvSpPr>
            <p:spPr bwMode="auto">
              <a:xfrm>
                <a:off x="6705" y="6170"/>
                <a:ext cx="12" cy="7"/>
              </a:xfrm>
              <a:custGeom>
                <a:avLst/>
                <a:gdLst/>
                <a:ahLst/>
                <a:cxnLst>
                  <a:cxn ang="0">
                    <a:pos x="0" y="0"/>
                  </a:cxn>
                  <a:cxn ang="0">
                    <a:pos x="0" y="7"/>
                  </a:cxn>
                  <a:cxn ang="0">
                    <a:pos x="4" y="7"/>
                  </a:cxn>
                  <a:cxn ang="0">
                    <a:pos x="4" y="4"/>
                  </a:cxn>
                  <a:cxn ang="0">
                    <a:pos x="12" y="4"/>
                  </a:cxn>
                  <a:cxn ang="0">
                    <a:pos x="9" y="0"/>
                  </a:cxn>
                  <a:cxn ang="0">
                    <a:pos x="0" y="0"/>
                  </a:cxn>
                </a:cxnLst>
                <a:rect l="0" t="0" r="r" b="b"/>
                <a:pathLst>
                  <a:path w="12" h="7">
                    <a:moveTo>
                      <a:pt x="0" y="0"/>
                    </a:moveTo>
                    <a:lnTo>
                      <a:pt x="0" y="7"/>
                    </a:lnTo>
                    <a:lnTo>
                      <a:pt x="4" y="7"/>
                    </a:lnTo>
                    <a:lnTo>
                      <a:pt x="4" y="4"/>
                    </a:lnTo>
                    <a:lnTo>
                      <a:pt x="12"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204"/>
              <p:cNvSpPr>
                <a:spLocks/>
              </p:cNvSpPr>
              <p:nvPr/>
            </p:nvSpPr>
            <p:spPr bwMode="auto">
              <a:xfrm>
                <a:off x="6708" y="6170"/>
                <a:ext cx="9" cy="7"/>
              </a:xfrm>
              <a:custGeom>
                <a:avLst/>
                <a:gdLst/>
                <a:ahLst/>
                <a:cxnLst>
                  <a:cxn ang="0">
                    <a:pos x="0" y="0"/>
                  </a:cxn>
                  <a:cxn ang="0">
                    <a:pos x="0" y="7"/>
                  </a:cxn>
                  <a:cxn ang="0">
                    <a:pos x="4" y="4"/>
                  </a:cxn>
                  <a:cxn ang="0">
                    <a:pos x="9" y="4"/>
                  </a:cxn>
                  <a:cxn ang="0">
                    <a:pos x="7" y="0"/>
                  </a:cxn>
                  <a:cxn ang="0">
                    <a:pos x="0" y="0"/>
                  </a:cxn>
                </a:cxnLst>
                <a:rect l="0" t="0" r="r" b="b"/>
                <a:pathLst>
                  <a:path w="9" h="7">
                    <a:moveTo>
                      <a:pt x="0" y="0"/>
                    </a:moveTo>
                    <a:lnTo>
                      <a:pt x="0" y="7"/>
                    </a:lnTo>
                    <a:lnTo>
                      <a:pt x="4"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205"/>
              <p:cNvSpPr>
                <a:spLocks/>
              </p:cNvSpPr>
              <p:nvPr/>
            </p:nvSpPr>
            <p:spPr bwMode="auto">
              <a:xfrm>
                <a:off x="6708" y="6170"/>
                <a:ext cx="9" cy="7"/>
              </a:xfrm>
              <a:custGeom>
                <a:avLst/>
                <a:gdLst/>
                <a:ahLst/>
                <a:cxnLst>
                  <a:cxn ang="0">
                    <a:pos x="0" y="0"/>
                  </a:cxn>
                  <a:cxn ang="0">
                    <a:pos x="0" y="7"/>
                  </a:cxn>
                  <a:cxn ang="0">
                    <a:pos x="4" y="4"/>
                  </a:cxn>
                  <a:cxn ang="0">
                    <a:pos x="9" y="4"/>
                  </a:cxn>
                  <a:cxn ang="0">
                    <a:pos x="7" y="0"/>
                  </a:cxn>
                  <a:cxn ang="0">
                    <a:pos x="0" y="0"/>
                  </a:cxn>
                </a:cxnLst>
                <a:rect l="0" t="0" r="r" b="b"/>
                <a:pathLst>
                  <a:path w="9" h="7">
                    <a:moveTo>
                      <a:pt x="0" y="0"/>
                    </a:moveTo>
                    <a:lnTo>
                      <a:pt x="0" y="7"/>
                    </a:lnTo>
                    <a:lnTo>
                      <a:pt x="4" y="4"/>
                    </a:lnTo>
                    <a:lnTo>
                      <a:pt x="9"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206"/>
              <p:cNvSpPr>
                <a:spLocks/>
              </p:cNvSpPr>
              <p:nvPr/>
            </p:nvSpPr>
            <p:spPr bwMode="auto">
              <a:xfrm>
                <a:off x="6708" y="6170"/>
                <a:ext cx="9" cy="7"/>
              </a:xfrm>
              <a:custGeom>
                <a:avLst/>
                <a:gdLst/>
                <a:ahLst/>
                <a:cxnLst>
                  <a:cxn ang="0">
                    <a:pos x="0" y="0"/>
                  </a:cxn>
                  <a:cxn ang="0">
                    <a:pos x="0" y="7"/>
                  </a:cxn>
                  <a:cxn ang="0">
                    <a:pos x="4" y="7"/>
                  </a:cxn>
                  <a:cxn ang="0">
                    <a:pos x="4" y="4"/>
                  </a:cxn>
                  <a:cxn ang="0">
                    <a:pos x="9" y="4"/>
                  </a:cxn>
                  <a:cxn ang="0">
                    <a:pos x="7" y="0"/>
                  </a:cxn>
                  <a:cxn ang="0">
                    <a:pos x="0" y="0"/>
                  </a:cxn>
                </a:cxnLst>
                <a:rect l="0" t="0" r="r" b="b"/>
                <a:pathLst>
                  <a:path w="9" h="7">
                    <a:moveTo>
                      <a:pt x="0" y="0"/>
                    </a:moveTo>
                    <a:lnTo>
                      <a:pt x="0" y="7"/>
                    </a:lnTo>
                    <a:lnTo>
                      <a:pt x="4" y="7"/>
                    </a:lnTo>
                    <a:lnTo>
                      <a:pt x="4" y="4"/>
                    </a:lnTo>
                    <a:lnTo>
                      <a:pt x="9"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207"/>
              <p:cNvSpPr>
                <a:spLocks/>
              </p:cNvSpPr>
              <p:nvPr/>
            </p:nvSpPr>
            <p:spPr bwMode="auto">
              <a:xfrm>
                <a:off x="6710" y="6170"/>
                <a:ext cx="7" cy="7"/>
              </a:xfrm>
              <a:custGeom>
                <a:avLst/>
                <a:gdLst/>
                <a:ahLst/>
                <a:cxnLst>
                  <a:cxn ang="0">
                    <a:pos x="0" y="0"/>
                  </a:cxn>
                  <a:cxn ang="0">
                    <a:pos x="0" y="7"/>
                  </a:cxn>
                  <a:cxn ang="0">
                    <a:pos x="2" y="7"/>
                  </a:cxn>
                  <a:cxn ang="0">
                    <a:pos x="7" y="4"/>
                  </a:cxn>
                  <a:cxn ang="0">
                    <a:pos x="4" y="0"/>
                  </a:cxn>
                  <a:cxn ang="0">
                    <a:pos x="0" y="0"/>
                  </a:cxn>
                </a:cxnLst>
                <a:rect l="0" t="0" r="r" b="b"/>
                <a:pathLst>
                  <a:path w="7" h="7">
                    <a:moveTo>
                      <a:pt x="0" y="0"/>
                    </a:moveTo>
                    <a:lnTo>
                      <a:pt x="0" y="7"/>
                    </a:lnTo>
                    <a:lnTo>
                      <a:pt x="2" y="7"/>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208"/>
              <p:cNvSpPr>
                <a:spLocks/>
              </p:cNvSpPr>
              <p:nvPr/>
            </p:nvSpPr>
            <p:spPr bwMode="auto">
              <a:xfrm>
                <a:off x="6712" y="6180"/>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209"/>
              <p:cNvSpPr>
                <a:spLocks/>
              </p:cNvSpPr>
              <p:nvPr/>
            </p:nvSpPr>
            <p:spPr bwMode="auto">
              <a:xfrm>
                <a:off x="6710" y="6180"/>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210"/>
              <p:cNvSpPr>
                <a:spLocks/>
              </p:cNvSpPr>
              <p:nvPr/>
            </p:nvSpPr>
            <p:spPr bwMode="auto">
              <a:xfrm>
                <a:off x="6708" y="6180"/>
                <a:ext cx="14" cy="76"/>
              </a:xfrm>
              <a:custGeom>
                <a:avLst/>
                <a:gdLst/>
                <a:ahLst/>
                <a:cxnLst>
                  <a:cxn ang="0">
                    <a:pos x="14" y="76"/>
                  </a:cxn>
                  <a:cxn ang="0">
                    <a:pos x="14" y="57"/>
                  </a:cxn>
                  <a:cxn ang="0">
                    <a:pos x="7" y="0"/>
                  </a:cxn>
                  <a:cxn ang="0">
                    <a:pos x="0" y="0"/>
                  </a:cxn>
                  <a:cxn ang="0">
                    <a:pos x="4" y="19"/>
                  </a:cxn>
                  <a:cxn ang="0">
                    <a:pos x="4" y="28"/>
                  </a:cxn>
                  <a:cxn ang="0">
                    <a:pos x="7" y="38"/>
                  </a:cxn>
                  <a:cxn ang="0">
                    <a:pos x="7" y="57"/>
                  </a:cxn>
                  <a:cxn ang="0">
                    <a:pos x="9" y="67"/>
                  </a:cxn>
                  <a:cxn ang="0">
                    <a:pos x="9" y="76"/>
                  </a:cxn>
                  <a:cxn ang="0">
                    <a:pos x="14" y="76"/>
                  </a:cxn>
                </a:cxnLst>
                <a:rect l="0" t="0" r="r" b="b"/>
                <a:pathLst>
                  <a:path w="14" h="76">
                    <a:moveTo>
                      <a:pt x="14" y="76"/>
                    </a:moveTo>
                    <a:lnTo>
                      <a:pt x="14" y="57"/>
                    </a:lnTo>
                    <a:lnTo>
                      <a:pt x="7" y="0"/>
                    </a:lnTo>
                    <a:lnTo>
                      <a:pt x="0" y="0"/>
                    </a:lnTo>
                    <a:lnTo>
                      <a:pt x="4" y="19"/>
                    </a:lnTo>
                    <a:lnTo>
                      <a:pt x="4" y="28"/>
                    </a:lnTo>
                    <a:lnTo>
                      <a:pt x="7" y="38"/>
                    </a:lnTo>
                    <a:lnTo>
                      <a:pt x="7" y="57"/>
                    </a:lnTo>
                    <a:lnTo>
                      <a:pt x="9" y="67"/>
                    </a:lnTo>
                    <a:lnTo>
                      <a:pt x="9" y="76"/>
                    </a:lnTo>
                    <a:lnTo>
                      <a:pt x="14" y="76"/>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211"/>
              <p:cNvSpPr>
                <a:spLocks/>
              </p:cNvSpPr>
              <p:nvPr/>
            </p:nvSpPr>
            <p:spPr bwMode="auto">
              <a:xfrm>
                <a:off x="6708" y="6180"/>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212"/>
              <p:cNvSpPr>
                <a:spLocks/>
              </p:cNvSpPr>
              <p:nvPr/>
            </p:nvSpPr>
            <p:spPr bwMode="auto">
              <a:xfrm>
                <a:off x="6708" y="6180"/>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213"/>
              <p:cNvSpPr>
                <a:spLocks/>
              </p:cNvSpPr>
              <p:nvPr/>
            </p:nvSpPr>
            <p:spPr bwMode="auto">
              <a:xfrm>
                <a:off x="6705" y="6180"/>
                <a:ext cx="15"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5" h="79">
                    <a:moveTo>
                      <a:pt x="12" y="57"/>
                    </a:moveTo>
                    <a:lnTo>
                      <a:pt x="12" y="38"/>
                    </a:lnTo>
                    <a:lnTo>
                      <a:pt x="7" y="0"/>
                    </a:lnTo>
                    <a:lnTo>
                      <a:pt x="0" y="0"/>
                    </a:lnTo>
                    <a:lnTo>
                      <a:pt x="7" y="57"/>
                    </a:lnTo>
                    <a:lnTo>
                      <a:pt x="7" y="79"/>
                    </a:lnTo>
                    <a:lnTo>
                      <a:pt x="9" y="76"/>
                    </a:lnTo>
                    <a:lnTo>
                      <a:pt x="14" y="76"/>
                    </a:lnTo>
                    <a:lnTo>
                      <a:pt x="12"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214"/>
              <p:cNvSpPr>
                <a:spLocks/>
              </p:cNvSpPr>
              <p:nvPr/>
            </p:nvSpPr>
            <p:spPr bwMode="auto">
              <a:xfrm>
                <a:off x="6705" y="6180"/>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9" y="38"/>
                  </a:cxn>
                  <a:cxn ang="0">
                    <a:pos x="9" y="19"/>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9" y="38"/>
                    </a:lnTo>
                    <a:lnTo>
                      <a:pt x="9" y="19"/>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215"/>
              <p:cNvSpPr>
                <a:spLocks/>
              </p:cNvSpPr>
              <p:nvPr/>
            </p:nvSpPr>
            <p:spPr bwMode="auto">
              <a:xfrm>
                <a:off x="6703" y="6180"/>
                <a:ext cx="14" cy="79"/>
              </a:xfrm>
              <a:custGeom>
                <a:avLst/>
                <a:gdLst/>
                <a:ahLst/>
                <a:cxnLst>
                  <a:cxn ang="0">
                    <a:pos x="11" y="57"/>
                  </a:cxn>
                  <a:cxn ang="0">
                    <a:pos x="11" y="38"/>
                  </a:cxn>
                  <a:cxn ang="0">
                    <a:pos x="7" y="0"/>
                  </a:cxn>
                  <a:cxn ang="0">
                    <a:pos x="0" y="0"/>
                  </a:cxn>
                  <a:cxn ang="0">
                    <a:pos x="7" y="57"/>
                  </a:cxn>
                  <a:cxn ang="0">
                    <a:pos x="7" y="79"/>
                  </a:cxn>
                  <a:cxn ang="0">
                    <a:pos x="9" y="76"/>
                  </a:cxn>
                  <a:cxn ang="0">
                    <a:pos x="14" y="76"/>
                  </a:cxn>
                  <a:cxn ang="0">
                    <a:pos x="11" y="57"/>
                  </a:cxn>
                </a:cxnLst>
                <a:rect l="0" t="0" r="r" b="b"/>
                <a:pathLst>
                  <a:path w="14" h="79">
                    <a:moveTo>
                      <a:pt x="11" y="57"/>
                    </a:moveTo>
                    <a:lnTo>
                      <a:pt x="11" y="38"/>
                    </a:lnTo>
                    <a:lnTo>
                      <a:pt x="7" y="0"/>
                    </a:lnTo>
                    <a:lnTo>
                      <a:pt x="0" y="0"/>
                    </a:lnTo>
                    <a:lnTo>
                      <a:pt x="7" y="57"/>
                    </a:lnTo>
                    <a:lnTo>
                      <a:pt x="7" y="79"/>
                    </a:lnTo>
                    <a:lnTo>
                      <a:pt x="9" y="76"/>
                    </a:lnTo>
                    <a:lnTo>
                      <a:pt x="14" y="76"/>
                    </a:lnTo>
                    <a:lnTo>
                      <a:pt x="11"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216"/>
              <p:cNvSpPr>
                <a:spLocks/>
              </p:cNvSpPr>
              <p:nvPr/>
            </p:nvSpPr>
            <p:spPr bwMode="auto">
              <a:xfrm>
                <a:off x="6703" y="6180"/>
                <a:ext cx="12" cy="76"/>
              </a:xfrm>
              <a:custGeom>
                <a:avLst/>
                <a:gdLst/>
                <a:ahLst/>
                <a:cxnLst>
                  <a:cxn ang="0">
                    <a:pos x="7" y="57"/>
                  </a:cxn>
                  <a:cxn ang="0">
                    <a:pos x="7" y="76"/>
                  </a:cxn>
                  <a:cxn ang="0">
                    <a:pos x="11" y="76"/>
                  </a:cxn>
                  <a:cxn ang="0">
                    <a:pos x="11" y="57"/>
                  </a:cxn>
                  <a:cxn ang="0">
                    <a:pos x="9" y="38"/>
                  </a:cxn>
                  <a:cxn ang="0">
                    <a:pos x="9" y="19"/>
                  </a:cxn>
                  <a:cxn ang="0">
                    <a:pos x="4" y="0"/>
                  </a:cxn>
                  <a:cxn ang="0">
                    <a:pos x="0" y="0"/>
                  </a:cxn>
                  <a:cxn ang="0">
                    <a:pos x="7" y="57"/>
                  </a:cxn>
                </a:cxnLst>
                <a:rect l="0" t="0" r="r" b="b"/>
                <a:pathLst>
                  <a:path w="12" h="76">
                    <a:moveTo>
                      <a:pt x="7" y="57"/>
                    </a:moveTo>
                    <a:lnTo>
                      <a:pt x="7" y="76"/>
                    </a:lnTo>
                    <a:lnTo>
                      <a:pt x="11" y="76"/>
                    </a:lnTo>
                    <a:lnTo>
                      <a:pt x="11" y="57"/>
                    </a:lnTo>
                    <a:lnTo>
                      <a:pt x="9" y="38"/>
                    </a:lnTo>
                    <a:lnTo>
                      <a:pt x="9" y="19"/>
                    </a:lnTo>
                    <a:lnTo>
                      <a:pt x="4" y="0"/>
                    </a:lnTo>
                    <a:lnTo>
                      <a:pt x="0" y="0"/>
                    </a:lnTo>
                    <a:lnTo>
                      <a:pt x="7"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217"/>
              <p:cNvSpPr>
                <a:spLocks/>
              </p:cNvSpPr>
              <p:nvPr/>
            </p:nvSpPr>
            <p:spPr bwMode="auto">
              <a:xfrm>
                <a:off x="6700" y="6180"/>
                <a:ext cx="15"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5"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218"/>
              <p:cNvSpPr>
                <a:spLocks/>
              </p:cNvSpPr>
              <p:nvPr/>
            </p:nvSpPr>
            <p:spPr bwMode="auto">
              <a:xfrm>
                <a:off x="6700" y="6180"/>
                <a:ext cx="12" cy="76"/>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6">
                    <a:moveTo>
                      <a:pt x="7" y="57"/>
                    </a:moveTo>
                    <a:lnTo>
                      <a:pt x="7" y="76"/>
                    </a:lnTo>
                    <a:lnTo>
                      <a:pt x="11" y="76"/>
                    </a:lnTo>
                    <a:lnTo>
                      <a:pt x="11" y="38"/>
                    </a:lnTo>
                    <a:lnTo>
                      <a:pt x="9" y="19"/>
                    </a:lnTo>
                    <a:lnTo>
                      <a:pt x="4" y="0"/>
                    </a:lnTo>
                    <a:lnTo>
                      <a:pt x="0" y="0"/>
                    </a:lnTo>
                    <a:lnTo>
                      <a:pt x="7"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219"/>
              <p:cNvSpPr>
                <a:spLocks/>
              </p:cNvSpPr>
              <p:nvPr/>
            </p:nvSpPr>
            <p:spPr bwMode="auto">
              <a:xfrm>
                <a:off x="6698" y="6180"/>
                <a:ext cx="14" cy="79"/>
              </a:xfrm>
              <a:custGeom>
                <a:avLst/>
                <a:gdLst/>
                <a:ahLst/>
                <a:cxnLst>
                  <a:cxn ang="0">
                    <a:pos x="7" y="0"/>
                  </a:cxn>
                  <a:cxn ang="0">
                    <a:pos x="0" y="0"/>
                  </a:cxn>
                  <a:cxn ang="0">
                    <a:pos x="4" y="19"/>
                  </a:cxn>
                  <a:cxn ang="0">
                    <a:pos x="7" y="38"/>
                  </a:cxn>
                  <a:cxn ang="0">
                    <a:pos x="7" y="79"/>
                  </a:cxn>
                  <a:cxn ang="0">
                    <a:pos x="14" y="76"/>
                  </a:cxn>
                  <a:cxn ang="0">
                    <a:pos x="14" y="57"/>
                  </a:cxn>
                  <a:cxn ang="0">
                    <a:pos x="7" y="0"/>
                  </a:cxn>
                </a:cxnLst>
                <a:rect l="0" t="0" r="r" b="b"/>
                <a:pathLst>
                  <a:path w="14" h="79">
                    <a:moveTo>
                      <a:pt x="7" y="0"/>
                    </a:moveTo>
                    <a:lnTo>
                      <a:pt x="0" y="0"/>
                    </a:lnTo>
                    <a:lnTo>
                      <a:pt x="4" y="19"/>
                    </a:lnTo>
                    <a:lnTo>
                      <a:pt x="7" y="38"/>
                    </a:lnTo>
                    <a:lnTo>
                      <a:pt x="7" y="79"/>
                    </a:lnTo>
                    <a:lnTo>
                      <a:pt x="14" y="76"/>
                    </a:lnTo>
                    <a:lnTo>
                      <a:pt x="14" y="57"/>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220"/>
              <p:cNvSpPr>
                <a:spLocks/>
              </p:cNvSpPr>
              <p:nvPr/>
            </p:nvSpPr>
            <p:spPr bwMode="auto">
              <a:xfrm>
                <a:off x="7291" y="5762"/>
                <a:ext cx="127" cy="31"/>
              </a:xfrm>
              <a:custGeom>
                <a:avLst/>
                <a:gdLst/>
                <a:ahLst/>
                <a:cxnLst>
                  <a:cxn ang="0">
                    <a:pos x="0" y="31"/>
                  </a:cxn>
                  <a:cxn ang="0">
                    <a:pos x="127" y="23"/>
                  </a:cxn>
                  <a:cxn ang="0">
                    <a:pos x="124" y="0"/>
                  </a:cxn>
                  <a:cxn ang="0">
                    <a:pos x="4" y="12"/>
                  </a:cxn>
                  <a:cxn ang="0">
                    <a:pos x="0" y="31"/>
                  </a:cxn>
                </a:cxnLst>
                <a:rect l="0" t="0" r="r" b="b"/>
                <a:pathLst>
                  <a:path w="127" h="31">
                    <a:moveTo>
                      <a:pt x="0" y="31"/>
                    </a:moveTo>
                    <a:lnTo>
                      <a:pt x="127" y="23"/>
                    </a:lnTo>
                    <a:lnTo>
                      <a:pt x="124" y="0"/>
                    </a:lnTo>
                    <a:lnTo>
                      <a:pt x="4" y="12"/>
                    </a:lnTo>
                    <a:lnTo>
                      <a:pt x="0" y="3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221"/>
              <p:cNvSpPr>
                <a:spLocks/>
              </p:cNvSpPr>
              <p:nvPr/>
            </p:nvSpPr>
            <p:spPr bwMode="auto">
              <a:xfrm>
                <a:off x="7382" y="5558"/>
                <a:ext cx="336" cy="264"/>
              </a:xfrm>
              <a:custGeom>
                <a:avLst/>
                <a:gdLst/>
                <a:ahLst/>
                <a:cxnLst>
                  <a:cxn ang="0">
                    <a:pos x="235" y="240"/>
                  </a:cxn>
                  <a:cxn ang="0">
                    <a:pos x="230" y="237"/>
                  </a:cxn>
                  <a:cxn ang="0">
                    <a:pos x="227" y="237"/>
                  </a:cxn>
                  <a:cxn ang="0">
                    <a:pos x="247" y="211"/>
                  </a:cxn>
                  <a:cxn ang="0">
                    <a:pos x="331" y="199"/>
                  </a:cxn>
                  <a:cxn ang="0">
                    <a:pos x="336" y="96"/>
                  </a:cxn>
                  <a:cxn ang="0">
                    <a:pos x="276" y="45"/>
                  </a:cxn>
                  <a:cxn ang="0">
                    <a:pos x="184" y="4"/>
                  </a:cxn>
                  <a:cxn ang="0">
                    <a:pos x="129" y="0"/>
                  </a:cxn>
                  <a:cxn ang="0">
                    <a:pos x="120" y="9"/>
                  </a:cxn>
                  <a:cxn ang="0">
                    <a:pos x="112" y="19"/>
                  </a:cxn>
                  <a:cxn ang="0">
                    <a:pos x="103" y="28"/>
                  </a:cxn>
                  <a:cxn ang="0">
                    <a:pos x="96" y="40"/>
                  </a:cxn>
                  <a:cxn ang="0">
                    <a:pos x="86" y="55"/>
                  </a:cxn>
                  <a:cxn ang="0">
                    <a:pos x="79" y="67"/>
                  </a:cxn>
                  <a:cxn ang="0">
                    <a:pos x="72" y="81"/>
                  </a:cxn>
                  <a:cxn ang="0">
                    <a:pos x="64" y="93"/>
                  </a:cxn>
                  <a:cxn ang="0">
                    <a:pos x="57" y="108"/>
                  </a:cxn>
                  <a:cxn ang="0">
                    <a:pos x="50" y="120"/>
                  </a:cxn>
                  <a:cxn ang="0">
                    <a:pos x="45" y="134"/>
                  </a:cxn>
                  <a:cxn ang="0">
                    <a:pos x="31" y="158"/>
                  </a:cxn>
                  <a:cxn ang="0">
                    <a:pos x="26" y="170"/>
                  </a:cxn>
                  <a:cxn ang="0">
                    <a:pos x="12" y="189"/>
                  </a:cxn>
                  <a:cxn ang="0">
                    <a:pos x="0" y="206"/>
                  </a:cxn>
                  <a:cxn ang="0">
                    <a:pos x="4" y="208"/>
                  </a:cxn>
                  <a:cxn ang="0">
                    <a:pos x="7" y="211"/>
                  </a:cxn>
                  <a:cxn ang="0">
                    <a:pos x="14" y="211"/>
                  </a:cxn>
                  <a:cxn ang="0">
                    <a:pos x="19" y="213"/>
                  </a:cxn>
                  <a:cxn ang="0">
                    <a:pos x="23" y="216"/>
                  </a:cxn>
                  <a:cxn ang="0">
                    <a:pos x="33" y="216"/>
                  </a:cxn>
                  <a:cxn ang="0">
                    <a:pos x="36" y="218"/>
                  </a:cxn>
                  <a:cxn ang="0">
                    <a:pos x="50" y="218"/>
                  </a:cxn>
                  <a:cxn ang="0">
                    <a:pos x="62" y="230"/>
                  </a:cxn>
                  <a:cxn ang="0">
                    <a:pos x="45" y="235"/>
                  </a:cxn>
                  <a:cxn ang="0">
                    <a:pos x="28" y="240"/>
                  </a:cxn>
                  <a:cxn ang="0">
                    <a:pos x="16" y="242"/>
                  </a:cxn>
                  <a:cxn ang="0">
                    <a:pos x="19" y="244"/>
                  </a:cxn>
                  <a:cxn ang="0">
                    <a:pos x="23" y="247"/>
                  </a:cxn>
                  <a:cxn ang="0">
                    <a:pos x="28" y="249"/>
                  </a:cxn>
                  <a:cxn ang="0">
                    <a:pos x="43" y="249"/>
                  </a:cxn>
                  <a:cxn ang="0">
                    <a:pos x="47" y="252"/>
                  </a:cxn>
                  <a:cxn ang="0">
                    <a:pos x="93" y="252"/>
                  </a:cxn>
                  <a:cxn ang="0">
                    <a:pos x="151" y="254"/>
                  </a:cxn>
                  <a:cxn ang="0">
                    <a:pos x="175" y="264"/>
                  </a:cxn>
                  <a:cxn ang="0">
                    <a:pos x="182" y="264"/>
                  </a:cxn>
                  <a:cxn ang="0">
                    <a:pos x="196" y="259"/>
                  </a:cxn>
                  <a:cxn ang="0">
                    <a:pos x="203" y="256"/>
                  </a:cxn>
                  <a:cxn ang="0">
                    <a:pos x="208" y="254"/>
                  </a:cxn>
                  <a:cxn ang="0">
                    <a:pos x="216" y="254"/>
                  </a:cxn>
                  <a:cxn ang="0">
                    <a:pos x="225" y="249"/>
                  </a:cxn>
                  <a:cxn ang="0">
                    <a:pos x="227" y="247"/>
                  </a:cxn>
                  <a:cxn ang="0">
                    <a:pos x="232" y="244"/>
                  </a:cxn>
                  <a:cxn ang="0">
                    <a:pos x="235" y="244"/>
                  </a:cxn>
                  <a:cxn ang="0">
                    <a:pos x="235" y="240"/>
                  </a:cxn>
                </a:cxnLst>
                <a:rect l="0" t="0" r="r" b="b"/>
                <a:pathLst>
                  <a:path w="336" h="264">
                    <a:moveTo>
                      <a:pt x="235" y="240"/>
                    </a:moveTo>
                    <a:lnTo>
                      <a:pt x="230" y="237"/>
                    </a:lnTo>
                    <a:lnTo>
                      <a:pt x="227" y="237"/>
                    </a:lnTo>
                    <a:lnTo>
                      <a:pt x="247" y="211"/>
                    </a:lnTo>
                    <a:lnTo>
                      <a:pt x="331" y="199"/>
                    </a:lnTo>
                    <a:lnTo>
                      <a:pt x="336" y="96"/>
                    </a:lnTo>
                    <a:lnTo>
                      <a:pt x="276" y="45"/>
                    </a:lnTo>
                    <a:lnTo>
                      <a:pt x="184" y="4"/>
                    </a:lnTo>
                    <a:lnTo>
                      <a:pt x="129" y="0"/>
                    </a:lnTo>
                    <a:lnTo>
                      <a:pt x="120" y="9"/>
                    </a:lnTo>
                    <a:lnTo>
                      <a:pt x="112" y="19"/>
                    </a:lnTo>
                    <a:lnTo>
                      <a:pt x="103" y="28"/>
                    </a:lnTo>
                    <a:lnTo>
                      <a:pt x="96" y="40"/>
                    </a:lnTo>
                    <a:lnTo>
                      <a:pt x="86" y="55"/>
                    </a:lnTo>
                    <a:lnTo>
                      <a:pt x="79" y="67"/>
                    </a:lnTo>
                    <a:lnTo>
                      <a:pt x="72" y="81"/>
                    </a:lnTo>
                    <a:lnTo>
                      <a:pt x="64" y="93"/>
                    </a:lnTo>
                    <a:lnTo>
                      <a:pt x="57" y="108"/>
                    </a:lnTo>
                    <a:lnTo>
                      <a:pt x="50" y="120"/>
                    </a:lnTo>
                    <a:lnTo>
                      <a:pt x="45" y="134"/>
                    </a:lnTo>
                    <a:lnTo>
                      <a:pt x="31" y="158"/>
                    </a:lnTo>
                    <a:lnTo>
                      <a:pt x="26" y="170"/>
                    </a:lnTo>
                    <a:lnTo>
                      <a:pt x="12" y="189"/>
                    </a:lnTo>
                    <a:lnTo>
                      <a:pt x="0" y="206"/>
                    </a:lnTo>
                    <a:lnTo>
                      <a:pt x="4" y="208"/>
                    </a:lnTo>
                    <a:lnTo>
                      <a:pt x="7" y="211"/>
                    </a:lnTo>
                    <a:lnTo>
                      <a:pt x="14" y="211"/>
                    </a:lnTo>
                    <a:lnTo>
                      <a:pt x="19" y="213"/>
                    </a:lnTo>
                    <a:lnTo>
                      <a:pt x="23" y="216"/>
                    </a:lnTo>
                    <a:lnTo>
                      <a:pt x="33" y="216"/>
                    </a:lnTo>
                    <a:lnTo>
                      <a:pt x="36" y="218"/>
                    </a:lnTo>
                    <a:lnTo>
                      <a:pt x="50" y="218"/>
                    </a:lnTo>
                    <a:lnTo>
                      <a:pt x="62" y="230"/>
                    </a:lnTo>
                    <a:lnTo>
                      <a:pt x="45" y="235"/>
                    </a:lnTo>
                    <a:lnTo>
                      <a:pt x="28" y="240"/>
                    </a:lnTo>
                    <a:lnTo>
                      <a:pt x="16" y="242"/>
                    </a:lnTo>
                    <a:lnTo>
                      <a:pt x="19" y="244"/>
                    </a:lnTo>
                    <a:lnTo>
                      <a:pt x="23" y="247"/>
                    </a:lnTo>
                    <a:lnTo>
                      <a:pt x="28" y="249"/>
                    </a:lnTo>
                    <a:lnTo>
                      <a:pt x="43" y="249"/>
                    </a:lnTo>
                    <a:lnTo>
                      <a:pt x="47" y="252"/>
                    </a:lnTo>
                    <a:lnTo>
                      <a:pt x="93" y="252"/>
                    </a:lnTo>
                    <a:lnTo>
                      <a:pt x="151" y="254"/>
                    </a:lnTo>
                    <a:lnTo>
                      <a:pt x="175" y="264"/>
                    </a:lnTo>
                    <a:lnTo>
                      <a:pt x="182" y="264"/>
                    </a:lnTo>
                    <a:lnTo>
                      <a:pt x="196" y="259"/>
                    </a:lnTo>
                    <a:lnTo>
                      <a:pt x="203" y="256"/>
                    </a:lnTo>
                    <a:lnTo>
                      <a:pt x="208" y="254"/>
                    </a:lnTo>
                    <a:lnTo>
                      <a:pt x="216" y="254"/>
                    </a:lnTo>
                    <a:lnTo>
                      <a:pt x="225" y="249"/>
                    </a:lnTo>
                    <a:lnTo>
                      <a:pt x="227" y="247"/>
                    </a:lnTo>
                    <a:lnTo>
                      <a:pt x="232" y="244"/>
                    </a:lnTo>
                    <a:lnTo>
                      <a:pt x="235" y="244"/>
                    </a:lnTo>
                    <a:lnTo>
                      <a:pt x="235"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222"/>
              <p:cNvSpPr>
                <a:spLocks/>
              </p:cNvSpPr>
              <p:nvPr/>
            </p:nvSpPr>
            <p:spPr bwMode="auto">
              <a:xfrm>
                <a:off x="7197" y="5692"/>
                <a:ext cx="60" cy="92"/>
              </a:xfrm>
              <a:custGeom>
                <a:avLst/>
                <a:gdLst/>
                <a:ahLst/>
                <a:cxnLst>
                  <a:cxn ang="0">
                    <a:pos x="7" y="2"/>
                  </a:cxn>
                  <a:cxn ang="0">
                    <a:pos x="7" y="2"/>
                  </a:cxn>
                  <a:cxn ang="0">
                    <a:pos x="4" y="21"/>
                  </a:cxn>
                  <a:cxn ang="0">
                    <a:pos x="0" y="62"/>
                  </a:cxn>
                  <a:cxn ang="0">
                    <a:pos x="0" y="86"/>
                  </a:cxn>
                  <a:cxn ang="0">
                    <a:pos x="36" y="91"/>
                  </a:cxn>
                  <a:cxn ang="0">
                    <a:pos x="60" y="83"/>
                  </a:cxn>
                  <a:cxn ang="0">
                    <a:pos x="60" y="43"/>
                  </a:cxn>
                  <a:cxn ang="0">
                    <a:pos x="57" y="33"/>
                  </a:cxn>
                  <a:cxn ang="0">
                    <a:pos x="57" y="23"/>
                  </a:cxn>
                  <a:cxn ang="0">
                    <a:pos x="55" y="12"/>
                  </a:cxn>
                  <a:cxn ang="0">
                    <a:pos x="52" y="2"/>
                  </a:cxn>
                  <a:cxn ang="0">
                    <a:pos x="31" y="0"/>
                  </a:cxn>
                  <a:cxn ang="0">
                    <a:pos x="7" y="2"/>
                  </a:cxn>
                </a:cxnLst>
                <a:rect l="0" t="0" r="r" b="b"/>
                <a:pathLst>
                  <a:path w="60" h="92">
                    <a:moveTo>
                      <a:pt x="7" y="2"/>
                    </a:moveTo>
                    <a:lnTo>
                      <a:pt x="7" y="2"/>
                    </a:lnTo>
                    <a:lnTo>
                      <a:pt x="4" y="21"/>
                    </a:lnTo>
                    <a:lnTo>
                      <a:pt x="0" y="62"/>
                    </a:lnTo>
                    <a:lnTo>
                      <a:pt x="0" y="86"/>
                    </a:lnTo>
                    <a:lnTo>
                      <a:pt x="36" y="91"/>
                    </a:lnTo>
                    <a:lnTo>
                      <a:pt x="60" y="83"/>
                    </a:lnTo>
                    <a:lnTo>
                      <a:pt x="60" y="43"/>
                    </a:lnTo>
                    <a:lnTo>
                      <a:pt x="57" y="33"/>
                    </a:lnTo>
                    <a:lnTo>
                      <a:pt x="57" y="23"/>
                    </a:lnTo>
                    <a:lnTo>
                      <a:pt x="55" y="12"/>
                    </a:lnTo>
                    <a:lnTo>
                      <a:pt x="52" y="2"/>
                    </a:lnTo>
                    <a:lnTo>
                      <a:pt x="31"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223"/>
              <p:cNvSpPr>
                <a:spLocks/>
              </p:cNvSpPr>
              <p:nvPr/>
            </p:nvSpPr>
            <p:spPr bwMode="auto">
              <a:xfrm>
                <a:off x="7197" y="5702"/>
                <a:ext cx="36" cy="72"/>
              </a:xfrm>
              <a:custGeom>
                <a:avLst/>
                <a:gdLst/>
                <a:ahLst/>
                <a:cxnLst>
                  <a:cxn ang="0">
                    <a:pos x="4" y="2"/>
                  </a:cxn>
                  <a:cxn ang="0">
                    <a:pos x="4" y="2"/>
                  </a:cxn>
                  <a:cxn ang="0">
                    <a:pos x="0" y="36"/>
                  </a:cxn>
                  <a:cxn ang="0">
                    <a:pos x="0" y="69"/>
                  </a:cxn>
                  <a:cxn ang="0">
                    <a:pos x="9" y="69"/>
                  </a:cxn>
                  <a:cxn ang="0">
                    <a:pos x="12" y="72"/>
                  </a:cxn>
                  <a:cxn ang="0">
                    <a:pos x="36" y="72"/>
                  </a:cxn>
                  <a:cxn ang="0">
                    <a:pos x="36" y="2"/>
                  </a:cxn>
                  <a:cxn ang="0">
                    <a:pos x="19" y="0"/>
                  </a:cxn>
                  <a:cxn ang="0">
                    <a:pos x="4" y="2"/>
                  </a:cxn>
                </a:cxnLst>
                <a:rect l="0" t="0" r="r" b="b"/>
                <a:pathLst>
                  <a:path w="36" h="72">
                    <a:moveTo>
                      <a:pt x="4" y="2"/>
                    </a:moveTo>
                    <a:lnTo>
                      <a:pt x="4" y="2"/>
                    </a:lnTo>
                    <a:lnTo>
                      <a:pt x="0" y="36"/>
                    </a:lnTo>
                    <a:lnTo>
                      <a:pt x="0" y="69"/>
                    </a:lnTo>
                    <a:lnTo>
                      <a:pt x="9" y="69"/>
                    </a:lnTo>
                    <a:lnTo>
                      <a:pt x="12" y="72"/>
                    </a:lnTo>
                    <a:lnTo>
                      <a:pt x="36" y="72"/>
                    </a:lnTo>
                    <a:lnTo>
                      <a:pt x="36"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224"/>
              <p:cNvSpPr>
                <a:spLocks/>
              </p:cNvSpPr>
              <p:nvPr/>
            </p:nvSpPr>
            <p:spPr bwMode="auto">
              <a:xfrm>
                <a:off x="7197" y="5702"/>
                <a:ext cx="36" cy="67"/>
              </a:xfrm>
              <a:custGeom>
                <a:avLst/>
                <a:gdLst/>
                <a:ahLst/>
                <a:cxnLst>
                  <a:cxn ang="0">
                    <a:pos x="36" y="2"/>
                  </a:cxn>
                  <a:cxn ang="0">
                    <a:pos x="31" y="2"/>
                  </a:cxn>
                  <a:cxn ang="0">
                    <a:pos x="28" y="0"/>
                  </a:cxn>
                  <a:cxn ang="0">
                    <a:pos x="7" y="0"/>
                  </a:cxn>
                  <a:cxn ang="0">
                    <a:pos x="4" y="2"/>
                  </a:cxn>
                  <a:cxn ang="0">
                    <a:pos x="2" y="16"/>
                  </a:cxn>
                  <a:cxn ang="0">
                    <a:pos x="2" y="33"/>
                  </a:cxn>
                  <a:cxn ang="0">
                    <a:pos x="0" y="47"/>
                  </a:cxn>
                  <a:cxn ang="0">
                    <a:pos x="0" y="64"/>
                  </a:cxn>
                  <a:cxn ang="0">
                    <a:pos x="4" y="64"/>
                  </a:cxn>
                  <a:cxn ang="0">
                    <a:pos x="9" y="67"/>
                  </a:cxn>
                  <a:cxn ang="0">
                    <a:pos x="36" y="67"/>
                  </a:cxn>
                  <a:cxn ang="0">
                    <a:pos x="36" y="2"/>
                  </a:cxn>
                </a:cxnLst>
                <a:rect l="0" t="0" r="r" b="b"/>
                <a:pathLst>
                  <a:path w="36" h="67">
                    <a:moveTo>
                      <a:pt x="36" y="2"/>
                    </a:moveTo>
                    <a:lnTo>
                      <a:pt x="31" y="2"/>
                    </a:lnTo>
                    <a:lnTo>
                      <a:pt x="28" y="0"/>
                    </a:lnTo>
                    <a:lnTo>
                      <a:pt x="7" y="0"/>
                    </a:lnTo>
                    <a:lnTo>
                      <a:pt x="4" y="2"/>
                    </a:lnTo>
                    <a:lnTo>
                      <a:pt x="2" y="16"/>
                    </a:lnTo>
                    <a:lnTo>
                      <a:pt x="2" y="33"/>
                    </a:lnTo>
                    <a:lnTo>
                      <a:pt x="0" y="47"/>
                    </a:lnTo>
                    <a:lnTo>
                      <a:pt x="0" y="64"/>
                    </a:lnTo>
                    <a:lnTo>
                      <a:pt x="4" y="64"/>
                    </a:lnTo>
                    <a:lnTo>
                      <a:pt x="9" y="67"/>
                    </a:lnTo>
                    <a:lnTo>
                      <a:pt x="36" y="67"/>
                    </a:lnTo>
                    <a:lnTo>
                      <a:pt x="36" y="2"/>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225"/>
              <p:cNvSpPr>
                <a:spLocks/>
              </p:cNvSpPr>
              <p:nvPr/>
            </p:nvSpPr>
            <p:spPr bwMode="auto">
              <a:xfrm>
                <a:off x="7197" y="5702"/>
                <a:ext cx="36" cy="62"/>
              </a:xfrm>
              <a:custGeom>
                <a:avLst/>
                <a:gdLst/>
                <a:ahLst/>
                <a:cxnLst>
                  <a:cxn ang="0">
                    <a:pos x="33" y="2"/>
                  </a:cxn>
                  <a:cxn ang="0">
                    <a:pos x="28" y="0"/>
                  </a:cxn>
                  <a:cxn ang="0">
                    <a:pos x="7" y="0"/>
                  </a:cxn>
                  <a:cxn ang="0">
                    <a:pos x="7" y="2"/>
                  </a:cxn>
                  <a:cxn ang="0">
                    <a:pos x="2" y="16"/>
                  </a:cxn>
                  <a:cxn ang="0">
                    <a:pos x="2" y="31"/>
                  </a:cxn>
                  <a:cxn ang="0">
                    <a:pos x="0" y="45"/>
                  </a:cxn>
                  <a:cxn ang="0">
                    <a:pos x="0" y="62"/>
                  </a:cxn>
                  <a:cxn ang="0">
                    <a:pos x="33" y="62"/>
                  </a:cxn>
                  <a:cxn ang="0">
                    <a:pos x="36" y="47"/>
                  </a:cxn>
                  <a:cxn ang="0">
                    <a:pos x="36" y="16"/>
                  </a:cxn>
                  <a:cxn ang="0">
                    <a:pos x="33" y="2"/>
                  </a:cxn>
                </a:cxnLst>
                <a:rect l="0" t="0" r="r" b="b"/>
                <a:pathLst>
                  <a:path w="36" h="62">
                    <a:moveTo>
                      <a:pt x="33" y="2"/>
                    </a:moveTo>
                    <a:lnTo>
                      <a:pt x="28" y="0"/>
                    </a:lnTo>
                    <a:lnTo>
                      <a:pt x="7" y="0"/>
                    </a:lnTo>
                    <a:lnTo>
                      <a:pt x="7" y="2"/>
                    </a:lnTo>
                    <a:lnTo>
                      <a:pt x="2" y="16"/>
                    </a:lnTo>
                    <a:lnTo>
                      <a:pt x="2" y="31"/>
                    </a:lnTo>
                    <a:lnTo>
                      <a:pt x="0" y="45"/>
                    </a:lnTo>
                    <a:lnTo>
                      <a:pt x="0" y="62"/>
                    </a:lnTo>
                    <a:lnTo>
                      <a:pt x="33" y="62"/>
                    </a:lnTo>
                    <a:lnTo>
                      <a:pt x="36" y="47"/>
                    </a:lnTo>
                    <a:lnTo>
                      <a:pt x="36" y="16"/>
                    </a:lnTo>
                    <a:lnTo>
                      <a:pt x="33"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226"/>
              <p:cNvSpPr>
                <a:spLocks/>
              </p:cNvSpPr>
              <p:nvPr/>
            </p:nvSpPr>
            <p:spPr bwMode="auto">
              <a:xfrm>
                <a:off x="7200" y="5702"/>
                <a:ext cx="31" cy="60"/>
              </a:xfrm>
              <a:custGeom>
                <a:avLst/>
                <a:gdLst/>
                <a:ahLst/>
                <a:cxnLst>
                  <a:cxn ang="0">
                    <a:pos x="4" y="2"/>
                  </a:cxn>
                  <a:cxn ang="0">
                    <a:pos x="4" y="2"/>
                  </a:cxn>
                  <a:cxn ang="0">
                    <a:pos x="0" y="16"/>
                  </a:cxn>
                  <a:cxn ang="0">
                    <a:pos x="0" y="57"/>
                  </a:cxn>
                  <a:cxn ang="0">
                    <a:pos x="19" y="57"/>
                  </a:cxn>
                  <a:cxn ang="0">
                    <a:pos x="21" y="60"/>
                  </a:cxn>
                  <a:cxn ang="0">
                    <a:pos x="31" y="60"/>
                  </a:cxn>
                  <a:cxn ang="0">
                    <a:pos x="31" y="2"/>
                  </a:cxn>
                  <a:cxn ang="0">
                    <a:pos x="26" y="2"/>
                  </a:cxn>
                  <a:cxn ang="0">
                    <a:pos x="23" y="0"/>
                  </a:cxn>
                  <a:cxn ang="0">
                    <a:pos x="7" y="0"/>
                  </a:cxn>
                  <a:cxn ang="0">
                    <a:pos x="4" y="2"/>
                  </a:cxn>
                </a:cxnLst>
                <a:rect l="0" t="0" r="r" b="b"/>
                <a:pathLst>
                  <a:path w="31" h="60">
                    <a:moveTo>
                      <a:pt x="4" y="2"/>
                    </a:moveTo>
                    <a:lnTo>
                      <a:pt x="4" y="2"/>
                    </a:lnTo>
                    <a:lnTo>
                      <a:pt x="0" y="16"/>
                    </a:lnTo>
                    <a:lnTo>
                      <a:pt x="0" y="57"/>
                    </a:lnTo>
                    <a:lnTo>
                      <a:pt x="19" y="57"/>
                    </a:lnTo>
                    <a:lnTo>
                      <a:pt x="21" y="60"/>
                    </a:lnTo>
                    <a:lnTo>
                      <a:pt x="31" y="60"/>
                    </a:lnTo>
                    <a:lnTo>
                      <a:pt x="31" y="2"/>
                    </a:lnTo>
                    <a:lnTo>
                      <a:pt x="26" y="2"/>
                    </a:lnTo>
                    <a:lnTo>
                      <a:pt x="23" y="0"/>
                    </a:lnTo>
                    <a:lnTo>
                      <a:pt x="7" y="0"/>
                    </a:lnTo>
                    <a:lnTo>
                      <a:pt x="4"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227"/>
              <p:cNvSpPr>
                <a:spLocks/>
              </p:cNvSpPr>
              <p:nvPr/>
            </p:nvSpPr>
            <p:spPr bwMode="auto">
              <a:xfrm>
                <a:off x="7200" y="5702"/>
                <a:ext cx="31" cy="55"/>
              </a:xfrm>
              <a:custGeom>
                <a:avLst/>
                <a:gdLst/>
                <a:ahLst/>
                <a:cxnLst>
                  <a:cxn ang="0">
                    <a:pos x="4" y="2"/>
                  </a:cxn>
                  <a:cxn ang="0">
                    <a:pos x="4" y="2"/>
                  </a:cxn>
                  <a:cxn ang="0">
                    <a:pos x="0" y="26"/>
                  </a:cxn>
                  <a:cxn ang="0">
                    <a:pos x="0" y="52"/>
                  </a:cxn>
                  <a:cxn ang="0">
                    <a:pos x="9" y="52"/>
                  </a:cxn>
                  <a:cxn ang="0">
                    <a:pos x="14" y="55"/>
                  </a:cxn>
                  <a:cxn ang="0">
                    <a:pos x="28" y="55"/>
                  </a:cxn>
                  <a:cxn ang="0">
                    <a:pos x="31" y="40"/>
                  </a:cxn>
                  <a:cxn ang="0">
                    <a:pos x="31" y="14"/>
                  </a:cxn>
                  <a:cxn ang="0">
                    <a:pos x="28" y="2"/>
                  </a:cxn>
                  <a:cxn ang="0">
                    <a:pos x="23" y="0"/>
                  </a:cxn>
                  <a:cxn ang="0">
                    <a:pos x="7" y="0"/>
                  </a:cxn>
                  <a:cxn ang="0">
                    <a:pos x="4" y="2"/>
                  </a:cxn>
                </a:cxnLst>
                <a:rect l="0" t="0" r="r" b="b"/>
                <a:pathLst>
                  <a:path w="31" h="55">
                    <a:moveTo>
                      <a:pt x="4" y="2"/>
                    </a:moveTo>
                    <a:lnTo>
                      <a:pt x="4" y="2"/>
                    </a:lnTo>
                    <a:lnTo>
                      <a:pt x="0" y="26"/>
                    </a:lnTo>
                    <a:lnTo>
                      <a:pt x="0" y="52"/>
                    </a:lnTo>
                    <a:lnTo>
                      <a:pt x="9" y="52"/>
                    </a:lnTo>
                    <a:lnTo>
                      <a:pt x="14" y="55"/>
                    </a:lnTo>
                    <a:lnTo>
                      <a:pt x="28" y="55"/>
                    </a:lnTo>
                    <a:lnTo>
                      <a:pt x="31" y="40"/>
                    </a:lnTo>
                    <a:lnTo>
                      <a:pt x="31" y="14"/>
                    </a:lnTo>
                    <a:lnTo>
                      <a:pt x="28" y="2"/>
                    </a:lnTo>
                    <a:lnTo>
                      <a:pt x="23" y="0"/>
                    </a:lnTo>
                    <a:lnTo>
                      <a:pt x="7" y="0"/>
                    </a:lnTo>
                    <a:lnTo>
                      <a:pt x="4"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228"/>
              <p:cNvSpPr>
                <a:spLocks/>
              </p:cNvSpPr>
              <p:nvPr/>
            </p:nvSpPr>
            <p:spPr bwMode="auto">
              <a:xfrm>
                <a:off x="7200" y="5702"/>
                <a:ext cx="28" cy="50"/>
              </a:xfrm>
              <a:custGeom>
                <a:avLst/>
                <a:gdLst/>
                <a:ahLst/>
                <a:cxnLst>
                  <a:cxn ang="0">
                    <a:pos x="28" y="50"/>
                  </a:cxn>
                  <a:cxn ang="0">
                    <a:pos x="28" y="2"/>
                  </a:cxn>
                  <a:cxn ang="0">
                    <a:pos x="23" y="0"/>
                  </a:cxn>
                  <a:cxn ang="0">
                    <a:pos x="7" y="0"/>
                  </a:cxn>
                  <a:cxn ang="0">
                    <a:pos x="4" y="2"/>
                  </a:cxn>
                  <a:cxn ang="0">
                    <a:pos x="2" y="14"/>
                  </a:cxn>
                  <a:cxn ang="0">
                    <a:pos x="0" y="23"/>
                  </a:cxn>
                  <a:cxn ang="0">
                    <a:pos x="0" y="47"/>
                  </a:cxn>
                  <a:cxn ang="0">
                    <a:pos x="4" y="50"/>
                  </a:cxn>
                  <a:cxn ang="0">
                    <a:pos x="28" y="50"/>
                  </a:cxn>
                </a:cxnLst>
                <a:rect l="0" t="0" r="r" b="b"/>
                <a:pathLst>
                  <a:path w="28" h="50">
                    <a:moveTo>
                      <a:pt x="28" y="50"/>
                    </a:moveTo>
                    <a:lnTo>
                      <a:pt x="28" y="2"/>
                    </a:lnTo>
                    <a:lnTo>
                      <a:pt x="23" y="0"/>
                    </a:lnTo>
                    <a:lnTo>
                      <a:pt x="7" y="0"/>
                    </a:lnTo>
                    <a:lnTo>
                      <a:pt x="4" y="2"/>
                    </a:lnTo>
                    <a:lnTo>
                      <a:pt x="2" y="14"/>
                    </a:lnTo>
                    <a:lnTo>
                      <a:pt x="0" y="23"/>
                    </a:lnTo>
                    <a:lnTo>
                      <a:pt x="0" y="47"/>
                    </a:lnTo>
                    <a:lnTo>
                      <a:pt x="4" y="50"/>
                    </a:lnTo>
                    <a:lnTo>
                      <a:pt x="28" y="5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229"/>
              <p:cNvSpPr>
                <a:spLocks/>
              </p:cNvSpPr>
              <p:nvPr/>
            </p:nvSpPr>
            <p:spPr bwMode="auto">
              <a:xfrm>
                <a:off x="7200" y="5702"/>
                <a:ext cx="28" cy="46"/>
              </a:xfrm>
              <a:custGeom>
                <a:avLst/>
                <a:gdLst/>
                <a:ahLst/>
                <a:cxnLst>
                  <a:cxn ang="0">
                    <a:pos x="4" y="2"/>
                  </a:cxn>
                  <a:cxn ang="0">
                    <a:pos x="4" y="2"/>
                  </a:cxn>
                  <a:cxn ang="0">
                    <a:pos x="2" y="12"/>
                  </a:cxn>
                  <a:cxn ang="0">
                    <a:pos x="0" y="23"/>
                  </a:cxn>
                  <a:cxn ang="0">
                    <a:pos x="0" y="45"/>
                  </a:cxn>
                  <a:cxn ang="0">
                    <a:pos x="28" y="45"/>
                  </a:cxn>
                  <a:cxn ang="0">
                    <a:pos x="28" y="2"/>
                  </a:cxn>
                  <a:cxn ang="0">
                    <a:pos x="23" y="0"/>
                  </a:cxn>
                  <a:cxn ang="0">
                    <a:pos x="7" y="0"/>
                  </a:cxn>
                  <a:cxn ang="0">
                    <a:pos x="4" y="2"/>
                  </a:cxn>
                </a:cxnLst>
                <a:rect l="0" t="0" r="r" b="b"/>
                <a:pathLst>
                  <a:path w="28" h="46">
                    <a:moveTo>
                      <a:pt x="4" y="2"/>
                    </a:moveTo>
                    <a:lnTo>
                      <a:pt x="4" y="2"/>
                    </a:lnTo>
                    <a:lnTo>
                      <a:pt x="2" y="12"/>
                    </a:lnTo>
                    <a:lnTo>
                      <a:pt x="0" y="23"/>
                    </a:lnTo>
                    <a:lnTo>
                      <a:pt x="0" y="45"/>
                    </a:lnTo>
                    <a:lnTo>
                      <a:pt x="28" y="45"/>
                    </a:lnTo>
                    <a:lnTo>
                      <a:pt x="28" y="2"/>
                    </a:lnTo>
                    <a:lnTo>
                      <a:pt x="23" y="0"/>
                    </a:lnTo>
                    <a:lnTo>
                      <a:pt x="7" y="0"/>
                    </a:lnTo>
                    <a:lnTo>
                      <a:pt x="4"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230"/>
              <p:cNvSpPr>
                <a:spLocks/>
              </p:cNvSpPr>
              <p:nvPr/>
            </p:nvSpPr>
            <p:spPr bwMode="auto">
              <a:xfrm>
                <a:off x="7200" y="5702"/>
                <a:ext cx="28" cy="41"/>
              </a:xfrm>
              <a:custGeom>
                <a:avLst/>
                <a:gdLst/>
                <a:ahLst/>
                <a:cxnLst>
                  <a:cxn ang="0">
                    <a:pos x="26" y="40"/>
                  </a:cxn>
                  <a:cxn ang="0">
                    <a:pos x="28" y="31"/>
                  </a:cxn>
                  <a:cxn ang="0">
                    <a:pos x="28" y="21"/>
                  </a:cxn>
                  <a:cxn ang="0">
                    <a:pos x="26" y="12"/>
                  </a:cxn>
                  <a:cxn ang="0">
                    <a:pos x="26" y="2"/>
                  </a:cxn>
                  <a:cxn ang="0">
                    <a:pos x="23" y="0"/>
                  </a:cxn>
                  <a:cxn ang="0">
                    <a:pos x="7" y="0"/>
                  </a:cxn>
                  <a:cxn ang="0">
                    <a:pos x="4" y="2"/>
                  </a:cxn>
                  <a:cxn ang="0">
                    <a:pos x="2" y="12"/>
                  </a:cxn>
                  <a:cxn ang="0">
                    <a:pos x="2" y="21"/>
                  </a:cxn>
                  <a:cxn ang="0">
                    <a:pos x="0" y="31"/>
                  </a:cxn>
                  <a:cxn ang="0">
                    <a:pos x="0" y="40"/>
                  </a:cxn>
                  <a:cxn ang="0">
                    <a:pos x="26" y="40"/>
                  </a:cxn>
                </a:cxnLst>
                <a:rect l="0" t="0" r="r" b="b"/>
                <a:pathLst>
                  <a:path w="28" h="41">
                    <a:moveTo>
                      <a:pt x="26" y="40"/>
                    </a:moveTo>
                    <a:lnTo>
                      <a:pt x="28" y="31"/>
                    </a:lnTo>
                    <a:lnTo>
                      <a:pt x="28" y="21"/>
                    </a:lnTo>
                    <a:lnTo>
                      <a:pt x="26" y="12"/>
                    </a:lnTo>
                    <a:lnTo>
                      <a:pt x="26" y="2"/>
                    </a:lnTo>
                    <a:lnTo>
                      <a:pt x="23" y="0"/>
                    </a:lnTo>
                    <a:lnTo>
                      <a:pt x="7" y="0"/>
                    </a:lnTo>
                    <a:lnTo>
                      <a:pt x="4" y="2"/>
                    </a:lnTo>
                    <a:lnTo>
                      <a:pt x="2" y="12"/>
                    </a:lnTo>
                    <a:lnTo>
                      <a:pt x="2" y="21"/>
                    </a:lnTo>
                    <a:lnTo>
                      <a:pt x="0" y="31"/>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231"/>
              <p:cNvSpPr>
                <a:spLocks/>
              </p:cNvSpPr>
              <p:nvPr/>
            </p:nvSpPr>
            <p:spPr bwMode="auto">
              <a:xfrm>
                <a:off x="7202" y="5702"/>
                <a:ext cx="24" cy="36"/>
              </a:xfrm>
              <a:custGeom>
                <a:avLst/>
                <a:gdLst/>
                <a:ahLst/>
                <a:cxnLst>
                  <a:cxn ang="0">
                    <a:pos x="2" y="2"/>
                  </a:cxn>
                  <a:cxn ang="0">
                    <a:pos x="2" y="2"/>
                  </a:cxn>
                  <a:cxn ang="0">
                    <a:pos x="0" y="9"/>
                  </a:cxn>
                  <a:cxn ang="0">
                    <a:pos x="0" y="36"/>
                  </a:cxn>
                  <a:cxn ang="0">
                    <a:pos x="23" y="36"/>
                  </a:cxn>
                  <a:cxn ang="0">
                    <a:pos x="23" y="2"/>
                  </a:cxn>
                  <a:cxn ang="0">
                    <a:pos x="21" y="0"/>
                  </a:cxn>
                  <a:cxn ang="0">
                    <a:pos x="4" y="0"/>
                  </a:cxn>
                  <a:cxn ang="0">
                    <a:pos x="2" y="2"/>
                  </a:cxn>
                </a:cxnLst>
                <a:rect l="0" t="0" r="r" b="b"/>
                <a:pathLst>
                  <a:path w="24" h="36">
                    <a:moveTo>
                      <a:pt x="2" y="2"/>
                    </a:moveTo>
                    <a:lnTo>
                      <a:pt x="2" y="2"/>
                    </a:lnTo>
                    <a:lnTo>
                      <a:pt x="0" y="9"/>
                    </a:lnTo>
                    <a:lnTo>
                      <a:pt x="0" y="36"/>
                    </a:lnTo>
                    <a:lnTo>
                      <a:pt x="23" y="36"/>
                    </a:lnTo>
                    <a:lnTo>
                      <a:pt x="23" y="2"/>
                    </a:lnTo>
                    <a:lnTo>
                      <a:pt x="21" y="0"/>
                    </a:lnTo>
                    <a:lnTo>
                      <a:pt x="4" y="0"/>
                    </a:lnTo>
                    <a:lnTo>
                      <a:pt x="2"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232"/>
              <p:cNvSpPr>
                <a:spLocks/>
              </p:cNvSpPr>
              <p:nvPr/>
            </p:nvSpPr>
            <p:spPr bwMode="auto">
              <a:xfrm>
                <a:off x="7202" y="5702"/>
                <a:ext cx="24" cy="34"/>
              </a:xfrm>
              <a:custGeom>
                <a:avLst/>
                <a:gdLst/>
                <a:ahLst/>
                <a:cxnLst>
                  <a:cxn ang="0">
                    <a:pos x="2" y="2"/>
                  </a:cxn>
                  <a:cxn ang="0">
                    <a:pos x="2" y="2"/>
                  </a:cxn>
                  <a:cxn ang="0">
                    <a:pos x="0" y="9"/>
                  </a:cxn>
                  <a:cxn ang="0">
                    <a:pos x="0" y="33"/>
                  </a:cxn>
                  <a:cxn ang="0">
                    <a:pos x="23" y="33"/>
                  </a:cxn>
                  <a:cxn ang="0">
                    <a:pos x="23" y="2"/>
                  </a:cxn>
                  <a:cxn ang="0">
                    <a:pos x="19" y="0"/>
                  </a:cxn>
                  <a:cxn ang="0">
                    <a:pos x="4" y="0"/>
                  </a:cxn>
                  <a:cxn ang="0">
                    <a:pos x="2" y="2"/>
                  </a:cxn>
                </a:cxnLst>
                <a:rect l="0" t="0" r="r" b="b"/>
                <a:pathLst>
                  <a:path w="24" h="34">
                    <a:moveTo>
                      <a:pt x="2" y="2"/>
                    </a:moveTo>
                    <a:lnTo>
                      <a:pt x="2" y="2"/>
                    </a:lnTo>
                    <a:lnTo>
                      <a:pt x="0" y="9"/>
                    </a:lnTo>
                    <a:lnTo>
                      <a:pt x="0" y="33"/>
                    </a:lnTo>
                    <a:lnTo>
                      <a:pt x="23" y="33"/>
                    </a:lnTo>
                    <a:lnTo>
                      <a:pt x="23" y="2"/>
                    </a:lnTo>
                    <a:lnTo>
                      <a:pt x="19" y="0"/>
                    </a:lnTo>
                    <a:lnTo>
                      <a:pt x="4" y="0"/>
                    </a:lnTo>
                    <a:lnTo>
                      <a:pt x="2"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233"/>
              <p:cNvSpPr>
                <a:spLocks/>
              </p:cNvSpPr>
              <p:nvPr/>
            </p:nvSpPr>
            <p:spPr bwMode="auto">
              <a:xfrm>
                <a:off x="7202" y="5702"/>
                <a:ext cx="22" cy="29"/>
              </a:xfrm>
              <a:custGeom>
                <a:avLst/>
                <a:gdLst/>
                <a:ahLst/>
                <a:cxnLst>
                  <a:cxn ang="0">
                    <a:pos x="2" y="2"/>
                  </a:cxn>
                  <a:cxn ang="0">
                    <a:pos x="2" y="2"/>
                  </a:cxn>
                  <a:cxn ang="0">
                    <a:pos x="0" y="7"/>
                  </a:cxn>
                  <a:cxn ang="0">
                    <a:pos x="0" y="28"/>
                  </a:cxn>
                  <a:cxn ang="0">
                    <a:pos x="21" y="28"/>
                  </a:cxn>
                  <a:cxn ang="0">
                    <a:pos x="21" y="2"/>
                  </a:cxn>
                  <a:cxn ang="0">
                    <a:pos x="19" y="0"/>
                  </a:cxn>
                  <a:cxn ang="0">
                    <a:pos x="4" y="0"/>
                  </a:cxn>
                  <a:cxn ang="0">
                    <a:pos x="2" y="2"/>
                  </a:cxn>
                </a:cxnLst>
                <a:rect l="0" t="0" r="r" b="b"/>
                <a:pathLst>
                  <a:path w="22" h="29">
                    <a:moveTo>
                      <a:pt x="2" y="2"/>
                    </a:moveTo>
                    <a:lnTo>
                      <a:pt x="2" y="2"/>
                    </a:lnTo>
                    <a:lnTo>
                      <a:pt x="0" y="7"/>
                    </a:lnTo>
                    <a:lnTo>
                      <a:pt x="0" y="28"/>
                    </a:lnTo>
                    <a:lnTo>
                      <a:pt x="21" y="28"/>
                    </a:lnTo>
                    <a:lnTo>
                      <a:pt x="21" y="2"/>
                    </a:lnTo>
                    <a:lnTo>
                      <a:pt x="19" y="0"/>
                    </a:lnTo>
                    <a:lnTo>
                      <a:pt x="4" y="0"/>
                    </a:lnTo>
                    <a:lnTo>
                      <a:pt x="2"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234"/>
              <p:cNvSpPr>
                <a:spLocks/>
              </p:cNvSpPr>
              <p:nvPr/>
            </p:nvSpPr>
            <p:spPr bwMode="auto">
              <a:xfrm>
                <a:off x="7202" y="5702"/>
                <a:ext cx="22" cy="24"/>
              </a:xfrm>
              <a:custGeom>
                <a:avLst/>
                <a:gdLst/>
                <a:ahLst/>
                <a:cxnLst>
                  <a:cxn ang="0">
                    <a:pos x="21" y="23"/>
                  </a:cxn>
                  <a:cxn ang="0">
                    <a:pos x="21" y="2"/>
                  </a:cxn>
                  <a:cxn ang="0">
                    <a:pos x="12" y="0"/>
                  </a:cxn>
                  <a:cxn ang="0">
                    <a:pos x="2" y="2"/>
                  </a:cxn>
                  <a:cxn ang="0">
                    <a:pos x="2" y="7"/>
                  </a:cxn>
                  <a:cxn ang="0">
                    <a:pos x="0" y="12"/>
                  </a:cxn>
                  <a:cxn ang="0">
                    <a:pos x="0" y="23"/>
                  </a:cxn>
                  <a:cxn ang="0">
                    <a:pos x="21" y="23"/>
                  </a:cxn>
                </a:cxnLst>
                <a:rect l="0" t="0" r="r" b="b"/>
                <a:pathLst>
                  <a:path w="22" h="24">
                    <a:moveTo>
                      <a:pt x="21" y="23"/>
                    </a:moveTo>
                    <a:lnTo>
                      <a:pt x="21" y="2"/>
                    </a:lnTo>
                    <a:lnTo>
                      <a:pt x="12" y="0"/>
                    </a:lnTo>
                    <a:lnTo>
                      <a:pt x="2" y="2"/>
                    </a:lnTo>
                    <a:lnTo>
                      <a:pt x="2" y="7"/>
                    </a:lnTo>
                    <a:lnTo>
                      <a:pt x="0" y="12"/>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235"/>
              <p:cNvSpPr>
                <a:spLocks/>
              </p:cNvSpPr>
              <p:nvPr/>
            </p:nvSpPr>
            <p:spPr bwMode="auto">
              <a:xfrm>
                <a:off x="7204" y="5695"/>
                <a:ext cx="29" cy="7"/>
              </a:xfrm>
              <a:custGeom>
                <a:avLst/>
                <a:gdLst/>
                <a:ahLst/>
                <a:cxnLst>
                  <a:cxn ang="0">
                    <a:pos x="28" y="0"/>
                  </a:cxn>
                  <a:cxn ang="0">
                    <a:pos x="0" y="0"/>
                  </a:cxn>
                  <a:cxn ang="0">
                    <a:pos x="0" y="7"/>
                  </a:cxn>
                  <a:cxn ang="0">
                    <a:pos x="2" y="4"/>
                  </a:cxn>
                  <a:cxn ang="0">
                    <a:pos x="14" y="4"/>
                  </a:cxn>
                  <a:cxn ang="0">
                    <a:pos x="16" y="7"/>
                  </a:cxn>
                  <a:cxn ang="0">
                    <a:pos x="28" y="7"/>
                  </a:cxn>
                  <a:cxn ang="0">
                    <a:pos x="28" y="0"/>
                  </a:cxn>
                </a:cxnLst>
                <a:rect l="0" t="0" r="r" b="b"/>
                <a:pathLst>
                  <a:path w="29" h="7">
                    <a:moveTo>
                      <a:pt x="28" y="0"/>
                    </a:moveTo>
                    <a:lnTo>
                      <a:pt x="0" y="0"/>
                    </a:lnTo>
                    <a:lnTo>
                      <a:pt x="0" y="7"/>
                    </a:lnTo>
                    <a:lnTo>
                      <a:pt x="2" y="4"/>
                    </a:lnTo>
                    <a:lnTo>
                      <a:pt x="14" y="4"/>
                    </a:lnTo>
                    <a:lnTo>
                      <a:pt x="16" y="7"/>
                    </a:lnTo>
                    <a:lnTo>
                      <a:pt x="28" y="7"/>
                    </a:lnTo>
                    <a:lnTo>
                      <a:pt x="28"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236"/>
              <p:cNvSpPr>
                <a:spLocks/>
              </p:cNvSpPr>
              <p:nvPr/>
            </p:nvSpPr>
            <p:spPr bwMode="auto">
              <a:xfrm>
                <a:off x="7197" y="5774"/>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237"/>
              <p:cNvSpPr>
                <a:spLocks/>
              </p:cNvSpPr>
              <p:nvPr/>
            </p:nvSpPr>
            <p:spPr bwMode="auto">
              <a:xfrm>
                <a:off x="7209" y="5776"/>
                <a:ext cx="12" cy="3"/>
              </a:xfrm>
              <a:custGeom>
                <a:avLst/>
                <a:gdLst/>
                <a:ahLst/>
                <a:cxnLst>
                  <a:cxn ang="0">
                    <a:pos x="7" y="0"/>
                  </a:cxn>
                  <a:cxn ang="0">
                    <a:pos x="0" y="0"/>
                  </a:cxn>
                  <a:cxn ang="0">
                    <a:pos x="0" y="2"/>
                  </a:cxn>
                  <a:cxn ang="0">
                    <a:pos x="11" y="2"/>
                  </a:cxn>
                  <a:cxn ang="0">
                    <a:pos x="11" y="0"/>
                  </a:cxn>
                  <a:cxn ang="0">
                    <a:pos x="7" y="0"/>
                  </a:cxn>
                </a:cxnLst>
                <a:rect l="0" t="0" r="r" b="b"/>
                <a:pathLst>
                  <a:path w="12" h="3">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238"/>
              <p:cNvSpPr>
                <a:spLocks/>
              </p:cNvSpPr>
              <p:nvPr/>
            </p:nvSpPr>
            <p:spPr bwMode="auto">
              <a:xfrm>
                <a:off x="7209" y="5776"/>
                <a:ext cx="10" cy="3"/>
              </a:xfrm>
              <a:custGeom>
                <a:avLst/>
                <a:gdLst/>
                <a:ahLst/>
                <a:cxnLst>
                  <a:cxn ang="0">
                    <a:pos x="4" y="0"/>
                  </a:cxn>
                  <a:cxn ang="0">
                    <a:pos x="0" y="0"/>
                  </a:cxn>
                  <a:cxn ang="0">
                    <a:pos x="0" y="2"/>
                  </a:cxn>
                  <a:cxn ang="0">
                    <a:pos x="9" y="2"/>
                  </a:cxn>
                  <a:cxn ang="0">
                    <a:pos x="9" y="0"/>
                  </a:cxn>
                  <a:cxn ang="0">
                    <a:pos x="4" y="0"/>
                  </a:cxn>
                </a:cxnLst>
                <a:rect l="0" t="0" r="r" b="b"/>
                <a:pathLst>
                  <a:path w="10" h="3">
                    <a:moveTo>
                      <a:pt x="4" y="0"/>
                    </a:moveTo>
                    <a:lnTo>
                      <a:pt x="0" y="0"/>
                    </a:lnTo>
                    <a:lnTo>
                      <a:pt x="0" y="2"/>
                    </a:lnTo>
                    <a:lnTo>
                      <a:pt x="9"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239"/>
              <p:cNvSpPr>
                <a:spLocks/>
              </p:cNvSpPr>
              <p:nvPr/>
            </p:nvSpPr>
            <p:spPr bwMode="auto">
              <a:xfrm>
                <a:off x="7209" y="5776"/>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Freeform 240"/>
              <p:cNvSpPr>
                <a:spLocks/>
              </p:cNvSpPr>
              <p:nvPr/>
            </p:nvSpPr>
            <p:spPr bwMode="auto">
              <a:xfrm>
                <a:off x="7233" y="5772"/>
                <a:ext cx="24" cy="12"/>
              </a:xfrm>
              <a:custGeom>
                <a:avLst/>
                <a:gdLst/>
                <a:ahLst/>
                <a:cxnLst>
                  <a:cxn ang="0">
                    <a:pos x="0" y="4"/>
                  </a:cxn>
                  <a:cxn ang="0">
                    <a:pos x="0" y="11"/>
                  </a:cxn>
                  <a:cxn ang="0">
                    <a:pos x="19" y="7"/>
                  </a:cxn>
                  <a:cxn ang="0">
                    <a:pos x="23" y="4"/>
                  </a:cxn>
                  <a:cxn ang="0">
                    <a:pos x="23" y="0"/>
                  </a:cxn>
                  <a:cxn ang="0">
                    <a:pos x="0" y="4"/>
                  </a:cxn>
                </a:cxnLst>
                <a:rect l="0" t="0" r="r" b="b"/>
                <a:pathLst>
                  <a:path w="24" h="12">
                    <a:moveTo>
                      <a:pt x="0" y="4"/>
                    </a:moveTo>
                    <a:lnTo>
                      <a:pt x="0" y="11"/>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241"/>
              <p:cNvSpPr>
                <a:spLocks/>
              </p:cNvSpPr>
              <p:nvPr/>
            </p:nvSpPr>
            <p:spPr bwMode="auto">
              <a:xfrm>
                <a:off x="7236" y="5772"/>
                <a:ext cx="21" cy="12"/>
              </a:xfrm>
              <a:custGeom>
                <a:avLst/>
                <a:gdLst/>
                <a:ahLst/>
                <a:cxnLst>
                  <a:cxn ang="0">
                    <a:pos x="16" y="2"/>
                  </a:cxn>
                  <a:cxn ang="0">
                    <a:pos x="9" y="2"/>
                  </a:cxn>
                  <a:cxn ang="0">
                    <a:pos x="4" y="4"/>
                  </a:cxn>
                  <a:cxn ang="0">
                    <a:pos x="0" y="4"/>
                  </a:cxn>
                  <a:cxn ang="0">
                    <a:pos x="0" y="11"/>
                  </a:cxn>
                  <a:cxn ang="0">
                    <a:pos x="2" y="9"/>
                  </a:cxn>
                  <a:cxn ang="0">
                    <a:pos x="9" y="9"/>
                  </a:cxn>
                  <a:cxn ang="0">
                    <a:pos x="11" y="7"/>
                  </a:cxn>
                  <a:cxn ang="0">
                    <a:pos x="16" y="7"/>
                  </a:cxn>
                  <a:cxn ang="0">
                    <a:pos x="21" y="4"/>
                  </a:cxn>
                  <a:cxn ang="0">
                    <a:pos x="21" y="0"/>
                  </a:cxn>
                  <a:cxn ang="0">
                    <a:pos x="16" y="2"/>
                  </a:cxn>
                </a:cxnLst>
                <a:rect l="0" t="0" r="r" b="b"/>
                <a:pathLst>
                  <a:path w="21" h="12">
                    <a:moveTo>
                      <a:pt x="16" y="2"/>
                    </a:moveTo>
                    <a:lnTo>
                      <a:pt x="9" y="2"/>
                    </a:lnTo>
                    <a:lnTo>
                      <a:pt x="4" y="4"/>
                    </a:lnTo>
                    <a:lnTo>
                      <a:pt x="0" y="4"/>
                    </a:lnTo>
                    <a:lnTo>
                      <a:pt x="0" y="11"/>
                    </a:lnTo>
                    <a:lnTo>
                      <a:pt x="2" y="9"/>
                    </a:lnTo>
                    <a:lnTo>
                      <a:pt x="9" y="9"/>
                    </a:lnTo>
                    <a:lnTo>
                      <a:pt x="11" y="7"/>
                    </a:lnTo>
                    <a:lnTo>
                      <a:pt x="16" y="7"/>
                    </a:lnTo>
                    <a:lnTo>
                      <a:pt x="21" y="4"/>
                    </a:lnTo>
                    <a:lnTo>
                      <a:pt x="21" y="0"/>
                    </a:lnTo>
                    <a:lnTo>
                      <a:pt x="16" y="2"/>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242"/>
              <p:cNvSpPr>
                <a:spLocks/>
              </p:cNvSpPr>
              <p:nvPr/>
            </p:nvSpPr>
            <p:spPr bwMode="auto">
              <a:xfrm>
                <a:off x="7236" y="5772"/>
                <a:ext cx="21" cy="12"/>
              </a:xfrm>
              <a:custGeom>
                <a:avLst/>
                <a:gdLst/>
                <a:ahLst/>
                <a:cxnLst>
                  <a:cxn ang="0">
                    <a:pos x="16" y="2"/>
                  </a:cxn>
                  <a:cxn ang="0">
                    <a:pos x="9" y="2"/>
                  </a:cxn>
                  <a:cxn ang="0">
                    <a:pos x="7" y="4"/>
                  </a:cxn>
                  <a:cxn ang="0">
                    <a:pos x="0" y="4"/>
                  </a:cxn>
                  <a:cxn ang="0">
                    <a:pos x="0" y="11"/>
                  </a:cxn>
                  <a:cxn ang="0">
                    <a:pos x="2" y="9"/>
                  </a:cxn>
                  <a:cxn ang="0">
                    <a:pos x="9" y="9"/>
                  </a:cxn>
                  <a:cxn ang="0">
                    <a:pos x="11" y="7"/>
                  </a:cxn>
                  <a:cxn ang="0">
                    <a:pos x="16" y="7"/>
                  </a:cxn>
                  <a:cxn ang="0">
                    <a:pos x="21" y="4"/>
                  </a:cxn>
                  <a:cxn ang="0">
                    <a:pos x="21" y="0"/>
                  </a:cxn>
                  <a:cxn ang="0">
                    <a:pos x="16" y="2"/>
                  </a:cxn>
                </a:cxnLst>
                <a:rect l="0" t="0" r="r" b="b"/>
                <a:pathLst>
                  <a:path w="21" h="12">
                    <a:moveTo>
                      <a:pt x="16" y="2"/>
                    </a:moveTo>
                    <a:lnTo>
                      <a:pt x="9" y="2"/>
                    </a:lnTo>
                    <a:lnTo>
                      <a:pt x="7" y="4"/>
                    </a:lnTo>
                    <a:lnTo>
                      <a:pt x="0" y="4"/>
                    </a:lnTo>
                    <a:lnTo>
                      <a:pt x="0" y="11"/>
                    </a:lnTo>
                    <a:lnTo>
                      <a:pt x="2" y="9"/>
                    </a:lnTo>
                    <a:lnTo>
                      <a:pt x="9" y="9"/>
                    </a:lnTo>
                    <a:lnTo>
                      <a:pt x="11" y="7"/>
                    </a:lnTo>
                    <a:lnTo>
                      <a:pt x="16" y="7"/>
                    </a:lnTo>
                    <a:lnTo>
                      <a:pt x="21" y="4"/>
                    </a:lnTo>
                    <a:lnTo>
                      <a:pt x="21" y="0"/>
                    </a:lnTo>
                    <a:lnTo>
                      <a:pt x="16"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243"/>
              <p:cNvSpPr>
                <a:spLocks/>
              </p:cNvSpPr>
              <p:nvPr/>
            </p:nvSpPr>
            <p:spPr bwMode="auto">
              <a:xfrm>
                <a:off x="7238" y="5772"/>
                <a:ext cx="19" cy="9"/>
              </a:xfrm>
              <a:custGeom>
                <a:avLst/>
                <a:gdLst/>
                <a:ahLst/>
                <a:cxnLst>
                  <a:cxn ang="0">
                    <a:pos x="14" y="2"/>
                  </a:cxn>
                  <a:cxn ang="0">
                    <a:pos x="4" y="2"/>
                  </a:cxn>
                  <a:cxn ang="0">
                    <a:pos x="0" y="4"/>
                  </a:cxn>
                  <a:cxn ang="0">
                    <a:pos x="0" y="9"/>
                  </a:cxn>
                  <a:cxn ang="0">
                    <a:pos x="9" y="9"/>
                  </a:cxn>
                  <a:cxn ang="0">
                    <a:pos x="9" y="7"/>
                  </a:cxn>
                  <a:cxn ang="0">
                    <a:pos x="14" y="7"/>
                  </a:cxn>
                  <a:cxn ang="0">
                    <a:pos x="19" y="4"/>
                  </a:cxn>
                  <a:cxn ang="0">
                    <a:pos x="19" y="0"/>
                  </a:cxn>
                  <a:cxn ang="0">
                    <a:pos x="14" y="2"/>
                  </a:cxn>
                </a:cxnLst>
                <a:rect l="0" t="0" r="r" b="b"/>
                <a:pathLst>
                  <a:path w="19" h="9">
                    <a:moveTo>
                      <a:pt x="14" y="2"/>
                    </a:moveTo>
                    <a:lnTo>
                      <a:pt x="4" y="2"/>
                    </a:lnTo>
                    <a:lnTo>
                      <a:pt x="0" y="4"/>
                    </a:lnTo>
                    <a:lnTo>
                      <a:pt x="0" y="9"/>
                    </a:lnTo>
                    <a:lnTo>
                      <a:pt x="9" y="9"/>
                    </a:lnTo>
                    <a:lnTo>
                      <a:pt x="9" y="7"/>
                    </a:lnTo>
                    <a:lnTo>
                      <a:pt x="14" y="7"/>
                    </a:lnTo>
                    <a:lnTo>
                      <a:pt x="19" y="4"/>
                    </a:lnTo>
                    <a:lnTo>
                      <a:pt x="19" y="0"/>
                    </a:lnTo>
                    <a:lnTo>
                      <a:pt x="14"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244"/>
              <p:cNvSpPr>
                <a:spLocks/>
              </p:cNvSpPr>
              <p:nvPr/>
            </p:nvSpPr>
            <p:spPr bwMode="auto">
              <a:xfrm>
                <a:off x="7238" y="5772"/>
                <a:ext cx="19" cy="9"/>
              </a:xfrm>
              <a:custGeom>
                <a:avLst/>
                <a:gdLst/>
                <a:ahLst/>
                <a:cxnLst>
                  <a:cxn ang="0">
                    <a:pos x="19" y="4"/>
                  </a:cxn>
                  <a:cxn ang="0">
                    <a:pos x="19" y="0"/>
                  </a:cxn>
                  <a:cxn ang="0">
                    <a:pos x="14" y="2"/>
                  </a:cxn>
                  <a:cxn ang="0">
                    <a:pos x="4" y="2"/>
                  </a:cxn>
                  <a:cxn ang="0">
                    <a:pos x="0" y="4"/>
                  </a:cxn>
                  <a:cxn ang="0">
                    <a:pos x="0" y="9"/>
                  </a:cxn>
                  <a:cxn ang="0">
                    <a:pos x="7" y="9"/>
                  </a:cxn>
                  <a:cxn ang="0">
                    <a:pos x="9" y="7"/>
                  </a:cxn>
                  <a:cxn ang="0">
                    <a:pos x="16" y="7"/>
                  </a:cxn>
                  <a:cxn ang="0">
                    <a:pos x="19" y="4"/>
                  </a:cxn>
                </a:cxnLst>
                <a:rect l="0" t="0" r="r" b="b"/>
                <a:pathLst>
                  <a:path w="19" h="9">
                    <a:moveTo>
                      <a:pt x="19" y="4"/>
                    </a:moveTo>
                    <a:lnTo>
                      <a:pt x="19" y="0"/>
                    </a:lnTo>
                    <a:lnTo>
                      <a:pt x="14" y="2"/>
                    </a:lnTo>
                    <a:lnTo>
                      <a:pt x="4" y="2"/>
                    </a:lnTo>
                    <a:lnTo>
                      <a:pt x="0" y="4"/>
                    </a:lnTo>
                    <a:lnTo>
                      <a:pt x="0" y="9"/>
                    </a:lnTo>
                    <a:lnTo>
                      <a:pt x="7" y="9"/>
                    </a:lnTo>
                    <a:lnTo>
                      <a:pt x="9" y="7"/>
                    </a:lnTo>
                    <a:lnTo>
                      <a:pt x="16" y="7"/>
                    </a:lnTo>
                    <a:lnTo>
                      <a:pt x="19" y="4"/>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245"/>
              <p:cNvSpPr>
                <a:spLocks/>
              </p:cNvSpPr>
              <p:nvPr/>
            </p:nvSpPr>
            <p:spPr bwMode="auto">
              <a:xfrm>
                <a:off x="7240" y="5772"/>
                <a:ext cx="17" cy="9"/>
              </a:xfrm>
              <a:custGeom>
                <a:avLst/>
                <a:gdLst/>
                <a:ahLst/>
                <a:cxnLst>
                  <a:cxn ang="0">
                    <a:pos x="14" y="2"/>
                  </a:cxn>
                  <a:cxn ang="0">
                    <a:pos x="2" y="2"/>
                  </a:cxn>
                  <a:cxn ang="0">
                    <a:pos x="0" y="4"/>
                  </a:cxn>
                  <a:cxn ang="0">
                    <a:pos x="0" y="9"/>
                  </a:cxn>
                  <a:cxn ang="0">
                    <a:pos x="4" y="9"/>
                  </a:cxn>
                  <a:cxn ang="0">
                    <a:pos x="7" y="7"/>
                  </a:cxn>
                  <a:cxn ang="0">
                    <a:pos x="14" y="7"/>
                  </a:cxn>
                  <a:cxn ang="0">
                    <a:pos x="16" y="4"/>
                  </a:cxn>
                  <a:cxn ang="0">
                    <a:pos x="16" y="0"/>
                  </a:cxn>
                  <a:cxn ang="0">
                    <a:pos x="14" y="2"/>
                  </a:cxn>
                </a:cxnLst>
                <a:rect l="0" t="0" r="r" b="b"/>
                <a:pathLst>
                  <a:path w="17" h="9">
                    <a:moveTo>
                      <a:pt x="14" y="2"/>
                    </a:moveTo>
                    <a:lnTo>
                      <a:pt x="2" y="2"/>
                    </a:lnTo>
                    <a:lnTo>
                      <a:pt x="0" y="4"/>
                    </a:lnTo>
                    <a:lnTo>
                      <a:pt x="0" y="9"/>
                    </a:lnTo>
                    <a:lnTo>
                      <a:pt x="4" y="9"/>
                    </a:lnTo>
                    <a:lnTo>
                      <a:pt x="7" y="7"/>
                    </a:lnTo>
                    <a:lnTo>
                      <a:pt x="14" y="7"/>
                    </a:lnTo>
                    <a:lnTo>
                      <a:pt x="16" y="4"/>
                    </a:lnTo>
                    <a:lnTo>
                      <a:pt x="16" y="0"/>
                    </a:lnTo>
                    <a:lnTo>
                      <a:pt x="14"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246"/>
              <p:cNvSpPr>
                <a:spLocks/>
              </p:cNvSpPr>
              <p:nvPr/>
            </p:nvSpPr>
            <p:spPr bwMode="auto">
              <a:xfrm>
                <a:off x="7240" y="5772"/>
                <a:ext cx="17" cy="9"/>
              </a:xfrm>
              <a:custGeom>
                <a:avLst/>
                <a:gdLst/>
                <a:ahLst/>
                <a:cxnLst>
                  <a:cxn ang="0">
                    <a:pos x="16" y="4"/>
                  </a:cxn>
                  <a:cxn ang="0">
                    <a:pos x="16" y="0"/>
                  </a:cxn>
                  <a:cxn ang="0">
                    <a:pos x="11" y="2"/>
                  </a:cxn>
                  <a:cxn ang="0">
                    <a:pos x="2" y="2"/>
                  </a:cxn>
                  <a:cxn ang="0">
                    <a:pos x="0" y="4"/>
                  </a:cxn>
                  <a:cxn ang="0">
                    <a:pos x="2" y="4"/>
                  </a:cxn>
                  <a:cxn ang="0">
                    <a:pos x="2" y="9"/>
                  </a:cxn>
                  <a:cxn ang="0">
                    <a:pos x="7" y="7"/>
                  </a:cxn>
                  <a:cxn ang="0">
                    <a:pos x="14" y="7"/>
                  </a:cxn>
                  <a:cxn ang="0">
                    <a:pos x="16" y="4"/>
                  </a:cxn>
                </a:cxnLst>
                <a:rect l="0" t="0" r="r" b="b"/>
                <a:pathLst>
                  <a:path w="17" h="9">
                    <a:moveTo>
                      <a:pt x="16" y="4"/>
                    </a:moveTo>
                    <a:lnTo>
                      <a:pt x="16" y="0"/>
                    </a:lnTo>
                    <a:lnTo>
                      <a:pt x="11" y="2"/>
                    </a:lnTo>
                    <a:lnTo>
                      <a:pt x="2" y="2"/>
                    </a:lnTo>
                    <a:lnTo>
                      <a:pt x="0" y="4"/>
                    </a:lnTo>
                    <a:lnTo>
                      <a:pt x="2" y="4"/>
                    </a:lnTo>
                    <a:lnTo>
                      <a:pt x="2" y="9"/>
                    </a:lnTo>
                    <a:lnTo>
                      <a:pt x="7" y="7"/>
                    </a:lnTo>
                    <a:lnTo>
                      <a:pt x="14" y="7"/>
                    </a:lnTo>
                    <a:lnTo>
                      <a:pt x="16" y="4"/>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247"/>
              <p:cNvSpPr>
                <a:spLocks/>
              </p:cNvSpPr>
              <p:nvPr/>
            </p:nvSpPr>
            <p:spPr bwMode="auto">
              <a:xfrm>
                <a:off x="7243" y="5772"/>
                <a:ext cx="14" cy="9"/>
              </a:xfrm>
              <a:custGeom>
                <a:avLst/>
                <a:gdLst/>
                <a:ahLst/>
                <a:cxnLst>
                  <a:cxn ang="0">
                    <a:pos x="14" y="4"/>
                  </a:cxn>
                  <a:cxn ang="0">
                    <a:pos x="14" y="0"/>
                  </a:cxn>
                  <a:cxn ang="0">
                    <a:pos x="9" y="2"/>
                  </a:cxn>
                  <a:cxn ang="0">
                    <a:pos x="2" y="2"/>
                  </a:cxn>
                  <a:cxn ang="0">
                    <a:pos x="0" y="4"/>
                  </a:cxn>
                  <a:cxn ang="0">
                    <a:pos x="0" y="9"/>
                  </a:cxn>
                  <a:cxn ang="0">
                    <a:pos x="4" y="9"/>
                  </a:cxn>
                  <a:cxn ang="0">
                    <a:pos x="4" y="7"/>
                  </a:cxn>
                  <a:cxn ang="0">
                    <a:pos x="11" y="7"/>
                  </a:cxn>
                  <a:cxn ang="0">
                    <a:pos x="14" y="4"/>
                  </a:cxn>
                </a:cxnLst>
                <a:rect l="0" t="0" r="r" b="b"/>
                <a:pathLst>
                  <a:path w="14" h="9">
                    <a:moveTo>
                      <a:pt x="14" y="4"/>
                    </a:moveTo>
                    <a:lnTo>
                      <a:pt x="14" y="0"/>
                    </a:lnTo>
                    <a:lnTo>
                      <a:pt x="9" y="2"/>
                    </a:lnTo>
                    <a:lnTo>
                      <a:pt x="2" y="2"/>
                    </a:lnTo>
                    <a:lnTo>
                      <a:pt x="0" y="4"/>
                    </a:lnTo>
                    <a:lnTo>
                      <a:pt x="0" y="9"/>
                    </a:lnTo>
                    <a:lnTo>
                      <a:pt x="4" y="9"/>
                    </a:lnTo>
                    <a:lnTo>
                      <a:pt x="4" y="7"/>
                    </a:lnTo>
                    <a:lnTo>
                      <a:pt x="11" y="7"/>
                    </a:lnTo>
                    <a:lnTo>
                      <a:pt x="14" y="4"/>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248"/>
              <p:cNvSpPr>
                <a:spLocks/>
              </p:cNvSpPr>
              <p:nvPr/>
            </p:nvSpPr>
            <p:spPr bwMode="auto">
              <a:xfrm>
                <a:off x="7245" y="5772"/>
                <a:ext cx="12" cy="9"/>
              </a:xfrm>
              <a:custGeom>
                <a:avLst/>
                <a:gdLst/>
                <a:ahLst/>
                <a:cxnLst>
                  <a:cxn ang="0">
                    <a:pos x="12" y="4"/>
                  </a:cxn>
                  <a:cxn ang="0">
                    <a:pos x="12" y="0"/>
                  </a:cxn>
                  <a:cxn ang="0">
                    <a:pos x="7" y="2"/>
                  </a:cxn>
                  <a:cxn ang="0">
                    <a:pos x="0" y="2"/>
                  </a:cxn>
                  <a:cxn ang="0">
                    <a:pos x="0" y="9"/>
                  </a:cxn>
                  <a:cxn ang="0">
                    <a:pos x="2" y="7"/>
                  </a:cxn>
                  <a:cxn ang="0">
                    <a:pos x="9" y="7"/>
                  </a:cxn>
                  <a:cxn ang="0">
                    <a:pos x="12" y="4"/>
                  </a:cxn>
                </a:cxnLst>
                <a:rect l="0" t="0" r="r" b="b"/>
                <a:pathLst>
                  <a:path w="12" h="9">
                    <a:moveTo>
                      <a:pt x="12" y="4"/>
                    </a:moveTo>
                    <a:lnTo>
                      <a:pt x="12" y="0"/>
                    </a:lnTo>
                    <a:lnTo>
                      <a:pt x="7" y="2"/>
                    </a:lnTo>
                    <a:lnTo>
                      <a:pt x="0" y="2"/>
                    </a:lnTo>
                    <a:lnTo>
                      <a:pt x="0" y="9"/>
                    </a:lnTo>
                    <a:lnTo>
                      <a:pt x="2" y="7"/>
                    </a:lnTo>
                    <a:lnTo>
                      <a:pt x="9" y="7"/>
                    </a:lnTo>
                    <a:lnTo>
                      <a:pt x="12" y="4"/>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249"/>
              <p:cNvSpPr>
                <a:spLocks/>
              </p:cNvSpPr>
              <p:nvPr/>
            </p:nvSpPr>
            <p:spPr bwMode="auto">
              <a:xfrm>
                <a:off x="7245" y="5772"/>
                <a:ext cx="12" cy="9"/>
              </a:xfrm>
              <a:custGeom>
                <a:avLst/>
                <a:gdLst/>
                <a:ahLst/>
                <a:cxnLst>
                  <a:cxn ang="0">
                    <a:pos x="12" y="4"/>
                  </a:cxn>
                  <a:cxn ang="0">
                    <a:pos x="12" y="0"/>
                  </a:cxn>
                  <a:cxn ang="0">
                    <a:pos x="7" y="2"/>
                  </a:cxn>
                  <a:cxn ang="0">
                    <a:pos x="0" y="2"/>
                  </a:cxn>
                  <a:cxn ang="0">
                    <a:pos x="0" y="9"/>
                  </a:cxn>
                  <a:cxn ang="0">
                    <a:pos x="2" y="7"/>
                  </a:cxn>
                  <a:cxn ang="0">
                    <a:pos x="9" y="7"/>
                  </a:cxn>
                  <a:cxn ang="0">
                    <a:pos x="12" y="4"/>
                  </a:cxn>
                </a:cxnLst>
                <a:rect l="0" t="0" r="r" b="b"/>
                <a:pathLst>
                  <a:path w="12" h="9">
                    <a:moveTo>
                      <a:pt x="12" y="4"/>
                    </a:moveTo>
                    <a:lnTo>
                      <a:pt x="12" y="0"/>
                    </a:lnTo>
                    <a:lnTo>
                      <a:pt x="7" y="2"/>
                    </a:lnTo>
                    <a:lnTo>
                      <a:pt x="0" y="2"/>
                    </a:lnTo>
                    <a:lnTo>
                      <a:pt x="0" y="9"/>
                    </a:lnTo>
                    <a:lnTo>
                      <a:pt x="2" y="7"/>
                    </a:lnTo>
                    <a:lnTo>
                      <a:pt x="9" y="7"/>
                    </a:lnTo>
                    <a:lnTo>
                      <a:pt x="12" y="4"/>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250"/>
              <p:cNvSpPr>
                <a:spLocks/>
              </p:cNvSpPr>
              <p:nvPr/>
            </p:nvSpPr>
            <p:spPr bwMode="auto">
              <a:xfrm>
                <a:off x="7248" y="5772"/>
                <a:ext cx="9" cy="7"/>
              </a:xfrm>
              <a:custGeom>
                <a:avLst/>
                <a:gdLst/>
                <a:ahLst/>
                <a:cxnLst>
                  <a:cxn ang="0">
                    <a:pos x="7" y="2"/>
                  </a:cxn>
                  <a:cxn ang="0">
                    <a:pos x="0" y="2"/>
                  </a:cxn>
                  <a:cxn ang="0">
                    <a:pos x="0" y="7"/>
                  </a:cxn>
                  <a:cxn ang="0">
                    <a:pos x="7" y="7"/>
                  </a:cxn>
                  <a:cxn ang="0">
                    <a:pos x="9" y="4"/>
                  </a:cxn>
                  <a:cxn ang="0">
                    <a:pos x="9" y="0"/>
                  </a:cxn>
                  <a:cxn ang="0">
                    <a:pos x="7" y="2"/>
                  </a:cxn>
                </a:cxnLst>
                <a:rect l="0" t="0" r="r" b="b"/>
                <a:pathLst>
                  <a:path w="9" h="7">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251"/>
              <p:cNvSpPr>
                <a:spLocks/>
              </p:cNvSpPr>
              <p:nvPr/>
            </p:nvSpPr>
            <p:spPr bwMode="auto">
              <a:xfrm>
                <a:off x="7248" y="5772"/>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252"/>
              <p:cNvSpPr>
                <a:spLocks/>
              </p:cNvSpPr>
              <p:nvPr/>
            </p:nvSpPr>
            <p:spPr bwMode="auto">
              <a:xfrm>
                <a:off x="7236" y="5700"/>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253"/>
              <p:cNvSpPr>
                <a:spLocks/>
              </p:cNvSpPr>
              <p:nvPr/>
            </p:nvSpPr>
            <p:spPr bwMode="auto">
              <a:xfrm>
                <a:off x="7236" y="5700"/>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254"/>
              <p:cNvSpPr>
                <a:spLocks/>
              </p:cNvSpPr>
              <p:nvPr/>
            </p:nvSpPr>
            <p:spPr bwMode="auto">
              <a:xfrm>
                <a:off x="7238" y="5700"/>
                <a:ext cx="12" cy="0"/>
              </a:xfrm>
              <a:custGeom>
                <a:avLst/>
                <a:gdLst/>
                <a:ahLst/>
                <a:cxnLst>
                  <a:cxn ang="0">
                    <a:pos x="0" y="0"/>
                  </a:cxn>
                  <a:cxn ang="0">
                    <a:pos x="12" y="0"/>
                  </a:cxn>
                </a:cxnLst>
                <a:rect l="0" t="0" r="r" b="b"/>
                <a:pathLst>
                  <a:path w="12">
                    <a:moveTo>
                      <a:pt x="0" y="0"/>
                    </a:moveTo>
                    <a:lnTo>
                      <a:pt x="12"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255"/>
              <p:cNvSpPr>
                <a:spLocks/>
              </p:cNvSpPr>
              <p:nvPr/>
            </p:nvSpPr>
            <p:spPr bwMode="auto">
              <a:xfrm>
                <a:off x="7238" y="5700"/>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256"/>
              <p:cNvSpPr>
                <a:spLocks/>
              </p:cNvSpPr>
              <p:nvPr/>
            </p:nvSpPr>
            <p:spPr bwMode="auto">
              <a:xfrm>
                <a:off x="7238" y="5700"/>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257"/>
              <p:cNvSpPr>
                <a:spLocks/>
              </p:cNvSpPr>
              <p:nvPr/>
            </p:nvSpPr>
            <p:spPr bwMode="auto">
              <a:xfrm>
                <a:off x="7240" y="5700"/>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258"/>
              <p:cNvSpPr>
                <a:spLocks/>
              </p:cNvSpPr>
              <p:nvPr/>
            </p:nvSpPr>
            <p:spPr bwMode="auto">
              <a:xfrm>
                <a:off x="7240" y="5700"/>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259"/>
              <p:cNvSpPr>
                <a:spLocks/>
              </p:cNvSpPr>
              <p:nvPr/>
            </p:nvSpPr>
            <p:spPr bwMode="auto">
              <a:xfrm>
                <a:off x="7243" y="5700"/>
                <a:ext cx="7" cy="0"/>
              </a:xfrm>
              <a:custGeom>
                <a:avLst/>
                <a:gdLst/>
                <a:ahLst/>
                <a:cxnLst>
                  <a:cxn ang="0">
                    <a:pos x="0" y="0"/>
                  </a:cxn>
                  <a:cxn ang="0">
                    <a:pos x="7" y="0"/>
                  </a:cxn>
                </a:cxnLst>
                <a:rect l="0" t="0" r="r" b="b"/>
                <a:pathLst>
                  <a:path w="7">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260"/>
              <p:cNvSpPr>
                <a:spLocks/>
              </p:cNvSpPr>
              <p:nvPr/>
            </p:nvSpPr>
            <p:spPr bwMode="auto">
              <a:xfrm>
                <a:off x="7243" y="5700"/>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261"/>
              <p:cNvSpPr>
                <a:spLocks/>
              </p:cNvSpPr>
              <p:nvPr/>
            </p:nvSpPr>
            <p:spPr bwMode="auto">
              <a:xfrm>
                <a:off x="7243" y="5700"/>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262"/>
              <p:cNvSpPr>
                <a:spLocks/>
              </p:cNvSpPr>
              <p:nvPr/>
            </p:nvSpPr>
            <p:spPr bwMode="auto">
              <a:xfrm>
                <a:off x="7245" y="5700"/>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263"/>
              <p:cNvSpPr>
                <a:spLocks/>
              </p:cNvSpPr>
              <p:nvPr/>
            </p:nvSpPr>
            <p:spPr bwMode="auto">
              <a:xfrm>
                <a:off x="7245" y="5700"/>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264"/>
              <p:cNvSpPr>
                <a:spLocks/>
              </p:cNvSpPr>
              <p:nvPr/>
            </p:nvSpPr>
            <p:spPr bwMode="auto">
              <a:xfrm>
                <a:off x="7248" y="5704"/>
                <a:ext cx="9" cy="65"/>
              </a:xfrm>
              <a:custGeom>
                <a:avLst/>
                <a:gdLst/>
                <a:ahLst/>
                <a:cxnLst>
                  <a:cxn ang="0">
                    <a:pos x="9" y="31"/>
                  </a:cxn>
                  <a:cxn ang="0">
                    <a:pos x="7" y="16"/>
                  </a:cxn>
                  <a:cxn ang="0">
                    <a:pos x="4" y="0"/>
                  </a:cxn>
                  <a:cxn ang="0">
                    <a:pos x="0" y="0"/>
                  </a:cxn>
                  <a:cxn ang="0">
                    <a:pos x="2" y="16"/>
                  </a:cxn>
                  <a:cxn ang="0">
                    <a:pos x="2" y="33"/>
                  </a:cxn>
                  <a:cxn ang="0">
                    <a:pos x="4" y="47"/>
                  </a:cxn>
                  <a:cxn ang="0">
                    <a:pos x="4" y="64"/>
                  </a:cxn>
                  <a:cxn ang="0">
                    <a:pos x="9" y="64"/>
                  </a:cxn>
                  <a:cxn ang="0">
                    <a:pos x="9" y="31"/>
                  </a:cxn>
                </a:cxnLst>
                <a:rect l="0" t="0" r="r" b="b"/>
                <a:pathLst>
                  <a:path w="9" h="65">
                    <a:moveTo>
                      <a:pt x="9" y="31"/>
                    </a:moveTo>
                    <a:lnTo>
                      <a:pt x="7" y="16"/>
                    </a:lnTo>
                    <a:lnTo>
                      <a:pt x="4" y="0"/>
                    </a:lnTo>
                    <a:lnTo>
                      <a:pt x="0" y="0"/>
                    </a:lnTo>
                    <a:lnTo>
                      <a:pt x="2" y="16"/>
                    </a:lnTo>
                    <a:lnTo>
                      <a:pt x="2" y="33"/>
                    </a:lnTo>
                    <a:lnTo>
                      <a:pt x="4" y="47"/>
                    </a:lnTo>
                    <a:lnTo>
                      <a:pt x="4" y="64"/>
                    </a:lnTo>
                    <a:lnTo>
                      <a:pt x="9" y="64"/>
                    </a:lnTo>
                    <a:lnTo>
                      <a:pt x="9" y="3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265"/>
              <p:cNvSpPr>
                <a:spLocks/>
              </p:cNvSpPr>
              <p:nvPr/>
            </p:nvSpPr>
            <p:spPr bwMode="auto">
              <a:xfrm>
                <a:off x="7245" y="5704"/>
                <a:ext cx="12" cy="65"/>
              </a:xfrm>
              <a:custGeom>
                <a:avLst/>
                <a:gdLst/>
                <a:ahLst/>
                <a:cxnLst>
                  <a:cxn ang="0">
                    <a:pos x="12" y="47"/>
                  </a:cxn>
                  <a:cxn ang="0">
                    <a:pos x="9" y="31"/>
                  </a:cxn>
                  <a:cxn ang="0">
                    <a:pos x="7" y="16"/>
                  </a:cxn>
                  <a:cxn ang="0">
                    <a:pos x="4" y="0"/>
                  </a:cxn>
                  <a:cxn ang="0">
                    <a:pos x="0" y="0"/>
                  </a:cxn>
                  <a:cxn ang="0">
                    <a:pos x="4" y="33"/>
                  </a:cxn>
                  <a:cxn ang="0">
                    <a:pos x="7" y="47"/>
                  </a:cxn>
                  <a:cxn ang="0">
                    <a:pos x="7" y="64"/>
                  </a:cxn>
                  <a:cxn ang="0">
                    <a:pos x="12" y="64"/>
                  </a:cxn>
                  <a:cxn ang="0">
                    <a:pos x="12" y="47"/>
                  </a:cxn>
                </a:cxnLst>
                <a:rect l="0" t="0" r="r" b="b"/>
                <a:pathLst>
                  <a:path w="12" h="65">
                    <a:moveTo>
                      <a:pt x="12" y="47"/>
                    </a:moveTo>
                    <a:lnTo>
                      <a:pt x="9" y="31"/>
                    </a:lnTo>
                    <a:lnTo>
                      <a:pt x="7" y="16"/>
                    </a:lnTo>
                    <a:lnTo>
                      <a:pt x="4" y="0"/>
                    </a:lnTo>
                    <a:lnTo>
                      <a:pt x="0" y="0"/>
                    </a:lnTo>
                    <a:lnTo>
                      <a:pt x="4" y="33"/>
                    </a:lnTo>
                    <a:lnTo>
                      <a:pt x="7" y="47"/>
                    </a:lnTo>
                    <a:lnTo>
                      <a:pt x="7" y="64"/>
                    </a:lnTo>
                    <a:lnTo>
                      <a:pt x="12" y="64"/>
                    </a:lnTo>
                    <a:lnTo>
                      <a:pt x="12" y="4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266"/>
              <p:cNvSpPr>
                <a:spLocks/>
              </p:cNvSpPr>
              <p:nvPr/>
            </p:nvSpPr>
            <p:spPr bwMode="auto">
              <a:xfrm>
                <a:off x="7245" y="5704"/>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267"/>
              <p:cNvSpPr>
                <a:spLocks/>
              </p:cNvSpPr>
              <p:nvPr/>
            </p:nvSpPr>
            <p:spPr bwMode="auto">
              <a:xfrm>
                <a:off x="7243" y="5704"/>
                <a:ext cx="12" cy="65"/>
              </a:xfrm>
              <a:custGeom>
                <a:avLst/>
                <a:gdLst/>
                <a:ahLst/>
                <a:cxnLst>
                  <a:cxn ang="0">
                    <a:pos x="9" y="31"/>
                  </a:cxn>
                  <a:cxn ang="0">
                    <a:pos x="9" y="16"/>
                  </a:cxn>
                  <a:cxn ang="0">
                    <a:pos x="4" y="0"/>
                  </a:cxn>
                  <a:cxn ang="0">
                    <a:pos x="0" y="0"/>
                  </a:cxn>
                  <a:cxn ang="0">
                    <a:pos x="4" y="16"/>
                  </a:cxn>
                  <a:cxn ang="0">
                    <a:pos x="4" y="33"/>
                  </a:cxn>
                  <a:cxn ang="0">
                    <a:pos x="7" y="47"/>
                  </a:cxn>
                  <a:cxn ang="0">
                    <a:pos x="7" y="64"/>
                  </a:cxn>
                  <a:cxn ang="0">
                    <a:pos x="11" y="64"/>
                  </a:cxn>
                  <a:cxn ang="0">
                    <a:pos x="11" y="47"/>
                  </a:cxn>
                  <a:cxn ang="0">
                    <a:pos x="9" y="31"/>
                  </a:cxn>
                </a:cxnLst>
                <a:rect l="0" t="0" r="r" b="b"/>
                <a:pathLst>
                  <a:path w="12" h="65">
                    <a:moveTo>
                      <a:pt x="9" y="31"/>
                    </a:moveTo>
                    <a:lnTo>
                      <a:pt x="9" y="16"/>
                    </a:lnTo>
                    <a:lnTo>
                      <a:pt x="4" y="0"/>
                    </a:lnTo>
                    <a:lnTo>
                      <a:pt x="0" y="0"/>
                    </a:lnTo>
                    <a:lnTo>
                      <a:pt x="4" y="16"/>
                    </a:lnTo>
                    <a:lnTo>
                      <a:pt x="4" y="33"/>
                    </a:lnTo>
                    <a:lnTo>
                      <a:pt x="7" y="47"/>
                    </a:lnTo>
                    <a:lnTo>
                      <a:pt x="7" y="64"/>
                    </a:lnTo>
                    <a:lnTo>
                      <a:pt x="11" y="64"/>
                    </a:lnTo>
                    <a:lnTo>
                      <a:pt x="11" y="47"/>
                    </a:lnTo>
                    <a:lnTo>
                      <a:pt x="9" y="31"/>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268"/>
              <p:cNvSpPr>
                <a:spLocks/>
              </p:cNvSpPr>
              <p:nvPr/>
            </p:nvSpPr>
            <p:spPr bwMode="auto">
              <a:xfrm>
                <a:off x="7243" y="5704"/>
                <a:ext cx="9"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9" h="65">
                    <a:moveTo>
                      <a:pt x="9" y="31"/>
                    </a:moveTo>
                    <a:lnTo>
                      <a:pt x="7" y="16"/>
                    </a:lnTo>
                    <a:lnTo>
                      <a:pt x="4" y="0"/>
                    </a:lnTo>
                    <a:lnTo>
                      <a:pt x="0" y="0"/>
                    </a:lnTo>
                    <a:lnTo>
                      <a:pt x="4" y="33"/>
                    </a:lnTo>
                    <a:lnTo>
                      <a:pt x="4" y="64"/>
                    </a:lnTo>
                    <a:lnTo>
                      <a:pt x="9" y="64"/>
                    </a:lnTo>
                    <a:lnTo>
                      <a:pt x="9" y="31"/>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269"/>
              <p:cNvSpPr>
                <a:spLocks/>
              </p:cNvSpPr>
              <p:nvPr/>
            </p:nvSpPr>
            <p:spPr bwMode="auto">
              <a:xfrm>
                <a:off x="7243" y="5704"/>
                <a:ext cx="9"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9" h="65">
                    <a:moveTo>
                      <a:pt x="9" y="31"/>
                    </a:moveTo>
                    <a:lnTo>
                      <a:pt x="7" y="16"/>
                    </a:lnTo>
                    <a:lnTo>
                      <a:pt x="4" y="0"/>
                    </a:lnTo>
                    <a:lnTo>
                      <a:pt x="0" y="0"/>
                    </a:lnTo>
                    <a:lnTo>
                      <a:pt x="4" y="33"/>
                    </a:lnTo>
                    <a:lnTo>
                      <a:pt x="4" y="64"/>
                    </a:lnTo>
                    <a:lnTo>
                      <a:pt x="9" y="64"/>
                    </a:lnTo>
                    <a:lnTo>
                      <a:pt x="9" y="31"/>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270"/>
              <p:cNvSpPr>
                <a:spLocks/>
              </p:cNvSpPr>
              <p:nvPr/>
            </p:nvSpPr>
            <p:spPr bwMode="auto">
              <a:xfrm>
                <a:off x="7240" y="5704"/>
                <a:ext cx="12" cy="65"/>
              </a:xfrm>
              <a:custGeom>
                <a:avLst/>
                <a:gdLst/>
                <a:ahLst/>
                <a:cxnLst>
                  <a:cxn ang="0">
                    <a:pos x="11" y="47"/>
                  </a:cxn>
                  <a:cxn ang="0">
                    <a:pos x="9" y="31"/>
                  </a:cxn>
                  <a:cxn ang="0">
                    <a:pos x="7" y="16"/>
                  </a:cxn>
                  <a:cxn ang="0">
                    <a:pos x="4" y="0"/>
                  </a:cxn>
                  <a:cxn ang="0">
                    <a:pos x="0" y="0"/>
                  </a:cxn>
                  <a:cxn ang="0">
                    <a:pos x="4" y="33"/>
                  </a:cxn>
                  <a:cxn ang="0">
                    <a:pos x="7" y="47"/>
                  </a:cxn>
                  <a:cxn ang="0">
                    <a:pos x="7" y="64"/>
                  </a:cxn>
                  <a:cxn ang="0">
                    <a:pos x="11" y="64"/>
                  </a:cxn>
                  <a:cxn ang="0">
                    <a:pos x="11" y="47"/>
                  </a:cxn>
                </a:cxnLst>
                <a:rect l="0" t="0" r="r" b="b"/>
                <a:pathLst>
                  <a:path w="12" h="65">
                    <a:moveTo>
                      <a:pt x="11" y="47"/>
                    </a:moveTo>
                    <a:lnTo>
                      <a:pt x="9" y="31"/>
                    </a:lnTo>
                    <a:lnTo>
                      <a:pt x="7" y="16"/>
                    </a:lnTo>
                    <a:lnTo>
                      <a:pt x="4" y="0"/>
                    </a:lnTo>
                    <a:lnTo>
                      <a:pt x="0" y="0"/>
                    </a:lnTo>
                    <a:lnTo>
                      <a:pt x="4" y="33"/>
                    </a:lnTo>
                    <a:lnTo>
                      <a:pt x="7" y="47"/>
                    </a:lnTo>
                    <a:lnTo>
                      <a:pt x="7" y="64"/>
                    </a:lnTo>
                    <a:lnTo>
                      <a:pt x="11" y="64"/>
                    </a:lnTo>
                    <a:lnTo>
                      <a:pt x="11" y="47"/>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271"/>
              <p:cNvSpPr>
                <a:spLocks/>
              </p:cNvSpPr>
              <p:nvPr/>
            </p:nvSpPr>
            <p:spPr bwMode="auto">
              <a:xfrm>
                <a:off x="7240" y="5704"/>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272"/>
              <p:cNvSpPr>
                <a:spLocks/>
              </p:cNvSpPr>
              <p:nvPr/>
            </p:nvSpPr>
            <p:spPr bwMode="auto">
              <a:xfrm>
                <a:off x="7238" y="5704"/>
                <a:ext cx="12" cy="65"/>
              </a:xfrm>
              <a:custGeom>
                <a:avLst/>
                <a:gdLst/>
                <a:ahLst/>
                <a:cxnLst>
                  <a:cxn ang="0">
                    <a:pos x="7" y="0"/>
                  </a:cxn>
                  <a:cxn ang="0">
                    <a:pos x="0" y="0"/>
                  </a:cxn>
                  <a:cxn ang="0">
                    <a:pos x="4" y="16"/>
                  </a:cxn>
                  <a:cxn ang="0">
                    <a:pos x="4" y="33"/>
                  </a:cxn>
                  <a:cxn ang="0">
                    <a:pos x="7" y="47"/>
                  </a:cxn>
                  <a:cxn ang="0">
                    <a:pos x="7" y="64"/>
                  </a:cxn>
                  <a:cxn ang="0">
                    <a:pos x="11" y="64"/>
                  </a:cxn>
                  <a:cxn ang="0">
                    <a:pos x="11" y="47"/>
                  </a:cxn>
                  <a:cxn ang="0">
                    <a:pos x="9" y="31"/>
                  </a:cxn>
                  <a:cxn ang="0">
                    <a:pos x="9" y="16"/>
                  </a:cxn>
                  <a:cxn ang="0">
                    <a:pos x="7" y="0"/>
                  </a:cxn>
                </a:cxnLst>
                <a:rect l="0" t="0" r="r" b="b"/>
                <a:pathLst>
                  <a:path w="12" h="65">
                    <a:moveTo>
                      <a:pt x="7" y="0"/>
                    </a:moveTo>
                    <a:lnTo>
                      <a:pt x="0" y="0"/>
                    </a:lnTo>
                    <a:lnTo>
                      <a:pt x="4" y="16"/>
                    </a:lnTo>
                    <a:lnTo>
                      <a:pt x="4" y="33"/>
                    </a:lnTo>
                    <a:lnTo>
                      <a:pt x="7" y="47"/>
                    </a:lnTo>
                    <a:lnTo>
                      <a:pt x="7" y="64"/>
                    </a:lnTo>
                    <a:lnTo>
                      <a:pt x="11" y="64"/>
                    </a:lnTo>
                    <a:lnTo>
                      <a:pt x="11" y="47"/>
                    </a:lnTo>
                    <a:lnTo>
                      <a:pt x="9" y="31"/>
                    </a:lnTo>
                    <a:lnTo>
                      <a:pt x="9" y="16"/>
                    </a:lnTo>
                    <a:lnTo>
                      <a:pt x="7"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273"/>
              <p:cNvSpPr>
                <a:spLocks/>
              </p:cNvSpPr>
              <p:nvPr/>
            </p:nvSpPr>
            <p:spPr bwMode="auto">
              <a:xfrm>
                <a:off x="7238" y="5704"/>
                <a:ext cx="10" cy="65"/>
              </a:xfrm>
              <a:custGeom>
                <a:avLst/>
                <a:gdLst/>
                <a:ahLst/>
                <a:cxnLst>
                  <a:cxn ang="0">
                    <a:pos x="0" y="0"/>
                  </a:cxn>
                  <a:cxn ang="0">
                    <a:pos x="4" y="33"/>
                  </a:cxn>
                  <a:cxn ang="0">
                    <a:pos x="4" y="47"/>
                  </a:cxn>
                  <a:cxn ang="0">
                    <a:pos x="7" y="64"/>
                  </a:cxn>
                  <a:cxn ang="0">
                    <a:pos x="9" y="64"/>
                  </a:cxn>
                  <a:cxn ang="0">
                    <a:pos x="9" y="31"/>
                  </a:cxn>
                  <a:cxn ang="0">
                    <a:pos x="7" y="16"/>
                  </a:cxn>
                  <a:cxn ang="0">
                    <a:pos x="4" y="0"/>
                  </a:cxn>
                  <a:cxn ang="0">
                    <a:pos x="0" y="0"/>
                  </a:cxn>
                </a:cxnLst>
                <a:rect l="0" t="0" r="r" b="b"/>
                <a:pathLst>
                  <a:path w="10" h="65">
                    <a:moveTo>
                      <a:pt x="0" y="0"/>
                    </a:moveTo>
                    <a:lnTo>
                      <a:pt x="4" y="33"/>
                    </a:lnTo>
                    <a:lnTo>
                      <a:pt x="4" y="47"/>
                    </a:lnTo>
                    <a:lnTo>
                      <a:pt x="7" y="64"/>
                    </a:lnTo>
                    <a:lnTo>
                      <a:pt x="9" y="64"/>
                    </a:lnTo>
                    <a:lnTo>
                      <a:pt x="9" y="31"/>
                    </a:lnTo>
                    <a:lnTo>
                      <a:pt x="7" y="16"/>
                    </a:lnTo>
                    <a:lnTo>
                      <a:pt x="4"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274"/>
              <p:cNvSpPr>
                <a:spLocks/>
              </p:cNvSpPr>
              <p:nvPr/>
            </p:nvSpPr>
            <p:spPr bwMode="auto">
              <a:xfrm>
                <a:off x="7238" y="5704"/>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275"/>
              <p:cNvSpPr>
                <a:spLocks/>
              </p:cNvSpPr>
              <p:nvPr/>
            </p:nvSpPr>
            <p:spPr bwMode="auto">
              <a:xfrm>
                <a:off x="7236" y="5704"/>
                <a:ext cx="12" cy="65"/>
              </a:xfrm>
              <a:custGeom>
                <a:avLst/>
                <a:gdLst/>
                <a:ahLst/>
                <a:cxnLst>
                  <a:cxn ang="0">
                    <a:pos x="11" y="47"/>
                  </a:cxn>
                  <a:cxn ang="0">
                    <a:pos x="9" y="31"/>
                  </a:cxn>
                  <a:cxn ang="0">
                    <a:pos x="7" y="16"/>
                  </a:cxn>
                  <a:cxn ang="0">
                    <a:pos x="4" y="0"/>
                  </a:cxn>
                  <a:cxn ang="0">
                    <a:pos x="0" y="0"/>
                  </a:cxn>
                  <a:cxn ang="0">
                    <a:pos x="4" y="33"/>
                  </a:cxn>
                  <a:cxn ang="0">
                    <a:pos x="7" y="47"/>
                  </a:cxn>
                  <a:cxn ang="0">
                    <a:pos x="7" y="64"/>
                  </a:cxn>
                  <a:cxn ang="0">
                    <a:pos x="11" y="64"/>
                  </a:cxn>
                  <a:cxn ang="0">
                    <a:pos x="11" y="47"/>
                  </a:cxn>
                </a:cxnLst>
                <a:rect l="0" t="0" r="r" b="b"/>
                <a:pathLst>
                  <a:path w="12" h="65">
                    <a:moveTo>
                      <a:pt x="11" y="47"/>
                    </a:moveTo>
                    <a:lnTo>
                      <a:pt x="9" y="31"/>
                    </a:lnTo>
                    <a:lnTo>
                      <a:pt x="7" y="16"/>
                    </a:lnTo>
                    <a:lnTo>
                      <a:pt x="4" y="0"/>
                    </a:lnTo>
                    <a:lnTo>
                      <a:pt x="0" y="0"/>
                    </a:lnTo>
                    <a:lnTo>
                      <a:pt x="4" y="33"/>
                    </a:lnTo>
                    <a:lnTo>
                      <a:pt x="7" y="47"/>
                    </a:lnTo>
                    <a:lnTo>
                      <a:pt x="7" y="64"/>
                    </a:lnTo>
                    <a:lnTo>
                      <a:pt x="11" y="64"/>
                    </a:lnTo>
                    <a:lnTo>
                      <a:pt x="11" y="47"/>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276"/>
              <p:cNvSpPr>
                <a:spLocks/>
              </p:cNvSpPr>
              <p:nvPr/>
            </p:nvSpPr>
            <p:spPr bwMode="auto">
              <a:xfrm>
                <a:off x="7245" y="5560"/>
                <a:ext cx="214" cy="231"/>
              </a:xfrm>
              <a:custGeom>
                <a:avLst/>
                <a:gdLst/>
                <a:ahLst/>
                <a:cxnLst>
                  <a:cxn ang="0">
                    <a:pos x="213" y="211"/>
                  </a:cxn>
                  <a:cxn ang="0">
                    <a:pos x="211" y="12"/>
                  </a:cxn>
                  <a:cxn ang="0">
                    <a:pos x="52" y="0"/>
                  </a:cxn>
                  <a:cxn ang="0">
                    <a:pos x="0" y="4"/>
                  </a:cxn>
                  <a:cxn ang="0">
                    <a:pos x="2" y="213"/>
                  </a:cxn>
                  <a:cxn ang="0">
                    <a:pos x="12" y="213"/>
                  </a:cxn>
                  <a:cxn ang="0">
                    <a:pos x="12" y="220"/>
                  </a:cxn>
                  <a:cxn ang="0">
                    <a:pos x="52" y="230"/>
                  </a:cxn>
                  <a:cxn ang="0">
                    <a:pos x="189" y="211"/>
                  </a:cxn>
                  <a:cxn ang="0">
                    <a:pos x="213" y="211"/>
                  </a:cxn>
                </a:cxnLst>
                <a:rect l="0" t="0" r="r" b="b"/>
                <a:pathLst>
                  <a:path w="214" h="231">
                    <a:moveTo>
                      <a:pt x="213" y="211"/>
                    </a:moveTo>
                    <a:lnTo>
                      <a:pt x="211" y="12"/>
                    </a:lnTo>
                    <a:lnTo>
                      <a:pt x="52" y="0"/>
                    </a:lnTo>
                    <a:lnTo>
                      <a:pt x="0" y="4"/>
                    </a:lnTo>
                    <a:lnTo>
                      <a:pt x="2" y="213"/>
                    </a:lnTo>
                    <a:lnTo>
                      <a:pt x="12" y="213"/>
                    </a:lnTo>
                    <a:lnTo>
                      <a:pt x="12" y="220"/>
                    </a:lnTo>
                    <a:lnTo>
                      <a:pt x="52" y="230"/>
                    </a:lnTo>
                    <a:lnTo>
                      <a:pt x="189" y="211"/>
                    </a:lnTo>
                    <a:lnTo>
                      <a:pt x="213" y="211"/>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277"/>
              <p:cNvSpPr>
                <a:spLocks/>
              </p:cNvSpPr>
              <p:nvPr/>
            </p:nvSpPr>
            <p:spPr bwMode="auto">
              <a:xfrm>
                <a:off x="7310" y="5515"/>
                <a:ext cx="326" cy="297"/>
              </a:xfrm>
              <a:custGeom>
                <a:avLst/>
                <a:gdLst/>
                <a:ahLst/>
                <a:cxnLst>
                  <a:cxn ang="0">
                    <a:pos x="252" y="50"/>
                  </a:cxn>
                  <a:cxn ang="0">
                    <a:pos x="242" y="31"/>
                  </a:cxn>
                  <a:cxn ang="0">
                    <a:pos x="235" y="24"/>
                  </a:cxn>
                  <a:cxn ang="0">
                    <a:pos x="228" y="16"/>
                  </a:cxn>
                  <a:cxn ang="0">
                    <a:pos x="216" y="9"/>
                  </a:cxn>
                  <a:cxn ang="0">
                    <a:pos x="201" y="4"/>
                  </a:cxn>
                  <a:cxn ang="0">
                    <a:pos x="187" y="2"/>
                  </a:cxn>
                  <a:cxn ang="0">
                    <a:pos x="175" y="0"/>
                  </a:cxn>
                  <a:cxn ang="0">
                    <a:pos x="158" y="2"/>
                  </a:cxn>
                  <a:cxn ang="0">
                    <a:pos x="144" y="4"/>
                  </a:cxn>
                  <a:cxn ang="0">
                    <a:pos x="132" y="7"/>
                  </a:cxn>
                  <a:cxn ang="0">
                    <a:pos x="117" y="9"/>
                  </a:cxn>
                  <a:cxn ang="0">
                    <a:pos x="100" y="12"/>
                  </a:cxn>
                  <a:cxn ang="0">
                    <a:pos x="84" y="14"/>
                  </a:cxn>
                  <a:cxn ang="0">
                    <a:pos x="74" y="16"/>
                  </a:cxn>
                  <a:cxn ang="0">
                    <a:pos x="57" y="19"/>
                  </a:cxn>
                  <a:cxn ang="0">
                    <a:pos x="48" y="21"/>
                  </a:cxn>
                  <a:cxn ang="0">
                    <a:pos x="36" y="24"/>
                  </a:cxn>
                  <a:cxn ang="0">
                    <a:pos x="21" y="26"/>
                  </a:cxn>
                  <a:cxn ang="0">
                    <a:pos x="9" y="28"/>
                  </a:cxn>
                  <a:cxn ang="0">
                    <a:pos x="0" y="96"/>
                  </a:cxn>
                  <a:cxn ang="0">
                    <a:pos x="4" y="230"/>
                  </a:cxn>
                  <a:cxn ang="0">
                    <a:pos x="24" y="237"/>
                  </a:cxn>
                  <a:cxn ang="0">
                    <a:pos x="31" y="242"/>
                  </a:cxn>
                  <a:cxn ang="0">
                    <a:pos x="38" y="244"/>
                  </a:cxn>
                  <a:cxn ang="0">
                    <a:pos x="52" y="247"/>
                  </a:cxn>
                  <a:cxn ang="0">
                    <a:pos x="79" y="256"/>
                  </a:cxn>
                  <a:cxn ang="0">
                    <a:pos x="76" y="271"/>
                  </a:cxn>
                  <a:cxn ang="0">
                    <a:pos x="52" y="280"/>
                  </a:cxn>
                  <a:cxn ang="0">
                    <a:pos x="60" y="285"/>
                  </a:cxn>
                  <a:cxn ang="0">
                    <a:pos x="69" y="288"/>
                  </a:cxn>
                  <a:cxn ang="0">
                    <a:pos x="79" y="290"/>
                  </a:cxn>
                  <a:cxn ang="0">
                    <a:pos x="136" y="292"/>
                  </a:cxn>
                  <a:cxn ang="0">
                    <a:pos x="235" y="288"/>
                  </a:cxn>
                  <a:cxn ang="0">
                    <a:pos x="247" y="278"/>
                  </a:cxn>
                  <a:cxn ang="0">
                    <a:pos x="249" y="266"/>
                  </a:cxn>
                  <a:cxn ang="0">
                    <a:pos x="240" y="259"/>
                  </a:cxn>
                  <a:cxn ang="0">
                    <a:pos x="225" y="254"/>
                  </a:cxn>
                  <a:cxn ang="0">
                    <a:pos x="254" y="237"/>
                  </a:cxn>
                  <a:cxn ang="0">
                    <a:pos x="324" y="211"/>
                  </a:cxn>
                  <a:cxn ang="0">
                    <a:pos x="326" y="177"/>
                  </a:cxn>
                  <a:cxn ang="0">
                    <a:pos x="324" y="91"/>
                  </a:cxn>
                </a:cxnLst>
                <a:rect l="0" t="0" r="r" b="b"/>
                <a:pathLst>
                  <a:path w="326" h="297">
                    <a:moveTo>
                      <a:pt x="324" y="91"/>
                    </a:moveTo>
                    <a:lnTo>
                      <a:pt x="252" y="50"/>
                    </a:lnTo>
                    <a:lnTo>
                      <a:pt x="247" y="35"/>
                    </a:lnTo>
                    <a:lnTo>
                      <a:pt x="242" y="31"/>
                    </a:lnTo>
                    <a:lnTo>
                      <a:pt x="240" y="26"/>
                    </a:lnTo>
                    <a:lnTo>
                      <a:pt x="235" y="24"/>
                    </a:lnTo>
                    <a:lnTo>
                      <a:pt x="232" y="19"/>
                    </a:lnTo>
                    <a:lnTo>
                      <a:pt x="228" y="16"/>
                    </a:lnTo>
                    <a:lnTo>
                      <a:pt x="225" y="14"/>
                    </a:lnTo>
                    <a:lnTo>
                      <a:pt x="216" y="9"/>
                    </a:lnTo>
                    <a:lnTo>
                      <a:pt x="211" y="9"/>
                    </a:lnTo>
                    <a:lnTo>
                      <a:pt x="201" y="4"/>
                    </a:lnTo>
                    <a:lnTo>
                      <a:pt x="194" y="4"/>
                    </a:lnTo>
                    <a:lnTo>
                      <a:pt x="187" y="2"/>
                    </a:lnTo>
                    <a:lnTo>
                      <a:pt x="180" y="0"/>
                    </a:lnTo>
                    <a:lnTo>
                      <a:pt x="175" y="0"/>
                    </a:lnTo>
                    <a:lnTo>
                      <a:pt x="170" y="2"/>
                    </a:lnTo>
                    <a:lnTo>
                      <a:pt x="158" y="2"/>
                    </a:lnTo>
                    <a:lnTo>
                      <a:pt x="153" y="4"/>
                    </a:lnTo>
                    <a:lnTo>
                      <a:pt x="144" y="4"/>
                    </a:lnTo>
                    <a:lnTo>
                      <a:pt x="136" y="7"/>
                    </a:lnTo>
                    <a:lnTo>
                      <a:pt x="132" y="7"/>
                    </a:lnTo>
                    <a:lnTo>
                      <a:pt x="127" y="9"/>
                    </a:lnTo>
                    <a:lnTo>
                      <a:pt x="117" y="9"/>
                    </a:lnTo>
                    <a:lnTo>
                      <a:pt x="110" y="12"/>
                    </a:lnTo>
                    <a:lnTo>
                      <a:pt x="100" y="12"/>
                    </a:lnTo>
                    <a:lnTo>
                      <a:pt x="96" y="14"/>
                    </a:lnTo>
                    <a:lnTo>
                      <a:pt x="84" y="14"/>
                    </a:lnTo>
                    <a:lnTo>
                      <a:pt x="79" y="16"/>
                    </a:lnTo>
                    <a:lnTo>
                      <a:pt x="74" y="16"/>
                    </a:lnTo>
                    <a:lnTo>
                      <a:pt x="67" y="19"/>
                    </a:lnTo>
                    <a:lnTo>
                      <a:pt x="57" y="19"/>
                    </a:lnTo>
                    <a:lnTo>
                      <a:pt x="52" y="21"/>
                    </a:lnTo>
                    <a:lnTo>
                      <a:pt x="48" y="21"/>
                    </a:lnTo>
                    <a:lnTo>
                      <a:pt x="40" y="24"/>
                    </a:lnTo>
                    <a:lnTo>
                      <a:pt x="36" y="24"/>
                    </a:lnTo>
                    <a:lnTo>
                      <a:pt x="31" y="26"/>
                    </a:lnTo>
                    <a:lnTo>
                      <a:pt x="21" y="26"/>
                    </a:lnTo>
                    <a:lnTo>
                      <a:pt x="14" y="28"/>
                    </a:lnTo>
                    <a:lnTo>
                      <a:pt x="9" y="28"/>
                    </a:lnTo>
                    <a:lnTo>
                      <a:pt x="4" y="52"/>
                    </a:lnTo>
                    <a:lnTo>
                      <a:pt x="0" y="96"/>
                    </a:lnTo>
                    <a:lnTo>
                      <a:pt x="0" y="182"/>
                    </a:lnTo>
                    <a:lnTo>
                      <a:pt x="4" y="230"/>
                    </a:lnTo>
                    <a:lnTo>
                      <a:pt x="19" y="237"/>
                    </a:lnTo>
                    <a:lnTo>
                      <a:pt x="24" y="237"/>
                    </a:lnTo>
                    <a:lnTo>
                      <a:pt x="26" y="240"/>
                    </a:lnTo>
                    <a:lnTo>
                      <a:pt x="31" y="242"/>
                    </a:lnTo>
                    <a:lnTo>
                      <a:pt x="36" y="242"/>
                    </a:lnTo>
                    <a:lnTo>
                      <a:pt x="38" y="244"/>
                    </a:lnTo>
                    <a:lnTo>
                      <a:pt x="50" y="244"/>
                    </a:lnTo>
                    <a:lnTo>
                      <a:pt x="52" y="247"/>
                    </a:lnTo>
                    <a:lnTo>
                      <a:pt x="64" y="247"/>
                    </a:lnTo>
                    <a:lnTo>
                      <a:pt x="79" y="256"/>
                    </a:lnTo>
                    <a:lnTo>
                      <a:pt x="88" y="263"/>
                    </a:lnTo>
                    <a:lnTo>
                      <a:pt x="76" y="271"/>
                    </a:lnTo>
                    <a:lnTo>
                      <a:pt x="60" y="276"/>
                    </a:lnTo>
                    <a:lnTo>
                      <a:pt x="52" y="280"/>
                    </a:lnTo>
                    <a:lnTo>
                      <a:pt x="57" y="283"/>
                    </a:lnTo>
                    <a:lnTo>
                      <a:pt x="60" y="285"/>
                    </a:lnTo>
                    <a:lnTo>
                      <a:pt x="64" y="288"/>
                    </a:lnTo>
                    <a:lnTo>
                      <a:pt x="69" y="288"/>
                    </a:lnTo>
                    <a:lnTo>
                      <a:pt x="74" y="290"/>
                    </a:lnTo>
                    <a:lnTo>
                      <a:pt x="79" y="290"/>
                    </a:lnTo>
                    <a:lnTo>
                      <a:pt x="86" y="292"/>
                    </a:lnTo>
                    <a:lnTo>
                      <a:pt x="136" y="292"/>
                    </a:lnTo>
                    <a:lnTo>
                      <a:pt x="199" y="297"/>
                    </a:lnTo>
                    <a:lnTo>
                      <a:pt x="235" y="288"/>
                    </a:lnTo>
                    <a:lnTo>
                      <a:pt x="242" y="280"/>
                    </a:lnTo>
                    <a:lnTo>
                      <a:pt x="247" y="278"/>
                    </a:lnTo>
                    <a:lnTo>
                      <a:pt x="249" y="276"/>
                    </a:lnTo>
                    <a:lnTo>
                      <a:pt x="249" y="266"/>
                    </a:lnTo>
                    <a:lnTo>
                      <a:pt x="247" y="266"/>
                    </a:lnTo>
                    <a:lnTo>
                      <a:pt x="240" y="259"/>
                    </a:lnTo>
                    <a:lnTo>
                      <a:pt x="230" y="254"/>
                    </a:lnTo>
                    <a:lnTo>
                      <a:pt x="225" y="254"/>
                    </a:lnTo>
                    <a:lnTo>
                      <a:pt x="220" y="252"/>
                    </a:lnTo>
                    <a:lnTo>
                      <a:pt x="254" y="237"/>
                    </a:lnTo>
                    <a:lnTo>
                      <a:pt x="321" y="225"/>
                    </a:lnTo>
                    <a:lnTo>
                      <a:pt x="324" y="211"/>
                    </a:lnTo>
                    <a:lnTo>
                      <a:pt x="324" y="194"/>
                    </a:lnTo>
                    <a:lnTo>
                      <a:pt x="326" y="177"/>
                    </a:lnTo>
                    <a:lnTo>
                      <a:pt x="326" y="108"/>
                    </a:lnTo>
                    <a:lnTo>
                      <a:pt x="324" y="91"/>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278"/>
              <p:cNvSpPr>
                <a:spLocks/>
              </p:cNvSpPr>
              <p:nvPr/>
            </p:nvSpPr>
            <p:spPr bwMode="auto">
              <a:xfrm>
                <a:off x="7509" y="5520"/>
                <a:ext cx="5" cy="228"/>
              </a:xfrm>
              <a:custGeom>
                <a:avLst/>
                <a:gdLst/>
                <a:ahLst/>
                <a:cxnLst>
                  <a:cxn ang="0">
                    <a:pos x="4" y="2"/>
                  </a:cxn>
                  <a:cxn ang="0">
                    <a:pos x="2" y="0"/>
                  </a:cxn>
                  <a:cxn ang="0">
                    <a:pos x="2" y="35"/>
                  </a:cxn>
                  <a:cxn ang="0">
                    <a:pos x="0" y="112"/>
                  </a:cxn>
                  <a:cxn ang="0">
                    <a:pos x="0" y="192"/>
                  </a:cxn>
                  <a:cxn ang="0">
                    <a:pos x="2" y="227"/>
                  </a:cxn>
                  <a:cxn ang="0">
                    <a:pos x="4" y="227"/>
                  </a:cxn>
                  <a:cxn ang="0">
                    <a:pos x="4" y="2"/>
                  </a:cxn>
                </a:cxnLst>
                <a:rect l="0" t="0" r="r" b="b"/>
                <a:pathLst>
                  <a:path w="5" h="228">
                    <a:moveTo>
                      <a:pt x="4" y="2"/>
                    </a:moveTo>
                    <a:lnTo>
                      <a:pt x="2" y="0"/>
                    </a:lnTo>
                    <a:lnTo>
                      <a:pt x="2" y="35"/>
                    </a:lnTo>
                    <a:lnTo>
                      <a:pt x="0" y="112"/>
                    </a:lnTo>
                    <a:lnTo>
                      <a:pt x="0" y="192"/>
                    </a:lnTo>
                    <a:lnTo>
                      <a:pt x="2" y="227"/>
                    </a:lnTo>
                    <a:lnTo>
                      <a:pt x="4" y="227"/>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279"/>
              <p:cNvSpPr>
                <a:spLocks/>
              </p:cNvSpPr>
              <p:nvPr/>
            </p:nvSpPr>
            <p:spPr bwMode="auto">
              <a:xfrm>
                <a:off x="7509" y="5520"/>
                <a:ext cx="3" cy="228"/>
              </a:xfrm>
              <a:custGeom>
                <a:avLst/>
                <a:gdLst/>
                <a:ahLst/>
                <a:cxnLst>
                  <a:cxn ang="0">
                    <a:pos x="0" y="0"/>
                  </a:cxn>
                  <a:cxn ang="0">
                    <a:pos x="0" y="227"/>
                  </a:cxn>
                  <a:cxn ang="0">
                    <a:pos x="2" y="225"/>
                  </a:cxn>
                  <a:cxn ang="0">
                    <a:pos x="2" y="0"/>
                  </a:cxn>
                  <a:cxn ang="0">
                    <a:pos x="0" y="0"/>
                  </a:cxn>
                </a:cxnLst>
                <a:rect l="0" t="0" r="r" b="b"/>
                <a:pathLst>
                  <a:path w="3" h="228">
                    <a:moveTo>
                      <a:pt x="0" y="0"/>
                    </a:moveTo>
                    <a:lnTo>
                      <a:pt x="0" y="227"/>
                    </a:lnTo>
                    <a:lnTo>
                      <a:pt x="2" y="225"/>
                    </a:lnTo>
                    <a:lnTo>
                      <a:pt x="2" y="0"/>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280"/>
              <p:cNvSpPr>
                <a:spLocks/>
              </p:cNvSpPr>
              <p:nvPr/>
            </p:nvSpPr>
            <p:spPr bwMode="auto">
              <a:xfrm>
                <a:off x="7507" y="5520"/>
                <a:ext cx="5" cy="225"/>
              </a:xfrm>
              <a:custGeom>
                <a:avLst/>
                <a:gdLst/>
                <a:ahLst/>
                <a:cxnLst>
                  <a:cxn ang="0">
                    <a:pos x="2" y="0"/>
                  </a:cxn>
                  <a:cxn ang="0">
                    <a:pos x="0" y="35"/>
                  </a:cxn>
                  <a:cxn ang="0">
                    <a:pos x="0" y="192"/>
                  </a:cxn>
                  <a:cxn ang="0">
                    <a:pos x="2" y="225"/>
                  </a:cxn>
                  <a:cxn ang="0">
                    <a:pos x="4" y="225"/>
                  </a:cxn>
                  <a:cxn ang="0">
                    <a:pos x="2" y="175"/>
                  </a:cxn>
                  <a:cxn ang="0">
                    <a:pos x="2" y="127"/>
                  </a:cxn>
                  <a:cxn ang="0">
                    <a:pos x="4" y="72"/>
                  </a:cxn>
                  <a:cxn ang="0">
                    <a:pos x="4" y="0"/>
                  </a:cxn>
                  <a:cxn ang="0">
                    <a:pos x="2" y="0"/>
                  </a:cxn>
                </a:cxnLst>
                <a:rect l="0" t="0" r="r" b="b"/>
                <a:pathLst>
                  <a:path w="5" h="225">
                    <a:moveTo>
                      <a:pt x="2" y="0"/>
                    </a:moveTo>
                    <a:lnTo>
                      <a:pt x="0" y="35"/>
                    </a:lnTo>
                    <a:lnTo>
                      <a:pt x="0" y="192"/>
                    </a:lnTo>
                    <a:lnTo>
                      <a:pt x="2" y="225"/>
                    </a:lnTo>
                    <a:lnTo>
                      <a:pt x="4" y="225"/>
                    </a:lnTo>
                    <a:lnTo>
                      <a:pt x="2" y="175"/>
                    </a:lnTo>
                    <a:lnTo>
                      <a:pt x="2" y="127"/>
                    </a:lnTo>
                    <a:lnTo>
                      <a:pt x="4" y="72"/>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281"/>
              <p:cNvSpPr>
                <a:spLocks/>
              </p:cNvSpPr>
              <p:nvPr/>
            </p:nvSpPr>
            <p:spPr bwMode="auto">
              <a:xfrm>
                <a:off x="7508" y="5520"/>
                <a:ext cx="0" cy="225"/>
              </a:xfrm>
              <a:custGeom>
                <a:avLst/>
                <a:gdLst/>
                <a:ahLst/>
                <a:cxnLst>
                  <a:cxn ang="0">
                    <a:pos x="0" y="0"/>
                  </a:cxn>
                  <a:cxn ang="0">
                    <a:pos x="0" y="225"/>
                  </a:cxn>
                </a:cxnLst>
                <a:rect l="0" t="0" r="r" b="b"/>
                <a:pathLst>
                  <a:path h="225">
                    <a:moveTo>
                      <a:pt x="0" y="0"/>
                    </a:moveTo>
                    <a:lnTo>
                      <a:pt x="0" y="225"/>
                    </a:lnTo>
                  </a:path>
                </a:pathLst>
              </a:custGeom>
              <a:noFill/>
              <a:ln w="2794">
                <a:solidFill>
                  <a:srgbClr val="6C3F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282"/>
              <p:cNvSpPr>
                <a:spLocks/>
              </p:cNvSpPr>
              <p:nvPr/>
            </p:nvSpPr>
            <p:spPr bwMode="auto">
              <a:xfrm>
                <a:off x="7504" y="5520"/>
                <a:ext cx="5" cy="225"/>
              </a:xfrm>
              <a:custGeom>
                <a:avLst/>
                <a:gdLst/>
                <a:ahLst/>
                <a:cxnLst>
                  <a:cxn ang="0">
                    <a:pos x="2" y="0"/>
                  </a:cxn>
                  <a:cxn ang="0">
                    <a:pos x="0" y="35"/>
                  </a:cxn>
                  <a:cxn ang="0">
                    <a:pos x="0" y="189"/>
                  </a:cxn>
                  <a:cxn ang="0">
                    <a:pos x="2" y="225"/>
                  </a:cxn>
                  <a:cxn ang="0">
                    <a:pos x="4" y="225"/>
                  </a:cxn>
                  <a:cxn ang="0">
                    <a:pos x="2" y="175"/>
                  </a:cxn>
                  <a:cxn ang="0">
                    <a:pos x="2" y="69"/>
                  </a:cxn>
                  <a:cxn ang="0">
                    <a:pos x="4" y="0"/>
                  </a:cxn>
                  <a:cxn ang="0">
                    <a:pos x="2" y="0"/>
                  </a:cxn>
                </a:cxnLst>
                <a:rect l="0" t="0" r="r" b="b"/>
                <a:pathLst>
                  <a:path w="5" h="225">
                    <a:moveTo>
                      <a:pt x="2" y="0"/>
                    </a:moveTo>
                    <a:lnTo>
                      <a:pt x="0" y="35"/>
                    </a:lnTo>
                    <a:lnTo>
                      <a:pt x="0" y="189"/>
                    </a:lnTo>
                    <a:lnTo>
                      <a:pt x="2" y="225"/>
                    </a:lnTo>
                    <a:lnTo>
                      <a:pt x="4" y="225"/>
                    </a:lnTo>
                    <a:lnTo>
                      <a:pt x="2" y="175"/>
                    </a:lnTo>
                    <a:lnTo>
                      <a:pt x="2" y="69"/>
                    </a:lnTo>
                    <a:lnTo>
                      <a:pt x="4" y="0"/>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283"/>
              <p:cNvSpPr>
                <a:spLocks/>
              </p:cNvSpPr>
              <p:nvPr/>
            </p:nvSpPr>
            <p:spPr bwMode="auto">
              <a:xfrm>
                <a:off x="7506" y="5520"/>
                <a:ext cx="0" cy="225"/>
              </a:xfrm>
              <a:custGeom>
                <a:avLst/>
                <a:gdLst/>
                <a:ahLst/>
                <a:cxnLst>
                  <a:cxn ang="0">
                    <a:pos x="0" y="0"/>
                  </a:cxn>
                  <a:cxn ang="0">
                    <a:pos x="0" y="225"/>
                  </a:cxn>
                </a:cxnLst>
                <a:rect l="0" t="0" r="r" b="b"/>
                <a:pathLst>
                  <a:path h="225">
                    <a:moveTo>
                      <a:pt x="0" y="0"/>
                    </a:moveTo>
                    <a:lnTo>
                      <a:pt x="0" y="225"/>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Freeform 284"/>
              <p:cNvSpPr>
                <a:spLocks/>
              </p:cNvSpPr>
              <p:nvPr/>
            </p:nvSpPr>
            <p:spPr bwMode="auto">
              <a:xfrm>
                <a:off x="7502" y="5520"/>
                <a:ext cx="5" cy="225"/>
              </a:xfrm>
              <a:custGeom>
                <a:avLst/>
                <a:gdLst/>
                <a:ahLst/>
                <a:cxnLst>
                  <a:cxn ang="0">
                    <a:pos x="2" y="0"/>
                  </a:cxn>
                  <a:cxn ang="0">
                    <a:pos x="0" y="33"/>
                  </a:cxn>
                  <a:cxn ang="0">
                    <a:pos x="0" y="225"/>
                  </a:cxn>
                  <a:cxn ang="0">
                    <a:pos x="4" y="225"/>
                  </a:cxn>
                  <a:cxn ang="0">
                    <a:pos x="2" y="172"/>
                  </a:cxn>
                  <a:cxn ang="0">
                    <a:pos x="2" y="69"/>
                  </a:cxn>
                  <a:cxn ang="0">
                    <a:pos x="4" y="0"/>
                  </a:cxn>
                  <a:cxn ang="0">
                    <a:pos x="2" y="0"/>
                  </a:cxn>
                </a:cxnLst>
                <a:rect l="0" t="0" r="r" b="b"/>
                <a:pathLst>
                  <a:path w="5" h="225">
                    <a:moveTo>
                      <a:pt x="2" y="0"/>
                    </a:moveTo>
                    <a:lnTo>
                      <a:pt x="0" y="33"/>
                    </a:lnTo>
                    <a:lnTo>
                      <a:pt x="0" y="225"/>
                    </a:lnTo>
                    <a:lnTo>
                      <a:pt x="4" y="225"/>
                    </a:lnTo>
                    <a:lnTo>
                      <a:pt x="2" y="172"/>
                    </a:lnTo>
                    <a:lnTo>
                      <a:pt x="2" y="69"/>
                    </a:lnTo>
                    <a:lnTo>
                      <a:pt x="4" y="0"/>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285"/>
              <p:cNvSpPr>
                <a:spLocks/>
              </p:cNvSpPr>
              <p:nvPr/>
            </p:nvSpPr>
            <p:spPr bwMode="auto">
              <a:xfrm>
                <a:off x="7500" y="5520"/>
                <a:ext cx="4" cy="225"/>
              </a:xfrm>
              <a:custGeom>
                <a:avLst/>
                <a:gdLst/>
                <a:ahLst/>
                <a:cxnLst>
                  <a:cxn ang="0">
                    <a:pos x="4" y="0"/>
                  </a:cxn>
                  <a:cxn ang="0">
                    <a:pos x="2" y="0"/>
                  </a:cxn>
                  <a:cxn ang="0">
                    <a:pos x="2" y="33"/>
                  </a:cxn>
                  <a:cxn ang="0">
                    <a:pos x="0" y="112"/>
                  </a:cxn>
                  <a:cxn ang="0">
                    <a:pos x="0" y="189"/>
                  </a:cxn>
                  <a:cxn ang="0">
                    <a:pos x="2" y="225"/>
                  </a:cxn>
                  <a:cxn ang="0">
                    <a:pos x="4" y="225"/>
                  </a:cxn>
                  <a:cxn ang="0">
                    <a:pos x="4" y="0"/>
                  </a:cxn>
                </a:cxnLst>
                <a:rect l="0" t="0" r="r" b="b"/>
                <a:pathLst>
                  <a:path w="4" h="225">
                    <a:moveTo>
                      <a:pt x="4" y="0"/>
                    </a:moveTo>
                    <a:lnTo>
                      <a:pt x="2" y="0"/>
                    </a:lnTo>
                    <a:lnTo>
                      <a:pt x="2" y="33"/>
                    </a:lnTo>
                    <a:lnTo>
                      <a:pt x="0" y="112"/>
                    </a:lnTo>
                    <a:lnTo>
                      <a:pt x="0" y="189"/>
                    </a:lnTo>
                    <a:lnTo>
                      <a:pt x="2" y="225"/>
                    </a:lnTo>
                    <a:lnTo>
                      <a:pt x="4" y="225"/>
                    </a:lnTo>
                    <a:lnTo>
                      <a:pt x="4"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286"/>
              <p:cNvSpPr>
                <a:spLocks/>
              </p:cNvSpPr>
              <p:nvPr/>
            </p:nvSpPr>
            <p:spPr bwMode="auto">
              <a:xfrm>
                <a:off x="7500" y="5520"/>
                <a:ext cx="4" cy="225"/>
              </a:xfrm>
              <a:custGeom>
                <a:avLst/>
                <a:gdLst/>
                <a:ahLst/>
                <a:cxnLst>
                  <a:cxn ang="0">
                    <a:pos x="2" y="0"/>
                  </a:cxn>
                  <a:cxn ang="0">
                    <a:pos x="0" y="33"/>
                  </a:cxn>
                  <a:cxn ang="0">
                    <a:pos x="0" y="225"/>
                  </a:cxn>
                  <a:cxn ang="0">
                    <a:pos x="4" y="223"/>
                  </a:cxn>
                  <a:cxn ang="0">
                    <a:pos x="2" y="172"/>
                  </a:cxn>
                  <a:cxn ang="0">
                    <a:pos x="2" y="69"/>
                  </a:cxn>
                  <a:cxn ang="0">
                    <a:pos x="4" y="0"/>
                  </a:cxn>
                  <a:cxn ang="0">
                    <a:pos x="2" y="0"/>
                  </a:cxn>
                </a:cxnLst>
                <a:rect l="0" t="0" r="r" b="b"/>
                <a:pathLst>
                  <a:path w="4" h="225">
                    <a:moveTo>
                      <a:pt x="2" y="0"/>
                    </a:moveTo>
                    <a:lnTo>
                      <a:pt x="0" y="33"/>
                    </a:lnTo>
                    <a:lnTo>
                      <a:pt x="0" y="225"/>
                    </a:lnTo>
                    <a:lnTo>
                      <a:pt x="4" y="223"/>
                    </a:lnTo>
                    <a:lnTo>
                      <a:pt x="2" y="172"/>
                    </a:lnTo>
                    <a:lnTo>
                      <a:pt x="2" y="69"/>
                    </a:lnTo>
                    <a:lnTo>
                      <a:pt x="4" y="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287"/>
              <p:cNvSpPr>
                <a:spLocks/>
              </p:cNvSpPr>
              <p:nvPr/>
            </p:nvSpPr>
            <p:spPr bwMode="auto">
              <a:xfrm>
                <a:off x="7497" y="5517"/>
                <a:ext cx="5" cy="226"/>
              </a:xfrm>
              <a:custGeom>
                <a:avLst/>
                <a:gdLst/>
                <a:ahLst/>
                <a:cxnLst>
                  <a:cxn ang="0">
                    <a:pos x="4" y="2"/>
                  </a:cxn>
                  <a:cxn ang="0">
                    <a:pos x="2" y="0"/>
                  </a:cxn>
                  <a:cxn ang="0">
                    <a:pos x="2" y="35"/>
                  </a:cxn>
                  <a:cxn ang="0">
                    <a:pos x="0" y="112"/>
                  </a:cxn>
                  <a:cxn ang="0">
                    <a:pos x="0" y="192"/>
                  </a:cxn>
                  <a:cxn ang="0">
                    <a:pos x="2" y="225"/>
                  </a:cxn>
                  <a:cxn ang="0">
                    <a:pos x="4" y="225"/>
                  </a:cxn>
                  <a:cxn ang="0">
                    <a:pos x="4" y="175"/>
                  </a:cxn>
                  <a:cxn ang="0">
                    <a:pos x="2" y="127"/>
                  </a:cxn>
                  <a:cxn ang="0">
                    <a:pos x="4" y="72"/>
                  </a:cxn>
                  <a:cxn ang="0">
                    <a:pos x="4" y="2"/>
                  </a:cxn>
                </a:cxnLst>
                <a:rect l="0" t="0" r="r" b="b"/>
                <a:pathLst>
                  <a:path w="5" h="226">
                    <a:moveTo>
                      <a:pt x="4" y="2"/>
                    </a:moveTo>
                    <a:lnTo>
                      <a:pt x="2" y="0"/>
                    </a:lnTo>
                    <a:lnTo>
                      <a:pt x="2" y="35"/>
                    </a:lnTo>
                    <a:lnTo>
                      <a:pt x="0" y="112"/>
                    </a:lnTo>
                    <a:lnTo>
                      <a:pt x="0" y="192"/>
                    </a:lnTo>
                    <a:lnTo>
                      <a:pt x="2" y="225"/>
                    </a:lnTo>
                    <a:lnTo>
                      <a:pt x="4" y="225"/>
                    </a:lnTo>
                    <a:lnTo>
                      <a:pt x="4" y="175"/>
                    </a:lnTo>
                    <a:lnTo>
                      <a:pt x="2" y="127"/>
                    </a:lnTo>
                    <a:lnTo>
                      <a:pt x="4" y="72"/>
                    </a:lnTo>
                    <a:lnTo>
                      <a:pt x="4" y="2"/>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288"/>
              <p:cNvSpPr>
                <a:spLocks/>
              </p:cNvSpPr>
              <p:nvPr/>
            </p:nvSpPr>
            <p:spPr bwMode="auto">
              <a:xfrm>
                <a:off x="7498" y="5517"/>
                <a:ext cx="0" cy="226"/>
              </a:xfrm>
              <a:custGeom>
                <a:avLst/>
                <a:gdLst/>
                <a:ahLst/>
                <a:cxnLst>
                  <a:cxn ang="0">
                    <a:pos x="0" y="0"/>
                  </a:cxn>
                  <a:cxn ang="0">
                    <a:pos x="0" y="225"/>
                  </a:cxn>
                </a:cxnLst>
                <a:rect l="0" t="0" r="r" b="b"/>
                <a:pathLst>
                  <a:path h="226">
                    <a:moveTo>
                      <a:pt x="0" y="0"/>
                    </a:moveTo>
                    <a:lnTo>
                      <a:pt x="0" y="225"/>
                    </a:lnTo>
                  </a:path>
                </a:pathLst>
              </a:custGeom>
              <a:noFill/>
              <a:ln w="2794">
                <a:solidFill>
                  <a:srgbClr val="4B39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289"/>
              <p:cNvSpPr>
                <a:spLocks/>
              </p:cNvSpPr>
              <p:nvPr/>
            </p:nvSpPr>
            <p:spPr bwMode="auto">
              <a:xfrm>
                <a:off x="7495" y="5517"/>
                <a:ext cx="5" cy="226"/>
              </a:xfrm>
              <a:custGeom>
                <a:avLst/>
                <a:gdLst/>
                <a:ahLst/>
                <a:cxnLst>
                  <a:cxn ang="0">
                    <a:pos x="2" y="0"/>
                  </a:cxn>
                  <a:cxn ang="0">
                    <a:pos x="0" y="35"/>
                  </a:cxn>
                  <a:cxn ang="0">
                    <a:pos x="0" y="192"/>
                  </a:cxn>
                  <a:cxn ang="0">
                    <a:pos x="2" y="225"/>
                  </a:cxn>
                  <a:cxn ang="0">
                    <a:pos x="4" y="225"/>
                  </a:cxn>
                  <a:cxn ang="0">
                    <a:pos x="2" y="175"/>
                  </a:cxn>
                  <a:cxn ang="0">
                    <a:pos x="2" y="72"/>
                  </a:cxn>
                  <a:cxn ang="0">
                    <a:pos x="4" y="2"/>
                  </a:cxn>
                  <a:cxn ang="0">
                    <a:pos x="2" y="0"/>
                  </a:cxn>
                </a:cxnLst>
                <a:rect l="0" t="0" r="r" b="b"/>
                <a:pathLst>
                  <a:path w="5" h="226">
                    <a:moveTo>
                      <a:pt x="2" y="0"/>
                    </a:moveTo>
                    <a:lnTo>
                      <a:pt x="0" y="35"/>
                    </a:lnTo>
                    <a:lnTo>
                      <a:pt x="0" y="192"/>
                    </a:lnTo>
                    <a:lnTo>
                      <a:pt x="2" y="225"/>
                    </a:lnTo>
                    <a:lnTo>
                      <a:pt x="4" y="225"/>
                    </a:lnTo>
                    <a:lnTo>
                      <a:pt x="2" y="175"/>
                    </a:lnTo>
                    <a:lnTo>
                      <a:pt x="2" y="72"/>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290"/>
              <p:cNvSpPr>
                <a:spLocks/>
              </p:cNvSpPr>
              <p:nvPr/>
            </p:nvSpPr>
            <p:spPr bwMode="auto">
              <a:xfrm>
                <a:off x="7512" y="5522"/>
                <a:ext cx="4" cy="226"/>
              </a:xfrm>
              <a:custGeom>
                <a:avLst/>
                <a:gdLst/>
                <a:ahLst/>
                <a:cxnLst>
                  <a:cxn ang="0">
                    <a:pos x="4" y="0"/>
                  </a:cxn>
                  <a:cxn ang="0">
                    <a:pos x="2" y="0"/>
                  </a:cxn>
                  <a:cxn ang="0">
                    <a:pos x="2" y="33"/>
                  </a:cxn>
                  <a:cxn ang="0">
                    <a:pos x="0" y="112"/>
                  </a:cxn>
                  <a:cxn ang="0">
                    <a:pos x="0" y="189"/>
                  </a:cxn>
                  <a:cxn ang="0">
                    <a:pos x="2" y="225"/>
                  </a:cxn>
                  <a:cxn ang="0">
                    <a:pos x="4" y="223"/>
                  </a:cxn>
                  <a:cxn ang="0">
                    <a:pos x="4" y="0"/>
                  </a:cxn>
                </a:cxnLst>
                <a:rect l="0" t="0" r="r" b="b"/>
                <a:pathLst>
                  <a:path w="4" h="226">
                    <a:moveTo>
                      <a:pt x="4" y="0"/>
                    </a:moveTo>
                    <a:lnTo>
                      <a:pt x="2" y="0"/>
                    </a:lnTo>
                    <a:lnTo>
                      <a:pt x="2" y="33"/>
                    </a:lnTo>
                    <a:lnTo>
                      <a:pt x="0" y="112"/>
                    </a:lnTo>
                    <a:lnTo>
                      <a:pt x="0" y="189"/>
                    </a:lnTo>
                    <a:lnTo>
                      <a:pt x="2" y="225"/>
                    </a:lnTo>
                    <a:lnTo>
                      <a:pt x="4" y="223"/>
                    </a:lnTo>
                    <a:lnTo>
                      <a:pt x="4"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291"/>
              <p:cNvSpPr>
                <a:spLocks/>
              </p:cNvSpPr>
              <p:nvPr/>
            </p:nvSpPr>
            <p:spPr bwMode="auto">
              <a:xfrm>
                <a:off x="7245" y="5560"/>
                <a:ext cx="53" cy="226"/>
              </a:xfrm>
              <a:custGeom>
                <a:avLst/>
                <a:gdLst/>
                <a:ahLst/>
                <a:cxnLst>
                  <a:cxn ang="0">
                    <a:pos x="9" y="216"/>
                  </a:cxn>
                  <a:cxn ang="0">
                    <a:pos x="9" y="225"/>
                  </a:cxn>
                  <a:cxn ang="0">
                    <a:pos x="52" y="225"/>
                  </a:cxn>
                  <a:cxn ang="0">
                    <a:pos x="52" y="0"/>
                  </a:cxn>
                  <a:cxn ang="0">
                    <a:pos x="0" y="4"/>
                  </a:cxn>
                  <a:cxn ang="0">
                    <a:pos x="0" y="216"/>
                  </a:cxn>
                  <a:cxn ang="0">
                    <a:pos x="9" y="216"/>
                  </a:cxn>
                </a:cxnLst>
                <a:rect l="0" t="0" r="r" b="b"/>
                <a:pathLst>
                  <a:path w="53" h="226">
                    <a:moveTo>
                      <a:pt x="9" y="216"/>
                    </a:moveTo>
                    <a:lnTo>
                      <a:pt x="9" y="225"/>
                    </a:lnTo>
                    <a:lnTo>
                      <a:pt x="52" y="225"/>
                    </a:lnTo>
                    <a:lnTo>
                      <a:pt x="52" y="0"/>
                    </a:lnTo>
                    <a:lnTo>
                      <a:pt x="0" y="4"/>
                    </a:lnTo>
                    <a:lnTo>
                      <a:pt x="0" y="216"/>
                    </a:lnTo>
                    <a:lnTo>
                      <a:pt x="9" y="21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6" name="Freeform 292"/>
              <p:cNvSpPr>
                <a:spLocks/>
              </p:cNvSpPr>
              <p:nvPr/>
            </p:nvSpPr>
            <p:spPr bwMode="auto">
              <a:xfrm>
                <a:off x="7245" y="5560"/>
                <a:ext cx="53" cy="209"/>
              </a:xfrm>
              <a:custGeom>
                <a:avLst/>
                <a:gdLst/>
                <a:ahLst/>
                <a:cxnLst>
                  <a:cxn ang="0">
                    <a:pos x="36" y="2"/>
                  </a:cxn>
                  <a:cxn ang="0">
                    <a:pos x="14" y="2"/>
                  </a:cxn>
                  <a:cxn ang="0">
                    <a:pos x="9" y="4"/>
                  </a:cxn>
                  <a:cxn ang="0">
                    <a:pos x="0" y="4"/>
                  </a:cxn>
                  <a:cxn ang="0">
                    <a:pos x="0" y="199"/>
                  </a:cxn>
                  <a:cxn ang="0">
                    <a:pos x="4" y="199"/>
                  </a:cxn>
                  <a:cxn ang="0">
                    <a:pos x="4" y="201"/>
                  </a:cxn>
                  <a:cxn ang="0">
                    <a:pos x="9" y="201"/>
                  </a:cxn>
                  <a:cxn ang="0">
                    <a:pos x="9" y="208"/>
                  </a:cxn>
                  <a:cxn ang="0">
                    <a:pos x="52" y="208"/>
                  </a:cxn>
                  <a:cxn ang="0">
                    <a:pos x="52" y="0"/>
                  </a:cxn>
                  <a:cxn ang="0">
                    <a:pos x="40" y="0"/>
                  </a:cxn>
                  <a:cxn ang="0">
                    <a:pos x="36" y="2"/>
                  </a:cxn>
                </a:cxnLst>
                <a:rect l="0" t="0" r="r" b="b"/>
                <a:pathLst>
                  <a:path w="53" h="209">
                    <a:moveTo>
                      <a:pt x="36" y="2"/>
                    </a:moveTo>
                    <a:lnTo>
                      <a:pt x="14" y="2"/>
                    </a:lnTo>
                    <a:lnTo>
                      <a:pt x="9" y="4"/>
                    </a:lnTo>
                    <a:lnTo>
                      <a:pt x="0" y="4"/>
                    </a:lnTo>
                    <a:lnTo>
                      <a:pt x="0" y="199"/>
                    </a:lnTo>
                    <a:lnTo>
                      <a:pt x="4" y="199"/>
                    </a:lnTo>
                    <a:lnTo>
                      <a:pt x="4" y="201"/>
                    </a:lnTo>
                    <a:lnTo>
                      <a:pt x="9" y="201"/>
                    </a:lnTo>
                    <a:lnTo>
                      <a:pt x="9" y="208"/>
                    </a:lnTo>
                    <a:lnTo>
                      <a:pt x="52" y="208"/>
                    </a:lnTo>
                    <a:lnTo>
                      <a:pt x="52" y="0"/>
                    </a:lnTo>
                    <a:lnTo>
                      <a:pt x="40" y="0"/>
                    </a:lnTo>
                    <a:lnTo>
                      <a:pt x="36"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7" name="Freeform 293"/>
              <p:cNvSpPr>
                <a:spLocks/>
              </p:cNvSpPr>
              <p:nvPr/>
            </p:nvSpPr>
            <p:spPr bwMode="auto">
              <a:xfrm>
                <a:off x="7245" y="5560"/>
                <a:ext cx="53" cy="192"/>
              </a:xfrm>
              <a:custGeom>
                <a:avLst/>
                <a:gdLst/>
                <a:ahLst/>
                <a:cxnLst>
                  <a:cxn ang="0">
                    <a:pos x="36" y="2"/>
                  </a:cxn>
                  <a:cxn ang="0">
                    <a:pos x="14" y="2"/>
                  </a:cxn>
                  <a:cxn ang="0">
                    <a:pos x="9" y="4"/>
                  </a:cxn>
                  <a:cxn ang="0">
                    <a:pos x="0" y="4"/>
                  </a:cxn>
                  <a:cxn ang="0">
                    <a:pos x="0" y="184"/>
                  </a:cxn>
                  <a:cxn ang="0">
                    <a:pos x="9" y="184"/>
                  </a:cxn>
                  <a:cxn ang="0">
                    <a:pos x="9" y="192"/>
                  </a:cxn>
                  <a:cxn ang="0">
                    <a:pos x="52" y="192"/>
                  </a:cxn>
                  <a:cxn ang="0">
                    <a:pos x="52" y="0"/>
                  </a:cxn>
                  <a:cxn ang="0">
                    <a:pos x="40" y="0"/>
                  </a:cxn>
                  <a:cxn ang="0">
                    <a:pos x="36" y="2"/>
                  </a:cxn>
                </a:cxnLst>
                <a:rect l="0" t="0" r="r" b="b"/>
                <a:pathLst>
                  <a:path w="53" h="192">
                    <a:moveTo>
                      <a:pt x="36" y="2"/>
                    </a:moveTo>
                    <a:lnTo>
                      <a:pt x="14" y="2"/>
                    </a:lnTo>
                    <a:lnTo>
                      <a:pt x="9" y="4"/>
                    </a:lnTo>
                    <a:lnTo>
                      <a:pt x="0" y="4"/>
                    </a:lnTo>
                    <a:lnTo>
                      <a:pt x="0" y="184"/>
                    </a:lnTo>
                    <a:lnTo>
                      <a:pt x="9" y="184"/>
                    </a:lnTo>
                    <a:lnTo>
                      <a:pt x="9" y="192"/>
                    </a:lnTo>
                    <a:lnTo>
                      <a:pt x="52" y="192"/>
                    </a:lnTo>
                    <a:lnTo>
                      <a:pt x="52" y="0"/>
                    </a:lnTo>
                    <a:lnTo>
                      <a:pt x="40" y="0"/>
                    </a:lnTo>
                    <a:lnTo>
                      <a:pt x="36"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294"/>
              <p:cNvSpPr>
                <a:spLocks/>
              </p:cNvSpPr>
              <p:nvPr/>
            </p:nvSpPr>
            <p:spPr bwMode="auto">
              <a:xfrm>
                <a:off x="7245" y="5560"/>
                <a:ext cx="53" cy="178"/>
              </a:xfrm>
              <a:custGeom>
                <a:avLst/>
                <a:gdLst/>
                <a:ahLst/>
                <a:cxnLst>
                  <a:cxn ang="0">
                    <a:pos x="19" y="175"/>
                  </a:cxn>
                  <a:cxn ang="0">
                    <a:pos x="21" y="177"/>
                  </a:cxn>
                  <a:cxn ang="0">
                    <a:pos x="52" y="177"/>
                  </a:cxn>
                  <a:cxn ang="0">
                    <a:pos x="52" y="0"/>
                  </a:cxn>
                  <a:cxn ang="0">
                    <a:pos x="40" y="0"/>
                  </a:cxn>
                  <a:cxn ang="0">
                    <a:pos x="36" y="2"/>
                  </a:cxn>
                  <a:cxn ang="0">
                    <a:pos x="14" y="2"/>
                  </a:cxn>
                  <a:cxn ang="0">
                    <a:pos x="9" y="4"/>
                  </a:cxn>
                  <a:cxn ang="0">
                    <a:pos x="0" y="4"/>
                  </a:cxn>
                  <a:cxn ang="0">
                    <a:pos x="0" y="168"/>
                  </a:cxn>
                  <a:cxn ang="0">
                    <a:pos x="4" y="170"/>
                  </a:cxn>
                  <a:cxn ang="0">
                    <a:pos x="9" y="170"/>
                  </a:cxn>
                  <a:cxn ang="0">
                    <a:pos x="9" y="175"/>
                  </a:cxn>
                  <a:cxn ang="0">
                    <a:pos x="19" y="175"/>
                  </a:cxn>
                </a:cxnLst>
                <a:rect l="0" t="0" r="r" b="b"/>
                <a:pathLst>
                  <a:path w="53" h="178">
                    <a:moveTo>
                      <a:pt x="19" y="175"/>
                    </a:moveTo>
                    <a:lnTo>
                      <a:pt x="21" y="177"/>
                    </a:lnTo>
                    <a:lnTo>
                      <a:pt x="52" y="177"/>
                    </a:lnTo>
                    <a:lnTo>
                      <a:pt x="52" y="0"/>
                    </a:lnTo>
                    <a:lnTo>
                      <a:pt x="40" y="0"/>
                    </a:lnTo>
                    <a:lnTo>
                      <a:pt x="36" y="2"/>
                    </a:lnTo>
                    <a:lnTo>
                      <a:pt x="14" y="2"/>
                    </a:lnTo>
                    <a:lnTo>
                      <a:pt x="9" y="4"/>
                    </a:lnTo>
                    <a:lnTo>
                      <a:pt x="0" y="4"/>
                    </a:lnTo>
                    <a:lnTo>
                      <a:pt x="0" y="168"/>
                    </a:lnTo>
                    <a:lnTo>
                      <a:pt x="4" y="170"/>
                    </a:lnTo>
                    <a:lnTo>
                      <a:pt x="9" y="170"/>
                    </a:lnTo>
                    <a:lnTo>
                      <a:pt x="9" y="175"/>
                    </a:lnTo>
                    <a:lnTo>
                      <a:pt x="19" y="175"/>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295"/>
              <p:cNvSpPr>
                <a:spLocks/>
              </p:cNvSpPr>
              <p:nvPr/>
            </p:nvSpPr>
            <p:spPr bwMode="auto">
              <a:xfrm>
                <a:off x="7245" y="5560"/>
                <a:ext cx="53" cy="161"/>
              </a:xfrm>
              <a:custGeom>
                <a:avLst/>
                <a:gdLst/>
                <a:ahLst/>
                <a:cxnLst>
                  <a:cxn ang="0">
                    <a:pos x="36" y="2"/>
                  </a:cxn>
                  <a:cxn ang="0">
                    <a:pos x="14" y="2"/>
                  </a:cxn>
                  <a:cxn ang="0">
                    <a:pos x="9" y="4"/>
                  </a:cxn>
                  <a:cxn ang="0">
                    <a:pos x="0" y="4"/>
                  </a:cxn>
                  <a:cxn ang="0">
                    <a:pos x="0" y="153"/>
                  </a:cxn>
                  <a:cxn ang="0">
                    <a:pos x="9" y="153"/>
                  </a:cxn>
                  <a:cxn ang="0">
                    <a:pos x="9" y="160"/>
                  </a:cxn>
                  <a:cxn ang="0">
                    <a:pos x="52" y="160"/>
                  </a:cxn>
                  <a:cxn ang="0">
                    <a:pos x="52" y="0"/>
                  </a:cxn>
                  <a:cxn ang="0">
                    <a:pos x="40" y="0"/>
                  </a:cxn>
                  <a:cxn ang="0">
                    <a:pos x="36" y="2"/>
                  </a:cxn>
                </a:cxnLst>
                <a:rect l="0" t="0" r="r" b="b"/>
                <a:pathLst>
                  <a:path w="53" h="161">
                    <a:moveTo>
                      <a:pt x="36" y="2"/>
                    </a:moveTo>
                    <a:lnTo>
                      <a:pt x="14" y="2"/>
                    </a:lnTo>
                    <a:lnTo>
                      <a:pt x="9" y="4"/>
                    </a:lnTo>
                    <a:lnTo>
                      <a:pt x="0" y="4"/>
                    </a:lnTo>
                    <a:lnTo>
                      <a:pt x="0" y="153"/>
                    </a:lnTo>
                    <a:lnTo>
                      <a:pt x="9" y="153"/>
                    </a:lnTo>
                    <a:lnTo>
                      <a:pt x="9" y="160"/>
                    </a:lnTo>
                    <a:lnTo>
                      <a:pt x="52" y="160"/>
                    </a:lnTo>
                    <a:lnTo>
                      <a:pt x="52" y="0"/>
                    </a:lnTo>
                    <a:lnTo>
                      <a:pt x="40" y="0"/>
                    </a:lnTo>
                    <a:lnTo>
                      <a:pt x="36"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296"/>
              <p:cNvSpPr>
                <a:spLocks/>
              </p:cNvSpPr>
              <p:nvPr/>
            </p:nvSpPr>
            <p:spPr bwMode="auto">
              <a:xfrm>
                <a:off x="7245" y="5560"/>
                <a:ext cx="53" cy="144"/>
              </a:xfrm>
              <a:custGeom>
                <a:avLst/>
                <a:gdLst/>
                <a:ahLst/>
                <a:cxnLst>
                  <a:cxn ang="0">
                    <a:pos x="43" y="0"/>
                  </a:cxn>
                  <a:cxn ang="0">
                    <a:pos x="40" y="2"/>
                  </a:cxn>
                  <a:cxn ang="0">
                    <a:pos x="9" y="2"/>
                  </a:cxn>
                  <a:cxn ang="0">
                    <a:pos x="7" y="4"/>
                  </a:cxn>
                  <a:cxn ang="0">
                    <a:pos x="0" y="4"/>
                  </a:cxn>
                  <a:cxn ang="0">
                    <a:pos x="0" y="136"/>
                  </a:cxn>
                  <a:cxn ang="0">
                    <a:pos x="2" y="139"/>
                  </a:cxn>
                  <a:cxn ang="0">
                    <a:pos x="9" y="139"/>
                  </a:cxn>
                  <a:cxn ang="0">
                    <a:pos x="9" y="144"/>
                  </a:cxn>
                  <a:cxn ang="0">
                    <a:pos x="52" y="144"/>
                  </a:cxn>
                  <a:cxn ang="0">
                    <a:pos x="52" y="0"/>
                  </a:cxn>
                  <a:cxn ang="0">
                    <a:pos x="43" y="0"/>
                  </a:cxn>
                </a:cxnLst>
                <a:rect l="0" t="0" r="r" b="b"/>
                <a:pathLst>
                  <a:path w="53" h="144">
                    <a:moveTo>
                      <a:pt x="43" y="0"/>
                    </a:moveTo>
                    <a:lnTo>
                      <a:pt x="40" y="2"/>
                    </a:lnTo>
                    <a:lnTo>
                      <a:pt x="9" y="2"/>
                    </a:lnTo>
                    <a:lnTo>
                      <a:pt x="7" y="4"/>
                    </a:lnTo>
                    <a:lnTo>
                      <a:pt x="0" y="4"/>
                    </a:lnTo>
                    <a:lnTo>
                      <a:pt x="0" y="136"/>
                    </a:lnTo>
                    <a:lnTo>
                      <a:pt x="2" y="139"/>
                    </a:lnTo>
                    <a:lnTo>
                      <a:pt x="9" y="139"/>
                    </a:lnTo>
                    <a:lnTo>
                      <a:pt x="9" y="144"/>
                    </a:lnTo>
                    <a:lnTo>
                      <a:pt x="52" y="144"/>
                    </a:lnTo>
                    <a:lnTo>
                      <a:pt x="52" y="0"/>
                    </a:lnTo>
                    <a:lnTo>
                      <a:pt x="43" y="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297"/>
              <p:cNvSpPr>
                <a:spLocks/>
              </p:cNvSpPr>
              <p:nvPr/>
            </p:nvSpPr>
            <p:spPr bwMode="auto">
              <a:xfrm>
                <a:off x="7245" y="5560"/>
                <a:ext cx="53" cy="128"/>
              </a:xfrm>
              <a:custGeom>
                <a:avLst/>
                <a:gdLst/>
                <a:ahLst/>
                <a:cxnLst>
                  <a:cxn ang="0">
                    <a:pos x="9" y="122"/>
                  </a:cxn>
                  <a:cxn ang="0">
                    <a:pos x="9" y="127"/>
                  </a:cxn>
                  <a:cxn ang="0">
                    <a:pos x="52" y="127"/>
                  </a:cxn>
                  <a:cxn ang="0">
                    <a:pos x="52" y="0"/>
                  </a:cxn>
                  <a:cxn ang="0">
                    <a:pos x="43" y="0"/>
                  </a:cxn>
                  <a:cxn ang="0">
                    <a:pos x="40" y="2"/>
                  </a:cxn>
                  <a:cxn ang="0">
                    <a:pos x="9" y="2"/>
                  </a:cxn>
                  <a:cxn ang="0">
                    <a:pos x="7" y="4"/>
                  </a:cxn>
                  <a:cxn ang="0">
                    <a:pos x="0" y="4"/>
                  </a:cxn>
                  <a:cxn ang="0">
                    <a:pos x="0" y="122"/>
                  </a:cxn>
                  <a:cxn ang="0">
                    <a:pos x="9" y="122"/>
                  </a:cxn>
                </a:cxnLst>
                <a:rect l="0" t="0" r="r" b="b"/>
                <a:pathLst>
                  <a:path w="53" h="128">
                    <a:moveTo>
                      <a:pt x="9" y="122"/>
                    </a:moveTo>
                    <a:lnTo>
                      <a:pt x="9" y="127"/>
                    </a:lnTo>
                    <a:lnTo>
                      <a:pt x="52" y="127"/>
                    </a:lnTo>
                    <a:lnTo>
                      <a:pt x="52" y="0"/>
                    </a:lnTo>
                    <a:lnTo>
                      <a:pt x="43" y="0"/>
                    </a:lnTo>
                    <a:lnTo>
                      <a:pt x="40" y="2"/>
                    </a:lnTo>
                    <a:lnTo>
                      <a:pt x="9" y="2"/>
                    </a:lnTo>
                    <a:lnTo>
                      <a:pt x="7" y="4"/>
                    </a:lnTo>
                    <a:lnTo>
                      <a:pt x="0" y="4"/>
                    </a:lnTo>
                    <a:lnTo>
                      <a:pt x="0" y="122"/>
                    </a:lnTo>
                    <a:lnTo>
                      <a:pt x="9" y="12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298"/>
              <p:cNvSpPr>
                <a:spLocks/>
              </p:cNvSpPr>
              <p:nvPr/>
            </p:nvSpPr>
            <p:spPr bwMode="auto">
              <a:xfrm>
                <a:off x="7245" y="5560"/>
                <a:ext cx="53" cy="113"/>
              </a:xfrm>
              <a:custGeom>
                <a:avLst/>
                <a:gdLst/>
                <a:ahLst/>
                <a:cxnLst>
                  <a:cxn ang="0">
                    <a:pos x="7" y="4"/>
                  </a:cxn>
                  <a:cxn ang="0">
                    <a:pos x="0" y="4"/>
                  </a:cxn>
                  <a:cxn ang="0">
                    <a:pos x="0" y="108"/>
                  </a:cxn>
                  <a:cxn ang="0">
                    <a:pos x="9" y="108"/>
                  </a:cxn>
                  <a:cxn ang="0">
                    <a:pos x="9" y="110"/>
                  </a:cxn>
                  <a:cxn ang="0">
                    <a:pos x="43" y="110"/>
                  </a:cxn>
                  <a:cxn ang="0">
                    <a:pos x="45" y="112"/>
                  </a:cxn>
                  <a:cxn ang="0">
                    <a:pos x="52" y="112"/>
                  </a:cxn>
                  <a:cxn ang="0">
                    <a:pos x="52" y="0"/>
                  </a:cxn>
                  <a:cxn ang="0">
                    <a:pos x="45" y="0"/>
                  </a:cxn>
                  <a:cxn ang="0">
                    <a:pos x="43" y="2"/>
                  </a:cxn>
                  <a:cxn ang="0">
                    <a:pos x="9" y="2"/>
                  </a:cxn>
                  <a:cxn ang="0">
                    <a:pos x="7" y="4"/>
                  </a:cxn>
                </a:cxnLst>
                <a:rect l="0" t="0" r="r" b="b"/>
                <a:pathLst>
                  <a:path w="53" h="113">
                    <a:moveTo>
                      <a:pt x="7" y="4"/>
                    </a:moveTo>
                    <a:lnTo>
                      <a:pt x="0" y="4"/>
                    </a:lnTo>
                    <a:lnTo>
                      <a:pt x="0" y="108"/>
                    </a:lnTo>
                    <a:lnTo>
                      <a:pt x="9" y="108"/>
                    </a:lnTo>
                    <a:lnTo>
                      <a:pt x="9" y="110"/>
                    </a:lnTo>
                    <a:lnTo>
                      <a:pt x="43" y="110"/>
                    </a:lnTo>
                    <a:lnTo>
                      <a:pt x="45" y="112"/>
                    </a:lnTo>
                    <a:lnTo>
                      <a:pt x="52" y="112"/>
                    </a:lnTo>
                    <a:lnTo>
                      <a:pt x="52" y="0"/>
                    </a:lnTo>
                    <a:lnTo>
                      <a:pt x="45" y="0"/>
                    </a:lnTo>
                    <a:lnTo>
                      <a:pt x="43" y="2"/>
                    </a:lnTo>
                    <a:lnTo>
                      <a:pt x="9" y="2"/>
                    </a:lnTo>
                    <a:lnTo>
                      <a:pt x="7" y="4"/>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299"/>
              <p:cNvSpPr>
                <a:spLocks/>
              </p:cNvSpPr>
              <p:nvPr/>
            </p:nvSpPr>
            <p:spPr bwMode="auto">
              <a:xfrm>
                <a:off x="7245" y="5560"/>
                <a:ext cx="53" cy="96"/>
              </a:xfrm>
              <a:custGeom>
                <a:avLst/>
                <a:gdLst/>
                <a:ahLst/>
                <a:cxnLst>
                  <a:cxn ang="0">
                    <a:pos x="9" y="91"/>
                  </a:cxn>
                  <a:cxn ang="0">
                    <a:pos x="9" y="96"/>
                  </a:cxn>
                  <a:cxn ang="0">
                    <a:pos x="52" y="96"/>
                  </a:cxn>
                  <a:cxn ang="0">
                    <a:pos x="52" y="0"/>
                  </a:cxn>
                  <a:cxn ang="0">
                    <a:pos x="50" y="0"/>
                  </a:cxn>
                  <a:cxn ang="0">
                    <a:pos x="45" y="2"/>
                  </a:cxn>
                  <a:cxn ang="0">
                    <a:pos x="7" y="2"/>
                  </a:cxn>
                  <a:cxn ang="0">
                    <a:pos x="2" y="4"/>
                  </a:cxn>
                  <a:cxn ang="0">
                    <a:pos x="0" y="4"/>
                  </a:cxn>
                  <a:cxn ang="0">
                    <a:pos x="0" y="91"/>
                  </a:cxn>
                  <a:cxn ang="0">
                    <a:pos x="9" y="91"/>
                  </a:cxn>
                </a:cxnLst>
                <a:rect l="0" t="0" r="r" b="b"/>
                <a:pathLst>
                  <a:path w="53" h="96">
                    <a:moveTo>
                      <a:pt x="9" y="91"/>
                    </a:moveTo>
                    <a:lnTo>
                      <a:pt x="9" y="96"/>
                    </a:lnTo>
                    <a:lnTo>
                      <a:pt x="52" y="96"/>
                    </a:lnTo>
                    <a:lnTo>
                      <a:pt x="52" y="0"/>
                    </a:lnTo>
                    <a:lnTo>
                      <a:pt x="50" y="0"/>
                    </a:lnTo>
                    <a:lnTo>
                      <a:pt x="45" y="2"/>
                    </a:lnTo>
                    <a:lnTo>
                      <a:pt x="7" y="2"/>
                    </a:lnTo>
                    <a:lnTo>
                      <a:pt x="2" y="4"/>
                    </a:lnTo>
                    <a:lnTo>
                      <a:pt x="0" y="4"/>
                    </a:lnTo>
                    <a:lnTo>
                      <a:pt x="0" y="91"/>
                    </a:lnTo>
                    <a:lnTo>
                      <a:pt x="9" y="91"/>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300"/>
              <p:cNvSpPr>
                <a:spLocks/>
              </p:cNvSpPr>
              <p:nvPr/>
            </p:nvSpPr>
            <p:spPr bwMode="auto">
              <a:xfrm>
                <a:off x="7245" y="5560"/>
                <a:ext cx="53" cy="80"/>
              </a:xfrm>
              <a:custGeom>
                <a:avLst/>
                <a:gdLst/>
                <a:ahLst/>
                <a:cxnLst>
                  <a:cxn ang="0">
                    <a:pos x="9" y="76"/>
                  </a:cxn>
                  <a:cxn ang="0">
                    <a:pos x="9" y="79"/>
                  </a:cxn>
                  <a:cxn ang="0">
                    <a:pos x="52" y="79"/>
                  </a:cxn>
                  <a:cxn ang="0">
                    <a:pos x="52" y="0"/>
                  </a:cxn>
                  <a:cxn ang="0">
                    <a:pos x="50" y="0"/>
                  </a:cxn>
                  <a:cxn ang="0">
                    <a:pos x="45" y="2"/>
                  </a:cxn>
                  <a:cxn ang="0">
                    <a:pos x="7" y="2"/>
                  </a:cxn>
                  <a:cxn ang="0">
                    <a:pos x="2" y="4"/>
                  </a:cxn>
                  <a:cxn ang="0">
                    <a:pos x="0" y="4"/>
                  </a:cxn>
                  <a:cxn ang="0">
                    <a:pos x="0" y="76"/>
                  </a:cxn>
                  <a:cxn ang="0">
                    <a:pos x="9" y="76"/>
                  </a:cxn>
                </a:cxnLst>
                <a:rect l="0" t="0" r="r" b="b"/>
                <a:pathLst>
                  <a:path w="53" h="80">
                    <a:moveTo>
                      <a:pt x="9" y="76"/>
                    </a:moveTo>
                    <a:lnTo>
                      <a:pt x="9" y="79"/>
                    </a:lnTo>
                    <a:lnTo>
                      <a:pt x="52" y="79"/>
                    </a:lnTo>
                    <a:lnTo>
                      <a:pt x="52" y="0"/>
                    </a:lnTo>
                    <a:lnTo>
                      <a:pt x="50" y="0"/>
                    </a:lnTo>
                    <a:lnTo>
                      <a:pt x="45" y="2"/>
                    </a:lnTo>
                    <a:lnTo>
                      <a:pt x="7" y="2"/>
                    </a:lnTo>
                    <a:lnTo>
                      <a:pt x="2" y="4"/>
                    </a:lnTo>
                    <a:lnTo>
                      <a:pt x="0" y="4"/>
                    </a:lnTo>
                    <a:lnTo>
                      <a:pt x="0" y="76"/>
                    </a:lnTo>
                    <a:lnTo>
                      <a:pt x="9" y="76"/>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301"/>
              <p:cNvSpPr>
                <a:spLocks/>
              </p:cNvSpPr>
              <p:nvPr/>
            </p:nvSpPr>
            <p:spPr bwMode="auto">
              <a:xfrm>
                <a:off x="7245" y="5560"/>
                <a:ext cx="53" cy="63"/>
              </a:xfrm>
              <a:custGeom>
                <a:avLst/>
                <a:gdLst/>
                <a:ahLst/>
                <a:cxnLst>
                  <a:cxn ang="0">
                    <a:pos x="9" y="60"/>
                  </a:cxn>
                  <a:cxn ang="0">
                    <a:pos x="9" y="62"/>
                  </a:cxn>
                  <a:cxn ang="0">
                    <a:pos x="52" y="62"/>
                  </a:cxn>
                  <a:cxn ang="0">
                    <a:pos x="52" y="0"/>
                  </a:cxn>
                  <a:cxn ang="0">
                    <a:pos x="50" y="2"/>
                  </a:cxn>
                  <a:cxn ang="0">
                    <a:pos x="7" y="2"/>
                  </a:cxn>
                  <a:cxn ang="0">
                    <a:pos x="2" y="4"/>
                  </a:cxn>
                  <a:cxn ang="0">
                    <a:pos x="0" y="4"/>
                  </a:cxn>
                  <a:cxn ang="0">
                    <a:pos x="0" y="60"/>
                  </a:cxn>
                  <a:cxn ang="0">
                    <a:pos x="9" y="60"/>
                  </a:cxn>
                </a:cxnLst>
                <a:rect l="0" t="0" r="r" b="b"/>
                <a:pathLst>
                  <a:path w="53" h="63">
                    <a:moveTo>
                      <a:pt x="9" y="60"/>
                    </a:moveTo>
                    <a:lnTo>
                      <a:pt x="9" y="62"/>
                    </a:lnTo>
                    <a:lnTo>
                      <a:pt x="52" y="62"/>
                    </a:lnTo>
                    <a:lnTo>
                      <a:pt x="52" y="0"/>
                    </a:lnTo>
                    <a:lnTo>
                      <a:pt x="50" y="2"/>
                    </a:lnTo>
                    <a:lnTo>
                      <a:pt x="7" y="2"/>
                    </a:lnTo>
                    <a:lnTo>
                      <a:pt x="2" y="4"/>
                    </a:lnTo>
                    <a:lnTo>
                      <a:pt x="0" y="4"/>
                    </a:lnTo>
                    <a:lnTo>
                      <a:pt x="0" y="60"/>
                    </a:lnTo>
                    <a:lnTo>
                      <a:pt x="9" y="6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302"/>
              <p:cNvSpPr>
                <a:spLocks/>
              </p:cNvSpPr>
              <p:nvPr/>
            </p:nvSpPr>
            <p:spPr bwMode="auto">
              <a:xfrm>
                <a:off x="7245" y="5560"/>
                <a:ext cx="53" cy="46"/>
              </a:xfrm>
              <a:custGeom>
                <a:avLst/>
                <a:gdLst/>
                <a:ahLst/>
                <a:cxnLst>
                  <a:cxn ang="0">
                    <a:pos x="0" y="4"/>
                  </a:cxn>
                  <a:cxn ang="0">
                    <a:pos x="0" y="45"/>
                  </a:cxn>
                  <a:cxn ang="0">
                    <a:pos x="52" y="45"/>
                  </a:cxn>
                  <a:cxn ang="0">
                    <a:pos x="52" y="0"/>
                  </a:cxn>
                  <a:cxn ang="0">
                    <a:pos x="0" y="4"/>
                  </a:cxn>
                </a:cxnLst>
                <a:rect l="0" t="0" r="r" b="b"/>
                <a:pathLst>
                  <a:path w="53" h="46">
                    <a:moveTo>
                      <a:pt x="0" y="4"/>
                    </a:moveTo>
                    <a:lnTo>
                      <a:pt x="0" y="45"/>
                    </a:lnTo>
                    <a:lnTo>
                      <a:pt x="52" y="45"/>
                    </a:lnTo>
                    <a:lnTo>
                      <a:pt x="52" y="0"/>
                    </a:lnTo>
                    <a:lnTo>
                      <a:pt x="0" y="4"/>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303"/>
              <p:cNvSpPr>
                <a:spLocks/>
              </p:cNvSpPr>
              <p:nvPr/>
            </p:nvSpPr>
            <p:spPr bwMode="auto">
              <a:xfrm>
                <a:off x="7308" y="5515"/>
                <a:ext cx="182" cy="240"/>
              </a:xfrm>
              <a:custGeom>
                <a:avLst/>
                <a:gdLst/>
                <a:ahLst/>
                <a:cxnLst>
                  <a:cxn ang="0">
                    <a:pos x="0" y="103"/>
                  </a:cxn>
                  <a:cxn ang="0">
                    <a:pos x="0" y="153"/>
                  </a:cxn>
                  <a:cxn ang="0">
                    <a:pos x="2" y="177"/>
                  </a:cxn>
                  <a:cxn ang="0">
                    <a:pos x="4" y="203"/>
                  </a:cxn>
                  <a:cxn ang="0">
                    <a:pos x="7" y="228"/>
                  </a:cxn>
                  <a:cxn ang="0">
                    <a:pos x="12" y="230"/>
                  </a:cxn>
                  <a:cxn ang="0">
                    <a:pos x="16" y="230"/>
                  </a:cxn>
                  <a:cxn ang="0">
                    <a:pos x="21" y="232"/>
                  </a:cxn>
                  <a:cxn ang="0">
                    <a:pos x="31" y="232"/>
                  </a:cxn>
                  <a:cxn ang="0">
                    <a:pos x="36" y="235"/>
                  </a:cxn>
                  <a:cxn ang="0">
                    <a:pos x="40" y="235"/>
                  </a:cxn>
                  <a:cxn ang="0">
                    <a:pos x="48" y="237"/>
                  </a:cxn>
                  <a:cxn ang="0">
                    <a:pos x="76" y="237"/>
                  </a:cxn>
                  <a:cxn ang="0">
                    <a:pos x="81" y="240"/>
                  </a:cxn>
                  <a:cxn ang="0">
                    <a:pos x="124" y="240"/>
                  </a:cxn>
                  <a:cxn ang="0">
                    <a:pos x="132" y="237"/>
                  </a:cxn>
                  <a:cxn ang="0">
                    <a:pos x="158" y="237"/>
                  </a:cxn>
                  <a:cxn ang="0">
                    <a:pos x="163" y="235"/>
                  </a:cxn>
                  <a:cxn ang="0">
                    <a:pos x="172" y="235"/>
                  </a:cxn>
                  <a:cxn ang="0">
                    <a:pos x="175" y="232"/>
                  </a:cxn>
                  <a:cxn ang="0">
                    <a:pos x="180" y="232"/>
                  </a:cxn>
                  <a:cxn ang="0">
                    <a:pos x="177" y="175"/>
                  </a:cxn>
                  <a:cxn ang="0">
                    <a:pos x="177" y="115"/>
                  </a:cxn>
                  <a:cxn ang="0">
                    <a:pos x="182" y="0"/>
                  </a:cxn>
                  <a:cxn ang="0">
                    <a:pos x="160" y="0"/>
                  </a:cxn>
                  <a:cxn ang="0">
                    <a:pos x="156" y="2"/>
                  </a:cxn>
                  <a:cxn ang="0">
                    <a:pos x="134" y="2"/>
                  </a:cxn>
                  <a:cxn ang="0">
                    <a:pos x="127" y="4"/>
                  </a:cxn>
                  <a:cxn ang="0">
                    <a:pos x="112" y="4"/>
                  </a:cxn>
                  <a:cxn ang="0">
                    <a:pos x="105" y="7"/>
                  </a:cxn>
                  <a:cxn ang="0">
                    <a:pos x="96" y="7"/>
                  </a:cxn>
                  <a:cxn ang="0">
                    <a:pos x="91" y="9"/>
                  </a:cxn>
                  <a:cxn ang="0">
                    <a:pos x="79" y="9"/>
                  </a:cxn>
                  <a:cxn ang="0">
                    <a:pos x="74" y="12"/>
                  </a:cxn>
                  <a:cxn ang="0">
                    <a:pos x="69" y="12"/>
                  </a:cxn>
                  <a:cxn ang="0">
                    <a:pos x="62" y="14"/>
                  </a:cxn>
                  <a:cxn ang="0">
                    <a:pos x="57" y="14"/>
                  </a:cxn>
                  <a:cxn ang="0">
                    <a:pos x="52" y="16"/>
                  </a:cxn>
                  <a:cxn ang="0">
                    <a:pos x="48" y="16"/>
                  </a:cxn>
                  <a:cxn ang="0">
                    <a:pos x="40" y="19"/>
                  </a:cxn>
                  <a:cxn ang="0">
                    <a:pos x="36" y="19"/>
                  </a:cxn>
                  <a:cxn ang="0">
                    <a:pos x="31" y="21"/>
                  </a:cxn>
                  <a:cxn ang="0">
                    <a:pos x="26" y="21"/>
                  </a:cxn>
                  <a:cxn ang="0">
                    <a:pos x="19" y="24"/>
                  </a:cxn>
                  <a:cxn ang="0">
                    <a:pos x="14" y="24"/>
                  </a:cxn>
                  <a:cxn ang="0">
                    <a:pos x="9" y="26"/>
                  </a:cxn>
                  <a:cxn ang="0">
                    <a:pos x="4" y="52"/>
                  </a:cxn>
                  <a:cxn ang="0">
                    <a:pos x="2" y="79"/>
                  </a:cxn>
                  <a:cxn ang="0">
                    <a:pos x="0" y="103"/>
                  </a:cxn>
                </a:cxnLst>
                <a:rect l="0" t="0" r="r" b="b"/>
                <a:pathLst>
                  <a:path w="182" h="240">
                    <a:moveTo>
                      <a:pt x="0" y="103"/>
                    </a:moveTo>
                    <a:lnTo>
                      <a:pt x="0" y="153"/>
                    </a:lnTo>
                    <a:lnTo>
                      <a:pt x="2" y="177"/>
                    </a:lnTo>
                    <a:lnTo>
                      <a:pt x="4" y="203"/>
                    </a:lnTo>
                    <a:lnTo>
                      <a:pt x="7" y="228"/>
                    </a:lnTo>
                    <a:lnTo>
                      <a:pt x="12" y="230"/>
                    </a:lnTo>
                    <a:lnTo>
                      <a:pt x="16" y="230"/>
                    </a:lnTo>
                    <a:lnTo>
                      <a:pt x="21" y="232"/>
                    </a:lnTo>
                    <a:lnTo>
                      <a:pt x="31" y="232"/>
                    </a:lnTo>
                    <a:lnTo>
                      <a:pt x="36" y="235"/>
                    </a:lnTo>
                    <a:lnTo>
                      <a:pt x="40" y="235"/>
                    </a:lnTo>
                    <a:lnTo>
                      <a:pt x="48" y="237"/>
                    </a:lnTo>
                    <a:lnTo>
                      <a:pt x="76" y="237"/>
                    </a:lnTo>
                    <a:lnTo>
                      <a:pt x="81" y="240"/>
                    </a:lnTo>
                    <a:lnTo>
                      <a:pt x="124" y="240"/>
                    </a:lnTo>
                    <a:lnTo>
                      <a:pt x="132" y="237"/>
                    </a:lnTo>
                    <a:lnTo>
                      <a:pt x="158" y="237"/>
                    </a:lnTo>
                    <a:lnTo>
                      <a:pt x="163" y="235"/>
                    </a:lnTo>
                    <a:lnTo>
                      <a:pt x="172" y="235"/>
                    </a:lnTo>
                    <a:lnTo>
                      <a:pt x="175" y="232"/>
                    </a:lnTo>
                    <a:lnTo>
                      <a:pt x="180" y="232"/>
                    </a:lnTo>
                    <a:lnTo>
                      <a:pt x="177" y="175"/>
                    </a:lnTo>
                    <a:lnTo>
                      <a:pt x="177" y="115"/>
                    </a:lnTo>
                    <a:lnTo>
                      <a:pt x="182" y="0"/>
                    </a:lnTo>
                    <a:lnTo>
                      <a:pt x="160" y="0"/>
                    </a:lnTo>
                    <a:lnTo>
                      <a:pt x="156" y="2"/>
                    </a:lnTo>
                    <a:lnTo>
                      <a:pt x="134" y="2"/>
                    </a:lnTo>
                    <a:lnTo>
                      <a:pt x="127" y="4"/>
                    </a:lnTo>
                    <a:lnTo>
                      <a:pt x="112" y="4"/>
                    </a:lnTo>
                    <a:lnTo>
                      <a:pt x="105" y="7"/>
                    </a:lnTo>
                    <a:lnTo>
                      <a:pt x="96" y="7"/>
                    </a:lnTo>
                    <a:lnTo>
                      <a:pt x="91" y="9"/>
                    </a:lnTo>
                    <a:lnTo>
                      <a:pt x="79" y="9"/>
                    </a:lnTo>
                    <a:lnTo>
                      <a:pt x="74" y="12"/>
                    </a:lnTo>
                    <a:lnTo>
                      <a:pt x="69" y="12"/>
                    </a:lnTo>
                    <a:lnTo>
                      <a:pt x="62" y="14"/>
                    </a:lnTo>
                    <a:lnTo>
                      <a:pt x="57" y="14"/>
                    </a:lnTo>
                    <a:lnTo>
                      <a:pt x="52" y="16"/>
                    </a:lnTo>
                    <a:lnTo>
                      <a:pt x="48" y="16"/>
                    </a:lnTo>
                    <a:lnTo>
                      <a:pt x="40" y="19"/>
                    </a:lnTo>
                    <a:lnTo>
                      <a:pt x="36" y="19"/>
                    </a:lnTo>
                    <a:lnTo>
                      <a:pt x="31" y="21"/>
                    </a:lnTo>
                    <a:lnTo>
                      <a:pt x="26" y="21"/>
                    </a:lnTo>
                    <a:lnTo>
                      <a:pt x="19" y="24"/>
                    </a:lnTo>
                    <a:lnTo>
                      <a:pt x="14" y="24"/>
                    </a:lnTo>
                    <a:lnTo>
                      <a:pt x="9" y="26"/>
                    </a:lnTo>
                    <a:lnTo>
                      <a:pt x="4" y="52"/>
                    </a:lnTo>
                    <a:lnTo>
                      <a:pt x="2" y="79"/>
                    </a:lnTo>
                    <a:lnTo>
                      <a:pt x="0" y="103"/>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304"/>
              <p:cNvSpPr>
                <a:spLocks/>
              </p:cNvSpPr>
              <p:nvPr/>
            </p:nvSpPr>
            <p:spPr bwMode="auto">
              <a:xfrm>
                <a:off x="7308" y="5515"/>
                <a:ext cx="180" cy="230"/>
              </a:xfrm>
              <a:custGeom>
                <a:avLst/>
                <a:gdLst/>
                <a:ahLst/>
                <a:cxnLst>
                  <a:cxn ang="0">
                    <a:pos x="7" y="220"/>
                  </a:cxn>
                  <a:cxn ang="0">
                    <a:pos x="16" y="223"/>
                  </a:cxn>
                  <a:cxn ang="0">
                    <a:pos x="36" y="228"/>
                  </a:cxn>
                  <a:cxn ang="0">
                    <a:pos x="45" y="228"/>
                  </a:cxn>
                  <a:cxn ang="0">
                    <a:pos x="57" y="230"/>
                  </a:cxn>
                  <a:cxn ang="0">
                    <a:pos x="139" y="230"/>
                  </a:cxn>
                  <a:cxn ang="0">
                    <a:pos x="148" y="228"/>
                  </a:cxn>
                  <a:cxn ang="0">
                    <a:pos x="158" y="228"/>
                  </a:cxn>
                  <a:cxn ang="0">
                    <a:pos x="168" y="225"/>
                  </a:cxn>
                  <a:cxn ang="0">
                    <a:pos x="175" y="223"/>
                  </a:cxn>
                  <a:cxn ang="0">
                    <a:pos x="175" y="112"/>
                  </a:cxn>
                  <a:cxn ang="0">
                    <a:pos x="177" y="57"/>
                  </a:cxn>
                  <a:cxn ang="0">
                    <a:pos x="180" y="0"/>
                  </a:cxn>
                  <a:cxn ang="0">
                    <a:pos x="168" y="0"/>
                  </a:cxn>
                  <a:cxn ang="0">
                    <a:pos x="163" y="2"/>
                  </a:cxn>
                  <a:cxn ang="0">
                    <a:pos x="136" y="2"/>
                  </a:cxn>
                  <a:cxn ang="0">
                    <a:pos x="132" y="4"/>
                  </a:cxn>
                  <a:cxn ang="0">
                    <a:pos x="115" y="4"/>
                  </a:cxn>
                  <a:cxn ang="0">
                    <a:pos x="110" y="7"/>
                  </a:cxn>
                  <a:cxn ang="0">
                    <a:pos x="98" y="7"/>
                  </a:cxn>
                  <a:cxn ang="0">
                    <a:pos x="93" y="9"/>
                  </a:cxn>
                  <a:cxn ang="0">
                    <a:pos x="84" y="9"/>
                  </a:cxn>
                  <a:cxn ang="0">
                    <a:pos x="76" y="12"/>
                  </a:cxn>
                  <a:cxn ang="0">
                    <a:pos x="72" y="12"/>
                  </a:cxn>
                  <a:cxn ang="0">
                    <a:pos x="67" y="14"/>
                  </a:cxn>
                  <a:cxn ang="0">
                    <a:pos x="57" y="14"/>
                  </a:cxn>
                  <a:cxn ang="0">
                    <a:pos x="50" y="16"/>
                  </a:cxn>
                  <a:cxn ang="0">
                    <a:pos x="45" y="16"/>
                  </a:cxn>
                  <a:cxn ang="0">
                    <a:pos x="40" y="19"/>
                  </a:cxn>
                  <a:cxn ang="0">
                    <a:pos x="36" y="19"/>
                  </a:cxn>
                  <a:cxn ang="0">
                    <a:pos x="31" y="21"/>
                  </a:cxn>
                  <a:cxn ang="0">
                    <a:pos x="26" y="21"/>
                  </a:cxn>
                  <a:cxn ang="0">
                    <a:pos x="19" y="24"/>
                  </a:cxn>
                  <a:cxn ang="0">
                    <a:pos x="14" y="24"/>
                  </a:cxn>
                  <a:cxn ang="0">
                    <a:pos x="9" y="26"/>
                  </a:cxn>
                  <a:cxn ang="0">
                    <a:pos x="4" y="52"/>
                  </a:cxn>
                  <a:cxn ang="0">
                    <a:pos x="0" y="100"/>
                  </a:cxn>
                  <a:cxn ang="0">
                    <a:pos x="0" y="148"/>
                  </a:cxn>
                  <a:cxn ang="0">
                    <a:pos x="7" y="220"/>
                  </a:cxn>
                </a:cxnLst>
                <a:rect l="0" t="0" r="r" b="b"/>
                <a:pathLst>
                  <a:path w="180" h="230">
                    <a:moveTo>
                      <a:pt x="7" y="220"/>
                    </a:moveTo>
                    <a:lnTo>
                      <a:pt x="16" y="223"/>
                    </a:lnTo>
                    <a:lnTo>
                      <a:pt x="36" y="228"/>
                    </a:lnTo>
                    <a:lnTo>
                      <a:pt x="45" y="228"/>
                    </a:lnTo>
                    <a:lnTo>
                      <a:pt x="57" y="230"/>
                    </a:lnTo>
                    <a:lnTo>
                      <a:pt x="139" y="230"/>
                    </a:lnTo>
                    <a:lnTo>
                      <a:pt x="148" y="228"/>
                    </a:lnTo>
                    <a:lnTo>
                      <a:pt x="158" y="228"/>
                    </a:lnTo>
                    <a:lnTo>
                      <a:pt x="168" y="225"/>
                    </a:lnTo>
                    <a:lnTo>
                      <a:pt x="175" y="223"/>
                    </a:lnTo>
                    <a:lnTo>
                      <a:pt x="175" y="112"/>
                    </a:lnTo>
                    <a:lnTo>
                      <a:pt x="177" y="57"/>
                    </a:lnTo>
                    <a:lnTo>
                      <a:pt x="180" y="0"/>
                    </a:lnTo>
                    <a:lnTo>
                      <a:pt x="168" y="0"/>
                    </a:lnTo>
                    <a:lnTo>
                      <a:pt x="163" y="2"/>
                    </a:lnTo>
                    <a:lnTo>
                      <a:pt x="136" y="2"/>
                    </a:lnTo>
                    <a:lnTo>
                      <a:pt x="132" y="4"/>
                    </a:lnTo>
                    <a:lnTo>
                      <a:pt x="115" y="4"/>
                    </a:lnTo>
                    <a:lnTo>
                      <a:pt x="110" y="7"/>
                    </a:lnTo>
                    <a:lnTo>
                      <a:pt x="98" y="7"/>
                    </a:lnTo>
                    <a:lnTo>
                      <a:pt x="93" y="9"/>
                    </a:lnTo>
                    <a:lnTo>
                      <a:pt x="84" y="9"/>
                    </a:lnTo>
                    <a:lnTo>
                      <a:pt x="76" y="12"/>
                    </a:lnTo>
                    <a:lnTo>
                      <a:pt x="72" y="12"/>
                    </a:lnTo>
                    <a:lnTo>
                      <a:pt x="67" y="14"/>
                    </a:lnTo>
                    <a:lnTo>
                      <a:pt x="57" y="14"/>
                    </a:lnTo>
                    <a:lnTo>
                      <a:pt x="50" y="16"/>
                    </a:lnTo>
                    <a:lnTo>
                      <a:pt x="45" y="16"/>
                    </a:lnTo>
                    <a:lnTo>
                      <a:pt x="40" y="19"/>
                    </a:lnTo>
                    <a:lnTo>
                      <a:pt x="36" y="19"/>
                    </a:lnTo>
                    <a:lnTo>
                      <a:pt x="31" y="21"/>
                    </a:lnTo>
                    <a:lnTo>
                      <a:pt x="26" y="21"/>
                    </a:lnTo>
                    <a:lnTo>
                      <a:pt x="19" y="24"/>
                    </a:lnTo>
                    <a:lnTo>
                      <a:pt x="14" y="24"/>
                    </a:lnTo>
                    <a:lnTo>
                      <a:pt x="9" y="26"/>
                    </a:lnTo>
                    <a:lnTo>
                      <a:pt x="4" y="52"/>
                    </a:lnTo>
                    <a:lnTo>
                      <a:pt x="0" y="100"/>
                    </a:lnTo>
                    <a:lnTo>
                      <a:pt x="0" y="148"/>
                    </a:lnTo>
                    <a:lnTo>
                      <a:pt x="7" y="220"/>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Freeform 305"/>
              <p:cNvSpPr>
                <a:spLocks/>
              </p:cNvSpPr>
              <p:nvPr/>
            </p:nvSpPr>
            <p:spPr bwMode="auto">
              <a:xfrm>
                <a:off x="7308" y="5515"/>
                <a:ext cx="175" cy="223"/>
              </a:xfrm>
              <a:custGeom>
                <a:avLst/>
                <a:gdLst/>
                <a:ahLst/>
                <a:cxnLst>
                  <a:cxn ang="0">
                    <a:pos x="7" y="50"/>
                  </a:cxn>
                  <a:cxn ang="0">
                    <a:pos x="2" y="74"/>
                  </a:cxn>
                  <a:cxn ang="0">
                    <a:pos x="2" y="98"/>
                  </a:cxn>
                  <a:cxn ang="0">
                    <a:pos x="0" y="122"/>
                  </a:cxn>
                  <a:cxn ang="0">
                    <a:pos x="2" y="143"/>
                  </a:cxn>
                  <a:cxn ang="0">
                    <a:pos x="2" y="168"/>
                  </a:cxn>
                  <a:cxn ang="0">
                    <a:pos x="4" y="189"/>
                  </a:cxn>
                  <a:cxn ang="0">
                    <a:pos x="9" y="213"/>
                  </a:cxn>
                  <a:cxn ang="0">
                    <a:pos x="16" y="216"/>
                  </a:cxn>
                  <a:cxn ang="0">
                    <a:pos x="36" y="220"/>
                  </a:cxn>
                  <a:cxn ang="0">
                    <a:pos x="55" y="220"/>
                  </a:cxn>
                  <a:cxn ang="0">
                    <a:pos x="67" y="223"/>
                  </a:cxn>
                  <a:cxn ang="0">
                    <a:pos x="112" y="223"/>
                  </a:cxn>
                  <a:cxn ang="0">
                    <a:pos x="124" y="220"/>
                  </a:cxn>
                  <a:cxn ang="0">
                    <a:pos x="136" y="220"/>
                  </a:cxn>
                  <a:cxn ang="0">
                    <a:pos x="146" y="218"/>
                  </a:cxn>
                  <a:cxn ang="0">
                    <a:pos x="156" y="218"/>
                  </a:cxn>
                  <a:cxn ang="0">
                    <a:pos x="163" y="216"/>
                  </a:cxn>
                  <a:cxn ang="0">
                    <a:pos x="170" y="216"/>
                  </a:cxn>
                  <a:cxn ang="0">
                    <a:pos x="170" y="108"/>
                  </a:cxn>
                  <a:cxn ang="0">
                    <a:pos x="172" y="55"/>
                  </a:cxn>
                  <a:cxn ang="0">
                    <a:pos x="175" y="0"/>
                  </a:cxn>
                  <a:cxn ang="0">
                    <a:pos x="165" y="2"/>
                  </a:cxn>
                  <a:cxn ang="0">
                    <a:pos x="144" y="2"/>
                  </a:cxn>
                  <a:cxn ang="0">
                    <a:pos x="134" y="4"/>
                  </a:cxn>
                  <a:cxn ang="0">
                    <a:pos x="122" y="4"/>
                  </a:cxn>
                  <a:cxn ang="0">
                    <a:pos x="112" y="7"/>
                  </a:cxn>
                  <a:cxn ang="0">
                    <a:pos x="103" y="7"/>
                  </a:cxn>
                  <a:cxn ang="0">
                    <a:pos x="91" y="9"/>
                  </a:cxn>
                  <a:cxn ang="0">
                    <a:pos x="81" y="9"/>
                  </a:cxn>
                  <a:cxn ang="0">
                    <a:pos x="72" y="12"/>
                  </a:cxn>
                  <a:cxn ang="0">
                    <a:pos x="60" y="14"/>
                  </a:cxn>
                  <a:cxn ang="0">
                    <a:pos x="40" y="19"/>
                  </a:cxn>
                  <a:cxn ang="0">
                    <a:pos x="28" y="21"/>
                  </a:cxn>
                  <a:cxn ang="0">
                    <a:pos x="9" y="26"/>
                  </a:cxn>
                  <a:cxn ang="0">
                    <a:pos x="7" y="50"/>
                  </a:cxn>
                </a:cxnLst>
                <a:rect l="0" t="0" r="r" b="b"/>
                <a:pathLst>
                  <a:path w="175" h="223">
                    <a:moveTo>
                      <a:pt x="7" y="50"/>
                    </a:moveTo>
                    <a:lnTo>
                      <a:pt x="2" y="74"/>
                    </a:lnTo>
                    <a:lnTo>
                      <a:pt x="2" y="98"/>
                    </a:lnTo>
                    <a:lnTo>
                      <a:pt x="0" y="122"/>
                    </a:lnTo>
                    <a:lnTo>
                      <a:pt x="2" y="143"/>
                    </a:lnTo>
                    <a:lnTo>
                      <a:pt x="2" y="168"/>
                    </a:lnTo>
                    <a:lnTo>
                      <a:pt x="4" y="189"/>
                    </a:lnTo>
                    <a:lnTo>
                      <a:pt x="9" y="213"/>
                    </a:lnTo>
                    <a:lnTo>
                      <a:pt x="16" y="216"/>
                    </a:lnTo>
                    <a:lnTo>
                      <a:pt x="36" y="220"/>
                    </a:lnTo>
                    <a:lnTo>
                      <a:pt x="55" y="220"/>
                    </a:lnTo>
                    <a:lnTo>
                      <a:pt x="67" y="223"/>
                    </a:lnTo>
                    <a:lnTo>
                      <a:pt x="112" y="223"/>
                    </a:lnTo>
                    <a:lnTo>
                      <a:pt x="124" y="220"/>
                    </a:lnTo>
                    <a:lnTo>
                      <a:pt x="136" y="220"/>
                    </a:lnTo>
                    <a:lnTo>
                      <a:pt x="146" y="218"/>
                    </a:lnTo>
                    <a:lnTo>
                      <a:pt x="156" y="218"/>
                    </a:lnTo>
                    <a:lnTo>
                      <a:pt x="163" y="216"/>
                    </a:lnTo>
                    <a:lnTo>
                      <a:pt x="170" y="216"/>
                    </a:lnTo>
                    <a:lnTo>
                      <a:pt x="170" y="108"/>
                    </a:lnTo>
                    <a:lnTo>
                      <a:pt x="172" y="55"/>
                    </a:lnTo>
                    <a:lnTo>
                      <a:pt x="175" y="0"/>
                    </a:lnTo>
                    <a:lnTo>
                      <a:pt x="165" y="2"/>
                    </a:lnTo>
                    <a:lnTo>
                      <a:pt x="144" y="2"/>
                    </a:lnTo>
                    <a:lnTo>
                      <a:pt x="134" y="4"/>
                    </a:lnTo>
                    <a:lnTo>
                      <a:pt x="122" y="4"/>
                    </a:lnTo>
                    <a:lnTo>
                      <a:pt x="112" y="7"/>
                    </a:lnTo>
                    <a:lnTo>
                      <a:pt x="103" y="7"/>
                    </a:lnTo>
                    <a:lnTo>
                      <a:pt x="91" y="9"/>
                    </a:lnTo>
                    <a:lnTo>
                      <a:pt x="81" y="9"/>
                    </a:lnTo>
                    <a:lnTo>
                      <a:pt x="72" y="12"/>
                    </a:lnTo>
                    <a:lnTo>
                      <a:pt x="60" y="14"/>
                    </a:lnTo>
                    <a:lnTo>
                      <a:pt x="40" y="19"/>
                    </a:lnTo>
                    <a:lnTo>
                      <a:pt x="28" y="21"/>
                    </a:lnTo>
                    <a:lnTo>
                      <a:pt x="9" y="26"/>
                    </a:lnTo>
                    <a:lnTo>
                      <a:pt x="7" y="50"/>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306"/>
              <p:cNvSpPr>
                <a:spLocks/>
              </p:cNvSpPr>
              <p:nvPr/>
            </p:nvSpPr>
            <p:spPr bwMode="auto">
              <a:xfrm>
                <a:off x="7310" y="5517"/>
                <a:ext cx="168" cy="214"/>
              </a:xfrm>
              <a:custGeom>
                <a:avLst/>
                <a:gdLst/>
                <a:ahLst/>
                <a:cxnLst>
                  <a:cxn ang="0">
                    <a:pos x="21" y="208"/>
                  </a:cxn>
                  <a:cxn ang="0">
                    <a:pos x="31" y="208"/>
                  </a:cxn>
                  <a:cxn ang="0">
                    <a:pos x="43" y="211"/>
                  </a:cxn>
                  <a:cxn ang="0">
                    <a:pos x="64" y="211"/>
                  </a:cxn>
                  <a:cxn ang="0">
                    <a:pos x="74" y="213"/>
                  </a:cxn>
                  <a:cxn ang="0">
                    <a:pos x="86" y="213"/>
                  </a:cxn>
                  <a:cxn ang="0">
                    <a:pos x="98" y="211"/>
                  </a:cxn>
                  <a:cxn ang="0">
                    <a:pos x="120" y="211"/>
                  </a:cxn>
                  <a:cxn ang="0">
                    <a:pos x="129" y="208"/>
                  </a:cxn>
                  <a:cxn ang="0">
                    <a:pos x="139" y="208"/>
                  </a:cxn>
                  <a:cxn ang="0">
                    <a:pos x="148" y="206"/>
                  </a:cxn>
                  <a:cxn ang="0">
                    <a:pos x="156" y="206"/>
                  </a:cxn>
                  <a:cxn ang="0">
                    <a:pos x="163" y="203"/>
                  </a:cxn>
                  <a:cxn ang="0">
                    <a:pos x="163" y="100"/>
                  </a:cxn>
                  <a:cxn ang="0">
                    <a:pos x="168" y="0"/>
                  </a:cxn>
                  <a:cxn ang="0">
                    <a:pos x="139" y="0"/>
                  </a:cxn>
                  <a:cxn ang="0">
                    <a:pos x="127" y="2"/>
                  </a:cxn>
                  <a:cxn ang="0">
                    <a:pos x="117" y="2"/>
                  </a:cxn>
                  <a:cxn ang="0">
                    <a:pos x="108" y="4"/>
                  </a:cxn>
                  <a:cxn ang="0">
                    <a:pos x="98" y="4"/>
                  </a:cxn>
                  <a:cxn ang="0">
                    <a:pos x="86" y="7"/>
                  </a:cxn>
                  <a:cxn ang="0">
                    <a:pos x="76" y="9"/>
                  </a:cxn>
                  <a:cxn ang="0">
                    <a:pos x="67" y="9"/>
                  </a:cxn>
                  <a:cxn ang="0">
                    <a:pos x="48" y="14"/>
                  </a:cxn>
                  <a:cxn ang="0">
                    <a:pos x="36" y="16"/>
                  </a:cxn>
                  <a:cxn ang="0">
                    <a:pos x="7" y="24"/>
                  </a:cxn>
                  <a:cxn ang="0">
                    <a:pos x="2" y="72"/>
                  </a:cxn>
                  <a:cxn ang="0">
                    <a:pos x="0" y="93"/>
                  </a:cxn>
                  <a:cxn ang="0">
                    <a:pos x="0" y="160"/>
                  </a:cxn>
                  <a:cxn ang="0">
                    <a:pos x="2" y="182"/>
                  </a:cxn>
                  <a:cxn ang="0">
                    <a:pos x="7" y="203"/>
                  </a:cxn>
                  <a:cxn ang="0">
                    <a:pos x="14" y="206"/>
                  </a:cxn>
                  <a:cxn ang="0">
                    <a:pos x="21" y="208"/>
                  </a:cxn>
                </a:cxnLst>
                <a:rect l="0" t="0" r="r" b="b"/>
                <a:pathLst>
                  <a:path w="168" h="214">
                    <a:moveTo>
                      <a:pt x="21" y="208"/>
                    </a:moveTo>
                    <a:lnTo>
                      <a:pt x="31" y="208"/>
                    </a:lnTo>
                    <a:lnTo>
                      <a:pt x="43" y="211"/>
                    </a:lnTo>
                    <a:lnTo>
                      <a:pt x="64" y="211"/>
                    </a:lnTo>
                    <a:lnTo>
                      <a:pt x="74" y="213"/>
                    </a:lnTo>
                    <a:lnTo>
                      <a:pt x="86" y="213"/>
                    </a:lnTo>
                    <a:lnTo>
                      <a:pt x="98" y="211"/>
                    </a:lnTo>
                    <a:lnTo>
                      <a:pt x="120" y="211"/>
                    </a:lnTo>
                    <a:lnTo>
                      <a:pt x="129" y="208"/>
                    </a:lnTo>
                    <a:lnTo>
                      <a:pt x="139" y="208"/>
                    </a:lnTo>
                    <a:lnTo>
                      <a:pt x="148" y="206"/>
                    </a:lnTo>
                    <a:lnTo>
                      <a:pt x="156" y="206"/>
                    </a:lnTo>
                    <a:lnTo>
                      <a:pt x="163" y="203"/>
                    </a:lnTo>
                    <a:lnTo>
                      <a:pt x="163" y="100"/>
                    </a:lnTo>
                    <a:lnTo>
                      <a:pt x="168" y="0"/>
                    </a:lnTo>
                    <a:lnTo>
                      <a:pt x="139" y="0"/>
                    </a:lnTo>
                    <a:lnTo>
                      <a:pt x="127" y="2"/>
                    </a:lnTo>
                    <a:lnTo>
                      <a:pt x="117" y="2"/>
                    </a:lnTo>
                    <a:lnTo>
                      <a:pt x="108" y="4"/>
                    </a:lnTo>
                    <a:lnTo>
                      <a:pt x="98" y="4"/>
                    </a:lnTo>
                    <a:lnTo>
                      <a:pt x="86" y="7"/>
                    </a:lnTo>
                    <a:lnTo>
                      <a:pt x="76" y="9"/>
                    </a:lnTo>
                    <a:lnTo>
                      <a:pt x="67" y="9"/>
                    </a:lnTo>
                    <a:lnTo>
                      <a:pt x="48" y="14"/>
                    </a:lnTo>
                    <a:lnTo>
                      <a:pt x="36" y="16"/>
                    </a:lnTo>
                    <a:lnTo>
                      <a:pt x="7" y="24"/>
                    </a:lnTo>
                    <a:lnTo>
                      <a:pt x="2" y="72"/>
                    </a:lnTo>
                    <a:lnTo>
                      <a:pt x="0" y="93"/>
                    </a:lnTo>
                    <a:lnTo>
                      <a:pt x="0" y="160"/>
                    </a:lnTo>
                    <a:lnTo>
                      <a:pt x="2" y="182"/>
                    </a:lnTo>
                    <a:lnTo>
                      <a:pt x="7" y="203"/>
                    </a:lnTo>
                    <a:lnTo>
                      <a:pt x="14" y="206"/>
                    </a:lnTo>
                    <a:lnTo>
                      <a:pt x="21"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307"/>
              <p:cNvSpPr>
                <a:spLocks/>
              </p:cNvSpPr>
              <p:nvPr/>
            </p:nvSpPr>
            <p:spPr bwMode="auto">
              <a:xfrm>
                <a:off x="7310" y="5517"/>
                <a:ext cx="163" cy="204"/>
              </a:xfrm>
              <a:custGeom>
                <a:avLst/>
                <a:gdLst/>
                <a:ahLst/>
                <a:cxnLst>
                  <a:cxn ang="0">
                    <a:pos x="2" y="175"/>
                  </a:cxn>
                  <a:cxn ang="0">
                    <a:pos x="7" y="196"/>
                  </a:cxn>
                  <a:cxn ang="0">
                    <a:pos x="21" y="201"/>
                  </a:cxn>
                  <a:cxn ang="0">
                    <a:pos x="31" y="201"/>
                  </a:cxn>
                  <a:cxn ang="0">
                    <a:pos x="40" y="203"/>
                  </a:cxn>
                  <a:cxn ang="0">
                    <a:pos x="96" y="203"/>
                  </a:cxn>
                  <a:cxn ang="0">
                    <a:pos x="105" y="201"/>
                  </a:cxn>
                  <a:cxn ang="0">
                    <a:pos x="127" y="201"/>
                  </a:cxn>
                  <a:cxn ang="0">
                    <a:pos x="136" y="199"/>
                  </a:cxn>
                  <a:cxn ang="0">
                    <a:pos x="144" y="196"/>
                  </a:cxn>
                  <a:cxn ang="0">
                    <a:pos x="153" y="196"/>
                  </a:cxn>
                  <a:cxn ang="0">
                    <a:pos x="160" y="194"/>
                  </a:cxn>
                  <a:cxn ang="0">
                    <a:pos x="158" y="146"/>
                  </a:cxn>
                  <a:cxn ang="0">
                    <a:pos x="160" y="96"/>
                  </a:cxn>
                  <a:cxn ang="0">
                    <a:pos x="160" y="47"/>
                  </a:cxn>
                  <a:cxn ang="0">
                    <a:pos x="163" y="0"/>
                  </a:cxn>
                  <a:cxn ang="0">
                    <a:pos x="144" y="0"/>
                  </a:cxn>
                  <a:cxn ang="0">
                    <a:pos x="134" y="2"/>
                  </a:cxn>
                  <a:cxn ang="0">
                    <a:pos x="115" y="2"/>
                  </a:cxn>
                  <a:cxn ang="0">
                    <a:pos x="96" y="7"/>
                  </a:cxn>
                  <a:cxn ang="0">
                    <a:pos x="86" y="7"/>
                  </a:cxn>
                  <a:cxn ang="0">
                    <a:pos x="74" y="9"/>
                  </a:cxn>
                  <a:cxn ang="0">
                    <a:pos x="55" y="14"/>
                  </a:cxn>
                  <a:cxn ang="0">
                    <a:pos x="45" y="14"/>
                  </a:cxn>
                  <a:cxn ang="0">
                    <a:pos x="7" y="24"/>
                  </a:cxn>
                  <a:cxn ang="0">
                    <a:pos x="4" y="47"/>
                  </a:cxn>
                  <a:cxn ang="0">
                    <a:pos x="0" y="91"/>
                  </a:cxn>
                  <a:cxn ang="0">
                    <a:pos x="0" y="153"/>
                  </a:cxn>
                  <a:cxn ang="0">
                    <a:pos x="2" y="175"/>
                  </a:cxn>
                </a:cxnLst>
                <a:rect l="0" t="0" r="r" b="b"/>
                <a:pathLst>
                  <a:path w="163" h="204">
                    <a:moveTo>
                      <a:pt x="2" y="175"/>
                    </a:moveTo>
                    <a:lnTo>
                      <a:pt x="7" y="196"/>
                    </a:lnTo>
                    <a:lnTo>
                      <a:pt x="21" y="201"/>
                    </a:lnTo>
                    <a:lnTo>
                      <a:pt x="31" y="201"/>
                    </a:lnTo>
                    <a:lnTo>
                      <a:pt x="40" y="203"/>
                    </a:lnTo>
                    <a:lnTo>
                      <a:pt x="96" y="203"/>
                    </a:lnTo>
                    <a:lnTo>
                      <a:pt x="105" y="201"/>
                    </a:lnTo>
                    <a:lnTo>
                      <a:pt x="127" y="201"/>
                    </a:lnTo>
                    <a:lnTo>
                      <a:pt x="136" y="199"/>
                    </a:lnTo>
                    <a:lnTo>
                      <a:pt x="144" y="196"/>
                    </a:lnTo>
                    <a:lnTo>
                      <a:pt x="153" y="196"/>
                    </a:lnTo>
                    <a:lnTo>
                      <a:pt x="160" y="194"/>
                    </a:lnTo>
                    <a:lnTo>
                      <a:pt x="158" y="146"/>
                    </a:lnTo>
                    <a:lnTo>
                      <a:pt x="160" y="96"/>
                    </a:lnTo>
                    <a:lnTo>
                      <a:pt x="160" y="47"/>
                    </a:lnTo>
                    <a:lnTo>
                      <a:pt x="163" y="0"/>
                    </a:lnTo>
                    <a:lnTo>
                      <a:pt x="144" y="0"/>
                    </a:lnTo>
                    <a:lnTo>
                      <a:pt x="134" y="2"/>
                    </a:lnTo>
                    <a:lnTo>
                      <a:pt x="115" y="2"/>
                    </a:lnTo>
                    <a:lnTo>
                      <a:pt x="96" y="7"/>
                    </a:lnTo>
                    <a:lnTo>
                      <a:pt x="86" y="7"/>
                    </a:lnTo>
                    <a:lnTo>
                      <a:pt x="74" y="9"/>
                    </a:lnTo>
                    <a:lnTo>
                      <a:pt x="55" y="14"/>
                    </a:lnTo>
                    <a:lnTo>
                      <a:pt x="45" y="14"/>
                    </a:lnTo>
                    <a:lnTo>
                      <a:pt x="7" y="24"/>
                    </a:lnTo>
                    <a:lnTo>
                      <a:pt x="4" y="47"/>
                    </a:lnTo>
                    <a:lnTo>
                      <a:pt x="0" y="91"/>
                    </a:lnTo>
                    <a:lnTo>
                      <a:pt x="0" y="153"/>
                    </a:lnTo>
                    <a:lnTo>
                      <a:pt x="2" y="175"/>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308"/>
              <p:cNvSpPr>
                <a:spLocks/>
              </p:cNvSpPr>
              <p:nvPr/>
            </p:nvSpPr>
            <p:spPr bwMode="auto">
              <a:xfrm>
                <a:off x="7310" y="5517"/>
                <a:ext cx="161" cy="197"/>
              </a:xfrm>
              <a:custGeom>
                <a:avLst/>
                <a:gdLst/>
                <a:ahLst/>
                <a:cxnLst>
                  <a:cxn ang="0">
                    <a:pos x="7" y="24"/>
                  </a:cxn>
                  <a:cxn ang="0">
                    <a:pos x="0" y="88"/>
                  </a:cxn>
                  <a:cxn ang="0">
                    <a:pos x="0" y="129"/>
                  </a:cxn>
                  <a:cxn ang="0">
                    <a:pos x="2" y="148"/>
                  </a:cxn>
                  <a:cxn ang="0">
                    <a:pos x="4" y="170"/>
                  </a:cxn>
                  <a:cxn ang="0">
                    <a:pos x="7" y="189"/>
                  </a:cxn>
                  <a:cxn ang="0">
                    <a:pos x="21" y="194"/>
                  </a:cxn>
                  <a:cxn ang="0">
                    <a:pos x="31" y="194"/>
                  </a:cxn>
                  <a:cxn ang="0">
                    <a:pos x="40" y="196"/>
                  </a:cxn>
                  <a:cxn ang="0">
                    <a:pos x="81" y="196"/>
                  </a:cxn>
                  <a:cxn ang="0">
                    <a:pos x="93" y="194"/>
                  </a:cxn>
                  <a:cxn ang="0">
                    <a:pos x="112" y="194"/>
                  </a:cxn>
                  <a:cxn ang="0">
                    <a:pos x="122" y="192"/>
                  </a:cxn>
                  <a:cxn ang="0">
                    <a:pos x="132" y="192"/>
                  </a:cxn>
                  <a:cxn ang="0">
                    <a:pos x="141" y="189"/>
                  </a:cxn>
                  <a:cxn ang="0">
                    <a:pos x="148" y="187"/>
                  </a:cxn>
                  <a:cxn ang="0">
                    <a:pos x="156" y="187"/>
                  </a:cxn>
                  <a:cxn ang="0">
                    <a:pos x="153" y="139"/>
                  </a:cxn>
                  <a:cxn ang="0">
                    <a:pos x="158" y="47"/>
                  </a:cxn>
                  <a:cxn ang="0">
                    <a:pos x="160" y="0"/>
                  </a:cxn>
                  <a:cxn ang="0">
                    <a:pos x="151" y="0"/>
                  </a:cxn>
                  <a:cxn ang="0">
                    <a:pos x="141" y="2"/>
                  </a:cxn>
                  <a:cxn ang="0">
                    <a:pos x="122" y="2"/>
                  </a:cxn>
                  <a:cxn ang="0">
                    <a:pos x="112" y="4"/>
                  </a:cxn>
                  <a:cxn ang="0">
                    <a:pos x="103" y="4"/>
                  </a:cxn>
                  <a:cxn ang="0">
                    <a:pos x="93" y="7"/>
                  </a:cxn>
                  <a:cxn ang="0">
                    <a:pos x="84" y="7"/>
                  </a:cxn>
                  <a:cxn ang="0">
                    <a:pos x="45" y="16"/>
                  </a:cxn>
                  <a:cxn ang="0">
                    <a:pos x="36" y="16"/>
                  </a:cxn>
                  <a:cxn ang="0">
                    <a:pos x="7" y="24"/>
                  </a:cxn>
                </a:cxnLst>
                <a:rect l="0" t="0" r="r" b="b"/>
                <a:pathLst>
                  <a:path w="161" h="197">
                    <a:moveTo>
                      <a:pt x="7" y="24"/>
                    </a:moveTo>
                    <a:lnTo>
                      <a:pt x="0" y="88"/>
                    </a:lnTo>
                    <a:lnTo>
                      <a:pt x="0" y="129"/>
                    </a:lnTo>
                    <a:lnTo>
                      <a:pt x="2" y="148"/>
                    </a:lnTo>
                    <a:lnTo>
                      <a:pt x="4" y="170"/>
                    </a:lnTo>
                    <a:lnTo>
                      <a:pt x="7" y="189"/>
                    </a:lnTo>
                    <a:lnTo>
                      <a:pt x="21" y="194"/>
                    </a:lnTo>
                    <a:lnTo>
                      <a:pt x="31" y="194"/>
                    </a:lnTo>
                    <a:lnTo>
                      <a:pt x="40" y="196"/>
                    </a:lnTo>
                    <a:lnTo>
                      <a:pt x="81" y="196"/>
                    </a:lnTo>
                    <a:lnTo>
                      <a:pt x="93" y="194"/>
                    </a:lnTo>
                    <a:lnTo>
                      <a:pt x="112" y="194"/>
                    </a:lnTo>
                    <a:lnTo>
                      <a:pt x="122" y="192"/>
                    </a:lnTo>
                    <a:lnTo>
                      <a:pt x="132" y="192"/>
                    </a:lnTo>
                    <a:lnTo>
                      <a:pt x="141" y="189"/>
                    </a:lnTo>
                    <a:lnTo>
                      <a:pt x="148" y="187"/>
                    </a:lnTo>
                    <a:lnTo>
                      <a:pt x="156" y="187"/>
                    </a:lnTo>
                    <a:lnTo>
                      <a:pt x="153" y="139"/>
                    </a:lnTo>
                    <a:lnTo>
                      <a:pt x="158" y="47"/>
                    </a:lnTo>
                    <a:lnTo>
                      <a:pt x="160" y="0"/>
                    </a:lnTo>
                    <a:lnTo>
                      <a:pt x="151" y="0"/>
                    </a:lnTo>
                    <a:lnTo>
                      <a:pt x="141" y="2"/>
                    </a:lnTo>
                    <a:lnTo>
                      <a:pt x="122" y="2"/>
                    </a:lnTo>
                    <a:lnTo>
                      <a:pt x="112" y="4"/>
                    </a:lnTo>
                    <a:lnTo>
                      <a:pt x="103" y="4"/>
                    </a:lnTo>
                    <a:lnTo>
                      <a:pt x="93" y="7"/>
                    </a:lnTo>
                    <a:lnTo>
                      <a:pt x="84" y="7"/>
                    </a:lnTo>
                    <a:lnTo>
                      <a:pt x="45" y="16"/>
                    </a:lnTo>
                    <a:lnTo>
                      <a:pt x="36" y="16"/>
                    </a:lnTo>
                    <a:lnTo>
                      <a:pt x="7" y="24"/>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309"/>
              <p:cNvSpPr>
                <a:spLocks/>
              </p:cNvSpPr>
              <p:nvPr/>
            </p:nvSpPr>
            <p:spPr bwMode="auto">
              <a:xfrm>
                <a:off x="7310" y="5517"/>
                <a:ext cx="156" cy="187"/>
              </a:xfrm>
              <a:custGeom>
                <a:avLst/>
                <a:gdLst/>
                <a:ahLst/>
                <a:cxnLst>
                  <a:cxn ang="0">
                    <a:pos x="0" y="105"/>
                  </a:cxn>
                  <a:cxn ang="0">
                    <a:pos x="0" y="124"/>
                  </a:cxn>
                  <a:cxn ang="0">
                    <a:pos x="7" y="182"/>
                  </a:cxn>
                  <a:cxn ang="0">
                    <a:pos x="21" y="187"/>
                  </a:cxn>
                  <a:cxn ang="0">
                    <a:pos x="91" y="187"/>
                  </a:cxn>
                  <a:cxn ang="0">
                    <a:pos x="100" y="184"/>
                  </a:cxn>
                  <a:cxn ang="0">
                    <a:pos x="110" y="184"/>
                  </a:cxn>
                  <a:cxn ang="0">
                    <a:pos x="120" y="182"/>
                  </a:cxn>
                  <a:cxn ang="0">
                    <a:pos x="129" y="182"/>
                  </a:cxn>
                  <a:cxn ang="0">
                    <a:pos x="136" y="180"/>
                  </a:cxn>
                  <a:cxn ang="0">
                    <a:pos x="144" y="177"/>
                  </a:cxn>
                  <a:cxn ang="0">
                    <a:pos x="151" y="177"/>
                  </a:cxn>
                  <a:cxn ang="0">
                    <a:pos x="151" y="88"/>
                  </a:cxn>
                  <a:cxn ang="0">
                    <a:pos x="153" y="45"/>
                  </a:cxn>
                  <a:cxn ang="0">
                    <a:pos x="156" y="0"/>
                  </a:cxn>
                  <a:cxn ang="0">
                    <a:pos x="146" y="2"/>
                  </a:cxn>
                  <a:cxn ang="0">
                    <a:pos x="120" y="2"/>
                  </a:cxn>
                  <a:cxn ang="0">
                    <a:pos x="110" y="4"/>
                  </a:cxn>
                  <a:cxn ang="0">
                    <a:pos x="100" y="4"/>
                  </a:cxn>
                  <a:cxn ang="0">
                    <a:pos x="81" y="9"/>
                  </a:cxn>
                  <a:cxn ang="0">
                    <a:pos x="72" y="9"/>
                  </a:cxn>
                  <a:cxn ang="0">
                    <a:pos x="33" y="19"/>
                  </a:cxn>
                  <a:cxn ang="0">
                    <a:pos x="26" y="21"/>
                  </a:cxn>
                  <a:cxn ang="0">
                    <a:pos x="16" y="24"/>
                  </a:cxn>
                  <a:cxn ang="0">
                    <a:pos x="7" y="24"/>
                  </a:cxn>
                  <a:cxn ang="0">
                    <a:pos x="2" y="67"/>
                  </a:cxn>
                  <a:cxn ang="0">
                    <a:pos x="2" y="86"/>
                  </a:cxn>
                  <a:cxn ang="0">
                    <a:pos x="0" y="105"/>
                  </a:cxn>
                </a:cxnLst>
                <a:rect l="0" t="0" r="r" b="b"/>
                <a:pathLst>
                  <a:path w="156" h="187">
                    <a:moveTo>
                      <a:pt x="0" y="105"/>
                    </a:moveTo>
                    <a:lnTo>
                      <a:pt x="0" y="124"/>
                    </a:lnTo>
                    <a:lnTo>
                      <a:pt x="7" y="182"/>
                    </a:lnTo>
                    <a:lnTo>
                      <a:pt x="21" y="187"/>
                    </a:lnTo>
                    <a:lnTo>
                      <a:pt x="91" y="187"/>
                    </a:lnTo>
                    <a:lnTo>
                      <a:pt x="100" y="184"/>
                    </a:lnTo>
                    <a:lnTo>
                      <a:pt x="110" y="184"/>
                    </a:lnTo>
                    <a:lnTo>
                      <a:pt x="120" y="182"/>
                    </a:lnTo>
                    <a:lnTo>
                      <a:pt x="129" y="182"/>
                    </a:lnTo>
                    <a:lnTo>
                      <a:pt x="136" y="180"/>
                    </a:lnTo>
                    <a:lnTo>
                      <a:pt x="144" y="177"/>
                    </a:lnTo>
                    <a:lnTo>
                      <a:pt x="151" y="177"/>
                    </a:lnTo>
                    <a:lnTo>
                      <a:pt x="151" y="88"/>
                    </a:lnTo>
                    <a:lnTo>
                      <a:pt x="153" y="45"/>
                    </a:lnTo>
                    <a:lnTo>
                      <a:pt x="156" y="0"/>
                    </a:lnTo>
                    <a:lnTo>
                      <a:pt x="146" y="2"/>
                    </a:lnTo>
                    <a:lnTo>
                      <a:pt x="120" y="2"/>
                    </a:lnTo>
                    <a:lnTo>
                      <a:pt x="110" y="4"/>
                    </a:lnTo>
                    <a:lnTo>
                      <a:pt x="100" y="4"/>
                    </a:lnTo>
                    <a:lnTo>
                      <a:pt x="81" y="9"/>
                    </a:lnTo>
                    <a:lnTo>
                      <a:pt x="72" y="9"/>
                    </a:lnTo>
                    <a:lnTo>
                      <a:pt x="33" y="19"/>
                    </a:lnTo>
                    <a:lnTo>
                      <a:pt x="26" y="21"/>
                    </a:lnTo>
                    <a:lnTo>
                      <a:pt x="16" y="24"/>
                    </a:lnTo>
                    <a:lnTo>
                      <a:pt x="7" y="24"/>
                    </a:lnTo>
                    <a:lnTo>
                      <a:pt x="2" y="67"/>
                    </a:lnTo>
                    <a:lnTo>
                      <a:pt x="2" y="86"/>
                    </a:lnTo>
                    <a:lnTo>
                      <a:pt x="0" y="105"/>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310"/>
              <p:cNvSpPr>
                <a:spLocks/>
              </p:cNvSpPr>
              <p:nvPr/>
            </p:nvSpPr>
            <p:spPr bwMode="auto">
              <a:xfrm>
                <a:off x="7312" y="5520"/>
                <a:ext cx="149" cy="177"/>
              </a:xfrm>
              <a:custGeom>
                <a:avLst/>
                <a:gdLst/>
                <a:ahLst/>
                <a:cxnLst>
                  <a:cxn ang="0">
                    <a:pos x="74" y="177"/>
                  </a:cxn>
                  <a:cxn ang="0">
                    <a:pos x="83" y="175"/>
                  </a:cxn>
                  <a:cxn ang="0">
                    <a:pos x="96" y="175"/>
                  </a:cxn>
                  <a:cxn ang="0">
                    <a:pos x="105" y="172"/>
                  </a:cxn>
                  <a:cxn ang="0">
                    <a:pos x="112" y="172"/>
                  </a:cxn>
                  <a:cxn ang="0">
                    <a:pos x="122" y="170"/>
                  </a:cxn>
                  <a:cxn ang="0">
                    <a:pos x="129" y="167"/>
                  </a:cxn>
                  <a:cxn ang="0">
                    <a:pos x="136" y="167"/>
                  </a:cxn>
                  <a:cxn ang="0">
                    <a:pos x="143" y="165"/>
                  </a:cxn>
                  <a:cxn ang="0">
                    <a:pos x="143" y="81"/>
                  </a:cxn>
                  <a:cxn ang="0">
                    <a:pos x="146" y="62"/>
                  </a:cxn>
                  <a:cxn ang="0">
                    <a:pos x="146" y="40"/>
                  </a:cxn>
                  <a:cxn ang="0">
                    <a:pos x="148" y="21"/>
                  </a:cxn>
                  <a:cxn ang="0">
                    <a:pos x="148" y="0"/>
                  </a:cxn>
                  <a:cxn ang="0">
                    <a:pos x="122" y="0"/>
                  </a:cxn>
                  <a:cxn ang="0">
                    <a:pos x="115" y="2"/>
                  </a:cxn>
                  <a:cxn ang="0">
                    <a:pos x="105" y="2"/>
                  </a:cxn>
                  <a:cxn ang="0">
                    <a:pos x="96" y="4"/>
                  </a:cxn>
                  <a:cxn ang="0">
                    <a:pos x="86" y="4"/>
                  </a:cxn>
                  <a:cxn ang="0">
                    <a:pos x="67" y="9"/>
                  </a:cxn>
                  <a:cxn ang="0">
                    <a:pos x="57" y="9"/>
                  </a:cxn>
                  <a:cxn ang="0">
                    <a:pos x="50" y="12"/>
                  </a:cxn>
                  <a:cxn ang="0">
                    <a:pos x="21" y="19"/>
                  </a:cxn>
                  <a:cxn ang="0">
                    <a:pos x="7" y="24"/>
                  </a:cxn>
                  <a:cxn ang="0">
                    <a:pos x="2" y="43"/>
                  </a:cxn>
                  <a:cxn ang="0">
                    <a:pos x="0" y="62"/>
                  </a:cxn>
                  <a:cxn ang="0">
                    <a:pos x="0" y="136"/>
                  </a:cxn>
                  <a:cxn ang="0">
                    <a:pos x="2" y="153"/>
                  </a:cxn>
                  <a:cxn ang="0">
                    <a:pos x="4" y="172"/>
                  </a:cxn>
                  <a:cxn ang="0">
                    <a:pos x="12" y="175"/>
                  </a:cxn>
                  <a:cxn ang="0">
                    <a:pos x="19" y="177"/>
                  </a:cxn>
                  <a:cxn ang="0">
                    <a:pos x="74" y="177"/>
                  </a:cxn>
                </a:cxnLst>
                <a:rect l="0" t="0" r="r" b="b"/>
                <a:pathLst>
                  <a:path w="149" h="177">
                    <a:moveTo>
                      <a:pt x="74" y="177"/>
                    </a:moveTo>
                    <a:lnTo>
                      <a:pt x="83" y="175"/>
                    </a:lnTo>
                    <a:lnTo>
                      <a:pt x="96" y="175"/>
                    </a:lnTo>
                    <a:lnTo>
                      <a:pt x="105" y="172"/>
                    </a:lnTo>
                    <a:lnTo>
                      <a:pt x="112" y="172"/>
                    </a:lnTo>
                    <a:lnTo>
                      <a:pt x="122" y="170"/>
                    </a:lnTo>
                    <a:lnTo>
                      <a:pt x="129" y="167"/>
                    </a:lnTo>
                    <a:lnTo>
                      <a:pt x="136" y="167"/>
                    </a:lnTo>
                    <a:lnTo>
                      <a:pt x="143" y="165"/>
                    </a:lnTo>
                    <a:lnTo>
                      <a:pt x="143" y="81"/>
                    </a:lnTo>
                    <a:lnTo>
                      <a:pt x="146" y="62"/>
                    </a:lnTo>
                    <a:lnTo>
                      <a:pt x="146" y="40"/>
                    </a:lnTo>
                    <a:lnTo>
                      <a:pt x="148" y="21"/>
                    </a:lnTo>
                    <a:lnTo>
                      <a:pt x="148" y="0"/>
                    </a:lnTo>
                    <a:lnTo>
                      <a:pt x="122" y="0"/>
                    </a:lnTo>
                    <a:lnTo>
                      <a:pt x="115" y="2"/>
                    </a:lnTo>
                    <a:lnTo>
                      <a:pt x="105" y="2"/>
                    </a:lnTo>
                    <a:lnTo>
                      <a:pt x="96" y="4"/>
                    </a:lnTo>
                    <a:lnTo>
                      <a:pt x="86" y="4"/>
                    </a:lnTo>
                    <a:lnTo>
                      <a:pt x="67" y="9"/>
                    </a:lnTo>
                    <a:lnTo>
                      <a:pt x="57" y="9"/>
                    </a:lnTo>
                    <a:lnTo>
                      <a:pt x="50" y="12"/>
                    </a:lnTo>
                    <a:lnTo>
                      <a:pt x="21" y="19"/>
                    </a:lnTo>
                    <a:lnTo>
                      <a:pt x="7" y="24"/>
                    </a:lnTo>
                    <a:lnTo>
                      <a:pt x="2" y="43"/>
                    </a:lnTo>
                    <a:lnTo>
                      <a:pt x="0" y="62"/>
                    </a:lnTo>
                    <a:lnTo>
                      <a:pt x="0" y="136"/>
                    </a:lnTo>
                    <a:lnTo>
                      <a:pt x="2" y="153"/>
                    </a:lnTo>
                    <a:lnTo>
                      <a:pt x="4" y="172"/>
                    </a:lnTo>
                    <a:lnTo>
                      <a:pt x="12" y="175"/>
                    </a:lnTo>
                    <a:lnTo>
                      <a:pt x="19" y="177"/>
                    </a:lnTo>
                    <a:lnTo>
                      <a:pt x="74" y="177"/>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311"/>
              <p:cNvSpPr>
                <a:spLocks/>
              </p:cNvSpPr>
              <p:nvPr/>
            </p:nvSpPr>
            <p:spPr bwMode="auto">
              <a:xfrm>
                <a:off x="7312" y="5520"/>
                <a:ext cx="147" cy="170"/>
              </a:xfrm>
              <a:custGeom>
                <a:avLst/>
                <a:gdLst/>
                <a:ahLst/>
                <a:cxnLst>
                  <a:cxn ang="0">
                    <a:pos x="2" y="148"/>
                  </a:cxn>
                  <a:cxn ang="0">
                    <a:pos x="4" y="165"/>
                  </a:cxn>
                  <a:cxn ang="0">
                    <a:pos x="12" y="167"/>
                  </a:cxn>
                  <a:cxn ang="0">
                    <a:pos x="19" y="167"/>
                  </a:cxn>
                  <a:cxn ang="0">
                    <a:pos x="26" y="170"/>
                  </a:cxn>
                  <a:cxn ang="0">
                    <a:pos x="62" y="170"/>
                  </a:cxn>
                  <a:cxn ang="0">
                    <a:pos x="72" y="167"/>
                  </a:cxn>
                  <a:cxn ang="0">
                    <a:pos x="83" y="167"/>
                  </a:cxn>
                  <a:cxn ang="0">
                    <a:pos x="91" y="165"/>
                  </a:cxn>
                  <a:cxn ang="0">
                    <a:pos x="100" y="165"/>
                  </a:cxn>
                  <a:cxn ang="0">
                    <a:pos x="120" y="160"/>
                  </a:cxn>
                  <a:cxn ang="0">
                    <a:pos x="127" y="160"/>
                  </a:cxn>
                  <a:cxn ang="0">
                    <a:pos x="134" y="158"/>
                  </a:cxn>
                  <a:cxn ang="0">
                    <a:pos x="139" y="156"/>
                  </a:cxn>
                  <a:cxn ang="0">
                    <a:pos x="139" y="98"/>
                  </a:cxn>
                  <a:cxn ang="0">
                    <a:pos x="141" y="79"/>
                  </a:cxn>
                  <a:cxn ang="0">
                    <a:pos x="141" y="60"/>
                  </a:cxn>
                  <a:cxn ang="0">
                    <a:pos x="143" y="38"/>
                  </a:cxn>
                  <a:cxn ang="0">
                    <a:pos x="143" y="19"/>
                  </a:cxn>
                  <a:cxn ang="0">
                    <a:pos x="146" y="0"/>
                  </a:cxn>
                  <a:cxn ang="0">
                    <a:pos x="120" y="0"/>
                  </a:cxn>
                  <a:cxn ang="0">
                    <a:pos x="112" y="2"/>
                  </a:cxn>
                  <a:cxn ang="0">
                    <a:pos x="103" y="2"/>
                  </a:cxn>
                  <a:cxn ang="0">
                    <a:pos x="93" y="4"/>
                  </a:cxn>
                  <a:cxn ang="0">
                    <a:pos x="83" y="4"/>
                  </a:cxn>
                  <a:cxn ang="0">
                    <a:pos x="74" y="7"/>
                  </a:cxn>
                  <a:cxn ang="0">
                    <a:pos x="67" y="9"/>
                  </a:cxn>
                  <a:cxn ang="0">
                    <a:pos x="57" y="12"/>
                  </a:cxn>
                  <a:cxn ang="0">
                    <a:pos x="48" y="12"/>
                  </a:cxn>
                  <a:cxn ang="0">
                    <a:pos x="38" y="14"/>
                  </a:cxn>
                  <a:cxn ang="0">
                    <a:pos x="31" y="16"/>
                  </a:cxn>
                  <a:cxn ang="0">
                    <a:pos x="21" y="19"/>
                  </a:cxn>
                  <a:cxn ang="0">
                    <a:pos x="7" y="24"/>
                  </a:cxn>
                  <a:cxn ang="0">
                    <a:pos x="4" y="43"/>
                  </a:cxn>
                  <a:cxn ang="0">
                    <a:pos x="2" y="60"/>
                  </a:cxn>
                  <a:cxn ang="0">
                    <a:pos x="0" y="79"/>
                  </a:cxn>
                  <a:cxn ang="0">
                    <a:pos x="0" y="129"/>
                  </a:cxn>
                  <a:cxn ang="0">
                    <a:pos x="2" y="148"/>
                  </a:cxn>
                </a:cxnLst>
                <a:rect l="0" t="0" r="r" b="b"/>
                <a:pathLst>
                  <a:path w="147" h="170">
                    <a:moveTo>
                      <a:pt x="2" y="148"/>
                    </a:moveTo>
                    <a:lnTo>
                      <a:pt x="4" y="165"/>
                    </a:lnTo>
                    <a:lnTo>
                      <a:pt x="12" y="167"/>
                    </a:lnTo>
                    <a:lnTo>
                      <a:pt x="19" y="167"/>
                    </a:lnTo>
                    <a:lnTo>
                      <a:pt x="26" y="170"/>
                    </a:lnTo>
                    <a:lnTo>
                      <a:pt x="62" y="170"/>
                    </a:lnTo>
                    <a:lnTo>
                      <a:pt x="72" y="167"/>
                    </a:lnTo>
                    <a:lnTo>
                      <a:pt x="83" y="167"/>
                    </a:lnTo>
                    <a:lnTo>
                      <a:pt x="91" y="165"/>
                    </a:lnTo>
                    <a:lnTo>
                      <a:pt x="100" y="165"/>
                    </a:lnTo>
                    <a:lnTo>
                      <a:pt x="120" y="160"/>
                    </a:lnTo>
                    <a:lnTo>
                      <a:pt x="127" y="160"/>
                    </a:lnTo>
                    <a:lnTo>
                      <a:pt x="134" y="158"/>
                    </a:lnTo>
                    <a:lnTo>
                      <a:pt x="139" y="156"/>
                    </a:lnTo>
                    <a:lnTo>
                      <a:pt x="139" y="98"/>
                    </a:lnTo>
                    <a:lnTo>
                      <a:pt x="141" y="79"/>
                    </a:lnTo>
                    <a:lnTo>
                      <a:pt x="141" y="60"/>
                    </a:lnTo>
                    <a:lnTo>
                      <a:pt x="143" y="38"/>
                    </a:lnTo>
                    <a:lnTo>
                      <a:pt x="143" y="19"/>
                    </a:lnTo>
                    <a:lnTo>
                      <a:pt x="146" y="0"/>
                    </a:lnTo>
                    <a:lnTo>
                      <a:pt x="120" y="0"/>
                    </a:lnTo>
                    <a:lnTo>
                      <a:pt x="112" y="2"/>
                    </a:lnTo>
                    <a:lnTo>
                      <a:pt x="103" y="2"/>
                    </a:lnTo>
                    <a:lnTo>
                      <a:pt x="93" y="4"/>
                    </a:lnTo>
                    <a:lnTo>
                      <a:pt x="83" y="4"/>
                    </a:lnTo>
                    <a:lnTo>
                      <a:pt x="74" y="7"/>
                    </a:lnTo>
                    <a:lnTo>
                      <a:pt x="67" y="9"/>
                    </a:lnTo>
                    <a:lnTo>
                      <a:pt x="57" y="12"/>
                    </a:lnTo>
                    <a:lnTo>
                      <a:pt x="48" y="12"/>
                    </a:lnTo>
                    <a:lnTo>
                      <a:pt x="38" y="14"/>
                    </a:lnTo>
                    <a:lnTo>
                      <a:pt x="31" y="16"/>
                    </a:lnTo>
                    <a:lnTo>
                      <a:pt x="21" y="19"/>
                    </a:lnTo>
                    <a:lnTo>
                      <a:pt x="7" y="24"/>
                    </a:lnTo>
                    <a:lnTo>
                      <a:pt x="4" y="43"/>
                    </a:lnTo>
                    <a:lnTo>
                      <a:pt x="2" y="60"/>
                    </a:lnTo>
                    <a:lnTo>
                      <a:pt x="0" y="79"/>
                    </a:lnTo>
                    <a:lnTo>
                      <a:pt x="0" y="129"/>
                    </a:lnTo>
                    <a:lnTo>
                      <a:pt x="2" y="148"/>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312"/>
              <p:cNvSpPr>
                <a:spLocks/>
              </p:cNvSpPr>
              <p:nvPr/>
            </p:nvSpPr>
            <p:spPr bwMode="auto">
              <a:xfrm>
                <a:off x="7312" y="5520"/>
                <a:ext cx="142" cy="163"/>
              </a:xfrm>
              <a:custGeom>
                <a:avLst/>
                <a:gdLst/>
                <a:ahLst/>
                <a:cxnLst>
                  <a:cxn ang="0">
                    <a:pos x="55" y="12"/>
                  </a:cxn>
                  <a:cxn ang="0">
                    <a:pos x="45" y="12"/>
                  </a:cxn>
                  <a:cxn ang="0">
                    <a:pos x="38" y="14"/>
                  </a:cxn>
                  <a:cxn ang="0">
                    <a:pos x="28" y="16"/>
                  </a:cxn>
                  <a:cxn ang="0">
                    <a:pos x="7" y="24"/>
                  </a:cxn>
                  <a:cxn ang="0">
                    <a:pos x="2" y="57"/>
                  </a:cxn>
                  <a:cxn ang="0">
                    <a:pos x="0" y="76"/>
                  </a:cxn>
                  <a:cxn ang="0">
                    <a:pos x="0" y="107"/>
                  </a:cxn>
                  <a:cxn ang="0">
                    <a:pos x="2" y="124"/>
                  </a:cxn>
                  <a:cxn ang="0">
                    <a:pos x="2" y="141"/>
                  </a:cxn>
                  <a:cxn ang="0">
                    <a:pos x="4" y="158"/>
                  </a:cxn>
                  <a:cxn ang="0">
                    <a:pos x="12" y="160"/>
                  </a:cxn>
                  <a:cxn ang="0">
                    <a:pos x="19" y="160"/>
                  </a:cxn>
                  <a:cxn ang="0">
                    <a:pos x="26" y="163"/>
                  </a:cxn>
                  <a:cxn ang="0">
                    <a:pos x="52" y="163"/>
                  </a:cxn>
                  <a:cxn ang="0">
                    <a:pos x="62" y="160"/>
                  </a:cxn>
                  <a:cxn ang="0">
                    <a:pos x="72" y="160"/>
                  </a:cxn>
                  <a:cxn ang="0">
                    <a:pos x="79" y="158"/>
                  </a:cxn>
                  <a:cxn ang="0">
                    <a:pos x="88" y="158"/>
                  </a:cxn>
                  <a:cxn ang="0">
                    <a:pos x="98" y="156"/>
                  </a:cxn>
                  <a:cxn ang="0">
                    <a:pos x="108" y="153"/>
                  </a:cxn>
                  <a:cxn ang="0">
                    <a:pos x="115" y="153"/>
                  </a:cxn>
                  <a:cxn ang="0">
                    <a:pos x="129" y="148"/>
                  </a:cxn>
                  <a:cxn ang="0">
                    <a:pos x="134" y="148"/>
                  </a:cxn>
                  <a:cxn ang="0">
                    <a:pos x="134" y="91"/>
                  </a:cxn>
                  <a:cxn ang="0">
                    <a:pos x="136" y="74"/>
                  </a:cxn>
                  <a:cxn ang="0">
                    <a:pos x="136" y="55"/>
                  </a:cxn>
                  <a:cxn ang="0">
                    <a:pos x="139" y="38"/>
                  </a:cxn>
                  <a:cxn ang="0">
                    <a:pos x="139" y="19"/>
                  </a:cxn>
                  <a:cxn ang="0">
                    <a:pos x="141" y="0"/>
                  </a:cxn>
                  <a:cxn ang="0">
                    <a:pos x="124" y="0"/>
                  </a:cxn>
                  <a:cxn ang="0">
                    <a:pos x="117" y="2"/>
                  </a:cxn>
                  <a:cxn ang="0">
                    <a:pos x="108" y="2"/>
                  </a:cxn>
                  <a:cxn ang="0">
                    <a:pos x="100" y="4"/>
                  </a:cxn>
                  <a:cxn ang="0">
                    <a:pos x="91" y="4"/>
                  </a:cxn>
                  <a:cxn ang="0">
                    <a:pos x="81" y="7"/>
                  </a:cxn>
                  <a:cxn ang="0">
                    <a:pos x="74" y="7"/>
                  </a:cxn>
                  <a:cxn ang="0">
                    <a:pos x="55" y="12"/>
                  </a:cxn>
                </a:cxnLst>
                <a:rect l="0" t="0" r="r" b="b"/>
                <a:pathLst>
                  <a:path w="142" h="163">
                    <a:moveTo>
                      <a:pt x="55" y="12"/>
                    </a:moveTo>
                    <a:lnTo>
                      <a:pt x="45" y="12"/>
                    </a:lnTo>
                    <a:lnTo>
                      <a:pt x="38" y="14"/>
                    </a:lnTo>
                    <a:lnTo>
                      <a:pt x="28" y="16"/>
                    </a:lnTo>
                    <a:lnTo>
                      <a:pt x="7" y="24"/>
                    </a:lnTo>
                    <a:lnTo>
                      <a:pt x="2" y="57"/>
                    </a:lnTo>
                    <a:lnTo>
                      <a:pt x="0" y="76"/>
                    </a:lnTo>
                    <a:lnTo>
                      <a:pt x="0" y="107"/>
                    </a:lnTo>
                    <a:lnTo>
                      <a:pt x="2" y="124"/>
                    </a:lnTo>
                    <a:lnTo>
                      <a:pt x="2" y="141"/>
                    </a:lnTo>
                    <a:lnTo>
                      <a:pt x="4" y="158"/>
                    </a:lnTo>
                    <a:lnTo>
                      <a:pt x="12" y="160"/>
                    </a:lnTo>
                    <a:lnTo>
                      <a:pt x="19" y="160"/>
                    </a:lnTo>
                    <a:lnTo>
                      <a:pt x="26" y="163"/>
                    </a:lnTo>
                    <a:lnTo>
                      <a:pt x="52" y="163"/>
                    </a:lnTo>
                    <a:lnTo>
                      <a:pt x="62" y="160"/>
                    </a:lnTo>
                    <a:lnTo>
                      <a:pt x="72" y="160"/>
                    </a:lnTo>
                    <a:lnTo>
                      <a:pt x="79" y="158"/>
                    </a:lnTo>
                    <a:lnTo>
                      <a:pt x="88" y="158"/>
                    </a:lnTo>
                    <a:lnTo>
                      <a:pt x="98" y="156"/>
                    </a:lnTo>
                    <a:lnTo>
                      <a:pt x="108" y="153"/>
                    </a:lnTo>
                    <a:lnTo>
                      <a:pt x="115" y="153"/>
                    </a:lnTo>
                    <a:lnTo>
                      <a:pt x="129" y="148"/>
                    </a:lnTo>
                    <a:lnTo>
                      <a:pt x="134" y="148"/>
                    </a:lnTo>
                    <a:lnTo>
                      <a:pt x="134" y="91"/>
                    </a:lnTo>
                    <a:lnTo>
                      <a:pt x="136" y="74"/>
                    </a:lnTo>
                    <a:lnTo>
                      <a:pt x="136" y="55"/>
                    </a:lnTo>
                    <a:lnTo>
                      <a:pt x="139" y="38"/>
                    </a:lnTo>
                    <a:lnTo>
                      <a:pt x="139" y="19"/>
                    </a:lnTo>
                    <a:lnTo>
                      <a:pt x="141" y="0"/>
                    </a:lnTo>
                    <a:lnTo>
                      <a:pt x="124" y="0"/>
                    </a:lnTo>
                    <a:lnTo>
                      <a:pt x="117" y="2"/>
                    </a:lnTo>
                    <a:lnTo>
                      <a:pt x="108" y="2"/>
                    </a:lnTo>
                    <a:lnTo>
                      <a:pt x="100" y="4"/>
                    </a:lnTo>
                    <a:lnTo>
                      <a:pt x="91" y="4"/>
                    </a:lnTo>
                    <a:lnTo>
                      <a:pt x="81" y="7"/>
                    </a:lnTo>
                    <a:lnTo>
                      <a:pt x="74" y="7"/>
                    </a:lnTo>
                    <a:lnTo>
                      <a:pt x="55" y="12"/>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313"/>
              <p:cNvSpPr>
                <a:spLocks/>
              </p:cNvSpPr>
              <p:nvPr/>
            </p:nvSpPr>
            <p:spPr bwMode="auto">
              <a:xfrm>
                <a:off x="7312" y="5520"/>
                <a:ext cx="137" cy="156"/>
              </a:xfrm>
              <a:custGeom>
                <a:avLst/>
                <a:gdLst/>
                <a:ahLst/>
                <a:cxnLst>
                  <a:cxn ang="0">
                    <a:pos x="4" y="136"/>
                  </a:cxn>
                  <a:cxn ang="0">
                    <a:pos x="7" y="151"/>
                  </a:cxn>
                  <a:cxn ang="0">
                    <a:pos x="12" y="153"/>
                  </a:cxn>
                  <a:cxn ang="0">
                    <a:pos x="19" y="153"/>
                  </a:cxn>
                  <a:cxn ang="0">
                    <a:pos x="26" y="156"/>
                  </a:cxn>
                  <a:cxn ang="0">
                    <a:pos x="43" y="156"/>
                  </a:cxn>
                  <a:cxn ang="0">
                    <a:pos x="50" y="153"/>
                  </a:cxn>
                  <a:cxn ang="0">
                    <a:pos x="60" y="153"/>
                  </a:cxn>
                  <a:cxn ang="0">
                    <a:pos x="69" y="151"/>
                  </a:cxn>
                  <a:cxn ang="0">
                    <a:pos x="76" y="151"/>
                  </a:cxn>
                  <a:cxn ang="0">
                    <a:pos x="86" y="148"/>
                  </a:cxn>
                  <a:cxn ang="0">
                    <a:pos x="96" y="148"/>
                  </a:cxn>
                  <a:cxn ang="0">
                    <a:pos x="103" y="146"/>
                  </a:cxn>
                  <a:cxn ang="0">
                    <a:pos x="110" y="143"/>
                  </a:cxn>
                  <a:cxn ang="0">
                    <a:pos x="120" y="141"/>
                  </a:cxn>
                  <a:cxn ang="0">
                    <a:pos x="124" y="141"/>
                  </a:cxn>
                  <a:cxn ang="0">
                    <a:pos x="132" y="139"/>
                  </a:cxn>
                  <a:cxn ang="0">
                    <a:pos x="129" y="122"/>
                  </a:cxn>
                  <a:cxn ang="0">
                    <a:pos x="132" y="103"/>
                  </a:cxn>
                  <a:cxn ang="0">
                    <a:pos x="132" y="69"/>
                  </a:cxn>
                  <a:cxn ang="0">
                    <a:pos x="134" y="52"/>
                  </a:cxn>
                  <a:cxn ang="0">
                    <a:pos x="134" y="35"/>
                  </a:cxn>
                  <a:cxn ang="0">
                    <a:pos x="136" y="19"/>
                  </a:cxn>
                  <a:cxn ang="0">
                    <a:pos x="136" y="0"/>
                  </a:cxn>
                  <a:cxn ang="0">
                    <a:pos x="129" y="0"/>
                  </a:cxn>
                  <a:cxn ang="0">
                    <a:pos x="122" y="2"/>
                  </a:cxn>
                  <a:cxn ang="0">
                    <a:pos x="105" y="2"/>
                  </a:cxn>
                  <a:cxn ang="0">
                    <a:pos x="98" y="4"/>
                  </a:cxn>
                  <a:cxn ang="0">
                    <a:pos x="88" y="4"/>
                  </a:cxn>
                  <a:cxn ang="0">
                    <a:pos x="79" y="7"/>
                  </a:cxn>
                  <a:cxn ang="0">
                    <a:pos x="72" y="7"/>
                  </a:cxn>
                  <a:cxn ang="0">
                    <a:pos x="62" y="9"/>
                  </a:cxn>
                  <a:cxn ang="0">
                    <a:pos x="55" y="12"/>
                  </a:cxn>
                  <a:cxn ang="0">
                    <a:pos x="36" y="16"/>
                  </a:cxn>
                  <a:cxn ang="0">
                    <a:pos x="28" y="16"/>
                  </a:cxn>
                  <a:cxn ang="0">
                    <a:pos x="7" y="24"/>
                  </a:cxn>
                  <a:cxn ang="0">
                    <a:pos x="2" y="57"/>
                  </a:cxn>
                  <a:cxn ang="0">
                    <a:pos x="2" y="72"/>
                  </a:cxn>
                  <a:cxn ang="0">
                    <a:pos x="0" y="88"/>
                  </a:cxn>
                  <a:cxn ang="0">
                    <a:pos x="0" y="105"/>
                  </a:cxn>
                  <a:cxn ang="0">
                    <a:pos x="2" y="120"/>
                  </a:cxn>
                  <a:cxn ang="0">
                    <a:pos x="4" y="136"/>
                  </a:cxn>
                </a:cxnLst>
                <a:rect l="0" t="0" r="r" b="b"/>
                <a:pathLst>
                  <a:path w="137" h="156">
                    <a:moveTo>
                      <a:pt x="4" y="136"/>
                    </a:moveTo>
                    <a:lnTo>
                      <a:pt x="7" y="151"/>
                    </a:lnTo>
                    <a:lnTo>
                      <a:pt x="12" y="153"/>
                    </a:lnTo>
                    <a:lnTo>
                      <a:pt x="19" y="153"/>
                    </a:lnTo>
                    <a:lnTo>
                      <a:pt x="26" y="156"/>
                    </a:lnTo>
                    <a:lnTo>
                      <a:pt x="43" y="156"/>
                    </a:lnTo>
                    <a:lnTo>
                      <a:pt x="50" y="153"/>
                    </a:lnTo>
                    <a:lnTo>
                      <a:pt x="60" y="153"/>
                    </a:lnTo>
                    <a:lnTo>
                      <a:pt x="69" y="151"/>
                    </a:lnTo>
                    <a:lnTo>
                      <a:pt x="76" y="151"/>
                    </a:lnTo>
                    <a:lnTo>
                      <a:pt x="86" y="148"/>
                    </a:lnTo>
                    <a:lnTo>
                      <a:pt x="96" y="148"/>
                    </a:lnTo>
                    <a:lnTo>
                      <a:pt x="103" y="146"/>
                    </a:lnTo>
                    <a:lnTo>
                      <a:pt x="110" y="143"/>
                    </a:lnTo>
                    <a:lnTo>
                      <a:pt x="120" y="141"/>
                    </a:lnTo>
                    <a:lnTo>
                      <a:pt x="124" y="141"/>
                    </a:lnTo>
                    <a:lnTo>
                      <a:pt x="132" y="139"/>
                    </a:lnTo>
                    <a:lnTo>
                      <a:pt x="129" y="122"/>
                    </a:lnTo>
                    <a:lnTo>
                      <a:pt x="132" y="103"/>
                    </a:lnTo>
                    <a:lnTo>
                      <a:pt x="132" y="69"/>
                    </a:lnTo>
                    <a:lnTo>
                      <a:pt x="134" y="52"/>
                    </a:lnTo>
                    <a:lnTo>
                      <a:pt x="134" y="35"/>
                    </a:lnTo>
                    <a:lnTo>
                      <a:pt x="136" y="19"/>
                    </a:lnTo>
                    <a:lnTo>
                      <a:pt x="136" y="0"/>
                    </a:lnTo>
                    <a:lnTo>
                      <a:pt x="129" y="0"/>
                    </a:lnTo>
                    <a:lnTo>
                      <a:pt x="122" y="2"/>
                    </a:lnTo>
                    <a:lnTo>
                      <a:pt x="105" y="2"/>
                    </a:lnTo>
                    <a:lnTo>
                      <a:pt x="98" y="4"/>
                    </a:lnTo>
                    <a:lnTo>
                      <a:pt x="88" y="4"/>
                    </a:lnTo>
                    <a:lnTo>
                      <a:pt x="79" y="7"/>
                    </a:lnTo>
                    <a:lnTo>
                      <a:pt x="72" y="7"/>
                    </a:lnTo>
                    <a:lnTo>
                      <a:pt x="62" y="9"/>
                    </a:lnTo>
                    <a:lnTo>
                      <a:pt x="55" y="12"/>
                    </a:lnTo>
                    <a:lnTo>
                      <a:pt x="36" y="16"/>
                    </a:lnTo>
                    <a:lnTo>
                      <a:pt x="28" y="16"/>
                    </a:lnTo>
                    <a:lnTo>
                      <a:pt x="7" y="24"/>
                    </a:lnTo>
                    <a:lnTo>
                      <a:pt x="2" y="57"/>
                    </a:lnTo>
                    <a:lnTo>
                      <a:pt x="2" y="72"/>
                    </a:lnTo>
                    <a:lnTo>
                      <a:pt x="0" y="88"/>
                    </a:lnTo>
                    <a:lnTo>
                      <a:pt x="0" y="105"/>
                    </a:lnTo>
                    <a:lnTo>
                      <a:pt x="2" y="120"/>
                    </a:lnTo>
                    <a:lnTo>
                      <a:pt x="4" y="136"/>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314"/>
              <p:cNvSpPr>
                <a:spLocks/>
              </p:cNvSpPr>
              <p:nvPr/>
            </p:nvSpPr>
            <p:spPr bwMode="auto">
              <a:xfrm>
                <a:off x="7315" y="5520"/>
                <a:ext cx="129" cy="146"/>
              </a:xfrm>
              <a:custGeom>
                <a:avLst/>
                <a:gdLst/>
                <a:ahLst/>
                <a:cxnLst>
                  <a:cxn ang="0">
                    <a:pos x="0" y="55"/>
                  </a:cxn>
                  <a:cxn ang="0">
                    <a:pos x="0" y="115"/>
                  </a:cxn>
                  <a:cxn ang="0">
                    <a:pos x="4" y="143"/>
                  </a:cxn>
                  <a:cxn ang="0">
                    <a:pos x="9" y="146"/>
                  </a:cxn>
                  <a:cxn ang="0">
                    <a:pos x="48" y="146"/>
                  </a:cxn>
                  <a:cxn ang="0">
                    <a:pos x="55" y="143"/>
                  </a:cxn>
                  <a:cxn ang="0">
                    <a:pos x="64" y="143"/>
                  </a:cxn>
                  <a:cxn ang="0">
                    <a:pos x="72" y="141"/>
                  </a:cxn>
                  <a:cxn ang="0">
                    <a:pos x="81" y="141"/>
                  </a:cxn>
                  <a:cxn ang="0">
                    <a:pos x="88" y="139"/>
                  </a:cxn>
                  <a:cxn ang="0">
                    <a:pos x="98" y="136"/>
                  </a:cxn>
                  <a:cxn ang="0">
                    <a:pos x="105" y="134"/>
                  </a:cxn>
                  <a:cxn ang="0">
                    <a:pos x="112" y="134"/>
                  </a:cxn>
                  <a:cxn ang="0">
                    <a:pos x="117" y="132"/>
                  </a:cxn>
                  <a:cxn ang="0">
                    <a:pos x="124" y="129"/>
                  </a:cxn>
                  <a:cxn ang="0">
                    <a:pos x="124" y="64"/>
                  </a:cxn>
                  <a:cxn ang="0">
                    <a:pos x="127" y="50"/>
                  </a:cxn>
                  <a:cxn ang="0">
                    <a:pos x="127" y="33"/>
                  </a:cxn>
                  <a:cxn ang="0">
                    <a:pos x="129" y="16"/>
                  </a:cxn>
                  <a:cxn ang="0">
                    <a:pos x="129" y="0"/>
                  </a:cxn>
                  <a:cxn ang="0">
                    <a:pos x="124" y="0"/>
                  </a:cxn>
                  <a:cxn ang="0">
                    <a:pos x="117" y="2"/>
                  </a:cxn>
                  <a:cxn ang="0">
                    <a:pos x="100" y="2"/>
                  </a:cxn>
                  <a:cxn ang="0">
                    <a:pos x="93" y="4"/>
                  </a:cxn>
                  <a:cxn ang="0">
                    <a:pos x="83" y="4"/>
                  </a:cxn>
                  <a:cxn ang="0">
                    <a:pos x="76" y="7"/>
                  </a:cxn>
                  <a:cxn ang="0">
                    <a:pos x="67" y="9"/>
                  </a:cxn>
                  <a:cxn ang="0">
                    <a:pos x="57" y="9"/>
                  </a:cxn>
                  <a:cxn ang="0">
                    <a:pos x="50" y="12"/>
                  </a:cxn>
                  <a:cxn ang="0">
                    <a:pos x="40" y="14"/>
                  </a:cxn>
                  <a:cxn ang="0">
                    <a:pos x="33" y="16"/>
                  </a:cxn>
                  <a:cxn ang="0">
                    <a:pos x="26" y="16"/>
                  </a:cxn>
                  <a:cxn ang="0">
                    <a:pos x="4" y="24"/>
                  </a:cxn>
                  <a:cxn ang="0">
                    <a:pos x="2" y="40"/>
                  </a:cxn>
                  <a:cxn ang="0">
                    <a:pos x="0" y="55"/>
                  </a:cxn>
                </a:cxnLst>
                <a:rect l="0" t="0" r="r" b="b"/>
                <a:pathLst>
                  <a:path w="129" h="146">
                    <a:moveTo>
                      <a:pt x="0" y="55"/>
                    </a:moveTo>
                    <a:lnTo>
                      <a:pt x="0" y="115"/>
                    </a:lnTo>
                    <a:lnTo>
                      <a:pt x="4" y="143"/>
                    </a:lnTo>
                    <a:lnTo>
                      <a:pt x="9" y="146"/>
                    </a:lnTo>
                    <a:lnTo>
                      <a:pt x="48" y="146"/>
                    </a:lnTo>
                    <a:lnTo>
                      <a:pt x="55" y="143"/>
                    </a:lnTo>
                    <a:lnTo>
                      <a:pt x="64" y="143"/>
                    </a:lnTo>
                    <a:lnTo>
                      <a:pt x="72" y="141"/>
                    </a:lnTo>
                    <a:lnTo>
                      <a:pt x="81" y="141"/>
                    </a:lnTo>
                    <a:lnTo>
                      <a:pt x="88" y="139"/>
                    </a:lnTo>
                    <a:lnTo>
                      <a:pt x="98" y="136"/>
                    </a:lnTo>
                    <a:lnTo>
                      <a:pt x="105" y="134"/>
                    </a:lnTo>
                    <a:lnTo>
                      <a:pt x="112" y="134"/>
                    </a:lnTo>
                    <a:lnTo>
                      <a:pt x="117" y="132"/>
                    </a:lnTo>
                    <a:lnTo>
                      <a:pt x="124" y="129"/>
                    </a:lnTo>
                    <a:lnTo>
                      <a:pt x="124" y="64"/>
                    </a:lnTo>
                    <a:lnTo>
                      <a:pt x="127" y="50"/>
                    </a:lnTo>
                    <a:lnTo>
                      <a:pt x="127" y="33"/>
                    </a:lnTo>
                    <a:lnTo>
                      <a:pt x="129" y="16"/>
                    </a:lnTo>
                    <a:lnTo>
                      <a:pt x="129" y="0"/>
                    </a:lnTo>
                    <a:lnTo>
                      <a:pt x="124" y="0"/>
                    </a:lnTo>
                    <a:lnTo>
                      <a:pt x="117" y="2"/>
                    </a:lnTo>
                    <a:lnTo>
                      <a:pt x="100" y="2"/>
                    </a:lnTo>
                    <a:lnTo>
                      <a:pt x="93" y="4"/>
                    </a:lnTo>
                    <a:lnTo>
                      <a:pt x="83" y="4"/>
                    </a:lnTo>
                    <a:lnTo>
                      <a:pt x="76" y="7"/>
                    </a:lnTo>
                    <a:lnTo>
                      <a:pt x="67" y="9"/>
                    </a:lnTo>
                    <a:lnTo>
                      <a:pt x="57" y="9"/>
                    </a:lnTo>
                    <a:lnTo>
                      <a:pt x="50" y="12"/>
                    </a:lnTo>
                    <a:lnTo>
                      <a:pt x="40" y="14"/>
                    </a:lnTo>
                    <a:lnTo>
                      <a:pt x="33" y="16"/>
                    </a:lnTo>
                    <a:lnTo>
                      <a:pt x="26" y="16"/>
                    </a:lnTo>
                    <a:lnTo>
                      <a:pt x="4" y="24"/>
                    </a:lnTo>
                    <a:lnTo>
                      <a:pt x="2" y="40"/>
                    </a:lnTo>
                    <a:lnTo>
                      <a:pt x="0" y="55"/>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315"/>
              <p:cNvSpPr>
                <a:spLocks/>
              </p:cNvSpPr>
              <p:nvPr/>
            </p:nvSpPr>
            <p:spPr bwMode="auto">
              <a:xfrm>
                <a:off x="7315" y="5522"/>
                <a:ext cx="127" cy="137"/>
              </a:xfrm>
              <a:custGeom>
                <a:avLst/>
                <a:gdLst/>
                <a:ahLst/>
                <a:cxnLst>
                  <a:cxn ang="0">
                    <a:pos x="93" y="124"/>
                  </a:cxn>
                  <a:cxn ang="0">
                    <a:pos x="100" y="124"/>
                  </a:cxn>
                  <a:cxn ang="0">
                    <a:pos x="108" y="122"/>
                  </a:cxn>
                  <a:cxn ang="0">
                    <a:pos x="115" y="120"/>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88" y="2"/>
                  </a:cxn>
                  <a:cxn ang="0">
                    <a:pos x="81" y="4"/>
                  </a:cxn>
                  <a:cxn ang="0">
                    <a:pos x="74" y="4"/>
                  </a:cxn>
                  <a:cxn ang="0">
                    <a:pos x="64" y="7"/>
                  </a:cxn>
                  <a:cxn ang="0">
                    <a:pos x="57" y="9"/>
                  </a:cxn>
                  <a:cxn ang="0">
                    <a:pos x="48" y="9"/>
                  </a:cxn>
                  <a:cxn ang="0">
                    <a:pos x="33" y="14"/>
                  </a:cxn>
                  <a:cxn ang="0">
                    <a:pos x="23" y="16"/>
                  </a:cxn>
                  <a:cxn ang="0">
                    <a:pos x="16" y="19"/>
                  </a:cxn>
                  <a:cxn ang="0">
                    <a:pos x="12" y="19"/>
                  </a:cxn>
                  <a:cxn ang="0">
                    <a:pos x="4" y="21"/>
                  </a:cxn>
                  <a:cxn ang="0">
                    <a:pos x="0" y="50"/>
                  </a:cxn>
                  <a:cxn ang="0">
                    <a:pos x="0" y="107"/>
                  </a:cxn>
                  <a:cxn ang="0">
                    <a:pos x="4" y="134"/>
                  </a:cxn>
                  <a:cxn ang="0">
                    <a:pos x="9" y="136"/>
                  </a:cxn>
                  <a:cxn ang="0">
                    <a:pos x="45" y="136"/>
                  </a:cxn>
                  <a:cxn ang="0">
                    <a:pos x="52" y="134"/>
                  </a:cxn>
                  <a:cxn ang="0">
                    <a:pos x="62" y="132"/>
                  </a:cxn>
                  <a:cxn ang="0">
                    <a:pos x="69" y="132"/>
                  </a:cxn>
                  <a:cxn ang="0">
                    <a:pos x="79" y="129"/>
                  </a:cxn>
                  <a:cxn ang="0">
                    <a:pos x="93" y="124"/>
                  </a:cxn>
                </a:cxnLst>
                <a:rect l="0" t="0" r="r" b="b"/>
                <a:pathLst>
                  <a:path w="127" h="137">
                    <a:moveTo>
                      <a:pt x="93" y="124"/>
                    </a:moveTo>
                    <a:lnTo>
                      <a:pt x="100" y="124"/>
                    </a:lnTo>
                    <a:lnTo>
                      <a:pt x="108" y="122"/>
                    </a:lnTo>
                    <a:lnTo>
                      <a:pt x="115" y="120"/>
                    </a:lnTo>
                    <a:lnTo>
                      <a:pt x="120" y="120"/>
                    </a:lnTo>
                    <a:lnTo>
                      <a:pt x="120" y="74"/>
                    </a:lnTo>
                    <a:lnTo>
                      <a:pt x="122" y="60"/>
                    </a:lnTo>
                    <a:lnTo>
                      <a:pt x="122" y="45"/>
                    </a:lnTo>
                    <a:lnTo>
                      <a:pt x="124" y="31"/>
                    </a:lnTo>
                    <a:lnTo>
                      <a:pt x="124" y="14"/>
                    </a:lnTo>
                    <a:lnTo>
                      <a:pt x="127" y="0"/>
                    </a:lnTo>
                    <a:lnTo>
                      <a:pt x="105" y="0"/>
                    </a:lnTo>
                    <a:lnTo>
                      <a:pt x="98" y="2"/>
                    </a:lnTo>
                    <a:lnTo>
                      <a:pt x="88" y="2"/>
                    </a:lnTo>
                    <a:lnTo>
                      <a:pt x="81" y="4"/>
                    </a:lnTo>
                    <a:lnTo>
                      <a:pt x="74" y="4"/>
                    </a:lnTo>
                    <a:lnTo>
                      <a:pt x="64" y="7"/>
                    </a:lnTo>
                    <a:lnTo>
                      <a:pt x="57" y="9"/>
                    </a:lnTo>
                    <a:lnTo>
                      <a:pt x="48" y="9"/>
                    </a:lnTo>
                    <a:lnTo>
                      <a:pt x="33" y="14"/>
                    </a:lnTo>
                    <a:lnTo>
                      <a:pt x="23" y="16"/>
                    </a:lnTo>
                    <a:lnTo>
                      <a:pt x="16" y="19"/>
                    </a:lnTo>
                    <a:lnTo>
                      <a:pt x="12" y="19"/>
                    </a:lnTo>
                    <a:lnTo>
                      <a:pt x="4" y="21"/>
                    </a:lnTo>
                    <a:lnTo>
                      <a:pt x="0" y="50"/>
                    </a:lnTo>
                    <a:lnTo>
                      <a:pt x="0" y="107"/>
                    </a:lnTo>
                    <a:lnTo>
                      <a:pt x="4" y="134"/>
                    </a:lnTo>
                    <a:lnTo>
                      <a:pt x="9" y="136"/>
                    </a:lnTo>
                    <a:lnTo>
                      <a:pt x="45" y="136"/>
                    </a:lnTo>
                    <a:lnTo>
                      <a:pt x="52" y="134"/>
                    </a:lnTo>
                    <a:lnTo>
                      <a:pt x="62" y="132"/>
                    </a:lnTo>
                    <a:lnTo>
                      <a:pt x="69" y="132"/>
                    </a:lnTo>
                    <a:lnTo>
                      <a:pt x="79" y="129"/>
                    </a:lnTo>
                    <a:lnTo>
                      <a:pt x="93" y="124"/>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316"/>
              <p:cNvSpPr>
                <a:spLocks/>
              </p:cNvSpPr>
              <p:nvPr/>
            </p:nvSpPr>
            <p:spPr bwMode="auto">
              <a:xfrm>
                <a:off x="7315" y="5522"/>
                <a:ext cx="122" cy="130"/>
              </a:xfrm>
              <a:custGeom>
                <a:avLst/>
                <a:gdLst/>
                <a:ahLst/>
                <a:cxnLst>
                  <a:cxn ang="0">
                    <a:pos x="0" y="76"/>
                  </a:cxn>
                  <a:cxn ang="0">
                    <a:pos x="0" y="100"/>
                  </a:cxn>
                  <a:cxn ang="0">
                    <a:pos x="4" y="127"/>
                  </a:cxn>
                  <a:cxn ang="0">
                    <a:pos x="9" y="129"/>
                  </a:cxn>
                  <a:cxn ang="0">
                    <a:pos x="36" y="129"/>
                  </a:cxn>
                  <a:cxn ang="0">
                    <a:pos x="43" y="127"/>
                  </a:cxn>
                  <a:cxn ang="0">
                    <a:pos x="52" y="127"/>
                  </a:cxn>
                  <a:cxn ang="0">
                    <a:pos x="60" y="124"/>
                  </a:cxn>
                  <a:cxn ang="0">
                    <a:pos x="67" y="122"/>
                  </a:cxn>
                  <a:cxn ang="0">
                    <a:pos x="76" y="122"/>
                  </a:cxn>
                  <a:cxn ang="0">
                    <a:pos x="98" y="115"/>
                  </a:cxn>
                  <a:cxn ang="0">
                    <a:pos x="105" y="112"/>
                  </a:cxn>
                  <a:cxn ang="0">
                    <a:pos x="110" y="112"/>
                  </a:cxn>
                  <a:cxn ang="0">
                    <a:pos x="115" y="110"/>
                  </a:cxn>
                  <a:cxn ang="0">
                    <a:pos x="115" y="67"/>
                  </a:cxn>
                  <a:cxn ang="0">
                    <a:pos x="117" y="55"/>
                  </a:cxn>
                  <a:cxn ang="0">
                    <a:pos x="117" y="40"/>
                  </a:cxn>
                  <a:cxn ang="0">
                    <a:pos x="120" y="28"/>
                  </a:cxn>
                  <a:cxn ang="0">
                    <a:pos x="120" y="14"/>
                  </a:cxn>
                  <a:cxn ang="0">
                    <a:pos x="122" y="0"/>
                  </a:cxn>
                  <a:cxn ang="0">
                    <a:pos x="110" y="0"/>
                  </a:cxn>
                  <a:cxn ang="0">
                    <a:pos x="103" y="2"/>
                  </a:cxn>
                  <a:cxn ang="0">
                    <a:pos x="86" y="2"/>
                  </a:cxn>
                  <a:cxn ang="0">
                    <a:pos x="79" y="4"/>
                  </a:cxn>
                  <a:cxn ang="0">
                    <a:pos x="72" y="4"/>
                  </a:cxn>
                  <a:cxn ang="0">
                    <a:pos x="62" y="7"/>
                  </a:cxn>
                  <a:cxn ang="0">
                    <a:pos x="48" y="12"/>
                  </a:cxn>
                  <a:cxn ang="0">
                    <a:pos x="38" y="12"/>
                  </a:cxn>
                  <a:cxn ang="0">
                    <a:pos x="16" y="19"/>
                  </a:cxn>
                  <a:cxn ang="0">
                    <a:pos x="12" y="19"/>
                  </a:cxn>
                  <a:cxn ang="0">
                    <a:pos x="4" y="21"/>
                  </a:cxn>
                  <a:cxn ang="0">
                    <a:pos x="2" y="50"/>
                  </a:cxn>
                  <a:cxn ang="0">
                    <a:pos x="0" y="76"/>
                  </a:cxn>
                </a:cxnLst>
                <a:rect l="0" t="0" r="r" b="b"/>
                <a:pathLst>
                  <a:path w="122" h="130">
                    <a:moveTo>
                      <a:pt x="0" y="76"/>
                    </a:moveTo>
                    <a:lnTo>
                      <a:pt x="0" y="100"/>
                    </a:lnTo>
                    <a:lnTo>
                      <a:pt x="4" y="127"/>
                    </a:lnTo>
                    <a:lnTo>
                      <a:pt x="9" y="129"/>
                    </a:lnTo>
                    <a:lnTo>
                      <a:pt x="36" y="129"/>
                    </a:lnTo>
                    <a:lnTo>
                      <a:pt x="43" y="127"/>
                    </a:lnTo>
                    <a:lnTo>
                      <a:pt x="52" y="127"/>
                    </a:lnTo>
                    <a:lnTo>
                      <a:pt x="60" y="124"/>
                    </a:lnTo>
                    <a:lnTo>
                      <a:pt x="67" y="122"/>
                    </a:lnTo>
                    <a:lnTo>
                      <a:pt x="76" y="122"/>
                    </a:lnTo>
                    <a:lnTo>
                      <a:pt x="98" y="115"/>
                    </a:lnTo>
                    <a:lnTo>
                      <a:pt x="105" y="112"/>
                    </a:lnTo>
                    <a:lnTo>
                      <a:pt x="110" y="112"/>
                    </a:lnTo>
                    <a:lnTo>
                      <a:pt x="115" y="110"/>
                    </a:lnTo>
                    <a:lnTo>
                      <a:pt x="115" y="67"/>
                    </a:lnTo>
                    <a:lnTo>
                      <a:pt x="117" y="55"/>
                    </a:lnTo>
                    <a:lnTo>
                      <a:pt x="117" y="40"/>
                    </a:lnTo>
                    <a:lnTo>
                      <a:pt x="120" y="28"/>
                    </a:lnTo>
                    <a:lnTo>
                      <a:pt x="120" y="14"/>
                    </a:lnTo>
                    <a:lnTo>
                      <a:pt x="122" y="0"/>
                    </a:lnTo>
                    <a:lnTo>
                      <a:pt x="110" y="0"/>
                    </a:lnTo>
                    <a:lnTo>
                      <a:pt x="103" y="2"/>
                    </a:lnTo>
                    <a:lnTo>
                      <a:pt x="86" y="2"/>
                    </a:lnTo>
                    <a:lnTo>
                      <a:pt x="79" y="4"/>
                    </a:lnTo>
                    <a:lnTo>
                      <a:pt x="72" y="4"/>
                    </a:lnTo>
                    <a:lnTo>
                      <a:pt x="62" y="7"/>
                    </a:lnTo>
                    <a:lnTo>
                      <a:pt x="48" y="12"/>
                    </a:lnTo>
                    <a:lnTo>
                      <a:pt x="38" y="12"/>
                    </a:lnTo>
                    <a:lnTo>
                      <a:pt x="16" y="19"/>
                    </a:lnTo>
                    <a:lnTo>
                      <a:pt x="12" y="19"/>
                    </a:lnTo>
                    <a:lnTo>
                      <a:pt x="4" y="21"/>
                    </a:lnTo>
                    <a:lnTo>
                      <a:pt x="2" y="50"/>
                    </a:lnTo>
                    <a:lnTo>
                      <a:pt x="0" y="76"/>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317"/>
              <p:cNvSpPr>
                <a:spLocks/>
              </p:cNvSpPr>
              <p:nvPr/>
            </p:nvSpPr>
            <p:spPr bwMode="auto">
              <a:xfrm>
                <a:off x="7315" y="5522"/>
                <a:ext cx="117" cy="122"/>
              </a:xfrm>
              <a:custGeom>
                <a:avLst/>
                <a:gdLst/>
                <a:ahLst/>
                <a:cxnLst>
                  <a:cxn ang="0">
                    <a:pos x="2" y="47"/>
                  </a:cxn>
                  <a:cxn ang="0">
                    <a:pos x="0" y="72"/>
                  </a:cxn>
                  <a:cxn ang="0">
                    <a:pos x="4" y="120"/>
                  </a:cxn>
                  <a:cxn ang="0">
                    <a:pos x="9" y="122"/>
                  </a:cxn>
                  <a:cxn ang="0">
                    <a:pos x="28" y="122"/>
                  </a:cxn>
                  <a:cxn ang="0">
                    <a:pos x="36" y="120"/>
                  </a:cxn>
                  <a:cxn ang="0">
                    <a:pos x="43" y="120"/>
                  </a:cxn>
                  <a:cxn ang="0">
                    <a:pos x="50" y="117"/>
                  </a:cxn>
                  <a:cxn ang="0">
                    <a:pos x="57" y="117"/>
                  </a:cxn>
                  <a:cxn ang="0">
                    <a:pos x="64" y="115"/>
                  </a:cxn>
                  <a:cxn ang="0">
                    <a:pos x="72" y="112"/>
                  </a:cxn>
                  <a:cxn ang="0">
                    <a:pos x="81" y="110"/>
                  </a:cxn>
                  <a:cxn ang="0">
                    <a:pos x="86" y="107"/>
                  </a:cxn>
                  <a:cxn ang="0">
                    <a:pos x="93" y="105"/>
                  </a:cxn>
                  <a:cxn ang="0">
                    <a:pos x="100" y="105"/>
                  </a:cxn>
                  <a:cxn ang="0">
                    <a:pos x="110" y="100"/>
                  </a:cxn>
                  <a:cxn ang="0">
                    <a:pos x="110" y="74"/>
                  </a:cxn>
                  <a:cxn ang="0">
                    <a:pos x="112" y="62"/>
                  </a:cxn>
                  <a:cxn ang="0">
                    <a:pos x="112" y="50"/>
                  </a:cxn>
                  <a:cxn ang="0">
                    <a:pos x="115" y="38"/>
                  </a:cxn>
                  <a:cxn ang="0">
                    <a:pos x="115" y="26"/>
                  </a:cxn>
                  <a:cxn ang="0">
                    <a:pos x="117" y="14"/>
                  </a:cxn>
                  <a:cxn ang="0">
                    <a:pos x="117" y="0"/>
                  </a:cxn>
                  <a:cxn ang="0">
                    <a:pos x="105" y="0"/>
                  </a:cxn>
                  <a:cxn ang="0">
                    <a:pos x="98" y="2"/>
                  </a:cxn>
                  <a:cxn ang="0">
                    <a:pos x="91" y="2"/>
                  </a:cxn>
                  <a:cxn ang="0">
                    <a:pos x="83" y="4"/>
                  </a:cxn>
                  <a:cxn ang="0">
                    <a:pos x="76" y="4"/>
                  </a:cxn>
                  <a:cxn ang="0">
                    <a:pos x="69" y="7"/>
                  </a:cxn>
                  <a:cxn ang="0">
                    <a:pos x="62" y="7"/>
                  </a:cxn>
                  <a:cxn ang="0">
                    <a:pos x="52" y="9"/>
                  </a:cxn>
                  <a:cxn ang="0">
                    <a:pos x="38" y="14"/>
                  </a:cxn>
                  <a:cxn ang="0">
                    <a:pos x="31" y="14"/>
                  </a:cxn>
                  <a:cxn ang="0">
                    <a:pos x="9" y="21"/>
                  </a:cxn>
                  <a:cxn ang="0">
                    <a:pos x="4" y="21"/>
                  </a:cxn>
                  <a:cxn ang="0">
                    <a:pos x="2" y="47"/>
                  </a:cxn>
                </a:cxnLst>
                <a:rect l="0" t="0" r="r" b="b"/>
                <a:pathLst>
                  <a:path w="117" h="122">
                    <a:moveTo>
                      <a:pt x="2" y="47"/>
                    </a:moveTo>
                    <a:lnTo>
                      <a:pt x="0" y="72"/>
                    </a:lnTo>
                    <a:lnTo>
                      <a:pt x="4" y="120"/>
                    </a:lnTo>
                    <a:lnTo>
                      <a:pt x="9" y="122"/>
                    </a:lnTo>
                    <a:lnTo>
                      <a:pt x="28" y="122"/>
                    </a:lnTo>
                    <a:lnTo>
                      <a:pt x="36" y="120"/>
                    </a:lnTo>
                    <a:lnTo>
                      <a:pt x="43" y="120"/>
                    </a:lnTo>
                    <a:lnTo>
                      <a:pt x="50" y="117"/>
                    </a:lnTo>
                    <a:lnTo>
                      <a:pt x="57" y="117"/>
                    </a:lnTo>
                    <a:lnTo>
                      <a:pt x="64" y="115"/>
                    </a:lnTo>
                    <a:lnTo>
                      <a:pt x="72" y="112"/>
                    </a:lnTo>
                    <a:lnTo>
                      <a:pt x="81" y="110"/>
                    </a:lnTo>
                    <a:lnTo>
                      <a:pt x="86" y="107"/>
                    </a:lnTo>
                    <a:lnTo>
                      <a:pt x="93" y="105"/>
                    </a:lnTo>
                    <a:lnTo>
                      <a:pt x="100" y="105"/>
                    </a:lnTo>
                    <a:lnTo>
                      <a:pt x="110" y="100"/>
                    </a:lnTo>
                    <a:lnTo>
                      <a:pt x="110" y="74"/>
                    </a:lnTo>
                    <a:lnTo>
                      <a:pt x="112" y="62"/>
                    </a:lnTo>
                    <a:lnTo>
                      <a:pt x="112" y="50"/>
                    </a:lnTo>
                    <a:lnTo>
                      <a:pt x="115" y="38"/>
                    </a:lnTo>
                    <a:lnTo>
                      <a:pt x="115" y="26"/>
                    </a:lnTo>
                    <a:lnTo>
                      <a:pt x="117" y="14"/>
                    </a:lnTo>
                    <a:lnTo>
                      <a:pt x="117" y="0"/>
                    </a:lnTo>
                    <a:lnTo>
                      <a:pt x="105" y="0"/>
                    </a:lnTo>
                    <a:lnTo>
                      <a:pt x="98" y="2"/>
                    </a:lnTo>
                    <a:lnTo>
                      <a:pt x="91" y="2"/>
                    </a:lnTo>
                    <a:lnTo>
                      <a:pt x="83" y="4"/>
                    </a:lnTo>
                    <a:lnTo>
                      <a:pt x="76" y="4"/>
                    </a:lnTo>
                    <a:lnTo>
                      <a:pt x="69" y="7"/>
                    </a:lnTo>
                    <a:lnTo>
                      <a:pt x="62" y="7"/>
                    </a:lnTo>
                    <a:lnTo>
                      <a:pt x="52" y="9"/>
                    </a:lnTo>
                    <a:lnTo>
                      <a:pt x="38" y="14"/>
                    </a:lnTo>
                    <a:lnTo>
                      <a:pt x="31" y="14"/>
                    </a:lnTo>
                    <a:lnTo>
                      <a:pt x="9" y="21"/>
                    </a:lnTo>
                    <a:lnTo>
                      <a:pt x="4" y="21"/>
                    </a:lnTo>
                    <a:lnTo>
                      <a:pt x="2" y="47"/>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318"/>
              <p:cNvSpPr>
                <a:spLocks/>
              </p:cNvSpPr>
              <p:nvPr/>
            </p:nvSpPr>
            <p:spPr bwMode="auto">
              <a:xfrm>
                <a:off x="7317" y="5522"/>
                <a:ext cx="111" cy="115"/>
              </a:xfrm>
              <a:custGeom>
                <a:avLst/>
                <a:gdLst/>
                <a:ahLst/>
                <a:cxnLst>
                  <a:cxn ang="0">
                    <a:pos x="2" y="112"/>
                  </a:cxn>
                  <a:cxn ang="0">
                    <a:pos x="7" y="115"/>
                  </a:cxn>
                  <a:cxn ang="0">
                    <a:pos x="23" y="115"/>
                  </a:cxn>
                  <a:cxn ang="0">
                    <a:pos x="31" y="112"/>
                  </a:cxn>
                  <a:cxn ang="0">
                    <a:pos x="38" y="112"/>
                  </a:cxn>
                  <a:cxn ang="0">
                    <a:pos x="67" y="103"/>
                  </a:cxn>
                  <a:cxn ang="0">
                    <a:pos x="74" y="103"/>
                  </a:cxn>
                  <a:cxn ang="0">
                    <a:pos x="88" y="98"/>
                  </a:cxn>
                  <a:cxn ang="0">
                    <a:pos x="93" y="96"/>
                  </a:cxn>
                  <a:cxn ang="0">
                    <a:pos x="100" y="93"/>
                  </a:cxn>
                  <a:cxn ang="0">
                    <a:pos x="103" y="93"/>
                  </a:cxn>
                  <a:cxn ang="0">
                    <a:pos x="103" y="81"/>
                  </a:cxn>
                  <a:cxn ang="0">
                    <a:pos x="105" y="69"/>
                  </a:cxn>
                  <a:cxn ang="0">
                    <a:pos x="105" y="47"/>
                  </a:cxn>
                  <a:cxn ang="0">
                    <a:pos x="107" y="35"/>
                  </a:cxn>
                  <a:cxn ang="0">
                    <a:pos x="110" y="26"/>
                  </a:cxn>
                  <a:cxn ang="0">
                    <a:pos x="110" y="0"/>
                  </a:cxn>
                  <a:cxn ang="0">
                    <a:pos x="105" y="0"/>
                  </a:cxn>
                  <a:cxn ang="0">
                    <a:pos x="100" y="2"/>
                  </a:cxn>
                  <a:cxn ang="0">
                    <a:pos x="86" y="2"/>
                  </a:cxn>
                  <a:cxn ang="0">
                    <a:pos x="79" y="4"/>
                  </a:cxn>
                  <a:cxn ang="0">
                    <a:pos x="72" y="4"/>
                  </a:cxn>
                  <a:cxn ang="0">
                    <a:pos x="57" y="9"/>
                  </a:cxn>
                  <a:cxn ang="0">
                    <a:pos x="50" y="9"/>
                  </a:cxn>
                  <a:cxn ang="0">
                    <a:pos x="40" y="12"/>
                  </a:cxn>
                  <a:cxn ang="0">
                    <a:pos x="33" y="14"/>
                  </a:cxn>
                  <a:cxn ang="0">
                    <a:pos x="26" y="14"/>
                  </a:cxn>
                  <a:cxn ang="0">
                    <a:pos x="19" y="16"/>
                  </a:cxn>
                  <a:cxn ang="0">
                    <a:pos x="14" y="19"/>
                  </a:cxn>
                  <a:cxn ang="0">
                    <a:pos x="7" y="21"/>
                  </a:cxn>
                  <a:cxn ang="0">
                    <a:pos x="2" y="21"/>
                  </a:cxn>
                  <a:cxn ang="0">
                    <a:pos x="0" y="45"/>
                  </a:cxn>
                  <a:cxn ang="0">
                    <a:pos x="0" y="91"/>
                  </a:cxn>
                  <a:cxn ang="0">
                    <a:pos x="2" y="112"/>
                  </a:cxn>
                </a:cxnLst>
                <a:rect l="0" t="0" r="r" b="b"/>
                <a:pathLst>
                  <a:path w="111" h="115">
                    <a:moveTo>
                      <a:pt x="2" y="112"/>
                    </a:moveTo>
                    <a:lnTo>
                      <a:pt x="7" y="115"/>
                    </a:lnTo>
                    <a:lnTo>
                      <a:pt x="23" y="115"/>
                    </a:lnTo>
                    <a:lnTo>
                      <a:pt x="31" y="112"/>
                    </a:lnTo>
                    <a:lnTo>
                      <a:pt x="38" y="112"/>
                    </a:lnTo>
                    <a:lnTo>
                      <a:pt x="67" y="103"/>
                    </a:lnTo>
                    <a:lnTo>
                      <a:pt x="74" y="103"/>
                    </a:lnTo>
                    <a:lnTo>
                      <a:pt x="88" y="98"/>
                    </a:lnTo>
                    <a:lnTo>
                      <a:pt x="93" y="96"/>
                    </a:lnTo>
                    <a:lnTo>
                      <a:pt x="100" y="93"/>
                    </a:lnTo>
                    <a:lnTo>
                      <a:pt x="103" y="93"/>
                    </a:lnTo>
                    <a:lnTo>
                      <a:pt x="103" y="81"/>
                    </a:lnTo>
                    <a:lnTo>
                      <a:pt x="105" y="69"/>
                    </a:lnTo>
                    <a:lnTo>
                      <a:pt x="105" y="47"/>
                    </a:lnTo>
                    <a:lnTo>
                      <a:pt x="107" y="35"/>
                    </a:lnTo>
                    <a:lnTo>
                      <a:pt x="110" y="26"/>
                    </a:lnTo>
                    <a:lnTo>
                      <a:pt x="110" y="0"/>
                    </a:lnTo>
                    <a:lnTo>
                      <a:pt x="105" y="0"/>
                    </a:lnTo>
                    <a:lnTo>
                      <a:pt x="100" y="2"/>
                    </a:lnTo>
                    <a:lnTo>
                      <a:pt x="86" y="2"/>
                    </a:lnTo>
                    <a:lnTo>
                      <a:pt x="79" y="4"/>
                    </a:lnTo>
                    <a:lnTo>
                      <a:pt x="72" y="4"/>
                    </a:lnTo>
                    <a:lnTo>
                      <a:pt x="57" y="9"/>
                    </a:lnTo>
                    <a:lnTo>
                      <a:pt x="50" y="9"/>
                    </a:lnTo>
                    <a:lnTo>
                      <a:pt x="40" y="12"/>
                    </a:lnTo>
                    <a:lnTo>
                      <a:pt x="33" y="14"/>
                    </a:lnTo>
                    <a:lnTo>
                      <a:pt x="26" y="14"/>
                    </a:lnTo>
                    <a:lnTo>
                      <a:pt x="19" y="16"/>
                    </a:lnTo>
                    <a:lnTo>
                      <a:pt x="14" y="19"/>
                    </a:lnTo>
                    <a:lnTo>
                      <a:pt x="7" y="21"/>
                    </a:lnTo>
                    <a:lnTo>
                      <a:pt x="2" y="21"/>
                    </a:lnTo>
                    <a:lnTo>
                      <a:pt x="0" y="45"/>
                    </a:lnTo>
                    <a:lnTo>
                      <a:pt x="0" y="91"/>
                    </a:lnTo>
                    <a:lnTo>
                      <a:pt x="2" y="112"/>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319"/>
              <p:cNvSpPr>
                <a:spLocks/>
              </p:cNvSpPr>
              <p:nvPr/>
            </p:nvSpPr>
            <p:spPr bwMode="auto">
              <a:xfrm>
                <a:off x="7322" y="5534"/>
                <a:ext cx="166" cy="31"/>
              </a:xfrm>
              <a:custGeom>
                <a:avLst/>
                <a:gdLst/>
                <a:ahLst/>
                <a:cxnLst>
                  <a:cxn ang="0">
                    <a:pos x="148" y="9"/>
                  </a:cxn>
                  <a:cxn ang="0">
                    <a:pos x="165" y="0"/>
                  </a:cxn>
                  <a:cxn ang="0">
                    <a:pos x="151" y="4"/>
                  </a:cxn>
                  <a:cxn ang="0">
                    <a:pos x="120" y="7"/>
                  </a:cxn>
                  <a:cxn ang="0">
                    <a:pos x="43" y="16"/>
                  </a:cxn>
                  <a:cxn ang="0">
                    <a:pos x="0" y="23"/>
                  </a:cxn>
                  <a:cxn ang="0">
                    <a:pos x="7" y="31"/>
                  </a:cxn>
                  <a:cxn ang="0">
                    <a:pos x="148" y="9"/>
                  </a:cxn>
                </a:cxnLst>
                <a:rect l="0" t="0" r="r" b="b"/>
                <a:pathLst>
                  <a:path w="166" h="31">
                    <a:moveTo>
                      <a:pt x="148" y="9"/>
                    </a:moveTo>
                    <a:lnTo>
                      <a:pt x="165" y="0"/>
                    </a:lnTo>
                    <a:lnTo>
                      <a:pt x="151" y="4"/>
                    </a:lnTo>
                    <a:lnTo>
                      <a:pt x="120" y="7"/>
                    </a:lnTo>
                    <a:lnTo>
                      <a:pt x="43" y="16"/>
                    </a:lnTo>
                    <a:lnTo>
                      <a:pt x="0" y="23"/>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320"/>
              <p:cNvSpPr>
                <a:spLocks/>
              </p:cNvSpPr>
              <p:nvPr/>
            </p:nvSpPr>
            <p:spPr bwMode="auto">
              <a:xfrm>
                <a:off x="7324" y="5544"/>
                <a:ext cx="147" cy="168"/>
              </a:xfrm>
              <a:custGeom>
                <a:avLst/>
                <a:gdLst/>
                <a:ahLst/>
                <a:cxnLst>
                  <a:cxn ang="0">
                    <a:pos x="2" y="50"/>
                  </a:cxn>
                  <a:cxn ang="0">
                    <a:pos x="0" y="67"/>
                  </a:cxn>
                  <a:cxn ang="0">
                    <a:pos x="0" y="124"/>
                  </a:cxn>
                  <a:cxn ang="0">
                    <a:pos x="2" y="143"/>
                  </a:cxn>
                  <a:cxn ang="0">
                    <a:pos x="4" y="165"/>
                  </a:cxn>
                  <a:cxn ang="0">
                    <a:pos x="31" y="165"/>
                  </a:cxn>
                  <a:cxn ang="0">
                    <a:pos x="40" y="167"/>
                  </a:cxn>
                  <a:cxn ang="0">
                    <a:pos x="120" y="167"/>
                  </a:cxn>
                  <a:cxn ang="0">
                    <a:pos x="127" y="165"/>
                  </a:cxn>
                  <a:cxn ang="0">
                    <a:pos x="146" y="165"/>
                  </a:cxn>
                  <a:cxn ang="0">
                    <a:pos x="143" y="122"/>
                  </a:cxn>
                  <a:cxn ang="0">
                    <a:pos x="143" y="35"/>
                  </a:cxn>
                  <a:cxn ang="0">
                    <a:pos x="146" y="0"/>
                  </a:cxn>
                  <a:cxn ang="0">
                    <a:pos x="120" y="0"/>
                  </a:cxn>
                  <a:cxn ang="0">
                    <a:pos x="110" y="2"/>
                  </a:cxn>
                  <a:cxn ang="0">
                    <a:pos x="91" y="2"/>
                  </a:cxn>
                  <a:cxn ang="0">
                    <a:pos x="83" y="4"/>
                  </a:cxn>
                  <a:cxn ang="0">
                    <a:pos x="74" y="4"/>
                  </a:cxn>
                  <a:cxn ang="0">
                    <a:pos x="64" y="7"/>
                  </a:cxn>
                  <a:cxn ang="0">
                    <a:pos x="57" y="7"/>
                  </a:cxn>
                  <a:cxn ang="0">
                    <a:pos x="47" y="9"/>
                  </a:cxn>
                  <a:cxn ang="0">
                    <a:pos x="38" y="9"/>
                  </a:cxn>
                  <a:cxn ang="0">
                    <a:pos x="31" y="11"/>
                  </a:cxn>
                  <a:cxn ang="0">
                    <a:pos x="21" y="14"/>
                  </a:cxn>
                  <a:cxn ang="0">
                    <a:pos x="11" y="14"/>
                  </a:cxn>
                  <a:cxn ang="0">
                    <a:pos x="4" y="16"/>
                  </a:cxn>
                  <a:cxn ang="0">
                    <a:pos x="2" y="33"/>
                  </a:cxn>
                  <a:cxn ang="0">
                    <a:pos x="2" y="50"/>
                  </a:cxn>
                </a:cxnLst>
                <a:rect l="0" t="0" r="r" b="b"/>
                <a:pathLst>
                  <a:path w="147" h="168">
                    <a:moveTo>
                      <a:pt x="2" y="50"/>
                    </a:moveTo>
                    <a:lnTo>
                      <a:pt x="0" y="67"/>
                    </a:lnTo>
                    <a:lnTo>
                      <a:pt x="0" y="124"/>
                    </a:lnTo>
                    <a:lnTo>
                      <a:pt x="2" y="143"/>
                    </a:lnTo>
                    <a:lnTo>
                      <a:pt x="4" y="165"/>
                    </a:lnTo>
                    <a:lnTo>
                      <a:pt x="31" y="165"/>
                    </a:lnTo>
                    <a:lnTo>
                      <a:pt x="40" y="167"/>
                    </a:lnTo>
                    <a:lnTo>
                      <a:pt x="120" y="167"/>
                    </a:lnTo>
                    <a:lnTo>
                      <a:pt x="127" y="165"/>
                    </a:lnTo>
                    <a:lnTo>
                      <a:pt x="146" y="165"/>
                    </a:lnTo>
                    <a:lnTo>
                      <a:pt x="143" y="122"/>
                    </a:lnTo>
                    <a:lnTo>
                      <a:pt x="143" y="35"/>
                    </a:lnTo>
                    <a:lnTo>
                      <a:pt x="146" y="0"/>
                    </a:lnTo>
                    <a:lnTo>
                      <a:pt x="120" y="0"/>
                    </a:lnTo>
                    <a:lnTo>
                      <a:pt x="110" y="2"/>
                    </a:lnTo>
                    <a:lnTo>
                      <a:pt x="91" y="2"/>
                    </a:lnTo>
                    <a:lnTo>
                      <a:pt x="83" y="4"/>
                    </a:lnTo>
                    <a:lnTo>
                      <a:pt x="74" y="4"/>
                    </a:lnTo>
                    <a:lnTo>
                      <a:pt x="64" y="7"/>
                    </a:lnTo>
                    <a:lnTo>
                      <a:pt x="57" y="7"/>
                    </a:lnTo>
                    <a:lnTo>
                      <a:pt x="47" y="9"/>
                    </a:lnTo>
                    <a:lnTo>
                      <a:pt x="38" y="9"/>
                    </a:lnTo>
                    <a:lnTo>
                      <a:pt x="31" y="11"/>
                    </a:lnTo>
                    <a:lnTo>
                      <a:pt x="21" y="14"/>
                    </a:lnTo>
                    <a:lnTo>
                      <a:pt x="11" y="14"/>
                    </a:lnTo>
                    <a:lnTo>
                      <a:pt x="4" y="16"/>
                    </a:lnTo>
                    <a:lnTo>
                      <a:pt x="2" y="33"/>
                    </a:lnTo>
                    <a:lnTo>
                      <a:pt x="2" y="50"/>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321"/>
              <p:cNvSpPr>
                <a:spLocks/>
              </p:cNvSpPr>
              <p:nvPr/>
            </p:nvSpPr>
            <p:spPr bwMode="auto">
              <a:xfrm>
                <a:off x="7327" y="5546"/>
                <a:ext cx="139" cy="163"/>
              </a:xfrm>
              <a:custGeom>
                <a:avLst/>
                <a:gdLst/>
                <a:ahLst/>
                <a:cxnLst>
                  <a:cxn ang="0">
                    <a:pos x="0" y="64"/>
                  </a:cxn>
                  <a:cxn ang="0">
                    <a:pos x="0" y="119"/>
                  </a:cxn>
                  <a:cxn ang="0">
                    <a:pos x="4" y="158"/>
                  </a:cxn>
                  <a:cxn ang="0">
                    <a:pos x="11" y="158"/>
                  </a:cxn>
                  <a:cxn ang="0">
                    <a:pos x="21" y="160"/>
                  </a:cxn>
                  <a:cxn ang="0">
                    <a:pos x="55" y="160"/>
                  </a:cxn>
                  <a:cxn ang="0">
                    <a:pos x="62" y="163"/>
                  </a:cxn>
                  <a:cxn ang="0">
                    <a:pos x="88" y="163"/>
                  </a:cxn>
                  <a:cxn ang="0">
                    <a:pos x="98" y="160"/>
                  </a:cxn>
                  <a:cxn ang="0">
                    <a:pos x="122" y="160"/>
                  </a:cxn>
                  <a:cxn ang="0">
                    <a:pos x="129" y="158"/>
                  </a:cxn>
                  <a:cxn ang="0">
                    <a:pos x="139" y="158"/>
                  </a:cxn>
                  <a:cxn ang="0">
                    <a:pos x="139" y="0"/>
                  </a:cxn>
                  <a:cxn ang="0">
                    <a:pos x="129" y="0"/>
                  </a:cxn>
                  <a:cxn ang="0">
                    <a:pos x="122" y="2"/>
                  </a:cxn>
                  <a:cxn ang="0">
                    <a:pos x="88" y="2"/>
                  </a:cxn>
                  <a:cxn ang="0">
                    <a:pos x="79" y="4"/>
                  </a:cxn>
                  <a:cxn ang="0">
                    <a:pos x="71" y="4"/>
                  </a:cxn>
                  <a:cxn ang="0">
                    <a:pos x="62" y="7"/>
                  </a:cxn>
                  <a:cxn ang="0">
                    <a:pos x="55" y="7"/>
                  </a:cxn>
                  <a:cxn ang="0">
                    <a:pos x="45" y="9"/>
                  </a:cxn>
                  <a:cxn ang="0">
                    <a:pos x="38" y="9"/>
                  </a:cxn>
                  <a:cxn ang="0">
                    <a:pos x="28" y="11"/>
                  </a:cxn>
                  <a:cxn ang="0">
                    <a:pos x="21" y="14"/>
                  </a:cxn>
                  <a:cxn ang="0">
                    <a:pos x="11" y="14"/>
                  </a:cxn>
                  <a:cxn ang="0">
                    <a:pos x="4" y="16"/>
                  </a:cxn>
                  <a:cxn ang="0">
                    <a:pos x="2" y="33"/>
                  </a:cxn>
                  <a:cxn ang="0">
                    <a:pos x="2" y="50"/>
                  </a:cxn>
                  <a:cxn ang="0">
                    <a:pos x="0" y="64"/>
                  </a:cxn>
                </a:cxnLst>
                <a:rect l="0" t="0" r="r" b="b"/>
                <a:pathLst>
                  <a:path w="139" h="163">
                    <a:moveTo>
                      <a:pt x="0" y="64"/>
                    </a:moveTo>
                    <a:lnTo>
                      <a:pt x="0" y="119"/>
                    </a:lnTo>
                    <a:lnTo>
                      <a:pt x="4" y="158"/>
                    </a:lnTo>
                    <a:lnTo>
                      <a:pt x="11" y="158"/>
                    </a:lnTo>
                    <a:lnTo>
                      <a:pt x="21" y="160"/>
                    </a:lnTo>
                    <a:lnTo>
                      <a:pt x="55" y="160"/>
                    </a:lnTo>
                    <a:lnTo>
                      <a:pt x="62" y="163"/>
                    </a:lnTo>
                    <a:lnTo>
                      <a:pt x="88" y="163"/>
                    </a:lnTo>
                    <a:lnTo>
                      <a:pt x="98" y="160"/>
                    </a:lnTo>
                    <a:lnTo>
                      <a:pt x="122" y="160"/>
                    </a:lnTo>
                    <a:lnTo>
                      <a:pt x="129" y="158"/>
                    </a:lnTo>
                    <a:lnTo>
                      <a:pt x="139" y="158"/>
                    </a:lnTo>
                    <a:lnTo>
                      <a:pt x="139" y="0"/>
                    </a:lnTo>
                    <a:lnTo>
                      <a:pt x="129" y="0"/>
                    </a:lnTo>
                    <a:lnTo>
                      <a:pt x="122" y="2"/>
                    </a:lnTo>
                    <a:lnTo>
                      <a:pt x="88" y="2"/>
                    </a:lnTo>
                    <a:lnTo>
                      <a:pt x="79" y="4"/>
                    </a:lnTo>
                    <a:lnTo>
                      <a:pt x="71" y="4"/>
                    </a:lnTo>
                    <a:lnTo>
                      <a:pt x="62" y="7"/>
                    </a:lnTo>
                    <a:lnTo>
                      <a:pt x="55" y="7"/>
                    </a:lnTo>
                    <a:lnTo>
                      <a:pt x="45" y="9"/>
                    </a:lnTo>
                    <a:lnTo>
                      <a:pt x="38" y="9"/>
                    </a:lnTo>
                    <a:lnTo>
                      <a:pt x="28" y="11"/>
                    </a:lnTo>
                    <a:lnTo>
                      <a:pt x="21" y="14"/>
                    </a:lnTo>
                    <a:lnTo>
                      <a:pt x="11" y="14"/>
                    </a:lnTo>
                    <a:lnTo>
                      <a:pt x="4" y="16"/>
                    </a:lnTo>
                    <a:lnTo>
                      <a:pt x="2" y="33"/>
                    </a:lnTo>
                    <a:lnTo>
                      <a:pt x="2" y="50"/>
                    </a:lnTo>
                    <a:lnTo>
                      <a:pt x="0" y="64"/>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322"/>
              <p:cNvSpPr>
                <a:spLocks/>
              </p:cNvSpPr>
              <p:nvPr/>
            </p:nvSpPr>
            <p:spPr bwMode="auto">
              <a:xfrm>
                <a:off x="7329" y="5551"/>
                <a:ext cx="132" cy="153"/>
              </a:xfrm>
              <a:custGeom>
                <a:avLst/>
                <a:gdLst/>
                <a:ahLst/>
                <a:cxnLst>
                  <a:cxn ang="0">
                    <a:pos x="2" y="129"/>
                  </a:cxn>
                  <a:cxn ang="0">
                    <a:pos x="4" y="148"/>
                  </a:cxn>
                  <a:cxn ang="0">
                    <a:pos x="11" y="151"/>
                  </a:cxn>
                  <a:cxn ang="0">
                    <a:pos x="28" y="151"/>
                  </a:cxn>
                  <a:cxn ang="0">
                    <a:pos x="35" y="153"/>
                  </a:cxn>
                  <a:cxn ang="0">
                    <a:pos x="100" y="153"/>
                  </a:cxn>
                  <a:cxn ang="0">
                    <a:pos x="107" y="151"/>
                  </a:cxn>
                  <a:cxn ang="0">
                    <a:pos x="117" y="151"/>
                  </a:cxn>
                  <a:cxn ang="0">
                    <a:pos x="124" y="148"/>
                  </a:cxn>
                  <a:cxn ang="0">
                    <a:pos x="131" y="148"/>
                  </a:cxn>
                  <a:cxn ang="0">
                    <a:pos x="131" y="0"/>
                  </a:cxn>
                  <a:cxn ang="0">
                    <a:pos x="91" y="0"/>
                  </a:cxn>
                  <a:cxn ang="0">
                    <a:pos x="83" y="2"/>
                  </a:cxn>
                  <a:cxn ang="0">
                    <a:pos x="67" y="2"/>
                  </a:cxn>
                  <a:cxn ang="0">
                    <a:pos x="60" y="4"/>
                  </a:cxn>
                  <a:cxn ang="0">
                    <a:pos x="52" y="4"/>
                  </a:cxn>
                  <a:cxn ang="0">
                    <a:pos x="43" y="7"/>
                  </a:cxn>
                  <a:cxn ang="0">
                    <a:pos x="35" y="7"/>
                  </a:cxn>
                  <a:cxn ang="0">
                    <a:pos x="21" y="12"/>
                  </a:cxn>
                  <a:cxn ang="0">
                    <a:pos x="11" y="12"/>
                  </a:cxn>
                  <a:cxn ang="0">
                    <a:pos x="4" y="14"/>
                  </a:cxn>
                  <a:cxn ang="0">
                    <a:pos x="2" y="31"/>
                  </a:cxn>
                  <a:cxn ang="0">
                    <a:pos x="0" y="45"/>
                  </a:cxn>
                  <a:cxn ang="0">
                    <a:pos x="0" y="112"/>
                  </a:cxn>
                  <a:cxn ang="0">
                    <a:pos x="2" y="129"/>
                  </a:cxn>
                </a:cxnLst>
                <a:rect l="0" t="0" r="r" b="b"/>
                <a:pathLst>
                  <a:path w="132" h="153">
                    <a:moveTo>
                      <a:pt x="2" y="129"/>
                    </a:moveTo>
                    <a:lnTo>
                      <a:pt x="4" y="148"/>
                    </a:lnTo>
                    <a:lnTo>
                      <a:pt x="11" y="151"/>
                    </a:lnTo>
                    <a:lnTo>
                      <a:pt x="28" y="151"/>
                    </a:lnTo>
                    <a:lnTo>
                      <a:pt x="35" y="153"/>
                    </a:lnTo>
                    <a:lnTo>
                      <a:pt x="100" y="153"/>
                    </a:lnTo>
                    <a:lnTo>
                      <a:pt x="107" y="151"/>
                    </a:lnTo>
                    <a:lnTo>
                      <a:pt x="117" y="151"/>
                    </a:lnTo>
                    <a:lnTo>
                      <a:pt x="124" y="148"/>
                    </a:lnTo>
                    <a:lnTo>
                      <a:pt x="131" y="148"/>
                    </a:lnTo>
                    <a:lnTo>
                      <a:pt x="131" y="0"/>
                    </a:lnTo>
                    <a:lnTo>
                      <a:pt x="91" y="0"/>
                    </a:lnTo>
                    <a:lnTo>
                      <a:pt x="83" y="2"/>
                    </a:lnTo>
                    <a:lnTo>
                      <a:pt x="67" y="2"/>
                    </a:lnTo>
                    <a:lnTo>
                      <a:pt x="60" y="4"/>
                    </a:lnTo>
                    <a:lnTo>
                      <a:pt x="52" y="4"/>
                    </a:lnTo>
                    <a:lnTo>
                      <a:pt x="43" y="7"/>
                    </a:lnTo>
                    <a:lnTo>
                      <a:pt x="35" y="7"/>
                    </a:lnTo>
                    <a:lnTo>
                      <a:pt x="21" y="12"/>
                    </a:lnTo>
                    <a:lnTo>
                      <a:pt x="11" y="12"/>
                    </a:lnTo>
                    <a:lnTo>
                      <a:pt x="4" y="14"/>
                    </a:lnTo>
                    <a:lnTo>
                      <a:pt x="2" y="31"/>
                    </a:lnTo>
                    <a:lnTo>
                      <a:pt x="0" y="45"/>
                    </a:lnTo>
                    <a:lnTo>
                      <a:pt x="0" y="112"/>
                    </a:lnTo>
                    <a:lnTo>
                      <a:pt x="2" y="129"/>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323"/>
              <p:cNvSpPr>
                <a:spLocks/>
              </p:cNvSpPr>
              <p:nvPr/>
            </p:nvSpPr>
            <p:spPr bwMode="auto">
              <a:xfrm>
                <a:off x="7329" y="5553"/>
                <a:ext cx="130" cy="149"/>
              </a:xfrm>
              <a:custGeom>
                <a:avLst/>
                <a:gdLst/>
                <a:ahLst/>
                <a:cxnLst>
                  <a:cxn ang="0">
                    <a:pos x="4" y="124"/>
                  </a:cxn>
                  <a:cxn ang="0">
                    <a:pos x="7" y="141"/>
                  </a:cxn>
                  <a:cxn ang="0">
                    <a:pos x="14" y="144"/>
                  </a:cxn>
                  <a:cxn ang="0">
                    <a:pos x="21" y="144"/>
                  </a:cxn>
                  <a:cxn ang="0">
                    <a:pos x="31" y="146"/>
                  </a:cxn>
                  <a:cxn ang="0">
                    <a:pos x="45" y="146"/>
                  </a:cxn>
                  <a:cxn ang="0">
                    <a:pos x="52" y="148"/>
                  </a:cxn>
                  <a:cxn ang="0">
                    <a:pos x="83" y="148"/>
                  </a:cxn>
                  <a:cxn ang="0">
                    <a:pos x="91" y="146"/>
                  </a:cxn>
                  <a:cxn ang="0">
                    <a:pos x="105" y="146"/>
                  </a:cxn>
                  <a:cxn ang="0">
                    <a:pos x="112" y="144"/>
                  </a:cxn>
                  <a:cxn ang="0">
                    <a:pos x="120" y="144"/>
                  </a:cxn>
                  <a:cxn ang="0">
                    <a:pos x="127" y="141"/>
                  </a:cxn>
                  <a:cxn ang="0">
                    <a:pos x="129" y="105"/>
                  </a:cxn>
                  <a:cxn ang="0">
                    <a:pos x="129" y="33"/>
                  </a:cxn>
                  <a:cxn ang="0">
                    <a:pos x="127" y="0"/>
                  </a:cxn>
                  <a:cxn ang="0">
                    <a:pos x="91" y="0"/>
                  </a:cxn>
                  <a:cxn ang="0">
                    <a:pos x="81" y="2"/>
                  </a:cxn>
                  <a:cxn ang="0">
                    <a:pos x="67" y="2"/>
                  </a:cxn>
                  <a:cxn ang="0">
                    <a:pos x="60" y="4"/>
                  </a:cxn>
                  <a:cxn ang="0">
                    <a:pos x="52" y="4"/>
                  </a:cxn>
                  <a:cxn ang="0">
                    <a:pos x="45" y="7"/>
                  </a:cxn>
                  <a:cxn ang="0">
                    <a:pos x="38" y="7"/>
                  </a:cxn>
                  <a:cxn ang="0">
                    <a:pos x="28" y="9"/>
                  </a:cxn>
                  <a:cxn ang="0">
                    <a:pos x="21" y="12"/>
                  </a:cxn>
                  <a:cxn ang="0">
                    <a:pos x="14" y="12"/>
                  </a:cxn>
                  <a:cxn ang="0">
                    <a:pos x="7" y="14"/>
                  </a:cxn>
                  <a:cxn ang="0">
                    <a:pos x="2" y="43"/>
                  </a:cxn>
                  <a:cxn ang="0">
                    <a:pos x="2" y="60"/>
                  </a:cxn>
                  <a:cxn ang="0">
                    <a:pos x="0" y="74"/>
                  </a:cxn>
                  <a:cxn ang="0">
                    <a:pos x="0" y="91"/>
                  </a:cxn>
                  <a:cxn ang="0">
                    <a:pos x="2" y="105"/>
                  </a:cxn>
                  <a:cxn ang="0">
                    <a:pos x="4" y="124"/>
                  </a:cxn>
                </a:cxnLst>
                <a:rect l="0" t="0" r="r" b="b"/>
                <a:pathLst>
                  <a:path w="130" h="149">
                    <a:moveTo>
                      <a:pt x="4" y="124"/>
                    </a:moveTo>
                    <a:lnTo>
                      <a:pt x="7" y="141"/>
                    </a:lnTo>
                    <a:lnTo>
                      <a:pt x="14" y="144"/>
                    </a:lnTo>
                    <a:lnTo>
                      <a:pt x="21" y="144"/>
                    </a:lnTo>
                    <a:lnTo>
                      <a:pt x="31" y="146"/>
                    </a:lnTo>
                    <a:lnTo>
                      <a:pt x="45" y="146"/>
                    </a:lnTo>
                    <a:lnTo>
                      <a:pt x="52" y="148"/>
                    </a:lnTo>
                    <a:lnTo>
                      <a:pt x="83" y="148"/>
                    </a:lnTo>
                    <a:lnTo>
                      <a:pt x="91" y="146"/>
                    </a:lnTo>
                    <a:lnTo>
                      <a:pt x="105" y="146"/>
                    </a:lnTo>
                    <a:lnTo>
                      <a:pt x="112" y="144"/>
                    </a:lnTo>
                    <a:lnTo>
                      <a:pt x="120" y="144"/>
                    </a:lnTo>
                    <a:lnTo>
                      <a:pt x="127" y="141"/>
                    </a:lnTo>
                    <a:lnTo>
                      <a:pt x="129" y="105"/>
                    </a:lnTo>
                    <a:lnTo>
                      <a:pt x="129" y="33"/>
                    </a:lnTo>
                    <a:lnTo>
                      <a:pt x="127" y="0"/>
                    </a:lnTo>
                    <a:lnTo>
                      <a:pt x="91" y="0"/>
                    </a:lnTo>
                    <a:lnTo>
                      <a:pt x="81" y="2"/>
                    </a:lnTo>
                    <a:lnTo>
                      <a:pt x="67" y="2"/>
                    </a:lnTo>
                    <a:lnTo>
                      <a:pt x="60" y="4"/>
                    </a:lnTo>
                    <a:lnTo>
                      <a:pt x="52" y="4"/>
                    </a:lnTo>
                    <a:lnTo>
                      <a:pt x="45" y="7"/>
                    </a:lnTo>
                    <a:lnTo>
                      <a:pt x="38" y="7"/>
                    </a:lnTo>
                    <a:lnTo>
                      <a:pt x="28" y="9"/>
                    </a:lnTo>
                    <a:lnTo>
                      <a:pt x="21" y="12"/>
                    </a:lnTo>
                    <a:lnTo>
                      <a:pt x="14" y="12"/>
                    </a:lnTo>
                    <a:lnTo>
                      <a:pt x="7" y="14"/>
                    </a:lnTo>
                    <a:lnTo>
                      <a:pt x="2" y="43"/>
                    </a:lnTo>
                    <a:lnTo>
                      <a:pt x="2" y="60"/>
                    </a:lnTo>
                    <a:lnTo>
                      <a:pt x="0" y="74"/>
                    </a:lnTo>
                    <a:lnTo>
                      <a:pt x="0" y="91"/>
                    </a:lnTo>
                    <a:lnTo>
                      <a:pt x="2" y="105"/>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324"/>
              <p:cNvSpPr>
                <a:spLocks/>
              </p:cNvSpPr>
              <p:nvPr/>
            </p:nvSpPr>
            <p:spPr bwMode="auto">
              <a:xfrm>
                <a:off x="7332" y="5558"/>
                <a:ext cx="122" cy="139"/>
              </a:xfrm>
              <a:custGeom>
                <a:avLst/>
                <a:gdLst/>
                <a:ahLst/>
                <a:cxnLst>
                  <a:cxn ang="0">
                    <a:pos x="2" y="98"/>
                  </a:cxn>
                  <a:cxn ang="0">
                    <a:pos x="4" y="115"/>
                  </a:cxn>
                  <a:cxn ang="0">
                    <a:pos x="7" y="134"/>
                  </a:cxn>
                  <a:cxn ang="0">
                    <a:pos x="14" y="134"/>
                  </a:cxn>
                  <a:cxn ang="0">
                    <a:pos x="21" y="136"/>
                  </a:cxn>
                  <a:cxn ang="0">
                    <a:pos x="28" y="136"/>
                  </a:cxn>
                  <a:cxn ang="0">
                    <a:pos x="35" y="139"/>
                  </a:cxn>
                  <a:cxn ang="0">
                    <a:pos x="86" y="139"/>
                  </a:cxn>
                  <a:cxn ang="0">
                    <a:pos x="93" y="136"/>
                  </a:cxn>
                  <a:cxn ang="0">
                    <a:pos x="100" y="136"/>
                  </a:cxn>
                  <a:cxn ang="0">
                    <a:pos x="107" y="134"/>
                  </a:cxn>
                  <a:cxn ang="0">
                    <a:pos x="115" y="134"/>
                  </a:cxn>
                  <a:cxn ang="0">
                    <a:pos x="122" y="132"/>
                  </a:cxn>
                  <a:cxn ang="0">
                    <a:pos x="122" y="0"/>
                  </a:cxn>
                  <a:cxn ang="0">
                    <a:pos x="64" y="0"/>
                  </a:cxn>
                  <a:cxn ang="0">
                    <a:pos x="57" y="2"/>
                  </a:cxn>
                  <a:cxn ang="0">
                    <a:pos x="50" y="2"/>
                  </a:cxn>
                  <a:cxn ang="0">
                    <a:pos x="43" y="4"/>
                  </a:cxn>
                  <a:cxn ang="0">
                    <a:pos x="35" y="4"/>
                  </a:cxn>
                  <a:cxn ang="0">
                    <a:pos x="7" y="14"/>
                  </a:cxn>
                  <a:cxn ang="0">
                    <a:pos x="4" y="26"/>
                  </a:cxn>
                  <a:cxn ang="0">
                    <a:pos x="2" y="40"/>
                  </a:cxn>
                  <a:cxn ang="0">
                    <a:pos x="2" y="55"/>
                  </a:cxn>
                  <a:cxn ang="0">
                    <a:pos x="0" y="69"/>
                  </a:cxn>
                  <a:cxn ang="0">
                    <a:pos x="0" y="84"/>
                  </a:cxn>
                  <a:cxn ang="0">
                    <a:pos x="2" y="98"/>
                  </a:cxn>
                </a:cxnLst>
                <a:rect l="0" t="0" r="r" b="b"/>
                <a:pathLst>
                  <a:path w="122" h="139">
                    <a:moveTo>
                      <a:pt x="2" y="98"/>
                    </a:moveTo>
                    <a:lnTo>
                      <a:pt x="4" y="115"/>
                    </a:lnTo>
                    <a:lnTo>
                      <a:pt x="7" y="134"/>
                    </a:lnTo>
                    <a:lnTo>
                      <a:pt x="14" y="134"/>
                    </a:lnTo>
                    <a:lnTo>
                      <a:pt x="21" y="136"/>
                    </a:lnTo>
                    <a:lnTo>
                      <a:pt x="28" y="136"/>
                    </a:lnTo>
                    <a:lnTo>
                      <a:pt x="35" y="139"/>
                    </a:lnTo>
                    <a:lnTo>
                      <a:pt x="86" y="139"/>
                    </a:lnTo>
                    <a:lnTo>
                      <a:pt x="93" y="136"/>
                    </a:lnTo>
                    <a:lnTo>
                      <a:pt x="100" y="136"/>
                    </a:lnTo>
                    <a:lnTo>
                      <a:pt x="107" y="134"/>
                    </a:lnTo>
                    <a:lnTo>
                      <a:pt x="115" y="134"/>
                    </a:lnTo>
                    <a:lnTo>
                      <a:pt x="122" y="132"/>
                    </a:lnTo>
                    <a:lnTo>
                      <a:pt x="122" y="0"/>
                    </a:lnTo>
                    <a:lnTo>
                      <a:pt x="64" y="0"/>
                    </a:lnTo>
                    <a:lnTo>
                      <a:pt x="57" y="2"/>
                    </a:lnTo>
                    <a:lnTo>
                      <a:pt x="50" y="2"/>
                    </a:lnTo>
                    <a:lnTo>
                      <a:pt x="43" y="4"/>
                    </a:lnTo>
                    <a:lnTo>
                      <a:pt x="35" y="4"/>
                    </a:lnTo>
                    <a:lnTo>
                      <a:pt x="7" y="14"/>
                    </a:lnTo>
                    <a:lnTo>
                      <a:pt x="4" y="26"/>
                    </a:lnTo>
                    <a:lnTo>
                      <a:pt x="2" y="40"/>
                    </a:lnTo>
                    <a:lnTo>
                      <a:pt x="2" y="55"/>
                    </a:lnTo>
                    <a:lnTo>
                      <a:pt x="0" y="69"/>
                    </a:lnTo>
                    <a:lnTo>
                      <a:pt x="0" y="84"/>
                    </a:lnTo>
                    <a:lnTo>
                      <a:pt x="2" y="98"/>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325"/>
              <p:cNvSpPr>
                <a:spLocks/>
              </p:cNvSpPr>
              <p:nvPr/>
            </p:nvSpPr>
            <p:spPr bwMode="auto">
              <a:xfrm>
                <a:off x="7334" y="5560"/>
                <a:ext cx="118" cy="135"/>
              </a:xfrm>
              <a:custGeom>
                <a:avLst/>
                <a:gdLst/>
                <a:ahLst/>
                <a:cxnLst>
                  <a:cxn ang="0">
                    <a:pos x="28" y="132"/>
                  </a:cxn>
                  <a:cxn ang="0">
                    <a:pos x="35" y="132"/>
                  </a:cxn>
                  <a:cxn ang="0">
                    <a:pos x="40" y="134"/>
                  </a:cxn>
                  <a:cxn ang="0">
                    <a:pos x="74" y="134"/>
                  </a:cxn>
                  <a:cxn ang="0">
                    <a:pos x="81" y="132"/>
                  </a:cxn>
                  <a:cxn ang="0">
                    <a:pos x="88" y="132"/>
                  </a:cxn>
                  <a:cxn ang="0">
                    <a:pos x="95" y="129"/>
                  </a:cxn>
                  <a:cxn ang="0">
                    <a:pos x="100" y="129"/>
                  </a:cxn>
                  <a:cxn ang="0">
                    <a:pos x="115" y="124"/>
                  </a:cxn>
                  <a:cxn ang="0">
                    <a:pos x="117" y="93"/>
                  </a:cxn>
                  <a:cxn ang="0">
                    <a:pos x="117" y="28"/>
                  </a:cxn>
                  <a:cxn ang="0">
                    <a:pos x="115" y="0"/>
                  </a:cxn>
                  <a:cxn ang="0">
                    <a:pos x="62" y="0"/>
                  </a:cxn>
                  <a:cxn ang="0">
                    <a:pos x="55" y="2"/>
                  </a:cxn>
                  <a:cxn ang="0">
                    <a:pos x="40" y="2"/>
                  </a:cxn>
                  <a:cxn ang="0">
                    <a:pos x="35" y="4"/>
                  </a:cxn>
                  <a:cxn ang="0">
                    <a:pos x="14" y="12"/>
                  </a:cxn>
                  <a:cxn ang="0">
                    <a:pos x="9" y="14"/>
                  </a:cxn>
                  <a:cxn ang="0">
                    <a:pos x="4" y="26"/>
                  </a:cxn>
                  <a:cxn ang="0">
                    <a:pos x="2" y="38"/>
                  </a:cxn>
                  <a:cxn ang="0">
                    <a:pos x="0" y="52"/>
                  </a:cxn>
                  <a:cxn ang="0">
                    <a:pos x="0" y="79"/>
                  </a:cxn>
                  <a:cxn ang="0">
                    <a:pos x="2" y="93"/>
                  </a:cxn>
                  <a:cxn ang="0">
                    <a:pos x="4" y="110"/>
                  </a:cxn>
                  <a:cxn ang="0">
                    <a:pos x="9" y="127"/>
                  </a:cxn>
                  <a:cxn ang="0">
                    <a:pos x="14" y="129"/>
                  </a:cxn>
                  <a:cxn ang="0">
                    <a:pos x="21" y="129"/>
                  </a:cxn>
                  <a:cxn ang="0">
                    <a:pos x="28" y="132"/>
                  </a:cxn>
                </a:cxnLst>
                <a:rect l="0" t="0" r="r" b="b"/>
                <a:pathLst>
                  <a:path w="118" h="135">
                    <a:moveTo>
                      <a:pt x="28" y="132"/>
                    </a:moveTo>
                    <a:lnTo>
                      <a:pt x="35" y="132"/>
                    </a:lnTo>
                    <a:lnTo>
                      <a:pt x="40" y="134"/>
                    </a:lnTo>
                    <a:lnTo>
                      <a:pt x="74" y="134"/>
                    </a:lnTo>
                    <a:lnTo>
                      <a:pt x="81" y="132"/>
                    </a:lnTo>
                    <a:lnTo>
                      <a:pt x="88" y="132"/>
                    </a:lnTo>
                    <a:lnTo>
                      <a:pt x="95" y="129"/>
                    </a:lnTo>
                    <a:lnTo>
                      <a:pt x="100" y="129"/>
                    </a:lnTo>
                    <a:lnTo>
                      <a:pt x="115" y="124"/>
                    </a:lnTo>
                    <a:lnTo>
                      <a:pt x="117" y="93"/>
                    </a:lnTo>
                    <a:lnTo>
                      <a:pt x="117" y="28"/>
                    </a:lnTo>
                    <a:lnTo>
                      <a:pt x="115" y="0"/>
                    </a:lnTo>
                    <a:lnTo>
                      <a:pt x="62" y="0"/>
                    </a:lnTo>
                    <a:lnTo>
                      <a:pt x="55" y="2"/>
                    </a:lnTo>
                    <a:lnTo>
                      <a:pt x="40" y="2"/>
                    </a:lnTo>
                    <a:lnTo>
                      <a:pt x="35" y="4"/>
                    </a:lnTo>
                    <a:lnTo>
                      <a:pt x="14" y="12"/>
                    </a:lnTo>
                    <a:lnTo>
                      <a:pt x="9" y="14"/>
                    </a:lnTo>
                    <a:lnTo>
                      <a:pt x="4" y="26"/>
                    </a:lnTo>
                    <a:lnTo>
                      <a:pt x="2" y="38"/>
                    </a:lnTo>
                    <a:lnTo>
                      <a:pt x="0" y="52"/>
                    </a:lnTo>
                    <a:lnTo>
                      <a:pt x="0" y="79"/>
                    </a:lnTo>
                    <a:lnTo>
                      <a:pt x="2" y="93"/>
                    </a:lnTo>
                    <a:lnTo>
                      <a:pt x="4" y="110"/>
                    </a:lnTo>
                    <a:lnTo>
                      <a:pt x="9" y="127"/>
                    </a:lnTo>
                    <a:lnTo>
                      <a:pt x="14" y="129"/>
                    </a:lnTo>
                    <a:lnTo>
                      <a:pt x="21" y="129"/>
                    </a:lnTo>
                    <a:lnTo>
                      <a:pt x="28" y="132"/>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Freeform 326"/>
              <p:cNvSpPr>
                <a:spLocks/>
              </p:cNvSpPr>
              <p:nvPr/>
            </p:nvSpPr>
            <p:spPr bwMode="auto">
              <a:xfrm>
                <a:off x="7336" y="5563"/>
                <a:ext cx="111" cy="129"/>
              </a:xfrm>
              <a:custGeom>
                <a:avLst/>
                <a:gdLst/>
                <a:ahLst/>
                <a:cxnLst>
                  <a:cxn ang="0">
                    <a:pos x="108" y="2"/>
                  </a:cxn>
                  <a:cxn ang="0">
                    <a:pos x="108" y="2"/>
                  </a:cxn>
                  <a:cxn ang="0">
                    <a:pos x="103" y="0"/>
                  </a:cxn>
                  <a:cxn ang="0">
                    <a:pos x="52" y="0"/>
                  </a:cxn>
                  <a:cxn ang="0">
                    <a:pos x="45" y="2"/>
                  </a:cxn>
                  <a:cxn ang="0">
                    <a:pos x="40" y="2"/>
                  </a:cxn>
                  <a:cxn ang="0">
                    <a:pos x="26" y="7"/>
                  </a:cxn>
                  <a:cxn ang="0">
                    <a:pos x="21" y="9"/>
                  </a:cxn>
                  <a:cxn ang="0">
                    <a:pos x="14" y="12"/>
                  </a:cxn>
                  <a:cxn ang="0">
                    <a:pos x="9" y="14"/>
                  </a:cxn>
                  <a:cxn ang="0">
                    <a:pos x="4" y="26"/>
                  </a:cxn>
                  <a:cxn ang="0">
                    <a:pos x="0" y="50"/>
                  </a:cxn>
                  <a:cxn ang="0">
                    <a:pos x="0" y="76"/>
                  </a:cxn>
                  <a:cxn ang="0">
                    <a:pos x="2" y="88"/>
                  </a:cxn>
                  <a:cxn ang="0">
                    <a:pos x="4" y="103"/>
                  </a:cxn>
                  <a:cxn ang="0">
                    <a:pos x="9" y="120"/>
                  </a:cxn>
                  <a:cxn ang="0">
                    <a:pos x="14" y="122"/>
                  </a:cxn>
                  <a:cxn ang="0">
                    <a:pos x="21" y="124"/>
                  </a:cxn>
                  <a:cxn ang="0">
                    <a:pos x="26" y="124"/>
                  </a:cxn>
                  <a:cxn ang="0">
                    <a:pos x="33" y="127"/>
                  </a:cxn>
                  <a:cxn ang="0">
                    <a:pos x="45" y="127"/>
                  </a:cxn>
                  <a:cxn ang="0">
                    <a:pos x="52" y="129"/>
                  </a:cxn>
                  <a:cxn ang="0">
                    <a:pos x="60" y="129"/>
                  </a:cxn>
                  <a:cxn ang="0">
                    <a:pos x="64" y="127"/>
                  </a:cxn>
                  <a:cxn ang="0">
                    <a:pos x="76" y="127"/>
                  </a:cxn>
                  <a:cxn ang="0">
                    <a:pos x="84" y="124"/>
                  </a:cxn>
                  <a:cxn ang="0">
                    <a:pos x="91" y="124"/>
                  </a:cxn>
                  <a:cxn ang="0">
                    <a:pos x="96" y="122"/>
                  </a:cxn>
                  <a:cxn ang="0">
                    <a:pos x="103" y="120"/>
                  </a:cxn>
                  <a:cxn ang="0">
                    <a:pos x="108" y="117"/>
                  </a:cxn>
                  <a:cxn ang="0">
                    <a:pos x="110" y="88"/>
                  </a:cxn>
                  <a:cxn ang="0">
                    <a:pos x="110" y="28"/>
                  </a:cxn>
                  <a:cxn ang="0">
                    <a:pos x="108" y="2"/>
                  </a:cxn>
                </a:cxnLst>
                <a:rect l="0" t="0" r="r" b="b"/>
                <a:pathLst>
                  <a:path w="111" h="129">
                    <a:moveTo>
                      <a:pt x="108" y="2"/>
                    </a:moveTo>
                    <a:lnTo>
                      <a:pt x="108" y="2"/>
                    </a:lnTo>
                    <a:lnTo>
                      <a:pt x="103" y="0"/>
                    </a:lnTo>
                    <a:lnTo>
                      <a:pt x="52" y="0"/>
                    </a:lnTo>
                    <a:lnTo>
                      <a:pt x="45" y="2"/>
                    </a:lnTo>
                    <a:lnTo>
                      <a:pt x="40" y="2"/>
                    </a:lnTo>
                    <a:lnTo>
                      <a:pt x="26" y="7"/>
                    </a:lnTo>
                    <a:lnTo>
                      <a:pt x="21" y="9"/>
                    </a:lnTo>
                    <a:lnTo>
                      <a:pt x="14" y="12"/>
                    </a:lnTo>
                    <a:lnTo>
                      <a:pt x="9" y="14"/>
                    </a:lnTo>
                    <a:lnTo>
                      <a:pt x="4" y="26"/>
                    </a:lnTo>
                    <a:lnTo>
                      <a:pt x="0" y="50"/>
                    </a:lnTo>
                    <a:lnTo>
                      <a:pt x="0" y="76"/>
                    </a:lnTo>
                    <a:lnTo>
                      <a:pt x="2" y="88"/>
                    </a:lnTo>
                    <a:lnTo>
                      <a:pt x="4" y="103"/>
                    </a:lnTo>
                    <a:lnTo>
                      <a:pt x="9" y="120"/>
                    </a:lnTo>
                    <a:lnTo>
                      <a:pt x="14" y="122"/>
                    </a:lnTo>
                    <a:lnTo>
                      <a:pt x="21" y="124"/>
                    </a:lnTo>
                    <a:lnTo>
                      <a:pt x="26" y="124"/>
                    </a:lnTo>
                    <a:lnTo>
                      <a:pt x="33" y="127"/>
                    </a:lnTo>
                    <a:lnTo>
                      <a:pt x="45" y="127"/>
                    </a:lnTo>
                    <a:lnTo>
                      <a:pt x="52" y="129"/>
                    </a:lnTo>
                    <a:lnTo>
                      <a:pt x="60" y="129"/>
                    </a:lnTo>
                    <a:lnTo>
                      <a:pt x="64" y="127"/>
                    </a:lnTo>
                    <a:lnTo>
                      <a:pt x="76" y="127"/>
                    </a:lnTo>
                    <a:lnTo>
                      <a:pt x="84" y="124"/>
                    </a:lnTo>
                    <a:lnTo>
                      <a:pt x="91" y="124"/>
                    </a:lnTo>
                    <a:lnTo>
                      <a:pt x="96" y="122"/>
                    </a:lnTo>
                    <a:lnTo>
                      <a:pt x="103" y="120"/>
                    </a:lnTo>
                    <a:lnTo>
                      <a:pt x="108" y="117"/>
                    </a:lnTo>
                    <a:lnTo>
                      <a:pt x="110" y="88"/>
                    </a:lnTo>
                    <a:lnTo>
                      <a:pt x="110" y="28"/>
                    </a:lnTo>
                    <a:lnTo>
                      <a:pt x="108" y="2"/>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327"/>
              <p:cNvSpPr>
                <a:spLocks/>
              </p:cNvSpPr>
              <p:nvPr/>
            </p:nvSpPr>
            <p:spPr bwMode="auto">
              <a:xfrm>
                <a:off x="7339" y="5565"/>
                <a:ext cx="105" cy="123"/>
              </a:xfrm>
              <a:custGeom>
                <a:avLst/>
                <a:gdLst/>
                <a:ahLst/>
                <a:cxnLst>
                  <a:cxn ang="0">
                    <a:pos x="67" y="122"/>
                  </a:cxn>
                  <a:cxn ang="0">
                    <a:pos x="74" y="120"/>
                  </a:cxn>
                  <a:cxn ang="0">
                    <a:pos x="79" y="120"/>
                  </a:cxn>
                  <a:cxn ang="0">
                    <a:pos x="84" y="117"/>
                  </a:cxn>
                  <a:cxn ang="0">
                    <a:pos x="91" y="115"/>
                  </a:cxn>
                  <a:cxn ang="0">
                    <a:pos x="96" y="112"/>
                  </a:cxn>
                  <a:cxn ang="0">
                    <a:pos x="103" y="110"/>
                  </a:cxn>
                  <a:cxn ang="0">
                    <a:pos x="105" y="84"/>
                  </a:cxn>
                  <a:cxn ang="0">
                    <a:pos x="105" y="28"/>
                  </a:cxn>
                  <a:cxn ang="0">
                    <a:pos x="103" y="2"/>
                  </a:cxn>
                  <a:cxn ang="0">
                    <a:pos x="84" y="2"/>
                  </a:cxn>
                  <a:cxn ang="0">
                    <a:pos x="79" y="0"/>
                  </a:cxn>
                  <a:cxn ang="0">
                    <a:pos x="55" y="0"/>
                  </a:cxn>
                  <a:cxn ang="0">
                    <a:pos x="50" y="2"/>
                  </a:cxn>
                  <a:cxn ang="0">
                    <a:pos x="38" y="2"/>
                  </a:cxn>
                  <a:cxn ang="0">
                    <a:pos x="31" y="4"/>
                  </a:cxn>
                  <a:cxn ang="0">
                    <a:pos x="21" y="9"/>
                  </a:cxn>
                  <a:cxn ang="0">
                    <a:pos x="14" y="12"/>
                  </a:cxn>
                  <a:cxn ang="0">
                    <a:pos x="9" y="14"/>
                  </a:cxn>
                  <a:cxn ang="0">
                    <a:pos x="4" y="26"/>
                  </a:cxn>
                  <a:cxn ang="0">
                    <a:pos x="2" y="36"/>
                  </a:cxn>
                  <a:cxn ang="0">
                    <a:pos x="0" y="48"/>
                  </a:cxn>
                  <a:cxn ang="0">
                    <a:pos x="0" y="72"/>
                  </a:cxn>
                  <a:cxn ang="0">
                    <a:pos x="2" y="84"/>
                  </a:cxn>
                  <a:cxn ang="0">
                    <a:pos x="4" y="98"/>
                  </a:cxn>
                  <a:cxn ang="0">
                    <a:pos x="9" y="112"/>
                  </a:cxn>
                  <a:cxn ang="0">
                    <a:pos x="14" y="115"/>
                  </a:cxn>
                  <a:cxn ang="0">
                    <a:pos x="21" y="117"/>
                  </a:cxn>
                  <a:cxn ang="0">
                    <a:pos x="26" y="120"/>
                  </a:cxn>
                  <a:cxn ang="0">
                    <a:pos x="33" y="120"/>
                  </a:cxn>
                  <a:cxn ang="0">
                    <a:pos x="38" y="122"/>
                  </a:cxn>
                  <a:cxn ang="0">
                    <a:pos x="67" y="122"/>
                  </a:cxn>
                </a:cxnLst>
                <a:rect l="0" t="0" r="r" b="b"/>
                <a:pathLst>
                  <a:path w="105" h="123">
                    <a:moveTo>
                      <a:pt x="67" y="122"/>
                    </a:moveTo>
                    <a:lnTo>
                      <a:pt x="74" y="120"/>
                    </a:lnTo>
                    <a:lnTo>
                      <a:pt x="79" y="120"/>
                    </a:lnTo>
                    <a:lnTo>
                      <a:pt x="84" y="117"/>
                    </a:lnTo>
                    <a:lnTo>
                      <a:pt x="91" y="115"/>
                    </a:lnTo>
                    <a:lnTo>
                      <a:pt x="96" y="112"/>
                    </a:lnTo>
                    <a:lnTo>
                      <a:pt x="103" y="110"/>
                    </a:lnTo>
                    <a:lnTo>
                      <a:pt x="105" y="84"/>
                    </a:lnTo>
                    <a:lnTo>
                      <a:pt x="105" y="28"/>
                    </a:lnTo>
                    <a:lnTo>
                      <a:pt x="103" y="2"/>
                    </a:lnTo>
                    <a:lnTo>
                      <a:pt x="84" y="2"/>
                    </a:lnTo>
                    <a:lnTo>
                      <a:pt x="79" y="0"/>
                    </a:lnTo>
                    <a:lnTo>
                      <a:pt x="55" y="0"/>
                    </a:lnTo>
                    <a:lnTo>
                      <a:pt x="50" y="2"/>
                    </a:lnTo>
                    <a:lnTo>
                      <a:pt x="38" y="2"/>
                    </a:lnTo>
                    <a:lnTo>
                      <a:pt x="31" y="4"/>
                    </a:lnTo>
                    <a:lnTo>
                      <a:pt x="21" y="9"/>
                    </a:lnTo>
                    <a:lnTo>
                      <a:pt x="14" y="12"/>
                    </a:lnTo>
                    <a:lnTo>
                      <a:pt x="9" y="14"/>
                    </a:lnTo>
                    <a:lnTo>
                      <a:pt x="4" y="26"/>
                    </a:lnTo>
                    <a:lnTo>
                      <a:pt x="2" y="36"/>
                    </a:lnTo>
                    <a:lnTo>
                      <a:pt x="0" y="48"/>
                    </a:lnTo>
                    <a:lnTo>
                      <a:pt x="0" y="72"/>
                    </a:lnTo>
                    <a:lnTo>
                      <a:pt x="2" y="84"/>
                    </a:lnTo>
                    <a:lnTo>
                      <a:pt x="4" y="98"/>
                    </a:lnTo>
                    <a:lnTo>
                      <a:pt x="9" y="112"/>
                    </a:lnTo>
                    <a:lnTo>
                      <a:pt x="14" y="115"/>
                    </a:lnTo>
                    <a:lnTo>
                      <a:pt x="21" y="117"/>
                    </a:lnTo>
                    <a:lnTo>
                      <a:pt x="26" y="120"/>
                    </a:lnTo>
                    <a:lnTo>
                      <a:pt x="33" y="120"/>
                    </a:lnTo>
                    <a:lnTo>
                      <a:pt x="38" y="122"/>
                    </a:lnTo>
                    <a:lnTo>
                      <a:pt x="67" y="12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Freeform 328"/>
              <p:cNvSpPr>
                <a:spLocks/>
              </p:cNvSpPr>
              <p:nvPr/>
            </p:nvSpPr>
            <p:spPr bwMode="auto">
              <a:xfrm>
                <a:off x="7341" y="5568"/>
                <a:ext cx="101" cy="117"/>
              </a:xfrm>
              <a:custGeom>
                <a:avLst/>
                <a:gdLst/>
                <a:ahLst/>
                <a:cxnLst>
                  <a:cxn ang="0">
                    <a:pos x="2" y="36"/>
                  </a:cxn>
                  <a:cxn ang="0">
                    <a:pos x="0" y="45"/>
                  </a:cxn>
                  <a:cxn ang="0">
                    <a:pos x="0" y="67"/>
                  </a:cxn>
                  <a:cxn ang="0">
                    <a:pos x="4" y="91"/>
                  </a:cxn>
                  <a:cxn ang="0">
                    <a:pos x="9" y="105"/>
                  </a:cxn>
                  <a:cxn ang="0">
                    <a:pos x="14" y="108"/>
                  </a:cxn>
                  <a:cxn ang="0">
                    <a:pos x="19" y="110"/>
                  </a:cxn>
                  <a:cxn ang="0">
                    <a:pos x="26" y="112"/>
                  </a:cxn>
                  <a:cxn ang="0">
                    <a:pos x="31" y="115"/>
                  </a:cxn>
                  <a:cxn ang="0">
                    <a:pos x="36" y="115"/>
                  </a:cxn>
                  <a:cxn ang="0">
                    <a:pos x="40" y="117"/>
                  </a:cxn>
                  <a:cxn ang="0">
                    <a:pos x="57" y="117"/>
                  </a:cxn>
                  <a:cxn ang="0">
                    <a:pos x="64" y="115"/>
                  </a:cxn>
                  <a:cxn ang="0">
                    <a:pos x="69" y="115"/>
                  </a:cxn>
                  <a:cxn ang="0">
                    <a:pos x="79" y="110"/>
                  </a:cxn>
                  <a:cxn ang="0">
                    <a:pos x="83" y="110"/>
                  </a:cxn>
                  <a:cxn ang="0">
                    <a:pos x="91" y="108"/>
                  </a:cxn>
                  <a:cxn ang="0">
                    <a:pos x="96" y="105"/>
                  </a:cxn>
                  <a:cxn ang="0">
                    <a:pos x="100" y="52"/>
                  </a:cxn>
                  <a:cxn ang="0">
                    <a:pos x="96" y="4"/>
                  </a:cxn>
                  <a:cxn ang="0">
                    <a:pos x="91" y="2"/>
                  </a:cxn>
                  <a:cxn ang="0">
                    <a:pos x="74" y="2"/>
                  </a:cxn>
                  <a:cxn ang="0">
                    <a:pos x="69" y="0"/>
                  </a:cxn>
                  <a:cxn ang="0">
                    <a:pos x="48" y="0"/>
                  </a:cxn>
                  <a:cxn ang="0">
                    <a:pos x="40" y="2"/>
                  </a:cxn>
                  <a:cxn ang="0">
                    <a:pos x="36" y="2"/>
                  </a:cxn>
                  <a:cxn ang="0">
                    <a:pos x="26" y="7"/>
                  </a:cxn>
                  <a:cxn ang="0">
                    <a:pos x="19" y="9"/>
                  </a:cxn>
                  <a:cxn ang="0">
                    <a:pos x="14" y="12"/>
                  </a:cxn>
                  <a:cxn ang="0">
                    <a:pos x="9" y="14"/>
                  </a:cxn>
                  <a:cxn ang="0">
                    <a:pos x="4" y="24"/>
                  </a:cxn>
                  <a:cxn ang="0">
                    <a:pos x="2" y="36"/>
                  </a:cxn>
                </a:cxnLst>
                <a:rect l="0" t="0" r="r" b="b"/>
                <a:pathLst>
                  <a:path w="101" h="117">
                    <a:moveTo>
                      <a:pt x="2" y="36"/>
                    </a:moveTo>
                    <a:lnTo>
                      <a:pt x="0" y="45"/>
                    </a:lnTo>
                    <a:lnTo>
                      <a:pt x="0" y="67"/>
                    </a:lnTo>
                    <a:lnTo>
                      <a:pt x="4" y="91"/>
                    </a:lnTo>
                    <a:lnTo>
                      <a:pt x="9" y="105"/>
                    </a:lnTo>
                    <a:lnTo>
                      <a:pt x="14" y="108"/>
                    </a:lnTo>
                    <a:lnTo>
                      <a:pt x="19" y="110"/>
                    </a:lnTo>
                    <a:lnTo>
                      <a:pt x="26" y="112"/>
                    </a:lnTo>
                    <a:lnTo>
                      <a:pt x="31" y="115"/>
                    </a:lnTo>
                    <a:lnTo>
                      <a:pt x="36" y="115"/>
                    </a:lnTo>
                    <a:lnTo>
                      <a:pt x="40" y="117"/>
                    </a:lnTo>
                    <a:lnTo>
                      <a:pt x="57" y="117"/>
                    </a:lnTo>
                    <a:lnTo>
                      <a:pt x="64" y="115"/>
                    </a:lnTo>
                    <a:lnTo>
                      <a:pt x="69" y="115"/>
                    </a:lnTo>
                    <a:lnTo>
                      <a:pt x="79" y="110"/>
                    </a:lnTo>
                    <a:lnTo>
                      <a:pt x="83" y="110"/>
                    </a:lnTo>
                    <a:lnTo>
                      <a:pt x="91" y="108"/>
                    </a:lnTo>
                    <a:lnTo>
                      <a:pt x="96" y="105"/>
                    </a:lnTo>
                    <a:lnTo>
                      <a:pt x="100" y="52"/>
                    </a:lnTo>
                    <a:lnTo>
                      <a:pt x="96" y="4"/>
                    </a:lnTo>
                    <a:lnTo>
                      <a:pt x="91" y="2"/>
                    </a:lnTo>
                    <a:lnTo>
                      <a:pt x="74" y="2"/>
                    </a:lnTo>
                    <a:lnTo>
                      <a:pt x="69" y="0"/>
                    </a:lnTo>
                    <a:lnTo>
                      <a:pt x="48" y="0"/>
                    </a:lnTo>
                    <a:lnTo>
                      <a:pt x="40" y="2"/>
                    </a:lnTo>
                    <a:lnTo>
                      <a:pt x="36" y="2"/>
                    </a:lnTo>
                    <a:lnTo>
                      <a:pt x="26" y="7"/>
                    </a:lnTo>
                    <a:lnTo>
                      <a:pt x="19" y="9"/>
                    </a:lnTo>
                    <a:lnTo>
                      <a:pt x="14" y="12"/>
                    </a:lnTo>
                    <a:lnTo>
                      <a:pt x="9" y="14"/>
                    </a:lnTo>
                    <a:lnTo>
                      <a:pt x="4" y="24"/>
                    </a:lnTo>
                    <a:lnTo>
                      <a:pt x="2" y="36"/>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Freeform 329"/>
              <p:cNvSpPr>
                <a:spLocks/>
              </p:cNvSpPr>
              <p:nvPr/>
            </p:nvSpPr>
            <p:spPr bwMode="auto">
              <a:xfrm>
                <a:off x="7344" y="5570"/>
                <a:ext cx="93" cy="110"/>
              </a:xfrm>
              <a:custGeom>
                <a:avLst/>
                <a:gdLst/>
                <a:ahLst/>
                <a:cxnLst>
                  <a:cxn ang="0">
                    <a:pos x="0" y="43"/>
                  </a:cxn>
                  <a:cxn ang="0">
                    <a:pos x="0" y="64"/>
                  </a:cxn>
                  <a:cxn ang="0">
                    <a:pos x="2" y="74"/>
                  </a:cxn>
                  <a:cxn ang="0">
                    <a:pos x="4" y="86"/>
                  </a:cxn>
                  <a:cxn ang="0">
                    <a:pos x="9" y="98"/>
                  </a:cxn>
                  <a:cxn ang="0">
                    <a:pos x="14" y="103"/>
                  </a:cxn>
                  <a:cxn ang="0">
                    <a:pos x="19" y="105"/>
                  </a:cxn>
                  <a:cxn ang="0">
                    <a:pos x="23" y="108"/>
                  </a:cxn>
                  <a:cxn ang="0">
                    <a:pos x="28" y="108"/>
                  </a:cxn>
                  <a:cxn ang="0">
                    <a:pos x="33" y="110"/>
                  </a:cxn>
                  <a:cxn ang="0">
                    <a:pos x="60" y="110"/>
                  </a:cxn>
                  <a:cxn ang="0">
                    <a:pos x="64" y="108"/>
                  </a:cxn>
                  <a:cxn ang="0">
                    <a:pos x="69" y="108"/>
                  </a:cxn>
                  <a:cxn ang="0">
                    <a:pos x="88" y="98"/>
                  </a:cxn>
                  <a:cxn ang="0">
                    <a:pos x="93" y="74"/>
                  </a:cxn>
                  <a:cxn ang="0">
                    <a:pos x="93" y="50"/>
                  </a:cxn>
                  <a:cxn ang="0">
                    <a:pos x="91" y="28"/>
                  </a:cxn>
                  <a:cxn ang="0">
                    <a:pos x="88" y="4"/>
                  </a:cxn>
                  <a:cxn ang="0">
                    <a:pos x="83" y="4"/>
                  </a:cxn>
                  <a:cxn ang="0">
                    <a:pos x="79" y="2"/>
                  </a:cxn>
                  <a:cxn ang="0">
                    <a:pos x="64" y="2"/>
                  </a:cxn>
                  <a:cxn ang="0">
                    <a:pos x="60" y="0"/>
                  </a:cxn>
                  <a:cxn ang="0">
                    <a:pos x="43" y="0"/>
                  </a:cxn>
                  <a:cxn ang="0">
                    <a:pos x="38" y="2"/>
                  </a:cxn>
                  <a:cxn ang="0">
                    <a:pos x="33" y="2"/>
                  </a:cxn>
                  <a:cxn ang="0">
                    <a:pos x="28" y="4"/>
                  </a:cxn>
                  <a:cxn ang="0">
                    <a:pos x="23" y="4"/>
                  </a:cxn>
                  <a:cxn ang="0">
                    <a:pos x="19" y="9"/>
                  </a:cxn>
                  <a:cxn ang="0">
                    <a:pos x="9" y="14"/>
                  </a:cxn>
                  <a:cxn ang="0">
                    <a:pos x="4" y="24"/>
                  </a:cxn>
                  <a:cxn ang="0">
                    <a:pos x="0" y="43"/>
                  </a:cxn>
                </a:cxnLst>
                <a:rect l="0" t="0" r="r" b="b"/>
                <a:pathLst>
                  <a:path w="93" h="110">
                    <a:moveTo>
                      <a:pt x="0" y="43"/>
                    </a:moveTo>
                    <a:lnTo>
                      <a:pt x="0" y="64"/>
                    </a:lnTo>
                    <a:lnTo>
                      <a:pt x="2" y="74"/>
                    </a:lnTo>
                    <a:lnTo>
                      <a:pt x="4" y="86"/>
                    </a:lnTo>
                    <a:lnTo>
                      <a:pt x="9" y="98"/>
                    </a:lnTo>
                    <a:lnTo>
                      <a:pt x="14" y="103"/>
                    </a:lnTo>
                    <a:lnTo>
                      <a:pt x="19" y="105"/>
                    </a:lnTo>
                    <a:lnTo>
                      <a:pt x="23" y="108"/>
                    </a:lnTo>
                    <a:lnTo>
                      <a:pt x="28" y="108"/>
                    </a:lnTo>
                    <a:lnTo>
                      <a:pt x="33" y="110"/>
                    </a:lnTo>
                    <a:lnTo>
                      <a:pt x="60" y="110"/>
                    </a:lnTo>
                    <a:lnTo>
                      <a:pt x="64" y="108"/>
                    </a:lnTo>
                    <a:lnTo>
                      <a:pt x="69" y="108"/>
                    </a:lnTo>
                    <a:lnTo>
                      <a:pt x="88" y="98"/>
                    </a:lnTo>
                    <a:lnTo>
                      <a:pt x="93" y="74"/>
                    </a:lnTo>
                    <a:lnTo>
                      <a:pt x="93" y="50"/>
                    </a:lnTo>
                    <a:lnTo>
                      <a:pt x="91" y="28"/>
                    </a:lnTo>
                    <a:lnTo>
                      <a:pt x="88" y="4"/>
                    </a:lnTo>
                    <a:lnTo>
                      <a:pt x="83" y="4"/>
                    </a:lnTo>
                    <a:lnTo>
                      <a:pt x="79" y="2"/>
                    </a:lnTo>
                    <a:lnTo>
                      <a:pt x="64" y="2"/>
                    </a:lnTo>
                    <a:lnTo>
                      <a:pt x="60" y="0"/>
                    </a:lnTo>
                    <a:lnTo>
                      <a:pt x="43" y="0"/>
                    </a:lnTo>
                    <a:lnTo>
                      <a:pt x="38" y="2"/>
                    </a:lnTo>
                    <a:lnTo>
                      <a:pt x="33" y="2"/>
                    </a:lnTo>
                    <a:lnTo>
                      <a:pt x="28" y="4"/>
                    </a:lnTo>
                    <a:lnTo>
                      <a:pt x="23" y="4"/>
                    </a:lnTo>
                    <a:lnTo>
                      <a:pt x="19" y="9"/>
                    </a:lnTo>
                    <a:lnTo>
                      <a:pt x="9" y="14"/>
                    </a:lnTo>
                    <a:lnTo>
                      <a:pt x="4" y="24"/>
                    </a:lnTo>
                    <a:lnTo>
                      <a:pt x="0" y="43"/>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4" name="Freeform 330"/>
              <p:cNvSpPr>
                <a:spLocks/>
              </p:cNvSpPr>
              <p:nvPr/>
            </p:nvSpPr>
            <p:spPr bwMode="auto">
              <a:xfrm>
                <a:off x="7344" y="5572"/>
                <a:ext cx="91" cy="106"/>
              </a:xfrm>
              <a:custGeom>
                <a:avLst/>
                <a:gdLst/>
                <a:ahLst/>
                <a:cxnLst>
                  <a:cxn ang="0">
                    <a:pos x="7" y="24"/>
                  </a:cxn>
                  <a:cxn ang="0">
                    <a:pos x="4" y="33"/>
                  </a:cxn>
                  <a:cxn ang="0">
                    <a:pos x="2" y="40"/>
                  </a:cxn>
                  <a:cxn ang="0">
                    <a:pos x="0" y="50"/>
                  </a:cxn>
                  <a:cxn ang="0">
                    <a:pos x="2" y="60"/>
                  </a:cxn>
                  <a:cxn ang="0">
                    <a:pos x="2" y="69"/>
                  </a:cxn>
                  <a:cxn ang="0">
                    <a:pos x="7" y="81"/>
                  </a:cxn>
                  <a:cxn ang="0">
                    <a:pos x="12" y="91"/>
                  </a:cxn>
                  <a:cxn ang="0">
                    <a:pos x="16" y="96"/>
                  </a:cxn>
                  <a:cxn ang="0">
                    <a:pos x="31" y="103"/>
                  </a:cxn>
                  <a:cxn ang="0">
                    <a:pos x="36" y="105"/>
                  </a:cxn>
                  <a:cxn ang="0">
                    <a:pos x="52" y="105"/>
                  </a:cxn>
                  <a:cxn ang="0">
                    <a:pos x="57" y="103"/>
                  </a:cxn>
                  <a:cxn ang="0">
                    <a:pos x="62" y="103"/>
                  </a:cxn>
                  <a:cxn ang="0">
                    <a:pos x="76" y="96"/>
                  </a:cxn>
                  <a:cxn ang="0">
                    <a:pos x="79" y="93"/>
                  </a:cxn>
                  <a:cxn ang="0">
                    <a:pos x="83" y="91"/>
                  </a:cxn>
                  <a:cxn ang="0">
                    <a:pos x="86" y="81"/>
                  </a:cxn>
                  <a:cxn ang="0">
                    <a:pos x="88" y="69"/>
                  </a:cxn>
                  <a:cxn ang="0">
                    <a:pos x="88" y="60"/>
                  </a:cxn>
                  <a:cxn ang="0">
                    <a:pos x="91" y="48"/>
                  </a:cxn>
                  <a:cxn ang="0">
                    <a:pos x="88" y="38"/>
                  </a:cxn>
                  <a:cxn ang="0">
                    <a:pos x="88" y="26"/>
                  </a:cxn>
                  <a:cxn ang="0">
                    <a:pos x="83" y="7"/>
                  </a:cxn>
                  <a:cxn ang="0">
                    <a:pos x="79" y="4"/>
                  </a:cxn>
                  <a:cxn ang="0">
                    <a:pos x="76" y="4"/>
                  </a:cxn>
                  <a:cxn ang="0">
                    <a:pos x="72" y="2"/>
                  </a:cxn>
                  <a:cxn ang="0">
                    <a:pos x="57" y="2"/>
                  </a:cxn>
                  <a:cxn ang="0">
                    <a:pos x="52" y="0"/>
                  </a:cxn>
                  <a:cxn ang="0">
                    <a:pos x="43" y="0"/>
                  </a:cxn>
                  <a:cxn ang="0">
                    <a:pos x="38" y="2"/>
                  </a:cxn>
                  <a:cxn ang="0">
                    <a:pos x="36" y="2"/>
                  </a:cxn>
                  <a:cxn ang="0">
                    <a:pos x="31" y="4"/>
                  </a:cxn>
                  <a:cxn ang="0">
                    <a:pos x="26" y="7"/>
                  </a:cxn>
                  <a:cxn ang="0">
                    <a:pos x="12" y="14"/>
                  </a:cxn>
                  <a:cxn ang="0">
                    <a:pos x="7" y="24"/>
                  </a:cxn>
                </a:cxnLst>
                <a:rect l="0" t="0" r="r" b="b"/>
                <a:pathLst>
                  <a:path w="91" h="106">
                    <a:moveTo>
                      <a:pt x="7" y="24"/>
                    </a:moveTo>
                    <a:lnTo>
                      <a:pt x="4" y="33"/>
                    </a:lnTo>
                    <a:lnTo>
                      <a:pt x="2" y="40"/>
                    </a:lnTo>
                    <a:lnTo>
                      <a:pt x="0" y="50"/>
                    </a:lnTo>
                    <a:lnTo>
                      <a:pt x="2" y="60"/>
                    </a:lnTo>
                    <a:lnTo>
                      <a:pt x="2" y="69"/>
                    </a:lnTo>
                    <a:lnTo>
                      <a:pt x="7" y="81"/>
                    </a:lnTo>
                    <a:lnTo>
                      <a:pt x="12" y="91"/>
                    </a:lnTo>
                    <a:lnTo>
                      <a:pt x="16" y="96"/>
                    </a:lnTo>
                    <a:lnTo>
                      <a:pt x="31" y="103"/>
                    </a:lnTo>
                    <a:lnTo>
                      <a:pt x="36" y="105"/>
                    </a:lnTo>
                    <a:lnTo>
                      <a:pt x="52" y="105"/>
                    </a:lnTo>
                    <a:lnTo>
                      <a:pt x="57" y="103"/>
                    </a:lnTo>
                    <a:lnTo>
                      <a:pt x="62" y="103"/>
                    </a:lnTo>
                    <a:lnTo>
                      <a:pt x="76" y="96"/>
                    </a:lnTo>
                    <a:lnTo>
                      <a:pt x="79" y="93"/>
                    </a:lnTo>
                    <a:lnTo>
                      <a:pt x="83" y="91"/>
                    </a:lnTo>
                    <a:lnTo>
                      <a:pt x="86" y="81"/>
                    </a:lnTo>
                    <a:lnTo>
                      <a:pt x="88" y="69"/>
                    </a:lnTo>
                    <a:lnTo>
                      <a:pt x="88" y="60"/>
                    </a:lnTo>
                    <a:lnTo>
                      <a:pt x="91" y="48"/>
                    </a:lnTo>
                    <a:lnTo>
                      <a:pt x="88" y="38"/>
                    </a:lnTo>
                    <a:lnTo>
                      <a:pt x="88" y="26"/>
                    </a:lnTo>
                    <a:lnTo>
                      <a:pt x="83" y="7"/>
                    </a:lnTo>
                    <a:lnTo>
                      <a:pt x="79" y="4"/>
                    </a:lnTo>
                    <a:lnTo>
                      <a:pt x="76" y="4"/>
                    </a:lnTo>
                    <a:lnTo>
                      <a:pt x="72" y="2"/>
                    </a:lnTo>
                    <a:lnTo>
                      <a:pt x="57" y="2"/>
                    </a:lnTo>
                    <a:lnTo>
                      <a:pt x="52" y="0"/>
                    </a:lnTo>
                    <a:lnTo>
                      <a:pt x="43" y="0"/>
                    </a:lnTo>
                    <a:lnTo>
                      <a:pt x="38" y="2"/>
                    </a:lnTo>
                    <a:lnTo>
                      <a:pt x="36" y="2"/>
                    </a:lnTo>
                    <a:lnTo>
                      <a:pt x="31" y="4"/>
                    </a:lnTo>
                    <a:lnTo>
                      <a:pt x="26" y="7"/>
                    </a:lnTo>
                    <a:lnTo>
                      <a:pt x="12" y="14"/>
                    </a:lnTo>
                    <a:lnTo>
                      <a:pt x="7" y="24"/>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331"/>
              <p:cNvSpPr>
                <a:spLocks/>
              </p:cNvSpPr>
              <p:nvPr/>
            </p:nvSpPr>
            <p:spPr bwMode="auto">
              <a:xfrm>
                <a:off x="7346" y="5575"/>
                <a:ext cx="84" cy="101"/>
              </a:xfrm>
              <a:custGeom>
                <a:avLst/>
                <a:gdLst/>
                <a:ahLst/>
                <a:cxnLst>
                  <a:cxn ang="0">
                    <a:pos x="2" y="64"/>
                  </a:cxn>
                  <a:cxn ang="0">
                    <a:pos x="12" y="83"/>
                  </a:cxn>
                  <a:cxn ang="0">
                    <a:pos x="16" y="88"/>
                  </a:cxn>
                  <a:cxn ang="0">
                    <a:pos x="21" y="91"/>
                  </a:cxn>
                  <a:cxn ang="0">
                    <a:pos x="23" y="96"/>
                  </a:cxn>
                  <a:cxn ang="0">
                    <a:pos x="28" y="98"/>
                  </a:cxn>
                  <a:cxn ang="0">
                    <a:pos x="33" y="98"/>
                  </a:cxn>
                  <a:cxn ang="0">
                    <a:pos x="38" y="100"/>
                  </a:cxn>
                  <a:cxn ang="0">
                    <a:pos x="45" y="100"/>
                  </a:cxn>
                  <a:cxn ang="0">
                    <a:pos x="50" y="98"/>
                  </a:cxn>
                  <a:cxn ang="0">
                    <a:pos x="52" y="98"/>
                  </a:cxn>
                  <a:cxn ang="0">
                    <a:pos x="57" y="96"/>
                  </a:cxn>
                  <a:cxn ang="0">
                    <a:pos x="62" y="96"/>
                  </a:cxn>
                  <a:cxn ang="0">
                    <a:pos x="67" y="93"/>
                  </a:cxn>
                  <a:cxn ang="0">
                    <a:pos x="69" y="88"/>
                  </a:cxn>
                  <a:cxn ang="0">
                    <a:pos x="79" y="83"/>
                  </a:cxn>
                  <a:cxn ang="0">
                    <a:pos x="83" y="64"/>
                  </a:cxn>
                  <a:cxn ang="0">
                    <a:pos x="83" y="36"/>
                  </a:cxn>
                  <a:cxn ang="0">
                    <a:pos x="81" y="26"/>
                  </a:cxn>
                  <a:cxn ang="0">
                    <a:pos x="81" y="16"/>
                  </a:cxn>
                  <a:cxn ang="0">
                    <a:pos x="79" y="7"/>
                  </a:cxn>
                  <a:cxn ang="0">
                    <a:pos x="74" y="7"/>
                  </a:cxn>
                  <a:cxn ang="0">
                    <a:pos x="69" y="4"/>
                  </a:cxn>
                  <a:cxn ang="0">
                    <a:pos x="67" y="4"/>
                  </a:cxn>
                  <a:cxn ang="0">
                    <a:pos x="62" y="2"/>
                  </a:cxn>
                  <a:cxn ang="0">
                    <a:pos x="52" y="2"/>
                  </a:cxn>
                  <a:cxn ang="0">
                    <a:pos x="50" y="0"/>
                  </a:cxn>
                  <a:cxn ang="0">
                    <a:pos x="40" y="0"/>
                  </a:cxn>
                  <a:cxn ang="0">
                    <a:pos x="38" y="2"/>
                  </a:cxn>
                  <a:cxn ang="0">
                    <a:pos x="33" y="2"/>
                  </a:cxn>
                  <a:cxn ang="0">
                    <a:pos x="28" y="4"/>
                  </a:cxn>
                  <a:cxn ang="0">
                    <a:pos x="23" y="4"/>
                  </a:cxn>
                  <a:cxn ang="0">
                    <a:pos x="21" y="9"/>
                  </a:cxn>
                  <a:cxn ang="0">
                    <a:pos x="16" y="12"/>
                  </a:cxn>
                  <a:cxn ang="0">
                    <a:pos x="12" y="16"/>
                  </a:cxn>
                  <a:cxn ang="0">
                    <a:pos x="7" y="24"/>
                  </a:cxn>
                  <a:cxn ang="0">
                    <a:pos x="2" y="38"/>
                  </a:cxn>
                  <a:cxn ang="0">
                    <a:pos x="0" y="48"/>
                  </a:cxn>
                  <a:cxn ang="0">
                    <a:pos x="0" y="55"/>
                  </a:cxn>
                  <a:cxn ang="0">
                    <a:pos x="2" y="64"/>
                  </a:cxn>
                </a:cxnLst>
                <a:rect l="0" t="0" r="r" b="b"/>
                <a:pathLst>
                  <a:path w="84" h="101">
                    <a:moveTo>
                      <a:pt x="2" y="64"/>
                    </a:moveTo>
                    <a:lnTo>
                      <a:pt x="12" y="83"/>
                    </a:lnTo>
                    <a:lnTo>
                      <a:pt x="16" y="88"/>
                    </a:lnTo>
                    <a:lnTo>
                      <a:pt x="21" y="91"/>
                    </a:lnTo>
                    <a:lnTo>
                      <a:pt x="23" y="96"/>
                    </a:lnTo>
                    <a:lnTo>
                      <a:pt x="28" y="98"/>
                    </a:lnTo>
                    <a:lnTo>
                      <a:pt x="33" y="98"/>
                    </a:lnTo>
                    <a:lnTo>
                      <a:pt x="38" y="100"/>
                    </a:lnTo>
                    <a:lnTo>
                      <a:pt x="45" y="100"/>
                    </a:lnTo>
                    <a:lnTo>
                      <a:pt x="50" y="98"/>
                    </a:lnTo>
                    <a:lnTo>
                      <a:pt x="52" y="98"/>
                    </a:lnTo>
                    <a:lnTo>
                      <a:pt x="57" y="96"/>
                    </a:lnTo>
                    <a:lnTo>
                      <a:pt x="62" y="96"/>
                    </a:lnTo>
                    <a:lnTo>
                      <a:pt x="67" y="93"/>
                    </a:lnTo>
                    <a:lnTo>
                      <a:pt x="69" y="88"/>
                    </a:lnTo>
                    <a:lnTo>
                      <a:pt x="79" y="83"/>
                    </a:lnTo>
                    <a:lnTo>
                      <a:pt x="83" y="64"/>
                    </a:lnTo>
                    <a:lnTo>
                      <a:pt x="83" y="36"/>
                    </a:lnTo>
                    <a:lnTo>
                      <a:pt x="81" y="26"/>
                    </a:lnTo>
                    <a:lnTo>
                      <a:pt x="81" y="16"/>
                    </a:lnTo>
                    <a:lnTo>
                      <a:pt x="79" y="7"/>
                    </a:lnTo>
                    <a:lnTo>
                      <a:pt x="74" y="7"/>
                    </a:lnTo>
                    <a:lnTo>
                      <a:pt x="69" y="4"/>
                    </a:lnTo>
                    <a:lnTo>
                      <a:pt x="67" y="4"/>
                    </a:lnTo>
                    <a:lnTo>
                      <a:pt x="62" y="2"/>
                    </a:lnTo>
                    <a:lnTo>
                      <a:pt x="52" y="2"/>
                    </a:lnTo>
                    <a:lnTo>
                      <a:pt x="50" y="0"/>
                    </a:lnTo>
                    <a:lnTo>
                      <a:pt x="40" y="0"/>
                    </a:lnTo>
                    <a:lnTo>
                      <a:pt x="38" y="2"/>
                    </a:lnTo>
                    <a:lnTo>
                      <a:pt x="33" y="2"/>
                    </a:lnTo>
                    <a:lnTo>
                      <a:pt x="28" y="4"/>
                    </a:lnTo>
                    <a:lnTo>
                      <a:pt x="23" y="4"/>
                    </a:lnTo>
                    <a:lnTo>
                      <a:pt x="21" y="9"/>
                    </a:lnTo>
                    <a:lnTo>
                      <a:pt x="16" y="12"/>
                    </a:lnTo>
                    <a:lnTo>
                      <a:pt x="12" y="16"/>
                    </a:lnTo>
                    <a:lnTo>
                      <a:pt x="7" y="24"/>
                    </a:lnTo>
                    <a:lnTo>
                      <a:pt x="2" y="38"/>
                    </a:lnTo>
                    <a:lnTo>
                      <a:pt x="0" y="48"/>
                    </a:lnTo>
                    <a:lnTo>
                      <a:pt x="0" y="55"/>
                    </a:lnTo>
                    <a:lnTo>
                      <a:pt x="2" y="6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332"/>
              <p:cNvSpPr>
                <a:spLocks/>
              </p:cNvSpPr>
              <p:nvPr/>
            </p:nvSpPr>
            <p:spPr bwMode="auto">
              <a:xfrm>
                <a:off x="7248" y="5568"/>
                <a:ext cx="43" cy="76"/>
              </a:xfrm>
              <a:custGeom>
                <a:avLst/>
                <a:gdLst/>
                <a:ahLst/>
                <a:cxnLst>
                  <a:cxn ang="0">
                    <a:pos x="0" y="4"/>
                  </a:cxn>
                  <a:cxn ang="0">
                    <a:pos x="0" y="76"/>
                  </a:cxn>
                  <a:cxn ang="0">
                    <a:pos x="2" y="76"/>
                  </a:cxn>
                  <a:cxn ang="0">
                    <a:pos x="2" y="7"/>
                  </a:cxn>
                  <a:cxn ang="0">
                    <a:pos x="43" y="2"/>
                  </a:cxn>
                  <a:cxn ang="0">
                    <a:pos x="43" y="0"/>
                  </a:cxn>
                  <a:cxn ang="0">
                    <a:pos x="0" y="4"/>
                  </a:cxn>
                </a:cxnLst>
                <a:rect l="0" t="0" r="r" b="b"/>
                <a:pathLst>
                  <a:path w="43" h="76">
                    <a:moveTo>
                      <a:pt x="0" y="4"/>
                    </a:moveTo>
                    <a:lnTo>
                      <a:pt x="0" y="76"/>
                    </a:lnTo>
                    <a:lnTo>
                      <a:pt x="2" y="76"/>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Freeform 333"/>
              <p:cNvSpPr>
                <a:spLocks/>
              </p:cNvSpPr>
              <p:nvPr/>
            </p:nvSpPr>
            <p:spPr bwMode="auto">
              <a:xfrm>
                <a:off x="7250" y="5577"/>
                <a:ext cx="41" cy="7"/>
              </a:xfrm>
              <a:custGeom>
                <a:avLst/>
                <a:gdLst/>
                <a:ahLst/>
                <a:cxnLst>
                  <a:cxn ang="0">
                    <a:pos x="0" y="2"/>
                  </a:cxn>
                  <a:cxn ang="0">
                    <a:pos x="0" y="7"/>
                  </a:cxn>
                  <a:cxn ang="0">
                    <a:pos x="40" y="2"/>
                  </a:cxn>
                  <a:cxn ang="0">
                    <a:pos x="40" y="0"/>
                  </a:cxn>
                  <a:cxn ang="0">
                    <a:pos x="0" y="2"/>
                  </a:cxn>
                </a:cxnLst>
                <a:rect l="0" t="0" r="r" b="b"/>
                <a:pathLst>
                  <a:path w="41" h="7">
                    <a:moveTo>
                      <a:pt x="0" y="2"/>
                    </a:moveTo>
                    <a:lnTo>
                      <a:pt x="0" y="7"/>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Freeform 334"/>
              <p:cNvSpPr>
                <a:spLocks/>
              </p:cNvSpPr>
              <p:nvPr/>
            </p:nvSpPr>
            <p:spPr bwMode="auto">
              <a:xfrm>
                <a:off x="7250" y="5589"/>
                <a:ext cx="41" cy="7"/>
              </a:xfrm>
              <a:custGeom>
                <a:avLst/>
                <a:gdLst/>
                <a:ahLst/>
                <a:cxnLst>
                  <a:cxn ang="0">
                    <a:pos x="0" y="4"/>
                  </a:cxn>
                  <a:cxn ang="0">
                    <a:pos x="0" y="7"/>
                  </a:cxn>
                  <a:cxn ang="0">
                    <a:pos x="40" y="4"/>
                  </a:cxn>
                  <a:cxn ang="0">
                    <a:pos x="40" y="0"/>
                  </a:cxn>
                  <a:cxn ang="0">
                    <a:pos x="0" y="4"/>
                  </a:cxn>
                </a:cxnLst>
                <a:rect l="0" t="0" r="r" b="b"/>
                <a:pathLst>
                  <a:path w="41" h="7">
                    <a:moveTo>
                      <a:pt x="0" y="4"/>
                    </a:moveTo>
                    <a:lnTo>
                      <a:pt x="0" y="7"/>
                    </a:lnTo>
                    <a:lnTo>
                      <a:pt x="40" y="4"/>
                    </a:lnTo>
                    <a:lnTo>
                      <a:pt x="40"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335"/>
              <p:cNvSpPr>
                <a:spLocks/>
              </p:cNvSpPr>
              <p:nvPr/>
            </p:nvSpPr>
            <p:spPr bwMode="auto">
              <a:xfrm>
                <a:off x="7250" y="5589"/>
                <a:ext cx="41" cy="5"/>
              </a:xfrm>
              <a:custGeom>
                <a:avLst/>
                <a:gdLst/>
                <a:ahLst/>
                <a:cxnLst>
                  <a:cxn ang="0">
                    <a:pos x="0" y="4"/>
                  </a:cxn>
                  <a:cxn ang="0">
                    <a:pos x="0" y="4"/>
                  </a:cxn>
                  <a:cxn ang="0">
                    <a:pos x="40" y="2"/>
                  </a:cxn>
                  <a:cxn ang="0">
                    <a:pos x="40" y="0"/>
                  </a:cxn>
                  <a:cxn ang="0">
                    <a:pos x="0" y="4"/>
                  </a:cxn>
                </a:cxnLst>
                <a:rect l="0" t="0" r="r" b="b"/>
                <a:pathLst>
                  <a:path w="41" h="5">
                    <a:moveTo>
                      <a:pt x="0" y="4"/>
                    </a:moveTo>
                    <a:lnTo>
                      <a:pt x="0" y="4"/>
                    </a:lnTo>
                    <a:lnTo>
                      <a:pt x="40" y="2"/>
                    </a:lnTo>
                    <a:lnTo>
                      <a:pt x="40" y="0"/>
                    </a:lnTo>
                    <a:lnTo>
                      <a:pt x="0" y="4"/>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Freeform 336"/>
              <p:cNvSpPr>
                <a:spLocks/>
              </p:cNvSpPr>
              <p:nvPr/>
            </p:nvSpPr>
            <p:spPr bwMode="auto">
              <a:xfrm>
                <a:off x="7250" y="5611"/>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337"/>
              <p:cNvSpPr>
                <a:spLocks/>
              </p:cNvSpPr>
              <p:nvPr/>
            </p:nvSpPr>
            <p:spPr bwMode="auto">
              <a:xfrm>
                <a:off x="7250" y="5596"/>
                <a:ext cx="41" cy="17"/>
              </a:xfrm>
              <a:custGeom>
                <a:avLst/>
                <a:gdLst/>
                <a:ahLst/>
                <a:cxnLst>
                  <a:cxn ang="0">
                    <a:pos x="0" y="2"/>
                  </a:cxn>
                  <a:cxn ang="0">
                    <a:pos x="0" y="16"/>
                  </a:cxn>
                  <a:cxn ang="0">
                    <a:pos x="40" y="14"/>
                  </a:cxn>
                  <a:cxn ang="0">
                    <a:pos x="40" y="0"/>
                  </a:cxn>
                  <a:cxn ang="0">
                    <a:pos x="0" y="2"/>
                  </a:cxn>
                </a:cxnLst>
                <a:rect l="0" t="0" r="r" b="b"/>
                <a:pathLst>
                  <a:path w="41" h="17">
                    <a:moveTo>
                      <a:pt x="0" y="2"/>
                    </a:moveTo>
                    <a:lnTo>
                      <a:pt x="0" y="16"/>
                    </a:lnTo>
                    <a:lnTo>
                      <a:pt x="40" y="14"/>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338"/>
              <p:cNvSpPr>
                <a:spLocks/>
              </p:cNvSpPr>
              <p:nvPr/>
            </p:nvSpPr>
            <p:spPr bwMode="auto">
              <a:xfrm>
                <a:off x="7250" y="5642"/>
                <a:ext cx="43" cy="5"/>
              </a:xfrm>
              <a:custGeom>
                <a:avLst/>
                <a:gdLst/>
                <a:ahLst/>
                <a:cxnLst>
                  <a:cxn ang="0">
                    <a:pos x="0" y="0"/>
                  </a:cxn>
                  <a:cxn ang="0">
                    <a:pos x="0" y="4"/>
                  </a:cxn>
                  <a:cxn ang="0">
                    <a:pos x="43" y="2"/>
                  </a:cxn>
                  <a:cxn ang="0">
                    <a:pos x="43" y="0"/>
                  </a:cxn>
                  <a:cxn ang="0">
                    <a:pos x="0" y="0"/>
                  </a:cxn>
                </a:cxnLst>
                <a:rect l="0" t="0" r="r" b="b"/>
                <a:pathLst>
                  <a:path w="43" h="5">
                    <a:moveTo>
                      <a:pt x="0" y="0"/>
                    </a:moveTo>
                    <a:lnTo>
                      <a:pt x="0" y="4"/>
                    </a:lnTo>
                    <a:lnTo>
                      <a:pt x="43" y="2"/>
                    </a:lnTo>
                    <a:lnTo>
                      <a:pt x="43"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339"/>
              <p:cNvSpPr>
                <a:spLocks/>
              </p:cNvSpPr>
              <p:nvPr/>
            </p:nvSpPr>
            <p:spPr bwMode="auto">
              <a:xfrm>
                <a:off x="7336" y="5736"/>
                <a:ext cx="111" cy="9"/>
              </a:xfrm>
              <a:custGeom>
                <a:avLst/>
                <a:gdLst/>
                <a:ahLst/>
                <a:cxnLst>
                  <a:cxn ang="0">
                    <a:pos x="0" y="0"/>
                  </a:cxn>
                  <a:cxn ang="0">
                    <a:pos x="0" y="9"/>
                  </a:cxn>
                  <a:cxn ang="0">
                    <a:pos x="2" y="7"/>
                  </a:cxn>
                  <a:cxn ang="0">
                    <a:pos x="110" y="7"/>
                  </a:cxn>
                  <a:cxn ang="0">
                    <a:pos x="110" y="2"/>
                  </a:cxn>
                  <a:cxn ang="0">
                    <a:pos x="0" y="0"/>
                  </a:cxn>
                </a:cxnLst>
                <a:rect l="0" t="0" r="r" b="b"/>
                <a:pathLst>
                  <a:path w="111" h="9">
                    <a:moveTo>
                      <a:pt x="0" y="0"/>
                    </a:moveTo>
                    <a:lnTo>
                      <a:pt x="0" y="9"/>
                    </a:lnTo>
                    <a:lnTo>
                      <a:pt x="2" y="7"/>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340"/>
              <p:cNvSpPr>
                <a:spLocks/>
              </p:cNvSpPr>
              <p:nvPr/>
            </p:nvSpPr>
            <p:spPr bwMode="auto">
              <a:xfrm>
                <a:off x="7339" y="5743"/>
                <a:ext cx="108" cy="5"/>
              </a:xfrm>
              <a:custGeom>
                <a:avLst/>
                <a:gdLst/>
                <a:ahLst/>
                <a:cxnLst>
                  <a:cxn ang="0">
                    <a:pos x="0" y="0"/>
                  </a:cxn>
                  <a:cxn ang="0">
                    <a:pos x="0" y="2"/>
                  </a:cxn>
                  <a:cxn ang="0">
                    <a:pos x="108" y="4"/>
                  </a:cxn>
                  <a:cxn ang="0">
                    <a:pos x="108" y="0"/>
                  </a:cxn>
                  <a:cxn ang="0">
                    <a:pos x="0" y="0"/>
                  </a:cxn>
                </a:cxnLst>
                <a:rect l="0" t="0" r="r" b="b"/>
                <a:pathLst>
                  <a:path w="108" h="5">
                    <a:moveTo>
                      <a:pt x="0" y="0"/>
                    </a:moveTo>
                    <a:lnTo>
                      <a:pt x="0" y="2"/>
                    </a:lnTo>
                    <a:lnTo>
                      <a:pt x="108" y="4"/>
                    </a:lnTo>
                    <a:lnTo>
                      <a:pt x="108"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341"/>
              <p:cNvSpPr>
                <a:spLocks/>
              </p:cNvSpPr>
              <p:nvPr/>
            </p:nvSpPr>
            <p:spPr bwMode="auto">
              <a:xfrm>
                <a:off x="7339" y="5739"/>
                <a:ext cx="67" cy="0"/>
              </a:xfrm>
              <a:custGeom>
                <a:avLst/>
                <a:gdLst/>
                <a:ahLst/>
                <a:cxnLst>
                  <a:cxn ang="0">
                    <a:pos x="0" y="0"/>
                  </a:cxn>
                  <a:cxn ang="0">
                    <a:pos x="67" y="0"/>
                  </a:cxn>
                </a:cxnLst>
                <a:rect l="0" t="0" r="r" b="b"/>
                <a:pathLst>
                  <a:path w="67">
                    <a:moveTo>
                      <a:pt x="0" y="0"/>
                    </a:moveTo>
                    <a:lnTo>
                      <a:pt x="67"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342"/>
              <p:cNvSpPr>
                <a:spLocks/>
              </p:cNvSpPr>
              <p:nvPr/>
            </p:nvSpPr>
            <p:spPr bwMode="auto">
              <a:xfrm>
                <a:off x="7413" y="5738"/>
                <a:ext cx="22" cy="5"/>
              </a:xfrm>
              <a:custGeom>
                <a:avLst/>
                <a:gdLst/>
                <a:ahLst/>
                <a:cxnLst>
                  <a:cxn ang="0">
                    <a:pos x="0" y="0"/>
                  </a:cxn>
                  <a:cxn ang="0">
                    <a:pos x="0" y="4"/>
                  </a:cxn>
                  <a:cxn ang="0">
                    <a:pos x="21" y="4"/>
                  </a:cxn>
                  <a:cxn ang="0">
                    <a:pos x="21" y="2"/>
                  </a:cxn>
                  <a:cxn ang="0">
                    <a:pos x="0" y="0"/>
                  </a:cxn>
                </a:cxnLst>
                <a:rect l="0" t="0" r="r" b="b"/>
                <a:pathLst>
                  <a:path w="22"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343"/>
              <p:cNvSpPr>
                <a:spLocks/>
              </p:cNvSpPr>
              <p:nvPr/>
            </p:nvSpPr>
            <p:spPr bwMode="auto">
              <a:xfrm>
                <a:off x="7339" y="5739"/>
                <a:ext cx="43" cy="0"/>
              </a:xfrm>
              <a:custGeom>
                <a:avLst/>
                <a:gdLst/>
                <a:ahLst/>
                <a:cxnLst>
                  <a:cxn ang="0">
                    <a:pos x="0" y="0"/>
                  </a:cxn>
                  <a:cxn ang="0">
                    <a:pos x="43" y="0"/>
                  </a:cxn>
                </a:cxnLst>
                <a:rect l="0" t="0" r="r" b="b"/>
                <a:pathLst>
                  <a:path w="43">
                    <a:moveTo>
                      <a:pt x="0" y="0"/>
                    </a:moveTo>
                    <a:lnTo>
                      <a:pt x="43"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344"/>
              <p:cNvSpPr>
                <a:spLocks/>
              </p:cNvSpPr>
              <p:nvPr/>
            </p:nvSpPr>
            <p:spPr bwMode="auto">
              <a:xfrm>
                <a:off x="7387" y="5738"/>
                <a:ext cx="19" cy="2"/>
              </a:xfrm>
              <a:custGeom>
                <a:avLst/>
                <a:gdLst/>
                <a:ahLst/>
                <a:cxnLst>
                  <a:cxn ang="0">
                    <a:pos x="0" y="0"/>
                  </a:cxn>
                  <a:cxn ang="0">
                    <a:pos x="0" y="2"/>
                  </a:cxn>
                  <a:cxn ang="0">
                    <a:pos x="19" y="2"/>
                  </a:cxn>
                  <a:cxn ang="0">
                    <a:pos x="0" y="0"/>
                  </a:cxn>
                </a:cxnLst>
                <a:rect l="0" t="0" r="r" b="b"/>
                <a:pathLst>
                  <a:path w="19" h="2">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345"/>
              <p:cNvSpPr>
                <a:spLocks/>
              </p:cNvSpPr>
              <p:nvPr/>
            </p:nvSpPr>
            <p:spPr bwMode="auto">
              <a:xfrm>
                <a:off x="7413" y="5740"/>
                <a:ext cx="22" cy="3"/>
              </a:xfrm>
              <a:custGeom>
                <a:avLst/>
                <a:gdLst/>
                <a:ahLst/>
                <a:cxnLst>
                  <a:cxn ang="0">
                    <a:pos x="0" y="0"/>
                  </a:cxn>
                  <a:cxn ang="0">
                    <a:pos x="0" y="0"/>
                  </a:cxn>
                  <a:cxn ang="0">
                    <a:pos x="21" y="2"/>
                  </a:cxn>
                  <a:cxn ang="0">
                    <a:pos x="21" y="0"/>
                  </a:cxn>
                  <a:cxn ang="0">
                    <a:pos x="0" y="0"/>
                  </a:cxn>
                </a:cxnLst>
                <a:rect l="0" t="0" r="r" b="b"/>
                <a:pathLst>
                  <a:path w="22" h="3">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346"/>
              <p:cNvSpPr>
                <a:spLocks/>
              </p:cNvSpPr>
              <p:nvPr/>
            </p:nvSpPr>
            <p:spPr bwMode="auto">
              <a:xfrm>
                <a:off x="7548" y="5541"/>
                <a:ext cx="14" cy="214"/>
              </a:xfrm>
              <a:custGeom>
                <a:avLst/>
                <a:gdLst/>
                <a:ahLst/>
                <a:cxnLst>
                  <a:cxn ang="0">
                    <a:pos x="9" y="19"/>
                  </a:cxn>
                  <a:cxn ang="0">
                    <a:pos x="9" y="19"/>
                  </a:cxn>
                  <a:cxn ang="0">
                    <a:pos x="0" y="0"/>
                  </a:cxn>
                  <a:cxn ang="0">
                    <a:pos x="0" y="213"/>
                  </a:cxn>
                  <a:cxn ang="0">
                    <a:pos x="14" y="203"/>
                  </a:cxn>
                  <a:cxn ang="0">
                    <a:pos x="14" y="28"/>
                  </a:cxn>
                  <a:cxn ang="0">
                    <a:pos x="9" y="19"/>
                  </a:cxn>
                </a:cxnLst>
                <a:rect l="0" t="0" r="r" b="b"/>
                <a:pathLst>
                  <a:path w="14" h="214">
                    <a:moveTo>
                      <a:pt x="9" y="19"/>
                    </a:moveTo>
                    <a:lnTo>
                      <a:pt x="9" y="19"/>
                    </a:lnTo>
                    <a:lnTo>
                      <a:pt x="0" y="0"/>
                    </a:lnTo>
                    <a:lnTo>
                      <a:pt x="0" y="213"/>
                    </a:lnTo>
                    <a:lnTo>
                      <a:pt x="14" y="203"/>
                    </a:lnTo>
                    <a:lnTo>
                      <a:pt x="14"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347"/>
              <p:cNvSpPr>
                <a:spLocks/>
              </p:cNvSpPr>
              <p:nvPr/>
            </p:nvSpPr>
            <p:spPr bwMode="auto">
              <a:xfrm>
                <a:off x="7617" y="5599"/>
                <a:ext cx="19" cy="144"/>
              </a:xfrm>
              <a:custGeom>
                <a:avLst/>
                <a:gdLst/>
                <a:ahLst/>
                <a:cxnLst>
                  <a:cxn ang="0">
                    <a:pos x="16" y="9"/>
                  </a:cxn>
                  <a:cxn ang="0">
                    <a:pos x="0" y="0"/>
                  </a:cxn>
                  <a:cxn ang="0">
                    <a:pos x="4" y="23"/>
                  </a:cxn>
                  <a:cxn ang="0">
                    <a:pos x="4" y="43"/>
                  </a:cxn>
                  <a:cxn ang="0">
                    <a:pos x="7" y="59"/>
                  </a:cxn>
                  <a:cxn ang="0">
                    <a:pos x="4" y="74"/>
                  </a:cxn>
                  <a:cxn ang="0">
                    <a:pos x="4" y="88"/>
                  </a:cxn>
                  <a:cxn ang="0">
                    <a:pos x="2" y="105"/>
                  </a:cxn>
                  <a:cxn ang="0">
                    <a:pos x="2" y="122"/>
                  </a:cxn>
                  <a:cxn ang="0">
                    <a:pos x="0" y="143"/>
                  </a:cxn>
                  <a:cxn ang="0">
                    <a:pos x="14" y="141"/>
                  </a:cxn>
                  <a:cxn ang="0">
                    <a:pos x="19" y="112"/>
                  </a:cxn>
                  <a:cxn ang="0">
                    <a:pos x="19" y="26"/>
                  </a:cxn>
                  <a:cxn ang="0">
                    <a:pos x="16" y="9"/>
                  </a:cxn>
                </a:cxnLst>
                <a:rect l="0" t="0" r="r" b="b"/>
                <a:pathLst>
                  <a:path w="19" h="144">
                    <a:moveTo>
                      <a:pt x="16" y="9"/>
                    </a:moveTo>
                    <a:lnTo>
                      <a:pt x="0" y="0"/>
                    </a:lnTo>
                    <a:lnTo>
                      <a:pt x="4" y="23"/>
                    </a:lnTo>
                    <a:lnTo>
                      <a:pt x="4" y="43"/>
                    </a:lnTo>
                    <a:lnTo>
                      <a:pt x="7" y="59"/>
                    </a:lnTo>
                    <a:lnTo>
                      <a:pt x="4" y="74"/>
                    </a:lnTo>
                    <a:lnTo>
                      <a:pt x="4" y="88"/>
                    </a:lnTo>
                    <a:lnTo>
                      <a:pt x="2" y="105"/>
                    </a:lnTo>
                    <a:lnTo>
                      <a:pt x="2" y="122"/>
                    </a:lnTo>
                    <a:lnTo>
                      <a:pt x="0" y="143"/>
                    </a:lnTo>
                    <a:lnTo>
                      <a:pt x="14" y="141"/>
                    </a:lnTo>
                    <a:lnTo>
                      <a:pt x="19" y="112"/>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348"/>
              <p:cNvSpPr>
                <a:spLocks/>
              </p:cNvSpPr>
              <p:nvPr/>
            </p:nvSpPr>
            <p:spPr bwMode="auto">
              <a:xfrm>
                <a:off x="7615" y="5596"/>
                <a:ext cx="19" cy="147"/>
              </a:xfrm>
              <a:custGeom>
                <a:avLst/>
                <a:gdLst/>
                <a:ahLst/>
                <a:cxnLst>
                  <a:cxn ang="0">
                    <a:pos x="16" y="9"/>
                  </a:cxn>
                  <a:cxn ang="0">
                    <a:pos x="14" y="9"/>
                  </a:cxn>
                  <a:cxn ang="0">
                    <a:pos x="9" y="4"/>
                  </a:cxn>
                  <a:cxn ang="0">
                    <a:pos x="4" y="2"/>
                  </a:cxn>
                  <a:cxn ang="0">
                    <a:pos x="0" y="0"/>
                  </a:cxn>
                  <a:cxn ang="0">
                    <a:pos x="4" y="23"/>
                  </a:cxn>
                  <a:cxn ang="0">
                    <a:pos x="4" y="91"/>
                  </a:cxn>
                  <a:cxn ang="0">
                    <a:pos x="0" y="124"/>
                  </a:cxn>
                  <a:cxn ang="0">
                    <a:pos x="0" y="146"/>
                  </a:cxn>
                  <a:cxn ang="0">
                    <a:pos x="4" y="143"/>
                  </a:cxn>
                  <a:cxn ang="0">
                    <a:pos x="14" y="143"/>
                  </a:cxn>
                  <a:cxn ang="0">
                    <a:pos x="16" y="129"/>
                  </a:cxn>
                  <a:cxn ang="0">
                    <a:pos x="16" y="115"/>
                  </a:cxn>
                  <a:cxn ang="0">
                    <a:pos x="19" y="98"/>
                  </a:cxn>
                  <a:cxn ang="0">
                    <a:pos x="19" y="26"/>
                  </a:cxn>
                  <a:cxn ang="0">
                    <a:pos x="16" y="9"/>
                  </a:cxn>
                </a:cxnLst>
                <a:rect l="0" t="0" r="r" b="b"/>
                <a:pathLst>
                  <a:path w="19" h="147">
                    <a:moveTo>
                      <a:pt x="16" y="9"/>
                    </a:moveTo>
                    <a:lnTo>
                      <a:pt x="14" y="9"/>
                    </a:lnTo>
                    <a:lnTo>
                      <a:pt x="9" y="4"/>
                    </a:lnTo>
                    <a:lnTo>
                      <a:pt x="4" y="2"/>
                    </a:lnTo>
                    <a:lnTo>
                      <a:pt x="0" y="0"/>
                    </a:lnTo>
                    <a:lnTo>
                      <a:pt x="4" y="23"/>
                    </a:lnTo>
                    <a:lnTo>
                      <a:pt x="4" y="91"/>
                    </a:lnTo>
                    <a:lnTo>
                      <a:pt x="0" y="124"/>
                    </a:lnTo>
                    <a:lnTo>
                      <a:pt x="0" y="146"/>
                    </a:lnTo>
                    <a:lnTo>
                      <a:pt x="4" y="143"/>
                    </a:lnTo>
                    <a:lnTo>
                      <a:pt x="14" y="143"/>
                    </a:lnTo>
                    <a:lnTo>
                      <a:pt x="16" y="129"/>
                    </a:lnTo>
                    <a:lnTo>
                      <a:pt x="16" y="115"/>
                    </a:lnTo>
                    <a:lnTo>
                      <a:pt x="19" y="98"/>
                    </a:lnTo>
                    <a:lnTo>
                      <a:pt x="19" y="26"/>
                    </a:lnTo>
                    <a:lnTo>
                      <a:pt x="16" y="9"/>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349"/>
              <p:cNvSpPr>
                <a:spLocks/>
              </p:cNvSpPr>
              <p:nvPr/>
            </p:nvSpPr>
            <p:spPr bwMode="auto">
              <a:xfrm>
                <a:off x="7610" y="5596"/>
                <a:ext cx="22" cy="147"/>
              </a:xfrm>
              <a:custGeom>
                <a:avLst/>
                <a:gdLst/>
                <a:ahLst/>
                <a:cxnLst>
                  <a:cxn ang="0">
                    <a:pos x="2" y="124"/>
                  </a:cxn>
                  <a:cxn ang="0">
                    <a:pos x="0" y="146"/>
                  </a:cxn>
                  <a:cxn ang="0">
                    <a:pos x="4" y="143"/>
                  </a:cxn>
                  <a:cxn ang="0">
                    <a:pos x="14" y="143"/>
                  </a:cxn>
                  <a:cxn ang="0">
                    <a:pos x="16" y="141"/>
                  </a:cxn>
                  <a:cxn ang="0">
                    <a:pos x="19" y="112"/>
                  </a:cxn>
                  <a:cxn ang="0">
                    <a:pos x="21" y="79"/>
                  </a:cxn>
                  <a:cxn ang="0">
                    <a:pos x="21" y="43"/>
                  </a:cxn>
                  <a:cxn ang="0">
                    <a:pos x="19" y="9"/>
                  </a:cxn>
                  <a:cxn ang="0">
                    <a:pos x="16" y="7"/>
                  </a:cxn>
                  <a:cxn ang="0">
                    <a:pos x="12" y="4"/>
                  </a:cxn>
                  <a:cxn ang="0">
                    <a:pos x="7" y="2"/>
                  </a:cxn>
                  <a:cxn ang="0">
                    <a:pos x="2" y="0"/>
                  </a:cxn>
                  <a:cxn ang="0">
                    <a:pos x="7" y="21"/>
                  </a:cxn>
                  <a:cxn ang="0">
                    <a:pos x="7" y="74"/>
                  </a:cxn>
                  <a:cxn ang="0">
                    <a:pos x="4" y="91"/>
                  </a:cxn>
                  <a:cxn ang="0">
                    <a:pos x="4" y="107"/>
                  </a:cxn>
                  <a:cxn ang="0">
                    <a:pos x="2" y="124"/>
                  </a:cxn>
                </a:cxnLst>
                <a:rect l="0" t="0" r="r" b="b"/>
                <a:pathLst>
                  <a:path w="22" h="147">
                    <a:moveTo>
                      <a:pt x="2" y="124"/>
                    </a:moveTo>
                    <a:lnTo>
                      <a:pt x="0" y="146"/>
                    </a:lnTo>
                    <a:lnTo>
                      <a:pt x="4" y="143"/>
                    </a:lnTo>
                    <a:lnTo>
                      <a:pt x="14" y="143"/>
                    </a:lnTo>
                    <a:lnTo>
                      <a:pt x="16" y="141"/>
                    </a:lnTo>
                    <a:lnTo>
                      <a:pt x="19" y="112"/>
                    </a:lnTo>
                    <a:lnTo>
                      <a:pt x="21" y="79"/>
                    </a:lnTo>
                    <a:lnTo>
                      <a:pt x="21" y="43"/>
                    </a:lnTo>
                    <a:lnTo>
                      <a:pt x="19" y="9"/>
                    </a:lnTo>
                    <a:lnTo>
                      <a:pt x="16" y="7"/>
                    </a:lnTo>
                    <a:lnTo>
                      <a:pt x="12" y="4"/>
                    </a:lnTo>
                    <a:lnTo>
                      <a:pt x="7" y="2"/>
                    </a:lnTo>
                    <a:lnTo>
                      <a:pt x="2" y="0"/>
                    </a:lnTo>
                    <a:lnTo>
                      <a:pt x="7" y="21"/>
                    </a:lnTo>
                    <a:lnTo>
                      <a:pt x="7" y="74"/>
                    </a:lnTo>
                    <a:lnTo>
                      <a:pt x="4" y="91"/>
                    </a:lnTo>
                    <a:lnTo>
                      <a:pt x="4" y="107"/>
                    </a:lnTo>
                    <a:lnTo>
                      <a:pt x="2" y="12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350"/>
              <p:cNvSpPr>
                <a:spLocks/>
              </p:cNvSpPr>
              <p:nvPr/>
            </p:nvSpPr>
            <p:spPr bwMode="auto">
              <a:xfrm>
                <a:off x="7608" y="5594"/>
                <a:ext cx="19" cy="149"/>
              </a:xfrm>
              <a:custGeom>
                <a:avLst/>
                <a:gdLst/>
                <a:ahLst/>
                <a:cxnLst>
                  <a:cxn ang="0">
                    <a:pos x="2" y="146"/>
                  </a:cxn>
                  <a:cxn ang="0">
                    <a:pos x="14" y="146"/>
                  </a:cxn>
                  <a:cxn ang="0">
                    <a:pos x="14" y="143"/>
                  </a:cxn>
                  <a:cxn ang="0">
                    <a:pos x="19" y="115"/>
                  </a:cxn>
                  <a:cxn ang="0">
                    <a:pos x="19" y="9"/>
                  </a:cxn>
                  <a:cxn ang="0">
                    <a:pos x="16" y="9"/>
                  </a:cxn>
                  <a:cxn ang="0">
                    <a:pos x="12" y="7"/>
                  </a:cxn>
                  <a:cxn ang="0">
                    <a:pos x="7" y="2"/>
                  </a:cxn>
                  <a:cxn ang="0">
                    <a:pos x="2" y="0"/>
                  </a:cxn>
                  <a:cxn ang="0">
                    <a:pos x="4" y="23"/>
                  </a:cxn>
                  <a:cxn ang="0">
                    <a:pos x="7" y="43"/>
                  </a:cxn>
                  <a:cxn ang="0">
                    <a:pos x="7" y="76"/>
                  </a:cxn>
                  <a:cxn ang="0">
                    <a:pos x="0" y="127"/>
                  </a:cxn>
                  <a:cxn ang="0">
                    <a:pos x="0" y="148"/>
                  </a:cxn>
                  <a:cxn ang="0">
                    <a:pos x="2" y="146"/>
                  </a:cxn>
                </a:cxnLst>
                <a:rect l="0" t="0" r="r" b="b"/>
                <a:pathLst>
                  <a:path w="19" h="149">
                    <a:moveTo>
                      <a:pt x="2" y="146"/>
                    </a:moveTo>
                    <a:lnTo>
                      <a:pt x="14" y="146"/>
                    </a:lnTo>
                    <a:lnTo>
                      <a:pt x="14" y="143"/>
                    </a:lnTo>
                    <a:lnTo>
                      <a:pt x="19" y="115"/>
                    </a:lnTo>
                    <a:lnTo>
                      <a:pt x="19" y="9"/>
                    </a:lnTo>
                    <a:lnTo>
                      <a:pt x="16" y="9"/>
                    </a:lnTo>
                    <a:lnTo>
                      <a:pt x="12" y="7"/>
                    </a:lnTo>
                    <a:lnTo>
                      <a:pt x="7" y="2"/>
                    </a:lnTo>
                    <a:lnTo>
                      <a:pt x="2" y="0"/>
                    </a:lnTo>
                    <a:lnTo>
                      <a:pt x="4" y="23"/>
                    </a:lnTo>
                    <a:lnTo>
                      <a:pt x="7" y="43"/>
                    </a:lnTo>
                    <a:lnTo>
                      <a:pt x="7" y="76"/>
                    </a:lnTo>
                    <a:lnTo>
                      <a:pt x="0" y="127"/>
                    </a:lnTo>
                    <a:lnTo>
                      <a:pt x="0" y="148"/>
                    </a:lnTo>
                    <a:lnTo>
                      <a:pt x="2" y="146"/>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351"/>
              <p:cNvSpPr>
                <a:spLocks/>
              </p:cNvSpPr>
              <p:nvPr/>
            </p:nvSpPr>
            <p:spPr bwMode="auto">
              <a:xfrm>
                <a:off x="7603" y="5592"/>
                <a:ext cx="21" cy="151"/>
              </a:xfrm>
              <a:custGeom>
                <a:avLst/>
                <a:gdLst/>
                <a:ahLst/>
                <a:cxnLst>
                  <a:cxn ang="0">
                    <a:pos x="2" y="129"/>
                  </a:cxn>
                  <a:cxn ang="0">
                    <a:pos x="0" y="151"/>
                  </a:cxn>
                  <a:cxn ang="0">
                    <a:pos x="4" y="148"/>
                  </a:cxn>
                  <a:cxn ang="0">
                    <a:pos x="11" y="148"/>
                  </a:cxn>
                  <a:cxn ang="0">
                    <a:pos x="16" y="146"/>
                  </a:cxn>
                  <a:cxn ang="0">
                    <a:pos x="19" y="117"/>
                  </a:cxn>
                  <a:cxn ang="0">
                    <a:pos x="21" y="81"/>
                  </a:cxn>
                  <a:cxn ang="0">
                    <a:pos x="21" y="11"/>
                  </a:cxn>
                  <a:cxn ang="0">
                    <a:pos x="16" y="9"/>
                  </a:cxn>
                  <a:cxn ang="0">
                    <a:pos x="11" y="4"/>
                  </a:cxn>
                  <a:cxn ang="0">
                    <a:pos x="9" y="4"/>
                  </a:cxn>
                  <a:cxn ang="0">
                    <a:pos x="4" y="0"/>
                  </a:cxn>
                  <a:cxn ang="0">
                    <a:pos x="7" y="23"/>
                  </a:cxn>
                  <a:cxn ang="0">
                    <a:pos x="9" y="43"/>
                  </a:cxn>
                  <a:cxn ang="0">
                    <a:pos x="9" y="62"/>
                  </a:cxn>
                  <a:cxn ang="0">
                    <a:pos x="7" y="79"/>
                  </a:cxn>
                  <a:cxn ang="0">
                    <a:pos x="7" y="95"/>
                  </a:cxn>
                  <a:cxn ang="0">
                    <a:pos x="2" y="129"/>
                  </a:cxn>
                </a:cxnLst>
                <a:rect l="0" t="0" r="r" b="b"/>
                <a:pathLst>
                  <a:path w="21" h="151">
                    <a:moveTo>
                      <a:pt x="2" y="129"/>
                    </a:moveTo>
                    <a:lnTo>
                      <a:pt x="0" y="151"/>
                    </a:lnTo>
                    <a:lnTo>
                      <a:pt x="4" y="148"/>
                    </a:lnTo>
                    <a:lnTo>
                      <a:pt x="11" y="148"/>
                    </a:lnTo>
                    <a:lnTo>
                      <a:pt x="16" y="146"/>
                    </a:lnTo>
                    <a:lnTo>
                      <a:pt x="19" y="117"/>
                    </a:lnTo>
                    <a:lnTo>
                      <a:pt x="21" y="81"/>
                    </a:lnTo>
                    <a:lnTo>
                      <a:pt x="21" y="11"/>
                    </a:lnTo>
                    <a:lnTo>
                      <a:pt x="16" y="9"/>
                    </a:lnTo>
                    <a:lnTo>
                      <a:pt x="11" y="4"/>
                    </a:lnTo>
                    <a:lnTo>
                      <a:pt x="9" y="4"/>
                    </a:lnTo>
                    <a:lnTo>
                      <a:pt x="4" y="0"/>
                    </a:lnTo>
                    <a:lnTo>
                      <a:pt x="7" y="23"/>
                    </a:lnTo>
                    <a:lnTo>
                      <a:pt x="9" y="43"/>
                    </a:lnTo>
                    <a:lnTo>
                      <a:pt x="9" y="62"/>
                    </a:lnTo>
                    <a:lnTo>
                      <a:pt x="7" y="79"/>
                    </a:lnTo>
                    <a:lnTo>
                      <a:pt x="7" y="95"/>
                    </a:lnTo>
                    <a:lnTo>
                      <a:pt x="2" y="12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352"/>
              <p:cNvSpPr>
                <a:spLocks/>
              </p:cNvSpPr>
              <p:nvPr/>
            </p:nvSpPr>
            <p:spPr bwMode="auto">
              <a:xfrm>
                <a:off x="7600" y="5592"/>
                <a:ext cx="22" cy="151"/>
              </a:xfrm>
              <a:custGeom>
                <a:avLst/>
                <a:gdLst/>
                <a:ahLst/>
                <a:cxnLst>
                  <a:cxn ang="0">
                    <a:pos x="4" y="148"/>
                  </a:cxn>
                  <a:cxn ang="0">
                    <a:pos x="11" y="148"/>
                  </a:cxn>
                  <a:cxn ang="0">
                    <a:pos x="16" y="146"/>
                  </a:cxn>
                  <a:cxn ang="0">
                    <a:pos x="19" y="117"/>
                  </a:cxn>
                  <a:cxn ang="0">
                    <a:pos x="21" y="81"/>
                  </a:cxn>
                  <a:cxn ang="0">
                    <a:pos x="21" y="9"/>
                  </a:cxn>
                  <a:cxn ang="0">
                    <a:pos x="19" y="7"/>
                  </a:cxn>
                  <a:cxn ang="0">
                    <a:pos x="14" y="4"/>
                  </a:cxn>
                  <a:cxn ang="0">
                    <a:pos x="9" y="2"/>
                  </a:cxn>
                  <a:cxn ang="0">
                    <a:pos x="4" y="0"/>
                  </a:cxn>
                  <a:cxn ang="0">
                    <a:pos x="7" y="21"/>
                  </a:cxn>
                  <a:cxn ang="0">
                    <a:pos x="7" y="79"/>
                  </a:cxn>
                  <a:cxn ang="0">
                    <a:pos x="4" y="93"/>
                  </a:cxn>
                  <a:cxn ang="0">
                    <a:pos x="2" y="112"/>
                  </a:cxn>
                  <a:cxn ang="0">
                    <a:pos x="2" y="129"/>
                  </a:cxn>
                  <a:cxn ang="0">
                    <a:pos x="0" y="151"/>
                  </a:cxn>
                  <a:cxn ang="0">
                    <a:pos x="4" y="148"/>
                  </a:cxn>
                </a:cxnLst>
                <a:rect l="0" t="0" r="r" b="b"/>
                <a:pathLst>
                  <a:path w="22" h="151">
                    <a:moveTo>
                      <a:pt x="4" y="148"/>
                    </a:moveTo>
                    <a:lnTo>
                      <a:pt x="11" y="148"/>
                    </a:lnTo>
                    <a:lnTo>
                      <a:pt x="16" y="146"/>
                    </a:lnTo>
                    <a:lnTo>
                      <a:pt x="19" y="117"/>
                    </a:lnTo>
                    <a:lnTo>
                      <a:pt x="21" y="81"/>
                    </a:lnTo>
                    <a:lnTo>
                      <a:pt x="21" y="9"/>
                    </a:lnTo>
                    <a:lnTo>
                      <a:pt x="19" y="7"/>
                    </a:lnTo>
                    <a:lnTo>
                      <a:pt x="14" y="4"/>
                    </a:lnTo>
                    <a:lnTo>
                      <a:pt x="9" y="2"/>
                    </a:lnTo>
                    <a:lnTo>
                      <a:pt x="4" y="0"/>
                    </a:lnTo>
                    <a:lnTo>
                      <a:pt x="7" y="21"/>
                    </a:lnTo>
                    <a:lnTo>
                      <a:pt x="7" y="79"/>
                    </a:lnTo>
                    <a:lnTo>
                      <a:pt x="4" y="93"/>
                    </a:lnTo>
                    <a:lnTo>
                      <a:pt x="2" y="112"/>
                    </a:lnTo>
                    <a:lnTo>
                      <a:pt x="2" y="129"/>
                    </a:lnTo>
                    <a:lnTo>
                      <a:pt x="0" y="151"/>
                    </a:lnTo>
                    <a:lnTo>
                      <a:pt x="4" y="148"/>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353"/>
              <p:cNvSpPr>
                <a:spLocks/>
              </p:cNvSpPr>
              <p:nvPr/>
            </p:nvSpPr>
            <p:spPr bwMode="auto">
              <a:xfrm>
                <a:off x="7596" y="5589"/>
                <a:ext cx="24" cy="154"/>
              </a:xfrm>
              <a:custGeom>
                <a:avLst/>
                <a:gdLst/>
                <a:ahLst/>
                <a:cxnLst>
                  <a:cxn ang="0">
                    <a:pos x="4" y="0"/>
                  </a:cxn>
                  <a:cxn ang="0">
                    <a:pos x="9" y="23"/>
                  </a:cxn>
                  <a:cxn ang="0">
                    <a:pos x="9" y="79"/>
                  </a:cxn>
                  <a:cxn ang="0">
                    <a:pos x="4" y="112"/>
                  </a:cxn>
                  <a:cxn ang="0">
                    <a:pos x="2" y="131"/>
                  </a:cxn>
                  <a:cxn ang="0">
                    <a:pos x="0" y="153"/>
                  </a:cxn>
                  <a:cxn ang="0">
                    <a:pos x="4" y="151"/>
                  </a:cxn>
                  <a:cxn ang="0">
                    <a:pos x="11" y="151"/>
                  </a:cxn>
                  <a:cxn ang="0">
                    <a:pos x="14" y="148"/>
                  </a:cxn>
                  <a:cxn ang="0">
                    <a:pos x="19" y="148"/>
                  </a:cxn>
                  <a:cxn ang="0">
                    <a:pos x="21" y="120"/>
                  </a:cxn>
                  <a:cxn ang="0">
                    <a:pos x="23" y="81"/>
                  </a:cxn>
                  <a:cxn ang="0">
                    <a:pos x="23" y="9"/>
                  </a:cxn>
                  <a:cxn ang="0">
                    <a:pos x="19" y="7"/>
                  </a:cxn>
                  <a:cxn ang="0">
                    <a:pos x="14" y="4"/>
                  </a:cxn>
                  <a:cxn ang="0">
                    <a:pos x="9" y="2"/>
                  </a:cxn>
                  <a:cxn ang="0">
                    <a:pos x="4" y="0"/>
                  </a:cxn>
                </a:cxnLst>
                <a:rect l="0" t="0" r="r" b="b"/>
                <a:pathLst>
                  <a:path w="24" h="154">
                    <a:moveTo>
                      <a:pt x="4" y="0"/>
                    </a:moveTo>
                    <a:lnTo>
                      <a:pt x="9" y="23"/>
                    </a:lnTo>
                    <a:lnTo>
                      <a:pt x="9" y="79"/>
                    </a:lnTo>
                    <a:lnTo>
                      <a:pt x="4" y="112"/>
                    </a:lnTo>
                    <a:lnTo>
                      <a:pt x="2" y="131"/>
                    </a:lnTo>
                    <a:lnTo>
                      <a:pt x="0" y="153"/>
                    </a:lnTo>
                    <a:lnTo>
                      <a:pt x="4" y="151"/>
                    </a:lnTo>
                    <a:lnTo>
                      <a:pt x="11" y="151"/>
                    </a:lnTo>
                    <a:lnTo>
                      <a:pt x="14" y="148"/>
                    </a:lnTo>
                    <a:lnTo>
                      <a:pt x="19" y="148"/>
                    </a:lnTo>
                    <a:lnTo>
                      <a:pt x="21" y="120"/>
                    </a:lnTo>
                    <a:lnTo>
                      <a:pt x="23" y="81"/>
                    </a:lnTo>
                    <a:lnTo>
                      <a:pt x="23" y="9"/>
                    </a:lnTo>
                    <a:lnTo>
                      <a:pt x="19" y="7"/>
                    </a:lnTo>
                    <a:lnTo>
                      <a:pt x="14" y="4"/>
                    </a:lnTo>
                    <a:lnTo>
                      <a:pt x="9" y="2"/>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354"/>
              <p:cNvSpPr>
                <a:spLocks/>
              </p:cNvSpPr>
              <p:nvPr/>
            </p:nvSpPr>
            <p:spPr bwMode="auto">
              <a:xfrm>
                <a:off x="7593" y="5587"/>
                <a:ext cx="22" cy="156"/>
              </a:xfrm>
              <a:custGeom>
                <a:avLst/>
                <a:gdLst/>
                <a:ahLst/>
                <a:cxnLst>
                  <a:cxn ang="0">
                    <a:pos x="2" y="134"/>
                  </a:cxn>
                  <a:cxn ang="0">
                    <a:pos x="0" y="156"/>
                  </a:cxn>
                  <a:cxn ang="0">
                    <a:pos x="4" y="153"/>
                  </a:cxn>
                  <a:cxn ang="0">
                    <a:pos x="11" y="153"/>
                  </a:cxn>
                  <a:cxn ang="0">
                    <a:pos x="11" y="151"/>
                  </a:cxn>
                  <a:cxn ang="0">
                    <a:pos x="16" y="151"/>
                  </a:cxn>
                  <a:cxn ang="0">
                    <a:pos x="21" y="122"/>
                  </a:cxn>
                  <a:cxn ang="0">
                    <a:pos x="21" y="9"/>
                  </a:cxn>
                  <a:cxn ang="0">
                    <a:pos x="19" y="9"/>
                  </a:cxn>
                  <a:cxn ang="0">
                    <a:pos x="14" y="7"/>
                  </a:cxn>
                  <a:cxn ang="0">
                    <a:pos x="9" y="2"/>
                  </a:cxn>
                  <a:cxn ang="0">
                    <a:pos x="4" y="0"/>
                  </a:cxn>
                  <a:cxn ang="0">
                    <a:pos x="9" y="23"/>
                  </a:cxn>
                  <a:cxn ang="0">
                    <a:pos x="9" y="64"/>
                  </a:cxn>
                  <a:cxn ang="0">
                    <a:pos x="7" y="81"/>
                  </a:cxn>
                  <a:cxn ang="0">
                    <a:pos x="7" y="98"/>
                  </a:cxn>
                  <a:cxn ang="0">
                    <a:pos x="4" y="115"/>
                  </a:cxn>
                  <a:cxn ang="0">
                    <a:pos x="2" y="134"/>
                  </a:cxn>
                </a:cxnLst>
                <a:rect l="0" t="0" r="r" b="b"/>
                <a:pathLst>
                  <a:path w="22" h="156">
                    <a:moveTo>
                      <a:pt x="2" y="134"/>
                    </a:moveTo>
                    <a:lnTo>
                      <a:pt x="0" y="156"/>
                    </a:lnTo>
                    <a:lnTo>
                      <a:pt x="4" y="153"/>
                    </a:lnTo>
                    <a:lnTo>
                      <a:pt x="11" y="153"/>
                    </a:lnTo>
                    <a:lnTo>
                      <a:pt x="11" y="151"/>
                    </a:lnTo>
                    <a:lnTo>
                      <a:pt x="16" y="151"/>
                    </a:lnTo>
                    <a:lnTo>
                      <a:pt x="21" y="122"/>
                    </a:lnTo>
                    <a:lnTo>
                      <a:pt x="21" y="9"/>
                    </a:lnTo>
                    <a:lnTo>
                      <a:pt x="19" y="9"/>
                    </a:lnTo>
                    <a:lnTo>
                      <a:pt x="14" y="7"/>
                    </a:lnTo>
                    <a:lnTo>
                      <a:pt x="9" y="2"/>
                    </a:lnTo>
                    <a:lnTo>
                      <a:pt x="4" y="0"/>
                    </a:lnTo>
                    <a:lnTo>
                      <a:pt x="9" y="23"/>
                    </a:lnTo>
                    <a:lnTo>
                      <a:pt x="9" y="64"/>
                    </a:lnTo>
                    <a:lnTo>
                      <a:pt x="7" y="81"/>
                    </a:lnTo>
                    <a:lnTo>
                      <a:pt x="7" y="98"/>
                    </a:lnTo>
                    <a:lnTo>
                      <a:pt x="4" y="115"/>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355"/>
              <p:cNvSpPr>
                <a:spLocks/>
              </p:cNvSpPr>
              <p:nvPr/>
            </p:nvSpPr>
            <p:spPr bwMode="auto">
              <a:xfrm>
                <a:off x="7591" y="5587"/>
                <a:ext cx="21" cy="156"/>
              </a:xfrm>
              <a:custGeom>
                <a:avLst/>
                <a:gdLst/>
                <a:ahLst/>
                <a:cxnLst>
                  <a:cxn ang="0">
                    <a:pos x="2" y="115"/>
                  </a:cxn>
                  <a:cxn ang="0">
                    <a:pos x="0" y="134"/>
                  </a:cxn>
                  <a:cxn ang="0">
                    <a:pos x="0" y="156"/>
                  </a:cxn>
                  <a:cxn ang="0">
                    <a:pos x="2" y="153"/>
                  </a:cxn>
                  <a:cxn ang="0">
                    <a:pos x="9" y="153"/>
                  </a:cxn>
                  <a:cxn ang="0">
                    <a:pos x="12" y="151"/>
                  </a:cxn>
                  <a:cxn ang="0">
                    <a:pos x="16" y="151"/>
                  </a:cxn>
                  <a:cxn ang="0">
                    <a:pos x="19" y="120"/>
                  </a:cxn>
                  <a:cxn ang="0">
                    <a:pos x="21" y="83"/>
                  </a:cxn>
                  <a:cxn ang="0">
                    <a:pos x="21" y="9"/>
                  </a:cxn>
                  <a:cxn ang="0">
                    <a:pos x="19" y="7"/>
                  </a:cxn>
                  <a:cxn ang="0">
                    <a:pos x="14" y="4"/>
                  </a:cxn>
                  <a:cxn ang="0">
                    <a:pos x="9" y="2"/>
                  </a:cxn>
                  <a:cxn ang="0">
                    <a:pos x="4" y="0"/>
                  </a:cxn>
                  <a:cxn ang="0">
                    <a:pos x="7" y="23"/>
                  </a:cxn>
                  <a:cxn ang="0">
                    <a:pos x="9" y="43"/>
                  </a:cxn>
                  <a:cxn ang="0">
                    <a:pos x="9" y="62"/>
                  </a:cxn>
                  <a:cxn ang="0">
                    <a:pos x="7" y="81"/>
                  </a:cxn>
                  <a:cxn ang="0">
                    <a:pos x="2" y="115"/>
                  </a:cxn>
                </a:cxnLst>
                <a:rect l="0" t="0" r="r" b="b"/>
                <a:pathLst>
                  <a:path w="21" h="156">
                    <a:moveTo>
                      <a:pt x="2" y="115"/>
                    </a:moveTo>
                    <a:lnTo>
                      <a:pt x="0" y="134"/>
                    </a:lnTo>
                    <a:lnTo>
                      <a:pt x="0" y="156"/>
                    </a:lnTo>
                    <a:lnTo>
                      <a:pt x="2" y="153"/>
                    </a:lnTo>
                    <a:lnTo>
                      <a:pt x="9" y="153"/>
                    </a:lnTo>
                    <a:lnTo>
                      <a:pt x="12" y="151"/>
                    </a:lnTo>
                    <a:lnTo>
                      <a:pt x="16" y="151"/>
                    </a:lnTo>
                    <a:lnTo>
                      <a:pt x="19" y="120"/>
                    </a:lnTo>
                    <a:lnTo>
                      <a:pt x="21" y="83"/>
                    </a:lnTo>
                    <a:lnTo>
                      <a:pt x="21" y="9"/>
                    </a:lnTo>
                    <a:lnTo>
                      <a:pt x="19" y="7"/>
                    </a:lnTo>
                    <a:lnTo>
                      <a:pt x="14" y="4"/>
                    </a:lnTo>
                    <a:lnTo>
                      <a:pt x="9" y="2"/>
                    </a:lnTo>
                    <a:lnTo>
                      <a:pt x="4" y="0"/>
                    </a:lnTo>
                    <a:lnTo>
                      <a:pt x="7" y="23"/>
                    </a:lnTo>
                    <a:lnTo>
                      <a:pt x="9" y="43"/>
                    </a:lnTo>
                    <a:lnTo>
                      <a:pt x="9" y="62"/>
                    </a:lnTo>
                    <a:lnTo>
                      <a:pt x="7" y="81"/>
                    </a:lnTo>
                    <a:lnTo>
                      <a:pt x="2" y="11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356"/>
              <p:cNvSpPr>
                <a:spLocks/>
              </p:cNvSpPr>
              <p:nvPr/>
            </p:nvSpPr>
            <p:spPr bwMode="auto">
              <a:xfrm>
                <a:off x="7586" y="5584"/>
                <a:ext cx="24" cy="159"/>
              </a:xfrm>
              <a:custGeom>
                <a:avLst/>
                <a:gdLst/>
                <a:ahLst/>
                <a:cxnLst>
                  <a:cxn ang="0">
                    <a:pos x="21" y="83"/>
                  </a:cxn>
                  <a:cxn ang="0">
                    <a:pos x="23" y="45"/>
                  </a:cxn>
                  <a:cxn ang="0">
                    <a:pos x="23" y="12"/>
                  </a:cxn>
                  <a:cxn ang="0">
                    <a:pos x="16" y="4"/>
                  </a:cxn>
                  <a:cxn ang="0">
                    <a:pos x="12" y="2"/>
                  </a:cxn>
                  <a:cxn ang="0">
                    <a:pos x="7" y="0"/>
                  </a:cxn>
                  <a:cxn ang="0">
                    <a:pos x="9" y="23"/>
                  </a:cxn>
                  <a:cxn ang="0">
                    <a:pos x="12" y="45"/>
                  </a:cxn>
                  <a:cxn ang="0">
                    <a:pos x="9" y="64"/>
                  </a:cxn>
                  <a:cxn ang="0">
                    <a:pos x="9" y="81"/>
                  </a:cxn>
                  <a:cxn ang="0">
                    <a:pos x="7" y="100"/>
                  </a:cxn>
                  <a:cxn ang="0">
                    <a:pos x="4" y="117"/>
                  </a:cxn>
                  <a:cxn ang="0">
                    <a:pos x="2" y="136"/>
                  </a:cxn>
                  <a:cxn ang="0">
                    <a:pos x="0" y="158"/>
                  </a:cxn>
                  <a:cxn ang="0">
                    <a:pos x="4" y="156"/>
                  </a:cxn>
                  <a:cxn ang="0">
                    <a:pos x="9" y="156"/>
                  </a:cxn>
                  <a:cxn ang="0">
                    <a:pos x="12" y="153"/>
                  </a:cxn>
                  <a:cxn ang="0">
                    <a:pos x="19" y="153"/>
                  </a:cxn>
                  <a:cxn ang="0">
                    <a:pos x="21" y="122"/>
                  </a:cxn>
                  <a:cxn ang="0">
                    <a:pos x="21" y="83"/>
                  </a:cxn>
                </a:cxnLst>
                <a:rect l="0" t="0" r="r" b="b"/>
                <a:pathLst>
                  <a:path w="24" h="159">
                    <a:moveTo>
                      <a:pt x="21" y="83"/>
                    </a:moveTo>
                    <a:lnTo>
                      <a:pt x="23" y="45"/>
                    </a:lnTo>
                    <a:lnTo>
                      <a:pt x="23" y="12"/>
                    </a:lnTo>
                    <a:lnTo>
                      <a:pt x="16" y="4"/>
                    </a:lnTo>
                    <a:lnTo>
                      <a:pt x="12" y="2"/>
                    </a:lnTo>
                    <a:lnTo>
                      <a:pt x="7" y="0"/>
                    </a:lnTo>
                    <a:lnTo>
                      <a:pt x="9" y="23"/>
                    </a:lnTo>
                    <a:lnTo>
                      <a:pt x="12" y="45"/>
                    </a:lnTo>
                    <a:lnTo>
                      <a:pt x="9" y="64"/>
                    </a:lnTo>
                    <a:lnTo>
                      <a:pt x="9" y="81"/>
                    </a:lnTo>
                    <a:lnTo>
                      <a:pt x="7" y="100"/>
                    </a:lnTo>
                    <a:lnTo>
                      <a:pt x="4" y="117"/>
                    </a:lnTo>
                    <a:lnTo>
                      <a:pt x="2" y="136"/>
                    </a:lnTo>
                    <a:lnTo>
                      <a:pt x="0" y="158"/>
                    </a:lnTo>
                    <a:lnTo>
                      <a:pt x="4" y="156"/>
                    </a:lnTo>
                    <a:lnTo>
                      <a:pt x="9" y="156"/>
                    </a:lnTo>
                    <a:lnTo>
                      <a:pt x="12" y="153"/>
                    </a:lnTo>
                    <a:lnTo>
                      <a:pt x="19" y="153"/>
                    </a:lnTo>
                    <a:lnTo>
                      <a:pt x="21" y="122"/>
                    </a:lnTo>
                    <a:lnTo>
                      <a:pt x="21" y="8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357"/>
              <p:cNvSpPr>
                <a:spLocks/>
              </p:cNvSpPr>
              <p:nvPr/>
            </p:nvSpPr>
            <p:spPr bwMode="auto">
              <a:xfrm>
                <a:off x="7584" y="5582"/>
                <a:ext cx="24" cy="161"/>
              </a:xfrm>
              <a:custGeom>
                <a:avLst/>
                <a:gdLst/>
                <a:ahLst/>
                <a:cxnLst>
                  <a:cxn ang="0">
                    <a:pos x="9" y="23"/>
                  </a:cxn>
                  <a:cxn ang="0">
                    <a:pos x="9" y="83"/>
                  </a:cxn>
                  <a:cxn ang="0">
                    <a:pos x="4" y="100"/>
                  </a:cxn>
                  <a:cxn ang="0">
                    <a:pos x="0" y="139"/>
                  </a:cxn>
                  <a:cxn ang="0">
                    <a:pos x="0" y="160"/>
                  </a:cxn>
                  <a:cxn ang="0">
                    <a:pos x="4" y="158"/>
                  </a:cxn>
                  <a:cxn ang="0">
                    <a:pos x="9" y="158"/>
                  </a:cxn>
                  <a:cxn ang="0">
                    <a:pos x="12" y="156"/>
                  </a:cxn>
                  <a:cxn ang="0">
                    <a:pos x="16" y="156"/>
                  </a:cxn>
                  <a:cxn ang="0">
                    <a:pos x="19" y="153"/>
                  </a:cxn>
                  <a:cxn ang="0">
                    <a:pos x="21" y="124"/>
                  </a:cxn>
                  <a:cxn ang="0">
                    <a:pos x="21" y="45"/>
                  </a:cxn>
                  <a:cxn ang="0">
                    <a:pos x="23" y="12"/>
                  </a:cxn>
                  <a:cxn ang="0">
                    <a:pos x="21" y="9"/>
                  </a:cxn>
                  <a:cxn ang="0">
                    <a:pos x="16" y="7"/>
                  </a:cxn>
                  <a:cxn ang="0">
                    <a:pos x="12" y="4"/>
                  </a:cxn>
                  <a:cxn ang="0">
                    <a:pos x="7" y="0"/>
                  </a:cxn>
                  <a:cxn ang="0">
                    <a:pos x="9" y="23"/>
                  </a:cxn>
                </a:cxnLst>
                <a:rect l="0" t="0" r="r" b="b"/>
                <a:pathLst>
                  <a:path w="24" h="161">
                    <a:moveTo>
                      <a:pt x="9" y="23"/>
                    </a:moveTo>
                    <a:lnTo>
                      <a:pt x="9" y="83"/>
                    </a:lnTo>
                    <a:lnTo>
                      <a:pt x="4" y="100"/>
                    </a:lnTo>
                    <a:lnTo>
                      <a:pt x="0" y="139"/>
                    </a:lnTo>
                    <a:lnTo>
                      <a:pt x="0" y="160"/>
                    </a:lnTo>
                    <a:lnTo>
                      <a:pt x="4" y="158"/>
                    </a:lnTo>
                    <a:lnTo>
                      <a:pt x="9" y="158"/>
                    </a:lnTo>
                    <a:lnTo>
                      <a:pt x="12" y="156"/>
                    </a:lnTo>
                    <a:lnTo>
                      <a:pt x="16" y="156"/>
                    </a:lnTo>
                    <a:lnTo>
                      <a:pt x="19" y="153"/>
                    </a:lnTo>
                    <a:lnTo>
                      <a:pt x="21" y="124"/>
                    </a:lnTo>
                    <a:lnTo>
                      <a:pt x="21" y="45"/>
                    </a:lnTo>
                    <a:lnTo>
                      <a:pt x="23" y="12"/>
                    </a:lnTo>
                    <a:lnTo>
                      <a:pt x="21" y="9"/>
                    </a:lnTo>
                    <a:lnTo>
                      <a:pt x="16" y="7"/>
                    </a:lnTo>
                    <a:lnTo>
                      <a:pt x="12" y="4"/>
                    </a:lnTo>
                    <a:lnTo>
                      <a:pt x="7" y="0"/>
                    </a:lnTo>
                    <a:lnTo>
                      <a:pt x="9" y="23"/>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358"/>
              <p:cNvSpPr>
                <a:spLocks/>
              </p:cNvSpPr>
              <p:nvPr/>
            </p:nvSpPr>
            <p:spPr bwMode="auto">
              <a:xfrm>
                <a:off x="7579" y="5582"/>
                <a:ext cx="26" cy="161"/>
              </a:xfrm>
              <a:custGeom>
                <a:avLst/>
                <a:gdLst/>
                <a:ahLst/>
                <a:cxnLst>
                  <a:cxn ang="0">
                    <a:pos x="24" y="45"/>
                  </a:cxn>
                  <a:cxn ang="0">
                    <a:pos x="26" y="9"/>
                  </a:cxn>
                  <a:cxn ang="0">
                    <a:pos x="9" y="0"/>
                  </a:cxn>
                  <a:cxn ang="0">
                    <a:pos x="12" y="23"/>
                  </a:cxn>
                  <a:cxn ang="0">
                    <a:pos x="12" y="64"/>
                  </a:cxn>
                  <a:cxn ang="0">
                    <a:pos x="9" y="83"/>
                  </a:cxn>
                  <a:cxn ang="0">
                    <a:pos x="7" y="100"/>
                  </a:cxn>
                  <a:cxn ang="0">
                    <a:pos x="2" y="139"/>
                  </a:cxn>
                  <a:cxn ang="0">
                    <a:pos x="0" y="160"/>
                  </a:cxn>
                  <a:cxn ang="0">
                    <a:pos x="19" y="153"/>
                  </a:cxn>
                  <a:cxn ang="0">
                    <a:pos x="21" y="124"/>
                  </a:cxn>
                  <a:cxn ang="0">
                    <a:pos x="24" y="86"/>
                  </a:cxn>
                  <a:cxn ang="0">
                    <a:pos x="24" y="45"/>
                  </a:cxn>
                </a:cxnLst>
                <a:rect l="0" t="0" r="r" b="b"/>
                <a:pathLst>
                  <a:path w="26" h="161">
                    <a:moveTo>
                      <a:pt x="24" y="45"/>
                    </a:moveTo>
                    <a:lnTo>
                      <a:pt x="26" y="9"/>
                    </a:lnTo>
                    <a:lnTo>
                      <a:pt x="9" y="0"/>
                    </a:lnTo>
                    <a:lnTo>
                      <a:pt x="12" y="23"/>
                    </a:lnTo>
                    <a:lnTo>
                      <a:pt x="12" y="64"/>
                    </a:lnTo>
                    <a:lnTo>
                      <a:pt x="9" y="83"/>
                    </a:lnTo>
                    <a:lnTo>
                      <a:pt x="7" y="100"/>
                    </a:lnTo>
                    <a:lnTo>
                      <a:pt x="2" y="139"/>
                    </a:lnTo>
                    <a:lnTo>
                      <a:pt x="0" y="160"/>
                    </a:lnTo>
                    <a:lnTo>
                      <a:pt x="19" y="153"/>
                    </a:lnTo>
                    <a:lnTo>
                      <a:pt x="21" y="124"/>
                    </a:lnTo>
                    <a:lnTo>
                      <a:pt x="24" y="86"/>
                    </a:lnTo>
                    <a:lnTo>
                      <a:pt x="24" y="45"/>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359"/>
              <p:cNvSpPr>
                <a:spLocks/>
              </p:cNvSpPr>
              <p:nvPr/>
            </p:nvSpPr>
            <p:spPr bwMode="auto">
              <a:xfrm>
                <a:off x="7320" y="5748"/>
                <a:ext cx="213" cy="16"/>
              </a:xfrm>
              <a:custGeom>
                <a:avLst/>
                <a:gdLst/>
                <a:ahLst/>
                <a:cxnLst>
                  <a:cxn ang="0">
                    <a:pos x="4" y="4"/>
                  </a:cxn>
                  <a:cxn ang="0">
                    <a:pos x="12" y="4"/>
                  </a:cxn>
                  <a:cxn ang="0">
                    <a:pos x="14" y="7"/>
                  </a:cxn>
                  <a:cxn ang="0">
                    <a:pos x="23" y="7"/>
                  </a:cxn>
                  <a:cxn ang="0">
                    <a:pos x="28" y="9"/>
                  </a:cxn>
                  <a:cxn ang="0">
                    <a:pos x="33" y="9"/>
                  </a:cxn>
                  <a:cxn ang="0">
                    <a:pos x="38" y="12"/>
                  </a:cxn>
                  <a:cxn ang="0">
                    <a:pos x="50" y="12"/>
                  </a:cxn>
                  <a:cxn ang="0">
                    <a:pos x="55" y="14"/>
                  </a:cxn>
                  <a:cxn ang="0">
                    <a:pos x="76" y="14"/>
                  </a:cxn>
                  <a:cxn ang="0">
                    <a:pos x="83" y="16"/>
                  </a:cxn>
                  <a:cxn ang="0">
                    <a:pos x="132" y="16"/>
                  </a:cxn>
                  <a:cxn ang="0">
                    <a:pos x="139" y="14"/>
                  </a:cxn>
                  <a:cxn ang="0">
                    <a:pos x="156" y="14"/>
                  </a:cxn>
                  <a:cxn ang="0">
                    <a:pos x="165" y="12"/>
                  </a:cxn>
                  <a:cxn ang="0">
                    <a:pos x="184" y="9"/>
                  </a:cxn>
                  <a:cxn ang="0">
                    <a:pos x="213" y="7"/>
                  </a:cxn>
                  <a:cxn ang="0">
                    <a:pos x="189" y="4"/>
                  </a:cxn>
                  <a:cxn ang="0">
                    <a:pos x="172" y="2"/>
                  </a:cxn>
                  <a:cxn ang="0">
                    <a:pos x="163" y="4"/>
                  </a:cxn>
                  <a:cxn ang="0">
                    <a:pos x="151" y="4"/>
                  </a:cxn>
                  <a:cxn ang="0">
                    <a:pos x="136" y="7"/>
                  </a:cxn>
                  <a:cxn ang="0">
                    <a:pos x="124" y="7"/>
                  </a:cxn>
                  <a:cxn ang="0">
                    <a:pos x="112" y="9"/>
                  </a:cxn>
                  <a:cxn ang="0">
                    <a:pos x="55" y="9"/>
                  </a:cxn>
                  <a:cxn ang="0">
                    <a:pos x="45" y="7"/>
                  </a:cxn>
                  <a:cxn ang="0">
                    <a:pos x="36" y="7"/>
                  </a:cxn>
                  <a:cxn ang="0">
                    <a:pos x="28" y="4"/>
                  </a:cxn>
                  <a:cxn ang="0">
                    <a:pos x="19" y="4"/>
                  </a:cxn>
                  <a:cxn ang="0">
                    <a:pos x="0" y="0"/>
                  </a:cxn>
                  <a:cxn ang="0">
                    <a:pos x="0" y="2"/>
                  </a:cxn>
                  <a:cxn ang="0">
                    <a:pos x="4" y="4"/>
                  </a:cxn>
                </a:cxnLst>
                <a:rect l="0" t="0" r="r" b="b"/>
                <a:pathLst>
                  <a:path w="213" h="16">
                    <a:moveTo>
                      <a:pt x="4" y="4"/>
                    </a:moveTo>
                    <a:lnTo>
                      <a:pt x="12" y="4"/>
                    </a:lnTo>
                    <a:lnTo>
                      <a:pt x="14" y="7"/>
                    </a:lnTo>
                    <a:lnTo>
                      <a:pt x="23" y="7"/>
                    </a:lnTo>
                    <a:lnTo>
                      <a:pt x="28" y="9"/>
                    </a:lnTo>
                    <a:lnTo>
                      <a:pt x="33" y="9"/>
                    </a:lnTo>
                    <a:lnTo>
                      <a:pt x="38" y="12"/>
                    </a:lnTo>
                    <a:lnTo>
                      <a:pt x="50" y="12"/>
                    </a:lnTo>
                    <a:lnTo>
                      <a:pt x="55" y="14"/>
                    </a:lnTo>
                    <a:lnTo>
                      <a:pt x="76" y="14"/>
                    </a:lnTo>
                    <a:lnTo>
                      <a:pt x="83" y="16"/>
                    </a:lnTo>
                    <a:lnTo>
                      <a:pt x="132" y="16"/>
                    </a:lnTo>
                    <a:lnTo>
                      <a:pt x="139" y="14"/>
                    </a:lnTo>
                    <a:lnTo>
                      <a:pt x="156" y="14"/>
                    </a:lnTo>
                    <a:lnTo>
                      <a:pt x="165" y="12"/>
                    </a:lnTo>
                    <a:lnTo>
                      <a:pt x="184" y="9"/>
                    </a:lnTo>
                    <a:lnTo>
                      <a:pt x="213" y="7"/>
                    </a:lnTo>
                    <a:lnTo>
                      <a:pt x="189" y="4"/>
                    </a:lnTo>
                    <a:lnTo>
                      <a:pt x="172" y="2"/>
                    </a:lnTo>
                    <a:lnTo>
                      <a:pt x="163" y="4"/>
                    </a:lnTo>
                    <a:lnTo>
                      <a:pt x="151" y="4"/>
                    </a:lnTo>
                    <a:lnTo>
                      <a:pt x="136" y="7"/>
                    </a:lnTo>
                    <a:lnTo>
                      <a:pt x="124" y="7"/>
                    </a:lnTo>
                    <a:lnTo>
                      <a:pt x="112" y="9"/>
                    </a:lnTo>
                    <a:lnTo>
                      <a:pt x="55" y="9"/>
                    </a:lnTo>
                    <a:lnTo>
                      <a:pt x="45" y="7"/>
                    </a:lnTo>
                    <a:lnTo>
                      <a:pt x="36" y="7"/>
                    </a:lnTo>
                    <a:lnTo>
                      <a:pt x="28" y="4"/>
                    </a:lnTo>
                    <a:lnTo>
                      <a:pt x="19" y="4"/>
                    </a:lnTo>
                    <a:lnTo>
                      <a:pt x="0" y="0"/>
                    </a:lnTo>
                    <a:lnTo>
                      <a:pt x="0" y="2"/>
                    </a:lnTo>
                    <a:lnTo>
                      <a:pt x="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360"/>
              <p:cNvSpPr>
                <a:spLocks/>
              </p:cNvSpPr>
              <p:nvPr/>
            </p:nvSpPr>
            <p:spPr bwMode="auto">
              <a:xfrm>
                <a:off x="7382" y="5764"/>
                <a:ext cx="79" cy="20"/>
              </a:xfrm>
              <a:custGeom>
                <a:avLst/>
                <a:gdLst/>
                <a:ahLst/>
                <a:cxnLst>
                  <a:cxn ang="0">
                    <a:pos x="9" y="2"/>
                  </a:cxn>
                  <a:cxn ang="0">
                    <a:pos x="0" y="0"/>
                  </a:cxn>
                  <a:cxn ang="0">
                    <a:pos x="2" y="4"/>
                  </a:cxn>
                  <a:cxn ang="0">
                    <a:pos x="16" y="14"/>
                  </a:cxn>
                  <a:cxn ang="0">
                    <a:pos x="28" y="16"/>
                  </a:cxn>
                  <a:cxn ang="0">
                    <a:pos x="47" y="19"/>
                  </a:cxn>
                  <a:cxn ang="0">
                    <a:pos x="79" y="19"/>
                  </a:cxn>
                  <a:cxn ang="0">
                    <a:pos x="72" y="14"/>
                  </a:cxn>
                  <a:cxn ang="0">
                    <a:pos x="62" y="11"/>
                  </a:cxn>
                  <a:cxn ang="0">
                    <a:pos x="57" y="4"/>
                  </a:cxn>
                  <a:cxn ang="0">
                    <a:pos x="55" y="0"/>
                  </a:cxn>
                  <a:cxn ang="0">
                    <a:pos x="40" y="2"/>
                  </a:cxn>
                  <a:cxn ang="0">
                    <a:pos x="9" y="2"/>
                  </a:cxn>
                </a:cxnLst>
                <a:rect l="0" t="0" r="r" b="b"/>
                <a:pathLst>
                  <a:path w="79" h="20">
                    <a:moveTo>
                      <a:pt x="9" y="2"/>
                    </a:moveTo>
                    <a:lnTo>
                      <a:pt x="0" y="0"/>
                    </a:lnTo>
                    <a:lnTo>
                      <a:pt x="2" y="4"/>
                    </a:lnTo>
                    <a:lnTo>
                      <a:pt x="16" y="14"/>
                    </a:lnTo>
                    <a:lnTo>
                      <a:pt x="28" y="16"/>
                    </a:lnTo>
                    <a:lnTo>
                      <a:pt x="47" y="19"/>
                    </a:lnTo>
                    <a:lnTo>
                      <a:pt x="79" y="19"/>
                    </a:lnTo>
                    <a:lnTo>
                      <a:pt x="72" y="14"/>
                    </a:lnTo>
                    <a:lnTo>
                      <a:pt x="62" y="11"/>
                    </a:lnTo>
                    <a:lnTo>
                      <a:pt x="57" y="4"/>
                    </a:lnTo>
                    <a:lnTo>
                      <a:pt x="55" y="0"/>
                    </a:lnTo>
                    <a:lnTo>
                      <a:pt x="40" y="2"/>
                    </a:lnTo>
                    <a:lnTo>
                      <a:pt x="9"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361"/>
              <p:cNvSpPr>
                <a:spLocks/>
              </p:cNvSpPr>
              <p:nvPr/>
            </p:nvSpPr>
            <p:spPr bwMode="auto">
              <a:xfrm>
                <a:off x="7365" y="5781"/>
                <a:ext cx="142" cy="34"/>
              </a:xfrm>
              <a:custGeom>
                <a:avLst/>
                <a:gdLst/>
                <a:ahLst/>
                <a:cxnLst>
                  <a:cxn ang="0">
                    <a:pos x="7" y="21"/>
                  </a:cxn>
                  <a:cxn ang="0">
                    <a:pos x="12" y="23"/>
                  </a:cxn>
                  <a:cxn ang="0">
                    <a:pos x="19" y="26"/>
                  </a:cxn>
                  <a:cxn ang="0">
                    <a:pos x="24" y="26"/>
                  </a:cxn>
                  <a:cxn ang="0">
                    <a:pos x="31" y="28"/>
                  </a:cxn>
                  <a:cxn ang="0">
                    <a:pos x="43" y="28"/>
                  </a:cxn>
                  <a:cxn ang="0">
                    <a:pos x="50" y="31"/>
                  </a:cxn>
                  <a:cxn ang="0">
                    <a:pos x="67" y="31"/>
                  </a:cxn>
                  <a:cxn ang="0">
                    <a:pos x="110" y="33"/>
                  </a:cxn>
                  <a:cxn ang="0">
                    <a:pos x="141" y="28"/>
                  </a:cxn>
                  <a:cxn ang="0">
                    <a:pos x="136" y="26"/>
                  </a:cxn>
                  <a:cxn ang="0">
                    <a:pos x="129" y="23"/>
                  </a:cxn>
                  <a:cxn ang="0">
                    <a:pos x="115" y="16"/>
                  </a:cxn>
                  <a:cxn ang="0">
                    <a:pos x="110" y="14"/>
                  </a:cxn>
                  <a:cxn ang="0">
                    <a:pos x="105" y="12"/>
                  </a:cxn>
                  <a:cxn ang="0">
                    <a:pos x="100" y="7"/>
                  </a:cxn>
                  <a:cxn ang="0">
                    <a:pos x="69" y="7"/>
                  </a:cxn>
                  <a:cxn ang="0">
                    <a:pos x="67" y="4"/>
                  </a:cxn>
                  <a:cxn ang="0">
                    <a:pos x="50" y="4"/>
                  </a:cxn>
                  <a:cxn ang="0">
                    <a:pos x="48" y="2"/>
                  </a:cxn>
                  <a:cxn ang="0">
                    <a:pos x="43" y="2"/>
                  </a:cxn>
                  <a:cxn ang="0">
                    <a:pos x="40" y="0"/>
                  </a:cxn>
                  <a:cxn ang="0">
                    <a:pos x="31" y="0"/>
                  </a:cxn>
                  <a:cxn ang="0">
                    <a:pos x="16" y="4"/>
                  </a:cxn>
                  <a:cxn ang="0">
                    <a:pos x="4" y="12"/>
                  </a:cxn>
                  <a:cxn ang="0">
                    <a:pos x="0" y="16"/>
                  </a:cxn>
                  <a:cxn ang="0">
                    <a:pos x="4" y="21"/>
                  </a:cxn>
                  <a:cxn ang="0">
                    <a:pos x="7" y="21"/>
                  </a:cxn>
                </a:cxnLst>
                <a:rect l="0" t="0" r="r" b="b"/>
                <a:pathLst>
                  <a:path w="142" h="34">
                    <a:moveTo>
                      <a:pt x="7" y="21"/>
                    </a:moveTo>
                    <a:lnTo>
                      <a:pt x="12" y="23"/>
                    </a:lnTo>
                    <a:lnTo>
                      <a:pt x="19" y="26"/>
                    </a:lnTo>
                    <a:lnTo>
                      <a:pt x="24" y="26"/>
                    </a:lnTo>
                    <a:lnTo>
                      <a:pt x="31" y="28"/>
                    </a:lnTo>
                    <a:lnTo>
                      <a:pt x="43" y="28"/>
                    </a:lnTo>
                    <a:lnTo>
                      <a:pt x="50" y="31"/>
                    </a:lnTo>
                    <a:lnTo>
                      <a:pt x="67" y="31"/>
                    </a:lnTo>
                    <a:lnTo>
                      <a:pt x="110" y="33"/>
                    </a:lnTo>
                    <a:lnTo>
                      <a:pt x="141" y="28"/>
                    </a:lnTo>
                    <a:lnTo>
                      <a:pt x="136" y="26"/>
                    </a:lnTo>
                    <a:lnTo>
                      <a:pt x="129" y="23"/>
                    </a:lnTo>
                    <a:lnTo>
                      <a:pt x="115" y="16"/>
                    </a:lnTo>
                    <a:lnTo>
                      <a:pt x="110" y="14"/>
                    </a:lnTo>
                    <a:lnTo>
                      <a:pt x="105" y="12"/>
                    </a:lnTo>
                    <a:lnTo>
                      <a:pt x="100" y="7"/>
                    </a:lnTo>
                    <a:lnTo>
                      <a:pt x="69" y="7"/>
                    </a:lnTo>
                    <a:lnTo>
                      <a:pt x="67" y="4"/>
                    </a:lnTo>
                    <a:lnTo>
                      <a:pt x="50" y="4"/>
                    </a:lnTo>
                    <a:lnTo>
                      <a:pt x="48" y="2"/>
                    </a:lnTo>
                    <a:lnTo>
                      <a:pt x="43" y="2"/>
                    </a:lnTo>
                    <a:lnTo>
                      <a:pt x="40" y="0"/>
                    </a:lnTo>
                    <a:lnTo>
                      <a:pt x="31" y="0"/>
                    </a:lnTo>
                    <a:lnTo>
                      <a:pt x="16" y="4"/>
                    </a:lnTo>
                    <a:lnTo>
                      <a:pt x="4" y="12"/>
                    </a:lnTo>
                    <a:lnTo>
                      <a:pt x="0" y="16"/>
                    </a:lnTo>
                    <a:lnTo>
                      <a:pt x="4" y="21"/>
                    </a:lnTo>
                    <a:lnTo>
                      <a:pt x="7" y="2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362"/>
              <p:cNvSpPr>
                <a:spLocks/>
              </p:cNvSpPr>
              <p:nvPr/>
            </p:nvSpPr>
            <p:spPr bwMode="auto">
              <a:xfrm>
                <a:off x="7382" y="5764"/>
                <a:ext cx="55" cy="20"/>
              </a:xfrm>
              <a:custGeom>
                <a:avLst/>
                <a:gdLst/>
                <a:ahLst/>
                <a:cxnLst>
                  <a:cxn ang="0">
                    <a:pos x="23" y="2"/>
                  </a:cxn>
                  <a:cxn ang="0">
                    <a:pos x="0" y="0"/>
                  </a:cxn>
                  <a:cxn ang="0">
                    <a:pos x="4" y="2"/>
                  </a:cxn>
                  <a:cxn ang="0">
                    <a:pos x="9" y="7"/>
                  </a:cxn>
                  <a:cxn ang="0">
                    <a:pos x="14" y="9"/>
                  </a:cxn>
                  <a:cxn ang="0">
                    <a:pos x="19" y="11"/>
                  </a:cxn>
                  <a:cxn ang="0">
                    <a:pos x="21" y="14"/>
                  </a:cxn>
                  <a:cxn ang="0">
                    <a:pos x="26" y="14"/>
                  </a:cxn>
                  <a:cxn ang="0">
                    <a:pos x="28" y="16"/>
                  </a:cxn>
                  <a:cxn ang="0">
                    <a:pos x="36" y="16"/>
                  </a:cxn>
                  <a:cxn ang="0">
                    <a:pos x="38" y="19"/>
                  </a:cxn>
                  <a:cxn ang="0">
                    <a:pos x="55" y="19"/>
                  </a:cxn>
                  <a:cxn ang="0">
                    <a:pos x="50" y="16"/>
                  </a:cxn>
                  <a:cxn ang="0">
                    <a:pos x="45" y="14"/>
                  </a:cxn>
                  <a:cxn ang="0">
                    <a:pos x="43" y="9"/>
                  </a:cxn>
                  <a:cxn ang="0">
                    <a:pos x="36" y="2"/>
                  </a:cxn>
                  <a:cxn ang="0">
                    <a:pos x="23" y="2"/>
                  </a:cxn>
                </a:cxnLst>
                <a:rect l="0" t="0" r="r" b="b"/>
                <a:pathLst>
                  <a:path w="55" h="20">
                    <a:moveTo>
                      <a:pt x="23" y="2"/>
                    </a:moveTo>
                    <a:lnTo>
                      <a:pt x="0" y="0"/>
                    </a:lnTo>
                    <a:lnTo>
                      <a:pt x="4" y="2"/>
                    </a:lnTo>
                    <a:lnTo>
                      <a:pt x="9" y="7"/>
                    </a:lnTo>
                    <a:lnTo>
                      <a:pt x="14" y="9"/>
                    </a:lnTo>
                    <a:lnTo>
                      <a:pt x="19" y="11"/>
                    </a:lnTo>
                    <a:lnTo>
                      <a:pt x="21" y="14"/>
                    </a:lnTo>
                    <a:lnTo>
                      <a:pt x="26" y="14"/>
                    </a:lnTo>
                    <a:lnTo>
                      <a:pt x="28" y="16"/>
                    </a:lnTo>
                    <a:lnTo>
                      <a:pt x="36" y="16"/>
                    </a:lnTo>
                    <a:lnTo>
                      <a:pt x="38" y="19"/>
                    </a:lnTo>
                    <a:lnTo>
                      <a:pt x="55" y="19"/>
                    </a:lnTo>
                    <a:lnTo>
                      <a:pt x="50" y="16"/>
                    </a:lnTo>
                    <a:lnTo>
                      <a:pt x="45" y="14"/>
                    </a:lnTo>
                    <a:lnTo>
                      <a:pt x="43" y="9"/>
                    </a:lnTo>
                    <a:lnTo>
                      <a:pt x="36" y="2"/>
                    </a:lnTo>
                    <a:lnTo>
                      <a:pt x="23"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363"/>
              <p:cNvSpPr>
                <a:spLocks/>
              </p:cNvSpPr>
              <p:nvPr/>
            </p:nvSpPr>
            <p:spPr bwMode="auto">
              <a:xfrm>
                <a:off x="7363" y="5779"/>
                <a:ext cx="115" cy="36"/>
              </a:xfrm>
              <a:custGeom>
                <a:avLst/>
                <a:gdLst/>
                <a:ahLst/>
                <a:cxnLst>
                  <a:cxn ang="0">
                    <a:pos x="7" y="24"/>
                  </a:cxn>
                  <a:cxn ang="0">
                    <a:pos x="11" y="26"/>
                  </a:cxn>
                  <a:cxn ang="0">
                    <a:pos x="19" y="26"/>
                  </a:cxn>
                  <a:cxn ang="0">
                    <a:pos x="23" y="28"/>
                  </a:cxn>
                  <a:cxn ang="0">
                    <a:pos x="31" y="31"/>
                  </a:cxn>
                  <a:cxn ang="0">
                    <a:pos x="43" y="31"/>
                  </a:cxn>
                  <a:cxn ang="0">
                    <a:pos x="50" y="33"/>
                  </a:cxn>
                  <a:cxn ang="0">
                    <a:pos x="69" y="33"/>
                  </a:cxn>
                  <a:cxn ang="0">
                    <a:pos x="74" y="36"/>
                  </a:cxn>
                  <a:cxn ang="0">
                    <a:pos x="115" y="36"/>
                  </a:cxn>
                  <a:cxn ang="0">
                    <a:pos x="98" y="26"/>
                  </a:cxn>
                  <a:cxn ang="0">
                    <a:pos x="86" y="7"/>
                  </a:cxn>
                  <a:cxn ang="0">
                    <a:pos x="67" y="7"/>
                  </a:cxn>
                  <a:cxn ang="0">
                    <a:pos x="40" y="4"/>
                  </a:cxn>
                  <a:cxn ang="0">
                    <a:pos x="31" y="0"/>
                  </a:cxn>
                  <a:cxn ang="0">
                    <a:pos x="14" y="7"/>
                  </a:cxn>
                  <a:cxn ang="0">
                    <a:pos x="0" y="16"/>
                  </a:cxn>
                  <a:cxn ang="0">
                    <a:pos x="7" y="24"/>
                  </a:cxn>
                </a:cxnLst>
                <a:rect l="0" t="0" r="r" b="b"/>
                <a:pathLst>
                  <a:path w="115" h="36">
                    <a:moveTo>
                      <a:pt x="7" y="24"/>
                    </a:moveTo>
                    <a:lnTo>
                      <a:pt x="11" y="26"/>
                    </a:lnTo>
                    <a:lnTo>
                      <a:pt x="19" y="26"/>
                    </a:lnTo>
                    <a:lnTo>
                      <a:pt x="23" y="28"/>
                    </a:lnTo>
                    <a:lnTo>
                      <a:pt x="31" y="31"/>
                    </a:lnTo>
                    <a:lnTo>
                      <a:pt x="43" y="31"/>
                    </a:lnTo>
                    <a:lnTo>
                      <a:pt x="50" y="33"/>
                    </a:lnTo>
                    <a:lnTo>
                      <a:pt x="69" y="33"/>
                    </a:lnTo>
                    <a:lnTo>
                      <a:pt x="74" y="36"/>
                    </a:lnTo>
                    <a:lnTo>
                      <a:pt x="115" y="36"/>
                    </a:lnTo>
                    <a:lnTo>
                      <a:pt x="98" y="26"/>
                    </a:lnTo>
                    <a:lnTo>
                      <a:pt x="86" y="7"/>
                    </a:lnTo>
                    <a:lnTo>
                      <a:pt x="67" y="7"/>
                    </a:lnTo>
                    <a:lnTo>
                      <a:pt x="40" y="4"/>
                    </a:lnTo>
                    <a:lnTo>
                      <a:pt x="31" y="0"/>
                    </a:lnTo>
                    <a:lnTo>
                      <a:pt x="14" y="7"/>
                    </a:lnTo>
                    <a:lnTo>
                      <a:pt x="0" y="16"/>
                    </a:lnTo>
                    <a:lnTo>
                      <a:pt x="7" y="2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364"/>
              <p:cNvSpPr>
                <a:spLocks/>
              </p:cNvSpPr>
              <p:nvPr/>
            </p:nvSpPr>
            <p:spPr bwMode="auto">
              <a:xfrm>
                <a:off x="7252" y="5652"/>
                <a:ext cx="36" cy="7"/>
              </a:xfrm>
              <a:custGeom>
                <a:avLst/>
                <a:gdLst/>
                <a:ahLst/>
                <a:cxnLst>
                  <a:cxn ang="0">
                    <a:pos x="36" y="7"/>
                  </a:cxn>
                  <a:cxn ang="0">
                    <a:pos x="36" y="2"/>
                  </a:cxn>
                  <a:cxn ang="0">
                    <a:pos x="23" y="4"/>
                  </a:cxn>
                  <a:cxn ang="0">
                    <a:pos x="19" y="2"/>
                  </a:cxn>
                  <a:cxn ang="0">
                    <a:pos x="16" y="0"/>
                  </a:cxn>
                  <a:cxn ang="0">
                    <a:pos x="12" y="4"/>
                  </a:cxn>
                  <a:cxn ang="0">
                    <a:pos x="0" y="4"/>
                  </a:cxn>
                  <a:cxn ang="0">
                    <a:pos x="0" y="7"/>
                  </a:cxn>
                  <a:cxn ang="0">
                    <a:pos x="36" y="7"/>
                  </a:cxn>
                </a:cxnLst>
                <a:rect l="0" t="0" r="r" b="b"/>
                <a:pathLst>
                  <a:path w="36" h="7">
                    <a:moveTo>
                      <a:pt x="36" y="7"/>
                    </a:moveTo>
                    <a:lnTo>
                      <a:pt x="36" y="2"/>
                    </a:lnTo>
                    <a:lnTo>
                      <a:pt x="23" y="4"/>
                    </a:lnTo>
                    <a:lnTo>
                      <a:pt x="19" y="2"/>
                    </a:lnTo>
                    <a:lnTo>
                      <a:pt x="16" y="0"/>
                    </a:lnTo>
                    <a:lnTo>
                      <a:pt x="12" y="4"/>
                    </a:lnTo>
                    <a:lnTo>
                      <a:pt x="0" y="4"/>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365"/>
              <p:cNvSpPr>
                <a:spLocks/>
              </p:cNvSpPr>
              <p:nvPr/>
            </p:nvSpPr>
            <p:spPr bwMode="auto">
              <a:xfrm>
                <a:off x="7250" y="5671"/>
                <a:ext cx="41" cy="96"/>
              </a:xfrm>
              <a:custGeom>
                <a:avLst/>
                <a:gdLst/>
                <a:ahLst/>
                <a:cxnLst>
                  <a:cxn ang="0">
                    <a:pos x="4" y="88"/>
                  </a:cxn>
                  <a:cxn ang="0">
                    <a:pos x="38" y="88"/>
                  </a:cxn>
                  <a:cxn ang="0">
                    <a:pos x="33" y="50"/>
                  </a:cxn>
                  <a:cxn ang="0">
                    <a:pos x="33" y="4"/>
                  </a:cxn>
                  <a:cxn ang="0">
                    <a:pos x="40" y="0"/>
                  </a:cxn>
                  <a:cxn ang="0">
                    <a:pos x="31" y="0"/>
                  </a:cxn>
                  <a:cxn ang="0">
                    <a:pos x="31" y="83"/>
                  </a:cxn>
                  <a:cxn ang="0">
                    <a:pos x="0" y="81"/>
                  </a:cxn>
                  <a:cxn ang="0">
                    <a:pos x="0" y="96"/>
                  </a:cxn>
                  <a:cxn ang="0">
                    <a:pos x="4" y="88"/>
                  </a:cxn>
                </a:cxnLst>
                <a:rect l="0" t="0" r="r" b="b"/>
                <a:pathLst>
                  <a:path w="41" h="96">
                    <a:moveTo>
                      <a:pt x="4" y="88"/>
                    </a:moveTo>
                    <a:lnTo>
                      <a:pt x="38" y="88"/>
                    </a:lnTo>
                    <a:lnTo>
                      <a:pt x="33" y="50"/>
                    </a:lnTo>
                    <a:lnTo>
                      <a:pt x="33" y="4"/>
                    </a:lnTo>
                    <a:lnTo>
                      <a:pt x="40" y="0"/>
                    </a:lnTo>
                    <a:lnTo>
                      <a:pt x="31" y="0"/>
                    </a:lnTo>
                    <a:lnTo>
                      <a:pt x="31" y="83"/>
                    </a:lnTo>
                    <a:lnTo>
                      <a:pt x="0" y="81"/>
                    </a:lnTo>
                    <a:lnTo>
                      <a:pt x="0" y="96"/>
                    </a:lnTo>
                    <a:lnTo>
                      <a:pt x="4" y="88"/>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366"/>
              <p:cNvSpPr>
                <a:spLocks/>
              </p:cNvSpPr>
              <p:nvPr/>
            </p:nvSpPr>
            <p:spPr bwMode="auto">
              <a:xfrm>
                <a:off x="7245" y="5659"/>
                <a:ext cx="48" cy="110"/>
              </a:xfrm>
              <a:custGeom>
                <a:avLst/>
                <a:gdLst/>
                <a:ahLst/>
                <a:cxnLst>
                  <a:cxn ang="0">
                    <a:pos x="0" y="9"/>
                  </a:cxn>
                  <a:cxn ang="0">
                    <a:pos x="0" y="110"/>
                  </a:cxn>
                  <a:cxn ang="0">
                    <a:pos x="4" y="110"/>
                  </a:cxn>
                  <a:cxn ang="0">
                    <a:pos x="4" y="16"/>
                  </a:cxn>
                  <a:cxn ang="0">
                    <a:pos x="48" y="9"/>
                  </a:cxn>
                  <a:cxn ang="0">
                    <a:pos x="48" y="2"/>
                  </a:cxn>
                  <a:cxn ang="0">
                    <a:pos x="2" y="0"/>
                  </a:cxn>
                  <a:cxn ang="0">
                    <a:pos x="0" y="9"/>
                  </a:cxn>
                </a:cxnLst>
                <a:rect l="0" t="0" r="r" b="b"/>
                <a:pathLst>
                  <a:path w="48" h="110">
                    <a:moveTo>
                      <a:pt x="0" y="9"/>
                    </a:moveTo>
                    <a:lnTo>
                      <a:pt x="0" y="110"/>
                    </a:lnTo>
                    <a:lnTo>
                      <a:pt x="4" y="110"/>
                    </a:lnTo>
                    <a:lnTo>
                      <a:pt x="4" y="16"/>
                    </a:lnTo>
                    <a:lnTo>
                      <a:pt x="48" y="9"/>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367"/>
              <p:cNvSpPr>
                <a:spLocks/>
              </p:cNvSpPr>
              <p:nvPr/>
            </p:nvSpPr>
            <p:spPr bwMode="auto">
              <a:xfrm>
                <a:off x="7252" y="5671"/>
                <a:ext cx="41" cy="93"/>
              </a:xfrm>
              <a:custGeom>
                <a:avLst/>
                <a:gdLst/>
                <a:ahLst/>
                <a:cxnLst>
                  <a:cxn ang="0">
                    <a:pos x="33" y="67"/>
                  </a:cxn>
                  <a:cxn ang="0">
                    <a:pos x="33" y="43"/>
                  </a:cxn>
                  <a:cxn ang="0">
                    <a:pos x="36" y="31"/>
                  </a:cxn>
                  <a:cxn ang="0">
                    <a:pos x="36" y="21"/>
                  </a:cxn>
                  <a:cxn ang="0">
                    <a:pos x="38" y="12"/>
                  </a:cxn>
                  <a:cxn ang="0">
                    <a:pos x="40" y="0"/>
                  </a:cxn>
                  <a:cxn ang="0">
                    <a:pos x="31" y="2"/>
                  </a:cxn>
                  <a:cxn ang="0">
                    <a:pos x="31" y="86"/>
                  </a:cxn>
                  <a:cxn ang="0">
                    <a:pos x="23" y="88"/>
                  </a:cxn>
                  <a:cxn ang="0">
                    <a:pos x="2" y="86"/>
                  </a:cxn>
                  <a:cxn ang="0">
                    <a:pos x="0" y="91"/>
                  </a:cxn>
                  <a:cxn ang="0">
                    <a:pos x="36" y="93"/>
                  </a:cxn>
                  <a:cxn ang="0">
                    <a:pos x="36" y="79"/>
                  </a:cxn>
                  <a:cxn ang="0">
                    <a:pos x="33" y="67"/>
                  </a:cxn>
                </a:cxnLst>
                <a:rect l="0" t="0" r="r" b="b"/>
                <a:pathLst>
                  <a:path w="41" h="93">
                    <a:moveTo>
                      <a:pt x="33" y="67"/>
                    </a:moveTo>
                    <a:lnTo>
                      <a:pt x="33" y="43"/>
                    </a:lnTo>
                    <a:lnTo>
                      <a:pt x="36" y="31"/>
                    </a:lnTo>
                    <a:lnTo>
                      <a:pt x="36" y="21"/>
                    </a:lnTo>
                    <a:lnTo>
                      <a:pt x="38" y="12"/>
                    </a:lnTo>
                    <a:lnTo>
                      <a:pt x="40" y="0"/>
                    </a:lnTo>
                    <a:lnTo>
                      <a:pt x="31" y="2"/>
                    </a:lnTo>
                    <a:lnTo>
                      <a:pt x="31" y="86"/>
                    </a:lnTo>
                    <a:lnTo>
                      <a:pt x="23" y="88"/>
                    </a:lnTo>
                    <a:lnTo>
                      <a:pt x="2" y="86"/>
                    </a:lnTo>
                    <a:lnTo>
                      <a:pt x="0" y="91"/>
                    </a:lnTo>
                    <a:lnTo>
                      <a:pt x="36" y="93"/>
                    </a:lnTo>
                    <a:lnTo>
                      <a:pt x="36" y="79"/>
                    </a:lnTo>
                    <a:lnTo>
                      <a:pt x="33" y="6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368"/>
              <p:cNvSpPr>
                <a:spLocks/>
              </p:cNvSpPr>
              <p:nvPr/>
            </p:nvSpPr>
            <p:spPr bwMode="auto">
              <a:xfrm>
                <a:off x="7262" y="5678"/>
                <a:ext cx="7" cy="10"/>
              </a:xfrm>
              <a:custGeom>
                <a:avLst/>
                <a:gdLst/>
                <a:ahLst/>
                <a:cxnLst>
                  <a:cxn ang="0">
                    <a:pos x="2" y="0"/>
                  </a:cxn>
                  <a:cxn ang="0">
                    <a:pos x="2" y="0"/>
                  </a:cxn>
                  <a:cxn ang="0">
                    <a:pos x="0" y="2"/>
                  </a:cxn>
                  <a:cxn ang="0">
                    <a:pos x="0" y="9"/>
                  </a:cxn>
                  <a:cxn ang="0">
                    <a:pos x="4" y="9"/>
                  </a:cxn>
                  <a:cxn ang="0">
                    <a:pos x="7" y="7"/>
                  </a:cxn>
                  <a:cxn ang="0">
                    <a:pos x="7" y="2"/>
                  </a:cxn>
                  <a:cxn ang="0">
                    <a:pos x="2" y="0"/>
                  </a:cxn>
                </a:cxnLst>
                <a:rect l="0" t="0" r="r" b="b"/>
                <a:pathLst>
                  <a:path w="7" h="10">
                    <a:moveTo>
                      <a:pt x="2" y="0"/>
                    </a:moveTo>
                    <a:lnTo>
                      <a:pt x="2" y="0"/>
                    </a:lnTo>
                    <a:lnTo>
                      <a:pt x="0" y="2"/>
                    </a:lnTo>
                    <a:lnTo>
                      <a:pt x="0" y="9"/>
                    </a:lnTo>
                    <a:lnTo>
                      <a:pt x="4"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369"/>
              <p:cNvSpPr>
                <a:spLocks/>
              </p:cNvSpPr>
              <p:nvPr/>
            </p:nvSpPr>
            <p:spPr bwMode="auto">
              <a:xfrm>
                <a:off x="7262" y="5700"/>
                <a:ext cx="7" cy="9"/>
              </a:xfrm>
              <a:custGeom>
                <a:avLst/>
                <a:gdLst/>
                <a:ahLst/>
                <a:cxnLst>
                  <a:cxn ang="0">
                    <a:pos x="2" y="0"/>
                  </a:cxn>
                  <a:cxn ang="0">
                    <a:pos x="2" y="0"/>
                  </a:cxn>
                  <a:cxn ang="0">
                    <a:pos x="0" y="2"/>
                  </a:cxn>
                  <a:cxn ang="0">
                    <a:pos x="0" y="9"/>
                  </a:cxn>
                  <a:cxn ang="0">
                    <a:pos x="4" y="9"/>
                  </a:cxn>
                  <a:cxn ang="0">
                    <a:pos x="7" y="7"/>
                  </a:cxn>
                  <a:cxn ang="0">
                    <a:pos x="7" y="2"/>
                  </a:cxn>
                  <a:cxn ang="0">
                    <a:pos x="2" y="0"/>
                  </a:cxn>
                </a:cxnLst>
                <a:rect l="0" t="0" r="r" b="b"/>
                <a:pathLst>
                  <a:path w="7" h="9">
                    <a:moveTo>
                      <a:pt x="2" y="0"/>
                    </a:moveTo>
                    <a:lnTo>
                      <a:pt x="2" y="0"/>
                    </a:lnTo>
                    <a:lnTo>
                      <a:pt x="0" y="2"/>
                    </a:lnTo>
                    <a:lnTo>
                      <a:pt x="0" y="9"/>
                    </a:lnTo>
                    <a:lnTo>
                      <a:pt x="4"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370"/>
              <p:cNvSpPr>
                <a:spLocks/>
              </p:cNvSpPr>
              <p:nvPr/>
            </p:nvSpPr>
            <p:spPr bwMode="auto">
              <a:xfrm>
                <a:off x="7260" y="5678"/>
                <a:ext cx="7" cy="10"/>
              </a:xfrm>
              <a:custGeom>
                <a:avLst/>
                <a:gdLst/>
                <a:ahLst/>
                <a:cxnLst>
                  <a:cxn ang="0">
                    <a:pos x="2" y="0"/>
                  </a:cxn>
                  <a:cxn ang="0">
                    <a:pos x="0" y="0"/>
                  </a:cxn>
                  <a:cxn ang="0">
                    <a:pos x="0" y="7"/>
                  </a:cxn>
                  <a:cxn ang="0">
                    <a:pos x="2" y="9"/>
                  </a:cxn>
                  <a:cxn ang="0">
                    <a:pos x="7" y="7"/>
                  </a:cxn>
                  <a:cxn ang="0">
                    <a:pos x="7" y="0"/>
                  </a:cxn>
                  <a:cxn ang="0">
                    <a:pos x="2" y="0"/>
                  </a:cxn>
                </a:cxnLst>
                <a:rect l="0" t="0" r="r" b="b"/>
                <a:pathLst>
                  <a:path w="7" h="10">
                    <a:moveTo>
                      <a:pt x="2" y="0"/>
                    </a:moveTo>
                    <a:lnTo>
                      <a:pt x="0" y="0"/>
                    </a:lnTo>
                    <a:lnTo>
                      <a:pt x="0" y="7"/>
                    </a:lnTo>
                    <a:lnTo>
                      <a:pt x="2" y="9"/>
                    </a:lnTo>
                    <a:lnTo>
                      <a:pt x="7" y="7"/>
                    </a:lnTo>
                    <a:lnTo>
                      <a:pt x="7" y="0"/>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371"/>
              <p:cNvSpPr>
                <a:spLocks/>
              </p:cNvSpPr>
              <p:nvPr/>
            </p:nvSpPr>
            <p:spPr bwMode="auto">
              <a:xfrm>
                <a:off x="7260" y="5700"/>
                <a:ext cx="7" cy="9"/>
              </a:xfrm>
              <a:custGeom>
                <a:avLst/>
                <a:gdLst/>
                <a:ahLst/>
                <a:cxnLst>
                  <a:cxn ang="0">
                    <a:pos x="2" y="0"/>
                  </a:cxn>
                  <a:cxn ang="0">
                    <a:pos x="0" y="0"/>
                  </a:cxn>
                  <a:cxn ang="0">
                    <a:pos x="0" y="7"/>
                  </a:cxn>
                  <a:cxn ang="0">
                    <a:pos x="2" y="9"/>
                  </a:cxn>
                  <a:cxn ang="0">
                    <a:pos x="7" y="7"/>
                  </a:cxn>
                  <a:cxn ang="0">
                    <a:pos x="7" y="0"/>
                  </a:cxn>
                  <a:cxn ang="0">
                    <a:pos x="2" y="0"/>
                  </a:cxn>
                </a:cxnLst>
                <a:rect l="0" t="0" r="r" b="b"/>
                <a:pathLst>
                  <a:path w="7" h="9">
                    <a:moveTo>
                      <a:pt x="2" y="0"/>
                    </a:moveTo>
                    <a:lnTo>
                      <a:pt x="0" y="0"/>
                    </a:lnTo>
                    <a:lnTo>
                      <a:pt x="0" y="7"/>
                    </a:lnTo>
                    <a:lnTo>
                      <a:pt x="2" y="9"/>
                    </a:lnTo>
                    <a:lnTo>
                      <a:pt x="7" y="7"/>
                    </a:lnTo>
                    <a:lnTo>
                      <a:pt x="7" y="0"/>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372"/>
              <p:cNvSpPr>
                <a:spLocks/>
              </p:cNvSpPr>
              <p:nvPr/>
            </p:nvSpPr>
            <p:spPr bwMode="auto">
              <a:xfrm>
                <a:off x="7252" y="5587"/>
                <a:ext cx="8" cy="2"/>
              </a:xfrm>
              <a:custGeom>
                <a:avLst/>
                <a:gdLst/>
                <a:ahLst/>
                <a:cxnLst>
                  <a:cxn ang="0">
                    <a:pos x="4" y="0"/>
                  </a:cxn>
                  <a:cxn ang="0">
                    <a:pos x="0" y="0"/>
                  </a:cxn>
                  <a:cxn ang="0">
                    <a:pos x="0" y="2"/>
                  </a:cxn>
                  <a:cxn ang="0">
                    <a:pos x="7" y="2"/>
                  </a:cxn>
                  <a:cxn ang="0">
                    <a:pos x="4" y="0"/>
                  </a:cxn>
                </a:cxnLst>
                <a:rect l="0" t="0" r="r" b="b"/>
                <a:pathLst>
                  <a:path w="8" h="2">
                    <a:moveTo>
                      <a:pt x="4" y="0"/>
                    </a:moveTo>
                    <a:lnTo>
                      <a:pt x="0"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373"/>
              <p:cNvSpPr>
                <a:spLocks/>
              </p:cNvSpPr>
              <p:nvPr/>
            </p:nvSpPr>
            <p:spPr bwMode="auto">
              <a:xfrm>
                <a:off x="7267" y="5584"/>
                <a:ext cx="7" cy="3"/>
              </a:xfrm>
              <a:custGeom>
                <a:avLst/>
                <a:gdLst/>
                <a:ahLst/>
                <a:cxnLst>
                  <a:cxn ang="0">
                    <a:pos x="4" y="0"/>
                  </a:cxn>
                  <a:cxn ang="0">
                    <a:pos x="0" y="0"/>
                  </a:cxn>
                  <a:cxn ang="0">
                    <a:pos x="0" y="2"/>
                  </a:cxn>
                  <a:cxn ang="0">
                    <a:pos x="7" y="2"/>
                  </a:cxn>
                  <a:cxn ang="0">
                    <a:pos x="4" y="0"/>
                  </a:cxn>
                </a:cxnLst>
                <a:rect l="0" t="0" r="r" b="b"/>
                <a:pathLst>
                  <a:path w="7" h="3">
                    <a:moveTo>
                      <a:pt x="4" y="0"/>
                    </a:moveTo>
                    <a:lnTo>
                      <a:pt x="0"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374"/>
              <p:cNvSpPr>
                <a:spLocks/>
              </p:cNvSpPr>
              <p:nvPr/>
            </p:nvSpPr>
            <p:spPr bwMode="auto">
              <a:xfrm>
                <a:off x="7281" y="5584"/>
                <a:ext cx="7" cy="3"/>
              </a:xfrm>
              <a:custGeom>
                <a:avLst/>
                <a:gdLst/>
                <a:ahLst/>
                <a:cxnLst>
                  <a:cxn ang="0">
                    <a:pos x="4" y="0"/>
                  </a:cxn>
                  <a:cxn ang="0">
                    <a:pos x="0" y="0"/>
                  </a:cxn>
                  <a:cxn ang="0">
                    <a:pos x="0" y="2"/>
                  </a:cxn>
                  <a:cxn ang="0">
                    <a:pos x="7" y="2"/>
                  </a:cxn>
                  <a:cxn ang="0">
                    <a:pos x="4" y="0"/>
                  </a:cxn>
                </a:cxnLst>
                <a:rect l="0" t="0" r="r" b="b"/>
                <a:pathLst>
                  <a:path w="7" h="3">
                    <a:moveTo>
                      <a:pt x="4" y="0"/>
                    </a:moveTo>
                    <a:lnTo>
                      <a:pt x="0"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375"/>
              <p:cNvSpPr>
                <a:spLocks/>
              </p:cNvSpPr>
              <p:nvPr/>
            </p:nvSpPr>
            <p:spPr bwMode="auto">
              <a:xfrm>
                <a:off x="7255" y="5587"/>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Freeform 376"/>
              <p:cNvSpPr>
                <a:spLocks/>
              </p:cNvSpPr>
              <p:nvPr/>
            </p:nvSpPr>
            <p:spPr bwMode="auto">
              <a:xfrm>
                <a:off x="7267" y="5584"/>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377"/>
              <p:cNvSpPr>
                <a:spLocks/>
              </p:cNvSpPr>
              <p:nvPr/>
            </p:nvSpPr>
            <p:spPr bwMode="auto">
              <a:xfrm>
                <a:off x="7284" y="5584"/>
                <a:ext cx="4" cy="3"/>
              </a:xfrm>
              <a:custGeom>
                <a:avLst/>
                <a:gdLst/>
                <a:ahLst/>
                <a:cxnLst>
                  <a:cxn ang="0">
                    <a:pos x="2" y="0"/>
                  </a:cxn>
                  <a:cxn ang="0">
                    <a:pos x="2" y="0"/>
                  </a:cxn>
                  <a:cxn ang="0">
                    <a:pos x="0" y="2"/>
                  </a:cxn>
                  <a:cxn ang="0">
                    <a:pos x="4" y="2"/>
                  </a:cxn>
                  <a:cxn ang="0">
                    <a:pos x="2" y="0"/>
                  </a:cxn>
                </a:cxnLst>
                <a:rect l="0" t="0" r="r" b="b"/>
                <a:pathLst>
                  <a:path w="4" h="3">
                    <a:moveTo>
                      <a:pt x="2" y="0"/>
                    </a:moveTo>
                    <a:lnTo>
                      <a:pt x="2" y="0"/>
                    </a:lnTo>
                    <a:lnTo>
                      <a:pt x="0" y="2"/>
                    </a:lnTo>
                    <a:lnTo>
                      <a:pt x="4"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Freeform 378"/>
              <p:cNvSpPr>
                <a:spLocks/>
              </p:cNvSpPr>
              <p:nvPr/>
            </p:nvSpPr>
            <p:spPr bwMode="auto">
              <a:xfrm>
                <a:off x="7255" y="5776"/>
                <a:ext cx="43" cy="15"/>
              </a:xfrm>
              <a:custGeom>
                <a:avLst/>
                <a:gdLst/>
                <a:ahLst/>
                <a:cxnLst>
                  <a:cxn ang="0">
                    <a:pos x="0" y="0"/>
                  </a:cxn>
                  <a:cxn ang="0">
                    <a:pos x="0" y="9"/>
                  </a:cxn>
                  <a:cxn ang="0">
                    <a:pos x="43" y="14"/>
                  </a:cxn>
                  <a:cxn ang="0">
                    <a:pos x="43" y="4"/>
                  </a:cxn>
                  <a:cxn ang="0">
                    <a:pos x="0" y="0"/>
                  </a:cxn>
                </a:cxnLst>
                <a:rect l="0" t="0" r="r" b="b"/>
                <a:pathLst>
                  <a:path w="43"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379"/>
              <p:cNvSpPr>
                <a:spLocks/>
              </p:cNvSpPr>
              <p:nvPr/>
            </p:nvSpPr>
            <p:spPr bwMode="auto">
              <a:xfrm>
                <a:off x="7468" y="5539"/>
                <a:ext cx="15" cy="170"/>
              </a:xfrm>
              <a:custGeom>
                <a:avLst/>
                <a:gdLst/>
                <a:ahLst/>
                <a:cxnLst>
                  <a:cxn ang="0">
                    <a:pos x="2" y="4"/>
                  </a:cxn>
                  <a:cxn ang="0">
                    <a:pos x="0" y="45"/>
                  </a:cxn>
                  <a:cxn ang="0">
                    <a:pos x="0" y="170"/>
                  </a:cxn>
                  <a:cxn ang="0">
                    <a:pos x="14" y="170"/>
                  </a:cxn>
                  <a:cxn ang="0">
                    <a:pos x="2" y="165"/>
                  </a:cxn>
                  <a:cxn ang="0">
                    <a:pos x="2" y="124"/>
                  </a:cxn>
                  <a:cxn ang="0">
                    <a:pos x="4" y="83"/>
                  </a:cxn>
                  <a:cxn ang="0">
                    <a:pos x="4" y="40"/>
                  </a:cxn>
                  <a:cxn ang="0">
                    <a:pos x="7" y="0"/>
                  </a:cxn>
                  <a:cxn ang="0">
                    <a:pos x="2" y="4"/>
                  </a:cxn>
                </a:cxnLst>
                <a:rect l="0" t="0" r="r" b="b"/>
                <a:pathLst>
                  <a:path w="15" h="170">
                    <a:moveTo>
                      <a:pt x="2" y="4"/>
                    </a:moveTo>
                    <a:lnTo>
                      <a:pt x="0" y="45"/>
                    </a:lnTo>
                    <a:lnTo>
                      <a:pt x="0" y="170"/>
                    </a:lnTo>
                    <a:lnTo>
                      <a:pt x="14" y="170"/>
                    </a:lnTo>
                    <a:lnTo>
                      <a:pt x="2" y="165"/>
                    </a:lnTo>
                    <a:lnTo>
                      <a:pt x="2" y="124"/>
                    </a:lnTo>
                    <a:lnTo>
                      <a:pt x="4" y="83"/>
                    </a:lnTo>
                    <a:lnTo>
                      <a:pt x="4" y="40"/>
                    </a:lnTo>
                    <a:lnTo>
                      <a:pt x="7" y="0"/>
                    </a:lnTo>
                    <a:lnTo>
                      <a:pt x="2" y="4"/>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380"/>
              <p:cNvSpPr>
                <a:spLocks/>
              </p:cNvSpPr>
              <p:nvPr/>
            </p:nvSpPr>
            <p:spPr bwMode="auto">
              <a:xfrm>
                <a:off x="7495" y="5716"/>
                <a:ext cx="72" cy="111"/>
              </a:xfrm>
              <a:custGeom>
                <a:avLst/>
                <a:gdLst/>
                <a:ahLst/>
                <a:cxnLst>
                  <a:cxn ang="0">
                    <a:pos x="72" y="103"/>
                  </a:cxn>
                  <a:cxn ang="0">
                    <a:pos x="72" y="52"/>
                  </a:cxn>
                  <a:cxn ang="0">
                    <a:pos x="69" y="40"/>
                  </a:cxn>
                  <a:cxn ang="0">
                    <a:pos x="69" y="28"/>
                  </a:cxn>
                  <a:cxn ang="0">
                    <a:pos x="67" y="16"/>
                  </a:cxn>
                  <a:cxn ang="0">
                    <a:pos x="62" y="2"/>
                  </a:cxn>
                  <a:cxn ang="0">
                    <a:pos x="36" y="0"/>
                  </a:cxn>
                  <a:cxn ang="0">
                    <a:pos x="35" y="0"/>
                  </a:cxn>
                  <a:cxn ang="0">
                    <a:pos x="9" y="2"/>
                  </a:cxn>
                  <a:cxn ang="0">
                    <a:pos x="4" y="26"/>
                  </a:cxn>
                  <a:cxn ang="0">
                    <a:pos x="0" y="74"/>
                  </a:cxn>
                  <a:cxn ang="0">
                    <a:pos x="0" y="103"/>
                  </a:cxn>
                  <a:cxn ang="0">
                    <a:pos x="43" y="110"/>
                  </a:cxn>
                  <a:cxn ang="0">
                    <a:pos x="72" y="103"/>
                  </a:cxn>
                </a:cxnLst>
                <a:rect l="0" t="0" r="r" b="b"/>
                <a:pathLst>
                  <a:path w="72" h="111">
                    <a:moveTo>
                      <a:pt x="72" y="103"/>
                    </a:moveTo>
                    <a:lnTo>
                      <a:pt x="72" y="52"/>
                    </a:lnTo>
                    <a:lnTo>
                      <a:pt x="69" y="40"/>
                    </a:lnTo>
                    <a:lnTo>
                      <a:pt x="69" y="28"/>
                    </a:lnTo>
                    <a:lnTo>
                      <a:pt x="67" y="16"/>
                    </a:lnTo>
                    <a:lnTo>
                      <a:pt x="62" y="2"/>
                    </a:lnTo>
                    <a:lnTo>
                      <a:pt x="36" y="0"/>
                    </a:lnTo>
                    <a:lnTo>
                      <a:pt x="35" y="0"/>
                    </a:lnTo>
                    <a:lnTo>
                      <a:pt x="9" y="2"/>
                    </a:lnTo>
                    <a:lnTo>
                      <a:pt x="4" y="26"/>
                    </a:lnTo>
                    <a:lnTo>
                      <a:pt x="0" y="74"/>
                    </a:lnTo>
                    <a:lnTo>
                      <a:pt x="0" y="103"/>
                    </a:lnTo>
                    <a:lnTo>
                      <a:pt x="43" y="110"/>
                    </a:lnTo>
                    <a:lnTo>
                      <a:pt x="72" y="103"/>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Freeform 381"/>
              <p:cNvSpPr>
                <a:spLocks/>
              </p:cNvSpPr>
              <p:nvPr/>
            </p:nvSpPr>
            <p:spPr bwMode="auto">
              <a:xfrm>
                <a:off x="7495" y="5728"/>
                <a:ext cx="43" cy="87"/>
              </a:xfrm>
              <a:custGeom>
                <a:avLst/>
                <a:gdLst/>
                <a:ahLst/>
                <a:cxnLst>
                  <a:cxn ang="0">
                    <a:pos x="7" y="2"/>
                  </a:cxn>
                  <a:cxn ang="0">
                    <a:pos x="7" y="2"/>
                  </a:cxn>
                  <a:cxn ang="0">
                    <a:pos x="2" y="21"/>
                  </a:cxn>
                  <a:cxn ang="0">
                    <a:pos x="0" y="40"/>
                  </a:cxn>
                  <a:cxn ang="0">
                    <a:pos x="0" y="81"/>
                  </a:cxn>
                  <a:cxn ang="0">
                    <a:pos x="2" y="83"/>
                  </a:cxn>
                  <a:cxn ang="0">
                    <a:pos x="21" y="83"/>
                  </a:cxn>
                  <a:cxn ang="0">
                    <a:pos x="23" y="86"/>
                  </a:cxn>
                  <a:cxn ang="0">
                    <a:pos x="43" y="86"/>
                  </a:cxn>
                  <a:cxn ang="0">
                    <a:pos x="43" y="2"/>
                  </a:cxn>
                  <a:cxn ang="0">
                    <a:pos x="21" y="0"/>
                  </a:cxn>
                  <a:cxn ang="0">
                    <a:pos x="7" y="2"/>
                  </a:cxn>
                </a:cxnLst>
                <a:rect l="0" t="0" r="r" b="b"/>
                <a:pathLst>
                  <a:path w="43" h="87">
                    <a:moveTo>
                      <a:pt x="7" y="2"/>
                    </a:moveTo>
                    <a:lnTo>
                      <a:pt x="7" y="2"/>
                    </a:lnTo>
                    <a:lnTo>
                      <a:pt x="2" y="21"/>
                    </a:lnTo>
                    <a:lnTo>
                      <a:pt x="0" y="40"/>
                    </a:lnTo>
                    <a:lnTo>
                      <a:pt x="0" y="81"/>
                    </a:lnTo>
                    <a:lnTo>
                      <a:pt x="2" y="83"/>
                    </a:lnTo>
                    <a:lnTo>
                      <a:pt x="21" y="83"/>
                    </a:lnTo>
                    <a:lnTo>
                      <a:pt x="23" y="86"/>
                    </a:lnTo>
                    <a:lnTo>
                      <a:pt x="43" y="86"/>
                    </a:lnTo>
                    <a:lnTo>
                      <a:pt x="43" y="2"/>
                    </a:lnTo>
                    <a:lnTo>
                      <a:pt x="21" y="0"/>
                    </a:lnTo>
                    <a:lnTo>
                      <a:pt x="7"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Freeform 382"/>
              <p:cNvSpPr>
                <a:spLocks/>
              </p:cNvSpPr>
              <p:nvPr/>
            </p:nvSpPr>
            <p:spPr bwMode="auto">
              <a:xfrm>
                <a:off x="7495" y="5728"/>
                <a:ext cx="43" cy="82"/>
              </a:xfrm>
              <a:custGeom>
                <a:avLst/>
                <a:gdLst/>
                <a:ahLst/>
                <a:cxnLst>
                  <a:cxn ang="0">
                    <a:pos x="7" y="2"/>
                  </a:cxn>
                  <a:cxn ang="0">
                    <a:pos x="7" y="2"/>
                  </a:cxn>
                  <a:cxn ang="0">
                    <a:pos x="2" y="21"/>
                  </a:cxn>
                  <a:cxn ang="0">
                    <a:pos x="0" y="38"/>
                  </a:cxn>
                  <a:cxn ang="0">
                    <a:pos x="0" y="76"/>
                  </a:cxn>
                  <a:cxn ang="0">
                    <a:pos x="4" y="79"/>
                  </a:cxn>
                  <a:cxn ang="0">
                    <a:pos x="26" y="79"/>
                  </a:cxn>
                  <a:cxn ang="0">
                    <a:pos x="31" y="81"/>
                  </a:cxn>
                  <a:cxn ang="0">
                    <a:pos x="40" y="81"/>
                  </a:cxn>
                  <a:cxn ang="0">
                    <a:pos x="43" y="62"/>
                  </a:cxn>
                  <a:cxn ang="0">
                    <a:pos x="43" y="21"/>
                  </a:cxn>
                  <a:cxn ang="0">
                    <a:pos x="40" y="2"/>
                  </a:cxn>
                  <a:cxn ang="0">
                    <a:pos x="33" y="2"/>
                  </a:cxn>
                  <a:cxn ang="0">
                    <a:pos x="31" y="0"/>
                  </a:cxn>
                  <a:cxn ang="0">
                    <a:pos x="9" y="0"/>
                  </a:cxn>
                  <a:cxn ang="0">
                    <a:pos x="7" y="2"/>
                  </a:cxn>
                </a:cxnLst>
                <a:rect l="0" t="0" r="r" b="b"/>
                <a:pathLst>
                  <a:path w="43" h="82">
                    <a:moveTo>
                      <a:pt x="7" y="2"/>
                    </a:moveTo>
                    <a:lnTo>
                      <a:pt x="7" y="2"/>
                    </a:lnTo>
                    <a:lnTo>
                      <a:pt x="2" y="21"/>
                    </a:lnTo>
                    <a:lnTo>
                      <a:pt x="0" y="38"/>
                    </a:lnTo>
                    <a:lnTo>
                      <a:pt x="0" y="76"/>
                    </a:lnTo>
                    <a:lnTo>
                      <a:pt x="4" y="79"/>
                    </a:lnTo>
                    <a:lnTo>
                      <a:pt x="26" y="79"/>
                    </a:lnTo>
                    <a:lnTo>
                      <a:pt x="31" y="81"/>
                    </a:lnTo>
                    <a:lnTo>
                      <a:pt x="40" y="81"/>
                    </a:lnTo>
                    <a:lnTo>
                      <a:pt x="43" y="62"/>
                    </a:lnTo>
                    <a:lnTo>
                      <a:pt x="43" y="21"/>
                    </a:lnTo>
                    <a:lnTo>
                      <a:pt x="40" y="2"/>
                    </a:lnTo>
                    <a:lnTo>
                      <a:pt x="33" y="2"/>
                    </a:lnTo>
                    <a:lnTo>
                      <a:pt x="31" y="0"/>
                    </a:lnTo>
                    <a:lnTo>
                      <a:pt x="9" y="0"/>
                    </a:lnTo>
                    <a:lnTo>
                      <a:pt x="7" y="2"/>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383"/>
              <p:cNvSpPr>
                <a:spLocks/>
              </p:cNvSpPr>
              <p:nvPr/>
            </p:nvSpPr>
            <p:spPr bwMode="auto">
              <a:xfrm>
                <a:off x="7495" y="5728"/>
                <a:ext cx="41" cy="75"/>
              </a:xfrm>
              <a:custGeom>
                <a:avLst/>
                <a:gdLst/>
                <a:ahLst/>
                <a:cxnLst>
                  <a:cxn ang="0">
                    <a:pos x="40" y="74"/>
                  </a:cxn>
                  <a:cxn ang="0">
                    <a:pos x="40" y="2"/>
                  </a:cxn>
                  <a:cxn ang="0">
                    <a:pos x="33" y="2"/>
                  </a:cxn>
                  <a:cxn ang="0">
                    <a:pos x="31" y="0"/>
                  </a:cxn>
                  <a:cxn ang="0">
                    <a:pos x="12" y="0"/>
                  </a:cxn>
                  <a:cxn ang="0">
                    <a:pos x="7" y="2"/>
                  </a:cxn>
                  <a:cxn ang="0">
                    <a:pos x="2" y="19"/>
                  </a:cxn>
                  <a:cxn ang="0">
                    <a:pos x="2" y="36"/>
                  </a:cxn>
                  <a:cxn ang="0">
                    <a:pos x="0" y="52"/>
                  </a:cxn>
                  <a:cxn ang="0">
                    <a:pos x="0" y="72"/>
                  </a:cxn>
                  <a:cxn ang="0">
                    <a:pos x="4" y="74"/>
                  </a:cxn>
                  <a:cxn ang="0">
                    <a:pos x="40" y="74"/>
                  </a:cxn>
                </a:cxnLst>
                <a:rect l="0" t="0" r="r" b="b"/>
                <a:pathLst>
                  <a:path w="41" h="75">
                    <a:moveTo>
                      <a:pt x="40" y="74"/>
                    </a:moveTo>
                    <a:lnTo>
                      <a:pt x="40" y="2"/>
                    </a:lnTo>
                    <a:lnTo>
                      <a:pt x="33" y="2"/>
                    </a:lnTo>
                    <a:lnTo>
                      <a:pt x="31" y="0"/>
                    </a:lnTo>
                    <a:lnTo>
                      <a:pt x="12" y="0"/>
                    </a:lnTo>
                    <a:lnTo>
                      <a:pt x="7" y="2"/>
                    </a:lnTo>
                    <a:lnTo>
                      <a:pt x="2" y="19"/>
                    </a:lnTo>
                    <a:lnTo>
                      <a:pt x="2" y="36"/>
                    </a:lnTo>
                    <a:lnTo>
                      <a:pt x="0" y="52"/>
                    </a:lnTo>
                    <a:lnTo>
                      <a:pt x="0" y="72"/>
                    </a:lnTo>
                    <a:lnTo>
                      <a:pt x="4" y="74"/>
                    </a:lnTo>
                    <a:lnTo>
                      <a:pt x="40"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384"/>
              <p:cNvSpPr>
                <a:spLocks/>
              </p:cNvSpPr>
              <p:nvPr/>
            </p:nvSpPr>
            <p:spPr bwMode="auto">
              <a:xfrm>
                <a:off x="7497" y="5728"/>
                <a:ext cx="39" cy="70"/>
              </a:xfrm>
              <a:custGeom>
                <a:avLst/>
                <a:gdLst/>
                <a:ahLst/>
                <a:cxnLst>
                  <a:cxn ang="0">
                    <a:pos x="4" y="67"/>
                  </a:cxn>
                  <a:cxn ang="0">
                    <a:pos x="9" y="69"/>
                  </a:cxn>
                  <a:cxn ang="0">
                    <a:pos x="36" y="69"/>
                  </a:cxn>
                  <a:cxn ang="0">
                    <a:pos x="38" y="52"/>
                  </a:cxn>
                  <a:cxn ang="0">
                    <a:pos x="38" y="19"/>
                  </a:cxn>
                  <a:cxn ang="0">
                    <a:pos x="36" y="2"/>
                  </a:cxn>
                  <a:cxn ang="0">
                    <a:pos x="31" y="2"/>
                  </a:cxn>
                  <a:cxn ang="0">
                    <a:pos x="28" y="0"/>
                  </a:cxn>
                  <a:cxn ang="0">
                    <a:pos x="9" y="0"/>
                  </a:cxn>
                  <a:cxn ang="0">
                    <a:pos x="4" y="2"/>
                  </a:cxn>
                  <a:cxn ang="0">
                    <a:pos x="2" y="19"/>
                  </a:cxn>
                  <a:cxn ang="0">
                    <a:pos x="0" y="33"/>
                  </a:cxn>
                  <a:cxn ang="0">
                    <a:pos x="0" y="67"/>
                  </a:cxn>
                  <a:cxn ang="0">
                    <a:pos x="4" y="67"/>
                  </a:cxn>
                </a:cxnLst>
                <a:rect l="0" t="0" r="r" b="b"/>
                <a:pathLst>
                  <a:path w="39" h="70">
                    <a:moveTo>
                      <a:pt x="4" y="67"/>
                    </a:moveTo>
                    <a:lnTo>
                      <a:pt x="9" y="69"/>
                    </a:lnTo>
                    <a:lnTo>
                      <a:pt x="36" y="69"/>
                    </a:lnTo>
                    <a:lnTo>
                      <a:pt x="38" y="52"/>
                    </a:lnTo>
                    <a:lnTo>
                      <a:pt x="38" y="19"/>
                    </a:lnTo>
                    <a:lnTo>
                      <a:pt x="36" y="2"/>
                    </a:lnTo>
                    <a:lnTo>
                      <a:pt x="31" y="2"/>
                    </a:lnTo>
                    <a:lnTo>
                      <a:pt x="28" y="0"/>
                    </a:lnTo>
                    <a:lnTo>
                      <a:pt x="9" y="0"/>
                    </a:lnTo>
                    <a:lnTo>
                      <a:pt x="4" y="2"/>
                    </a:lnTo>
                    <a:lnTo>
                      <a:pt x="2" y="19"/>
                    </a:lnTo>
                    <a:lnTo>
                      <a:pt x="0" y="33"/>
                    </a:lnTo>
                    <a:lnTo>
                      <a:pt x="0" y="67"/>
                    </a:lnTo>
                    <a:lnTo>
                      <a:pt x="4" y="67"/>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385"/>
              <p:cNvSpPr>
                <a:spLocks/>
              </p:cNvSpPr>
              <p:nvPr/>
            </p:nvSpPr>
            <p:spPr bwMode="auto">
              <a:xfrm>
                <a:off x="7497" y="5728"/>
                <a:ext cx="36" cy="65"/>
              </a:xfrm>
              <a:custGeom>
                <a:avLst/>
                <a:gdLst/>
                <a:ahLst/>
                <a:cxnLst>
                  <a:cxn ang="0">
                    <a:pos x="4" y="2"/>
                  </a:cxn>
                  <a:cxn ang="0">
                    <a:pos x="4" y="2"/>
                  </a:cxn>
                  <a:cxn ang="0">
                    <a:pos x="0" y="31"/>
                  </a:cxn>
                  <a:cxn ang="0">
                    <a:pos x="0" y="62"/>
                  </a:cxn>
                  <a:cxn ang="0">
                    <a:pos x="4" y="62"/>
                  </a:cxn>
                  <a:cxn ang="0">
                    <a:pos x="9" y="64"/>
                  </a:cxn>
                  <a:cxn ang="0">
                    <a:pos x="36" y="64"/>
                  </a:cxn>
                  <a:cxn ang="0">
                    <a:pos x="36" y="2"/>
                  </a:cxn>
                  <a:cxn ang="0">
                    <a:pos x="28" y="2"/>
                  </a:cxn>
                  <a:cxn ang="0">
                    <a:pos x="26" y="0"/>
                  </a:cxn>
                  <a:cxn ang="0">
                    <a:pos x="9" y="0"/>
                  </a:cxn>
                  <a:cxn ang="0">
                    <a:pos x="4" y="2"/>
                  </a:cxn>
                </a:cxnLst>
                <a:rect l="0" t="0" r="r" b="b"/>
                <a:pathLst>
                  <a:path w="36" h="65">
                    <a:moveTo>
                      <a:pt x="4" y="2"/>
                    </a:moveTo>
                    <a:lnTo>
                      <a:pt x="4" y="2"/>
                    </a:lnTo>
                    <a:lnTo>
                      <a:pt x="0" y="31"/>
                    </a:lnTo>
                    <a:lnTo>
                      <a:pt x="0" y="62"/>
                    </a:lnTo>
                    <a:lnTo>
                      <a:pt x="4" y="62"/>
                    </a:lnTo>
                    <a:lnTo>
                      <a:pt x="9" y="64"/>
                    </a:lnTo>
                    <a:lnTo>
                      <a:pt x="36" y="64"/>
                    </a:lnTo>
                    <a:lnTo>
                      <a:pt x="36" y="2"/>
                    </a:lnTo>
                    <a:lnTo>
                      <a:pt x="28" y="2"/>
                    </a:lnTo>
                    <a:lnTo>
                      <a:pt x="26" y="0"/>
                    </a:lnTo>
                    <a:lnTo>
                      <a:pt x="9" y="0"/>
                    </a:lnTo>
                    <a:lnTo>
                      <a:pt x="4"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386"/>
              <p:cNvSpPr>
                <a:spLocks/>
              </p:cNvSpPr>
              <p:nvPr/>
            </p:nvSpPr>
            <p:spPr bwMode="auto">
              <a:xfrm>
                <a:off x="7497" y="5728"/>
                <a:ext cx="36" cy="60"/>
              </a:xfrm>
              <a:custGeom>
                <a:avLst/>
                <a:gdLst/>
                <a:ahLst/>
                <a:cxnLst>
                  <a:cxn ang="0">
                    <a:pos x="9" y="57"/>
                  </a:cxn>
                  <a:cxn ang="0">
                    <a:pos x="12" y="60"/>
                  </a:cxn>
                  <a:cxn ang="0">
                    <a:pos x="33" y="60"/>
                  </a:cxn>
                  <a:cxn ang="0">
                    <a:pos x="36" y="45"/>
                  </a:cxn>
                  <a:cxn ang="0">
                    <a:pos x="36" y="16"/>
                  </a:cxn>
                  <a:cxn ang="0">
                    <a:pos x="33" y="2"/>
                  </a:cxn>
                  <a:cxn ang="0">
                    <a:pos x="28" y="2"/>
                  </a:cxn>
                  <a:cxn ang="0">
                    <a:pos x="26" y="0"/>
                  </a:cxn>
                  <a:cxn ang="0">
                    <a:pos x="9" y="0"/>
                  </a:cxn>
                  <a:cxn ang="0">
                    <a:pos x="4" y="2"/>
                  </a:cxn>
                  <a:cxn ang="0">
                    <a:pos x="2" y="16"/>
                  </a:cxn>
                  <a:cxn ang="0">
                    <a:pos x="0" y="28"/>
                  </a:cxn>
                  <a:cxn ang="0">
                    <a:pos x="0" y="57"/>
                  </a:cxn>
                  <a:cxn ang="0">
                    <a:pos x="9" y="57"/>
                  </a:cxn>
                </a:cxnLst>
                <a:rect l="0" t="0" r="r" b="b"/>
                <a:pathLst>
                  <a:path w="36" h="60">
                    <a:moveTo>
                      <a:pt x="9" y="57"/>
                    </a:moveTo>
                    <a:lnTo>
                      <a:pt x="12" y="60"/>
                    </a:lnTo>
                    <a:lnTo>
                      <a:pt x="33" y="60"/>
                    </a:lnTo>
                    <a:lnTo>
                      <a:pt x="36" y="45"/>
                    </a:lnTo>
                    <a:lnTo>
                      <a:pt x="36" y="16"/>
                    </a:lnTo>
                    <a:lnTo>
                      <a:pt x="33" y="2"/>
                    </a:lnTo>
                    <a:lnTo>
                      <a:pt x="28" y="2"/>
                    </a:lnTo>
                    <a:lnTo>
                      <a:pt x="26" y="0"/>
                    </a:lnTo>
                    <a:lnTo>
                      <a:pt x="9" y="0"/>
                    </a:lnTo>
                    <a:lnTo>
                      <a:pt x="4" y="2"/>
                    </a:lnTo>
                    <a:lnTo>
                      <a:pt x="2" y="16"/>
                    </a:lnTo>
                    <a:lnTo>
                      <a:pt x="0" y="28"/>
                    </a:lnTo>
                    <a:lnTo>
                      <a:pt x="0" y="57"/>
                    </a:lnTo>
                    <a:lnTo>
                      <a:pt x="9" y="57"/>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387"/>
              <p:cNvSpPr>
                <a:spLocks/>
              </p:cNvSpPr>
              <p:nvPr/>
            </p:nvSpPr>
            <p:spPr bwMode="auto">
              <a:xfrm>
                <a:off x="7497" y="5728"/>
                <a:ext cx="34" cy="56"/>
              </a:xfrm>
              <a:custGeom>
                <a:avLst/>
                <a:gdLst/>
                <a:ahLst/>
                <a:cxnLst>
                  <a:cxn ang="0">
                    <a:pos x="4" y="52"/>
                  </a:cxn>
                  <a:cxn ang="0">
                    <a:pos x="9" y="55"/>
                  </a:cxn>
                  <a:cxn ang="0">
                    <a:pos x="33" y="55"/>
                  </a:cxn>
                  <a:cxn ang="0">
                    <a:pos x="33" y="2"/>
                  </a:cxn>
                  <a:cxn ang="0">
                    <a:pos x="28" y="2"/>
                  </a:cxn>
                  <a:cxn ang="0">
                    <a:pos x="26" y="0"/>
                  </a:cxn>
                  <a:cxn ang="0">
                    <a:pos x="9" y="0"/>
                  </a:cxn>
                  <a:cxn ang="0">
                    <a:pos x="4" y="2"/>
                  </a:cxn>
                  <a:cxn ang="0">
                    <a:pos x="2" y="14"/>
                  </a:cxn>
                  <a:cxn ang="0">
                    <a:pos x="2" y="26"/>
                  </a:cxn>
                  <a:cxn ang="0">
                    <a:pos x="0" y="40"/>
                  </a:cxn>
                  <a:cxn ang="0">
                    <a:pos x="0" y="52"/>
                  </a:cxn>
                  <a:cxn ang="0">
                    <a:pos x="4" y="52"/>
                  </a:cxn>
                </a:cxnLst>
                <a:rect l="0" t="0" r="r" b="b"/>
                <a:pathLst>
                  <a:path w="34" h="56">
                    <a:moveTo>
                      <a:pt x="4" y="52"/>
                    </a:moveTo>
                    <a:lnTo>
                      <a:pt x="9" y="55"/>
                    </a:lnTo>
                    <a:lnTo>
                      <a:pt x="33" y="55"/>
                    </a:lnTo>
                    <a:lnTo>
                      <a:pt x="33" y="2"/>
                    </a:lnTo>
                    <a:lnTo>
                      <a:pt x="28" y="2"/>
                    </a:lnTo>
                    <a:lnTo>
                      <a:pt x="26" y="0"/>
                    </a:lnTo>
                    <a:lnTo>
                      <a:pt x="9" y="0"/>
                    </a:lnTo>
                    <a:lnTo>
                      <a:pt x="4" y="2"/>
                    </a:lnTo>
                    <a:lnTo>
                      <a:pt x="2" y="14"/>
                    </a:lnTo>
                    <a:lnTo>
                      <a:pt x="2" y="26"/>
                    </a:lnTo>
                    <a:lnTo>
                      <a:pt x="0" y="40"/>
                    </a:lnTo>
                    <a:lnTo>
                      <a:pt x="0" y="52"/>
                    </a:lnTo>
                    <a:lnTo>
                      <a:pt x="4" y="5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388"/>
              <p:cNvSpPr>
                <a:spLocks/>
              </p:cNvSpPr>
              <p:nvPr/>
            </p:nvSpPr>
            <p:spPr bwMode="auto">
              <a:xfrm>
                <a:off x="7500" y="5728"/>
                <a:ext cx="31" cy="51"/>
              </a:xfrm>
              <a:custGeom>
                <a:avLst/>
                <a:gdLst/>
                <a:ahLst/>
                <a:cxnLst>
                  <a:cxn ang="0">
                    <a:pos x="2" y="2"/>
                  </a:cxn>
                  <a:cxn ang="0">
                    <a:pos x="2" y="2"/>
                  </a:cxn>
                  <a:cxn ang="0">
                    <a:pos x="0" y="14"/>
                  </a:cxn>
                  <a:cxn ang="0">
                    <a:pos x="0" y="47"/>
                  </a:cxn>
                  <a:cxn ang="0">
                    <a:pos x="7" y="47"/>
                  </a:cxn>
                  <a:cxn ang="0">
                    <a:pos x="9" y="50"/>
                  </a:cxn>
                  <a:cxn ang="0">
                    <a:pos x="31" y="50"/>
                  </a:cxn>
                  <a:cxn ang="0">
                    <a:pos x="31" y="2"/>
                  </a:cxn>
                  <a:cxn ang="0">
                    <a:pos x="23" y="2"/>
                  </a:cxn>
                  <a:cxn ang="0">
                    <a:pos x="23" y="0"/>
                  </a:cxn>
                  <a:cxn ang="0">
                    <a:pos x="7" y="0"/>
                  </a:cxn>
                  <a:cxn ang="0">
                    <a:pos x="2" y="2"/>
                  </a:cxn>
                </a:cxnLst>
                <a:rect l="0" t="0" r="r" b="b"/>
                <a:pathLst>
                  <a:path w="31" h="51">
                    <a:moveTo>
                      <a:pt x="2" y="2"/>
                    </a:moveTo>
                    <a:lnTo>
                      <a:pt x="2" y="2"/>
                    </a:lnTo>
                    <a:lnTo>
                      <a:pt x="0" y="14"/>
                    </a:lnTo>
                    <a:lnTo>
                      <a:pt x="0" y="47"/>
                    </a:lnTo>
                    <a:lnTo>
                      <a:pt x="7" y="47"/>
                    </a:lnTo>
                    <a:lnTo>
                      <a:pt x="9" y="50"/>
                    </a:lnTo>
                    <a:lnTo>
                      <a:pt x="31" y="50"/>
                    </a:lnTo>
                    <a:lnTo>
                      <a:pt x="31" y="2"/>
                    </a:lnTo>
                    <a:lnTo>
                      <a:pt x="23" y="2"/>
                    </a:lnTo>
                    <a:lnTo>
                      <a:pt x="23" y="0"/>
                    </a:lnTo>
                    <a:lnTo>
                      <a:pt x="7" y="0"/>
                    </a:lnTo>
                    <a:lnTo>
                      <a:pt x="2" y="2"/>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389"/>
              <p:cNvSpPr>
                <a:spLocks/>
              </p:cNvSpPr>
              <p:nvPr/>
            </p:nvSpPr>
            <p:spPr bwMode="auto">
              <a:xfrm>
                <a:off x="7500" y="5728"/>
                <a:ext cx="28" cy="46"/>
              </a:xfrm>
              <a:custGeom>
                <a:avLst/>
                <a:gdLst/>
                <a:ahLst/>
                <a:cxnLst>
                  <a:cxn ang="0">
                    <a:pos x="4" y="2"/>
                  </a:cxn>
                  <a:cxn ang="0">
                    <a:pos x="4" y="2"/>
                  </a:cxn>
                  <a:cxn ang="0">
                    <a:pos x="0" y="12"/>
                  </a:cxn>
                  <a:cxn ang="0">
                    <a:pos x="0" y="43"/>
                  </a:cxn>
                  <a:cxn ang="0">
                    <a:pos x="14" y="43"/>
                  </a:cxn>
                  <a:cxn ang="0">
                    <a:pos x="19" y="45"/>
                  </a:cxn>
                  <a:cxn ang="0">
                    <a:pos x="26" y="45"/>
                  </a:cxn>
                  <a:cxn ang="0">
                    <a:pos x="28" y="43"/>
                  </a:cxn>
                  <a:cxn ang="0">
                    <a:pos x="28" y="2"/>
                  </a:cxn>
                  <a:cxn ang="0">
                    <a:pos x="23" y="0"/>
                  </a:cxn>
                  <a:cxn ang="0">
                    <a:pos x="7" y="0"/>
                  </a:cxn>
                  <a:cxn ang="0">
                    <a:pos x="4" y="2"/>
                  </a:cxn>
                </a:cxnLst>
                <a:rect l="0" t="0" r="r" b="b"/>
                <a:pathLst>
                  <a:path w="28" h="46">
                    <a:moveTo>
                      <a:pt x="4" y="2"/>
                    </a:moveTo>
                    <a:lnTo>
                      <a:pt x="4" y="2"/>
                    </a:lnTo>
                    <a:lnTo>
                      <a:pt x="0" y="12"/>
                    </a:lnTo>
                    <a:lnTo>
                      <a:pt x="0" y="43"/>
                    </a:lnTo>
                    <a:lnTo>
                      <a:pt x="14" y="43"/>
                    </a:lnTo>
                    <a:lnTo>
                      <a:pt x="19" y="45"/>
                    </a:lnTo>
                    <a:lnTo>
                      <a:pt x="26" y="45"/>
                    </a:lnTo>
                    <a:lnTo>
                      <a:pt x="28" y="43"/>
                    </a:lnTo>
                    <a:lnTo>
                      <a:pt x="28" y="2"/>
                    </a:lnTo>
                    <a:lnTo>
                      <a:pt x="23" y="0"/>
                    </a:lnTo>
                    <a:lnTo>
                      <a:pt x="7" y="0"/>
                    </a:lnTo>
                    <a:lnTo>
                      <a:pt x="4"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390"/>
              <p:cNvSpPr>
                <a:spLocks/>
              </p:cNvSpPr>
              <p:nvPr/>
            </p:nvSpPr>
            <p:spPr bwMode="auto">
              <a:xfrm>
                <a:off x="7500" y="5728"/>
                <a:ext cx="28" cy="39"/>
              </a:xfrm>
              <a:custGeom>
                <a:avLst/>
                <a:gdLst/>
                <a:ahLst/>
                <a:cxnLst>
                  <a:cxn ang="0">
                    <a:pos x="28" y="38"/>
                  </a:cxn>
                  <a:cxn ang="0">
                    <a:pos x="28" y="2"/>
                  </a:cxn>
                  <a:cxn ang="0">
                    <a:pos x="23" y="2"/>
                  </a:cxn>
                  <a:cxn ang="0">
                    <a:pos x="23" y="0"/>
                  </a:cxn>
                  <a:cxn ang="0">
                    <a:pos x="7" y="0"/>
                  </a:cxn>
                  <a:cxn ang="0">
                    <a:pos x="4" y="2"/>
                  </a:cxn>
                  <a:cxn ang="0">
                    <a:pos x="2" y="12"/>
                  </a:cxn>
                  <a:cxn ang="0">
                    <a:pos x="0" y="19"/>
                  </a:cxn>
                  <a:cxn ang="0">
                    <a:pos x="0" y="38"/>
                  </a:cxn>
                  <a:cxn ang="0">
                    <a:pos x="28" y="38"/>
                  </a:cxn>
                </a:cxnLst>
                <a:rect l="0" t="0" r="r" b="b"/>
                <a:pathLst>
                  <a:path w="28" h="39">
                    <a:moveTo>
                      <a:pt x="28" y="38"/>
                    </a:moveTo>
                    <a:lnTo>
                      <a:pt x="28" y="2"/>
                    </a:lnTo>
                    <a:lnTo>
                      <a:pt x="23" y="2"/>
                    </a:lnTo>
                    <a:lnTo>
                      <a:pt x="23" y="0"/>
                    </a:lnTo>
                    <a:lnTo>
                      <a:pt x="7" y="0"/>
                    </a:lnTo>
                    <a:lnTo>
                      <a:pt x="4" y="2"/>
                    </a:lnTo>
                    <a:lnTo>
                      <a:pt x="2" y="12"/>
                    </a:lnTo>
                    <a:lnTo>
                      <a:pt x="0" y="19"/>
                    </a:lnTo>
                    <a:lnTo>
                      <a:pt x="0" y="38"/>
                    </a:lnTo>
                    <a:lnTo>
                      <a:pt x="28" y="38"/>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391"/>
              <p:cNvSpPr>
                <a:spLocks/>
              </p:cNvSpPr>
              <p:nvPr/>
            </p:nvSpPr>
            <p:spPr bwMode="auto">
              <a:xfrm>
                <a:off x="7500" y="5728"/>
                <a:ext cx="26" cy="34"/>
              </a:xfrm>
              <a:custGeom>
                <a:avLst/>
                <a:gdLst/>
                <a:ahLst/>
                <a:cxnLst>
                  <a:cxn ang="0">
                    <a:pos x="4" y="2"/>
                  </a:cxn>
                  <a:cxn ang="0">
                    <a:pos x="4" y="2"/>
                  </a:cxn>
                  <a:cxn ang="0">
                    <a:pos x="0" y="16"/>
                  </a:cxn>
                  <a:cxn ang="0">
                    <a:pos x="0" y="33"/>
                  </a:cxn>
                  <a:cxn ang="0">
                    <a:pos x="26" y="33"/>
                  </a:cxn>
                  <a:cxn ang="0">
                    <a:pos x="26" y="2"/>
                  </a:cxn>
                  <a:cxn ang="0">
                    <a:pos x="21" y="0"/>
                  </a:cxn>
                  <a:cxn ang="0">
                    <a:pos x="7" y="0"/>
                  </a:cxn>
                  <a:cxn ang="0">
                    <a:pos x="4" y="2"/>
                  </a:cxn>
                </a:cxnLst>
                <a:rect l="0" t="0" r="r" b="b"/>
                <a:pathLst>
                  <a:path w="26" h="34">
                    <a:moveTo>
                      <a:pt x="4" y="2"/>
                    </a:moveTo>
                    <a:lnTo>
                      <a:pt x="4" y="2"/>
                    </a:lnTo>
                    <a:lnTo>
                      <a:pt x="0" y="16"/>
                    </a:lnTo>
                    <a:lnTo>
                      <a:pt x="0" y="33"/>
                    </a:lnTo>
                    <a:lnTo>
                      <a:pt x="26" y="33"/>
                    </a:lnTo>
                    <a:lnTo>
                      <a:pt x="26" y="2"/>
                    </a:lnTo>
                    <a:lnTo>
                      <a:pt x="21" y="0"/>
                    </a:lnTo>
                    <a:lnTo>
                      <a:pt x="7" y="0"/>
                    </a:lnTo>
                    <a:lnTo>
                      <a:pt x="4"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392"/>
              <p:cNvSpPr>
                <a:spLocks/>
              </p:cNvSpPr>
              <p:nvPr/>
            </p:nvSpPr>
            <p:spPr bwMode="auto">
              <a:xfrm>
                <a:off x="7502" y="5728"/>
                <a:ext cx="24" cy="29"/>
              </a:xfrm>
              <a:custGeom>
                <a:avLst/>
                <a:gdLst/>
                <a:ahLst/>
                <a:cxnLst>
                  <a:cxn ang="0">
                    <a:pos x="2" y="2"/>
                  </a:cxn>
                  <a:cxn ang="0">
                    <a:pos x="2" y="2"/>
                  </a:cxn>
                  <a:cxn ang="0">
                    <a:pos x="0" y="7"/>
                  </a:cxn>
                  <a:cxn ang="0">
                    <a:pos x="0" y="28"/>
                  </a:cxn>
                  <a:cxn ang="0">
                    <a:pos x="23" y="28"/>
                  </a:cxn>
                  <a:cxn ang="0">
                    <a:pos x="23" y="2"/>
                  </a:cxn>
                  <a:cxn ang="0">
                    <a:pos x="12" y="0"/>
                  </a:cxn>
                  <a:cxn ang="0">
                    <a:pos x="2" y="2"/>
                  </a:cxn>
                </a:cxnLst>
                <a:rect l="0" t="0" r="r" b="b"/>
                <a:pathLst>
                  <a:path w="24" h="29">
                    <a:moveTo>
                      <a:pt x="2" y="2"/>
                    </a:moveTo>
                    <a:lnTo>
                      <a:pt x="2" y="2"/>
                    </a:lnTo>
                    <a:lnTo>
                      <a:pt x="0" y="7"/>
                    </a:lnTo>
                    <a:lnTo>
                      <a:pt x="0" y="28"/>
                    </a:lnTo>
                    <a:lnTo>
                      <a:pt x="23" y="28"/>
                    </a:lnTo>
                    <a:lnTo>
                      <a:pt x="23" y="2"/>
                    </a:lnTo>
                    <a:lnTo>
                      <a:pt x="12" y="0"/>
                    </a:lnTo>
                    <a:lnTo>
                      <a:pt x="2"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393"/>
              <p:cNvSpPr>
                <a:spLocks/>
              </p:cNvSpPr>
              <p:nvPr/>
            </p:nvSpPr>
            <p:spPr bwMode="auto">
              <a:xfrm>
                <a:off x="7502" y="5719"/>
                <a:ext cx="36" cy="9"/>
              </a:xfrm>
              <a:custGeom>
                <a:avLst/>
                <a:gdLst/>
                <a:ahLst/>
                <a:cxnLst>
                  <a:cxn ang="0">
                    <a:pos x="36" y="2"/>
                  </a:cxn>
                  <a:cxn ang="0">
                    <a:pos x="19" y="0"/>
                  </a:cxn>
                  <a:cxn ang="0">
                    <a:pos x="2" y="2"/>
                  </a:cxn>
                  <a:cxn ang="0">
                    <a:pos x="0" y="7"/>
                  </a:cxn>
                  <a:cxn ang="0">
                    <a:pos x="21" y="7"/>
                  </a:cxn>
                  <a:cxn ang="0">
                    <a:pos x="26" y="9"/>
                  </a:cxn>
                  <a:cxn ang="0">
                    <a:pos x="36" y="9"/>
                  </a:cxn>
                  <a:cxn ang="0">
                    <a:pos x="36" y="2"/>
                  </a:cxn>
                </a:cxnLst>
                <a:rect l="0" t="0" r="r" b="b"/>
                <a:pathLst>
                  <a:path w="36" h="9">
                    <a:moveTo>
                      <a:pt x="36" y="2"/>
                    </a:moveTo>
                    <a:lnTo>
                      <a:pt x="19" y="0"/>
                    </a:lnTo>
                    <a:lnTo>
                      <a:pt x="2" y="2"/>
                    </a:lnTo>
                    <a:lnTo>
                      <a:pt x="0" y="7"/>
                    </a:lnTo>
                    <a:lnTo>
                      <a:pt x="21" y="7"/>
                    </a:lnTo>
                    <a:lnTo>
                      <a:pt x="26" y="9"/>
                    </a:lnTo>
                    <a:lnTo>
                      <a:pt x="36" y="9"/>
                    </a:lnTo>
                    <a:lnTo>
                      <a:pt x="36" y="2"/>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394"/>
              <p:cNvSpPr>
                <a:spLocks/>
              </p:cNvSpPr>
              <p:nvPr/>
            </p:nvSpPr>
            <p:spPr bwMode="auto">
              <a:xfrm>
                <a:off x="7495" y="5812"/>
                <a:ext cx="43" cy="15"/>
              </a:xfrm>
              <a:custGeom>
                <a:avLst/>
                <a:gdLst/>
                <a:ahLst/>
                <a:cxnLst>
                  <a:cxn ang="0">
                    <a:pos x="0" y="0"/>
                  </a:cxn>
                  <a:cxn ang="0">
                    <a:pos x="0" y="7"/>
                  </a:cxn>
                  <a:cxn ang="0">
                    <a:pos x="43" y="14"/>
                  </a:cxn>
                  <a:cxn ang="0">
                    <a:pos x="43" y="4"/>
                  </a:cxn>
                  <a:cxn ang="0">
                    <a:pos x="0" y="0"/>
                  </a:cxn>
                </a:cxnLst>
                <a:rect l="0" t="0" r="r" b="b"/>
                <a:pathLst>
                  <a:path w="43" h="15">
                    <a:moveTo>
                      <a:pt x="0" y="0"/>
                    </a:moveTo>
                    <a:lnTo>
                      <a:pt x="0" y="7"/>
                    </a:lnTo>
                    <a:lnTo>
                      <a:pt x="43" y="14"/>
                    </a:lnTo>
                    <a:lnTo>
                      <a:pt x="43"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395"/>
              <p:cNvSpPr>
                <a:spLocks/>
              </p:cNvSpPr>
              <p:nvPr/>
            </p:nvSpPr>
            <p:spPr bwMode="auto">
              <a:xfrm>
                <a:off x="7507" y="5817"/>
                <a:ext cx="17" cy="3"/>
              </a:xfrm>
              <a:custGeom>
                <a:avLst/>
                <a:gdLst/>
                <a:ahLst/>
                <a:cxnLst>
                  <a:cxn ang="0">
                    <a:pos x="9" y="0"/>
                  </a:cxn>
                  <a:cxn ang="0">
                    <a:pos x="0" y="0"/>
                  </a:cxn>
                  <a:cxn ang="0">
                    <a:pos x="2" y="2"/>
                  </a:cxn>
                  <a:cxn ang="0">
                    <a:pos x="16" y="2"/>
                  </a:cxn>
                  <a:cxn ang="0">
                    <a:pos x="16" y="0"/>
                  </a:cxn>
                  <a:cxn ang="0">
                    <a:pos x="9" y="0"/>
                  </a:cxn>
                </a:cxnLst>
                <a:rect l="0" t="0" r="r" b="b"/>
                <a:pathLst>
                  <a:path w="17" h="3">
                    <a:moveTo>
                      <a:pt x="9" y="0"/>
                    </a:moveTo>
                    <a:lnTo>
                      <a:pt x="0" y="0"/>
                    </a:lnTo>
                    <a:lnTo>
                      <a:pt x="2"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396"/>
              <p:cNvSpPr>
                <a:spLocks/>
              </p:cNvSpPr>
              <p:nvPr/>
            </p:nvSpPr>
            <p:spPr bwMode="auto">
              <a:xfrm>
                <a:off x="7507" y="5817"/>
                <a:ext cx="12" cy="3"/>
              </a:xfrm>
              <a:custGeom>
                <a:avLst/>
                <a:gdLst/>
                <a:ahLst/>
                <a:cxnLst>
                  <a:cxn ang="0">
                    <a:pos x="7" y="0"/>
                  </a:cxn>
                  <a:cxn ang="0">
                    <a:pos x="0" y="0"/>
                  </a:cxn>
                  <a:cxn ang="0">
                    <a:pos x="2" y="2"/>
                  </a:cxn>
                  <a:cxn ang="0">
                    <a:pos x="11" y="2"/>
                  </a:cxn>
                  <a:cxn ang="0">
                    <a:pos x="11" y="0"/>
                  </a:cxn>
                  <a:cxn ang="0">
                    <a:pos x="7" y="0"/>
                  </a:cxn>
                </a:cxnLst>
                <a:rect l="0" t="0" r="r" b="b"/>
                <a:pathLst>
                  <a:path w="12" h="3">
                    <a:moveTo>
                      <a:pt x="7" y="0"/>
                    </a:moveTo>
                    <a:lnTo>
                      <a:pt x="0" y="0"/>
                    </a:lnTo>
                    <a:lnTo>
                      <a:pt x="2" y="2"/>
                    </a:lnTo>
                    <a:lnTo>
                      <a:pt x="11" y="2"/>
                    </a:lnTo>
                    <a:lnTo>
                      <a:pt x="11"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Freeform 397"/>
              <p:cNvSpPr>
                <a:spLocks/>
              </p:cNvSpPr>
              <p:nvPr/>
            </p:nvSpPr>
            <p:spPr bwMode="auto">
              <a:xfrm>
                <a:off x="7507" y="5817"/>
                <a:ext cx="9" cy="3"/>
              </a:xfrm>
              <a:custGeom>
                <a:avLst/>
                <a:gdLst/>
                <a:ahLst/>
                <a:cxnLst>
                  <a:cxn ang="0">
                    <a:pos x="4" y="0"/>
                  </a:cxn>
                  <a:cxn ang="0">
                    <a:pos x="0" y="0"/>
                  </a:cxn>
                  <a:cxn ang="0">
                    <a:pos x="2" y="2"/>
                  </a:cxn>
                  <a:cxn ang="0">
                    <a:pos x="9" y="2"/>
                  </a:cxn>
                  <a:cxn ang="0">
                    <a:pos x="9" y="0"/>
                  </a:cxn>
                  <a:cxn ang="0">
                    <a:pos x="4" y="0"/>
                  </a:cxn>
                </a:cxnLst>
                <a:rect l="0" t="0" r="r" b="b"/>
                <a:pathLst>
                  <a:path w="9" h="3">
                    <a:moveTo>
                      <a:pt x="4" y="0"/>
                    </a:moveTo>
                    <a:lnTo>
                      <a:pt x="0" y="0"/>
                    </a:lnTo>
                    <a:lnTo>
                      <a:pt x="2" y="2"/>
                    </a:lnTo>
                    <a:lnTo>
                      <a:pt x="9" y="2"/>
                    </a:lnTo>
                    <a:lnTo>
                      <a:pt x="9"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398"/>
              <p:cNvSpPr>
                <a:spLocks/>
              </p:cNvSpPr>
              <p:nvPr/>
            </p:nvSpPr>
            <p:spPr bwMode="auto">
              <a:xfrm>
                <a:off x="7538" y="5812"/>
                <a:ext cx="29" cy="12"/>
              </a:xfrm>
              <a:custGeom>
                <a:avLst/>
                <a:gdLst/>
                <a:ahLst/>
                <a:cxnLst>
                  <a:cxn ang="0">
                    <a:pos x="0" y="4"/>
                  </a:cxn>
                  <a:cxn ang="0">
                    <a:pos x="0" y="12"/>
                  </a:cxn>
                  <a:cxn ang="0">
                    <a:pos x="21" y="7"/>
                  </a:cxn>
                  <a:cxn ang="0">
                    <a:pos x="28" y="4"/>
                  </a:cxn>
                  <a:cxn ang="0">
                    <a:pos x="28" y="0"/>
                  </a:cxn>
                  <a:cxn ang="0">
                    <a:pos x="0" y="4"/>
                  </a:cxn>
                </a:cxnLst>
                <a:rect l="0" t="0" r="r" b="b"/>
                <a:pathLst>
                  <a:path w="29" h="12">
                    <a:moveTo>
                      <a:pt x="0" y="4"/>
                    </a:moveTo>
                    <a:lnTo>
                      <a:pt x="0" y="12"/>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399"/>
              <p:cNvSpPr>
                <a:spLocks/>
              </p:cNvSpPr>
              <p:nvPr/>
            </p:nvSpPr>
            <p:spPr bwMode="auto">
              <a:xfrm>
                <a:off x="7540" y="5812"/>
                <a:ext cx="27" cy="12"/>
              </a:xfrm>
              <a:custGeom>
                <a:avLst/>
                <a:gdLst/>
                <a:ahLst/>
                <a:cxnLst>
                  <a:cxn ang="0">
                    <a:pos x="4" y="12"/>
                  </a:cxn>
                  <a:cxn ang="0">
                    <a:pos x="7" y="9"/>
                  </a:cxn>
                  <a:cxn ang="0">
                    <a:pos x="11" y="9"/>
                  </a:cxn>
                  <a:cxn ang="0">
                    <a:pos x="14" y="7"/>
                  </a:cxn>
                  <a:cxn ang="0">
                    <a:pos x="21" y="7"/>
                  </a:cxn>
                  <a:cxn ang="0">
                    <a:pos x="26" y="4"/>
                  </a:cxn>
                  <a:cxn ang="0">
                    <a:pos x="26" y="0"/>
                  </a:cxn>
                  <a:cxn ang="0">
                    <a:pos x="16" y="0"/>
                  </a:cxn>
                  <a:cxn ang="0">
                    <a:pos x="14" y="2"/>
                  </a:cxn>
                  <a:cxn ang="0">
                    <a:pos x="7" y="2"/>
                  </a:cxn>
                  <a:cxn ang="0">
                    <a:pos x="2" y="4"/>
                  </a:cxn>
                  <a:cxn ang="0">
                    <a:pos x="0" y="4"/>
                  </a:cxn>
                  <a:cxn ang="0">
                    <a:pos x="0" y="12"/>
                  </a:cxn>
                  <a:cxn ang="0">
                    <a:pos x="4" y="12"/>
                  </a:cxn>
                </a:cxnLst>
                <a:rect l="0" t="0" r="r" b="b"/>
                <a:pathLst>
                  <a:path w="27" h="12">
                    <a:moveTo>
                      <a:pt x="4" y="12"/>
                    </a:moveTo>
                    <a:lnTo>
                      <a:pt x="7" y="9"/>
                    </a:lnTo>
                    <a:lnTo>
                      <a:pt x="11" y="9"/>
                    </a:lnTo>
                    <a:lnTo>
                      <a:pt x="14" y="7"/>
                    </a:lnTo>
                    <a:lnTo>
                      <a:pt x="21" y="7"/>
                    </a:lnTo>
                    <a:lnTo>
                      <a:pt x="26" y="4"/>
                    </a:lnTo>
                    <a:lnTo>
                      <a:pt x="26" y="0"/>
                    </a:lnTo>
                    <a:lnTo>
                      <a:pt x="16" y="0"/>
                    </a:lnTo>
                    <a:lnTo>
                      <a:pt x="14" y="2"/>
                    </a:lnTo>
                    <a:lnTo>
                      <a:pt x="7" y="2"/>
                    </a:lnTo>
                    <a:lnTo>
                      <a:pt x="2" y="4"/>
                    </a:lnTo>
                    <a:lnTo>
                      <a:pt x="0" y="4"/>
                    </a:lnTo>
                    <a:lnTo>
                      <a:pt x="0" y="12"/>
                    </a:lnTo>
                    <a:lnTo>
                      <a:pt x="4"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400"/>
              <p:cNvSpPr>
                <a:spLocks/>
              </p:cNvSpPr>
              <p:nvPr/>
            </p:nvSpPr>
            <p:spPr bwMode="auto">
              <a:xfrm>
                <a:off x="7543" y="5812"/>
                <a:ext cx="24" cy="12"/>
              </a:xfrm>
              <a:custGeom>
                <a:avLst/>
                <a:gdLst/>
                <a:ahLst/>
                <a:cxnLst>
                  <a:cxn ang="0">
                    <a:pos x="19" y="7"/>
                  </a:cxn>
                  <a:cxn ang="0">
                    <a:pos x="23" y="4"/>
                  </a:cxn>
                  <a:cxn ang="0">
                    <a:pos x="23"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3" y="4"/>
                    </a:lnTo>
                    <a:lnTo>
                      <a:pt x="23" y="0"/>
                    </a:lnTo>
                    <a:lnTo>
                      <a:pt x="14" y="0"/>
                    </a:lnTo>
                    <a:lnTo>
                      <a:pt x="11" y="2"/>
                    </a:lnTo>
                    <a:lnTo>
                      <a:pt x="2" y="2"/>
                    </a:lnTo>
                    <a:lnTo>
                      <a:pt x="0" y="4"/>
                    </a:lnTo>
                    <a:lnTo>
                      <a:pt x="0" y="12"/>
                    </a:lnTo>
                    <a:lnTo>
                      <a:pt x="2" y="9"/>
                    </a:lnTo>
                    <a:lnTo>
                      <a:pt x="9" y="9"/>
                    </a:lnTo>
                    <a:lnTo>
                      <a:pt x="11" y="7"/>
                    </a:lnTo>
                    <a:lnTo>
                      <a:pt x="19"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401"/>
              <p:cNvSpPr>
                <a:spLocks/>
              </p:cNvSpPr>
              <p:nvPr/>
            </p:nvSpPr>
            <p:spPr bwMode="auto">
              <a:xfrm>
                <a:off x="7543" y="5812"/>
                <a:ext cx="24" cy="12"/>
              </a:xfrm>
              <a:custGeom>
                <a:avLst/>
                <a:gdLst/>
                <a:ahLst/>
                <a:cxnLst>
                  <a:cxn ang="0">
                    <a:pos x="0" y="4"/>
                  </a:cxn>
                  <a:cxn ang="0">
                    <a:pos x="0" y="12"/>
                  </a:cxn>
                  <a:cxn ang="0">
                    <a:pos x="4" y="9"/>
                  </a:cxn>
                  <a:cxn ang="0">
                    <a:pos x="11" y="9"/>
                  </a:cxn>
                  <a:cxn ang="0">
                    <a:pos x="11" y="7"/>
                  </a:cxn>
                  <a:cxn ang="0">
                    <a:pos x="19" y="7"/>
                  </a:cxn>
                  <a:cxn ang="0">
                    <a:pos x="23" y="4"/>
                  </a:cxn>
                  <a:cxn ang="0">
                    <a:pos x="23" y="0"/>
                  </a:cxn>
                  <a:cxn ang="0">
                    <a:pos x="14" y="0"/>
                  </a:cxn>
                  <a:cxn ang="0">
                    <a:pos x="11" y="2"/>
                  </a:cxn>
                  <a:cxn ang="0">
                    <a:pos x="2" y="2"/>
                  </a:cxn>
                  <a:cxn ang="0">
                    <a:pos x="0" y="4"/>
                  </a:cxn>
                </a:cxnLst>
                <a:rect l="0" t="0" r="r" b="b"/>
                <a:pathLst>
                  <a:path w="24" h="12">
                    <a:moveTo>
                      <a:pt x="0" y="4"/>
                    </a:moveTo>
                    <a:lnTo>
                      <a:pt x="0" y="12"/>
                    </a:lnTo>
                    <a:lnTo>
                      <a:pt x="4" y="9"/>
                    </a:lnTo>
                    <a:lnTo>
                      <a:pt x="11" y="9"/>
                    </a:lnTo>
                    <a:lnTo>
                      <a:pt x="11" y="7"/>
                    </a:lnTo>
                    <a:lnTo>
                      <a:pt x="19" y="7"/>
                    </a:lnTo>
                    <a:lnTo>
                      <a:pt x="23" y="4"/>
                    </a:lnTo>
                    <a:lnTo>
                      <a:pt x="23" y="0"/>
                    </a:lnTo>
                    <a:lnTo>
                      <a:pt x="14" y="0"/>
                    </a:lnTo>
                    <a:lnTo>
                      <a:pt x="11"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402"/>
              <p:cNvSpPr>
                <a:spLocks/>
              </p:cNvSpPr>
              <p:nvPr/>
            </p:nvSpPr>
            <p:spPr bwMode="auto">
              <a:xfrm>
                <a:off x="7545" y="5812"/>
                <a:ext cx="22" cy="12"/>
              </a:xfrm>
              <a:custGeom>
                <a:avLst/>
                <a:gdLst/>
                <a:ahLst/>
                <a:cxnLst>
                  <a:cxn ang="0">
                    <a:pos x="19" y="7"/>
                  </a:cxn>
                  <a:cxn ang="0">
                    <a:pos x="21" y="4"/>
                  </a:cxn>
                  <a:cxn ang="0">
                    <a:pos x="21" y="0"/>
                  </a:cxn>
                  <a:cxn ang="0">
                    <a:pos x="14" y="0"/>
                  </a:cxn>
                  <a:cxn ang="0">
                    <a:pos x="12" y="2"/>
                  </a:cxn>
                  <a:cxn ang="0">
                    <a:pos x="2" y="2"/>
                  </a:cxn>
                  <a:cxn ang="0">
                    <a:pos x="0" y="4"/>
                  </a:cxn>
                  <a:cxn ang="0">
                    <a:pos x="0" y="12"/>
                  </a:cxn>
                  <a:cxn ang="0">
                    <a:pos x="2" y="9"/>
                  </a:cxn>
                  <a:cxn ang="0">
                    <a:pos x="9" y="9"/>
                  </a:cxn>
                  <a:cxn ang="0">
                    <a:pos x="12" y="7"/>
                  </a:cxn>
                  <a:cxn ang="0">
                    <a:pos x="19" y="7"/>
                  </a:cxn>
                </a:cxnLst>
                <a:rect l="0" t="0" r="r" b="b"/>
                <a:pathLst>
                  <a:path w="22" h="12">
                    <a:moveTo>
                      <a:pt x="19" y="7"/>
                    </a:moveTo>
                    <a:lnTo>
                      <a:pt x="21" y="4"/>
                    </a:lnTo>
                    <a:lnTo>
                      <a:pt x="21" y="0"/>
                    </a:lnTo>
                    <a:lnTo>
                      <a:pt x="14" y="0"/>
                    </a:lnTo>
                    <a:lnTo>
                      <a:pt x="12" y="2"/>
                    </a:lnTo>
                    <a:lnTo>
                      <a:pt x="2" y="2"/>
                    </a:lnTo>
                    <a:lnTo>
                      <a:pt x="0" y="4"/>
                    </a:lnTo>
                    <a:lnTo>
                      <a:pt x="0" y="12"/>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403"/>
              <p:cNvSpPr>
                <a:spLocks/>
              </p:cNvSpPr>
              <p:nvPr/>
            </p:nvSpPr>
            <p:spPr bwMode="auto">
              <a:xfrm>
                <a:off x="7545" y="5812"/>
                <a:ext cx="22" cy="10"/>
              </a:xfrm>
              <a:custGeom>
                <a:avLst/>
                <a:gdLst/>
                <a:ahLst/>
                <a:cxnLst>
                  <a:cxn ang="0">
                    <a:pos x="19" y="7"/>
                  </a:cxn>
                  <a:cxn ang="0">
                    <a:pos x="21" y="4"/>
                  </a:cxn>
                  <a:cxn ang="0">
                    <a:pos x="21" y="0"/>
                  </a:cxn>
                  <a:cxn ang="0">
                    <a:pos x="14" y="0"/>
                  </a:cxn>
                  <a:cxn ang="0">
                    <a:pos x="12" y="2"/>
                  </a:cxn>
                  <a:cxn ang="0">
                    <a:pos x="0" y="2"/>
                  </a:cxn>
                  <a:cxn ang="0">
                    <a:pos x="0" y="9"/>
                  </a:cxn>
                  <a:cxn ang="0">
                    <a:pos x="7" y="9"/>
                  </a:cxn>
                  <a:cxn ang="0">
                    <a:pos x="9" y="7"/>
                  </a:cxn>
                  <a:cxn ang="0">
                    <a:pos x="19" y="7"/>
                  </a:cxn>
                </a:cxnLst>
                <a:rect l="0" t="0" r="r" b="b"/>
                <a:pathLst>
                  <a:path w="22" h="10">
                    <a:moveTo>
                      <a:pt x="19" y="7"/>
                    </a:moveTo>
                    <a:lnTo>
                      <a:pt x="21" y="4"/>
                    </a:lnTo>
                    <a:lnTo>
                      <a:pt x="21" y="0"/>
                    </a:lnTo>
                    <a:lnTo>
                      <a:pt x="14" y="0"/>
                    </a:lnTo>
                    <a:lnTo>
                      <a:pt x="12" y="2"/>
                    </a:lnTo>
                    <a:lnTo>
                      <a:pt x="0" y="2"/>
                    </a:lnTo>
                    <a:lnTo>
                      <a:pt x="0" y="9"/>
                    </a:lnTo>
                    <a:lnTo>
                      <a:pt x="7" y="9"/>
                    </a:lnTo>
                    <a:lnTo>
                      <a:pt x="9" y="7"/>
                    </a:lnTo>
                    <a:lnTo>
                      <a:pt x="19"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404"/>
              <p:cNvSpPr>
                <a:spLocks/>
              </p:cNvSpPr>
              <p:nvPr/>
            </p:nvSpPr>
            <p:spPr bwMode="auto">
              <a:xfrm>
                <a:off x="7548" y="5812"/>
                <a:ext cx="19" cy="10"/>
              </a:xfrm>
              <a:custGeom>
                <a:avLst/>
                <a:gdLst/>
                <a:ahLst/>
                <a:cxnLst>
                  <a:cxn ang="0">
                    <a:pos x="16" y="7"/>
                  </a:cxn>
                  <a:cxn ang="0">
                    <a:pos x="19" y="4"/>
                  </a:cxn>
                  <a:cxn ang="0">
                    <a:pos x="19" y="0"/>
                  </a:cxn>
                  <a:cxn ang="0">
                    <a:pos x="12" y="0"/>
                  </a:cxn>
                  <a:cxn ang="0">
                    <a:pos x="9" y="2"/>
                  </a:cxn>
                  <a:cxn ang="0">
                    <a:pos x="0" y="2"/>
                  </a:cxn>
                  <a:cxn ang="0">
                    <a:pos x="0" y="9"/>
                  </a:cxn>
                  <a:cxn ang="0">
                    <a:pos x="7" y="9"/>
                  </a:cxn>
                  <a:cxn ang="0">
                    <a:pos x="7" y="7"/>
                  </a:cxn>
                  <a:cxn ang="0">
                    <a:pos x="16" y="7"/>
                  </a:cxn>
                </a:cxnLst>
                <a:rect l="0" t="0" r="r" b="b"/>
                <a:pathLst>
                  <a:path w="19" h="10">
                    <a:moveTo>
                      <a:pt x="16" y="7"/>
                    </a:moveTo>
                    <a:lnTo>
                      <a:pt x="19" y="4"/>
                    </a:lnTo>
                    <a:lnTo>
                      <a:pt x="19" y="0"/>
                    </a:lnTo>
                    <a:lnTo>
                      <a:pt x="12" y="0"/>
                    </a:lnTo>
                    <a:lnTo>
                      <a:pt x="9" y="2"/>
                    </a:lnTo>
                    <a:lnTo>
                      <a:pt x="0" y="2"/>
                    </a:lnTo>
                    <a:lnTo>
                      <a:pt x="0" y="9"/>
                    </a:lnTo>
                    <a:lnTo>
                      <a:pt x="7" y="9"/>
                    </a:lnTo>
                    <a:lnTo>
                      <a:pt x="7" y="7"/>
                    </a:lnTo>
                    <a:lnTo>
                      <a:pt x="16"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405"/>
              <p:cNvSpPr>
                <a:spLocks/>
              </p:cNvSpPr>
              <p:nvPr/>
            </p:nvSpPr>
            <p:spPr bwMode="auto">
              <a:xfrm>
                <a:off x="7550" y="5812"/>
                <a:ext cx="17" cy="10"/>
              </a:xfrm>
              <a:custGeom>
                <a:avLst/>
                <a:gdLst/>
                <a:ahLst/>
                <a:cxnLst>
                  <a:cxn ang="0">
                    <a:pos x="14" y="7"/>
                  </a:cxn>
                  <a:cxn ang="0">
                    <a:pos x="16" y="4"/>
                  </a:cxn>
                  <a:cxn ang="0">
                    <a:pos x="16" y="0"/>
                  </a:cxn>
                  <a:cxn ang="0">
                    <a:pos x="7" y="0"/>
                  </a:cxn>
                  <a:cxn ang="0">
                    <a:pos x="7" y="2"/>
                  </a:cxn>
                  <a:cxn ang="0">
                    <a:pos x="0" y="2"/>
                  </a:cxn>
                  <a:cxn ang="0">
                    <a:pos x="0" y="9"/>
                  </a:cxn>
                  <a:cxn ang="0">
                    <a:pos x="4" y="9"/>
                  </a:cxn>
                  <a:cxn ang="0">
                    <a:pos x="4" y="7"/>
                  </a:cxn>
                  <a:cxn ang="0">
                    <a:pos x="14" y="7"/>
                  </a:cxn>
                </a:cxnLst>
                <a:rect l="0" t="0" r="r" b="b"/>
                <a:pathLst>
                  <a:path w="17" h="10">
                    <a:moveTo>
                      <a:pt x="14" y="7"/>
                    </a:moveTo>
                    <a:lnTo>
                      <a:pt x="16" y="4"/>
                    </a:lnTo>
                    <a:lnTo>
                      <a:pt x="16" y="0"/>
                    </a:lnTo>
                    <a:lnTo>
                      <a:pt x="7"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Freeform 406"/>
              <p:cNvSpPr>
                <a:spLocks/>
              </p:cNvSpPr>
              <p:nvPr/>
            </p:nvSpPr>
            <p:spPr bwMode="auto">
              <a:xfrm>
                <a:off x="7550" y="5812"/>
                <a:ext cx="17" cy="10"/>
              </a:xfrm>
              <a:custGeom>
                <a:avLst/>
                <a:gdLst/>
                <a:ahLst/>
                <a:cxnLst>
                  <a:cxn ang="0">
                    <a:pos x="14" y="7"/>
                  </a:cxn>
                  <a:cxn ang="0">
                    <a:pos x="16" y="4"/>
                  </a:cxn>
                  <a:cxn ang="0">
                    <a:pos x="16" y="0"/>
                  </a:cxn>
                  <a:cxn ang="0">
                    <a:pos x="9" y="0"/>
                  </a:cxn>
                  <a:cxn ang="0">
                    <a:pos x="7" y="2"/>
                  </a:cxn>
                  <a:cxn ang="0">
                    <a:pos x="0" y="2"/>
                  </a:cxn>
                  <a:cxn ang="0">
                    <a:pos x="0" y="9"/>
                  </a:cxn>
                  <a:cxn ang="0">
                    <a:pos x="4" y="9"/>
                  </a:cxn>
                  <a:cxn ang="0">
                    <a:pos x="4" y="7"/>
                  </a:cxn>
                  <a:cxn ang="0">
                    <a:pos x="14" y="7"/>
                  </a:cxn>
                </a:cxnLst>
                <a:rect l="0" t="0" r="r" b="b"/>
                <a:pathLst>
                  <a:path w="17" h="10">
                    <a:moveTo>
                      <a:pt x="14" y="7"/>
                    </a:moveTo>
                    <a:lnTo>
                      <a:pt x="16" y="4"/>
                    </a:lnTo>
                    <a:lnTo>
                      <a:pt x="16" y="0"/>
                    </a:lnTo>
                    <a:lnTo>
                      <a:pt x="9" y="0"/>
                    </a:lnTo>
                    <a:lnTo>
                      <a:pt x="7" y="2"/>
                    </a:lnTo>
                    <a:lnTo>
                      <a:pt x="0" y="2"/>
                    </a:lnTo>
                    <a:lnTo>
                      <a:pt x="0" y="9"/>
                    </a:lnTo>
                    <a:lnTo>
                      <a:pt x="4" y="9"/>
                    </a:lnTo>
                    <a:lnTo>
                      <a:pt x="4" y="7"/>
                    </a:lnTo>
                    <a:lnTo>
                      <a:pt x="14"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407"/>
              <p:cNvSpPr>
                <a:spLocks/>
              </p:cNvSpPr>
              <p:nvPr/>
            </p:nvSpPr>
            <p:spPr bwMode="auto">
              <a:xfrm>
                <a:off x="7552" y="5812"/>
                <a:ext cx="15" cy="10"/>
              </a:xfrm>
              <a:custGeom>
                <a:avLst/>
                <a:gdLst/>
                <a:ahLst/>
                <a:cxnLst>
                  <a:cxn ang="0">
                    <a:pos x="12" y="7"/>
                  </a:cxn>
                  <a:cxn ang="0">
                    <a:pos x="14" y="4"/>
                  </a:cxn>
                  <a:cxn ang="0">
                    <a:pos x="14" y="0"/>
                  </a:cxn>
                  <a:cxn ang="0">
                    <a:pos x="7" y="0"/>
                  </a:cxn>
                  <a:cxn ang="0">
                    <a:pos x="4" y="2"/>
                  </a:cxn>
                  <a:cxn ang="0">
                    <a:pos x="0" y="2"/>
                  </a:cxn>
                  <a:cxn ang="0">
                    <a:pos x="0" y="9"/>
                  </a:cxn>
                  <a:cxn ang="0">
                    <a:pos x="2" y="7"/>
                  </a:cxn>
                  <a:cxn ang="0">
                    <a:pos x="12" y="7"/>
                  </a:cxn>
                </a:cxnLst>
                <a:rect l="0" t="0" r="r" b="b"/>
                <a:pathLst>
                  <a:path w="15" h="10">
                    <a:moveTo>
                      <a:pt x="12" y="7"/>
                    </a:moveTo>
                    <a:lnTo>
                      <a:pt x="14" y="4"/>
                    </a:lnTo>
                    <a:lnTo>
                      <a:pt x="14" y="0"/>
                    </a:lnTo>
                    <a:lnTo>
                      <a:pt x="7" y="0"/>
                    </a:lnTo>
                    <a:lnTo>
                      <a:pt x="4" y="2"/>
                    </a:lnTo>
                    <a:lnTo>
                      <a:pt x="0" y="2"/>
                    </a:lnTo>
                    <a:lnTo>
                      <a:pt x="0" y="9"/>
                    </a:lnTo>
                    <a:lnTo>
                      <a:pt x="2"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408"/>
              <p:cNvSpPr>
                <a:spLocks/>
              </p:cNvSpPr>
              <p:nvPr/>
            </p:nvSpPr>
            <p:spPr bwMode="auto">
              <a:xfrm>
                <a:off x="7555" y="5812"/>
                <a:ext cx="12" cy="8"/>
              </a:xfrm>
              <a:custGeom>
                <a:avLst/>
                <a:gdLst/>
                <a:ahLst/>
                <a:cxnLst>
                  <a:cxn ang="0">
                    <a:pos x="9" y="7"/>
                  </a:cxn>
                  <a:cxn ang="0">
                    <a:pos x="12" y="4"/>
                  </a:cxn>
                  <a:cxn ang="0">
                    <a:pos x="12" y="0"/>
                  </a:cxn>
                  <a:cxn ang="0">
                    <a:pos x="4" y="0"/>
                  </a:cxn>
                  <a:cxn ang="0">
                    <a:pos x="4" y="2"/>
                  </a:cxn>
                  <a:cxn ang="0">
                    <a:pos x="0" y="2"/>
                  </a:cxn>
                  <a:cxn ang="0">
                    <a:pos x="0" y="7"/>
                  </a:cxn>
                  <a:cxn ang="0">
                    <a:pos x="9" y="7"/>
                  </a:cxn>
                </a:cxnLst>
                <a:rect l="0" t="0" r="r" b="b"/>
                <a:pathLst>
                  <a:path w="12" h="8">
                    <a:moveTo>
                      <a:pt x="9" y="7"/>
                    </a:moveTo>
                    <a:lnTo>
                      <a:pt x="12" y="4"/>
                    </a:lnTo>
                    <a:lnTo>
                      <a:pt x="12" y="0"/>
                    </a:lnTo>
                    <a:lnTo>
                      <a:pt x="4" y="0"/>
                    </a:lnTo>
                    <a:lnTo>
                      <a:pt x="4" y="2"/>
                    </a:lnTo>
                    <a:lnTo>
                      <a:pt x="0" y="2"/>
                    </a:lnTo>
                    <a:lnTo>
                      <a:pt x="0"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409"/>
              <p:cNvSpPr>
                <a:spLocks/>
              </p:cNvSpPr>
              <p:nvPr/>
            </p:nvSpPr>
            <p:spPr bwMode="auto">
              <a:xfrm>
                <a:off x="7555" y="5812"/>
                <a:ext cx="12" cy="8"/>
              </a:xfrm>
              <a:custGeom>
                <a:avLst/>
                <a:gdLst/>
                <a:ahLst/>
                <a:cxnLst>
                  <a:cxn ang="0">
                    <a:pos x="0" y="2"/>
                  </a:cxn>
                  <a:cxn ang="0">
                    <a:pos x="0" y="7"/>
                  </a:cxn>
                  <a:cxn ang="0">
                    <a:pos x="4" y="7"/>
                  </a:cxn>
                  <a:cxn ang="0">
                    <a:pos x="12" y="4"/>
                  </a:cxn>
                  <a:cxn ang="0">
                    <a:pos x="12" y="0"/>
                  </a:cxn>
                  <a:cxn ang="0">
                    <a:pos x="0" y="2"/>
                  </a:cxn>
                </a:cxnLst>
                <a:rect l="0" t="0" r="r" b="b"/>
                <a:pathLst>
                  <a:path w="12" h="8">
                    <a:moveTo>
                      <a:pt x="0" y="2"/>
                    </a:moveTo>
                    <a:lnTo>
                      <a:pt x="0" y="7"/>
                    </a:lnTo>
                    <a:lnTo>
                      <a:pt x="4" y="7"/>
                    </a:lnTo>
                    <a:lnTo>
                      <a:pt x="12" y="4"/>
                    </a:lnTo>
                    <a:lnTo>
                      <a:pt x="12"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410"/>
              <p:cNvSpPr>
                <a:spLocks/>
              </p:cNvSpPr>
              <p:nvPr/>
            </p:nvSpPr>
            <p:spPr bwMode="auto">
              <a:xfrm>
                <a:off x="7540" y="5721"/>
                <a:ext cx="20" cy="7"/>
              </a:xfrm>
              <a:custGeom>
                <a:avLst/>
                <a:gdLst/>
                <a:ahLst/>
                <a:cxnLst>
                  <a:cxn ang="0">
                    <a:pos x="0" y="0"/>
                  </a:cxn>
                  <a:cxn ang="0">
                    <a:pos x="0" y="7"/>
                  </a:cxn>
                  <a:cxn ang="0">
                    <a:pos x="19" y="7"/>
                  </a:cxn>
                  <a:cxn ang="0">
                    <a:pos x="16" y="0"/>
                  </a:cxn>
                  <a:cxn ang="0">
                    <a:pos x="0" y="0"/>
                  </a:cxn>
                </a:cxnLst>
                <a:rect l="0" t="0" r="r" b="b"/>
                <a:pathLst>
                  <a:path w="20" h="7">
                    <a:moveTo>
                      <a:pt x="0" y="0"/>
                    </a:moveTo>
                    <a:lnTo>
                      <a:pt x="0" y="7"/>
                    </a:lnTo>
                    <a:lnTo>
                      <a:pt x="19" y="7"/>
                    </a:lnTo>
                    <a:lnTo>
                      <a:pt x="16"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411"/>
              <p:cNvSpPr>
                <a:spLocks/>
              </p:cNvSpPr>
              <p:nvPr/>
            </p:nvSpPr>
            <p:spPr bwMode="auto">
              <a:xfrm>
                <a:off x="7540" y="5721"/>
                <a:ext cx="20" cy="7"/>
              </a:xfrm>
              <a:custGeom>
                <a:avLst/>
                <a:gdLst/>
                <a:ahLst/>
                <a:cxnLst>
                  <a:cxn ang="0">
                    <a:pos x="0" y="0"/>
                  </a:cxn>
                  <a:cxn ang="0">
                    <a:pos x="0" y="7"/>
                  </a:cxn>
                  <a:cxn ang="0">
                    <a:pos x="19" y="7"/>
                  </a:cxn>
                  <a:cxn ang="0">
                    <a:pos x="19" y="2"/>
                  </a:cxn>
                  <a:cxn ang="0">
                    <a:pos x="16" y="0"/>
                  </a:cxn>
                  <a:cxn ang="0">
                    <a:pos x="0" y="0"/>
                  </a:cxn>
                </a:cxnLst>
                <a:rect l="0" t="0" r="r" b="b"/>
                <a:pathLst>
                  <a:path w="20" h="7">
                    <a:moveTo>
                      <a:pt x="0" y="0"/>
                    </a:moveTo>
                    <a:lnTo>
                      <a:pt x="0" y="7"/>
                    </a:lnTo>
                    <a:lnTo>
                      <a:pt x="19" y="7"/>
                    </a:lnTo>
                    <a:lnTo>
                      <a:pt x="19" y="2"/>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412"/>
              <p:cNvSpPr>
                <a:spLocks/>
              </p:cNvSpPr>
              <p:nvPr/>
            </p:nvSpPr>
            <p:spPr bwMode="auto">
              <a:xfrm>
                <a:off x="7543" y="5721"/>
                <a:ext cx="17" cy="7"/>
              </a:xfrm>
              <a:custGeom>
                <a:avLst/>
                <a:gdLst/>
                <a:ahLst/>
                <a:cxnLst>
                  <a:cxn ang="0">
                    <a:pos x="0" y="0"/>
                  </a:cxn>
                  <a:cxn ang="0">
                    <a:pos x="0" y="7"/>
                  </a:cxn>
                  <a:cxn ang="0">
                    <a:pos x="16" y="7"/>
                  </a:cxn>
                  <a:cxn ang="0">
                    <a:pos x="16" y="2"/>
                  </a:cxn>
                  <a:cxn ang="0">
                    <a:pos x="14" y="0"/>
                  </a:cxn>
                  <a:cxn ang="0">
                    <a:pos x="0" y="0"/>
                  </a:cxn>
                </a:cxnLst>
                <a:rect l="0" t="0" r="r" b="b"/>
                <a:pathLst>
                  <a:path w="17" h="7">
                    <a:moveTo>
                      <a:pt x="0" y="0"/>
                    </a:moveTo>
                    <a:lnTo>
                      <a:pt x="0" y="7"/>
                    </a:lnTo>
                    <a:lnTo>
                      <a:pt x="16" y="7"/>
                    </a:lnTo>
                    <a:lnTo>
                      <a:pt x="16" y="2"/>
                    </a:lnTo>
                    <a:lnTo>
                      <a:pt x="14"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Freeform 413"/>
              <p:cNvSpPr>
                <a:spLocks/>
              </p:cNvSpPr>
              <p:nvPr/>
            </p:nvSpPr>
            <p:spPr bwMode="auto">
              <a:xfrm>
                <a:off x="7543" y="5721"/>
                <a:ext cx="17" cy="7"/>
              </a:xfrm>
              <a:custGeom>
                <a:avLst/>
                <a:gdLst/>
                <a:ahLst/>
                <a:cxnLst>
                  <a:cxn ang="0">
                    <a:pos x="0" y="0"/>
                  </a:cxn>
                  <a:cxn ang="0">
                    <a:pos x="0" y="7"/>
                  </a:cxn>
                  <a:cxn ang="0">
                    <a:pos x="16" y="7"/>
                  </a:cxn>
                  <a:cxn ang="0">
                    <a:pos x="16" y="2"/>
                  </a:cxn>
                  <a:cxn ang="0">
                    <a:pos x="14" y="0"/>
                  </a:cxn>
                  <a:cxn ang="0">
                    <a:pos x="0" y="0"/>
                  </a:cxn>
                </a:cxnLst>
                <a:rect l="0" t="0" r="r" b="b"/>
                <a:pathLst>
                  <a:path w="17" h="7">
                    <a:moveTo>
                      <a:pt x="0" y="0"/>
                    </a:moveTo>
                    <a:lnTo>
                      <a:pt x="0" y="7"/>
                    </a:lnTo>
                    <a:lnTo>
                      <a:pt x="16" y="7"/>
                    </a:lnTo>
                    <a:lnTo>
                      <a:pt x="16" y="2"/>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414"/>
              <p:cNvSpPr>
                <a:spLocks/>
              </p:cNvSpPr>
              <p:nvPr/>
            </p:nvSpPr>
            <p:spPr bwMode="auto">
              <a:xfrm>
                <a:off x="7545" y="5721"/>
                <a:ext cx="15" cy="7"/>
              </a:xfrm>
              <a:custGeom>
                <a:avLst/>
                <a:gdLst/>
                <a:ahLst/>
                <a:cxnLst>
                  <a:cxn ang="0">
                    <a:pos x="0" y="0"/>
                  </a:cxn>
                  <a:cxn ang="0">
                    <a:pos x="0" y="7"/>
                  </a:cxn>
                  <a:cxn ang="0">
                    <a:pos x="14" y="7"/>
                  </a:cxn>
                  <a:cxn ang="0">
                    <a:pos x="14" y="2"/>
                  </a:cxn>
                  <a:cxn ang="0">
                    <a:pos x="12" y="0"/>
                  </a:cxn>
                  <a:cxn ang="0">
                    <a:pos x="0" y="0"/>
                  </a:cxn>
                </a:cxnLst>
                <a:rect l="0" t="0" r="r" b="b"/>
                <a:pathLst>
                  <a:path w="15" h="7">
                    <a:moveTo>
                      <a:pt x="0" y="0"/>
                    </a:moveTo>
                    <a:lnTo>
                      <a:pt x="0" y="7"/>
                    </a:lnTo>
                    <a:lnTo>
                      <a:pt x="14" y="7"/>
                    </a:lnTo>
                    <a:lnTo>
                      <a:pt x="14" y="2"/>
                    </a:lnTo>
                    <a:lnTo>
                      <a:pt x="12"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415"/>
              <p:cNvSpPr>
                <a:spLocks/>
              </p:cNvSpPr>
              <p:nvPr/>
            </p:nvSpPr>
            <p:spPr bwMode="auto">
              <a:xfrm>
                <a:off x="7545" y="5721"/>
                <a:ext cx="15" cy="7"/>
              </a:xfrm>
              <a:custGeom>
                <a:avLst/>
                <a:gdLst/>
                <a:ahLst/>
                <a:cxnLst>
                  <a:cxn ang="0">
                    <a:pos x="0" y="0"/>
                  </a:cxn>
                  <a:cxn ang="0">
                    <a:pos x="0" y="7"/>
                  </a:cxn>
                  <a:cxn ang="0">
                    <a:pos x="14" y="7"/>
                  </a:cxn>
                  <a:cxn ang="0">
                    <a:pos x="14" y="2"/>
                  </a:cxn>
                  <a:cxn ang="0">
                    <a:pos x="12" y="0"/>
                  </a:cxn>
                  <a:cxn ang="0">
                    <a:pos x="0" y="0"/>
                  </a:cxn>
                </a:cxnLst>
                <a:rect l="0" t="0" r="r" b="b"/>
                <a:pathLst>
                  <a:path w="15" h="7">
                    <a:moveTo>
                      <a:pt x="0" y="0"/>
                    </a:moveTo>
                    <a:lnTo>
                      <a:pt x="0" y="7"/>
                    </a:lnTo>
                    <a:lnTo>
                      <a:pt x="14" y="7"/>
                    </a:lnTo>
                    <a:lnTo>
                      <a:pt x="14" y="2"/>
                    </a:lnTo>
                    <a:lnTo>
                      <a:pt x="12"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416"/>
              <p:cNvSpPr>
                <a:spLocks/>
              </p:cNvSpPr>
              <p:nvPr/>
            </p:nvSpPr>
            <p:spPr bwMode="auto">
              <a:xfrm>
                <a:off x="7548" y="5721"/>
                <a:ext cx="12" cy="7"/>
              </a:xfrm>
              <a:custGeom>
                <a:avLst/>
                <a:gdLst/>
                <a:ahLst/>
                <a:cxnLst>
                  <a:cxn ang="0">
                    <a:pos x="0" y="0"/>
                  </a:cxn>
                  <a:cxn ang="0">
                    <a:pos x="0" y="7"/>
                  </a:cxn>
                  <a:cxn ang="0">
                    <a:pos x="12" y="7"/>
                  </a:cxn>
                  <a:cxn ang="0">
                    <a:pos x="12" y="2"/>
                  </a:cxn>
                  <a:cxn ang="0">
                    <a:pos x="9" y="0"/>
                  </a:cxn>
                  <a:cxn ang="0">
                    <a:pos x="0" y="0"/>
                  </a:cxn>
                </a:cxnLst>
                <a:rect l="0" t="0" r="r" b="b"/>
                <a:pathLst>
                  <a:path w="12" h="7">
                    <a:moveTo>
                      <a:pt x="0" y="0"/>
                    </a:moveTo>
                    <a:lnTo>
                      <a:pt x="0" y="7"/>
                    </a:lnTo>
                    <a:lnTo>
                      <a:pt x="12" y="7"/>
                    </a:lnTo>
                    <a:lnTo>
                      <a:pt x="12" y="2"/>
                    </a:lnTo>
                    <a:lnTo>
                      <a:pt x="9"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417"/>
              <p:cNvSpPr>
                <a:spLocks/>
              </p:cNvSpPr>
              <p:nvPr/>
            </p:nvSpPr>
            <p:spPr bwMode="auto">
              <a:xfrm>
                <a:off x="7548" y="5721"/>
                <a:ext cx="12" cy="7"/>
              </a:xfrm>
              <a:custGeom>
                <a:avLst/>
                <a:gdLst/>
                <a:ahLst/>
                <a:cxnLst>
                  <a:cxn ang="0">
                    <a:pos x="0" y="0"/>
                  </a:cxn>
                  <a:cxn ang="0">
                    <a:pos x="0" y="7"/>
                  </a:cxn>
                  <a:cxn ang="0">
                    <a:pos x="12" y="7"/>
                  </a:cxn>
                  <a:cxn ang="0">
                    <a:pos x="12" y="2"/>
                  </a:cxn>
                  <a:cxn ang="0">
                    <a:pos x="9" y="0"/>
                  </a:cxn>
                  <a:cxn ang="0">
                    <a:pos x="0" y="0"/>
                  </a:cxn>
                </a:cxnLst>
                <a:rect l="0" t="0" r="r" b="b"/>
                <a:pathLst>
                  <a:path w="12" h="7">
                    <a:moveTo>
                      <a:pt x="0" y="0"/>
                    </a:moveTo>
                    <a:lnTo>
                      <a:pt x="0" y="7"/>
                    </a:lnTo>
                    <a:lnTo>
                      <a:pt x="12" y="7"/>
                    </a:lnTo>
                    <a:lnTo>
                      <a:pt x="12" y="2"/>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418"/>
              <p:cNvSpPr>
                <a:spLocks/>
              </p:cNvSpPr>
              <p:nvPr/>
            </p:nvSpPr>
            <p:spPr bwMode="auto">
              <a:xfrm>
                <a:off x="7550" y="5721"/>
                <a:ext cx="10" cy="7"/>
              </a:xfrm>
              <a:custGeom>
                <a:avLst/>
                <a:gdLst/>
                <a:ahLst/>
                <a:cxnLst>
                  <a:cxn ang="0">
                    <a:pos x="0" y="0"/>
                  </a:cxn>
                  <a:cxn ang="0">
                    <a:pos x="0" y="7"/>
                  </a:cxn>
                  <a:cxn ang="0">
                    <a:pos x="9" y="7"/>
                  </a:cxn>
                  <a:cxn ang="0">
                    <a:pos x="9" y="2"/>
                  </a:cxn>
                  <a:cxn ang="0">
                    <a:pos x="7" y="0"/>
                  </a:cxn>
                  <a:cxn ang="0">
                    <a:pos x="0" y="0"/>
                  </a:cxn>
                </a:cxnLst>
                <a:rect l="0" t="0" r="r" b="b"/>
                <a:pathLst>
                  <a:path w="10" h="7">
                    <a:moveTo>
                      <a:pt x="0" y="0"/>
                    </a:moveTo>
                    <a:lnTo>
                      <a:pt x="0" y="7"/>
                    </a:lnTo>
                    <a:lnTo>
                      <a:pt x="9" y="7"/>
                    </a:lnTo>
                    <a:lnTo>
                      <a:pt x="9" y="2"/>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419"/>
              <p:cNvSpPr>
                <a:spLocks/>
              </p:cNvSpPr>
              <p:nvPr/>
            </p:nvSpPr>
            <p:spPr bwMode="auto">
              <a:xfrm>
                <a:off x="7550" y="5721"/>
                <a:ext cx="10" cy="7"/>
              </a:xfrm>
              <a:custGeom>
                <a:avLst/>
                <a:gdLst/>
                <a:ahLst/>
                <a:cxnLst>
                  <a:cxn ang="0">
                    <a:pos x="0" y="0"/>
                  </a:cxn>
                  <a:cxn ang="0">
                    <a:pos x="0" y="7"/>
                  </a:cxn>
                  <a:cxn ang="0">
                    <a:pos x="9" y="7"/>
                  </a:cxn>
                  <a:cxn ang="0">
                    <a:pos x="9" y="2"/>
                  </a:cxn>
                  <a:cxn ang="0">
                    <a:pos x="7" y="0"/>
                  </a:cxn>
                  <a:cxn ang="0">
                    <a:pos x="0" y="0"/>
                  </a:cxn>
                </a:cxnLst>
                <a:rect l="0" t="0" r="r" b="b"/>
                <a:pathLst>
                  <a:path w="10" h="7">
                    <a:moveTo>
                      <a:pt x="0" y="0"/>
                    </a:moveTo>
                    <a:lnTo>
                      <a:pt x="0" y="7"/>
                    </a:lnTo>
                    <a:lnTo>
                      <a:pt x="9" y="7"/>
                    </a:lnTo>
                    <a:lnTo>
                      <a:pt x="9" y="2"/>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Freeform 420"/>
              <p:cNvSpPr>
                <a:spLocks/>
              </p:cNvSpPr>
              <p:nvPr/>
            </p:nvSpPr>
            <p:spPr bwMode="auto">
              <a:xfrm>
                <a:off x="7550" y="5721"/>
                <a:ext cx="10" cy="7"/>
              </a:xfrm>
              <a:custGeom>
                <a:avLst/>
                <a:gdLst/>
                <a:ahLst/>
                <a:cxnLst>
                  <a:cxn ang="0">
                    <a:pos x="0" y="0"/>
                  </a:cxn>
                  <a:cxn ang="0">
                    <a:pos x="0" y="7"/>
                  </a:cxn>
                  <a:cxn ang="0">
                    <a:pos x="9" y="7"/>
                  </a:cxn>
                  <a:cxn ang="0">
                    <a:pos x="9" y="2"/>
                  </a:cxn>
                  <a:cxn ang="0">
                    <a:pos x="7" y="0"/>
                  </a:cxn>
                  <a:cxn ang="0">
                    <a:pos x="0" y="0"/>
                  </a:cxn>
                </a:cxnLst>
                <a:rect l="0" t="0" r="r" b="b"/>
                <a:pathLst>
                  <a:path w="10" h="7">
                    <a:moveTo>
                      <a:pt x="0" y="0"/>
                    </a:moveTo>
                    <a:lnTo>
                      <a:pt x="0" y="7"/>
                    </a:lnTo>
                    <a:lnTo>
                      <a:pt x="9" y="7"/>
                    </a:lnTo>
                    <a:lnTo>
                      <a:pt x="9" y="2"/>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Freeform 421"/>
              <p:cNvSpPr>
                <a:spLocks/>
              </p:cNvSpPr>
              <p:nvPr/>
            </p:nvSpPr>
            <p:spPr bwMode="auto">
              <a:xfrm>
                <a:off x="7552" y="5721"/>
                <a:ext cx="8" cy="7"/>
              </a:xfrm>
              <a:custGeom>
                <a:avLst/>
                <a:gdLst/>
                <a:ahLst/>
                <a:cxnLst>
                  <a:cxn ang="0">
                    <a:pos x="0" y="0"/>
                  </a:cxn>
                  <a:cxn ang="0">
                    <a:pos x="0" y="7"/>
                  </a:cxn>
                  <a:cxn ang="0">
                    <a:pos x="7" y="7"/>
                  </a:cxn>
                  <a:cxn ang="0">
                    <a:pos x="4" y="0"/>
                  </a:cxn>
                  <a:cxn ang="0">
                    <a:pos x="0" y="0"/>
                  </a:cxn>
                </a:cxnLst>
                <a:rect l="0" t="0" r="r" b="b"/>
                <a:pathLst>
                  <a:path w="8" h="7">
                    <a:moveTo>
                      <a:pt x="0" y="0"/>
                    </a:moveTo>
                    <a:lnTo>
                      <a:pt x="0" y="7"/>
                    </a:lnTo>
                    <a:lnTo>
                      <a:pt x="7" y="7"/>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6" name="Freeform 422"/>
              <p:cNvSpPr>
                <a:spLocks/>
              </p:cNvSpPr>
              <p:nvPr/>
            </p:nvSpPr>
            <p:spPr bwMode="auto">
              <a:xfrm>
                <a:off x="7555" y="5731"/>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Freeform 423"/>
              <p:cNvSpPr>
                <a:spLocks/>
              </p:cNvSpPr>
              <p:nvPr/>
            </p:nvSpPr>
            <p:spPr bwMode="auto">
              <a:xfrm>
                <a:off x="7552" y="5731"/>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424"/>
              <p:cNvSpPr>
                <a:spLocks/>
              </p:cNvSpPr>
              <p:nvPr/>
            </p:nvSpPr>
            <p:spPr bwMode="auto">
              <a:xfrm>
                <a:off x="7550" y="5731"/>
                <a:ext cx="14" cy="77"/>
              </a:xfrm>
              <a:custGeom>
                <a:avLst/>
                <a:gdLst/>
                <a:ahLst/>
                <a:cxnLst>
                  <a:cxn ang="0">
                    <a:pos x="14" y="76"/>
                  </a:cxn>
                  <a:cxn ang="0">
                    <a:pos x="14" y="57"/>
                  </a:cxn>
                  <a:cxn ang="0">
                    <a:pos x="7" y="0"/>
                  </a:cxn>
                  <a:cxn ang="0">
                    <a:pos x="0" y="0"/>
                  </a:cxn>
                  <a:cxn ang="0">
                    <a:pos x="4" y="19"/>
                  </a:cxn>
                  <a:cxn ang="0">
                    <a:pos x="4" y="28"/>
                  </a:cxn>
                  <a:cxn ang="0">
                    <a:pos x="7" y="38"/>
                  </a:cxn>
                  <a:cxn ang="0">
                    <a:pos x="7" y="57"/>
                  </a:cxn>
                  <a:cxn ang="0">
                    <a:pos x="9" y="67"/>
                  </a:cxn>
                  <a:cxn ang="0">
                    <a:pos x="9" y="76"/>
                  </a:cxn>
                  <a:cxn ang="0">
                    <a:pos x="14" y="76"/>
                  </a:cxn>
                </a:cxnLst>
                <a:rect l="0" t="0" r="r" b="b"/>
                <a:pathLst>
                  <a:path w="14" h="77">
                    <a:moveTo>
                      <a:pt x="14" y="76"/>
                    </a:moveTo>
                    <a:lnTo>
                      <a:pt x="14" y="57"/>
                    </a:lnTo>
                    <a:lnTo>
                      <a:pt x="7" y="0"/>
                    </a:lnTo>
                    <a:lnTo>
                      <a:pt x="0" y="0"/>
                    </a:lnTo>
                    <a:lnTo>
                      <a:pt x="4" y="19"/>
                    </a:lnTo>
                    <a:lnTo>
                      <a:pt x="4" y="28"/>
                    </a:lnTo>
                    <a:lnTo>
                      <a:pt x="7" y="38"/>
                    </a:lnTo>
                    <a:lnTo>
                      <a:pt x="7" y="57"/>
                    </a:lnTo>
                    <a:lnTo>
                      <a:pt x="9" y="67"/>
                    </a:lnTo>
                    <a:lnTo>
                      <a:pt x="9" y="76"/>
                    </a:lnTo>
                    <a:lnTo>
                      <a:pt x="14" y="76"/>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425"/>
              <p:cNvSpPr>
                <a:spLocks/>
              </p:cNvSpPr>
              <p:nvPr/>
            </p:nvSpPr>
            <p:spPr bwMode="auto">
              <a:xfrm>
                <a:off x="7550" y="5731"/>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Freeform 426"/>
              <p:cNvSpPr>
                <a:spLocks/>
              </p:cNvSpPr>
              <p:nvPr/>
            </p:nvSpPr>
            <p:spPr bwMode="auto">
              <a:xfrm>
                <a:off x="7550" y="5731"/>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427"/>
              <p:cNvSpPr>
                <a:spLocks/>
              </p:cNvSpPr>
              <p:nvPr/>
            </p:nvSpPr>
            <p:spPr bwMode="auto">
              <a:xfrm>
                <a:off x="7548" y="5731"/>
                <a:ext cx="14"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4" h="79">
                    <a:moveTo>
                      <a:pt x="12" y="57"/>
                    </a:moveTo>
                    <a:lnTo>
                      <a:pt x="12" y="38"/>
                    </a:lnTo>
                    <a:lnTo>
                      <a:pt x="7" y="0"/>
                    </a:lnTo>
                    <a:lnTo>
                      <a:pt x="0" y="0"/>
                    </a:lnTo>
                    <a:lnTo>
                      <a:pt x="7" y="57"/>
                    </a:lnTo>
                    <a:lnTo>
                      <a:pt x="7" y="79"/>
                    </a:lnTo>
                    <a:lnTo>
                      <a:pt x="9" y="76"/>
                    </a:lnTo>
                    <a:lnTo>
                      <a:pt x="14" y="76"/>
                    </a:lnTo>
                    <a:lnTo>
                      <a:pt x="12"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Freeform 428"/>
              <p:cNvSpPr>
                <a:spLocks/>
              </p:cNvSpPr>
              <p:nvPr/>
            </p:nvSpPr>
            <p:spPr bwMode="auto">
              <a:xfrm>
                <a:off x="7548" y="5731"/>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9" y="38"/>
                  </a:cxn>
                  <a:cxn ang="0">
                    <a:pos x="9" y="19"/>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9" y="38"/>
                    </a:lnTo>
                    <a:lnTo>
                      <a:pt x="9" y="19"/>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Freeform 429"/>
              <p:cNvSpPr>
                <a:spLocks/>
              </p:cNvSpPr>
              <p:nvPr/>
            </p:nvSpPr>
            <p:spPr bwMode="auto">
              <a:xfrm>
                <a:off x="7545" y="5731"/>
                <a:ext cx="15"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5" h="79">
                    <a:moveTo>
                      <a:pt x="12" y="57"/>
                    </a:moveTo>
                    <a:lnTo>
                      <a:pt x="12" y="38"/>
                    </a:lnTo>
                    <a:lnTo>
                      <a:pt x="7" y="0"/>
                    </a:lnTo>
                    <a:lnTo>
                      <a:pt x="0" y="0"/>
                    </a:lnTo>
                    <a:lnTo>
                      <a:pt x="7" y="57"/>
                    </a:lnTo>
                    <a:lnTo>
                      <a:pt x="7" y="79"/>
                    </a:lnTo>
                    <a:lnTo>
                      <a:pt x="9" y="76"/>
                    </a:lnTo>
                    <a:lnTo>
                      <a:pt x="14" y="76"/>
                    </a:lnTo>
                    <a:lnTo>
                      <a:pt x="12"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430"/>
              <p:cNvSpPr>
                <a:spLocks/>
              </p:cNvSpPr>
              <p:nvPr/>
            </p:nvSpPr>
            <p:spPr bwMode="auto">
              <a:xfrm>
                <a:off x="7545" y="5731"/>
                <a:ext cx="12" cy="77"/>
              </a:xfrm>
              <a:custGeom>
                <a:avLst/>
                <a:gdLst/>
                <a:ahLst/>
                <a:cxnLst>
                  <a:cxn ang="0">
                    <a:pos x="7" y="57"/>
                  </a:cxn>
                  <a:cxn ang="0">
                    <a:pos x="7" y="76"/>
                  </a:cxn>
                  <a:cxn ang="0">
                    <a:pos x="12" y="76"/>
                  </a:cxn>
                  <a:cxn ang="0">
                    <a:pos x="12" y="57"/>
                  </a:cxn>
                  <a:cxn ang="0">
                    <a:pos x="9" y="38"/>
                  </a:cxn>
                  <a:cxn ang="0">
                    <a:pos x="9" y="19"/>
                  </a:cxn>
                  <a:cxn ang="0">
                    <a:pos x="4" y="0"/>
                  </a:cxn>
                  <a:cxn ang="0">
                    <a:pos x="0" y="0"/>
                  </a:cxn>
                  <a:cxn ang="0">
                    <a:pos x="7" y="57"/>
                  </a:cxn>
                </a:cxnLst>
                <a:rect l="0" t="0" r="r" b="b"/>
                <a:pathLst>
                  <a:path w="12" h="77">
                    <a:moveTo>
                      <a:pt x="7" y="57"/>
                    </a:moveTo>
                    <a:lnTo>
                      <a:pt x="7" y="76"/>
                    </a:lnTo>
                    <a:lnTo>
                      <a:pt x="12" y="76"/>
                    </a:lnTo>
                    <a:lnTo>
                      <a:pt x="12" y="57"/>
                    </a:lnTo>
                    <a:lnTo>
                      <a:pt x="9" y="38"/>
                    </a:lnTo>
                    <a:lnTo>
                      <a:pt x="9" y="19"/>
                    </a:lnTo>
                    <a:lnTo>
                      <a:pt x="4" y="0"/>
                    </a:lnTo>
                    <a:lnTo>
                      <a:pt x="0" y="0"/>
                    </a:lnTo>
                    <a:lnTo>
                      <a:pt x="7"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431"/>
              <p:cNvSpPr>
                <a:spLocks/>
              </p:cNvSpPr>
              <p:nvPr/>
            </p:nvSpPr>
            <p:spPr bwMode="auto">
              <a:xfrm>
                <a:off x="7543" y="5731"/>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Freeform 432"/>
              <p:cNvSpPr>
                <a:spLocks/>
              </p:cNvSpPr>
              <p:nvPr/>
            </p:nvSpPr>
            <p:spPr bwMode="auto">
              <a:xfrm>
                <a:off x="7543" y="5731"/>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433"/>
              <p:cNvSpPr>
                <a:spLocks/>
              </p:cNvSpPr>
              <p:nvPr/>
            </p:nvSpPr>
            <p:spPr bwMode="auto">
              <a:xfrm>
                <a:off x="7540" y="5731"/>
                <a:ext cx="15" cy="79"/>
              </a:xfrm>
              <a:custGeom>
                <a:avLst/>
                <a:gdLst/>
                <a:ahLst/>
                <a:cxnLst>
                  <a:cxn ang="0">
                    <a:pos x="7" y="0"/>
                  </a:cxn>
                  <a:cxn ang="0">
                    <a:pos x="0" y="0"/>
                  </a:cxn>
                  <a:cxn ang="0">
                    <a:pos x="4" y="19"/>
                  </a:cxn>
                  <a:cxn ang="0">
                    <a:pos x="7" y="38"/>
                  </a:cxn>
                  <a:cxn ang="0">
                    <a:pos x="7" y="79"/>
                  </a:cxn>
                  <a:cxn ang="0">
                    <a:pos x="14" y="76"/>
                  </a:cxn>
                  <a:cxn ang="0">
                    <a:pos x="14" y="57"/>
                  </a:cxn>
                  <a:cxn ang="0">
                    <a:pos x="7" y="0"/>
                  </a:cxn>
                </a:cxnLst>
                <a:rect l="0" t="0" r="r" b="b"/>
                <a:pathLst>
                  <a:path w="15" h="79">
                    <a:moveTo>
                      <a:pt x="7" y="0"/>
                    </a:moveTo>
                    <a:lnTo>
                      <a:pt x="0" y="0"/>
                    </a:lnTo>
                    <a:lnTo>
                      <a:pt x="4" y="19"/>
                    </a:lnTo>
                    <a:lnTo>
                      <a:pt x="7" y="38"/>
                    </a:lnTo>
                    <a:lnTo>
                      <a:pt x="7" y="79"/>
                    </a:lnTo>
                    <a:lnTo>
                      <a:pt x="14" y="76"/>
                    </a:lnTo>
                    <a:lnTo>
                      <a:pt x="14" y="57"/>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Freeform 434"/>
              <p:cNvSpPr>
                <a:spLocks/>
              </p:cNvSpPr>
              <p:nvPr/>
            </p:nvSpPr>
            <p:spPr bwMode="auto">
              <a:xfrm>
                <a:off x="8004" y="6208"/>
                <a:ext cx="127" cy="34"/>
              </a:xfrm>
              <a:custGeom>
                <a:avLst/>
                <a:gdLst/>
                <a:ahLst/>
                <a:cxnLst>
                  <a:cxn ang="0">
                    <a:pos x="0" y="33"/>
                  </a:cxn>
                  <a:cxn ang="0">
                    <a:pos x="127" y="26"/>
                  </a:cxn>
                  <a:cxn ang="0">
                    <a:pos x="124" y="0"/>
                  </a:cxn>
                  <a:cxn ang="0">
                    <a:pos x="4" y="14"/>
                  </a:cxn>
                  <a:cxn ang="0">
                    <a:pos x="0" y="33"/>
                  </a:cxn>
                </a:cxnLst>
                <a:rect l="0" t="0" r="r" b="b"/>
                <a:pathLst>
                  <a:path w="127" h="34">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435"/>
              <p:cNvSpPr>
                <a:spLocks/>
              </p:cNvSpPr>
              <p:nvPr/>
            </p:nvSpPr>
            <p:spPr bwMode="auto">
              <a:xfrm>
                <a:off x="8095" y="6004"/>
                <a:ext cx="336" cy="267"/>
              </a:xfrm>
              <a:custGeom>
                <a:avLst/>
                <a:gdLst/>
                <a:ahLst/>
                <a:cxnLst>
                  <a:cxn ang="0">
                    <a:pos x="4" y="211"/>
                  </a:cxn>
                  <a:cxn ang="0">
                    <a:pos x="9" y="213"/>
                  </a:cxn>
                  <a:cxn ang="0">
                    <a:pos x="14" y="213"/>
                  </a:cxn>
                  <a:cxn ang="0">
                    <a:pos x="16" y="216"/>
                  </a:cxn>
                  <a:cxn ang="0">
                    <a:pos x="23" y="216"/>
                  </a:cxn>
                  <a:cxn ang="0">
                    <a:pos x="26" y="218"/>
                  </a:cxn>
                  <a:cxn ang="0">
                    <a:pos x="36" y="218"/>
                  </a:cxn>
                  <a:cxn ang="0">
                    <a:pos x="38" y="220"/>
                  </a:cxn>
                  <a:cxn ang="0">
                    <a:pos x="50" y="220"/>
                  </a:cxn>
                  <a:cxn ang="0">
                    <a:pos x="57" y="227"/>
                  </a:cxn>
                  <a:cxn ang="0">
                    <a:pos x="62" y="230"/>
                  </a:cxn>
                  <a:cxn ang="0">
                    <a:pos x="45" y="237"/>
                  </a:cxn>
                  <a:cxn ang="0">
                    <a:pos x="28" y="240"/>
                  </a:cxn>
                  <a:cxn ang="0">
                    <a:pos x="16" y="244"/>
                  </a:cxn>
                  <a:cxn ang="0">
                    <a:pos x="19" y="247"/>
                  </a:cxn>
                  <a:cxn ang="0">
                    <a:pos x="23" y="249"/>
                  </a:cxn>
                  <a:cxn ang="0">
                    <a:pos x="28" y="249"/>
                  </a:cxn>
                  <a:cxn ang="0">
                    <a:pos x="31" y="251"/>
                  </a:cxn>
                  <a:cxn ang="0">
                    <a:pos x="48" y="251"/>
                  </a:cxn>
                  <a:cxn ang="0">
                    <a:pos x="55" y="254"/>
                  </a:cxn>
                  <a:cxn ang="0">
                    <a:pos x="93" y="254"/>
                  </a:cxn>
                  <a:cxn ang="0">
                    <a:pos x="151" y="256"/>
                  </a:cxn>
                  <a:cxn ang="0">
                    <a:pos x="175" y="266"/>
                  </a:cxn>
                  <a:cxn ang="0">
                    <a:pos x="182" y="266"/>
                  </a:cxn>
                  <a:cxn ang="0">
                    <a:pos x="196" y="261"/>
                  </a:cxn>
                  <a:cxn ang="0">
                    <a:pos x="203" y="259"/>
                  </a:cxn>
                  <a:cxn ang="0">
                    <a:pos x="208" y="256"/>
                  </a:cxn>
                  <a:cxn ang="0">
                    <a:pos x="216" y="256"/>
                  </a:cxn>
                  <a:cxn ang="0">
                    <a:pos x="225" y="251"/>
                  </a:cxn>
                  <a:cxn ang="0">
                    <a:pos x="228" y="249"/>
                  </a:cxn>
                  <a:cxn ang="0">
                    <a:pos x="232" y="247"/>
                  </a:cxn>
                  <a:cxn ang="0">
                    <a:pos x="235" y="247"/>
                  </a:cxn>
                  <a:cxn ang="0">
                    <a:pos x="235" y="242"/>
                  </a:cxn>
                  <a:cxn ang="0">
                    <a:pos x="230" y="240"/>
                  </a:cxn>
                  <a:cxn ang="0">
                    <a:pos x="228" y="240"/>
                  </a:cxn>
                  <a:cxn ang="0">
                    <a:pos x="247" y="213"/>
                  </a:cxn>
                  <a:cxn ang="0">
                    <a:pos x="331" y="199"/>
                  </a:cxn>
                  <a:cxn ang="0">
                    <a:pos x="336" y="96"/>
                  </a:cxn>
                  <a:cxn ang="0">
                    <a:pos x="276" y="45"/>
                  </a:cxn>
                  <a:cxn ang="0">
                    <a:pos x="184" y="4"/>
                  </a:cxn>
                  <a:cxn ang="0">
                    <a:pos x="129" y="0"/>
                  </a:cxn>
                  <a:cxn ang="0">
                    <a:pos x="120" y="9"/>
                  </a:cxn>
                  <a:cxn ang="0">
                    <a:pos x="112" y="19"/>
                  </a:cxn>
                  <a:cxn ang="0">
                    <a:pos x="103" y="31"/>
                  </a:cxn>
                  <a:cxn ang="0">
                    <a:pos x="96" y="43"/>
                  </a:cxn>
                  <a:cxn ang="0">
                    <a:pos x="86" y="55"/>
                  </a:cxn>
                  <a:cxn ang="0">
                    <a:pos x="79" y="67"/>
                  </a:cxn>
                  <a:cxn ang="0">
                    <a:pos x="64" y="96"/>
                  </a:cxn>
                  <a:cxn ang="0">
                    <a:pos x="57" y="107"/>
                  </a:cxn>
                  <a:cxn ang="0">
                    <a:pos x="50" y="122"/>
                  </a:cxn>
                  <a:cxn ang="0">
                    <a:pos x="45" y="134"/>
                  </a:cxn>
                  <a:cxn ang="0">
                    <a:pos x="38" y="148"/>
                  </a:cxn>
                  <a:cxn ang="0">
                    <a:pos x="31" y="160"/>
                  </a:cxn>
                  <a:cxn ang="0">
                    <a:pos x="26" y="170"/>
                  </a:cxn>
                  <a:cxn ang="0">
                    <a:pos x="19" y="182"/>
                  </a:cxn>
                  <a:cxn ang="0">
                    <a:pos x="12" y="191"/>
                  </a:cxn>
                  <a:cxn ang="0">
                    <a:pos x="0" y="208"/>
                  </a:cxn>
                  <a:cxn ang="0">
                    <a:pos x="4" y="211"/>
                  </a:cxn>
                </a:cxnLst>
                <a:rect l="0" t="0" r="r" b="b"/>
                <a:pathLst>
                  <a:path w="336" h="267">
                    <a:moveTo>
                      <a:pt x="4" y="211"/>
                    </a:moveTo>
                    <a:lnTo>
                      <a:pt x="9" y="213"/>
                    </a:lnTo>
                    <a:lnTo>
                      <a:pt x="14" y="213"/>
                    </a:lnTo>
                    <a:lnTo>
                      <a:pt x="16" y="216"/>
                    </a:lnTo>
                    <a:lnTo>
                      <a:pt x="23" y="216"/>
                    </a:lnTo>
                    <a:lnTo>
                      <a:pt x="26" y="218"/>
                    </a:lnTo>
                    <a:lnTo>
                      <a:pt x="36" y="218"/>
                    </a:lnTo>
                    <a:lnTo>
                      <a:pt x="38" y="220"/>
                    </a:lnTo>
                    <a:lnTo>
                      <a:pt x="50" y="220"/>
                    </a:lnTo>
                    <a:lnTo>
                      <a:pt x="57" y="227"/>
                    </a:lnTo>
                    <a:lnTo>
                      <a:pt x="62" y="230"/>
                    </a:lnTo>
                    <a:lnTo>
                      <a:pt x="45" y="237"/>
                    </a:lnTo>
                    <a:lnTo>
                      <a:pt x="28" y="240"/>
                    </a:lnTo>
                    <a:lnTo>
                      <a:pt x="16" y="244"/>
                    </a:lnTo>
                    <a:lnTo>
                      <a:pt x="19" y="247"/>
                    </a:lnTo>
                    <a:lnTo>
                      <a:pt x="23" y="249"/>
                    </a:lnTo>
                    <a:lnTo>
                      <a:pt x="28" y="249"/>
                    </a:lnTo>
                    <a:lnTo>
                      <a:pt x="31" y="251"/>
                    </a:lnTo>
                    <a:lnTo>
                      <a:pt x="48" y="251"/>
                    </a:lnTo>
                    <a:lnTo>
                      <a:pt x="55" y="254"/>
                    </a:lnTo>
                    <a:lnTo>
                      <a:pt x="93" y="254"/>
                    </a:lnTo>
                    <a:lnTo>
                      <a:pt x="151" y="256"/>
                    </a:lnTo>
                    <a:lnTo>
                      <a:pt x="175" y="266"/>
                    </a:lnTo>
                    <a:lnTo>
                      <a:pt x="182" y="266"/>
                    </a:lnTo>
                    <a:lnTo>
                      <a:pt x="196" y="261"/>
                    </a:lnTo>
                    <a:lnTo>
                      <a:pt x="203" y="259"/>
                    </a:lnTo>
                    <a:lnTo>
                      <a:pt x="208" y="256"/>
                    </a:lnTo>
                    <a:lnTo>
                      <a:pt x="216" y="256"/>
                    </a:lnTo>
                    <a:lnTo>
                      <a:pt x="225" y="251"/>
                    </a:lnTo>
                    <a:lnTo>
                      <a:pt x="228" y="249"/>
                    </a:lnTo>
                    <a:lnTo>
                      <a:pt x="232" y="247"/>
                    </a:lnTo>
                    <a:lnTo>
                      <a:pt x="235" y="247"/>
                    </a:lnTo>
                    <a:lnTo>
                      <a:pt x="235" y="242"/>
                    </a:lnTo>
                    <a:lnTo>
                      <a:pt x="230" y="240"/>
                    </a:lnTo>
                    <a:lnTo>
                      <a:pt x="228" y="240"/>
                    </a:lnTo>
                    <a:lnTo>
                      <a:pt x="247" y="213"/>
                    </a:lnTo>
                    <a:lnTo>
                      <a:pt x="331" y="199"/>
                    </a:lnTo>
                    <a:lnTo>
                      <a:pt x="336" y="96"/>
                    </a:lnTo>
                    <a:lnTo>
                      <a:pt x="276" y="45"/>
                    </a:lnTo>
                    <a:lnTo>
                      <a:pt x="184" y="4"/>
                    </a:lnTo>
                    <a:lnTo>
                      <a:pt x="129" y="0"/>
                    </a:lnTo>
                    <a:lnTo>
                      <a:pt x="120" y="9"/>
                    </a:lnTo>
                    <a:lnTo>
                      <a:pt x="112" y="19"/>
                    </a:lnTo>
                    <a:lnTo>
                      <a:pt x="103" y="31"/>
                    </a:lnTo>
                    <a:lnTo>
                      <a:pt x="96" y="43"/>
                    </a:lnTo>
                    <a:lnTo>
                      <a:pt x="86" y="55"/>
                    </a:lnTo>
                    <a:lnTo>
                      <a:pt x="79" y="67"/>
                    </a:lnTo>
                    <a:lnTo>
                      <a:pt x="64" y="96"/>
                    </a:lnTo>
                    <a:lnTo>
                      <a:pt x="57" y="107"/>
                    </a:lnTo>
                    <a:lnTo>
                      <a:pt x="50" y="122"/>
                    </a:lnTo>
                    <a:lnTo>
                      <a:pt x="45" y="134"/>
                    </a:lnTo>
                    <a:lnTo>
                      <a:pt x="38" y="148"/>
                    </a:lnTo>
                    <a:lnTo>
                      <a:pt x="31" y="160"/>
                    </a:lnTo>
                    <a:lnTo>
                      <a:pt x="26" y="170"/>
                    </a:lnTo>
                    <a:lnTo>
                      <a:pt x="19" y="182"/>
                    </a:lnTo>
                    <a:lnTo>
                      <a:pt x="12" y="191"/>
                    </a:lnTo>
                    <a:lnTo>
                      <a:pt x="0" y="208"/>
                    </a:lnTo>
                    <a:lnTo>
                      <a:pt x="4" y="21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436"/>
              <p:cNvSpPr>
                <a:spLocks/>
              </p:cNvSpPr>
              <p:nvPr/>
            </p:nvSpPr>
            <p:spPr bwMode="auto">
              <a:xfrm>
                <a:off x="7910" y="6141"/>
                <a:ext cx="60" cy="91"/>
              </a:xfrm>
              <a:custGeom>
                <a:avLst/>
                <a:gdLst/>
                <a:ahLst/>
                <a:cxnLst>
                  <a:cxn ang="0">
                    <a:pos x="7" y="0"/>
                  </a:cxn>
                  <a:cxn ang="0">
                    <a:pos x="7" y="0"/>
                  </a:cxn>
                  <a:cxn ang="0">
                    <a:pos x="4" y="19"/>
                  </a:cxn>
                  <a:cxn ang="0">
                    <a:pos x="0" y="62"/>
                  </a:cxn>
                  <a:cxn ang="0">
                    <a:pos x="0" y="86"/>
                  </a:cxn>
                  <a:cxn ang="0">
                    <a:pos x="36" y="91"/>
                  </a:cxn>
                  <a:cxn ang="0">
                    <a:pos x="60" y="83"/>
                  </a:cxn>
                  <a:cxn ang="0">
                    <a:pos x="60" y="43"/>
                  </a:cxn>
                  <a:cxn ang="0">
                    <a:pos x="57" y="33"/>
                  </a:cxn>
                  <a:cxn ang="0">
                    <a:pos x="57" y="21"/>
                  </a:cxn>
                  <a:cxn ang="0">
                    <a:pos x="55" y="12"/>
                  </a:cxn>
                  <a:cxn ang="0">
                    <a:pos x="52" y="0"/>
                  </a:cxn>
                  <a:cxn ang="0">
                    <a:pos x="7" y="0"/>
                  </a:cxn>
                </a:cxnLst>
                <a:rect l="0" t="0" r="r" b="b"/>
                <a:pathLst>
                  <a:path w="60" h="91">
                    <a:moveTo>
                      <a:pt x="7" y="0"/>
                    </a:moveTo>
                    <a:lnTo>
                      <a:pt x="7" y="0"/>
                    </a:lnTo>
                    <a:lnTo>
                      <a:pt x="4" y="19"/>
                    </a:lnTo>
                    <a:lnTo>
                      <a:pt x="0" y="62"/>
                    </a:lnTo>
                    <a:lnTo>
                      <a:pt x="0" y="86"/>
                    </a:lnTo>
                    <a:lnTo>
                      <a:pt x="36" y="91"/>
                    </a:lnTo>
                    <a:lnTo>
                      <a:pt x="60" y="83"/>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437"/>
              <p:cNvSpPr>
                <a:spLocks/>
              </p:cNvSpPr>
              <p:nvPr/>
            </p:nvSpPr>
            <p:spPr bwMode="auto">
              <a:xfrm>
                <a:off x="7910" y="6151"/>
                <a:ext cx="36" cy="72"/>
              </a:xfrm>
              <a:custGeom>
                <a:avLst/>
                <a:gdLst/>
                <a:ahLst/>
                <a:cxnLst>
                  <a:cxn ang="0">
                    <a:pos x="36" y="0"/>
                  </a:cxn>
                  <a:cxn ang="0">
                    <a:pos x="4" y="0"/>
                  </a:cxn>
                  <a:cxn ang="0">
                    <a:pos x="2" y="19"/>
                  </a:cxn>
                  <a:cxn ang="0">
                    <a:pos x="0" y="33"/>
                  </a:cxn>
                  <a:cxn ang="0">
                    <a:pos x="0" y="69"/>
                  </a:cxn>
                  <a:cxn ang="0">
                    <a:pos x="12" y="69"/>
                  </a:cxn>
                  <a:cxn ang="0">
                    <a:pos x="16" y="72"/>
                  </a:cxn>
                  <a:cxn ang="0">
                    <a:pos x="36" y="72"/>
                  </a:cxn>
                  <a:cxn ang="0">
                    <a:pos x="36" y="0"/>
                  </a:cxn>
                </a:cxnLst>
                <a:rect l="0" t="0" r="r" b="b"/>
                <a:pathLst>
                  <a:path w="36" h="72">
                    <a:moveTo>
                      <a:pt x="36" y="0"/>
                    </a:moveTo>
                    <a:lnTo>
                      <a:pt x="4" y="0"/>
                    </a:lnTo>
                    <a:lnTo>
                      <a:pt x="2" y="19"/>
                    </a:lnTo>
                    <a:lnTo>
                      <a:pt x="0" y="33"/>
                    </a:lnTo>
                    <a:lnTo>
                      <a:pt x="0" y="69"/>
                    </a:lnTo>
                    <a:lnTo>
                      <a:pt x="12"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438"/>
              <p:cNvSpPr>
                <a:spLocks/>
              </p:cNvSpPr>
              <p:nvPr/>
            </p:nvSpPr>
            <p:spPr bwMode="auto">
              <a:xfrm>
                <a:off x="7910" y="6151"/>
                <a:ext cx="36" cy="67"/>
              </a:xfrm>
              <a:custGeom>
                <a:avLst/>
                <a:gdLst/>
                <a:ahLst/>
                <a:cxnLst>
                  <a:cxn ang="0">
                    <a:pos x="36" y="0"/>
                  </a:cxn>
                  <a:cxn ang="0">
                    <a:pos x="4" y="0"/>
                  </a:cxn>
                  <a:cxn ang="0">
                    <a:pos x="2" y="16"/>
                  </a:cxn>
                  <a:cxn ang="0">
                    <a:pos x="2" y="31"/>
                  </a:cxn>
                  <a:cxn ang="0">
                    <a:pos x="0" y="47"/>
                  </a:cxn>
                  <a:cxn ang="0">
                    <a:pos x="0" y="64"/>
                  </a:cxn>
                  <a:cxn ang="0">
                    <a:pos x="9" y="64"/>
                  </a:cxn>
                  <a:cxn ang="0">
                    <a:pos x="12" y="67"/>
                  </a:cxn>
                  <a:cxn ang="0">
                    <a:pos x="36" y="67"/>
                  </a:cxn>
                  <a:cxn ang="0">
                    <a:pos x="36" y="0"/>
                  </a:cxn>
                </a:cxnLst>
                <a:rect l="0" t="0" r="r" b="b"/>
                <a:pathLst>
                  <a:path w="36" h="67">
                    <a:moveTo>
                      <a:pt x="36" y="0"/>
                    </a:moveTo>
                    <a:lnTo>
                      <a:pt x="4" y="0"/>
                    </a:lnTo>
                    <a:lnTo>
                      <a:pt x="2" y="16"/>
                    </a:lnTo>
                    <a:lnTo>
                      <a:pt x="2" y="31"/>
                    </a:lnTo>
                    <a:lnTo>
                      <a:pt x="0" y="47"/>
                    </a:lnTo>
                    <a:lnTo>
                      <a:pt x="0" y="64"/>
                    </a:lnTo>
                    <a:lnTo>
                      <a:pt x="9" y="64"/>
                    </a:lnTo>
                    <a:lnTo>
                      <a:pt x="12" y="67"/>
                    </a:lnTo>
                    <a:lnTo>
                      <a:pt x="36" y="67"/>
                    </a:lnTo>
                    <a:lnTo>
                      <a:pt x="36"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439"/>
              <p:cNvSpPr>
                <a:spLocks/>
              </p:cNvSpPr>
              <p:nvPr/>
            </p:nvSpPr>
            <p:spPr bwMode="auto">
              <a:xfrm>
                <a:off x="7910" y="6151"/>
                <a:ext cx="36" cy="62"/>
              </a:xfrm>
              <a:custGeom>
                <a:avLst/>
                <a:gdLst/>
                <a:ahLst/>
                <a:cxnLst>
                  <a:cxn ang="0">
                    <a:pos x="2" y="16"/>
                  </a:cxn>
                  <a:cxn ang="0">
                    <a:pos x="2" y="31"/>
                  </a:cxn>
                  <a:cxn ang="0">
                    <a:pos x="0" y="45"/>
                  </a:cxn>
                  <a:cxn ang="0">
                    <a:pos x="0" y="60"/>
                  </a:cxn>
                  <a:cxn ang="0">
                    <a:pos x="4" y="62"/>
                  </a:cxn>
                  <a:cxn ang="0">
                    <a:pos x="33" y="62"/>
                  </a:cxn>
                  <a:cxn ang="0">
                    <a:pos x="36" y="47"/>
                  </a:cxn>
                  <a:cxn ang="0">
                    <a:pos x="36" y="16"/>
                  </a:cxn>
                  <a:cxn ang="0">
                    <a:pos x="33" y="0"/>
                  </a:cxn>
                  <a:cxn ang="0">
                    <a:pos x="7" y="0"/>
                  </a:cxn>
                  <a:cxn ang="0">
                    <a:pos x="2" y="16"/>
                  </a:cxn>
                </a:cxnLst>
                <a:rect l="0" t="0" r="r" b="b"/>
                <a:pathLst>
                  <a:path w="36" h="62">
                    <a:moveTo>
                      <a:pt x="2" y="16"/>
                    </a:moveTo>
                    <a:lnTo>
                      <a:pt x="2" y="31"/>
                    </a:lnTo>
                    <a:lnTo>
                      <a:pt x="0" y="45"/>
                    </a:lnTo>
                    <a:lnTo>
                      <a:pt x="0" y="60"/>
                    </a:lnTo>
                    <a:lnTo>
                      <a:pt x="4" y="62"/>
                    </a:lnTo>
                    <a:lnTo>
                      <a:pt x="33" y="62"/>
                    </a:lnTo>
                    <a:lnTo>
                      <a:pt x="36" y="47"/>
                    </a:lnTo>
                    <a:lnTo>
                      <a:pt x="36" y="16"/>
                    </a:lnTo>
                    <a:lnTo>
                      <a:pt x="33" y="0"/>
                    </a:lnTo>
                    <a:lnTo>
                      <a:pt x="7" y="0"/>
                    </a:lnTo>
                    <a:lnTo>
                      <a:pt x="2" y="16"/>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440"/>
              <p:cNvSpPr>
                <a:spLocks/>
              </p:cNvSpPr>
              <p:nvPr/>
            </p:nvSpPr>
            <p:spPr bwMode="auto">
              <a:xfrm>
                <a:off x="7912" y="6151"/>
                <a:ext cx="32" cy="57"/>
              </a:xfrm>
              <a:custGeom>
                <a:avLst/>
                <a:gdLst/>
                <a:ahLst/>
                <a:cxnLst>
                  <a:cxn ang="0">
                    <a:pos x="4" y="0"/>
                  </a:cxn>
                  <a:cxn ang="0">
                    <a:pos x="4" y="0"/>
                  </a:cxn>
                  <a:cxn ang="0">
                    <a:pos x="0" y="14"/>
                  </a:cxn>
                  <a:cxn ang="0">
                    <a:pos x="0" y="57"/>
                  </a:cxn>
                  <a:cxn ang="0">
                    <a:pos x="31" y="57"/>
                  </a:cxn>
                  <a:cxn ang="0">
                    <a:pos x="31" y="0"/>
                  </a:cxn>
                  <a:cxn ang="0">
                    <a:pos x="4" y="0"/>
                  </a:cxn>
                </a:cxnLst>
                <a:rect l="0" t="0" r="r" b="b"/>
                <a:pathLst>
                  <a:path w="32" h="57">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441"/>
              <p:cNvSpPr>
                <a:spLocks/>
              </p:cNvSpPr>
              <p:nvPr/>
            </p:nvSpPr>
            <p:spPr bwMode="auto">
              <a:xfrm>
                <a:off x="7912" y="6151"/>
                <a:ext cx="32"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2"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442"/>
              <p:cNvSpPr>
                <a:spLocks/>
              </p:cNvSpPr>
              <p:nvPr/>
            </p:nvSpPr>
            <p:spPr bwMode="auto">
              <a:xfrm>
                <a:off x="7912" y="6151"/>
                <a:ext cx="29" cy="50"/>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9" h="50">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443"/>
              <p:cNvSpPr>
                <a:spLocks/>
              </p:cNvSpPr>
              <p:nvPr/>
            </p:nvSpPr>
            <p:spPr bwMode="auto">
              <a:xfrm>
                <a:off x="7912" y="6151"/>
                <a:ext cx="29" cy="45"/>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5">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444"/>
              <p:cNvSpPr>
                <a:spLocks/>
              </p:cNvSpPr>
              <p:nvPr/>
            </p:nvSpPr>
            <p:spPr bwMode="auto">
              <a:xfrm>
                <a:off x="7912" y="6151"/>
                <a:ext cx="29" cy="41"/>
              </a:xfrm>
              <a:custGeom>
                <a:avLst/>
                <a:gdLst/>
                <a:ahLst/>
                <a:cxnLst>
                  <a:cxn ang="0">
                    <a:pos x="26" y="40"/>
                  </a:cxn>
                  <a:cxn ang="0">
                    <a:pos x="28" y="31"/>
                  </a:cxn>
                  <a:cxn ang="0">
                    <a:pos x="28" y="21"/>
                  </a:cxn>
                  <a:cxn ang="0">
                    <a:pos x="26" y="9"/>
                  </a:cxn>
                  <a:cxn ang="0">
                    <a:pos x="26" y="0"/>
                  </a:cxn>
                  <a:cxn ang="0">
                    <a:pos x="4" y="0"/>
                  </a:cxn>
                  <a:cxn ang="0">
                    <a:pos x="2" y="9"/>
                  </a:cxn>
                  <a:cxn ang="0">
                    <a:pos x="2" y="19"/>
                  </a:cxn>
                  <a:cxn ang="0">
                    <a:pos x="0" y="28"/>
                  </a:cxn>
                  <a:cxn ang="0">
                    <a:pos x="0" y="40"/>
                  </a:cxn>
                  <a:cxn ang="0">
                    <a:pos x="26" y="40"/>
                  </a:cxn>
                </a:cxnLst>
                <a:rect l="0" t="0" r="r" b="b"/>
                <a:pathLst>
                  <a:path w="29" h="41">
                    <a:moveTo>
                      <a:pt x="26" y="40"/>
                    </a:moveTo>
                    <a:lnTo>
                      <a:pt x="28" y="31"/>
                    </a:lnTo>
                    <a:lnTo>
                      <a:pt x="28" y="21"/>
                    </a:lnTo>
                    <a:lnTo>
                      <a:pt x="26" y="9"/>
                    </a:ln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445"/>
              <p:cNvSpPr>
                <a:spLocks/>
              </p:cNvSpPr>
              <p:nvPr/>
            </p:nvSpPr>
            <p:spPr bwMode="auto">
              <a:xfrm>
                <a:off x="7915" y="6151"/>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446"/>
              <p:cNvSpPr>
                <a:spLocks/>
              </p:cNvSpPr>
              <p:nvPr/>
            </p:nvSpPr>
            <p:spPr bwMode="auto">
              <a:xfrm>
                <a:off x="7915" y="6151"/>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447"/>
              <p:cNvSpPr>
                <a:spLocks/>
              </p:cNvSpPr>
              <p:nvPr/>
            </p:nvSpPr>
            <p:spPr bwMode="auto">
              <a:xfrm>
                <a:off x="7915" y="6151"/>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448"/>
              <p:cNvSpPr>
                <a:spLocks/>
              </p:cNvSpPr>
              <p:nvPr/>
            </p:nvSpPr>
            <p:spPr bwMode="auto">
              <a:xfrm>
                <a:off x="7915" y="6151"/>
                <a:ext cx="21" cy="24"/>
              </a:xfrm>
              <a:custGeom>
                <a:avLst/>
                <a:gdLst/>
                <a:ahLst/>
                <a:cxnLst>
                  <a:cxn ang="0">
                    <a:pos x="21" y="23"/>
                  </a:cxn>
                  <a:cxn ang="0">
                    <a:pos x="21" y="0"/>
                  </a:cxn>
                  <a:cxn ang="0">
                    <a:pos x="2" y="0"/>
                  </a:cxn>
                  <a:cxn ang="0">
                    <a:pos x="2" y="7"/>
                  </a:cxn>
                  <a:cxn ang="0">
                    <a:pos x="0" y="12"/>
                  </a:cxn>
                  <a:cxn ang="0">
                    <a:pos x="0" y="23"/>
                  </a:cxn>
                  <a:cxn ang="0">
                    <a:pos x="21" y="23"/>
                  </a:cxn>
                </a:cxnLst>
                <a:rect l="0" t="0" r="r" b="b"/>
                <a:pathLst>
                  <a:path w="21" h="24">
                    <a:moveTo>
                      <a:pt x="21" y="23"/>
                    </a:moveTo>
                    <a:lnTo>
                      <a:pt x="21" y="0"/>
                    </a:lnTo>
                    <a:lnTo>
                      <a:pt x="2" y="0"/>
                    </a:lnTo>
                    <a:lnTo>
                      <a:pt x="2" y="7"/>
                    </a:lnTo>
                    <a:lnTo>
                      <a:pt x="0" y="12"/>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449"/>
              <p:cNvSpPr>
                <a:spLocks/>
              </p:cNvSpPr>
              <p:nvPr/>
            </p:nvSpPr>
            <p:spPr bwMode="auto">
              <a:xfrm>
                <a:off x="7917" y="6146"/>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450"/>
              <p:cNvSpPr>
                <a:spLocks/>
              </p:cNvSpPr>
              <p:nvPr/>
            </p:nvSpPr>
            <p:spPr bwMode="auto">
              <a:xfrm>
                <a:off x="7910" y="6223"/>
                <a:ext cx="36" cy="9"/>
              </a:xfrm>
              <a:custGeom>
                <a:avLst/>
                <a:gdLst/>
                <a:ahLst/>
                <a:cxnLst>
                  <a:cxn ang="0">
                    <a:pos x="0" y="0"/>
                  </a:cxn>
                  <a:cxn ang="0">
                    <a:pos x="0" y="4"/>
                  </a:cxn>
                  <a:cxn ang="0">
                    <a:pos x="36" y="9"/>
                  </a:cxn>
                  <a:cxn ang="0">
                    <a:pos x="36" y="2"/>
                  </a:cxn>
                  <a:cxn ang="0">
                    <a:pos x="0" y="0"/>
                  </a:cxn>
                </a:cxnLst>
                <a:rect l="0" t="0" r="r" b="b"/>
                <a:pathLst>
                  <a:path w="36" h="9">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451"/>
              <p:cNvSpPr>
                <a:spLocks/>
              </p:cNvSpPr>
              <p:nvPr/>
            </p:nvSpPr>
            <p:spPr bwMode="auto">
              <a:xfrm>
                <a:off x="7922" y="6225"/>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452"/>
              <p:cNvSpPr>
                <a:spLocks/>
              </p:cNvSpPr>
              <p:nvPr/>
            </p:nvSpPr>
            <p:spPr bwMode="auto">
              <a:xfrm>
                <a:off x="7922" y="6225"/>
                <a:ext cx="10" cy="3"/>
              </a:xfrm>
              <a:custGeom>
                <a:avLst/>
                <a:gdLst/>
                <a:ahLst/>
                <a:cxnLst>
                  <a:cxn ang="0">
                    <a:pos x="4" y="0"/>
                  </a:cxn>
                  <a:cxn ang="0">
                    <a:pos x="0" y="0"/>
                  </a:cxn>
                  <a:cxn ang="0">
                    <a:pos x="0" y="2"/>
                  </a:cxn>
                  <a:cxn ang="0">
                    <a:pos x="9" y="2"/>
                  </a:cxn>
                  <a:cxn ang="0">
                    <a:pos x="9" y="0"/>
                  </a:cxn>
                  <a:cxn ang="0">
                    <a:pos x="4" y="0"/>
                  </a:cxn>
                </a:cxnLst>
                <a:rect l="0" t="0" r="r" b="b"/>
                <a:pathLst>
                  <a:path w="10" h="3">
                    <a:moveTo>
                      <a:pt x="4" y="0"/>
                    </a:moveTo>
                    <a:lnTo>
                      <a:pt x="0" y="0"/>
                    </a:lnTo>
                    <a:lnTo>
                      <a:pt x="0" y="2"/>
                    </a:lnTo>
                    <a:lnTo>
                      <a:pt x="9"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453"/>
              <p:cNvSpPr>
                <a:spLocks/>
              </p:cNvSpPr>
              <p:nvPr/>
            </p:nvSpPr>
            <p:spPr bwMode="auto">
              <a:xfrm>
                <a:off x="7922" y="6225"/>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454"/>
              <p:cNvSpPr>
                <a:spLocks/>
              </p:cNvSpPr>
              <p:nvPr/>
            </p:nvSpPr>
            <p:spPr bwMode="auto">
              <a:xfrm>
                <a:off x="7946" y="6220"/>
                <a:ext cx="24" cy="12"/>
              </a:xfrm>
              <a:custGeom>
                <a:avLst/>
                <a:gdLst/>
                <a:ahLst/>
                <a:cxnLst>
                  <a:cxn ang="0">
                    <a:pos x="0" y="4"/>
                  </a:cxn>
                  <a:cxn ang="0">
                    <a:pos x="0" y="11"/>
                  </a:cxn>
                  <a:cxn ang="0">
                    <a:pos x="19" y="7"/>
                  </a:cxn>
                  <a:cxn ang="0">
                    <a:pos x="23" y="4"/>
                  </a:cxn>
                  <a:cxn ang="0">
                    <a:pos x="23" y="0"/>
                  </a:cxn>
                  <a:cxn ang="0">
                    <a:pos x="0" y="4"/>
                  </a:cxn>
                </a:cxnLst>
                <a:rect l="0" t="0" r="r" b="b"/>
                <a:pathLst>
                  <a:path w="24" h="12">
                    <a:moveTo>
                      <a:pt x="0" y="4"/>
                    </a:moveTo>
                    <a:lnTo>
                      <a:pt x="0" y="11"/>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455"/>
              <p:cNvSpPr>
                <a:spLocks/>
              </p:cNvSpPr>
              <p:nvPr/>
            </p:nvSpPr>
            <p:spPr bwMode="auto">
              <a:xfrm>
                <a:off x="7948" y="6220"/>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1"/>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1"/>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456"/>
              <p:cNvSpPr>
                <a:spLocks/>
              </p:cNvSpPr>
              <p:nvPr/>
            </p:nvSpPr>
            <p:spPr bwMode="auto">
              <a:xfrm>
                <a:off x="7948" y="6220"/>
                <a:ext cx="22" cy="10"/>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10">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457"/>
              <p:cNvSpPr>
                <a:spLocks/>
              </p:cNvSpPr>
              <p:nvPr/>
            </p:nvSpPr>
            <p:spPr bwMode="auto">
              <a:xfrm>
                <a:off x="7951" y="6220"/>
                <a:ext cx="19" cy="10"/>
              </a:xfrm>
              <a:custGeom>
                <a:avLst/>
                <a:gdLst/>
                <a:ahLst/>
                <a:cxnLst>
                  <a:cxn ang="0">
                    <a:pos x="0" y="4"/>
                  </a:cxn>
                  <a:cxn ang="0">
                    <a:pos x="0" y="9"/>
                  </a:cxn>
                  <a:cxn ang="0">
                    <a:pos x="4" y="9"/>
                  </a:cxn>
                  <a:cxn ang="0">
                    <a:pos x="7" y="7"/>
                  </a:cxn>
                  <a:cxn ang="0">
                    <a:pos x="14" y="7"/>
                  </a:cxn>
                  <a:cxn ang="0">
                    <a:pos x="19" y="4"/>
                  </a:cxn>
                  <a:cxn ang="0">
                    <a:pos x="19" y="0"/>
                  </a:cxn>
                  <a:cxn ang="0">
                    <a:pos x="14" y="0"/>
                  </a:cxn>
                  <a:cxn ang="0">
                    <a:pos x="12" y="2"/>
                  </a:cxn>
                  <a:cxn ang="0">
                    <a:pos x="2" y="2"/>
                  </a:cxn>
                  <a:cxn ang="0">
                    <a:pos x="0" y="4"/>
                  </a:cxn>
                </a:cxnLst>
                <a:rect l="0" t="0" r="r" b="b"/>
                <a:pathLst>
                  <a:path w="19" h="10">
                    <a:moveTo>
                      <a:pt x="0" y="4"/>
                    </a:moveTo>
                    <a:lnTo>
                      <a:pt x="0" y="9"/>
                    </a:lnTo>
                    <a:lnTo>
                      <a:pt x="4" y="9"/>
                    </a:lnTo>
                    <a:lnTo>
                      <a:pt x="7" y="7"/>
                    </a:lnTo>
                    <a:lnTo>
                      <a:pt x="14" y="7"/>
                    </a:lnTo>
                    <a:lnTo>
                      <a:pt x="19" y="4"/>
                    </a:lnTo>
                    <a:lnTo>
                      <a:pt x="19" y="0"/>
                    </a:lnTo>
                    <a:lnTo>
                      <a:pt x="14" y="0"/>
                    </a:lnTo>
                    <a:lnTo>
                      <a:pt x="12" y="2"/>
                    </a:lnTo>
                    <a:lnTo>
                      <a:pt x="2" y="2"/>
                    </a:lnTo>
                    <a:lnTo>
                      <a:pt x="0" y="4"/>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458"/>
              <p:cNvSpPr>
                <a:spLocks/>
              </p:cNvSpPr>
              <p:nvPr/>
            </p:nvSpPr>
            <p:spPr bwMode="auto">
              <a:xfrm>
                <a:off x="7951" y="6220"/>
                <a:ext cx="19" cy="10"/>
              </a:xfrm>
              <a:custGeom>
                <a:avLst/>
                <a:gdLst/>
                <a:ahLst/>
                <a:cxnLst>
                  <a:cxn ang="0">
                    <a:pos x="0" y="4"/>
                  </a:cxn>
                  <a:cxn ang="0">
                    <a:pos x="0" y="9"/>
                  </a:cxn>
                  <a:cxn ang="0">
                    <a:pos x="7" y="9"/>
                  </a:cxn>
                  <a:cxn ang="0">
                    <a:pos x="7" y="7"/>
                  </a:cxn>
                  <a:cxn ang="0">
                    <a:pos x="14" y="7"/>
                  </a:cxn>
                  <a:cxn ang="0">
                    <a:pos x="19" y="4"/>
                  </a:cxn>
                  <a:cxn ang="0">
                    <a:pos x="19" y="0"/>
                  </a:cxn>
                  <a:cxn ang="0">
                    <a:pos x="14" y="0"/>
                  </a:cxn>
                  <a:cxn ang="0">
                    <a:pos x="12" y="2"/>
                  </a:cxn>
                  <a:cxn ang="0">
                    <a:pos x="2" y="2"/>
                  </a:cxn>
                  <a:cxn ang="0">
                    <a:pos x="0" y="4"/>
                  </a:cxn>
                </a:cxnLst>
                <a:rect l="0" t="0" r="r" b="b"/>
                <a:pathLst>
                  <a:path w="19" h="10">
                    <a:moveTo>
                      <a:pt x="0" y="4"/>
                    </a:moveTo>
                    <a:lnTo>
                      <a:pt x="0" y="9"/>
                    </a:lnTo>
                    <a:lnTo>
                      <a:pt x="7" y="9"/>
                    </a:lnTo>
                    <a:lnTo>
                      <a:pt x="7" y="7"/>
                    </a:lnTo>
                    <a:lnTo>
                      <a:pt x="14" y="7"/>
                    </a:lnTo>
                    <a:lnTo>
                      <a:pt x="19" y="4"/>
                    </a:lnTo>
                    <a:lnTo>
                      <a:pt x="19" y="0"/>
                    </a:lnTo>
                    <a:lnTo>
                      <a:pt x="14" y="0"/>
                    </a:lnTo>
                    <a:lnTo>
                      <a:pt x="12" y="2"/>
                    </a:lnTo>
                    <a:lnTo>
                      <a:pt x="2" y="2"/>
                    </a:lnTo>
                    <a:lnTo>
                      <a:pt x="0" y="4"/>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459"/>
              <p:cNvSpPr>
                <a:spLocks/>
              </p:cNvSpPr>
              <p:nvPr/>
            </p:nvSpPr>
            <p:spPr bwMode="auto">
              <a:xfrm>
                <a:off x="7953" y="6220"/>
                <a:ext cx="17" cy="10"/>
              </a:xfrm>
              <a:custGeom>
                <a:avLst/>
                <a:gdLst/>
                <a:ahLst/>
                <a:cxnLst>
                  <a:cxn ang="0">
                    <a:pos x="11" y="2"/>
                  </a:cxn>
                  <a:cxn ang="0">
                    <a:pos x="0" y="2"/>
                  </a:cxn>
                  <a:cxn ang="0">
                    <a:pos x="0" y="9"/>
                  </a:cxn>
                  <a:cxn ang="0">
                    <a:pos x="4" y="7"/>
                  </a:cxn>
                  <a:cxn ang="0">
                    <a:pos x="11" y="7"/>
                  </a:cxn>
                  <a:cxn ang="0">
                    <a:pos x="16" y="4"/>
                  </a:cxn>
                  <a:cxn ang="0">
                    <a:pos x="16" y="0"/>
                  </a:cxn>
                  <a:cxn ang="0">
                    <a:pos x="11" y="2"/>
                  </a:cxn>
                </a:cxnLst>
                <a:rect l="0" t="0" r="r" b="b"/>
                <a:pathLst>
                  <a:path w="17" h="10">
                    <a:moveTo>
                      <a:pt x="11" y="2"/>
                    </a:moveTo>
                    <a:lnTo>
                      <a:pt x="0" y="2"/>
                    </a:lnTo>
                    <a:lnTo>
                      <a:pt x="0" y="9"/>
                    </a:lnTo>
                    <a:lnTo>
                      <a:pt x="4" y="7"/>
                    </a:lnTo>
                    <a:lnTo>
                      <a:pt x="11" y="7"/>
                    </a:lnTo>
                    <a:lnTo>
                      <a:pt x="16" y="4"/>
                    </a:lnTo>
                    <a:lnTo>
                      <a:pt x="16" y="0"/>
                    </a:lnTo>
                    <a:lnTo>
                      <a:pt x="11"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460"/>
              <p:cNvSpPr>
                <a:spLocks/>
              </p:cNvSpPr>
              <p:nvPr/>
            </p:nvSpPr>
            <p:spPr bwMode="auto">
              <a:xfrm>
                <a:off x="7953" y="6220"/>
                <a:ext cx="17" cy="10"/>
              </a:xfrm>
              <a:custGeom>
                <a:avLst/>
                <a:gdLst/>
                <a:ahLst/>
                <a:cxnLst>
                  <a:cxn ang="0">
                    <a:pos x="2" y="4"/>
                  </a:cxn>
                  <a:cxn ang="0">
                    <a:pos x="2" y="9"/>
                  </a:cxn>
                  <a:cxn ang="0">
                    <a:pos x="4" y="7"/>
                  </a:cxn>
                  <a:cxn ang="0">
                    <a:pos x="11" y="7"/>
                  </a:cxn>
                  <a:cxn ang="0">
                    <a:pos x="16" y="4"/>
                  </a:cxn>
                  <a:cxn ang="0">
                    <a:pos x="16" y="0"/>
                  </a:cxn>
                  <a:cxn ang="0">
                    <a:pos x="11" y="0"/>
                  </a:cxn>
                  <a:cxn ang="0">
                    <a:pos x="9" y="2"/>
                  </a:cxn>
                  <a:cxn ang="0">
                    <a:pos x="0" y="2"/>
                  </a:cxn>
                  <a:cxn ang="0">
                    <a:pos x="2" y="4"/>
                  </a:cxn>
                </a:cxnLst>
                <a:rect l="0" t="0" r="r" b="b"/>
                <a:pathLst>
                  <a:path w="17" h="10">
                    <a:moveTo>
                      <a:pt x="2" y="4"/>
                    </a:moveTo>
                    <a:lnTo>
                      <a:pt x="2" y="9"/>
                    </a:lnTo>
                    <a:lnTo>
                      <a:pt x="4" y="7"/>
                    </a:lnTo>
                    <a:lnTo>
                      <a:pt x="11" y="7"/>
                    </a:lnTo>
                    <a:lnTo>
                      <a:pt x="16" y="4"/>
                    </a:lnTo>
                    <a:lnTo>
                      <a:pt x="16" y="0"/>
                    </a:lnTo>
                    <a:lnTo>
                      <a:pt x="11" y="0"/>
                    </a:lnTo>
                    <a:lnTo>
                      <a:pt x="9" y="2"/>
                    </a:lnTo>
                    <a:lnTo>
                      <a:pt x="0" y="2"/>
                    </a:lnTo>
                    <a:lnTo>
                      <a:pt x="2" y="4"/>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461"/>
              <p:cNvSpPr>
                <a:spLocks/>
              </p:cNvSpPr>
              <p:nvPr/>
            </p:nvSpPr>
            <p:spPr bwMode="auto">
              <a:xfrm>
                <a:off x="7956" y="6220"/>
                <a:ext cx="14" cy="10"/>
              </a:xfrm>
              <a:custGeom>
                <a:avLst/>
                <a:gdLst/>
                <a:ahLst/>
                <a:cxnLst>
                  <a:cxn ang="0">
                    <a:pos x="11" y="7"/>
                  </a:cxn>
                  <a:cxn ang="0">
                    <a:pos x="14" y="4"/>
                  </a:cxn>
                  <a:cxn ang="0">
                    <a:pos x="14" y="0"/>
                  </a:cxn>
                  <a:cxn ang="0">
                    <a:pos x="9" y="0"/>
                  </a:cxn>
                  <a:cxn ang="0">
                    <a:pos x="7" y="2"/>
                  </a:cxn>
                  <a:cxn ang="0">
                    <a:pos x="0" y="2"/>
                  </a:cxn>
                  <a:cxn ang="0">
                    <a:pos x="0" y="9"/>
                  </a:cxn>
                  <a:cxn ang="0">
                    <a:pos x="2" y="7"/>
                  </a:cxn>
                  <a:cxn ang="0">
                    <a:pos x="11" y="7"/>
                  </a:cxn>
                </a:cxnLst>
                <a:rect l="0" t="0" r="r" b="b"/>
                <a:pathLst>
                  <a:path w="14" h="10">
                    <a:moveTo>
                      <a:pt x="11" y="7"/>
                    </a:moveTo>
                    <a:lnTo>
                      <a:pt x="14" y="4"/>
                    </a:lnTo>
                    <a:lnTo>
                      <a:pt x="14" y="0"/>
                    </a:lnTo>
                    <a:lnTo>
                      <a:pt x="9" y="0"/>
                    </a:lnTo>
                    <a:lnTo>
                      <a:pt x="7" y="2"/>
                    </a:lnTo>
                    <a:lnTo>
                      <a:pt x="0" y="2"/>
                    </a:lnTo>
                    <a:lnTo>
                      <a:pt x="0" y="9"/>
                    </a:lnTo>
                    <a:lnTo>
                      <a:pt x="2" y="7"/>
                    </a:lnTo>
                    <a:lnTo>
                      <a:pt x="11"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462"/>
              <p:cNvSpPr>
                <a:spLocks/>
              </p:cNvSpPr>
              <p:nvPr/>
            </p:nvSpPr>
            <p:spPr bwMode="auto">
              <a:xfrm>
                <a:off x="7958" y="6220"/>
                <a:ext cx="12" cy="8"/>
              </a:xfrm>
              <a:custGeom>
                <a:avLst/>
                <a:gdLst/>
                <a:ahLst/>
                <a:cxnLst>
                  <a:cxn ang="0">
                    <a:pos x="9" y="7"/>
                  </a:cxn>
                  <a:cxn ang="0">
                    <a:pos x="11" y="4"/>
                  </a:cxn>
                  <a:cxn ang="0">
                    <a:pos x="11" y="0"/>
                  </a:cxn>
                  <a:cxn ang="0">
                    <a:pos x="7" y="0"/>
                  </a:cxn>
                  <a:cxn ang="0">
                    <a:pos x="4" y="2"/>
                  </a:cxn>
                  <a:cxn ang="0">
                    <a:pos x="0" y="2"/>
                  </a:cxn>
                  <a:cxn ang="0">
                    <a:pos x="0" y="7"/>
                  </a:cxn>
                  <a:cxn ang="0">
                    <a:pos x="9" y="7"/>
                  </a:cxn>
                </a:cxnLst>
                <a:rect l="0" t="0" r="r" b="b"/>
                <a:pathLst>
                  <a:path w="12" h="8">
                    <a:moveTo>
                      <a:pt x="9" y="7"/>
                    </a:moveTo>
                    <a:lnTo>
                      <a:pt x="11" y="4"/>
                    </a:lnTo>
                    <a:lnTo>
                      <a:pt x="11" y="0"/>
                    </a:lnTo>
                    <a:lnTo>
                      <a:pt x="7" y="0"/>
                    </a:lnTo>
                    <a:lnTo>
                      <a:pt x="4" y="2"/>
                    </a:lnTo>
                    <a:lnTo>
                      <a:pt x="0" y="2"/>
                    </a:lnTo>
                    <a:lnTo>
                      <a:pt x="0" y="7"/>
                    </a:lnTo>
                    <a:lnTo>
                      <a:pt x="9" y="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463"/>
              <p:cNvSpPr>
                <a:spLocks/>
              </p:cNvSpPr>
              <p:nvPr/>
            </p:nvSpPr>
            <p:spPr bwMode="auto">
              <a:xfrm>
                <a:off x="7958" y="6220"/>
                <a:ext cx="12" cy="8"/>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8">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464"/>
              <p:cNvSpPr>
                <a:spLocks/>
              </p:cNvSpPr>
              <p:nvPr/>
            </p:nvSpPr>
            <p:spPr bwMode="auto">
              <a:xfrm>
                <a:off x="7960" y="6220"/>
                <a:ext cx="10" cy="8"/>
              </a:xfrm>
              <a:custGeom>
                <a:avLst/>
                <a:gdLst/>
                <a:ahLst/>
                <a:cxnLst>
                  <a:cxn ang="0">
                    <a:pos x="0" y="2"/>
                  </a:cxn>
                  <a:cxn ang="0">
                    <a:pos x="0" y="7"/>
                  </a:cxn>
                  <a:cxn ang="0">
                    <a:pos x="7" y="7"/>
                  </a:cxn>
                  <a:cxn ang="0">
                    <a:pos x="9" y="4"/>
                  </a:cxn>
                  <a:cxn ang="0">
                    <a:pos x="9" y="0"/>
                  </a:cxn>
                  <a:cxn ang="0">
                    <a:pos x="4" y="0"/>
                  </a:cxn>
                  <a:cxn ang="0">
                    <a:pos x="0" y="2"/>
                  </a:cxn>
                </a:cxnLst>
                <a:rect l="0" t="0" r="r" b="b"/>
                <a:pathLst>
                  <a:path w="10" h="8">
                    <a:moveTo>
                      <a:pt x="0" y="2"/>
                    </a:moveTo>
                    <a:lnTo>
                      <a:pt x="0" y="7"/>
                    </a:lnTo>
                    <a:lnTo>
                      <a:pt x="7" y="7"/>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465"/>
              <p:cNvSpPr>
                <a:spLocks/>
              </p:cNvSpPr>
              <p:nvPr/>
            </p:nvSpPr>
            <p:spPr bwMode="auto">
              <a:xfrm>
                <a:off x="7960" y="6220"/>
                <a:ext cx="10" cy="8"/>
              </a:xfrm>
              <a:custGeom>
                <a:avLst/>
                <a:gdLst/>
                <a:ahLst/>
                <a:cxnLst>
                  <a:cxn ang="0">
                    <a:pos x="0" y="2"/>
                  </a:cxn>
                  <a:cxn ang="0">
                    <a:pos x="0" y="7"/>
                  </a:cxn>
                  <a:cxn ang="0">
                    <a:pos x="4" y="7"/>
                  </a:cxn>
                  <a:cxn ang="0">
                    <a:pos x="9" y="4"/>
                  </a:cxn>
                  <a:cxn ang="0">
                    <a:pos x="9" y="0"/>
                  </a:cxn>
                  <a:cxn ang="0">
                    <a:pos x="0" y="2"/>
                  </a:cxn>
                </a:cxnLst>
                <a:rect l="0" t="0" r="r" b="b"/>
                <a:pathLst>
                  <a:path w="10" h="8">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466"/>
              <p:cNvSpPr>
                <a:spLocks/>
              </p:cNvSpPr>
              <p:nvPr/>
            </p:nvSpPr>
            <p:spPr bwMode="auto">
              <a:xfrm>
                <a:off x="7948" y="6146"/>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467"/>
              <p:cNvSpPr>
                <a:spLocks/>
              </p:cNvSpPr>
              <p:nvPr/>
            </p:nvSpPr>
            <p:spPr bwMode="auto">
              <a:xfrm>
                <a:off x="7948" y="6146"/>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468"/>
              <p:cNvSpPr>
                <a:spLocks/>
              </p:cNvSpPr>
              <p:nvPr/>
            </p:nvSpPr>
            <p:spPr bwMode="auto">
              <a:xfrm>
                <a:off x="7951" y="6146"/>
                <a:ext cx="12" cy="0"/>
              </a:xfrm>
              <a:custGeom>
                <a:avLst/>
                <a:gdLst/>
                <a:ahLst/>
                <a:cxnLst>
                  <a:cxn ang="0">
                    <a:pos x="0" y="0"/>
                  </a:cxn>
                  <a:cxn ang="0">
                    <a:pos x="12" y="0"/>
                  </a:cxn>
                </a:cxnLst>
                <a:rect l="0" t="0" r="r" b="b"/>
                <a:pathLst>
                  <a:path w="12">
                    <a:moveTo>
                      <a:pt x="0" y="0"/>
                    </a:moveTo>
                    <a:lnTo>
                      <a:pt x="12"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469"/>
              <p:cNvSpPr>
                <a:spLocks/>
              </p:cNvSpPr>
              <p:nvPr/>
            </p:nvSpPr>
            <p:spPr bwMode="auto">
              <a:xfrm>
                <a:off x="7951" y="6146"/>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470"/>
              <p:cNvSpPr>
                <a:spLocks/>
              </p:cNvSpPr>
              <p:nvPr/>
            </p:nvSpPr>
            <p:spPr bwMode="auto">
              <a:xfrm>
                <a:off x="7951" y="6146"/>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471"/>
              <p:cNvSpPr>
                <a:spLocks/>
              </p:cNvSpPr>
              <p:nvPr/>
            </p:nvSpPr>
            <p:spPr bwMode="auto">
              <a:xfrm>
                <a:off x="7953" y="6146"/>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472"/>
              <p:cNvSpPr>
                <a:spLocks/>
              </p:cNvSpPr>
              <p:nvPr/>
            </p:nvSpPr>
            <p:spPr bwMode="auto">
              <a:xfrm>
                <a:off x="7953" y="6146"/>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473"/>
              <p:cNvSpPr>
                <a:spLocks/>
              </p:cNvSpPr>
              <p:nvPr/>
            </p:nvSpPr>
            <p:spPr bwMode="auto">
              <a:xfrm>
                <a:off x="7956" y="6146"/>
                <a:ext cx="7" cy="0"/>
              </a:xfrm>
              <a:custGeom>
                <a:avLst/>
                <a:gdLst/>
                <a:ahLst/>
                <a:cxnLst>
                  <a:cxn ang="0">
                    <a:pos x="0" y="0"/>
                  </a:cxn>
                  <a:cxn ang="0">
                    <a:pos x="7" y="0"/>
                  </a:cxn>
                </a:cxnLst>
                <a:rect l="0" t="0" r="r" b="b"/>
                <a:pathLst>
                  <a:path w="7">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474"/>
              <p:cNvSpPr>
                <a:spLocks/>
              </p:cNvSpPr>
              <p:nvPr/>
            </p:nvSpPr>
            <p:spPr bwMode="auto">
              <a:xfrm>
                <a:off x="7956" y="6146"/>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475"/>
              <p:cNvSpPr>
                <a:spLocks/>
              </p:cNvSpPr>
              <p:nvPr/>
            </p:nvSpPr>
            <p:spPr bwMode="auto">
              <a:xfrm>
                <a:off x="7956" y="6146"/>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476"/>
              <p:cNvSpPr>
                <a:spLocks/>
              </p:cNvSpPr>
              <p:nvPr/>
            </p:nvSpPr>
            <p:spPr bwMode="auto">
              <a:xfrm>
                <a:off x="7958" y="6146"/>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477"/>
              <p:cNvSpPr>
                <a:spLocks/>
              </p:cNvSpPr>
              <p:nvPr/>
            </p:nvSpPr>
            <p:spPr bwMode="auto">
              <a:xfrm>
                <a:off x="7958" y="6146"/>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478"/>
              <p:cNvSpPr>
                <a:spLocks/>
              </p:cNvSpPr>
              <p:nvPr/>
            </p:nvSpPr>
            <p:spPr bwMode="auto">
              <a:xfrm>
                <a:off x="7960" y="6153"/>
                <a:ext cx="10" cy="65"/>
              </a:xfrm>
              <a:custGeom>
                <a:avLst/>
                <a:gdLst/>
                <a:ahLst/>
                <a:cxnLst>
                  <a:cxn ang="0">
                    <a:pos x="9" y="31"/>
                  </a:cxn>
                  <a:cxn ang="0">
                    <a:pos x="7" y="14"/>
                  </a:cxn>
                  <a:cxn ang="0">
                    <a:pos x="4" y="0"/>
                  </a:cxn>
                  <a:cxn ang="0">
                    <a:pos x="0" y="0"/>
                  </a:cxn>
                  <a:cxn ang="0">
                    <a:pos x="2" y="14"/>
                  </a:cxn>
                  <a:cxn ang="0">
                    <a:pos x="2" y="31"/>
                  </a:cxn>
                  <a:cxn ang="0">
                    <a:pos x="4" y="47"/>
                  </a:cxn>
                  <a:cxn ang="0">
                    <a:pos x="4" y="64"/>
                  </a:cxn>
                  <a:cxn ang="0">
                    <a:pos x="9" y="62"/>
                  </a:cxn>
                  <a:cxn ang="0">
                    <a:pos x="9" y="31"/>
                  </a:cxn>
                </a:cxnLst>
                <a:rect l="0" t="0" r="r" b="b"/>
                <a:pathLst>
                  <a:path w="10" h="65">
                    <a:moveTo>
                      <a:pt x="9" y="31"/>
                    </a:moveTo>
                    <a:lnTo>
                      <a:pt x="7" y="14"/>
                    </a:lnTo>
                    <a:lnTo>
                      <a:pt x="4" y="0"/>
                    </a:lnTo>
                    <a:lnTo>
                      <a:pt x="0" y="0"/>
                    </a:lnTo>
                    <a:lnTo>
                      <a:pt x="2" y="14"/>
                    </a:lnTo>
                    <a:lnTo>
                      <a:pt x="2" y="31"/>
                    </a:lnTo>
                    <a:lnTo>
                      <a:pt x="4" y="47"/>
                    </a:lnTo>
                    <a:lnTo>
                      <a:pt x="4" y="64"/>
                    </a:lnTo>
                    <a:lnTo>
                      <a:pt x="9" y="62"/>
                    </a:lnTo>
                    <a:lnTo>
                      <a:pt x="9" y="3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479"/>
              <p:cNvSpPr>
                <a:spLocks/>
              </p:cNvSpPr>
              <p:nvPr/>
            </p:nvSpPr>
            <p:spPr bwMode="auto">
              <a:xfrm>
                <a:off x="7958" y="6153"/>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480"/>
              <p:cNvSpPr>
                <a:spLocks/>
              </p:cNvSpPr>
              <p:nvPr/>
            </p:nvSpPr>
            <p:spPr bwMode="auto">
              <a:xfrm>
                <a:off x="7958" y="6153"/>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481"/>
              <p:cNvSpPr>
                <a:spLocks/>
              </p:cNvSpPr>
              <p:nvPr/>
            </p:nvSpPr>
            <p:spPr bwMode="auto">
              <a:xfrm>
                <a:off x="7956" y="6153"/>
                <a:ext cx="12" cy="65"/>
              </a:xfrm>
              <a:custGeom>
                <a:avLst/>
                <a:gdLst/>
                <a:ahLst/>
                <a:cxnLst>
                  <a:cxn ang="0">
                    <a:pos x="9" y="31"/>
                  </a:cxn>
                  <a:cxn ang="0">
                    <a:pos x="9" y="14"/>
                  </a:cxn>
                  <a:cxn ang="0">
                    <a:pos x="4" y="0"/>
                  </a:cxn>
                  <a:cxn ang="0">
                    <a:pos x="0" y="0"/>
                  </a:cxn>
                  <a:cxn ang="0">
                    <a:pos x="4" y="14"/>
                  </a:cxn>
                  <a:cxn ang="0">
                    <a:pos x="4" y="31"/>
                  </a:cxn>
                  <a:cxn ang="0">
                    <a:pos x="7" y="47"/>
                  </a:cxn>
                  <a:cxn ang="0">
                    <a:pos x="7" y="64"/>
                  </a:cxn>
                  <a:cxn ang="0">
                    <a:pos x="11" y="62"/>
                  </a:cxn>
                  <a:cxn ang="0">
                    <a:pos x="11" y="47"/>
                  </a:cxn>
                  <a:cxn ang="0">
                    <a:pos x="9" y="31"/>
                  </a:cxn>
                </a:cxnLst>
                <a:rect l="0" t="0" r="r" b="b"/>
                <a:pathLst>
                  <a:path w="12" h="65">
                    <a:moveTo>
                      <a:pt x="9" y="31"/>
                    </a:moveTo>
                    <a:lnTo>
                      <a:pt x="9" y="14"/>
                    </a:lnTo>
                    <a:lnTo>
                      <a:pt x="4" y="0"/>
                    </a:lnTo>
                    <a:lnTo>
                      <a:pt x="0" y="0"/>
                    </a:lnTo>
                    <a:lnTo>
                      <a:pt x="4" y="14"/>
                    </a:lnTo>
                    <a:lnTo>
                      <a:pt x="4" y="31"/>
                    </a:lnTo>
                    <a:lnTo>
                      <a:pt x="7" y="47"/>
                    </a:lnTo>
                    <a:lnTo>
                      <a:pt x="7" y="64"/>
                    </a:lnTo>
                    <a:lnTo>
                      <a:pt x="11" y="62"/>
                    </a:lnTo>
                    <a:lnTo>
                      <a:pt x="11" y="47"/>
                    </a:lnTo>
                    <a:lnTo>
                      <a:pt x="9" y="31"/>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482"/>
              <p:cNvSpPr>
                <a:spLocks/>
              </p:cNvSpPr>
              <p:nvPr/>
            </p:nvSpPr>
            <p:spPr bwMode="auto">
              <a:xfrm>
                <a:off x="7956" y="6153"/>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Freeform 483"/>
              <p:cNvSpPr>
                <a:spLocks/>
              </p:cNvSpPr>
              <p:nvPr/>
            </p:nvSpPr>
            <p:spPr bwMode="auto">
              <a:xfrm>
                <a:off x="7956" y="6153"/>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484"/>
              <p:cNvSpPr>
                <a:spLocks/>
              </p:cNvSpPr>
              <p:nvPr/>
            </p:nvSpPr>
            <p:spPr bwMode="auto">
              <a:xfrm>
                <a:off x="7953" y="6153"/>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485"/>
              <p:cNvSpPr>
                <a:spLocks/>
              </p:cNvSpPr>
              <p:nvPr/>
            </p:nvSpPr>
            <p:spPr bwMode="auto">
              <a:xfrm>
                <a:off x="7953" y="6153"/>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486"/>
              <p:cNvSpPr>
                <a:spLocks/>
              </p:cNvSpPr>
              <p:nvPr/>
            </p:nvSpPr>
            <p:spPr bwMode="auto">
              <a:xfrm>
                <a:off x="7951" y="6153"/>
                <a:ext cx="12" cy="65"/>
              </a:xfrm>
              <a:custGeom>
                <a:avLst/>
                <a:gdLst/>
                <a:ahLst/>
                <a:cxnLst>
                  <a:cxn ang="0">
                    <a:pos x="7" y="0"/>
                  </a:cxn>
                  <a:cxn ang="0">
                    <a:pos x="0" y="0"/>
                  </a:cxn>
                  <a:cxn ang="0">
                    <a:pos x="4" y="14"/>
                  </a:cxn>
                  <a:cxn ang="0">
                    <a:pos x="4" y="31"/>
                  </a:cxn>
                  <a:cxn ang="0">
                    <a:pos x="7" y="47"/>
                  </a:cxn>
                  <a:cxn ang="0">
                    <a:pos x="7" y="64"/>
                  </a:cxn>
                  <a:cxn ang="0">
                    <a:pos x="12" y="62"/>
                  </a:cxn>
                  <a:cxn ang="0">
                    <a:pos x="12"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2" y="62"/>
                    </a:lnTo>
                    <a:lnTo>
                      <a:pt x="12" y="47"/>
                    </a:lnTo>
                    <a:lnTo>
                      <a:pt x="9" y="31"/>
                    </a:lnTo>
                    <a:lnTo>
                      <a:pt x="9" y="14"/>
                    </a:lnTo>
                    <a:lnTo>
                      <a:pt x="7"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487"/>
              <p:cNvSpPr>
                <a:spLocks/>
              </p:cNvSpPr>
              <p:nvPr/>
            </p:nvSpPr>
            <p:spPr bwMode="auto">
              <a:xfrm>
                <a:off x="7951" y="6153"/>
                <a:ext cx="9" cy="65"/>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9" h="65">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488"/>
              <p:cNvSpPr>
                <a:spLocks/>
              </p:cNvSpPr>
              <p:nvPr/>
            </p:nvSpPr>
            <p:spPr bwMode="auto">
              <a:xfrm>
                <a:off x="7951" y="6153"/>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489"/>
              <p:cNvSpPr>
                <a:spLocks/>
              </p:cNvSpPr>
              <p:nvPr/>
            </p:nvSpPr>
            <p:spPr bwMode="auto">
              <a:xfrm>
                <a:off x="7948" y="6153"/>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490"/>
              <p:cNvSpPr>
                <a:spLocks/>
              </p:cNvSpPr>
              <p:nvPr/>
            </p:nvSpPr>
            <p:spPr bwMode="auto">
              <a:xfrm>
                <a:off x="7958" y="6007"/>
                <a:ext cx="214" cy="233"/>
              </a:xfrm>
              <a:custGeom>
                <a:avLst/>
                <a:gdLst/>
                <a:ahLst/>
                <a:cxnLst>
                  <a:cxn ang="0">
                    <a:pos x="213" y="213"/>
                  </a:cxn>
                  <a:cxn ang="0">
                    <a:pos x="211" y="11"/>
                  </a:cxn>
                  <a:cxn ang="0">
                    <a:pos x="52" y="0"/>
                  </a:cxn>
                  <a:cxn ang="0">
                    <a:pos x="0" y="4"/>
                  </a:cxn>
                  <a:cxn ang="0">
                    <a:pos x="2" y="216"/>
                  </a:cxn>
                  <a:cxn ang="0">
                    <a:pos x="11" y="216"/>
                  </a:cxn>
                  <a:cxn ang="0">
                    <a:pos x="11" y="223"/>
                  </a:cxn>
                  <a:cxn ang="0">
                    <a:pos x="52" y="232"/>
                  </a:cxn>
                  <a:cxn ang="0">
                    <a:pos x="189" y="213"/>
                  </a:cxn>
                  <a:cxn ang="0">
                    <a:pos x="213" y="213"/>
                  </a:cxn>
                </a:cxnLst>
                <a:rect l="0" t="0" r="r" b="b"/>
                <a:pathLst>
                  <a:path w="214" h="233">
                    <a:moveTo>
                      <a:pt x="213" y="213"/>
                    </a:moveTo>
                    <a:lnTo>
                      <a:pt x="211" y="11"/>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5" name="Freeform 491"/>
              <p:cNvSpPr>
                <a:spLocks/>
              </p:cNvSpPr>
              <p:nvPr/>
            </p:nvSpPr>
            <p:spPr bwMode="auto">
              <a:xfrm>
                <a:off x="8023" y="5961"/>
                <a:ext cx="326" cy="300"/>
              </a:xfrm>
              <a:custGeom>
                <a:avLst/>
                <a:gdLst/>
                <a:ahLst/>
                <a:cxnLst>
                  <a:cxn ang="0">
                    <a:pos x="251" y="50"/>
                  </a:cxn>
                  <a:cxn ang="0">
                    <a:pos x="242" y="31"/>
                  </a:cxn>
                  <a:cxn ang="0">
                    <a:pos x="235" y="23"/>
                  </a:cxn>
                  <a:cxn ang="0">
                    <a:pos x="227" y="16"/>
                  </a:cxn>
                  <a:cxn ang="0">
                    <a:pos x="215" y="9"/>
                  </a:cxn>
                  <a:cxn ang="0">
                    <a:pos x="201" y="4"/>
                  </a:cxn>
                  <a:cxn ang="0">
                    <a:pos x="187" y="2"/>
                  </a:cxn>
                  <a:cxn ang="0">
                    <a:pos x="175" y="0"/>
                  </a:cxn>
                  <a:cxn ang="0">
                    <a:pos x="158" y="2"/>
                  </a:cxn>
                  <a:cxn ang="0">
                    <a:pos x="143" y="4"/>
                  </a:cxn>
                  <a:cxn ang="0">
                    <a:pos x="131" y="7"/>
                  </a:cxn>
                  <a:cxn ang="0">
                    <a:pos x="117" y="9"/>
                  </a:cxn>
                  <a:cxn ang="0">
                    <a:pos x="100" y="12"/>
                  </a:cxn>
                  <a:cxn ang="0">
                    <a:pos x="83" y="14"/>
                  </a:cxn>
                  <a:cxn ang="0">
                    <a:pos x="74" y="16"/>
                  </a:cxn>
                  <a:cxn ang="0">
                    <a:pos x="57" y="19"/>
                  </a:cxn>
                  <a:cxn ang="0">
                    <a:pos x="47" y="21"/>
                  </a:cxn>
                  <a:cxn ang="0">
                    <a:pos x="35" y="23"/>
                  </a:cxn>
                  <a:cxn ang="0">
                    <a:pos x="26" y="26"/>
                  </a:cxn>
                  <a:cxn ang="0">
                    <a:pos x="14" y="28"/>
                  </a:cxn>
                  <a:cxn ang="0">
                    <a:pos x="4" y="52"/>
                  </a:cxn>
                  <a:cxn ang="0">
                    <a:pos x="0" y="98"/>
                  </a:cxn>
                  <a:cxn ang="0">
                    <a:pos x="4" y="232"/>
                  </a:cxn>
                  <a:cxn ang="0">
                    <a:pos x="23" y="240"/>
                  </a:cxn>
                  <a:cxn ang="0">
                    <a:pos x="31" y="242"/>
                  </a:cxn>
                  <a:cxn ang="0">
                    <a:pos x="38" y="244"/>
                  </a:cxn>
                  <a:cxn ang="0">
                    <a:pos x="52" y="247"/>
                  </a:cxn>
                  <a:cxn ang="0">
                    <a:pos x="64" y="249"/>
                  </a:cxn>
                  <a:cxn ang="0">
                    <a:pos x="88" y="266"/>
                  </a:cxn>
                  <a:cxn ang="0">
                    <a:pos x="60" y="278"/>
                  </a:cxn>
                  <a:cxn ang="0">
                    <a:pos x="57" y="285"/>
                  </a:cxn>
                  <a:cxn ang="0">
                    <a:pos x="64" y="290"/>
                  </a:cxn>
                  <a:cxn ang="0">
                    <a:pos x="74" y="292"/>
                  </a:cxn>
                  <a:cxn ang="0">
                    <a:pos x="86" y="295"/>
                  </a:cxn>
                  <a:cxn ang="0">
                    <a:pos x="199" y="300"/>
                  </a:cxn>
                  <a:cxn ang="0">
                    <a:pos x="240" y="285"/>
                  </a:cxn>
                  <a:cxn ang="0">
                    <a:pos x="247" y="280"/>
                  </a:cxn>
                  <a:cxn ang="0">
                    <a:pos x="249" y="268"/>
                  </a:cxn>
                  <a:cxn ang="0">
                    <a:pos x="240" y="261"/>
                  </a:cxn>
                  <a:cxn ang="0">
                    <a:pos x="220" y="254"/>
                  </a:cxn>
                  <a:cxn ang="0">
                    <a:pos x="321" y="228"/>
                  </a:cxn>
                  <a:cxn ang="0">
                    <a:pos x="323" y="196"/>
                  </a:cxn>
                  <a:cxn ang="0">
                    <a:pos x="326" y="108"/>
                  </a:cxn>
                </a:cxnLst>
                <a:rect l="0" t="0" r="r" b="b"/>
                <a:pathLst>
                  <a:path w="326" h="300">
                    <a:moveTo>
                      <a:pt x="323" y="91"/>
                    </a:moveTo>
                    <a:lnTo>
                      <a:pt x="251" y="50"/>
                    </a:lnTo>
                    <a:lnTo>
                      <a:pt x="247" y="36"/>
                    </a:lnTo>
                    <a:lnTo>
                      <a:pt x="242" y="31"/>
                    </a:lnTo>
                    <a:lnTo>
                      <a:pt x="240" y="26"/>
                    </a:lnTo>
                    <a:lnTo>
                      <a:pt x="235" y="23"/>
                    </a:lnTo>
                    <a:lnTo>
                      <a:pt x="232" y="19"/>
                    </a:lnTo>
                    <a:lnTo>
                      <a:pt x="227" y="16"/>
                    </a:lnTo>
                    <a:lnTo>
                      <a:pt x="225" y="14"/>
                    </a:lnTo>
                    <a:lnTo>
                      <a:pt x="215" y="9"/>
                    </a:lnTo>
                    <a:lnTo>
                      <a:pt x="211" y="9"/>
                    </a:lnTo>
                    <a:lnTo>
                      <a:pt x="201" y="4"/>
                    </a:lnTo>
                    <a:lnTo>
                      <a:pt x="194" y="4"/>
                    </a:lnTo>
                    <a:lnTo>
                      <a:pt x="187" y="2"/>
                    </a:lnTo>
                    <a:lnTo>
                      <a:pt x="180" y="0"/>
                    </a:lnTo>
                    <a:lnTo>
                      <a:pt x="175" y="0"/>
                    </a:lnTo>
                    <a:lnTo>
                      <a:pt x="170" y="2"/>
                    </a:lnTo>
                    <a:lnTo>
                      <a:pt x="158" y="2"/>
                    </a:lnTo>
                    <a:lnTo>
                      <a:pt x="153" y="4"/>
                    </a:lnTo>
                    <a:lnTo>
                      <a:pt x="143" y="4"/>
                    </a:lnTo>
                    <a:lnTo>
                      <a:pt x="136" y="7"/>
                    </a:lnTo>
                    <a:lnTo>
                      <a:pt x="131" y="7"/>
                    </a:lnTo>
                    <a:lnTo>
                      <a:pt x="127" y="9"/>
                    </a:lnTo>
                    <a:lnTo>
                      <a:pt x="117" y="9"/>
                    </a:lnTo>
                    <a:lnTo>
                      <a:pt x="110" y="12"/>
                    </a:lnTo>
                    <a:lnTo>
                      <a:pt x="100" y="12"/>
                    </a:lnTo>
                    <a:lnTo>
                      <a:pt x="95" y="14"/>
                    </a:lnTo>
                    <a:lnTo>
                      <a:pt x="83" y="14"/>
                    </a:lnTo>
                    <a:lnTo>
                      <a:pt x="79" y="16"/>
                    </a:lnTo>
                    <a:lnTo>
                      <a:pt x="74" y="16"/>
                    </a:lnTo>
                    <a:lnTo>
                      <a:pt x="67" y="19"/>
                    </a:lnTo>
                    <a:lnTo>
                      <a:pt x="57" y="19"/>
                    </a:lnTo>
                    <a:lnTo>
                      <a:pt x="52" y="21"/>
                    </a:lnTo>
                    <a:lnTo>
                      <a:pt x="47" y="21"/>
                    </a:lnTo>
                    <a:lnTo>
                      <a:pt x="40" y="23"/>
                    </a:lnTo>
                    <a:lnTo>
                      <a:pt x="35" y="23"/>
                    </a:lnTo>
                    <a:lnTo>
                      <a:pt x="31" y="26"/>
                    </a:lnTo>
                    <a:lnTo>
                      <a:pt x="26" y="26"/>
                    </a:lnTo>
                    <a:lnTo>
                      <a:pt x="21" y="28"/>
                    </a:lnTo>
                    <a:lnTo>
                      <a:pt x="14" y="28"/>
                    </a:lnTo>
                    <a:lnTo>
                      <a:pt x="9" y="31"/>
                    </a:lnTo>
                    <a:lnTo>
                      <a:pt x="4" y="52"/>
                    </a:lnTo>
                    <a:lnTo>
                      <a:pt x="2" y="74"/>
                    </a:lnTo>
                    <a:lnTo>
                      <a:pt x="0" y="98"/>
                    </a:lnTo>
                    <a:lnTo>
                      <a:pt x="0" y="184"/>
                    </a:lnTo>
                    <a:lnTo>
                      <a:pt x="4" y="232"/>
                    </a:lnTo>
                    <a:lnTo>
                      <a:pt x="19" y="240"/>
                    </a:lnTo>
                    <a:lnTo>
                      <a:pt x="23" y="240"/>
                    </a:lnTo>
                    <a:lnTo>
                      <a:pt x="26" y="242"/>
                    </a:lnTo>
                    <a:lnTo>
                      <a:pt x="31" y="242"/>
                    </a:lnTo>
                    <a:lnTo>
                      <a:pt x="35" y="244"/>
                    </a:lnTo>
                    <a:lnTo>
                      <a:pt x="38" y="244"/>
                    </a:lnTo>
                    <a:lnTo>
                      <a:pt x="43" y="247"/>
                    </a:lnTo>
                    <a:lnTo>
                      <a:pt x="52" y="247"/>
                    </a:lnTo>
                    <a:lnTo>
                      <a:pt x="55" y="249"/>
                    </a:lnTo>
                    <a:lnTo>
                      <a:pt x="64" y="249"/>
                    </a:lnTo>
                    <a:lnTo>
                      <a:pt x="79" y="259"/>
                    </a:lnTo>
                    <a:lnTo>
                      <a:pt x="88" y="266"/>
                    </a:lnTo>
                    <a:lnTo>
                      <a:pt x="76" y="273"/>
                    </a:lnTo>
                    <a:lnTo>
                      <a:pt x="60" y="278"/>
                    </a:lnTo>
                    <a:lnTo>
                      <a:pt x="52" y="283"/>
                    </a:lnTo>
                    <a:lnTo>
                      <a:pt x="57" y="285"/>
                    </a:lnTo>
                    <a:lnTo>
                      <a:pt x="60" y="288"/>
                    </a:lnTo>
                    <a:lnTo>
                      <a:pt x="64" y="290"/>
                    </a:lnTo>
                    <a:lnTo>
                      <a:pt x="69" y="290"/>
                    </a:lnTo>
                    <a:lnTo>
                      <a:pt x="74" y="292"/>
                    </a:lnTo>
                    <a:lnTo>
                      <a:pt x="79" y="292"/>
                    </a:lnTo>
                    <a:lnTo>
                      <a:pt x="86" y="295"/>
                    </a:lnTo>
                    <a:lnTo>
                      <a:pt x="136" y="295"/>
                    </a:lnTo>
                    <a:lnTo>
                      <a:pt x="199" y="300"/>
                    </a:lnTo>
                    <a:lnTo>
                      <a:pt x="235" y="288"/>
                    </a:lnTo>
                    <a:lnTo>
                      <a:pt x="240" y="285"/>
                    </a:lnTo>
                    <a:lnTo>
                      <a:pt x="242" y="283"/>
                    </a:lnTo>
                    <a:lnTo>
                      <a:pt x="247" y="280"/>
                    </a:lnTo>
                    <a:lnTo>
                      <a:pt x="249" y="278"/>
                    </a:lnTo>
                    <a:lnTo>
                      <a:pt x="249" y="268"/>
                    </a:lnTo>
                    <a:lnTo>
                      <a:pt x="244" y="263"/>
                    </a:lnTo>
                    <a:lnTo>
                      <a:pt x="240" y="261"/>
                    </a:lnTo>
                    <a:lnTo>
                      <a:pt x="225" y="254"/>
                    </a:lnTo>
                    <a:lnTo>
                      <a:pt x="220" y="254"/>
                    </a:lnTo>
                    <a:lnTo>
                      <a:pt x="254" y="240"/>
                    </a:lnTo>
                    <a:lnTo>
                      <a:pt x="321" y="228"/>
                    </a:lnTo>
                    <a:lnTo>
                      <a:pt x="323" y="213"/>
                    </a:lnTo>
                    <a:lnTo>
                      <a:pt x="323" y="196"/>
                    </a:lnTo>
                    <a:lnTo>
                      <a:pt x="326" y="180"/>
                    </a:lnTo>
                    <a:lnTo>
                      <a:pt x="326" y="108"/>
                    </a:lnTo>
                    <a:lnTo>
                      <a:pt x="323" y="91"/>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6" name="Freeform 492"/>
              <p:cNvSpPr>
                <a:spLocks/>
              </p:cNvSpPr>
              <p:nvPr/>
            </p:nvSpPr>
            <p:spPr bwMode="auto">
              <a:xfrm>
                <a:off x="8222" y="5966"/>
                <a:ext cx="5" cy="228"/>
              </a:xfrm>
              <a:custGeom>
                <a:avLst/>
                <a:gdLst/>
                <a:ahLst/>
                <a:cxnLst>
                  <a:cxn ang="0">
                    <a:pos x="4" y="2"/>
                  </a:cxn>
                  <a:cxn ang="0">
                    <a:pos x="2" y="0"/>
                  </a:cxn>
                  <a:cxn ang="0">
                    <a:pos x="2" y="36"/>
                  </a:cxn>
                  <a:cxn ang="0">
                    <a:pos x="0" y="115"/>
                  </a:cxn>
                  <a:cxn ang="0">
                    <a:pos x="0" y="194"/>
                  </a:cxn>
                  <a:cxn ang="0">
                    <a:pos x="2" y="228"/>
                  </a:cxn>
                  <a:cxn ang="0">
                    <a:pos x="4" y="228"/>
                  </a:cxn>
                  <a:cxn ang="0">
                    <a:pos x="4" y="2"/>
                  </a:cxn>
                </a:cxnLst>
                <a:rect l="0" t="0" r="r" b="b"/>
                <a:pathLst>
                  <a:path w="5" h="228">
                    <a:moveTo>
                      <a:pt x="4" y="2"/>
                    </a:moveTo>
                    <a:lnTo>
                      <a:pt x="2" y="0"/>
                    </a:lnTo>
                    <a:lnTo>
                      <a:pt x="2" y="36"/>
                    </a:lnTo>
                    <a:lnTo>
                      <a:pt x="0" y="115"/>
                    </a:lnTo>
                    <a:lnTo>
                      <a:pt x="0" y="194"/>
                    </a:lnTo>
                    <a:lnTo>
                      <a:pt x="2" y="228"/>
                    </a:lnTo>
                    <a:lnTo>
                      <a:pt x="4" y="228"/>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493"/>
              <p:cNvSpPr>
                <a:spLocks/>
              </p:cNvSpPr>
              <p:nvPr/>
            </p:nvSpPr>
            <p:spPr bwMode="auto">
              <a:xfrm>
                <a:off x="8223" y="5966"/>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494"/>
              <p:cNvSpPr>
                <a:spLocks/>
              </p:cNvSpPr>
              <p:nvPr/>
            </p:nvSpPr>
            <p:spPr bwMode="auto">
              <a:xfrm>
                <a:off x="8220" y="5966"/>
                <a:ext cx="4" cy="228"/>
              </a:xfrm>
              <a:custGeom>
                <a:avLst/>
                <a:gdLst/>
                <a:ahLst/>
                <a:cxnLst>
                  <a:cxn ang="0">
                    <a:pos x="2" y="0"/>
                  </a:cxn>
                  <a:cxn ang="0">
                    <a:pos x="0" y="36"/>
                  </a:cxn>
                  <a:cxn ang="0">
                    <a:pos x="0" y="192"/>
                  </a:cxn>
                  <a:cxn ang="0">
                    <a:pos x="2" y="228"/>
                  </a:cxn>
                  <a:cxn ang="0">
                    <a:pos x="4" y="228"/>
                  </a:cxn>
                  <a:cxn ang="0">
                    <a:pos x="2" y="177"/>
                  </a:cxn>
                  <a:cxn ang="0">
                    <a:pos x="2" y="127"/>
                  </a:cxn>
                  <a:cxn ang="0">
                    <a:pos x="4" y="72"/>
                  </a:cxn>
                  <a:cxn ang="0">
                    <a:pos x="4" y="0"/>
                  </a:cxn>
                  <a:cxn ang="0">
                    <a:pos x="2" y="0"/>
                  </a:cxn>
                </a:cxnLst>
                <a:rect l="0" t="0" r="r" b="b"/>
                <a:pathLst>
                  <a:path w="4" h="228">
                    <a:moveTo>
                      <a:pt x="2" y="0"/>
                    </a:moveTo>
                    <a:lnTo>
                      <a:pt x="0" y="36"/>
                    </a:lnTo>
                    <a:lnTo>
                      <a:pt x="0" y="192"/>
                    </a:lnTo>
                    <a:lnTo>
                      <a:pt x="2" y="228"/>
                    </a:lnTo>
                    <a:lnTo>
                      <a:pt x="4" y="228"/>
                    </a:lnTo>
                    <a:lnTo>
                      <a:pt x="2" y="177"/>
                    </a:lnTo>
                    <a:lnTo>
                      <a:pt x="2" y="127"/>
                    </a:lnTo>
                    <a:lnTo>
                      <a:pt x="4" y="72"/>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495"/>
              <p:cNvSpPr>
                <a:spLocks/>
              </p:cNvSpPr>
              <p:nvPr/>
            </p:nvSpPr>
            <p:spPr bwMode="auto">
              <a:xfrm>
                <a:off x="8221" y="5966"/>
                <a:ext cx="0" cy="228"/>
              </a:xfrm>
              <a:custGeom>
                <a:avLst/>
                <a:gdLst/>
                <a:ahLst/>
                <a:cxnLst>
                  <a:cxn ang="0">
                    <a:pos x="0" y="0"/>
                  </a:cxn>
                  <a:cxn ang="0">
                    <a:pos x="0" y="227"/>
                  </a:cxn>
                </a:cxnLst>
                <a:rect l="0" t="0" r="r" b="b"/>
                <a:pathLst>
                  <a:path h="228">
                    <a:moveTo>
                      <a:pt x="0" y="0"/>
                    </a:moveTo>
                    <a:lnTo>
                      <a:pt x="0" y="227"/>
                    </a:lnTo>
                  </a:path>
                </a:pathLst>
              </a:custGeom>
              <a:noFill/>
              <a:ln w="2794">
                <a:solidFill>
                  <a:srgbClr val="6C3F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496"/>
              <p:cNvSpPr>
                <a:spLocks/>
              </p:cNvSpPr>
              <p:nvPr/>
            </p:nvSpPr>
            <p:spPr bwMode="auto">
              <a:xfrm>
                <a:off x="8217" y="5966"/>
                <a:ext cx="5" cy="228"/>
              </a:xfrm>
              <a:custGeom>
                <a:avLst/>
                <a:gdLst/>
                <a:ahLst/>
                <a:cxnLst>
                  <a:cxn ang="0">
                    <a:pos x="2" y="0"/>
                  </a:cxn>
                  <a:cxn ang="0">
                    <a:pos x="0" y="36"/>
                  </a:cxn>
                  <a:cxn ang="0">
                    <a:pos x="0" y="192"/>
                  </a:cxn>
                  <a:cxn ang="0">
                    <a:pos x="2" y="228"/>
                  </a:cxn>
                  <a:cxn ang="0">
                    <a:pos x="4" y="228"/>
                  </a:cxn>
                  <a:cxn ang="0">
                    <a:pos x="2" y="175"/>
                  </a:cxn>
                  <a:cxn ang="0">
                    <a:pos x="2" y="72"/>
                  </a:cxn>
                  <a:cxn ang="0">
                    <a:pos x="4" y="0"/>
                  </a:cxn>
                  <a:cxn ang="0">
                    <a:pos x="2" y="0"/>
                  </a:cxn>
                </a:cxnLst>
                <a:rect l="0" t="0" r="r" b="b"/>
                <a:pathLst>
                  <a:path w="5" h="228">
                    <a:moveTo>
                      <a:pt x="2" y="0"/>
                    </a:moveTo>
                    <a:lnTo>
                      <a:pt x="0" y="36"/>
                    </a:lnTo>
                    <a:lnTo>
                      <a:pt x="0" y="192"/>
                    </a:lnTo>
                    <a:lnTo>
                      <a:pt x="2" y="228"/>
                    </a:lnTo>
                    <a:lnTo>
                      <a:pt x="4" y="228"/>
                    </a:lnTo>
                    <a:lnTo>
                      <a:pt x="2" y="175"/>
                    </a:lnTo>
                    <a:lnTo>
                      <a:pt x="2" y="72"/>
                    </a:lnTo>
                    <a:lnTo>
                      <a:pt x="4" y="0"/>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497"/>
              <p:cNvSpPr>
                <a:spLocks/>
              </p:cNvSpPr>
              <p:nvPr/>
            </p:nvSpPr>
            <p:spPr bwMode="auto">
              <a:xfrm>
                <a:off x="8218" y="5966"/>
                <a:ext cx="0" cy="228"/>
              </a:xfrm>
              <a:custGeom>
                <a:avLst/>
                <a:gdLst/>
                <a:ahLst/>
                <a:cxnLst>
                  <a:cxn ang="0">
                    <a:pos x="0" y="0"/>
                  </a:cxn>
                  <a:cxn ang="0">
                    <a:pos x="0" y="227"/>
                  </a:cxn>
                </a:cxnLst>
                <a:rect l="0" t="0" r="r" b="b"/>
                <a:pathLst>
                  <a:path h="228">
                    <a:moveTo>
                      <a:pt x="0" y="0"/>
                    </a:moveTo>
                    <a:lnTo>
                      <a:pt x="0" y="227"/>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498"/>
              <p:cNvSpPr>
                <a:spLocks/>
              </p:cNvSpPr>
              <p:nvPr/>
            </p:nvSpPr>
            <p:spPr bwMode="auto">
              <a:xfrm>
                <a:off x="8215" y="5966"/>
                <a:ext cx="5" cy="228"/>
              </a:xfrm>
              <a:custGeom>
                <a:avLst/>
                <a:gdLst/>
                <a:ahLst/>
                <a:cxnLst>
                  <a:cxn ang="0">
                    <a:pos x="2" y="0"/>
                  </a:cxn>
                  <a:cxn ang="0">
                    <a:pos x="0" y="33"/>
                  </a:cxn>
                  <a:cxn ang="0">
                    <a:pos x="0" y="228"/>
                  </a:cxn>
                  <a:cxn ang="0">
                    <a:pos x="4" y="225"/>
                  </a:cxn>
                  <a:cxn ang="0">
                    <a:pos x="2" y="175"/>
                  </a:cxn>
                  <a:cxn ang="0">
                    <a:pos x="2" y="69"/>
                  </a:cxn>
                  <a:cxn ang="0">
                    <a:pos x="4" y="0"/>
                  </a:cxn>
                  <a:cxn ang="0">
                    <a:pos x="2" y="0"/>
                  </a:cxn>
                </a:cxnLst>
                <a:rect l="0" t="0" r="r" b="b"/>
                <a:pathLst>
                  <a:path w="5" h="228">
                    <a:moveTo>
                      <a:pt x="2" y="0"/>
                    </a:moveTo>
                    <a:lnTo>
                      <a:pt x="0" y="33"/>
                    </a:lnTo>
                    <a:lnTo>
                      <a:pt x="0" y="228"/>
                    </a:lnTo>
                    <a:lnTo>
                      <a:pt x="4" y="225"/>
                    </a:lnTo>
                    <a:lnTo>
                      <a:pt x="2" y="175"/>
                    </a:lnTo>
                    <a:lnTo>
                      <a:pt x="2" y="69"/>
                    </a:lnTo>
                    <a:lnTo>
                      <a:pt x="4" y="0"/>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499"/>
              <p:cNvSpPr>
                <a:spLocks/>
              </p:cNvSpPr>
              <p:nvPr/>
            </p:nvSpPr>
            <p:spPr bwMode="auto">
              <a:xfrm>
                <a:off x="8212" y="5966"/>
                <a:ext cx="5" cy="226"/>
              </a:xfrm>
              <a:custGeom>
                <a:avLst/>
                <a:gdLst/>
                <a:ahLst/>
                <a:cxnLst>
                  <a:cxn ang="0">
                    <a:pos x="4" y="0"/>
                  </a:cxn>
                  <a:cxn ang="0">
                    <a:pos x="2" y="0"/>
                  </a:cxn>
                  <a:cxn ang="0">
                    <a:pos x="2" y="33"/>
                  </a:cxn>
                  <a:cxn ang="0">
                    <a:pos x="0" y="112"/>
                  </a:cxn>
                  <a:cxn ang="0">
                    <a:pos x="0" y="192"/>
                  </a:cxn>
                  <a:cxn ang="0">
                    <a:pos x="2" y="225"/>
                  </a:cxn>
                  <a:cxn ang="0">
                    <a:pos x="4" y="225"/>
                  </a:cxn>
                  <a:cxn ang="0">
                    <a:pos x="4" y="0"/>
                  </a:cxn>
                </a:cxnLst>
                <a:rect l="0" t="0" r="r" b="b"/>
                <a:pathLst>
                  <a:path w="5" h="226">
                    <a:moveTo>
                      <a:pt x="4" y="0"/>
                    </a:moveTo>
                    <a:lnTo>
                      <a:pt x="2" y="0"/>
                    </a:lnTo>
                    <a:lnTo>
                      <a:pt x="2" y="33"/>
                    </a:lnTo>
                    <a:lnTo>
                      <a:pt x="0" y="112"/>
                    </a:lnTo>
                    <a:lnTo>
                      <a:pt x="0" y="192"/>
                    </a:lnTo>
                    <a:lnTo>
                      <a:pt x="2" y="225"/>
                    </a:lnTo>
                    <a:lnTo>
                      <a:pt x="4" y="225"/>
                    </a:lnTo>
                    <a:lnTo>
                      <a:pt x="4"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500"/>
              <p:cNvSpPr>
                <a:spLocks/>
              </p:cNvSpPr>
              <p:nvPr/>
            </p:nvSpPr>
            <p:spPr bwMode="auto">
              <a:xfrm>
                <a:off x="8212" y="5966"/>
                <a:ext cx="5" cy="226"/>
              </a:xfrm>
              <a:custGeom>
                <a:avLst/>
                <a:gdLst/>
                <a:ahLst/>
                <a:cxnLst>
                  <a:cxn ang="0">
                    <a:pos x="2" y="0"/>
                  </a:cxn>
                  <a:cxn ang="0">
                    <a:pos x="0" y="33"/>
                  </a:cxn>
                  <a:cxn ang="0">
                    <a:pos x="0" y="225"/>
                  </a:cxn>
                  <a:cxn ang="0">
                    <a:pos x="4" y="225"/>
                  </a:cxn>
                  <a:cxn ang="0">
                    <a:pos x="2" y="175"/>
                  </a:cxn>
                  <a:cxn ang="0">
                    <a:pos x="2" y="69"/>
                  </a:cxn>
                  <a:cxn ang="0">
                    <a:pos x="4" y="0"/>
                  </a:cxn>
                  <a:cxn ang="0">
                    <a:pos x="2" y="0"/>
                  </a:cxn>
                </a:cxnLst>
                <a:rect l="0" t="0" r="r" b="b"/>
                <a:pathLst>
                  <a:path w="5" h="226">
                    <a:moveTo>
                      <a:pt x="2" y="0"/>
                    </a:moveTo>
                    <a:lnTo>
                      <a:pt x="0" y="33"/>
                    </a:lnTo>
                    <a:lnTo>
                      <a:pt x="0" y="225"/>
                    </a:lnTo>
                    <a:lnTo>
                      <a:pt x="4" y="225"/>
                    </a:lnTo>
                    <a:lnTo>
                      <a:pt x="2" y="175"/>
                    </a:lnTo>
                    <a:lnTo>
                      <a:pt x="2" y="69"/>
                    </a:lnTo>
                    <a:lnTo>
                      <a:pt x="4" y="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501"/>
              <p:cNvSpPr>
                <a:spLocks/>
              </p:cNvSpPr>
              <p:nvPr/>
            </p:nvSpPr>
            <p:spPr bwMode="auto">
              <a:xfrm>
                <a:off x="8210" y="5964"/>
                <a:ext cx="5" cy="228"/>
              </a:xfrm>
              <a:custGeom>
                <a:avLst/>
                <a:gdLst/>
                <a:ahLst/>
                <a:cxnLst>
                  <a:cxn ang="0">
                    <a:pos x="4" y="2"/>
                  </a:cxn>
                  <a:cxn ang="0">
                    <a:pos x="2" y="0"/>
                  </a:cxn>
                  <a:cxn ang="0">
                    <a:pos x="2" y="36"/>
                  </a:cxn>
                  <a:cxn ang="0">
                    <a:pos x="0" y="115"/>
                  </a:cxn>
                  <a:cxn ang="0">
                    <a:pos x="0" y="192"/>
                  </a:cxn>
                  <a:cxn ang="0">
                    <a:pos x="2" y="228"/>
                  </a:cxn>
                  <a:cxn ang="0">
                    <a:pos x="4" y="228"/>
                  </a:cxn>
                  <a:cxn ang="0">
                    <a:pos x="4" y="177"/>
                  </a:cxn>
                  <a:cxn ang="0">
                    <a:pos x="2" y="127"/>
                  </a:cxn>
                  <a:cxn ang="0">
                    <a:pos x="4" y="72"/>
                  </a:cxn>
                  <a:cxn ang="0">
                    <a:pos x="4" y="2"/>
                  </a:cxn>
                </a:cxnLst>
                <a:rect l="0" t="0" r="r" b="b"/>
                <a:pathLst>
                  <a:path w="5" h="228">
                    <a:moveTo>
                      <a:pt x="4" y="2"/>
                    </a:moveTo>
                    <a:lnTo>
                      <a:pt x="2" y="0"/>
                    </a:lnTo>
                    <a:lnTo>
                      <a:pt x="2" y="36"/>
                    </a:lnTo>
                    <a:lnTo>
                      <a:pt x="0" y="115"/>
                    </a:lnTo>
                    <a:lnTo>
                      <a:pt x="0" y="192"/>
                    </a:lnTo>
                    <a:lnTo>
                      <a:pt x="2" y="228"/>
                    </a:lnTo>
                    <a:lnTo>
                      <a:pt x="4" y="228"/>
                    </a:lnTo>
                    <a:lnTo>
                      <a:pt x="4" y="177"/>
                    </a:lnTo>
                    <a:lnTo>
                      <a:pt x="2" y="127"/>
                    </a:lnTo>
                    <a:lnTo>
                      <a:pt x="4" y="72"/>
                    </a:lnTo>
                    <a:lnTo>
                      <a:pt x="4" y="2"/>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502"/>
              <p:cNvSpPr>
                <a:spLocks/>
              </p:cNvSpPr>
              <p:nvPr/>
            </p:nvSpPr>
            <p:spPr bwMode="auto">
              <a:xfrm>
                <a:off x="8211" y="5964"/>
                <a:ext cx="0" cy="228"/>
              </a:xfrm>
              <a:custGeom>
                <a:avLst/>
                <a:gdLst/>
                <a:ahLst/>
                <a:cxnLst>
                  <a:cxn ang="0">
                    <a:pos x="0" y="0"/>
                  </a:cxn>
                  <a:cxn ang="0">
                    <a:pos x="0" y="227"/>
                  </a:cxn>
                </a:cxnLst>
                <a:rect l="0" t="0" r="r" b="b"/>
                <a:pathLst>
                  <a:path h="228">
                    <a:moveTo>
                      <a:pt x="0" y="0"/>
                    </a:moveTo>
                    <a:lnTo>
                      <a:pt x="0" y="227"/>
                    </a:lnTo>
                  </a:path>
                </a:pathLst>
              </a:custGeom>
              <a:noFill/>
              <a:ln w="2794">
                <a:solidFill>
                  <a:srgbClr val="4B39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503"/>
              <p:cNvSpPr>
                <a:spLocks/>
              </p:cNvSpPr>
              <p:nvPr/>
            </p:nvSpPr>
            <p:spPr bwMode="auto">
              <a:xfrm>
                <a:off x="8208" y="5964"/>
                <a:ext cx="4" cy="228"/>
              </a:xfrm>
              <a:custGeom>
                <a:avLst/>
                <a:gdLst/>
                <a:ahLst/>
                <a:cxnLst>
                  <a:cxn ang="0">
                    <a:pos x="2" y="0"/>
                  </a:cxn>
                  <a:cxn ang="0">
                    <a:pos x="0" y="36"/>
                  </a:cxn>
                  <a:cxn ang="0">
                    <a:pos x="0" y="192"/>
                  </a:cxn>
                  <a:cxn ang="0">
                    <a:pos x="2" y="228"/>
                  </a:cxn>
                  <a:cxn ang="0">
                    <a:pos x="4" y="228"/>
                  </a:cxn>
                  <a:cxn ang="0">
                    <a:pos x="2" y="177"/>
                  </a:cxn>
                  <a:cxn ang="0">
                    <a:pos x="2" y="72"/>
                  </a:cxn>
                  <a:cxn ang="0">
                    <a:pos x="4" y="2"/>
                  </a:cxn>
                  <a:cxn ang="0">
                    <a:pos x="2" y="0"/>
                  </a:cxn>
                </a:cxnLst>
                <a:rect l="0" t="0" r="r" b="b"/>
                <a:pathLst>
                  <a:path w="4" h="228">
                    <a:moveTo>
                      <a:pt x="2" y="0"/>
                    </a:moveTo>
                    <a:lnTo>
                      <a:pt x="0" y="36"/>
                    </a:lnTo>
                    <a:lnTo>
                      <a:pt x="0" y="192"/>
                    </a:lnTo>
                    <a:lnTo>
                      <a:pt x="2" y="228"/>
                    </a:lnTo>
                    <a:lnTo>
                      <a:pt x="4" y="228"/>
                    </a:lnTo>
                    <a:lnTo>
                      <a:pt x="2" y="177"/>
                    </a:lnTo>
                    <a:lnTo>
                      <a:pt x="2" y="72"/>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Freeform 504"/>
              <p:cNvSpPr>
                <a:spLocks/>
              </p:cNvSpPr>
              <p:nvPr/>
            </p:nvSpPr>
            <p:spPr bwMode="auto">
              <a:xfrm>
                <a:off x="8224" y="5968"/>
                <a:ext cx="5" cy="226"/>
              </a:xfrm>
              <a:custGeom>
                <a:avLst/>
                <a:gdLst/>
                <a:ahLst/>
                <a:cxnLst>
                  <a:cxn ang="0">
                    <a:pos x="4" y="0"/>
                  </a:cxn>
                  <a:cxn ang="0">
                    <a:pos x="2" y="0"/>
                  </a:cxn>
                  <a:cxn ang="0">
                    <a:pos x="2" y="33"/>
                  </a:cxn>
                  <a:cxn ang="0">
                    <a:pos x="0" y="112"/>
                  </a:cxn>
                  <a:cxn ang="0">
                    <a:pos x="0" y="192"/>
                  </a:cxn>
                  <a:cxn ang="0">
                    <a:pos x="2" y="225"/>
                  </a:cxn>
                  <a:cxn ang="0">
                    <a:pos x="4" y="225"/>
                  </a:cxn>
                  <a:cxn ang="0">
                    <a:pos x="4" y="0"/>
                  </a:cxn>
                </a:cxnLst>
                <a:rect l="0" t="0" r="r" b="b"/>
                <a:pathLst>
                  <a:path w="5" h="226">
                    <a:moveTo>
                      <a:pt x="4" y="0"/>
                    </a:moveTo>
                    <a:lnTo>
                      <a:pt x="2" y="0"/>
                    </a:lnTo>
                    <a:lnTo>
                      <a:pt x="2" y="33"/>
                    </a:lnTo>
                    <a:lnTo>
                      <a:pt x="0" y="112"/>
                    </a:lnTo>
                    <a:lnTo>
                      <a:pt x="0" y="192"/>
                    </a:lnTo>
                    <a:lnTo>
                      <a:pt x="2" y="225"/>
                    </a:lnTo>
                    <a:lnTo>
                      <a:pt x="4" y="225"/>
                    </a:lnTo>
                    <a:lnTo>
                      <a:pt x="4"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505"/>
              <p:cNvSpPr>
                <a:spLocks/>
              </p:cNvSpPr>
              <p:nvPr/>
            </p:nvSpPr>
            <p:spPr bwMode="auto">
              <a:xfrm>
                <a:off x="7958" y="6007"/>
                <a:ext cx="53" cy="228"/>
              </a:xfrm>
              <a:custGeom>
                <a:avLst/>
                <a:gdLst/>
                <a:ahLst/>
                <a:cxnLst>
                  <a:cxn ang="0">
                    <a:pos x="9" y="218"/>
                  </a:cxn>
                  <a:cxn ang="0">
                    <a:pos x="9" y="227"/>
                  </a:cxn>
                  <a:cxn ang="0">
                    <a:pos x="52" y="227"/>
                  </a:cxn>
                  <a:cxn ang="0">
                    <a:pos x="52" y="0"/>
                  </a:cxn>
                  <a:cxn ang="0">
                    <a:pos x="0" y="4"/>
                  </a:cxn>
                  <a:cxn ang="0">
                    <a:pos x="0" y="218"/>
                  </a:cxn>
                  <a:cxn ang="0">
                    <a:pos x="9" y="218"/>
                  </a:cxn>
                </a:cxnLst>
                <a:rect l="0" t="0" r="r" b="b"/>
                <a:pathLst>
                  <a:path w="53" h="228">
                    <a:moveTo>
                      <a:pt x="9" y="218"/>
                    </a:moveTo>
                    <a:lnTo>
                      <a:pt x="9" y="227"/>
                    </a:lnTo>
                    <a:lnTo>
                      <a:pt x="52" y="227"/>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506"/>
              <p:cNvSpPr>
                <a:spLocks/>
              </p:cNvSpPr>
              <p:nvPr/>
            </p:nvSpPr>
            <p:spPr bwMode="auto">
              <a:xfrm>
                <a:off x="7958" y="6007"/>
                <a:ext cx="53" cy="211"/>
              </a:xfrm>
              <a:custGeom>
                <a:avLst/>
                <a:gdLst/>
                <a:ahLst/>
                <a:cxnLst>
                  <a:cxn ang="0">
                    <a:pos x="9" y="211"/>
                  </a:cxn>
                  <a:cxn ang="0">
                    <a:pos x="52" y="211"/>
                  </a:cxn>
                  <a:cxn ang="0">
                    <a:pos x="52" y="0"/>
                  </a:cxn>
                  <a:cxn ang="0">
                    <a:pos x="40" y="0"/>
                  </a:cxn>
                  <a:cxn ang="0">
                    <a:pos x="36" y="2"/>
                  </a:cxn>
                  <a:cxn ang="0">
                    <a:pos x="16" y="2"/>
                  </a:cxn>
                  <a:cxn ang="0">
                    <a:pos x="14"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40" y="0"/>
                    </a:lnTo>
                    <a:lnTo>
                      <a:pt x="36" y="2"/>
                    </a:lnTo>
                    <a:lnTo>
                      <a:pt x="16" y="2"/>
                    </a:lnTo>
                    <a:lnTo>
                      <a:pt x="14"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507"/>
              <p:cNvSpPr>
                <a:spLocks/>
              </p:cNvSpPr>
              <p:nvPr/>
            </p:nvSpPr>
            <p:spPr bwMode="auto">
              <a:xfrm>
                <a:off x="7958" y="6007"/>
                <a:ext cx="53" cy="194"/>
              </a:xfrm>
              <a:custGeom>
                <a:avLst/>
                <a:gdLst/>
                <a:ahLst/>
                <a:cxnLst>
                  <a:cxn ang="0">
                    <a:pos x="40" y="2"/>
                  </a:cxn>
                  <a:cxn ang="0">
                    <a:pos x="16" y="2"/>
                  </a:cxn>
                  <a:cxn ang="0">
                    <a:pos x="14" y="4"/>
                  </a:cxn>
                  <a:cxn ang="0">
                    <a:pos x="0" y="4"/>
                  </a:cxn>
                  <a:cxn ang="0">
                    <a:pos x="0" y="187"/>
                  </a:cxn>
                  <a:cxn ang="0">
                    <a:pos x="9" y="187"/>
                  </a:cxn>
                  <a:cxn ang="0">
                    <a:pos x="9" y="194"/>
                  </a:cxn>
                  <a:cxn ang="0">
                    <a:pos x="52" y="194"/>
                  </a:cxn>
                  <a:cxn ang="0">
                    <a:pos x="52" y="0"/>
                  </a:cxn>
                  <a:cxn ang="0">
                    <a:pos x="43" y="0"/>
                  </a:cxn>
                  <a:cxn ang="0">
                    <a:pos x="40" y="2"/>
                  </a:cxn>
                </a:cxnLst>
                <a:rect l="0" t="0" r="r" b="b"/>
                <a:pathLst>
                  <a:path w="53" h="194">
                    <a:moveTo>
                      <a:pt x="40" y="2"/>
                    </a:moveTo>
                    <a:lnTo>
                      <a:pt x="16" y="2"/>
                    </a:lnTo>
                    <a:lnTo>
                      <a:pt x="14" y="4"/>
                    </a:lnTo>
                    <a:lnTo>
                      <a:pt x="0" y="4"/>
                    </a:lnTo>
                    <a:lnTo>
                      <a:pt x="0" y="187"/>
                    </a:lnTo>
                    <a:lnTo>
                      <a:pt x="9" y="187"/>
                    </a:lnTo>
                    <a:lnTo>
                      <a:pt x="9" y="194"/>
                    </a:lnTo>
                    <a:lnTo>
                      <a:pt x="52" y="194"/>
                    </a:lnTo>
                    <a:lnTo>
                      <a:pt x="52" y="0"/>
                    </a:lnTo>
                    <a:lnTo>
                      <a:pt x="43" y="0"/>
                    </a:lnTo>
                    <a:lnTo>
                      <a:pt x="40"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508"/>
              <p:cNvSpPr>
                <a:spLocks/>
              </p:cNvSpPr>
              <p:nvPr/>
            </p:nvSpPr>
            <p:spPr bwMode="auto">
              <a:xfrm>
                <a:off x="7958" y="6007"/>
                <a:ext cx="53" cy="177"/>
              </a:xfrm>
              <a:custGeom>
                <a:avLst/>
                <a:gdLst/>
                <a:ahLst/>
                <a:cxnLst>
                  <a:cxn ang="0">
                    <a:pos x="40" y="2"/>
                  </a:cxn>
                  <a:cxn ang="0">
                    <a:pos x="16" y="2"/>
                  </a:cxn>
                  <a:cxn ang="0">
                    <a:pos x="14" y="4"/>
                  </a:cxn>
                  <a:cxn ang="0">
                    <a:pos x="0" y="4"/>
                  </a:cxn>
                  <a:cxn ang="0">
                    <a:pos x="0" y="170"/>
                  </a:cxn>
                  <a:cxn ang="0">
                    <a:pos x="9" y="170"/>
                  </a:cxn>
                  <a:cxn ang="0">
                    <a:pos x="9" y="177"/>
                  </a:cxn>
                  <a:cxn ang="0">
                    <a:pos x="52" y="177"/>
                  </a:cxn>
                  <a:cxn ang="0">
                    <a:pos x="52" y="0"/>
                  </a:cxn>
                  <a:cxn ang="0">
                    <a:pos x="43" y="0"/>
                  </a:cxn>
                  <a:cxn ang="0">
                    <a:pos x="40" y="2"/>
                  </a:cxn>
                </a:cxnLst>
                <a:rect l="0" t="0" r="r" b="b"/>
                <a:pathLst>
                  <a:path w="53" h="177">
                    <a:moveTo>
                      <a:pt x="40" y="2"/>
                    </a:moveTo>
                    <a:lnTo>
                      <a:pt x="16" y="2"/>
                    </a:lnTo>
                    <a:lnTo>
                      <a:pt x="14" y="4"/>
                    </a:lnTo>
                    <a:lnTo>
                      <a:pt x="0" y="4"/>
                    </a:lnTo>
                    <a:lnTo>
                      <a:pt x="0" y="170"/>
                    </a:lnTo>
                    <a:lnTo>
                      <a:pt x="9" y="170"/>
                    </a:lnTo>
                    <a:lnTo>
                      <a:pt x="9" y="177"/>
                    </a:lnTo>
                    <a:lnTo>
                      <a:pt x="52" y="177"/>
                    </a:lnTo>
                    <a:lnTo>
                      <a:pt x="52" y="0"/>
                    </a:lnTo>
                    <a:lnTo>
                      <a:pt x="43" y="0"/>
                    </a:lnTo>
                    <a:lnTo>
                      <a:pt x="40"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509"/>
              <p:cNvSpPr>
                <a:spLocks/>
              </p:cNvSpPr>
              <p:nvPr/>
            </p:nvSpPr>
            <p:spPr bwMode="auto">
              <a:xfrm>
                <a:off x="7958" y="6007"/>
                <a:ext cx="53" cy="161"/>
              </a:xfrm>
              <a:custGeom>
                <a:avLst/>
                <a:gdLst/>
                <a:ahLst/>
                <a:cxnLst>
                  <a:cxn ang="0">
                    <a:pos x="40" y="2"/>
                  </a:cxn>
                  <a:cxn ang="0">
                    <a:pos x="16" y="2"/>
                  </a:cxn>
                  <a:cxn ang="0">
                    <a:pos x="14" y="4"/>
                  </a:cxn>
                  <a:cxn ang="0">
                    <a:pos x="0" y="4"/>
                  </a:cxn>
                  <a:cxn ang="0">
                    <a:pos x="0" y="156"/>
                  </a:cxn>
                  <a:cxn ang="0">
                    <a:pos x="9" y="156"/>
                  </a:cxn>
                  <a:cxn ang="0">
                    <a:pos x="9" y="160"/>
                  </a:cxn>
                  <a:cxn ang="0">
                    <a:pos x="52" y="160"/>
                  </a:cxn>
                  <a:cxn ang="0">
                    <a:pos x="52" y="0"/>
                  </a:cxn>
                  <a:cxn ang="0">
                    <a:pos x="43" y="0"/>
                  </a:cxn>
                  <a:cxn ang="0">
                    <a:pos x="40" y="2"/>
                  </a:cxn>
                </a:cxnLst>
                <a:rect l="0" t="0" r="r" b="b"/>
                <a:pathLst>
                  <a:path w="53" h="161">
                    <a:moveTo>
                      <a:pt x="40" y="2"/>
                    </a:moveTo>
                    <a:lnTo>
                      <a:pt x="16" y="2"/>
                    </a:lnTo>
                    <a:lnTo>
                      <a:pt x="14" y="4"/>
                    </a:lnTo>
                    <a:lnTo>
                      <a:pt x="0" y="4"/>
                    </a:lnTo>
                    <a:lnTo>
                      <a:pt x="0" y="156"/>
                    </a:lnTo>
                    <a:lnTo>
                      <a:pt x="9" y="156"/>
                    </a:lnTo>
                    <a:lnTo>
                      <a:pt x="9" y="160"/>
                    </a:lnTo>
                    <a:lnTo>
                      <a:pt x="52" y="160"/>
                    </a:lnTo>
                    <a:lnTo>
                      <a:pt x="52" y="0"/>
                    </a:lnTo>
                    <a:lnTo>
                      <a:pt x="43" y="0"/>
                    </a:lnTo>
                    <a:lnTo>
                      <a:pt x="40"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510"/>
              <p:cNvSpPr>
                <a:spLocks/>
              </p:cNvSpPr>
              <p:nvPr/>
            </p:nvSpPr>
            <p:spPr bwMode="auto">
              <a:xfrm>
                <a:off x="7958" y="6007"/>
                <a:ext cx="53" cy="146"/>
              </a:xfrm>
              <a:custGeom>
                <a:avLst/>
                <a:gdLst/>
                <a:ahLst/>
                <a:cxnLst>
                  <a:cxn ang="0">
                    <a:pos x="43" y="2"/>
                  </a:cxn>
                  <a:cxn ang="0">
                    <a:pos x="16" y="2"/>
                  </a:cxn>
                  <a:cxn ang="0">
                    <a:pos x="14"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4"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511"/>
              <p:cNvSpPr>
                <a:spLocks/>
              </p:cNvSpPr>
              <p:nvPr/>
            </p:nvSpPr>
            <p:spPr bwMode="auto">
              <a:xfrm>
                <a:off x="7958" y="6007"/>
                <a:ext cx="53" cy="129"/>
              </a:xfrm>
              <a:custGeom>
                <a:avLst/>
                <a:gdLst/>
                <a:ahLst/>
                <a:cxnLst>
                  <a:cxn ang="0">
                    <a:pos x="43" y="2"/>
                  </a:cxn>
                  <a:cxn ang="0">
                    <a:pos x="16" y="2"/>
                  </a:cxn>
                  <a:cxn ang="0">
                    <a:pos x="14" y="4"/>
                  </a:cxn>
                  <a:cxn ang="0">
                    <a:pos x="0" y="4"/>
                  </a:cxn>
                  <a:cxn ang="0">
                    <a:pos x="0" y="124"/>
                  </a:cxn>
                  <a:cxn ang="0">
                    <a:pos x="9" y="124"/>
                  </a:cxn>
                  <a:cxn ang="0">
                    <a:pos x="9" y="129"/>
                  </a:cxn>
                  <a:cxn ang="0">
                    <a:pos x="52" y="129"/>
                  </a:cxn>
                  <a:cxn ang="0">
                    <a:pos x="52" y="0"/>
                  </a:cxn>
                  <a:cxn ang="0">
                    <a:pos x="45" y="0"/>
                  </a:cxn>
                  <a:cxn ang="0">
                    <a:pos x="43" y="2"/>
                  </a:cxn>
                </a:cxnLst>
                <a:rect l="0" t="0" r="r" b="b"/>
                <a:pathLst>
                  <a:path w="53" h="129">
                    <a:moveTo>
                      <a:pt x="43" y="2"/>
                    </a:moveTo>
                    <a:lnTo>
                      <a:pt x="16" y="2"/>
                    </a:lnTo>
                    <a:lnTo>
                      <a:pt x="14"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512"/>
              <p:cNvSpPr>
                <a:spLocks/>
              </p:cNvSpPr>
              <p:nvPr/>
            </p:nvSpPr>
            <p:spPr bwMode="auto">
              <a:xfrm>
                <a:off x="7958" y="6007"/>
                <a:ext cx="53" cy="113"/>
              </a:xfrm>
              <a:custGeom>
                <a:avLst/>
                <a:gdLst/>
                <a:ahLst/>
                <a:cxnLst>
                  <a:cxn ang="0">
                    <a:pos x="45" y="2"/>
                  </a:cxn>
                  <a:cxn ang="0">
                    <a:pos x="16" y="2"/>
                  </a:cxn>
                  <a:cxn ang="0">
                    <a:pos x="14" y="4"/>
                  </a:cxn>
                  <a:cxn ang="0">
                    <a:pos x="0" y="4"/>
                  </a:cxn>
                  <a:cxn ang="0">
                    <a:pos x="0" y="107"/>
                  </a:cxn>
                  <a:cxn ang="0">
                    <a:pos x="9" y="107"/>
                  </a:cxn>
                  <a:cxn ang="0">
                    <a:pos x="9" y="112"/>
                  </a:cxn>
                  <a:cxn ang="0">
                    <a:pos x="52" y="112"/>
                  </a:cxn>
                  <a:cxn ang="0">
                    <a:pos x="52" y="0"/>
                  </a:cxn>
                  <a:cxn ang="0">
                    <a:pos x="50" y="0"/>
                  </a:cxn>
                  <a:cxn ang="0">
                    <a:pos x="45" y="2"/>
                  </a:cxn>
                </a:cxnLst>
                <a:rect l="0" t="0" r="r" b="b"/>
                <a:pathLst>
                  <a:path w="53" h="113">
                    <a:moveTo>
                      <a:pt x="45" y="2"/>
                    </a:moveTo>
                    <a:lnTo>
                      <a:pt x="16" y="2"/>
                    </a:lnTo>
                    <a:lnTo>
                      <a:pt x="14" y="4"/>
                    </a:lnTo>
                    <a:lnTo>
                      <a:pt x="0" y="4"/>
                    </a:lnTo>
                    <a:lnTo>
                      <a:pt x="0" y="107"/>
                    </a:lnTo>
                    <a:lnTo>
                      <a:pt x="9" y="107"/>
                    </a:lnTo>
                    <a:lnTo>
                      <a:pt x="9" y="112"/>
                    </a:lnTo>
                    <a:lnTo>
                      <a:pt x="52" y="112"/>
                    </a:lnTo>
                    <a:lnTo>
                      <a:pt x="52" y="0"/>
                    </a:lnTo>
                    <a:lnTo>
                      <a:pt x="50"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513"/>
              <p:cNvSpPr>
                <a:spLocks/>
              </p:cNvSpPr>
              <p:nvPr/>
            </p:nvSpPr>
            <p:spPr bwMode="auto">
              <a:xfrm>
                <a:off x="7958" y="6007"/>
                <a:ext cx="53" cy="96"/>
              </a:xfrm>
              <a:custGeom>
                <a:avLst/>
                <a:gdLst/>
                <a:ahLst/>
                <a:cxnLst>
                  <a:cxn ang="0">
                    <a:pos x="50" y="2"/>
                  </a:cxn>
                  <a:cxn ang="0">
                    <a:pos x="16" y="2"/>
                  </a:cxn>
                  <a:cxn ang="0">
                    <a:pos x="14" y="4"/>
                  </a:cxn>
                  <a:cxn ang="0">
                    <a:pos x="0" y="4"/>
                  </a:cxn>
                  <a:cxn ang="0">
                    <a:pos x="0" y="93"/>
                  </a:cxn>
                  <a:cxn ang="0">
                    <a:pos x="9" y="93"/>
                  </a:cxn>
                  <a:cxn ang="0">
                    <a:pos x="9" y="96"/>
                  </a:cxn>
                  <a:cxn ang="0">
                    <a:pos x="52" y="96"/>
                  </a:cxn>
                  <a:cxn ang="0">
                    <a:pos x="52" y="0"/>
                  </a:cxn>
                  <a:cxn ang="0">
                    <a:pos x="50" y="2"/>
                  </a:cxn>
                </a:cxnLst>
                <a:rect l="0" t="0" r="r" b="b"/>
                <a:pathLst>
                  <a:path w="53" h="96">
                    <a:moveTo>
                      <a:pt x="50" y="2"/>
                    </a:moveTo>
                    <a:lnTo>
                      <a:pt x="16" y="2"/>
                    </a:lnTo>
                    <a:lnTo>
                      <a:pt x="14" y="4"/>
                    </a:lnTo>
                    <a:lnTo>
                      <a:pt x="0" y="4"/>
                    </a:lnTo>
                    <a:lnTo>
                      <a:pt x="0" y="93"/>
                    </a:lnTo>
                    <a:lnTo>
                      <a:pt x="9" y="93"/>
                    </a:lnTo>
                    <a:lnTo>
                      <a:pt x="9" y="96"/>
                    </a:lnTo>
                    <a:lnTo>
                      <a:pt x="52" y="96"/>
                    </a:lnTo>
                    <a:lnTo>
                      <a:pt x="52" y="0"/>
                    </a:lnTo>
                    <a:lnTo>
                      <a:pt x="50"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514"/>
              <p:cNvSpPr>
                <a:spLocks/>
              </p:cNvSpPr>
              <p:nvPr/>
            </p:nvSpPr>
            <p:spPr bwMode="auto">
              <a:xfrm>
                <a:off x="7958" y="6007"/>
                <a:ext cx="53" cy="79"/>
              </a:xfrm>
              <a:custGeom>
                <a:avLst/>
                <a:gdLst/>
                <a:ahLst/>
                <a:cxnLst>
                  <a:cxn ang="0">
                    <a:pos x="50" y="2"/>
                  </a:cxn>
                  <a:cxn ang="0">
                    <a:pos x="16" y="2"/>
                  </a:cxn>
                  <a:cxn ang="0">
                    <a:pos x="14" y="4"/>
                  </a:cxn>
                  <a:cxn ang="0">
                    <a:pos x="0" y="4"/>
                  </a:cxn>
                  <a:cxn ang="0">
                    <a:pos x="0" y="76"/>
                  </a:cxn>
                  <a:cxn ang="0">
                    <a:pos x="9" y="76"/>
                  </a:cxn>
                  <a:cxn ang="0">
                    <a:pos x="9" y="79"/>
                  </a:cxn>
                  <a:cxn ang="0">
                    <a:pos x="52" y="79"/>
                  </a:cxn>
                  <a:cxn ang="0">
                    <a:pos x="52" y="0"/>
                  </a:cxn>
                  <a:cxn ang="0">
                    <a:pos x="50" y="2"/>
                  </a:cxn>
                </a:cxnLst>
                <a:rect l="0" t="0" r="r" b="b"/>
                <a:pathLst>
                  <a:path w="53" h="79">
                    <a:moveTo>
                      <a:pt x="50" y="2"/>
                    </a:moveTo>
                    <a:lnTo>
                      <a:pt x="16" y="2"/>
                    </a:lnTo>
                    <a:lnTo>
                      <a:pt x="14" y="4"/>
                    </a:lnTo>
                    <a:lnTo>
                      <a:pt x="0" y="4"/>
                    </a:lnTo>
                    <a:lnTo>
                      <a:pt x="0" y="76"/>
                    </a:lnTo>
                    <a:lnTo>
                      <a:pt x="9" y="76"/>
                    </a:lnTo>
                    <a:lnTo>
                      <a:pt x="9" y="79"/>
                    </a:lnTo>
                    <a:lnTo>
                      <a:pt x="52" y="79"/>
                    </a:lnTo>
                    <a:lnTo>
                      <a:pt x="52" y="0"/>
                    </a:lnTo>
                    <a:lnTo>
                      <a:pt x="50"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515"/>
              <p:cNvSpPr>
                <a:spLocks/>
              </p:cNvSpPr>
              <p:nvPr/>
            </p:nvSpPr>
            <p:spPr bwMode="auto">
              <a:xfrm>
                <a:off x="7958" y="6009"/>
                <a:ext cx="53" cy="63"/>
              </a:xfrm>
              <a:custGeom>
                <a:avLst/>
                <a:gdLst/>
                <a:ahLst/>
                <a:cxnLst>
                  <a:cxn ang="0">
                    <a:pos x="9" y="62"/>
                  </a:cxn>
                  <a:cxn ang="0">
                    <a:pos x="52" y="62"/>
                  </a:cxn>
                  <a:cxn ang="0">
                    <a:pos x="52" y="0"/>
                  </a:cxn>
                  <a:cxn ang="0">
                    <a:pos x="16" y="0"/>
                  </a:cxn>
                  <a:cxn ang="0">
                    <a:pos x="14"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4"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516"/>
              <p:cNvSpPr>
                <a:spLocks/>
              </p:cNvSpPr>
              <p:nvPr/>
            </p:nvSpPr>
            <p:spPr bwMode="auto">
              <a:xfrm>
                <a:off x="7958" y="6009"/>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517"/>
              <p:cNvSpPr>
                <a:spLocks/>
              </p:cNvSpPr>
              <p:nvPr/>
            </p:nvSpPr>
            <p:spPr bwMode="auto">
              <a:xfrm>
                <a:off x="8020" y="5961"/>
                <a:ext cx="183" cy="243"/>
              </a:xfrm>
              <a:custGeom>
                <a:avLst/>
                <a:gdLst/>
                <a:ahLst/>
                <a:cxnLst>
                  <a:cxn ang="0">
                    <a:pos x="0" y="105"/>
                  </a:cxn>
                  <a:cxn ang="0">
                    <a:pos x="0" y="153"/>
                  </a:cxn>
                  <a:cxn ang="0">
                    <a:pos x="2" y="180"/>
                  </a:cxn>
                  <a:cxn ang="0">
                    <a:pos x="4" y="203"/>
                  </a:cxn>
                  <a:cxn ang="0">
                    <a:pos x="7" y="230"/>
                  </a:cxn>
                  <a:cxn ang="0">
                    <a:pos x="11" y="232"/>
                  </a:cxn>
                  <a:cxn ang="0">
                    <a:pos x="21" y="232"/>
                  </a:cxn>
                  <a:cxn ang="0">
                    <a:pos x="26" y="235"/>
                  </a:cxn>
                  <a:cxn ang="0">
                    <a:pos x="31" y="235"/>
                  </a:cxn>
                  <a:cxn ang="0">
                    <a:pos x="35" y="237"/>
                  </a:cxn>
                  <a:cxn ang="0">
                    <a:pos x="47" y="237"/>
                  </a:cxn>
                  <a:cxn ang="0">
                    <a:pos x="52" y="240"/>
                  </a:cxn>
                  <a:cxn ang="0">
                    <a:pos x="88" y="240"/>
                  </a:cxn>
                  <a:cxn ang="0">
                    <a:pos x="95" y="242"/>
                  </a:cxn>
                  <a:cxn ang="0">
                    <a:pos x="112" y="242"/>
                  </a:cxn>
                  <a:cxn ang="0">
                    <a:pos x="120" y="240"/>
                  </a:cxn>
                  <a:cxn ang="0">
                    <a:pos x="153" y="240"/>
                  </a:cxn>
                  <a:cxn ang="0">
                    <a:pos x="158" y="237"/>
                  </a:cxn>
                  <a:cxn ang="0">
                    <a:pos x="167" y="237"/>
                  </a:cxn>
                  <a:cxn ang="0">
                    <a:pos x="172" y="235"/>
                  </a:cxn>
                  <a:cxn ang="0">
                    <a:pos x="180" y="235"/>
                  </a:cxn>
                  <a:cxn ang="0">
                    <a:pos x="177" y="175"/>
                  </a:cxn>
                  <a:cxn ang="0">
                    <a:pos x="177" y="117"/>
                  </a:cxn>
                  <a:cxn ang="0">
                    <a:pos x="180" y="60"/>
                  </a:cxn>
                  <a:cxn ang="0">
                    <a:pos x="182" y="0"/>
                  </a:cxn>
                  <a:cxn ang="0">
                    <a:pos x="160" y="0"/>
                  </a:cxn>
                  <a:cxn ang="0">
                    <a:pos x="155" y="2"/>
                  </a:cxn>
                  <a:cxn ang="0">
                    <a:pos x="134" y="2"/>
                  </a:cxn>
                  <a:cxn ang="0">
                    <a:pos x="127" y="4"/>
                  </a:cxn>
                  <a:cxn ang="0">
                    <a:pos x="112" y="4"/>
                  </a:cxn>
                  <a:cxn ang="0">
                    <a:pos x="105" y="7"/>
                  </a:cxn>
                  <a:cxn ang="0">
                    <a:pos x="95" y="7"/>
                  </a:cxn>
                  <a:cxn ang="0">
                    <a:pos x="91" y="9"/>
                  </a:cxn>
                  <a:cxn ang="0">
                    <a:pos x="83" y="9"/>
                  </a:cxn>
                  <a:cxn ang="0">
                    <a:pos x="79" y="12"/>
                  </a:cxn>
                  <a:cxn ang="0">
                    <a:pos x="69" y="12"/>
                  </a:cxn>
                  <a:cxn ang="0">
                    <a:pos x="62" y="14"/>
                  </a:cxn>
                  <a:cxn ang="0">
                    <a:pos x="57" y="14"/>
                  </a:cxn>
                  <a:cxn ang="0">
                    <a:pos x="52" y="16"/>
                  </a:cxn>
                  <a:cxn ang="0">
                    <a:pos x="47" y="16"/>
                  </a:cxn>
                  <a:cxn ang="0">
                    <a:pos x="40" y="19"/>
                  </a:cxn>
                  <a:cxn ang="0">
                    <a:pos x="35" y="19"/>
                  </a:cxn>
                  <a:cxn ang="0">
                    <a:pos x="31" y="21"/>
                  </a:cxn>
                  <a:cxn ang="0">
                    <a:pos x="26" y="21"/>
                  </a:cxn>
                  <a:cxn ang="0">
                    <a:pos x="19" y="23"/>
                  </a:cxn>
                  <a:cxn ang="0">
                    <a:pos x="14" y="23"/>
                  </a:cxn>
                  <a:cxn ang="0">
                    <a:pos x="9" y="26"/>
                  </a:cxn>
                  <a:cxn ang="0">
                    <a:pos x="4" y="52"/>
                  </a:cxn>
                  <a:cxn ang="0">
                    <a:pos x="0" y="105"/>
                  </a:cxn>
                </a:cxnLst>
                <a:rect l="0" t="0" r="r" b="b"/>
                <a:pathLst>
                  <a:path w="183" h="243">
                    <a:moveTo>
                      <a:pt x="0" y="105"/>
                    </a:moveTo>
                    <a:lnTo>
                      <a:pt x="0" y="153"/>
                    </a:lnTo>
                    <a:lnTo>
                      <a:pt x="2" y="180"/>
                    </a:lnTo>
                    <a:lnTo>
                      <a:pt x="4" y="203"/>
                    </a:lnTo>
                    <a:lnTo>
                      <a:pt x="7" y="230"/>
                    </a:lnTo>
                    <a:lnTo>
                      <a:pt x="11" y="232"/>
                    </a:lnTo>
                    <a:lnTo>
                      <a:pt x="21" y="232"/>
                    </a:lnTo>
                    <a:lnTo>
                      <a:pt x="26" y="235"/>
                    </a:lnTo>
                    <a:lnTo>
                      <a:pt x="31" y="235"/>
                    </a:lnTo>
                    <a:lnTo>
                      <a:pt x="35" y="237"/>
                    </a:lnTo>
                    <a:lnTo>
                      <a:pt x="47" y="237"/>
                    </a:lnTo>
                    <a:lnTo>
                      <a:pt x="52" y="240"/>
                    </a:lnTo>
                    <a:lnTo>
                      <a:pt x="88" y="240"/>
                    </a:lnTo>
                    <a:lnTo>
                      <a:pt x="95" y="242"/>
                    </a:lnTo>
                    <a:lnTo>
                      <a:pt x="112" y="242"/>
                    </a:lnTo>
                    <a:lnTo>
                      <a:pt x="120" y="240"/>
                    </a:lnTo>
                    <a:lnTo>
                      <a:pt x="153" y="240"/>
                    </a:lnTo>
                    <a:lnTo>
                      <a:pt x="158" y="237"/>
                    </a:lnTo>
                    <a:lnTo>
                      <a:pt x="167" y="237"/>
                    </a:lnTo>
                    <a:lnTo>
                      <a:pt x="172" y="235"/>
                    </a:lnTo>
                    <a:lnTo>
                      <a:pt x="180" y="235"/>
                    </a:lnTo>
                    <a:lnTo>
                      <a:pt x="177" y="175"/>
                    </a:lnTo>
                    <a:lnTo>
                      <a:pt x="177" y="117"/>
                    </a:lnTo>
                    <a:lnTo>
                      <a:pt x="180" y="60"/>
                    </a:lnTo>
                    <a:lnTo>
                      <a:pt x="182" y="0"/>
                    </a:lnTo>
                    <a:lnTo>
                      <a:pt x="160" y="0"/>
                    </a:lnTo>
                    <a:lnTo>
                      <a:pt x="155" y="2"/>
                    </a:lnTo>
                    <a:lnTo>
                      <a:pt x="134" y="2"/>
                    </a:lnTo>
                    <a:lnTo>
                      <a:pt x="127" y="4"/>
                    </a:lnTo>
                    <a:lnTo>
                      <a:pt x="112" y="4"/>
                    </a:lnTo>
                    <a:lnTo>
                      <a:pt x="105" y="7"/>
                    </a:lnTo>
                    <a:lnTo>
                      <a:pt x="95" y="7"/>
                    </a:lnTo>
                    <a:lnTo>
                      <a:pt x="91" y="9"/>
                    </a:lnTo>
                    <a:lnTo>
                      <a:pt x="83" y="9"/>
                    </a:lnTo>
                    <a:lnTo>
                      <a:pt x="79" y="12"/>
                    </a:lnTo>
                    <a:lnTo>
                      <a:pt x="69" y="12"/>
                    </a:lnTo>
                    <a:lnTo>
                      <a:pt x="62" y="14"/>
                    </a:lnTo>
                    <a:lnTo>
                      <a:pt x="57" y="14"/>
                    </a:lnTo>
                    <a:lnTo>
                      <a:pt x="52" y="16"/>
                    </a:lnTo>
                    <a:lnTo>
                      <a:pt x="47" y="16"/>
                    </a:lnTo>
                    <a:lnTo>
                      <a:pt x="40" y="19"/>
                    </a:lnTo>
                    <a:lnTo>
                      <a:pt x="35" y="19"/>
                    </a:lnTo>
                    <a:lnTo>
                      <a:pt x="31" y="21"/>
                    </a:lnTo>
                    <a:lnTo>
                      <a:pt x="26" y="21"/>
                    </a:lnTo>
                    <a:lnTo>
                      <a:pt x="19" y="23"/>
                    </a:lnTo>
                    <a:lnTo>
                      <a:pt x="14" y="23"/>
                    </a:lnTo>
                    <a:lnTo>
                      <a:pt x="9" y="26"/>
                    </a:lnTo>
                    <a:lnTo>
                      <a:pt x="4" y="52"/>
                    </a:lnTo>
                    <a:lnTo>
                      <a:pt x="0" y="10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518"/>
              <p:cNvSpPr>
                <a:spLocks/>
              </p:cNvSpPr>
              <p:nvPr/>
            </p:nvSpPr>
            <p:spPr bwMode="auto">
              <a:xfrm>
                <a:off x="8020" y="5961"/>
                <a:ext cx="180" cy="233"/>
              </a:xfrm>
              <a:custGeom>
                <a:avLst/>
                <a:gdLst/>
                <a:ahLst/>
                <a:cxnLst>
                  <a:cxn ang="0">
                    <a:pos x="7" y="223"/>
                  </a:cxn>
                  <a:cxn ang="0">
                    <a:pos x="16" y="225"/>
                  </a:cxn>
                  <a:cxn ang="0">
                    <a:pos x="26" y="228"/>
                  </a:cxn>
                  <a:cxn ang="0">
                    <a:pos x="35" y="228"/>
                  </a:cxn>
                  <a:cxn ang="0">
                    <a:pos x="45" y="230"/>
                  </a:cxn>
                  <a:cxn ang="0">
                    <a:pos x="57" y="232"/>
                  </a:cxn>
                  <a:cxn ang="0">
                    <a:pos x="127" y="232"/>
                  </a:cxn>
                  <a:cxn ang="0">
                    <a:pos x="139" y="230"/>
                  </a:cxn>
                  <a:cxn ang="0">
                    <a:pos x="148" y="230"/>
                  </a:cxn>
                  <a:cxn ang="0">
                    <a:pos x="158" y="228"/>
                  </a:cxn>
                  <a:cxn ang="0">
                    <a:pos x="167" y="228"/>
                  </a:cxn>
                  <a:cxn ang="0">
                    <a:pos x="175" y="225"/>
                  </a:cxn>
                  <a:cxn ang="0">
                    <a:pos x="175" y="112"/>
                  </a:cxn>
                  <a:cxn ang="0">
                    <a:pos x="177" y="57"/>
                  </a:cxn>
                  <a:cxn ang="0">
                    <a:pos x="180" y="0"/>
                  </a:cxn>
                  <a:cxn ang="0">
                    <a:pos x="167" y="0"/>
                  </a:cxn>
                  <a:cxn ang="0">
                    <a:pos x="163" y="2"/>
                  </a:cxn>
                  <a:cxn ang="0">
                    <a:pos x="136" y="2"/>
                  </a:cxn>
                  <a:cxn ang="0">
                    <a:pos x="131" y="4"/>
                  </a:cxn>
                  <a:cxn ang="0">
                    <a:pos x="115" y="4"/>
                  </a:cxn>
                  <a:cxn ang="0">
                    <a:pos x="110" y="7"/>
                  </a:cxn>
                  <a:cxn ang="0">
                    <a:pos x="98" y="7"/>
                  </a:cxn>
                  <a:cxn ang="0">
                    <a:pos x="93" y="9"/>
                  </a:cxn>
                  <a:cxn ang="0">
                    <a:pos x="83" y="9"/>
                  </a:cxn>
                  <a:cxn ang="0">
                    <a:pos x="76" y="12"/>
                  </a:cxn>
                  <a:cxn ang="0">
                    <a:pos x="71" y="12"/>
                  </a:cxn>
                  <a:cxn ang="0">
                    <a:pos x="67" y="14"/>
                  </a:cxn>
                  <a:cxn ang="0">
                    <a:pos x="57" y="14"/>
                  </a:cxn>
                  <a:cxn ang="0">
                    <a:pos x="50" y="16"/>
                  </a:cxn>
                  <a:cxn ang="0">
                    <a:pos x="45" y="16"/>
                  </a:cxn>
                  <a:cxn ang="0">
                    <a:pos x="40" y="19"/>
                  </a:cxn>
                  <a:cxn ang="0">
                    <a:pos x="35" y="19"/>
                  </a:cxn>
                  <a:cxn ang="0">
                    <a:pos x="31" y="21"/>
                  </a:cxn>
                  <a:cxn ang="0">
                    <a:pos x="26" y="21"/>
                  </a:cxn>
                  <a:cxn ang="0">
                    <a:pos x="19" y="23"/>
                  </a:cxn>
                  <a:cxn ang="0">
                    <a:pos x="14" y="26"/>
                  </a:cxn>
                  <a:cxn ang="0">
                    <a:pos x="9" y="26"/>
                  </a:cxn>
                  <a:cxn ang="0">
                    <a:pos x="4" y="52"/>
                  </a:cxn>
                  <a:cxn ang="0">
                    <a:pos x="2" y="76"/>
                  </a:cxn>
                  <a:cxn ang="0">
                    <a:pos x="0" y="103"/>
                  </a:cxn>
                  <a:cxn ang="0">
                    <a:pos x="0" y="151"/>
                  </a:cxn>
                  <a:cxn ang="0">
                    <a:pos x="7" y="223"/>
                  </a:cxn>
                </a:cxnLst>
                <a:rect l="0" t="0" r="r" b="b"/>
                <a:pathLst>
                  <a:path w="180" h="233">
                    <a:moveTo>
                      <a:pt x="7" y="223"/>
                    </a:moveTo>
                    <a:lnTo>
                      <a:pt x="16" y="225"/>
                    </a:lnTo>
                    <a:lnTo>
                      <a:pt x="26" y="228"/>
                    </a:lnTo>
                    <a:lnTo>
                      <a:pt x="35" y="228"/>
                    </a:lnTo>
                    <a:lnTo>
                      <a:pt x="45" y="230"/>
                    </a:lnTo>
                    <a:lnTo>
                      <a:pt x="57" y="232"/>
                    </a:lnTo>
                    <a:lnTo>
                      <a:pt x="127" y="232"/>
                    </a:lnTo>
                    <a:lnTo>
                      <a:pt x="139" y="230"/>
                    </a:lnTo>
                    <a:lnTo>
                      <a:pt x="148" y="230"/>
                    </a:lnTo>
                    <a:lnTo>
                      <a:pt x="158" y="228"/>
                    </a:lnTo>
                    <a:lnTo>
                      <a:pt x="167" y="228"/>
                    </a:lnTo>
                    <a:lnTo>
                      <a:pt x="175" y="225"/>
                    </a:lnTo>
                    <a:lnTo>
                      <a:pt x="175" y="112"/>
                    </a:lnTo>
                    <a:lnTo>
                      <a:pt x="177" y="57"/>
                    </a:lnTo>
                    <a:lnTo>
                      <a:pt x="180" y="0"/>
                    </a:lnTo>
                    <a:lnTo>
                      <a:pt x="167" y="0"/>
                    </a:lnTo>
                    <a:lnTo>
                      <a:pt x="163" y="2"/>
                    </a:lnTo>
                    <a:lnTo>
                      <a:pt x="136" y="2"/>
                    </a:lnTo>
                    <a:lnTo>
                      <a:pt x="131" y="4"/>
                    </a:lnTo>
                    <a:lnTo>
                      <a:pt x="115" y="4"/>
                    </a:lnTo>
                    <a:lnTo>
                      <a:pt x="110" y="7"/>
                    </a:lnTo>
                    <a:lnTo>
                      <a:pt x="98" y="7"/>
                    </a:lnTo>
                    <a:lnTo>
                      <a:pt x="93" y="9"/>
                    </a:lnTo>
                    <a:lnTo>
                      <a:pt x="83" y="9"/>
                    </a:lnTo>
                    <a:lnTo>
                      <a:pt x="76" y="12"/>
                    </a:lnTo>
                    <a:lnTo>
                      <a:pt x="71" y="12"/>
                    </a:lnTo>
                    <a:lnTo>
                      <a:pt x="67" y="14"/>
                    </a:lnTo>
                    <a:lnTo>
                      <a:pt x="57" y="14"/>
                    </a:lnTo>
                    <a:lnTo>
                      <a:pt x="50" y="16"/>
                    </a:lnTo>
                    <a:lnTo>
                      <a:pt x="45" y="16"/>
                    </a:lnTo>
                    <a:lnTo>
                      <a:pt x="40" y="19"/>
                    </a:lnTo>
                    <a:lnTo>
                      <a:pt x="35" y="19"/>
                    </a:lnTo>
                    <a:lnTo>
                      <a:pt x="31" y="21"/>
                    </a:lnTo>
                    <a:lnTo>
                      <a:pt x="26" y="21"/>
                    </a:lnTo>
                    <a:lnTo>
                      <a:pt x="19" y="23"/>
                    </a:lnTo>
                    <a:lnTo>
                      <a:pt x="14" y="26"/>
                    </a:lnTo>
                    <a:lnTo>
                      <a:pt x="9" y="26"/>
                    </a:lnTo>
                    <a:lnTo>
                      <a:pt x="4" y="52"/>
                    </a:lnTo>
                    <a:lnTo>
                      <a:pt x="2" y="76"/>
                    </a:lnTo>
                    <a:lnTo>
                      <a:pt x="0" y="103"/>
                    </a:lnTo>
                    <a:lnTo>
                      <a:pt x="0" y="151"/>
                    </a:lnTo>
                    <a:lnTo>
                      <a:pt x="7" y="22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519"/>
              <p:cNvSpPr>
                <a:spLocks/>
              </p:cNvSpPr>
              <p:nvPr/>
            </p:nvSpPr>
            <p:spPr bwMode="auto">
              <a:xfrm>
                <a:off x="8020" y="5961"/>
                <a:ext cx="176" cy="226"/>
              </a:xfrm>
              <a:custGeom>
                <a:avLst/>
                <a:gdLst/>
                <a:ahLst/>
                <a:cxnLst>
                  <a:cxn ang="0">
                    <a:pos x="9" y="26"/>
                  </a:cxn>
                  <a:cxn ang="0">
                    <a:pos x="7" y="52"/>
                  </a:cxn>
                  <a:cxn ang="0">
                    <a:pos x="2" y="76"/>
                  </a:cxn>
                  <a:cxn ang="0">
                    <a:pos x="2" y="98"/>
                  </a:cxn>
                  <a:cxn ang="0">
                    <a:pos x="0" y="122"/>
                  </a:cxn>
                  <a:cxn ang="0">
                    <a:pos x="2" y="146"/>
                  </a:cxn>
                  <a:cxn ang="0">
                    <a:pos x="2" y="168"/>
                  </a:cxn>
                  <a:cxn ang="0">
                    <a:pos x="4" y="192"/>
                  </a:cxn>
                  <a:cxn ang="0">
                    <a:pos x="9" y="216"/>
                  </a:cxn>
                  <a:cxn ang="0">
                    <a:pos x="16" y="218"/>
                  </a:cxn>
                  <a:cxn ang="0">
                    <a:pos x="26" y="220"/>
                  </a:cxn>
                  <a:cxn ang="0">
                    <a:pos x="35" y="220"/>
                  </a:cxn>
                  <a:cxn ang="0">
                    <a:pos x="45" y="223"/>
                  </a:cxn>
                  <a:cxn ang="0">
                    <a:pos x="55" y="223"/>
                  </a:cxn>
                  <a:cxn ang="0">
                    <a:pos x="67" y="225"/>
                  </a:cxn>
                  <a:cxn ang="0">
                    <a:pos x="103" y="225"/>
                  </a:cxn>
                  <a:cxn ang="0">
                    <a:pos x="112" y="223"/>
                  </a:cxn>
                  <a:cxn ang="0">
                    <a:pos x="136" y="223"/>
                  </a:cxn>
                  <a:cxn ang="0">
                    <a:pos x="146" y="220"/>
                  </a:cxn>
                  <a:cxn ang="0">
                    <a:pos x="155" y="220"/>
                  </a:cxn>
                  <a:cxn ang="0">
                    <a:pos x="170" y="216"/>
                  </a:cxn>
                  <a:cxn ang="0">
                    <a:pos x="170" y="108"/>
                  </a:cxn>
                  <a:cxn ang="0">
                    <a:pos x="172" y="55"/>
                  </a:cxn>
                  <a:cxn ang="0">
                    <a:pos x="175" y="0"/>
                  </a:cxn>
                  <a:cxn ang="0">
                    <a:pos x="165" y="2"/>
                  </a:cxn>
                  <a:cxn ang="0">
                    <a:pos x="143" y="2"/>
                  </a:cxn>
                  <a:cxn ang="0">
                    <a:pos x="134" y="4"/>
                  </a:cxn>
                  <a:cxn ang="0">
                    <a:pos x="122" y="4"/>
                  </a:cxn>
                  <a:cxn ang="0">
                    <a:pos x="112" y="7"/>
                  </a:cxn>
                  <a:cxn ang="0">
                    <a:pos x="103" y="7"/>
                  </a:cxn>
                  <a:cxn ang="0">
                    <a:pos x="91" y="9"/>
                  </a:cxn>
                  <a:cxn ang="0">
                    <a:pos x="81" y="12"/>
                  </a:cxn>
                  <a:cxn ang="0">
                    <a:pos x="71" y="12"/>
                  </a:cxn>
                  <a:cxn ang="0">
                    <a:pos x="60" y="14"/>
                  </a:cxn>
                  <a:cxn ang="0">
                    <a:pos x="50" y="16"/>
                  </a:cxn>
                  <a:cxn ang="0">
                    <a:pos x="40" y="19"/>
                  </a:cxn>
                  <a:cxn ang="0">
                    <a:pos x="28" y="21"/>
                  </a:cxn>
                  <a:cxn ang="0">
                    <a:pos x="9" y="26"/>
                  </a:cxn>
                </a:cxnLst>
                <a:rect l="0" t="0" r="r" b="b"/>
                <a:pathLst>
                  <a:path w="176" h="226">
                    <a:moveTo>
                      <a:pt x="9" y="26"/>
                    </a:moveTo>
                    <a:lnTo>
                      <a:pt x="7" y="52"/>
                    </a:lnTo>
                    <a:lnTo>
                      <a:pt x="2" y="76"/>
                    </a:lnTo>
                    <a:lnTo>
                      <a:pt x="2" y="98"/>
                    </a:lnTo>
                    <a:lnTo>
                      <a:pt x="0" y="122"/>
                    </a:lnTo>
                    <a:lnTo>
                      <a:pt x="2" y="146"/>
                    </a:lnTo>
                    <a:lnTo>
                      <a:pt x="2" y="168"/>
                    </a:lnTo>
                    <a:lnTo>
                      <a:pt x="4" y="192"/>
                    </a:lnTo>
                    <a:lnTo>
                      <a:pt x="9" y="216"/>
                    </a:lnTo>
                    <a:lnTo>
                      <a:pt x="16" y="218"/>
                    </a:lnTo>
                    <a:lnTo>
                      <a:pt x="26" y="220"/>
                    </a:lnTo>
                    <a:lnTo>
                      <a:pt x="35" y="220"/>
                    </a:lnTo>
                    <a:lnTo>
                      <a:pt x="45" y="223"/>
                    </a:lnTo>
                    <a:lnTo>
                      <a:pt x="55" y="223"/>
                    </a:lnTo>
                    <a:lnTo>
                      <a:pt x="67" y="225"/>
                    </a:lnTo>
                    <a:lnTo>
                      <a:pt x="103" y="225"/>
                    </a:lnTo>
                    <a:lnTo>
                      <a:pt x="112" y="223"/>
                    </a:lnTo>
                    <a:lnTo>
                      <a:pt x="136" y="223"/>
                    </a:lnTo>
                    <a:lnTo>
                      <a:pt x="146" y="220"/>
                    </a:lnTo>
                    <a:lnTo>
                      <a:pt x="155" y="220"/>
                    </a:lnTo>
                    <a:lnTo>
                      <a:pt x="170" y="216"/>
                    </a:lnTo>
                    <a:lnTo>
                      <a:pt x="170" y="108"/>
                    </a:lnTo>
                    <a:lnTo>
                      <a:pt x="172" y="55"/>
                    </a:lnTo>
                    <a:lnTo>
                      <a:pt x="175" y="0"/>
                    </a:lnTo>
                    <a:lnTo>
                      <a:pt x="165" y="2"/>
                    </a:lnTo>
                    <a:lnTo>
                      <a:pt x="143" y="2"/>
                    </a:lnTo>
                    <a:lnTo>
                      <a:pt x="134" y="4"/>
                    </a:lnTo>
                    <a:lnTo>
                      <a:pt x="122" y="4"/>
                    </a:lnTo>
                    <a:lnTo>
                      <a:pt x="112" y="7"/>
                    </a:lnTo>
                    <a:lnTo>
                      <a:pt x="103" y="7"/>
                    </a:lnTo>
                    <a:lnTo>
                      <a:pt x="91" y="9"/>
                    </a:lnTo>
                    <a:lnTo>
                      <a:pt x="81" y="12"/>
                    </a:lnTo>
                    <a:lnTo>
                      <a:pt x="71" y="12"/>
                    </a:lnTo>
                    <a:lnTo>
                      <a:pt x="60" y="14"/>
                    </a:lnTo>
                    <a:lnTo>
                      <a:pt x="50" y="16"/>
                    </a:lnTo>
                    <a:lnTo>
                      <a:pt x="40"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520"/>
              <p:cNvSpPr>
                <a:spLocks/>
              </p:cNvSpPr>
              <p:nvPr/>
            </p:nvSpPr>
            <p:spPr bwMode="auto">
              <a:xfrm>
                <a:off x="8023" y="5964"/>
                <a:ext cx="168" cy="213"/>
              </a:xfrm>
              <a:custGeom>
                <a:avLst/>
                <a:gdLst/>
                <a:ahLst/>
                <a:cxnLst>
                  <a:cxn ang="0">
                    <a:pos x="14" y="208"/>
                  </a:cxn>
                  <a:cxn ang="0">
                    <a:pos x="21" y="211"/>
                  </a:cxn>
                  <a:cxn ang="0">
                    <a:pos x="31" y="211"/>
                  </a:cxn>
                  <a:cxn ang="0">
                    <a:pos x="43" y="213"/>
                  </a:cxn>
                  <a:cxn ang="0">
                    <a:pos x="107" y="213"/>
                  </a:cxn>
                  <a:cxn ang="0">
                    <a:pos x="120" y="211"/>
                  </a:cxn>
                  <a:cxn ang="0">
                    <a:pos x="129" y="211"/>
                  </a:cxn>
                  <a:cxn ang="0">
                    <a:pos x="139" y="208"/>
                  </a:cxn>
                  <a:cxn ang="0">
                    <a:pos x="148" y="208"/>
                  </a:cxn>
                  <a:cxn ang="0">
                    <a:pos x="163" y="203"/>
                  </a:cxn>
                  <a:cxn ang="0">
                    <a:pos x="163" y="103"/>
                  </a:cxn>
                  <a:cxn ang="0">
                    <a:pos x="165" y="50"/>
                  </a:cxn>
                  <a:cxn ang="0">
                    <a:pos x="167" y="0"/>
                  </a:cxn>
                  <a:cxn ang="0">
                    <a:pos x="139" y="0"/>
                  </a:cxn>
                  <a:cxn ang="0">
                    <a:pos x="127" y="2"/>
                  </a:cxn>
                  <a:cxn ang="0">
                    <a:pos x="117" y="2"/>
                  </a:cxn>
                  <a:cxn ang="0">
                    <a:pos x="107" y="4"/>
                  </a:cxn>
                  <a:cxn ang="0">
                    <a:pos x="98" y="4"/>
                  </a:cxn>
                  <a:cxn ang="0">
                    <a:pos x="86" y="7"/>
                  </a:cxn>
                  <a:cxn ang="0">
                    <a:pos x="76" y="9"/>
                  </a:cxn>
                  <a:cxn ang="0">
                    <a:pos x="67" y="9"/>
                  </a:cxn>
                  <a:cxn ang="0">
                    <a:pos x="57" y="12"/>
                  </a:cxn>
                  <a:cxn ang="0">
                    <a:pos x="47" y="14"/>
                  </a:cxn>
                  <a:cxn ang="0">
                    <a:pos x="35" y="16"/>
                  </a:cxn>
                  <a:cxn ang="0">
                    <a:pos x="7" y="23"/>
                  </a:cxn>
                  <a:cxn ang="0">
                    <a:pos x="2" y="72"/>
                  </a:cxn>
                  <a:cxn ang="0">
                    <a:pos x="0" y="93"/>
                  </a:cxn>
                  <a:cxn ang="0">
                    <a:pos x="0" y="160"/>
                  </a:cxn>
                  <a:cxn ang="0">
                    <a:pos x="2" y="182"/>
                  </a:cxn>
                  <a:cxn ang="0">
                    <a:pos x="7" y="206"/>
                  </a:cxn>
                  <a:cxn ang="0">
                    <a:pos x="14" y="208"/>
                  </a:cxn>
                </a:cxnLst>
                <a:rect l="0" t="0" r="r" b="b"/>
                <a:pathLst>
                  <a:path w="168" h="213">
                    <a:moveTo>
                      <a:pt x="14" y="208"/>
                    </a:moveTo>
                    <a:lnTo>
                      <a:pt x="21" y="211"/>
                    </a:lnTo>
                    <a:lnTo>
                      <a:pt x="31" y="211"/>
                    </a:lnTo>
                    <a:lnTo>
                      <a:pt x="43" y="213"/>
                    </a:lnTo>
                    <a:lnTo>
                      <a:pt x="107" y="213"/>
                    </a:lnTo>
                    <a:lnTo>
                      <a:pt x="120" y="211"/>
                    </a:lnTo>
                    <a:lnTo>
                      <a:pt x="129" y="211"/>
                    </a:lnTo>
                    <a:lnTo>
                      <a:pt x="139" y="208"/>
                    </a:lnTo>
                    <a:lnTo>
                      <a:pt x="148" y="208"/>
                    </a:lnTo>
                    <a:lnTo>
                      <a:pt x="163" y="203"/>
                    </a:lnTo>
                    <a:lnTo>
                      <a:pt x="163" y="103"/>
                    </a:lnTo>
                    <a:lnTo>
                      <a:pt x="165" y="50"/>
                    </a:lnTo>
                    <a:lnTo>
                      <a:pt x="167" y="0"/>
                    </a:lnTo>
                    <a:lnTo>
                      <a:pt x="139" y="0"/>
                    </a:lnTo>
                    <a:lnTo>
                      <a:pt x="127" y="2"/>
                    </a:lnTo>
                    <a:lnTo>
                      <a:pt x="117" y="2"/>
                    </a:lnTo>
                    <a:lnTo>
                      <a:pt x="107" y="4"/>
                    </a:lnTo>
                    <a:lnTo>
                      <a:pt x="98" y="4"/>
                    </a:lnTo>
                    <a:lnTo>
                      <a:pt x="86" y="7"/>
                    </a:lnTo>
                    <a:lnTo>
                      <a:pt x="76" y="9"/>
                    </a:lnTo>
                    <a:lnTo>
                      <a:pt x="67" y="9"/>
                    </a:lnTo>
                    <a:lnTo>
                      <a:pt x="57" y="12"/>
                    </a:lnTo>
                    <a:lnTo>
                      <a:pt x="47" y="14"/>
                    </a:lnTo>
                    <a:lnTo>
                      <a:pt x="35" y="16"/>
                    </a:lnTo>
                    <a:lnTo>
                      <a:pt x="7" y="23"/>
                    </a:lnTo>
                    <a:lnTo>
                      <a:pt x="2" y="72"/>
                    </a:lnTo>
                    <a:lnTo>
                      <a:pt x="0" y="93"/>
                    </a:lnTo>
                    <a:lnTo>
                      <a:pt x="0" y="160"/>
                    </a:lnTo>
                    <a:lnTo>
                      <a:pt x="2" y="182"/>
                    </a:lnTo>
                    <a:lnTo>
                      <a:pt x="7" y="206"/>
                    </a:lnTo>
                    <a:lnTo>
                      <a:pt x="14"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521"/>
              <p:cNvSpPr>
                <a:spLocks/>
              </p:cNvSpPr>
              <p:nvPr/>
            </p:nvSpPr>
            <p:spPr bwMode="auto">
              <a:xfrm>
                <a:off x="8023" y="5964"/>
                <a:ext cx="163" cy="206"/>
              </a:xfrm>
              <a:custGeom>
                <a:avLst/>
                <a:gdLst/>
                <a:ahLst/>
                <a:cxnLst>
                  <a:cxn ang="0">
                    <a:pos x="0" y="91"/>
                  </a:cxn>
                  <a:cxn ang="0">
                    <a:pos x="0" y="156"/>
                  </a:cxn>
                  <a:cxn ang="0">
                    <a:pos x="2" y="177"/>
                  </a:cxn>
                  <a:cxn ang="0">
                    <a:pos x="7" y="199"/>
                  </a:cxn>
                  <a:cxn ang="0">
                    <a:pos x="14" y="201"/>
                  </a:cxn>
                  <a:cxn ang="0">
                    <a:pos x="21" y="201"/>
                  </a:cxn>
                  <a:cxn ang="0">
                    <a:pos x="31" y="203"/>
                  </a:cxn>
                  <a:cxn ang="0">
                    <a:pos x="40" y="203"/>
                  </a:cxn>
                  <a:cxn ang="0">
                    <a:pos x="50" y="206"/>
                  </a:cxn>
                  <a:cxn ang="0">
                    <a:pos x="83" y="206"/>
                  </a:cxn>
                  <a:cxn ang="0">
                    <a:pos x="95" y="203"/>
                  </a:cxn>
                  <a:cxn ang="0">
                    <a:pos x="115" y="203"/>
                  </a:cxn>
                  <a:cxn ang="0">
                    <a:pos x="127" y="201"/>
                  </a:cxn>
                  <a:cxn ang="0">
                    <a:pos x="136" y="201"/>
                  </a:cxn>
                  <a:cxn ang="0">
                    <a:pos x="143" y="199"/>
                  </a:cxn>
                  <a:cxn ang="0">
                    <a:pos x="153" y="196"/>
                  </a:cxn>
                  <a:cxn ang="0">
                    <a:pos x="160" y="196"/>
                  </a:cxn>
                  <a:cxn ang="0">
                    <a:pos x="158" y="146"/>
                  </a:cxn>
                  <a:cxn ang="0">
                    <a:pos x="160" y="98"/>
                  </a:cxn>
                  <a:cxn ang="0">
                    <a:pos x="160" y="50"/>
                  </a:cxn>
                  <a:cxn ang="0">
                    <a:pos x="163" y="0"/>
                  </a:cxn>
                  <a:cxn ang="0">
                    <a:pos x="143" y="0"/>
                  </a:cxn>
                  <a:cxn ang="0">
                    <a:pos x="134" y="2"/>
                  </a:cxn>
                  <a:cxn ang="0">
                    <a:pos x="115" y="2"/>
                  </a:cxn>
                  <a:cxn ang="0">
                    <a:pos x="95" y="7"/>
                  </a:cxn>
                  <a:cxn ang="0">
                    <a:pos x="86" y="7"/>
                  </a:cxn>
                  <a:cxn ang="0">
                    <a:pos x="74" y="9"/>
                  </a:cxn>
                  <a:cxn ang="0">
                    <a:pos x="64" y="12"/>
                  </a:cxn>
                  <a:cxn ang="0">
                    <a:pos x="55" y="14"/>
                  </a:cxn>
                  <a:cxn ang="0">
                    <a:pos x="45" y="14"/>
                  </a:cxn>
                  <a:cxn ang="0">
                    <a:pos x="7" y="23"/>
                  </a:cxn>
                  <a:cxn ang="0">
                    <a:pos x="4" y="48"/>
                  </a:cxn>
                  <a:cxn ang="0">
                    <a:pos x="0" y="91"/>
                  </a:cxn>
                </a:cxnLst>
                <a:rect l="0" t="0" r="r" b="b"/>
                <a:pathLst>
                  <a:path w="163" h="206">
                    <a:moveTo>
                      <a:pt x="0" y="91"/>
                    </a:moveTo>
                    <a:lnTo>
                      <a:pt x="0" y="156"/>
                    </a:lnTo>
                    <a:lnTo>
                      <a:pt x="2" y="177"/>
                    </a:lnTo>
                    <a:lnTo>
                      <a:pt x="7" y="199"/>
                    </a:lnTo>
                    <a:lnTo>
                      <a:pt x="14" y="201"/>
                    </a:lnTo>
                    <a:lnTo>
                      <a:pt x="21" y="201"/>
                    </a:lnTo>
                    <a:lnTo>
                      <a:pt x="31" y="203"/>
                    </a:lnTo>
                    <a:lnTo>
                      <a:pt x="40" y="203"/>
                    </a:lnTo>
                    <a:lnTo>
                      <a:pt x="50" y="206"/>
                    </a:lnTo>
                    <a:lnTo>
                      <a:pt x="83" y="206"/>
                    </a:lnTo>
                    <a:lnTo>
                      <a:pt x="95" y="203"/>
                    </a:lnTo>
                    <a:lnTo>
                      <a:pt x="115" y="203"/>
                    </a:lnTo>
                    <a:lnTo>
                      <a:pt x="127" y="201"/>
                    </a:lnTo>
                    <a:lnTo>
                      <a:pt x="136" y="201"/>
                    </a:lnTo>
                    <a:lnTo>
                      <a:pt x="143" y="199"/>
                    </a:lnTo>
                    <a:lnTo>
                      <a:pt x="153" y="196"/>
                    </a:lnTo>
                    <a:lnTo>
                      <a:pt x="160" y="196"/>
                    </a:lnTo>
                    <a:lnTo>
                      <a:pt x="158" y="146"/>
                    </a:lnTo>
                    <a:lnTo>
                      <a:pt x="160" y="98"/>
                    </a:lnTo>
                    <a:lnTo>
                      <a:pt x="160" y="50"/>
                    </a:lnTo>
                    <a:lnTo>
                      <a:pt x="163" y="0"/>
                    </a:lnTo>
                    <a:lnTo>
                      <a:pt x="143" y="0"/>
                    </a:lnTo>
                    <a:lnTo>
                      <a:pt x="134" y="2"/>
                    </a:lnTo>
                    <a:lnTo>
                      <a:pt x="115" y="2"/>
                    </a:lnTo>
                    <a:lnTo>
                      <a:pt x="95" y="7"/>
                    </a:lnTo>
                    <a:lnTo>
                      <a:pt x="86" y="7"/>
                    </a:lnTo>
                    <a:lnTo>
                      <a:pt x="74" y="9"/>
                    </a:lnTo>
                    <a:lnTo>
                      <a:pt x="64" y="12"/>
                    </a:lnTo>
                    <a:lnTo>
                      <a:pt x="55" y="14"/>
                    </a:lnTo>
                    <a:lnTo>
                      <a:pt x="45" y="14"/>
                    </a:lnTo>
                    <a:lnTo>
                      <a:pt x="7" y="23"/>
                    </a:lnTo>
                    <a:lnTo>
                      <a:pt x="4" y="48"/>
                    </a:lnTo>
                    <a:lnTo>
                      <a:pt x="0" y="9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6" name="Freeform 522"/>
              <p:cNvSpPr>
                <a:spLocks/>
              </p:cNvSpPr>
              <p:nvPr/>
            </p:nvSpPr>
            <p:spPr bwMode="auto">
              <a:xfrm>
                <a:off x="8023" y="5964"/>
                <a:ext cx="161" cy="196"/>
              </a:xfrm>
              <a:custGeom>
                <a:avLst/>
                <a:gdLst/>
                <a:ahLst/>
                <a:cxnLst>
                  <a:cxn ang="0">
                    <a:pos x="0" y="88"/>
                  </a:cxn>
                  <a:cxn ang="0">
                    <a:pos x="0" y="129"/>
                  </a:cxn>
                  <a:cxn ang="0">
                    <a:pos x="2" y="151"/>
                  </a:cxn>
                  <a:cxn ang="0">
                    <a:pos x="4" y="170"/>
                  </a:cxn>
                  <a:cxn ang="0">
                    <a:pos x="7" y="192"/>
                  </a:cxn>
                  <a:cxn ang="0">
                    <a:pos x="14" y="194"/>
                  </a:cxn>
                  <a:cxn ang="0">
                    <a:pos x="21" y="194"/>
                  </a:cxn>
                  <a:cxn ang="0">
                    <a:pos x="31" y="196"/>
                  </a:cxn>
                  <a:cxn ang="0">
                    <a:pos x="103" y="196"/>
                  </a:cxn>
                  <a:cxn ang="0">
                    <a:pos x="112" y="194"/>
                  </a:cxn>
                  <a:cxn ang="0">
                    <a:pos x="122" y="194"/>
                  </a:cxn>
                  <a:cxn ang="0">
                    <a:pos x="131" y="192"/>
                  </a:cxn>
                  <a:cxn ang="0">
                    <a:pos x="141" y="189"/>
                  </a:cxn>
                  <a:cxn ang="0">
                    <a:pos x="148" y="189"/>
                  </a:cxn>
                  <a:cxn ang="0">
                    <a:pos x="155" y="187"/>
                  </a:cxn>
                  <a:cxn ang="0">
                    <a:pos x="153" y="139"/>
                  </a:cxn>
                  <a:cxn ang="0">
                    <a:pos x="158" y="48"/>
                  </a:cxn>
                  <a:cxn ang="0">
                    <a:pos x="160" y="0"/>
                  </a:cxn>
                  <a:cxn ang="0">
                    <a:pos x="151" y="0"/>
                  </a:cxn>
                  <a:cxn ang="0">
                    <a:pos x="141" y="2"/>
                  </a:cxn>
                  <a:cxn ang="0">
                    <a:pos x="122" y="2"/>
                  </a:cxn>
                  <a:cxn ang="0">
                    <a:pos x="112" y="4"/>
                  </a:cxn>
                  <a:cxn ang="0">
                    <a:pos x="103" y="4"/>
                  </a:cxn>
                  <a:cxn ang="0">
                    <a:pos x="83" y="9"/>
                  </a:cxn>
                  <a:cxn ang="0">
                    <a:pos x="74" y="9"/>
                  </a:cxn>
                  <a:cxn ang="0">
                    <a:pos x="64" y="12"/>
                  </a:cxn>
                  <a:cxn ang="0">
                    <a:pos x="55" y="14"/>
                  </a:cxn>
                  <a:cxn ang="0">
                    <a:pos x="45" y="16"/>
                  </a:cxn>
                  <a:cxn ang="0">
                    <a:pos x="35" y="16"/>
                  </a:cxn>
                  <a:cxn ang="0">
                    <a:pos x="7" y="23"/>
                  </a:cxn>
                  <a:cxn ang="0">
                    <a:pos x="4" y="48"/>
                  </a:cxn>
                  <a:cxn ang="0">
                    <a:pos x="2" y="69"/>
                  </a:cxn>
                  <a:cxn ang="0">
                    <a:pos x="0" y="88"/>
                  </a:cxn>
                </a:cxnLst>
                <a:rect l="0" t="0" r="r" b="b"/>
                <a:pathLst>
                  <a:path w="161" h="196">
                    <a:moveTo>
                      <a:pt x="0" y="88"/>
                    </a:moveTo>
                    <a:lnTo>
                      <a:pt x="0" y="129"/>
                    </a:lnTo>
                    <a:lnTo>
                      <a:pt x="2" y="151"/>
                    </a:lnTo>
                    <a:lnTo>
                      <a:pt x="4" y="170"/>
                    </a:lnTo>
                    <a:lnTo>
                      <a:pt x="7" y="192"/>
                    </a:lnTo>
                    <a:lnTo>
                      <a:pt x="14" y="194"/>
                    </a:lnTo>
                    <a:lnTo>
                      <a:pt x="21" y="194"/>
                    </a:lnTo>
                    <a:lnTo>
                      <a:pt x="31" y="196"/>
                    </a:lnTo>
                    <a:lnTo>
                      <a:pt x="103" y="196"/>
                    </a:lnTo>
                    <a:lnTo>
                      <a:pt x="112" y="194"/>
                    </a:lnTo>
                    <a:lnTo>
                      <a:pt x="122" y="194"/>
                    </a:lnTo>
                    <a:lnTo>
                      <a:pt x="131" y="192"/>
                    </a:lnTo>
                    <a:lnTo>
                      <a:pt x="141" y="189"/>
                    </a:lnTo>
                    <a:lnTo>
                      <a:pt x="148" y="189"/>
                    </a:lnTo>
                    <a:lnTo>
                      <a:pt x="155" y="187"/>
                    </a:lnTo>
                    <a:lnTo>
                      <a:pt x="153" y="139"/>
                    </a:lnTo>
                    <a:lnTo>
                      <a:pt x="158" y="48"/>
                    </a:lnTo>
                    <a:lnTo>
                      <a:pt x="160" y="0"/>
                    </a:lnTo>
                    <a:lnTo>
                      <a:pt x="151" y="0"/>
                    </a:lnTo>
                    <a:lnTo>
                      <a:pt x="141" y="2"/>
                    </a:lnTo>
                    <a:lnTo>
                      <a:pt x="122" y="2"/>
                    </a:lnTo>
                    <a:lnTo>
                      <a:pt x="112" y="4"/>
                    </a:lnTo>
                    <a:lnTo>
                      <a:pt x="103" y="4"/>
                    </a:lnTo>
                    <a:lnTo>
                      <a:pt x="83" y="9"/>
                    </a:lnTo>
                    <a:lnTo>
                      <a:pt x="74" y="9"/>
                    </a:lnTo>
                    <a:lnTo>
                      <a:pt x="64" y="12"/>
                    </a:lnTo>
                    <a:lnTo>
                      <a:pt x="55" y="14"/>
                    </a:lnTo>
                    <a:lnTo>
                      <a:pt x="45" y="16"/>
                    </a:lnTo>
                    <a:lnTo>
                      <a:pt x="35" y="16"/>
                    </a:lnTo>
                    <a:lnTo>
                      <a:pt x="7" y="23"/>
                    </a:lnTo>
                    <a:lnTo>
                      <a:pt x="4" y="48"/>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7" name="Freeform 523"/>
              <p:cNvSpPr>
                <a:spLocks/>
              </p:cNvSpPr>
              <p:nvPr/>
            </p:nvSpPr>
            <p:spPr bwMode="auto">
              <a:xfrm>
                <a:off x="8023" y="5964"/>
                <a:ext cx="156" cy="189"/>
              </a:xfrm>
              <a:custGeom>
                <a:avLst/>
                <a:gdLst/>
                <a:ahLst/>
                <a:cxnLst>
                  <a:cxn ang="0">
                    <a:pos x="0" y="105"/>
                  </a:cxn>
                  <a:cxn ang="0">
                    <a:pos x="0" y="124"/>
                  </a:cxn>
                  <a:cxn ang="0">
                    <a:pos x="4" y="163"/>
                  </a:cxn>
                  <a:cxn ang="0">
                    <a:pos x="7" y="184"/>
                  </a:cxn>
                  <a:cxn ang="0">
                    <a:pos x="14" y="187"/>
                  </a:cxn>
                  <a:cxn ang="0">
                    <a:pos x="21" y="187"/>
                  </a:cxn>
                  <a:cxn ang="0">
                    <a:pos x="31" y="189"/>
                  </a:cxn>
                  <a:cxn ang="0">
                    <a:pos x="79" y="189"/>
                  </a:cxn>
                  <a:cxn ang="0">
                    <a:pos x="91" y="187"/>
                  </a:cxn>
                  <a:cxn ang="0">
                    <a:pos x="100" y="187"/>
                  </a:cxn>
                  <a:cxn ang="0">
                    <a:pos x="110" y="184"/>
                  </a:cxn>
                  <a:cxn ang="0">
                    <a:pos x="120" y="184"/>
                  </a:cxn>
                  <a:cxn ang="0">
                    <a:pos x="129" y="182"/>
                  </a:cxn>
                  <a:cxn ang="0">
                    <a:pos x="136" y="182"/>
                  </a:cxn>
                  <a:cxn ang="0">
                    <a:pos x="143" y="180"/>
                  </a:cxn>
                  <a:cxn ang="0">
                    <a:pos x="151" y="177"/>
                  </a:cxn>
                  <a:cxn ang="0">
                    <a:pos x="151" y="88"/>
                  </a:cxn>
                  <a:cxn ang="0">
                    <a:pos x="153" y="45"/>
                  </a:cxn>
                  <a:cxn ang="0">
                    <a:pos x="155" y="0"/>
                  </a:cxn>
                  <a:cxn ang="0">
                    <a:pos x="146" y="2"/>
                  </a:cxn>
                  <a:cxn ang="0">
                    <a:pos x="120" y="2"/>
                  </a:cxn>
                  <a:cxn ang="0">
                    <a:pos x="110" y="4"/>
                  </a:cxn>
                  <a:cxn ang="0">
                    <a:pos x="100" y="4"/>
                  </a:cxn>
                  <a:cxn ang="0">
                    <a:pos x="81" y="9"/>
                  </a:cxn>
                  <a:cxn ang="0">
                    <a:pos x="71" y="9"/>
                  </a:cxn>
                  <a:cxn ang="0">
                    <a:pos x="62" y="12"/>
                  </a:cxn>
                  <a:cxn ang="0">
                    <a:pos x="52" y="14"/>
                  </a:cxn>
                  <a:cxn ang="0">
                    <a:pos x="33" y="19"/>
                  </a:cxn>
                  <a:cxn ang="0">
                    <a:pos x="26" y="21"/>
                  </a:cxn>
                  <a:cxn ang="0">
                    <a:pos x="7" y="26"/>
                  </a:cxn>
                  <a:cxn ang="0">
                    <a:pos x="4" y="45"/>
                  </a:cxn>
                  <a:cxn ang="0">
                    <a:pos x="2" y="67"/>
                  </a:cxn>
                  <a:cxn ang="0">
                    <a:pos x="2" y="86"/>
                  </a:cxn>
                  <a:cxn ang="0">
                    <a:pos x="0" y="105"/>
                  </a:cxn>
                </a:cxnLst>
                <a:rect l="0" t="0" r="r" b="b"/>
                <a:pathLst>
                  <a:path w="156" h="189">
                    <a:moveTo>
                      <a:pt x="0" y="105"/>
                    </a:moveTo>
                    <a:lnTo>
                      <a:pt x="0" y="124"/>
                    </a:lnTo>
                    <a:lnTo>
                      <a:pt x="4" y="163"/>
                    </a:lnTo>
                    <a:lnTo>
                      <a:pt x="7" y="184"/>
                    </a:lnTo>
                    <a:lnTo>
                      <a:pt x="14" y="187"/>
                    </a:lnTo>
                    <a:lnTo>
                      <a:pt x="21" y="187"/>
                    </a:lnTo>
                    <a:lnTo>
                      <a:pt x="31" y="189"/>
                    </a:lnTo>
                    <a:lnTo>
                      <a:pt x="79" y="189"/>
                    </a:lnTo>
                    <a:lnTo>
                      <a:pt x="91" y="187"/>
                    </a:lnTo>
                    <a:lnTo>
                      <a:pt x="100" y="187"/>
                    </a:lnTo>
                    <a:lnTo>
                      <a:pt x="110" y="184"/>
                    </a:lnTo>
                    <a:lnTo>
                      <a:pt x="120" y="184"/>
                    </a:lnTo>
                    <a:lnTo>
                      <a:pt x="129" y="182"/>
                    </a:lnTo>
                    <a:lnTo>
                      <a:pt x="136" y="182"/>
                    </a:lnTo>
                    <a:lnTo>
                      <a:pt x="143" y="180"/>
                    </a:lnTo>
                    <a:lnTo>
                      <a:pt x="151" y="177"/>
                    </a:lnTo>
                    <a:lnTo>
                      <a:pt x="151" y="88"/>
                    </a:lnTo>
                    <a:lnTo>
                      <a:pt x="153" y="45"/>
                    </a:lnTo>
                    <a:lnTo>
                      <a:pt x="155" y="0"/>
                    </a:lnTo>
                    <a:lnTo>
                      <a:pt x="146" y="2"/>
                    </a:lnTo>
                    <a:lnTo>
                      <a:pt x="120" y="2"/>
                    </a:lnTo>
                    <a:lnTo>
                      <a:pt x="110" y="4"/>
                    </a:lnTo>
                    <a:lnTo>
                      <a:pt x="100" y="4"/>
                    </a:lnTo>
                    <a:lnTo>
                      <a:pt x="81" y="9"/>
                    </a:lnTo>
                    <a:lnTo>
                      <a:pt x="71" y="9"/>
                    </a:lnTo>
                    <a:lnTo>
                      <a:pt x="62" y="12"/>
                    </a:lnTo>
                    <a:lnTo>
                      <a:pt x="52" y="14"/>
                    </a:lnTo>
                    <a:lnTo>
                      <a:pt x="33" y="19"/>
                    </a:lnTo>
                    <a:lnTo>
                      <a:pt x="26" y="21"/>
                    </a:lnTo>
                    <a:lnTo>
                      <a:pt x="7" y="26"/>
                    </a:lnTo>
                    <a:lnTo>
                      <a:pt x="4" y="45"/>
                    </a:lnTo>
                    <a:lnTo>
                      <a:pt x="2" y="67"/>
                    </a:lnTo>
                    <a:lnTo>
                      <a:pt x="2" y="86"/>
                    </a:lnTo>
                    <a:lnTo>
                      <a:pt x="0" y="105"/>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524"/>
              <p:cNvSpPr>
                <a:spLocks/>
              </p:cNvSpPr>
              <p:nvPr/>
            </p:nvSpPr>
            <p:spPr bwMode="auto">
              <a:xfrm>
                <a:off x="8025" y="5966"/>
                <a:ext cx="149" cy="180"/>
              </a:xfrm>
              <a:custGeom>
                <a:avLst/>
                <a:gdLst/>
                <a:ahLst/>
                <a:cxnLst>
                  <a:cxn ang="0">
                    <a:pos x="0" y="62"/>
                  </a:cxn>
                  <a:cxn ang="0">
                    <a:pos x="0" y="136"/>
                  </a:cxn>
                  <a:cxn ang="0">
                    <a:pos x="4" y="175"/>
                  </a:cxn>
                  <a:cxn ang="0">
                    <a:pos x="12" y="177"/>
                  </a:cxn>
                  <a:cxn ang="0">
                    <a:pos x="19" y="177"/>
                  </a:cxn>
                  <a:cxn ang="0">
                    <a:pos x="26" y="180"/>
                  </a:cxn>
                  <a:cxn ang="0">
                    <a:pos x="64" y="180"/>
                  </a:cxn>
                  <a:cxn ang="0">
                    <a:pos x="74" y="177"/>
                  </a:cxn>
                  <a:cxn ang="0">
                    <a:pos x="84" y="177"/>
                  </a:cxn>
                  <a:cxn ang="0">
                    <a:pos x="96" y="175"/>
                  </a:cxn>
                  <a:cxn ang="0">
                    <a:pos x="105" y="175"/>
                  </a:cxn>
                  <a:cxn ang="0">
                    <a:pos x="112" y="172"/>
                  </a:cxn>
                  <a:cxn ang="0">
                    <a:pos x="122" y="172"/>
                  </a:cxn>
                  <a:cxn ang="0">
                    <a:pos x="136" y="168"/>
                  </a:cxn>
                  <a:cxn ang="0">
                    <a:pos x="144" y="168"/>
                  </a:cxn>
                  <a:cxn ang="0">
                    <a:pos x="144" y="83"/>
                  </a:cxn>
                  <a:cxn ang="0">
                    <a:pos x="146" y="62"/>
                  </a:cxn>
                  <a:cxn ang="0">
                    <a:pos x="146" y="40"/>
                  </a:cxn>
                  <a:cxn ang="0">
                    <a:pos x="148" y="21"/>
                  </a:cxn>
                  <a:cxn ang="0">
                    <a:pos x="148" y="0"/>
                  </a:cxn>
                  <a:cxn ang="0">
                    <a:pos x="122" y="0"/>
                  </a:cxn>
                  <a:cxn ang="0">
                    <a:pos x="115" y="2"/>
                  </a:cxn>
                  <a:cxn ang="0">
                    <a:pos x="105" y="2"/>
                  </a:cxn>
                  <a:cxn ang="0">
                    <a:pos x="96" y="4"/>
                  </a:cxn>
                  <a:cxn ang="0">
                    <a:pos x="86" y="4"/>
                  </a:cxn>
                  <a:cxn ang="0">
                    <a:pos x="67" y="9"/>
                  </a:cxn>
                  <a:cxn ang="0">
                    <a:pos x="57" y="9"/>
                  </a:cxn>
                  <a:cxn ang="0">
                    <a:pos x="50" y="12"/>
                  </a:cxn>
                  <a:cxn ang="0">
                    <a:pos x="21" y="19"/>
                  </a:cxn>
                  <a:cxn ang="0">
                    <a:pos x="7" y="23"/>
                  </a:cxn>
                  <a:cxn ang="0">
                    <a:pos x="2" y="43"/>
                  </a:cxn>
                  <a:cxn ang="0">
                    <a:pos x="0" y="62"/>
                  </a:cxn>
                </a:cxnLst>
                <a:rect l="0" t="0" r="r" b="b"/>
                <a:pathLst>
                  <a:path w="149" h="180">
                    <a:moveTo>
                      <a:pt x="0" y="62"/>
                    </a:moveTo>
                    <a:lnTo>
                      <a:pt x="0" y="136"/>
                    </a:lnTo>
                    <a:lnTo>
                      <a:pt x="4" y="175"/>
                    </a:lnTo>
                    <a:lnTo>
                      <a:pt x="12" y="177"/>
                    </a:lnTo>
                    <a:lnTo>
                      <a:pt x="19" y="177"/>
                    </a:lnTo>
                    <a:lnTo>
                      <a:pt x="26" y="180"/>
                    </a:lnTo>
                    <a:lnTo>
                      <a:pt x="64" y="180"/>
                    </a:lnTo>
                    <a:lnTo>
                      <a:pt x="74" y="177"/>
                    </a:lnTo>
                    <a:lnTo>
                      <a:pt x="84" y="177"/>
                    </a:lnTo>
                    <a:lnTo>
                      <a:pt x="96" y="175"/>
                    </a:lnTo>
                    <a:lnTo>
                      <a:pt x="105" y="175"/>
                    </a:lnTo>
                    <a:lnTo>
                      <a:pt x="112" y="172"/>
                    </a:lnTo>
                    <a:lnTo>
                      <a:pt x="122" y="172"/>
                    </a:lnTo>
                    <a:lnTo>
                      <a:pt x="136" y="168"/>
                    </a:lnTo>
                    <a:lnTo>
                      <a:pt x="144" y="168"/>
                    </a:lnTo>
                    <a:lnTo>
                      <a:pt x="144" y="83"/>
                    </a:lnTo>
                    <a:lnTo>
                      <a:pt x="146" y="62"/>
                    </a:lnTo>
                    <a:lnTo>
                      <a:pt x="146" y="40"/>
                    </a:lnTo>
                    <a:lnTo>
                      <a:pt x="148" y="21"/>
                    </a:lnTo>
                    <a:lnTo>
                      <a:pt x="148" y="0"/>
                    </a:lnTo>
                    <a:lnTo>
                      <a:pt x="122" y="0"/>
                    </a:lnTo>
                    <a:lnTo>
                      <a:pt x="115" y="2"/>
                    </a:lnTo>
                    <a:lnTo>
                      <a:pt x="105" y="2"/>
                    </a:lnTo>
                    <a:lnTo>
                      <a:pt x="96" y="4"/>
                    </a:lnTo>
                    <a:lnTo>
                      <a:pt x="86" y="4"/>
                    </a:lnTo>
                    <a:lnTo>
                      <a:pt x="67" y="9"/>
                    </a:lnTo>
                    <a:lnTo>
                      <a:pt x="57" y="9"/>
                    </a:lnTo>
                    <a:lnTo>
                      <a:pt x="50" y="12"/>
                    </a:lnTo>
                    <a:lnTo>
                      <a:pt x="21" y="19"/>
                    </a:lnTo>
                    <a:lnTo>
                      <a:pt x="7" y="23"/>
                    </a:lnTo>
                    <a:lnTo>
                      <a:pt x="2" y="43"/>
                    </a:lnTo>
                    <a:lnTo>
                      <a:pt x="0" y="6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525"/>
              <p:cNvSpPr>
                <a:spLocks/>
              </p:cNvSpPr>
              <p:nvPr/>
            </p:nvSpPr>
            <p:spPr bwMode="auto">
              <a:xfrm>
                <a:off x="8025" y="5966"/>
                <a:ext cx="147" cy="173"/>
              </a:xfrm>
              <a:custGeom>
                <a:avLst/>
                <a:gdLst/>
                <a:ahLst/>
                <a:cxnLst>
                  <a:cxn ang="0">
                    <a:pos x="21" y="19"/>
                  </a:cxn>
                  <a:cxn ang="0">
                    <a:pos x="7" y="23"/>
                  </a:cxn>
                  <a:cxn ang="0">
                    <a:pos x="4" y="43"/>
                  </a:cxn>
                  <a:cxn ang="0">
                    <a:pos x="2" y="60"/>
                  </a:cxn>
                  <a:cxn ang="0">
                    <a:pos x="0" y="79"/>
                  </a:cxn>
                  <a:cxn ang="0">
                    <a:pos x="0" y="132"/>
                  </a:cxn>
                  <a:cxn ang="0">
                    <a:pos x="2" y="148"/>
                  </a:cxn>
                  <a:cxn ang="0">
                    <a:pos x="4" y="168"/>
                  </a:cxn>
                  <a:cxn ang="0">
                    <a:pos x="12" y="168"/>
                  </a:cxn>
                  <a:cxn ang="0">
                    <a:pos x="19" y="170"/>
                  </a:cxn>
                  <a:cxn ang="0">
                    <a:pos x="26" y="170"/>
                  </a:cxn>
                  <a:cxn ang="0">
                    <a:pos x="36" y="172"/>
                  </a:cxn>
                  <a:cxn ang="0">
                    <a:pos x="45" y="172"/>
                  </a:cxn>
                  <a:cxn ang="0">
                    <a:pos x="52" y="170"/>
                  </a:cxn>
                  <a:cxn ang="0">
                    <a:pos x="72" y="170"/>
                  </a:cxn>
                  <a:cxn ang="0">
                    <a:pos x="84" y="168"/>
                  </a:cxn>
                  <a:cxn ang="0">
                    <a:pos x="91" y="168"/>
                  </a:cxn>
                  <a:cxn ang="0">
                    <a:pos x="100" y="165"/>
                  </a:cxn>
                  <a:cxn ang="0">
                    <a:pos x="110" y="165"/>
                  </a:cxn>
                  <a:cxn ang="0">
                    <a:pos x="120" y="163"/>
                  </a:cxn>
                  <a:cxn ang="0">
                    <a:pos x="127" y="160"/>
                  </a:cxn>
                  <a:cxn ang="0">
                    <a:pos x="134" y="160"/>
                  </a:cxn>
                  <a:cxn ang="0">
                    <a:pos x="139" y="158"/>
                  </a:cxn>
                  <a:cxn ang="0">
                    <a:pos x="139" y="98"/>
                  </a:cxn>
                  <a:cxn ang="0">
                    <a:pos x="141" y="79"/>
                  </a:cxn>
                  <a:cxn ang="0">
                    <a:pos x="141" y="60"/>
                  </a:cxn>
                  <a:cxn ang="0">
                    <a:pos x="144" y="40"/>
                  </a:cxn>
                  <a:cxn ang="0">
                    <a:pos x="144" y="19"/>
                  </a:cxn>
                  <a:cxn ang="0">
                    <a:pos x="146" y="0"/>
                  </a:cxn>
                  <a:cxn ang="0">
                    <a:pos x="120" y="0"/>
                  </a:cxn>
                  <a:cxn ang="0">
                    <a:pos x="112" y="2"/>
                  </a:cxn>
                  <a:cxn ang="0">
                    <a:pos x="103" y="2"/>
                  </a:cxn>
                  <a:cxn ang="0">
                    <a:pos x="84" y="7"/>
                  </a:cxn>
                  <a:cxn ang="0">
                    <a:pos x="74" y="7"/>
                  </a:cxn>
                  <a:cxn ang="0">
                    <a:pos x="67" y="9"/>
                  </a:cxn>
                  <a:cxn ang="0">
                    <a:pos x="57" y="12"/>
                  </a:cxn>
                  <a:cxn ang="0">
                    <a:pos x="48" y="12"/>
                  </a:cxn>
                  <a:cxn ang="0">
                    <a:pos x="38" y="14"/>
                  </a:cxn>
                  <a:cxn ang="0">
                    <a:pos x="31" y="16"/>
                  </a:cxn>
                  <a:cxn ang="0">
                    <a:pos x="21" y="19"/>
                  </a:cxn>
                </a:cxnLst>
                <a:rect l="0" t="0" r="r" b="b"/>
                <a:pathLst>
                  <a:path w="147" h="173">
                    <a:moveTo>
                      <a:pt x="21" y="19"/>
                    </a:moveTo>
                    <a:lnTo>
                      <a:pt x="7" y="23"/>
                    </a:lnTo>
                    <a:lnTo>
                      <a:pt x="4" y="43"/>
                    </a:lnTo>
                    <a:lnTo>
                      <a:pt x="2" y="60"/>
                    </a:lnTo>
                    <a:lnTo>
                      <a:pt x="0" y="79"/>
                    </a:lnTo>
                    <a:lnTo>
                      <a:pt x="0" y="132"/>
                    </a:lnTo>
                    <a:lnTo>
                      <a:pt x="2" y="148"/>
                    </a:lnTo>
                    <a:lnTo>
                      <a:pt x="4" y="168"/>
                    </a:lnTo>
                    <a:lnTo>
                      <a:pt x="12" y="168"/>
                    </a:lnTo>
                    <a:lnTo>
                      <a:pt x="19" y="170"/>
                    </a:lnTo>
                    <a:lnTo>
                      <a:pt x="26" y="170"/>
                    </a:lnTo>
                    <a:lnTo>
                      <a:pt x="36" y="172"/>
                    </a:lnTo>
                    <a:lnTo>
                      <a:pt x="45" y="172"/>
                    </a:lnTo>
                    <a:lnTo>
                      <a:pt x="52" y="170"/>
                    </a:lnTo>
                    <a:lnTo>
                      <a:pt x="72" y="170"/>
                    </a:lnTo>
                    <a:lnTo>
                      <a:pt x="84" y="168"/>
                    </a:lnTo>
                    <a:lnTo>
                      <a:pt x="91" y="168"/>
                    </a:lnTo>
                    <a:lnTo>
                      <a:pt x="100" y="165"/>
                    </a:lnTo>
                    <a:lnTo>
                      <a:pt x="110" y="165"/>
                    </a:lnTo>
                    <a:lnTo>
                      <a:pt x="120" y="163"/>
                    </a:lnTo>
                    <a:lnTo>
                      <a:pt x="127" y="160"/>
                    </a:lnTo>
                    <a:lnTo>
                      <a:pt x="134" y="160"/>
                    </a:lnTo>
                    <a:lnTo>
                      <a:pt x="139" y="158"/>
                    </a:lnTo>
                    <a:lnTo>
                      <a:pt x="139" y="98"/>
                    </a:lnTo>
                    <a:lnTo>
                      <a:pt x="141" y="79"/>
                    </a:lnTo>
                    <a:lnTo>
                      <a:pt x="141" y="60"/>
                    </a:lnTo>
                    <a:lnTo>
                      <a:pt x="144" y="40"/>
                    </a:lnTo>
                    <a:lnTo>
                      <a:pt x="144" y="19"/>
                    </a:lnTo>
                    <a:lnTo>
                      <a:pt x="146" y="0"/>
                    </a:lnTo>
                    <a:lnTo>
                      <a:pt x="120" y="0"/>
                    </a:lnTo>
                    <a:lnTo>
                      <a:pt x="112" y="2"/>
                    </a:lnTo>
                    <a:lnTo>
                      <a:pt x="103" y="2"/>
                    </a:lnTo>
                    <a:lnTo>
                      <a:pt x="84" y="7"/>
                    </a:lnTo>
                    <a:lnTo>
                      <a:pt x="74" y="7"/>
                    </a:lnTo>
                    <a:lnTo>
                      <a:pt x="67" y="9"/>
                    </a:lnTo>
                    <a:lnTo>
                      <a:pt x="57" y="12"/>
                    </a:lnTo>
                    <a:lnTo>
                      <a:pt x="48" y="12"/>
                    </a:lnTo>
                    <a:lnTo>
                      <a:pt x="38" y="14"/>
                    </a:lnTo>
                    <a:lnTo>
                      <a:pt x="31" y="16"/>
                    </a:lnTo>
                    <a:lnTo>
                      <a:pt x="21" y="1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526"/>
              <p:cNvSpPr>
                <a:spLocks/>
              </p:cNvSpPr>
              <p:nvPr/>
            </p:nvSpPr>
            <p:spPr bwMode="auto">
              <a:xfrm>
                <a:off x="8025" y="5966"/>
                <a:ext cx="142" cy="163"/>
              </a:xfrm>
              <a:custGeom>
                <a:avLst/>
                <a:gdLst/>
                <a:ahLst/>
                <a:cxnLst>
                  <a:cxn ang="0">
                    <a:pos x="28" y="16"/>
                  </a:cxn>
                  <a:cxn ang="0">
                    <a:pos x="7" y="23"/>
                  </a:cxn>
                  <a:cxn ang="0">
                    <a:pos x="4" y="40"/>
                  </a:cxn>
                  <a:cxn ang="0">
                    <a:pos x="2" y="60"/>
                  </a:cxn>
                  <a:cxn ang="0">
                    <a:pos x="0" y="76"/>
                  </a:cxn>
                  <a:cxn ang="0">
                    <a:pos x="0" y="110"/>
                  </a:cxn>
                  <a:cxn ang="0">
                    <a:pos x="2" y="127"/>
                  </a:cxn>
                  <a:cxn ang="0">
                    <a:pos x="2" y="143"/>
                  </a:cxn>
                  <a:cxn ang="0">
                    <a:pos x="4" y="160"/>
                  </a:cxn>
                  <a:cxn ang="0">
                    <a:pos x="12" y="160"/>
                  </a:cxn>
                  <a:cxn ang="0">
                    <a:pos x="19" y="163"/>
                  </a:cxn>
                  <a:cxn ang="0">
                    <a:pos x="62" y="163"/>
                  </a:cxn>
                  <a:cxn ang="0">
                    <a:pos x="72" y="160"/>
                  </a:cxn>
                  <a:cxn ang="0">
                    <a:pos x="79" y="160"/>
                  </a:cxn>
                  <a:cxn ang="0">
                    <a:pos x="88" y="158"/>
                  </a:cxn>
                  <a:cxn ang="0">
                    <a:pos x="98" y="158"/>
                  </a:cxn>
                  <a:cxn ang="0">
                    <a:pos x="108" y="156"/>
                  </a:cxn>
                  <a:cxn ang="0">
                    <a:pos x="115" y="153"/>
                  </a:cxn>
                  <a:cxn ang="0">
                    <a:pos x="122" y="153"/>
                  </a:cxn>
                  <a:cxn ang="0">
                    <a:pos x="129" y="151"/>
                  </a:cxn>
                  <a:cxn ang="0">
                    <a:pos x="134" y="148"/>
                  </a:cxn>
                  <a:cxn ang="0">
                    <a:pos x="134" y="93"/>
                  </a:cxn>
                  <a:cxn ang="0">
                    <a:pos x="136" y="74"/>
                  </a:cxn>
                  <a:cxn ang="0">
                    <a:pos x="136" y="57"/>
                  </a:cxn>
                  <a:cxn ang="0">
                    <a:pos x="139" y="38"/>
                  </a:cxn>
                  <a:cxn ang="0">
                    <a:pos x="139" y="19"/>
                  </a:cxn>
                  <a:cxn ang="0">
                    <a:pos x="141" y="0"/>
                  </a:cxn>
                  <a:cxn ang="0">
                    <a:pos x="124" y="0"/>
                  </a:cxn>
                  <a:cxn ang="0">
                    <a:pos x="117" y="2"/>
                  </a:cxn>
                  <a:cxn ang="0">
                    <a:pos x="108" y="2"/>
                  </a:cxn>
                  <a:cxn ang="0">
                    <a:pos x="100" y="4"/>
                  </a:cxn>
                  <a:cxn ang="0">
                    <a:pos x="91" y="4"/>
                  </a:cxn>
                  <a:cxn ang="0">
                    <a:pos x="81" y="7"/>
                  </a:cxn>
                  <a:cxn ang="0">
                    <a:pos x="74" y="7"/>
                  </a:cxn>
                  <a:cxn ang="0">
                    <a:pos x="64" y="9"/>
                  </a:cxn>
                  <a:cxn ang="0">
                    <a:pos x="55" y="12"/>
                  </a:cxn>
                  <a:cxn ang="0">
                    <a:pos x="45" y="14"/>
                  </a:cxn>
                  <a:cxn ang="0">
                    <a:pos x="38" y="14"/>
                  </a:cxn>
                  <a:cxn ang="0">
                    <a:pos x="28" y="16"/>
                  </a:cxn>
                </a:cxnLst>
                <a:rect l="0" t="0" r="r" b="b"/>
                <a:pathLst>
                  <a:path w="142" h="163">
                    <a:moveTo>
                      <a:pt x="28" y="16"/>
                    </a:moveTo>
                    <a:lnTo>
                      <a:pt x="7" y="23"/>
                    </a:lnTo>
                    <a:lnTo>
                      <a:pt x="4" y="40"/>
                    </a:lnTo>
                    <a:lnTo>
                      <a:pt x="2" y="60"/>
                    </a:lnTo>
                    <a:lnTo>
                      <a:pt x="0" y="76"/>
                    </a:lnTo>
                    <a:lnTo>
                      <a:pt x="0" y="110"/>
                    </a:lnTo>
                    <a:lnTo>
                      <a:pt x="2" y="127"/>
                    </a:lnTo>
                    <a:lnTo>
                      <a:pt x="2" y="143"/>
                    </a:lnTo>
                    <a:lnTo>
                      <a:pt x="4" y="160"/>
                    </a:lnTo>
                    <a:lnTo>
                      <a:pt x="12" y="160"/>
                    </a:lnTo>
                    <a:lnTo>
                      <a:pt x="19" y="163"/>
                    </a:lnTo>
                    <a:lnTo>
                      <a:pt x="62" y="163"/>
                    </a:lnTo>
                    <a:lnTo>
                      <a:pt x="72" y="160"/>
                    </a:lnTo>
                    <a:lnTo>
                      <a:pt x="79" y="160"/>
                    </a:lnTo>
                    <a:lnTo>
                      <a:pt x="88" y="158"/>
                    </a:lnTo>
                    <a:lnTo>
                      <a:pt x="98" y="158"/>
                    </a:lnTo>
                    <a:lnTo>
                      <a:pt x="108" y="156"/>
                    </a:lnTo>
                    <a:lnTo>
                      <a:pt x="115" y="153"/>
                    </a:lnTo>
                    <a:lnTo>
                      <a:pt x="122" y="153"/>
                    </a:lnTo>
                    <a:lnTo>
                      <a:pt x="129" y="151"/>
                    </a:lnTo>
                    <a:lnTo>
                      <a:pt x="134" y="148"/>
                    </a:lnTo>
                    <a:lnTo>
                      <a:pt x="134" y="93"/>
                    </a:lnTo>
                    <a:lnTo>
                      <a:pt x="136" y="74"/>
                    </a:lnTo>
                    <a:lnTo>
                      <a:pt x="136" y="57"/>
                    </a:lnTo>
                    <a:lnTo>
                      <a:pt x="139" y="38"/>
                    </a:lnTo>
                    <a:lnTo>
                      <a:pt x="139" y="19"/>
                    </a:lnTo>
                    <a:lnTo>
                      <a:pt x="141" y="0"/>
                    </a:lnTo>
                    <a:lnTo>
                      <a:pt x="124" y="0"/>
                    </a:lnTo>
                    <a:lnTo>
                      <a:pt x="117" y="2"/>
                    </a:lnTo>
                    <a:lnTo>
                      <a:pt x="108" y="2"/>
                    </a:lnTo>
                    <a:lnTo>
                      <a:pt x="100" y="4"/>
                    </a:lnTo>
                    <a:lnTo>
                      <a:pt x="91" y="4"/>
                    </a:lnTo>
                    <a:lnTo>
                      <a:pt x="81" y="7"/>
                    </a:lnTo>
                    <a:lnTo>
                      <a:pt x="74" y="7"/>
                    </a:lnTo>
                    <a:lnTo>
                      <a:pt x="64" y="9"/>
                    </a:lnTo>
                    <a:lnTo>
                      <a:pt x="55" y="12"/>
                    </a:lnTo>
                    <a:lnTo>
                      <a:pt x="45" y="14"/>
                    </a:lnTo>
                    <a:lnTo>
                      <a:pt x="38" y="14"/>
                    </a:lnTo>
                    <a:lnTo>
                      <a:pt x="28" y="1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527"/>
              <p:cNvSpPr>
                <a:spLocks/>
              </p:cNvSpPr>
              <p:nvPr/>
            </p:nvSpPr>
            <p:spPr bwMode="auto">
              <a:xfrm>
                <a:off x="8025" y="5966"/>
                <a:ext cx="137" cy="156"/>
              </a:xfrm>
              <a:custGeom>
                <a:avLst/>
                <a:gdLst/>
                <a:ahLst/>
                <a:cxnLst>
                  <a:cxn ang="0">
                    <a:pos x="2" y="74"/>
                  </a:cxn>
                  <a:cxn ang="0">
                    <a:pos x="0" y="88"/>
                  </a:cxn>
                  <a:cxn ang="0">
                    <a:pos x="0" y="105"/>
                  </a:cxn>
                  <a:cxn ang="0">
                    <a:pos x="2" y="120"/>
                  </a:cxn>
                  <a:cxn ang="0">
                    <a:pos x="7" y="153"/>
                  </a:cxn>
                  <a:cxn ang="0">
                    <a:pos x="12" y="153"/>
                  </a:cxn>
                  <a:cxn ang="0">
                    <a:pos x="19" y="156"/>
                  </a:cxn>
                  <a:cxn ang="0">
                    <a:pos x="50" y="156"/>
                  </a:cxn>
                  <a:cxn ang="0">
                    <a:pos x="60" y="153"/>
                  </a:cxn>
                  <a:cxn ang="0">
                    <a:pos x="69" y="153"/>
                  </a:cxn>
                  <a:cxn ang="0">
                    <a:pos x="76" y="151"/>
                  </a:cxn>
                  <a:cxn ang="0">
                    <a:pos x="86" y="151"/>
                  </a:cxn>
                  <a:cxn ang="0">
                    <a:pos x="96" y="148"/>
                  </a:cxn>
                  <a:cxn ang="0">
                    <a:pos x="103" y="146"/>
                  </a:cxn>
                  <a:cxn ang="0">
                    <a:pos x="110" y="146"/>
                  </a:cxn>
                  <a:cxn ang="0">
                    <a:pos x="120" y="143"/>
                  </a:cxn>
                  <a:cxn ang="0">
                    <a:pos x="124" y="141"/>
                  </a:cxn>
                  <a:cxn ang="0">
                    <a:pos x="132" y="141"/>
                  </a:cxn>
                  <a:cxn ang="0">
                    <a:pos x="129" y="122"/>
                  </a:cxn>
                  <a:cxn ang="0">
                    <a:pos x="132" y="105"/>
                  </a:cxn>
                  <a:cxn ang="0">
                    <a:pos x="132" y="69"/>
                  </a:cxn>
                  <a:cxn ang="0">
                    <a:pos x="134" y="52"/>
                  </a:cxn>
                  <a:cxn ang="0">
                    <a:pos x="134" y="36"/>
                  </a:cxn>
                  <a:cxn ang="0">
                    <a:pos x="136" y="19"/>
                  </a:cxn>
                  <a:cxn ang="0">
                    <a:pos x="136" y="0"/>
                  </a:cxn>
                  <a:cxn ang="0">
                    <a:pos x="129" y="0"/>
                  </a:cxn>
                  <a:cxn ang="0">
                    <a:pos x="122" y="2"/>
                  </a:cxn>
                  <a:cxn ang="0">
                    <a:pos x="105" y="2"/>
                  </a:cxn>
                  <a:cxn ang="0">
                    <a:pos x="98" y="4"/>
                  </a:cxn>
                  <a:cxn ang="0">
                    <a:pos x="88" y="4"/>
                  </a:cxn>
                  <a:cxn ang="0">
                    <a:pos x="79" y="7"/>
                  </a:cxn>
                  <a:cxn ang="0">
                    <a:pos x="72" y="7"/>
                  </a:cxn>
                  <a:cxn ang="0">
                    <a:pos x="62" y="9"/>
                  </a:cxn>
                  <a:cxn ang="0">
                    <a:pos x="55" y="12"/>
                  </a:cxn>
                  <a:cxn ang="0">
                    <a:pos x="36" y="16"/>
                  </a:cxn>
                  <a:cxn ang="0">
                    <a:pos x="28" y="16"/>
                  </a:cxn>
                  <a:cxn ang="0">
                    <a:pos x="7" y="23"/>
                  </a:cxn>
                  <a:cxn ang="0">
                    <a:pos x="2" y="57"/>
                  </a:cxn>
                  <a:cxn ang="0">
                    <a:pos x="2" y="74"/>
                  </a:cxn>
                </a:cxnLst>
                <a:rect l="0" t="0" r="r" b="b"/>
                <a:pathLst>
                  <a:path w="137" h="156">
                    <a:moveTo>
                      <a:pt x="2" y="74"/>
                    </a:moveTo>
                    <a:lnTo>
                      <a:pt x="0" y="88"/>
                    </a:lnTo>
                    <a:lnTo>
                      <a:pt x="0" y="105"/>
                    </a:lnTo>
                    <a:lnTo>
                      <a:pt x="2" y="120"/>
                    </a:lnTo>
                    <a:lnTo>
                      <a:pt x="7" y="153"/>
                    </a:lnTo>
                    <a:lnTo>
                      <a:pt x="12" y="153"/>
                    </a:lnTo>
                    <a:lnTo>
                      <a:pt x="19" y="156"/>
                    </a:lnTo>
                    <a:lnTo>
                      <a:pt x="50" y="156"/>
                    </a:lnTo>
                    <a:lnTo>
                      <a:pt x="60" y="153"/>
                    </a:lnTo>
                    <a:lnTo>
                      <a:pt x="69" y="153"/>
                    </a:lnTo>
                    <a:lnTo>
                      <a:pt x="76" y="151"/>
                    </a:lnTo>
                    <a:lnTo>
                      <a:pt x="86" y="151"/>
                    </a:lnTo>
                    <a:lnTo>
                      <a:pt x="96" y="148"/>
                    </a:lnTo>
                    <a:lnTo>
                      <a:pt x="103" y="146"/>
                    </a:lnTo>
                    <a:lnTo>
                      <a:pt x="110" y="146"/>
                    </a:lnTo>
                    <a:lnTo>
                      <a:pt x="120" y="143"/>
                    </a:lnTo>
                    <a:lnTo>
                      <a:pt x="124" y="141"/>
                    </a:lnTo>
                    <a:lnTo>
                      <a:pt x="132" y="141"/>
                    </a:lnTo>
                    <a:lnTo>
                      <a:pt x="129" y="122"/>
                    </a:lnTo>
                    <a:lnTo>
                      <a:pt x="132" y="105"/>
                    </a:lnTo>
                    <a:lnTo>
                      <a:pt x="132" y="69"/>
                    </a:lnTo>
                    <a:lnTo>
                      <a:pt x="134" y="52"/>
                    </a:lnTo>
                    <a:lnTo>
                      <a:pt x="134" y="36"/>
                    </a:lnTo>
                    <a:lnTo>
                      <a:pt x="136" y="19"/>
                    </a:lnTo>
                    <a:lnTo>
                      <a:pt x="136" y="0"/>
                    </a:lnTo>
                    <a:lnTo>
                      <a:pt x="129" y="0"/>
                    </a:lnTo>
                    <a:lnTo>
                      <a:pt x="122" y="2"/>
                    </a:lnTo>
                    <a:lnTo>
                      <a:pt x="105" y="2"/>
                    </a:lnTo>
                    <a:lnTo>
                      <a:pt x="98" y="4"/>
                    </a:lnTo>
                    <a:lnTo>
                      <a:pt x="88" y="4"/>
                    </a:lnTo>
                    <a:lnTo>
                      <a:pt x="79" y="7"/>
                    </a:lnTo>
                    <a:lnTo>
                      <a:pt x="72" y="7"/>
                    </a:lnTo>
                    <a:lnTo>
                      <a:pt x="62" y="9"/>
                    </a:lnTo>
                    <a:lnTo>
                      <a:pt x="55" y="12"/>
                    </a:lnTo>
                    <a:lnTo>
                      <a:pt x="36" y="16"/>
                    </a:lnTo>
                    <a:lnTo>
                      <a:pt x="28" y="16"/>
                    </a:lnTo>
                    <a:lnTo>
                      <a:pt x="7" y="23"/>
                    </a:lnTo>
                    <a:lnTo>
                      <a:pt x="2" y="57"/>
                    </a:lnTo>
                    <a:lnTo>
                      <a:pt x="2" y="7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Freeform 528"/>
              <p:cNvSpPr>
                <a:spLocks/>
              </p:cNvSpPr>
              <p:nvPr/>
            </p:nvSpPr>
            <p:spPr bwMode="auto">
              <a:xfrm>
                <a:off x="8028" y="5966"/>
                <a:ext cx="129" cy="149"/>
              </a:xfrm>
              <a:custGeom>
                <a:avLst/>
                <a:gdLst/>
                <a:ahLst/>
                <a:cxnLst>
                  <a:cxn ang="0">
                    <a:pos x="9" y="146"/>
                  </a:cxn>
                  <a:cxn ang="0">
                    <a:pos x="16" y="148"/>
                  </a:cxn>
                  <a:cxn ang="0">
                    <a:pos x="38" y="148"/>
                  </a:cxn>
                  <a:cxn ang="0">
                    <a:pos x="48" y="146"/>
                  </a:cxn>
                  <a:cxn ang="0">
                    <a:pos x="55" y="146"/>
                  </a:cxn>
                  <a:cxn ang="0">
                    <a:pos x="64" y="143"/>
                  </a:cxn>
                  <a:cxn ang="0">
                    <a:pos x="72" y="143"/>
                  </a:cxn>
                  <a:cxn ang="0">
                    <a:pos x="81" y="141"/>
                  </a:cxn>
                  <a:cxn ang="0">
                    <a:pos x="88" y="139"/>
                  </a:cxn>
                  <a:cxn ang="0">
                    <a:pos x="98" y="139"/>
                  </a:cxn>
                  <a:cxn ang="0">
                    <a:pos x="112" y="134"/>
                  </a:cxn>
                  <a:cxn ang="0">
                    <a:pos x="117" y="134"/>
                  </a:cxn>
                  <a:cxn ang="0">
                    <a:pos x="124" y="132"/>
                  </a:cxn>
                  <a:cxn ang="0">
                    <a:pos x="124" y="67"/>
                  </a:cxn>
                  <a:cxn ang="0">
                    <a:pos x="127" y="50"/>
                  </a:cxn>
                  <a:cxn ang="0">
                    <a:pos x="127" y="33"/>
                  </a:cxn>
                  <a:cxn ang="0">
                    <a:pos x="129" y="19"/>
                  </a:cxn>
                  <a:cxn ang="0">
                    <a:pos x="129" y="0"/>
                  </a:cxn>
                  <a:cxn ang="0">
                    <a:pos x="124" y="0"/>
                  </a:cxn>
                  <a:cxn ang="0">
                    <a:pos x="117" y="2"/>
                  </a:cxn>
                  <a:cxn ang="0">
                    <a:pos x="100" y="2"/>
                  </a:cxn>
                  <a:cxn ang="0">
                    <a:pos x="93" y="4"/>
                  </a:cxn>
                  <a:cxn ang="0">
                    <a:pos x="84" y="7"/>
                  </a:cxn>
                  <a:cxn ang="0">
                    <a:pos x="76" y="7"/>
                  </a:cxn>
                  <a:cxn ang="0">
                    <a:pos x="67" y="9"/>
                  </a:cxn>
                  <a:cxn ang="0">
                    <a:pos x="57" y="9"/>
                  </a:cxn>
                  <a:cxn ang="0">
                    <a:pos x="50" y="12"/>
                  </a:cxn>
                  <a:cxn ang="0">
                    <a:pos x="40" y="14"/>
                  </a:cxn>
                  <a:cxn ang="0">
                    <a:pos x="26" y="19"/>
                  </a:cxn>
                  <a:cxn ang="0">
                    <a:pos x="19" y="19"/>
                  </a:cxn>
                  <a:cxn ang="0">
                    <a:pos x="4" y="23"/>
                  </a:cxn>
                  <a:cxn ang="0">
                    <a:pos x="2" y="40"/>
                  </a:cxn>
                  <a:cxn ang="0">
                    <a:pos x="0" y="55"/>
                  </a:cxn>
                  <a:cxn ang="0">
                    <a:pos x="0" y="115"/>
                  </a:cxn>
                  <a:cxn ang="0">
                    <a:pos x="2" y="129"/>
                  </a:cxn>
                  <a:cxn ang="0">
                    <a:pos x="4" y="146"/>
                  </a:cxn>
                  <a:cxn ang="0">
                    <a:pos x="9" y="146"/>
                  </a:cxn>
                </a:cxnLst>
                <a:rect l="0" t="0" r="r" b="b"/>
                <a:pathLst>
                  <a:path w="129" h="149">
                    <a:moveTo>
                      <a:pt x="9" y="146"/>
                    </a:moveTo>
                    <a:lnTo>
                      <a:pt x="16" y="148"/>
                    </a:lnTo>
                    <a:lnTo>
                      <a:pt x="38" y="148"/>
                    </a:lnTo>
                    <a:lnTo>
                      <a:pt x="48" y="146"/>
                    </a:lnTo>
                    <a:lnTo>
                      <a:pt x="55" y="146"/>
                    </a:lnTo>
                    <a:lnTo>
                      <a:pt x="64" y="143"/>
                    </a:lnTo>
                    <a:lnTo>
                      <a:pt x="72" y="143"/>
                    </a:lnTo>
                    <a:lnTo>
                      <a:pt x="81" y="141"/>
                    </a:lnTo>
                    <a:lnTo>
                      <a:pt x="88" y="139"/>
                    </a:lnTo>
                    <a:lnTo>
                      <a:pt x="98" y="139"/>
                    </a:lnTo>
                    <a:lnTo>
                      <a:pt x="112" y="134"/>
                    </a:lnTo>
                    <a:lnTo>
                      <a:pt x="117" y="134"/>
                    </a:lnTo>
                    <a:lnTo>
                      <a:pt x="124" y="132"/>
                    </a:lnTo>
                    <a:lnTo>
                      <a:pt x="124" y="67"/>
                    </a:lnTo>
                    <a:lnTo>
                      <a:pt x="127" y="50"/>
                    </a:lnTo>
                    <a:lnTo>
                      <a:pt x="127" y="33"/>
                    </a:lnTo>
                    <a:lnTo>
                      <a:pt x="129" y="19"/>
                    </a:lnTo>
                    <a:lnTo>
                      <a:pt x="129" y="0"/>
                    </a:lnTo>
                    <a:lnTo>
                      <a:pt x="124" y="0"/>
                    </a:lnTo>
                    <a:lnTo>
                      <a:pt x="117" y="2"/>
                    </a:lnTo>
                    <a:lnTo>
                      <a:pt x="100" y="2"/>
                    </a:lnTo>
                    <a:lnTo>
                      <a:pt x="93" y="4"/>
                    </a:lnTo>
                    <a:lnTo>
                      <a:pt x="84" y="7"/>
                    </a:lnTo>
                    <a:lnTo>
                      <a:pt x="76" y="7"/>
                    </a:lnTo>
                    <a:lnTo>
                      <a:pt x="67" y="9"/>
                    </a:lnTo>
                    <a:lnTo>
                      <a:pt x="57" y="9"/>
                    </a:lnTo>
                    <a:lnTo>
                      <a:pt x="50" y="12"/>
                    </a:lnTo>
                    <a:lnTo>
                      <a:pt x="40" y="14"/>
                    </a:lnTo>
                    <a:lnTo>
                      <a:pt x="26" y="19"/>
                    </a:lnTo>
                    <a:lnTo>
                      <a:pt x="19" y="19"/>
                    </a:lnTo>
                    <a:lnTo>
                      <a:pt x="4" y="23"/>
                    </a:lnTo>
                    <a:lnTo>
                      <a:pt x="2" y="40"/>
                    </a:lnTo>
                    <a:lnTo>
                      <a:pt x="0" y="55"/>
                    </a:lnTo>
                    <a:lnTo>
                      <a:pt x="0" y="115"/>
                    </a:lnTo>
                    <a:lnTo>
                      <a:pt x="2" y="129"/>
                    </a:lnTo>
                    <a:lnTo>
                      <a:pt x="4" y="146"/>
                    </a:lnTo>
                    <a:lnTo>
                      <a:pt x="9" y="14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3" name="Freeform 529"/>
              <p:cNvSpPr>
                <a:spLocks/>
              </p:cNvSpPr>
              <p:nvPr/>
            </p:nvSpPr>
            <p:spPr bwMode="auto">
              <a:xfrm>
                <a:off x="8028" y="5968"/>
                <a:ext cx="127" cy="140"/>
              </a:xfrm>
              <a:custGeom>
                <a:avLst/>
                <a:gdLst/>
                <a:ahLst/>
                <a:cxnLst>
                  <a:cxn ang="0">
                    <a:pos x="28" y="139"/>
                  </a:cxn>
                  <a:cxn ang="0">
                    <a:pos x="38" y="136"/>
                  </a:cxn>
                  <a:cxn ang="0">
                    <a:pos x="52" y="136"/>
                  </a:cxn>
                  <a:cxn ang="0">
                    <a:pos x="62" y="134"/>
                  </a:cxn>
                  <a:cxn ang="0">
                    <a:pos x="69" y="132"/>
                  </a:cxn>
                  <a:cxn ang="0">
                    <a:pos x="79" y="132"/>
                  </a:cxn>
                  <a:cxn ang="0">
                    <a:pos x="86" y="129"/>
                  </a:cxn>
                  <a:cxn ang="0">
                    <a:pos x="93" y="127"/>
                  </a:cxn>
                  <a:cxn ang="0">
                    <a:pos x="100" y="124"/>
                  </a:cxn>
                  <a:cxn ang="0">
                    <a:pos x="108"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88" y="2"/>
                  </a:cxn>
                  <a:cxn ang="0">
                    <a:pos x="81" y="4"/>
                  </a:cxn>
                  <a:cxn ang="0">
                    <a:pos x="74" y="4"/>
                  </a:cxn>
                  <a:cxn ang="0">
                    <a:pos x="64" y="7"/>
                  </a:cxn>
                  <a:cxn ang="0">
                    <a:pos x="57" y="9"/>
                  </a:cxn>
                  <a:cxn ang="0">
                    <a:pos x="48" y="9"/>
                  </a:cxn>
                  <a:cxn ang="0">
                    <a:pos x="33" y="14"/>
                  </a:cxn>
                  <a:cxn ang="0">
                    <a:pos x="24" y="16"/>
                  </a:cxn>
                  <a:cxn ang="0">
                    <a:pos x="16" y="19"/>
                  </a:cxn>
                  <a:cxn ang="0">
                    <a:pos x="12" y="19"/>
                  </a:cxn>
                  <a:cxn ang="0">
                    <a:pos x="4" y="21"/>
                  </a:cxn>
                  <a:cxn ang="0">
                    <a:pos x="0" y="52"/>
                  </a:cxn>
                  <a:cxn ang="0">
                    <a:pos x="0" y="107"/>
                  </a:cxn>
                  <a:cxn ang="0">
                    <a:pos x="4" y="136"/>
                  </a:cxn>
                  <a:cxn ang="0">
                    <a:pos x="9" y="136"/>
                  </a:cxn>
                  <a:cxn ang="0">
                    <a:pos x="16" y="139"/>
                  </a:cxn>
                  <a:cxn ang="0">
                    <a:pos x="28" y="139"/>
                  </a:cxn>
                </a:cxnLst>
                <a:rect l="0" t="0" r="r" b="b"/>
                <a:pathLst>
                  <a:path w="127" h="140">
                    <a:moveTo>
                      <a:pt x="28" y="139"/>
                    </a:moveTo>
                    <a:lnTo>
                      <a:pt x="38" y="136"/>
                    </a:lnTo>
                    <a:lnTo>
                      <a:pt x="52" y="136"/>
                    </a:lnTo>
                    <a:lnTo>
                      <a:pt x="62" y="134"/>
                    </a:lnTo>
                    <a:lnTo>
                      <a:pt x="69" y="132"/>
                    </a:lnTo>
                    <a:lnTo>
                      <a:pt x="79" y="132"/>
                    </a:lnTo>
                    <a:lnTo>
                      <a:pt x="86" y="129"/>
                    </a:lnTo>
                    <a:lnTo>
                      <a:pt x="93" y="127"/>
                    </a:lnTo>
                    <a:lnTo>
                      <a:pt x="100" y="124"/>
                    </a:lnTo>
                    <a:lnTo>
                      <a:pt x="108" y="124"/>
                    </a:lnTo>
                    <a:lnTo>
                      <a:pt x="115" y="122"/>
                    </a:lnTo>
                    <a:lnTo>
                      <a:pt x="120" y="120"/>
                    </a:lnTo>
                    <a:lnTo>
                      <a:pt x="120" y="74"/>
                    </a:lnTo>
                    <a:lnTo>
                      <a:pt x="122" y="60"/>
                    </a:lnTo>
                    <a:lnTo>
                      <a:pt x="122" y="45"/>
                    </a:lnTo>
                    <a:lnTo>
                      <a:pt x="124" y="31"/>
                    </a:lnTo>
                    <a:lnTo>
                      <a:pt x="124" y="14"/>
                    </a:lnTo>
                    <a:lnTo>
                      <a:pt x="127" y="0"/>
                    </a:lnTo>
                    <a:lnTo>
                      <a:pt x="105" y="0"/>
                    </a:lnTo>
                    <a:lnTo>
                      <a:pt x="98" y="2"/>
                    </a:lnTo>
                    <a:lnTo>
                      <a:pt x="88" y="2"/>
                    </a:lnTo>
                    <a:lnTo>
                      <a:pt x="81" y="4"/>
                    </a:lnTo>
                    <a:lnTo>
                      <a:pt x="74" y="4"/>
                    </a:lnTo>
                    <a:lnTo>
                      <a:pt x="64" y="7"/>
                    </a:lnTo>
                    <a:lnTo>
                      <a:pt x="57" y="9"/>
                    </a:lnTo>
                    <a:lnTo>
                      <a:pt x="48" y="9"/>
                    </a:lnTo>
                    <a:lnTo>
                      <a:pt x="33" y="14"/>
                    </a:lnTo>
                    <a:lnTo>
                      <a:pt x="24" y="16"/>
                    </a:lnTo>
                    <a:lnTo>
                      <a:pt x="16" y="19"/>
                    </a:lnTo>
                    <a:lnTo>
                      <a:pt x="12" y="19"/>
                    </a:lnTo>
                    <a:lnTo>
                      <a:pt x="4" y="21"/>
                    </a:lnTo>
                    <a:lnTo>
                      <a:pt x="0" y="52"/>
                    </a:lnTo>
                    <a:lnTo>
                      <a:pt x="0" y="107"/>
                    </a:lnTo>
                    <a:lnTo>
                      <a:pt x="4" y="136"/>
                    </a:lnTo>
                    <a:lnTo>
                      <a:pt x="9" y="136"/>
                    </a:lnTo>
                    <a:lnTo>
                      <a:pt x="16" y="139"/>
                    </a:lnTo>
                    <a:lnTo>
                      <a:pt x="28" y="13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530"/>
              <p:cNvSpPr>
                <a:spLocks/>
              </p:cNvSpPr>
              <p:nvPr/>
            </p:nvSpPr>
            <p:spPr bwMode="auto">
              <a:xfrm>
                <a:off x="8028" y="5968"/>
                <a:ext cx="122" cy="132"/>
              </a:xfrm>
              <a:custGeom>
                <a:avLst/>
                <a:gdLst/>
                <a:ahLst/>
                <a:cxnLst>
                  <a:cxn ang="0">
                    <a:pos x="0" y="76"/>
                  </a:cxn>
                  <a:cxn ang="0">
                    <a:pos x="0" y="103"/>
                  </a:cxn>
                  <a:cxn ang="0">
                    <a:pos x="4" y="129"/>
                  </a:cxn>
                  <a:cxn ang="0">
                    <a:pos x="9" y="129"/>
                  </a:cxn>
                  <a:cxn ang="0">
                    <a:pos x="14" y="132"/>
                  </a:cxn>
                  <a:cxn ang="0">
                    <a:pos x="28" y="132"/>
                  </a:cxn>
                  <a:cxn ang="0">
                    <a:pos x="36" y="129"/>
                  </a:cxn>
                  <a:cxn ang="0">
                    <a:pos x="43" y="129"/>
                  </a:cxn>
                  <a:cxn ang="0">
                    <a:pos x="52" y="127"/>
                  </a:cxn>
                  <a:cxn ang="0">
                    <a:pos x="60" y="124"/>
                  </a:cxn>
                  <a:cxn ang="0">
                    <a:pos x="67" y="124"/>
                  </a:cxn>
                  <a:cxn ang="0">
                    <a:pos x="76" y="122"/>
                  </a:cxn>
                  <a:cxn ang="0">
                    <a:pos x="91" y="117"/>
                  </a:cxn>
                  <a:cxn ang="0">
                    <a:pos x="98" y="117"/>
                  </a:cxn>
                  <a:cxn ang="0">
                    <a:pos x="105" y="115"/>
                  </a:cxn>
                  <a:cxn ang="0">
                    <a:pos x="110" y="112"/>
                  </a:cxn>
                  <a:cxn ang="0">
                    <a:pos x="115" y="112"/>
                  </a:cxn>
                  <a:cxn ang="0">
                    <a:pos x="115" y="69"/>
                  </a:cxn>
                  <a:cxn ang="0">
                    <a:pos x="117" y="55"/>
                  </a:cxn>
                  <a:cxn ang="0">
                    <a:pos x="117" y="43"/>
                  </a:cxn>
                  <a:cxn ang="0">
                    <a:pos x="120" y="28"/>
                  </a:cxn>
                  <a:cxn ang="0">
                    <a:pos x="120" y="14"/>
                  </a:cxn>
                  <a:cxn ang="0">
                    <a:pos x="122" y="0"/>
                  </a:cxn>
                  <a:cxn ang="0">
                    <a:pos x="110" y="0"/>
                  </a:cxn>
                  <a:cxn ang="0">
                    <a:pos x="103" y="2"/>
                  </a:cxn>
                  <a:cxn ang="0">
                    <a:pos x="86" y="2"/>
                  </a:cxn>
                  <a:cxn ang="0">
                    <a:pos x="79" y="4"/>
                  </a:cxn>
                  <a:cxn ang="0">
                    <a:pos x="72" y="4"/>
                  </a:cxn>
                  <a:cxn ang="0">
                    <a:pos x="62" y="7"/>
                  </a:cxn>
                  <a:cxn ang="0">
                    <a:pos x="55" y="9"/>
                  </a:cxn>
                  <a:cxn ang="0">
                    <a:pos x="48" y="12"/>
                  </a:cxn>
                  <a:cxn ang="0">
                    <a:pos x="38" y="12"/>
                  </a:cxn>
                  <a:cxn ang="0">
                    <a:pos x="16" y="19"/>
                  </a:cxn>
                  <a:cxn ang="0">
                    <a:pos x="12" y="19"/>
                  </a:cxn>
                  <a:cxn ang="0">
                    <a:pos x="4" y="21"/>
                  </a:cxn>
                  <a:cxn ang="0">
                    <a:pos x="2" y="50"/>
                  </a:cxn>
                  <a:cxn ang="0">
                    <a:pos x="0" y="76"/>
                  </a:cxn>
                </a:cxnLst>
                <a:rect l="0" t="0" r="r" b="b"/>
                <a:pathLst>
                  <a:path w="122" h="132">
                    <a:moveTo>
                      <a:pt x="0" y="76"/>
                    </a:moveTo>
                    <a:lnTo>
                      <a:pt x="0" y="103"/>
                    </a:lnTo>
                    <a:lnTo>
                      <a:pt x="4" y="129"/>
                    </a:lnTo>
                    <a:lnTo>
                      <a:pt x="9" y="129"/>
                    </a:lnTo>
                    <a:lnTo>
                      <a:pt x="14" y="132"/>
                    </a:lnTo>
                    <a:lnTo>
                      <a:pt x="28" y="132"/>
                    </a:lnTo>
                    <a:lnTo>
                      <a:pt x="36" y="129"/>
                    </a:lnTo>
                    <a:lnTo>
                      <a:pt x="43" y="129"/>
                    </a:lnTo>
                    <a:lnTo>
                      <a:pt x="52" y="127"/>
                    </a:lnTo>
                    <a:lnTo>
                      <a:pt x="60" y="124"/>
                    </a:lnTo>
                    <a:lnTo>
                      <a:pt x="67" y="124"/>
                    </a:lnTo>
                    <a:lnTo>
                      <a:pt x="76" y="122"/>
                    </a:lnTo>
                    <a:lnTo>
                      <a:pt x="91" y="117"/>
                    </a:lnTo>
                    <a:lnTo>
                      <a:pt x="98" y="117"/>
                    </a:lnTo>
                    <a:lnTo>
                      <a:pt x="105" y="115"/>
                    </a:lnTo>
                    <a:lnTo>
                      <a:pt x="110" y="112"/>
                    </a:lnTo>
                    <a:lnTo>
                      <a:pt x="115" y="112"/>
                    </a:lnTo>
                    <a:lnTo>
                      <a:pt x="115" y="69"/>
                    </a:lnTo>
                    <a:lnTo>
                      <a:pt x="117" y="55"/>
                    </a:lnTo>
                    <a:lnTo>
                      <a:pt x="117" y="43"/>
                    </a:lnTo>
                    <a:lnTo>
                      <a:pt x="120" y="28"/>
                    </a:lnTo>
                    <a:lnTo>
                      <a:pt x="120" y="14"/>
                    </a:lnTo>
                    <a:lnTo>
                      <a:pt x="122" y="0"/>
                    </a:lnTo>
                    <a:lnTo>
                      <a:pt x="110" y="0"/>
                    </a:lnTo>
                    <a:lnTo>
                      <a:pt x="103" y="2"/>
                    </a:lnTo>
                    <a:lnTo>
                      <a:pt x="86" y="2"/>
                    </a:lnTo>
                    <a:lnTo>
                      <a:pt x="79" y="4"/>
                    </a:lnTo>
                    <a:lnTo>
                      <a:pt x="72" y="4"/>
                    </a:lnTo>
                    <a:lnTo>
                      <a:pt x="62" y="7"/>
                    </a:lnTo>
                    <a:lnTo>
                      <a:pt x="55" y="9"/>
                    </a:lnTo>
                    <a:lnTo>
                      <a:pt x="48" y="12"/>
                    </a:lnTo>
                    <a:lnTo>
                      <a:pt x="38" y="12"/>
                    </a:lnTo>
                    <a:lnTo>
                      <a:pt x="16" y="19"/>
                    </a:lnTo>
                    <a:lnTo>
                      <a:pt x="12" y="19"/>
                    </a:lnTo>
                    <a:lnTo>
                      <a:pt x="4" y="21"/>
                    </a:lnTo>
                    <a:lnTo>
                      <a:pt x="2" y="50"/>
                    </a:lnTo>
                    <a:lnTo>
                      <a:pt x="0" y="76"/>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531"/>
              <p:cNvSpPr>
                <a:spLocks/>
              </p:cNvSpPr>
              <p:nvPr/>
            </p:nvSpPr>
            <p:spPr bwMode="auto">
              <a:xfrm>
                <a:off x="8028" y="5968"/>
                <a:ext cx="117" cy="125"/>
              </a:xfrm>
              <a:custGeom>
                <a:avLst/>
                <a:gdLst/>
                <a:ahLst/>
                <a:cxnLst>
                  <a:cxn ang="0">
                    <a:pos x="14" y="122"/>
                  </a:cxn>
                  <a:cxn ang="0">
                    <a:pos x="21" y="124"/>
                  </a:cxn>
                  <a:cxn ang="0">
                    <a:pos x="28" y="122"/>
                  </a:cxn>
                  <a:cxn ang="0">
                    <a:pos x="36" y="122"/>
                  </a:cxn>
                  <a:cxn ang="0">
                    <a:pos x="43" y="120"/>
                  </a:cxn>
                  <a:cxn ang="0">
                    <a:pos x="50" y="120"/>
                  </a:cxn>
                  <a:cxn ang="0">
                    <a:pos x="57" y="117"/>
                  </a:cxn>
                  <a:cxn ang="0">
                    <a:pos x="64" y="115"/>
                  </a:cxn>
                  <a:cxn ang="0">
                    <a:pos x="72" y="112"/>
                  </a:cxn>
                  <a:cxn ang="0">
                    <a:pos x="81" y="112"/>
                  </a:cxn>
                  <a:cxn ang="0">
                    <a:pos x="86" y="110"/>
                  </a:cxn>
                  <a:cxn ang="0">
                    <a:pos x="100" y="105"/>
                  </a:cxn>
                  <a:cxn ang="0">
                    <a:pos x="105" y="103"/>
                  </a:cxn>
                  <a:cxn ang="0">
                    <a:pos x="110" y="103"/>
                  </a:cxn>
                  <a:cxn ang="0">
                    <a:pos x="110" y="76"/>
                  </a:cxn>
                  <a:cxn ang="0">
                    <a:pos x="112" y="64"/>
                  </a:cxn>
                  <a:cxn ang="0">
                    <a:pos x="112" y="50"/>
                  </a:cxn>
                  <a:cxn ang="0">
                    <a:pos x="115" y="38"/>
                  </a:cxn>
                  <a:cxn ang="0">
                    <a:pos x="115" y="26"/>
                  </a:cxn>
                  <a:cxn ang="0">
                    <a:pos x="117" y="14"/>
                  </a:cxn>
                  <a:cxn ang="0">
                    <a:pos x="117" y="0"/>
                  </a:cxn>
                  <a:cxn ang="0">
                    <a:pos x="105" y="0"/>
                  </a:cxn>
                  <a:cxn ang="0">
                    <a:pos x="98" y="2"/>
                  </a:cxn>
                  <a:cxn ang="0">
                    <a:pos x="91" y="2"/>
                  </a:cxn>
                  <a:cxn ang="0">
                    <a:pos x="84" y="4"/>
                  </a:cxn>
                  <a:cxn ang="0">
                    <a:pos x="76" y="4"/>
                  </a:cxn>
                  <a:cxn ang="0">
                    <a:pos x="69" y="7"/>
                  </a:cxn>
                  <a:cxn ang="0">
                    <a:pos x="62" y="7"/>
                  </a:cxn>
                  <a:cxn ang="0">
                    <a:pos x="52" y="9"/>
                  </a:cxn>
                  <a:cxn ang="0">
                    <a:pos x="38" y="14"/>
                  </a:cxn>
                  <a:cxn ang="0">
                    <a:pos x="31" y="14"/>
                  </a:cxn>
                  <a:cxn ang="0">
                    <a:pos x="9" y="21"/>
                  </a:cxn>
                  <a:cxn ang="0">
                    <a:pos x="4" y="21"/>
                  </a:cxn>
                  <a:cxn ang="0">
                    <a:pos x="2" y="47"/>
                  </a:cxn>
                  <a:cxn ang="0">
                    <a:pos x="0" y="72"/>
                  </a:cxn>
                  <a:cxn ang="0">
                    <a:pos x="2" y="96"/>
                  </a:cxn>
                  <a:cxn ang="0">
                    <a:pos x="4" y="122"/>
                  </a:cxn>
                  <a:cxn ang="0">
                    <a:pos x="14" y="122"/>
                  </a:cxn>
                </a:cxnLst>
                <a:rect l="0" t="0" r="r" b="b"/>
                <a:pathLst>
                  <a:path w="117" h="125">
                    <a:moveTo>
                      <a:pt x="14" y="122"/>
                    </a:moveTo>
                    <a:lnTo>
                      <a:pt x="21" y="124"/>
                    </a:lnTo>
                    <a:lnTo>
                      <a:pt x="28" y="122"/>
                    </a:lnTo>
                    <a:lnTo>
                      <a:pt x="36" y="122"/>
                    </a:lnTo>
                    <a:lnTo>
                      <a:pt x="43" y="120"/>
                    </a:lnTo>
                    <a:lnTo>
                      <a:pt x="50" y="120"/>
                    </a:lnTo>
                    <a:lnTo>
                      <a:pt x="57" y="117"/>
                    </a:lnTo>
                    <a:lnTo>
                      <a:pt x="64" y="115"/>
                    </a:lnTo>
                    <a:lnTo>
                      <a:pt x="72" y="112"/>
                    </a:lnTo>
                    <a:lnTo>
                      <a:pt x="81" y="112"/>
                    </a:lnTo>
                    <a:lnTo>
                      <a:pt x="86" y="110"/>
                    </a:lnTo>
                    <a:lnTo>
                      <a:pt x="100" y="105"/>
                    </a:lnTo>
                    <a:lnTo>
                      <a:pt x="105" y="103"/>
                    </a:lnTo>
                    <a:lnTo>
                      <a:pt x="110" y="103"/>
                    </a:lnTo>
                    <a:lnTo>
                      <a:pt x="110" y="76"/>
                    </a:lnTo>
                    <a:lnTo>
                      <a:pt x="112" y="64"/>
                    </a:lnTo>
                    <a:lnTo>
                      <a:pt x="112" y="50"/>
                    </a:lnTo>
                    <a:lnTo>
                      <a:pt x="115" y="38"/>
                    </a:lnTo>
                    <a:lnTo>
                      <a:pt x="115" y="26"/>
                    </a:lnTo>
                    <a:lnTo>
                      <a:pt x="117" y="14"/>
                    </a:lnTo>
                    <a:lnTo>
                      <a:pt x="117" y="0"/>
                    </a:lnTo>
                    <a:lnTo>
                      <a:pt x="105" y="0"/>
                    </a:lnTo>
                    <a:lnTo>
                      <a:pt x="98" y="2"/>
                    </a:lnTo>
                    <a:lnTo>
                      <a:pt x="91" y="2"/>
                    </a:lnTo>
                    <a:lnTo>
                      <a:pt x="84" y="4"/>
                    </a:lnTo>
                    <a:lnTo>
                      <a:pt x="76" y="4"/>
                    </a:lnTo>
                    <a:lnTo>
                      <a:pt x="69" y="7"/>
                    </a:lnTo>
                    <a:lnTo>
                      <a:pt x="62" y="7"/>
                    </a:lnTo>
                    <a:lnTo>
                      <a:pt x="52" y="9"/>
                    </a:lnTo>
                    <a:lnTo>
                      <a:pt x="38" y="14"/>
                    </a:lnTo>
                    <a:lnTo>
                      <a:pt x="31" y="14"/>
                    </a:lnTo>
                    <a:lnTo>
                      <a:pt x="9" y="21"/>
                    </a:lnTo>
                    <a:lnTo>
                      <a:pt x="4" y="21"/>
                    </a:lnTo>
                    <a:lnTo>
                      <a:pt x="2" y="47"/>
                    </a:lnTo>
                    <a:lnTo>
                      <a:pt x="0" y="72"/>
                    </a:lnTo>
                    <a:lnTo>
                      <a:pt x="2" y="96"/>
                    </a:lnTo>
                    <a:lnTo>
                      <a:pt x="4" y="122"/>
                    </a:lnTo>
                    <a:lnTo>
                      <a:pt x="14"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532"/>
              <p:cNvSpPr>
                <a:spLocks/>
              </p:cNvSpPr>
              <p:nvPr/>
            </p:nvSpPr>
            <p:spPr bwMode="auto">
              <a:xfrm>
                <a:off x="8030" y="5968"/>
                <a:ext cx="110" cy="116"/>
              </a:xfrm>
              <a:custGeom>
                <a:avLst/>
                <a:gdLst/>
                <a:ahLst/>
                <a:cxnLst>
                  <a:cxn ang="0">
                    <a:pos x="31" y="115"/>
                  </a:cxn>
                  <a:cxn ang="0">
                    <a:pos x="45" y="110"/>
                  </a:cxn>
                  <a:cxn ang="0">
                    <a:pos x="52" y="110"/>
                  </a:cxn>
                  <a:cxn ang="0">
                    <a:pos x="88" y="98"/>
                  </a:cxn>
                  <a:cxn ang="0">
                    <a:pos x="93" y="96"/>
                  </a:cxn>
                  <a:cxn ang="0">
                    <a:pos x="100" y="96"/>
                  </a:cxn>
                  <a:cxn ang="0">
                    <a:pos x="103" y="93"/>
                  </a:cxn>
                  <a:cxn ang="0">
                    <a:pos x="103" y="81"/>
                  </a:cxn>
                  <a:cxn ang="0">
                    <a:pos x="105" y="69"/>
                  </a:cxn>
                  <a:cxn ang="0">
                    <a:pos x="105" y="47"/>
                  </a:cxn>
                  <a:cxn ang="0">
                    <a:pos x="108" y="36"/>
                  </a:cxn>
                  <a:cxn ang="0">
                    <a:pos x="110" y="26"/>
                  </a:cxn>
                  <a:cxn ang="0">
                    <a:pos x="110" y="0"/>
                  </a:cxn>
                  <a:cxn ang="0">
                    <a:pos x="105" y="0"/>
                  </a:cxn>
                  <a:cxn ang="0">
                    <a:pos x="100" y="2"/>
                  </a:cxn>
                  <a:cxn ang="0">
                    <a:pos x="86" y="2"/>
                  </a:cxn>
                  <a:cxn ang="0">
                    <a:pos x="79" y="4"/>
                  </a:cxn>
                  <a:cxn ang="0">
                    <a:pos x="72" y="4"/>
                  </a:cxn>
                  <a:cxn ang="0">
                    <a:pos x="64" y="7"/>
                  </a:cxn>
                  <a:cxn ang="0">
                    <a:pos x="57" y="9"/>
                  </a:cxn>
                  <a:cxn ang="0">
                    <a:pos x="50" y="9"/>
                  </a:cxn>
                  <a:cxn ang="0">
                    <a:pos x="40" y="12"/>
                  </a:cxn>
                  <a:cxn ang="0">
                    <a:pos x="33" y="14"/>
                  </a:cxn>
                  <a:cxn ang="0">
                    <a:pos x="26" y="14"/>
                  </a:cxn>
                  <a:cxn ang="0">
                    <a:pos x="19" y="16"/>
                  </a:cxn>
                  <a:cxn ang="0">
                    <a:pos x="14" y="19"/>
                  </a:cxn>
                  <a:cxn ang="0">
                    <a:pos x="7" y="21"/>
                  </a:cxn>
                  <a:cxn ang="0">
                    <a:pos x="2" y="23"/>
                  </a:cxn>
                  <a:cxn ang="0">
                    <a:pos x="0" y="45"/>
                  </a:cxn>
                  <a:cxn ang="0">
                    <a:pos x="0" y="91"/>
                  </a:cxn>
                  <a:cxn ang="0">
                    <a:pos x="2" y="115"/>
                  </a:cxn>
                  <a:cxn ang="0">
                    <a:pos x="31" y="115"/>
                  </a:cxn>
                </a:cxnLst>
                <a:rect l="0" t="0" r="r" b="b"/>
                <a:pathLst>
                  <a:path w="110" h="116">
                    <a:moveTo>
                      <a:pt x="31" y="115"/>
                    </a:moveTo>
                    <a:lnTo>
                      <a:pt x="45" y="110"/>
                    </a:lnTo>
                    <a:lnTo>
                      <a:pt x="52" y="110"/>
                    </a:lnTo>
                    <a:lnTo>
                      <a:pt x="88" y="98"/>
                    </a:lnTo>
                    <a:lnTo>
                      <a:pt x="93" y="96"/>
                    </a:lnTo>
                    <a:lnTo>
                      <a:pt x="100" y="96"/>
                    </a:lnTo>
                    <a:lnTo>
                      <a:pt x="103" y="93"/>
                    </a:lnTo>
                    <a:lnTo>
                      <a:pt x="103" y="81"/>
                    </a:lnTo>
                    <a:lnTo>
                      <a:pt x="105" y="69"/>
                    </a:lnTo>
                    <a:lnTo>
                      <a:pt x="105" y="47"/>
                    </a:lnTo>
                    <a:lnTo>
                      <a:pt x="108" y="36"/>
                    </a:lnTo>
                    <a:lnTo>
                      <a:pt x="110" y="26"/>
                    </a:lnTo>
                    <a:lnTo>
                      <a:pt x="110" y="0"/>
                    </a:lnTo>
                    <a:lnTo>
                      <a:pt x="105" y="0"/>
                    </a:lnTo>
                    <a:lnTo>
                      <a:pt x="100" y="2"/>
                    </a:lnTo>
                    <a:lnTo>
                      <a:pt x="86" y="2"/>
                    </a:lnTo>
                    <a:lnTo>
                      <a:pt x="79" y="4"/>
                    </a:lnTo>
                    <a:lnTo>
                      <a:pt x="72" y="4"/>
                    </a:lnTo>
                    <a:lnTo>
                      <a:pt x="64" y="7"/>
                    </a:lnTo>
                    <a:lnTo>
                      <a:pt x="57" y="9"/>
                    </a:lnTo>
                    <a:lnTo>
                      <a:pt x="50" y="9"/>
                    </a:lnTo>
                    <a:lnTo>
                      <a:pt x="40" y="12"/>
                    </a:lnTo>
                    <a:lnTo>
                      <a:pt x="33" y="14"/>
                    </a:lnTo>
                    <a:lnTo>
                      <a:pt x="26" y="14"/>
                    </a:lnTo>
                    <a:lnTo>
                      <a:pt x="19" y="16"/>
                    </a:lnTo>
                    <a:lnTo>
                      <a:pt x="14" y="19"/>
                    </a:lnTo>
                    <a:lnTo>
                      <a:pt x="7" y="21"/>
                    </a:lnTo>
                    <a:lnTo>
                      <a:pt x="2" y="23"/>
                    </a:lnTo>
                    <a:lnTo>
                      <a:pt x="0" y="45"/>
                    </a:lnTo>
                    <a:lnTo>
                      <a:pt x="0" y="91"/>
                    </a:lnTo>
                    <a:lnTo>
                      <a:pt x="2" y="115"/>
                    </a:lnTo>
                    <a:lnTo>
                      <a:pt x="31" y="11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533"/>
              <p:cNvSpPr>
                <a:spLocks/>
              </p:cNvSpPr>
              <p:nvPr/>
            </p:nvSpPr>
            <p:spPr bwMode="auto">
              <a:xfrm>
                <a:off x="8035" y="5980"/>
                <a:ext cx="165" cy="32"/>
              </a:xfrm>
              <a:custGeom>
                <a:avLst/>
                <a:gdLst/>
                <a:ahLst/>
                <a:cxnLst>
                  <a:cxn ang="0">
                    <a:pos x="148" y="9"/>
                  </a:cxn>
                  <a:cxn ang="0">
                    <a:pos x="165" y="0"/>
                  </a:cxn>
                  <a:cxn ang="0">
                    <a:pos x="151" y="4"/>
                  </a:cxn>
                  <a:cxn ang="0">
                    <a:pos x="120" y="7"/>
                  </a:cxn>
                  <a:cxn ang="0">
                    <a:pos x="43" y="16"/>
                  </a:cxn>
                  <a:cxn ang="0">
                    <a:pos x="0" y="26"/>
                  </a:cxn>
                  <a:cxn ang="0">
                    <a:pos x="7" y="31"/>
                  </a:cxn>
                  <a:cxn ang="0">
                    <a:pos x="148" y="9"/>
                  </a:cxn>
                </a:cxnLst>
                <a:rect l="0" t="0" r="r" b="b"/>
                <a:pathLst>
                  <a:path w="165" h="32">
                    <a:moveTo>
                      <a:pt x="148" y="9"/>
                    </a:moveTo>
                    <a:lnTo>
                      <a:pt x="165" y="0"/>
                    </a:lnTo>
                    <a:lnTo>
                      <a:pt x="151" y="4"/>
                    </a:lnTo>
                    <a:lnTo>
                      <a:pt x="120" y="7"/>
                    </a:lnTo>
                    <a:lnTo>
                      <a:pt x="43"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534"/>
              <p:cNvSpPr>
                <a:spLocks/>
              </p:cNvSpPr>
              <p:nvPr/>
            </p:nvSpPr>
            <p:spPr bwMode="auto">
              <a:xfrm>
                <a:off x="8037" y="5990"/>
                <a:ext cx="147" cy="170"/>
              </a:xfrm>
              <a:custGeom>
                <a:avLst/>
                <a:gdLst/>
                <a:ahLst/>
                <a:cxnLst>
                  <a:cxn ang="0">
                    <a:pos x="67" y="168"/>
                  </a:cxn>
                  <a:cxn ang="0">
                    <a:pos x="74" y="170"/>
                  </a:cxn>
                  <a:cxn ang="0">
                    <a:pos x="100" y="170"/>
                  </a:cxn>
                  <a:cxn ang="0">
                    <a:pos x="110" y="168"/>
                  </a:cxn>
                  <a:cxn ang="0">
                    <a:pos x="136" y="168"/>
                  </a:cxn>
                  <a:cxn ang="0">
                    <a:pos x="146" y="165"/>
                  </a:cxn>
                  <a:cxn ang="0">
                    <a:pos x="143" y="122"/>
                  </a:cxn>
                  <a:cxn ang="0">
                    <a:pos x="143" y="38"/>
                  </a:cxn>
                  <a:cxn ang="0">
                    <a:pos x="146" y="0"/>
                  </a:cxn>
                  <a:cxn ang="0">
                    <a:pos x="120" y="0"/>
                  </a:cxn>
                  <a:cxn ang="0">
                    <a:pos x="110" y="2"/>
                  </a:cxn>
                  <a:cxn ang="0">
                    <a:pos x="91" y="2"/>
                  </a:cxn>
                  <a:cxn ang="0">
                    <a:pos x="83" y="4"/>
                  </a:cxn>
                  <a:cxn ang="0">
                    <a:pos x="74" y="4"/>
                  </a:cxn>
                  <a:cxn ang="0">
                    <a:pos x="64" y="7"/>
                  </a:cxn>
                  <a:cxn ang="0">
                    <a:pos x="57" y="7"/>
                  </a:cxn>
                  <a:cxn ang="0">
                    <a:pos x="47" y="9"/>
                  </a:cxn>
                  <a:cxn ang="0">
                    <a:pos x="38" y="9"/>
                  </a:cxn>
                  <a:cxn ang="0">
                    <a:pos x="31" y="12"/>
                  </a:cxn>
                  <a:cxn ang="0">
                    <a:pos x="21" y="14"/>
                  </a:cxn>
                  <a:cxn ang="0">
                    <a:pos x="12" y="14"/>
                  </a:cxn>
                  <a:cxn ang="0">
                    <a:pos x="4" y="16"/>
                  </a:cxn>
                  <a:cxn ang="0">
                    <a:pos x="2" y="33"/>
                  </a:cxn>
                  <a:cxn ang="0">
                    <a:pos x="2" y="50"/>
                  </a:cxn>
                  <a:cxn ang="0">
                    <a:pos x="0" y="69"/>
                  </a:cxn>
                  <a:cxn ang="0">
                    <a:pos x="0" y="124"/>
                  </a:cxn>
                  <a:cxn ang="0">
                    <a:pos x="4" y="168"/>
                  </a:cxn>
                  <a:cxn ang="0">
                    <a:pos x="67" y="168"/>
                  </a:cxn>
                </a:cxnLst>
                <a:rect l="0" t="0" r="r" b="b"/>
                <a:pathLst>
                  <a:path w="147" h="170">
                    <a:moveTo>
                      <a:pt x="67" y="168"/>
                    </a:moveTo>
                    <a:lnTo>
                      <a:pt x="74" y="170"/>
                    </a:lnTo>
                    <a:lnTo>
                      <a:pt x="100" y="170"/>
                    </a:lnTo>
                    <a:lnTo>
                      <a:pt x="110" y="168"/>
                    </a:lnTo>
                    <a:lnTo>
                      <a:pt x="136" y="168"/>
                    </a:lnTo>
                    <a:lnTo>
                      <a:pt x="146" y="165"/>
                    </a:lnTo>
                    <a:lnTo>
                      <a:pt x="143" y="122"/>
                    </a:lnTo>
                    <a:lnTo>
                      <a:pt x="143" y="38"/>
                    </a:lnTo>
                    <a:lnTo>
                      <a:pt x="146" y="0"/>
                    </a:lnTo>
                    <a:lnTo>
                      <a:pt x="120" y="0"/>
                    </a:lnTo>
                    <a:lnTo>
                      <a:pt x="110" y="2"/>
                    </a:lnTo>
                    <a:lnTo>
                      <a:pt x="91" y="2"/>
                    </a:lnTo>
                    <a:lnTo>
                      <a:pt x="83" y="4"/>
                    </a:lnTo>
                    <a:lnTo>
                      <a:pt x="74" y="4"/>
                    </a:lnTo>
                    <a:lnTo>
                      <a:pt x="64" y="7"/>
                    </a:lnTo>
                    <a:lnTo>
                      <a:pt x="57" y="7"/>
                    </a:lnTo>
                    <a:lnTo>
                      <a:pt x="47" y="9"/>
                    </a:lnTo>
                    <a:lnTo>
                      <a:pt x="38" y="9"/>
                    </a:lnTo>
                    <a:lnTo>
                      <a:pt x="31" y="12"/>
                    </a:lnTo>
                    <a:lnTo>
                      <a:pt x="21" y="14"/>
                    </a:lnTo>
                    <a:lnTo>
                      <a:pt x="12" y="14"/>
                    </a:lnTo>
                    <a:lnTo>
                      <a:pt x="4" y="16"/>
                    </a:lnTo>
                    <a:lnTo>
                      <a:pt x="2" y="33"/>
                    </a:lnTo>
                    <a:lnTo>
                      <a:pt x="2" y="50"/>
                    </a:lnTo>
                    <a:lnTo>
                      <a:pt x="0" y="69"/>
                    </a:lnTo>
                    <a:lnTo>
                      <a:pt x="0" y="124"/>
                    </a:lnTo>
                    <a:lnTo>
                      <a:pt x="4" y="168"/>
                    </a:lnTo>
                    <a:lnTo>
                      <a:pt x="67" y="168"/>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535"/>
              <p:cNvSpPr>
                <a:spLocks/>
              </p:cNvSpPr>
              <p:nvPr/>
            </p:nvSpPr>
            <p:spPr bwMode="auto">
              <a:xfrm>
                <a:off x="8040" y="5992"/>
                <a:ext cx="139" cy="164"/>
              </a:xfrm>
              <a:custGeom>
                <a:avLst/>
                <a:gdLst/>
                <a:ahLst/>
                <a:cxnLst>
                  <a:cxn ang="0">
                    <a:pos x="2" y="139"/>
                  </a:cxn>
                  <a:cxn ang="0">
                    <a:pos x="4" y="160"/>
                  </a:cxn>
                  <a:cxn ang="0">
                    <a:pos x="28" y="160"/>
                  </a:cxn>
                  <a:cxn ang="0">
                    <a:pos x="38" y="163"/>
                  </a:cxn>
                  <a:cxn ang="0">
                    <a:pos x="115" y="163"/>
                  </a:cxn>
                  <a:cxn ang="0">
                    <a:pos x="122" y="160"/>
                  </a:cxn>
                  <a:cxn ang="0">
                    <a:pos x="129" y="160"/>
                  </a:cxn>
                  <a:cxn ang="0">
                    <a:pos x="139" y="158"/>
                  </a:cxn>
                  <a:cxn ang="0">
                    <a:pos x="139" y="0"/>
                  </a:cxn>
                  <a:cxn ang="0">
                    <a:pos x="129" y="0"/>
                  </a:cxn>
                  <a:cxn ang="0">
                    <a:pos x="122" y="2"/>
                  </a:cxn>
                  <a:cxn ang="0">
                    <a:pos x="96" y="2"/>
                  </a:cxn>
                  <a:cxn ang="0">
                    <a:pos x="88" y="4"/>
                  </a:cxn>
                  <a:cxn ang="0">
                    <a:pos x="72" y="4"/>
                  </a:cxn>
                  <a:cxn ang="0">
                    <a:pos x="62" y="7"/>
                  </a:cxn>
                  <a:cxn ang="0">
                    <a:pos x="55" y="7"/>
                  </a:cxn>
                  <a:cxn ang="0">
                    <a:pos x="45" y="9"/>
                  </a:cxn>
                  <a:cxn ang="0">
                    <a:pos x="38" y="9"/>
                  </a:cxn>
                  <a:cxn ang="0">
                    <a:pos x="28" y="12"/>
                  </a:cxn>
                  <a:cxn ang="0">
                    <a:pos x="21" y="14"/>
                  </a:cxn>
                  <a:cxn ang="0">
                    <a:pos x="12" y="14"/>
                  </a:cxn>
                  <a:cxn ang="0">
                    <a:pos x="4" y="16"/>
                  </a:cxn>
                  <a:cxn ang="0">
                    <a:pos x="2" y="33"/>
                  </a:cxn>
                  <a:cxn ang="0">
                    <a:pos x="2" y="50"/>
                  </a:cxn>
                  <a:cxn ang="0">
                    <a:pos x="0" y="67"/>
                  </a:cxn>
                  <a:cxn ang="0">
                    <a:pos x="0" y="120"/>
                  </a:cxn>
                  <a:cxn ang="0">
                    <a:pos x="2" y="139"/>
                  </a:cxn>
                </a:cxnLst>
                <a:rect l="0" t="0" r="r" b="b"/>
                <a:pathLst>
                  <a:path w="139" h="164">
                    <a:moveTo>
                      <a:pt x="2" y="139"/>
                    </a:moveTo>
                    <a:lnTo>
                      <a:pt x="4" y="160"/>
                    </a:lnTo>
                    <a:lnTo>
                      <a:pt x="28" y="160"/>
                    </a:lnTo>
                    <a:lnTo>
                      <a:pt x="38" y="163"/>
                    </a:lnTo>
                    <a:lnTo>
                      <a:pt x="115" y="163"/>
                    </a:lnTo>
                    <a:lnTo>
                      <a:pt x="122" y="160"/>
                    </a:lnTo>
                    <a:lnTo>
                      <a:pt x="129" y="160"/>
                    </a:lnTo>
                    <a:lnTo>
                      <a:pt x="139" y="158"/>
                    </a:lnTo>
                    <a:lnTo>
                      <a:pt x="139" y="0"/>
                    </a:lnTo>
                    <a:lnTo>
                      <a:pt x="129" y="0"/>
                    </a:lnTo>
                    <a:lnTo>
                      <a:pt x="122" y="2"/>
                    </a:lnTo>
                    <a:lnTo>
                      <a:pt x="96" y="2"/>
                    </a:lnTo>
                    <a:lnTo>
                      <a:pt x="88" y="4"/>
                    </a:lnTo>
                    <a:lnTo>
                      <a:pt x="72" y="4"/>
                    </a:lnTo>
                    <a:lnTo>
                      <a:pt x="62" y="7"/>
                    </a:lnTo>
                    <a:lnTo>
                      <a:pt x="55" y="7"/>
                    </a:lnTo>
                    <a:lnTo>
                      <a:pt x="45" y="9"/>
                    </a:lnTo>
                    <a:lnTo>
                      <a:pt x="38" y="9"/>
                    </a:lnTo>
                    <a:lnTo>
                      <a:pt x="28" y="12"/>
                    </a:lnTo>
                    <a:lnTo>
                      <a:pt x="21" y="14"/>
                    </a:lnTo>
                    <a:lnTo>
                      <a:pt x="12" y="14"/>
                    </a:lnTo>
                    <a:lnTo>
                      <a:pt x="4" y="16"/>
                    </a:lnTo>
                    <a:lnTo>
                      <a:pt x="2" y="33"/>
                    </a:lnTo>
                    <a:lnTo>
                      <a:pt x="2" y="50"/>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536"/>
              <p:cNvSpPr>
                <a:spLocks/>
              </p:cNvSpPr>
              <p:nvPr/>
            </p:nvSpPr>
            <p:spPr bwMode="auto">
              <a:xfrm>
                <a:off x="8042" y="5997"/>
                <a:ext cx="132" cy="156"/>
              </a:xfrm>
              <a:custGeom>
                <a:avLst/>
                <a:gdLst/>
                <a:ahLst/>
                <a:cxnLst>
                  <a:cxn ang="0">
                    <a:pos x="2" y="31"/>
                  </a:cxn>
                  <a:cxn ang="0">
                    <a:pos x="0" y="45"/>
                  </a:cxn>
                  <a:cxn ang="0">
                    <a:pos x="0" y="112"/>
                  </a:cxn>
                  <a:cxn ang="0">
                    <a:pos x="4" y="151"/>
                  </a:cxn>
                  <a:cxn ang="0">
                    <a:pos x="12" y="151"/>
                  </a:cxn>
                  <a:cxn ang="0">
                    <a:pos x="21" y="153"/>
                  </a:cxn>
                  <a:cxn ang="0">
                    <a:pos x="45" y="153"/>
                  </a:cxn>
                  <a:cxn ang="0">
                    <a:pos x="52" y="156"/>
                  </a:cxn>
                  <a:cxn ang="0">
                    <a:pos x="83" y="156"/>
                  </a:cxn>
                  <a:cxn ang="0">
                    <a:pos x="93" y="153"/>
                  </a:cxn>
                  <a:cxn ang="0">
                    <a:pos x="117" y="153"/>
                  </a:cxn>
                  <a:cxn ang="0">
                    <a:pos x="124" y="151"/>
                  </a:cxn>
                  <a:cxn ang="0">
                    <a:pos x="132" y="151"/>
                  </a:cxn>
                  <a:cxn ang="0">
                    <a:pos x="132" y="0"/>
                  </a:cxn>
                  <a:cxn ang="0">
                    <a:pos x="91" y="0"/>
                  </a:cxn>
                  <a:cxn ang="0">
                    <a:pos x="83" y="2"/>
                  </a:cxn>
                  <a:cxn ang="0">
                    <a:pos x="67" y="2"/>
                  </a:cxn>
                  <a:cxn ang="0">
                    <a:pos x="60" y="4"/>
                  </a:cxn>
                  <a:cxn ang="0">
                    <a:pos x="52" y="4"/>
                  </a:cxn>
                  <a:cxn ang="0">
                    <a:pos x="43" y="7"/>
                  </a:cxn>
                  <a:cxn ang="0">
                    <a:pos x="36" y="7"/>
                  </a:cxn>
                  <a:cxn ang="0">
                    <a:pos x="28" y="9"/>
                  </a:cxn>
                  <a:cxn ang="0">
                    <a:pos x="21" y="12"/>
                  </a:cxn>
                  <a:cxn ang="0">
                    <a:pos x="12" y="14"/>
                  </a:cxn>
                  <a:cxn ang="0">
                    <a:pos x="4" y="14"/>
                  </a:cxn>
                  <a:cxn ang="0">
                    <a:pos x="2" y="31"/>
                  </a:cxn>
                </a:cxnLst>
                <a:rect l="0" t="0" r="r" b="b"/>
                <a:pathLst>
                  <a:path w="132" h="156">
                    <a:moveTo>
                      <a:pt x="2" y="31"/>
                    </a:moveTo>
                    <a:lnTo>
                      <a:pt x="0" y="45"/>
                    </a:lnTo>
                    <a:lnTo>
                      <a:pt x="0" y="112"/>
                    </a:lnTo>
                    <a:lnTo>
                      <a:pt x="4" y="151"/>
                    </a:lnTo>
                    <a:lnTo>
                      <a:pt x="12" y="151"/>
                    </a:lnTo>
                    <a:lnTo>
                      <a:pt x="21" y="153"/>
                    </a:lnTo>
                    <a:lnTo>
                      <a:pt x="45" y="153"/>
                    </a:lnTo>
                    <a:lnTo>
                      <a:pt x="52" y="156"/>
                    </a:lnTo>
                    <a:lnTo>
                      <a:pt x="83" y="156"/>
                    </a:lnTo>
                    <a:lnTo>
                      <a:pt x="93" y="153"/>
                    </a:lnTo>
                    <a:lnTo>
                      <a:pt x="117" y="153"/>
                    </a:lnTo>
                    <a:lnTo>
                      <a:pt x="124" y="151"/>
                    </a:lnTo>
                    <a:lnTo>
                      <a:pt x="132" y="151"/>
                    </a:lnTo>
                    <a:lnTo>
                      <a:pt x="132" y="0"/>
                    </a:lnTo>
                    <a:lnTo>
                      <a:pt x="91" y="0"/>
                    </a:lnTo>
                    <a:lnTo>
                      <a:pt x="83" y="2"/>
                    </a:lnTo>
                    <a:lnTo>
                      <a:pt x="67" y="2"/>
                    </a:lnTo>
                    <a:lnTo>
                      <a:pt x="60" y="4"/>
                    </a:lnTo>
                    <a:lnTo>
                      <a:pt x="52" y="4"/>
                    </a:lnTo>
                    <a:lnTo>
                      <a:pt x="43" y="7"/>
                    </a:lnTo>
                    <a:lnTo>
                      <a:pt x="36" y="7"/>
                    </a:lnTo>
                    <a:lnTo>
                      <a:pt x="28" y="9"/>
                    </a:lnTo>
                    <a:lnTo>
                      <a:pt x="21" y="12"/>
                    </a:lnTo>
                    <a:lnTo>
                      <a:pt x="12" y="14"/>
                    </a:lnTo>
                    <a:lnTo>
                      <a:pt x="4" y="14"/>
                    </a:lnTo>
                    <a:lnTo>
                      <a:pt x="2" y="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537"/>
              <p:cNvSpPr>
                <a:spLocks/>
              </p:cNvSpPr>
              <p:nvPr/>
            </p:nvSpPr>
            <p:spPr bwMode="auto">
              <a:xfrm>
                <a:off x="8042" y="6000"/>
                <a:ext cx="130" cy="148"/>
              </a:xfrm>
              <a:custGeom>
                <a:avLst/>
                <a:gdLst/>
                <a:ahLst/>
                <a:cxnLst>
                  <a:cxn ang="0">
                    <a:pos x="4" y="124"/>
                  </a:cxn>
                  <a:cxn ang="0">
                    <a:pos x="7" y="143"/>
                  </a:cxn>
                  <a:cxn ang="0">
                    <a:pos x="14" y="146"/>
                  </a:cxn>
                  <a:cxn ang="0">
                    <a:pos x="31" y="146"/>
                  </a:cxn>
                  <a:cxn ang="0">
                    <a:pos x="38" y="148"/>
                  </a:cxn>
                  <a:cxn ang="0">
                    <a:pos x="98" y="148"/>
                  </a:cxn>
                  <a:cxn ang="0">
                    <a:pos x="105" y="146"/>
                  </a:cxn>
                  <a:cxn ang="0">
                    <a:pos x="112" y="146"/>
                  </a:cxn>
                  <a:cxn ang="0">
                    <a:pos x="120" y="143"/>
                  </a:cxn>
                  <a:cxn ang="0">
                    <a:pos x="127" y="143"/>
                  </a:cxn>
                  <a:cxn ang="0">
                    <a:pos x="129" y="105"/>
                  </a:cxn>
                  <a:cxn ang="0">
                    <a:pos x="129" y="33"/>
                  </a:cxn>
                  <a:cxn ang="0">
                    <a:pos x="127" y="0"/>
                  </a:cxn>
                  <a:cxn ang="0">
                    <a:pos x="98" y="0"/>
                  </a:cxn>
                  <a:cxn ang="0">
                    <a:pos x="91" y="2"/>
                  </a:cxn>
                  <a:cxn ang="0">
                    <a:pos x="67" y="2"/>
                  </a:cxn>
                  <a:cxn ang="0">
                    <a:pos x="60" y="4"/>
                  </a:cxn>
                  <a:cxn ang="0">
                    <a:pos x="52" y="4"/>
                  </a:cxn>
                  <a:cxn ang="0">
                    <a:pos x="45" y="7"/>
                  </a:cxn>
                  <a:cxn ang="0">
                    <a:pos x="38" y="7"/>
                  </a:cxn>
                  <a:cxn ang="0">
                    <a:pos x="28" y="9"/>
                  </a:cxn>
                  <a:cxn ang="0">
                    <a:pos x="7" y="16"/>
                  </a:cxn>
                  <a:cxn ang="0">
                    <a:pos x="2" y="45"/>
                  </a:cxn>
                  <a:cxn ang="0">
                    <a:pos x="2" y="60"/>
                  </a:cxn>
                  <a:cxn ang="0">
                    <a:pos x="0" y="74"/>
                  </a:cxn>
                  <a:cxn ang="0">
                    <a:pos x="0" y="91"/>
                  </a:cxn>
                  <a:cxn ang="0">
                    <a:pos x="4" y="124"/>
                  </a:cxn>
                </a:cxnLst>
                <a:rect l="0" t="0" r="r" b="b"/>
                <a:pathLst>
                  <a:path w="130" h="148">
                    <a:moveTo>
                      <a:pt x="4" y="124"/>
                    </a:moveTo>
                    <a:lnTo>
                      <a:pt x="7" y="143"/>
                    </a:lnTo>
                    <a:lnTo>
                      <a:pt x="14" y="146"/>
                    </a:lnTo>
                    <a:lnTo>
                      <a:pt x="31" y="146"/>
                    </a:lnTo>
                    <a:lnTo>
                      <a:pt x="38" y="148"/>
                    </a:lnTo>
                    <a:lnTo>
                      <a:pt x="98" y="148"/>
                    </a:lnTo>
                    <a:lnTo>
                      <a:pt x="105" y="146"/>
                    </a:lnTo>
                    <a:lnTo>
                      <a:pt x="112" y="146"/>
                    </a:lnTo>
                    <a:lnTo>
                      <a:pt x="120" y="143"/>
                    </a:lnTo>
                    <a:lnTo>
                      <a:pt x="127" y="143"/>
                    </a:lnTo>
                    <a:lnTo>
                      <a:pt x="129" y="105"/>
                    </a:lnTo>
                    <a:lnTo>
                      <a:pt x="129" y="33"/>
                    </a:lnTo>
                    <a:lnTo>
                      <a:pt x="127" y="0"/>
                    </a:lnTo>
                    <a:lnTo>
                      <a:pt x="98" y="0"/>
                    </a:lnTo>
                    <a:lnTo>
                      <a:pt x="91" y="2"/>
                    </a:lnTo>
                    <a:lnTo>
                      <a:pt x="67" y="2"/>
                    </a:lnTo>
                    <a:lnTo>
                      <a:pt x="60" y="4"/>
                    </a:lnTo>
                    <a:lnTo>
                      <a:pt x="52" y="4"/>
                    </a:lnTo>
                    <a:lnTo>
                      <a:pt x="45" y="7"/>
                    </a:lnTo>
                    <a:lnTo>
                      <a:pt x="38" y="7"/>
                    </a:lnTo>
                    <a:lnTo>
                      <a:pt x="28" y="9"/>
                    </a:lnTo>
                    <a:lnTo>
                      <a:pt x="7" y="16"/>
                    </a:lnTo>
                    <a:lnTo>
                      <a:pt x="2" y="45"/>
                    </a:lnTo>
                    <a:lnTo>
                      <a:pt x="2" y="60"/>
                    </a:lnTo>
                    <a:lnTo>
                      <a:pt x="0" y="74"/>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538"/>
              <p:cNvSpPr>
                <a:spLocks/>
              </p:cNvSpPr>
              <p:nvPr/>
            </p:nvSpPr>
            <p:spPr bwMode="auto">
              <a:xfrm>
                <a:off x="8044" y="6004"/>
                <a:ext cx="123" cy="142"/>
              </a:xfrm>
              <a:custGeom>
                <a:avLst/>
                <a:gdLst/>
                <a:ahLst/>
                <a:cxnLst>
                  <a:cxn ang="0">
                    <a:pos x="36" y="4"/>
                  </a:cxn>
                  <a:cxn ang="0">
                    <a:pos x="7" y="14"/>
                  </a:cxn>
                  <a:cxn ang="0">
                    <a:pos x="4" y="28"/>
                  </a:cxn>
                  <a:cxn ang="0">
                    <a:pos x="2" y="40"/>
                  </a:cxn>
                  <a:cxn ang="0">
                    <a:pos x="2" y="55"/>
                  </a:cxn>
                  <a:cxn ang="0">
                    <a:pos x="0" y="69"/>
                  </a:cxn>
                  <a:cxn ang="0">
                    <a:pos x="0" y="83"/>
                  </a:cxn>
                  <a:cxn ang="0">
                    <a:pos x="7" y="134"/>
                  </a:cxn>
                  <a:cxn ang="0">
                    <a:pos x="14" y="136"/>
                  </a:cxn>
                  <a:cxn ang="0">
                    <a:pos x="21" y="136"/>
                  </a:cxn>
                  <a:cxn ang="0">
                    <a:pos x="28" y="139"/>
                  </a:cxn>
                  <a:cxn ang="0">
                    <a:pos x="36" y="139"/>
                  </a:cxn>
                  <a:cxn ang="0">
                    <a:pos x="43" y="141"/>
                  </a:cxn>
                  <a:cxn ang="0">
                    <a:pos x="79" y="141"/>
                  </a:cxn>
                  <a:cxn ang="0">
                    <a:pos x="86" y="139"/>
                  </a:cxn>
                  <a:cxn ang="0">
                    <a:pos x="100" y="139"/>
                  </a:cxn>
                  <a:cxn ang="0">
                    <a:pos x="115" y="134"/>
                  </a:cxn>
                  <a:cxn ang="0">
                    <a:pos x="122" y="134"/>
                  </a:cxn>
                  <a:cxn ang="0">
                    <a:pos x="122" y="0"/>
                  </a:cxn>
                  <a:cxn ang="0">
                    <a:pos x="64" y="0"/>
                  </a:cxn>
                  <a:cxn ang="0">
                    <a:pos x="57" y="2"/>
                  </a:cxn>
                  <a:cxn ang="0">
                    <a:pos x="50" y="2"/>
                  </a:cxn>
                  <a:cxn ang="0">
                    <a:pos x="43" y="4"/>
                  </a:cxn>
                  <a:cxn ang="0">
                    <a:pos x="36" y="4"/>
                  </a:cxn>
                </a:cxnLst>
                <a:rect l="0" t="0" r="r" b="b"/>
                <a:pathLst>
                  <a:path w="123" h="142">
                    <a:moveTo>
                      <a:pt x="36" y="4"/>
                    </a:moveTo>
                    <a:lnTo>
                      <a:pt x="7" y="14"/>
                    </a:lnTo>
                    <a:lnTo>
                      <a:pt x="4" y="28"/>
                    </a:lnTo>
                    <a:lnTo>
                      <a:pt x="2" y="40"/>
                    </a:lnTo>
                    <a:lnTo>
                      <a:pt x="2" y="55"/>
                    </a:lnTo>
                    <a:lnTo>
                      <a:pt x="0" y="69"/>
                    </a:lnTo>
                    <a:lnTo>
                      <a:pt x="0" y="83"/>
                    </a:lnTo>
                    <a:lnTo>
                      <a:pt x="7" y="134"/>
                    </a:lnTo>
                    <a:lnTo>
                      <a:pt x="14" y="136"/>
                    </a:lnTo>
                    <a:lnTo>
                      <a:pt x="21" y="136"/>
                    </a:lnTo>
                    <a:lnTo>
                      <a:pt x="28" y="139"/>
                    </a:lnTo>
                    <a:lnTo>
                      <a:pt x="36" y="139"/>
                    </a:lnTo>
                    <a:lnTo>
                      <a:pt x="43" y="141"/>
                    </a:lnTo>
                    <a:lnTo>
                      <a:pt x="79" y="141"/>
                    </a:lnTo>
                    <a:lnTo>
                      <a:pt x="86" y="139"/>
                    </a:lnTo>
                    <a:lnTo>
                      <a:pt x="100" y="139"/>
                    </a:lnTo>
                    <a:lnTo>
                      <a:pt x="115" y="134"/>
                    </a:lnTo>
                    <a:lnTo>
                      <a:pt x="122" y="134"/>
                    </a:lnTo>
                    <a:lnTo>
                      <a:pt x="122" y="0"/>
                    </a:lnTo>
                    <a:lnTo>
                      <a:pt x="64" y="0"/>
                    </a:lnTo>
                    <a:lnTo>
                      <a:pt x="57" y="2"/>
                    </a:lnTo>
                    <a:lnTo>
                      <a:pt x="50" y="2"/>
                    </a:lnTo>
                    <a:lnTo>
                      <a:pt x="43" y="4"/>
                    </a:lnTo>
                    <a:lnTo>
                      <a:pt x="36" y="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539"/>
              <p:cNvSpPr>
                <a:spLocks/>
              </p:cNvSpPr>
              <p:nvPr/>
            </p:nvSpPr>
            <p:spPr bwMode="auto">
              <a:xfrm>
                <a:off x="8047" y="6007"/>
                <a:ext cx="117" cy="137"/>
              </a:xfrm>
              <a:custGeom>
                <a:avLst/>
                <a:gdLst/>
                <a:ahLst/>
                <a:cxnLst>
                  <a:cxn ang="0">
                    <a:pos x="4" y="110"/>
                  </a:cxn>
                  <a:cxn ang="0">
                    <a:pos x="9" y="127"/>
                  </a:cxn>
                  <a:cxn ang="0">
                    <a:pos x="14" y="129"/>
                  </a:cxn>
                  <a:cxn ang="0">
                    <a:pos x="21" y="131"/>
                  </a:cxn>
                  <a:cxn ang="0">
                    <a:pos x="28" y="131"/>
                  </a:cxn>
                  <a:cxn ang="0">
                    <a:pos x="36" y="134"/>
                  </a:cxn>
                  <a:cxn ang="0">
                    <a:pos x="47" y="134"/>
                  </a:cxn>
                  <a:cxn ang="0">
                    <a:pos x="55" y="136"/>
                  </a:cxn>
                  <a:cxn ang="0">
                    <a:pos x="62" y="136"/>
                  </a:cxn>
                  <a:cxn ang="0">
                    <a:pos x="69" y="134"/>
                  </a:cxn>
                  <a:cxn ang="0">
                    <a:pos x="88" y="134"/>
                  </a:cxn>
                  <a:cxn ang="0">
                    <a:pos x="96" y="131"/>
                  </a:cxn>
                  <a:cxn ang="0">
                    <a:pos x="100" y="129"/>
                  </a:cxn>
                  <a:cxn ang="0">
                    <a:pos x="107" y="129"/>
                  </a:cxn>
                  <a:cxn ang="0">
                    <a:pos x="115" y="127"/>
                  </a:cxn>
                  <a:cxn ang="0">
                    <a:pos x="117" y="93"/>
                  </a:cxn>
                  <a:cxn ang="0">
                    <a:pos x="117" y="31"/>
                  </a:cxn>
                  <a:cxn ang="0">
                    <a:pos x="115" y="0"/>
                  </a:cxn>
                  <a:cxn ang="0">
                    <a:pos x="62" y="0"/>
                  </a:cxn>
                  <a:cxn ang="0">
                    <a:pos x="55" y="2"/>
                  </a:cxn>
                  <a:cxn ang="0">
                    <a:pos x="47" y="2"/>
                  </a:cxn>
                  <a:cxn ang="0">
                    <a:pos x="40" y="4"/>
                  </a:cxn>
                  <a:cxn ang="0">
                    <a:pos x="36" y="4"/>
                  </a:cxn>
                  <a:cxn ang="0">
                    <a:pos x="14" y="11"/>
                  </a:cxn>
                  <a:cxn ang="0">
                    <a:pos x="9" y="14"/>
                  </a:cxn>
                  <a:cxn ang="0">
                    <a:pos x="4" y="26"/>
                  </a:cxn>
                  <a:cxn ang="0">
                    <a:pos x="2" y="40"/>
                  </a:cxn>
                  <a:cxn ang="0">
                    <a:pos x="0" y="52"/>
                  </a:cxn>
                  <a:cxn ang="0">
                    <a:pos x="0" y="81"/>
                  </a:cxn>
                  <a:cxn ang="0">
                    <a:pos x="4" y="110"/>
                  </a:cxn>
                </a:cxnLst>
                <a:rect l="0" t="0" r="r" b="b"/>
                <a:pathLst>
                  <a:path w="117" h="137">
                    <a:moveTo>
                      <a:pt x="4" y="110"/>
                    </a:moveTo>
                    <a:lnTo>
                      <a:pt x="9" y="127"/>
                    </a:lnTo>
                    <a:lnTo>
                      <a:pt x="14" y="129"/>
                    </a:lnTo>
                    <a:lnTo>
                      <a:pt x="21" y="131"/>
                    </a:lnTo>
                    <a:lnTo>
                      <a:pt x="28" y="131"/>
                    </a:lnTo>
                    <a:lnTo>
                      <a:pt x="36" y="134"/>
                    </a:lnTo>
                    <a:lnTo>
                      <a:pt x="47" y="134"/>
                    </a:lnTo>
                    <a:lnTo>
                      <a:pt x="55" y="136"/>
                    </a:lnTo>
                    <a:lnTo>
                      <a:pt x="62" y="136"/>
                    </a:lnTo>
                    <a:lnTo>
                      <a:pt x="69" y="134"/>
                    </a:lnTo>
                    <a:lnTo>
                      <a:pt x="88" y="134"/>
                    </a:lnTo>
                    <a:lnTo>
                      <a:pt x="96" y="131"/>
                    </a:lnTo>
                    <a:lnTo>
                      <a:pt x="100" y="129"/>
                    </a:lnTo>
                    <a:lnTo>
                      <a:pt x="107" y="129"/>
                    </a:lnTo>
                    <a:lnTo>
                      <a:pt x="115" y="127"/>
                    </a:lnTo>
                    <a:lnTo>
                      <a:pt x="117" y="93"/>
                    </a:lnTo>
                    <a:lnTo>
                      <a:pt x="117" y="31"/>
                    </a:lnTo>
                    <a:lnTo>
                      <a:pt x="115" y="0"/>
                    </a:lnTo>
                    <a:lnTo>
                      <a:pt x="62" y="0"/>
                    </a:lnTo>
                    <a:lnTo>
                      <a:pt x="55" y="2"/>
                    </a:lnTo>
                    <a:lnTo>
                      <a:pt x="47" y="2"/>
                    </a:lnTo>
                    <a:lnTo>
                      <a:pt x="40" y="4"/>
                    </a:lnTo>
                    <a:lnTo>
                      <a:pt x="36" y="4"/>
                    </a:lnTo>
                    <a:lnTo>
                      <a:pt x="14" y="11"/>
                    </a:lnTo>
                    <a:lnTo>
                      <a:pt x="9" y="14"/>
                    </a:lnTo>
                    <a:lnTo>
                      <a:pt x="4" y="26"/>
                    </a:lnTo>
                    <a:lnTo>
                      <a:pt x="2" y="40"/>
                    </a:lnTo>
                    <a:lnTo>
                      <a:pt x="0" y="52"/>
                    </a:lnTo>
                    <a:lnTo>
                      <a:pt x="0" y="81"/>
                    </a:lnTo>
                    <a:lnTo>
                      <a:pt x="4" y="11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540"/>
              <p:cNvSpPr>
                <a:spLocks/>
              </p:cNvSpPr>
              <p:nvPr/>
            </p:nvSpPr>
            <p:spPr bwMode="auto">
              <a:xfrm>
                <a:off x="8049" y="6009"/>
                <a:ext cx="111" cy="130"/>
              </a:xfrm>
              <a:custGeom>
                <a:avLst/>
                <a:gdLst/>
                <a:ahLst/>
                <a:cxnLst>
                  <a:cxn ang="0">
                    <a:pos x="4" y="105"/>
                  </a:cxn>
                  <a:cxn ang="0">
                    <a:pos x="9" y="120"/>
                  </a:cxn>
                  <a:cxn ang="0">
                    <a:pos x="14" y="122"/>
                  </a:cxn>
                  <a:cxn ang="0">
                    <a:pos x="21" y="124"/>
                  </a:cxn>
                  <a:cxn ang="0">
                    <a:pos x="26" y="127"/>
                  </a:cxn>
                  <a:cxn ang="0">
                    <a:pos x="33" y="127"/>
                  </a:cxn>
                  <a:cxn ang="0">
                    <a:pos x="40" y="129"/>
                  </a:cxn>
                  <a:cxn ang="0">
                    <a:pos x="71" y="129"/>
                  </a:cxn>
                  <a:cxn ang="0">
                    <a:pos x="76" y="127"/>
                  </a:cxn>
                  <a:cxn ang="0">
                    <a:pos x="83" y="127"/>
                  </a:cxn>
                  <a:cxn ang="0">
                    <a:pos x="91" y="124"/>
                  </a:cxn>
                  <a:cxn ang="0">
                    <a:pos x="95" y="124"/>
                  </a:cxn>
                  <a:cxn ang="0">
                    <a:pos x="103" y="122"/>
                  </a:cxn>
                  <a:cxn ang="0">
                    <a:pos x="107" y="120"/>
                  </a:cxn>
                  <a:cxn ang="0">
                    <a:pos x="110" y="88"/>
                  </a:cxn>
                  <a:cxn ang="0">
                    <a:pos x="110" y="28"/>
                  </a:cxn>
                  <a:cxn ang="0">
                    <a:pos x="107" y="2"/>
                  </a:cxn>
                  <a:cxn ang="0">
                    <a:pos x="103" y="2"/>
                  </a:cxn>
                  <a:cxn ang="0">
                    <a:pos x="95" y="0"/>
                  </a:cxn>
                  <a:cxn ang="0">
                    <a:pos x="57" y="0"/>
                  </a:cxn>
                  <a:cxn ang="0">
                    <a:pos x="52" y="2"/>
                  </a:cxn>
                  <a:cxn ang="0">
                    <a:pos x="45" y="2"/>
                  </a:cxn>
                  <a:cxn ang="0">
                    <a:pos x="40" y="4"/>
                  </a:cxn>
                  <a:cxn ang="0">
                    <a:pos x="33" y="4"/>
                  </a:cxn>
                  <a:cxn ang="0">
                    <a:pos x="26" y="7"/>
                  </a:cxn>
                  <a:cxn ang="0">
                    <a:pos x="21" y="9"/>
                  </a:cxn>
                  <a:cxn ang="0">
                    <a:pos x="14" y="11"/>
                  </a:cxn>
                  <a:cxn ang="0">
                    <a:pos x="9" y="14"/>
                  </a:cxn>
                  <a:cxn ang="0">
                    <a:pos x="4" y="26"/>
                  </a:cxn>
                  <a:cxn ang="0">
                    <a:pos x="0" y="50"/>
                  </a:cxn>
                  <a:cxn ang="0">
                    <a:pos x="0" y="76"/>
                  </a:cxn>
                  <a:cxn ang="0">
                    <a:pos x="4" y="105"/>
                  </a:cxn>
                </a:cxnLst>
                <a:rect l="0" t="0" r="r" b="b"/>
                <a:pathLst>
                  <a:path w="111" h="130">
                    <a:moveTo>
                      <a:pt x="4" y="105"/>
                    </a:moveTo>
                    <a:lnTo>
                      <a:pt x="9" y="120"/>
                    </a:lnTo>
                    <a:lnTo>
                      <a:pt x="14" y="122"/>
                    </a:lnTo>
                    <a:lnTo>
                      <a:pt x="21" y="124"/>
                    </a:lnTo>
                    <a:lnTo>
                      <a:pt x="26" y="127"/>
                    </a:lnTo>
                    <a:lnTo>
                      <a:pt x="33" y="127"/>
                    </a:lnTo>
                    <a:lnTo>
                      <a:pt x="40" y="129"/>
                    </a:lnTo>
                    <a:lnTo>
                      <a:pt x="71" y="129"/>
                    </a:lnTo>
                    <a:lnTo>
                      <a:pt x="76" y="127"/>
                    </a:lnTo>
                    <a:lnTo>
                      <a:pt x="83" y="127"/>
                    </a:lnTo>
                    <a:lnTo>
                      <a:pt x="91" y="124"/>
                    </a:lnTo>
                    <a:lnTo>
                      <a:pt x="95" y="124"/>
                    </a:lnTo>
                    <a:lnTo>
                      <a:pt x="103" y="122"/>
                    </a:lnTo>
                    <a:lnTo>
                      <a:pt x="107" y="120"/>
                    </a:lnTo>
                    <a:lnTo>
                      <a:pt x="110" y="88"/>
                    </a:lnTo>
                    <a:lnTo>
                      <a:pt x="110" y="28"/>
                    </a:lnTo>
                    <a:lnTo>
                      <a:pt x="107" y="2"/>
                    </a:lnTo>
                    <a:lnTo>
                      <a:pt x="103" y="2"/>
                    </a:lnTo>
                    <a:lnTo>
                      <a:pt x="95" y="0"/>
                    </a:lnTo>
                    <a:lnTo>
                      <a:pt x="57" y="0"/>
                    </a:lnTo>
                    <a:lnTo>
                      <a:pt x="52" y="2"/>
                    </a:lnTo>
                    <a:lnTo>
                      <a:pt x="45" y="2"/>
                    </a:lnTo>
                    <a:lnTo>
                      <a:pt x="40" y="4"/>
                    </a:lnTo>
                    <a:lnTo>
                      <a:pt x="33" y="4"/>
                    </a:lnTo>
                    <a:lnTo>
                      <a:pt x="26" y="7"/>
                    </a:lnTo>
                    <a:lnTo>
                      <a:pt x="21" y="9"/>
                    </a:lnTo>
                    <a:lnTo>
                      <a:pt x="14" y="11"/>
                    </a:lnTo>
                    <a:lnTo>
                      <a:pt x="9" y="14"/>
                    </a:lnTo>
                    <a:lnTo>
                      <a:pt x="4" y="26"/>
                    </a:lnTo>
                    <a:lnTo>
                      <a:pt x="0" y="50"/>
                    </a:lnTo>
                    <a:lnTo>
                      <a:pt x="0" y="76"/>
                    </a:lnTo>
                    <a:lnTo>
                      <a:pt x="4" y="105"/>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541"/>
              <p:cNvSpPr>
                <a:spLocks/>
              </p:cNvSpPr>
              <p:nvPr/>
            </p:nvSpPr>
            <p:spPr bwMode="auto">
              <a:xfrm>
                <a:off x="8052" y="6012"/>
                <a:ext cx="105" cy="124"/>
              </a:xfrm>
              <a:custGeom>
                <a:avLst/>
                <a:gdLst/>
                <a:ahLst/>
                <a:cxnLst>
                  <a:cxn ang="0">
                    <a:pos x="0" y="47"/>
                  </a:cxn>
                  <a:cxn ang="0">
                    <a:pos x="0" y="71"/>
                  </a:cxn>
                  <a:cxn ang="0">
                    <a:pos x="2" y="86"/>
                  </a:cxn>
                  <a:cxn ang="0">
                    <a:pos x="4" y="98"/>
                  </a:cxn>
                  <a:cxn ang="0">
                    <a:pos x="9" y="112"/>
                  </a:cxn>
                  <a:cxn ang="0">
                    <a:pos x="14" y="117"/>
                  </a:cxn>
                  <a:cxn ang="0">
                    <a:pos x="21" y="120"/>
                  </a:cxn>
                  <a:cxn ang="0">
                    <a:pos x="26" y="120"/>
                  </a:cxn>
                  <a:cxn ang="0">
                    <a:pos x="33" y="122"/>
                  </a:cxn>
                  <a:cxn ang="0">
                    <a:pos x="38" y="122"/>
                  </a:cxn>
                  <a:cxn ang="0">
                    <a:pos x="43" y="124"/>
                  </a:cxn>
                  <a:cxn ang="0">
                    <a:pos x="62" y="124"/>
                  </a:cxn>
                  <a:cxn ang="0">
                    <a:pos x="67" y="122"/>
                  </a:cxn>
                  <a:cxn ang="0">
                    <a:pos x="74" y="122"/>
                  </a:cxn>
                  <a:cxn ang="0">
                    <a:pos x="79" y="120"/>
                  </a:cxn>
                  <a:cxn ang="0">
                    <a:pos x="83" y="120"/>
                  </a:cxn>
                  <a:cxn ang="0">
                    <a:pos x="91" y="117"/>
                  </a:cxn>
                  <a:cxn ang="0">
                    <a:pos x="95" y="115"/>
                  </a:cxn>
                  <a:cxn ang="0">
                    <a:pos x="103" y="112"/>
                  </a:cxn>
                  <a:cxn ang="0">
                    <a:pos x="105" y="83"/>
                  </a:cxn>
                  <a:cxn ang="0">
                    <a:pos x="105" y="28"/>
                  </a:cxn>
                  <a:cxn ang="0">
                    <a:pos x="103" y="2"/>
                  </a:cxn>
                  <a:cxn ang="0">
                    <a:pos x="79" y="2"/>
                  </a:cxn>
                  <a:cxn ang="0">
                    <a:pos x="71" y="0"/>
                  </a:cxn>
                  <a:cxn ang="0">
                    <a:pos x="62" y="0"/>
                  </a:cxn>
                  <a:cxn ang="0">
                    <a:pos x="55" y="2"/>
                  </a:cxn>
                  <a:cxn ang="0">
                    <a:pos x="38" y="2"/>
                  </a:cxn>
                  <a:cxn ang="0">
                    <a:pos x="31" y="4"/>
                  </a:cxn>
                  <a:cxn ang="0">
                    <a:pos x="21" y="9"/>
                  </a:cxn>
                  <a:cxn ang="0">
                    <a:pos x="14" y="11"/>
                  </a:cxn>
                  <a:cxn ang="0">
                    <a:pos x="9" y="14"/>
                  </a:cxn>
                  <a:cxn ang="0">
                    <a:pos x="4" y="26"/>
                  </a:cxn>
                  <a:cxn ang="0">
                    <a:pos x="2" y="38"/>
                  </a:cxn>
                  <a:cxn ang="0">
                    <a:pos x="0" y="47"/>
                  </a:cxn>
                </a:cxnLst>
                <a:rect l="0" t="0" r="r" b="b"/>
                <a:pathLst>
                  <a:path w="105" h="124">
                    <a:moveTo>
                      <a:pt x="0" y="47"/>
                    </a:moveTo>
                    <a:lnTo>
                      <a:pt x="0" y="71"/>
                    </a:lnTo>
                    <a:lnTo>
                      <a:pt x="2" y="86"/>
                    </a:lnTo>
                    <a:lnTo>
                      <a:pt x="4" y="98"/>
                    </a:lnTo>
                    <a:lnTo>
                      <a:pt x="9" y="112"/>
                    </a:lnTo>
                    <a:lnTo>
                      <a:pt x="14" y="117"/>
                    </a:lnTo>
                    <a:lnTo>
                      <a:pt x="21" y="120"/>
                    </a:lnTo>
                    <a:lnTo>
                      <a:pt x="26" y="120"/>
                    </a:lnTo>
                    <a:lnTo>
                      <a:pt x="33" y="122"/>
                    </a:lnTo>
                    <a:lnTo>
                      <a:pt x="38" y="122"/>
                    </a:lnTo>
                    <a:lnTo>
                      <a:pt x="43" y="124"/>
                    </a:lnTo>
                    <a:lnTo>
                      <a:pt x="62" y="124"/>
                    </a:lnTo>
                    <a:lnTo>
                      <a:pt x="67" y="122"/>
                    </a:lnTo>
                    <a:lnTo>
                      <a:pt x="74" y="122"/>
                    </a:lnTo>
                    <a:lnTo>
                      <a:pt x="79" y="120"/>
                    </a:lnTo>
                    <a:lnTo>
                      <a:pt x="83" y="120"/>
                    </a:lnTo>
                    <a:lnTo>
                      <a:pt x="91" y="117"/>
                    </a:lnTo>
                    <a:lnTo>
                      <a:pt x="95" y="115"/>
                    </a:lnTo>
                    <a:lnTo>
                      <a:pt x="103" y="112"/>
                    </a:lnTo>
                    <a:lnTo>
                      <a:pt x="105" y="83"/>
                    </a:lnTo>
                    <a:lnTo>
                      <a:pt x="105" y="28"/>
                    </a:lnTo>
                    <a:lnTo>
                      <a:pt x="103" y="2"/>
                    </a:lnTo>
                    <a:lnTo>
                      <a:pt x="79" y="2"/>
                    </a:lnTo>
                    <a:lnTo>
                      <a:pt x="71" y="0"/>
                    </a:lnTo>
                    <a:lnTo>
                      <a:pt x="62" y="0"/>
                    </a:lnTo>
                    <a:lnTo>
                      <a:pt x="55" y="2"/>
                    </a:lnTo>
                    <a:lnTo>
                      <a:pt x="38" y="2"/>
                    </a:lnTo>
                    <a:lnTo>
                      <a:pt x="31" y="4"/>
                    </a:lnTo>
                    <a:lnTo>
                      <a:pt x="21" y="9"/>
                    </a:lnTo>
                    <a:lnTo>
                      <a:pt x="14" y="11"/>
                    </a:lnTo>
                    <a:lnTo>
                      <a:pt x="9" y="14"/>
                    </a:lnTo>
                    <a:lnTo>
                      <a:pt x="4" y="26"/>
                    </a:lnTo>
                    <a:lnTo>
                      <a:pt x="2" y="38"/>
                    </a:lnTo>
                    <a:lnTo>
                      <a:pt x="0" y="47"/>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542"/>
              <p:cNvSpPr>
                <a:spLocks/>
              </p:cNvSpPr>
              <p:nvPr/>
            </p:nvSpPr>
            <p:spPr bwMode="auto">
              <a:xfrm>
                <a:off x="8054" y="6014"/>
                <a:ext cx="101" cy="118"/>
              </a:xfrm>
              <a:custGeom>
                <a:avLst/>
                <a:gdLst/>
                <a:ahLst/>
                <a:cxnLst>
                  <a:cxn ang="0">
                    <a:pos x="64" y="117"/>
                  </a:cxn>
                  <a:cxn ang="0">
                    <a:pos x="69" y="115"/>
                  </a:cxn>
                  <a:cxn ang="0">
                    <a:pos x="74" y="115"/>
                  </a:cxn>
                  <a:cxn ang="0">
                    <a:pos x="79" y="112"/>
                  </a:cxn>
                  <a:cxn ang="0">
                    <a:pos x="83" y="110"/>
                  </a:cxn>
                  <a:cxn ang="0">
                    <a:pos x="91" y="107"/>
                  </a:cxn>
                  <a:cxn ang="0">
                    <a:pos x="95" y="105"/>
                  </a:cxn>
                  <a:cxn ang="0">
                    <a:pos x="98" y="79"/>
                  </a:cxn>
                  <a:cxn ang="0">
                    <a:pos x="100" y="55"/>
                  </a:cxn>
                  <a:cxn ang="0">
                    <a:pos x="98" y="28"/>
                  </a:cxn>
                  <a:cxn ang="0">
                    <a:pos x="95" y="4"/>
                  </a:cxn>
                  <a:cxn ang="0">
                    <a:pos x="91" y="4"/>
                  </a:cxn>
                  <a:cxn ang="0">
                    <a:pos x="83" y="2"/>
                  </a:cxn>
                  <a:cxn ang="0">
                    <a:pos x="69" y="2"/>
                  </a:cxn>
                  <a:cxn ang="0">
                    <a:pos x="62" y="0"/>
                  </a:cxn>
                  <a:cxn ang="0">
                    <a:pos x="52" y="0"/>
                  </a:cxn>
                  <a:cxn ang="0">
                    <a:pos x="47" y="2"/>
                  </a:cxn>
                  <a:cxn ang="0">
                    <a:pos x="35" y="2"/>
                  </a:cxn>
                  <a:cxn ang="0">
                    <a:pos x="26" y="7"/>
                  </a:cxn>
                  <a:cxn ang="0">
                    <a:pos x="19" y="9"/>
                  </a:cxn>
                  <a:cxn ang="0">
                    <a:pos x="9" y="14"/>
                  </a:cxn>
                  <a:cxn ang="0">
                    <a:pos x="4" y="26"/>
                  </a:cxn>
                  <a:cxn ang="0">
                    <a:pos x="0" y="45"/>
                  </a:cxn>
                  <a:cxn ang="0">
                    <a:pos x="0" y="69"/>
                  </a:cxn>
                  <a:cxn ang="0">
                    <a:pos x="4" y="93"/>
                  </a:cxn>
                  <a:cxn ang="0">
                    <a:pos x="9" y="107"/>
                  </a:cxn>
                  <a:cxn ang="0">
                    <a:pos x="19" y="112"/>
                  </a:cxn>
                  <a:cxn ang="0">
                    <a:pos x="26" y="115"/>
                  </a:cxn>
                  <a:cxn ang="0">
                    <a:pos x="31" y="115"/>
                  </a:cxn>
                  <a:cxn ang="0">
                    <a:pos x="35" y="117"/>
                  </a:cxn>
                  <a:cxn ang="0">
                    <a:pos x="64" y="117"/>
                  </a:cxn>
                </a:cxnLst>
                <a:rect l="0" t="0" r="r" b="b"/>
                <a:pathLst>
                  <a:path w="101" h="118">
                    <a:moveTo>
                      <a:pt x="64" y="117"/>
                    </a:moveTo>
                    <a:lnTo>
                      <a:pt x="69" y="115"/>
                    </a:lnTo>
                    <a:lnTo>
                      <a:pt x="74" y="115"/>
                    </a:lnTo>
                    <a:lnTo>
                      <a:pt x="79" y="112"/>
                    </a:lnTo>
                    <a:lnTo>
                      <a:pt x="83" y="110"/>
                    </a:lnTo>
                    <a:lnTo>
                      <a:pt x="91" y="107"/>
                    </a:lnTo>
                    <a:lnTo>
                      <a:pt x="95" y="105"/>
                    </a:lnTo>
                    <a:lnTo>
                      <a:pt x="98" y="79"/>
                    </a:lnTo>
                    <a:lnTo>
                      <a:pt x="100" y="55"/>
                    </a:lnTo>
                    <a:lnTo>
                      <a:pt x="98" y="28"/>
                    </a:lnTo>
                    <a:lnTo>
                      <a:pt x="95" y="4"/>
                    </a:lnTo>
                    <a:lnTo>
                      <a:pt x="91" y="4"/>
                    </a:lnTo>
                    <a:lnTo>
                      <a:pt x="83" y="2"/>
                    </a:lnTo>
                    <a:lnTo>
                      <a:pt x="69" y="2"/>
                    </a:lnTo>
                    <a:lnTo>
                      <a:pt x="62" y="0"/>
                    </a:lnTo>
                    <a:lnTo>
                      <a:pt x="52" y="0"/>
                    </a:lnTo>
                    <a:lnTo>
                      <a:pt x="47" y="2"/>
                    </a:lnTo>
                    <a:lnTo>
                      <a:pt x="35" y="2"/>
                    </a:lnTo>
                    <a:lnTo>
                      <a:pt x="26" y="7"/>
                    </a:lnTo>
                    <a:lnTo>
                      <a:pt x="19" y="9"/>
                    </a:lnTo>
                    <a:lnTo>
                      <a:pt x="9" y="14"/>
                    </a:lnTo>
                    <a:lnTo>
                      <a:pt x="4" y="26"/>
                    </a:lnTo>
                    <a:lnTo>
                      <a:pt x="0" y="45"/>
                    </a:lnTo>
                    <a:lnTo>
                      <a:pt x="0" y="69"/>
                    </a:lnTo>
                    <a:lnTo>
                      <a:pt x="4" y="93"/>
                    </a:lnTo>
                    <a:lnTo>
                      <a:pt x="9" y="107"/>
                    </a:lnTo>
                    <a:lnTo>
                      <a:pt x="19" y="112"/>
                    </a:lnTo>
                    <a:lnTo>
                      <a:pt x="26" y="115"/>
                    </a:lnTo>
                    <a:lnTo>
                      <a:pt x="31" y="115"/>
                    </a:lnTo>
                    <a:lnTo>
                      <a:pt x="35" y="117"/>
                    </a:lnTo>
                    <a:lnTo>
                      <a:pt x="64" y="117"/>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543"/>
              <p:cNvSpPr>
                <a:spLocks/>
              </p:cNvSpPr>
              <p:nvPr/>
            </p:nvSpPr>
            <p:spPr bwMode="auto">
              <a:xfrm>
                <a:off x="8056" y="6016"/>
                <a:ext cx="94" cy="113"/>
              </a:xfrm>
              <a:custGeom>
                <a:avLst/>
                <a:gdLst/>
                <a:ahLst/>
                <a:cxnLst>
                  <a:cxn ang="0">
                    <a:pos x="19" y="9"/>
                  </a:cxn>
                  <a:cxn ang="0">
                    <a:pos x="14" y="12"/>
                  </a:cxn>
                  <a:cxn ang="0">
                    <a:pos x="9" y="16"/>
                  </a:cxn>
                  <a:cxn ang="0">
                    <a:pos x="4" y="24"/>
                  </a:cxn>
                  <a:cxn ang="0">
                    <a:pos x="2" y="36"/>
                  </a:cxn>
                  <a:cxn ang="0">
                    <a:pos x="0" y="45"/>
                  </a:cxn>
                  <a:cxn ang="0">
                    <a:pos x="0" y="64"/>
                  </a:cxn>
                  <a:cxn ang="0">
                    <a:pos x="2" y="76"/>
                  </a:cxn>
                  <a:cxn ang="0">
                    <a:pos x="4" y="86"/>
                  </a:cxn>
                  <a:cxn ang="0">
                    <a:pos x="9" y="100"/>
                  </a:cxn>
                  <a:cxn ang="0">
                    <a:pos x="24" y="108"/>
                  </a:cxn>
                  <a:cxn ang="0">
                    <a:pos x="28" y="110"/>
                  </a:cxn>
                  <a:cxn ang="0">
                    <a:pos x="33" y="110"/>
                  </a:cxn>
                  <a:cxn ang="0">
                    <a:pos x="38" y="112"/>
                  </a:cxn>
                  <a:cxn ang="0">
                    <a:pos x="55" y="112"/>
                  </a:cxn>
                  <a:cxn ang="0">
                    <a:pos x="60" y="110"/>
                  </a:cxn>
                  <a:cxn ang="0">
                    <a:pos x="64" y="110"/>
                  </a:cxn>
                  <a:cxn ang="0">
                    <a:pos x="88" y="98"/>
                  </a:cxn>
                  <a:cxn ang="0">
                    <a:pos x="93" y="74"/>
                  </a:cxn>
                  <a:cxn ang="0">
                    <a:pos x="93" y="52"/>
                  </a:cxn>
                  <a:cxn ang="0">
                    <a:pos x="88" y="4"/>
                  </a:cxn>
                  <a:cxn ang="0">
                    <a:pos x="79" y="4"/>
                  </a:cxn>
                  <a:cxn ang="0">
                    <a:pos x="74" y="2"/>
                  </a:cxn>
                  <a:cxn ang="0">
                    <a:pos x="60" y="2"/>
                  </a:cxn>
                  <a:cxn ang="0">
                    <a:pos x="55" y="0"/>
                  </a:cxn>
                  <a:cxn ang="0">
                    <a:pos x="50" y="0"/>
                  </a:cxn>
                  <a:cxn ang="0">
                    <a:pos x="43" y="2"/>
                  </a:cxn>
                  <a:cxn ang="0">
                    <a:pos x="33" y="2"/>
                  </a:cxn>
                  <a:cxn ang="0">
                    <a:pos x="24" y="7"/>
                  </a:cxn>
                  <a:cxn ang="0">
                    <a:pos x="19" y="9"/>
                  </a:cxn>
                </a:cxnLst>
                <a:rect l="0" t="0" r="r" b="b"/>
                <a:pathLst>
                  <a:path w="94" h="113">
                    <a:moveTo>
                      <a:pt x="19" y="9"/>
                    </a:moveTo>
                    <a:lnTo>
                      <a:pt x="14" y="12"/>
                    </a:lnTo>
                    <a:lnTo>
                      <a:pt x="9" y="16"/>
                    </a:lnTo>
                    <a:lnTo>
                      <a:pt x="4" y="24"/>
                    </a:lnTo>
                    <a:lnTo>
                      <a:pt x="2" y="36"/>
                    </a:lnTo>
                    <a:lnTo>
                      <a:pt x="0" y="45"/>
                    </a:lnTo>
                    <a:lnTo>
                      <a:pt x="0" y="64"/>
                    </a:lnTo>
                    <a:lnTo>
                      <a:pt x="2" y="76"/>
                    </a:lnTo>
                    <a:lnTo>
                      <a:pt x="4" y="86"/>
                    </a:lnTo>
                    <a:lnTo>
                      <a:pt x="9" y="100"/>
                    </a:lnTo>
                    <a:lnTo>
                      <a:pt x="24" y="108"/>
                    </a:lnTo>
                    <a:lnTo>
                      <a:pt x="28" y="110"/>
                    </a:lnTo>
                    <a:lnTo>
                      <a:pt x="33" y="110"/>
                    </a:lnTo>
                    <a:lnTo>
                      <a:pt x="38" y="112"/>
                    </a:lnTo>
                    <a:lnTo>
                      <a:pt x="55" y="112"/>
                    </a:lnTo>
                    <a:lnTo>
                      <a:pt x="60" y="110"/>
                    </a:lnTo>
                    <a:lnTo>
                      <a:pt x="64" y="110"/>
                    </a:lnTo>
                    <a:lnTo>
                      <a:pt x="88" y="98"/>
                    </a:lnTo>
                    <a:lnTo>
                      <a:pt x="93" y="74"/>
                    </a:lnTo>
                    <a:lnTo>
                      <a:pt x="93" y="52"/>
                    </a:lnTo>
                    <a:lnTo>
                      <a:pt x="88" y="4"/>
                    </a:lnTo>
                    <a:lnTo>
                      <a:pt x="79" y="4"/>
                    </a:lnTo>
                    <a:lnTo>
                      <a:pt x="74" y="2"/>
                    </a:lnTo>
                    <a:lnTo>
                      <a:pt x="60" y="2"/>
                    </a:lnTo>
                    <a:lnTo>
                      <a:pt x="55" y="0"/>
                    </a:lnTo>
                    <a:lnTo>
                      <a:pt x="50" y="0"/>
                    </a:lnTo>
                    <a:lnTo>
                      <a:pt x="43" y="2"/>
                    </a:lnTo>
                    <a:lnTo>
                      <a:pt x="33" y="2"/>
                    </a:lnTo>
                    <a:lnTo>
                      <a:pt x="24" y="7"/>
                    </a:lnTo>
                    <a:lnTo>
                      <a:pt x="19" y="9"/>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544"/>
              <p:cNvSpPr>
                <a:spLocks/>
              </p:cNvSpPr>
              <p:nvPr/>
            </p:nvSpPr>
            <p:spPr bwMode="auto">
              <a:xfrm>
                <a:off x="8056" y="6021"/>
                <a:ext cx="92" cy="106"/>
              </a:xfrm>
              <a:custGeom>
                <a:avLst/>
                <a:gdLst/>
                <a:ahLst/>
                <a:cxnLst>
                  <a:cxn ang="0">
                    <a:pos x="2" y="60"/>
                  </a:cxn>
                  <a:cxn ang="0">
                    <a:pos x="2" y="69"/>
                  </a:cxn>
                  <a:cxn ang="0">
                    <a:pos x="7" y="79"/>
                  </a:cxn>
                  <a:cxn ang="0">
                    <a:pos x="12" y="91"/>
                  </a:cxn>
                  <a:cxn ang="0">
                    <a:pos x="16" y="93"/>
                  </a:cxn>
                  <a:cxn ang="0">
                    <a:pos x="21" y="98"/>
                  </a:cxn>
                  <a:cxn ang="0">
                    <a:pos x="26" y="100"/>
                  </a:cxn>
                  <a:cxn ang="0">
                    <a:pos x="31" y="100"/>
                  </a:cxn>
                  <a:cxn ang="0">
                    <a:pos x="36" y="103"/>
                  </a:cxn>
                  <a:cxn ang="0">
                    <a:pos x="40" y="103"/>
                  </a:cxn>
                  <a:cxn ang="0">
                    <a:pos x="45" y="105"/>
                  </a:cxn>
                  <a:cxn ang="0">
                    <a:pos x="48" y="105"/>
                  </a:cxn>
                  <a:cxn ang="0">
                    <a:pos x="52" y="103"/>
                  </a:cxn>
                  <a:cxn ang="0">
                    <a:pos x="57" y="103"/>
                  </a:cxn>
                  <a:cxn ang="0">
                    <a:pos x="62" y="100"/>
                  </a:cxn>
                  <a:cxn ang="0">
                    <a:pos x="67" y="100"/>
                  </a:cxn>
                  <a:cxn ang="0">
                    <a:pos x="76" y="96"/>
                  </a:cxn>
                  <a:cxn ang="0">
                    <a:pos x="84" y="88"/>
                  </a:cxn>
                  <a:cxn ang="0">
                    <a:pos x="86" y="79"/>
                  </a:cxn>
                  <a:cxn ang="0">
                    <a:pos x="88" y="67"/>
                  </a:cxn>
                  <a:cxn ang="0">
                    <a:pos x="88" y="57"/>
                  </a:cxn>
                  <a:cxn ang="0">
                    <a:pos x="91" y="45"/>
                  </a:cxn>
                  <a:cxn ang="0">
                    <a:pos x="88" y="36"/>
                  </a:cxn>
                  <a:cxn ang="0">
                    <a:pos x="88" y="26"/>
                  </a:cxn>
                  <a:cxn ang="0">
                    <a:pos x="86" y="14"/>
                  </a:cxn>
                  <a:cxn ang="0">
                    <a:pos x="84" y="4"/>
                  </a:cxn>
                  <a:cxn ang="0">
                    <a:pos x="79" y="2"/>
                  </a:cxn>
                  <a:cxn ang="0">
                    <a:pos x="72" y="2"/>
                  </a:cxn>
                  <a:cxn ang="0">
                    <a:pos x="67" y="0"/>
                  </a:cxn>
                  <a:cxn ang="0">
                    <a:pos x="36" y="0"/>
                  </a:cxn>
                  <a:cxn ang="0">
                    <a:pos x="31" y="2"/>
                  </a:cxn>
                  <a:cxn ang="0">
                    <a:pos x="26" y="4"/>
                  </a:cxn>
                  <a:cxn ang="0">
                    <a:pos x="16" y="9"/>
                  </a:cxn>
                  <a:cxn ang="0">
                    <a:pos x="12" y="14"/>
                  </a:cxn>
                  <a:cxn ang="0">
                    <a:pos x="7" y="21"/>
                  </a:cxn>
                  <a:cxn ang="0">
                    <a:pos x="0" y="50"/>
                  </a:cxn>
                  <a:cxn ang="0">
                    <a:pos x="2" y="60"/>
                  </a:cxn>
                </a:cxnLst>
                <a:rect l="0" t="0" r="r" b="b"/>
                <a:pathLst>
                  <a:path w="92" h="106">
                    <a:moveTo>
                      <a:pt x="2" y="60"/>
                    </a:moveTo>
                    <a:lnTo>
                      <a:pt x="2" y="69"/>
                    </a:lnTo>
                    <a:lnTo>
                      <a:pt x="7" y="79"/>
                    </a:lnTo>
                    <a:lnTo>
                      <a:pt x="12" y="91"/>
                    </a:lnTo>
                    <a:lnTo>
                      <a:pt x="16" y="93"/>
                    </a:lnTo>
                    <a:lnTo>
                      <a:pt x="21" y="98"/>
                    </a:lnTo>
                    <a:lnTo>
                      <a:pt x="26" y="100"/>
                    </a:lnTo>
                    <a:lnTo>
                      <a:pt x="31" y="100"/>
                    </a:lnTo>
                    <a:lnTo>
                      <a:pt x="36" y="103"/>
                    </a:lnTo>
                    <a:lnTo>
                      <a:pt x="40" y="103"/>
                    </a:lnTo>
                    <a:lnTo>
                      <a:pt x="45" y="105"/>
                    </a:lnTo>
                    <a:lnTo>
                      <a:pt x="48" y="105"/>
                    </a:lnTo>
                    <a:lnTo>
                      <a:pt x="52" y="103"/>
                    </a:lnTo>
                    <a:lnTo>
                      <a:pt x="57" y="103"/>
                    </a:lnTo>
                    <a:lnTo>
                      <a:pt x="62" y="100"/>
                    </a:lnTo>
                    <a:lnTo>
                      <a:pt x="67" y="100"/>
                    </a:lnTo>
                    <a:lnTo>
                      <a:pt x="76" y="96"/>
                    </a:lnTo>
                    <a:lnTo>
                      <a:pt x="84" y="88"/>
                    </a:lnTo>
                    <a:lnTo>
                      <a:pt x="86" y="79"/>
                    </a:lnTo>
                    <a:lnTo>
                      <a:pt x="88" y="67"/>
                    </a:lnTo>
                    <a:lnTo>
                      <a:pt x="88" y="57"/>
                    </a:lnTo>
                    <a:lnTo>
                      <a:pt x="91" y="45"/>
                    </a:lnTo>
                    <a:lnTo>
                      <a:pt x="88" y="36"/>
                    </a:lnTo>
                    <a:lnTo>
                      <a:pt x="88" y="26"/>
                    </a:lnTo>
                    <a:lnTo>
                      <a:pt x="86" y="14"/>
                    </a:lnTo>
                    <a:lnTo>
                      <a:pt x="84" y="4"/>
                    </a:lnTo>
                    <a:lnTo>
                      <a:pt x="79" y="2"/>
                    </a:lnTo>
                    <a:lnTo>
                      <a:pt x="72" y="2"/>
                    </a:lnTo>
                    <a:lnTo>
                      <a:pt x="67" y="0"/>
                    </a:lnTo>
                    <a:lnTo>
                      <a:pt x="36" y="0"/>
                    </a:lnTo>
                    <a:lnTo>
                      <a:pt x="31" y="2"/>
                    </a:lnTo>
                    <a:lnTo>
                      <a:pt x="26" y="4"/>
                    </a:lnTo>
                    <a:lnTo>
                      <a:pt x="16" y="9"/>
                    </a:lnTo>
                    <a:lnTo>
                      <a:pt x="12" y="14"/>
                    </a:lnTo>
                    <a:lnTo>
                      <a:pt x="7" y="21"/>
                    </a:lnTo>
                    <a:lnTo>
                      <a:pt x="0" y="50"/>
                    </a:lnTo>
                    <a:lnTo>
                      <a:pt x="2" y="6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545"/>
              <p:cNvSpPr>
                <a:spLocks/>
              </p:cNvSpPr>
              <p:nvPr/>
            </p:nvSpPr>
            <p:spPr bwMode="auto">
              <a:xfrm>
                <a:off x="8059" y="6024"/>
                <a:ext cx="84" cy="98"/>
              </a:xfrm>
              <a:custGeom>
                <a:avLst/>
                <a:gdLst/>
                <a:ahLst/>
                <a:cxnLst>
                  <a:cxn ang="0">
                    <a:pos x="2" y="64"/>
                  </a:cxn>
                  <a:cxn ang="0">
                    <a:pos x="12" y="83"/>
                  </a:cxn>
                  <a:cxn ang="0">
                    <a:pos x="16" y="88"/>
                  </a:cxn>
                  <a:cxn ang="0">
                    <a:pos x="21" y="91"/>
                  </a:cxn>
                  <a:cxn ang="0">
                    <a:pos x="24" y="93"/>
                  </a:cxn>
                  <a:cxn ang="0">
                    <a:pos x="33" y="98"/>
                  </a:cxn>
                  <a:cxn ang="0">
                    <a:pos x="50" y="98"/>
                  </a:cxn>
                  <a:cxn ang="0">
                    <a:pos x="52" y="96"/>
                  </a:cxn>
                  <a:cxn ang="0">
                    <a:pos x="57" y="96"/>
                  </a:cxn>
                  <a:cxn ang="0">
                    <a:pos x="67" y="91"/>
                  </a:cxn>
                  <a:cxn ang="0">
                    <a:pos x="69" y="88"/>
                  </a:cxn>
                  <a:cxn ang="0">
                    <a:pos x="79" y="83"/>
                  </a:cxn>
                  <a:cxn ang="0">
                    <a:pos x="81" y="72"/>
                  </a:cxn>
                  <a:cxn ang="0">
                    <a:pos x="84" y="64"/>
                  </a:cxn>
                  <a:cxn ang="0">
                    <a:pos x="84" y="33"/>
                  </a:cxn>
                  <a:cxn ang="0">
                    <a:pos x="81" y="23"/>
                  </a:cxn>
                  <a:cxn ang="0">
                    <a:pos x="81" y="14"/>
                  </a:cxn>
                  <a:cxn ang="0">
                    <a:pos x="79" y="4"/>
                  </a:cxn>
                  <a:cxn ang="0">
                    <a:pos x="74" y="4"/>
                  </a:cxn>
                  <a:cxn ang="0">
                    <a:pos x="69" y="2"/>
                  </a:cxn>
                  <a:cxn ang="0">
                    <a:pos x="62" y="2"/>
                  </a:cxn>
                  <a:cxn ang="0">
                    <a:pos x="57" y="0"/>
                  </a:cxn>
                  <a:cxn ang="0">
                    <a:pos x="33" y="0"/>
                  </a:cxn>
                  <a:cxn ang="0">
                    <a:pos x="24" y="4"/>
                  </a:cxn>
                  <a:cxn ang="0">
                    <a:pos x="21" y="7"/>
                  </a:cxn>
                  <a:cxn ang="0">
                    <a:pos x="16" y="9"/>
                  </a:cxn>
                  <a:cxn ang="0">
                    <a:pos x="12" y="14"/>
                  </a:cxn>
                  <a:cxn ang="0">
                    <a:pos x="7" y="21"/>
                  </a:cxn>
                  <a:cxn ang="0">
                    <a:pos x="4" y="31"/>
                  </a:cxn>
                  <a:cxn ang="0">
                    <a:pos x="0" y="45"/>
                  </a:cxn>
                  <a:cxn ang="0">
                    <a:pos x="0" y="55"/>
                  </a:cxn>
                  <a:cxn ang="0">
                    <a:pos x="2" y="64"/>
                  </a:cxn>
                </a:cxnLst>
                <a:rect l="0" t="0" r="r" b="b"/>
                <a:pathLst>
                  <a:path w="84" h="98">
                    <a:moveTo>
                      <a:pt x="2" y="64"/>
                    </a:moveTo>
                    <a:lnTo>
                      <a:pt x="12" y="83"/>
                    </a:lnTo>
                    <a:lnTo>
                      <a:pt x="16" y="88"/>
                    </a:lnTo>
                    <a:lnTo>
                      <a:pt x="21" y="91"/>
                    </a:lnTo>
                    <a:lnTo>
                      <a:pt x="24" y="93"/>
                    </a:lnTo>
                    <a:lnTo>
                      <a:pt x="33" y="98"/>
                    </a:lnTo>
                    <a:lnTo>
                      <a:pt x="50" y="98"/>
                    </a:lnTo>
                    <a:lnTo>
                      <a:pt x="52" y="96"/>
                    </a:lnTo>
                    <a:lnTo>
                      <a:pt x="57" y="96"/>
                    </a:lnTo>
                    <a:lnTo>
                      <a:pt x="67" y="91"/>
                    </a:lnTo>
                    <a:lnTo>
                      <a:pt x="69" y="88"/>
                    </a:lnTo>
                    <a:lnTo>
                      <a:pt x="79" y="83"/>
                    </a:lnTo>
                    <a:lnTo>
                      <a:pt x="81" y="72"/>
                    </a:lnTo>
                    <a:lnTo>
                      <a:pt x="84" y="64"/>
                    </a:lnTo>
                    <a:lnTo>
                      <a:pt x="84" y="33"/>
                    </a:lnTo>
                    <a:lnTo>
                      <a:pt x="81" y="23"/>
                    </a:lnTo>
                    <a:lnTo>
                      <a:pt x="81" y="14"/>
                    </a:lnTo>
                    <a:lnTo>
                      <a:pt x="79" y="4"/>
                    </a:lnTo>
                    <a:lnTo>
                      <a:pt x="74" y="4"/>
                    </a:lnTo>
                    <a:lnTo>
                      <a:pt x="69" y="2"/>
                    </a:lnTo>
                    <a:lnTo>
                      <a:pt x="62" y="2"/>
                    </a:lnTo>
                    <a:lnTo>
                      <a:pt x="57" y="0"/>
                    </a:lnTo>
                    <a:lnTo>
                      <a:pt x="33" y="0"/>
                    </a:lnTo>
                    <a:lnTo>
                      <a:pt x="24" y="4"/>
                    </a:lnTo>
                    <a:lnTo>
                      <a:pt x="21" y="7"/>
                    </a:lnTo>
                    <a:lnTo>
                      <a:pt x="16" y="9"/>
                    </a:lnTo>
                    <a:lnTo>
                      <a:pt x="12" y="14"/>
                    </a:lnTo>
                    <a:lnTo>
                      <a:pt x="7" y="21"/>
                    </a:lnTo>
                    <a:lnTo>
                      <a:pt x="4" y="31"/>
                    </a:lnTo>
                    <a:lnTo>
                      <a:pt x="0" y="45"/>
                    </a:lnTo>
                    <a:lnTo>
                      <a:pt x="0" y="55"/>
                    </a:lnTo>
                    <a:lnTo>
                      <a:pt x="2" y="6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546"/>
              <p:cNvSpPr>
                <a:spLocks/>
              </p:cNvSpPr>
              <p:nvPr/>
            </p:nvSpPr>
            <p:spPr bwMode="auto">
              <a:xfrm>
                <a:off x="7960" y="6014"/>
                <a:ext cx="44"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4"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547"/>
              <p:cNvSpPr>
                <a:spLocks/>
              </p:cNvSpPr>
              <p:nvPr/>
            </p:nvSpPr>
            <p:spPr bwMode="auto">
              <a:xfrm>
                <a:off x="7963" y="6024"/>
                <a:ext cx="41" cy="7"/>
              </a:xfrm>
              <a:custGeom>
                <a:avLst/>
                <a:gdLst/>
                <a:ahLst/>
                <a:cxnLst>
                  <a:cxn ang="0">
                    <a:pos x="0" y="2"/>
                  </a:cxn>
                  <a:cxn ang="0">
                    <a:pos x="0" y="7"/>
                  </a:cxn>
                  <a:cxn ang="0">
                    <a:pos x="40" y="2"/>
                  </a:cxn>
                  <a:cxn ang="0">
                    <a:pos x="40" y="0"/>
                  </a:cxn>
                  <a:cxn ang="0">
                    <a:pos x="0" y="2"/>
                  </a:cxn>
                </a:cxnLst>
                <a:rect l="0" t="0" r="r" b="b"/>
                <a:pathLst>
                  <a:path w="41" h="7">
                    <a:moveTo>
                      <a:pt x="0" y="2"/>
                    </a:moveTo>
                    <a:lnTo>
                      <a:pt x="0" y="7"/>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548"/>
              <p:cNvSpPr>
                <a:spLocks/>
              </p:cNvSpPr>
              <p:nvPr/>
            </p:nvSpPr>
            <p:spPr bwMode="auto">
              <a:xfrm>
                <a:off x="7963" y="6038"/>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549"/>
              <p:cNvSpPr>
                <a:spLocks/>
              </p:cNvSpPr>
              <p:nvPr/>
            </p:nvSpPr>
            <p:spPr bwMode="auto">
              <a:xfrm>
                <a:off x="7963" y="6038"/>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550"/>
              <p:cNvSpPr>
                <a:spLocks/>
              </p:cNvSpPr>
              <p:nvPr/>
            </p:nvSpPr>
            <p:spPr bwMode="auto">
              <a:xfrm>
                <a:off x="7963" y="6057"/>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551"/>
              <p:cNvSpPr>
                <a:spLocks/>
              </p:cNvSpPr>
              <p:nvPr/>
            </p:nvSpPr>
            <p:spPr bwMode="auto">
              <a:xfrm>
                <a:off x="7963" y="6043"/>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552"/>
              <p:cNvSpPr>
                <a:spLocks/>
              </p:cNvSpPr>
              <p:nvPr/>
            </p:nvSpPr>
            <p:spPr bwMode="auto">
              <a:xfrm>
                <a:off x="7963" y="6088"/>
                <a:ext cx="43" cy="5"/>
              </a:xfrm>
              <a:custGeom>
                <a:avLst/>
                <a:gdLst/>
                <a:ahLst/>
                <a:cxnLst>
                  <a:cxn ang="0">
                    <a:pos x="0" y="2"/>
                  </a:cxn>
                  <a:cxn ang="0">
                    <a:pos x="0" y="4"/>
                  </a:cxn>
                  <a:cxn ang="0">
                    <a:pos x="43" y="4"/>
                  </a:cxn>
                  <a:cxn ang="0">
                    <a:pos x="43" y="0"/>
                  </a:cxn>
                  <a:cxn ang="0">
                    <a:pos x="0" y="2"/>
                  </a:cxn>
                </a:cxnLst>
                <a:rect l="0" t="0" r="r" b="b"/>
                <a:pathLst>
                  <a:path w="43" h="5">
                    <a:moveTo>
                      <a:pt x="0" y="2"/>
                    </a:moveTo>
                    <a:lnTo>
                      <a:pt x="0" y="4"/>
                    </a:lnTo>
                    <a:lnTo>
                      <a:pt x="43" y="4"/>
                    </a:lnTo>
                    <a:lnTo>
                      <a:pt x="4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553"/>
              <p:cNvSpPr>
                <a:spLocks/>
              </p:cNvSpPr>
              <p:nvPr/>
            </p:nvSpPr>
            <p:spPr bwMode="auto">
              <a:xfrm>
                <a:off x="8049" y="6184"/>
                <a:ext cx="111" cy="10"/>
              </a:xfrm>
              <a:custGeom>
                <a:avLst/>
                <a:gdLst/>
                <a:ahLst/>
                <a:cxnLst>
                  <a:cxn ang="0">
                    <a:pos x="0" y="0"/>
                  </a:cxn>
                  <a:cxn ang="0">
                    <a:pos x="0" y="9"/>
                  </a:cxn>
                  <a:cxn ang="0">
                    <a:pos x="2" y="4"/>
                  </a:cxn>
                  <a:cxn ang="0">
                    <a:pos x="110" y="7"/>
                  </a:cxn>
                  <a:cxn ang="0">
                    <a:pos x="110" y="2"/>
                  </a:cxn>
                  <a:cxn ang="0">
                    <a:pos x="0" y="0"/>
                  </a:cxn>
                </a:cxnLst>
                <a:rect l="0" t="0" r="r" b="b"/>
                <a:pathLst>
                  <a:path w="111" h="10">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554"/>
              <p:cNvSpPr>
                <a:spLocks/>
              </p:cNvSpPr>
              <p:nvPr/>
            </p:nvSpPr>
            <p:spPr bwMode="auto">
              <a:xfrm>
                <a:off x="8052" y="6189"/>
                <a:ext cx="108" cy="5"/>
              </a:xfrm>
              <a:custGeom>
                <a:avLst/>
                <a:gdLst/>
                <a:ahLst/>
                <a:cxnLst>
                  <a:cxn ang="0">
                    <a:pos x="0" y="0"/>
                  </a:cxn>
                  <a:cxn ang="0">
                    <a:pos x="0" y="2"/>
                  </a:cxn>
                  <a:cxn ang="0">
                    <a:pos x="107" y="4"/>
                  </a:cxn>
                  <a:cxn ang="0">
                    <a:pos x="107" y="2"/>
                  </a:cxn>
                  <a:cxn ang="0">
                    <a:pos x="0" y="0"/>
                  </a:cxn>
                </a:cxnLst>
                <a:rect l="0" t="0" r="r" b="b"/>
                <a:pathLst>
                  <a:path w="108" h="5">
                    <a:moveTo>
                      <a:pt x="0" y="0"/>
                    </a:moveTo>
                    <a:lnTo>
                      <a:pt x="0" y="2"/>
                    </a:lnTo>
                    <a:lnTo>
                      <a:pt x="107" y="4"/>
                    </a:lnTo>
                    <a:lnTo>
                      <a:pt x="107"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555"/>
              <p:cNvSpPr>
                <a:spLocks/>
              </p:cNvSpPr>
              <p:nvPr/>
            </p:nvSpPr>
            <p:spPr bwMode="auto">
              <a:xfrm>
                <a:off x="8052" y="6184"/>
                <a:ext cx="21" cy="5"/>
              </a:xfrm>
              <a:custGeom>
                <a:avLst/>
                <a:gdLst/>
                <a:ahLst/>
                <a:cxnLst>
                  <a:cxn ang="0">
                    <a:pos x="0" y="0"/>
                  </a:cxn>
                  <a:cxn ang="0">
                    <a:pos x="0" y="4"/>
                  </a:cxn>
                  <a:cxn ang="0">
                    <a:pos x="21" y="4"/>
                  </a:cxn>
                  <a:cxn ang="0">
                    <a:pos x="21" y="2"/>
                  </a:cxn>
                  <a:cxn ang="0">
                    <a:pos x="0" y="0"/>
                  </a:cxn>
                </a:cxnLst>
                <a:rect l="0" t="0" r="r" b="b"/>
                <a:pathLst>
                  <a:path w="21"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556"/>
              <p:cNvSpPr>
                <a:spLocks/>
              </p:cNvSpPr>
              <p:nvPr/>
            </p:nvSpPr>
            <p:spPr bwMode="auto">
              <a:xfrm>
                <a:off x="8076" y="6184"/>
                <a:ext cx="19" cy="5"/>
              </a:xfrm>
              <a:custGeom>
                <a:avLst/>
                <a:gdLst/>
                <a:ahLst/>
                <a:cxnLst>
                  <a:cxn ang="0">
                    <a:pos x="0" y="0"/>
                  </a:cxn>
                  <a:cxn ang="0">
                    <a:pos x="0" y="4"/>
                  </a:cxn>
                  <a:cxn ang="0">
                    <a:pos x="19" y="4"/>
                  </a:cxn>
                  <a:cxn ang="0">
                    <a:pos x="19" y="2"/>
                  </a:cxn>
                  <a:cxn ang="0">
                    <a:pos x="0" y="0"/>
                  </a:cxn>
                </a:cxnLst>
                <a:rect l="0" t="0" r="r" b="b"/>
                <a:pathLst>
                  <a:path w="19"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557"/>
              <p:cNvSpPr>
                <a:spLocks/>
              </p:cNvSpPr>
              <p:nvPr/>
            </p:nvSpPr>
            <p:spPr bwMode="auto">
              <a:xfrm>
                <a:off x="8100" y="6188"/>
                <a:ext cx="19" cy="0"/>
              </a:xfrm>
              <a:custGeom>
                <a:avLst/>
                <a:gdLst/>
                <a:ahLst/>
                <a:cxnLst>
                  <a:cxn ang="0">
                    <a:pos x="0" y="0"/>
                  </a:cxn>
                  <a:cxn ang="0">
                    <a:pos x="19" y="0"/>
                  </a:cxn>
                </a:cxnLst>
                <a:rect l="0" t="0" r="r" b="b"/>
                <a:pathLst>
                  <a:path w="19">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558"/>
              <p:cNvSpPr>
                <a:spLocks/>
              </p:cNvSpPr>
              <p:nvPr/>
            </p:nvSpPr>
            <p:spPr bwMode="auto">
              <a:xfrm>
                <a:off x="8126" y="6187"/>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559"/>
              <p:cNvSpPr>
                <a:spLocks/>
              </p:cNvSpPr>
              <p:nvPr/>
            </p:nvSpPr>
            <p:spPr bwMode="auto">
              <a:xfrm>
                <a:off x="8076" y="6187"/>
                <a:ext cx="19" cy="2"/>
              </a:xfrm>
              <a:custGeom>
                <a:avLst/>
                <a:gdLst/>
                <a:ahLst/>
                <a:cxnLst>
                  <a:cxn ang="0">
                    <a:pos x="0" y="0"/>
                  </a:cxn>
                  <a:cxn ang="0">
                    <a:pos x="0" y="0"/>
                  </a:cxn>
                  <a:cxn ang="0">
                    <a:pos x="19" y="2"/>
                  </a:cxn>
                  <a:cxn ang="0">
                    <a:pos x="19" y="0"/>
                  </a:cxn>
                  <a:cxn ang="0">
                    <a:pos x="0" y="0"/>
                  </a:cxn>
                </a:cxnLst>
                <a:rect l="0" t="0" r="r" b="b"/>
                <a:pathLst>
                  <a:path w="19" h="2">
                    <a:moveTo>
                      <a:pt x="0" y="0"/>
                    </a:moveTo>
                    <a:lnTo>
                      <a:pt x="0" y="0"/>
                    </a:lnTo>
                    <a:lnTo>
                      <a:pt x="19" y="2"/>
                    </a:lnTo>
                    <a:lnTo>
                      <a:pt x="19"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560"/>
              <p:cNvSpPr>
                <a:spLocks/>
              </p:cNvSpPr>
              <p:nvPr/>
            </p:nvSpPr>
            <p:spPr bwMode="auto">
              <a:xfrm>
                <a:off x="8100" y="6188"/>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561"/>
              <p:cNvSpPr>
                <a:spLocks/>
              </p:cNvSpPr>
              <p:nvPr/>
            </p:nvSpPr>
            <p:spPr bwMode="auto">
              <a:xfrm>
                <a:off x="8126" y="6187"/>
                <a:ext cx="22" cy="2"/>
              </a:xfrm>
              <a:custGeom>
                <a:avLst/>
                <a:gdLst/>
                <a:ahLst/>
                <a:cxnLst>
                  <a:cxn ang="0">
                    <a:pos x="0" y="0"/>
                  </a:cxn>
                  <a:cxn ang="0">
                    <a:pos x="0" y="2"/>
                  </a:cxn>
                  <a:cxn ang="0">
                    <a:pos x="21" y="2"/>
                  </a:cxn>
                  <a:cxn ang="0">
                    <a:pos x="0" y="0"/>
                  </a:cxn>
                </a:cxnLst>
                <a:rect l="0" t="0" r="r" b="b"/>
                <a:pathLst>
                  <a:path w="22"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562"/>
              <p:cNvSpPr>
                <a:spLocks/>
              </p:cNvSpPr>
              <p:nvPr/>
            </p:nvSpPr>
            <p:spPr bwMode="auto">
              <a:xfrm>
                <a:off x="8260" y="5988"/>
                <a:ext cx="15" cy="216"/>
              </a:xfrm>
              <a:custGeom>
                <a:avLst/>
                <a:gdLst/>
                <a:ahLst/>
                <a:cxnLst>
                  <a:cxn ang="0">
                    <a:pos x="9" y="19"/>
                  </a:cxn>
                  <a:cxn ang="0">
                    <a:pos x="9" y="19"/>
                  </a:cxn>
                  <a:cxn ang="0">
                    <a:pos x="0" y="0"/>
                  </a:cxn>
                  <a:cxn ang="0">
                    <a:pos x="0" y="216"/>
                  </a:cxn>
                  <a:cxn ang="0">
                    <a:pos x="14" y="206"/>
                  </a:cxn>
                  <a:cxn ang="0">
                    <a:pos x="14" y="28"/>
                  </a:cxn>
                  <a:cxn ang="0">
                    <a:pos x="9" y="19"/>
                  </a:cxn>
                </a:cxnLst>
                <a:rect l="0" t="0" r="r" b="b"/>
                <a:pathLst>
                  <a:path w="15" h="216">
                    <a:moveTo>
                      <a:pt x="9" y="19"/>
                    </a:moveTo>
                    <a:lnTo>
                      <a:pt x="9" y="19"/>
                    </a:lnTo>
                    <a:lnTo>
                      <a:pt x="0" y="0"/>
                    </a:lnTo>
                    <a:lnTo>
                      <a:pt x="0" y="216"/>
                    </a:lnTo>
                    <a:lnTo>
                      <a:pt x="14" y="206"/>
                    </a:lnTo>
                    <a:lnTo>
                      <a:pt x="14"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563"/>
              <p:cNvSpPr>
                <a:spLocks/>
              </p:cNvSpPr>
              <p:nvPr/>
            </p:nvSpPr>
            <p:spPr bwMode="auto">
              <a:xfrm>
                <a:off x="8330" y="6045"/>
                <a:ext cx="19" cy="144"/>
              </a:xfrm>
              <a:custGeom>
                <a:avLst/>
                <a:gdLst/>
                <a:ahLst/>
                <a:cxnLst>
                  <a:cxn ang="0">
                    <a:pos x="16" y="9"/>
                  </a:cxn>
                  <a:cxn ang="0">
                    <a:pos x="0" y="0"/>
                  </a:cxn>
                  <a:cxn ang="0">
                    <a:pos x="4" y="24"/>
                  </a:cxn>
                  <a:cxn ang="0">
                    <a:pos x="4" y="43"/>
                  </a:cxn>
                  <a:cxn ang="0">
                    <a:pos x="7" y="60"/>
                  </a:cxn>
                  <a:cxn ang="0">
                    <a:pos x="4" y="76"/>
                  </a:cxn>
                  <a:cxn ang="0">
                    <a:pos x="4" y="91"/>
                  </a:cxn>
                  <a:cxn ang="0">
                    <a:pos x="2" y="105"/>
                  </a:cxn>
                  <a:cxn ang="0">
                    <a:pos x="2" y="124"/>
                  </a:cxn>
                  <a:cxn ang="0">
                    <a:pos x="0" y="144"/>
                  </a:cxn>
                  <a:cxn ang="0">
                    <a:pos x="14" y="141"/>
                  </a:cxn>
                  <a:cxn ang="0">
                    <a:pos x="16" y="129"/>
                  </a:cxn>
                  <a:cxn ang="0">
                    <a:pos x="19" y="115"/>
                  </a:cxn>
                  <a:cxn ang="0">
                    <a:pos x="19" y="26"/>
                  </a:cxn>
                  <a:cxn ang="0">
                    <a:pos x="16" y="9"/>
                  </a:cxn>
                </a:cxnLst>
                <a:rect l="0" t="0" r="r" b="b"/>
                <a:pathLst>
                  <a:path w="19" h="144">
                    <a:moveTo>
                      <a:pt x="16" y="9"/>
                    </a:moveTo>
                    <a:lnTo>
                      <a:pt x="0" y="0"/>
                    </a:lnTo>
                    <a:lnTo>
                      <a:pt x="4" y="24"/>
                    </a:lnTo>
                    <a:lnTo>
                      <a:pt x="4" y="43"/>
                    </a:lnTo>
                    <a:lnTo>
                      <a:pt x="7" y="60"/>
                    </a:lnTo>
                    <a:lnTo>
                      <a:pt x="4" y="76"/>
                    </a:lnTo>
                    <a:lnTo>
                      <a:pt x="4" y="91"/>
                    </a:lnTo>
                    <a:lnTo>
                      <a:pt x="2" y="105"/>
                    </a:lnTo>
                    <a:lnTo>
                      <a:pt x="2" y="124"/>
                    </a:lnTo>
                    <a:lnTo>
                      <a:pt x="0" y="144"/>
                    </a:lnTo>
                    <a:lnTo>
                      <a:pt x="14" y="141"/>
                    </a:lnTo>
                    <a:lnTo>
                      <a:pt x="16" y="129"/>
                    </a:lnTo>
                    <a:lnTo>
                      <a:pt x="19" y="115"/>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564"/>
              <p:cNvSpPr>
                <a:spLocks/>
              </p:cNvSpPr>
              <p:nvPr/>
            </p:nvSpPr>
            <p:spPr bwMode="auto">
              <a:xfrm>
                <a:off x="8328" y="6045"/>
                <a:ext cx="19" cy="144"/>
              </a:xfrm>
              <a:custGeom>
                <a:avLst/>
                <a:gdLst/>
                <a:ahLst/>
                <a:cxnLst>
                  <a:cxn ang="0">
                    <a:pos x="16" y="9"/>
                  </a:cxn>
                  <a:cxn ang="0">
                    <a:pos x="12" y="7"/>
                  </a:cxn>
                  <a:cxn ang="0">
                    <a:pos x="7" y="2"/>
                  </a:cxn>
                  <a:cxn ang="0">
                    <a:pos x="4" y="2"/>
                  </a:cxn>
                  <a:cxn ang="0">
                    <a:pos x="0" y="0"/>
                  </a:cxn>
                  <a:cxn ang="0">
                    <a:pos x="4" y="21"/>
                  </a:cxn>
                  <a:cxn ang="0">
                    <a:pos x="4" y="91"/>
                  </a:cxn>
                  <a:cxn ang="0">
                    <a:pos x="2" y="105"/>
                  </a:cxn>
                  <a:cxn ang="0">
                    <a:pos x="0" y="124"/>
                  </a:cxn>
                  <a:cxn ang="0">
                    <a:pos x="0" y="144"/>
                  </a:cxn>
                  <a:cxn ang="0">
                    <a:pos x="9" y="144"/>
                  </a:cxn>
                  <a:cxn ang="0">
                    <a:pos x="14" y="141"/>
                  </a:cxn>
                  <a:cxn ang="0">
                    <a:pos x="16" y="129"/>
                  </a:cxn>
                  <a:cxn ang="0">
                    <a:pos x="16" y="112"/>
                  </a:cxn>
                  <a:cxn ang="0">
                    <a:pos x="19" y="96"/>
                  </a:cxn>
                  <a:cxn ang="0">
                    <a:pos x="19" y="24"/>
                  </a:cxn>
                  <a:cxn ang="0">
                    <a:pos x="16" y="9"/>
                  </a:cxn>
                </a:cxnLst>
                <a:rect l="0" t="0" r="r" b="b"/>
                <a:pathLst>
                  <a:path w="19" h="144">
                    <a:moveTo>
                      <a:pt x="16" y="9"/>
                    </a:moveTo>
                    <a:lnTo>
                      <a:pt x="12" y="7"/>
                    </a:lnTo>
                    <a:lnTo>
                      <a:pt x="7" y="2"/>
                    </a:lnTo>
                    <a:lnTo>
                      <a:pt x="4" y="2"/>
                    </a:lnTo>
                    <a:lnTo>
                      <a:pt x="0" y="0"/>
                    </a:lnTo>
                    <a:lnTo>
                      <a:pt x="4" y="21"/>
                    </a:lnTo>
                    <a:lnTo>
                      <a:pt x="4" y="91"/>
                    </a:lnTo>
                    <a:lnTo>
                      <a:pt x="2" y="105"/>
                    </a:lnTo>
                    <a:lnTo>
                      <a:pt x="0" y="124"/>
                    </a:lnTo>
                    <a:lnTo>
                      <a:pt x="0" y="144"/>
                    </a:lnTo>
                    <a:lnTo>
                      <a:pt x="9" y="144"/>
                    </a:lnTo>
                    <a:lnTo>
                      <a:pt x="14" y="141"/>
                    </a:lnTo>
                    <a:lnTo>
                      <a:pt x="16" y="129"/>
                    </a:lnTo>
                    <a:lnTo>
                      <a:pt x="16" y="112"/>
                    </a:lnTo>
                    <a:lnTo>
                      <a:pt x="19" y="96"/>
                    </a:lnTo>
                    <a:lnTo>
                      <a:pt x="19" y="24"/>
                    </a:lnTo>
                    <a:lnTo>
                      <a:pt x="16" y="9"/>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565"/>
              <p:cNvSpPr>
                <a:spLocks/>
              </p:cNvSpPr>
              <p:nvPr/>
            </p:nvSpPr>
            <p:spPr bwMode="auto">
              <a:xfrm>
                <a:off x="8323" y="6043"/>
                <a:ext cx="21" cy="146"/>
              </a:xfrm>
              <a:custGeom>
                <a:avLst/>
                <a:gdLst/>
                <a:ahLst/>
                <a:cxnLst>
                  <a:cxn ang="0">
                    <a:pos x="7" y="23"/>
                  </a:cxn>
                  <a:cxn ang="0">
                    <a:pos x="7" y="76"/>
                  </a:cxn>
                  <a:cxn ang="0">
                    <a:pos x="4" y="91"/>
                  </a:cxn>
                  <a:cxn ang="0">
                    <a:pos x="4" y="107"/>
                  </a:cxn>
                  <a:cxn ang="0">
                    <a:pos x="0" y="146"/>
                  </a:cxn>
                  <a:cxn ang="0">
                    <a:pos x="9" y="146"/>
                  </a:cxn>
                  <a:cxn ang="0">
                    <a:pos x="11" y="143"/>
                  </a:cxn>
                  <a:cxn ang="0">
                    <a:pos x="16" y="143"/>
                  </a:cxn>
                  <a:cxn ang="0">
                    <a:pos x="19" y="115"/>
                  </a:cxn>
                  <a:cxn ang="0">
                    <a:pos x="21" y="79"/>
                  </a:cxn>
                  <a:cxn ang="0">
                    <a:pos x="21" y="43"/>
                  </a:cxn>
                  <a:cxn ang="0">
                    <a:pos x="19" y="9"/>
                  </a:cxn>
                  <a:cxn ang="0">
                    <a:pos x="16" y="9"/>
                  </a:cxn>
                  <a:cxn ang="0">
                    <a:pos x="11" y="4"/>
                  </a:cxn>
                  <a:cxn ang="0">
                    <a:pos x="9" y="4"/>
                  </a:cxn>
                  <a:cxn ang="0">
                    <a:pos x="4" y="0"/>
                  </a:cxn>
                  <a:cxn ang="0">
                    <a:pos x="2" y="0"/>
                  </a:cxn>
                  <a:cxn ang="0">
                    <a:pos x="7" y="23"/>
                  </a:cxn>
                </a:cxnLst>
                <a:rect l="0" t="0" r="r" b="b"/>
                <a:pathLst>
                  <a:path w="21" h="146">
                    <a:moveTo>
                      <a:pt x="7" y="23"/>
                    </a:moveTo>
                    <a:lnTo>
                      <a:pt x="7" y="76"/>
                    </a:lnTo>
                    <a:lnTo>
                      <a:pt x="4" y="91"/>
                    </a:lnTo>
                    <a:lnTo>
                      <a:pt x="4" y="107"/>
                    </a:lnTo>
                    <a:lnTo>
                      <a:pt x="0" y="146"/>
                    </a:lnTo>
                    <a:lnTo>
                      <a:pt x="9" y="146"/>
                    </a:lnTo>
                    <a:lnTo>
                      <a:pt x="11" y="143"/>
                    </a:lnTo>
                    <a:lnTo>
                      <a:pt x="16" y="143"/>
                    </a:lnTo>
                    <a:lnTo>
                      <a:pt x="19" y="115"/>
                    </a:lnTo>
                    <a:lnTo>
                      <a:pt x="21" y="79"/>
                    </a:lnTo>
                    <a:lnTo>
                      <a:pt x="21" y="43"/>
                    </a:lnTo>
                    <a:lnTo>
                      <a:pt x="19" y="9"/>
                    </a:lnTo>
                    <a:lnTo>
                      <a:pt x="16" y="9"/>
                    </a:lnTo>
                    <a:lnTo>
                      <a:pt x="11"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566"/>
              <p:cNvSpPr>
                <a:spLocks/>
              </p:cNvSpPr>
              <p:nvPr/>
            </p:nvSpPr>
            <p:spPr bwMode="auto">
              <a:xfrm>
                <a:off x="8320" y="6040"/>
                <a:ext cx="20" cy="152"/>
              </a:xfrm>
              <a:custGeom>
                <a:avLst/>
                <a:gdLst/>
                <a:ahLst/>
                <a:cxnLst>
                  <a:cxn ang="0">
                    <a:pos x="0" y="129"/>
                  </a:cxn>
                  <a:cxn ang="0">
                    <a:pos x="0" y="151"/>
                  </a:cxn>
                  <a:cxn ang="0">
                    <a:pos x="2" y="148"/>
                  </a:cxn>
                  <a:cxn ang="0">
                    <a:pos x="9" y="148"/>
                  </a:cxn>
                  <a:cxn ang="0">
                    <a:pos x="14" y="146"/>
                  </a:cxn>
                  <a:cxn ang="0">
                    <a:pos x="19" y="117"/>
                  </a:cxn>
                  <a:cxn ang="0">
                    <a:pos x="19" y="9"/>
                  </a:cxn>
                  <a:cxn ang="0">
                    <a:pos x="16" y="9"/>
                  </a:cxn>
                  <a:cxn ang="0">
                    <a:pos x="11" y="7"/>
                  </a:cxn>
                  <a:cxn ang="0">
                    <a:pos x="7" y="2"/>
                  </a:cxn>
                  <a:cxn ang="0">
                    <a:pos x="2" y="0"/>
                  </a:cxn>
                  <a:cxn ang="0">
                    <a:pos x="4" y="23"/>
                  </a:cxn>
                  <a:cxn ang="0">
                    <a:pos x="7" y="43"/>
                  </a:cxn>
                  <a:cxn ang="0">
                    <a:pos x="7" y="79"/>
                  </a:cxn>
                  <a:cxn ang="0">
                    <a:pos x="4" y="93"/>
                  </a:cxn>
                  <a:cxn ang="0">
                    <a:pos x="2" y="110"/>
                  </a:cxn>
                  <a:cxn ang="0">
                    <a:pos x="0" y="129"/>
                  </a:cxn>
                </a:cxnLst>
                <a:rect l="0" t="0" r="r" b="b"/>
                <a:pathLst>
                  <a:path w="20" h="152">
                    <a:moveTo>
                      <a:pt x="0" y="129"/>
                    </a:moveTo>
                    <a:lnTo>
                      <a:pt x="0" y="151"/>
                    </a:lnTo>
                    <a:lnTo>
                      <a:pt x="2" y="148"/>
                    </a:lnTo>
                    <a:lnTo>
                      <a:pt x="9" y="148"/>
                    </a:lnTo>
                    <a:lnTo>
                      <a:pt x="14" y="146"/>
                    </a:lnTo>
                    <a:lnTo>
                      <a:pt x="19" y="117"/>
                    </a:lnTo>
                    <a:lnTo>
                      <a:pt x="19" y="9"/>
                    </a:lnTo>
                    <a:lnTo>
                      <a:pt x="16" y="9"/>
                    </a:lnTo>
                    <a:lnTo>
                      <a:pt x="11" y="7"/>
                    </a:lnTo>
                    <a:lnTo>
                      <a:pt x="7" y="2"/>
                    </a:lnTo>
                    <a:lnTo>
                      <a:pt x="2" y="0"/>
                    </a:lnTo>
                    <a:lnTo>
                      <a:pt x="4" y="23"/>
                    </a:lnTo>
                    <a:lnTo>
                      <a:pt x="7" y="4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567"/>
              <p:cNvSpPr>
                <a:spLocks/>
              </p:cNvSpPr>
              <p:nvPr/>
            </p:nvSpPr>
            <p:spPr bwMode="auto">
              <a:xfrm>
                <a:off x="8316" y="6040"/>
                <a:ext cx="21" cy="152"/>
              </a:xfrm>
              <a:custGeom>
                <a:avLst/>
                <a:gdLst/>
                <a:ahLst/>
                <a:cxnLst>
                  <a:cxn ang="0">
                    <a:pos x="2" y="148"/>
                  </a:cxn>
                  <a:cxn ang="0">
                    <a:pos x="11" y="148"/>
                  </a:cxn>
                  <a:cxn ang="0">
                    <a:pos x="11" y="146"/>
                  </a:cxn>
                  <a:cxn ang="0">
                    <a:pos x="16" y="146"/>
                  </a:cxn>
                  <a:cxn ang="0">
                    <a:pos x="19" y="117"/>
                  </a:cxn>
                  <a:cxn ang="0">
                    <a:pos x="21" y="81"/>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1" h="152">
                    <a:moveTo>
                      <a:pt x="2" y="148"/>
                    </a:moveTo>
                    <a:lnTo>
                      <a:pt x="11" y="148"/>
                    </a:lnTo>
                    <a:lnTo>
                      <a:pt x="11" y="146"/>
                    </a:lnTo>
                    <a:lnTo>
                      <a:pt x="16" y="146"/>
                    </a:lnTo>
                    <a:lnTo>
                      <a:pt x="19" y="117"/>
                    </a:lnTo>
                    <a:lnTo>
                      <a:pt x="21" y="81"/>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568"/>
              <p:cNvSpPr>
                <a:spLocks/>
              </p:cNvSpPr>
              <p:nvPr/>
            </p:nvSpPr>
            <p:spPr bwMode="auto">
              <a:xfrm>
                <a:off x="8313" y="6038"/>
                <a:ext cx="22" cy="154"/>
              </a:xfrm>
              <a:custGeom>
                <a:avLst/>
                <a:gdLst/>
                <a:ahLst/>
                <a:cxnLst>
                  <a:cxn ang="0">
                    <a:pos x="7" y="79"/>
                  </a:cxn>
                  <a:cxn ang="0">
                    <a:pos x="2" y="112"/>
                  </a:cxn>
                  <a:cxn ang="0">
                    <a:pos x="2" y="131"/>
                  </a:cxn>
                  <a:cxn ang="0">
                    <a:pos x="0" y="153"/>
                  </a:cxn>
                  <a:cxn ang="0">
                    <a:pos x="2" y="151"/>
                  </a:cxn>
                  <a:cxn ang="0">
                    <a:pos x="7" y="151"/>
                  </a:cxn>
                  <a:cxn ang="0">
                    <a:pos x="9" y="148"/>
                  </a:cxn>
                  <a:cxn ang="0">
                    <a:pos x="16" y="148"/>
                  </a:cxn>
                  <a:cxn ang="0">
                    <a:pos x="19" y="120"/>
                  </a:cxn>
                  <a:cxn ang="0">
                    <a:pos x="21" y="81"/>
                  </a:cxn>
                  <a:cxn ang="0">
                    <a:pos x="21" y="9"/>
                  </a:cxn>
                  <a:cxn ang="0">
                    <a:pos x="19" y="9"/>
                  </a:cxn>
                  <a:cxn ang="0">
                    <a:pos x="14" y="7"/>
                  </a:cxn>
                  <a:cxn ang="0">
                    <a:pos x="9" y="4"/>
                  </a:cxn>
                  <a:cxn ang="0">
                    <a:pos x="4" y="0"/>
                  </a:cxn>
                  <a:cxn ang="0">
                    <a:pos x="7" y="23"/>
                  </a:cxn>
                  <a:cxn ang="0">
                    <a:pos x="7" y="79"/>
                  </a:cxn>
                </a:cxnLst>
                <a:rect l="0" t="0" r="r" b="b"/>
                <a:pathLst>
                  <a:path w="22" h="154">
                    <a:moveTo>
                      <a:pt x="7" y="79"/>
                    </a:moveTo>
                    <a:lnTo>
                      <a:pt x="2" y="112"/>
                    </a:lnTo>
                    <a:lnTo>
                      <a:pt x="2" y="131"/>
                    </a:lnTo>
                    <a:lnTo>
                      <a:pt x="0" y="153"/>
                    </a:lnTo>
                    <a:lnTo>
                      <a:pt x="2" y="151"/>
                    </a:lnTo>
                    <a:lnTo>
                      <a:pt x="7" y="151"/>
                    </a:lnTo>
                    <a:lnTo>
                      <a:pt x="9" y="148"/>
                    </a:lnTo>
                    <a:lnTo>
                      <a:pt x="16" y="148"/>
                    </a:lnTo>
                    <a:lnTo>
                      <a:pt x="19" y="120"/>
                    </a:lnTo>
                    <a:lnTo>
                      <a:pt x="21" y="81"/>
                    </a:lnTo>
                    <a:lnTo>
                      <a:pt x="21" y="9"/>
                    </a:lnTo>
                    <a:lnTo>
                      <a:pt x="19" y="9"/>
                    </a:lnTo>
                    <a:lnTo>
                      <a:pt x="14" y="7"/>
                    </a:lnTo>
                    <a:lnTo>
                      <a:pt x="9" y="4"/>
                    </a:lnTo>
                    <a:lnTo>
                      <a:pt x="4" y="0"/>
                    </a:lnTo>
                    <a:lnTo>
                      <a:pt x="7" y="23"/>
                    </a:lnTo>
                    <a:lnTo>
                      <a:pt x="7" y="7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569"/>
              <p:cNvSpPr>
                <a:spLocks/>
              </p:cNvSpPr>
              <p:nvPr/>
            </p:nvSpPr>
            <p:spPr bwMode="auto">
              <a:xfrm>
                <a:off x="8308" y="6036"/>
                <a:ext cx="24" cy="156"/>
              </a:xfrm>
              <a:custGeom>
                <a:avLst/>
                <a:gdLst/>
                <a:ahLst/>
                <a:cxnLst>
                  <a:cxn ang="0">
                    <a:pos x="2" y="134"/>
                  </a:cxn>
                  <a:cxn ang="0">
                    <a:pos x="0" y="156"/>
                  </a:cxn>
                  <a:cxn ang="0">
                    <a:pos x="2" y="153"/>
                  </a:cxn>
                  <a:cxn ang="0">
                    <a:pos x="9" y="153"/>
                  </a:cxn>
                  <a:cxn ang="0">
                    <a:pos x="12" y="151"/>
                  </a:cxn>
                  <a:cxn ang="0">
                    <a:pos x="19" y="151"/>
                  </a:cxn>
                  <a:cxn ang="0">
                    <a:pos x="21" y="120"/>
                  </a:cxn>
                  <a:cxn ang="0">
                    <a:pos x="23" y="83"/>
                  </a:cxn>
                  <a:cxn ang="0">
                    <a:pos x="23" y="11"/>
                  </a:cxn>
                  <a:cxn ang="0">
                    <a:pos x="19" y="9"/>
                  </a:cxn>
                  <a:cxn ang="0">
                    <a:pos x="14" y="4"/>
                  </a:cxn>
                  <a:cxn ang="0">
                    <a:pos x="9" y="2"/>
                  </a:cxn>
                  <a:cxn ang="0">
                    <a:pos x="4" y="0"/>
                  </a:cxn>
                  <a:cxn ang="0">
                    <a:pos x="9" y="23"/>
                  </a:cxn>
                  <a:cxn ang="0">
                    <a:pos x="9" y="81"/>
                  </a:cxn>
                  <a:cxn ang="0">
                    <a:pos x="4" y="115"/>
                  </a:cxn>
                  <a:cxn ang="0">
                    <a:pos x="2" y="134"/>
                  </a:cxn>
                </a:cxnLst>
                <a:rect l="0" t="0" r="r" b="b"/>
                <a:pathLst>
                  <a:path w="24" h="156">
                    <a:moveTo>
                      <a:pt x="2" y="134"/>
                    </a:moveTo>
                    <a:lnTo>
                      <a:pt x="0" y="156"/>
                    </a:lnTo>
                    <a:lnTo>
                      <a:pt x="2" y="153"/>
                    </a:lnTo>
                    <a:lnTo>
                      <a:pt x="9" y="153"/>
                    </a:lnTo>
                    <a:lnTo>
                      <a:pt x="12" y="151"/>
                    </a:lnTo>
                    <a:lnTo>
                      <a:pt x="19" y="151"/>
                    </a:lnTo>
                    <a:lnTo>
                      <a:pt x="21" y="120"/>
                    </a:lnTo>
                    <a:lnTo>
                      <a:pt x="23" y="83"/>
                    </a:lnTo>
                    <a:lnTo>
                      <a:pt x="23" y="11"/>
                    </a:lnTo>
                    <a:lnTo>
                      <a:pt x="19" y="9"/>
                    </a:lnTo>
                    <a:lnTo>
                      <a:pt x="14" y="4"/>
                    </a:lnTo>
                    <a:lnTo>
                      <a:pt x="9" y="2"/>
                    </a:lnTo>
                    <a:lnTo>
                      <a:pt x="4" y="0"/>
                    </a:lnTo>
                    <a:lnTo>
                      <a:pt x="9" y="23"/>
                    </a:lnTo>
                    <a:lnTo>
                      <a:pt x="9" y="81"/>
                    </a:lnTo>
                    <a:lnTo>
                      <a:pt x="4" y="115"/>
                    </a:lnTo>
                    <a:lnTo>
                      <a:pt x="2" y="13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570"/>
              <p:cNvSpPr>
                <a:spLocks/>
              </p:cNvSpPr>
              <p:nvPr/>
            </p:nvSpPr>
            <p:spPr bwMode="auto">
              <a:xfrm>
                <a:off x="8306" y="6036"/>
                <a:ext cx="22" cy="156"/>
              </a:xfrm>
              <a:custGeom>
                <a:avLst/>
                <a:gdLst/>
                <a:ahLst/>
                <a:cxnLst>
                  <a:cxn ang="0">
                    <a:pos x="9" y="153"/>
                  </a:cxn>
                  <a:cxn ang="0">
                    <a:pos x="12" y="151"/>
                  </a:cxn>
                  <a:cxn ang="0">
                    <a:pos x="16" y="151"/>
                  </a:cxn>
                  <a:cxn ang="0">
                    <a:pos x="21" y="120"/>
                  </a:cxn>
                  <a:cxn ang="0">
                    <a:pos x="21" y="9"/>
                  </a:cxn>
                  <a:cxn ang="0">
                    <a:pos x="16" y="4"/>
                  </a:cxn>
                  <a:cxn ang="0">
                    <a:pos x="14" y="4"/>
                  </a:cxn>
                  <a:cxn ang="0">
                    <a:pos x="9" y="2"/>
                  </a:cxn>
                  <a:cxn ang="0">
                    <a:pos x="4" y="0"/>
                  </a:cxn>
                  <a:cxn ang="0">
                    <a:pos x="9" y="21"/>
                  </a:cxn>
                  <a:cxn ang="0">
                    <a:pos x="9" y="62"/>
                  </a:cxn>
                  <a:cxn ang="0">
                    <a:pos x="7" y="79"/>
                  </a:cxn>
                  <a:cxn ang="0">
                    <a:pos x="7" y="98"/>
                  </a:cxn>
                  <a:cxn ang="0">
                    <a:pos x="4" y="115"/>
                  </a:cxn>
                  <a:cxn ang="0">
                    <a:pos x="2" y="134"/>
                  </a:cxn>
                  <a:cxn ang="0">
                    <a:pos x="0" y="156"/>
                  </a:cxn>
                  <a:cxn ang="0">
                    <a:pos x="2" y="153"/>
                  </a:cxn>
                  <a:cxn ang="0">
                    <a:pos x="9" y="153"/>
                  </a:cxn>
                </a:cxnLst>
                <a:rect l="0" t="0" r="r" b="b"/>
                <a:pathLst>
                  <a:path w="22" h="156">
                    <a:moveTo>
                      <a:pt x="9" y="153"/>
                    </a:moveTo>
                    <a:lnTo>
                      <a:pt x="12" y="151"/>
                    </a:lnTo>
                    <a:lnTo>
                      <a:pt x="16" y="151"/>
                    </a:lnTo>
                    <a:lnTo>
                      <a:pt x="21" y="120"/>
                    </a:lnTo>
                    <a:lnTo>
                      <a:pt x="21" y="9"/>
                    </a:lnTo>
                    <a:lnTo>
                      <a:pt x="16" y="4"/>
                    </a:lnTo>
                    <a:lnTo>
                      <a:pt x="14" y="4"/>
                    </a:lnTo>
                    <a:lnTo>
                      <a:pt x="9" y="2"/>
                    </a:lnTo>
                    <a:lnTo>
                      <a:pt x="4" y="0"/>
                    </a:lnTo>
                    <a:lnTo>
                      <a:pt x="9" y="21"/>
                    </a:lnTo>
                    <a:lnTo>
                      <a:pt x="9" y="62"/>
                    </a:lnTo>
                    <a:lnTo>
                      <a:pt x="7" y="79"/>
                    </a:lnTo>
                    <a:lnTo>
                      <a:pt x="7" y="98"/>
                    </a:lnTo>
                    <a:lnTo>
                      <a:pt x="4" y="115"/>
                    </a:lnTo>
                    <a:lnTo>
                      <a:pt x="2" y="134"/>
                    </a:lnTo>
                    <a:lnTo>
                      <a:pt x="0" y="156"/>
                    </a:lnTo>
                    <a:lnTo>
                      <a:pt x="2" y="153"/>
                    </a:lnTo>
                    <a:lnTo>
                      <a:pt x="9" y="153"/>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571"/>
              <p:cNvSpPr>
                <a:spLocks/>
              </p:cNvSpPr>
              <p:nvPr/>
            </p:nvSpPr>
            <p:spPr bwMode="auto">
              <a:xfrm>
                <a:off x="8304" y="6033"/>
                <a:ext cx="21" cy="159"/>
              </a:xfrm>
              <a:custGeom>
                <a:avLst/>
                <a:gdLst/>
                <a:ahLst/>
                <a:cxnLst>
                  <a:cxn ang="0">
                    <a:pos x="19" y="7"/>
                  </a:cxn>
                  <a:cxn ang="0">
                    <a:pos x="14" y="4"/>
                  </a:cxn>
                  <a:cxn ang="0">
                    <a:pos x="9" y="2"/>
                  </a:cxn>
                  <a:cxn ang="0">
                    <a:pos x="4" y="0"/>
                  </a:cxn>
                  <a:cxn ang="0">
                    <a:pos x="7" y="23"/>
                  </a:cxn>
                  <a:cxn ang="0">
                    <a:pos x="9" y="45"/>
                  </a:cxn>
                  <a:cxn ang="0">
                    <a:pos x="9" y="64"/>
                  </a:cxn>
                  <a:cxn ang="0">
                    <a:pos x="4" y="98"/>
                  </a:cxn>
                  <a:cxn ang="0">
                    <a:pos x="0" y="136"/>
                  </a:cxn>
                  <a:cxn ang="0">
                    <a:pos x="0" y="158"/>
                  </a:cxn>
                  <a:cxn ang="0">
                    <a:pos x="2" y="156"/>
                  </a:cxn>
                  <a:cxn ang="0">
                    <a:pos x="7" y="153"/>
                  </a:cxn>
                  <a:cxn ang="0">
                    <a:pos x="14" y="153"/>
                  </a:cxn>
                  <a:cxn ang="0">
                    <a:pos x="16" y="151"/>
                  </a:cxn>
                  <a:cxn ang="0">
                    <a:pos x="19" y="122"/>
                  </a:cxn>
                  <a:cxn ang="0">
                    <a:pos x="21" y="83"/>
                  </a:cxn>
                  <a:cxn ang="0">
                    <a:pos x="21" y="9"/>
                  </a:cxn>
                  <a:cxn ang="0">
                    <a:pos x="19" y="7"/>
                  </a:cxn>
                </a:cxnLst>
                <a:rect l="0" t="0" r="r" b="b"/>
                <a:pathLst>
                  <a:path w="21" h="159">
                    <a:moveTo>
                      <a:pt x="19" y="7"/>
                    </a:moveTo>
                    <a:lnTo>
                      <a:pt x="14" y="4"/>
                    </a:lnTo>
                    <a:lnTo>
                      <a:pt x="9" y="2"/>
                    </a:lnTo>
                    <a:lnTo>
                      <a:pt x="4" y="0"/>
                    </a:lnTo>
                    <a:lnTo>
                      <a:pt x="7" y="23"/>
                    </a:lnTo>
                    <a:lnTo>
                      <a:pt x="9" y="45"/>
                    </a:lnTo>
                    <a:lnTo>
                      <a:pt x="9" y="64"/>
                    </a:lnTo>
                    <a:lnTo>
                      <a:pt x="4" y="98"/>
                    </a:lnTo>
                    <a:lnTo>
                      <a:pt x="0" y="136"/>
                    </a:lnTo>
                    <a:lnTo>
                      <a:pt x="0" y="158"/>
                    </a:lnTo>
                    <a:lnTo>
                      <a:pt x="2" y="156"/>
                    </a:lnTo>
                    <a:lnTo>
                      <a:pt x="7" y="153"/>
                    </a:lnTo>
                    <a:lnTo>
                      <a:pt x="14" y="153"/>
                    </a:lnTo>
                    <a:lnTo>
                      <a:pt x="16" y="151"/>
                    </a:lnTo>
                    <a:lnTo>
                      <a:pt x="19" y="122"/>
                    </a:lnTo>
                    <a:lnTo>
                      <a:pt x="21" y="83"/>
                    </a:lnTo>
                    <a:lnTo>
                      <a:pt x="21" y="9"/>
                    </a:lnTo>
                    <a:lnTo>
                      <a:pt x="19" y="7"/>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572"/>
              <p:cNvSpPr>
                <a:spLocks/>
              </p:cNvSpPr>
              <p:nvPr/>
            </p:nvSpPr>
            <p:spPr bwMode="auto">
              <a:xfrm>
                <a:off x="8299" y="6031"/>
                <a:ext cx="24" cy="161"/>
              </a:xfrm>
              <a:custGeom>
                <a:avLst/>
                <a:gdLst/>
                <a:ahLst/>
                <a:cxnLst>
                  <a:cxn ang="0">
                    <a:pos x="9" y="23"/>
                  </a:cxn>
                  <a:cxn ang="0">
                    <a:pos x="12" y="45"/>
                  </a:cxn>
                  <a:cxn ang="0">
                    <a:pos x="9" y="64"/>
                  </a:cxn>
                  <a:cxn ang="0">
                    <a:pos x="9" y="83"/>
                  </a:cxn>
                  <a:cxn ang="0">
                    <a:pos x="7" y="100"/>
                  </a:cxn>
                  <a:cxn ang="0">
                    <a:pos x="2" y="139"/>
                  </a:cxn>
                  <a:cxn ang="0">
                    <a:pos x="0" y="160"/>
                  </a:cxn>
                  <a:cxn ang="0">
                    <a:pos x="2" y="158"/>
                  </a:cxn>
                  <a:cxn ang="0">
                    <a:pos x="7" y="158"/>
                  </a:cxn>
                  <a:cxn ang="0">
                    <a:pos x="9" y="156"/>
                  </a:cxn>
                  <a:cxn ang="0">
                    <a:pos x="16" y="156"/>
                  </a:cxn>
                  <a:cxn ang="0">
                    <a:pos x="19" y="153"/>
                  </a:cxn>
                  <a:cxn ang="0">
                    <a:pos x="21" y="124"/>
                  </a:cxn>
                  <a:cxn ang="0">
                    <a:pos x="21" y="86"/>
                  </a:cxn>
                  <a:cxn ang="0">
                    <a:pos x="24" y="45"/>
                  </a:cxn>
                  <a:cxn ang="0">
                    <a:pos x="24" y="12"/>
                  </a:cxn>
                  <a:cxn ang="0">
                    <a:pos x="21" y="9"/>
                  </a:cxn>
                  <a:cxn ang="0">
                    <a:pos x="16" y="7"/>
                  </a:cxn>
                  <a:cxn ang="0">
                    <a:pos x="12" y="2"/>
                  </a:cxn>
                  <a:cxn ang="0">
                    <a:pos x="7" y="0"/>
                  </a:cxn>
                  <a:cxn ang="0">
                    <a:pos x="9" y="23"/>
                  </a:cxn>
                </a:cxnLst>
                <a:rect l="0" t="0" r="r" b="b"/>
                <a:pathLst>
                  <a:path w="24" h="161">
                    <a:moveTo>
                      <a:pt x="9" y="23"/>
                    </a:moveTo>
                    <a:lnTo>
                      <a:pt x="12" y="45"/>
                    </a:lnTo>
                    <a:lnTo>
                      <a:pt x="9" y="64"/>
                    </a:lnTo>
                    <a:lnTo>
                      <a:pt x="9" y="83"/>
                    </a:lnTo>
                    <a:lnTo>
                      <a:pt x="7" y="100"/>
                    </a:lnTo>
                    <a:lnTo>
                      <a:pt x="2" y="139"/>
                    </a:lnTo>
                    <a:lnTo>
                      <a:pt x="0" y="160"/>
                    </a:lnTo>
                    <a:lnTo>
                      <a:pt x="2" y="158"/>
                    </a:lnTo>
                    <a:lnTo>
                      <a:pt x="7" y="158"/>
                    </a:lnTo>
                    <a:lnTo>
                      <a:pt x="9" y="156"/>
                    </a:lnTo>
                    <a:lnTo>
                      <a:pt x="16" y="156"/>
                    </a:lnTo>
                    <a:lnTo>
                      <a:pt x="19" y="153"/>
                    </a:lnTo>
                    <a:lnTo>
                      <a:pt x="21" y="124"/>
                    </a:lnTo>
                    <a:lnTo>
                      <a:pt x="21" y="86"/>
                    </a:lnTo>
                    <a:lnTo>
                      <a:pt x="24" y="45"/>
                    </a:lnTo>
                    <a:lnTo>
                      <a:pt x="24" y="12"/>
                    </a:lnTo>
                    <a:lnTo>
                      <a:pt x="21" y="9"/>
                    </a:lnTo>
                    <a:lnTo>
                      <a:pt x="16" y="7"/>
                    </a:lnTo>
                    <a:lnTo>
                      <a:pt x="12"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573"/>
              <p:cNvSpPr>
                <a:spLocks/>
              </p:cNvSpPr>
              <p:nvPr/>
            </p:nvSpPr>
            <p:spPr bwMode="auto">
              <a:xfrm>
                <a:off x="8296" y="6031"/>
                <a:ext cx="24" cy="161"/>
              </a:xfrm>
              <a:custGeom>
                <a:avLst/>
                <a:gdLst/>
                <a:ahLst/>
                <a:cxnLst>
                  <a:cxn ang="0">
                    <a:pos x="2" y="158"/>
                  </a:cxn>
                  <a:cxn ang="0">
                    <a:pos x="7" y="158"/>
                  </a:cxn>
                  <a:cxn ang="0">
                    <a:pos x="9" y="156"/>
                  </a:cxn>
                  <a:cxn ang="0">
                    <a:pos x="16" y="156"/>
                  </a:cxn>
                  <a:cxn ang="0">
                    <a:pos x="19" y="153"/>
                  </a:cxn>
                  <a:cxn ang="0">
                    <a:pos x="21" y="122"/>
                  </a:cxn>
                  <a:cxn ang="0">
                    <a:pos x="21" y="45"/>
                  </a:cxn>
                  <a:cxn ang="0">
                    <a:pos x="24" y="9"/>
                  </a:cxn>
                  <a:cxn ang="0">
                    <a:pos x="21" y="9"/>
                  </a:cxn>
                  <a:cxn ang="0">
                    <a:pos x="16" y="4"/>
                  </a:cxn>
                  <a:cxn ang="0">
                    <a:pos x="12" y="2"/>
                  </a:cxn>
                  <a:cxn ang="0">
                    <a:pos x="7" y="0"/>
                  </a:cxn>
                  <a:cxn ang="0">
                    <a:pos x="9" y="23"/>
                  </a:cxn>
                  <a:cxn ang="0">
                    <a:pos x="9" y="81"/>
                  </a:cxn>
                  <a:cxn ang="0">
                    <a:pos x="4" y="100"/>
                  </a:cxn>
                  <a:cxn ang="0">
                    <a:pos x="0" y="139"/>
                  </a:cxn>
                  <a:cxn ang="0">
                    <a:pos x="0" y="160"/>
                  </a:cxn>
                  <a:cxn ang="0">
                    <a:pos x="2" y="158"/>
                  </a:cxn>
                </a:cxnLst>
                <a:rect l="0" t="0" r="r" b="b"/>
                <a:pathLst>
                  <a:path w="24" h="161">
                    <a:moveTo>
                      <a:pt x="2" y="158"/>
                    </a:moveTo>
                    <a:lnTo>
                      <a:pt x="7" y="158"/>
                    </a:lnTo>
                    <a:lnTo>
                      <a:pt x="9" y="156"/>
                    </a:lnTo>
                    <a:lnTo>
                      <a:pt x="16" y="156"/>
                    </a:lnTo>
                    <a:lnTo>
                      <a:pt x="19" y="153"/>
                    </a:lnTo>
                    <a:lnTo>
                      <a:pt x="21" y="122"/>
                    </a:lnTo>
                    <a:lnTo>
                      <a:pt x="21" y="45"/>
                    </a:lnTo>
                    <a:lnTo>
                      <a:pt x="24" y="9"/>
                    </a:lnTo>
                    <a:lnTo>
                      <a:pt x="21" y="9"/>
                    </a:lnTo>
                    <a:lnTo>
                      <a:pt x="16" y="4"/>
                    </a:lnTo>
                    <a:lnTo>
                      <a:pt x="12" y="2"/>
                    </a:lnTo>
                    <a:lnTo>
                      <a:pt x="7" y="0"/>
                    </a:lnTo>
                    <a:lnTo>
                      <a:pt x="9" y="23"/>
                    </a:lnTo>
                    <a:lnTo>
                      <a:pt x="9" y="81"/>
                    </a:lnTo>
                    <a:lnTo>
                      <a:pt x="4" y="100"/>
                    </a:lnTo>
                    <a:lnTo>
                      <a:pt x="0" y="139"/>
                    </a:lnTo>
                    <a:lnTo>
                      <a:pt x="0" y="160"/>
                    </a:lnTo>
                    <a:lnTo>
                      <a:pt x="2" y="158"/>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574"/>
              <p:cNvSpPr>
                <a:spLocks/>
              </p:cNvSpPr>
              <p:nvPr/>
            </p:nvSpPr>
            <p:spPr bwMode="auto">
              <a:xfrm>
                <a:off x="8292" y="6028"/>
                <a:ext cx="26" cy="164"/>
              </a:xfrm>
              <a:custGeom>
                <a:avLst/>
                <a:gdLst/>
                <a:ahLst/>
                <a:cxnLst>
                  <a:cxn ang="0">
                    <a:pos x="23" y="45"/>
                  </a:cxn>
                  <a:cxn ang="0">
                    <a:pos x="26" y="12"/>
                  </a:cxn>
                  <a:cxn ang="0">
                    <a:pos x="9" y="0"/>
                  </a:cxn>
                  <a:cxn ang="0">
                    <a:pos x="11" y="23"/>
                  </a:cxn>
                  <a:cxn ang="0">
                    <a:pos x="11" y="64"/>
                  </a:cxn>
                  <a:cxn ang="0">
                    <a:pos x="2" y="141"/>
                  </a:cxn>
                  <a:cxn ang="0">
                    <a:pos x="0" y="163"/>
                  </a:cxn>
                  <a:cxn ang="0">
                    <a:pos x="19" y="156"/>
                  </a:cxn>
                  <a:cxn ang="0">
                    <a:pos x="21" y="124"/>
                  </a:cxn>
                  <a:cxn ang="0">
                    <a:pos x="23" y="86"/>
                  </a:cxn>
                  <a:cxn ang="0">
                    <a:pos x="23" y="45"/>
                  </a:cxn>
                </a:cxnLst>
                <a:rect l="0" t="0" r="r" b="b"/>
                <a:pathLst>
                  <a:path w="26" h="164">
                    <a:moveTo>
                      <a:pt x="23" y="45"/>
                    </a:moveTo>
                    <a:lnTo>
                      <a:pt x="26" y="12"/>
                    </a:lnTo>
                    <a:lnTo>
                      <a:pt x="9" y="0"/>
                    </a:lnTo>
                    <a:lnTo>
                      <a:pt x="11" y="23"/>
                    </a:lnTo>
                    <a:lnTo>
                      <a:pt x="11" y="64"/>
                    </a:lnTo>
                    <a:lnTo>
                      <a:pt x="2" y="141"/>
                    </a:lnTo>
                    <a:lnTo>
                      <a:pt x="0" y="163"/>
                    </a:lnTo>
                    <a:lnTo>
                      <a:pt x="19" y="156"/>
                    </a:lnTo>
                    <a:lnTo>
                      <a:pt x="21" y="124"/>
                    </a:lnTo>
                    <a:lnTo>
                      <a:pt x="23" y="86"/>
                    </a:lnTo>
                    <a:lnTo>
                      <a:pt x="23" y="45"/>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575"/>
              <p:cNvSpPr>
                <a:spLocks/>
              </p:cNvSpPr>
              <p:nvPr/>
            </p:nvSpPr>
            <p:spPr bwMode="auto">
              <a:xfrm>
                <a:off x="8032" y="6194"/>
                <a:ext cx="214" cy="19"/>
              </a:xfrm>
              <a:custGeom>
                <a:avLst/>
                <a:gdLst/>
                <a:ahLst/>
                <a:cxnLst>
                  <a:cxn ang="0">
                    <a:pos x="4" y="4"/>
                  </a:cxn>
                  <a:cxn ang="0">
                    <a:pos x="9" y="7"/>
                  </a:cxn>
                  <a:cxn ang="0">
                    <a:pos x="14" y="7"/>
                  </a:cxn>
                  <a:cxn ang="0">
                    <a:pos x="19" y="9"/>
                  </a:cxn>
                  <a:cxn ang="0">
                    <a:pos x="23" y="9"/>
                  </a:cxn>
                  <a:cxn ang="0">
                    <a:pos x="28" y="11"/>
                  </a:cxn>
                  <a:cxn ang="0">
                    <a:pos x="38" y="11"/>
                  </a:cxn>
                  <a:cxn ang="0">
                    <a:pos x="43" y="14"/>
                  </a:cxn>
                  <a:cxn ang="0">
                    <a:pos x="55" y="14"/>
                  </a:cxn>
                  <a:cxn ang="0">
                    <a:pos x="62" y="16"/>
                  </a:cxn>
                  <a:cxn ang="0">
                    <a:pos x="83" y="16"/>
                  </a:cxn>
                  <a:cxn ang="0">
                    <a:pos x="91" y="19"/>
                  </a:cxn>
                  <a:cxn ang="0">
                    <a:pos x="122" y="19"/>
                  </a:cxn>
                  <a:cxn ang="0">
                    <a:pos x="132" y="16"/>
                  </a:cxn>
                  <a:cxn ang="0">
                    <a:pos x="156" y="16"/>
                  </a:cxn>
                  <a:cxn ang="0">
                    <a:pos x="165" y="14"/>
                  </a:cxn>
                  <a:cxn ang="0">
                    <a:pos x="184" y="11"/>
                  </a:cxn>
                  <a:cxn ang="0">
                    <a:pos x="213" y="9"/>
                  </a:cxn>
                  <a:cxn ang="0">
                    <a:pos x="189" y="4"/>
                  </a:cxn>
                  <a:cxn ang="0">
                    <a:pos x="172" y="4"/>
                  </a:cxn>
                  <a:cxn ang="0">
                    <a:pos x="163" y="7"/>
                  </a:cxn>
                  <a:cxn ang="0">
                    <a:pos x="151" y="7"/>
                  </a:cxn>
                  <a:cxn ang="0">
                    <a:pos x="136" y="9"/>
                  </a:cxn>
                  <a:cxn ang="0">
                    <a:pos x="112" y="9"/>
                  </a:cxn>
                  <a:cxn ang="0">
                    <a:pos x="103" y="11"/>
                  </a:cxn>
                  <a:cxn ang="0">
                    <a:pos x="64" y="11"/>
                  </a:cxn>
                  <a:cxn ang="0">
                    <a:pos x="55" y="9"/>
                  </a:cxn>
                  <a:cxn ang="0">
                    <a:pos x="36" y="9"/>
                  </a:cxn>
                  <a:cxn ang="0">
                    <a:pos x="28" y="7"/>
                  </a:cxn>
                  <a:cxn ang="0">
                    <a:pos x="0" y="0"/>
                  </a:cxn>
                  <a:cxn ang="0">
                    <a:pos x="0" y="2"/>
                  </a:cxn>
                  <a:cxn ang="0">
                    <a:pos x="4" y="4"/>
                  </a:cxn>
                </a:cxnLst>
                <a:rect l="0" t="0" r="r" b="b"/>
                <a:pathLst>
                  <a:path w="214" h="19">
                    <a:moveTo>
                      <a:pt x="4" y="4"/>
                    </a:moveTo>
                    <a:lnTo>
                      <a:pt x="9" y="7"/>
                    </a:lnTo>
                    <a:lnTo>
                      <a:pt x="14" y="7"/>
                    </a:lnTo>
                    <a:lnTo>
                      <a:pt x="19" y="9"/>
                    </a:lnTo>
                    <a:lnTo>
                      <a:pt x="23" y="9"/>
                    </a:lnTo>
                    <a:lnTo>
                      <a:pt x="28" y="11"/>
                    </a:lnTo>
                    <a:lnTo>
                      <a:pt x="38" y="11"/>
                    </a:lnTo>
                    <a:lnTo>
                      <a:pt x="43" y="14"/>
                    </a:lnTo>
                    <a:lnTo>
                      <a:pt x="55" y="14"/>
                    </a:lnTo>
                    <a:lnTo>
                      <a:pt x="62" y="16"/>
                    </a:lnTo>
                    <a:lnTo>
                      <a:pt x="83" y="16"/>
                    </a:lnTo>
                    <a:lnTo>
                      <a:pt x="91" y="19"/>
                    </a:lnTo>
                    <a:lnTo>
                      <a:pt x="122" y="19"/>
                    </a:lnTo>
                    <a:lnTo>
                      <a:pt x="132" y="16"/>
                    </a:lnTo>
                    <a:lnTo>
                      <a:pt x="156" y="16"/>
                    </a:lnTo>
                    <a:lnTo>
                      <a:pt x="165" y="14"/>
                    </a:lnTo>
                    <a:lnTo>
                      <a:pt x="184" y="11"/>
                    </a:lnTo>
                    <a:lnTo>
                      <a:pt x="213" y="9"/>
                    </a:lnTo>
                    <a:lnTo>
                      <a:pt x="189" y="4"/>
                    </a:lnTo>
                    <a:lnTo>
                      <a:pt x="172" y="4"/>
                    </a:lnTo>
                    <a:lnTo>
                      <a:pt x="163" y="7"/>
                    </a:lnTo>
                    <a:lnTo>
                      <a:pt x="151" y="7"/>
                    </a:lnTo>
                    <a:lnTo>
                      <a:pt x="136" y="9"/>
                    </a:lnTo>
                    <a:lnTo>
                      <a:pt x="112" y="9"/>
                    </a:lnTo>
                    <a:lnTo>
                      <a:pt x="103" y="11"/>
                    </a:lnTo>
                    <a:lnTo>
                      <a:pt x="64" y="11"/>
                    </a:lnTo>
                    <a:lnTo>
                      <a:pt x="55" y="9"/>
                    </a:lnTo>
                    <a:lnTo>
                      <a:pt x="36" y="9"/>
                    </a:lnTo>
                    <a:lnTo>
                      <a:pt x="28" y="7"/>
                    </a:lnTo>
                    <a:lnTo>
                      <a:pt x="0" y="0"/>
                    </a:lnTo>
                    <a:lnTo>
                      <a:pt x="0" y="2"/>
                    </a:lnTo>
                    <a:lnTo>
                      <a:pt x="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576"/>
              <p:cNvSpPr>
                <a:spLocks/>
              </p:cNvSpPr>
              <p:nvPr/>
            </p:nvSpPr>
            <p:spPr bwMode="auto">
              <a:xfrm>
                <a:off x="8095" y="6213"/>
                <a:ext cx="79" cy="19"/>
              </a:xfrm>
              <a:custGeom>
                <a:avLst/>
                <a:gdLst/>
                <a:ahLst/>
                <a:cxnLst>
                  <a:cxn ang="0">
                    <a:pos x="0" y="0"/>
                  </a:cxn>
                  <a:cxn ang="0">
                    <a:pos x="0" y="0"/>
                  </a:cxn>
                  <a:cxn ang="0">
                    <a:pos x="2" y="4"/>
                  </a:cxn>
                  <a:cxn ang="0">
                    <a:pos x="16" y="14"/>
                  </a:cxn>
                  <a:cxn ang="0">
                    <a:pos x="28" y="16"/>
                  </a:cxn>
                  <a:cxn ang="0">
                    <a:pos x="48" y="16"/>
                  </a:cxn>
                  <a:cxn ang="0">
                    <a:pos x="64" y="19"/>
                  </a:cxn>
                  <a:cxn ang="0">
                    <a:pos x="79" y="19"/>
                  </a:cxn>
                  <a:cxn ang="0">
                    <a:pos x="72" y="14"/>
                  </a:cxn>
                  <a:cxn ang="0">
                    <a:pos x="62" y="11"/>
                  </a:cxn>
                  <a:cxn ang="0">
                    <a:pos x="57" y="4"/>
                  </a:cxn>
                  <a:cxn ang="0">
                    <a:pos x="55" y="0"/>
                  </a:cxn>
                  <a:cxn ang="0">
                    <a:pos x="0" y="0"/>
                  </a:cxn>
                </a:cxnLst>
                <a:rect l="0" t="0" r="r" b="b"/>
                <a:pathLst>
                  <a:path w="79" h="19">
                    <a:moveTo>
                      <a:pt x="0" y="0"/>
                    </a:moveTo>
                    <a:lnTo>
                      <a:pt x="0" y="0"/>
                    </a:lnTo>
                    <a:lnTo>
                      <a:pt x="2" y="4"/>
                    </a:lnTo>
                    <a:lnTo>
                      <a:pt x="16" y="14"/>
                    </a:lnTo>
                    <a:lnTo>
                      <a:pt x="28" y="16"/>
                    </a:lnTo>
                    <a:lnTo>
                      <a:pt x="48" y="16"/>
                    </a:lnTo>
                    <a:lnTo>
                      <a:pt x="64" y="19"/>
                    </a:lnTo>
                    <a:lnTo>
                      <a:pt x="79" y="19"/>
                    </a:lnTo>
                    <a:lnTo>
                      <a:pt x="72" y="14"/>
                    </a:lnTo>
                    <a:lnTo>
                      <a:pt x="62" y="11"/>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577"/>
              <p:cNvSpPr>
                <a:spLocks/>
              </p:cNvSpPr>
              <p:nvPr/>
            </p:nvSpPr>
            <p:spPr bwMode="auto">
              <a:xfrm>
                <a:off x="8080" y="6230"/>
                <a:ext cx="140" cy="34"/>
              </a:xfrm>
              <a:custGeom>
                <a:avLst/>
                <a:gdLst/>
                <a:ahLst/>
                <a:cxnLst>
                  <a:cxn ang="0">
                    <a:pos x="14" y="4"/>
                  </a:cxn>
                  <a:cxn ang="0">
                    <a:pos x="2" y="9"/>
                  </a:cxn>
                  <a:cxn ang="0">
                    <a:pos x="0" y="14"/>
                  </a:cxn>
                  <a:cxn ang="0">
                    <a:pos x="0" y="19"/>
                  </a:cxn>
                  <a:cxn ang="0">
                    <a:pos x="4" y="21"/>
                  </a:cxn>
                  <a:cxn ang="0">
                    <a:pos x="9" y="24"/>
                  </a:cxn>
                  <a:cxn ang="0">
                    <a:pos x="16" y="26"/>
                  </a:cxn>
                  <a:cxn ang="0">
                    <a:pos x="21" y="26"/>
                  </a:cxn>
                  <a:cxn ang="0">
                    <a:pos x="28" y="28"/>
                  </a:cxn>
                  <a:cxn ang="0">
                    <a:pos x="40" y="28"/>
                  </a:cxn>
                  <a:cxn ang="0">
                    <a:pos x="47" y="31"/>
                  </a:cxn>
                  <a:cxn ang="0">
                    <a:pos x="64" y="31"/>
                  </a:cxn>
                  <a:cxn ang="0">
                    <a:pos x="107" y="33"/>
                  </a:cxn>
                  <a:cxn ang="0">
                    <a:pos x="139" y="28"/>
                  </a:cxn>
                  <a:cxn ang="0">
                    <a:pos x="134" y="26"/>
                  </a:cxn>
                  <a:cxn ang="0">
                    <a:pos x="127" y="24"/>
                  </a:cxn>
                  <a:cxn ang="0">
                    <a:pos x="107" y="14"/>
                  </a:cxn>
                  <a:cxn ang="0">
                    <a:pos x="103" y="9"/>
                  </a:cxn>
                  <a:cxn ang="0">
                    <a:pos x="98" y="7"/>
                  </a:cxn>
                  <a:cxn ang="0">
                    <a:pos x="71" y="7"/>
                  </a:cxn>
                  <a:cxn ang="0">
                    <a:pos x="67" y="4"/>
                  </a:cxn>
                  <a:cxn ang="0">
                    <a:pos x="47" y="4"/>
                  </a:cxn>
                  <a:cxn ang="0">
                    <a:pos x="43" y="2"/>
                  </a:cxn>
                  <a:cxn ang="0">
                    <a:pos x="38" y="0"/>
                  </a:cxn>
                  <a:cxn ang="0">
                    <a:pos x="28" y="0"/>
                  </a:cxn>
                  <a:cxn ang="0">
                    <a:pos x="14" y="4"/>
                  </a:cxn>
                </a:cxnLst>
                <a:rect l="0" t="0" r="r" b="b"/>
                <a:pathLst>
                  <a:path w="140" h="34">
                    <a:moveTo>
                      <a:pt x="14" y="4"/>
                    </a:moveTo>
                    <a:lnTo>
                      <a:pt x="2" y="9"/>
                    </a:lnTo>
                    <a:lnTo>
                      <a:pt x="0" y="14"/>
                    </a:lnTo>
                    <a:lnTo>
                      <a:pt x="0" y="19"/>
                    </a:lnTo>
                    <a:lnTo>
                      <a:pt x="4" y="21"/>
                    </a:lnTo>
                    <a:lnTo>
                      <a:pt x="9" y="24"/>
                    </a:lnTo>
                    <a:lnTo>
                      <a:pt x="16" y="26"/>
                    </a:lnTo>
                    <a:lnTo>
                      <a:pt x="21" y="26"/>
                    </a:lnTo>
                    <a:lnTo>
                      <a:pt x="28" y="28"/>
                    </a:lnTo>
                    <a:lnTo>
                      <a:pt x="40" y="28"/>
                    </a:lnTo>
                    <a:lnTo>
                      <a:pt x="47" y="31"/>
                    </a:lnTo>
                    <a:lnTo>
                      <a:pt x="64" y="31"/>
                    </a:lnTo>
                    <a:lnTo>
                      <a:pt x="107" y="33"/>
                    </a:lnTo>
                    <a:lnTo>
                      <a:pt x="139" y="28"/>
                    </a:lnTo>
                    <a:lnTo>
                      <a:pt x="134" y="26"/>
                    </a:lnTo>
                    <a:lnTo>
                      <a:pt x="127" y="24"/>
                    </a:lnTo>
                    <a:lnTo>
                      <a:pt x="107" y="14"/>
                    </a:lnTo>
                    <a:lnTo>
                      <a:pt x="103" y="9"/>
                    </a:lnTo>
                    <a:lnTo>
                      <a:pt x="98" y="7"/>
                    </a:lnTo>
                    <a:lnTo>
                      <a:pt x="71" y="7"/>
                    </a:lnTo>
                    <a:lnTo>
                      <a:pt x="67" y="4"/>
                    </a:lnTo>
                    <a:lnTo>
                      <a:pt x="47" y="4"/>
                    </a:lnTo>
                    <a:lnTo>
                      <a:pt x="43" y="2"/>
                    </a:lnTo>
                    <a:lnTo>
                      <a:pt x="38" y="0"/>
                    </a:lnTo>
                    <a:lnTo>
                      <a:pt x="28" y="0"/>
                    </a:lnTo>
                    <a:lnTo>
                      <a:pt x="1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578"/>
              <p:cNvSpPr>
                <a:spLocks/>
              </p:cNvSpPr>
              <p:nvPr/>
            </p:nvSpPr>
            <p:spPr bwMode="auto">
              <a:xfrm>
                <a:off x="8095" y="6211"/>
                <a:ext cx="55" cy="21"/>
              </a:xfrm>
              <a:custGeom>
                <a:avLst/>
                <a:gdLst/>
                <a:ahLst/>
                <a:cxnLst>
                  <a:cxn ang="0">
                    <a:pos x="23" y="4"/>
                  </a:cxn>
                  <a:cxn ang="0">
                    <a:pos x="0" y="0"/>
                  </a:cxn>
                  <a:cxn ang="0">
                    <a:pos x="9" y="9"/>
                  </a:cxn>
                  <a:cxn ang="0">
                    <a:pos x="14" y="12"/>
                  </a:cxn>
                  <a:cxn ang="0">
                    <a:pos x="16" y="12"/>
                  </a:cxn>
                  <a:cxn ang="0">
                    <a:pos x="21" y="16"/>
                  </a:cxn>
                  <a:cxn ang="0">
                    <a:pos x="26" y="16"/>
                  </a:cxn>
                  <a:cxn ang="0">
                    <a:pos x="28" y="19"/>
                  </a:cxn>
                  <a:cxn ang="0">
                    <a:pos x="36" y="19"/>
                  </a:cxn>
                  <a:cxn ang="0">
                    <a:pos x="38" y="21"/>
                  </a:cxn>
                  <a:cxn ang="0">
                    <a:pos x="55" y="21"/>
                  </a:cxn>
                  <a:cxn ang="0">
                    <a:pos x="50" y="19"/>
                  </a:cxn>
                  <a:cxn ang="0">
                    <a:pos x="45" y="16"/>
                  </a:cxn>
                  <a:cxn ang="0">
                    <a:pos x="43" y="12"/>
                  </a:cxn>
                  <a:cxn ang="0">
                    <a:pos x="36" y="4"/>
                  </a:cxn>
                  <a:cxn ang="0">
                    <a:pos x="23" y="4"/>
                  </a:cxn>
                </a:cxnLst>
                <a:rect l="0" t="0" r="r" b="b"/>
                <a:pathLst>
                  <a:path w="55" h="21">
                    <a:moveTo>
                      <a:pt x="23" y="4"/>
                    </a:moveTo>
                    <a:lnTo>
                      <a:pt x="0" y="0"/>
                    </a:lnTo>
                    <a:lnTo>
                      <a:pt x="9" y="9"/>
                    </a:lnTo>
                    <a:lnTo>
                      <a:pt x="14" y="12"/>
                    </a:lnTo>
                    <a:lnTo>
                      <a:pt x="16" y="12"/>
                    </a:lnTo>
                    <a:lnTo>
                      <a:pt x="21" y="16"/>
                    </a:lnTo>
                    <a:lnTo>
                      <a:pt x="26" y="16"/>
                    </a:lnTo>
                    <a:lnTo>
                      <a:pt x="28" y="19"/>
                    </a:lnTo>
                    <a:lnTo>
                      <a:pt x="36" y="19"/>
                    </a:lnTo>
                    <a:lnTo>
                      <a:pt x="38" y="21"/>
                    </a:lnTo>
                    <a:lnTo>
                      <a:pt x="55" y="21"/>
                    </a:lnTo>
                    <a:lnTo>
                      <a:pt x="50" y="19"/>
                    </a:lnTo>
                    <a:lnTo>
                      <a:pt x="45" y="16"/>
                    </a:lnTo>
                    <a:lnTo>
                      <a:pt x="43" y="12"/>
                    </a:lnTo>
                    <a:lnTo>
                      <a:pt x="36"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579"/>
              <p:cNvSpPr>
                <a:spLocks/>
              </p:cNvSpPr>
              <p:nvPr/>
            </p:nvSpPr>
            <p:spPr bwMode="auto">
              <a:xfrm>
                <a:off x="8076" y="6228"/>
                <a:ext cx="115" cy="36"/>
              </a:xfrm>
              <a:custGeom>
                <a:avLst/>
                <a:gdLst/>
                <a:ahLst/>
                <a:cxnLst>
                  <a:cxn ang="0">
                    <a:pos x="7" y="24"/>
                  </a:cxn>
                  <a:cxn ang="0">
                    <a:pos x="11" y="26"/>
                  </a:cxn>
                  <a:cxn ang="0">
                    <a:pos x="19" y="26"/>
                  </a:cxn>
                  <a:cxn ang="0">
                    <a:pos x="23" y="28"/>
                  </a:cxn>
                  <a:cxn ang="0">
                    <a:pos x="31" y="28"/>
                  </a:cxn>
                  <a:cxn ang="0">
                    <a:pos x="36" y="31"/>
                  </a:cxn>
                  <a:cxn ang="0">
                    <a:pos x="43" y="31"/>
                  </a:cxn>
                  <a:cxn ang="0">
                    <a:pos x="50" y="33"/>
                  </a:cxn>
                  <a:cxn ang="0">
                    <a:pos x="74" y="33"/>
                  </a:cxn>
                  <a:cxn ang="0">
                    <a:pos x="79" y="36"/>
                  </a:cxn>
                  <a:cxn ang="0">
                    <a:pos x="115" y="36"/>
                  </a:cxn>
                  <a:cxn ang="0">
                    <a:pos x="98" y="26"/>
                  </a:cxn>
                  <a:cxn ang="0">
                    <a:pos x="86" y="7"/>
                  </a:cxn>
                  <a:cxn ang="0">
                    <a:pos x="67" y="7"/>
                  </a:cxn>
                  <a:cxn ang="0">
                    <a:pos x="40" y="2"/>
                  </a:cxn>
                  <a:cxn ang="0">
                    <a:pos x="31" y="0"/>
                  </a:cxn>
                  <a:cxn ang="0">
                    <a:pos x="14" y="7"/>
                  </a:cxn>
                  <a:cxn ang="0">
                    <a:pos x="0" y="14"/>
                  </a:cxn>
                  <a:cxn ang="0">
                    <a:pos x="2" y="19"/>
                  </a:cxn>
                  <a:cxn ang="0">
                    <a:pos x="7" y="24"/>
                  </a:cxn>
                </a:cxnLst>
                <a:rect l="0" t="0" r="r" b="b"/>
                <a:pathLst>
                  <a:path w="115" h="36">
                    <a:moveTo>
                      <a:pt x="7" y="24"/>
                    </a:moveTo>
                    <a:lnTo>
                      <a:pt x="11" y="26"/>
                    </a:lnTo>
                    <a:lnTo>
                      <a:pt x="19" y="26"/>
                    </a:lnTo>
                    <a:lnTo>
                      <a:pt x="23" y="28"/>
                    </a:lnTo>
                    <a:lnTo>
                      <a:pt x="31" y="28"/>
                    </a:lnTo>
                    <a:lnTo>
                      <a:pt x="36" y="31"/>
                    </a:lnTo>
                    <a:lnTo>
                      <a:pt x="43" y="31"/>
                    </a:lnTo>
                    <a:lnTo>
                      <a:pt x="50" y="33"/>
                    </a:lnTo>
                    <a:lnTo>
                      <a:pt x="74" y="33"/>
                    </a:lnTo>
                    <a:lnTo>
                      <a:pt x="79" y="36"/>
                    </a:lnTo>
                    <a:lnTo>
                      <a:pt x="115" y="36"/>
                    </a:lnTo>
                    <a:lnTo>
                      <a:pt x="98" y="26"/>
                    </a:lnTo>
                    <a:lnTo>
                      <a:pt x="86" y="7"/>
                    </a:lnTo>
                    <a:lnTo>
                      <a:pt x="67" y="7"/>
                    </a:lnTo>
                    <a:lnTo>
                      <a:pt x="40" y="2"/>
                    </a:lnTo>
                    <a:lnTo>
                      <a:pt x="31" y="0"/>
                    </a:lnTo>
                    <a:lnTo>
                      <a:pt x="14" y="7"/>
                    </a:lnTo>
                    <a:lnTo>
                      <a:pt x="0" y="14"/>
                    </a:lnTo>
                    <a:lnTo>
                      <a:pt x="2" y="19"/>
                    </a:lnTo>
                    <a:lnTo>
                      <a:pt x="7" y="2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580"/>
              <p:cNvSpPr>
                <a:spLocks/>
              </p:cNvSpPr>
              <p:nvPr/>
            </p:nvSpPr>
            <p:spPr bwMode="auto">
              <a:xfrm>
                <a:off x="7965" y="6100"/>
                <a:ext cx="36" cy="8"/>
              </a:xfrm>
              <a:custGeom>
                <a:avLst/>
                <a:gdLst/>
                <a:ahLst/>
                <a:cxnLst>
                  <a:cxn ang="0">
                    <a:pos x="21" y="2"/>
                  </a:cxn>
                  <a:cxn ang="0">
                    <a:pos x="19" y="0"/>
                  </a:cxn>
                  <a:cxn ang="0">
                    <a:pos x="14" y="0"/>
                  </a:cxn>
                  <a:cxn ang="0">
                    <a:pos x="12" y="2"/>
                  </a:cxn>
                  <a:cxn ang="0">
                    <a:pos x="0" y="2"/>
                  </a:cxn>
                  <a:cxn ang="0">
                    <a:pos x="0" y="7"/>
                  </a:cxn>
                  <a:cxn ang="0">
                    <a:pos x="36" y="7"/>
                  </a:cxn>
                  <a:cxn ang="0">
                    <a:pos x="36" y="2"/>
                  </a:cxn>
                  <a:cxn ang="0">
                    <a:pos x="21" y="2"/>
                  </a:cxn>
                </a:cxnLst>
                <a:rect l="0" t="0" r="r" b="b"/>
                <a:pathLst>
                  <a:path w="36" h="8">
                    <a:moveTo>
                      <a:pt x="21" y="2"/>
                    </a:moveTo>
                    <a:lnTo>
                      <a:pt x="19" y="0"/>
                    </a:lnTo>
                    <a:lnTo>
                      <a:pt x="14" y="0"/>
                    </a:lnTo>
                    <a:lnTo>
                      <a:pt x="12" y="2"/>
                    </a:lnTo>
                    <a:lnTo>
                      <a:pt x="0" y="2"/>
                    </a:lnTo>
                    <a:lnTo>
                      <a:pt x="0" y="7"/>
                    </a:lnTo>
                    <a:lnTo>
                      <a:pt x="36" y="7"/>
                    </a:lnTo>
                    <a:lnTo>
                      <a:pt x="36" y="2"/>
                    </a:lnTo>
                    <a:lnTo>
                      <a:pt x="21"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581"/>
              <p:cNvSpPr>
                <a:spLocks/>
              </p:cNvSpPr>
              <p:nvPr/>
            </p:nvSpPr>
            <p:spPr bwMode="auto">
              <a:xfrm>
                <a:off x="7963" y="6117"/>
                <a:ext cx="41" cy="99"/>
              </a:xfrm>
              <a:custGeom>
                <a:avLst/>
                <a:gdLst/>
                <a:ahLst/>
                <a:cxnLst>
                  <a:cxn ang="0">
                    <a:pos x="31" y="86"/>
                  </a:cxn>
                  <a:cxn ang="0">
                    <a:pos x="0" y="83"/>
                  </a:cxn>
                  <a:cxn ang="0">
                    <a:pos x="0" y="98"/>
                  </a:cxn>
                  <a:cxn ang="0">
                    <a:pos x="4" y="88"/>
                  </a:cxn>
                  <a:cxn ang="0">
                    <a:pos x="38" y="88"/>
                  </a:cxn>
                  <a:cxn ang="0">
                    <a:pos x="35" y="72"/>
                  </a:cxn>
                  <a:cxn ang="0">
                    <a:pos x="33" y="50"/>
                  </a:cxn>
                  <a:cxn ang="0">
                    <a:pos x="33" y="4"/>
                  </a:cxn>
                  <a:cxn ang="0">
                    <a:pos x="40" y="0"/>
                  </a:cxn>
                  <a:cxn ang="0">
                    <a:pos x="31" y="0"/>
                  </a:cxn>
                  <a:cxn ang="0">
                    <a:pos x="31" y="86"/>
                  </a:cxn>
                </a:cxnLst>
                <a:rect l="0" t="0" r="r" b="b"/>
                <a:pathLst>
                  <a:path w="41" h="99">
                    <a:moveTo>
                      <a:pt x="31" y="86"/>
                    </a:moveTo>
                    <a:lnTo>
                      <a:pt x="0" y="83"/>
                    </a:lnTo>
                    <a:lnTo>
                      <a:pt x="0" y="98"/>
                    </a:lnTo>
                    <a:lnTo>
                      <a:pt x="4" y="88"/>
                    </a:lnTo>
                    <a:lnTo>
                      <a:pt x="38" y="88"/>
                    </a:lnTo>
                    <a:lnTo>
                      <a:pt x="35" y="72"/>
                    </a:lnTo>
                    <a:lnTo>
                      <a:pt x="33" y="50"/>
                    </a:lnTo>
                    <a:lnTo>
                      <a:pt x="33" y="4"/>
                    </a:lnTo>
                    <a:lnTo>
                      <a:pt x="40" y="0"/>
                    </a:lnTo>
                    <a:lnTo>
                      <a:pt x="31" y="0"/>
                    </a:lnTo>
                    <a:lnTo>
                      <a:pt x="31"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582"/>
              <p:cNvSpPr>
                <a:spLocks/>
              </p:cNvSpPr>
              <p:nvPr/>
            </p:nvSpPr>
            <p:spPr bwMode="auto">
              <a:xfrm>
                <a:off x="7958" y="6108"/>
                <a:ext cx="48" cy="110"/>
              </a:xfrm>
              <a:custGeom>
                <a:avLst/>
                <a:gdLst/>
                <a:ahLst/>
                <a:cxnLst>
                  <a:cxn ang="0">
                    <a:pos x="0" y="9"/>
                  </a:cxn>
                  <a:cxn ang="0">
                    <a:pos x="0" y="110"/>
                  </a:cxn>
                  <a:cxn ang="0">
                    <a:pos x="4" y="110"/>
                  </a:cxn>
                  <a:cxn ang="0">
                    <a:pos x="4" y="14"/>
                  </a:cxn>
                  <a:cxn ang="0">
                    <a:pos x="47" y="7"/>
                  </a:cxn>
                  <a:cxn ang="0">
                    <a:pos x="47" y="2"/>
                  </a:cxn>
                  <a:cxn ang="0">
                    <a:pos x="2" y="0"/>
                  </a:cxn>
                  <a:cxn ang="0">
                    <a:pos x="0" y="9"/>
                  </a:cxn>
                </a:cxnLst>
                <a:rect l="0" t="0" r="r" b="b"/>
                <a:pathLst>
                  <a:path w="48" h="110">
                    <a:moveTo>
                      <a:pt x="0" y="9"/>
                    </a:moveTo>
                    <a:lnTo>
                      <a:pt x="0" y="110"/>
                    </a:lnTo>
                    <a:lnTo>
                      <a:pt x="4" y="110"/>
                    </a:lnTo>
                    <a:lnTo>
                      <a:pt x="4" y="14"/>
                    </a:lnTo>
                    <a:lnTo>
                      <a:pt x="47" y="7"/>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Freeform 583"/>
              <p:cNvSpPr>
                <a:spLocks/>
              </p:cNvSpPr>
              <p:nvPr/>
            </p:nvSpPr>
            <p:spPr bwMode="auto">
              <a:xfrm>
                <a:off x="7965" y="6120"/>
                <a:ext cx="41" cy="93"/>
              </a:xfrm>
              <a:custGeom>
                <a:avLst/>
                <a:gdLst/>
                <a:ahLst/>
                <a:cxnLst>
                  <a:cxn ang="0">
                    <a:pos x="36" y="31"/>
                  </a:cxn>
                  <a:cxn ang="0">
                    <a:pos x="36" y="19"/>
                  </a:cxn>
                  <a:cxn ang="0">
                    <a:pos x="40" y="0"/>
                  </a:cxn>
                  <a:cxn ang="0">
                    <a:pos x="31" y="2"/>
                  </a:cxn>
                  <a:cxn ang="0">
                    <a:pos x="31" y="86"/>
                  </a:cxn>
                  <a:cxn ang="0">
                    <a:pos x="24" y="86"/>
                  </a:cxn>
                  <a:cxn ang="0">
                    <a:pos x="2" y="83"/>
                  </a:cxn>
                  <a:cxn ang="0">
                    <a:pos x="0" y="91"/>
                  </a:cxn>
                  <a:cxn ang="0">
                    <a:pos x="36" y="93"/>
                  </a:cxn>
                  <a:cxn ang="0">
                    <a:pos x="36" y="79"/>
                  </a:cxn>
                  <a:cxn ang="0">
                    <a:pos x="33" y="67"/>
                  </a:cxn>
                  <a:cxn ang="0">
                    <a:pos x="33" y="40"/>
                  </a:cxn>
                  <a:cxn ang="0">
                    <a:pos x="36" y="31"/>
                  </a:cxn>
                </a:cxnLst>
                <a:rect l="0" t="0" r="r" b="b"/>
                <a:pathLst>
                  <a:path w="41" h="93">
                    <a:moveTo>
                      <a:pt x="36" y="31"/>
                    </a:moveTo>
                    <a:lnTo>
                      <a:pt x="36" y="19"/>
                    </a:lnTo>
                    <a:lnTo>
                      <a:pt x="40" y="0"/>
                    </a:lnTo>
                    <a:lnTo>
                      <a:pt x="31" y="2"/>
                    </a:lnTo>
                    <a:lnTo>
                      <a:pt x="31" y="86"/>
                    </a:lnTo>
                    <a:lnTo>
                      <a:pt x="24" y="86"/>
                    </a:lnTo>
                    <a:lnTo>
                      <a:pt x="2" y="83"/>
                    </a:lnTo>
                    <a:lnTo>
                      <a:pt x="0" y="91"/>
                    </a:lnTo>
                    <a:lnTo>
                      <a:pt x="36" y="93"/>
                    </a:lnTo>
                    <a:lnTo>
                      <a:pt x="36" y="79"/>
                    </a:lnTo>
                    <a:lnTo>
                      <a:pt x="33" y="67"/>
                    </a:lnTo>
                    <a:lnTo>
                      <a:pt x="33" y="40"/>
                    </a:lnTo>
                    <a:lnTo>
                      <a:pt x="36"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Freeform 584"/>
              <p:cNvSpPr>
                <a:spLocks/>
              </p:cNvSpPr>
              <p:nvPr/>
            </p:nvSpPr>
            <p:spPr bwMode="auto">
              <a:xfrm>
                <a:off x="7975" y="6127"/>
                <a:ext cx="7" cy="9"/>
              </a:xfrm>
              <a:custGeom>
                <a:avLst/>
                <a:gdLst/>
                <a:ahLst/>
                <a:cxnLst>
                  <a:cxn ang="0">
                    <a:pos x="2" y="0"/>
                  </a:cxn>
                  <a:cxn ang="0">
                    <a:pos x="0" y="0"/>
                  </a:cxn>
                  <a:cxn ang="0">
                    <a:pos x="0" y="7"/>
                  </a:cxn>
                  <a:cxn ang="0">
                    <a:pos x="2" y="9"/>
                  </a:cxn>
                  <a:cxn ang="0">
                    <a:pos x="7" y="7"/>
                  </a:cxn>
                  <a:cxn ang="0">
                    <a:pos x="7" y="2"/>
                  </a:cxn>
                  <a:cxn ang="0">
                    <a:pos x="2" y="0"/>
                  </a:cxn>
                </a:cxnLst>
                <a:rect l="0" t="0" r="r" b="b"/>
                <a:pathLst>
                  <a:path w="7" h="9">
                    <a:moveTo>
                      <a:pt x="2" y="0"/>
                    </a:moveTo>
                    <a:lnTo>
                      <a:pt x="0" y="0"/>
                    </a:lnTo>
                    <a:lnTo>
                      <a:pt x="0" y="7"/>
                    </a:lnTo>
                    <a:lnTo>
                      <a:pt x="2"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Freeform 585"/>
              <p:cNvSpPr>
                <a:spLocks/>
              </p:cNvSpPr>
              <p:nvPr/>
            </p:nvSpPr>
            <p:spPr bwMode="auto">
              <a:xfrm>
                <a:off x="7975" y="6148"/>
                <a:ext cx="7" cy="8"/>
              </a:xfrm>
              <a:custGeom>
                <a:avLst/>
                <a:gdLst/>
                <a:ahLst/>
                <a:cxnLst>
                  <a:cxn ang="0">
                    <a:pos x="2" y="0"/>
                  </a:cxn>
                  <a:cxn ang="0">
                    <a:pos x="0" y="0"/>
                  </a:cxn>
                  <a:cxn ang="0">
                    <a:pos x="0" y="7"/>
                  </a:cxn>
                  <a:cxn ang="0">
                    <a:pos x="4" y="7"/>
                  </a:cxn>
                  <a:cxn ang="0">
                    <a:pos x="7" y="2"/>
                  </a:cxn>
                  <a:cxn ang="0">
                    <a:pos x="2" y="0"/>
                  </a:cxn>
                </a:cxnLst>
                <a:rect l="0" t="0" r="r" b="b"/>
                <a:pathLst>
                  <a:path w="7" h="8">
                    <a:moveTo>
                      <a:pt x="2" y="0"/>
                    </a:moveTo>
                    <a:lnTo>
                      <a:pt x="0" y="0"/>
                    </a:lnTo>
                    <a:lnTo>
                      <a:pt x="0" y="7"/>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586"/>
              <p:cNvSpPr>
                <a:spLocks/>
              </p:cNvSpPr>
              <p:nvPr/>
            </p:nvSpPr>
            <p:spPr bwMode="auto">
              <a:xfrm>
                <a:off x="7972" y="6124"/>
                <a:ext cx="8" cy="12"/>
              </a:xfrm>
              <a:custGeom>
                <a:avLst/>
                <a:gdLst/>
                <a:ahLst/>
                <a:cxnLst>
                  <a:cxn ang="0">
                    <a:pos x="2" y="0"/>
                  </a:cxn>
                  <a:cxn ang="0">
                    <a:pos x="2" y="0"/>
                  </a:cxn>
                  <a:cxn ang="0">
                    <a:pos x="0" y="2"/>
                  </a:cxn>
                  <a:cxn ang="0">
                    <a:pos x="0" y="9"/>
                  </a:cxn>
                  <a:cxn ang="0">
                    <a:pos x="2" y="11"/>
                  </a:cxn>
                  <a:cxn ang="0">
                    <a:pos x="7" y="9"/>
                  </a:cxn>
                  <a:cxn ang="0">
                    <a:pos x="7" y="2"/>
                  </a:cxn>
                  <a:cxn ang="0">
                    <a:pos x="2" y="0"/>
                  </a:cxn>
                </a:cxnLst>
                <a:rect l="0" t="0" r="r" b="b"/>
                <a:pathLst>
                  <a:path w="8" h="12">
                    <a:moveTo>
                      <a:pt x="2" y="0"/>
                    </a:moveTo>
                    <a:lnTo>
                      <a:pt x="2" y="0"/>
                    </a:lnTo>
                    <a:lnTo>
                      <a:pt x="0" y="2"/>
                    </a:lnTo>
                    <a:lnTo>
                      <a:pt x="0" y="9"/>
                    </a:lnTo>
                    <a:lnTo>
                      <a:pt x="2" y="11"/>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Freeform 587"/>
              <p:cNvSpPr>
                <a:spLocks/>
              </p:cNvSpPr>
              <p:nvPr/>
            </p:nvSpPr>
            <p:spPr bwMode="auto">
              <a:xfrm>
                <a:off x="7972" y="6146"/>
                <a:ext cx="8" cy="12"/>
              </a:xfrm>
              <a:custGeom>
                <a:avLst/>
                <a:gdLst/>
                <a:ahLst/>
                <a:cxnLst>
                  <a:cxn ang="0">
                    <a:pos x="2" y="0"/>
                  </a:cxn>
                  <a:cxn ang="0">
                    <a:pos x="2" y="0"/>
                  </a:cxn>
                  <a:cxn ang="0">
                    <a:pos x="0" y="2"/>
                  </a:cxn>
                  <a:cxn ang="0">
                    <a:pos x="0" y="9"/>
                  </a:cxn>
                  <a:cxn ang="0">
                    <a:pos x="2" y="12"/>
                  </a:cxn>
                  <a:cxn ang="0">
                    <a:pos x="7" y="9"/>
                  </a:cxn>
                  <a:cxn ang="0">
                    <a:pos x="7" y="2"/>
                  </a:cxn>
                  <a:cxn ang="0">
                    <a:pos x="2" y="0"/>
                  </a:cxn>
                </a:cxnLst>
                <a:rect l="0" t="0" r="r" b="b"/>
                <a:pathLst>
                  <a:path w="8" h="12">
                    <a:moveTo>
                      <a:pt x="2" y="0"/>
                    </a:moveTo>
                    <a:lnTo>
                      <a:pt x="2" y="0"/>
                    </a:lnTo>
                    <a:lnTo>
                      <a:pt x="0" y="2"/>
                    </a:lnTo>
                    <a:lnTo>
                      <a:pt x="0" y="9"/>
                    </a:lnTo>
                    <a:lnTo>
                      <a:pt x="2" y="12"/>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588"/>
              <p:cNvSpPr>
                <a:spLocks/>
              </p:cNvSpPr>
              <p:nvPr/>
            </p:nvSpPr>
            <p:spPr bwMode="auto">
              <a:xfrm>
                <a:off x="7965" y="6033"/>
                <a:ext cx="7" cy="3"/>
              </a:xfrm>
              <a:custGeom>
                <a:avLst/>
                <a:gdLst/>
                <a:ahLst/>
                <a:cxnLst>
                  <a:cxn ang="0">
                    <a:pos x="4" y="0"/>
                  </a:cxn>
                  <a:cxn ang="0">
                    <a:pos x="0" y="0"/>
                  </a:cxn>
                  <a:cxn ang="0">
                    <a:pos x="0" y="2"/>
                  </a:cxn>
                  <a:cxn ang="0">
                    <a:pos x="7" y="2"/>
                  </a:cxn>
                  <a:cxn ang="0">
                    <a:pos x="4" y="0"/>
                  </a:cxn>
                </a:cxnLst>
                <a:rect l="0" t="0" r="r" b="b"/>
                <a:pathLst>
                  <a:path w="7" h="3">
                    <a:moveTo>
                      <a:pt x="4" y="0"/>
                    </a:moveTo>
                    <a:lnTo>
                      <a:pt x="0"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589"/>
              <p:cNvSpPr>
                <a:spLocks/>
              </p:cNvSpPr>
              <p:nvPr/>
            </p:nvSpPr>
            <p:spPr bwMode="auto">
              <a:xfrm>
                <a:off x="7980" y="6031"/>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590"/>
              <p:cNvSpPr>
                <a:spLocks/>
              </p:cNvSpPr>
              <p:nvPr/>
            </p:nvSpPr>
            <p:spPr bwMode="auto">
              <a:xfrm>
                <a:off x="7994" y="6031"/>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591"/>
              <p:cNvSpPr>
                <a:spLocks/>
              </p:cNvSpPr>
              <p:nvPr/>
            </p:nvSpPr>
            <p:spPr bwMode="auto">
              <a:xfrm>
                <a:off x="7968" y="6033"/>
                <a:ext cx="4" cy="3"/>
              </a:xfrm>
              <a:custGeom>
                <a:avLst/>
                <a:gdLst/>
                <a:ahLst/>
                <a:cxnLst>
                  <a:cxn ang="0">
                    <a:pos x="2" y="0"/>
                  </a:cxn>
                  <a:cxn ang="0">
                    <a:pos x="2" y="0"/>
                  </a:cxn>
                  <a:cxn ang="0">
                    <a:pos x="0" y="2"/>
                  </a:cxn>
                  <a:cxn ang="0">
                    <a:pos x="4" y="2"/>
                  </a:cxn>
                  <a:cxn ang="0">
                    <a:pos x="2" y="0"/>
                  </a:cxn>
                </a:cxnLst>
                <a:rect l="0" t="0" r="r" b="b"/>
                <a:pathLst>
                  <a:path w="4" h="3">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592"/>
              <p:cNvSpPr>
                <a:spLocks/>
              </p:cNvSpPr>
              <p:nvPr/>
            </p:nvSpPr>
            <p:spPr bwMode="auto">
              <a:xfrm>
                <a:off x="7980" y="6031"/>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593"/>
              <p:cNvSpPr>
                <a:spLocks/>
              </p:cNvSpPr>
              <p:nvPr/>
            </p:nvSpPr>
            <p:spPr bwMode="auto">
              <a:xfrm>
                <a:off x="7996" y="6031"/>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594"/>
              <p:cNvSpPr>
                <a:spLocks/>
              </p:cNvSpPr>
              <p:nvPr/>
            </p:nvSpPr>
            <p:spPr bwMode="auto">
              <a:xfrm>
                <a:off x="7968" y="6225"/>
                <a:ext cx="43" cy="15"/>
              </a:xfrm>
              <a:custGeom>
                <a:avLst/>
                <a:gdLst/>
                <a:ahLst/>
                <a:cxnLst>
                  <a:cxn ang="0">
                    <a:pos x="0" y="0"/>
                  </a:cxn>
                  <a:cxn ang="0">
                    <a:pos x="0" y="9"/>
                  </a:cxn>
                  <a:cxn ang="0">
                    <a:pos x="43" y="14"/>
                  </a:cxn>
                  <a:cxn ang="0">
                    <a:pos x="43" y="4"/>
                  </a:cxn>
                  <a:cxn ang="0">
                    <a:pos x="0" y="0"/>
                  </a:cxn>
                </a:cxnLst>
                <a:rect l="0" t="0" r="r" b="b"/>
                <a:pathLst>
                  <a:path w="43"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595"/>
              <p:cNvSpPr>
                <a:spLocks/>
              </p:cNvSpPr>
              <p:nvPr/>
            </p:nvSpPr>
            <p:spPr bwMode="auto">
              <a:xfrm>
                <a:off x="8181" y="5988"/>
                <a:ext cx="15" cy="170"/>
              </a:xfrm>
              <a:custGeom>
                <a:avLst/>
                <a:gdLst/>
                <a:ahLst/>
                <a:cxnLst>
                  <a:cxn ang="0">
                    <a:pos x="2" y="2"/>
                  </a:cxn>
                  <a:cxn ang="0">
                    <a:pos x="0" y="45"/>
                  </a:cxn>
                  <a:cxn ang="0">
                    <a:pos x="0" y="168"/>
                  </a:cxn>
                  <a:cxn ang="0">
                    <a:pos x="14" y="170"/>
                  </a:cxn>
                  <a:cxn ang="0">
                    <a:pos x="2" y="165"/>
                  </a:cxn>
                  <a:cxn ang="0">
                    <a:pos x="2" y="124"/>
                  </a:cxn>
                  <a:cxn ang="0">
                    <a:pos x="4" y="81"/>
                  </a:cxn>
                  <a:cxn ang="0">
                    <a:pos x="4" y="40"/>
                  </a:cxn>
                  <a:cxn ang="0">
                    <a:pos x="7" y="0"/>
                  </a:cxn>
                  <a:cxn ang="0">
                    <a:pos x="2" y="2"/>
                  </a:cxn>
                </a:cxnLst>
                <a:rect l="0" t="0" r="r" b="b"/>
                <a:pathLst>
                  <a:path w="15" h="170">
                    <a:moveTo>
                      <a:pt x="2" y="2"/>
                    </a:moveTo>
                    <a:lnTo>
                      <a:pt x="0" y="45"/>
                    </a:lnTo>
                    <a:lnTo>
                      <a:pt x="0" y="168"/>
                    </a:lnTo>
                    <a:lnTo>
                      <a:pt x="14" y="170"/>
                    </a:lnTo>
                    <a:lnTo>
                      <a:pt x="2" y="165"/>
                    </a:lnTo>
                    <a:lnTo>
                      <a:pt x="2" y="124"/>
                    </a:lnTo>
                    <a:lnTo>
                      <a:pt x="4" y="81"/>
                    </a:lnTo>
                    <a:lnTo>
                      <a:pt x="4" y="40"/>
                    </a:lnTo>
                    <a:lnTo>
                      <a:pt x="7" y="0"/>
                    </a:lnTo>
                    <a:lnTo>
                      <a:pt x="2"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Freeform 596"/>
              <p:cNvSpPr>
                <a:spLocks/>
              </p:cNvSpPr>
              <p:nvPr/>
            </p:nvSpPr>
            <p:spPr bwMode="auto">
              <a:xfrm>
                <a:off x="8208" y="6165"/>
                <a:ext cx="72" cy="111"/>
              </a:xfrm>
              <a:custGeom>
                <a:avLst/>
                <a:gdLst/>
                <a:ahLst/>
                <a:cxnLst>
                  <a:cxn ang="0">
                    <a:pos x="72" y="103"/>
                  </a:cxn>
                  <a:cxn ang="0">
                    <a:pos x="72" y="52"/>
                  </a:cxn>
                  <a:cxn ang="0">
                    <a:pos x="69" y="40"/>
                  </a:cxn>
                  <a:cxn ang="0">
                    <a:pos x="69" y="28"/>
                  </a:cxn>
                  <a:cxn ang="0">
                    <a:pos x="67" y="16"/>
                  </a:cxn>
                  <a:cxn ang="0">
                    <a:pos x="62" y="2"/>
                  </a:cxn>
                  <a:cxn ang="0">
                    <a:pos x="36" y="0"/>
                  </a:cxn>
                  <a:cxn ang="0">
                    <a:pos x="35" y="0"/>
                  </a:cxn>
                  <a:cxn ang="0">
                    <a:pos x="9" y="2"/>
                  </a:cxn>
                  <a:cxn ang="0">
                    <a:pos x="4" y="24"/>
                  </a:cxn>
                  <a:cxn ang="0">
                    <a:pos x="0" y="74"/>
                  </a:cxn>
                  <a:cxn ang="0">
                    <a:pos x="0" y="103"/>
                  </a:cxn>
                  <a:cxn ang="0">
                    <a:pos x="43" y="110"/>
                  </a:cxn>
                  <a:cxn ang="0">
                    <a:pos x="72" y="103"/>
                  </a:cxn>
                </a:cxnLst>
                <a:rect l="0" t="0" r="r" b="b"/>
                <a:pathLst>
                  <a:path w="72" h="111">
                    <a:moveTo>
                      <a:pt x="72" y="103"/>
                    </a:moveTo>
                    <a:lnTo>
                      <a:pt x="72" y="52"/>
                    </a:lnTo>
                    <a:lnTo>
                      <a:pt x="69" y="40"/>
                    </a:lnTo>
                    <a:lnTo>
                      <a:pt x="69" y="28"/>
                    </a:lnTo>
                    <a:lnTo>
                      <a:pt x="67" y="16"/>
                    </a:lnTo>
                    <a:lnTo>
                      <a:pt x="62" y="2"/>
                    </a:lnTo>
                    <a:lnTo>
                      <a:pt x="36" y="0"/>
                    </a:lnTo>
                    <a:lnTo>
                      <a:pt x="35" y="0"/>
                    </a:lnTo>
                    <a:lnTo>
                      <a:pt x="9" y="2"/>
                    </a:lnTo>
                    <a:lnTo>
                      <a:pt x="4" y="24"/>
                    </a:lnTo>
                    <a:lnTo>
                      <a:pt x="0" y="74"/>
                    </a:lnTo>
                    <a:lnTo>
                      <a:pt x="0" y="103"/>
                    </a:lnTo>
                    <a:lnTo>
                      <a:pt x="43" y="110"/>
                    </a:lnTo>
                    <a:lnTo>
                      <a:pt x="72" y="103"/>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597"/>
              <p:cNvSpPr>
                <a:spLocks/>
              </p:cNvSpPr>
              <p:nvPr/>
            </p:nvSpPr>
            <p:spPr bwMode="auto">
              <a:xfrm>
                <a:off x="8208" y="6177"/>
                <a:ext cx="43" cy="87"/>
              </a:xfrm>
              <a:custGeom>
                <a:avLst/>
                <a:gdLst/>
                <a:ahLst/>
                <a:cxnLst>
                  <a:cxn ang="0">
                    <a:pos x="7" y="0"/>
                  </a:cxn>
                  <a:cxn ang="0">
                    <a:pos x="7" y="0"/>
                  </a:cxn>
                  <a:cxn ang="0">
                    <a:pos x="2" y="21"/>
                  </a:cxn>
                  <a:cxn ang="0">
                    <a:pos x="0" y="40"/>
                  </a:cxn>
                  <a:cxn ang="0">
                    <a:pos x="0" y="81"/>
                  </a:cxn>
                  <a:cxn ang="0">
                    <a:pos x="2" y="83"/>
                  </a:cxn>
                  <a:cxn ang="0">
                    <a:pos x="26" y="83"/>
                  </a:cxn>
                  <a:cxn ang="0">
                    <a:pos x="28" y="86"/>
                  </a:cxn>
                  <a:cxn ang="0">
                    <a:pos x="43" y="86"/>
                  </a:cxn>
                  <a:cxn ang="0">
                    <a:pos x="43" y="0"/>
                  </a:cxn>
                  <a:cxn ang="0">
                    <a:pos x="7" y="0"/>
                  </a:cxn>
                </a:cxnLst>
                <a:rect l="0" t="0" r="r" b="b"/>
                <a:pathLst>
                  <a:path w="43" h="87">
                    <a:moveTo>
                      <a:pt x="7" y="0"/>
                    </a:moveTo>
                    <a:lnTo>
                      <a:pt x="7" y="0"/>
                    </a:lnTo>
                    <a:lnTo>
                      <a:pt x="2" y="21"/>
                    </a:lnTo>
                    <a:lnTo>
                      <a:pt x="0" y="40"/>
                    </a:lnTo>
                    <a:lnTo>
                      <a:pt x="0" y="81"/>
                    </a:lnTo>
                    <a:lnTo>
                      <a:pt x="2" y="83"/>
                    </a:lnTo>
                    <a:lnTo>
                      <a:pt x="26" y="83"/>
                    </a:lnTo>
                    <a:lnTo>
                      <a:pt x="28" y="86"/>
                    </a:lnTo>
                    <a:lnTo>
                      <a:pt x="43" y="86"/>
                    </a:lnTo>
                    <a:lnTo>
                      <a:pt x="43" y="0"/>
                    </a:lnTo>
                    <a:lnTo>
                      <a:pt x="7"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598"/>
              <p:cNvSpPr>
                <a:spLocks/>
              </p:cNvSpPr>
              <p:nvPr/>
            </p:nvSpPr>
            <p:spPr bwMode="auto">
              <a:xfrm>
                <a:off x="8208" y="6177"/>
                <a:ext cx="43" cy="82"/>
              </a:xfrm>
              <a:custGeom>
                <a:avLst/>
                <a:gdLst/>
                <a:ahLst/>
                <a:cxnLst>
                  <a:cxn ang="0">
                    <a:pos x="7" y="0"/>
                  </a:cxn>
                  <a:cxn ang="0">
                    <a:pos x="7" y="0"/>
                  </a:cxn>
                  <a:cxn ang="0">
                    <a:pos x="2" y="21"/>
                  </a:cxn>
                  <a:cxn ang="0">
                    <a:pos x="0" y="38"/>
                  </a:cxn>
                  <a:cxn ang="0">
                    <a:pos x="0" y="76"/>
                  </a:cxn>
                  <a:cxn ang="0">
                    <a:pos x="4" y="79"/>
                  </a:cxn>
                  <a:cxn ang="0">
                    <a:pos x="31" y="79"/>
                  </a:cxn>
                  <a:cxn ang="0">
                    <a:pos x="36" y="81"/>
                  </a:cxn>
                  <a:cxn ang="0">
                    <a:pos x="40" y="81"/>
                  </a:cxn>
                  <a:cxn ang="0">
                    <a:pos x="43" y="62"/>
                  </a:cxn>
                  <a:cxn ang="0">
                    <a:pos x="43" y="21"/>
                  </a:cxn>
                  <a:cxn ang="0">
                    <a:pos x="40" y="0"/>
                  </a:cxn>
                  <a:cxn ang="0">
                    <a:pos x="7" y="0"/>
                  </a:cxn>
                </a:cxnLst>
                <a:rect l="0" t="0" r="r" b="b"/>
                <a:pathLst>
                  <a:path w="43" h="82">
                    <a:moveTo>
                      <a:pt x="7" y="0"/>
                    </a:moveTo>
                    <a:lnTo>
                      <a:pt x="7" y="0"/>
                    </a:lnTo>
                    <a:lnTo>
                      <a:pt x="2" y="21"/>
                    </a:lnTo>
                    <a:lnTo>
                      <a:pt x="0" y="38"/>
                    </a:lnTo>
                    <a:lnTo>
                      <a:pt x="0" y="76"/>
                    </a:lnTo>
                    <a:lnTo>
                      <a:pt x="4" y="79"/>
                    </a:lnTo>
                    <a:lnTo>
                      <a:pt x="31" y="79"/>
                    </a:lnTo>
                    <a:lnTo>
                      <a:pt x="36" y="81"/>
                    </a:lnTo>
                    <a:lnTo>
                      <a:pt x="40" y="81"/>
                    </a:lnTo>
                    <a:lnTo>
                      <a:pt x="43" y="62"/>
                    </a:lnTo>
                    <a:lnTo>
                      <a:pt x="43" y="2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599"/>
              <p:cNvSpPr>
                <a:spLocks/>
              </p:cNvSpPr>
              <p:nvPr/>
            </p:nvSpPr>
            <p:spPr bwMode="auto">
              <a:xfrm>
                <a:off x="8208" y="6177"/>
                <a:ext cx="40" cy="75"/>
              </a:xfrm>
              <a:custGeom>
                <a:avLst/>
                <a:gdLst/>
                <a:ahLst/>
                <a:cxnLst>
                  <a:cxn ang="0">
                    <a:pos x="40" y="74"/>
                  </a:cxn>
                  <a:cxn ang="0">
                    <a:pos x="40" y="0"/>
                  </a:cxn>
                  <a:cxn ang="0">
                    <a:pos x="7" y="0"/>
                  </a:cxn>
                  <a:cxn ang="0">
                    <a:pos x="2" y="19"/>
                  </a:cxn>
                  <a:cxn ang="0">
                    <a:pos x="2" y="36"/>
                  </a:cxn>
                  <a:cxn ang="0">
                    <a:pos x="0" y="52"/>
                  </a:cxn>
                  <a:cxn ang="0">
                    <a:pos x="0" y="72"/>
                  </a:cxn>
                  <a:cxn ang="0">
                    <a:pos x="4" y="72"/>
                  </a:cxn>
                  <a:cxn ang="0">
                    <a:pos x="9" y="74"/>
                  </a:cxn>
                  <a:cxn ang="0">
                    <a:pos x="40" y="74"/>
                  </a:cxn>
                </a:cxnLst>
                <a:rect l="0" t="0" r="r" b="b"/>
                <a:pathLst>
                  <a:path w="40" h="75">
                    <a:moveTo>
                      <a:pt x="40" y="74"/>
                    </a:moveTo>
                    <a:lnTo>
                      <a:pt x="40" y="0"/>
                    </a:lnTo>
                    <a:lnTo>
                      <a:pt x="7" y="0"/>
                    </a:lnTo>
                    <a:lnTo>
                      <a:pt x="2" y="19"/>
                    </a:lnTo>
                    <a:lnTo>
                      <a:pt x="2" y="36"/>
                    </a:lnTo>
                    <a:lnTo>
                      <a:pt x="0" y="52"/>
                    </a:lnTo>
                    <a:lnTo>
                      <a:pt x="0" y="72"/>
                    </a:lnTo>
                    <a:lnTo>
                      <a:pt x="4" y="72"/>
                    </a:lnTo>
                    <a:lnTo>
                      <a:pt x="9" y="74"/>
                    </a:lnTo>
                    <a:lnTo>
                      <a:pt x="40"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600"/>
              <p:cNvSpPr>
                <a:spLocks/>
              </p:cNvSpPr>
              <p:nvPr/>
            </p:nvSpPr>
            <p:spPr bwMode="auto">
              <a:xfrm>
                <a:off x="8210" y="6177"/>
                <a:ext cx="38" cy="70"/>
              </a:xfrm>
              <a:custGeom>
                <a:avLst/>
                <a:gdLst/>
                <a:ahLst/>
                <a:cxnLst>
                  <a:cxn ang="0">
                    <a:pos x="36" y="0"/>
                  </a:cxn>
                  <a:cxn ang="0">
                    <a:pos x="4" y="0"/>
                  </a:cxn>
                  <a:cxn ang="0">
                    <a:pos x="2" y="19"/>
                  </a:cxn>
                  <a:cxn ang="0">
                    <a:pos x="0" y="33"/>
                  </a:cxn>
                  <a:cxn ang="0">
                    <a:pos x="0" y="67"/>
                  </a:cxn>
                  <a:cxn ang="0">
                    <a:pos x="4" y="67"/>
                  </a:cxn>
                  <a:cxn ang="0">
                    <a:pos x="9" y="69"/>
                  </a:cxn>
                  <a:cxn ang="0">
                    <a:pos x="36" y="69"/>
                  </a:cxn>
                  <a:cxn ang="0">
                    <a:pos x="38" y="52"/>
                  </a:cxn>
                  <a:cxn ang="0">
                    <a:pos x="38" y="19"/>
                  </a:cxn>
                  <a:cxn ang="0">
                    <a:pos x="36" y="0"/>
                  </a:cxn>
                </a:cxnLst>
                <a:rect l="0" t="0" r="r" b="b"/>
                <a:pathLst>
                  <a:path w="38" h="70">
                    <a:moveTo>
                      <a:pt x="36" y="0"/>
                    </a:moveTo>
                    <a:lnTo>
                      <a:pt x="4" y="0"/>
                    </a:lnTo>
                    <a:lnTo>
                      <a:pt x="2" y="19"/>
                    </a:lnTo>
                    <a:lnTo>
                      <a:pt x="0" y="33"/>
                    </a:lnTo>
                    <a:lnTo>
                      <a:pt x="0" y="67"/>
                    </a:lnTo>
                    <a:lnTo>
                      <a:pt x="4" y="67"/>
                    </a:lnTo>
                    <a:lnTo>
                      <a:pt x="9" y="69"/>
                    </a:lnTo>
                    <a:lnTo>
                      <a:pt x="36" y="69"/>
                    </a:lnTo>
                    <a:lnTo>
                      <a:pt x="38" y="52"/>
                    </a:lnTo>
                    <a:lnTo>
                      <a:pt x="38" y="19"/>
                    </a:lnTo>
                    <a:lnTo>
                      <a:pt x="36"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601"/>
              <p:cNvSpPr>
                <a:spLocks/>
              </p:cNvSpPr>
              <p:nvPr/>
            </p:nvSpPr>
            <p:spPr bwMode="auto">
              <a:xfrm>
                <a:off x="8210" y="6177"/>
                <a:ext cx="36" cy="65"/>
              </a:xfrm>
              <a:custGeom>
                <a:avLst/>
                <a:gdLst/>
                <a:ahLst/>
                <a:cxnLst>
                  <a:cxn ang="0">
                    <a:pos x="36" y="64"/>
                  </a:cxn>
                  <a:cxn ang="0">
                    <a:pos x="36" y="0"/>
                  </a:cxn>
                  <a:cxn ang="0">
                    <a:pos x="4" y="0"/>
                  </a:cxn>
                  <a:cxn ang="0">
                    <a:pos x="2" y="16"/>
                  </a:cxn>
                  <a:cxn ang="0">
                    <a:pos x="0" y="31"/>
                  </a:cxn>
                  <a:cxn ang="0">
                    <a:pos x="0" y="62"/>
                  </a:cxn>
                  <a:cxn ang="0">
                    <a:pos x="4" y="62"/>
                  </a:cxn>
                  <a:cxn ang="0">
                    <a:pos x="9" y="64"/>
                  </a:cxn>
                  <a:cxn ang="0">
                    <a:pos x="36" y="64"/>
                  </a:cxn>
                </a:cxnLst>
                <a:rect l="0" t="0" r="r" b="b"/>
                <a:pathLst>
                  <a:path w="36" h="65">
                    <a:moveTo>
                      <a:pt x="36" y="64"/>
                    </a:moveTo>
                    <a:lnTo>
                      <a:pt x="36" y="0"/>
                    </a:lnTo>
                    <a:lnTo>
                      <a:pt x="4" y="0"/>
                    </a:lnTo>
                    <a:lnTo>
                      <a:pt x="2" y="16"/>
                    </a:lnTo>
                    <a:lnTo>
                      <a:pt x="0" y="31"/>
                    </a:lnTo>
                    <a:lnTo>
                      <a:pt x="0" y="62"/>
                    </a:lnTo>
                    <a:lnTo>
                      <a:pt x="4" y="62"/>
                    </a:lnTo>
                    <a:lnTo>
                      <a:pt x="9" y="64"/>
                    </a:lnTo>
                    <a:lnTo>
                      <a:pt x="36"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602"/>
              <p:cNvSpPr>
                <a:spLocks/>
              </p:cNvSpPr>
              <p:nvPr/>
            </p:nvSpPr>
            <p:spPr bwMode="auto">
              <a:xfrm>
                <a:off x="8210" y="6177"/>
                <a:ext cx="36" cy="60"/>
              </a:xfrm>
              <a:custGeom>
                <a:avLst/>
                <a:gdLst/>
                <a:ahLst/>
                <a:cxnLst>
                  <a:cxn ang="0">
                    <a:pos x="33" y="0"/>
                  </a:cxn>
                  <a:cxn ang="0">
                    <a:pos x="4" y="0"/>
                  </a:cxn>
                  <a:cxn ang="0">
                    <a:pos x="2" y="16"/>
                  </a:cxn>
                  <a:cxn ang="0">
                    <a:pos x="0" y="28"/>
                  </a:cxn>
                  <a:cxn ang="0">
                    <a:pos x="0" y="57"/>
                  </a:cxn>
                  <a:cxn ang="0">
                    <a:pos x="12" y="57"/>
                  </a:cxn>
                  <a:cxn ang="0">
                    <a:pos x="16" y="60"/>
                  </a:cxn>
                  <a:cxn ang="0">
                    <a:pos x="33" y="60"/>
                  </a:cxn>
                  <a:cxn ang="0">
                    <a:pos x="36" y="45"/>
                  </a:cxn>
                  <a:cxn ang="0">
                    <a:pos x="36" y="14"/>
                  </a:cxn>
                  <a:cxn ang="0">
                    <a:pos x="33" y="0"/>
                  </a:cxn>
                </a:cxnLst>
                <a:rect l="0" t="0" r="r" b="b"/>
                <a:pathLst>
                  <a:path w="36" h="60">
                    <a:moveTo>
                      <a:pt x="33" y="0"/>
                    </a:moveTo>
                    <a:lnTo>
                      <a:pt x="4" y="0"/>
                    </a:lnTo>
                    <a:lnTo>
                      <a:pt x="2" y="16"/>
                    </a:lnTo>
                    <a:lnTo>
                      <a:pt x="0" y="28"/>
                    </a:lnTo>
                    <a:lnTo>
                      <a:pt x="0" y="57"/>
                    </a:lnTo>
                    <a:lnTo>
                      <a:pt x="12" y="57"/>
                    </a:lnTo>
                    <a:lnTo>
                      <a:pt x="16" y="60"/>
                    </a:lnTo>
                    <a:lnTo>
                      <a:pt x="33" y="60"/>
                    </a:lnTo>
                    <a:lnTo>
                      <a:pt x="36" y="45"/>
                    </a:lnTo>
                    <a:lnTo>
                      <a:pt x="36" y="14"/>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603"/>
              <p:cNvSpPr>
                <a:spLocks/>
              </p:cNvSpPr>
              <p:nvPr/>
            </p:nvSpPr>
            <p:spPr bwMode="auto">
              <a:xfrm>
                <a:off x="8210" y="6177"/>
                <a:ext cx="34" cy="55"/>
              </a:xfrm>
              <a:custGeom>
                <a:avLst/>
                <a:gdLst/>
                <a:ahLst/>
                <a:cxnLst>
                  <a:cxn ang="0">
                    <a:pos x="33" y="0"/>
                  </a:cxn>
                  <a:cxn ang="0">
                    <a:pos x="4" y="0"/>
                  </a:cxn>
                  <a:cxn ang="0">
                    <a:pos x="2" y="14"/>
                  </a:cxn>
                  <a:cxn ang="0">
                    <a:pos x="2" y="26"/>
                  </a:cxn>
                  <a:cxn ang="0">
                    <a:pos x="0" y="38"/>
                  </a:cxn>
                  <a:cxn ang="0">
                    <a:pos x="0" y="52"/>
                  </a:cxn>
                  <a:cxn ang="0">
                    <a:pos x="9" y="52"/>
                  </a:cxn>
                  <a:cxn ang="0">
                    <a:pos x="12" y="55"/>
                  </a:cxn>
                  <a:cxn ang="0">
                    <a:pos x="33" y="55"/>
                  </a:cxn>
                  <a:cxn ang="0">
                    <a:pos x="33" y="0"/>
                  </a:cxn>
                </a:cxnLst>
                <a:rect l="0" t="0" r="r" b="b"/>
                <a:pathLst>
                  <a:path w="34" h="55">
                    <a:moveTo>
                      <a:pt x="33" y="0"/>
                    </a:moveTo>
                    <a:lnTo>
                      <a:pt x="4" y="0"/>
                    </a:lnTo>
                    <a:lnTo>
                      <a:pt x="2" y="14"/>
                    </a:lnTo>
                    <a:lnTo>
                      <a:pt x="2" y="26"/>
                    </a:lnTo>
                    <a:lnTo>
                      <a:pt x="0" y="38"/>
                    </a:lnTo>
                    <a:lnTo>
                      <a:pt x="0" y="52"/>
                    </a:lnTo>
                    <a:lnTo>
                      <a:pt x="9" y="52"/>
                    </a:lnTo>
                    <a:lnTo>
                      <a:pt x="12"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604"/>
              <p:cNvSpPr>
                <a:spLocks/>
              </p:cNvSpPr>
              <p:nvPr/>
            </p:nvSpPr>
            <p:spPr bwMode="auto">
              <a:xfrm>
                <a:off x="8212" y="6177"/>
                <a:ext cx="32" cy="51"/>
              </a:xfrm>
              <a:custGeom>
                <a:avLst/>
                <a:gdLst/>
                <a:ahLst/>
                <a:cxnLst>
                  <a:cxn ang="0">
                    <a:pos x="2" y="0"/>
                  </a:cxn>
                  <a:cxn ang="0">
                    <a:pos x="2" y="0"/>
                  </a:cxn>
                  <a:cxn ang="0">
                    <a:pos x="0" y="12"/>
                  </a:cxn>
                  <a:cxn ang="0">
                    <a:pos x="0" y="47"/>
                  </a:cxn>
                  <a:cxn ang="0">
                    <a:pos x="14" y="47"/>
                  </a:cxn>
                  <a:cxn ang="0">
                    <a:pos x="19" y="50"/>
                  </a:cxn>
                  <a:cxn ang="0">
                    <a:pos x="31" y="50"/>
                  </a:cxn>
                  <a:cxn ang="0">
                    <a:pos x="31" y="0"/>
                  </a:cxn>
                  <a:cxn ang="0">
                    <a:pos x="2" y="0"/>
                  </a:cxn>
                </a:cxnLst>
                <a:rect l="0" t="0" r="r" b="b"/>
                <a:pathLst>
                  <a:path w="32" h="51">
                    <a:moveTo>
                      <a:pt x="2" y="0"/>
                    </a:moveTo>
                    <a:lnTo>
                      <a:pt x="2" y="0"/>
                    </a:lnTo>
                    <a:lnTo>
                      <a:pt x="0" y="12"/>
                    </a:lnTo>
                    <a:lnTo>
                      <a:pt x="0" y="47"/>
                    </a:lnTo>
                    <a:lnTo>
                      <a:pt x="14" y="47"/>
                    </a:lnTo>
                    <a:lnTo>
                      <a:pt x="19" y="50"/>
                    </a:lnTo>
                    <a:lnTo>
                      <a:pt x="31" y="50"/>
                    </a:lnTo>
                    <a:lnTo>
                      <a:pt x="31"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605"/>
              <p:cNvSpPr>
                <a:spLocks/>
              </p:cNvSpPr>
              <p:nvPr/>
            </p:nvSpPr>
            <p:spPr bwMode="auto">
              <a:xfrm>
                <a:off x="8212" y="6177"/>
                <a:ext cx="29" cy="43"/>
              </a:xfrm>
              <a:custGeom>
                <a:avLst/>
                <a:gdLst/>
                <a:ahLst/>
                <a:cxnLst>
                  <a:cxn ang="0">
                    <a:pos x="4" y="0"/>
                  </a:cxn>
                  <a:cxn ang="0">
                    <a:pos x="4" y="0"/>
                  </a:cxn>
                  <a:cxn ang="0">
                    <a:pos x="0" y="12"/>
                  </a:cxn>
                  <a:cxn ang="0">
                    <a:pos x="0" y="43"/>
                  </a:cxn>
                  <a:cxn ang="0">
                    <a:pos x="28" y="43"/>
                  </a:cxn>
                  <a:cxn ang="0">
                    <a:pos x="28" y="0"/>
                  </a:cxn>
                  <a:cxn ang="0">
                    <a:pos x="4" y="0"/>
                  </a:cxn>
                </a:cxnLst>
                <a:rect l="0" t="0" r="r" b="b"/>
                <a:pathLst>
                  <a:path w="29" h="43">
                    <a:moveTo>
                      <a:pt x="4" y="0"/>
                    </a:moveTo>
                    <a:lnTo>
                      <a:pt x="4" y="0"/>
                    </a:lnTo>
                    <a:lnTo>
                      <a:pt x="0" y="12"/>
                    </a:lnTo>
                    <a:lnTo>
                      <a:pt x="0" y="43"/>
                    </a:lnTo>
                    <a:lnTo>
                      <a:pt x="28" y="43"/>
                    </a:lnTo>
                    <a:lnTo>
                      <a:pt x="28" y="0"/>
                    </a:lnTo>
                    <a:lnTo>
                      <a:pt x="4"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606"/>
              <p:cNvSpPr>
                <a:spLocks/>
              </p:cNvSpPr>
              <p:nvPr/>
            </p:nvSpPr>
            <p:spPr bwMode="auto">
              <a:xfrm>
                <a:off x="8212" y="6177"/>
                <a:ext cx="29" cy="39"/>
              </a:xfrm>
              <a:custGeom>
                <a:avLst/>
                <a:gdLst/>
                <a:ahLst/>
                <a:cxnLst>
                  <a:cxn ang="0">
                    <a:pos x="4" y="0"/>
                  </a:cxn>
                  <a:cxn ang="0">
                    <a:pos x="4" y="0"/>
                  </a:cxn>
                  <a:cxn ang="0">
                    <a:pos x="0" y="19"/>
                  </a:cxn>
                  <a:cxn ang="0">
                    <a:pos x="0" y="38"/>
                  </a:cxn>
                  <a:cxn ang="0">
                    <a:pos x="28" y="38"/>
                  </a:cxn>
                  <a:cxn ang="0">
                    <a:pos x="28" y="0"/>
                  </a:cxn>
                  <a:cxn ang="0">
                    <a:pos x="4" y="0"/>
                  </a:cxn>
                </a:cxnLst>
                <a:rect l="0" t="0" r="r" b="b"/>
                <a:pathLst>
                  <a:path w="29" h="39">
                    <a:moveTo>
                      <a:pt x="4" y="0"/>
                    </a:moveTo>
                    <a:lnTo>
                      <a:pt x="4" y="0"/>
                    </a:lnTo>
                    <a:lnTo>
                      <a:pt x="0" y="19"/>
                    </a:lnTo>
                    <a:lnTo>
                      <a:pt x="0" y="38"/>
                    </a:lnTo>
                    <a:lnTo>
                      <a:pt x="28" y="38"/>
                    </a:lnTo>
                    <a:lnTo>
                      <a:pt x="28" y="0"/>
                    </a:lnTo>
                    <a:lnTo>
                      <a:pt x="4"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607"/>
              <p:cNvSpPr>
                <a:spLocks/>
              </p:cNvSpPr>
              <p:nvPr/>
            </p:nvSpPr>
            <p:spPr bwMode="auto">
              <a:xfrm>
                <a:off x="8212" y="6177"/>
                <a:ext cx="27" cy="34"/>
              </a:xfrm>
              <a:custGeom>
                <a:avLst/>
                <a:gdLst/>
                <a:ahLst/>
                <a:cxnLst>
                  <a:cxn ang="0">
                    <a:pos x="26" y="33"/>
                  </a:cxn>
                  <a:cxn ang="0">
                    <a:pos x="26" y="0"/>
                  </a:cxn>
                  <a:cxn ang="0">
                    <a:pos x="4" y="0"/>
                  </a:cxn>
                  <a:cxn ang="0">
                    <a:pos x="2" y="9"/>
                  </a:cxn>
                  <a:cxn ang="0">
                    <a:pos x="0" y="16"/>
                  </a:cxn>
                  <a:cxn ang="0">
                    <a:pos x="0" y="33"/>
                  </a:cxn>
                  <a:cxn ang="0">
                    <a:pos x="26" y="33"/>
                  </a:cxn>
                </a:cxnLst>
                <a:rect l="0" t="0" r="r" b="b"/>
                <a:pathLst>
                  <a:path w="27" h="34">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608"/>
              <p:cNvSpPr>
                <a:spLocks/>
              </p:cNvSpPr>
              <p:nvPr/>
            </p:nvSpPr>
            <p:spPr bwMode="auto">
              <a:xfrm>
                <a:off x="8215" y="6177"/>
                <a:ext cx="24" cy="29"/>
              </a:xfrm>
              <a:custGeom>
                <a:avLst/>
                <a:gdLst/>
                <a:ahLst/>
                <a:cxnLst>
                  <a:cxn ang="0">
                    <a:pos x="2" y="0"/>
                  </a:cxn>
                  <a:cxn ang="0">
                    <a:pos x="2" y="0"/>
                  </a:cxn>
                  <a:cxn ang="0">
                    <a:pos x="0" y="7"/>
                  </a:cxn>
                  <a:cxn ang="0">
                    <a:pos x="0" y="28"/>
                  </a:cxn>
                  <a:cxn ang="0">
                    <a:pos x="23" y="28"/>
                  </a:cxn>
                  <a:cxn ang="0">
                    <a:pos x="23" y="0"/>
                  </a:cxn>
                  <a:cxn ang="0">
                    <a:pos x="2" y="0"/>
                  </a:cxn>
                </a:cxnLst>
                <a:rect l="0" t="0" r="r" b="b"/>
                <a:pathLst>
                  <a:path w="24" h="29">
                    <a:moveTo>
                      <a:pt x="2" y="0"/>
                    </a:moveTo>
                    <a:lnTo>
                      <a:pt x="2" y="0"/>
                    </a:lnTo>
                    <a:lnTo>
                      <a:pt x="0" y="7"/>
                    </a:lnTo>
                    <a:lnTo>
                      <a:pt x="0" y="28"/>
                    </a:lnTo>
                    <a:lnTo>
                      <a:pt x="23" y="28"/>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609"/>
              <p:cNvSpPr>
                <a:spLocks/>
              </p:cNvSpPr>
              <p:nvPr/>
            </p:nvSpPr>
            <p:spPr bwMode="auto">
              <a:xfrm>
                <a:off x="8215" y="6168"/>
                <a:ext cx="36" cy="9"/>
              </a:xfrm>
              <a:custGeom>
                <a:avLst/>
                <a:gdLst/>
                <a:ahLst/>
                <a:cxnLst>
                  <a:cxn ang="0">
                    <a:pos x="31" y="7"/>
                  </a:cxn>
                  <a:cxn ang="0">
                    <a:pos x="36" y="9"/>
                  </a:cxn>
                  <a:cxn ang="0">
                    <a:pos x="36" y="2"/>
                  </a:cxn>
                  <a:cxn ang="0">
                    <a:pos x="19" y="0"/>
                  </a:cxn>
                  <a:cxn ang="0">
                    <a:pos x="2" y="0"/>
                  </a:cxn>
                  <a:cxn ang="0">
                    <a:pos x="0" y="7"/>
                  </a:cxn>
                  <a:cxn ang="0">
                    <a:pos x="31" y="7"/>
                  </a:cxn>
                </a:cxnLst>
                <a:rect l="0" t="0" r="r" b="b"/>
                <a:pathLst>
                  <a:path w="36" h="9">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610"/>
              <p:cNvSpPr>
                <a:spLocks/>
              </p:cNvSpPr>
              <p:nvPr/>
            </p:nvSpPr>
            <p:spPr bwMode="auto">
              <a:xfrm>
                <a:off x="8208" y="6261"/>
                <a:ext cx="43" cy="15"/>
              </a:xfrm>
              <a:custGeom>
                <a:avLst/>
                <a:gdLst/>
                <a:ahLst/>
                <a:cxnLst>
                  <a:cxn ang="0">
                    <a:pos x="0" y="0"/>
                  </a:cxn>
                  <a:cxn ang="0">
                    <a:pos x="0" y="7"/>
                  </a:cxn>
                  <a:cxn ang="0">
                    <a:pos x="43" y="14"/>
                  </a:cxn>
                  <a:cxn ang="0">
                    <a:pos x="43" y="4"/>
                  </a:cxn>
                  <a:cxn ang="0">
                    <a:pos x="0" y="0"/>
                  </a:cxn>
                </a:cxnLst>
                <a:rect l="0" t="0" r="r" b="b"/>
                <a:pathLst>
                  <a:path w="43" h="15">
                    <a:moveTo>
                      <a:pt x="0" y="0"/>
                    </a:moveTo>
                    <a:lnTo>
                      <a:pt x="0" y="7"/>
                    </a:lnTo>
                    <a:lnTo>
                      <a:pt x="43" y="14"/>
                    </a:lnTo>
                    <a:lnTo>
                      <a:pt x="43"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611"/>
              <p:cNvSpPr>
                <a:spLocks/>
              </p:cNvSpPr>
              <p:nvPr/>
            </p:nvSpPr>
            <p:spPr bwMode="auto">
              <a:xfrm>
                <a:off x="8220" y="6266"/>
                <a:ext cx="16" cy="2"/>
              </a:xfrm>
              <a:custGeom>
                <a:avLst/>
                <a:gdLst/>
                <a:ahLst/>
                <a:cxnLst>
                  <a:cxn ang="0">
                    <a:pos x="9" y="0"/>
                  </a:cxn>
                  <a:cxn ang="0">
                    <a:pos x="0" y="0"/>
                  </a:cxn>
                  <a:cxn ang="0">
                    <a:pos x="2" y="2"/>
                  </a:cxn>
                  <a:cxn ang="0">
                    <a:pos x="16" y="2"/>
                  </a:cxn>
                  <a:cxn ang="0">
                    <a:pos x="16" y="0"/>
                  </a:cxn>
                  <a:cxn ang="0">
                    <a:pos x="9" y="0"/>
                  </a:cxn>
                </a:cxnLst>
                <a:rect l="0" t="0" r="r" b="b"/>
                <a:pathLst>
                  <a:path w="16" h="2">
                    <a:moveTo>
                      <a:pt x="9" y="0"/>
                    </a:moveTo>
                    <a:lnTo>
                      <a:pt x="0" y="0"/>
                    </a:lnTo>
                    <a:lnTo>
                      <a:pt x="2"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Freeform 612"/>
              <p:cNvSpPr>
                <a:spLocks/>
              </p:cNvSpPr>
              <p:nvPr/>
            </p:nvSpPr>
            <p:spPr bwMode="auto">
              <a:xfrm>
                <a:off x="8220" y="6266"/>
                <a:ext cx="12" cy="2"/>
              </a:xfrm>
              <a:custGeom>
                <a:avLst/>
                <a:gdLst/>
                <a:ahLst/>
                <a:cxnLst>
                  <a:cxn ang="0">
                    <a:pos x="7" y="0"/>
                  </a:cxn>
                  <a:cxn ang="0">
                    <a:pos x="0" y="0"/>
                  </a:cxn>
                  <a:cxn ang="0">
                    <a:pos x="2" y="2"/>
                  </a:cxn>
                  <a:cxn ang="0">
                    <a:pos x="12" y="2"/>
                  </a:cxn>
                  <a:cxn ang="0">
                    <a:pos x="12" y="0"/>
                  </a:cxn>
                  <a:cxn ang="0">
                    <a:pos x="7" y="0"/>
                  </a:cxn>
                </a:cxnLst>
                <a:rect l="0" t="0" r="r" b="b"/>
                <a:pathLst>
                  <a:path w="12" h="2">
                    <a:moveTo>
                      <a:pt x="7" y="0"/>
                    </a:moveTo>
                    <a:lnTo>
                      <a:pt x="0" y="0"/>
                    </a:lnTo>
                    <a:lnTo>
                      <a:pt x="2" y="2"/>
                    </a:lnTo>
                    <a:lnTo>
                      <a:pt x="12" y="2"/>
                    </a:lnTo>
                    <a:lnTo>
                      <a:pt x="12"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7" name="Freeform 613"/>
              <p:cNvSpPr>
                <a:spLocks/>
              </p:cNvSpPr>
              <p:nvPr/>
            </p:nvSpPr>
            <p:spPr bwMode="auto">
              <a:xfrm>
                <a:off x="8220" y="6266"/>
                <a:ext cx="9" cy="2"/>
              </a:xfrm>
              <a:custGeom>
                <a:avLst/>
                <a:gdLst/>
                <a:ahLst/>
                <a:cxnLst>
                  <a:cxn ang="0">
                    <a:pos x="4" y="0"/>
                  </a:cxn>
                  <a:cxn ang="0">
                    <a:pos x="0" y="0"/>
                  </a:cxn>
                  <a:cxn ang="0">
                    <a:pos x="2" y="2"/>
                  </a:cxn>
                  <a:cxn ang="0">
                    <a:pos x="9" y="2"/>
                  </a:cxn>
                  <a:cxn ang="0">
                    <a:pos x="9" y="0"/>
                  </a:cxn>
                  <a:cxn ang="0">
                    <a:pos x="4" y="0"/>
                  </a:cxn>
                </a:cxnLst>
                <a:rect l="0" t="0" r="r" b="b"/>
                <a:pathLst>
                  <a:path w="9" h="2">
                    <a:moveTo>
                      <a:pt x="4" y="0"/>
                    </a:moveTo>
                    <a:lnTo>
                      <a:pt x="0" y="0"/>
                    </a:lnTo>
                    <a:lnTo>
                      <a:pt x="2" y="2"/>
                    </a:lnTo>
                    <a:lnTo>
                      <a:pt x="9" y="2"/>
                    </a:lnTo>
                    <a:lnTo>
                      <a:pt x="9"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614"/>
              <p:cNvSpPr>
                <a:spLocks/>
              </p:cNvSpPr>
              <p:nvPr/>
            </p:nvSpPr>
            <p:spPr bwMode="auto">
              <a:xfrm>
                <a:off x="8251" y="6261"/>
                <a:ext cx="29" cy="12"/>
              </a:xfrm>
              <a:custGeom>
                <a:avLst/>
                <a:gdLst/>
                <a:ahLst/>
                <a:cxnLst>
                  <a:cxn ang="0">
                    <a:pos x="0" y="4"/>
                  </a:cxn>
                  <a:cxn ang="0">
                    <a:pos x="0" y="12"/>
                  </a:cxn>
                  <a:cxn ang="0">
                    <a:pos x="21" y="7"/>
                  </a:cxn>
                  <a:cxn ang="0">
                    <a:pos x="28" y="4"/>
                  </a:cxn>
                  <a:cxn ang="0">
                    <a:pos x="28" y="0"/>
                  </a:cxn>
                  <a:cxn ang="0">
                    <a:pos x="0" y="4"/>
                  </a:cxn>
                </a:cxnLst>
                <a:rect l="0" t="0" r="r" b="b"/>
                <a:pathLst>
                  <a:path w="29" h="12">
                    <a:moveTo>
                      <a:pt x="0" y="4"/>
                    </a:moveTo>
                    <a:lnTo>
                      <a:pt x="0" y="12"/>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 name="Freeform 615"/>
              <p:cNvSpPr>
                <a:spLocks/>
              </p:cNvSpPr>
              <p:nvPr/>
            </p:nvSpPr>
            <p:spPr bwMode="auto">
              <a:xfrm>
                <a:off x="8253" y="6261"/>
                <a:ext cx="27" cy="12"/>
              </a:xfrm>
              <a:custGeom>
                <a:avLst/>
                <a:gdLst/>
                <a:ahLst/>
                <a:cxnLst>
                  <a:cxn ang="0">
                    <a:pos x="4" y="12"/>
                  </a:cxn>
                  <a:cxn ang="0">
                    <a:pos x="7" y="9"/>
                  </a:cxn>
                  <a:cxn ang="0">
                    <a:pos x="11" y="9"/>
                  </a:cxn>
                  <a:cxn ang="0">
                    <a:pos x="14" y="7"/>
                  </a:cxn>
                  <a:cxn ang="0">
                    <a:pos x="21" y="7"/>
                  </a:cxn>
                  <a:cxn ang="0">
                    <a:pos x="26" y="4"/>
                  </a:cxn>
                  <a:cxn ang="0">
                    <a:pos x="26" y="0"/>
                  </a:cxn>
                  <a:cxn ang="0">
                    <a:pos x="16" y="0"/>
                  </a:cxn>
                  <a:cxn ang="0">
                    <a:pos x="14" y="2"/>
                  </a:cxn>
                  <a:cxn ang="0">
                    <a:pos x="7" y="2"/>
                  </a:cxn>
                  <a:cxn ang="0">
                    <a:pos x="2" y="4"/>
                  </a:cxn>
                  <a:cxn ang="0">
                    <a:pos x="0" y="4"/>
                  </a:cxn>
                  <a:cxn ang="0">
                    <a:pos x="0" y="12"/>
                  </a:cxn>
                  <a:cxn ang="0">
                    <a:pos x="4" y="12"/>
                  </a:cxn>
                </a:cxnLst>
                <a:rect l="0" t="0" r="r" b="b"/>
                <a:pathLst>
                  <a:path w="27" h="12">
                    <a:moveTo>
                      <a:pt x="4" y="12"/>
                    </a:moveTo>
                    <a:lnTo>
                      <a:pt x="7" y="9"/>
                    </a:lnTo>
                    <a:lnTo>
                      <a:pt x="11" y="9"/>
                    </a:lnTo>
                    <a:lnTo>
                      <a:pt x="14" y="7"/>
                    </a:lnTo>
                    <a:lnTo>
                      <a:pt x="21" y="7"/>
                    </a:lnTo>
                    <a:lnTo>
                      <a:pt x="26" y="4"/>
                    </a:lnTo>
                    <a:lnTo>
                      <a:pt x="26" y="0"/>
                    </a:lnTo>
                    <a:lnTo>
                      <a:pt x="16" y="0"/>
                    </a:lnTo>
                    <a:lnTo>
                      <a:pt x="14" y="2"/>
                    </a:lnTo>
                    <a:lnTo>
                      <a:pt x="7" y="2"/>
                    </a:lnTo>
                    <a:lnTo>
                      <a:pt x="2" y="4"/>
                    </a:lnTo>
                    <a:lnTo>
                      <a:pt x="0" y="4"/>
                    </a:lnTo>
                    <a:lnTo>
                      <a:pt x="0" y="12"/>
                    </a:lnTo>
                    <a:lnTo>
                      <a:pt x="4"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616"/>
              <p:cNvSpPr>
                <a:spLocks/>
              </p:cNvSpPr>
              <p:nvPr/>
            </p:nvSpPr>
            <p:spPr bwMode="auto">
              <a:xfrm>
                <a:off x="8256" y="6261"/>
                <a:ext cx="24" cy="12"/>
              </a:xfrm>
              <a:custGeom>
                <a:avLst/>
                <a:gdLst/>
                <a:ahLst/>
                <a:cxnLst>
                  <a:cxn ang="0">
                    <a:pos x="19" y="7"/>
                  </a:cxn>
                  <a:cxn ang="0">
                    <a:pos x="23" y="4"/>
                  </a:cxn>
                  <a:cxn ang="0">
                    <a:pos x="23"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3" y="4"/>
                    </a:lnTo>
                    <a:lnTo>
                      <a:pt x="23" y="0"/>
                    </a:lnTo>
                    <a:lnTo>
                      <a:pt x="14" y="0"/>
                    </a:lnTo>
                    <a:lnTo>
                      <a:pt x="11" y="2"/>
                    </a:lnTo>
                    <a:lnTo>
                      <a:pt x="2" y="2"/>
                    </a:lnTo>
                    <a:lnTo>
                      <a:pt x="0" y="4"/>
                    </a:lnTo>
                    <a:lnTo>
                      <a:pt x="0" y="12"/>
                    </a:lnTo>
                    <a:lnTo>
                      <a:pt x="2" y="9"/>
                    </a:lnTo>
                    <a:lnTo>
                      <a:pt x="9" y="9"/>
                    </a:lnTo>
                    <a:lnTo>
                      <a:pt x="11" y="7"/>
                    </a:lnTo>
                    <a:lnTo>
                      <a:pt x="19"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 name="Freeform 617"/>
              <p:cNvSpPr>
                <a:spLocks/>
              </p:cNvSpPr>
              <p:nvPr/>
            </p:nvSpPr>
            <p:spPr bwMode="auto">
              <a:xfrm>
                <a:off x="8256" y="6261"/>
                <a:ext cx="24" cy="12"/>
              </a:xfrm>
              <a:custGeom>
                <a:avLst/>
                <a:gdLst/>
                <a:ahLst/>
                <a:cxnLst>
                  <a:cxn ang="0">
                    <a:pos x="0" y="4"/>
                  </a:cxn>
                  <a:cxn ang="0">
                    <a:pos x="0" y="12"/>
                  </a:cxn>
                  <a:cxn ang="0">
                    <a:pos x="4" y="9"/>
                  </a:cxn>
                  <a:cxn ang="0">
                    <a:pos x="11" y="9"/>
                  </a:cxn>
                  <a:cxn ang="0">
                    <a:pos x="11" y="7"/>
                  </a:cxn>
                  <a:cxn ang="0">
                    <a:pos x="19" y="7"/>
                  </a:cxn>
                  <a:cxn ang="0">
                    <a:pos x="23" y="4"/>
                  </a:cxn>
                  <a:cxn ang="0">
                    <a:pos x="23" y="0"/>
                  </a:cxn>
                  <a:cxn ang="0">
                    <a:pos x="14" y="0"/>
                  </a:cxn>
                  <a:cxn ang="0">
                    <a:pos x="11" y="2"/>
                  </a:cxn>
                  <a:cxn ang="0">
                    <a:pos x="2" y="2"/>
                  </a:cxn>
                  <a:cxn ang="0">
                    <a:pos x="0" y="4"/>
                  </a:cxn>
                </a:cxnLst>
                <a:rect l="0" t="0" r="r" b="b"/>
                <a:pathLst>
                  <a:path w="24" h="12">
                    <a:moveTo>
                      <a:pt x="0" y="4"/>
                    </a:moveTo>
                    <a:lnTo>
                      <a:pt x="0" y="12"/>
                    </a:lnTo>
                    <a:lnTo>
                      <a:pt x="4" y="9"/>
                    </a:lnTo>
                    <a:lnTo>
                      <a:pt x="11" y="9"/>
                    </a:lnTo>
                    <a:lnTo>
                      <a:pt x="11" y="7"/>
                    </a:lnTo>
                    <a:lnTo>
                      <a:pt x="19" y="7"/>
                    </a:lnTo>
                    <a:lnTo>
                      <a:pt x="23" y="4"/>
                    </a:lnTo>
                    <a:lnTo>
                      <a:pt x="23" y="0"/>
                    </a:lnTo>
                    <a:lnTo>
                      <a:pt x="14" y="0"/>
                    </a:lnTo>
                    <a:lnTo>
                      <a:pt x="11"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618"/>
              <p:cNvSpPr>
                <a:spLocks/>
              </p:cNvSpPr>
              <p:nvPr/>
            </p:nvSpPr>
            <p:spPr bwMode="auto">
              <a:xfrm>
                <a:off x="8258" y="6261"/>
                <a:ext cx="22" cy="12"/>
              </a:xfrm>
              <a:custGeom>
                <a:avLst/>
                <a:gdLst/>
                <a:ahLst/>
                <a:cxnLst>
                  <a:cxn ang="0">
                    <a:pos x="19" y="7"/>
                  </a:cxn>
                  <a:cxn ang="0">
                    <a:pos x="21" y="4"/>
                  </a:cxn>
                  <a:cxn ang="0">
                    <a:pos x="21"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2" h="12">
                    <a:moveTo>
                      <a:pt x="19" y="7"/>
                    </a:moveTo>
                    <a:lnTo>
                      <a:pt x="21" y="4"/>
                    </a:lnTo>
                    <a:lnTo>
                      <a:pt x="21" y="0"/>
                    </a:lnTo>
                    <a:lnTo>
                      <a:pt x="14" y="0"/>
                    </a:lnTo>
                    <a:lnTo>
                      <a:pt x="11" y="2"/>
                    </a:lnTo>
                    <a:lnTo>
                      <a:pt x="2"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 name="Freeform 619"/>
              <p:cNvSpPr>
                <a:spLocks/>
              </p:cNvSpPr>
              <p:nvPr/>
            </p:nvSpPr>
            <p:spPr bwMode="auto">
              <a:xfrm>
                <a:off x="8258" y="6261"/>
                <a:ext cx="22" cy="10"/>
              </a:xfrm>
              <a:custGeom>
                <a:avLst/>
                <a:gdLst/>
                <a:ahLst/>
                <a:cxnLst>
                  <a:cxn ang="0">
                    <a:pos x="19" y="7"/>
                  </a:cxn>
                  <a:cxn ang="0">
                    <a:pos x="21" y="4"/>
                  </a:cxn>
                  <a:cxn ang="0">
                    <a:pos x="21" y="0"/>
                  </a:cxn>
                  <a:cxn ang="0">
                    <a:pos x="11" y="0"/>
                  </a:cxn>
                  <a:cxn ang="0">
                    <a:pos x="9" y="2"/>
                  </a:cxn>
                  <a:cxn ang="0">
                    <a:pos x="0" y="2"/>
                  </a:cxn>
                  <a:cxn ang="0">
                    <a:pos x="0" y="9"/>
                  </a:cxn>
                  <a:cxn ang="0">
                    <a:pos x="7" y="9"/>
                  </a:cxn>
                  <a:cxn ang="0">
                    <a:pos x="9" y="7"/>
                  </a:cxn>
                  <a:cxn ang="0">
                    <a:pos x="19" y="7"/>
                  </a:cxn>
                </a:cxnLst>
                <a:rect l="0" t="0" r="r" b="b"/>
                <a:pathLst>
                  <a:path w="22" h="10">
                    <a:moveTo>
                      <a:pt x="19" y="7"/>
                    </a:moveTo>
                    <a:lnTo>
                      <a:pt x="21" y="4"/>
                    </a:lnTo>
                    <a:lnTo>
                      <a:pt x="21" y="0"/>
                    </a:lnTo>
                    <a:lnTo>
                      <a:pt x="11" y="0"/>
                    </a:lnTo>
                    <a:lnTo>
                      <a:pt x="9" y="2"/>
                    </a:lnTo>
                    <a:lnTo>
                      <a:pt x="0" y="2"/>
                    </a:lnTo>
                    <a:lnTo>
                      <a:pt x="0" y="9"/>
                    </a:lnTo>
                    <a:lnTo>
                      <a:pt x="7" y="9"/>
                    </a:lnTo>
                    <a:lnTo>
                      <a:pt x="9" y="7"/>
                    </a:lnTo>
                    <a:lnTo>
                      <a:pt x="19"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 name="Freeform 620"/>
              <p:cNvSpPr>
                <a:spLocks/>
              </p:cNvSpPr>
              <p:nvPr/>
            </p:nvSpPr>
            <p:spPr bwMode="auto">
              <a:xfrm>
                <a:off x="8260" y="6261"/>
                <a:ext cx="20" cy="10"/>
              </a:xfrm>
              <a:custGeom>
                <a:avLst/>
                <a:gdLst/>
                <a:ahLst/>
                <a:cxnLst>
                  <a:cxn ang="0">
                    <a:pos x="16" y="7"/>
                  </a:cxn>
                  <a:cxn ang="0">
                    <a:pos x="19" y="4"/>
                  </a:cxn>
                  <a:cxn ang="0">
                    <a:pos x="19" y="0"/>
                  </a:cxn>
                  <a:cxn ang="0">
                    <a:pos x="9" y="0"/>
                  </a:cxn>
                  <a:cxn ang="0">
                    <a:pos x="7" y="2"/>
                  </a:cxn>
                  <a:cxn ang="0">
                    <a:pos x="0" y="2"/>
                  </a:cxn>
                  <a:cxn ang="0">
                    <a:pos x="0" y="9"/>
                  </a:cxn>
                  <a:cxn ang="0">
                    <a:pos x="7" y="9"/>
                  </a:cxn>
                  <a:cxn ang="0">
                    <a:pos x="7" y="7"/>
                  </a:cxn>
                  <a:cxn ang="0">
                    <a:pos x="16" y="7"/>
                  </a:cxn>
                </a:cxnLst>
                <a:rect l="0" t="0" r="r" b="b"/>
                <a:pathLst>
                  <a:path w="20" h="10">
                    <a:moveTo>
                      <a:pt x="16" y="7"/>
                    </a:moveTo>
                    <a:lnTo>
                      <a:pt x="19" y="4"/>
                    </a:lnTo>
                    <a:lnTo>
                      <a:pt x="19" y="0"/>
                    </a:lnTo>
                    <a:lnTo>
                      <a:pt x="9" y="0"/>
                    </a:lnTo>
                    <a:lnTo>
                      <a:pt x="7" y="2"/>
                    </a:lnTo>
                    <a:lnTo>
                      <a:pt x="0" y="2"/>
                    </a:lnTo>
                    <a:lnTo>
                      <a:pt x="0" y="9"/>
                    </a:lnTo>
                    <a:lnTo>
                      <a:pt x="7" y="9"/>
                    </a:lnTo>
                    <a:lnTo>
                      <a:pt x="7" y="7"/>
                    </a:lnTo>
                    <a:lnTo>
                      <a:pt x="16"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5" name="Freeform 621"/>
              <p:cNvSpPr>
                <a:spLocks/>
              </p:cNvSpPr>
              <p:nvPr/>
            </p:nvSpPr>
            <p:spPr bwMode="auto">
              <a:xfrm>
                <a:off x="8263" y="6261"/>
                <a:ext cx="17" cy="10"/>
              </a:xfrm>
              <a:custGeom>
                <a:avLst/>
                <a:gdLst/>
                <a:ahLst/>
                <a:cxnLst>
                  <a:cxn ang="0">
                    <a:pos x="14" y="7"/>
                  </a:cxn>
                  <a:cxn ang="0">
                    <a:pos x="16" y="4"/>
                  </a:cxn>
                  <a:cxn ang="0">
                    <a:pos x="16" y="0"/>
                  </a:cxn>
                  <a:cxn ang="0">
                    <a:pos x="7" y="0"/>
                  </a:cxn>
                  <a:cxn ang="0">
                    <a:pos x="7" y="2"/>
                  </a:cxn>
                  <a:cxn ang="0">
                    <a:pos x="0" y="2"/>
                  </a:cxn>
                  <a:cxn ang="0">
                    <a:pos x="0" y="9"/>
                  </a:cxn>
                  <a:cxn ang="0">
                    <a:pos x="4" y="9"/>
                  </a:cxn>
                  <a:cxn ang="0">
                    <a:pos x="4" y="7"/>
                  </a:cxn>
                  <a:cxn ang="0">
                    <a:pos x="14" y="7"/>
                  </a:cxn>
                </a:cxnLst>
                <a:rect l="0" t="0" r="r" b="b"/>
                <a:pathLst>
                  <a:path w="17" h="10">
                    <a:moveTo>
                      <a:pt x="14" y="7"/>
                    </a:moveTo>
                    <a:lnTo>
                      <a:pt x="16" y="4"/>
                    </a:lnTo>
                    <a:lnTo>
                      <a:pt x="16" y="0"/>
                    </a:lnTo>
                    <a:lnTo>
                      <a:pt x="7"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 name="Freeform 622"/>
              <p:cNvSpPr>
                <a:spLocks/>
              </p:cNvSpPr>
              <p:nvPr/>
            </p:nvSpPr>
            <p:spPr bwMode="auto">
              <a:xfrm>
                <a:off x="8263" y="6261"/>
                <a:ext cx="17" cy="10"/>
              </a:xfrm>
              <a:custGeom>
                <a:avLst/>
                <a:gdLst/>
                <a:ahLst/>
                <a:cxnLst>
                  <a:cxn ang="0">
                    <a:pos x="14" y="7"/>
                  </a:cxn>
                  <a:cxn ang="0">
                    <a:pos x="16" y="4"/>
                  </a:cxn>
                  <a:cxn ang="0">
                    <a:pos x="16" y="0"/>
                  </a:cxn>
                  <a:cxn ang="0">
                    <a:pos x="9" y="0"/>
                  </a:cxn>
                  <a:cxn ang="0">
                    <a:pos x="7" y="2"/>
                  </a:cxn>
                  <a:cxn ang="0">
                    <a:pos x="0" y="2"/>
                  </a:cxn>
                  <a:cxn ang="0">
                    <a:pos x="0" y="9"/>
                  </a:cxn>
                  <a:cxn ang="0">
                    <a:pos x="4" y="9"/>
                  </a:cxn>
                  <a:cxn ang="0">
                    <a:pos x="4" y="7"/>
                  </a:cxn>
                  <a:cxn ang="0">
                    <a:pos x="14" y="7"/>
                  </a:cxn>
                </a:cxnLst>
                <a:rect l="0" t="0" r="r" b="b"/>
                <a:pathLst>
                  <a:path w="17" h="10">
                    <a:moveTo>
                      <a:pt x="14" y="7"/>
                    </a:moveTo>
                    <a:lnTo>
                      <a:pt x="16" y="4"/>
                    </a:lnTo>
                    <a:lnTo>
                      <a:pt x="16" y="0"/>
                    </a:lnTo>
                    <a:lnTo>
                      <a:pt x="9" y="0"/>
                    </a:lnTo>
                    <a:lnTo>
                      <a:pt x="7" y="2"/>
                    </a:lnTo>
                    <a:lnTo>
                      <a:pt x="0" y="2"/>
                    </a:lnTo>
                    <a:lnTo>
                      <a:pt x="0" y="9"/>
                    </a:lnTo>
                    <a:lnTo>
                      <a:pt x="4" y="9"/>
                    </a:lnTo>
                    <a:lnTo>
                      <a:pt x="4" y="7"/>
                    </a:lnTo>
                    <a:lnTo>
                      <a:pt x="14"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623"/>
              <p:cNvSpPr>
                <a:spLocks/>
              </p:cNvSpPr>
              <p:nvPr/>
            </p:nvSpPr>
            <p:spPr bwMode="auto">
              <a:xfrm>
                <a:off x="8265" y="6261"/>
                <a:ext cx="15" cy="10"/>
              </a:xfrm>
              <a:custGeom>
                <a:avLst/>
                <a:gdLst/>
                <a:ahLst/>
                <a:cxnLst>
                  <a:cxn ang="0">
                    <a:pos x="12" y="7"/>
                  </a:cxn>
                  <a:cxn ang="0">
                    <a:pos x="14" y="4"/>
                  </a:cxn>
                  <a:cxn ang="0">
                    <a:pos x="14" y="0"/>
                  </a:cxn>
                  <a:cxn ang="0">
                    <a:pos x="4" y="0"/>
                  </a:cxn>
                  <a:cxn ang="0">
                    <a:pos x="4" y="2"/>
                  </a:cxn>
                  <a:cxn ang="0">
                    <a:pos x="0" y="2"/>
                  </a:cxn>
                  <a:cxn ang="0">
                    <a:pos x="0" y="9"/>
                  </a:cxn>
                  <a:cxn ang="0">
                    <a:pos x="2" y="7"/>
                  </a:cxn>
                  <a:cxn ang="0">
                    <a:pos x="12" y="7"/>
                  </a:cxn>
                </a:cxnLst>
                <a:rect l="0" t="0" r="r" b="b"/>
                <a:pathLst>
                  <a:path w="15" h="10">
                    <a:moveTo>
                      <a:pt x="12" y="7"/>
                    </a:moveTo>
                    <a:lnTo>
                      <a:pt x="14" y="4"/>
                    </a:lnTo>
                    <a:lnTo>
                      <a:pt x="14" y="0"/>
                    </a:lnTo>
                    <a:lnTo>
                      <a:pt x="4" y="0"/>
                    </a:lnTo>
                    <a:lnTo>
                      <a:pt x="4" y="2"/>
                    </a:lnTo>
                    <a:lnTo>
                      <a:pt x="0" y="2"/>
                    </a:lnTo>
                    <a:lnTo>
                      <a:pt x="0" y="9"/>
                    </a:lnTo>
                    <a:lnTo>
                      <a:pt x="2"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624"/>
              <p:cNvSpPr>
                <a:spLocks/>
              </p:cNvSpPr>
              <p:nvPr/>
            </p:nvSpPr>
            <p:spPr bwMode="auto">
              <a:xfrm>
                <a:off x="8268" y="6261"/>
                <a:ext cx="12" cy="10"/>
              </a:xfrm>
              <a:custGeom>
                <a:avLst/>
                <a:gdLst/>
                <a:ahLst/>
                <a:cxnLst>
                  <a:cxn ang="0">
                    <a:pos x="0" y="2"/>
                  </a:cxn>
                  <a:cxn ang="0">
                    <a:pos x="0" y="9"/>
                  </a:cxn>
                  <a:cxn ang="0">
                    <a:pos x="0" y="7"/>
                  </a:cxn>
                  <a:cxn ang="0">
                    <a:pos x="9" y="7"/>
                  </a:cxn>
                  <a:cxn ang="0">
                    <a:pos x="12" y="4"/>
                  </a:cxn>
                  <a:cxn ang="0">
                    <a:pos x="12" y="0"/>
                  </a:cxn>
                  <a:cxn ang="0">
                    <a:pos x="4" y="0"/>
                  </a:cxn>
                  <a:cxn ang="0">
                    <a:pos x="0" y="2"/>
                  </a:cxn>
                </a:cxnLst>
                <a:rect l="0" t="0" r="r" b="b"/>
                <a:pathLst>
                  <a:path w="12" h="10">
                    <a:moveTo>
                      <a:pt x="0" y="2"/>
                    </a:moveTo>
                    <a:lnTo>
                      <a:pt x="0" y="9"/>
                    </a:lnTo>
                    <a:lnTo>
                      <a:pt x="0" y="7"/>
                    </a:lnTo>
                    <a:lnTo>
                      <a:pt x="9" y="7"/>
                    </a:lnTo>
                    <a:lnTo>
                      <a:pt x="12" y="4"/>
                    </a:lnTo>
                    <a:lnTo>
                      <a:pt x="12"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Freeform 625"/>
              <p:cNvSpPr>
                <a:spLocks/>
              </p:cNvSpPr>
              <p:nvPr/>
            </p:nvSpPr>
            <p:spPr bwMode="auto">
              <a:xfrm>
                <a:off x="8268" y="6261"/>
                <a:ext cx="12" cy="7"/>
              </a:xfrm>
              <a:custGeom>
                <a:avLst/>
                <a:gdLst/>
                <a:ahLst/>
                <a:cxnLst>
                  <a:cxn ang="0">
                    <a:pos x="0" y="2"/>
                  </a:cxn>
                  <a:cxn ang="0">
                    <a:pos x="0" y="7"/>
                  </a:cxn>
                  <a:cxn ang="0">
                    <a:pos x="4" y="7"/>
                  </a:cxn>
                  <a:cxn ang="0">
                    <a:pos x="12" y="4"/>
                  </a:cxn>
                  <a:cxn ang="0">
                    <a:pos x="12" y="0"/>
                  </a:cxn>
                  <a:cxn ang="0">
                    <a:pos x="0" y="2"/>
                  </a:cxn>
                </a:cxnLst>
                <a:rect l="0" t="0" r="r" b="b"/>
                <a:pathLst>
                  <a:path w="12" h="7">
                    <a:moveTo>
                      <a:pt x="0" y="2"/>
                    </a:moveTo>
                    <a:lnTo>
                      <a:pt x="0" y="7"/>
                    </a:lnTo>
                    <a:lnTo>
                      <a:pt x="4" y="7"/>
                    </a:lnTo>
                    <a:lnTo>
                      <a:pt x="12" y="4"/>
                    </a:lnTo>
                    <a:lnTo>
                      <a:pt x="12"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626"/>
              <p:cNvSpPr>
                <a:spLocks/>
              </p:cNvSpPr>
              <p:nvPr/>
            </p:nvSpPr>
            <p:spPr bwMode="auto">
              <a:xfrm>
                <a:off x="8253" y="6170"/>
                <a:ext cx="19" cy="7"/>
              </a:xfrm>
              <a:custGeom>
                <a:avLst/>
                <a:gdLst/>
                <a:ahLst/>
                <a:cxnLst>
                  <a:cxn ang="0">
                    <a:pos x="0" y="0"/>
                  </a:cxn>
                  <a:cxn ang="0">
                    <a:pos x="0" y="7"/>
                  </a:cxn>
                  <a:cxn ang="0">
                    <a:pos x="4" y="7"/>
                  </a:cxn>
                  <a:cxn ang="0">
                    <a:pos x="19" y="4"/>
                  </a:cxn>
                  <a:cxn ang="0">
                    <a:pos x="16" y="0"/>
                  </a:cxn>
                  <a:cxn ang="0">
                    <a:pos x="0" y="0"/>
                  </a:cxn>
                </a:cxnLst>
                <a:rect l="0" t="0" r="r" b="b"/>
                <a:pathLst>
                  <a:path w="19" h="7">
                    <a:moveTo>
                      <a:pt x="0" y="0"/>
                    </a:moveTo>
                    <a:lnTo>
                      <a:pt x="0" y="7"/>
                    </a:lnTo>
                    <a:lnTo>
                      <a:pt x="4" y="7"/>
                    </a:lnTo>
                    <a:lnTo>
                      <a:pt x="19" y="4"/>
                    </a:lnTo>
                    <a:lnTo>
                      <a:pt x="16"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Freeform 627"/>
              <p:cNvSpPr>
                <a:spLocks/>
              </p:cNvSpPr>
              <p:nvPr/>
            </p:nvSpPr>
            <p:spPr bwMode="auto">
              <a:xfrm>
                <a:off x="8253" y="6170"/>
                <a:ext cx="19" cy="7"/>
              </a:xfrm>
              <a:custGeom>
                <a:avLst/>
                <a:gdLst/>
                <a:ahLst/>
                <a:cxnLst>
                  <a:cxn ang="0">
                    <a:pos x="0" y="0"/>
                  </a:cxn>
                  <a:cxn ang="0">
                    <a:pos x="0" y="7"/>
                  </a:cxn>
                  <a:cxn ang="0">
                    <a:pos x="7" y="7"/>
                  </a:cxn>
                  <a:cxn ang="0">
                    <a:pos x="9" y="4"/>
                  </a:cxn>
                  <a:cxn ang="0">
                    <a:pos x="19" y="4"/>
                  </a:cxn>
                  <a:cxn ang="0">
                    <a:pos x="16" y="0"/>
                  </a:cxn>
                  <a:cxn ang="0">
                    <a:pos x="0" y="0"/>
                  </a:cxn>
                </a:cxnLst>
                <a:rect l="0" t="0" r="r" b="b"/>
                <a:pathLst>
                  <a:path w="19" h="7">
                    <a:moveTo>
                      <a:pt x="0" y="0"/>
                    </a:moveTo>
                    <a:lnTo>
                      <a:pt x="0" y="7"/>
                    </a:lnTo>
                    <a:lnTo>
                      <a:pt x="7" y="7"/>
                    </a:lnTo>
                    <a:lnTo>
                      <a:pt x="9" y="4"/>
                    </a:lnTo>
                    <a:lnTo>
                      <a:pt x="19"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628"/>
              <p:cNvSpPr>
                <a:spLocks/>
              </p:cNvSpPr>
              <p:nvPr/>
            </p:nvSpPr>
            <p:spPr bwMode="auto">
              <a:xfrm>
                <a:off x="8256" y="6170"/>
                <a:ext cx="16" cy="7"/>
              </a:xfrm>
              <a:custGeom>
                <a:avLst/>
                <a:gdLst/>
                <a:ahLst/>
                <a:cxnLst>
                  <a:cxn ang="0">
                    <a:pos x="0" y="0"/>
                  </a:cxn>
                  <a:cxn ang="0">
                    <a:pos x="0" y="7"/>
                  </a:cxn>
                  <a:cxn ang="0">
                    <a:pos x="4" y="7"/>
                  </a:cxn>
                  <a:cxn ang="0">
                    <a:pos x="7" y="4"/>
                  </a:cxn>
                  <a:cxn ang="0">
                    <a:pos x="16" y="4"/>
                  </a:cxn>
                  <a:cxn ang="0">
                    <a:pos x="14" y="0"/>
                  </a:cxn>
                  <a:cxn ang="0">
                    <a:pos x="0" y="0"/>
                  </a:cxn>
                </a:cxnLst>
                <a:rect l="0" t="0" r="r" b="b"/>
                <a:pathLst>
                  <a:path w="16" h="7">
                    <a:moveTo>
                      <a:pt x="0" y="0"/>
                    </a:moveTo>
                    <a:lnTo>
                      <a:pt x="0" y="7"/>
                    </a:lnTo>
                    <a:lnTo>
                      <a:pt x="4" y="7"/>
                    </a:lnTo>
                    <a:lnTo>
                      <a:pt x="7" y="4"/>
                    </a:lnTo>
                    <a:lnTo>
                      <a:pt x="16" y="4"/>
                    </a:lnTo>
                    <a:lnTo>
                      <a:pt x="14"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629"/>
              <p:cNvSpPr>
                <a:spLocks/>
              </p:cNvSpPr>
              <p:nvPr/>
            </p:nvSpPr>
            <p:spPr bwMode="auto">
              <a:xfrm>
                <a:off x="8256" y="6170"/>
                <a:ext cx="16" cy="7"/>
              </a:xfrm>
              <a:custGeom>
                <a:avLst/>
                <a:gdLst/>
                <a:ahLst/>
                <a:cxnLst>
                  <a:cxn ang="0">
                    <a:pos x="0" y="0"/>
                  </a:cxn>
                  <a:cxn ang="0">
                    <a:pos x="0" y="7"/>
                  </a:cxn>
                  <a:cxn ang="0">
                    <a:pos x="7" y="7"/>
                  </a:cxn>
                  <a:cxn ang="0">
                    <a:pos x="7" y="4"/>
                  </a:cxn>
                  <a:cxn ang="0">
                    <a:pos x="16" y="4"/>
                  </a:cxn>
                  <a:cxn ang="0">
                    <a:pos x="14" y="0"/>
                  </a:cxn>
                  <a:cxn ang="0">
                    <a:pos x="0" y="0"/>
                  </a:cxn>
                </a:cxnLst>
                <a:rect l="0" t="0" r="r" b="b"/>
                <a:pathLst>
                  <a:path w="16" h="7">
                    <a:moveTo>
                      <a:pt x="0" y="0"/>
                    </a:moveTo>
                    <a:lnTo>
                      <a:pt x="0" y="7"/>
                    </a:lnTo>
                    <a:lnTo>
                      <a:pt x="7" y="7"/>
                    </a:lnTo>
                    <a:lnTo>
                      <a:pt x="7" y="4"/>
                    </a:lnTo>
                    <a:lnTo>
                      <a:pt x="16"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630"/>
              <p:cNvSpPr>
                <a:spLocks/>
              </p:cNvSpPr>
              <p:nvPr/>
            </p:nvSpPr>
            <p:spPr bwMode="auto">
              <a:xfrm>
                <a:off x="8258" y="6170"/>
                <a:ext cx="14" cy="7"/>
              </a:xfrm>
              <a:custGeom>
                <a:avLst/>
                <a:gdLst/>
                <a:ahLst/>
                <a:cxnLst>
                  <a:cxn ang="0">
                    <a:pos x="0" y="0"/>
                  </a:cxn>
                  <a:cxn ang="0">
                    <a:pos x="0" y="7"/>
                  </a:cxn>
                  <a:cxn ang="0">
                    <a:pos x="4" y="7"/>
                  </a:cxn>
                  <a:cxn ang="0">
                    <a:pos x="4" y="4"/>
                  </a:cxn>
                  <a:cxn ang="0">
                    <a:pos x="14" y="4"/>
                  </a:cxn>
                  <a:cxn ang="0">
                    <a:pos x="11" y="0"/>
                  </a:cxn>
                  <a:cxn ang="0">
                    <a:pos x="0" y="0"/>
                  </a:cxn>
                </a:cxnLst>
                <a:rect l="0" t="0" r="r" b="b"/>
                <a:pathLst>
                  <a:path w="14" h="7">
                    <a:moveTo>
                      <a:pt x="0" y="0"/>
                    </a:moveTo>
                    <a:lnTo>
                      <a:pt x="0" y="7"/>
                    </a:lnTo>
                    <a:lnTo>
                      <a:pt x="4" y="7"/>
                    </a:lnTo>
                    <a:lnTo>
                      <a:pt x="4" y="4"/>
                    </a:lnTo>
                    <a:lnTo>
                      <a:pt x="14" y="4"/>
                    </a:lnTo>
                    <a:lnTo>
                      <a:pt x="11"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Freeform 631"/>
              <p:cNvSpPr>
                <a:spLocks/>
              </p:cNvSpPr>
              <p:nvPr/>
            </p:nvSpPr>
            <p:spPr bwMode="auto">
              <a:xfrm>
                <a:off x="8258" y="6170"/>
                <a:ext cx="14" cy="7"/>
              </a:xfrm>
              <a:custGeom>
                <a:avLst/>
                <a:gdLst/>
                <a:ahLst/>
                <a:cxnLst>
                  <a:cxn ang="0">
                    <a:pos x="0" y="0"/>
                  </a:cxn>
                  <a:cxn ang="0">
                    <a:pos x="0" y="7"/>
                  </a:cxn>
                  <a:cxn ang="0">
                    <a:pos x="4" y="7"/>
                  </a:cxn>
                  <a:cxn ang="0">
                    <a:pos x="7" y="4"/>
                  </a:cxn>
                  <a:cxn ang="0">
                    <a:pos x="14" y="4"/>
                  </a:cxn>
                  <a:cxn ang="0">
                    <a:pos x="11" y="0"/>
                  </a:cxn>
                  <a:cxn ang="0">
                    <a:pos x="0" y="0"/>
                  </a:cxn>
                </a:cxnLst>
                <a:rect l="0" t="0" r="r" b="b"/>
                <a:pathLst>
                  <a:path w="14" h="7">
                    <a:moveTo>
                      <a:pt x="0" y="0"/>
                    </a:moveTo>
                    <a:lnTo>
                      <a:pt x="0" y="7"/>
                    </a:lnTo>
                    <a:lnTo>
                      <a:pt x="4" y="7"/>
                    </a:lnTo>
                    <a:lnTo>
                      <a:pt x="7" y="4"/>
                    </a:lnTo>
                    <a:lnTo>
                      <a:pt x="14" y="4"/>
                    </a:lnTo>
                    <a:lnTo>
                      <a:pt x="11"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632"/>
              <p:cNvSpPr>
                <a:spLocks/>
              </p:cNvSpPr>
              <p:nvPr/>
            </p:nvSpPr>
            <p:spPr bwMode="auto">
              <a:xfrm>
                <a:off x="8260" y="6170"/>
                <a:ext cx="12" cy="7"/>
              </a:xfrm>
              <a:custGeom>
                <a:avLst/>
                <a:gdLst/>
                <a:ahLst/>
                <a:cxnLst>
                  <a:cxn ang="0">
                    <a:pos x="0" y="0"/>
                  </a:cxn>
                  <a:cxn ang="0">
                    <a:pos x="0" y="7"/>
                  </a:cxn>
                  <a:cxn ang="0">
                    <a:pos x="4" y="7"/>
                  </a:cxn>
                  <a:cxn ang="0">
                    <a:pos x="4" y="4"/>
                  </a:cxn>
                  <a:cxn ang="0">
                    <a:pos x="11" y="4"/>
                  </a:cxn>
                  <a:cxn ang="0">
                    <a:pos x="9" y="0"/>
                  </a:cxn>
                  <a:cxn ang="0">
                    <a:pos x="0" y="0"/>
                  </a:cxn>
                </a:cxnLst>
                <a:rect l="0" t="0" r="r" b="b"/>
                <a:pathLst>
                  <a:path w="12" h="7">
                    <a:moveTo>
                      <a:pt x="0" y="0"/>
                    </a:moveTo>
                    <a:lnTo>
                      <a:pt x="0" y="7"/>
                    </a:lnTo>
                    <a:lnTo>
                      <a:pt x="4" y="7"/>
                    </a:lnTo>
                    <a:lnTo>
                      <a:pt x="4" y="4"/>
                    </a:lnTo>
                    <a:lnTo>
                      <a:pt x="11" y="4"/>
                    </a:lnTo>
                    <a:lnTo>
                      <a:pt x="9"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Freeform 633"/>
              <p:cNvSpPr>
                <a:spLocks/>
              </p:cNvSpPr>
              <p:nvPr/>
            </p:nvSpPr>
            <p:spPr bwMode="auto">
              <a:xfrm>
                <a:off x="8260" y="6170"/>
                <a:ext cx="12" cy="7"/>
              </a:xfrm>
              <a:custGeom>
                <a:avLst/>
                <a:gdLst/>
                <a:ahLst/>
                <a:cxnLst>
                  <a:cxn ang="0">
                    <a:pos x="0" y="0"/>
                  </a:cxn>
                  <a:cxn ang="0">
                    <a:pos x="0" y="7"/>
                  </a:cxn>
                  <a:cxn ang="0">
                    <a:pos x="4" y="7"/>
                  </a:cxn>
                  <a:cxn ang="0">
                    <a:pos x="4" y="4"/>
                  </a:cxn>
                  <a:cxn ang="0">
                    <a:pos x="11" y="4"/>
                  </a:cxn>
                  <a:cxn ang="0">
                    <a:pos x="9" y="0"/>
                  </a:cxn>
                  <a:cxn ang="0">
                    <a:pos x="0" y="0"/>
                  </a:cxn>
                </a:cxnLst>
                <a:rect l="0" t="0" r="r" b="b"/>
                <a:pathLst>
                  <a:path w="12" h="7">
                    <a:moveTo>
                      <a:pt x="0" y="0"/>
                    </a:moveTo>
                    <a:lnTo>
                      <a:pt x="0" y="7"/>
                    </a:lnTo>
                    <a:lnTo>
                      <a:pt x="4" y="7"/>
                    </a:lnTo>
                    <a:lnTo>
                      <a:pt x="4" y="4"/>
                    </a:lnTo>
                    <a:lnTo>
                      <a:pt x="11"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634"/>
              <p:cNvSpPr>
                <a:spLocks/>
              </p:cNvSpPr>
              <p:nvPr/>
            </p:nvSpPr>
            <p:spPr bwMode="auto">
              <a:xfrm>
                <a:off x="8263" y="6170"/>
                <a:ext cx="9" cy="7"/>
              </a:xfrm>
              <a:custGeom>
                <a:avLst/>
                <a:gdLst/>
                <a:ahLst/>
                <a:cxnLst>
                  <a:cxn ang="0">
                    <a:pos x="0" y="0"/>
                  </a:cxn>
                  <a:cxn ang="0">
                    <a:pos x="0" y="7"/>
                  </a:cxn>
                  <a:cxn ang="0">
                    <a:pos x="4" y="4"/>
                  </a:cxn>
                  <a:cxn ang="0">
                    <a:pos x="9" y="4"/>
                  </a:cxn>
                  <a:cxn ang="0">
                    <a:pos x="7" y="0"/>
                  </a:cxn>
                  <a:cxn ang="0">
                    <a:pos x="0" y="0"/>
                  </a:cxn>
                </a:cxnLst>
                <a:rect l="0" t="0" r="r" b="b"/>
                <a:pathLst>
                  <a:path w="9" h="7">
                    <a:moveTo>
                      <a:pt x="0" y="0"/>
                    </a:moveTo>
                    <a:lnTo>
                      <a:pt x="0" y="7"/>
                    </a:lnTo>
                    <a:lnTo>
                      <a:pt x="4"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635"/>
              <p:cNvSpPr>
                <a:spLocks/>
              </p:cNvSpPr>
              <p:nvPr/>
            </p:nvSpPr>
            <p:spPr bwMode="auto">
              <a:xfrm>
                <a:off x="8263" y="6170"/>
                <a:ext cx="9" cy="7"/>
              </a:xfrm>
              <a:custGeom>
                <a:avLst/>
                <a:gdLst/>
                <a:ahLst/>
                <a:cxnLst>
                  <a:cxn ang="0">
                    <a:pos x="0" y="0"/>
                  </a:cxn>
                  <a:cxn ang="0">
                    <a:pos x="0" y="7"/>
                  </a:cxn>
                  <a:cxn ang="0">
                    <a:pos x="4" y="4"/>
                  </a:cxn>
                  <a:cxn ang="0">
                    <a:pos x="9" y="4"/>
                  </a:cxn>
                  <a:cxn ang="0">
                    <a:pos x="7" y="0"/>
                  </a:cxn>
                  <a:cxn ang="0">
                    <a:pos x="0" y="0"/>
                  </a:cxn>
                </a:cxnLst>
                <a:rect l="0" t="0" r="r" b="b"/>
                <a:pathLst>
                  <a:path w="9" h="7">
                    <a:moveTo>
                      <a:pt x="0" y="0"/>
                    </a:moveTo>
                    <a:lnTo>
                      <a:pt x="0" y="7"/>
                    </a:lnTo>
                    <a:lnTo>
                      <a:pt x="4" y="4"/>
                    </a:lnTo>
                    <a:lnTo>
                      <a:pt x="9"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636"/>
              <p:cNvSpPr>
                <a:spLocks/>
              </p:cNvSpPr>
              <p:nvPr/>
            </p:nvSpPr>
            <p:spPr bwMode="auto">
              <a:xfrm>
                <a:off x="8263" y="6170"/>
                <a:ext cx="9" cy="7"/>
              </a:xfrm>
              <a:custGeom>
                <a:avLst/>
                <a:gdLst/>
                <a:ahLst/>
                <a:cxnLst>
                  <a:cxn ang="0">
                    <a:pos x="0" y="0"/>
                  </a:cxn>
                  <a:cxn ang="0">
                    <a:pos x="0" y="7"/>
                  </a:cxn>
                  <a:cxn ang="0">
                    <a:pos x="4" y="7"/>
                  </a:cxn>
                  <a:cxn ang="0">
                    <a:pos x="4" y="4"/>
                  </a:cxn>
                  <a:cxn ang="0">
                    <a:pos x="9" y="4"/>
                  </a:cxn>
                  <a:cxn ang="0">
                    <a:pos x="7" y="0"/>
                  </a:cxn>
                  <a:cxn ang="0">
                    <a:pos x="0" y="0"/>
                  </a:cxn>
                </a:cxnLst>
                <a:rect l="0" t="0" r="r" b="b"/>
                <a:pathLst>
                  <a:path w="9" h="7">
                    <a:moveTo>
                      <a:pt x="0" y="0"/>
                    </a:moveTo>
                    <a:lnTo>
                      <a:pt x="0" y="7"/>
                    </a:lnTo>
                    <a:lnTo>
                      <a:pt x="4" y="7"/>
                    </a:lnTo>
                    <a:lnTo>
                      <a:pt x="4" y="4"/>
                    </a:lnTo>
                    <a:lnTo>
                      <a:pt x="9"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637"/>
              <p:cNvSpPr>
                <a:spLocks/>
              </p:cNvSpPr>
              <p:nvPr/>
            </p:nvSpPr>
            <p:spPr bwMode="auto">
              <a:xfrm>
                <a:off x="8265" y="6170"/>
                <a:ext cx="7" cy="7"/>
              </a:xfrm>
              <a:custGeom>
                <a:avLst/>
                <a:gdLst/>
                <a:ahLst/>
                <a:cxnLst>
                  <a:cxn ang="0">
                    <a:pos x="0" y="0"/>
                  </a:cxn>
                  <a:cxn ang="0">
                    <a:pos x="0" y="7"/>
                  </a:cxn>
                  <a:cxn ang="0">
                    <a:pos x="2" y="7"/>
                  </a:cxn>
                  <a:cxn ang="0">
                    <a:pos x="7" y="4"/>
                  </a:cxn>
                  <a:cxn ang="0">
                    <a:pos x="4" y="0"/>
                  </a:cxn>
                  <a:cxn ang="0">
                    <a:pos x="0" y="0"/>
                  </a:cxn>
                </a:cxnLst>
                <a:rect l="0" t="0" r="r" b="b"/>
                <a:pathLst>
                  <a:path w="7" h="7">
                    <a:moveTo>
                      <a:pt x="0" y="0"/>
                    </a:moveTo>
                    <a:lnTo>
                      <a:pt x="0" y="7"/>
                    </a:lnTo>
                    <a:lnTo>
                      <a:pt x="2" y="7"/>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638"/>
              <p:cNvSpPr>
                <a:spLocks/>
              </p:cNvSpPr>
              <p:nvPr/>
            </p:nvSpPr>
            <p:spPr bwMode="auto">
              <a:xfrm>
                <a:off x="8268" y="6180"/>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639"/>
              <p:cNvSpPr>
                <a:spLocks/>
              </p:cNvSpPr>
              <p:nvPr/>
            </p:nvSpPr>
            <p:spPr bwMode="auto">
              <a:xfrm>
                <a:off x="8265" y="6180"/>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640"/>
              <p:cNvSpPr>
                <a:spLocks/>
              </p:cNvSpPr>
              <p:nvPr/>
            </p:nvSpPr>
            <p:spPr bwMode="auto">
              <a:xfrm>
                <a:off x="8263" y="6180"/>
                <a:ext cx="14" cy="76"/>
              </a:xfrm>
              <a:custGeom>
                <a:avLst/>
                <a:gdLst/>
                <a:ahLst/>
                <a:cxnLst>
                  <a:cxn ang="0">
                    <a:pos x="14" y="76"/>
                  </a:cxn>
                  <a:cxn ang="0">
                    <a:pos x="14" y="57"/>
                  </a:cxn>
                  <a:cxn ang="0">
                    <a:pos x="7" y="0"/>
                  </a:cxn>
                  <a:cxn ang="0">
                    <a:pos x="0" y="0"/>
                  </a:cxn>
                  <a:cxn ang="0">
                    <a:pos x="4" y="19"/>
                  </a:cxn>
                  <a:cxn ang="0">
                    <a:pos x="4" y="28"/>
                  </a:cxn>
                  <a:cxn ang="0">
                    <a:pos x="7" y="38"/>
                  </a:cxn>
                  <a:cxn ang="0">
                    <a:pos x="7" y="57"/>
                  </a:cxn>
                  <a:cxn ang="0">
                    <a:pos x="9" y="67"/>
                  </a:cxn>
                  <a:cxn ang="0">
                    <a:pos x="9" y="76"/>
                  </a:cxn>
                  <a:cxn ang="0">
                    <a:pos x="14" y="76"/>
                  </a:cxn>
                </a:cxnLst>
                <a:rect l="0" t="0" r="r" b="b"/>
                <a:pathLst>
                  <a:path w="14" h="76">
                    <a:moveTo>
                      <a:pt x="14" y="76"/>
                    </a:moveTo>
                    <a:lnTo>
                      <a:pt x="14" y="57"/>
                    </a:lnTo>
                    <a:lnTo>
                      <a:pt x="7" y="0"/>
                    </a:lnTo>
                    <a:lnTo>
                      <a:pt x="0" y="0"/>
                    </a:lnTo>
                    <a:lnTo>
                      <a:pt x="4" y="19"/>
                    </a:lnTo>
                    <a:lnTo>
                      <a:pt x="4" y="28"/>
                    </a:lnTo>
                    <a:lnTo>
                      <a:pt x="7" y="38"/>
                    </a:lnTo>
                    <a:lnTo>
                      <a:pt x="7" y="57"/>
                    </a:lnTo>
                    <a:lnTo>
                      <a:pt x="9" y="67"/>
                    </a:lnTo>
                    <a:lnTo>
                      <a:pt x="9" y="76"/>
                    </a:lnTo>
                    <a:lnTo>
                      <a:pt x="14" y="76"/>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641"/>
              <p:cNvSpPr>
                <a:spLocks/>
              </p:cNvSpPr>
              <p:nvPr/>
            </p:nvSpPr>
            <p:spPr bwMode="auto">
              <a:xfrm>
                <a:off x="8263" y="6180"/>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642"/>
              <p:cNvSpPr>
                <a:spLocks/>
              </p:cNvSpPr>
              <p:nvPr/>
            </p:nvSpPr>
            <p:spPr bwMode="auto">
              <a:xfrm>
                <a:off x="8263" y="6180"/>
                <a:ext cx="12" cy="79"/>
              </a:xfrm>
              <a:custGeom>
                <a:avLst/>
                <a:gdLst/>
                <a:ahLst/>
                <a:cxnLst>
                  <a:cxn ang="0">
                    <a:pos x="4" y="0"/>
                  </a:cxn>
                  <a:cxn ang="0">
                    <a:pos x="0" y="0"/>
                  </a:cxn>
                  <a:cxn ang="0">
                    <a:pos x="4" y="38"/>
                  </a:cxn>
                  <a:cxn ang="0">
                    <a:pos x="4" y="57"/>
                  </a:cxn>
                  <a:cxn ang="0">
                    <a:pos x="7" y="79"/>
                  </a:cxn>
                  <a:cxn ang="0">
                    <a:pos x="7" y="76"/>
                  </a:cxn>
                  <a:cxn ang="0">
                    <a:pos x="11" y="76"/>
                  </a:cxn>
                  <a:cxn ang="0">
                    <a:pos x="11" y="57"/>
                  </a:cxn>
                  <a:cxn ang="0">
                    <a:pos x="4" y="0"/>
                  </a:cxn>
                </a:cxnLst>
                <a:rect l="0" t="0" r="r" b="b"/>
                <a:pathLst>
                  <a:path w="12" h="79">
                    <a:moveTo>
                      <a:pt x="4" y="0"/>
                    </a:moveTo>
                    <a:lnTo>
                      <a:pt x="0" y="0"/>
                    </a:lnTo>
                    <a:lnTo>
                      <a:pt x="4" y="38"/>
                    </a:lnTo>
                    <a:lnTo>
                      <a:pt x="4" y="57"/>
                    </a:lnTo>
                    <a:lnTo>
                      <a:pt x="7" y="79"/>
                    </a:lnTo>
                    <a:lnTo>
                      <a:pt x="7" y="76"/>
                    </a:lnTo>
                    <a:lnTo>
                      <a:pt x="11" y="76"/>
                    </a:lnTo>
                    <a:lnTo>
                      <a:pt x="11" y="57"/>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643"/>
              <p:cNvSpPr>
                <a:spLocks/>
              </p:cNvSpPr>
              <p:nvPr/>
            </p:nvSpPr>
            <p:spPr bwMode="auto">
              <a:xfrm>
                <a:off x="8260" y="6180"/>
                <a:ext cx="15" cy="79"/>
              </a:xfrm>
              <a:custGeom>
                <a:avLst/>
                <a:gdLst/>
                <a:ahLst/>
                <a:cxnLst>
                  <a:cxn ang="0">
                    <a:pos x="11" y="57"/>
                  </a:cxn>
                  <a:cxn ang="0">
                    <a:pos x="11" y="38"/>
                  </a:cxn>
                  <a:cxn ang="0">
                    <a:pos x="7" y="0"/>
                  </a:cxn>
                  <a:cxn ang="0">
                    <a:pos x="0" y="0"/>
                  </a:cxn>
                  <a:cxn ang="0">
                    <a:pos x="7" y="57"/>
                  </a:cxn>
                  <a:cxn ang="0">
                    <a:pos x="7" y="79"/>
                  </a:cxn>
                  <a:cxn ang="0">
                    <a:pos x="9" y="76"/>
                  </a:cxn>
                  <a:cxn ang="0">
                    <a:pos x="14" y="76"/>
                  </a:cxn>
                  <a:cxn ang="0">
                    <a:pos x="11" y="57"/>
                  </a:cxn>
                </a:cxnLst>
                <a:rect l="0" t="0" r="r" b="b"/>
                <a:pathLst>
                  <a:path w="15" h="79">
                    <a:moveTo>
                      <a:pt x="11" y="57"/>
                    </a:moveTo>
                    <a:lnTo>
                      <a:pt x="11" y="38"/>
                    </a:lnTo>
                    <a:lnTo>
                      <a:pt x="7" y="0"/>
                    </a:lnTo>
                    <a:lnTo>
                      <a:pt x="0" y="0"/>
                    </a:lnTo>
                    <a:lnTo>
                      <a:pt x="7" y="57"/>
                    </a:lnTo>
                    <a:lnTo>
                      <a:pt x="7" y="79"/>
                    </a:lnTo>
                    <a:lnTo>
                      <a:pt x="9" y="76"/>
                    </a:lnTo>
                    <a:lnTo>
                      <a:pt x="14" y="76"/>
                    </a:lnTo>
                    <a:lnTo>
                      <a:pt x="11"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644"/>
              <p:cNvSpPr>
                <a:spLocks/>
              </p:cNvSpPr>
              <p:nvPr/>
            </p:nvSpPr>
            <p:spPr bwMode="auto">
              <a:xfrm>
                <a:off x="8260" y="6180"/>
                <a:ext cx="12" cy="79"/>
              </a:xfrm>
              <a:custGeom>
                <a:avLst/>
                <a:gdLst/>
                <a:ahLst/>
                <a:cxnLst>
                  <a:cxn ang="0">
                    <a:pos x="4" y="0"/>
                  </a:cxn>
                  <a:cxn ang="0">
                    <a:pos x="0" y="0"/>
                  </a:cxn>
                  <a:cxn ang="0">
                    <a:pos x="4" y="38"/>
                  </a:cxn>
                  <a:cxn ang="0">
                    <a:pos x="4" y="57"/>
                  </a:cxn>
                  <a:cxn ang="0">
                    <a:pos x="7" y="79"/>
                  </a:cxn>
                  <a:cxn ang="0">
                    <a:pos x="7" y="76"/>
                  </a:cxn>
                  <a:cxn ang="0">
                    <a:pos x="11" y="76"/>
                  </a:cxn>
                  <a:cxn ang="0">
                    <a:pos x="11" y="57"/>
                  </a:cxn>
                  <a:cxn ang="0">
                    <a:pos x="9" y="38"/>
                  </a:cxn>
                  <a:cxn ang="0">
                    <a:pos x="9" y="19"/>
                  </a:cxn>
                  <a:cxn ang="0">
                    <a:pos x="4" y="0"/>
                  </a:cxn>
                </a:cxnLst>
                <a:rect l="0" t="0" r="r" b="b"/>
                <a:pathLst>
                  <a:path w="12" h="79">
                    <a:moveTo>
                      <a:pt x="4" y="0"/>
                    </a:moveTo>
                    <a:lnTo>
                      <a:pt x="0" y="0"/>
                    </a:lnTo>
                    <a:lnTo>
                      <a:pt x="4" y="38"/>
                    </a:lnTo>
                    <a:lnTo>
                      <a:pt x="4" y="57"/>
                    </a:lnTo>
                    <a:lnTo>
                      <a:pt x="7" y="79"/>
                    </a:lnTo>
                    <a:lnTo>
                      <a:pt x="7" y="76"/>
                    </a:lnTo>
                    <a:lnTo>
                      <a:pt x="11" y="76"/>
                    </a:lnTo>
                    <a:lnTo>
                      <a:pt x="11" y="57"/>
                    </a:lnTo>
                    <a:lnTo>
                      <a:pt x="9" y="38"/>
                    </a:lnTo>
                    <a:lnTo>
                      <a:pt x="9" y="19"/>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645"/>
              <p:cNvSpPr>
                <a:spLocks/>
              </p:cNvSpPr>
              <p:nvPr/>
            </p:nvSpPr>
            <p:spPr bwMode="auto">
              <a:xfrm>
                <a:off x="8258" y="6180"/>
                <a:ext cx="14" cy="79"/>
              </a:xfrm>
              <a:custGeom>
                <a:avLst/>
                <a:gdLst/>
                <a:ahLst/>
                <a:cxnLst>
                  <a:cxn ang="0">
                    <a:pos x="11" y="57"/>
                  </a:cxn>
                  <a:cxn ang="0">
                    <a:pos x="11" y="38"/>
                  </a:cxn>
                  <a:cxn ang="0">
                    <a:pos x="7" y="0"/>
                  </a:cxn>
                  <a:cxn ang="0">
                    <a:pos x="0" y="0"/>
                  </a:cxn>
                  <a:cxn ang="0">
                    <a:pos x="7" y="57"/>
                  </a:cxn>
                  <a:cxn ang="0">
                    <a:pos x="7" y="79"/>
                  </a:cxn>
                  <a:cxn ang="0">
                    <a:pos x="9" y="76"/>
                  </a:cxn>
                  <a:cxn ang="0">
                    <a:pos x="14" y="76"/>
                  </a:cxn>
                  <a:cxn ang="0">
                    <a:pos x="11" y="57"/>
                  </a:cxn>
                </a:cxnLst>
                <a:rect l="0" t="0" r="r" b="b"/>
                <a:pathLst>
                  <a:path w="14" h="79">
                    <a:moveTo>
                      <a:pt x="11" y="57"/>
                    </a:moveTo>
                    <a:lnTo>
                      <a:pt x="11" y="38"/>
                    </a:lnTo>
                    <a:lnTo>
                      <a:pt x="7" y="0"/>
                    </a:lnTo>
                    <a:lnTo>
                      <a:pt x="0" y="0"/>
                    </a:lnTo>
                    <a:lnTo>
                      <a:pt x="7" y="57"/>
                    </a:lnTo>
                    <a:lnTo>
                      <a:pt x="7" y="79"/>
                    </a:lnTo>
                    <a:lnTo>
                      <a:pt x="9" y="76"/>
                    </a:lnTo>
                    <a:lnTo>
                      <a:pt x="14" y="76"/>
                    </a:lnTo>
                    <a:lnTo>
                      <a:pt x="11"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646"/>
              <p:cNvSpPr>
                <a:spLocks/>
              </p:cNvSpPr>
              <p:nvPr/>
            </p:nvSpPr>
            <p:spPr bwMode="auto">
              <a:xfrm>
                <a:off x="8258" y="6180"/>
                <a:ext cx="12" cy="76"/>
              </a:xfrm>
              <a:custGeom>
                <a:avLst/>
                <a:gdLst/>
                <a:ahLst/>
                <a:cxnLst>
                  <a:cxn ang="0">
                    <a:pos x="7" y="57"/>
                  </a:cxn>
                  <a:cxn ang="0">
                    <a:pos x="7" y="76"/>
                  </a:cxn>
                  <a:cxn ang="0">
                    <a:pos x="11" y="76"/>
                  </a:cxn>
                  <a:cxn ang="0">
                    <a:pos x="11" y="57"/>
                  </a:cxn>
                  <a:cxn ang="0">
                    <a:pos x="9" y="38"/>
                  </a:cxn>
                  <a:cxn ang="0">
                    <a:pos x="9" y="19"/>
                  </a:cxn>
                  <a:cxn ang="0">
                    <a:pos x="4" y="0"/>
                  </a:cxn>
                  <a:cxn ang="0">
                    <a:pos x="0" y="0"/>
                  </a:cxn>
                  <a:cxn ang="0">
                    <a:pos x="7" y="57"/>
                  </a:cxn>
                </a:cxnLst>
                <a:rect l="0" t="0" r="r" b="b"/>
                <a:pathLst>
                  <a:path w="12" h="76">
                    <a:moveTo>
                      <a:pt x="7" y="57"/>
                    </a:moveTo>
                    <a:lnTo>
                      <a:pt x="7" y="76"/>
                    </a:lnTo>
                    <a:lnTo>
                      <a:pt x="11" y="76"/>
                    </a:lnTo>
                    <a:lnTo>
                      <a:pt x="11" y="57"/>
                    </a:lnTo>
                    <a:lnTo>
                      <a:pt x="9" y="38"/>
                    </a:lnTo>
                    <a:lnTo>
                      <a:pt x="9" y="19"/>
                    </a:lnTo>
                    <a:lnTo>
                      <a:pt x="4" y="0"/>
                    </a:lnTo>
                    <a:lnTo>
                      <a:pt x="0" y="0"/>
                    </a:lnTo>
                    <a:lnTo>
                      <a:pt x="7"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647"/>
              <p:cNvSpPr>
                <a:spLocks/>
              </p:cNvSpPr>
              <p:nvPr/>
            </p:nvSpPr>
            <p:spPr bwMode="auto">
              <a:xfrm>
                <a:off x="8256" y="6180"/>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648"/>
              <p:cNvSpPr>
                <a:spLocks/>
              </p:cNvSpPr>
              <p:nvPr/>
            </p:nvSpPr>
            <p:spPr bwMode="auto">
              <a:xfrm>
                <a:off x="8256" y="6180"/>
                <a:ext cx="12" cy="76"/>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6">
                    <a:moveTo>
                      <a:pt x="7" y="57"/>
                    </a:moveTo>
                    <a:lnTo>
                      <a:pt x="7" y="76"/>
                    </a:lnTo>
                    <a:lnTo>
                      <a:pt x="11" y="76"/>
                    </a:lnTo>
                    <a:lnTo>
                      <a:pt x="11" y="38"/>
                    </a:lnTo>
                    <a:lnTo>
                      <a:pt x="9" y="19"/>
                    </a:lnTo>
                    <a:lnTo>
                      <a:pt x="4" y="0"/>
                    </a:lnTo>
                    <a:lnTo>
                      <a:pt x="0" y="0"/>
                    </a:lnTo>
                    <a:lnTo>
                      <a:pt x="7"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649"/>
              <p:cNvSpPr>
                <a:spLocks/>
              </p:cNvSpPr>
              <p:nvPr/>
            </p:nvSpPr>
            <p:spPr bwMode="auto">
              <a:xfrm>
                <a:off x="8253" y="6180"/>
                <a:ext cx="15" cy="79"/>
              </a:xfrm>
              <a:custGeom>
                <a:avLst/>
                <a:gdLst/>
                <a:ahLst/>
                <a:cxnLst>
                  <a:cxn ang="0">
                    <a:pos x="7" y="0"/>
                  </a:cxn>
                  <a:cxn ang="0">
                    <a:pos x="0" y="0"/>
                  </a:cxn>
                  <a:cxn ang="0">
                    <a:pos x="4" y="19"/>
                  </a:cxn>
                  <a:cxn ang="0">
                    <a:pos x="7" y="38"/>
                  </a:cxn>
                  <a:cxn ang="0">
                    <a:pos x="7" y="79"/>
                  </a:cxn>
                  <a:cxn ang="0">
                    <a:pos x="14" y="76"/>
                  </a:cxn>
                  <a:cxn ang="0">
                    <a:pos x="14" y="57"/>
                  </a:cxn>
                  <a:cxn ang="0">
                    <a:pos x="7" y="0"/>
                  </a:cxn>
                </a:cxnLst>
                <a:rect l="0" t="0" r="r" b="b"/>
                <a:pathLst>
                  <a:path w="15" h="79">
                    <a:moveTo>
                      <a:pt x="7" y="0"/>
                    </a:moveTo>
                    <a:lnTo>
                      <a:pt x="0" y="0"/>
                    </a:lnTo>
                    <a:lnTo>
                      <a:pt x="4" y="19"/>
                    </a:lnTo>
                    <a:lnTo>
                      <a:pt x="7" y="38"/>
                    </a:lnTo>
                    <a:lnTo>
                      <a:pt x="7" y="79"/>
                    </a:lnTo>
                    <a:lnTo>
                      <a:pt x="14" y="76"/>
                    </a:lnTo>
                    <a:lnTo>
                      <a:pt x="14" y="57"/>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650"/>
              <p:cNvSpPr>
                <a:spLocks/>
              </p:cNvSpPr>
              <p:nvPr/>
            </p:nvSpPr>
            <p:spPr bwMode="auto">
              <a:xfrm>
                <a:off x="7812" y="6912"/>
                <a:ext cx="124" cy="33"/>
              </a:xfrm>
              <a:custGeom>
                <a:avLst/>
                <a:gdLst/>
                <a:ahLst/>
                <a:cxnLst>
                  <a:cxn ang="0">
                    <a:pos x="0" y="33"/>
                  </a:cxn>
                  <a:cxn ang="0">
                    <a:pos x="124" y="26"/>
                  </a:cxn>
                  <a:cxn ang="0">
                    <a:pos x="122" y="0"/>
                  </a:cxn>
                  <a:cxn ang="0">
                    <a:pos x="4" y="14"/>
                  </a:cxn>
                  <a:cxn ang="0">
                    <a:pos x="0" y="33"/>
                  </a:cxn>
                </a:cxnLst>
                <a:rect l="0" t="0" r="r" b="b"/>
                <a:pathLst>
                  <a:path w="124" h="33">
                    <a:moveTo>
                      <a:pt x="0" y="33"/>
                    </a:moveTo>
                    <a:lnTo>
                      <a:pt x="124" y="26"/>
                    </a:lnTo>
                    <a:lnTo>
                      <a:pt x="122"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651"/>
              <p:cNvSpPr>
                <a:spLocks/>
              </p:cNvSpPr>
              <p:nvPr/>
            </p:nvSpPr>
            <p:spPr bwMode="auto">
              <a:xfrm>
                <a:off x="7903" y="6708"/>
                <a:ext cx="331" cy="266"/>
              </a:xfrm>
              <a:custGeom>
                <a:avLst/>
                <a:gdLst/>
                <a:ahLst/>
                <a:cxnLst>
                  <a:cxn ang="0">
                    <a:pos x="227" y="240"/>
                  </a:cxn>
                  <a:cxn ang="0">
                    <a:pos x="223" y="240"/>
                  </a:cxn>
                  <a:cxn ang="0">
                    <a:pos x="242" y="213"/>
                  </a:cxn>
                  <a:cxn ang="0">
                    <a:pos x="326" y="199"/>
                  </a:cxn>
                  <a:cxn ang="0">
                    <a:pos x="331" y="96"/>
                  </a:cxn>
                  <a:cxn ang="0">
                    <a:pos x="271" y="45"/>
                  </a:cxn>
                  <a:cxn ang="0">
                    <a:pos x="182" y="4"/>
                  </a:cxn>
                  <a:cxn ang="0">
                    <a:pos x="127" y="0"/>
                  </a:cxn>
                  <a:cxn ang="0">
                    <a:pos x="107" y="19"/>
                  </a:cxn>
                  <a:cxn ang="0">
                    <a:pos x="100" y="31"/>
                  </a:cxn>
                  <a:cxn ang="0">
                    <a:pos x="91" y="43"/>
                  </a:cxn>
                  <a:cxn ang="0">
                    <a:pos x="76" y="67"/>
                  </a:cxn>
                  <a:cxn ang="0">
                    <a:pos x="62" y="96"/>
                  </a:cxn>
                  <a:cxn ang="0">
                    <a:pos x="55" y="108"/>
                  </a:cxn>
                  <a:cxn ang="0">
                    <a:pos x="50" y="122"/>
                  </a:cxn>
                  <a:cxn ang="0">
                    <a:pos x="43" y="134"/>
                  </a:cxn>
                  <a:cxn ang="0">
                    <a:pos x="35" y="148"/>
                  </a:cxn>
                  <a:cxn ang="0">
                    <a:pos x="28" y="160"/>
                  </a:cxn>
                  <a:cxn ang="0">
                    <a:pos x="23" y="170"/>
                  </a:cxn>
                  <a:cxn ang="0">
                    <a:pos x="16" y="182"/>
                  </a:cxn>
                  <a:cxn ang="0">
                    <a:pos x="9" y="192"/>
                  </a:cxn>
                  <a:cxn ang="0">
                    <a:pos x="0" y="208"/>
                  </a:cxn>
                  <a:cxn ang="0">
                    <a:pos x="4" y="211"/>
                  </a:cxn>
                  <a:cxn ang="0">
                    <a:pos x="9" y="213"/>
                  </a:cxn>
                  <a:cxn ang="0">
                    <a:pos x="14" y="216"/>
                  </a:cxn>
                  <a:cxn ang="0">
                    <a:pos x="21" y="216"/>
                  </a:cxn>
                  <a:cxn ang="0">
                    <a:pos x="23" y="218"/>
                  </a:cxn>
                  <a:cxn ang="0">
                    <a:pos x="33" y="218"/>
                  </a:cxn>
                  <a:cxn ang="0">
                    <a:pos x="35" y="220"/>
                  </a:cxn>
                  <a:cxn ang="0">
                    <a:pos x="47" y="220"/>
                  </a:cxn>
                  <a:cxn ang="0">
                    <a:pos x="55" y="228"/>
                  </a:cxn>
                  <a:cxn ang="0">
                    <a:pos x="60" y="230"/>
                  </a:cxn>
                  <a:cxn ang="0">
                    <a:pos x="43" y="237"/>
                  </a:cxn>
                  <a:cxn ang="0">
                    <a:pos x="26" y="240"/>
                  </a:cxn>
                  <a:cxn ang="0">
                    <a:pos x="16" y="244"/>
                  </a:cxn>
                  <a:cxn ang="0">
                    <a:pos x="16" y="247"/>
                  </a:cxn>
                  <a:cxn ang="0">
                    <a:pos x="21" y="249"/>
                  </a:cxn>
                  <a:cxn ang="0">
                    <a:pos x="26" y="249"/>
                  </a:cxn>
                  <a:cxn ang="0">
                    <a:pos x="31" y="252"/>
                  </a:cxn>
                  <a:cxn ang="0">
                    <a:pos x="45" y="252"/>
                  </a:cxn>
                  <a:cxn ang="0">
                    <a:pos x="52" y="254"/>
                  </a:cxn>
                  <a:cxn ang="0">
                    <a:pos x="91" y="254"/>
                  </a:cxn>
                  <a:cxn ang="0">
                    <a:pos x="148" y="256"/>
                  </a:cxn>
                  <a:cxn ang="0">
                    <a:pos x="172" y="266"/>
                  </a:cxn>
                  <a:cxn ang="0">
                    <a:pos x="180" y="266"/>
                  </a:cxn>
                  <a:cxn ang="0">
                    <a:pos x="187" y="264"/>
                  </a:cxn>
                  <a:cxn ang="0">
                    <a:pos x="191" y="261"/>
                  </a:cxn>
                  <a:cxn ang="0">
                    <a:pos x="199" y="259"/>
                  </a:cxn>
                  <a:cxn ang="0">
                    <a:pos x="206" y="256"/>
                  </a:cxn>
                  <a:cxn ang="0">
                    <a:pos x="211" y="256"/>
                  </a:cxn>
                  <a:cxn ang="0">
                    <a:pos x="225" y="249"/>
                  </a:cxn>
                  <a:cxn ang="0">
                    <a:pos x="230" y="247"/>
                  </a:cxn>
                  <a:cxn ang="0">
                    <a:pos x="230" y="242"/>
                  </a:cxn>
                  <a:cxn ang="0">
                    <a:pos x="227" y="240"/>
                  </a:cxn>
                </a:cxnLst>
                <a:rect l="0" t="0" r="r" b="b"/>
                <a:pathLst>
                  <a:path w="331" h="266">
                    <a:moveTo>
                      <a:pt x="227" y="240"/>
                    </a:moveTo>
                    <a:lnTo>
                      <a:pt x="223" y="240"/>
                    </a:lnTo>
                    <a:lnTo>
                      <a:pt x="242" y="213"/>
                    </a:lnTo>
                    <a:lnTo>
                      <a:pt x="326" y="199"/>
                    </a:lnTo>
                    <a:lnTo>
                      <a:pt x="331" y="96"/>
                    </a:lnTo>
                    <a:lnTo>
                      <a:pt x="271" y="45"/>
                    </a:lnTo>
                    <a:lnTo>
                      <a:pt x="182" y="4"/>
                    </a:lnTo>
                    <a:lnTo>
                      <a:pt x="127" y="0"/>
                    </a:lnTo>
                    <a:lnTo>
                      <a:pt x="107" y="19"/>
                    </a:lnTo>
                    <a:lnTo>
                      <a:pt x="100" y="31"/>
                    </a:lnTo>
                    <a:lnTo>
                      <a:pt x="91" y="43"/>
                    </a:lnTo>
                    <a:lnTo>
                      <a:pt x="76" y="67"/>
                    </a:lnTo>
                    <a:lnTo>
                      <a:pt x="62" y="96"/>
                    </a:lnTo>
                    <a:lnTo>
                      <a:pt x="55" y="108"/>
                    </a:lnTo>
                    <a:lnTo>
                      <a:pt x="50" y="122"/>
                    </a:lnTo>
                    <a:lnTo>
                      <a:pt x="43" y="134"/>
                    </a:lnTo>
                    <a:lnTo>
                      <a:pt x="35" y="148"/>
                    </a:lnTo>
                    <a:lnTo>
                      <a:pt x="28" y="160"/>
                    </a:lnTo>
                    <a:lnTo>
                      <a:pt x="23" y="170"/>
                    </a:lnTo>
                    <a:lnTo>
                      <a:pt x="16" y="182"/>
                    </a:lnTo>
                    <a:lnTo>
                      <a:pt x="9" y="192"/>
                    </a:lnTo>
                    <a:lnTo>
                      <a:pt x="0" y="208"/>
                    </a:lnTo>
                    <a:lnTo>
                      <a:pt x="4" y="211"/>
                    </a:lnTo>
                    <a:lnTo>
                      <a:pt x="9" y="213"/>
                    </a:lnTo>
                    <a:lnTo>
                      <a:pt x="14" y="216"/>
                    </a:lnTo>
                    <a:lnTo>
                      <a:pt x="21" y="216"/>
                    </a:lnTo>
                    <a:lnTo>
                      <a:pt x="23" y="218"/>
                    </a:lnTo>
                    <a:lnTo>
                      <a:pt x="33" y="218"/>
                    </a:lnTo>
                    <a:lnTo>
                      <a:pt x="35" y="220"/>
                    </a:lnTo>
                    <a:lnTo>
                      <a:pt x="47" y="220"/>
                    </a:lnTo>
                    <a:lnTo>
                      <a:pt x="55" y="228"/>
                    </a:lnTo>
                    <a:lnTo>
                      <a:pt x="60" y="230"/>
                    </a:lnTo>
                    <a:lnTo>
                      <a:pt x="43" y="237"/>
                    </a:lnTo>
                    <a:lnTo>
                      <a:pt x="26" y="240"/>
                    </a:lnTo>
                    <a:lnTo>
                      <a:pt x="16" y="244"/>
                    </a:lnTo>
                    <a:lnTo>
                      <a:pt x="16" y="247"/>
                    </a:lnTo>
                    <a:lnTo>
                      <a:pt x="21" y="249"/>
                    </a:lnTo>
                    <a:lnTo>
                      <a:pt x="26" y="249"/>
                    </a:lnTo>
                    <a:lnTo>
                      <a:pt x="31" y="252"/>
                    </a:lnTo>
                    <a:lnTo>
                      <a:pt x="45" y="252"/>
                    </a:lnTo>
                    <a:lnTo>
                      <a:pt x="52" y="254"/>
                    </a:lnTo>
                    <a:lnTo>
                      <a:pt x="91" y="254"/>
                    </a:lnTo>
                    <a:lnTo>
                      <a:pt x="148" y="256"/>
                    </a:lnTo>
                    <a:lnTo>
                      <a:pt x="172" y="266"/>
                    </a:lnTo>
                    <a:lnTo>
                      <a:pt x="180" y="266"/>
                    </a:lnTo>
                    <a:lnTo>
                      <a:pt x="187" y="264"/>
                    </a:lnTo>
                    <a:lnTo>
                      <a:pt x="191" y="261"/>
                    </a:lnTo>
                    <a:lnTo>
                      <a:pt x="199" y="259"/>
                    </a:lnTo>
                    <a:lnTo>
                      <a:pt x="206" y="256"/>
                    </a:lnTo>
                    <a:lnTo>
                      <a:pt x="211" y="256"/>
                    </a:lnTo>
                    <a:lnTo>
                      <a:pt x="225" y="249"/>
                    </a:lnTo>
                    <a:lnTo>
                      <a:pt x="230" y="247"/>
                    </a:lnTo>
                    <a:lnTo>
                      <a:pt x="230" y="242"/>
                    </a:lnTo>
                    <a:lnTo>
                      <a:pt x="227"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652"/>
              <p:cNvSpPr>
                <a:spLocks/>
              </p:cNvSpPr>
              <p:nvPr/>
            </p:nvSpPr>
            <p:spPr bwMode="auto">
              <a:xfrm>
                <a:off x="7718" y="6844"/>
                <a:ext cx="60" cy="92"/>
              </a:xfrm>
              <a:custGeom>
                <a:avLst/>
                <a:gdLst/>
                <a:ahLst/>
                <a:cxnLst>
                  <a:cxn ang="0">
                    <a:pos x="7" y="0"/>
                  </a:cxn>
                  <a:cxn ang="0">
                    <a:pos x="7" y="0"/>
                  </a:cxn>
                  <a:cxn ang="0">
                    <a:pos x="4" y="19"/>
                  </a:cxn>
                  <a:cxn ang="0">
                    <a:pos x="0" y="62"/>
                  </a:cxn>
                  <a:cxn ang="0">
                    <a:pos x="0" y="86"/>
                  </a:cxn>
                  <a:cxn ang="0">
                    <a:pos x="36" y="91"/>
                  </a:cxn>
                  <a:cxn ang="0">
                    <a:pos x="60" y="83"/>
                  </a:cxn>
                  <a:cxn ang="0">
                    <a:pos x="60" y="43"/>
                  </a:cxn>
                  <a:cxn ang="0">
                    <a:pos x="57" y="33"/>
                  </a:cxn>
                  <a:cxn ang="0">
                    <a:pos x="55" y="21"/>
                  </a:cxn>
                  <a:cxn ang="0">
                    <a:pos x="55" y="11"/>
                  </a:cxn>
                  <a:cxn ang="0">
                    <a:pos x="50" y="0"/>
                  </a:cxn>
                  <a:cxn ang="0">
                    <a:pos x="7" y="0"/>
                  </a:cxn>
                </a:cxnLst>
                <a:rect l="0" t="0" r="r" b="b"/>
                <a:pathLst>
                  <a:path w="60" h="92">
                    <a:moveTo>
                      <a:pt x="7" y="0"/>
                    </a:moveTo>
                    <a:lnTo>
                      <a:pt x="7" y="0"/>
                    </a:lnTo>
                    <a:lnTo>
                      <a:pt x="4" y="19"/>
                    </a:lnTo>
                    <a:lnTo>
                      <a:pt x="0" y="62"/>
                    </a:lnTo>
                    <a:lnTo>
                      <a:pt x="0" y="86"/>
                    </a:lnTo>
                    <a:lnTo>
                      <a:pt x="36" y="91"/>
                    </a:lnTo>
                    <a:lnTo>
                      <a:pt x="60" y="83"/>
                    </a:lnTo>
                    <a:lnTo>
                      <a:pt x="60" y="43"/>
                    </a:lnTo>
                    <a:lnTo>
                      <a:pt x="57" y="33"/>
                    </a:lnTo>
                    <a:lnTo>
                      <a:pt x="55" y="21"/>
                    </a:lnTo>
                    <a:lnTo>
                      <a:pt x="55" y="11"/>
                    </a:lnTo>
                    <a:lnTo>
                      <a:pt x="50"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653"/>
              <p:cNvSpPr>
                <a:spLocks/>
              </p:cNvSpPr>
              <p:nvPr/>
            </p:nvSpPr>
            <p:spPr bwMode="auto">
              <a:xfrm>
                <a:off x="7718" y="6854"/>
                <a:ext cx="36" cy="72"/>
              </a:xfrm>
              <a:custGeom>
                <a:avLst/>
                <a:gdLst/>
                <a:ahLst/>
                <a:cxnLst>
                  <a:cxn ang="0">
                    <a:pos x="36" y="0"/>
                  </a:cxn>
                  <a:cxn ang="0">
                    <a:pos x="4" y="0"/>
                  </a:cxn>
                  <a:cxn ang="0">
                    <a:pos x="2" y="19"/>
                  </a:cxn>
                  <a:cxn ang="0">
                    <a:pos x="0" y="33"/>
                  </a:cxn>
                  <a:cxn ang="0">
                    <a:pos x="0" y="69"/>
                  </a:cxn>
                  <a:cxn ang="0">
                    <a:pos x="11" y="69"/>
                  </a:cxn>
                  <a:cxn ang="0">
                    <a:pos x="16" y="71"/>
                  </a:cxn>
                  <a:cxn ang="0">
                    <a:pos x="36" y="71"/>
                  </a:cxn>
                  <a:cxn ang="0">
                    <a:pos x="36" y="0"/>
                  </a:cxn>
                </a:cxnLst>
                <a:rect l="0" t="0" r="r" b="b"/>
                <a:pathLst>
                  <a:path w="36" h="72">
                    <a:moveTo>
                      <a:pt x="36" y="0"/>
                    </a:moveTo>
                    <a:lnTo>
                      <a:pt x="4" y="0"/>
                    </a:lnTo>
                    <a:lnTo>
                      <a:pt x="2" y="19"/>
                    </a:lnTo>
                    <a:lnTo>
                      <a:pt x="0" y="33"/>
                    </a:lnTo>
                    <a:lnTo>
                      <a:pt x="0" y="69"/>
                    </a:lnTo>
                    <a:lnTo>
                      <a:pt x="11" y="69"/>
                    </a:lnTo>
                    <a:lnTo>
                      <a:pt x="16" y="71"/>
                    </a:lnTo>
                    <a:lnTo>
                      <a:pt x="36" y="71"/>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654"/>
              <p:cNvSpPr>
                <a:spLocks/>
              </p:cNvSpPr>
              <p:nvPr/>
            </p:nvSpPr>
            <p:spPr bwMode="auto">
              <a:xfrm>
                <a:off x="7718" y="6854"/>
                <a:ext cx="36" cy="67"/>
              </a:xfrm>
              <a:custGeom>
                <a:avLst/>
                <a:gdLst/>
                <a:ahLst/>
                <a:cxnLst>
                  <a:cxn ang="0">
                    <a:pos x="33" y="0"/>
                  </a:cxn>
                  <a:cxn ang="0">
                    <a:pos x="4" y="0"/>
                  </a:cxn>
                  <a:cxn ang="0">
                    <a:pos x="2" y="16"/>
                  </a:cxn>
                  <a:cxn ang="0">
                    <a:pos x="2" y="31"/>
                  </a:cxn>
                  <a:cxn ang="0">
                    <a:pos x="0" y="47"/>
                  </a:cxn>
                  <a:cxn ang="0">
                    <a:pos x="0" y="64"/>
                  </a:cxn>
                  <a:cxn ang="0">
                    <a:pos x="9" y="64"/>
                  </a:cxn>
                  <a:cxn ang="0">
                    <a:pos x="11" y="67"/>
                  </a:cxn>
                  <a:cxn ang="0">
                    <a:pos x="33" y="67"/>
                  </a:cxn>
                  <a:cxn ang="0">
                    <a:pos x="36" y="52"/>
                  </a:cxn>
                  <a:cxn ang="0">
                    <a:pos x="36" y="16"/>
                  </a:cxn>
                  <a:cxn ang="0">
                    <a:pos x="33" y="0"/>
                  </a:cxn>
                </a:cxnLst>
                <a:rect l="0" t="0" r="r" b="b"/>
                <a:pathLst>
                  <a:path w="36" h="67">
                    <a:moveTo>
                      <a:pt x="33" y="0"/>
                    </a:moveTo>
                    <a:lnTo>
                      <a:pt x="4" y="0"/>
                    </a:lnTo>
                    <a:lnTo>
                      <a:pt x="2" y="16"/>
                    </a:lnTo>
                    <a:lnTo>
                      <a:pt x="2" y="31"/>
                    </a:lnTo>
                    <a:lnTo>
                      <a:pt x="0" y="47"/>
                    </a:lnTo>
                    <a:lnTo>
                      <a:pt x="0" y="64"/>
                    </a:lnTo>
                    <a:lnTo>
                      <a:pt x="9" y="64"/>
                    </a:lnTo>
                    <a:lnTo>
                      <a:pt x="11"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655"/>
              <p:cNvSpPr>
                <a:spLocks/>
              </p:cNvSpPr>
              <p:nvPr/>
            </p:nvSpPr>
            <p:spPr bwMode="auto">
              <a:xfrm>
                <a:off x="7718" y="6854"/>
                <a:ext cx="34" cy="62"/>
              </a:xfrm>
              <a:custGeom>
                <a:avLst/>
                <a:gdLst/>
                <a:ahLst/>
                <a:cxnLst>
                  <a:cxn ang="0">
                    <a:pos x="4" y="0"/>
                  </a:cxn>
                  <a:cxn ang="0">
                    <a:pos x="2" y="16"/>
                  </a:cxn>
                  <a:cxn ang="0">
                    <a:pos x="2" y="31"/>
                  </a:cxn>
                  <a:cxn ang="0">
                    <a:pos x="0" y="45"/>
                  </a:cxn>
                  <a:cxn ang="0">
                    <a:pos x="0" y="60"/>
                  </a:cxn>
                  <a:cxn ang="0">
                    <a:pos x="4" y="62"/>
                  </a:cxn>
                  <a:cxn ang="0">
                    <a:pos x="33" y="62"/>
                  </a:cxn>
                  <a:cxn ang="0">
                    <a:pos x="33" y="0"/>
                  </a:cxn>
                  <a:cxn ang="0">
                    <a:pos x="4" y="0"/>
                  </a:cxn>
                </a:cxnLst>
                <a:rect l="0" t="0" r="r" b="b"/>
                <a:pathLst>
                  <a:path w="34" h="62">
                    <a:moveTo>
                      <a:pt x="4" y="0"/>
                    </a:moveTo>
                    <a:lnTo>
                      <a:pt x="2" y="16"/>
                    </a:lnTo>
                    <a:lnTo>
                      <a:pt x="2" y="31"/>
                    </a:lnTo>
                    <a:lnTo>
                      <a:pt x="0" y="45"/>
                    </a:lnTo>
                    <a:lnTo>
                      <a:pt x="0" y="60"/>
                    </a:lnTo>
                    <a:lnTo>
                      <a:pt x="4" y="62"/>
                    </a:lnTo>
                    <a:lnTo>
                      <a:pt x="33" y="62"/>
                    </a:lnTo>
                    <a:lnTo>
                      <a:pt x="33" y="0"/>
                    </a:lnTo>
                    <a:lnTo>
                      <a:pt x="4"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656"/>
              <p:cNvSpPr>
                <a:spLocks/>
              </p:cNvSpPr>
              <p:nvPr/>
            </p:nvSpPr>
            <p:spPr bwMode="auto">
              <a:xfrm>
                <a:off x="7720" y="6854"/>
                <a:ext cx="32"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2"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657"/>
              <p:cNvSpPr>
                <a:spLocks/>
              </p:cNvSpPr>
              <p:nvPr/>
            </p:nvSpPr>
            <p:spPr bwMode="auto">
              <a:xfrm>
                <a:off x="7720" y="6854"/>
                <a:ext cx="32"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28" y="40"/>
                  </a:cxn>
                  <a:cxn ang="0">
                    <a:pos x="31" y="28"/>
                  </a:cxn>
                  <a:cxn ang="0">
                    <a:pos x="28" y="14"/>
                  </a:cxn>
                  <a:cxn ang="0">
                    <a:pos x="28" y="0"/>
                  </a:cxn>
                </a:cxnLst>
                <a:rect l="0" t="0" r="r" b="b"/>
                <a:pathLst>
                  <a:path w="32" h="55">
                    <a:moveTo>
                      <a:pt x="28" y="0"/>
                    </a:moveTo>
                    <a:lnTo>
                      <a:pt x="4" y="0"/>
                    </a:lnTo>
                    <a:lnTo>
                      <a:pt x="2" y="14"/>
                    </a:lnTo>
                    <a:lnTo>
                      <a:pt x="0" y="26"/>
                    </a:lnTo>
                    <a:lnTo>
                      <a:pt x="0" y="52"/>
                    </a:lnTo>
                    <a:lnTo>
                      <a:pt x="19" y="52"/>
                    </a:lnTo>
                    <a:lnTo>
                      <a:pt x="21" y="55"/>
                    </a:lnTo>
                    <a:lnTo>
                      <a:pt x="28" y="55"/>
                    </a:lnTo>
                    <a:lnTo>
                      <a:pt x="28" y="40"/>
                    </a:lnTo>
                    <a:lnTo>
                      <a:pt x="31" y="28"/>
                    </a:lnTo>
                    <a:lnTo>
                      <a:pt x="28"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658"/>
              <p:cNvSpPr>
                <a:spLocks/>
              </p:cNvSpPr>
              <p:nvPr/>
            </p:nvSpPr>
            <p:spPr bwMode="auto">
              <a:xfrm>
                <a:off x="7720" y="6854"/>
                <a:ext cx="29" cy="50"/>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9" h="50">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659"/>
              <p:cNvSpPr>
                <a:spLocks/>
              </p:cNvSpPr>
              <p:nvPr/>
            </p:nvSpPr>
            <p:spPr bwMode="auto">
              <a:xfrm>
                <a:off x="7720" y="6854"/>
                <a:ext cx="29" cy="46"/>
              </a:xfrm>
              <a:custGeom>
                <a:avLst/>
                <a:gdLst/>
                <a:ahLst/>
                <a:cxnLst>
                  <a:cxn ang="0">
                    <a:pos x="28" y="45"/>
                  </a:cxn>
                  <a:cxn ang="0">
                    <a:pos x="28" y="0"/>
                  </a:cxn>
                  <a:cxn ang="0">
                    <a:pos x="4" y="0"/>
                  </a:cxn>
                  <a:cxn ang="0">
                    <a:pos x="2" y="11"/>
                  </a:cxn>
                  <a:cxn ang="0">
                    <a:pos x="0" y="21"/>
                  </a:cxn>
                  <a:cxn ang="0">
                    <a:pos x="0" y="43"/>
                  </a:cxn>
                  <a:cxn ang="0">
                    <a:pos x="4" y="43"/>
                  </a:cxn>
                  <a:cxn ang="0">
                    <a:pos x="7" y="45"/>
                  </a:cxn>
                  <a:cxn ang="0">
                    <a:pos x="28" y="45"/>
                  </a:cxn>
                </a:cxnLst>
                <a:rect l="0" t="0" r="r" b="b"/>
                <a:pathLst>
                  <a:path w="29" h="46">
                    <a:moveTo>
                      <a:pt x="28" y="45"/>
                    </a:moveTo>
                    <a:lnTo>
                      <a:pt x="28" y="0"/>
                    </a:lnTo>
                    <a:lnTo>
                      <a:pt x="4" y="0"/>
                    </a:lnTo>
                    <a:lnTo>
                      <a:pt x="2" y="11"/>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660"/>
              <p:cNvSpPr>
                <a:spLocks/>
              </p:cNvSpPr>
              <p:nvPr/>
            </p:nvSpPr>
            <p:spPr bwMode="auto">
              <a:xfrm>
                <a:off x="7720" y="6854"/>
                <a:ext cx="27"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7"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661"/>
              <p:cNvSpPr>
                <a:spLocks/>
              </p:cNvSpPr>
              <p:nvPr/>
            </p:nvSpPr>
            <p:spPr bwMode="auto">
              <a:xfrm>
                <a:off x="7723" y="6854"/>
                <a:ext cx="24" cy="36"/>
              </a:xfrm>
              <a:custGeom>
                <a:avLst/>
                <a:gdLst/>
                <a:ahLst/>
                <a:cxnLst>
                  <a:cxn ang="0">
                    <a:pos x="2" y="0"/>
                  </a:cxn>
                  <a:cxn ang="0">
                    <a:pos x="2" y="0"/>
                  </a:cxn>
                  <a:cxn ang="0">
                    <a:pos x="0" y="9"/>
                  </a:cxn>
                  <a:cxn ang="0">
                    <a:pos x="0" y="35"/>
                  </a:cxn>
                  <a:cxn ang="0">
                    <a:pos x="23" y="35"/>
                  </a:cxn>
                  <a:cxn ang="0">
                    <a:pos x="23" y="0"/>
                  </a:cxn>
                  <a:cxn ang="0">
                    <a:pos x="2" y="0"/>
                  </a:cxn>
                </a:cxnLst>
                <a:rect l="0" t="0" r="r" b="b"/>
                <a:pathLst>
                  <a:path w="24" h="36">
                    <a:moveTo>
                      <a:pt x="2" y="0"/>
                    </a:moveTo>
                    <a:lnTo>
                      <a:pt x="2" y="0"/>
                    </a:lnTo>
                    <a:lnTo>
                      <a:pt x="0" y="9"/>
                    </a:lnTo>
                    <a:lnTo>
                      <a:pt x="0" y="35"/>
                    </a:lnTo>
                    <a:lnTo>
                      <a:pt x="23" y="35"/>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662"/>
              <p:cNvSpPr>
                <a:spLocks/>
              </p:cNvSpPr>
              <p:nvPr/>
            </p:nvSpPr>
            <p:spPr bwMode="auto">
              <a:xfrm>
                <a:off x="7723" y="6854"/>
                <a:ext cx="24" cy="31"/>
              </a:xfrm>
              <a:custGeom>
                <a:avLst/>
                <a:gdLst/>
                <a:ahLst/>
                <a:cxnLst>
                  <a:cxn ang="0">
                    <a:pos x="2" y="0"/>
                  </a:cxn>
                  <a:cxn ang="0">
                    <a:pos x="2" y="0"/>
                  </a:cxn>
                  <a:cxn ang="0">
                    <a:pos x="0" y="9"/>
                  </a:cxn>
                  <a:cxn ang="0">
                    <a:pos x="0" y="31"/>
                  </a:cxn>
                  <a:cxn ang="0">
                    <a:pos x="21" y="31"/>
                  </a:cxn>
                  <a:cxn ang="0">
                    <a:pos x="23" y="23"/>
                  </a:cxn>
                  <a:cxn ang="0">
                    <a:pos x="23" y="7"/>
                  </a:cxn>
                  <a:cxn ang="0">
                    <a:pos x="21" y="0"/>
                  </a:cxn>
                  <a:cxn ang="0">
                    <a:pos x="2" y="0"/>
                  </a:cxn>
                </a:cxnLst>
                <a:rect l="0" t="0" r="r" b="b"/>
                <a:pathLst>
                  <a:path w="24" h="31">
                    <a:moveTo>
                      <a:pt x="2" y="0"/>
                    </a:moveTo>
                    <a:lnTo>
                      <a:pt x="2" y="0"/>
                    </a:lnTo>
                    <a:lnTo>
                      <a:pt x="0" y="9"/>
                    </a:lnTo>
                    <a:lnTo>
                      <a:pt x="0" y="31"/>
                    </a:lnTo>
                    <a:lnTo>
                      <a:pt x="21" y="31"/>
                    </a:lnTo>
                    <a:lnTo>
                      <a:pt x="23" y="23"/>
                    </a:lnTo>
                    <a:lnTo>
                      <a:pt x="23" y="7"/>
                    </a:lnTo>
                    <a:lnTo>
                      <a:pt x="21"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7" name="Freeform 663"/>
              <p:cNvSpPr>
                <a:spLocks/>
              </p:cNvSpPr>
              <p:nvPr/>
            </p:nvSpPr>
            <p:spPr bwMode="auto">
              <a:xfrm>
                <a:off x="7723" y="6854"/>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664"/>
              <p:cNvSpPr>
                <a:spLocks/>
              </p:cNvSpPr>
              <p:nvPr/>
            </p:nvSpPr>
            <p:spPr bwMode="auto">
              <a:xfrm>
                <a:off x="7723" y="6854"/>
                <a:ext cx="21" cy="24"/>
              </a:xfrm>
              <a:custGeom>
                <a:avLst/>
                <a:gdLst/>
                <a:ahLst/>
                <a:cxnLst>
                  <a:cxn ang="0">
                    <a:pos x="2" y="0"/>
                  </a:cxn>
                  <a:cxn ang="0">
                    <a:pos x="2" y="0"/>
                  </a:cxn>
                  <a:cxn ang="0">
                    <a:pos x="0" y="7"/>
                  </a:cxn>
                  <a:cxn ang="0">
                    <a:pos x="0" y="23"/>
                  </a:cxn>
                  <a:cxn ang="0">
                    <a:pos x="21" y="23"/>
                  </a:cxn>
                  <a:cxn ang="0">
                    <a:pos x="21" y="0"/>
                  </a:cxn>
                  <a:cxn ang="0">
                    <a:pos x="2" y="0"/>
                  </a:cxn>
                </a:cxnLst>
                <a:rect l="0" t="0" r="r" b="b"/>
                <a:pathLst>
                  <a:path w="21" h="24">
                    <a:moveTo>
                      <a:pt x="2" y="0"/>
                    </a:moveTo>
                    <a:lnTo>
                      <a:pt x="2" y="0"/>
                    </a:lnTo>
                    <a:lnTo>
                      <a:pt x="0" y="7"/>
                    </a:lnTo>
                    <a:lnTo>
                      <a:pt x="0" y="23"/>
                    </a:lnTo>
                    <a:lnTo>
                      <a:pt x="21" y="23"/>
                    </a:lnTo>
                    <a:lnTo>
                      <a:pt x="21"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9" name="Freeform 665"/>
              <p:cNvSpPr>
                <a:spLocks/>
              </p:cNvSpPr>
              <p:nvPr/>
            </p:nvSpPr>
            <p:spPr bwMode="auto">
              <a:xfrm>
                <a:off x="7725" y="6849"/>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0" name="Freeform 666"/>
              <p:cNvSpPr>
                <a:spLocks/>
              </p:cNvSpPr>
              <p:nvPr/>
            </p:nvSpPr>
            <p:spPr bwMode="auto">
              <a:xfrm>
                <a:off x="7718" y="6926"/>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1" name="Freeform 667"/>
              <p:cNvSpPr>
                <a:spLocks/>
              </p:cNvSpPr>
              <p:nvPr/>
            </p:nvSpPr>
            <p:spPr bwMode="auto">
              <a:xfrm>
                <a:off x="7730" y="6928"/>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668"/>
              <p:cNvSpPr>
                <a:spLocks/>
              </p:cNvSpPr>
              <p:nvPr/>
            </p:nvSpPr>
            <p:spPr bwMode="auto">
              <a:xfrm>
                <a:off x="7730" y="6928"/>
                <a:ext cx="10" cy="3"/>
              </a:xfrm>
              <a:custGeom>
                <a:avLst/>
                <a:gdLst/>
                <a:ahLst/>
                <a:cxnLst>
                  <a:cxn ang="0">
                    <a:pos x="4" y="0"/>
                  </a:cxn>
                  <a:cxn ang="0">
                    <a:pos x="0" y="0"/>
                  </a:cxn>
                  <a:cxn ang="0">
                    <a:pos x="0" y="2"/>
                  </a:cxn>
                  <a:cxn ang="0">
                    <a:pos x="9" y="2"/>
                  </a:cxn>
                  <a:cxn ang="0">
                    <a:pos x="4" y="0"/>
                  </a:cxn>
                </a:cxnLst>
                <a:rect l="0" t="0" r="r" b="b"/>
                <a:pathLst>
                  <a:path w="10" h="3">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669"/>
              <p:cNvSpPr>
                <a:spLocks/>
              </p:cNvSpPr>
              <p:nvPr/>
            </p:nvSpPr>
            <p:spPr bwMode="auto">
              <a:xfrm>
                <a:off x="7730" y="6928"/>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670"/>
              <p:cNvSpPr>
                <a:spLocks/>
              </p:cNvSpPr>
              <p:nvPr/>
            </p:nvSpPr>
            <p:spPr bwMode="auto">
              <a:xfrm>
                <a:off x="7754" y="6924"/>
                <a:ext cx="24" cy="12"/>
              </a:xfrm>
              <a:custGeom>
                <a:avLst/>
                <a:gdLst/>
                <a:ahLst/>
                <a:cxnLst>
                  <a:cxn ang="0">
                    <a:pos x="0" y="4"/>
                  </a:cxn>
                  <a:cxn ang="0">
                    <a:pos x="0" y="12"/>
                  </a:cxn>
                  <a:cxn ang="0">
                    <a:pos x="16" y="7"/>
                  </a:cxn>
                  <a:cxn ang="0">
                    <a:pos x="23" y="4"/>
                  </a:cxn>
                  <a:cxn ang="0">
                    <a:pos x="23" y="0"/>
                  </a:cxn>
                  <a:cxn ang="0">
                    <a:pos x="0" y="4"/>
                  </a:cxn>
                </a:cxnLst>
                <a:rect l="0" t="0" r="r" b="b"/>
                <a:pathLst>
                  <a:path w="24" h="12">
                    <a:moveTo>
                      <a:pt x="0" y="4"/>
                    </a:moveTo>
                    <a:lnTo>
                      <a:pt x="0" y="12"/>
                    </a:lnTo>
                    <a:lnTo>
                      <a:pt x="16"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671"/>
              <p:cNvSpPr>
                <a:spLocks/>
              </p:cNvSpPr>
              <p:nvPr/>
            </p:nvSpPr>
            <p:spPr bwMode="auto">
              <a:xfrm>
                <a:off x="7756" y="6924"/>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2"/>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672"/>
              <p:cNvSpPr>
                <a:spLocks/>
              </p:cNvSpPr>
              <p:nvPr/>
            </p:nvSpPr>
            <p:spPr bwMode="auto">
              <a:xfrm>
                <a:off x="7756" y="6924"/>
                <a:ext cx="22" cy="9"/>
              </a:xfrm>
              <a:custGeom>
                <a:avLst/>
                <a:gdLst/>
                <a:ahLst/>
                <a:cxnLst>
                  <a:cxn ang="0">
                    <a:pos x="7" y="9"/>
                  </a:cxn>
                  <a:cxn ang="0">
                    <a:pos x="9" y="7"/>
                  </a:cxn>
                  <a:cxn ang="0">
                    <a:pos x="16" y="7"/>
                  </a:cxn>
                  <a:cxn ang="0">
                    <a:pos x="21" y="4"/>
                  </a:cxn>
                  <a:cxn ang="0">
                    <a:pos x="21" y="0"/>
                  </a:cxn>
                  <a:cxn ang="0">
                    <a:pos x="16" y="0"/>
                  </a:cxn>
                  <a:cxn ang="0">
                    <a:pos x="14" y="2"/>
                  </a:cxn>
                  <a:cxn ang="0">
                    <a:pos x="4" y="2"/>
                  </a:cxn>
                  <a:cxn ang="0">
                    <a:pos x="0" y="4"/>
                  </a:cxn>
                  <a:cxn ang="0">
                    <a:pos x="0" y="9"/>
                  </a:cxn>
                  <a:cxn ang="0">
                    <a:pos x="7" y="9"/>
                  </a:cxn>
                </a:cxnLst>
                <a:rect l="0" t="0" r="r" b="b"/>
                <a:pathLst>
                  <a:path w="22" h="9">
                    <a:moveTo>
                      <a:pt x="7" y="9"/>
                    </a:moveTo>
                    <a:lnTo>
                      <a:pt x="9" y="7"/>
                    </a:lnTo>
                    <a:lnTo>
                      <a:pt x="16" y="7"/>
                    </a:lnTo>
                    <a:lnTo>
                      <a:pt x="21" y="4"/>
                    </a:lnTo>
                    <a:lnTo>
                      <a:pt x="21" y="0"/>
                    </a:lnTo>
                    <a:lnTo>
                      <a:pt x="16" y="0"/>
                    </a:lnTo>
                    <a:lnTo>
                      <a:pt x="14" y="2"/>
                    </a:lnTo>
                    <a:lnTo>
                      <a:pt x="4" y="2"/>
                    </a:lnTo>
                    <a:lnTo>
                      <a:pt x="0" y="4"/>
                    </a:lnTo>
                    <a:lnTo>
                      <a:pt x="0" y="9"/>
                    </a:lnTo>
                    <a:lnTo>
                      <a:pt x="7" y="9"/>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673"/>
              <p:cNvSpPr>
                <a:spLocks/>
              </p:cNvSpPr>
              <p:nvPr/>
            </p:nvSpPr>
            <p:spPr bwMode="auto">
              <a:xfrm>
                <a:off x="7759" y="6924"/>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674"/>
              <p:cNvSpPr>
                <a:spLocks/>
              </p:cNvSpPr>
              <p:nvPr/>
            </p:nvSpPr>
            <p:spPr bwMode="auto">
              <a:xfrm>
                <a:off x="7759" y="6924"/>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675"/>
              <p:cNvSpPr>
                <a:spLocks/>
              </p:cNvSpPr>
              <p:nvPr/>
            </p:nvSpPr>
            <p:spPr bwMode="auto">
              <a:xfrm>
                <a:off x="7761" y="6924"/>
                <a:ext cx="17" cy="9"/>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9">
                    <a:moveTo>
                      <a:pt x="0" y="2"/>
                    </a:moveTo>
                    <a:lnTo>
                      <a:pt x="0" y="9"/>
                    </a:lnTo>
                    <a:lnTo>
                      <a:pt x="4" y="7"/>
                    </a:lnTo>
                    <a:lnTo>
                      <a:pt x="12" y="7"/>
                    </a:lnTo>
                    <a:lnTo>
                      <a:pt x="16" y="4"/>
                    </a:lnTo>
                    <a:lnTo>
                      <a:pt x="16" y="0"/>
                    </a:lnTo>
                    <a:lnTo>
                      <a:pt x="12"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676"/>
              <p:cNvSpPr>
                <a:spLocks/>
              </p:cNvSpPr>
              <p:nvPr/>
            </p:nvSpPr>
            <p:spPr bwMode="auto">
              <a:xfrm>
                <a:off x="7761" y="6924"/>
                <a:ext cx="17" cy="9"/>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9">
                    <a:moveTo>
                      <a:pt x="0" y="2"/>
                    </a:moveTo>
                    <a:lnTo>
                      <a:pt x="0" y="9"/>
                    </a:lnTo>
                    <a:lnTo>
                      <a:pt x="4" y="7"/>
                    </a:lnTo>
                    <a:lnTo>
                      <a:pt x="12" y="7"/>
                    </a:lnTo>
                    <a:lnTo>
                      <a:pt x="16" y="4"/>
                    </a:lnTo>
                    <a:lnTo>
                      <a:pt x="16" y="0"/>
                    </a:lnTo>
                    <a:lnTo>
                      <a:pt x="12" y="0"/>
                    </a:lnTo>
                    <a:lnTo>
                      <a:pt x="9" y="2"/>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677"/>
              <p:cNvSpPr>
                <a:spLocks/>
              </p:cNvSpPr>
              <p:nvPr/>
            </p:nvSpPr>
            <p:spPr bwMode="auto">
              <a:xfrm>
                <a:off x="7764" y="6924"/>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678"/>
              <p:cNvSpPr>
                <a:spLocks/>
              </p:cNvSpPr>
              <p:nvPr/>
            </p:nvSpPr>
            <p:spPr bwMode="auto">
              <a:xfrm>
                <a:off x="7764" y="6924"/>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679"/>
              <p:cNvSpPr>
                <a:spLocks/>
              </p:cNvSpPr>
              <p:nvPr/>
            </p:nvSpPr>
            <p:spPr bwMode="auto">
              <a:xfrm>
                <a:off x="7766" y="6924"/>
                <a:ext cx="12" cy="7"/>
              </a:xfrm>
              <a:custGeom>
                <a:avLst/>
                <a:gdLst/>
                <a:ahLst/>
                <a:cxnLst>
                  <a:cxn ang="0">
                    <a:pos x="9" y="7"/>
                  </a:cxn>
                  <a:cxn ang="0">
                    <a:pos x="12" y="4"/>
                  </a:cxn>
                  <a:cxn ang="0">
                    <a:pos x="12" y="0"/>
                  </a:cxn>
                  <a:cxn ang="0">
                    <a:pos x="7" y="0"/>
                  </a:cxn>
                  <a:cxn ang="0">
                    <a:pos x="7" y="2"/>
                  </a:cxn>
                  <a:cxn ang="0">
                    <a:pos x="0" y="2"/>
                  </a:cxn>
                  <a:cxn ang="0">
                    <a:pos x="0" y="7"/>
                  </a:cxn>
                  <a:cxn ang="0">
                    <a:pos x="9" y="7"/>
                  </a:cxn>
                </a:cxnLst>
                <a:rect l="0" t="0" r="r" b="b"/>
                <a:pathLst>
                  <a:path w="12" h="7">
                    <a:moveTo>
                      <a:pt x="9" y="7"/>
                    </a:moveTo>
                    <a:lnTo>
                      <a:pt x="12" y="4"/>
                    </a:lnTo>
                    <a:lnTo>
                      <a:pt x="12"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680"/>
              <p:cNvSpPr>
                <a:spLocks/>
              </p:cNvSpPr>
              <p:nvPr/>
            </p:nvSpPr>
            <p:spPr bwMode="auto">
              <a:xfrm>
                <a:off x="7766" y="6924"/>
                <a:ext cx="12" cy="7"/>
              </a:xfrm>
              <a:custGeom>
                <a:avLst/>
                <a:gdLst/>
                <a:ahLst/>
                <a:cxnLst>
                  <a:cxn ang="0">
                    <a:pos x="9" y="7"/>
                  </a:cxn>
                  <a:cxn ang="0">
                    <a:pos x="12" y="4"/>
                  </a:cxn>
                  <a:cxn ang="0">
                    <a:pos x="12" y="0"/>
                  </a:cxn>
                  <a:cxn ang="0">
                    <a:pos x="7" y="0"/>
                  </a:cxn>
                  <a:cxn ang="0">
                    <a:pos x="4" y="2"/>
                  </a:cxn>
                  <a:cxn ang="0">
                    <a:pos x="0" y="2"/>
                  </a:cxn>
                  <a:cxn ang="0">
                    <a:pos x="0" y="7"/>
                  </a:cxn>
                  <a:cxn ang="0">
                    <a:pos x="9" y="7"/>
                  </a:cxn>
                </a:cxnLst>
                <a:rect l="0" t="0" r="r" b="b"/>
                <a:pathLst>
                  <a:path w="12" h="7">
                    <a:moveTo>
                      <a:pt x="9" y="7"/>
                    </a:moveTo>
                    <a:lnTo>
                      <a:pt x="12" y="4"/>
                    </a:lnTo>
                    <a:lnTo>
                      <a:pt x="12" y="0"/>
                    </a:lnTo>
                    <a:lnTo>
                      <a:pt x="7" y="0"/>
                    </a:lnTo>
                    <a:lnTo>
                      <a:pt x="4" y="2"/>
                    </a:lnTo>
                    <a:lnTo>
                      <a:pt x="0" y="2"/>
                    </a:lnTo>
                    <a:lnTo>
                      <a:pt x="0"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681"/>
              <p:cNvSpPr>
                <a:spLocks/>
              </p:cNvSpPr>
              <p:nvPr/>
            </p:nvSpPr>
            <p:spPr bwMode="auto">
              <a:xfrm>
                <a:off x="7768" y="6924"/>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6" name="Freeform 682"/>
              <p:cNvSpPr>
                <a:spLocks/>
              </p:cNvSpPr>
              <p:nvPr/>
            </p:nvSpPr>
            <p:spPr bwMode="auto">
              <a:xfrm>
                <a:off x="7756" y="6849"/>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683"/>
              <p:cNvSpPr>
                <a:spLocks/>
              </p:cNvSpPr>
              <p:nvPr/>
            </p:nvSpPr>
            <p:spPr bwMode="auto">
              <a:xfrm>
                <a:off x="7756" y="6849"/>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684"/>
              <p:cNvSpPr>
                <a:spLocks/>
              </p:cNvSpPr>
              <p:nvPr/>
            </p:nvSpPr>
            <p:spPr bwMode="auto">
              <a:xfrm>
                <a:off x="7756" y="6849"/>
                <a:ext cx="15" cy="0"/>
              </a:xfrm>
              <a:custGeom>
                <a:avLst/>
                <a:gdLst/>
                <a:ahLst/>
                <a:cxnLst>
                  <a:cxn ang="0">
                    <a:pos x="0" y="0"/>
                  </a:cxn>
                  <a:cxn ang="0">
                    <a:pos x="14" y="0"/>
                  </a:cxn>
                </a:cxnLst>
                <a:rect l="0" t="0" r="r" b="b"/>
                <a:pathLst>
                  <a:path w="15">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685"/>
              <p:cNvSpPr>
                <a:spLocks/>
              </p:cNvSpPr>
              <p:nvPr/>
            </p:nvSpPr>
            <p:spPr bwMode="auto">
              <a:xfrm>
                <a:off x="7759" y="6849"/>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686"/>
              <p:cNvSpPr>
                <a:spLocks/>
              </p:cNvSpPr>
              <p:nvPr/>
            </p:nvSpPr>
            <p:spPr bwMode="auto">
              <a:xfrm>
                <a:off x="7759" y="6849"/>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687"/>
              <p:cNvSpPr>
                <a:spLocks/>
              </p:cNvSpPr>
              <p:nvPr/>
            </p:nvSpPr>
            <p:spPr bwMode="auto">
              <a:xfrm>
                <a:off x="7759" y="6849"/>
                <a:ext cx="12" cy="0"/>
              </a:xfrm>
              <a:custGeom>
                <a:avLst/>
                <a:gdLst/>
                <a:ahLst/>
                <a:cxnLst>
                  <a:cxn ang="0">
                    <a:pos x="0" y="0"/>
                  </a:cxn>
                  <a:cxn ang="0">
                    <a:pos x="12" y="0"/>
                  </a:cxn>
                </a:cxnLst>
                <a:rect l="0" t="0" r="r" b="b"/>
                <a:pathLst>
                  <a:path w="12">
                    <a:moveTo>
                      <a:pt x="0" y="0"/>
                    </a:moveTo>
                    <a:lnTo>
                      <a:pt x="12"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688"/>
              <p:cNvSpPr>
                <a:spLocks/>
              </p:cNvSpPr>
              <p:nvPr/>
            </p:nvSpPr>
            <p:spPr bwMode="auto">
              <a:xfrm>
                <a:off x="7761" y="6849"/>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689"/>
              <p:cNvSpPr>
                <a:spLocks/>
              </p:cNvSpPr>
              <p:nvPr/>
            </p:nvSpPr>
            <p:spPr bwMode="auto">
              <a:xfrm>
                <a:off x="7761" y="6849"/>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4" name="Freeform 690"/>
              <p:cNvSpPr>
                <a:spLocks/>
              </p:cNvSpPr>
              <p:nvPr/>
            </p:nvSpPr>
            <p:spPr bwMode="auto">
              <a:xfrm>
                <a:off x="7764" y="6849"/>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5" name="Freeform 691"/>
              <p:cNvSpPr>
                <a:spLocks/>
              </p:cNvSpPr>
              <p:nvPr/>
            </p:nvSpPr>
            <p:spPr bwMode="auto">
              <a:xfrm>
                <a:off x="7764" y="6849"/>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692"/>
              <p:cNvSpPr>
                <a:spLocks/>
              </p:cNvSpPr>
              <p:nvPr/>
            </p:nvSpPr>
            <p:spPr bwMode="auto">
              <a:xfrm>
                <a:off x="7766" y="6849"/>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693"/>
              <p:cNvSpPr>
                <a:spLocks/>
              </p:cNvSpPr>
              <p:nvPr/>
            </p:nvSpPr>
            <p:spPr bwMode="auto">
              <a:xfrm>
                <a:off x="7766" y="6849"/>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694"/>
              <p:cNvSpPr>
                <a:spLocks/>
              </p:cNvSpPr>
              <p:nvPr/>
            </p:nvSpPr>
            <p:spPr bwMode="auto">
              <a:xfrm>
                <a:off x="7766" y="6856"/>
                <a:ext cx="12" cy="65"/>
              </a:xfrm>
              <a:custGeom>
                <a:avLst/>
                <a:gdLst/>
                <a:ahLst/>
                <a:cxnLst>
                  <a:cxn ang="0">
                    <a:pos x="0" y="0"/>
                  </a:cxn>
                  <a:cxn ang="0">
                    <a:pos x="2" y="14"/>
                  </a:cxn>
                  <a:cxn ang="0">
                    <a:pos x="7" y="48"/>
                  </a:cxn>
                  <a:cxn ang="0">
                    <a:pos x="7" y="64"/>
                  </a:cxn>
                  <a:cxn ang="0">
                    <a:pos x="12" y="62"/>
                  </a:cxn>
                  <a:cxn ang="0">
                    <a:pos x="12" y="48"/>
                  </a:cxn>
                  <a:cxn ang="0">
                    <a:pos x="7" y="14"/>
                  </a:cxn>
                  <a:cxn ang="0">
                    <a:pos x="4" y="0"/>
                  </a:cxn>
                  <a:cxn ang="0">
                    <a:pos x="0" y="0"/>
                  </a:cxn>
                </a:cxnLst>
                <a:rect l="0" t="0" r="r" b="b"/>
                <a:pathLst>
                  <a:path w="12" h="65">
                    <a:moveTo>
                      <a:pt x="0" y="0"/>
                    </a:moveTo>
                    <a:lnTo>
                      <a:pt x="2" y="14"/>
                    </a:lnTo>
                    <a:lnTo>
                      <a:pt x="7" y="48"/>
                    </a:lnTo>
                    <a:lnTo>
                      <a:pt x="7" y="64"/>
                    </a:lnTo>
                    <a:lnTo>
                      <a:pt x="12" y="62"/>
                    </a:lnTo>
                    <a:lnTo>
                      <a:pt x="12" y="48"/>
                    </a:lnTo>
                    <a:lnTo>
                      <a:pt x="7" y="1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695"/>
              <p:cNvSpPr>
                <a:spLocks/>
              </p:cNvSpPr>
              <p:nvPr/>
            </p:nvSpPr>
            <p:spPr bwMode="auto">
              <a:xfrm>
                <a:off x="7766" y="6856"/>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696"/>
              <p:cNvSpPr>
                <a:spLocks/>
              </p:cNvSpPr>
              <p:nvPr/>
            </p:nvSpPr>
            <p:spPr bwMode="auto">
              <a:xfrm>
                <a:off x="7766" y="6856"/>
                <a:ext cx="10" cy="65"/>
              </a:xfrm>
              <a:custGeom>
                <a:avLst/>
                <a:gdLst/>
                <a:ahLst/>
                <a:cxnLst>
                  <a:cxn ang="0">
                    <a:pos x="4" y="0"/>
                  </a:cxn>
                  <a:cxn ang="0">
                    <a:pos x="0" y="0"/>
                  </a:cxn>
                  <a:cxn ang="0">
                    <a:pos x="2" y="14"/>
                  </a:cxn>
                  <a:cxn ang="0">
                    <a:pos x="2" y="31"/>
                  </a:cxn>
                  <a:cxn ang="0">
                    <a:pos x="4" y="48"/>
                  </a:cxn>
                  <a:cxn ang="0">
                    <a:pos x="4" y="64"/>
                  </a:cxn>
                  <a:cxn ang="0">
                    <a:pos x="9" y="62"/>
                  </a:cxn>
                  <a:cxn ang="0">
                    <a:pos x="9" y="48"/>
                  </a:cxn>
                  <a:cxn ang="0">
                    <a:pos x="7" y="31"/>
                  </a:cxn>
                  <a:cxn ang="0">
                    <a:pos x="7" y="14"/>
                  </a:cxn>
                  <a:cxn ang="0">
                    <a:pos x="4" y="0"/>
                  </a:cxn>
                </a:cxnLst>
                <a:rect l="0" t="0" r="r" b="b"/>
                <a:pathLst>
                  <a:path w="10" h="65">
                    <a:moveTo>
                      <a:pt x="4" y="0"/>
                    </a:moveTo>
                    <a:lnTo>
                      <a:pt x="0" y="0"/>
                    </a:lnTo>
                    <a:lnTo>
                      <a:pt x="2" y="14"/>
                    </a:lnTo>
                    <a:lnTo>
                      <a:pt x="2" y="31"/>
                    </a:lnTo>
                    <a:lnTo>
                      <a:pt x="4" y="48"/>
                    </a:lnTo>
                    <a:lnTo>
                      <a:pt x="4" y="64"/>
                    </a:lnTo>
                    <a:lnTo>
                      <a:pt x="9" y="62"/>
                    </a:lnTo>
                    <a:lnTo>
                      <a:pt x="9" y="48"/>
                    </a:lnTo>
                    <a:lnTo>
                      <a:pt x="7"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697"/>
              <p:cNvSpPr>
                <a:spLocks/>
              </p:cNvSpPr>
              <p:nvPr/>
            </p:nvSpPr>
            <p:spPr bwMode="auto">
              <a:xfrm>
                <a:off x="7764" y="6856"/>
                <a:ext cx="12" cy="65"/>
              </a:xfrm>
              <a:custGeom>
                <a:avLst/>
                <a:gdLst/>
                <a:ahLst/>
                <a:cxnLst>
                  <a:cxn ang="0">
                    <a:pos x="7" y="48"/>
                  </a:cxn>
                  <a:cxn ang="0">
                    <a:pos x="7" y="64"/>
                  </a:cxn>
                  <a:cxn ang="0">
                    <a:pos x="12" y="62"/>
                  </a:cxn>
                  <a:cxn ang="0">
                    <a:pos x="9" y="48"/>
                  </a:cxn>
                  <a:cxn ang="0">
                    <a:pos x="9" y="31"/>
                  </a:cxn>
                  <a:cxn ang="0">
                    <a:pos x="7" y="14"/>
                  </a:cxn>
                  <a:cxn ang="0">
                    <a:pos x="4" y="0"/>
                  </a:cxn>
                  <a:cxn ang="0">
                    <a:pos x="0" y="0"/>
                  </a:cxn>
                  <a:cxn ang="0">
                    <a:pos x="2" y="14"/>
                  </a:cxn>
                  <a:cxn ang="0">
                    <a:pos x="7" y="48"/>
                  </a:cxn>
                </a:cxnLst>
                <a:rect l="0" t="0" r="r" b="b"/>
                <a:pathLst>
                  <a:path w="12" h="65">
                    <a:moveTo>
                      <a:pt x="7" y="48"/>
                    </a:moveTo>
                    <a:lnTo>
                      <a:pt x="7" y="64"/>
                    </a:lnTo>
                    <a:lnTo>
                      <a:pt x="12" y="62"/>
                    </a:lnTo>
                    <a:lnTo>
                      <a:pt x="9" y="48"/>
                    </a:lnTo>
                    <a:lnTo>
                      <a:pt x="9" y="31"/>
                    </a:lnTo>
                    <a:lnTo>
                      <a:pt x="7" y="14"/>
                    </a:lnTo>
                    <a:lnTo>
                      <a:pt x="4" y="0"/>
                    </a:lnTo>
                    <a:lnTo>
                      <a:pt x="0" y="0"/>
                    </a:lnTo>
                    <a:lnTo>
                      <a:pt x="2" y="14"/>
                    </a:lnTo>
                    <a:lnTo>
                      <a:pt x="7" y="48"/>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698"/>
              <p:cNvSpPr>
                <a:spLocks/>
              </p:cNvSpPr>
              <p:nvPr/>
            </p:nvSpPr>
            <p:spPr bwMode="auto">
              <a:xfrm>
                <a:off x="7764" y="6856"/>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699"/>
              <p:cNvSpPr>
                <a:spLocks/>
              </p:cNvSpPr>
              <p:nvPr/>
            </p:nvSpPr>
            <p:spPr bwMode="auto">
              <a:xfrm>
                <a:off x="7761" y="6856"/>
                <a:ext cx="12" cy="65"/>
              </a:xfrm>
              <a:custGeom>
                <a:avLst/>
                <a:gdLst/>
                <a:ahLst/>
                <a:cxnLst>
                  <a:cxn ang="0">
                    <a:pos x="9" y="31"/>
                  </a:cxn>
                  <a:cxn ang="0">
                    <a:pos x="9" y="14"/>
                  </a:cxn>
                  <a:cxn ang="0">
                    <a:pos x="4" y="0"/>
                  </a:cxn>
                  <a:cxn ang="0">
                    <a:pos x="0" y="0"/>
                  </a:cxn>
                  <a:cxn ang="0">
                    <a:pos x="4" y="14"/>
                  </a:cxn>
                  <a:cxn ang="0">
                    <a:pos x="4" y="31"/>
                  </a:cxn>
                  <a:cxn ang="0">
                    <a:pos x="7" y="48"/>
                  </a:cxn>
                  <a:cxn ang="0">
                    <a:pos x="7" y="64"/>
                  </a:cxn>
                  <a:cxn ang="0">
                    <a:pos x="12" y="62"/>
                  </a:cxn>
                  <a:cxn ang="0">
                    <a:pos x="12" y="48"/>
                  </a:cxn>
                  <a:cxn ang="0">
                    <a:pos x="9" y="31"/>
                  </a:cxn>
                </a:cxnLst>
                <a:rect l="0" t="0" r="r" b="b"/>
                <a:pathLst>
                  <a:path w="12" h="65">
                    <a:moveTo>
                      <a:pt x="9" y="31"/>
                    </a:moveTo>
                    <a:lnTo>
                      <a:pt x="9" y="14"/>
                    </a:lnTo>
                    <a:lnTo>
                      <a:pt x="4" y="0"/>
                    </a:lnTo>
                    <a:lnTo>
                      <a:pt x="0" y="0"/>
                    </a:lnTo>
                    <a:lnTo>
                      <a:pt x="4" y="14"/>
                    </a:lnTo>
                    <a:lnTo>
                      <a:pt x="4" y="31"/>
                    </a:lnTo>
                    <a:lnTo>
                      <a:pt x="7" y="48"/>
                    </a:lnTo>
                    <a:lnTo>
                      <a:pt x="7" y="64"/>
                    </a:lnTo>
                    <a:lnTo>
                      <a:pt x="12" y="62"/>
                    </a:lnTo>
                    <a:lnTo>
                      <a:pt x="12" y="48"/>
                    </a:lnTo>
                    <a:lnTo>
                      <a:pt x="9" y="31"/>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700"/>
              <p:cNvSpPr>
                <a:spLocks/>
              </p:cNvSpPr>
              <p:nvPr/>
            </p:nvSpPr>
            <p:spPr bwMode="auto">
              <a:xfrm>
                <a:off x="7761" y="6856"/>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701"/>
              <p:cNvSpPr>
                <a:spLocks/>
              </p:cNvSpPr>
              <p:nvPr/>
            </p:nvSpPr>
            <p:spPr bwMode="auto">
              <a:xfrm>
                <a:off x="7759" y="6856"/>
                <a:ext cx="12" cy="65"/>
              </a:xfrm>
              <a:custGeom>
                <a:avLst/>
                <a:gdLst/>
                <a:ahLst/>
                <a:cxnLst>
                  <a:cxn ang="0">
                    <a:pos x="7" y="0"/>
                  </a:cxn>
                  <a:cxn ang="0">
                    <a:pos x="0" y="0"/>
                  </a:cxn>
                  <a:cxn ang="0">
                    <a:pos x="4" y="14"/>
                  </a:cxn>
                  <a:cxn ang="0">
                    <a:pos x="4" y="31"/>
                  </a:cxn>
                  <a:cxn ang="0">
                    <a:pos x="7" y="48"/>
                  </a:cxn>
                  <a:cxn ang="0">
                    <a:pos x="7" y="64"/>
                  </a:cxn>
                  <a:cxn ang="0">
                    <a:pos x="12" y="64"/>
                  </a:cxn>
                  <a:cxn ang="0">
                    <a:pos x="12" y="48"/>
                  </a:cxn>
                  <a:cxn ang="0">
                    <a:pos x="9" y="31"/>
                  </a:cxn>
                  <a:cxn ang="0">
                    <a:pos x="9" y="14"/>
                  </a:cxn>
                  <a:cxn ang="0">
                    <a:pos x="7" y="0"/>
                  </a:cxn>
                </a:cxnLst>
                <a:rect l="0" t="0" r="r" b="b"/>
                <a:pathLst>
                  <a:path w="12" h="65">
                    <a:moveTo>
                      <a:pt x="7" y="0"/>
                    </a:moveTo>
                    <a:lnTo>
                      <a:pt x="0" y="0"/>
                    </a:lnTo>
                    <a:lnTo>
                      <a:pt x="4" y="14"/>
                    </a:lnTo>
                    <a:lnTo>
                      <a:pt x="4" y="31"/>
                    </a:lnTo>
                    <a:lnTo>
                      <a:pt x="7" y="48"/>
                    </a:lnTo>
                    <a:lnTo>
                      <a:pt x="7" y="64"/>
                    </a:lnTo>
                    <a:lnTo>
                      <a:pt x="12" y="64"/>
                    </a:lnTo>
                    <a:lnTo>
                      <a:pt x="12" y="48"/>
                    </a:lnTo>
                    <a:lnTo>
                      <a:pt x="9" y="31"/>
                    </a:lnTo>
                    <a:lnTo>
                      <a:pt x="9" y="14"/>
                    </a:lnTo>
                    <a:lnTo>
                      <a:pt x="7"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702"/>
              <p:cNvSpPr>
                <a:spLocks/>
              </p:cNvSpPr>
              <p:nvPr/>
            </p:nvSpPr>
            <p:spPr bwMode="auto">
              <a:xfrm>
                <a:off x="7759" y="6856"/>
                <a:ext cx="12" cy="65"/>
              </a:xfrm>
              <a:custGeom>
                <a:avLst/>
                <a:gdLst/>
                <a:ahLst/>
                <a:cxnLst>
                  <a:cxn ang="0">
                    <a:pos x="0" y="0"/>
                  </a:cxn>
                  <a:cxn ang="0">
                    <a:pos x="2" y="14"/>
                  </a:cxn>
                  <a:cxn ang="0">
                    <a:pos x="7" y="48"/>
                  </a:cxn>
                  <a:cxn ang="0">
                    <a:pos x="7" y="64"/>
                  </a:cxn>
                  <a:cxn ang="0">
                    <a:pos x="12" y="62"/>
                  </a:cxn>
                  <a:cxn ang="0">
                    <a:pos x="12" y="48"/>
                  </a:cxn>
                  <a:cxn ang="0">
                    <a:pos x="7" y="14"/>
                  </a:cxn>
                  <a:cxn ang="0">
                    <a:pos x="4" y="0"/>
                  </a:cxn>
                  <a:cxn ang="0">
                    <a:pos x="0" y="0"/>
                  </a:cxn>
                </a:cxnLst>
                <a:rect l="0" t="0" r="r" b="b"/>
                <a:pathLst>
                  <a:path w="12" h="65">
                    <a:moveTo>
                      <a:pt x="0" y="0"/>
                    </a:moveTo>
                    <a:lnTo>
                      <a:pt x="2" y="14"/>
                    </a:lnTo>
                    <a:lnTo>
                      <a:pt x="7" y="48"/>
                    </a:lnTo>
                    <a:lnTo>
                      <a:pt x="7" y="64"/>
                    </a:lnTo>
                    <a:lnTo>
                      <a:pt x="12" y="62"/>
                    </a:lnTo>
                    <a:lnTo>
                      <a:pt x="12" y="48"/>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7" name="Freeform 703"/>
              <p:cNvSpPr>
                <a:spLocks/>
              </p:cNvSpPr>
              <p:nvPr/>
            </p:nvSpPr>
            <p:spPr bwMode="auto">
              <a:xfrm>
                <a:off x="7759" y="6856"/>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704"/>
              <p:cNvSpPr>
                <a:spLocks/>
              </p:cNvSpPr>
              <p:nvPr/>
            </p:nvSpPr>
            <p:spPr bwMode="auto">
              <a:xfrm>
                <a:off x="7756" y="6856"/>
                <a:ext cx="12" cy="65"/>
              </a:xfrm>
              <a:custGeom>
                <a:avLst/>
                <a:gdLst/>
                <a:ahLst/>
                <a:cxnLst>
                  <a:cxn ang="0">
                    <a:pos x="7" y="0"/>
                  </a:cxn>
                  <a:cxn ang="0">
                    <a:pos x="0" y="0"/>
                  </a:cxn>
                  <a:cxn ang="0">
                    <a:pos x="2" y="14"/>
                  </a:cxn>
                  <a:cxn ang="0">
                    <a:pos x="7" y="48"/>
                  </a:cxn>
                  <a:cxn ang="0">
                    <a:pos x="7" y="64"/>
                  </a:cxn>
                  <a:cxn ang="0">
                    <a:pos x="12" y="62"/>
                  </a:cxn>
                  <a:cxn ang="0">
                    <a:pos x="12" y="48"/>
                  </a:cxn>
                  <a:cxn ang="0">
                    <a:pos x="9" y="31"/>
                  </a:cxn>
                  <a:cxn ang="0">
                    <a:pos x="9" y="14"/>
                  </a:cxn>
                  <a:cxn ang="0">
                    <a:pos x="7" y="0"/>
                  </a:cxn>
                </a:cxnLst>
                <a:rect l="0" t="0" r="r" b="b"/>
                <a:pathLst>
                  <a:path w="12" h="65">
                    <a:moveTo>
                      <a:pt x="7" y="0"/>
                    </a:moveTo>
                    <a:lnTo>
                      <a:pt x="0" y="0"/>
                    </a:lnTo>
                    <a:lnTo>
                      <a:pt x="2" y="14"/>
                    </a:lnTo>
                    <a:lnTo>
                      <a:pt x="7" y="48"/>
                    </a:lnTo>
                    <a:lnTo>
                      <a:pt x="7" y="64"/>
                    </a:lnTo>
                    <a:lnTo>
                      <a:pt x="12" y="62"/>
                    </a:lnTo>
                    <a:lnTo>
                      <a:pt x="12" y="48"/>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705"/>
              <p:cNvSpPr>
                <a:spLocks/>
              </p:cNvSpPr>
              <p:nvPr/>
            </p:nvSpPr>
            <p:spPr bwMode="auto">
              <a:xfrm>
                <a:off x="7756" y="6856"/>
                <a:ext cx="10" cy="65"/>
              </a:xfrm>
              <a:custGeom>
                <a:avLst/>
                <a:gdLst/>
                <a:ahLst/>
                <a:cxnLst>
                  <a:cxn ang="0">
                    <a:pos x="2" y="14"/>
                  </a:cxn>
                  <a:cxn ang="0">
                    <a:pos x="4" y="31"/>
                  </a:cxn>
                  <a:cxn ang="0">
                    <a:pos x="4" y="48"/>
                  </a:cxn>
                  <a:cxn ang="0">
                    <a:pos x="7" y="64"/>
                  </a:cxn>
                  <a:cxn ang="0">
                    <a:pos x="9" y="62"/>
                  </a:cxn>
                  <a:cxn ang="0">
                    <a:pos x="9" y="31"/>
                  </a:cxn>
                  <a:cxn ang="0">
                    <a:pos x="7" y="14"/>
                  </a:cxn>
                  <a:cxn ang="0">
                    <a:pos x="4" y="0"/>
                  </a:cxn>
                  <a:cxn ang="0">
                    <a:pos x="0" y="0"/>
                  </a:cxn>
                  <a:cxn ang="0">
                    <a:pos x="2" y="14"/>
                  </a:cxn>
                </a:cxnLst>
                <a:rect l="0" t="0" r="r" b="b"/>
                <a:pathLst>
                  <a:path w="10" h="65">
                    <a:moveTo>
                      <a:pt x="2" y="14"/>
                    </a:moveTo>
                    <a:lnTo>
                      <a:pt x="4" y="31"/>
                    </a:lnTo>
                    <a:lnTo>
                      <a:pt x="4" y="48"/>
                    </a:lnTo>
                    <a:lnTo>
                      <a:pt x="7" y="64"/>
                    </a:lnTo>
                    <a:lnTo>
                      <a:pt x="9" y="62"/>
                    </a:lnTo>
                    <a:lnTo>
                      <a:pt x="9" y="31"/>
                    </a:lnTo>
                    <a:lnTo>
                      <a:pt x="7" y="14"/>
                    </a:lnTo>
                    <a:lnTo>
                      <a:pt x="4" y="0"/>
                    </a:lnTo>
                    <a:lnTo>
                      <a:pt x="0" y="0"/>
                    </a:lnTo>
                    <a:lnTo>
                      <a:pt x="2" y="1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0" name="Freeform 706"/>
              <p:cNvSpPr>
                <a:spLocks/>
              </p:cNvSpPr>
              <p:nvPr/>
            </p:nvSpPr>
            <p:spPr bwMode="auto">
              <a:xfrm>
                <a:off x="7766" y="6710"/>
                <a:ext cx="211" cy="233"/>
              </a:xfrm>
              <a:custGeom>
                <a:avLst/>
                <a:gdLst/>
                <a:ahLst/>
                <a:cxnLst>
                  <a:cxn ang="0">
                    <a:pos x="211" y="213"/>
                  </a:cxn>
                  <a:cxn ang="0">
                    <a:pos x="208" y="12"/>
                  </a:cxn>
                  <a:cxn ang="0">
                    <a:pos x="52" y="0"/>
                  </a:cxn>
                  <a:cxn ang="0">
                    <a:pos x="0" y="4"/>
                  </a:cxn>
                  <a:cxn ang="0">
                    <a:pos x="0" y="216"/>
                  </a:cxn>
                  <a:cxn ang="0">
                    <a:pos x="12" y="216"/>
                  </a:cxn>
                  <a:cxn ang="0">
                    <a:pos x="12" y="223"/>
                  </a:cxn>
                  <a:cxn ang="0">
                    <a:pos x="52" y="232"/>
                  </a:cxn>
                  <a:cxn ang="0">
                    <a:pos x="187" y="213"/>
                  </a:cxn>
                  <a:cxn ang="0">
                    <a:pos x="211" y="213"/>
                  </a:cxn>
                </a:cxnLst>
                <a:rect l="0" t="0" r="r" b="b"/>
                <a:pathLst>
                  <a:path w="211" h="233">
                    <a:moveTo>
                      <a:pt x="211" y="213"/>
                    </a:moveTo>
                    <a:lnTo>
                      <a:pt x="208" y="12"/>
                    </a:lnTo>
                    <a:lnTo>
                      <a:pt x="52" y="0"/>
                    </a:lnTo>
                    <a:lnTo>
                      <a:pt x="0" y="4"/>
                    </a:lnTo>
                    <a:lnTo>
                      <a:pt x="0" y="216"/>
                    </a:lnTo>
                    <a:lnTo>
                      <a:pt x="12" y="216"/>
                    </a:lnTo>
                    <a:lnTo>
                      <a:pt x="12" y="223"/>
                    </a:lnTo>
                    <a:lnTo>
                      <a:pt x="52" y="232"/>
                    </a:lnTo>
                    <a:lnTo>
                      <a:pt x="187" y="213"/>
                    </a:lnTo>
                    <a:lnTo>
                      <a:pt x="211"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707"/>
              <p:cNvSpPr>
                <a:spLocks/>
              </p:cNvSpPr>
              <p:nvPr/>
            </p:nvSpPr>
            <p:spPr bwMode="auto">
              <a:xfrm>
                <a:off x="7828" y="6664"/>
                <a:ext cx="327" cy="300"/>
              </a:xfrm>
              <a:custGeom>
                <a:avLst/>
                <a:gdLst/>
                <a:ahLst/>
                <a:cxnLst>
                  <a:cxn ang="0">
                    <a:pos x="321" y="213"/>
                  </a:cxn>
                  <a:cxn ang="0">
                    <a:pos x="323" y="180"/>
                  </a:cxn>
                  <a:cxn ang="0">
                    <a:pos x="326" y="143"/>
                  </a:cxn>
                  <a:cxn ang="0">
                    <a:pos x="323" y="107"/>
                  </a:cxn>
                  <a:cxn ang="0">
                    <a:pos x="252" y="50"/>
                  </a:cxn>
                  <a:cxn ang="0">
                    <a:pos x="244" y="36"/>
                  </a:cxn>
                  <a:cxn ang="0">
                    <a:pos x="235" y="23"/>
                  </a:cxn>
                  <a:cxn ang="0">
                    <a:pos x="227" y="16"/>
                  </a:cxn>
                  <a:cxn ang="0">
                    <a:pos x="220" y="11"/>
                  </a:cxn>
                  <a:cxn ang="0">
                    <a:pos x="211" y="9"/>
                  </a:cxn>
                  <a:cxn ang="0">
                    <a:pos x="199" y="4"/>
                  </a:cxn>
                  <a:cxn ang="0">
                    <a:pos x="187" y="2"/>
                  </a:cxn>
                  <a:cxn ang="0">
                    <a:pos x="175" y="0"/>
                  </a:cxn>
                  <a:cxn ang="0">
                    <a:pos x="158" y="2"/>
                  </a:cxn>
                  <a:cxn ang="0">
                    <a:pos x="143" y="4"/>
                  </a:cxn>
                  <a:cxn ang="0">
                    <a:pos x="132" y="7"/>
                  </a:cxn>
                  <a:cxn ang="0">
                    <a:pos x="117" y="9"/>
                  </a:cxn>
                  <a:cxn ang="0">
                    <a:pos x="100" y="11"/>
                  </a:cxn>
                  <a:cxn ang="0">
                    <a:pos x="83" y="14"/>
                  </a:cxn>
                  <a:cxn ang="0">
                    <a:pos x="74" y="16"/>
                  </a:cxn>
                  <a:cxn ang="0">
                    <a:pos x="57" y="19"/>
                  </a:cxn>
                  <a:cxn ang="0">
                    <a:pos x="47" y="21"/>
                  </a:cxn>
                  <a:cxn ang="0">
                    <a:pos x="38" y="23"/>
                  </a:cxn>
                  <a:cxn ang="0">
                    <a:pos x="26" y="26"/>
                  </a:cxn>
                  <a:cxn ang="0">
                    <a:pos x="16" y="28"/>
                  </a:cxn>
                  <a:cxn ang="0">
                    <a:pos x="7" y="52"/>
                  </a:cxn>
                  <a:cxn ang="0">
                    <a:pos x="2" y="98"/>
                  </a:cxn>
                  <a:cxn ang="0">
                    <a:pos x="0" y="160"/>
                  </a:cxn>
                  <a:cxn ang="0">
                    <a:pos x="2" y="208"/>
                  </a:cxn>
                  <a:cxn ang="0">
                    <a:pos x="16" y="237"/>
                  </a:cxn>
                  <a:cxn ang="0">
                    <a:pos x="23" y="240"/>
                  </a:cxn>
                  <a:cxn ang="0">
                    <a:pos x="31" y="242"/>
                  </a:cxn>
                  <a:cxn ang="0">
                    <a:pos x="40" y="244"/>
                  </a:cxn>
                  <a:cxn ang="0">
                    <a:pos x="52" y="247"/>
                  </a:cxn>
                  <a:cxn ang="0">
                    <a:pos x="64" y="249"/>
                  </a:cxn>
                  <a:cxn ang="0">
                    <a:pos x="88" y="266"/>
                  </a:cxn>
                  <a:cxn ang="0">
                    <a:pos x="62" y="278"/>
                  </a:cxn>
                  <a:cxn ang="0">
                    <a:pos x="60" y="287"/>
                  </a:cxn>
                  <a:cxn ang="0">
                    <a:pos x="69" y="290"/>
                  </a:cxn>
                  <a:cxn ang="0">
                    <a:pos x="81" y="292"/>
                  </a:cxn>
                  <a:cxn ang="0">
                    <a:pos x="136" y="295"/>
                  </a:cxn>
                  <a:cxn ang="0">
                    <a:pos x="232" y="287"/>
                  </a:cxn>
                  <a:cxn ang="0">
                    <a:pos x="249" y="276"/>
                  </a:cxn>
                  <a:cxn ang="0">
                    <a:pos x="247" y="266"/>
                  </a:cxn>
                  <a:cxn ang="0">
                    <a:pos x="237" y="261"/>
                  </a:cxn>
                  <a:cxn ang="0">
                    <a:pos x="225" y="254"/>
                  </a:cxn>
                  <a:cxn ang="0">
                    <a:pos x="254" y="240"/>
                  </a:cxn>
                </a:cxnLst>
                <a:rect l="0" t="0" r="r" b="b"/>
                <a:pathLst>
                  <a:path w="327" h="300">
                    <a:moveTo>
                      <a:pt x="319" y="227"/>
                    </a:moveTo>
                    <a:lnTo>
                      <a:pt x="321" y="213"/>
                    </a:lnTo>
                    <a:lnTo>
                      <a:pt x="323" y="196"/>
                    </a:lnTo>
                    <a:lnTo>
                      <a:pt x="323" y="180"/>
                    </a:lnTo>
                    <a:lnTo>
                      <a:pt x="326" y="163"/>
                    </a:lnTo>
                    <a:lnTo>
                      <a:pt x="326" y="143"/>
                    </a:lnTo>
                    <a:lnTo>
                      <a:pt x="323" y="124"/>
                    </a:lnTo>
                    <a:lnTo>
                      <a:pt x="323" y="107"/>
                    </a:lnTo>
                    <a:lnTo>
                      <a:pt x="321" y="91"/>
                    </a:lnTo>
                    <a:lnTo>
                      <a:pt x="252" y="50"/>
                    </a:lnTo>
                    <a:lnTo>
                      <a:pt x="247" y="43"/>
                    </a:lnTo>
                    <a:lnTo>
                      <a:pt x="244" y="36"/>
                    </a:lnTo>
                    <a:lnTo>
                      <a:pt x="242" y="31"/>
                    </a:lnTo>
                    <a:lnTo>
                      <a:pt x="235" y="23"/>
                    </a:lnTo>
                    <a:lnTo>
                      <a:pt x="232" y="19"/>
                    </a:lnTo>
                    <a:lnTo>
                      <a:pt x="227" y="16"/>
                    </a:lnTo>
                    <a:lnTo>
                      <a:pt x="223" y="14"/>
                    </a:lnTo>
                    <a:lnTo>
                      <a:pt x="220" y="11"/>
                    </a:lnTo>
                    <a:lnTo>
                      <a:pt x="216" y="9"/>
                    </a:lnTo>
                    <a:lnTo>
                      <a:pt x="211" y="9"/>
                    </a:lnTo>
                    <a:lnTo>
                      <a:pt x="206" y="7"/>
                    </a:lnTo>
                    <a:lnTo>
                      <a:pt x="199" y="4"/>
                    </a:lnTo>
                    <a:lnTo>
                      <a:pt x="194" y="4"/>
                    </a:lnTo>
                    <a:lnTo>
                      <a:pt x="187" y="2"/>
                    </a:lnTo>
                    <a:lnTo>
                      <a:pt x="180" y="0"/>
                    </a:lnTo>
                    <a:lnTo>
                      <a:pt x="175" y="0"/>
                    </a:lnTo>
                    <a:lnTo>
                      <a:pt x="170" y="2"/>
                    </a:lnTo>
                    <a:lnTo>
                      <a:pt x="158" y="2"/>
                    </a:lnTo>
                    <a:lnTo>
                      <a:pt x="153" y="4"/>
                    </a:lnTo>
                    <a:lnTo>
                      <a:pt x="143" y="4"/>
                    </a:lnTo>
                    <a:lnTo>
                      <a:pt x="136" y="7"/>
                    </a:lnTo>
                    <a:lnTo>
                      <a:pt x="132" y="7"/>
                    </a:lnTo>
                    <a:lnTo>
                      <a:pt x="127" y="9"/>
                    </a:lnTo>
                    <a:lnTo>
                      <a:pt x="117" y="9"/>
                    </a:lnTo>
                    <a:lnTo>
                      <a:pt x="110" y="11"/>
                    </a:lnTo>
                    <a:lnTo>
                      <a:pt x="100" y="11"/>
                    </a:lnTo>
                    <a:lnTo>
                      <a:pt x="96" y="14"/>
                    </a:lnTo>
                    <a:lnTo>
                      <a:pt x="83" y="14"/>
                    </a:lnTo>
                    <a:lnTo>
                      <a:pt x="79" y="16"/>
                    </a:lnTo>
                    <a:lnTo>
                      <a:pt x="74" y="16"/>
                    </a:lnTo>
                    <a:lnTo>
                      <a:pt x="69" y="19"/>
                    </a:lnTo>
                    <a:lnTo>
                      <a:pt x="57" y="19"/>
                    </a:lnTo>
                    <a:lnTo>
                      <a:pt x="52" y="21"/>
                    </a:lnTo>
                    <a:lnTo>
                      <a:pt x="47" y="21"/>
                    </a:lnTo>
                    <a:lnTo>
                      <a:pt x="43" y="23"/>
                    </a:lnTo>
                    <a:lnTo>
                      <a:pt x="38" y="23"/>
                    </a:lnTo>
                    <a:lnTo>
                      <a:pt x="31" y="26"/>
                    </a:lnTo>
                    <a:lnTo>
                      <a:pt x="26" y="26"/>
                    </a:lnTo>
                    <a:lnTo>
                      <a:pt x="21" y="28"/>
                    </a:lnTo>
                    <a:lnTo>
                      <a:pt x="16" y="28"/>
                    </a:lnTo>
                    <a:lnTo>
                      <a:pt x="12" y="31"/>
                    </a:lnTo>
                    <a:lnTo>
                      <a:pt x="7" y="52"/>
                    </a:lnTo>
                    <a:lnTo>
                      <a:pt x="4" y="74"/>
                    </a:lnTo>
                    <a:lnTo>
                      <a:pt x="2" y="98"/>
                    </a:lnTo>
                    <a:lnTo>
                      <a:pt x="0" y="117"/>
                    </a:lnTo>
                    <a:lnTo>
                      <a:pt x="0" y="160"/>
                    </a:lnTo>
                    <a:lnTo>
                      <a:pt x="2" y="184"/>
                    </a:lnTo>
                    <a:lnTo>
                      <a:pt x="2" y="208"/>
                    </a:lnTo>
                    <a:lnTo>
                      <a:pt x="7" y="232"/>
                    </a:lnTo>
                    <a:lnTo>
                      <a:pt x="16" y="237"/>
                    </a:lnTo>
                    <a:lnTo>
                      <a:pt x="19" y="240"/>
                    </a:lnTo>
                    <a:lnTo>
                      <a:pt x="23" y="240"/>
                    </a:lnTo>
                    <a:lnTo>
                      <a:pt x="28" y="242"/>
                    </a:lnTo>
                    <a:lnTo>
                      <a:pt x="31" y="242"/>
                    </a:lnTo>
                    <a:lnTo>
                      <a:pt x="36" y="244"/>
                    </a:lnTo>
                    <a:lnTo>
                      <a:pt x="40" y="244"/>
                    </a:lnTo>
                    <a:lnTo>
                      <a:pt x="43" y="247"/>
                    </a:lnTo>
                    <a:lnTo>
                      <a:pt x="52" y="247"/>
                    </a:lnTo>
                    <a:lnTo>
                      <a:pt x="57" y="249"/>
                    </a:lnTo>
                    <a:lnTo>
                      <a:pt x="64" y="249"/>
                    </a:lnTo>
                    <a:lnTo>
                      <a:pt x="79" y="259"/>
                    </a:lnTo>
                    <a:lnTo>
                      <a:pt x="88" y="266"/>
                    </a:lnTo>
                    <a:lnTo>
                      <a:pt x="76" y="273"/>
                    </a:lnTo>
                    <a:lnTo>
                      <a:pt x="62" y="278"/>
                    </a:lnTo>
                    <a:lnTo>
                      <a:pt x="55" y="283"/>
                    </a:lnTo>
                    <a:lnTo>
                      <a:pt x="60" y="287"/>
                    </a:lnTo>
                    <a:lnTo>
                      <a:pt x="64" y="290"/>
                    </a:lnTo>
                    <a:lnTo>
                      <a:pt x="69" y="290"/>
                    </a:lnTo>
                    <a:lnTo>
                      <a:pt x="74" y="292"/>
                    </a:lnTo>
                    <a:lnTo>
                      <a:pt x="81" y="292"/>
                    </a:lnTo>
                    <a:lnTo>
                      <a:pt x="86" y="295"/>
                    </a:lnTo>
                    <a:lnTo>
                      <a:pt x="136" y="295"/>
                    </a:lnTo>
                    <a:lnTo>
                      <a:pt x="199" y="300"/>
                    </a:lnTo>
                    <a:lnTo>
                      <a:pt x="232" y="287"/>
                    </a:lnTo>
                    <a:lnTo>
                      <a:pt x="242" y="283"/>
                    </a:lnTo>
                    <a:lnTo>
                      <a:pt x="249" y="276"/>
                    </a:lnTo>
                    <a:lnTo>
                      <a:pt x="249" y="271"/>
                    </a:lnTo>
                    <a:lnTo>
                      <a:pt x="247" y="266"/>
                    </a:lnTo>
                    <a:lnTo>
                      <a:pt x="242" y="263"/>
                    </a:lnTo>
                    <a:lnTo>
                      <a:pt x="237" y="261"/>
                    </a:lnTo>
                    <a:lnTo>
                      <a:pt x="235" y="259"/>
                    </a:lnTo>
                    <a:lnTo>
                      <a:pt x="225" y="254"/>
                    </a:lnTo>
                    <a:lnTo>
                      <a:pt x="218" y="254"/>
                    </a:lnTo>
                    <a:lnTo>
                      <a:pt x="254" y="240"/>
                    </a:lnTo>
                    <a:lnTo>
                      <a:pt x="319" y="22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708"/>
              <p:cNvSpPr>
                <a:spLocks/>
              </p:cNvSpPr>
              <p:nvPr/>
            </p:nvSpPr>
            <p:spPr bwMode="auto">
              <a:xfrm>
                <a:off x="8028" y="6669"/>
                <a:ext cx="4" cy="228"/>
              </a:xfrm>
              <a:custGeom>
                <a:avLst/>
                <a:gdLst/>
                <a:ahLst/>
                <a:cxnLst>
                  <a:cxn ang="0">
                    <a:pos x="2" y="0"/>
                  </a:cxn>
                  <a:cxn ang="0">
                    <a:pos x="0" y="35"/>
                  </a:cxn>
                  <a:cxn ang="0">
                    <a:pos x="0" y="194"/>
                  </a:cxn>
                  <a:cxn ang="0">
                    <a:pos x="2" y="227"/>
                  </a:cxn>
                  <a:cxn ang="0">
                    <a:pos x="4" y="227"/>
                  </a:cxn>
                  <a:cxn ang="0">
                    <a:pos x="2" y="177"/>
                  </a:cxn>
                  <a:cxn ang="0">
                    <a:pos x="2" y="127"/>
                  </a:cxn>
                  <a:cxn ang="0">
                    <a:pos x="4" y="71"/>
                  </a:cxn>
                  <a:cxn ang="0">
                    <a:pos x="4" y="2"/>
                  </a:cxn>
                  <a:cxn ang="0">
                    <a:pos x="2" y="0"/>
                  </a:cxn>
                </a:cxnLst>
                <a:rect l="0" t="0" r="r" b="b"/>
                <a:pathLst>
                  <a:path w="4" h="228">
                    <a:moveTo>
                      <a:pt x="2" y="0"/>
                    </a:moveTo>
                    <a:lnTo>
                      <a:pt x="0" y="35"/>
                    </a:lnTo>
                    <a:lnTo>
                      <a:pt x="0" y="194"/>
                    </a:lnTo>
                    <a:lnTo>
                      <a:pt x="2" y="227"/>
                    </a:lnTo>
                    <a:lnTo>
                      <a:pt x="4" y="227"/>
                    </a:lnTo>
                    <a:lnTo>
                      <a:pt x="2" y="177"/>
                    </a:lnTo>
                    <a:lnTo>
                      <a:pt x="2" y="127"/>
                    </a:lnTo>
                    <a:lnTo>
                      <a:pt x="4" y="71"/>
                    </a:lnTo>
                    <a:lnTo>
                      <a:pt x="4" y="2"/>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709"/>
              <p:cNvSpPr>
                <a:spLocks/>
              </p:cNvSpPr>
              <p:nvPr/>
            </p:nvSpPr>
            <p:spPr bwMode="auto">
              <a:xfrm>
                <a:off x="8029" y="6669"/>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710"/>
              <p:cNvSpPr>
                <a:spLocks/>
              </p:cNvSpPr>
              <p:nvPr/>
            </p:nvSpPr>
            <p:spPr bwMode="auto">
              <a:xfrm>
                <a:off x="8025" y="6669"/>
                <a:ext cx="5" cy="228"/>
              </a:xfrm>
              <a:custGeom>
                <a:avLst/>
                <a:gdLst/>
                <a:ahLst/>
                <a:cxnLst>
                  <a:cxn ang="0">
                    <a:pos x="2" y="0"/>
                  </a:cxn>
                  <a:cxn ang="0">
                    <a:pos x="0" y="35"/>
                  </a:cxn>
                  <a:cxn ang="0">
                    <a:pos x="0" y="227"/>
                  </a:cxn>
                  <a:cxn ang="0">
                    <a:pos x="4" y="227"/>
                  </a:cxn>
                  <a:cxn ang="0">
                    <a:pos x="2" y="177"/>
                  </a:cxn>
                  <a:cxn ang="0">
                    <a:pos x="2" y="71"/>
                  </a:cxn>
                  <a:cxn ang="0">
                    <a:pos x="4" y="0"/>
                  </a:cxn>
                  <a:cxn ang="0">
                    <a:pos x="2" y="0"/>
                  </a:cxn>
                </a:cxnLst>
                <a:rect l="0" t="0" r="r" b="b"/>
                <a:pathLst>
                  <a:path w="5" h="228">
                    <a:moveTo>
                      <a:pt x="2" y="0"/>
                    </a:moveTo>
                    <a:lnTo>
                      <a:pt x="0" y="35"/>
                    </a:lnTo>
                    <a:lnTo>
                      <a:pt x="0" y="227"/>
                    </a:lnTo>
                    <a:lnTo>
                      <a:pt x="4" y="227"/>
                    </a:lnTo>
                    <a:lnTo>
                      <a:pt x="2" y="177"/>
                    </a:lnTo>
                    <a:lnTo>
                      <a:pt x="2" y="71"/>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5" name="Freeform 711"/>
              <p:cNvSpPr>
                <a:spLocks/>
              </p:cNvSpPr>
              <p:nvPr/>
            </p:nvSpPr>
            <p:spPr bwMode="auto">
              <a:xfrm>
                <a:off x="8023" y="6669"/>
                <a:ext cx="5" cy="228"/>
              </a:xfrm>
              <a:custGeom>
                <a:avLst/>
                <a:gdLst/>
                <a:ahLst/>
                <a:cxnLst>
                  <a:cxn ang="0">
                    <a:pos x="4" y="0"/>
                  </a:cxn>
                  <a:cxn ang="0">
                    <a:pos x="2" y="0"/>
                  </a:cxn>
                  <a:cxn ang="0">
                    <a:pos x="2" y="35"/>
                  </a:cxn>
                  <a:cxn ang="0">
                    <a:pos x="0" y="115"/>
                  </a:cxn>
                  <a:cxn ang="0">
                    <a:pos x="0" y="191"/>
                  </a:cxn>
                  <a:cxn ang="0">
                    <a:pos x="2" y="227"/>
                  </a:cxn>
                  <a:cxn ang="0">
                    <a:pos x="4" y="227"/>
                  </a:cxn>
                  <a:cxn ang="0">
                    <a:pos x="4" y="0"/>
                  </a:cxn>
                </a:cxnLst>
                <a:rect l="0" t="0" r="r" b="b"/>
                <a:pathLst>
                  <a:path w="5" h="228">
                    <a:moveTo>
                      <a:pt x="4" y="0"/>
                    </a:moveTo>
                    <a:lnTo>
                      <a:pt x="2" y="0"/>
                    </a:lnTo>
                    <a:lnTo>
                      <a:pt x="2" y="35"/>
                    </a:lnTo>
                    <a:lnTo>
                      <a:pt x="0" y="115"/>
                    </a:lnTo>
                    <a:lnTo>
                      <a:pt x="0" y="191"/>
                    </a:lnTo>
                    <a:lnTo>
                      <a:pt x="2" y="227"/>
                    </a:lnTo>
                    <a:lnTo>
                      <a:pt x="4" y="227"/>
                    </a:lnTo>
                    <a:lnTo>
                      <a:pt x="4"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6" name="Freeform 712"/>
              <p:cNvSpPr>
                <a:spLocks/>
              </p:cNvSpPr>
              <p:nvPr/>
            </p:nvSpPr>
            <p:spPr bwMode="auto">
              <a:xfrm>
                <a:off x="8023" y="6669"/>
                <a:ext cx="5" cy="228"/>
              </a:xfrm>
              <a:custGeom>
                <a:avLst/>
                <a:gdLst/>
                <a:ahLst/>
                <a:cxnLst>
                  <a:cxn ang="0">
                    <a:pos x="2" y="175"/>
                  </a:cxn>
                  <a:cxn ang="0">
                    <a:pos x="2" y="0"/>
                  </a:cxn>
                  <a:cxn ang="0">
                    <a:pos x="0" y="0"/>
                  </a:cxn>
                  <a:cxn ang="0">
                    <a:pos x="0" y="227"/>
                  </a:cxn>
                  <a:cxn ang="0">
                    <a:pos x="4" y="227"/>
                  </a:cxn>
                  <a:cxn ang="0">
                    <a:pos x="2" y="175"/>
                  </a:cxn>
                </a:cxnLst>
                <a:rect l="0" t="0" r="r" b="b"/>
                <a:pathLst>
                  <a:path w="5" h="228">
                    <a:moveTo>
                      <a:pt x="2" y="175"/>
                    </a:moveTo>
                    <a:lnTo>
                      <a:pt x="2" y="0"/>
                    </a:lnTo>
                    <a:lnTo>
                      <a:pt x="0" y="0"/>
                    </a:lnTo>
                    <a:lnTo>
                      <a:pt x="0" y="227"/>
                    </a:lnTo>
                    <a:lnTo>
                      <a:pt x="4" y="227"/>
                    </a:lnTo>
                    <a:lnTo>
                      <a:pt x="2" y="175"/>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7" name="Freeform 713"/>
              <p:cNvSpPr>
                <a:spLocks/>
              </p:cNvSpPr>
              <p:nvPr/>
            </p:nvSpPr>
            <p:spPr bwMode="auto">
              <a:xfrm>
                <a:off x="8020" y="6669"/>
                <a:ext cx="5" cy="228"/>
              </a:xfrm>
              <a:custGeom>
                <a:avLst/>
                <a:gdLst/>
                <a:ahLst/>
                <a:cxnLst>
                  <a:cxn ang="0">
                    <a:pos x="2" y="175"/>
                  </a:cxn>
                  <a:cxn ang="0">
                    <a:pos x="2" y="127"/>
                  </a:cxn>
                  <a:cxn ang="0">
                    <a:pos x="4" y="69"/>
                  </a:cxn>
                  <a:cxn ang="0">
                    <a:pos x="4" y="0"/>
                  </a:cxn>
                  <a:cxn ang="0">
                    <a:pos x="2" y="0"/>
                  </a:cxn>
                  <a:cxn ang="0">
                    <a:pos x="2" y="35"/>
                  </a:cxn>
                  <a:cxn ang="0">
                    <a:pos x="0" y="112"/>
                  </a:cxn>
                  <a:cxn ang="0">
                    <a:pos x="0" y="191"/>
                  </a:cxn>
                  <a:cxn ang="0">
                    <a:pos x="2" y="227"/>
                  </a:cxn>
                  <a:cxn ang="0">
                    <a:pos x="4" y="227"/>
                  </a:cxn>
                  <a:cxn ang="0">
                    <a:pos x="2" y="175"/>
                  </a:cxn>
                </a:cxnLst>
                <a:rect l="0" t="0" r="r" b="b"/>
                <a:pathLst>
                  <a:path w="5" h="228">
                    <a:moveTo>
                      <a:pt x="2" y="175"/>
                    </a:moveTo>
                    <a:lnTo>
                      <a:pt x="2" y="127"/>
                    </a:lnTo>
                    <a:lnTo>
                      <a:pt x="4" y="69"/>
                    </a:lnTo>
                    <a:lnTo>
                      <a:pt x="4" y="0"/>
                    </a:lnTo>
                    <a:lnTo>
                      <a:pt x="2" y="0"/>
                    </a:lnTo>
                    <a:lnTo>
                      <a:pt x="2" y="35"/>
                    </a:lnTo>
                    <a:lnTo>
                      <a:pt x="0" y="112"/>
                    </a:lnTo>
                    <a:lnTo>
                      <a:pt x="0" y="191"/>
                    </a:lnTo>
                    <a:lnTo>
                      <a:pt x="2" y="227"/>
                    </a:lnTo>
                    <a:lnTo>
                      <a:pt x="4" y="227"/>
                    </a:lnTo>
                    <a:lnTo>
                      <a:pt x="2" y="17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8" name="Freeform 714"/>
              <p:cNvSpPr>
                <a:spLocks/>
              </p:cNvSpPr>
              <p:nvPr/>
            </p:nvSpPr>
            <p:spPr bwMode="auto">
              <a:xfrm>
                <a:off x="8022" y="6669"/>
                <a:ext cx="0" cy="228"/>
              </a:xfrm>
              <a:custGeom>
                <a:avLst/>
                <a:gdLst/>
                <a:ahLst/>
                <a:cxnLst>
                  <a:cxn ang="0">
                    <a:pos x="0" y="0"/>
                  </a:cxn>
                  <a:cxn ang="0">
                    <a:pos x="0" y="227"/>
                  </a:cxn>
                </a:cxnLst>
                <a:rect l="0" t="0" r="r" b="b"/>
                <a:pathLst>
                  <a:path h="228">
                    <a:moveTo>
                      <a:pt x="0" y="0"/>
                    </a:moveTo>
                    <a:lnTo>
                      <a:pt x="0" y="227"/>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715"/>
              <p:cNvSpPr>
                <a:spLocks/>
              </p:cNvSpPr>
              <p:nvPr/>
            </p:nvSpPr>
            <p:spPr bwMode="auto">
              <a:xfrm>
                <a:off x="8018" y="6669"/>
                <a:ext cx="5" cy="226"/>
              </a:xfrm>
              <a:custGeom>
                <a:avLst/>
                <a:gdLst/>
                <a:ahLst/>
                <a:cxnLst>
                  <a:cxn ang="0">
                    <a:pos x="2" y="0"/>
                  </a:cxn>
                  <a:cxn ang="0">
                    <a:pos x="0" y="33"/>
                  </a:cxn>
                  <a:cxn ang="0">
                    <a:pos x="0" y="191"/>
                  </a:cxn>
                  <a:cxn ang="0">
                    <a:pos x="2" y="225"/>
                  </a:cxn>
                  <a:cxn ang="0">
                    <a:pos x="4" y="225"/>
                  </a:cxn>
                  <a:cxn ang="0">
                    <a:pos x="2" y="175"/>
                  </a:cxn>
                  <a:cxn ang="0">
                    <a:pos x="2" y="124"/>
                  </a:cxn>
                  <a:cxn ang="0">
                    <a:pos x="4" y="69"/>
                  </a:cxn>
                  <a:cxn ang="0">
                    <a:pos x="4" y="0"/>
                  </a:cxn>
                  <a:cxn ang="0">
                    <a:pos x="2" y="0"/>
                  </a:cxn>
                </a:cxnLst>
                <a:rect l="0" t="0" r="r" b="b"/>
                <a:pathLst>
                  <a:path w="5" h="226">
                    <a:moveTo>
                      <a:pt x="2" y="0"/>
                    </a:moveTo>
                    <a:lnTo>
                      <a:pt x="0" y="33"/>
                    </a:lnTo>
                    <a:lnTo>
                      <a:pt x="0" y="191"/>
                    </a:lnTo>
                    <a:lnTo>
                      <a:pt x="2" y="225"/>
                    </a:lnTo>
                    <a:lnTo>
                      <a:pt x="4" y="225"/>
                    </a:lnTo>
                    <a:lnTo>
                      <a:pt x="2" y="175"/>
                    </a:lnTo>
                    <a:lnTo>
                      <a:pt x="2" y="124"/>
                    </a:lnTo>
                    <a:lnTo>
                      <a:pt x="4" y="69"/>
                    </a:lnTo>
                    <a:lnTo>
                      <a:pt x="4" y="0"/>
                    </a:lnTo>
                    <a:lnTo>
                      <a:pt x="2"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716"/>
              <p:cNvSpPr>
                <a:spLocks/>
              </p:cNvSpPr>
              <p:nvPr/>
            </p:nvSpPr>
            <p:spPr bwMode="auto">
              <a:xfrm>
                <a:off x="8019" y="6669"/>
                <a:ext cx="0" cy="226"/>
              </a:xfrm>
              <a:custGeom>
                <a:avLst/>
                <a:gdLst/>
                <a:ahLst/>
                <a:cxnLst>
                  <a:cxn ang="0">
                    <a:pos x="0" y="0"/>
                  </a:cxn>
                  <a:cxn ang="0">
                    <a:pos x="0" y="225"/>
                  </a:cxn>
                </a:cxnLst>
                <a:rect l="0" t="0" r="r" b="b"/>
                <a:pathLst>
                  <a:path h="226">
                    <a:moveTo>
                      <a:pt x="0" y="0"/>
                    </a:moveTo>
                    <a:lnTo>
                      <a:pt x="0" y="225"/>
                    </a:lnTo>
                  </a:path>
                </a:pathLst>
              </a:custGeom>
              <a:noFill/>
              <a:ln w="2794">
                <a:solidFill>
                  <a:srgbClr val="553C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717"/>
              <p:cNvSpPr>
                <a:spLocks/>
              </p:cNvSpPr>
              <p:nvPr/>
            </p:nvSpPr>
            <p:spPr bwMode="auto">
              <a:xfrm>
                <a:off x="8016" y="6667"/>
                <a:ext cx="4" cy="228"/>
              </a:xfrm>
              <a:custGeom>
                <a:avLst/>
                <a:gdLst/>
                <a:ahLst/>
                <a:cxnLst>
                  <a:cxn ang="0">
                    <a:pos x="2" y="0"/>
                  </a:cxn>
                  <a:cxn ang="0">
                    <a:pos x="0" y="36"/>
                  </a:cxn>
                  <a:cxn ang="0">
                    <a:pos x="0" y="191"/>
                  </a:cxn>
                  <a:cxn ang="0">
                    <a:pos x="2" y="227"/>
                  </a:cxn>
                  <a:cxn ang="0">
                    <a:pos x="4" y="227"/>
                  </a:cxn>
                  <a:cxn ang="0">
                    <a:pos x="2" y="177"/>
                  </a:cxn>
                  <a:cxn ang="0">
                    <a:pos x="2" y="71"/>
                  </a:cxn>
                  <a:cxn ang="0">
                    <a:pos x="4" y="2"/>
                  </a:cxn>
                  <a:cxn ang="0">
                    <a:pos x="2" y="0"/>
                  </a:cxn>
                </a:cxnLst>
                <a:rect l="0" t="0" r="r" b="b"/>
                <a:pathLst>
                  <a:path w="4" h="228">
                    <a:moveTo>
                      <a:pt x="2" y="0"/>
                    </a:moveTo>
                    <a:lnTo>
                      <a:pt x="0" y="36"/>
                    </a:lnTo>
                    <a:lnTo>
                      <a:pt x="0" y="191"/>
                    </a:lnTo>
                    <a:lnTo>
                      <a:pt x="2" y="227"/>
                    </a:lnTo>
                    <a:lnTo>
                      <a:pt x="4" y="227"/>
                    </a:lnTo>
                    <a:lnTo>
                      <a:pt x="2" y="177"/>
                    </a:lnTo>
                    <a:lnTo>
                      <a:pt x="2" y="71"/>
                    </a:lnTo>
                    <a:lnTo>
                      <a:pt x="4" y="2"/>
                    </a:lnTo>
                    <a:lnTo>
                      <a:pt x="2"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718"/>
              <p:cNvSpPr>
                <a:spLocks/>
              </p:cNvSpPr>
              <p:nvPr/>
            </p:nvSpPr>
            <p:spPr bwMode="auto">
              <a:xfrm>
                <a:off x="8016" y="6667"/>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719"/>
              <p:cNvSpPr>
                <a:spLocks/>
              </p:cNvSpPr>
              <p:nvPr/>
            </p:nvSpPr>
            <p:spPr bwMode="auto">
              <a:xfrm>
                <a:off x="8013" y="6667"/>
                <a:ext cx="5" cy="228"/>
              </a:xfrm>
              <a:custGeom>
                <a:avLst/>
                <a:gdLst/>
                <a:ahLst/>
                <a:cxnLst>
                  <a:cxn ang="0">
                    <a:pos x="2" y="0"/>
                  </a:cxn>
                  <a:cxn ang="0">
                    <a:pos x="0" y="36"/>
                  </a:cxn>
                  <a:cxn ang="0">
                    <a:pos x="0" y="227"/>
                  </a:cxn>
                  <a:cxn ang="0">
                    <a:pos x="4" y="227"/>
                  </a:cxn>
                  <a:cxn ang="0">
                    <a:pos x="2" y="177"/>
                  </a:cxn>
                  <a:cxn ang="0">
                    <a:pos x="2" y="71"/>
                  </a:cxn>
                  <a:cxn ang="0">
                    <a:pos x="4" y="2"/>
                  </a:cxn>
                  <a:cxn ang="0">
                    <a:pos x="2" y="0"/>
                  </a:cxn>
                </a:cxnLst>
                <a:rect l="0" t="0" r="r" b="b"/>
                <a:pathLst>
                  <a:path w="5" h="228">
                    <a:moveTo>
                      <a:pt x="2" y="0"/>
                    </a:moveTo>
                    <a:lnTo>
                      <a:pt x="0" y="36"/>
                    </a:lnTo>
                    <a:lnTo>
                      <a:pt x="0" y="227"/>
                    </a:lnTo>
                    <a:lnTo>
                      <a:pt x="4" y="227"/>
                    </a:lnTo>
                    <a:lnTo>
                      <a:pt x="2" y="177"/>
                    </a:lnTo>
                    <a:lnTo>
                      <a:pt x="2" y="71"/>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720"/>
              <p:cNvSpPr>
                <a:spLocks/>
              </p:cNvSpPr>
              <p:nvPr/>
            </p:nvSpPr>
            <p:spPr bwMode="auto">
              <a:xfrm>
                <a:off x="8030" y="6672"/>
                <a:ext cx="5" cy="225"/>
              </a:xfrm>
              <a:custGeom>
                <a:avLst/>
                <a:gdLst/>
                <a:ahLst/>
                <a:cxnLst>
                  <a:cxn ang="0">
                    <a:pos x="2" y="0"/>
                  </a:cxn>
                  <a:cxn ang="0">
                    <a:pos x="0" y="33"/>
                  </a:cxn>
                  <a:cxn ang="0">
                    <a:pos x="0" y="191"/>
                  </a:cxn>
                  <a:cxn ang="0">
                    <a:pos x="2" y="225"/>
                  </a:cxn>
                  <a:cxn ang="0">
                    <a:pos x="4" y="225"/>
                  </a:cxn>
                  <a:cxn ang="0">
                    <a:pos x="2" y="175"/>
                  </a:cxn>
                  <a:cxn ang="0">
                    <a:pos x="2" y="69"/>
                  </a:cxn>
                  <a:cxn ang="0">
                    <a:pos x="4" y="0"/>
                  </a:cxn>
                  <a:cxn ang="0">
                    <a:pos x="2" y="0"/>
                  </a:cxn>
                </a:cxnLst>
                <a:rect l="0" t="0" r="r" b="b"/>
                <a:pathLst>
                  <a:path w="5" h="225">
                    <a:moveTo>
                      <a:pt x="2" y="0"/>
                    </a:moveTo>
                    <a:lnTo>
                      <a:pt x="0" y="33"/>
                    </a:lnTo>
                    <a:lnTo>
                      <a:pt x="0" y="191"/>
                    </a:lnTo>
                    <a:lnTo>
                      <a:pt x="2" y="225"/>
                    </a:lnTo>
                    <a:lnTo>
                      <a:pt x="4" y="225"/>
                    </a:lnTo>
                    <a:lnTo>
                      <a:pt x="2" y="175"/>
                    </a:lnTo>
                    <a:lnTo>
                      <a:pt x="2" y="69"/>
                    </a:lnTo>
                    <a:lnTo>
                      <a:pt x="4" y="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721"/>
              <p:cNvSpPr>
                <a:spLocks/>
              </p:cNvSpPr>
              <p:nvPr/>
            </p:nvSpPr>
            <p:spPr bwMode="auto">
              <a:xfrm>
                <a:off x="7766" y="6710"/>
                <a:ext cx="53" cy="228"/>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3" h="228">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722"/>
              <p:cNvSpPr>
                <a:spLocks/>
              </p:cNvSpPr>
              <p:nvPr/>
            </p:nvSpPr>
            <p:spPr bwMode="auto">
              <a:xfrm>
                <a:off x="7766" y="6710"/>
                <a:ext cx="53" cy="211"/>
              </a:xfrm>
              <a:custGeom>
                <a:avLst/>
                <a:gdLst/>
                <a:ahLst/>
                <a:cxnLst>
                  <a:cxn ang="0">
                    <a:pos x="9" y="211"/>
                  </a:cxn>
                  <a:cxn ang="0">
                    <a:pos x="52" y="211"/>
                  </a:cxn>
                  <a:cxn ang="0">
                    <a:pos x="52" y="0"/>
                  </a:cxn>
                  <a:cxn ang="0">
                    <a:pos x="38" y="0"/>
                  </a:cxn>
                  <a:cxn ang="0">
                    <a:pos x="36" y="2"/>
                  </a:cxn>
                  <a:cxn ang="0">
                    <a:pos x="16" y="2"/>
                  </a:cxn>
                  <a:cxn ang="0">
                    <a:pos x="12" y="4"/>
                  </a:cxn>
                  <a:cxn ang="0">
                    <a:pos x="0" y="4"/>
                  </a:cxn>
                  <a:cxn ang="0">
                    <a:pos x="0" y="201"/>
                  </a:cxn>
                  <a:cxn ang="0">
                    <a:pos x="7" y="201"/>
                  </a:cxn>
                  <a:cxn ang="0">
                    <a:pos x="9" y="204"/>
                  </a:cxn>
                  <a:cxn ang="0">
                    <a:pos x="9" y="211"/>
                  </a:cxn>
                </a:cxnLst>
                <a:rect l="0" t="0" r="r" b="b"/>
                <a:pathLst>
                  <a:path w="53" h="211">
                    <a:moveTo>
                      <a:pt x="9" y="211"/>
                    </a:moveTo>
                    <a:lnTo>
                      <a:pt x="52" y="211"/>
                    </a:lnTo>
                    <a:lnTo>
                      <a:pt x="52" y="0"/>
                    </a:lnTo>
                    <a:lnTo>
                      <a:pt x="38" y="0"/>
                    </a:lnTo>
                    <a:lnTo>
                      <a:pt x="36" y="2"/>
                    </a:lnTo>
                    <a:lnTo>
                      <a:pt x="16" y="2"/>
                    </a:lnTo>
                    <a:lnTo>
                      <a:pt x="12" y="4"/>
                    </a:lnTo>
                    <a:lnTo>
                      <a:pt x="0" y="4"/>
                    </a:lnTo>
                    <a:lnTo>
                      <a:pt x="0" y="201"/>
                    </a:lnTo>
                    <a:lnTo>
                      <a:pt x="7" y="201"/>
                    </a:lnTo>
                    <a:lnTo>
                      <a:pt x="9" y="204"/>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723"/>
              <p:cNvSpPr>
                <a:spLocks/>
              </p:cNvSpPr>
              <p:nvPr/>
            </p:nvSpPr>
            <p:spPr bwMode="auto">
              <a:xfrm>
                <a:off x="7766" y="6710"/>
                <a:ext cx="53" cy="194"/>
              </a:xfrm>
              <a:custGeom>
                <a:avLst/>
                <a:gdLst/>
                <a:ahLst/>
                <a:cxnLst>
                  <a:cxn ang="0">
                    <a:pos x="38" y="2"/>
                  </a:cxn>
                  <a:cxn ang="0">
                    <a:pos x="16" y="2"/>
                  </a:cxn>
                  <a:cxn ang="0">
                    <a:pos x="12" y="4"/>
                  </a:cxn>
                  <a:cxn ang="0">
                    <a:pos x="0" y="4"/>
                  </a:cxn>
                  <a:cxn ang="0">
                    <a:pos x="0" y="187"/>
                  </a:cxn>
                  <a:cxn ang="0">
                    <a:pos x="9" y="187"/>
                  </a:cxn>
                  <a:cxn ang="0">
                    <a:pos x="9" y="194"/>
                  </a:cxn>
                  <a:cxn ang="0">
                    <a:pos x="52" y="194"/>
                  </a:cxn>
                  <a:cxn ang="0">
                    <a:pos x="52" y="0"/>
                  </a:cxn>
                  <a:cxn ang="0">
                    <a:pos x="43" y="0"/>
                  </a:cxn>
                  <a:cxn ang="0">
                    <a:pos x="38" y="2"/>
                  </a:cxn>
                </a:cxnLst>
                <a:rect l="0" t="0" r="r" b="b"/>
                <a:pathLst>
                  <a:path w="53" h="194">
                    <a:moveTo>
                      <a:pt x="38" y="2"/>
                    </a:moveTo>
                    <a:lnTo>
                      <a:pt x="16" y="2"/>
                    </a:lnTo>
                    <a:lnTo>
                      <a:pt x="12"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8" name="Freeform 724"/>
              <p:cNvSpPr>
                <a:spLocks/>
              </p:cNvSpPr>
              <p:nvPr/>
            </p:nvSpPr>
            <p:spPr bwMode="auto">
              <a:xfrm>
                <a:off x="7766" y="6710"/>
                <a:ext cx="53" cy="178"/>
              </a:xfrm>
              <a:custGeom>
                <a:avLst/>
                <a:gdLst/>
                <a:ahLst/>
                <a:cxnLst>
                  <a:cxn ang="0">
                    <a:pos x="9" y="177"/>
                  </a:cxn>
                  <a:cxn ang="0">
                    <a:pos x="52" y="177"/>
                  </a:cxn>
                  <a:cxn ang="0">
                    <a:pos x="52" y="0"/>
                  </a:cxn>
                  <a:cxn ang="0">
                    <a:pos x="43" y="0"/>
                  </a:cxn>
                  <a:cxn ang="0">
                    <a:pos x="38" y="2"/>
                  </a:cxn>
                  <a:cxn ang="0">
                    <a:pos x="16" y="2"/>
                  </a:cxn>
                  <a:cxn ang="0">
                    <a:pos x="12" y="4"/>
                  </a:cxn>
                  <a:cxn ang="0">
                    <a:pos x="0" y="4"/>
                  </a:cxn>
                  <a:cxn ang="0">
                    <a:pos x="0" y="170"/>
                  </a:cxn>
                  <a:cxn ang="0">
                    <a:pos x="7" y="170"/>
                  </a:cxn>
                  <a:cxn ang="0">
                    <a:pos x="9" y="172"/>
                  </a:cxn>
                  <a:cxn ang="0">
                    <a:pos x="9" y="177"/>
                  </a:cxn>
                </a:cxnLst>
                <a:rect l="0" t="0" r="r" b="b"/>
                <a:pathLst>
                  <a:path w="53" h="178">
                    <a:moveTo>
                      <a:pt x="9" y="177"/>
                    </a:moveTo>
                    <a:lnTo>
                      <a:pt x="52" y="177"/>
                    </a:lnTo>
                    <a:lnTo>
                      <a:pt x="52" y="0"/>
                    </a:lnTo>
                    <a:lnTo>
                      <a:pt x="43" y="0"/>
                    </a:lnTo>
                    <a:lnTo>
                      <a:pt x="38" y="2"/>
                    </a:lnTo>
                    <a:lnTo>
                      <a:pt x="16" y="2"/>
                    </a:lnTo>
                    <a:lnTo>
                      <a:pt x="12" y="4"/>
                    </a:lnTo>
                    <a:lnTo>
                      <a:pt x="0" y="4"/>
                    </a:lnTo>
                    <a:lnTo>
                      <a:pt x="0" y="170"/>
                    </a:lnTo>
                    <a:lnTo>
                      <a:pt x="7" y="170"/>
                    </a:lnTo>
                    <a:lnTo>
                      <a:pt x="9" y="172"/>
                    </a:lnTo>
                    <a:lnTo>
                      <a:pt x="9" y="177"/>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9" name="Freeform 725"/>
              <p:cNvSpPr>
                <a:spLocks/>
              </p:cNvSpPr>
              <p:nvPr/>
            </p:nvSpPr>
            <p:spPr bwMode="auto">
              <a:xfrm>
                <a:off x="7766" y="6710"/>
                <a:ext cx="53" cy="161"/>
              </a:xfrm>
              <a:custGeom>
                <a:avLst/>
                <a:gdLst/>
                <a:ahLst/>
                <a:cxnLst>
                  <a:cxn ang="0">
                    <a:pos x="38" y="2"/>
                  </a:cxn>
                  <a:cxn ang="0">
                    <a:pos x="16" y="2"/>
                  </a:cxn>
                  <a:cxn ang="0">
                    <a:pos x="12"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2"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726"/>
              <p:cNvSpPr>
                <a:spLocks/>
              </p:cNvSpPr>
              <p:nvPr/>
            </p:nvSpPr>
            <p:spPr bwMode="auto">
              <a:xfrm>
                <a:off x="7766" y="6710"/>
                <a:ext cx="53" cy="146"/>
              </a:xfrm>
              <a:custGeom>
                <a:avLst/>
                <a:gdLst/>
                <a:ahLst/>
                <a:cxnLst>
                  <a:cxn ang="0">
                    <a:pos x="43" y="2"/>
                  </a:cxn>
                  <a:cxn ang="0">
                    <a:pos x="16" y="2"/>
                  </a:cxn>
                  <a:cxn ang="0">
                    <a:pos x="12"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2"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1" name="Freeform 727"/>
              <p:cNvSpPr>
                <a:spLocks/>
              </p:cNvSpPr>
              <p:nvPr/>
            </p:nvSpPr>
            <p:spPr bwMode="auto">
              <a:xfrm>
                <a:off x="7766" y="6710"/>
                <a:ext cx="53" cy="130"/>
              </a:xfrm>
              <a:custGeom>
                <a:avLst/>
                <a:gdLst/>
                <a:ahLst/>
                <a:cxnLst>
                  <a:cxn ang="0">
                    <a:pos x="43" y="2"/>
                  </a:cxn>
                  <a:cxn ang="0">
                    <a:pos x="16" y="2"/>
                  </a:cxn>
                  <a:cxn ang="0">
                    <a:pos x="12"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2"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2" name="Freeform 728"/>
              <p:cNvSpPr>
                <a:spLocks/>
              </p:cNvSpPr>
              <p:nvPr/>
            </p:nvSpPr>
            <p:spPr bwMode="auto">
              <a:xfrm>
                <a:off x="7766" y="6710"/>
                <a:ext cx="53" cy="113"/>
              </a:xfrm>
              <a:custGeom>
                <a:avLst/>
                <a:gdLst/>
                <a:ahLst/>
                <a:cxnLst>
                  <a:cxn ang="0">
                    <a:pos x="45" y="2"/>
                  </a:cxn>
                  <a:cxn ang="0">
                    <a:pos x="16" y="2"/>
                  </a:cxn>
                  <a:cxn ang="0">
                    <a:pos x="12" y="4"/>
                  </a:cxn>
                  <a:cxn ang="0">
                    <a:pos x="0" y="4"/>
                  </a:cxn>
                  <a:cxn ang="0">
                    <a:pos x="0" y="108"/>
                  </a:cxn>
                  <a:cxn ang="0">
                    <a:pos x="9" y="108"/>
                  </a:cxn>
                  <a:cxn ang="0">
                    <a:pos x="9" y="112"/>
                  </a:cxn>
                  <a:cxn ang="0">
                    <a:pos x="52" y="112"/>
                  </a:cxn>
                  <a:cxn ang="0">
                    <a:pos x="52" y="0"/>
                  </a:cxn>
                  <a:cxn ang="0">
                    <a:pos x="48" y="0"/>
                  </a:cxn>
                  <a:cxn ang="0">
                    <a:pos x="45" y="2"/>
                  </a:cxn>
                </a:cxnLst>
                <a:rect l="0" t="0" r="r" b="b"/>
                <a:pathLst>
                  <a:path w="53" h="113">
                    <a:moveTo>
                      <a:pt x="45" y="2"/>
                    </a:moveTo>
                    <a:lnTo>
                      <a:pt x="16" y="2"/>
                    </a:lnTo>
                    <a:lnTo>
                      <a:pt x="12" y="4"/>
                    </a:lnTo>
                    <a:lnTo>
                      <a:pt x="0" y="4"/>
                    </a:lnTo>
                    <a:lnTo>
                      <a:pt x="0" y="108"/>
                    </a:lnTo>
                    <a:lnTo>
                      <a:pt x="9" y="108"/>
                    </a:lnTo>
                    <a:lnTo>
                      <a:pt x="9" y="112"/>
                    </a:lnTo>
                    <a:lnTo>
                      <a:pt x="52" y="112"/>
                    </a:lnTo>
                    <a:lnTo>
                      <a:pt x="52" y="0"/>
                    </a:lnTo>
                    <a:lnTo>
                      <a:pt x="48"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729"/>
              <p:cNvSpPr>
                <a:spLocks/>
              </p:cNvSpPr>
              <p:nvPr/>
            </p:nvSpPr>
            <p:spPr bwMode="auto">
              <a:xfrm>
                <a:off x="7766" y="6710"/>
                <a:ext cx="53" cy="96"/>
              </a:xfrm>
              <a:custGeom>
                <a:avLst/>
                <a:gdLst/>
                <a:ahLst/>
                <a:cxnLst>
                  <a:cxn ang="0">
                    <a:pos x="48" y="2"/>
                  </a:cxn>
                  <a:cxn ang="0">
                    <a:pos x="16" y="2"/>
                  </a:cxn>
                  <a:cxn ang="0">
                    <a:pos x="12" y="4"/>
                  </a:cxn>
                  <a:cxn ang="0">
                    <a:pos x="0" y="4"/>
                  </a:cxn>
                  <a:cxn ang="0">
                    <a:pos x="0" y="93"/>
                  </a:cxn>
                  <a:cxn ang="0">
                    <a:pos x="9" y="93"/>
                  </a:cxn>
                  <a:cxn ang="0">
                    <a:pos x="9" y="96"/>
                  </a:cxn>
                  <a:cxn ang="0">
                    <a:pos x="52" y="96"/>
                  </a:cxn>
                  <a:cxn ang="0">
                    <a:pos x="52" y="0"/>
                  </a:cxn>
                  <a:cxn ang="0">
                    <a:pos x="48" y="2"/>
                  </a:cxn>
                </a:cxnLst>
                <a:rect l="0" t="0" r="r" b="b"/>
                <a:pathLst>
                  <a:path w="53" h="96">
                    <a:moveTo>
                      <a:pt x="48" y="2"/>
                    </a:moveTo>
                    <a:lnTo>
                      <a:pt x="16" y="2"/>
                    </a:lnTo>
                    <a:lnTo>
                      <a:pt x="12" y="4"/>
                    </a:lnTo>
                    <a:lnTo>
                      <a:pt x="0" y="4"/>
                    </a:lnTo>
                    <a:lnTo>
                      <a:pt x="0" y="93"/>
                    </a:lnTo>
                    <a:lnTo>
                      <a:pt x="9" y="93"/>
                    </a:lnTo>
                    <a:lnTo>
                      <a:pt x="9" y="96"/>
                    </a:lnTo>
                    <a:lnTo>
                      <a:pt x="52" y="96"/>
                    </a:lnTo>
                    <a:lnTo>
                      <a:pt x="52" y="0"/>
                    </a:lnTo>
                    <a:lnTo>
                      <a:pt x="48"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730"/>
              <p:cNvSpPr>
                <a:spLocks/>
              </p:cNvSpPr>
              <p:nvPr/>
            </p:nvSpPr>
            <p:spPr bwMode="auto">
              <a:xfrm>
                <a:off x="7766" y="6710"/>
                <a:ext cx="53" cy="79"/>
              </a:xfrm>
              <a:custGeom>
                <a:avLst/>
                <a:gdLst/>
                <a:ahLst/>
                <a:cxnLst>
                  <a:cxn ang="0">
                    <a:pos x="48" y="2"/>
                  </a:cxn>
                  <a:cxn ang="0">
                    <a:pos x="16" y="2"/>
                  </a:cxn>
                  <a:cxn ang="0">
                    <a:pos x="12" y="4"/>
                  </a:cxn>
                  <a:cxn ang="0">
                    <a:pos x="0" y="4"/>
                  </a:cxn>
                  <a:cxn ang="0">
                    <a:pos x="0" y="76"/>
                  </a:cxn>
                  <a:cxn ang="0">
                    <a:pos x="9" y="76"/>
                  </a:cxn>
                  <a:cxn ang="0">
                    <a:pos x="9" y="79"/>
                  </a:cxn>
                  <a:cxn ang="0">
                    <a:pos x="52" y="79"/>
                  </a:cxn>
                  <a:cxn ang="0">
                    <a:pos x="52" y="0"/>
                  </a:cxn>
                  <a:cxn ang="0">
                    <a:pos x="48" y="2"/>
                  </a:cxn>
                </a:cxnLst>
                <a:rect l="0" t="0" r="r" b="b"/>
                <a:pathLst>
                  <a:path w="53" h="79">
                    <a:moveTo>
                      <a:pt x="48" y="2"/>
                    </a:moveTo>
                    <a:lnTo>
                      <a:pt x="16" y="2"/>
                    </a:lnTo>
                    <a:lnTo>
                      <a:pt x="12" y="4"/>
                    </a:lnTo>
                    <a:lnTo>
                      <a:pt x="0" y="4"/>
                    </a:lnTo>
                    <a:lnTo>
                      <a:pt x="0" y="76"/>
                    </a:lnTo>
                    <a:lnTo>
                      <a:pt x="9" y="76"/>
                    </a:lnTo>
                    <a:lnTo>
                      <a:pt x="9" y="79"/>
                    </a:lnTo>
                    <a:lnTo>
                      <a:pt x="52" y="79"/>
                    </a:lnTo>
                    <a:lnTo>
                      <a:pt x="52" y="0"/>
                    </a:lnTo>
                    <a:lnTo>
                      <a:pt x="48"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731"/>
              <p:cNvSpPr>
                <a:spLocks/>
              </p:cNvSpPr>
              <p:nvPr/>
            </p:nvSpPr>
            <p:spPr bwMode="auto">
              <a:xfrm>
                <a:off x="7766" y="6712"/>
                <a:ext cx="53" cy="63"/>
              </a:xfrm>
              <a:custGeom>
                <a:avLst/>
                <a:gdLst/>
                <a:ahLst/>
                <a:cxnLst>
                  <a:cxn ang="0">
                    <a:pos x="9" y="62"/>
                  </a:cxn>
                  <a:cxn ang="0">
                    <a:pos x="52" y="62"/>
                  </a:cxn>
                  <a:cxn ang="0">
                    <a:pos x="52" y="0"/>
                  </a:cxn>
                  <a:cxn ang="0">
                    <a:pos x="16" y="0"/>
                  </a:cxn>
                  <a:cxn ang="0">
                    <a:pos x="12"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2"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732"/>
              <p:cNvSpPr>
                <a:spLocks/>
              </p:cNvSpPr>
              <p:nvPr/>
            </p:nvSpPr>
            <p:spPr bwMode="auto">
              <a:xfrm>
                <a:off x="7766" y="6712"/>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733"/>
              <p:cNvSpPr>
                <a:spLocks/>
              </p:cNvSpPr>
              <p:nvPr/>
            </p:nvSpPr>
            <p:spPr bwMode="auto">
              <a:xfrm>
                <a:off x="7828" y="6664"/>
                <a:ext cx="180" cy="243"/>
              </a:xfrm>
              <a:custGeom>
                <a:avLst/>
                <a:gdLst/>
                <a:ahLst/>
                <a:cxnLst>
                  <a:cxn ang="0">
                    <a:pos x="2" y="203"/>
                  </a:cxn>
                  <a:cxn ang="0">
                    <a:pos x="7" y="230"/>
                  </a:cxn>
                  <a:cxn ang="0">
                    <a:pos x="9" y="232"/>
                  </a:cxn>
                  <a:cxn ang="0">
                    <a:pos x="19" y="232"/>
                  </a:cxn>
                  <a:cxn ang="0">
                    <a:pos x="23" y="235"/>
                  </a:cxn>
                  <a:cxn ang="0">
                    <a:pos x="28" y="235"/>
                  </a:cxn>
                  <a:cxn ang="0">
                    <a:pos x="33" y="237"/>
                  </a:cxn>
                  <a:cxn ang="0">
                    <a:pos x="45" y="237"/>
                  </a:cxn>
                  <a:cxn ang="0">
                    <a:pos x="50" y="240"/>
                  </a:cxn>
                  <a:cxn ang="0">
                    <a:pos x="86" y="240"/>
                  </a:cxn>
                  <a:cxn ang="0">
                    <a:pos x="93" y="242"/>
                  </a:cxn>
                  <a:cxn ang="0">
                    <a:pos x="110" y="242"/>
                  </a:cxn>
                  <a:cxn ang="0">
                    <a:pos x="117" y="240"/>
                  </a:cxn>
                  <a:cxn ang="0">
                    <a:pos x="151" y="240"/>
                  </a:cxn>
                  <a:cxn ang="0">
                    <a:pos x="156" y="237"/>
                  </a:cxn>
                  <a:cxn ang="0">
                    <a:pos x="165" y="237"/>
                  </a:cxn>
                  <a:cxn ang="0">
                    <a:pos x="167" y="235"/>
                  </a:cxn>
                  <a:cxn ang="0">
                    <a:pos x="177" y="235"/>
                  </a:cxn>
                  <a:cxn ang="0">
                    <a:pos x="175" y="175"/>
                  </a:cxn>
                  <a:cxn ang="0">
                    <a:pos x="175" y="117"/>
                  </a:cxn>
                  <a:cxn ang="0">
                    <a:pos x="177" y="60"/>
                  </a:cxn>
                  <a:cxn ang="0">
                    <a:pos x="180" y="0"/>
                  </a:cxn>
                  <a:cxn ang="0">
                    <a:pos x="158" y="0"/>
                  </a:cxn>
                  <a:cxn ang="0">
                    <a:pos x="153" y="2"/>
                  </a:cxn>
                  <a:cxn ang="0">
                    <a:pos x="132" y="2"/>
                  </a:cxn>
                  <a:cxn ang="0">
                    <a:pos x="127" y="4"/>
                  </a:cxn>
                  <a:cxn ang="0">
                    <a:pos x="110" y="4"/>
                  </a:cxn>
                  <a:cxn ang="0">
                    <a:pos x="103" y="7"/>
                  </a:cxn>
                  <a:cxn ang="0">
                    <a:pos x="93" y="7"/>
                  </a:cxn>
                  <a:cxn ang="0">
                    <a:pos x="88" y="9"/>
                  </a:cxn>
                  <a:cxn ang="0">
                    <a:pos x="83" y="9"/>
                  </a:cxn>
                  <a:cxn ang="0">
                    <a:pos x="76" y="11"/>
                  </a:cxn>
                  <a:cxn ang="0">
                    <a:pos x="67" y="11"/>
                  </a:cxn>
                  <a:cxn ang="0">
                    <a:pos x="62" y="14"/>
                  </a:cxn>
                  <a:cxn ang="0">
                    <a:pos x="55" y="14"/>
                  </a:cxn>
                  <a:cxn ang="0">
                    <a:pos x="50" y="16"/>
                  </a:cxn>
                  <a:cxn ang="0">
                    <a:pos x="45" y="16"/>
                  </a:cxn>
                  <a:cxn ang="0">
                    <a:pos x="40" y="19"/>
                  </a:cxn>
                  <a:cxn ang="0">
                    <a:pos x="33" y="19"/>
                  </a:cxn>
                  <a:cxn ang="0">
                    <a:pos x="28" y="21"/>
                  </a:cxn>
                  <a:cxn ang="0">
                    <a:pos x="23" y="21"/>
                  </a:cxn>
                  <a:cxn ang="0">
                    <a:pos x="19" y="23"/>
                  </a:cxn>
                  <a:cxn ang="0">
                    <a:pos x="14" y="23"/>
                  </a:cxn>
                  <a:cxn ang="0">
                    <a:pos x="7" y="26"/>
                  </a:cxn>
                  <a:cxn ang="0">
                    <a:pos x="0" y="105"/>
                  </a:cxn>
                  <a:cxn ang="0">
                    <a:pos x="0" y="180"/>
                  </a:cxn>
                  <a:cxn ang="0">
                    <a:pos x="2" y="203"/>
                  </a:cxn>
                </a:cxnLst>
                <a:rect l="0" t="0" r="r" b="b"/>
                <a:pathLst>
                  <a:path w="180" h="243">
                    <a:moveTo>
                      <a:pt x="2" y="203"/>
                    </a:moveTo>
                    <a:lnTo>
                      <a:pt x="7" y="230"/>
                    </a:lnTo>
                    <a:lnTo>
                      <a:pt x="9" y="232"/>
                    </a:lnTo>
                    <a:lnTo>
                      <a:pt x="19" y="232"/>
                    </a:lnTo>
                    <a:lnTo>
                      <a:pt x="23" y="235"/>
                    </a:lnTo>
                    <a:lnTo>
                      <a:pt x="28" y="235"/>
                    </a:lnTo>
                    <a:lnTo>
                      <a:pt x="33" y="237"/>
                    </a:lnTo>
                    <a:lnTo>
                      <a:pt x="45" y="237"/>
                    </a:lnTo>
                    <a:lnTo>
                      <a:pt x="50" y="240"/>
                    </a:lnTo>
                    <a:lnTo>
                      <a:pt x="86" y="240"/>
                    </a:lnTo>
                    <a:lnTo>
                      <a:pt x="93" y="242"/>
                    </a:lnTo>
                    <a:lnTo>
                      <a:pt x="110" y="242"/>
                    </a:lnTo>
                    <a:lnTo>
                      <a:pt x="117" y="240"/>
                    </a:lnTo>
                    <a:lnTo>
                      <a:pt x="151" y="240"/>
                    </a:lnTo>
                    <a:lnTo>
                      <a:pt x="156" y="237"/>
                    </a:lnTo>
                    <a:lnTo>
                      <a:pt x="165" y="237"/>
                    </a:lnTo>
                    <a:lnTo>
                      <a:pt x="167" y="235"/>
                    </a:lnTo>
                    <a:lnTo>
                      <a:pt x="177" y="235"/>
                    </a:lnTo>
                    <a:lnTo>
                      <a:pt x="175" y="175"/>
                    </a:lnTo>
                    <a:lnTo>
                      <a:pt x="175" y="117"/>
                    </a:lnTo>
                    <a:lnTo>
                      <a:pt x="177" y="60"/>
                    </a:lnTo>
                    <a:lnTo>
                      <a:pt x="180" y="0"/>
                    </a:lnTo>
                    <a:lnTo>
                      <a:pt x="158" y="0"/>
                    </a:lnTo>
                    <a:lnTo>
                      <a:pt x="153" y="2"/>
                    </a:lnTo>
                    <a:lnTo>
                      <a:pt x="132" y="2"/>
                    </a:lnTo>
                    <a:lnTo>
                      <a:pt x="127" y="4"/>
                    </a:lnTo>
                    <a:lnTo>
                      <a:pt x="110" y="4"/>
                    </a:lnTo>
                    <a:lnTo>
                      <a:pt x="103" y="7"/>
                    </a:lnTo>
                    <a:lnTo>
                      <a:pt x="93" y="7"/>
                    </a:lnTo>
                    <a:lnTo>
                      <a:pt x="88" y="9"/>
                    </a:lnTo>
                    <a:lnTo>
                      <a:pt x="83" y="9"/>
                    </a:lnTo>
                    <a:lnTo>
                      <a:pt x="76" y="11"/>
                    </a:lnTo>
                    <a:lnTo>
                      <a:pt x="67" y="11"/>
                    </a:lnTo>
                    <a:lnTo>
                      <a:pt x="62" y="14"/>
                    </a:lnTo>
                    <a:lnTo>
                      <a:pt x="55" y="14"/>
                    </a:lnTo>
                    <a:lnTo>
                      <a:pt x="50" y="16"/>
                    </a:lnTo>
                    <a:lnTo>
                      <a:pt x="45" y="16"/>
                    </a:lnTo>
                    <a:lnTo>
                      <a:pt x="40" y="19"/>
                    </a:lnTo>
                    <a:lnTo>
                      <a:pt x="33" y="19"/>
                    </a:lnTo>
                    <a:lnTo>
                      <a:pt x="28" y="21"/>
                    </a:lnTo>
                    <a:lnTo>
                      <a:pt x="23" y="21"/>
                    </a:lnTo>
                    <a:lnTo>
                      <a:pt x="19" y="23"/>
                    </a:lnTo>
                    <a:lnTo>
                      <a:pt x="14" y="23"/>
                    </a:lnTo>
                    <a:lnTo>
                      <a:pt x="7" y="26"/>
                    </a:lnTo>
                    <a:lnTo>
                      <a:pt x="0" y="105"/>
                    </a:lnTo>
                    <a:lnTo>
                      <a:pt x="0" y="180"/>
                    </a:lnTo>
                    <a:lnTo>
                      <a:pt x="2" y="203"/>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734"/>
              <p:cNvSpPr>
                <a:spLocks/>
              </p:cNvSpPr>
              <p:nvPr/>
            </p:nvSpPr>
            <p:spPr bwMode="auto">
              <a:xfrm>
                <a:off x="7828" y="6664"/>
                <a:ext cx="178" cy="233"/>
              </a:xfrm>
              <a:custGeom>
                <a:avLst/>
                <a:gdLst/>
                <a:ahLst/>
                <a:cxnLst>
                  <a:cxn ang="0">
                    <a:pos x="2" y="199"/>
                  </a:cxn>
                  <a:cxn ang="0">
                    <a:pos x="7" y="223"/>
                  </a:cxn>
                  <a:cxn ang="0">
                    <a:pos x="14" y="225"/>
                  </a:cxn>
                  <a:cxn ang="0">
                    <a:pos x="23" y="227"/>
                  </a:cxn>
                  <a:cxn ang="0">
                    <a:pos x="33" y="227"/>
                  </a:cxn>
                  <a:cxn ang="0">
                    <a:pos x="45" y="230"/>
                  </a:cxn>
                  <a:cxn ang="0">
                    <a:pos x="55" y="232"/>
                  </a:cxn>
                  <a:cxn ang="0">
                    <a:pos x="124" y="232"/>
                  </a:cxn>
                  <a:cxn ang="0">
                    <a:pos x="136" y="230"/>
                  </a:cxn>
                  <a:cxn ang="0">
                    <a:pos x="146" y="230"/>
                  </a:cxn>
                  <a:cxn ang="0">
                    <a:pos x="156" y="227"/>
                  </a:cxn>
                  <a:cxn ang="0">
                    <a:pos x="165" y="227"/>
                  </a:cxn>
                  <a:cxn ang="0">
                    <a:pos x="172" y="225"/>
                  </a:cxn>
                  <a:cxn ang="0">
                    <a:pos x="170" y="167"/>
                  </a:cxn>
                  <a:cxn ang="0">
                    <a:pos x="172" y="112"/>
                  </a:cxn>
                  <a:cxn ang="0">
                    <a:pos x="172" y="57"/>
                  </a:cxn>
                  <a:cxn ang="0">
                    <a:pos x="177" y="0"/>
                  </a:cxn>
                  <a:cxn ang="0">
                    <a:pos x="165" y="0"/>
                  </a:cxn>
                  <a:cxn ang="0">
                    <a:pos x="160" y="2"/>
                  </a:cxn>
                  <a:cxn ang="0">
                    <a:pos x="134" y="2"/>
                  </a:cxn>
                  <a:cxn ang="0">
                    <a:pos x="129" y="4"/>
                  </a:cxn>
                  <a:cxn ang="0">
                    <a:pos x="112" y="4"/>
                  </a:cxn>
                  <a:cxn ang="0">
                    <a:pos x="107" y="7"/>
                  </a:cxn>
                  <a:cxn ang="0">
                    <a:pos x="96" y="7"/>
                  </a:cxn>
                  <a:cxn ang="0">
                    <a:pos x="91" y="9"/>
                  </a:cxn>
                  <a:cxn ang="0">
                    <a:pos x="81" y="9"/>
                  </a:cxn>
                  <a:cxn ang="0">
                    <a:pos x="76" y="11"/>
                  </a:cxn>
                  <a:cxn ang="0">
                    <a:pos x="69" y="11"/>
                  </a:cxn>
                  <a:cxn ang="0">
                    <a:pos x="64" y="14"/>
                  </a:cxn>
                  <a:cxn ang="0">
                    <a:pos x="55" y="14"/>
                  </a:cxn>
                  <a:cxn ang="0">
                    <a:pos x="50" y="16"/>
                  </a:cxn>
                  <a:cxn ang="0">
                    <a:pos x="45" y="16"/>
                  </a:cxn>
                  <a:cxn ang="0">
                    <a:pos x="38" y="19"/>
                  </a:cxn>
                  <a:cxn ang="0">
                    <a:pos x="33" y="19"/>
                  </a:cxn>
                  <a:cxn ang="0">
                    <a:pos x="28" y="21"/>
                  </a:cxn>
                  <a:cxn ang="0">
                    <a:pos x="23" y="21"/>
                  </a:cxn>
                  <a:cxn ang="0">
                    <a:pos x="14" y="26"/>
                  </a:cxn>
                  <a:cxn ang="0">
                    <a:pos x="7" y="26"/>
                  </a:cxn>
                  <a:cxn ang="0">
                    <a:pos x="4" y="52"/>
                  </a:cxn>
                  <a:cxn ang="0">
                    <a:pos x="2" y="76"/>
                  </a:cxn>
                  <a:cxn ang="0">
                    <a:pos x="0" y="103"/>
                  </a:cxn>
                  <a:cxn ang="0">
                    <a:pos x="0" y="175"/>
                  </a:cxn>
                  <a:cxn ang="0">
                    <a:pos x="2" y="199"/>
                  </a:cxn>
                </a:cxnLst>
                <a:rect l="0" t="0" r="r" b="b"/>
                <a:pathLst>
                  <a:path w="178" h="233">
                    <a:moveTo>
                      <a:pt x="2" y="199"/>
                    </a:moveTo>
                    <a:lnTo>
                      <a:pt x="7" y="223"/>
                    </a:lnTo>
                    <a:lnTo>
                      <a:pt x="14" y="225"/>
                    </a:lnTo>
                    <a:lnTo>
                      <a:pt x="23" y="227"/>
                    </a:lnTo>
                    <a:lnTo>
                      <a:pt x="33" y="227"/>
                    </a:lnTo>
                    <a:lnTo>
                      <a:pt x="45" y="230"/>
                    </a:lnTo>
                    <a:lnTo>
                      <a:pt x="55" y="232"/>
                    </a:lnTo>
                    <a:lnTo>
                      <a:pt x="124" y="232"/>
                    </a:lnTo>
                    <a:lnTo>
                      <a:pt x="136" y="230"/>
                    </a:lnTo>
                    <a:lnTo>
                      <a:pt x="146" y="230"/>
                    </a:lnTo>
                    <a:lnTo>
                      <a:pt x="156" y="227"/>
                    </a:lnTo>
                    <a:lnTo>
                      <a:pt x="165" y="227"/>
                    </a:lnTo>
                    <a:lnTo>
                      <a:pt x="172" y="225"/>
                    </a:lnTo>
                    <a:lnTo>
                      <a:pt x="170" y="167"/>
                    </a:lnTo>
                    <a:lnTo>
                      <a:pt x="172" y="112"/>
                    </a:lnTo>
                    <a:lnTo>
                      <a:pt x="172" y="57"/>
                    </a:lnTo>
                    <a:lnTo>
                      <a:pt x="177" y="0"/>
                    </a:lnTo>
                    <a:lnTo>
                      <a:pt x="165" y="0"/>
                    </a:lnTo>
                    <a:lnTo>
                      <a:pt x="160" y="2"/>
                    </a:lnTo>
                    <a:lnTo>
                      <a:pt x="134" y="2"/>
                    </a:lnTo>
                    <a:lnTo>
                      <a:pt x="129" y="4"/>
                    </a:lnTo>
                    <a:lnTo>
                      <a:pt x="112" y="4"/>
                    </a:lnTo>
                    <a:lnTo>
                      <a:pt x="107" y="7"/>
                    </a:lnTo>
                    <a:lnTo>
                      <a:pt x="96" y="7"/>
                    </a:lnTo>
                    <a:lnTo>
                      <a:pt x="91" y="9"/>
                    </a:lnTo>
                    <a:lnTo>
                      <a:pt x="81" y="9"/>
                    </a:lnTo>
                    <a:lnTo>
                      <a:pt x="76" y="11"/>
                    </a:lnTo>
                    <a:lnTo>
                      <a:pt x="69" y="11"/>
                    </a:lnTo>
                    <a:lnTo>
                      <a:pt x="64" y="14"/>
                    </a:lnTo>
                    <a:lnTo>
                      <a:pt x="55" y="14"/>
                    </a:lnTo>
                    <a:lnTo>
                      <a:pt x="50" y="16"/>
                    </a:lnTo>
                    <a:lnTo>
                      <a:pt x="45" y="16"/>
                    </a:lnTo>
                    <a:lnTo>
                      <a:pt x="38" y="19"/>
                    </a:lnTo>
                    <a:lnTo>
                      <a:pt x="33" y="19"/>
                    </a:lnTo>
                    <a:lnTo>
                      <a:pt x="28" y="21"/>
                    </a:lnTo>
                    <a:lnTo>
                      <a:pt x="23" y="21"/>
                    </a:lnTo>
                    <a:lnTo>
                      <a:pt x="14" y="26"/>
                    </a:lnTo>
                    <a:lnTo>
                      <a:pt x="7" y="26"/>
                    </a:lnTo>
                    <a:lnTo>
                      <a:pt x="4" y="52"/>
                    </a:lnTo>
                    <a:lnTo>
                      <a:pt x="2" y="76"/>
                    </a:lnTo>
                    <a:lnTo>
                      <a:pt x="0" y="103"/>
                    </a:lnTo>
                    <a:lnTo>
                      <a:pt x="0" y="175"/>
                    </a:lnTo>
                    <a:lnTo>
                      <a:pt x="2" y="199"/>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735"/>
              <p:cNvSpPr>
                <a:spLocks/>
              </p:cNvSpPr>
              <p:nvPr/>
            </p:nvSpPr>
            <p:spPr bwMode="auto">
              <a:xfrm>
                <a:off x="7828" y="6664"/>
                <a:ext cx="173" cy="226"/>
              </a:xfrm>
              <a:custGeom>
                <a:avLst/>
                <a:gdLst/>
                <a:ahLst/>
                <a:cxnLst>
                  <a:cxn ang="0">
                    <a:pos x="23" y="220"/>
                  </a:cxn>
                  <a:cxn ang="0">
                    <a:pos x="33" y="220"/>
                  </a:cxn>
                  <a:cxn ang="0">
                    <a:pos x="43" y="223"/>
                  </a:cxn>
                  <a:cxn ang="0">
                    <a:pos x="55" y="223"/>
                  </a:cxn>
                  <a:cxn ang="0">
                    <a:pos x="64" y="225"/>
                  </a:cxn>
                  <a:cxn ang="0">
                    <a:pos x="100" y="225"/>
                  </a:cxn>
                  <a:cxn ang="0">
                    <a:pos x="110" y="223"/>
                  </a:cxn>
                  <a:cxn ang="0">
                    <a:pos x="134" y="223"/>
                  </a:cxn>
                  <a:cxn ang="0">
                    <a:pos x="143" y="220"/>
                  </a:cxn>
                  <a:cxn ang="0">
                    <a:pos x="151" y="220"/>
                  </a:cxn>
                  <a:cxn ang="0">
                    <a:pos x="160" y="218"/>
                  </a:cxn>
                  <a:cxn ang="0">
                    <a:pos x="167" y="216"/>
                  </a:cxn>
                  <a:cxn ang="0">
                    <a:pos x="167" y="107"/>
                  </a:cxn>
                  <a:cxn ang="0">
                    <a:pos x="170" y="55"/>
                  </a:cxn>
                  <a:cxn ang="0">
                    <a:pos x="172" y="0"/>
                  </a:cxn>
                  <a:cxn ang="0">
                    <a:pos x="163" y="2"/>
                  </a:cxn>
                  <a:cxn ang="0">
                    <a:pos x="141" y="2"/>
                  </a:cxn>
                  <a:cxn ang="0">
                    <a:pos x="132" y="4"/>
                  </a:cxn>
                  <a:cxn ang="0">
                    <a:pos x="120" y="4"/>
                  </a:cxn>
                  <a:cxn ang="0">
                    <a:pos x="110" y="7"/>
                  </a:cxn>
                  <a:cxn ang="0">
                    <a:pos x="100" y="7"/>
                  </a:cxn>
                  <a:cxn ang="0">
                    <a:pos x="88" y="9"/>
                  </a:cxn>
                  <a:cxn ang="0">
                    <a:pos x="79" y="11"/>
                  </a:cxn>
                  <a:cxn ang="0">
                    <a:pos x="69" y="11"/>
                  </a:cxn>
                  <a:cxn ang="0">
                    <a:pos x="57" y="14"/>
                  </a:cxn>
                  <a:cxn ang="0">
                    <a:pos x="47" y="16"/>
                  </a:cxn>
                  <a:cxn ang="0">
                    <a:pos x="38" y="19"/>
                  </a:cxn>
                  <a:cxn ang="0">
                    <a:pos x="9" y="26"/>
                  </a:cxn>
                  <a:cxn ang="0">
                    <a:pos x="4" y="52"/>
                  </a:cxn>
                  <a:cxn ang="0">
                    <a:pos x="2" y="76"/>
                  </a:cxn>
                  <a:cxn ang="0">
                    <a:pos x="0" y="98"/>
                  </a:cxn>
                  <a:cxn ang="0">
                    <a:pos x="0" y="146"/>
                  </a:cxn>
                  <a:cxn ang="0">
                    <a:pos x="2" y="167"/>
                  </a:cxn>
                  <a:cxn ang="0">
                    <a:pos x="7" y="216"/>
                  </a:cxn>
                  <a:cxn ang="0">
                    <a:pos x="14" y="218"/>
                  </a:cxn>
                  <a:cxn ang="0">
                    <a:pos x="23" y="220"/>
                  </a:cxn>
                </a:cxnLst>
                <a:rect l="0" t="0" r="r" b="b"/>
                <a:pathLst>
                  <a:path w="173" h="226">
                    <a:moveTo>
                      <a:pt x="23" y="220"/>
                    </a:moveTo>
                    <a:lnTo>
                      <a:pt x="33" y="220"/>
                    </a:lnTo>
                    <a:lnTo>
                      <a:pt x="43" y="223"/>
                    </a:lnTo>
                    <a:lnTo>
                      <a:pt x="55" y="223"/>
                    </a:lnTo>
                    <a:lnTo>
                      <a:pt x="64" y="225"/>
                    </a:lnTo>
                    <a:lnTo>
                      <a:pt x="100" y="225"/>
                    </a:lnTo>
                    <a:lnTo>
                      <a:pt x="110" y="223"/>
                    </a:lnTo>
                    <a:lnTo>
                      <a:pt x="134" y="223"/>
                    </a:lnTo>
                    <a:lnTo>
                      <a:pt x="143" y="220"/>
                    </a:lnTo>
                    <a:lnTo>
                      <a:pt x="151" y="220"/>
                    </a:lnTo>
                    <a:lnTo>
                      <a:pt x="160" y="218"/>
                    </a:lnTo>
                    <a:lnTo>
                      <a:pt x="167" y="216"/>
                    </a:lnTo>
                    <a:lnTo>
                      <a:pt x="167" y="107"/>
                    </a:lnTo>
                    <a:lnTo>
                      <a:pt x="170" y="55"/>
                    </a:lnTo>
                    <a:lnTo>
                      <a:pt x="172" y="0"/>
                    </a:lnTo>
                    <a:lnTo>
                      <a:pt x="163" y="2"/>
                    </a:lnTo>
                    <a:lnTo>
                      <a:pt x="141" y="2"/>
                    </a:lnTo>
                    <a:lnTo>
                      <a:pt x="132" y="4"/>
                    </a:lnTo>
                    <a:lnTo>
                      <a:pt x="120" y="4"/>
                    </a:lnTo>
                    <a:lnTo>
                      <a:pt x="110" y="7"/>
                    </a:lnTo>
                    <a:lnTo>
                      <a:pt x="100" y="7"/>
                    </a:lnTo>
                    <a:lnTo>
                      <a:pt x="88" y="9"/>
                    </a:lnTo>
                    <a:lnTo>
                      <a:pt x="79" y="11"/>
                    </a:lnTo>
                    <a:lnTo>
                      <a:pt x="69" y="11"/>
                    </a:lnTo>
                    <a:lnTo>
                      <a:pt x="57" y="14"/>
                    </a:lnTo>
                    <a:lnTo>
                      <a:pt x="47" y="16"/>
                    </a:lnTo>
                    <a:lnTo>
                      <a:pt x="38" y="19"/>
                    </a:lnTo>
                    <a:lnTo>
                      <a:pt x="9" y="26"/>
                    </a:lnTo>
                    <a:lnTo>
                      <a:pt x="4" y="52"/>
                    </a:lnTo>
                    <a:lnTo>
                      <a:pt x="2" y="76"/>
                    </a:lnTo>
                    <a:lnTo>
                      <a:pt x="0" y="98"/>
                    </a:lnTo>
                    <a:lnTo>
                      <a:pt x="0" y="146"/>
                    </a:lnTo>
                    <a:lnTo>
                      <a:pt x="2" y="167"/>
                    </a:lnTo>
                    <a:lnTo>
                      <a:pt x="7" y="216"/>
                    </a:lnTo>
                    <a:lnTo>
                      <a:pt x="14" y="218"/>
                    </a:lnTo>
                    <a:lnTo>
                      <a:pt x="23" y="220"/>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736"/>
              <p:cNvSpPr>
                <a:spLocks/>
              </p:cNvSpPr>
              <p:nvPr/>
            </p:nvSpPr>
            <p:spPr bwMode="auto">
              <a:xfrm>
                <a:off x="7828" y="6667"/>
                <a:ext cx="168" cy="213"/>
              </a:xfrm>
              <a:custGeom>
                <a:avLst/>
                <a:gdLst/>
                <a:ahLst/>
                <a:cxnLst>
                  <a:cxn ang="0">
                    <a:pos x="14" y="208"/>
                  </a:cxn>
                  <a:cxn ang="0">
                    <a:pos x="23" y="211"/>
                  </a:cxn>
                  <a:cxn ang="0">
                    <a:pos x="33" y="211"/>
                  </a:cxn>
                  <a:cxn ang="0">
                    <a:pos x="43" y="213"/>
                  </a:cxn>
                  <a:cxn ang="0">
                    <a:pos x="107" y="213"/>
                  </a:cxn>
                  <a:cxn ang="0">
                    <a:pos x="120" y="211"/>
                  </a:cxn>
                  <a:cxn ang="0">
                    <a:pos x="129" y="211"/>
                  </a:cxn>
                  <a:cxn ang="0">
                    <a:pos x="139" y="208"/>
                  </a:cxn>
                  <a:cxn ang="0">
                    <a:pos x="148" y="208"/>
                  </a:cxn>
                  <a:cxn ang="0">
                    <a:pos x="163" y="203"/>
                  </a:cxn>
                  <a:cxn ang="0">
                    <a:pos x="163" y="103"/>
                  </a:cxn>
                  <a:cxn ang="0">
                    <a:pos x="165" y="50"/>
                  </a:cxn>
                  <a:cxn ang="0">
                    <a:pos x="167" y="0"/>
                  </a:cxn>
                  <a:cxn ang="0">
                    <a:pos x="139" y="0"/>
                  </a:cxn>
                  <a:cxn ang="0">
                    <a:pos x="127" y="2"/>
                  </a:cxn>
                  <a:cxn ang="0">
                    <a:pos x="117" y="2"/>
                  </a:cxn>
                  <a:cxn ang="0">
                    <a:pos x="107" y="4"/>
                  </a:cxn>
                  <a:cxn ang="0">
                    <a:pos x="98" y="4"/>
                  </a:cxn>
                  <a:cxn ang="0">
                    <a:pos x="88" y="7"/>
                  </a:cxn>
                  <a:cxn ang="0">
                    <a:pos x="76" y="9"/>
                  </a:cxn>
                  <a:cxn ang="0">
                    <a:pos x="67" y="9"/>
                  </a:cxn>
                  <a:cxn ang="0">
                    <a:pos x="47" y="14"/>
                  </a:cxn>
                  <a:cxn ang="0">
                    <a:pos x="38" y="16"/>
                  </a:cxn>
                  <a:cxn ang="0">
                    <a:pos x="9" y="23"/>
                  </a:cxn>
                  <a:cxn ang="0">
                    <a:pos x="4" y="47"/>
                  </a:cxn>
                  <a:cxn ang="0">
                    <a:pos x="2" y="71"/>
                  </a:cxn>
                  <a:cxn ang="0">
                    <a:pos x="2" y="93"/>
                  </a:cxn>
                  <a:cxn ang="0">
                    <a:pos x="0" y="117"/>
                  </a:cxn>
                  <a:cxn ang="0">
                    <a:pos x="0" y="139"/>
                  </a:cxn>
                  <a:cxn ang="0">
                    <a:pos x="4" y="182"/>
                  </a:cxn>
                  <a:cxn ang="0">
                    <a:pos x="7" y="206"/>
                  </a:cxn>
                  <a:cxn ang="0">
                    <a:pos x="14" y="208"/>
                  </a:cxn>
                </a:cxnLst>
                <a:rect l="0" t="0" r="r" b="b"/>
                <a:pathLst>
                  <a:path w="168" h="213">
                    <a:moveTo>
                      <a:pt x="14" y="208"/>
                    </a:moveTo>
                    <a:lnTo>
                      <a:pt x="23" y="211"/>
                    </a:lnTo>
                    <a:lnTo>
                      <a:pt x="33" y="211"/>
                    </a:lnTo>
                    <a:lnTo>
                      <a:pt x="43" y="213"/>
                    </a:lnTo>
                    <a:lnTo>
                      <a:pt x="107" y="213"/>
                    </a:lnTo>
                    <a:lnTo>
                      <a:pt x="120" y="211"/>
                    </a:lnTo>
                    <a:lnTo>
                      <a:pt x="129" y="211"/>
                    </a:lnTo>
                    <a:lnTo>
                      <a:pt x="139" y="208"/>
                    </a:lnTo>
                    <a:lnTo>
                      <a:pt x="148" y="208"/>
                    </a:lnTo>
                    <a:lnTo>
                      <a:pt x="163" y="203"/>
                    </a:lnTo>
                    <a:lnTo>
                      <a:pt x="163" y="103"/>
                    </a:lnTo>
                    <a:lnTo>
                      <a:pt x="165" y="50"/>
                    </a:lnTo>
                    <a:lnTo>
                      <a:pt x="167" y="0"/>
                    </a:lnTo>
                    <a:lnTo>
                      <a:pt x="139" y="0"/>
                    </a:lnTo>
                    <a:lnTo>
                      <a:pt x="127" y="2"/>
                    </a:lnTo>
                    <a:lnTo>
                      <a:pt x="117" y="2"/>
                    </a:lnTo>
                    <a:lnTo>
                      <a:pt x="107" y="4"/>
                    </a:lnTo>
                    <a:lnTo>
                      <a:pt x="98" y="4"/>
                    </a:lnTo>
                    <a:lnTo>
                      <a:pt x="88" y="7"/>
                    </a:lnTo>
                    <a:lnTo>
                      <a:pt x="76" y="9"/>
                    </a:lnTo>
                    <a:lnTo>
                      <a:pt x="67" y="9"/>
                    </a:lnTo>
                    <a:lnTo>
                      <a:pt x="47" y="14"/>
                    </a:lnTo>
                    <a:lnTo>
                      <a:pt x="38" y="16"/>
                    </a:lnTo>
                    <a:lnTo>
                      <a:pt x="9" y="23"/>
                    </a:lnTo>
                    <a:lnTo>
                      <a:pt x="4" y="47"/>
                    </a:lnTo>
                    <a:lnTo>
                      <a:pt x="2" y="71"/>
                    </a:lnTo>
                    <a:lnTo>
                      <a:pt x="2" y="93"/>
                    </a:lnTo>
                    <a:lnTo>
                      <a:pt x="0" y="117"/>
                    </a:lnTo>
                    <a:lnTo>
                      <a:pt x="0" y="139"/>
                    </a:lnTo>
                    <a:lnTo>
                      <a:pt x="4" y="182"/>
                    </a:lnTo>
                    <a:lnTo>
                      <a:pt x="7" y="206"/>
                    </a:lnTo>
                    <a:lnTo>
                      <a:pt x="14"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737"/>
              <p:cNvSpPr>
                <a:spLocks/>
              </p:cNvSpPr>
              <p:nvPr/>
            </p:nvSpPr>
            <p:spPr bwMode="auto">
              <a:xfrm>
                <a:off x="7828" y="6667"/>
                <a:ext cx="164" cy="206"/>
              </a:xfrm>
              <a:custGeom>
                <a:avLst/>
                <a:gdLst/>
                <a:ahLst/>
                <a:cxnLst>
                  <a:cxn ang="0">
                    <a:pos x="4" y="47"/>
                  </a:cxn>
                  <a:cxn ang="0">
                    <a:pos x="2" y="69"/>
                  </a:cxn>
                  <a:cxn ang="0">
                    <a:pos x="2" y="91"/>
                  </a:cxn>
                  <a:cxn ang="0">
                    <a:pos x="0" y="112"/>
                  </a:cxn>
                  <a:cxn ang="0">
                    <a:pos x="2" y="134"/>
                  </a:cxn>
                  <a:cxn ang="0">
                    <a:pos x="2" y="156"/>
                  </a:cxn>
                  <a:cxn ang="0">
                    <a:pos x="7" y="199"/>
                  </a:cxn>
                  <a:cxn ang="0">
                    <a:pos x="14" y="201"/>
                  </a:cxn>
                  <a:cxn ang="0">
                    <a:pos x="23" y="201"/>
                  </a:cxn>
                  <a:cxn ang="0">
                    <a:pos x="31" y="203"/>
                  </a:cxn>
                  <a:cxn ang="0">
                    <a:pos x="43" y="203"/>
                  </a:cxn>
                  <a:cxn ang="0">
                    <a:pos x="52" y="206"/>
                  </a:cxn>
                  <a:cxn ang="0">
                    <a:pos x="83" y="206"/>
                  </a:cxn>
                  <a:cxn ang="0">
                    <a:pos x="96" y="203"/>
                  </a:cxn>
                  <a:cxn ang="0">
                    <a:pos x="117" y="203"/>
                  </a:cxn>
                  <a:cxn ang="0">
                    <a:pos x="127" y="201"/>
                  </a:cxn>
                  <a:cxn ang="0">
                    <a:pos x="136" y="201"/>
                  </a:cxn>
                  <a:cxn ang="0">
                    <a:pos x="151" y="196"/>
                  </a:cxn>
                  <a:cxn ang="0">
                    <a:pos x="158" y="196"/>
                  </a:cxn>
                  <a:cxn ang="0">
                    <a:pos x="158" y="98"/>
                  </a:cxn>
                  <a:cxn ang="0">
                    <a:pos x="160" y="50"/>
                  </a:cxn>
                  <a:cxn ang="0">
                    <a:pos x="163" y="0"/>
                  </a:cxn>
                  <a:cxn ang="0">
                    <a:pos x="143" y="0"/>
                  </a:cxn>
                  <a:cxn ang="0">
                    <a:pos x="134" y="2"/>
                  </a:cxn>
                  <a:cxn ang="0">
                    <a:pos x="115" y="2"/>
                  </a:cxn>
                  <a:cxn ang="0">
                    <a:pos x="96" y="7"/>
                  </a:cxn>
                  <a:cxn ang="0">
                    <a:pos x="86" y="7"/>
                  </a:cxn>
                  <a:cxn ang="0">
                    <a:pos x="67" y="11"/>
                  </a:cxn>
                  <a:cxn ang="0">
                    <a:pos x="55" y="14"/>
                  </a:cxn>
                  <a:cxn ang="0">
                    <a:pos x="45" y="14"/>
                  </a:cxn>
                  <a:cxn ang="0">
                    <a:pos x="36" y="16"/>
                  </a:cxn>
                  <a:cxn ang="0">
                    <a:pos x="26" y="19"/>
                  </a:cxn>
                  <a:cxn ang="0">
                    <a:pos x="19" y="21"/>
                  </a:cxn>
                  <a:cxn ang="0">
                    <a:pos x="9" y="23"/>
                  </a:cxn>
                  <a:cxn ang="0">
                    <a:pos x="4" y="47"/>
                  </a:cxn>
                </a:cxnLst>
                <a:rect l="0" t="0" r="r" b="b"/>
                <a:pathLst>
                  <a:path w="164" h="206">
                    <a:moveTo>
                      <a:pt x="4" y="47"/>
                    </a:moveTo>
                    <a:lnTo>
                      <a:pt x="2" y="69"/>
                    </a:lnTo>
                    <a:lnTo>
                      <a:pt x="2" y="91"/>
                    </a:lnTo>
                    <a:lnTo>
                      <a:pt x="0" y="112"/>
                    </a:lnTo>
                    <a:lnTo>
                      <a:pt x="2" y="134"/>
                    </a:lnTo>
                    <a:lnTo>
                      <a:pt x="2" y="156"/>
                    </a:lnTo>
                    <a:lnTo>
                      <a:pt x="7" y="199"/>
                    </a:lnTo>
                    <a:lnTo>
                      <a:pt x="14" y="201"/>
                    </a:lnTo>
                    <a:lnTo>
                      <a:pt x="23" y="201"/>
                    </a:lnTo>
                    <a:lnTo>
                      <a:pt x="31" y="203"/>
                    </a:lnTo>
                    <a:lnTo>
                      <a:pt x="43" y="203"/>
                    </a:lnTo>
                    <a:lnTo>
                      <a:pt x="52" y="206"/>
                    </a:lnTo>
                    <a:lnTo>
                      <a:pt x="83" y="206"/>
                    </a:lnTo>
                    <a:lnTo>
                      <a:pt x="96" y="203"/>
                    </a:lnTo>
                    <a:lnTo>
                      <a:pt x="117" y="203"/>
                    </a:lnTo>
                    <a:lnTo>
                      <a:pt x="127" y="201"/>
                    </a:lnTo>
                    <a:lnTo>
                      <a:pt x="136" y="201"/>
                    </a:lnTo>
                    <a:lnTo>
                      <a:pt x="151" y="196"/>
                    </a:lnTo>
                    <a:lnTo>
                      <a:pt x="158" y="196"/>
                    </a:lnTo>
                    <a:lnTo>
                      <a:pt x="158" y="98"/>
                    </a:lnTo>
                    <a:lnTo>
                      <a:pt x="160" y="50"/>
                    </a:lnTo>
                    <a:lnTo>
                      <a:pt x="163" y="0"/>
                    </a:lnTo>
                    <a:lnTo>
                      <a:pt x="143" y="0"/>
                    </a:lnTo>
                    <a:lnTo>
                      <a:pt x="134" y="2"/>
                    </a:lnTo>
                    <a:lnTo>
                      <a:pt x="115" y="2"/>
                    </a:lnTo>
                    <a:lnTo>
                      <a:pt x="96" y="7"/>
                    </a:lnTo>
                    <a:lnTo>
                      <a:pt x="86" y="7"/>
                    </a:lnTo>
                    <a:lnTo>
                      <a:pt x="67" y="11"/>
                    </a:lnTo>
                    <a:lnTo>
                      <a:pt x="55" y="14"/>
                    </a:lnTo>
                    <a:lnTo>
                      <a:pt x="45" y="14"/>
                    </a:lnTo>
                    <a:lnTo>
                      <a:pt x="36" y="16"/>
                    </a:lnTo>
                    <a:lnTo>
                      <a:pt x="26" y="19"/>
                    </a:lnTo>
                    <a:lnTo>
                      <a:pt x="19" y="21"/>
                    </a:lnTo>
                    <a:lnTo>
                      <a:pt x="9" y="23"/>
                    </a:lnTo>
                    <a:lnTo>
                      <a:pt x="4" y="4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738"/>
              <p:cNvSpPr>
                <a:spLocks/>
              </p:cNvSpPr>
              <p:nvPr/>
            </p:nvSpPr>
            <p:spPr bwMode="auto">
              <a:xfrm>
                <a:off x="7831" y="6667"/>
                <a:ext cx="158" cy="197"/>
              </a:xfrm>
              <a:custGeom>
                <a:avLst/>
                <a:gdLst/>
                <a:ahLst/>
                <a:cxnLst>
                  <a:cxn ang="0">
                    <a:pos x="12" y="194"/>
                  </a:cxn>
                  <a:cxn ang="0">
                    <a:pos x="21" y="194"/>
                  </a:cxn>
                  <a:cxn ang="0">
                    <a:pos x="28" y="196"/>
                  </a:cxn>
                  <a:cxn ang="0">
                    <a:pos x="100" y="196"/>
                  </a:cxn>
                  <a:cxn ang="0">
                    <a:pos x="110" y="194"/>
                  </a:cxn>
                  <a:cxn ang="0">
                    <a:pos x="120" y="194"/>
                  </a:cxn>
                  <a:cxn ang="0">
                    <a:pos x="139" y="189"/>
                  </a:cxn>
                  <a:cxn ang="0">
                    <a:pos x="146" y="189"/>
                  </a:cxn>
                  <a:cxn ang="0">
                    <a:pos x="153" y="187"/>
                  </a:cxn>
                  <a:cxn ang="0">
                    <a:pos x="151" y="139"/>
                  </a:cxn>
                  <a:cxn ang="0">
                    <a:pos x="156" y="47"/>
                  </a:cxn>
                  <a:cxn ang="0">
                    <a:pos x="158" y="0"/>
                  </a:cxn>
                  <a:cxn ang="0">
                    <a:pos x="148" y="0"/>
                  </a:cxn>
                  <a:cxn ang="0">
                    <a:pos x="139" y="2"/>
                  </a:cxn>
                  <a:cxn ang="0">
                    <a:pos x="120" y="2"/>
                  </a:cxn>
                  <a:cxn ang="0">
                    <a:pos x="110" y="4"/>
                  </a:cxn>
                  <a:cxn ang="0">
                    <a:pos x="100" y="4"/>
                  </a:cxn>
                  <a:cxn ang="0">
                    <a:pos x="81" y="9"/>
                  </a:cxn>
                  <a:cxn ang="0">
                    <a:pos x="72" y="9"/>
                  </a:cxn>
                  <a:cxn ang="0">
                    <a:pos x="52" y="14"/>
                  </a:cxn>
                  <a:cxn ang="0">
                    <a:pos x="43" y="16"/>
                  </a:cxn>
                  <a:cxn ang="0">
                    <a:pos x="33" y="16"/>
                  </a:cxn>
                  <a:cxn ang="0">
                    <a:pos x="14" y="21"/>
                  </a:cxn>
                  <a:cxn ang="0">
                    <a:pos x="7" y="23"/>
                  </a:cxn>
                  <a:cxn ang="0">
                    <a:pos x="4" y="47"/>
                  </a:cxn>
                  <a:cxn ang="0">
                    <a:pos x="2" y="69"/>
                  </a:cxn>
                  <a:cxn ang="0">
                    <a:pos x="0" y="88"/>
                  </a:cxn>
                  <a:cxn ang="0">
                    <a:pos x="0" y="151"/>
                  </a:cxn>
                  <a:cxn ang="0">
                    <a:pos x="2" y="170"/>
                  </a:cxn>
                  <a:cxn ang="0">
                    <a:pos x="4" y="191"/>
                  </a:cxn>
                  <a:cxn ang="0">
                    <a:pos x="12" y="194"/>
                  </a:cxn>
                </a:cxnLst>
                <a:rect l="0" t="0" r="r" b="b"/>
                <a:pathLst>
                  <a:path w="158" h="197">
                    <a:moveTo>
                      <a:pt x="12" y="194"/>
                    </a:moveTo>
                    <a:lnTo>
                      <a:pt x="21" y="194"/>
                    </a:lnTo>
                    <a:lnTo>
                      <a:pt x="28" y="196"/>
                    </a:lnTo>
                    <a:lnTo>
                      <a:pt x="100" y="196"/>
                    </a:lnTo>
                    <a:lnTo>
                      <a:pt x="110" y="194"/>
                    </a:lnTo>
                    <a:lnTo>
                      <a:pt x="120" y="194"/>
                    </a:lnTo>
                    <a:lnTo>
                      <a:pt x="139" y="189"/>
                    </a:lnTo>
                    <a:lnTo>
                      <a:pt x="146" y="189"/>
                    </a:lnTo>
                    <a:lnTo>
                      <a:pt x="153" y="187"/>
                    </a:lnTo>
                    <a:lnTo>
                      <a:pt x="151" y="139"/>
                    </a:lnTo>
                    <a:lnTo>
                      <a:pt x="156" y="47"/>
                    </a:lnTo>
                    <a:lnTo>
                      <a:pt x="158" y="0"/>
                    </a:lnTo>
                    <a:lnTo>
                      <a:pt x="148" y="0"/>
                    </a:lnTo>
                    <a:lnTo>
                      <a:pt x="139" y="2"/>
                    </a:lnTo>
                    <a:lnTo>
                      <a:pt x="120" y="2"/>
                    </a:lnTo>
                    <a:lnTo>
                      <a:pt x="110" y="4"/>
                    </a:lnTo>
                    <a:lnTo>
                      <a:pt x="100" y="4"/>
                    </a:lnTo>
                    <a:lnTo>
                      <a:pt x="81" y="9"/>
                    </a:lnTo>
                    <a:lnTo>
                      <a:pt x="72" y="9"/>
                    </a:lnTo>
                    <a:lnTo>
                      <a:pt x="52" y="14"/>
                    </a:lnTo>
                    <a:lnTo>
                      <a:pt x="43" y="16"/>
                    </a:lnTo>
                    <a:lnTo>
                      <a:pt x="33" y="16"/>
                    </a:lnTo>
                    <a:lnTo>
                      <a:pt x="14" y="21"/>
                    </a:lnTo>
                    <a:lnTo>
                      <a:pt x="7" y="23"/>
                    </a:lnTo>
                    <a:lnTo>
                      <a:pt x="4" y="47"/>
                    </a:lnTo>
                    <a:lnTo>
                      <a:pt x="2" y="69"/>
                    </a:lnTo>
                    <a:lnTo>
                      <a:pt x="0" y="88"/>
                    </a:lnTo>
                    <a:lnTo>
                      <a:pt x="0" y="151"/>
                    </a:lnTo>
                    <a:lnTo>
                      <a:pt x="2" y="170"/>
                    </a:lnTo>
                    <a:lnTo>
                      <a:pt x="4" y="191"/>
                    </a:lnTo>
                    <a:lnTo>
                      <a:pt x="12" y="194"/>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739"/>
              <p:cNvSpPr>
                <a:spLocks/>
              </p:cNvSpPr>
              <p:nvPr/>
            </p:nvSpPr>
            <p:spPr bwMode="auto">
              <a:xfrm>
                <a:off x="7831" y="6667"/>
                <a:ext cx="153" cy="189"/>
              </a:xfrm>
              <a:custGeom>
                <a:avLst/>
                <a:gdLst/>
                <a:ahLst/>
                <a:cxnLst>
                  <a:cxn ang="0">
                    <a:pos x="14" y="23"/>
                  </a:cxn>
                  <a:cxn ang="0">
                    <a:pos x="7" y="26"/>
                  </a:cxn>
                  <a:cxn ang="0">
                    <a:pos x="4" y="45"/>
                  </a:cxn>
                  <a:cxn ang="0">
                    <a:pos x="2" y="67"/>
                  </a:cxn>
                  <a:cxn ang="0">
                    <a:pos x="0" y="86"/>
                  </a:cxn>
                  <a:cxn ang="0">
                    <a:pos x="0" y="124"/>
                  </a:cxn>
                  <a:cxn ang="0">
                    <a:pos x="2" y="143"/>
                  </a:cxn>
                  <a:cxn ang="0">
                    <a:pos x="2" y="163"/>
                  </a:cxn>
                  <a:cxn ang="0">
                    <a:pos x="4" y="184"/>
                  </a:cxn>
                  <a:cxn ang="0">
                    <a:pos x="12" y="187"/>
                  </a:cxn>
                  <a:cxn ang="0">
                    <a:pos x="21" y="187"/>
                  </a:cxn>
                  <a:cxn ang="0">
                    <a:pos x="28" y="189"/>
                  </a:cxn>
                  <a:cxn ang="0">
                    <a:pos x="79" y="189"/>
                  </a:cxn>
                  <a:cxn ang="0">
                    <a:pos x="88" y="187"/>
                  </a:cxn>
                  <a:cxn ang="0">
                    <a:pos x="98" y="187"/>
                  </a:cxn>
                  <a:cxn ang="0">
                    <a:pos x="107" y="184"/>
                  </a:cxn>
                  <a:cxn ang="0">
                    <a:pos x="117" y="184"/>
                  </a:cxn>
                  <a:cxn ang="0">
                    <a:pos x="127" y="182"/>
                  </a:cxn>
                  <a:cxn ang="0">
                    <a:pos x="134" y="182"/>
                  </a:cxn>
                  <a:cxn ang="0">
                    <a:pos x="141" y="180"/>
                  </a:cxn>
                  <a:cxn ang="0">
                    <a:pos x="148" y="177"/>
                  </a:cxn>
                  <a:cxn ang="0">
                    <a:pos x="148" y="88"/>
                  </a:cxn>
                  <a:cxn ang="0">
                    <a:pos x="151" y="45"/>
                  </a:cxn>
                  <a:cxn ang="0">
                    <a:pos x="153" y="0"/>
                  </a:cxn>
                  <a:cxn ang="0">
                    <a:pos x="143" y="2"/>
                  </a:cxn>
                  <a:cxn ang="0">
                    <a:pos x="117" y="2"/>
                  </a:cxn>
                  <a:cxn ang="0">
                    <a:pos x="107" y="4"/>
                  </a:cxn>
                  <a:cxn ang="0">
                    <a:pos x="98" y="4"/>
                  </a:cxn>
                  <a:cxn ang="0">
                    <a:pos x="79" y="9"/>
                  </a:cxn>
                  <a:cxn ang="0">
                    <a:pos x="69" y="9"/>
                  </a:cxn>
                  <a:cxn ang="0">
                    <a:pos x="50" y="14"/>
                  </a:cxn>
                  <a:cxn ang="0">
                    <a:pos x="43" y="16"/>
                  </a:cxn>
                  <a:cxn ang="0">
                    <a:pos x="14" y="23"/>
                  </a:cxn>
                </a:cxnLst>
                <a:rect l="0" t="0" r="r" b="b"/>
                <a:pathLst>
                  <a:path w="153" h="189">
                    <a:moveTo>
                      <a:pt x="14" y="23"/>
                    </a:moveTo>
                    <a:lnTo>
                      <a:pt x="7" y="26"/>
                    </a:lnTo>
                    <a:lnTo>
                      <a:pt x="4" y="45"/>
                    </a:lnTo>
                    <a:lnTo>
                      <a:pt x="2" y="67"/>
                    </a:lnTo>
                    <a:lnTo>
                      <a:pt x="0" y="86"/>
                    </a:lnTo>
                    <a:lnTo>
                      <a:pt x="0" y="124"/>
                    </a:lnTo>
                    <a:lnTo>
                      <a:pt x="2" y="143"/>
                    </a:lnTo>
                    <a:lnTo>
                      <a:pt x="2" y="163"/>
                    </a:lnTo>
                    <a:lnTo>
                      <a:pt x="4" y="184"/>
                    </a:lnTo>
                    <a:lnTo>
                      <a:pt x="12" y="187"/>
                    </a:lnTo>
                    <a:lnTo>
                      <a:pt x="21" y="187"/>
                    </a:lnTo>
                    <a:lnTo>
                      <a:pt x="28" y="189"/>
                    </a:lnTo>
                    <a:lnTo>
                      <a:pt x="79" y="189"/>
                    </a:lnTo>
                    <a:lnTo>
                      <a:pt x="88" y="187"/>
                    </a:lnTo>
                    <a:lnTo>
                      <a:pt x="98" y="187"/>
                    </a:lnTo>
                    <a:lnTo>
                      <a:pt x="107" y="184"/>
                    </a:lnTo>
                    <a:lnTo>
                      <a:pt x="117" y="184"/>
                    </a:lnTo>
                    <a:lnTo>
                      <a:pt x="127" y="182"/>
                    </a:lnTo>
                    <a:lnTo>
                      <a:pt x="134" y="182"/>
                    </a:lnTo>
                    <a:lnTo>
                      <a:pt x="141" y="180"/>
                    </a:lnTo>
                    <a:lnTo>
                      <a:pt x="148" y="177"/>
                    </a:lnTo>
                    <a:lnTo>
                      <a:pt x="148" y="88"/>
                    </a:lnTo>
                    <a:lnTo>
                      <a:pt x="151" y="45"/>
                    </a:lnTo>
                    <a:lnTo>
                      <a:pt x="153" y="0"/>
                    </a:lnTo>
                    <a:lnTo>
                      <a:pt x="143" y="2"/>
                    </a:lnTo>
                    <a:lnTo>
                      <a:pt x="117" y="2"/>
                    </a:lnTo>
                    <a:lnTo>
                      <a:pt x="107" y="4"/>
                    </a:lnTo>
                    <a:lnTo>
                      <a:pt x="98" y="4"/>
                    </a:lnTo>
                    <a:lnTo>
                      <a:pt x="79" y="9"/>
                    </a:lnTo>
                    <a:lnTo>
                      <a:pt x="69" y="9"/>
                    </a:lnTo>
                    <a:lnTo>
                      <a:pt x="50" y="14"/>
                    </a:lnTo>
                    <a:lnTo>
                      <a:pt x="43" y="16"/>
                    </a:lnTo>
                    <a:lnTo>
                      <a:pt x="14" y="2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740"/>
              <p:cNvSpPr>
                <a:spLocks/>
              </p:cNvSpPr>
              <p:nvPr/>
            </p:nvSpPr>
            <p:spPr bwMode="auto">
              <a:xfrm>
                <a:off x="7831" y="6669"/>
                <a:ext cx="149" cy="180"/>
              </a:xfrm>
              <a:custGeom>
                <a:avLst/>
                <a:gdLst/>
                <a:ahLst/>
                <a:cxnLst>
                  <a:cxn ang="0">
                    <a:pos x="2" y="136"/>
                  </a:cxn>
                  <a:cxn ang="0">
                    <a:pos x="2" y="155"/>
                  </a:cxn>
                  <a:cxn ang="0">
                    <a:pos x="7" y="175"/>
                  </a:cxn>
                  <a:cxn ang="0">
                    <a:pos x="12" y="177"/>
                  </a:cxn>
                  <a:cxn ang="0">
                    <a:pos x="19" y="177"/>
                  </a:cxn>
                  <a:cxn ang="0">
                    <a:pos x="28" y="180"/>
                  </a:cxn>
                  <a:cxn ang="0">
                    <a:pos x="64" y="180"/>
                  </a:cxn>
                  <a:cxn ang="0">
                    <a:pos x="76" y="177"/>
                  </a:cxn>
                  <a:cxn ang="0">
                    <a:pos x="86" y="177"/>
                  </a:cxn>
                  <a:cxn ang="0">
                    <a:pos x="96" y="175"/>
                  </a:cxn>
                  <a:cxn ang="0">
                    <a:pos x="105" y="175"/>
                  </a:cxn>
                  <a:cxn ang="0">
                    <a:pos x="115" y="172"/>
                  </a:cxn>
                  <a:cxn ang="0">
                    <a:pos x="122" y="172"/>
                  </a:cxn>
                  <a:cxn ang="0">
                    <a:pos x="136" y="167"/>
                  </a:cxn>
                  <a:cxn ang="0">
                    <a:pos x="143" y="167"/>
                  </a:cxn>
                  <a:cxn ang="0">
                    <a:pos x="143" y="83"/>
                  </a:cxn>
                  <a:cxn ang="0">
                    <a:pos x="146" y="62"/>
                  </a:cxn>
                  <a:cxn ang="0">
                    <a:pos x="146" y="40"/>
                  </a:cxn>
                  <a:cxn ang="0">
                    <a:pos x="148" y="21"/>
                  </a:cxn>
                  <a:cxn ang="0">
                    <a:pos x="148" y="0"/>
                  </a:cxn>
                  <a:cxn ang="0">
                    <a:pos x="124" y="0"/>
                  </a:cxn>
                  <a:cxn ang="0">
                    <a:pos x="115" y="2"/>
                  </a:cxn>
                  <a:cxn ang="0">
                    <a:pos x="105" y="2"/>
                  </a:cxn>
                  <a:cxn ang="0">
                    <a:pos x="96" y="4"/>
                  </a:cxn>
                  <a:cxn ang="0">
                    <a:pos x="86" y="4"/>
                  </a:cxn>
                  <a:cxn ang="0">
                    <a:pos x="76" y="7"/>
                  </a:cxn>
                  <a:cxn ang="0">
                    <a:pos x="69" y="9"/>
                  </a:cxn>
                  <a:cxn ang="0">
                    <a:pos x="60" y="9"/>
                  </a:cxn>
                  <a:cxn ang="0">
                    <a:pos x="50" y="11"/>
                  </a:cxn>
                  <a:cxn ang="0">
                    <a:pos x="40" y="14"/>
                  </a:cxn>
                  <a:cxn ang="0">
                    <a:pos x="31" y="16"/>
                  </a:cxn>
                  <a:cxn ang="0">
                    <a:pos x="23" y="19"/>
                  </a:cxn>
                  <a:cxn ang="0">
                    <a:pos x="14" y="21"/>
                  </a:cxn>
                  <a:cxn ang="0">
                    <a:pos x="7" y="23"/>
                  </a:cxn>
                  <a:cxn ang="0">
                    <a:pos x="0" y="81"/>
                  </a:cxn>
                  <a:cxn ang="0">
                    <a:pos x="0" y="117"/>
                  </a:cxn>
                  <a:cxn ang="0">
                    <a:pos x="2" y="136"/>
                  </a:cxn>
                </a:cxnLst>
                <a:rect l="0" t="0" r="r" b="b"/>
                <a:pathLst>
                  <a:path w="149" h="180">
                    <a:moveTo>
                      <a:pt x="2" y="136"/>
                    </a:moveTo>
                    <a:lnTo>
                      <a:pt x="2" y="155"/>
                    </a:lnTo>
                    <a:lnTo>
                      <a:pt x="7" y="175"/>
                    </a:lnTo>
                    <a:lnTo>
                      <a:pt x="12" y="177"/>
                    </a:lnTo>
                    <a:lnTo>
                      <a:pt x="19" y="177"/>
                    </a:lnTo>
                    <a:lnTo>
                      <a:pt x="28" y="180"/>
                    </a:lnTo>
                    <a:lnTo>
                      <a:pt x="64" y="180"/>
                    </a:lnTo>
                    <a:lnTo>
                      <a:pt x="76" y="177"/>
                    </a:lnTo>
                    <a:lnTo>
                      <a:pt x="86" y="177"/>
                    </a:lnTo>
                    <a:lnTo>
                      <a:pt x="96" y="175"/>
                    </a:lnTo>
                    <a:lnTo>
                      <a:pt x="105" y="175"/>
                    </a:lnTo>
                    <a:lnTo>
                      <a:pt x="115" y="172"/>
                    </a:lnTo>
                    <a:lnTo>
                      <a:pt x="122" y="172"/>
                    </a:lnTo>
                    <a:lnTo>
                      <a:pt x="136" y="167"/>
                    </a:lnTo>
                    <a:lnTo>
                      <a:pt x="143" y="167"/>
                    </a:lnTo>
                    <a:lnTo>
                      <a:pt x="143" y="83"/>
                    </a:lnTo>
                    <a:lnTo>
                      <a:pt x="146" y="62"/>
                    </a:lnTo>
                    <a:lnTo>
                      <a:pt x="146" y="40"/>
                    </a:lnTo>
                    <a:lnTo>
                      <a:pt x="148" y="21"/>
                    </a:lnTo>
                    <a:lnTo>
                      <a:pt x="148" y="0"/>
                    </a:lnTo>
                    <a:lnTo>
                      <a:pt x="124" y="0"/>
                    </a:lnTo>
                    <a:lnTo>
                      <a:pt x="115" y="2"/>
                    </a:lnTo>
                    <a:lnTo>
                      <a:pt x="105" y="2"/>
                    </a:lnTo>
                    <a:lnTo>
                      <a:pt x="96" y="4"/>
                    </a:lnTo>
                    <a:lnTo>
                      <a:pt x="86" y="4"/>
                    </a:lnTo>
                    <a:lnTo>
                      <a:pt x="76" y="7"/>
                    </a:lnTo>
                    <a:lnTo>
                      <a:pt x="69" y="9"/>
                    </a:lnTo>
                    <a:lnTo>
                      <a:pt x="60" y="9"/>
                    </a:lnTo>
                    <a:lnTo>
                      <a:pt x="50" y="11"/>
                    </a:lnTo>
                    <a:lnTo>
                      <a:pt x="40" y="14"/>
                    </a:lnTo>
                    <a:lnTo>
                      <a:pt x="31" y="16"/>
                    </a:lnTo>
                    <a:lnTo>
                      <a:pt x="23" y="19"/>
                    </a:lnTo>
                    <a:lnTo>
                      <a:pt x="14" y="21"/>
                    </a:lnTo>
                    <a:lnTo>
                      <a:pt x="7" y="23"/>
                    </a:lnTo>
                    <a:lnTo>
                      <a:pt x="0" y="81"/>
                    </a:lnTo>
                    <a:lnTo>
                      <a:pt x="0" y="117"/>
                    </a:lnTo>
                    <a:lnTo>
                      <a:pt x="2" y="13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741"/>
              <p:cNvSpPr>
                <a:spLocks/>
              </p:cNvSpPr>
              <p:nvPr/>
            </p:nvSpPr>
            <p:spPr bwMode="auto">
              <a:xfrm>
                <a:off x="7831" y="6669"/>
                <a:ext cx="146" cy="173"/>
              </a:xfrm>
              <a:custGeom>
                <a:avLst/>
                <a:gdLst/>
                <a:ahLst/>
                <a:cxnLst>
                  <a:cxn ang="0">
                    <a:pos x="4" y="148"/>
                  </a:cxn>
                  <a:cxn ang="0">
                    <a:pos x="7" y="167"/>
                  </a:cxn>
                  <a:cxn ang="0">
                    <a:pos x="12" y="167"/>
                  </a:cxn>
                  <a:cxn ang="0">
                    <a:pos x="19" y="170"/>
                  </a:cxn>
                  <a:cxn ang="0">
                    <a:pos x="28" y="170"/>
                  </a:cxn>
                  <a:cxn ang="0">
                    <a:pos x="36" y="172"/>
                  </a:cxn>
                  <a:cxn ang="0">
                    <a:pos x="45" y="172"/>
                  </a:cxn>
                  <a:cxn ang="0">
                    <a:pos x="55" y="170"/>
                  </a:cxn>
                  <a:cxn ang="0">
                    <a:pos x="74" y="170"/>
                  </a:cxn>
                  <a:cxn ang="0">
                    <a:pos x="83" y="167"/>
                  </a:cxn>
                  <a:cxn ang="0">
                    <a:pos x="93" y="167"/>
                  </a:cxn>
                  <a:cxn ang="0">
                    <a:pos x="100" y="165"/>
                  </a:cxn>
                  <a:cxn ang="0">
                    <a:pos x="110" y="165"/>
                  </a:cxn>
                  <a:cxn ang="0">
                    <a:pos x="120" y="163"/>
                  </a:cxn>
                  <a:cxn ang="0">
                    <a:pos x="127" y="160"/>
                  </a:cxn>
                  <a:cxn ang="0">
                    <a:pos x="134" y="160"/>
                  </a:cxn>
                  <a:cxn ang="0">
                    <a:pos x="139" y="158"/>
                  </a:cxn>
                  <a:cxn ang="0">
                    <a:pos x="139" y="98"/>
                  </a:cxn>
                  <a:cxn ang="0">
                    <a:pos x="141" y="79"/>
                  </a:cxn>
                  <a:cxn ang="0">
                    <a:pos x="141" y="40"/>
                  </a:cxn>
                  <a:cxn ang="0">
                    <a:pos x="143" y="19"/>
                  </a:cxn>
                  <a:cxn ang="0">
                    <a:pos x="146" y="0"/>
                  </a:cxn>
                  <a:cxn ang="0">
                    <a:pos x="120" y="0"/>
                  </a:cxn>
                  <a:cxn ang="0">
                    <a:pos x="112" y="2"/>
                  </a:cxn>
                  <a:cxn ang="0">
                    <a:pos x="103" y="2"/>
                  </a:cxn>
                  <a:cxn ang="0">
                    <a:pos x="83" y="7"/>
                  </a:cxn>
                  <a:cxn ang="0">
                    <a:pos x="76" y="7"/>
                  </a:cxn>
                  <a:cxn ang="0">
                    <a:pos x="57" y="11"/>
                  </a:cxn>
                  <a:cxn ang="0">
                    <a:pos x="47" y="11"/>
                  </a:cxn>
                  <a:cxn ang="0">
                    <a:pos x="40" y="14"/>
                  </a:cxn>
                  <a:cxn ang="0">
                    <a:pos x="31" y="16"/>
                  </a:cxn>
                  <a:cxn ang="0">
                    <a:pos x="23" y="19"/>
                  </a:cxn>
                  <a:cxn ang="0">
                    <a:pos x="14" y="21"/>
                  </a:cxn>
                  <a:cxn ang="0">
                    <a:pos x="7" y="23"/>
                  </a:cxn>
                  <a:cxn ang="0">
                    <a:pos x="4" y="43"/>
                  </a:cxn>
                  <a:cxn ang="0">
                    <a:pos x="2" y="60"/>
                  </a:cxn>
                  <a:cxn ang="0">
                    <a:pos x="2" y="79"/>
                  </a:cxn>
                  <a:cxn ang="0">
                    <a:pos x="0" y="95"/>
                  </a:cxn>
                  <a:cxn ang="0">
                    <a:pos x="0" y="115"/>
                  </a:cxn>
                  <a:cxn ang="0">
                    <a:pos x="4" y="148"/>
                  </a:cxn>
                </a:cxnLst>
                <a:rect l="0" t="0" r="r" b="b"/>
                <a:pathLst>
                  <a:path w="146" h="173">
                    <a:moveTo>
                      <a:pt x="4" y="148"/>
                    </a:moveTo>
                    <a:lnTo>
                      <a:pt x="7" y="167"/>
                    </a:lnTo>
                    <a:lnTo>
                      <a:pt x="12" y="167"/>
                    </a:lnTo>
                    <a:lnTo>
                      <a:pt x="19" y="170"/>
                    </a:lnTo>
                    <a:lnTo>
                      <a:pt x="28" y="170"/>
                    </a:lnTo>
                    <a:lnTo>
                      <a:pt x="36" y="172"/>
                    </a:lnTo>
                    <a:lnTo>
                      <a:pt x="45" y="172"/>
                    </a:lnTo>
                    <a:lnTo>
                      <a:pt x="55" y="170"/>
                    </a:lnTo>
                    <a:lnTo>
                      <a:pt x="74" y="170"/>
                    </a:lnTo>
                    <a:lnTo>
                      <a:pt x="83" y="167"/>
                    </a:lnTo>
                    <a:lnTo>
                      <a:pt x="93" y="167"/>
                    </a:lnTo>
                    <a:lnTo>
                      <a:pt x="100" y="165"/>
                    </a:lnTo>
                    <a:lnTo>
                      <a:pt x="110" y="165"/>
                    </a:lnTo>
                    <a:lnTo>
                      <a:pt x="120" y="163"/>
                    </a:lnTo>
                    <a:lnTo>
                      <a:pt x="127" y="160"/>
                    </a:lnTo>
                    <a:lnTo>
                      <a:pt x="134" y="160"/>
                    </a:lnTo>
                    <a:lnTo>
                      <a:pt x="139" y="158"/>
                    </a:lnTo>
                    <a:lnTo>
                      <a:pt x="139" y="98"/>
                    </a:lnTo>
                    <a:lnTo>
                      <a:pt x="141" y="79"/>
                    </a:lnTo>
                    <a:lnTo>
                      <a:pt x="141" y="40"/>
                    </a:lnTo>
                    <a:lnTo>
                      <a:pt x="143" y="19"/>
                    </a:lnTo>
                    <a:lnTo>
                      <a:pt x="146" y="0"/>
                    </a:lnTo>
                    <a:lnTo>
                      <a:pt x="120" y="0"/>
                    </a:lnTo>
                    <a:lnTo>
                      <a:pt x="112" y="2"/>
                    </a:lnTo>
                    <a:lnTo>
                      <a:pt x="103" y="2"/>
                    </a:lnTo>
                    <a:lnTo>
                      <a:pt x="83" y="7"/>
                    </a:lnTo>
                    <a:lnTo>
                      <a:pt x="76" y="7"/>
                    </a:lnTo>
                    <a:lnTo>
                      <a:pt x="57" y="11"/>
                    </a:lnTo>
                    <a:lnTo>
                      <a:pt x="47" y="11"/>
                    </a:lnTo>
                    <a:lnTo>
                      <a:pt x="40" y="14"/>
                    </a:lnTo>
                    <a:lnTo>
                      <a:pt x="31" y="16"/>
                    </a:lnTo>
                    <a:lnTo>
                      <a:pt x="23" y="19"/>
                    </a:lnTo>
                    <a:lnTo>
                      <a:pt x="14" y="21"/>
                    </a:lnTo>
                    <a:lnTo>
                      <a:pt x="7" y="23"/>
                    </a:lnTo>
                    <a:lnTo>
                      <a:pt x="4" y="43"/>
                    </a:lnTo>
                    <a:lnTo>
                      <a:pt x="2" y="60"/>
                    </a:lnTo>
                    <a:lnTo>
                      <a:pt x="2" y="79"/>
                    </a:lnTo>
                    <a:lnTo>
                      <a:pt x="0" y="95"/>
                    </a:lnTo>
                    <a:lnTo>
                      <a:pt x="0" y="115"/>
                    </a:lnTo>
                    <a:lnTo>
                      <a:pt x="4" y="148"/>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742"/>
              <p:cNvSpPr>
                <a:spLocks/>
              </p:cNvSpPr>
              <p:nvPr/>
            </p:nvSpPr>
            <p:spPr bwMode="auto">
              <a:xfrm>
                <a:off x="7833" y="6669"/>
                <a:ext cx="139" cy="163"/>
              </a:xfrm>
              <a:custGeom>
                <a:avLst/>
                <a:gdLst/>
                <a:ahLst/>
                <a:cxnLst>
                  <a:cxn ang="0">
                    <a:pos x="4" y="160"/>
                  </a:cxn>
                  <a:cxn ang="0">
                    <a:pos x="9" y="160"/>
                  </a:cxn>
                  <a:cxn ang="0">
                    <a:pos x="16" y="163"/>
                  </a:cxn>
                  <a:cxn ang="0">
                    <a:pos x="60" y="163"/>
                  </a:cxn>
                  <a:cxn ang="0">
                    <a:pos x="69" y="160"/>
                  </a:cxn>
                  <a:cxn ang="0">
                    <a:pos x="79" y="160"/>
                  </a:cxn>
                  <a:cxn ang="0">
                    <a:pos x="86" y="158"/>
                  </a:cxn>
                  <a:cxn ang="0">
                    <a:pos x="96" y="158"/>
                  </a:cxn>
                  <a:cxn ang="0">
                    <a:pos x="105" y="155"/>
                  </a:cxn>
                  <a:cxn ang="0">
                    <a:pos x="112" y="153"/>
                  </a:cxn>
                  <a:cxn ang="0">
                    <a:pos x="120" y="153"/>
                  </a:cxn>
                  <a:cxn ang="0">
                    <a:pos x="127" y="151"/>
                  </a:cxn>
                  <a:cxn ang="0">
                    <a:pos x="131" y="148"/>
                  </a:cxn>
                  <a:cxn ang="0">
                    <a:pos x="131" y="93"/>
                  </a:cxn>
                  <a:cxn ang="0">
                    <a:pos x="134" y="74"/>
                  </a:cxn>
                  <a:cxn ang="0">
                    <a:pos x="134" y="57"/>
                  </a:cxn>
                  <a:cxn ang="0">
                    <a:pos x="136" y="38"/>
                  </a:cxn>
                  <a:cxn ang="0">
                    <a:pos x="136" y="19"/>
                  </a:cxn>
                  <a:cxn ang="0">
                    <a:pos x="139" y="0"/>
                  </a:cxn>
                  <a:cxn ang="0">
                    <a:pos x="122" y="0"/>
                  </a:cxn>
                  <a:cxn ang="0">
                    <a:pos x="115" y="2"/>
                  </a:cxn>
                  <a:cxn ang="0">
                    <a:pos x="105" y="2"/>
                  </a:cxn>
                  <a:cxn ang="0">
                    <a:pos x="98" y="4"/>
                  </a:cxn>
                  <a:cxn ang="0">
                    <a:pos x="88" y="4"/>
                  </a:cxn>
                  <a:cxn ang="0">
                    <a:pos x="79" y="7"/>
                  </a:cxn>
                  <a:cxn ang="0">
                    <a:pos x="71" y="7"/>
                  </a:cxn>
                  <a:cxn ang="0">
                    <a:pos x="52" y="11"/>
                  </a:cxn>
                  <a:cxn ang="0">
                    <a:pos x="45" y="14"/>
                  </a:cxn>
                  <a:cxn ang="0">
                    <a:pos x="36" y="14"/>
                  </a:cxn>
                  <a:cxn ang="0">
                    <a:pos x="28" y="16"/>
                  </a:cxn>
                  <a:cxn ang="0">
                    <a:pos x="19" y="19"/>
                  </a:cxn>
                  <a:cxn ang="0">
                    <a:pos x="4" y="23"/>
                  </a:cxn>
                  <a:cxn ang="0">
                    <a:pos x="2" y="40"/>
                  </a:cxn>
                  <a:cxn ang="0">
                    <a:pos x="0" y="60"/>
                  </a:cxn>
                  <a:cxn ang="0">
                    <a:pos x="0" y="127"/>
                  </a:cxn>
                  <a:cxn ang="0">
                    <a:pos x="4" y="160"/>
                  </a:cxn>
                </a:cxnLst>
                <a:rect l="0" t="0" r="r" b="b"/>
                <a:pathLst>
                  <a:path w="139" h="163">
                    <a:moveTo>
                      <a:pt x="4" y="160"/>
                    </a:moveTo>
                    <a:lnTo>
                      <a:pt x="9" y="160"/>
                    </a:lnTo>
                    <a:lnTo>
                      <a:pt x="16" y="163"/>
                    </a:lnTo>
                    <a:lnTo>
                      <a:pt x="60" y="163"/>
                    </a:lnTo>
                    <a:lnTo>
                      <a:pt x="69" y="160"/>
                    </a:lnTo>
                    <a:lnTo>
                      <a:pt x="79" y="160"/>
                    </a:lnTo>
                    <a:lnTo>
                      <a:pt x="86" y="158"/>
                    </a:lnTo>
                    <a:lnTo>
                      <a:pt x="96" y="158"/>
                    </a:lnTo>
                    <a:lnTo>
                      <a:pt x="105" y="155"/>
                    </a:lnTo>
                    <a:lnTo>
                      <a:pt x="112" y="153"/>
                    </a:lnTo>
                    <a:lnTo>
                      <a:pt x="120" y="153"/>
                    </a:lnTo>
                    <a:lnTo>
                      <a:pt x="127" y="151"/>
                    </a:lnTo>
                    <a:lnTo>
                      <a:pt x="131" y="148"/>
                    </a:lnTo>
                    <a:lnTo>
                      <a:pt x="131" y="93"/>
                    </a:lnTo>
                    <a:lnTo>
                      <a:pt x="134" y="74"/>
                    </a:lnTo>
                    <a:lnTo>
                      <a:pt x="134" y="57"/>
                    </a:lnTo>
                    <a:lnTo>
                      <a:pt x="136" y="38"/>
                    </a:lnTo>
                    <a:lnTo>
                      <a:pt x="136" y="19"/>
                    </a:lnTo>
                    <a:lnTo>
                      <a:pt x="139" y="0"/>
                    </a:lnTo>
                    <a:lnTo>
                      <a:pt x="122" y="0"/>
                    </a:lnTo>
                    <a:lnTo>
                      <a:pt x="115" y="2"/>
                    </a:lnTo>
                    <a:lnTo>
                      <a:pt x="105" y="2"/>
                    </a:lnTo>
                    <a:lnTo>
                      <a:pt x="98" y="4"/>
                    </a:lnTo>
                    <a:lnTo>
                      <a:pt x="88" y="4"/>
                    </a:lnTo>
                    <a:lnTo>
                      <a:pt x="79" y="7"/>
                    </a:lnTo>
                    <a:lnTo>
                      <a:pt x="71" y="7"/>
                    </a:lnTo>
                    <a:lnTo>
                      <a:pt x="52" y="11"/>
                    </a:lnTo>
                    <a:lnTo>
                      <a:pt x="45" y="14"/>
                    </a:lnTo>
                    <a:lnTo>
                      <a:pt x="36" y="14"/>
                    </a:lnTo>
                    <a:lnTo>
                      <a:pt x="28" y="16"/>
                    </a:lnTo>
                    <a:lnTo>
                      <a:pt x="19" y="19"/>
                    </a:lnTo>
                    <a:lnTo>
                      <a:pt x="4" y="23"/>
                    </a:lnTo>
                    <a:lnTo>
                      <a:pt x="2" y="40"/>
                    </a:lnTo>
                    <a:lnTo>
                      <a:pt x="0" y="60"/>
                    </a:lnTo>
                    <a:lnTo>
                      <a:pt x="0" y="127"/>
                    </a:lnTo>
                    <a:lnTo>
                      <a:pt x="4" y="16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743"/>
              <p:cNvSpPr>
                <a:spLocks/>
              </p:cNvSpPr>
              <p:nvPr/>
            </p:nvSpPr>
            <p:spPr bwMode="auto">
              <a:xfrm>
                <a:off x="7833" y="6669"/>
                <a:ext cx="135" cy="156"/>
              </a:xfrm>
              <a:custGeom>
                <a:avLst/>
                <a:gdLst/>
                <a:ahLst/>
                <a:cxnLst>
                  <a:cxn ang="0">
                    <a:pos x="4" y="153"/>
                  </a:cxn>
                  <a:cxn ang="0">
                    <a:pos x="9" y="153"/>
                  </a:cxn>
                  <a:cxn ang="0">
                    <a:pos x="16" y="155"/>
                  </a:cxn>
                  <a:cxn ang="0">
                    <a:pos x="50" y="155"/>
                  </a:cxn>
                  <a:cxn ang="0">
                    <a:pos x="57" y="153"/>
                  </a:cxn>
                  <a:cxn ang="0">
                    <a:pos x="67" y="153"/>
                  </a:cxn>
                  <a:cxn ang="0">
                    <a:pos x="76" y="151"/>
                  </a:cxn>
                  <a:cxn ang="0">
                    <a:pos x="83" y="151"/>
                  </a:cxn>
                  <a:cxn ang="0">
                    <a:pos x="93" y="148"/>
                  </a:cxn>
                  <a:cxn ang="0">
                    <a:pos x="100" y="146"/>
                  </a:cxn>
                  <a:cxn ang="0">
                    <a:pos x="110" y="146"/>
                  </a:cxn>
                  <a:cxn ang="0">
                    <a:pos x="117" y="143"/>
                  </a:cxn>
                  <a:cxn ang="0">
                    <a:pos x="122" y="141"/>
                  </a:cxn>
                  <a:cxn ang="0">
                    <a:pos x="129" y="141"/>
                  </a:cxn>
                  <a:cxn ang="0">
                    <a:pos x="127" y="122"/>
                  </a:cxn>
                  <a:cxn ang="0">
                    <a:pos x="129" y="105"/>
                  </a:cxn>
                  <a:cxn ang="0">
                    <a:pos x="129" y="69"/>
                  </a:cxn>
                  <a:cxn ang="0">
                    <a:pos x="131" y="52"/>
                  </a:cxn>
                  <a:cxn ang="0">
                    <a:pos x="131" y="35"/>
                  </a:cxn>
                  <a:cxn ang="0">
                    <a:pos x="134" y="19"/>
                  </a:cxn>
                  <a:cxn ang="0">
                    <a:pos x="134" y="0"/>
                  </a:cxn>
                  <a:cxn ang="0">
                    <a:pos x="127" y="0"/>
                  </a:cxn>
                  <a:cxn ang="0">
                    <a:pos x="120" y="2"/>
                  </a:cxn>
                  <a:cxn ang="0">
                    <a:pos x="103" y="2"/>
                  </a:cxn>
                  <a:cxn ang="0">
                    <a:pos x="96" y="4"/>
                  </a:cxn>
                  <a:cxn ang="0">
                    <a:pos x="86" y="4"/>
                  </a:cxn>
                  <a:cxn ang="0">
                    <a:pos x="79" y="7"/>
                  </a:cxn>
                  <a:cxn ang="0">
                    <a:pos x="69" y="7"/>
                  </a:cxn>
                  <a:cxn ang="0">
                    <a:pos x="60" y="9"/>
                  </a:cxn>
                  <a:cxn ang="0">
                    <a:pos x="52" y="11"/>
                  </a:cxn>
                  <a:cxn ang="0">
                    <a:pos x="43" y="14"/>
                  </a:cxn>
                  <a:cxn ang="0">
                    <a:pos x="36" y="16"/>
                  </a:cxn>
                  <a:cxn ang="0">
                    <a:pos x="26" y="16"/>
                  </a:cxn>
                  <a:cxn ang="0">
                    <a:pos x="4" y="23"/>
                  </a:cxn>
                  <a:cxn ang="0">
                    <a:pos x="2" y="40"/>
                  </a:cxn>
                  <a:cxn ang="0">
                    <a:pos x="2" y="57"/>
                  </a:cxn>
                  <a:cxn ang="0">
                    <a:pos x="0" y="74"/>
                  </a:cxn>
                  <a:cxn ang="0">
                    <a:pos x="0" y="120"/>
                  </a:cxn>
                  <a:cxn ang="0">
                    <a:pos x="4" y="153"/>
                  </a:cxn>
                </a:cxnLst>
                <a:rect l="0" t="0" r="r" b="b"/>
                <a:pathLst>
                  <a:path w="135" h="156">
                    <a:moveTo>
                      <a:pt x="4" y="153"/>
                    </a:moveTo>
                    <a:lnTo>
                      <a:pt x="9" y="153"/>
                    </a:lnTo>
                    <a:lnTo>
                      <a:pt x="16" y="155"/>
                    </a:lnTo>
                    <a:lnTo>
                      <a:pt x="50" y="155"/>
                    </a:lnTo>
                    <a:lnTo>
                      <a:pt x="57" y="153"/>
                    </a:lnTo>
                    <a:lnTo>
                      <a:pt x="67" y="153"/>
                    </a:lnTo>
                    <a:lnTo>
                      <a:pt x="76" y="151"/>
                    </a:lnTo>
                    <a:lnTo>
                      <a:pt x="83" y="151"/>
                    </a:lnTo>
                    <a:lnTo>
                      <a:pt x="93" y="148"/>
                    </a:lnTo>
                    <a:lnTo>
                      <a:pt x="100" y="146"/>
                    </a:lnTo>
                    <a:lnTo>
                      <a:pt x="110" y="146"/>
                    </a:lnTo>
                    <a:lnTo>
                      <a:pt x="117" y="143"/>
                    </a:lnTo>
                    <a:lnTo>
                      <a:pt x="122" y="141"/>
                    </a:lnTo>
                    <a:lnTo>
                      <a:pt x="129" y="141"/>
                    </a:lnTo>
                    <a:lnTo>
                      <a:pt x="127" y="122"/>
                    </a:lnTo>
                    <a:lnTo>
                      <a:pt x="129" y="105"/>
                    </a:lnTo>
                    <a:lnTo>
                      <a:pt x="129" y="69"/>
                    </a:lnTo>
                    <a:lnTo>
                      <a:pt x="131" y="52"/>
                    </a:lnTo>
                    <a:lnTo>
                      <a:pt x="131" y="35"/>
                    </a:lnTo>
                    <a:lnTo>
                      <a:pt x="134" y="19"/>
                    </a:lnTo>
                    <a:lnTo>
                      <a:pt x="134" y="0"/>
                    </a:lnTo>
                    <a:lnTo>
                      <a:pt x="127" y="0"/>
                    </a:lnTo>
                    <a:lnTo>
                      <a:pt x="120" y="2"/>
                    </a:lnTo>
                    <a:lnTo>
                      <a:pt x="103" y="2"/>
                    </a:lnTo>
                    <a:lnTo>
                      <a:pt x="96" y="4"/>
                    </a:lnTo>
                    <a:lnTo>
                      <a:pt x="86" y="4"/>
                    </a:lnTo>
                    <a:lnTo>
                      <a:pt x="79" y="7"/>
                    </a:lnTo>
                    <a:lnTo>
                      <a:pt x="69" y="7"/>
                    </a:lnTo>
                    <a:lnTo>
                      <a:pt x="60" y="9"/>
                    </a:lnTo>
                    <a:lnTo>
                      <a:pt x="52" y="11"/>
                    </a:lnTo>
                    <a:lnTo>
                      <a:pt x="43" y="14"/>
                    </a:lnTo>
                    <a:lnTo>
                      <a:pt x="36" y="16"/>
                    </a:lnTo>
                    <a:lnTo>
                      <a:pt x="26" y="16"/>
                    </a:lnTo>
                    <a:lnTo>
                      <a:pt x="4" y="23"/>
                    </a:lnTo>
                    <a:lnTo>
                      <a:pt x="2" y="40"/>
                    </a:lnTo>
                    <a:lnTo>
                      <a:pt x="2" y="57"/>
                    </a:lnTo>
                    <a:lnTo>
                      <a:pt x="0" y="74"/>
                    </a:lnTo>
                    <a:lnTo>
                      <a:pt x="0" y="120"/>
                    </a:lnTo>
                    <a:lnTo>
                      <a:pt x="4" y="153"/>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744"/>
              <p:cNvSpPr>
                <a:spLocks/>
              </p:cNvSpPr>
              <p:nvPr/>
            </p:nvSpPr>
            <p:spPr bwMode="auto">
              <a:xfrm>
                <a:off x="7833" y="6669"/>
                <a:ext cx="130" cy="149"/>
              </a:xfrm>
              <a:custGeom>
                <a:avLst/>
                <a:gdLst/>
                <a:ahLst/>
                <a:cxnLst>
                  <a:cxn ang="0">
                    <a:pos x="9" y="146"/>
                  </a:cxn>
                  <a:cxn ang="0">
                    <a:pos x="16" y="148"/>
                  </a:cxn>
                  <a:cxn ang="0">
                    <a:pos x="38" y="148"/>
                  </a:cxn>
                  <a:cxn ang="0">
                    <a:pos x="47" y="146"/>
                  </a:cxn>
                  <a:cxn ang="0">
                    <a:pos x="55" y="146"/>
                  </a:cxn>
                  <a:cxn ang="0">
                    <a:pos x="64" y="143"/>
                  </a:cxn>
                  <a:cxn ang="0">
                    <a:pos x="74" y="143"/>
                  </a:cxn>
                  <a:cxn ang="0">
                    <a:pos x="81" y="141"/>
                  </a:cxn>
                  <a:cxn ang="0">
                    <a:pos x="91" y="139"/>
                  </a:cxn>
                  <a:cxn ang="0">
                    <a:pos x="98" y="139"/>
                  </a:cxn>
                  <a:cxn ang="0">
                    <a:pos x="112" y="134"/>
                  </a:cxn>
                  <a:cxn ang="0">
                    <a:pos x="120" y="134"/>
                  </a:cxn>
                  <a:cxn ang="0">
                    <a:pos x="124" y="131"/>
                  </a:cxn>
                  <a:cxn ang="0">
                    <a:pos x="124" y="67"/>
                  </a:cxn>
                  <a:cxn ang="0">
                    <a:pos x="127" y="50"/>
                  </a:cxn>
                  <a:cxn ang="0">
                    <a:pos x="127" y="33"/>
                  </a:cxn>
                  <a:cxn ang="0">
                    <a:pos x="129" y="19"/>
                  </a:cxn>
                  <a:cxn ang="0">
                    <a:pos x="129" y="0"/>
                  </a:cxn>
                  <a:cxn ang="0">
                    <a:pos x="124" y="0"/>
                  </a:cxn>
                  <a:cxn ang="0">
                    <a:pos x="117" y="2"/>
                  </a:cxn>
                  <a:cxn ang="0">
                    <a:pos x="100" y="2"/>
                  </a:cxn>
                  <a:cxn ang="0">
                    <a:pos x="93" y="4"/>
                  </a:cxn>
                  <a:cxn ang="0">
                    <a:pos x="83" y="7"/>
                  </a:cxn>
                  <a:cxn ang="0">
                    <a:pos x="76" y="7"/>
                  </a:cxn>
                  <a:cxn ang="0">
                    <a:pos x="67" y="9"/>
                  </a:cxn>
                  <a:cxn ang="0">
                    <a:pos x="60" y="9"/>
                  </a:cxn>
                  <a:cxn ang="0">
                    <a:pos x="50" y="11"/>
                  </a:cxn>
                  <a:cxn ang="0">
                    <a:pos x="43" y="14"/>
                  </a:cxn>
                  <a:cxn ang="0">
                    <a:pos x="33" y="16"/>
                  </a:cxn>
                  <a:cxn ang="0">
                    <a:pos x="26" y="19"/>
                  </a:cxn>
                  <a:cxn ang="0">
                    <a:pos x="19" y="19"/>
                  </a:cxn>
                  <a:cxn ang="0">
                    <a:pos x="4" y="23"/>
                  </a:cxn>
                  <a:cxn ang="0">
                    <a:pos x="2" y="40"/>
                  </a:cxn>
                  <a:cxn ang="0">
                    <a:pos x="2" y="55"/>
                  </a:cxn>
                  <a:cxn ang="0">
                    <a:pos x="0" y="71"/>
                  </a:cxn>
                  <a:cxn ang="0">
                    <a:pos x="0" y="100"/>
                  </a:cxn>
                  <a:cxn ang="0">
                    <a:pos x="2" y="115"/>
                  </a:cxn>
                  <a:cxn ang="0">
                    <a:pos x="2" y="129"/>
                  </a:cxn>
                  <a:cxn ang="0">
                    <a:pos x="4" y="146"/>
                  </a:cxn>
                  <a:cxn ang="0">
                    <a:pos x="9" y="146"/>
                  </a:cxn>
                </a:cxnLst>
                <a:rect l="0" t="0" r="r" b="b"/>
                <a:pathLst>
                  <a:path w="130" h="149">
                    <a:moveTo>
                      <a:pt x="9" y="146"/>
                    </a:moveTo>
                    <a:lnTo>
                      <a:pt x="16" y="148"/>
                    </a:lnTo>
                    <a:lnTo>
                      <a:pt x="38" y="148"/>
                    </a:lnTo>
                    <a:lnTo>
                      <a:pt x="47" y="146"/>
                    </a:lnTo>
                    <a:lnTo>
                      <a:pt x="55" y="146"/>
                    </a:lnTo>
                    <a:lnTo>
                      <a:pt x="64" y="143"/>
                    </a:lnTo>
                    <a:lnTo>
                      <a:pt x="74" y="143"/>
                    </a:lnTo>
                    <a:lnTo>
                      <a:pt x="81" y="141"/>
                    </a:lnTo>
                    <a:lnTo>
                      <a:pt x="91" y="139"/>
                    </a:lnTo>
                    <a:lnTo>
                      <a:pt x="98" y="139"/>
                    </a:lnTo>
                    <a:lnTo>
                      <a:pt x="112" y="134"/>
                    </a:lnTo>
                    <a:lnTo>
                      <a:pt x="120" y="134"/>
                    </a:lnTo>
                    <a:lnTo>
                      <a:pt x="124" y="131"/>
                    </a:lnTo>
                    <a:lnTo>
                      <a:pt x="124" y="67"/>
                    </a:lnTo>
                    <a:lnTo>
                      <a:pt x="127" y="50"/>
                    </a:lnTo>
                    <a:lnTo>
                      <a:pt x="127" y="33"/>
                    </a:lnTo>
                    <a:lnTo>
                      <a:pt x="129" y="19"/>
                    </a:lnTo>
                    <a:lnTo>
                      <a:pt x="129" y="0"/>
                    </a:lnTo>
                    <a:lnTo>
                      <a:pt x="124" y="0"/>
                    </a:lnTo>
                    <a:lnTo>
                      <a:pt x="117" y="2"/>
                    </a:lnTo>
                    <a:lnTo>
                      <a:pt x="100" y="2"/>
                    </a:lnTo>
                    <a:lnTo>
                      <a:pt x="93" y="4"/>
                    </a:lnTo>
                    <a:lnTo>
                      <a:pt x="83" y="7"/>
                    </a:lnTo>
                    <a:lnTo>
                      <a:pt x="76" y="7"/>
                    </a:lnTo>
                    <a:lnTo>
                      <a:pt x="67" y="9"/>
                    </a:lnTo>
                    <a:lnTo>
                      <a:pt x="60" y="9"/>
                    </a:lnTo>
                    <a:lnTo>
                      <a:pt x="50" y="11"/>
                    </a:lnTo>
                    <a:lnTo>
                      <a:pt x="43" y="14"/>
                    </a:lnTo>
                    <a:lnTo>
                      <a:pt x="33" y="16"/>
                    </a:lnTo>
                    <a:lnTo>
                      <a:pt x="26" y="19"/>
                    </a:lnTo>
                    <a:lnTo>
                      <a:pt x="19" y="19"/>
                    </a:lnTo>
                    <a:lnTo>
                      <a:pt x="4" y="23"/>
                    </a:lnTo>
                    <a:lnTo>
                      <a:pt x="2" y="40"/>
                    </a:lnTo>
                    <a:lnTo>
                      <a:pt x="2" y="55"/>
                    </a:lnTo>
                    <a:lnTo>
                      <a:pt x="0" y="71"/>
                    </a:lnTo>
                    <a:lnTo>
                      <a:pt x="0" y="100"/>
                    </a:lnTo>
                    <a:lnTo>
                      <a:pt x="2" y="115"/>
                    </a:lnTo>
                    <a:lnTo>
                      <a:pt x="2" y="129"/>
                    </a:lnTo>
                    <a:lnTo>
                      <a:pt x="4" y="146"/>
                    </a:lnTo>
                    <a:lnTo>
                      <a:pt x="9" y="14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745"/>
              <p:cNvSpPr>
                <a:spLocks/>
              </p:cNvSpPr>
              <p:nvPr/>
            </p:nvSpPr>
            <p:spPr bwMode="auto">
              <a:xfrm>
                <a:off x="7833" y="6672"/>
                <a:ext cx="127" cy="139"/>
              </a:xfrm>
              <a:custGeom>
                <a:avLst/>
                <a:gdLst/>
                <a:ahLst/>
                <a:cxnLst>
                  <a:cxn ang="0">
                    <a:pos x="31" y="139"/>
                  </a:cxn>
                  <a:cxn ang="0">
                    <a:pos x="38" y="136"/>
                  </a:cxn>
                  <a:cxn ang="0">
                    <a:pos x="55" y="136"/>
                  </a:cxn>
                  <a:cxn ang="0">
                    <a:pos x="62" y="134"/>
                  </a:cxn>
                  <a:cxn ang="0">
                    <a:pos x="71" y="131"/>
                  </a:cxn>
                  <a:cxn ang="0">
                    <a:pos x="79" y="131"/>
                  </a:cxn>
                  <a:cxn ang="0">
                    <a:pos x="86" y="129"/>
                  </a:cxn>
                  <a:cxn ang="0">
                    <a:pos x="100" y="124"/>
                  </a:cxn>
                  <a:cxn ang="0">
                    <a:pos x="107"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91" y="2"/>
                  </a:cxn>
                  <a:cxn ang="0">
                    <a:pos x="81" y="4"/>
                  </a:cxn>
                  <a:cxn ang="0">
                    <a:pos x="74" y="4"/>
                  </a:cxn>
                  <a:cxn ang="0">
                    <a:pos x="64" y="7"/>
                  </a:cxn>
                  <a:cxn ang="0">
                    <a:pos x="57" y="9"/>
                  </a:cxn>
                  <a:cxn ang="0">
                    <a:pos x="50" y="9"/>
                  </a:cxn>
                  <a:cxn ang="0">
                    <a:pos x="40" y="11"/>
                  </a:cxn>
                  <a:cxn ang="0">
                    <a:pos x="19" y="19"/>
                  </a:cxn>
                  <a:cxn ang="0">
                    <a:pos x="11" y="19"/>
                  </a:cxn>
                  <a:cxn ang="0">
                    <a:pos x="4" y="21"/>
                  </a:cxn>
                  <a:cxn ang="0">
                    <a:pos x="2" y="52"/>
                  </a:cxn>
                  <a:cxn ang="0">
                    <a:pos x="0" y="79"/>
                  </a:cxn>
                  <a:cxn ang="0">
                    <a:pos x="4" y="136"/>
                  </a:cxn>
                  <a:cxn ang="0">
                    <a:pos x="9" y="136"/>
                  </a:cxn>
                  <a:cxn ang="0">
                    <a:pos x="16" y="139"/>
                  </a:cxn>
                  <a:cxn ang="0">
                    <a:pos x="31" y="139"/>
                  </a:cxn>
                </a:cxnLst>
                <a:rect l="0" t="0" r="r" b="b"/>
                <a:pathLst>
                  <a:path w="127" h="139">
                    <a:moveTo>
                      <a:pt x="31" y="139"/>
                    </a:moveTo>
                    <a:lnTo>
                      <a:pt x="38" y="136"/>
                    </a:lnTo>
                    <a:lnTo>
                      <a:pt x="55" y="136"/>
                    </a:lnTo>
                    <a:lnTo>
                      <a:pt x="62" y="134"/>
                    </a:lnTo>
                    <a:lnTo>
                      <a:pt x="71" y="131"/>
                    </a:lnTo>
                    <a:lnTo>
                      <a:pt x="79" y="131"/>
                    </a:lnTo>
                    <a:lnTo>
                      <a:pt x="86" y="129"/>
                    </a:lnTo>
                    <a:lnTo>
                      <a:pt x="100" y="124"/>
                    </a:lnTo>
                    <a:lnTo>
                      <a:pt x="107" y="124"/>
                    </a:lnTo>
                    <a:lnTo>
                      <a:pt x="115" y="122"/>
                    </a:lnTo>
                    <a:lnTo>
                      <a:pt x="120" y="120"/>
                    </a:lnTo>
                    <a:lnTo>
                      <a:pt x="120" y="74"/>
                    </a:lnTo>
                    <a:lnTo>
                      <a:pt x="122" y="60"/>
                    </a:lnTo>
                    <a:lnTo>
                      <a:pt x="122" y="45"/>
                    </a:lnTo>
                    <a:lnTo>
                      <a:pt x="124" y="31"/>
                    </a:lnTo>
                    <a:lnTo>
                      <a:pt x="124" y="14"/>
                    </a:lnTo>
                    <a:lnTo>
                      <a:pt x="127" y="0"/>
                    </a:lnTo>
                    <a:lnTo>
                      <a:pt x="105" y="0"/>
                    </a:lnTo>
                    <a:lnTo>
                      <a:pt x="98" y="2"/>
                    </a:lnTo>
                    <a:lnTo>
                      <a:pt x="91" y="2"/>
                    </a:lnTo>
                    <a:lnTo>
                      <a:pt x="81" y="4"/>
                    </a:lnTo>
                    <a:lnTo>
                      <a:pt x="74" y="4"/>
                    </a:lnTo>
                    <a:lnTo>
                      <a:pt x="64" y="7"/>
                    </a:lnTo>
                    <a:lnTo>
                      <a:pt x="57" y="9"/>
                    </a:lnTo>
                    <a:lnTo>
                      <a:pt x="50" y="9"/>
                    </a:lnTo>
                    <a:lnTo>
                      <a:pt x="40" y="11"/>
                    </a:lnTo>
                    <a:lnTo>
                      <a:pt x="19" y="19"/>
                    </a:lnTo>
                    <a:lnTo>
                      <a:pt x="11" y="19"/>
                    </a:lnTo>
                    <a:lnTo>
                      <a:pt x="4" y="21"/>
                    </a:lnTo>
                    <a:lnTo>
                      <a:pt x="2" y="52"/>
                    </a:lnTo>
                    <a:lnTo>
                      <a:pt x="0" y="79"/>
                    </a:lnTo>
                    <a:lnTo>
                      <a:pt x="4" y="136"/>
                    </a:lnTo>
                    <a:lnTo>
                      <a:pt x="9" y="136"/>
                    </a:lnTo>
                    <a:lnTo>
                      <a:pt x="16" y="139"/>
                    </a:lnTo>
                    <a:lnTo>
                      <a:pt x="31" y="13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746"/>
              <p:cNvSpPr>
                <a:spLocks/>
              </p:cNvSpPr>
              <p:nvPr/>
            </p:nvSpPr>
            <p:spPr bwMode="auto">
              <a:xfrm>
                <a:off x="7836" y="6672"/>
                <a:ext cx="120" cy="132"/>
              </a:xfrm>
              <a:custGeom>
                <a:avLst/>
                <a:gdLst/>
                <a:ahLst/>
                <a:cxnLst>
                  <a:cxn ang="0">
                    <a:pos x="2" y="129"/>
                  </a:cxn>
                  <a:cxn ang="0">
                    <a:pos x="7" y="129"/>
                  </a:cxn>
                  <a:cxn ang="0">
                    <a:pos x="14" y="131"/>
                  </a:cxn>
                  <a:cxn ang="0">
                    <a:pos x="26" y="131"/>
                  </a:cxn>
                  <a:cxn ang="0">
                    <a:pos x="33" y="129"/>
                  </a:cxn>
                  <a:cxn ang="0">
                    <a:pos x="43" y="129"/>
                  </a:cxn>
                  <a:cxn ang="0">
                    <a:pos x="57" y="124"/>
                  </a:cxn>
                  <a:cxn ang="0">
                    <a:pos x="67" y="124"/>
                  </a:cxn>
                  <a:cxn ang="0">
                    <a:pos x="88" y="117"/>
                  </a:cxn>
                  <a:cxn ang="0">
                    <a:pos x="96" y="117"/>
                  </a:cxn>
                  <a:cxn ang="0">
                    <a:pos x="103" y="115"/>
                  </a:cxn>
                  <a:cxn ang="0">
                    <a:pos x="107" y="112"/>
                  </a:cxn>
                  <a:cxn ang="0">
                    <a:pos x="112" y="112"/>
                  </a:cxn>
                  <a:cxn ang="0">
                    <a:pos x="112" y="69"/>
                  </a:cxn>
                  <a:cxn ang="0">
                    <a:pos x="115" y="55"/>
                  </a:cxn>
                  <a:cxn ang="0">
                    <a:pos x="115" y="43"/>
                  </a:cxn>
                  <a:cxn ang="0">
                    <a:pos x="120" y="14"/>
                  </a:cxn>
                  <a:cxn ang="0">
                    <a:pos x="120" y="0"/>
                  </a:cxn>
                  <a:cxn ang="0">
                    <a:pos x="107" y="0"/>
                  </a:cxn>
                  <a:cxn ang="0">
                    <a:pos x="100" y="2"/>
                  </a:cxn>
                  <a:cxn ang="0">
                    <a:pos x="86" y="2"/>
                  </a:cxn>
                  <a:cxn ang="0">
                    <a:pos x="76" y="4"/>
                  </a:cxn>
                  <a:cxn ang="0">
                    <a:pos x="69" y="4"/>
                  </a:cxn>
                  <a:cxn ang="0">
                    <a:pos x="62" y="7"/>
                  </a:cxn>
                  <a:cxn ang="0">
                    <a:pos x="52" y="9"/>
                  </a:cxn>
                  <a:cxn ang="0">
                    <a:pos x="45" y="11"/>
                  </a:cxn>
                  <a:cxn ang="0">
                    <a:pos x="38" y="11"/>
                  </a:cxn>
                  <a:cxn ang="0">
                    <a:pos x="16" y="19"/>
                  </a:cxn>
                  <a:cxn ang="0">
                    <a:pos x="9" y="19"/>
                  </a:cxn>
                  <a:cxn ang="0">
                    <a:pos x="4" y="21"/>
                  </a:cxn>
                  <a:cxn ang="0">
                    <a:pos x="0" y="50"/>
                  </a:cxn>
                  <a:cxn ang="0">
                    <a:pos x="0" y="103"/>
                  </a:cxn>
                  <a:cxn ang="0">
                    <a:pos x="2" y="129"/>
                  </a:cxn>
                </a:cxnLst>
                <a:rect l="0" t="0" r="r" b="b"/>
                <a:pathLst>
                  <a:path w="120" h="132">
                    <a:moveTo>
                      <a:pt x="2" y="129"/>
                    </a:moveTo>
                    <a:lnTo>
                      <a:pt x="7" y="129"/>
                    </a:lnTo>
                    <a:lnTo>
                      <a:pt x="14" y="131"/>
                    </a:lnTo>
                    <a:lnTo>
                      <a:pt x="26" y="131"/>
                    </a:lnTo>
                    <a:lnTo>
                      <a:pt x="33" y="129"/>
                    </a:lnTo>
                    <a:lnTo>
                      <a:pt x="43" y="129"/>
                    </a:lnTo>
                    <a:lnTo>
                      <a:pt x="57" y="124"/>
                    </a:lnTo>
                    <a:lnTo>
                      <a:pt x="67" y="124"/>
                    </a:lnTo>
                    <a:lnTo>
                      <a:pt x="88" y="117"/>
                    </a:lnTo>
                    <a:lnTo>
                      <a:pt x="96" y="117"/>
                    </a:lnTo>
                    <a:lnTo>
                      <a:pt x="103" y="115"/>
                    </a:lnTo>
                    <a:lnTo>
                      <a:pt x="107" y="112"/>
                    </a:lnTo>
                    <a:lnTo>
                      <a:pt x="112" y="112"/>
                    </a:lnTo>
                    <a:lnTo>
                      <a:pt x="112" y="69"/>
                    </a:lnTo>
                    <a:lnTo>
                      <a:pt x="115" y="55"/>
                    </a:lnTo>
                    <a:lnTo>
                      <a:pt x="115" y="43"/>
                    </a:lnTo>
                    <a:lnTo>
                      <a:pt x="120" y="14"/>
                    </a:lnTo>
                    <a:lnTo>
                      <a:pt x="120" y="0"/>
                    </a:lnTo>
                    <a:lnTo>
                      <a:pt x="107" y="0"/>
                    </a:lnTo>
                    <a:lnTo>
                      <a:pt x="100" y="2"/>
                    </a:lnTo>
                    <a:lnTo>
                      <a:pt x="86" y="2"/>
                    </a:lnTo>
                    <a:lnTo>
                      <a:pt x="76" y="4"/>
                    </a:lnTo>
                    <a:lnTo>
                      <a:pt x="69" y="4"/>
                    </a:lnTo>
                    <a:lnTo>
                      <a:pt x="62" y="7"/>
                    </a:lnTo>
                    <a:lnTo>
                      <a:pt x="52" y="9"/>
                    </a:lnTo>
                    <a:lnTo>
                      <a:pt x="45" y="11"/>
                    </a:lnTo>
                    <a:lnTo>
                      <a:pt x="38" y="11"/>
                    </a:lnTo>
                    <a:lnTo>
                      <a:pt x="16" y="19"/>
                    </a:lnTo>
                    <a:lnTo>
                      <a:pt x="9" y="19"/>
                    </a:lnTo>
                    <a:lnTo>
                      <a:pt x="4" y="21"/>
                    </a:lnTo>
                    <a:lnTo>
                      <a:pt x="0" y="50"/>
                    </a:lnTo>
                    <a:lnTo>
                      <a:pt x="0" y="103"/>
                    </a:lnTo>
                    <a:lnTo>
                      <a:pt x="2" y="129"/>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747"/>
              <p:cNvSpPr>
                <a:spLocks/>
              </p:cNvSpPr>
              <p:nvPr/>
            </p:nvSpPr>
            <p:spPr bwMode="auto">
              <a:xfrm>
                <a:off x="7836" y="6672"/>
                <a:ext cx="115" cy="124"/>
              </a:xfrm>
              <a:custGeom>
                <a:avLst/>
                <a:gdLst/>
                <a:ahLst/>
                <a:cxnLst>
                  <a:cxn ang="0">
                    <a:pos x="2" y="122"/>
                  </a:cxn>
                  <a:cxn ang="0">
                    <a:pos x="14" y="122"/>
                  </a:cxn>
                  <a:cxn ang="0">
                    <a:pos x="19" y="124"/>
                  </a:cxn>
                  <a:cxn ang="0">
                    <a:pos x="26" y="122"/>
                  </a:cxn>
                  <a:cxn ang="0">
                    <a:pos x="33" y="122"/>
                  </a:cxn>
                  <a:cxn ang="0">
                    <a:pos x="40" y="120"/>
                  </a:cxn>
                  <a:cxn ang="0">
                    <a:pos x="47" y="120"/>
                  </a:cxn>
                  <a:cxn ang="0">
                    <a:pos x="55" y="117"/>
                  </a:cxn>
                  <a:cxn ang="0">
                    <a:pos x="64" y="115"/>
                  </a:cxn>
                  <a:cxn ang="0">
                    <a:pos x="71" y="112"/>
                  </a:cxn>
                  <a:cxn ang="0">
                    <a:pos x="79" y="112"/>
                  </a:cxn>
                  <a:cxn ang="0">
                    <a:pos x="86" y="110"/>
                  </a:cxn>
                  <a:cxn ang="0">
                    <a:pos x="91" y="107"/>
                  </a:cxn>
                  <a:cxn ang="0">
                    <a:pos x="98" y="105"/>
                  </a:cxn>
                  <a:cxn ang="0">
                    <a:pos x="103" y="103"/>
                  </a:cxn>
                  <a:cxn ang="0">
                    <a:pos x="107" y="103"/>
                  </a:cxn>
                  <a:cxn ang="0">
                    <a:pos x="107" y="76"/>
                  </a:cxn>
                  <a:cxn ang="0">
                    <a:pos x="110" y="64"/>
                  </a:cxn>
                  <a:cxn ang="0">
                    <a:pos x="110" y="50"/>
                  </a:cxn>
                  <a:cxn ang="0">
                    <a:pos x="112" y="38"/>
                  </a:cxn>
                  <a:cxn ang="0">
                    <a:pos x="112" y="26"/>
                  </a:cxn>
                  <a:cxn ang="0">
                    <a:pos x="115" y="14"/>
                  </a:cxn>
                  <a:cxn ang="0">
                    <a:pos x="115" y="0"/>
                  </a:cxn>
                  <a:cxn ang="0">
                    <a:pos x="103" y="0"/>
                  </a:cxn>
                  <a:cxn ang="0">
                    <a:pos x="96" y="2"/>
                  </a:cxn>
                  <a:cxn ang="0">
                    <a:pos x="91" y="2"/>
                  </a:cxn>
                  <a:cxn ang="0">
                    <a:pos x="81" y="4"/>
                  </a:cxn>
                  <a:cxn ang="0">
                    <a:pos x="74" y="4"/>
                  </a:cxn>
                  <a:cxn ang="0">
                    <a:pos x="67" y="7"/>
                  </a:cxn>
                  <a:cxn ang="0">
                    <a:pos x="60" y="7"/>
                  </a:cxn>
                  <a:cxn ang="0">
                    <a:pos x="50" y="9"/>
                  </a:cxn>
                  <a:cxn ang="0">
                    <a:pos x="43" y="11"/>
                  </a:cxn>
                  <a:cxn ang="0">
                    <a:pos x="36" y="14"/>
                  </a:cxn>
                  <a:cxn ang="0">
                    <a:pos x="28" y="14"/>
                  </a:cxn>
                  <a:cxn ang="0">
                    <a:pos x="14" y="19"/>
                  </a:cxn>
                  <a:cxn ang="0">
                    <a:pos x="9" y="21"/>
                  </a:cxn>
                  <a:cxn ang="0">
                    <a:pos x="4" y="21"/>
                  </a:cxn>
                  <a:cxn ang="0">
                    <a:pos x="0" y="47"/>
                  </a:cxn>
                  <a:cxn ang="0">
                    <a:pos x="0" y="95"/>
                  </a:cxn>
                  <a:cxn ang="0">
                    <a:pos x="2" y="122"/>
                  </a:cxn>
                </a:cxnLst>
                <a:rect l="0" t="0" r="r" b="b"/>
                <a:pathLst>
                  <a:path w="115" h="124">
                    <a:moveTo>
                      <a:pt x="2" y="122"/>
                    </a:moveTo>
                    <a:lnTo>
                      <a:pt x="14" y="122"/>
                    </a:lnTo>
                    <a:lnTo>
                      <a:pt x="19" y="124"/>
                    </a:lnTo>
                    <a:lnTo>
                      <a:pt x="26" y="122"/>
                    </a:lnTo>
                    <a:lnTo>
                      <a:pt x="33" y="122"/>
                    </a:lnTo>
                    <a:lnTo>
                      <a:pt x="40" y="120"/>
                    </a:lnTo>
                    <a:lnTo>
                      <a:pt x="47" y="120"/>
                    </a:lnTo>
                    <a:lnTo>
                      <a:pt x="55" y="117"/>
                    </a:lnTo>
                    <a:lnTo>
                      <a:pt x="64" y="115"/>
                    </a:lnTo>
                    <a:lnTo>
                      <a:pt x="71" y="112"/>
                    </a:lnTo>
                    <a:lnTo>
                      <a:pt x="79" y="112"/>
                    </a:lnTo>
                    <a:lnTo>
                      <a:pt x="86" y="110"/>
                    </a:lnTo>
                    <a:lnTo>
                      <a:pt x="91" y="107"/>
                    </a:lnTo>
                    <a:lnTo>
                      <a:pt x="98" y="105"/>
                    </a:lnTo>
                    <a:lnTo>
                      <a:pt x="103" y="103"/>
                    </a:lnTo>
                    <a:lnTo>
                      <a:pt x="107" y="103"/>
                    </a:lnTo>
                    <a:lnTo>
                      <a:pt x="107" y="76"/>
                    </a:lnTo>
                    <a:lnTo>
                      <a:pt x="110" y="64"/>
                    </a:lnTo>
                    <a:lnTo>
                      <a:pt x="110" y="50"/>
                    </a:lnTo>
                    <a:lnTo>
                      <a:pt x="112" y="38"/>
                    </a:lnTo>
                    <a:lnTo>
                      <a:pt x="112" y="26"/>
                    </a:lnTo>
                    <a:lnTo>
                      <a:pt x="115" y="14"/>
                    </a:lnTo>
                    <a:lnTo>
                      <a:pt x="115" y="0"/>
                    </a:lnTo>
                    <a:lnTo>
                      <a:pt x="103" y="0"/>
                    </a:lnTo>
                    <a:lnTo>
                      <a:pt x="96" y="2"/>
                    </a:lnTo>
                    <a:lnTo>
                      <a:pt x="91" y="2"/>
                    </a:lnTo>
                    <a:lnTo>
                      <a:pt x="81" y="4"/>
                    </a:lnTo>
                    <a:lnTo>
                      <a:pt x="74" y="4"/>
                    </a:lnTo>
                    <a:lnTo>
                      <a:pt x="67" y="7"/>
                    </a:lnTo>
                    <a:lnTo>
                      <a:pt x="60" y="7"/>
                    </a:lnTo>
                    <a:lnTo>
                      <a:pt x="50" y="9"/>
                    </a:lnTo>
                    <a:lnTo>
                      <a:pt x="43" y="11"/>
                    </a:lnTo>
                    <a:lnTo>
                      <a:pt x="36" y="14"/>
                    </a:lnTo>
                    <a:lnTo>
                      <a:pt x="28" y="14"/>
                    </a:lnTo>
                    <a:lnTo>
                      <a:pt x="14" y="19"/>
                    </a:lnTo>
                    <a:lnTo>
                      <a:pt x="9" y="21"/>
                    </a:lnTo>
                    <a:lnTo>
                      <a:pt x="4" y="21"/>
                    </a:lnTo>
                    <a:lnTo>
                      <a:pt x="0" y="47"/>
                    </a:lnTo>
                    <a:lnTo>
                      <a:pt x="0" y="95"/>
                    </a:lnTo>
                    <a:lnTo>
                      <a:pt x="2"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748"/>
              <p:cNvSpPr>
                <a:spLocks/>
              </p:cNvSpPr>
              <p:nvPr/>
            </p:nvSpPr>
            <p:spPr bwMode="auto">
              <a:xfrm>
                <a:off x="7836" y="6672"/>
                <a:ext cx="110" cy="115"/>
              </a:xfrm>
              <a:custGeom>
                <a:avLst/>
                <a:gdLst/>
                <a:ahLst/>
                <a:cxnLst>
                  <a:cxn ang="0">
                    <a:pos x="105" y="57"/>
                  </a:cxn>
                  <a:cxn ang="0">
                    <a:pos x="107" y="47"/>
                  </a:cxn>
                  <a:cxn ang="0">
                    <a:pos x="107" y="35"/>
                  </a:cxn>
                  <a:cxn ang="0">
                    <a:pos x="110" y="26"/>
                  </a:cxn>
                  <a:cxn ang="0">
                    <a:pos x="110" y="0"/>
                  </a:cxn>
                  <a:cxn ang="0">
                    <a:pos x="105" y="0"/>
                  </a:cxn>
                  <a:cxn ang="0">
                    <a:pos x="100" y="2"/>
                  </a:cxn>
                  <a:cxn ang="0">
                    <a:pos x="86" y="2"/>
                  </a:cxn>
                  <a:cxn ang="0">
                    <a:pos x="79" y="4"/>
                  </a:cxn>
                  <a:cxn ang="0">
                    <a:pos x="71" y="4"/>
                  </a:cxn>
                  <a:cxn ang="0">
                    <a:pos x="57" y="9"/>
                  </a:cxn>
                  <a:cxn ang="0">
                    <a:pos x="50" y="9"/>
                  </a:cxn>
                  <a:cxn ang="0">
                    <a:pos x="43" y="11"/>
                  </a:cxn>
                  <a:cxn ang="0">
                    <a:pos x="36" y="14"/>
                  </a:cxn>
                  <a:cxn ang="0">
                    <a:pos x="28" y="14"/>
                  </a:cxn>
                  <a:cxn ang="0">
                    <a:pos x="14" y="19"/>
                  </a:cxn>
                  <a:cxn ang="0">
                    <a:pos x="4" y="23"/>
                  </a:cxn>
                  <a:cxn ang="0">
                    <a:pos x="0" y="45"/>
                  </a:cxn>
                  <a:cxn ang="0">
                    <a:pos x="0" y="91"/>
                  </a:cxn>
                  <a:cxn ang="0">
                    <a:pos x="4" y="115"/>
                  </a:cxn>
                  <a:cxn ang="0">
                    <a:pos x="33" y="115"/>
                  </a:cxn>
                  <a:cxn ang="0">
                    <a:pos x="40" y="112"/>
                  </a:cxn>
                  <a:cxn ang="0">
                    <a:pos x="45" y="110"/>
                  </a:cxn>
                  <a:cxn ang="0">
                    <a:pos x="52" y="110"/>
                  </a:cxn>
                  <a:cxn ang="0">
                    <a:pos x="74" y="103"/>
                  </a:cxn>
                  <a:cxn ang="0">
                    <a:pos x="81" y="100"/>
                  </a:cxn>
                  <a:cxn ang="0">
                    <a:pos x="88" y="98"/>
                  </a:cxn>
                  <a:cxn ang="0">
                    <a:pos x="93" y="95"/>
                  </a:cxn>
                  <a:cxn ang="0">
                    <a:pos x="100" y="95"/>
                  </a:cxn>
                  <a:cxn ang="0">
                    <a:pos x="105" y="93"/>
                  </a:cxn>
                  <a:cxn ang="0">
                    <a:pos x="103" y="81"/>
                  </a:cxn>
                  <a:cxn ang="0">
                    <a:pos x="105" y="69"/>
                  </a:cxn>
                  <a:cxn ang="0">
                    <a:pos x="105" y="57"/>
                  </a:cxn>
                </a:cxnLst>
                <a:rect l="0" t="0" r="r" b="b"/>
                <a:pathLst>
                  <a:path w="110" h="115">
                    <a:moveTo>
                      <a:pt x="105" y="57"/>
                    </a:moveTo>
                    <a:lnTo>
                      <a:pt x="107" y="47"/>
                    </a:lnTo>
                    <a:lnTo>
                      <a:pt x="107" y="35"/>
                    </a:lnTo>
                    <a:lnTo>
                      <a:pt x="110" y="26"/>
                    </a:lnTo>
                    <a:lnTo>
                      <a:pt x="110" y="0"/>
                    </a:lnTo>
                    <a:lnTo>
                      <a:pt x="105" y="0"/>
                    </a:lnTo>
                    <a:lnTo>
                      <a:pt x="100" y="2"/>
                    </a:lnTo>
                    <a:lnTo>
                      <a:pt x="86" y="2"/>
                    </a:lnTo>
                    <a:lnTo>
                      <a:pt x="79" y="4"/>
                    </a:lnTo>
                    <a:lnTo>
                      <a:pt x="71" y="4"/>
                    </a:lnTo>
                    <a:lnTo>
                      <a:pt x="57" y="9"/>
                    </a:lnTo>
                    <a:lnTo>
                      <a:pt x="50" y="9"/>
                    </a:lnTo>
                    <a:lnTo>
                      <a:pt x="43" y="11"/>
                    </a:lnTo>
                    <a:lnTo>
                      <a:pt x="36" y="14"/>
                    </a:lnTo>
                    <a:lnTo>
                      <a:pt x="28" y="14"/>
                    </a:lnTo>
                    <a:lnTo>
                      <a:pt x="14" y="19"/>
                    </a:lnTo>
                    <a:lnTo>
                      <a:pt x="4" y="23"/>
                    </a:lnTo>
                    <a:lnTo>
                      <a:pt x="0" y="45"/>
                    </a:lnTo>
                    <a:lnTo>
                      <a:pt x="0" y="91"/>
                    </a:lnTo>
                    <a:lnTo>
                      <a:pt x="4" y="115"/>
                    </a:lnTo>
                    <a:lnTo>
                      <a:pt x="33" y="115"/>
                    </a:lnTo>
                    <a:lnTo>
                      <a:pt x="40" y="112"/>
                    </a:lnTo>
                    <a:lnTo>
                      <a:pt x="45" y="110"/>
                    </a:lnTo>
                    <a:lnTo>
                      <a:pt x="52" y="110"/>
                    </a:lnTo>
                    <a:lnTo>
                      <a:pt x="74" y="103"/>
                    </a:lnTo>
                    <a:lnTo>
                      <a:pt x="81" y="100"/>
                    </a:lnTo>
                    <a:lnTo>
                      <a:pt x="88" y="98"/>
                    </a:lnTo>
                    <a:lnTo>
                      <a:pt x="93" y="95"/>
                    </a:lnTo>
                    <a:lnTo>
                      <a:pt x="100" y="95"/>
                    </a:lnTo>
                    <a:lnTo>
                      <a:pt x="105" y="93"/>
                    </a:lnTo>
                    <a:lnTo>
                      <a:pt x="103" y="81"/>
                    </a:lnTo>
                    <a:lnTo>
                      <a:pt x="105" y="69"/>
                    </a:lnTo>
                    <a:lnTo>
                      <a:pt x="105" y="57"/>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749"/>
              <p:cNvSpPr>
                <a:spLocks/>
              </p:cNvSpPr>
              <p:nvPr/>
            </p:nvSpPr>
            <p:spPr bwMode="auto">
              <a:xfrm>
                <a:off x="7840" y="6684"/>
                <a:ext cx="166" cy="31"/>
              </a:xfrm>
              <a:custGeom>
                <a:avLst/>
                <a:gdLst/>
                <a:ahLst/>
                <a:cxnLst>
                  <a:cxn ang="0">
                    <a:pos x="148" y="9"/>
                  </a:cxn>
                  <a:cxn ang="0">
                    <a:pos x="165" y="0"/>
                  </a:cxn>
                  <a:cxn ang="0">
                    <a:pos x="151" y="4"/>
                  </a:cxn>
                  <a:cxn ang="0">
                    <a:pos x="120" y="7"/>
                  </a:cxn>
                  <a:cxn ang="0">
                    <a:pos x="45" y="16"/>
                  </a:cxn>
                  <a:cxn ang="0">
                    <a:pos x="0" y="26"/>
                  </a:cxn>
                  <a:cxn ang="0">
                    <a:pos x="7" y="31"/>
                  </a:cxn>
                  <a:cxn ang="0">
                    <a:pos x="148" y="9"/>
                  </a:cxn>
                </a:cxnLst>
                <a:rect l="0" t="0" r="r" b="b"/>
                <a:pathLst>
                  <a:path w="166" h="31">
                    <a:moveTo>
                      <a:pt x="148" y="9"/>
                    </a:moveTo>
                    <a:lnTo>
                      <a:pt x="165" y="0"/>
                    </a:lnTo>
                    <a:lnTo>
                      <a:pt x="151" y="4"/>
                    </a:lnTo>
                    <a:lnTo>
                      <a:pt x="120" y="7"/>
                    </a:lnTo>
                    <a:lnTo>
                      <a:pt x="45"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750"/>
              <p:cNvSpPr>
                <a:spLocks/>
              </p:cNvSpPr>
              <p:nvPr/>
            </p:nvSpPr>
            <p:spPr bwMode="auto">
              <a:xfrm>
                <a:off x="7843" y="6693"/>
                <a:ext cx="146" cy="171"/>
              </a:xfrm>
              <a:custGeom>
                <a:avLst/>
                <a:gdLst/>
                <a:ahLst/>
                <a:cxnLst>
                  <a:cxn ang="0">
                    <a:pos x="67" y="7"/>
                  </a:cxn>
                  <a:cxn ang="0">
                    <a:pos x="57" y="7"/>
                  </a:cxn>
                  <a:cxn ang="0">
                    <a:pos x="47" y="9"/>
                  </a:cxn>
                  <a:cxn ang="0">
                    <a:pos x="40" y="9"/>
                  </a:cxn>
                  <a:cxn ang="0">
                    <a:pos x="21" y="14"/>
                  </a:cxn>
                  <a:cxn ang="0">
                    <a:pos x="14" y="14"/>
                  </a:cxn>
                  <a:cxn ang="0">
                    <a:pos x="4" y="16"/>
                  </a:cxn>
                  <a:cxn ang="0">
                    <a:pos x="4" y="33"/>
                  </a:cxn>
                  <a:cxn ang="0">
                    <a:pos x="2" y="50"/>
                  </a:cxn>
                  <a:cxn ang="0">
                    <a:pos x="2" y="69"/>
                  </a:cxn>
                  <a:cxn ang="0">
                    <a:pos x="0" y="86"/>
                  </a:cxn>
                  <a:cxn ang="0">
                    <a:pos x="0" y="105"/>
                  </a:cxn>
                  <a:cxn ang="0">
                    <a:pos x="2" y="124"/>
                  </a:cxn>
                  <a:cxn ang="0">
                    <a:pos x="2" y="146"/>
                  </a:cxn>
                  <a:cxn ang="0">
                    <a:pos x="4" y="167"/>
                  </a:cxn>
                  <a:cxn ang="0">
                    <a:pos x="67" y="167"/>
                  </a:cxn>
                  <a:cxn ang="0">
                    <a:pos x="74" y="170"/>
                  </a:cxn>
                  <a:cxn ang="0">
                    <a:pos x="100" y="170"/>
                  </a:cxn>
                  <a:cxn ang="0">
                    <a:pos x="110" y="167"/>
                  </a:cxn>
                  <a:cxn ang="0">
                    <a:pos x="136" y="167"/>
                  </a:cxn>
                  <a:cxn ang="0">
                    <a:pos x="146" y="165"/>
                  </a:cxn>
                  <a:cxn ang="0">
                    <a:pos x="143" y="122"/>
                  </a:cxn>
                  <a:cxn ang="0">
                    <a:pos x="143" y="0"/>
                  </a:cxn>
                  <a:cxn ang="0">
                    <a:pos x="120" y="0"/>
                  </a:cxn>
                  <a:cxn ang="0">
                    <a:pos x="110" y="2"/>
                  </a:cxn>
                  <a:cxn ang="0">
                    <a:pos x="93" y="2"/>
                  </a:cxn>
                  <a:cxn ang="0">
                    <a:pos x="83" y="4"/>
                  </a:cxn>
                  <a:cxn ang="0">
                    <a:pos x="74" y="4"/>
                  </a:cxn>
                  <a:cxn ang="0">
                    <a:pos x="67" y="7"/>
                  </a:cxn>
                </a:cxnLst>
                <a:rect l="0" t="0" r="r" b="b"/>
                <a:pathLst>
                  <a:path w="146" h="171">
                    <a:moveTo>
                      <a:pt x="67" y="7"/>
                    </a:moveTo>
                    <a:lnTo>
                      <a:pt x="57" y="7"/>
                    </a:lnTo>
                    <a:lnTo>
                      <a:pt x="47" y="9"/>
                    </a:lnTo>
                    <a:lnTo>
                      <a:pt x="40" y="9"/>
                    </a:lnTo>
                    <a:lnTo>
                      <a:pt x="21" y="14"/>
                    </a:lnTo>
                    <a:lnTo>
                      <a:pt x="14" y="14"/>
                    </a:lnTo>
                    <a:lnTo>
                      <a:pt x="4" y="16"/>
                    </a:lnTo>
                    <a:lnTo>
                      <a:pt x="4" y="33"/>
                    </a:lnTo>
                    <a:lnTo>
                      <a:pt x="2" y="50"/>
                    </a:lnTo>
                    <a:lnTo>
                      <a:pt x="2" y="69"/>
                    </a:lnTo>
                    <a:lnTo>
                      <a:pt x="0" y="86"/>
                    </a:lnTo>
                    <a:lnTo>
                      <a:pt x="0" y="105"/>
                    </a:lnTo>
                    <a:lnTo>
                      <a:pt x="2" y="124"/>
                    </a:lnTo>
                    <a:lnTo>
                      <a:pt x="2" y="146"/>
                    </a:lnTo>
                    <a:lnTo>
                      <a:pt x="4" y="167"/>
                    </a:lnTo>
                    <a:lnTo>
                      <a:pt x="67" y="167"/>
                    </a:lnTo>
                    <a:lnTo>
                      <a:pt x="74" y="170"/>
                    </a:lnTo>
                    <a:lnTo>
                      <a:pt x="100" y="170"/>
                    </a:lnTo>
                    <a:lnTo>
                      <a:pt x="110" y="167"/>
                    </a:lnTo>
                    <a:lnTo>
                      <a:pt x="136" y="167"/>
                    </a:lnTo>
                    <a:lnTo>
                      <a:pt x="146" y="165"/>
                    </a:lnTo>
                    <a:lnTo>
                      <a:pt x="143" y="122"/>
                    </a:lnTo>
                    <a:lnTo>
                      <a:pt x="143" y="0"/>
                    </a:lnTo>
                    <a:lnTo>
                      <a:pt x="120" y="0"/>
                    </a:lnTo>
                    <a:lnTo>
                      <a:pt x="110" y="2"/>
                    </a:lnTo>
                    <a:lnTo>
                      <a:pt x="93" y="2"/>
                    </a:lnTo>
                    <a:lnTo>
                      <a:pt x="83" y="4"/>
                    </a:lnTo>
                    <a:lnTo>
                      <a:pt x="74" y="4"/>
                    </a:lnTo>
                    <a:lnTo>
                      <a:pt x="67" y="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751"/>
              <p:cNvSpPr>
                <a:spLocks/>
              </p:cNvSpPr>
              <p:nvPr/>
            </p:nvSpPr>
            <p:spPr bwMode="auto">
              <a:xfrm>
                <a:off x="7845" y="6696"/>
                <a:ext cx="139" cy="163"/>
              </a:xfrm>
              <a:custGeom>
                <a:avLst/>
                <a:gdLst/>
                <a:ahLst/>
                <a:cxnLst>
                  <a:cxn ang="0">
                    <a:pos x="2" y="139"/>
                  </a:cxn>
                  <a:cxn ang="0">
                    <a:pos x="4" y="160"/>
                  </a:cxn>
                  <a:cxn ang="0">
                    <a:pos x="31" y="160"/>
                  </a:cxn>
                  <a:cxn ang="0">
                    <a:pos x="38" y="163"/>
                  </a:cxn>
                  <a:cxn ang="0">
                    <a:pos x="115" y="163"/>
                  </a:cxn>
                  <a:cxn ang="0">
                    <a:pos x="122" y="160"/>
                  </a:cxn>
                  <a:cxn ang="0">
                    <a:pos x="129" y="160"/>
                  </a:cxn>
                  <a:cxn ang="0">
                    <a:pos x="139" y="158"/>
                  </a:cxn>
                  <a:cxn ang="0">
                    <a:pos x="139" y="0"/>
                  </a:cxn>
                  <a:cxn ang="0">
                    <a:pos x="129" y="0"/>
                  </a:cxn>
                  <a:cxn ang="0">
                    <a:pos x="122" y="2"/>
                  </a:cxn>
                  <a:cxn ang="0">
                    <a:pos x="96" y="2"/>
                  </a:cxn>
                  <a:cxn ang="0">
                    <a:pos x="88" y="4"/>
                  </a:cxn>
                  <a:cxn ang="0">
                    <a:pos x="72" y="4"/>
                  </a:cxn>
                  <a:cxn ang="0">
                    <a:pos x="62" y="7"/>
                  </a:cxn>
                  <a:cxn ang="0">
                    <a:pos x="55" y="7"/>
                  </a:cxn>
                  <a:cxn ang="0">
                    <a:pos x="48" y="9"/>
                  </a:cxn>
                  <a:cxn ang="0">
                    <a:pos x="38" y="9"/>
                  </a:cxn>
                  <a:cxn ang="0">
                    <a:pos x="31" y="11"/>
                  </a:cxn>
                  <a:cxn ang="0">
                    <a:pos x="21" y="14"/>
                  </a:cxn>
                  <a:cxn ang="0">
                    <a:pos x="14" y="14"/>
                  </a:cxn>
                  <a:cxn ang="0">
                    <a:pos x="4" y="16"/>
                  </a:cxn>
                  <a:cxn ang="0">
                    <a:pos x="4" y="33"/>
                  </a:cxn>
                  <a:cxn ang="0">
                    <a:pos x="0" y="67"/>
                  </a:cxn>
                  <a:cxn ang="0">
                    <a:pos x="0" y="120"/>
                  </a:cxn>
                  <a:cxn ang="0">
                    <a:pos x="2" y="139"/>
                  </a:cxn>
                </a:cxnLst>
                <a:rect l="0" t="0" r="r" b="b"/>
                <a:pathLst>
                  <a:path w="139" h="163">
                    <a:moveTo>
                      <a:pt x="2" y="139"/>
                    </a:moveTo>
                    <a:lnTo>
                      <a:pt x="4" y="160"/>
                    </a:lnTo>
                    <a:lnTo>
                      <a:pt x="31" y="160"/>
                    </a:lnTo>
                    <a:lnTo>
                      <a:pt x="38" y="163"/>
                    </a:lnTo>
                    <a:lnTo>
                      <a:pt x="115" y="163"/>
                    </a:lnTo>
                    <a:lnTo>
                      <a:pt x="122" y="160"/>
                    </a:lnTo>
                    <a:lnTo>
                      <a:pt x="129" y="160"/>
                    </a:lnTo>
                    <a:lnTo>
                      <a:pt x="139" y="158"/>
                    </a:lnTo>
                    <a:lnTo>
                      <a:pt x="139" y="0"/>
                    </a:lnTo>
                    <a:lnTo>
                      <a:pt x="129" y="0"/>
                    </a:lnTo>
                    <a:lnTo>
                      <a:pt x="122" y="2"/>
                    </a:lnTo>
                    <a:lnTo>
                      <a:pt x="96" y="2"/>
                    </a:lnTo>
                    <a:lnTo>
                      <a:pt x="88" y="4"/>
                    </a:lnTo>
                    <a:lnTo>
                      <a:pt x="72" y="4"/>
                    </a:lnTo>
                    <a:lnTo>
                      <a:pt x="62" y="7"/>
                    </a:lnTo>
                    <a:lnTo>
                      <a:pt x="55" y="7"/>
                    </a:lnTo>
                    <a:lnTo>
                      <a:pt x="48" y="9"/>
                    </a:lnTo>
                    <a:lnTo>
                      <a:pt x="38" y="9"/>
                    </a:lnTo>
                    <a:lnTo>
                      <a:pt x="31" y="11"/>
                    </a:lnTo>
                    <a:lnTo>
                      <a:pt x="21" y="14"/>
                    </a:lnTo>
                    <a:lnTo>
                      <a:pt x="14" y="14"/>
                    </a:lnTo>
                    <a:lnTo>
                      <a:pt x="4" y="16"/>
                    </a:lnTo>
                    <a:lnTo>
                      <a:pt x="4" y="33"/>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752"/>
              <p:cNvSpPr>
                <a:spLocks/>
              </p:cNvSpPr>
              <p:nvPr/>
            </p:nvSpPr>
            <p:spPr bwMode="auto">
              <a:xfrm>
                <a:off x="7848" y="6700"/>
                <a:ext cx="132" cy="156"/>
              </a:xfrm>
              <a:custGeom>
                <a:avLst/>
                <a:gdLst/>
                <a:ahLst/>
                <a:cxnLst>
                  <a:cxn ang="0">
                    <a:pos x="2" y="131"/>
                  </a:cxn>
                  <a:cxn ang="0">
                    <a:pos x="7" y="151"/>
                  </a:cxn>
                  <a:cxn ang="0">
                    <a:pos x="14" y="151"/>
                  </a:cxn>
                  <a:cxn ang="0">
                    <a:pos x="21" y="153"/>
                  </a:cxn>
                  <a:cxn ang="0">
                    <a:pos x="45" y="153"/>
                  </a:cxn>
                  <a:cxn ang="0">
                    <a:pos x="52" y="155"/>
                  </a:cxn>
                  <a:cxn ang="0">
                    <a:pos x="84" y="155"/>
                  </a:cxn>
                  <a:cxn ang="0">
                    <a:pos x="93" y="153"/>
                  </a:cxn>
                  <a:cxn ang="0">
                    <a:pos x="117" y="153"/>
                  </a:cxn>
                  <a:cxn ang="0">
                    <a:pos x="124" y="151"/>
                  </a:cxn>
                  <a:cxn ang="0">
                    <a:pos x="132" y="151"/>
                  </a:cxn>
                  <a:cxn ang="0">
                    <a:pos x="132" y="0"/>
                  </a:cxn>
                  <a:cxn ang="0">
                    <a:pos x="93" y="0"/>
                  </a:cxn>
                  <a:cxn ang="0">
                    <a:pos x="84" y="2"/>
                  </a:cxn>
                  <a:cxn ang="0">
                    <a:pos x="69" y="2"/>
                  </a:cxn>
                  <a:cxn ang="0">
                    <a:pos x="60" y="4"/>
                  </a:cxn>
                  <a:cxn ang="0">
                    <a:pos x="52" y="4"/>
                  </a:cxn>
                  <a:cxn ang="0">
                    <a:pos x="45" y="7"/>
                  </a:cxn>
                  <a:cxn ang="0">
                    <a:pos x="38" y="7"/>
                  </a:cxn>
                  <a:cxn ang="0">
                    <a:pos x="28" y="9"/>
                  </a:cxn>
                  <a:cxn ang="0">
                    <a:pos x="21" y="11"/>
                  </a:cxn>
                  <a:cxn ang="0">
                    <a:pos x="14" y="14"/>
                  </a:cxn>
                  <a:cxn ang="0">
                    <a:pos x="7" y="14"/>
                  </a:cxn>
                  <a:cxn ang="0">
                    <a:pos x="4" y="31"/>
                  </a:cxn>
                  <a:cxn ang="0">
                    <a:pos x="2" y="45"/>
                  </a:cxn>
                  <a:cxn ang="0">
                    <a:pos x="0" y="62"/>
                  </a:cxn>
                  <a:cxn ang="0">
                    <a:pos x="0" y="112"/>
                  </a:cxn>
                  <a:cxn ang="0">
                    <a:pos x="2" y="131"/>
                  </a:cxn>
                </a:cxnLst>
                <a:rect l="0" t="0" r="r" b="b"/>
                <a:pathLst>
                  <a:path w="132" h="156">
                    <a:moveTo>
                      <a:pt x="2" y="131"/>
                    </a:moveTo>
                    <a:lnTo>
                      <a:pt x="7" y="151"/>
                    </a:lnTo>
                    <a:lnTo>
                      <a:pt x="14" y="151"/>
                    </a:lnTo>
                    <a:lnTo>
                      <a:pt x="21" y="153"/>
                    </a:lnTo>
                    <a:lnTo>
                      <a:pt x="45" y="153"/>
                    </a:lnTo>
                    <a:lnTo>
                      <a:pt x="52" y="155"/>
                    </a:lnTo>
                    <a:lnTo>
                      <a:pt x="84" y="155"/>
                    </a:lnTo>
                    <a:lnTo>
                      <a:pt x="93" y="153"/>
                    </a:lnTo>
                    <a:lnTo>
                      <a:pt x="117" y="153"/>
                    </a:lnTo>
                    <a:lnTo>
                      <a:pt x="124" y="151"/>
                    </a:lnTo>
                    <a:lnTo>
                      <a:pt x="132" y="151"/>
                    </a:lnTo>
                    <a:lnTo>
                      <a:pt x="132" y="0"/>
                    </a:lnTo>
                    <a:lnTo>
                      <a:pt x="93" y="0"/>
                    </a:lnTo>
                    <a:lnTo>
                      <a:pt x="84" y="2"/>
                    </a:lnTo>
                    <a:lnTo>
                      <a:pt x="69" y="2"/>
                    </a:lnTo>
                    <a:lnTo>
                      <a:pt x="60" y="4"/>
                    </a:lnTo>
                    <a:lnTo>
                      <a:pt x="52" y="4"/>
                    </a:lnTo>
                    <a:lnTo>
                      <a:pt x="45" y="7"/>
                    </a:lnTo>
                    <a:lnTo>
                      <a:pt x="38" y="7"/>
                    </a:lnTo>
                    <a:lnTo>
                      <a:pt x="28" y="9"/>
                    </a:lnTo>
                    <a:lnTo>
                      <a:pt x="21" y="11"/>
                    </a:lnTo>
                    <a:lnTo>
                      <a:pt x="14" y="14"/>
                    </a:lnTo>
                    <a:lnTo>
                      <a:pt x="7" y="14"/>
                    </a:lnTo>
                    <a:lnTo>
                      <a:pt x="4" y="31"/>
                    </a:lnTo>
                    <a:lnTo>
                      <a:pt x="2" y="45"/>
                    </a:lnTo>
                    <a:lnTo>
                      <a:pt x="0" y="62"/>
                    </a:lnTo>
                    <a:lnTo>
                      <a:pt x="0" y="112"/>
                    </a:lnTo>
                    <a:lnTo>
                      <a:pt x="2" y="1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753"/>
              <p:cNvSpPr>
                <a:spLocks/>
              </p:cNvSpPr>
              <p:nvPr/>
            </p:nvSpPr>
            <p:spPr bwMode="auto">
              <a:xfrm>
                <a:off x="7850" y="6703"/>
                <a:ext cx="127" cy="149"/>
              </a:xfrm>
              <a:custGeom>
                <a:avLst/>
                <a:gdLst/>
                <a:ahLst/>
                <a:cxnLst>
                  <a:cxn ang="0">
                    <a:pos x="2" y="124"/>
                  </a:cxn>
                  <a:cxn ang="0">
                    <a:pos x="7" y="143"/>
                  </a:cxn>
                  <a:cxn ang="0">
                    <a:pos x="14" y="146"/>
                  </a:cxn>
                  <a:cxn ang="0">
                    <a:pos x="28" y="146"/>
                  </a:cxn>
                  <a:cxn ang="0">
                    <a:pos x="36" y="148"/>
                  </a:cxn>
                  <a:cxn ang="0">
                    <a:pos x="96" y="148"/>
                  </a:cxn>
                  <a:cxn ang="0">
                    <a:pos x="103" y="146"/>
                  </a:cxn>
                  <a:cxn ang="0">
                    <a:pos x="110" y="146"/>
                  </a:cxn>
                  <a:cxn ang="0">
                    <a:pos x="117" y="143"/>
                  </a:cxn>
                  <a:cxn ang="0">
                    <a:pos x="124" y="143"/>
                  </a:cxn>
                  <a:cxn ang="0">
                    <a:pos x="127" y="105"/>
                  </a:cxn>
                  <a:cxn ang="0">
                    <a:pos x="127" y="33"/>
                  </a:cxn>
                  <a:cxn ang="0">
                    <a:pos x="124" y="0"/>
                  </a:cxn>
                  <a:cxn ang="0">
                    <a:pos x="96" y="0"/>
                  </a:cxn>
                  <a:cxn ang="0">
                    <a:pos x="88" y="2"/>
                  </a:cxn>
                  <a:cxn ang="0">
                    <a:pos x="64" y="2"/>
                  </a:cxn>
                  <a:cxn ang="0">
                    <a:pos x="57" y="4"/>
                  </a:cxn>
                  <a:cxn ang="0">
                    <a:pos x="50" y="4"/>
                  </a:cxn>
                  <a:cxn ang="0">
                    <a:pos x="43" y="7"/>
                  </a:cxn>
                  <a:cxn ang="0">
                    <a:pos x="36" y="7"/>
                  </a:cxn>
                  <a:cxn ang="0">
                    <a:pos x="28" y="9"/>
                  </a:cxn>
                  <a:cxn ang="0">
                    <a:pos x="21" y="11"/>
                  </a:cxn>
                  <a:cxn ang="0">
                    <a:pos x="7" y="16"/>
                  </a:cxn>
                  <a:cxn ang="0">
                    <a:pos x="0" y="60"/>
                  </a:cxn>
                  <a:cxn ang="0">
                    <a:pos x="0" y="107"/>
                  </a:cxn>
                  <a:cxn ang="0">
                    <a:pos x="2" y="124"/>
                  </a:cxn>
                </a:cxnLst>
                <a:rect l="0" t="0" r="r" b="b"/>
                <a:pathLst>
                  <a:path w="127" h="149">
                    <a:moveTo>
                      <a:pt x="2" y="124"/>
                    </a:moveTo>
                    <a:lnTo>
                      <a:pt x="7" y="143"/>
                    </a:lnTo>
                    <a:lnTo>
                      <a:pt x="14" y="146"/>
                    </a:lnTo>
                    <a:lnTo>
                      <a:pt x="28" y="146"/>
                    </a:lnTo>
                    <a:lnTo>
                      <a:pt x="36" y="148"/>
                    </a:lnTo>
                    <a:lnTo>
                      <a:pt x="96" y="148"/>
                    </a:lnTo>
                    <a:lnTo>
                      <a:pt x="103" y="146"/>
                    </a:lnTo>
                    <a:lnTo>
                      <a:pt x="110" y="146"/>
                    </a:lnTo>
                    <a:lnTo>
                      <a:pt x="117" y="143"/>
                    </a:lnTo>
                    <a:lnTo>
                      <a:pt x="124" y="143"/>
                    </a:lnTo>
                    <a:lnTo>
                      <a:pt x="127" y="105"/>
                    </a:lnTo>
                    <a:lnTo>
                      <a:pt x="127" y="33"/>
                    </a:lnTo>
                    <a:lnTo>
                      <a:pt x="124" y="0"/>
                    </a:lnTo>
                    <a:lnTo>
                      <a:pt x="96" y="0"/>
                    </a:lnTo>
                    <a:lnTo>
                      <a:pt x="88" y="2"/>
                    </a:lnTo>
                    <a:lnTo>
                      <a:pt x="64" y="2"/>
                    </a:lnTo>
                    <a:lnTo>
                      <a:pt x="57" y="4"/>
                    </a:lnTo>
                    <a:lnTo>
                      <a:pt x="50" y="4"/>
                    </a:lnTo>
                    <a:lnTo>
                      <a:pt x="43" y="7"/>
                    </a:lnTo>
                    <a:lnTo>
                      <a:pt x="36" y="7"/>
                    </a:lnTo>
                    <a:lnTo>
                      <a:pt x="28" y="9"/>
                    </a:lnTo>
                    <a:lnTo>
                      <a:pt x="21" y="11"/>
                    </a:lnTo>
                    <a:lnTo>
                      <a:pt x="7" y="16"/>
                    </a:lnTo>
                    <a:lnTo>
                      <a:pt x="0" y="60"/>
                    </a:lnTo>
                    <a:lnTo>
                      <a:pt x="0" y="107"/>
                    </a:lnTo>
                    <a:lnTo>
                      <a:pt x="2"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754"/>
              <p:cNvSpPr>
                <a:spLocks/>
              </p:cNvSpPr>
              <p:nvPr/>
            </p:nvSpPr>
            <p:spPr bwMode="auto">
              <a:xfrm>
                <a:off x="7852" y="6708"/>
                <a:ext cx="120" cy="141"/>
              </a:xfrm>
              <a:custGeom>
                <a:avLst/>
                <a:gdLst/>
                <a:ahLst/>
                <a:cxnLst>
                  <a:cxn ang="0">
                    <a:pos x="7" y="134"/>
                  </a:cxn>
                  <a:cxn ang="0">
                    <a:pos x="14" y="136"/>
                  </a:cxn>
                  <a:cxn ang="0">
                    <a:pos x="21" y="136"/>
                  </a:cxn>
                  <a:cxn ang="0">
                    <a:pos x="28" y="139"/>
                  </a:cxn>
                  <a:cxn ang="0">
                    <a:pos x="33" y="139"/>
                  </a:cxn>
                  <a:cxn ang="0">
                    <a:pos x="40" y="141"/>
                  </a:cxn>
                  <a:cxn ang="0">
                    <a:pos x="76" y="141"/>
                  </a:cxn>
                  <a:cxn ang="0">
                    <a:pos x="83" y="139"/>
                  </a:cxn>
                  <a:cxn ang="0">
                    <a:pos x="98" y="139"/>
                  </a:cxn>
                  <a:cxn ang="0">
                    <a:pos x="105" y="136"/>
                  </a:cxn>
                  <a:cxn ang="0">
                    <a:pos x="112" y="134"/>
                  </a:cxn>
                  <a:cxn ang="0">
                    <a:pos x="120" y="134"/>
                  </a:cxn>
                  <a:cxn ang="0">
                    <a:pos x="120" y="0"/>
                  </a:cxn>
                  <a:cxn ang="0">
                    <a:pos x="62" y="0"/>
                  </a:cxn>
                  <a:cxn ang="0">
                    <a:pos x="55" y="2"/>
                  </a:cxn>
                  <a:cxn ang="0">
                    <a:pos x="48" y="2"/>
                  </a:cxn>
                  <a:cxn ang="0">
                    <a:pos x="40" y="4"/>
                  </a:cxn>
                  <a:cxn ang="0">
                    <a:pos x="33" y="4"/>
                  </a:cxn>
                  <a:cxn ang="0">
                    <a:pos x="26" y="7"/>
                  </a:cxn>
                  <a:cxn ang="0">
                    <a:pos x="21" y="9"/>
                  </a:cxn>
                  <a:cxn ang="0">
                    <a:pos x="7" y="14"/>
                  </a:cxn>
                  <a:cxn ang="0">
                    <a:pos x="4" y="28"/>
                  </a:cxn>
                  <a:cxn ang="0">
                    <a:pos x="2" y="40"/>
                  </a:cxn>
                  <a:cxn ang="0">
                    <a:pos x="0" y="55"/>
                  </a:cxn>
                  <a:cxn ang="0">
                    <a:pos x="0" y="100"/>
                  </a:cxn>
                  <a:cxn ang="0">
                    <a:pos x="2" y="117"/>
                  </a:cxn>
                  <a:cxn ang="0">
                    <a:pos x="7" y="134"/>
                  </a:cxn>
                </a:cxnLst>
                <a:rect l="0" t="0" r="r" b="b"/>
                <a:pathLst>
                  <a:path w="120" h="141">
                    <a:moveTo>
                      <a:pt x="7" y="134"/>
                    </a:moveTo>
                    <a:lnTo>
                      <a:pt x="14" y="136"/>
                    </a:lnTo>
                    <a:lnTo>
                      <a:pt x="21" y="136"/>
                    </a:lnTo>
                    <a:lnTo>
                      <a:pt x="28" y="139"/>
                    </a:lnTo>
                    <a:lnTo>
                      <a:pt x="33" y="139"/>
                    </a:lnTo>
                    <a:lnTo>
                      <a:pt x="40" y="141"/>
                    </a:lnTo>
                    <a:lnTo>
                      <a:pt x="76" y="141"/>
                    </a:lnTo>
                    <a:lnTo>
                      <a:pt x="83" y="139"/>
                    </a:lnTo>
                    <a:lnTo>
                      <a:pt x="98" y="139"/>
                    </a:lnTo>
                    <a:lnTo>
                      <a:pt x="105" y="136"/>
                    </a:lnTo>
                    <a:lnTo>
                      <a:pt x="112" y="134"/>
                    </a:lnTo>
                    <a:lnTo>
                      <a:pt x="120" y="134"/>
                    </a:lnTo>
                    <a:lnTo>
                      <a:pt x="120" y="0"/>
                    </a:lnTo>
                    <a:lnTo>
                      <a:pt x="62" y="0"/>
                    </a:lnTo>
                    <a:lnTo>
                      <a:pt x="55" y="2"/>
                    </a:lnTo>
                    <a:lnTo>
                      <a:pt x="48" y="2"/>
                    </a:lnTo>
                    <a:lnTo>
                      <a:pt x="40" y="4"/>
                    </a:lnTo>
                    <a:lnTo>
                      <a:pt x="33" y="4"/>
                    </a:lnTo>
                    <a:lnTo>
                      <a:pt x="26" y="7"/>
                    </a:lnTo>
                    <a:lnTo>
                      <a:pt x="21" y="9"/>
                    </a:lnTo>
                    <a:lnTo>
                      <a:pt x="7" y="14"/>
                    </a:lnTo>
                    <a:lnTo>
                      <a:pt x="4" y="28"/>
                    </a:lnTo>
                    <a:lnTo>
                      <a:pt x="2" y="40"/>
                    </a:lnTo>
                    <a:lnTo>
                      <a:pt x="0" y="55"/>
                    </a:lnTo>
                    <a:lnTo>
                      <a:pt x="0" y="100"/>
                    </a:lnTo>
                    <a:lnTo>
                      <a:pt x="2" y="117"/>
                    </a:lnTo>
                    <a:lnTo>
                      <a:pt x="7" y="13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755"/>
              <p:cNvSpPr>
                <a:spLocks/>
              </p:cNvSpPr>
              <p:nvPr/>
            </p:nvSpPr>
            <p:spPr bwMode="auto">
              <a:xfrm>
                <a:off x="7855" y="6710"/>
                <a:ext cx="115" cy="137"/>
              </a:xfrm>
              <a:custGeom>
                <a:avLst/>
                <a:gdLst/>
                <a:ahLst/>
                <a:cxnLst>
                  <a:cxn ang="0">
                    <a:pos x="19" y="9"/>
                  </a:cxn>
                  <a:cxn ang="0">
                    <a:pos x="14" y="12"/>
                  </a:cxn>
                  <a:cxn ang="0">
                    <a:pos x="7" y="14"/>
                  </a:cxn>
                  <a:cxn ang="0">
                    <a:pos x="4" y="26"/>
                  </a:cxn>
                  <a:cxn ang="0">
                    <a:pos x="2" y="40"/>
                  </a:cxn>
                  <a:cxn ang="0">
                    <a:pos x="0" y="52"/>
                  </a:cxn>
                  <a:cxn ang="0">
                    <a:pos x="0" y="96"/>
                  </a:cxn>
                  <a:cxn ang="0">
                    <a:pos x="2" y="110"/>
                  </a:cxn>
                  <a:cxn ang="0">
                    <a:pos x="7" y="127"/>
                  </a:cxn>
                  <a:cxn ang="0">
                    <a:pos x="21" y="132"/>
                  </a:cxn>
                  <a:cxn ang="0">
                    <a:pos x="26" y="132"/>
                  </a:cxn>
                  <a:cxn ang="0">
                    <a:pos x="33" y="134"/>
                  </a:cxn>
                  <a:cxn ang="0">
                    <a:pos x="48" y="134"/>
                  </a:cxn>
                  <a:cxn ang="0">
                    <a:pos x="52" y="136"/>
                  </a:cxn>
                  <a:cxn ang="0">
                    <a:pos x="60" y="136"/>
                  </a:cxn>
                  <a:cxn ang="0">
                    <a:pos x="67" y="134"/>
                  </a:cxn>
                  <a:cxn ang="0">
                    <a:pos x="86" y="134"/>
                  </a:cxn>
                  <a:cxn ang="0">
                    <a:pos x="100" y="129"/>
                  </a:cxn>
                  <a:cxn ang="0">
                    <a:pos x="105" y="129"/>
                  </a:cxn>
                  <a:cxn ang="0">
                    <a:pos x="112" y="127"/>
                  </a:cxn>
                  <a:cxn ang="0">
                    <a:pos x="115" y="93"/>
                  </a:cxn>
                  <a:cxn ang="0">
                    <a:pos x="115" y="31"/>
                  </a:cxn>
                  <a:cxn ang="0">
                    <a:pos x="112" y="0"/>
                  </a:cxn>
                  <a:cxn ang="0">
                    <a:pos x="60" y="0"/>
                  </a:cxn>
                  <a:cxn ang="0">
                    <a:pos x="52" y="2"/>
                  </a:cxn>
                  <a:cxn ang="0">
                    <a:pos x="45" y="2"/>
                  </a:cxn>
                  <a:cxn ang="0">
                    <a:pos x="40" y="4"/>
                  </a:cxn>
                  <a:cxn ang="0">
                    <a:pos x="33" y="4"/>
                  </a:cxn>
                  <a:cxn ang="0">
                    <a:pos x="19" y="9"/>
                  </a:cxn>
                </a:cxnLst>
                <a:rect l="0" t="0" r="r" b="b"/>
                <a:pathLst>
                  <a:path w="115" h="137">
                    <a:moveTo>
                      <a:pt x="19" y="9"/>
                    </a:moveTo>
                    <a:lnTo>
                      <a:pt x="14" y="12"/>
                    </a:lnTo>
                    <a:lnTo>
                      <a:pt x="7" y="14"/>
                    </a:lnTo>
                    <a:lnTo>
                      <a:pt x="4" y="26"/>
                    </a:lnTo>
                    <a:lnTo>
                      <a:pt x="2" y="40"/>
                    </a:lnTo>
                    <a:lnTo>
                      <a:pt x="0" y="52"/>
                    </a:lnTo>
                    <a:lnTo>
                      <a:pt x="0" y="96"/>
                    </a:lnTo>
                    <a:lnTo>
                      <a:pt x="2" y="110"/>
                    </a:lnTo>
                    <a:lnTo>
                      <a:pt x="7" y="127"/>
                    </a:lnTo>
                    <a:lnTo>
                      <a:pt x="21" y="132"/>
                    </a:lnTo>
                    <a:lnTo>
                      <a:pt x="26" y="132"/>
                    </a:lnTo>
                    <a:lnTo>
                      <a:pt x="33" y="134"/>
                    </a:lnTo>
                    <a:lnTo>
                      <a:pt x="48" y="134"/>
                    </a:lnTo>
                    <a:lnTo>
                      <a:pt x="52" y="136"/>
                    </a:lnTo>
                    <a:lnTo>
                      <a:pt x="60" y="136"/>
                    </a:lnTo>
                    <a:lnTo>
                      <a:pt x="67" y="134"/>
                    </a:lnTo>
                    <a:lnTo>
                      <a:pt x="86" y="134"/>
                    </a:lnTo>
                    <a:lnTo>
                      <a:pt x="100" y="129"/>
                    </a:lnTo>
                    <a:lnTo>
                      <a:pt x="105" y="129"/>
                    </a:lnTo>
                    <a:lnTo>
                      <a:pt x="112" y="127"/>
                    </a:lnTo>
                    <a:lnTo>
                      <a:pt x="115" y="93"/>
                    </a:lnTo>
                    <a:lnTo>
                      <a:pt x="115" y="31"/>
                    </a:lnTo>
                    <a:lnTo>
                      <a:pt x="112" y="0"/>
                    </a:lnTo>
                    <a:lnTo>
                      <a:pt x="60" y="0"/>
                    </a:lnTo>
                    <a:lnTo>
                      <a:pt x="52" y="2"/>
                    </a:lnTo>
                    <a:lnTo>
                      <a:pt x="45" y="2"/>
                    </a:lnTo>
                    <a:lnTo>
                      <a:pt x="40" y="4"/>
                    </a:lnTo>
                    <a:lnTo>
                      <a:pt x="33" y="4"/>
                    </a:lnTo>
                    <a:lnTo>
                      <a:pt x="19" y="9"/>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756"/>
              <p:cNvSpPr>
                <a:spLocks/>
              </p:cNvSpPr>
              <p:nvPr/>
            </p:nvSpPr>
            <p:spPr bwMode="auto">
              <a:xfrm>
                <a:off x="7855" y="6712"/>
                <a:ext cx="110" cy="130"/>
              </a:xfrm>
              <a:custGeom>
                <a:avLst/>
                <a:gdLst/>
                <a:ahLst/>
                <a:cxnLst>
                  <a:cxn ang="0">
                    <a:pos x="72" y="129"/>
                  </a:cxn>
                  <a:cxn ang="0">
                    <a:pos x="76" y="127"/>
                  </a:cxn>
                  <a:cxn ang="0">
                    <a:pos x="83" y="127"/>
                  </a:cxn>
                  <a:cxn ang="0">
                    <a:pos x="91" y="124"/>
                  </a:cxn>
                  <a:cxn ang="0">
                    <a:pos x="96" y="124"/>
                  </a:cxn>
                  <a:cxn ang="0">
                    <a:pos x="103" y="122"/>
                  </a:cxn>
                  <a:cxn ang="0">
                    <a:pos x="108" y="120"/>
                  </a:cxn>
                  <a:cxn ang="0">
                    <a:pos x="110" y="88"/>
                  </a:cxn>
                  <a:cxn ang="0">
                    <a:pos x="110" y="28"/>
                  </a:cxn>
                  <a:cxn ang="0">
                    <a:pos x="108" y="2"/>
                  </a:cxn>
                  <a:cxn ang="0">
                    <a:pos x="103" y="2"/>
                  </a:cxn>
                  <a:cxn ang="0">
                    <a:pos x="96" y="0"/>
                  </a:cxn>
                  <a:cxn ang="0">
                    <a:pos x="60" y="0"/>
                  </a:cxn>
                  <a:cxn ang="0">
                    <a:pos x="52" y="2"/>
                  </a:cxn>
                  <a:cxn ang="0">
                    <a:pos x="45" y="2"/>
                  </a:cxn>
                  <a:cxn ang="0">
                    <a:pos x="40" y="4"/>
                  </a:cxn>
                  <a:cxn ang="0">
                    <a:pos x="33" y="4"/>
                  </a:cxn>
                  <a:cxn ang="0">
                    <a:pos x="28" y="7"/>
                  </a:cxn>
                  <a:cxn ang="0">
                    <a:pos x="21" y="9"/>
                  </a:cxn>
                  <a:cxn ang="0">
                    <a:pos x="16" y="12"/>
                  </a:cxn>
                  <a:cxn ang="0">
                    <a:pos x="9" y="14"/>
                  </a:cxn>
                  <a:cxn ang="0">
                    <a:pos x="2" y="50"/>
                  </a:cxn>
                  <a:cxn ang="0">
                    <a:pos x="0" y="64"/>
                  </a:cxn>
                  <a:cxn ang="0">
                    <a:pos x="2" y="76"/>
                  </a:cxn>
                  <a:cxn ang="0">
                    <a:pos x="2" y="91"/>
                  </a:cxn>
                  <a:cxn ang="0">
                    <a:pos x="4" y="105"/>
                  </a:cxn>
                  <a:cxn ang="0">
                    <a:pos x="9" y="120"/>
                  </a:cxn>
                  <a:cxn ang="0">
                    <a:pos x="16" y="122"/>
                  </a:cxn>
                  <a:cxn ang="0">
                    <a:pos x="21" y="124"/>
                  </a:cxn>
                  <a:cxn ang="0">
                    <a:pos x="28" y="127"/>
                  </a:cxn>
                  <a:cxn ang="0">
                    <a:pos x="33" y="127"/>
                  </a:cxn>
                  <a:cxn ang="0">
                    <a:pos x="40" y="129"/>
                  </a:cxn>
                  <a:cxn ang="0">
                    <a:pos x="72" y="129"/>
                  </a:cxn>
                </a:cxnLst>
                <a:rect l="0" t="0" r="r" b="b"/>
                <a:pathLst>
                  <a:path w="110" h="130">
                    <a:moveTo>
                      <a:pt x="72" y="129"/>
                    </a:moveTo>
                    <a:lnTo>
                      <a:pt x="76" y="127"/>
                    </a:lnTo>
                    <a:lnTo>
                      <a:pt x="83" y="127"/>
                    </a:lnTo>
                    <a:lnTo>
                      <a:pt x="91" y="124"/>
                    </a:lnTo>
                    <a:lnTo>
                      <a:pt x="96" y="124"/>
                    </a:lnTo>
                    <a:lnTo>
                      <a:pt x="103" y="122"/>
                    </a:lnTo>
                    <a:lnTo>
                      <a:pt x="108" y="120"/>
                    </a:lnTo>
                    <a:lnTo>
                      <a:pt x="110" y="88"/>
                    </a:lnTo>
                    <a:lnTo>
                      <a:pt x="110" y="28"/>
                    </a:lnTo>
                    <a:lnTo>
                      <a:pt x="108" y="2"/>
                    </a:lnTo>
                    <a:lnTo>
                      <a:pt x="103" y="2"/>
                    </a:lnTo>
                    <a:lnTo>
                      <a:pt x="96" y="0"/>
                    </a:lnTo>
                    <a:lnTo>
                      <a:pt x="60" y="0"/>
                    </a:lnTo>
                    <a:lnTo>
                      <a:pt x="52" y="2"/>
                    </a:lnTo>
                    <a:lnTo>
                      <a:pt x="45" y="2"/>
                    </a:lnTo>
                    <a:lnTo>
                      <a:pt x="40" y="4"/>
                    </a:lnTo>
                    <a:lnTo>
                      <a:pt x="33" y="4"/>
                    </a:lnTo>
                    <a:lnTo>
                      <a:pt x="28" y="7"/>
                    </a:lnTo>
                    <a:lnTo>
                      <a:pt x="21" y="9"/>
                    </a:lnTo>
                    <a:lnTo>
                      <a:pt x="16" y="12"/>
                    </a:lnTo>
                    <a:lnTo>
                      <a:pt x="9" y="14"/>
                    </a:lnTo>
                    <a:lnTo>
                      <a:pt x="2" y="50"/>
                    </a:lnTo>
                    <a:lnTo>
                      <a:pt x="0" y="64"/>
                    </a:lnTo>
                    <a:lnTo>
                      <a:pt x="2" y="76"/>
                    </a:lnTo>
                    <a:lnTo>
                      <a:pt x="2" y="91"/>
                    </a:lnTo>
                    <a:lnTo>
                      <a:pt x="4" y="105"/>
                    </a:lnTo>
                    <a:lnTo>
                      <a:pt x="9" y="120"/>
                    </a:lnTo>
                    <a:lnTo>
                      <a:pt x="16" y="122"/>
                    </a:lnTo>
                    <a:lnTo>
                      <a:pt x="21" y="124"/>
                    </a:lnTo>
                    <a:lnTo>
                      <a:pt x="28" y="127"/>
                    </a:lnTo>
                    <a:lnTo>
                      <a:pt x="33" y="127"/>
                    </a:lnTo>
                    <a:lnTo>
                      <a:pt x="40" y="129"/>
                    </a:lnTo>
                    <a:lnTo>
                      <a:pt x="72" y="129"/>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757"/>
              <p:cNvSpPr>
                <a:spLocks/>
              </p:cNvSpPr>
              <p:nvPr/>
            </p:nvSpPr>
            <p:spPr bwMode="auto">
              <a:xfrm>
                <a:off x="7857" y="6715"/>
                <a:ext cx="106" cy="125"/>
              </a:xfrm>
              <a:custGeom>
                <a:avLst/>
                <a:gdLst/>
                <a:ahLst/>
                <a:cxnLst>
                  <a:cxn ang="0">
                    <a:pos x="2" y="86"/>
                  </a:cxn>
                  <a:cxn ang="0">
                    <a:pos x="4" y="98"/>
                  </a:cxn>
                  <a:cxn ang="0">
                    <a:pos x="9" y="112"/>
                  </a:cxn>
                  <a:cxn ang="0">
                    <a:pos x="16" y="117"/>
                  </a:cxn>
                  <a:cxn ang="0">
                    <a:pos x="21" y="120"/>
                  </a:cxn>
                  <a:cxn ang="0">
                    <a:pos x="26" y="120"/>
                  </a:cxn>
                  <a:cxn ang="0">
                    <a:pos x="33" y="122"/>
                  </a:cxn>
                  <a:cxn ang="0">
                    <a:pos x="38" y="122"/>
                  </a:cxn>
                  <a:cxn ang="0">
                    <a:pos x="45" y="124"/>
                  </a:cxn>
                  <a:cxn ang="0">
                    <a:pos x="62" y="124"/>
                  </a:cxn>
                  <a:cxn ang="0">
                    <a:pos x="67" y="122"/>
                  </a:cxn>
                  <a:cxn ang="0">
                    <a:pos x="74" y="122"/>
                  </a:cxn>
                  <a:cxn ang="0">
                    <a:pos x="79" y="120"/>
                  </a:cxn>
                  <a:cxn ang="0">
                    <a:pos x="83" y="120"/>
                  </a:cxn>
                  <a:cxn ang="0">
                    <a:pos x="91" y="117"/>
                  </a:cxn>
                  <a:cxn ang="0">
                    <a:pos x="96" y="115"/>
                  </a:cxn>
                  <a:cxn ang="0">
                    <a:pos x="103" y="112"/>
                  </a:cxn>
                  <a:cxn ang="0">
                    <a:pos x="105" y="83"/>
                  </a:cxn>
                  <a:cxn ang="0">
                    <a:pos x="105" y="28"/>
                  </a:cxn>
                  <a:cxn ang="0">
                    <a:pos x="103" y="2"/>
                  </a:cxn>
                  <a:cxn ang="0">
                    <a:pos x="79" y="2"/>
                  </a:cxn>
                  <a:cxn ang="0">
                    <a:pos x="74" y="0"/>
                  </a:cxn>
                  <a:cxn ang="0">
                    <a:pos x="62" y="0"/>
                  </a:cxn>
                  <a:cxn ang="0">
                    <a:pos x="55" y="2"/>
                  </a:cxn>
                  <a:cxn ang="0">
                    <a:pos x="38" y="2"/>
                  </a:cxn>
                  <a:cxn ang="0">
                    <a:pos x="33" y="4"/>
                  </a:cxn>
                  <a:cxn ang="0">
                    <a:pos x="26" y="7"/>
                  </a:cxn>
                  <a:cxn ang="0">
                    <a:pos x="21" y="9"/>
                  </a:cxn>
                  <a:cxn ang="0">
                    <a:pos x="16" y="12"/>
                  </a:cxn>
                  <a:cxn ang="0">
                    <a:pos x="9" y="14"/>
                  </a:cxn>
                  <a:cxn ang="0">
                    <a:pos x="7" y="26"/>
                  </a:cxn>
                  <a:cxn ang="0">
                    <a:pos x="2" y="38"/>
                  </a:cxn>
                  <a:cxn ang="0">
                    <a:pos x="2" y="48"/>
                  </a:cxn>
                  <a:cxn ang="0">
                    <a:pos x="0" y="60"/>
                  </a:cxn>
                  <a:cxn ang="0">
                    <a:pos x="0" y="72"/>
                  </a:cxn>
                  <a:cxn ang="0">
                    <a:pos x="2" y="86"/>
                  </a:cxn>
                </a:cxnLst>
                <a:rect l="0" t="0" r="r" b="b"/>
                <a:pathLst>
                  <a:path w="106" h="125">
                    <a:moveTo>
                      <a:pt x="2" y="86"/>
                    </a:moveTo>
                    <a:lnTo>
                      <a:pt x="4" y="98"/>
                    </a:lnTo>
                    <a:lnTo>
                      <a:pt x="9" y="112"/>
                    </a:lnTo>
                    <a:lnTo>
                      <a:pt x="16" y="117"/>
                    </a:lnTo>
                    <a:lnTo>
                      <a:pt x="21" y="120"/>
                    </a:lnTo>
                    <a:lnTo>
                      <a:pt x="26" y="120"/>
                    </a:lnTo>
                    <a:lnTo>
                      <a:pt x="33" y="122"/>
                    </a:lnTo>
                    <a:lnTo>
                      <a:pt x="38" y="122"/>
                    </a:lnTo>
                    <a:lnTo>
                      <a:pt x="45" y="124"/>
                    </a:lnTo>
                    <a:lnTo>
                      <a:pt x="62" y="124"/>
                    </a:lnTo>
                    <a:lnTo>
                      <a:pt x="67" y="122"/>
                    </a:lnTo>
                    <a:lnTo>
                      <a:pt x="74" y="122"/>
                    </a:lnTo>
                    <a:lnTo>
                      <a:pt x="79" y="120"/>
                    </a:lnTo>
                    <a:lnTo>
                      <a:pt x="83" y="120"/>
                    </a:lnTo>
                    <a:lnTo>
                      <a:pt x="91" y="117"/>
                    </a:lnTo>
                    <a:lnTo>
                      <a:pt x="96" y="115"/>
                    </a:lnTo>
                    <a:lnTo>
                      <a:pt x="103" y="112"/>
                    </a:lnTo>
                    <a:lnTo>
                      <a:pt x="105" y="83"/>
                    </a:lnTo>
                    <a:lnTo>
                      <a:pt x="105" y="28"/>
                    </a:lnTo>
                    <a:lnTo>
                      <a:pt x="103" y="2"/>
                    </a:lnTo>
                    <a:lnTo>
                      <a:pt x="79" y="2"/>
                    </a:lnTo>
                    <a:lnTo>
                      <a:pt x="74" y="0"/>
                    </a:lnTo>
                    <a:lnTo>
                      <a:pt x="62" y="0"/>
                    </a:lnTo>
                    <a:lnTo>
                      <a:pt x="55" y="2"/>
                    </a:lnTo>
                    <a:lnTo>
                      <a:pt x="38" y="2"/>
                    </a:lnTo>
                    <a:lnTo>
                      <a:pt x="33" y="4"/>
                    </a:lnTo>
                    <a:lnTo>
                      <a:pt x="26" y="7"/>
                    </a:lnTo>
                    <a:lnTo>
                      <a:pt x="21" y="9"/>
                    </a:lnTo>
                    <a:lnTo>
                      <a:pt x="16" y="12"/>
                    </a:lnTo>
                    <a:lnTo>
                      <a:pt x="9" y="14"/>
                    </a:lnTo>
                    <a:lnTo>
                      <a:pt x="7" y="26"/>
                    </a:lnTo>
                    <a:lnTo>
                      <a:pt x="2" y="38"/>
                    </a:lnTo>
                    <a:lnTo>
                      <a:pt x="2" y="48"/>
                    </a:lnTo>
                    <a:lnTo>
                      <a:pt x="0" y="60"/>
                    </a:lnTo>
                    <a:lnTo>
                      <a:pt x="0" y="72"/>
                    </a:lnTo>
                    <a:lnTo>
                      <a:pt x="2" y="8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2" name="Freeform 758"/>
              <p:cNvSpPr>
                <a:spLocks/>
              </p:cNvSpPr>
              <p:nvPr/>
            </p:nvSpPr>
            <p:spPr bwMode="auto">
              <a:xfrm>
                <a:off x="7860" y="6717"/>
                <a:ext cx="100" cy="118"/>
              </a:xfrm>
              <a:custGeom>
                <a:avLst/>
                <a:gdLst/>
                <a:ahLst/>
                <a:cxnLst>
                  <a:cxn ang="0">
                    <a:pos x="0" y="45"/>
                  </a:cxn>
                  <a:cxn ang="0">
                    <a:pos x="0" y="69"/>
                  </a:cxn>
                  <a:cxn ang="0">
                    <a:pos x="4" y="93"/>
                  </a:cxn>
                  <a:cxn ang="0">
                    <a:pos x="9" y="107"/>
                  </a:cxn>
                  <a:cxn ang="0">
                    <a:pos x="16" y="110"/>
                  </a:cxn>
                  <a:cxn ang="0">
                    <a:pos x="26" y="115"/>
                  </a:cxn>
                  <a:cxn ang="0">
                    <a:pos x="31" y="115"/>
                  </a:cxn>
                  <a:cxn ang="0">
                    <a:pos x="36" y="117"/>
                  </a:cxn>
                  <a:cxn ang="0">
                    <a:pos x="64" y="117"/>
                  </a:cxn>
                  <a:cxn ang="0">
                    <a:pos x="69" y="115"/>
                  </a:cxn>
                  <a:cxn ang="0">
                    <a:pos x="74" y="115"/>
                  </a:cxn>
                  <a:cxn ang="0">
                    <a:pos x="79" y="112"/>
                  </a:cxn>
                  <a:cxn ang="0">
                    <a:pos x="86" y="110"/>
                  </a:cxn>
                  <a:cxn ang="0">
                    <a:pos x="96" y="105"/>
                  </a:cxn>
                  <a:cxn ang="0">
                    <a:pos x="98" y="79"/>
                  </a:cxn>
                  <a:cxn ang="0">
                    <a:pos x="100" y="55"/>
                  </a:cxn>
                  <a:cxn ang="0">
                    <a:pos x="98" y="28"/>
                  </a:cxn>
                  <a:cxn ang="0">
                    <a:pos x="96" y="4"/>
                  </a:cxn>
                  <a:cxn ang="0">
                    <a:pos x="91" y="4"/>
                  </a:cxn>
                  <a:cxn ang="0">
                    <a:pos x="83" y="2"/>
                  </a:cxn>
                  <a:cxn ang="0">
                    <a:pos x="69" y="2"/>
                  </a:cxn>
                  <a:cxn ang="0">
                    <a:pos x="62" y="0"/>
                  </a:cxn>
                  <a:cxn ang="0">
                    <a:pos x="52" y="0"/>
                  </a:cxn>
                  <a:cxn ang="0">
                    <a:pos x="47" y="2"/>
                  </a:cxn>
                  <a:cxn ang="0">
                    <a:pos x="36" y="2"/>
                  </a:cxn>
                  <a:cxn ang="0">
                    <a:pos x="16" y="12"/>
                  </a:cxn>
                  <a:cxn ang="0">
                    <a:pos x="9" y="14"/>
                  </a:cxn>
                  <a:cxn ang="0">
                    <a:pos x="7" y="26"/>
                  </a:cxn>
                  <a:cxn ang="0">
                    <a:pos x="2" y="36"/>
                  </a:cxn>
                  <a:cxn ang="0">
                    <a:pos x="0" y="45"/>
                  </a:cxn>
                </a:cxnLst>
                <a:rect l="0" t="0" r="r" b="b"/>
                <a:pathLst>
                  <a:path w="100" h="118">
                    <a:moveTo>
                      <a:pt x="0" y="45"/>
                    </a:moveTo>
                    <a:lnTo>
                      <a:pt x="0" y="69"/>
                    </a:lnTo>
                    <a:lnTo>
                      <a:pt x="4" y="93"/>
                    </a:lnTo>
                    <a:lnTo>
                      <a:pt x="9" y="107"/>
                    </a:lnTo>
                    <a:lnTo>
                      <a:pt x="16" y="110"/>
                    </a:lnTo>
                    <a:lnTo>
                      <a:pt x="26" y="115"/>
                    </a:lnTo>
                    <a:lnTo>
                      <a:pt x="31" y="115"/>
                    </a:lnTo>
                    <a:lnTo>
                      <a:pt x="36" y="117"/>
                    </a:lnTo>
                    <a:lnTo>
                      <a:pt x="64" y="117"/>
                    </a:lnTo>
                    <a:lnTo>
                      <a:pt x="69" y="115"/>
                    </a:lnTo>
                    <a:lnTo>
                      <a:pt x="74" y="115"/>
                    </a:lnTo>
                    <a:lnTo>
                      <a:pt x="79" y="112"/>
                    </a:lnTo>
                    <a:lnTo>
                      <a:pt x="86" y="110"/>
                    </a:lnTo>
                    <a:lnTo>
                      <a:pt x="96" y="105"/>
                    </a:lnTo>
                    <a:lnTo>
                      <a:pt x="98" y="79"/>
                    </a:lnTo>
                    <a:lnTo>
                      <a:pt x="100" y="55"/>
                    </a:lnTo>
                    <a:lnTo>
                      <a:pt x="98" y="28"/>
                    </a:lnTo>
                    <a:lnTo>
                      <a:pt x="96" y="4"/>
                    </a:lnTo>
                    <a:lnTo>
                      <a:pt x="91" y="4"/>
                    </a:lnTo>
                    <a:lnTo>
                      <a:pt x="83" y="2"/>
                    </a:lnTo>
                    <a:lnTo>
                      <a:pt x="69" y="2"/>
                    </a:lnTo>
                    <a:lnTo>
                      <a:pt x="62" y="0"/>
                    </a:lnTo>
                    <a:lnTo>
                      <a:pt x="52" y="0"/>
                    </a:lnTo>
                    <a:lnTo>
                      <a:pt x="47" y="2"/>
                    </a:lnTo>
                    <a:lnTo>
                      <a:pt x="36" y="2"/>
                    </a:lnTo>
                    <a:lnTo>
                      <a:pt x="16" y="12"/>
                    </a:lnTo>
                    <a:lnTo>
                      <a:pt x="9" y="14"/>
                    </a:lnTo>
                    <a:lnTo>
                      <a:pt x="7" y="26"/>
                    </a:lnTo>
                    <a:lnTo>
                      <a:pt x="2" y="36"/>
                    </a:lnTo>
                    <a:lnTo>
                      <a:pt x="0" y="4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3" name="Freeform 759"/>
              <p:cNvSpPr>
                <a:spLocks/>
              </p:cNvSpPr>
              <p:nvPr/>
            </p:nvSpPr>
            <p:spPr bwMode="auto">
              <a:xfrm>
                <a:off x="7862" y="6720"/>
                <a:ext cx="94" cy="112"/>
              </a:xfrm>
              <a:custGeom>
                <a:avLst/>
                <a:gdLst/>
                <a:ahLst/>
                <a:cxnLst>
                  <a:cxn ang="0">
                    <a:pos x="0" y="45"/>
                  </a:cxn>
                  <a:cxn ang="0">
                    <a:pos x="0" y="64"/>
                  </a:cxn>
                  <a:cxn ang="0">
                    <a:pos x="2" y="76"/>
                  </a:cxn>
                  <a:cxn ang="0">
                    <a:pos x="4" y="86"/>
                  </a:cxn>
                  <a:cxn ang="0">
                    <a:pos x="12" y="100"/>
                  </a:cxn>
                  <a:cxn ang="0">
                    <a:pos x="31" y="110"/>
                  </a:cxn>
                  <a:cxn ang="0">
                    <a:pos x="36" y="110"/>
                  </a:cxn>
                  <a:cxn ang="0">
                    <a:pos x="40" y="112"/>
                  </a:cxn>
                  <a:cxn ang="0">
                    <a:pos x="55" y="112"/>
                  </a:cxn>
                  <a:cxn ang="0">
                    <a:pos x="60" y="110"/>
                  </a:cxn>
                  <a:cxn ang="0">
                    <a:pos x="64" y="110"/>
                  </a:cxn>
                  <a:cxn ang="0">
                    <a:pos x="88" y="98"/>
                  </a:cxn>
                  <a:cxn ang="0">
                    <a:pos x="93" y="74"/>
                  </a:cxn>
                  <a:cxn ang="0">
                    <a:pos x="93" y="28"/>
                  </a:cxn>
                  <a:cxn ang="0">
                    <a:pos x="88" y="4"/>
                  </a:cxn>
                  <a:cxn ang="0">
                    <a:pos x="79" y="4"/>
                  </a:cxn>
                  <a:cxn ang="0">
                    <a:pos x="74" y="2"/>
                  </a:cxn>
                  <a:cxn ang="0">
                    <a:pos x="60" y="2"/>
                  </a:cxn>
                  <a:cxn ang="0">
                    <a:pos x="55" y="0"/>
                  </a:cxn>
                  <a:cxn ang="0">
                    <a:pos x="50" y="0"/>
                  </a:cxn>
                  <a:cxn ang="0">
                    <a:pos x="45" y="2"/>
                  </a:cxn>
                  <a:cxn ang="0">
                    <a:pos x="36" y="2"/>
                  </a:cxn>
                  <a:cxn ang="0">
                    <a:pos x="21" y="9"/>
                  </a:cxn>
                  <a:cxn ang="0">
                    <a:pos x="14" y="12"/>
                  </a:cxn>
                  <a:cxn ang="0">
                    <a:pos x="12" y="16"/>
                  </a:cxn>
                  <a:cxn ang="0">
                    <a:pos x="7" y="23"/>
                  </a:cxn>
                  <a:cxn ang="0">
                    <a:pos x="2" y="36"/>
                  </a:cxn>
                  <a:cxn ang="0">
                    <a:pos x="0" y="45"/>
                  </a:cxn>
                </a:cxnLst>
                <a:rect l="0" t="0" r="r" b="b"/>
                <a:pathLst>
                  <a:path w="94" h="112">
                    <a:moveTo>
                      <a:pt x="0" y="45"/>
                    </a:moveTo>
                    <a:lnTo>
                      <a:pt x="0" y="64"/>
                    </a:lnTo>
                    <a:lnTo>
                      <a:pt x="2" y="76"/>
                    </a:lnTo>
                    <a:lnTo>
                      <a:pt x="4" y="86"/>
                    </a:lnTo>
                    <a:lnTo>
                      <a:pt x="12" y="100"/>
                    </a:lnTo>
                    <a:lnTo>
                      <a:pt x="31" y="110"/>
                    </a:lnTo>
                    <a:lnTo>
                      <a:pt x="36" y="110"/>
                    </a:lnTo>
                    <a:lnTo>
                      <a:pt x="40" y="112"/>
                    </a:lnTo>
                    <a:lnTo>
                      <a:pt x="55" y="112"/>
                    </a:lnTo>
                    <a:lnTo>
                      <a:pt x="60" y="110"/>
                    </a:lnTo>
                    <a:lnTo>
                      <a:pt x="64" y="110"/>
                    </a:lnTo>
                    <a:lnTo>
                      <a:pt x="88" y="98"/>
                    </a:lnTo>
                    <a:lnTo>
                      <a:pt x="93" y="74"/>
                    </a:lnTo>
                    <a:lnTo>
                      <a:pt x="93" y="28"/>
                    </a:lnTo>
                    <a:lnTo>
                      <a:pt x="88" y="4"/>
                    </a:lnTo>
                    <a:lnTo>
                      <a:pt x="79" y="4"/>
                    </a:lnTo>
                    <a:lnTo>
                      <a:pt x="74" y="2"/>
                    </a:lnTo>
                    <a:lnTo>
                      <a:pt x="60" y="2"/>
                    </a:lnTo>
                    <a:lnTo>
                      <a:pt x="55" y="0"/>
                    </a:lnTo>
                    <a:lnTo>
                      <a:pt x="50" y="0"/>
                    </a:lnTo>
                    <a:lnTo>
                      <a:pt x="45" y="2"/>
                    </a:lnTo>
                    <a:lnTo>
                      <a:pt x="36" y="2"/>
                    </a:lnTo>
                    <a:lnTo>
                      <a:pt x="21" y="9"/>
                    </a:lnTo>
                    <a:lnTo>
                      <a:pt x="14" y="12"/>
                    </a:lnTo>
                    <a:lnTo>
                      <a:pt x="12" y="16"/>
                    </a:lnTo>
                    <a:lnTo>
                      <a:pt x="7" y="23"/>
                    </a:lnTo>
                    <a:lnTo>
                      <a:pt x="2" y="36"/>
                    </a:lnTo>
                    <a:lnTo>
                      <a:pt x="0" y="45"/>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760"/>
              <p:cNvSpPr>
                <a:spLocks/>
              </p:cNvSpPr>
              <p:nvPr/>
            </p:nvSpPr>
            <p:spPr bwMode="auto">
              <a:xfrm>
                <a:off x="7864" y="6724"/>
                <a:ext cx="89" cy="106"/>
              </a:xfrm>
              <a:custGeom>
                <a:avLst/>
                <a:gdLst/>
                <a:ahLst/>
                <a:cxnLst>
                  <a:cxn ang="0">
                    <a:pos x="16" y="93"/>
                  </a:cxn>
                  <a:cxn ang="0">
                    <a:pos x="19" y="98"/>
                  </a:cxn>
                  <a:cxn ang="0">
                    <a:pos x="23" y="100"/>
                  </a:cxn>
                  <a:cxn ang="0">
                    <a:pos x="28" y="100"/>
                  </a:cxn>
                  <a:cxn ang="0">
                    <a:pos x="33" y="103"/>
                  </a:cxn>
                  <a:cxn ang="0">
                    <a:pos x="38" y="103"/>
                  </a:cxn>
                  <a:cxn ang="0">
                    <a:pos x="43" y="105"/>
                  </a:cxn>
                  <a:cxn ang="0">
                    <a:pos x="47" y="105"/>
                  </a:cxn>
                  <a:cxn ang="0">
                    <a:pos x="50" y="103"/>
                  </a:cxn>
                  <a:cxn ang="0">
                    <a:pos x="55" y="103"/>
                  </a:cxn>
                  <a:cxn ang="0">
                    <a:pos x="60" y="100"/>
                  </a:cxn>
                  <a:cxn ang="0">
                    <a:pos x="64" y="100"/>
                  </a:cxn>
                  <a:cxn ang="0">
                    <a:pos x="79" y="93"/>
                  </a:cxn>
                  <a:cxn ang="0">
                    <a:pos x="81" y="88"/>
                  </a:cxn>
                  <a:cxn ang="0">
                    <a:pos x="83" y="79"/>
                  </a:cxn>
                  <a:cxn ang="0">
                    <a:pos x="86" y="67"/>
                  </a:cxn>
                  <a:cxn ang="0">
                    <a:pos x="88" y="57"/>
                  </a:cxn>
                  <a:cxn ang="0">
                    <a:pos x="88" y="36"/>
                  </a:cxn>
                  <a:cxn ang="0">
                    <a:pos x="86" y="26"/>
                  </a:cxn>
                  <a:cxn ang="0">
                    <a:pos x="83" y="14"/>
                  </a:cxn>
                  <a:cxn ang="0">
                    <a:pos x="81" y="4"/>
                  </a:cxn>
                  <a:cxn ang="0">
                    <a:pos x="79" y="2"/>
                  </a:cxn>
                  <a:cxn ang="0">
                    <a:pos x="69" y="2"/>
                  </a:cxn>
                  <a:cxn ang="0">
                    <a:pos x="64" y="0"/>
                  </a:cxn>
                  <a:cxn ang="0">
                    <a:pos x="33" y="0"/>
                  </a:cxn>
                  <a:cxn ang="0">
                    <a:pos x="28" y="2"/>
                  </a:cxn>
                  <a:cxn ang="0">
                    <a:pos x="19" y="7"/>
                  </a:cxn>
                  <a:cxn ang="0">
                    <a:pos x="11" y="14"/>
                  </a:cxn>
                  <a:cxn ang="0">
                    <a:pos x="7" y="21"/>
                  </a:cxn>
                  <a:cxn ang="0">
                    <a:pos x="2" y="31"/>
                  </a:cxn>
                  <a:cxn ang="0">
                    <a:pos x="0" y="40"/>
                  </a:cxn>
                  <a:cxn ang="0">
                    <a:pos x="0" y="60"/>
                  </a:cxn>
                  <a:cxn ang="0">
                    <a:pos x="4" y="79"/>
                  </a:cxn>
                  <a:cxn ang="0">
                    <a:pos x="11" y="91"/>
                  </a:cxn>
                  <a:cxn ang="0">
                    <a:pos x="16" y="93"/>
                  </a:cxn>
                </a:cxnLst>
                <a:rect l="0" t="0" r="r" b="b"/>
                <a:pathLst>
                  <a:path w="89" h="106">
                    <a:moveTo>
                      <a:pt x="16" y="93"/>
                    </a:moveTo>
                    <a:lnTo>
                      <a:pt x="19" y="98"/>
                    </a:lnTo>
                    <a:lnTo>
                      <a:pt x="23" y="100"/>
                    </a:lnTo>
                    <a:lnTo>
                      <a:pt x="28" y="100"/>
                    </a:lnTo>
                    <a:lnTo>
                      <a:pt x="33" y="103"/>
                    </a:lnTo>
                    <a:lnTo>
                      <a:pt x="38" y="103"/>
                    </a:lnTo>
                    <a:lnTo>
                      <a:pt x="43" y="105"/>
                    </a:lnTo>
                    <a:lnTo>
                      <a:pt x="47" y="105"/>
                    </a:lnTo>
                    <a:lnTo>
                      <a:pt x="50" y="103"/>
                    </a:lnTo>
                    <a:lnTo>
                      <a:pt x="55" y="103"/>
                    </a:lnTo>
                    <a:lnTo>
                      <a:pt x="60" y="100"/>
                    </a:lnTo>
                    <a:lnTo>
                      <a:pt x="64" y="100"/>
                    </a:lnTo>
                    <a:lnTo>
                      <a:pt x="79" y="93"/>
                    </a:lnTo>
                    <a:lnTo>
                      <a:pt x="81" y="88"/>
                    </a:lnTo>
                    <a:lnTo>
                      <a:pt x="83" y="79"/>
                    </a:lnTo>
                    <a:lnTo>
                      <a:pt x="86" y="67"/>
                    </a:lnTo>
                    <a:lnTo>
                      <a:pt x="88" y="57"/>
                    </a:lnTo>
                    <a:lnTo>
                      <a:pt x="88" y="36"/>
                    </a:lnTo>
                    <a:lnTo>
                      <a:pt x="86" y="26"/>
                    </a:lnTo>
                    <a:lnTo>
                      <a:pt x="83" y="14"/>
                    </a:lnTo>
                    <a:lnTo>
                      <a:pt x="81" y="4"/>
                    </a:lnTo>
                    <a:lnTo>
                      <a:pt x="79" y="2"/>
                    </a:lnTo>
                    <a:lnTo>
                      <a:pt x="69" y="2"/>
                    </a:lnTo>
                    <a:lnTo>
                      <a:pt x="64" y="0"/>
                    </a:lnTo>
                    <a:lnTo>
                      <a:pt x="33" y="0"/>
                    </a:lnTo>
                    <a:lnTo>
                      <a:pt x="28" y="2"/>
                    </a:lnTo>
                    <a:lnTo>
                      <a:pt x="19" y="7"/>
                    </a:lnTo>
                    <a:lnTo>
                      <a:pt x="11" y="14"/>
                    </a:lnTo>
                    <a:lnTo>
                      <a:pt x="7" y="21"/>
                    </a:lnTo>
                    <a:lnTo>
                      <a:pt x="2" y="31"/>
                    </a:lnTo>
                    <a:lnTo>
                      <a:pt x="0" y="40"/>
                    </a:lnTo>
                    <a:lnTo>
                      <a:pt x="0" y="60"/>
                    </a:lnTo>
                    <a:lnTo>
                      <a:pt x="4" y="79"/>
                    </a:lnTo>
                    <a:lnTo>
                      <a:pt x="11" y="91"/>
                    </a:lnTo>
                    <a:lnTo>
                      <a:pt x="16" y="93"/>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5" name="Freeform 761"/>
              <p:cNvSpPr>
                <a:spLocks/>
              </p:cNvSpPr>
              <p:nvPr/>
            </p:nvSpPr>
            <p:spPr bwMode="auto">
              <a:xfrm>
                <a:off x="7867" y="6727"/>
                <a:ext cx="81" cy="98"/>
              </a:xfrm>
              <a:custGeom>
                <a:avLst/>
                <a:gdLst/>
                <a:ahLst/>
                <a:cxnLst>
                  <a:cxn ang="0">
                    <a:pos x="4" y="74"/>
                  </a:cxn>
                  <a:cxn ang="0">
                    <a:pos x="11" y="83"/>
                  </a:cxn>
                  <a:cxn ang="0">
                    <a:pos x="14" y="88"/>
                  </a:cxn>
                  <a:cxn ang="0">
                    <a:pos x="28" y="96"/>
                  </a:cxn>
                  <a:cxn ang="0">
                    <a:pos x="31" y="98"/>
                  </a:cxn>
                  <a:cxn ang="0">
                    <a:pos x="47" y="98"/>
                  </a:cxn>
                  <a:cxn ang="0">
                    <a:pos x="52" y="96"/>
                  </a:cxn>
                  <a:cxn ang="0">
                    <a:pos x="55" y="96"/>
                  </a:cxn>
                  <a:cxn ang="0">
                    <a:pos x="64" y="91"/>
                  </a:cxn>
                  <a:cxn ang="0">
                    <a:pos x="67" y="88"/>
                  </a:cxn>
                  <a:cxn ang="0">
                    <a:pos x="76" y="83"/>
                  </a:cxn>
                  <a:cxn ang="0">
                    <a:pos x="79" y="71"/>
                  </a:cxn>
                  <a:cxn ang="0">
                    <a:pos x="81" y="64"/>
                  </a:cxn>
                  <a:cxn ang="0">
                    <a:pos x="81" y="33"/>
                  </a:cxn>
                  <a:cxn ang="0">
                    <a:pos x="79" y="23"/>
                  </a:cxn>
                  <a:cxn ang="0">
                    <a:pos x="79" y="14"/>
                  </a:cxn>
                  <a:cxn ang="0">
                    <a:pos x="76" y="4"/>
                  </a:cxn>
                  <a:cxn ang="0">
                    <a:pos x="71" y="4"/>
                  </a:cxn>
                  <a:cxn ang="0">
                    <a:pos x="67" y="2"/>
                  </a:cxn>
                  <a:cxn ang="0">
                    <a:pos x="60" y="2"/>
                  </a:cxn>
                  <a:cxn ang="0">
                    <a:pos x="55" y="0"/>
                  </a:cxn>
                  <a:cxn ang="0">
                    <a:pos x="31" y="0"/>
                  </a:cxn>
                  <a:cxn ang="0">
                    <a:pos x="28" y="2"/>
                  </a:cxn>
                  <a:cxn ang="0">
                    <a:pos x="14" y="9"/>
                  </a:cxn>
                  <a:cxn ang="0">
                    <a:pos x="11" y="14"/>
                  </a:cxn>
                  <a:cxn ang="0">
                    <a:pos x="7" y="21"/>
                  </a:cxn>
                  <a:cxn ang="0">
                    <a:pos x="2" y="31"/>
                  </a:cxn>
                  <a:cxn ang="0">
                    <a:pos x="0" y="38"/>
                  </a:cxn>
                  <a:cxn ang="0">
                    <a:pos x="0" y="55"/>
                  </a:cxn>
                  <a:cxn ang="0">
                    <a:pos x="4" y="74"/>
                  </a:cxn>
                </a:cxnLst>
                <a:rect l="0" t="0" r="r" b="b"/>
                <a:pathLst>
                  <a:path w="81" h="98">
                    <a:moveTo>
                      <a:pt x="4" y="74"/>
                    </a:moveTo>
                    <a:lnTo>
                      <a:pt x="11" y="83"/>
                    </a:lnTo>
                    <a:lnTo>
                      <a:pt x="14" y="88"/>
                    </a:lnTo>
                    <a:lnTo>
                      <a:pt x="28" y="96"/>
                    </a:lnTo>
                    <a:lnTo>
                      <a:pt x="31" y="98"/>
                    </a:lnTo>
                    <a:lnTo>
                      <a:pt x="47" y="98"/>
                    </a:lnTo>
                    <a:lnTo>
                      <a:pt x="52" y="96"/>
                    </a:lnTo>
                    <a:lnTo>
                      <a:pt x="55" y="96"/>
                    </a:lnTo>
                    <a:lnTo>
                      <a:pt x="64" y="91"/>
                    </a:lnTo>
                    <a:lnTo>
                      <a:pt x="67" y="88"/>
                    </a:lnTo>
                    <a:lnTo>
                      <a:pt x="76" y="83"/>
                    </a:lnTo>
                    <a:lnTo>
                      <a:pt x="79" y="71"/>
                    </a:lnTo>
                    <a:lnTo>
                      <a:pt x="81" y="64"/>
                    </a:lnTo>
                    <a:lnTo>
                      <a:pt x="81" y="33"/>
                    </a:lnTo>
                    <a:lnTo>
                      <a:pt x="79" y="23"/>
                    </a:lnTo>
                    <a:lnTo>
                      <a:pt x="79" y="14"/>
                    </a:lnTo>
                    <a:lnTo>
                      <a:pt x="76" y="4"/>
                    </a:lnTo>
                    <a:lnTo>
                      <a:pt x="71" y="4"/>
                    </a:lnTo>
                    <a:lnTo>
                      <a:pt x="67" y="2"/>
                    </a:lnTo>
                    <a:lnTo>
                      <a:pt x="60" y="2"/>
                    </a:lnTo>
                    <a:lnTo>
                      <a:pt x="55" y="0"/>
                    </a:lnTo>
                    <a:lnTo>
                      <a:pt x="31" y="0"/>
                    </a:lnTo>
                    <a:lnTo>
                      <a:pt x="28" y="2"/>
                    </a:lnTo>
                    <a:lnTo>
                      <a:pt x="14" y="9"/>
                    </a:lnTo>
                    <a:lnTo>
                      <a:pt x="11" y="14"/>
                    </a:lnTo>
                    <a:lnTo>
                      <a:pt x="7" y="21"/>
                    </a:lnTo>
                    <a:lnTo>
                      <a:pt x="2" y="31"/>
                    </a:lnTo>
                    <a:lnTo>
                      <a:pt x="0" y="38"/>
                    </a:lnTo>
                    <a:lnTo>
                      <a:pt x="0" y="55"/>
                    </a:lnTo>
                    <a:lnTo>
                      <a:pt x="4" y="7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762"/>
              <p:cNvSpPr>
                <a:spLocks/>
              </p:cNvSpPr>
              <p:nvPr/>
            </p:nvSpPr>
            <p:spPr bwMode="auto">
              <a:xfrm>
                <a:off x="7768" y="6717"/>
                <a:ext cx="44"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4"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763"/>
              <p:cNvSpPr>
                <a:spLocks/>
              </p:cNvSpPr>
              <p:nvPr/>
            </p:nvSpPr>
            <p:spPr bwMode="auto">
              <a:xfrm>
                <a:off x="7768" y="6727"/>
                <a:ext cx="44" cy="7"/>
              </a:xfrm>
              <a:custGeom>
                <a:avLst/>
                <a:gdLst/>
                <a:ahLst/>
                <a:cxnLst>
                  <a:cxn ang="0">
                    <a:pos x="2" y="2"/>
                  </a:cxn>
                  <a:cxn ang="0">
                    <a:pos x="2" y="2"/>
                  </a:cxn>
                  <a:cxn ang="0">
                    <a:pos x="0" y="7"/>
                  </a:cxn>
                  <a:cxn ang="0">
                    <a:pos x="43" y="2"/>
                  </a:cxn>
                  <a:cxn ang="0">
                    <a:pos x="43" y="0"/>
                  </a:cxn>
                  <a:cxn ang="0">
                    <a:pos x="2" y="2"/>
                  </a:cxn>
                </a:cxnLst>
                <a:rect l="0" t="0" r="r" b="b"/>
                <a:pathLst>
                  <a:path w="44"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764"/>
              <p:cNvSpPr>
                <a:spLocks/>
              </p:cNvSpPr>
              <p:nvPr/>
            </p:nvSpPr>
            <p:spPr bwMode="auto">
              <a:xfrm>
                <a:off x="7771" y="6741"/>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9" name="Freeform 765"/>
              <p:cNvSpPr>
                <a:spLocks/>
              </p:cNvSpPr>
              <p:nvPr/>
            </p:nvSpPr>
            <p:spPr bwMode="auto">
              <a:xfrm>
                <a:off x="7771" y="6741"/>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766"/>
              <p:cNvSpPr>
                <a:spLocks/>
              </p:cNvSpPr>
              <p:nvPr/>
            </p:nvSpPr>
            <p:spPr bwMode="auto">
              <a:xfrm>
                <a:off x="7768" y="6760"/>
                <a:ext cx="44" cy="5"/>
              </a:xfrm>
              <a:custGeom>
                <a:avLst/>
                <a:gdLst/>
                <a:ahLst/>
                <a:cxnLst>
                  <a:cxn ang="0">
                    <a:pos x="2" y="2"/>
                  </a:cxn>
                  <a:cxn ang="0">
                    <a:pos x="2" y="2"/>
                  </a:cxn>
                  <a:cxn ang="0">
                    <a:pos x="0" y="4"/>
                  </a:cxn>
                  <a:cxn ang="0">
                    <a:pos x="43" y="2"/>
                  </a:cxn>
                  <a:cxn ang="0">
                    <a:pos x="43" y="0"/>
                  </a:cxn>
                  <a:cxn ang="0">
                    <a:pos x="2" y="2"/>
                  </a:cxn>
                </a:cxnLst>
                <a:rect l="0" t="0" r="r" b="b"/>
                <a:pathLst>
                  <a:path w="44"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767"/>
              <p:cNvSpPr>
                <a:spLocks/>
              </p:cNvSpPr>
              <p:nvPr/>
            </p:nvSpPr>
            <p:spPr bwMode="auto">
              <a:xfrm>
                <a:off x="7771" y="6746"/>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768"/>
              <p:cNvSpPr>
                <a:spLocks/>
              </p:cNvSpPr>
              <p:nvPr/>
            </p:nvSpPr>
            <p:spPr bwMode="auto">
              <a:xfrm>
                <a:off x="7771" y="6792"/>
                <a:ext cx="41" cy="4"/>
              </a:xfrm>
              <a:custGeom>
                <a:avLst/>
                <a:gdLst/>
                <a:ahLst/>
                <a:cxnLst>
                  <a:cxn ang="0">
                    <a:pos x="0" y="2"/>
                  </a:cxn>
                  <a:cxn ang="0">
                    <a:pos x="0" y="4"/>
                  </a:cxn>
                  <a:cxn ang="0">
                    <a:pos x="40" y="4"/>
                  </a:cxn>
                  <a:cxn ang="0">
                    <a:pos x="40" y="0"/>
                  </a:cxn>
                  <a:cxn ang="0">
                    <a:pos x="0" y="2"/>
                  </a:cxn>
                </a:cxnLst>
                <a:rect l="0" t="0" r="r" b="b"/>
                <a:pathLst>
                  <a:path w="41" h="4">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769"/>
              <p:cNvSpPr>
                <a:spLocks/>
              </p:cNvSpPr>
              <p:nvPr/>
            </p:nvSpPr>
            <p:spPr bwMode="auto">
              <a:xfrm>
                <a:off x="7857" y="6888"/>
                <a:ext cx="108" cy="9"/>
              </a:xfrm>
              <a:custGeom>
                <a:avLst/>
                <a:gdLst/>
                <a:ahLst/>
                <a:cxnLst>
                  <a:cxn ang="0">
                    <a:pos x="0" y="0"/>
                  </a:cxn>
                  <a:cxn ang="0">
                    <a:pos x="0" y="9"/>
                  </a:cxn>
                  <a:cxn ang="0">
                    <a:pos x="0" y="4"/>
                  </a:cxn>
                  <a:cxn ang="0">
                    <a:pos x="107" y="7"/>
                  </a:cxn>
                  <a:cxn ang="0">
                    <a:pos x="107" y="2"/>
                  </a:cxn>
                  <a:cxn ang="0">
                    <a:pos x="0" y="0"/>
                  </a:cxn>
                </a:cxnLst>
                <a:rect l="0" t="0" r="r" b="b"/>
                <a:pathLst>
                  <a:path w="108" h="9">
                    <a:moveTo>
                      <a:pt x="0" y="0"/>
                    </a:moveTo>
                    <a:lnTo>
                      <a:pt x="0" y="9"/>
                    </a:lnTo>
                    <a:lnTo>
                      <a:pt x="0" y="4"/>
                    </a:lnTo>
                    <a:lnTo>
                      <a:pt x="107" y="7"/>
                    </a:lnTo>
                    <a:lnTo>
                      <a:pt x="107"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770"/>
              <p:cNvSpPr>
                <a:spLocks/>
              </p:cNvSpPr>
              <p:nvPr/>
            </p:nvSpPr>
            <p:spPr bwMode="auto">
              <a:xfrm>
                <a:off x="7857" y="6892"/>
                <a:ext cx="108" cy="5"/>
              </a:xfrm>
              <a:custGeom>
                <a:avLst/>
                <a:gdLst/>
                <a:ahLst/>
                <a:cxnLst>
                  <a:cxn ang="0">
                    <a:pos x="2" y="0"/>
                  </a:cxn>
                  <a:cxn ang="0">
                    <a:pos x="2" y="0"/>
                  </a:cxn>
                  <a:cxn ang="0">
                    <a:pos x="0" y="2"/>
                  </a:cxn>
                  <a:cxn ang="0">
                    <a:pos x="107" y="4"/>
                  </a:cxn>
                  <a:cxn ang="0">
                    <a:pos x="107" y="2"/>
                  </a:cxn>
                  <a:cxn ang="0">
                    <a:pos x="2" y="0"/>
                  </a:cxn>
                </a:cxnLst>
                <a:rect l="0" t="0" r="r" b="b"/>
                <a:pathLst>
                  <a:path w="108" h="5">
                    <a:moveTo>
                      <a:pt x="2" y="0"/>
                    </a:moveTo>
                    <a:lnTo>
                      <a:pt x="2" y="0"/>
                    </a:lnTo>
                    <a:lnTo>
                      <a:pt x="0" y="2"/>
                    </a:lnTo>
                    <a:lnTo>
                      <a:pt x="107" y="4"/>
                    </a:lnTo>
                    <a:lnTo>
                      <a:pt x="107"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771"/>
              <p:cNvSpPr>
                <a:spLocks/>
              </p:cNvSpPr>
              <p:nvPr/>
            </p:nvSpPr>
            <p:spPr bwMode="auto">
              <a:xfrm>
                <a:off x="7860" y="6888"/>
                <a:ext cx="19" cy="4"/>
              </a:xfrm>
              <a:custGeom>
                <a:avLst/>
                <a:gdLst/>
                <a:ahLst/>
                <a:cxnLst>
                  <a:cxn ang="0">
                    <a:pos x="0" y="0"/>
                  </a:cxn>
                  <a:cxn ang="0">
                    <a:pos x="0" y="4"/>
                  </a:cxn>
                  <a:cxn ang="0">
                    <a:pos x="19" y="4"/>
                  </a:cxn>
                  <a:cxn ang="0">
                    <a:pos x="19" y="2"/>
                  </a:cxn>
                  <a:cxn ang="0">
                    <a:pos x="0" y="0"/>
                  </a:cxn>
                </a:cxnLst>
                <a:rect l="0" t="0" r="r" b="b"/>
                <a:pathLst>
                  <a:path w="19" h="4">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772"/>
              <p:cNvSpPr>
                <a:spLocks/>
              </p:cNvSpPr>
              <p:nvPr/>
            </p:nvSpPr>
            <p:spPr bwMode="auto">
              <a:xfrm>
                <a:off x="7881" y="6888"/>
                <a:ext cx="22" cy="4"/>
              </a:xfrm>
              <a:custGeom>
                <a:avLst/>
                <a:gdLst/>
                <a:ahLst/>
                <a:cxnLst>
                  <a:cxn ang="0">
                    <a:pos x="0" y="0"/>
                  </a:cxn>
                  <a:cxn ang="0">
                    <a:pos x="0" y="4"/>
                  </a:cxn>
                  <a:cxn ang="0">
                    <a:pos x="21" y="4"/>
                  </a:cxn>
                  <a:cxn ang="0">
                    <a:pos x="21" y="2"/>
                  </a:cxn>
                  <a:cxn ang="0">
                    <a:pos x="0" y="0"/>
                  </a:cxn>
                </a:cxnLst>
                <a:rect l="0" t="0" r="r" b="b"/>
                <a:pathLst>
                  <a:path w="22"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773"/>
              <p:cNvSpPr>
                <a:spLocks/>
              </p:cNvSpPr>
              <p:nvPr/>
            </p:nvSpPr>
            <p:spPr bwMode="auto">
              <a:xfrm>
                <a:off x="7905" y="6891"/>
                <a:ext cx="19" cy="0"/>
              </a:xfrm>
              <a:custGeom>
                <a:avLst/>
                <a:gdLst/>
                <a:ahLst/>
                <a:cxnLst>
                  <a:cxn ang="0">
                    <a:pos x="0" y="0"/>
                  </a:cxn>
                  <a:cxn ang="0">
                    <a:pos x="19" y="0"/>
                  </a:cxn>
                </a:cxnLst>
                <a:rect l="0" t="0" r="r" b="b"/>
                <a:pathLst>
                  <a:path w="19">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774"/>
              <p:cNvSpPr>
                <a:spLocks/>
              </p:cNvSpPr>
              <p:nvPr/>
            </p:nvSpPr>
            <p:spPr bwMode="auto">
              <a:xfrm>
                <a:off x="7932" y="6890"/>
                <a:ext cx="21" cy="5"/>
              </a:xfrm>
              <a:custGeom>
                <a:avLst/>
                <a:gdLst/>
                <a:ahLst/>
                <a:cxnLst>
                  <a:cxn ang="0">
                    <a:pos x="0" y="0"/>
                  </a:cxn>
                  <a:cxn ang="0">
                    <a:pos x="0" y="2"/>
                  </a:cxn>
                  <a:cxn ang="0">
                    <a:pos x="21" y="4"/>
                  </a:cxn>
                  <a:cxn ang="0">
                    <a:pos x="21" y="0"/>
                  </a:cxn>
                  <a:cxn ang="0">
                    <a:pos x="0" y="0"/>
                  </a:cxn>
                </a:cxnLst>
                <a:rect l="0" t="0" r="r" b="b"/>
                <a:pathLst>
                  <a:path w="21"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775"/>
              <p:cNvSpPr>
                <a:spLocks/>
              </p:cNvSpPr>
              <p:nvPr/>
            </p:nvSpPr>
            <p:spPr bwMode="auto">
              <a:xfrm>
                <a:off x="7881" y="6890"/>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776"/>
              <p:cNvSpPr>
                <a:spLocks/>
              </p:cNvSpPr>
              <p:nvPr/>
            </p:nvSpPr>
            <p:spPr bwMode="auto">
              <a:xfrm>
                <a:off x="7905" y="6891"/>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777"/>
              <p:cNvSpPr>
                <a:spLocks/>
              </p:cNvSpPr>
              <p:nvPr/>
            </p:nvSpPr>
            <p:spPr bwMode="auto">
              <a:xfrm>
                <a:off x="7932" y="6890"/>
                <a:ext cx="21" cy="2"/>
              </a:xfrm>
              <a:custGeom>
                <a:avLst/>
                <a:gdLst/>
                <a:ahLst/>
                <a:cxnLst>
                  <a:cxn ang="0">
                    <a:pos x="0" y="0"/>
                  </a:cxn>
                  <a:cxn ang="0">
                    <a:pos x="0" y="2"/>
                  </a:cxn>
                  <a:cxn ang="0">
                    <a:pos x="21" y="2"/>
                  </a:cxn>
                  <a:cxn ang="0">
                    <a:pos x="0" y="0"/>
                  </a:cxn>
                </a:cxnLst>
                <a:rect l="0" t="0" r="r" b="b"/>
                <a:pathLst>
                  <a:path w="21"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778"/>
              <p:cNvSpPr>
                <a:spLocks/>
              </p:cNvSpPr>
              <p:nvPr/>
            </p:nvSpPr>
            <p:spPr bwMode="auto">
              <a:xfrm>
                <a:off x="8066" y="6691"/>
                <a:ext cx="12" cy="216"/>
              </a:xfrm>
              <a:custGeom>
                <a:avLst/>
                <a:gdLst/>
                <a:ahLst/>
                <a:cxnLst>
                  <a:cxn ang="0">
                    <a:pos x="9" y="19"/>
                  </a:cxn>
                  <a:cxn ang="0">
                    <a:pos x="9" y="19"/>
                  </a:cxn>
                  <a:cxn ang="0">
                    <a:pos x="0" y="0"/>
                  </a:cxn>
                  <a:cxn ang="0">
                    <a:pos x="0" y="216"/>
                  </a:cxn>
                  <a:cxn ang="0">
                    <a:pos x="12" y="206"/>
                  </a:cxn>
                  <a:cxn ang="0">
                    <a:pos x="12" y="28"/>
                  </a:cxn>
                  <a:cxn ang="0">
                    <a:pos x="9" y="19"/>
                  </a:cxn>
                </a:cxnLst>
                <a:rect l="0" t="0" r="r" b="b"/>
                <a:pathLst>
                  <a:path w="12" h="216">
                    <a:moveTo>
                      <a:pt x="9" y="19"/>
                    </a:moveTo>
                    <a:lnTo>
                      <a:pt x="9" y="19"/>
                    </a:lnTo>
                    <a:lnTo>
                      <a:pt x="0" y="0"/>
                    </a:lnTo>
                    <a:lnTo>
                      <a:pt x="0" y="216"/>
                    </a:lnTo>
                    <a:lnTo>
                      <a:pt x="12" y="206"/>
                    </a:lnTo>
                    <a:lnTo>
                      <a:pt x="12"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779"/>
              <p:cNvSpPr>
                <a:spLocks/>
              </p:cNvSpPr>
              <p:nvPr/>
            </p:nvSpPr>
            <p:spPr bwMode="auto">
              <a:xfrm>
                <a:off x="8133" y="6748"/>
                <a:ext cx="22"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6" y="141"/>
                  </a:cxn>
                  <a:cxn ang="0">
                    <a:pos x="16" y="129"/>
                  </a:cxn>
                  <a:cxn ang="0">
                    <a:pos x="19" y="115"/>
                  </a:cxn>
                  <a:cxn ang="0">
                    <a:pos x="19" y="96"/>
                  </a:cxn>
                  <a:cxn ang="0">
                    <a:pos x="21" y="79"/>
                  </a:cxn>
                  <a:cxn ang="0">
                    <a:pos x="21" y="62"/>
                  </a:cxn>
                  <a:cxn ang="0">
                    <a:pos x="19" y="43"/>
                  </a:cxn>
                  <a:cxn ang="0">
                    <a:pos x="19" y="26"/>
                  </a:cxn>
                  <a:cxn ang="0">
                    <a:pos x="16" y="9"/>
                  </a:cxn>
                </a:cxnLst>
                <a:rect l="0" t="0" r="r" b="b"/>
                <a:pathLst>
                  <a:path w="22" h="144">
                    <a:moveTo>
                      <a:pt x="16" y="9"/>
                    </a:moveTo>
                    <a:lnTo>
                      <a:pt x="2" y="0"/>
                    </a:lnTo>
                    <a:lnTo>
                      <a:pt x="4" y="23"/>
                    </a:lnTo>
                    <a:lnTo>
                      <a:pt x="7" y="43"/>
                    </a:lnTo>
                    <a:lnTo>
                      <a:pt x="7" y="76"/>
                    </a:lnTo>
                    <a:lnTo>
                      <a:pt x="2" y="105"/>
                    </a:lnTo>
                    <a:lnTo>
                      <a:pt x="2" y="124"/>
                    </a:lnTo>
                    <a:lnTo>
                      <a:pt x="0" y="143"/>
                    </a:lnTo>
                    <a:lnTo>
                      <a:pt x="16" y="141"/>
                    </a:lnTo>
                    <a:lnTo>
                      <a:pt x="16" y="129"/>
                    </a:lnTo>
                    <a:lnTo>
                      <a:pt x="19" y="115"/>
                    </a:lnTo>
                    <a:lnTo>
                      <a:pt x="19" y="96"/>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780"/>
              <p:cNvSpPr>
                <a:spLocks/>
              </p:cNvSpPr>
              <p:nvPr/>
            </p:nvSpPr>
            <p:spPr bwMode="auto">
              <a:xfrm>
                <a:off x="8131" y="6748"/>
                <a:ext cx="21" cy="144"/>
              </a:xfrm>
              <a:custGeom>
                <a:avLst/>
                <a:gdLst/>
                <a:ahLst/>
                <a:cxnLst>
                  <a:cxn ang="0">
                    <a:pos x="2" y="0"/>
                  </a:cxn>
                  <a:cxn ang="0">
                    <a:pos x="7" y="43"/>
                  </a:cxn>
                  <a:cxn ang="0">
                    <a:pos x="7" y="60"/>
                  </a:cxn>
                  <a:cxn ang="0">
                    <a:pos x="4" y="74"/>
                  </a:cxn>
                  <a:cxn ang="0">
                    <a:pos x="4" y="91"/>
                  </a:cxn>
                  <a:cxn ang="0">
                    <a:pos x="2" y="105"/>
                  </a:cxn>
                  <a:cxn ang="0">
                    <a:pos x="0" y="124"/>
                  </a:cxn>
                  <a:cxn ang="0">
                    <a:pos x="0" y="143"/>
                  </a:cxn>
                  <a:cxn ang="0">
                    <a:pos x="12" y="143"/>
                  </a:cxn>
                  <a:cxn ang="0">
                    <a:pos x="14" y="141"/>
                  </a:cxn>
                  <a:cxn ang="0">
                    <a:pos x="16" y="129"/>
                  </a:cxn>
                  <a:cxn ang="0">
                    <a:pos x="19" y="112"/>
                  </a:cxn>
                  <a:cxn ang="0">
                    <a:pos x="19" y="79"/>
                  </a:cxn>
                  <a:cxn ang="0">
                    <a:pos x="21" y="60"/>
                  </a:cxn>
                  <a:cxn ang="0">
                    <a:pos x="19" y="43"/>
                  </a:cxn>
                  <a:cxn ang="0">
                    <a:pos x="19" y="23"/>
                  </a:cxn>
                  <a:cxn ang="0">
                    <a:pos x="16" y="9"/>
                  </a:cxn>
                  <a:cxn ang="0">
                    <a:pos x="12" y="4"/>
                  </a:cxn>
                  <a:cxn ang="0">
                    <a:pos x="7" y="2"/>
                  </a:cxn>
                  <a:cxn ang="0">
                    <a:pos x="2" y="0"/>
                  </a:cxn>
                </a:cxnLst>
                <a:rect l="0" t="0" r="r" b="b"/>
                <a:pathLst>
                  <a:path w="21" h="144">
                    <a:moveTo>
                      <a:pt x="2" y="0"/>
                    </a:moveTo>
                    <a:lnTo>
                      <a:pt x="7" y="43"/>
                    </a:lnTo>
                    <a:lnTo>
                      <a:pt x="7" y="60"/>
                    </a:lnTo>
                    <a:lnTo>
                      <a:pt x="4" y="74"/>
                    </a:lnTo>
                    <a:lnTo>
                      <a:pt x="4" y="91"/>
                    </a:lnTo>
                    <a:lnTo>
                      <a:pt x="2" y="105"/>
                    </a:lnTo>
                    <a:lnTo>
                      <a:pt x="0" y="124"/>
                    </a:lnTo>
                    <a:lnTo>
                      <a:pt x="0" y="143"/>
                    </a:lnTo>
                    <a:lnTo>
                      <a:pt x="12" y="143"/>
                    </a:lnTo>
                    <a:lnTo>
                      <a:pt x="14" y="141"/>
                    </a:lnTo>
                    <a:lnTo>
                      <a:pt x="16" y="129"/>
                    </a:lnTo>
                    <a:lnTo>
                      <a:pt x="19" y="112"/>
                    </a:lnTo>
                    <a:lnTo>
                      <a:pt x="19" y="79"/>
                    </a:lnTo>
                    <a:lnTo>
                      <a:pt x="21" y="60"/>
                    </a:lnTo>
                    <a:lnTo>
                      <a:pt x="19" y="43"/>
                    </a:lnTo>
                    <a:lnTo>
                      <a:pt x="19" y="23"/>
                    </a:lnTo>
                    <a:lnTo>
                      <a:pt x="16" y="9"/>
                    </a:lnTo>
                    <a:lnTo>
                      <a:pt x="12" y="4"/>
                    </a:lnTo>
                    <a:lnTo>
                      <a:pt x="7" y="2"/>
                    </a:lnTo>
                    <a:lnTo>
                      <a:pt x="2"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781"/>
              <p:cNvSpPr>
                <a:spLocks/>
              </p:cNvSpPr>
              <p:nvPr/>
            </p:nvSpPr>
            <p:spPr bwMode="auto">
              <a:xfrm>
                <a:off x="8126" y="6746"/>
                <a:ext cx="22" cy="146"/>
              </a:xfrm>
              <a:custGeom>
                <a:avLst/>
                <a:gdLst/>
                <a:ahLst/>
                <a:cxnLst>
                  <a:cxn ang="0">
                    <a:pos x="14" y="4"/>
                  </a:cxn>
                  <a:cxn ang="0">
                    <a:pos x="9" y="4"/>
                  </a:cxn>
                  <a:cxn ang="0">
                    <a:pos x="4" y="0"/>
                  </a:cxn>
                  <a:cxn ang="0">
                    <a:pos x="2" y="0"/>
                  </a:cxn>
                  <a:cxn ang="0">
                    <a:pos x="7" y="23"/>
                  </a:cxn>
                  <a:cxn ang="0">
                    <a:pos x="9" y="43"/>
                  </a:cxn>
                  <a:cxn ang="0">
                    <a:pos x="9" y="60"/>
                  </a:cxn>
                  <a:cxn ang="0">
                    <a:pos x="7" y="76"/>
                  </a:cxn>
                  <a:cxn ang="0">
                    <a:pos x="7" y="91"/>
                  </a:cxn>
                  <a:cxn ang="0">
                    <a:pos x="4" y="108"/>
                  </a:cxn>
                  <a:cxn ang="0">
                    <a:pos x="0" y="146"/>
                  </a:cxn>
                  <a:cxn ang="0">
                    <a:pos x="12" y="146"/>
                  </a:cxn>
                  <a:cxn ang="0">
                    <a:pos x="12" y="143"/>
                  </a:cxn>
                  <a:cxn ang="0">
                    <a:pos x="16" y="143"/>
                  </a:cxn>
                  <a:cxn ang="0">
                    <a:pos x="19" y="115"/>
                  </a:cxn>
                  <a:cxn ang="0">
                    <a:pos x="21" y="79"/>
                  </a:cxn>
                  <a:cxn ang="0">
                    <a:pos x="21" y="43"/>
                  </a:cxn>
                  <a:cxn ang="0">
                    <a:pos x="19" y="9"/>
                  </a:cxn>
                  <a:cxn ang="0">
                    <a:pos x="16" y="9"/>
                  </a:cxn>
                  <a:cxn ang="0">
                    <a:pos x="14" y="4"/>
                  </a:cxn>
                </a:cxnLst>
                <a:rect l="0" t="0" r="r" b="b"/>
                <a:pathLst>
                  <a:path w="22" h="146">
                    <a:moveTo>
                      <a:pt x="14" y="4"/>
                    </a:moveTo>
                    <a:lnTo>
                      <a:pt x="9" y="4"/>
                    </a:lnTo>
                    <a:lnTo>
                      <a:pt x="4" y="0"/>
                    </a:lnTo>
                    <a:lnTo>
                      <a:pt x="2" y="0"/>
                    </a:lnTo>
                    <a:lnTo>
                      <a:pt x="7" y="23"/>
                    </a:lnTo>
                    <a:lnTo>
                      <a:pt x="9" y="43"/>
                    </a:lnTo>
                    <a:lnTo>
                      <a:pt x="9" y="60"/>
                    </a:lnTo>
                    <a:lnTo>
                      <a:pt x="7" y="76"/>
                    </a:lnTo>
                    <a:lnTo>
                      <a:pt x="7" y="91"/>
                    </a:lnTo>
                    <a:lnTo>
                      <a:pt x="4" y="108"/>
                    </a:lnTo>
                    <a:lnTo>
                      <a:pt x="0" y="146"/>
                    </a:lnTo>
                    <a:lnTo>
                      <a:pt x="12" y="146"/>
                    </a:lnTo>
                    <a:lnTo>
                      <a:pt x="12" y="143"/>
                    </a:lnTo>
                    <a:lnTo>
                      <a:pt x="16" y="143"/>
                    </a:lnTo>
                    <a:lnTo>
                      <a:pt x="19" y="115"/>
                    </a:lnTo>
                    <a:lnTo>
                      <a:pt x="21" y="79"/>
                    </a:lnTo>
                    <a:lnTo>
                      <a:pt x="21" y="43"/>
                    </a:lnTo>
                    <a:lnTo>
                      <a:pt x="19" y="9"/>
                    </a:lnTo>
                    <a:lnTo>
                      <a:pt x="16" y="9"/>
                    </a:lnTo>
                    <a:lnTo>
                      <a:pt x="14" y="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782"/>
              <p:cNvSpPr>
                <a:spLocks/>
              </p:cNvSpPr>
              <p:nvPr/>
            </p:nvSpPr>
            <p:spPr bwMode="auto">
              <a:xfrm>
                <a:off x="8124" y="6744"/>
                <a:ext cx="21" cy="151"/>
              </a:xfrm>
              <a:custGeom>
                <a:avLst/>
                <a:gdLst/>
                <a:ahLst/>
                <a:cxnLst>
                  <a:cxn ang="0">
                    <a:pos x="2" y="148"/>
                  </a:cxn>
                  <a:cxn ang="0">
                    <a:pos x="9" y="148"/>
                  </a:cxn>
                  <a:cxn ang="0">
                    <a:pos x="12" y="146"/>
                  </a:cxn>
                  <a:cxn ang="0">
                    <a:pos x="16" y="146"/>
                  </a:cxn>
                  <a:cxn ang="0">
                    <a:pos x="19" y="117"/>
                  </a:cxn>
                  <a:cxn ang="0">
                    <a:pos x="21" y="81"/>
                  </a:cxn>
                  <a:cxn ang="0">
                    <a:pos x="21" y="43"/>
                  </a:cxn>
                  <a:cxn ang="0">
                    <a:pos x="19" y="9"/>
                  </a:cxn>
                  <a:cxn ang="0">
                    <a:pos x="16" y="9"/>
                  </a:cxn>
                  <a:cxn ang="0">
                    <a:pos x="12" y="4"/>
                  </a:cxn>
                  <a:cxn ang="0">
                    <a:pos x="7" y="2"/>
                  </a:cxn>
                  <a:cxn ang="0">
                    <a:pos x="2" y="0"/>
                  </a:cxn>
                  <a:cxn ang="0">
                    <a:pos x="7" y="23"/>
                  </a:cxn>
                  <a:cxn ang="0">
                    <a:pos x="7" y="79"/>
                  </a:cxn>
                  <a:cxn ang="0">
                    <a:pos x="4" y="93"/>
                  </a:cxn>
                  <a:cxn ang="0">
                    <a:pos x="2" y="110"/>
                  </a:cxn>
                  <a:cxn ang="0">
                    <a:pos x="2" y="129"/>
                  </a:cxn>
                  <a:cxn ang="0">
                    <a:pos x="0" y="151"/>
                  </a:cxn>
                  <a:cxn ang="0">
                    <a:pos x="2" y="148"/>
                  </a:cxn>
                </a:cxnLst>
                <a:rect l="0" t="0" r="r" b="b"/>
                <a:pathLst>
                  <a:path w="21" h="151">
                    <a:moveTo>
                      <a:pt x="2" y="148"/>
                    </a:moveTo>
                    <a:lnTo>
                      <a:pt x="9" y="148"/>
                    </a:lnTo>
                    <a:lnTo>
                      <a:pt x="12" y="146"/>
                    </a:lnTo>
                    <a:lnTo>
                      <a:pt x="16" y="146"/>
                    </a:lnTo>
                    <a:lnTo>
                      <a:pt x="19" y="117"/>
                    </a:lnTo>
                    <a:lnTo>
                      <a:pt x="21" y="81"/>
                    </a:lnTo>
                    <a:lnTo>
                      <a:pt x="21" y="43"/>
                    </a:lnTo>
                    <a:lnTo>
                      <a:pt x="19" y="9"/>
                    </a:lnTo>
                    <a:lnTo>
                      <a:pt x="16" y="9"/>
                    </a:lnTo>
                    <a:lnTo>
                      <a:pt x="12" y="4"/>
                    </a:lnTo>
                    <a:lnTo>
                      <a:pt x="7" y="2"/>
                    </a:lnTo>
                    <a:lnTo>
                      <a:pt x="2" y="0"/>
                    </a:lnTo>
                    <a:lnTo>
                      <a:pt x="7" y="23"/>
                    </a:lnTo>
                    <a:lnTo>
                      <a:pt x="7" y="79"/>
                    </a:lnTo>
                    <a:lnTo>
                      <a:pt x="4" y="93"/>
                    </a:lnTo>
                    <a:lnTo>
                      <a:pt x="2" y="110"/>
                    </a:lnTo>
                    <a:lnTo>
                      <a:pt x="2" y="129"/>
                    </a:lnTo>
                    <a:lnTo>
                      <a:pt x="0" y="151"/>
                    </a:lnTo>
                    <a:lnTo>
                      <a:pt x="2" y="148"/>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783"/>
              <p:cNvSpPr>
                <a:spLocks/>
              </p:cNvSpPr>
              <p:nvPr/>
            </p:nvSpPr>
            <p:spPr bwMode="auto">
              <a:xfrm>
                <a:off x="8121" y="6744"/>
                <a:ext cx="22" cy="151"/>
              </a:xfrm>
              <a:custGeom>
                <a:avLst/>
                <a:gdLst/>
                <a:ahLst/>
                <a:cxnLst>
                  <a:cxn ang="0">
                    <a:pos x="2" y="0"/>
                  </a:cxn>
                  <a:cxn ang="0">
                    <a:pos x="7" y="43"/>
                  </a:cxn>
                  <a:cxn ang="0">
                    <a:pos x="7" y="76"/>
                  </a:cxn>
                  <a:cxn ang="0">
                    <a:pos x="2" y="110"/>
                  </a:cxn>
                  <a:cxn ang="0">
                    <a:pos x="0" y="129"/>
                  </a:cxn>
                  <a:cxn ang="0">
                    <a:pos x="0" y="151"/>
                  </a:cxn>
                  <a:cxn ang="0">
                    <a:pos x="2" y="148"/>
                  </a:cxn>
                  <a:cxn ang="0">
                    <a:pos x="9" y="148"/>
                  </a:cxn>
                  <a:cxn ang="0">
                    <a:pos x="14" y="146"/>
                  </a:cxn>
                  <a:cxn ang="0">
                    <a:pos x="19" y="117"/>
                  </a:cxn>
                  <a:cxn ang="0">
                    <a:pos x="19" y="81"/>
                  </a:cxn>
                  <a:cxn ang="0">
                    <a:pos x="21" y="43"/>
                  </a:cxn>
                  <a:cxn ang="0">
                    <a:pos x="19" y="9"/>
                  </a:cxn>
                  <a:cxn ang="0">
                    <a:pos x="14" y="7"/>
                  </a:cxn>
                  <a:cxn ang="0">
                    <a:pos x="9" y="2"/>
                  </a:cxn>
                  <a:cxn ang="0">
                    <a:pos x="7" y="2"/>
                  </a:cxn>
                  <a:cxn ang="0">
                    <a:pos x="2" y="0"/>
                  </a:cxn>
                </a:cxnLst>
                <a:rect l="0" t="0" r="r" b="b"/>
                <a:pathLst>
                  <a:path w="22" h="151">
                    <a:moveTo>
                      <a:pt x="2" y="0"/>
                    </a:moveTo>
                    <a:lnTo>
                      <a:pt x="7" y="43"/>
                    </a:lnTo>
                    <a:lnTo>
                      <a:pt x="7" y="76"/>
                    </a:lnTo>
                    <a:lnTo>
                      <a:pt x="2" y="110"/>
                    </a:lnTo>
                    <a:lnTo>
                      <a:pt x="0" y="129"/>
                    </a:lnTo>
                    <a:lnTo>
                      <a:pt x="0" y="151"/>
                    </a:lnTo>
                    <a:lnTo>
                      <a:pt x="2" y="148"/>
                    </a:lnTo>
                    <a:lnTo>
                      <a:pt x="9" y="148"/>
                    </a:lnTo>
                    <a:lnTo>
                      <a:pt x="14" y="146"/>
                    </a:lnTo>
                    <a:lnTo>
                      <a:pt x="19" y="117"/>
                    </a:lnTo>
                    <a:lnTo>
                      <a:pt x="19" y="81"/>
                    </a:lnTo>
                    <a:lnTo>
                      <a:pt x="21" y="43"/>
                    </a:lnTo>
                    <a:lnTo>
                      <a:pt x="19" y="9"/>
                    </a:lnTo>
                    <a:lnTo>
                      <a:pt x="14" y="7"/>
                    </a:lnTo>
                    <a:lnTo>
                      <a:pt x="9" y="2"/>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784"/>
              <p:cNvSpPr>
                <a:spLocks/>
              </p:cNvSpPr>
              <p:nvPr/>
            </p:nvSpPr>
            <p:spPr bwMode="auto">
              <a:xfrm>
                <a:off x="8116" y="6741"/>
                <a:ext cx="22" cy="154"/>
              </a:xfrm>
              <a:custGeom>
                <a:avLst/>
                <a:gdLst/>
                <a:ahLst/>
                <a:cxnLst>
                  <a:cxn ang="0">
                    <a:pos x="9" y="151"/>
                  </a:cxn>
                  <a:cxn ang="0">
                    <a:pos x="12" y="148"/>
                  </a:cxn>
                  <a:cxn ang="0">
                    <a:pos x="16" y="148"/>
                  </a:cxn>
                  <a:cxn ang="0">
                    <a:pos x="19" y="120"/>
                  </a:cxn>
                  <a:cxn ang="0">
                    <a:pos x="21" y="81"/>
                  </a:cxn>
                  <a:cxn ang="0">
                    <a:pos x="21" y="9"/>
                  </a:cxn>
                  <a:cxn ang="0">
                    <a:pos x="19" y="9"/>
                  </a:cxn>
                  <a:cxn ang="0">
                    <a:pos x="14" y="7"/>
                  </a:cxn>
                  <a:cxn ang="0">
                    <a:pos x="9" y="2"/>
                  </a:cxn>
                  <a:cxn ang="0">
                    <a:pos x="4" y="0"/>
                  </a:cxn>
                  <a:cxn ang="0">
                    <a:pos x="7" y="23"/>
                  </a:cxn>
                  <a:cxn ang="0">
                    <a:pos x="9" y="43"/>
                  </a:cxn>
                  <a:cxn ang="0">
                    <a:pos x="9" y="62"/>
                  </a:cxn>
                  <a:cxn ang="0">
                    <a:pos x="7" y="79"/>
                  </a:cxn>
                  <a:cxn ang="0">
                    <a:pos x="7" y="96"/>
                  </a:cxn>
                  <a:cxn ang="0">
                    <a:pos x="4" y="112"/>
                  </a:cxn>
                  <a:cxn ang="0">
                    <a:pos x="2" y="132"/>
                  </a:cxn>
                  <a:cxn ang="0">
                    <a:pos x="0" y="153"/>
                  </a:cxn>
                  <a:cxn ang="0">
                    <a:pos x="2" y="151"/>
                  </a:cxn>
                  <a:cxn ang="0">
                    <a:pos x="9" y="151"/>
                  </a:cxn>
                </a:cxnLst>
                <a:rect l="0" t="0" r="r" b="b"/>
                <a:pathLst>
                  <a:path w="22" h="154">
                    <a:moveTo>
                      <a:pt x="9" y="151"/>
                    </a:moveTo>
                    <a:lnTo>
                      <a:pt x="12" y="148"/>
                    </a:lnTo>
                    <a:lnTo>
                      <a:pt x="16" y="148"/>
                    </a:lnTo>
                    <a:lnTo>
                      <a:pt x="19" y="120"/>
                    </a:lnTo>
                    <a:lnTo>
                      <a:pt x="21" y="81"/>
                    </a:lnTo>
                    <a:lnTo>
                      <a:pt x="21" y="9"/>
                    </a:lnTo>
                    <a:lnTo>
                      <a:pt x="19" y="9"/>
                    </a:lnTo>
                    <a:lnTo>
                      <a:pt x="14" y="7"/>
                    </a:lnTo>
                    <a:lnTo>
                      <a:pt x="9" y="2"/>
                    </a:lnTo>
                    <a:lnTo>
                      <a:pt x="4" y="0"/>
                    </a:lnTo>
                    <a:lnTo>
                      <a:pt x="7" y="23"/>
                    </a:lnTo>
                    <a:lnTo>
                      <a:pt x="9" y="43"/>
                    </a:lnTo>
                    <a:lnTo>
                      <a:pt x="9" y="62"/>
                    </a:lnTo>
                    <a:lnTo>
                      <a:pt x="7" y="79"/>
                    </a:lnTo>
                    <a:lnTo>
                      <a:pt x="7" y="96"/>
                    </a:lnTo>
                    <a:lnTo>
                      <a:pt x="4" y="112"/>
                    </a:lnTo>
                    <a:lnTo>
                      <a:pt x="2" y="132"/>
                    </a:lnTo>
                    <a:lnTo>
                      <a:pt x="0" y="153"/>
                    </a:lnTo>
                    <a:lnTo>
                      <a:pt x="2" y="151"/>
                    </a:lnTo>
                    <a:lnTo>
                      <a:pt x="9" y="151"/>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785"/>
              <p:cNvSpPr>
                <a:spLocks/>
              </p:cNvSpPr>
              <p:nvPr/>
            </p:nvSpPr>
            <p:spPr bwMode="auto">
              <a:xfrm>
                <a:off x="8114" y="6739"/>
                <a:ext cx="22" cy="156"/>
              </a:xfrm>
              <a:custGeom>
                <a:avLst/>
                <a:gdLst/>
                <a:ahLst/>
                <a:cxnLst>
                  <a:cxn ang="0">
                    <a:pos x="4" y="0"/>
                  </a:cxn>
                  <a:cxn ang="0">
                    <a:pos x="7" y="24"/>
                  </a:cxn>
                  <a:cxn ang="0">
                    <a:pos x="9" y="45"/>
                  </a:cxn>
                  <a:cxn ang="0">
                    <a:pos x="9" y="62"/>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4"/>
                  </a:cxn>
                  <a:cxn ang="0">
                    <a:pos x="21" y="12"/>
                  </a:cxn>
                  <a:cxn ang="0">
                    <a:pos x="16" y="9"/>
                  </a:cxn>
                  <a:cxn ang="0">
                    <a:pos x="11" y="4"/>
                  </a:cxn>
                  <a:cxn ang="0">
                    <a:pos x="9" y="2"/>
                  </a:cxn>
                  <a:cxn ang="0">
                    <a:pos x="4" y="0"/>
                  </a:cxn>
                </a:cxnLst>
                <a:rect l="0" t="0" r="r" b="b"/>
                <a:pathLst>
                  <a:path w="22" h="156">
                    <a:moveTo>
                      <a:pt x="4" y="0"/>
                    </a:moveTo>
                    <a:lnTo>
                      <a:pt x="7" y="24"/>
                    </a:lnTo>
                    <a:lnTo>
                      <a:pt x="9" y="45"/>
                    </a:lnTo>
                    <a:lnTo>
                      <a:pt x="9" y="62"/>
                    </a:lnTo>
                    <a:lnTo>
                      <a:pt x="7" y="81"/>
                    </a:lnTo>
                    <a:lnTo>
                      <a:pt x="2" y="115"/>
                    </a:lnTo>
                    <a:lnTo>
                      <a:pt x="0" y="134"/>
                    </a:lnTo>
                    <a:lnTo>
                      <a:pt x="0" y="156"/>
                    </a:lnTo>
                    <a:lnTo>
                      <a:pt x="2" y="153"/>
                    </a:lnTo>
                    <a:lnTo>
                      <a:pt x="7" y="153"/>
                    </a:lnTo>
                    <a:lnTo>
                      <a:pt x="9" y="151"/>
                    </a:lnTo>
                    <a:lnTo>
                      <a:pt x="16" y="151"/>
                    </a:lnTo>
                    <a:lnTo>
                      <a:pt x="19" y="120"/>
                    </a:lnTo>
                    <a:lnTo>
                      <a:pt x="21" y="84"/>
                    </a:lnTo>
                    <a:lnTo>
                      <a:pt x="21" y="12"/>
                    </a:lnTo>
                    <a:lnTo>
                      <a:pt x="16" y="9"/>
                    </a:lnTo>
                    <a:lnTo>
                      <a:pt x="11" y="4"/>
                    </a:lnTo>
                    <a:lnTo>
                      <a:pt x="9" y="2"/>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786"/>
              <p:cNvSpPr>
                <a:spLocks/>
              </p:cNvSpPr>
              <p:nvPr/>
            </p:nvSpPr>
            <p:spPr bwMode="auto">
              <a:xfrm>
                <a:off x="8109" y="6739"/>
                <a:ext cx="24" cy="156"/>
              </a:xfrm>
              <a:custGeom>
                <a:avLst/>
                <a:gdLst/>
                <a:ahLst/>
                <a:cxnLst>
                  <a:cxn ang="0">
                    <a:pos x="9" y="79"/>
                  </a:cxn>
                  <a:cxn ang="0">
                    <a:pos x="7" y="98"/>
                  </a:cxn>
                  <a:cxn ang="0">
                    <a:pos x="4" y="115"/>
                  </a:cxn>
                  <a:cxn ang="0">
                    <a:pos x="2" y="134"/>
                  </a:cxn>
                  <a:cxn ang="0">
                    <a:pos x="0" y="156"/>
                  </a:cxn>
                  <a:cxn ang="0">
                    <a:pos x="2" y="153"/>
                  </a:cxn>
                  <a:cxn ang="0">
                    <a:pos x="9" y="153"/>
                  </a:cxn>
                  <a:cxn ang="0">
                    <a:pos x="11" y="151"/>
                  </a:cxn>
                  <a:cxn ang="0">
                    <a:pos x="19" y="151"/>
                  </a:cxn>
                  <a:cxn ang="0">
                    <a:pos x="21" y="120"/>
                  </a:cxn>
                  <a:cxn ang="0">
                    <a:pos x="21" y="84"/>
                  </a:cxn>
                  <a:cxn ang="0">
                    <a:pos x="23" y="43"/>
                  </a:cxn>
                  <a:cxn ang="0">
                    <a:pos x="23" y="9"/>
                  </a:cxn>
                  <a:cxn ang="0">
                    <a:pos x="21" y="9"/>
                  </a:cxn>
                  <a:cxn ang="0">
                    <a:pos x="16" y="4"/>
                  </a:cxn>
                  <a:cxn ang="0">
                    <a:pos x="11" y="2"/>
                  </a:cxn>
                  <a:cxn ang="0">
                    <a:pos x="7" y="0"/>
                  </a:cxn>
                  <a:cxn ang="0">
                    <a:pos x="9" y="21"/>
                  </a:cxn>
                  <a:cxn ang="0">
                    <a:pos x="9" y="79"/>
                  </a:cxn>
                </a:cxnLst>
                <a:rect l="0" t="0" r="r" b="b"/>
                <a:pathLst>
                  <a:path w="24" h="156">
                    <a:moveTo>
                      <a:pt x="9" y="79"/>
                    </a:moveTo>
                    <a:lnTo>
                      <a:pt x="7" y="98"/>
                    </a:lnTo>
                    <a:lnTo>
                      <a:pt x="4" y="115"/>
                    </a:lnTo>
                    <a:lnTo>
                      <a:pt x="2" y="134"/>
                    </a:lnTo>
                    <a:lnTo>
                      <a:pt x="0" y="156"/>
                    </a:lnTo>
                    <a:lnTo>
                      <a:pt x="2" y="153"/>
                    </a:lnTo>
                    <a:lnTo>
                      <a:pt x="9" y="153"/>
                    </a:lnTo>
                    <a:lnTo>
                      <a:pt x="11" y="151"/>
                    </a:lnTo>
                    <a:lnTo>
                      <a:pt x="19" y="151"/>
                    </a:lnTo>
                    <a:lnTo>
                      <a:pt x="21" y="120"/>
                    </a:lnTo>
                    <a:lnTo>
                      <a:pt x="21" y="84"/>
                    </a:lnTo>
                    <a:lnTo>
                      <a:pt x="23" y="43"/>
                    </a:lnTo>
                    <a:lnTo>
                      <a:pt x="23" y="9"/>
                    </a:lnTo>
                    <a:lnTo>
                      <a:pt x="21" y="9"/>
                    </a:lnTo>
                    <a:lnTo>
                      <a:pt x="16" y="4"/>
                    </a:lnTo>
                    <a:lnTo>
                      <a:pt x="11" y="2"/>
                    </a:lnTo>
                    <a:lnTo>
                      <a:pt x="7" y="0"/>
                    </a:lnTo>
                    <a:lnTo>
                      <a:pt x="9" y="21"/>
                    </a:lnTo>
                    <a:lnTo>
                      <a:pt x="9" y="79"/>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787"/>
              <p:cNvSpPr>
                <a:spLocks/>
              </p:cNvSpPr>
              <p:nvPr/>
            </p:nvSpPr>
            <p:spPr bwMode="auto">
              <a:xfrm>
                <a:off x="8107" y="6736"/>
                <a:ext cx="24" cy="159"/>
              </a:xfrm>
              <a:custGeom>
                <a:avLst/>
                <a:gdLst/>
                <a:ahLst/>
                <a:cxnLst>
                  <a:cxn ang="0">
                    <a:pos x="7" y="98"/>
                  </a:cxn>
                  <a:cxn ang="0">
                    <a:pos x="2" y="117"/>
                  </a:cxn>
                  <a:cxn ang="0">
                    <a:pos x="2" y="136"/>
                  </a:cxn>
                  <a:cxn ang="0">
                    <a:pos x="0" y="158"/>
                  </a:cxn>
                  <a:cxn ang="0">
                    <a:pos x="2" y="156"/>
                  </a:cxn>
                  <a:cxn ang="0">
                    <a:pos x="7" y="156"/>
                  </a:cxn>
                  <a:cxn ang="0">
                    <a:pos x="9" y="153"/>
                  </a:cxn>
                  <a:cxn ang="0">
                    <a:pos x="16" y="153"/>
                  </a:cxn>
                  <a:cxn ang="0">
                    <a:pos x="19" y="151"/>
                  </a:cxn>
                  <a:cxn ang="0">
                    <a:pos x="21" y="122"/>
                  </a:cxn>
                  <a:cxn ang="0">
                    <a:pos x="21" y="45"/>
                  </a:cxn>
                  <a:cxn ang="0">
                    <a:pos x="23" y="9"/>
                  </a:cxn>
                  <a:cxn ang="0">
                    <a:pos x="21" y="9"/>
                  </a:cxn>
                  <a:cxn ang="0">
                    <a:pos x="16" y="7"/>
                  </a:cxn>
                  <a:cxn ang="0">
                    <a:pos x="11" y="4"/>
                  </a:cxn>
                  <a:cxn ang="0">
                    <a:pos x="7" y="0"/>
                  </a:cxn>
                  <a:cxn ang="0">
                    <a:pos x="9" y="24"/>
                  </a:cxn>
                  <a:cxn ang="0">
                    <a:pos x="9" y="64"/>
                  </a:cxn>
                  <a:cxn ang="0">
                    <a:pos x="7" y="81"/>
                  </a:cxn>
                  <a:cxn ang="0">
                    <a:pos x="7" y="98"/>
                  </a:cxn>
                </a:cxnLst>
                <a:rect l="0" t="0" r="r" b="b"/>
                <a:pathLst>
                  <a:path w="24" h="159">
                    <a:moveTo>
                      <a:pt x="7" y="98"/>
                    </a:moveTo>
                    <a:lnTo>
                      <a:pt x="2" y="117"/>
                    </a:lnTo>
                    <a:lnTo>
                      <a:pt x="2" y="136"/>
                    </a:lnTo>
                    <a:lnTo>
                      <a:pt x="0" y="158"/>
                    </a:lnTo>
                    <a:lnTo>
                      <a:pt x="2" y="156"/>
                    </a:lnTo>
                    <a:lnTo>
                      <a:pt x="7" y="156"/>
                    </a:lnTo>
                    <a:lnTo>
                      <a:pt x="9" y="153"/>
                    </a:lnTo>
                    <a:lnTo>
                      <a:pt x="16" y="153"/>
                    </a:lnTo>
                    <a:lnTo>
                      <a:pt x="19" y="151"/>
                    </a:lnTo>
                    <a:lnTo>
                      <a:pt x="21" y="122"/>
                    </a:lnTo>
                    <a:lnTo>
                      <a:pt x="21" y="45"/>
                    </a:lnTo>
                    <a:lnTo>
                      <a:pt x="23" y="9"/>
                    </a:lnTo>
                    <a:lnTo>
                      <a:pt x="21" y="9"/>
                    </a:lnTo>
                    <a:lnTo>
                      <a:pt x="16" y="7"/>
                    </a:lnTo>
                    <a:lnTo>
                      <a:pt x="11" y="4"/>
                    </a:lnTo>
                    <a:lnTo>
                      <a:pt x="7" y="0"/>
                    </a:lnTo>
                    <a:lnTo>
                      <a:pt x="9" y="24"/>
                    </a:lnTo>
                    <a:lnTo>
                      <a:pt x="9" y="64"/>
                    </a:lnTo>
                    <a:lnTo>
                      <a:pt x="7" y="81"/>
                    </a:lnTo>
                    <a:lnTo>
                      <a:pt x="7" y="98"/>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788"/>
              <p:cNvSpPr>
                <a:spLocks/>
              </p:cNvSpPr>
              <p:nvPr/>
            </p:nvSpPr>
            <p:spPr bwMode="auto">
              <a:xfrm>
                <a:off x="8104" y="6734"/>
                <a:ext cx="24" cy="161"/>
              </a:xfrm>
              <a:custGeom>
                <a:avLst/>
                <a:gdLst/>
                <a:ahLst/>
                <a:cxnLst>
                  <a:cxn ang="0">
                    <a:pos x="4" y="0"/>
                  </a:cxn>
                  <a:cxn ang="0">
                    <a:pos x="9" y="23"/>
                  </a:cxn>
                  <a:cxn ang="0">
                    <a:pos x="9" y="64"/>
                  </a:cxn>
                  <a:cxn ang="0">
                    <a:pos x="7" y="83"/>
                  </a:cxn>
                  <a:cxn ang="0">
                    <a:pos x="4" y="100"/>
                  </a:cxn>
                  <a:cxn ang="0">
                    <a:pos x="0" y="139"/>
                  </a:cxn>
                  <a:cxn ang="0">
                    <a:pos x="0" y="160"/>
                  </a:cxn>
                  <a:cxn ang="0">
                    <a:pos x="2" y="158"/>
                  </a:cxn>
                  <a:cxn ang="0">
                    <a:pos x="7" y="155"/>
                  </a:cxn>
                  <a:cxn ang="0">
                    <a:pos x="14" y="155"/>
                  </a:cxn>
                  <a:cxn ang="0">
                    <a:pos x="16" y="153"/>
                  </a:cxn>
                  <a:cxn ang="0">
                    <a:pos x="19" y="124"/>
                  </a:cxn>
                  <a:cxn ang="0">
                    <a:pos x="21" y="86"/>
                  </a:cxn>
                  <a:cxn ang="0">
                    <a:pos x="21" y="45"/>
                  </a:cxn>
                  <a:cxn ang="0">
                    <a:pos x="23" y="11"/>
                  </a:cxn>
                  <a:cxn ang="0">
                    <a:pos x="19" y="9"/>
                  </a:cxn>
                  <a:cxn ang="0">
                    <a:pos x="14" y="7"/>
                  </a:cxn>
                  <a:cxn ang="0">
                    <a:pos x="9" y="2"/>
                  </a:cxn>
                  <a:cxn ang="0">
                    <a:pos x="4" y="0"/>
                  </a:cxn>
                </a:cxnLst>
                <a:rect l="0" t="0" r="r" b="b"/>
                <a:pathLst>
                  <a:path w="24" h="161">
                    <a:moveTo>
                      <a:pt x="4" y="0"/>
                    </a:moveTo>
                    <a:lnTo>
                      <a:pt x="9" y="23"/>
                    </a:lnTo>
                    <a:lnTo>
                      <a:pt x="9" y="64"/>
                    </a:lnTo>
                    <a:lnTo>
                      <a:pt x="7" y="83"/>
                    </a:lnTo>
                    <a:lnTo>
                      <a:pt x="4" y="100"/>
                    </a:lnTo>
                    <a:lnTo>
                      <a:pt x="0" y="139"/>
                    </a:lnTo>
                    <a:lnTo>
                      <a:pt x="0" y="160"/>
                    </a:lnTo>
                    <a:lnTo>
                      <a:pt x="2" y="158"/>
                    </a:lnTo>
                    <a:lnTo>
                      <a:pt x="7" y="155"/>
                    </a:lnTo>
                    <a:lnTo>
                      <a:pt x="14" y="155"/>
                    </a:lnTo>
                    <a:lnTo>
                      <a:pt x="16" y="153"/>
                    </a:lnTo>
                    <a:lnTo>
                      <a:pt x="19" y="124"/>
                    </a:lnTo>
                    <a:lnTo>
                      <a:pt x="21" y="86"/>
                    </a:lnTo>
                    <a:lnTo>
                      <a:pt x="21" y="45"/>
                    </a:lnTo>
                    <a:lnTo>
                      <a:pt x="23" y="11"/>
                    </a:lnTo>
                    <a:lnTo>
                      <a:pt x="19" y="9"/>
                    </a:lnTo>
                    <a:lnTo>
                      <a:pt x="14" y="7"/>
                    </a:lnTo>
                    <a:lnTo>
                      <a:pt x="9" y="2"/>
                    </a:lnTo>
                    <a:lnTo>
                      <a:pt x="4"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789"/>
              <p:cNvSpPr>
                <a:spLocks/>
              </p:cNvSpPr>
              <p:nvPr/>
            </p:nvSpPr>
            <p:spPr bwMode="auto">
              <a:xfrm>
                <a:off x="8100" y="6734"/>
                <a:ext cx="26" cy="161"/>
              </a:xfrm>
              <a:custGeom>
                <a:avLst/>
                <a:gdLst/>
                <a:ahLst/>
                <a:cxnLst>
                  <a:cxn ang="0">
                    <a:pos x="2" y="139"/>
                  </a:cxn>
                  <a:cxn ang="0">
                    <a:pos x="0" y="160"/>
                  </a:cxn>
                  <a:cxn ang="0">
                    <a:pos x="2" y="158"/>
                  </a:cxn>
                  <a:cxn ang="0">
                    <a:pos x="7" y="158"/>
                  </a:cxn>
                  <a:cxn ang="0">
                    <a:pos x="9" y="155"/>
                  </a:cxn>
                  <a:cxn ang="0">
                    <a:pos x="16" y="155"/>
                  </a:cxn>
                  <a:cxn ang="0">
                    <a:pos x="19" y="153"/>
                  </a:cxn>
                  <a:cxn ang="0">
                    <a:pos x="21" y="122"/>
                  </a:cxn>
                  <a:cxn ang="0">
                    <a:pos x="23" y="83"/>
                  </a:cxn>
                  <a:cxn ang="0">
                    <a:pos x="23" y="45"/>
                  </a:cxn>
                  <a:cxn ang="0">
                    <a:pos x="26" y="9"/>
                  </a:cxn>
                  <a:cxn ang="0">
                    <a:pos x="23" y="9"/>
                  </a:cxn>
                  <a:cxn ang="0">
                    <a:pos x="19" y="4"/>
                  </a:cxn>
                  <a:cxn ang="0">
                    <a:pos x="16" y="4"/>
                  </a:cxn>
                  <a:cxn ang="0">
                    <a:pos x="12" y="2"/>
                  </a:cxn>
                  <a:cxn ang="0">
                    <a:pos x="7" y="0"/>
                  </a:cxn>
                  <a:cxn ang="0">
                    <a:pos x="12" y="23"/>
                  </a:cxn>
                  <a:cxn ang="0">
                    <a:pos x="12" y="64"/>
                  </a:cxn>
                  <a:cxn ang="0">
                    <a:pos x="9" y="81"/>
                  </a:cxn>
                  <a:cxn ang="0">
                    <a:pos x="2" y="139"/>
                  </a:cxn>
                </a:cxnLst>
                <a:rect l="0" t="0" r="r" b="b"/>
                <a:pathLst>
                  <a:path w="26" h="161">
                    <a:moveTo>
                      <a:pt x="2" y="139"/>
                    </a:moveTo>
                    <a:lnTo>
                      <a:pt x="0" y="160"/>
                    </a:lnTo>
                    <a:lnTo>
                      <a:pt x="2" y="158"/>
                    </a:lnTo>
                    <a:lnTo>
                      <a:pt x="7" y="158"/>
                    </a:lnTo>
                    <a:lnTo>
                      <a:pt x="9" y="155"/>
                    </a:lnTo>
                    <a:lnTo>
                      <a:pt x="16" y="155"/>
                    </a:lnTo>
                    <a:lnTo>
                      <a:pt x="19" y="153"/>
                    </a:lnTo>
                    <a:lnTo>
                      <a:pt x="21" y="122"/>
                    </a:lnTo>
                    <a:lnTo>
                      <a:pt x="23" y="83"/>
                    </a:lnTo>
                    <a:lnTo>
                      <a:pt x="23" y="45"/>
                    </a:lnTo>
                    <a:lnTo>
                      <a:pt x="26" y="9"/>
                    </a:lnTo>
                    <a:lnTo>
                      <a:pt x="23" y="9"/>
                    </a:lnTo>
                    <a:lnTo>
                      <a:pt x="19" y="4"/>
                    </a:lnTo>
                    <a:lnTo>
                      <a:pt x="16" y="4"/>
                    </a:lnTo>
                    <a:lnTo>
                      <a:pt x="12" y="2"/>
                    </a:lnTo>
                    <a:lnTo>
                      <a:pt x="7" y="0"/>
                    </a:lnTo>
                    <a:lnTo>
                      <a:pt x="12" y="23"/>
                    </a:lnTo>
                    <a:lnTo>
                      <a:pt x="12"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790"/>
              <p:cNvSpPr>
                <a:spLocks/>
              </p:cNvSpPr>
              <p:nvPr/>
            </p:nvSpPr>
            <p:spPr bwMode="auto">
              <a:xfrm>
                <a:off x="8097" y="6732"/>
                <a:ext cx="24" cy="163"/>
              </a:xfrm>
              <a:custGeom>
                <a:avLst/>
                <a:gdLst/>
                <a:ahLst/>
                <a:cxnLst>
                  <a:cxn ang="0">
                    <a:pos x="19" y="155"/>
                  </a:cxn>
                  <a:cxn ang="0">
                    <a:pos x="21" y="124"/>
                  </a:cxn>
                  <a:cxn ang="0">
                    <a:pos x="21" y="45"/>
                  </a:cxn>
                  <a:cxn ang="0">
                    <a:pos x="23" y="11"/>
                  </a:cxn>
                  <a:cxn ang="0">
                    <a:pos x="7" y="0"/>
                  </a:cxn>
                  <a:cxn ang="0">
                    <a:pos x="9" y="23"/>
                  </a:cxn>
                  <a:cxn ang="0">
                    <a:pos x="12" y="45"/>
                  </a:cxn>
                  <a:cxn ang="0">
                    <a:pos x="9" y="64"/>
                  </a:cxn>
                  <a:cxn ang="0">
                    <a:pos x="9" y="83"/>
                  </a:cxn>
                  <a:cxn ang="0">
                    <a:pos x="4" y="122"/>
                  </a:cxn>
                  <a:cxn ang="0">
                    <a:pos x="0" y="141"/>
                  </a:cxn>
                  <a:cxn ang="0">
                    <a:pos x="0" y="163"/>
                  </a:cxn>
                  <a:cxn ang="0">
                    <a:pos x="19" y="155"/>
                  </a:cxn>
                </a:cxnLst>
                <a:rect l="0" t="0" r="r" b="b"/>
                <a:pathLst>
                  <a:path w="24" h="163">
                    <a:moveTo>
                      <a:pt x="19" y="155"/>
                    </a:moveTo>
                    <a:lnTo>
                      <a:pt x="21" y="124"/>
                    </a:lnTo>
                    <a:lnTo>
                      <a:pt x="21" y="45"/>
                    </a:lnTo>
                    <a:lnTo>
                      <a:pt x="23" y="11"/>
                    </a:lnTo>
                    <a:lnTo>
                      <a:pt x="7" y="0"/>
                    </a:lnTo>
                    <a:lnTo>
                      <a:pt x="9" y="23"/>
                    </a:lnTo>
                    <a:lnTo>
                      <a:pt x="12" y="45"/>
                    </a:lnTo>
                    <a:lnTo>
                      <a:pt x="9" y="64"/>
                    </a:lnTo>
                    <a:lnTo>
                      <a:pt x="9" y="83"/>
                    </a:lnTo>
                    <a:lnTo>
                      <a:pt x="4" y="122"/>
                    </a:lnTo>
                    <a:lnTo>
                      <a:pt x="0" y="141"/>
                    </a:lnTo>
                    <a:lnTo>
                      <a:pt x="0" y="163"/>
                    </a:lnTo>
                    <a:lnTo>
                      <a:pt x="19" y="155"/>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791"/>
              <p:cNvSpPr>
                <a:spLocks/>
              </p:cNvSpPr>
              <p:nvPr/>
            </p:nvSpPr>
            <p:spPr bwMode="auto">
              <a:xfrm>
                <a:off x="7838" y="6897"/>
                <a:ext cx="211" cy="19"/>
              </a:xfrm>
              <a:custGeom>
                <a:avLst/>
                <a:gdLst/>
                <a:ahLst/>
                <a:cxnLst>
                  <a:cxn ang="0">
                    <a:pos x="28" y="7"/>
                  </a:cxn>
                  <a:cxn ang="0">
                    <a:pos x="0" y="0"/>
                  </a:cxn>
                  <a:cxn ang="0">
                    <a:pos x="2" y="4"/>
                  </a:cxn>
                  <a:cxn ang="0">
                    <a:pos x="7" y="4"/>
                  </a:cxn>
                  <a:cxn ang="0">
                    <a:pos x="9" y="7"/>
                  </a:cxn>
                  <a:cxn ang="0">
                    <a:pos x="16" y="7"/>
                  </a:cxn>
                  <a:cxn ang="0">
                    <a:pos x="19" y="9"/>
                  </a:cxn>
                  <a:cxn ang="0">
                    <a:pos x="23" y="9"/>
                  </a:cxn>
                  <a:cxn ang="0">
                    <a:pos x="28" y="12"/>
                  </a:cxn>
                  <a:cxn ang="0">
                    <a:pos x="38" y="12"/>
                  </a:cxn>
                  <a:cxn ang="0">
                    <a:pos x="45" y="14"/>
                  </a:cxn>
                  <a:cxn ang="0">
                    <a:pos x="57" y="14"/>
                  </a:cxn>
                  <a:cxn ang="0">
                    <a:pos x="62" y="16"/>
                  </a:cxn>
                  <a:cxn ang="0">
                    <a:pos x="83" y="16"/>
                  </a:cxn>
                  <a:cxn ang="0">
                    <a:pos x="91" y="19"/>
                  </a:cxn>
                  <a:cxn ang="0">
                    <a:pos x="122" y="19"/>
                  </a:cxn>
                  <a:cxn ang="0">
                    <a:pos x="131" y="16"/>
                  </a:cxn>
                  <a:cxn ang="0">
                    <a:pos x="156" y="16"/>
                  </a:cxn>
                  <a:cxn ang="0">
                    <a:pos x="165" y="14"/>
                  </a:cxn>
                  <a:cxn ang="0">
                    <a:pos x="184" y="12"/>
                  </a:cxn>
                  <a:cxn ang="0">
                    <a:pos x="211" y="9"/>
                  </a:cxn>
                  <a:cxn ang="0">
                    <a:pos x="187" y="4"/>
                  </a:cxn>
                  <a:cxn ang="0">
                    <a:pos x="172" y="4"/>
                  </a:cxn>
                  <a:cxn ang="0">
                    <a:pos x="163" y="7"/>
                  </a:cxn>
                  <a:cxn ang="0">
                    <a:pos x="151" y="7"/>
                  </a:cxn>
                  <a:cxn ang="0">
                    <a:pos x="136" y="9"/>
                  </a:cxn>
                  <a:cxn ang="0">
                    <a:pos x="112" y="9"/>
                  </a:cxn>
                  <a:cxn ang="0">
                    <a:pos x="103" y="12"/>
                  </a:cxn>
                  <a:cxn ang="0">
                    <a:pos x="64" y="12"/>
                  </a:cxn>
                  <a:cxn ang="0">
                    <a:pos x="55" y="9"/>
                  </a:cxn>
                  <a:cxn ang="0">
                    <a:pos x="38" y="9"/>
                  </a:cxn>
                  <a:cxn ang="0">
                    <a:pos x="28" y="7"/>
                  </a:cxn>
                </a:cxnLst>
                <a:rect l="0" t="0" r="r" b="b"/>
                <a:pathLst>
                  <a:path w="211" h="19">
                    <a:moveTo>
                      <a:pt x="28" y="7"/>
                    </a:moveTo>
                    <a:lnTo>
                      <a:pt x="0" y="0"/>
                    </a:lnTo>
                    <a:lnTo>
                      <a:pt x="2" y="4"/>
                    </a:lnTo>
                    <a:lnTo>
                      <a:pt x="7" y="4"/>
                    </a:lnTo>
                    <a:lnTo>
                      <a:pt x="9" y="7"/>
                    </a:lnTo>
                    <a:lnTo>
                      <a:pt x="16" y="7"/>
                    </a:lnTo>
                    <a:lnTo>
                      <a:pt x="19" y="9"/>
                    </a:lnTo>
                    <a:lnTo>
                      <a:pt x="23" y="9"/>
                    </a:lnTo>
                    <a:lnTo>
                      <a:pt x="28" y="12"/>
                    </a:lnTo>
                    <a:lnTo>
                      <a:pt x="38" y="12"/>
                    </a:lnTo>
                    <a:lnTo>
                      <a:pt x="45" y="14"/>
                    </a:lnTo>
                    <a:lnTo>
                      <a:pt x="57" y="14"/>
                    </a:lnTo>
                    <a:lnTo>
                      <a:pt x="62" y="16"/>
                    </a:lnTo>
                    <a:lnTo>
                      <a:pt x="83" y="16"/>
                    </a:lnTo>
                    <a:lnTo>
                      <a:pt x="91" y="19"/>
                    </a:lnTo>
                    <a:lnTo>
                      <a:pt x="122" y="19"/>
                    </a:lnTo>
                    <a:lnTo>
                      <a:pt x="131" y="16"/>
                    </a:lnTo>
                    <a:lnTo>
                      <a:pt x="156" y="16"/>
                    </a:lnTo>
                    <a:lnTo>
                      <a:pt x="165" y="14"/>
                    </a:lnTo>
                    <a:lnTo>
                      <a:pt x="184" y="12"/>
                    </a:lnTo>
                    <a:lnTo>
                      <a:pt x="211" y="9"/>
                    </a:lnTo>
                    <a:lnTo>
                      <a:pt x="187" y="4"/>
                    </a:lnTo>
                    <a:lnTo>
                      <a:pt x="172" y="4"/>
                    </a:lnTo>
                    <a:lnTo>
                      <a:pt x="163" y="7"/>
                    </a:lnTo>
                    <a:lnTo>
                      <a:pt x="151" y="7"/>
                    </a:lnTo>
                    <a:lnTo>
                      <a:pt x="136" y="9"/>
                    </a:lnTo>
                    <a:lnTo>
                      <a:pt x="112" y="9"/>
                    </a:lnTo>
                    <a:lnTo>
                      <a:pt x="103" y="12"/>
                    </a:lnTo>
                    <a:lnTo>
                      <a:pt x="64" y="12"/>
                    </a:lnTo>
                    <a:lnTo>
                      <a:pt x="55" y="9"/>
                    </a:lnTo>
                    <a:lnTo>
                      <a:pt x="38" y="9"/>
                    </a:lnTo>
                    <a:lnTo>
                      <a:pt x="28"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792"/>
              <p:cNvSpPr>
                <a:spLocks/>
              </p:cNvSpPr>
              <p:nvPr/>
            </p:nvSpPr>
            <p:spPr bwMode="auto">
              <a:xfrm>
                <a:off x="7900" y="6916"/>
                <a:ext cx="80" cy="20"/>
              </a:xfrm>
              <a:custGeom>
                <a:avLst/>
                <a:gdLst/>
                <a:ahLst/>
                <a:cxnLst>
                  <a:cxn ang="0">
                    <a:pos x="0" y="0"/>
                  </a:cxn>
                  <a:cxn ang="0">
                    <a:pos x="0" y="0"/>
                  </a:cxn>
                  <a:cxn ang="0">
                    <a:pos x="4" y="4"/>
                  </a:cxn>
                  <a:cxn ang="0">
                    <a:pos x="19" y="14"/>
                  </a:cxn>
                  <a:cxn ang="0">
                    <a:pos x="28" y="16"/>
                  </a:cxn>
                  <a:cxn ang="0">
                    <a:pos x="47" y="16"/>
                  </a:cxn>
                  <a:cxn ang="0">
                    <a:pos x="64" y="19"/>
                  </a:cxn>
                  <a:cxn ang="0">
                    <a:pos x="79" y="19"/>
                  </a:cxn>
                  <a:cxn ang="0">
                    <a:pos x="71" y="14"/>
                  </a:cxn>
                  <a:cxn ang="0">
                    <a:pos x="62" y="12"/>
                  </a:cxn>
                  <a:cxn ang="0">
                    <a:pos x="57" y="4"/>
                  </a:cxn>
                  <a:cxn ang="0">
                    <a:pos x="55" y="0"/>
                  </a:cxn>
                  <a:cxn ang="0">
                    <a:pos x="0" y="0"/>
                  </a:cxn>
                </a:cxnLst>
                <a:rect l="0" t="0" r="r" b="b"/>
                <a:pathLst>
                  <a:path w="80" h="20">
                    <a:moveTo>
                      <a:pt x="0" y="0"/>
                    </a:moveTo>
                    <a:lnTo>
                      <a:pt x="0" y="0"/>
                    </a:lnTo>
                    <a:lnTo>
                      <a:pt x="4" y="4"/>
                    </a:lnTo>
                    <a:lnTo>
                      <a:pt x="19" y="14"/>
                    </a:lnTo>
                    <a:lnTo>
                      <a:pt x="28" y="16"/>
                    </a:lnTo>
                    <a:lnTo>
                      <a:pt x="47" y="16"/>
                    </a:lnTo>
                    <a:lnTo>
                      <a:pt x="64" y="19"/>
                    </a:lnTo>
                    <a:lnTo>
                      <a:pt x="79" y="19"/>
                    </a:lnTo>
                    <a:lnTo>
                      <a:pt x="71" y="14"/>
                    </a:lnTo>
                    <a:lnTo>
                      <a:pt x="62" y="12"/>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793"/>
              <p:cNvSpPr>
                <a:spLocks/>
              </p:cNvSpPr>
              <p:nvPr/>
            </p:nvSpPr>
            <p:spPr bwMode="auto">
              <a:xfrm>
                <a:off x="7886" y="6933"/>
                <a:ext cx="139" cy="34"/>
              </a:xfrm>
              <a:custGeom>
                <a:avLst/>
                <a:gdLst/>
                <a:ahLst/>
                <a:cxnLst>
                  <a:cxn ang="0">
                    <a:pos x="0" y="14"/>
                  </a:cxn>
                  <a:cxn ang="0">
                    <a:pos x="0" y="19"/>
                  </a:cxn>
                  <a:cxn ang="0">
                    <a:pos x="2" y="19"/>
                  </a:cxn>
                  <a:cxn ang="0">
                    <a:pos x="16" y="26"/>
                  </a:cxn>
                  <a:cxn ang="0">
                    <a:pos x="23" y="26"/>
                  </a:cxn>
                  <a:cxn ang="0">
                    <a:pos x="28" y="28"/>
                  </a:cxn>
                  <a:cxn ang="0">
                    <a:pos x="43" y="28"/>
                  </a:cxn>
                  <a:cxn ang="0">
                    <a:pos x="48" y="31"/>
                  </a:cxn>
                  <a:cxn ang="0">
                    <a:pos x="64" y="31"/>
                  </a:cxn>
                  <a:cxn ang="0">
                    <a:pos x="105" y="33"/>
                  </a:cxn>
                  <a:cxn ang="0">
                    <a:pos x="139" y="28"/>
                  </a:cxn>
                  <a:cxn ang="0">
                    <a:pos x="132" y="26"/>
                  </a:cxn>
                  <a:cxn ang="0">
                    <a:pos x="122" y="21"/>
                  </a:cxn>
                  <a:cxn ang="0">
                    <a:pos x="117" y="19"/>
                  </a:cxn>
                  <a:cxn ang="0">
                    <a:pos x="108" y="14"/>
                  </a:cxn>
                  <a:cxn ang="0">
                    <a:pos x="103" y="9"/>
                  </a:cxn>
                  <a:cxn ang="0">
                    <a:pos x="98" y="7"/>
                  </a:cxn>
                  <a:cxn ang="0">
                    <a:pos x="72" y="7"/>
                  </a:cxn>
                  <a:cxn ang="0">
                    <a:pos x="67" y="4"/>
                  </a:cxn>
                  <a:cxn ang="0">
                    <a:pos x="50" y="4"/>
                  </a:cxn>
                  <a:cxn ang="0">
                    <a:pos x="45" y="2"/>
                  </a:cxn>
                  <a:cxn ang="0">
                    <a:pos x="40" y="0"/>
                  </a:cxn>
                  <a:cxn ang="0">
                    <a:pos x="28" y="0"/>
                  </a:cxn>
                  <a:cxn ang="0">
                    <a:pos x="16" y="4"/>
                  </a:cxn>
                  <a:cxn ang="0">
                    <a:pos x="2" y="9"/>
                  </a:cxn>
                  <a:cxn ang="0">
                    <a:pos x="0" y="14"/>
                  </a:cxn>
                </a:cxnLst>
                <a:rect l="0" t="0" r="r" b="b"/>
                <a:pathLst>
                  <a:path w="139" h="34">
                    <a:moveTo>
                      <a:pt x="0" y="14"/>
                    </a:moveTo>
                    <a:lnTo>
                      <a:pt x="0" y="19"/>
                    </a:lnTo>
                    <a:lnTo>
                      <a:pt x="2" y="19"/>
                    </a:lnTo>
                    <a:lnTo>
                      <a:pt x="16" y="26"/>
                    </a:lnTo>
                    <a:lnTo>
                      <a:pt x="23" y="26"/>
                    </a:lnTo>
                    <a:lnTo>
                      <a:pt x="28" y="28"/>
                    </a:lnTo>
                    <a:lnTo>
                      <a:pt x="43" y="28"/>
                    </a:lnTo>
                    <a:lnTo>
                      <a:pt x="48" y="31"/>
                    </a:lnTo>
                    <a:lnTo>
                      <a:pt x="64" y="31"/>
                    </a:lnTo>
                    <a:lnTo>
                      <a:pt x="105" y="33"/>
                    </a:lnTo>
                    <a:lnTo>
                      <a:pt x="139" y="28"/>
                    </a:lnTo>
                    <a:lnTo>
                      <a:pt x="132" y="26"/>
                    </a:lnTo>
                    <a:lnTo>
                      <a:pt x="122" y="21"/>
                    </a:lnTo>
                    <a:lnTo>
                      <a:pt x="117" y="19"/>
                    </a:lnTo>
                    <a:lnTo>
                      <a:pt x="108" y="14"/>
                    </a:lnTo>
                    <a:lnTo>
                      <a:pt x="103" y="9"/>
                    </a:lnTo>
                    <a:lnTo>
                      <a:pt x="98" y="7"/>
                    </a:lnTo>
                    <a:lnTo>
                      <a:pt x="72" y="7"/>
                    </a:lnTo>
                    <a:lnTo>
                      <a:pt x="67" y="4"/>
                    </a:lnTo>
                    <a:lnTo>
                      <a:pt x="50" y="4"/>
                    </a:lnTo>
                    <a:lnTo>
                      <a:pt x="45" y="2"/>
                    </a:lnTo>
                    <a:lnTo>
                      <a:pt x="40" y="0"/>
                    </a:lnTo>
                    <a:lnTo>
                      <a:pt x="28" y="0"/>
                    </a:lnTo>
                    <a:lnTo>
                      <a:pt x="16" y="4"/>
                    </a:lnTo>
                    <a:lnTo>
                      <a:pt x="2" y="9"/>
                    </a:lnTo>
                    <a:lnTo>
                      <a:pt x="0"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794"/>
              <p:cNvSpPr>
                <a:spLocks/>
              </p:cNvSpPr>
              <p:nvPr/>
            </p:nvSpPr>
            <p:spPr bwMode="auto">
              <a:xfrm>
                <a:off x="7903" y="6914"/>
                <a:ext cx="53" cy="22"/>
              </a:xfrm>
              <a:custGeom>
                <a:avLst/>
                <a:gdLst/>
                <a:ahLst/>
                <a:cxnLst>
                  <a:cxn ang="0">
                    <a:pos x="21" y="4"/>
                  </a:cxn>
                  <a:cxn ang="0">
                    <a:pos x="0" y="0"/>
                  </a:cxn>
                  <a:cxn ang="0">
                    <a:pos x="2" y="4"/>
                  </a:cxn>
                  <a:cxn ang="0">
                    <a:pos x="4" y="7"/>
                  </a:cxn>
                  <a:cxn ang="0">
                    <a:pos x="9" y="9"/>
                  </a:cxn>
                  <a:cxn ang="0">
                    <a:pos x="14" y="11"/>
                  </a:cxn>
                  <a:cxn ang="0">
                    <a:pos x="19" y="16"/>
                  </a:cxn>
                  <a:cxn ang="0">
                    <a:pos x="23" y="16"/>
                  </a:cxn>
                  <a:cxn ang="0">
                    <a:pos x="26" y="19"/>
                  </a:cxn>
                  <a:cxn ang="0">
                    <a:pos x="33" y="19"/>
                  </a:cxn>
                  <a:cxn ang="0">
                    <a:pos x="35" y="21"/>
                  </a:cxn>
                  <a:cxn ang="0">
                    <a:pos x="52" y="21"/>
                  </a:cxn>
                  <a:cxn ang="0">
                    <a:pos x="47" y="19"/>
                  </a:cxn>
                  <a:cxn ang="0">
                    <a:pos x="43" y="16"/>
                  </a:cxn>
                  <a:cxn ang="0">
                    <a:pos x="43" y="14"/>
                  </a:cxn>
                  <a:cxn ang="0">
                    <a:pos x="33" y="4"/>
                  </a:cxn>
                  <a:cxn ang="0">
                    <a:pos x="21" y="4"/>
                  </a:cxn>
                </a:cxnLst>
                <a:rect l="0" t="0" r="r" b="b"/>
                <a:pathLst>
                  <a:path w="53" h="22">
                    <a:moveTo>
                      <a:pt x="21" y="4"/>
                    </a:moveTo>
                    <a:lnTo>
                      <a:pt x="0" y="0"/>
                    </a:lnTo>
                    <a:lnTo>
                      <a:pt x="2" y="4"/>
                    </a:lnTo>
                    <a:lnTo>
                      <a:pt x="4" y="7"/>
                    </a:lnTo>
                    <a:lnTo>
                      <a:pt x="9" y="9"/>
                    </a:lnTo>
                    <a:lnTo>
                      <a:pt x="14" y="11"/>
                    </a:lnTo>
                    <a:lnTo>
                      <a:pt x="19" y="16"/>
                    </a:lnTo>
                    <a:lnTo>
                      <a:pt x="23" y="16"/>
                    </a:lnTo>
                    <a:lnTo>
                      <a:pt x="26" y="19"/>
                    </a:lnTo>
                    <a:lnTo>
                      <a:pt x="33" y="19"/>
                    </a:lnTo>
                    <a:lnTo>
                      <a:pt x="35" y="21"/>
                    </a:lnTo>
                    <a:lnTo>
                      <a:pt x="52" y="21"/>
                    </a:lnTo>
                    <a:lnTo>
                      <a:pt x="47" y="19"/>
                    </a:lnTo>
                    <a:lnTo>
                      <a:pt x="43" y="16"/>
                    </a:lnTo>
                    <a:lnTo>
                      <a:pt x="43" y="14"/>
                    </a:lnTo>
                    <a:lnTo>
                      <a:pt x="33" y="4"/>
                    </a:lnTo>
                    <a:lnTo>
                      <a:pt x="21"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9" name="Freeform 795"/>
              <p:cNvSpPr>
                <a:spLocks/>
              </p:cNvSpPr>
              <p:nvPr/>
            </p:nvSpPr>
            <p:spPr bwMode="auto">
              <a:xfrm>
                <a:off x="7884" y="6931"/>
                <a:ext cx="110" cy="36"/>
              </a:xfrm>
              <a:custGeom>
                <a:avLst/>
                <a:gdLst/>
                <a:ahLst/>
                <a:cxnLst>
                  <a:cxn ang="0">
                    <a:pos x="28" y="0"/>
                  </a:cxn>
                  <a:cxn ang="0">
                    <a:pos x="0" y="14"/>
                  </a:cxn>
                  <a:cxn ang="0">
                    <a:pos x="0" y="19"/>
                  </a:cxn>
                  <a:cxn ang="0">
                    <a:pos x="2" y="21"/>
                  </a:cxn>
                  <a:cxn ang="0">
                    <a:pos x="7" y="23"/>
                  </a:cxn>
                  <a:cxn ang="0">
                    <a:pos x="12" y="26"/>
                  </a:cxn>
                  <a:cxn ang="0">
                    <a:pos x="16" y="26"/>
                  </a:cxn>
                  <a:cxn ang="0">
                    <a:pos x="21" y="28"/>
                  </a:cxn>
                  <a:cxn ang="0">
                    <a:pos x="28" y="28"/>
                  </a:cxn>
                  <a:cxn ang="0">
                    <a:pos x="36" y="31"/>
                  </a:cxn>
                  <a:cxn ang="0">
                    <a:pos x="40" y="31"/>
                  </a:cxn>
                  <a:cxn ang="0">
                    <a:pos x="48" y="33"/>
                  </a:cxn>
                  <a:cxn ang="0">
                    <a:pos x="72" y="33"/>
                  </a:cxn>
                  <a:cxn ang="0">
                    <a:pos x="76" y="36"/>
                  </a:cxn>
                  <a:cxn ang="0">
                    <a:pos x="110" y="36"/>
                  </a:cxn>
                  <a:cxn ang="0">
                    <a:pos x="96" y="26"/>
                  </a:cxn>
                  <a:cxn ang="0">
                    <a:pos x="83" y="7"/>
                  </a:cxn>
                  <a:cxn ang="0">
                    <a:pos x="64" y="7"/>
                  </a:cxn>
                  <a:cxn ang="0">
                    <a:pos x="38" y="2"/>
                  </a:cxn>
                  <a:cxn ang="0">
                    <a:pos x="28" y="0"/>
                  </a:cxn>
                </a:cxnLst>
                <a:rect l="0" t="0" r="r" b="b"/>
                <a:pathLst>
                  <a:path w="110" h="36">
                    <a:moveTo>
                      <a:pt x="28" y="0"/>
                    </a:moveTo>
                    <a:lnTo>
                      <a:pt x="0" y="14"/>
                    </a:lnTo>
                    <a:lnTo>
                      <a:pt x="0" y="19"/>
                    </a:lnTo>
                    <a:lnTo>
                      <a:pt x="2" y="21"/>
                    </a:lnTo>
                    <a:lnTo>
                      <a:pt x="7" y="23"/>
                    </a:lnTo>
                    <a:lnTo>
                      <a:pt x="12" y="26"/>
                    </a:lnTo>
                    <a:lnTo>
                      <a:pt x="16" y="26"/>
                    </a:lnTo>
                    <a:lnTo>
                      <a:pt x="21" y="28"/>
                    </a:lnTo>
                    <a:lnTo>
                      <a:pt x="28" y="28"/>
                    </a:lnTo>
                    <a:lnTo>
                      <a:pt x="36" y="31"/>
                    </a:lnTo>
                    <a:lnTo>
                      <a:pt x="40" y="31"/>
                    </a:lnTo>
                    <a:lnTo>
                      <a:pt x="48" y="33"/>
                    </a:lnTo>
                    <a:lnTo>
                      <a:pt x="72" y="33"/>
                    </a:lnTo>
                    <a:lnTo>
                      <a:pt x="76" y="36"/>
                    </a:lnTo>
                    <a:lnTo>
                      <a:pt x="110" y="36"/>
                    </a:lnTo>
                    <a:lnTo>
                      <a:pt x="96" y="26"/>
                    </a:lnTo>
                    <a:lnTo>
                      <a:pt x="83"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796"/>
              <p:cNvSpPr>
                <a:spLocks/>
              </p:cNvSpPr>
              <p:nvPr/>
            </p:nvSpPr>
            <p:spPr bwMode="auto">
              <a:xfrm>
                <a:off x="7773" y="6804"/>
                <a:ext cx="36" cy="7"/>
              </a:xfrm>
              <a:custGeom>
                <a:avLst/>
                <a:gdLst/>
                <a:ahLst/>
                <a:cxnLst>
                  <a:cxn ang="0">
                    <a:pos x="36" y="7"/>
                  </a:cxn>
                  <a:cxn ang="0">
                    <a:pos x="36" y="2"/>
                  </a:cxn>
                  <a:cxn ang="0">
                    <a:pos x="21" y="2"/>
                  </a:cxn>
                  <a:cxn ang="0">
                    <a:pos x="19" y="0"/>
                  </a:cxn>
                  <a:cxn ang="0">
                    <a:pos x="11" y="0"/>
                  </a:cxn>
                  <a:cxn ang="0">
                    <a:pos x="11" y="2"/>
                  </a:cxn>
                  <a:cxn ang="0">
                    <a:pos x="0" y="2"/>
                  </a:cxn>
                  <a:cxn ang="0">
                    <a:pos x="0" y="7"/>
                  </a:cxn>
                  <a:cxn ang="0">
                    <a:pos x="36" y="7"/>
                  </a:cxn>
                </a:cxnLst>
                <a:rect l="0" t="0" r="r" b="b"/>
                <a:pathLst>
                  <a:path w="36" h="7">
                    <a:moveTo>
                      <a:pt x="36" y="7"/>
                    </a:moveTo>
                    <a:lnTo>
                      <a:pt x="36" y="2"/>
                    </a:lnTo>
                    <a:lnTo>
                      <a:pt x="21" y="2"/>
                    </a:lnTo>
                    <a:lnTo>
                      <a:pt x="19" y="0"/>
                    </a:lnTo>
                    <a:lnTo>
                      <a:pt x="11" y="0"/>
                    </a:lnTo>
                    <a:lnTo>
                      <a:pt x="11" y="2"/>
                    </a:lnTo>
                    <a:lnTo>
                      <a:pt x="0" y="2"/>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797"/>
              <p:cNvSpPr>
                <a:spLocks/>
              </p:cNvSpPr>
              <p:nvPr/>
            </p:nvSpPr>
            <p:spPr bwMode="auto">
              <a:xfrm>
                <a:off x="7771" y="6820"/>
                <a:ext cx="38" cy="99"/>
              </a:xfrm>
              <a:custGeom>
                <a:avLst/>
                <a:gdLst/>
                <a:ahLst/>
                <a:cxnLst>
                  <a:cxn ang="0">
                    <a:pos x="28" y="86"/>
                  </a:cxn>
                  <a:cxn ang="0">
                    <a:pos x="0" y="83"/>
                  </a:cxn>
                  <a:cxn ang="0">
                    <a:pos x="0" y="98"/>
                  </a:cxn>
                  <a:cxn ang="0">
                    <a:pos x="2" y="88"/>
                  </a:cxn>
                  <a:cxn ang="0">
                    <a:pos x="38" y="88"/>
                  </a:cxn>
                  <a:cxn ang="0">
                    <a:pos x="36" y="71"/>
                  </a:cxn>
                  <a:cxn ang="0">
                    <a:pos x="33" y="50"/>
                  </a:cxn>
                  <a:cxn ang="0">
                    <a:pos x="33" y="4"/>
                  </a:cxn>
                  <a:cxn ang="0">
                    <a:pos x="38" y="0"/>
                  </a:cxn>
                  <a:cxn ang="0">
                    <a:pos x="28" y="0"/>
                  </a:cxn>
                  <a:cxn ang="0">
                    <a:pos x="28" y="86"/>
                  </a:cxn>
                </a:cxnLst>
                <a:rect l="0" t="0" r="r" b="b"/>
                <a:pathLst>
                  <a:path w="38" h="99">
                    <a:moveTo>
                      <a:pt x="28" y="86"/>
                    </a:moveTo>
                    <a:lnTo>
                      <a:pt x="0" y="83"/>
                    </a:lnTo>
                    <a:lnTo>
                      <a:pt x="0" y="98"/>
                    </a:lnTo>
                    <a:lnTo>
                      <a:pt x="2" y="88"/>
                    </a:lnTo>
                    <a:lnTo>
                      <a:pt x="38" y="88"/>
                    </a:lnTo>
                    <a:lnTo>
                      <a:pt x="36" y="71"/>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798"/>
              <p:cNvSpPr>
                <a:spLocks/>
              </p:cNvSpPr>
              <p:nvPr/>
            </p:nvSpPr>
            <p:spPr bwMode="auto">
              <a:xfrm>
                <a:off x="7766" y="6811"/>
                <a:ext cx="48" cy="110"/>
              </a:xfrm>
              <a:custGeom>
                <a:avLst/>
                <a:gdLst/>
                <a:ahLst/>
                <a:cxnLst>
                  <a:cxn ang="0">
                    <a:pos x="0" y="9"/>
                  </a:cxn>
                  <a:cxn ang="0">
                    <a:pos x="0" y="110"/>
                  </a:cxn>
                  <a:cxn ang="0">
                    <a:pos x="4" y="110"/>
                  </a:cxn>
                  <a:cxn ang="0">
                    <a:pos x="4" y="14"/>
                  </a:cxn>
                  <a:cxn ang="0">
                    <a:pos x="48" y="7"/>
                  </a:cxn>
                  <a:cxn ang="0">
                    <a:pos x="48" y="2"/>
                  </a:cxn>
                  <a:cxn ang="0">
                    <a:pos x="0" y="0"/>
                  </a:cxn>
                  <a:cxn ang="0">
                    <a:pos x="0" y="9"/>
                  </a:cxn>
                </a:cxnLst>
                <a:rect l="0" t="0" r="r" b="b"/>
                <a:pathLst>
                  <a:path w="48" h="110">
                    <a:moveTo>
                      <a:pt x="0" y="9"/>
                    </a:moveTo>
                    <a:lnTo>
                      <a:pt x="0" y="110"/>
                    </a:lnTo>
                    <a:lnTo>
                      <a:pt x="4" y="110"/>
                    </a:lnTo>
                    <a:lnTo>
                      <a:pt x="4" y="14"/>
                    </a:lnTo>
                    <a:lnTo>
                      <a:pt x="48" y="7"/>
                    </a:lnTo>
                    <a:lnTo>
                      <a:pt x="48" y="2"/>
                    </a:lnTo>
                    <a:lnTo>
                      <a:pt x="0"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799"/>
              <p:cNvSpPr>
                <a:spLocks/>
              </p:cNvSpPr>
              <p:nvPr/>
            </p:nvSpPr>
            <p:spPr bwMode="auto">
              <a:xfrm>
                <a:off x="7773" y="6823"/>
                <a:ext cx="41" cy="93"/>
              </a:xfrm>
              <a:custGeom>
                <a:avLst/>
                <a:gdLst/>
                <a:ahLst/>
                <a:cxnLst>
                  <a:cxn ang="0">
                    <a:pos x="33" y="31"/>
                  </a:cxn>
                  <a:cxn ang="0">
                    <a:pos x="36" y="19"/>
                  </a:cxn>
                  <a:cxn ang="0">
                    <a:pos x="40" y="0"/>
                  </a:cxn>
                  <a:cxn ang="0">
                    <a:pos x="31" y="2"/>
                  </a:cxn>
                  <a:cxn ang="0">
                    <a:pos x="31" y="86"/>
                  </a:cxn>
                  <a:cxn ang="0">
                    <a:pos x="23" y="86"/>
                  </a:cxn>
                  <a:cxn ang="0">
                    <a:pos x="2" y="83"/>
                  </a:cxn>
                  <a:cxn ang="0">
                    <a:pos x="0" y="91"/>
                  </a:cxn>
                  <a:cxn ang="0">
                    <a:pos x="36" y="93"/>
                  </a:cxn>
                  <a:cxn ang="0">
                    <a:pos x="33" y="79"/>
                  </a:cxn>
                  <a:cxn ang="0">
                    <a:pos x="33" y="31"/>
                  </a:cxn>
                </a:cxnLst>
                <a:rect l="0" t="0" r="r" b="b"/>
                <a:pathLst>
                  <a:path w="41" h="93">
                    <a:moveTo>
                      <a:pt x="33" y="31"/>
                    </a:moveTo>
                    <a:lnTo>
                      <a:pt x="36" y="19"/>
                    </a:lnTo>
                    <a:lnTo>
                      <a:pt x="40" y="0"/>
                    </a:lnTo>
                    <a:lnTo>
                      <a:pt x="31" y="2"/>
                    </a:lnTo>
                    <a:lnTo>
                      <a:pt x="31" y="86"/>
                    </a:lnTo>
                    <a:lnTo>
                      <a:pt x="23" y="86"/>
                    </a:lnTo>
                    <a:lnTo>
                      <a:pt x="2" y="83"/>
                    </a:lnTo>
                    <a:lnTo>
                      <a:pt x="0" y="91"/>
                    </a:lnTo>
                    <a:lnTo>
                      <a:pt x="36"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800"/>
              <p:cNvSpPr>
                <a:spLocks/>
              </p:cNvSpPr>
              <p:nvPr/>
            </p:nvSpPr>
            <p:spPr bwMode="auto">
              <a:xfrm>
                <a:off x="7783" y="6830"/>
                <a:ext cx="5" cy="10"/>
              </a:xfrm>
              <a:custGeom>
                <a:avLst/>
                <a:gdLst/>
                <a:ahLst/>
                <a:cxnLst>
                  <a:cxn ang="0">
                    <a:pos x="2" y="0"/>
                  </a:cxn>
                  <a:cxn ang="0">
                    <a:pos x="0" y="0"/>
                  </a:cxn>
                  <a:cxn ang="0">
                    <a:pos x="0" y="9"/>
                  </a:cxn>
                  <a:cxn ang="0">
                    <a:pos x="4" y="7"/>
                  </a:cxn>
                  <a:cxn ang="0">
                    <a:pos x="4" y="0"/>
                  </a:cxn>
                  <a:cxn ang="0">
                    <a:pos x="2" y="0"/>
                  </a:cxn>
                </a:cxnLst>
                <a:rect l="0" t="0" r="r" b="b"/>
                <a:pathLst>
                  <a:path w="5" h="10">
                    <a:moveTo>
                      <a:pt x="2" y="0"/>
                    </a:moveTo>
                    <a:lnTo>
                      <a:pt x="0" y="0"/>
                    </a:lnTo>
                    <a:lnTo>
                      <a:pt x="0" y="9"/>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801"/>
              <p:cNvSpPr>
                <a:spLocks/>
              </p:cNvSpPr>
              <p:nvPr/>
            </p:nvSpPr>
            <p:spPr bwMode="auto">
              <a:xfrm>
                <a:off x="7783" y="6852"/>
                <a:ext cx="5" cy="9"/>
              </a:xfrm>
              <a:custGeom>
                <a:avLst/>
                <a:gdLst/>
                <a:ahLst/>
                <a:cxnLst>
                  <a:cxn ang="0">
                    <a:pos x="2" y="0"/>
                  </a:cxn>
                  <a:cxn ang="0">
                    <a:pos x="0" y="0"/>
                  </a:cxn>
                  <a:cxn ang="0">
                    <a:pos x="0" y="9"/>
                  </a:cxn>
                  <a:cxn ang="0">
                    <a:pos x="4" y="7"/>
                  </a:cxn>
                  <a:cxn ang="0">
                    <a:pos x="4" y="0"/>
                  </a:cxn>
                  <a:cxn ang="0">
                    <a:pos x="2" y="0"/>
                  </a:cxn>
                </a:cxnLst>
                <a:rect l="0" t="0" r="r" b="b"/>
                <a:pathLst>
                  <a:path w="5" h="9">
                    <a:moveTo>
                      <a:pt x="2" y="0"/>
                    </a:moveTo>
                    <a:lnTo>
                      <a:pt x="0" y="0"/>
                    </a:lnTo>
                    <a:lnTo>
                      <a:pt x="0" y="9"/>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802"/>
              <p:cNvSpPr>
                <a:spLocks/>
              </p:cNvSpPr>
              <p:nvPr/>
            </p:nvSpPr>
            <p:spPr bwMode="auto">
              <a:xfrm>
                <a:off x="7780" y="6828"/>
                <a:ext cx="8"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8"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803"/>
              <p:cNvSpPr>
                <a:spLocks/>
              </p:cNvSpPr>
              <p:nvPr/>
            </p:nvSpPr>
            <p:spPr bwMode="auto">
              <a:xfrm>
                <a:off x="7780" y="6849"/>
                <a:ext cx="8" cy="12"/>
              </a:xfrm>
              <a:custGeom>
                <a:avLst/>
                <a:gdLst/>
                <a:ahLst/>
                <a:cxnLst>
                  <a:cxn ang="0">
                    <a:pos x="2" y="0"/>
                  </a:cxn>
                  <a:cxn ang="0">
                    <a:pos x="2" y="0"/>
                  </a:cxn>
                  <a:cxn ang="0">
                    <a:pos x="0" y="2"/>
                  </a:cxn>
                  <a:cxn ang="0">
                    <a:pos x="0" y="9"/>
                  </a:cxn>
                  <a:cxn ang="0">
                    <a:pos x="2" y="11"/>
                  </a:cxn>
                  <a:cxn ang="0">
                    <a:pos x="7" y="7"/>
                  </a:cxn>
                  <a:cxn ang="0">
                    <a:pos x="7" y="4"/>
                  </a:cxn>
                  <a:cxn ang="0">
                    <a:pos x="2" y="0"/>
                  </a:cxn>
                </a:cxnLst>
                <a:rect l="0" t="0" r="r" b="b"/>
                <a:pathLst>
                  <a:path w="8" h="12">
                    <a:moveTo>
                      <a:pt x="2" y="0"/>
                    </a:moveTo>
                    <a:lnTo>
                      <a:pt x="2" y="0"/>
                    </a:lnTo>
                    <a:lnTo>
                      <a:pt x="0" y="2"/>
                    </a:lnTo>
                    <a:lnTo>
                      <a:pt x="0" y="9"/>
                    </a:lnTo>
                    <a:lnTo>
                      <a:pt x="2" y="11"/>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804"/>
              <p:cNvSpPr>
                <a:spLocks/>
              </p:cNvSpPr>
              <p:nvPr/>
            </p:nvSpPr>
            <p:spPr bwMode="auto">
              <a:xfrm>
                <a:off x="7773" y="6736"/>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9" name="Freeform 805"/>
              <p:cNvSpPr>
                <a:spLocks/>
              </p:cNvSpPr>
              <p:nvPr/>
            </p:nvSpPr>
            <p:spPr bwMode="auto">
              <a:xfrm>
                <a:off x="7788" y="6734"/>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806"/>
              <p:cNvSpPr>
                <a:spLocks/>
              </p:cNvSpPr>
              <p:nvPr/>
            </p:nvSpPr>
            <p:spPr bwMode="auto">
              <a:xfrm>
                <a:off x="7802" y="6734"/>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1" name="Freeform 807"/>
              <p:cNvSpPr>
                <a:spLocks/>
              </p:cNvSpPr>
              <p:nvPr/>
            </p:nvSpPr>
            <p:spPr bwMode="auto">
              <a:xfrm>
                <a:off x="7773" y="6736"/>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808"/>
              <p:cNvSpPr>
                <a:spLocks/>
              </p:cNvSpPr>
              <p:nvPr/>
            </p:nvSpPr>
            <p:spPr bwMode="auto">
              <a:xfrm>
                <a:off x="7788" y="6734"/>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809"/>
              <p:cNvSpPr>
                <a:spLocks/>
              </p:cNvSpPr>
              <p:nvPr/>
            </p:nvSpPr>
            <p:spPr bwMode="auto">
              <a:xfrm>
                <a:off x="7802" y="6734"/>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810"/>
              <p:cNvSpPr>
                <a:spLocks/>
              </p:cNvSpPr>
              <p:nvPr/>
            </p:nvSpPr>
            <p:spPr bwMode="auto">
              <a:xfrm>
                <a:off x="7776" y="6928"/>
                <a:ext cx="43" cy="15"/>
              </a:xfrm>
              <a:custGeom>
                <a:avLst/>
                <a:gdLst/>
                <a:ahLst/>
                <a:cxnLst>
                  <a:cxn ang="0">
                    <a:pos x="0" y="0"/>
                  </a:cxn>
                  <a:cxn ang="0">
                    <a:pos x="0" y="9"/>
                  </a:cxn>
                  <a:cxn ang="0">
                    <a:pos x="43" y="14"/>
                  </a:cxn>
                  <a:cxn ang="0">
                    <a:pos x="43" y="4"/>
                  </a:cxn>
                  <a:cxn ang="0">
                    <a:pos x="0" y="0"/>
                  </a:cxn>
                </a:cxnLst>
                <a:rect l="0" t="0" r="r" b="b"/>
                <a:pathLst>
                  <a:path w="43"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5" name="Freeform 811"/>
              <p:cNvSpPr>
                <a:spLocks/>
              </p:cNvSpPr>
              <p:nvPr/>
            </p:nvSpPr>
            <p:spPr bwMode="auto">
              <a:xfrm>
                <a:off x="7987" y="6691"/>
                <a:ext cx="14" cy="170"/>
              </a:xfrm>
              <a:custGeom>
                <a:avLst/>
                <a:gdLst/>
                <a:ahLst/>
                <a:cxnLst>
                  <a:cxn ang="0">
                    <a:pos x="0" y="2"/>
                  </a:cxn>
                  <a:cxn ang="0">
                    <a:pos x="0" y="167"/>
                  </a:cxn>
                  <a:cxn ang="0">
                    <a:pos x="14" y="170"/>
                  </a:cxn>
                  <a:cxn ang="0">
                    <a:pos x="2" y="165"/>
                  </a:cxn>
                  <a:cxn ang="0">
                    <a:pos x="2" y="81"/>
                  </a:cxn>
                  <a:cxn ang="0">
                    <a:pos x="7" y="0"/>
                  </a:cxn>
                  <a:cxn ang="0">
                    <a:pos x="0" y="2"/>
                  </a:cxn>
                </a:cxnLst>
                <a:rect l="0" t="0" r="r" b="b"/>
                <a:pathLst>
                  <a:path w="14" h="170">
                    <a:moveTo>
                      <a:pt x="0" y="2"/>
                    </a:moveTo>
                    <a:lnTo>
                      <a:pt x="0" y="167"/>
                    </a:lnTo>
                    <a:lnTo>
                      <a:pt x="14" y="170"/>
                    </a:lnTo>
                    <a:lnTo>
                      <a:pt x="2" y="165"/>
                    </a:lnTo>
                    <a:lnTo>
                      <a:pt x="2" y="81"/>
                    </a:lnTo>
                    <a:lnTo>
                      <a:pt x="7" y="0"/>
                    </a:lnTo>
                    <a:lnTo>
                      <a:pt x="0"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812"/>
              <p:cNvSpPr>
                <a:spLocks/>
              </p:cNvSpPr>
              <p:nvPr/>
            </p:nvSpPr>
            <p:spPr bwMode="auto">
              <a:xfrm>
                <a:off x="8013" y="6868"/>
                <a:ext cx="72" cy="111"/>
              </a:xfrm>
              <a:custGeom>
                <a:avLst/>
                <a:gdLst/>
                <a:ahLst/>
                <a:cxnLst>
                  <a:cxn ang="0">
                    <a:pos x="9" y="2"/>
                  </a:cxn>
                  <a:cxn ang="0">
                    <a:pos x="9" y="2"/>
                  </a:cxn>
                  <a:cxn ang="0">
                    <a:pos x="4" y="23"/>
                  </a:cxn>
                  <a:cxn ang="0">
                    <a:pos x="0" y="74"/>
                  </a:cxn>
                  <a:cxn ang="0">
                    <a:pos x="0" y="103"/>
                  </a:cxn>
                  <a:cxn ang="0">
                    <a:pos x="40" y="110"/>
                  </a:cxn>
                  <a:cxn ang="0">
                    <a:pos x="71" y="103"/>
                  </a:cxn>
                  <a:cxn ang="0">
                    <a:pos x="71" y="64"/>
                  </a:cxn>
                  <a:cxn ang="0">
                    <a:pos x="69" y="52"/>
                  </a:cxn>
                  <a:cxn ang="0">
                    <a:pos x="69" y="40"/>
                  </a:cxn>
                  <a:cxn ang="0">
                    <a:pos x="64" y="16"/>
                  </a:cxn>
                  <a:cxn ang="0">
                    <a:pos x="62" y="2"/>
                  </a:cxn>
                  <a:cxn ang="0">
                    <a:pos x="36" y="0"/>
                  </a:cxn>
                  <a:cxn ang="0">
                    <a:pos x="9" y="2"/>
                  </a:cxn>
                </a:cxnLst>
                <a:rect l="0" t="0" r="r" b="b"/>
                <a:pathLst>
                  <a:path w="72" h="111">
                    <a:moveTo>
                      <a:pt x="9" y="2"/>
                    </a:moveTo>
                    <a:lnTo>
                      <a:pt x="9" y="2"/>
                    </a:lnTo>
                    <a:lnTo>
                      <a:pt x="4" y="23"/>
                    </a:lnTo>
                    <a:lnTo>
                      <a:pt x="0" y="74"/>
                    </a:lnTo>
                    <a:lnTo>
                      <a:pt x="0" y="103"/>
                    </a:lnTo>
                    <a:lnTo>
                      <a:pt x="40" y="110"/>
                    </a:lnTo>
                    <a:lnTo>
                      <a:pt x="71" y="103"/>
                    </a:lnTo>
                    <a:lnTo>
                      <a:pt x="71" y="64"/>
                    </a:lnTo>
                    <a:lnTo>
                      <a:pt x="69" y="52"/>
                    </a:lnTo>
                    <a:lnTo>
                      <a:pt x="69" y="40"/>
                    </a:lnTo>
                    <a:lnTo>
                      <a:pt x="64" y="16"/>
                    </a:lnTo>
                    <a:lnTo>
                      <a:pt x="62" y="2"/>
                    </a:lnTo>
                    <a:lnTo>
                      <a:pt x="36"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813"/>
              <p:cNvSpPr>
                <a:spLocks/>
              </p:cNvSpPr>
              <p:nvPr/>
            </p:nvSpPr>
            <p:spPr bwMode="auto">
              <a:xfrm>
                <a:off x="8013" y="6880"/>
                <a:ext cx="43" cy="87"/>
              </a:xfrm>
              <a:custGeom>
                <a:avLst/>
                <a:gdLst/>
                <a:ahLst/>
                <a:cxnLst>
                  <a:cxn ang="0">
                    <a:pos x="2" y="83"/>
                  </a:cxn>
                  <a:cxn ang="0">
                    <a:pos x="26" y="83"/>
                  </a:cxn>
                  <a:cxn ang="0">
                    <a:pos x="28" y="86"/>
                  </a:cxn>
                  <a:cxn ang="0">
                    <a:pos x="40" y="86"/>
                  </a:cxn>
                  <a:cxn ang="0">
                    <a:pos x="43" y="64"/>
                  </a:cxn>
                  <a:cxn ang="0">
                    <a:pos x="43" y="21"/>
                  </a:cxn>
                  <a:cxn ang="0">
                    <a:pos x="40" y="0"/>
                  </a:cxn>
                  <a:cxn ang="0">
                    <a:pos x="4" y="0"/>
                  </a:cxn>
                  <a:cxn ang="0">
                    <a:pos x="2" y="21"/>
                  </a:cxn>
                  <a:cxn ang="0">
                    <a:pos x="0" y="40"/>
                  </a:cxn>
                  <a:cxn ang="0">
                    <a:pos x="0" y="81"/>
                  </a:cxn>
                  <a:cxn ang="0">
                    <a:pos x="2" y="83"/>
                  </a:cxn>
                </a:cxnLst>
                <a:rect l="0" t="0" r="r" b="b"/>
                <a:pathLst>
                  <a:path w="43" h="87">
                    <a:moveTo>
                      <a:pt x="2" y="83"/>
                    </a:moveTo>
                    <a:lnTo>
                      <a:pt x="26" y="83"/>
                    </a:lnTo>
                    <a:lnTo>
                      <a:pt x="28" y="86"/>
                    </a:lnTo>
                    <a:lnTo>
                      <a:pt x="40" y="86"/>
                    </a:lnTo>
                    <a:lnTo>
                      <a:pt x="43" y="64"/>
                    </a:lnTo>
                    <a:lnTo>
                      <a:pt x="43" y="21"/>
                    </a:lnTo>
                    <a:lnTo>
                      <a:pt x="40" y="0"/>
                    </a:lnTo>
                    <a:lnTo>
                      <a:pt x="4" y="0"/>
                    </a:lnTo>
                    <a:lnTo>
                      <a:pt x="2" y="21"/>
                    </a:lnTo>
                    <a:lnTo>
                      <a:pt x="0" y="40"/>
                    </a:lnTo>
                    <a:lnTo>
                      <a:pt x="0" y="81"/>
                    </a:lnTo>
                    <a:lnTo>
                      <a:pt x="2" y="8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814"/>
              <p:cNvSpPr>
                <a:spLocks/>
              </p:cNvSpPr>
              <p:nvPr/>
            </p:nvSpPr>
            <p:spPr bwMode="auto">
              <a:xfrm>
                <a:off x="8013" y="6880"/>
                <a:ext cx="41" cy="82"/>
              </a:xfrm>
              <a:custGeom>
                <a:avLst/>
                <a:gdLst/>
                <a:ahLst/>
                <a:cxnLst>
                  <a:cxn ang="0">
                    <a:pos x="7" y="0"/>
                  </a:cxn>
                  <a:cxn ang="0">
                    <a:pos x="7" y="0"/>
                  </a:cxn>
                  <a:cxn ang="0">
                    <a:pos x="2" y="21"/>
                  </a:cxn>
                  <a:cxn ang="0">
                    <a:pos x="0" y="38"/>
                  </a:cxn>
                  <a:cxn ang="0">
                    <a:pos x="0" y="76"/>
                  </a:cxn>
                  <a:cxn ang="0">
                    <a:pos x="4" y="79"/>
                  </a:cxn>
                  <a:cxn ang="0">
                    <a:pos x="31" y="79"/>
                  </a:cxn>
                  <a:cxn ang="0">
                    <a:pos x="36" y="81"/>
                  </a:cxn>
                  <a:cxn ang="0">
                    <a:pos x="40" y="81"/>
                  </a:cxn>
                  <a:cxn ang="0">
                    <a:pos x="40" y="0"/>
                  </a:cxn>
                  <a:cxn ang="0">
                    <a:pos x="7" y="0"/>
                  </a:cxn>
                </a:cxnLst>
                <a:rect l="0" t="0" r="r" b="b"/>
                <a:pathLst>
                  <a:path w="41" h="82">
                    <a:moveTo>
                      <a:pt x="7" y="0"/>
                    </a:moveTo>
                    <a:lnTo>
                      <a:pt x="7" y="0"/>
                    </a:lnTo>
                    <a:lnTo>
                      <a:pt x="2" y="21"/>
                    </a:lnTo>
                    <a:lnTo>
                      <a:pt x="0" y="38"/>
                    </a:lnTo>
                    <a:lnTo>
                      <a:pt x="0" y="76"/>
                    </a:lnTo>
                    <a:lnTo>
                      <a:pt x="4" y="79"/>
                    </a:lnTo>
                    <a:lnTo>
                      <a:pt x="31" y="79"/>
                    </a:lnTo>
                    <a:lnTo>
                      <a:pt x="36" y="81"/>
                    </a:lnTo>
                    <a:lnTo>
                      <a:pt x="40" y="8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815"/>
              <p:cNvSpPr>
                <a:spLocks/>
              </p:cNvSpPr>
              <p:nvPr/>
            </p:nvSpPr>
            <p:spPr bwMode="auto">
              <a:xfrm>
                <a:off x="8013" y="6880"/>
                <a:ext cx="41" cy="75"/>
              </a:xfrm>
              <a:custGeom>
                <a:avLst/>
                <a:gdLst/>
                <a:ahLst/>
                <a:cxnLst>
                  <a:cxn ang="0">
                    <a:pos x="38" y="0"/>
                  </a:cxn>
                  <a:cxn ang="0">
                    <a:pos x="7" y="0"/>
                  </a:cxn>
                  <a:cxn ang="0">
                    <a:pos x="2" y="19"/>
                  </a:cxn>
                  <a:cxn ang="0">
                    <a:pos x="2" y="35"/>
                  </a:cxn>
                  <a:cxn ang="0">
                    <a:pos x="0" y="52"/>
                  </a:cxn>
                  <a:cxn ang="0">
                    <a:pos x="0" y="71"/>
                  </a:cxn>
                  <a:cxn ang="0">
                    <a:pos x="4" y="71"/>
                  </a:cxn>
                  <a:cxn ang="0">
                    <a:pos x="9" y="74"/>
                  </a:cxn>
                  <a:cxn ang="0">
                    <a:pos x="38" y="74"/>
                  </a:cxn>
                  <a:cxn ang="0">
                    <a:pos x="40" y="57"/>
                  </a:cxn>
                  <a:cxn ang="0">
                    <a:pos x="40" y="19"/>
                  </a:cxn>
                  <a:cxn ang="0">
                    <a:pos x="38" y="0"/>
                  </a:cxn>
                </a:cxnLst>
                <a:rect l="0" t="0" r="r" b="b"/>
                <a:pathLst>
                  <a:path w="41" h="75">
                    <a:moveTo>
                      <a:pt x="38" y="0"/>
                    </a:moveTo>
                    <a:lnTo>
                      <a:pt x="7" y="0"/>
                    </a:lnTo>
                    <a:lnTo>
                      <a:pt x="2" y="19"/>
                    </a:lnTo>
                    <a:lnTo>
                      <a:pt x="2" y="35"/>
                    </a:lnTo>
                    <a:lnTo>
                      <a:pt x="0" y="52"/>
                    </a:lnTo>
                    <a:lnTo>
                      <a:pt x="0" y="71"/>
                    </a:lnTo>
                    <a:lnTo>
                      <a:pt x="4" y="71"/>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816"/>
              <p:cNvSpPr>
                <a:spLocks/>
              </p:cNvSpPr>
              <p:nvPr/>
            </p:nvSpPr>
            <p:spPr bwMode="auto">
              <a:xfrm>
                <a:off x="8016" y="6880"/>
                <a:ext cx="38" cy="70"/>
              </a:xfrm>
              <a:custGeom>
                <a:avLst/>
                <a:gdLst/>
                <a:ahLst/>
                <a:cxnLst>
                  <a:cxn ang="0">
                    <a:pos x="4" y="0"/>
                  </a:cxn>
                  <a:cxn ang="0">
                    <a:pos x="4" y="0"/>
                  </a:cxn>
                  <a:cxn ang="0">
                    <a:pos x="0" y="19"/>
                  </a:cxn>
                  <a:cxn ang="0">
                    <a:pos x="0" y="67"/>
                  </a:cxn>
                  <a:cxn ang="0">
                    <a:pos x="2" y="67"/>
                  </a:cxn>
                  <a:cxn ang="0">
                    <a:pos x="7" y="69"/>
                  </a:cxn>
                  <a:cxn ang="0">
                    <a:pos x="36" y="69"/>
                  </a:cxn>
                  <a:cxn ang="0">
                    <a:pos x="36" y="52"/>
                  </a:cxn>
                  <a:cxn ang="0">
                    <a:pos x="38" y="35"/>
                  </a:cxn>
                  <a:cxn ang="0">
                    <a:pos x="36" y="19"/>
                  </a:cxn>
                  <a:cxn ang="0">
                    <a:pos x="36" y="0"/>
                  </a:cxn>
                  <a:cxn ang="0">
                    <a:pos x="4" y="0"/>
                  </a:cxn>
                </a:cxnLst>
                <a:rect l="0" t="0" r="r" b="b"/>
                <a:pathLst>
                  <a:path w="38" h="70">
                    <a:moveTo>
                      <a:pt x="4" y="0"/>
                    </a:moveTo>
                    <a:lnTo>
                      <a:pt x="4" y="0"/>
                    </a:lnTo>
                    <a:lnTo>
                      <a:pt x="0" y="19"/>
                    </a:lnTo>
                    <a:lnTo>
                      <a:pt x="0" y="67"/>
                    </a:lnTo>
                    <a:lnTo>
                      <a:pt x="2" y="67"/>
                    </a:lnTo>
                    <a:lnTo>
                      <a:pt x="7" y="69"/>
                    </a:lnTo>
                    <a:lnTo>
                      <a:pt x="36" y="69"/>
                    </a:lnTo>
                    <a:lnTo>
                      <a:pt x="36" y="52"/>
                    </a:lnTo>
                    <a:lnTo>
                      <a:pt x="38" y="35"/>
                    </a:lnTo>
                    <a:lnTo>
                      <a:pt x="36" y="19"/>
                    </a:lnTo>
                    <a:lnTo>
                      <a:pt x="36"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817"/>
              <p:cNvSpPr>
                <a:spLocks/>
              </p:cNvSpPr>
              <p:nvPr/>
            </p:nvSpPr>
            <p:spPr bwMode="auto">
              <a:xfrm>
                <a:off x="8016" y="6880"/>
                <a:ext cx="36" cy="65"/>
              </a:xfrm>
              <a:custGeom>
                <a:avLst/>
                <a:gdLst/>
                <a:ahLst/>
                <a:cxnLst>
                  <a:cxn ang="0">
                    <a:pos x="36" y="64"/>
                  </a:cxn>
                  <a:cxn ang="0">
                    <a:pos x="36" y="0"/>
                  </a:cxn>
                  <a:cxn ang="0">
                    <a:pos x="4" y="0"/>
                  </a:cxn>
                  <a:cxn ang="0">
                    <a:pos x="2" y="16"/>
                  </a:cxn>
                  <a:cxn ang="0">
                    <a:pos x="0" y="31"/>
                  </a:cxn>
                  <a:cxn ang="0">
                    <a:pos x="0" y="62"/>
                  </a:cxn>
                  <a:cxn ang="0">
                    <a:pos x="4" y="62"/>
                  </a:cxn>
                  <a:cxn ang="0">
                    <a:pos x="7" y="64"/>
                  </a:cxn>
                  <a:cxn ang="0">
                    <a:pos x="36" y="64"/>
                  </a:cxn>
                </a:cxnLst>
                <a:rect l="0" t="0" r="r" b="b"/>
                <a:pathLst>
                  <a:path w="36" h="65">
                    <a:moveTo>
                      <a:pt x="36" y="64"/>
                    </a:moveTo>
                    <a:lnTo>
                      <a:pt x="36" y="0"/>
                    </a:lnTo>
                    <a:lnTo>
                      <a:pt x="4" y="0"/>
                    </a:lnTo>
                    <a:lnTo>
                      <a:pt x="2" y="16"/>
                    </a:lnTo>
                    <a:lnTo>
                      <a:pt x="0" y="31"/>
                    </a:lnTo>
                    <a:lnTo>
                      <a:pt x="0" y="62"/>
                    </a:lnTo>
                    <a:lnTo>
                      <a:pt x="4" y="62"/>
                    </a:lnTo>
                    <a:lnTo>
                      <a:pt x="7" y="64"/>
                    </a:lnTo>
                    <a:lnTo>
                      <a:pt x="36"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2" name="Freeform 818"/>
              <p:cNvSpPr>
                <a:spLocks/>
              </p:cNvSpPr>
              <p:nvPr/>
            </p:nvSpPr>
            <p:spPr bwMode="auto">
              <a:xfrm>
                <a:off x="8016" y="6880"/>
                <a:ext cx="33" cy="60"/>
              </a:xfrm>
              <a:custGeom>
                <a:avLst/>
                <a:gdLst/>
                <a:ahLst/>
                <a:cxnLst>
                  <a:cxn ang="0">
                    <a:pos x="33" y="0"/>
                  </a:cxn>
                  <a:cxn ang="0">
                    <a:pos x="4" y="0"/>
                  </a:cxn>
                  <a:cxn ang="0">
                    <a:pos x="2" y="16"/>
                  </a:cxn>
                  <a:cxn ang="0">
                    <a:pos x="0" y="28"/>
                  </a:cxn>
                  <a:cxn ang="0">
                    <a:pos x="0" y="57"/>
                  </a:cxn>
                  <a:cxn ang="0">
                    <a:pos x="11" y="57"/>
                  </a:cxn>
                  <a:cxn ang="0">
                    <a:pos x="16" y="60"/>
                  </a:cxn>
                  <a:cxn ang="0">
                    <a:pos x="33" y="60"/>
                  </a:cxn>
                  <a:cxn ang="0">
                    <a:pos x="33" y="0"/>
                  </a:cxn>
                </a:cxnLst>
                <a:rect l="0" t="0" r="r" b="b"/>
                <a:pathLst>
                  <a:path w="33" h="60">
                    <a:moveTo>
                      <a:pt x="33" y="0"/>
                    </a:moveTo>
                    <a:lnTo>
                      <a:pt x="4" y="0"/>
                    </a:lnTo>
                    <a:lnTo>
                      <a:pt x="2" y="16"/>
                    </a:lnTo>
                    <a:lnTo>
                      <a:pt x="0" y="28"/>
                    </a:lnTo>
                    <a:lnTo>
                      <a:pt x="0" y="57"/>
                    </a:lnTo>
                    <a:lnTo>
                      <a:pt x="11" y="57"/>
                    </a:lnTo>
                    <a:lnTo>
                      <a:pt x="16" y="60"/>
                    </a:lnTo>
                    <a:lnTo>
                      <a:pt x="33" y="60"/>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3" name="Freeform 819"/>
              <p:cNvSpPr>
                <a:spLocks/>
              </p:cNvSpPr>
              <p:nvPr/>
            </p:nvSpPr>
            <p:spPr bwMode="auto">
              <a:xfrm>
                <a:off x="8016" y="6880"/>
                <a:ext cx="33" cy="56"/>
              </a:xfrm>
              <a:custGeom>
                <a:avLst/>
                <a:gdLst/>
                <a:ahLst/>
                <a:cxnLst>
                  <a:cxn ang="0">
                    <a:pos x="33" y="0"/>
                  </a:cxn>
                  <a:cxn ang="0">
                    <a:pos x="4" y="0"/>
                  </a:cxn>
                  <a:cxn ang="0">
                    <a:pos x="2" y="14"/>
                  </a:cxn>
                  <a:cxn ang="0">
                    <a:pos x="0" y="26"/>
                  </a:cxn>
                  <a:cxn ang="0">
                    <a:pos x="0" y="52"/>
                  </a:cxn>
                  <a:cxn ang="0">
                    <a:pos x="7" y="52"/>
                  </a:cxn>
                  <a:cxn ang="0">
                    <a:pos x="11" y="55"/>
                  </a:cxn>
                  <a:cxn ang="0">
                    <a:pos x="33" y="55"/>
                  </a:cxn>
                  <a:cxn ang="0">
                    <a:pos x="33" y="0"/>
                  </a:cxn>
                </a:cxnLst>
                <a:rect l="0" t="0" r="r" b="b"/>
                <a:pathLst>
                  <a:path w="33" h="56">
                    <a:moveTo>
                      <a:pt x="33" y="0"/>
                    </a:moveTo>
                    <a:lnTo>
                      <a:pt x="4" y="0"/>
                    </a:lnTo>
                    <a:lnTo>
                      <a:pt x="2" y="14"/>
                    </a:lnTo>
                    <a:lnTo>
                      <a:pt x="0" y="26"/>
                    </a:lnTo>
                    <a:lnTo>
                      <a:pt x="0" y="52"/>
                    </a:lnTo>
                    <a:lnTo>
                      <a:pt x="7" y="52"/>
                    </a:lnTo>
                    <a:lnTo>
                      <a:pt x="11"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 name="Freeform 820"/>
              <p:cNvSpPr>
                <a:spLocks/>
              </p:cNvSpPr>
              <p:nvPr/>
            </p:nvSpPr>
            <p:spPr bwMode="auto">
              <a:xfrm>
                <a:off x="8018" y="6880"/>
                <a:ext cx="31" cy="51"/>
              </a:xfrm>
              <a:custGeom>
                <a:avLst/>
                <a:gdLst/>
                <a:ahLst/>
                <a:cxnLst>
                  <a:cxn ang="0">
                    <a:pos x="2" y="0"/>
                  </a:cxn>
                  <a:cxn ang="0">
                    <a:pos x="2" y="0"/>
                  </a:cxn>
                  <a:cxn ang="0">
                    <a:pos x="0" y="11"/>
                  </a:cxn>
                  <a:cxn ang="0">
                    <a:pos x="0" y="47"/>
                  </a:cxn>
                  <a:cxn ang="0">
                    <a:pos x="14" y="47"/>
                  </a:cxn>
                  <a:cxn ang="0">
                    <a:pos x="16" y="50"/>
                  </a:cxn>
                  <a:cxn ang="0">
                    <a:pos x="28" y="50"/>
                  </a:cxn>
                  <a:cxn ang="0">
                    <a:pos x="31" y="38"/>
                  </a:cxn>
                  <a:cxn ang="0">
                    <a:pos x="31" y="11"/>
                  </a:cxn>
                  <a:cxn ang="0">
                    <a:pos x="28" y="0"/>
                  </a:cxn>
                  <a:cxn ang="0">
                    <a:pos x="2" y="0"/>
                  </a:cxn>
                </a:cxnLst>
                <a:rect l="0" t="0" r="r" b="b"/>
                <a:pathLst>
                  <a:path w="31" h="51">
                    <a:moveTo>
                      <a:pt x="2" y="0"/>
                    </a:moveTo>
                    <a:lnTo>
                      <a:pt x="2" y="0"/>
                    </a:lnTo>
                    <a:lnTo>
                      <a:pt x="0" y="11"/>
                    </a:lnTo>
                    <a:lnTo>
                      <a:pt x="0" y="47"/>
                    </a:lnTo>
                    <a:lnTo>
                      <a:pt x="14" y="47"/>
                    </a:lnTo>
                    <a:lnTo>
                      <a:pt x="16" y="50"/>
                    </a:lnTo>
                    <a:lnTo>
                      <a:pt x="28" y="50"/>
                    </a:lnTo>
                    <a:lnTo>
                      <a:pt x="31" y="38"/>
                    </a:lnTo>
                    <a:lnTo>
                      <a:pt x="31" y="11"/>
                    </a:lnTo>
                    <a:lnTo>
                      <a:pt x="28"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5" name="Freeform 821"/>
              <p:cNvSpPr>
                <a:spLocks/>
              </p:cNvSpPr>
              <p:nvPr/>
            </p:nvSpPr>
            <p:spPr bwMode="auto">
              <a:xfrm>
                <a:off x="8018" y="6880"/>
                <a:ext cx="29" cy="44"/>
              </a:xfrm>
              <a:custGeom>
                <a:avLst/>
                <a:gdLst/>
                <a:ahLst/>
                <a:cxnLst>
                  <a:cxn ang="0">
                    <a:pos x="2" y="0"/>
                  </a:cxn>
                  <a:cxn ang="0">
                    <a:pos x="2" y="0"/>
                  </a:cxn>
                  <a:cxn ang="0">
                    <a:pos x="0" y="11"/>
                  </a:cxn>
                  <a:cxn ang="0">
                    <a:pos x="0" y="43"/>
                  </a:cxn>
                  <a:cxn ang="0">
                    <a:pos x="28" y="43"/>
                  </a:cxn>
                  <a:cxn ang="0">
                    <a:pos x="28" y="0"/>
                  </a:cxn>
                  <a:cxn ang="0">
                    <a:pos x="2" y="0"/>
                  </a:cxn>
                </a:cxnLst>
                <a:rect l="0" t="0" r="r" b="b"/>
                <a:pathLst>
                  <a:path w="29" h="44">
                    <a:moveTo>
                      <a:pt x="2" y="0"/>
                    </a:moveTo>
                    <a:lnTo>
                      <a:pt x="2" y="0"/>
                    </a:lnTo>
                    <a:lnTo>
                      <a:pt x="0" y="11"/>
                    </a:lnTo>
                    <a:lnTo>
                      <a:pt x="0" y="43"/>
                    </a:lnTo>
                    <a:lnTo>
                      <a:pt x="28" y="43"/>
                    </a:lnTo>
                    <a:lnTo>
                      <a:pt x="28"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822"/>
              <p:cNvSpPr>
                <a:spLocks/>
              </p:cNvSpPr>
              <p:nvPr/>
            </p:nvSpPr>
            <p:spPr bwMode="auto">
              <a:xfrm>
                <a:off x="8018" y="6880"/>
                <a:ext cx="29" cy="39"/>
              </a:xfrm>
              <a:custGeom>
                <a:avLst/>
                <a:gdLst/>
                <a:ahLst/>
                <a:cxnLst>
                  <a:cxn ang="0">
                    <a:pos x="2" y="0"/>
                  </a:cxn>
                  <a:cxn ang="0">
                    <a:pos x="2" y="0"/>
                  </a:cxn>
                  <a:cxn ang="0">
                    <a:pos x="0" y="9"/>
                  </a:cxn>
                  <a:cxn ang="0">
                    <a:pos x="0" y="38"/>
                  </a:cxn>
                  <a:cxn ang="0">
                    <a:pos x="26" y="38"/>
                  </a:cxn>
                  <a:cxn ang="0">
                    <a:pos x="28" y="28"/>
                  </a:cxn>
                  <a:cxn ang="0">
                    <a:pos x="28" y="9"/>
                  </a:cxn>
                  <a:cxn ang="0">
                    <a:pos x="26" y="0"/>
                  </a:cxn>
                  <a:cxn ang="0">
                    <a:pos x="2" y="0"/>
                  </a:cxn>
                </a:cxnLst>
                <a:rect l="0" t="0" r="r" b="b"/>
                <a:pathLst>
                  <a:path w="29" h="39">
                    <a:moveTo>
                      <a:pt x="2" y="0"/>
                    </a:moveTo>
                    <a:lnTo>
                      <a:pt x="2" y="0"/>
                    </a:lnTo>
                    <a:lnTo>
                      <a:pt x="0" y="9"/>
                    </a:lnTo>
                    <a:lnTo>
                      <a:pt x="0" y="38"/>
                    </a:lnTo>
                    <a:lnTo>
                      <a:pt x="26" y="38"/>
                    </a:lnTo>
                    <a:lnTo>
                      <a:pt x="28" y="28"/>
                    </a:lnTo>
                    <a:lnTo>
                      <a:pt x="28" y="9"/>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823"/>
              <p:cNvSpPr>
                <a:spLocks/>
              </p:cNvSpPr>
              <p:nvPr/>
            </p:nvSpPr>
            <p:spPr bwMode="auto">
              <a:xfrm>
                <a:off x="8018" y="6880"/>
                <a:ext cx="26" cy="34"/>
              </a:xfrm>
              <a:custGeom>
                <a:avLst/>
                <a:gdLst/>
                <a:ahLst/>
                <a:cxnLst>
                  <a:cxn ang="0">
                    <a:pos x="26" y="33"/>
                  </a:cxn>
                  <a:cxn ang="0">
                    <a:pos x="26" y="0"/>
                  </a:cxn>
                  <a:cxn ang="0">
                    <a:pos x="4" y="0"/>
                  </a:cxn>
                  <a:cxn ang="0">
                    <a:pos x="2" y="9"/>
                  </a:cxn>
                  <a:cxn ang="0">
                    <a:pos x="0" y="16"/>
                  </a:cxn>
                  <a:cxn ang="0">
                    <a:pos x="0" y="33"/>
                  </a:cxn>
                  <a:cxn ang="0">
                    <a:pos x="26" y="33"/>
                  </a:cxn>
                </a:cxnLst>
                <a:rect l="0" t="0" r="r" b="b"/>
                <a:pathLst>
                  <a:path w="26" h="34">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 name="Freeform 824"/>
              <p:cNvSpPr>
                <a:spLocks/>
              </p:cNvSpPr>
              <p:nvPr/>
            </p:nvSpPr>
            <p:spPr bwMode="auto">
              <a:xfrm>
                <a:off x="8018" y="6880"/>
                <a:ext cx="26" cy="29"/>
              </a:xfrm>
              <a:custGeom>
                <a:avLst/>
                <a:gdLst/>
                <a:ahLst/>
                <a:cxnLst>
                  <a:cxn ang="0">
                    <a:pos x="4" y="0"/>
                  </a:cxn>
                  <a:cxn ang="0">
                    <a:pos x="4" y="0"/>
                  </a:cxn>
                  <a:cxn ang="0">
                    <a:pos x="0" y="14"/>
                  </a:cxn>
                  <a:cxn ang="0">
                    <a:pos x="0" y="28"/>
                  </a:cxn>
                  <a:cxn ang="0">
                    <a:pos x="26" y="28"/>
                  </a:cxn>
                  <a:cxn ang="0">
                    <a:pos x="26" y="0"/>
                  </a:cxn>
                  <a:cxn ang="0">
                    <a:pos x="4" y="0"/>
                  </a:cxn>
                </a:cxnLst>
                <a:rect l="0" t="0" r="r" b="b"/>
                <a:pathLst>
                  <a:path w="26" h="29">
                    <a:moveTo>
                      <a:pt x="4" y="0"/>
                    </a:moveTo>
                    <a:lnTo>
                      <a:pt x="4" y="0"/>
                    </a:lnTo>
                    <a:lnTo>
                      <a:pt x="0" y="14"/>
                    </a:lnTo>
                    <a:lnTo>
                      <a:pt x="0" y="28"/>
                    </a:lnTo>
                    <a:lnTo>
                      <a:pt x="26" y="28"/>
                    </a:lnTo>
                    <a:lnTo>
                      <a:pt x="26" y="0"/>
                    </a:lnTo>
                    <a:lnTo>
                      <a:pt x="4"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825"/>
              <p:cNvSpPr>
                <a:spLocks/>
              </p:cNvSpPr>
              <p:nvPr/>
            </p:nvSpPr>
            <p:spPr bwMode="auto">
              <a:xfrm>
                <a:off x="8020" y="6871"/>
                <a:ext cx="34" cy="9"/>
              </a:xfrm>
              <a:custGeom>
                <a:avLst/>
                <a:gdLst/>
                <a:ahLst/>
                <a:cxnLst>
                  <a:cxn ang="0">
                    <a:pos x="28" y="7"/>
                  </a:cxn>
                  <a:cxn ang="0">
                    <a:pos x="33" y="9"/>
                  </a:cxn>
                  <a:cxn ang="0">
                    <a:pos x="33" y="2"/>
                  </a:cxn>
                  <a:cxn ang="0">
                    <a:pos x="19" y="0"/>
                  </a:cxn>
                  <a:cxn ang="0">
                    <a:pos x="0" y="0"/>
                  </a:cxn>
                  <a:cxn ang="0">
                    <a:pos x="0" y="7"/>
                  </a:cxn>
                  <a:cxn ang="0">
                    <a:pos x="28" y="7"/>
                  </a:cxn>
                </a:cxnLst>
                <a:rect l="0" t="0" r="r" b="b"/>
                <a:pathLst>
                  <a:path w="34" h="9">
                    <a:moveTo>
                      <a:pt x="28" y="7"/>
                    </a:moveTo>
                    <a:lnTo>
                      <a:pt x="33" y="9"/>
                    </a:lnTo>
                    <a:lnTo>
                      <a:pt x="33" y="2"/>
                    </a:lnTo>
                    <a:lnTo>
                      <a:pt x="19" y="0"/>
                    </a:lnTo>
                    <a:lnTo>
                      <a:pt x="0" y="0"/>
                    </a:lnTo>
                    <a:lnTo>
                      <a:pt x="0" y="7"/>
                    </a:lnTo>
                    <a:lnTo>
                      <a:pt x="28"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 name="Freeform 826"/>
              <p:cNvSpPr>
                <a:spLocks/>
              </p:cNvSpPr>
              <p:nvPr/>
            </p:nvSpPr>
            <p:spPr bwMode="auto">
              <a:xfrm>
                <a:off x="8013" y="6964"/>
                <a:ext cx="41" cy="15"/>
              </a:xfrm>
              <a:custGeom>
                <a:avLst/>
                <a:gdLst/>
                <a:ahLst/>
                <a:cxnLst>
                  <a:cxn ang="0">
                    <a:pos x="0" y="0"/>
                  </a:cxn>
                  <a:cxn ang="0">
                    <a:pos x="0" y="7"/>
                  </a:cxn>
                  <a:cxn ang="0">
                    <a:pos x="40" y="14"/>
                  </a:cxn>
                  <a:cxn ang="0">
                    <a:pos x="40" y="4"/>
                  </a:cxn>
                  <a:cxn ang="0">
                    <a:pos x="0" y="0"/>
                  </a:cxn>
                </a:cxnLst>
                <a:rect l="0" t="0" r="r" b="b"/>
                <a:pathLst>
                  <a:path w="41"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827"/>
              <p:cNvSpPr>
                <a:spLocks/>
              </p:cNvSpPr>
              <p:nvPr/>
            </p:nvSpPr>
            <p:spPr bwMode="auto">
              <a:xfrm>
                <a:off x="8025" y="6969"/>
                <a:ext cx="17" cy="3"/>
              </a:xfrm>
              <a:custGeom>
                <a:avLst/>
                <a:gdLst/>
                <a:ahLst/>
                <a:cxnLst>
                  <a:cxn ang="0">
                    <a:pos x="9" y="0"/>
                  </a:cxn>
                  <a:cxn ang="0">
                    <a:pos x="0" y="0"/>
                  </a:cxn>
                  <a:cxn ang="0">
                    <a:pos x="0" y="2"/>
                  </a:cxn>
                  <a:cxn ang="0">
                    <a:pos x="16" y="2"/>
                  </a:cxn>
                  <a:cxn ang="0">
                    <a:pos x="16" y="0"/>
                  </a:cxn>
                  <a:cxn ang="0">
                    <a:pos x="9" y="0"/>
                  </a:cxn>
                </a:cxnLst>
                <a:rect l="0" t="0" r="r" b="b"/>
                <a:pathLst>
                  <a:path w="17" h="3">
                    <a:moveTo>
                      <a:pt x="9" y="0"/>
                    </a:moveTo>
                    <a:lnTo>
                      <a:pt x="0" y="0"/>
                    </a:lnTo>
                    <a:lnTo>
                      <a:pt x="0"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828"/>
              <p:cNvSpPr>
                <a:spLocks/>
              </p:cNvSpPr>
              <p:nvPr/>
            </p:nvSpPr>
            <p:spPr bwMode="auto">
              <a:xfrm>
                <a:off x="8025" y="6969"/>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829"/>
              <p:cNvSpPr>
                <a:spLocks/>
              </p:cNvSpPr>
              <p:nvPr/>
            </p:nvSpPr>
            <p:spPr bwMode="auto">
              <a:xfrm>
                <a:off x="8025" y="6969"/>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 name="Freeform 830"/>
              <p:cNvSpPr>
                <a:spLocks/>
              </p:cNvSpPr>
              <p:nvPr/>
            </p:nvSpPr>
            <p:spPr bwMode="auto">
              <a:xfrm>
                <a:off x="8056" y="6964"/>
                <a:ext cx="29" cy="12"/>
              </a:xfrm>
              <a:custGeom>
                <a:avLst/>
                <a:gdLst/>
                <a:ahLst/>
                <a:cxnLst>
                  <a:cxn ang="0">
                    <a:pos x="0" y="4"/>
                  </a:cxn>
                  <a:cxn ang="0">
                    <a:pos x="0" y="11"/>
                  </a:cxn>
                  <a:cxn ang="0">
                    <a:pos x="21" y="7"/>
                  </a:cxn>
                  <a:cxn ang="0">
                    <a:pos x="28" y="4"/>
                  </a:cxn>
                  <a:cxn ang="0">
                    <a:pos x="28" y="0"/>
                  </a:cxn>
                  <a:cxn ang="0">
                    <a:pos x="0" y="4"/>
                  </a:cxn>
                </a:cxnLst>
                <a:rect l="0" t="0" r="r" b="b"/>
                <a:pathLst>
                  <a:path w="29" h="12">
                    <a:moveTo>
                      <a:pt x="0" y="4"/>
                    </a:moveTo>
                    <a:lnTo>
                      <a:pt x="0" y="11"/>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831"/>
              <p:cNvSpPr>
                <a:spLocks/>
              </p:cNvSpPr>
              <p:nvPr/>
            </p:nvSpPr>
            <p:spPr bwMode="auto">
              <a:xfrm>
                <a:off x="8059" y="6964"/>
                <a:ext cx="26" cy="12"/>
              </a:xfrm>
              <a:custGeom>
                <a:avLst/>
                <a:gdLst/>
                <a:ahLst/>
                <a:cxnLst>
                  <a:cxn ang="0">
                    <a:pos x="4" y="11"/>
                  </a:cxn>
                  <a:cxn ang="0">
                    <a:pos x="7" y="9"/>
                  </a:cxn>
                  <a:cxn ang="0">
                    <a:pos x="12" y="9"/>
                  </a:cxn>
                  <a:cxn ang="0">
                    <a:pos x="14" y="7"/>
                  </a:cxn>
                  <a:cxn ang="0">
                    <a:pos x="19" y="7"/>
                  </a:cxn>
                  <a:cxn ang="0">
                    <a:pos x="21" y="4"/>
                  </a:cxn>
                  <a:cxn ang="0">
                    <a:pos x="26" y="4"/>
                  </a:cxn>
                  <a:cxn ang="0">
                    <a:pos x="26" y="0"/>
                  </a:cxn>
                  <a:cxn ang="0">
                    <a:pos x="16" y="0"/>
                  </a:cxn>
                  <a:cxn ang="0">
                    <a:pos x="12" y="2"/>
                  </a:cxn>
                  <a:cxn ang="0">
                    <a:pos x="4" y="2"/>
                  </a:cxn>
                  <a:cxn ang="0">
                    <a:pos x="0" y="4"/>
                  </a:cxn>
                  <a:cxn ang="0">
                    <a:pos x="0" y="11"/>
                  </a:cxn>
                  <a:cxn ang="0">
                    <a:pos x="4" y="11"/>
                  </a:cxn>
                </a:cxnLst>
                <a:rect l="0" t="0" r="r" b="b"/>
                <a:pathLst>
                  <a:path w="26" h="12">
                    <a:moveTo>
                      <a:pt x="4" y="11"/>
                    </a:moveTo>
                    <a:lnTo>
                      <a:pt x="7" y="9"/>
                    </a:lnTo>
                    <a:lnTo>
                      <a:pt x="12" y="9"/>
                    </a:lnTo>
                    <a:lnTo>
                      <a:pt x="14" y="7"/>
                    </a:lnTo>
                    <a:lnTo>
                      <a:pt x="19" y="7"/>
                    </a:lnTo>
                    <a:lnTo>
                      <a:pt x="21" y="4"/>
                    </a:lnTo>
                    <a:lnTo>
                      <a:pt x="26" y="4"/>
                    </a:lnTo>
                    <a:lnTo>
                      <a:pt x="26" y="0"/>
                    </a:lnTo>
                    <a:lnTo>
                      <a:pt x="16" y="0"/>
                    </a:lnTo>
                    <a:lnTo>
                      <a:pt x="12" y="2"/>
                    </a:lnTo>
                    <a:lnTo>
                      <a:pt x="4" y="2"/>
                    </a:lnTo>
                    <a:lnTo>
                      <a:pt x="0" y="4"/>
                    </a:lnTo>
                    <a:lnTo>
                      <a:pt x="0" y="11"/>
                    </a:lnTo>
                    <a:lnTo>
                      <a:pt x="4" y="11"/>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 name="Freeform 832"/>
              <p:cNvSpPr>
                <a:spLocks/>
              </p:cNvSpPr>
              <p:nvPr/>
            </p:nvSpPr>
            <p:spPr bwMode="auto">
              <a:xfrm>
                <a:off x="8059" y="6964"/>
                <a:ext cx="26" cy="12"/>
              </a:xfrm>
              <a:custGeom>
                <a:avLst/>
                <a:gdLst/>
                <a:ahLst/>
                <a:cxnLst>
                  <a:cxn ang="0">
                    <a:pos x="0" y="4"/>
                  </a:cxn>
                  <a:cxn ang="0">
                    <a:pos x="0" y="11"/>
                  </a:cxn>
                  <a:cxn ang="0">
                    <a:pos x="4" y="9"/>
                  </a:cxn>
                  <a:cxn ang="0">
                    <a:pos x="12" y="9"/>
                  </a:cxn>
                  <a:cxn ang="0">
                    <a:pos x="14" y="7"/>
                  </a:cxn>
                  <a:cxn ang="0">
                    <a:pos x="19" y="7"/>
                  </a:cxn>
                  <a:cxn ang="0">
                    <a:pos x="21" y="4"/>
                  </a:cxn>
                  <a:cxn ang="0">
                    <a:pos x="26" y="4"/>
                  </a:cxn>
                  <a:cxn ang="0">
                    <a:pos x="26" y="0"/>
                  </a:cxn>
                  <a:cxn ang="0">
                    <a:pos x="16" y="0"/>
                  </a:cxn>
                  <a:cxn ang="0">
                    <a:pos x="14" y="2"/>
                  </a:cxn>
                  <a:cxn ang="0">
                    <a:pos x="2" y="2"/>
                  </a:cxn>
                  <a:cxn ang="0">
                    <a:pos x="0" y="4"/>
                  </a:cxn>
                </a:cxnLst>
                <a:rect l="0" t="0" r="r" b="b"/>
                <a:pathLst>
                  <a:path w="26" h="12">
                    <a:moveTo>
                      <a:pt x="0" y="4"/>
                    </a:moveTo>
                    <a:lnTo>
                      <a:pt x="0" y="11"/>
                    </a:lnTo>
                    <a:lnTo>
                      <a:pt x="4" y="9"/>
                    </a:lnTo>
                    <a:lnTo>
                      <a:pt x="12" y="9"/>
                    </a:lnTo>
                    <a:lnTo>
                      <a:pt x="14" y="7"/>
                    </a:lnTo>
                    <a:lnTo>
                      <a:pt x="19" y="7"/>
                    </a:lnTo>
                    <a:lnTo>
                      <a:pt x="21" y="4"/>
                    </a:lnTo>
                    <a:lnTo>
                      <a:pt x="26" y="4"/>
                    </a:lnTo>
                    <a:lnTo>
                      <a:pt x="26" y="0"/>
                    </a:lnTo>
                    <a:lnTo>
                      <a:pt x="16" y="0"/>
                    </a:lnTo>
                    <a:lnTo>
                      <a:pt x="14"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833"/>
              <p:cNvSpPr>
                <a:spLocks/>
              </p:cNvSpPr>
              <p:nvPr/>
            </p:nvSpPr>
            <p:spPr bwMode="auto">
              <a:xfrm>
                <a:off x="8061" y="6964"/>
                <a:ext cx="24" cy="12"/>
              </a:xfrm>
              <a:custGeom>
                <a:avLst/>
                <a:gdLst/>
                <a:ahLst/>
                <a:cxnLst>
                  <a:cxn ang="0">
                    <a:pos x="0" y="4"/>
                  </a:cxn>
                  <a:cxn ang="0">
                    <a:pos x="0" y="11"/>
                  </a:cxn>
                  <a:cxn ang="0">
                    <a:pos x="4" y="9"/>
                  </a:cxn>
                  <a:cxn ang="0">
                    <a:pos x="9" y="9"/>
                  </a:cxn>
                  <a:cxn ang="0">
                    <a:pos x="12" y="7"/>
                  </a:cxn>
                  <a:cxn ang="0">
                    <a:pos x="16" y="7"/>
                  </a:cxn>
                  <a:cxn ang="0">
                    <a:pos x="19" y="4"/>
                  </a:cxn>
                  <a:cxn ang="0">
                    <a:pos x="23" y="4"/>
                  </a:cxn>
                  <a:cxn ang="0">
                    <a:pos x="23" y="0"/>
                  </a:cxn>
                  <a:cxn ang="0">
                    <a:pos x="14" y="0"/>
                  </a:cxn>
                  <a:cxn ang="0">
                    <a:pos x="12" y="2"/>
                  </a:cxn>
                  <a:cxn ang="0">
                    <a:pos x="2" y="2"/>
                  </a:cxn>
                  <a:cxn ang="0">
                    <a:pos x="0" y="4"/>
                  </a:cxn>
                </a:cxnLst>
                <a:rect l="0" t="0" r="r" b="b"/>
                <a:pathLst>
                  <a:path w="24" h="12">
                    <a:moveTo>
                      <a:pt x="0" y="4"/>
                    </a:moveTo>
                    <a:lnTo>
                      <a:pt x="0" y="11"/>
                    </a:lnTo>
                    <a:lnTo>
                      <a:pt x="4" y="9"/>
                    </a:lnTo>
                    <a:lnTo>
                      <a:pt x="9" y="9"/>
                    </a:lnTo>
                    <a:lnTo>
                      <a:pt x="12" y="7"/>
                    </a:lnTo>
                    <a:lnTo>
                      <a:pt x="16" y="7"/>
                    </a:lnTo>
                    <a:lnTo>
                      <a:pt x="19" y="4"/>
                    </a:lnTo>
                    <a:lnTo>
                      <a:pt x="23" y="4"/>
                    </a:lnTo>
                    <a:lnTo>
                      <a:pt x="23" y="0"/>
                    </a:lnTo>
                    <a:lnTo>
                      <a:pt x="14" y="0"/>
                    </a:lnTo>
                    <a:lnTo>
                      <a:pt x="12"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834"/>
              <p:cNvSpPr>
                <a:spLocks/>
              </p:cNvSpPr>
              <p:nvPr/>
            </p:nvSpPr>
            <p:spPr bwMode="auto">
              <a:xfrm>
                <a:off x="8061" y="6964"/>
                <a:ext cx="24" cy="12"/>
              </a:xfrm>
              <a:custGeom>
                <a:avLst/>
                <a:gdLst/>
                <a:ahLst/>
                <a:cxnLst>
                  <a:cxn ang="0">
                    <a:pos x="19" y="7"/>
                  </a:cxn>
                  <a:cxn ang="0">
                    <a:pos x="23" y="4"/>
                  </a:cxn>
                  <a:cxn ang="0">
                    <a:pos x="23" y="0"/>
                  </a:cxn>
                  <a:cxn ang="0">
                    <a:pos x="14" y="0"/>
                  </a:cxn>
                  <a:cxn ang="0">
                    <a:pos x="12" y="2"/>
                  </a:cxn>
                  <a:cxn ang="0">
                    <a:pos x="4" y="2"/>
                  </a:cxn>
                  <a:cxn ang="0">
                    <a:pos x="0" y="4"/>
                  </a:cxn>
                  <a:cxn ang="0">
                    <a:pos x="0" y="11"/>
                  </a:cxn>
                  <a:cxn ang="0">
                    <a:pos x="2" y="9"/>
                  </a:cxn>
                  <a:cxn ang="0">
                    <a:pos x="9" y="9"/>
                  </a:cxn>
                  <a:cxn ang="0">
                    <a:pos x="12" y="7"/>
                  </a:cxn>
                  <a:cxn ang="0">
                    <a:pos x="19" y="7"/>
                  </a:cxn>
                </a:cxnLst>
                <a:rect l="0" t="0" r="r" b="b"/>
                <a:pathLst>
                  <a:path w="24" h="12">
                    <a:moveTo>
                      <a:pt x="19" y="7"/>
                    </a:moveTo>
                    <a:lnTo>
                      <a:pt x="23" y="4"/>
                    </a:lnTo>
                    <a:lnTo>
                      <a:pt x="23" y="0"/>
                    </a:lnTo>
                    <a:lnTo>
                      <a:pt x="14" y="0"/>
                    </a:lnTo>
                    <a:lnTo>
                      <a:pt x="12" y="2"/>
                    </a:lnTo>
                    <a:lnTo>
                      <a:pt x="4" y="2"/>
                    </a:lnTo>
                    <a:lnTo>
                      <a:pt x="0" y="4"/>
                    </a:lnTo>
                    <a:lnTo>
                      <a:pt x="0" y="11"/>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835"/>
              <p:cNvSpPr>
                <a:spLocks/>
              </p:cNvSpPr>
              <p:nvPr/>
            </p:nvSpPr>
            <p:spPr bwMode="auto">
              <a:xfrm>
                <a:off x="8064" y="6964"/>
                <a:ext cx="21" cy="10"/>
              </a:xfrm>
              <a:custGeom>
                <a:avLst/>
                <a:gdLst/>
                <a:ahLst/>
                <a:cxnLst>
                  <a:cxn ang="0">
                    <a:pos x="21" y="4"/>
                  </a:cxn>
                  <a:cxn ang="0">
                    <a:pos x="21" y="0"/>
                  </a:cxn>
                  <a:cxn ang="0">
                    <a:pos x="9" y="0"/>
                  </a:cxn>
                  <a:cxn ang="0">
                    <a:pos x="7" y="2"/>
                  </a:cxn>
                  <a:cxn ang="0">
                    <a:pos x="0" y="2"/>
                  </a:cxn>
                  <a:cxn ang="0">
                    <a:pos x="0" y="9"/>
                  </a:cxn>
                  <a:cxn ang="0">
                    <a:pos x="7" y="9"/>
                  </a:cxn>
                  <a:cxn ang="0">
                    <a:pos x="9" y="7"/>
                  </a:cxn>
                  <a:cxn ang="0">
                    <a:pos x="16" y="7"/>
                  </a:cxn>
                  <a:cxn ang="0">
                    <a:pos x="21" y="4"/>
                  </a:cxn>
                </a:cxnLst>
                <a:rect l="0" t="0" r="r" b="b"/>
                <a:pathLst>
                  <a:path w="21" h="10">
                    <a:moveTo>
                      <a:pt x="21" y="4"/>
                    </a:moveTo>
                    <a:lnTo>
                      <a:pt x="21" y="0"/>
                    </a:lnTo>
                    <a:lnTo>
                      <a:pt x="9" y="0"/>
                    </a:lnTo>
                    <a:lnTo>
                      <a:pt x="7" y="2"/>
                    </a:lnTo>
                    <a:lnTo>
                      <a:pt x="0" y="2"/>
                    </a:lnTo>
                    <a:lnTo>
                      <a:pt x="0" y="9"/>
                    </a:lnTo>
                    <a:lnTo>
                      <a:pt x="7" y="9"/>
                    </a:lnTo>
                    <a:lnTo>
                      <a:pt x="9" y="7"/>
                    </a:lnTo>
                    <a:lnTo>
                      <a:pt x="16" y="7"/>
                    </a:lnTo>
                    <a:lnTo>
                      <a:pt x="21"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836"/>
              <p:cNvSpPr>
                <a:spLocks/>
              </p:cNvSpPr>
              <p:nvPr/>
            </p:nvSpPr>
            <p:spPr bwMode="auto">
              <a:xfrm>
                <a:off x="8066" y="6964"/>
                <a:ext cx="19" cy="10"/>
              </a:xfrm>
              <a:custGeom>
                <a:avLst/>
                <a:gdLst/>
                <a:ahLst/>
                <a:cxnLst>
                  <a:cxn ang="0">
                    <a:pos x="14" y="7"/>
                  </a:cxn>
                  <a:cxn ang="0">
                    <a:pos x="19" y="4"/>
                  </a:cxn>
                  <a:cxn ang="0">
                    <a:pos x="19" y="0"/>
                  </a:cxn>
                  <a:cxn ang="0">
                    <a:pos x="9" y="0"/>
                  </a:cxn>
                  <a:cxn ang="0">
                    <a:pos x="7" y="2"/>
                  </a:cxn>
                  <a:cxn ang="0">
                    <a:pos x="0" y="2"/>
                  </a:cxn>
                  <a:cxn ang="0">
                    <a:pos x="0" y="9"/>
                  </a:cxn>
                  <a:cxn ang="0">
                    <a:pos x="4" y="9"/>
                  </a:cxn>
                  <a:cxn ang="0">
                    <a:pos x="7" y="7"/>
                  </a:cxn>
                  <a:cxn ang="0">
                    <a:pos x="14" y="7"/>
                  </a:cxn>
                </a:cxnLst>
                <a:rect l="0" t="0" r="r" b="b"/>
                <a:pathLst>
                  <a:path w="19" h="10">
                    <a:moveTo>
                      <a:pt x="14" y="7"/>
                    </a:moveTo>
                    <a:lnTo>
                      <a:pt x="19" y="4"/>
                    </a:lnTo>
                    <a:lnTo>
                      <a:pt x="19" y="0"/>
                    </a:lnTo>
                    <a:lnTo>
                      <a:pt x="9" y="0"/>
                    </a:lnTo>
                    <a:lnTo>
                      <a:pt x="7" y="2"/>
                    </a:lnTo>
                    <a:lnTo>
                      <a:pt x="0" y="2"/>
                    </a:lnTo>
                    <a:lnTo>
                      <a:pt x="0" y="9"/>
                    </a:lnTo>
                    <a:lnTo>
                      <a:pt x="4" y="9"/>
                    </a:lnTo>
                    <a:lnTo>
                      <a:pt x="7" y="7"/>
                    </a:lnTo>
                    <a:lnTo>
                      <a:pt x="14"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837"/>
              <p:cNvSpPr>
                <a:spLocks/>
              </p:cNvSpPr>
              <p:nvPr/>
            </p:nvSpPr>
            <p:spPr bwMode="auto">
              <a:xfrm>
                <a:off x="8066" y="6964"/>
                <a:ext cx="19" cy="10"/>
              </a:xfrm>
              <a:custGeom>
                <a:avLst/>
                <a:gdLst/>
                <a:ahLst/>
                <a:cxnLst>
                  <a:cxn ang="0">
                    <a:pos x="14" y="7"/>
                  </a:cxn>
                  <a:cxn ang="0">
                    <a:pos x="19" y="4"/>
                  </a:cxn>
                  <a:cxn ang="0">
                    <a:pos x="19" y="0"/>
                  </a:cxn>
                  <a:cxn ang="0">
                    <a:pos x="9" y="0"/>
                  </a:cxn>
                  <a:cxn ang="0">
                    <a:pos x="7" y="2"/>
                  </a:cxn>
                  <a:cxn ang="0">
                    <a:pos x="0" y="2"/>
                  </a:cxn>
                  <a:cxn ang="0">
                    <a:pos x="0" y="9"/>
                  </a:cxn>
                  <a:cxn ang="0">
                    <a:pos x="4" y="9"/>
                  </a:cxn>
                  <a:cxn ang="0">
                    <a:pos x="7" y="7"/>
                  </a:cxn>
                  <a:cxn ang="0">
                    <a:pos x="14" y="7"/>
                  </a:cxn>
                </a:cxnLst>
                <a:rect l="0" t="0" r="r" b="b"/>
                <a:pathLst>
                  <a:path w="19" h="10">
                    <a:moveTo>
                      <a:pt x="14" y="7"/>
                    </a:moveTo>
                    <a:lnTo>
                      <a:pt x="19" y="4"/>
                    </a:lnTo>
                    <a:lnTo>
                      <a:pt x="19" y="0"/>
                    </a:lnTo>
                    <a:lnTo>
                      <a:pt x="9" y="0"/>
                    </a:lnTo>
                    <a:lnTo>
                      <a:pt x="7" y="2"/>
                    </a:lnTo>
                    <a:lnTo>
                      <a:pt x="0" y="2"/>
                    </a:lnTo>
                    <a:lnTo>
                      <a:pt x="0" y="9"/>
                    </a:lnTo>
                    <a:lnTo>
                      <a:pt x="4" y="9"/>
                    </a:lnTo>
                    <a:lnTo>
                      <a:pt x="7"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838"/>
              <p:cNvSpPr>
                <a:spLocks/>
              </p:cNvSpPr>
              <p:nvPr/>
            </p:nvSpPr>
            <p:spPr bwMode="auto">
              <a:xfrm>
                <a:off x="8068" y="6964"/>
                <a:ext cx="17" cy="10"/>
              </a:xfrm>
              <a:custGeom>
                <a:avLst/>
                <a:gdLst/>
                <a:ahLst/>
                <a:cxnLst>
                  <a:cxn ang="0">
                    <a:pos x="12" y="7"/>
                  </a:cxn>
                  <a:cxn ang="0">
                    <a:pos x="16" y="4"/>
                  </a:cxn>
                  <a:cxn ang="0">
                    <a:pos x="16" y="0"/>
                  </a:cxn>
                  <a:cxn ang="0">
                    <a:pos x="7" y="0"/>
                  </a:cxn>
                  <a:cxn ang="0">
                    <a:pos x="4" y="2"/>
                  </a:cxn>
                  <a:cxn ang="0">
                    <a:pos x="0" y="2"/>
                  </a:cxn>
                  <a:cxn ang="0">
                    <a:pos x="0" y="9"/>
                  </a:cxn>
                  <a:cxn ang="0">
                    <a:pos x="4" y="9"/>
                  </a:cxn>
                  <a:cxn ang="0">
                    <a:pos x="4" y="7"/>
                  </a:cxn>
                  <a:cxn ang="0">
                    <a:pos x="12" y="7"/>
                  </a:cxn>
                </a:cxnLst>
                <a:rect l="0" t="0" r="r" b="b"/>
                <a:pathLst>
                  <a:path w="17" h="10">
                    <a:moveTo>
                      <a:pt x="12" y="7"/>
                    </a:moveTo>
                    <a:lnTo>
                      <a:pt x="16" y="4"/>
                    </a:lnTo>
                    <a:lnTo>
                      <a:pt x="16" y="0"/>
                    </a:lnTo>
                    <a:lnTo>
                      <a:pt x="7" y="0"/>
                    </a:lnTo>
                    <a:lnTo>
                      <a:pt x="4" y="2"/>
                    </a:lnTo>
                    <a:lnTo>
                      <a:pt x="0" y="2"/>
                    </a:lnTo>
                    <a:lnTo>
                      <a:pt x="0" y="9"/>
                    </a:lnTo>
                    <a:lnTo>
                      <a:pt x="4" y="9"/>
                    </a:lnTo>
                    <a:lnTo>
                      <a:pt x="4" y="7"/>
                    </a:lnTo>
                    <a:lnTo>
                      <a:pt x="12"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839"/>
              <p:cNvSpPr>
                <a:spLocks/>
              </p:cNvSpPr>
              <p:nvPr/>
            </p:nvSpPr>
            <p:spPr bwMode="auto">
              <a:xfrm>
                <a:off x="8068" y="6964"/>
                <a:ext cx="17" cy="10"/>
              </a:xfrm>
              <a:custGeom>
                <a:avLst/>
                <a:gdLst/>
                <a:ahLst/>
                <a:cxnLst>
                  <a:cxn ang="0">
                    <a:pos x="12" y="7"/>
                  </a:cxn>
                  <a:cxn ang="0">
                    <a:pos x="16" y="4"/>
                  </a:cxn>
                  <a:cxn ang="0">
                    <a:pos x="16" y="0"/>
                  </a:cxn>
                  <a:cxn ang="0">
                    <a:pos x="7" y="0"/>
                  </a:cxn>
                  <a:cxn ang="0">
                    <a:pos x="4" y="2"/>
                  </a:cxn>
                  <a:cxn ang="0">
                    <a:pos x="0" y="2"/>
                  </a:cxn>
                  <a:cxn ang="0">
                    <a:pos x="2" y="4"/>
                  </a:cxn>
                  <a:cxn ang="0">
                    <a:pos x="2" y="9"/>
                  </a:cxn>
                  <a:cxn ang="0">
                    <a:pos x="4" y="7"/>
                  </a:cxn>
                  <a:cxn ang="0">
                    <a:pos x="12" y="7"/>
                  </a:cxn>
                </a:cxnLst>
                <a:rect l="0" t="0" r="r" b="b"/>
                <a:pathLst>
                  <a:path w="17" h="10">
                    <a:moveTo>
                      <a:pt x="12" y="7"/>
                    </a:moveTo>
                    <a:lnTo>
                      <a:pt x="16" y="4"/>
                    </a:lnTo>
                    <a:lnTo>
                      <a:pt x="16" y="0"/>
                    </a:lnTo>
                    <a:lnTo>
                      <a:pt x="7" y="0"/>
                    </a:lnTo>
                    <a:lnTo>
                      <a:pt x="4" y="2"/>
                    </a:lnTo>
                    <a:lnTo>
                      <a:pt x="0" y="2"/>
                    </a:lnTo>
                    <a:lnTo>
                      <a:pt x="2" y="4"/>
                    </a:lnTo>
                    <a:lnTo>
                      <a:pt x="2" y="9"/>
                    </a:lnTo>
                    <a:lnTo>
                      <a:pt x="4"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840"/>
              <p:cNvSpPr>
                <a:spLocks/>
              </p:cNvSpPr>
              <p:nvPr/>
            </p:nvSpPr>
            <p:spPr bwMode="auto">
              <a:xfrm>
                <a:off x="8071" y="6964"/>
                <a:ext cx="14" cy="10"/>
              </a:xfrm>
              <a:custGeom>
                <a:avLst/>
                <a:gdLst/>
                <a:ahLst/>
                <a:cxnLst>
                  <a:cxn ang="0">
                    <a:pos x="9" y="7"/>
                  </a:cxn>
                  <a:cxn ang="0">
                    <a:pos x="14" y="4"/>
                  </a:cxn>
                  <a:cxn ang="0">
                    <a:pos x="14" y="0"/>
                  </a:cxn>
                  <a:cxn ang="0">
                    <a:pos x="4" y="0"/>
                  </a:cxn>
                  <a:cxn ang="0">
                    <a:pos x="4" y="2"/>
                  </a:cxn>
                  <a:cxn ang="0">
                    <a:pos x="0" y="2"/>
                  </a:cxn>
                  <a:cxn ang="0">
                    <a:pos x="0" y="9"/>
                  </a:cxn>
                  <a:cxn ang="0">
                    <a:pos x="2" y="7"/>
                  </a:cxn>
                  <a:cxn ang="0">
                    <a:pos x="9" y="7"/>
                  </a:cxn>
                </a:cxnLst>
                <a:rect l="0" t="0" r="r" b="b"/>
                <a:pathLst>
                  <a:path w="14" h="10">
                    <a:moveTo>
                      <a:pt x="9" y="7"/>
                    </a:moveTo>
                    <a:lnTo>
                      <a:pt x="14" y="4"/>
                    </a:lnTo>
                    <a:lnTo>
                      <a:pt x="14" y="0"/>
                    </a:lnTo>
                    <a:lnTo>
                      <a:pt x="4" y="0"/>
                    </a:lnTo>
                    <a:lnTo>
                      <a:pt x="4" y="2"/>
                    </a:lnTo>
                    <a:lnTo>
                      <a:pt x="0" y="2"/>
                    </a:lnTo>
                    <a:lnTo>
                      <a:pt x="0" y="9"/>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841"/>
              <p:cNvSpPr>
                <a:spLocks/>
              </p:cNvSpPr>
              <p:nvPr/>
            </p:nvSpPr>
            <p:spPr bwMode="auto">
              <a:xfrm>
                <a:off x="8073" y="6964"/>
                <a:ext cx="12" cy="8"/>
              </a:xfrm>
              <a:custGeom>
                <a:avLst/>
                <a:gdLst/>
                <a:ahLst/>
                <a:cxnLst>
                  <a:cxn ang="0">
                    <a:pos x="0" y="2"/>
                  </a:cxn>
                  <a:cxn ang="0">
                    <a:pos x="0" y="7"/>
                  </a:cxn>
                  <a:cxn ang="0">
                    <a:pos x="4" y="7"/>
                  </a:cxn>
                  <a:cxn ang="0">
                    <a:pos x="11" y="4"/>
                  </a:cxn>
                  <a:cxn ang="0">
                    <a:pos x="11" y="0"/>
                  </a:cxn>
                  <a:cxn ang="0">
                    <a:pos x="0" y="2"/>
                  </a:cxn>
                </a:cxnLst>
                <a:rect l="0" t="0" r="r" b="b"/>
                <a:pathLst>
                  <a:path w="12" h="8">
                    <a:moveTo>
                      <a:pt x="0" y="2"/>
                    </a:moveTo>
                    <a:lnTo>
                      <a:pt x="0" y="7"/>
                    </a:lnTo>
                    <a:lnTo>
                      <a:pt x="4" y="7"/>
                    </a:lnTo>
                    <a:lnTo>
                      <a:pt x="11" y="4"/>
                    </a:lnTo>
                    <a:lnTo>
                      <a:pt x="11"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842"/>
              <p:cNvSpPr>
                <a:spLocks/>
              </p:cNvSpPr>
              <p:nvPr/>
            </p:nvSpPr>
            <p:spPr bwMode="auto">
              <a:xfrm>
                <a:off x="8056" y="6873"/>
                <a:ext cx="20" cy="7"/>
              </a:xfrm>
              <a:custGeom>
                <a:avLst/>
                <a:gdLst/>
                <a:ahLst/>
                <a:cxnLst>
                  <a:cxn ang="0">
                    <a:pos x="0" y="0"/>
                  </a:cxn>
                  <a:cxn ang="0">
                    <a:pos x="0" y="7"/>
                  </a:cxn>
                  <a:cxn ang="0">
                    <a:pos x="4" y="7"/>
                  </a:cxn>
                  <a:cxn ang="0">
                    <a:pos x="19" y="4"/>
                  </a:cxn>
                  <a:cxn ang="0">
                    <a:pos x="19" y="0"/>
                  </a:cxn>
                  <a:cxn ang="0">
                    <a:pos x="0" y="0"/>
                  </a:cxn>
                </a:cxnLst>
                <a:rect l="0" t="0" r="r" b="b"/>
                <a:pathLst>
                  <a:path w="20"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843"/>
              <p:cNvSpPr>
                <a:spLocks/>
              </p:cNvSpPr>
              <p:nvPr/>
            </p:nvSpPr>
            <p:spPr bwMode="auto">
              <a:xfrm>
                <a:off x="8059" y="6873"/>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844"/>
              <p:cNvSpPr>
                <a:spLocks/>
              </p:cNvSpPr>
              <p:nvPr/>
            </p:nvSpPr>
            <p:spPr bwMode="auto">
              <a:xfrm>
                <a:off x="8059" y="6873"/>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845"/>
              <p:cNvSpPr>
                <a:spLocks/>
              </p:cNvSpPr>
              <p:nvPr/>
            </p:nvSpPr>
            <p:spPr bwMode="auto">
              <a:xfrm>
                <a:off x="8061" y="6873"/>
                <a:ext cx="15" cy="7"/>
              </a:xfrm>
              <a:custGeom>
                <a:avLst/>
                <a:gdLst/>
                <a:ahLst/>
                <a:cxnLst>
                  <a:cxn ang="0">
                    <a:pos x="0" y="0"/>
                  </a:cxn>
                  <a:cxn ang="0">
                    <a:pos x="0" y="7"/>
                  </a:cxn>
                  <a:cxn ang="0">
                    <a:pos x="4" y="7"/>
                  </a:cxn>
                  <a:cxn ang="0">
                    <a:pos x="7" y="4"/>
                  </a:cxn>
                  <a:cxn ang="0">
                    <a:pos x="14" y="4"/>
                  </a:cxn>
                  <a:cxn ang="0">
                    <a:pos x="14" y="0"/>
                  </a:cxn>
                  <a:cxn ang="0">
                    <a:pos x="0" y="0"/>
                  </a:cxn>
                </a:cxnLst>
                <a:rect l="0" t="0" r="r" b="b"/>
                <a:pathLst>
                  <a:path w="15" h="7">
                    <a:moveTo>
                      <a:pt x="0" y="0"/>
                    </a:moveTo>
                    <a:lnTo>
                      <a:pt x="0" y="7"/>
                    </a:lnTo>
                    <a:lnTo>
                      <a:pt x="4" y="7"/>
                    </a:lnTo>
                    <a:lnTo>
                      <a:pt x="7" y="4"/>
                    </a:lnTo>
                    <a:lnTo>
                      <a:pt x="14"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846"/>
              <p:cNvSpPr>
                <a:spLocks/>
              </p:cNvSpPr>
              <p:nvPr/>
            </p:nvSpPr>
            <p:spPr bwMode="auto">
              <a:xfrm>
                <a:off x="8061" y="6873"/>
                <a:ext cx="15" cy="7"/>
              </a:xfrm>
              <a:custGeom>
                <a:avLst/>
                <a:gdLst/>
                <a:ahLst/>
                <a:cxnLst>
                  <a:cxn ang="0">
                    <a:pos x="0" y="0"/>
                  </a:cxn>
                  <a:cxn ang="0">
                    <a:pos x="0" y="7"/>
                  </a:cxn>
                  <a:cxn ang="0">
                    <a:pos x="4" y="7"/>
                  </a:cxn>
                  <a:cxn ang="0">
                    <a:pos x="7" y="4"/>
                  </a:cxn>
                  <a:cxn ang="0">
                    <a:pos x="14" y="4"/>
                  </a:cxn>
                  <a:cxn ang="0">
                    <a:pos x="14" y="0"/>
                  </a:cxn>
                  <a:cxn ang="0">
                    <a:pos x="0" y="0"/>
                  </a:cxn>
                </a:cxnLst>
                <a:rect l="0" t="0" r="r" b="b"/>
                <a:pathLst>
                  <a:path w="15"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847"/>
              <p:cNvSpPr>
                <a:spLocks/>
              </p:cNvSpPr>
              <p:nvPr/>
            </p:nvSpPr>
            <p:spPr bwMode="auto">
              <a:xfrm>
                <a:off x="8064" y="6873"/>
                <a:ext cx="12" cy="7"/>
              </a:xfrm>
              <a:custGeom>
                <a:avLst/>
                <a:gdLst/>
                <a:ahLst/>
                <a:cxnLst>
                  <a:cxn ang="0">
                    <a:pos x="0" y="0"/>
                  </a:cxn>
                  <a:cxn ang="0">
                    <a:pos x="0" y="7"/>
                  </a:cxn>
                  <a:cxn ang="0">
                    <a:pos x="4" y="7"/>
                  </a:cxn>
                  <a:cxn ang="0">
                    <a:pos x="4" y="4"/>
                  </a:cxn>
                  <a:cxn ang="0">
                    <a:pos x="12" y="4"/>
                  </a:cxn>
                  <a:cxn ang="0">
                    <a:pos x="12" y="0"/>
                  </a:cxn>
                  <a:cxn ang="0">
                    <a:pos x="0" y="0"/>
                  </a:cxn>
                </a:cxnLst>
                <a:rect l="0" t="0" r="r" b="b"/>
                <a:pathLst>
                  <a:path w="12" h="7">
                    <a:moveTo>
                      <a:pt x="0" y="0"/>
                    </a:moveTo>
                    <a:lnTo>
                      <a:pt x="0" y="7"/>
                    </a:lnTo>
                    <a:lnTo>
                      <a:pt x="4" y="7"/>
                    </a:lnTo>
                    <a:lnTo>
                      <a:pt x="4" y="4"/>
                    </a:lnTo>
                    <a:lnTo>
                      <a:pt x="12" y="4"/>
                    </a:lnTo>
                    <a:lnTo>
                      <a:pt x="12"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848"/>
              <p:cNvSpPr>
                <a:spLocks/>
              </p:cNvSpPr>
              <p:nvPr/>
            </p:nvSpPr>
            <p:spPr bwMode="auto">
              <a:xfrm>
                <a:off x="8064" y="6873"/>
                <a:ext cx="12" cy="7"/>
              </a:xfrm>
              <a:custGeom>
                <a:avLst/>
                <a:gdLst/>
                <a:ahLst/>
                <a:cxnLst>
                  <a:cxn ang="0">
                    <a:pos x="0" y="0"/>
                  </a:cxn>
                  <a:cxn ang="0">
                    <a:pos x="0" y="7"/>
                  </a:cxn>
                  <a:cxn ang="0">
                    <a:pos x="4" y="7"/>
                  </a:cxn>
                  <a:cxn ang="0">
                    <a:pos x="7" y="4"/>
                  </a:cxn>
                  <a:cxn ang="0">
                    <a:pos x="12" y="4"/>
                  </a:cxn>
                  <a:cxn ang="0">
                    <a:pos x="12" y="0"/>
                  </a:cxn>
                  <a:cxn ang="0">
                    <a:pos x="0" y="0"/>
                  </a:cxn>
                </a:cxnLst>
                <a:rect l="0" t="0" r="r" b="b"/>
                <a:pathLst>
                  <a:path w="12" h="7">
                    <a:moveTo>
                      <a:pt x="0" y="0"/>
                    </a:moveTo>
                    <a:lnTo>
                      <a:pt x="0" y="7"/>
                    </a:lnTo>
                    <a:lnTo>
                      <a:pt x="4" y="7"/>
                    </a:lnTo>
                    <a:lnTo>
                      <a:pt x="7" y="4"/>
                    </a:lnTo>
                    <a:lnTo>
                      <a:pt x="12" y="4"/>
                    </a:lnTo>
                    <a:lnTo>
                      <a:pt x="12"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849"/>
              <p:cNvSpPr>
                <a:spLocks/>
              </p:cNvSpPr>
              <p:nvPr/>
            </p:nvSpPr>
            <p:spPr bwMode="auto">
              <a:xfrm>
                <a:off x="8066" y="6873"/>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850"/>
              <p:cNvSpPr>
                <a:spLocks/>
              </p:cNvSpPr>
              <p:nvPr/>
            </p:nvSpPr>
            <p:spPr bwMode="auto">
              <a:xfrm>
                <a:off x="8066" y="6873"/>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851"/>
              <p:cNvSpPr>
                <a:spLocks/>
              </p:cNvSpPr>
              <p:nvPr/>
            </p:nvSpPr>
            <p:spPr bwMode="auto">
              <a:xfrm>
                <a:off x="8068" y="6873"/>
                <a:ext cx="8" cy="7"/>
              </a:xfrm>
              <a:custGeom>
                <a:avLst/>
                <a:gdLst/>
                <a:ahLst/>
                <a:cxnLst>
                  <a:cxn ang="0">
                    <a:pos x="0" y="0"/>
                  </a:cxn>
                  <a:cxn ang="0">
                    <a:pos x="0" y="7"/>
                  </a:cxn>
                  <a:cxn ang="0">
                    <a:pos x="2" y="4"/>
                  </a:cxn>
                  <a:cxn ang="0">
                    <a:pos x="7" y="4"/>
                  </a:cxn>
                  <a:cxn ang="0">
                    <a:pos x="7" y="0"/>
                  </a:cxn>
                  <a:cxn ang="0">
                    <a:pos x="0" y="0"/>
                  </a:cxn>
                </a:cxnLst>
                <a:rect l="0" t="0" r="r" b="b"/>
                <a:pathLst>
                  <a:path w="8" h="7">
                    <a:moveTo>
                      <a:pt x="0" y="0"/>
                    </a:moveTo>
                    <a:lnTo>
                      <a:pt x="0" y="7"/>
                    </a:lnTo>
                    <a:lnTo>
                      <a:pt x="2" y="4"/>
                    </a:lnTo>
                    <a:lnTo>
                      <a:pt x="7"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852"/>
              <p:cNvSpPr>
                <a:spLocks/>
              </p:cNvSpPr>
              <p:nvPr/>
            </p:nvSpPr>
            <p:spPr bwMode="auto">
              <a:xfrm>
                <a:off x="8068" y="6873"/>
                <a:ext cx="8" cy="7"/>
              </a:xfrm>
              <a:custGeom>
                <a:avLst/>
                <a:gdLst/>
                <a:ahLst/>
                <a:cxnLst>
                  <a:cxn ang="0">
                    <a:pos x="0" y="0"/>
                  </a:cxn>
                  <a:cxn ang="0">
                    <a:pos x="0" y="7"/>
                  </a:cxn>
                  <a:cxn ang="0">
                    <a:pos x="4" y="4"/>
                  </a:cxn>
                  <a:cxn ang="0">
                    <a:pos x="7" y="4"/>
                  </a:cxn>
                  <a:cxn ang="0">
                    <a:pos x="7" y="0"/>
                  </a:cxn>
                  <a:cxn ang="0">
                    <a:pos x="0" y="0"/>
                  </a:cxn>
                </a:cxnLst>
                <a:rect l="0" t="0" r="r" b="b"/>
                <a:pathLst>
                  <a:path w="8" h="7">
                    <a:moveTo>
                      <a:pt x="0" y="0"/>
                    </a:moveTo>
                    <a:lnTo>
                      <a:pt x="0" y="7"/>
                    </a:lnTo>
                    <a:lnTo>
                      <a:pt x="4"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 name="Freeform 853"/>
              <p:cNvSpPr>
                <a:spLocks/>
              </p:cNvSpPr>
              <p:nvPr/>
            </p:nvSpPr>
            <p:spPr bwMode="auto">
              <a:xfrm>
                <a:off x="8071" y="6873"/>
                <a:ext cx="5" cy="7"/>
              </a:xfrm>
              <a:custGeom>
                <a:avLst/>
                <a:gdLst/>
                <a:ahLst/>
                <a:cxnLst>
                  <a:cxn ang="0">
                    <a:pos x="0" y="0"/>
                  </a:cxn>
                  <a:cxn ang="0">
                    <a:pos x="0" y="7"/>
                  </a:cxn>
                  <a:cxn ang="0">
                    <a:pos x="4" y="4"/>
                  </a:cxn>
                  <a:cxn ang="0">
                    <a:pos x="4" y="0"/>
                  </a:cxn>
                  <a:cxn ang="0">
                    <a:pos x="0" y="0"/>
                  </a:cxn>
                </a:cxnLst>
                <a:rect l="0" t="0" r="r" b="b"/>
                <a:pathLst>
                  <a:path w="5" h="7">
                    <a:moveTo>
                      <a:pt x="0" y="0"/>
                    </a:moveTo>
                    <a:lnTo>
                      <a:pt x="0" y="7"/>
                    </a:lnTo>
                    <a:lnTo>
                      <a:pt x="4"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854"/>
              <p:cNvSpPr>
                <a:spLocks/>
              </p:cNvSpPr>
              <p:nvPr/>
            </p:nvSpPr>
            <p:spPr bwMode="auto">
              <a:xfrm>
                <a:off x="8071" y="6883"/>
                <a:ext cx="12" cy="79"/>
              </a:xfrm>
              <a:custGeom>
                <a:avLst/>
                <a:gdLst/>
                <a:ahLst/>
                <a:cxnLst>
                  <a:cxn ang="0">
                    <a:pos x="7" y="0"/>
                  </a:cxn>
                  <a:cxn ang="0">
                    <a:pos x="0" y="0"/>
                  </a:cxn>
                  <a:cxn ang="0">
                    <a:pos x="4" y="19"/>
                  </a:cxn>
                  <a:cxn ang="0">
                    <a:pos x="4" y="38"/>
                  </a:cxn>
                  <a:cxn ang="0">
                    <a:pos x="7" y="57"/>
                  </a:cxn>
                  <a:cxn ang="0">
                    <a:pos x="7" y="79"/>
                  </a:cxn>
                  <a:cxn ang="0">
                    <a:pos x="12" y="76"/>
                  </a:cxn>
                  <a:cxn ang="0">
                    <a:pos x="12" y="38"/>
                  </a:cxn>
                  <a:cxn ang="0">
                    <a:pos x="7" y="0"/>
                  </a:cxn>
                </a:cxnLst>
                <a:rect l="0" t="0" r="r" b="b"/>
                <a:pathLst>
                  <a:path w="12" h="79">
                    <a:moveTo>
                      <a:pt x="7" y="0"/>
                    </a:moveTo>
                    <a:lnTo>
                      <a:pt x="0" y="0"/>
                    </a:lnTo>
                    <a:lnTo>
                      <a:pt x="4" y="19"/>
                    </a:lnTo>
                    <a:lnTo>
                      <a:pt x="4" y="38"/>
                    </a:lnTo>
                    <a:lnTo>
                      <a:pt x="7" y="57"/>
                    </a:lnTo>
                    <a:lnTo>
                      <a:pt x="7" y="79"/>
                    </a:lnTo>
                    <a:lnTo>
                      <a:pt x="12" y="76"/>
                    </a:lnTo>
                    <a:lnTo>
                      <a:pt x="12" y="38"/>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 name="Freeform 855"/>
              <p:cNvSpPr>
                <a:spLocks/>
              </p:cNvSpPr>
              <p:nvPr/>
            </p:nvSpPr>
            <p:spPr bwMode="auto">
              <a:xfrm>
                <a:off x="8071" y="6883"/>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856"/>
              <p:cNvSpPr>
                <a:spLocks/>
              </p:cNvSpPr>
              <p:nvPr/>
            </p:nvSpPr>
            <p:spPr bwMode="auto">
              <a:xfrm>
                <a:off x="8068" y="6883"/>
                <a:ext cx="15" cy="79"/>
              </a:xfrm>
              <a:custGeom>
                <a:avLst/>
                <a:gdLst/>
                <a:ahLst/>
                <a:cxnLst>
                  <a:cxn ang="0">
                    <a:pos x="12" y="57"/>
                  </a:cxn>
                  <a:cxn ang="0">
                    <a:pos x="12" y="38"/>
                  </a:cxn>
                  <a:cxn ang="0">
                    <a:pos x="7" y="0"/>
                  </a:cxn>
                  <a:cxn ang="0">
                    <a:pos x="0" y="0"/>
                  </a:cxn>
                  <a:cxn ang="0">
                    <a:pos x="2" y="9"/>
                  </a:cxn>
                  <a:cxn ang="0">
                    <a:pos x="2" y="19"/>
                  </a:cxn>
                  <a:cxn ang="0">
                    <a:pos x="7" y="38"/>
                  </a:cxn>
                  <a:cxn ang="0">
                    <a:pos x="7" y="79"/>
                  </a:cxn>
                  <a:cxn ang="0">
                    <a:pos x="9" y="76"/>
                  </a:cxn>
                  <a:cxn ang="0">
                    <a:pos x="14" y="76"/>
                  </a:cxn>
                  <a:cxn ang="0">
                    <a:pos x="12" y="57"/>
                  </a:cxn>
                </a:cxnLst>
                <a:rect l="0" t="0" r="r" b="b"/>
                <a:pathLst>
                  <a:path w="15" h="79">
                    <a:moveTo>
                      <a:pt x="12" y="57"/>
                    </a:moveTo>
                    <a:lnTo>
                      <a:pt x="12" y="38"/>
                    </a:lnTo>
                    <a:lnTo>
                      <a:pt x="7" y="0"/>
                    </a:lnTo>
                    <a:lnTo>
                      <a:pt x="0" y="0"/>
                    </a:lnTo>
                    <a:lnTo>
                      <a:pt x="2" y="9"/>
                    </a:lnTo>
                    <a:lnTo>
                      <a:pt x="2" y="19"/>
                    </a:lnTo>
                    <a:lnTo>
                      <a:pt x="7" y="38"/>
                    </a:lnTo>
                    <a:lnTo>
                      <a:pt x="7" y="79"/>
                    </a:lnTo>
                    <a:lnTo>
                      <a:pt x="9" y="76"/>
                    </a:lnTo>
                    <a:lnTo>
                      <a:pt x="14" y="76"/>
                    </a:lnTo>
                    <a:lnTo>
                      <a:pt x="12"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857"/>
              <p:cNvSpPr>
                <a:spLocks/>
              </p:cNvSpPr>
              <p:nvPr/>
            </p:nvSpPr>
            <p:spPr bwMode="auto">
              <a:xfrm>
                <a:off x="8068" y="6883"/>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858"/>
              <p:cNvSpPr>
                <a:spLocks/>
              </p:cNvSpPr>
              <p:nvPr/>
            </p:nvSpPr>
            <p:spPr bwMode="auto">
              <a:xfrm>
                <a:off x="8066" y="6883"/>
                <a:ext cx="14"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4" h="79">
                    <a:moveTo>
                      <a:pt x="12" y="57"/>
                    </a:moveTo>
                    <a:lnTo>
                      <a:pt x="12" y="38"/>
                    </a:lnTo>
                    <a:lnTo>
                      <a:pt x="7" y="0"/>
                    </a:lnTo>
                    <a:lnTo>
                      <a:pt x="0" y="0"/>
                    </a:lnTo>
                    <a:lnTo>
                      <a:pt x="7" y="57"/>
                    </a:lnTo>
                    <a:lnTo>
                      <a:pt x="7" y="79"/>
                    </a:lnTo>
                    <a:lnTo>
                      <a:pt x="9" y="76"/>
                    </a:lnTo>
                    <a:lnTo>
                      <a:pt x="14" y="76"/>
                    </a:lnTo>
                    <a:lnTo>
                      <a:pt x="12"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859"/>
              <p:cNvSpPr>
                <a:spLocks/>
              </p:cNvSpPr>
              <p:nvPr/>
            </p:nvSpPr>
            <p:spPr bwMode="auto">
              <a:xfrm>
                <a:off x="8066" y="6883"/>
                <a:ext cx="12" cy="77"/>
              </a:xfrm>
              <a:custGeom>
                <a:avLst/>
                <a:gdLst/>
                <a:ahLst/>
                <a:cxnLst>
                  <a:cxn ang="0">
                    <a:pos x="7" y="57"/>
                  </a:cxn>
                  <a:cxn ang="0">
                    <a:pos x="7" y="76"/>
                  </a:cxn>
                  <a:cxn ang="0">
                    <a:pos x="12" y="76"/>
                  </a:cxn>
                  <a:cxn ang="0">
                    <a:pos x="12" y="57"/>
                  </a:cxn>
                  <a:cxn ang="0">
                    <a:pos x="9" y="38"/>
                  </a:cxn>
                  <a:cxn ang="0">
                    <a:pos x="9" y="19"/>
                  </a:cxn>
                  <a:cxn ang="0">
                    <a:pos x="4" y="0"/>
                  </a:cxn>
                  <a:cxn ang="0">
                    <a:pos x="0" y="0"/>
                  </a:cxn>
                  <a:cxn ang="0">
                    <a:pos x="7" y="57"/>
                  </a:cxn>
                </a:cxnLst>
                <a:rect l="0" t="0" r="r" b="b"/>
                <a:pathLst>
                  <a:path w="12" h="77">
                    <a:moveTo>
                      <a:pt x="7" y="57"/>
                    </a:moveTo>
                    <a:lnTo>
                      <a:pt x="7" y="76"/>
                    </a:lnTo>
                    <a:lnTo>
                      <a:pt x="12" y="76"/>
                    </a:lnTo>
                    <a:lnTo>
                      <a:pt x="12" y="57"/>
                    </a:lnTo>
                    <a:lnTo>
                      <a:pt x="9" y="38"/>
                    </a:lnTo>
                    <a:lnTo>
                      <a:pt x="9" y="19"/>
                    </a:lnTo>
                    <a:lnTo>
                      <a:pt x="4" y="0"/>
                    </a:lnTo>
                    <a:lnTo>
                      <a:pt x="0" y="0"/>
                    </a:lnTo>
                    <a:lnTo>
                      <a:pt x="7"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860"/>
              <p:cNvSpPr>
                <a:spLocks/>
              </p:cNvSpPr>
              <p:nvPr/>
            </p:nvSpPr>
            <p:spPr bwMode="auto">
              <a:xfrm>
                <a:off x="8064" y="6883"/>
                <a:ext cx="14" cy="79"/>
              </a:xfrm>
              <a:custGeom>
                <a:avLst/>
                <a:gdLst/>
                <a:ahLst/>
                <a:cxnLst>
                  <a:cxn ang="0">
                    <a:pos x="7" y="0"/>
                  </a:cxn>
                  <a:cxn ang="0">
                    <a:pos x="0" y="0"/>
                  </a:cxn>
                  <a:cxn ang="0">
                    <a:pos x="4" y="19"/>
                  </a:cxn>
                  <a:cxn ang="0">
                    <a:pos x="7" y="38"/>
                  </a:cxn>
                  <a:cxn ang="0">
                    <a:pos x="7" y="79"/>
                  </a:cxn>
                  <a:cxn ang="0">
                    <a:pos x="9" y="76"/>
                  </a:cxn>
                  <a:cxn ang="0">
                    <a:pos x="14" y="76"/>
                  </a:cxn>
                  <a:cxn ang="0">
                    <a:pos x="12" y="57"/>
                  </a:cxn>
                  <a:cxn ang="0">
                    <a:pos x="12" y="38"/>
                  </a:cxn>
                  <a:cxn ang="0">
                    <a:pos x="7" y="0"/>
                  </a:cxn>
                </a:cxnLst>
                <a:rect l="0" t="0" r="r" b="b"/>
                <a:pathLst>
                  <a:path w="14" h="79">
                    <a:moveTo>
                      <a:pt x="7" y="0"/>
                    </a:moveTo>
                    <a:lnTo>
                      <a:pt x="0" y="0"/>
                    </a:lnTo>
                    <a:lnTo>
                      <a:pt x="4" y="19"/>
                    </a:lnTo>
                    <a:lnTo>
                      <a:pt x="7" y="38"/>
                    </a:lnTo>
                    <a:lnTo>
                      <a:pt x="7" y="79"/>
                    </a:lnTo>
                    <a:lnTo>
                      <a:pt x="9" y="76"/>
                    </a:lnTo>
                    <a:lnTo>
                      <a:pt x="14" y="76"/>
                    </a:lnTo>
                    <a:lnTo>
                      <a:pt x="12" y="57"/>
                    </a:lnTo>
                    <a:lnTo>
                      <a:pt x="12" y="38"/>
                    </a:lnTo>
                    <a:lnTo>
                      <a:pt x="7"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861"/>
              <p:cNvSpPr>
                <a:spLocks/>
              </p:cNvSpPr>
              <p:nvPr/>
            </p:nvSpPr>
            <p:spPr bwMode="auto">
              <a:xfrm>
                <a:off x="8064" y="6883"/>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862"/>
              <p:cNvSpPr>
                <a:spLocks/>
              </p:cNvSpPr>
              <p:nvPr/>
            </p:nvSpPr>
            <p:spPr bwMode="auto">
              <a:xfrm>
                <a:off x="8061" y="6883"/>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863"/>
              <p:cNvSpPr>
                <a:spLocks/>
              </p:cNvSpPr>
              <p:nvPr/>
            </p:nvSpPr>
            <p:spPr bwMode="auto">
              <a:xfrm>
                <a:off x="8061" y="6883"/>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864"/>
              <p:cNvSpPr>
                <a:spLocks/>
              </p:cNvSpPr>
              <p:nvPr/>
            </p:nvSpPr>
            <p:spPr bwMode="auto">
              <a:xfrm>
                <a:off x="8059" y="6883"/>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865"/>
              <p:cNvSpPr>
                <a:spLocks/>
              </p:cNvSpPr>
              <p:nvPr/>
            </p:nvSpPr>
            <p:spPr bwMode="auto">
              <a:xfrm>
                <a:off x="8059" y="6883"/>
                <a:ext cx="12" cy="79"/>
              </a:xfrm>
              <a:custGeom>
                <a:avLst/>
                <a:gdLst/>
                <a:ahLst/>
                <a:cxnLst>
                  <a:cxn ang="0">
                    <a:pos x="7" y="57"/>
                  </a:cxn>
                  <a:cxn ang="0">
                    <a:pos x="7" y="79"/>
                  </a:cxn>
                  <a:cxn ang="0">
                    <a:pos x="12" y="76"/>
                  </a:cxn>
                  <a:cxn ang="0">
                    <a:pos x="12" y="38"/>
                  </a:cxn>
                  <a:cxn ang="0">
                    <a:pos x="9" y="19"/>
                  </a:cxn>
                  <a:cxn ang="0">
                    <a:pos x="4" y="0"/>
                  </a:cxn>
                  <a:cxn ang="0">
                    <a:pos x="0" y="0"/>
                  </a:cxn>
                  <a:cxn ang="0">
                    <a:pos x="7" y="57"/>
                  </a:cxn>
                </a:cxnLst>
                <a:rect l="0" t="0" r="r" b="b"/>
                <a:pathLst>
                  <a:path w="12" h="79">
                    <a:moveTo>
                      <a:pt x="7" y="57"/>
                    </a:moveTo>
                    <a:lnTo>
                      <a:pt x="7" y="79"/>
                    </a:lnTo>
                    <a:lnTo>
                      <a:pt x="12" y="76"/>
                    </a:lnTo>
                    <a:lnTo>
                      <a:pt x="12" y="38"/>
                    </a:lnTo>
                    <a:lnTo>
                      <a:pt x="9" y="19"/>
                    </a:lnTo>
                    <a:lnTo>
                      <a:pt x="4" y="0"/>
                    </a:lnTo>
                    <a:lnTo>
                      <a:pt x="0" y="0"/>
                    </a:lnTo>
                    <a:lnTo>
                      <a:pt x="7" y="5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866"/>
              <p:cNvSpPr>
                <a:spLocks/>
              </p:cNvSpPr>
              <p:nvPr/>
            </p:nvSpPr>
            <p:spPr bwMode="auto">
              <a:xfrm>
                <a:off x="6708" y="6912"/>
                <a:ext cx="127" cy="33"/>
              </a:xfrm>
              <a:custGeom>
                <a:avLst/>
                <a:gdLst/>
                <a:ahLst/>
                <a:cxnLst>
                  <a:cxn ang="0">
                    <a:pos x="0" y="33"/>
                  </a:cxn>
                  <a:cxn ang="0">
                    <a:pos x="127" y="26"/>
                  </a:cxn>
                  <a:cxn ang="0">
                    <a:pos x="124" y="0"/>
                  </a:cxn>
                  <a:cxn ang="0">
                    <a:pos x="4" y="14"/>
                  </a:cxn>
                  <a:cxn ang="0">
                    <a:pos x="0" y="33"/>
                  </a:cxn>
                </a:cxnLst>
                <a:rect l="0" t="0" r="r" b="b"/>
                <a:pathLst>
                  <a:path w="127" h="33">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867"/>
              <p:cNvSpPr>
                <a:spLocks/>
              </p:cNvSpPr>
              <p:nvPr/>
            </p:nvSpPr>
            <p:spPr bwMode="auto">
              <a:xfrm>
                <a:off x="6799" y="6708"/>
                <a:ext cx="333" cy="266"/>
              </a:xfrm>
              <a:custGeom>
                <a:avLst/>
                <a:gdLst/>
                <a:ahLst/>
                <a:cxnLst>
                  <a:cxn ang="0">
                    <a:pos x="26" y="240"/>
                  </a:cxn>
                  <a:cxn ang="0">
                    <a:pos x="16" y="244"/>
                  </a:cxn>
                  <a:cxn ang="0">
                    <a:pos x="19" y="247"/>
                  </a:cxn>
                  <a:cxn ang="0">
                    <a:pos x="24" y="249"/>
                  </a:cxn>
                  <a:cxn ang="0">
                    <a:pos x="26" y="249"/>
                  </a:cxn>
                  <a:cxn ang="0">
                    <a:pos x="31" y="252"/>
                  </a:cxn>
                  <a:cxn ang="0">
                    <a:pos x="48" y="252"/>
                  </a:cxn>
                  <a:cxn ang="0">
                    <a:pos x="52" y="254"/>
                  </a:cxn>
                  <a:cxn ang="0">
                    <a:pos x="91" y="254"/>
                  </a:cxn>
                  <a:cxn ang="0">
                    <a:pos x="151" y="256"/>
                  </a:cxn>
                  <a:cxn ang="0">
                    <a:pos x="175" y="266"/>
                  </a:cxn>
                  <a:cxn ang="0">
                    <a:pos x="180" y="266"/>
                  </a:cxn>
                  <a:cxn ang="0">
                    <a:pos x="201" y="259"/>
                  </a:cxn>
                  <a:cxn ang="0">
                    <a:pos x="208" y="256"/>
                  </a:cxn>
                  <a:cxn ang="0">
                    <a:pos x="213" y="256"/>
                  </a:cxn>
                  <a:cxn ang="0">
                    <a:pos x="228" y="249"/>
                  </a:cxn>
                  <a:cxn ang="0">
                    <a:pos x="232" y="247"/>
                  </a:cxn>
                  <a:cxn ang="0">
                    <a:pos x="232" y="242"/>
                  </a:cxn>
                  <a:cxn ang="0">
                    <a:pos x="230" y="240"/>
                  </a:cxn>
                  <a:cxn ang="0">
                    <a:pos x="225" y="240"/>
                  </a:cxn>
                  <a:cxn ang="0">
                    <a:pos x="244" y="213"/>
                  </a:cxn>
                  <a:cxn ang="0">
                    <a:pos x="328" y="199"/>
                  </a:cxn>
                  <a:cxn ang="0">
                    <a:pos x="333" y="96"/>
                  </a:cxn>
                  <a:cxn ang="0">
                    <a:pos x="273" y="45"/>
                  </a:cxn>
                  <a:cxn ang="0">
                    <a:pos x="184" y="4"/>
                  </a:cxn>
                  <a:cxn ang="0">
                    <a:pos x="129" y="0"/>
                  </a:cxn>
                  <a:cxn ang="0">
                    <a:pos x="110" y="19"/>
                  </a:cxn>
                  <a:cxn ang="0">
                    <a:pos x="100" y="31"/>
                  </a:cxn>
                  <a:cxn ang="0">
                    <a:pos x="79" y="67"/>
                  </a:cxn>
                  <a:cxn ang="0">
                    <a:pos x="64" y="96"/>
                  </a:cxn>
                  <a:cxn ang="0">
                    <a:pos x="57" y="108"/>
                  </a:cxn>
                  <a:cxn ang="0">
                    <a:pos x="50" y="122"/>
                  </a:cxn>
                  <a:cxn ang="0">
                    <a:pos x="43" y="134"/>
                  </a:cxn>
                  <a:cxn ang="0">
                    <a:pos x="38" y="148"/>
                  </a:cxn>
                  <a:cxn ang="0">
                    <a:pos x="31" y="160"/>
                  </a:cxn>
                  <a:cxn ang="0">
                    <a:pos x="24" y="170"/>
                  </a:cxn>
                  <a:cxn ang="0">
                    <a:pos x="16" y="182"/>
                  </a:cxn>
                  <a:cxn ang="0">
                    <a:pos x="12" y="192"/>
                  </a:cxn>
                  <a:cxn ang="0">
                    <a:pos x="0" y="208"/>
                  </a:cxn>
                  <a:cxn ang="0">
                    <a:pos x="2" y="211"/>
                  </a:cxn>
                  <a:cxn ang="0">
                    <a:pos x="7" y="211"/>
                  </a:cxn>
                  <a:cxn ang="0">
                    <a:pos x="12" y="213"/>
                  </a:cxn>
                  <a:cxn ang="0">
                    <a:pos x="16" y="216"/>
                  </a:cxn>
                  <a:cxn ang="0">
                    <a:pos x="21" y="216"/>
                  </a:cxn>
                  <a:cxn ang="0">
                    <a:pos x="26" y="218"/>
                  </a:cxn>
                  <a:cxn ang="0">
                    <a:pos x="33" y="218"/>
                  </a:cxn>
                  <a:cxn ang="0">
                    <a:pos x="36" y="220"/>
                  </a:cxn>
                  <a:cxn ang="0">
                    <a:pos x="48" y="220"/>
                  </a:cxn>
                  <a:cxn ang="0">
                    <a:pos x="57" y="228"/>
                  </a:cxn>
                  <a:cxn ang="0">
                    <a:pos x="62" y="230"/>
                  </a:cxn>
                  <a:cxn ang="0">
                    <a:pos x="45" y="237"/>
                  </a:cxn>
                  <a:cxn ang="0">
                    <a:pos x="26" y="240"/>
                  </a:cxn>
                </a:cxnLst>
                <a:rect l="0" t="0" r="r" b="b"/>
                <a:pathLst>
                  <a:path w="333" h="266">
                    <a:moveTo>
                      <a:pt x="26" y="240"/>
                    </a:moveTo>
                    <a:lnTo>
                      <a:pt x="16" y="244"/>
                    </a:lnTo>
                    <a:lnTo>
                      <a:pt x="19" y="247"/>
                    </a:lnTo>
                    <a:lnTo>
                      <a:pt x="24" y="249"/>
                    </a:lnTo>
                    <a:lnTo>
                      <a:pt x="26" y="249"/>
                    </a:lnTo>
                    <a:lnTo>
                      <a:pt x="31" y="252"/>
                    </a:lnTo>
                    <a:lnTo>
                      <a:pt x="48" y="252"/>
                    </a:lnTo>
                    <a:lnTo>
                      <a:pt x="52" y="254"/>
                    </a:lnTo>
                    <a:lnTo>
                      <a:pt x="91" y="254"/>
                    </a:lnTo>
                    <a:lnTo>
                      <a:pt x="151" y="256"/>
                    </a:lnTo>
                    <a:lnTo>
                      <a:pt x="175" y="266"/>
                    </a:lnTo>
                    <a:lnTo>
                      <a:pt x="180" y="266"/>
                    </a:lnTo>
                    <a:lnTo>
                      <a:pt x="201" y="259"/>
                    </a:lnTo>
                    <a:lnTo>
                      <a:pt x="208" y="256"/>
                    </a:lnTo>
                    <a:lnTo>
                      <a:pt x="213" y="256"/>
                    </a:lnTo>
                    <a:lnTo>
                      <a:pt x="228" y="249"/>
                    </a:lnTo>
                    <a:lnTo>
                      <a:pt x="232" y="247"/>
                    </a:lnTo>
                    <a:lnTo>
                      <a:pt x="232" y="242"/>
                    </a:lnTo>
                    <a:lnTo>
                      <a:pt x="230" y="240"/>
                    </a:lnTo>
                    <a:lnTo>
                      <a:pt x="225" y="240"/>
                    </a:lnTo>
                    <a:lnTo>
                      <a:pt x="244" y="213"/>
                    </a:lnTo>
                    <a:lnTo>
                      <a:pt x="328" y="199"/>
                    </a:lnTo>
                    <a:lnTo>
                      <a:pt x="333" y="96"/>
                    </a:lnTo>
                    <a:lnTo>
                      <a:pt x="273" y="45"/>
                    </a:lnTo>
                    <a:lnTo>
                      <a:pt x="184" y="4"/>
                    </a:lnTo>
                    <a:lnTo>
                      <a:pt x="129" y="0"/>
                    </a:lnTo>
                    <a:lnTo>
                      <a:pt x="110" y="19"/>
                    </a:lnTo>
                    <a:lnTo>
                      <a:pt x="100" y="31"/>
                    </a:lnTo>
                    <a:lnTo>
                      <a:pt x="79" y="67"/>
                    </a:lnTo>
                    <a:lnTo>
                      <a:pt x="64" y="96"/>
                    </a:lnTo>
                    <a:lnTo>
                      <a:pt x="57" y="108"/>
                    </a:lnTo>
                    <a:lnTo>
                      <a:pt x="50" y="122"/>
                    </a:lnTo>
                    <a:lnTo>
                      <a:pt x="43" y="134"/>
                    </a:lnTo>
                    <a:lnTo>
                      <a:pt x="38" y="148"/>
                    </a:lnTo>
                    <a:lnTo>
                      <a:pt x="31" y="160"/>
                    </a:lnTo>
                    <a:lnTo>
                      <a:pt x="24" y="170"/>
                    </a:lnTo>
                    <a:lnTo>
                      <a:pt x="16" y="182"/>
                    </a:lnTo>
                    <a:lnTo>
                      <a:pt x="12" y="192"/>
                    </a:lnTo>
                    <a:lnTo>
                      <a:pt x="0" y="208"/>
                    </a:lnTo>
                    <a:lnTo>
                      <a:pt x="2" y="211"/>
                    </a:lnTo>
                    <a:lnTo>
                      <a:pt x="7" y="211"/>
                    </a:lnTo>
                    <a:lnTo>
                      <a:pt x="12" y="213"/>
                    </a:lnTo>
                    <a:lnTo>
                      <a:pt x="16" y="216"/>
                    </a:lnTo>
                    <a:lnTo>
                      <a:pt x="21" y="216"/>
                    </a:lnTo>
                    <a:lnTo>
                      <a:pt x="26" y="218"/>
                    </a:lnTo>
                    <a:lnTo>
                      <a:pt x="33" y="218"/>
                    </a:lnTo>
                    <a:lnTo>
                      <a:pt x="36" y="220"/>
                    </a:lnTo>
                    <a:lnTo>
                      <a:pt x="48" y="220"/>
                    </a:lnTo>
                    <a:lnTo>
                      <a:pt x="57" y="228"/>
                    </a:lnTo>
                    <a:lnTo>
                      <a:pt x="62" y="230"/>
                    </a:lnTo>
                    <a:lnTo>
                      <a:pt x="45" y="237"/>
                    </a:lnTo>
                    <a:lnTo>
                      <a:pt x="26"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868"/>
              <p:cNvSpPr>
                <a:spLocks/>
              </p:cNvSpPr>
              <p:nvPr/>
            </p:nvSpPr>
            <p:spPr bwMode="auto">
              <a:xfrm>
                <a:off x="6614" y="6844"/>
                <a:ext cx="60" cy="92"/>
              </a:xfrm>
              <a:custGeom>
                <a:avLst/>
                <a:gdLst/>
                <a:ahLst/>
                <a:cxnLst>
                  <a:cxn ang="0">
                    <a:pos x="7" y="0"/>
                  </a:cxn>
                  <a:cxn ang="0">
                    <a:pos x="7" y="0"/>
                  </a:cxn>
                  <a:cxn ang="0">
                    <a:pos x="4" y="19"/>
                  </a:cxn>
                  <a:cxn ang="0">
                    <a:pos x="0" y="62"/>
                  </a:cxn>
                  <a:cxn ang="0">
                    <a:pos x="0" y="86"/>
                  </a:cxn>
                  <a:cxn ang="0">
                    <a:pos x="35" y="91"/>
                  </a:cxn>
                  <a:cxn ang="0">
                    <a:pos x="60" y="83"/>
                  </a:cxn>
                  <a:cxn ang="0">
                    <a:pos x="60" y="43"/>
                  </a:cxn>
                  <a:cxn ang="0">
                    <a:pos x="57" y="33"/>
                  </a:cxn>
                  <a:cxn ang="0">
                    <a:pos x="57" y="21"/>
                  </a:cxn>
                  <a:cxn ang="0">
                    <a:pos x="55" y="11"/>
                  </a:cxn>
                  <a:cxn ang="0">
                    <a:pos x="52" y="0"/>
                  </a:cxn>
                  <a:cxn ang="0">
                    <a:pos x="7" y="0"/>
                  </a:cxn>
                </a:cxnLst>
                <a:rect l="0" t="0" r="r" b="b"/>
                <a:pathLst>
                  <a:path w="60" h="92">
                    <a:moveTo>
                      <a:pt x="7" y="0"/>
                    </a:moveTo>
                    <a:lnTo>
                      <a:pt x="7" y="0"/>
                    </a:lnTo>
                    <a:lnTo>
                      <a:pt x="4" y="19"/>
                    </a:lnTo>
                    <a:lnTo>
                      <a:pt x="0" y="62"/>
                    </a:lnTo>
                    <a:lnTo>
                      <a:pt x="0" y="86"/>
                    </a:lnTo>
                    <a:lnTo>
                      <a:pt x="35" y="91"/>
                    </a:lnTo>
                    <a:lnTo>
                      <a:pt x="60" y="83"/>
                    </a:lnTo>
                    <a:lnTo>
                      <a:pt x="60" y="43"/>
                    </a:lnTo>
                    <a:lnTo>
                      <a:pt x="57" y="33"/>
                    </a:lnTo>
                    <a:lnTo>
                      <a:pt x="57" y="21"/>
                    </a:lnTo>
                    <a:lnTo>
                      <a:pt x="55" y="11"/>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869"/>
              <p:cNvSpPr>
                <a:spLocks/>
              </p:cNvSpPr>
              <p:nvPr/>
            </p:nvSpPr>
            <p:spPr bwMode="auto">
              <a:xfrm>
                <a:off x="6614" y="6854"/>
                <a:ext cx="36" cy="72"/>
              </a:xfrm>
              <a:custGeom>
                <a:avLst/>
                <a:gdLst/>
                <a:ahLst/>
                <a:cxnLst>
                  <a:cxn ang="0">
                    <a:pos x="35" y="0"/>
                  </a:cxn>
                  <a:cxn ang="0">
                    <a:pos x="4" y="0"/>
                  </a:cxn>
                  <a:cxn ang="0">
                    <a:pos x="2" y="19"/>
                  </a:cxn>
                  <a:cxn ang="0">
                    <a:pos x="0" y="33"/>
                  </a:cxn>
                  <a:cxn ang="0">
                    <a:pos x="0" y="69"/>
                  </a:cxn>
                  <a:cxn ang="0">
                    <a:pos x="11" y="69"/>
                  </a:cxn>
                  <a:cxn ang="0">
                    <a:pos x="16" y="71"/>
                  </a:cxn>
                  <a:cxn ang="0">
                    <a:pos x="35" y="71"/>
                  </a:cxn>
                  <a:cxn ang="0">
                    <a:pos x="35" y="0"/>
                  </a:cxn>
                </a:cxnLst>
                <a:rect l="0" t="0" r="r" b="b"/>
                <a:pathLst>
                  <a:path w="36" h="72">
                    <a:moveTo>
                      <a:pt x="35" y="0"/>
                    </a:moveTo>
                    <a:lnTo>
                      <a:pt x="4" y="0"/>
                    </a:lnTo>
                    <a:lnTo>
                      <a:pt x="2" y="19"/>
                    </a:lnTo>
                    <a:lnTo>
                      <a:pt x="0" y="33"/>
                    </a:lnTo>
                    <a:lnTo>
                      <a:pt x="0" y="69"/>
                    </a:lnTo>
                    <a:lnTo>
                      <a:pt x="11" y="69"/>
                    </a:lnTo>
                    <a:lnTo>
                      <a:pt x="16" y="71"/>
                    </a:lnTo>
                    <a:lnTo>
                      <a:pt x="35" y="71"/>
                    </a:lnTo>
                    <a:lnTo>
                      <a:pt x="35"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870"/>
              <p:cNvSpPr>
                <a:spLocks/>
              </p:cNvSpPr>
              <p:nvPr/>
            </p:nvSpPr>
            <p:spPr bwMode="auto">
              <a:xfrm>
                <a:off x="6614" y="6854"/>
                <a:ext cx="36" cy="67"/>
              </a:xfrm>
              <a:custGeom>
                <a:avLst/>
                <a:gdLst/>
                <a:ahLst/>
                <a:cxnLst>
                  <a:cxn ang="0">
                    <a:pos x="33" y="0"/>
                  </a:cxn>
                  <a:cxn ang="0">
                    <a:pos x="4" y="0"/>
                  </a:cxn>
                  <a:cxn ang="0">
                    <a:pos x="2" y="16"/>
                  </a:cxn>
                  <a:cxn ang="0">
                    <a:pos x="2" y="31"/>
                  </a:cxn>
                  <a:cxn ang="0">
                    <a:pos x="0" y="47"/>
                  </a:cxn>
                  <a:cxn ang="0">
                    <a:pos x="0" y="64"/>
                  </a:cxn>
                  <a:cxn ang="0">
                    <a:pos x="9" y="64"/>
                  </a:cxn>
                  <a:cxn ang="0">
                    <a:pos x="11" y="67"/>
                  </a:cxn>
                  <a:cxn ang="0">
                    <a:pos x="33" y="67"/>
                  </a:cxn>
                  <a:cxn ang="0">
                    <a:pos x="35" y="52"/>
                  </a:cxn>
                  <a:cxn ang="0">
                    <a:pos x="35" y="16"/>
                  </a:cxn>
                  <a:cxn ang="0">
                    <a:pos x="33" y="0"/>
                  </a:cxn>
                </a:cxnLst>
                <a:rect l="0" t="0" r="r" b="b"/>
                <a:pathLst>
                  <a:path w="36" h="67">
                    <a:moveTo>
                      <a:pt x="33" y="0"/>
                    </a:moveTo>
                    <a:lnTo>
                      <a:pt x="4" y="0"/>
                    </a:lnTo>
                    <a:lnTo>
                      <a:pt x="2" y="16"/>
                    </a:lnTo>
                    <a:lnTo>
                      <a:pt x="2" y="31"/>
                    </a:lnTo>
                    <a:lnTo>
                      <a:pt x="0" y="47"/>
                    </a:lnTo>
                    <a:lnTo>
                      <a:pt x="0" y="64"/>
                    </a:lnTo>
                    <a:lnTo>
                      <a:pt x="9" y="64"/>
                    </a:lnTo>
                    <a:lnTo>
                      <a:pt x="11" y="67"/>
                    </a:lnTo>
                    <a:lnTo>
                      <a:pt x="33" y="67"/>
                    </a:lnTo>
                    <a:lnTo>
                      <a:pt x="35" y="52"/>
                    </a:lnTo>
                    <a:lnTo>
                      <a:pt x="35"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871"/>
              <p:cNvSpPr>
                <a:spLocks/>
              </p:cNvSpPr>
              <p:nvPr/>
            </p:nvSpPr>
            <p:spPr bwMode="auto">
              <a:xfrm>
                <a:off x="6614" y="6854"/>
                <a:ext cx="36" cy="62"/>
              </a:xfrm>
              <a:custGeom>
                <a:avLst/>
                <a:gdLst/>
                <a:ahLst/>
                <a:cxnLst>
                  <a:cxn ang="0">
                    <a:pos x="35" y="31"/>
                  </a:cxn>
                  <a:cxn ang="0">
                    <a:pos x="33" y="16"/>
                  </a:cxn>
                  <a:cxn ang="0">
                    <a:pos x="33" y="0"/>
                  </a:cxn>
                  <a:cxn ang="0">
                    <a:pos x="7" y="0"/>
                  </a:cxn>
                  <a:cxn ang="0">
                    <a:pos x="2" y="16"/>
                  </a:cxn>
                  <a:cxn ang="0">
                    <a:pos x="2" y="31"/>
                  </a:cxn>
                  <a:cxn ang="0">
                    <a:pos x="0" y="45"/>
                  </a:cxn>
                  <a:cxn ang="0">
                    <a:pos x="0" y="60"/>
                  </a:cxn>
                  <a:cxn ang="0">
                    <a:pos x="4" y="62"/>
                  </a:cxn>
                  <a:cxn ang="0">
                    <a:pos x="33" y="62"/>
                  </a:cxn>
                  <a:cxn ang="0">
                    <a:pos x="33" y="47"/>
                  </a:cxn>
                  <a:cxn ang="0">
                    <a:pos x="35" y="31"/>
                  </a:cxn>
                </a:cxnLst>
                <a:rect l="0" t="0" r="r" b="b"/>
                <a:pathLst>
                  <a:path w="36" h="62">
                    <a:moveTo>
                      <a:pt x="35" y="31"/>
                    </a:moveTo>
                    <a:lnTo>
                      <a:pt x="33" y="16"/>
                    </a:lnTo>
                    <a:lnTo>
                      <a:pt x="33" y="0"/>
                    </a:lnTo>
                    <a:lnTo>
                      <a:pt x="7" y="0"/>
                    </a:lnTo>
                    <a:lnTo>
                      <a:pt x="2" y="16"/>
                    </a:lnTo>
                    <a:lnTo>
                      <a:pt x="2" y="31"/>
                    </a:lnTo>
                    <a:lnTo>
                      <a:pt x="0" y="45"/>
                    </a:lnTo>
                    <a:lnTo>
                      <a:pt x="0" y="60"/>
                    </a:lnTo>
                    <a:lnTo>
                      <a:pt x="4" y="62"/>
                    </a:lnTo>
                    <a:lnTo>
                      <a:pt x="33" y="62"/>
                    </a:lnTo>
                    <a:lnTo>
                      <a:pt x="33" y="47"/>
                    </a:lnTo>
                    <a:lnTo>
                      <a:pt x="35" y="31"/>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872"/>
              <p:cNvSpPr>
                <a:spLocks/>
              </p:cNvSpPr>
              <p:nvPr/>
            </p:nvSpPr>
            <p:spPr bwMode="auto">
              <a:xfrm>
                <a:off x="6616" y="6854"/>
                <a:ext cx="32"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2"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873"/>
              <p:cNvSpPr>
                <a:spLocks/>
              </p:cNvSpPr>
              <p:nvPr/>
            </p:nvSpPr>
            <p:spPr bwMode="auto">
              <a:xfrm>
                <a:off x="6616" y="6854"/>
                <a:ext cx="32"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2"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874"/>
              <p:cNvSpPr>
                <a:spLocks/>
              </p:cNvSpPr>
              <p:nvPr/>
            </p:nvSpPr>
            <p:spPr bwMode="auto">
              <a:xfrm>
                <a:off x="6616" y="6854"/>
                <a:ext cx="29" cy="50"/>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9" h="50">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875"/>
              <p:cNvSpPr>
                <a:spLocks/>
              </p:cNvSpPr>
              <p:nvPr/>
            </p:nvSpPr>
            <p:spPr bwMode="auto">
              <a:xfrm>
                <a:off x="6616" y="6854"/>
                <a:ext cx="29" cy="46"/>
              </a:xfrm>
              <a:custGeom>
                <a:avLst/>
                <a:gdLst/>
                <a:ahLst/>
                <a:cxnLst>
                  <a:cxn ang="0">
                    <a:pos x="28" y="45"/>
                  </a:cxn>
                  <a:cxn ang="0">
                    <a:pos x="28" y="0"/>
                  </a:cxn>
                  <a:cxn ang="0">
                    <a:pos x="4" y="0"/>
                  </a:cxn>
                  <a:cxn ang="0">
                    <a:pos x="2" y="11"/>
                  </a:cxn>
                  <a:cxn ang="0">
                    <a:pos x="0" y="21"/>
                  </a:cxn>
                  <a:cxn ang="0">
                    <a:pos x="0" y="43"/>
                  </a:cxn>
                  <a:cxn ang="0">
                    <a:pos x="4" y="43"/>
                  </a:cxn>
                  <a:cxn ang="0">
                    <a:pos x="7" y="45"/>
                  </a:cxn>
                  <a:cxn ang="0">
                    <a:pos x="28" y="45"/>
                  </a:cxn>
                </a:cxnLst>
                <a:rect l="0" t="0" r="r" b="b"/>
                <a:pathLst>
                  <a:path w="29" h="46">
                    <a:moveTo>
                      <a:pt x="28" y="45"/>
                    </a:moveTo>
                    <a:lnTo>
                      <a:pt x="28" y="0"/>
                    </a:lnTo>
                    <a:lnTo>
                      <a:pt x="4" y="0"/>
                    </a:lnTo>
                    <a:lnTo>
                      <a:pt x="2" y="11"/>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876"/>
              <p:cNvSpPr>
                <a:spLocks/>
              </p:cNvSpPr>
              <p:nvPr/>
            </p:nvSpPr>
            <p:spPr bwMode="auto">
              <a:xfrm>
                <a:off x="6616" y="6854"/>
                <a:ext cx="27"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7"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877"/>
              <p:cNvSpPr>
                <a:spLocks/>
              </p:cNvSpPr>
              <p:nvPr/>
            </p:nvSpPr>
            <p:spPr bwMode="auto">
              <a:xfrm>
                <a:off x="6619" y="6854"/>
                <a:ext cx="24" cy="36"/>
              </a:xfrm>
              <a:custGeom>
                <a:avLst/>
                <a:gdLst/>
                <a:ahLst/>
                <a:cxnLst>
                  <a:cxn ang="0">
                    <a:pos x="2" y="0"/>
                  </a:cxn>
                  <a:cxn ang="0">
                    <a:pos x="2" y="0"/>
                  </a:cxn>
                  <a:cxn ang="0">
                    <a:pos x="0" y="9"/>
                  </a:cxn>
                  <a:cxn ang="0">
                    <a:pos x="0" y="35"/>
                  </a:cxn>
                  <a:cxn ang="0">
                    <a:pos x="24" y="35"/>
                  </a:cxn>
                  <a:cxn ang="0">
                    <a:pos x="24" y="0"/>
                  </a:cxn>
                  <a:cxn ang="0">
                    <a:pos x="2" y="0"/>
                  </a:cxn>
                </a:cxnLst>
                <a:rect l="0" t="0" r="r" b="b"/>
                <a:pathLst>
                  <a:path w="24" h="36">
                    <a:moveTo>
                      <a:pt x="2" y="0"/>
                    </a:moveTo>
                    <a:lnTo>
                      <a:pt x="2" y="0"/>
                    </a:lnTo>
                    <a:lnTo>
                      <a:pt x="0" y="9"/>
                    </a:lnTo>
                    <a:lnTo>
                      <a:pt x="0" y="35"/>
                    </a:lnTo>
                    <a:lnTo>
                      <a:pt x="24" y="35"/>
                    </a:lnTo>
                    <a:lnTo>
                      <a:pt x="24"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878"/>
              <p:cNvSpPr>
                <a:spLocks/>
              </p:cNvSpPr>
              <p:nvPr/>
            </p:nvSpPr>
            <p:spPr bwMode="auto">
              <a:xfrm>
                <a:off x="6619" y="6854"/>
                <a:ext cx="24" cy="31"/>
              </a:xfrm>
              <a:custGeom>
                <a:avLst/>
                <a:gdLst/>
                <a:ahLst/>
                <a:cxnLst>
                  <a:cxn ang="0">
                    <a:pos x="2" y="0"/>
                  </a:cxn>
                  <a:cxn ang="0">
                    <a:pos x="2" y="0"/>
                  </a:cxn>
                  <a:cxn ang="0">
                    <a:pos x="0" y="9"/>
                  </a:cxn>
                  <a:cxn ang="0">
                    <a:pos x="0" y="31"/>
                  </a:cxn>
                  <a:cxn ang="0">
                    <a:pos x="24" y="31"/>
                  </a:cxn>
                  <a:cxn ang="0">
                    <a:pos x="24" y="0"/>
                  </a:cxn>
                  <a:cxn ang="0">
                    <a:pos x="2" y="0"/>
                  </a:cxn>
                </a:cxnLst>
                <a:rect l="0" t="0" r="r" b="b"/>
                <a:pathLst>
                  <a:path w="24" h="31">
                    <a:moveTo>
                      <a:pt x="2" y="0"/>
                    </a:moveTo>
                    <a:lnTo>
                      <a:pt x="2" y="0"/>
                    </a:lnTo>
                    <a:lnTo>
                      <a:pt x="0" y="9"/>
                    </a:lnTo>
                    <a:lnTo>
                      <a:pt x="0" y="31"/>
                    </a:lnTo>
                    <a:lnTo>
                      <a:pt x="24" y="31"/>
                    </a:lnTo>
                    <a:lnTo>
                      <a:pt x="24"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879"/>
              <p:cNvSpPr>
                <a:spLocks/>
              </p:cNvSpPr>
              <p:nvPr/>
            </p:nvSpPr>
            <p:spPr bwMode="auto">
              <a:xfrm>
                <a:off x="6619" y="6854"/>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880"/>
              <p:cNvSpPr>
                <a:spLocks/>
              </p:cNvSpPr>
              <p:nvPr/>
            </p:nvSpPr>
            <p:spPr bwMode="auto">
              <a:xfrm>
                <a:off x="6619" y="6854"/>
                <a:ext cx="21" cy="24"/>
              </a:xfrm>
              <a:custGeom>
                <a:avLst/>
                <a:gdLst/>
                <a:ahLst/>
                <a:cxnLst>
                  <a:cxn ang="0">
                    <a:pos x="21" y="23"/>
                  </a:cxn>
                  <a:cxn ang="0">
                    <a:pos x="21" y="0"/>
                  </a:cxn>
                  <a:cxn ang="0">
                    <a:pos x="2" y="0"/>
                  </a:cxn>
                  <a:cxn ang="0">
                    <a:pos x="2" y="7"/>
                  </a:cxn>
                  <a:cxn ang="0">
                    <a:pos x="0" y="11"/>
                  </a:cxn>
                  <a:cxn ang="0">
                    <a:pos x="0" y="23"/>
                  </a:cxn>
                  <a:cxn ang="0">
                    <a:pos x="21" y="23"/>
                  </a:cxn>
                </a:cxnLst>
                <a:rect l="0" t="0" r="r" b="b"/>
                <a:pathLst>
                  <a:path w="21" h="24">
                    <a:moveTo>
                      <a:pt x="21" y="23"/>
                    </a:moveTo>
                    <a:lnTo>
                      <a:pt x="21" y="0"/>
                    </a:lnTo>
                    <a:lnTo>
                      <a:pt x="2" y="0"/>
                    </a:lnTo>
                    <a:lnTo>
                      <a:pt x="2" y="7"/>
                    </a:lnTo>
                    <a:lnTo>
                      <a:pt x="0" y="11"/>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5" name="Freeform 881"/>
              <p:cNvSpPr>
                <a:spLocks/>
              </p:cNvSpPr>
              <p:nvPr/>
            </p:nvSpPr>
            <p:spPr bwMode="auto">
              <a:xfrm>
                <a:off x="6621" y="6849"/>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882"/>
              <p:cNvSpPr>
                <a:spLocks/>
              </p:cNvSpPr>
              <p:nvPr/>
            </p:nvSpPr>
            <p:spPr bwMode="auto">
              <a:xfrm>
                <a:off x="6614" y="6926"/>
                <a:ext cx="36" cy="10"/>
              </a:xfrm>
              <a:custGeom>
                <a:avLst/>
                <a:gdLst/>
                <a:ahLst/>
                <a:cxnLst>
                  <a:cxn ang="0">
                    <a:pos x="0" y="0"/>
                  </a:cxn>
                  <a:cxn ang="0">
                    <a:pos x="0" y="4"/>
                  </a:cxn>
                  <a:cxn ang="0">
                    <a:pos x="35" y="9"/>
                  </a:cxn>
                  <a:cxn ang="0">
                    <a:pos x="35" y="2"/>
                  </a:cxn>
                  <a:cxn ang="0">
                    <a:pos x="0" y="0"/>
                  </a:cxn>
                </a:cxnLst>
                <a:rect l="0" t="0" r="r" b="b"/>
                <a:pathLst>
                  <a:path w="36" h="10">
                    <a:moveTo>
                      <a:pt x="0" y="0"/>
                    </a:moveTo>
                    <a:lnTo>
                      <a:pt x="0" y="4"/>
                    </a:lnTo>
                    <a:lnTo>
                      <a:pt x="35" y="9"/>
                    </a:lnTo>
                    <a:lnTo>
                      <a:pt x="35"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883"/>
              <p:cNvSpPr>
                <a:spLocks/>
              </p:cNvSpPr>
              <p:nvPr/>
            </p:nvSpPr>
            <p:spPr bwMode="auto">
              <a:xfrm>
                <a:off x="6626" y="6928"/>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884"/>
              <p:cNvSpPr>
                <a:spLocks/>
              </p:cNvSpPr>
              <p:nvPr/>
            </p:nvSpPr>
            <p:spPr bwMode="auto">
              <a:xfrm>
                <a:off x="6626" y="6928"/>
                <a:ext cx="10" cy="3"/>
              </a:xfrm>
              <a:custGeom>
                <a:avLst/>
                <a:gdLst/>
                <a:ahLst/>
                <a:cxnLst>
                  <a:cxn ang="0">
                    <a:pos x="4" y="0"/>
                  </a:cxn>
                  <a:cxn ang="0">
                    <a:pos x="0" y="0"/>
                  </a:cxn>
                  <a:cxn ang="0">
                    <a:pos x="0" y="2"/>
                  </a:cxn>
                  <a:cxn ang="0">
                    <a:pos x="9" y="2"/>
                  </a:cxn>
                  <a:cxn ang="0">
                    <a:pos x="4" y="0"/>
                  </a:cxn>
                </a:cxnLst>
                <a:rect l="0" t="0" r="r" b="b"/>
                <a:pathLst>
                  <a:path w="10" h="3">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885"/>
              <p:cNvSpPr>
                <a:spLocks/>
              </p:cNvSpPr>
              <p:nvPr/>
            </p:nvSpPr>
            <p:spPr bwMode="auto">
              <a:xfrm>
                <a:off x="6626" y="6928"/>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886"/>
              <p:cNvSpPr>
                <a:spLocks/>
              </p:cNvSpPr>
              <p:nvPr/>
            </p:nvSpPr>
            <p:spPr bwMode="auto">
              <a:xfrm>
                <a:off x="6650" y="6924"/>
                <a:ext cx="24" cy="12"/>
              </a:xfrm>
              <a:custGeom>
                <a:avLst/>
                <a:gdLst/>
                <a:ahLst/>
                <a:cxnLst>
                  <a:cxn ang="0">
                    <a:pos x="0" y="4"/>
                  </a:cxn>
                  <a:cxn ang="0">
                    <a:pos x="0" y="12"/>
                  </a:cxn>
                  <a:cxn ang="0">
                    <a:pos x="19" y="7"/>
                  </a:cxn>
                  <a:cxn ang="0">
                    <a:pos x="24" y="4"/>
                  </a:cxn>
                  <a:cxn ang="0">
                    <a:pos x="24" y="0"/>
                  </a:cxn>
                  <a:cxn ang="0">
                    <a:pos x="0" y="4"/>
                  </a:cxn>
                </a:cxnLst>
                <a:rect l="0" t="0" r="r" b="b"/>
                <a:pathLst>
                  <a:path w="24" h="12">
                    <a:moveTo>
                      <a:pt x="0" y="4"/>
                    </a:moveTo>
                    <a:lnTo>
                      <a:pt x="0" y="12"/>
                    </a:lnTo>
                    <a:lnTo>
                      <a:pt x="19" y="7"/>
                    </a:lnTo>
                    <a:lnTo>
                      <a:pt x="24" y="4"/>
                    </a:lnTo>
                    <a:lnTo>
                      <a:pt x="24"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887"/>
              <p:cNvSpPr>
                <a:spLocks/>
              </p:cNvSpPr>
              <p:nvPr/>
            </p:nvSpPr>
            <p:spPr bwMode="auto">
              <a:xfrm>
                <a:off x="6652" y="6924"/>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2"/>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888"/>
              <p:cNvSpPr>
                <a:spLocks/>
              </p:cNvSpPr>
              <p:nvPr/>
            </p:nvSpPr>
            <p:spPr bwMode="auto">
              <a:xfrm>
                <a:off x="6652" y="6924"/>
                <a:ext cx="22" cy="9"/>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9">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3" name="Freeform 889"/>
              <p:cNvSpPr>
                <a:spLocks/>
              </p:cNvSpPr>
              <p:nvPr/>
            </p:nvSpPr>
            <p:spPr bwMode="auto">
              <a:xfrm>
                <a:off x="6655" y="6924"/>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4" name="Freeform 890"/>
              <p:cNvSpPr>
                <a:spLocks/>
              </p:cNvSpPr>
              <p:nvPr/>
            </p:nvSpPr>
            <p:spPr bwMode="auto">
              <a:xfrm>
                <a:off x="6655" y="6924"/>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5" name="Freeform 891"/>
              <p:cNvSpPr>
                <a:spLocks/>
              </p:cNvSpPr>
              <p:nvPr/>
            </p:nvSpPr>
            <p:spPr bwMode="auto">
              <a:xfrm>
                <a:off x="6657" y="6924"/>
                <a:ext cx="17" cy="9"/>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9">
                    <a:moveTo>
                      <a:pt x="0" y="2"/>
                    </a:moveTo>
                    <a:lnTo>
                      <a:pt x="0" y="9"/>
                    </a:lnTo>
                    <a:lnTo>
                      <a:pt x="4" y="7"/>
                    </a:lnTo>
                    <a:lnTo>
                      <a:pt x="12" y="7"/>
                    </a:lnTo>
                    <a:lnTo>
                      <a:pt x="16" y="4"/>
                    </a:lnTo>
                    <a:lnTo>
                      <a:pt x="16" y="0"/>
                    </a:lnTo>
                    <a:lnTo>
                      <a:pt x="12"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892"/>
              <p:cNvSpPr>
                <a:spLocks/>
              </p:cNvSpPr>
              <p:nvPr/>
            </p:nvSpPr>
            <p:spPr bwMode="auto">
              <a:xfrm>
                <a:off x="6657" y="6924"/>
                <a:ext cx="17" cy="9"/>
              </a:xfrm>
              <a:custGeom>
                <a:avLst/>
                <a:gdLst/>
                <a:ahLst/>
                <a:cxnLst>
                  <a:cxn ang="0">
                    <a:pos x="0" y="9"/>
                  </a:cxn>
                  <a:cxn ang="0">
                    <a:pos x="4" y="9"/>
                  </a:cxn>
                  <a:cxn ang="0">
                    <a:pos x="4" y="7"/>
                  </a:cxn>
                  <a:cxn ang="0">
                    <a:pos x="12" y="7"/>
                  </a:cxn>
                  <a:cxn ang="0">
                    <a:pos x="16" y="4"/>
                  </a:cxn>
                  <a:cxn ang="0">
                    <a:pos x="16" y="0"/>
                  </a:cxn>
                  <a:cxn ang="0">
                    <a:pos x="12" y="0"/>
                  </a:cxn>
                  <a:cxn ang="0">
                    <a:pos x="9" y="2"/>
                  </a:cxn>
                  <a:cxn ang="0">
                    <a:pos x="0" y="2"/>
                  </a:cxn>
                  <a:cxn ang="0">
                    <a:pos x="0" y="9"/>
                  </a:cxn>
                </a:cxnLst>
                <a:rect l="0" t="0" r="r" b="b"/>
                <a:pathLst>
                  <a:path w="17" h="9">
                    <a:moveTo>
                      <a:pt x="0" y="9"/>
                    </a:moveTo>
                    <a:lnTo>
                      <a:pt x="4" y="9"/>
                    </a:lnTo>
                    <a:lnTo>
                      <a:pt x="4" y="7"/>
                    </a:lnTo>
                    <a:lnTo>
                      <a:pt x="12" y="7"/>
                    </a:lnTo>
                    <a:lnTo>
                      <a:pt x="16" y="4"/>
                    </a:lnTo>
                    <a:lnTo>
                      <a:pt x="16" y="0"/>
                    </a:lnTo>
                    <a:lnTo>
                      <a:pt x="12" y="0"/>
                    </a:lnTo>
                    <a:lnTo>
                      <a:pt x="9" y="2"/>
                    </a:lnTo>
                    <a:lnTo>
                      <a:pt x="0" y="2"/>
                    </a:lnTo>
                    <a:lnTo>
                      <a:pt x="0"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893"/>
              <p:cNvSpPr>
                <a:spLocks/>
              </p:cNvSpPr>
              <p:nvPr/>
            </p:nvSpPr>
            <p:spPr bwMode="auto">
              <a:xfrm>
                <a:off x="6660" y="6924"/>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894"/>
              <p:cNvSpPr>
                <a:spLocks/>
              </p:cNvSpPr>
              <p:nvPr/>
            </p:nvSpPr>
            <p:spPr bwMode="auto">
              <a:xfrm>
                <a:off x="6660" y="6924"/>
                <a:ext cx="14" cy="7"/>
              </a:xfrm>
              <a:custGeom>
                <a:avLst/>
                <a:gdLst/>
                <a:ahLst/>
                <a:cxnLst>
                  <a:cxn ang="0">
                    <a:pos x="0" y="2"/>
                  </a:cxn>
                  <a:cxn ang="0">
                    <a:pos x="2" y="4"/>
                  </a:cxn>
                  <a:cxn ang="0">
                    <a:pos x="2" y="7"/>
                  </a:cxn>
                  <a:cxn ang="0">
                    <a:pos x="9" y="7"/>
                  </a:cxn>
                  <a:cxn ang="0">
                    <a:pos x="14" y="4"/>
                  </a:cxn>
                  <a:cxn ang="0">
                    <a:pos x="14" y="0"/>
                  </a:cxn>
                  <a:cxn ang="0">
                    <a:pos x="9" y="0"/>
                  </a:cxn>
                  <a:cxn ang="0">
                    <a:pos x="7" y="2"/>
                  </a:cxn>
                  <a:cxn ang="0">
                    <a:pos x="0" y="2"/>
                  </a:cxn>
                </a:cxnLst>
                <a:rect l="0" t="0" r="r" b="b"/>
                <a:pathLst>
                  <a:path w="14" h="7">
                    <a:moveTo>
                      <a:pt x="0" y="2"/>
                    </a:moveTo>
                    <a:lnTo>
                      <a:pt x="2" y="4"/>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895"/>
              <p:cNvSpPr>
                <a:spLocks/>
              </p:cNvSpPr>
              <p:nvPr/>
            </p:nvSpPr>
            <p:spPr bwMode="auto">
              <a:xfrm>
                <a:off x="6662" y="6924"/>
                <a:ext cx="12" cy="7"/>
              </a:xfrm>
              <a:custGeom>
                <a:avLst/>
                <a:gdLst/>
                <a:ahLst/>
                <a:cxnLst>
                  <a:cxn ang="0">
                    <a:pos x="9" y="7"/>
                  </a:cxn>
                  <a:cxn ang="0">
                    <a:pos x="12" y="4"/>
                  </a:cxn>
                  <a:cxn ang="0">
                    <a:pos x="12" y="0"/>
                  </a:cxn>
                  <a:cxn ang="0">
                    <a:pos x="7" y="0"/>
                  </a:cxn>
                  <a:cxn ang="0">
                    <a:pos x="7" y="2"/>
                  </a:cxn>
                  <a:cxn ang="0">
                    <a:pos x="0" y="2"/>
                  </a:cxn>
                  <a:cxn ang="0">
                    <a:pos x="0" y="7"/>
                  </a:cxn>
                  <a:cxn ang="0">
                    <a:pos x="9" y="7"/>
                  </a:cxn>
                </a:cxnLst>
                <a:rect l="0" t="0" r="r" b="b"/>
                <a:pathLst>
                  <a:path w="12" h="7">
                    <a:moveTo>
                      <a:pt x="9" y="7"/>
                    </a:moveTo>
                    <a:lnTo>
                      <a:pt x="12" y="4"/>
                    </a:lnTo>
                    <a:lnTo>
                      <a:pt x="12"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896"/>
              <p:cNvSpPr>
                <a:spLocks/>
              </p:cNvSpPr>
              <p:nvPr/>
            </p:nvSpPr>
            <p:spPr bwMode="auto">
              <a:xfrm>
                <a:off x="6662" y="6924"/>
                <a:ext cx="12" cy="7"/>
              </a:xfrm>
              <a:custGeom>
                <a:avLst/>
                <a:gdLst/>
                <a:ahLst/>
                <a:cxnLst>
                  <a:cxn ang="0">
                    <a:pos x="9" y="7"/>
                  </a:cxn>
                  <a:cxn ang="0">
                    <a:pos x="12" y="4"/>
                  </a:cxn>
                  <a:cxn ang="0">
                    <a:pos x="12" y="0"/>
                  </a:cxn>
                  <a:cxn ang="0">
                    <a:pos x="7" y="0"/>
                  </a:cxn>
                  <a:cxn ang="0">
                    <a:pos x="4" y="2"/>
                  </a:cxn>
                  <a:cxn ang="0">
                    <a:pos x="0" y="2"/>
                  </a:cxn>
                  <a:cxn ang="0">
                    <a:pos x="2" y="7"/>
                  </a:cxn>
                  <a:cxn ang="0">
                    <a:pos x="9" y="7"/>
                  </a:cxn>
                </a:cxnLst>
                <a:rect l="0" t="0" r="r" b="b"/>
                <a:pathLst>
                  <a:path w="12" h="7">
                    <a:moveTo>
                      <a:pt x="9" y="7"/>
                    </a:moveTo>
                    <a:lnTo>
                      <a:pt x="12" y="4"/>
                    </a:lnTo>
                    <a:lnTo>
                      <a:pt x="12" y="0"/>
                    </a:lnTo>
                    <a:lnTo>
                      <a:pt x="7" y="0"/>
                    </a:lnTo>
                    <a:lnTo>
                      <a:pt x="4" y="2"/>
                    </a:lnTo>
                    <a:lnTo>
                      <a:pt x="0" y="2"/>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 name="Freeform 897"/>
              <p:cNvSpPr>
                <a:spLocks/>
              </p:cNvSpPr>
              <p:nvPr/>
            </p:nvSpPr>
            <p:spPr bwMode="auto">
              <a:xfrm>
                <a:off x="6664" y="6924"/>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898"/>
              <p:cNvSpPr>
                <a:spLocks/>
              </p:cNvSpPr>
              <p:nvPr/>
            </p:nvSpPr>
            <p:spPr bwMode="auto">
              <a:xfrm>
                <a:off x="6652" y="6849"/>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 name="Freeform 899"/>
              <p:cNvSpPr>
                <a:spLocks/>
              </p:cNvSpPr>
              <p:nvPr/>
            </p:nvSpPr>
            <p:spPr bwMode="auto">
              <a:xfrm>
                <a:off x="6652" y="6849"/>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 name="Freeform 900"/>
              <p:cNvSpPr>
                <a:spLocks/>
              </p:cNvSpPr>
              <p:nvPr/>
            </p:nvSpPr>
            <p:spPr bwMode="auto">
              <a:xfrm>
                <a:off x="6652" y="6849"/>
                <a:ext cx="15" cy="0"/>
              </a:xfrm>
              <a:custGeom>
                <a:avLst/>
                <a:gdLst/>
                <a:ahLst/>
                <a:cxnLst>
                  <a:cxn ang="0">
                    <a:pos x="0" y="0"/>
                  </a:cxn>
                  <a:cxn ang="0">
                    <a:pos x="14" y="0"/>
                  </a:cxn>
                </a:cxnLst>
                <a:rect l="0" t="0" r="r" b="b"/>
                <a:pathLst>
                  <a:path w="15">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 name="Freeform 901"/>
              <p:cNvSpPr>
                <a:spLocks/>
              </p:cNvSpPr>
              <p:nvPr/>
            </p:nvSpPr>
            <p:spPr bwMode="auto">
              <a:xfrm>
                <a:off x="6655" y="6849"/>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 name="Freeform 902"/>
              <p:cNvSpPr>
                <a:spLocks/>
              </p:cNvSpPr>
              <p:nvPr/>
            </p:nvSpPr>
            <p:spPr bwMode="auto">
              <a:xfrm>
                <a:off x="6655" y="6849"/>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 name="Freeform 903"/>
              <p:cNvSpPr>
                <a:spLocks/>
              </p:cNvSpPr>
              <p:nvPr/>
            </p:nvSpPr>
            <p:spPr bwMode="auto">
              <a:xfrm>
                <a:off x="6657" y="6849"/>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904"/>
              <p:cNvSpPr>
                <a:spLocks/>
              </p:cNvSpPr>
              <p:nvPr/>
            </p:nvSpPr>
            <p:spPr bwMode="auto">
              <a:xfrm>
                <a:off x="6657" y="6849"/>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905"/>
              <p:cNvSpPr>
                <a:spLocks/>
              </p:cNvSpPr>
              <p:nvPr/>
            </p:nvSpPr>
            <p:spPr bwMode="auto">
              <a:xfrm>
                <a:off x="6657" y="6849"/>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906"/>
              <p:cNvSpPr>
                <a:spLocks/>
              </p:cNvSpPr>
              <p:nvPr/>
            </p:nvSpPr>
            <p:spPr bwMode="auto">
              <a:xfrm>
                <a:off x="6660" y="6849"/>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907"/>
              <p:cNvSpPr>
                <a:spLocks/>
              </p:cNvSpPr>
              <p:nvPr/>
            </p:nvSpPr>
            <p:spPr bwMode="auto">
              <a:xfrm>
                <a:off x="6660" y="6849"/>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908"/>
              <p:cNvSpPr>
                <a:spLocks/>
              </p:cNvSpPr>
              <p:nvPr/>
            </p:nvSpPr>
            <p:spPr bwMode="auto">
              <a:xfrm>
                <a:off x="6662" y="6849"/>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909"/>
              <p:cNvSpPr>
                <a:spLocks/>
              </p:cNvSpPr>
              <p:nvPr/>
            </p:nvSpPr>
            <p:spPr bwMode="auto">
              <a:xfrm>
                <a:off x="6662" y="6849"/>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910"/>
              <p:cNvSpPr>
                <a:spLocks/>
              </p:cNvSpPr>
              <p:nvPr/>
            </p:nvSpPr>
            <p:spPr bwMode="auto">
              <a:xfrm>
                <a:off x="6662" y="6856"/>
                <a:ext cx="12" cy="65"/>
              </a:xfrm>
              <a:custGeom>
                <a:avLst/>
                <a:gdLst/>
                <a:ahLst/>
                <a:cxnLst>
                  <a:cxn ang="0">
                    <a:pos x="7" y="0"/>
                  </a:cxn>
                  <a:cxn ang="0">
                    <a:pos x="0" y="0"/>
                  </a:cxn>
                  <a:cxn ang="0">
                    <a:pos x="4" y="14"/>
                  </a:cxn>
                  <a:cxn ang="0">
                    <a:pos x="4" y="31"/>
                  </a:cxn>
                  <a:cxn ang="0">
                    <a:pos x="7" y="48"/>
                  </a:cxn>
                  <a:cxn ang="0">
                    <a:pos x="7" y="64"/>
                  </a:cxn>
                  <a:cxn ang="0">
                    <a:pos x="12" y="62"/>
                  </a:cxn>
                  <a:cxn ang="0">
                    <a:pos x="12" y="48"/>
                  </a:cxn>
                  <a:cxn ang="0">
                    <a:pos x="9" y="31"/>
                  </a:cxn>
                  <a:cxn ang="0">
                    <a:pos x="9" y="14"/>
                  </a:cxn>
                  <a:cxn ang="0">
                    <a:pos x="7" y="0"/>
                  </a:cxn>
                </a:cxnLst>
                <a:rect l="0" t="0" r="r" b="b"/>
                <a:pathLst>
                  <a:path w="12" h="65">
                    <a:moveTo>
                      <a:pt x="7" y="0"/>
                    </a:moveTo>
                    <a:lnTo>
                      <a:pt x="0" y="0"/>
                    </a:lnTo>
                    <a:lnTo>
                      <a:pt x="4" y="14"/>
                    </a:lnTo>
                    <a:lnTo>
                      <a:pt x="4" y="31"/>
                    </a:lnTo>
                    <a:lnTo>
                      <a:pt x="7" y="48"/>
                    </a:lnTo>
                    <a:lnTo>
                      <a:pt x="7" y="64"/>
                    </a:lnTo>
                    <a:lnTo>
                      <a:pt x="12" y="62"/>
                    </a:lnTo>
                    <a:lnTo>
                      <a:pt x="12" y="48"/>
                    </a:lnTo>
                    <a:lnTo>
                      <a:pt x="9" y="31"/>
                    </a:lnTo>
                    <a:lnTo>
                      <a:pt x="9" y="14"/>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 name="Freeform 911"/>
              <p:cNvSpPr>
                <a:spLocks/>
              </p:cNvSpPr>
              <p:nvPr/>
            </p:nvSpPr>
            <p:spPr bwMode="auto">
              <a:xfrm>
                <a:off x="6662" y="6856"/>
                <a:ext cx="10" cy="65"/>
              </a:xfrm>
              <a:custGeom>
                <a:avLst/>
                <a:gdLst/>
                <a:ahLst/>
                <a:cxnLst>
                  <a:cxn ang="0">
                    <a:pos x="2" y="14"/>
                  </a:cxn>
                  <a:cxn ang="0">
                    <a:pos x="4" y="31"/>
                  </a:cxn>
                  <a:cxn ang="0">
                    <a:pos x="4" y="48"/>
                  </a:cxn>
                  <a:cxn ang="0">
                    <a:pos x="7" y="64"/>
                  </a:cxn>
                  <a:cxn ang="0">
                    <a:pos x="9" y="64"/>
                  </a:cxn>
                  <a:cxn ang="0">
                    <a:pos x="9" y="31"/>
                  </a:cxn>
                  <a:cxn ang="0">
                    <a:pos x="7" y="14"/>
                  </a:cxn>
                  <a:cxn ang="0">
                    <a:pos x="4" y="0"/>
                  </a:cxn>
                  <a:cxn ang="0">
                    <a:pos x="0" y="0"/>
                  </a:cxn>
                  <a:cxn ang="0">
                    <a:pos x="2" y="14"/>
                  </a:cxn>
                </a:cxnLst>
                <a:rect l="0" t="0" r="r" b="b"/>
                <a:pathLst>
                  <a:path w="10" h="65">
                    <a:moveTo>
                      <a:pt x="2" y="14"/>
                    </a:moveTo>
                    <a:lnTo>
                      <a:pt x="4" y="31"/>
                    </a:lnTo>
                    <a:lnTo>
                      <a:pt x="4" y="48"/>
                    </a:lnTo>
                    <a:lnTo>
                      <a:pt x="7" y="64"/>
                    </a:lnTo>
                    <a:lnTo>
                      <a:pt x="9" y="64"/>
                    </a:lnTo>
                    <a:lnTo>
                      <a:pt x="9" y="31"/>
                    </a:lnTo>
                    <a:lnTo>
                      <a:pt x="7" y="14"/>
                    </a:lnTo>
                    <a:lnTo>
                      <a:pt x="4" y="0"/>
                    </a:lnTo>
                    <a:lnTo>
                      <a:pt x="0" y="0"/>
                    </a:lnTo>
                    <a:lnTo>
                      <a:pt x="2" y="1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912"/>
              <p:cNvSpPr>
                <a:spLocks/>
              </p:cNvSpPr>
              <p:nvPr/>
            </p:nvSpPr>
            <p:spPr bwMode="auto">
              <a:xfrm>
                <a:off x="6662" y="6856"/>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913"/>
              <p:cNvSpPr>
                <a:spLocks/>
              </p:cNvSpPr>
              <p:nvPr/>
            </p:nvSpPr>
            <p:spPr bwMode="auto">
              <a:xfrm>
                <a:off x="6660" y="6856"/>
                <a:ext cx="12" cy="65"/>
              </a:xfrm>
              <a:custGeom>
                <a:avLst/>
                <a:gdLst/>
                <a:ahLst/>
                <a:cxnLst>
                  <a:cxn ang="0">
                    <a:pos x="0" y="0"/>
                  </a:cxn>
                  <a:cxn ang="0">
                    <a:pos x="2" y="14"/>
                  </a:cxn>
                  <a:cxn ang="0">
                    <a:pos x="7" y="48"/>
                  </a:cxn>
                  <a:cxn ang="0">
                    <a:pos x="7" y="64"/>
                  </a:cxn>
                  <a:cxn ang="0">
                    <a:pos x="12" y="62"/>
                  </a:cxn>
                  <a:cxn ang="0">
                    <a:pos x="12" y="48"/>
                  </a:cxn>
                  <a:cxn ang="0">
                    <a:pos x="7" y="14"/>
                  </a:cxn>
                  <a:cxn ang="0">
                    <a:pos x="4" y="0"/>
                  </a:cxn>
                  <a:cxn ang="0">
                    <a:pos x="0" y="0"/>
                  </a:cxn>
                </a:cxnLst>
                <a:rect l="0" t="0" r="r" b="b"/>
                <a:pathLst>
                  <a:path w="12" h="65">
                    <a:moveTo>
                      <a:pt x="0" y="0"/>
                    </a:moveTo>
                    <a:lnTo>
                      <a:pt x="2" y="14"/>
                    </a:lnTo>
                    <a:lnTo>
                      <a:pt x="7" y="48"/>
                    </a:lnTo>
                    <a:lnTo>
                      <a:pt x="7" y="64"/>
                    </a:lnTo>
                    <a:lnTo>
                      <a:pt x="12" y="62"/>
                    </a:lnTo>
                    <a:lnTo>
                      <a:pt x="12" y="48"/>
                    </a:lnTo>
                    <a:lnTo>
                      <a:pt x="7" y="14"/>
                    </a:lnTo>
                    <a:lnTo>
                      <a:pt x="4"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914"/>
              <p:cNvSpPr>
                <a:spLocks/>
              </p:cNvSpPr>
              <p:nvPr/>
            </p:nvSpPr>
            <p:spPr bwMode="auto">
              <a:xfrm>
                <a:off x="6660" y="6856"/>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915"/>
              <p:cNvSpPr>
                <a:spLocks/>
              </p:cNvSpPr>
              <p:nvPr/>
            </p:nvSpPr>
            <p:spPr bwMode="auto">
              <a:xfrm>
                <a:off x="6657" y="6856"/>
                <a:ext cx="12" cy="65"/>
              </a:xfrm>
              <a:custGeom>
                <a:avLst/>
                <a:gdLst/>
                <a:ahLst/>
                <a:cxnLst>
                  <a:cxn ang="0">
                    <a:pos x="7" y="0"/>
                  </a:cxn>
                  <a:cxn ang="0">
                    <a:pos x="0" y="0"/>
                  </a:cxn>
                  <a:cxn ang="0">
                    <a:pos x="4" y="14"/>
                  </a:cxn>
                  <a:cxn ang="0">
                    <a:pos x="4" y="31"/>
                  </a:cxn>
                  <a:cxn ang="0">
                    <a:pos x="7" y="48"/>
                  </a:cxn>
                  <a:cxn ang="0">
                    <a:pos x="7" y="64"/>
                  </a:cxn>
                  <a:cxn ang="0">
                    <a:pos x="12" y="64"/>
                  </a:cxn>
                  <a:cxn ang="0">
                    <a:pos x="12" y="48"/>
                  </a:cxn>
                  <a:cxn ang="0">
                    <a:pos x="9" y="31"/>
                  </a:cxn>
                  <a:cxn ang="0">
                    <a:pos x="9" y="14"/>
                  </a:cxn>
                  <a:cxn ang="0">
                    <a:pos x="7" y="0"/>
                  </a:cxn>
                </a:cxnLst>
                <a:rect l="0" t="0" r="r" b="b"/>
                <a:pathLst>
                  <a:path w="12" h="65">
                    <a:moveTo>
                      <a:pt x="7" y="0"/>
                    </a:moveTo>
                    <a:lnTo>
                      <a:pt x="0" y="0"/>
                    </a:lnTo>
                    <a:lnTo>
                      <a:pt x="4" y="14"/>
                    </a:lnTo>
                    <a:lnTo>
                      <a:pt x="4" y="31"/>
                    </a:lnTo>
                    <a:lnTo>
                      <a:pt x="7" y="48"/>
                    </a:lnTo>
                    <a:lnTo>
                      <a:pt x="7" y="64"/>
                    </a:lnTo>
                    <a:lnTo>
                      <a:pt x="12" y="64"/>
                    </a:lnTo>
                    <a:lnTo>
                      <a:pt x="12" y="48"/>
                    </a:lnTo>
                    <a:lnTo>
                      <a:pt x="9" y="31"/>
                    </a:lnTo>
                    <a:lnTo>
                      <a:pt x="9" y="14"/>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916"/>
              <p:cNvSpPr>
                <a:spLocks/>
              </p:cNvSpPr>
              <p:nvPr/>
            </p:nvSpPr>
            <p:spPr bwMode="auto">
              <a:xfrm>
                <a:off x="6657" y="6856"/>
                <a:ext cx="12" cy="65"/>
              </a:xfrm>
              <a:custGeom>
                <a:avLst/>
                <a:gdLst/>
                <a:ahLst/>
                <a:cxnLst>
                  <a:cxn ang="0">
                    <a:pos x="2" y="14"/>
                  </a:cxn>
                  <a:cxn ang="0">
                    <a:pos x="4" y="31"/>
                  </a:cxn>
                  <a:cxn ang="0">
                    <a:pos x="4" y="48"/>
                  </a:cxn>
                  <a:cxn ang="0">
                    <a:pos x="7" y="64"/>
                  </a:cxn>
                  <a:cxn ang="0">
                    <a:pos x="12" y="62"/>
                  </a:cxn>
                  <a:cxn ang="0">
                    <a:pos x="9" y="48"/>
                  </a:cxn>
                  <a:cxn ang="0">
                    <a:pos x="9" y="31"/>
                  </a:cxn>
                  <a:cxn ang="0">
                    <a:pos x="7" y="14"/>
                  </a:cxn>
                  <a:cxn ang="0">
                    <a:pos x="4" y="0"/>
                  </a:cxn>
                  <a:cxn ang="0">
                    <a:pos x="0" y="0"/>
                  </a:cxn>
                  <a:cxn ang="0">
                    <a:pos x="2" y="14"/>
                  </a:cxn>
                </a:cxnLst>
                <a:rect l="0" t="0" r="r" b="b"/>
                <a:pathLst>
                  <a:path w="12" h="65">
                    <a:moveTo>
                      <a:pt x="2" y="14"/>
                    </a:moveTo>
                    <a:lnTo>
                      <a:pt x="4" y="31"/>
                    </a:lnTo>
                    <a:lnTo>
                      <a:pt x="4" y="48"/>
                    </a:lnTo>
                    <a:lnTo>
                      <a:pt x="7" y="64"/>
                    </a:lnTo>
                    <a:lnTo>
                      <a:pt x="12" y="62"/>
                    </a:lnTo>
                    <a:lnTo>
                      <a:pt x="9" y="48"/>
                    </a:lnTo>
                    <a:lnTo>
                      <a:pt x="9" y="31"/>
                    </a:lnTo>
                    <a:lnTo>
                      <a:pt x="7" y="14"/>
                    </a:lnTo>
                    <a:lnTo>
                      <a:pt x="4" y="0"/>
                    </a:lnTo>
                    <a:lnTo>
                      <a:pt x="0" y="0"/>
                    </a:lnTo>
                    <a:lnTo>
                      <a:pt x="2" y="1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917"/>
              <p:cNvSpPr>
                <a:spLocks/>
              </p:cNvSpPr>
              <p:nvPr/>
            </p:nvSpPr>
            <p:spPr bwMode="auto">
              <a:xfrm>
                <a:off x="6657" y="6856"/>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918"/>
              <p:cNvSpPr>
                <a:spLocks/>
              </p:cNvSpPr>
              <p:nvPr/>
            </p:nvSpPr>
            <p:spPr bwMode="auto">
              <a:xfrm>
                <a:off x="6655" y="6856"/>
                <a:ext cx="12" cy="65"/>
              </a:xfrm>
              <a:custGeom>
                <a:avLst/>
                <a:gdLst/>
                <a:ahLst/>
                <a:cxnLst>
                  <a:cxn ang="0">
                    <a:pos x="0" y="0"/>
                  </a:cxn>
                  <a:cxn ang="0">
                    <a:pos x="2" y="14"/>
                  </a:cxn>
                  <a:cxn ang="0">
                    <a:pos x="7" y="48"/>
                  </a:cxn>
                  <a:cxn ang="0">
                    <a:pos x="7" y="64"/>
                  </a:cxn>
                  <a:cxn ang="0">
                    <a:pos x="12" y="62"/>
                  </a:cxn>
                  <a:cxn ang="0">
                    <a:pos x="12" y="48"/>
                  </a:cxn>
                  <a:cxn ang="0">
                    <a:pos x="7" y="14"/>
                  </a:cxn>
                  <a:cxn ang="0">
                    <a:pos x="4" y="0"/>
                  </a:cxn>
                  <a:cxn ang="0">
                    <a:pos x="0" y="0"/>
                  </a:cxn>
                </a:cxnLst>
                <a:rect l="0" t="0" r="r" b="b"/>
                <a:pathLst>
                  <a:path w="12" h="65">
                    <a:moveTo>
                      <a:pt x="0" y="0"/>
                    </a:moveTo>
                    <a:lnTo>
                      <a:pt x="2" y="14"/>
                    </a:lnTo>
                    <a:lnTo>
                      <a:pt x="7" y="48"/>
                    </a:lnTo>
                    <a:lnTo>
                      <a:pt x="7" y="64"/>
                    </a:lnTo>
                    <a:lnTo>
                      <a:pt x="12" y="62"/>
                    </a:lnTo>
                    <a:lnTo>
                      <a:pt x="12" y="48"/>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919"/>
              <p:cNvSpPr>
                <a:spLocks/>
              </p:cNvSpPr>
              <p:nvPr/>
            </p:nvSpPr>
            <p:spPr bwMode="auto">
              <a:xfrm>
                <a:off x="6655" y="6856"/>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920"/>
              <p:cNvSpPr>
                <a:spLocks/>
              </p:cNvSpPr>
              <p:nvPr/>
            </p:nvSpPr>
            <p:spPr bwMode="auto">
              <a:xfrm>
                <a:off x="6652" y="6856"/>
                <a:ext cx="12" cy="65"/>
              </a:xfrm>
              <a:custGeom>
                <a:avLst/>
                <a:gdLst/>
                <a:ahLst/>
                <a:cxnLst>
                  <a:cxn ang="0">
                    <a:pos x="7" y="0"/>
                  </a:cxn>
                  <a:cxn ang="0">
                    <a:pos x="0" y="0"/>
                  </a:cxn>
                  <a:cxn ang="0">
                    <a:pos x="4" y="14"/>
                  </a:cxn>
                  <a:cxn ang="0">
                    <a:pos x="4" y="31"/>
                  </a:cxn>
                  <a:cxn ang="0">
                    <a:pos x="7" y="48"/>
                  </a:cxn>
                  <a:cxn ang="0">
                    <a:pos x="7" y="64"/>
                  </a:cxn>
                  <a:cxn ang="0">
                    <a:pos x="12" y="62"/>
                  </a:cxn>
                  <a:cxn ang="0">
                    <a:pos x="12" y="48"/>
                  </a:cxn>
                  <a:cxn ang="0">
                    <a:pos x="9" y="31"/>
                  </a:cxn>
                  <a:cxn ang="0">
                    <a:pos x="9" y="14"/>
                  </a:cxn>
                  <a:cxn ang="0">
                    <a:pos x="7" y="0"/>
                  </a:cxn>
                </a:cxnLst>
                <a:rect l="0" t="0" r="r" b="b"/>
                <a:pathLst>
                  <a:path w="12" h="65">
                    <a:moveTo>
                      <a:pt x="7" y="0"/>
                    </a:moveTo>
                    <a:lnTo>
                      <a:pt x="0" y="0"/>
                    </a:lnTo>
                    <a:lnTo>
                      <a:pt x="4" y="14"/>
                    </a:lnTo>
                    <a:lnTo>
                      <a:pt x="4" y="31"/>
                    </a:lnTo>
                    <a:lnTo>
                      <a:pt x="7" y="48"/>
                    </a:lnTo>
                    <a:lnTo>
                      <a:pt x="7" y="64"/>
                    </a:lnTo>
                    <a:lnTo>
                      <a:pt x="12" y="62"/>
                    </a:lnTo>
                    <a:lnTo>
                      <a:pt x="12" y="48"/>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921"/>
              <p:cNvSpPr>
                <a:spLocks/>
              </p:cNvSpPr>
              <p:nvPr/>
            </p:nvSpPr>
            <p:spPr bwMode="auto">
              <a:xfrm>
                <a:off x="6652" y="6856"/>
                <a:ext cx="12" cy="65"/>
              </a:xfrm>
              <a:custGeom>
                <a:avLst/>
                <a:gdLst/>
                <a:ahLst/>
                <a:cxnLst>
                  <a:cxn ang="0">
                    <a:pos x="7" y="48"/>
                  </a:cxn>
                  <a:cxn ang="0">
                    <a:pos x="7" y="64"/>
                  </a:cxn>
                  <a:cxn ang="0">
                    <a:pos x="12" y="62"/>
                  </a:cxn>
                  <a:cxn ang="0">
                    <a:pos x="9" y="48"/>
                  </a:cxn>
                  <a:cxn ang="0">
                    <a:pos x="9" y="31"/>
                  </a:cxn>
                  <a:cxn ang="0">
                    <a:pos x="7" y="14"/>
                  </a:cxn>
                  <a:cxn ang="0">
                    <a:pos x="4" y="0"/>
                  </a:cxn>
                  <a:cxn ang="0">
                    <a:pos x="0" y="0"/>
                  </a:cxn>
                  <a:cxn ang="0">
                    <a:pos x="2" y="14"/>
                  </a:cxn>
                  <a:cxn ang="0">
                    <a:pos x="7" y="48"/>
                  </a:cxn>
                </a:cxnLst>
                <a:rect l="0" t="0" r="r" b="b"/>
                <a:pathLst>
                  <a:path w="12" h="65">
                    <a:moveTo>
                      <a:pt x="7" y="48"/>
                    </a:moveTo>
                    <a:lnTo>
                      <a:pt x="7" y="64"/>
                    </a:lnTo>
                    <a:lnTo>
                      <a:pt x="12" y="62"/>
                    </a:lnTo>
                    <a:lnTo>
                      <a:pt x="9" y="48"/>
                    </a:lnTo>
                    <a:lnTo>
                      <a:pt x="9" y="31"/>
                    </a:lnTo>
                    <a:lnTo>
                      <a:pt x="7" y="14"/>
                    </a:lnTo>
                    <a:lnTo>
                      <a:pt x="4" y="0"/>
                    </a:lnTo>
                    <a:lnTo>
                      <a:pt x="0" y="0"/>
                    </a:lnTo>
                    <a:lnTo>
                      <a:pt x="2" y="14"/>
                    </a:lnTo>
                    <a:lnTo>
                      <a:pt x="7" y="48"/>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922"/>
              <p:cNvSpPr>
                <a:spLocks/>
              </p:cNvSpPr>
              <p:nvPr/>
            </p:nvSpPr>
            <p:spPr bwMode="auto">
              <a:xfrm>
                <a:off x="6662" y="6710"/>
                <a:ext cx="214" cy="233"/>
              </a:xfrm>
              <a:custGeom>
                <a:avLst/>
                <a:gdLst/>
                <a:ahLst/>
                <a:cxnLst>
                  <a:cxn ang="0">
                    <a:pos x="213" y="213"/>
                  </a:cxn>
                  <a:cxn ang="0">
                    <a:pos x="211" y="12"/>
                  </a:cxn>
                  <a:cxn ang="0">
                    <a:pos x="52" y="0"/>
                  </a:cxn>
                  <a:cxn ang="0">
                    <a:pos x="0" y="4"/>
                  </a:cxn>
                  <a:cxn ang="0">
                    <a:pos x="2" y="216"/>
                  </a:cxn>
                  <a:cxn ang="0">
                    <a:pos x="12" y="216"/>
                  </a:cxn>
                  <a:cxn ang="0">
                    <a:pos x="12" y="223"/>
                  </a:cxn>
                  <a:cxn ang="0">
                    <a:pos x="52" y="232"/>
                  </a:cxn>
                  <a:cxn ang="0">
                    <a:pos x="189" y="213"/>
                  </a:cxn>
                  <a:cxn ang="0">
                    <a:pos x="213" y="213"/>
                  </a:cxn>
                </a:cxnLst>
                <a:rect l="0" t="0" r="r" b="b"/>
                <a:pathLst>
                  <a:path w="214" h="233">
                    <a:moveTo>
                      <a:pt x="213" y="213"/>
                    </a:moveTo>
                    <a:lnTo>
                      <a:pt x="211" y="12"/>
                    </a:lnTo>
                    <a:lnTo>
                      <a:pt x="52" y="0"/>
                    </a:lnTo>
                    <a:lnTo>
                      <a:pt x="0" y="4"/>
                    </a:lnTo>
                    <a:lnTo>
                      <a:pt x="2" y="216"/>
                    </a:lnTo>
                    <a:lnTo>
                      <a:pt x="12" y="216"/>
                    </a:lnTo>
                    <a:lnTo>
                      <a:pt x="12"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923"/>
              <p:cNvSpPr>
                <a:spLocks/>
              </p:cNvSpPr>
              <p:nvPr/>
            </p:nvSpPr>
            <p:spPr bwMode="auto">
              <a:xfrm>
                <a:off x="6727" y="6664"/>
                <a:ext cx="326" cy="300"/>
              </a:xfrm>
              <a:custGeom>
                <a:avLst/>
                <a:gdLst/>
                <a:ahLst/>
                <a:cxnLst>
                  <a:cxn ang="0">
                    <a:pos x="319" y="227"/>
                  </a:cxn>
                  <a:cxn ang="0">
                    <a:pos x="321" y="196"/>
                  </a:cxn>
                  <a:cxn ang="0">
                    <a:pos x="323" y="163"/>
                  </a:cxn>
                  <a:cxn ang="0">
                    <a:pos x="323" y="124"/>
                  </a:cxn>
                  <a:cxn ang="0">
                    <a:pos x="321" y="91"/>
                  </a:cxn>
                  <a:cxn ang="0">
                    <a:pos x="244" y="36"/>
                  </a:cxn>
                  <a:cxn ang="0">
                    <a:pos x="237" y="26"/>
                  </a:cxn>
                  <a:cxn ang="0">
                    <a:pos x="218" y="11"/>
                  </a:cxn>
                  <a:cxn ang="0">
                    <a:pos x="211" y="9"/>
                  </a:cxn>
                  <a:cxn ang="0">
                    <a:pos x="199" y="4"/>
                  </a:cxn>
                  <a:cxn ang="0">
                    <a:pos x="187" y="2"/>
                  </a:cxn>
                  <a:cxn ang="0">
                    <a:pos x="172" y="0"/>
                  </a:cxn>
                  <a:cxn ang="0">
                    <a:pos x="158" y="2"/>
                  </a:cxn>
                  <a:cxn ang="0">
                    <a:pos x="141" y="4"/>
                  </a:cxn>
                  <a:cxn ang="0">
                    <a:pos x="131" y="7"/>
                  </a:cxn>
                  <a:cxn ang="0">
                    <a:pos x="115" y="9"/>
                  </a:cxn>
                  <a:cxn ang="0">
                    <a:pos x="98" y="11"/>
                  </a:cxn>
                  <a:cxn ang="0">
                    <a:pos x="83" y="14"/>
                  </a:cxn>
                  <a:cxn ang="0">
                    <a:pos x="71" y="16"/>
                  </a:cxn>
                  <a:cxn ang="0">
                    <a:pos x="57" y="19"/>
                  </a:cxn>
                  <a:cxn ang="0">
                    <a:pos x="45" y="21"/>
                  </a:cxn>
                  <a:cxn ang="0">
                    <a:pos x="36" y="23"/>
                  </a:cxn>
                  <a:cxn ang="0">
                    <a:pos x="23" y="26"/>
                  </a:cxn>
                  <a:cxn ang="0">
                    <a:pos x="14" y="28"/>
                  </a:cxn>
                  <a:cxn ang="0">
                    <a:pos x="4" y="52"/>
                  </a:cxn>
                  <a:cxn ang="0">
                    <a:pos x="0" y="98"/>
                  </a:cxn>
                  <a:cxn ang="0">
                    <a:pos x="4" y="232"/>
                  </a:cxn>
                  <a:cxn ang="0">
                    <a:pos x="21" y="240"/>
                  </a:cxn>
                  <a:cxn ang="0">
                    <a:pos x="31" y="242"/>
                  </a:cxn>
                  <a:cxn ang="0">
                    <a:pos x="38" y="244"/>
                  </a:cxn>
                  <a:cxn ang="0">
                    <a:pos x="52" y="247"/>
                  </a:cxn>
                  <a:cxn ang="0">
                    <a:pos x="64" y="249"/>
                  </a:cxn>
                  <a:cxn ang="0">
                    <a:pos x="86" y="266"/>
                  </a:cxn>
                  <a:cxn ang="0">
                    <a:pos x="60" y="278"/>
                  </a:cxn>
                  <a:cxn ang="0">
                    <a:pos x="55" y="285"/>
                  </a:cxn>
                  <a:cxn ang="0">
                    <a:pos x="64" y="290"/>
                  </a:cxn>
                  <a:cxn ang="0">
                    <a:pos x="74" y="292"/>
                  </a:cxn>
                  <a:cxn ang="0">
                    <a:pos x="86" y="295"/>
                  </a:cxn>
                  <a:cxn ang="0">
                    <a:pos x="196" y="300"/>
                  </a:cxn>
                  <a:cxn ang="0">
                    <a:pos x="242" y="283"/>
                  </a:cxn>
                  <a:cxn ang="0">
                    <a:pos x="249" y="273"/>
                  </a:cxn>
                  <a:cxn ang="0">
                    <a:pos x="244" y="263"/>
                  </a:cxn>
                  <a:cxn ang="0">
                    <a:pos x="237" y="261"/>
                  </a:cxn>
                  <a:cxn ang="0">
                    <a:pos x="227" y="256"/>
                  </a:cxn>
                  <a:cxn ang="0">
                    <a:pos x="218" y="254"/>
                  </a:cxn>
                </a:cxnLst>
                <a:rect l="0" t="0" r="r" b="b"/>
                <a:pathLst>
                  <a:path w="326" h="300">
                    <a:moveTo>
                      <a:pt x="254" y="240"/>
                    </a:moveTo>
                    <a:lnTo>
                      <a:pt x="319" y="227"/>
                    </a:lnTo>
                    <a:lnTo>
                      <a:pt x="321" y="213"/>
                    </a:lnTo>
                    <a:lnTo>
                      <a:pt x="321" y="196"/>
                    </a:lnTo>
                    <a:lnTo>
                      <a:pt x="323" y="180"/>
                    </a:lnTo>
                    <a:lnTo>
                      <a:pt x="323" y="163"/>
                    </a:lnTo>
                    <a:lnTo>
                      <a:pt x="326" y="143"/>
                    </a:lnTo>
                    <a:lnTo>
                      <a:pt x="323" y="124"/>
                    </a:lnTo>
                    <a:lnTo>
                      <a:pt x="323" y="107"/>
                    </a:lnTo>
                    <a:lnTo>
                      <a:pt x="321" y="91"/>
                    </a:lnTo>
                    <a:lnTo>
                      <a:pt x="249" y="50"/>
                    </a:lnTo>
                    <a:lnTo>
                      <a:pt x="244" y="36"/>
                    </a:lnTo>
                    <a:lnTo>
                      <a:pt x="240" y="31"/>
                    </a:lnTo>
                    <a:lnTo>
                      <a:pt x="237" y="26"/>
                    </a:lnTo>
                    <a:lnTo>
                      <a:pt x="227" y="16"/>
                    </a:lnTo>
                    <a:lnTo>
                      <a:pt x="218" y="11"/>
                    </a:lnTo>
                    <a:lnTo>
                      <a:pt x="216" y="9"/>
                    </a:lnTo>
                    <a:lnTo>
                      <a:pt x="211" y="9"/>
                    </a:lnTo>
                    <a:lnTo>
                      <a:pt x="203" y="7"/>
                    </a:lnTo>
                    <a:lnTo>
                      <a:pt x="199" y="4"/>
                    </a:lnTo>
                    <a:lnTo>
                      <a:pt x="194" y="4"/>
                    </a:lnTo>
                    <a:lnTo>
                      <a:pt x="187" y="2"/>
                    </a:lnTo>
                    <a:lnTo>
                      <a:pt x="180" y="0"/>
                    </a:lnTo>
                    <a:lnTo>
                      <a:pt x="172" y="0"/>
                    </a:lnTo>
                    <a:lnTo>
                      <a:pt x="167" y="2"/>
                    </a:lnTo>
                    <a:lnTo>
                      <a:pt x="158" y="2"/>
                    </a:lnTo>
                    <a:lnTo>
                      <a:pt x="153" y="4"/>
                    </a:lnTo>
                    <a:lnTo>
                      <a:pt x="141" y="4"/>
                    </a:lnTo>
                    <a:lnTo>
                      <a:pt x="136" y="7"/>
                    </a:lnTo>
                    <a:lnTo>
                      <a:pt x="131" y="7"/>
                    </a:lnTo>
                    <a:lnTo>
                      <a:pt x="127" y="9"/>
                    </a:lnTo>
                    <a:lnTo>
                      <a:pt x="115" y="9"/>
                    </a:lnTo>
                    <a:lnTo>
                      <a:pt x="110" y="11"/>
                    </a:lnTo>
                    <a:lnTo>
                      <a:pt x="98" y="11"/>
                    </a:lnTo>
                    <a:lnTo>
                      <a:pt x="93" y="14"/>
                    </a:lnTo>
                    <a:lnTo>
                      <a:pt x="83" y="14"/>
                    </a:lnTo>
                    <a:lnTo>
                      <a:pt x="76" y="16"/>
                    </a:lnTo>
                    <a:lnTo>
                      <a:pt x="71" y="16"/>
                    </a:lnTo>
                    <a:lnTo>
                      <a:pt x="67" y="19"/>
                    </a:lnTo>
                    <a:lnTo>
                      <a:pt x="57" y="19"/>
                    </a:lnTo>
                    <a:lnTo>
                      <a:pt x="50" y="21"/>
                    </a:lnTo>
                    <a:lnTo>
                      <a:pt x="45" y="21"/>
                    </a:lnTo>
                    <a:lnTo>
                      <a:pt x="40" y="23"/>
                    </a:lnTo>
                    <a:lnTo>
                      <a:pt x="36" y="23"/>
                    </a:lnTo>
                    <a:lnTo>
                      <a:pt x="31" y="26"/>
                    </a:lnTo>
                    <a:lnTo>
                      <a:pt x="23" y="26"/>
                    </a:lnTo>
                    <a:lnTo>
                      <a:pt x="19" y="28"/>
                    </a:lnTo>
                    <a:lnTo>
                      <a:pt x="14" y="28"/>
                    </a:lnTo>
                    <a:lnTo>
                      <a:pt x="9" y="31"/>
                    </a:lnTo>
                    <a:lnTo>
                      <a:pt x="4" y="52"/>
                    </a:lnTo>
                    <a:lnTo>
                      <a:pt x="2" y="74"/>
                    </a:lnTo>
                    <a:lnTo>
                      <a:pt x="0" y="98"/>
                    </a:lnTo>
                    <a:lnTo>
                      <a:pt x="0" y="208"/>
                    </a:lnTo>
                    <a:lnTo>
                      <a:pt x="4" y="232"/>
                    </a:lnTo>
                    <a:lnTo>
                      <a:pt x="19" y="240"/>
                    </a:lnTo>
                    <a:lnTo>
                      <a:pt x="21" y="240"/>
                    </a:lnTo>
                    <a:lnTo>
                      <a:pt x="26" y="242"/>
                    </a:lnTo>
                    <a:lnTo>
                      <a:pt x="31" y="242"/>
                    </a:lnTo>
                    <a:lnTo>
                      <a:pt x="33" y="244"/>
                    </a:lnTo>
                    <a:lnTo>
                      <a:pt x="38" y="244"/>
                    </a:lnTo>
                    <a:lnTo>
                      <a:pt x="40" y="247"/>
                    </a:lnTo>
                    <a:lnTo>
                      <a:pt x="52" y="247"/>
                    </a:lnTo>
                    <a:lnTo>
                      <a:pt x="55" y="249"/>
                    </a:lnTo>
                    <a:lnTo>
                      <a:pt x="64" y="249"/>
                    </a:lnTo>
                    <a:lnTo>
                      <a:pt x="79" y="259"/>
                    </a:lnTo>
                    <a:lnTo>
                      <a:pt x="86" y="266"/>
                    </a:lnTo>
                    <a:lnTo>
                      <a:pt x="76" y="273"/>
                    </a:lnTo>
                    <a:lnTo>
                      <a:pt x="60" y="278"/>
                    </a:lnTo>
                    <a:lnTo>
                      <a:pt x="52" y="283"/>
                    </a:lnTo>
                    <a:lnTo>
                      <a:pt x="55" y="285"/>
                    </a:lnTo>
                    <a:lnTo>
                      <a:pt x="60" y="287"/>
                    </a:lnTo>
                    <a:lnTo>
                      <a:pt x="64" y="290"/>
                    </a:lnTo>
                    <a:lnTo>
                      <a:pt x="69" y="290"/>
                    </a:lnTo>
                    <a:lnTo>
                      <a:pt x="74" y="292"/>
                    </a:lnTo>
                    <a:lnTo>
                      <a:pt x="79" y="292"/>
                    </a:lnTo>
                    <a:lnTo>
                      <a:pt x="86" y="295"/>
                    </a:lnTo>
                    <a:lnTo>
                      <a:pt x="136" y="295"/>
                    </a:lnTo>
                    <a:lnTo>
                      <a:pt x="196" y="300"/>
                    </a:lnTo>
                    <a:lnTo>
                      <a:pt x="232" y="287"/>
                    </a:lnTo>
                    <a:lnTo>
                      <a:pt x="242" y="283"/>
                    </a:lnTo>
                    <a:lnTo>
                      <a:pt x="247" y="278"/>
                    </a:lnTo>
                    <a:lnTo>
                      <a:pt x="249" y="273"/>
                    </a:lnTo>
                    <a:lnTo>
                      <a:pt x="247" y="268"/>
                    </a:lnTo>
                    <a:lnTo>
                      <a:pt x="244" y="263"/>
                    </a:lnTo>
                    <a:lnTo>
                      <a:pt x="240" y="263"/>
                    </a:lnTo>
                    <a:lnTo>
                      <a:pt x="237" y="261"/>
                    </a:lnTo>
                    <a:lnTo>
                      <a:pt x="232" y="259"/>
                    </a:lnTo>
                    <a:lnTo>
                      <a:pt x="227" y="256"/>
                    </a:lnTo>
                    <a:lnTo>
                      <a:pt x="223" y="254"/>
                    </a:lnTo>
                    <a:lnTo>
                      <a:pt x="218" y="254"/>
                    </a:lnTo>
                    <a:lnTo>
                      <a:pt x="254" y="24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924"/>
              <p:cNvSpPr>
                <a:spLocks/>
              </p:cNvSpPr>
              <p:nvPr/>
            </p:nvSpPr>
            <p:spPr bwMode="auto">
              <a:xfrm>
                <a:off x="6926" y="6669"/>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925"/>
              <p:cNvSpPr>
                <a:spLocks/>
              </p:cNvSpPr>
              <p:nvPr/>
            </p:nvSpPr>
            <p:spPr bwMode="auto">
              <a:xfrm>
                <a:off x="6924" y="6669"/>
                <a:ext cx="4" cy="228"/>
              </a:xfrm>
              <a:custGeom>
                <a:avLst/>
                <a:gdLst/>
                <a:ahLst/>
                <a:cxnLst>
                  <a:cxn ang="0">
                    <a:pos x="2" y="35"/>
                  </a:cxn>
                  <a:cxn ang="0">
                    <a:pos x="0" y="115"/>
                  </a:cxn>
                  <a:cxn ang="0">
                    <a:pos x="0" y="191"/>
                  </a:cxn>
                  <a:cxn ang="0">
                    <a:pos x="2" y="227"/>
                  </a:cxn>
                  <a:cxn ang="0">
                    <a:pos x="4" y="227"/>
                  </a:cxn>
                  <a:cxn ang="0">
                    <a:pos x="2" y="177"/>
                  </a:cxn>
                  <a:cxn ang="0">
                    <a:pos x="2" y="71"/>
                  </a:cxn>
                  <a:cxn ang="0">
                    <a:pos x="4" y="2"/>
                  </a:cxn>
                  <a:cxn ang="0">
                    <a:pos x="2" y="0"/>
                  </a:cxn>
                  <a:cxn ang="0">
                    <a:pos x="2" y="35"/>
                  </a:cxn>
                </a:cxnLst>
                <a:rect l="0" t="0" r="r" b="b"/>
                <a:pathLst>
                  <a:path w="4" h="228">
                    <a:moveTo>
                      <a:pt x="2" y="35"/>
                    </a:moveTo>
                    <a:lnTo>
                      <a:pt x="0" y="115"/>
                    </a:lnTo>
                    <a:lnTo>
                      <a:pt x="0" y="191"/>
                    </a:lnTo>
                    <a:lnTo>
                      <a:pt x="2" y="227"/>
                    </a:lnTo>
                    <a:lnTo>
                      <a:pt x="4" y="227"/>
                    </a:lnTo>
                    <a:lnTo>
                      <a:pt x="2" y="177"/>
                    </a:lnTo>
                    <a:lnTo>
                      <a:pt x="2" y="71"/>
                    </a:lnTo>
                    <a:lnTo>
                      <a:pt x="4" y="2"/>
                    </a:lnTo>
                    <a:lnTo>
                      <a:pt x="2" y="0"/>
                    </a:lnTo>
                    <a:lnTo>
                      <a:pt x="2" y="35"/>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926"/>
              <p:cNvSpPr>
                <a:spLocks/>
              </p:cNvSpPr>
              <p:nvPr/>
            </p:nvSpPr>
            <p:spPr bwMode="auto">
              <a:xfrm>
                <a:off x="6925" y="6669"/>
                <a:ext cx="0" cy="228"/>
              </a:xfrm>
              <a:custGeom>
                <a:avLst/>
                <a:gdLst/>
                <a:ahLst/>
                <a:cxnLst>
                  <a:cxn ang="0">
                    <a:pos x="0" y="0"/>
                  </a:cxn>
                  <a:cxn ang="0">
                    <a:pos x="0" y="227"/>
                  </a:cxn>
                </a:cxnLst>
                <a:rect l="0" t="0" r="r" b="b"/>
                <a:pathLst>
                  <a:path h="228">
                    <a:moveTo>
                      <a:pt x="0" y="0"/>
                    </a:moveTo>
                    <a:lnTo>
                      <a:pt x="0" y="227"/>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 name="Freeform 927"/>
              <p:cNvSpPr>
                <a:spLocks/>
              </p:cNvSpPr>
              <p:nvPr/>
            </p:nvSpPr>
            <p:spPr bwMode="auto">
              <a:xfrm>
                <a:off x="6921" y="6669"/>
                <a:ext cx="5" cy="228"/>
              </a:xfrm>
              <a:custGeom>
                <a:avLst/>
                <a:gdLst/>
                <a:ahLst/>
                <a:cxnLst>
                  <a:cxn ang="0">
                    <a:pos x="2" y="0"/>
                  </a:cxn>
                  <a:cxn ang="0">
                    <a:pos x="0" y="35"/>
                  </a:cxn>
                  <a:cxn ang="0">
                    <a:pos x="0" y="227"/>
                  </a:cxn>
                  <a:cxn ang="0">
                    <a:pos x="4" y="227"/>
                  </a:cxn>
                  <a:cxn ang="0">
                    <a:pos x="2" y="175"/>
                  </a:cxn>
                  <a:cxn ang="0">
                    <a:pos x="2" y="127"/>
                  </a:cxn>
                  <a:cxn ang="0">
                    <a:pos x="4" y="71"/>
                  </a:cxn>
                  <a:cxn ang="0">
                    <a:pos x="4" y="0"/>
                  </a:cxn>
                  <a:cxn ang="0">
                    <a:pos x="2" y="0"/>
                  </a:cxn>
                </a:cxnLst>
                <a:rect l="0" t="0" r="r" b="b"/>
                <a:pathLst>
                  <a:path w="5" h="228">
                    <a:moveTo>
                      <a:pt x="2" y="0"/>
                    </a:moveTo>
                    <a:lnTo>
                      <a:pt x="0" y="35"/>
                    </a:lnTo>
                    <a:lnTo>
                      <a:pt x="0" y="227"/>
                    </a:lnTo>
                    <a:lnTo>
                      <a:pt x="4" y="227"/>
                    </a:lnTo>
                    <a:lnTo>
                      <a:pt x="2" y="175"/>
                    </a:lnTo>
                    <a:lnTo>
                      <a:pt x="2" y="127"/>
                    </a:lnTo>
                    <a:lnTo>
                      <a:pt x="4" y="71"/>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2" name="Freeform 928"/>
              <p:cNvSpPr>
                <a:spLocks/>
              </p:cNvSpPr>
              <p:nvPr/>
            </p:nvSpPr>
            <p:spPr bwMode="auto">
              <a:xfrm>
                <a:off x="6922" y="6669"/>
                <a:ext cx="0" cy="228"/>
              </a:xfrm>
              <a:custGeom>
                <a:avLst/>
                <a:gdLst/>
                <a:ahLst/>
                <a:cxnLst>
                  <a:cxn ang="0">
                    <a:pos x="0" y="0"/>
                  </a:cxn>
                  <a:cxn ang="0">
                    <a:pos x="0" y="227"/>
                  </a:cxn>
                </a:cxnLst>
                <a:rect l="0" t="0" r="r" b="b"/>
                <a:pathLst>
                  <a:path h="228">
                    <a:moveTo>
                      <a:pt x="0" y="0"/>
                    </a:moveTo>
                    <a:lnTo>
                      <a:pt x="0" y="227"/>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929"/>
              <p:cNvSpPr>
                <a:spLocks/>
              </p:cNvSpPr>
              <p:nvPr/>
            </p:nvSpPr>
            <p:spPr bwMode="auto">
              <a:xfrm>
                <a:off x="6919" y="6669"/>
                <a:ext cx="5" cy="228"/>
              </a:xfrm>
              <a:custGeom>
                <a:avLst/>
                <a:gdLst/>
                <a:ahLst/>
                <a:cxnLst>
                  <a:cxn ang="0">
                    <a:pos x="2" y="0"/>
                  </a:cxn>
                  <a:cxn ang="0">
                    <a:pos x="0" y="35"/>
                  </a:cxn>
                  <a:cxn ang="0">
                    <a:pos x="0" y="227"/>
                  </a:cxn>
                  <a:cxn ang="0">
                    <a:pos x="4" y="227"/>
                  </a:cxn>
                  <a:cxn ang="0">
                    <a:pos x="2" y="175"/>
                  </a:cxn>
                  <a:cxn ang="0">
                    <a:pos x="2" y="69"/>
                  </a:cxn>
                  <a:cxn ang="0">
                    <a:pos x="4" y="0"/>
                  </a:cxn>
                  <a:cxn ang="0">
                    <a:pos x="2" y="0"/>
                  </a:cxn>
                </a:cxnLst>
                <a:rect l="0" t="0" r="r" b="b"/>
                <a:pathLst>
                  <a:path w="5" h="228">
                    <a:moveTo>
                      <a:pt x="2" y="0"/>
                    </a:moveTo>
                    <a:lnTo>
                      <a:pt x="0" y="35"/>
                    </a:lnTo>
                    <a:lnTo>
                      <a:pt x="0" y="227"/>
                    </a:lnTo>
                    <a:lnTo>
                      <a:pt x="4" y="227"/>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930"/>
              <p:cNvSpPr>
                <a:spLocks/>
              </p:cNvSpPr>
              <p:nvPr/>
            </p:nvSpPr>
            <p:spPr bwMode="auto">
              <a:xfrm>
                <a:off x="6916" y="6669"/>
                <a:ext cx="5" cy="228"/>
              </a:xfrm>
              <a:custGeom>
                <a:avLst/>
                <a:gdLst/>
                <a:ahLst/>
                <a:cxnLst>
                  <a:cxn ang="0">
                    <a:pos x="4" y="0"/>
                  </a:cxn>
                  <a:cxn ang="0">
                    <a:pos x="2" y="0"/>
                  </a:cxn>
                  <a:cxn ang="0">
                    <a:pos x="2" y="33"/>
                  </a:cxn>
                  <a:cxn ang="0">
                    <a:pos x="0" y="112"/>
                  </a:cxn>
                  <a:cxn ang="0">
                    <a:pos x="0" y="191"/>
                  </a:cxn>
                  <a:cxn ang="0">
                    <a:pos x="2" y="227"/>
                  </a:cxn>
                  <a:cxn ang="0">
                    <a:pos x="4" y="227"/>
                  </a:cxn>
                  <a:cxn ang="0">
                    <a:pos x="4" y="0"/>
                  </a:cxn>
                </a:cxnLst>
                <a:rect l="0" t="0" r="r" b="b"/>
                <a:pathLst>
                  <a:path w="5" h="228">
                    <a:moveTo>
                      <a:pt x="4" y="0"/>
                    </a:moveTo>
                    <a:lnTo>
                      <a:pt x="2" y="0"/>
                    </a:lnTo>
                    <a:lnTo>
                      <a:pt x="2" y="33"/>
                    </a:lnTo>
                    <a:lnTo>
                      <a:pt x="0" y="112"/>
                    </a:lnTo>
                    <a:lnTo>
                      <a:pt x="0" y="191"/>
                    </a:lnTo>
                    <a:lnTo>
                      <a:pt x="2" y="227"/>
                    </a:lnTo>
                    <a:lnTo>
                      <a:pt x="4" y="227"/>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931"/>
              <p:cNvSpPr>
                <a:spLocks/>
              </p:cNvSpPr>
              <p:nvPr/>
            </p:nvSpPr>
            <p:spPr bwMode="auto">
              <a:xfrm>
                <a:off x="6918" y="6669"/>
                <a:ext cx="0" cy="226"/>
              </a:xfrm>
              <a:custGeom>
                <a:avLst/>
                <a:gdLst/>
                <a:ahLst/>
                <a:cxnLst>
                  <a:cxn ang="0">
                    <a:pos x="0" y="0"/>
                  </a:cxn>
                  <a:cxn ang="0">
                    <a:pos x="0" y="225"/>
                  </a:cxn>
                </a:cxnLst>
                <a:rect l="0" t="0" r="r" b="b"/>
                <a:pathLst>
                  <a:path h="226">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932"/>
              <p:cNvSpPr>
                <a:spLocks/>
              </p:cNvSpPr>
              <p:nvPr/>
            </p:nvSpPr>
            <p:spPr bwMode="auto">
              <a:xfrm>
                <a:off x="6914" y="6669"/>
                <a:ext cx="5" cy="226"/>
              </a:xfrm>
              <a:custGeom>
                <a:avLst/>
                <a:gdLst/>
                <a:ahLst/>
                <a:cxnLst>
                  <a:cxn ang="0">
                    <a:pos x="2" y="175"/>
                  </a:cxn>
                  <a:cxn ang="0">
                    <a:pos x="2" y="124"/>
                  </a:cxn>
                  <a:cxn ang="0">
                    <a:pos x="4" y="69"/>
                  </a:cxn>
                  <a:cxn ang="0">
                    <a:pos x="4" y="0"/>
                  </a:cxn>
                  <a:cxn ang="0">
                    <a:pos x="2" y="0"/>
                  </a:cxn>
                  <a:cxn ang="0">
                    <a:pos x="2" y="33"/>
                  </a:cxn>
                  <a:cxn ang="0">
                    <a:pos x="0" y="112"/>
                  </a:cxn>
                  <a:cxn ang="0">
                    <a:pos x="0" y="189"/>
                  </a:cxn>
                  <a:cxn ang="0">
                    <a:pos x="2" y="225"/>
                  </a:cxn>
                  <a:cxn ang="0">
                    <a:pos x="4" y="225"/>
                  </a:cxn>
                  <a:cxn ang="0">
                    <a:pos x="2" y="175"/>
                  </a:cxn>
                </a:cxnLst>
                <a:rect l="0" t="0" r="r" b="b"/>
                <a:pathLst>
                  <a:path w="5" h="226">
                    <a:moveTo>
                      <a:pt x="2" y="175"/>
                    </a:moveTo>
                    <a:lnTo>
                      <a:pt x="2" y="124"/>
                    </a:lnTo>
                    <a:lnTo>
                      <a:pt x="4" y="69"/>
                    </a:lnTo>
                    <a:lnTo>
                      <a:pt x="4" y="0"/>
                    </a:lnTo>
                    <a:lnTo>
                      <a:pt x="2" y="0"/>
                    </a:lnTo>
                    <a:lnTo>
                      <a:pt x="2" y="33"/>
                    </a:lnTo>
                    <a:lnTo>
                      <a:pt x="0" y="112"/>
                    </a:lnTo>
                    <a:lnTo>
                      <a:pt x="0" y="189"/>
                    </a:lnTo>
                    <a:lnTo>
                      <a:pt x="2" y="225"/>
                    </a:lnTo>
                    <a:lnTo>
                      <a:pt x="4" y="225"/>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933"/>
              <p:cNvSpPr>
                <a:spLocks/>
              </p:cNvSpPr>
              <p:nvPr/>
            </p:nvSpPr>
            <p:spPr bwMode="auto">
              <a:xfrm>
                <a:off x="6914" y="6667"/>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934"/>
              <p:cNvSpPr>
                <a:spLocks/>
              </p:cNvSpPr>
              <p:nvPr/>
            </p:nvSpPr>
            <p:spPr bwMode="auto">
              <a:xfrm>
                <a:off x="6912" y="6667"/>
                <a:ext cx="4" cy="228"/>
              </a:xfrm>
              <a:custGeom>
                <a:avLst/>
                <a:gdLst/>
                <a:ahLst/>
                <a:cxnLst>
                  <a:cxn ang="0">
                    <a:pos x="2" y="0"/>
                  </a:cxn>
                  <a:cxn ang="0">
                    <a:pos x="0" y="36"/>
                  </a:cxn>
                  <a:cxn ang="0">
                    <a:pos x="0" y="191"/>
                  </a:cxn>
                  <a:cxn ang="0">
                    <a:pos x="2" y="227"/>
                  </a:cxn>
                  <a:cxn ang="0">
                    <a:pos x="4" y="227"/>
                  </a:cxn>
                  <a:cxn ang="0">
                    <a:pos x="2" y="177"/>
                  </a:cxn>
                  <a:cxn ang="0">
                    <a:pos x="2" y="71"/>
                  </a:cxn>
                  <a:cxn ang="0">
                    <a:pos x="4" y="2"/>
                  </a:cxn>
                  <a:cxn ang="0">
                    <a:pos x="2" y="0"/>
                  </a:cxn>
                </a:cxnLst>
                <a:rect l="0" t="0" r="r" b="b"/>
                <a:pathLst>
                  <a:path w="4" h="228">
                    <a:moveTo>
                      <a:pt x="2" y="0"/>
                    </a:moveTo>
                    <a:lnTo>
                      <a:pt x="0" y="36"/>
                    </a:lnTo>
                    <a:lnTo>
                      <a:pt x="0" y="191"/>
                    </a:lnTo>
                    <a:lnTo>
                      <a:pt x="2" y="227"/>
                    </a:lnTo>
                    <a:lnTo>
                      <a:pt x="4" y="227"/>
                    </a:lnTo>
                    <a:lnTo>
                      <a:pt x="2" y="177"/>
                    </a:lnTo>
                    <a:lnTo>
                      <a:pt x="2" y="71"/>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935"/>
              <p:cNvSpPr>
                <a:spLocks/>
              </p:cNvSpPr>
              <p:nvPr/>
            </p:nvSpPr>
            <p:spPr bwMode="auto">
              <a:xfrm>
                <a:off x="6912" y="6667"/>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 name="Freeform 936"/>
              <p:cNvSpPr>
                <a:spLocks/>
              </p:cNvSpPr>
              <p:nvPr/>
            </p:nvSpPr>
            <p:spPr bwMode="auto">
              <a:xfrm>
                <a:off x="6930" y="6672"/>
                <a:ext cx="0" cy="225"/>
              </a:xfrm>
              <a:custGeom>
                <a:avLst/>
                <a:gdLst/>
                <a:ahLst/>
                <a:cxnLst>
                  <a:cxn ang="0">
                    <a:pos x="0" y="0"/>
                  </a:cxn>
                  <a:cxn ang="0">
                    <a:pos x="0" y="225"/>
                  </a:cxn>
                </a:cxnLst>
                <a:rect l="0" t="0" r="r" b="b"/>
                <a:pathLst>
                  <a:path h="225">
                    <a:moveTo>
                      <a:pt x="0" y="0"/>
                    </a:moveTo>
                    <a:lnTo>
                      <a:pt x="0" y="225"/>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937"/>
              <p:cNvSpPr>
                <a:spLocks/>
              </p:cNvSpPr>
              <p:nvPr/>
            </p:nvSpPr>
            <p:spPr bwMode="auto">
              <a:xfrm>
                <a:off x="6662" y="6710"/>
                <a:ext cx="53" cy="228"/>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3" h="228">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938"/>
              <p:cNvSpPr>
                <a:spLocks/>
              </p:cNvSpPr>
              <p:nvPr/>
            </p:nvSpPr>
            <p:spPr bwMode="auto">
              <a:xfrm>
                <a:off x="6662" y="6710"/>
                <a:ext cx="53" cy="211"/>
              </a:xfrm>
              <a:custGeom>
                <a:avLst/>
                <a:gdLst/>
                <a:ahLst/>
                <a:cxnLst>
                  <a:cxn ang="0">
                    <a:pos x="9" y="211"/>
                  </a:cxn>
                  <a:cxn ang="0">
                    <a:pos x="52" y="211"/>
                  </a:cxn>
                  <a:cxn ang="0">
                    <a:pos x="52" y="0"/>
                  </a:cxn>
                  <a:cxn ang="0">
                    <a:pos x="38" y="0"/>
                  </a:cxn>
                  <a:cxn ang="0">
                    <a:pos x="36" y="2"/>
                  </a:cxn>
                  <a:cxn ang="0">
                    <a:pos x="16" y="2"/>
                  </a:cxn>
                  <a:cxn ang="0">
                    <a:pos x="12" y="4"/>
                  </a:cxn>
                  <a:cxn ang="0">
                    <a:pos x="0" y="4"/>
                  </a:cxn>
                  <a:cxn ang="0">
                    <a:pos x="0" y="201"/>
                  </a:cxn>
                  <a:cxn ang="0">
                    <a:pos x="7" y="201"/>
                  </a:cxn>
                  <a:cxn ang="0">
                    <a:pos x="9" y="204"/>
                  </a:cxn>
                  <a:cxn ang="0">
                    <a:pos x="9" y="211"/>
                  </a:cxn>
                </a:cxnLst>
                <a:rect l="0" t="0" r="r" b="b"/>
                <a:pathLst>
                  <a:path w="53" h="211">
                    <a:moveTo>
                      <a:pt x="9" y="211"/>
                    </a:moveTo>
                    <a:lnTo>
                      <a:pt x="52" y="211"/>
                    </a:lnTo>
                    <a:lnTo>
                      <a:pt x="52" y="0"/>
                    </a:lnTo>
                    <a:lnTo>
                      <a:pt x="38" y="0"/>
                    </a:lnTo>
                    <a:lnTo>
                      <a:pt x="36" y="2"/>
                    </a:lnTo>
                    <a:lnTo>
                      <a:pt x="16" y="2"/>
                    </a:lnTo>
                    <a:lnTo>
                      <a:pt x="12" y="4"/>
                    </a:lnTo>
                    <a:lnTo>
                      <a:pt x="0" y="4"/>
                    </a:lnTo>
                    <a:lnTo>
                      <a:pt x="0" y="201"/>
                    </a:lnTo>
                    <a:lnTo>
                      <a:pt x="7" y="201"/>
                    </a:lnTo>
                    <a:lnTo>
                      <a:pt x="9" y="204"/>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939"/>
              <p:cNvSpPr>
                <a:spLocks/>
              </p:cNvSpPr>
              <p:nvPr/>
            </p:nvSpPr>
            <p:spPr bwMode="auto">
              <a:xfrm>
                <a:off x="6662" y="6710"/>
                <a:ext cx="53" cy="194"/>
              </a:xfrm>
              <a:custGeom>
                <a:avLst/>
                <a:gdLst/>
                <a:ahLst/>
                <a:cxnLst>
                  <a:cxn ang="0">
                    <a:pos x="38" y="2"/>
                  </a:cxn>
                  <a:cxn ang="0">
                    <a:pos x="16" y="2"/>
                  </a:cxn>
                  <a:cxn ang="0">
                    <a:pos x="12" y="4"/>
                  </a:cxn>
                  <a:cxn ang="0">
                    <a:pos x="0" y="4"/>
                  </a:cxn>
                  <a:cxn ang="0">
                    <a:pos x="0" y="187"/>
                  </a:cxn>
                  <a:cxn ang="0">
                    <a:pos x="9" y="187"/>
                  </a:cxn>
                  <a:cxn ang="0">
                    <a:pos x="9" y="194"/>
                  </a:cxn>
                  <a:cxn ang="0">
                    <a:pos x="52" y="194"/>
                  </a:cxn>
                  <a:cxn ang="0">
                    <a:pos x="52" y="0"/>
                  </a:cxn>
                  <a:cxn ang="0">
                    <a:pos x="43" y="0"/>
                  </a:cxn>
                  <a:cxn ang="0">
                    <a:pos x="38" y="2"/>
                  </a:cxn>
                </a:cxnLst>
                <a:rect l="0" t="0" r="r" b="b"/>
                <a:pathLst>
                  <a:path w="53" h="194">
                    <a:moveTo>
                      <a:pt x="38" y="2"/>
                    </a:moveTo>
                    <a:lnTo>
                      <a:pt x="16" y="2"/>
                    </a:lnTo>
                    <a:lnTo>
                      <a:pt x="12"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940"/>
              <p:cNvSpPr>
                <a:spLocks/>
              </p:cNvSpPr>
              <p:nvPr/>
            </p:nvSpPr>
            <p:spPr bwMode="auto">
              <a:xfrm>
                <a:off x="6662" y="6710"/>
                <a:ext cx="53" cy="178"/>
              </a:xfrm>
              <a:custGeom>
                <a:avLst/>
                <a:gdLst/>
                <a:ahLst/>
                <a:cxnLst>
                  <a:cxn ang="0">
                    <a:pos x="38" y="2"/>
                  </a:cxn>
                  <a:cxn ang="0">
                    <a:pos x="16" y="2"/>
                  </a:cxn>
                  <a:cxn ang="0">
                    <a:pos x="12" y="4"/>
                  </a:cxn>
                  <a:cxn ang="0">
                    <a:pos x="0" y="4"/>
                  </a:cxn>
                  <a:cxn ang="0">
                    <a:pos x="0" y="170"/>
                  </a:cxn>
                  <a:cxn ang="0">
                    <a:pos x="9" y="170"/>
                  </a:cxn>
                  <a:cxn ang="0">
                    <a:pos x="9" y="177"/>
                  </a:cxn>
                  <a:cxn ang="0">
                    <a:pos x="52" y="177"/>
                  </a:cxn>
                  <a:cxn ang="0">
                    <a:pos x="52" y="0"/>
                  </a:cxn>
                  <a:cxn ang="0">
                    <a:pos x="43" y="0"/>
                  </a:cxn>
                  <a:cxn ang="0">
                    <a:pos x="38" y="2"/>
                  </a:cxn>
                </a:cxnLst>
                <a:rect l="0" t="0" r="r" b="b"/>
                <a:pathLst>
                  <a:path w="53" h="178">
                    <a:moveTo>
                      <a:pt x="38" y="2"/>
                    </a:moveTo>
                    <a:lnTo>
                      <a:pt x="16" y="2"/>
                    </a:lnTo>
                    <a:lnTo>
                      <a:pt x="12" y="4"/>
                    </a:lnTo>
                    <a:lnTo>
                      <a:pt x="0" y="4"/>
                    </a:lnTo>
                    <a:lnTo>
                      <a:pt x="0" y="170"/>
                    </a:lnTo>
                    <a:lnTo>
                      <a:pt x="9" y="170"/>
                    </a:lnTo>
                    <a:lnTo>
                      <a:pt x="9" y="177"/>
                    </a:lnTo>
                    <a:lnTo>
                      <a:pt x="52" y="177"/>
                    </a:lnTo>
                    <a:lnTo>
                      <a:pt x="52" y="0"/>
                    </a:lnTo>
                    <a:lnTo>
                      <a:pt x="43" y="0"/>
                    </a:lnTo>
                    <a:lnTo>
                      <a:pt x="38"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941"/>
              <p:cNvSpPr>
                <a:spLocks/>
              </p:cNvSpPr>
              <p:nvPr/>
            </p:nvSpPr>
            <p:spPr bwMode="auto">
              <a:xfrm>
                <a:off x="6662" y="6710"/>
                <a:ext cx="53" cy="161"/>
              </a:xfrm>
              <a:custGeom>
                <a:avLst/>
                <a:gdLst/>
                <a:ahLst/>
                <a:cxnLst>
                  <a:cxn ang="0">
                    <a:pos x="38" y="2"/>
                  </a:cxn>
                  <a:cxn ang="0">
                    <a:pos x="16" y="2"/>
                  </a:cxn>
                  <a:cxn ang="0">
                    <a:pos x="12"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2"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942"/>
              <p:cNvSpPr>
                <a:spLocks/>
              </p:cNvSpPr>
              <p:nvPr/>
            </p:nvSpPr>
            <p:spPr bwMode="auto">
              <a:xfrm>
                <a:off x="6662" y="6710"/>
                <a:ext cx="53" cy="146"/>
              </a:xfrm>
              <a:custGeom>
                <a:avLst/>
                <a:gdLst/>
                <a:ahLst/>
                <a:cxnLst>
                  <a:cxn ang="0">
                    <a:pos x="43" y="2"/>
                  </a:cxn>
                  <a:cxn ang="0">
                    <a:pos x="16" y="2"/>
                  </a:cxn>
                  <a:cxn ang="0">
                    <a:pos x="12"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2"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943"/>
              <p:cNvSpPr>
                <a:spLocks/>
              </p:cNvSpPr>
              <p:nvPr/>
            </p:nvSpPr>
            <p:spPr bwMode="auto">
              <a:xfrm>
                <a:off x="6662" y="6710"/>
                <a:ext cx="53" cy="130"/>
              </a:xfrm>
              <a:custGeom>
                <a:avLst/>
                <a:gdLst/>
                <a:ahLst/>
                <a:cxnLst>
                  <a:cxn ang="0">
                    <a:pos x="43" y="2"/>
                  </a:cxn>
                  <a:cxn ang="0">
                    <a:pos x="16" y="2"/>
                  </a:cxn>
                  <a:cxn ang="0">
                    <a:pos x="12"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2"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944"/>
              <p:cNvSpPr>
                <a:spLocks/>
              </p:cNvSpPr>
              <p:nvPr/>
            </p:nvSpPr>
            <p:spPr bwMode="auto">
              <a:xfrm>
                <a:off x="6662" y="6710"/>
                <a:ext cx="53" cy="113"/>
              </a:xfrm>
              <a:custGeom>
                <a:avLst/>
                <a:gdLst/>
                <a:ahLst/>
                <a:cxnLst>
                  <a:cxn ang="0">
                    <a:pos x="45" y="2"/>
                  </a:cxn>
                  <a:cxn ang="0">
                    <a:pos x="16" y="2"/>
                  </a:cxn>
                  <a:cxn ang="0">
                    <a:pos x="12" y="4"/>
                  </a:cxn>
                  <a:cxn ang="0">
                    <a:pos x="0" y="4"/>
                  </a:cxn>
                  <a:cxn ang="0">
                    <a:pos x="0" y="108"/>
                  </a:cxn>
                  <a:cxn ang="0">
                    <a:pos x="9" y="108"/>
                  </a:cxn>
                  <a:cxn ang="0">
                    <a:pos x="9" y="112"/>
                  </a:cxn>
                  <a:cxn ang="0">
                    <a:pos x="52" y="112"/>
                  </a:cxn>
                  <a:cxn ang="0">
                    <a:pos x="52" y="0"/>
                  </a:cxn>
                  <a:cxn ang="0">
                    <a:pos x="47" y="0"/>
                  </a:cxn>
                  <a:cxn ang="0">
                    <a:pos x="45" y="2"/>
                  </a:cxn>
                </a:cxnLst>
                <a:rect l="0" t="0" r="r" b="b"/>
                <a:pathLst>
                  <a:path w="53" h="113">
                    <a:moveTo>
                      <a:pt x="45" y="2"/>
                    </a:moveTo>
                    <a:lnTo>
                      <a:pt x="16" y="2"/>
                    </a:lnTo>
                    <a:lnTo>
                      <a:pt x="12" y="4"/>
                    </a:lnTo>
                    <a:lnTo>
                      <a:pt x="0" y="4"/>
                    </a:lnTo>
                    <a:lnTo>
                      <a:pt x="0" y="108"/>
                    </a:lnTo>
                    <a:lnTo>
                      <a:pt x="9" y="108"/>
                    </a:lnTo>
                    <a:lnTo>
                      <a:pt x="9" y="112"/>
                    </a:lnTo>
                    <a:lnTo>
                      <a:pt x="52" y="112"/>
                    </a:lnTo>
                    <a:lnTo>
                      <a:pt x="52" y="0"/>
                    </a:lnTo>
                    <a:lnTo>
                      <a:pt x="47"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945"/>
              <p:cNvSpPr>
                <a:spLocks/>
              </p:cNvSpPr>
              <p:nvPr/>
            </p:nvSpPr>
            <p:spPr bwMode="auto">
              <a:xfrm>
                <a:off x="6662" y="6710"/>
                <a:ext cx="53" cy="96"/>
              </a:xfrm>
              <a:custGeom>
                <a:avLst/>
                <a:gdLst/>
                <a:ahLst/>
                <a:cxnLst>
                  <a:cxn ang="0">
                    <a:pos x="47" y="2"/>
                  </a:cxn>
                  <a:cxn ang="0">
                    <a:pos x="16" y="2"/>
                  </a:cxn>
                  <a:cxn ang="0">
                    <a:pos x="12" y="4"/>
                  </a:cxn>
                  <a:cxn ang="0">
                    <a:pos x="0" y="4"/>
                  </a:cxn>
                  <a:cxn ang="0">
                    <a:pos x="0" y="93"/>
                  </a:cxn>
                  <a:cxn ang="0">
                    <a:pos x="9" y="93"/>
                  </a:cxn>
                  <a:cxn ang="0">
                    <a:pos x="9" y="96"/>
                  </a:cxn>
                  <a:cxn ang="0">
                    <a:pos x="52" y="96"/>
                  </a:cxn>
                  <a:cxn ang="0">
                    <a:pos x="52" y="0"/>
                  </a:cxn>
                  <a:cxn ang="0">
                    <a:pos x="47" y="2"/>
                  </a:cxn>
                </a:cxnLst>
                <a:rect l="0" t="0" r="r" b="b"/>
                <a:pathLst>
                  <a:path w="53" h="96">
                    <a:moveTo>
                      <a:pt x="47" y="2"/>
                    </a:moveTo>
                    <a:lnTo>
                      <a:pt x="16" y="2"/>
                    </a:lnTo>
                    <a:lnTo>
                      <a:pt x="12" y="4"/>
                    </a:lnTo>
                    <a:lnTo>
                      <a:pt x="0" y="4"/>
                    </a:lnTo>
                    <a:lnTo>
                      <a:pt x="0" y="93"/>
                    </a:lnTo>
                    <a:lnTo>
                      <a:pt x="9" y="93"/>
                    </a:lnTo>
                    <a:lnTo>
                      <a:pt x="9" y="96"/>
                    </a:lnTo>
                    <a:lnTo>
                      <a:pt x="52" y="96"/>
                    </a:lnTo>
                    <a:lnTo>
                      <a:pt x="52" y="0"/>
                    </a:lnTo>
                    <a:lnTo>
                      <a:pt x="47"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0" name="Freeform 946"/>
              <p:cNvSpPr>
                <a:spLocks/>
              </p:cNvSpPr>
              <p:nvPr/>
            </p:nvSpPr>
            <p:spPr bwMode="auto">
              <a:xfrm>
                <a:off x="6662" y="6710"/>
                <a:ext cx="53" cy="79"/>
              </a:xfrm>
              <a:custGeom>
                <a:avLst/>
                <a:gdLst/>
                <a:ahLst/>
                <a:cxnLst>
                  <a:cxn ang="0">
                    <a:pos x="47" y="2"/>
                  </a:cxn>
                  <a:cxn ang="0">
                    <a:pos x="16" y="2"/>
                  </a:cxn>
                  <a:cxn ang="0">
                    <a:pos x="12" y="4"/>
                  </a:cxn>
                  <a:cxn ang="0">
                    <a:pos x="0" y="4"/>
                  </a:cxn>
                  <a:cxn ang="0">
                    <a:pos x="0" y="76"/>
                  </a:cxn>
                  <a:cxn ang="0">
                    <a:pos x="9" y="76"/>
                  </a:cxn>
                  <a:cxn ang="0">
                    <a:pos x="9" y="79"/>
                  </a:cxn>
                  <a:cxn ang="0">
                    <a:pos x="52" y="79"/>
                  </a:cxn>
                  <a:cxn ang="0">
                    <a:pos x="52" y="0"/>
                  </a:cxn>
                  <a:cxn ang="0">
                    <a:pos x="47" y="2"/>
                  </a:cxn>
                </a:cxnLst>
                <a:rect l="0" t="0" r="r" b="b"/>
                <a:pathLst>
                  <a:path w="53" h="79">
                    <a:moveTo>
                      <a:pt x="47" y="2"/>
                    </a:moveTo>
                    <a:lnTo>
                      <a:pt x="16" y="2"/>
                    </a:lnTo>
                    <a:lnTo>
                      <a:pt x="12" y="4"/>
                    </a:lnTo>
                    <a:lnTo>
                      <a:pt x="0" y="4"/>
                    </a:lnTo>
                    <a:lnTo>
                      <a:pt x="0" y="76"/>
                    </a:lnTo>
                    <a:lnTo>
                      <a:pt x="9" y="76"/>
                    </a:lnTo>
                    <a:lnTo>
                      <a:pt x="9" y="79"/>
                    </a:lnTo>
                    <a:lnTo>
                      <a:pt x="52" y="79"/>
                    </a:lnTo>
                    <a:lnTo>
                      <a:pt x="52" y="0"/>
                    </a:lnTo>
                    <a:lnTo>
                      <a:pt x="47"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947"/>
              <p:cNvSpPr>
                <a:spLocks/>
              </p:cNvSpPr>
              <p:nvPr/>
            </p:nvSpPr>
            <p:spPr bwMode="auto">
              <a:xfrm>
                <a:off x="6662" y="6712"/>
                <a:ext cx="53" cy="63"/>
              </a:xfrm>
              <a:custGeom>
                <a:avLst/>
                <a:gdLst/>
                <a:ahLst/>
                <a:cxnLst>
                  <a:cxn ang="0">
                    <a:pos x="9" y="62"/>
                  </a:cxn>
                  <a:cxn ang="0">
                    <a:pos x="52" y="62"/>
                  </a:cxn>
                  <a:cxn ang="0">
                    <a:pos x="52" y="0"/>
                  </a:cxn>
                  <a:cxn ang="0">
                    <a:pos x="16" y="0"/>
                  </a:cxn>
                  <a:cxn ang="0">
                    <a:pos x="12"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2"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2" name="Freeform 948"/>
              <p:cNvSpPr>
                <a:spLocks/>
              </p:cNvSpPr>
              <p:nvPr/>
            </p:nvSpPr>
            <p:spPr bwMode="auto">
              <a:xfrm>
                <a:off x="6662" y="6712"/>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949"/>
              <p:cNvSpPr>
                <a:spLocks/>
              </p:cNvSpPr>
              <p:nvPr/>
            </p:nvSpPr>
            <p:spPr bwMode="auto">
              <a:xfrm>
                <a:off x="6724" y="6664"/>
                <a:ext cx="183" cy="243"/>
              </a:xfrm>
              <a:custGeom>
                <a:avLst/>
                <a:gdLst/>
                <a:ahLst/>
                <a:cxnLst>
                  <a:cxn ang="0">
                    <a:pos x="45" y="237"/>
                  </a:cxn>
                  <a:cxn ang="0">
                    <a:pos x="52" y="240"/>
                  </a:cxn>
                  <a:cxn ang="0">
                    <a:pos x="88" y="240"/>
                  </a:cxn>
                  <a:cxn ang="0">
                    <a:pos x="93" y="242"/>
                  </a:cxn>
                  <a:cxn ang="0">
                    <a:pos x="112" y="242"/>
                  </a:cxn>
                  <a:cxn ang="0">
                    <a:pos x="117" y="240"/>
                  </a:cxn>
                  <a:cxn ang="0">
                    <a:pos x="151" y="240"/>
                  </a:cxn>
                  <a:cxn ang="0">
                    <a:pos x="156" y="237"/>
                  </a:cxn>
                  <a:cxn ang="0">
                    <a:pos x="165" y="237"/>
                  </a:cxn>
                  <a:cxn ang="0">
                    <a:pos x="170" y="235"/>
                  </a:cxn>
                  <a:cxn ang="0">
                    <a:pos x="177" y="235"/>
                  </a:cxn>
                  <a:cxn ang="0">
                    <a:pos x="177" y="117"/>
                  </a:cxn>
                  <a:cxn ang="0">
                    <a:pos x="180" y="60"/>
                  </a:cxn>
                  <a:cxn ang="0">
                    <a:pos x="182" y="0"/>
                  </a:cxn>
                  <a:cxn ang="0">
                    <a:pos x="160" y="0"/>
                  </a:cxn>
                  <a:cxn ang="0">
                    <a:pos x="153" y="2"/>
                  </a:cxn>
                  <a:cxn ang="0">
                    <a:pos x="131" y="2"/>
                  </a:cxn>
                  <a:cxn ang="0">
                    <a:pos x="127" y="4"/>
                  </a:cxn>
                  <a:cxn ang="0">
                    <a:pos x="110" y="4"/>
                  </a:cxn>
                  <a:cxn ang="0">
                    <a:pos x="105" y="7"/>
                  </a:cxn>
                  <a:cxn ang="0">
                    <a:pos x="93" y="7"/>
                  </a:cxn>
                  <a:cxn ang="0">
                    <a:pos x="88" y="9"/>
                  </a:cxn>
                  <a:cxn ang="0">
                    <a:pos x="83" y="9"/>
                  </a:cxn>
                  <a:cxn ang="0">
                    <a:pos x="79" y="11"/>
                  </a:cxn>
                  <a:cxn ang="0">
                    <a:pos x="67" y="11"/>
                  </a:cxn>
                  <a:cxn ang="0">
                    <a:pos x="62" y="14"/>
                  </a:cxn>
                  <a:cxn ang="0">
                    <a:pos x="57" y="14"/>
                  </a:cxn>
                  <a:cxn ang="0">
                    <a:pos x="50" y="16"/>
                  </a:cxn>
                  <a:cxn ang="0">
                    <a:pos x="45" y="16"/>
                  </a:cxn>
                  <a:cxn ang="0">
                    <a:pos x="40" y="19"/>
                  </a:cxn>
                  <a:cxn ang="0">
                    <a:pos x="36" y="19"/>
                  </a:cxn>
                  <a:cxn ang="0">
                    <a:pos x="28" y="21"/>
                  </a:cxn>
                  <a:cxn ang="0">
                    <a:pos x="23" y="21"/>
                  </a:cxn>
                  <a:cxn ang="0">
                    <a:pos x="19" y="23"/>
                  </a:cxn>
                  <a:cxn ang="0">
                    <a:pos x="14" y="23"/>
                  </a:cxn>
                  <a:cxn ang="0">
                    <a:pos x="9" y="26"/>
                  </a:cxn>
                  <a:cxn ang="0">
                    <a:pos x="4" y="52"/>
                  </a:cxn>
                  <a:cxn ang="0">
                    <a:pos x="0" y="105"/>
                  </a:cxn>
                  <a:cxn ang="0">
                    <a:pos x="0" y="180"/>
                  </a:cxn>
                  <a:cxn ang="0">
                    <a:pos x="4" y="203"/>
                  </a:cxn>
                  <a:cxn ang="0">
                    <a:pos x="7" y="230"/>
                  </a:cxn>
                  <a:cxn ang="0">
                    <a:pos x="11" y="232"/>
                  </a:cxn>
                  <a:cxn ang="0">
                    <a:pos x="19" y="232"/>
                  </a:cxn>
                  <a:cxn ang="0">
                    <a:pos x="23" y="235"/>
                  </a:cxn>
                  <a:cxn ang="0">
                    <a:pos x="28" y="235"/>
                  </a:cxn>
                  <a:cxn ang="0">
                    <a:pos x="36" y="237"/>
                  </a:cxn>
                  <a:cxn ang="0">
                    <a:pos x="45" y="237"/>
                  </a:cxn>
                </a:cxnLst>
                <a:rect l="0" t="0" r="r" b="b"/>
                <a:pathLst>
                  <a:path w="183" h="243">
                    <a:moveTo>
                      <a:pt x="45" y="237"/>
                    </a:moveTo>
                    <a:lnTo>
                      <a:pt x="52" y="240"/>
                    </a:lnTo>
                    <a:lnTo>
                      <a:pt x="88" y="240"/>
                    </a:lnTo>
                    <a:lnTo>
                      <a:pt x="93" y="242"/>
                    </a:lnTo>
                    <a:lnTo>
                      <a:pt x="112" y="242"/>
                    </a:lnTo>
                    <a:lnTo>
                      <a:pt x="117" y="240"/>
                    </a:lnTo>
                    <a:lnTo>
                      <a:pt x="151" y="240"/>
                    </a:lnTo>
                    <a:lnTo>
                      <a:pt x="156" y="237"/>
                    </a:lnTo>
                    <a:lnTo>
                      <a:pt x="165" y="237"/>
                    </a:lnTo>
                    <a:lnTo>
                      <a:pt x="170" y="235"/>
                    </a:lnTo>
                    <a:lnTo>
                      <a:pt x="177" y="235"/>
                    </a:lnTo>
                    <a:lnTo>
                      <a:pt x="177" y="117"/>
                    </a:lnTo>
                    <a:lnTo>
                      <a:pt x="180" y="60"/>
                    </a:lnTo>
                    <a:lnTo>
                      <a:pt x="182" y="0"/>
                    </a:lnTo>
                    <a:lnTo>
                      <a:pt x="160" y="0"/>
                    </a:lnTo>
                    <a:lnTo>
                      <a:pt x="153" y="2"/>
                    </a:lnTo>
                    <a:lnTo>
                      <a:pt x="131" y="2"/>
                    </a:lnTo>
                    <a:lnTo>
                      <a:pt x="127" y="4"/>
                    </a:lnTo>
                    <a:lnTo>
                      <a:pt x="110" y="4"/>
                    </a:lnTo>
                    <a:lnTo>
                      <a:pt x="105" y="7"/>
                    </a:lnTo>
                    <a:lnTo>
                      <a:pt x="93" y="7"/>
                    </a:lnTo>
                    <a:lnTo>
                      <a:pt x="88" y="9"/>
                    </a:lnTo>
                    <a:lnTo>
                      <a:pt x="83" y="9"/>
                    </a:lnTo>
                    <a:lnTo>
                      <a:pt x="79" y="11"/>
                    </a:lnTo>
                    <a:lnTo>
                      <a:pt x="67" y="11"/>
                    </a:lnTo>
                    <a:lnTo>
                      <a:pt x="62" y="14"/>
                    </a:lnTo>
                    <a:lnTo>
                      <a:pt x="57" y="14"/>
                    </a:lnTo>
                    <a:lnTo>
                      <a:pt x="50" y="16"/>
                    </a:lnTo>
                    <a:lnTo>
                      <a:pt x="45" y="16"/>
                    </a:lnTo>
                    <a:lnTo>
                      <a:pt x="40" y="19"/>
                    </a:lnTo>
                    <a:lnTo>
                      <a:pt x="36" y="19"/>
                    </a:lnTo>
                    <a:lnTo>
                      <a:pt x="28" y="21"/>
                    </a:lnTo>
                    <a:lnTo>
                      <a:pt x="23" y="21"/>
                    </a:lnTo>
                    <a:lnTo>
                      <a:pt x="19" y="23"/>
                    </a:lnTo>
                    <a:lnTo>
                      <a:pt x="14" y="23"/>
                    </a:lnTo>
                    <a:lnTo>
                      <a:pt x="9" y="26"/>
                    </a:lnTo>
                    <a:lnTo>
                      <a:pt x="4" y="52"/>
                    </a:lnTo>
                    <a:lnTo>
                      <a:pt x="0" y="105"/>
                    </a:lnTo>
                    <a:lnTo>
                      <a:pt x="0" y="180"/>
                    </a:lnTo>
                    <a:lnTo>
                      <a:pt x="4" y="203"/>
                    </a:lnTo>
                    <a:lnTo>
                      <a:pt x="7" y="230"/>
                    </a:lnTo>
                    <a:lnTo>
                      <a:pt x="11" y="232"/>
                    </a:lnTo>
                    <a:lnTo>
                      <a:pt x="19" y="232"/>
                    </a:lnTo>
                    <a:lnTo>
                      <a:pt x="23" y="235"/>
                    </a:lnTo>
                    <a:lnTo>
                      <a:pt x="28" y="235"/>
                    </a:lnTo>
                    <a:lnTo>
                      <a:pt x="36" y="237"/>
                    </a:lnTo>
                    <a:lnTo>
                      <a:pt x="45" y="23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950"/>
              <p:cNvSpPr>
                <a:spLocks/>
              </p:cNvSpPr>
              <p:nvPr/>
            </p:nvSpPr>
            <p:spPr bwMode="auto">
              <a:xfrm>
                <a:off x="6724" y="6664"/>
                <a:ext cx="178" cy="233"/>
              </a:xfrm>
              <a:custGeom>
                <a:avLst/>
                <a:gdLst/>
                <a:ahLst/>
                <a:cxnLst>
                  <a:cxn ang="0">
                    <a:pos x="7" y="223"/>
                  </a:cxn>
                  <a:cxn ang="0">
                    <a:pos x="16" y="225"/>
                  </a:cxn>
                  <a:cxn ang="0">
                    <a:pos x="23" y="227"/>
                  </a:cxn>
                  <a:cxn ang="0">
                    <a:pos x="33" y="227"/>
                  </a:cxn>
                  <a:cxn ang="0">
                    <a:pos x="45" y="230"/>
                  </a:cxn>
                  <a:cxn ang="0">
                    <a:pos x="57" y="232"/>
                  </a:cxn>
                  <a:cxn ang="0">
                    <a:pos x="127" y="232"/>
                  </a:cxn>
                  <a:cxn ang="0">
                    <a:pos x="136" y="230"/>
                  </a:cxn>
                  <a:cxn ang="0">
                    <a:pos x="148" y="230"/>
                  </a:cxn>
                  <a:cxn ang="0">
                    <a:pos x="158" y="227"/>
                  </a:cxn>
                  <a:cxn ang="0">
                    <a:pos x="165" y="227"/>
                  </a:cxn>
                  <a:cxn ang="0">
                    <a:pos x="172" y="225"/>
                  </a:cxn>
                  <a:cxn ang="0">
                    <a:pos x="172" y="112"/>
                  </a:cxn>
                  <a:cxn ang="0">
                    <a:pos x="175" y="57"/>
                  </a:cxn>
                  <a:cxn ang="0">
                    <a:pos x="177" y="0"/>
                  </a:cxn>
                  <a:cxn ang="0">
                    <a:pos x="167" y="0"/>
                  </a:cxn>
                  <a:cxn ang="0">
                    <a:pos x="160" y="2"/>
                  </a:cxn>
                  <a:cxn ang="0">
                    <a:pos x="134" y="2"/>
                  </a:cxn>
                  <a:cxn ang="0">
                    <a:pos x="129" y="4"/>
                  </a:cxn>
                  <a:cxn ang="0">
                    <a:pos x="112" y="4"/>
                  </a:cxn>
                  <a:cxn ang="0">
                    <a:pos x="107" y="7"/>
                  </a:cxn>
                  <a:cxn ang="0">
                    <a:pos x="98" y="7"/>
                  </a:cxn>
                  <a:cxn ang="0">
                    <a:pos x="93" y="9"/>
                  </a:cxn>
                  <a:cxn ang="0">
                    <a:pos x="81" y="9"/>
                  </a:cxn>
                  <a:cxn ang="0">
                    <a:pos x="76" y="11"/>
                  </a:cxn>
                  <a:cxn ang="0">
                    <a:pos x="71" y="11"/>
                  </a:cxn>
                  <a:cxn ang="0">
                    <a:pos x="67" y="14"/>
                  </a:cxn>
                  <a:cxn ang="0">
                    <a:pos x="55" y="14"/>
                  </a:cxn>
                  <a:cxn ang="0">
                    <a:pos x="50" y="16"/>
                  </a:cxn>
                  <a:cxn ang="0">
                    <a:pos x="45" y="16"/>
                  </a:cxn>
                  <a:cxn ang="0">
                    <a:pos x="40" y="19"/>
                  </a:cxn>
                  <a:cxn ang="0">
                    <a:pos x="36" y="19"/>
                  </a:cxn>
                  <a:cxn ang="0">
                    <a:pos x="28" y="21"/>
                  </a:cxn>
                  <a:cxn ang="0">
                    <a:pos x="23" y="21"/>
                  </a:cxn>
                  <a:cxn ang="0">
                    <a:pos x="14" y="26"/>
                  </a:cxn>
                  <a:cxn ang="0">
                    <a:pos x="9" y="26"/>
                  </a:cxn>
                  <a:cxn ang="0">
                    <a:pos x="4" y="52"/>
                  </a:cxn>
                  <a:cxn ang="0">
                    <a:pos x="2" y="76"/>
                  </a:cxn>
                  <a:cxn ang="0">
                    <a:pos x="0" y="103"/>
                  </a:cxn>
                  <a:cxn ang="0">
                    <a:pos x="0" y="151"/>
                  </a:cxn>
                  <a:cxn ang="0">
                    <a:pos x="7" y="223"/>
                  </a:cxn>
                </a:cxnLst>
                <a:rect l="0" t="0" r="r" b="b"/>
                <a:pathLst>
                  <a:path w="178" h="233">
                    <a:moveTo>
                      <a:pt x="7" y="223"/>
                    </a:moveTo>
                    <a:lnTo>
                      <a:pt x="16" y="225"/>
                    </a:lnTo>
                    <a:lnTo>
                      <a:pt x="23" y="227"/>
                    </a:lnTo>
                    <a:lnTo>
                      <a:pt x="33" y="227"/>
                    </a:lnTo>
                    <a:lnTo>
                      <a:pt x="45" y="230"/>
                    </a:lnTo>
                    <a:lnTo>
                      <a:pt x="57" y="232"/>
                    </a:lnTo>
                    <a:lnTo>
                      <a:pt x="127" y="232"/>
                    </a:lnTo>
                    <a:lnTo>
                      <a:pt x="136" y="230"/>
                    </a:lnTo>
                    <a:lnTo>
                      <a:pt x="148" y="230"/>
                    </a:lnTo>
                    <a:lnTo>
                      <a:pt x="158" y="227"/>
                    </a:lnTo>
                    <a:lnTo>
                      <a:pt x="165" y="227"/>
                    </a:lnTo>
                    <a:lnTo>
                      <a:pt x="172" y="225"/>
                    </a:lnTo>
                    <a:lnTo>
                      <a:pt x="172" y="112"/>
                    </a:lnTo>
                    <a:lnTo>
                      <a:pt x="175" y="57"/>
                    </a:lnTo>
                    <a:lnTo>
                      <a:pt x="177" y="0"/>
                    </a:lnTo>
                    <a:lnTo>
                      <a:pt x="167" y="0"/>
                    </a:lnTo>
                    <a:lnTo>
                      <a:pt x="160" y="2"/>
                    </a:lnTo>
                    <a:lnTo>
                      <a:pt x="134" y="2"/>
                    </a:lnTo>
                    <a:lnTo>
                      <a:pt x="129" y="4"/>
                    </a:lnTo>
                    <a:lnTo>
                      <a:pt x="112" y="4"/>
                    </a:lnTo>
                    <a:lnTo>
                      <a:pt x="107" y="7"/>
                    </a:lnTo>
                    <a:lnTo>
                      <a:pt x="98" y="7"/>
                    </a:lnTo>
                    <a:lnTo>
                      <a:pt x="93" y="9"/>
                    </a:lnTo>
                    <a:lnTo>
                      <a:pt x="81" y="9"/>
                    </a:lnTo>
                    <a:lnTo>
                      <a:pt x="76" y="11"/>
                    </a:lnTo>
                    <a:lnTo>
                      <a:pt x="71" y="11"/>
                    </a:lnTo>
                    <a:lnTo>
                      <a:pt x="67" y="14"/>
                    </a:lnTo>
                    <a:lnTo>
                      <a:pt x="55" y="14"/>
                    </a:lnTo>
                    <a:lnTo>
                      <a:pt x="50" y="16"/>
                    </a:lnTo>
                    <a:lnTo>
                      <a:pt x="45" y="16"/>
                    </a:lnTo>
                    <a:lnTo>
                      <a:pt x="40" y="19"/>
                    </a:lnTo>
                    <a:lnTo>
                      <a:pt x="36" y="19"/>
                    </a:lnTo>
                    <a:lnTo>
                      <a:pt x="28" y="21"/>
                    </a:lnTo>
                    <a:lnTo>
                      <a:pt x="23" y="21"/>
                    </a:lnTo>
                    <a:lnTo>
                      <a:pt x="14" y="26"/>
                    </a:lnTo>
                    <a:lnTo>
                      <a:pt x="9" y="26"/>
                    </a:lnTo>
                    <a:lnTo>
                      <a:pt x="4" y="52"/>
                    </a:lnTo>
                    <a:lnTo>
                      <a:pt x="2" y="76"/>
                    </a:lnTo>
                    <a:lnTo>
                      <a:pt x="0" y="103"/>
                    </a:lnTo>
                    <a:lnTo>
                      <a:pt x="0" y="151"/>
                    </a:lnTo>
                    <a:lnTo>
                      <a:pt x="7" y="22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951"/>
              <p:cNvSpPr>
                <a:spLocks/>
              </p:cNvSpPr>
              <p:nvPr/>
            </p:nvSpPr>
            <p:spPr bwMode="auto">
              <a:xfrm>
                <a:off x="6724" y="6664"/>
                <a:ext cx="173" cy="226"/>
              </a:xfrm>
              <a:custGeom>
                <a:avLst/>
                <a:gdLst/>
                <a:ahLst/>
                <a:cxnLst>
                  <a:cxn ang="0">
                    <a:pos x="2" y="167"/>
                  </a:cxn>
                  <a:cxn ang="0">
                    <a:pos x="7" y="216"/>
                  </a:cxn>
                  <a:cxn ang="0">
                    <a:pos x="16" y="218"/>
                  </a:cxn>
                  <a:cxn ang="0">
                    <a:pos x="23" y="220"/>
                  </a:cxn>
                  <a:cxn ang="0">
                    <a:pos x="33" y="220"/>
                  </a:cxn>
                  <a:cxn ang="0">
                    <a:pos x="45" y="223"/>
                  </a:cxn>
                  <a:cxn ang="0">
                    <a:pos x="55" y="223"/>
                  </a:cxn>
                  <a:cxn ang="0">
                    <a:pos x="67" y="225"/>
                  </a:cxn>
                  <a:cxn ang="0">
                    <a:pos x="100" y="225"/>
                  </a:cxn>
                  <a:cxn ang="0">
                    <a:pos x="112" y="223"/>
                  </a:cxn>
                  <a:cxn ang="0">
                    <a:pos x="134" y="223"/>
                  </a:cxn>
                  <a:cxn ang="0">
                    <a:pos x="143" y="220"/>
                  </a:cxn>
                  <a:cxn ang="0">
                    <a:pos x="153" y="220"/>
                  </a:cxn>
                  <a:cxn ang="0">
                    <a:pos x="160" y="218"/>
                  </a:cxn>
                  <a:cxn ang="0">
                    <a:pos x="170" y="216"/>
                  </a:cxn>
                  <a:cxn ang="0">
                    <a:pos x="167" y="163"/>
                  </a:cxn>
                  <a:cxn ang="0">
                    <a:pos x="167" y="107"/>
                  </a:cxn>
                  <a:cxn ang="0">
                    <a:pos x="170" y="55"/>
                  </a:cxn>
                  <a:cxn ang="0">
                    <a:pos x="172" y="0"/>
                  </a:cxn>
                  <a:cxn ang="0">
                    <a:pos x="163" y="2"/>
                  </a:cxn>
                  <a:cxn ang="0">
                    <a:pos x="143" y="2"/>
                  </a:cxn>
                  <a:cxn ang="0">
                    <a:pos x="131" y="4"/>
                  </a:cxn>
                  <a:cxn ang="0">
                    <a:pos x="122" y="4"/>
                  </a:cxn>
                  <a:cxn ang="0">
                    <a:pos x="110" y="7"/>
                  </a:cxn>
                  <a:cxn ang="0">
                    <a:pos x="100" y="7"/>
                  </a:cxn>
                  <a:cxn ang="0">
                    <a:pos x="91" y="9"/>
                  </a:cxn>
                  <a:cxn ang="0">
                    <a:pos x="79" y="11"/>
                  </a:cxn>
                  <a:cxn ang="0">
                    <a:pos x="69" y="11"/>
                  </a:cxn>
                  <a:cxn ang="0">
                    <a:pos x="50" y="16"/>
                  </a:cxn>
                  <a:cxn ang="0">
                    <a:pos x="38" y="19"/>
                  </a:cxn>
                  <a:cxn ang="0">
                    <a:pos x="9" y="26"/>
                  </a:cxn>
                  <a:cxn ang="0">
                    <a:pos x="4" y="52"/>
                  </a:cxn>
                  <a:cxn ang="0">
                    <a:pos x="2" y="76"/>
                  </a:cxn>
                  <a:cxn ang="0">
                    <a:pos x="2" y="98"/>
                  </a:cxn>
                  <a:cxn ang="0">
                    <a:pos x="0" y="122"/>
                  </a:cxn>
                  <a:cxn ang="0">
                    <a:pos x="0" y="146"/>
                  </a:cxn>
                  <a:cxn ang="0">
                    <a:pos x="2" y="167"/>
                  </a:cxn>
                </a:cxnLst>
                <a:rect l="0" t="0" r="r" b="b"/>
                <a:pathLst>
                  <a:path w="173" h="226">
                    <a:moveTo>
                      <a:pt x="2" y="167"/>
                    </a:moveTo>
                    <a:lnTo>
                      <a:pt x="7" y="216"/>
                    </a:lnTo>
                    <a:lnTo>
                      <a:pt x="16" y="218"/>
                    </a:lnTo>
                    <a:lnTo>
                      <a:pt x="23" y="220"/>
                    </a:lnTo>
                    <a:lnTo>
                      <a:pt x="33" y="220"/>
                    </a:lnTo>
                    <a:lnTo>
                      <a:pt x="45" y="223"/>
                    </a:lnTo>
                    <a:lnTo>
                      <a:pt x="55" y="223"/>
                    </a:lnTo>
                    <a:lnTo>
                      <a:pt x="67" y="225"/>
                    </a:lnTo>
                    <a:lnTo>
                      <a:pt x="100" y="225"/>
                    </a:lnTo>
                    <a:lnTo>
                      <a:pt x="112" y="223"/>
                    </a:lnTo>
                    <a:lnTo>
                      <a:pt x="134" y="223"/>
                    </a:lnTo>
                    <a:lnTo>
                      <a:pt x="143" y="220"/>
                    </a:lnTo>
                    <a:lnTo>
                      <a:pt x="153" y="220"/>
                    </a:lnTo>
                    <a:lnTo>
                      <a:pt x="160" y="218"/>
                    </a:lnTo>
                    <a:lnTo>
                      <a:pt x="170" y="216"/>
                    </a:lnTo>
                    <a:lnTo>
                      <a:pt x="167" y="163"/>
                    </a:lnTo>
                    <a:lnTo>
                      <a:pt x="167" y="107"/>
                    </a:lnTo>
                    <a:lnTo>
                      <a:pt x="170" y="55"/>
                    </a:lnTo>
                    <a:lnTo>
                      <a:pt x="172" y="0"/>
                    </a:lnTo>
                    <a:lnTo>
                      <a:pt x="163" y="2"/>
                    </a:lnTo>
                    <a:lnTo>
                      <a:pt x="143" y="2"/>
                    </a:lnTo>
                    <a:lnTo>
                      <a:pt x="131" y="4"/>
                    </a:lnTo>
                    <a:lnTo>
                      <a:pt x="122" y="4"/>
                    </a:lnTo>
                    <a:lnTo>
                      <a:pt x="110" y="7"/>
                    </a:lnTo>
                    <a:lnTo>
                      <a:pt x="100" y="7"/>
                    </a:lnTo>
                    <a:lnTo>
                      <a:pt x="91" y="9"/>
                    </a:lnTo>
                    <a:lnTo>
                      <a:pt x="79" y="11"/>
                    </a:lnTo>
                    <a:lnTo>
                      <a:pt x="69" y="11"/>
                    </a:lnTo>
                    <a:lnTo>
                      <a:pt x="50" y="16"/>
                    </a:lnTo>
                    <a:lnTo>
                      <a:pt x="38" y="19"/>
                    </a:lnTo>
                    <a:lnTo>
                      <a:pt x="9" y="26"/>
                    </a:lnTo>
                    <a:lnTo>
                      <a:pt x="4" y="52"/>
                    </a:lnTo>
                    <a:lnTo>
                      <a:pt x="2" y="76"/>
                    </a:lnTo>
                    <a:lnTo>
                      <a:pt x="2" y="98"/>
                    </a:lnTo>
                    <a:lnTo>
                      <a:pt x="0" y="122"/>
                    </a:lnTo>
                    <a:lnTo>
                      <a:pt x="0" y="146"/>
                    </a:lnTo>
                    <a:lnTo>
                      <a:pt x="2" y="167"/>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952"/>
              <p:cNvSpPr>
                <a:spLocks/>
              </p:cNvSpPr>
              <p:nvPr/>
            </p:nvSpPr>
            <p:spPr bwMode="auto">
              <a:xfrm>
                <a:off x="6724" y="6667"/>
                <a:ext cx="171" cy="213"/>
              </a:xfrm>
              <a:custGeom>
                <a:avLst/>
                <a:gdLst/>
                <a:ahLst/>
                <a:cxnLst>
                  <a:cxn ang="0">
                    <a:pos x="38" y="16"/>
                  </a:cxn>
                  <a:cxn ang="0">
                    <a:pos x="9" y="23"/>
                  </a:cxn>
                  <a:cxn ang="0">
                    <a:pos x="7" y="47"/>
                  </a:cxn>
                  <a:cxn ang="0">
                    <a:pos x="2" y="71"/>
                  </a:cxn>
                  <a:cxn ang="0">
                    <a:pos x="2" y="93"/>
                  </a:cxn>
                  <a:cxn ang="0">
                    <a:pos x="0" y="117"/>
                  </a:cxn>
                  <a:cxn ang="0">
                    <a:pos x="2" y="139"/>
                  </a:cxn>
                  <a:cxn ang="0">
                    <a:pos x="2" y="160"/>
                  </a:cxn>
                  <a:cxn ang="0">
                    <a:pos x="4" y="182"/>
                  </a:cxn>
                  <a:cxn ang="0">
                    <a:pos x="7" y="206"/>
                  </a:cxn>
                  <a:cxn ang="0">
                    <a:pos x="16" y="208"/>
                  </a:cxn>
                  <a:cxn ang="0">
                    <a:pos x="23" y="211"/>
                  </a:cxn>
                  <a:cxn ang="0">
                    <a:pos x="33" y="211"/>
                  </a:cxn>
                  <a:cxn ang="0">
                    <a:pos x="43" y="213"/>
                  </a:cxn>
                  <a:cxn ang="0">
                    <a:pos x="110" y="213"/>
                  </a:cxn>
                  <a:cxn ang="0">
                    <a:pos x="120" y="211"/>
                  </a:cxn>
                  <a:cxn ang="0">
                    <a:pos x="131" y="211"/>
                  </a:cxn>
                  <a:cxn ang="0">
                    <a:pos x="141" y="208"/>
                  </a:cxn>
                  <a:cxn ang="0">
                    <a:pos x="148" y="208"/>
                  </a:cxn>
                  <a:cxn ang="0">
                    <a:pos x="158" y="206"/>
                  </a:cxn>
                  <a:cxn ang="0">
                    <a:pos x="165" y="203"/>
                  </a:cxn>
                  <a:cxn ang="0">
                    <a:pos x="163" y="153"/>
                  </a:cxn>
                  <a:cxn ang="0">
                    <a:pos x="165" y="103"/>
                  </a:cxn>
                  <a:cxn ang="0">
                    <a:pos x="167" y="50"/>
                  </a:cxn>
                  <a:cxn ang="0">
                    <a:pos x="170" y="0"/>
                  </a:cxn>
                  <a:cxn ang="0">
                    <a:pos x="139" y="0"/>
                  </a:cxn>
                  <a:cxn ang="0">
                    <a:pos x="129" y="2"/>
                  </a:cxn>
                  <a:cxn ang="0">
                    <a:pos x="120" y="2"/>
                  </a:cxn>
                  <a:cxn ang="0">
                    <a:pos x="110" y="4"/>
                  </a:cxn>
                  <a:cxn ang="0">
                    <a:pos x="98" y="4"/>
                  </a:cxn>
                  <a:cxn ang="0">
                    <a:pos x="79" y="9"/>
                  </a:cxn>
                  <a:cxn ang="0">
                    <a:pos x="69" y="9"/>
                  </a:cxn>
                  <a:cxn ang="0">
                    <a:pos x="57" y="11"/>
                  </a:cxn>
                  <a:cxn ang="0">
                    <a:pos x="47" y="14"/>
                  </a:cxn>
                  <a:cxn ang="0">
                    <a:pos x="38" y="16"/>
                  </a:cxn>
                </a:cxnLst>
                <a:rect l="0" t="0" r="r" b="b"/>
                <a:pathLst>
                  <a:path w="171" h="213">
                    <a:moveTo>
                      <a:pt x="38" y="16"/>
                    </a:moveTo>
                    <a:lnTo>
                      <a:pt x="9" y="23"/>
                    </a:lnTo>
                    <a:lnTo>
                      <a:pt x="7" y="47"/>
                    </a:lnTo>
                    <a:lnTo>
                      <a:pt x="2" y="71"/>
                    </a:lnTo>
                    <a:lnTo>
                      <a:pt x="2" y="93"/>
                    </a:lnTo>
                    <a:lnTo>
                      <a:pt x="0" y="117"/>
                    </a:lnTo>
                    <a:lnTo>
                      <a:pt x="2" y="139"/>
                    </a:lnTo>
                    <a:lnTo>
                      <a:pt x="2" y="160"/>
                    </a:lnTo>
                    <a:lnTo>
                      <a:pt x="4" y="182"/>
                    </a:lnTo>
                    <a:lnTo>
                      <a:pt x="7" y="206"/>
                    </a:lnTo>
                    <a:lnTo>
                      <a:pt x="16" y="208"/>
                    </a:lnTo>
                    <a:lnTo>
                      <a:pt x="23" y="211"/>
                    </a:lnTo>
                    <a:lnTo>
                      <a:pt x="33" y="211"/>
                    </a:lnTo>
                    <a:lnTo>
                      <a:pt x="43" y="213"/>
                    </a:lnTo>
                    <a:lnTo>
                      <a:pt x="110" y="213"/>
                    </a:lnTo>
                    <a:lnTo>
                      <a:pt x="120" y="211"/>
                    </a:lnTo>
                    <a:lnTo>
                      <a:pt x="131" y="211"/>
                    </a:lnTo>
                    <a:lnTo>
                      <a:pt x="141" y="208"/>
                    </a:lnTo>
                    <a:lnTo>
                      <a:pt x="148" y="208"/>
                    </a:lnTo>
                    <a:lnTo>
                      <a:pt x="158" y="206"/>
                    </a:lnTo>
                    <a:lnTo>
                      <a:pt x="165" y="203"/>
                    </a:lnTo>
                    <a:lnTo>
                      <a:pt x="163" y="153"/>
                    </a:lnTo>
                    <a:lnTo>
                      <a:pt x="165" y="103"/>
                    </a:lnTo>
                    <a:lnTo>
                      <a:pt x="167" y="50"/>
                    </a:lnTo>
                    <a:lnTo>
                      <a:pt x="170" y="0"/>
                    </a:lnTo>
                    <a:lnTo>
                      <a:pt x="139" y="0"/>
                    </a:lnTo>
                    <a:lnTo>
                      <a:pt x="129" y="2"/>
                    </a:lnTo>
                    <a:lnTo>
                      <a:pt x="120" y="2"/>
                    </a:lnTo>
                    <a:lnTo>
                      <a:pt x="110" y="4"/>
                    </a:lnTo>
                    <a:lnTo>
                      <a:pt x="98" y="4"/>
                    </a:lnTo>
                    <a:lnTo>
                      <a:pt x="79" y="9"/>
                    </a:lnTo>
                    <a:lnTo>
                      <a:pt x="69" y="9"/>
                    </a:lnTo>
                    <a:lnTo>
                      <a:pt x="57" y="11"/>
                    </a:lnTo>
                    <a:lnTo>
                      <a:pt x="47" y="14"/>
                    </a:lnTo>
                    <a:lnTo>
                      <a:pt x="38" y="16"/>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953"/>
              <p:cNvSpPr>
                <a:spLocks/>
              </p:cNvSpPr>
              <p:nvPr/>
            </p:nvSpPr>
            <p:spPr bwMode="auto">
              <a:xfrm>
                <a:off x="6727" y="6667"/>
                <a:ext cx="163" cy="206"/>
              </a:xfrm>
              <a:custGeom>
                <a:avLst/>
                <a:gdLst/>
                <a:ahLst/>
                <a:cxnLst>
                  <a:cxn ang="0">
                    <a:pos x="21" y="201"/>
                  </a:cxn>
                  <a:cxn ang="0">
                    <a:pos x="31" y="203"/>
                  </a:cxn>
                  <a:cxn ang="0">
                    <a:pos x="40" y="203"/>
                  </a:cxn>
                  <a:cxn ang="0">
                    <a:pos x="50" y="206"/>
                  </a:cxn>
                  <a:cxn ang="0">
                    <a:pos x="83" y="206"/>
                  </a:cxn>
                  <a:cxn ang="0">
                    <a:pos x="93" y="203"/>
                  </a:cxn>
                  <a:cxn ang="0">
                    <a:pos x="115" y="203"/>
                  </a:cxn>
                  <a:cxn ang="0">
                    <a:pos x="124" y="201"/>
                  </a:cxn>
                  <a:cxn ang="0">
                    <a:pos x="134" y="201"/>
                  </a:cxn>
                  <a:cxn ang="0">
                    <a:pos x="143" y="199"/>
                  </a:cxn>
                  <a:cxn ang="0">
                    <a:pos x="151" y="196"/>
                  </a:cxn>
                  <a:cxn ang="0">
                    <a:pos x="158" y="196"/>
                  </a:cxn>
                  <a:cxn ang="0">
                    <a:pos x="158" y="98"/>
                  </a:cxn>
                  <a:cxn ang="0">
                    <a:pos x="160" y="50"/>
                  </a:cxn>
                  <a:cxn ang="0">
                    <a:pos x="163" y="0"/>
                  </a:cxn>
                  <a:cxn ang="0">
                    <a:pos x="143" y="0"/>
                  </a:cxn>
                  <a:cxn ang="0">
                    <a:pos x="134" y="2"/>
                  </a:cxn>
                  <a:cxn ang="0">
                    <a:pos x="115" y="2"/>
                  </a:cxn>
                  <a:cxn ang="0">
                    <a:pos x="105" y="4"/>
                  </a:cxn>
                  <a:cxn ang="0">
                    <a:pos x="93" y="7"/>
                  </a:cxn>
                  <a:cxn ang="0">
                    <a:pos x="83" y="7"/>
                  </a:cxn>
                  <a:cxn ang="0">
                    <a:pos x="55" y="14"/>
                  </a:cxn>
                  <a:cxn ang="0">
                    <a:pos x="45" y="14"/>
                  </a:cxn>
                  <a:cxn ang="0">
                    <a:pos x="36" y="16"/>
                  </a:cxn>
                  <a:cxn ang="0">
                    <a:pos x="7" y="23"/>
                  </a:cxn>
                  <a:cxn ang="0">
                    <a:pos x="4" y="47"/>
                  </a:cxn>
                  <a:cxn ang="0">
                    <a:pos x="0" y="91"/>
                  </a:cxn>
                  <a:cxn ang="0">
                    <a:pos x="0" y="156"/>
                  </a:cxn>
                  <a:cxn ang="0">
                    <a:pos x="2" y="177"/>
                  </a:cxn>
                  <a:cxn ang="0">
                    <a:pos x="7" y="199"/>
                  </a:cxn>
                  <a:cxn ang="0">
                    <a:pos x="14" y="201"/>
                  </a:cxn>
                  <a:cxn ang="0">
                    <a:pos x="21" y="201"/>
                  </a:cxn>
                </a:cxnLst>
                <a:rect l="0" t="0" r="r" b="b"/>
                <a:pathLst>
                  <a:path w="163" h="206">
                    <a:moveTo>
                      <a:pt x="21" y="201"/>
                    </a:moveTo>
                    <a:lnTo>
                      <a:pt x="31" y="203"/>
                    </a:lnTo>
                    <a:lnTo>
                      <a:pt x="40" y="203"/>
                    </a:lnTo>
                    <a:lnTo>
                      <a:pt x="50" y="206"/>
                    </a:lnTo>
                    <a:lnTo>
                      <a:pt x="83" y="206"/>
                    </a:lnTo>
                    <a:lnTo>
                      <a:pt x="93" y="203"/>
                    </a:lnTo>
                    <a:lnTo>
                      <a:pt x="115" y="203"/>
                    </a:lnTo>
                    <a:lnTo>
                      <a:pt x="124" y="201"/>
                    </a:lnTo>
                    <a:lnTo>
                      <a:pt x="134" y="201"/>
                    </a:lnTo>
                    <a:lnTo>
                      <a:pt x="143" y="199"/>
                    </a:lnTo>
                    <a:lnTo>
                      <a:pt x="151" y="196"/>
                    </a:lnTo>
                    <a:lnTo>
                      <a:pt x="158" y="196"/>
                    </a:lnTo>
                    <a:lnTo>
                      <a:pt x="158" y="98"/>
                    </a:lnTo>
                    <a:lnTo>
                      <a:pt x="160" y="50"/>
                    </a:lnTo>
                    <a:lnTo>
                      <a:pt x="163" y="0"/>
                    </a:lnTo>
                    <a:lnTo>
                      <a:pt x="143" y="0"/>
                    </a:lnTo>
                    <a:lnTo>
                      <a:pt x="134" y="2"/>
                    </a:lnTo>
                    <a:lnTo>
                      <a:pt x="115" y="2"/>
                    </a:lnTo>
                    <a:lnTo>
                      <a:pt x="105" y="4"/>
                    </a:lnTo>
                    <a:lnTo>
                      <a:pt x="93" y="7"/>
                    </a:lnTo>
                    <a:lnTo>
                      <a:pt x="83" y="7"/>
                    </a:lnTo>
                    <a:lnTo>
                      <a:pt x="55" y="14"/>
                    </a:lnTo>
                    <a:lnTo>
                      <a:pt x="45" y="14"/>
                    </a:lnTo>
                    <a:lnTo>
                      <a:pt x="36" y="16"/>
                    </a:lnTo>
                    <a:lnTo>
                      <a:pt x="7" y="23"/>
                    </a:lnTo>
                    <a:lnTo>
                      <a:pt x="4" y="47"/>
                    </a:lnTo>
                    <a:lnTo>
                      <a:pt x="0" y="91"/>
                    </a:lnTo>
                    <a:lnTo>
                      <a:pt x="0" y="156"/>
                    </a:lnTo>
                    <a:lnTo>
                      <a:pt x="2" y="177"/>
                    </a:lnTo>
                    <a:lnTo>
                      <a:pt x="7" y="199"/>
                    </a:lnTo>
                    <a:lnTo>
                      <a:pt x="14" y="201"/>
                    </a:lnTo>
                    <a:lnTo>
                      <a:pt x="21" y="20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954"/>
              <p:cNvSpPr>
                <a:spLocks/>
              </p:cNvSpPr>
              <p:nvPr/>
            </p:nvSpPr>
            <p:spPr bwMode="auto">
              <a:xfrm>
                <a:off x="6727" y="6667"/>
                <a:ext cx="158" cy="197"/>
              </a:xfrm>
              <a:custGeom>
                <a:avLst/>
                <a:gdLst/>
                <a:ahLst/>
                <a:cxnLst>
                  <a:cxn ang="0">
                    <a:pos x="0" y="88"/>
                  </a:cxn>
                  <a:cxn ang="0">
                    <a:pos x="0" y="151"/>
                  </a:cxn>
                  <a:cxn ang="0">
                    <a:pos x="2" y="170"/>
                  </a:cxn>
                  <a:cxn ang="0">
                    <a:pos x="7" y="191"/>
                  </a:cxn>
                  <a:cxn ang="0">
                    <a:pos x="14" y="194"/>
                  </a:cxn>
                  <a:cxn ang="0">
                    <a:pos x="21" y="194"/>
                  </a:cxn>
                  <a:cxn ang="0">
                    <a:pos x="31" y="196"/>
                  </a:cxn>
                  <a:cxn ang="0">
                    <a:pos x="100" y="196"/>
                  </a:cxn>
                  <a:cxn ang="0">
                    <a:pos x="112" y="194"/>
                  </a:cxn>
                  <a:cxn ang="0">
                    <a:pos x="122" y="194"/>
                  </a:cxn>
                  <a:cxn ang="0">
                    <a:pos x="131" y="191"/>
                  </a:cxn>
                  <a:cxn ang="0">
                    <a:pos x="139" y="189"/>
                  </a:cxn>
                  <a:cxn ang="0">
                    <a:pos x="146" y="189"/>
                  </a:cxn>
                  <a:cxn ang="0">
                    <a:pos x="153" y="187"/>
                  </a:cxn>
                  <a:cxn ang="0">
                    <a:pos x="153" y="93"/>
                  </a:cxn>
                  <a:cxn ang="0">
                    <a:pos x="156" y="47"/>
                  </a:cxn>
                  <a:cxn ang="0">
                    <a:pos x="158" y="0"/>
                  </a:cxn>
                  <a:cxn ang="0">
                    <a:pos x="148" y="0"/>
                  </a:cxn>
                  <a:cxn ang="0">
                    <a:pos x="139" y="2"/>
                  </a:cxn>
                  <a:cxn ang="0">
                    <a:pos x="122" y="2"/>
                  </a:cxn>
                  <a:cxn ang="0">
                    <a:pos x="112" y="4"/>
                  </a:cxn>
                  <a:cxn ang="0">
                    <a:pos x="100" y="4"/>
                  </a:cxn>
                  <a:cxn ang="0">
                    <a:pos x="81" y="9"/>
                  </a:cxn>
                  <a:cxn ang="0">
                    <a:pos x="71" y="9"/>
                  </a:cxn>
                  <a:cxn ang="0">
                    <a:pos x="52" y="14"/>
                  </a:cxn>
                  <a:cxn ang="0">
                    <a:pos x="43" y="16"/>
                  </a:cxn>
                  <a:cxn ang="0">
                    <a:pos x="33" y="16"/>
                  </a:cxn>
                  <a:cxn ang="0">
                    <a:pos x="26" y="19"/>
                  </a:cxn>
                  <a:cxn ang="0">
                    <a:pos x="7" y="23"/>
                  </a:cxn>
                  <a:cxn ang="0">
                    <a:pos x="4" y="47"/>
                  </a:cxn>
                  <a:cxn ang="0">
                    <a:pos x="2" y="69"/>
                  </a:cxn>
                  <a:cxn ang="0">
                    <a:pos x="0" y="88"/>
                  </a:cxn>
                </a:cxnLst>
                <a:rect l="0" t="0" r="r" b="b"/>
                <a:pathLst>
                  <a:path w="158" h="197">
                    <a:moveTo>
                      <a:pt x="0" y="88"/>
                    </a:moveTo>
                    <a:lnTo>
                      <a:pt x="0" y="151"/>
                    </a:lnTo>
                    <a:lnTo>
                      <a:pt x="2" y="170"/>
                    </a:lnTo>
                    <a:lnTo>
                      <a:pt x="7" y="191"/>
                    </a:lnTo>
                    <a:lnTo>
                      <a:pt x="14" y="194"/>
                    </a:lnTo>
                    <a:lnTo>
                      <a:pt x="21" y="194"/>
                    </a:lnTo>
                    <a:lnTo>
                      <a:pt x="31" y="196"/>
                    </a:lnTo>
                    <a:lnTo>
                      <a:pt x="100" y="196"/>
                    </a:lnTo>
                    <a:lnTo>
                      <a:pt x="112" y="194"/>
                    </a:lnTo>
                    <a:lnTo>
                      <a:pt x="122" y="194"/>
                    </a:lnTo>
                    <a:lnTo>
                      <a:pt x="131" y="191"/>
                    </a:lnTo>
                    <a:lnTo>
                      <a:pt x="139" y="189"/>
                    </a:lnTo>
                    <a:lnTo>
                      <a:pt x="146" y="189"/>
                    </a:lnTo>
                    <a:lnTo>
                      <a:pt x="153" y="187"/>
                    </a:lnTo>
                    <a:lnTo>
                      <a:pt x="153" y="93"/>
                    </a:lnTo>
                    <a:lnTo>
                      <a:pt x="156" y="47"/>
                    </a:lnTo>
                    <a:lnTo>
                      <a:pt x="158" y="0"/>
                    </a:lnTo>
                    <a:lnTo>
                      <a:pt x="148" y="0"/>
                    </a:lnTo>
                    <a:lnTo>
                      <a:pt x="139" y="2"/>
                    </a:lnTo>
                    <a:lnTo>
                      <a:pt x="122" y="2"/>
                    </a:lnTo>
                    <a:lnTo>
                      <a:pt x="112" y="4"/>
                    </a:lnTo>
                    <a:lnTo>
                      <a:pt x="100" y="4"/>
                    </a:lnTo>
                    <a:lnTo>
                      <a:pt x="81" y="9"/>
                    </a:lnTo>
                    <a:lnTo>
                      <a:pt x="71" y="9"/>
                    </a:lnTo>
                    <a:lnTo>
                      <a:pt x="52" y="14"/>
                    </a:lnTo>
                    <a:lnTo>
                      <a:pt x="43" y="16"/>
                    </a:lnTo>
                    <a:lnTo>
                      <a:pt x="33" y="16"/>
                    </a:lnTo>
                    <a:lnTo>
                      <a:pt x="26" y="19"/>
                    </a:lnTo>
                    <a:lnTo>
                      <a:pt x="7" y="23"/>
                    </a:lnTo>
                    <a:lnTo>
                      <a:pt x="4" y="47"/>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955"/>
              <p:cNvSpPr>
                <a:spLocks/>
              </p:cNvSpPr>
              <p:nvPr/>
            </p:nvSpPr>
            <p:spPr bwMode="auto">
              <a:xfrm>
                <a:off x="6727" y="6667"/>
                <a:ext cx="153" cy="189"/>
              </a:xfrm>
              <a:custGeom>
                <a:avLst/>
                <a:gdLst/>
                <a:ahLst/>
                <a:cxnLst>
                  <a:cxn ang="0">
                    <a:pos x="4" y="163"/>
                  </a:cxn>
                  <a:cxn ang="0">
                    <a:pos x="7" y="184"/>
                  </a:cxn>
                  <a:cxn ang="0">
                    <a:pos x="14" y="187"/>
                  </a:cxn>
                  <a:cxn ang="0">
                    <a:pos x="21" y="187"/>
                  </a:cxn>
                  <a:cxn ang="0">
                    <a:pos x="28" y="189"/>
                  </a:cxn>
                  <a:cxn ang="0">
                    <a:pos x="79" y="189"/>
                  </a:cxn>
                  <a:cxn ang="0">
                    <a:pos x="88" y="187"/>
                  </a:cxn>
                  <a:cxn ang="0">
                    <a:pos x="98" y="187"/>
                  </a:cxn>
                  <a:cxn ang="0">
                    <a:pos x="107" y="184"/>
                  </a:cxn>
                  <a:cxn ang="0">
                    <a:pos x="117" y="184"/>
                  </a:cxn>
                  <a:cxn ang="0">
                    <a:pos x="127" y="182"/>
                  </a:cxn>
                  <a:cxn ang="0">
                    <a:pos x="136" y="182"/>
                  </a:cxn>
                  <a:cxn ang="0">
                    <a:pos x="143" y="180"/>
                  </a:cxn>
                  <a:cxn ang="0">
                    <a:pos x="148" y="177"/>
                  </a:cxn>
                  <a:cxn ang="0">
                    <a:pos x="148" y="88"/>
                  </a:cxn>
                  <a:cxn ang="0">
                    <a:pos x="151" y="45"/>
                  </a:cxn>
                  <a:cxn ang="0">
                    <a:pos x="153" y="0"/>
                  </a:cxn>
                  <a:cxn ang="0">
                    <a:pos x="146" y="2"/>
                  </a:cxn>
                  <a:cxn ang="0">
                    <a:pos x="117" y="2"/>
                  </a:cxn>
                  <a:cxn ang="0">
                    <a:pos x="107" y="4"/>
                  </a:cxn>
                  <a:cxn ang="0">
                    <a:pos x="100" y="4"/>
                  </a:cxn>
                  <a:cxn ang="0">
                    <a:pos x="81" y="9"/>
                  </a:cxn>
                  <a:cxn ang="0">
                    <a:pos x="71" y="9"/>
                  </a:cxn>
                  <a:cxn ang="0">
                    <a:pos x="52" y="14"/>
                  </a:cxn>
                  <a:cxn ang="0">
                    <a:pos x="43" y="16"/>
                  </a:cxn>
                  <a:cxn ang="0">
                    <a:pos x="23" y="21"/>
                  </a:cxn>
                  <a:cxn ang="0">
                    <a:pos x="16" y="23"/>
                  </a:cxn>
                  <a:cxn ang="0">
                    <a:pos x="7" y="26"/>
                  </a:cxn>
                  <a:cxn ang="0">
                    <a:pos x="4" y="45"/>
                  </a:cxn>
                  <a:cxn ang="0">
                    <a:pos x="2" y="67"/>
                  </a:cxn>
                  <a:cxn ang="0">
                    <a:pos x="0" y="86"/>
                  </a:cxn>
                  <a:cxn ang="0">
                    <a:pos x="0" y="124"/>
                  </a:cxn>
                  <a:cxn ang="0">
                    <a:pos x="4" y="163"/>
                  </a:cxn>
                </a:cxnLst>
                <a:rect l="0" t="0" r="r" b="b"/>
                <a:pathLst>
                  <a:path w="153" h="189">
                    <a:moveTo>
                      <a:pt x="4" y="163"/>
                    </a:moveTo>
                    <a:lnTo>
                      <a:pt x="7" y="184"/>
                    </a:lnTo>
                    <a:lnTo>
                      <a:pt x="14" y="187"/>
                    </a:lnTo>
                    <a:lnTo>
                      <a:pt x="21" y="187"/>
                    </a:lnTo>
                    <a:lnTo>
                      <a:pt x="28" y="189"/>
                    </a:lnTo>
                    <a:lnTo>
                      <a:pt x="79" y="189"/>
                    </a:lnTo>
                    <a:lnTo>
                      <a:pt x="88" y="187"/>
                    </a:lnTo>
                    <a:lnTo>
                      <a:pt x="98" y="187"/>
                    </a:lnTo>
                    <a:lnTo>
                      <a:pt x="107" y="184"/>
                    </a:lnTo>
                    <a:lnTo>
                      <a:pt x="117" y="184"/>
                    </a:lnTo>
                    <a:lnTo>
                      <a:pt x="127" y="182"/>
                    </a:lnTo>
                    <a:lnTo>
                      <a:pt x="136" y="182"/>
                    </a:lnTo>
                    <a:lnTo>
                      <a:pt x="143" y="180"/>
                    </a:lnTo>
                    <a:lnTo>
                      <a:pt x="148" y="177"/>
                    </a:lnTo>
                    <a:lnTo>
                      <a:pt x="148" y="88"/>
                    </a:lnTo>
                    <a:lnTo>
                      <a:pt x="151" y="45"/>
                    </a:lnTo>
                    <a:lnTo>
                      <a:pt x="153" y="0"/>
                    </a:lnTo>
                    <a:lnTo>
                      <a:pt x="146" y="2"/>
                    </a:lnTo>
                    <a:lnTo>
                      <a:pt x="117" y="2"/>
                    </a:lnTo>
                    <a:lnTo>
                      <a:pt x="107" y="4"/>
                    </a:lnTo>
                    <a:lnTo>
                      <a:pt x="100" y="4"/>
                    </a:lnTo>
                    <a:lnTo>
                      <a:pt x="81" y="9"/>
                    </a:lnTo>
                    <a:lnTo>
                      <a:pt x="71" y="9"/>
                    </a:lnTo>
                    <a:lnTo>
                      <a:pt x="52" y="14"/>
                    </a:lnTo>
                    <a:lnTo>
                      <a:pt x="43" y="16"/>
                    </a:lnTo>
                    <a:lnTo>
                      <a:pt x="23" y="21"/>
                    </a:lnTo>
                    <a:lnTo>
                      <a:pt x="16" y="23"/>
                    </a:lnTo>
                    <a:lnTo>
                      <a:pt x="7" y="26"/>
                    </a:lnTo>
                    <a:lnTo>
                      <a:pt x="4" y="45"/>
                    </a:lnTo>
                    <a:lnTo>
                      <a:pt x="2" y="67"/>
                    </a:lnTo>
                    <a:lnTo>
                      <a:pt x="0" y="86"/>
                    </a:lnTo>
                    <a:lnTo>
                      <a:pt x="0" y="124"/>
                    </a:lnTo>
                    <a:lnTo>
                      <a:pt x="4" y="16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956"/>
              <p:cNvSpPr>
                <a:spLocks/>
              </p:cNvSpPr>
              <p:nvPr/>
            </p:nvSpPr>
            <p:spPr bwMode="auto">
              <a:xfrm>
                <a:off x="6727" y="6669"/>
                <a:ext cx="151" cy="180"/>
              </a:xfrm>
              <a:custGeom>
                <a:avLst/>
                <a:gdLst/>
                <a:ahLst/>
                <a:cxnLst>
                  <a:cxn ang="0">
                    <a:pos x="2" y="62"/>
                  </a:cxn>
                  <a:cxn ang="0">
                    <a:pos x="2" y="81"/>
                  </a:cxn>
                  <a:cxn ang="0">
                    <a:pos x="0" y="100"/>
                  </a:cxn>
                  <a:cxn ang="0">
                    <a:pos x="0" y="117"/>
                  </a:cxn>
                  <a:cxn ang="0">
                    <a:pos x="7" y="175"/>
                  </a:cxn>
                  <a:cxn ang="0">
                    <a:pos x="14" y="177"/>
                  </a:cxn>
                  <a:cxn ang="0">
                    <a:pos x="21" y="177"/>
                  </a:cxn>
                  <a:cxn ang="0">
                    <a:pos x="28" y="180"/>
                  </a:cxn>
                  <a:cxn ang="0">
                    <a:pos x="67" y="180"/>
                  </a:cxn>
                  <a:cxn ang="0">
                    <a:pos x="76" y="177"/>
                  </a:cxn>
                  <a:cxn ang="0">
                    <a:pos x="86" y="177"/>
                  </a:cxn>
                  <a:cxn ang="0">
                    <a:pos x="96" y="175"/>
                  </a:cxn>
                  <a:cxn ang="0">
                    <a:pos x="105" y="175"/>
                  </a:cxn>
                  <a:cxn ang="0">
                    <a:pos x="115" y="172"/>
                  </a:cxn>
                  <a:cxn ang="0">
                    <a:pos x="124" y="172"/>
                  </a:cxn>
                  <a:cxn ang="0">
                    <a:pos x="139" y="167"/>
                  </a:cxn>
                  <a:cxn ang="0">
                    <a:pos x="146" y="167"/>
                  </a:cxn>
                  <a:cxn ang="0">
                    <a:pos x="143" y="146"/>
                  </a:cxn>
                  <a:cxn ang="0">
                    <a:pos x="143" y="103"/>
                  </a:cxn>
                  <a:cxn ang="0">
                    <a:pos x="146" y="83"/>
                  </a:cxn>
                  <a:cxn ang="0">
                    <a:pos x="146" y="62"/>
                  </a:cxn>
                  <a:cxn ang="0">
                    <a:pos x="148" y="40"/>
                  </a:cxn>
                  <a:cxn ang="0">
                    <a:pos x="148" y="21"/>
                  </a:cxn>
                  <a:cxn ang="0">
                    <a:pos x="151" y="0"/>
                  </a:cxn>
                  <a:cxn ang="0">
                    <a:pos x="124" y="0"/>
                  </a:cxn>
                  <a:cxn ang="0">
                    <a:pos x="115" y="2"/>
                  </a:cxn>
                  <a:cxn ang="0">
                    <a:pos x="105" y="2"/>
                  </a:cxn>
                  <a:cxn ang="0">
                    <a:pos x="98" y="4"/>
                  </a:cxn>
                  <a:cxn ang="0">
                    <a:pos x="88" y="4"/>
                  </a:cxn>
                  <a:cxn ang="0">
                    <a:pos x="69" y="9"/>
                  </a:cxn>
                  <a:cxn ang="0">
                    <a:pos x="60" y="9"/>
                  </a:cxn>
                  <a:cxn ang="0">
                    <a:pos x="50" y="11"/>
                  </a:cxn>
                  <a:cxn ang="0">
                    <a:pos x="40" y="14"/>
                  </a:cxn>
                  <a:cxn ang="0">
                    <a:pos x="33" y="16"/>
                  </a:cxn>
                  <a:cxn ang="0">
                    <a:pos x="23" y="19"/>
                  </a:cxn>
                  <a:cxn ang="0">
                    <a:pos x="16" y="21"/>
                  </a:cxn>
                  <a:cxn ang="0">
                    <a:pos x="7" y="23"/>
                  </a:cxn>
                  <a:cxn ang="0">
                    <a:pos x="2" y="62"/>
                  </a:cxn>
                </a:cxnLst>
                <a:rect l="0" t="0" r="r" b="b"/>
                <a:pathLst>
                  <a:path w="151" h="180">
                    <a:moveTo>
                      <a:pt x="2" y="62"/>
                    </a:moveTo>
                    <a:lnTo>
                      <a:pt x="2" y="81"/>
                    </a:lnTo>
                    <a:lnTo>
                      <a:pt x="0" y="100"/>
                    </a:lnTo>
                    <a:lnTo>
                      <a:pt x="0" y="117"/>
                    </a:lnTo>
                    <a:lnTo>
                      <a:pt x="7" y="175"/>
                    </a:lnTo>
                    <a:lnTo>
                      <a:pt x="14" y="177"/>
                    </a:lnTo>
                    <a:lnTo>
                      <a:pt x="21" y="177"/>
                    </a:lnTo>
                    <a:lnTo>
                      <a:pt x="28" y="180"/>
                    </a:lnTo>
                    <a:lnTo>
                      <a:pt x="67" y="180"/>
                    </a:lnTo>
                    <a:lnTo>
                      <a:pt x="76" y="177"/>
                    </a:lnTo>
                    <a:lnTo>
                      <a:pt x="86" y="177"/>
                    </a:lnTo>
                    <a:lnTo>
                      <a:pt x="96" y="175"/>
                    </a:lnTo>
                    <a:lnTo>
                      <a:pt x="105" y="175"/>
                    </a:lnTo>
                    <a:lnTo>
                      <a:pt x="115" y="172"/>
                    </a:lnTo>
                    <a:lnTo>
                      <a:pt x="124" y="172"/>
                    </a:lnTo>
                    <a:lnTo>
                      <a:pt x="139" y="167"/>
                    </a:lnTo>
                    <a:lnTo>
                      <a:pt x="146" y="167"/>
                    </a:lnTo>
                    <a:lnTo>
                      <a:pt x="143" y="146"/>
                    </a:lnTo>
                    <a:lnTo>
                      <a:pt x="143" y="103"/>
                    </a:lnTo>
                    <a:lnTo>
                      <a:pt x="146" y="83"/>
                    </a:lnTo>
                    <a:lnTo>
                      <a:pt x="146" y="62"/>
                    </a:lnTo>
                    <a:lnTo>
                      <a:pt x="148" y="40"/>
                    </a:lnTo>
                    <a:lnTo>
                      <a:pt x="148" y="21"/>
                    </a:lnTo>
                    <a:lnTo>
                      <a:pt x="151" y="0"/>
                    </a:lnTo>
                    <a:lnTo>
                      <a:pt x="124" y="0"/>
                    </a:lnTo>
                    <a:lnTo>
                      <a:pt x="115" y="2"/>
                    </a:lnTo>
                    <a:lnTo>
                      <a:pt x="105" y="2"/>
                    </a:lnTo>
                    <a:lnTo>
                      <a:pt x="98" y="4"/>
                    </a:lnTo>
                    <a:lnTo>
                      <a:pt x="88" y="4"/>
                    </a:lnTo>
                    <a:lnTo>
                      <a:pt x="69" y="9"/>
                    </a:lnTo>
                    <a:lnTo>
                      <a:pt x="60" y="9"/>
                    </a:lnTo>
                    <a:lnTo>
                      <a:pt x="50" y="11"/>
                    </a:lnTo>
                    <a:lnTo>
                      <a:pt x="40" y="14"/>
                    </a:lnTo>
                    <a:lnTo>
                      <a:pt x="33" y="16"/>
                    </a:lnTo>
                    <a:lnTo>
                      <a:pt x="23" y="19"/>
                    </a:lnTo>
                    <a:lnTo>
                      <a:pt x="16" y="21"/>
                    </a:lnTo>
                    <a:lnTo>
                      <a:pt x="7" y="23"/>
                    </a:lnTo>
                    <a:lnTo>
                      <a:pt x="2" y="6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957"/>
              <p:cNvSpPr>
                <a:spLocks/>
              </p:cNvSpPr>
              <p:nvPr/>
            </p:nvSpPr>
            <p:spPr bwMode="auto">
              <a:xfrm>
                <a:off x="6729" y="6669"/>
                <a:ext cx="144" cy="173"/>
              </a:xfrm>
              <a:custGeom>
                <a:avLst/>
                <a:gdLst/>
                <a:ahLst/>
                <a:cxnLst>
                  <a:cxn ang="0">
                    <a:pos x="0" y="60"/>
                  </a:cxn>
                  <a:cxn ang="0">
                    <a:pos x="0" y="131"/>
                  </a:cxn>
                  <a:cxn ang="0">
                    <a:pos x="2" y="148"/>
                  </a:cxn>
                  <a:cxn ang="0">
                    <a:pos x="4" y="167"/>
                  </a:cxn>
                  <a:cxn ang="0">
                    <a:pos x="11" y="167"/>
                  </a:cxn>
                  <a:cxn ang="0">
                    <a:pos x="19" y="170"/>
                  </a:cxn>
                  <a:cxn ang="0">
                    <a:pos x="26" y="170"/>
                  </a:cxn>
                  <a:cxn ang="0">
                    <a:pos x="35" y="172"/>
                  </a:cxn>
                  <a:cxn ang="0">
                    <a:pos x="43" y="172"/>
                  </a:cxn>
                  <a:cxn ang="0">
                    <a:pos x="52" y="170"/>
                  </a:cxn>
                  <a:cxn ang="0">
                    <a:pos x="71" y="170"/>
                  </a:cxn>
                  <a:cxn ang="0">
                    <a:pos x="81" y="167"/>
                  </a:cxn>
                  <a:cxn ang="0">
                    <a:pos x="91" y="167"/>
                  </a:cxn>
                  <a:cxn ang="0">
                    <a:pos x="100" y="165"/>
                  </a:cxn>
                  <a:cxn ang="0">
                    <a:pos x="110" y="165"/>
                  </a:cxn>
                  <a:cxn ang="0">
                    <a:pos x="117" y="163"/>
                  </a:cxn>
                  <a:cxn ang="0">
                    <a:pos x="124" y="160"/>
                  </a:cxn>
                  <a:cxn ang="0">
                    <a:pos x="131" y="160"/>
                  </a:cxn>
                  <a:cxn ang="0">
                    <a:pos x="139" y="158"/>
                  </a:cxn>
                  <a:cxn ang="0">
                    <a:pos x="136" y="136"/>
                  </a:cxn>
                  <a:cxn ang="0">
                    <a:pos x="136" y="117"/>
                  </a:cxn>
                  <a:cxn ang="0">
                    <a:pos x="139" y="98"/>
                  </a:cxn>
                  <a:cxn ang="0">
                    <a:pos x="139" y="60"/>
                  </a:cxn>
                  <a:cxn ang="0">
                    <a:pos x="141" y="40"/>
                  </a:cxn>
                  <a:cxn ang="0">
                    <a:pos x="143" y="19"/>
                  </a:cxn>
                  <a:cxn ang="0">
                    <a:pos x="143" y="0"/>
                  </a:cxn>
                  <a:cxn ang="0">
                    <a:pos x="120" y="0"/>
                  </a:cxn>
                  <a:cxn ang="0">
                    <a:pos x="110" y="2"/>
                  </a:cxn>
                  <a:cxn ang="0">
                    <a:pos x="100" y="2"/>
                  </a:cxn>
                  <a:cxn ang="0">
                    <a:pos x="93" y="4"/>
                  </a:cxn>
                  <a:cxn ang="0">
                    <a:pos x="83" y="7"/>
                  </a:cxn>
                  <a:cxn ang="0">
                    <a:pos x="74" y="7"/>
                  </a:cxn>
                  <a:cxn ang="0">
                    <a:pos x="55" y="11"/>
                  </a:cxn>
                  <a:cxn ang="0">
                    <a:pos x="47" y="11"/>
                  </a:cxn>
                  <a:cxn ang="0">
                    <a:pos x="38" y="14"/>
                  </a:cxn>
                  <a:cxn ang="0">
                    <a:pos x="28" y="16"/>
                  </a:cxn>
                  <a:cxn ang="0">
                    <a:pos x="14" y="21"/>
                  </a:cxn>
                  <a:cxn ang="0">
                    <a:pos x="4" y="23"/>
                  </a:cxn>
                  <a:cxn ang="0">
                    <a:pos x="2" y="43"/>
                  </a:cxn>
                  <a:cxn ang="0">
                    <a:pos x="0" y="60"/>
                  </a:cxn>
                </a:cxnLst>
                <a:rect l="0" t="0" r="r" b="b"/>
                <a:pathLst>
                  <a:path w="144" h="173">
                    <a:moveTo>
                      <a:pt x="0" y="60"/>
                    </a:moveTo>
                    <a:lnTo>
                      <a:pt x="0" y="131"/>
                    </a:lnTo>
                    <a:lnTo>
                      <a:pt x="2" y="148"/>
                    </a:lnTo>
                    <a:lnTo>
                      <a:pt x="4" y="167"/>
                    </a:lnTo>
                    <a:lnTo>
                      <a:pt x="11" y="167"/>
                    </a:lnTo>
                    <a:lnTo>
                      <a:pt x="19" y="170"/>
                    </a:lnTo>
                    <a:lnTo>
                      <a:pt x="26" y="170"/>
                    </a:lnTo>
                    <a:lnTo>
                      <a:pt x="35" y="172"/>
                    </a:lnTo>
                    <a:lnTo>
                      <a:pt x="43" y="172"/>
                    </a:lnTo>
                    <a:lnTo>
                      <a:pt x="52" y="170"/>
                    </a:lnTo>
                    <a:lnTo>
                      <a:pt x="71" y="170"/>
                    </a:lnTo>
                    <a:lnTo>
                      <a:pt x="81" y="167"/>
                    </a:lnTo>
                    <a:lnTo>
                      <a:pt x="91" y="167"/>
                    </a:lnTo>
                    <a:lnTo>
                      <a:pt x="100" y="165"/>
                    </a:lnTo>
                    <a:lnTo>
                      <a:pt x="110" y="165"/>
                    </a:lnTo>
                    <a:lnTo>
                      <a:pt x="117" y="163"/>
                    </a:lnTo>
                    <a:lnTo>
                      <a:pt x="124" y="160"/>
                    </a:lnTo>
                    <a:lnTo>
                      <a:pt x="131" y="160"/>
                    </a:lnTo>
                    <a:lnTo>
                      <a:pt x="139" y="158"/>
                    </a:lnTo>
                    <a:lnTo>
                      <a:pt x="136" y="136"/>
                    </a:lnTo>
                    <a:lnTo>
                      <a:pt x="136" y="117"/>
                    </a:lnTo>
                    <a:lnTo>
                      <a:pt x="139" y="98"/>
                    </a:lnTo>
                    <a:lnTo>
                      <a:pt x="139" y="60"/>
                    </a:lnTo>
                    <a:lnTo>
                      <a:pt x="141" y="40"/>
                    </a:lnTo>
                    <a:lnTo>
                      <a:pt x="143" y="19"/>
                    </a:lnTo>
                    <a:lnTo>
                      <a:pt x="143" y="0"/>
                    </a:lnTo>
                    <a:lnTo>
                      <a:pt x="120" y="0"/>
                    </a:lnTo>
                    <a:lnTo>
                      <a:pt x="110" y="2"/>
                    </a:lnTo>
                    <a:lnTo>
                      <a:pt x="100" y="2"/>
                    </a:lnTo>
                    <a:lnTo>
                      <a:pt x="93" y="4"/>
                    </a:lnTo>
                    <a:lnTo>
                      <a:pt x="83" y="7"/>
                    </a:lnTo>
                    <a:lnTo>
                      <a:pt x="74" y="7"/>
                    </a:lnTo>
                    <a:lnTo>
                      <a:pt x="55" y="11"/>
                    </a:lnTo>
                    <a:lnTo>
                      <a:pt x="47" y="11"/>
                    </a:lnTo>
                    <a:lnTo>
                      <a:pt x="38" y="14"/>
                    </a:lnTo>
                    <a:lnTo>
                      <a:pt x="28" y="16"/>
                    </a:lnTo>
                    <a:lnTo>
                      <a:pt x="14" y="21"/>
                    </a:lnTo>
                    <a:lnTo>
                      <a:pt x="4" y="23"/>
                    </a:lnTo>
                    <a:lnTo>
                      <a:pt x="2" y="43"/>
                    </a:lnTo>
                    <a:lnTo>
                      <a:pt x="0" y="60"/>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958"/>
              <p:cNvSpPr>
                <a:spLocks/>
              </p:cNvSpPr>
              <p:nvPr/>
            </p:nvSpPr>
            <p:spPr bwMode="auto">
              <a:xfrm>
                <a:off x="6729" y="6669"/>
                <a:ext cx="139" cy="163"/>
              </a:xfrm>
              <a:custGeom>
                <a:avLst/>
                <a:gdLst/>
                <a:ahLst/>
                <a:cxnLst>
                  <a:cxn ang="0">
                    <a:pos x="45" y="14"/>
                  </a:cxn>
                  <a:cxn ang="0">
                    <a:pos x="38" y="14"/>
                  </a:cxn>
                  <a:cxn ang="0">
                    <a:pos x="28" y="16"/>
                  </a:cxn>
                  <a:cxn ang="0">
                    <a:pos x="14" y="21"/>
                  </a:cxn>
                  <a:cxn ang="0">
                    <a:pos x="4" y="23"/>
                  </a:cxn>
                  <a:cxn ang="0">
                    <a:pos x="2" y="40"/>
                  </a:cxn>
                  <a:cxn ang="0">
                    <a:pos x="2" y="60"/>
                  </a:cxn>
                  <a:cxn ang="0">
                    <a:pos x="0" y="76"/>
                  </a:cxn>
                  <a:cxn ang="0">
                    <a:pos x="0" y="127"/>
                  </a:cxn>
                  <a:cxn ang="0">
                    <a:pos x="4" y="160"/>
                  </a:cxn>
                  <a:cxn ang="0">
                    <a:pos x="11" y="160"/>
                  </a:cxn>
                  <a:cxn ang="0">
                    <a:pos x="19" y="163"/>
                  </a:cxn>
                  <a:cxn ang="0">
                    <a:pos x="60" y="163"/>
                  </a:cxn>
                  <a:cxn ang="0">
                    <a:pos x="69" y="160"/>
                  </a:cxn>
                  <a:cxn ang="0">
                    <a:pos x="79" y="160"/>
                  </a:cxn>
                  <a:cxn ang="0">
                    <a:pos x="88" y="158"/>
                  </a:cxn>
                  <a:cxn ang="0">
                    <a:pos x="98" y="158"/>
                  </a:cxn>
                  <a:cxn ang="0">
                    <a:pos x="105" y="155"/>
                  </a:cxn>
                  <a:cxn ang="0">
                    <a:pos x="115" y="153"/>
                  </a:cxn>
                  <a:cxn ang="0">
                    <a:pos x="122" y="153"/>
                  </a:cxn>
                  <a:cxn ang="0">
                    <a:pos x="127" y="151"/>
                  </a:cxn>
                  <a:cxn ang="0">
                    <a:pos x="134" y="148"/>
                  </a:cxn>
                  <a:cxn ang="0">
                    <a:pos x="134" y="74"/>
                  </a:cxn>
                  <a:cxn ang="0">
                    <a:pos x="136" y="57"/>
                  </a:cxn>
                  <a:cxn ang="0">
                    <a:pos x="136" y="38"/>
                  </a:cxn>
                  <a:cxn ang="0">
                    <a:pos x="139" y="19"/>
                  </a:cxn>
                  <a:cxn ang="0">
                    <a:pos x="139" y="0"/>
                  </a:cxn>
                  <a:cxn ang="0">
                    <a:pos x="124" y="0"/>
                  </a:cxn>
                  <a:cxn ang="0">
                    <a:pos x="115" y="2"/>
                  </a:cxn>
                  <a:cxn ang="0">
                    <a:pos x="107" y="2"/>
                  </a:cxn>
                  <a:cxn ang="0">
                    <a:pos x="98" y="4"/>
                  </a:cxn>
                  <a:cxn ang="0">
                    <a:pos x="91" y="4"/>
                  </a:cxn>
                  <a:cxn ang="0">
                    <a:pos x="81" y="7"/>
                  </a:cxn>
                  <a:cxn ang="0">
                    <a:pos x="71" y="7"/>
                  </a:cxn>
                  <a:cxn ang="0">
                    <a:pos x="62" y="9"/>
                  </a:cxn>
                  <a:cxn ang="0">
                    <a:pos x="55" y="11"/>
                  </a:cxn>
                  <a:cxn ang="0">
                    <a:pos x="45" y="14"/>
                  </a:cxn>
                </a:cxnLst>
                <a:rect l="0" t="0" r="r" b="b"/>
                <a:pathLst>
                  <a:path w="139" h="163">
                    <a:moveTo>
                      <a:pt x="45" y="14"/>
                    </a:moveTo>
                    <a:lnTo>
                      <a:pt x="38" y="14"/>
                    </a:lnTo>
                    <a:lnTo>
                      <a:pt x="28" y="16"/>
                    </a:lnTo>
                    <a:lnTo>
                      <a:pt x="14" y="21"/>
                    </a:lnTo>
                    <a:lnTo>
                      <a:pt x="4" y="23"/>
                    </a:lnTo>
                    <a:lnTo>
                      <a:pt x="2" y="40"/>
                    </a:lnTo>
                    <a:lnTo>
                      <a:pt x="2" y="60"/>
                    </a:lnTo>
                    <a:lnTo>
                      <a:pt x="0" y="76"/>
                    </a:lnTo>
                    <a:lnTo>
                      <a:pt x="0" y="127"/>
                    </a:lnTo>
                    <a:lnTo>
                      <a:pt x="4" y="160"/>
                    </a:lnTo>
                    <a:lnTo>
                      <a:pt x="11" y="160"/>
                    </a:lnTo>
                    <a:lnTo>
                      <a:pt x="19" y="163"/>
                    </a:lnTo>
                    <a:lnTo>
                      <a:pt x="60" y="163"/>
                    </a:lnTo>
                    <a:lnTo>
                      <a:pt x="69" y="160"/>
                    </a:lnTo>
                    <a:lnTo>
                      <a:pt x="79" y="160"/>
                    </a:lnTo>
                    <a:lnTo>
                      <a:pt x="88" y="158"/>
                    </a:lnTo>
                    <a:lnTo>
                      <a:pt x="98" y="158"/>
                    </a:lnTo>
                    <a:lnTo>
                      <a:pt x="105" y="155"/>
                    </a:lnTo>
                    <a:lnTo>
                      <a:pt x="115" y="153"/>
                    </a:lnTo>
                    <a:lnTo>
                      <a:pt x="122" y="153"/>
                    </a:lnTo>
                    <a:lnTo>
                      <a:pt x="127" y="151"/>
                    </a:lnTo>
                    <a:lnTo>
                      <a:pt x="134" y="148"/>
                    </a:lnTo>
                    <a:lnTo>
                      <a:pt x="134" y="74"/>
                    </a:lnTo>
                    <a:lnTo>
                      <a:pt x="136" y="57"/>
                    </a:lnTo>
                    <a:lnTo>
                      <a:pt x="136" y="38"/>
                    </a:lnTo>
                    <a:lnTo>
                      <a:pt x="139" y="19"/>
                    </a:lnTo>
                    <a:lnTo>
                      <a:pt x="139" y="0"/>
                    </a:lnTo>
                    <a:lnTo>
                      <a:pt x="124" y="0"/>
                    </a:lnTo>
                    <a:lnTo>
                      <a:pt x="115" y="2"/>
                    </a:lnTo>
                    <a:lnTo>
                      <a:pt x="107" y="2"/>
                    </a:lnTo>
                    <a:lnTo>
                      <a:pt x="98" y="4"/>
                    </a:lnTo>
                    <a:lnTo>
                      <a:pt x="91" y="4"/>
                    </a:lnTo>
                    <a:lnTo>
                      <a:pt x="81" y="7"/>
                    </a:lnTo>
                    <a:lnTo>
                      <a:pt x="71" y="7"/>
                    </a:lnTo>
                    <a:lnTo>
                      <a:pt x="62" y="9"/>
                    </a:lnTo>
                    <a:lnTo>
                      <a:pt x="55" y="11"/>
                    </a:lnTo>
                    <a:lnTo>
                      <a:pt x="45"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959"/>
              <p:cNvSpPr>
                <a:spLocks/>
              </p:cNvSpPr>
              <p:nvPr/>
            </p:nvSpPr>
            <p:spPr bwMode="auto">
              <a:xfrm>
                <a:off x="6729" y="6669"/>
                <a:ext cx="137" cy="156"/>
              </a:xfrm>
              <a:custGeom>
                <a:avLst/>
                <a:gdLst/>
                <a:ahLst/>
                <a:cxnLst>
                  <a:cxn ang="0">
                    <a:pos x="2" y="120"/>
                  </a:cxn>
                  <a:cxn ang="0">
                    <a:pos x="2" y="136"/>
                  </a:cxn>
                  <a:cxn ang="0">
                    <a:pos x="4" y="153"/>
                  </a:cxn>
                  <a:cxn ang="0">
                    <a:pos x="11" y="153"/>
                  </a:cxn>
                  <a:cxn ang="0">
                    <a:pos x="16" y="155"/>
                  </a:cxn>
                  <a:cxn ang="0">
                    <a:pos x="50" y="155"/>
                  </a:cxn>
                  <a:cxn ang="0">
                    <a:pos x="60" y="153"/>
                  </a:cxn>
                  <a:cxn ang="0">
                    <a:pos x="67" y="153"/>
                  </a:cxn>
                  <a:cxn ang="0">
                    <a:pos x="76" y="151"/>
                  </a:cxn>
                  <a:cxn ang="0">
                    <a:pos x="86" y="151"/>
                  </a:cxn>
                  <a:cxn ang="0">
                    <a:pos x="93" y="148"/>
                  </a:cxn>
                  <a:cxn ang="0">
                    <a:pos x="103" y="146"/>
                  </a:cxn>
                  <a:cxn ang="0">
                    <a:pos x="110" y="146"/>
                  </a:cxn>
                  <a:cxn ang="0">
                    <a:pos x="124" y="141"/>
                  </a:cxn>
                  <a:cxn ang="0">
                    <a:pos x="129" y="141"/>
                  </a:cxn>
                  <a:cxn ang="0">
                    <a:pos x="129" y="88"/>
                  </a:cxn>
                  <a:cxn ang="0">
                    <a:pos x="131" y="69"/>
                  </a:cxn>
                  <a:cxn ang="0">
                    <a:pos x="131" y="52"/>
                  </a:cxn>
                  <a:cxn ang="0">
                    <a:pos x="134" y="35"/>
                  </a:cxn>
                  <a:cxn ang="0">
                    <a:pos x="134" y="19"/>
                  </a:cxn>
                  <a:cxn ang="0">
                    <a:pos x="136" y="0"/>
                  </a:cxn>
                  <a:cxn ang="0">
                    <a:pos x="129" y="0"/>
                  </a:cxn>
                  <a:cxn ang="0">
                    <a:pos x="120" y="2"/>
                  </a:cxn>
                  <a:cxn ang="0">
                    <a:pos x="105" y="2"/>
                  </a:cxn>
                  <a:cxn ang="0">
                    <a:pos x="95" y="4"/>
                  </a:cxn>
                  <a:cxn ang="0">
                    <a:pos x="88" y="4"/>
                  </a:cxn>
                  <a:cxn ang="0">
                    <a:pos x="79" y="7"/>
                  </a:cxn>
                  <a:cxn ang="0">
                    <a:pos x="69" y="7"/>
                  </a:cxn>
                  <a:cxn ang="0">
                    <a:pos x="62" y="9"/>
                  </a:cxn>
                  <a:cxn ang="0">
                    <a:pos x="52" y="11"/>
                  </a:cxn>
                  <a:cxn ang="0">
                    <a:pos x="45" y="14"/>
                  </a:cxn>
                  <a:cxn ang="0">
                    <a:pos x="35" y="16"/>
                  </a:cxn>
                  <a:cxn ang="0">
                    <a:pos x="28" y="16"/>
                  </a:cxn>
                  <a:cxn ang="0">
                    <a:pos x="7" y="23"/>
                  </a:cxn>
                  <a:cxn ang="0">
                    <a:pos x="0" y="74"/>
                  </a:cxn>
                  <a:cxn ang="0">
                    <a:pos x="0" y="105"/>
                  </a:cxn>
                  <a:cxn ang="0">
                    <a:pos x="2" y="120"/>
                  </a:cxn>
                </a:cxnLst>
                <a:rect l="0" t="0" r="r" b="b"/>
                <a:pathLst>
                  <a:path w="137" h="156">
                    <a:moveTo>
                      <a:pt x="2" y="120"/>
                    </a:moveTo>
                    <a:lnTo>
                      <a:pt x="2" y="136"/>
                    </a:lnTo>
                    <a:lnTo>
                      <a:pt x="4" y="153"/>
                    </a:lnTo>
                    <a:lnTo>
                      <a:pt x="11" y="153"/>
                    </a:lnTo>
                    <a:lnTo>
                      <a:pt x="16" y="155"/>
                    </a:lnTo>
                    <a:lnTo>
                      <a:pt x="50" y="155"/>
                    </a:lnTo>
                    <a:lnTo>
                      <a:pt x="60" y="153"/>
                    </a:lnTo>
                    <a:lnTo>
                      <a:pt x="67" y="153"/>
                    </a:lnTo>
                    <a:lnTo>
                      <a:pt x="76" y="151"/>
                    </a:lnTo>
                    <a:lnTo>
                      <a:pt x="86" y="151"/>
                    </a:lnTo>
                    <a:lnTo>
                      <a:pt x="93" y="148"/>
                    </a:lnTo>
                    <a:lnTo>
                      <a:pt x="103" y="146"/>
                    </a:lnTo>
                    <a:lnTo>
                      <a:pt x="110" y="146"/>
                    </a:lnTo>
                    <a:lnTo>
                      <a:pt x="124" y="141"/>
                    </a:lnTo>
                    <a:lnTo>
                      <a:pt x="129" y="141"/>
                    </a:lnTo>
                    <a:lnTo>
                      <a:pt x="129" y="88"/>
                    </a:lnTo>
                    <a:lnTo>
                      <a:pt x="131" y="69"/>
                    </a:lnTo>
                    <a:lnTo>
                      <a:pt x="131" y="52"/>
                    </a:lnTo>
                    <a:lnTo>
                      <a:pt x="134" y="35"/>
                    </a:lnTo>
                    <a:lnTo>
                      <a:pt x="134" y="19"/>
                    </a:lnTo>
                    <a:lnTo>
                      <a:pt x="136" y="0"/>
                    </a:lnTo>
                    <a:lnTo>
                      <a:pt x="129" y="0"/>
                    </a:lnTo>
                    <a:lnTo>
                      <a:pt x="120" y="2"/>
                    </a:lnTo>
                    <a:lnTo>
                      <a:pt x="105" y="2"/>
                    </a:lnTo>
                    <a:lnTo>
                      <a:pt x="95" y="4"/>
                    </a:lnTo>
                    <a:lnTo>
                      <a:pt x="88" y="4"/>
                    </a:lnTo>
                    <a:lnTo>
                      <a:pt x="79" y="7"/>
                    </a:lnTo>
                    <a:lnTo>
                      <a:pt x="69" y="7"/>
                    </a:lnTo>
                    <a:lnTo>
                      <a:pt x="62" y="9"/>
                    </a:lnTo>
                    <a:lnTo>
                      <a:pt x="52" y="11"/>
                    </a:lnTo>
                    <a:lnTo>
                      <a:pt x="45" y="14"/>
                    </a:lnTo>
                    <a:lnTo>
                      <a:pt x="35" y="16"/>
                    </a:lnTo>
                    <a:lnTo>
                      <a:pt x="28" y="16"/>
                    </a:lnTo>
                    <a:lnTo>
                      <a:pt x="7" y="23"/>
                    </a:lnTo>
                    <a:lnTo>
                      <a:pt x="0" y="74"/>
                    </a:lnTo>
                    <a:lnTo>
                      <a:pt x="0" y="105"/>
                    </a:lnTo>
                    <a:lnTo>
                      <a:pt x="2" y="12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960"/>
              <p:cNvSpPr>
                <a:spLocks/>
              </p:cNvSpPr>
              <p:nvPr/>
            </p:nvSpPr>
            <p:spPr bwMode="auto">
              <a:xfrm>
                <a:off x="6729" y="6669"/>
                <a:ext cx="132" cy="149"/>
              </a:xfrm>
              <a:custGeom>
                <a:avLst/>
                <a:gdLst/>
                <a:ahLst/>
                <a:cxnLst>
                  <a:cxn ang="0">
                    <a:pos x="35" y="16"/>
                  </a:cxn>
                  <a:cxn ang="0">
                    <a:pos x="26" y="19"/>
                  </a:cxn>
                  <a:cxn ang="0">
                    <a:pos x="19" y="19"/>
                  </a:cxn>
                  <a:cxn ang="0">
                    <a:pos x="11" y="21"/>
                  </a:cxn>
                  <a:cxn ang="0">
                    <a:pos x="7" y="23"/>
                  </a:cxn>
                  <a:cxn ang="0">
                    <a:pos x="4" y="40"/>
                  </a:cxn>
                  <a:cxn ang="0">
                    <a:pos x="2" y="55"/>
                  </a:cxn>
                  <a:cxn ang="0">
                    <a:pos x="2" y="71"/>
                  </a:cxn>
                  <a:cxn ang="0">
                    <a:pos x="0" y="86"/>
                  </a:cxn>
                  <a:cxn ang="0">
                    <a:pos x="0" y="100"/>
                  </a:cxn>
                  <a:cxn ang="0">
                    <a:pos x="2" y="115"/>
                  </a:cxn>
                  <a:cxn ang="0">
                    <a:pos x="2" y="129"/>
                  </a:cxn>
                  <a:cxn ang="0">
                    <a:pos x="4" y="146"/>
                  </a:cxn>
                  <a:cxn ang="0">
                    <a:pos x="11" y="146"/>
                  </a:cxn>
                  <a:cxn ang="0">
                    <a:pos x="16" y="148"/>
                  </a:cxn>
                  <a:cxn ang="0">
                    <a:pos x="40" y="148"/>
                  </a:cxn>
                  <a:cxn ang="0">
                    <a:pos x="47" y="146"/>
                  </a:cxn>
                  <a:cxn ang="0">
                    <a:pos x="57" y="146"/>
                  </a:cxn>
                  <a:cxn ang="0">
                    <a:pos x="64" y="143"/>
                  </a:cxn>
                  <a:cxn ang="0">
                    <a:pos x="74" y="143"/>
                  </a:cxn>
                  <a:cxn ang="0">
                    <a:pos x="83" y="141"/>
                  </a:cxn>
                  <a:cxn ang="0">
                    <a:pos x="91" y="139"/>
                  </a:cxn>
                  <a:cxn ang="0">
                    <a:pos x="98" y="139"/>
                  </a:cxn>
                  <a:cxn ang="0">
                    <a:pos x="112" y="134"/>
                  </a:cxn>
                  <a:cxn ang="0">
                    <a:pos x="120" y="134"/>
                  </a:cxn>
                  <a:cxn ang="0">
                    <a:pos x="124" y="131"/>
                  </a:cxn>
                  <a:cxn ang="0">
                    <a:pos x="124" y="81"/>
                  </a:cxn>
                  <a:cxn ang="0">
                    <a:pos x="127" y="67"/>
                  </a:cxn>
                  <a:cxn ang="0">
                    <a:pos x="127" y="50"/>
                  </a:cxn>
                  <a:cxn ang="0">
                    <a:pos x="129" y="33"/>
                  </a:cxn>
                  <a:cxn ang="0">
                    <a:pos x="129" y="19"/>
                  </a:cxn>
                  <a:cxn ang="0">
                    <a:pos x="131" y="0"/>
                  </a:cxn>
                  <a:cxn ang="0">
                    <a:pos x="124" y="0"/>
                  </a:cxn>
                  <a:cxn ang="0">
                    <a:pos x="117" y="2"/>
                  </a:cxn>
                  <a:cxn ang="0">
                    <a:pos x="103" y="2"/>
                  </a:cxn>
                  <a:cxn ang="0">
                    <a:pos x="93" y="4"/>
                  </a:cxn>
                  <a:cxn ang="0">
                    <a:pos x="86" y="7"/>
                  </a:cxn>
                  <a:cxn ang="0">
                    <a:pos x="76" y="7"/>
                  </a:cxn>
                  <a:cxn ang="0">
                    <a:pos x="69" y="9"/>
                  </a:cxn>
                  <a:cxn ang="0">
                    <a:pos x="60" y="9"/>
                  </a:cxn>
                  <a:cxn ang="0">
                    <a:pos x="52" y="11"/>
                  </a:cxn>
                  <a:cxn ang="0">
                    <a:pos x="43" y="14"/>
                  </a:cxn>
                  <a:cxn ang="0">
                    <a:pos x="35" y="16"/>
                  </a:cxn>
                </a:cxnLst>
                <a:rect l="0" t="0" r="r" b="b"/>
                <a:pathLst>
                  <a:path w="132" h="149">
                    <a:moveTo>
                      <a:pt x="35" y="16"/>
                    </a:moveTo>
                    <a:lnTo>
                      <a:pt x="26" y="19"/>
                    </a:lnTo>
                    <a:lnTo>
                      <a:pt x="19" y="19"/>
                    </a:lnTo>
                    <a:lnTo>
                      <a:pt x="11" y="21"/>
                    </a:lnTo>
                    <a:lnTo>
                      <a:pt x="7" y="23"/>
                    </a:lnTo>
                    <a:lnTo>
                      <a:pt x="4" y="40"/>
                    </a:lnTo>
                    <a:lnTo>
                      <a:pt x="2" y="55"/>
                    </a:lnTo>
                    <a:lnTo>
                      <a:pt x="2" y="71"/>
                    </a:lnTo>
                    <a:lnTo>
                      <a:pt x="0" y="86"/>
                    </a:lnTo>
                    <a:lnTo>
                      <a:pt x="0" y="100"/>
                    </a:lnTo>
                    <a:lnTo>
                      <a:pt x="2" y="115"/>
                    </a:lnTo>
                    <a:lnTo>
                      <a:pt x="2" y="129"/>
                    </a:lnTo>
                    <a:lnTo>
                      <a:pt x="4" y="146"/>
                    </a:lnTo>
                    <a:lnTo>
                      <a:pt x="11" y="146"/>
                    </a:lnTo>
                    <a:lnTo>
                      <a:pt x="16" y="148"/>
                    </a:lnTo>
                    <a:lnTo>
                      <a:pt x="40" y="148"/>
                    </a:lnTo>
                    <a:lnTo>
                      <a:pt x="47" y="146"/>
                    </a:lnTo>
                    <a:lnTo>
                      <a:pt x="57" y="146"/>
                    </a:lnTo>
                    <a:lnTo>
                      <a:pt x="64" y="143"/>
                    </a:lnTo>
                    <a:lnTo>
                      <a:pt x="74" y="143"/>
                    </a:lnTo>
                    <a:lnTo>
                      <a:pt x="83" y="141"/>
                    </a:lnTo>
                    <a:lnTo>
                      <a:pt x="91" y="139"/>
                    </a:lnTo>
                    <a:lnTo>
                      <a:pt x="98" y="139"/>
                    </a:lnTo>
                    <a:lnTo>
                      <a:pt x="112" y="134"/>
                    </a:lnTo>
                    <a:lnTo>
                      <a:pt x="120" y="134"/>
                    </a:lnTo>
                    <a:lnTo>
                      <a:pt x="124" y="131"/>
                    </a:lnTo>
                    <a:lnTo>
                      <a:pt x="124" y="81"/>
                    </a:lnTo>
                    <a:lnTo>
                      <a:pt x="127" y="67"/>
                    </a:lnTo>
                    <a:lnTo>
                      <a:pt x="127" y="50"/>
                    </a:lnTo>
                    <a:lnTo>
                      <a:pt x="129" y="33"/>
                    </a:lnTo>
                    <a:lnTo>
                      <a:pt x="129" y="19"/>
                    </a:lnTo>
                    <a:lnTo>
                      <a:pt x="131" y="0"/>
                    </a:lnTo>
                    <a:lnTo>
                      <a:pt x="124" y="0"/>
                    </a:lnTo>
                    <a:lnTo>
                      <a:pt x="117" y="2"/>
                    </a:lnTo>
                    <a:lnTo>
                      <a:pt x="103" y="2"/>
                    </a:lnTo>
                    <a:lnTo>
                      <a:pt x="93" y="4"/>
                    </a:lnTo>
                    <a:lnTo>
                      <a:pt x="86" y="7"/>
                    </a:lnTo>
                    <a:lnTo>
                      <a:pt x="76" y="7"/>
                    </a:lnTo>
                    <a:lnTo>
                      <a:pt x="69" y="9"/>
                    </a:lnTo>
                    <a:lnTo>
                      <a:pt x="60" y="9"/>
                    </a:lnTo>
                    <a:lnTo>
                      <a:pt x="52" y="11"/>
                    </a:lnTo>
                    <a:lnTo>
                      <a:pt x="43" y="14"/>
                    </a:lnTo>
                    <a:lnTo>
                      <a:pt x="35" y="1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961"/>
              <p:cNvSpPr>
                <a:spLocks/>
              </p:cNvSpPr>
              <p:nvPr/>
            </p:nvSpPr>
            <p:spPr bwMode="auto">
              <a:xfrm>
                <a:off x="6732" y="6672"/>
                <a:ext cx="124" cy="139"/>
              </a:xfrm>
              <a:custGeom>
                <a:avLst/>
                <a:gdLst/>
                <a:ahLst/>
                <a:cxnLst>
                  <a:cxn ang="0">
                    <a:pos x="2" y="136"/>
                  </a:cxn>
                  <a:cxn ang="0">
                    <a:pos x="9" y="136"/>
                  </a:cxn>
                  <a:cxn ang="0">
                    <a:pos x="14" y="139"/>
                  </a:cxn>
                  <a:cxn ang="0">
                    <a:pos x="28" y="139"/>
                  </a:cxn>
                  <a:cxn ang="0">
                    <a:pos x="35" y="136"/>
                  </a:cxn>
                  <a:cxn ang="0">
                    <a:pos x="52" y="136"/>
                  </a:cxn>
                  <a:cxn ang="0">
                    <a:pos x="62" y="134"/>
                  </a:cxn>
                  <a:cxn ang="0">
                    <a:pos x="69" y="131"/>
                  </a:cxn>
                  <a:cxn ang="0">
                    <a:pos x="76" y="131"/>
                  </a:cxn>
                  <a:cxn ang="0">
                    <a:pos x="86" y="129"/>
                  </a:cxn>
                  <a:cxn ang="0">
                    <a:pos x="100" y="124"/>
                  </a:cxn>
                  <a:cxn ang="0">
                    <a:pos x="107" y="124"/>
                  </a:cxn>
                  <a:cxn ang="0">
                    <a:pos x="117" y="120"/>
                  </a:cxn>
                  <a:cxn ang="0">
                    <a:pos x="117" y="88"/>
                  </a:cxn>
                  <a:cxn ang="0">
                    <a:pos x="120" y="74"/>
                  </a:cxn>
                  <a:cxn ang="0">
                    <a:pos x="120" y="60"/>
                  </a:cxn>
                  <a:cxn ang="0">
                    <a:pos x="122" y="45"/>
                  </a:cxn>
                  <a:cxn ang="0">
                    <a:pos x="122" y="31"/>
                  </a:cxn>
                  <a:cxn ang="0">
                    <a:pos x="124" y="14"/>
                  </a:cxn>
                  <a:cxn ang="0">
                    <a:pos x="124" y="0"/>
                  </a:cxn>
                  <a:cxn ang="0">
                    <a:pos x="103" y="0"/>
                  </a:cxn>
                  <a:cxn ang="0">
                    <a:pos x="95" y="2"/>
                  </a:cxn>
                  <a:cxn ang="0">
                    <a:pos x="88" y="2"/>
                  </a:cxn>
                  <a:cxn ang="0">
                    <a:pos x="81" y="4"/>
                  </a:cxn>
                  <a:cxn ang="0">
                    <a:pos x="71" y="4"/>
                  </a:cxn>
                  <a:cxn ang="0">
                    <a:pos x="64" y="7"/>
                  </a:cxn>
                  <a:cxn ang="0">
                    <a:pos x="55" y="9"/>
                  </a:cxn>
                  <a:cxn ang="0">
                    <a:pos x="47" y="9"/>
                  </a:cxn>
                  <a:cxn ang="0">
                    <a:pos x="40" y="11"/>
                  </a:cxn>
                  <a:cxn ang="0">
                    <a:pos x="31" y="14"/>
                  </a:cxn>
                  <a:cxn ang="0">
                    <a:pos x="16" y="19"/>
                  </a:cxn>
                  <a:cxn ang="0">
                    <a:pos x="9" y="19"/>
                  </a:cxn>
                  <a:cxn ang="0">
                    <a:pos x="4" y="21"/>
                  </a:cxn>
                  <a:cxn ang="0">
                    <a:pos x="0" y="52"/>
                  </a:cxn>
                  <a:cxn ang="0">
                    <a:pos x="0" y="107"/>
                  </a:cxn>
                  <a:cxn ang="0">
                    <a:pos x="2" y="136"/>
                  </a:cxn>
                </a:cxnLst>
                <a:rect l="0" t="0" r="r" b="b"/>
                <a:pathLst>
                  <a:path w="124" h="139">
                    <a:moveTo>
                      <a:pt x="2" y="136"/>
                    </a:moveTo>
                    <a:lnTo>
                      <a:pt x="9" y="136"/>
                    </a:lnTo>
                    <a:lnTo>
                      <a:pt x="14" y="139"/>
                    </a:lnTo>
                    <a:lnTo>
                      <a:pt x="28" y="139"/>
                    </a:lnTo>
                    <a:lnTo>
                      <a:pt x="35" y="136"/>
                    </a:lnTo>
                    <a:lnTo>
                      <a:pt x="52" y="136"/>
                    </a:lnTo>
                    <a:lnTo>
                      <a:pt x="62" y="134"/>
                    </a:lnTo>
                    <a:lnTo>
                      <a:pt x="69" y="131"/>
                    </a:lnTo>
                    <a:lnTo>
                      <a:pt x="76" y="131"/>
                    </a:lnTo>
                    <a:lnTo>
                      <a:pt x="86" y="129"/>
                    </a:lnTo>
                    <a:lnTo>
                      <a:pt x="100" y="124"/>
                    </a:lnTo>
                    <a:lnTo>
                      <a:pt x="107" y="124"/>
                    </a:lnTo>
                    <a:lnTo>
                      <a:pt x="117" y="120"/>
                    </a:lnTo>
                    <a:lnTo>
                      <a:pt x="117" y="88"/>
                    </a:lnTo>
                    <a:lnTo>
                      <a:pt x="120" y="74"/>
                    </a:lnTo>
                    <a:lnTo>
                      <a:pt x="120" y="60"/>
                    </a:lnTo>
                    <a:lnTo>
                      <a:pt x="122" y="45"/>
                    </a:lnTo>
                    <a:lnTo>
                      <a:pt x="122" y="31"/>
                    </a:lnTo>
                    <a:lnTo>
                      <a:pt x="124" y="14"/>
                    </a:lnTo>
                    <a:lnTo>
                      <a:pt x="124" y="0"/>
                    </a:lnTo>
                    <a:lnTo>
                      <a:pt x="103" y="0"/>
                    </a:lnTo>
                    <a:lnTo>
                      <a:pt x="95" y="2"/>
                    </a:lnTo>
                    <a:lnTo>
                      <a:pt x="88" y="2"/>
                    </a:lnTo>
                    <a:lnTo>
                      <a:pt x="81" y="4"/>
                    </a:lnTo>
                    <a:lnTo>
                      <a:pt x="71" y="4"/>
                    </a:lnTo>
                    <a:lnTo>
                      <a:pt x="64" y="7"/>
                    </a:lnTo>
                    <a:lnTo>
                      <a:pt x="55" y="9"/>
                    </a:lnTo>
                    <a:lnTo>
                      <a:pt x="47" y="9"/>
                    </a:lnTo>
                    <a:lnTo>
                      <a:pt x="40" y="11"/>
                    </a:lnTo>
                    <a:lnTo>
                      <a:pt x="31" y="14"/>
                    </a:lnTo>
                    <a:lnTo>
                      <a:pt x="16" y="19"/>
                    </a:lnTo>
                    <a:lnTo>
                      <a:pt x="9" y="19"/>
                    </a:lnTo>
                    <a:lnTo>
                      <a:pt x="4" y="21"/>
                    </a:lnTo>
                    <a:lnTo>
                      <a:pt x="0" y="52"/>
                    </a:lnTo>
                    <a:lnTo>
                      <a:pt x="0" y="107"/>
                    </a:lnTo>
                    <a:lnTo>
                      <a:pt x="2"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962"/>
              <p:cNvSpPr>
                <a:spLocks/>
              </p:cNvSpPr>
              <p:nvPr/>
            </p:nvSpPr>
            <p:spPr bwMode="auto">
              <a:xfrm>
                <a:off x="6732" y="6672"/>
                <a:ext cx="120" cy="132"/>
              </a:xfrm>
              <a:custGeom>
                <a:avLst/>
                <a:gdLst/>
                <a:ahLst/>
                <a:cxnLst>
                  <a:cxn ang="0">
                    <a:pos x="0" y="50"/>
                  </a:cxn>
                  <a:cxn ang="0">
                    <a:pos x="0" y="103"/>
                  </a:cxn>
                  <a:cxn ang="0">
                    <a:pos x="4" y="129"/>
                  </a:cxn>
                  <a:cxn ang="0">
                    <a:pos x="9" y="129"/>
                  </a:cxn>
                  <a:cxn ang="0">
                    <a:pos x="14" y="131"/>
                  </a:cxn>
                  <a:cxn ang="0">
                    <a:pos x="28" y="131"/>
                  </a:cxn>
                  <a:cxn ang="0">
                    <a:pos x="35" y="129"/>
                  </a:cxn>
                  <a:cxn ang="0">
                    <a:pos x="43" y="129"/>
                  </a:cxn>
                  <a:cxn ang="0">
                    <a:pos x="50" y="127"/>
                  </a:cxn>
                  <a:cxn ang="0">
                    <a:pos x="60" y="124"/>
                  </a:cxn>
                  <a:cxn ang="0">
                    <a:pos x="67" y="124"/>
                  </a:cxn>
                  <a:cxn ang="0">
                    <a:pos x="88" y="117"/>
                  </a:cxn>
                  <a:cxn ang="0">
                    <a:pos x="95" y="117"/>
                  </a:cxn>
                  <a:cxn ang="0">
                    <a:pos x="103" y="115"/>
                  </a:cxn>
                  <a:cxn ang="0">
                    <a:pos x="110" y="112"/>
                  </a:cxn>
                  <a:cxn ang="0">
                    <a:pos x="115" y="112"/>
                  </a:cxn>
                  <a:cxn ang="0">
                    <a:pos x="115" y="55"/>
                  </a:cxn>
                  <a:cxn ang="0">
                    <a:pos x="117" y="43"/>
                  </a:cxn>
                  <a:cxn ang="0">
                    <a:pos x="117" y="28"/>
                  </a:cxn>
                  <a:cxn ang="0">
                    <a:pos x="120" y="14"/>
                  </a:cxn>
                  <a:cxn ang="0">
                    <a:pos x="120" y="0"/>
                  </a:cxn>
                  <a:cxn ang="0">
                    <a:pos x="107" y="0"/>
                  </a:cxn>
                  <a:cxn ang="0">
                    <a:pos x="100" y="2"/>
                  </a:cxn>
                  <a:cxn ang="0">
                    <a:pos x="86" y="2"/>
                  </a:cxn>
                  <a:cxn ang="0">
                    <a:pos x="79" y="4"/>
                  </a:cxn>
                  <a:cxn ang="0">
                    <a:pos x="69" y="4"/>
                  </a:cxn>
                  <a:cxn ang="0">
                    <a:pos x="55" y="9"/>
                  </a:cxn>
                  <a:cxn ang="0">
                    <a:pos x="45" y="11"/>
                  </a:cxn>
                  <a:cxn ang="0">
                    <a:pos x="38" y="11"/>
                  </a:cxn>
                  <a:cxn ang="0">
                    <a:pos x="16" y="19"/>
                  </a:cxn>
                  <a:cxn ang="0">
                    <a:pos x="9" y="19"/>
                  </a:cxn>
                  <a:cxn ang="0">
                    <a:pos x="4" y="21"/>
                  </a:cxn>
                  <a:cxn ang="0">
                    <a:pos x="0" y="50"/>
                  </a:cxn>
                </a:cxnLst>
                <a:rect l="0" t="0" r="r" b="b"/>
                <a:pathLst>
                  <a:path w="120" h="132">
                    <a:moveTo>
                      <a:pt x="0" y="50"/>
                    </a:moveTo>
                    <a:lnTo>
                      <a:pt x="0" y="103"/>
                    </a:lnTo>
                    <a:lnTo>
                      <a:pt x="4" y="129"/>
                    </a:lnTo>
                    <a:lnTo>
                      <a:pt x="9" y="129"/>
                    </a:lnTo>
                    <a:lnTo>
                      <a:pt x="14" y="131"/>
                    </a:lnTo>
                    <a:lnTo>
                      <a:pt x="28" y="131"/>
                    </a:lnTo>
                    <a:lnTo>
                      <a:pt x="35" y="129"/>
                    </a:lnTo>
                    <a:lnTo>
                      <a:pt x="43" y="129"/>
                    </a:lnTo>
                    <a:lnTo>
                      <a:pt x="50" y="127"/>
                    </a:lnTo>
                    <a:lnTo>
                      <a:pt x="60" y="124"/>
                    </a:lnTo>
                    <a:lnTo>
                      <a:pt x="67" y="124"/>
                    </a:lnTo>
                    <a:lnTo>
                      <a:pt x="88" y="117"/>
                    </a:lnTo>
                    <a:lnTo>
                      <a:pt x="95" y="117"/>
                    </a:lnTo>
                    <a:lnTo>
                      <a:pt x="103" y="115"/>
                    </a:lnTo>
                    <a:lnTo>
                      <a:pt x="110" y="112"/>
                    </a:lnTo>
                    <a:lnTo>
                      <a:pt x="115" y="112"/>
                    </a:lnTo>
                    <a:lnTo>
                      <a:pt x="115" y="55"/>
                    </a:lnTo>
                    <a:lnTo>
                      <a:pt x="117" y="43"/>
                    </a:lnTo>
                    <a:lnTo>
                      <a:pt x="117" y="28"/>
                    </a:lnTo>
                    <a:lnTo>
                      <a:pt x="120" y="14"/>
                    </a:lnTo>
                    <a:lnTo>
                      <a:pt x="120" y="0"/>
                    </a:lnTo>
                    <a:lnTo>
                      <a:pt x="107" y="0"/>
                    </a:lnTo>
                    <a:lnTo>
                      <a:pt x="100" y="2"/>
                    </a:lnTo>
                    <a:lnTo>
                      <a:pt x="86" y="2"/>
                    </a:lnTo>
                    <a:lnTo>
                      <a:pt x="79" y="4"/>
                    </a:lnTo>
                    <a:lnTo>
                      <a:pt x="69" y="4"/>
                    </a:lnTo>
                    <a:lnTo>
                      <a:pt x="55" y="9"/>
                    </a:lnTo>
                    <a:lnTo>
                      <a:pt x="45" y="11"/>
                    </a:lnTo>
                    <a:lnTo>
                      <a:pt x="38" y="11"/>
                    </a:lnTo>
                    <a:lnTo>
                      <a:pt x="16" y="19"/>
                    </a:lnTo>
                    <a:lnTo>
                      <a:pt x="9" y="19"/>
                    </a:lnTo>
                    <a:lnTo>
                      <a:pt x="4" y="21"/>
                    </a:lnTo>
                    <a:lnTo>
                      <a:pt x="0" y="50"/>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963"/>
              <p:cNvSpPr>
                <a:spLocks/>
              </p:cNvSpPr>
              <p:nvPr/>
            </p:nvSpPr>
            <p:spPr bwMode="auto">
              <a:xfrm>
                <a:off x="6732" y="6672"/>
                <a:ext cx="117" cy="124"/>
              </a:xfrm>
              <a:custGeom>
                <a:avLst/>
                <a:gdLst/>
                <a:ahLst/>
                <a:cxnLst>
                  <a:cxn ang="0">
                    <a:pos x="4" y="122"/>
                  </a:cxn>
                  <a:cxn ang="0">
                    <a:pos x="14" y="122"/>
                  </a:cxn>
                  <a:cxn ang="0">
                    <a:pos x="21" y="124"/>
                  </a:cxn>
                  <a:cxn ang="0">
                    <a:pos x="26" y="122"/>
                  </a:cxn>
                  <a:cxn ang="0">
                    <a:pos x="33" y="122"/>
                  </a:cxn>
                  <a:cxn ang="0">
                    <a:pos x="40" y="120"/>
                  </a:cxn>
                  <a:cxn ang="0">
                    <a:pos x="50" y="120"/>
                  </a:cxn>
                  <a:cxn ang="0">
                    <a:pos x="64" y="115"/>
                  </a:cxn>
                  <a:cxn ang="0">
                    <a:pos x="71" y="112"/>
                  </a:cxn>
                  <a:cxn ang="0">
                    <a:pos x="79" y="112"/>
                  </a:cxn>
                  <a:cxn ang="0">
                    <a:pos x="93" y="107"/>
                  </a:cxn>
                  <a:cxn ang="0">
                    <a:pos x="98" y="105"/>
                  </a:cxn>
                  <a:cxn ang="0">
                    <a:pos x="105" y="103"/>
                  </a:cxn>
                  <a:cxn ang="0">
                    <a:pos x="110" y="103"/>
                  </a:cxn>
                  <a:cxn ang="0">
                    <a:pos x="110" y="64"/>
                  </a:cxn>
                  <a:cxn ang="0">
                    <a:pos x="112" y="50"/>
                  </a:cxn>
                  <a:cxn ang="0">
                    <a:pos x="112" y="38"/>
                  </a:cxn>
                  <a:cxn ang="0">
                    <a:pos x="115" y="26"/>
                  </a:cxn>
                  <a:cxn ang="0">
                    <a:pos x="115" y="14"/>
                  </a:cxn>
                  <a:cxn ang="0">
                    <a:pos x="117" y="0"/>
                  </a:cxn>
                  <a:cxn ang="0">
                    <a:pos x="105" y="0"/>
                  </a:cxn>
                  <a:cxn ang="0">
                    <a:pos x="98" y="2"/>
                  </a:cxn>
                  <a:cxn ang="0">
                    <a:pos x="91" y="2"/>
                  </a:cxn>
                  <a:cxn ang="0">
                    <a:pos x="83" y="4"/>
                  </a:cxn>
                  <a:cxn ang="0">
                    <a:pos x="76" y="4"/>
                  </a:cxn>
                  <a:cxn ang="0">
                    <a:pos x="67" y="7"/>
                  </a:cxn>
                  <a:cxn ang="0">
                    <a:pos x="60" y="7"/>
                  </a:cxn>
                  <a:cxn ang="0">
                    <a:pos x="52" y="9"/>
                  </a:cxn>
                  <a:cxn ang="0">
                    <a:pos x="45" y="11"/>
                  </a:cxn>
                  <a:cxn ang="0">
                    <a:pos x="35" y="14"/>
                  </a:cxn>
                  <a:cxn ang="0">
                    <a:pos x="28" y="14"/>
                  </a:cxn>
                  <a:cxn ang="0">
                    <a:pos x="21" y="16"/>
                  </a:cxn>
                  <a:cxn ang="0">
                    <a:pos x="16" y="19"/>
                  </a:cxn>
                  <a:cxn ang="0">
                    <a:pos x="9" y="21"/>
                  </a:cxn>
                  <a:cxn ang="0">
                    <a:pos x="4" y="21"/>
                  </a:cxn>
                  <a:cxn ang="0">
                    <a:pos x="2" y="47"/>
                  </a:cxn>
                  <a:cxn ang="0">
                    <a:pos x="0" y="71"/>
                  </a:cxn>
                  <a:cxn ang="0">
                    <a:pos x="0" y="95"/>
                  </a:cxn>
                  <a:cxn ang="0">
                    <a:pos x="4" y="122"/>
                  </a:cxn>
                </a:cxnLst>
                <a:rect l="0" t="0" r="r" b="b"/>
                <a:pathLst>
                  <a:path w="117" h="124">
                    <a:moveTo>
                      <a:pt x="4" y="122"/>
                    </a:moveTo>
                    <a:lnTo>
                      <a:pt x="14" y="122"/>
                    </a:lnTo>
                    <a:lnTo>
                      <a:pt x="21" y="124"/>
                    </a:lnTo>
                    <a:lnTo>
                      <a:pt x="26" y="122"/>
                    </a:lnTo>
                    <a:lnTo>
                      <a:pt x="33" y="122"/>
                    </a:lnTo>
                    <a:lnTo>
                      <a:pt x="40" y="120"/>
                    </a:lnTo>
                    <a:lnTo>
                      <a:pt x="50" y="120"/>
                    </a:lnTo>
                    <a:lnTo>
                      <a:pt x="64" y="115"/>
                    </a:lnTo>
                    <a:lnTo>
                      <a:pt x="71" y="112"/>
                    </a:lnTo>
                    <a:lnTo>
                      <a:pt x="79" y="112"/>
                    </a:lnTo>
                    <a:lnTo>
                      <a:pt x="93" y="107"/>
                    </a:lnTo>
                    <a:lnTo>
                      <a:pt x="98" y="105"/>
                    </a:lnTo>
                    <a:lnTo>
                      <a:pt x="105" y="103"/>
                    </a:lnTo>
                    <a:lnTo>
                      <a:pt x="110" y="103"/>
                    </a:lnTo>
                    <a:lnTo>
                      <a:pt x="110" y="64"/>
                    </a:lnTo>
                    <a:lnTo>
                      <a:pt x="112" y="50"/>
                    </a:lnTo>
                    <a:lnTo>
                      <a:pt x="112" y="38"/>
                    </a:lnTo>
                    <a:lnTo>
                      <a:pt x="115" y="26"/>
                    </a:lnTo>
                    <a:lnTo>
                      <a:pt x="115" y="14"/>
                    </a:lnTo>
                    <a:lnTo>
                      <a:pt x="117" y="0"/>
                    </a:lnTo>
                    <a:lnTo>
                      <a:pt x="105" y="0"/>
                    </a:lnTo>
                    <a:lnTo>
                      <a:pt x="98" y="2"/>
                    </a:lnTo>
                    <a:lnTo>
                      <a:pt x="91" y="2"/>
                    </a:lnTo>
                    <a:lnTo>
                      <a:pt x="83" y="4"/>
                    </a:lnTo>
                    <a:lnTo>
                      <a:pt x="76" y="4"/>
                    </a:lnTo>
                    <a:lnTo>
                      <a:pt x="67" y="7"/>
                    </a:lnTo>
                    <a:lnTo>
                      <a:pt x="60" y="7"/>
                    </a:lnTo>
                    <a:lnTo>
                      <a:pt x="52" y="9"/>
                    </a:lnTo>
                    <a:lnTo>
                      <a:pt x="45" y="11"/>
                    </a:lnTo>
                    <a:lnTo>
                      <a:pt x="35" y="14"/>
                    </a:lnTo>
                    <a:lnTo>
                      <a:pt x="28" y="14"/>
                    </a:lnTo>
                    <a:lnTo>
                      <a:pt x="21" y="16"/>
                    </a:lnTo>
                    <a:lnTo>
                      <a:pt x="16" y="19"/>
                    </a:lnTo>
                    <a:lnTo>
                      <a:pt x="9" y="21"/>
                    </a:lnTo>
                    <a:lnTo>
                      <a:pt x="4" y="21"/>
                    </a:lnTo>
                    <a:lnTo>
                      <a:pt x="2" y="47"/>
                    </a:lnTo>
                    <a:lnTo>
                      <a:pt x="0" y="71"/>
                    </a:lnTo>
                    <a:lnTo>
                      <a:pt x="0" y="95"/>
                    </a:lnTo>
                    <a:lnTo>
                      <a:pt x="4"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964"/>
              <p:cNvSpPr>
                <a:spLocks/>
              </p:cNvSpPr>
              <p:nvPr/>
            </p:nvSpPr>
            <p:spPr bwMode="auto">
              <a:xfrm>
                <a:off x="6732" y="6672"/>
                <a:ext cx="112" cy="115"/>
              </a:xfrm>
              <a:custGeom>
                <a:avLst/>
                <a:gdLst/>
                <a:ahLst/>
                <a:cxnLst>
                  <a:cxn ang="0">
                    <a:pos x="2" y="45"/>
                  </a:cxn>
                  <a:cxn ang="0">
                    <a:pos x="0" y="69"/>
                  </a:cxn>
                  <a:cxn ang="0">
                    <a:pos x="2" y="91"/>
                  </a:cxn>
                  <a:cxn ang="0">
                    <a:pos x="4" y="115"/>
                  </a:cxn>
                  <a:cxn ang="0">
                    <a:pos x="33" y="115"/>
                  </a:cxn>
                  <a:cxn ang="0">
                    <a:pos x="40" y="112"/>
                  </a:cxn>
                  <a:cxn ang="0">
                    <a:pos x="47" y="110"/>
                  </a:cxn>
                  <a:cxn ang="0">
                    <a:pos x="55" y="110"/>
                  </a:cxn>
                  <a:cxn ang="0">
                    <a:pos x="76" y="103"/>
                  </a:cxn>
                  <a:cxn ang="0">
                    <a:pos x="83" y="100"/>
                  </a:cxn>
                  <a:cxn ang="0">
                    <a:pos x="88" y="98"/>
                  </a:cxn>
                  <a:cxn ang="0">
                    <a:pos x="95" y="95"/>
                  </a:cxn>
                  <a:cxn ang="0">
                    <a:pos x="100" y="95"/>
                  </a:cxn>
                  <a:cxn ang="0">
                    <a:pos x="105" y="93"/>
                  </a:cxn>
                  <a:cxn ang="0">
                    <a:pos x="105" y="57"/>
                  </a:cxn>
                  <a:cxn ang="0">
                    <a:pos x="107" y="47"/>
                  </a:cxn>
                  <a:cxn ang="0">
                    <a:pos x="110" y="35"/>
                  </a:cxn>
                  <a:cxn ang="0">
                    <a:pos x="110" y="26"/>
                  </a:cxn>
                  <a:cxn ang="0">
                    <a:pos x="112" y="14"/>
                  </a:cxn>
                  <a:cxn ang="0">
                    <a:pos x="112" y="0"/>
                  </a:cxn>
                  <a:cxn ang="0">
                    <a:pos x="107" y="0"/>
                  </a:cxn>
                  <a:cxn ang="0">
                    <a:pos x="100" y="2"/>
                  </a:cxn>
                  <a:cxn ang="0">
                    <a:pos x="88" y="2"/>
                  </a:cxn>
                  <a:cxn ang="0">
                    <a:pos x="81" y="4"/>
                  </a:cxn>
                  <a:cxn ang="0">
                    <a:pos x="74" y="4"/>
                  </a:cxn>
                  <a:cxn ang="0">
                    <a:pos x="67" y="7"/>
                  </a:cxn>
                  <a:cxn ang="0">
                    <a:pos x="57" y="9"/>
                  </a:cxn>
                  <a:cxn ang="0">
                    <a:pos x="50" y="9"/>
                  </a:cxn>
                  <a:cxn ang="0">
                    <a:pos x="43" y="11"/>
                  </a:cxn>
                  <a:cxn ang="0">
                    <a:pos x="35" y="14"/>
                  </a:cxn>
                  <a:cxn ang="0">
                    <a:pos x="28" y="14"/>
                  </a:cxn>
                  <a:cxn ang="0">
                    <a:pos x="21" y="16"/>
                  </a:cxn>
                  <a:cxn ang="0">
                    <a:pos x="16" y="19"/>
                  </a:cxn>
                  <a:cxn ang="0">
                    <a:pos x="9" y="21"/>
                  </a:cxn>
                  <a:cxn ang="0">
                    <a:pos x="4" y="23"/>
                  </a:cxn>
                  <a:cxn ang="0">
                    <a:pos x="2" y="45"/>
                  </a:cxn>
                </a:cxnLst>
                <a:rect l="0" t="0" r="r" b="b"/>
                <a:pathLst>
                  <a:path w="112" h="115">
                    <a:moveTo>
                      <a:pt x="2" y="45"/>
                    </a:moveTo>
                    <a:lnTo>
                      <a:pt x="0" y="69"/>
                    </a:lnTo>
                    <a:lnTo>
                      <a:pt x="2" y="91"/>
                    </a:lnTo>
                    <a:lnTo>
                      <a:pt x="4" y="115"/>
                    </a:lnTo>
                    <a:lnTo>
                      <a:pt x="33" y="115"/>
                    </a:lnTo>
                    <a:lnTo>
                      <a:pt x="40" y="112"/>
                    </a:lnTo>
                    <a:lnTo>
                      <a:pt x="47" y="110"/>
                    </a:lnTo>
                    <a:lnTo>
                      <a:pt x="55" y="110"/>
                    </a:lnTo>
                    <a:lnTo>
                      <a:pt x="76" y="103"/>
                    </a:lnTo>
                    <a:lnTo>
                      <a:pt x="83" y="100"/>
                    </a:lnTo>
                    <a:lnTo>
                      <a:pt x="88" y="98"/>
                    </a:lnTo>
                    <a:lnTo>
                      <a:pt x="95" y="95"/>
                    </a:lnTo>
                    <a:lnTo>
                      <a:pt x="100" y="95"/>
                    </a:lnTo>
                    <a:lnTo>
                      <a:pt x="105" y="93"/>
                    </a:lnTo>
                    <a:lnTo>
                      <a:pt x="105" y="57"/>
                    </a:lnTo>
                    <a:lnTo>
                      <a:pt x="107" y="47"/>
                    </a:lnTo>
                    <a:lnTo>
                      <a:pt x="110" y="35"/>
                    </a:lnTo>
                    <a:lnTo>
                      <a:pt x="110" y="26"/>
                    </a:lnTo>
                    <a:lnTo>
                      <a:pt x="112" y="14"/>
                    </a:lnTo>
                    <a:lnTo>
                      <a:pt x="112" y="0"/>
                    </a:lnTo>
                    <a:lnTo>
                      <a:pt x="107" y="0"/>
                    </a:lnTo>
                    <a:lnTo>
                      <a:pt x="100" y="2"/>
                    </a:lnTo>
                    <a:lnTo>
                      <a:pt x="88" y="2"/>
                    </a:lnTo>
                    <a:lnTo>
                      <a:pt x="81" y="4"/>
                    </a:lnTo>
                    <a:lnTo>
                      <a:pt x="74" y="4"/>
                    </a:lnTo>
                    <a:lnTo>
                      <a:pt x="67" y="7"/>
                    </a:lnTo>
                    <a:lnTo>
                      <a:pt x="57" y="9"/>
                    </a:lnTo>
                    <a:lnTo>
                      <a:pt x="50" y="9"/>
                    </a:lnTo>
                    <a:lnTo>
                      <a:pt x="43" y="11"/>
                    </a:lnTo>
                    <a:lnTo>
                      <a:pt x="35" y="14"/>
                    </a:lnTo>
                    <a:lnTo>
                      <a:pt x="28" y="14"/>
                    </a:lnTo>
                    <a:lnTo>
                      <a:pt x="21" y="16"/>
                    </a:lnTo>
                    <a:lnTo>
                      <a:pt x="16" y="19"/>
                    </a:lnTo>
                    <a:lnTo>
                      <a:pt x="9" y="21"/>
                    </a:lnTo>
                    <a:lnTo>
                      <a:pt x="4" y="23"/>
                    </a:lnTo>
                    <a:lnTo>
                      <a:pt x="2" y="4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9" name="Freeform 965"/>
              <p:cNvSpPr>
                <a:spLocks/>
              </p:cNvSpPr>
              <p:nvPr/>
            </p:nvSpPr>
            <p:spPr bwMode="auto">
              <a:xfrm>
                <a:off x="6736" y="6684"/>
                <a:ext cx="166"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6"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966"/>
              <p:cNvSpPr>
                <a:spLocks/>
              </p:cNvSpPr>
              <p:nvPr/>
            </p:nvSpPr>
            <p:spPr bwMode="auto">
              <a:xfrm>
                <a:off x="6741" y="6693"/>
                <a:ext cx="144" cy="171"/>
              </a:xfrm>
              <a:custGeom>
                <a:avLst/>
                <a:gdLst/>
                <a:ahLst/>
                <a:cxnLst>
                  <a:cxn ang="0">
                    <a:pos x="64" y="167"/>
                  </a:cxn>
                  <a:cxn ang="0">
                    <a:pos x="74" y="170"/>
                  </a:cxn>
                  <a:cxn ang="0">
                    <a:pos x="100" y="170"/>
                  </a:cxn>
                  <a:cxn ang="0">
                    <a:pos x="110" y="167"/>
                  </a:cxn>
                  <a:cxn ang="0">
                    <a:pos x="134" y="167"/>
                  </a:cxn>
                  <a:cxn ang="0">
                    <a:pos x="143" y="165"/>
                  </a:cxn>
                  <a:cxn ang="0">
                    <a:pos x="143" y="0"/>
                  </a:cxn>
                  <a:cxn ang="0">
                    <a:pos x="117" y="0"/>
                  </a:cxn>
                  <a:cxn ang="0">
                    <a:pos x="108" y="2"/>
                  </a:cxn>
                  <a:cxn ang="0">
                    <a:pos x="91" y="2"/>
                  </a:cxn>
                  <a:cxn ang="0">
                    <a:pos x="81" y="4"/>
                  </a:cxn>
                  <a:cxn ang="0">
                    <a:pos x="74" y="4"/>
                  </a:cxn>
                  <a:cxn ang="0">
                    <a:pos x="64" y="7"/>
                  </a:cxn>
                  <a:cxn ang="0">
                    <a:pos x="55" y="7"/>
                  </a:cxn>
                  <a:cxn ang="0">
                    <a:pos x="48" y="9"/>
                  </a:cxn>
                  <a:cxn ang="0">
                    <a:pos x="38" y="9"/>
                  </a:cxn>
                  <a:cxn ang="0">
                    <a:pos x="28" y="11"/>
                  </a:cxn>
                  <a:cxn ang="0">
                    <a:pos x="21" y="14"/>
                  </a:cxn>
                  <a:cxn ang="0">
                    <a:pos x="12" y="14"/>
                  </a:cxn>
                  <a:cxn ang="0">
                    <a:pos x="4" y="16"/>
                  </a:cxn>
                  <a:cxn ang="0">
                    <a:pos x="0" y="50"/>
                  </a:cxn>
                  <a:cxn ang="0">
                    <a:pos x="0" y="124"/>
                  </a:cxn>
                  <a:cxn ang="0">
                    <a:pos x="4" y="167"/>
                  </a:cxn>
                  <a:cxn ang="0">
                    <a:pos x="64" y="167"/>
                  </a:cxn>
                </a:cxnLst>
                <a:rect l="0" t="0" r="r" b="b"/>
                <a:pathLst>
                  <a:path w="144" h="171">
                    <a:moveTo>
                      <a:pt x="64" y="167"/>
                    </a:moveTo>
                    <a:lnTo>
                      <a:pt x="74" y="170"/>
                    </a:lnTo>
                    <a:lnTo>
                      <a:pt x="100" y="170"/>
                    </a:lnTo>
                    <a:lnTo>
                      <a:pt x="110" y="167"/>
                    </a:lnTo>
                    <a:lnTo>
                      <a:pt x="134" y="167"/>
                    </a:lnTo>
                    <a:lnTo>
                      <a:pt x="143" y="165"/>
                    </a:lnTo>
                    <a:lnTo>
                      <a:pt x="143" y="0"/>
                    </a:lnTo>
                    <a:lnTo>
                      <a:pt x="117" y="0"/>
                    </a:lnTo>
                    <a:lnTo>
                      <a:pt x="108" y="2"/>
                    </a:lnTo>
                    <a:lnTo>
                      <a:pt x="91" y="2"/>
                    </a:lnTo>
                    <a:lnTo>
                      <a:pt x="81" y="4"/>
                    </a:lnTo>
                    <a:lnTo>
                      <a:pt x="74" y="4"/>
                    </a:lnTo>
                    <a:lnTo>
                      <a:pt x="64" y="7"/>
                    </a:lnTo>
                    <a:lnTo>
                      <a:pt x="55" y="7"/>
                    </a:lnTo>
                    <a:lnTo>
                      <a:pt x="48" y="9"/>
                    </a:lnTo>
                    <a:lnTo>
                      <a:pt x="38" y="9"/>
                    </a:lnTo>
                    <a:lnTo>
                      <a:pt x="28" y="11"/>
                    </a:lnTo>
                    <a:lnTo>
                      <a:pt x="21" y="14"/>
                    </a:lnTo>
                    <a:lnTo>
                      <a:pt x="12" y="14"/>
                    </a:lnTo>
                    <a:lnTo>
                      <a:pt x="4" y="16"/>
                    </a:lnTo>
                    <a:lnTo>
                      <a:pt x="0" y="50"/>
                    </a:lnTo>
                    <a:lnTo>
                      <a:pt x="0" y="124"/>
                    </a:lnTo>
                    <a:lnTo>
                      <a:pt x="4" y="167"/>
                    </a:lnTo>
                    <a:lnTo>
                      <a:pt x="64" y="16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967"/>
              <p:cNvSpPr>
                <a:spLocks/>
              </p:cNvSpPr>
              <p:nvPr/>
            </p:nvSpPr>
            <p:spPr bwMode="auto">
              <a:xfrm>
                <a:off x="6741" y="6696"/>
                <a:ext cx="139" cy="163"/>
              </a:xfrm>
              <a:custGeom>
                <a:avLst/>
                <a:gdLst/>
                <a:ahLst/>
                <a:cxnLst>
                  <a:cxn ang="0">
                    <a:pos x="38" y="9"/>
                  </a:cxn>
                  <a:cxn ang="0">
                    <a:pos x="23" y="14"/>
                  </a:cxn>
                  <a:cxn ang="0">
                    <a:pos x="14" y="14"/>
                  </a:cxn>
                  <a:cxn ang="0">
                    <a:pos x="7" y="16"/>
                  </a:cxn>
                  <a:cxn ang="0">
                    <a:pos x="2" y="50"/>
                  </a:cxn>
                  <a:cxn ang="0">
                    <a:pos x="2" y="67"/>
                  </a:cxn>
                  <a:cxn ang="0">
                    <a:pos x="0" y="83"/>
                  </a:cxn>
                  <a:cxn ang="0">
                    <a:pos x="0" y="100"/>
                  </a:cxn>
                  <a:cxn ang="0">
                    <a:pos x="2" y="120"/>
                  </a:cxn>
                  <a:cxn ang="0">
                    <a:pos x="2" y="139"/>
                  </a:cxn>
                  <a:cxn ang="0">
                    <a:pos x="7" y="160"/>
                  </a:cxn>
                  <a:cxn ang="0">
                    <a:pos x="31" y="160"/>
                  </a:cxn>
                  <a:cxn ang="0">
                    <a:pos x="40" y="163"/>
                  </a:cxn>
                  <a:cxn ang="0">
                    <a:pos x="115" y="163"/>
                  </a:cxn>
                  <a:cxn ang="0">
                    <a:pos x="124" y="160"/>
                  </a:cxn>
                  <a:cxn ang="0">
                    <a:pos x="132" y="160"/>
                  </a:cxn>
                  <a:cxn ang="0">
                    <a:pos x="139" y="158"/>
                  </a:cxn>
                  <a:cxn ang="0">
                    <a:pos x="139" y="0"/>
                  </a:cxn>
                  <a:cxn ang="0">
                    <a:pos x="132" y="0"/>
                  </a:cxn>
                  <a:cxn ang="0">
                    <a:pos x="122" y="2"/>
                  </a:cxn>
                  <a:cxn ang="0">
                    <a:pos x="98" y="2"/>
                  </a:cxn>
                  <a:cxn ang="0">
                    <a:pos x="88" y="4"/>
                  </a:cxn>
                  <a:cxn ang="0">
                    <a:pos x="72" y="4"/>
                  </a:cxn>
                  <a:cxn ang="0">
                    <a:pos x="64" y="7"/>
                  </a:cxn>
                  <a:cxn ang="0">
                    <a:pos x="55" y="7"/>
                  </a:cxn>
                  <a:cxn ang="0">
                    <a:pos x="48" y="9"/>
                  </a:cxn>
                  <a:cxn ang="0">
                    <a:pos x="38" y="9"/>
                  </a:cxn>
                </a:cxnLst>
                <a:rect l="0" t="0" r="r" b="b"/>
                <a:pathLst>
                  <a:path w="139" h="163">
                    <a:moveTo>
                      <a:pt x="38" y="9"/>
                    </a:moveTo>
                    <a:lnTo>
                      <a:pt x="23" y="14"/>
                    </a:lnTo>
                    <a:lnTo>
                      <a:pt x="14" y="14"/>
                    </a:lnTo>
                    <a:lnTo>
                      <a:pt x="7" y="16"/>
                    </a:lnTo>
                    <a:lnTo>
                      <a:pt x="2" y="50"/>
                    </a:lnTo>
                    <a:lnTo>
                      <a:pt x="2" y="67"/>
                    </a:lnTo>
                    <a:lnTo>
                      <a:pt x="0" y="83"/>
                    </a:lnTo>
                    <a:lnTo>
                      <a:pt x="0" y="100"/>
                    </a:lnTo>
                    <a:lnTo>
                      <a:pt x="2" y="120"/>
                    </a:lnTo>
                    <a:lnTo>
                      <a:pt x="2" y="139"/>
                    </a:lnTo>
                    <a:lnTo>
                      <a:pt x="7" y="160"/>
                    </a:lnTo>
                    <a:lnTo>
                      <a:pt x="31" y="160"/>
                    </a:lnTo>
                    <a:lnTo>
                      <a:pt x="40" y="163"/>
                    </a:lnTo>
                    <a:lnTo>
                      <a:pt x="115" y="163"/>
                    </a:lnTo>
                    <a:lnTo>
                      <a:pt x="124" y="160"/>
                    </a:lnTo>
                    <a:lnTo>
                      <a:pt x="132" y="160"/>
                    </a:lnTo>
                    <a:lnTo>
                      <a:pt x="139" y="158"/>
                    </a:lnTo>
                    <a:lnTo>
                      <a:pt x="139" y="0"/>
                    </a:lnTo>
                    <a:lnTo>
                      <a:pt x="132" y="0"/>
                    </a:lnTo>
                    <a:lnTo>
                      <a:pt x="122" y="2"/>
                    </a:lnTo>
                    <a:lnTo>
                      <a:pt x="98" y="2"/>
                    </a:lnTo>
                    <a:lnTo>
                      <a:pt x="88" y="4"/>
                    </a:lnTo>
                    <a:lnTo>
                      <a:pt x="72" y="4"/>
                    </a:lnTo>
                    <a:lnTo>
                      <a:pt x="64" y="7"/>
                    </a:lnTo>
                    <a:lnTo>
                      <a:pt x="55" y="7"/>
                    </a:lnTo>
                    <a:lnTo>
                      <a:pt x="48" y="9"/>
                    </a:lnTo>
                    <a:lnTo>
                      <a:pt x="38" y="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968"/>
              <p:cNvSpPr>
                <a:spLocks/>
              </p:cNvSpPr>
              <p:nvPr/>
            </p:nvSpPr>
            <p:spPr bwMode="auto">
              <a:xfrm>
                <a:off x="6744" y="6700"/>
                <a:ext cx="134" cy="156"/>
              </a:xfrm>
              <a:custGeom>
                <a:avLst/>
                <a:gdLst/>
                <a:ahLst/>
                <a:cxnLst>
                  <a:cxn ang="0">
                    <a:pos x="2" y="62"/>
                  </a:cxn>
                  <a:cxn ang="0">
                    <a:pos x="0" y="79"/>
                  </a:cxn>
                  <a:cxn ang="0">
                    <a:pos x="0" y="95"/>
                  </a:cxn>
                  <a:cxn ang="0">
                    <a:pos x="2" y="112"/>
                  </a:cxn>
                  <a:cxn ang="0">
                    <a:pos x="7" y="151"/>
                  </a:cxn>
                  <a:cxn ang="0">
                    <a:pos x="14" y="151"/>
                  </a:cxn>
                  <a:cxn ang="0">
                    <a:pos x="21" y="153"/>
                  </a:cxn>
                  <a:cxn ang="0">
                    <a:pos x="45" y="153"/>
                  </a:cxn>
                  <a:cxn ang="0">
                    <a:pos x="55" y="155"/>
                  </a:cxn>
                  <a:cxn ang="0">
                    <a:pos x="86" y="155"/>
                  </a:cxn>
                  <a:cxn ang="0">
                    <a:pos x="93" y="153"/>
                  </a:cxn>
                  <a:cxn ang="0">
                    <a:pos x="117" y="153"/>
                  </a:cxn>
                  <a:cxn ang="0">
                    <a:pos x="124" y="151"/>
                  </a:cxn>
                  <a:cxn ang="0">
                    <a:pos x="134" y="151"/>
                  </a:cxn>
                  <a:cxn ang="0">
                    <a:pos x="134" y="0"/>
                  </a:cxn>
                  <a:cxn ang="0">
                    <a:pos x="93" y="0"/>
                  </a:cxn>
                  <a:cxn ang="0">
                    <a:pos x="86" y="2"/>
                  </a:cxn>
                  <a:cxn ang="0">
                    <a:pos x="69" y="2"/>
                  </a:cxn>
                  <a:cxn ang="0">
                    <a:pos x="62" y="4"/>
                  </a:cxn>
                  <a:cxn ang="0">
                    <a:pos x="52" y="4"/>
                  </a:cxn>
                  <a:cxn ang="0">
                    <a:pos x="45" y="7"/>
                  </a:cxn>
                  <a:cxn ang="0">
                    <a:pos x="38" y="7"/>
                  </a:cxn>
                  <a:cxn ang="0">
                    <a:pos x="31" y="9"/>
                  </a:cxn>
                  <a:cxn ang="0">
                    <a:pos x="21" y="11"/>
                  </a:cxn>
                  <a:cxn ang="0">
                    <a:pos x="14" y="14"/>
                  </a:cxn>
                  <a:cxn ang="0">
                    <a:pos x="7" y="14"/>
                  </a:cxn>
                  <a:cxn ang="0">
                    <a:pos x="4" y="31"/>
                  </a:cxn>
                  <a:cxn ang="0">
                    <a:pos x="2" y="45"/>
                  </a:cxn>
                  <a:cxn ang="0">
                    <a:pos x="2" y="62"/>
                  </a:cxn>
                </a:cxnLst>
                <a:rect l="0" t="0" r="r" b="b"/>
                <a:pathLst>
                  <a:path w="134" h="156">
                    <a:moveTo>
                      <a:pt x="2" y="62"/>
                    </a:moveTo>
                    <a:lnTo>
                      <a:pt x="0" y="79"/>
                    </a:lnTo>
                    <a:lnTo>
                      <a:pt x="0" y="95"/>
                    </a:lnTo>
                    <a:lnTo>
                      <a:pt x="2" y="112"/>
                    </a:lnTo>
                    <a:lnTo>
                      <a:pt x="7" y="151"/>
                    </a:lnTo>
                    <a:lnTo>
                      <a:pt x="14" y="151"/>
                    </a:lnTo>
                    <a:lnTo>
                      <a:pt x="21" y="153"/>
                    </a:lnTo>
                    <a:lnTo>
                      <a:pt x="45" y="153"/>
                    </a:lnTo>
                    <a:lnTo>
                      <a:pt x="55" y="155"/>
                    </a:lnTo>
                    <a:lnTo>
                      <a:pt x="86" y="155"/>
                    </a:lnTo>
                    <a:lnTo>
                      <a:pt x="93" y="153"/>
                    </a:lnTo>
                    <a:lnTo>
                      <a:pt x="117" y="153"/>
                    </a:lnTo>
                    <a:lnTo>
                      <a:pt x="124" y="151"/>
                    </a:lnTo>
                    <a:lnTo>
                      <a:pt x="134" y="151"/>
                    </a:lnTo>
                    <a:lnTo>
                      <a:pt x="134" y="0"/>
                    </a:lnTo>
                    <a:lnTo>
                      <a:pt x="93" y="0"/>
                    </a:lnTo>
                    <a:lnTo>
                      <a:pt x="86" y="2"/>
                    </a:lnTo>
                    <a:lnTo>
                      <a:pt x="69" y="2"/>
                    </a:lnTo>
                    <a:lnTo>
                      <a:pt x="62" y="4"/>
                    </a:lnTo>
                    <a:lnTo>
                      <a:pt x="52" y="4"/>
                    </a:lnTo>
                    <a:lnTo>
                      <a:pt x="45" y="7"/>
                    </a:lnTo>
                    <a:lnTo>
                      <a:pt x="38" y="7"/>
                    </a:lnTo>
                    <a:lnTo>
                      <a:pt x="31" y="9"/>
                    </a:lnTo>
                    <a:lnTo>
                      <a:pt x="21" y="11"/>
                    </a:lnTo>
                    <a:lnTo>
                      <a:pt x="14" y="14"/>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969"/>
              <p:cNvSpPr>
                <a:spLocks/>
              </p:cNvSpPr>
              <p:nvPr/>
            </p:nvSpPr>
            <p:spPr bwMode="auto">
              <a:xfrm>
                <a:off x="6746" y="6703"/>
                <a:ext cx="127" cy="149"/>
              </a:xfrm>
              <a:custGeom>
                <a:avLst/>
                <a:gdLst/>
                <a:ahLst/>
                <a:cxnLst>
                  <a:cxn ang="0">
                    <a:pos x="4" y="124"/>
                  </a:cxn>
                  <a:cxn ang="0">
                    <a:pos x="7" y="143"/>
                  </a:cxn>
                  <a:cxn ang="0">
                    <a:pos x="14" y="146"/>
                  </a:cxn>
                  <a:cxn ang="0">
                    <a:pos x="28" y="146"/>
                  </a:cxn>
                  <a:cxn ang="0">
                    <a:pos x="36" y="148"/>
                  </a:cxn>
                  <a:cxn ang="0">
                    <a:pos x="98" y="148"/>
                  </a:cxn>
                  <a:cxn ang="0">
                    <a:pos x="105" y="146"/>
                  </a:cxn>
                  <a:cxn ang="0">
                    <a:pos x="112" y="146"/>
                  </a:cxn>
                  <a:cxn ang="0">
                    <a:pos x="120" y="143"/>
                  </a:cxn>
                  <a:cxn ang="0">
                    <a:pos x="127" y="143"/>
                  </a:cxn>
                  <a:cxn ang="0">
                    <a:pos x="127" y="0"/>
                  </a:cxn>
                  <a:cxn ang="0">
                    <a:pos x="96" y="0"/>
                  </a:cxn>
                  <a:cxn ang="0">
                    <a:pos x="88" y="2"/>
                  </a:cxn>
                  <a:cxn ang="0">
                    <a:pos x="67" y="2"/>
                  </a:cxn>
                  <a:cxn ang="0">
                    <a:pos x="60" y="4"/>
                  </a:cxn>
                  <a:cxn ang="0">
                    <a:pos x="50" y="4"/>
                  </a:cxn>
                  <a:cxn ang="0">
                    <a:pos x="43" y="7"/>
                  </a:cxn>
                  <a:cxn ang="0">
                    <a:pos x="36" y="7"/>
                  </a:cxn>
                  <a:cxn ang="0">
                    <a:pos x="28" y="9"/>
                  </a:cxn>
                  <a:cxn ang="0">
                    <a:pos x="21" y="11"/>
                  </a:cxn>
                  <a:cxn ang="0">
                    <a:pos x="7" y="16"/>
                  </a:cxn>
                  <a:cxn ang="0">
                    <a:pos x="0" y="60"/>
                  </a:cxn>
                  <a:cxn ang="0">
                    <a:pos x="0" y="91"/>
                  </a:cxn>
                  <a:cxn ang="0">
                    <a:pos x="4" y="124"/>
                  </a:cxn>
                </a:cxnLst>
                <a:rect l="0" t="0" r="r" b="b"/>
                <a:pathLst>
                  <a:path w="127" h="149">
                    <a:moveTo>
                      <a:pt x="4" y="124"/>
                    </a:moveTo>
                    <a:lnTo>
                      <a:pt x="7" y="143"/>
                    </a:lnTo>
                    <a:lnTo>
                      <a:pt x="14" y="146"/>
                    </a:lnTo>
                    <a:lnTo>
                      <a:pt x="28" y="146"/>
                    </a:lnTo>
                    <a:lnTo>
                      <a:pt x="36" y="148"/>
                    </a:lnTo>
                    <a:lnTo>
                      <a:pt x="98" y="148"/>
                    </a:lnTo>
                    <a:lnTo>
                      <a:pt x="105" y="146"/>
                    </a:lnTo>
                    <a:lnTo>
                      <a:pt x="112" y="146"/>
                    </a:lnTo>
                    <a:lnTo>
                      <a:pt x="120" y="143"/>
                    </a:lnTo>
                    <a:lnTo>
                      <a:pt x="127" y="143"/>
                    </a:lnTo>
                    <a:lnTo>
                      <a:pt x="127" y="0"/>
                    </a:lnTo>
                    <a:lnTo>
                      <a:pt x="96" y="0"/>
                    </a:lnTo>
                    <a:lnTo>
                      <a:pt x="88" y="2"/>
                    </a:lnTo>
                    <a:lnTo>
                      <a:pt x="67" y="2"/>
                    </a:lnTo>
                    <a:lnTo>
                      <a:pt x="60" y="4"/>
                    </a:lnTo>
                    <a:lnTo>
                      <a:pt x="50" y="4"/>
                    </a:lnTo>
                    <a:lnTo>
                      <a:pt x="43" y="7"/>
                    </a:lnTo>
                    <a:lnTo>
                      <a:pt x="36" y="7"/>
                    </a:lnTo>
                    <a:lnTo>
                      <a:pt x="28" y="9"/>
                    </a:lnTo>
                    <a:lnTo>
                      <a:pt x="21" y="11"/>
                    </a:lnTo>
                    <a:lnTo>
                      <a:pt x="7" y="16"/>
                    </a:lnTo>
                    <a:lnTo>
                      <a:pt x="0" y="60"/>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970"/>
              <p:cNvSpPr>
                <a:spLocks/>
              </p:cNvSpPr>
              <p:nvPr/>
            </p:nvSpPr>
            <p:spPr bwMode="auto">
              <a:xfrm>
                <a:off x="6748" y="6708"/>
                <a:ext cx="123" cy="141"/>
              </a:xfrm>
              <a:custGeom>
                <a:avLst/>
                <a:gdLst/>
                <a:ahLst/>
                <a:cxnLst>
                  <a:cxn ang="0">
                    <a:pos x="0" y="55"/>
                  </a:cxn>
                  <a:cxn ang="0">
                    <a:pos x="0" y="84"/>
                  </a:cxn>
                  <a:cxn ang="0">
                    <a:pos x="7" y="134"/>
                  </a:cxn>
                  <a:cxn ang="0">
                    <a:pos x="14" y="136"/>
                  </a:cxn>
                  <a:cxn ang="0">
                    <a:pos x="21" y="136"/>
                  </a:cxn>
                  <a:cxn ang="0">
                    <a:pos x="28" y="139"/>
                  </a:cxn>
                  <a:cxn ang="0">
                    <a:pos x="36" y="139"/>
                  </a:cxn>
                  <a:cxn ang="0">
                    <a:pos x="43" y="141"/>
                  </a:cxn>
                  <a:cxn ang="0">
                    <a:pos x="79" y="141"/>
                  </a:cxn>
                  <a:cxn ang="0">
                    <a:pos x="86" y="139"/>
                  </a:cxn>
                  <a:cxn ang="0">
                    <a:pos x="98" y="139"/>
                  </a:cxn>
                  <a:cxn ang="0">
                    <a:pos x="105" y="136"/>
                  </a:cxn>
                  <a:cxn ang="0">
                    <a:pos x="112" y="134"/>
                  </a:cxn>
                  <a:cxn ang="0">
                    <a:pos x="120" y="134"/>
                  </a:cxn>
                  <a:cxn ang="0">
                    <a:pos x="122" y="98"/>
                  </a:cxn>
                  <a:cxn ang="0">
                    <a:pos x="122" y="31"/>
                  </a:cxn>
                  <a:cxn ang="0">
                    <a:pos x="120" y="0"/>
                  </a:cxn>
                  <a:cxn ang="0">
                    <a:pos x="64" y="0"/>
                  </a:cxn>
                  <a:cxn ang="0">
                    <a:pos x="57" y="2"/>
                  </a:cxn>
                  <a:cxn ang="0">
                    <a:pos x="50" y="2"/>
                  </a:cxn>
                  <a:cxn ang="0">
                    <a:pos x="43" y="4"/>
                  </a:cxn>
                  <a:cxn ang="0">
                    <a:pos x="36" y="4"/>
                  </a:cxn>
                  <a:cxn ang="0">
                    <a:pos x="28" y="7"/>
                  </a:cxn>
                  <a:cxn ang="0">
                    <a:pos x="7" y="14"/>
                  </a:cxn>
                  <a:cxn ang="0">
                    <a:pos x="4" y="28"/>
                  </a:cxn>
                  <a:cxn ang="0">
                    <a:pos x="2" y="40"/>
                  </a:cxn>
                  <a:cxn ang="0">
                    <a:pos x="0" y="55"/>
                  </a:cxn>
                </a:cxnLst>
                <a:rect l="0" t="0" r="r" b="b"/>
                <a:pathLst>
                  <a:path w="123" h="141">
                    <a:moveTo>
                      <a:pt x="0" y="55"/>
                    </a:moveTo>
                    <a:lnTo>
                      <a:pt x="0" y="84"/>
                    </a:lnTo>
                    <a:lnTo>
                      <a:pt x="7" y="134"/>
                    </a:lnTo>
                    <a:lnTo>
                      <a:pt x="14" y="136"/>
                    </a:lnTo>
                    <a:lnTo>
                      <a:pt x="21" y="136"/>
                    </a:lnTo>
                    <a:lnTo>
                      <a:pt x="28" y="139"/>
                    </a:lnTo>
                    <a:lnTo>
                      <a:pt x="36" y="139"/>
                    </a:lnTo>
                    <a:lnTo>
                      <a:pt x="43" y="141"/>
                    </a:lnTo>
                    <a:lnTo>
                      <a:pt x="79" y="141"/>
                    </a:lnTo>
                    <a:lnTo>
                      <a:pt x="86" y="139"/>
                    </a:lnTo>
                    <a:lnTo>
                      <a:pt x="98" y="139"/>
                    </a:lnTo>
                    <a:lnTo>
                      <a:pt x="105" y="136"/>
                    </a:lnTo>
                    <a:lnTo>
                      <a:pt x="112" y="134"/>
                    </a:lnTo>
                    <a:lnTo>
                      <a:pt x="120" y="134"/>
                    </a:lnTo>
                    <a:lnTo>
                      <a:pt x="122" y="98"/>
                    </a:lnTo>
                    <a:lnTo>
                      <a:pt x="122" y="31"/>
                    </a:lnTo>
                    <a:lnTo>
                      <a:pt x="120" y="0"/>
                    </a:lnTo>
                    <a:lnTo>
                      <a:pt x="64" y="0"/>
                    </a:lnTo>
                    <a:lnTo>
                      <a:pt x="57" y="2"/>
                    </a:lnTo>
                    <a:lnTo>
                      <a:pt x="50" y="2"/>
                    </a:lnTo>
                    <a:lnTo>
                      <a:pt x="43" y="4"/>
                    </a:lnTo>
                    <a:lnTo>
                      <a:pt x="36" y="4"/>
                    </a:lnTo>
                    <a:lnTo>
                      <a:pt x="28" y="7"/>
                    </a:lnTo>
                    <a:lnTo>
                      <a:pt x="7" y="14"/>
                    </a:lnTo>
                    <a:lnTo>
                      <a:pt x="4" y="28"/>
                    </a:lnTo>
                    <a:lnTo>
                      <a:pt x="2" y="40"/>
                    </a:lnTo>
                    <a:lnTo>
                      <a:pt x="0" y="55"/>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971"/>
              <p:cNvSpPr>
                <a:spLocks/>
              </p:cNvSpPr>
              <p:nvPr/>
            </p:nvSpPr>
            <p:spPr bwMode="auto">
              <a:xfrm>
                <a:off x="6751" y="6710"/>
                <a:ext cx="115" cy="137"/>
              </a:xfrm>
              <a:custGeom>
                <a:avLst/>
                <a:gdLst/>
                <a:ahLst/>
                <a:cxnLst>
                  <a:cxn ang="0">
                    <a:pos x="2" y="40"/>
                  </a:cxn>
                  <a:cxn ang="0">
                    <a:pos x="0" y="52"/>
                  </a:cxn>
                  <a:cxn ang="0">
                    <a:pos x="0" y="81"/>
                  </a:cxn>
                  <a:cxn ang="0">
                    <a:pos x="4" y="110"/>
                  </a:cxn>
                  <a:cxn ang="0">
                    <a:pos x="7" y="127"/>
                  </a:cxn>
                  <a:cxn ang="0">
                    <a:pos x="21" y="132"/>
                  </a:cxn>
                  <a:cxn ang="0">
                    <a:pos x="28" y="132"/>
                  </a:cxn>
                  <a:cxn ang="0">
                    <a:pos x="33" y="134"/>
                  </a:cxn>
                  <a:cxn ang="0">
                    <a:pos x="47" y="134"/>
                  </a:cxn>
                  <a:cxn ang="0">
                    <a:pos x="55" y="136"/>
                  </a:cxn>
                  <a:cxn ang="0">
                    <a:pos x="60" y="136"/>
                  </a:cxn>
                  <a:cxn ang="0">
                    <a:pos x="67" y="134"/>
                  </a:cxn>
                  <a:cxn ang="0">
                    <a:pos x="88" y="134"/>
                  </a:cxn>
                  <a:cxn ang="0">
                    <a:pos x="93" y="132"/>
                  </a:cxn>
                  <a:cxn ang="0">
                    <a:pos x="100" y="129"/>
                  </a:cxn>
                  <a:cxn ang="0">
                    <a:pos x="107" y="129"/>
                  </a:cxn>
                  <a:cxn ang="0">
                    <a:pos x="115" y="127"/>
                  </a:cxn>
                  <a:cxn ang="0">
                    <a:pos x="115" y="31"/>
                  </a:cxn>
                  <a:cxn ang="0">
                    <a:pos x="112" y="0"/>
                  </a:cxn>
                  <a:cxn ang="0">
                    <a:pos x="60" y="0"/>
                  </a:cxn>
                  <a:cxn ang="0">
                    <a:pos x="52" y="2"/>
                  </a:cxn>
                  <a:cxn ang="0">
                    <a:pos x="47" y="2"/>
                  </a:cxn>
                  <a:cxn ang="0">
                    <a:pos x="40" y="4"/>
                  </a:cxn>
                  <a:cxn ang="0">
                    <a:pos x="33" y="4"/>
                  </a:cxn>
                  <a:cxn ang="0">
                    <a:pos x="26" y="7"/>
                  </a:cxn>
                  <a:cxn ang="0">
                    <a:pos x="21" y="9"/>
                  </a:cxn>
                  <a:cxn ang="0">
                    <a:pos x="7" y="14"/>
                  </a:cxn>
                  <a:cxn ang="0">
                    <a:pos x="4" y="26"/>
                  </a:cxn>
                  <a:cxn ang="0">
                    <a:pos x="2" y="40"/>
                  </a:cxn>
                </a:cxnLst>
                <a:rect l="0" t="0" r="r" b="b"/>
                <a:pathLst>
                  <a:path w="115" h="137">
                    <a:moveTo>
                      <a:pt x="2" y="40"/>
                    </a:moveTo>
                    <a:lnTo>
                      <a:pt x="0" y="52"/>
                    </a:lnTo>
                    <a:lnTo>
                      <a:pt x="0" y="81"/>
                    </a:lnTo>
                    <a:lnTo>
                      <a:pt x="4" y="110"/>
                    </a:lnTo>
                    <a:lnTo>
                      <a:pt x="7" y="127"/>
                    </a:lnTo>
                    <a:lnTo>
                      <a:pt x="21" y="132"/>
                    </a:lnTo>
                    <a:lnTo>
                      <a:pt x="28" y="132"/>
                    </a:lnTo>
                    <a:lnTo>
                      <a:pt x="33" y="134"/>
                    </a:lnTo>
                    <a:lnTo>
                      <a:pt x="47" y="134"/>
                    </a:lnTo>
                    <a:lnTo>
                      <a:pt x="55" y="136"/>
                    </a:lnTo>
                    <a:lnTo>
                      <a:pt x="60" y="136"/>
                    </a:lnTo>
                    <a:lnTo>
                      <a:pt x="67" y="134"/>
                    </a:lnTo>
                    <a:lnTo>
                      <a:pt x="88" y="134"/>
                    </a:lnTo>
                    <a:lnTo>
                      <a:pt x="93" y="132"/>
                    </a:lnTo>
                    <a:lnTo>
                      <a:pt x="100" y="129"/>
                    </a:lnTo>
                    <a:lnTo>
                      <a:pt x="107" y="129"/>
                    </a:lnTo>
                    <a:lnTo>
                      <a:pt x="115" y="127"/>
                    </a:lnTo>
                    <a:lnTo>
                      <a:pt x="115" y="31"/>
                    </a:lnTo>
                    <a:lnTo>
                      <a:pt x="112" y="0"/>
                    </a:lnTo>
                    <a:lnTo>
                      <a:pt x="60" y="0"/>
                    </a:lnTo>
                    <a:lnTo>
                      <a:pt x="52" y="2"/>
                    </a:lnTo>
                    <a:lnTo>
                      <a:pt x="47" y="2"/>
                    </a:lnTo>
                    <a:lnTo>
                      <a:pt x="40" y="4"/>
                    </a:lnTo>
                    <a:lnTo>
                      <a:pt x="33" y="4"/>
                    </a:lnTo>
                    <a:lnTo>
                      <a:pt x="26" y="7"/>
                    </a:lnTo>
                    <a:lnTo>
                      <a:pt x="21" y="9"/>
                    </a:lnTo>
                    <a:lnTo>
                      <a:pt x="7" y="14"/>
                    </a:lnTo>
                    <a:lnTo>
                      <a:pt x="4" y="26"/>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972"/>
              <p:cNvSpPr>
                <a:spLocks/>
              </p:cNvSpPr>
              <p:nvPr/>
            </p:nvSpPr>
            <p:spPr bwMode="auto">
              <a:xfrm>
                <a:off x="6753" y="6712"/>
                <a:ext cx="111" cy="130"/>
              </a:xfrm>
              <a:custGeom>
                <a:avLst/>
                <a:gdLst/>
                <a:ahLst/>
                <a:cxnLst>
                  <a:cxn ang="0">
                    <a:pos x="0" y="50"/>
                  </a:cxn>
                  <a:cxn ang="0">
                    <a:pos x="0" y="91"/>
                  </a:cxn>
                  <a:cxn ang="0">
                    <a:pos x="4" y="105"/>
                  </a:cxn>
                  <a:cxn ang="0">
                    <a:pos x="7" y="120"/>
                  </a:cxn>
                  <a:cxn ang="0">
                    <a:pos x="14" y="122"/>
                  </a:cxn>
                  <a:cxn ang="0">
                    <a:pos x="21" y="124"/>
                  </a:cxn>
                  <a:cxn ang="0">
                    <a:pos x="26" y="127"/>
                  </a:cxn>
                  <a:cxn ang="0">
                    <a:pos x="33" y="127"/>
                  </a:cxn>
                  <a:cxn ang="0">
                    <a:pos x="38" y="129"/>
                  </a:cxn>
                  <a:cxn ang="0">
                    <a:pos x="69" y="129"/>
                  </a:cxn>
                  <a:cxn ang="0">
                    <a:pos x="76" y="127"/>
                  </a:cxn>
                  <a:cxn ang="0">
                    <a:pos x="81" y="127"/>
                  </a:cxn>
                  <a:cxn ang="0">
                    <a:pos x="88" y="124"/>
                  </a:cxn>
                  <a:cxn ang="0">
                    <a:pos x="96" y="124"/>
                  </a:cxn>
                  <a:cxn ang="0">
                    <a:pos x="100" y="122"/>
                  </a:cxn>
                  <a:cxn ang="0">
                    <a:pos x="107" y="120"/>
                  </a:cxn>
                  <a:cxn ang="0">
                    <a:pos x="110" y="88"/>
                  </a:cxn>
                  <a:cxn ang="0">
                    <a:pos x="110" y="28"/>
                  </a:cxn>
                  <a:cxn ang="0">
                    <a:pos x="107" y="2"/>
                  </a:cxn>
                  <a:cxn ang="0">
                    <a:pos x="100" y="2"/>
                  </a:cxn>
                  <a:cxn ang="0">
                    <a:pos x="96" y="0"/>
                  </a:cxn>
                  <a:cxn ang="0">
                    <a:pos x="57" y="0"/>
                  </a:cxn>
                  <a:cxn ang="0">
                    <a:pos x="50" y="2"/>
                  </a:cxn>
                  <a:cxn ang="0">
                    <a:pos x="45" y="2"/>
                  </a:cxn>
                  <a:cxn ang="0">
                    <a:pos x="38" y="4"/>
                  </a:cxn>
                  <a:cxn ang="0">
                    <a:pos x="33" y="4"/>
                  </a:cxn>
                  <a:cxn ang="0">
                    <a:pos x="26" y="7"/>
                  </a:cxn>
                  <a:cxn ang="0">
                    <a:pos x="21" y="9"/>
                  </a:cxn>
                  <a:cxn ang="0">
                    <a:pos x="14" y="12"/>
                  </a:cxn>
                  <a:cxn ang="0">
                    <a:pos x="7" y="14"/>
                  </a:cxn>
                  <a:cxn ang="0">
                    <a:pos x="0" y="50"/>
                  </a:cxn>
                </a:cxnLst>
                <a:rect l="0" t="0" r="r" b="b"/>
                <a:pathLst>
                  <a:path w="111" h="130">
                    <a:moveTo>
                      <a:pt x="0" y="50"/>
                    </a:moveTo>
                    <a:lnTo>
                      <a:pt x="0" y="91"/>
                    </a:lnTo>
                    <a:lnTo>
                      <a:pt x="4" y="105"/>
                    </a:lnTo>
                    <a:lnTo>
                      <a:pt x="7" y="120"/>
                    </a:lnTo>
                    <a:lnTo>
                      <a:pt x="14" y="122"/>
                    </a:lnTo>
                    <a:lnTo>
                      <a:pt x="21" y="124"/>
                    </a:lnTo>
                    <a:lnTo>
                      <a:pt x="26" y="127"/>
                    </a:lnTo>
                    <a:lnTo>
                      <a:pt x="33" y="127"/>
                    </a:lnTo>
                    <a:lnTo>
                      <a:pt x="38" y="129"/>
                    </a:lnTo>
                    <a:lnTo>
                      <a:pt x="69" y="129"/>
                    </a:lnTo>
                    <a:lnTo>
                      <a:pt x="76" y="127"/>
                    </a:lnTo>
                    <a:lnTo>
                      <a:pt x="81" y="127"/>
                    </a:lnTo>
                    <a:lnTo>
                      <a:pt x="88" y="124"/>
                    </a:lnTo>
                    <a:lnTo>
                      <a:pt x="96" y="124"/>
                    </a:lnTo>
                    <a:lnTo>
                      <a:pt x="100" y="122"/>
                    </a:lnTo>
                    <a:lnTo>
                      <a:pt x="107" y="120"/>
                    </a:lnTo>
                    <a:lnTo>
                      <a:pt x="110" y="88"/>
                    </a:lnTo>
                    <a:lnTo>
                      <a:pt x="110" y="28"/>
                    </a:lnTo>
                    <a:lnTo>
                      <a:pt x="107" y="2"/>
                    </a:lnTo>
                    <a:lnTo>
                      <a:pt x="100" y="2"/>
                    </a:lnTo>
                    <a:lnTo>
                      <a:pt x="96" y="0"/>
                    </a:lnTo>
                    <a:lnTo>
                      <a:pt x="57" y="0"/>
                    </a:lnTo>
                    <a:lnTo>
                      <a:pt x="50" y="2"/>
                    </a:lnTo>
                    <a:lnTo>
                      <a:pt x="45" y="2"/>
                    </a:lnTo>
                    <a:lnTo>
                      <a:pt x="38" y="4"/>
                    </a:lnTo>
                    <a:lnTo>
                      <a:pt x="33" y="4"/>
                    </a:lnTo>
                    <a:lnTo>
                      <a:pt x="26" y="7"/>
                    </a:lnTo>
                    <a:lnTo>
                      <a:pt x="21" y="9"/>
                    </a:lnTo>
                    <a:lnTo>
                      <a:pt x="14" y="12"/>
                    </a:lnTo>
                    <a:lnTo>
                      <a:pt x="7" y="14"/>
                    </a:lnTo>
                    <a:lnTo>
                      <a:pt x="0" y="50"/>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973"/>
              <p:cNvSpPr>
                <a:spLocks/>
              </p:cNvSpPr>
              <p:nvPr/>
            </p:nvSpPr>
            <p:spPr bwMode="auto">
              <a:xfrm>
                <a:off x="6753" y="6715"/>
                <a:ext cx="106" cy="125"/>
              </a:xfrm>
              <a:custGeom>
                <a:avLst/>
                <a:gdLst/>
                <a:ahLst/>
                <a:cxnLst>
                  <a:cxn ang="0">
                    <a:pos x="7" y="26"/>
                  </a:cxn>
                  <a:cxn ang="0">
                    <a:pos x="4" y="38"/>
                  </a:cxn>
                  <a:cxn ang="0">
                    <a:pos x="2" y="48"/>
                  </a:cxn>
                  <a:cxn ang="0">
                    <a:pos x="0" y="60"/>
                  </a:cxn>
                  <a:cxn ang="0">
                    <a:pos x="2" y="72"/>
                  </a:cxn>
                  <a:cxn ang="0">
                    <a:pos x="2" y="86"/>
                  </a:cxn>
                  <a:cxn ang="0">
                    <a:pos x="7" y="98"/>
                  </a:cxn>
                  <a:cxn ang="0">
                    <a:pos x="11" y="112"/>
                  </a:cxn>
                  <a:cxn ang="0">
                    <a:pos x="16" y="117"/>
                  </a:cxn>
                  <a:cxn ang="0">
                    <a:pos x="21" y="120"/>
                  </a:cxn>
                  <a:cxn ang="0">
                    <a:pos x="28" y="120"/>
                  </a:cxn>
                  <a:cxn ang="0">
                    <a:pos x="33" y="122"/>
                  </a:cxn>
                  <a:cxn ang="0">
                    <a:pos x="40" y="122"/>
                  </a:cxn>
                  <a:cxn ang="0">
                    <a:pos x="45" y="124"/>
                  </a:cxn>
                  <a:cxn ang="0">
                    <a:pos x="62" y="124"/>
                  </a:cxn>
                  <a:cxn ang="0">
                    <a:pos x="69" y="122"/>
                  </a:cxn>
                  <a:cxn ang="0">
                    <a:pos x="74" y="122"/>
                  </a:cxn>
                  <a:cxn ang="0">
                    <a:pos x="81" y="120"/>
                  </a:cxn>
                  <a:cxn ang="0">
                    <a:pos x="86" y="120"/>
                  </a:cxn>
                  <a:cxn ang="0">
                    <a:pos x="91" y="117"/>
                  </a:cxn>
                  <a:cxn ang="0">
                    <a:pos x="98" y="115"/>
                  </a:cxn>
                  <a:cxn ang="0">
                    <a:pos x="103" y="112"/>
                  </a:cxn>
                  <a:cxn ang="0">
                    <a:pos x="105" y="83"/>
                  </a:cxn>
                  <a:cxn ang="0">
                    <a:pos x="105" y="28"/>
                  </a:cxn>
                  <a:cxn ang="0">
                    <a:pos x="103" y="2"/>
                  </a:cxn>
                  <a:cxn ang="0">
                    <a:pos x="79" y="2"/>
                  </a:cxn>
                  <a:cxn ang="0">
                    <a:pos x="74" y="0"/>
                  </a:cxn>
                  <a:cxn ang="0">
                    <a:pos x="62" y="0"/>
                  </a:cxn>
                  <a:cxn ang="0">
                    <a:pos x="57" y="2"/>
                  </a:cxn>
                  <a:cxn ang="0">
                    <a:pos x="40" y="2"/>
                  </a:cxn>
                  <a:cxn ang="0">
                    <a:pos x="33" y="4"/>
                  </a:cxn>
                  <a:cxn ang="0">
                    <a:pos x="28" y="7"/>
                  </a:cxn>
                  <a:cxn ang="0">
                    <a:pos x="21" y="9"/>
                  </a:cxn>
                  <a:cxn ang="0">
                    <a:pos x="11" y="14"/>
                  </a:cxn>
                  <a:cxn ang="0">
                    <a:pos x="7" y="26"/>
                  </a:cxn>
                </a:cxnLst>
                <a:rect l="0" t="0" r="r" b="b"/>
                <a:pathLst>
                  <a:path w="106" h="125">
                    <a:moveTo>
                      <a:pt x="7" y="26"/>
                    </a:moveTo>
                    <a:lnTo>
                      <a:pt x="4" y="38"/>
                    </a:lnTo>
                    <a:lnTo>
                      <a:pt x="2" y="48"/>
                    </a:lnTo>
                    <a:lnTo>
                      <a:pt x="0" y="60"/>
                    </a:lnTo>
                    <a:lnTo>
                      <a:pt x="2" y="72"/>
                    </a:lnTo>
                    <a:lnTo>
                      <a:pt x="2" y="86"/>
                    </a:lnTo>
                    <a:lnTo>
                      <a:pt x="7" y="98"/>
                    </a:lnTo>
                    <a:lnTo>
                      <a:pt x="11" y="112"/>
                    </a:lnTo>
                    <a:lnTo>
                      <a:pt x="16" y="117"/>
                    </a:lnTo>
                    <a:lnTo>
                      <a:pt x="21" y="120"/>
                    </a:lnTo>
                    <a:lnTo>
                      <a:pt x="28" y="120"/>
                    </a:lnTo>
                    <a:lnTo>
                      <a:pt x="33" y="122"/>
                    </a:lnTo>
                    <a:lnTo>
                      <a:pt x="40" y="122"/>
                    </a:lnTo>
                    <a:lnTo>
                      <a:pt x="45" y="124"/>
                    </a:lnTo>
                    <a:lnTo>
                      <a:pt x="62" y="124"/>
                    </a:lnTo>
                    <a:lnTo>
                      <a:pt x="69" y="122"/>
                    </a:lnTo>
                    <a:lnTo>
                      <a:pt x="74" y="122"/>
                    </a:lnTo>
                    <a:lnTo>
                      <a:pt x="81" y="120"/>
                    </a:lnTo>
                    <a:lnTo>
                      <a:pt x="86" y="120"/>
                    </a:lnTo>
                    <a:lnTo>
                      <a:pt x="91" y="117"/>
                    </a:lnTo>
                    <a:lnTo>
                      <a:pt x="98" y="115"/>
                    </a:lnTo>
                    <a:lnTo>
                      <a:pt x="103" y="112"/>
                    </a:lnTo>
                    <a:lnTo>
                      <a:pt x="105" y="83"/>
                    </a:lnTo>
                    <a:lnTo>
                      <a:pt x="105" y="28"/>
                    </a:lnTo>
                    <a:lnTo>
                      <a:pt x="103" y="2"/>
                    </a:lnTo>
                    <a:lnTo>
                      <a:pt x="79" y="2"/>
                    </a:lnTo>
                    <a:lnTo>
                      <a:pt x="74" y="0"/>
                    </a:lnTo>
                    <a:lnTo>
                      <a:pt x="62" y="0"/>
                    </a:lnTo>
                    <a:lnTo>
                      <a:pt x="57" y="2"/>
                    </a:lnTo>
                    <a:lnTo>
                      <a:pt x="40" y="2"/>
                    </a:lnTo>
                    <a:lnTo>
                      <a:pt x="33" y="4"/>
                    </a:lnTo>
                    <a:lnTo>
                      <a:pt x="28" y="7"/>
                    </a:lnTo>
                    <a:lnTo>
                      <a:pt x="21" y="9"/>
                    </a:lnTo>
                    <a:lnTo>
                      <a:pt x="11" y="14"/>
                    </a:lnTo>
                    <a:lnTo>
                      <a:pt x="7" y="2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974"/>
              <p:cNvSpPr>
                <a:spLocks/>
              </p:cNvSpPr>
              <p:nvPr/>
            </p:nvSpPr>
            <p:spPr bwMode="auto">
              <a:xfrm>
                <a:off x="6756" y="6717"/>
                <a:ext cx="100" cy="118"/>
              </a:xfrm>
              <a:custGeom>
                <a:avLst/>
                <a:gdLst/>
                <a:ahLst/>
                <a:cxnLst>
                  <a:cxn ang="0">
                    <a:pos x="33" y="115"/>
                  </a:cxn>
                  <a:cxn ang="0">
                    <a:pos x="38" y="117"/>
                  </a:cxn>
                  <a:cxn ang="0">
                    <a:pos x="64" y="117"/>
                  </a:cxn>
                  <a:cxn ang="0">
                    <a:pos x="69" y="115"/>
                  </a:cxn>
                  <a:cxn ang="0">
                    <a:pos x="76" y="115"/>
                  </a:cxn>
                  <a:cxn ang="0">
                    <a:pos x="96" y="105"/>
                  </a:cxn>
                  <a:cxn ang="0">
                    <a:pos x="100" y="79"/>
                  </a:cxn>
                  <a:cxn ang="0">
                    <a:pos x="100" y="28"/>
                  </a:cxn>
                  <a:cxn ang="0">
                    <a:pos x="96" y="4"/>
                  </a:cxn>
                  <a:cxn ang="0">
                    <a:pos x="91" y="4"/>
                  </a:cxn>
                  <a:cxn ang="0">
                    <a:pos x="86" y="2"/>
                  </a:cxn>
                  <a:cxn ang="0">
                    <a:pos x="69" y="2"/>
                  </a:cxn>
                  <a:cxn ang="0">
                    <a:pos x="64" y="0"/>
                  </a:cxn>
                  <a:cxn ang="0">
                    <a:pos x="52" y="0"/>
                  </a:cxn>
                  <a:cxn ang="0">
                    <a:pos x="47" y="2"/>
                  </a:cxn>
                  <a:cxn ang="0">
                    <a:pos x="38" y="2"/>
                  </a:cxn>
                  <a:cxn ang="0">
                    <a:pos x="31" y="4"/>
                  </a:cxn>
                  <a:cxn ang="0">
                    <a:pos x="26" y="7"/>
                  </a:cxn>
                  <a:cxn ang="0">
                    <a:pos x="21" y="9"/>
                  </a:cxn>
                  <a:cxn ang="0">
                    <a:pos x="11" y="14"/>
                  </a:cxn>
                  <a:cxn ang="0">
                    <a:pos x="7" y="26"/>
                  </a:cxn>
                  <a:cxn ang="0">
                    <a:pos x="2" y="45"/>
                  </a:cxn>
                  <a:cxn ang="0">
                    <a:pos x="0" y="57"/>
                  </a:cxn>
                  <a:cxn ang="0">
                    <a:pos x="2" y="69"/>
                  </a:cxn>
                  <a:cxn ang="0">
                    <a:pos x="2" y="81"/>
                  </a:cxn>
                  <a:cxn ang="0">
                    <a:pos x="7" y="93"/>
                  </a:cxn>
                  <a:cxn ang="0">
                    <a:pos x="11" y="107"/>
                  </a:cxn>
                  <a:cxn ang="0">
                    <a:pos x="26" y="115"/>
                  </a:cxn>
                  <a:cxn ang="0">
                    <a:pos x="33" y="115"/>
                  </a:cxn>
                </a:cxnLst>
                <a:rect l="0" t="0" r="r" b="b"/>
                <a:pathLst>
                  <a:path w="100" h="118">
                    <a:moveTo>
                      <a:pt x="33" y="115"/>
                    </a:moveTo>
                    <a:lnTo>
                      <a:pt x="38" y="117"/>
                    </a:lnTo>
                    <a:lnTo>
                      <a:pt x="64" y="117"/>
                    </a:lnTo>
                    <a:lnTo>
                      <a:pt x="69" y="115"/>
                    </a:lnTo>
                    <a:lnTo>
                      <a:pt x="76" y="115"/>
                    </a:lnTo>
                    <a:lnTo>
                      <a:pt x="96" y="105"/>
                    </a:lnTo>
                    <a:lnTo>
                      <a:pt x="100" y="79"/>
                    </a:lnTo>
                    <a:lnTo>
                      <a:pt x="100" y="28"/>
                    </a:lnTo>
                    <a:lnTo>
                      <a:pt x="96" y="4"/>
                    </a:lnTo>
                    <a:lnTo>
                      <a:pt x="91" y="4"/>
                    </a:lnTo>
                    <a:lnTo>
                      <a:pt x="86" y="2"/>
                    </a:lnTo>
                    <a:lnTo>
                      <a:pt x="69" y="2"/>
                    </a:lnTo>
                    <a:lnTo>
                      <a:pt x="64" y="0"/>
                    </a:lnTo>
                    <a:lnTo>
                      <a:pt x="52" y="0"/>
                    </a:lnTo>
                    <a:lnTo>
                      <a:pt x="47" y="2"/>
                    </a:lnTo>
                    <a:lnTo>
                      <a:pt x="38" y="2"/>
                    </a:lnTo>
                    <a:lnTo>
                      <a:pt x="31" y="4"/>
                    </a:lnTo>
                    <a:lnTo>
                      <a:pt x="26" y="7"/>
                    </a:lnTo>
                    <a:lnTo>
                      <a:pt x="21" y="9"/>
                    </a:lnTo>
                    <a:lnTo>
                      <a:pt x="11" y="14"/>
                    </a:lnTo>
                    <a:lnTo>
                      <a:pt x="7" y="26"/>
                    </a:lnTo>
                    <a:lnTo>
                      <a:pt x="2" y="45"/>
                    </a:lnTo>
                    <a:lnTo>
                      <a:pt x="0" y="57"/>
                    </a:lnTo>
                    <a:lnTo>
                      <a:pt x="2" y="69"/>
                    </a:lnTo>
                    <a:lnTo>
                      <a:pt x="2" y="81"/>
                    </a:lnTo>
                    <a:lnTo>
                      <a:pt x="7" y="93"/>
                    </a:lnTo>
                    <a:lnTo>
                      <a:pt x="11" y="107"/>
                    </a:lnTo>
                    <a:lnTo>
                      <a:pt x="26" y="115"/>
                    </a:lnTo>
                    <a:lnTo>
                      <a:pt x="33" y="11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975"/>
              <p:cNvSpPr>
                <a:spLocks/>
              </p:cNvSpPr>
              <p:nvPr/>
            </p:nvSpPr>
            <p:spPr bwMode="auto">
              <a:xfrm>
                <a:off x="6758" y="6720"/>
                <a:ext cx="96" cy="112"/>
              </a:xfrm>
              <a:custGeom>
                <a:avLst/>
                <a:gdLst/>
                <a:ahLst/>
                <a:cxnLst>
                  <a:cxn ang="0">
                    <a:pos x="31" y="110"/>
                  </a:cxn>
                  <a:cxn ang="0">
                    <a:pos x="36" y="110"/>
                  </a:cxn>
                  <a:cxn ang="0">
                    <a:pos x="40" y="112"/>
                  </a:cxn>
                  <a:cxn ang="0">
                    <a:pos x="55" y="112"/>
                  </a:cxn>
                  <a:cxn ang="0">
                    <a:pos x="60" y="110"/>
                  </a:cxn>
                  <a:cxn ang="0">
                    <a:pos x="64" y="110"/>
                  </a:cxn>
                  <a:cxn ang="0">
                    <a:pos x="69" y="107"/>
                  </a:cxn>
                  <a:cxn ang="0">
                    <a:pos x="76" y="105"/>
                  </a:cxn>
                  <a:cxn ang="0">
                    <a:pos x="91" y="98"/>
                  </a:cxn>
                  <a:cxn ang="0">
                    <a:pos x="93" y="74"/>
                  </a:cxn>
                  <a:cxn ang="0">
                    <a:pos x="96" y="52"/>
                  </a:cxn>
                  <a:cxn ang="0">
                    <a:pos x="91" y="4"/>
                  </a:cxn>
                  <a:cxn ang="0">
                    <a:pos x="79" y="4"/>
                  </a:cxn>
                  <a:cxn ang="0">
                    <a:pos x="74" y="2"/>
                  </a:cxn>
                  <a:cxn ang="0">
                    <a:pos x="60" y="2"/>
                  </a:cxn>
                  <a:cxn ang="0">
                    <a:pos x="55" y="0"/>
                  </a:cxn>
                  <a:cxn ang="0">
                    <a:pos x="50" y="0"/>
                  </a:cxn>
                  <a:cxn ang="0">
                    <a:pos x="45" y="2"/>
                  </a:cxn>
                  <a:cxn ang="0">
                    <a:pos x="36" y="2"/>
                  </a:cxn>
                  <a:cxn ang="0">
                    <a:pos x="16" y="12"/>
                  </a:cxn>
                  <a:cxn ang="0">
                    <a:pos x="11" y="16"/>
                  </a:cxn>
                  <a:cxn ang="0">
                    <a:pos x="7" y="23"/>
                  </a:cxn>
                  <a:cxn ang="0">
                    <a:pos x="4" y="36"/>
                  </a:cxn>
                  <a:cxn ang="0">
                    <a:pos x="0" y="55"/>
                  </a:cxn>
                  <a:cxn ang="0">
                    <a:pos x="0" y="64"/>
                  </a:cxn>
                  <a:cxn ang="0">
                    <a:pos x="2" y="76"/>
                  </a:cxn>
                  <a:cxn ang="0">
                    <a:pos x="7" y="86"/>
                  </a:cxn>
                  <a:cxn ang="0">
                    <a:pos x="11" y="100"/>
                  </a:cxn>
                  <a:cxn ang="0">
                    <a:pos x="31" y="110"/>
                  </a:cxn>
                </a:cxnLst>
                <a:rect l="0" t="0" r="r" b="b"/>
                <a:pathLst>
                  <a:path w="96" h="112">
                    <a:moveTo>
                      <a:pt x="31" y="110"/>
                    </a:moveTo>
                    <a:lnTo>
                      <a:pt x="36" y="110"/>
                    </a:lnTo>
                    <a:lnTo>
                      <a:pt x="40" y="112"/>
                    </a:lnTo>
                    <a:lnTo>
                      <a:pt x="55" y="112"/>
                    </a:lnTo>
                    <a:lnTo>
                      <a:pt x="60" y="110"/>
                    </a:lnTo>
                    <a:lnTo>
                      <a:pt x="64" y="110"/>
                    </a:lnTo>
                    <a:lnTo>
                      <a:pt x="69" y="107"/>
                    </a:lnTo>
                    <a:lnTo>
                      <a:pt x="76" y="105"/>
                    </a:lnTo>
                    <a:lnTo>
                      <a:pt x="91" y="98"/>
                    </a:lnTo>
                    <a:lnTo>
                      <a:pt x="93" y="74"/>
                    </a:lnTo>
                    <a:lnTo>
                      <a:pt x="96" y="52"/>
                    </a:lnTo>
                    <a:lnTo>
                      <a:pt x="91" y="4"/>
                    </a:lnTo>
                    <a:lnTo>
                      <a:pt x="79" y="4"/>
                    </a:lnTo>
                    <a:lnTo>
                      <a:pt x="74" y="2"/>
                    </a:lnTo>
                    <a:lnTo>
                      <a:pt x="60" y="2"/>
                    </a:lnTo>
                    <a:lnTo>
                      <a:pt x="55" y="0"/>
                    </a:lnTo>
                    <a:lnTo>
                      <a:pt x="50" y="0"/>
                    </a:lnTo>
                    <a:lnTo>
                      <a:pt x="45" y="2"/>
                    </a:lnTo>
                    <a:lnTo>
                      <a:pt x="36" y="2"/>
                    </a:lnTo>
                    <a:lnTo>
                      <a:pt x="16" y="12"/>
                    </a:lnTo>
                    <a:lnTo>
                      <a:pt x="11" y="16"/>
                    </a:lnTo>
                    <a:lnTo>
                      <a:pt x="7" y="23"/>
                    </a:lnTo>
                    <a:lnTo>
                      <a:pt x="4" y="36"/>
                    </a:lnTo>
                    <a:lnTo>
                      <a:pt x="0" y="55"/>
                    </a:lnTo>
                    <a:lnTo>
                      <a:pt x="0" y="64"/>
                    </a:lnTo>
                    <a:lnTo>
                      <a:pt x="2" y="76"/>
                    </a:lnTo>
                    <a:lnTo>
                      <a:pt x="7" y="86"/>
                    </a:lnTo>
                    <a:lnTo>
                      <a:pt x="11" y="100"/>
                    </a:lnTo>
                    <a:lnTo>
                      <a:pt x="31" y="110"/>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976"/>
              <p:cNvSpPr>
                <a:spLocks/>
              </p:cNvSpPr>
              <p:nvPr/>
            </p:nvSpPr>
            <p:spPr bwMode="auto">
              <a:xfrm>
                <a:off x="6760" y="6724"/>
                <a:ext cx="89" cy="106"/>
              </a:xfrm>
              <a:custGeom>
                <a:avLst/>
                <a:gdLst/>
                <a:ahLst/>
                <a:cxnLst>
                  <a:cxn ang="0">
                    <a:pos x="2" y="69"/>
                  </a:cxn>
                  <a:cxn ang="0">
                    <a:pos x="7" y="79"/>
                  </a:cxn>
                  <a:cxn ang="0">
                    <a:pos x="11" y="91"/>
                  </a:cxn>
                  <a:cxn ang="0">
                    <a:pos x="16" y="93"/>
                  </a:cxn>
                  <a:cxn ang="0">
                    <a:pos x="21" y="98"/>
                  </a:cxn>
                  <a:cxn ang="0">
                    <a:pos x="26" y="100"/>
                  </a:cxn>
                  <a:cxn ang="0">
                    <a:pos x="31" y="100"/>
                  </a:cxn>
                  <a:cxn ang="0">
                    <a:pos x="33" y="103"/>
                  </a:cxn>
                  <a:cxn ang="0">
                    <a:pos x="38" y="103"/>
                  </a:cxn>
                  <a:cxn ang="0">
                    <a:pos x="43" y="105"/>
                  </a:cxn>
                  <a:cxn ang="0">
                    <a:pos x="47" y="105"/>
                  </a:cxn>
                  <a:cxn ang="0">
                    <a:pos x="52" y="103"/>
                  </a:cxn>
                  <a:cxn ang="0">
                    <a:pos x="57" y="103"/>
                  </a:cxn>
                  <a:cxn ang="0">
                    <a:pos x="62" y="100"/>
                  </a:cxn>
                  <a:cxn ang="0">
                    <a:pos x="64" y="100"/>
                  </a:cxn>
                  <a:cxn ang="0">
                    <a:pos x="79" y="93"/>
                  </a:cxn>
                  <a:cxn ang="0">
                    <a:pos x="83" y="88"/>
                  </a:cxn>
                  <a:cxn ang="0">
                    <a:pos x="86" y="79"/>
                  </a:cxn>
                  <a:cxn ang="0">
                    <a:pos x="88" y="67"/>
                  </a:cxn>
                  <a:cxn ang="0">
                    <a:pos x="88" y="26"/>
                  </a:cxn>
                  <a:cxn ang="0">
                    <a:pos x="86" y="14"/>
                  </a:cxn>
                  <a:cxn ang="0">
                    <a:pos x="83" y="4"/>
                  </a:cxn>
                  <a:cxn ang="0">
                    <a:pos x="79" y="2"/>
                  </a:cxn>
                  <a:cxn ang="0">
                    <a:pos x="69" y="2"/>
                  </a:cxn>
                  <a:cxn ang="0">
                    <a:pos x="64" y="0"/>
                  </a:cxn>
                  <a:cxn ang="0">
                    <a:pos x="33" y="0"/>
                  </a:cxn>
                  <a:cxn ang="0">
                    <a:pos x="28" y="2"/>
                  </a:cxn>
                  <a:cxn ang="0">
                    <a:pos x="26" y="4"/>
                  </a:cxn>
                  <a:cxn ang="0">
                    <a:pos x="16" y="9"/>
                  </a:cxn>
                  <a:cxn ang="0">
                    <a:pos x="11" y="14"/>
                  </a:cxn>
                  <a:cxn ang="0">
                    <a:pos x="7" y="21"/>
                  </a:cxn>
                  <a:cxn ang="0">
                    <a:pos x="0" y="50"/>
                  </a:cxn>
                  <a:cxn ang="0">
                    <a:pos x="0" y="60"/>
                  </a:cxn>
                  <a:cxn ang="0">
                    <a:pos x="2" y="69"/>
                  </a:cxn>
                </a:cxnLst>
                <a:rect l="0" t="0" r="r" b="b"/>
                <a:pathLst>
                  <a:path w="89" h="106">
                    <a:moveTo>
                      <a:pt x="2" y="69"/>
                    </a:moveTo>
                    <a:lnTo>
                      <a:pt x="7" y="79"/>
                    </a:lnTo>
                    <a:lnTo>
                      <a:pt x="11" y="91"/>
                    </a:lnTo>
                    <a:lnTo>
                      <a:pt x="16" y="93"/>
                    </a:lnTo>
                    <a:lnTo>
                      <a:pt x="21" y="98"/>
                    </a:lnTo>
                    <a:lnTo>
                      <a:pt x="26" y="100"/>
                    </a:lnTo>
                    <a:lnTo>
                      <a:pt x="31" y="100"/>
                    </a:lnTo>
                    <a:lnTo>
                      <a:pt x="33" y="103"/>
                    </a:lnTo>
                    <a:lnTo>
                      <a:pt x="38" y="103"/>
                    </a:lnTo>
                    <a:lnTo>
                      <a:pt x="43" y="105"/>
                    </a:lnTo>
                    <a:lnTo>
                      <a:pt x="47" y="105"/>
                    </a:lnTo>
                    <a:lnTo>
                      <a:pt x="52" y="103"/>
                    </a:lnTo>
                    <a:lnTo>
                      <a:pt x="57" y="103"/>
                    </a:lnTo>
                    <a:lnTo>
                      <a:pt x="62" y="100"/>
                    </a:lnTo>
                    <a:lnTo>
                      <a:pt x="64" y="100"/>
                    </a:lnTo>
                    <a:lnTo>
                      <a:pt x="79" y="93"/>
                    </a:lnTo>
                    <a:lnTo>
                      <a:pt x="83" y="88"/>
                    </a:lnTo>
                    <a:lnTo>
                      <a:pt x="86" y="79"/>
                    </a:lnTo>
                    <a:lnTo>
                      <a:pt x="88" y="67"/>
                    </a:lnTo>
                    <a:lnTo>
                      <a:pt x="88" y="26"/>
                    </a:lnTo>
                    <a:lnTo>
                      <a:pt x="86" y="14"/>
                    </a:lnTo>
                    <a:lnTo>
                      <a:pt x="83" y="4"/>
                    </a:lnTo>
                    <a:lnTo>
                      <a:pt x="79" y="2"/>
                    </a:lnTo>
                    <a:lnTo>
                      <a:pt x="69" y="2"/>
                    </a:lnTo>
                    <a:lnTo>
                      <a:pt x="64" y="0"/>
                    </a:lnTo>
                    <a:lnTo>
                      <a:pt x="33" y="0"/>
                    </a:lnTo>
                    <a:lnTo>
                      <a:pt x="28" y="2"/>
                    </a:lnTo>
                    <a:lnTo>
                      <a:pt x="26" y="4"/>
                    </a:lnTo>
                    <a:lnTo>
                      <a:pt x="16" y="9"/>
                    </a:lnTo>
                    <a:lnTo>
                      <a:pt x="11" y="14"/>
                    </a:lnTo>
                    <a:lnTo>
                      <a:pt x="7" y="21"/>
                    </a:lnTo>
                    <a:lnTo>
                      <a:pt x="0" y="50"/>
                    </a:lnTo>
                    <a:lnTo>
                      <a:pt x="0" y="60"/>
                    </a:lnTo>
                    <a:lnTo>
                      <a:pt x="2" y="69"/>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977"/>
              <p:cNvSpPr>
                <a:spLocks/>
              </p:cNvSpPr>
              <p:nvPr/>
            </p:nvSpPr>
            <p:spPr bwMode="auto">
              <a:xfrm>
                <a:off x="6763" y="6727"/>
                <a:ext cx="84" cy="98"/>
              </a:xfrm>
              <a:custGeom>
                <a:avLst/>
                <a:gdLst/>
                <a:ahLst/>
                <a:cxnLst>
                  <a:cxn ang="0">
                    <a:pos x="31" y="0"/>
                  </a:cxn>
                  <a:cxn ang="0">
                    <a:pos x="28" y="2"/>
                  </a:cxn>
                  <a:cxn ang="0">
                    <a:pos x="23" y="4"/>
                  </a:cxn>
                  <a:cxn ang="0">
                    <a:pos x="21" y="7"/>
                  </a:cxn>
                  <a:cxn ang="0">
                    <a:pos x="16" y="9"/>
                  </a:cxn>
                  <a:cxn ang="0">
                    <a:pos x="11" y="14"/>
                  </a:cxn>
                  <a:cxn ang="0">
                    <a:pos x="7" y="21"/>
                  </a:cxn>
                  <a:cxn ang="0">
                    <a:pos x="2" y="31"/>
                  </a:cxn>
                  <a:cxn ang="0">
                    <a:pos x="0" y="38"/>
                  </a:cxn>
                  <a:cxn ang="0">
                    <a:pos x="0" y="55"/>
                  </a:cxn>
                  <a:cxn ang="0">
                    <a:pos x="2" y="64"/>
                  </a:cxn>
                  <a:cxn ang="0">
                    <a:pos x="11" y="83"/>
                  </a:cxn>
                  <a:cxn ang="0">
                    <a:pos x="16" y="88"/>
                  </a:cxn>
                  <a:cxn ang="0">
                    <a:pos x="21" y="91"/>
                  </a:cxn>
                  <a:cxn ang="0">
                    <a:pos x="23" y="93"/>
                  </a:cxn>
                  <a:cxn ang="0">
                    <a:pos x="33" y="98"/>
                  </a:cxn>
                  <a:cxn ang="0">
                    <a:pos x="47" y="98"/>
                  </a:cxn>
                  <a:cxn ang="0">
                    <a:pos x="52" y="96"/>
                  </a:cxn>
                  <a:cxn ang="0">
                    <a:pos x="57" y="96"/>
                  </a:cxn>
                  <a:cxn ang="0">
                    <a:pos x="60" y="93"/>
                  </a:cxn>
                  <a:cxn ang="0">
                    <a:pos x="69" y="88"/>
                  </a:cxn>
                  <a:cxn ang="0">
                    <a:pos x="71" y="86"/>
                  </a:cxn>
                  <a:cxn ang="0">
                    <a:pos x="76" y="83"/>
                  </a:cxn>
                  <a:cxn ang="0">
                    <a:pos x="79" y="71"/>
                  </a:cxn>
                  <a:cxn ang="0">
                    <a:pos x="81" y="64"/>
                  </a:cxn>
                  <a:cxn ang="0">
                    <a:pos x="83" y="52"/>
                  </a:cxn>
                  <a:cxn ang="0">
                    <a:pos x="83" y="43"/>
                  </a:cxn>
                  <a:cxn ang="0">
                    <a:pos x="81" y="33"/>
                  </a:cxn>
                  <a:cxn ang="0">
                    <a:pos x="81" y="23"/>
                  </a:cxn>
                  <a:cxn ang="0">
                    <a:pos x="76" y="4"/>
                  </a:cxn>
                  <a:cxn ang="0">
                    <a:pos x="71" y="4"/>
                  </a:cxn>
                  <a:cxn ang="0">
                    <a:pos x="69" y="2"/>
                  </a:cxn>
                  <a:cxn ang="0">
                    <a:pos x="60" y="2"/>
                  </a:cxn>
                  <a:cxn ang="0">
                    <a:pos x="57" y="0"/>
                  </a:cxn>
                  <a:cxn ang="0">
                    <a:pos x="31" y="0"/>
                  </a:cxn>
                </a:cxnLst>
                <a:rect l="0" t="0" r="r" b="b"/>
                <a:pathLst>
                  <a:path w="84" h="98">
                    <a:moveTo>
                      <a:pt x="31" y="0"/>
                    </a:moveTo>
                    <a:lnTo>
                      <a:pt x="28" y="2"/>
                    </a:lnTo>
                    <a:lnTo>
                      <a:pt x="23" y="4"/>
                    </a:lnTo>
                    <a:lnTo>
                      <a:pt x="21" y="7"/>
                    </a:lnTo>
                    <a:lnTo>
                      <a:pt x="16" y="9"/>
                    </a:lnTo>
                    <a:lnTo>
                      <a:pt x="11" y="14"/>
                    </a:lnTo>
                    <a:lnTo>
                      <a:pt x="7" y="21"/>
                    </a:lnTo>
                    <a:lnTo>
                      <a:pt x="2" y="31"/>
                    </a:lnTo>
                    <a:lnTo>
                      <a:pt x="0" y="38"/>
                    </a:lnTo>
                    <a:lnTo>
                      <a:pt x="0" y="55"/>
                    </a:lnTo>
                    <a:lnTo>
                      <a:pt x="2" y="64"/>
                    </a:lnTo>
                    <a:lnTo>
                      <a:pt x="11" y="83"/>
                    </a:lnTo>
                    <a:lnTo>
                      <a:pt x="16" y="88"/>
                    </a:lnTo>
                    <a:lnTo>
                      <a:pt x="21" y="91"/>
                    </a:lnTo>
                    <a:lnTo>
                      <a:pt x="23" y="93"/>
                    </a:lnTo>
                    <a:lnTo>
                      <a:pt x="33" y="98"/>
                    </a:lnTo>
                    <a:lnTo>
                      <a:pt x="47" y="98"/>
                    </a:lnTo>
                    <a:lnTo>
                      <a:pt x="52" y="96"/>
                    </a:lnTo>
                    <a:lnTo>
                      <a:pt x="57" y="96"/>
                    </a:lnTo>
                    <a:lnTo>
                      <a:pt x="60" y="93"/>
                    </a:lnTo>
                    <a:lnTo>
                      <a:pt x="69" y="88"/>
                    </a:lnTo>
                    <a:lnTo>
                      <a:pt x="71" y="86"/>
                    </a:lnTo>
                    <a:lnTo>
                      <a:pt x="76" y="83"/>
                    </a:lnTo>
                    <a:lnTo>
                      <a:pt x="79" y="71"/>
                    </a:lnTo>
                    <a:lnTo>
                      <a:pt x="81" y="64"/>
                    </a:lnTo>
                    <a:lnTo>
                      <a:pt x="83" y="52"/>
                    </a:lnTo>
                    <a:lnTo>
                      <a:pt x="83" y="43"/>
                    </a:lnTo>
                    <a:lnTo>
                      <a:pt x="81" y="33"/>
                    </a:lnTo>
                    <a:lnTo>
                      <a:pt x="81" y="23"/>
                    </a:lnTo>
                    <a:lnTo>
                      <a:pt x="76" y="4"/>
                    </a:lnTo>
                    <a:lnTo>
                      <a:pt x="71" y="4"/>
                    </a:lnTo>
                    <a:lnTo>
                      <a:pt x="69" y="2"/>
                    </a:lnTo>
                    <a:lnTo>
                      <a:pt x="60" y="2"/>
                    </a:lnTo>
                    <a:lnTo>
                      <a:pt x="57" y="0"/>
                    </a:lnTo>
                    <a:lnTo>
                      <a:pt x="31" y="0"/>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978"/>
              <p:cNvSpPr>
                <a:spLocks/>
              </p:cNvSpPr>
              <p:nvPr/>
            </p:nvSpPr>
            <p:spPr bwMode="auto">
              <a:xfrm>
                <a:off x="6664" y="6717"/>
                <a:ext cx="44"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4"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979"/>
              <p:cNvSpPr>
                <a:spLocks/>
              </p:cNvSpPr>
              <p:nvPr/>
            </p:nvSpPr>
            <p:spPr bwMode="auto">
              <a:xfrm>
                <a:off x="6664" y="6727"/>
                <a:ext cx="44" cy="7"/>
              </a:xfrm>
              <a:custGeom>
                <a:avLst/>
                <a:gdLst/>
                <a:ahLst/>
                <a:cxnLst>
                  <a:cxn ang="0">
                    <a:pos x="2" y="2"/>
                  </a:cxn>
                  <a:cxn ang="0">
                    <a:pos x="2" y="2"/>
                  </a:cxn>
                  <a:cxn ang="0">
                    <a:pos x="0" y="7"/>
                  </a:cxn>
                  <a:cxn ang="0">
                    <a:pos x="43" y="2"/>
                  </a:cxn>
                  <a:cxn ang="0">
                    <a:pos x="43" y="0"/>
                  </a:cxn>
                  <a:cxn ang="0">
                    <a:pos x="2" y="2"/>
                  </a:cxn>
                </a:cxnLst>
                <a:rect l="0" t="0" r="r" b="b"/>
                <a:pathLst>
                  <a:path w="44"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980"/>
              <p:cNvSpPr>
                <a:spLocks/>
              </p:cNvSpPr>
              <p:nvPr/>
            </p:nvSpPr>
            <p:spPr bwMode="auto">
              <a:xfrm>
                <a:off x="6667" y="6741"/>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981"/>
              <p:cNvSpPr>
                <a:spLocks/>
              </p:cNvSpPr>
              <p:nvPr/>
            </p:nvSpPr>
            <p:spPr bwMode="auto">
              <a:xfrm>
                <a:off x="6667" y="6741"/>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6" name="Freeform 982"/>
              <p:cNvSpPr>
                <a:spLocks/>
              </p:cNvSpPr>
              <p:nvPr/>
            </p:nvSpPr>
            <p:spPr bwMode="auto">
              <a:xfrm>
                <a:off x="6664" y="6760"/>
                <a:ext cx="44" cy="5"/>
              </a:xfrm>
              <a:custGeom>
                <a:avLst/>
                <a:gdLst/>
                <a:ahLst/>
                <a:cxnLst>
                  <a:cxn ang="0">
                    <a:pos x="2" y="2"/>
                  </a:cxn>
                  <a:cxn ang="0">
                    <a:pos x="2" y="2"/>
                  </a:cxn>
                  <a:cxn ang="0">
                    <a:pos x="0" y="4"/>
                  </a:cxn>
                  <a:cxn ang="0">
                    <a:pos x="43" y="2"/>
                  </a:cxn>
                  <a:cxn ang="0">
                    <a:pos x="43" y="0"/>
                  </a:cxn>
                  <a:cxn ang="0">
                    <a:pos x="2" y="2"/>
                  </a:cxn>
                </a:cxnLst>
                <a:rect l="0" t="0" r="r" b="b"/>
                <a:pathLst>
                  <a:path w="44"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983"/>
              <p:cNvSpPr>
                <a:spLocks/>
              </p:cNvSpPr>
              <p:nvPr/>
            </p:nvSpPr>
            <p:spPr bwMode="auto">
              <a:xfrm>
                <a:off x="6667" y="6746"/>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984"/>
              <p:cNvSpPr>
                <a:spLocks/>
              </p:cNvSpPr>
              <p:nvPr/>
            </p:nvSpPr>
            <p:spPr bwMode="auto">
              <a:xfrm>
                <a:off x="6667" y="6792"/>
                <a:ext cx="41" cy="4"/>
              </a:xfrm>
              <a:custGeom>
                <a:avLst/>
                <a:gdLst/>
                <a:ahLst/>
                <a:cxnLst>
                  <a:cxn ang="0">
                    <a:pos x="0" y="2"/>
                  </a:cxn>
                  <a:cxn ang="0">
                    <a:pos x="0" y="4"/>
                  </a:cxn>
                  <a:cxn ang="0">
                    <a:pos x="40" y="4"/>
                  </a:cxn>
                  <a:cxn ang="0">
                    <a:pos x="40" y="0"/>
                  </a:cxn>
                  <a:cxn ang="0">
                    <a:pos x="0" y="2"/>
                  </a:cxn>
                </a:cxnLst>
                <a:rect l="0" t="0" r="r" b="b"/>
                <a:pathLst>
                  <a:path w="41" h="4">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985"/>
              <p:cNvSpPr>
                <a:spLocks/>
              </p:cNvSpPr>
              <p:nvPr/>
            </p:nvSpPr>
            <p:spPr bwMode="auto">
              <a:xfrm>
                <a:off x="6753" y="6888"/>
                <a:ext cx="111" cy="9"/>
              </a:xfrm>
              <a:custGeom>
                <a:avLst/>
                <a:gdLst/>
                <a:ahLst/>
                <a:cxnLst>
                  <a:cxn ang="0">
                    <a:pos x="0" y="0"/>
                  </a:cxn>
                  <a:cxn ang="0">
                    <a:pos x="0" y="9"/>
                  </a:cxn>
                  <a:cxn ang="0">
                    <a:pos x="2" y="4"/>
                  </a:cxn>
                  <a:cxn ang="0">
                    <a:pos x="110" y="7"/>
                  </a:cxn>
                  <a:cxn ang="0">
                    <a:pos x="110" y="2"/>
                  </a:cxn>
                  <a:cxn ang="0">
                    <a:pos x="0" y="0"/>
                  </a:cxn>
                </a:cxnLst>
                <a:rect l="0" t="0" r="r" b="b"/>
                <a:pathLst>
                  <a:path w="111" h="9">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986"/>
              <p:cNvSpPr>
                <a:spLocks/>
              </p:cNvSpPr>
              <p:nvPr/>
            </p:nvSpPr>
            <p:spPr bwMode="auto">
              <a:xfrm>
                <a:off x="6753" y="6892"/>
                <a:ext cx="111" cy="5"/>
              </a:xfrm>
              <a:custGeom>
                <a:avLst/>
                <a:gdLst/>
                <a:ahLst/>
                <a:cxnLst>
                  <a:cxn ang="0">
                    <a:pos x="2" y="0"/>
                  </a:cxn>
                  <a:cxn ang="0">
                    <a:pos x="2" y="0"/>
                  </a:cxn>
                  <a:cxn ang="0">
                    <a:pos x="0" y="2"/>
                  </a:cxn>
                  <a:cxn ang="0">
                    <a:pos x="110" y="4"/>
                  </a:cxn>
                  <a:cxn ang="0">
                    <a:pos x="110" y="2"/>
                  </a:cxn>
                  <a:cxn ang="0">
                    <a:pos x="2" y="0"/>
                  </a:cxn>
                </a:cxnLst>
                <a:rect l="0" t="0" r="r" b="b"/>
                <a:pathLst>
                  <a:path w="111"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987"/>
              <p:cNvSpPr>
                <a:spLocks/>
              </p:cNvSpPr>
              <p:nvPr/>
            </p:nvSpPr>
            <p:spPr bwMode="auto">
              <a:xfrm>
                <a:off x="6756" y="6888"/>
                <a:ext cx="19" cy="4"/>
              </a:xfrm>
              <a:custGeom>
                <a:avLst/>
                <a:gdLst/>
                <a:ahLst/>
                <a:cxnLst>
                  <a:cxn ang="0">
                    <a:pos x="0" y="0"/>
                  </a:cxn>
                  <a:cxn ang="0">
                    <a:pos x="0" y="4"/>
                  </a:cxn>
                  <a:cxn ang="0">
                    <a:pos x="19" y="4"/>
                  </a:cxn>
                  <a:cxn ang="0">
                    <a:pos x="19" y="2"/>
                  </a:cxn>
                  <a:cxn ang="0">
                    <a:pos x="0" y="0"/>
                  </a:cxn>
                </a:cxnLst>
                <a:rect l="0" t="0" r="r" b="b"/>
                <a:pathLst>
                  <a:path w="19" h="4">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988"/>
              <p:cNvSpPr>
                <a:spLocks/>
              </p:cNvSpPr>
              <p:nvPr/>
            </p:nvSpPr>
            <p:spPr bwMode="auto">
              <a:xfrm>
                <a:off x="6777" y="6888"/>
                <a:ext cx="22" cy="4"/>
              </a:xfrm>
              <a:custGeom>
                <a:avLst/>
                <a:gdLst/>
                <a:ahLst/>
                <a:cxnLst>
                  <a:cxn ang="0">
                    <a:pos x="0" y="0"/>
                  </a:cxn>
                  <a:cxn ang="0">
                    <a:pos x="0" y="4"/>
                  </a:cxn>
                  <a:cxn ang="0">
                    <a:pos x="21" y="4"/>
                  </a:cxn>
                  <a:cxn ang="0">
                    <a:pos x="21" y="2"/>
                  </a:cxn>
                  <a:cxn ang="0">
                    <a:pos x="0" y="0"/>
                  </a:cxn>
                </a:cxnLst>
                <a:rect l="0" t="0" r="r" b="b"/>
                <a:pathLst>
                  <a:path w="22"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989"/>
              <p:cNvSpPr>
                <a:spLocks/>
              </p:cNvSpPr>
              <p:nvPr/>
            </p:nvSpPr>
            <p:spPr bwMode="auto">
              <a:xfrm>
                <a:off x="6801" y="6891"/>
                <a:ext cx="22" cy="0"/>
              </a:xfrm>
              <a:custGeom>
                <a:avLst/>
                <a:gdLst/>
                <a:ahLst/>
                <a:cxnLst>
                  <a:cxn ang="0">
                    <a:pos x="0" y="0"/>
                  </a:cxn>
                  <a:cxn ang="0">
                    <a:pos x="21" y="0"/>
                  </a:cxn>
                </a:cxnLst>
                <a:rect l="0" t="0" r="r" b="b"/>
                <a:pathLst>
                  <a:path w="22">
                    <a:moveTo>
                      <a:pt x="0" y="0"/>
                    </a:moveTo>
                    <a:lnTo>
                      <a:pt x="2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990"/>
              <p:cNvSpPr>
                <a:spLocks/>
              </p:cNvSpPr>
              <p:nvPr/>
            </p:nvSpPr>
            <p:spPr bwMode="auto">
              <a:xfrm>
                <a:off x="6830" y="6890"/>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991"/>
              <p:cNvSpPr>
                <a:spLocks/>
              </p:cNvSpPr>
              <p:nvPr/>
            </p:nvSpPr>
            <p:spPr bwMode="auto">
              <a:xfrm>
                <a:off x="6777" y="6890"/>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992"/>
              <p:cNvSpPr>
                <a:spLocks/>
              </p:cNvSpPr>
              <p:nvPr/>
            </p:nvSpPr>
            <p:spPr bwMode="auto">
              <a:xfrm>
                <a:off x="6801" y="6891"/>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993"/>
              <p:cNvSpPr>
                <a:spLocks/>
              </p:cNvSpPr>
              <p:nvPr/>
            </p:nvSpPr>
            <p:spPr bwMode="auto">
              <a:xfrm>
                <a:off x="6830" y="6890"/>
                <a:ext cx="22" cy="2"/>
              </a:xfrm>
              <a:custGeom>
                <a:avLst/>
                <a:gdLst/>
                <a:ahLst/>
                <a:cxnLst>
                  <a:cxn ang="0">
                    <a:pos x="0" y="0"/>
                  </a:cxn>
                  <a:cxn ang="0">
                    <a:pos x="0" y="2"/>
                  </a:cxn>
                  <a:cxn ang="0">
                    <a:pos x="21" y="2"/>
                  </a:cxn>
                  <a:cxn ang="0">
                    <a:pos x="0" y="0"/>
                  </a:cxn>
                </a:cxnLst>
                <a:rect l="0" t="0" r="r" b="b"/>
                <a:pathLst>
                  <a:path w="22"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8" name="Freeform 994"/>
              <p:cNvSpPr>
                <a:spLocks/>
              </p:cNvSpPr>
              <p:nvPr/>
            </p:nvSpPr>
            <p:spPr bwMode="auto">
              <a:xfrm>
                <a:off x="6964" y="6691"/>
                <a:ext cx="12" cy="216"/>
              </a:xfrm>
              <a:custGeom>
                <a:avLst/>
                <a:gdLst/>
                <a:ahLst/>
                <a:cxnLst>
                  <a:cxn ang="0">
                    <a:pos x="9" y="19"/>
                  </a:cxn>
                  <a:cxn ang="0">
                    <a:pos x="9" y="19"/>
                  </a:cxn>
                  <a:cxn ang="0">
                    <a:pos x="0" y="0"/>
                  </a:cxn>
                  <a:cxn ang="0">
                    <a:pos x="0" y="216"/>
                  </a:cxn>
                  <a:cxn ang="0">
                    <a:pos x="11" y="206"/>
                  </a:cxn>
                  <a:cxn ang="0">
                    <a:pos x="11" y="28"/>
                  </a:cxn>
                  <a:cxn ang="0">
                    <a:pos x="9" y="19"/>
                  </a:cxn>
                </a:cxnLst>
                <a:rect l="0" t="0" r="r" b="b"/>
                <a:pathLst>
                  <a:path w="12" h="216">
                    <a:moveTo>
                      <a:pt x="9" y="19"/>
                    </a:moveTo>
                    <a:lnTo>
                      <a:pt x="9" y="19"/>
                    </a:lnTo>
                    <a:lnTo>
                      <a:pt x="0" y="0"/>
                    </a:lnTo>
                    <a:lnTo>
                      <a:pt x="0" y="216"/>
                    </a:lnTo>
                    <a:lnTo>
                      <a:pt x="11" y="206"/>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9" name="Freeform 995"/>
              <p:cNvSpPr>
                <a:spLocks/>
              </p:cNvSpPr>
              <p:nvPr/>
            </p:nvSpPr>
            <p:spPr bwMode="auto">
              <a:xfrm>
                <a:off x="7032" y="6748"/>
                <a:ext cx="21"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4" y="141"/>
                  </a:cxn>
                  <a:cxn ang="0">
                    <a:pos x="16" y="129"/>
                  </a:cxn>
                  <a:cxn ang="0">
                    <a:pos x="19" y="115"/>
                  </a:cxn>
                  <a:cxn ang="0">
                    <a:pos x="19" y="96"/>
                  </a:cxn>
                  <a:cxn ang="0">
                    <a:pos x="21" y="79"/>
                  </a:cxn>
                  <a:cxn ang="0">
                    <a:pos x="21" y="62"/>
                  </a:cxn>
                  <a:cxn ang="0">
                    <a:pos x="19" y="43"/>
                  </a:cxn>
                  <a:cxn ang="0">
                    <a:pos x="19" y="26"/>
                  </a:cxn>
                  <a:cxn ang="0">
                    <a:pos x="16" y="9"/>
                  </a:cxn>
                </a:cxnLst>
                <a:rect l="0" t="0" r="r" b="b"/>
                <a:pathLst>
                  <a:path w="21" h="144">
                    <a:moveTo>
                      <a:pt x="16" y="9"/>
                    </a:moveTo>
                    <a:lnTo>
                      <a:pt x="2" y="0"/>
                    </a:lnTo>
                    <a:lnTo>
                      <a:pt x="4" y="23"/>
                    </a:lnTo>
                    <a:lnTo>
                      <a:pt x="7" y="43"/>
                    </a:lnTo>
                    <a:lnTo>
                      <a:pt x="7" y="76"/>
                    </a:lnTo>
                    <a:lnTo>
                      <a:pt x="2" y="105"/>
                    </a:lnTo>
                    <a:lnTo>
                      <a:pt x="2" y="124"/>
                    </a:lnTo>
                    <a:lnTo>
                      <a:pt x="0" y="143"/>
                    </a:lnTo>
                    <a:lnTo>
                      <a:pt x="14" y="141"/>
                    </a:lnTo>
                    <a:lnTo>
                      <a:pt x="16" y="129"/>
                    </a:lnTo>
                    <a:lnTo>
                      <a:pt x="19" y="115"/>
                    </a:lnTo>
                    <a:lnTo>
                      <a:pt x="19" y="96"/>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0" name="Freeform 996"/>
              <p:cNvSpPr>
                <a:spLocks/>
              </p:cNvSpPr>
              <p:nvPr/>
            </p:nvSpPr>
            <p:spPr bwMode="auto">
              <a:xfrm>
                <a:off x="7029" y="6748"/>
                <a:ext cx="19" cy="144"/>
              </a:xfrm>
              <a:custGeom>
                <a:avLst/>
                <a:gdLst/>
                <a:ahLst/>
                <a:cxnLst>
                  <a:cxn ang="0">
                    <a:pos x="0" y="0"/>
                  </a:cxn>
                  <a:cxn ang="0">
                    <a:pos x="4" y="21"/>
                  </a:cxn>
                  <a:cxn ang="0">
                    <a:pos x="4" y="43"/>
                  </a:cxn>
                  <a:cxn ang="0">
                    <a:pos x="7" y="60"/>
                  </a:cxn>
                  <a:cxn ang="0">
                    <a:pos x="4" y="74"/>
                  </a:cxn>
                  <a:cxn ang="0">
                    <a:pos x="4" y="91"/>
                  </a:cxn>
                  <a:cxn ang="0">
                    <a:pos x="2" y="105"/>
                  </a:cxn>
                  <a:cxn ang="0">
                    <a:pos x="0" y="124"/>
                  </a:cxn>
                  <a:cxn ang="0">
                    <a:pos x="0" y="143"/>
                  </a:cxn>
                  <a:cxn ang="0">
                    <a:pos x="11" y="143"/>
                  </a:cxn>
                  <a:cxn ang="0">
                    <a:pos x="14" y="141"/>
                  </a:cxn>
                  <a:cxn ang="0">
                    <a:pos x="16" y="129"/>
                  </a:cxn>
                  <a:cxn ang="0">
                    <a:pos x="19" y="112"/>
                  </a:cxn>
                  <a:cxn ang="0">
                    <a:pos x="19" y="23"/>
                  </a:cxn>
                  <a:cxn ang="0">
                    <a:pos x="16" y="9"/>
                  </a:cxn>
                  <a:cxn ang="0">
                    <a:pos x="14" y="7"/>
                  </a:cxn>
                  <a:cxn ang="0">
                    <a:pos x="9" y="4"/>
                  </a:cxn>
                  <a:cxn ang="0">
                    <a:pos x="4" y="2"/>
                  </a:cxn>
                  <a:cxn ang="0">
                    <a:pos x="0" y="0"/>
                  </a:cxn>
                </a:cxnLst>
                <a:rect l="0" t="0" r="r" b="b"/>
                <a:pathLst>
                  <a:path w="19" h="144">
                    <a:moveTo>
                      <a:pt x="0" y="0"/>
                    </a:moveTo>
                    <a:lnTo>
                      <a:pt x="4" y="21"/>
                    </a:lnTo>
                    <a:lnTo>
                      <a:pt x="4" y="43"/>
                    </a:lnTo>
                    <a:lnTo>
                      <a:pt x="7" y="60"/>
                    </a:lnTo>
                    <a:lnTo>
                      <a:pt x="4" y="74"/>
                    </a:lnTo>
                    <a:lnTo>
                      <a:pt x="4" y="91"/>
                    </a:lnTo>
                    <a:lnTo>
                      <a:pt x="2" y="105"/>
                    </a:lnTo>
                    <a:lnTo>
                      <a:pt x="0" y="124"/>
                    </a:lnTo>
                    <a:lnTo>
                      <a:pt x="0" y="143"/>
                    </a:lnTo>
                    <a:lnTo>
                      <a:pt x="11" y="143"/>
                    </a:lnTo>
                    <a:lnTo>
                      <a:pt x="14" y="141"/>
                    </a:lnTo>
                    <a:lnTo>
                      <a:pt x="16" y="129"/>
                    </a:lnTo>
                    <a:lnTo>
                      <a:pt x="19" y="112"/>
                    </a:lnTo>
                    <a:lnTo>
                      <a:pt x="19" y="23"/>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997"/>
              <p:cNvSpPr>
                <a:spLocks/>
              </p:cNvSpPr>
              <p:nvPr/>
            </p:nvSpPr>
            <p:spPr bwMode="auto">
              <a:xfrm>
                <a:off x="7024" y="6746"/>
                <a:ext cx="22" cy="146"/>
              </a:xfrm>
              <a:custGeom>
                <a:avLst/>
                <a:gdLst/>
                <a:ahLst/>
                <a:cxnLst>
                  <a:cxn ang="0">
                    <a:pos x="7" y="23"/>
                  </a:cxn>
                  <a:cxn ang="0">
                    <a:pos x="7" y="76"/>
                  </a:cxn>
                  <a:cxn ang="0">
                    <a:pos x="4" y="91"/>
                  </a:cxn>
                  <a:cxn ang="0">
                    <a:pos x="4" y="108"/>
                  </a:cxn>
                  <a:cxn ang="0">
                    <a:pos x="0" y="146"/>
                  </a:cxn>
                  <a:cxn ang="0">
                    <a:pos x="9" y="146"/>
                  </a:cxn>
                  <a:cxn ang="0">
                    <a:pos x="11" y="143"/>
                  </a:cxn>
                  <a:cxn ang="0">
                    <a:pos x="16" y="143"/>
                  </a:cxn>
                  <a:cxn ang="0">
                    <a:pos x="19" y="115"/>
                  </a:cxn>
                  <a:cxn ang="0">
                    <a:pos x="21" y="79"/>
                  </a:cxn>
                  <a:cxn ang="0">
                    <a:pos x="21" y="43"/>
                  </a:cxn>
                  <a:cxn ang="0">
                    <a:pos x="19" y="9"/>
                  </a:cxn>
                  <a:cxn ang="0">
                    <a:pos x="16" y="9"/>
                  </a:cxn>
                  <a:cxn ang="0">
                    <a:pos x="14" y="4"/>
                  </a:cxn>
                  <a:cxn ang="0">
                    <a:pos x="9" y="4"/>
                  </a:cxn>
                  <a:cxn ang="0">
                    <a:pos x="4" y="0"/>
                  </a:cxn>
                  <a:cxn ang="0">
                    <a:pos x="2" y="0"/>
                  </a:cxn>
                  <a:cxn ang="0">
                    <a:pos x="7" y="23"/>
                  </a:cxn>
                </a:cxnLst>
                <a:rect l="0" t="0" r="r" b="b"/>
                <a:pathLst>
                  <a:path w="22" h="146">
                    <a:moveTo>
                      <a:pt x="7" y="23"/>
                    </a:moveTo>
                    <a:lnTo>
                      <a:pt x="7" y="76"/>
                    </a:lnTo>
                    <a:lnTo>
                      <a:pt x="4" y="91"/>
                    </a:lnTo>
                    <a:lnTo>
                      <a:pt x="4" y="108"/>
                    </a:lnTo>
                    <a:lnTo>
                      <a:pt x="0" y="146"/>
                    </a:lnTo>
                    <a:lnTo>
                      <a:pt x="9" y="146"/>
                    </a:lnTo>
                    <a:lnTo>
                      <a:pt x="11" y="143"/>
                    </a:lnTo>
                    <a:lnTo>
                      <a:pt x="16" y="143"/>
                    </a:lnTo>
                    <a:lnTo>
                      <a:pt x="19" y="115"/>
                    </a:lnTo>
                    <a:lnTo>
                      <a:pt x="21" y="79"/>
                    </a:lnTo>
                    <a:lnTo>
                      <a:pt x="21" y="43"/>
                    </a:lnTo>
                    <a:lnTo>
                      <a:pt x="19" y="9"/>
                    </a:lnTo>
                    <a:lnTo>
                      <a:pt x="16" y="9"/>
                    </a:lnTo>
                    <a:lnTo>
                      <a:pt x="14"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998"/>
              <p:cNvSpPr>
                <a:spLocks/>
              </p:cNvSpPr>
              <p:nvPr/>
            </p:nvSpPr>
            <p:spPr bwMode="auto">
              <a:xfrm>
                <a:off x="7022" y="6744"/>
                <a:ext cx="22" cy="151"/>
              </a:xfrm>
              <a:custGeom>
                <a:avLst/>
                <a:gdLst/>
                <a:ahLst/>
                <a:cxnLst>
                  <a:cxn ang="0">
                    <a:pos x="0" y="129"/>
                  </a:cxn>
                  <a:cxn ang="0">
                    <a:pos x="0" y="151"/>
                  </a:cxn>
                  <a:cxn ang="0">
                    <a:pos x="2" y="148"/>
                  </a:cxn>
                  <a:cxn ang="0">
                    <a:pos x="9" y="148"/>
                  </a:cxn>
                  <a:cxn ang="0">
                    <a:pos x="12" y="146"/>
                  </a:cxn>
                  <a:cxn ang="0">
                    <a:pos x="16" y="146"/>
                  </a:cxn>
                  <a:cxn ang="0">
                    <a:pos x="19" y="117"/>
                  </a:cxn>
                  <a:cxn ang="0">
                    <a:pos x="21" y="81"/>
                  </a:cxn>
                  <a:cxn ang="0">
                    <a:pos x="21" y="43"/>
                  </a:cxn>
                  <a:cxn ang="0">
                    <a:pos x="19" y="9"/>
                  </a:cxn>
                  <a:cxn ang="0">
                    <a:pos x="16" y="9"/>
                  </a:cxn>
                  <a:cxn ang="0">
                    <a:pos x="12" y="4"/>
                  </a:cxn>
                  <a:cxn ang="0">
                    <a:pos x="7" y="2"/>
                  </a:cxn>
                  <a:cxn ang="0">
                    <a:pos x="2" y="0"/>
                  </a:cxn>
                  <a:cxn ang="0">
                    <a:pos x="7" y="23"/>
                  </a:cxn>
                  <a:cxn ang="0">
                    <a:pos x="7" y="79"/>
                  </a:cxn>
                  <a:cxn ang="0">
                    <a:pos x="4" y="93"/>
                  </a:cxn>
                  <a:cxn ang="0">
                    <a:pos x="2" y="110"/>
                  </a:cxn>
                  <a:cxn ang="0">
                    <a:pos x="0" y="129"/>
                  </a:cxn>
                </a:cxnLst>
                <a:rect l="0" t="0" r="r" b="b"/>
                <a:pathLst>
                  <a:path w="22" h="151">
                    <a:moveTo>
                      <a:pt x="0" y="129"/>
                    </a:moveTo>
                    <a:lnTo>
                      <a:pt x="0" y="151"/>
                    </a:lnTo>
                    <a:lnTo>
                      <a:pt x="2" y="148"/>
                    </a:lnTo>
                    <a:lnTo>
                      <a:pt x="9" y="148"/>
                    </a:lnTo>
                    <a:lnTo>
                      <a:pt x="12" y="146"/>
                    </a:lnTo>
                    <a:lnTo>
                      <a:pt x="16" y="146"/>
                    </a:lnTo>
                    <a:lnTo>
                      <a:pt x="19" y="117"/>
                    </a:lnTo>
                    <a:lnTo>
                      <a:pt x="21" y="81"/>
                    </a:lnTo>
                    <a:lnTo>
                      <a:pt x="21" y="43"/>
                    </a:lnTo>
                    <a:lnTo>
                      <a:pt x="19" y="9"/>
                    </a:lnTo>
                    <a:lnTo>
                      <a:pt x="16" y="9"/>
                    </a:lnTo>
                    <a:lnTo>
                      <a:pt x="12" y="4"/>
                    </a:lnTo>
                    <a:lnTo>
                      <a:pt x="7" y="2"/>
                    </a:lnTo>
                    <a:lnTo>
                      <a:pt x="2" y="0"/>
                    </a:lnTo>
                    <a:lnTo>
                      <a:pt x="7" y="2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999"/>
              <p:cNvSpPr>
                <a:spLocks/>
              </p:cNvSpPr>
              <p:nvPr/>
            </p:nvSpPr>
            <p:spPr bwMode="auto">
              <a:xfrm>
                <a:off x="7017" y="6744"/>
                <a:ext cx="22" cy="151"/>
              </a:xfrm>
              <a:custGeom>
                <a:avLst/>
                <a:gdLst/>
                <a:ahLst/>
                <a:cxnLst>
                  <a:cxn ang="0">
                    <a:pos x="2" y="148"/>
                  </a:cxn>
                  <a:cxn ang="0">
                    <a:pos x="12" y="148"/>
                  </a:cxn>
                  <a:cxn ang="0">
                    <a:pos x="16" y="146"/>
                  </a:cxn>
                  <a:cxn ang="0">
                    <a:pos x="21" y="117"/>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1">
                    <a:moveTo>
                      <a:pt x="2" y="148"/>
                    </a:moveTo>
                    <a:lnTo>
                      <a:pt x="12" y="148"/>
                    </a:lnTo>
                    <a:lnTo>
                      <a:pt x="16" y="146"/>
                    </a:lnTo>
                    <a:lnTo>
                      <a:pt x="21" y="117"/>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1000"/>
              <p:cNvSpPr>
                <a:spLocks/>
              </p:cNvSpPr>
              <p:nvPr/>
            </p:nvSpPr>
            <p:spPr bwMode="auto">
              <a:xfrm>
                <a:off x="7015" y="6741"/>
                <a:ext cx="21" cy="154"/>
              </a:xfrm>
              <a:custGeom>
                <a:avLst/>
                <a:gdLst/>
                <a:ahLst/>
                <a:cxnLst>
                  <a:cxn ang="0">
                    <a:pos x="19" y="9"/>
                  </a:cxn>
                  <a:cxn ang="0">
                    <a:pos x="14" y="7"/>
                  </a:cxn>
                  <a:cxn ang="0">
                    <a:pos x="9" y="2"/>
                  </a:cxn>
                  <a:cxn ang="0">
                    <a:pos x="4" y="0"/>
                  </a:cxn>
                  <a:cxn ang="0">
                    <a:pos x="7" y="23"/>
                  </a:cxn>
                  <a:cxn ang="0">
                    <a:pos x="9" y="43"/>
                  </a:cxn>
                  <a:cxn ang="0">
                    <a:pos x="9" y="62"/>
                  </a:cxn>
                  <a:cxn ang="0">
                    <a:pos x="2" y="112"/>
                  </a:cxn>
                  <a:cxn ang="0">
                    <a:pos x="2" y="132"/>
                  </a:cxn>
                  <a:cxn ang="0">
                    <a:pos x="0" y="153"/>
                  </a:cxn>
                  <a:cxn ang="0">
                    <a:pos x="2" y="151"/>
                  </a:cxn>
                  <a:cxn ang="0">
                    <a:pos x="9" y="151"/>
                  </a:cxn>
                  <a:cxn ang="0">
                    <a:pos x="9" y="148"/>
                  </a:cxn>
                  <a:cxn ang="0">
                    <a:pos x="16" y="148"/>
                  </a:cxn>
                  <a:cxn ang="0">
                    <a:pos x="19" y="120"/>
                  </a:cxn>
                  <a:cxn ang="0">
                    <a:pos x="21" y="81"/>
                  </a:cxn>
                  <a:cxn ang="0">
                    <a:pos x="21" y="9"/>
                  </a:cxn>
                  <a:cxn ang="0">
                    <a:pos x="19" y="9"/>
                  </a:cxn>
                </a:cxnLst>
                <a:rect l="0" t="0" r="r" b="b"/>
                <a:pathLst>
                  <a:path w="21" h="154">
                    <a:moveTo>
                      <a:pt x="19" y="9"/>
                    </a:moveTo>
                    <a:lnTo>
                      <a:pt x="14" y="7"/>
                    </a:lnTo>
                    <a:lnTo>
                      <a:pt x="9" y="2"/>
                    </a:lnTo>
                    <a:lnTo>
                      <a:pt x="4" y="0"/>
                    </a:lnTo>
                    <a:lnTo>
                      <a:pt x="7" y="23"/>
                    </a:lnTo>
                    <a:lnTo>
                      <a:pt x="9" y="43"/>
                    </a:lnTo>
                    <a:lnTo>
                      <a:pt x="9" y="62"/>
                    </a:lnTo>
                    <a:lnTo>
                      <a:pt x="2" y="112"/>
                    </a:lnTo>
                    <a:lnTo>
                      <a:pt x="2" y="132"/>
                    </a:lnTo>
                    <a:lnTo>
                      <a:pt x="0" y="153"/>
                    </a:lnTo>
                    <a:lnTo>
                      <a:pt x="2" y="151"/>
                    </a:lnTo>
                    <a:lnTo>
                      <a:pt x="9" y="151"/>
                    </a:lnTo>
                    <a:lnTo>
                      <a:pt x="9" y="148"/>
                    </a:lnTo>
                    <a:lnTo>
                      <a:pt x="16" y="148"/>
                    </a:lnTo>
                    <a:lnTo>
                      <a:pt x="19" y="120"/>
                    </a:lnTo>
                    <a:lnTo>
                      <a:pt x="21" y="81"/>
                    </a:lnTo>
                    <a:lnTo>
                      <a:pt x="21" y="9"/>
                    </a:lnTo>
                    <a:lnTo>
                      <a:pt x="19" y="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1001"/>
              <p:cNvSpPr>
                <a:spLocks/>
              </p:cNvSpPr>
              <p:nvPr/>
            </p:nvSpPr>
            <p:spPr bwMode="auto">
              <a:xfrm>
                <a:off x="7012" y="6739"/>
                <a:ext cx="22" cy="156"/>
              </a:xfrm>
              <a:custGeom>
                <a:avLst/>
                <a:gdLst/>
                <a:ahLst/>
                <a:cxnLst>
                  <a:cxn ang="0">
                    <a:pos x="7" y="24"/>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4"/>
                  </a:cxn>
                  <a:cxn ang="0">
                    <a:pos x="21" y="12"/>
                  </a:cxn>
                  <a:cxn ang="0">
                    <a:pos x="16" y="9"/>
                  </a:cxn>
                  <a:cxn ang="0">
                    <a:pos x="12" y="4"/>
                  </a:cxn>
                  <a:cxn ang="0">
                    <a:pos x="9" y="4"/>
                  </a:cxn>
                  <a:cxn ang="0">
                    <a:pos x="4" y="0"/>
                  </a:cxn>
                  <a:cxn ang="0">
                    <a:pos x="7" y="24"/>
                  </a:cxn>
                </a:cxnLst>
                <a:rect l="0" t="0" r="r" b="b"/>
                <a:pathLst>
                  <a:path w="22" h="156">
                    <a:moveTo>
                      <a:pt x="7" y="24"/>
                    </a:moveTo>
                    <a:lnTo>
                      <a:pt x="7" y="81"/>
                    </a:lnTo>
                    <a:lnTo>
                      <a:pt x="2" y="115"/>
                    </a:lnTo>
                    <a:lnTo>
                      <a:pt x="0" y="134"/>
                    </a:lnTo>
                    <a:lnTo>
                      <a:pt x="0" y="156"/>
                    </a:lnTo>
                    <a:lnTo>
                      <a:pt x="2" y="153"/>
                    </a:lnTo>
                    <a:lnTo>
                      <a:pt x="7" y="153"/>
                    </a:lnTo>
                    <a:lnTo>
                      <a:pt x="9" y="151"/>
                    </a:lnTo>
                    <a:lnTo>
                      <a:pt x="16" y="151"/>
                    </a:lnTo>
                    <a:lnTo>
                      <a:pt x="19" y="120"/>
                    </a:lnTo>
                    <a:lnTo>
                      <a:pt x="21" y="84"/>
                    </a:lnTo>
                    <a:lnTo>
                      <a:pt x="21" y="12"/>
                    </a:lnTo>
                    <a:lnTo>
                      <a:pt x="16" y="9"/>
                    </a:lnTo>
                    <a:lnTo>
                      <a:pt x="12" y="4"/>
                    </a:lnTo>
                    <a:lnTo>
                      <a:pt x="9" y="4"/>
                    </a:lnTo>
                    <a:lnTo>
                      <a:pt x="4" y="0"/>
                    </a:lnTo>
                    <a:lnTo>
                      <a:pt x="7" y="2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1002"/>
              <p:cNvSpPr>
                <a:spLocks/>
              </p:cNvSpPr>
              <p:nvPr/>
            </p:nvSpPr>
            <p:spPr bwMode="auto">
              <a:xfrm>
                <a:off x="7008" y="6739"/>
                <a:ext cx="24" cy="156"/>
              </a:xfrm>
              <a:custGeom>
                <a:avLst/>
                <a:gdLst/>
                <a:ahLst/>
                <a:cxnLst>
                  <a:cxn ang="0">
                    <a:pos x="0" y="156"/>
                  </a:cxn>
                  <a:cxn ang="0">
                    <a:pos x="2" y="153"/>
                  </a:cxn>
                  <a:cxn ang="0">
                    <a:pos x="9" y="153"/>
                  </a:cxn>
                  <a:cxn ang="0">
                    <a:pos x="12" y="151"/>
                  </a:cxn>
                  <a:cxn ang="0">
                    <a:pos x="19" y="151"/>
                  </a:cxn>
                  <a:cxn ang="0">
                    <a:pos x="21" y="120"/>
                  </a:cxn>
                  <a:cxn ang="0">
                    <a:pos x="21" y="43"/>
                  </a:cxn>
                  <a:cxn ang="0">
                    <a:pos x="24" y="9"/>
                  </a:cxn>
                  <a:cxn ang="0">
                    <a:pos x="21" y="9"/>
                  </a:cxn>
                  <a:cxn ang="0">
                    <a:pos x="16" y="4"/>
                  </a:cxn>
                  <a:cxn ang="0">
                    <a:pos x="14" y="4"/>
                  </a:cxn>
                  <a:cxn ang="0">
                    <a:pos x="9" y="2"/>
                  </a:cxn>
                  <a:cxn ang="0">
                    <a:pos x="4" y="0"/>
                  </a:cxn>
                  <a:cxn ang="0">
                    <a:pos x="9" y="21"/>
                  </a:cxn>
                  <a:cxn ang="0">
                    <a:pos x="9" y="79"/>
                  </a:cxn>
                  <a:cxn ang="0">
                    <a:pos x="7" y="98"/>
                  </a:cxn>
                  <a:cxn ang="0">
                    <a:pos x="4" y="115"/>
                  </a:cxn>
                  <a:cxn ang="0">
                    <a:pos x="2" y="134"/>
                  </a:cxn>
                  <a:cxn ang="0">
                    <a:pos x="0" y="156"/>
                  </a:cxn>
                </a:cxnLst>
                <a:rect l="0" t="0" r="r" b="b"/>
                <a:pathLst>
                  <a:path w="24" h="156">
                    <a:moveTo>
                      <a:pt x="0" y="156"/>
                    </a:moveTo>
                    <a:lnTo>
                      <a:pt x="2" y="153"/>
                    </a:lnTo>
                    <a:lnTo>
                      <a:pt x="9" y="153"/>
                    </a:lnTo>
                    <a:lnTo>
                      <a:pt x="12" y="151"/>
                    </a:lnTo>
                    <a:lnTo>
                      <a:pt x="19" y="151"/>
                    </a:lnTo>
                    <a:lnTo>
                      <a:pt x="21" y="120"/>
                    </a:lnTo>
                    <a:lnTo>
                      <a:pt x="21" y="43"/>
                    </a:lnTo>
                    <a:lnTo>
                      <a:pt x="24" y="9"/>
                    </a:lnTo>
                    <a:lnTo>
                      <a:pt x="21" y="9"/>
                    </a:lnTo>
                    <a:lnTo>
                      <a:pt x="16" y="4"/>
                    </a:lnTo>
                    <a:lnTo>
                      <a:pt x="14" y="4"/>
                    </a:lnTo>
                    <a:lnTo>
                      <a:pt x="9" y="2"/>
                    </a:lnTo>
                    <a:lnTo>
                      <a:pt x="4" y="0"/>
                    </a:lnTo>
                    <a:lnTo>
                      <a:pt x="9" y="21"/>
                    </a:lnTo>
                    <a:lnTo>
                      <a:pt x="9" y="79"/>
                    </a:lnTo>
                    <a:lnTo>
                      <a:pt x="7" y="98"/>
                    </a:lnTo>
                    <a:lnTo>
                      <a:pt x="4" y="115"/>
                    </a:lnTo>
                    <a:lnTo>
                      <a:pt x="2" y="134"/>
                    </a:lnTo>
                    <a:lnTo>
                      <a:pt x="0" y="15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1003"/>
              <p:cNvSpPr>
                <a:spLocks/>
              </p:cNvSpPr>
              <p:nvPr/>
            </p:nvSpPr>
            <p:spPr bwMode="auto">
              <a:xfrm>
                <a:off x="7005" y="6736"/>
                <a:ext cx="24" cy="159"/>
              </a:xfrm>
              <a:custGeom>
                <a:avLst/>
                <a:gdLst/>
                <a:ahLst/>
                <a:cxnLst>
                  <a:cxn ang="0">
                    <a:pos x="2" y="156"/>
                  </a:cxn>
                  <a:cxn ang="0">
                    <a:pos x="7" y="156"/>
                  </a:cxn>
                  <a:cxn ang="0">
                    <a:pos x="9" y="153"/>
                  </a:cxn>
                  <a:cxn ang="0">
                    <a:pos x="14" y="153"/>
                  </a:cxn>
                  <a:cxn ang="0">
                    <a:pos x="16" y="151"/>
                  </a:cxn>
                  <a:cxn ang="0">
                    <a:pos x="21" y="122"/>
                  </a:cxn>
                  <a:cxn ang="0">
                    <a:pos x="21" y="45"/>
                  </a:cxn>
                  <a:cxn ang="0">
                    <a:pos x="24" y="9"/>
                  </a:cxn>
                  <a:cxn ang="0">
                    <a:pos x="21" y="9"/>
                  </a:cxn>
                  <a:cxn ang="0">
                    <a:pos x="16" y="7"/>
                  </a:cxn>
                  <a:cxn ang="0">
                    <a:pos x="12" y="4"/>
                  </a:cxn>
                  <a:cxn ang="0">
                    <a:pos x="7" y="0"/>
                  </a:cxn>
                  <a:cxn ang="0">
                    <a:pos x="4" y="0"/>
                  </a:cxn>
                  <a:cxn ang="0">
                    <a:pos x="9" y="24"/>
                  </a:cxn>
                  <a:cxn ang="0">
                    <a:pos x="9" y="64"/>
                  </a:cxn>
                  <a:cxn ang="0">
                    <a:pos x="4" y="98"/>
                  </a:cxn>
                  <a:cxn ang="0">
                    <a:pos x="0" y="136"/>
                  </a:cxn>
                  <a:cxn ang="0">
                    <a:pos x="0" y="158"/>
                  </a:cxn>
                  <a:cxn ang="0">
                    <a:pos x="2" y="156"/>
                  </a:cxn>
                </a:cxnLst>
                <a:rect l="0" t="0" r="r" b="b"/>
                <a:pathLst>
                  <a:path w="24" h="159">
                    <a:moveTo>
                      <a:pt x="2" y="156"/>
                    </a:moveTo>
                    <a:lnTo>
                      <a:pt x="7" y="156"/>
                    </a:lnTo>
                    <a:lnTo>
                      <a:pt x="9" y="153"/>
                    </a:lnTo>
                    <a:lnTo>
                      <a:pt x="14" y="153"/>
                    </a:lnTo>
                    <a:lnTo>
                      <a:pt x="16" y="151"/>
                    </a:lnTo>
                    <a:lnTo>
                      <a:pt x="21" y="122"/>
                    </a:lnTo>
                    <a:lnTo>
                      <a:pt x="21" y="45"/>
                    </a:lnTo>
                    <a:lnTo>
                      <a:pt x="24" y="9"/>
                    </a:lnTo>
                    <a:lnTo>
                      <a:pt x="21" y="9"/>
                    </a:lnTo>
                    <a:lnTo>
                      <a:pt x="16" y="7"/>
                    </a:lnTo>
                    <a:lnTo>
                      <a:pt x="12" y="4"/>
                    </a:lnTo>
                    <a:lnTo>
                      <a:pt x="7" y="0"/>
                    </a:lnTo>
                    <a:lnTo>
                      <a:pt x="4" y="0"/>
                    </a:lnTo>
                    <a:lnTo>
                      <a:pt x="9" y="24"/>
                    </a:lnTo>
                    <a:lnTo>
                      <a:pt x="9" y="64"/>
                    </a:lnTo>
                    <a:lnTo>
                      <a:pt x="4" y="98"/>
                    </a:lnTo>
                    <a:lnTo>
                      <a:pt x="0" y="136"/>
                    </a:lnTo>
                    <a:lnTo>
                      <a:pt x="0" y="158"/>
                    </a:lnTo>
                    <a:lnTo>
                      <a:pt x="2" y="15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1004"/>
              <p:cNvSpPr>
                <a:spLocks/>
              </p:cNvSpPr>
              <p:nvPr/>
            </p:nvSpPr>
            <p:spPr bwMode="auto">
              <a:xfrm>
                <a:off x="7000" y="6734"/>
                <a:ext cx="24" cy="161"/>
              </a:xfrm>
              <a:custGeom>
                <a:avLst/>
                <a:gdLst/>
                <a:ahLst/>
                <a:cxnLst>
                  <a:cxn ang="0">
                    <a:pos x="9" y="23"/>
                  </a:cxn>
                  <a:cxn ang="0">
                    <a:pos x="11" y="45"/>
                  </a:cxn>
                  <a:cxn ang="0">
                    <a:pos x="11" y="64"/>
                  </a:cxn>
                  <a:cxn ang="0">
                    <a:pos x="9" y="83"/>
                  </a:cxn>
                  <a:cxn ang="0">
                    <a:pos x="7" y="100"/>
                  </a:cxn>
                  <a:cxn ang="0">
                    <a:pos x="2" y="139"/>
                  </a:cxn>
                  <a:cxn ang="0">
                    <a:pos x="0" y="160"/>
                  </a:cxn>
                  <a:cxn ang="0">
                    <a:pos x="2" y="158"/>
                  </a:cxn>
                  <a:cxn ang="0">
                    <a:pos x="7" y="158"/>
                  </a:cxn>
                  <a:cxn ang="0">
                    <a:pos x="9" y="155"/>
                  </a:cxn>
                  <a:cxn ang="0">
                    <a:pos x="16" y="155"/>
                  </a:cxn>
                  <a:cxn ang="0">
                    <a:pos x="19" y="153"/>
                  </a:cxn>
                  <a:cxn ang="0">
                    <a:pos x="21" y="124"/>
                  </a:cxn>
                  <a:cxn ang="0">
                    <a:pos x="23" y="86"/>
                  </a:cxn>
                  <a:cxn ang="0">
                    <a:pos x="23" y="9"/>
                  </a:cxn>
                  <a:cxn ang="0">
                    <a:pos x="21" y="9"/>
                  </a:cxn>
                  <a:cxn ang="0">
                    <a:pos x="16" y="7"/>
                  </a:cxn>
                  <a:cxn ang="0">
                    <a:pos x="11" y="2"/>
                  </a:cxn>
                  <a:cxn ang="0">
                    <a:pos x="7" y="0"/>
                  </a:cxn>
                  <a:cxn ang="0">
                    <a:pos x="9" y="23"/>
                  </a:cxn>
                </a:cxnLst>
                <a:rect l="0" t="0" r="r" b="b"/>
                <a:pathLst>
                  <a:path w="24" h="161">
                    <a:moveTo>
                      <a:pt x="9" y="23"/>
                    </a:moveTo>
                    <a:lnTo>
                      <a:pt x="11" y="45"/>
                    </a:lnTo>
                    <a:lnTo>
                      <a:pt x="11" y="64"/>
                    </a:lnTo>
                    <a:lnTo>
                      <a:pt x="9" y="83"/>
                    </a:lnTo>
                    <a:lnTo>
                      <a:pt x="7" y="100"/>
                    </a:lnTo>
                    <a:lnTo>
                      <a:pt x="2" y="139"/>
                    </a:lnTo>
                    <a:lnTo>
                      <a:pt x="0" y="160"/>
                    </a:lnTo>
                    <a:lnTo>
                      <a:pt x="2" y="158"/>
                    </a:lnTo>
                    <a:lnTo>
                      <a:pt x="7" y="158"/>
                    </a:lnTo>
                    <a:lnTo>
                      <a:pt x="9" y="155"/>
                    </a:lnTo>
                    <a:lnTo>
                      <a:pt x="16" y="155"/>
                    </a:lnTo>
                    <a:lnTo>
                      <a:pt x="19" y="153"/>
                    </a:lnTo>
                    <a:lnTo>
                      <a:pt x="21" y="124"/>
                    </a:lnTo>
                    <a:lnTo>
                      <a:pt x="23" y="86"/>
                    </a:lnTo>
                    <a:lnTo>
                      <a:pt x="23" y="9"/>
                    </a:lnTo>
                    <a:lnTo>
                      <a:pt x="21" y="9"/>
                    </a:lnTo>
                    <a:lnTo>
                      <a:pt x="16" y="7"/>
                    </a:lnTo>
                    <a:lnTo>
                      <a:pt x="11"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1005"/>
              <p:cNvSpPr>
                <a:spLocks/>
              </p:cNvSpPr>
              <p:nvPr/>
            </p:nvSpPr>
            <p:spPr bwMode="auto">
              <a:xfrm>
                <a:off x="6998" y="6734"/>
                <a:ext cx="24" cy="161"/>
              </a:xfrm>
              <a:custGeom>
                <a:avLst/>
                <a:gdLst/>
                <a:ahLst/>
                <a:cxnLst>
                  <a:cxn ang="0">
                    <a:pos x="2" y="139"/>
                  </a:cxn>
                  <a:cxn ang="0">
                    <a:pos x="0" y="160"/>
                  </a:cxn>
                  <a:cxn ang="0">
                    <a:pos x="2" y="158"/>
                  </a:cxn>
                  <a:cxn ang="0">
                    <a:pos x="7" y="158"/>
                  </a:cxn>
                  <a:cxn ang="0">
                    <a:pos x="9" y="155"/>
                  </a:cxn>
                  <a:cxn ang="0">
                    <a:pos x="16" y="155"/>
                  </a:cxn>
                  <a:cxn ang="0">
                    <a:pos x="19" y="153"/>
                  </a:cxn>
                  <a:cxn ang="0">
                    <a:pos x="21" y="122"/>
                  </a:cxn>
                  <a:cxn ang="0">
                    <a:pos x="21" y="83"/>
                  </a:cxn>
                  <a:cxn ang="0">
                    <a:pos x="23" y="45"/>
                  </a:cxn>
                  <a:cxn ang="0">
                    <a:pos x="23" y="9"/>
                  </a:cxn>
                  <a:cxn ang="0">
                    <a:pos x="21" y="9"/>
                  </a:cxn>
                  <a:cxn ang="0">
                    <a:pos x="16" y="4"/>
                  </a:cxn>
                  <a:cxn ang="0">
                    <a:pos x="11" y="2"/>
                  </a:cxn>
                  <a:cxn ang="0">
                    <a:pos x="7" y="0"/>
                  </a:cxn>
                  <a:cxn ang="0">
                    <a:pos x="9" y="23"/>
                  </a:cxn>
                  <a:cxn ang="0">
                    <a:pos x="11" y="43"/>
                  </a:cxn>
                  <a:cxn ang="0">
                    <a:pos x="9" y="64"/>
                  </a:cxn>
                  <a:cxn ang="0">
                    <a:pos x="9" y="81"/>
                  </a:cxn>
                  <a:cxn ang="0">
                    <a:pos x="2" y="139"/>
                  </a:cxn>
                </a:cxnLst>
                <a:rect l="0" t="0" r="r" b="b"/>
                <a:pathLst>
                  <a:path w="24" h="161">
                    <a:moveTo>
                      <a:pt x="2" y="139"/>
                    </a:moveTo>
                    <a:lnTo>
                      <a:pt x="0" y="160"/>
                    </a:lnTo>
                    <a:lnTo>
                      <a:pt x="2" y="158"/>
                    </a:lnTo>
                    <a:lnTo>
                      <a:pt x="7" y="158"/>
                    </a:lnTo>
                    <a:lnTo>
                      <a:pt x="9" y="155"/>
                    </a:lnTo>
                    <a:lnTo>
                      <a:pt x="16" y="155"/>
                    </a:lnTo>
                    <a:lnTo>
                      <a:pt x="19" y="153"/>
                    </a:lnTo>
                    <a:lnTo>
                      <a:pt x="21" y="122"/>
                    </a:lnTo>
                    <a:lnTo>
                      <a:pt x="21" y="83"/>
                    </a:lnTo>
                    <a:lnTo>
                      <a:pt x="23" y="45"/>
                    </a:lnTo>
                    <a:lnTo>
                      <a:pt x="23" y="9"/>
                    </a:lnTo>
                    <a:lnTo>
                      <a:pt x="21" y="9"/>
                    </a:lnTo>
                    <a:lnTo>
                      <a:pt x="16" y="4"/>
                    </a:lnTo>
                    <a:lnTo>
                      <a:pt x="11" y="2"/>
                    </a:lnTo>
                    <a:lnTo>
                      <a:pt x="7" y="0"/>
                    </a:lnTo>
                    <a:lnTo>
                      <a:pt x="9" y="23"/>
                    </a:lnTo>
                    <a:lnTo>
                      <a:pt x="11" y="43"/>
                    </a:lnTo>
                    <a:lnTo>
                      <a:pt x="9"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1006"/>
              <p:cNvSpPr>
                <a:spLocks/>
              </p:cNvSpPr>
              <p:nvPr/>
            </p:nvSpPr>
            <p:spPr bwMode="auto">
              <a:xfrm>
                <a:off x="6996" y="6732"/>
                <a:ext cx="24" cy="163"/>
              </a:xfrm>
              <a:custGeom>
                <a:avLst/>
                <a:gdLst/>
                <a:ahLst/>
                <a:cxnLst>
                  <a:cxn ang="0">
                    <a:pos x="7" y="0"/>
                  </a:cxn>
                  <a:cxn ang="0">
                    <a:pos x="9" y="23"/>
                  </a:cxn>
                  <a:cxn ang="0">
                    <a:pos x="11" y="45"/>
                  </a:cxn>
                  <a:cxn ang="0">
                    <a:pos x="0" y="141"/>
                  </a:cxn>
                  <a:cxn ang="0">
                    <a:pos x="0" y="163"/>
                  </a:cxn>
                  <a:cxn ang="0">
                    <a:pos x="19" y="155"/>
                  </a:cxn>
                  <a:cxn ang="0">
                    <a:pos x="21" y="124"/>
                  </a:cxn>
                  <a:cxn ang="0">
                    <a:pos x="21" y="45"/>
                  </a:cxn>
                  <a:cxn ang="0">
                    <a:pos x="23" y="11"/>
                  </a:cxn>
                  <a:cxn ang="0">
                    <a:pos x="7" y="0"/>
                  </a:cxn>
                </a:cxnLst>
                <a:rect l="0" t="0" r="r" b="b"/>
                <a:pathLst>
                  <a:path w="24" h="163">
                    <a:moveTo>
                      <a:pt x="7" y="0"/>
                    </a:moveTo>
                    <a:lnTo>
                      <a:pt x="9" y="23"/>
                    </a:lnTo>
                    <a:lnTo>
                      <a:pt x="11" y="45"/>
                    </a:lnTo>
                    <a:lnTo>
                      <a:pt x="0" y="141"/>
                    </a:lnTo>
                    <a:lnTo>
                      <a:pt x="0" y="163"/>
                    </a:lnTo>
                    <a:lnTo>
                      <a:pt x="19" y="155"/>
                    </a:lnTo>
                    <a:lnTo>
                      <a:pt x="21" y="124"/>
                    </a:lnTo>
                    <a:lnTo>
                      <a:pt x="21" y="45"/>
                    </a:lnTo>
                    <a:lnTo>
                      <a:pt x="23" y="11"/>
                    </a:lnTo>
                    <a:lnTo>
                      <a:pt x="7"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1007"/>
              <p:cNvSpPr>
                <a:spLocks/>
              </p:cNvSpPr>
              <p:nvPr/>
            </p:nvSpPr>
            <p:spPr bwMode="auto">
              <a:xfrm>
                <a:off x="6734" y="6897"/>
                <a:ext cx="214" cy="19"/>
              </a:xfrm>
              <a:custGeom>
                <a:avLst/>
                <a:gdLst/>
                <a:ahLst/>
                <a:cxnLst>
                  <a:cxn ang="0">
                    <a:pos x="7" y="4"/>
                  </a:cxn>
                  <a:cxn ang="0">
                    <a:pos x="9" y="7"/>
                  </a:cxn>
                  <a:cxn ang="0">
                    <a:pos x="16" y="7"/>
                  </a:cxn>
                  <a:cxn ang="0">
                    <a:pos x="21" y="9"/>
                  </a:cxn>
                  <a:cxn ang="0">
                    <a:pos x="26" y="9"/>
                  </a:cxn>
                  <a:cxn ang="0">
                    <a:pos x="28" y="12"/>
                  </a:cxn>
                  <a:cxn ang="0">
                    <a:pos x="40" y="12"/>
                  </a:cxn>
                  <a:cxn ang="0">
                    <a:pos x="45" y="14"/>
                  </a:cxn>
                  <a:cxn ang="0">
                    <a:pos x="57" y="14"/>
                  </a:cxn>
                  <a:cxn ang="0">
                    <a:pos x="64" y="16"/>
                  </a:cxn>
                  <a:cxn ang="0">
                    <a:pos x="83" y="16"/>
                  </a:cxn>
                  <a:cxn ang="0">
                    <a:pos x="93" y="19"/>
                  </a:cxn>
                  <a:cxn ang="0">
                    <a:pos x="124" y="19"/>
                  </a:cxn>
                  <a:cxn ang="0">
                    <a:pos x="131" y="16"/>
                  </a:cxn>
                  <a:cxn ang="0">
                    <a:pos x="158" y="16"/>
                  </a:cxn>
                  <a:cxn ang="0">
                    <a:pos x="165" y="14"/>
                  </a:cxn>
                  <a:cxn ang="0">
                    <a:pos x="187" y="12"/>
                  </a:cxn>
                  <a:cxn ang="0">
                    <a:pos x="213" y="9"/>
                  </a:cxn>
                  <a:cxn ang="0">
                    <a:pos x="189" y="4"/>
                  </a:cxn>
                  <a:cxn ang="0">
                    <a:pos x="172" y="4"/>
                  </a:cxn>
                  <a:cxn ang="0">
                    <a:pos x="165" y="7"/>
                  </a:cxn>
                  <a:cxn ang="0">
                    <a:pos x="151" y="7"/>
                  </a:cxn>
                  <a:cxn ang="0">
                    <a:pos x="139" y="9"/>
                  </a:cxn>
                  <a:cxn ang="0">
                    <a:pos x="115" y="9"/>
                  </a:cxn>
                  <a:cxn ang="0">
                    <a:pos x="103" y="12"/>
                  </a:cxn>
                  <a:cxn ang="0">
                    <a:pos x="64" y="12"/>
                  </a:cxn>
                  <a:cxn ang="0">
                    <a:pos x="57" y="9"/>
                  </a:cxn>
                  <a:cxn ang="0">
                    <a:pos x="38" y="9"/>
                  </a:cxn>
                  <a:cxn ang="0">
                    <a:pos x="28" y="7"/>
                  </a:cxn>
                  <a:cxn ang="0">
                    <a:pos x="0" y="0"/>
                  </a:cxn>
                  <a:cxn ang="0">
                    <a:pos x="2" y="4"/>
                  </a:cxn>
                  <a:cxn ang="0">
                    <a:pos x="7" y="4"/>
                  </a:cxn>
                </a:cxnLst>
                <a:rect l="0" t="0" r="r" b="b"/>
                <a:pathLst>
                  <a:path w="214" h="19">
                    <a:moveTo>
                      <a:pt x="7" y="4"/>
                    </a:moveTo>
                    <a:lnTo>
                      <a:pt x="9" y="7"/>
                    </a:lnTo>
                    <a:lnTo>
                      <a:pt x="16" y="7"/>
                    </a:lnTo>
                    <a:lnTo>
                      <a:pt x="21" y="9"/>
                    </a:lnTo>
                    <a:lnTo>
                      <a:pt x="26" y="9"/>
                    </a:lnTo>
                    <a:lnTo>
                      <a:pt x="28" y="12"/>
                    </a:lnTo>
                    <a:lnTo>
                      <a:pt x="40" y="12"/>
                    </a:lnTo>
                    <a:lnTo>
                      <a:pt x="45" y="14"/>
                    </a:lnTo>
                    <a:lnTo>
                      <a:pt x="57" y="14"/>
                    </a:lnTo>
                    <a:lnTo>
                      <a:pt x="64" y="16"/>
                    </a:lnTo>
                    <a:lnTo>
                      <a:pt x="83" y="16"/>
                    </a:lnTo>
                    <a:lnTo>
                      <a:pt x="93" y="19"/>
                    </a:lnTo>
                    <a:lnTo>
                      <a:pt x="124" y="19"/>
                    </a:lnTo>
                    <a:lnTo>
                      <a:pt x="131" y="16"/>
                    </a:lnTo>
                    <a:lnTo>
                      <a:pt x="158" y="16"/>
                    </a:lnTo>
                    <a:lnTo>
                      <a:pt x="165" y="14"/>
                    </a:lnTo>
                    <a:lnTo>
                      <a:pt x="187" y="12"/>
                    </a:lnTo>
                    <a:lnTo>
                      <a:pt x="213" y="9"/>
                    </a:lnTo>
                    <a:lnTo>
                      <a:pt x="189" y="4"/>
                    </a:lnTo>
                    <a:lnTo>
                      <a:pt x="172" y="4"/>
                    </a:lnTo>
                    <a:lnTo>
                      <a:pt x="165" y="7"/>
                    </a:lnTo>
                    <a:lnTo>
                      <a:pt x="151" y="7"/>
                    </a:lnTo>
                    <a:lnTo>
                      <a:pt x="139" y="9"/>
                    </a:lnTo>
                    <a:lnTo>
                      <a:pt x="115" y="9"/>
                    </a:lnTo>
                    <a:lnTo>
                      <a:pt x="103" y="12"/>
                    </a:lnTo>
                    <a:lnTo>
                      <a:pt x="64" y="12"/>
                    </a:lnTo>
                    <a:lnTo>
                      <a:pt x="57" y="9"/>
                    </a:lnTo>
                    <a:lnTo>
                      <a:pt x="38" y="9"/>
                    </a:lnTo>
                    <a:lnTo>
                      <a:pt x="28" y="7"/>
                    </a:lnTo>
                    <a:lnTo>
                      <a:pt x="0" y="0"/>
                    </a:lnTo>
                    <a:lnTo>
                      <a:pt x="2" y="4"/>
                    </a:lnTo>
                    <a:lnTo>
                      <a:pt x="7"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1008"/>
              <p:cNvSpPr>
                <a:spLocks/>
              </p:cNvSpPr>
              <p:nvPr/>
            </p:nvSpPr>
            <p:spPr bwMode="auto">
              <a:xfrm>
                <a:off x="6796" y="6916"/>
                <a:ext cx="80" cy="20"/>
              </a:xfrm>
              <a:custGeom>
                <a:avLst/>
                <a:gdLst/>
                <a:ahLst/>
                <a:cxnLst>
                  <a:cxn ang="0">
                    <a:pos x="0" y="0"/>
                  </a:cxn>
                  <a:cxn ang="0">
                    <a:pos x="0" y="0"/>
                  </a:cxn>
                  <a:cxn ang="0">
                    <a:pos x="4" y="4"/>
                  </a:cxn>
                  <a:cxn ang="0">
                    <a:pos x="19" y="14"/>
                  </a:cxn>
                  <a:cxn ang="0">
                    <a:pos x="31" y="16"/>
                  </a:cxn>
                  <a:cxn ang="0">
                    <a:pos x="48" y="16"/>
                  </a:cxn>
                  <a:cxn ang="0">
                    <a:pos x="67" y="19"/>
                  </a:cxn>
                  <a:cxn ang="0">
                    <a:pos x="79" y="19"/>
                  </a:cxn>
                  <a:cxn ang="0">
                    <a:pos x="72" y="14"/>
                  </a:cxn>
                  <a:cxn ang="0">
                    <a:pos x="62" y="12"/>
                  </a:cxn>
                  <a:cxn ang="0">
                    <a:pos x="60" y="4"/>
                  </a:cxn>
                  <a:cxn ang="0">
                    <a:pos x="57" y="0"/>
                  </a:cxn>
                  <a:cxn ang="0">
                    <a:pos x="0" y="0"/>
                  </a:cxn>
                </a:cxnLst>
                <a:rect l="0" t="0" r="r" b="b"/>
                <a:pathLst>
                  <a:path w="80" h="20">
                    <a:moveTo>
                      <a:pt x="0" y="0"/>
                    </a:moveTo>
                    <a:lnTo>
                      <a:pt x="0" y="0"/>
                    </a:lnTo>
                    <a:lnTo>
                      <a:pt x="4" y="4"/>
                    </a:lnTo>
                    <a:lnTo>
                      <a:pt x="19" y="14"/>
                    </a:lnTo>
                    <a:lnTo>
                      <a:pt x="31" y="16"/>
                    </a:lnTo>
                    <a:lnTo>
                      <a:pt x="48" y="16"/>
                    </a:lnTo>
                    <a:lnTo>
                      <a:pt x="67" y="19"/>
                    </a:lnTo>
                    <a:lnTo>
                      <a:pt x="79" y="19"/>
                    </a:lnTo>
                    <a:lnTo>
                      <a:pt x="72" y="14"/>
                    </a:lnTo>
                    <a:lnTo>
                      <a:pt x="62" y="12"/>
                    </a:lnTo>
                    <a:lnTo>
                      <a:pt x="60" y="4"/>
                    </a:lnTo>
                    <a:lnTo>
                      <a:pt x="5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1009"/>
              <p:cNvSpPr>
                <a:spLocks/>
              </p:cNvSpPr>
              <p:nvPr/>
            </p:nvSpPr>
            <p:spPr bwMode="auto">
              <a:xfrm>
                <a:off x="6782" y="6933"/>
                <a:ext cx="139" cy="34"/>
              </a:xfrm>
              <a:custGeom>
                <a:avLst/>
                <a:gdLst/>
                <a:ahLst/>
                <a:cxnLst>
                  <a:cxn ang="0">
                    <a:pos x="43" y="28"/>
                  </a:cxn>
                  <a:cxn ang="0">
                    <a:pos x="50" y="31"/>
                  </a:cxn>
                  <a:cxn ang="0">
                    <a:pos x="64" y="31"/>
                  </a:cxn>
                  <a:cxn ang="0">
                    <a:pos x="107" y="33"/>
                  </a:cxn>
                  <a:cxn ang="0">
                    <a:pos x="139" y="28"/>
                  </a:cxn>
                  <a:cxn ang="0">
                    <a:pos x="110" y="14"/>
                  </a:cxn>
                  <a:cxn ang="0">
                    <a:pos x="105" y="9"/>
                  </a:cxn>
                  <a:cxn ang="0">
                    <a:pos x="100" y="7"/>
                  </a:cxn>
                  <a:cxn ang="0">
                    <a:pos x="72" y="7"/>
                  </a:cxn>
                  <a:cxn ang="0">
                    <a:pos x="69" y="4"/>
                  </a:cxn>
                  <a:cxn ang="0">
                    <a:pos x="50" y="4"/>
                  </a:cxn>
                  <a:cxn ang="0">
                    <a:pos x="47" y="2"/>
                  </a:cxn>
                  <a:cxn ang="0">
                    <a:pos x="43" y="2"/>
                  </a:cxn>
                  <a:cxn ang="0">
                    <a:pos x="38" y="0"/>
                  </a:cxn>
                  <a:cxn ang="0">
                    <a:pos x="31" y="0"/>
                  </a:cxn>
                  <a:cxn ang="0">
                    <a:pos x="2" y="9"/>
                  </a:cxn>
                  <a:cxn ang="0">
                    <a:pos x="0" y="14"/>
                  </a:cxn>
                  <a:cxn ang="0">
                    <a:pos x="2" y="19"/>
                  </a:cxn>
                  <a:cxn ang="0">
                    <a:pos x="16" y="26"/>
                  </a:cxn>
                  <a:cxn ang="0">
                    <a:pos x="23" y="26"/>
                  </a:cxn>
                  <a:cxn ang="0">
                    <a:pos x="31" y="28"/>
                  </a:cxn>
                  <a:cxn ang="0">
                    <a:pos x="43" y="28"/>
                  </a:cxn>
                </a:cxnLst>
                <a:rect l="0" t="0" r="r" b="b"/>
                <a:pathLst>
                  <a:path w="139" h="34">
                    <a:moveTo>
                      <a:pt x="43" y="28"/>
                    </a:moveTo>
                    <a:lnTo>
                      <a:pt x="50" y="31"/>
                    </a:lnTo>
                    <a:lnTo>
                      <a:pt x="64" y="31"/>
                    </a:lnTo>
                    <a:lnTo>
                      <a:pt x="107" y="33"/>
                    </a:lnTo>
                    <a:lnTo>
                      <a:pt x="139" y="28"/>
                    </a:lnTo>
                    <a:lnTo>
                      <a:pt x="110" y="14"/>
                    </a:lnTo>
                    <a:lnTo>
                      <a:pt x="105" y="9"/>
                    </a:lnTo>
                    <a:lnTo>
                      <a:pt x="100" y="7"/>
                    </a:lnTo>
                    <a:lnTo>
                      <a:pt x="72" y="7"/>
                    </a:lnTo>
                    <a:lnTo>
                      <a:pt x="69" y="4"/>
                    </a:lnTo>
                    <a:lnTo>
                      <a:pt x="50" y="4"/>
                    </a:lnTo>
                    <a:lnTo>
                      <a:pt x="47" y="2"/>
                    </a:lnTo>
                    <a:lnTo>
                      <a:pt x="43" y="2"/>
                    </a:lnTo>
                    <a:lnTo>
                      <a:pt x="38" y="0"/>
                    </a:lnTo>
                    <a:lnTo>
                      <a:pt x="31" y="0"/>
                    </a:lnTo>
                    <a:lnTo>
                      <a:pt x="2" y="9"/>
                    </a:lnTo>
                    <a:lnTo>
                      <a:pt x="0" y="14"/>
                    </a:lnTo>
                    <a:lnTo>
                      <a:pt x="2" y="19"/>
                    </a:lnTo>
                    <a:lnTo>
                      <a:pt x="16" y="26"/>
                    </a:lnTo>
                    <a:lnTo>
                      <a:pt x="23" y="26"/>
                    </a:lnTo>
                    <a:lnTo>
                      <a:pt x="31" y="28"/>
                    </a:lnTo>
                    <a:lnTo>
                      <a:pt x="43" y="28"/>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1010"/>
              <p:cNvSpPr>
                <a:spLocks/>
              </p:cNvSpPr>
              <p:nvPr/>
            </p:nvSpPr>
            <p:spPr bwMode="auto">
              <a:xfrm>
                <a:off x="6799" y="6914"/>
                <a:ext cx="53" cy="22"/>
              </a:xfrm>
              <a:custGeom>
                <a:avLst/>
                <a:gdLst/>
                <a:ahLst/>
                <a:cxnLst>
                  <a:cxn ang="0">
                    <a:pos x="24" y="4"/>
                  </a:cxn>
                  <a:cxn ang="0">
                    <a:pos x="0" y="0"/>
                  </a:cxn>
                  <a:cxn ang="0">
                    <a:pos x="2" y="4"/>
                  </a:cxn>
                  <a:cxn ang="0">
                    <a:pos x="7" y="7"/>
                  </a:cxn>
                  <a:cxn ang="0">
                    <a:pos x="12" y="11"/>
                  </a:cxn>
                  <a:cxn ang="0">
                    <a:pos x="16" y="11"/>
                  </a:cxn>
                  <a:cxn ang="0">
                    <a:pos x="21" y="16"/>
                  </a:cxn>
                  <a:cxn ang="0">
                    <a:pos x="26" y="19"/>
                  </a:cxn>
                  <a:cxn ang="0">
                    <a:pos x="33" y="19"/>
                  </a:cxn>
                  <a:cxn ang="0">
                    <a:pos x="38" y="21"/>
                  </a:cxn>
                  <a:cxn ang="0">
                    <a:pos x="52" y="21"/>
                  </a:cxn>
                  <a:cxn ang="0">
                    <a:pos x="48" y="16"/>
                  </a:cxn>
                  <a:cxn ang="0">
                    <a:pos x="45" y="16"/>
                  </a:cxn>
                  <a:cxn ang="0">
                    <a:pos x="38" y="9"/>
                  </a:cxn>
                  <a:cxn ang="0">
                    <a:pos x="36" y="4"/>
                  </a:cxn>
                  <a:cxn ang="0">
                    <a:pos x="24" y="4"/>
                  </a:cxn>
                </a:cxnLst>
                <a:rect l="0" t="0" r="r" b="b"/>
                <a:pathLst>
                  <a:path w="53" h="22">
                    <a:moveTo>
                      <a:pt x="24" y="4"/>
                    </a:moveTo>
                    <a:lnTo>
                      <a:pt x="0" y="0"/>
                    </a:lnTo>
                    <a:lnTo>
                      <a:pt x="2" y="4"/>
                    </a:lnTo>
                    <a:lnTo>
                      <a:pt x="7" y="7"/>
                    </a:lnTo>
                    <a:lnTo>
                      <a:pt x="12" y="11"/>
                    </a:lnTo>
                    <a:lnTo>
                      <a:pt x="16" y="11"/>
                    </a:lnTo>
                    <a:lnTo>
                      <a:pt x="21" y="16"/>
                    </a:lnTo>
                    <a:lnTo>
                      <a:pt x="26" y="19"/>
                    </a:lnTo>
                    <a:lnTo>
                      <a:pt x="33" y="19"/>
                    </a:lnTo>
                    <a:lnTo>
                      <a:pt x="38" y="21"/>
                    </a:lnTo>
                    <a:lnTo>
                      <a:pt x="52" y="21"/>
                    </a:lnTo>
                    <a:lnTo>
                      <a:pt x="48" y="16"/>
                    </a:lnTo>
                    <a:lnTo>
                      <a:pt x="45" y="16"/>
                    </a:lnTo>
                    <a:lnTo>
                      <a:pt x="38" y="9"/>
                    </a:lnTo>
                    <a:lnTo>
                      <a:pt x="36" y="4"/>
                    </a:lnTo>
                    <a:lnTo>
                      <a:pt x="24"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Freeform 1011"/>
              <p:cNvSpPr>
                <a:spLocks/>
              </p:cNvSpPr>
              <p:nvPr/>
            </p:nvSpPr>
            <p:spPr bwMode="auto">
              <a:xfrm>
                <a:off x="6780" y="6931"/>
                <a:ext cx="112" cy="36"/>
              </a:xfrm>
              <a:custGeom>
                <a:avLst/>
                <a:gdLst/>
                <a:ahLst/>
                <a:cxnLst>
                  <a:cxn ang="0">
                    <a:pos x="28" y="0"/>
                  </a:cxn>
                  <a:cxn ang="0">
                    <a:pos x="0" y="14"/>
                  </a:cxn>
                  <a:cxn ang="0">
                    <a:pos x="2" y="19"/>
                  </a:cxn>
                  <a:cxn ang="0">
                    <a:pos x="7" y="23"/>
                  </a:cxn>
                  <a:cxn ang="0">
                    <a:pos x="12" y="26"/>
                  </a:cxn>
                  <a:cxn ang="0">
                    <a:pos x="16" y="26"/>
                  </a:cxn>
                  <a:cxn ang="0">
                    <a:pos x="23" y="28"/>
                  </a:cxn>
                  <a:cxn ang="0">
                    <a:pos x="28" y="28"/>
                  </a:cxn>
                  <a:cxn ang="0">
                    <a:pos x="36" y="31"/>
                  </a:cxn>
                  <a:cxn ang="0">
                    <a:pos x="43" y="31"/>
                  </a:cxn>
                  <a:cxn ang="0">
                    <a:pos x="50" y="33"/>
                  </a:cxn>
                  <a:cxn ang="0">
                    <a:pos x="74" y="33"/>
                  </a:cxn>
                  <a:cxn ang="0">
                    <a:pos x="79" y="36"/>
                  </a:cxn>
                  <a:cxn ang="0">
                    <a:pos x="112" y="36"/>
                  </a:cxn>
                  <a:cxn ang="0">
                    <a:pos x="98" y="26"/>
                  </a:cxn>
                  <a:cxn ang="0">
                    <a:pos x="86" y="7"/>
                  </a:cxn>
                  <a:cxn ang="0">
                    <a:pos x="64" y="7"/>
                  </a:cxn>
                  <a:cxn ang="0">
                    <a:pos x="38" y="2"/>
                  </a:cxn>
                  <a:cxn ang="0">
                    <a:pos x="28" y="0"/>
                  </a:cxn>
                </a:cxnLst>
                <a:rect l="0" t="0" r="r" b="b"/>
                <a:pathLst>
                  <a:path w="112" h="36">
                    <a:moveTo>
                      <a:pt x="28" y="0"/>
                    </a:moveTo>
                    <a:lnTo>
                      <a:pt x="0" y="14"/>
                    </a:lnTo>
                    <a:lnTo>
                      <a:pt x="2" y="19"/>
                    </a:lnTo>
                    <a:lnTo>
                      <a:pt x="7" y="23"/>
                    </a:lnTo>
                    <a:lnTo>
                      <a:pt x="12" y="26"/>
                    </a:lnTo>
                    <a:lnTo>
                      <a:pt x="16" y="26"/>
                    </a:lnTo>
                    <a:lnTo>
                      <a:pt x="23" y="28"/>
                    </a:lnTo>
                    <a:lnTo>
                      <a:pt x="28" y="28"/>
                    </a:lnTo>
                    <a:lnTo>
                      <a:pt x="36" y="31"/>
                    </a:lnTo>
                    <a:lnTo>
                      <a:pt x="43" y="31"/>
                    </a:lnTo>
                    <a:lnTo>
                      <a:pt x="50" y="33"/>
                    </a:lnTo>
                    <a:lnTo>
                      <a:pt x="74" y="33"/>
                    </a:lnTo>
                    <a:lnTo>
                      <a:pt x="79" y="36"/>
                    </a:lnTo>
                    <a:lnTo>
                      <a:pt x="112" y="36"/>
                    </a:lnTo>
                    <a:lnTo>
                      <a:pt x="98" y="26"/>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6" name="Freeform 1012"/>
              <p:cNvSpPr>
                <a:spLocks/>
              </p:cNvSpPr>
              <p:nvPr/>
            </p:nvSpPr>
            <p:spPr bwMode="auto">
              <a:xfrm>
                <a:off x="6669" y="6804"/>
                <a:ext cx="36" cy="7"/>
              </a:xfrm>
              <a:custGeom>
                <a:avLst/>
                <a:gdLst/>
                <a:ahLst/>
                <a:cxnLst>
                  <a:cxn ang="0">
                    <a:pos x="35" y="7"/>
                  </a:cxn>
                  <a:cxn ang="0">
                    <a:pos x="35" y="2"/>
                  </a:cxn>
                  <a:cxn ang="0">
                    <a:pos x="21" y="2"/>
                  </a:cxn>
                  <a:cxn ang="0">
                    <a:pos x="19" y="0"/>
                  </a:cxn>
                  <a:cxn ang="0">
                    <a:pos x="14" y="0"/>
                  </a:cxn>
                  <a:cxn ang="0">
                    <a:pos x="11" y="2"/>
                  </a:cxn>
                  <a:cxn ang="0">
                    <a:pos x="0" y="2"/>
                  </a:cxn>
                  <a:cxn ang="0">
                    <a:pos x="0" y="7"/>
                  </a:cxn>
                  <a:cxn ang="0">
                    <a:pos x="35" y="7"/>
                  </a:cxn>
                </a:cxnLst>
                <a:rect l="0" t="0" r="r" b="b"/>
                <a:pathLst>
                  <a:path w="36" h="7">
                    <a:moveTo>
                      <a:pt x="35" y="7"/>
                    </a:moveTo>
                    <a:lnTo>
                      <a:pt x="35" y="2"/>
                    </a:lnTo>
                    <a:lnTo>
                      <a:pt x="21" y="2"/>
                    </a:lnTo>
                    <a:lnTo>
                      <a:pt x="19" y="0"/>
                    </a:lnTo>
                    <a:lnTo>
                      <a:pt x="14" y="0"/>
                    </a:lnTo>
                    <a:lnTo>
                      <a:pt x="11" y="2"/>
                    </a:lnTo>
                    <a:lnTo>
                      <a:pt x="0" y="2"/>
                    </a:lnTo>
                    <a:lnTo>
                      <a:pt x="0" y="7"/>
                    </a:lnTo>
                    <a:lnTo>
                      <a:pt x="35"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1013"/>
              <p:cNvSpPr>
                <a:spLocks/>
              </p:cNvSpPr>
              <p:nvPr/>
            </p:nvSpPr>
            <p:spPr bwMode="auto">
              <a:xfrm>
                <a:off x="6667" y="6820"/>
                <a:ext cx="38" cy="99"/>
              </a:xfrm>
              <a:custGeom>
                <a:avLst/>
                <a:gdLst/>
                <a:ahLst/>
                <a:cxnLst>
                  <a:cxn ang="0">
                    <a:pos x="28" y="86"/>
                  </a:cxn>
                  <a:cxn ang="0">
                    <a:pos x="0" y="83"/>
                  </a:cxn>
                  <a:cxn ang="0">
                    <a:pos x="0" y="98"/>
                  </a:cxn>
                  <a:cxn ang="0">
                    <a:pos x="4" y="88"/>
                  </a:cxn>
                  <a:cxn ang="0">
                    <a:pos x="38" y="88"/>
                  </a:cxn>
                  <a:cxn ang="0">
                    <a:pos x="36" y="71"/>
                  </a:cxn>
                  <a:cxn ang="0">
                    <a:pos x="33" y="50"/>
                  </a:cxn>
                  <a:cxn ang="0">
                    <a:pos x="33" y="4"/>
                  </a:cxn>
                  <a:cxn ang="0">
                    <a:pos x="38" y="0"/>
                  </a:cxn>
                  <a:cxn ang="0">
                    <a:pos x="28" y="0"/>
                  </a:cxn>
                  <a:cxn ang="0">
                    <a:pos x="28" y="86"/>
                  </a:cxn>
                </a:cxnLst>
                <a:rect l="0" t="0" r="r" b="b"/>
                <a:pathLst>
                  <a:path w="38" h="99">
                    <a:moveTo>
                      <a:pt x="28" y="86"/>
                    </a:moveTo>
                    <a:lnTo>
                      <a:pt x="0" y="83"/>
                    </a:lnTo>
                    <a:lnTo>
                      <a:pt x="0" y="98"/>
                    </a:lnTo>
                    <a:lnTo>
                      <a:pt x="4" y="88"/>
                    </a:lnTo>
                    <a:lnTo>
                      <a:pt x="38" y="88"/>
                    </a:lnTo>
                    <a:lnTo>
                      <a:pt x="36" y="71"/>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1014"/>
              <p:cNvSpPr>
                <a:spLocks/>
              </p:cNvSpPr>
              <p:nvPr/>
            </p:nvSpPr>
            <p:spPr bwMode="auto">
              <a:xfrm>
                <a:off x="6662" y="6811"/>
                <a:ext cx="48" cy="110"/>
              </a:xfrm>
              <a:custGeom>
                <a:avLst/>
                <a:gdLst/>
                <a:ahLst/>
                <a:cxnLst>
                  <a:cxn ang="0">
                    <a:pos x="0" y="9"/>
                  </a:cxn>
                  <a:cxn ang="0">
                    <a:pos x="0" y="110"/>
                  </a:cxn>
                  <a:cxn ang="0">
                    <a:pos x="4" y="110"/>
                  </a:cxn>
                  <a:cxn ang="0">
                    <a:pos x="4" y="14"/>
                  </a:cxn>
                  <a:cxn ang="0">
                    <a:pos x="47" y="7"/>
                  </a:cxn>
                  <a:cxn ang="0">
                    <a:pos x="47" y="2"/>
                  </a:cxn>
                  <a:cxn ang="0">
                    <a:pos x="2" y="0"/>
                  </a:cxn>
                  <a:cxn ang="0">
                    <a:pos x="0" y="9"/>
                  </a:cxn>
                </a:cxnLst>
                <a:rect l="0" t="0" r="r" b="b"/>
                <a:pathLst>
                  <a:path w="48" h="110">
                    <a:moveTo>
                      <a:pt x="0" y="9"/>
                    </a:moveTo>
                    <a:lnTo>
                      <a:pt x="0" y="110"/>
                    </a:lnTo>
                    <a:lnTo>
                      <a:pt x="4" y="110"/>
                    </a:lnTo>
                    <a:lnTo>
                      <a:pt x="4" y="14"/>
                    </a:lnTo>
                    <a:lnTo>
                      <a:pt x="47" y="7"/>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1015"/>
              <p:cNvSpPr>
                <a:spLocks/>
              </p:cNvSpPr>
              <p:nvPr/>
            </p:nvSpPr>
            <p:spPr bwMode="auto">
              <a:xfrm>
                <a:off x="6669" y="6823"/>
                <a:ext cx="41" cy="93"/>
              </a:xfrm>
              <a:custGeom>
                <a:avLst/>
                <a:gdLst/>
                <a:ahLst/>
                <a:cxnLst>
                  <a:cxn ang="0">
                    <a:pos x="33" y="31"/>
                  </a:cxn>
                  <a:cxn ang="0">
                    <a:pos x="35" y="19"/>
                  </a:cxn>
                  <a:cxn ang="0">
                    <a:pos x="40" y="0"/>
                  </a:cxn>
                  <a:cxn ang="0">
                    <a:pos x="31" y="2"/>
                  </a:cxn>
                  <a:cxn ang="0">
                    <a:pos x="31" y="86"/>
                  </a:cxn>
                  <a:cxn ang="0">
                    <a:pos x="23" y="86"/>
                  </a:cxn>
                  <a:cxn ang="0">
                    <a:pos x="2" y="83"/>
                  </a:cxn>
                  <a:cxn ang="0">
                    <a:pos x="0" y="91"/>
                  </a:cxn>
                  <a:cxn ang="0">
                    <a:pos x="35" y="93"/>
                  </a:cxn>
                  <a:cxn ang="0">
                    <a:pos x="33" y="79"/>
                  </a:cxn>
                  <a:cxn ang="0">
                    <a:pos x="33" y="31"/>
                  </a:cxn>
                </a:cxnLst>
                <a:rect l="0" t="0" r="r" b="b"/>
                <a:pathLst>
                  <a:path w="41" h="93">
                    <a:moveTo>
                      <a:pt x="33" y="31"/>
                    </a:moveTo>
                    <a:lnTo>
                      <a:pt x="35" y="19"/>
                    </a:lnTo>
                    <a:lnTo>
                      <a:pt x="40" y="0"/>
                    </a:lnTo>
                    <a:lnTo>
                      <a:pt x="31" y="2"/>
                    </a:lnTo>
                    <a:lnTo>
                      <a:pt x="31" y="86"/>
                    </a:lnTo>
                    <a:lnTo>
                      <a:pt x="23" y="86"/>
                    </a:lnTo>
                    <a:lnTo>
                      <a:pt x="2" y="83"/>
                    </a:lnTo>
                    <a:lnTo>
                      <a:pt x="0" y="91"/>
                    </a:lnTo>
                    <a:lnTo>
                      <a:pt x="35"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1016"/>
              <p:cNvSpPr>
                <a:spLocks/>
              </p:cNvSpPr>
              <p:nvPr/>
            </p:nvSpPr>
            <p:spPr bwMode="auto">
              <a:xfrm>
                <a:off x="6679" y="6830"/>
                <a:ext cx="5" cy="10"/>
              </a:xfrm>
              <a:custGeom>
                <a:avLst/>
                <a:gdLst/>
                <a:ahLst/>
                <a:cxnLst>
                  <a:cxn ang="0">
                    <a:pos x="2" y="0"/>
                  </a:cxn>
                  <a:cxn ang="0">
                    <a:pos x="0" y="0"/>
                  </a:cxn>
                  <a:cxn ang="0">
                    <a:pos x="0" y="7"/>
                  </a:cxn>
                  <a:cxn ang="0">
                    <a:pos x="4" y="9"/>
                  </a:cxn>
                  <a:cxn ang="0">
                    <a:pos x="4" y="0"/>
                  </a:cxn>
                  <a:cxn ang="0">
                    <a:pos x="2" y="0"/>
                  </a:cxn>
                </a:cxnLst>
                <a:rect l="0" t="0" r="r" b="b"/>
                <a:pathLst>
                  <a:path w="5"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1017"/>
              <p:cNvSpPr>
                <a:spLocks/>
              </p:cNvSpPr>
              <p:nvPr/>
            </p:nvSpPr>
            <p:spPr bwMode="auto">
              <a:xfrm>
                <a:off x="6679" y="6852"/>
                <a:ext cx="5" cy="9"/>
              </a:xfrm>
              <a:custGeom>
                <a:avLst/>
                <a:gdLst/>
                <a:ahLst/>
                <a:cxnLst>
                  <a:cxn ang="0">
                    <a:pos x="2" y="0"/>
                  </a:cxn>
                  <a:cxn ang="0">
                    <a:pos x="0" y="0"/>
                  </a:cxn>
                  <a:cxn ang="0">
                    <a:pos x="0" y="7"/>
                  </a:cxn>
                  <a:cxn ang="0">
                    <a:pos x="4" y="9"/>
                  </a:cxn>
                  <a:cxn ang="0">
                    <a:pos x="4" y="0"/>
                  </a:cxn>
                  <a:cxn ang="0">
                    <a:pos x="2" y="0"/>
                  </a:cxn>
                </a:cxnLst>
                <a:rect l="0" t="0" r="r" b="b"/>
                <a:pathLst>
                  <a:path w="5" h="9">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Freeform 1018"/>
              <p:cNvSpPr>
                <a:spLocks/>
              </p:cNvSpPr>
              <p:nvPr/>
            </p:nvSpPr>
            <p:spPr bwMode="auto">
              <a:xfrm>
                <a:off x="6676" y="6828"/>
                <a:ext cx="8"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8"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3" name="Freeform 1019"/>
              <p:cNvSpPr>
                <a:spLocks/>
              </p:cNvSpPr>
              <p:nvPr/>
            </p:nvSpPr>
            <p:spPr bwMode="auto">
              <a:xfrm>
                <a:off x="6676" y="6849"/>
                <a:ext cx="8" cy="12"/>
              </a:xfrm>
              <a:custGeom>
                <a:avLst/>
                <a:gdLst/>
                <a:ahLst/>
                <a:cxnLst>
                  <a:cxn ang="0">
                    <a:pos x="2" y="0"/>
                  </a:cxn>
                  <a:cxn ang="0">
                    <a:pos x="2" y="0"/>
                  </a:cxn>
                  <a:cxn ang="0">
                    <a:pos x="0" y="2"/>
                  </a:cxn>
                  <a:cxn ang="0">
                    <a:pos x="0" y="9"/>
                  </a:cxn>
                  <a:cxn ang="0">
                    <a:pos x="2" y="11"/>
                  </a:cxn>
                  <a:cxn ang="0">
                    <a:pos x="7" y="7"/>
                  </a:cxn>
                  <a:cxn ang="0">
                    <a:pos x="7" y="4"/>
                  </a:cxn>
                  <a:cxn ang="0">
                    <a:pos x="2" y="0"/>
                  </a:cxn>
                </a:cxnLst>
                <a:rect l="0" t="0" r="r" b="b"/>
                <a:pathLst>
                  <a:path w="8" h="12">
                    <a:moveTo>
                      <a:pt x="2" y="0"/>
                    </a:moveTo>
                    <a:lnTo>
                      <a:pt x="2" y="0"/>
                    </a:lnTo>
                    <a:lnTo>
                      <a:pt x="0" y="2"/>
                    </a:lnTo>
                    <a:lnTo>
                      <a:pt x="0" y="9"/>
                    </a:lnTo>
                    <a:lnTo>
                      <a:pt x="2" y="11"/>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4" name="Freeform 1020"/>
              <p:cNvSpPr>
                <a:spLocks/>
              </p:cNvSpPr>
              <p:nvPr/>
            </p:nvSpPr>
            <p:spPr bwMode="auto">
              <a:xfrm>
                <a:off x="6669" y="6736"/>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5" name="Freeform 1021"/>
              <p:cNvSpPr>
                <a:spLocks/>
              </p:cNvSpPr>
              <p:nvPr/>
            </p:nvSpPr>
            <p:spPr bwMode="auto">
              <a:xfrm>
                <a:off x="6684" y="6734"/>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1022"/>
              <p:cNvSpPr>
                <a:spLocks/>
              </p:cNvSpPr>
              <p:nvPr/>
            </p:nvSpPr>
            <p:spPr bwMode="auto">
              <a:xfrm>
                <a:off x="6698" y="6734"/>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1023"/>
              <p:cNvSpPr>
                <a:spLocks/>
              </p:cNvSpPr>
              <p:nvPr/>
            </p:nvSpPr>
            <p:spPr bwMode="auto">
              <a:xfrm>
                <a:off x="6669" y="6736"/>
                <a:ext cx="7" cy="3"/>
              </a:xfrm>
              <a:custGeom>
                <a:avLst/>
                <a:gdLst/>
                <a:ahLst/>
                <a:cxnLst>
                  <a:cxn ang="0">
                    <a:pos x="2" y="0"/>
                  </a:cxn>
                  <a:cxn ang="0">
                    <a:pos x="2" y="0"/>
                  </a:cxn>
                  <a:cxn ang="0">
                    <a:pos x="0" y="2"/>
                  </a:cxn>
                  <a:cxn ang="0">
                    <a:pos x="7" y="2"/>
                  </a:cxn>
                  <a:cxn ang="0">
                    <a:pos x="2" y="0"/>
                  </a:cxn>
                </a:cxnLst>
                <a:rect l="0" t="0" r="r" b="b"/>
                <a:pathLst>
                  <a:path w="7" h="3">
                    <a:moveTo>
                      <a:pt x="2" y="0"/>
                    </a:moveTo>
                    <a:lnTo>
                      <a:pt x="2" y="0"/>
                    </a:lnTo>
                    <a:lnTo>
                      <a:pt x="0" y="2"/>
                    </a:lnTo>
                    <a:lnTo>
                      <a:pt x="7"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Freeform 1024"/>
              <p:cNvSpPr>
                <a:spLocks/>
              </p:cNvSpPr>
              <p:nvPr/>
            </p:nvSpPr>
            <p:spPr bwMode="auto">
              <a:xfrm>
                <a:off x="6684" y="6734"/>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1025"/>
              <p:cNvSpPr>
                <a:spLocks/>
              </p:cNvSpPr>
              <p:nvPr/>
            </p:nvSpPr>
            <p:spPr bwMode="auto">
              <a:xfrm>
                <a:off x="6698" y="6734"/>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Freeform 1026"/>
              <p:cNvSpPr>
                <a:spLocks/>
              </p:cNvSpPr>
              <p:nvPr/>
            </p:nvSpPr>
            <p:spPr bwMode="auto">
              <a:xfrm>
                <a:off x="6672" y="6928"/>
                <a:ext cx="43" cy="15"/>
              </a:xfrm>
              <a:custGeom>
                <a:avLst/>
                <a:gdLst/>
                <a:ahLst/>
                <a:cxnLst>
                  <a:cxn ang="0">
                    <a:pos x="0" y="0"/>
                  </a:cxn>
                  <a:cxn ang="0">
                    <a:pos x="0" y="9"/>
                  </a:cxn>
                  <a:cxn ang="0">
                    <a:pos x="43" y="14"/>
                  </a:cxn>
                  <a:cxn ang="0">
                    <a:pos x="43" y="4"/>
                  </a:cxn>
                  <a:cxn ang="0">
                    <a:pos x="0" y="0"/>
                  </a:cxn>
                </a:cxnLst>
                <a:rect l="0" t="0" r="r" b="b"/>
                <a:pathLst>
                  <a:path w="43"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1027"/>
              <p:cNvSpPr>
                <a:spLocks/>
              </p:cNvSpPr>
              <p:nvPr/>
            </p:nvSpPr>
            <p:spPr bwMode="auto">
              <a:xfrm>
                <a:off x="6883" y="6691"/>
                <a:ext cx="14" cy="170"/>
              </a:xfrm>
              <a:custGeom>
                <a:avLst/>
                <a:gdLst/>
                <a:ahLst/>
                <a:cxnLst>
                  <a:cxn ang="0">
                    <a:pos x="7" y="40"/>
                  </a:cxn>
                  <a:cxn ang="0">
                    <a:pos x="7" y="0"/>
                  </a:cxn>
                  <a:cxn ang="0">
                    <a:pos x="2" y="2"/>
                  </a:cxn>
                  <a:cxn ang="0">
                    <a:pos x="2" y="86"/>
                  </a:cxn>
                  <a:cxn ang="0">
                    <a:pos x="0" y="127"/>
                  </a:cxn>
                  <a:cxn ang="0">
                    <a:pos x="0" y="167"/>
                  </a:cxn>
                  <a:cxn ang="0">
                    <a:pos x="14" y="170"/>
                  </a:cxn>
                  <a:cxn ang="0">
                    <a:pos x="2" y="165"/>
                  </a:cxn>
                  <a:cxn ang="0">
                    <a:pos x="4" y="124"/>
                  </a:cxn>
                  <a:cxn ang="0">
                    <a:pos x="4" y="81"/>
                  </a:cxn>
                  <a:cxn ang="0">
                    <a:pos x="7" y="40"/>
                  </a:cxn>
                </a:cxnLst>
                <a:rect l="0" t="0" r="r" b="b"/>
                <a:pathLst>
                  <a:path w="14" h="170">
                    <a:moveTo>
                      <a:pt x="7" y="40"/>
                    </a:moveTo>
                    <a:lnTo>
                      <a:pt x="7" y="0"/>
                    </a:lnTo>
                    <a:lnTo>
                      <a:pt x="2" y="2"/>
                    </a:lnTo>
                    <a:lnTo>
                      <a:pt x="2" y="86"/>
                    </a:lnTo>
                    <a:lnTo>
                      <a:pt x="0" y="127"/>
                    </a:lnTo>
                    <a:lnTo>
                      <a:pt x="0" y="167"/>
                    </a:lnTo>
                    <a:lnTo>
                      <a:pt x="14" y="170"/>
                    </a:lnTo>
                    <a:lnTo>
                      <a:pt x="2" y="165"/>
                    </a:lnTo>
                    <a:lnTo>
                      <a:pt x="4" y="124"/>
                    </a:lnTo>
                    <a:lnTo>
                      <a:pt x="4" y="81"/>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1028"/>
              <p:cNvSpPr>
                <a:spLocks/>
              </p:cNvSpPr>
              <p:nvPr/>
            </p:nvSpPr>
            <p:spPr bwMode="auto">
              <a:xfrm>
                <a:off x="6912" y="6868"/>
                <a:ext cx="72" cy="111"/>
              </a:xfrm>
              <a:custGeom>
                <a:avLst/>
                <a:gdLst/>
                <a:ahLst/>
                <a:cxnLst>
                  <a:cxn ang="0">
                    <a:pos x="7" y="2"/>
                  </a:cxn>
                  <a:cxn ang="0">
                    <a:pos x="7" y="2"/>
                  </a:cxn>
                  <a:cxn ang="0">
                    <a:pos x="2" y="23"/>
                  </a:cxn>
                  <a:cxn ang="0">
                    <a:pos x="0" y="74"/>
                  </a:cxn>
                  <a:cxn ang="0">
                    <a:pos x="0" y="103"/>
                  </a:cxn>
                  <a:cxn ang="0">
                    <a:pos x="40" y="110"/>
                  </a:cxn>
                  <a:cxn ang="0">
                    <a:pos x="71" y="103"/>
                  </a:cxn>
                  <a:cxn ang="0">
                    <a:pos x="71" y="76"/>
                  </a:cxn>
                  <a:cxn ang="0">
                    <a:pos x="69" y="64"/>
                  </a:cxn>
                  <a:cxn ang="0">
                    <a:pos x="69" y="40"/>
                  </a:cxn>
                  <a:cxn ang="0">
                    <a:pos x="64" y="16"/>
                  </a:cxn>
                  <a:cxn ang="0">
                    <a:pos x="62" y="2"/>
                  </a:cxn>
                  <a:cxn ang="0">
                    <a:pos x="33" y="0"/>
                  </a:cxn>
                  <a:cxn ang="0">
                    <a:pos x="7" y="2"/>
                  </a:cxn>
                </a:cxnLst>
                <a:rect l="0" t="0" r="r" b="b"/>
                <a:pathLst>
                  <a:path w="72" h="111">
                    <a:moveTo>
                      <a:pt x="7" y="2"/>
                    </a:moveTo>
                    <a:lnTo>
                      <a:pt x="7" y="2"/>
                    </a:lnTo>
                    <a:lnTo>
                      <a:pt x="2" y="23"/>
                    </a:lnTo>
                    <a:lnTo>
                      <a:pt x="0" y="74"/>
                    </a:lnTo>
                    <a:lnTo>
                      <a:pt x="0" y="103"/>
                    </a:lnTo>
                    <a:lnTo>
                      <a:pt x="40" y="110"/>
                    </a:lnTo>
                    <a:lnTo>
                      <a:pt x="71" y="103"/>
                    </a:lnTo>
                    <a:lnTo>
                      <a:pt x="71"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1029"/>
              <p:cNvSpPr>
                <a:spLocks/>
              </p:cNvSpPr>
              <p:nvPr/>
            </p:nvSpPr>
            <p:spPr bwMode="auto">
              <a:xfrm>
                <a:off x="6909" y="6880"/>
                <a:ext cx="46" cy="87"/>
              </a:xfrm>
              <a:custGeom>
                <a:avLst/>
                <a:gdLst/>
                <a:ahLst/>
                <a:cxnLst>
                  <a:cxn ang="0">
                    <a:pos x="43" y="0"/>
                  </a:cxn>
                  <a:cxn ang="0">
                    <a:pos x="7" y="0"/>
                  </a:cxn>
                  <a:cxn ang="0">
                    <a:pos x="2" y="21"/>
                  </a:cxn>
                  <a:cxn ang="0">
                    <a:pos x="2" y="40"/>
                  </a:cxn>
                  <a:cxn ang="0">
                    <a:pos x="0" y="60"/>
                  </a:cxn>
                  <a:cxn ang="0">
                    <a:pos x="0" y="81"/>
                  </a:cxn>
                  <a:cxn ang="0">
                    <a:pos x="2" y="83"/>
                  </a:cxn>
                  <a:cxn ang="0">
                    <a:pos x="26" y="83"/>
                  </a:cxn>
                  <a:cxn ang="0">
                    <a:pos x="28" y="86"/>
                  </a:cxn>
                  <a:cxn ang="0">
                    <a:pos x="43" y="86"/>
                  </a:cxn>
                  <a:cxn ang="0">
                    <a:pos x="45" y="64"/>
                  </a:cxn>
                  <a:cxn ang="0">
                    <a:pos x="45" y="21"/>
                  </a:cxn>
                  <a:cxn ang="0">
                    <a:pos x="43" y="0"/>
                  </a:cxn>
                </a:cxnLst>
                <a:rect l="0" t="0" r="r" b="b"/>
                <a:pathLst>
                  <a:path w="46" h="87">
                    <a:moveTo>
                      <a:pt x="43" y="0"/>
                    </a:moveTo>
                    <a:lnTo>
                      <a:pt x="7" y="0"/>
                    </a:lnTo>
                    <a:lnTo>
                      <a:pt x="2" y="21"/>
                    </a:lnTo>
                    <a:lnTo>
                      <a:pt x="2" y="40"/>
                    </a:lnTo>
                    <a:lnTo>
                      <a:pt x="0" y="60"/>
                    </a:lnTo>
                    <a:lnTo>
                      <a:pt x="0" y="81"/>
                    </a:lnTo>
                    <a:lnTo>
                      <a:pt x="2" y="83"/>
                    </a:lnTo>
                    <a:lnTo>
                      <a:pt x="26" y="83"/>
                    </a:lnTo>
                    <a:lnTo>
                      <a:pt x="28" y="86"/>
                    </a:lnTo>
                    <a:lnTo>
                      <a:pt x="43" y="86"/>
                    </a:lnTo>
                    <a:lnTo>
                      <a:pt x="45" y="64"/>
                    </a:lnTo>
                    <a:lnTo>
                      <a:pt x="45" y="21"/>
                    </a:lnTo>
                    <a:lnTo>
                      <a:pt x="43"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Freeform 1030"/>
              <p:cNvSpPr>
                <a:spLocks/>
              </p:cNvSpPr>
              <p:nvPr/>
            </p:nvSpPr>
            <p:spPr bwMode="auto">
              <a:xfrm>
                <a:off x="6912" y="6880"/>
                <a:ext cx="40" cy="82"/>
              </a:xfrm>
              <a:custGeom>
                <a:avLst/>
                <a:gdLst/>
                <a:ahLst/>
                <a:cxnLst>
                  <a:cxn ang="0">
                    <a:pos x="2" y="21"/>
                  </a:cxn>
                  <a:cxn ang="0">
                    <a:pos x="0" y="38"/>
                  </a:cxn>
                  <a:cxn ang="0">
                    <a:pos x="0" y="76"/>
                  </a:cxn>
                  <a:cxn ang="0">
                    <a:pos x="4" y="79"/>
                  </a:cxn>
                  <a:cxn ang="0">
                    <a:pos x="28" y="79"/>
                  </a:cxn>
                  <a:cxn ang="0">
                    <a:pos x="33" y="81"/>
                  </a:cxn>
                  <a:cxn ang="0">
                    <a:pos x="40" y="81"/>
                  </a:cxn>
                  <a:cxn ang="0">
                    <a:pos x="40" y="0"/>
                  </a:cxn>
                  <a:cxn ang="0">
                    <a:pos x="4" y="0"/>
                  </a:cxn>
                  <a:cxn ang="0">
                    <a:pos x="2" y="21"/>
                  </a:cxn>
                </a:cxnLst>
                <a:rect l="0" t="0" r="r" b="b"/>
                <a:pathLst>
                  <a:path w="40" h="82">
                    <a:moveTo>
                      <a:pt x="2" y="21"/>
                    </a:moveTo>
                    <a:lnTo>
                      <a:pt x="0" y="38"/>
                    </a:lnTo>
                    <a:lnTo>
                      <a:pt x="0" y="76"/>
                    </a:lnTo>
                    <a:lnTo>
                      <a:pt x="4" y="79"/>
                    </a:lnTo>
                    <a:lnTo>
                      <a:pt x="28" y="79"/>
                    </a:lnTo>
                    <a:lnTo>
                      <a:pt x="33" y="81"/>
                    </a:lnTo>
                    <a:lnTo>
                      <a:pt x="40" y="81"/>
                    </a:lnTo>
                    <a:lnTo>
                      <a:pt x="40" y="0"/>
                    </a:lnTo>
                    <a:lnTo>
                      <a:pt x="4" y="0"/>
                    </a:lnTo>
                    <a:lnTo>
                      <a:pt x="2" y="21"/>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1031"/>
              <p:cNvSpPr>
                <a:spLocks/>
              </p:cNvSpPr>
              <p:nvPr/>
            </p:nvSpPr>
            <p:spPr bwMode="auto">
              <a:xfrm>
                <a:off x="6912" y="6880"/>
                <a:ext cx="40" cy="75"/>
              </a:xfrm>
              <a:custGeom>
                <a:avLst/>
                <a:gdLst/>
                <a:ahLst/>
                <a:cxnLst>
                  <a:cxn ang="0">
                    <a:pos x="38" y="0"/>
                  </a:cxn>
                  <a:cxn ang="0">
                    <a:pos x="4" y="0"/>
                  </a:cxn>
                  <a:cxn ang="0">
                    <a:pos x="2" y="19"/>
                  </a:cxn>
                  <a:cxn ang="0">
                    <a:pos x="0" y="35"/>
                  </a:cxn>
                  <a:cxn ang="0">
                    <a:pos x="0" y="71"/>
                  </a:cxn>
                  <a:cxn ang="0">
                    <a:pos x="4" y="71"/>
                  </a:cxn>
                  <a:cxn ang="0">
                    <a:pos x="9" y="74"/>
                  </a:cxn>
                  <a:cxn ang="0">
                    <a:pos x="38" y="74"/>
                  </a:cxn>
                  <a:cxn ang="0">
                    <a:pos x="40" y="57"/>
                  </a:cxn>
                  <a:cxn ang="0">
                    <a:pos x="40" y="19"/>
                  </a:cxn>
                  <a:cxn ang="0">
                    <a:pos x="38" y="0"/>
                  </a:cxn>
                </a:cxnLst>
                <a:rect l="0" t="0" r="r" b="b"/>
                <a:pathLst>
                  <a:path w="40" h="75">
                    <a:moveTo>
                      <a:pt x="38" y="0"/>
                    </a:moveTo>
                    <a:lnTo>
                      <a:pt x="4" y="0"/>
                    </a:lnTo>
                    <a:lnTo>
                      <a:pt x="2" y="19"/>
                    </a:lnTo>
                    <a:lnTo>
                      <a:pt x="0" y="35"/>
                    </a:lnTo>
                    <a:lnTo>
                      <a:pt x="0" y="71"/>
                    </a:lnTo>
                    <a:lnTo>
                      <a:pt x="4" y="71"/>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Freeform 1032"/>
              <p:cNvSpPr>
                <a:spLocks/>
              </p:cNvSpPr>
              <p:nvPr/>
            </p:nvSpPr>
            <p:spPr bwMode="auto">
              <a:xfrm>
                <a:off x="6912" y="6880"/>
                <a:ext cx="38" cy="70"/>
              </a:xfrm>
              <a:custGeom>
                <a:avLst/>
                <a:gdLst/>
                <a:ahLst/>
                <a:cxnLst>
                  <a:cxn ang="0">
                    <a:pos x="38" y="69"/>
                  </a:cxn>
                  <a:cxn ang="0">
                    <a:pos x="38" y="0"/>
                  </a:cxn>
                  <a:cxn ang="0">
                    <a:pos x="4" y="0"/>
                  </a:cxn>
                  <a:cxn ang="0">
                    <a:pos x="2" y="19"/>
                  </a:cxn>
                  <a:cxn ang="0">
                    <a:pos x="0" y="33"/>
                  </a:cxn>
                  <a:cxn ang="0">
                    <a:pos x="0" y="67"/>
                  </a:cxn>
                  <a:cxn ang="0">
                    <a:pos x="4" y="67"/>
                  </a:cxn>
                  <a:cxn ang="0">
                    <a:pos x="9" y="69"/>
                  </a:cxn>
                  <a:cxn ang="0">
                    <a:pos x="38" y="69"/>
                  </a:cxn>
                </a:cxnLst>
                <a:rect l="0" t="0" r="r" b="b"/>
                <a:pathLst>
                  <a:path w="38" h="70">
                    <a:moveTo>
                      <a:pt x="38" y="69"/>
                    </a:moveTo>
                    <a:lnTo>
                      <a:pt x="38" y="0"/>
                    </a:lnTo>
                    <a:lnTo>
                      <a:pt x="4" y="0"/>
                    </a:lnTo>
                    <a:lnTo>
                      <a:pt x="2" y="19"/>
                    </a:lnTo>
                    <a:lnTo>
                      <a:pt x="0" y="33"/>
                    </a:lnTo>
                    <a:lnTo>
                      <a:pt x="0" y="67"/>
                    </a:lnTo>
                    <a:lnTo>
                      <a:pt x="4" y="67"/>
                    </a:lnTo>
                    <a:lnTo>
                      <a:pt x="9" y="69"/>
                    </a:lnTo>
                    <a:lnTo>
                      <a:pt x="38" y="69"/>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1033"/>
              <p:cNvSpPr>
                <a:spLocks/>
              </p:cNvSpPr>
              <p:nvPr/>
            </p:nvSpPr>
            <p:spPr bwMode="auto">
              <a:xfrm>
                <a:off x="6912" y="6880"/>
                <a:ext cx="38" cy="65"/>
              </a:xfrm>
              <a:custGeom>
                <a:avLst/>
                <a:gdLst/>
                <a:ahLst/>
                <a:cxnLst>
                  <a:cxn ang="0">
                    <a:pos x="35" y="0"/>
                  </a:cxn>
                  <a:cxn ang="0">
                    <a:pos x="4" y="0"/>
                  </a:cxn>
                  <a:cxn ang="0">
                    <a:pos x="2" y="16"/>
                  </a:cxn>
                  <a:cxn ang="0">
                    <a:pos x="2" y="31"/>
                  </a:cxn>
                  <a:cxn ang="0">
                    <a:pos x="0" y="45"/>
                  </a:cxn>
                  <a:cxn ang="0">
                    <a:pos x="0" y="62"/>
                  </a:cxn>
                  <a:cxn ang="0">
                    <a:pos x="4" y="62"/>
                  </a:cxn>
                  <a:cxn ang="0">
                    <a:pos x="9" y="64"/>
                  </a:cxn>
                  <a:cxn ang="0">
                    <a:pos x="35" y="64"/>
                  </a:cxn>
                  <a:cxn ang="0">
                    <a:pos x="38" y="50"/>
                  </a:cxn>
                  <a:cxn ang="0">
                    <a:pos x="38" y="16"/>
                  </a:cxn>
                  <a:cxn ang="0">
                    <a:pos x="35" y="0"/>
                  </a:cxn>
                </a:cxnLst>
                <a:rect l="0" t="0" r="r" b="b"/>
                <a:pathLst>
                  <a:path w="38" h="65">
                    <a:moveTo>
                      <a:pt x="35" y="0"/>
                    </a:moveTo>
                    <a:lnTo>
                      <a:pt x="4" y="0"/>
                    </a:lnTo>
                    <a:lnTo>
                      <a:pt x="2" y="16"/>
                    </a:lnTo>
                    <a:lnTo>
                      <a:pt x="2" y="31"/>
                    </a:lnTo>
                    <a:lnTo>
                      <a:pt x="0" y="45"/>
                    </a:lnTo>
                    <a:lnTo>
                      <a:pt x="0" y="62"/>
                    </a:lnTo>
                    <a:lnTo>
                      <a:pt x="4" y="62"/>
                    </a:lnTo>
                    <a:lnTo>
                      <a:pt x="9" y="64"/>
                    </a:lnTo>
                    <a:lnTo>
                      <a:pt x="35" y="64"/>
                    </a:lnTo>
                    <a:lnTo>
                      <a:pt x="38" y="50"/>
                    </a:lnTo>
                    <a:lnTo>
                      <a:pt x="38" y="16"/>
                    </a:lnTo>
                    <a:lnTo>
                      <a:pt x="35"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034"/>
              <p:cNvSpPr>
                <a:spLocks/>
              </p:cNvSpPr>
              <p:nvPr/>
            </p:nvSpPr>
            <p:spPr bwMode="auto">
              <a:xfrm>
                <a:off x="6914" y="6880"/>
                <a:ext cx="34" cy="60"/>
              </a:xfrm>
              <a:custGeom>
                <a:avLst/>
                <a:gdLst/>
                <a:ahLst/>
                <a:cxnLst>
                  <a:cxn ang="0">
                    <a:pos x="4" y="0"/>
                  </a:cxn>
                  <a:cxn ang="0">
                    <a:pos x="4" y="0"/>
                  </a:cxn>
                  <a:cxn ang="0">
                    <a:pos x="0" y="16"/>
                  </a:cxn>
                  <a:cxn ang="0">
                    <a:pos x="0" y="57"/>
                  </a:cxn>
                  <a:cxn ang="0">
                    <a:pos x="11" y="57"/>
                  </a:cxn>
                  <a:cxn ang="0">
                    <a:pos x="16" y="60"/>
                  </a:cxn>
                  <a:cxn ang="0">
                    <a:pos x="33" y="60"/>
                  </a:cxn>
                  <a:cxn ang="0">
                    <a:pos x="33" y="0"/>
                  </a:cxn>
                  <a:cxn ang="0">
                    <a:pos x="4" y="0"/>
                  </a:cxn>
                </a:cxnLst>
                <a:rect l="0" t="0" r="r" b="b"/>
                <a:pathLst>
                  <a:path w="34" h="60">
                    <a:moveTo>
                      <a:pt x="4" y="0"/>
                    </a:moveTo>
                    <a:lnTo>
                      <a:pt x="4" y="0"/>
                    </a:lnTo>
                    <a:lnTo>
                      <a:pt x="0" y="16"/>
                    </a:lnTo>
                    <a:lnTo>
                      <a:pt x="0" y="57"/>
                    </a:lnTo>
                    <a:lnTo>
                      <a:pt x="11" y="57"/>
                    </a:lnTo>
                    <a:lnTo>
                      <a:pt x="16"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035"/>
              <p:cNvSpPr>
                <a:spLocks/>
              </p:cNvSpPr>
              <p:nvPr/>
            </p:nvSpPr>
            <p:spPr bwMode="auto">
              <a:xfrm>
                <a:off x="6914" y="6880"/>
                <a:ext cx="34" cy="56"/>
              </a:xfrm>
              <a:custGeom>
                <a:avLst/>
                <a:gdLst/>
                <a:ahLst/>
                <a:cxnLst>
                  <a:cxn ang="0">
                    <a:pos x="31" y="0"/>
                  </a:cxn>
                  <a:cxn ang="0">
                    <a:pos x="4" y="0"/>
                  </a:cxn>
                  <a:cxn ang="0">
                    <a:pos x="2" y="14"/>
                  </a:cxn>
                  <a:cxn ang="0">
                    <a:pos x="0" y="26"/>
                  </a:cxn>
                  <a:cxn ang="0">
                    <a:pos x="0" y="52"/>
                  </a:cxn>
                  <a:cxn ang="0">
                    <a:pos x="7" y="52"/>
                  </a:cxn>
                  <a:cxn ang="0">
                    <a:pos x="11" y="55"/>
                  </a:cxn>
                  <a:cxn ang="0">
                    <a:pos x="31" y="55"/>
                  </a:cxn>
                  <a:cxn ang="0">
                    <a:pos x="33" y="40"/>
                  </a:cxn>
                  <a:cxn ang="0">
                    <a:pos x="33" y="14"/>
                  </a:cxn>
                  <a:cxn ang="0">
                    <a:pos x="31" y="0"/>
                  </a:cxn>
                </a:cxnLst>
                <a:rect l="0" t="0" r="r" b="b"/>
                <a:pathLst>
                  <a:path w="34" h="56">
                    <a:moveTo>
                      <a:pt x="31" y="0"/>
                    </a:moveTo>
                    <a:lnTo>
                      <a:pt x="4" y="0"/>
                    </a:lnTo>
                    <a:lnTo>
                      <a:pt x="2" y="14"/>
                    </a:lnTo>
                    <a:lnTo>
                      <a:pt x="0" y="26"/>
                    </a:lnTo>
                    <a:lnTo>
                      <a:pt x="0" y="52"/>
                    </a:lnTo>
                    <a:lnTo>
                      <a:pt x="7" y="52"/>
                    </a:lnTo>
                    <a:lnTo>
                      <a:pt x="11" y="55"/>
                    </a:lnTo>
                    <a:lnTo>
                      <a:pt x="31" y="55"/>
                    </a:lnTo>
                    <a:lnTo>
                      <a:pt x="33" y="40"/>
                    </a:lnTo>
                    <a:lnTo>
                      <a:pt x="33" y="14"/>
                    </a:lnTo>
                    <a:lnTo>
                      <a:pt x="31"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036"/>
              <p:cNvSpPr>
                <a:spLocks/>
              </p:cNvSpPr>
              <p:nvPr/>
            </p:nvSpPr>
            <p:spPr bwMode="auto">
              <a:xfrm>
                <a:off x="6914" y="6880"/>
                <a:ext cx="31" cy="51"/>
              </a:xfrm>
              <a:custGeom>
                <a:avLst/>
                <a:gdLst/>
                <a:ahLst/>
                <a:cxnLst>
                  <a:cxn ang="0">
                    <a:pos x="4" y="0"/>
                  </a:cxn>
                  <a:cxn ang="0">
                    <a:pos x="4" y="0"/>
                  </a:cxn>
                  <a:cxn ang="0">
                    <a:pos x="0" y="23"/>
                  </a:cxn>
                  <a:cxn ang="0">
                    <a:pos x="0" y="47"/>
                  </a:cxn>
                  <a:cxn ang="0">
                    <a:pos x="14" y="47"/>
                  </a:cxn>
                  <a:cxn ang="0">
                    <a:pos x="19" y="50"/>
                  </a:cxn>
                  <a:cxn ang="0">
                    <a:pos x="31" y="50"/>
                  </a:cxn>
                  <a:cxn ang="0">
                    <a:pos x="31" y="0"/>
                  </a:cxn>
                  <a:cxn ang="0">
                    <a:pos x="4" y="0"/>
                  </a:cxn>
                </a:cxnLst>
                <a:rect l="0" t="0" r="r" b="b"/>
                <a:pathLst>
                  <a:path w="31" h="51">
                    <a:moveTo>
                      <a:pt x="4" y="0"/>
                    </a:moveTo>
                    <a:lnTo>
                      <a:pt x="4" y="0"/>
                    </a:lnTo>
                    <a:lnTo>
                      <a:pt x="0" y="23"/>
                    </a:lnTo>
                    <a:lnTo>
                      <a:pt x="0" y="47"/>
                    </a:lnTo>
                    <a:lnTo>
                      <a:pt x="14" y="47"/>
                    </a:lnTo>
                    <a:lnTo>
                      <a:pt x="19" y="50"/>
                    </a:lnTo>
                    <a:lnTo>
                      <a:pt x="31" y="50"/>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037"/>
              <p:cNvSpPr>
                <a:spLocks/>
              </p:cNvSpPr>
              <p:nvPr/>
            </p:nvSpPr>
            <p:spPr bwMode="auto">
              <a:xfrm>
                <a:off x="6914" y="6880"/>
                <a:ext cx="31" cy="44"/>
              </a:xfrm>
              <a:custGeom>
                <a:avLst/>
                <a:gdLst/>
                <a:ahLst/>
                <a:cxnLst>
                  <a:cxn ang="0">
                    <a:pos x="31" y="43"/>
                  </a:cxn>
                  <a:cxn ang="0">
                    <a:pos x="31" y="0"/>
                  </a:cxn>
                  <a:cxn ang="0">
                    <a:pos x="4" y="0"/>
                  </a:cxn>
                  <a:cxn ang="0">
                    <a:pos x="2" y="11"/>
                  </a:cxn>
                  <a:cxn ang="0">
                    <a:pos x="0" y="21"/>
                  </a:cxn>
                  <a:cxn ang="0">
                    <a:pos x="0" y="43"/>
                  </a:cxn>
                  <a:cxn ang="0">
                    <a:pos x="31" y="43"/>
                  </a:cxn>
                </a:cxnLst>
                <a:rect l="0" t="0" r="r" b="b"/>
                <a:pathLst>
                  <a:path w="31" h="44">
                    <a:moveTo>
                      <a:pt x="31" y="43"/>
                    </a:moveTo>
                    <a:lnTo>
                      <a:pt x="31" y="0"/>
                    </a:lnTo>
                    <a:lnTo>
                      <a:pt x="4" y="0"/>
                    </a:lnTo>
                    <a:lnTo>
                      <a:pt x="2" y="11"/>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038"/>
              <p:cNvSpPr>
                <a:spLocks/>
              </p:cNvSpPr>
              <p:nvPr/>
            </p:nvSpPr>
            <p:spPr bwMode="auto">
              <a:xfrm>
                <a:off x="6916" y="6880"/>
                <a:ext cx="27" cy="39"/>
              </a:xfrm>
              <a:custGeom>
                <a:avLst/>
                <a:gdLst/>
                <a:ahLst/>
                <a:cxnLst>
                  <a:cxn ang="0">
                    <a:pos x="2" y="0"/>
                  </a:cxn>
                  <a:cxn ang="0">
                    <a:pos x="2" y="0"/>
                  </a:cxn>
                  <a:cxn ang="0">
                    <a:pos x="0" y="9"/>
                  </a:cxn>
                  <a:cxn ang="0">
                    <a:pos x="0" y="38"/>
                  </a:cxn>
                  <a:cxn ang="0">
                    <a:pos x="26" y="38"/>
                  </a:cxn>
                  <a:cxn ang="0">
                    <a:pos x="26" y="0"/>
                  </a:cxn>
                  <a:cxn ang="0">
                    <a:pos x="2" y="0"/>
                  </a:cxn>
                </a:cxnLst>
                <a:rect l="0" t="0" r="r" b="b"/>
                <a:pathLst>
                  <a:path w="27" h="39">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039"/>
              <p:cNvSpPr>
                <a:spLocks/>
              </p:cNvSpPr>
              <p:nvPr/>
            </p:nvSpPr>
            <p:spPr bwMode="auto">
              <a:xfrm>
                <a:off x="6916" y="6880"/>
                <a:ext cx="27" cy="34"/>
              </a:xfrm>
              <a:custGeom>
                <a:avLst/>
                <a:gdLst/>
                <a:ahLst/>
                <a:cxnLst>
                  <a:cxn ang="0">
                    <a:pos x="2" y="0"/>
                  </a:cxn>
                  <a:cxn ang="0">
                    <a:pos x="2" y="0"/>
                  </a:cxn>
                  <a:cxn ang="0">
                    <a:pos x="0" y="9"/>
                  </a:cxn>
                  <a:cxn ang="0">
                    <a:pos x="0" y="33"/>
                  </a:cxn>
                  <a:cxn ang="0">
                    <a:pos x="26" y="33"/>
                  </a:cxn>
                  <a:cxn ang="0">
                    <a:pos x="26" y="0"/>
                  </a:cxn>
                  <a:cxn ang="0">
                    <a:pos x="2" y="0"/>
                  </a:cxn>
                </a:cxnLst>
                <a:rect l="0" t="0" r="r" b="b"/>
                <a:pathLst>
                  <a:path w="27" h="34">
                    <a:moveTo>
                      <a:pt x="2" y="0"/>
                    </a:moveTo>
                    <a:lnTo>
                      <a:pt x="2" y="0"/>
                    </a:lnTo>
                    <a:lnTo>
                      <a:pt x="0" y="9"/>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040"/>
              <p:cNvSpPr>
                <a:spLocks/>
              </p:cNvSpPr>
              <p:nvPr/>
            </p:nvSpPr>
            <p:spPr bwMode="auto">
              <a:xfrm>
                <a:off x="6916" y="6880"/>
                <a:ext cx="24" cy="29"/>
              </a:xfrm>
              <a:custGeom>
                <a:avLst/>
                <a:gdLst/>
                <a:ahLst/>
                <a:cxnLst>
                  <a:cxn ang="0">
                    <a:pos x="2" y="0"/>
                  </a:cxn>
                  <a:cxn ang="0">
                    <a:pos x="2" y="0"/>
                  </a:cxn>
                  <a:cxn ang="0">
                    <a:pos x="0" y="7"/>
                  </a:cxn>
                  <a:cxn ang="0">
                    <a:pos x="0" y="28"/>
                  </a:cxn>
                  <a:cxn ang="0">
                    <a:pos x="24" y="28"/>
                  </a:cxn>
                  <a:cxn ang="0">
                    <a:pos x="24" y="0"/>
                  </a:cxn>
                  <a:cxn ang="0">
                    <a:pos x="2" y="0"/>
                  </a:cxn>
                </a:cxnLst>
                <a:rect l="0" t="0" r="r" b="b"/>
                <a:pathLst>
                  <a:path w="24" h="29">
                    <a:moveTo>
                      <a:pt x="2" y="0"/>
                    </a:moveTo>
                    <a:lnTo>
                      <a:pt x="2" y="0"/>
                    </a:lnTo>
                    <a:lnTo>
                      <a:pt x="0" y="7"/>
                    </a:lnTo>
                    <a:lnTo>
                      <a:pt x="0" y="28"/>
                    </a:lnTo>
                    <a:lnTo>
                      <a:pt x="24" y="28"/>
                    </a:lnTo>
                    <a:lnTo>
                      <a:pt x="24"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041"/>
              <p:cNvSpPr>
                <a:spLocks/>
              </p:cNvSpPr>
              <p:nvPr/>
            </p:nvSpPr>
            <p:spPr bwMode="auto">
              <a:xfrm>
                <a:off x="6916" y="6871"/>
                <a:ext cx="36" cy="9"/>
              </a:xfrm>
              <a:custGeom>
                <a:avLst/>
                <a:gdLst/>
                <a:ahLst/>
                <a:cxnLst>
                  <a:cxn ang="0">
                    <a:pos x="31" y="7"/>
                  </a:cxn>
                  <a:cxn ang="0">
                    <a:pos x="36" y="9"/>
                  </a:cxn>
                  <a:cxn ang="0">
                    <a:pos x="36" y="2"/>
                  </a:cxn>
                  <a:cxn ang="0">
                    <a:pos x="19" y="0"/>
                  </a:cxn>
                  <a:cxn ang="0">
                    <a:pos x="2" y="0"/>
                  </a:cxn>
                  <a:cxn ang="0">
                    <a:pos x="0" y="7"/>
                  </a:cxn>
                  <a:cxn ang="0">
                    <a:pos x="31" y="7"/>
                  </a:cxn>
                </a:cxnLst>
                <a:rect l="0" t="0" r="r" b="b"/>
                <a:pathLst>
                  <a:path w="36" h="9">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1042"/>
              <p:cNvSpPr>
                <a:spLocks/>
              </p:cNvSpPr>
              <p:nvPr/>
            </p:nvSpPr>
            <p:spPr bwMode="auto">
              <a:xfrm>
                <a:off x="6912" y="6964"/>
                <a:ext cx="40" cy="15"/>
              </a:xfrm>
              <a:custGeom>
                <a:avLst/>
                <a:gdLst/>
                <a:ahLst/>
                <a:cxnLst>
                  <a:cxn ang="0">
                    <a:pos x="0" y="0"/>
                  </a:cxn>
                  <a:cxn ang="0">
                    <a:pos x="0" y="7"/>
                  </a:cxn>
                  <a:cxn ang="0">
                    <a:pos x="40" y="14"/>
                  </a:cxn>
                  <a:cxn ang="0">
                    <a:pos x="40" y="4"/>
                  </a:cxn>
                  <a:cxn ang="0">
                    <a:pos x="0" y="0"/>
                  </a:cxn>
                </a:cxnLst>
                <a:rect l="0" t="0" r="r" b="b"/>
                <a:pathLst>
                  <a:path w="40"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1043"/>
              <p:cNvSpPr>
                <a:spLocks/>
              </p:cNvSpPr>
              <p:nvPr/>
            </p:nvSpPr>
            <p:spPr bwMode="auto">
              <a:xfrm>
                <a:off x="6924" y="6969"/>
                <a:ext cx="16" cy="3"/>
              </a:xfrm>
              <a:custGeom>
                <a:avLst/>
                <a:gdLst/>
                <a:ahLst/>
                <a:cxnLst>
                  <a:cxn ang="0">
                    <a:pos x="7" y="0"/>
                  </a:cxn>
                  <a:cxn ang="0">
                    <a:pos x="0" y="0"/>
                  </a:cxn>
                  <a:cxn ang="0">
                    <a:pos x="0" y="2"/>
                  </a:cxn>
                  <a:cxn ang="0">
                    <a:pos x="16" y="2"/>
                  </a:cxn>
                  <a:cxn ang="0">
                    <a:pos x="16" y="0"/>
                  </a:cxn>
                  <a:cxn ang="0">
                    <a:pos x="7" y="0"/>
                  </a:cxn>
                </a:cxnLst>
                <a:rect l="0" t="0" r="r" b="b"/>
                <a:pathLst>
                  <a:path w="16" h="3">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1044"/>
              <p:cNvSpPr>
                <a:spLocks/>
              </p:cNvSpPr>
              <p:nvPr/>
            </p:nvSpPr>
            <p:spPr bwMode="auto">
              <a:xfrm>
                <a:off x="6924" y="6969"/>
                <a:ext cx="12" cy="3"/>
              </a:xfrm>
              <a:custGeom>
                <a:avLst/>
                <a:gdLst/>
                <a:ahLst/>
                <a:cxnLst>
                  <a:cxn ang="0">
                    <a:pos x="4" y="0"/>
                  </a:cxn>
                  <a:cxn ang="0">
                    <a:pos x="0" y="0"/>
                  </a:cxn>
                  <a:cxn ang="0">
                    <a:pos x="0" y="2"/>
                  </a:cxn>
                  <a:cxn ang="0">
                    <a:pos x="12" y="2"/>
                  </a:cxn>
                  <a:cxn ang="0">
                    <a:pos x="9" y="0"/>
                  </a:cxn>
                  <a:cxn ang="0">
                    <a:pos x="4" y="0"/>
                  </a:cxn>
                </a:cxnLst>
                <a:rect l="0" t="0" r="r" b="b"/>
                <a:pathLst>
                  <a:path w="12" h="3">
                    <a:moveTo>
                      <a:pt x="4" y="0"/>
                    </a:moveTo>
                    <a:lnTo>
                      <a:pt x="0" y="0"/>
                    </a:lnTo>
                    <a:lnTo>
                      <a:pt x="0"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1045"/>
              <p:cNvSpPr>
                <a:spLocks/>
              </p:cNvSpPr>
              <p:nvPr/>
            </p:nvSpPr>
            <p:spPr bwMode="auto">
              <a:xfrm>
                <a:off x="6924" y="6969"/>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1046"/>
              <p:cNvSpPr>
                <a:spLocks/>
              </p:cNvSpPr>
              <p:nvPr/>
            </p:nvSpPr>
            <p:spPr bwMode="auto">
              <a:xfrm>
                <a:off x="6955" y="6964"/>
                <a:ext cx="26" cy="12"/>
              </a:xfrm>
              <a:custGeom>
                <a:avLst/>
                <a:gdLst/>
                <a:ahLst/>
                <a:cxnLst>
                  <a:cxn ang="0">
                    <a:pos x="0" y="4"/>
                  </a:cxn>
                  <a:cxn ang="0">
                    <a:pos x="0" y="11"/>
                  </a:cxn>
                  <a:cxn ang="0">
                    <a:pos x="19" y="7"/>
                  </a:cxn>
                  <a:cxn ang="0">
                    <a:pos x="26" y="4"/>
                  </a:cxn>
                  <a:cxn ang="0">
                    <a:pos x="26" y="0"/>
                  </a:cxn>
                  <a:cxn ang="0">
                    <a:pos x="0" y="4"/>
                  </a:cxn>
                </a:cxnLst>
                <a:rect l="0" t="0" r="r" b="b"/>
                <a:pathLst>
                  <a:path w="26" h="12">
                    <a:moveTo>
                      <a:pt x="0" y="4"/>
                    </a:moveTo>
                    <a:lnTo>
                      <a:pt x="0" y="11"/>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1047"/>
              <p:cNvSpPr>
                <a:spLocks/>
              </p:cNvSpPr>
              <p:nvPr/>
            </p:nvSpPr>
            <p:spPr bwMode="auto">
              <a:xfrm>
                <a:off x="6955" y="6964"/>
                <a:ext cx="26"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1"/>
                  </a:cxn>
                  <a:cxn ang="0">
                    <a:pos x="4" y="11"/>
                  </a:cxn>
                  <a:cxn ang="0">
                    <a:pos x="7" y="9"/>
                  </a:cxn>
                  <a:cxn ang="0">
                    <a:pos x="12" y="9"/>
                  </a:cxn>
                  <a:cxn ang="0">
                    <a:pos x="14" y="7"/>
                  </a:cxn>
                  <a:cxn ang="0">
                    <a:pos x="21" y="7"/>
                  </a:cxn>
                </a:cxnLst>
                <a:rect l="0" t="0" r="r" b="b"/>
                <a:pathLst>
                  <a:path w="26" h="12">
                    <a:moveTo>
                      <a:pt x="21" y="7"/>
                    </a:moveTo>
                    <a:lnTo>
                      <a:pt x="26" y="4"/>
                    </a:lnTo>
                    <a:lnTo>
                      <a:pt x="26" y="0"/>
                    </a:lnTo>
                    <a:lnTo>
                      <a:pt x="16" y="0"/>
                    </a:lnTo>
                    <a:lnTo>
                      <a:pt x="14" y="2"/>
                    </a:lnTo>
                    <a:lnTo>
                      <a:pt x="7" y="2"/>
                    </a:lnTo>
                    <a:lnTo>
                      <a:pt x="4" y="4"/>
                    </a:lnTo>
                    <a:lnTo>
                      <a:pt x="0" y="4"/>
                    </a:lnTo>
                    <a:lnTo>
                      <a:pt x="0" y="11"/>
                    </a:lnTo>
                    <a:lnTo>
                      <a:pt x="4" y="11"/>
                    </a:lnTo>
                    <a:lnTo>
                      <a:pt x="7" y="9"/>
                    </a:lnTo>
                    <a:lnTo>
                      <a:pt x="12"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1048"/>
              <p:cNvSpPr>
                <a:spLocks/>
              </p:cNvSpPr>
              <p:nvPr/>
            </p:nvSpPr>
            <p:spPr bwMode="auto">
              <a:xfrm>
                <a:off x="6957" y="6964"/>
                <a:ext cx="24" cy="12"/>
              </a:xfrm>
              <a:custGeom>
                <a:avLst/>
                <a:gdLst/>
                <a:ahLst/>
                <a:cxnLst>
                  <a:cxn ang="0">
                    <a:pos x="0" y="4"/>
                  </a:cxn>
                  <a:cxn ang="0">
                    <a:pos x="0" y="11"/>
                  </a:cxn>
                  <a:cxn ang="0">
                    <a:pos x="4" y="9"/>
                  </a:cxn>
                  <a:cxn ang="0">
                    <a:pos x="9" y="9"/>
                  </a:cxn>
                  <a:cxn ang="0">
                    <a:pos x="12" y="7"/>
                  </a:cxn>
                  <a:cxn ang="0">
                    <a:pos x="19" y="7"/>
                  </a:cxn>
                  <a:cxn ang="0">
                    <a:pos x="23" y="4"/>
                  </a:cxn>
                  <a:cxn ang="0">
                    <a:pos x="23" y="0"/>
                  </a:cxn>
                  <a:cxn ang="0">
                    <a:pos x="16" y="0"/>
                  </a:cxn>
                  <a:cxn ang="0">
                    <a:pos x="12" y="2"/>
                  </a:cxn>
                  <a:cxn ang="0">
                    <a:pos x="2" y="2"/>
                  </a:cxn>
                  <a:cxn ang="0">
                    <a:pos x="0" y="4"/>
                  </a:cxn>
                </a:cxnLst>
                <a:rect l="0" t="0" r="r" b="b"/>
                <a:pathLst>
                  <a:path w="24" h="12">
                    <a:moveTo>
                      <a:pt x="0" y="4"/>
                    </a:moveTo>
                    <a:lnTo>
                      <a:pt x="0" y="11"/>
                    </a:lnTo>
                    <a:lnTo>
                      <a:pt x="4" y="9"/>
                    </a:lnTo>
                    <a:lnTo>
                      <a:pt x="9" y="9"/>
                    </a:lnTo>
                    <a:lnTo>
                      <a:pt x="12" y="7"/>
                    </a:lnTo>
                    <a:lnTo>
                      <a:pt x="19" y="7"/>
                    </a:lnTo>
                    <a:lnTo>
                      <a:pt x="23" y="4"/>
                    </a:lnTo>
                    <a:lnTo>
                      <a:pt x="23" y="0"/>
                    </a:lnTo>
                    <a:lnTo>
                      <a:pt x="16" y="0"/>
                    </a:lnTo>
                    <a:lnTo>
                      <a:pt x="12"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1049"/>
              <p:cNvSpPr>
                <a:spLocks/>
              </p:cNvSpPr>
              <p:nvPr/>
            </p:nvSpPr>
            <p:spPr bwMode="auto">
              <a:xfrm>
                <a:off x="6957" y="6964"/>
                <a:ext cx="27" cy="12"/>
              </a:xfrm>
              <a:custGeom>
                <a:avLst/>
                <a:gdLst/>
                <a:ahLst/>
                <a:cxnLst>
                  <a:cxn ang="0">
                    <a:pos x="4" y="9"/>
                  </a:cxn>
                  <a:cxn ang="0">
                    <a:pos x="12" y="9"/>
                  </a:cxn>
                  <a:cxn ang="0">
                    <a:pos x="14" y="7"/>
                  </a:cxn>
                  <a:cxn ang="0">
                    <a:pos x="19" y="7"/>
                  </a:cxn>
                  <a:cxn ang="0">
                    <a:pos x="21" y="4"/>
                  </a:cxn>
                  <a:cxn ang="0">
                    <a:pos x="26" y="4"/>
                  </a:cxn>
                  <a:cxn ang="0">
                    <a:pos x="26" y="0"/>
                  </a:cxn>
                  <a:cxn ang="0">
                    <a:pos x="16" y="0"/>
                  </a:cxn>
                  <a:cxn ang="0">
                    <a:pos x="14" y="2"/>
                  </a:cxn>
                  <a:cxn ang="0">
                    <a:pos x="4" y="2"/>
                  </a:cxn>
                  <a:cxn ang="0">
                    <a:pos x="0" y="4"/>
                  </a:cxn>
                  <a:cxn ang="0">
                    <a:pos x="0" y="11"/>
                  </a:cxn>
                  <a:cxn ang="0">
                    <a:pos x="4" y="9"/>
                  </a:cxn>
                </a:cxnLst>
                <a:rect l="0" t="0" r="r" b="b"/>
                <a:pathLst>
                  <a:path w="27" h="12">
                    <a:moveTo>
                      <a:pt x="4" y="9"/>
                    </a:moveTo>
                    <a:lnTo>
                      <a:pt x="12" y="9"/>
                    </a:lnTo>
                    <a:lnTo>
                      <a:pt x="14" y="7"/>
                    </a:lnTo>
                    <a:lnTo>
                      <a:pt x="19" y="7"/>
                    </a:lnTo>
                    <a:lnTo>
                      <a:pt x="21" y="4"/>
                    </a:lnTo>
                    <a:lnTo>
                      <a:pt x="26" y="4"/>
                    </a:lnTo>
                    <a:lnTo>
                      <a:pt x="26" y="0"/>
                    </a:lnTo>
                    <a:lnTo>
                      <a:pt x="16" y="0"/>
                    </a:lnTo>
                    <a:lnTo>
                      <a:pt x="14" y="2"/>
                    </a:lnTo>
                    <a:lnTo>
                      <a:pt x="4" y="2"/>
                    </a:lnTo>
                    <a:lnTo>
                      <a:pt x="0" y="4"/>
                    </a:lnTo>
                    <a:lnTo>
                      <a:pt x="0" y="11"/>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1050"/>
              <p:cNvSpPr>
                <a:spLocks/>
              </p:cNvSpPr>
              <p:nvPr/>
            </p:nvSpPr>
            <p:spPr bwMode="auto">
              <a:xfrm>
                <a:off x="6960" y="6964"/>
                <a:ext cx="24" cy="12"/>
              </a:xfrm>
              <a:custGeom>
                <a:avLst/>
                <a:gdLst/>
                <a:ahLst/>
                <a:cxnLst>
                  <a:cxn ang="0">
                    <a:pos x="19" y="7"/>
                  </a:cxn>
                  <a:cxn ang="0">
                    <a:pos x="23" y="4"/>
                  </a:cxn>
                  <a:cxn ang="0">
                    <a:pos x="23" y="0"/>
                  </a:cxn>
                  <a:cxn ang="0">
                    <a:pos x="14" y="0"/>
                  </a:cxn>
                  <a:cxn ang="0">
                    <a:pos x="12" y="2"/>
                  </a:cxn>
                  <a:cxn ang="0">
                    <a:pos x="2" y="2"/>
                  </a:cxn>
                  <a:cxn ang="0">
                    <a:pos x="0" y="4"/>
                  </a:cxn>
                  <a:cxn ang="0">
                    <a:pos x="0" y="11"/>
                  </a:cxn>
                  <a:cxn ang="0">
                    <a:pos x="2" y="9"/>
                  </a:cxn>
                  <a:cxn ang="0">
                    <a:pos x="9" y="9"/>
                  </a:cxn>
                  <a:cxn ang="0">
                    <a:pos x="12" y="7"/>
                  </a:cxn>
                  <a:cxn ang="0">
                    <a:pos x="19" y="7"/>
                  </a:cxn>
                </a:cxnLst>
                <a:rect l="0" t="0" r="r" b="b"/>
                <a:pathLst>
                  <a:path w="24" h="12">
                    <a:moveTo>
                      <a:pt x="19" y="7"/>
                    </a:moveTo>
                    <a:lnTo>
                      <a:pt x="23" y="4"/>
                    </a:lnTo>
                    <a:lnTo>
                      <a:pt x="23" y="0"/>
                    </a:lnTo>
                    <a:lnTo>
                      <a:pt x="14" y="0"/>
                    </a:lnTo>
                    <a:lnTo>
                      <a:pt x="12" y="2"/>
                    </a:lnTo>
                    <a:lnTo>
                      <a:pt x="2" y="2"/>
                    </a:lnTo>
                    <a:lnTo>
                      <a:pt x="0" y="4"/>
                    </a:lnTo>
                    <a:lnTo>
                      <a:pt x="0" y="11"/>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1051"/>
              <p:cNvSpPr>
                <a:spLocks/>
              </p:cNvSpPr>
              <p:nvPr/>
            </p:nvSpPr>
            <p:spPr bwMode="auto">
              <a:xfrm>
                <a:off x="6962" y="6964"/>
                <a:ext cx="22" cy="10"/>
              </a:xfrm>
              <a:custGeom>
                <a:avLst/>
                <a:gdLst/>
                <a:ahLst/>
                <a:cxnLst>
                  <a:cxn ang="0">
                    <a:pos x="16" y="7"/>
                  </a:cxn>
                  <a:cxn ang="0">
                    <a:pos x="21" y="4"/>
                  </a:cxn>
                  <a:cxn ang="0">
                    <a:pos x="21" y="0"/>
                  </a:cxn>
                  <a:cxn ang="0">
                    <a:pos x="9" y="0"/>
                  </a:cxn>
                  <a:cxn ang="0">
                    <a:pos x="7" y="2"/>
                  </a:cxn>
                  <a:cxn ang="0">
                    <a:pos x="0" y="2"/>
                  </a:cxn>
                  <a:cxn ang="0">
                    <a:pos x="0" y="9"/>
                  </a:cxn>
                  <a:cxn ang="0">
                    <a:pos x="7" y="9"/>
                  </a:cxn>
                  <a:cxn ang="0">
                    <a:pos x="7" y="7"/>
                  </a:cxn>
                  <a:cxn ang="0">
                    <a:pos x="16" y="7"/>
                  </a:cxn>
                </a:cxnLst>
                <a:rect l="0" t="0" r="r" b="b"/>
                <a:pathLst>
                  <a:path w="22" h="10">
                    <a:moveTo>
                      <a:pt x="16" y="7"/>
                    </a:moveTo>
                    <a:lnTo>
                      <a:pt x="21" y="4"/>
                    </a:lnTo>
                    <a:lnTo>
                      <a:pt x="21" y="0"/>
                    </a:lnTo>
                    <a:lnTo>
                      <a:pt x="9" y="0"/>
                    </a:lnTo>
                    <a:lnTo>
                      <a:pt x="7"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1052"/>
              <p:cNvSpPr>
                <a:spLocks/>
              </p:cNvSpPr>
              <p:nvPr/>
            </p:nvSpPr>
            <p:spPr bwMode="auto">
              <a:xfrm>
                <a:off x="6962" y="6964"/>
                <a:ext cx="22" cy="10"/>
              </a:xfrm>
              <a:custGeom>
                <a:avLst/>
                <a:gdLst/>
                <a:ahLst/>
                <a:cxnLst>
                  <a:cxn ang="0">
                    <a:pos x="2" y="9"/>
                  </a:cxn>
                  <a:cxn ang="0">
                    <a:pos x="7" y="9"/>
                  </a:cxn>
                  <a:cxn ang="0">
                    <a:pos x="9" y="7"/>
                  </a:cxn>
                  <a:cxn ang="0">
                    <a:pos x="16" y="7"/>
                  </a:cxn>
                  <a:cxn ang="0">
                    <a:pos x="21" y="4"/>
                  </a:cxn>
                  <a:cxn ang="0">
                    <a:pos x="21" y="0"/>
                  </a:cxn>
                  <a:cxn ang="0">
                    <a:pos x="9" y="0"/>
                  </a:cxn>
                  <a:cxn ang="0">
                    <a:pos x="7" y="2"/>
                  </a:cxn>
                  <a:cxn ang="0">
                    <a:pos x="0" y="2"/>
                  </a:cxn>
                  <a:cxn ang="0">
                    <a:pos x="0" y="7"/>
                  </a:cxn>
                  <a:cxn ang="0">
                    <a:pos x="2" y="9"/>
                  </a:cxn>
                </a:cxnLst>
                <a:rect l="0" t="0" r="r" b="b"/>
                <a:pathLst>
                  <a:path w="22" h="10">
                    <a:moveTo>
                      <a:pt x="2" y="9"/>
                    </a:moveTo>
                    <a:lnTo>
                      <a:pt x="7" y="9"/>
                    </a:lnTo>
                    <a:lnTo>
                      <a:pt x="9" y="7"/>
                    </a:lnTo>
                    <a:lnTo>
                      <a:pt x="16" y="7"/>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1053"/>
              <p:cNvSpPr>
                <a:spLocks/>
              </p:cNvSpPr>
              <p:nvPr/>
            </p:nvSpPr>
            <p:spPr bwMode="auto">
              <a:xfrm>
                <a:off x="6964" y="6964"/>
                <a:ext cx="20" cy="10"/>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20" h="10">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1054"/>
              <p:cNvSpPr>
                <a:spLocks/>
              </p:cNvSpPr>
              <p:nvPr/>
            </p:nvSpPr>
            <p:spPr bwMode="auto">
              <a:xfrm>
                <a:off x="6967" y="6964"/>
                <a:ext cx="17" cy="10"/>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10">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1055"/>
              <p:cNvSpPr>
                <a:spLocks/>
              </p:cNvSpPr>
              <p:nvPr/>
            </p:nvSpPr>
            <p:spPr bwMode="auto">
              <a:xfrm>
                <a:off x="6967" y="6964"/>
                <a:ext cx="17" cy="10"/>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7" h="10">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1056"/>
              <p:cNvSpPr>
                <a:spLocks/>
              </p:cNvSpPr>
              <p:nvPr/>
            </p:nvSpPr>
            <p:spPr bwMode="auto">
              <a:xfrm>
                <a:off x="6969" y="6964"/>
                <a:ext cx="15"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5"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1057"/>
              <p:cNvSpPr>
                <a:spLocks/>
              </p:cNvSpPr>
              <p:nvPr/>
            </p:nvSpPr>
            <p:spPr bwMode="auto">
              <a:xfrm>
                <a:off x="6969" y="6964"/>
                <a:ext cx="15" cy="8"/>
              </a:xfrm>
              <a:custGeom>
                <a:avLst/>
                <a:gdLst/>
                <a:ahLst/>
                <a:cxnLst>
                  <a:cxn ang="0">
                    <a:pos x="0" y="2"/>
                  </a:cxn>
                  <a:cxn ang="0">
                    <a:pos x="0" y="2"/>
                  </a:cxn>
                  <a:cxn ang="0">
                    <a:pos x="2" y="7"/>
                  </a:cxn>
                  <a:cxn ang="0">
                    <a:pos x="7" y="7"/>
                  </a:cxn>
                  <a:cxn ang="0">
                    <a:pos x="14" y="4"/>
                  </a:cxn>
                  <a:cxn ang="0">
                    <a:pos x="14" y="0"/>
                  </a:cxn>
                  <a:cxn ang="0">
                    <a:pos x="0" y="2"/>
                  </a:cxn>
                </a:cxnLst>
                <a:rect l="0" t="0" r="r" b="b"/>
                <a:pathLst>
                  <a:path w="15" h="8">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1058"/>
              <p:cNvSpPr>
                <a:spLocks/>
              </p:cNvSpPr>
              <p:nvPr/>
            </p:nvSpPr>
            <p:spPr bwMode="auto">
              <a:xfrm>
                <a:off x="6955" y="6873"/>
                <a:ext cx="19" cy="7"/>
              </a:xfrm>
              <a:custGeom>
                <a:avLst/>
                <a:gdLst/>
                <a:ahLst/>
                <a:cxnLst>
                  <a:cxn ang="0">
                    <a:pos x="0" y="0"/>
                  </a:cxn>
                  <a:cxn ang="0">
                    <a:pos x="0" y="7"/>
                  </a:cxn>
                  <a:cxn ang="0">
                    <a:pos x="4" y="7"/>
                  </a:cxn>
                  <a:cxn ang="0">
                    <a:pos x="19" y="4"/>
                  </a:cxn>
                  <a:cxn ang="0">
                    <a:pos x="19" y="0"/>
                  </a:cxn>
                  <a:cxn ang="0">
                    <a:pos x="0" y="0"/>
                  </a:cxn>
                </a:cxnLst>
                <a:rect l="0" t="0" r="r" b="b"/>
                <a:pathLst>
                  <a:path w="19"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1059"/>
              <p:cNvSpPr>
                <a:spLocks/>
              </p:cNvSpPr>
              <p:nvPr/>
            </p:nvSpPr>
            <p:spPr bwMode="auto">
              <a:xfrm>
                <a:off x="6957" y="6873"/>
                <a:ext cx="17" cy="7"/>
              </a:xfrm>
              <a:custGeom>
                <a:avLst/>
                <a:gdLst/>
                <a:ahLst/>
                <a:cxnLst>
                  <a:cxn ang="0">
                    <a:pos x="0" y="0"/>
                  </a:cxn>
                  <a:cxn ang="0">
                    <a:pos x="0" y="7"/>
                  </a:cxn>
                  <a:cxn ang="0">
                    <a:pos x="4" y="7"/>
                  </a:cxn>
                  <a:cxn ang="0">
                    <a:pos x="7" y="4"/>
                  </a:cxn>
                  <a:cxn ang="0">
                    <a:pos x="16" y="4"/>
                  </a:cxn>
                  <a:cxn ang="0">
                    <a:pos x="16" y="0"/>
                  </a:cxn>
                  <a:cxn ang="0">
                    <a:pos x="0" y="0"/>
                  </a:cxn>
                </a:cxnLst>
                <a:rect l="0" t="0" r="r" b="b"/>
                <a:pathLst>
                  <a:path w="17" h="7">
                    <a:moveTo>
                      <a:pt x="0" y="0"/>
                    </a:moveTo>
                    <a:lnTo>
                      <a:pt x="0" y="7"/>
                    </a:lnTo>
                    <a:lnTo>
                      <a:pt x="4"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1060"/>
              <p:cNvSpPr>
                <a:spLocks/>
              </p:cNvSpPr>
              <p:nvPr/>
            </p:nvSpPr>
            <p:spPr bwMode="auto">
              <a:xfrm>
                <a:off x="6957" y="6873"/>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1061"/>
              <p:cNvSpPr>
                <a:spLocks/>
              </p:cNvSpPr>
              <p:nvPr/>
            </p:nvSpPr>
            <p:spPr bwMode="auto">
              <a:xfrm>
                <a:off x="6957" y="6873"/>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1062"/>
              <p:cNvSpPr>
                <a:spLocks/>
              </p:cNvSpPr>
              <p:nvPr/>
            </p:nvSpPr>
            <p:spPr bwMode="auto">
              <a:xfrm>
                <a:off x="6960" y="6873"/>
                <a:ext cx="14" cy="7"/>
              </a:xfrm>
              <a:custGeom>
                <a:avLst/>
                <a:gdLst/>
                <a:ahLst/>
                <a:cxnLst>
                  <a:cxn ang="0">
                    <a:pos x="0" y="0"/>
                  </a:cxn>
                  <a:cxn ang="0">
                    <a:pos x="0" y="7"/>
                  </a:cxn>
                  <a:cxn ang="0">
                    <a:pos x="4" y="7"/>
                  </a:cxn>
                  <a:cxn ang="0">
                    <a:pos x="7" y="4"/>
                  </a:cxn>
                  <a:cxn ang="0">
                    <a:pos x="14" y="4"/>
                  </a:cxn>
                  <a:cxn ang="0">
                    <a:pos x="14" y="0"/>
                  </a:cxn>
                  <a:cxn ang="0">
                    <a:pos x="0" y="0"/>
                  </a:cxn>
                </a:cxnLst>
                <a:rect l="0" t="0" r="r" b="b"/>
                <a:pathLst>
                  <a:path w="14"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1063"/>
              <p:cNvSpPr>
                <a:spLocks/>
              </p:cNvSpPr>
              <p:nvPr/>
            </p:nvSpPr>
            <p:spPr bwMode="auto">
              <a:xfrm>
                <a:off x="6960" y="6873"/>
                <a:ext cx="14" cy="7"/>
              </a:xfrm>
              <a:custGeom>
                <a:avLst/>
                <a:gdLst/>
                <a:ahLst/>
                <a:cxnLst>
                  <a:cxn ang="0">
                    <a:pos x="0" y="0"/>
                  </a:cxn>
                  <a:cxn ang="0">
                    <a:pos x="0" y="7"/>
                  </a:cxn>
                  <a:cxn ang="0">
                    <a:pos x="7" y="7"/>
                  </a:cxn>
                  <a:cxn ang="0">
                    <a:pos x="7" y="4"/>
                  </a:cxn>
                  <a:cxn ang="0">
                    <a:pos x="14" y="4"/>
                  </a:cxn>
                  <a:cxn ang="0">
                    <a:pos x="14" y="0"/>
                  </a:cxn>
                  <a:cxn ang="0">
                    <a:pos x="0" y="0"/>
                  </a:cxn>
                </a:cxnLst>
                <a:rect l="0" t="0" r="r" b="b"/>
                <a:pathLst>
                  <a:path w="14" h="7">
                    <a:moveTo>
                      <a:pt x="0" y="0"/>
                    </a:moveTo>
                    <a:lnTo>
                      <a:pt x="0" y="7"/>
                    </a:lnTo>
                    <a:lnTo>
                      <a:pt x="7" y="7"/>
                    </a:lnTo>
                    <a:lnTo>
                      <a:pt x="7" y="4"/>
                    </a:lnTo>
                    <a:lnTo>
                      <a:pt x="14" y="4"/>
                    </a:lnTo>
                    <a:lnTo>
                      <a:pt x="14"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1064"/>
              <p:cNvSpPr>
                <a:spLocks/>
              </p:cNvSpPr>
              <p:nvPr/>
            </p:nvSpPr>
            <p:spPr bwMode="auto">
              <a:xfrm>
                <a:off x="6962" y="6873"/>
                <a:ext cx="12" cy="7"/>
              </a:xfrm>
              <a:custGeom>
                <a:avLst/>
                <a:gdLst/>
                <a:ahLst/>
                <a:cxnLst>
                  <a:cxn ang="0">
                    <a:pos x="0" y="0"/>
                  </a:cxn>
                  <a:cxn ang="0">
                    <a:pos x="0" y="7"/>
                  </a:cxn>
                  <a:cxn ang="0">
                    <a:pos x="4" y="7"/>
                  </a:cxn>
                  <a:cxn ang="0">
                    <a:pos x="4" y="4"/>
                  </a:cxn>
                  <a:cxn ang="0">
                    <a:pos x="12" y="4"/>
                  </a:cxn>
                  <a:cxn ang="0">
                    <a:pos x="12" y="0"/>
                  </a:cxn>
                  <a:cxn ang="0">
                    <a:pos x="0" y="0"/>
                  </a:cxn>
                </a:cxnLst>
                <a:rect l="0" t="0" r="r" b="b"/>
                <a:pathLst>
                  <a:path w="12" h="7">
                    <a:moveTo>
                      <a:pt x="0" y="0"/>
                    </a:moveTo>
                    <a:lnTo>
                      <a:pt x="0" y="7"/>
                    </a:lnTo>
                    <a:lnTo>
                      <a:pt x="4" y="7"/>
                    </a:lnTo>
                    <a:lnTo>
                      <a:pt x="4" y="4"/>
                    </a:lnTo>
                    <a:lnTo>
                      <a:pt x="12" y="4"/>
                    </a:lnTo>
                    <a:lnTo>
                      <a:pt x="12"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1065"/>
              <p:cNvSpPr>
                <a:spLocks/>
              </p:cNvSpPr>
              <p:nvPr/>
            </p:nvSpPr>
            <p:spPr bwMode="auto">
              <a:xfrm>
                <a:off x="6962" y="6873"/>
                <a:ext cx="12" cy="7"/>
              </a:xfrm>
              <a:custGeom>
                <a:avLst/>
                <a:gdLst/>
                <a:ahLst/>
                <a:cxnLst>
                  <a:cxn ang="0">
                    <a:pos x="0" y="0"/>
                  </a:cxn>
                  <a:cxn ang="0">
                    <a:pos x="0" y="7"/>
                  </a:cxn>
                  <a:cxn ang="0">
                    <a:pos x="4" y="7"/>
                  </a:cxn>
                  <a:cxn ang="0">
                    <a:pos x="7" y="4"/>
                  </a:cxn>
                  <a:cxn ang="0">
                    <a:pos x="12" y="4"/>
                  </a:cxn>
                  <a:cxn ang="0">
                    <a:pos x="12" y="0"/>
                  </a:cxn>
                  <a:cxn ang="0">
                    <a:pos x="0" y="0"/>
                  </a:cxn>
                </a:cxnLst>
                <a:rect l="0" t="0" r="r" b="b"/>
                <a:pathLst>
                  <a:path w="12" h="7">
                    <a:moveTo>
                      <a:pt x="0" y="0"/>
                    </a:moveTo>
                    <a:lnTo>
                      <a:pt x="0" y="7"/>
                    </a:lnTo>
                    <a:lnTo>
                      <a:pt x="4" y="7"/>
                    </a:lnTo>
                    <a:lnTo>
                      <a:pt x="7" y="4"/>
                    </a:lnTo>
                    <a:lnTo>
                      <a:pt x="12" y="4"/>
                    </a:lnTo>
                    <a:lnTo>
                      <a:pt x="12"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1066"/>
              <p:cNvSpPr>
                <a:spLocks/>
              </p:cNvSpPr>
              <p:nvPr/>
            </p:nvSpPr>
            <p:spPr bwMode="auto">
              <a:xfrm>
                <a:off x="6964" y="6873"/>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1067"/>
              <p:cNvSpPr>
                <a:spLocks/>
              </p:cNvSpPr>
              <p:nvPr/>
            </p:nvSpPr>
            <p:spPr bwMode="auto">
              <a:xfrm>
                <a:off x="6964" y="6873"/>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1068"/>
              <p:cNvSpPr>
                <a:spLocks/>
              </p:cNvSpPr>
              <p:nvPr/>
            </p:nvSpPr>
            <p:spPr bwMode="auto">
              <a:xfrm>
                <a:off x="6967" y="6873"/>
                <a:ext cx="7" cy="7"/>
              </a:xfrm>
              <a:custGeom>
                <a:avLst/>
                <a:gdLst/>
                <a:ahLst/>
                <a:cxnLst>
                  <a:cxn ang="0">
                    <a:pos x="0" y="0"/>
                  </a:cxn>
                  <a:cxn ang="0">
                    <a:pos x="0" y="7"/>
                  </a:cxn>
                  <a:cxn ang="0">
                    <a:pos x="2" y="4"/>
                  </a:cxn>
                  <a:cxn ang="0">
                    <a:pos x="7" y="4"/>
                  </a:cxn>
                  <a:cxn ang="0">
                    <a:pos x="7" y="0"/>
                  </a:cxn>
                  <a:cxn ang="0">
                    <a:pos x="0" y="0"/>
                  </a:cxn>
                </a:cxnLst>
                <a:rect l="0" t="0" r="r" b="b"/>
                <a:pathLst>
                  <a:path w="7" h="7">
                    <a:moveTo>
                      <a:pt x="0" y="0"/>
                    </a:moveTo>
                    <a:lnTo>
                      <a:pt x="0" y="7"/>
                    </a:lnTo>
                    <a:lnTo>
                      <a:pt x="2"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1069"/>
              <p:cNvSpPr>
                <a:spLocks/>
              </p:cNvSpPr>
              <p:nvPr/>
            </p:nvSpPr>
            <p:spPr bwMode="auto">
              <a:xfrm>
                <a:off x="6967" y="6873"/>
                <a:ext cx="7" cy="7"/>
              </a:xfrm>
              <a:custGeom>
                <a:avLst/>
                <a:gdLst/>
                <a:ahLst/>
                <a:cxnLst>
                  <a:cxn ang="0">
                    <a:pos x="0" y="0"/>
                  </a:cxn>
                  <a:cxn ang="0">
                    <a:pos x="0" y="7"/>
                  </a:cxn>
                  <a:cxn ang="0">
                    <a:pos x="2" y="7"/>
                  </a:cxn>
                  <a:cxn ang="0">
                    <a:pos x="7" y="4"/>
                  </a:cxn>
                  <a:cxn ang="0">
                    <a:pos x="7" y="0"/>
                  </a:cxn>
                  <a:cxn ang="0">
                    <a:pos x="0" y="0"/>
                  </a:cxn>
                </a:cxnLst>
                <a:rect l="0" t="0" r="r" b="b"/>
                <a:pathLst>
                  <a:path w="7" h="7">
                    <a:moveTo>
                      <a:pt x="0" y="0"/>
                    </a:moveTo>
                    <a:lnTo>
                      <a:pt x="0" y="7"/>
                    </a:lnTo>
                    <a:lnTo>
                      <a:pt x="2" y="7"/>
                    </a:lnTo>
                    <a:lnTo>
                      <a:pt x="7" y="4"/>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1070"/>
              <p:cNvSpPr>
                <a:spLocks/>
              </p:cNvSpPr>
              <p:nvPr/>
            </p:nvSpPr>
            <p:spPr bwMode="auto">
              <a:xfrm>
                <a:off x="6969" y="6883"/>
                <a:ext cx="12" cy="79"/>
              </a:xfrm>
              <a:custGeom>
                <a:avLst/>
                <a:gdLst/>
                <a:ahLst/>
                <a:cxnLst>
                  <a:cxn ang="0">
                    <a:pos x="7" y="57"/>
                  </a:cxn>
                  <a:cxn ang="0">
                    <a:pos x="7" y="79"/>
                  </a:cxn>
                  <a:cxn ang="0">
                    <a:pos x="11" y="76"/>
                  </a:cxn>
                  <a:cxn ang="0">
                    <a:pos x="11" y="57"/>
                  </a:cxn>
                  <a:cxn ang="0">
                    <a:pos x="9" y="38"/>
                  </a:cxn>
                  <a:cxn ang="0">
                    <a:pos x="9" y="19"/>
                  </a:cxn>
                  <a:cxn ang="0">
                    <a:pos x="4" y="0"/>
                  </a:cxn>
                  <a:cxn ang="0">
                    <a:pos x="0" y="0"/>
                  </a:cxn>
                  <a:cxn ang="0">
                    <a:pos x="7" y="57"/>
                  </a:cxn>
                </a:cxnLst>
                <a:rect l="0" t="0" r="r" b="b"/>
                <a:pathLst>
                  <a:path w="12" h="79">
                    <a:moveTo>
                      <a:pt x="7" y="57"/>
                    </a:moveTo>
                    <a:lnTo>
                      <a:pt x="7" y="79"/>
                    </a:lnTo>
                    <a:lnTo>
                      <a:pt x="11" y="76"/>
                    </a:lnTo>
                    <a:lnTo>
                      <a:pt x="11"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1071"/>
              <p:cNvSpPr>
                <a:spLocks/>
              </p:cNvSpPr>
              <p:nvPr/>
            </p:nvSpPr>
            <p:spPr bwMode="auto">
              <a:xfrm>
                <a:off x="6967" y="6883"/>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1072"/>
              <p:cNvSpPr>
                <a:spLocks/>
              </p:cNvSpPr>
              <p:nvPr/>
            </p:nvSpPr>
            <p:spPr bwMode="auto">
              <a:xfrm>
                <a:off x="6967" y="6883"/>
                <a:ext cx="12" cy="79"/>
              </a:xfrm>
              <a:custGeom>
                <a:avLst/>
                <a:gdLst/>
                <a:ahLst/>
                <a:cxnLst>
                  <a:cxn ang="0">
                    <a:pos x="0" y="0"/>
                  </a:cxn>
                  <a:cxn ang="0">
                    <a:pos x="0" y="9"/>
                  </a:cxn>
                  <a:cxn ang="0">
                    <a:pos x="4" y="28"/>
                  </a:cxn>
                  <a:cxn ang="0">
                    <a:pos x="4" y="38"/>
                  </a:cxn>
                  <a:cxn ang="0">
                    <a:pos x="7" y="47"/>
                  </a:cxn>
                  <a:cxn ang="0">
                    <a:pos x="7" y="79"/>
                  </a:cxn>
                  <a:cxn ang="0">
                    <a:pos x="11" y="76"/>
                  </a:cxn>
                  <a:cxn ang="0">
                    <a:pos x="11" y="38"/>
                  </a:cxn>
                  <a:cxn ang="0">
                    <a:pos x="9" y="19"/>
                  </a:cxn>
                  <a:cxn ang="0">
                    <a:pos x="4" y="0"/>
                  </a:cxn>
                  <a:cxn ang="0">
                    <a:pos x="0" y="0"/>
                  </a:cxn>
                </a:cxnLst>
                <a:rect l="0" t="0" r="r" b="b"/>
                <a:pathLst>
                  <a:path w="12" h="79">
                    <a:moveTo>
                      <a:pt x="0" y="0"/>
                    </a:moveTo>
                    <a:lnTo>
                      <a:pt x="0" y="9"/>
                    </a:lnTo>
                    <a:lnTo>
                      <a:pt x="4" y="28"/>
                    </a:lnTo>
                    <a:lnTo>
                      <a:pt x="4" y="38"/>
                    </a:lnTo>
                    <a:lnTo>
                      <a:pt x="7" y="47"/>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1073"/>
              <p:cNvSpPr>
                <a:spLocks/>
              </p:cNvSpPr>
              <p:nvPr/>
            </p:nvSpPr>
            <p:spPr bwMode="auto">
              <a:xfrm>
                <a:off x="6964" y="6883"/>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1074"/>
              <p:cNvSpPr>
                <a:spLocks/>
              </p:cNvSpPr>
              <p:nvPr/>
            </p:nvSpPr>
            <p:spPr bwMode="auto">
              <a:xfrm>
                <a:off x="6964" y="6883"/>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1075"/>
              <p:cNvSpPr>
                <a:spLocks/>
              </p:cNvSpPr>
              <p:nvPr/>
            </p:nvSpPr>
            <p:spPr bwMode="auto">
              <a:xfrm>
                <a:off x="6962" y="6883"/>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1076"/>
              <p:cNvSpPr>
                <a:spLocks/>
              </p:cNvSpPr>
              <p:nvPr/>
            </p:nvSpPr>
            <p:spPr bwMode="auto">
              <a:xfrm>
                <a:off x="6962" y="6883"/>
                <a:ext cx="12" cy="79"/>
              </a:xfrm>
              <a:custGeom>
                <a:avLst/>
                <a:gdLst/>
                <a:ahLst/>
                <a:cxnLst>
                  <a:cxn ang="0">
                    <a:pos x="7" y="57"/>
                  </a:cxn>
                  <a:cxn ang="0">
                    <a:pos x="7" y="79"/>
                  </a:cxn>
                  <a:cxn ang="0">
                    <a:pos x="12" y="76"/>
                  </a:cxn>
                  <a:cxn ang="0">
                    <a:pos x="12" y="38"/>
                  </a:cxn>
                  <a:cxn ang="0">
                    <a:pos x="9" y="19"/>
                  </a:cxn>
                  <a:cxn ang="0">
                    <a:pos x="4" y="0"/>
                  </a:cxn>
                  <a:cxn ang="0">
                    <a:pos x="0" y="0"/>
                  </a:cxn>
                  <a:cxn ang="0">
                    <a:pos x="7" y="57"/>
                  </a:cxn>
                </a:cxnLst>
                <a:rect l="0" t="0" r="r" b="b"/>
                <a:pathLst>
                  <a:path w="12" h="79">
                    <a:moveTo>
                      <a:pt x="7" y="57"/>
                    </a:moveTo>
                    <a:lnTo>
                      <a:pt x="7" y="79"/>
                    </a:lnTo>
                    <a:lnTo>
                      <a:pt x="12" y="76"/>
                    </a:lnTo>
                    <a:lnTo>
                      <a:pt x="12"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1077"/>
              <p:cNvSpPr>
                <a:spLocks/>
              </p:cNvSpPr>
              <p:nvPr/>
            </p:nvSpPr>
            <p:spPr bwMode="auto">
              <a:xfrm>
                <a:off x="6960" y="6883"/>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1078"/>
              <p:cNvSpPr>
                <a:spLocks/>
              </p:cNvSpPr>
              <p:nvPr/>
            </p:nvSpPr>
            <p:spPr bwMode="auto">
              <a:xfrm>
                <a:off x="6960" y="6883"/>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1079"/>
              <p:cNvSpPr>
                <a:spLocks/>
              </p:cNvSpPr>
              <p:nvPr/>
            </p:nvSpPr>
            <p:spPr bwMode="auto">
              <a:xfrm>
                <a:off x="6957" y="6883"/>
                <a:ext cx="15" cy="79"/>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5" h="79">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1080"/>
              <p:cNvSpPr>
                <a:spLocks/>
              </p:cNvSpPr>
              <p:nvPr/>
            </p:nvSpPr>
            <p:spPr bwMode="auto">
              <a:xfrm>
                <a:off x="6957" y="6883"/>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Freeform 1081"/>
              <p:cNvSpPr>
                <a:spLocks/>
              </p:cNvSpPr>
              <p:nvPr/>
            </p:nvSpPr>
            <p:spPr bwMode="auto">
              <a:xfrm>
                <a:off x="6957" y="6883"/>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06" name="Group 1082"/>
            <p:cNvGrpSpPr>
              <a:grpSpLocks/>
            </p:cNvGrpSpPr>
            <p:nvPr/>
          </p:nvGrpSpPr>
          <p:grpSpPr bwMode="auto">
            <a:xfrm>
              <a:off x="2611438" y="3598863"/>
              <a:ext cx="1344612" cy="958850"/>
              <a:chOff x="3872" y="5427"/>
              <a:chExt cx="2119" cy="1510"/>
            </a:xfrm>
          </p:grpSpPr>
          <p:sp>
            <p:nvSpPr>
              <p:cNvPr id="2107" name="Freeform 1083"/>
              <p:cNvSpPr>
                <a:spLocks/>
              </p:cNvSpPr>
              <p:nvPr/>
            </p:nvSpPr>
            <p:spPr bwMode="auto">
              <a:xfrm>
                <a:off x="3988" y="6144"/>
                <a:ext cx="128" cy="33"/>
              </a:xfrm>
              <a:custGeom>
                <a:avLst/>
                <a:gdLst/>
                <a:ahLst/>
                <a:cxnLst>
                  <a:cxn ang="0">
                    <a:pos x="0" y="33"/>
                  </a:cxn>
                  <a:cxn ang="0">
                    <a:pos x="127" y="26"/>
                  </a:cxn>
                  <a:cxn ang="0">
                    <a:pos x="124" y="0"/>
                  </a:cxn>
                  <a:cxn ang="0">
                    <a:pos x="4" y="14"/>
                  </a:cxn>
                  <a:cxn ang="0">
                    <a:pos x="0" y="33"/>
                  </a:cxn>
                </a:cxnLst>
                <a:rect l="0" t="0" r="r" b="b"/>
                <a:pathLst>
                  <a:path w="128" h="33">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1084"/>
              <p:cNvSpPr>
                <a:spLocks/>
              </p:cNvSpPr>
              <p:nvPr/>
            </p:nvSpPr>
            <p:spPr bwMode="auto">
              <a:xfrm>
                <a:off x="4080" y="5940"/>
                <a:ext cx="333" cy="266"/>
              </a:xfrm>
              <a:custGeom>
                <a:avLst/>
                <a:gdLst/>
                <a:ahLst/>
                <a:cxnLst>
                  <a:cxn ang="0">
                    <a:pos x="26" y="240"/>
                  </a:cxn>
                  <a:cxn ang="0">
                    <a:pos x="16" y="244"/>
                  </a:cxn>
                  <a:cxn ang="0">
                    <a:pos x="19" y="247"/>
                  </a:cxn>
                  <a:cxn ang="0">
                    <a:pos x="23" y="249"/>
                  </a:cxn>
                  <a:cxn ang="0">
                    <a:pos x="26" y="249"/>
                  </a:cxn>
                  <a:cxn ang="0">
                    <a:pos x="31" y="252"/>
                  </a:cxn>
                  <a:cxn ang="0">
                    <a:pos x="48" y="252"/>
                  </a:cxn>
                  <a:cxn ang="0">
                    <a:pos x="52" y="254"/>
                  </a:cxn>
                  <a:cxn ang="0">
                    <a:pos x="91" y="254"/>
                  </a:cxn>
                  <a:cxn ang="0">
                    <a:pos x="151" y="256"/>
                  </a:cxn>
                  <a:cxn ang="0">
                    <a:pos x="175" y="266"/>
                  </a:cxn>
                  <a:cxn ang="0">
                    <a:pos x="180" y="266"/>
                  </a:cxn>
                  <a:cxn ang="0">
                    <a:pos x="187" y="263"/>
                  </a:cxn>
                  <a:cxn ang="0">
                    <a:pos x="208" y="256"/>
                  </a:cxn>
                  <a:cxn ang="0">
                    <a:pos x="213" y="256"/>
                  </a:cxn>
                  <a:cxn ang="0">
                    <a:pos x="228" y="249"/>
                  </a:cxn>
                  <a:cxn ang="0">
                    <a:pos x="232" y="247"/>
                  </a:cxn>
                  <a:cxn ang="0">
                    <a:pos x="232" y="242"/>
                  </a:cxn>
                  <a:cxn ang="0">
                    <a:pos x="230" y="240"/>
                  </a:cxn>
                  <a:cxn ang="0">
                    <a:pos x="225" y="240"/>
                  </a:cxn>
                  <a:cxn ang="0">
                    <a:pos x="244" y="213"/>
                  </a:cxn>
                  <a:cxn ang="0">
                    <a:pos x="328" y="199"/>
                  </a:cxn>
                  <a:cxn ang="0">
                    <a:pos x="333" y="96"/>
                  </a:cxn>
                  <a:cxn ang="0">
                    <a:pos x="273" y="45"/>
                  </a:cxn>
                  <a:cxn ang="0">
                    <a:pos x="184" y="4"/>
                  </a:cxn>
                  <a:cxn ang="0">
                    <a:pos x="129" y="0"/>
                  </a:cxn>
                  <a:cxn ang="0">
                    <a:pos x="110" y="19"/>
                  </a:cxn>
                  <a:cxn ang="0">
                    <a:pos x="100" y="31"/>
                  </a:cxn>
                  <a:cxn ang="0">
                    <a:pos x="79" y="67"/>
                  </a:cxn>
                  <a:cxn ang="0">
                    <a:pos x="64" y="96"/>
                  </a:cxn>
                  <a:cxn ang="0">
                    <a:pos x="57" y="107"/>
                  </a:cxn>
                  <a:cxn ang="0">
                    <a:pos x="50" y="122"/>
                  </a:cxn>
                  <a:cxn ang="0">
                    <a:pos x="43" y="134"/>
                  </a:cxn>
                  <a:cxn ang="0">
                    <a:pos x="38" y="148"/>
                  </a:cxn>
                  <a:cxn ang="0">
                    <a:pos x="31" y="160"/>
                  </a:cxn>
                  <a:cxn ang="0">
                    <a:pos x="23" y="170"/>
                  </a:cxn>
                  <a:cxn ang="0">
                    <a:pos x="16" y="182"/>
                  </a:cxn>
                  <a:cxn ang="0">
                    <a:pos x="11" y="192"/>
                  </a:cxn>
                  <a:cxn ang="0">
                    <a:pos x="0" y="208"/>
                  </a:cxn>
                  <a:cxn ang="0">
                    <a:pos x="2" y="211"/>
                  </a:cxn>
                  <a:cxn ang="0">
                    <a:pos x="7" y="211"/>
                  </a:cxn>
                  <a:cxn ang="0">
                    <a:pos x="11" y="213"/>
                  </a:cxn>
                  <a:cxn ang="0">
                    <a:pos x="16" y="216"/>
                  </a:cxn>
                  <a:cxn ang="0">
                    <a:pos x="21" y="216"/>
                  </a:cxn>
                  <a:cxn ang="0">
                    <a:pos x="26" y="218"/>
                  </a:cxn>
                  <a:cxn ang="0">
                    <a:pos x="33" y="218"/>
                  </a:cxn>
                  <a:cxn ang="0">
                    <a:pos x="36" y="220"/>
                  </a:cxn>
                  <a:cxn ang="0">
                    <a:pos x="48" y="220"/>
                  </a:cxn>
                  <a:cxn ang="0">
                    <a:pos x="57" y="227"/>
                  </a:cxn>
                  <a:cxn ang="0">
                    <a:pos x="62" y="230"/>
                  </a:cxn>
                  <a:cxn ang="0">
                    <a:pos x="45" y="237"/>
                  </a:cxn>
                  <a:cxn ang="0">
                    <a:pos x="26" y="240"/>
                  </a:cxn>
                </a:cxnLst>
                <a:rect l="0" t="0" r="r" b="b"/>
                <a:pathLst>
                  <a:path w="333" h="266">
                    <a:moveTo>
                      <a:pt x="26" y="240"/>
                    </a:moveTo>
                    <a:lnTo>
                      <a:pt x="16" y="244"/>
                    </a:lnTo>
                    <a:lnTo>
                      <a:pt x="19" y="247"/>
                    </a:lnTo>
                    <a:lnTo>
                      <a:pt x="23" y="249"/>
                    </a:lnTo>
                    <a:lnTo>
                      <a:pt x="26" y="249"/>
                    </a:lnTo>
                    <a:lnTo>
                      <a:pt x="31" y="252"/>
                    </a:lnTo>
                    <a:lnTo>
                      <a:pt x="48" y="252"/>
                    </a:lnTo>
                    <a:lnTo>
                      <a:pt x="52" y="254"/>
                    </a:lnTo>
                    <a:lnTo>
                      <a:pt x="91" y="254"/>
                    </a:lnTo>
                    <a:lnTo>
                      <a:pt x="151" y="256"/>
                    </a:lnTo>
                    <a:lnTo>
                      <a:pt x="175" y="266"/>
                    </a:lnTo>
                    <a:lnTo>
                      <a:pt x="180" y="266"/>
                    </a:lnTo>
                    <a:lnTo>
                      <a:pt x="187" y="263"/>
                    </a:lnTo>
                    <a:lnTo>
                      <a:pt x="208" y="256"/>
                    </a:lnTo>
                    <a:lnTo>
                      <a:pt x="213" y="256"/>
                    </a:lnTo>
                    <a:lnTo>
                      <a:pt x="228" y="249"/>
                    </a:lnTo>
                    <a:lnTo>
                      <a:pt x="232" y="247"/>
                    </a:lnTo>
                    <a:lnTo>
                      <a:pt x="232" y="242"/>
                    </a:lnTo>
                    <a:lnTo>
                      <a:pt x="230" y="240"/>
                    </a:lnTo>
                    <a:lnTo>
                      <a:pt x="225" y="240"/>
                    </a:lnTo>
                    <a:lnTo>
                      <a:pt x="244" y="213"/>
                    </a:lnTo>
                    <a:lnTo>
                      <a:pt x="328" y="199"/>
                    </a:lnTo>
                    <a:lnTo>
                      <a:pt x="333" y="96"/>
                    </a:lnTo>
                    <a:lnTo>
                      <a:pt x="273" y="45"/>
                    </a:lnTo>
                    <a:lnTo>
                      <a:pt x="184" y="4"/>
                    </a:lnTo>
                    <a:lnTo>
                      <a:pt x="129" y="0"/>
                    </a:lnTo>
                    <a:lnTo>
                      <a:pt x="110" y="19"/>
                    </a:lnTo>
                    <a:lnTo>
                      <a:pt x="100" y="31"/>
                    </a:lnTo>
                    <a:lnTo>
                      <a:pt x="79" y="67"/>
                    </a:lnTo>
                    <a:lnTo>
                      <a:pt x="64" y="96"/>
                    </a:lnTo>
                    <a:lnTo>
                      <a:pt x="57" y="107"/>
                    </a:lnTo>
                    <a:lnTo>
                      <a:pt x="50" y="122"/>
                    </a:lnTo>
                    <a:lnTo>
                      <a:pt x="43" y="134"/>
                    </a:lnTo>
                    <a:lnTo>
                      <a:pt x="38" y="148"/>
                    </a:lnTo>
                    <a:lnTo>
                      <a:pt x="31" y="160"/>
                    </a:lnTo>
                    <a:lnTo>
                      <a:pt x="23" y="170"/>
                    </a:lnTo>
                    <a:lnTo>
                      <a:pt x="16" y="182"/>
                    </a:lnTo>
                    <a:lnTo>
                      <a:pt x="11" y="192"/>
                    </a:lnTo>
                    <a:lnTo>
                      <a:pt x="0" y="208"/>
                    </a:lnTo>
                    <a:lnTo>
                      <a:pt x="2" y="211"/>
                    </a:lnTo>
                    <a:lnTo>
                      <a:pt x="7" y="211"/>
                    </a:lnTo>
                    <a:lnTo>
                      <a:pt x="11" y="213"/>
                    </a:lnTo>
                    <a:lnTo>
                      <a:pt x="16" y="216"/>
                    </a:lnTo>
                    <a:lnTo>
                      <a:pt x="21" y="216"/>
                    </a:lnTo>
                    <a:lnTo>
                      <a:pt x="26" y="218"/>
                    </a:lnTo>
                    <a:lnTo>
                      <a:pt x="33" y="218"/>
                    </a:lnTo>
                    <a:lnTo>
                      <a:pt x="36" y="220"/>
                    </a:lnTo>
                    <a:lnTo>
                      <a:pt x="48" y="220"/>
                    </a:lnTo>
                    <a:lnTo>
                      <a:pt x="57" y="227"/>
                    </a:lnTo>
                    <a:lnTo>
                      <a:pt x="62" y="230"/>
                    </a:lnTo>
                    <a:lnTo>
                      <a:pt x="45" y="237"/>
                    </a:lnTo>
                    <a:lnTo>
                      <a:pt x="26"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1085"/>
              <p:cNvSpPr>
                <a:spLocks/>
              </p:cNvSpPr>
              <p:nvPr/>
            </p:nvSpPr>
            <p:spPr bwMode="auto">
              <a:xfrm>
                <a:off x="3895" y="6076"/>
                <a:ext cx="60" cy="92"/>
              </a:xfrm>
              <a:custGeom>
                <a:avLst/>
                <a:gdLst/>
                <a:ahLst/>
                <a:cxnLst>
                  <a:cxn ang="0">
                    <a:pos x="7" y="0"/>
                  </a:cxn>
                  <a:cxn ang="0">
                    <a:pos x="7" y="0"/>
                  </a:cxn>
                  <a:cxn ang="0">
                    <a:pos x="4" y="19"/>
                  </a:cxn>
                  <a:cxn ang="0">
                    <a:pos x="0" y="62"/>
                  </a:cxn>
                  <a:cxn ang="0">
                    <a:pos x="0" y="86"/>
                  </a:cxn>
                  <a:cxn ang="0">
                    <a:pos x="36" y="91"/>
                  </a:cxn>
                  <a:cxn ang="0">
                    <a:pos x="60" y="84"/>
                  </a:cxn>
                  <a:cxn ang="0">
                    <a:pos x="60" y="43"/>
                  </a:cxn>
                  <a:cxn ang="0">
                    <a:pos x="57" y="33"/>
                  </a:cxn>
                  <a:cxn ang="0">
                    <a:pos x="57" y="21"/>
                  </a:cxn>
                  <a:cxn ang="0">
                    <a:pos x="55" y="12"/>
                  </a:cxn>
                  <a:cxn ang="0">
                    <a:pos x="52" y="0"/>
                  </a:cxn>
                  <a:cxn ang="0">
                    <a:pos x="7" y="0"/>
                  </a:cxn>
                </a:cxnLst>
                <a:rect l="0" t="0" r="r" b="b"/>
                <a:pathLst>
                  <a:path w="60" h="92">
                    <a:moveTo>
                      <a:pt x="7" y="0"/>
                    </a:moveTo>
                    <a:lnTo>
                      <a:pt x="7" y="0"/>
                    </a:lnTo>
                    <a:lnTo>
                      <a:pt x="4" y="19"/>
                    </a:lnTo>
                    <a:lnTo>
                      <a:pt x="0" y="62"/>
                    </a:lnTo>
                    <a:lnTo>
                      <a:pt x="0" y="86"/>
                    </a:lnTo>
                    <a:lnTo>
                      <a:pt x="36" y="91"/>
                    </a:lnTo>
                    <a:lnTo>
                      <a:pt x="60" y="84"/>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1086"/>
              <p:cNvSpPr>
                <a:spLocks/>
              </p:cNvSpPr>
              <p:nvPr/>
            </p:nvSpPr>
            <p:spPr bwMode="auto">
              <a:xfrm>
                <a:off x="3895" y="6086"/>
                <a:ext cx="36" cy="72"/>
              </a:xfrm>
              <a:custGeom>
                <a:avLst/>
                <a:gdLst/>
                <a:ahLst/>
                <a:cxnLst>
                  <a:cxn ang="0">
                    <a:pos x="36" y="0"/>
                  </a:cxn>
                  <a:cxn ang="0">
                    <a:pos x="4" y="0"/>
                  </a:cxn>
                  <a:cxn ang="0">
                    <a:pos x="2" y="19"/>
                  </a:cxn>
                  <a:cxn ang="0">
                    <a:pos x="0" y="33"/>
                  </a:cxn>
                  <a:cxn ang="0">
                    <a:pos x="0" y="69"/>
                  </a:cxn>
                  <a:cxn ang="0">
                    <a:pos x="12" y="69"/>
                  </a:cxn>
                  <a:cxn ang="0">
                    <a:pos x="16" y="72"/>
                  </a:cxn>
                  <a:cxn ang="0">
                    <a:pos x="36" y="72"/>
                  </a:cxn>
                  <a:cxn ang="0">
                    <a:pos x="36" y="0"/>
                  </a:cxn>
                </a:cxnLst>
                <a:rect l="0" t="0" r="r" b="b"/>
                <a:pathLst>
                  <a:path w="36" h="72">
                    <a:moveTo>
                      <a:pt x="36" y="0"/>
                    </a:moveTo>
                    <a:lnTo>
                      <a:pt x="4" y="0"/>
                    </a:lnTo>
                    <a:lnTo>
                      <a:pt x="2" y="19"/>
                    </a:lnTo>
                    <a:lnTo>
                      <a:pt x="0" y="33"/>
                    </a:lnTo>
                    <a:lnTo>
                      <a:pt x="0" y="69"/>
                    </a:lnTo>
                    <a:lnTo>
                      <a:pt x="12"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1087"/>
              <p:cNvSpPr>
                <a:spLocks/>
              </p:cNvSpPr>
              <p:nvPr/>
            </p:nvSpPr>
            <p:spPr bwMode="auto">
              <a:xfrm>
                <a:off x="3895" y="6086"/>
                <a:ext cx="36" cy="67"/>
              </a:xfrm>
              <a:custGeom>
                <a:avLst/>
                <a:gdLst/>
                <a:ahLst/>
                <a:cxnLst>
                  <a:cxn ang="0">
                    <a:pos x="33" y="0"/>
                  </a:cxn>
                  <a:cxn ang="0">
                    <a:pos x="4" y="0"/>
                  </a:cxn>
                  <a:cxn ang="0">
                    <a:pos x="2" y="16"/>
                  </a:cxn>
                  <a:cxn ang="0">
                    <a:pos x="2" y="31"/>
                  </a:cxn>
                  <a:cxn ang="0">
                    <a:pos x="0" y="48"/>
                  </a:cxn>
                  <a:cxn ang="0">
                    <a:pos x="0" y="64"/>
                  </a:cxn>
                  <a:cxn ang="0">
                    <a:pos x="9" y="64"/>
                  </a:cxn>
                  <a:cxn ang="0">
                    <a:pos x="12" y="67"/>
                  </a:cxn>
                  <a:cxn ang="0">
                    <a:pos x="33" y="67"/>
                  </a:cxn>
                  <a:cxn ang="0">
                    <a:pos x="36" y="52"/>
                  </a:cxn>
                  <a:cxn ang="0">
                    <a:pos x="36" y="16"/>
                  </a:cxn>
                  <a:cxn ang="0">
                    <a:pos x="33" y="0"/>
                  </a:cxn>
                </a:cxnLst>
                <a:rect l="0" t="0" r="r" b="b"/>
                <a:pathLst>
                  <a:path w="36" h="67">
                    <a:moveTo>
                      <a:pt x="33" y="0"/>
                    </a:moveTo>
                    <a:lnTo>
                      <a:pt x="4" y="0"/>
                    </a:lnTo>
                    <a:lnTo>
                      <a:pt x="2" y="16"/>
                    </a:lnTo>
                    <a:lnTo>
                      <a:pt x="2" y="31"/>
                    </a:lnTo>
                    <a:lnTo>
                      <a:pt x="0" y="48"/>
                    </a:lnTo>
                    <a:lnTo>
                      <a:pt x="0" y="64"/>
                    </a:lnTo>
                    <a:lnTo>
                      <a:pt x="9" y="64"/>
                    </a:lnTo>
                    <a:lnTo>
                      <a:pt x="12"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1088"/>
              <p:cNvSpPr>
                <a:spLocks/>
              </p:cNvSpPr>
              <p:nvPr/>
            </p:nvSpPr>
            <p:spPr bwMode="auto">
              <a:xfrm>
                <a:off x="3895" y="6086"/>
                <a:ext cx="36" cy="62"/>
              </a:xfrm>
              <a:custGeom>
                <a:avLst/>
                <a:gdLst/>
                <a:ahLst/>
                <a:cxnLst>
                  <a:cxn ang="0">
                    <a:pos x="36" y="31"/>
                  </a:cxn>
                  <a:cxn ang="0">
                    <a:pos x="33" y="16"/>
                  </a:cxn>
                  <a:cxn ang="0">
                    <a:pos x="33" y="0"/>
                  </a:cxn>
                  <a:cxn ang="0">
                    <a:pos x="7" y="0"/>
                  </a:cxn>
                  <a:cxn ang="0">
                    <a:pos x="2" y="16"/>
                  </a:cxn>
                  <a:cxn ang="0">
                    <a:pos x="2" y="31"/>
                  </a:cxn>
                  <a:cxn ang="0">
                    <a:pos x="0" y="45"/>
                  </a:cxn>
                  <a:cxn ang="0">
                    <a:pos x="0" y="60"/>
                  </a:cxn>
                  <a:cxn ang="0">
                    <a:pos x="4" y="62"/>
                  </a:cxn>
                  <a:cxn ang="0">
                    <a:pos x="33" y="62"/>
                  </a:cxn>
                  <a:cxn ang="0">
                    <a:pos x="33" y="48"/>
                  </a:cxn>
                  <a:cxn ang="0">
                    <a:pos x="36" y="31"/>
                  </a:cxn>
                </a:cxnLst>
                <a:rect l="0" t="0" r="r" b="b"/>
                <a:pathLst>
                  <a:path w="36" h="62">
                    <a:moveTo>
                      <a:pt x="36" y="31"/>
                    </a:moveTo>
                    <a:lnTo>
                      <a:pt x="33" y="16"/>
                    </a:lnTo>
                    <a:lnTo>
                      <a:pt x="33" y="0"/>
                    </a:lnTo>
                    <a:lnTo>
                      <a:pt x="7" y="0"/>
                    </a:lnTo>
                    <a:lnTo>
                      <a:pt x="2" y="16"/>
                    </a:lnTo>
                    <a:lnTo>
                      <a:pt x="2" y="31"/>
                    </a:lnTo>
                    <a:lnTo>
                      <a:pt x="0" y="45"/>
                    </a:lnTo>
                    <a:lnTo>
                      <a:pt x="0" y="60"/>
                    </a:lnTo>
                    <a:lnTo>
                      <a:pt x="4" y="62"/>
                    </a:lnTo>
                    <a:lnTo>
                      <a:pt x="33" y="62"/>
                    </a:lnTo>
                    <a:lnTo>
                      <a:pt x="33" y="48"/>
                    </a:lnTo>
                    <a:lnTo>
                      <a:pt x="36" y="31"/>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3" name="Freeform 1089"/>
              <p:cNvSpPr>
                <a:spLocks/>
              </p:cNvSpPr>
              <p:nvPr/>
            </p:nvSpPr>
            <p:spPr bwMode="auto">
              <a:xfrm>
                <a:off x="3897" y="6086"/>
                <a:ext cx="31"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4" name="Freeform 1090"/>
              <p:cNvSpPr>
                <a:spLocks/>
              </p:cNvSpPr>
              <p:nvPr/>
            </p:nvSpPr>
            <p:spPr bwMode="auto">
              <a:xfrm>
                <a:off x="3897" y="6086"/>
                <a:ext cx="31"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1"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1091"/>
              <p:cNvSpPr>
                <a:spLocks/>
              </p:cNvSpPr>
              <p:nvPr/>
            </p:nvSpPr>
            <p:spPr bwMode="auto">
              <a:xfrm>
                <a:off x="3897" y="6086"/>
                <a:ext cx="29" cy="50"/>
              </a:xfrm>
              <a:custGeom>
                <a:avLst/>
                <a:gdLst/>
                <a:ahLst/>
                <a:cxnLst>
                  <a:cxn ang="0">
                    <a:pos x="4" y="0"/>
                  </a:cxn>
                  <a:cxn ang="0">
                    <a:pos x="4" y="0"/>
                  </a:cxn>
                  <a:cxn ang="0">
                    <a:pos x="0" y="23"/>
                  </a:cxn>
                  <a:cxn ang="0">
                    <a:pos x="0" y="48"/>
                  </a:cxn>
                  <a:cxn ang="0">
                    <a:pos x="7" y="48"/>
                  </a:cxn>
                  <a:cxn ang="0">
                    <a:pos x="9" y="50"/>
                  </a:cxn>
                  <a:cxn ang="0">
                    <a:pos x="28" y="50"/>
                  </a:cxn>
                  <a:cxn ang="0">
                    <a:pos x="28" y="0"/>
                  </a:cxn>
                  <a:cxn ang="0">
                    <a:pos x="4" y="0"/>
                  </a:cxn>
                </a:cxnLst>
                <a:rect l="0" t="0" r="r" b="b"/>
                <a:pathLst>
                  <a:path w="29" h="50">
                    <a:moveTo>
                      <a:pt x="4" y="0"/>
                    </a:moveTo>
                    <a:lnTo>
                      <a:pt x="4" y="0"/>
                    </a:lnTo>
                    <a:lnTo>
                      <a:pt x="0" y="23"/>
                    </a:lnTo>
                    <a:lnTo>
                      <a:pt x="0" y="48"/>
                    </a:lnTo>
                    <a:lnTo>
                      <a:pt x="7" y="48"/>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1092"/>
              <p:cNvSpPr>
                <a:spLocks/>
              </p:cNvSpPr>
              <p:nvPr/>
            </p:nvSpPr>
            <p:spPr bwMode="auto">
              <a:xfrm>
                <a:off x="3897" y="6086"/>
                <a:ext cx="29" cy="46"/>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6">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1093"/>
              <p:cNvSpPr>
                <a:spLocks/>
              </p:cNvSpPr>
              <p:nvPr/>
            </p:nvSpPr>
            <p:spPr bwMode="auto">
              <a:xfrm>
                <a:off x="3897" y="6086"/>
                <a:ext cx="27"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7"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1094"/>
              <p:cNvSpPr>
                <a:spLocks/>
              </p:cNvSpPr>
              <p:nvPr/>
            </p:nvSpPr>
            <p:spPr bwMode="auto">
              <a:xfrm>
                <a:off x="3900" y="6086"/>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1095"/>
              <p:cNvSpPr>
                <a:spLocks/>
              </p:cNvSpPr>
              <p:nvPr/>
            </p:nvSpPr>
            <p:spPr bwMode="auto">
              <a:xfrm>
                <a:off x="3900" y="6086"/>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1096"/>
              <p:cNvSpPr>
                <a:spLocks/>
              </p:cNvSpPr>
              <p:nvPr/>
            </p:nvSpPr>
            <p:spPr bwMode="auto">
              <a:xfrm>
                <a:off x="3900" y="6086"/>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1097"/>
              <p:cNvSpPr>
                <a:spLocks/>
              </p:cNvSpPr>
              <p:nvPr/>
            </p:nvSpPr>
            <p:spPr bwMode="auto">
              <a:xfrm>
                <a:off x="3900" y="6086"/>
                <a:ext cx="21" cy="24"/>
              </a:xfrm>
              <a:custGeom>
                <a:avLst/>
                <a:gdLst/>
                <a:ahLst/>
                <a:cxnLst>
                  <a:cxn ang="0">
                    <a:pos x="21" y="23"/>
                  </a:cxn>
                  <a:cxn ang="0">
                    <a:pos x="21" y="0"/>
                  </a:cxn>
                  <a:cxn ang="0">
                    <a:pos x="2" y="0"/>
                  </a:cxn>
                  <a:cxn ang="0">
                    <a:pos x="2" y="7"/>
                  </a:cxn>
                  <a:cxn ang="0">
                    <a:pos x="0" y="12"/>
                  </a:cxn>
                  <a:cxn ang="0">
                    <a:pos x="0" y="23"/>
                  </a:cxn>
                  <a:cxn ang="0">
                    <a:pos x="21" y="23"/>
                  </a:cxn>
                </a:cxnLst>
                <a:rect l="0" t="0" r="r" b="b"/>
                <a:pathLst>
                  <a:path w="21" h="24">
                    <a:moveTo>
                      <a:pt x="21" y="23"/>
                    </a:moveTo>
                    <a:lnTo>
                      <a:pt x="21" y="0"/>
                    </a:lnTo>
                    <a:lnTo>
                      <a:pt x="2" y="0"/>
                    </a:lnTo>
                    <a:lnTo>
                      <a:pt x="2" y="7"/>
                    </a:lnTo>
                    <a:lnTo>
                      <a:pt x="0" y="12"/>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1098"/>
              <p:cNvSpPr>
                <a:spLocks/>
              </p:cNvSpPr>
              <p:nvPr/>
            </p:nvSpPr>
            <p:spPr bwMode="auto">
              <a:xfrm>
                <a:off x="3902" y="6081"/>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1099"/>
              <p:cNvSpPr>
                <a:spLocks/>
              </p:cNvSpPr>
              <p:nvPr/>
            </p:nvSpPr>
            <p:spPr bwMode="auto">
              <a:xfrm>
                <a:off x="3895" y="6158"/>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1100"/>
              <p:cNvSpPr>
                <a:spLocks/>
              </p:cNvSpPr>
              <p:nvPr/>
            </p:nvSpPr>
            <p:spPr bwMode="auto">
              <a:xfrm>
                <a:off x="3907" y="6160"/>
                <a:ext cx="12" cy="3"/>
              </a:xfrm>
              <a:custGeom>
                <a:avLst/>
                <a:gdLst/>
                <a:ahLst/>
                <a:cxnLst>
                  <a:cxn ang="0">
                    <a:pos x="7" y="0"/>
                  </a:cxn>
                  <a:cxn ang="0">
                    <a:pos x="0" y="0"/>
                  </a:cxn>
                  <a:cxn ang="0">
                    <a:pos x="0" y="2"/>
                  </a:cxn>
                  <a:cxn ang="0">
                    <a:pos x="11" y="2"/>
                  </a:cxn>
                  <a:cxn ang="0">
                    <a:pos x="11" y="0"/>
                  </a:cxn>
                  <a:cxn ang="0">
                    <a:pos x="7" y="0"/>
                  </a:cxn>
                </a:cxnLst>
                <a:rect l="0" t="0" r="r" b="b"/>
                <a:pathLst>
                  <a:path w="12" h="3">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1101"/>
              <p:cNvSpPr>
                <a:spLocks/>
              </p:cNvSpPr>
              <p:nvPr/>
            </p:nvSpPr>
            <p:spPr bwMode="auto">
              <a:xfrm>
                <a:off x="3907" y="6160"/>
                <a:ext cx="9" cy="3"/>
              </a:xfrm>
              <a:custGeom>
                <a:avLst/>
                <a:gdLst/>
                <a:ahLst/>
                <a:cxnLst>
                  <a:cxn ang="0">
                    <a:pos x="4" y="0"/>
                  </a:cxn>
                  <a:cxn ang="0">
                    <a:pos x="0" y="0"/>
                  </a:cxn>
                  <a:cxn ang="0">
                    <a:pos x="0" y="2"/>
                  </a:cxn>
                  <a:cxn ang="0">
                    <a:pos x="9" y="2"/>
                  </a:cxn>
                  <a:cxn ang="0">
                    <a:pos x="4" y="0"/>
                  </a:cxn>
                </a:cxnLst>
                <a:rect l="0" t="0" r="r" b="b"/>
                <a:pathLst>
                  <a:path w="9" h="3">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6" name="Freeform 1102"/>
              <p:cNvSpPr>
                <a:spLocks/>
              </p:cNvSpPr>
              <p:nvPr/>
            </p:nvSpPr>
            <p:spPr bwMode="auto">
              <a:xfrm>
                <a:off x="3907" y="6160"/>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1103"/>
              <p:cNvSpPr>
                <a:spLocks/>
              </p:cNvSpPr>
              <p:nvPr/>
            </p:nvSpPr>
            <p:spPr bwMode="auto">
              <a:xfrm>
                <a:off x="3931" y="6156"/>
                <a:ext cx="24" cy="12"/>
              </a:xfrm>
              <a:custGeom>
                <a:avLst/>
                <a:gdLst/>
                <a:ahLst/>
                <a:cxnLst>
                  <a:cxn ang="0">
                    <a:pos x="0" y="4"/>
                  </a:cxn>
                  <a:cxn ang="0">
                    <a:pos x="0" y="11"/>
                  </a:cxn>
                  <a:cxn ang="0">
                    <a:pos x="19" y="7"/>
                  </a:cxn>
                  <a:cxn ang="0">
                    <a:pos x="23" y="4"/>
                  </a:cxn>
                  <a:cxn ang="0">
                    <a:pos x="23" y="0"/>
                  </a:cxn>
                  <a:cxn ang="0">
                    <a:pos x="0" y="4"/>
                  </a:cxn>
                </a:cxnLst>
                <a:rect l="0" t="0" r="r" b="b"/>
                <a:pathLst>
                  <a:path w="24" h="12">
                    <a:moveTo>
                      <a:pt x="0" y="4"/>
                    </a:moveTo>
                    <a:lnTo>
                      <a:pt x="0" y="11"/>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1104"/>
              <p:cNvSpPr>
                <a:spLocks/>
              </p:cNvSpPr>
              <p:nvPr/>
            </p:nvSpPr>
            <p:spPr bwMode="auto">
              <a:xfrm>
                <a:off x="3933" y="6156"/>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1"/>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1"/>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1105"/>
              <p:cNvSpPr>
                <a:spLocks/>
              </p:cNvSpPr>
              <p:nvPr/>
            </p:nvSpPr>
            <p:spPr bwMode="auto">
              <a:xfrm>
                <a:off x="3933" y="6156"/>
                <a:ext cx="22" cy="9"/>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9">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1106"/>
              <p:cNvSpPr>
                <a:spLocks/>
              </p:cNvSpPr>
              <p:nvPr/>
            </p:nvSpPr>
            <p:spPr bwMode="auto">
              <a:xfrm>
                <a:off x="3936" y="6156"/>
                <a:ext cx="19" cy="9"/>
              </a:xfrm>
              <a:custGeom>
                <a:avLst/>
                <a:gdLst/>
                <a:ahLst/>
                <a:cxnLst>
                  <a:cxn ang="0">
                    <a:pos x="4" y="9"/>
                  </a:cxn>
                  <a:cxn ang="0">
                    <a:pos x="7" y="7"/>
                  </a:cxn>
                  <a:cxn ang="0">
                    <a:pos x="14" y="7"/>
                  </a:cxn>
                  <a:cxn ang="0">
                    <a:pos x="19" y="4"/>
                  </a:cxn>
                  <a:cxn ang="0">
                    <a:pos x="19" y="0"/>
                  </a:cxn>
                  <a:cxn ang="0">
                    <a:pos x="14" y="0"/>
                  </a:cxn>
                  <a:cxn ang="0">
                    <a:pos x="11"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1"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1107"/>
              <p:cNvSpPr>
                <a:spLocks/>
              </p:cNvSpPr>
              <p:nvPr/>
            </p:nvSpPr>
            <p:spPr bwMode="auto">
              <a:xfrm>
                <a:off x="3936" y="6156"/>
                <a:ext cx="19" cy="9"/>
              </a:xfrm>
              <a:custGeom>
                <a:avLst/>
                <a:gdLst/>
                <a:ahLst/>
                <a:cxnLst>
                  <a:cxn ang="0">
                    <a:pos x="4" y="9"/>
                  </a:cxn>
                  <a:cxn ang="0">
                    <a:pos x="7" y="7"/>
                  </a:cxn>
                  <a:cxn ang="0">
                    <a:pos x="14" y="7"/>
                  </a:cxn>
                  <a:cxn ang="0">
                    <a:pos x="19" y="4"/>
                  </a:cxn>
                  <a:cxn ang="0">
                    <a:pos x="19" y="0"/>
                  </a:cxn>
                  <a:cxn ang="0">
                    <a:pos x="14" y="0"/>
                  </a:cxn>
                  <a:cxn ang="0">
                    <a:pos x="11"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1"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1108"/>
              <p:cNvSpPr>
                <a:spLocks/>
              </p:cNvSpPr>
              <p:nvPr/>
            </p:nvSpPr>
            <p:spPr bwMode="auto">
              <a:xfrm>
                <a:off x="3938" y="6156"/>
                <a:ext cx="17" cy="9"/>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9">
                    <a:moveTo>
                      <a:pt x="0" y="2"/>
                    </a:moveTo>
                    <a:lnTo>
                      <a:pt x="0" y="9"/>
                    </a:lnTo>
                    <a:lnTo>
                      <a:pt x="4" y="7"/>
                    </a:lnTo>
                    <a:lnTo>
                      <a:pt x="12" y="7"/>
                    </a:lnTo>
                    <a:lnTo>
                      <a:pt x="16" y="4"/>
                    </a:lnTo>
                    <a:lnTo>
                      <a:pt x="16" y="0"/>
                    </a:lnTo>
                    <a:lnTo>
                      <a:pt x="12"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1109"/>
              <p:cNvSpPr>
                <a:spLocks/>
              </p:cNvSpPr>
              <p:nvPr/>
            </p:nvSpPr>
            <p:spPr bwMode="auto">
              <a:xfrm>
                <a:off x="3938" y="6156"/>
                <a:ext cx="17" cy="9"/>
              </a:xfrm>
              <a:custGeom>
                <a:avLst/>
                <a:gdLst/>
                <a:ahLst/>
                <a:cxnLst>
                  <a:cxn ang="0">
                    <a:pos x="0" y="9"/>
                  </a:cxn>
                  <a:cxn ang="0">
                    <a:pos x="4" y="9"/>
                  </a:cxn>
                  <a:cxn ang="0">
                    <a:pos x="4" y="7"/>
                  </a:cxn>
                  <a:cxn ang="0">
                    <a:pos x="12" y="7"/>
                  </a:cxn>
                  <a:cxn ang="0">
                    <a:pos x="16" y="4"/>
                  </a:cxn>
                  <a:cxn ang="0">
                    <a:pos x="16" y="0"/>
                  </a:cxn>
                  <a:cxn ang="0">
                    <a:pos x="12" y="0"/>
                  </a:cxn>
                  <a:cxn ang="0">
                    <a:pos x="9" y="2"/>
                  </a:cxn>
                  <a:cxn ang="0">
                    <a:pos x="0" y="2"/>
                  </a:cxn>
                  <a:cxn ang="0">
                    <a:pos x="0" y="9"/>
                  </a:cxn>
                </a:cxnLst>
                <a:rect l="0" t="0" r="r" b="b"/>
                <a:pathLst>
                  <a:path w="17" h="9">
                    <a:moveTo>
                      <a:pt x="0" y="9"/>
                    </a:moveTo>
                    <a:lnTo>
                      <a:pt x="4" y="9"/>
                    </a:lnTo>
                    <a:lnTo>
                      <a:pt x="4" y="7"/>
                    </a:lnTo>
                    <a:lnTo>
                      <a:pt x="12" y="7"/>
                    </a:lnTo>
                    <a:lnTo>
                      <a:pt x="16" y="4"/>
                    </a:lnTo>
                    <a:lnTo>
                      <a:pt x="16" y="0"/>
                    </a:lnTo>
                    <a:lnTo>
                      <a:pt x="12" y="0"/>
                    </a:lnTo>
                    <a:lnTo>
                      <a:pt x="9" y="2"/>
                    </a:lnTo>
                    <a:lnTo>
                      <a:pt x="0" y="2"/>
                    </a:lnTo>
                    <a:lnTo>
                      <a:pt x="0"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1110"/>
              <p:cNvSpPr>
                <a:spLocks/>
              </p:cNvSpPr>
              <p:nvPr/>
            </p:nvSpPr>
            <p:spPr bwMode="auto">
              <a:xfrm>
                <a:off x="3940" y="6156"/>
                <a:ext cx="15"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5" h="9">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1111"/>
              <p:cNvSpPr>
                <a:spLocks/>
              </p:cNvSpPr>
              <p:nvPr/>
            </p:nvSpPr>
            <p:spPr bwMode="auto">
              <a:xfrm>
                <a:off x="3940" y="6156"/>
                <a:ext cx="15" cy="7"/>
              </a:xfrm>
              <a:custGeom>
                <a:avLst/>
                <a:gdLst/>
                <a:ahLst/>
                <a:cxnLst>
                  <a:cxn ang="0">
                    <a:pos x="0" y="2"/>
                  </a:cxn>
                  <a:cxn ang="0">
                    <a:pos x="2" y="4"/>
                  </a:cxn>
                  <a:cxn ang="0">
                    <a:pos x="2" y="7"/>
                  </a:cxn>
                  <a:cxn ang="0">
                    <a:pos x="9" y="7"/>
                  </a:cxn>
                  <a:cxn ang="0">
                    <a:pos x="14" y="4"/>
                  </a:cxn>
                  <a:cxn ang="0">
                    <a:pos x="14" y="0"/>
                  </a:cxn>
                  <a:cxn ang="0">
                    <a:pos x="9" y="0"/>
                  </a:cxn>
                  <a:cxn ang="0">
                    <a:pos x="7" y="2"/>
                  </a:cxn>
                  <a:cxn ang="0">
                    <a:pos x="0" y="2"/>
                  </a:cxn>
                </a:cxnLst>
                <a:rect l="0" t="0" r="r" b="b"/>
                <a:pathLst>
                  <a:path w="15" h="7">
                    <a:moveTo>
                      <a:pt x="0" y="2"/>
                    </a:moveTo>
                    <a:lnTo>
                      <a:pt x="2" y="4"/>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1112"/>
              <p:cNvSpPr>
                <a:spLocks/>
              </p:cNvSpPr>
              <p:nvPr/>
            </p:nvSpPr>
            <p:spPr bwMode="auto">
              <a:xfrm>
                <a:off x="3943" y="6156"/>
                <a:ext cx="12" cy="7"/>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7">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1113"/>
              <p:cNvSpPr>
                <a:spLocks/>
              </p:cNvSpPr>
              <p:nvPr/>
            </p:nvSpPr>
            <p:spPr bwMode="auto">
              <a:xfrm>
                <a:off x="3943" y="6156"/>
                <a:ext cx="12" cy="7"/>
              </a:xfrm>
              <a:custGeom>
                <a:avLst/>
                <a:gdLst/>
                <a:ahLst/>
                <a:cxnLst>
                  <a:cxn ang="0">
                    <a:pos x="9" y="7"/>
                  </a:cxn>
                  <a:cxn ang="0">
                    <a:pos x="11" y="4"/>
                  </a:cxn>
                  <a:cxn ang="0">
                    <a:pos x="11" y="0"/>
                  </a:cxn>
                  <a:cxn ang="0">
                    <a:pos x="7" y="0"/>
                  </a:cxn>
                  <a:cxn ang="0">
                    <a:pos x="4" y="2"/>
                  </a:cxn>
                  <a:cxn ang="0">
                    <a:pos x="0" y="2"/>
                  </a:cxn>
                  <a:cxn ang="0">
                    <a:pos x="2" y="7"/>
                  </a:cxn>
                  <a:cxn ang="0">
                    <a:pos x="9" y="7"/>
                  </a:cxn>
                </a:cxnLst>
                <a:rect l="0" t="0" r="r" b="b"/>
                <a:pathLst>
                  <a:path w="12" h="7">
                    <a:moveTo>
                      <a:pt x="9" y="7"/>
                    </a:moveTo>
                    <a:lnTo>
                      <a:pt x="11" y="4"/>
                    </a:lnTo>
                    <a:lnTo>
                      <a:pt x="11" y="0"/>
                    </a:lnTo>
                    <a:lnTo>
                      <a:pt x="7" y="0"/>
                    </a:lnTo>
                    <a:lnTo>
                      <a:pt x="4" y="2"/>
                    </a:lnTo>
                    <a:lnTo>
                      <a:pt x="0" y="2"/>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1114"/>
              <p:cNvSpPr>
                <a:spLocks/>
              </p:cNvSpPr>
              <p:nvPr/>
            </p:nvSpPr>
            <p:spPr bwMode="auto">
              <a:xfrm>
                <a:off x="3945" y="6156"/>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1115"/>
              <p:cNvSpPr>
                <a:spLocks/>
              </p:cNvSpPr>
              <p:nvPr/>
            </p:nvSpPr>
            <p:spPr bwMode="auto">
              <a:xfrm>
                <a:off x="3933" y="6081"/>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1116"/>
              <p:cNvSpPr>
                <a:spLocks/>
              </p:cNvSpPr>
              <p:nvPr/>
            </p:nvSpPr>
            <p:spPr bwMode="auto">
              <a:xfrm>
                <a:off x="3933" y="6081"/>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1117"/>
              <p:cNvSpPr>
                <a:spLocks/>
              </p:cNvSpPr>
              <p:nvPr/>
            </p:nvSpPr>
            <p:spPr bwMode="auto">
              <a:xfrm>
                <a:off x="3933" y="6081"/>
                <a:ext cx="15" cy="0"/>
              </a:xfrm>
              <a:custGeom>
                <a:avLst/>
                <a:gdLst/>
                <a:ahLst/>
                <a:cxnLst>
                  <a:cxn ang="0">
                    <a:pos x="0" y="0"/>
                  </a:cxn>
                  <a:cxn ang="0">
                    <a:pos x="14" y="0"/>
                  </a:cxn>
                </a:cxnLst>
                <a:rect l="0" t="0" r="r" b="b"/>
                <a:pathLst>
                  <a:path w="15">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1118"/>
              <p:cNvSpPr>
                <a:spLocks/>
              </p:cNvSpPr>
              <p:nvPr/>
            </p:nvSpPr>
            <p:spPr bwMode="auto">
              <a:xfrm>
                <a:off x="3936" y="6081"/>
                <a:ext cx="12" cy="0"/>
              </a:xfrm>
              <a:custGeom>
                <a:avLst/>
                <a:gdLst/>
                <a:ahLst/>
                <a:cxnLst>
                  <a:cxn ang="0">
                    <a:pos x="0" y="0"/>
                  </a:cxn>
                  <a:cxn ang="0">
                    <a:pos x="11" y="0"/>
                  </a:cxn>
                </a:cxnLst>
                <a:rect l="0" t="0" r="r" b="b"/>
                <a:pathLst>
                  <a:path w="12">
                    <a:moveTo>
                      <a:pt x="0" y="0"/>
                    </a:moveTo>
                    <a:lnTo>
                      <a:pt x="11"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1119"/>
              <p:cNvSpPr>
                <a:spLocks/>
              </p:cNvSpPr>
              <p:nvPr/>
            </p:nvSpPr>
            <p:spPr bwMode="auto">
              <a:xfrm>
                <a:off x="3936" y="6081"/>
                <a:ext cx="12" cy="0"/>
              </a:xfrm>
              <a:custGeom>
                <a:avLst/>
                <a:gdLst/>
                <a:ahLst/>
                <a:cxnLst>
                  <a:cxn ang="0">
                    <a:pos x="0" y="0"/>
                  </a:cxn>
                  <a:cxn ang="0">
                    <a:pos x="11" y="0"/>
                  </a:cxn>
                </a:cxnLst>
                <a:rect l="0" t="0" r="r" b="b"/>
                <a:pathLst>
                  <a:path w="12">
                    <a:moveTo>
                      <a:pt x="0" y="0"/>
                    </a:moveTo>
                    <a:lnTo>
                      <a:pt x="11"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1120"/>
              <p:cNvSpPr>
                <a:spLocks/>
              </p:cNvSpPr>
              <p:nvPr/>
            </p:nvSpPr>
            <p:spPr bwMode="auto">
              <a:xfrm>
                <a:off x="3938" y="6081"/>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1121"/>
              <p:cNvSpPr>
                <a:spLocks/>
              </p:cNvSpPr>
              <p:nvPr/>
            </p:nvSpPr>
            <p:spPr bwMode="auto">
              <a:xfrm>
                <a:off x="3938" y="6081"/>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1122"/>
              <p:cNvSpPr>
                <a:spLocks/>
              </p:cNvSpPr>
              <p:nvPr/>
            </p:nvSpPr>
            <p:spPr bwMode="auto">
              <a:xfrm>
                <a:off x="3938" y="6081"/>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1123"/>
              <p:cNvSpPr>
                <a:spLocks/>
              </p:cNvSpPr>
              <p:nvPr/>
            </p:nvSpPr>
            <p:spPr bwMode="auto">
              <a:xfrm>
                <a:off x="3940" y="6081"/>
                <a:ext cx="8" cy="0"/>
              </a:xfrm>
              <a:custGeom>
                <a:avLst/>
                <a:gdLst/>
                <a:ahLst/>
                <a:cxnLst>
                  <a:cxn ang="0">
                    <a:pos x="0" y="0"/>
                  </a:cxn>
                  <a:cxn ang="0">
                    <a:pos x="7" y="0"/>
                  </a:cxn>
                </a:cxnLst>
                <a:rect l="0" t="0" r="r" b="b"/>
                <a:pathLst>
                  <a:path w="8">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1124"/>
              <p:cNvSpPr>
                <a:spLocks/>
              </p:cNvSpPr>
              <p:nvPr/>
            </p:nvSpPr>
            <p:spPr bwMode="auto">
              <a:xfrm>
                <a:off x="3940" y="6081"/>
                <a:ext cx="8" cy="0"/>
              </a:xfrm>
              <a:custGeom>
                <a:avLst/>
                <a:gdLst/>
                <a:ahLst/>
                <a:cxnLst>
                  <a:cxn ang="0">
                    <a:pos x="0" y="0"/>
                  </a:cxn>
                  <a:cxn ang="0">
                    <a:pos x="7" y="0"/>
                  </a:cxn>
                </a:cxnLst>
                <a:rect l="0" t="0" r="r" b="b"/>
                <a:pathLst>
                  <a:path w="8">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1125"/>
              <p:cNvSpPr>
                <a:spLocks/>
              </p:cNvSpPr>
              <p:nvPr/>
            </p:nvSpPr>
            <p:spPr bwMode="auto">
              <a:xfrm>
                <a:off x="3943" y="608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0" name="Freeform 1126"/>
              <p:cNvSpPr>
                <a:spLocks/>
              </p:cNvSpPr>
              <p:nvPr/>
            </p:nvSpPr>
            <p:spPr bwMode="auto">
              <a:xfrm>
                <a:off x="3943" y="608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1" name="Freeform 1127"/>
              <p:cNvSpPr>
                <a:spLocks/>
              </p:cNvSpPr>
              <p:nvPr/>
            </p:nvSpPr>
            <p:spPr bwMode="auto">
              <a:xfrm>
                <a:off x="3943" y="6088"/>
                <a:ext cx="12" cy="65"/>
              </a:xfrm>
              <a:custGeom>
                <a:avLst/>
                <a:gdLst/>
                <a:ahLst/>
                <a:cxnLst>
                  <a:cxn ang="0">
                    <a:pos x="7" y="47"/>
                  </a:cxn>
                  <a:cxn ang="0">
                    <a:pos x="7" y="64"/>
                  </a:cxn>
                  <a:cxn ang="0">
                    <a:pos x="11" y="62"/>
                  </a:cxn>
                  <a:cxn ang="0">
                    <a:pos x="11" y="47"/>
                  </a:cxn>
                  <a:cxn ang="0">
                    <a:pos x="9" y="31"/>
                  </a:cxn>
                  <a:cxn ang="0">
                    <a:pos x="9" y="14"/>
                  </a:cxn>
                  <a:cxn ang="0">
                    <a:pos x="7" y="0"/>
                  </a:cxn>
                  <a:cxn ang="0">
                    <a:pos x="0" y="0"/>
                  </a:cxn>
                  <a:cxn ang="0">
                    <a:pos x="4" y="14"/>
                  </a:cxn>
                  <a:cxn ang="0">
                    <a:pos x="4" y="31"/>
                  </a:cxn>
                  <a:cxn ang="0">
                    <a:pos x="7" y="47"/>
                  </a:cxn>
                </a:cxnLst>
                <a:rect l="0" t="0" r="r" b="b"/>
                <a:pathLst>
                  <a:path w="12" h="65">
                    <a:moveTo>
                      <a:pt x="7" y="47"/>
                    </a:moveTo>
                    <a:lnTo>
                      <a:pt x="7" y="64"/>
                    </a:lnTo>
                    <a:lnTo>
                      <a:pt x="11" y="62"/>
                    </a:lnTo>
                    <a:lnTo>
                      <a:pt x="11" y="47"/>
                    </a:lnTo>
                    <a:lnTo>
                      <a:pt x="9" y="31"/>
                    </a:lnTo>
                    <a:lnTo>
                      <a:pt x="9" y="14"/>
                    </a:lnTo>
                    <a:lnTo>
                      <a:pt x="7" y="0"/>
                    </a:lnTo>
                    <a:lnTo>
                      <a:pt x="0" y="0"/>
                    </a:lnTo>
                    <a:lnTo>
                      <a:pt x="4" y="14"/>
                    </a:lnTo>
                    <a:lnTo>
                      <a:pt x="4" y="31"/>
                    </a:lnTo>
                    <a:lnTo>
                      <a:pt x="7" y="4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1128"/>
              <p:cNvSpPr>
                <a:spLocks/>
              </p:cNvSpPr>
              <p:nvPr/>
            </p:nvSpPr>
            <p:spPr bwMode="auto">
              <a:xfrm>
                <a:off x="3943" y="6088"/>
                <a:ext cx="9" cy="65"/>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9" h="65">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1129"/>
              <p:cNvSpPr>
                <a:spLocks/>
              </p:cNvSpPr>
              <p:nvPr/>
            </p:nvSpPr>
            <p:spPr bwMode="auto">
              <a:xfrm>
                <a:off x="3943" y="608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1130"/>
              <p:cNvSpPr>
                <a:spLocks/>
              </p:cNvSpPr>
              <p:nvPr/>
            </p:nvSpPr>
            <p:spPr bwMode="auto">
              <a:xfrm>
                <a:off x="3940" y="6088"/>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1131"/>
              <p:cNvSpPr>
                <a:spLocks/>
              </p:cNvSpPr>
              <p:nvPr/>
            </p:nvSpPr>
            <p:spPr bwMode="auto">
              <a:xfrm>
                <a:off x="3940" y="608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1132"/>
              <p:cNvSpPr>
                <a:spLocks/>
              </p:cNvSpPr>
              <p:nvPr/>
            </p:nvSpPr>
            <p:spPr bwMode="auto">
              <a:xfrm>
                <a:off x="3938" y="6088"/>
                <a:ext cx="12" cy="65"/>
              </a:xfrm>
              <a:custGeom>
                <a:avLst/>
                <a:gdLst/>
                <a:ahLst/>
                <a:cxnLst>
                  <a:cxn ang="0">
                    <a:pos x="7" y="0"/>
                  </a:cxn>
                  <a:cxn ang="0">
                    <a:pos x="0" y="0"/>
                  </a:cxn>
                  <a:cxn ang="0">
                    <a:pos x="4" y="14"/>
                  </a:cxn>
                  <a:cxn ang="0">
                    <a:pos x="4" y="31"/>
                  </a:cxn>
                  <a:cxn ang="0">
                    <a:pos x="7" y="47"/>
                  </a:cxn>
                  <a:cxn ang="0">
                    <a:pos x="7" y="64"/>
                  </a:cxn>
                  <a:cxn ang="0">
                    <a:pos x="12" y="64"/>
                  </a:cxn>
                  <a:cxn ang="0">
                    <a:pos x="12"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2" y="64"/>
                    </a:lnTo>
                    <a:lnTo>
                      <a:pt x="12" y="47"/>
                    </a:lnTo>
                    <a:lnTo>
                      <a:pt x="9" y="31"/>
                    </a:lnTo>
                    <a:lnTo>
                      <a:pt x="9" y="14"/>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1133"/>
              <p:cNvSpPr>
                <a:spLocks/>
              </p:cNvSpPr>
              <p:nvPr/>
            </p:nvSpPr>
            <p:spPr bwMode="auto">
              <a:xfrm>
                <a:off x="3938" y="6088"/>
                <a:ext cx="12" cy="65"/>
              </a:xfrm>
              <a:custGeom>
                <a:avLst/>
                <a:gdLst/>
                <a:ahLst/>
                <a:cxnLst>
                  <a:cxn ang="0">
                    <a:pos x="2" y="14"/>
                  </a:cxn>
                  <a:cxn ang="0">
                    <a:pos x="4" y="31"/>
                  </a:cxn>
                  <a:cxn ang="0">
                    <a:pos x="4" y="47"/>
                  </a:cxn>
                  <a:cxn ang="0">
                    <a:pos x="7" y="64"/>
                  </a:cxn>
                  <a:cxn ang="0">
                    <a:pos x="12" y="62"/>
                  </a:cxn>
                  <a:cxn ang="0">
                    <a:pos x="9" y="47"/>
                  </a:cxn>
                  <a:cxn ang="0">
                    <a:pos x="9" y="31"/>
                  </a:cxn>
                  <a:cxn ang="0">
                    <a:pos x="7" y="14"/>
                  </a:cxn>
                  <a:cxn ang="0">
                    <a:pos x="4" y="0"/>
                  </a:cxn>
                  <a:cxn ang="0">
                    <a:pos x="0" y="0"/>
                  </a:cxn>
                  <a:cxn ang="0">
                    <a:pos x="2" y="14"/>
                  </a:cxn>
                </a:cxnLst>
                <a:rect l="0" t="0" r="r" b="b"/>
                <a:pathLst>
                  <a:path w="12" h="65">
                    <a:moveTo>
                      <a:pt x="2" y="14"/>
                    </a:moveTo>
                    <a:lnTo>
                      <a:pt x="4" y="31"/>
                    </a:lnTo>
                    <a:lnTo>
                      <a:pt x="4" y="47"/>
                    </a:lnTo>
                    <a:lnTo>
                      <a:pt x="7" y="64"/>
                    </a:lnTo>
                    <a:lnTo>
                      <a:pt x="12" y="62"/>
                    </a:lnTo>
                    <a:lnTo>
                      <a:pt x="9" y="47"/>
                    </a:lnTo>
                    <a:lnTo>
                      <a:pt x="9" y="31"/>
                    </a:lnTo>
                    <a:lnTo>
                      <a:pt x="7" y="14"/>
                    </a:lnTo>
                    <a:lnTo>
                      <a:pt x="4" y="0"/>
                    </a:lnTo>
                    <a:lnTo>
                      <a:pt x="0" y="0"/>
                    </a:lnTo>
                    <a:lnTo>
                      <a:pt x="2" y="1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8" name="Freeform 1134"/>
              <p:cNvSpPr>
                <a:spLocks/>
              </p:cNvSpPr>
              <p:nvPr/>
            </p:nvSpPr>
            <p:spPr bwMode="auto">
              <a:xfrm>
                <a:off x="3938" y="608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9" name="Freeform 1135"/>
              <p:cNvSpPr>
                <a:spLocks/>
              </p:cNvSpPr>
              <p:nvPr/>
            </p:nvSpPr>
            <p:spPr bwMode="auto">
              <a:xfrm>
                <a:off x="3936" y="6088"/>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0" name="Freeform 1136"/>
              <p:cNvSpPr>
                <a:spLocks/>
              </p:cNvSpPr>
              <p:nvPr/>
            </p:nvSpPr>
            <p:spPr bwMode="auto">
              <a:xfrm>
                <a:off x="3936" y="608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1" name="Freeform 1137"/>
              <p:cNvSpPr>
                <a:spLocks/>
              </p:cNvSpPr>
              <p:nvPr/>
            </p:nvSpPr>
            <p:spPr bwMode="auto">
              <a:xfrm>
                <a:off x="3933" y="6088"/>
                <a:ext cx="12" cy="65"/>
              </a:xfrm>
              <a:custGeom>
                <a:avLst/>
                <a:gdLst/>
                <a:ahLst/>
                <a:cxnLst>
                  <a:cxn ang="0">
                    <a:pos x="7" y="0"/>
                  </a:cxn>
                  <a:cxn ang="0">
                    <a:pos x="0" y="0"/>
                  </a:cxn>
                  <a:cxn ang="0">
                    <a:pos x="4" y="14"/>
                  </a:cxn>
                  <a:cxn ang="0">
                    <a:pos x="4" y="31"/>
                  </a:cxn>
                  <a:cxn ang="0">
                    <a:pos x="7" y="47"/>
                  </a:cxn>
                  <a:cxn ang="0">
                    <a:pos x="7" y="64"/>
                  </a:cxn>
                  <a:cxn ang="0">
                    <a:pos x="11" y="62"/>
                  </a:cxn>
                  <a:cxn ang="0">
                    <a:pos x="11"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1" y="62"/>
                    </a:lnTo>
                    <a:lnTo>
                      <a:pt x="11" y="47"/>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1138"/>
              <p:cNvSpPr>
                <a:spLocks/>
              </p:cNvSpPr>
              <p:nvPr/>
            </p:nvSpPr>
            <p:spPr bwMode="auto">
              <a:xfrm>
                <a:off x="3933" y="6088"/>
                <a:ext cx="12" cy="65"/>
              </a:xfrm>
              <a:custGeom>
                <a:avLst/>
                <a:gdLst/>
                <a:ahLst/>
                <a:cxnLst>
                  <a:cxn ang="0">
                    <a:pos x="7" y="47"/>
                  </a:cxn>
                  <a:cxn ang="0">
                    <a:pos x="7" y="64"/>
                  </a:cxn>
                  <a:cxn ang="0">
                    <a:pos x="11" y="62"/>
                  </a:cxn>
                  <a:cxn ang="0">
                    <a:pos x="9" y="47"/>
                  </a:cxn>
                  <a:cxn ang="0">
                    <a:pos x="9" y="31"/>
                  </a:cxn>
                  <a:cxn ang="0">
                    <a:pos x="7" y="14"/>
                  </a:cxn>
                  <a:cxn ang="0">
                    <a:pos x="4" y="0"/>
                  </a:cxn>
                  <a:cxn ang="0">
                    <a:pos x="0" y="0"/>
                  </a:cxn>
                  <a:cxn ang="0">
                    <a:pos x="2" y="14"/>
                  </a:cxn>
                  <a:cxn ang="0">
                    <a:pos x="7" y="47"/>
                  </a:cxn>
                </a:cxnLst>
                <a:rect l="0" t="0" r="r" b="b"/>
                <a:pathLst>
                  <a:path w="12" h="65">
                    <a:moveTo>
                      <a:pt x="7" y="47"/>
                    </a:moveTo>
                    <a:lnTo>
                      <a:pt x="7" y="64"/>
                    </a:lnTo>
                    <a:lnTo>
                      <a:pt x="11" y="62"/>
                    </a:lnTo>
                    <a:lnTo>
                      <a:pt x="9" y="47"/>
                    </a:lnTo>
                    <a:lnTo>
                      <a:pt x="9" y="31"/>
                    </a:lnTo>
                    <a:lnTo>
                      <a:pt x="7" y="14"/>
                    </a:lnTo>
                    <a:lnTo>
                      <a:pt x="4" y="0"/>
                    </a:lnTo>
                    <a:lnTo>
                      <a:pt x="0" y="0"/>
                    </a:lnTo>
                    <a:lnTo>
                      <a:pt x="2" y="14"/>
                    </a:lnTo>
                    <a:lnTo>
                      <a:pt x="7" y="47"/>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1139"/>
              <p:cNvSpPr>
                <a:spLocks/>
              </p:cNvSpPr>
              <p:nvPr/>
            </p:nvSpPr>
            <p:spPr bwMode="auto">
              <a:xfrm>
                <a:off x="3943" y="5942"/>
                <a:ext cx="213" cy="233"/>
              </a:xfrm>
              <a:custGeom>
                <a:avLst/>
                <a:gdLst/>
                <a:ahLst/>
                <a:cxnLst>
                  <a:cxn ang="0">
                    <a:pos x="213" y="213"/>
                  </a:cxn>
                  <a:cxn ang="0">
                    <a:pos x="211" y="12"/>
                  </a:cxn>
                  <a:cxn ang="0">
                    <a:pos x="52" y="0"/>
                  </a:cxn>
                  <a:cxn ang="0">
                    <a:pos x="0" y="4"/>
                  </a:cxn>
                  <a:cxn ang="0">
                    <a:pos x="2" y="216"/>
                  </a:cxn>
                  <a:cxn ang="0">
                    <a:pos x="11" y="216"/>
                  </a:cxn>
                  <a:cxn ang="0">
                    <a:pos x="11" y="223"/>
                  </a:cxn>
                  <a:cxn ang="0">
                    <a:pos x="52" y="232"/>
                  </a:cxn>
                  <a:cxn ang="0">
                    <a:pos x="189" y="213"/>
                  </a:cxn>
                  <a:cxn ang="0">
                    <a:pos x="213" y="213"/>
                  </a:cxn>
                </a:cxnLst>
                <a:rect l="0" t="0" r="r" b="b"/>
                <a:pathLst>
                  <a:path w="213" h="233">
                    <a:moveTo>
                      <a:pt x="213" y="213"/>
                    </a:moveTo>
                    <a:lnTo>
                      <a:pt x="211" y="12"/>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1140"/>
              <p:cNvSpPr>
                <a:spLocks/>
              </p:cNvSpPr>
              <p:nvPr/>
            </p:nvSpPr>
            <p:spPr bwMode="auto">
              <a:xfrm>
                <a:off x="4008" y="5896"/>
                <a:ext cx="326" cy="300"/>
              </a:xfrm>
              <a:custGeom>
                <a:avLst/>
                <a:gdLst/>
                <a:ahLst/>
                <a:cxnLst>
                  <a:cxn ang="0">
                    <a:pos x="254" y="240"/>
                  </a:cxn>
                  <a:cxn ang="0">
                    <a:pos x="321" y="213"/>
                  </a:cxn>
                  <a:cxn ang="0">
                    <a:pos x="323" y="180"/>
                  </a:cxn>
                  <a:cxn ang="0">
                    <a:pos x="326" y="144"/>
                  </a:cxn>
                  <a:cxn ang="0">
                    <a:pos x="323" y="108"/>
                  </a:cxn>
                  <a:cxn ang="0">
                    <a:pos x="249" y="50"/>
                  </a:cxn>
                  <a:cxn ang="0">
                    <a:pos x="240" y="31"/>
                  </a:cxn>
                  <a:cxn ang="0">
                    <a:pos x="228" y="16"/>
                  </a:cxn>
                  <a:cxn ang="0">
                    <a:pos x="215" y="9"/>
                  </a:cxn>
                  <a:cxn ang="0">
                    <a:pos x="203" y="7"/>
                  </a:cxn>
                  <a:cxn ang="0">
                    <a:pos x="194" y="4"/>
                  </a:cxn>
                  <a:cxn ang="0">
                    <a:pos x="172" y="0"/>
                  </a:cxn>
                  <a:cxn ang="0">
                    <a:pos x="158" y="2"/>
                  </a:cxn>
                  <a:cxn ang="0">
                    <a:pos x="141" y="4"/>
                  </a:cxn>
                  <a:cxn ang="0">
                    <a:pos x="131" y="7"/>
                  </a:cxn>
                  <a:cxn ang="0">
                    <a:pos x="115" y="9"/>
                  </a:cxn>
                  <a:cxn ang="0">
                    <a:pos x="98" y="12"/>
                  </a:cxn>
                  <a:cxn ang="0">
                    <a:pos x="83" y="14"/>
                  </a:cxn>
                  <a:cxn ang="0">
                    <a:pos x="71" y="16"/>
                  </a:cxn>
                  <a:cxn ang="0">
                    <a:pos x="57" y="19"/>
                  </a:cxn>
                  <a:cxn ang="0">
                    <a:pos x="45" y="21"/>
                  </a:cxn>
                  <a:cxn ang="0">
                    <a:pos x="35" y="24"/>
                  </a:cxn>
                  <a:cxn ang="0">
                    <a:pos x="23" y="26"/>
                  </a:cxn>
                  <a:cxn ang="0">
                    <a:pos x="14" y="28"/>
                  </a:cxn>
                  <a:cxn ang="0">
                    <a:pos x="4" y="52"/>
                  </a:cxn>
                  <a:cxn ang="0">
                    <a:pos x="0" y="98"/>
                  </a:cxn>
                  <a:cxn ang="0">
                    <a:pos x="4" y="232"/>
                  </a:cxn>
                  <a:cxn ang="0">
                    <a:pos x="21" y="240"/>
                  </a:cxn>
                  <a:cxn ang="0">
                    <a:pos x="31" y="242"/>
                  </a:cxn>
                  <a:cxn ang="0">
                    <a:pos x="38" y="244"/>
                  </a:cxn>
                  <a:cxn ang="0">
                    <a:pos x="52" y="247"/>
                  </a:cxn>
                  <a:cxn ang="0">
                    <a:pos x="64" y="249"/>
                  </a:cxn>
                  <a:cxn ang="0">
                    <a:pos x="86" y="266"/>
                  </a:cxn>
                  <a:cxn ang="0">
                    <a:pos x="60" y="278"/>
                  </a:cxn>
                  <a:cxn ang="0">
                    <a:pos x="55" y="285"/>
                  </a:cxn>
                  <a:cxn ang="0">
                    <a:pos x="64" y="290"/>
                  </a:cxn>
                  <a:cxn ang="0">
                    <a:pos x="74" y="292"/>
                  </a:cxn>
                  <a:cxn ang="0">
                    <a:pos x="86" y="295"/>
                  </a:cxn>
                  <a:cxn ang="0">
                    <a:pos x="196" y="300"/>
                  </a:cxn>
                  <a:cxn ang="0">
                    <a:pos x="242" y="283"/>
                  </a:cxn>
                  <a:cxn ang="0">
                    <a:pos x="249" y="273"/>
                  </a:cxn>
                  <a:cxn ang="0">
                    <a:pos x="244" y="264"/>
                  </a:cxn>
                  <a:cxn ang="0">
                    <a:pos x="237" y="261"/>
                  </a:cxn>
                  <a:cxn ang="0">
                    <a:pos x="218" y="254"/>
                  </a:cxn>
                </a:cxnLst>
                <a:rect l="0" t="0" r="r" b="b"/>
                <a:pathLst>
                  <a:path w="326" h="300">
                    <a:moveTo>
                      <a:pt x="218" y="254"/>
                    </a:moveTo>
                    <a:lnTo>
                      <a:pt x="254" y="240"/>
                    </a:lnTo>
                    <a:lnTo>
                      <a:pt x="319" y="228"/>
                    </a:lnTo>
                    <a:lnTo>
                      <a:pt x="321" y="213"/>
                    </a:lnTo>
                    <a:lnTo>
                      <a:pt x="321" y="196"/>
                    </a:lnTo>
                    <a:lnTo>
                      <a:pt x="323" y="180"/>
                    </a:lnTo>
                    <a:lnTo>
                      <a:pt x="323" y="163"/>
                    </a:lnTo>
                    <a:lnTo>
                      <a:pt x="326" y="144"/>
                    </a:lnTo>
                    <a:lnTo>
                      <a:pt x="323" y="124"/>
                    </a:lnTo>
                    <a:lnTo>
                      <a:pt x="323" y="108"/>
                    </a:lnTo>
                    <a:lnTo>
                      <a:pt x="321" y="91"/>
                    </a:lnTo>
                    <a:lnTo>
                      <a:pt x="249" y="50"/>
                    </a:lnTo>
                    <a:lnTo>
                      <a:pt x="244" y="36"/>
                    </a:lnTo>
                    <a:lnTo>
                      <a:pt x="240" y="31"/>
                    </a:lnTo>
                    <a:lnTo>
                      <a:pt x="237" y="26"/>
                    </a:lnTo>
                    <a:lnTo>
                      <a:pt x="228" y="16"/>
                    </a:lnTo>
                    <a:lnTo>
                      <a:pt x="218" y="12"/>
                    </a:lnTo>
                    <a:lnTo>
                      <a:pt x="215" y="9"/>
                    </a:lnTo>
                    <a:lnTo>
                      <a:pt x="211" y="9"/>
                    </a:lnTo>
                    <a:lnTo>
                      <a:pt x="203" y="7"/>
                    </a:lnTo>
                    <a:lnTo>
                      <a:pt x="199" y="4"/>
                    </a:lnTo>
                    <a:lnTo>
                      <a:pt x="194" y="4"/>
                    </a:lnTo>
                    <a:lnTo>
                      <a:pt x="180" y="0"/>
                    </a:lnTo>
                    <a:lnTo>
                      <a:pt x="172" y="0"/>
                    </a:lnTo>
                    <a:lnTo>
                      <a:pt x="168" y="2"/>
                    </a:lnTo>
                    <a:lnTo>
                      <a:pt x="158" y="2"/>
                    </a:lnTo>
                    <a:lnTo>
                      <a:pt x="153" y="4"/>
                    </a:lnTo>
                    <a:lnTo>
                      <a:pt x="141" y="4"/>
                    </a:lnTo>
                    <a:lnTo>
                      <a:pt x="136" y="7"/>
                    </a:lnTo>
                    <a:lnTo>
                      <a:pt x="131" y="7"/>
                    </a:lnTo>
                    <a:lnTo>
                      <a:pt x="127" y="9"/>
                    </a:lnTo>
                    <a:lnTo>
                      <a:pt x="115" y="9"/>
                    </a:lnTo>
                    <a:lnTo>
                      <a:pt x="110" y="12"/>
                    </a:lnTo>
                    <a:lnTo>
                      <a:pt x="98" y="12"/>
                    </a:lnTo>
                    <a:lnTo>
                      <a:pt x="93" y="14"/>
                    </a:lnTo>
                    <a:lnTo>
                      <a:pt x="83" y="14"/>
                    </a:lnTo>
                    <a:lnTo>
                      <a:pt x="76" y="16"/>
                    </a:lnTo>
                    <a:lnTo>
                      <a:pt x="71" y="16"/>
                    </a:lnTo>
                    <a:lnTo>
                      <a:pt x="67" y="19"/>
                    </a:lnTo>
                    <a:lnTo>
                      <a:pt x="57" y="19"/>
                    </a:lnTo>
                    <a:lnTo>
                      <a:pt x="50" y="21"/>
                    </a:lnTo>
                    <a:lnTo>
                      <a:pt x="45" y="21"/>
                    </a:lnTo>
                    <a:lnTo>
                      <a:pt x="40" y="24"/>
                    </a:lnTo>
                    <a:lnTo>
                      <a:pt x="35" y="24"/>
                    </a:lnTo>
                    <a:lnTo>
                      <a:pt x="31" y="26"/>
                    </a:lnTo>
                    <a:lnTo>
                      <a:pt x="23" y="26"/>
                    </a:lnTo>
                    <a:lnTo>
                      <a:pt x="19" y="28"/>
                    </a:lnTo>
                    <a:lnTo>
                      <a:pt x="14" y="28"/>
                    </a:lnTo>
                    <a:lnTo>
                      <a:pt x="9" y="31"/>
                    </a:lnTo>
                    <a:lnTo>
                      <a:pt x="4" y="52"/>
                    </a:lnTo>
                    <a:lnTo>
                      <a:pt x="2" y="74"/>
                    </a:lnTo>
                    <a:lnTo>
                      <a:pt x="0" y="98"/>
                    </a:lnTo>
                    <a:lnTo>
                      <a:pt x="0" y="208"/>
                    </a:lnTo>
                    <a:lnTo>
                      <a:pt x="4" y="232"/>
                    </a:lnTo>
                    <a:lnTo>
                      <a:pt x="19" y="240"/>
                    </a:lnTo>
                    <a:lnTo>
                      <a:pt x="21" y="240"/>
                    </a:lnTo>
                    <a:lnTo>
                      <a:pt x="26" y="242"/>
                    </a:lnTo>
                    <a:lnTo>
                      <a:pt x="31" y="242"/>
                    </a:lnTo>
                    <a:lnTo>
                      <a:pt x="33" y="244"/>
                    </a:lnTo>
                    <a:lnTo>
                      <a:pt x="38" y="244"/>
                    </a:lnTo>
                    <a:lnTo>
                      <a:pt x="40" y="247"/>
                    </a:lnTo>
                    <a:lnTo>
                      <a:pt x="52" y="247"/>
                    </a:lnTo>
                    <a:lnTo>
                      <a:pt x="55" y="249"/>
                    </a:lnTo>
                    <a:lnTo>
                      <a:pt x="64" y="249"/>
                    </a:lnTo>
                    <a:lnTo>
                      <a:pt x="79" y="259"/>
                    </a:lnTo>
                    <a:lnTo>
                      <a:pt x="86" y="266"/>
                    </a:lnTo>
                    <a:lnTo>
                      <a:pt x="76" y="273"/>
                    </a:lnTo>
                    <a:lnTo>
                      <a:pt x="60" y="278"/>
                    </a:lnTo>
                    <a:lnTo>
                      <a:pt x="52" y="283"/>
                    </a:lnTo>
                    <a:lnTo>
                      <a:pt x="55" y="285"/>
                    </a:lnTo>
                    <a:lnTo>
                      <a:pt x="60" y="288"/>
                    </a:lnTo>
                    <a:lnTo>
                      <a:pt x="64" y="290"/>
                    </a:lnTo>
                    <a:lnTo>
                      <a:pt x="69" y="290"/>
                    </a:lnTo>
                    <a:lnTo>
                      <a:pt x="74" y="292"/>
                    </a:lnTo>
                    <a:lnTo>
                      <a:pt x="79" y="292"/>
                    </a:lnTo>
                    <a:lnTo>
                      <a:pt x="86" y="295"/>
                    </a:lnTo>
                    <a:lnTo>
                      <a:pt x="136" y="295"/>
                    </a:lnTo>
                    <a:lnTo>
                      <a:pt x="196" y="300"/>
                    </a:lnTo>
                    <a:lnTo>
                      <a:pt x="232" y="288"/>
                    </a:lnTo>
                    <a:lnTo>
                      <a:pt x="242" y="283"/>
                    </a:lnTo>
                    <a:lnTo>
                      <a:pt x="247" y="278"/>
                    </a:lnTo>
                    <a:lnTo>
                      <a:pt x="249" y="273"/>
                    </a:lnTo>
                    <a:lnTo>
                      <a:pt x="247" y="268"/>
                    </a:lnTo>
                    <a:lnTo>
                      <a:pt x="244" y="264"/>
                    </a:lnTo>
                    <a:lnTo>
                      <a:pt x="240" y="264"/>
                    </a:lnTo>
                    <a:lnTo>
                      <a:pt x="237" y="261"/>
                    </a:lnTo>
                    <a:lnTo>
                      <a:pt x="223" y="254"/>
                    </a:lnTo>
                    <a:lnTo>
                      <a:pt x="218" y="254"/>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1141"/>
              <p:cNvSpPr>
                <a:spLocks/>
              </p:cNvSpPr>
              <p:nvPr/>
            </p:nvSpPr>
            <p:spPr bwMode="auto">
              <a:xfrm>
                <a:off x="4207" y="5901"/>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1142"/>
              <p:cNvSpPr>
                <a:spLocks/>
              </p:cNvSpPr>
              <p:nvPr/>
            </p:nvSpPr>
            <p:spPr bwMode="auto">
              <a:xfrm>
                <a:off x="4204" y="5901"/>
                <a:ext cx="5" cy="228"/>
              </a:xfrm>
              <a:custGeom>
                <a:avLst/>
                <a:gdLst/>
                <a:ahLst/>
                <a:cxnLst>
                  <a:cxn ang="0">
                    <a:pos x="2" y="36"/>
                  </a:cxn>
                  <a:cxn ang="0">
                    <a:pos x="0" y="115"/>
                  </a:cxn>
                  <a:cxn ang="0">
                    <a:pos x="0" y="192"/>
                  </a:cxn>
                  <a:cxn ang="0">
                    <a:pos x="2" y="228"/>
                  </a:cxn>
                  <a:cxn ang="0">
                    <a:pos x="4" y="228"/>
                  </a:cxn>
                  <a:cxn ang="0">
                    <a:pos x="2" y="177"/>
                  </a:cxn>
                  <a:cxn ang="0">
                    <a:pos x="2" y="72"/>
                  </a:cxn>
                  <a:cxn ang="0">
                    <a:pos x="4" y="2"/>
                  </a:cxn>
                  <a:cxn ang="0">
                    <a:pos x="2" y="0"/>
                  </a:cxn>
                  <a:cxn ang="0">
                    <a:pos x="2" y="36"/>
                  </a:cxn>
                </a:cxnLst>
                <a:rect l="0" t="0" r="r" b="b"/>
                <a:pathLst>
                  <a:path w="5" h="228">
                    <a:moveTo>
                      <a:pt x="2" y="36"/>
                    </a:moveTo>
                    <a:lnTo>
                      <a:pt x="0" y="115"/>
                    </a:lnTo>
                    <a:lnTo>
                      <a:pt x="0" y="192"/>
                    </a:lnTo>
                    <a:lnTo>
                      <a:pt x="2" y="228"/>
                    </a:lnTo>
                    <a:lnTo>
                      <a:pt x="4" y="228"/>
                    </a:lnTo>
                    <a:lnTo>
                      <a:pt x="2" y="177"/>
                    </a:lnTo>
                    <a:lnTo>
                      <a:pt x="2" y="72"/>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1143"/>
              <p:cNvSpPr>
                <a:spLocks/>
              </p:cNvSpPr>
              <p:nvPr/>
            </p:nvSpPr>
            <p:spPr bwMode="auto">
              <a:xfrm>
                <a:off x="4206" y="5901"/>
                <a:ext cx="0" cy="228"/>
              </a:xfrm>
              <a:custGeom>
                <a:avLst/>
                <a:gdLst/>
                <a:ahLst/>
                <a:cxnLst>
                  <a:cxn ang="0">
                    <a:pos x="0" y="0"/>
                  </a:cxn>
                  <a:cxn ang="0">
                    <a:pos x="0" y="227"/>
                  </a:cxn>
                </a:cxnLst>
                <a:rect l="0" t="0" r="r" b="b"/>
                <a:pathLst>
                  <a:path h="228">
                    <a:moveTo>
                      <a:pt x="0" y="0"/>
                    </a:moveTo>
                    <a:lnTo>
                      <a:pt x="0" y="227"/>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1144"/>
              <p:cNvSpPr>
                <a:spLocks/>
              </p:cNvSpPr>
              <p:nvPr/>
            </p:nvSpPr>
            <p:spPr bwMode="auto">
              <a:xfrm>
                <a:off x="4202" y="5901"/>
                <a:ext cx="5" cy="228"/>
              </a:xfrm>
              <a:custGeom>
                <a:avLst/>
                <a:gdLst/>
                <a:ahLst/>
                <a:cxnLst>
                  <a:cxn ang="0">
                    <a:pos x="2" y="0"/>
                  </a:cxn>
                  <a:cxn ang="0">
                    <a:pos x="0" y="36"/>
                  </a:cxn>
                  <a:cxn ang="0">
                    <a:pos x="0" y="228"/>
                  </a:cxn>
                  <a:cxn ang="0">
                    <a:pos x="4" y="228"/>
                  </a:cxn>
                  <a:cxn ang="0">
                    <a:pos x="2" y="175"/>
                  </a:cxn>
                  <a:cxn ang="0">
                    <a:pos x="2" y="127"/>
                  </a:cxn>
                  <a:cxn ang="0">
                    <a:pos x="4" y="72"/>
                  </a:cxn>
                  <a:cxn ang="0">
                    <a:pos x="4" y="0"/>
                  </a:cxn>
                  <a:cxn ang="0">
                    <a:pos x="2" y="0"/>
                  </a:cxn>
                </a:cxnLst>
                <a:rect l="0" t="0" r="r" b="b"/>
                <a:pathLst>
                  <a:path w="5" h="228">
                    <a:moveTo>
                      <a:pt x="2" y="0"/>
                    </a:moveTo>
                    <a:lnTo>
                      <a:pt x="0" y="36"/>
                    </a:lnTo>
                    <a:lnTo>
                      <a:pt x="0" y="228"/>
                    </a:lnTo>
                    <a:lnTo>
                      <a:pt x="4" y="228"/>
                    </a:lnTo>
                    <a:lnTo>
                      <a:pt x="2" y="175"/>
                    </a:lnTo>
                    <a:lnTo>
                      <a:pt x="2" y="127"/>
                    </a:lnTo>
                    <a:lnTo>
                      <a:pt x="4" y="72"/>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1145"/>
              <p:cNvSpPr>
                <a:spLocks/>
              </p:cNvSpPr>
              <p:nvPr/>
            </p:nvSpPr>
            <p:spPr bwMode="auto">
              <a:xfrm>
                <a:off x="4203" y="5901"/>
                <a:ext cx="0" cy="228"/>
              </a:xfrm>
              <a:custGeom>
                <a:avLst/>
                <a:gdLst/>
                <a:ahLst/>
                <a:cxnLst>
                  <a:cxn ang="0">
                    <a:pos x="0" y="0"/>
                  </a:cxn>
                  <a:cxn ang="0">
                    <a:pos x="0" y="227"/>
                  </a:cxn>
                </a:cxnLst>
                <a:rect l="0" t="0" r="r" b="b"/>
                <a:pathLst>
                  <a:path h="228">
                    <a:moveTo>
                      <a:pt x="0" y="0"/>
                    </a:moveTo>
                    <a:lnTo>
                      <a:pt x="0" y="227"/>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1146"/>
              <p:cNvSpPr>
                <a:spLocks/>
              </p:cNvSpPr>
              <p:nvPr/>
            </p:nvSpPr>
            <p:spPr bwMode="auto">
              <a:xfrm>
                <a:off x="4200" y="5901"/>
                <a:ext cx="4" cy="228"/>
              </a:xfrm>
              <a:custGeom>
                <a:avLst/>
                <a:gdLst/>
                <a:ahLst/>
                <a:cxnLst>
                  <a:cxn ang="0">
                    <a:pos x="2" y="0"/>
                  </a:cxn>
                  <a:cxn ang="0">
                    <a:pos x="0" y="36"/>
                  </a:cxn>
                  <a:cxn ang="0">
                    <a:pos x="0" y="228"/>
                  </a:cxn>
                  <a:cxn ang="0">
                    <a:pos x="4" y="228"/>
                  </a:cxn>
                  <a:cxn ang="0">
                    <a:pos x="2" y="175"/>
                  </a:cxn>
                  <a:cxn ang="0">
                    <a:pos x="2" y="69"/>
                  </a:cxn>
                  <a:cxn ang="0">
                    <a:pos x="4" y="0"/>
                  </a:cxn>
                  <a:cxn ang="0">
                    <a:pos x="2" y="0"/>
                  </a:cxn>
                </a:cxnLst>
                <a:rect l="0" t="0" r="r" b="b"/>
                <a:pathLst>
                  <a:path w="4" h="228">
                    <a:moveTo>
                      <a:pt x="2" y="0"/>
                    </a:moveTo>
                    <a:lnTo>
                      <a:pt x="0" y="36"/>
                    </a:lnTo>
                    <a:lnTo>
                      <a:pt x="0" y="228"/>
                    </a:lnTo>
                    <a:lnTo>
                      <a:pt x="4" y="228"/>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1147"/>
              <p:cNvSpPr>
                <a:spLocks/>
              </p:cNvSpPr>
              <p:nvPr/>
            </p:nvSpPr>
            <p:spPr bwMode="auto">
              <a:xfrm>
                <a:off x="4197" y="5901"/>
                <a:ext cx="5" cy="228"/>
              </a:xfrm>
              <a:custGeom>
                <a:avLst/>
                <a:gdLst/>
                <a:ahLst/>
                <a:cxnLst>
                  <a:cxn ang="0">
                    <a:pos x="4" y="0"/>
                  </a:cxn>
                  <a:cxn ang="0">
                    <a:pos x="2" y="0"/>
                  </a:cxn>
                  <a:cxn ang="0">
                    <a:pos x="2" y="33"/>
                  </a:cxn>
                  <a:cxn ang="0">
                    <a:pos x="0" y="112"/>
                  </a:cxn>
                  <a:cxn ang="0">
                    <a:pos x="0" y="192"/>
                  </a:cxn>
                  <a:cxn ang="0">
                    <a:pos x="2" y="228"/>
                  </a:cxn>
                  <a:cxn ang="0">
                    <a:pos x="4" y="228"/>
                  </a:cxn>
                  <a:cxn ang="0">
                    <a:pos x="4" y="0"/>
                  </a:cxn>
                </a:cxnLst>
                <a:rect l="0" t="0" r="r" b="b"/>
                <a:pathLst>
                  <a:path w="5" h="228">
                    <a:moveTo>
                      <a:pt x="4" y="0"/>
                    </a:moveTo>
                    <a:lnTo>
                      <a:pt x="2" y="0"/>
                    </a:lnTo>
                    <a:lnTo>
                      <a:pt x="2" y="33"/>
                    </a:lnTo>
                    <a:lnTo>
                      <a:pt x="0" y="112"/>
                    </a:lnTo>
                    <a:lnTo>
                      <a:pt x="0" y="192"/>
                    </a:lnTo>
                    <a:lnTo>
                      <a:pt x="2" y="228"/>
                    </a:lnTo>
                    <a:lnTo>
                      <a:pt x="4" y="228"/>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1148"/>
              <p:cNvSpPr>
                <a:spLocks/>
              </p:cNvSpPr>
              <p:nvPr/>
            </p:nvSpPr>
            <p:spPr bwMode="auto">
              <a:xfrm>
                <a:off x="4198" y="5901"/>
                <a:ext cx="0" cy="226"/>
              </a:xfrm>
              <a:custGeom>
                <a:avLst/>
                <a:gdLst/>
                <a:ahLst/>
                <a:cxnLst>
                  <a:cxn ang="0">
                    <a:pos x="0" y="0"/>
                  </a:cxn>
                  <a:cxn ang="0">
                    <a:pos x="0" y="225"/>
                  </a:cxn>
                </a:cxnLst>
                <a:rect l="0" t="0" r="r" b="b"/>
                <a:pathLst>
                  <a:path h="226">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1149"/>
              <p:cNvSpPr>
                <a:spLocks/>
              </p:cNvSpPr>
              <p:nvPr/>
            </p:nvSpPr>
            <p:spPr bwMode="auto">
              <a:xfrm>
                <a:off x="4195" y="5901"/>
                <a:ext cx="5" cy="226"/>
              </a:xfrm>
              <a:custGeom>
                <a:avLst/>
                <a:gdLst/>
                <a:ahLst/>
                <a:cxnLst>
                  <a:cxn ang="0">
                    <a:pos x="2" y="175"/>
                  </a:cxn>
                  <a:cxn ang="0">
                    <a:pos x="2" y="124"/>
                  </a:cxn>
                  <a:cxn ang="0">
                    <a:pos x="4" y="69"/>
                  </a:cxn>
                  <a:cxn ang="0">
                    <a:pos x="4" y="0"/>
                  </a:cxn>
                  <a:cxn ang="0">
                    <a:pos x="2" y="0"/>
                  </a:cxn>
                  <a:cxn ang="0">
                    <a:pos x="2" y="33"/>
                  </a:cxn>
                  <a:cxn ang="0">
                    <a:pos x="0" y="112"/>
                  </a:cxn>
                  <a:cxn ang="0">
                    <a:pos x="0" y="189"/>
                  </a:cxn>
                  <a:cxn ang="0">
                    <a:pos x="2" y="225"/>
                  </a:cxn>
                  <a:cxn ang="0">
                    <a:pos x="4" y="225"/>
                  </a:cxn>
                  <a:cxn ang="0">
                    <a:pos x="2" y="175"/>
                  </a:cxn>
                </a:cxnLst>
                <a:rect l="0" t="0" r="r" b="b"/>
                <a:pathLst>
                  <a:path w="5" h="226">
                    <a:moveTo>
                      <a:pt x="2" y="175"/>
                    </a:moveTo>
                    <a:lnTo>
                      <a:pt x="2" y="124"/>
                    </a:lnTo>
                    <a:lnTo>
                      <a:pt x="4" y="69"/>
                    </a:lnTo>
                    <a:lnTo>
                      <a:pt x="4" y="0"/>
                    </a:lnTo>
                    <a:lnTo>
                      <a:pt x="2" y="0"/>
                    </a:lnTo>
                    <a:lnTo>
                      <a:pt x="2" y="33"/>
                    </a:lnTo>
                    <a:lnTo>
                      <a:pt x="0" y="112"/>
                    </a:lnTo>
                    <a:lnTo>
                      <a:pt x="0" y="189"/>
                    </a:lnTo>
                    <a:lnTo>
                      <a:pt x="2" y="225"/>
                    </a:lnTo>
                    <a:lnTo>
                      <a:pt x="4" y="225"/>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1150"/>
              <p:cNvSpPr>
                <a:spLocks/>
              </p:cNvSpPr>
              <p:nvPr/>
            </p:nvSpPr>
            <p:spPr bwMode="auto">
              <a:xfrm>
                <a:off x="4195" y="5899"/>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1151"/>
              <p:cNvSpPr>
                <a:spLocks/>
              </p:cNvSpPr>
              <p:nvPr/>
            </p:nvSpPr>
            <p:spPr bwMode="auto">
              <a:xfrm>
                <a:off x="4192" y="5899"/>
                <a:ext cx="5" cy="228"/>
              </a:xfrm>
              <a:custGeom>
                <a:avLst/>
                <a:gdLst/>
                <a:ahLst/>
                <a:cxnLst>
                  <a:cxn ang="0">
                    <a:pos x="2" y="0"/>
                  </a:cxn>
                  <a:cxn ang="0">
                    <a:pos x="0" y="36"/>
                  </a:cxn>
                  <a:cxn ang="0">
                    <a:pos x="0" y="192"/>
                  </a:cxn>
                  <a:cxn ang="0">
                    <a:pos x="2" y="228"/>
                  </a:cxn>
                  <a:cxn ang="0">
                    <a:pos x="4" y="228"/>
                  </a:cxn>
                  <a:cxn ang="0">
                    <a:pos x="2" y="177"/>
                  </a:cxn>
                  <a:cxn ang="0">
                    <a:pos x="2" y="72"/>
                  </a:cxn>
                  <a:cxn ang="0">
                    <a:pos x="4" y="2"/>
                  </a:cxn>
                  <a:cxn ang="0">
                    <a:pos x="2" y="0"/>
                  </a:cxn>
                </a:cxnLst>
                <a:rect l="0" t="0" r="r" b="b"/>
                <a:pathLst>
                  <a:path w="5" h="228">
                    <a:moveTo>
                      <a:pt x="2" y="0"/>
                    </a:moveTo>
                    <a:lnTo>
                      <a:pt x="0" y="36"/>
                    </a:lnTo>
                    <a:lnTo>
                      <a:pt x="0" y="192"/>
                    </a:lnTo>
                    <a:lnTo>
                      <a:pt x="2" y="228"/>
                    </a:lnTo>
                    <a:lnTo>
                      <a:pt x="4" y="228"/>
                    </a:lnTo>
                    <a:lnTo>
                      <a:pt x="2" y="177"/>
                    </a:lnTo>
                    <a:lnTo>
                      <a:pt x="2" y="7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1152"/>
              <p:cNvSpPr>
                <a:spLocks/>
              </p:cNvSpPr>
              <p:nvPr/>
            </p:nvSpPr>
            <p:spPr bwMode="auto">
              <a:xfrm>
                <a:off x="4192" y="5899"/>
                <a:ext cx="3" cy="228"/>
              </a:xfrm>
              <a:custGeom>
                <a:avLst/>
                <a:gdLst/>
                <a:ahLst/>
                <a:cxnLst>
                  <a:cxn ang="0">
                    <a:pos x="0" y="0"/>
                  </a:cxn>
                  <a:cxn ang="0">
                    <a:pos x="0" y="228"/>
                  </a:cxn>
                  <a:cxn ang="0">
                    <a:pos x="2" y="228"/>
                  </a:cxn>
                  <a:cxn ang="0">
                    <a:pos x="2" y="2"/>
                  </a:cxn>
                  <a:cxn ang="0">
                    <a:pos x="0" y="0"/>
                  </a:cxn>
                </a:cxnLst>
                <a:rect l="0" t="0" r="r" b="b"/>
                <a:pathLst>
                  <a:path w="3" h="228">
                    <a:moveTo>
                      <a:pt x="0" y="0"/>
                    </a:moveTo>
                    <a:lnTo>
                      <a:pt x="0" y="228"/>
                    </a:lnTo>
                    <a:lnTo>
                      <a:pt x="2" y="228"/>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1153"/>
              <p:cNvSpPr>
                <a:spLocks/>
              </p:cNvSpPr>
              <p:nvPr/>
            </p:nvSpPr>
            <p:spPr bwMode="auto">
              <a:xfrm>
                <a:off x="4210" y="5904"/>
                <a:ext cx="0" cy="225"/>
              </a:xfrm>
              <a:custGeom>
                <a:avLst/>
                <a:gdLst/>
                <a:ahLst/>
                <a:cxnLst>
                  <a:cxn ang="0">
                    <a:pos x="0" y="0"/>
                  </a:cxn>
                  <a:cxn ang="0">
                    <a:pos x="0" y="225"/>
                  </a:cxn>
                </a:cxnLst>
                <a:rect l="0" t="0" r="r" b="b"/>
                <a:pathLst>
                  <a:path h="225">
                    <a:moveTo>
                      <a:pt x="0" y="0"/>
                    </a:moveTo>
                    <a:lnTo>
                      <a:pt x="0" y="225"/>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1154"/>
              <p:cNvSpPr>
                <a:spLocks/>
              </p:cNvSpPr>
              <p:nvPr/>
            </p:nvSpPr>
            <p:spPr bwMode="auto">
              <a:xfrm>
                <a:off x="3943" y="5942"/>
                <a:ext cx="53" cy="228"/>
              </a:xfrm>
              <a:custGeom>
                <a:avLst/>
                <a:gdLst/>
                <a:ahLst/>
                <a:cxnLst>
                  <a:cxn ang="0">
                    <a:pos x="9" y="218"/>
                  </a:cxn>
                  <a:cxn ang="0">
                    <a:pos x="9" y="227"/>
                  </a:cxn>
                  <a:cxn ang="0">
                    <a:pos x="52" y="227"/>
                  </a:cxn>
                  <a:cxn ang="0">
                    <a:pos x="52" y="0"/>
                  </a:cxn>
                  <a:cxn ang="0">
                    <a:pos x="0" y="4"/>
                  </a:cxn>
                  <a:cxn ang="0">
                    <a:pos x="0" y="218"/>
                  </a:cxn>
                  <a:cxn ang="0">
                    <a:pos x="9" y="218"/>
                  </a:cxn>
                </a:cxnLst>
                <a:rect l="0" t="0" r="r" b="b"/>
                <a:pathLst>
                  <a:path w="53" h="228">
                    <a:moveTo>
                      <a:pt x="9" y="218"/>
                    </a:moveTo>
                    <a:lnTo>
                      <a:pt x="9" y="227"/>
                    </a:lnTo>
                    <a:lnTo>
                      <a:pt x="52" y="227"/>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1155"/>
              <p:cNvSpPr>
                <a:spLocks/>
              </p:cNvSpPr>
              <p:nvPr/>
            </p:nvSpPr>
            <p:spPr bwMode="auto">
              <a:xfrm>
                <a:off x="3943" y="5942"/>
                <a:ext cx="53" cy="211"/>
              </a:xfrm>
              <a:custGeom>
                <a:avLst/>
                <a:gdLst/>
                <a:ahLst/>
                <a:cxnLst>
                  <a:cxn ang="0">
                    <a:pos x="9" y="211"/>
                  </a:cxn>
                  <a:cxn ang="0">
                    <a:pos x="52" y="211"/>
                  </a:cxn>
                  <a:cxn ang="0">
                    <a:pos x="52" y="0"/>
                  </a:cxn>
                  <a:cxn ang="0">
                    <a:pos x="38" y="0"/>
                  </a:cxn>
                  <a:cxn ang="0">
                    <a:pos x="36" y="2"/>
                  </a:cxn>
                  <a:cxn ang="0">
                    <a:pos x="16" y="2"/>
                  </a:cxn>
                  <a:cxn ang="0">
                    <a:pos x="11"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38" y="0"/>
                    </a:lnTo>
                    <a:lnTo>
                      <a:pt x="36" y="2"/>
                    </a:lnTo>
                    <a:lnTo>
                      <a:pt x="16" y="2"/>
                    </a:lnTo>
                    <a:lnTo>
                      <a:pt x="11"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1156"/>
              <p:cNvSpPr>
                <a:spLocks/>
              </p:cNvSpPr>
              <p:nvPr/>
            </p:nvSpPr>
            <p:spPr bwMode="auto">
              <a:xfrm>
                <a:off x="3943" y="5942"/>
                <a:ext cx="53" cy="194"/>
              </a:xfrm>
              <a:custGeom>
                <a:avLst/>
                <a:gdLst/>
                <a:ahLst/>
                <a:cxnLst>
                  <a:cxn ang="0">
                    <a:pos x="38" y="2"/>
                  </a:cxn>
                  <a:cxn ang="0">
                    <a:pos x="16" y="2"/>
                  </a:cxn>
                  <a:cxn ang="0">
                    <a:pos x="11" y="4"/>
                  </a:cxn>
                  <a:cxn ang="0">
                    <a:pos x="0" y="4"/>
                  </a:cxn>
                  <a:cxn ang="0">
                    <a:pos x="0" y="187"/>
                  </a:cxn>
                  <a:cxn ang="0">
                    <a:pos x="9" y="187"/>
                  </a:cxn>
                  <a:cxn ang="0">
                    <a:pos x="9" y="194"/>
                  </a:cxn>
                  <a:cxn ang="0">
                    <a:pos x="52" y="194"/>
                  </a:cxn>
                  <a:cxn ang="0">
                    <a:pos x="52" y="0"/>
                  </a:cxn>
                  <a:cxn ang="0">
                    <a:pos x="43" y="0"/>
                  </a:cxn>
                  <a:cxn ang="0">
                    <a:pos x="38" y="2"/>
                  </a:cxn>
                </a:cxnLst>
                <a:rect l="0" t="0" r="r" b="b"/>
                <a:pathLst>
                  <a:path w="53" h="194">
                    <a:moveTo>
                      <a:pt x="38" y="2"/>
                    </a:moveTo>
                    <a:lnTo>
                      <a:pt x="16" y="2"/>
                    </a:lnTo>
                    <a:lnTo>
                      <a:pt x="11"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1157"/>
              <p:cNvSpPr>
                <a:spLocks/>
              </p:cNvSpPr>
              <p:nvPr/>
            </p:nvSpPr>
            <p:spPr bwMode="auto">
              <a:xfrm>
                <a:off x="3943" y="5942"/>
                <a:ext cx="53" cy="178"/>
              </a:xfrm>
              <a:custGeom>
                <a:avLst/>
                <a:gdLst/>
                <a:ahLst/>
                <a:cxnLst>
                  <a:cxn ang="0">
                    <a:pos x="38" y="2"/>
                  </a:cxn>
                  <a:cxn ang="0">
                    <a:pos x="16" y="2"/>
                  </a:cxn>
                  <a:cxn ang="0">
                    <a:pos x="11" y="4"/>
                  </a:cxn>
                  <a:cxn ang="0">
                    <a:pos x="0" y="4"/>
                  </a:cxn>
                  <a:cxn ang="0">
                    <a:pos x="0" y="170"/>
                  </a:cxn>
                  <a:cxn ang="0">
                    <a:pos x="9" y="170"/>
                  </a:cxn>
                  <a:cxn ang="0">
                    <a:pos x="9" y="177"/>
                  </a:cxn>
                  <a:cxn ang="0">
                    <a:pos x="52" y="177"/>
                  </a:cxn>
                  <a:cxn ang="0">
                    <a:pos x="52" y="0"/>
                  </a:cxn>
                  <a:cxn ang="0">
                    <a:pos x="43" y="0"/>
                  </a:cxn>
                  <a:cxn ang="0">
                    <a:pos x="38" y="2"/>
                  </a:cxn>
                </a:cxnLst>
                <a:rect l="0" t="0" r="r" b="b"/>
                <a:pathLst>
                  <a:path w="53" h="178">
                    <a:moveTo>
                      <a:pt x="38" y="2"/>
                    </a:moveTo>
                    <a:lnTo>
                      <a:pt x="16" y="2"/>
                    </a:lnTo>
                    <a:lnTo>
                      <a:pt x="11" y="4"/>
                    </a:lnTo>
                    <a:lnTo>
                      <a:pt x="0" y="4"/>
                    </a:lnTo>
                    <a:lnTo>
                      <a:pt x="0" y="170"/>
                    </a:lnTo>
                    <a:lnTo>
                      <a:pt x="9" y="170"/>
                    </a:lnTo>
                    <a:lnTo>
                      <a:pt x="9" y="177"/>
                    </a:lnTo>
                    <a:lnTo>
                      <a:pt x="52" y="177"/>
                    </a:lnTo>
                    <a:lnTo>
                      <a:pt x="52" y="0"/>
                    </a:lnTo>
                    <a:lnTo>
                      <a:pt x="43" y="0"/>
                    </a:lnTo>
                    <a:lnTo>
                      <a:pt x="38"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1158"/>
              <p:cNvSpPr>
                <a:spLocks/>
              </p:cNvSpPr>
              <p:nvPr/>
            </p:nvSpPr>
            <p:spPr bwMode="auto">
              <a:xfrm>
                <a:off x="3943" y="5942"/>
                <a:ext cx="53" cy="161"/>
              </a:xfrm>
              <a:custGeom>
                <a:avLst/>
                <a:gdLst/>
                <a:ahLst/>
                <a:cxnLst>
                  <a:cxn ang="0">
                    <a:pos x="38" y="2"/>
                  </a:cxn>
                  <a:cxn ang="0">
                    <a:pos x="16" y="2"/>
                  </a:cxn>
                  <a:cxn ang="0">
                    <a:pos x="11"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1"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1159"/>
              <p:cNvSpPr>
                <a:spLocks/>
              </p:cNvSpPr>
              <p:nvPr/>
            </p:nvSpPr>
            <p:spPr bwMode="auto">
              <a:xfrm>
                <a:off x="3943" y="5942"/>
                <a:ext cx="53" cy="146"/>
              </a:xfrm>
              <a:custGeom>
                <a:avLst/>
                <a:gdLst/>
                <a:ahLst/>
                <a:cxnLst>
                  <a:cxn ang="0">
                    <a:pos x="43" y="2"/>
                  </a:cxn>
                  <a:cxn ang="0">
                    <a:pos x="16" y="2"/>
                  </a:cxn>
                  <a:cxn ang="0">
                    <a:pos x="11"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1"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1160"/>
              <p:cNvSpPr>
                <a:spLocks/>
              </p:cNvSpPr>
              <p:nvPr/>
            </p:nvSpPr>
            <p:spPr bwMode="auto">
              <a:xfrm>
                <a:off x="3943" y="5942"/>
                <a:ext cx="53" cy="130"/>
              </a:xfrm>
              <a:custGeom>
                <a:avLst/>
                <a:gdLst/>
                <a:ahLst/>
                <a:cxnLst>
                  <a:cxn ang="0">
                    <a:pos x="43" y="2"/>
                  </a:cxn>
                  <a:cxn ang="0">
                    <a:pos x="16" y="2"/>
                  </a:cxn>
                  <a:cxn ang="0">
                    <a:pos x="11"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1"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1161"/>
              <p:cNvSpPr>
                <a:spLocks/>
              </p:cNvSpPr>
              <p:nvPr/>
            </p:nvSpPr>
            <p:spPr bwMode="auto">
              <a:xfrm>
                <a:off x="3943" y="5942"/>
                <a:ext cx="53" cy="113"/>
              </a:xfrm>
              <a:custGeom>
                <a:avLst/>
                <a:gdLst/>
                <a:ahLst/>
                <a:cxnLst>
                  <a:cxn ang="0">
                    <a:pos x="45" y="2"/>
                  </a:cxn>
                  <a:cxn ang="0">
                    <a:pos x="16" y="2"/>
                  </a:cxn>
                  <a:cxn ang="0">
                    <a:pos x="11" y="4"/>
                  </a:cxn>
                  <a:cxn ang="0">
                    <a:pos x="0" y="4"/>
                  </a:cxn>
                  <a:cxn ang="0">
                    <a:pos x="0" y="107"/>
                  </a:cxn>
                  <a:cxn ang="0">
                    <a:pos x="9" y="107"/>
                  </a:cxn>
                  <a:cxn ang="0">
                    <a:pos x="9" y="112"/>
                  </a:cxn>
                  <a:cxn ang="0">
                    <a:pos x="52" y="112"/>
                  </a:cxn>
                  <a:cxn ang="0">
                    <a:pos x="52" y="0"/>
                  </a:cxn>
                  <a:cxn ang="0">
                    <a:pos x="48" y="0"/>
                  </a:cxn>
                  <a:cxn ang="0">
                    <a:pos x="45" y="2"/>
                  </a:cxn>
                </a:cxnLst>
                <a:rect l="0" t="0" r="r" b="b"/>
                <a:pathLst>
                  <a:path w="53" h="113">
                    <a:moveTo>
                      <a:pt x="45" y="2"/>
                    </a:moveTo>
                    <a:lnTo>
                      <a:pt x="16" y="2"/>
                    </a:lnTo>
                    <a:lnTo>
                      <a:pt x="11" y="4"/>
                    </a:lnTo>
                    <a:lnTo>
                      <a:pt x="0" y="4"/>
                    </a:lnTo>
                    <a:lnTo>
                      <a:pt x="0" y="107"/>
                    </a:lnTo>
                    <a:lnTo>
                      <a:pt x="9" y="107"/>
                    </a:lnTo>
                    <a:lnTo>
                      <a:pt x="9" y="112"/>
                    </a:lnTo>
                    <a:lnTo>
                      <a:pt x="52" y="112"/>
                    </a:lnTo>
                    <a:lnTo>
                      <a:pt x="52" y="0"/>
                    </a:lnTo>
                    <a:lnTo>
                      <a:pt x="48"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1162"/>
              <p:cNvSpPr>
                <a:spLocks/>
              </p:cNvSpPr>
              <p:nvPr/>
            </p:nvSpPr>
            <p:spPr bwMode="auto">
              <a:xfrm>
                <a:off x="3943" y="5942"/>
                <a:ext cx="53" cy="96"/>
              </a:xfrm>
              <a:custGeom>
                <a:avLst/>
                <a:gdLst/>
                <a:ahLst/>
                <a:cxnLst>
                  <a:cxn ang="0">
                    <a:pos x="48" y="2"/>
                  </a:cxn>
                  <a:cxn ang="0">
                    <a:pos x="16" y="2"/>
                  </a:cxn>
                  <a:cxn ang="0">
                    <a:pos x="11" y="4"/>
                  </a:cxn>
                  <a:cxn ang="0">
                    <a:pos x="0" y="4"/>
                  </a:cxn>
                  <a:cxn ang="0">
                    <a:pos x="0" y="93"/>
                  </a:cxn>
                  <a:cxn ang="0">
                    <a:pos x="9" y="93"/>
                  </a:cxn>
                  <a:cxn ang="0">
                    <a:pos x="9" y="96"/>
                  </a:cxn>
                  <a:cxn ang="0">
                    <a:pos x="52" y="96"/>
                  </a:cxn>
                  <a:cxn ang="0">
                    <a:pos x="52" y="0"/>
                  </a:cxn>
                  <a:cxn ang="0">
                    <a:pos x="48" y="2"/>
                  </a:cxn>
                </a:cxnLst>
                <a:rect l="0" t="0" r="r" b="b"/>
                <a:pathLst>
                  <a:path w="53" h="96">
                    <a:moveTo>
                      <a:pt x="48" y="2"/>
                    </a:moveTo>
                    <a:lnTo>
                      <a:pt x="16" y="2"/>
                    </a:lnTo>
                    <a:lnTo>
                      <a:pt x="11" y="4"/>
                    </a:lnTo>
                    <a:lnTo>
                      <a:pt x="0" y="4"/>
                    </a:lnTo>
                    <a:lnTo>
                      <a:pt x="0" y="93"/>
                    </a:lnTo>
                    <a:lnTo>
                      <a:pt x="9" y="93"/>
                    </a:lnTo>
                    <a:lnTo>
                      <a:pt x="9" y="96"/>
                    </a:lnTo>
                    <a:lnTo>
                      <a:pt x="52" y="96"/>
                    </a:lnTo>
                    <a:lnTo>
                      <a:pt x="52" y="0"/>
                    </a:lnTo>
                    <a:lnTo>
                      <a:pt x="48"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1163"/>
              <p:cNvSpPr>
                <a:spLocks/>
              </p:cNvSpPr>
              <p:nvPr/>
            </p:nvSpPr>
            <p:spPr bwMode="auto">
              <a:xfrm>
                <a:off x="3943" y="5942"/>
                <a:ext cx="53" cy="79"/>
              </a:xfrm>
              <a:custGeom>
                <a:avLst/>
                <a:gdLst/>
                <a:ahLst/>
                <a:cxnLst>
                  <a:cxn ang="0">
                    <a:pos x="48" y="2"/>
                  </a:cxn>
                  <a:cxn ang="0">
                    <a:pos x="16" y="2"/>
                  </a:cxn>
                  <a:cxn ang="0">
                    <a:pos x="11" y="4"/>
                  </a:cxn>
                  <a:cxn ang="0">
                    <a:pos x="0" y="4"/>
                  </a:cxn>
                  <a:cxn ang="0">
                    <a:pos x="0" y="76"/>
                  </a:cxn>
                  <a:cxn ang="0">
                    <a:pos x="9" y="76"/>
                  </a:cxn>
                  <a:cxn ang="0">
                    <a:pos x="9" y="79"/>
                  </a:cxn>
                  <a:cxn ang="0">
                    <a:pos x="52" y="79"/>
                  </a:cxn>
                  <a:cxn ang="0">
                    <a:pos x="52" y="0"/>
                  </a:cxn>
                  <a:cxn ang="0">
                    <a:pos x="48" y="2"/>
                  </a:cxn>
                </a:cxnLst>
                <a:rect l="0" t="0" r="r" b="b"/>
                <a:pathLst>
                  <a:path w="53" h="79">
                    <a:moveTo>
                      <a:pt x="48" y="2"/>
                    </a:moveTo>
                    <a:lnTo>
                      <a:pt x="16" y="2"/>
                    </a:lnTo>
                    <a:lnTo>
                      <a:pt x="11" y="4"/>
                    </a:lnTo>
                    <a:lnTo>
                      <a:pt x="0" y="4"/>
                    </a:lnTo>
                    <a:lnTo>
                      <a:pt x="0" y="76"/>
                    </a:lnTo>
                    <a:lnTo>
                      <a:pt x="9" y="76"/>
                    </a:lnTo>
                    <a:lnTo>
                      <a:pt x="9" y="79"/>
                    </a:lnTo>
                    <a:lnTo>
                      <a:pt x="52" y="79"/>
                    </a:lnTo>
                    <a:lnTo>
                      <a:pt x="52" y="0"/>
                    </a:lnTo>
                    <a:lnTo>
                      <a:pt x="48"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1164"/>
              <p:cNvSpPr>
                <a:spLocks/>
              </p:cNvSpPr>
              <p:nvPr/>
            </p:nvSpPr>
            <p:spPr bwMode="auto">
              <a:xfrm>
                <a:off x="3943" y="5944"/>
                <a:ext cx="53" cy="63"/>
              </a:xfrm>
              <a:custGeom>
                <a:avLst/>
                <a:gdLst/>
                <a:ahLst/>
                <a:cxnLst>
                  <a:cxn ang="0">
                    <a:pos x="9" y="62"/>
                  </a:cxn>
                  <a:cxn ang="0">
                    <a:pos x="52" y="62"/>
                  </a:cxn>
                  <a:cxn ang="0">
                    <a:pos x="52" y="0"/>
                  </a:cxn>
                  <a:cxn ang="0">
                    <a:pos x="16" y="0"/>
                  </a:cxn>
                  <a:cxn ang="0">
                    <a:pos x="11"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1"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9" name="Freeform 1165"/>
              <p:cNvSpPr>
                <a:spLocks/>
              </p:cNvSpPr>
              <p:nvPr/>
            </p:nvSpPr>
            <p:spPr bwMode="auto">
              <a:xfrm>
                <a:off x="3943" y="5944"/>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1166"/>
              <p:cNvSpPr>
                <a:spLocks/>
              </p:cNvSpPr>
              <p:nvPr/>
            </p:nvSpPr>
            <p:spPr bwMode="auto">
              <a:xfrm>
                <a:off x="4005" y="5896"/>
                <a:ext cx="183" cy="243"/>
              </a:xfrm>
              <a:custGeom>
                <a:avLst/>
                <a:gdLst/>
                <a:ahLst/>
                <a:cxnLst>
                  <a:cxn ang="0">
                    <a:pos x="45" y="237"/>
                  </a:cxn>
                  <a:cxn ang="0">
                    <a:pos x="52" y="240"/>
                  </a:cxn>
                  <a:cxn ang="0">
                    <a:pos x="88" y="240"/>
                  </a:cxn>
                  <a:cxn ang="0">
                    <a:pos x="93" y="242"/>
                  </a:cxn>
                  <a:cxn ang="0">
                    <a:pos x="112" y="242"/>
                  </a:cxn>
                  <a:cxn ang="0">
                    <a:pos x="117" y="240"/>
                  </a:cxn>
                  <a:cxn ang="0">
                    <a:pos x="151" y="240"/>
                  </a:cxn>
                  <a:cxn ang="0">
                    <a:pos x="156" y="237"/>
                  </a:cxn>
                  <a:cxn ang="0">
                    <a:pos x="165" y="237"/>
                  </a:cxn>
                  <a:cxn ang="0">
                    <a:pos x="170" y="235"/>
                  </a:cxn>
                  <a:cxn ang="0">
                    <a:pos x="177" y="235"/>
                  </a:cxn>
                  <a:cxn ang="0">
                    <a:pos x="177" y="117"/>
                  </a:cxn>
                  <a:cxn ang="0">
                    <a:pos x="180" y="60"/>
                  </a:cxn>
                  <a:cxn ang="0">
                    <a:pos x="182" y="0"/>
                  </a:cxn>
                  <a:cxn ang="0">
                    <a:pos x="160" y="0"/>
                  </a:cxn>
                  <a:cxn ang="0">
                    <a:pos x="153" y="2"/>
                  </a:cxn>
                  <a:cxn ang="0">
                    <a:pos x="131" y="2"/>
                  </a:cxn>
                  <a:cxn ang="0">
                    <a:pos x="127" y="4"/>
                  </a:cxn>
                  <a:cxn ang="0">
                    <a:pos x="110" y="4"/>
                  </a:cxn>
                  <a:cxn ang="0">
                    <a:pos x="105" y="7"/>
                  </a:cxn>
                  <a:cxn ang="0">
                    <a:pos x="93" y="7"/>
                  </a:cxn>
                  <a:cxn ang="0">
                    <a:pos x="88" y="9"/>
                  </a:cxn>
                  <a:cxn ang="0">
                    <a:pos x="83" y="9"/>
                  </a:cxn>
                  <a:cxn ang="0">
                    <a:pos x="79" y="12"/>
                  </a:cxn>
                  <a:cxn ang="0">
                    <a:pos x="67" y="12"/>
                  </a:cxn>
                  <a:cxn ang="0">
                    <a:pos x="62" y="14"/>
                  </a:cxn>
                  <a:cxn ang="0">
                    <a:pos x="57" y="14"/>
                  </a:cxn>
                  <a:cxn ang="0">
                    <a:pos x="50" y="16"/>
                  </a:cxn>
                  <a:cxn ang="0">
                    <a:pos x="45" y="16"/>
                  </a:cxn>
                  <a:cxn ang="0">
                    <a:pos x="40" y="19"/>
                  </a:cxn>
                  <a:cxn ang="0">
                    <a:pos x="36" y="19"/>
                  </a:cxn>
                  <a:cxn ang="0">
                    <a:pos x="28" y="21"/>
                  </a:cxn>
                  <a:cxn ang="0">
                    <a:pos x="23" y="21"/>
                  </a:cxn>
                  <a:cxn ang="0">
                    <a:pos x="19" y="24"/>
                  </a:cxn>
                  <a:cxn ang="0">
                    <a:pos x="14" y="24"/>
                  </a:cxn>
                  <a:cxn ang="0">
                    <a:pos x="9" y="26"/>
                  </a:cxn>
                  <a:cxn ang="0">
                    <a:pos x="4" y="52"/>
                  </a:cxn>
                  <a:cxn ang="0">
                    <a:pos x="0" y="105"/>
                  </a:cxn>
                  <a:cxn ang="0">
                    <a:pos x="0" y="180"/>
                  </a:cxn>
                  <a:cxn ang="0">
                    <a:pos x="4" y="204"/>
                  </a:cxn>
                  <a:cxn ang="0">
                    <a:pos x="7" y="230"/>
                  </a:cxn>
                  <a:cxn ang="0">
                    <a:pos x="11" y="232"/>
                  </a:cxn>
                  <a:cxn ang="0">
                    <a:pos x="19" y="232"/>
                  </a:cxn>
                  <a:cxn ang="0">
                    <a:pos x="23" y="235"/>
                  </a:cxn>
                  <a:cxn ang="0">
                    <a:pos x="28" y="235"/>
                  </a:cxn>
                  <a:cxn ang="0">
                    <a:pos x="36" y="237"/>
                  </a:cxn>
                  <a:cxn ang="0">
                    <a:pos x="45" y="237"/>
                  </a:cxn>
                </a:cxnLst>
                <a:rect l="0" t="0" r="r" b="b"/>
                <a:pathLst>
                  <a:path w="183" h="243">
                    <a:moveTo>
                      <a:pt x="45" y="237"/>
                    </a:moveTo>
                    <a:lnTo>
                      <a:pt x="52" y="240"/>
                    </a:lnTo>
                    <a:lnTo>
                      <a:pt x="88" y="240"/>
                    </a:lnTo>
                    <a:lnTo>
                      <a:pt x="93" y="242"/>
                    </a:lnTo>
                    <a:lnTo>
                      <a:pt x="112" y="242"/>
                    </a:lnTo>
                    <a:lnTo>
                      <a:pt x="117" y="240"/>
                    </a:lnTo>
                    <a:lnTo>
                      <a:pt x="151" y="240"/>
                    </a:lnTo>
                    <a:lnTo>
                      <a:pt x="156" y="237"/>
                    </a:lnTo>
                    <a:lnTo>
                      <a:pt x="165" y="237"/>
                    </a:lnTo>
                    <a:lnTo>
                      <a:pt x="170" y="235"/>
                    </a:lnTo>
                    <a:lnTo>
                      <a:pt x="177" y="235"/>
                    </a:lnTo>
                    <a:lnTo>
                      <a:pt x="177" y="117"/>
                    </a:lnTo>
                    <a:lnTo>
                      <a:pt x="180" y="60"/>
                    </a:lnTo>
                    <a:lnTo>
                      <a:pt x="182" y="0"/>
                    </a:lnTo>
                    <a:lnTo>
                      <a:pt x="160" y="0"/>
                    </a:lnTo>
                    <a:lnTo>
                      <a:pt x="153" y="2"/>
                    </a:lnTo>
                    <a:lnTo>
                      <a:pt x="131" y="2"/>
                    </a:lnTo>
                    <a:lnTo>
                      <a:pt x="127" y="4"/>
                    </a:lnTo>
                    <a:lnTo>
                      <a:pt x="110" y="4"/>
                    </a:lnTo>
                    <a:lnTo>
                      <a:pt x="105" y="7"/>
                    </a:lnTo>
                    <a:lnTo>
                      <a:pt x="93" y="7"/>
                    </a:lnTo>
                    <a:lnTo>
                      <a:pt x="88" y="9"/>
                    </a:lnTo>
                    <a:lnTo>
                      <a:pt x="83" y="9"/>
                    </a:lnTo>
                    <a:lnTo>
                      <a:pt x="79" y="12"/>
                    </a:lnTo>
                    <a:lnTo>
                      <a:pt x="67" y="12"/>
                    </a:lnTo>
                    <a:lnTo>
                      <a:pt x="62" y="14"/>
                    </a:lnTo>
                    <a:lnTo>
                      <a:pt x="57" y="14"/>
                    </a:lnTo>
                    <a:lnTo>
                      <a:pt x="50" y="16"/>
                    </a:lnTo>
                    <a:lnTo>
                      <a:pt x="45" y="16"/>
                    </a:lnTo>
                    <a:lnTo>
                      <a:pt x="40" y="19"/>
                    </a:lnTo>
                    <a:lnTo>
                      <a:pt x="36" y="19"/>
                    </a:lnTo>
                    <a:lnTo>
                      <a:pt x="28" y="21"/>
                    </a:lnTo>
                    <a:lnTo>
                      <a:pt x="23" y="21"/>
                    </a:lnTo>
                    <a:lnTo>
                      <a:pt x="19" y="24"/>
                    </a:lnTo>
                    <a:lnTo>
                      <a:pt x="14" y="24"/>
                    </a:lnTo>
                    <a:lnTo>
                      <a:pt x="9" y="26"/>
                    </a:lnTo>
                    <a:lnTo>
                      <a:pt x="4" y="52"/>
                    </a:lnTo>
                    <a:lnTo>
                      <a:pt x="0" y="105"/>
                    </a:lnTo>
                    <a:lnTo>
                      <a:pt x="0" y="180"/>
                    </a:lnTo>
                    <a:lnTo>
                      <a:pt x="4" y="204"/>
                    </a:lnTo>
                    <a:lnTo>
                      <a:pt x="7" y="230"/>
                    </a:lnTo>
                    <a:lnTo>
                      <a:pt x="11" y="232"/>
                    </a:lnTo>
                    <a:lnTo>
                      <a:pt x="19" y="232"/>
                    </a:lnTo>
                    <a:lnTo>
                      <a:pt x="23" y="235"/>
                    </a:lnTo>
                    <a:lnTo>
                      <a:pt x="28" y="235"/>
                    </a:lnTo>
                    <a:lnTo>
                      <a:pt x="36" y="237"/>
                    </a:lnTo>
                    <a:lnTo>
                      <a:pt x="45" y="23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1167"/>
              <p:cNvSpPr>
                <a:spLocks/>
              </p:cNvSpPr>
              <p:nvPr/>
            </p:nvSpPr>
            <p:spPr bwMode="auto">
              <a:xfrm>
                <a:off x="4005" y="5896"/>
                <a:ext cx="178" cy="233"/>
              </a:xfrm>
              <a:custGeom>
                <a:avLst/>
                <a:gdLst/>
                <a:ahLst/>
                <a:cxnLst>
                  <a:cxn ang="0">
                    <a:pos x="7" y="223"/>
                  </a:cxn>
                  <a:cxn ang="0">
                    <a:pos x="16" y="225"/>
                  </a:cxn>
                  <a:cxn ang="0">
                    <a:pos x="23" y="228"/>
                  </a:cxn>
                  <a:cxn ang="0">
                    <a:pos x="33" y="228"/>
                  </a:cxn>
                  <a:cxn ang="0">
                    <a:pos x="45" y="230"/>
                  </a:cxn>
                  <a:cxn ang="0">
                    <a:pos x="57" y="232"/>
                  </a:cxn>
                  <a:cxn ang="0">
                    <a:pos x="127" y="232"/>
                  </a:cxn>
                  <a:cxn ang="0">
                    <a:pos x="136" y="230"/>
                  </a:cxn>
                  <a:cxn ang="0">
                    <a:pos x="148" y="230"/>
                  </a:cxn>
                  <a:cxn ang="0">
                    <a:pos x="158" y="228"/>
                  </a:cxn>
                  <a:cxn ang="0">
                    <a:pos x="165" y="228"/>
                  </a:cxn>
                  <a:cxn ang="0">
                    <a:pos x="172" y="225"/>
                  </a:cxn>
                  <a:cxn ang="0">
                    <a:pos x="172" y="112"/>
                  </a:cxn>
                  <a:cxn ang="0">
                    <a:pos x="175" y="57"/>
                  </a:cxn>
                  <a:cxn ang="0">
                    <a:pos x="177" y="0"/>
                  </a:cxn>
                  <a:cxn ang="0">
                    <a:pos x="168" y="0"/>
                  </a:cxn>
                  <a:cxn ang="0">
                    <a:pos x="160" y="2"/>
                  </a:cxn>
                  <a:cxn ang="0">
                    <a:pos x="134" y="2"/>
                  </a:cxn>
                  <a:cxn ang="0">
                    <a:pos x="129" y="4"/>
                  </a:cxn>
                  <a:cxn ang="0">
                    <a:pos x="112" y="4"/>
                  </a:cxn>
                  <a:cxn ang="0">
                    <a:pos x="108" y="7"/>
                  </a:cxn>
                  <a:cxn ang="0">
                    <a:pos x="98" y="7"/>
                  </a:cxn>
                  <a:cxn ang="0">
                    <a:pos x="93" y="9"/>
                  </a:cxn>
                  <a:cxn ang="0">
                    <a:pos x="81" y="9"/>
                  </a:cxn>
                  <a:cxn ang="0">
                    <a:pos x="76" y="12"/>
                  </a:cxn>
                  <a:cxn ang="0">
                    <a:pos x="71" y="12"/>
                  </a:cxn>
                  <a:cxn ang="0">
                    <a:pos x="67" y="14"/>
                  </a:cxn>
                  <a:cxn ang="0">
                    <a:pos x="55" y="14"/>
                  </a:cxn>
                  <a:cxn ang="0">
                    <a:pos x="50" y="16"/>
                  </a:cxn>
                  <a:cxn ang="0">
                    <a:pos x="45" y="16"/>
                  </a:cxn>
                  <a:cxn ang="0">
                    <a:pos x="40" y="19"/>
                  </a:cxn>
                  <a:cxn ang="0">
                    <a:pos x="36" y="19"/>
                  </a:cxn>
                  <a:cxn ang="0">
                    <a:pos x="28" y="21"/>
                  </a:cxn>
                  <a:cxn ang="0">
                    <a:pos x="23" y="21"/>
                  </a:cxn>
                  <a:cxn ang="0">
                    <a:pos x="14" y="26"/>
                  </a:cxn>
                  <a:cxn ang="0">
                    <a:pos x="9" y="26"/>
                  </a:cxn>
                  <a:cxn ang="0">
                    <a:pos x="4" y="52"/>
                  </a:cxn>
                  <a:cxn ang="0">
                    <a:pos x="2" y="76"/>
                  </a:cxn>
                  <a:cxn ang="0">
                    <a:pos x="0" y="103"/>
                  </a:cxn>
                  <a:cxn ang="0">
                    <a:pos x="0" y="151"/>
                  </a:cxn>
                  <a:cxn ang="0">
                    <a:pos x="7" y="223"/>
                  </a:cxn>
                </a:cxnLst>
                <a:rect l="0" t="0" r="r" b="b"/>
                <a:pathLst>
                  <a:path w="178" h="233">
                    <a:moveTo>
                      <a:pt x="7" y="223"/>
                    </a:moveTo>
                    <a:lnTo>
                      <a:pt x="16" y="225"/>
                    </a:lnTo>
                    <a:lnTo>
                      <a:pt x="23" y="228"/>
                    </a:lnTo>
                    <a:lnTo>
                      <a:pt x="33" y="228"/>
                    </a:lnTo>
                    <a:lnTo>
                      <a:pt x="45" y="230"/>
                    </a:lnTo>
                    <a:lnTo>
                      <a:pt x="57" y="232"/>
                    </a:lnTo>
                    <a:lnTo>
                      <a:pt x="127" y="232"/>
                    </a:lnTo>
                    <a:lnTo>
                      <a:pt x="136" y="230"/>
                    </a:lnTo>
                    <a:lnTo>
                      <a:pt x="148" y="230"/>
                    </a:lnTo>
                    <a:lnTo>
                      <a:pt x="158" y="228"/>
                    </a:lnTo>
                    <a:lnTo>
                      <a:pt x="165" y="228"/>
                    </a:lnTo>
                    <a:lnTo>
                      <a:pt x="172" y="225"/>
                    </a:lnTo>
                    <a:lnTo>
                      <a:pt x="172" y="112"/>
                    </a:lnTo>
                    <a:lnTo>
                      <a:pt x="175" y="57"/>
                    </a:lnTo>
                    <a:lnTo>
                      <a:pt x="177" y="0"/>
                    </a:lnTo>
                    <a:lnTo>
                      <a:pt x="168" y="0"/>
                    </a:lnTo>
                    <a:lnTo>
                      <a:pt x="160" y="2"/>
                    </a:lnTo>
                    <a:lnTo>
                      <a:pt x="134" y="2"/>
                    </a:lnTo>
                    <a:lnTo>
                      <a:pt x="129" y="4"/>
                    </a:lnTo>
                    <a:lnTo>
                      <a:pt x="112" y="4"/>
                    </a:lnTo>
                    <a:lnTo>
                      <a:pt x="108" y="7"/>
                    </a:lnTo>
                    <a:lnTo>
                      <a:pt x="98" y="7"/>
                    </a:lnTo>
                    <a:lnTo>
                      <a:pt x="93" y="9"/>
                    </a:lnTo>
                    <a:lnTo>
                      <a:pt x="81" y="9"/>
                    </a:lnTo>
                    <a:lnTo>
                      <a:pt x="76" y="12"/>
                    </a:lnTo>
                    <a:lnTo>
                      <a:pt x="71" y="12"/>
                    </a:lnTo>
                    <a:lnTo>
                      <a:pt x="67" y="14"/>
                    </a:lnTo>
                    <a:lnTo>
                      <a:pt x="55" y="14"/>
                    </a:lnTo>
                    <a:lnTo>
                      <a:pt x="50" y="16"/>
                    </a:lnTo>
                    <a:lnTo>
                      <a:pt x="45" y="16"/>
                    </a:lnTo>
                    <a:lnTo>
                      <a:pt x="40" y="19"/>
                    </a:lnTo>
                    <a:lnTo>
                      <a:pt x="36" y="19"/>
                    </a:lnTo>
                    <a:lnTo>
                      <a:pt x="28" y="21"/>
                    </a:lnTo>
                    <a:lnTo>
                      <a:pt x="23" y="21"/>
                    </a:lnTo>
                    <a:lnTo>
                      <a:pt x="14" y="26"/>
                    </a:lnTo>
                    <a:lnTo>
                      <a:pt x="9" y="26"/>
                    </a:lnTo>
                    <a:lnTo>
                      <a:pt x="4" y="52"/>
                    </a:lnTo>
                    <a:lnTo>
                      <a:pt x="2" y="76"/>
                    </a:lnTo>
                    <a:lnTo>
                      <a:pt x="0" y="103"/>
                    </a:lnTo>
                    <a:lnTo>
                      <a:pt x="0" y="151"/>
                    </a:lnTo>
                    <a:lnTo>
                      <a:pt x="7" y="22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1168"/>
              <p:cNvSpPr>
                <a:spLocks/>
              </p:cNvSpPr>
              <p:nvPr/>
            </p:nvSpPr>
            <p:spPr bwMode="auto">
              <a:xfrm>
                <a:off x="4005" y="5896"/>
                <a:ext cx="173" cy="226"/>
              </a:xfrm>
              <a:custGeom>
                <a:avLst/>
                <a:gdLst/>
                <a:ahLst/>
                <a:cxnLst>
                  <a:cxn ang="0">
                    <a:pos x="9" y="26"/>
                  </a:cxn>
                  <a:cxn ang="0">
                    <a:pos x="4" y="52"/>
                  </a:cxn>
                  <a:cxn ang="0">
                    <a:pos x="2" y="76"/>
                  </a:cxn>
                  <a:cxn ang="0">
                    <a:pos x="2" y="98"/>
                  </a:cxn>
                  <a:cxn ang="0">
                    <a:pos x="0" y="122"/>
                  </a:cxn>
                  <a:cxn ang="0">
                    <a:pos x="0" y="146"/>
                  </a:cxn>
                  <a:cxn ang="0">
                    <a:pos x="2" y="168"/>
                  </a:cxn>
                  <a:cxn ang="0">
                    <a:pos x="7" y="216"/>
                  </a:cxn>
                  <a:cxn ang="0">
                    <a:pos x="16" y="218"/>
                  </a:cxn>
                  <a:cxn ang="0">
                    <a:pos x="23" y="220"/>
                  </a:cxn>
                  <a:cxn ang="0">
                    <a:pos x="33" y="220"/>
                  </a:cxn>
                  <a:cxn ang="0">
                    <a:pos x="45" y="223"/>
                  </a:cxn>
                  <a:cxn ang="0">
                    <a:pos x="55" y="223"/>
                  </a:cxn>
                  <a:cxn ang="0">
                    <a:pos x="67" y="225"/>
                  </a:cxn>
                  <a:cxn ang="0">
                    <a:pos x="100" y="225"/>
                  </a:cxn>
                  <a:cxn ang="0">
                    <a:pos x="112" y="223"/>
                  </a:cxn>
                  <a:cxn ang="0">
                    <a:pos x="134" y="223"/>
                  </a:cxn>
                  <a:cxn ang="0">
                    <a:pos x="143" y="220"/>
                  </a:cxn>
                  <a:cxn ang="0">
                    <a:pos x="153" y="220"/>
                  </a:cxn>
                  <a:cxn ang="0">
                    <a:pos x="160" y="218"/>
                  </a:cxn>
                  <a:cxn ang="0">
                    <a:pos x="170" y="216"/>
                  </a:cxn>
                  <a:cxn ang="0">
                    <a:pos x="168" y="163"/>
                  </a:cxn>
                  <a:cxn ang="0">
                    <a:pos x="168" y="108"/>
                  </a:cxn>
                  <a:cxn ang="0">
                    <a:pos x="170" y="55"/>
                  </a:cxn>
                  <a:cxn ang="0">
                    <a:pos x="172" y="0"/>
                  </a:cxn>
                  <a:cxn ang="0">
                    <a:pos x="163" y="2"/>
                  </a:cxn>
                  <a:cxn ang="0">
                    <a:pos x="143" y="2"/>
                  </a:cxn>
                  <a:cxn ang="0">
                    <a:pos x="131" y="4"/>
                  </a:cxn>
                  <a:cxn ang="0">
                    <a:pos x="122" y="4"/>
                  </a:cxn>
                  <a:cxn ang="0">
                    <a:pos x="110" y="7"/>
                  </a:cxn>
                  <a:cxn ang="0">
                    <a:pos x="100" y="7"/>
                  </a:cxn>
                  <a:cxn ang="0">
                    <a:pos x="91" y="9"/>
                  </a:cxn>
                  <a:cxn ang="0">
                    <a:pos x="79" y="12"/>
                  </a:cxn>
                  <a:cxn ang="0">
                    <a:pos x="69" y="12"/>
                  </a:cxn>
                  <a:cxn ang="0">
                    <a:pos x="50" y="16"/>
                  </a:cxn>
                  <a:cxn ang="0">
                    <a:pos x="38" y="19"/>
                  </a:cxn>
                  <a:cxn ang="0">
                    <a:pos x="28" y="21"/>
                  </a:cxn>
                  <a:cxn ang="0">
                    <a:pos x="9" y="26"/>
                  </a:cxn>
                </a:cxnLst>
                <a:rect l="0" t="0" r="r" b="b"/>
                <a:pathLst>
                  <a:path w="173" h="226">
                    <a:moveTo>
                      <a:pt x="9" y="26"/>
                    </a:moveTo>
                    <a:lnTo>
                      <a:pt x="4" y="52"/>
                    </a:lnTo>
                    <a:lnTo>
                      <a:pt x="2" y="76"/>
                    </a:lnTo>
                    <a:lnTo>
                      <a:pt x="2" y="98"/>
                    </a:lnTo>
                    <a:lnTo>
                      <a:pt x="0" y="122"/>
                    </a:lnTo>
                    <a:lnTo>
                      <a:pt x="0" y="146"/>
                    </a:lnTo>
                    <a:lnTo>
                      <a:pt x="2" y="168"/>
                    </a:lnTo>
                    <a:lnTo>
                      <a:pt x="7" y="216"/>
                    </a:lnTo>
                    <a:lnTo>
                      <a:pt x="16" y="218"/>
                    </a:lnTo>
                    <a:lnTo>
                      <a:pt x="23" y="220"/>
                    </a:lnTo>
                    <a:lnTo>
                      <a:pt x="33" y="220"/>
                    </a:lnTo>
                    <a:lnTo>
                      <a:pt x="45" y="223"/>
                    </a:lnTo>
                    <a:lnTo>
                      <a:pt x="55" y="223"/>
                    </a:lnTo>
                    <a:lnTo>
                      <a:pt x="67" y="225"/>
                    </a:lnTo>
                    <a:lnTo>
                      <a:pt x="100" y="225"/>
                    </a:lnTo>
                    <a:lnTo>
                      <a:pt x="112" y="223"/>
                    </a:lnTo>
                    <a:lnTo>
                      <a:pt x="134" y="223"/>
                    </a:lnTo>
                    <a:lnTo>
                      <a:pt x="143" y="220"/>
                    </a:lnTo>
                    <a:lnTo>
                      <a:pt x="153" y="220"/>
                    </a:lnTo>
                    <a:lnTo>
                      <a:pt x="160" y="218"/>
                    </a:lnTo>
                    <a:lnTo>
                      <a:pt x="170" y="216"/>
                    </a:lnTo>
                    <a:lnTo>
                      <a:pt x="168" y="163"/>
                    </a:lnTo>
                    <a:lnTo>
                      <a:pt x="168" y="108"/>
                    </a:lnTo>
                    <a:lnTo>
                      <a:pt x="170" y="55"/>
                    </a:lnTo>
                    <a:lnTo>
                      <a:pt x="172" y="0"/>
                    </a:lnTo>
                    <a:lnTo>
                      <a:pt x="163" y="2"/>
                    </a:lnTo>
                    <a:lnTo>
                      <a:pt x="143" y="2"/>
                    </a:lnTo>
                    <a:lnTo>
                      <a:pt x="131" y="4"/>
                    </a:lnTo>
                    <a:lnTo>
                      <a:pt x="122" y="4"/>
                    </a:lnTo>
                    <a:lnTo>
                      <a:pt x="110" y="7"/>
                    </a:lnTo>
                    <a:lnTo>
                      <a:pt x="100" y="7"/>
                    </a:lnTo>
                    <a:lnTo>
                      <a:pt x="91" y="9"/>
                    </a:lnTo>
                    <a:lnTo>
                      <a:pt x="79" y="12"/>
                    </a:lnTo>
                    <a:lnTo>
                      <a:pt x="69" y="12"/>
                    </a:lnTo>
                    <a:lnTo>
                      <a:pt x="50" y="16"/>
                    </a:lnTo>
                    <a:lnTo>
                      <a:pt x="38"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1169"/>
              <p:cNvSpPr>
                <a:spLocks/>
              </p:cNvSpPr>
              <p:nvPr/>
            </p:nvSpPr>
            <p:spPr bwMode="auto">
              <a:xfrm>
                <a:off x="4005" y="5899"/>
                <a:ext cx="171" cy="213"/>
              </a:xfrm>
              <a:custGeom>
                <a:avLst/>
                <a:gdLst/>
                <a:ahLst/>
                <a:cxnLst>
                  <a:cxn ang="0">
                    <a:pos x="16" y="208"/>
                  </a:cxn>
                  <a:cxn ang="0">
                    <a:pos x="23" y="211"/>
                  </a:cxn>
                  <a:cxn ang="0">
                    <a:pos x="33" y="211"/>
                  </a:cxn>
                  <a:cxn ang="0">
                    <a:pos x="43" y="213"/>
                  </a:cxn>
                  <a:cxn ang="0">
                    <a:pos x="110" y="213"/>
                  </a:cxn>
                  <a:cxn ang="0">
                    <a:pos x="120" y="211"/>
                  </a:cxn>
                  <a:cxn ang="0">
                    <a:pos x="131" y="211"/>
                  </a:cxn>
                  <a:cxn ang="0">
                    <a:pos x="141" y="208"/>
                  </a:cxn>
                  <a:cxn ang="0">
                    <a:pos x="148" y="208"/>
                  </a:cxn>
                  <a:cxn ang="0">
                    <a:pos x="158" y="206"/>
                  </a:cxn>
                  <a:cxn ang="0">
                    <a:pos x="165" y="204"/>
                  </a:cxn>
                  <a:cxn ang="0">
                    <a:pos x="163" y="153"/>
                  </a:cxn>
                  <a:cxn ang="0">
                    <a:pos x="165" y="103"/>
                  </a:cxn>
                  <a:cxn ang="0">
                    <a:pos x="168" y="50"/>
                  </a:cxn>
                  <a:cxn ang="0">
                    <a:pos x="170" y="0"/>
                  </a:cxn>
                  <a:cxn ang="0">
                    <a:pos x="139" y="0"/>
                  </a:cxn>
                  <a:cxn ang="0">
                    <a:pos x="129" y="2"/>
                  </a:cxn>
                  <a:cxn ang="0">
                    <a:pos x="120" y="2"/>
                  </a:cxn>
                  <a:cxn ang="0">
                    <a:pos x="110" y="4"/>
                  </a:cxn>
                  <a:cxn ang="0">
                    <a:pos x="98" y="4"/>
                  </a:cxn>
                  <a:cxn ang="0">
                    <a:pos x="88" y="7"/>
                  </a:cxn>
                  <a:cxn ang="0">
                    <a:pos x="79" y="9"/>
                  </a:cxn>
                  <a:cxn ang="0">
                    <a:pos x="69" y="9"/>
                  </a:cxn>
                  <a:cxn ang="0">
                    <a:pos x="57" y="12"/>
                  </a:cxn>
                  <a:cxn ang="0">
                    <a:pos x="38" y="16"/>
                  </a:cxn>
                  <a:cxn ang="0">
                    <a:pos x="28" y="19"/>
                  </a:cxn>
                  <a:cxn ang="0">
                    <a:pos x="9" y="24"/>
                  </a:cxn>
                  <a:cxn ang="0">
                    <a:pos x="7" y="48"/>
                  </a:cxn>
                  <a:cxn ang="0">
                    <a:pos x="2" y="72"/>
                  </a:cxn>
                  <a:cxn ang="0">
                    <a:pos x="2" y="93"/>
                  </a:cxn>
                  <a:cxn ang="0">
                    <a:pos x="0" y="117"/>
                  </a:cxn>
                  <a:cxn ang="0">
                    <a:pos x="2" y="139"/>
                  </a:cxn>
                  <a:cxn ang="0">
                    <a:pos x="2" y="160"/>
                  </a:cxn>
                  <a:cxn ang="0">
                    <a:pos x="4" y="182"/>
                  </a:cxn>
                  <a:cxn ang="0">
                    <a:pos x="7" y="206"/>
                  </a:cxn>
                  <a:cxn ang="0">
                    <a:pos x="16" y="208"/>
                  </a:cxn>
                </a:cxnLst>
                <a:rect l="0" t="0" r="r" b="b"/>
                <a:pathLst>
                  <a:path w="171" h="213">
                    <a:moveTo>
                      <a:pt x="16" y="208"/>
                    </a:moveTo>
                    <a:lnTo>
                      <a:pt x="23" y="211"/>
                    </a:lnTo>
                    <a:lnTo>
                      <a:pt x="33" y="211"/>
                    </a:lnTo>
                    <a:lnTo>
                      <a:pt x="43" y="213"/>
                    </a:lnTo>
                    <a:lnTo>
                      <a:pt x="110" y="213"/>
                    </a:lnTo>
                    <a:lnTo>
                      <a:pt x="120" y="211"/>
                    </a:lnTo>
                    <a:lnTo>
                      <a:pt x="131" y="211"/>
                    </a:lnTo>
                    <a:lnTo>
                      <a:pt x="141" y="208"/>
                    </a:lnTo>
                    <a:lnTo>
                      <a:pt x="148" y="208"/>
                    </a:lnTo>
                    <a:lnTo>
                      <a:pt x="158" y="206"/>
                    </a:lnTo>
                    <a:lnTo>
                      <a:pt x="165" y="204"/>
                    </a:lnTo>
                    <a:lnTo>
                      <a:pt x="163" y="153"/>
                    </a:lnTo>
                    <a:lnTo>
                      <a:pt x="165" y="103"/>
                    </a:lnTo>
                    <a:lnTo>
                      <a:pt x="168" y="50"/>
                    </a:lnTo>
                    <a:lnTo>
                      <a:pt x="170" y="0"/>
                    </a:lnTo>
                    <a:lnTo>
                      <a:pt x="139" y="0"/>
                    </a:lnTo>
                    <a:lnTo>
                      <a:pt x="129" y="2"/>
                    </a:lnTo>
                    <a:lnTo>
                      <a:pt x="120" y="2"/>
                    </a:lnTo>
                    <a:lnTo>
                      <a:pt x="110" y="4"/>
                    </a:lnTo>
                    <a:lnTo>
                      <a:pt x="98" y="4"/>
                    </a:lnTo>
                    <a:lnTo>
                      <a:pt x="88" y="7"/>
                    </a:lnTo>
                    <a:lnTo>
                      <a:pt x="79" y="9"/>
                    </a:lnTo>
                    <a:lnTo>
                      <a:pt x="69" y="9"/>
                    </a:lnTo>
                    <a:lnTo>
                      <a:pt x="57" y="12"/>
                    </a:lnTo>
                    <a:lnTo>
                      <a:pt x="38" y="16"/>
                    </a:lnTo>
                    <a:lnTo>
                      <a:pt x="28" y="19"/>
                    </a:lnTo>
                    <a:lnTo>
                      <a:pt x="9" y="24"/>
                    </a:lnTo>
                    <a:lnTo>
                      <a:pt x="7" y="48"/>
                    </a:lnTo>
                    <a:lnTo>
                      <a:pt x="2" y="72"/>
                    </a:lnTo>
                    <a:lnTo>
                      <a:pt x="2" y="93"/>
                    </a:lnTo>
                    <a:lnTo>
                      <a:pt x="0" y="117"/>
                    </a:lnTo>
                    <a:lnTo>
                      <a:pt x="2" y="139"/>
                    </a:lnTo>
                    <a:lnTo>
                      <a:pt x="2" y="160"/>
                    </a:lnTo>
                    <a:lnTo>
                      <a:pt x="4" y="182"/>
                    </a:lnTo>
                    <a:lnTo>
                      <a:pt x="7" y="206"/>
                    </a:lnTo>
                    <a:lnTo>
                      <a:pt x="16"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1170"/>
              <p:cNvSpPr>
                <a:spLocks/>
              </p:cNvSpPr>
              <p:nvPr/>
            </p:nvSpPr>
            <p:spPr bwMode="auto">
              <a:xfrm>
                <a:off x="4008" y="5899"/>
                <a:ext cx="163" cy="206"/>
              </a:xfrm>
              <a:custGeom>
                <a:avLst/>
                <a:gdLst/>
                <a:ahLst/>
                <a:cxnLst>
                  <a:cxn ang="0">
                    <a:pos x="2" y="177"/>
                  </a:cxn>
                  <a:cxn ang="0">
                    <a:pos x="7" y="199"/>
                  </a:cxn>
                  <a:cxn ang="0">
                    <a:pos x="14" y="201"/>
                  </a:cxn>
                  <a:cxn ang="0">
                    <a:pos x="21" y="201"/>
                  </a:cxn>
                  <a:cxn ang="0">
                    <a:pos x="31" y="204"/>
                  </a:cxn>
                  <a:cxn ang="0">
                    <a:pos x="40" y="204"/>
                  </a:cxn>
                  <a:cxn ang="0">
                    <a:pos x="50" y="206"/>
                  </a:cxn>
                  <a:cxn ang="0">
                    <a:pos x="83" y="206"/>
                  </a:cxn>
                  <a:cxn ang="0">
                    <a:pos x="93" y="204"/>
                  </a:cxn>
                  <a:cxn ang="0">
                    <a:pos x="115" y="204"/>
                  </a:cxn>
                  <a:cxn ang="0">
                    <a:pos x="124" y="201"/>
                  </a:cxn>
                  <a:cxn ang="0">
                    <a:pos x="134" y="201"/>
                  </a:cxn>
                  <a:cxn ang="0">
                    <a:pos x="143" y="199"/>
                  </a:cxn>
                  <a:cxn ang="0">
                    <a:pos x="151" y="196"/>
                  </a:cxn>
                  <a:cxn ang="0">
                    <a:pos x="158" y="196"/>
                  </a:cxn>
                  <a:cxn ang="0">
                    <a:pos x="158" y="98"/>
                  </a:cxn>
                  <a:cxn ang="0">
                    <a:pos x="160" y="50"/>
                  </a:cxn>
                  <a:cxn ang="0">
                    <a:pos x="163" y="0"/>
                  </a:cxn>
                  <a:cxn ang="0">
                    <a:pos x="143" y="0"/>
                  </a:cxn>
                  <a:cxn ang="0">
                    <a:pos x="134" y="2"/>
                  </a:cxn>
                  <a:cxn ang="0">
                    <a:pos x="115" y="2"/>
                  </a:cxn>
                  <a:cxn ang="0">
                    <a:pos x="105" y="4"/>
                  </a:cxn>
                  <a:cxn ang="0">
                    <a:pos x="93" y="7"/>
                  </a:cxn>
                  <a:cxn ang="0">
                    <a:pos x="83" y="7"/>
                  </a:cxn>
                  <a:cxn ang="0">
                    <a:pos x="55" y="14"/>
                  </a:cxn>
                  <a:cxn ang="0">
                    <a:pos x="45" y="14"/>
                  </a:cxn>
                  <a:cxn ang="0">
                    <a:pos x="35" y="16"/>
                  </a:cxn>
                  <a:cxn ang="0">
                    <a:pos x="26" y="19"/>
                  </a:cxn>
                  <a:cxn ang="0">
                    <a:pos x="7" y="24"/>
                  </a:cxn>
                  <a:cxn ang="0">
                    <a:pos x="4" y="48"/>
                  </a:cxn>
                  <a:cxn ang="0">
                    <a:pos x="0" y="91"/>
                  </a:cxn>
                  <a:cxn ang="0">
                    <a:pos x="0" y="156"/>
                  </a:cxn>
                  <a:cxn ang="0">
                    <a:pos x="2" y="177"/>
                  </a:cxn>
                </a:cxnLst>
                <a:rect l="0" t="0" r="r" b="b"/>
                <a:pathLst>
                  <a:path w="163" h="206">
                    <a:moveTo>
                      <a:pt x="2" y="177"/>
                    </a:moveTo>
                    <a:lnTo>
                      <a:pt x="7" y="199"/>
                    </a:lnTo>
                    <a:lnTo>
                      <a:pt x="14" y="201"/>
                    </a:lnTo>
                    <a:lnTo>
                      <a:pt x="21" y="201"/>
                    </a:lnTo>
                    <a:lnTo>
                      <a:pt x="31" y="204"/>
                    </a:lnTo>
                    <a:lnTo>
                      <a:pt x="40" y="204"/>
                    </a:lnTo>
                    <a:lnTo>
                      <a:pt x="50" y="206"/>
                    </a:lnTo>
                    <a:lnTo>
                      <a:pt x="83" y="206"/>
                    </a:lnTo>
                    <a:lnTo>
                      <a:pt x="93" y="204"/>
                    </a:lnTo>
                    <a:lnTo>
                      <a:pt x="115" y="204"/>
                    </a:lnTo>
                    <a:lnTo>
                      <a:pt x="124" y="201"/>
                    </a:lnTo>
                    <a:lnTo>
                      <a:pt x="134" y="201"/>
                    </a:lnTo>
                    <a:lnTo>
                      <a:pt x="143" y="199"/>
                    </a:lnTo>
                    <a:lnTo>
                      <a:pt x="151" y="196"/>
                    </a:lnTo>
                    <a:lnTo>
                      <a:pt x="158" y="196"/>
                    </a:lnTo>
                    <a:lnTo>
                      <a:pt x="158" y="98"/>
                    </a:lnTo>
                    <a:lnTo>
                      <a:pt x="160" y="50"/>
                    </a:lnTo>
                    <a:lnTo>
                      <a:pt x="163" y="0"/>
                    </a:lnTo>
                    <a:lnTo>
                      <a:pt x="143" y="0"/>
                    </a:lnTo>
                    <a:lnTo>
                      <a:pt x="134" y="2"/>
                    </a:lnTo>
                    <a:lnTo>
                      <a:pt x="115" y="2"/>
                    </a:lnTo>
                    <a:lnTo>
                      <a:pt x="105" y="4"/>
                    </a:lnTo>
                    <a:lnTo>
                      <a:pt x="93" y="7"/>
                    </a:lnTo>
                    <a:lnTo>
                      <a:pt x="83" y="7"/>
                    </a:lnTo>
                    <a:lnTo>
                      <a:pt x="55" y="14"/>
                    </a:lnTo>
                    <a:lnTo>
                      <a:pt x="45" y="14"/>
                    </a:lnTo>
                    <a:lnTo>
                      <a:pt x="35" y="16"/>
                    </a:lnTo>
                    <a:lnTo>
                      <a:pt x="26" y="19"/>
                    </a:lnTo>
                    <a:lnTo>
                      <a:pt x="7" y="24"/>
                    </a:lnTo>
                    <a:lnTo>
                      <a:pt x="4" y="48"/>
                    </a:lnTo>
                    <a:lnTo>
                      <a:pt x="0" y="91"/>
                    </a:lnTo>
                    <a:lnTo>
                      <a:pt x="0" y="156"/>
                    </a:lnTo>
                    <a:lnTo>
                      <a:pt x="2"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1171"/>
              <p:cNvSpPr>
                <a:spLocks/>
              </p:cNvSpPr>
              <p:nvPr/>
            </p:nvSpPr>
            <p:spPr bwMode="auto">
              <a:xfrm>
                <a:off x="4008" y="5899"/>
                <a:ext cx="158" cy="197"/>
              </a:xfrm>
              <a:custGeom>
                <a:avLst/>
                <a:gdLst/>
                <a:ahLst/>
                <a:cxnLst>
                  <a:cxn ang="0">
                    <a:pos x="0" y="88"/>
                  </a:cxn>
                  <a:cxn ang="0">
                    <a:pos x="0" y="151"/>
                  </a:cxn>
                  <a:cxn ang="0">
                    <a:pos x="2" y="170"/>
                  </a:cxn>
                  <a:cxn ang="0">
                    <a:pos x="7" y="192"/>
                  </a:cxn>
                  <a:cxn ang="0">
                    <a:pos x="14" y="194"/>
                  </a:cxn>
                  <a:cxn ang="0">
                    <a:pos x="21" y="194"/>
                  </a:cxn>
                  <a:cxn ang="0">
                    <a:pos x="31" y="196"/>
                  </a:cxn>
                  <a:cxn ang="0">
                    <a:pos x="100" y="196"/>
                  </a:cxn>
                  <a:cxn ang="0">
                    <a:pos x="112" y="194"/>
                  </a:cxn>
                  <a:cxn ang="0">
                    <a:pos x="122" y="194"/>
                  </a:cxn>
                  <a:cxn ang="0">
                    <a:pos x="131" y="192"/>
                  </a:cxn>
                  <a:cxn ang="0">
                    <a:pos x="139" y="189"/>
                  </a:cxn>
                  <a:cxn ang="0">
                    <a:pos x="146" y="189"/>
                  </a:cxn>
                  <a:cxn ang="0">
                    <a:pos x="153" y="187"/>
                  </a:cxn>
                  <a:cxn ang="0">
                    <a:pos x="153" y="93"/>
                  </a:cxn>
                  <a:cxn ang="0">
                    <a:pos x="155" y="48"/>
                  </a:cxn>
                  <a:cxn ang="0">
                    <a:pos x="158" y="0"/>
                  </a:cxn>
                  <a:cxn ang="0">
                    <a:pos x="148" y="0"/>
                  </a:cxn>
                  <a:cxn ang="0">
                    <a:pos x="139" y="2"/>
                  </a:cxn>
                  <a:cxn ang="0">
                    <a:pos x="122" y="2"/>
                  </a:cxn>
                  <a:cxn ang="0">
                    <a:pos x="112" y="4"/>
                  </a:cxn>
                  <a:cxn ang="0">
                    <a:pos x="100" y="4"/>
                  </a:cxn>
                  <a:cxn ang="0">
                    <a:pos x="91" y="7"/>
                  </a:cxn>
                  <a:cxn ang="0">
                    <a:pos x="81" y="9"/>
                  </a:cxn>
                  <a:cxn ang="0">
                    <a:pos x="71" y="9"/>
                  </a:cxn>
                  <a:cxn ang="0">
                    <a:pos x="43" y="16"/>
                  </a:cxn>
                  <a:cxn ang="0">
                    <a:pos x="33" y="16"/>
                  </a:cxn>
                  <a:cxn ang="0">
                    <a:pos x="26" y="19"/>
                  </a:cxn>
                  <a:cxn ang="0">
                    <a:pos x="7" y="24"/>
                  </a:cxn>
                  <a:cxn ang="0">
                    <a:pos x="4" y="48"/>
                  </a:cxn>
                  <a:cxn ang="0">
                    <a:pos x="2" y="69"/>
                  </a:cxn>
                  <a:cxn ang="0">
                    <a:pos x="0" y="88"/>
                  </a:cxn>
                </a:cxnLst>
                <a:rect l="0" t="0" r="r" b="b"/>
                <a:pathLst>
                  <a:path w="158" h="197">
                    <a:moveTo>
                      <a:pt x="0" y="88"/>
                    </a:moveTo>
                    <a:lnTo>
                      <a:pt x="0" y="151"/>
                    </a:lnTo>
                    <a:lnTo>
                      <a:pt x="2" y="170"/>
                    </a:lnTo>
                    <a:lnTo>
                      <a:pt x="7" y="192"/>
                    </a:lnTo>
                    <a:lnTo>
                      <a:pt x="14" y="194"/>
                    </a:lnTo>
                    <a:lnTo>
                      <a:pt x="21" y="194"/>
                    </a:lnTo>
                    <a:lnTo>
                      <a:pt x="31" y="196"/>
                    </a:lnTo>
                    <a:lnTo>
                      <a:pt x="100" y="196"/>
                    </a:lnTo>
                    <a:lnTo>
                      <a:pt x="112" y="194"/>
                    </a:lnTo>
                    <a:lnTo>
                      <a:pt x="122" y="194"/>
                    </a:lnTo>
                    <a:lnTo>
                      <a:pt x="131" y="192"/>
                    </a:lnTo>
                    <a:lnTo>
                      <a:pt x="139" y="189"/>
                    </a:lnTo>
                    <a:lnTo>
                      <a:pt x="146" y="189"/>
                    </a:lnTo>
                    <a:lnTo>
                      <a:pt x="153" y="187"/>
                    </a:lnTo>
                    <a:lnTo>
                      <a:pt x="153" y="93"/>
                    </a:lnTo>
                    <a:lnTo>
                      <a:pt x="155" y="48"/>
                    </a:lnTo>
                    <a:lnTo>
                      <a:pt x="158" y="0"/>
                    </a:lnTo>
                    <a:lnTo>
                      <a:pt x="148" y="0"/>
                    </a:lnTo>
                    <a:lnTo>
                      <a:pt x="139" y="2"/>
                    </a:lnTo>
                    <a:lnTo>
                      <a:pt x="122" y="2"/>
                    </a:lnTo>
                    <a:lnTo>
                      <a:pt x="112" y="4"/>
                    </a:lnTo>
                    <a:lnTo>
                      <a:pt x="100" y="4"/>
                    </a:lnTo>
                    <a:lnTo>
                      <a:pt x="91" y="7"/>
                    </a:lnTo>
                    <a:lnTo>
                      <a:pt x="81" y="9"/>
                    </a:lnTo>
                    <a:lnTo>
                      <a:pt x="71" y="9"/>
                    </a:lnTo>
                    <a:lnTo>
                      <a:pt x="43" y="16"/>
                    </a:lnTo>
                    <a:lnTo>
                      <a:pt x="33" y="16"/>
                    </a:lnTo>
                    <a:lnTo>
                      <a:pt x="26" y="19"/>
                    </a:lnTo>
                    <a:lnTo>
                      <a:pt x="7" y="24"/>
                    </a:lnTo>
                    <a:lnTo>
                      <a:pt x="4" y="48"/>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1172"/>
              <p:cNvSpPr>
                <a:spLocks/>
              </p:cNvSpPr>
              <p:nvPr/>
            </p:nvSpPr>
            <p:spPr bwMode="auto">
              <a:xfrm>
                <a:off x="4008" y="5899"/>
                <a:ext cx="153" cy="189"/>
              </a:xfrm>
              <a:custGeom>
                <a:avLst/>
                <a:gdLst/>
                <a:ahLst/>
                <a:cxnLst>
                  <a:cxn ang="0">
                    <a:pos x="71" y="9"/>
                  </a:cxn>
                  <a:cxn ang="0">
                    <a:pos x="43" y="16"/>
                  </a:cxn>
                  <a:cxn ang="0">
                    <a:pos x="33" y="19"/>
                  </a:cxn>
                  <a:cxn ang="0">
                    <a:pos x="23" y="21"/>
                  </a:cxn>
                  <a:cxn ang="0">
                    <a:pos x="16" y="24"/>
                  </a:cxn>
                  <a:cxn ang="0">
                    <a:pos x="7" y="26"/>
                  </a:cxn>
                  <a:cxn ang="0">
                    <a:pos x="4" y="45"/>
                  </a:cxn>
                  <a:cxn ang="0">
                    <a:pos x="2" y="67"/>
                  </a:cxn>
                  <a:cxn ang="0">
                    <a:pos x="0" y="86"/>
                  </a:cxn>
                  <a:cxn ang="0">
                    <a:pos x="0" y="124"/>
                  </a:cxn>
                  <a:cxn ang="0">
                    <a:pos x="4" y="163"/>
                  </a:cxn>
                  <a:cxn ang="0">
                    <a:pos x="7" y="184"/>
                  </a:cxn>
                  <a:cxn ang="0">
                    <a:pos x="14" y="187"/>
                  </a:cxn>
                  <a:cxn ang="0">
                    <a:pos x="21" y="187"/>
                  </a:cxn>
                  <a:cxn ang="0">
                    <a:pos x="28" y="189"/>
                  </a:cxn>
                  <a:cxn ang="0">
                    <a:pos x="79" y="189"/>
                  </a:cxn>
                  <a:cxn ang="0">
                    <a:pos x="88" y="187"/>
                  </a:cxn>
                  <a:cxn ang="0">
                    <a:pos x="98" y="187"/>
                  </a:cxn>
                  <a:cxn ang="0">
                    <a:pos x="108" y="184"/>
                  </a:cxn>
                  <a:cxn ang="0">
                    <a:pos x="117" y="184"/>
                  </a:cxn>
                  <a:cxn ang="0">
                    <a:pos x="127" y="182"/>
                  </a:cxn>
                  <a:cxn ang="0">
                    <a:pos x="136" y="182"/>
                  </a:cxn>
                  <a:cxn ang="0">
                    <a:pos x="143" y="180"/>
                  </a:cxn>
                  <a:cxn ang="0">
                    <a:pos x="148" y="177"/>
                  </a:cxn>
                  <a:cxn ang="0">
                    <a:pos x="148" y="88"/>
                  </a:cxn>
                  <a:cxn ang="0">
                    <a:pos x="151" y="45"/>
                  </a:cxn>
                  <a:cxn ang="0">
                    <a:pos x="153" y="0"/>
                  </a:cxn>
                  <a:cxn ang="0">
                    <a:pos x="146" y="2"/>
                  </a:cxn>
                  <a:cxn ang="0">
                    <a:pos x="117" y="2"/>
                  </a:cxn>
                  <a:cxn ang="0">
                    <a:pos x="108" y="4"/>
                  </a:cxn>
                  <a:cxn ang="0">
                    <a:pos x="100" y="4"/>
                  </a:cxn>
                  <a:cxn ang="0">
                    <a:pos x="91" y="7"/>
                  </a:cxn>
                  <a:cxn ang="0">
                    <a:pos x="81" y="9"/>
                  </a:cxn>
                  <a:cxn ang="0">
                    <a:pos x="71" y="9"/>
                  </a:cxn>
                </a:cxnLst>
                <a:rect l="0" t="0" r="r" b="b"/>
                <a:pathLst>
                  <a:path w="153" h="189">
                    <a:moveTo>
                      <a:pt x="71" y="9"/>
                    </a:moveTo>
                    <a:lnTo>
                      <a:pt x="43" y="16"/>
                    </a:lnTo>
                    <a:lnTo>
                      <a:pt x="33" y="19"/>
                    </a:lnTo>
                    <a:lnTo>
                      <a:pt x="23" y="21"/>
                    </a:lnTo>
                    <a:lnTo>
                      <a:pt x="16" y="24"/>
                    </a:lnTo>
                    <a:lnTo>
                      <a:pt x="7" y="26"/>
                    </a:lnTo>
                    <a:lnTo>
                      <a:pt x="4" y="45"/>
                    </a:lnTo>
                    <a:lnTo>
                      <a:pt x="2" y="67"/>
                    </a:lnTo>
                    <a:lnTo>
                      <a:pt x="0" y="86"/>
                    </a:lnTo>
                    <a:lnTo>
                      <a:pt x="0" y="124"/>
                    </a:lnTo>
                    <a:lnTo>
                      <a:pt x="4" y="163"/>
                    </a:lnTo>
                    <a:lnTo>
                      <a:pt x="7" y="184"/>
                    </a:lnTo>
                    <a:lnTo>
                      <a:pt x="14" y="187"/>
                    </a:lnTo>
                    <a:lnTo>
                      <a:pt x="21" y="187"/>
                    </a:lnTo>
                    <a:lnTo>
                      <a:pt x="28" y="189"/>
                    </a:lnTo>
                    <a:lnTo>
                      <a:pt x="79" y="189"/>
                    </a:lnTo>
                    <a:lnTo>
                      <a:pt x="88" y="187"/>
                    </a:lnTo>
                    <a:lnTo>
                      <a:pt x="98" y="187"/>
                    </a:lnTo>
                    <a:lnTo>
                      <a:pt x="108" y="184"/>
                    </a:lnTo>
                    <a:lnTo>
                      <a:pt x="117" y="184"/>
                    </a:lnTo>
                    <a:lnTo>
                      <a:pt x="127" y="182"/>
                    </a:lnTo>
                    <a:lnTo>
                      <a:pt x="136" y="182"/>
                    </a:lnTo>
                    <a:lnTo>
                      <a:pt x="143" y="180"/>
                    </a:lnTo>
                    <a:lnTo>
                      <a:pt x="148" y="177"/>
                    </a:lnTo>
                    <a:lnTo>
                      <a:pt x="148" y="88"/>
                    </a:lnTo>
                    <a:lnTo>
                      <a:pt x="151" y="45"/>
                    </a:lnTo>
                    <a:lnTo>
                      <a:pt x="153" y="0"/>
                    </a:lnTo>
                    <a:lnTo>
                      <a:pt x="146" y="2"/>
                    </a:lnTo>
                    <a:lnTo>
                      <a:pt x="117" y="2"/>
                    </a:lnTo>
                    <a:lnTo>
                      <a:pt x="108" y="4"/>
                    </a:lnTo>
                    <a:lnTo>
                      <a:pt x="100" y="4"/>
                    </a:lnTo>
                    <a:lnTo>
                      <a:pt x="91" y="7"/>
                    </a:lnTo>
                    <a:lnTo>
                      <a:pt x="81" y="9"/>
                    </a:lnTo>
                    <a:lnTo>
                      <a:pt x="71" y="9"/>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1173"/>
              <p:cNvSpPr>
                <a:spLocks/>
              </p:cNvSpPr>
              <p:nvPr/>
            </p:nvSpPr>
            <p:spPr bwMode="auto">
              <a:xfrm>
                <a:off x="4008" y="5901"/>
                <a:ext cx="151" cy="180"/>
              </a:xfrm>
              <a:custGeom>
                <a:avLst/>
                <a:gdLst/>
                <a:ahLst/>
                <a:cxnLst>
                  <a:cxn ang="0">
                    <a:pos x="60" y="9"/>
                  </a:cxn>
                  <a:cxn ang="0">
                    <a:pos x="40" y="14"/>
                  </a:cxn>
                  <a:cxn ang="0">
                    <a:pos x="33" y="16"/>
                  </a:cxn>
                  <a:cxn ang="0">
                    <a:pos x="23" y="19"/>
                  </a:cxn>
                  <a:cxn ang="0">
                    <a:pos x="16" y="21"/>
                  </a:cxn>
                  <a:cxn ang="0">
                    <a:pos x="7" y="23"/>
                  </a:cxn>
                  <a:cxn ang="0">
                    <a:pos x="2" y="62"/>
                  </a:cxn>
                  <a:cxn ang="0">
                    <a:pos x="2" y="81"/>
                  </a:cxn>
                  <a:cxn ang="0">
                    <a:pos x="0" y="100"/>
                  </a:cxn>
                  <a:cxn ang="0">
                    <a:pos x="0" y="117"/>
                  </a:cxn>
                  <a:cxn ang="0">
                    <a:pos x="7" y="175"/>
                  </a:cxn>
                  <a:cxn ang="0">
                    <a:pos x="14" y="177"/>
                  </a:cxn>
                  <a:cxn ang="0">
                    <a:pos x="21" y="177"/>
                  </a:cxn>
                  <a:cxn ang="0">
                    <a:pos x="28" y="180"/>
                  </a:cxn>
                  <a:cxn ang="0">
                    <a:pos x="67" y="180"/>
                  </a:cxn>
                  <a:cxn ang="0">
                    <a:pos x="76" y="177"/>
                  </a:cxn>
                  <a:cxn ang="0">
                    <a:pos x="86" y="177"/>
                  </a:cxn>
                  <a:cxn ang="0">
                    <a:pos x="95" y="175"/>
                  </a:cxn>
                  <a:cxn ang="0">
                    <a:pos x="105" y="175"/>
                  </a:cxn>
                  <a:cxn ang="0">
                    <a:pos x="115" y="172"/>
                  </a:cxn>
                  <a:cxn ang="0">
                    <a:pos x="124" y="172"/>
                  </a:cxn>
                  <a:cxn ang="0">
                    <a:pos x="139" y="168"/>
                  </a:cxn>
                  <a:cxn ang="0">
                    <a:pos x="146" y="168"/>
                  </a:cxn>
                  <a:cxn ang="0">
                    <a:pos x="143" y="146"/>
                  </a:cxn>
                  <a:cxn ang="0">
                    <a:pos x="143" y="103"/>
                  </a:cxn>
                  <a:cxn ang="0">
                    <a:pos x="146" y="83"/>
                  </a:cxn>
                  <a:cxn ang="0">
                    <a:pos x="146" y="62"/>
                  </a:cxn>
                  <a:cxn ang="0">
                    <a:pos x="148" y="40"/>
                  </a:cxn>
                  <a:cxn ang="0">
                    <a:pos x="148" y="21"/>
                  </a:cxn>
                  <a:cxn ang="0">
                    <a:pos x="151" y="0"/>
                  </a:cxn>
                  <a:cxn ang="0">
                    <a:pos x="124" y="0"/>
                  </a:cxn>
                  <a:cxn ang="0">
                    <a:pos x="115" y="2"/>
                  </a:cxn>
                  <a:cxn ang="0">
                    <a:pos x="105" y="2"/>
                  </a:cxn>
                  <a:cxn ang="0">
                    <a:pos x="98" y="4"/>
                  </a:cxn>
                  <a:cxn ang="0">
                    <a:pos x="88" y="4"/>
                  </a:cxn>
                  <a:cxn ang="0">
                    <a:pos x="69" y="9"/>
                  </a:cxn>
                  <a:cxn ang="0">
                    <a:pos x="60" y="9"/>
                  </a:cxn>
                </a:cxnLst>
                <a:rect l="0" t="0" r="r" b="b"/>
                <a:pathLst>
                  <a:path w="151" h="180">
                    <a:moveTo>
                      <a:pt x="60" y="9"/>
                    </a:moveTo>
                    <a:lnTo>
                      <a:pt x="40" y="14"/>
                    </a:lnTo>
                    <a:lnTo>
                      <a:pt x="33" y="16"/>
                    </a:lnTo>
                    <a:lnTo>
                      <a:pt x="23" y="19"/>
                    </a:lnTo>
                    <a:lnTo>
                      <a:pt x="16" y="21"/>
                    </a:lnTo>
                    <a:lnTo>
                      <a:pt x="7" y="23"/>
                    </a:lnTo>
                    <a:lnTo>
                      <a:pt x="2" y="62"/>
                    </a:lnTo>
                    <a:lnTo>
                      <a:pt x="2" y="81"/>
                    </a:lnTo>
                    <a:lnTo>
                      <a:pt x="0" y="100"/>
                    </a:lnTo>
                    <a:lnTo>
                      <a:pt x="0" y="117"/>
                    </a:lnTo>
                    <a:lnTo>
                      <a:pt x="7" y="175"/>
                    </a:lnTo>
                    <a:lnTo>
                      <a:pt x="14" y="177"/>
                    </a:lnTo>
                    <a:lnTo>
                      <a:pt x="21" y="177"/>
                    </a:lnTo>
                    <a:lnTo>
                      <a:pt x="28" y="180"/>
                    </a:lnTo>
                    <a:lnTo>
                      <a:pt x="67" y="180"/>
                    </a:lnTo>
                    <a:lnTo>
                      <a:pt x="76" y="177"/>
                    </a:lnTo>
                    <a:lnTo>
                      <a:pt x="86" y="177"/>
                    </a:lnTo>
                    <a:lnTo>
                      <a:pt x="95" y="175"/>
                    </a:lnTo>
                    <a:lnTo>
                      <a:pt x="105" y="175"/>
                    </a:lnTo>
                    <a:lnTo>
                      <a:pt x="115" y="172"/>
                    </a:lnTo>
                    <a:lnTo>
                      <a:pt x="124" y="172"/>
                    </a:lnTo>
                    <a:lnTo>
                      <a:pt x="139" y="168"/>
                    </a:lnTo>
                    <a:lnTo>
                      <a:pt x="146" y="168"/>
                    </a:lnTo>
                    <a:lnTo>
                      <a:pt x="143" y="146"/>
                    </a:lnTo>
                    <a:lnTo>
                      <a:pt x="143" y="103"/>
                    </a:lnTo>
                    <a:lnTo>
                      <a:pt x="146" y="83"/>
                    </a:lnTo>
                    <a:lnTo>
                      <a:pt x="146" y="62"/>
                    </a:lnTo>
                    <a:lnTo>
                      <a:pt x="148" y="40"/>
                    </a:lnTo>
                    <a:lnTo>
                      <a:pt x="148" y="21"/>
                    </a:lnTo>
                    <a:lnTo>
                      <a:pt x="151" y="0"/>
                    </a:lnTo>
                    <a:lnTo>
                      <a:pt x="124" y="0"/>
                    </a:lnTo>
                    <a:lnTo>
                      <a:pt x="115" y="2"/>
                    </a:lnTo>
                    <a:lnTo>
                      <a:pt x="105" y="2"/>
                    </a:lnTo>
                    <a:lnTo>
                      <a:pt x="98" y="4"/>
                    </a:lnTo>
                    <a:lnTo>
                      <a:pt x="88" y="4"/>
                    </a:lnTo>
                    <a:lnTo>
                      <a:pt x="69" y="9"/>
                    </a:lnTo>
                    <a:lnTo>
                      <a:pt x="60" y="9"/>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1174"/>
              <p:cNvSpPr>
                <a:spLocks/>
              </p:cNvSpPr>
              <p:nvPr/>
            </p:nvSpPr>
            <p:spPr bwMode="auto">
              <a:xfrm>
                <a:off x="4010" y="5901"/>
                <a:ext cx="144" cy="173"/>
              </a:xfrm>
              <a:custGeom>
                <a:avLst/>
                <a:gdLst/>
                <a:ahLst/>
                <a:cxnLst>
                  <a:cxn ang="0">
                    <a:pos x="0" y="60"/>
                  </a:cxn>
                  <a:cxn ang="0">
                    <a:pos x="0" y="132"/>
                  </a:cxn>
                  <a:cxn ang="0">
                    <a:pos x="2" y="148"/>
                  </a:cxn>
                  <a:cxn ang="0">
                    <a:pos x="4" y="168"/>
                  </a:cxn>
                  <a:cxn ang="0">
                    <a:pos x="11" y="168"/>
                  </a:cxn>
                  <a:cxn ang="0">
                    <a:pos x="19" y="170"/>
                  </a:cxn>
                  <a:cxn ang="0">
                    <a:pos x="26" y="170"/>
                  </a:cxn>
                  <a:cxn ang="0">
                    <a:pos x="35" y="172"/>
                  </a:cxn>
                  <a:cxn ang="0">
                    <a:pos x="43" y="172"/>
                  </a:cxn>
                  <a:cxn ang="0">
                    <a:pos x="52" y="170"/>
                  </a:cxn>
                  <a:cxn ang="0">
                    <a:pos x="71" y="170"/>
                  </a:cxn>
                  <a:cxn ang="0">
                    <a:pos x="81" y="168"/>
                  </a:cxn>
                  <a:cxn ang="0">
                    <a:pos x="91" y="168"/>
                  </a:cxn>
                  <a:cxn ang="0">
                    <a:pos x="100" y="165"/>
                  </a:cxn>
                  <a:cxn ang="0">
                    <a:pos x="110" y="165"/>
                  </a:cxn>
                  <a:cxn ang="0">
                    <a:pos x="117" y="163"/>
                  </a:cxn>
                  <a:cxn ang="0">
                    <a:pos x="124" y="160"/>
                  </a:cxn>
                  <a:cxn ang="0">
                    <a:pos x="131" y="160"/>
                  </a:cxn>
                  <a:cxn ang="0">
                    <a:pos x="139" y="158"/>
                  </a:cxn>
                  <a:cxn ang="0">
                    <a:pos x="136" y="136"/>
                  </a:cxn>
                  <a:cxn ang="0">
                    <a:pos x="136" y="117"/>
                  </a:cxn>
                  <a:cxn ang="0">
                    <a:pos x="139" y="98"/>
                  </a:cxn>
                  <a:cxn ang="0">
                    <a:pos x="139" y="60"/>
                  </a:cxn>
                  <a:cxn ang="0">
                    <a:pos x="141" y="40"/>
                  </a:cxn>
                  <a:cxn ang="0">
                    <a:pos x="143" y="19"/>
                  </a:cxn>
                  <a:cxn ang="0">
                    <a:pos x="143" y="0"/>
                  </a:cxn>
                  <a:cxn ang="0">
                    <a:pos x="120" y="0"/>
                  </a:cxn>
                  <a:cxn ang="0">
                    <a:pos x="110" y="2"/>
                  </a:cxn>
                  <a:cxn ang="0">
                    <a:pos x="100" y="2"/>
                  </a:cxn>
                  <a:cxn ang="0">
                    <a:pos x="93" y="4"/>
                  </a:cxn>
                  <a:cxn ang="0">
                    <a:pos x="83" y="7"/>
                  </a:cxn>
                  <a:cxn ang="0">
                    <a:pos x="74" y="7"/>
                  </a:cxn>
                  <a:cxn ang="0">
                    <a:pos x="55" y="12"/>
                  </a:cxn>
                  <a:cxn ang="0">
                    <a:pos x="47" y="12"/>
                  </a:cxn>
                  <a:cxn ang="0">
                    <a:pos x="38" y="14"/>
                  </a:cxn>
                  <a:cxn ang="0">
                    <a:pos x="28" y="16"/>
                  </a:cxn>
                  <a:cxn ang="0">
                    <a:pos x="14" y="21"/>
                  </a:cxn>
                  <a:cxn ang="0">
                    <a:pos x="4" y="23"/>
                  </a:cxn>
                  <a:cxn ang="0">
                    <a:pos x="2" y="43"/>
                  </a:cxn>
                  <a:cxn ang="0">
                    <a:pos x="0" y="60"/>
                  </a:cxn>
                </a:cxnLst>
                <a:rect l="0" t="0" r="r" b="b"/>
                <a:pathLst>
                  <a:path w="144" h="173">
                    <a:moveTo>
                      <a:pt x="0" y="60"/>
                    </a:moveTo>
                    <a:lnTo>
                      <a:pt x="0" y="132"/>
                    </a:lnTo>
                    <a:lnTo>
                      <a:pt x="2" y="148"/>
                    </a:lnTo>
                    <a:lnTo>
                      <a:pt x="4" y="168"/>
                    </a:lnTo>
                    <a:lnTo>
                      <a:pt x="11" y="168"/>
                    </a:lnTo>
                    <a:lnTo>
                      <a:pt x="19" y="170"/>
                    </a:lnTo>
                    <a:lnTo>
                      <a:pt x="26" y="170"/>
                    </a:lnTo>
                    <a:lnTo>
                      <a:pt x="35" y="172"/>
                    </a:lnTo>
                    <a:lnTo>
                      <a:pt x="43" y="172"/>
                    </a:lnTo>
                    <a:lnTo>
                      <a:pt x="52" y="170"/>
                    </a:lnTo>
                    <a:lnTo>
                      <a:pt x="71" y="170"/>
                    </a:lnTo>
                    <a:lnTo>
                      <a:pt x="81" y="168"/>
                    </a:lnTo>
                    <a:lnTo>
                      <a:pt x="91" y="168"/>
                    </a:lnTo>
                    <a:lnTo>
                      <a:pt x="100" y="165"/>
                    </a:lnTo>
                    <a:lnTo>
                      <a:pt x="110" y="165"/>
                    </a:lnTo>
                    <a:lnTo>
                      <a:pt x="117" y="163"/>
                    </a:lnTo>
                    <a:lnTo>
                      <a:pt x="124" y="160"/>
                    </a:lnTo>
                    <a:lnTo>
                      <a:pt x="131" y="160"/>
                    </a:lnTo>
                    <a:lnTo>
                      <a:pt x="139" y="158"/>
                    </a:lnTo>
                    <a:lnTo>
                      <a:pt x="136" y="136"/>
                    </a:lnTo>
                    <a:lnTo>
                      <a:pt x="136" y="117"/>
                    </a:lnTo>
                    <a:lnTo>
                      <a:pt x="139" y="98"/>
                    </a:lnTo>
                    <a:lnTo>
                      <a:pt x="139" y="60"/>
                    </a:lnTo>
                    <a:lnTo>
                      <a:pt x="141" y="40"/>
                    </a:lnTo>
                    <a:lnTo>
                      <a:pt x="143" y="19"/>
                    </a:lnTo>
                    <a:lnTo>
                      <a:pt x="143" y="0"/>
                    </a:lnTo>
                    <a:lnTo>
                      <a:pt x="120" y="0"/>
                    </a:lnTo>
                    <a:lnTo>
                      <a:pt x="110" y="2"/>
                    </a:lnTo>
                    <a:lnTo>
                      <a:pt x="100" y="2"/>
                    </a:lnTo>
                    <a:lnTo>
                      <a:pt x="93" y="4"/>
                    </a:lnTo>
                    <a:lnTo>
                      <a:pt x="83" y="7"/>
                    </a:lnTo>
                    <a:lnTo>
                      <a:pt x="74" y="7"/>
                    </a:lnTo>
                    <a:lnTo>
                      <a:pt x="55" y="12"/>
                    </a:lnTo>
                    <a:lnTo>
                      <a:pt x="47" y="12"/>
                    </a:lnTo>
                    <a:lnTo>
                      <a:pt x="38" y="14"/>
                    </a:lnTo>
                    <a:lnTo>
                      <a:pt x="28" y="16"/>
                    </a:lnTo>
                    <a:lnTo>
                      <a:pt x="14" y="21"/>
                    </a:lnTo>
                    <a:lnTo>
                      <a:pt x="4" y="23"/>
                    </a:lnTo>
                    <a:lnTo>
                      <a:pt x="2" y="43"/>
                    </a:lnTo>
                    <a:lnTo>
                      <a:pt x="0" y="60"/>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1175"/>
              <p:cNvSpPr>
                <a:spLocks/>
              </p:cNvSpPr>
              <p:nvPr/>
            </p:nvSpPr>
            <p:spPr bwMode="auto">
              <a:xfrm>
                <a:off x="4010" y="5901"/>
                <a:ext cx="139" cy="163"/>
              </a:xfrm>
              <a:custGeom>
                <a:avLst/>
                <a:gdLst/>
                <a:ahLst/>
                <a:cxnLst>
                  <a:cxn ang="0">
                    <a:pos x="45" y="14"/>
                  </a:cxn>
                  <a:cxn ang="0">
                    <a:pos x="38" y="14"/>
                  </a:cxn>
                  <a:cxn ang="0">
                    <a:pos x="28" y="16"/>
                  </a:cxn>
                  <a:cxn ang="0">
                    <a:pos x="14" y="21"/>
                  </a:cxn>
                  <a:cxn ang="0">
                    <a:pos x="4" y="23"/>
                  </a:cxn>
                  <a:cxn ang="0">
                    <a:pos x="2" y="40"/>
                  </a:cxn>
                  <a:cxn ang="0">
                    <a:pos x="2" y="60"/>
                  </a:cxn>
                  <a:cxn ang="0">
                    <a:pos x="0" y="76"/>
                  </a:cxn>
                  <a:cxn ang="0">
                    <a:pos x="0" y="127"/>
                  </a:cxn>
                  <a:cxn ang="0">
                    <a:pos x="4" y="160"/>
                  </a:cxn>
                  <a:cxn ang="0">
                    <a:pos x="11" y="160"/>
                  </a:cxn>
                  <a:cxn ang="0">
                    <a:pos x="19" y="163"/>
                  </a:cxn>
                  <a:cxn ang="0">
                    <a:pos x="60" y="163"/>
                  </a:cxn>
                  <a:cxn ang="0">
                    <a:pos x="69" y="160"/>
                  </a:cxn>
                  <a:cxn ang="0">
                    <a:pos x="79" y="160"/>
                  </a:cxn>
                  <a:cxn ang="0">
                    <a:pos x="88" y="158"/>
                  </a:cxn>
                  <a:cxn ang="0">
                    <a:pos x="98" y="158"/>
                  </a:cxn>
                  <a:cxn ang="0">
                    <a:pos x="105" y="156"/>
                  </a:cxn>
                  <a:cxn ang="0">
                    <a:pos x="115" y="153"/>
                  </a:cxn>
                  <a:cxn ang="0">
                    <a:pos x="122" y="153"/>
                  </a:cxn>
                  <a:cxn ang="0">
                    <a:pos x="127" y="151"/>
                  </a:cxn>
                  <a:cxn ang="0">
                    <a:pos x="134" y="148"/>
                  </a:cxn>
                  <a:cxn ang="0">
                    <a:pos x="134" y="74"/>
                  </a:cxn>
                  <a:cxn ang="0">
                    <a:pos x="136" y="57"/>
                  </a:cxn>
                  <a:cxn ang="0">
                    <a:pos x="136" y="38"/>
                  </a:cxn>
                  <a:cxn ang="0">
                    <a:pos x="139" y="19"/>
                  </a:cxn>
                  <a:cxn ang="0">
                    <a:pos x="139" y="0"/>
                  </a:cxn>
                  <a:cxn ang="0">
                    <a:pos x="124" y="0"/>
                  </a:cxn>
                  <a:cxn ang="0">
                    <a:pos x="115" y="2"/>
                  </a:cxn>
                  <a:cxn ang="0">
                    <a:pos x="107" y="2"/>
                  </a:cxn>
                  <a:cxn ang="0">
                    <a:pos x="98" y="4"/>
                  </a:cxn>
                  <a:cxn ang="0">
                    <a:pos x="91" y="4"/>
                  </a:cxn>
                  <a:cxn ang="0">
                    <a:pos x="81" y="7"/>
                  </a:cxn>
                  <a:cxn ang="0">
                    <a:pos x="71" y="7"/>
                  </a:cxn>
                  <a:cxn ang="0">
                    <a:pos x="62" y="9"/>
                  </a:cxn>
                  <a:cxn ang="0">
                    <a:pos x="55" y="12"/>
                  </a:cxn>
                  <a:cxn ang="0">
                    <a:pos x="45" y="14"/>
                  </a:cxn>
                </a:cxnLst>
                <a:rect l="0" t="0" r="r" b="b"/>
                <a:pathLst>
                  <a:path w="139" h="163">
                    <a:moveTo>
                      <a:pt x="45" y="14"/>
                    </a:moveTo>
                    <a:lnTo>
                      <a:pt x="38" y="14"/>
                    </a:lnTo>
                    <a:lnTo>
                      <a:pt x="28" y="16"/>
                    </a:lnTo>
                    <a:lnTo>
                      <a:pt x="14" y="21"/>
                    </a:lnTo>
                    <a:lnTo>
                      <a:pt x="4" y="23"/>
                    </a:lnTo>
                    <a:lnTo>
                      <a:pt x="2" y="40"/>
                    </a:lnTo>
                    <a:lnTo>
                      <a:pt x="2" y="60"/>
                    </a:lnTo>
                    <a:lnTo>
                      <a:pt x="0" y="76"/>
                    </a:lnTo>
                    <a:lnTo>
                      <a:pt x="0" y="127"/>
                    </a:lnTo>
                    <a:lnTo>
                      <a:pt x="4" y="160"/>
                    </a:lnTo>
                    <a:lnTo>
                      <a:pt x="11" y="160"/>
                    </a:lnTo>
                    <a:lnTo>
                      <a:pt x="19" y="163"/>
                    </a:lnTo>
                    <a:lnTo>
                      <a:pt x="60" y="163"/>
                    </a:lnTo>
                    <a:lnTo>
                      <a:pt x="69" y="160"/>
                    </a:lnTo>
                    <a:lnTo>
                      <a:pt x="79" y="160"/>
                    </a:lnTo>
                    <a:lnTo>
                      <a:pt x="88" y="158"/>
                    </a:lnTo>
                    <a:lnTo>
                      <a:pt x="98" y="158"/>
                    </a:lnTo>
                    <a:lnTo>
                      <a:pt x="105" y="156"/>
                    </a:lnTo>
                    <a:lnTo>
                      <a:pt x="115" y="153"/>
                    </a:lnTo>
                    <a:lnTo>
                      <a:pt x="122" y="153"/>
                    </a:lnTo>
                    <a:lnTo>
                      <a:pt x="127" y="151"/>
                    </a:lnTo>
                    <a:lnTo>
                      <a:pt x="134" y="148"/>
                    </a:lnTo>
                    <a:lnTo>
                      <a:pt x="134" y="74"/>
                    </a:lnTo>
                    <a:lnTo>
                      <a:pt x="136" y="57"/>
                    </a:lnTo>
                    <a:lnTo>
                      <a:pt x="136" y="38"/>
                    </a:lnTo>
                    <a:lnTo>
                      <a:pt x="139" y="19"/>
                    </a:lnTo>
                    <a:lnTo>
                      <a:pt x="139" y="0"/>
                    </a:lnTo>
                    <a:lnTo>
                      <a:pt x="124" y="0"/>
                    </a:lnTo>
                    <a:lnTo>
                      <a:pt x="115" y="2"/>
                    </a:lnTo>
                    <a:lnTo>
                      <a:pt x="107" y="2"/>
                    </a:lnTo>
                    <a:lnTo>
                      <a:pt x="98" y="4"/>
                    </a:lnTo>
                    <a:lnTo>
                      <a:pt x="91" y="4"/>
                    </a:lnTo>
                    <a:lnTo>
                      <a:pt x="81" y="7"/>
                    </a:lnTo>
                    <a:lnTo>
                      <a:pt x="71" y="7"/>
                    </a:lnTo>
                    <a:lnTo>
                      <a:pt x="62" y="9"/>
                    </a:lnTo>
                    <a:lnTo>
                      <a:pt x="55" y="12"/>
                    </a:lnTo>
                    <a:lnTo>
                      <a:pt x="45"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1176"/>
              <p:cNvSpPr>
                <a:spLocks/>
              </p:cNvSpPr>
              <p:nvPr/>
            </p:nvSpPr>
            <p:spPr bwMode="auto">
              <a:xfrm>
                <a:off x="4010" y="5901"/>
                <a:ext cx="137" cy="156"/>
              </a:xfrm>
              <a:custGeom>
                <a:avLst/>
                <a:gdLst/>
                <a:ahLst/>
                <a:cxnLst>
                  <a:cxn ang="0">
                    <a:pos x="2" y="120"/>
                  </a:cxn>
                  <a:cxn ang="0">
                    <a:pos x="2" y="136"/>
                  </a:cxn>
                  <a:cxn ang="0">
                    <a:pos x="4" y="153"/>
                  </a:cxn>
                  <a:cxn ang="0">
                    <a:pos x="11" y="153"/>
                  </a:cxn>
                  <a:cxn ang="0">
                    <a:pos x="16" y="156"/>
                  </a:cxn>
                  <a:cxn ang="0">
                    <a:pos x="50" y="156"/>
                  </a:cxn>
                  <a:cxn ang="0">
                    <a:pos x="60" y="153"/>
                  </a:cxn>
                  <a:cxn ang="0">
                    <a:pos x="67" y="153"/>
                  </a:cxn>
                  <a:cxn ang="0">
                    <a:pos x="76" y="151"/>
                  </a:cxn>
                  <a:cxn ang="0">
                    <a:pos x="86" y="151"/>
                  </a:cxn>
                  <a:cxn ang="0">
                    <a:pos x="93" y="148"/>
                  </a:cxn>
                  <a:cxn ang="0">
                    <a:pos x="103" y="146"/>
                  </a:cxn>
                  <a:cxn ang="0">
                    <a:pos x="110" y="146"/>
                  </a:cxn>
                  <a:cxn ang="0">
                    <a:pos x="124" y="141"/>
                  </a:cxn>
                  <a:cxn ang="0">
                    <a:pos x="129" y="141"/>
                  </a:cxn>
                  <a:cxn ang="0">
                    <a:pos x="129" y="88"/>
                  </a:cxn>
                  <a:cxn ang="0">
                    <a:pos x="131" y="69"/>
                  </a:cxn>
                  <a:cxn ang="0">
                    <a:pos x="131" y="52"/>
                  </a:cxn>
                  <a:cxn ang="0">
                    <a:pos x="134" y="36"/>
                  </a:cxn>
                  <a:cxn ang="0">
                    <a:pos x="134" y="19"/>
                  </a:cxn>
                  <a:cxn ang="0">
                    <a:pos x="136" y="0"/>
                  </a:cxn>
                  <a:cxn ang="0">
                    <a:pos x="129" y="0"/>
                  </a:cxn>
                  <a:cxn ang="0">
                    <a:pos x="120" y="2"/>
                  </a:cxn>
                  <a:cxn ang="0">
                    <a:pos x="105" y="2"/>
                  </a:cxn>
                  <a:cxn ang="0">
                    <a:pos x="95" y="4"/>
                  </a:cxn>
                  <a:cxn ang="0">
                    <a:pos x="88" y="4"/>
                  </a:cxn>
                  <a:cxn ang="0">
                    <a:pos x="79" y="7"/>
                  </a:cxn>
                  <a:cxn ang="0">
                    <a:pos x="69" y="7"/>
                  </a:cxn>
                  <a:cxn ang="0">
                    <a:pos x="62" y="9"/>
                  </a:cxn>
                  <a:cxn ang="0">
                    <a:pos x="52" y="12"/>
                  </a:cxn>
                  <a:cxn ang="0">
                    <a:pos x="45" y="14"/>
                  </a:cxn>
                  <a:cxn ang="0">
                    <a:pos x="35" y="16"/>
                  </a:cxn>
                  <a:cxn ang="0">
                    <a:pos x="28" y="16"/>
                  </a:cxn>
                  <a:cxn ang="0">
                    <a:pos x="7" y="23"/>
                  </a:cxn>
                  <a:cxn ang="0">
                    <a:pos x="0" y="74"/>
                  </a:cxn>
                  <a:cxn ang="0">
                    <a:pos x="0" y="105"/>
                  </a:cxn>
                  <a:cxn ang="0">
                    <a:pos x="2" y="120"/>
                  </a:cxn>
                </a:cxnLst>
                <a:rect l="0" t="0" r="r" b="b"/>
                <a:pathLst>
                  <a:path w="137" h="156">
                    <a:moveTo>
                      <a:pt x="2" y="120"/>
                    </a:moveTo>
                    <a:lnTo>
                      <a:pt x="2" y="136"/>
                    </a:lnTo>
                    <a:lnTo>
                      <a:pt x="4" y="153"/>
                    </a:lnTo>
                    <a:lnTo>
                      <a:pt x="11" y="153"/>
                    </a:lnTo>
                    <a:lnTo>
                      <a:pt x="16" y="156"/>
                    </a:lnTo>
                    <a:lnTo>
                      <a:pt x="50" y="156"/>
                    </a:lnTo>
                    <a:lnTo>
                      <a:pt x="60" y="153"/>
                    </a:lnTo>
                    <a:lnTo>
                      <a:pt x="67" y="153"/>
                    </a:lnTo>
                    <a:lnTo>
                      <a:pt x="76" y="151"/>
                    </a:lnTo>
                    <a:lnTo>
                      <a:pt x="86" y="151"/>
                    </a:lnTo>
                    <a:lnTo>
                      <a:pt x="93" y="148"/>
                    </a:lnTo>
                    <a:lnTo>
                      <a:pt x="103" y="146"/>
                    </a:lnTo>
                    <a:lnTo>
                      <a:pt x="110" y="146"/>
                    </a:lnTo>
                    <a:lnTo>
                      <a:pt x="124" y="141"/>
                    </a:lnTo>
                    <a:lnTo>
                      <a:pt x="129" y="141"/>
                    </a:lnTo>
                    <a:lnTo>
                      <a:pt x="129" y="88"/>
                    </a:lnTo>
                    <a:lnTo>
                      <a:pt x="131" y="69"/>
                    </a:lnTo>
                    <a:lnTo>
                      <a:pt x="131" y="52"/>
                    </a:lnTo>
                    <a:lnTo>
                      <a:pt x="134" y="36"/>
                    </a:lnTo>
                    <a:lnTo>
                      <a:pt x="134" y="19"/>
                    </a:lnTo>
                    <a:lnTo>
                      <a:pt x="136" y="0"/>
                    </a:lnTo>
                    <a:lnTo>
                      <a:pt x="129" y="0"/>
                    </a:lnTo>
                    <a:lnTo>
                      <a:pt x="120" y="2"/>
                    </a:lnTo>
                    <a:lnTo>
                      <a:pt x="105" y="2"/>
                    </a:lnTo>
                    <a:lnTo>
                      <a:pt x="95" y="4"/>
                    </a:lnTo>
                    <a:lnTo>
                      <a:pt x="88" y="4"/>
                    </a:lnTo>
                    <a:lnTo>
                      <a:pt x="79" y="7"/>
                    </a:lnTo>
                    <a:lnTo>
                      <a:pt x="69" y="7"/>
                    </a:lnTo>
                    <a:lnTo>
                      <a:pt x="62" y="9"/>
                    </a:lnTo>
                    <a:lnTo>
                      <a:pt x="52" y="12"/>
                    </a:lnTo>
                    <a:lnTo>
                      <a:pt x="45" y="14"/>
                    </a:lnTo>
                    <a:lnTo>
                      <a:pt x="35" y="16"/>
                    </a:lnTo>
                    <a:lnTo>
                      <a:pt x="28" y="16"/>
                    </a:lnTo>
                    <a:lnTo>
                      <a:pt x="7" y="23"/>
                    </a:lnTo>
                    <a:lnTo>
                      <a:pt x="0" y="74"/>
                    </a:lnTo>
                    <a:lnTo>
                      <a:pt x="0" y="105"/>
                    </a:lnTo>
                    <a:lnTo>
                      <a:pt x="2" y="12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1177"/>
              <p:cNvSpPr>
                <a:spLocks/>
              </p:cNvSpPr>
              <p:nvPr/>
            </p:nvSpPr>
            <p:spPr bwMode="auto">
              <a:xfrm>
                <a:off x="4010" y="5901"/>
                <a:ext cx="132" cy="149"/>
              </a:xfrm>
              <a:custGeom>
                <a:avLst/>
                <a:gdLst/>
                <a:ahLst/>
                <a:cxnLst>
                  <a:cxn ang="0">
                    <a:pos x="4" y="40"/>
                  </a:cxn>
                  <a:cxn ang="0">
                    <a:pos x="2" y="55"/>
                  </a:cxn>
                  <a:cxn ang="0">
                    <a:pos x="2" y="72"/>
                  </a:cxn>
                  <a:cxn ang="0">
                    <a:pos x="0" y="86"/>
                  </a:cxn>
                  <a:cxn ang="0">
                    <a:pos x="0" y="100"/>
                  </a:cxn>
                  <a:cxn ang="0">
                    <a:pos x="2" y="115"/>
                  </a:cxn>
                  <a:cxn ang="0">
                    <a:pos x="2" y="129"/>
                  </a:cxn>
                  <a:cxn ang="0">
                    <a:pos x="4" y="146"/>
                  </a:cxn>
                  <a:cxn ang="0">
                    <a:pos x="11" y="146"/>
                  </a:cxn>
                  <a:cxn ang="0">
                    <a:pos x="16" y="148"/>
                  </a:cxn>
                  <a:cxn ang="0">
                    <a:pos x="40" y="148"/>
                  </a:cxn>
                  <a:cxn ang="0">
                    <a:pos x="47" y="146"/>
                  </a:cxn>
                  <a:cxn ang="0">
                    <a:pos x="57" y="146"/>
                  </a:cxn>
                  <a:cxn ang="0">
                    <a:pos x="64" y="143"/>
                  </a:cxn>
                  <a:cxn ang="0">
                    <a:pos x="74" y="143"/>
                  </a:cxn>
                  <a:cxn ang="0">
                    <a:pos x="83" y="141"/>
                  </a:cxn>
                  <a:cxn ang="0">
                    <a:pos x="91" y="139"/>
                  </a:cxn>
                  <a:cxn ang="0">
                    <a:pos x="98" y="139"/>
                  </a:cxn>
                  <a:cxn ang="0">
                    <a:pos x="105" y="136"/>
                  </a:cxn>
                  <a:cxn ang="0">
                    <a:pos x="112" y="134"/>
                  </a:cxn>
                  <a:cxn ang="0">
                    <a:pos x="120" y="134"/>
                  </a:cxn>
                  <a:cxn ang="0">
                    <a:pos x="124" y="132"/>
                  </a:cxn>
                  <a:cxn ang="0">
                    <a:pos x="124" y="81"/>
                  </a:cxn>
                  <a:cxn ang="0">
                    <a:pos x="127" y="67"/>
                  </a:cxn>
                  <a:cxn ang="0">
                    <a:pos x="127" y="50"/>
                  </a:cxn>
                  <a:cxn ang="0">
                    <a:pos x="129" y="33"/>
                  </a:cxn>
                  <a:cxn ang="0">
                    <a:pos x="129" y="19"/>
                  </a:cxn>
                  <a:cxn ang="0">
                    <a:pos x="131" y="0"/>
                  </a:cxn>
                  <a:cxn ang="0">
                    <a:pos x="124" y="0"/>
                  </a:cxn>
                  <a:cxn ang="0">
                    <a:pos x="117" y="2"/>
                  </a:cxn>
                  <a:cxn ang="0">
                    <a:pos x="103" y="2"/>
                  </a:cxn>
                  <a:cxn ang="0">
                    <a:pos x="93" y="4"/>
                  </a:cxn>
                  <a:cxn ang="0">
                    <a:pos x="86" y="7"/>
                  </a:cxn>
                  <a:cxn ang="0">
                    <a:pos x="76" y="7"/>
                  </a:cxn>
                  <a:cxn ang="0">
                    <a:pos x="69" y="9"/>
                  </a:cxn>
                  <a:cxn ang="0">
                    <a:pos x="60" y="9"/>
                  </a:cxn>
                  <a:cxn ang="0">
                    <a:pos x="52" y="12"/>
                  </a:cxn>
                  <a:cxn ang="0">
                    <a:pos x="43" y="14"/>
                  </a:cxn>
                  <a:cxn ang="0">
                    <a:pos x="35" y="16"/>
                  </a:cxn>
                  <a:cxn ang="0">
                    <a:pos x="26" y="19"/>
                  </a:cxn>
                  <a:cxn ang="0">
                    <a:pos x="19" y="19"/>
                  </a:cxn>
                  <a:cxn ang="0">
                    <a:pos x="11" y="21"/>
                  </a:cxn>
                  <a:cxn ang="0">
                    <a:pos x="7" y="23"/>
                  </a:cxn>
                  <a:cxn ang="0">
                    <a:pos x="4" y="40"/>
                  </a:cxn>
                </a:cxnLst>
                <a:rect l="0" t="0" r="r" b="b"/>
                <a:pathLst>
                  <a:path w="132" h="149">
                    <a:moveTo>
                      <a:pt x="4" y="40"/>
                    </a:moveTo>
                    <a:lnTo>
                      <a:pt x="2" y="55"/>
                    </a:lnTo>
                    <a:lnTo>
                      <a:pt x="2" y="72"/>
                    </a:lnTo>
                    <a:lnTo>
                      <a:pt x="0" y="86"/>
                    </a:lnTo>
                    <a:lnTo>
                      <a:pt x="0" y="100"/>
                    </a:lnTo>
                    <a:lnTo>
                      <a:pt x="2" y="115"/>
                    </a:lnTo>
                    <a:lnTo>
                      <a:pt x="2" y="129"/>
                    </a:lnTo>
                    <a:lnTo>
                      <a:pt x="4" y="146"/>
                    </a:lnTo>
                    <a:lnTo>
                      <a:pt x="11" y="146"/>
                    </a:lnTo>
                    <a:lnTo>
                      <a:pt x="16" y="148"/>
                    </a:lnTo>
                    <a:lnTo>
                      <a:pt x="40" y="148"/>
                    </a:lnTo>
                    <a:lnTo>
                      <a:pt x="47" y="146"/>
                    </a:lnTo>
                    <a:lnTo>
                      <a:pt x="57" y="146"/>
                    </a:lnTo>
                    <a:lnTo>
                      <a:pt x="64" y="143"/>
                    </a:lnTo>
                    <a:lnTo>
                      <a:pt x="74" y="143"/>
                    </a:lnTo>
                    <a:lnTo>
                      <a:pt x="83" y="141"/>
                    </a:lnTo>
                    <a:lnTo>
                      <a:pt x="91" y="139"/>
                    </a:lnTo>
                    <a:lnTo>
                      <a:pt x="98" y="139"/>
                    </a:lnTo>
                    <a:lnTo>
                      <a:pt x="105" y="136"/>
                    </a:lnTo>
                    <a:lnTo>
                      <a:pt x="112" y="134"/>
                    </a:lnTo>
                    <a:lnTo>
                      <a:pt x="120" y="134"/>
                    </a:lnTo>
                    <a:lnTo>
                      <a:pt x="124" y="132"/>
                    </a:lnTo>
                    <a:lnTo>
                      <a:pt x="124" y="81"/>
                    </a:lnTo>
                    <a:lnTo>
                      <a:pt x="127" y="67"/>
                    </a:lnTo>
                    <a:lnTo>
                      <a:pt x="127" y="50"/>
                    </a:lnTo>
                    <a:lnTo>
                      <a:pt x="129" y="33"/>
                    </a:lnTo>
                    <a:lnTo>
                      <a:pt x="129" y="19"/>
                    </a:lnTo>
                    <a:lnTo>
                      <a:pt x="131" y="0"/>
                    </a:lnTo>
                    <a:lnTo>
                      <a:pt x="124" y="0"/>
                    </a:lnTo>
                    <a:lnTo>
                      <a:pt x="117" y="2"/>
                    </a:lnTo>
                    <a:lnTo>
                      <a:pt x="103" y="2"/>
                    </a:lnTo>
                    <a:lnTo>
                      <a:pt x="93" y="4"/>
                    </a:lnTo>
                    <a:lnTo>
                      <a:pt x="86" y="7"/>
                    </a:lnTo>
                    <a:lnTo>
                      <a:pt x="76" y="7"/>
                    </a:lnTo>
                    <a:lnTo>
                      <a:pt x="69" y="9"/>
                    </a:lnTo>
                    <a:lnTo>
                      <a:pt x="60" y="9"/>
                    </a:lnTo>
                    <a:lnTo>
                      <a:pt x="52" y="12"/>
                    </a:lnTo>
                    <a:lnTo>
                      <a:pt x="43" y="14"/>
                    </a:lnTo>
                    <a:lnTo>
                      <a:pt x="35" y="16"/>
                    </a:lnTo>
                    <a:lnTo>
                      <a:pt x="26" y="19"/>
                    </a:lnTo>
                    <a:lnTo>
                      <a:pt x="19" y="19"/>
                    </a:lnTo>
                    <a:lnTo>
                      <a:pt x="11" y="21"/>
                    </a:lnTo>
                    <a:lnTo>
                      <a:pt x="7" y="23"/>
                    </a:lnTo>
                    <a:lnTo>
                      <a:pt x="4"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1178"/>
              <p:cNvSpPr>
                <a:spLocks/>
              </p:cNvSpPr>
              <p:nvPr/>
            </p:nvSpPr>
            <p:spPr bwMode="auto">
              <a:xfrm>
                <a:off x="4012" y="5904"/>
                <a:ext cx="125" cy="139"/>
              </a:xfrm>
              <a:custGeom>
                <a:avLst/>
                <a:gdLst/>
                <a:ahLst/>
                <a:cxnLst>
                  <a:cxn ang="0">
                    <a:pos x="2" y="136"/>
                  </a:cxn>
                  <a:cxn ang="0">
                    <a:pos x="9" y="136"/>
                  </a:cxn>
                  <a:cxn ang="0">
                    <a:pos x="14" y="139"/>
                  </a:cxn>
                  <a:cxn ang="0">
                    <a:pos x="28" y="139"/>
                  </a:cxn>
                  <a:cxn ang="0">
                    <a:pos x="36" y="136"/>
                  </a:cxn>
                  <a:cxn ang="0">
                    <a:pos x="52" y="136"/>
                  </a:cxn>
                  <a:cxn ang="0">
                    <a:pos x="62" y="134"/>
                  </a:cxn>
                  <a:cxn ang="0">
                    <a:pos x="69" y="132"/>
                  </a:cxn>
                  <a:cxn ang="0">
                    <a:pos x="76" y="132"/>
                  </a:cxn>
                  <a:cxn ang="0">
                    <a:pos x="86" y="129"/>
                  </a:cxn>
                  <a:cxn ang="0">
                    <a:pos x="100" y="124"/>
                  </a:cxn>
                  <a:cxn ang="0">
                    <a:pos x="108" y="124"/>
                  </a:cxn>
                  <a:cxn ang="0">
                    <a:pos x="112" y="122"/>
                  </a:cxn>
                  <a:cxn ang="0">
                    <a:pos x="117" y="120"/>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2" y="4"/>
                  </a:cxn>
                  <a:cxn ang="0">
                    <a:pos x="64" y="7"/>
                  </a:cxn>
                  <a:cxn ang="0">
                    <a:pos x="55" y="9"/>
                  </a:cxn>
                  <a:cxn ang="0">
                    <a:pos x="48" y="9"/>
                  </a:cxn>
                  <a:cxn ang="0">
                    <a:pos x="40" y="12"/>
                  </a:cxn>
                  <a:cxn ang="0">
                    <a:pos x="31" y="14"/>
                  </a:cxn>
                  <a:cxn ang="0">
                    <a:pos x="16" y="19"/>
                  </a:cxn>
                  <a:cxn ang="0">
                    <a:pos x="9" y="19"/>
                  </a:cxn>
                  <a:cxn ang="0">
                    <a:pos x="4" y="21"/>
                  </a:cxn>
                  <a:cxn ang="0">
                    <a:pos x="0" y="52"/>
                  </a:cxn>
                  <a:cxn ang="0">
                    <a:pos x="0" y="108"/>
                  </a:cxn>
                  <a:cxn ang="0">
                    <a:pos x="2" y="136"/>
                  </a:cxn>
                </a:cxnLst>
                <a:rect l="0" t="0" r="r" b="b"/>
                <a:pathLst>
                  <a:path w="125" h="139">
                    <a:moveTo>
                      <a:pt x="2" y="136"/>
                    </a:moveTo>
                    <a:lnTo>
                      <a:pt x="9" y="136"/>
                    </a:lnTo>
                    <a:lnTo>
                      <a:pt x="14" y="139"/>
                    </a:lnTo>
                    <a:lnTo>
                      <a:pt x="28" y="139"/>
                    </a:lnTo>
                    <a:lnTo>
                      <a:pt x="36" y="136"/>
                    </a:lnTo>
                    <a:lnTo>
                      <a:pt x="52" y="136"/>
                    </a:lnTo>
                    <a:lnTo>
                      <a:pt x="62" y="134"/>
                    </a:lnTo>
                    <a:lnTo>
                      <a:pt x="69" y="132"/>
                    </a:lnTo>
                    <a:lnTo>
                      <a:pt x="76" y="132"/>
                    </a:lnTo>
                    <a:lnTo>
                      <a:pt x="86" y="129"/>
                    </a:lnTo>
                    <a:lnTo>
                      <a:pt x="100" y="124"/>
                    </a:lnTo>
                    <a:lnTo>
                      <a:pt x="108" y="124"/>
                    </a:lnTo>
                    <a:lnTo>
                      <a:pt x="112" y="122"/>
                    </a:lnTo>
                    <a:lnTo>
                      <a:pt x="117" y="120"/>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2" y="4"/>
                    </a:lnTo>
                    <a:lnTo>
                      <a:pt x="64" y="7"/>
                    </a:lnTo>
                    <a:lnTo>
                      <a:pt x="55" y="9"/>
                    </a:lnTo>
                    <a:lnTo>
                      <a:pt x="48" y="9"/>
                    </a:lnTo>
                    <a:lnTo>
                      <a:pt x="40" y="12"/>
                    </a:lnTo>
                    <a:lnTo>
                      <a:pt x="31" y="14"/>
                    </a:lnTo>
                    <a:lnTo>
                      <a:pt x="16" y="19"/>
                    </a:lnTo>
                    <a:lnTo>
                      <a:pt x="9" y="19"/>
                    </a:lnTo>
                    <a:lnTo>
                      <a:pt x="4" y="21"/>
                    </a:lnTo>
                    <a:lnTo>
                      <a:pt x="0" y="52"/>
                    </a:lnTo>
                    <a:lnTo>
                      <a:pt x="0" y="108"/>
                    </a:lnTo>
                    <a:lnTo>
                      <a:pt x="2"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1179"/>
              <p:cNvSpPr>
                <a:spLocks/>
              </p:cNvSpPr>
              <p:nvPr/>
            </p:nvSpPr>
            <p:spPr bwMode="auto">
              <a:xfrm>
                <a:off x="4012" y="5904"/>
                <a:ext cx="120" cy="132"/>
              </a:xfrm>
              <a:custGeom>
                <a:avLst/>
                <a:gdLst/>
                <a:ahLst/>
                <a:cxnLst>
                  <a:cxn ang="0">
                    <a:pos x="0" y="50"/>
                  </a:cxn>
                  <a:cxn ang="0">
                    <a:pos x="0" y="103"/>
                  </a:cxn>
                  <a:cxn ang="0">
                    <a:pos x="4" y="129"/>
                  </a:cxn>
                  <a:cxn ang="0">
                    <a:pos x="9" y="129"/>
                  </a:cxn>
                  <a:cxn ang="0">
                    <a:pos x="14" y="132"/>
                  </a:cxn>
                  <a:cxn ang="0">
                    <a:pos x="28" y="132"/>
                  </a:cxn>
                  <a:cxn ang="0">
                    <a:pos x="36" y="129"/>
                  </a:cxn>
                  <a:cxn ang="0">
                    <a:pos x="43" y="129"/>
                  </a:cxn>
                  <a:cxn ang="0">
                    <a:pos x="50" y="127"/>
                  </a:cxn>
                  <a:cxn ang="0">
                    <a:pos x="60" y="124"/>
                  </a:cxn>
                  <a:cxn ang="0">
                    <a:pos x="67" y="124"/>
                  </a:cxn>
                  <a:cxn ang="0">
                    <a:pos x="74" y="122"/>
                  </a:cxn>
                  <a:cxn ang="0">
                    <a:pos x="81" y="120"/>
                  </a:cxn>
                  <a:cxn ang="0">
                    <a:pos x="88" y="117"/>
                  </a:cxn>
                  <a:cxn ang="0">
                    <a:pos x="96" y="117"/>
                  </a:cxn>
                  <a:cxn ang="0">
                    <a:pos x="110" y="112"/>
                  </a:cxn>
                  <a:cxn ang="0">
                    <a:pos x="115" y="112"/>
                  </a:cxn>
                  <a:cxn ang="0">
                    <a:pos x="115" y="55"/>
                  </a:cxn>
                  <a:cxn ang="0">
                    <a:pos x="117" y="43"/>
                  </a:cxn>
                  <a:cxn ang="0">
                    <a:pos x="117" y="28"/>
                  </a:cxn>
                  <a:cxn ang="0">
                    <a:pos x="120" y="14"/>
                  </a:cxn>
                  <a:cxn ang="0">
                    <a:pos x="120" y="0"/>
                  </a:cxn>
                  <a:cxn ang="0">
                    <a:pos x="108" y="0"/>
                  </a:cxn>
                  <a:cxn ang="0">
                    <a:pos x="100" y="2"/>
                  </a:cxn>
                  <a:cxn ang="0">
                    <a:pos x="86" y="2"/>
                  </a:cxn>
                  <a:cxn ang="0">
                    <a:pos x="79" y="4"/>
                  </a:cxn>
                  <a:cxn ang="0">
                    <a:pos x="69" y="4"/>
                  </a:cxn>
                  <a:cxn ang="0">
                    <a:pos x="55" y="9"/>
                  </a:cxn>
                  <a:cxn ang="0">
                    <a:pos x="45" y="12"/>
                  </a:cxn>
                  <a:cxn ang="0">
                    <a:pos x="38" y="12"/>
                  </a:cxn>
                  <a:cxn ang="0">
                    <a:pos x="31" y="14"/>
                  </a:cxn>
                  <a:cxn ang="0">
                    <a:pos x="16" y="19"/>
                  </a:cxn>
                  <a:cxn ang="0">
                    <a:pos x="9" y="19"/>
                  </a:cxn>
                  <a:cxn ang="0">
                    <a:pos x="4" y="21"/>
                  </a:cxn>
                  <a:cxn ang="0">
                    <a:pos x="0" y="50"/>
                  </a:cxn>
                </a:cxnLst>
                <a:rect l="0" t="0" r="r" b="b"/>
                <a:pathLst>
                  <a:path w="120" h="132">
                    <a:moveTo>
                      <a:pt x="0" y="50"/>
                    </a:moveTo>
                    <a:lnTo>
                      <a:pt x="0" y="103"/>
                    </a:lnTo>
                    <a:lnTo>
                      <a:pt x="4" y="129"/>
                    </a:lnTo>
                    <a:lnTo>
                      <a:pt x="9" y="129"/>
                    </a:lnTo>
                    <a:lnTo>
                      <a:pt x="14" y="132"/>
                    </a:lnTo>
                    <a:lnTo>
                      <a:pt x="28" y="132"/>
                    </a:lnTo>
                    <a:lnTo>
                      <a:pt x="36" y="129"/>
                    </a:lnTo>
                    <a:lnTo>
                      <a:pt x="43" y="129"/>
                    </a:lnTo>
                    <a:lnTo>
                      <a:pt x="50" y="127"/>
                    </a:lnTo>
                    <a:lnTo>
                      <a:pt x="60" y="124"/>
                    </a:lnTo>
                    <a:lnTo>
                      <a:pt x="67" y="124"/>
                    </a:lnTo>
                    <a:lnTo>
                      <a:pt x="74" y="122"/>
                    </a:lnTo>
                    <a:lnTo>
                      <a:pt x="81" y="120"/>
                    </a:lnTo>
                    <a:lnTo>
                      <a:pt x="88" y="117"/>
                    </a:lnTo>
                    <a:lnTo>
                      <a:pt x="96" y="117"/>
                    </a:lnTo>
                    <a:lnTo>
                      <a:pt x="110" y="112"/>
                    </a:lnTo>
                    <a:lnTo>
                      <a:pt x="115" y="112"/>
                    </a:lnTo>
                    <a:lnTo>
                      <a:pt x="115" y="55"/>
                    </a:lnTo>
                    <a:lnTo>
                      <a:pt x="117" y="43"/>
                    </a:lnTo>
                    <a:lnTo>
                      <a:pt x="117" y="28"/>
                    </a:lnTo>
                    <a:lnTo>
                      <a:pt x="120" y="14"/>
                    </a:lnTo>
                    <a:lnTo>
                      <a:pt x="120" y="0"/>
                    </a:lnTo>
                    <a:lnTo>
                      <a:pt x="108" y="0"/>
                    </a:lnTo>
                    <a:lnTo>
                      <a:pt x="100" y="2"/>
                    </a:lnTo>
                    <a:lnTo>
                      <a:pt x="86" y="2"/>
                    </a:lnTo>
                    <a:lnTo>
                      <a:pt x="79" y="4"/>
                    </a:lnTo>
                    <a:lnTo>
                      <a:pt x="69" y="4"/>
                    </a:lnTo>
                    <a:lnTo>
                      <a:pt x="55" y="9"/>
                    </a:lnTo>
                    <a:lnTo>
                      <a:pt x="45" y="12"/>
                    </a:lnTo>
                    <a:lnTo>
                      <a:pt x="38" y="12"/>
                    </a:lnTo>
                    <a:lnTo>
                      <a:pt x="31" y="14"/>
                    </a:lnTo>
                    <a:lnTo>
                      <a:pt x="16" y="19"/>
                    </a:lnTo>
                    <a:lnTo>
                      <a:pt x="9" y="19"/>
                    </a:lnTo>
                    <a:lnTo>
                      <a:pt x="4" y="21"/>
                    </a:lnTo>
                    <a:lnTo>
                      <a:pt x="0" y="50"/>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1180"/>
              <p:cNvSpPr>
                <a:spLocks/>
              </p:cNvSpPr>
              <p:nvPr/>
            </p:nvSpPr>
            <p:spPr bwMode="auto">
              <a:xfrm>
                <a:off x="4012" y="5904"/>
                <a:ext cx="118" cy="124"/>
              </a:xfrm>
              <a:custGeom>
                <a:avLst/>
                <a:gdLst/>
                <a:ahLst/>
                <a:cxnLst>
                  <a:cxn ang="0">
                    <a:pos x="4" y="122"/>
                  </a:cxn>
                  <a:cxn ang="0">
                    <a:pos x="14" y="122"/>
                  </a:cxn>
                  <a:cxn ang="0">
                    <a:pos x="21" y="124"/>
                  </a:cxn>
                  <a:cxn ang="0">
                    <a:pos x="26" y="122"/>
                  </a:cxn>
                  <a:cxn ang="0">
                    <a:pos x="33" y="122"/>
                  </a:cxn>
                  <a:cxn ang="0">
                    <a:pos x="40" y="120"/>
                  </a:cxn>
                  <a:cxn ang="0">
                    <a:pos x="50" y="120"/>
                  </a:cxn>
                  <a:cxn ang="0">
                    <a:pos x="72" y="112"/>
                  </a:cxn>
                  <a:cxn ang="0">
                    <a:pos x="79" y="112"/>
                  </a:cxn>
                  <a:cxn ang="0">
                    <a:pos x="93" y="108"/>
                  </a:cxn>
                  <a:cxn ang="0">
                    <a:pos x="98" y="105"/>
                  </a:cxn>
                  <a:cxn ang="0">
                    <a:pos x="105" y="103"/>
                  </a:cxn>
                  <a:cxn ang="0">
                    <a:pos x="110" y="103"/>
                  </a:cxn>
                  <a:cxn ang="0">
                    <a:pos x="110" y="64"/>
                  </a:cxn>
                  <a:cxn ang="0">
                    <a:pos x="112" y="50"/>
                  </a:cxn>
                  <a:cxn ang="0">
                    <a:pos x="112" y="38"/>
                  </a:cxn>
                  <a:cxn ang="0">
                    <a:pos x="115" y="26"/>
                  </a:cxn>
                  <a:cxn ang="0">
                    <a:pos x="115" y="14"/>
                  </a:cxn>
                  <a:cxn ang="0">
                    <a:pos x="117" y="0"/>
                  </a:cxn>
                  <a:cxn ang="0">
                    <a:pos x="105" y="0"/>
                  </a:cxn>
                  <a:cxn ang="0">
                    <a:pos x="98" y="2"/>
                  </a:cxn>
                  <a:cxn ang="0">
                    <a:pos x="91" y="2"/>
                  </a:cxn>
                  <a:cxn ang="0">
                    <a:pos x="84" y="4"/>
                  </a:cxn>
                  <a:cxn ang="0">
                    <a:pos x="76" y="4"/>
                  </a:cxn>
                  <a:cxn ang="0">
                    <a:pos x="67" y="7"/>
                  </a:cxn>
                  <a:cxn ang="0">
                    <a:pos x="60" y="7"/>
                  </a:cxn>
                  <a:cxn ang="0">
                    <a:pos x="45" y="12"/>
                  </a:cxn>
                  <a:cxn ang="0">
                    <a:pos x="36" y="14"/>
                  </a:cxn>
                  <a:cxn ang="0">
                    <a:pos x="28" y="14"/>
                  </a:cxn>
                  <a:cxn ang="0">
                    <a:pos x="21" y="16"/>
                  </a:cxn>
                  <a:cxn ang="0">
                    <a:pos x="16" y="19"/>
                  </a:cxn>
                  <a:cxn ang="0">
                    <a:pos x="9" y="21"/>
                  </a:cxn>
                  <a:cxn ang="0">
                    <a:pos x="4" y="21"/>
                  </a:cxn>
                  <a:cxn ang="0">
                    <a:pos x="2" y="48"/>
                  </a:cxn>
                  <a:cxn ang="0">
                    <a:pos x="0" y="72"/>
                  </a:cxn>
                  <a:cxn ang="0">
                    <a:pos x="0" y="96"/>
                  </a:cxn>
                  <a:cxn ang="0">
                    <a:pos x="4" y="122"/>
                  </a:cxn>
                </a:cxnLst>
                <a:rect l="0" t="0" r="r" b="b"/>
                <a:pathLst>
                  <a:path w="118" h="124">
                    <a:moveTo>
                      <a:pt x="4" y="122"/>
                    </a:moveTo>
                    <a:lnTo>
                      <a:pt x="14" y="122"/>
                    </a:lnTo>
                    <a:lnTo>
                      <a:pt x="21" y="124"/>
                    </a:lnTo>
                    <a:lnTo>
                      <a:pt x="26" y="122"/>
                    </a:lnTo>
                    <a:lnTo>
                      <a:pt x="33" y="122"/>
                    </a:lnTo>
                    <a:lnTo>
                      <a:pt x="40" y="120"/>
                    </a:lnTo>
                    <a:lnTo>
                      <a:pt x="50" y="120"/>
                    </a:lnTo>
                    <a:lnTo>
                      <a:pt x="72" y="112"/>
                    </a:lnTo>
                    <a:lnTo>
                      <a:pt x="79" y="112"/>
                    </a:lnTo>
                    <a:lnTo>
                      <a:pt x="93" y="108"/>
                    </a:lnTo>
                    <a:lnTo>
                      <a:pt x="98" y="105"/>
                    </a:lnTo>
                    <a:lnTo>
                      <a:pt x="105" y="103"/>
                    </a:lnTo>
                    <a:lnTo>
                      <a:pt x="110" y="103"/>
                    </a:lnTo>
                    <a:lnTo>
                      <a:pt x="110" y="64"/>
                    </a:lnTo>
                    <a:lnTo>
                      <a:pt x="112" y="50"/>
                    </a:lnTo>
                    <a:lnTo>
                      <a:pt x="112" y="38"/>
                    </a:lnTo>
                    <a:lnTo>
                      <a:pt x="115" y="26"/>
                    </a:lnTo>
                    <a:lnTo>
                      <a:pt x="115" y="14"/>
                    </a:lnTo>
                    <a:lnTo>
                      <a:pt x="117" y="0"/>
                    </a:lnTo>
                    <a:lnTo>
                      <a:pt x="105" y="0"/>
                    </a:lnTo>
                    <a:lnTo>
                      <a:pt x="98" y="2"/>
                    </a:lnTo>
                    <a:lnTo>
                      <a:pt x="91" y="2"/>
                    </a:lnTo>
                    <a:lnTo>
                      <a:pt x="84" y="4"/>
                    </a:lnTo>
                    <a:lnTo>
                      <a:pt x="76" y="4"/>
                    </a:lnTo>
                    <a:lnTo>
                      <a:pt x="67" y="7"/>
                    </a:lnTo>
                    <a:lnTo>
                      <a:pt x="60" y="7"/>
                    </a:lnTo>
                    <a:lnTo>
                      <a:pt x="45" y="12"/>
                    </a:lnTo>
                    <a:lnTo>
                      <a:pt x="36" y="14"/>
                    </a:lnTo>
                    <a:lnTo>
                      <a:pt x="28" y="14"/>
                    </a:lnTo>
                    <a:lnTo>
                      <a:pt x="21" y="16"/>
                    </a:lnTo>
                    <a:lnTo>
                      <a:pt x="16" y="19"/>
                    </a:lnTo>
                    <a:lnTo>
                      <a:pt x="9" y="21"/>
                    </a:lnTo>
                    <a:lnTo>
                      <a:pt x="4" y="21"/>
                    </a:lnTo>
                    <a:lnTo>
                      <a:pt x="2" y="48"/>
                    </a:lnTo>
                    <a:lnTo>
                      <a:pt x="0" y="72"/>
                    </a:lnTo>
                    <a:lnTo>
                      <a:pt x="0" y="96"/>
                    </a:lnTo>
                    <a:lnTo>
                      <a:pt x="4"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1181"/>
              <p:cNvSpPr>
                <a:spLocks/>
              </p:cNvSpPr>
              <p:nvPr/>
            </p:nvSpPr>
            <p:spPr bwMode="auto">
              <a:xfrm>
                <a:off x="4012" y="5904"/>
                <a:ext cx="113" cy="115"/>
              </a:xfrm>
              <a:custGeom>
                <a:avLst/>
                <a:gdLst/>
                <a:ahLst/>
                <a:cxnLst>
                  <a:cxn ang="0">
                    <a:pos x="2" y="45"/>
                  </a:cxn>
                  <a:cxn ang="0">
                    <a:pos x="0" y="69"/>
                  </a:cxn>
                  <a:cxn ang="0">
                    <a:pos x="2" y="91"/>
                  </a:cxn>
                  <a:cxn ang="0">
                    <a:pos x="4" y="115"/>
                  </a:cxn>
                  <a:cxn ang="0">
                    <a:pos x="33" y="115"/>
                  </a:cxn>
                  <a:cxn ang="0">
                    <a:pos x="48" y="110"/>
                  </a:cxn>
                  <a:cxn ang="0">
                    <a:pos x="55" y="110"/>
                  </a:cxn>
                  <a:cxn ang="0">
                    <a:pos x="76" y="103"/>
                  </a:cxn>
                  <a:cxn ang="0">
                    <a:pos x="84" y="100"/>
                  </a:cxn>
                  <a:cxn ang="0">
                    <a:pos x="88" y="98"/>
                  </a:cxn>
                  <a:cxn ang="0">
                    <a:pos x="96" y="96"/>
                  </a:cxn>
                  <a:cxn ang="0">
                    <a:pos x="100" y="96"/>
                  </a:cxn>
                  <a:cxn ang="0">
                    <a:pos x="105" y="93"/>
                  </a:cxn>
                  <a:cxn ang="0">
                    <a:pos x="105" y="57"/>
                  </a:cxn>
                  <a:cxn ang="0">
                    <a:pos x="108" y="48"/>
                  </a:cxn>
                  <a:cxn ang="0">
                    <a:pos x="110" y="36"/>
                  </a:cxn>
                  <a:cxn ang="0">
                    <a:pos x="110" y="26"/>
                  </a:cxn>
                  <a:cxn ang="0">
                    <a:pos x="112" y="14"/>
                  </a:cxn>
                  <a:cxn ang="0">
                    <a:pos x="112" y="0"/>
                  </a:cxn>
                  <a:cxn ang="0">
                    <a:pos x="108" y="0"/>
                  </a:cxn>
                  <a:cxn ang="0">
                    <a:pos x="100" y="2"/>
                  </a:cxn>
                  <a:cxn ang="0">
                    <a:pos x="88" y="2"/>
                  </a:cxn>
                  <a:cxn ang="0">
                    <a:pos x="81" y="4"/>
                  </a:cxn>
                  <a:cxn ang="0">
                    <a:pos x="74" y="4"/>
                  </a:cxn>
                  <a:cxn ang="0">
                    <a:pos x="67" y="7"/>
                  </a:cxn>
                  <a:cxn ang="0">
                    <a:pos x="57" y="9"/>
                  </a:cxn>
                  <a:cxn ang="0">
                    <a:pos x="50" y="9"/>
                  </a:cxn>
                  <a:cxn ang="0">
                    <a:pos x="43" y="12"/>
                  </a:cxn>
                  <a:cxn ang="0">
                    <a:pos x="36" y="14"/>
                  </a:cxn>
                  <a:cxn ang="0">
                    <a:pos x="28" y="14"/>
                  </a:cxn>
                  <a:cxn ang="0">
                    <a:pos x="21" y="16"/>
                  </a:cxn>
                  <a:cxn ang="0">
                    <a:pos x="16" y="19"/>
                  </a:cxn>
                  <a:cxn ang="0">
                    <a:pos x="9" y="21"/>
                  </a:cxn>
                  <a:cxn ang="0">
                    <a:pos x="4" y="23"/>
                  </a:cxn>
                  <a:cxn ang="0">
                    <a:pos x="2" y="45"/>
                  </a:cxn>
                </a:cxnLst>
                <a:rect l="0" t="0" r="r" b="b"/>
                <a:pathLst>
                  <a:path w="113" h="115">
                    <a:moveTo>
                      <a:pt x="2" y="45"/>
                    </a:moveTo>
                    <a:lnTo>
                      <a:pt x="0" y="69"/>
                    </a:lnTo>
                    <a:lnTo>
                      <a:pt x="2" y="91"/>
                    </a:lnTo>
                    <a:lnTo>
                      <a:pt x="4" y="115"/>
                    </a:lnTo>
                    <a:lnTo>
                      <a:pt x="33" y="115"/>
                    </a:lnTo>
                    <a:lnTo>
                      <a:pt x="48" y="110"/>
                    </a:lnTo>
                    <a:lnTo>
                      <a:pt x="55" y="110"/>
                    </a:lnTo>
                    <a:lnTo>
                      <a:pt x="76" y="103"/>
                    </a:lnTo>
                    <a:lnTo>
                      <a:pt x="84" y="100"/>
                    </a:lnTo>
                    <a:lnTo>
                      <a:pt x="88" y="98"/>
                    </a:lnTo>
                    <a:lnTo>
                      <a:pt x="96" y="96"/>
                    </a:lnTo>
                    <a:lnTo>
                      <a:pt x="100" y="96"/>
                    </a:lnTo>
                    <a:lnTo>
                      <a:pt x="105" y="93"/>
                    </a:lnTo>
                    <a:lnTo>
                      <a:pt x="105" y="57"/>
                    </a:lnTo>
                    <a:lnTo>
                      <a:pt x="108" y="48"/>
                    </a:lnTo>
                    <a:lnTo>
                      <a:pt x="110" y="36"/>
                    </a:lnTo>
                    <a:lnTo>
                      <a:pt x="110" y="26"/>
                    </a:lnTo>
                    <a:lnTo>
                      <a:pt x="112" y="14"/>
                    </a:lnTo>
                    <a:lnTo>
                      <a:pt x="112" y="0"/>
                    </a:lnTo>
                    <a:lnTo>
                      <a:pt x="108" y="0"/>
                    </a:lnTo>
                    <a:lnTo>
                      <a:pt x="100" y="2"/>
                    </a:lnTo>
                    <a:lnTo>
                      <a:pt x="88" y="2"/>
                    </a:lnTo>
                    <a:lnTo>
                      <a:pt x="81" y="4"/>
                    </a:lnTo>
                    <a:lnTo>
                      <a:pt x="74" y="4"/>
                    </a:lnTo>
                    <a:lnTo>
                      <a:pt x="67" y="7"/>
                    </a:lnTo>
                    <a:lnTo>
                      <a:pt x="57" y="9"/>
                    </a:lnTo>
                    <a:lnTo>
                      <a:pt x="50" y="9"/>
                    </a:lnTo>
                    <a:lnTo>
                      <a:pt x="43" y="12"/>
                    </a:lnTo>
                    <a:lnTo>
                      <a:pt x="36" y="14"/>
                    </a:lnTo>
                    <a:lnTo>
                      <a:pt x="28" y="14"/>
                    </a:lnTo>
                    <a:lnTo>
                      <a:pt x="21" y="16"/>
                    </a:lnTo>
                    <a:lnTo>
                      <a:pt x="16" y="19"/>
                    </a:lnTo>
                    <a:lnTo>
                      <a:pt x="9" y="21"/>
                    </a:lnTo>
                    <a:lnTo>
                      <a:pt x="4" y="23"/>
                    </a:lnTo>
                    <a:lnTo>
                      <a:pt x="2" y="4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1182"/>
              <p:cNvSpPr>
                <a:spLocks/>
              </p:cNvSpPr>
              <p:nvPr/>
            </p:nvSpPr>
            <p:spPr bwMode="auto">
              <a:xfrm>
                <a:off x="4017" y="5916"/>
                <a:ext cx="166"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6"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1183"/>
              <p:cNvSpPr>
                <a:spLocks/>
              </p:cNvSpPr>
              <p:nvPr/>
            </p:nvSpPr>
            <p:spPr bwMode="auto">
              <a:xfrm>
                <a:off x="4022" y="5925"/>
                <a:ext cx="144" cy="171"/>
              </a:xfrm>
              <a:custGeom>
                <a:avLst/>
                <a:gdLst/>
                <a:ahLst/>
                <a:cxnLst>
                  <a:cxn ang="0">
                    <a:pos x="64" y="168"/>
                  </a:cxn>
                  <a:cxn ang="0">
                    <a:pos x="74" y="170"/>
                  </a:cxn>
                  <a:cxn ang="0">
                    <a:pos x="100" y="170"/>
                  </a:cxn>
                  <a:cxn ang="0">
                    <a:pos x="110" y="168"/>
                  </a:cxn>
                  <a:cxn ang="0">
                    <a:pos x="134" y="168"/>
                  </a:cxn>
                  <a:cxn ang="0">
                    <a:pos x="143" y="165"/>
                  </a:cxn>
                  <a:cxn ang="0">
                    <a:pos x="143" y="0"/>
                  </a:cxn>
                  <a:cxn ang="0">
                    <a:pos x="117" y="0"/>
                  </a:cxn>
                  <a:cxn ang="0">
                    <a:pos x="108" y="2"/>
                  </a:cxn>
                  <a:cxn ang="0">
                    <a:pos x="91" y="2"/>
                  </a:cxn>
                  <a:cxn ang="0">
                    <a:pos x="81" y="4"/>
                  </a:cxn>
                  <a:cxn ang="0">
                    <a:pos x="74" y="4"/>
                  </a:cxn>
                  <a:cxn ang="0">
                    <a:pos x="64" y="7"/>
                  </a:cxn>
                  <a:cxn ang="0">
                    <a:pos x="55" y="7"/>
                  </a:cxn>
                  <a:cxn ang="0">
                    <a:pos x="48" y="9"/>
                  </a:cxn>
                  <a:cxn ang="0">
                    <a:pos x="38" y="9"/>
                  </a:cxn>
                  <a:cxn ang="0">
                    <a:pos x="28" y="12"/>
                  </a:cxn>
                  <a:cxn ang="0">
                    <a:pos x="21" y="14"/>
                  </a:cxn>
                  <a:cxn ang="0">
                    <a:pos x="11" y="14"/>
                  </a:cxn>
                  <a:cxn ang="0">
                    <a:pos x="4" y="16"/>
                  </a:cxn>
                  <a:cxn ang="0">
                    <a:pos x="0" y="50"/>
                  </a:cxn>
                  <a:cxn ang="0">
                    <a:pos x="0" y="124"/>
                  </a:cxn>
                  <a:cxn ang="0">
                    <a:pos x="4" y="168"/>
                  </a:cxn>
                  <a:cxn ang="0">
                    <a:pos x="64" y="168"/>
                  </a:cxn>
                </a:cxnLst>
                <a:rect l="0" t="0" r="r" b="b"/>
                <a:pathLst>
                  <a:path w="144" h="171">
                    <a:moveTo>
                      <a:pt x="64" y="168"/>
                    </a:moveTo>
                    <a:lnTo>
                      <a:pt x="74" y="170"/>
                    </a:lnTo>
                    <a:lnTo>
                      <a:pt x="100" y="170"/>
                    </a:lnTo>
                    <a:lnTo>
                      <a:pt x="110" y="168"/>
                    </a:lnTo>
                    <a:lnTo>
                      <a:pt x="134" y="168"/>
                    </a:lnTo>
                    <a:lnTo>
                      <a:pt x="143" y="165"/>
                    </a:lnTo>
                    <a:lnTo>
                      <a:pt x="143" y="0"/>
                    </a:lnTo>
                    <a:lnTo>
                      <a:pt x="117" y="0"/>
                    </a:lnTo>
                    <a:lnTo>
                      <a:pt x="108" y="2"/>
                    </a:lnTo>
                    <a:lnTo>
                      <a:pt x="91" y="2"/>
                    </a:lnTo>
                    <a:lnTo>
                      <a:pt x="81" y="4"/>
                    </a:lnTo>
                    <a:lnTo>
                      <a:pt x="74" y="4"/>
                    </a:lnTo>
                    <a:lnTo>
                      <a:pt x="64" y="7"/>
                    </a:lnTo>
                    <a:lnTo>
                      <a:pt x="55" y="7"/>
                    </a:lnTo>
                    <a:lnTo>
                      <a:pt x="48" y="9"/>
                    </a:lnTo>
                    <a:lnTo>
                      <a:pt x="38" y="9"/>
                    </a:lnTo>
                    <a:lnTo>
                      <a:pt x="28" y="12"/>
                    </a:lnTo>
                    <a:lnTo>
                      <a:pt x="21" y="14"/>
                    </a:lnTo>
                    <a:lnTo>
                      <a:pt x="11" y="14"/>
                    </a:lnTo>
                    <a:lnTo>
                      <a:pt x="4" y="16"/>
                    </a:lnTo>
                    <a:lnTo>
                      <a:pt x="0" y="50"/>
                    </a:lnTo>
                    <a:lnTo>
                      <a:pt x="0" y="124"/>
                    </a:lnTo>
                    <a:lnTo>
                      <a:pt x="4" y="168"/>
                    </a:lnTo>
                    <a:lnTo>
                      <a:pt x="64" y="168"/>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8" name="Freeform 1184"/>
              <p:cNvSpPr>
                <a:spLocks/>
              </p:cNvSpPr>
              <p:nvPr/>
            </p:nvSpPr>
            <p:spPr bwMode="auto">
              <a:xfrm>
                <a:off x="4022" y="5928"/>
                <a:ext cx="139" cy="163"/>
              </a:xfrm>
              <a:custGeom>
                <a:avLst/>
                <a:gdLst/>
                <a:ahLst/>
                <a:cxnLst>
                  <a:cxn ang="0">
                    <a:pos x="38" y="9"/>
                  </a:cxn>
                  <a:cxn ang="0">
                    <a:pos x="23" y="14"/>
                  </a:cxn>
                  <a:cxn ang="0">
                    <a:pos x="14" y="14"/>
                  </a:cxn>
                  <a:cxn ang="0">
                    <a:pos x="7" y="16"/>
                  </a:cxn>
                  <a:cxn ang="0">
                    <a:pos x="2" y="50"/>
                  </a:cxn>
                  <a:cxn ang="0">
                    <a:pos x="2" y="67"/>
                  </a:cxn>
                  <a:cxn ang="0">
                    <a:pos x="0" y="84"/>
                  </a:cxn>
                  <a:cxn ang="0">
                    <a:pos x="0" y="100"/>
                  </a:cxn>
                  <a:cxn ang="0">
                    <a:pos x="2" y="120"/>
                  </a:cxn>
                  <a:cxn ang="0">
                    <a:pos x="2" y="139"/>
                  </a:cxn>
                  <a:cxn ang="0">
                    <a:pos x="7" y="160"/>
                  </a:cxn>
                  <a:cxn ang="0">
                    <a:pos x="31" y="160"/>
                  </a:cxn>
                  <a:cxn ang="0">
                    <a:pos x="40" y="163"/>
                  </a:cxn>
                  <a:cxn ang="0">
                    <a:pos x="115" y="163"/>
                  </a:cxn>
                  <a:cxn ang="0">
                    <a:pos x="124" y="160"/>
                  </a:cxn>
                  <a:cxn ang="0">
                    <a:pos x="131" y="160"/>
                  </a:cxn>
                  <a:cxn ang="0">
                    <a:pos x="139" y="158"/>
                  </a:cxn>
                  <a:cxn ang="0">
                    <a:pos x="139" y="0"/>
                  </a:cxn>
                  <a:cxn ang="0">
                    <a:pos x="131" y="0"/>
                  </a:cxn>
                  <a:cxn ang="0">
                    <a:pos x="122" y="2"/>
                  </a:cxn>
                  <a:cxn ang="0">
                    <a:pos x="98" y="2"/>
                  </a:cxn>
                  <a:cxn ang="0">
                    <a:pos x="88" y="4"/>
                  </a:cxn>
                  <a:cxn ang="0">
                    <a:pos x="71" y="4"/>
                  </a:cxn>
                  <a:cxn ang="0">
                    <a:pos x="64" y="7"/>
                  </a:cxn>
                  <a:cxn ang="0">
                    <a:pos x="55" y="7"/>
                  </a:cxn>
                  <a:cxn ang="0">
                    <a:pos x="48" y="9"/>
                  </a:cxn>
                  <a:cxn ang="0">
                    <a:pos x="38" y="9"/>
                  </a:cxn>
                </a:cxnLst>
                <a:rect l="0" t="0" r="r" b="b"/>
                <a:pathLst>
                  <a:path w="139" h="163">
                    <a:moveTo>
                      <a:pt x="38" y="9"/>
                    </a:moveTo>
                    <a:lnTo>
                      <a:pt x="23" y="14"/>
                    </a:lnTo>
                    <a:lnTo>
                      <a:pt x="14" y="14"/>
                    </a:lnTo>
                    <a:lnTo>
                      <a:pt x="7" y="16"/>
                    </a:lnTo>
                    <a:lnTo>
                      <a:pt x="2" y="50"/>
                    </a:lnTo>
                    <a:lnTo>
                      <a:pt x="2" y="67"/>
                    </a:lnTo>
                    <a:lnTo>
                      <a:pt x="0" y="84"/>
                    </a:lnTo>
                    <a:lnTo>
                      <a:pt x="0" y="100"/>
                    </a:lnTo>
                    <a:lnTo>
                      <a:pt x="2" y="120"/>
                    </a:lnTo>
                    <a:lnTo>
                      <a:pt x="2" y="139"/>
                    </a:lnTo>
                    <a:lnTo>
                      <a:pt x="7" y="160"/>
                    </a:lnTo>
                    <a:lnTo>
                      <a:pt x="31" y="160"/>
                    </a:lnTo>
                    <a:lnTo>
                      <a:pt x="40" y="163"/>
                    </a:lnTo>
                    <a:lnTo>
                      <a:pt x="115" y="163"/>
                    </a:lnTo>
                    <a:lnTo>
                      <a:pt x="124" y="160"/>
                    </a:lnTo>
                    <a:lnTo>
                      <a:pt x="131" y="160"/>
                    </a:lnTo>
                    <a:lnTo>
                      <a:pt x="139" y="158"/>
                    </a:lnTo>
                    <a:lnTo>
                      <a:pt x="139" y="0"/>
                    </a:lnTo>
                    <a:lnTo>
                      <a:pt x="131" y="0"/>
                    </a:lnTo>
                    <a:lnTo>
                      <a:pt x="122" y="2"/>
                    </a:lnTo>
                    <a:lnTo>
                      <a:pt x="98" y="2"/>
                    </a:lnTo>
                    <a:lnTo>
                      <a:pt x="88" y="4"/>
                    </a:lnTo>
                    <a:lnTo>
                      <a:pt x="71" y="4"/>
                    </a:lnTo>
                    <a:lnTo>
                      <a:pt x="64" y="7"/>
                    </a:lnTo>
                    <a:lnTo>
                      <a:pt x="55" y="7"/>
                    </a:lnTo>
                    <a:lnTo>
                      <a:pt x="48" y="9"/>
                    </a:lnTo>
                    <a:lnTo>
                      <a:pt x="38" y="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1185"/>
              <p:cNvSpPr>
                <a:spLocks/>
              </p:cNvSpPr>
              <p:nvPr/>
            </p:nvSpPr>
            <p:spPr bwMode="auto">
              <a:xfrm>
                <a:off x="4024" y="5932"/>
                <a:ext cx="135" cy="156"/>
              </a:xfrm>
              <a:custGeom>
                <a:avLst/>
                <a:gdLst/>
                <a:ahLst/>
                <a:cxnLst>
                  <a:cxn ang="0">
                    <a:pos x="2" y="62"/>
                  </a:cxn>
                  <a:cxn ang="0">
                    <a:pos x="0" y="79"/>
                  </a:cxn>
                  <a:cxn ang="0">
                    <a:pos x="0" y="96"/>
                  </a:cxn>
                  <a:cxn ang="0">
                    <a:pos x="2" y="112"/>
                  </a:cxn>
                  <a:cxn ang="0">
                    <a:pos x="7" y="151"/>
                  </a:cxn>
                  <a:cxn ang="0">
                    <a:pos x="14" y="151"/>
                  </a:cxn>
                  <a:cxn ang="0">
                    <a:pos x="21" y="153"/>
                  </a:cxn>
                  <a:cxn ang="0">
                    <a:pos x="45" y="153"/>
                  </a:cxn>
                  <a:cxn ang="0">
                    <a:pos x="55" y="156"/>
                  </a:cxn>
                  <a:cxn ang="0">
                    <a:pos x="86" y="156"/>
                  </a:cxn>
                  <a:cxn ang="0">
                    <a:pos x="93" y="153"/>
                  </a:cxn>
                  <a:cxn ang="0">
                    <a:pos x="117" y="153"/>
                  </a:cxn>
                  <a:cxn ang="0">
                    <a:pos x="124" y="151"/>
                  </a:cxn>
                  <a:cxn ang="0">
                    <a:pos x="134" y="151"/>
                  </a:cxn>
                  <a:cxn ang="0">
                    <a:pos x="134" y="0"/>
                  </a:cxn>
                  <a:cxn ang="0">
                    <a:pos x="93" y="0"/>
                  </a:cxn>
                  <a:cxn ang="0">
                    <a:pos x="86" y="2"/>
                  </a:cxn>
                  <a:cxn ang="0">
                    <a:pos x="69" y="2"/>
                  </a:cxn>
                  <a:cxn ang="0">
                    <a:pos x="62" y="4"/>
                  </a:cxn>
                  <a:cxn ang="0">
                    <a:pos x="52" y="4"/>
                  </a:cxn>
                  <a:cxn ang="0">
                    <a:pos x="45" y="7"/>
                  </a:cxn>
                  <a:cxn ang="0">
                    <a:pos x="38" y="7"/>
                  </a:cxn>
                  <a:cxn ang="0">
                    <a:pos x="31" y="9"/>
                  </a:cxn>
                  <a:cxn ang="0">
                    <a:pos x="21" y="12"/>
                  </a:cxn>
                  <a:cxn ang="0">
                    <a:pos x="14" y="14"/>
                  </a:cxn>
                  <a:cxn ang="0">
                    <a:pos x="7" y="14"/>
                  </a:cxn>
                  <a:cxn ang="0">
                    <a:pos x="4" y="31"/>
                  </a:cxn>
                  <a:cxn ang="0">
                    <a:pos x="2" y="45"/>
                  </a:cxn>
                  <a:cxn ang="0">
                    <a:pos x="2" y="62"/>
                  </a:cxn>
                </a:cxnLst>
                <a:rect l="0" t="0" r="r" b="b"/>
                <a:pathLst>
                  <a:path w="135" h="156">
                    <a:moveTo>
                      <a:pt x="2" y="62"/>
                    </a:moveTo>
                    <a:lnTo>
                      <a:pt x="0" y="79"/>
                    </a:lnTo>
                    <a:lnTo>
                      <a:pt x="0" y="96"/>
                    </a:lnTo>
                    <a:lnTo>
                      <a:pt x="2" y="112"/>
                    </a:lnTo>
                    <a:lnTo>
                      <a:pt x="7" y="151"/>
                    </a:lnTo>
                    <a:lnTo>
                      <a:pt x="14" y="151"/>
                    </a:lnTo>
                    <a:lnTo>
                      <a:pt x="21" y="153"/>
                    </a:lnTo>
                    <a:lnTo>
                      <a:pt x="45" y="153"/>
                    </a:lnTo>
                    <a:lnTo>
                      <a:pt x="55" y="156"/>
                    </a:lnTo>
                    <a:lnTo>
                      <a:pt x="86" y="156"/>
                    </a:lnTo>
                    <a:lnTo>
                      <a:pt x="93" y="153"/>
                    </a:lnTo>
                    <a:lnTo>
                      <a:pt x="117" y="153"/>
                    </a:lnTo>
                    <a:lnTo>
                      <a:pt x="124" y="151"/>
                    </a:lnTo>
                    <a:lnTo>
                      <a:pt x="134" y="151"/>
                    </a:lnTo>
                    <a:lnTo>
                      <a:pt x="134" y="0"/>
                    </a:lnTo>
                    <a:lnTo>
                      <a:pt x="93" y="0"/>
                    </a:lnTo>
                    <a:lnTo>
                      <a:pt x="86" y="2"/>
                    </a:lnTo>
                    <a:lnTo>
                      <a:pt x="69" y="2"/>
                    </a:lnTo>
                    <a:lnTo>
                      <a:pt x="62" y="4"/>
                    </a:lnTo>
                    <a:lnTo>
                      <a:pt x="52" y="4"/>
                    </a:lnTo>
                    <a:lnTo>
                      <a:pt x="45" y="7"/>
                    </a:lnTo>
                    <a:lnTo>
                      <a:pt x="38" y="7"/>
                    </a:lnTo>
                    <a:lnTo>
                      <a:pt x="31" y="9"/>
                    </a:lnTo>
                    <a:lnTo>
                      <a:pt x="21" y="12"/>
                    </a:lnTo>
                    <a:lnTo>
                      <a:pt x="14" y="14"/>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1186"/>
              <p:cNvSpPr>
                <a:spLocks/>
              </p:cNvSpPr>
              <p:nvPr/>
            </p:nvSpPr>
            <p:spPr bwMode="auto">
              <a:xfrm>
                <a:off x="4027" y="5935"/>
                <a:ext cx="127" cy="149"/>
              </a:xfrm>
              <a:custGeom>
                <a:avLst/>
                <a:gdLst/>
                <a:ahLst/>
                <a:cxnLst>
                  <a:cxn ang="0">
                    <a:pos x="4" y="124"/>
                  </a:cxn>
                  <a:cxn ang="0">
                    <a:pos x="7" y="143"/>
                  </a:cxn>
                  <a:cxn ang="0">
                    <a:pos x="14" y="146"/>
                  </a:cxn>
                  <a:cxn ang="0">
                    <a:pos x="28" y="146"/>
                  </a:cxn>
                  <a:cxn ang="0">
                    <a:pos x="35" y="148"/>
                  </a:cxn>
                  <a:cxn ang="0">
                    <a:pos x="98" y="148"/>
                  </a:cxn>
                  <a:cxn ang="0">
                    <a:pos x="105" y="146"/>
                  </a:cxn>
                  <a:cxn ang="0">
                    <a:pos x="112" y="146"/>
                  </a:cxn>
                  <a:cxn ang="0">
                    <a:pos x="120" y="143"/>
                  </a:cxn>
                  <a:cxn ang="0">
                    <a:pos x="127" y="143"/>
                  </a:cxn>
                  <a:cxn ang="0">
                    <a:pos x="127" y="0"/>
                  </a:cxn>
                  <a:cxn ang="0">
                    <a:pos x="95" y="0"/>
                  </a:cxn>
                  <a:cxn ang="0">
                    <a:pos x="88" y="2"/>
                  </a:cxn>
                  <a:cxn ang="0">
                    <a:pos x="67" y="2"/>
                  </a:cxn>
                  <a:cxn ang="0">
                    <a:pos x="60" y="4"/>
                  </a:cxn>
                  <a:cxn ang="0">
                    <a:pos x="50" y="4"/>
                  </a:cxn>
                  <a:cxn ang="0">
                    <a:pos x="43" y="7"/>
                  </a:cxn>
                  <a:cxn ang="0">
                    <a:pos x="35" y="7"/>
                  </a:cxn>
                  <a:cxn ang="0">
                    <a:pos x="28" y="9"/>
                  </a:cxn>
                  <a:cxn ang="0">
                    <a:pos x="21" y="12"/>
                  </a:cxn>
                  <a:cxn ang="0">
                    <a:pos x="7" y="16"/>
                  </a:cxn>
                  <a:cxn ang="0">
                    <a:pos x="0" y="60"/>
                  </a:cxn>
                  <a:cxn ang="0">
                    <a:pos x="0" y="91"/>
                  </a:cxn>
                  <a:cxn ang="0">
                    <a:pos x="4" y="124"/>
                  </a:cxn>
                </a:cxnLst>
                <a:rect l="0" t="0" r="r" b="b"/>
                <a:pathLst>
                  <a:path w="127" h="149">
                    <a:moveTo>
                      <a:pt x="4" y="124"/>
                    </a:moveTo>
                    <a:lnTo>
                      <a:pt x="7" y="143"/>
                    </a:lnTo>
                    <a:lnTo>
                      <a:pt x="14" y="146"/>
                    </a:lnTo>
                    <a:lnTo>
                      <a:pt x="28" y="146"/>
                    </a:lnTo>
                    <a:lnTo>
                      <a:pt x="35" y="148"/>
                    </a:lnTo>
                    <a:lnTo>
                      <a:pt x="98" y="148"/>
                    </a:lnTo>
                    <a:lnTo>
                      <a:pt x="105" y="146"/>
                    </a:lnTo>
                    <a:lnTo>
                      <a:pt x="112" y="146"/>
                    </a:lnTo>
                    <a:lnTo>
                      <a:pt x="120" y="143"/>
                    </a:lnTo>
                    <a:lnTo>
                      <a:pt x="127" y="143"/>
                    </a:lnTo>
                    <a:lnTo>
                      <a:pt x="127" y="0"/>
                    </a:lnTo>
                    <a:lnTo>
                      <a:pt x="95" y="0"/>
                    </a:lnTo>
                    <a:lnTo>
                      <a:pt x="88" y="2"/>
                    </a:lnTo>
                    <a:lnTo>
                      <a:pt x="67" y="2"/>
                    </a:lnTo>
                    <a:lnTo>
                      <a:pt x="60" y="4"/>
                    </a:lnTo>
                    <a:lnTo>
                      <a:pt x="50" y="4"/>
                    </a:lnTo>
                    <a:lnTo>
                      <a:pt x="43" y="7"/>
                    </a:lnTo>
                    <a:lnTo>
                      <a:pt x="35" y="7"/>
                    </a:lnTo>
                    <a:lnTo>
                      <a:pt x="28" y="9"/>
                    </a:lnTo>
                    <a:lnTo>
                      <a:pt x="21" y="12"/>
                    </a:lnTo>
                    <a:lnTo>
                      <a:pt x="7" y="16"/>
                    </a:lnTo>
                    <a:lnTo>
                      <a:pt x="0" y="60"/>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1187"/>
              <p:cNvSpPr>
                <a:spLocks/>
              </p:cNvSpPr>
              <p:nvPr/>
            </p:nvSpPr>
            <p:spPr bwMode="auto">
              <a:xfrm>
                <a:off x="4029" y="5940"/>
                <a:ext cx="123" cy="141"/>
              </a:xfrm>
              <a:custGeom>
                <a:avLst/>
                <a:gdLst/>
                <a:ahLst/>
                <a:cxnLst>
                  <a:cxn ang="0">
                    <a:pos x="0" y="55"/>
                  </a:cxn>
                  <a:cxn ang="0">
                    <a:pos x="0" y="83"/>
                  </a:cxn>
                  <a:cxn ang="0">
                    <a:pos x="7" y="134"/>
                  </a:cxn>
                  <a:cxn ang="0">
                    <a:pos x="14" y="136"/>
                  </a:cxn>
                  <a:cxn ang="0">
                    <a:pos x="21" y="136"/>
                  </a:cxn>
                  <a:cxn ang="0">
                    <a:pos x="28" y="139"/>
                  </a:cxn>
                  <a:cxn ang="0">
                    <a:pos x="36" y="139"/>
                  </a:cxn>
                  <a:cxn ang="0">
                    <a:pos x="43" y="141"/>
                  </a:cxn>
                  <a:cxn ang="0">
                    <a:pos x="79" y="141"/>
                  </a:cxn>
                  <a:cxn ang="0">
                    <a:pos x="86" y="139"/>
                  </a:cxn>
                  <a:cxn ang="0">
                    <a:pos x="98" y="139"/>
                  </a:cxn>
                  <a:cxn ang="0">
                    <a:pos x="112" y="134"/>
                  </a:cxn>
                  <a:cxn ang="0">
                    <a:pos x="120" y="134"/>
                  </a:cxn>
                  <a:cxn ang="0">
                    <a:pos x="122" y="98"/>
                  </a:cxn>
                  <a:cxn ang="0">
                    <a:pos x="122" y="31"/>
                  </a:cxn>
                  <a:cxn ang="0">
                    <a:pos x="120" y="0"/>
                  </a:cxn>
                  <a:cxn ang="0">
                    <a:pos x="64" y="0"/>
                  </a:cxn>
                  <a:cxn ang="0">
                    <a:pos x="57" y="2"/>
                  </a:cxn>
                  <a:cxn ang="0">
                    <a:pos x="50" y="2"/>
                  </a:cxn>
                  <a:cxn ang="0">
                    <a:pos x="43" y="4"/>
                  </a:cxn>
                  <a:cxn ang="0">
                    <a:pos x="36" y="4"/>
                  </a:cxn>
                  <a:cxn ang="0">
                    <a:pos x="28" y="7"/>
                  </a:cxn>
                  <a:cxn ang="0">
                    <a:pos x="7" y="14"/>
                  </a:cxn>
                  <a:cxn ang="0">
                    <a:pos x="4" y="28"/>
                  </a:cxn>
                  <a:cxn ang="0">
                    <a:pos x="2" y="40"/>
                  </a:cxn>
                  <a:cxn ang="0">
                    <a:pos x="0" y="55"/>
                  </a:cxn>
                </a:cxnLst>
                <a:rect l="0" t="0" r="r" b="b"/>
                <a:pathLst>
                  <a:path w="123" h="141">
                    <a:moveTo>
                      <a:pt x="0" y="55"/>
                    </a:moveTo>
                    <a:lnTo>
                      <a:pt x="0" y="83"/>
                    </a:lnTo>
                    <a:lnTo>
                      <a:pt x="7" y="134"/>
                    </a:lnTo>
                    <a:lnTo>
                      <a:pt x="14" y="136"/>
                    </a:lnTo>
                    <a:lnTo>
                      <a:pt x="21" y="136"/>
                    </a:lnTo>
                    <a:lnTo>
                      <a:pt x="28" y="139"/>
                    </a:lnTo>
                    <a:lnTo>
                      <a:pt x="36" y="139"/>
                    </a:lnTo>
                    <a:lnTo>
                      <a:pt x="43" y="141"/>
                    </a:lnTo>
                    <a:lnTo>
                      <a:pt x="79" y="141"/>
                    </a:lnTo>
                    <a:lnTo>
                      <a:pt x="86" y="139"/>
                    </a:lnTo>
                    <a:lnTo>
                      <a:pt x="98" y="139"/>
                    </a:lnTo>
                    <a:lnTo>
                      <a:pt x="112" y="134"/>
                    </a:lnTo>
                    <a:lnTo>
                      <a:pt x="120" y="134"/>
                    </a:lnTo>
                    <a:lnTo>
                      <a:pt x="122" y="98"/>
                    </a:lnTo>
                    <a:lnTo>
                      <a:pt x="122" y="31"/>
                    </a:lnTo>
                    <a:lnTo>
                      <a:pt x="120" y="0"/>
                    </a:lnTo>
                    <a:lnTo>
                      <a:pt x="64" y="0"/>
                    </a:lnTo>
                    <a:lnTo>
                      <a:pt x="57" y="2"/>
                    </a:lnTo>
                    <a:lnTo>
                      <a:pt x="50" y="2"/>
                    </a:lnTo>
                    <a:lnTo>
                      <a:pt x="43" y="4"/>
                    </a:lnTo>
                    <a:lnTo>
                      <a:pt x="36" y="4"/>
                    </a:lnTo>
                    <a:lnTo>
                      <a:pt x="28" y="7"/>
                    </a:lnTo>
                    <a:lnTo>
                      <a:pt x="7" y="14"/>
                    </a:lnTo>
                    <a:lnTo>
                      <a:pt x="4" y="28"/>
                    </a:lnTo>
                    <a:lnTo>
                      <a:pt x="2" y="40"/>
                    </a:lnTo>
                    <a:lnTo>
                      <a:pt x="0" y="55"/>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1188"/>
              <p:cNvSpPr>
                <a:spLocks/>
              </p:cNvSpPr>
              <p:nvPr/>
            </p:nvSpPr>
            <p:spPr bwMode="auto">
              <a:xfrm>
                <a:off x="4032" y="5942"/>
                <a:ext cx="115" cy="137"/>
              </a:xfrm>
              <a:custGeom>
                <a:avLst/>
                <a:gdLst/>
                <a:ahLst/>
                <a:cxnLst>
                  <a:cxn ang="0">
                    <a:pos x="2" y="40"/>
                  </a:cxn>
                  <a:cxn ang="0">
                    <a:pos x="0" y="52"/>
                  </a:cxn>
                  <a:cxn ang="0">
                    <a:pos x="0" y="81"/>
                  </a:cxn>
                  <a:cxn ang="0">
                    <a:pos x="4" y="110"/>
                  </a:cxn>
                  <a:cxn ang="0">
                    <a:pos x="7" y="127"/>
                  </a:cxn>
                  <a:cxn ang="0">
                    <a:pos x="21" y="132"/>
                  </a:cxn>
                  <a:cxn ang="0">
                    <a:pos x="28" y="132"/>
                  </a:cxn>
                  <a:cxn ang="0">
                    <a:pos x="33" y="134"/>
                  </a:cxn>
                  <a:cxn ang="0">
                    <a:pos x="48" y="134"/>
                  </a:cxn>
                  <a:cxn ang="0">
                    <a:pos x="55" y="136"/>
                  </a:cxn>
                  <a:cxn ang="0">
                    <a:pos x="60" y="136"/>
                  </a:cxn>
                  <a:cxn ang="0">
                    <a:pos x="67" y="134"/>
                  </a:cxn>
                  <a:cxn ang="0">
                    <a:pos x="88" y="134"/>
                  </a:cxn>
                  <a:cxn ang="0">
                    <a:pos x="93" y="132"/>
                  </a:cxn>
                  <a:cxn ang="0">
                    <a:pos x="100" y="129"/>
                  </a:cxn>
                  <a:cxn ang="0">
                    <a:pos x="108" y="129"/>
                  </a:cxn>
                  <a:cxn ang="0">
                    <a:pos x="115" y="127"/>
                  </a:cxn>
                  <a:cxn ang="0">
                    <a:pos x="115" y="31"/>
                  </a:cxn>
                  <a:cxn ang="0">
                    <a:pos x="112" y="0"/>
                  </a:cxn>
                  <a:cxn ang="0">
                    <a:pos x="60" y="0"/>
                  </a:cxn>
                  <a:cxn ang="0">
                    <a:pos x="52" y="2"/>
                  </a:cxn>
                  <a:cxn ang="0">
                    <a:pos x="48" y="2"/>
                  </a:cxn>
                  <a:cxn ang="0">
                    <a:pos x="40" y="4"/>
                  </a:cxn>
                  <a:cxn ang="0">
                    <a:pos x="33" y="4"/>
                  </a:cxn>
                  <a:cxn ang="0">
                    <a:pos x="26" y="7"/>
                  </a:cxn>
                  <a:cxn ang="0">
                    <a:pos x="21" y="9"/>
                  </a:cxn>
                  <a:cxn ang="0">
                    <a:pos x="7" y="14"/>
                  </a:cxn>
                  <a:cxn ang="0">
                    <a:pos x="4" y="26"/>
                  </a:cxn>
                  <a:cxn ang="0">
                    <a:pos x="2" y="40"/>
                  </a:cxn>
                </a:cxnLst>
                <a:rect l="0" t="0" r="r" b="b"/>
                <a:pathLst>
                  <a:path w="115" h="137">
                    <a:moveTo>
                      <a:pt x="2" y="40"/>
                    </a:moveTo>
                    <a:lnTo>
                      <a:pt x="0" y="52"/>
                    </a:lnTo>
                    <a:lnTo>
                      <a:pt x="0" y="81"/>
                    </a:lnTo>
                    <a:lnTo>
                      <a:pt x="4" y="110"/>
                    </a:lnTo>
                    <a:lnTo>
                      <a:pt x="7" y="127"/>
                    </a:lnTo>
                    <a:lnTo>
                      <a:pt x="21" y="132"/>
                    </a:lnTo>
                    <a:lnTo>
                      <a:pt x="28" y="132"/>
                    </a:lnTo>
                    <a:lnTo>
                      <a:pt x="33" y="134"/>
                    </a:lnTo>
                    <a:lnTo>
                      <a:pt x="48" y="134"/>
                    </a:lnTo>
                    <a:lnTo>
                      <a:pt x="55" y="136"/>
                    </a:lnTo>
                    <a:lnTo>
                      <a:pt x="60" y="136"/>
                    </a:lnTo>
                    <a:lnTo>
                      <a:pt x="67" y="134"/>
                    </a:lnTo>
                    <a:lnTo>
                      <a:pt x="88" y="134"/>
                    </a:lnTo>
                    <a:lnTo>
                      <a:pt x="93" y="132"/>
                    </a:lnTo>
                    <a:lnTo>
                      <a:pt x="100" y="129"/>
                    </a:lnTo>
                    <a:lnTo>
                      <a:pt x="108" y="129"/>
                    </a:lnTo>
                    <a:lnTo>
                      <a:pt x="115" y="127"/>
                    </a:lnTo>
                    <a:lnTo>
                      <a:pt x="115" y="31"/>
                    </a:lnTo>
                    <a:lnTo>
                      <a:pt x="112" y="0"/>
                    </a:lnTo>
                    <a:lnTo>
                      <a:pt x="60" y="0"/>
                    </a:lnTo>
                    <a:lnTo>
                      <a:pt x="52" y="2"/>
                    </a:lnTo>
                    <a:lnTo>
                      <a:pt x="48" y="2"/>
                    </a:lnTo>
                    <a:lnTo>
                      <a:pt x="40" y="4"/>
                    </a:lnTo>
                    <a:lnTo>
                      <a:pt x="33" y="4"/>
                    </a:lnTo>
                    <a:lnTo>
                      <a:pt x="26" y="7"/>
                    </a:lnTo>
                    <a:lnTo>
                      <a:pt x="21" y="9"/>
                    </a:lnTo>
                    <a:lnTo>
                      <a:pt x="7" y="14"/>
                    </a:lnTo>
                    <a:lnTo>
                      <a:pt x="4" y="26"/>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1189"/>
              <p:cNvSpPr>
                <a:spLocks/>
              </p:cNvSpPr>
              <p:nvPr/>
            </p:nvSpPr>
            <p:spPr bwMode="auto">
              <a:xfrm>
                <a:off x="4034" y="5944"/>
                <a:ext cx="110" cy="130"/>
              </a:xfrm>
              <a:custGeom>
                <a:avLst/>
                <a:gdLst/>
                <a:ahLst/>
                <a:cxnLst>
                  <a:cxn ang="0">
                    <a:pos x="7" y="14"/>
                  </a:cxn>
                  <a:cxn ang="0">
                    <a:pos x="0" y="50"/>
                  </a:cxn>
                  <a:cxn ang="0">
                    <a:pos x="0" y="91"/>
                  </a:cxn>
                  <a:cxn ang="0">
                    <a:pos x="4" y="105"/>
                  </a:cxn>
                  <a:cxn ang="0">
                    <a:pos x="7" y="120"/>
                  </a:cxn>
                  <a:cxn ang="0">
                    <a:pos x="14" y="122"/>
                  </a:cxn>
                  <a:cxn ang="0">
                    <a:pos x="21" y="124"/>
                  </a:cxn>
                  <a:cxn ang="0">
                    <a:pos x="26" y="127"/>
                  </a:cxn>
                  <a:cxn ang="0">
                    <a:pos x="33" y="127"/>
                  </a:cxn>
                  <a:cxn ang="0">
                    <a:pos x="38" y="129"/>
                  </a:cxn>
                  <a:cxn ang="0">
                    <a:pos x="69" y="129"/>
                  </a:cxn>
                  <a:cxn ang="0">
                    <a:pos x="76" y="127"/>
                  </a:cxn>
                  <a:cxn ang="0">
                    <a:pos x="81" y="127"/>
                  </a:cxn>
                  <a:cxn ang="0">
                    <a:pos x="88" y="124"/>
                  </a:cxn>
                  <a:cxn ang="0">
                    <a:pos x="96" y="124"/>
                  </a:cxn>
                  <a:cxn ang="0">
                    <a:pos x="100" y="122"/>
                  </a:cxn>
                  <a:cxn ang="0">
                    <a:pos x="108" y="120"/>
                  </a:cxn>
                  <a:cxn ang="0">
                    <a:pos x="110" y="88"/>
                  </a:cxn>
                  <a:cxn ang="0">
                    <a:pos x="110" y="28"/>
                  </a:cxn>
                  <a:cxn ang="0">
                    <a:pos x="108" y="2"/>
                  </a:cxn>
                  <a:cxn ang="0">
                    <a:pos x="100" y="2"/>
                  </a:cxn>
                  <a:cxn ang="0">
                    <a:pos x="96" y="0"/>
                  </a:cxn>
                  <a:cxn ang="0">
                    <a:pos x="57" y="0"/>
                  </a:cxn>
                  <a:cxn ang="0">
                    <a:pos x="50" y="2"/>
                  </a:cxn>
                  <a:cxn ang="0">
                    <a:pos x="45" y="2"/>
                  </a:cxn>
                  <a:cxn ang="0">
                    <a:pos x="38" y="4"/>
                  </a:cxn>
                  <a:cxn ang="0">
                    <a:pos x="33" y="4"/>
                  </a:cxn>
                  <a:cxn ang="0">
                    <a:pos x="26" y="7"/>
                  </a:cxn>
                  <a:cxn ang="0">
                    <a:pos x="21" y="9"/>
                  </a:cxn>
                  <a:cxn ang="0">
                    <a:pos x="7" y="14"/>
                  </a:cxn>
                </a:cxnLst>
                <a:rect l="0" t="0" r="r" b="b"/>
                <a:pathLst>
                  <a:path w="110" h="130">
                    <a:moveTo>
                      <a:pt x="7" y="14"/>
                    </a:moveTo>
                    <a:lnTo>
                      <a:pt x="0" y="50"/>
                    </a:lnTo>
                    <a:lnTo>
                      <a:pt x="0" y="91"/>
                    </a:lnTo>
                    <a:lnTo>
                      <a:pt x="4" y="105"/>
                    </a:lnTo>
                    <a:lnTo>
                      <a:pt x="7" y="120"/>
                    </a:lnTo>
                    <a:lnTo>
                      <a:pt x="14" y="122"/>
                    </a:lnTo>
                    <a:lnTo>
                      <a:pt x="21" y="124"/>
                    </a:lnTo>
                    <a:lnTo>
                      <a:pt x="26" y="127"/>
                    </a:lnTo>
                    <a:lnTo>
                      <a:pt x="33" y="127"/>
                    </a:lnTo>
                    <a:lnTo>
                      <a:pt x="38" y="129"/>
                    </a:lnTo>
                    <a:lnTo>
                      <a:pt x="69" y="129"/>
                    </a:lnTo>
                    <a:lnTo>
                      <a:pt x="76" y="127"/>
                    </a:lnTo>
                    <a:lnTo>
                      <a:pt x="81" y="127"/>
                    </a:lnTo>
                    <a:lnTo>
                      <a:pt x="88" y="124"/>
                    </a:lnTo>
                    <a:lnTo>
                      <a:pt x="96" y="124"/>
                    </a:lnTo>
                    <a:lnTo>
                      <a:pt x="100" y="122"/>
                    </a:lnTo>
                    <a:lnTo>
                      <a:pt x="108" y="120"/>
                    </a:lnTo>
                    <a:lnTo>
                      <a:pt x="110" y="88"/>
                    </a:lnTo>
                    <a:lnTo>
                      <a:pt x="110" y="28"/>
                    </a:lnTo>
                    <a:lnTo>
                      <a:pt x="108" y="2"/>
                    </a:lnTo>
                    <a:lnTo>
                      <a:pt x="100" y="2"/>
                    </a:lnTo>
                    <a:lnTo>
                      <a:pt x="96" y="0"/>
                    </a:lnTo>
                    <a:lnTo>
                      <a:pt x="57" y="0"/>
                    </a:lnTo>
                    <a:lnTo>
                      <a:pt x="50" y="2"/>
                    </a:lnTo>
                    <a:lnTo>
                      <a:pt x="45" y="2"/>
                    </a:lnTo>
                    <a:lnTo>
                      <a:pt x="38" y="4"/>
                    </a:lnTo>
                    <a:lnTo>
                      <a:pt x="33" y="4"/>
                    </a:lnTo>
                    <a:lnTo>
                      <a:pt x="26" y="7"/>
                    </a:lnTo>
                    <a:lnTo>
                      <a:pt x="21" y="9"/>
                    </a:lnTo>
                    <a:lnTo>
                      <a:pt x="7" y="14"/>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1190"/>
              <p:cNvSpPr>
                <a:spLocks/>
              </p:cNvSpPr>
              <p:nvPr/>
            </p:nvSpPr>
            <p:spPr bwMode="auto">
              <a:xfrm>
                <a:off x="4034" y="5947"/>
                <a:ext cx="106" cy="125"/>
              </a:xfrm>
              <a:custGeom>
                <a:avLst/>
                <a:gdLst/>
                <a:ahLst/>
                <a:cxnLst>
                  <a:cxn ang="0">
                    <a:pos x="7" y="26"/>
                  </a:cxn>
                  <a:cxn ang="0">
                    <a:pos x="4" y="38"/>
                  </a:cxn>
                  <a:cxn ang="0">
                    <a:pos x="2" y="47"/>
                  </a:cxn>
                  <a:cxn ang="0">
                    <a:pos x="0" y="60"/>
                  </a:cxn>
                  <a:cxn ang="0">
                    <a:pos x="2" y="71"/>
                  </a:cxn>
                  <a:cxn ang="0">
                    <a:pos x="2" y="86"/>
                  </a:cxn>
                  <a:cxn ang="0">
                    <a:pos x="7" y="98"/>
                  </a:cxn>
                  <a:cxn ang="0">
                    <a:pos x="11" y="112"/>
                  </a:cxn>
                  <a:cxn ang="0">
                    <a:pos x="16" y="117"/>
                  </a:cxn>
                  <a:cxn ang="0">
                    <a:pos x="21" y="120"/>
                  </a:cxn>
                  <a:cxn ang="0">
                    <a:pos x="28" y="120"/>
                  </a:cxn>
                  <a:cxn ang="0">
                    <a:pos x="33" y="122"/>
                  </a:cxn>
                  <a:cxn ang="0">
                    <a:pos x="40" y="122"/>
                  </a:cxn>
                  <a:cxn ang="0">
                    <a:pos x="45" y="124"/>
                  </a:cxn>
                  <a:cxn ang="0">
                    <a:pos x="62" y="124"/>
                  </a:cxn>
                  <a:cxn ang="0">
                    <a:pos x="69" y="122"/>
                  </a:cxn>
                  <a:cxn ang="0">
                    <a:pos x="74" y="122"/>
                  </a:cxn>
                  <a:cxn ang="0">
                    <a:pos x="81" y="120"/>
                  </a:cxn>
                  <a:cxn ang="0">
                    <a:pos x="86" y="120"/>
                  </a:cxn>
                  <a:cxn ang="0">
                    <a:pos x="91" y="117"/>
                  </a:cxn>
                  <a:cxn ang="0">
                    <a:pos x="98" y="115"/>
                  </a:cxn>
                  <a:cxn ang="0">
                    <a:pos x="103" y="112"/>
                  </a:cxn>
                  <a:cxn ang="0">
                    <a:pos x="105" y="83"/>
                  </a:cxn>
                  <a:cxn ang="0">
                    <a:pos x="105" y="28"/>
                  </a:cxn>
                  <a:cxn ang="0">
                    <a:pos x="103" y="2"/>
                  </a:cxn>
                  <a:cxn ang="0">
                    <a:pos x="79" y="2"/>
                  </a:cxn>
                  <a:cxn ang="0">
                    <a:pos x="74" y="0"/>
                  </a:cxn>
                  <a:cxn ang="0">
                    <a:pos x="62" y="0"/>
                  </a:cxn>
                  <a:cxn ang="0">
                    <a:pos x="57" y="2"/>
                  </a:cxn>
                  <a:cxn ang="0">
                    <a:pos x="40" y="2"/>
                  </a:cxn>
                  <a:cxn ang="0">
                    <a:pos x="33" y="4"/>
                  </a:cxn>
                  <a:cxn ang="0">
                    <a:pos x="28" y="7"/>
                  </a:cxn>
                  <a:cxn ang="0">
                    <a:pos x="21" y="9"/>
                  </a:cxn>
                  <a:cxn ang="0">
                    <a:pos x="11" y="14"/>
                  </a:cxn>
                  <a:cxn ang="0">
                    <a:pos x="7" y="26"/>
                  </a:cxn>
                </a:cxnLst>
                <a:rect l="0" t="0" r="r" b="b"/>
                <a:pathLst>
                  <a:path w="106" h="125">
                    <a:moveTo>
                      <a:pt x="7" y="26"/>
                    </a:moveTo>
                    <a:lnTo>
                      <a:pt x="4" y="38"/>
                    </a:lnTo>
                    <a:lnTo>
                      <a:pt x="2" y="47"/>
                    </a:lnTo>
                    <a:lnTo>
                      <a:pt x="0" y="60"/>
                    </a:lnTo>
                    <a:lnTo>
                      <a:pt x="2" y="71"/>
                    </a:lnTo>
                    <a:lnTo>
                      <a:pt x="2" y="86"/>
                    </a:lnTo>
                    <a:lnTo>
                      <a:pt x="7" y="98"/>
                    </a:lnTo>
                    <a:lnTo>
                      <a:pt x="11" y="112"/>
                    </a:lnTo>
                    <a:lnTo>
                      <a:pt x="16" y="117"/>
                    </a:lnTo>
                    <a:lnTo>
                      <a:pt x="21" y="120"/>
                    </a:lnTo>
                    <a:lnTo>
                      <a:pt x="28" y="120"/>
                    </a:lnTo>
                    <a:lnTo>
                      <a:pt x="33" y="122"/>
                    </a:lnTo>
                    <a:lnTo>
                      <a:pt x="40" y="122"/>
                    </a:lnTo>
                    <a:lnTo>
                      <a:pt x="45" y="124"/>
                    </a:lnTo>
                    <a:lnTo>
                      <a:pt x="62" y="124"/>
                    </a:lnTo>
                    <a:lnTo>
                      <a:pt x="69" y="122"/>
                    </a:lnTo>
                    <a:lnTo>
                      <a:pt x="74" y="122"/>
                    </a:lnTo>
                    <a:lnTo>
                      <a:pt x="81" y="120"/>
                    </a:lnTo>
                    <a:lnTo>
                      <a:pt x="86" y="120"/>
                    </a:lnTo>
                    <a:lnTo>
                      <a:pt x="91" y="117"/>
                    </a:lnTo>
                    <a:lnTo>
                      <a:pt x="98" y="115"/>
                    </a:lnTo>
                    <a:lnTo>
                      <a:pt x="103" y="112"/>
                    </a:lnTo>
                    <a:lnTo>
                      <a:pt x="105" y="83"/>
                    </a:lnTo>
                    <a:lnTo>
                      <a:pt x="105" y="28"/>
                    </a:lnTo>
                    <a:lnTo>
                      <a:pt x="103" y="2"/>
                    </a:lnTo>
                    <a:lnTo>
                      <a:pt x="79" y="2"/>
                    </a:lnTo>
                    <a:lnTo>
                      <a:pt x="74" y="0"/>
                    </a:lnTo>
                    <a:lnTo>
                      <a:pt x="62" y="0"/>
                    </a:lnTo>
                    <a:lnTo>
                      <a:pt x="57" y="2"/>
                    </a:lnTo>
                    <a:lnTo>
                      <a:pt x="40" y="2"/>
                    </a:lnTo>
                    <a:lnTo>
                      <a:pt x="33" y="4"/>
                    </a:lnTo>
                    <a:lnTo>
                      <a:pt x="28" y="7"/>
                    </a:lnTo>
                    <a:lnTo>
                      <a:pt x="21" y="9"/>
                    </a:lnTo>
                    <a:lnTo>
                      <a:pt x="11" y="14"/>
                    </a:lnTo>
                    <a:lnTo>
                      <a:pt x="7" y="2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1191"/>
              <p:cNvSpPr>
                <a:spLocks/>
              </p:cNvSpPr>
              <p:nvPr/>
            </p:nvSpPr>
            <p:spPr bwMode="auto">
              <a:xfrm>
                <a:off x="4036" y="5949"/>
                <a:ext cx="101" cy="118"/>
              </a:xfrm>
              <a:custGeom>
                <a:avLst/>
                <a:gdLst/>
                <a:ahLst/>
                <a:cxnLst>
                  <a:cxn ang="0">
                    <a:pos x="0" y="57"/>
                  </a:cxn>
                  <a:cxn ang="0">
                    <a:pos x="2" y="69"/>
                  </a:cxn>
                  <a:cxn ang="0">
                    <a:pos x="2" y="81"/>
                  </a:cxn>
                  <a:cxn ang="0">
                    <a:pos x="7" y="93"/>
                  </a:cxn>
                  <a:cxn ang="0">
                    <a:pos x="11" y="107"/>
                  </a:cxn>
                  <a:cxn ang="0">
                    <a:pos x="26" y="115"/>
                  </a:cxn>
                  <a:cxn ang="0">
                    <a:pos x="33" y="115"/>
                  </a:cxn>
                  <a:cxn ang="0">
                    <a:pos x="38" y="117"/>
                  </a:cxn>
                  <a:cxn ang="0">
                    <a:pos x="64" y="117"/>
                  </a:cxn>
                  <a:cxn ang="0">
                    <a:pos x="69" y="115"/>
                  </a:cxn>
                  <a:cxn ang="0">
                    <a:pos x="76" y="115"/>
                  </a:cxn>
                  <a:cxn ang="0">
                    <a:pos x="95" y="105"/>
                  </a:cxn>
                  <a:cxn ang="0">
                    <a:pos x="100" y="79"/>
                  </a:cxn>
                  <a:cxn ang="0">
                    <a:pos x="100" y="28"/>
                  </a:cxn>
                  <a:cxn ang="0">
                    <a:pos x="95" y="4"/>
                  </a:cxn>
                  <a:cxn ang="0">
                    <a:pos x="91" y="4"/>
                  </a:cxn>
                  <a:cxn ang="0">
                    <a:pos x="86" y="2"/>
                  </a:cxn>
                  <a:cxn ang="0">
                    <a:pos x="69" y="2"/>
                  </a:cxn>
                  <a:cxn ang="0">
                    <a:pos x="64" y="0"/>
                  </a:cxn>
                  <a:cxn ang="0">
                    <a:pos x="52" y="0"/>
                  </a:cxn>
                  <a:cxn ang="0">
                    <a:pos x="48" y="2"/>
                  </a:cxn>
                  <a:cxn ang="0">
                    <a:pos x="38" y="2"/>
                  </a:cxn>
                  <a:cxn ang="0">
                    <a:pos x="31" y="4"/>
                  </a:cxn>
                  <a:cxn ang="0">
                    <a:pos x="11" y="14"/>
                  </a:cxn>
                  <a:cxn ang="0">
                    <a:pos x="7" y="26"/>
                  </a:cxn>
                  <a:cxn ang="0">
                    <a:pos x="2" y="45"/>
                  </a:cxn>
                  <a:cxn ang="0">
                    <a:pos x="0" y="57"/>
                  </a:cxn>
                </a:cxnLst>
                <a:rect l="0" t="0" r="r" b="b"/>
                <a:pathLst>
                  <a:path w="101" h="118">
                    <a:moveTo>
                      <a:pt x="0" y="57"/>
                    </a:moveTo>
                    <a:lnTo>
                      <a:pt x="2" y="69"/>
                    </a:lnTo>
                    <a:lnTo>
                      <a:pt x="2" y="81"/>
                    </a:lnTo>
                    <a:lnTo>
                      <a:pt x="7" y="93"/>
                    </a:lnTo>
                    <a:lnTo>
                      <a:pt x="11" y="107"/>
                    </a:lnTo>
                    <a:lnTo>
                      <a:pt x="26" y="115"/>
                    </a:lnTo>
                    <a:lnTo>
                      <a:pt x="33" y="115"/>
                    </a:lnTo>
                    <a:lnTo>
                      <a:pt x="38" y="117"/>
                    </a:lnTo>
                    <a:lnTo>
                      <a:pt x="64" y="117"/>
                    </a:lnTo>
                    <a:lnTo>
                      <a:pt x="69" y="115"/>
                    </a:lnTo>
                    <a:lnTo>
                      <a:pt x="76" y="115"/>
                    </a:lnTo>
                    <a:lnTo>
                      <a:pt x="95" y="105"/>
                    </a:lnTo>
                    <a:lnTo>
                      <a:pt x="100" y="79"/>
                    </a:lnTo>
                    <a:lnTo>
                      <a:pt x="100" y="28"/>
                    </a:lnTo>
                    <a:lnTo>
                      <a:pt x="95" y="4"/>
                    </a:lnTo>
                    <a:lnTo>
                      <a:pt x="91" y="4"/>
                    </a:lnTo>
                    <a:lnTo>
                      <a:pt x="86" y="2"/>
                    </a:lnTo>
                    <a:lnTo>
                      <a:pt x="69" y="2"/>
                    </a:lnTo>
                    <a:lnTo>
                      <a:pt x="64" y="0"/>
                    </a:lnTo>
                    <a:lnTo>
                      <a:pt x="52" y="0"/>
                    </a:lnTo>
                    <a:lnTo>
                      <a:pt x="48" y="2"/>
                    </a:lnTo>
                    <a:lnTo>
                      <a:pt x="38" y="2"/>
                    </a:lnTo>
                    <a:lnTo>
                      <a:pt x="31" y="4"/>
                    </a:lnTo>
                    <a:lnTo>
                      <a:pt x="11" y="14"/>
                    </a:lnTo>
                    <a:lnTo>
                      <a:pt x="7" y="26"/>
                    </a:lnTo>
                    <a:lnTo>
                      <a:pt x="2" y="45"/>
                    </a:lnTo>
                    <a:lnTo>
                      <a:pt x="0" y="57"/>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1192"/>
              <p:cNvSpPr>
                <a:spLocks/>
              </p:cNvSpPr>
              <p:nvPr/>
            </p:nvSpPr>
            <p:spPr bwMode="auto">
              <a:xfrm>
                <a:off x="4039" y="5952"/>
                <a:ext cx="96" cy="112"/>
              </a:xfrm>
              <a:custGeom>
                <a:avLst/>
                <a:gdLst/>
                <a:ahLst/>
                <a:cxnLst>
                  <a:cxn ang="0">
                    <a:pos x="35" y="2"/>
                  </a:cxn>
                  <a:cxn ang="0">
                    <a:pos x="16" y="11"/>
                  </a:cxn>
                  <a:cxn ang="0">
                    <a:pos x="11" y="16"/>
                  </a:cxn>
                  <a:cxn ang="0">
                    <a:pos x="7" y="23"/>
                  </a:cxn>
                  <a:cxn ang="0">
                    <a:pos x="4" y="35"/>
                  </a:cxn>
                  <a:cxn ang="0">
                    <a:pos x="0" y="55"/>
                  </a:cxn>
                  <a:cxn ang="0">
                    <a:pos x="0" y="64"/>
                  </a:cxn>
                  <a:cxn ang="0">
                    <a:pos x="2" y="76"/>
                  </a:cxn>
                  <a:cxn ang="0">
                    <a:pos x="7" y="86"/>
                  </a:cxn>
                  <a:cxn ang="0">
                    <a:pos x="11" y="100"/>
                  </a:cxn>
                  <a:cxn ang="0">
                    <a:pos x="31" y="110"/>
                  </a:cxn>
                  <a:cxn ang="0">
                    <a:pos x="35" y="110"/>
                  </a:cxn>
                  <a:cxn ang="0">
                    <a:pos x="40" y="112"/>
                  </a:cxn>
                  <a:cxn ang="0">
                    <a:pos x="55" y="112"/>
                  </a:cxn>
                  <a:cxn ang="0">
                    <a:pos x="60" y="110"/>
                  </a:cxn>
                  <a:cxn ang="0">
                    <a:pos x="64" y="110"/>
                  </a:cxn>
                  <a:cxn ang="0">
                    <a:pos x="69" y="107"/>
                  </a:cxn>
                  <a:cxn ang="0">
                    <a:pos x="76" y="105"/>
                  </a:cxn>
                  <a:cxn ang="0">
                    <a:pos x="86" y="100"/>
                  </a:cxn>
                  <a:cxn ang="0">
                    <a:pos x="91" y="98"/>
                  </a:cxn>
                  <a:cxn ang="0">
                    <a:pos x="93" y="74"/>
                  </a:cxn>
                  <a:cxn ang="0">
                    <a:pos x="95" y="52"/>
                  </a:cxn>
                  <a:cxn ang="0">
                    <a:pos x="91" y="4"/>
                  </a:cxn>
                  <a:cxn ang="0">
                    <a:pos x="79" y="4"/>
                  </a:cxn>
                  <a:cxn ang="0">
                    <a:pos x="74" y="2"/>
                  </a:cxn>
                  <a:cxn ang="0">
                    <a:pos x="60" y="2"/>
                  </a:cxn>
                  <a:cxn ang="0">
                    <a:pos x="55" y="0"/>
                  </a:cxn>
                  <a:cxn ang="0">
                    <a:pos x="50" y="0"/>
                  </a:cxn>
                  <a:cxn ang="0">
                    <a:pos x="45" y="2"/>
                  </a:cxn>
                  <a:cxn ang="0">
                    <a:pos x="35" y="2"/>
                  </a:cxn>
                </a:cxnLst>
                <a:rect l="0" t="0" r="r" b="b"/>
                <a:pathLst>
                  <a:path w="96" h="112">
                    <a:moveTo>
                      <a:pt x="35" y="2"/>
                    </a:moveTo>
                    <a:lnTo>
                      <a:pt x="16" y="11"/>
                    </a:lnTo>
                    <a:lnTo>
                      <a:pt x="11" y="16"/>
                    </a:lnTo>
                    <a:lnTo>
                      <a:pt x="7" y="23"/>
                    </a:lnTo>
                    <a:lnTo>
                      <a:pt x="4" y="35"/>
                    </a:lnTo>
                    <a:lnTo>
                      <a:pt x="0" y="55"/>
                    </a:lnTo>
                    <a:lnTo>
                      <a:pt x="0" y="64"/>
                    </a:lnTo>
                    <a:lnTo>
                      <a:pt x="2" y="76"/>
                    </a:lnTo>
                    <a:lnTo>
                      <a:pt x="7" y="86"/>
                    </a:lnTo>
                    <a:lnTo>
                      <a:pt x="11" y="100"/>
                    </a:lnTo>
                    <a:lnTo>
                      <a:pt x="31" y="110"/>
                    </a:lnTo>
                    <a:lnTo>
                      <a:pt x="35" y="110"/>
                    </a:lnTo>
                    <a:lnTo>
                      <a:pt x="40" y="112"/>
                    </a:lnTo>
                    <a:lnTo>
                      <a:pt x="55" y="112"/>
                    </a:lnTo>
                    <a:lnTo>
                      <a:pt x="60" y="110"/>
                    </a:lnTo>
                    <a:lnTo>
                      <a:pt x="64" y="110"/>
                    </a:lnTo>
                    <a:lnTo>
                      <a:pt x="69" y="107"/>
                    </a:lnTo>
                    <a:lnTo>
                      <a:pt x="76" y="105"/>
                    </a:lnTo>
                    <a:lnTo>
                      <a:pt x="86" y="100"/>
                    </a:lnTo>
                    <a:lnTo>
                      <a:pt x="91" y="98"/>
                    </a:lnTo>
                    <a:lnTo>
                      <a:pt x="93" y="74"/>
                    </a:lnTo>
                    <a:lnTo>
                      <a:pt x="95" y="52"/>
                    </a:lnTo>
                    <a:lnTo>
                      <a:pt x="91" y="4"/>
                    </a:lnTo>
                    <a:lnTo>
                      <a:pt x="79" y="4"/>
                    </a:lnTo>
                    <a:lnTo>
                      <a:pt x="74" y="2"/>
                    </a:lnTo>
                    <a:lnTo>
                      <a:pt x="60" y="2"/>
                    </a:lnTo>
                    <a:lnTo>
                      <a:pt x="55" y="0"/>
                    </a:lnTo>
                    <a:lnTo>
                      <a:pt x="50" y="0"/>
                    </a:lnTo>
                    <a:lnTo>
                      <a:pt x="45" y="2"/>
                    </a:lnTo>
                    <a:lnTo>
                      <a:pt x="35" y="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1193"/>
              <p:cNvSpPr>
                <a:spLocks/>
              </p:cNvSpPr>
              <p:nvPr/>
            </p:nvSpPr>
            <p:spPr bwMode="auto">
              <a:xfrm>
                <a:off x="4041" y="5956"/>
                <a:ext cx="89" cy="106"/>
              </a:xfrm>
              <a:custGeom>
                <a:avLst/>
                <a:gdLst/>
                <a:ahLst/>
                <a:cxnLst>
                  <a:cxn ang="0">
                    <a:pos x="0" y="50"/>
                  </a:cxn>
                  <a:cxn ang="0">
                    <a:pos x="0" y="60"/>
                  </a:cxn>
                  <a:cxn ang="0">
                    <a:pos x="2" y="69"/>
                  </a:cxn>
                  <a:cxn ang="0">
                    <a:pos x="7" y="79"/>
                  </a:cxn>
                  <a:cxn ang="0">
                    <a:pos x="11" y="91"/>
                  </a:cxn>
                  <a:cxn ang="0">
                    <a:pos x="16" y="93"/>
                  </a:cxn>
                  <a:cxn ang="0">
                    <a:pos x="21" y="98"/>
                  </a:cxn>
                  <a:cxn ang="0">
                    <a:pos x="26" y="100"/>
                  </a:cxn>
                  <a:cxn ang="0">
                    <a:pos x="31" y="100"/>
                  </a:cxn>
                  <a:cxn ang="0">
                    <a:pos x="33" y="103"/>
                  </a:cxn>
                  <a:cxn ang="0">
                    <a:pos x="38" y="103"/>
                  </a:cxn>
                  <a:cxn ang="0">
                    <a:pos x="43" y="105"/>
                  </a:cxn>
                  <a:cxn ang="0">
                    <a:pos x="47" y="105"/>
                  </a:cxn>
                  <a:cxn ang="0">
                    <a:pos x="52" y="103"/>
                  </a:cxn>
                  <a:cxn ang="0">
                    <a:pos x="57" y="103"/>
                  </a:cxn>
                  <a:cxn ang="0">
                    <a:pos x="62" y="100"/>
                  </a:cxn>
                  <a:cxn ang="0">
                    <a:pos x="64" y="100"/>
                  </a:cxn>
                  <a:cxn ang="0">
                    <a:pos x="79" y="93"/>
                  </a:cxn>
                  <a:cxn ang="0">
                    <a:pos x="83" y="88"/>
                  </a:cxn>
                  <a:cxn ang="0">
                    <a:pos x="86" y="79"/>
                  </a:cxn>
                  <a:cxn ang="0">
                    <a:pos x="88" y="67"/>
                  </a:cxn>
                  <a:cxn ang="0">
                    <a:pos x="88" y="26"/>
                  </a:cxn>
                  <a:cxn ang="0">
                    <a:pos x="86" y="14"/>
                  </a:cxn>
                  <a:cxn ang="0">
                    <a:pos x="83" y="4"/>
                  </a:cxn>
                  <a:cxn ang="0">
                    <a:pos x="79" y="2"/>
                  </a:cxn>
                  <a:cxn ang="0">
                    <a:pos x="69" y="2"/>
                  </a:cxn>
                  <a:cxn ang="0">
                    <a:pos x="64" y="0"/>
                  </a:cxn>
                  <a:cxn ang="0">
                    <a:pos x="33" y="0"/>
                  </a:cxn>
                  <a:cxn ang="0">
                    <a:pos x="28" y="2"/>
                  </a:cxn>
                  <a:cxn ang="0">
                    <a:pos x="26" y="4"/>
                  </a:cxn>
                  <a:cxn ang="0">
                    <a:pos x="21" y="7"/>
                  </a:cxn>
                  <a:cxn ang="0">
                    <a:pos x="16" y="9"/>
                  </a:cxn>
                  <a:cxn ang="0">
                    <a:pos x="11" y="14"/>
                  </a:cxn>
                  <a:cxn ang="0">
                    <a:pos x="7" y="21"/>
                  </a:cxn>
                  <a:cxn ang="0">
                    <a:pos x="0" y="50"/>
                  </a:cxn>
                </a:cxnLst>
                <a:rect l="0" t="0" r="r" b="b"/>
                <a:pathLst>
                  <a:path w="89" h="106">
                    <a:moveTo>
                      <a:pt x="0" y="50"/>
                    </a:moveTo>
                    <a:lnTo>
                      <a:pt x="0" y="60"/>
                    </a:lnTo>
                    <a:lnTo>
                      <a:pt x="2" y="69"/>
                    </a:lnTo>
                    <a:lnTo>
                      <a:pt x="7" y="79"/>
                    </a:lnTo>
                    <a:lnTo>
                      <a:pt x="11" y="91"/>
                    </a:lnTo>
                    <a:lnTo>
                      <a:pt x="16" y="93"/>
                    </a:lnTo>
                    <a:lnTo>
                      <a:pt x="21" y="98"/>
                    </a:lnTo>
                    <a:lnTo>
                      <a:pt x="26" y="100"/>
                    </a:lnTo>
                    <a:lnTo>
                      <a:pt x="31" y="100"/>
                    </a:lnTo>
                    <a:lnTo>
                      <a:pt x="33" y="103"/>
                    </a:lnTo>
                    <a:lnTo>
                      <a:pt x="38" y="103"/>
                    </a:lnTo>
                    <a:lnTo>
                      <a:pt x="43" y="105"/>
                    </a:lnTo>
                    <a:lnTo>
                      <a:pt x="47" y="105"/>
                    </a:lnTo>
                    <a:lnTo>
                      <a:pt x="52" y="103"/>
                    </a:lnTo>
                    <a:lnTo>
                      <a:pt x="57" y="103"/>
                    </a:lnTo>
                    <a:lnTo>
                      <a:pt x="62" y="100"/>
                    </a:lnTo>
                    <a:lnTo>
                      <a:pt x="64" y="100"/>
                    </a:lnTo>
                    <a:lnTo>
                      <a:pt x="79" y="93"/>
                    </a:lnTo>
                    <a:lnTo>
                      <a:pt x="83" y="88"/>
                    </a:lnTo>
                    <a:lnTo>
                      <a:pt x="86" y="79"/>
                    </a:lnTo>
                    <a:lnTo>
                      <a:pt x="88" y="67"/>
                    </a:lnTo>
                    <a:lnTo>
                      <a:pt x="88" y="26"/>
                    </a:lnTo>
                    <a:lnTo>
                      <a:pt x="86" y="14"/>
                    </a:lnTo>
                    <a:lnTo>
                      <a:pt x="83" y="4"/>
                    </a:lnTo>
                    <a:lnTo>
                      <a:pt x="79" y="2"/>
                    </a:lnTo>
                    <a:lnTo>
                      <a:pt x="69" y="2"/>
                    </a:lnTo>
                    <a:lnTo>
                      <a:pt x="64" y="0"/>
                    </a:lnTo>
                    <a:lnTo>
                      <a:pt x="33" y="0"/>
                    </a:lnTo>
                    <a:lnTo>
                      <a:pt x="28" y="2"/>
                    </a:lnTo>
                    <a:lnTo>
                      <a:pt x="26" y="4"/>
                    </a:lnTo>
                    <a:lnTo>
                      <a:pt x="21" y="7"/>
                    </a:lnTo>
                    <a:lnTo>
                      <a:pt x="16" y="9"/>
                    </a:lnTo>
                    <a:lnTo>
                      <a:pt x="11" y="14"/>
                    </a:lnTo>
                    <a:lnTo>
                      <a:pt x="7" y="21"/>
                    </a:lnTo>
                    <a:lnTo>
                      <a:pt x="0"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8" name="Freeform 1194"/>
              <p:cNvSpPr>
                <a:spLocks/>
              </p:cNvSpPr>
              <p:nvPr/>
            </p:nvSpPr>
            <p:spPr bwMode="auto">
              <a:xfrm>
                <a:off x="4044" y="5959"/>
                <a:ext cx="84" cy="98"/>
              </a:xfrm>
              <a:custGeom>
                <a:avLst/>
                <a:gdLst/>
                <a:ahLst/>
                <a:cxnLst>
                  <a:cxn ang="0">
                    <a:pos x="31" y="0"/>
                  </a:cxn>
                  <a:cxn ang="0">
                    <a:pos x="28" y="2"/>
                  </a:cxn>
                  <a:cxn ang="0">
                    <a:pos x="24" y="4"/>
                  </a:cxn>
                  <a:cxn ang="0">
                    <a:pos x="21" y="7"/>
                  </a:cxn>
                  <a:cxn ang="0">
                    <a:pos x="16" y="9"/>
                  </a:cxn>
                  <a:cxn ang="0">
                    <a:pos x="12" y="14"/>
                  </a:cxn>
                  <a:cxn ang="0">
                    <a:pos x="7" y="21"/>
                  </a:cxn>
                  <a:cxn ang="0">
                    <a:pos x="2" y="31"/>
                  </a:cxn>
                  <a:cxn ang="0">
                    <a:pos x="0" y="38"/>
                  </a:cxn>
                  <a:cxn ang="0">
                    <a:pos x="0" y="55"/>
                  </a:cxn>
                  <a:cxn ang="0">
                    <a:pos x="2" y="64"/>
                  </a:cxn>
                  <a:cxn ang="0">
                    <a:pos x="12" y="84"/>
                  </a:cxn>
                  <a:cxn ang="0">
                    <a:pos x="16" y="88"/>
                  </a:cxn>
                  <a:cxn ang="0">
                    <a:pos x="21" y="91"/>
                  </a:cxn>
                  <a:cxn ang="0">
                    <a:pos x="24" y="93"/>
                  </a:cxn>
                  <a:cxn ang="0">
                    <a:pos x="33" y="98"/>
                  </a:cxn>
                  <a:cxn ang="0">
                    <a:pos x="48" y="98"/>
                  </a:cxn>
                  <a:cxn ang="0">
                    <a:pos x="52" y="96"/>
                  </a:cxn>
                  <a:cxn ang="0">
                    <a:pos x="57" y="96"/>
                  </a:cxn>
                  <a:cxn ang="0">
                    <a:pos x="60" y="93"/>
                  </a:cxn>
                  <a:cxn ang="0">
                    <a:pos x="69" y="88"/>
                  </a:cxn>
                  <a:cxn ang="0">
                    <a:pos x="72" y="86"/>
                  </a:cxn>
                  <a:cxn ang="0">
                    <a:pos x="76" y="84"/>
                  </a:cxn>
                  <a:cxn ang="0">
                    <a:pos x="79" y="72"/>
                  </a:cxn>
                  <a:cxn ang="0">
                    <a:pos x="81" y="64"/>
                  </a:cxn>
                  <a:cxn ang="0">
                    <a:pos x="84" y="52"/>
                  </a:cxn>
                  <a:cxn ang="0">
                    <a:pos x="84" y="43"/>
                  </a:cxn>
                  <a:cxn ang="0">
                    <a:pos x="81" y="33"/>
                  </a:cxn>
                  <a:cxn ang="0">
                    <a:pos x="81" y="24"/>
                  </a:cxn>
                  <a:cxn ang="0">
                    <a:pos x="76" y="4"/>
                  </a:cxn>
                  <a:cxn ang="0">
                    <a:pos x="72" y="4"/>
                  </a:cxn>
                  <a:cxn ang="0">
                    <a:pos x="69" y="2"/>
                  </a:cxn>
                  <a:cxn ang="0">
                    <a:pos x="60" y="2"/>
                  </a:cxn>
                  <a:cxn ang="0">
                    <a:pos x="57" y="0"/>
                  </a:cxn>
                  <a:cxn ang="0">
                    <a:pos x="31" y="0"/>
                  </a:cxn>
                </a:cxnLst>
                <a:rect l="0" t="0" r="r" b="b"/>
                <a:pathLst>
                  <a:path w="84" h="98">
                    <a:moveTo>
                      <a:pt x="31" y="0"/>
                    </a:moveTo>
                    <a:lnTo>
                      <a:pt x="28" y="2"/>
                    </a:lnTo>
                    <a:lnTo>
                      <a:pt x="24" y="4"/>
                    </a:lnTo>
                    <a:lnTo>
                      <a:pt x="21" y="7"/>
                    </a:lnTo>
                    <a:lnTo>
                      <a:pt x="16" y="9"/>
                    </a:lnTo>
                    <a:lnTo>
                      <a:pt x="12" y="14"/>
                    </a:lnTo>
                    <a:lnTo>
                      <a:pt x="7" y="21"/>
                    </a:lnTo>
                    <a:lnTo>
                      <a:pt x="2" y="31"/>
                    </a:lnTo>
                    <a:lnTo>
                      <a:pt x="0" y="38"/>
                    </a:lnTo>
                    <a:lnTo>
                      <a:pt x="0" y="55"/>
                    </a:lnTo>
                    <a:lnTo>
                      <a:pt x="2" y="64"/>
                    </a:lnTo>
                    <a:lnTo>
                      <a:pt x="12" y="84"/>
                    </a:lnTo>
                    <a:lnTo>
                      <a:pt x="16" y="88"/>
                    </a:lnTo>
                    <a:lnTo>
                      <a:pt x="21" y="91"/>
                    </a:lnTo>
                    <a:lnTo>
                      <a:pt x="24" y="93"/>
                    </a:lnTo>
                    <a:lnTo>
                      <a:pt x="33" y="98"/>
                    </a:lnTo>
                    <a:lnTo>
                      <a:pt x="48" y="98"/>
                    </a:lnTo>
                    <a:lnTo>
                      <a:pt x="52" y="96"/>
                    </a:lnTo>
                    <a:lnTo>
                      <a:pt x="57" y="96"/>
                    </a:lnTo>
                    <a:lnTo>
                      <a:pt x="60" y="93"/>
                    </a:lnTo>
                    <a:lnTo>
                      <a:pt x="69" y="88"/>
                    </a:lnTo>
                    <a:lnTo>
                      <a:pt x="72" y="86"/>
                    </a:lnTo>
                    <a:lnTo>
                      <a:pt x="76" y="84"/>
                    </a:lnTo>
                    <a:lnTo>
                      <a:pt x="79" y="72"/>
                    </a:lnTo>
                    <a:lnTo>
                      <a:pt x="81" y="64"/>
                    </a:lnTo>
                    <a:lnTo>
                      <a:pt x="84" y="52"/>
                    </a:lnTo>
                    <a:lnTo>
                      <a:pt x="84" y="43"/>
                    </a:lnTo>
                    <a:lnTo>
                      <a:pt x="81" y="33"/>
                    </a:lnTo>
                    <a:lnTo>
                      <a:pt x="81" y="24"/>
                    </a:lnTo>
                    <a:lnTo>
                      <a:pt x="76" y="4"/>
                    </a:lnTo>
                    <a:lnTo>
                      <a:pt x="72" y="4"/>
                    </a:lnTo>
                    <a:lnTo>
                      <a:pt x="69" y="2"/>
                    </a:lnTo>
                    <a:lnTo>
                      <a:pt x="60" y="2"/>
                    </a:lnTo>
                    <a:lnTo>
                      <a:pt x="57" y="0"/>
                    </a:lnTo>
                    <a:lnTo>
                      <a:pt x="31" y="0"/>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1195"/>
              <p:cNvSpPr>
                <a:spLocks/>
              </p:cNvSpPr>
              <p:nvPr/>
            </p:nvSpPr>
            <p:spPr bwMode="auto">
              <a:xfrm>
                <a:off x="3945" y="5949"/>
                <a:ext cx="43"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3"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1196"/>
              <p:cNvSpPr>
                <a:spLocks/>
              </p:cNvSpPr>
              <p:nvPr/>
            </p:nvSpPr>
            <p:spPr bwMode="auto">
              <a:xfrm>
                <a:off x="3945" y="5959"/>
                <a:ext cx="43" cy="7"/>
              </a:xfrm>
              <a:custGeom>
                <a:avLst/>
                <a:gdLst/>
                <a:ahLst/>
                <a:cxnLst>
                  <a:cxn ang="0">
                    <a:pos x="2" y="2"/>
                  </a:cxn>
                  <a:cxn ang="0">
                    <a:pos x="2" y="2"/>
                  </a:cxn>
                  <a:cxn ang="0">
                    <a:pos x="0" y="7"/>
                  </a:cxn>
                  <a:cxn ang="0">
                    <a:pos x="43" y="2"/>
                  </a:cxn>
                  <a:cxn ang="0">
                    <a:pos x="43" y="0"/>
                  </a:cxn>
                  <a:cxn ang="0">
                    <a:pos x="2" y="2"/>
                  </a:cxn>
                </a:cxnLst>
                <a:rect l="0" t="0" r="r" b="b"/>
                <a:pathLst>
                  <a:path w="43"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1197"/>
              <p:cNvSpPr>
                <a:spLocks/>
              </p:cNvSpPr>
              <p:nvPr/>
            </p:nvSpPr>
            <p:spPr bwMode="auto">
              <a:xfrm>
                <a:off x="3948" y="5973"/>
                <a:ext cx="40" cy="5"/>
              </a:xfrm>
              <a:custGeom>
                <a:avLst/>
                <a:gdLst/>
                <a:ahLst/>
                <a:cxnLst>
                  <a:cxn ang="0">
                    <a:pos x="0" y="2"/>
                  </a:cxn>
                  <a:cxn ang="0">
                    <a:pos x="0" y="4"/>
                  </a:cxn>
                  <a:cxn ang="0">
                    <a:pos x="40" y="2"/>
                  </a:cxn>
                  <a:cxn ang="0">
                    <a:pos x="40" y="0"/>
                  </a:cxn>
                  <a:cxn ang="0">
                    <a:pos x="0" y="2"/>
                  </a:cxn>
                </a:cxnLst>
                <a:rect l="0" t="0" r="r" b="b"/>
                <a:pathLst>
                  <a:path w="40"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1198"/>
              <p:cNvSpPr>
                <a:spLocks/>
              </p:cNvSpPr>
              <p:nvPr/>
            </p:nvSpPr>
            <p:spPr bwMode="auto">
              <a:xfrm>
                <a:off x="3948" y="5973"/>
                <a:ext cx="40" cy="5"/>
              </a:xfrm>
              <a:custGeom>
                <a:avLst/>
                <a:gdLst/>
                <a:ahLst/>
                <a:cxnLst>
                  <a:cxn ang="0">
                    <a:pos x="0" y="2"/>
                  </a:cxn>
                  <a:cxn ang="0">
                    <a:pos x="0" y="4"/>
                  </a:cxn>
                  <a:cxn ang="0">
                    <a:pos x="40" y="2"/>
                  </a:cxn>
                  <a:cxn ang="0">
                    <a:pos x="40" y="0"/>
                  </a:cxn>
                  <a:cxn ang="0">
                    <a:pos x="0" y="2"/>
                  </a:cxn>
                </a:cxnLst>
                <a:rect l="0" t="0" r="r" b="b"/>
                <a:pathLst>
                  <a:path w="40"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1199"/>
              <p:cNvSpPr>
                <a:spLocks/>
              </p:cNvSpPr>
              <p:nvPr/>
            </p:nvSpPr>
            <p:spPr bwMode="auto">
              <a:xfrm>
                <a:off x="3945" y="5992"/>
                <a:ext cx="43" cy="5"/>
              </a:xfrm>
              <a:custGeom>
                <a:avLst/>
                <a:gdLst/>
                <a:ahLst/>
                <a:cxnLst>
                  <a:cxn ang="0">
                    <a:pos x="2" y="2"/>
                  </a:cxn>
                  <a:cxn ang="0">
                    <a:pos x="2" y="2"/>
                  </a:cxn>
                  <a:cxn ang="0">
                    <a:pos x="0" y="4"/>
                  </a:cxn>
                  <a:cxn ang="0">
                    <a:pos x="43" y="2"/>
                  </a:cxn>
                  <a:cxn ang="0">
                    <a:pos x="43" y="0"/>
                  </a:cxn>
                  <a:cxn ang="0">
                    <a:pos x="2" y="2"/>
                  </a:cxn>
                </a:cxnLst>
                <a:rect l="0" t="0" r="r" b="b"/>
                <a:pathLst>
                  <a:path w="43"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1200"/>
              <p:cNvSpPr>
                <a:spLocks/>
              </p:cNvSpPr>
              <p:nvPr/>
            </p:nvSpPr>
            <p:spPr bwMode="auto">
              <a:xfrm>
                <a:off x="3948" y="5978"/>
                <a:ext cx="40" cy="17"/>
              </a:xfrm>
              <a:custGeom>
                <a:avLst/>
                <a:gdLst/>
                <a:ahLst/>
                <a:cxnLst>
                  <a:cxn ang="0">
                    <a:pos x="0" y="2"/>
                  </a:cxn>
                  <a:cxn ang="0">
                    <a:pos x="0" y="16"/>
                  </a:cxn>
                  <a:cxn ang="0">
                    <a:pos x="40" y="16"/>
                  </a:cxn>
                  <a:cxn ang="0">
                    <a:pos x="40" y="0"/>
                  </a:cxn>
                  <a:cxn ang="0">
                    <a:pos x="0" y="2"/>
                  </a:cxn>
                </a:cxnLst>
                <a:rect l="0" t="0" r="r" b="b"/>
                <a:pathLst>
                  <a:path w="40"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1201"/>
              <p:cNvSpPr>
                <a:spLocks/>
              </p:cNvSpPr>
              <p:nvPr/>
            </p:nvSpPr>
            <p:spPr bwMode="auto">
              <a:xfrm>
                <a:off x="3948" y="6024"/>
                <a:ext cx="40" cy="4"/>
              </a:xfrm>
              <a:custGeom>
                <a:avLst/>
                <a:gdLst/>
                <a:ahLst/>
                <a:cxnLst>
                  <a:cxn ang="0">
                    <a:pos x="0" y="2"/>
                  </a:cxn>
                  <a:cxn ang="0">
                    <a:pos x="0" y="4"/>
                  </a:cxn>
                  <a:cxn ang="0">
                    <a:pos x="40" y="4"/>
                  </a:cxn>
                  <a:cxn ang="0">
                    <a:pos x="40" y="0"/>
                  </a:cxn>
                  <a:cxn ang="0">
                    <a:pos x="0" y="2"/>
                  </a:cxn>
                </a:cxnLst>
                <a:rect l="0" t="0" r="r" b="b"/>
                <a:pathLst>
                  <a:path w="40" h="4">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1202"/>
              <p:cNvSpPr>
                <a:spLocks/>
              </p:cNvSpPr>
              <p:nvPr/>
            </p:nvSpPr>
            <p:spPr bwMode="auto">
              <a:xfrm>
                <a:off x="4034" y="6120"/>
                <a:ext cx="110" cy="9"/>
              </a:xfrm>
              <a:custGeom>
                <a:avLst/>
                <a:gdLst/>
                <a:ahLst/>
                <a:cxnLst>
                  <a:cxn ang="0">
                    <a:pos x="0" y="0"/>
                  </a:cxn>
                  <a:cxn ang="0">
                    <a:pos x="0" y="9"/>
                  </a:cxn>
                  <a:cxn ang="0">
                    <a:pos x="2" y="4"/>
                  </a:cxn>
                  <a:cxn ang="0">
                    <a:pos x="110" y="7"/>
                  </a:cxn>
                  <a:cxn ang="0">
                    <a:pos x="110" y="2"/>
                  </a:cxn>
                  <a:cxn ang="0">
                    <a:pos x="0" y="0"/>
                  </a:cxn>
                </a:cxnLst>
                <a:rect l="0" t="0" r="r" b="b"/>
                <a:pathLst>
                  <a:path w="110" h="9">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1203"/>
              <p:cNvSpPr>
                <a:spLocks/>
              </p:cNvSpPr>
              <p:nvPr/>
            </p:nvSpPr>
            <p:spPr bwMode="auto">
              <a:xfrm>
                <a:off x="4034" y="6124"/>
                <a:ext cx="110" cy="5"/>
              </a:xfrm>
              <a:custGeom>
                <a:avLst/>
                <a:gdLst/>
                <a:ahLst/>
                <a:cxnLst>
                  <a:cxn ang="0">
                    <a:pos x="2" y="0"/>
                  </a:cxn>
                  <a:cxn ang="0">
                    <a:pos x="2" y="0"/>
                  </a:cxn>
                  <a:cxn ang="0">
                    <a:pos x="0" y="2"/>
                  </a:cxn>
                  <a:cxn ang="0">
                    <a:pos x="110" y="4"/>
                  </a:cxn>
                  <a:cxn ang="0">
                    <a:pos x="110" y="2"/>
                  </a:cxn>
                  <a:cxn ang="0">
                    <a:pos x="2" y="0"/>
                  </a:cxn>
                </a:cxnLst>
                <a:rect l="0" t="0" r="r" b="b"/>
                <a:pathLst>
                  <a:path w="110"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1204"/>
              <p:cNvSpPr>
                <a:spLocks/>
              </p:cNvSpPr>
              <p:nvPr/>
            </p:nvSpPr>
            <p:spPr bwMode="auto">
              <a:xfrm>
                <a:off x="4036" y="6120"/>
                <a:ext cx="20" cy="4"/>
              </a:xfrm>
              <a:custGeom>
                <a:avLst/>
                <a:gdLst/>
                <a:ahLst/>
                <a:cxnLst>
                  <a:cxn ang="0">
                    <a:pos x="0" y="0"/>
                  </a:cxn>
                  <a:cxn ang="0">
                    <a:pos x="0" y="4"/>
                  </a:cxn>
                  <a:cxn ang="0">
                    <a:pos x="19" y="4"/>
                  </a:cxn>
                  <a:cxn ang="0">
                    <a:pos x="19" y="2"/>
                  </a:cxn>
                  <a:cxn ang="0">
                    <a:pos x="0" y="0"/>
                  </a:cxn>
                </a:cxnLst>
                <a:rect l="0" t="0" r="r" b="b"/>
                <a:pathLst>
                  <a:path w="20" h="4">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1205"/>
              <p:cNvSpPr>
                <a:spLocks/>
              </p:cNvSpPr>
              <p:nvPr/>
            </p:nvSpPr>
            <p:spPr bwMode="auto">
              <a:xfrm>
                <a:off x="4058" y="6120"/>
                <a:ext cx="22" cy="4"/>
              </a:xfrm>
              <a:custGeom>
                <a:avLst/>
                <a:gdLst/>
                <a:ahLst/>
                <a:cxnLst>
                  <a:cxn ang="0">
                    <a:pos x="0" y="0"/>
                  </a:cxn>
                  <a:cxn ang="0">
                    <a:pos x="0" y="4"/>
                  </a:cxn>
                  <a:cxn ang="0">
                    <a:pos x="21" y="4"/>
                  </a:cxn>
                  <a:cxn ang="0">
                    <a:pos x="21" y="2"/>
                  </a:cxn>
                  <a:cxn ang="0">
                    <a:pos x="0" y="0"/>
                  </a:cxn>
                </a:cxnLst>
                <a:rect l="0" t="0" r="r" b="b"/>
                <a:pathLst>
                  <a:path w="22"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1206"/>
              <p:cNvSpPr>
                <a:spLocks/>
              </p:cNvSpPr>
              <p:nvPr/>
            </p:nvSpPr>
            <p:spPr bwMode="auto">
              <a:xfrm>
                <a:off x="4082" y="6123"/>
                <a:ext cx="22" cy="0"/>
              </a:xfrm>
              <a:custGeom>
                <a:avLst/>
                <a:gdLst/>
                <a:ahLst/>
                <a:cxnLst>
                  <a:cxn ang="0">
                    <a:pos x="0" y="0"/>
                  </a:cxn>
                  <a:cxn ang="0">
                    <a:pos x="21" y="0"/>
                  </a:cxn>
                </a:cxnLst>
                <a:rect l="0" t="0" r="r" b="b"/>
                <a:pathLst>
                  <a:path w="22">
                    <a:moveTo>
                      <a:pt x="0" y="0"/>
                    </a:moveTo>
                    <a:lnTo>
                      <a:pt x="2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1207"/>
              <p:cNvSpPr>
                <a:spLocks/>
              </p:cNvSpPr>
              <p:nvPr/>
            </p:nvSpPr>
            <p:spPr bwMode="auto">
              <a:xfrm>
                <a:off x="4111" y="6122"/>
                <a:ext cx="21" cy="5"/>
              </a:xfrm>
              <a:custGeom>
                <a:avLst/>
                <a:gdLst/>
                <a:ahLst/>
                <a:cxnLst>
                  <a:cxn ang="0">
                    <a:pos x="0" y="0"/>
                  </a:cxn>
                  <a:cxn ang="0">
                    <a:pos x="0" y="2"/>
                  </a:cxn>
                  <a:cxn ang="0">
                    <a:pos x="21" y="4"/>
                  </a:cxn>
                  <a:cxn ang="0">
                    <a:pos x="21" y="0"/>
                  </a:cxn>
                  <a:cxn ang="0">
                    <a:pos x="0" y="0"/>
                  </a:cxn>
                </a:cxnLst>
                <a:rect l="0" t="0" r="r" b="b"/>
                <a:pathLst>
                  <a:path w="21"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1208"/>
              <p:cNvSpPr>
                <a:spLocks/>
              </p:cNvSpPr>
              <p:nvPr/>
            </p:nvSpPr>
            <p:spPr bwMode="auto">
              <a:xfrm>
                <a:off x="4058" y="6122"/>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1209"/>
              <p:cNvSpPr>
                <a:spLocks/>
              </p:cNvSpPr>
              <p:nvPr/>
            </p:nvSpPr>
            <p:spPr bwMode="auto">
              <a:xfrm>
                <a:off x="4082" y="6123"/>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4" name="Freeform 1210"/>
              <p:cNvSpPr>
                <a:spLocks/>
              </p:cNvSpPr>
              <p:nvPr/>
            </p:nvSpPr>
            <p:spPr bwMode="auto">
              <a:xfrm>
                <a:off x="4111" y="6122"/>
                <a:ext cx="21" cy="2"/>
              </a:xfrm>
              <a:custGeom>
                <a:avLst/>
                <a:gdLst/>
                <a:ahLst/>
                <a:cxnLst>
                  <a:cxn ang="0">
                    <a:pos x="0" y="0"/>
                  </a:cxn>
                  <a:cxn ang="0">
                    <a:pos x="0" y="2"/>
                  </a:cxn>
                  <a:cxn ang="0">
                    <a:pos x="21" y="2"/>
                  </a:cxn>
                  <a:cxn ang="0">
                    <a:pos x="0" y="0"/>
                  </a:cxn>
                </a:cxnLst>
                <a:rect l="0" t="0" r="r" b="b"/>
                <a:pathLst>
                  <a:path w="21"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1211"/>
              <p:cNvSpPr>
                <a:spLocks/>
              </p:cNvSpPr>
              <p:nvPr/>
            </p:nvSpPr>
            <p:spPr bwMode="auto">
              <a:xfrm>
                <a:off x="4245" y="5923"/>
                <a:ext cx="12" cy="216"/>
              </a:xfrm>
              <a:custGeom>
                <a:avLst/>
                <a:gdLst/>
                <a:ahLst/>
                <a:cxnLst>
                  <a:cxn ang="0">
                    <a:pos x="9" y="19"/>
                  </a:cxn>
                  <a:cxn ang="0">
                    <a:pos x="9" y="19"/>
                  </a:cxn>
                  <a:cxn ang="0">
                    <a:pos x="0" y="0"/>
                  </a:cxn>
                  <a:cxn ang="0">
                    <a:pos x="0" y="215"/>
                  </a:cxn>
                  <a:cxn ang="0">
                    <a:pos x="11" y="206"/>
                  </a:cxn>
                  <a:cxn ang="0">
                    <a:pos x="11" y="28"/>
                  </a:cxn>
                  <a:cxn ang="0">
                    <a:pos x="9" y="19"/>
                  </a:cxn>
                </a:cxnLst>
                <a:rect l="0" t="0" r="r" b="b"/>
                <a:pathLst>
                  <a:path w="12" h="216">
                    <a:moveTo>
                      <a:pt x="9" y="19"/>
                    </a:moveTo>
                    <a:lnTo>
                      <a:pt x="9" y="19"/>
                    </a:lnTo>
                    <a:lnTo>
                      <a:pt x="0" y="0"/>
                    </a:lnTo>
                    <a:lnTo>
                      <a:pt x="0" y="215"/>
                    </a:lnTo>
                    <a:lnTo>
                      <a:pt x="11" y="206"/>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1212"/>
              <p:cNvSpPr>
                <a:spLocks/>
              </p:cNvSpPr>
              <p:nvPr/>
            </p:nvSpPr>
            <p:spPr bwMode="auto">
              <a:xfrm>
                <a:off x="4312" y="5980"/>
                <a:ext cx="22"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4" y="141"/>
                  </a:cxn>
                  <a:cxn ang="0">
                    <a:pos x="16" y="129"/>
                  </a:cxn>
                  <a:cxn ang="0">
                    <a:pos x="19" y="115"/>
                  </a:cxn>
                  <a:cxn ang="0">
                    <a:pos x="19" y="95"/>
                  </a:cxn>
                  <a:cxn ang="0">
                    <a:pos x="21" y="79"/>
                  </a:cxn>
                  <a:cxn ang="0">
                    <a:pos x="21" y="62"/>
                  </a:cxn>
                  <a:cxn ang="0">
                    <a:pos x="19" y="43"/>
                  </a:cxn>
                  <a:cxn ang="0">
                    <a:pos x="19" y="26"/>
                  </a:cxn>
                  <a:cxn ang="0">
                    <a:pos x="16" y="9"/>
                  </a:cxn>
                </a:cxnLst>
                <a:rect l="0" t="0" r="r" b="b"/>
                <a:pathLst>
                  <a:path w="22" h="144">
                    <a:moveTo>
                      <a:pt x="16" y="9"/>
                    </a:moveTo>
                    <a:lnTo>
                      <a:pt x="2" y="0"/>
                    </a:lnTo>
                    <a:lnTo>
                      <a:pt x="4" y="23"/>
                    </a:lnTo>
                    <a:lnTo>
                      <a:pt x="7" y="43"/>
                    </a:lnTo>
                    <a:lnTo>
                      <a:pt x="7" y="76"/>
                    </a:lnTo>
                    <a:lnTo>
                      <a:pt x="2" y="105"/>
                    </a:lnTo>
                    <a:lnTo>
                      <a:pt x="2" y="124"/>
                    </a:lnTo>
                    <a:lnTo>
                      <a:pt x="0" y="143"/>
                    </a:lnTo>
                    <a:lnTo>
                      <a:pt x="14" y="141"/>
                    </a:lnTo>
                    <a:lnTo>
                      <a:pt x="16" y="129"/>
                    </a:lnTo>
                    <a:lnTo>
                      <a:pt x="19" y="115"/>
                    </a:lnTo>
                    <a:lnTo>
                      <a:pt x="19" y="95"/>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1213"/>
              <p:cNvSpPr>
                <a:spLocks/>
              </p:cNvSpPr>
              <p:nvPr/>
            </p:nvSpPr>
            <p:spPr bwMode="auto">
              <a:xfrm>
                <a:off x="4310" y="5980"/>
                <a:ext cx="19" cy="144"/>
              </a:xfrm>
              <a:custGeom>
                <a:avLst/>
                <a:gdLst/>
                <a:ahLst/>
                <a:cxnLst>
                  <a:cxn ang="0">
                    <a:pos x="0" y="0"/>
                  </a:cxn>
                  <a:cxn ang="0">
                    <a:pos x="4" y="21"/>
                  </a:cxn>
                  <a:cxn ang="0">
                    <a:pos x="4" y="43"/>
                  </a:cxn>
                  <a:cxn ang="0">
                    <a:pos x="7" y="60"/>
                  </a:cxn>
                  <a:cxn ang="0">
                    <a:pos x="4" y="74"/>
                  </a:cxn>
                  <a:cxn ang="0">
                    <a:pos x="4" y="91"/>
                  </a:cxn>
                  <a:cxn ang="0">
                    <a:pos x="2" y="105"/>
                  </a:cxn>
                  <a:cxn ang="0">
                    <a:pos x="0" y="124"/>
                  </a:cxn>
                  <a:cxn ang="0">
                    <a:pos x="0" y="143"/>
                  </a:cxn>
                  <a:cxn ang="0">
                    <a:pos x="11" y="143"/>
                  </a:cxn>
                  <a:cxn ang="0">
                    <a:pos x="14" y="141"/>
                  </a:cxn>
                  <a:cxn ang="0">
                    <a:pos x="16" y="129"/>
                  </a:cxn>
                  <a:cxn ang="0">
                    <a:pos x="19" y="112"/>
                  </a:cxn>
                  <a:cxn ang="0">
                    <a:pos x="19" y="23"/>
                  </a:cxn>
                  <a:cxn ang="0">
                    <a:pos x="16" y="9"/>
                  </a:cxn>
                  <a:cxn ang="0">
                    <a:pos x="14" y="7"/>
                  </a:cxn>
                  <a:cxn ang="0">
                    <a:pos x="9" y="4"/>
                  </a:cxn>
                  <a:cxn ang="0">
                    <a:pos x="4" y="2"/>
                  </a:cxn>
                  <a:cxn ang="0">
                    <a:pos x="0" y="0"/>
                  </a:cxn>
                </a:cxnLst>
                <a:rect l="0" t="0" r="r" b="b"/>
                <a:pathLst>
                  <a:path w="19" h="144">
                    <a:moveTo>
                      <a:pt x="0" y="0"/>
                    </a:moveTo>
                    <a:lnTo>
                      <a:pt x="4" y="21"/>
                    </a:lnTo>
                    <a:lnTo>
                      <a:pt x="4" y="43"/>
                    </a:lnTo>
                    <a:lnTo>
                      <a:pt x="7" y="60"/>
                    </a:lnTo>
                    <a:lnTo>
                      <a:pt x="4" y="74"/>
                    </a:lnTo>
                    <a:lnTo>
                      <a:pt x="4" y="91"/>
                    </a:lnTo>
                    <a:lnTo>
                      <a:pt x="2" y="105"/>
                    </a:lnTo>
                    <a:lnTo>
                      <a:pt x="0" y="124"/>
                    </a:lnTo>
                    <a:lnTo>
                      <a:pt x="0" y="143"/>
                    </a:lnTo>
                    <a:lnTo>
                      <a:pt x="11" y="143"/>
                    </a:lnTo>
                    <a:lnTo>
                      <a:pt x="14" y="141"/>
                    </a:lnTo>
                    <a:lnTo>
                      <a:pt x="16" y="129"/>
                    </a:lnTo>
                    <a:lnTo>
                      <a:pt x="19" y="112"/>
                    </a:lnTo>
                    <a:lnTo>
                      <a:pt x="19" y="23"/>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1214"/>
              <p:cNvSpPr>
                <a:spLocks/>
              </p:cNvSpPr>
              <p:nvPr/>
            </p:nvSpPr>
            <p:spPr bwMode="auto">
              <a:xfrm>
                <a:off x="4305" y="5978"/>
                <a:ext cx="22" cy="146"/>
              </a:xfrm>
              <a:custGeom>
                <a:avLst/>
                <a:gdLst/>
                <a:ahLst/>
                <a:cxnLst>
                  <a:cxn ang="0">
                    <a:pos x="7" y="23"/>
                  </a:cxn>
                  <a:cxn ang="0">
                    <a:pos x="7" y="76"/>
                  </a:cxn>
                  <a:cxn ang="0">
                    <a:pos x="4" y="91"/>
                  </a:cxn>
                  <a:cxn ang="0">
                    <a:pos x="4" y="107"/>
                  </a:cxn>
                  <a:cxn ang="0">
                    <a:pos x="0" y="146"/>
                  </a:cxn>
                  <a:cxn ang="0">
                    <a:pos x="9" y="146"/>
                  </a:cxn>
                  <a:cxn ang="0">
                    <a:pos x="11" y="143"/>
                  </a:cxn>
                  <a:cxn ang="0">
                    <a:pos x="16" y="143"/>
                  </a:cxn>
                  <a:cxn ang="0">
                    <a:pos x="19" y="115"/>
                  </a:cxn>
                  <a:cxn ang="0">
                    <a:pos x="21" y="79"/>
                  </a:cxn>
                  <a:cxn ang="0">
                    <a:pos x="21" y="43"/>
                  </a:cxn>
                  <a:cxn ang="0">
                    <a:pos x="19" y="9"/>
                  </a:cxn>
                  <a:cxn ang="0">
                    <a:pos x="16" y="9"/>
                  </a:cxn>
                  <a:cxn ang="0">
                    <a:pos x="14" y="4"/>
                  </a:cxn>
                  <a:cxn ang="0">
                    <a:pos x="9" y="4"/>
                  </a:cxn>
                  <a:cxn ang="0">
                    <a:pos x="4" y="0"/>
                  </a:cxn>
                  <a:cxn ang="0">
                    <a:pos x="2" y="0"/>
                  </a:cxn>
                  <a:cxn ang="0">
                    <a:pos x="7" y="23"/>
                  </a:cxn>
                </a:cxnLst>
                <a:rect l="0" t="0" r="r" b="b"/>
                <a:pathLst>
                  <a:path w="22" h="146">
                    <a:moveTo>
                      <a:pt x="7" y="23"/>
                    </a:moveTo>
                    <a:lnTo>
                      <a:pt x="7" y="76"/>
                    </a:lnTo>
                    <a:lnTo>
                      <a:pt x="4" y="91"/>
                    </a:lnTo>
                    <a:lnTo>
                      <a:pt x="4" y="107"/>
                    </a:lnTo>
                    <a:lnTo>
                      <a:pt x="0" y="146"/>
                    </a:lnTo>
                    <a:lnTo>
                      <a:pt x="9" y="146"/>
                    </a:lnTo>
                    <a:lnTo>
                      <a:pt x="11" y="143"/>
                    </a:lnTo>
                    <a:lnTo>
                      <a:pt x="16" y="143"/>
                    </a:lnTo>
                    <a:lnTo>
                      <a:pt x="19" y="115"/>
                    </a:lnTo>
                    <a:lnTo>
                      <a:pt x="21" y="79"/>
                    </a:lnTo>
                    <a:lnTo>
                      <a:pt x="21" y="43"/>
                    </a:lnTo>
                    <a:lnTo>
                      <a:pt x="19" y="9"/>
                    </a:lnTo>
                    <a:lnTo>
                      <a:pt x="16" y="9"/>
                    </a:lnTo>
                    <a:lnTo>
                      <a:pt x="14"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1215"/>
              <p:cNvSpPr>
                <a:spLocks/>
              </p:cNvSpPr>
              <p:nvPr/>
            </p:nvSpPr>
            <p:spPr bwMode="auto">
              <a:xfrm>
                <a:off x="4303" y="5976"/>
                <a:ext cx="21" cy="151"/>
              </a:xfrm>
              <a:custGeom>
                <a:avLst/>
                <a:gdLst/>
                <a:ahLst/>
                <a:cxnLst>
                  <a:cxn ang="0">
                    <a:pos x="0" y="129"/>
                  </a:cxn>
                  <a:cxn ang="0">
                    <a:pos x="0" y="151"/>
                  </a:cxn>
                  <a:cxn ang="0">
                    <a:pos x="2" y="148"/>
                  </a:cxn>
                  <a:cxn ang="0">
                    <a:pos x="9" y="148"/>
                  </a:cxn>
                  <a:cxn ang="0">
                    <a:pos x="11" y="146"/>
                  </a:cxn>
                  <a:cxn ang="0">
                    <a:pos x="16" y="146"/>
                  </a:cxn>
                  <a:cxn ang="0">
                    <a:pos x="19" y="117"/>
                  </a:cxn>
                  <a:cxn ang="0">
                    <a:pos x="21" y="81"/>
                  </a:cxn>
                  <a:cxn ang="0">
                    <a:pos x="21" y="43"/>
                  </a:cxn>
                  <a:cxn ang="0">
                    <a:pos x="19" y="9"/>
                  </a:cxn>
                  <a:cxn ang="0">
                    <a:pos x="16" y="9"/>
                  </a:cxn>
                  <a:cxn ang="0">
                    <a:pos x="11" y="4"/>
                  </a:cxn>
                  <a:cxn ang="0">
                    <a:pos x="7" y="2"/>
                  </a:cxn>
                  <a:cxn ang="0">
                    <a:pos x="2" y="0"/>
                  </a:cxn>
                  <a:cxn ang="0">
                    <a:pos x="7" y="23"/>
                  </a:cxn>
                  <a:cxn ang="0">
                    <a:pos x="7" y="79"/>
                  </a:cxn>
                  <a:cxn ang="0">
                    <a:pos x="4" y="93"/>
                  </a:cxn>
                  <a:cxn ang="0">
                    <a:pos x="2" y="110"/>
                  </a:cxn>
                  <a:cxn ang="0">
                    <a:pos x="0" y="129"/>
                  </a:cxn>
                </a:cxnLst>
                <a:rect l="0" t="0" r="r" b="b"/>
                <a:pathLst>
                  <a:path w="21" h="151">
                    <a:moveTo>
                      <a:pt x="0" y="129"/>
                    </a:moveTo>
                    <a:lnTo>
                      <a:pt x="0" y="151"/>
                    </a:lnTo>
                    <a:lnTo>
                      <a:pt x="2" y="148"/>
                    </a:lnTo>
                    <a:lnTo>
                      <a:pt x="9" y="148"/>
                    </a:lnTo>
                    <a:lnTo>
                      <a:pt x="11" y="146"/>
                    </a:lnTo>
                    <a:lnTo>
                      <a:pt x="16" y="146"/>
                    </a:lnTo>
                    <a:lnTo>
                      <a:pt x="19" y="117"/>
                    </a:lnTo>
                    <a:lnTo>
                      <a:pt x="21" y="81"/>
                    </a:lnTo>
                    <a:lnTo>
                      <a:pt x="21" y="43"/>
                    </a:lnTo>
                    <a:lnTo>
                      <a:pt x="19" y="9"/>
                    </a:lnTo>
                    <a:lnTo>
                      <a:pt x="16" y="9"/>
                    </a:lnTo>
                    <a:lnTo>
                      <a:pt x="11" y="4"/>
                    </a:lnTo>
                    <a:lnTo>
                      <a:pt x="7" y="2"/>
                    </a:lnTo>
                    <a:lnTo>
                      <a:pt x="2" y="0"/>
                    </a:lnTo>
                    <a:lnTo>
                      <a:pt x="7" y="2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1216"/>
              <p:cNvSpPr>
                <a:spLocks/>
              </p:cNvSpPr>
              <p:nvPr/>
            </p:nvSpPr>
            <p:spPr bwMode="auto">
              <a:xfrm>
                <a:off x="4298" y="5976"/>
                <a:ext cx="22" cy="151"/>
              </a:xfrm>
              <a:custGeom>
                <a:avLst/>
                <a:gdLst/>
                <a:ahLst/>
                <a:cxnLst>
                  <a:cxn ang="0">
                    <a:pos x="2" y="148"/>
                  </a:cxn>
                  <a:cxn ang="0">
                    <a:pos x="12" y="148"/>
                  </a:cxn>
                  <a:cxn ang="0">
                    <a:pos x="16" y="146"/>
                  </a:cxn>
                  <a:cxn ang="0">
                    <a:pos x="21" y="117"/>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1">
                    <a:moveTo>
                      <a:pt x="2" y="148"/>
                    </a:moveTo>
                    <a:lnTo>
                      <a:pt x="12" y="148"/>
                    </a:lnTo>
                    <a:lnTo>
                      <a:pt x="16" y="146"/>
                    </a:lnTo>
                    <a:lnTo>
                      <a:pt x="21" y="117"/>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1" name="Freeform 1217"/>
              <p:cNvSpPr>
                <a:spLocks/>
              </p:cNvSpPr>
              <p:nvPr/>
            </p:nvSpPr>
            <p:spPr bwMode="auto">
              <a:xfrm>
                <a:off x="4296" y="5973"/>
                <a:ext cx="21" cy="154"/>
              </a:xfrm>
              <a:custGeom>
                <a:avLst/>
                <a:gdLst/>
                <a:ahLst/>
                <a:cxnLst>
                  <a:cxn ang="0">
                    <a:pos x="19" y="9"/>
                  </a:cxn>
                  <a:cxn ang="0">
                    <a:pos x="14" y="7"/>
                  </a:cxn>
                  <a:cxn ang="0">
                    <a:pos x="9" y="2"/>
                  </a:cxn>
                  <a:cxn ang="0">
                    <a:pos x="4" y="0"/>
                  </a:cxn>
                  <a:cxn ang="0">
                    <a:pos x="7" y="23"/>
                  </a:cxn>
                  <a:cxn ang="0">
                    <a:pos x="9" y="43"/>
                  </a:cxn>
                  <a:cxn ang="0">
                    <a:pos x="9" y="62"/>
                  </a:cxn>
                  <a:cxn ang="0">
                    <a:pos x="2" y="112"/>
                  </a:cxn>
                  <a:cxn ang="0">
                    <a:pos x="2" y="131"/>
                  </a:cxn>
                  <a:cxn ang="0">
                    <a:pos x="0" y="153"/>
                  </a:cxn>
                  <a:cxn ang="0">
                    <a:pos x="2" y="151"/>
                  </a:cxn>
                  <a:cxn ang="0">
                    <a:pos x="9" y="151"/>
                  </a:cxn>
                  <a:cxn ang="0">
                    <a:pos x="9" y="148"/>
                  </a:cxn>
                  <a:cxn ang="0">
                    <a:pos x="16" y="148"/>
                  </a:cxn>
                  <a:cxn ang="0">
                    <a:pos x="19" y="120"/>
                  </a:cxn>
                  <a:cxn ang="0">
                    <a:pos x="21" y="81"/>
                  </a:cxn>
                  <a:cxn ang="0">
                    <a:pos x="21" y="9"/>
                  </a:cxn>
                  <a:cxn ang="0">
                    <a:pos x="19" y="9"/>
                  </a:cxn>
                </a:cxnLst>
                <a:rect l="0" t="0" r="r" b="b"/>
                <a:pathLst>
                  <a:path w="21" h="154">
                    <a:moveTo>
                      <a:pt x="19" y="9"/>
                    </a:moveTo>
                    <a:lnTo>
                      <a:pt x="14" y="7"/>
                    </a:lnTo>
                    <a:lnTo>
                      <a:pt x="9" y="2"/>
                    </a:lnTo>
                    <a:lnTo>
                      <a:pt x="4" y="0"/>
                    </a:lnTo>
                    <a:lnTo>
                      <a:pt x="7" y="23"/>
                    </a:lnTo>
                    <a:lnTo>
                      <a:pt x="9" y="43"/>
                    </a:lnTo>
                    <a:lnTo>
                      <a:pt x="9" y="62"/>
                    </a:lnTo>
                    <a:lnTo>
                      <a:pt x="2" y="112"/>
                    </a:lnTo>
                    <a:lnTo>
                      <a:pt x="2" y="131"/>
                    </a:lnTo>
                    <a:lnTo>
                      <a:pt x="0" y="153"/>
                    </a:lnTo>
                    <a:lnTo>
                      <a:pt x="2" y="151"/>
                    </a:lnTo>
                    <a:lnTo>
                      <a:pt x="9" y="151"/>
                    </a:lnTo>
                    <a:lnTo>
                      <a:pt x="9" y="148"/>
                    </a:lnTo>
                    <a:lnTo>
                      <a:pt x="16" y="148"/>
                    </a:lnTo>
                    <a:lnTo>
                      <a:pt x="19" y="120"/>
                    </a:lnTo>
                    <a:lnTo>
                      <a:pt x="21" y="81"/>
                    </a:lnTo>
                    <a:lnTo>
                      <a:pt x="21" y="9"/>
                    </a:lnTo>
                    <a:lnTo>
                      <a:pt x="19" y="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2" name="Freeform 1218"/>
              <p:cNvSpPr>
                <a:spLocks/>
              </p:cNvSpPr>
              <p:nvPr/>
            </p:nvSpPr>
            <p:spPr bwMode="auto">
              <a:xfrm>
                <a:off x="4293" y="5971"/>
                <a:ext cx="22" cy="156"/>
              </a:xfrm>
              <a:custGeom>
                <a:avLst/>
                <a:gdLst/>
                <a:ahLst/>
                <a:cxnLst>
                  <a:cxn ang="0">
                    <a:pos x="7" y="23"/>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3"/>
                  </a:cxn>
                  <a:cxn ang="0">
                    <a:pos x="21" y="12"/>
                  </a:cxn>
                  <a:cxn ang="0">
                    <a:pos x="16" y="9"/>
                  </a:cxn>
                  <a:cxn ang="0">
                    <a:pos x="11" y="4"/>
                  </a:cxn>
                  <a:cxn ang="0">
                    <a:pos x="9" y="4"/>
                  </a:cxn>
                  <a:cxn ang="0">
                    <a:pos x="4" y="0"/>
                  </a:cxn>
                  <a:cxn ang="0">
                    <a:pos x="7" y="23"/>
                  </a:cxn>
                </a:cxnLst>
                <a:rect l="0" t="0" r="r" b="b"/>
                <a:pathLst>
                  <a:path w="22" h="156">
                    <a:moveTo>
                      <a:pt x="7" y="23"/>
                    </a:moveTo>
                    <a:lnTo>
                      <a:pt x="7" y="81"/>
                    </a:lnTo>
                    <a:lnTo>
                      <a:pt x="2" y="115"/>
                    </a:lnTo>
                    <a:lnTo>
                      <a:pt x="0" y="134"/>
                    </a:lnTo>
                    <a:lnTo>
                      <a:pt x="0" y="156"/>
                    </a:lnTo>
                    <a:lnTo>
                      <a:pt x="2" y="153"/>
                    </a:lnTo>
                    <a:lnTo>
                      <a:pt x="7" y="153"/>
                    </a:lnTo>
                    <a:lnTo>
                      <a:pt x="9" y="151"/>
                    </a:lnTo>
                    <a:lnTo>
                      <a:pt x="16" y="151"/>
                    </a:lnTo>
                    <a:lnTo>
                      <a:pt x="19" y="120"/>
                    </a:lnTo>
                    <a:lnTo>
                      <a:pt x="21" y="83"/>
                    </a:lnTo>
                    <a:lnTo>
                      <a:pt x="21" y="12"/>
                    </a:lnTo>
                    <a:lnTo>
                      <a:pt x="16" y="9"/>
                    </a:lnTo>
                    <a:lnTo>
                      <a:pt x="11" y="4"/>
                    </a:lnTo>
                    <a:lnTo>
                      <a:pt x="9" y="4"/>
                    </a:lnTo>
                    <a:lnTo>
                      <a:pt x="4" y="0"/>
                    </a:lnTo>
                    <a:lnTo>
                      <a:pt x="7" y="23"/>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3" name="Freeform 1219"/>
              <p:cNvSpPr>
                <a:spLocks/>
              </p:cNvSpPr>
              <p:nvPr/>
            </p:nvSpPr>
            <p:spPr bwMode="auto">
              <a:xfrm>
                <a:off x="4288" y="5971"/>
                <a:ext cx="24" cy="156"/>
              </a:xfrm>
              <a:custGeom>
                <a:avLst/>
                <a:gdLst/>
                <a:ahLst/>
                <a:cxnLst>
                  <a:cxn ang="0">
                    <a:pos x="0" y="156"/>
                  </a:cxn>
                  <a:cxn ang="0">
                    <a:pos x="2" y="153"/>
                  </a:cxn>
                  <a:cxn ang="0">
                    <a:pos x="9" y="153"/>
                  </a:cxn>
                  <a:cxn ang="0">
                    <a:pos x="11" y="151"/>
                  </a:cxn>
                  <a:cxn ang="0">
                    <a:pos x="19" y="151"/>
                  </a:cxn>
                  <a:cxn ang="0">
                    <a:pos x="21" y="120"/>
                  </a:cxn>
                  <a:cxn ang="0">
                    <a:pos x="21" y="43"/>
                  </a:cxn>
                  <a:cxn ang="0">
                    <a:pos x="23" y="9"/>
                  </a:cxn>
                  <a:cxn ang="0">
                    <a:pos x="21" y="9"/>
                  </a:cxn>
                  <a:cxn ang="0">
                    <a:pos x="16" y="4"/>
                  </a:cxn>
                  <a:cxn ang="0">
                    <a:pos x="14" y="4"/>
                  </a:cxn>
                  <a:cxn ang="0">
                    <a:pos x="9" y="2"/>
                  </a:cxn>
                  <a:cxn ang="0">
                    <a:pos x="4" y="0"/>
                  </a:cxn>
                  <a:cxn ang="0">
                    <a:pos x="9" y="21"/>
                  </a:cxn>
                  <a:cxn ang="0">
                    <a:pos x="9" y="79"/>
                  </a:cxn>
                  <a:cxn ang="0">
                    <a:pos x="7" y="98"/>
                  </a:cxn>
                  <a:cxn ang="0">
                    <a:pos x="4" y="115"/>
                  </a:cxn>
                  <a:cxn ang="0">
                    <a:pos x="2" y="134"/>
                  </a:cxn>
                  <a:cxn ang="0">
                    <a:pos x="0" y="156"/>
                  </a:cxn>
                </a:cxnLst>
                <a:rect l="0" t="0" r="r" b="b"/>
                <a:pathLst>
                  <a:path w="24" h="156">
                    <a:moveTo>
                      <a:pt x="0" y="156"/>
                    </a:moveTo>
                    <a:lnTo>
                      <a:pt x="2" y="153"/>
                    </a:lnTo>
                    <a:lnTo>
                      <a:pt x="9" y="153"/>
                    </a:lnTo>
                    <a:lnTo>
                      <a:pt x="11" y="151"/>
                    </a:lnTo>
                    <a:lnTo>
                      <a:pt x="19" y="151"/>
                    </a:lnTo>
                    <a:lnTo>
                      <a:pt x="21" y="120"/>
                    </a:lnTo>
                    <a:lnTo>
                      <a:pt x="21" y="43"/>
                    </a:lnTo>
                    <a:lnTo>
                      <a:pt x="23" y="9"/>
                    </a:lnTo>
                    <a:lnTo>
                      <a:pt x="21" y="9"/>
                    </a:lnTo>
                    <a:lnTo>
                      <a:pt x="16" y="4"/>
                    </a:lnTo>
                    <a:lnTo>
                      <a:pt x="14" y="4"/>
                    </a:lnTo>
                    <a:lnTo>
                      <a:pt x="9" y="2"/>
                    </a:lnTo>
                    <a:lnTo>
                      <a:pt x="4" y="0"/>
                    </a:lnTo>
                    <a:lnTo>
                      <a:pt x="9" y="21"/>
                    </a:lnTo>
                    <a:lnTo>
                      <a:pt x="9" y="79"/>
                    </a:lnTo>
                    <a:lnTo>
                      <a:pt x="7" y="98"/>
                    </a:lnTo>
                    <a:lnTo>
                      <a:pt x="4" y="115"/>
                    </a:lnTo>
                    <a:lnTo>
                      <a:pt x="2" y="134"/>
                    </a:lnTo>
                    <a:lnTo>
                      <a:pt x="0" y="15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4" name="Freeform 1220"/>
              <p:cNvSpPr>
                <a:spLocks/>
              </p:cNvSpPr>
              <p:nvPr/>
            </p:nvSpPr>
            <p:spPr bwMode="auto">
              <a:xfrm>
                <a:off x="4286" y="5968"/>
                <a:ext cx="24" cy="159"/>
              </a:xfrm>
              <a:custGeom>
                <a:avLst/>
                <a:gdLst/>
                <a:ahLst/>
                <a:cxnLst>
                  <a:cxn ang="0">
                    <a:pos x="2" y="156"/>
                  </a:cxn>
                  <a:cxn ang="0">
                    <a:pos x="7" y="156"/>
                  </a:cxn>
                  <a:cxn ang="0">
                    <a:pos x="9" y="153"/>
                  </a:cxn>
                  <a:cxn ang="0">
                    <a:pos x="14" y="153"/>
                  </a:cxn>
                  <a:cxn ang="0">
                    <a:pos x="16" y="151"/>
                  </a:cxn>
                  <a:cxn ang="0">
                    <a:pos x="21" y="122"/>
                  </a:cxn>
                  <a:cxn ang="0">
                    <a:pos x="21" y="45"/>
                  </a:cxn>
                  <a:cxn ang="0">
                    <a:pos x="24" y="9"/>
                  </a:cxn>
                  <a:cxn ang="0">
                    <a:pos x="21" y="9"/>
                  </a:cxn>
                  <a:cxn ang="0">
                    <a:pos x="16" y="7"/>
                  </a:cxn>
                  <a:cxn ang="0">
                    <a:pos x="11" y="4"/>
                  </a:cxn>
                  <a:cxn ang="0">
                    <a:pos x="7" y="0"/>
                  </a:cxn>
                  <a:cxn ang="0">
                    <a:pos x="4" y="0"/>
                  </a:cxn>
                  <a:cxn ang="0">
                    <a:pos x="9" y="23"/>
                  </a:cxn>
                  <a:cxn ang="0">
                    <a:pos x="9" y="64"/>
                  </a:cxn>
                  <a:cxn ang="0">
                    <a:pos x="4" y="98"/>
                  </a:cxn>
                  <a:cxn ang="0">
                    <a:pos x="0" y="136"/>
                  </a:cxn>
                  <a:cxn ang="0">
                    <a:pos x="0" y="158"/>
                  </a:cxn>
                  <a:cxn ang="0">
                    <a:pos x="2" y="156"/>
                  </a:cxn>
                </a:cxnLst>
                <a:rect l="0" t="0" r="r" b="b"/>
                <a:pathLst>
                  <a:path w="24" h="159">
                    <a:moveTo>
                      <a:pt x="2" y="156"/>
                    </a:moveTo>
                    <a:lnTo>
                      <a:pt x="7" y="156"/>
                    </a:lnTo>
                    <a:lnTo>
                      <a:pt x="9" y="153"/>
                    </a:lnTo>
                    <a:lnTo>
                      <a:pt x="14" y="153"/>
                    </a:lnTo>
                    <a:lnTo>
                      <a:pt x="16" y="151"/>
                    </a:lnTo>
                    <a:lnTo>
                      <a:pt x="21" y="122"/>
                    </a:lnTo>
                    <a:lnTo>
                      <a:pt x="21" y="45"/>
                    </a:lnTo>
                    <a:lnTo>
                      <a:pt x="24" y="9"/>
                    </a:lnTo>
                    <a:lnTo>
                      <a:pt x="21" y="9"/>
                    </a:lnTo>
                    <a:lnTo>
                      <a:pt x="16" y="7"/>
                    </a:lnTo>
                    <a:lnTo>
                      <a:pt x="11" y="4"/>
                    </a:lnTo>
                    <a:lnTo>
                      <a:pt x="7" y="0"/>
                    </a:lnTo>
                    <a:lnTo>
                      <a:pt x="4" y="0"/>
                    </a:lnTo>
                    <a:lnTo>
                      <a:pt x="9" y="23"/>
                    </a:lnTo>
                    <a:lnTo>
                      <a:pt x="9" y="64"/>
                    </a:lnTo>
                    <a:lnTo>
                      <a:pt x="4" y="98"/>
                    </a:lnTo>
                    <a:lnTo>
                      <a:pt x="0" y="136"/>
                    </a:lnTo>
                    <a:lnTo>
                      <a:pt x="0" y="158"/>
                    </a:lnTo>
                    <a:lnTo>
                      <a:pt x="2" y="15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1221"/>
              <p:cNvSpPr>
                <a:spLocks/>
              </p:cNvSpPr>
              <p:nvPr/>
            </p:nvSpPr>
            <p:spPr bwMode="auto">
              <a:xfrm>
                <a:off x="4281" y="5966"/>
                <a:ext cx="24" cy="161"/>
              </a:xfrm>
              <a:custGeom>
                <a:avLst/>
                <a:gdLst/>
                <a:ahLst/>
                <a:cxnLst>
                  <a:cxn ang="0">
                    <a:pos x="9" y="23"/>
                  </a:cxn>
                  <a:cxn ang="0">
                    <a:pos x="11" y="45"/>
                  </a:cxn>
                  <a:cxn ang="0">
                    <a:pos x="11" y="64"/>
                  </a:cxn>
                  <a:cxn ang="0">
                    <a:pos x="9" y="83"/>
                  </a:cxn>
                  <a:cxn ang="0">
                    <a:pos x="7" y="100"/>
                  </a:cxn>
                  <a:cxn ang="0">
                    <a:pos x="2" y="139"/>
                  </a:cxn>
                  <a:cxn ang="0">
                    <a:pos x="0" y="160"/>
                  </a:cxn>
                  <a:cxn ang="0">
                    <a:pos x="2" y="158"/>
                  </a:cxn>
                  <a:cxn ang="0">
                    <a:pos x="7" y="158"/>
                  </a:cxn>
                  <a:cxn ang="0">
                    <a:pos x="9" y="156"/>
                  </a:cxn>
                  <a:cxn ang="0">
                    <a:pos x="16" y="156"/>
                  </a:cxn>
                  <a:cxn ang="0">
                    <a:pos x="19" y="153"/>
                  </a:cxn>
                  <a:cxn ang="0">
                    <a:pos x="21" y="124"/>
                  </a:cxn>
                  <a:cxn ang="0">
                    <a:pos x="23" y="86"/>
                  </a:cxn>
                  <a:cxn ang="0">
                    <a:pos x="23" y="9"/>
                  </a:cxn>
                  <a:cxn ang="0">
                    <a:pos x="21" y="9"/>
                  </a:cxn>
                  <a:cxn ang="0">
                    <a:pos x="16" y="7"/>
                  </a:cxn>
                  <a:cxn ang="0">
                    <a:pos x="11" y="2"/>
                  </a:cxn>
                  <a:cxn ang="0">
                    <a:pos x="7" y="0"/>
                  </a:cxn>
                  <a:cxn ang="0">
                    <a:pos x="9" y="23"/>
                  </a:cxn>
                </a:cxnLst>
                <a:rect l="0" t="0" r="r" b="b"/>
                <a:pathLst>
                  <a:path w="24" h="161">
                    <a:moveTo>
                      <a:pt x="9" y="23"/>
                    </a:moveTo>
                    <a:lnTo>
                      <a:pt x="11" y="45"/>
                    </a:lnTo>
                    <a:lnTo>
                      <a:pt x="11" y="64"/>
                    </a:lnTo>
                    <a:lnTo>
                      <a:pt x="9" y="83"/>
                    </a:lnTo>
                    <a:lnTo>
                      <a:pt x="7" y="100"/>
                    </a:lnTo>
                    <a:lnTo>
                      <a:pt x="2" y="139"/>
                    </a:lnTo>
                    <a:lnTo>
                      <a:pt x="0" y="160"/>
                    </a:lnTo>
                    <a:lnTo>
                      <a:pt x="2" y="158"/>
                    </a:lnTo>
                    <a:lnTo>
                      <a:pt x="7" y="158"/>
                    </a:lnTo>
                    <a:lnTo>
                      <a:pt x="9" y="156"/>
                    </a:lnTo>
                    <a:lnTo>
                      <a:pt x="16" y="156"/>
                    </a:lnTo>
                    <a:lnTo>
                      <a:pt x="19" y="153"/>
                    </a:lnTo>
                    <a:lnTo>
                      <a:pt x="21" y="124"/>
                    </a:lnTo>
                    <a:lnTo>
                      <a:pt x="23" y="86"/>
                    </a:lnTo>
                    <a:lnTo>
                      <a:pt x="23" y="9"/>
                    </a:lnTo>
                    <a:lnTo>
                      <a:pt x="21" y="9"/>
                    </a:lnTo>
                    <a:lnTo>
                      <a:pt x="16" y="7"/>
                    </a:lnTo>
                    <a:lnTo>
                      <a:pt x="11"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1222"/>
              <p:cNvSpPr>
                <a:spLocks/>
              </p:cNvSpPr>
              <p:nvPr/>
            </p:nvSpPr>
            <p:spPr bwMode="auto">
              <a:xfrm>
                <a:off x="4279" y="5966"/>
                <a:ext cx="24" cy="161"/>
              </a:xfrm>
              <a:custGeom>
                <a:avLst/>
                <a:gdLst/>
                <a:ahLst/>
                <a:cxnLst>
                  <a:cxn ang="0">
                    <a:pos x="2" y="139"/>
                  </a:cxn>
                  <a:cxn ang="0">
                    <a:pos x="0" y="160"/>
                  </a:cxn>
                  <a:cxn ang="0">
                    <a:pos x="2" y="158"/>
                  </a:cxn>
                  <a:cxn ang="0">
                    <a:pos x="7" y="158"/>
                  </a:cxn>
                  <a:cxn ang="0">
                    <a:pos x="9" y="156"/>
                  </a:cxn>
                  <a:cxn ang="0">
                    <a:pos x="16" y="156"/>
                  </a:cxn>
                  <a:cxn ang="0">
                    <a:pos x="19" y="153"/>
                  </a:cxn>
                  <a:cxn ang="0">
                    <a:pos x="21" y="122"/>
                  </a:cxn>
                  <a:cxn ang="0">
                    <a:pos x="21" y="83"/>
                  </a:cxn>
                  <a:cxn ang="0">
                    <a:pos x="23" y="45"/>
                  </a:cxn>
                  <a:cxn ang="0">
                    <a:pos x="23" y="9"/>
                  </a:cxn>
                  <a:cxn ang="0">
                    <a:pos x="21" y="9"/>
                  </a:cxn>
                  <a:cxn ang="0">
                    <a:pos x="16" y="4"/>
                  </a:cxn>
                  <a:cxn ang="0">
                    <a:pos x="11" y="2"/>
                  </a:cxn>
                  <a:cxn ang="0">
                    <a:pos x="7" y="0"/>
                  </a:cxn>
                  <a:cxn ang="0">
                    <a:pos x="9" y="23"/>
                  </a:cxn>
                  <a:cxn ang="0">
                    <a:pos x="11" y="43"/>
                  </a:cxn>
                  <a:cxn ang="0">
                    <a:pos x="9" y="64"/>
                  </a:cxn>
                  <a:cxn ang="0">
                    <a:pos x="9" y="81"/>
                  </a:cxn>
                  <a:cxn ang="0">
                    <a:pos x="2" y="139"/>
                  </a:cxn>
                </a:cxnLst>
                <a:rect l="0" t="0" r="r" b="b"/>
                <a:pathLst>
                  <a:path w="24" h="161">
                    <a:moveTo>
                      <a:pt x="2" y="139"/>
                    </a:moveTo>
                    <a:lnTo>
                      <a:pt x="0" y="160"/>
                    </a:lnTo>
                    <a:lnTo>
                      <a:pt x="2" y="158"/>
                    </a:lnTo>
                    <a:lnTo>
                      <a:pt x="7" y="158"/>
                    </a:lnTo>
                    <a:lnTo>
                      <a:pt x="9" y="156"/>
                    </a:lnTo>
                    <a:lnTo>
                      <a:pt x="16" y="156"/>
                    </a:lnTo>
                    <a:lnTo>
                      <a:pt x="19" y="153"/>
                    </a:lnTo>
                    <a:lnTo>
                      <a:pt x="21" y="122"/>
                    </a:lnTo>
                    <a:lnTo>
                      <a:pt x="21" y="83"/>
                    </a:lnTo>
                    <a:lnTo>
                      <a:pt x="23" y="45"/>
                    </a:lnTo>
                    <a:lnTo>
                      <a:pt x="23" y="9"/>
                    </a:lnTo>
                    <a:lnTo>
                      <a:pt x="21" y="9"/>
                    </a:lnTo>
                    <a:lnTo>
                      <a:pt x="16" y="4"/>
                    </a:lnTo>
                    <a:lnTo>
                      <a:pt x="11" y="2"/>
                    </a:lnTo>
                    <a:lnTo>
                      <a:pt x="7" y="0"/>
                    </a:lnTo>
                    <a:lnTo>
                      <a:pt x="9" y="23"/>
                    </a:lnTo>
                    <a:lnTo>
                      <a:pt x="11" y="43"/>
                    </a:lnTo>
                    <a:lnTo>
                      <a:pt x="9"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7" name="Freeform 1223"/>
              <p:cNvSpPr>
                <a:spLocks/>
              </p:cNvSpPr>
              <p:nvPr/>
            </p:nvSpPr>
            <p:spPr bwMode="auto">
              <a:xfrm>
                <a:off x="4276" y="5964"/>
                <a:ext cx="24" cy="163"/>
              </a:xfrm>
              <a:custGeom>
                <a:avLst/>
                <a:gdLst/>
                <a:ahLst/>
                <a:cxnLst>
                  <a:cxn ang="0">
                    <a:pos x="7" y="0"/>
                  </a:cxn>
                  <a:cxn ang="0">
                    <a:pos x="9" y="23"/>
                  </a:cxn>
                  <a:cxn ang="0">
                    <a:pos x="11" y="45"/>
                  </a:cxn>
                  <a:cxn ang="0">
                    <a:pos x="0" y="141"/>
                  </a:cxn>
                  <a:cxn ang="0">
                    <a:pos x="0" y="163"/>
                  </a:cxn>
                  <a:cxn ang="0">
                    <a:pos x="19" y="156"/>
                  </a:cxn>
                  <a:cxn ang="0">
                    <a:pos x="21" y="124"/>
                  </a:cxn>
                  <a:cxn ang="0">
                    <a:pos x="21" y="45"/>
                  </a:cxn>
                  <a:cxn ang="0">
                    <a:pos x="23" y="12"/>
                  </a:cxn>
                  <a:cxn ang="0">
                    <a:pos x="7" y="0"/>
                  </a:cxn>
                </a:cxnLst>
                <a:rect l="0" t="0" r="r" b="b"/>
                <a:pathLst>
                  <a:path w="24" h="163">
                    <a:moveTo>
                      <a:pt x="7" y="0"/>
                    </a:moveTo>
                    <a:lnTo>
                      <a:pt x="9" y="23"/>
                    </a:lnTo>
                    <a:lnTo>
                      <a:pt x="11" y="45"/>
                    </a:lnTo>
                    <a:lnTo>
                      <a:pt x="0" y="141"/>
                    </a:lnTo>
                    <a:lnTo>
                      <a:pt x="0" y="163"/>
                    </a:lnTo>
                    <a:lnTo>
                      <a:pt x="19" y="156"/>
                    </a:lnTo>
                    <a:lnTo>
                      <a:pt x="21" y="124"/>
                    </a:lnTo>
                    <a:lnTo>
                      <a:pt x="21" y="45"/>
                    </a:lnTo>
                    <a:lnTo>
                      <a:pt x="23" y="12"/>
                    </a:lnTo>
                    <a:lnTo>
                      <a:pt x="7"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1224"/>
              <p:cNvSpPr>
                <a:spLocks/>
              </p:cNvSpPr>
              <p:nvPr/>
            </p:nvSpPr>
            <p:spPr bwMode="auto">
              <a:xfrm>
                <a:off x="4015" y="6129"/>
                <a:ext cx="213" cy="19"/>
              </a:xfrm>
              <a:custGeom>
                <a:avLst/>
                <a:gdLst/>
                <a:ahLst/>
                <a:cxnLst>
                  <a:cxn ang="0">
                    <a:pos x="16" y="7"/>
                  </a:cxn>
                  <a:cxn ang="0">
                    <a:pos x="21" y="9"/>
                  </a:cxn>
                  <a:cxn ang="0">
                    <a:pos x="26" y="9"/>
                  </a:cxn>
                  <a:cxn ang="0">
                    <a:pos x="28" y="11"/>
                  </a:cxn>
                  <a:cxn ang="0">
                    <a:pos x="40" y="11"/>
                  </a:cxn>
                  <a:cxn ang="0">
                    <a:pos x="45" y="14"/>
                  </a:cxn>
                  <a:cxn ang="0">
                    <a:pos x="57" y="14"/>
                  </a:cxn>
                  <a:cxn ang="0">
                    <a:pos x="64" y="16"/>
                  </a:cxn>
                  <a:cxn ang="0">
                    <a:pos x="84" y="16"/>
                  </a:cxn>
                  <a:cxn ang="0">
                    <a:pos x="93" y="19"/>
                  </a:cxn>
                  <a:cxn ang="0">
                    <a:pos x="124" y="19"/>
                  </a:cxn>
                  <a:cxn ang="0">
                    <a:pos x="132" y="16"/>
                  </a:cxn>
                  <a:cxn ang="0">
                    <a:pos x="158" y="16"/>
                  </a:cxn>
                  <a:cxn ang="0">
                    <a:pos x="165" y="14"/>
                  </a:cxn>
                  <a:cxn ang="0">
                    <a:pos x="187" y="11"/>
                  </a:cxn>
                  <a:cxn ang="0">
                    <a:pos x="213" y="9"/>
                  </a:cxn>
                  <a:cxn ang="0">
                    <a:pos x="189" y="4"/>
                  </a:cxn>
                  <a:cxn ang="0">
                    <a:pos x="172" y="4"/>
                  </a:cxn>
                  <a:cxn ang="0">
                    <a:pos x="165" y="7"/>
                  </a:cxn>
                  <a:cxn ang="0">
                    <a:pos x="151" y="7"/>
                  </a:cxn>
                  <a:cxn ang="0">
                    <a:pos x="139" y="9"/>
                  </a:cxn>
                  <a:cxn ang="0">
                    <a:pos x="115" y="9"/>
                  </a:cxn>
                  <a:cxn ang="0">
                    <a:pos x="103" y="11"/>
                  </a:cxn>
                  <a:cxn ang="0">
                    <a:pos x="64" y="11"/>
                  </a:cxn>
                  <a:cxn ang="0">
                    <a:pos x="57" y="9"/>
                  </a:cxn>
                  <a:cxn ang="0">
                    <a:pos x="38" y="9"/>
                  </a:cxn>
                  <a:cxn ang="0">
                    <a:pos x="0" y="0"/>
                  </a:cxn>
                  <a:cxn ang="0">
                    <a:pos x="2" y="4"/>
                  </a:cxn>
                  <a:cxn ang="0">
                    <a:pos x="7" y="4"/>
                  </a:cxn>
                  <a:cxn ang="0">
                    <a:pos x="9" y="7"/>
                  </a:cxn>
                  <a:cxn ang="0">
                    <a:pos x="16" y="7"/>
                  </a:cxn>
                </a:cxnLst>
                <a:rect l="0" t="0" r="r" b="b"/>
                <a:pathLst>
                  <a:path w="213" h="19">
                    <a:moveTo>
                      <a:pt x="16" y="7"/>
                    </a:moveTo>
                    <a:lnTo>
                      <a:pt x="21" y="9"/>
                    </a:lnTo>
                    <a:lnTo>
                      <a:pt x="26" y="9"/>
                    </a:lnTo>
                    <a:lnTo>
                      <a:pt x="28" y="11"/>
                    </a:lnTo>
                    <a:lnTo>
                      <a:pt x="40" y="11"/>
                    </a:lnTo>
                    <a:lnTo>
                      <a:pt x="45" y="14"/>
                    </a:lnTo>
                    <a:lnTo>
                      <a:pt x="57" y="14"/>
                    </a:lnTo>
                    <a:lnTo>
                      <a:pt x="64" y="16"/>
                    </a:lnTo>
                    <a:lnTo>
                      <a:pt x="84" y="16"/>
                    </a:lnTo>
                    <a:lnTo>
                      <a:pt x="93" y="19"/>
                    </a:lnTo>
                    <a:lnTo>
                      <a:pt x="124" y="19"/>
                    </a:lnTo>
                    <a:lnTo>
                      <a:pt x="132" y="16"/>
                    </a:lnTo>
                    <a:lnTo>
                      <a:pt x="158" y="16"/>
                    </a:lnTo>
                    <a:lnTo>
                      <a:pt x="165" y="14"/>
                    </a:lnTo>
                    <a:lnTo>
                      <a:pt x="187" y="11"/>
                    </a:lnTo>
                    <a:lnTo>
                      <a:pt x="213" y="9"/>
                    </a:lnTo>
                    <a:lnTo>
                      <a:pt x="189" y="4"/>
                    </a:lnTo>
                    <a:lnTo>
                      <a:pt x="172" y="4"/>
                    </a:lnTo>
                    <a:lnTo>
                      <a:pt x="165" y="7"/>
                    </a:lnTo>
                    <a:lnTo>
                      <a:pt x="151" y="7"/>
                    </a:lnTo>
                    <a:lnTo>
                      <a:pt x="139" y="9"/>
                    </a:lnTo>
                    <a:lnTo>
                      <a:pt x="115" y="9"/>
                    </a:lnTo>
                    <a:lnTo>
                      <a:pt x="103" y="11"/>
                    </a:lnTo>
                    <a:lnTo>
                      <a:pt x="64" y="11"/>
                    </a:lnTo>
                    <a:lnTo>
                      <a:pt x="57" y="9"/>
                    </a:lnTo>
                    <a:lnTo>
                      <a:pt x="38" y="9"/>
                    </a:lnTo>
                    <a:lnTo>
                      <a:pt x="0" y="0"/>
                    </a:lnTo>
                    <a:lnTo>
                      <a:pt x="2" y="4"/>
                    </a:lnTo>
                    <a:lnTo>
                      <a:pt x="7" y="4"/>
                    </a:lnTo>
                    <a:lnTo>
                      <a:pt x="9" y="7"/>
                    </a:lnTo>
                    <a:lnTo>
                      <a:pt x="16"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9" name="Freeform 1225"/>
              <p:cNvSpPr>
                <a:spLocks/>
              </p:cNvSpPr>
              <p:nvPr/>
            </p:nvSpPr>
            <p:spPr bwMode="auto">
              <a:xfrm>
                <a:off x="4077" y="6148"/>
                <a:ext cx="79" cy="20"/>
              </a:xfrm>
              <a:custGeom>
                <a:avLst/>
                <a:gdLst/>
                <a:ahLst/>
                <a:cxnLst>
                  <a:cxn ang="0">
                    <a:pos x="0" y="0"/>
                  </a:cxn>
                  <a:cxn ang="0">
                    <a:pos x="0" y="0"/>
                  </a:cxn>
                  <a:cxn ang="0">
                    <a:pos x="4" y="4"/>
                  </a:cxn>
                  <a:cxn ang="0">
                    <a:pos x="19" y="14"/>
                  </a:cxn>
                  <a:cxn ang="0">
                    <a:pos x="31" y="16"/>
                  </a:cxn>
                  <a:cxn ang="0">
                    <a:pos x="48" y="16"/>
                  </a:cxn>
                  <a:cxn ang="0">
                    <a:pos x="67" y="19"/>
                  </a:cxn>
                  <a:cxn ang="0">
                    <a:pos x="79" y="19"/>
                  </a:cxn>
                  <a:cxn ang="0">
                    <a:pos x="71" y="14"/>
                  </a:cxn>
                  <a:cxn ang="0">
                    <a:pos x="62" y="12"/>
                  </a:cxn>
                  <a:cxn ang="0">
                    <a:pos x="60" y="4"/>
                  </a:cxn>
                  <a:cxn ang="0">
                    <a:pos x="57" y="0"/>
                  </a:cxn>
                  <a:cxn ang="0">
                    <a:pos x="0" y="0"/>
                  </a:cxn>
                </a:cxnLst>
                <a:rect l="0" t="0" r="r" b="b"/>
                <a:pathLst>
                  <a:path w="79" h="20">
                    <a:moveTo>
                      <a:pt x="0" y="0"/>
                    </a:moveTo>
                    <a:lnTo>
                      <a:pt x="0" y="0"/>
                    </a:lnTo>
                    <a:lnTo>
                      <a:pt x="4" y="4"/>
                    </a:lnTo>
                    <a:lnTo>
                      <a:pt x="19" y="14"/>
                    </a:lnTo>
                    <a:lnTo>
                      <a:pt x="31" y="16"/>
                    </a:lnTo>
                    <a:lnTo>
                      <a:pt x="48" y="16"/>
                    </a:lnTo>
                    <a:lnTo>
                      <a:pt x="67" y="19"/>
                    </a:lnTo>
                    <a:lnTo>
                      <a:pt x="79" y="19"/>
                    </a:lnTo>
                    <a:lnTo>
                      <a:pt x="71" y="14"/>
                    </a:lnTo>
                    <a:lnTo>
                      <a:pt x="62" y="12"/>
                    </a:lnTo>
                    <a:lnTo>
                      <a:pt x="60" y="4"/>
                    </a:lnTo>
                    <a:lnTo>
                      <a:pt x="5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1226"/>
              <p:cNvSpPr>
                <a:spLocks/>
              </p:cNvSpPr>
              <p:nvPr/>
            </p:nvSpPr>
            <p:spPr bwMode="auto">
              <a:xfrm>
                <a:off x="4063" y="6165"/>
                <a:ext cx="139" cy="34"/>
              </a:xfrm>
              <a:custGeom>
                <a:avLst/>
                <a:gdLst/>
                <a:ahLst/>
                <a:cxnLst>
                  <a:cxn ang="0">
                    <a:pos x="43" y="28"/>
                  </a:cxn>
                  <a:cxn ang="0">
                    <a:pos x="50" y="31"/>
                  </a:cxn>
                  <a:cxn ang="0">
                    <a:pos x="64" y="31"/>
                  </a:cxn>
                  <a:cxn ang="0">
                    <a:pos x="108" y="33"/>
                  </a:cxn>
                  <a:cxn ang="0">
                    <a:pos x="139" y="28"/>
                  </a:cxn>
                  <a:cxn ang="0">
                    <a:pos x="110" y="14"/>
                  </a:cxn>
                  <a:cxn ang="0">
                    <a:pos x="105" y="9"/>
                  </a:cxn>
                  <a:cxn ang="0">
                    <a:pos x="100" y="7"/>
                  </a:cxn>
                  <a:cxn ang="0">
                    <a:pos x="71" y="7"/>
                  </a:cxn>
                  <a:cxn ang="0">
                    <a:pos x="69" y="4"/>
                  </a:cxn>
                  <a:cxn ang="0">
                    <a:pos x="50" y="4"/>
                  </a:cxn>
                  <a:cxn ang="0">
                    <a:pos x="48" y="2"/>
                  </a:cxn>
                  <a:cxn ang="0">
                    <a:pos x="43" y="2"/>
                  </a:cxn>
                  <a:cxn ang="0">
                    <a:pos x="38" y="0"/>
                  </a:cxn>
                  <a:cxn ang="0">
                    <a:pos x="31" y="0"/>
                  </a:cxn>
                  <a:cxn ang="0">
                    <a:pos x="2" y="9"/>
                  </a:cxn>
                  <a:cxn ang="0">
                    <a:pos x="0" y="14"/>
                  </a:cxn>
                  <a:cxn ang="0">
                    <a:pos x="2" y="19"/>
                  </a:cxn>
                  <a:cxn ang="0">
                    <a:pos x="16" y="26"/>
                  </a:cxn>
                  <a:cxn ang="0">
                    <a:pos x="24" y="26"/>
                  </a:cxn>
                  <a:cxn ang="0">
                    <a:pos x="31" y="28"/>
                  </a:cxn>
                  <a:cxn ang="0">
                    <a:pos x="43" y="28"/>
                  </a:cxn>
                </a:cxnLst>
                <a:rect l="0" t="0" r="r" b="b"/>
                <a:pathLst>
                  <a:path w="139" h="34">
                    <a:moveTo>
                      <a:pt x="43" y="28"/>
                    </a:moveTo>
                    <a:lnTo>
                      <a:pt x="50" y="31"/>
                    </a:lnTo>
                    <a:lnTo>
                      <a:pt x="64" y="31"/>
                    </a:lnTo>
                    <a:lnTo>
                      <a:pt x="108" y="33"/>
                    </a:lnTo>
                    <a:lnTo>
                      <a:pt x="139" y="28"/>
                    </a:lnTo>
                    <a:lnTo>
                      <a:pt x="110" y="14"/>
                    </a:lnTo>
                    <a:lnTo>
                      <a:pt x="105" y="9"/>
                    </a:lnTo>
                    <a:lnTo>
                      <a:pt x="100" y="7"/>
                    </a:lnTo>
                    <a:lnTo>
                      <a:pt x="71" y="7"/>
                    </a:lnTo>
                    <a:lnTo>
                      <a:pt x="69" y="4"/>
                    </a:lnTo>
                    <a:lnTo>
                      <a:pt x="50" y="4"/>
                    </a:lnTo>
                    <a:lnTo>
                      <a:pt x="48" y="2"/>
                    </a:lnTo>
                    <a:lnTo>
                      <a:pt x="43" y="2"/>
                    </a:lnTo>
                    <a:lnTo>
                      <a:pt x="38" y="0"/>
                    </a:lnTo>
                    <a:lnTo>
                      <a:pt x="31" y="0"/>
                    </a:lnTo>
                    <a:lnTo>
                      <a:pt x="2" y="9"/>
                    </a:lnTo>
                    <a:lnTo>
                      <a:pt x="0" y="14"/>
                    </a:lnTo>
                    <a:lnTo>
                      <a:pt x="2" y="19"/>
                    </a:lnTo>
                    <a:lnTo>
                      <a:pt x="16" y="26"/>
                    </a:lnTo>
                    <a:lnTo>
                      <a:pt x="24" y="26"/>
                    </a:lnTo>
                    <a:lnTo>
                      <a:pt x="31" y="28"/>
                    </a:lnTo>
                    <a:lnTo>
                      <a:pt x="43" y="28"/>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1227"/>
              <p:cNvSpPr>
                <a:spLocks/>
              </p:cNvSpPr>
              <p:nvPr/>
            </p:nvSpPr>
            <p:spPr bwMode="auto">
              <a:xfrm>
                <a:off x="4080" y="6146"/>
                <a:ext cx="52" cy="22"/>
              </a:xfrm>
              <a:custGeom>
                <a:avLst/>
                <a:gdLst/>
                <a:ahLst/>
                <a:cxnLst>
                  <a:cxn ang="0">
                    <a:pos x="23" y="4"/>
                  </a:cxn>
                  <a:cxn ang="0">
                    <a:pos x="0" y="0"/>
                  </a:cxn>
                  <a:cxn ang="0">
                    <a:pos x="2" y="4"/>
                  </a:cxn>
                  <a:cxn ang="0">
                    <a:pos x="7" y="7"/>
                  </a:cxn>
                  <a:cxn ang="0">
                    <a:pos x="11" y="12"/>
                  </a:cxn>
                  <a:cxn ang="0">
                    <a:pos x="16" y="12"/>
                  </a:cxn>
                  <a:cxn ang="0">
                    <a:pos x="21" y="16"/>
                  </a:cxn>
                  <a:cxn ang="0">
                    <a:pos x="26" y="19"/>
                  </a:cxn>
                  <a:cxn ang="0">
                    <a:pos x="33" y="19"/>
                  </a:cxn>
                  <a:cxn ang="0">
                    <a:pos x="38" y="21"/>
                  </a:cxn>
                  <a:cxn ang="0">
                    <a:pos x="52" y="21"/>
                  </a:cxn>
                  <a:cxn ang="0">
                    <a:pos x="48" y="16"/>
                  </a:cxn>
                  <a:cxn ang="0">
                    <a:pos x="45" y="16"/>
                  </a:cxn>
                  <a:cxn ang="0">
                    <a:pos x="38" y="9"/>
                  </a:cxn>
                  <a:cxn ang="0">
                    <a:pos x="36" y="4"/>
                  </a:cxn>
                  <a:cxn ang="0">
                    <a:pos x="23" y="4"/>
                  </a:cxn>
                </a:cxnLst>
                <a:rect l="0" t="0" r="r" b="b"/>
                <a:pathLst>
                  <a:path w="52" h="22">
                    <a:moveTo>
                      <a:pt x="23" y="4"/>
                    </a:moveTo>
                    <a:lnTo>
                      <a:pt x="0" y="0"/>
                    </a:lnTo>
                    <a:lnTo>
                      <a:pt x="2" y="4"/>
                    </a:lnTo>
                    <a:lnTo>
                      <a:pt x="7" y="7"/>
                    </a:lnTo>
                    <a:lnTo>
                      <a:pt x="11" y="12"/>
                    </a:lnTo>
                    <a:lnTo>
                      <a:pt x="16" y="12"/>
                    </a:lnTo>
                    <a:lnTo>
                      <a:pt x="21" y="16"/>
                    </a:lnTo>
                    <a:lnTo>
                      <a:pt x="26" y="19"/>
                    </a:lnTo>
                    <a:lnTo>
                      <a:pt x="33" y="19"/>
                    </a:lnTo>
                    <a:lnTo>
                      <a:pt x="38" y="21"/>
                    </a:lnTo>
                    <a:lnTo>
                      <a:pt x="52" y="21"/>
                    </a:lnTo>
                    <a:lnTo>
                      <a:pt x="48" y="16"/>
                    </a:lnTo>
                    <a:lnTo>
                      <a:pt x="45" y="16"/>
                    </a:lnTo>
                    <a:lnTo>
                      <a:pt x="38" y="9"/>
                    </a:lnTo>
                    <a:lnTo>
                      <a:pt x="36"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2" name="Freeform 1228"/>
              <p:cNvSpPr>
                <a:spLocks/>
              </p:cNvSpPr>
              <p:nvPr/>
            </p:nvSpPr>
            <p:spPr bwMode="auto">
              <a:xfrm>
                <a:off x="4060" y="6163"/>
                <a:ext cx="113" cy="36"/>
              </a:xfrm>
              <a:custGeom>
                <a:avLst/>
                <a:gdLst/>
                <a:ahLst/>
                <a:cxnLst>
                  <a:cxn ang="0">
                    <a:pos x="28" y="0"/>
                  </a:cxn>
                  <a:cxn ang="0">
                    <a:pos x="0" y="14"/>
                  </a:cxn>
                  <a:cxn ang="0">
                    <a:pos x="2" y="19"/>
                  </a:cxn>
                  <a:cxn ang="0">
                    <a:pos x="7" y="23"/>
                  </a:cxn>
                  <a:cxn ang="0">
                    <a:pos x="11" y="26"/>
                  </a:cxn>
                  <a:cxn ang="0">
                    <a:pos x="16" y="26"/>
                  </a:cxn>
                  <a:cxn ang="0">
                    <a:pos x="24" y="28"/>
                  </a:cxn>
                  <a:cxn ang="0">
                    <a:pos x="28" y="28"/>
                  </a:cxn>
                  <a:cxn ang="0">
                    <a:pos x="36" y="31"/>
                  </a:cxn>
                  <a:cxn ang="0">
                    <a:pos x="43" y="31"/>
                  </a:cxn>
                  <a:cxn ang="0">
                    <a:pos x="50" y="33"/>
                  </a:cxn>
                  <a:cxn ang="0">
                    <a:pos x="74" y="33"/>
                  </a:cxn>
                  <a:cxn ang="0">
                    <a:pos x="79" y="35"/>
                  </a:cxn>
                  <a:cxn ang="0">
                    <a:pos x="112" y="35"/>
                  </a:cxn>
                  <a:cxn ang="0">
                    <a:pos x="98" y="26"/>
                  </a:cxn>
                  <a:cxn ang="0">
                    <a:pos x="86" y="7"/>
                  </a:cxn>
                  <a:cxn ang="0">
                    <a:pos x="64" y="7"/>
                  </a:cxn>
                  <a:cxn ang="0">
                    <a:pos x="38" y="2"/>
                  </a:cxn>
                  <a:cxn ang="0">
                    <a:pos x="28" y="0"/>
                  </a:cxn>
                </a:cxnLst>
                <a:rect l="0" t="0" r="r" b="b"/>
                <a:pathLst>
                  <a:path w="113" h="36">
                    <a:moveTo>
                      <a:pt x="28" y="0"/>
                    </a:moveTo>
                    <a:lnTo>
                      <a:pt x="0" y="14"/>
                    </a:lnTo>
                    <a:lnTo>
                      <a:pt x="2" y="19"/>
                    </a:lnTo>
                    <a:lnTo>
                      <a:pt x="7" y="23"/>
                    </a:lnTo>
                    <a:lnTo>
                      <a:pt x="11" y="26"/>
                    </a:lnTo>
                    <a:lnTo>
                      <a:pt x="16" y="26"/>
                    </a:lnTo>
                    <a:lnTo>
                      <a:pt x="24" y="28"/>
                    </a:lnTo>
                    <a:lnTo>
                      <a:pt x="28" y="28"/>
                    </a:lnTo>
                    <a:lnTo>
                      <a:pt x="36" y="31"/>
                    </a:lnTo>
                    <a:lnTo>
                      <a:pt x="43" y="31"/>
                    </a:lnTo>
                    <a:lnTo>
                      <a:pt x="50" y="33"/>
                    </a:lnTo>
                    <a:lnTo>
                      <a:pt x="74" y="33"/>
                    </a:lnTo>
                    <a:lnTo>
                      <a:pt x="79" y="35"/>
                    </a:lnTo>
                    <a:lnTo>
                      <a:pt x="112" y="35"/>
                    </a:lnTo>
                    <a:lnTo>
                      <a:pt x="98" y="26"/>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3" name="Freeform 1229"/>
              <p:cNvSpPr>
                <a:spLocks/>
              </p:cNvSpPr>
              <p:nvPr/>
            </p:nvSpPr>
            <p:spPr bwMode="auto">
              <a:xfrm>
                <a:off x="3950" y="6036"/>
                <a:ext cx="36" cy="7"/>
              </a:xfrm>
              <a:custGeom>
                <a:avLst/>
                <a:gdLst/>
                <a:ahLst/>
                <a:cxnLst>
                  <a:cxn ang="0">
                    <a:pos x="21" y="2"/>
                  </a:cxn>
                  <a:cxn ang="0">
                    <a:pos x="19" y="0"/>
                  </a:cxn>
                  <a:cxn ang="0">
                    <a:pos x="14" y="0"/>
                  </a:cxn>
                  <a:cxn ang="0">
                    <a:pos x="11" y="2"/>
                  </a:cxn>
                  <a:cxn ang="0">
                    <a:pos x="0" y="2"/>
                  </a:cxn>
                  <a:cxn ang="0">
                    <a:pos x="0" y="7"/>
                  </a:cxn>
                  <a:cxn ang="0">
                    <a:pos x="35" y="7"/>
                  </a:cxn>
                  <a:cxn ang="0">
                    <a:pos x="35" y="2"/>
                  </a:cxn>
                  <a:cxn ang="0">
                    <a:pos x="21" y="2"/>
                  </a:cxn>
                </a:cxnLst>
                <a:rect l="0" t="0" r="r" b="b"/>
                <a:pathLst>
                  <a:path w="36" h="7">
                    <a:moveTo>
                      <a:pt x="21" y="2"/>
                    </a:moveTo>
                    <a:lnTo>
                      <a:pt x="19" y="0"/>
                    </a:lnTo>
                    <a:lnTo>
                      <a:pt x="14" y="0"/>
                    </a:lnTo>
                    <a:lnTo>
                      <a:pt x="11" y="2"/>
                    </a:lnTo>
                    <a:lnTo>
                      <a:pt x="0" y="2"/>
                    </a:lnTo>
                    <a:lnTo>
                      <a:pt x="0" y="7"/>
                    </a:lnTo>
                    <a:lnTo>
                      <a:pt x="35" y="7"/>
                    </a:lnTo>
                    <a:lnTo>
                      <a:pt x="35" y="2"/>
                    </a:lnTo>
                    <a:lnTo>
                      <a:pt x="21"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4" name="Freeform 1230"/>
              <p:cNvSpPr>
                <a:spLocks/>
              </p:cNvSpPr>
              <p:nvPr/>
            </p:nvSpPr>
            <p:spPr bwMode="auto">
              <a:xfrm>
                <a:off x="3948" y="6052"/>
                <a:ext cx="38" cy="99"/>
              </a:xfrm>
              <a:custGeom>
                <a:avLst/>
                <a:gdLst/>
                <a:ahLst/>
                <a:cxnLst>
                  <a:cxn ang="0">
                    <a:pos x="28" y="86"/>
                  </a:cxn>
                  <a:cxn ang="0">
                    <a:pos x="0" y="83"/>
                  </a:cxn>
                  <a:cxn ang="0">
                    <a:pos x="0" y="98"/>
                  </a:cxn>
                  <a:cxn ang="0">
                    <a:pos x="4" y="88"/>
                  </a:cxn>
                  <a:cxn ang="0">
                    <a:pos x="38" y="88"/>
                  </a:cxn>
                  <a:cxn ang="0">
                    <a:pos x="35" y="72"/>
                  </a:cxn>
                  <a:cxn ang="0">
                    <a:pos x="33" y="50"/>
                  </a:cxn>
                  <a:cxn ang="0">
                    <a:pos x="33" y="4"/>
                  </a:cxn>
                  <a:cxn ang="0">
                    <a:pos x="38" y="0"/>
                  </a:cxn>
                  <a:cxn ang="0">
                    <a:pos x="28" y="0"/>
                  </a:cxn>
                  <a:cxn ang="0">
                    <a:pos x="28" y="86"/>
                  </a:cxn>
                </a:cxnLst>
                <a:rect l="0" t="0" r="r" b="b"/>
                <a:pathLst>
                  <a:path w="38" h="99">
                    <a:moveTo>
                      <a:pt x="28" y="86"/>
                    </a:moveTo>
                    <a:lnTo>
                      <a:pt x="0" y="83"/>
                    </a:lnTo>
                    <a:lnTo>
                      <a:pt x="0" y="98"/>
                    </a:lnTo>
                    <a:lnTo>
                      <a:pt x="4" y="88"/>
                    </a:lnTo>
                    <a:lnTo>
                      <a:pt x="38" y="88"/>
                    </a:lnTo>
                    <a:lnTo>
                      <a:pt x="35" y="72"/>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5" name="Freeform 1231"/>
              <p:cNvSpPr>
                <a:spLocks/>
              </p:cNvSpPr>
              <p:nvPr/>
            </p:nvSpPr>
            <p:spPr bwMode="auto">
              <a:xfrm>
                <a:off x="3943" y="6043"/>
                <a:ext cx="48" cy="110"/>
              </a:xfrm>
              <a:custGeom>
                <a:avLst/>
                <a:gdLst/>
                <a:ahLst/>
                <a:cxnLst>
                  <a:cxn ang="0">
                    <a:pos x="0" y="9"/>
                  </a:cxn>
                  <a:cxn ang="0">
                    <a:pos x="0" y="110"/>
                  </a:cxn>
                  <a:cxn ang="0">
                    <a:pos x="4" y="110"/>
                  </a:cxn>
                  <a:cxn ang="0">
                    <a:pos x="4" y="14"/>
                  </a:cxn>
                  <a:cxn ang="0">
                    <a:pos x="48" y="7"/>
                  </a:cxn>
                  <a:cxn ang="0">
                    <a:pos x="48" y="2"/>
                  </a:cxn>
                  <a:cxn ang="0">
                    <a:pos x="2" y="0"/>
                  </a:cxn>
                  <a:cxn ang="0">
                    <a:pos x="0" y="9"/>
                  </a:cxn>
                </a:cxnLst>
                <a:rect l="0" t="0" r="r" b="b"/>
                <a:pathLst>
                  <a:path w="48" h="110">
                    <a:moveTo>
                      <a:pt x="0" y="9"/>
                    </a:moveTo>
                    <a:lnTo>
                      <a:pt x="0" y="110"/>
                    </a:lnTo>
                    <a:lnTo>
                      <a:pt x="4" y="110"/>
                    </a:lnTo>
                    <a:lnTo>
                      <a:pt x="4" y="14"/>
                    </a:lnTo>
                    <a:lnTo>
                      <a:pt x="48" y="7"/>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6" name="Freeform 1232"/>
              <p:cNvSpPr>
                <a:spLocks/>
              </p:cNvSpPr>
              <p:nvPr/>
            </p:nvSpPr>
            <p:spPr bwMode="auto">
              <a:xfrm>
                <a:off x="3950" y="6055"/>
                <a:ext cx="41" cy="93"/>
              </a:xfrm>
              <a:custGeom>
                <a:avLst/>
                <a:gdLst/>
                <a:ahLst/>
                <a:cxnLst>
                  <a:cxn ang="0">
                    <a:pos x="33" y="31"/>
                  </a:cxn>
                  <a:cxn ang="0">
                    <a:pos x="35" y="19"/>
                  </a:cxn>
                  <a:cxn ang="0">
                    <a:pos x="40" y="0"/>
                  </a:cxn>
                  <a:cxn ang="0">
                    <a:pos x="31" y="2"/>
                  </a:cxn>
                  <a:cxn ang="0">
                    <a:pos x="31" y="86"/>
                  </a:cxn>
                  <a:cxn ang="0">
                    <a:pos x="23" y="86"/>
                  </a:cxn>
                  <a:cxn ang="0">
                    <a:pos x="2" y="83"/>
                  </a:cxn>
                  <a:cxn ang="0">
                    <a:pos x="0" y="91"/>
                  </a:cxn>
                  <a:cxn ang="0">
                    <a:pos x="35" y="93"/>
                  </a:cxn>
                  <a:cxn ang="0">
                    <a:pos x="33" y="79"/>
                  </a:cxn>
                  <a:cxn ang="0">
                    <a:pos x="33" y="31"/>
                  </a:cxn>
                </a:cxnLst>
                <a:rect l="0" t="0" r="r" b="b"/>
                <a:pathLst>
                  <a:path w="41" h="93">
                    <a:moveTo>
                      <a:pt x="33" y="31"/>
                    </a:moveTo>
                    <a:lnTo>
                      <a:pt x="35" y="19"/>
                    </a:lnTo>
                    <a:lnTo>
                      <a:pt x="40" y="0"/>
                    </a:lnTo>
                    <a:lnTo>
                      <a:pt x="31" y="2"/>
                    </a:lnTo>
                    <a:lnTo>
                      <a:pt x="31" y="86"/>
                    </a:lnTo>
                    <a:lnTo>
                      <a:pt x="23" y="86"/>
                    </a:lnTo>
                    <a:lnTo>
                      <a:pt x="2" y="83"/>
                    </a:lnTo>
                    <a:lnTo>
                      <a:pt x="0" y="91"/>
                    </a:lnTo>
                    <a:lnTo>
                      <a:pt x="35"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1233"/>
              <p:cNvSpPr>
                <a:spLocks/>
              </p:cNvSpPr>
              <p:nvPr/>
            </p:nvSpPr>
            <p:spPr bwMode="auto">
              <a:xfrm>
                <a:off x="3960" y="6062"/>
                <a:ext cx="4" cy="10"/>
              </a:xfrm>
              <a:custGeom>
                <a:avLst/>
                <a:gdLst/>
                <a:ahLst/>
                <a:cxnLst>
                  <a:cxn ang="0">
                    <a:pos x="2" y="0"/>
                  </a:cxn>
                  <a:cxn ang="0">
                    <a:pos x="0" y="0"/>
                  </a:cxn>
                  <a:cxn ang="0">
                    <a:pos x="0" y="7"/>
                  </a:cxn>
                  <a:cxn ang="0">
                    <a:pos x="4" y="9"/>
                  </a:cxn>
                  <a:cxn ang="0">
                    <a:pos x="4" y="0"/>
                  </a:cxn>
                  <a:cxn ang="0">
                    <a:pos x="2" y="0"/>
                  </a:cxn>
                </a:cxnLst>
                <a:rect l="0" t="0" r="r" b="b"/>
                <a:pathLst>
                  <a:path w="4"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1234"/>
              <p:cNvSpPr>
                <a:spLocks/>
              </p:cNvSpPr>
              <p:nvPr/>
            </p:nvSpPr>
            <p:spPr bwMode="auto">
              <a:xfrm>
                <a:off x="3960" y="6084"/>
                <a:ext cx="4" cy="9"/>
              </a:xfrm>
              <a:custGeom>
                <a:avLst/>
                <a:gdLst/>
                <a:ahLst/>
                <a:cxnLst>
                  <a:cxn ang="0">
                    <a:pos x="2" y="0"/>
                  </a:cxn>
                  <a:cxn ang="0">
                    <a:pos x="0" y="0"/>
                  </a:cxn>
                  <a:cxn ang="0">
                    <a:pos x="0" y="7"/>
                  </a:cxn>
                  <a:cxn ang="0">
                    <a:pos x="4" y="9"/>
                  </a:cxn>
                  <a:cxn ang="0">
                    <a:pos x="4" y="0"/>
                  </a:cxn>
                  <a:cxn ang="0">
                    <a:pos x="2" y="0"/>
                  </a:cxn>
                </a:cxnLst>
                <a:rect l="0" t="0" r="r" b="b"/>
                <a:pathLst>
                  <a:path w="4" h="9">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1235"/>
              <p:cNvSpPr>
                <a:spLocks/>
              </p:cNvSpPr>
              <p:nvPr/>
            </p:nvSpPr>
            <p:spPr bwMode="auto">
              <a:xfrm>
                <a:off x="3957" y="6060"/>
                <a:ext cx="7"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7"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1236"/>
              <p:cNvSpPr>
                <a:spLocks/>
              </p:cNvSpPr>
              <p:nvPr/>
            </p:nvSpPr>
            <p:spPr bwMode="auto">
              <a:xfrm>
                <a:off x="3957" y="6081"/>
                <a:ext cx="7"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7"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1237"/>
              <p:cNvSpPr>
                <a:spLocks/>
              </p:cNvSpPr>
              <p:nvPr/>
            </p:nvSpPr>
            <p:spPr bwMode="auto">
              <a:xfrm>
                <a:off x="3950" y="5968"/>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1238"/>
              <p:cNvSpPr>
                <a:spLocks/>
              </p:cNvSpPr>
              <p:nvPr/>
            </p:nvSpPr>
            <p:spPr bwMode="auto">
              <a:xfrm>
                <a:off x="3964" y="5966"/>
                <a:ext cx="8" cy="2"/>
              </a:xfrm>
              <a:custGeom>
                <a:avLst/>
                <a:gdLst/>
                <a:ahLst/>
                <a:cxnLst>
                  <a:cxn ang="0">
                    <a:pos x="2" y="0"/>
                  </a:cxn>
                  <a:cxn ang="0">
                    <a:pos x="2" y="0"/>
                  </a:cxn>
                  <a:cxn ang="0">
                    <a:pos x="0" y="2"/>
                  </a:cxn>
                  <a:cxn ang="0">
                    <a:pos x="7" y="2"/>
                  </a:cxn>
                  <a:cxn ang="0">
                    <a:pos x="7" y="0"/>
                  </a:cxn>
                  <a:cxn ang="0">
                    <a:pos x="2" y="0"/>
                  </a:cxn>
                </a:cxnLst>
                <a:rect l="0" t="0" r="r" b="b"/>
                <a:pathLst>
                  <a:path w="8"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1239"/>
              <p:cNvSpPr>
                <a:spLocks/>
              </p:cNvSpPr>
              <p:nvPr/>
            </p:nvSpPr>
            <p:spPr bwMode="auto">
              <a:xfrm>
                <a:off x="3979" y="596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1240"/>
              <p:cNvSpPr>
                <a:spLocks/>
              </p:cNvSpPr>
              <p:nvPr/>
            </p:nvSpPr>
            <p:spPr bwMode="auto">
              <a:xfrm>
                <a:off x="3950" y="5968"/>
                <a:ext cx="7" cy="3"/>
              </a:xfrm>
              <a:custGeom>
                <a:avLst/>
                <a:gdLst/>
                <a:ahLst/>
                <a:cxnLst>
                  <a:cxn ang="0">
                    <a:pos x="2" y="0"/>
                  </a:cxn>
                  <a:cxn ang="0">
                    <a:pos x="2" y="0"/>
                  </a:cxn>
                  <a:cxn ang="0">
                    <a:pos x="0" y="2"/>
                  </a:cxn>
                  <a:cxn ang="0">
                    <a:pos x="7" y="2"/>
                  </a:cxn>
                  <a:cxn ang="0">
                    <a:pos x="2" y="0"/>
                  </a:cxn>
                </a:cxnLst>
                <a:rect l="0" t="0" r="r" b="b"/>
                <a:pathLst>
                  <a:path w="7" h="3">
                    <a:moveTo>
                      <a:pt x="2" y="0"/>
                    </a:moveTo>
                    <a:lnTo>
                      <a:pt x="2" y="0"/>
                    </a:lnTo>
                    <a:lnTo>
                      <a:pt x="0" y="2"/>
                    </a:lnTo>
                    <a:lnTo>
                      <a:pt x="7"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1241"/>
              <p:cNvSpPr>
                <a:spLocks/>
              </p:cNvSpPr>
              <p:nvPr/>
            </p:nvSpPr>
            <p:spPr bwMode="auto">
              <a:xfrm>
                <a:off x="3964" y="5966"/>
                <a:ext cx="8" cy="2"/>
              </a:xfrm>
              <a:custGeom>
                <a:avLst/>
                <a:gdLst/>
                <a:ahLst/>
                <a:cxnLst>
                  <a:cxn ang="0">
                    <a:pos x="2" y="0"/>
                  </a:cxn>
                  <a:cxn ang="0">
                    <a:pos x="2" y="0"/>
                  </a:cxn>
                  <a:cxn ang="0">
                    <a:pos x="0" y="2"/>
                  </a:cxn>
                  <a:cxn ang="0">
                    <a:pos x="7" y="2"/>
                  </a:cxn>
                  <a:cxn ang="0">
                    <a:pos x="2" y="0"/>
                  </a:cxn>
                </a:cxnLst>
                <a:rect l="0" t="0" r="r" b="b"/>
                <a:pathLst>
                  <a:path w="8" h="2">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1242"/>
              <p:cNvSpPr>
                <a:spLocks/>
              </p:cNvSpPr>
              <p:nvPr/>
            </p:nvSpPr>
            <p:spPr bwMode="auto">
              <a:xfrm>
                <a:off x="3979" y="5966"/>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1243"/>
              <p:cNvSpPr>
                <a:spLocks/>
              </p:cNvSpPr>
              <p:nvPr/>
            </p:nvSpPr>
            <p:spPr bwMode="auto">
              <a:xfrm>
                <a:off x="3952" y="6160"/>
                <a:ext cx="44" cy="15"/>
              </a:xfrm>
              <a:custGeom>
                <a:avLst/>
                <a:gdLst/>
                <a:ahLst/>
                <a:cxnLst>
                  <a:cxn ang="0">
                    <a:pos x="0" y="0"/>
                  </a:cxn>
                  <a:cxn ang="0">
                    <a:pos x="0" y="9"/>
                  </a:cxn>
                  <a:cxn ang="0">
                    <a:pos x="43" y="14"/>
                  </a:cxn>
                  <a:cxn ang="0">
                    <a:pos x="43" y="4"/>
                  </a:cxn>
                  <a:cxn ang="0">
                    <a:pos x="0" y="0"/>
                  </a:cxn>
                </a:cxnLst>
                <a:rect l="0" t="0" r="r" b="b"/>
                <a:pathLst>
                  <a:path w="44"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1244"/>
              <p:cNvSpPr>
                <a:spLocks/>
              </p:cNvSpPr>
              <p:nvPr/>
            </p:nvSpPr>
            <p:spPr bwMode="auto">
              <a:xfrm>
                <a:off x="4164" y="5923"/>
                <a:ext cx="14" cy="170"/>
              </a:xfrm>
              <a:custGeom>
                <a:avLst/>
                <a:gdLst/>
                <a:ahLst/>
                <a:cxnLst>
                  <a:cxn ang="0">
                    <a:pos x="7" y="40"/>
                  </a:cxn>
                  <a:cxn ang="0">
                    <a:pos x="7" y="0"/>
                  </a:cxn>
                  <a:cxn ang="0">
                    <a:pos x="2" y="2"/>
                  </a:cxn>
                  <a:cxn ang="0">
                    <a:pos x="2" y="86"/>
                  </a:cxn>
                  <a:cxn ang="0">
                    <a:pos x="0" y="127"/>
                  </a:cxn>
                  <a:cxn ang="0">
                    <a:pos x="0" y="167"/>
                  </a:cxn>
                  <a:cxn ang="0">
                    <a:pos x="14" y="170"/>
                  </a:cxn>
                  <a:cxn ang="0">
                    <a:pos x="2" y="165"/>
                  </a:cxn>
                  <a:cxn ang="0">
                    <a:pos x="4" y="124"/>
                  </a:cxn>
                  <a:cxn ang="0">
                    <a:pos x="4" y="81"/>
                  </a:cxn>
                  <a:cxn ang="0">
                    <a:pos x="7" y="40"/>
                  </a:cxn>
                </a:cxnLst>
                <a:rect l="0" t="0" r="r" b="b"/>
                <a:pathLst>
                  <a:path w="14" h="170">
                    <a:moveTo>
                      <a:pt x="7" y="40"/>
                    </a:moveTo>
                    <a:lnTo>
                      <a:pt x="7" y="0"/>
                    </a:lnTo>
                    <a:lnTo>
                      <a:pt x="2" y="2"/>
                    </a:lnTo>
                    <a:lnTo>
                      <a:pt x="2" y="86"/>
                    </a:lnTo>
                    <a:lnTo>
                      <a:pt x="0" y="127"/>
                    </a:lnTo>
                    <a:lnTo>
                      <a:pt x="0" y="167"/>
                    </a:lnTo>
                    <a:lnTo>
                      <a:pt x="14" y="170"/>
                    </a:lnTo>
                    <a:lnTo>
                      <a:pt x="2" y="165"/>
                    </a:lnTo>
                    <a:lnTo>
                      <a:pt x="4" y="124"/>
                    </a:lnTo>
                    <a:lnTo>
                      <a:pt x="4" y="81"/>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1245"/>
              <p:cNvSpPr>
                <a:spLocks/>
              </p:cNvSpPr>
              <p:nvPr/>
            </p:nvSpPr>
            <p:spPr bwMode="auto">
              <a:xfrm>
                <a:off x="4192" y="6100"/>
                <a:ext cx="72" cy="111"/>
              </a:xfrm>
              <a:custGeom>
                <a:avLst/>
                <a:gdLst/>
                <a:ahLst/>
                <a:cxnLst>
                  <a:cxn ang="0">
                    <a:pos x="7" y="2"/>
                  </a:cxn>
                  <a:cxn ang="0">
                    <a:pos x="7" y="2"/>
                  </a:cxn>
                  <a:cxn ang="0">
                    <a:pos x="2" y="23"/>
                  </a:cxn>
                  <a:cxn ang="0">
                    <a:pos x="0" y="74"/>
                  </a:cxn>
                  <a:cxn ang="0">
                    <a:pos x="0" y="103"/>
                  </a:cxn>
                  <a:cxn ang="0">
                    <a:pos x="40" y="110"/>
                  </a:cxn>
                  <a:cxn ang="0">
                    <a:pos x="72" y="103"/>
                  </a:cxn>
                  <a:cxn ang="0">
                    <a:pos x="72" y="76"/>
                  </a:cxn>
                  <a:cxn ang="0">
                    <a:pos x="69" y="64"/>
                  </a:cxn>
                  <a:cxn ang="0">
                    <a:pos x="69" y="40"/>
                  </a:cxn>
                  <a:cxn ang="0">
                    <a:pos x="64" y="16"/>
                  </a:cxn>
                  <a:cxn ang="0">
                    <a:pos x="62" y="2"/>
                  </a:cxn>
                  <a:cxn ang="0">
                    <a:pos x="33" y="0"/>
                  </a:cxn>
                  <a:cxn ang="0">
                    <a:pos x="7" y="2"/>
                  </a:cxn>
                </a:cxnLst>
                <a:rect l="0" t="0" r="r" b="b"/>
                <a:pathLst>
                  <a:path w="72" h="111">
                    <a:moveTo>
                      <a:pt x="7" y="2"/>
                    </a:moveTo>
                    <a:lnTo>
                      <a:pt x="7" y="2"/>
                    </a:lnTo>
                    <a:lnTo>
                      <a:pt x="2" y="23"/>
                    </a:lnTo>
                    <a:lnTo>
                      <a:pt x="0" y="74"/>
                    </a:lnTo>
                    <a:lnTo>
                      <a:pt x="0" y="103"/>
                    </a:lnTo>
                    <a:lnTo>
                      <a:pt x="40" y="110"/>
                    </a:lnTo>
                    <a:lnTo>
                      <a:pt x="72" y="103"/>
                    </a:lnTo>
                    <a:lnTo>
                      <a:pt x="72"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1246"/>
              <p:cNvSpPr>
                <a:spLocks/>
              </p:cNvSpPr>
              <p:nvPr/>
            </p:nvSpPr>
            <p:spPr bwMode="auto">
              <a:xfrm>
                <a:off x="4190" y="6112"/>
                <a:ext cx="46" cy="87"/>
              </a:xfrm>
              <a:custGeom>
                <a:avLst/>
                <a:gdLst/>
                <a:ahLst/>
                <a:cxnLst>
                  <a:cxn ang="0">
                    <a:pos x="43" y="0"/>
                  </a:cxn>
                  <a:cxn ang="0">
                    <a:pos x="7" y="0"/>
                  </a:cxn>
                  <a:cxn ang="0">
                    <a:pos x="2" y="21"/>
                  </a:cxn>
                  <a:cxn ang="0">
                    <a:pos x="2" y="40"/>
                  </a:cxn>
                  <a:cxn ang="0">
                    <a:pos x="0" y="60"/>
                  </a:cxn>
                  <a:cxn ang="0">
                    <a:pos x="0" y="81"/>
                  </a:cxn>
                  <a:cxn ang="0">
                    <a:pos x="2" y="83"/>
                  </a:cxn>
                  <a:cxn ang="0">
                    <a:pos x="26" y="83"/>
                  </a:cxn>
                  <a:cxn ang="0">
                    <a:pos x="28" y="86"/>
                  </a:cxn>
                  <a:cxn ang="0">
                    <a:pos x="43" y="86"/>
                  </a:cxn>
                  <a:cxn ang="0">
                    <a:pos x="45" y="64"/>
                  </a:cxn>
                  <a:cxn ang="0">
                    <a:pos x="45" y="21"/>
                  </a:cxn>
                  <a:cxn ang="0">
                    <a:pos x="43" y="0"/>
                  </a:cxn>
                </a:cxnLst>
                <a:rect l="0" t="0" r="r" b="b"/>
                <a:pathLst>
                  <a:path w="46" h="87">
                    <a:moveTo>
                      <a:pt x="43" y="0"/>
                    </a:moveTo>
                    <a:lnTo>
                      <a:pt x="7" y="0"/>
                    </a:lnTo>
                    <a:lnTo>
                      <a:pt x="2" y="21"/>
                    </a:lnTo>
                    <a:lnTo>
                      <a:pt x="2" y="40"/>
                    </a:lnTo>
                    <a:lnTo>
                      <a:pt x="0" y="60"/>
                    </a:lnTo>
                    <a:lnTo>
                      <a:pt x="0" y="81"/>
                    </a:lnTo>
                    <a:lnTo>
                      <a:pt x="2" y="83"/>
                    </a:lnTo>
                    <a:lnTo>
                      <a:pt x="26" y="83"/>
                    </a:lnTo>
                    <a:lnTo>
                      <a:pt x="28" y="86"/>
                    </a:lnTo>
                    <a:lnTo>
                      <a:pt x="43" y="86"/>
                    </a:lnTo>
                    <a:lnTo>
                      <a:pt x="45" y="64"/>
                    </a:lnTo>
                    <a:lnTo>
                      <a:pt x="45" y="21"/>
                    </a:lnTo>
                    <a:lnTo>
                      <a:pt x="43"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1247"/>
              <p:cNvSpPr>
                <a:spLocks/>
              </p:cNvSpPr>
              <p:nvPr/>
            </p:nvSpPr>
            <p:spPr bwMode="auto">
              <a:xfrm>
                <a:off x="4192" y="6112"/>
                <a:ext cx="41" cy="82"/>
              </a:xfrm>
              <a:custGeom>
                <a:avLst/>
                <a:gdLst/>
                <a:ahLst/>
                <a:cxnLst>
                  <a:cxn ang="0">
                    <a:pos x="2" y="21"/>
                  </a:cxn>
                  <a:cxn ang="0">
                    <a:pos x="0" y="38"/>
                  </a:cxn>
                  <a:cxn ang="0">
                    <a:pos x="0" y="76"/>
                  </a:cxn>
                  <a:cxn ang="0">
                    <a:pos x="4" y="79"/>
                  </a:cxn>
                  <a:cxn ang="0">
                    <a:pos x="28" y="79"/>
                  </a:cxn>
                  <a:cxn ang="0">
                    <a:pos x="33" y="81"/>
                  </a:cxn>
                  <a:cxn ang="0">
                    <a:pos x="40" y="81"/>
                  </a:cxn>
                  <a:cxn ang="0">
                    <a:pos x="40" y="0"/>
                  </a:cxn>
                  <a:cxn ang="0">
                    <a:pos x="4" y="0"/>
                  </a:cxn>
                  <a:cxn ang="0">
                    <a:pos x="2" y="21"/>
                  </a:cxn>
                </a:cxnLst>
                <a:rect l="0" t="0" r="r" b="b"/>
                <a:pathLst>
                  <a:path w="41" h="82">
                    <a:moveTo>
                      <a:pt x="2" y="21"/>
                    </a:moveTo>
                    <a:lnTo>
                      <a:pt x="0" y="38"/>
                    </a:lnTo>
                    <a:lnTo>
                      <a:pt x="0" y="76"/>
                    </a:lnTo>
                    <a:lnTo>
                      <a:pt x="4" y="79"/>
                    </a:lnTo>
                    <a:lnTo>
                      <a:pt x="28" y="79"/>
                    </a:lnTo>
                    <a:lnTo>
                      <a:pt x="33" y="81"/>
                    </a:lnTo>
                    <a:lnTo>
                      <a:pt x="40" y="81"/>
                    </a:lnTo>
                    <a:lnTo>
                      <a:pt x="40" y="0"/>
                    </a:lnTo>
                    <a:lnTo>
                      <a:pt x="4" y="0"/>
                    </a:lnTo>
                    <a:lnTo>
                      <a:pt x="2" y="21"/>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1248"/>
              <p:cNvSpPr>
                <a:spLocks/>
              </p:cNvSpPr>
              <p:nvPr/>
            </p:nvSpPr>
            <p:spPr bwMode="auto">
              <a:xfrm>
                <a:off x="4192" y="6112"/>
                <a:ext cx="41" cy="75"/>
              </a:xfrm>
              <a:custGeom>
                <a:avLst/>
                <a:gdLst/>
                <a:ahLst/>
                <a:cxnLst>
                  <a:cxn ang="0">
                    <a:pos x="38" y="0"/>
                  </a:cxn>
                  <a:cxn ang="0">
                    <a:pos x="4" y="0"/>
                  </a:cxn>
                  <a:cxn ang="0">
                    <a:pos x="2" y="19"/>
                  </a:cxn>
                  <a:cxn ang="0">
                    <a:pos x="0" y="36"/>
                  </a:cxn>
                  <a:cxn ang="0">
                    <a:pos x="0" y="72"/>
                  </a:cxn>
                  <a:cxn ang="0">
                    <a:pos x="4" y="72"/>
                  </a:cxn>
                  <a:cxn ang="0">
                    <a:pos x="9" y="74"/>
                  </a:cxn>
                  <a:cxn ang="0">
                    <a:pos x="38" y="74"/>
                  </a:cxn>
                  <a:cxn ang="0">
                    <a:pos x="40" y="57"/>
                  </a:cxn>
                  <a:cxn ang="0">
                    <a:pos x="40" y="19"/>
                  </a:cxn>
                  <a:cxn ang="0">
                    <a:pos x="38" y="0"/>
                  </a:cxn>
                </a:cxnLst>
                <a:rect l="0" t="0" r="r" b="b"/>
                <a:pathLst>
                  <a:path w="41" h="75">
                    <a:moveTo>
                      <a:pt x="38" y="0"/>
                    </a:moveTo>
                    <a:lnTo>
                      <a:pt x="4" y="0"/>
                    </a:lnTo>
                    <a:lnTo>
                      <a:pt x="2" y="19"/>
                    </a:lnTo>
                    <a:lnTo>
                      <a:pt x="0" y="36"/>
                    </a:lnTo>
                    <a:lnTo>
                      <a:pt x="0" y="72"/>
                    </a:lnTo>
                    <a:lnTo>
                      <a:pt x="4" y="72"/>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1249"/>
              <p:cNvSpPr>
                <a:spLocks/>
              </p:cNvSpPr>
              <p:nvPr/>
            </p:nvSpPr>
            <p:spPr bwMode="auto">
              <a:xfrm>
                <a:off x="4192" y="6112"/>
                <a:ext cx="39" cy="70"/>
              </a:xfrm>
              <a:custGeom>
                <a:avLst/>
                <a:gdLst/>
                <a:ahLst/>
                <a:cxnLst>
                  <a:cxn ang="0">
                    <a:pos x="38" y="69"/>
                  </a:cxn>
                  <a:cxn ang="0">
                    <a:pos x="38" y="0"/>
                  </a:cxn>
                  <a:cxn ang="0">
                    <a:pos x="4" y="0"/>
                  </a:cxn>
                  <a:cxn ang="0">
                    <a:pos x="2" y="19"/>
                  </a:cxn>
                  <a:cxn ang="0">
                    <a:pos x="0" y="33"/>
                  </a:cxn>
                  <a:cxn ang="0">
                    <a:pos x="0" y="67"/>
                  </a:cxn>
                  <a:cxn ang="0">
                    <a:pos x="4" y="67"/>
                  </a:cxn>
                  <a:cxn ang="0">
                    <a:pos x="9" y="69"/>
                  </a:cxn>
                  <a:cxn ang="0">
                    <a:pos x="38" y="69"/>
                  </a:cxn>
                </a:cxnLst>
                <a:rect l="0" t="0" r="r" b="b"/>
                <a:pathLst>
                  <a:path w="39" h="70">
                    <a:moveTo>
                      <a:pt x="38" y="69"/>
                    </a:moveTo>
                    <a:lnTo>
                      <a:pt x="38" y="0"/>
                    </a:lnTo>
                    <a:lnTo>
                      <a:pt x="4" y="0"/>
                    </a:lnTo>
                    <a:lnTo>
                      <a:pt x="2" y="19"/>
                    </a:lnTo>
                    <a:lnTo>
                      <a:pt x="0" y="33"/>
                    </a:lnTo>
                    <a:lnTo>
                      <a:pt x="0" y="67"/>
                    </a:lnTo>
                    <a:lnTo>
                      <a:pt x="4" y="67"/>
                    </a:lnTo>
                    <a:lnTo>
                      <a:pt x="9" y="69"/>
                    </a:lnTo>
                    <a:lnTo>
                      <a:pt x="38" y="69"/>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1250"/>
              <p:cNvSpPr>
                <a:spLocks/>
              </p:cNvSpPr>
              <p:nvPr/>
            </p:nvSpPr>
            <p:spPr bwMode="auto">
              <a:xfrm>
                <a:off x="4192" y="6112"/>
                <a:ext cx="39" cy="65"/>
              </a:xfrm>
              <a:custGeom>
                <a:avLst/>
                <a:gdLst/>
                <a:ahLst/>
                <a:cxnLst>
                  <a:cxn ang="0">
                    <a:pos x="36" y="0"/>
                  </a:cxn>
                  <a:cxn ang="0">
                    <a:pos x="4" y="0"/>
                  </a:cxn>
                  <a:cxn ang="0">
                    <a:pos x="2" y="16"/>
                  </a:cxn>
                  <a:cxn ang="0">
                    <a:pos x="2" y="31"/>
                  </a:cxn>
                  <a:cxn ang="0">
                    <a:pos x="0" y="45"/>
                  </a:cxn>
                  <a:cxn ang="0">
                    <a:pos x="0" y="62"/>
                  </a:cxn>
                  <a:cxn ang="0">
                    <a:pos x="4" y="62"/>
                  </a:cxn>
                  <a:cxn ang="0">
                    <a:pos x="9" y="64"/>
                  </a:cxn>
                  <a:cxn ang="0">
                    <a:pos x="36" y="64"/>
                  </a:cxn>
                  <a:cxn ang="0">
                    <a:pos x="38" y="50"/>
                  </a:cxn>
                  <a:cxn ang="0">
                    <a:pos x="38" y="16"/>
                  </a:cxn>
                  <a:cxn ang="0">
                    <a:pos x="36" y="0"/>
                  </a:cxn>
                </a:cxnLst>
                <a:rect l="0" t="0" r="r" b="b"/>
                <a:pathLst>
                  <a:path w="39" h="65">
                    <a:moveTo>
                      <a:pt x="36" y="0"/>
                    </a:moveTo>
                    <a:lnTo>
                      <a:pt x="4" y="0"/>
                    </a:lnTo>
                    <a:lnTo>
                      <a:pt x="2" y="16"/>
                    </a:lnTo>
                    <a:lnTo>
                      <a:pt x="2" y="31"/>
                    </a:lnTo>
                    <a:lnTo>
                      <a:pt x="0" y="45"/>
                    </a:lnTo>
                    <a:lnTo>
                      <a:pt x="0" y="62"/>
                    </a:lnTo>
                    <a:lnTo>
                      <a:pt x="4" y="62"/>
                    </a:lnTo>
                    <a:lnTo>
                      <a:pt x="9" y="64"/>
                    </a:lnTo>
                    <a:lnTo>
                      <a:pt x="36" y="64"/>
                    </a:lnTo>
                    <a:lnTo>
                      <a:pt x="38" y="50"/>
                    </a:lnTo>
                    <a:lnTo>
                      <a:pt x="38" y="16"/>
                    </a:lnTo>
                    <a:lnTo>
                      <a:pt x="36"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1251"/>
              <p:cNvSpPr>
                <a:spLocks/>
              </p:cNvSpPr>
              <p:nvPr/>
            </p:nvSpPr>
            <p:spPr bwMode="auto">
              <a:xfrm>
                <a:off x="4195" y="6112"/>
                <a:ext cx="33" cy="60"/>
              </a:xfrm>
              <a:custGeom>
                <a:avLst/>
                <a:gdLst/>
                <a:ahLst/>
                <a:cxnLst>
                  <a:cxn ang="0">
                    <a:pos x="4" y="0"/>
                  </a:cxn>
                  <a:cxn ang="0">
                    <a:pos x="4" y="0"/>
                  </a:cxn>
                  <a:cxn ang="0">
                    <a:pos x="0" y="16"/>
                  </a:cxn>
                  <a:cxn ang="0">
                    <a:pos x="0" y="57"/>
                  </a:cxn>
                  <a:cxn ang="0">
                    <a:pos x="12" y="57"/>
                  </a:cxn>
                  <a:cxn ang="0">
                    <a:pos x="16" y="60"/>
                  </a:cxn>
                  <a:cxn ang="0">
                    <a:pos x="33" y="60"/>
                  </a:cxn>
                  <a:cxn ang="0">
                    <a:pos x="33" y="0"/>
                  </a:cxn>
                  <a:cxn ang="0">
                    <a:pos x="4" y="0"/>
                  </a:cxn>
                </a:cxnLst>
                <a:rect l="0" t="0" r="r" b="b"/>
                <a:pathLst>
                  <a:path w="33" h="60">
                    <a:moveTo>
                      <a:pt x="4" y="0"/>
                    </a:moveTo>
                    <a:lnTo>
                      <a:pt x="4" y="0"/>
                    </a:lnTo>
                    <a:lnTo>
                      <a:pt x="0" y="16"/>
                    </a:lnTo>
                    <a:lnTo>
                      <a:pt x="0" y="57"/>
                    </a:lnTo>
                    <a:lnTo>
                      <a:pt x="12" y="57"/>
                    </a:lnTo>
                    <a:lnTo>
                      <a:pt x="16"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1252"/>
              <p:cNvSpPr>
                <a:spLocks/>
              </p:cNvSpPr>
              <p:nvPr/>
            </p:nvSpPr>
            <p:spPr bwMode="auto">
              <a:xfrm>
                <a:off x="4195" y="6112"/>
                <a:ext cx="33" cy="56"/>
              </a:xfrm>
              <a:custGeom>
                <a:avLst/>
                <a:gdLst/>
                <a:ahLst/>
                <a:cxnLst>
                  <a:cxn ang="0">
                    <a:pos x="31" y="0"/>
                  </a:cxn>
                  <a:cxn ang="0">
                    <a:pos x="4" y="0"/>
                  </a:cxn>
                  <a:cxn ang="0">
                    <a:pos x="2" y="14"/>
                  </a:cxn>
                  <a:cxn ang="0">
                    <a:pos x="0" y="26"/>
                  </a:cxn>
                  <a:cxn ang="0">
                    <a:pos x="0" y="52"/>
                  </a:cxn>
                  <a:cxn ang="0">
                    <a:pos x="7" y="52"/>
                  </a:cxn>
                  <a:cxn ang="0">
                    <a:pos x="12" y="55"/>
                  </a:cxn>
                  <a:cxn ang="0">
                    <a:pos x="31" y="55"/>
                  </a:cxn>
                  <a:cxn ang="0">
                    <a:pos x="33" y="40"/>
                  </a:cxn>
                  <a:cxn ang="0">
                    <a:pos x="33" y="14"/>
                  </a:cxn>
                  <a:cxn ang="0">
                    <a:pos x="31" y="0"/>
                  </a:cxn>
                </a:cxnLst>
                <a:rect l="0" t="0" r="r" b="b"/>
                <a:pathLst>
                  <a:path w="33" h="56">
                    <a:moveTo>
                      <a:pt x="31" y="0"/>
                    </a:moveTo>
                    <a:lnTo>
                      <a:pt x="4" y="0"/>
                    </a:lnTo>
                    <a:lnTo>
                      <a:pt x="2" y="14"/>
                    </a:lnTo>
                    <a:lnTo>
                      <a:pt x="0" y="26"/>
                    </a:lnTo>
                    <a:lnTo>
                      <a:pt x="0" y="52"/>
                    </a:lnTo>
                    <a:lnTo>
                      <a:pt x="7" y="52"/>
                    </a:lnTo>
                    <a:lnTo>
                      <a:pt x="12" y="55"/>
                    </a:lnTo>
                    <a:lnTo>
                      <a:pt x="31" y="55"/>
                    </a:lnTo>
                    <a:lnTo>
                      <a:pt x="33" y="40"/>
                    </a:lnTo>
                    <a:lnTo>
                      <a:pt x="33" y="14"/>
                    </a:lnTo>
                    <a:lnTo>
                      <a:pt x="31"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1253"/>
              <p:cNvSpPr>
                <a:spLocks/>
              </p:cNvSpPr>
              <p:nvPr/>
            </p:nvSpPr>
            <p:spPr bwMode="auto">
              <a:xfrm>
                <a:off x="4195" y="6112"/>
                <a:ext cx="31" cy="51"/>
              </a:xfrm>
              <a:custGeom>
                <a:avLst/>
                <a:gdLst/>
                <a:ahLst/>
                <a:cxnLst>
                  <a:cxn ang="0">
                    <a:pos x="4" y="0"/>
                  </a:cxn>
                  <a:cxn ang="0">
                    <a:pos x="4" y="0"/>
                  </a:cxn>
                  <a:cxn ang="0">
                    <a:pos x="0" y="23"/>
                  </a:cxn>
                  <a:cxn ang="0">
                    <a:pos x="0" y="48"/>
                  </a:cxn>
                  <a:cxn ang="0">
                    <a:pos x="14" y="48"/>
                  </a:cxn>
                  <a:cxn ang="0">
                    <a:pos x="19" y="50"/>
                  </a:cxn>
                  <a:cxn ang="0">
                    <a:pos x="31" y="50"/>
                  </a:cxn>
                  <a:cxn ang="0">
                    <a:pos x="31" y="0"/>
                  </a:cxn>
                  <a:cxn ang="0">
                    <a:pos x="4" y="0"/>
                  </a:cxn>
                </a:cxnLst>
                <a:rect l="0" t="0" r="r" b="b"/>
                <a:pathLst>
                  <a:path w="31" h="51">
                    <a:moveTo>
                      <a:pt x="4" y="0"/>
                    </a:moveTo>
                    <a:lnTo>
                      <a:pt x="4" y="0"/>
                    </a:lnTo>
                    <a:lnTo>
                      <a:pt x="0" y="23"/>
                    </a:lnTo>
                    <a:lnTo>
                      <a:pt x="0" y="48"/>
                    </a:lnTo>
                    <a:lnTo>
                      <a:pt x="14" y="48"/>
                    </a:lnTo>
                    <a:lnTo>
                      <a:pt x="19" y="50"/>
                    </a:lnTo>
                    <a:lnTo>
                      <a:pt x="31" y="50"/>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1254"/>
              <p:cNvSpPr>
                <a:spLocks/>
              </p:cNvSpPr>
              <p:nvPr/>
            </p:nvSpPr>
            <p:spPr bwMode="auto">
              <a:xfrm>
                <a:off x="4195" y="6112"/>
                <a:ext cx="31" cy="44"/>
              </a:xfrm>
              <a:custGeom>
                <a:avLst/>
                <a:gdLst/>
                <a:ahLst/>
                <a:cxnLst>
                  <a:cxn ang="0">
                    <a:pos x="31" y="43"/>
                  </a:cxn>
                  <a:cxn ang="0">
                    <a:pos x="31" y="0"/>
                  </a:cxn>
                  <a:cxn ang="0">
                    <a:pos x="4" y="0"/>
                  </a:cxn>
                  <a:cxn ang="0">
                    <a:pos x="2" y="12"/>
                  </a:cxn>
                  <a:cxn ang="0">
                    <a:pos x="0" y="21"/>
                  </a:cxn>
                  <a:cxn ang="0">
                    <a:pos x="0" y="43"/>
                  </a:cxn>
                  <a:cxn ang="0">
                    <a:pos x="31" y="43"/>
                  </a:cxn>
                </a:cxnLst>
                <a:rect l="0" t="0" r="r" b="b"/>
                <a:pathLst>
                  <a:path w="31" h="44">
                    <a:moveTo>
                      <a:pt x="31" y="43"/>
                    </a:moveTo>
                    <a:lnTo>
                      <a:pt x="31" y="0"/>
                    </a:lnTo>
                    <a:lnTo>
                      <a:pt x="4" y="0"/>
                    </a:lnTo>
                    <a:lnTo>
                      <a:pt x="2" y="12"/>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1255"/>
              <p:cNvSpPr>
                <a:spLocks/>
              </p:cNvSpPr>
              <p:nvPr/>
            </p:nvSpPr>
            <p:spPr bwMode="auto">
              <a:xfrm>
                <a:off x="4197" y="6112"/>
                <a:ext cx="27" cy="39"/>
              </a:xfrm>
              <a:custGeom>
                <a:avLst/>
                <a:gdLst/>
                <a:ahLst/>
                <a:cxnLst>
                  <a:cxn ang="0">
                    <a:pos x="2" y="0"/>
                  </a:cxn>
                  <a:cxn ang="0">
                    <a:pos x="2" y="0"/>
                  </a:cxn>
                  <a:cxn ang="0">
                    <a:pos x="0" y="9"/>
                  </a:cxn>
                  <a:cxn ang="0">
                    <a:pos x="0" y="38"/>
                  </a:cxn>
                  <a:cxn ang="0">
                    <a:pos x="26" y="38"/>
                  </a:cxn>
                  <a:cxn ang="0">
                    <a:pos x="26" y="0"/>
                  </a:cxn>
                  <a:cxn ang="0">
                    <a:pos x="2" y="0"/>
                  </a:cxn>
                </a:cxnLst>
                <a:rect l="0" t="0" r="r" b="b"/>
                <a:pathLst>
                  <a:path w="27" h="39">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1256"/>
              <p:cNvSpPr>
                <a:spLocks/>
              </p:cNvSpPr>
              <p:nvPr/>
            </p:nvSpPr>
            <p:spPr bwMode="auto">
              <a:xfrm>
                <a:off x="4197" y="6112"/>
                <a:ext cx="27" cy="34"/>
              </a:xfrm>
              <a:custGeom>
                <a:avLst/>
                <a:gdLst/>
                <a:ahLst/>
                <a:cxnLst>
                  <a:cxn ang="0">
                    <a:pos x="2" y="0"/>
                  </a:cxn>
                  <a:cxn ang="0">
                    <a:pos x="2" y="0"/>
                  </a:cxn>
                  <a:cxn ang="0">
                    <a:pos x="0" y="9"/>
                  </a:cxn>
                  <a:cxn ang="0">
                    <a:pos x="0" y="33"/>
                  </a:cxn>
                  <a:cxn ang="0">
                    <a:pos x="26" y="33"/>
                  </a:cxn>
                  <a:cxn ang="0">
                    <a:pos x="26" y="0"/>
                  </a:cxn>
                  <a:cxn ang="0">
                    <a:pos x="2" y="0"/>
                  </a:cxn>
                </a:cxnLst>
                <a:rect l="0" t="0" r="r" b="b"/>
                <a:pathLst>
                  <a:path w="27" h="34">
                    <a:moveTo>
                      <a:pt x="2" y="0"/>
                    </a:moveTo>
                    <a:lnTo>
                      <a:pt x="2" y="0"/>
                    </a:lnTo>
                    <a:lnTo>
                      <a:pt x="0" y="9"/>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1257"/>
              <p:cNvSpPr>
                <a:spLocks/>
              </p:cNvSpPr>
              <p:nvPr/>
            </p:nvSpPr>
            <p:spPr bwMode="auto">
              <a:xfrm>
                <a:off x="4197" y="6112"/>
                <a:ext cx="24" cy="29"/>
              </a:xfrm>
              <a:custGeom>
                <a:avLst/>
                <a:gdLst/>
                <a:ahLst/>
                <a:cxnLst>
                  <a:cxn ang="0">
                    <a:pos x="2" y="0"/>
                  </a:cxn>
                  <a:cxn ang="0">
                    <a:pos x="2" y="0"/>
                  </a:cxn>
                  <a:cxn ang="0">
                    <a:pos x="0" y="7"/>
                  </a:cxn>
                  <a:cxn ang="0">
                    <a:pos x="0" y="28"/>
                  </a:cxn>
                  <a:cxn ang="0">
                    <a:pos x="24" y="28"/>
                  </a:cxn>
                  <a:cxn ang="0">
                    <a:pos x="24" y="0"/>
                  </a:cxn>
                  <a:cxn ang="0">
                    <a:pos x="2" y="0"/>
                  </a:cxn>
                </a:cxnLst>
                <a:rect l="0" t="0" r="r" b="b"/>
                <a:pathLst>
                  <a:path w="24" h="29">
                    <a:moveTo>
                      <a:pt x="2" y="0"/>
                    </a:moveTo>
                    <a:lnTo>
                      <a:pt x="2" y="0"/>
                    </a:lnTo>
                    <a:lnTo>
                      <a:pt x="0" y="7"/>
                    </a:lnTo>
                    <a:lnTo>
                      <a:pt x="0" y="28"/>
                    </a:lnTo>
                    <a:lnTo>
                      <a:pt x="24" y="28"/>
                    </a:lnTo>
                    <a:lnTo>
                      <a:pt x="24"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1258"/>
              <p:cNvSpPr>
                <a:spLocks/>
              </p:cNvSpPr>
              <p:nvPr/>
            </p:nvSpPr>
            <p:spPr bwMode="auto">
              <a:xfrm>
                <a:off x="4197" y="6103"/>
                <a:ext cx="36" cy="9"/>
              </a:xfrm>
              <a:custGeom>
                <a:avLst/>
                <a:gdLst/>
                <a:ahLst/>
                <a:cxnLst>
                  <a:cxn ang="0">
                    <a:pos x="31" y="7"/>
                  </a:cxn>
                  <a:cxn ang="0">
                    <a:pos x="36" y="9"/>
                  </a:cxn>
                  <a:cxn ang="0">
                    <a:pos x="36" y="2"/>
                  </a:cxn>
                  <a:cxn ang="0">
                    <a:pos x="19" y="0"/>
                  </a:cxn>
                  <a:cxn ang="0">
                    <a:pos x="2" y="0"/>
                  </a:cxn>
                  <a:cxn ang="0">
                    <a:pos x="0" y="7"/>
                  </a:cxn>
                  <a:cxn ang="0">
                    <a:pos x="31" y="7"/>
                  </a:cxn>
                </a:cxnLst>
                <a:rect l="0" t="0" r="r" b="b"/>
                <a:pathLst>
                  <a:path w="36" h="9">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1259"/>
              <p:cNvSpPr>
                <a:spLocks/>
              </p:cNvSpPr>
              <p:nvPr/>
            </p:nvSpPr>
            <p:spPr bwMode="auto">
              <a:xfrm>
                <a:off x="4192" y="6196"/>
                <a:ext cx="41" cy="15"/>
              </a:xfrm>
              <a:custGeom>
                <a:avLst/>
                <a:gdLst/>
                <a:ahLst/>
                <a:cxnLst>
                  <a:cxn ang="0">
                    <a:pos x="0" y="0"/>
                  </a:cxn>
                  <a:cxn ang="0">
                    <a:pos x="0" y="7"/>
                  </a:cxn>
                  <a:cxn ang="0">
                    <a:pos x="40" y="14"/>
                  </a:cxn>
                  <a:cxn ang="0">
                    <a:pos x="40" y="4"/>
                  </a:cxn>
                  <a:cxn ang="0">
                    <a:pos x="0" y="0"/>
                  </a:cxn>
                </a:cxnLst>
                <a:rect l="0" t="0" r="r" b="b"/>
                <a:pathLst>
                  <a:path w="41"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1260"/>
              <p:cNvSpPr>
                <a:spLocks/>
              </p:cNvSpPr>
              <p:nvPr/>
            </p:nvSpPr>
            <p:spPr bwMode="auto">
              <a:xfrm>
                <a:off x="4204" y="6201"/>
                <a:ext cx="17" cy="3"/>
              </a:xfrm>
              <a:custGeom>
                <a:avLst/>
                <a:gdLst/>
                <a:ahLst/>
                <a:cxnLst>
                  <a:cxn ang="0">
                    <a:pos x="7" y="0"/>
                  </a:cxn>
                  <a:cxn ang="0">
                    <a:pos x="0" y="0"/>
                  </a:cxn>
                  <a:cxn ang="0">
                    <a:pos x="0" y="2"/>
                  </a:cxn>
                  <a:cxn ang="0">
                    <a:pos x="16" y="2"/>
                  </a:cxn>
                  <a:cxn ang="0">
                    <a:pos x="16" y="0"/>
                  </a:cxn>
                  <a:cxn ang="0">
                    <a:pos x="7" y="0"/>
                  </a:cxn>
                </a:cxnLst>
                <a:rect l="0" t="0" r="r" b="b"/>
                <a:pathLst>
                  <a:path w="17" h="3">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1261"/>
              <p:cNvSpPr>
                <a:spLocks/>
              </p:cNvSpPr>
              <p:nvPr/>
            </p:nvSpPr>
            <p:spPr bwMode="auto">
              <a:xfrm>
                <a:off x="4204" y="6201"/>
                <a:ext cx="12" cy="3"/>
              </a:xfrm>
              <a:custGeom>
                <a:avLst/>
                <a:gdLst/>
                <a:ahLst/>
                <a:cxnLst>
                  <a:cxn ang="0">
                    <a:pos x="4" y="0"/>
                  </a:cxn>
                  <a:cxn ang="0">
                    <a:pos x="0" y="0"/>
                  </a:cxn>
                  <a:cxn ang="0">
                    <a:pos x="0" y="2"/>
                  </a:cxn>
                  <a:cxn ang="0">
                    <a:pos x="11" y="2"/>
                  </a:cxn>
                  <a:cxn ang="0">
                    <a:pos x="9" y="0"/>
                  </a:cxn>
                  <a:cxn ang="0">
                    <a:pos x="4" y="0"/>
                  </a:cxn>
                </a:cxnLst>
                <a:rect l="0" t="0" r="r" b="b"/>
                <a:pathLst>
                  <a:path w="12" h="3">
                    <a:moveTo>
                      <a:pt x="4" y="0"/>
                    </a:moveTo>
                    <a:lnTo>
                      <a:pt x="0" y="0"/>
                    </a:lnTo>
                    <a:lnTo>
                      <a:pt x="0" y="2"/>
                    </a:lnTo>
                    <a:lnTo>
                      <a:pt x="11"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1262"/>
              <p:cNvSpPr>
                <a:spLocks/>
              </p:cNvSpPr>
              <p:nvPr/>
            </p:nvSpPr>
            <p:spPr bwMode="auto">
              <a:xfrm>
                <a:off x="4204" y="6201"/>
                <a:ext cx="8" cy="3"/>
              </a:xfrm>
              <a:custGeom>
                <a:avLst/>
                <a:gdLst/>
                <a:ahLst/>
                <a:cxnLst>
                  <a:cxn ang="0">
                    <a:pos x="2" y="0"/>
                  </a:cxn>
                  <a:cxn ang="0">
                    <a:pos x="2" y="0"/>
                  </a:cxn>
                  <a:cxn ang="0">
                    <a:pos x="0" y="2"/>
                  </a:cxn>
                  <a:cxn ang="0">
                    <a:pos x="7" y="2"/>
                  </a:cxn>
                  <a:cxn ang="0">
                    <a:pos x="7" y="0"/>
                  </a:cxn>
                  <a:cxn ang="0">
                    <a:pos x="2" y="0"/>
                  </a:cxn>
                </a:cxnLst>
                <a:rect l="0" t="0" r="r" b="b"/>
                <a:pathLst>
                  <a:path w="8" h="3">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1263"/>
              <p:cNvSpPr>
                <a:spLocks/>
              </p:cNvSpPr>
              <p:nvPr/>
            </p:nvSpPr>
            <p:spPr bwMode="auto">
              <a:xfrm>
                <a:off x="4236" y="6196"/>
                <a:ext cx="26" cy="12"/>
              </a:xfrm>
              <a:custGeom>
                <a:avLst/>
                <a:gdLst/>
                <a:ahLst/>
                <a:cxnLst>
                  <a:cxn ang="0">
                    <a:pos x="0" y="4"/>
                  </a:cxn>
                  <a:cxn ang="0">
                    <a:pos x="0" y="12"/>
                  </a:cxn>
                  <a:cxn ang="0">
                    <a:pos x="19" y="7"/>
                  </a:cxn>
                  <a:cxn ang="0">
                    <a:pos x="26" y="4"/>
                  </a:cxn>
                  <a:cxn ang="0">
                    <a:pos x="26" y="0"/>
                  </a:cxn>
                  <a:cxn ang="0">
                    <a:pos x="0" y="4"/>
                  </a:cxn>
                </a:cxnLst>
                <a:rect l="0" t="0" r="r" b="b"/>
                <a:pathLst>
                  <a:path w="26" h="12">
                    <a:moveTo>
                      <a:pt x="0" y="4"/>
                    </a:moveTo>
                    <a:lnTo>
                      <a:pt x="0" y="12"/>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1264"/>
              <p:cNvSpPr>
                <a:spLocks/>
              </p:cNvSpPr>
              <p:nvPr/>
            </p:nvSpPr>
            <p:spPr bwMode="auto">
              <a:xfrm>
                <a:off x="4236" y="6196"/>
                <a:ext cx="26"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2"/>
                  </a:cxn>
                  <a:cxn ang="0">
                    <a:pos x="4" y="12"/>
                  </a:cxn>
                  <a:cxn ang="0">
                    <a:pos x="7" y="9"/>
                  </a:cxn>
                  <a:cxn ang="0">
                    <a:pos x="11" y="9"/>
                  </a:cxn>
                  <a:cxn ang="0">
                    <a:pos x="14" y="7"/>
                  </a:cxn>
                  <a:cxn ang="0">
                    <a:pos x="21" y="7"/>
                  </a:cxn>
                </a:cxnLst>
                <a:rect l="0" t="0" r="r" b="b"/>
                <a:pathLst>
                  <a:path w="26" h="12">
                    <a:moveTo>
                      <a:pt x="21" y="7"/>
                    </a:moveTo>
                    <a:lnTo>
                      <a:pt x="26" y="4"/>
                    </a:lnTo>
                    <a:lnTo>
                      <a:pt x="26" y="0"/>
                    </a:lnTo>
                    <a:lnTo>
                      <a:pt x="16" y="0"/>
                    </a:lnTo>
                    <a:lnTo>
                      <a:pt x="14" y="2"/>
                    </a:lnTo>
                    <a:lnTo>
                      <a:pt x="7" y="2"/>
                    </a:lnTo>
                    <a:lnTo>
                      <a:pt x="4" y="4"/>
                    </a:lnTo>
                    <a:lnTo>
                      <a:pt x="0" y="4"/>
                    </a:lnTo>
                    <a:lnTo>
                      <a:pt x="0" y="12"/>
                    </a:lnTo>
                    <a:lnTo>
                      <a:pt x="4" y="12"/>
                    </a:lnTo>
                    <a:lnTo>
                      <a:pt x="7" y="9"/>
                    </a:lnTo>
                    <a:lnTo>
                      <a:pt x="11"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1265"/>
              <p:cNvSpPr>
                <a:spLocks/>
              </p:cNvSpPr>
              <p:nvPr/>
            </p:nvSpPr>
            <p:spPr bwMode="auto">
              <a:xfrm>
                <a:off x="4238" y="6196"/>
                <a:ext cx="24" cy="12"/>
              </a:xfrm>
              <a:custGeom>
                <a:avLst/>
                <a:gdLst/>
                <a:ahLst/>
                <a:cxnLst>
                  <a:cxn ang="0">
                    <a:pos x="0" y="4"/>
                  </a:cxn>
                  <a:cxn ang="0">
                    <a:pos x="0" y="12"/>
                  </a:cxn>
                  <a:cxn ang="0">
                    <a:pos x="4" y="9"/>
                  </a:cxn>
                  <a:cxn ang="0">
                    <a:pos x="9" y="9"/>
                  </a:cxn>
                  <a:cxn ang="0">
                    <a:pos x="12" y="7"/>
                  </a:cxn>
                  <a:cxn ang="0">
                    <a:pos x="19" y="7"/>
                  </a:cxn>
                  <a:cxn ang="0">
                    <a:pos x="24" y="4"/>
                  </a:cxn>
                  <a:cxn ang="0">
                    <a:pos x="24" y="0"/>
                  </a:cxn>
                  <a:cxn ang="0">
                    <a:pos x="16" y="0"/>
                  </a:cxn>
                  <a:cxn ang="0">
                    <a:pos x="12" y="2"/>
                  </a:cxn>
                  <a:cxn ang="0">
                    <a:pos x="2" y="2"/>
                  </a:cxn>
                  <a:cxn ang="0">
                    <a:pos x="0" y="4"/>
                  </a:cxn>
                </a:cxnLst>
                <a:rect l="0" t="0" r="r" b="b"/>
                <a:pathLst>
                  <a:path w="24" h="12">
                    <a:moveTo>
                      <a:pt x="0" y="4"/>
                    </a:moveTo>
                    <a:lnTo>
                      <a:pt x="0" y="12"/>
                    </a:lnTo>
                    <a:lnTo>
                      <a:pt x="4" y="9"/>
                    </a:lnTo>
                    <a:lnTo>
                      <a:pt x="9" y="9"/>
                    </a:lnTo>
                    <a:lnTo>
                      <a:pt x="12" y="7"/>
                    </a:lnTo>
                    <a:lnTo>
                      <a:pt x="19" y="7"/>
                    </a:lnTo>
                    <a:lnTo>
                      <a:pt x="24" y="4"/>
                    </a:lnTo>
                    <a:lnTo>
                      <a:pt x="24" y="0"/>
                    </a:lnTo>
                    <a:lnTo>
                      <a:pt x="16" y="0"/>
                    </a:lnTo>
                    <a:lnTo>
                      <a:pt x="12"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1266"/>
              <p:cNvSpPr>
                <a:spLocks/>
              </p:cNvSpPr>
              <p:nvPr/>
            </p:nvSpPr>
            <p:spPr bwMode="auto">
              <a:xfrm>
                <a:off x="4238" y="6196"/>
                <a:ext cx="26" cy="12"/>
              </a:xfrm>
              <a:custGeom>
                <a:avLst/>
                <a:gdLst/>
                <a:ahLst/>
                <a:cxnLst>
                  <a:cxn ang="0">
                    <a:pos x="4" y="9"/>
                  </a:cxn>
                  <a:cxn ang="0">
                    <a:pos x="12" y="9"/>
                  </a:cxn>
                  <a:cxn ang="0">
                    <a:pos x="14" y="7"/>
                  </a:cxn>
                  <a:cxn ang="0">
                    <a:pos x="19" y="7"/>
                  </a:cxn>
                  <a:cxn ang="0">
                    <a:pos x="21" y="4"/>
                  </a:cxn>
                  <a:cxn ang="0">
                    <a:pos x="26" y="4"/>
                  </a:cxn>
                  <a:cxn ang="0">
                    <a:pos x="26" y="0"/>
                  </a:cxn>
                  <a:cxn ang="0">
                    <a:pos x="16" y="0"/>
                  </a:cxn>
                  <a:cxn ang="0">
                    <a:pos x="14" y="2"/>
                  </a:cxn>
                  <a:cxn ang="0">
                    <a:pos x="4" y="2"/>
                  </a:cxn>
                  <a:cxn ang="0">
                    <a:pos x="0" y="4"/>
                  </a:cxn>
                  <a:cxn ang="0">
                    <a:pos x="0" y="12"/>
                  </a:cxn>
                  <a:cxn ang="0">
                    <a:pos x="4" y="9"/>
                  </a:cxn>
                </a:cxnLst>
                <a:rect l="0" t="0" r="r" b="b"/>
                <a:pathLst>
                  <a:path w="26" h="12">
                    <a:moveTo>
                      <a:pt x="4" y="9"/>
                    </a:moveTo>
                    <a:lnTo>
                      <a:pt x="12" y="9"/>
                    </a:lnTo>
                    <a:lnTo>
                      <a:pt x="14" y="7"/>
                    </a:lnTo>
                    <a:lnTo>
                      <a:pt x="19" y="7"/>
                    </a:lnTo>
                    <a:lnTo>
                      <a:pt x="21" y="4"/>
                    </a:lnTo>
                    <a:lnTo>
                      <a:pt x="26" y="4"/>
                    </a:lnTo>
                    <a:lnTo>
                      <a:pt x="26" y="0"/>
                    </a:lnTo>
                    <a:lnTo>
                      <a:pt x="16" y="0"/>
                    </a:lnTo>
                    <a:lnTo>
                      <a:pt x="14" y="2"/>
                    </a:lnTo>
                    <a:lnTo>
                      <a:pt x="4" y="2"/>
                    </a:lnTo>
                    <a:lnTo>
                      <a:pt x="0" y="4"/>
                    </a:lnTo>
                    <a:lnTo>
                      <a:pt x="0" y="12"/>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1267"/>
              <p:cNvSpPr>
                <a:spLocks/>
              </p:cNvSpPr>
              <p:nvPr/>
            </p:nvSpPr>
            <p:spPr bwMode="auto">
              <a:xfrm>
                <a:off x="4240" y="6196"/>
                <a:ext cx="24" cy="12"/>
              </a:xfrm>
              <a:custGeom>
                <a:avLst/>
                <a:gdLst/>
                <a:ahLst/>
                <a:cxnLst>
                  <a:cxn ang="0">
                    <a:pos x="19" y="7"/>
                  </a:cxn>
                  <a:cxn ang="0">
                    <a:pos x="24" y="4"/>
                  </a:cxn>
                  <a:cxn ang="0">
                    <a:pos x="24"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4" y="4"/>
                    </a:lnTo>
                    <a:lnTo>
                      <a:pt x="24" y="0"/>
                    </a:lnTo>
                    <a:lnTo>
                      <a:pt x="14" y="0"/>
                    </a:lnTo>
                    <a:lnTo>
                      <a:pt x="11" y="2"/>
                    </a:lnTo>
                    <a:lnTo>
                      <a:pt x="2"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2" name="Freeform 1268"/>
              <p:cNvSpPr>
                <a:spLocks/>
              </p:cNvSpPr>
              <p:nvPr/>
            </p:nvSpPr>
            <p:spPr bwMode="auto">
              <a:xfrm>
                <a:off x="4243" y="6196"/>
                <a:ext cx="21" cy="10"/>
              </a:xfrm>
              <a:custGeom>
                <a:avLst/>
                <a:gdLst/>
                <a:ahLst/>
                <a:cxnLst>
                  <a:cxn ang="0">
                    <a:pos x="16" y="7"/>
                  </a:cxn>
                  <a:cxn ang="0">
                    <a:pos x="21" y="4"/>
                  </a:cxn>
                  <a:cxn ang="0">
                    <a:pos x="21" y="0"/>
                  </a:cxn>
                  <a:cxn ang="0">
                    <a:pos x="9" y="0"/>
                  </a:cxn>
                  <a:cxn ang="0">
                    <a:pos x="7" y="2"/>
                  </a:cxn>
                  <a:cxn ang="0">
                    <a:pos x="0" y="2"/>
                  </a:cxn>
                  <a:cxn ang="0">
                    <a:pos x="0" y="9"/>
                  </a:cxn>
                  <a:cxn ang="0">
                    <a:pos x="7" y="9"/>
                  </a:cxn>
                  <a:cxn ang="0">
                    <a:pos x="7" y="7"/>
                  </a:cxn>
                  <a:cxn ang="0">
                    <a:pos x="16" y="7"/>
                  </a:cxn>
                </a:cxnLst>
                <a:rect l="0" t="0" r="r" b="b"/>
                <a:pathLst>
                  <a:path w="21" h="10">
                    <a:moveTo>
                      <a:pt x="16" y="7"/>
                    </a:moveTo>
                    <a:lnTo>
                      <a:pt x="21" y="4"/>
                    </a:lnTo>
                    <a:lnTo>
                      <a:pt x="21" y="0"/>
                    </a:lnTo>
                    <a:lnTo>
                      <a:pt x="9" y="0"/>
                    </a:lnTo>
                    <a:lnTo>
                      <a:pt x="7"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1269"/>
              <p:cNvSpPr>
                <a:spLocks/>
              </p:cNvSpPr>
              <p:nvPr/>
            </p:nvSpPr>
            <p:spPr bwMode="auto">
              <a:xfrm>
                <a:off x="4243" y="6196"/>
                <a:ext cx="21" cy="10"/>
              </a:xfrm>
              <a:custGeom>
                <a:avLst/>
                <a:gdLst/>
                <a:ahLst/>
                <a:cxnLst>
                  <a:cxn ang="0">
                    <a:pos x="2" y="9"/>
                  </a:cxn>
                  <a:cxn ang="0">
                    <a:pos x="7" y="9"/>
                  </a:cxn>
                  <a:cxn ang="0">
                    <a:pos x="9" y="7"/>
                  </a:cxn>
                  <a:cxn ang="0">
                    <a:pos x="16" y="7"/>
                  </a:cxn>
                  <a:cxn ang="0">
                    <a:pos x="21" y="4"/>
                  </a:cxn>
                  <a:cxn ang="0">
                    <a:pos x="21" y="0"/>
                  </a:cxn>
                  <a:cxn ang="0">
                    <a:pos x="9" y="0"/>
                  </a:cxn>
                  <a:cxn ang="0">
                    <a:pos x="7" y="2"/>
                  </a:cxn>
                  <a:cxn ang="0">
                    <a:pos x="0" y="2"/>
                  </a:cxn>
                  <a:cxn ang="0">
                    <a:pos x="0" y="7"/>
                  </a:cxn>
                  <a:cxn ang="0">
                    <a:pos x="2" y="9"/>
                  </a:cxn>
                </a:cxnLst>
                <a:rect l="0" t="0" r="r" b="b"/>
                <a:pathLst>
                  <a:path w="21" h="10">
                    <a:moveTo>
                      <a:pt x="2" y="9"/>
                    </a:moveTo>
                    <a:lnTo>
                      <a:pt x="7" y="9"/>
                    </a:lnTo>
                    <a:lnTo>
                      <a:pt x="9" y="7"/>
                    </a:lnTo>
                    <a:lnTo>
                      <a:pt x="16" y="7"/>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1270"/>
              <p:cNvSpPr>
                <a:spLocks/>
              </p:cNvSpPr>
              <p:nvPr/>
            </p:nvSpPr>
            <p:spPr bwMode="auto">
              <a:xfrm>
                <a:off x="4245" y="6196"/>
                <a:ext cx="19" cy="10"/>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19" h="10">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1271"/>
              <p:cNvSpPr>
                <a:spLocks/>
              </p:cNvSpPr>
              <p:nvPr/>
            </p:nvSpPr>
            <p:spPr bwMode="auto">
              <a:xfrm>
                <a:off x="4248" y="6196"/>
                <a:ext cx="16" cy="10"/>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6" h="10">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1272"/>
              <p:cNvSpPr>
                <a:spLocks/>
              </p:cNvSpPr>
              <p:nvPr/>
            </p:nvSpPr>
            <p:spPr bwMode="auto">
              <a:xfrm>
                <a:off x="4248" y="6196"/>
                <a:ext cx="16" cy="10"/>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6" h="10">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1273"/>
              <p:cNvSpPr>
                <a:spLocks/>
              </p:cNvSpPr>
              <p:nvPr/>
            </p:nvSpPr>
            <p:spPr bwMode="auto">
              <a:xfrm>
                <a:off x="4250" y="6196"/>
                <a:ext cx="14"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4"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1274"/>
              <p:cNvSpPr>
                <a:spLocks/>
              </p:cNvSpPr>
              <p:nvPr/>
            </p:nvSpPr>
            <p:spPr bwMode="auto">
              <a:xfrm>
                <a:off x="4250" y="6196"/>
                <a:ext cx="14" cy="8"/>
              </a:xfrm>
              <a:custGeom>
                <a:avLst/>
                <a:gdLst/>
                <a:ahLst/>
                <a:cxnLst>
                  <a:cxn ang="0">
                    <a:pos x="0" y="2"/>
                  </a:cxn>
                  <a:cxn ang="0">
                    <a:pos x="0" y="2"/>
                  </a:cxn>
                  <a:cxn ang="0">
                    <a:pos x="2" y="7"/>
                  </a:cxn>
                  <a:cxn ang="0">
                    <a:pos x="7" y="7"/>
                  </a:cxn>
                  <a:cxn ang="0">
                    <a:pos x="14" y="4"/>
                  </a:cxn>
                  <a:cxn ang="0">
                    <a:pos x="14" y="0"/>
                  </a:cxn>
                  <a:cxn ang="0">
                    <a:pos x="0" y="2"/>
                  </a:cxn>
                </a:cxnLst>
                <a:rect l="0" t="0" r="r" b="b"/>
                <a:pathLst>
                  <a:path w="14" h="8">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1275"/>
              <p:cNvSpPr>
                <a:spLocks/>
              </p:cNvSpPr>
              <p:nvPr/>
            </p:nvSpPr>
            <p:spPr bwMode="auto">
              <a:xfrm>
                <a:off x="4236" y="6105"/>
                <a:ext cx="19" cy="7"/>
              </a:xfrm>
              <a:custGeom>
                <a:avLst/>
                <a:gdLst/>
                <a:ahLst/>
                <a:cxnLst>
                  <a:cxn ang="0">
                    <a:pos x="0" y="0"/>
                  </a:cxn>
                  <a:cxn ang="0">
                    <a:pos x="0" y="7"/>
                  </a:cxn>
                  <a:cxn ang="0">
                    <a:pos x="4" y="7"/>
                  </a:cxn>
                  <a:cxn ang="0">
                    <a:pos x="19" y="4"/>
                  </a:cxn>
                  <a:cxn ang="0">
                    <a:pos x="19" y="0"/>
                  </a:cxn>
                  <a:cxn ang="0">
                    <a:pos x="0" y="0"/>
                  </a:cxn>
                </a:cxnLst>
                <a:rect l="0" t="0" r="r" b="b"/>
                <a:pathLst>
                  <a:path w="19"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0" name="Freeform 1276"/>
              <p:cNvSpPr>
                <a:spLocks/>
              </p:cNvSpPr>
              <p:nvPr/>
            </p:nvSpPr>
            <p:spPr bwMode="auto">
              <a:xfrm>
                <a:off x="4238" y="6105"/>
                <a:ext cx="17" cy="7"/>
              </a:xfrm>
              <a:custGeom>
                <a:avLst/>
                <a:gdLst/>
                <a:ahLst/>
                <a:cxnLst>
                  <a:cxn ang="0">
                    <a:pos x="0" y="0"/>
                  </a:cxn>
                  <a:cxn ang="0">
                    <a:pos x="0" y="7"/>
                  </a:cxn>
                  <a:cxn ang="0">
                    <a:pos x="4" y="7"/>
                  </a:cxn>
                  <a:cxn ang="0">
                    <a:pos x="7" y="4"/>
                  </a:cxn>
                  <a:cxn ang="0">
                    <a:pos x="16" y="4"/>
                  </a:cxn>
                  <a:cxn ang="0">
                    <a:pos x="16" y="0"/>
                  </a:cxn>
                  <a:cxn ang="0">
                    <a:pos x="0" y="0"/>
                  </a:cxn>
                </a:cxnLst>
                <a:rect l="0" t="0" r="r" b="b"/>
                <a:pathLst>
                  <a:path w="17" h="7">
                    <a:moveTo>
                      <a:pt x="0" y="0"/>
                    </a:moveTo>
                    <a:lnTo>
                      <a:pt x="0" y="7"/>
                    </a:lnTo>
                    <a:lnTo>
                      <a:pt x="4"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1277"/>
              <p:cNvSpPr>
                <a:spLocks/>
              </p:cNvSpPr>
              <p:nvPr/>
            </p:nvSpPr>
            <p:spPr bwMode="auto">
              <a:xfrm>
                <a:off x="4238" y="610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2" name="Freeform 1278"/>
              <p:cNvSpPr>
                <a:spLocks/>
              </p:cNvSpPr>
              <p:nvPr/>
            </p:nvSpPr>
            <p:spPr bwMode="auto">
              <a:xfrm>
                <a:off x="4238" y="610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1279"/>
              <p:cNvSpPr>
                <a:spLocks/>
              </p:cNvSpPr>
              <p:nvPr/>
            </p:nvSpPr>
            <p:spPr bwMode="auto">
              <a:xfrm>
                <a:off x="4240" y="6105"/>
                <a:ext cx="15" cy="7"/>
              </a:xfrm>
              <a:custGeom>
                <a:avLst/>
                <a:gdLst/>
                <a:ahLst/>
                <a:cxnLst>
                  <a:cxn ang="0">
                    <a:pos x="0" y="0"/>
                  </a:cxn>
                  <a:cxn ang="0">
                    <a:pos x="0" y="7"/>
                  </a:cxn>
                  <a:cxn ang="0">
                    <a:pos x="4" y="7"/>
                  </a:cxn>
                  <a:cxn ang="0">
                    <a:pos x="7" y="4"/>
                  </a:cxn>
                  <a:cxn ang="0">
                    <a:pos x="14" y="4"/>
                  </a:cxn>
                  <a:cxn ang="0">
                    <a:pos x="14" y="0"/>
                  </a:cxn>
                  <a:cxn ang="0">
                    <a:pos x="0" y="0"/>
                  </a:cxn>
                </a:cxnLst>
                <a:rect l="0" t="0" r="r" b="b"/>
                <a:pathLst>
                  <a:path w="15"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4" name="Freeform 1280"/>
              <p:cNvSpPr>
                <a:spLocks/>
              </p:cNvSpPr>
              <p:nvPr/>
            </p:nvSpPr>
            <p:spPr bwMode="auto">
              <a:xfrm>
                <a:off x="4240" y="6105"/>
                <a:ext cx="15" cy="7"/>
              </a:xfrm>
              <a:custGeom>
                <a:avLst/>
                <a:gdLst/>
                <a:ahLst/>
                <a:cxnLst>
                  <a:cxn ang="0">
                    <a:pos x="0" y="0"/>
                  </a:cxn>
                  <a:cxn ang="0">
                    <a:pos x="0" y="7"/>
                  </a:cxn>
                  <a:cxn ang="0">
                    <a:pos x="7" y="7"/>
                  </a:cxn>
                  <a:cxn ang="0">
                    <a:pos x="7" y="4"/>
                  </a:cxn>
                  <a:cxn ang="0">
                    <a:pos x="14" y="4"/>
                  </a:cxn>
                  <a:cxn ang="0">
                    <a:pos x="14" y="0"/>
                  </a:cxn>
                  <a:cxn ang="0">
                    <a:pos x="0" y="0"/>
                  </a:cxn>
                </a:cxnLst>
                <a:rect l="0" t="0" r="r" b="b"/>
                <a:pathLst>
                  <a:path w="15" h="7">
                    <a:moveTo>
                      <a:pt x="0" y="0"/>
                    </a:moveTo>
                    <a:lnTo>
                      <a:pt x="0" y="7"/>
                    </a:lnTo>
                    <a:lnTo>
                      <a:pt x="7" y="7"/>
                    </a:lnTo>
                    <a:lnTo>
                      <a:pt x="7" y="4"/>
                    </a:lnTo>
                    <a:lnTo>
                      <a:pt x="14" y="4"/>
                    </a:lnTo>
                    <a:lnTo>
                      <a:pt x="14"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1281"/>
              <p:cNvSpPr>
                <a:spLocks/>
              </p:cNvSpPr>
              <p:nvPr/>
            </p:nvSpPr>
            <p:spPr bwMode="auto">
              <a:xfrm>
                <a:off x="4243" y="6105"/>
                <a:ext cx="12" cy="7"/>
              </a:xfrm>
              <a:custGeom>
                <a:avLst/>
                <a:gdLst/>
                <a:ahLst/>
                <a:cxnLst>
                  <a:cxn ang="0">
                    <a:pos x="0" y="0"/>
                  </a:cxn>
                  <a:cxn ang="0">
                    <a:pos x="0" y="7"/>
                  </a:cxn>
                  <a:cxn ang="0">
                    <a:pos x="4" y="7"/>
                  </a:cxn>
                  <a:cxn ang="0">
                    <a:pos x="4" y="4"/>
                  </a:cxn>
                  <a:cxn ang="0">
                    <a:pos x="11" y="4"/>
                  </a:cxn>
                  <a:cxn ang="0">
                    <a:pos x="11" y="0"/>
                  </a:cxn>
                  <a:cxn ang="0">
                    <a:pos x="0" y="0"/>
                  </a:cxn>
                </a:cxnLst>
                <a:rect l="0" t="0" r="r" b="b"/>
                <a:pathLst>
                  <a:path w="12" h="7">
                    <a:moveTo>
                      <a:pt x="0" y="0"/>
                    </a:moveTo>
                    <a:lnTo>
                      <a:pt x="0" y="7"/>
                    </a:lnTo>
                    <a:lnTo>
                      <a:pt x="4" y="7"/>
                    </a:lnTo>
                    <a:lnTo>
                      <a:pt x="4" y="4"/>
                    </a:lnTo>
                    <a:lnTo>
                      <a:pt x="11" y="4"/>
                    </a:lnTo>
                    <a:lnTo>
                      <a:pt x="11"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1282"/>
              <p:cNvSpPr>
                <a:spLocks/>
              </p:cNvSpPr>
              <p:nvPr/>
            </p:nvSpPr>
            <p:spPr bwMode="auto">
              <a:xfrm>
                <a:off x="4243" y="6105"/>
                <a:ext cx="12" cy="7"/>
              </a:xfrm>
              <a:custGeom>
                <a:avLst/>
                <a:gdLst/>
                <a:ahLst/>
                <a:cxnLst>
                  <a:cxn ang="0">
                    <a:pos x="0" y="0"/>
                  </a:cxn>
                  <a:cxn ang="0">
                    <a:pos x="0" y="7"/>
                  </a:cxn>
                  <a:cxn ang="0">
                    <a:pos x="4" y="7"/>
                  </a:cxn>
                  <a:cxn ang="0">
                    <a:pos x="7" y="4"/>
                  </a:cxn>
                  <a:cxn ang="0">
                    <a:pos x="11" y="4"/>
                  </a:cxn>
                  <a:cxn ang="0">
                    <a:pos x="11" y="0"/>
                  </a:cxn>
                  <a:cxn ang="0">
                    <a:pos x="0" y="0"/>
                  </a:cxn>
                </a:cxnLst>
                <a:rect l="0" t="0" r="r" b="b"/>
                <a:pathLst>
                  <a:path w="12" h="7">
                    <a:moveTo>
                      <a:pt x="0" y="0"/>
                    </a:moveTo>
                    <a:lnTo>
                      <a:pt x="0" y="7"/>
                    </a:lnTo>
                    <a:lnTo>
                      <a:pt x="4" y="7"/>
                    </a:lnTo>
                    <a:lnTo>
                      <a:pt x="7" y="4"/>
                    </a:lnTo>
                    <a:lnTo>
                      <a:pt x="11" y="4"/>
                    </a:lnTo>
                    <a:lnTo>
                      <a:pt x="11"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1283"/>
              <p:cNvSpPr>
                <a:spLocks/>
              </p:cNvSpPr>
              <p:nvPr/>
            </p:nvSpPr>
            <p:spPr bwMode="auto">
              <a:xfrm>
                <a:off x="4245" y="610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1284"/>
              <p:cNvSpPr>
                <a:spLocks/>
              </p:cNvSpPr>
              <p:nvPr/>
            </p:nvSpPr>
            <p:spPr bwMode="auto">
              <a:xfrm>
                <a:off x="4245" y="610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1285"/>
              <p:cNvSpPr>
                <a:spLocks/>
              </p:cNvSpPr>
              <p:nvPr/>
            </p:nvSpPr>
            <p:spPr bwMode="auto">
              <a:xfrm>
                <a:off x="4248" y="6105"/>
                <a:ext cx="7" cy="7"/>
              </a:xfrm>
              <a:custGeom>
                <a:avLst/>
                <a:gdLst/>
                <a:ahLst/>
                <a:cxnLst>
                  <a:cxn ang="0">
                    <a:pos x="0" y="0"/>
                  </a:cxn>
                  <a:cxn ang="0">
                    <a:pos x="0" y="7"/>
                  </a:cxn>
                  <a:cxn ang="0">
                    <a:pos x="2" y="4"/>
                  </a:cxn>
                  <a:cxn ang="0">
                    <a:pos x="7" y="4"/>
                  </a:cxn>
                  <a:cxn ang="0">
                    <a:pos x="7" y="0"/>
                  </a:cxn>
                  <a:cxn ang="0">
                    <a:pos x="0" y="0"/>
                  </a:cxn>
                </a:cxnLst>
                <a:rect l="0" t="0" r="r" b="b"/>
                <a:pathLst>
                  <a:path w="7" h="7">
                    <a:moveTo>
                      <a:pt x="0" y="0"/>
                    </a:moveTo>
                    <a:lnTo>
                      <a:pt x="0" y="7"/>
                    </a:lnTo>
                    <a:lnTo>
                      <a:pt x="2"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1286"/>
              <p:cNvSpPr>
                <a:spLocks/>
              </p:cNvSpPr>
              <p:nvPr/>
            </p:nvSpPr>
            <p:spPr bwMode="auto">
              <a:xfrm>
                <a:off x="4248" y="6105"/>
                <a:ext cx="7" cy="7"/>
              </a:xfrm>
              <a:custGeom>
                <a:avLst/>
                <a:gdLst/>
                <a:ahLst/>
                <a:cxnLst>
                  <a:cxn ang="0">
                    <a:pos x="0" y="0"/>
                  </a:cxn>
                  <a:cxn ang="0">
                    <a:pos x="0" y="7"/>
                  </a:cxn>
                  <a:cxn ang="0">
                    <a:pos x="2" y="7"/>
                  </a:cxn>
                  <a:cxn ang="0">
                    <a:pos x="7" y="4"/>
                  </a:cxn>
                  <a:cxn ang="0">
                    <a:pos x="7" y="0"/>
                  </a:cxn>
                  <a:cxn ang="0">
                    <a:pos x="0" y="0"/>
                  </a:cxn>
                </a:cxnLst>
                <a:rect l="0" t="0" r="r" b="b"/>
                <a:pathLst>
                  <a:path w="7" h="7">
                    <a:moveTo>
                      <a:pt x="0" y="0"/>
                    </a:moveTo>
                    <a:lnTo>
                      <a:pt x="0" y="7"/>
                    </a:lnTo>
                    <a:lnTo>
                      <a:pt x="2" y="7"/>
                    </a:lnTo>
                    <a:lnTo>
                      <a:pt x="7" y="4"/>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1287"/>
              <p:cNvSpPr>
                <a:spLocks/>
              </p:cNvSpPr>
              <p:nvPr/>
            </p:nvSpPr>
            <p:spPr bwMode="auto">
              <a:xfrm>
                <a:off x="4250" y="6115"/>
                <a:ext cx="12" cy="79"/>
              </a:xfrm>
              <a:custGeom>
                <a:avLst/>
                <a:gdLst/>
                <a:ahLst/>
                <a:cxnLst>
                  <a:cxn ang="0">
                    <a:pos x="7" y="57"/>
                  </a:cxn>
                  <a:cxn ang="0">
                    <a:pos x="7" y="79"/>
                  </a:cxn>
                  <a:cxn ang="0">
                    <a:pos x="11" y="76"/>
                  </a:cxn>
                  <a:cxn ang="0">
                    <a:pos x="11" y="57"/>
                  </a:cxn>
                  <a:cxn ang="0">
                    <a:pos x="9" y="38"/>
                  </a:cxn>
                  <a:cxn ang="0">
                    <a:pos x="9" y="19"/>
                  </a:cxn>
                  <a:cxn ang="0">
                    <a:pos x="4" y="0"/>
                  </a:cxn>
                  <a:cxn ang="0">
                    <a:pos x="0" y="0"/>
                  </a:cxn>
                  <a:cxn ang="0">
                    <a:pos x="7" y="57"/>
                  </a:cxn>
                </a:cxnLst>
                <a:rect l="0" t="0" r="r" b="b"/>
                <a:pathLst>
                  <a:path w="12" h="79">
                    <a:moveTo>
                      <a:pt x="7" y="57"/>
                    </a:moveTo>
                    <a:lnTo>
                      <a:pt x="7" y="79"/>
                    </a:lnTo>
                    <a:lnTo>
                      <a:pt x="11" y="76"/>
                    </a:lnTo>
                    <a:lnTo>
                      <a:pt x="11"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2" name="Freeform 1288"/>
              <p:cNvSpPr>
                <a:spLocks/>
              </p:cNvSpPr>
              <p:nvPr/>
            </p:nvSpPr>
            <p:spPr bwMode="auto">
              <a:xfrm>
                <a:off x="4248" y="6115"/>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3" name="Freeform 1289"/>
              <p:cNvSpPr>
                <a:spLocks/>
              </p:cNvSpPr>
              <p:nvPr/>
            </p:nvSpPr>
            <p:spPr bwMode="auto">
              <a:xfrm>
                <a:off x="4248" y="6115"/>
                <a:ext cx="12" cy="79"/>
              </a:xfrm>
              <a:custGeom>
                <a:avLst/>
                <a:gdLst/>
                <a:ahLst/>
                <a:cxnLst>
                  <a:cxn ang="0">
                    <a:pos x="0" y="0"/>
                  </a:cxn>
                  <a:cxn ang="0">
                    <a:pos x="0" y="9"/>
                  </a:cxn>
                  <a:cxn ang="0">
                    <a:pos x="4" y="28"/>
                  </a:cxn>
                  <a:cxn ang="0">
                    <a:pos x="4" y="38"/>
                  </a:cxn>
                  <a:cxn ang="0">
                    <a:pos x="7" y="48"/>
                  </a:cxn>
                  <a:cxn ang="0">
                    <a:pos x="7" y="79"/>
                  </a:cxn>
                  <a:cxn ang="0">
                    <a:pos x="11" y="76"/>
                  </a:cxn>
                  <a:cxn ang="0">
                    <a:pos x="11" y="38"/>
                  </a:cxn>
                  <a:cxn ang="0">
                    <a:pos x="9" y="19"/>
                  </a:cxn>
                  <a:cxn ang="0">
                    <a:pos x="4" y="0"/>
                  </a:cxn>
                  <a:cxn ang="0">
                    <a:pos x="0" y="0"/>
                  </a:cxn>
                </a:cxnLst>
                <a:rect l="0" t="0" r="r" b="b"/>
                <a:pathLst>
                  <a:path w="12" h="79">
                    <a:moveTo>
                      <a:pt x="0" y="0"/>
                    </a:moveTo>
                    <a:lnTo>
                      <a:pt x="0" y="9"/>
                    </a:lnTo>
                    <a:lnTo>
                      <a:pt x="4" y="28"/>
                    </a:lnTo>
                    <a:lnTo>
                      <a:pt x="4" y="38"/>
                    </a:lnTo>
                    <a:lnTo>
                      <a:pt x="7" y="48"/>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1290"/>
              <p:cNvSpPr>
                <a:spLocks/>
              </p:cNvSpPr>
              <p:nvPr/>
            </p:nvSpPr>
            <p:spPr bwMode="auto">
              <a:xfrm>
                <a:off x="4245" y="6115"/>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1291"/>
              <p:cNvSpPr>
                <a:spLocks/>
              </p:cNvSpPr>
              <p:nvPr/>
            </p:nvSpPr>
            <p:spPr bwMode="auto">
              <a:xfrm>
                <a:off x="4245" y="6115"/>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1292"/>
              <p:cNvSpPr>
                <a:spLocks/>
              </p:cNvSpPr>
              <p:nvPr/>
            </p:nvSpPr>
            <p:spPr bwMode="auto">
              <a:xfrm>
                <a:off x="4243" y="611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1293"/>
              <p:cNvSpPr>
                <a:spLocks/>
              </p:cNvSpPr>
              <p:nvPr/>
            </p:nvSpPr>
            <p:spPr bwMode="auto">
              <a:xfrm>
                <a:off x="4243" y="6115"/>
                <a:ext cx="12" cy="79"/>
              </a:xfrm>
              <a:custGeom>
                <a:avLst/>
                <a:gdLst/>
                <a:ahLst/>
                <a:cxnLst>
                  <a:cxn ang="0">
                    <a:pos x="7" y="57"/>
                  </a:cxn>
                  <a:cxn ang="0">
                    <a:pos x="7" y="79"/>
                  </a:cxn>
                  <a:cxn ang="0">
                    <a:pos x="11" y="76"/>
                  </a:cxn>
                  <a:cxn ang="0">
                    <a:pos x="11" y="38"/>
                  </a:cxn>
                  <a:cxn ang="0">
                    <a:pos x="9" y="19"/>
                  </a:cxn>
                  <a:cxn ang="0">
                    <a:pos x="4" y="0"/>
                  </a:cxn>
                  <a:cxn ang="0">
                    <a:pos x="0" y="0"/>
                  </a:cxn>
                  <a:cxn ang="0">
                    <a:pos x="7" y="57"/>
                  </a:cxn>
                </a:cxnLst>
                <a:rect l="0" t="0" r="r" b="b"/>
                <a:pathLst>
                  <a:path w="12" h="79">
                    <a:moveTo>
                      <a:pt x="7" y="57"/>
                    </a:moveTo>
                    <a:lnTo>
                      <a:pt x="7" y="79"/>
                    </a:lnTo>
                    <a:lnTo>
                      <a:pt x="11" y="76"/>
                    </a:lnTo>
                    <a:lnTo>
                      <a:pt x="11"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1294"/>
              <p:cNvSpPr>
                <a:spLocks/>
              </p:cNvSpPr>
              <p:nvPr/>
            </p:nvSpPr>
            <p:spPr bwMode="auto">
              <a:xfrm>
                <a:off x="4240" y="6115"/>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1295"/>
              <p:cNvSpPr>
                <a:spLocks/>
              </p:cNvSpPr>
              <p:nvPr/>
            </p:nvSpPr>
            <p:spPr bwMode="auto">
              <a:xfrm>
                <a:off x="4240" y="6115"/>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1296"/>
              <p:cNvSpPr>
                <a:spLocks/>
              </p:cNvSpPr>
              <p:nvPr/>
            </p:nvSpPr>
            <p:spPr bwMode="auto">
              <a:xfrm>
                <a:off x="4238" y="6115"/>
                <a:ext cx="14" cy="79"/>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4" h="79">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1297"/>
              <p:cNvSpPr>
                <a:spLocks/>
              </p:cNvSpPr>
              <p:nvPr/>
            </p:nvSpPr>
            <p:spPr bwMode="auto">
              <a:xfrm>
                <a:off x="4238" y="6115"/>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2" name="Freeform 1298"/>
              <p:cNvSpPr>
                <a:spLocks/>
              </p:cNvSpPr>
              <p:nvPr/>
            </p:nvSpPr>
            <p:spPr bwMode="auto">
              <a:xfrm>
                <a:off x="4238" y="6115"/>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3" name="Freeform 1299"/>
              <p:cNvSpPr>
                <a:spLocks/>
              </p:cNvSpPr>
              <p:nvPr/>
            </p:nvSpPr>
            <p:spPr bwMode="auto">
              <a:xfrm>
                <a:off x="4831" y="5697"/>
                <a:ext cx="127" cy="34"/>
              </a:xfrm>
              <a:custGeom>
                <a:avLst/>
                <a:gdLst/>
                <a:ahLst/>
                <a:cxnLst>
                  <a:cxn ang="0">
                    <a:pos x="0" y="33"/>
                  </a:cxn>
                  <a:cxn ang="0">
                    <a:pos x="127" y="26"/>
                  </a:cxn>
                  <a:cxn ang="0">
                    <a:pos x="124" y="0"/>
                  </a:cxn>
                  <a:cxn ang="0">
                    <a:pos x="4" y="14"/>
                  </a:cxn>
                  <a:cxn ang="0">
                    <a:pos x="0" y="33"/>
                  </a:cxn>
                </a:cxnLst>
                <a:rect l="0" t="0" r="r" b="b"/>
                <a:pathLst>
                  <a:path w="127" h="34">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4" name="Freeform 1300"/>
              <p:cNvSpPr>
                <a:spLocks/>
              </p:cNvSpPr>
              <p:nvPr/>
            </p:nvSpPr>
            <p:spPr bwMode="auto">
              <a:xfrm>
                <a:off x="4922" y="5493"/>
                <a:ext cx="334" cy="267"/>
              </a:xfrm>
              <a:custGeom>
                <a:avLst/>
                <a:gdLst/>
                <a:ahLst/>
                <a:cxnLst>
                  <a:cxn ang="0">
                    <a:pos x="26" y="240"/>
                  </a:cxn>
                  <a:cxn ang="0">
                    <a:pos x="16" y="244"/>
                  </a:cxn>
                  <a:cxn ang="0">
                    <a:pos x="19" y="247"/>
                  </a:cxn>
                  <a:cxn ang="0">
                    <a:pos x="23" y="249"/>
                  </a:cxn>
                  <a:cxn ang="0">
                    <a:pos x="26" y="249"/>
                  </a:cxn>
                  <a:cxn ang="0">
                    <a:pos x="31" y="252"/>
                  </a:cxn>
                  <a:cxn ang="0">
                    <a:pos x="48" y="252"/>
                  </a:cxn>
                  <a:cxn ang="0">
                    <a:pos x="52" y="254"/>
                  </a:cxn>
                  <a:cxn ang="0">
                    <a:pos x="91" y="254"/>
                  </a:cxn>
                  <a:cxn ang="0">
                    <a:pos x="151" y="256"/>
                  </a:cxn>
                  <a:cxn ang="0">
                    <a:pos x="175" y="266"/>
                  </a:cxn>
                  <a:cxn ang="0">
                    <a:pos x="180" y="266"/>
                  </a:cxn>
                  <a:cxn ang="0">
                    <a:pos x="187" y="264"/>
                  </a:cxn>
                  <a:cxn ang="0">
                    <a:pos x="194" y="261"/>
                  </a:cxn>
                  <a:cxn ang="0">
                    <a:pos x="208" y="256"/>
                  </a:cxn>
                  <a:cxn ang="0">
                    <a:pos x="213" y="256"/>
                  </a:cxn>
                  <a:cxn ang="0">
                    <a:pos x="227" y="249"/>
                  </a:cxn>
                  <a:cxn ang="0">
                    <a:pos x="232" y="247"/>
                  </a:cxn>
                  <a:cxn ang="0">
                    <a:pos x="232" y="242"/>
                  </a:cxn>
                  <a:cxn ang="0">
                    <a:pos x="230" y="240"/>
                  </a:cxn>
                  <a:cxn ang="0">
                    <a:pos x="225" y="240"/>
                  </a:cxn>
                  <a:cxn ang="0">
                    <a:pos x="244" y="213"/>
                  </a:cxn>
                  <a:cxn ang="0">
                    <a:pos x="328" y="199"/>
                  </a:cxn>
                  <a:cxn ang="0">
                    <a:pos x="333" y="96"/>
                  </a:cxn>
                  <a:cxn ang="0">
                    <a:pos x="273" y="45"/>
                  </a:cxn>
                  <a:cxn ang="0">
                    <a:pos x="184" y="4"/>
                  </a:cxn>
                  <a:cxn ang="0">
                    <a:pos x="129" y="0"/>
                  </a:cxn>
                  <a:cxn ang="0">
                    <a:pos x="110" y="19"/>
                  </a:cxn>
                  <a:cxn ang="0">
                    <a:pos x="100" y="31"/>
                  </a:cxn>
                  <a:cxn ang="0">
                    <a:pos x="79" y="67"/>
                  </a:cxn>
                  <a:cxn ang="0">
                    <a:pos x="64" y="96"/>
                  </a:cxn>
                  <a:cxn ang="0">
                    <a:pos x="57" y="108"/>
                  </a:cxn>
                  <a:cxn ang="0">
                    <a:pos x="50" y="122"/>
                  </a:cxn>
                  <a:cxn ang="0">
                    <a:pos x="43" y="134"/>
                  </a:cxn>
                  <a:cxn ang="0">
                    <a:pos x="38" y="148"/>
                  </a:cxn>
                  <a:cxn ang="0">
                    <a:pos x="31" y="160"/>
                  </a:cxn>
                  <a:cxn ang="0">
                    <a:pos x="23" y="170"/>
                  </a:cxn>
                  <a:cxn ang="0">
                    <a:pos x="16" y="182"/>
                  </a:cxn>
                  <a:cxn ang="0">
                    <a:pos x="11" y="192"/>
                  </a:cxn>
                  <a:cxn ang="0">
                    <a:pos x="0" y="208"/>
                  </a:cxn>
                  <a:cxn ang="0">
                    <a:pos x="2" y="211"/>
                  </a:cxn>
                  <a:cxn ang="0">
                    <a:pos x="7" y="211"/>
                  </a:cxn>
                  <a:cxn ang="0">
                    <a:pos x="11" y="213"/>
                  </a:cxn>
                  <a:cxn ang="0">
                    <a:pos x="16" y="216"/>
                  </a:cxn>
                  <a:cxn ang="0">
                    <a:pos x="21" y="216"/>
                  </a:cxn>
                  <a:cxn ang="0">
                    <a:pos x="26" y="218"/>
                  </a:cxn>
                  <a:cxn ang="0">
                    <a:pos x="33" y="218"/>
                  </a:cxn>
                  <a:cxn ang="0">
                    <a:pos x="35" y="220"/>
                  </a:cxn>
                  <a:cxn ang="0">
                    <a:pos x="48" y="220"/>
                  </a:cxn>
                  <a:cxn ang="0">
                    <a:pos x="57" y="228"/>
                  </a:cxn>
                  <a:cxn ang="0">
                    <a:pos x="62" y="230"/>
                  </a:cxn>
                  <a:cxn ang="0">
                    <a:pos x="45" y="237"/>
                  </a:cxn>
                  <a:cxn ang="0">
                    <a:pos x="26" y="240"/>
                  </a:cxn>
                </a:cxnLst>
                <a:rect l="0" t="0" r="r" b="b"/>
                <a:pathLst>
                  <a:path w="334" h="267">
                    <a:moveTo>
                      <a:pt x="26" y="240"/>
                    </a:moveTo>
                    <a:lnTo>
                      <a:pt x="16" y="244"/>
                    </a:lnTo>
                    <a:lnTo>
                      <a:pt x="19" y="247"/>
                    </a:lnTo>
                    <a:lnTo>
                      <a:pt x="23" y="249"/>
                    </a:lnTo>
                    <a:lnTo>
                      <a:pt x="26" y="249"/>
                    </a:lnTo>
                    <a:lnTo>
                      <a:pt x="31" y="252"/>
                    </a:lnTo>
                    <a:lnTo>
                      <a:pt x="48" y="252"/>
                    </a:lnTo>
                    <a:lnTo>
                      <a:pt x="52" y="254"/>
                    </a:lnTo>
                    <a:lnTo>
                      <a:pt x="91" y="254"/>
                    </a:lnTo>
                    <a:lnTo>
                      <a:pt x="151" y="256"/>
                    </a:lnTo>
                    <a:lnTo>
                      <a:pt x="175" y="266"/>
                    </a:lnTo>
                    <a:lnTo>
                      <a:pt x="180" y="266"/>
                    </a:lnTo>
                    <a:lnTo>
                      <a:pt x="187" y="264"/>
                    </a:lnTo>
                    <a:lnTo>
                      <a:pt x="194" y="261"/>
                    </a:lnTo>
                    <a:lnTo>
                      <a:pt x="208" y="256"/>
                    </a:lnTo>
                    <a:lnTo>
                      <a:pt x="213" y="256"/>
                    </a:lnTo>
                    <a:lnTo>
                      <a:pt x="227" y="249"/>
                    </a:lnTo>
                    <a:lnTo>
                      <a:pt x="232" y="247"/>
                    </a:lnTo>
                    <a:lnTo>
                      <a:pt x="232" y="242"/>
                    </a:lnTo>
                    <a:lnTo>
                      <a:pt x="230" y="240"/>
                    </a:lnTo>
                    <a:lnTo>
                      <a:pt x="225" y="240"/>
                    </a:lnTo>
                    <a:lnTo>
                      <a:pt x="244" y="213"/>
                    </a:lnTo>
                    <a:lnTo>
                      <a:pt x="328" y="199"/>
                    </a:lnTo>
                    <a:lnTo>
                      <a:pt x="333" y="96"/>
                    </a:lnTo>
                    <a:lnTo>
                      <a:pt x="273" y="45"/>
                    </a:lnTo>
                    <a:lnTo>
                      <a:pt x="184" y="4"/>
                    </a:lnTo>
                    <a:lnTo>
                      <a:pt x="129" y="0"/>
                    </a:lnTo>
                    <a:lnTo>
                      <a:pt x="110" y="19"/>
                    </a:lnTo>
                    <a:lnTo>
                      <a:pt x="100" y="31"/>
                    </a:lnTo>
                    <a:lnTo>
                      <a:pt x="79" y="67"/>
                    </a:lnTo>
                    <a:lnTo>
                      <a:pt x="64" y="96"/>
                    </a:lnTo>
                    <a:lnTo>
                      <a:pt x="57" y="108"/>
                    </a:lnTo>
                    <a:lnTo>
                      <a:pt x="50" y="122"/>
                    </a:lnTo>
                    <a:lnTo>
                      <a:pt x="43" y="134"/>
                    </a:lnTo>
                    <a:lnTo>
                      <a:pt x="38" y="148"/>
                    </a:lnTo>
                    <a:lnTo>
                      <a:pt x="31" y="160"/>
                    </a:lnTo>
                    <a:lnTo>
                      <a:pt x="23" y="170"/>
                    </a:lnTo>
                    <a:lnTo>
                      <a:pt x="16" y="182"/>
                    </a:lnTo>
                    <a:lnTo>
                      <a:pt x="11" y="192"/>
                    </a:lnTo>
                    <a:lnTo>
                      <a:pt x="0" y="208"/>
                    </a:lnTo>
                    <a:lnTo>
                      <a:pt x="2" y="211"/>
                    </a:lnTo>
                    <a:lnTo>
                      <a:pt x="7" y="211"/>
                    </a:lnTo>
                    <a:lnTo>
                      <a:pt x="11" y="213"/>
                    </a:lnTo>
                    <a:lnTo>
                      <a:pt x="16" y="216"/>
                    </a:lnTo>
                    <a:lnTo>
                      <a:pt x="21" y="216"/>
                    </a:lnTo>
                    <a:lnTo>
                      <a:pt x="26" y="218"/>
                    </a:lnTo>
                    <a:lnTo>
                      <a:pt x="33" y="218"/>
                    </a:lnTo>
                    <a:lnTo>
                      <a:pt x="35" y="220"/>
                    </a:lnTo>
                    <a:lnTo>
                      <a:pt x="48" y="220"/>
                    </a:lnTo>
                    <a:lnTo>
                      <a:pt x="57" y="228"/>
                    </a:lnTo>
                    <a:lnTo>
                      <a:pt x="62" y="230"/>
                    </a:lnTo>
                    <a:lnTo>
                      <a:pt x="45" y="237"/>
                    </a:lnTo>
                    <a:lnTo>
                      <a:pt x="26"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5" name="Freeform 1301"/>
              <p:cNvSpPr>
                <a:spLocks/>
              </p:cNvSpPr>
              <p:nvPr/>
            </p:nvSpPr>
            <p:spPr bwMode="auto">
              <a:xfrm>
                <a:off x="4737" y="5630"/>
                <a:ext cx="60" cy="91"/>
              </a:xfrm>
              <a:custGeom>
                <a:avLst/>
                <a:gdLst/>
                <a:ahLst/>
                <a:cxnLst>
                  <a:cxn ang="0">
                    <a:pos x="7" y="0"/>
                  </a:cxn>
                  <a:cxn ang="0">
                    <a:pos x="7" y="0"/>
                  </a:cxn>
                  <a:cxn ang="0">
                    <a:pos x="4" y="19"/>
                  </a:cxn>
                  <a:cxn ang="0">
                    <a:pos x="0" y="62"/>
                  </a:cxn>
                  <a:cxn ang="0">
                    <a:pos x="0" y="86"/>
                  </a:cxn>
                  <a:cxn ang="0">
                    <a:pos x="36" y="91"/>
                  </a:cxn>
                  <a:cxn ang="0">
                    <a:pos x="60" y="84"/>
                  </a:cxn>
                  <a:cxn ang="0">
                    <a:pos x="60" y="43"/>
                  </a:cxn>
                  <a:cxn ang="0">
                    <a:pos x="57" y="33"/>
                  </a:cxn>
                  <a:cxn ang="0">
                    <a:pos x="57" y="21"/>
                  </a:cxn>
                  <a:cxn ang="0">
                    <a:pos x="55" y="12"/>
                  </a:cxn>
                  <a:cxn ang="0">
                    <a:pos x="52" y="0"/>
                  </a:cxn>
                  <a:cxn ang="0">
                    <a:pos x="7" y="0"/>
                  </a:cxn>
                </a:cxnLst>
                <a:rect l="0" t="0" r="r" b="b"/>
                <a:pathLst>
                  <a:path w="60" h="91">
                    <a:moveTo>
                      <a:pt x="7" y="0"/>
                    </a:moveTo>
                    <a:lnTo>
                      <a:pt x="7" y="0"/>
                    </a:lnTo>
                    <a:lnTo>
                      <a:pt x="4" y="19"/>
                    </a:lnTo>
                    <a:lnTo>
                      <a:pt x="0" y="62"/>
                    </a:lnTo>
                    <a:lnTo>
                      <a:pt x="0" y="86"/>
                    </a:lnTo>
                    <a:lnTo>
                      <a:pt x="36" y="91"/>
                    </a:lnTo>
                    <a:lnTo>
                      <a:pt x="60" y="84"/>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6" name="Freeform 1302"/>
              <p:cNvSpPr>
                <a:spLocks/>
              </p:cNvSpPr>
              <p:nvPr/>
            </p:nvSpPr>
            <p:spPr bwMode="auto">
              <a:xfrm>
                <a:off x="4737" y="5640"/>
                <a:ext cx="36" cy="72"/>
              </a:xfrm>
              <a:custGeom>
                <a:avLst/>
                <a:gdLst/>
                <a:ahLst/>
                <a:cxnLst>
                  <a:cxn ang="0">
                    <a:pos x="36" y="0"/>
                  </a:cxn>
                  <a:cxn ang="0">
                    <a:pos x="4" y="0"/>
                  </a:cxn>
                  <a:cxn ang="0">
                    <a:pos x="2" y="19"/>
                  </a:cxn>
                  <a:cxn ang="0">
                    <a:pos x="0" y="33"/>
                  </a:cxn>
                  <a:cxn ang="0">
                    <a:pos x="0" y="69"/>
                  </a:cxn>
                  <a:cxn ang="0">
                    <a:pos x="11" y="69"/>
                  </a:cxn>
                  <a:cxn ang="0">
                    <a:pos x="16" y="72"/>
                  </a:cxn>
                  <a:cxn ang="0">
                    <a:pos x="36" y="72"/>
                  </a:cxn>
                  <a:cxn ang="0">
                    <a:pos x="36" y="0"/>
                  </a:cxn>
                </a:cxnLst>
                <a:rect l="0" t="0" r="r" b="b"/>
                <a:pathLst>
                  <a:path w="36" h="72">
                    <a:moveTo>
                      <a:pt x="36" y="0"/>
                    </a:moveTo>
                    <a:lnTo>
                      <a:pt x="4" y="0"/>
                    </a:lnTo>
                    <a:lnTo>
                      <a:pt x="2" y="19"/>
                    </a:lnTo>
                    <a:lnTo>
                      <a:pt x="0" y="33"/>
                    </a:lnTo>
                    <a:lnTo>
                      <a:pt x="0" y="69"/>
                    </a:lnTo>
                    <a:lnTo>
                      <a:pt x="11"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7" name="Freeform 1303"/>
              <p:cNvSpPr>
                <a:spLocks/>
              </p:cNvSpPr>
              <p:nvPr/>
            </p:nvSpPr>
            <p:spPr bwMode="auto">
              <a:xfrm>
                <a:off x="4737" y="5640"/>
                <a:ext cx="36" cy="67"/>
              </a:xfrm>
              <a:custGeom>
                <a:avLst/>
                <a:gdLst/>
                <a:ahLst/>
                <a:cxnLst>
                  <a:cxn ang="0">
                    <a:pos x="33" y="0"/>
                  </a:cxn>
                  <a:cxn ang="0">
                    <a:pos x="4" y="0"/>
                  </a:cxn>
                  <a:cxn ang="0">
                    <a:pos x="2" y="16"/>
                  </a:cxn>
                  <a:cxn ang="0">
                    <a:pos x="2" y="31"/>
                  </a:cxn>
                  <a:cxn ang="0">
                    <a:pos x="0" y="47"/>
                  </a:cxn>
                  <a:cxn ang="0">
                    <a:pos x="0" y="64"/>
                  </a:cxn>
                  <a:cxn ang="0">
                    <a:pos x="9" y="64"/>
                  </a:cxn>
                  <a:cxn ang="0">
                    <a:pos x="11" y="67"/>
                  </a:cxn>
                  <a:cxn ang="0">
                    <a:pos x="33" y="67"/>
                  </a:cxn>
                  <a:cxn ang="0">
                    <a:pos x="36" y="52"/>
                  </a:cxn>
                  <a:cxn ang="0">
                    <a:pos x="36" y="16"/>
                  </a:cxn>
                  <a:cxn ang="0">
                    <a:pos x="33" y="0"/>
                  </a:cxn>
                </a:cxnLst>
                <a:rect l="0" t="0" r="r" b="b"/>
                <a:pathLst>
                  <a:path w="36" h="67">
                    <a:moveTo>
                      <a:pt x="33" y="0"/>
                    </a:moveTo>
                    <a:lnTo>
                      <a:pt x="4" y="0"/>
                    </a:lnTo>
                    <a:lnTo>
                      <a:pt x="2" y="16"/>
                    </a:lnTo>
                    <a:lnTo>
                      <a:pt x="2" y="31"/>
                    </a:lnTo>
                    <a:lnTo>
                      <a:pt x="0" y="47"/>
                    </a:lnTo>
                    <a:lnTo>
                      <a:pt x="0" y="64"/>
                    </a:lnTo>
                    <a:lnTo>
                      <a:pt x="9" y="64"/>
                    </a:lnTo>
                    <a:lnTo>
                      <a:pt x="11"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8" name="Freeform 1304"/>
              <p:cNvSpPr>
                <a:spLocks/>
              </p:cNvSpPr>
              <p:nvPr/>
            </p:nvSpPr>
            <p:spPr bwMode="auto">
              <a:xfrm>
                <a:off x="4737" y="5640"/>
                <a:ext cx="36" cy="62"/>
              </a:xfrm>
              <a:custGeom>
                <a:avLst/>
                <a:gdLst/>
                <a:ahLst/>
                <a:cxnLst>
                  <a:cxn ang="0">
                    <a:pos x="36" y="31"/>
                  </a:cxn>
                  <a:cxn ang="0">
                    <a:pos x="33" y="16"/>
                  </a:cxn>
                  <a:cxn ang="0">
                    <a:pos x="33" y="0"/>
                  </a:cxn>
                  <a:cxn ang="0">
                    <a:pos x="7" y="0"/>
                  </a:cxn>
                  <a:cxn ang="0">
                    <a:pos x="2" y="16"/>
                  </a:cxn>
                  <a:cxn ang="0">
                    <a:pos x="2" y="31"/>
                  </a:cxn>
                  <a:cxn ang="0">
                    <a:pos x="0" y="45"/>
                  </a:cxn>
                  <a:cxn ang="0">
                    <a:pos x="0" y="60"/>
                  </a:cxn>
                  <a:cxn ang="0">
                    <a:pos x="4" y="62"/>
                  </a:cxn>
                  <a:cxn ang="0">
                    <a:pos x="33" y="62"/>
                  </a:cxn>
                  <a:cxn ang="0">
                    <a:pos x="33" y="47"/>
                  </a:cxn>
                  <a:cxn ang="0">
                    <a:pos x="36" y="31"/>
                  </a:cxn>
                </a:cxnLst>
                <a:rect l="0" t="0" r="r" b="b"/>
                <a:pathLst>
                  <a:path w="36" h="62">
                    <a:moveTo>
                      <a:pt x="36" y="31"/>
                    </a:moveTo>
                    <a:lnTo>
                      <a:pt x="33" y="16"/>
                    </a:lnTo>
                    <a:lnTo>
                      <a:pt x="33" y="0"/>
                    </a:lnTo>
                    <a:lnTo>
                      <a:pt x="7" y="0"/>
                    </a:lnTo>
                    <a:lnTo>
                      <a:pt x="2" y="16"/>
                    </a:lnTo>
                    <a:lnTo>
                      <a:pt x="2" y="31"/>
                    </a:lnTo>
                    <a:lnTo>
                      <a:pt x="0" y="45"/>
                    </a:lnTo>
                    <a:lnTo>
                      <a:pt x="0" y="60"/>
                    </a:lnTo>
                    <a:lnTo>
                      <a:pt x="4" y="62"/>
                    </a:lnTo>
                    <a:lnTo>
                      <a:pt x="33" y="62"/>
                    </a:lnTo>
                    <a:lnTo>
                      <a:pt x="33" y="47"/>
                    </a:lnTo>
                    <a:lnTo>
                      <a:pt x="36" y="31"/>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9" name="Freeform 1305"/>
              <p:cNvSpPr>
                <a:spLocks/>
              </p:cNvSpPr>
              <p:nvPr/>
            </p:nvSpPr>
            <p:spPr bwMode="auto">
              <a:xfrm>
                <a:off x="4740" y="5640"/>
                <a:ext cx="31" cy="57"/>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7">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0" name="Freeform 1306"/>
              <p:cNvSpPr>
                <a:spLocks/>
              </p:cNvSpPr>
              <p:nvPr/>
            </p:nvSpPr>
            <p:spPr bwMode="auto">
              <a:xfrm>
                <a:off x="4740" y="5640"/>
                <a:ext cx="31"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1"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1" name="Freeform 1307"/>
              <p:cNvSpPr>
                <a:spLocks/>
              </p:cNvSpPr>
              <p:nvPr/>
            </p:nvSpPr>
            <p:spPr bwMode="auto">
              <a:xfrm>
                <a:off x="4740" y="5640"/>
                <a:ext cx="28" cy="50"/>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8" h="50">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2" name="Freeform 1308"/>
              <p:cNvSpPr>
                <a:spLocks/>
              </p:cNvSpPr>
              <p:nvPr/>
            </p:nvSpPr>
            <p:spPr bwMode="auto">
              <a:xfrm>
                <a:off x="4740" y="5640"/>
                <a:ext cx="28" cy="45"/>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8" h="45">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3" name="Freeform 1309"/>
              <p:cNvSpPr>
                <a:spLocks/>
              </p:cNvSpPr>
              <p:nvPr/>
            </p:nvSpPr>
            <p:spPr bwMode="auto">
              <a:xfrm>
                <a:off x="4740" y="5640"/>
                <a:ext cx="26" cy="40"/>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6" h="40">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4" name="Freeform 1310"/>
              <p:cNvSpPr>
                <a:spLocks/>
              </p:cNvSpPr>
              <p:nvPr/>
            </p:nvSpPr>
            <p:spPr bwMode="auto">
              <a:xfrm>
                <a:off x="4742" y="5640"/>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5" name="Freeform 1311"/>
              <p:cNvSpPr>
                <a:spLocks/>
              </p:cNvSpPr>
              <p:nvPr/>
            </p:nvSpPr>
            <p:spPr bwMode="auto">
              <a:xfrm>
                <a:off x="4742" y="5640"/>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6" name="Freeform 1312"/>
              <p:cNvSpPr>
                <a:spLocks/>
              </p:cNvSpPr>
              <p:nvPr/>
            </p:nvSpPr>
            <p:spPr bwMode="auto">
              <a:xfrm>
                <a:off x="4742" y="5640"/>
                <a:ext cx="22" cy="28"/>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2" h="28">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7" name="Freeform 1313"/>
              <p:cNvSpPr>
                <a:spLocks/>
              </p:cNvSpPr>
              <p:nvPr/>
            </p:nvSpPr>
            <p:spPr bwMode="auto">
              <a:xfrm>
                <a:off x="4742" y="5640"/>
                <a:ext cx="22" cy="24"/>
              </a:xfrm>
              <a:custGeom>
                <a:avLst/>
                <a:gdLst/>
                <a:ahLst/>
                <a:cxnLst>
                  <a:cxn ang="0">
                    <a:pos x="21" y="23"/>
                  </a:cxn>
                  <a:cxn ang="0">
                    <a:pos x="21" y="0"/>
                  </a:cxn>
                  <a:cxn ang="0">
                    <a:pos x="2" y="0"/>
                  </a:cxn>
                  <a:cxn ang="0">
                    <a:pos x="2" y="7"/>
                  </a:cxn>
                  <a:cxn ang="0">
                    <a:pos x="0" y="12"/>
                  </a:cxn>
                  <a:cxn ang="0">
                    <a:pos x="0" y="23"/>
                  </a:cxn>
                  <a:cxn ang="0">
                    <a:pos x="21" y="23"/>
                  </a:cxn>
                </a:cxnLst>
                <a:rect l="0" t="0" r="r" b="b"/>
                <a:pathLst>
                  <a:path w="22" h="24">
                    <a:moveTo>
                      <a:pt x="21" y="23"/>
                    </a:moveTo>
                    <a:lnTo>
                      <a:pt x="21" y="0"/>
                    </a:lnTo>
                    <a:lnTo>
                      <a:pt x="2" y="0"/>
                    </a:lnTo>
                    <a:lnTo>
                      <a:pt x="2" y="7"/>
                    </a:lnTo>
                    <a:lnTo>
                      <a:pt x="0" y="12"/>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8" name="Freeform 1314"/>
              <p:cNvSpPr>
                <a:spLocks/>
              </p:cNvSpPr>
              <p:nvPr/>
            </p:nvSpPr>
            <p:spPr bwMode="auto">
              <a:xfrm>
                <a:off x="4744" y="5635"/>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9" name="Freeform 1315"/>
              <p:cNvSpPr>
                <a:spLocks/>
              </p:cNvSpPr>
              <p:nvPr/>
            </p:nvSpPr>
            <p:spPr bwMode="auto">
              <a:xfrm>
                <a:off x="4737" y="5712"/>
                <a:ext cx="36" cy="9"/>
              </a:xfrm>
              <a:custGeom>
                <a:avLst/>
                <a:gdLst/>
                <a:ahLst/>
                <a:cxnLst>
                  <a:cxn ang="0">
                    <a:pos x="0" y="0"/>
                  </a:cxn>
                  <a:cxn ang="0">
                    <a:pos x="0" y="4"/>
                  </a:cxn>
                  <a:cxn ang="0">
                    <a:pos x="36" y="9"/>
                  </a:cxn>
                  <a:cxn ang="0">
                    <a:pos x="36" y="2"/>
                  </a:cxn>
                  <a:cxn ang="0">
                    <a:pos x="0" y="0"/>
                  </a:cxn>
                </a:cxnLst>
                <a:rect l="0" t="0" r="r" b="b"/>
                <a:pathLst>
                  <a:path w="36" h="9">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0" name="Freeform 1316"/>
              <p:cNvSpPr>
                <a:spLocks/>
              </p:cNvSpPr>
              <p:nvPr/>
            </p:nvSpPr>
            <p:spPr bwMode="auto">
              <a:xfrm>
                <a:off x="4749" y="5714"/>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1" name="Freeform 1317"/>
              <p:cNvSpPr>
                <a:spLocks/>
              </p:cNvSpPr>
              <p:nvPr/>
            </p:nvSpPr>
            <p:spPr bwMode="auto">
              <a:xfrm>
                <a:off x="4749" y="5714"/>
                <a:ext cx="10" cy="2"/>
              </a:xfrm>
              <a:custGeom>
                <a:avLst/>
                <a:gdLst/>
                <a:ahLst/>
                <a:cxnLst>
                  <a:cxn ang="0">
                    <a:pos x="4" y="0"/>
                  </a:cxn>
                  <a:cxn ang="0">
                    <a:pos x="0" y="0"/>
                  </a:cxn>
                  <a:cxn ang="0">
                    <a:pos x="0" y="2"/>
                  </a:cxn>
                  <a:cxn ang="0">
                    <a:pos x="9" y="2"/>
                  </a:cxn>
                  <a:cxn ang="0">
                    <a:pos x="4" y="0"/>
                  </a:cxn>
                </a:cxnLst>
                <a:rect l="0" t="0" r="r" b="b"/>
                <a:pathLst>
                  <a:path w="10" h="2">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2" name="Freeform 1318"/>
              <p:cNvSpPr>
                <a:spLocks/>
              </p:cNvSpPr>
              <p:nvPr/>
            </p:nvSpPr>
            <p:spPr bwMode="auto">
              <a:xfrm>
                <a:off x="4749" y="5714"/>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3" name="Freeform 1319"/>
              <p:cNvSpPr>
                <a:spLocks/>
              </p:cNvSpPr>
              <p:nvPr/>
            </p:nvSpPr>
            <p:spPr bwMode="auto">
              <a:xfrm>
                <a:off x="4773" y="5709"/>
                <a:ext cx="24" cy="12"/>
              </a:xfrm>
              <a:custGeom>
                <a:avLst/>
                <a:gdLst/>
                <a:ahLst/>
                <a:cxnLst>
                  <a:cxn ang="0">
                    <a:pos x="0" y="4"/>
                  </a:cxn>
                  <a:cxn ang="0">
                    <a:pos x="0" y="11"/>
                  </a:cxn>
                  <a:cxn ang="0">
                    <a:pos x="19" y="7"/>
                  </a:cxn>
                  <a:cxn ang="0">
                    <a:pos x="23" y="4"/>
                  </a:cxn>
                  <a:cxn ang="0">
                    <a:pos x="23" y="0"/>
                  </a:cxn>
                  <a:cxn ang="0">
                    <a:pos x="0" y="4"/>
                  </a:cxn>
                </a:cxnLst>
                <a:rect l="0" t="0" r="r" b="b"/>
                <a:pathLst>
                  <a:path w="24" h="12">
                    <a:moveTo>
                      <a:pt x="0" y="4"/>
                    </a:moveTo>
                    <a:lnTo>
                      <a:pt x="0" y="11"/>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4" name="Freeform 1320"/>
              <p:cNvSpPr>
                <a:spLocks/>
              </p:cNvSpPr>
              <p:nvPr/>
            </p:nvSpPr>
            <p:spPr bwMode="auto">
              <a:xfrm>
                <a:off x="4776" y="5709"/>
                <a:ext cx="21"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1"/>
                  </a:cxn>
                  <a:cxn ang="0">
                    <a:pos x="2" y="9"/>
                  </a:cxn>
                </a:cxnLst>
                <a:rect l="0" t="0" r="r" b="b"/>
                <a:pathLst>
                  <a:path w="21" h="12">
                    <a:moveTo>
                      <a:pt x="2" y="9"/>
                    </a:moveTo>
                    <a:lnTo>
                      <a:pt x="7" y="9"/>
                    </a:lnTo>
                    <a:lnTo>
                      <a:pt x="9" y="7"/>
                    </a:lnTo>
                    <a:lnTo>
                      <a:pt x="16" y="7"/>
                    </a:lnTo>
                    <a:lnTo>
                      <a:pt x="21" y="4"/>
                    </a:lnTo>
                    <a:lnTo>
                      <a:pt x="21" y="0"/>
                    </a:lnTo>
                    <a:lnTo>
                      <a:pt x="16" y="0"/>
                    </a:lnTo>
                    <a:lnTo>
                      <a:pt x="14" y="2"/>
                    </a:lnTo>
                    <a:lnTo>
                      <a:pt x="4" y="2"/>
                    </a:lnTo>
                    <a:lnTo>
                      <a:pt x="0" y="4"/>
                    </a:lnTo>
                    <a:lnTo>
                      <a:pt x="0" y="11"/>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5" name="Freeform 1321"/>
              <p:cNvSpPr>
                <a:spLocks/>
              </p:cNvSpPr>
              <p:nvPr/>
            </p:nvSpPr>
            <p:spPr bwMode="auto">
              <a:xfrm>
                <a:off x="4776" y="5709"/>
                <a:ext cx="21" cy="10"/>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1" h="10">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6" name="Freeform 1322"/>
              <p:cNvSpPr>
                <a:spLocks/>
              </p:cNvSpPr>
              <p:nvPr/>
            </p:nvSpPr>
            <p:spPr bwMode="auto">
              <a:xfrm>
                <a:off x="4778" y="5709"/>
                <a:ext cx="19" cy="10"/>
              </a:xfrm>
              <a:custGeom>
                <a:avLst/>
                <a:gdLst/>
                <a:ahLst/>
                <a:cxnLst>
                  <a:cxn ang="0">
                    <a:pos x="0" y="4"/>
                  </a:cxn>
                  <a:cxn ang="0">
                    <a:pos x="0" y="9"/>
                  </a:cxn>
                  <a:cxn ang="0">
                    <a:pos x="4" y="9"/>
                  </a:cxn>
                  <a:cxn ang="0">
                    <a:pos x="7" y="7"/>
                  </a:cxn>
                  <a:cxn ang="0">
                    <a:pos x="14" y="7"/>
                  </a:cxn>
                  <a:cxn ang="0">
                    <a:pos x="19" y="4"/>
                  </a:cxn>
                  <a:cxn ang="0">
                    <a:pos x="19" y="0"/>
                  </a:cxn>
                  <a:cxn ang="0">
                    <a:pos x="14" y="0"/>
                  </a:cxn>
                  <a:cxn ang="0">
                    <a:pos x="12" y="2"/>
                  </a:cxn>
                  <a:cxn ang="0">
                    <a:pos x="2" y="2"/>
                  </a:cxn>
                  <a:cxn ang="0">
                    <a:pos x="0" y="4"/>
                  </a:cxn>
                </a:cxnLst>
                <a:rect l="0" t="0" r="r" b="b"/>
                <a:pathLst>
                  <a:path w="19" h="10">
                    <a:moveTo>
                      <a:pt x="0" y="4"/>
                    </a:moveTo>
                    <a:lnTo>
                      <a:pt x="0" y="9"/>
                    </a:lnTo>
                    <a:lnTo>
                      <a:pt x="4" y="9"/>
                    </a:lnTo>
                    <a:lnTo>
                      <a:pt x="7" y="7"/>
                    </a:lnTo>
                    <a:lnTo>
                      <a:pt x="14" y="7"/>
                    </a:lnTo>
                    <a:lnTo>
                      <a:pt x="19" y="4"/>
                    </a:lnTo>
                    <a:lnTo>
                      <a:pt x="19" y="0"/>
                    </a:lnTo>
                    <a:lnTo>
                      <a:pt x="14" y="0"/>
                    </a:lnTo>
                    <a:lnTo>
                      <a:pt x="12" y="2"/>
                    </a:lnTo>
                    <a:lnTo>
                      <a:pt x="2" y="2"/>
                    </a:lnTo>
                    <a:lnTo>
                      <a:pt x="0" y="4"/>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7" name="Freeform 1323"/>
              <p:cNvSpPr>
                <a:spLocks/>
              </p:cNvSpPr>
              <p:nvPr/>
            </p:nvSpPr>
            <p:spPr bwMode="auto">
              <a:xfrm>
                <a:off x="4778" y="5709"/>
                <a:ext cx="19" cy="10"/>
              </a:xfrm>
              <a:custGeom>
                <a:avLst/>
                <a:gdLst/>
                <a:ahLst/>
                <a:cxnLst>
                  <a:cxn ang="0">
                    <a:pos x="0" y="4"/>
                  </a:cxn>
                  <a:cxn ang="0">
                    <a:pos x="0" y="9"/>
                  </a:cxn>
                  <a:cxn ang="0">
                    <a:pos x="4" y="9"/>
                  </a:cxn>
                  <a:cxn ang="0">
                    <a:pos x="7" y="7"/>
                  </a:cxn>
                  <a:cxn ang="0">
                    <a:pos x="14" y="7"/>
                  </a:cxn>
                  <a:cxn ang="0">
                    <a:pos x="19" y="4"/>
                  </a:cxn>
                  <a:cxn ang="0">
                    <a:pos x="19" y="0"/>
                  </a:cxn>
                  <a:cxn ang="0">
                    <a:pos x="14" y="0"/>
                  </a:cxn>
                  <a:cxn ang="0">
                    <a:pos x="12" y="2"/>
                  </a:cxn>
                  <a:cxn ang="0">
                    <a:pos x="2" y="2"/>
                  </a:cxn>
                  <a:cxn ang="0">
                    <a:pos x="0" y="4"/>
                  </a:cxn>
                </a:cxnLst>
                <a:rect l="0" t="0" r="r" b="b"/>
                <a:pathLst>
                  <a:path w="19" h="10">
                    <a:moveTo>
                      <a:pt x="0" y="4"/>
                    </a:moveTo>
                    <a:lnTo>
                      <a:pt x="0" y="9"/>
                    </a:lnTo>
                    <a:lnTo>
                      <a:pt x="4" y="9"/>
                    </a:lnTo>
                    <a:lnTo>
                      <a:pt x="7" y="7"/>
                    </a:lnTo>
                    <a:lnTo>
                      <a:pt x="14" y="7"/>
                    </a:lnTo>
                    <a:lnTo>
                      <a:pt x="19" y="4"/>
                    </a:lnTo>
                    <a:lnTo>
                      <a:pt x="19" y="0"/>
                    </a:lnTo>
                    <a:lnTo>
                      <a:pt x="14" y="0"/>
                    </a:lnTo>
                    <a:lnTo>
                      <a:pt x="12" y="2"/>
                    </a:lnTo>
                    <a:lnTo>
                      <a:pt x="2" y="2"/>
                    </a:lnTo>
                    <a:lnTo>
                      <a:pt x="0" y="4"/>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8" name="Freeform 1324"/>
              <p:cNvSpPr>
                <a:spLocks/>
              </p:cNvSpPr>
              <p:nvPr/>
            </p:nvSpPr>
            <p:spPr bwMode="auto">
              <a:xfrm>
                <a:off x="4780" y="5709"/>
                <a:ext cx="17" cy="10"/>
              </a:xfrm>
              <a:custGeom>
                <a:avLst/>
                <a:gdLst/>
                <a:ahLst/>
                <a:cxnLst>
                  <a:cxn ang="0">
                    <a:pos x="0" y="2"/>
                  </a:cxn>
                  <a:cxn ang="0">
                    <a:pos x="0" y="9"/>
                  </a:cxn>
                  <a:cxn ang="0">
                    <a:pos x="4" y="7"/>
                  </a:cxn>
                  <a:cxn ang="0">
                    <a:pos x="11" y="7"/>
                  </a:cxn>
                  <a:cxn ang="0">
                    <a:pos x="16" y="4"/>
                  </a:cxn>
                  <a:cxn ang="0">
                    <a:pos x="16" y="0"/>
                  </a:cxn>
                  <a:cxn ang="0">
                    <a:pos x="11" y="0"/>
                  </a:cxn>
                  <a:cxn ang="0">
                    <a:pos x="9" y="2"/>
                  </a:cxn>
                  <a:cxn ang="0">
                    <a:pos x="0" y="2"/>
                  </a:cxn>
                </a:cxnLst>
                <a:rect l="0" t="0" r="r" b="b"/>
                <a:pathLst>
                  <a:path w="17" h="10">
                    <a:moveTo>
                      <a:pt x="0" y="2"/>
                    </a:moveTo>
                    <a:lnTo>
                      <a:pt x="0" y="9"/>
                    </a:lnTo>
                    <a:lnTo>
                      <a:pt x="4" y="7"/>
                    </a:lnTo>
                    <a:lnTo>
                      <a:pt x="11" y="7"/>
                    </a:lnTo>
                    <a:lnTo>
                      <a:pt x="16" y="4"/>
                    </a:lnTo>
                    <a:lnTo>
                      <a:pt x="16" y="0"/>
                    </a:lnTo>
                    <a:lnTo>
                      <a:pt x="11"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9" name="Freeform 1325"/>
              <p:cNvSpPr>
                <a:spLocks/>
              </p:cNvSpPr>
              <p:nvPr/>
            </p:nvSpPr>
            <p:spPr bwMode="auto">
              <a:xfrm>
                <a:off x="4780" y="5709"/>
                <a:ext cx="17" cy="10"/>
              </a:xfrm>
              <a:custGeom>
                <a:avLst/>
                <a:gdLst/>
                <a:ahLst/>
                <a:cxnLst>
                  <a:cxn ang="0">
                    <a:pos x="0" y="9"/>
                  </a:cxn>
                  <a:cxn ang="0">
                    <a:pos x="4" y="9"/>
                  </a:cxn>
                  <a:cxn ang="0">
                    <a:pos x="4" y="7"/>
                  </a:cxn>
                  <a:cxn ang="0">
                    <a:pos x="11" y="7"/>
                  </a:cxn>
                  <a:cxn ang="0">
                    <a:pos x="16" y="4"/>
                  </a:cxn>
                  <a:cxn ang="0">
                    <a:pos x="16" y="0"/>
                  </a:cxn>
                  <a:cxn ang="0">
                    <a:pos x="11" y="0"/>
                  </a:cxn>
                  <a:cxn ang="0">
                    <a:pos x="9" y="2"/>
                  </a:cxn>
                  <a:cxn ang="0">
                    <a:pos x="0" y="2"/>
                  </a:cxn>
                  <a:cxn ang="0">
                    <a:pos x="0" y="9"/>
                  </a:cxn>
                </a:cxnLst>
                <a:rect l="0" t="0" r="r" b="b"/>
                <a:pathLst>
                  <a:path w="17" h="10">
                    <a:moveTo>
                      <a:pt x="0" y="9"/>
                    </a:moveTo>
                    <a:lnTo>
                      <a:pt x="4" y="9"/>
                    </a:lnTo>
                    <a:lnTo>
                      <a:pt x="4" y="7"/>
                    </a:lnTo>
                    <a:lnTo>
                      <a:pt x="11" y="7"/>
                    </a:lnTo>
                    <a:lnTo>
                      <a:pt x="16" y="4"/>
                    </a:lnTo>
                    <a:lnTo>
                      <a:pt x="16" y="0"/>
                    </a:lnTo>
                    <a:lnTo>
                      <a:pt x="11" y="0"/>
                    </a:lnTo>
                    <a:lnTo>
                      <a:pt x="9" y="2"/>
                    </a:lnTo>
                    <a:lnTo>
                      <a:pt x="0" y="2"/>
                    </a:lnTo>
                    <a:lnTo>
                      <a:pt x="0"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0" name="Freeform 1326"/>
              <p:cNvSpPr>
                <a:spLocks/>
              </p:cNvSpPr>
              <p:nvPr/>
            </p:nvSpPr>
            <p:spPr bwMode="auto">
              <a:xfrm>
                <a:off x="4783" y="5709"/>
                <a:ext cx="14" cy="10"/>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10">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1" name="Freeform 1327"/>
              <p:cNvSpPr>
                <a:spLocks/>
              </p:cNvSpPr>
              <p:nvPr/>
            </p:nvSpPr>
            <p:spPr bwMode="auto">
              <a:xfrm>
                <a:off x="4783" y="5709"/>
                <a:ext cx="14" cy="7"/>
              </a:xfrm>
              <a:custGeom>
                <a:avLst/>
                <a:gdLst/>
                <a:ahLst/>
                <a:cxnLst>
                  <a:cxn ang="0">
                    <a:pos x="0" y="2"/>
                  </a:cxn>
                  <a:cxn ang="0">
                    <a:pos x="2" y="4"/>
                  </a:cxn>
                  <a:cxn ang="0">
                    <a:pos x="2" y="7"/>
                  </a:cxn>
                  <a:cxn ang="0">
                    <a:pos x="9" y="7"/>
                  </a:cxn>
                  <a:cxn ang="0">
                    <a:pos x="14" y="4"/>
                  </a:cxn>
                  <a:cxn ang="0">
                    <a:pos x="14" y="0"/>
                  </a:cxn>
                  <a:cxn ang="0">
                    <a:pos x="9" y="0"/>
                  </a:cxn>
                  <a:cxn ang="0">
                    <a:pos x="7" y="2"/>
                  </a:cxn>
                  <a:cxn ang="0">
                    <a:pos x="0" y="2"/>
                  </a:cxn>
                </a:cxnLst>
                <a:rect l="0" t="0" r="r" b="b"/>
                <a:pathLst>
                  <a:path w="14" h="7">
                    <a:moveTo>
                      <a:pt x="0" y="2"/>
                    </a:moveTo>
                    <a:lnTo>
                      <a:pt x="2" y="4"/>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2" name="Freeform 1328"/>
              <p:cNvSpPr>
                <a:spLocks/>
              </p:cNvSpPr>
              <p:nvPr/>
            </p:nvSpPr>
            <p:spPr bwMode="auto">
              <a:xfrm>
                <a:off x="4785" y="5709"/>
                <a:ext cx="12" cy="7"/>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7">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3" name="Freeform 1329"/>
              <p:cNvSpPr>
                <a:spLocks/>
              </p:cNvSpPr>
              <p:nvPr/>
            </p:nvSpPr>
            <p:spPr bwMode="auto">
              <a:xfrm>
                <a:off x="4785" y="5709"/>
                <a:ext cx="12" cy="7"/>
              </a:xfrm>
              <a:custGeom>
                <a:avLst/>
                <a:gdLst/>
                <a:ahLst/>
                <a:cxnLst>
                  <a:cxn ang="0">
                    <a:pos x="9" y="7"/>
                  </a:cxn>
                  <a:cxn ang="0">
                    <a:pos x="11" y="4"/>
                  </a:cxn>
                  <a:cxn ang="0">
                    <a:pos x="11" y="0"/>
                  </a:cxn>
                  <a:cxn ang="0">
                    <a:pos x="7" y="0"/>
                  </a:cxn>
                  <a:cxn ang="0">
                    <a:pos x="4" y="2"/>
                  </a:cxn>
                  <a:cxn ang="0">
                    <a:pos x="0" y="2"/>
                  </a:cxn>
                  <a:cxn ang="0">
                    <a:pos x="2" y="7"/>
                  </a:cxn>
                  <a:cxn ang="0">
                    <a:pos x="9" y="7"/>
                  </a:cxn>
                </a:cxnLst>
                <a:rect l="0" t="0" r="r" b="b"/>
                <a:pathLst>
                  <a:path w="12" h="7">
                    <a:moveTo>
                      <a:pt x="9" y="7"/>
                    </a:moveTo>
                    <a:lnTo>
                      <a:pt x="11" y="4"/>
                    </a:lnTo>
                    <a:lnTo>
                      <a:pt x="11" y="0"/>
                    </a:lnTo>
                    <a:lnTo>
                      <a:pt x="7" y="0"/>
                    </a:lnTo>
                    <a:lnTo>
                      <a:pt x="4" y="2"/>
                    </a:lnTo>
                    <a:lnTo>
                      <a:pt x="0" y="2"/>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4" name="Freeform 1330"/>
              <p:cNvSpPr>
                <a:spLocks/>
              </p:cNvSpPr>
              <p:nvPr/>
            </p:nvSpPr>
            <p:spPr bwMode="auto">
              <a:xfrm>
                <a:off x="4788" y="5709"/>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5" name="Freeform 1331"/>
              <p:cNvSpPr>
                <a:spLocks/>
              </p:cNvSpPr>
              <p:nvPr/>
            </p:nvSpPr>
            <p:spPr bwMode="auto">
              <a:xfrm>
                <a:off x="4776" y="5635"/>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6" name="Freeform 1332"/>
              <p:cNvSpPr>
                <a:spLocks/>
              </p:cNvSpPr>
              <p:nvPr/>
            </p:nvSpPr>
            <p:spPr bwMode="auto">
              <a:xfrm>
                <a:off x="4776" y="5635"/>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7" name="Freeform 1333"/>
              <p:cNvSpPr>
                <a:spLocks/>
              </p:cNvSpPr>
              <p:nvPr/>
            </p:nvSpPr>
            <p:spPr bwMode="auto">
              <a:xfrm>
                <a:off x="4776" y="5635"/>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8" name="Freeform 1334"/>
              <p:cNvSpPr>
                <a:spLocks/>
              </p:cNvSpPr>
              <p:nvPr/>
            </p:nvSpPr>
            <p:spPr bwMode="auto">
              <a:xfrm>
                <a:off x="4778" y="5635"/>
                <a:ext cx="12" cy="0"/>
              </a:xfrm>
              <a:custGeom>
                <a:avLst/>
                <a:gdLst/>
                <a:ahLst/>
                <a:cxnLst>
                  <a:cxn ang="0">
                    <a:pos x="0" y="0"/>
                  </a:cxn>
                  <a:cxn ang="0">
                    <a:pos x="11" y="0"/>
                  </a:cxn>
                </a:cxnLst>
                <a:rect l="0" t="0" r="r" b="b"/>
                <a:pathLst>
                  <a:path w="12">
                    <a:moveTo>
                      <a:pt x="0" y="0"/>
                    </a:moveTo>
                    <a:lnTo>
                      <a:pt x="11"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9" name="Freeform 1335"/>
              <p:cNvSpPr>
                <a:spLocks/>
              </p:cNvSpPr>
              <p:nvPr/>
            </p:nvSpPr>
            <p:spPr bwMode="auto">
              <a:xfrm>
                <a:off x="4778" y="5635"/>
                <a:ext cx="12" cy="0"/>
              </a:xfrm>
              <a:custGeom>
                <a:avLst/>
                <a:gdLst/>
                <a:ahLst/>
                <a:cxnLst>
                  <a:cxn ang="0">
                    <a:pos x="0" y="0"/>
                  </a:cxn>
                  <a:cxn ang="0">
                    <a:pos x="11" y="0"/>
                  </a:cxn>
                </a:cxnLst>
                <a:rect l="0" t="0" r="r" b="b"/>
                <a:pathLst>
                  <a:path w="12">
                    <a:moveTo>
                      <a:pt x="0" y="0"/>
                    </a:moveTo>
                    <a:lnTo>
                      <a:pt x="11"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0" name="Freeform 1336"/>
              <p:cNvSpPr>
                <a:spLocks/>
              </p:cNvSpPr>
              <p:nvPr/>
            </p:nvSpPr>
            <p:spPr bwMode="auto">
              <a:xfrm>
                <a:off x="4780" y="5635"/>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1" name="Freeform 1337"/>
              <p:cNvSpPr>
                <a:spLocks/>
              </p:cNvSpPr>
              <p:nvPr/>
            </p:nvSpPr>
            <p:spPr bwMode="auto">
              <a:xfrm>
                <a:off x="4780" y="5635"/>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2" name="Freeform 1338"/>
              <p:cNvSpPr>
                <a:spLocks/>
              </p:cNvSpPr>
              <p:nvPr/>
            </p:nvSpPr>
            <p:spPr bwMode="auto">
              <a:xfrm>
                <a:off x="4780" y="5635"/>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3" name="Freeform 1339"/>
              <p:cNvSpPr>
                <a:spLocks/>
              </p:cNvSpPr>
              <p:nvPr/>
            </p:nvSpPr>
            <p:spPr bwMode="auto">
              <a:xfrm>
                <a:off x="4783" y="5635"/>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4" name="Freeform 1340"/>
              <p:cNvSpPr>
                <a:spLocks/>
              </p:cNvSpPr>
              <p:nvPr/>
            </p:nvSpPr>
            <p:spPr bwMode="auto">
              <a:xfrm>
                <a:off x="4783" y="5635"/>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5" name="Freeform 1341"/>
              <p:cNvSpPr>
                <a:spLocks/>
              </p:cNvSpPr>
              <p:nvPr/>
            </p:nvSpPr>
            <p:spPr bwMode="auto">
              <a:xfrm>
                <a:off x="4785" y="5635"/>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6" name="Freeform 1342"/>
              <p:cNvSpPr>
                <a:spLocks/>
              </p:cNvSpPr>
              <p:nvPr/>
            </p:nvSpPr>
            <p:spPr bwMode="auto">
              <a:xfrm>
                <a:off x="4785" y="5635"/>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7" name="Freeform 1343"/>
              <p:cNvSpPr>
                <a:spLocks/>
              </p:cNvSpPr>
              <p:nvPr/>
            </p:nvSpPr>
            <p:spPr bwMode="auto">
              <a:xfrm>
                <a:off x="4785" y="5642"/>
                <a:ext cx="12" cy="65"/>
              </a:xfrm>
              <a:custGeom>
                <a:avLst/>
                <a:gdLst/>
                <a:ahLst/>
                <a:cxnLst>
                  <a:cxn ang="0">
                    <a:pos x="7" y="0"/>
                  </a:cxn>
                  <a:cxn ang="0">
                    <a:pos x="0" y="0"/>
                  </a:cxn>
                  <a:cxn ang="0">
                    <a:pos x="4" y="14"/>
                  </a:cxn>
                  <a:cxn ang="0">
                    <a:pos x="4" y="31"/>
                  </a:cxn>
                  <a:cxn ang="0">
                    <a:pos x="7" y="47"/>
                  </a:cxn>
                  <a:cxn ang="0">
                    <a:pos x="7" y="64"/>
                  </a:cxn>
                  <a:cxn ang="0">
                    <a:pos x="11" y="62"/>
                  </a:cxn>
                  <a:cxn ang="0">
                    <a:pos x="11"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1" y="62"/>
                    </a:lnTo>
                    <a:lnTo>
                      <a:pt x="11" y="47"/>
                    </a:lnTo>
                    <a:lnTo>
                      <a:pt x="9" y="31"/>
                    </a:lnTo>
                    <a:lnTo>
                      <a:pt x="9" y="14"/>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8" name="Freeform 1344"/>
              <p:cNvSpPr>
                <a:spLocks/>
              </p:cNvSpPr>
              <p:nvPr/>
            </p:nvSpPr>
            <p:spPr bwMode="auto">
              <a:xfrm>
                <a:off x="4785" y="5642"/>
                <a:ext cx="10" cy="65"/>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10" h="65">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9" name="Freeform 1345"/>
              <p:cNvSpPr>
                <a:spLocks/>
              </p:cNvSpPr>
              <p:nvPr/>
            </p:nvSpPr>
            <p:spPr bwMode="auto">
              <a:xfrm>
                <a:off x="4785" y="5642"/>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0" name="Freeform 1346"/>
              <p:cNvSpPr>
                <a:spLocks/>
              </p:cNvSpPr>
              <p:nvPr/>
            </p:nvSpPr>
            <p:spPr bwMode="auto">
              <a:xfrm>
                <a:off x="4783" y="5642"/>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1" name="Freeform 1347"/>
              <p:cNvSpPr>
                <a:spLocks/>
              </p:cNvSpPr>
              <p:nvPr/>
            </p:nvSpPr>
            <p:spPr bwMode="auto">
              <a:xfrm>
                <a:off x="4783" y="5642"/>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2" name="Freeform 1348"/>
              <p:cNvSpPr>
                <a:spLocks/>
              </p:cNvSpPr>
              <p:nvPr/>
            </p:nvSpPr>
            <p:spPr bwMode="auto">
              <a:xfrm>
                <a:off x="4780" y="5642"/>
                <a:ext cx="12" cy="65"/>
              </a:xfrm>
              <a:custGeom>
                <a:avLst/>
                <a:gdLst/>
                <a:ahLst/>
                <a:cxnLst>
                  <a:cxn ang="0">
                    <a:pos x="7" y="0"/>
                  </a:cxn>
                  <a:cxn ang="0">
                    <a:pos x="0" y="0"/>
                  </a:cxn>
                  <a:cxn ang="0">
                    <a:pos x="4" y="14"/>
                  </a:cxn>
                  <a:cxn ang="0">
                    <a:pos x="4" y="31"/>
                  </a:cxn>
                  <a:cxn ang="0">
                    <a:pos x="7" y="47"/>
                  </a:cxn>
                  <a:cxn ang="0">
                    <a:pos x="7" y="64"/>
                  </a:cxn>
                  <a:cxn ang="0">
                    <a:pos x="11" y="64"/>
                  </a:cxn>
                  <a:cxn ang="0">
                    <a:pos x="11"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1" y="64"/>
                    </a:lnTo>
                    <a:lnTo>
                      <a:pt x="11" y="47"/>
                    </a:lnTo>
                    <a:lnTo>
                      <a:pt x="9" y="31"/>
                    </a:lnTo>
                    <a:lnTo>
                      <a:pt x="9" y="14"/>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3" name="Freeform 1349"/>
              <p:cNvSpPr>
                <a:spLocks/>
              </p:cNvSpPr>
              <p:nvPr/>
            </p:nvSpPr>
            <p:spPr bwMode="auto">
              <a:xfrm>
                <a:off x="4780" y="5642"/>
                <a:ext cx="12" cy="65"/>
              </a:xfrm>
              <a:custGeom>
                <a:avLst/>
                <a:gdLst/>
                <a:ahLst/>
                <a:cxnLst>
                  <a:cxn ang="0">
                    <a:pos x="2" y="14"/>
                  </a:cxn>
                  <a:cxn ang="0">
                    <a:pos x="4" y="31"/>
                  </a:cxn>
                  <a:cxn ang="0">
                    <a:pos x="4" y="47"/>
                  </a:cxn>
                  <a:cxn ang="0">
                    <a:pos x="7" y="64"/>
                  </a:cxn>
                  <a:cxn ang="0">
                    <a:pos x="11" y="62"/>
                  </a:cxn>
                  <a:cxn ang="0">
                    <a:pos x="9" y="47"/>
                  </a:cxn>
                  <a:cxn ang="0">
                    <a:pos x="9" y="31"/>
                  </a:cxn>
                  <a:cxn ang="0">
                    <a:pos x="7" y="14"/>
                  </a:cxn>
                  <a:cxn ang="0">
                    <a:pos x="4" y="0"/>
                  </a:cxn>
                  <a:cxn ang="0">
                    <a:pos x="0" y="0"/>
                  </a:cxn>
                  <a:cxn ang="0">
                    <a:pos x="2" y="14"/>
                  </a:cxn>
                </a:cxnLst>
                <a:rect l="0" t="0" r="r" b="b"/>
                <a:pathLst>
                  <a:path w="12" h="65">
                    <a:moveTo>
                      <a:pt x="2" y="14"/>
                    </a:moveTo>
                    <a:lnTo>
                      <a:pt x="4" y="31"/>
                    </a:lnTo>
                    <a:lnTo>
                      <a:pt x="4" y="47"/>
                    </a:lnTo>
                    <a:lnTo>
                      <a:pt x="7" y="64"/>
                    </a:lnTo>
                    <a:lnTo>
                      <a:pt x="11" y="62"/>
                    </a:lnTo>
                    <a:lnTo>
                      <a:pt x="9" y="47"/>
                    </a:lnTo>
                    <a:lnTo>
                      <a:pt x="9" y="31"/>
                    </a:lnTo>
                    <a:lnTo>
                      <a:pt x="7" y="14"/>
                    </a:lnTo>
                    <a:lnTo>
                      <a:pt x="4" y="0"/>
                    </a:lnTo>
                    <a:lnTo>
                      <a:pt x="0" y="0"/>
                    </a:lnTo>
                    <a:lnTo>
                      <a:pt x="2" y="1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4" name="Freeform 1350"/>
              <p:cNvSpPr>
                <a:spLocks/>
              </p:cNvSpPr>
              <p:nvPr/>
            </p:nvSpPr>
            <p:spPr bwMode="auto">
              <a:xfrm>
                <a:off x="4780" y="5642"/>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5" name="Freeform 1351"/>
              <p:cNvSpPr>
                <a:spLocks/>
              </p:cNvSpPr>
              <p:nvPr/>
            </p:nvSpPr>
            <p:spPr bwMode="auto">
              <a:xfrm>
                <a:off x="4778" y="5642"/>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6" name="Freeform 1352"/>
              <p:cNvSpPr>
                <a:spLocks/>
              </p:cNvSpPr>
              <p:nvPr/>
            </p:nvSpPr>
            <p:spPr bwMode="auto">
              <a:xfrm>
                <a:off x="4778" y="5642"/>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7" name="Freeform 1353"/>
              <p:cNvSpPr>
                <a:spLocks/>
              </p:cNvSpPr>
              <p:nvPr/>
            </p:nvSpPr>
            <p:spPr bwMode="auto">
              <a:xfrm>
                <a:off x="4776" y="5642"/>
                <a:ext cx="12" cy="65"/>
              </a:xfrm>
              <a:custGeom>
                <a:avLst/>
                <a:gdLst/>
                <a:ahLst/>
                <a:cxnLst>
                  <a:cxn ang="0">
                    <a:pos x="7" y="0"/>
                  </a:cxn>
                  <a:cxn ang="0">
                    <a:pos x="0" y="0"/>
                  </a:cxn>
                  <a:cxn ang="0">
                    <a:pos x="4" y="14"/>
                  </a:cxn>
                  <a:cxn ang="0">
                    <a:pos x="4" y="31"/>
                  </a:cxn>
                  <a:cxn ang="0">
                    <a:pos x="7" y="47"/>
                  </a:cxn>
                  <a:cxn ang="0">
                    <a:pos x="7" y="64"/>
                  </a:cxn>
                  <a:cxn ang="0">
                    <a:pos x="11" y="62"/>
                  </a:cxn>
                  <a:cxn ang="0">
                    <a:pos x="11"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1" y="62"/>
                    </a:lnTo>
                    <a:lnTo>
                      <a:pt x="11" y="47"/>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8" name="Freeform 1354"/>
              <p:cNvSpPr>
                <a:spLocks/>
              </p:cNvSpPr>
              <p:nvPr/>
            </p:nvSpPr>
            <p:spPr bwMode="auto">
              <a:xfrm>
                <a:off x="4776" y="5642"/>
                <a:ext cx="12" cy="65"/>
              </a:xfrm>
              <a:custGeom>
                <a:avLst/>
                <a:gdLst/>
                <a:ahLst/>
                <a:cxnLst>
                  <a:cxn ang="0">
                    <a:pos x="7" y="47"/>
                  </a:cxn>
                  <a:cxn ang="0">
                    <a:pos x="7" y="64"/>
                  </a:cxn>
                  <a:cxn ang="0">
                    <a:pos x="11" y="62"/>
                  </a:cxn>
                  <a:cxn ang="0">
                    <a:pos x="9" y="47"/>
                  </a:cxn>
                  <a:cxn ang="0">
                    <a:pos x="9" y="31"/>
                  </a:cxn>
                  <a:cxn ang="0">
                    <a:pos x="7" y="14"/>
                  </a:cxn>
                  <a:cxn ang="0">
                    <a:pos x="4" y="0"/>
                  </a:cxn>
                  <a:cxn ang="0">
                    <a:pos x="0" y="0"/>
                  </a:cxn>
                  <a:cxn ang="0">
                    <a:pos x="2" y="14"/>
                  </a:cxn>
                  <a:cxn ang="0">
                    <a:pos x="7" y="47"/>
                  </a:cxn>
                </a:cxnLst>
                <a:rect l="0" t="0" r="r" b="b"/>
                <a:pathLst>
                  <a:path w="12" h="65">
                    <a:moveTo>
                      <a:pt x="7" y="47"/>
                    </a:moveTo>
                    <a:lnTo>
                      <a:pt x="7" y="64"/>
                    </a:lnTo>
                    <a:lnTo>
                      <a:pt x="11" y="62"/>
                    </a:lnTo>
                    <a:lnTo>
                      <a:pt x="9" y="47"/>
                    </a:lnTo>
                    <a:lnTo>
                      <a:pt x="9" y="31"/>
                    </a:lnTo>
                    <a:lnTo>
                      <a:pt x="7" y="14"/>
                    </a:lnTo>
                    <a:lnTo>
                      <a:pt x="4" y="0"/>
                    </a:lnTo>
                    <a:lnTo>
                      <a:pt x="0" y="0"/>
                    </a:lnTo>
                    <a:lnTo>
                      <a:pt x="2" y="14"/>
                    </a:lnTo>
                    <a:lnTo>
                      <a:pt x="7" y="47"/>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9" name="Freeform 1355"/>
              <p:cNvSpPr>
                <a:spLocks/>
              </p:cNvSpPr>
              <p:nvPr/>
            </p:nvSpPr>
            <p:spPr bwMode="auto">
              <a:xfrm>
                <a:off x="4785" y="5495"/>
                <a:ext cx="214" cy="233"/>
              </a:xfrm>
              <a:custGeom>
                <a:avLst/>
                <a:gdLst/>
                <a:ahLst/>
                <a:cxnLst>
                  <a:cxn ang="0">
                    <a:pos x="213" y="213"/>
                  </a:cxn>
                  <a:cxn ang="0">
                    <a:pos x="211" y="12"/>
                  </a:cxn>
                  <a:cxn ang="0">
                    <a:pos x="52" y="0"/>
                  </a:cxn>
                  <a:cxn ang="0">
                    <a:pos x="0" y="4"/>
                  </a:cxn>
                  <a:cxn ang="0">
                    <a:pos x="2" y="216"/>
                  </a:cxn>
                  <a:cxn ang="0">
                    <a:pos x="11" y="216"/>
                  </a:cxn>
                  <a:cxn ang="0">
                    <a:pos x="11" y="223"/>
                  </a:cxn>
                  <a:cxn ang="0">
                    <a:pos x="52" y="232"/>
                  </a:cxn>
                  <a:cxn ang="0">
                    <a:pos x="189" y="213"/>
                  </a:cxn>
                  <a:cxn ang="0">
                    <a:pos x="213" y="213"/>
                  </a:cxn>
                </a:cxnLst>
                <a:rect l="0" t="0" r="r" b="b"/>
                <a:pathLst>
                  <a:path w="214" h="233">
                    <a:moveTo>
                      <a:pt x="213" y="213"/>
                    </a:moveTo>
                    <a:lnTo>
                      <a:pt x="211" y="12"/>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0" name="Freeform 1356"/>
              <p:cNvSpPr>
                <a:spLocks/>
              </p:cNvSpPr>
              <p:nvPr/>
            </p:nvSpPr>
            <p:spPr bwMode="auto">
              <a:xfrm>
                <a:off x="4850" y="5450"/>
                <a:ext cx="326" cy="300"/>
              </a:xfrm>
              <a:custGeom>
                <a:avLst/>
                <a:gdLst/>
                <a:ahLst/>
                <a:cxnLst>
                  <a:cxn ang="0">
                    <a:pos x="319" y="228"/>
                  </a:cxn>
                  <a:cxn ang="0">
                    <a:pos x="321" y="196"/>
                  </a:cxn>
                  <a:cxn ang="0">
                    <a:pos x="324" y="163"/>
                  </a:cxn>
                  <a:cxn ang="0">
                    <a:pos x="324" y="124"/>
                  </a:cxn>
                  <a:cxn ang="0">
                    <a:pos x="321" y="91"/>
                  </a:cxn>
                  <a:cxn ang="0">
                    <a:pos x="244" y="36"/>
                  </a:cxn>
                  <a:cxn ang="0">
                    <a:pos x="237" y="26"/>
                  </a:cxn>
                  <a:cxn ang="0">
                    <a:pos x="218" y="12"/>
                  </a:cxn>
                  <a:cxn ang="0">
                    <a:pos x="211" y="9"/>
                  </a:cxn>
                  <a:cxn ang="0">
                    <a:pos x="199" y="4"/>
                  </a:cxn>
                  <a:cxn ang="0">
                    <a:pos x="180" y="0"/>
                  </a:cxn>
                  <a:cxn ang="0">
                    <a:pos x="167" y="2"/>
                  </a:cxn>
                  <a:cxn ang="0">
                    <a:pos x="153" y="4"/>
                  </a:cxn>
                  <a:cxn ang="0">
                    <a:pos x="136" y="7"/>
                  </a:cxn>
                  <a:cxn ang="0">
                    <a:pos x="127" y="9"/>
                  </a:cxn>
                  <a:cxn ang="0">
                    <a:pos x="110" y="12"/>
                  </a:cxn>
                  <a:cxn ang="0">
                    <a:pos x="93" y="14"/>
                  </a:cxn>
                  <a:cxn ang="0">
                    <a:pos x="76" y="16"/>
                  </a:cxn>
                  <a:cxn ang="0">
                    <a:pos x="67" y="19"/>
                  </a:cxn>
                  <a:cxn ang="0">
                    <a:pos x="50" y="21"/>
                  </a:cxn>
                  <a:cxn ang="0">
                    <a:pos x="40" y="24"/>
                  </a:cxn>
                  <a:cxn ang="0">
                    <a:pos x="31" y="26"/>
                  </a:cxn>
                  <a:cxn ang="0">
                    <a:pos x="19" y="28"/>
                  </a:cxn>
                  <a:cxn ang="0">
                    <a:pos x="9" y="31"/>
                  </a:cxn>
                  <a:cxn ang="0">
                    <a:pos x="2" y="74"/>
                  </a:cxn>
                  <a:cxn ang="0">
                    <a:pos x="0" y="208"/>
                  </a:cxn>
                  <a:cxn ang="0">
                    <a:pos x="19" y="240"/>
                  </a:cxn>
                  <a:cxn ang="0">
                    <a:pos x="26" y="242"/>
                  </a:cxn>
                  <a:cxn ang="0">
                    <a:pos x="33" y="244"/>
                  </a:cxn>
                  <a:cxn ang="0">
                    <a:pos x="40" y="247"/>
                  </a:cxn>
                  <a:cxn ang="0">
                    <a:pos x="55" y="249"/>
                  </a:cxn>
                  <a:cxn ang="0">
                    <a:pos x="79" y="259"/>
                  </a:cxn>
                  <a:cxn ang="0">
                    <a:pos x="76" y="273"/>
                  </a:cxn>
                  <a:cxn ang="0">
                    <a:pos x="52" y="283"/>
                  </a:cxn>
                  <a:cxn ang="0">
                    <a:pos x="64" y="290"/>
                  </a:cxn>
                  <a:cxn ang="0">
                    <a:pos x="74" y="292"/>
                  </a:cxn>
                  <a:cxn ang="0">
                    <a:pos x="86" y="295"/>
                  </a:cxn>
                  <a:cxn ang="0">
                    <a:pos x="196" y="300"/>
                  </a:cxn>
                  <a:cxn ang="0">
                    <a:pos x="237" y="285"/>
                  </a:cxn>
                  <a:cxn ang="0">
                    <a:pos x="247" y="278"/>
                  </a:cxn>
                  <a:cxn ang="0">
                    <a:pos x="247" y="268"/>
                  </a:cxn>
                  <a:cxn ang="0">
                    <a:pos x="240" y="264"/>
                  </a:cxn>
                  <a:cxn ang="0">
                    <a:pos x="227" y="256"/>
                  </a:cxn>
                  <a:cxn ang="0">
                    <a:pos x="218" y="254"/>
                  </a:cxn>
                </a:cxnLst>
                <a:rect l="0" t="0" r="r" b="b"/>
                <a:pathLst>
                  <a:path w="326" h="300">
                    <a:moveTo>
                      <a:pt x="254" y="240"/>
                    </a:moveTo>
                    <a:lnTo>
                      <a:pt x="319" y="228"/>
                    </a:lnTo>
                    <a:lnTo>
                      <a:pt x="321" y="213"/>
                    </a:lnTo>
                    <a:lnTo>
                      <a:pt x="321" y="196"/>
                    </a:lnTo>
                    <a:lnTo>
                      <a:pt x="324" y="180"/>
                    </a:lnTo>
                    <a:lnTo>
                      <a:pt x="324" y="163"/>
                    </a:lnTo>
                    <a:lnTo>
                      <a:pt x="326" y="144"/>
                    </a:lnTo>
                    <a:lnTo>
                      <a:pt x="324" y="124"/>
                    </a:lnTo>
                    <a:lnTo>
                      <a:pt x="324" y="107"/>
                    </a:lnTo>
                    <a:lnTo>
                      <a:pt x="321" y="91"/>
                    </a:lnTo>
                    <a:lnTo>
                      <a:pt x="249" y="50"/>
                    </a:lnTo>
                    <a:lnTo>
                      <a:pt x="244" y="36"/>
                    </a:lnTo>
                    <a:lnTo>
                      <a:pt x="240" y="31"/>
                    </a:lnTo>
                    <a:lnTo>
                      <a:pt x="237" y="26"/>
                    </a:lnTo>
                    <a:lnTo>
                      <a:pt x="227" y="16"/>
                    </a:lnTo>
                    <a:lnTo>
                      <a:pt x="218" y="12"/>
                    </a:lnTo>
                    <a:lnTo>
                      <a:pt x="215" y="9"/>
                    </a:lnTo>
                    <a:lnTo>
                      <a:pt x="211" y="9"/>
                    </a:lnTo>
                    <a:lnTo>
                      <a:pt x="203" y="7"/>
                    </a:lnTo>
                    <a:lnTo>
                      <a:pt x="199" y="4"/>
                    </a:lnTo>
                    <a:lnTo>
                      <a:pt x="194" y="4"/>
                    </a:lnTo>
                    <a:lnTo>
                      <a:pt x="180" y="0"/>
                    </a:lnTo>
                    <a:lnTo>
                      <a:pt x="172" y="0"/>
                    </a:lnTo>
                    <a:lnTo>
                      <a:pt x="167" y="2"/>
                    </a:lnTo>
                    <a:lnTo>
                      <a:pt x="158" y="2"/>
                    </a:lnTo>
                    <a:lnTo>
                      <a:pt x="153" y="4"/>
                    </a:lnTo>
                    <a:lnTo>
                      <a:pt x="141" y="4"/>
                    </a:lnTo>
                    <a:lnTo>
                      <a:pt x="136" y="7"/>
                    </a:lnTo>
                    <a:lnTo>
                      <a:pt x="131" y="7"/>
                    </a:lnTo>
                    <a:lnTo>
                      <a:pt x="127" y="9"/>
                    </a:lnTo>
                    <a:lnTo>
                      <a:pt x="115" y="9"/>
                    </a:lnTo>
                    <a:lnTo>
                      <a:pt x="110" y="12"/>
                    </a:lnTo>
                    <a:lnTo>
                      <a:pt x="98" y="12"/>
                    </a:lnTo>
                    <a:lnTo>
                      <a:pt x="93" y="14"/>
                    </a:lnTo>
                    <a:lnTo>
                      <a:pt x="83" y="14"/>
                    </a:lnTo>
                    <a:lnTo>
                      <a:pt x="76" y="16"/>
                    </a:lnTo>
                    <a:lnTo>
                      <a:pt x="71" y="16"/>
                    </a:lnTo>
                    <a:lnTo>
                      <a:pt x="67" y="19"/>
                    </a:lnTo>
                    <a:lnTo>
                      <a:pt x="57" y="19"/>
                    </a:lnTo>
                    <a:lnTo>
                      <a:pt x="50" y="21"/>
                    </a:lnTo>
                    <a:lnTo>
                      <a:pt x="45" y="21"/>
                    </a:lnTo>
                    <a:lnTo>
                      <a:pt x="40" y="24"/>
                    </a:lnTo>
                    <a:lnTo>
                      <a:pt x="35" y="24"/>
                    </a:lnTo>
                    <a:lnTo>
                      <a:pt x="31" y="26"/>
                    </a:lnTo>
                    <a:lnTo>
                      <a:pt x="23" y="26"/>
                    </a:lnTo>
                    <a:lnTo>
                      <a:pt x="19" y="28"/>
                    </a:lnTo>
                    <a:lnTo>
                      <a:pt x="14" y="28"/>
                    </a:lnTo>
                    <a:lnTo>
                      <a:pt x="9" y="31"/>
                    </a:lnTo>
                    <a:lnTo>
                      <a:pt x="4" y="52"/>
                    </a:lnTo>
                    <a:lnTo>
                      <a:pt x="2" y="74"/>
                    </a:lnTo>
                    <a:lnTo>
                      <a:pt x="0" y="98"/>
                    </a:lnTo>
                    <a:lnTo>
                      <a:pt x="0" y="208"/>
                    </a:lnTo>
                    <a:lnTo>
                      <a:pt x="4" y="232"/>
                    </a:lnTo>
                    <a:lnTo>
                      <a:pt x="19" y="240"/>
                    </a:lnTo>
                    <a:lnTo>
                      <a:pt x="21" y="240"/>
                    </a:lnTo>
                    <a:lnTo>
                      <a:pt x="26" y="242"/>
                    </a:lnTo>
                    <a:lnTo>
                      <a:pt x="31" y="242"/>
                    </a:lnTo>
                    <a:lnTo>
                      <a:pt x="33" y="244"/>
                    </a:lnTo>
                    <a:lnTo>
                      <a:pt x="38" y="244"/>
                    </a:lnTo>
                    <a:lnTo>
                      <a:pt x="40" y="247"/>
                    </a:lnTo>
                    <a:lnTo>
                      <a:pt x="52" y="247"/>
                    </a:lnTo>
                    <a:lnTo>
                      <a:pt x="55" y="249"/>
                    </a:lnTo>
                    <a:lnTo>
                      <a:pt x="64" y="249"/>
                    </a:lnTo>
                    <a:lnTo>
                      <a:pt x="79" y="259"/>
                    </a:lnTo>
                    <a:lnTo>
                      <a:pt x="86" y="266"/>
                    </a:lnTo>
                    <a:lnTo>
                      <a:pt x="76" y="273"/>
                    </a:lnTo>
                    <a:lnTo>
                      <a:pt x="60" y="278"/>
                    </a:lnTo>
                    <a:lnTo>
                      <a:pt x="52" y="283"/>
                    </a:lnTo>
                    <a:lnTo>
                      <a:pt x="55" y="285"/>
                    </a:lnTo>
                    <a:lnTo>
                      <a:pt x="64" y="290"/>
                    </a:lnTo>
                    <a:lnTo>
                      <a:pt x="69" y="290"/>
                    </a:lnTo>
                    <a:lnTo>
                      <a:pt x="74" y="292"/>
                    </a:lnTo>
                    <a:lnTo>
                      <a:pt x="79" y="292"/>
                    </a:lnTo>
                    <a:lnTo>
                      <a:pt x="86" y="295"/>
                    </a:lnTo>
                    <a:lnTo>
                      <a:pt x="136" y="295"/>
                    </a:lnTo>
                    <a:lnTo>
                      <a:pt x="196" y="300"/>
                    </a:lnTo>
                    <a:lnTo>
                      <a:pt x="232" y="288"/>
                    </a:lnTo>
                    <a:lnTo>
                      <a:pt x="237" y="285"/>
                    </a:lnTo>
                    <a:lnTo>
                      <a:pt x="242" y="283"/>
                    </a:lnTo>
                    <a:lnTo>
                      <a:pt x="247" y="278"/>
                    </a:lnTo>
                    <a:lnTo>
                      <a:pt x="249" y="273"/>
                    </a:lnTo>
                    <a:lnTo>
                      <a:pt x="247" y="268"/>
                    </a:lnTo>
                    <a:lnTo>
                      <a:pt x="244" y="264"/>
                    </a:lnTo>
                    <a:lnTo>
                      <a:pt x="240" y="264"/>
                    </a:lnTo>
                    <a:lnTo>
                      <a:pt x="237" y="261"/>
                    </a:lnTo>
                    <a:lnTo>
                      <a:pt x="227" y="256"/>
                    </a:lnTo>
                    <a:lnTo>
                      <a:pt x="223" y="254"/>
                    </a:lnTo>
                    <a:lnTo>
                      <a:pt x="218" y="254"/>
                    </a:lnTo>
                    <a:lnTo>
                      <a:pt x="254" y="24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1" name="Freeform 1357"/>
              <p:cNvSpPr>
                <a:spLocks/>
              </p:cNvSpPr>
              <p:nvPr/>
            </p:nvSpPr>
            <p:spPr bwMode="auto">
              <a:xfrm>
                <a:off x="5049" y="5455"/>
                <a:ext cx="3" cy="228"/>
              </a:xfrm>
              <a:custGeom>
                <a:avLst/>
                <a:gdLst/>
                <a:ahLst/>
                <a:cxnLst>
                  <a:cxn ang="0">
                    <a:pos x="0" y="0"/>
                  </a:cxn>
                  <a:cxn ang="0">
                    <a:pos x="0" y="228"/>
                  </a:cxn>
                  <a:cxn ang="0">
                    <a:pos x="2" y="228"/>
                  </a:cxn>
                  <a:cxn ang="0">
                    <a:pos x="2" y="2"/>
                  </a:cxn>
                  <a:cxn ang="0">
                    <a:pos x="0" y="0"/>
                  </a:cxn>
                </a:cxnLst>
                <a:rect l="0" t="0" r="r" b="b"/>
                <a:pathLst>
                  <a:path w="3" h="228">
                    <a:moveTo>
                      <a:pt x="0" y="0"/>
                    </a:moveTo>
                    <a:lnTo>
                      <a:pt x="0" y="228"/>
                    </a:lnTo>
                    <a:lnTo>
                      <a:pt x="2" y="228"/>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2" name="Freeform 1358"/>
              <p:cNvSpPr>
                <a:spLocks/>
              </p:cNvSpPr>
              <p:nvPr/>
            </p:nvSpPr>
            <p:spPr bwMode="auto">
              <a:xfrm>
                <a:off x="5047" y="5455"/>
                <a:ext cx="5" cy="228"/>
              </a:xfrm>
              <a:custGeom>
                <a:avLst/>
                <a:gdLst/>
                <a:ahLst/>
                <a:cxnLst>
                  <a:cxn ang="0">
                    <a:pos x="2" y="35"/>
                  </a:cxn>
                  <a:cxn ang="0">
                    <a:pos x="0" y="115"/>
                  </a:cxn>
                  <a:cxn ang="0">
                    <a:pos x="0" y="192"/>
                  </a:cxn>
                  <a:cxn ang="0">
                    <a:pos x="2" y="228"/>
                  </a:cxn>
                  <a:cxn ang="0">
                    <a:pos x="4" y="228"/>
                  </a:cxn>
                  <a:cxn ang="0">
                    <a:pos x="2" y="177"/>
                  </a:cxn>
                  <a:cxn ang="0">
                    <a:pos x="2" y="72"/>
                  </a:cxn>
                  <a:cxn ang="0">
                    <a:pos x="4" y="2"/>
                  </a:cxn>
                  <a:cxn ang="0">
                    <a:pos x="2" y="0"/>
                  </a:cxn>
                  <a:cxn ang="0">
                    <a:pos x="2" y="35"/>
                  </a:cxn>
                </a:cxnLst>
                <a:rect l="0" t="0" r="r" b="b"/>
                <a:pathLst>
                  <a:path w="5" h="228">
                    <a:moveTo>
                      <a:pt x="2" y="35"/>
                    </a:moveTo>
                    <a:lnTo>
                      <a:pt x="0" y="115"/>
                    </a:lnTo>
                    <a:lnTo>
                      <a:pt x="0" y="192"/>
                    </a:lnTo>
                    <a:lnTo>
                      <a:pt x="2" y="228"/>
                    </a:lnTo>
                    <a:lnTo>
                      <a:pt x="4" y="228"/>
                    </a:lnTo>
                    <a:lnTo>
                      <a:pt x="2" y="177"/>
                    </a:lnTo>
                    <a:lnTo>
                      <a:pt x="2" y="72"/>
                    </a:lnTo>
                    <a:lnTo>
                      <a:pt x="4" y="2"/>
                    </a:lnTo>
                    <a:lnTo>
                      <a:pt x="2" y="0"/>
                    </a:lnTo>
                    <a:lnTo>
                      <a:pt x="2" y="35"/>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3" name="Freeform 1359"/>
              <p:cNvSpPr>
                <a:spLocks/>
              </p:cNvSpPr>
              <p:nvPr/>
            </p:nvSpPr>
            <p:spPr bwMode="auto">
              <a:xfrm>
                <a:off x="5048" y="5455"/>
                <a:ext cx="0" cy="228"/>
              </a:xfrm>
              <a:custGeom>
                <a:avLst/>
                <a:gdLst/>
                <a:ahLst/>
                <a:cxnLst>
                  <a:cxn ang="0">
                    <a:pos x="0" y="0"/>
                  </a:cxn>
                  <a:cxn ang="0">
                    <a:pos x="0" y="228"/>
                  </a:cxn>
                </a:cxnLst>
                <a:rect l="0" t="0" r="r" b="b"/>
                <a:pathLst>
                  <a:path h="228">
                    <a:moveTo>
                      <a:pt x="0" y="0"/>
                    </a:moveTo>
                    <a:lnTo>
                      <a:pt x="0" y="228"/>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4" name="Freeform 1360"/>
              <p:cNvSpPr>
                <a:spLocks/>
              </p:cNvSpPr>
              <p:nvPr/>
            </p:nvSpPr>
            <p:spPr bwMode="auto">
              <a:xfrm>
                <a:off x="5044" y="5455"/>
                <a:ext cx="5" cy="228"/>
              </a:xfrm>
              <a:custGeom>
                <a:avLst/>
                <a:gdLst/>
                <a:ahLst/>
                <a:cxnLst>
                  <a:cxn ang="0">
                    <a:pos x="2" y="0"/>
                  </a:cxn>
                  <a:cxn ang="0">
                    <a:pos x="0" y="35"/>
                  </a:cxn>
                  <a:cxn ang="0">
                    <a:pos x="0" y="228"/>
                  </a:cxn>
                  <a:cxn ang="0">
                    <a:pos x="4" y="228"/>
                  </a:cxn>
                  <a:cxn ang="0">
                    <a:pos x="2" y="175"/>
                  </a:cxn>
                  <a:cxn ang="0">
                    <a:pos x="2" y="127"/>
                  </a:cxn>
                  <a:cxn ang="0">
                    <a:pos x="4" y="72"/>
                  </a:cxn>
                  <a:cxn ang="0">
                    <a:pos x="4" y="0"/>
                  </a:cxn>
                  <a:cxn ang="0">
                    <a:pos x="2" y="0"/>
                  </a:cxn>
                </a:cxnLst>
                <a:rect l="0" t="0" r="r" b="b"/>
                <a:pathLst>
                  <a:path w="5" h="228">
                    <a:moveTo>
                      <a:pt x="2" y="0"/>
                    </a:moveTo>
                    <a:lnTo>
                      <a:pt x="0" y="35"/>
                    </a:lnTo>
                    <a:lnTo>
                      <a:pt x="0" y="228"/>
                    </a:lnTo>
                    <a:lnTo>
                      <a:pt x="4" y="228"/>
                    </a:lnTo>
                    <a:lnTo>
                      <a:pt x="2" y="175"/>
                    </a:lnTo>
                    <a:lnTo>
                      <a:pt x="2" y="127"/>
                    </a:lnTo>
                    <a:lnTo>
                      <a:pt x="4" y="72"/>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5" name="Freeform 1361"/>
              <p:cNvSpPr>
                <a:spLocks/>
              </p:cNvSpPr>
              <p:nvPr/>
            </p:nvSpPr>
            <p:spPr bwMode="auto">
              <a:xfrm>
                <a:off x="5046" y="5455"/>
                <a:ext cx="0" cy="228"/>
              </a:xfrm>
              <a:custGeom>
                <a:avLst/>
                <a:gdLst/>
                <a:ahLst/>
                <a:cxnLst>
                  <a:cxn ang="0">
                    <a:pos x="0" y="0"/>
                  </a:cxn>
                  <a:cxn ang="0">
                    <a:pos x="0" y="228"/>
                  </a:cxn>
                </a:cxnLst>
                <a:rect l="0" t="0" r="r" b="b"/>
                <a:pathLst>
                  <a:path h="228">
                    <a:moveTo>
                      <a:pt x="0" y="0"/>
                    </a:moveTo>
                    <a:lnTo>
                      <a:pt x="0" y="228"/>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6" name="Freeform 1362"/>
              <p:cNvSpPr>
                <a:spLocks/>
              </p:cNvSpPr>
              <p:nvPr/>
            </p:nvSpPr>
            <p:spPr bwMode="auto">
              <a:xfrm>
                <a:off x="5042" y="5455"/>
                <a:ext cx="5" cy="228"/>
              </a:xfrm>
              <a:custGeom>
                <a:avLst/>
                <a:gdLst/>
                <a:ahLst/>
                <a:cxnLst>
                  <a:cxn ang="0">
                    <a:pos x="2" y="0"/>
                  </a:cxn>
                  <a:cxn ang="0">
                    <a:pos x="0" y="35"/>
                  </a:cxn>
                  <a:cxn ang="0">
                    <a:pos x="0" y="228"/>
                  </a:cxn>
                  <a:cxn ang="0">
                    <a:pos x="4" y="228"/>
                  </a:cxn>
                  <a:cxn ang="0">
                    <a:pos x="2" y="175"/>
                  </a:cxn>
                  <a:cxn ang="0">
                    <a:pos x="2" y="69"/>
                  </a:cxn>
                  <a:cxn ang="0">
                    <a:pos x="4" y="0"/>
                  </a:cxn>
                  <a:cxn ang="0">
                    <a:pos x="2" y="0"/>
                  </a:cxn>
                </a:cxnLst>
                <a:rect l="0" t="0" r="r" b="b"/>
                <a:pathLst>
                  <a:path w="5" h="228">
                    <a:moveTo>
                      <a:pt x="2" y="0"/>
                    </a:moveTo>
                    <a:lnTo>
                      <a:pt x="0" y="35"/>
                    </a:lnTo>
                    <a:lnTo>
                      <a:pt x="0" y="228"/>
                    </a:lnTo>
                    <a:lnTo>
                      <a:pt x="4" y="228"/>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7" name="Freeform 1363"/>
              <p:cNvSpPr>
                <a:spLocks/>
              </p:cNvSpPr>
              <p:nvPr/>
            </p:nvSpPr>
            <p:spPr bwMode="auto">
              <a:xfrm>
                <a:off x="5040" y="5455"/>
                <a:ext cx="4" cy="228"/>
              </a:xfrm>
              <a:custGeom>
                <a:avLst/>
                <a:gdLst/>
                <a:ahLst/>
                <a:cxnLst>
                  <a:cxn ang="0">
                    <a:pos x="4" y="0"/>
                  </a:cxn>
                  <a:cxn ang="0">
                    <a:pos x="2" y="0"/>
                  </a:cxn>
                  <a:cxn ang="0">
                    <a:pos x="2" y="33"/>
                  </a:cxn>
                  <a:cxn ang="0">
                    <a:pos x="0" y="112"/>
                  </a:cxn>
                  <a:cxn ang="0">
                    <a:pos x="0" y="192"/>
                  </a:cxn>
                  <a:cxn ang="0">
                    <a:pos x="2" y="228"/>
                  </a:cxn>
                  <a:cxn ang="0">
                    <a:pos x="4" y="228"/>
                  </a:cxn>
                  <a:cxn ang="0">
                    <a:pos x="4" y="0"/>
                  </a:cxn>
                </a:cxnLst>
                <a:rect l="0" t="0" r="r" b="b"/>
                <a:pathLst>
                  <a:path w="4" h="228">
                    <a:moveTo>
                      <a:pt x="4" y="0"/>
                    </a:moveTo>
                    <a:lnTo>
                      <a:pt x="2" y="0"/>
                    </a:lnTo>
                    <a:lnTo>
                      <a:pt x="2" y="33"/>
                    </a:lnTo>
                    <a:lnTo>
                      <a:pt x="0" y="112"/>
                    </a:lnTo>
                    <a:lnTo>
                      <a:pt x="0" y="192"/>
                    </a:lnTo>
                    <a:lnTo>
                      <a:pt x="2" y="228"/>
                    </a:lnTo>
                    <a:lnTo>
                      <a:pt x="4" y="228"/>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1364"/>
              <p:cNvSpPr>
                <a:spLocks/>
              </p:cNvSpPr>
              <p:nvPr/>
            </p:nvSpPr>
            <p:spPr bwMode="auto">
              <a:xfrm>
                <a:off x="5041" y="5455"/>
                <a:ext cx="0" cy="225"/>
              </a:xfrm>
              <a:custGeom>
                <a:avLst/>
                <a:gdLst/>
                <a:ahLst/>
                <a:cxnLst>
                  <a:cxn ang="0">
                    <a:pos x="0" y="0"/>
                  </a:cxn>
                  <a:cxn ang="0">
                    <a:pos x="0" y="225"/>
                  </a:cxn>
                </a:cxnLst>
                <a:rect l="0" t="0" r="r" b="b"/>
                <a:pathLst>
                  <a:path h="225">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9" name="Freeform 1365"/>
              <p:cNvSpPr>
                <a:spLocks/>
              </p:cNvSpPr>
              <p:nvPr/>
            </p:nvSpPr>
            <p:spPr bwMode="auto">
              <a:xfrm>
                <a:off x="5037" y="5455"/>
                <a:ext cx="5" cy="225"/>
              </a:xfrm>
              <a:custGeom>
                <a:avLst/>
                <a:gdLst/>
                <a:ahLst/>
                <a:cxnLst>
                  <a:cxn ang="0">
                    <a:pos x="2" y="175"/>
                  </a:cxn>
                  <a:cxn ang="0">
                    <a:pos x="2" y="124"/>
                  </a:cxn>
                  <a:cxn ang="0">
                    <a:pos x="4" y="69"/>
                  </a:cxn>
                  <a:cxn ang="0">
                    <a:pos x="4" y="0"/>
                  </a:cxn>
                  <a:cxn ang="0">
                    <a:pos x="2" y="0"/>
                  </a:cxn>
                  <a:cxn ang="0">
                    <a:pos x="2" y="33"/>
                  </a:cxn>
                  <a:cxn ang="0">
                    <a:pos x="0" y="112"/>
                  </a:cxn>
                  <a:cxn ang="0">
                    <a:pos x="0" y="189"/>
                  </a:cxn>
                  <a:cxn ang="0">
                    <a:pos x="2" y="225"/>
                  </a:cxn>
                  <a:cxn ang="0">
                    <a:pos x="4" y="225"/>
                  </a:cxn>
                  <a:cxn ang="0">
                    <a:pos x="2" y="175"/>
                  </a:cxn>
                </a:cxnLst>
                <a:rect l="0" t="0" r="r" b="b"/>
                <a:pathLst>
                  <a:path w="5" h="225">
                    <a:moveTo>
                      <a:pt x="2" y="175"/>
                    </a:moveTo>
                    <a:lnTo>
                      <a:pt x="2" y="124"/>
                    </a:lnTo>
                    <a:lnTo>
                      <a:pt x="4" y="69"/>
                    </a:lnTo>
                    <a:lnTo>
                      <a:pt x="4" y="0"/>
                    </a:lnTo>
                    <a:lnTo>
                      <a:pt x="2" y="0"/>
                    </a:lnTo>
                    <a:lnTo>
                      <a:pt x="2" y="33"/>
                    </a:lnTo>
                    <a:lnTo>
                      <a:pt x="0" y="112"/>
                    </a:lnTo>
                    <a:lnTo>
                      <a:pt x="0" y="189"/>
                    </a:lnTo>
                    <a:lnTo>
                      <a:pt x="2" y="225"/>
                    </a:lnTo>
                    <a:lnTo>
                      <a:pt x="4" y="225"/>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1366"/>
              <p:cNvSpPr>
                <a:spLocks/>
              </p:cNvSpPr>
              <p:nvPr/>
            </p:nvSpPr>
            <p:spPr bwMode="auto">
              <a:xfrm>
                <a:off x="5037" y="5452"/>
                <a:ext cx="3" cy="228"/>
              </a:xfrm>
              <a:custGeom>
                <a:avLst/>
                <a:gdLst/>
                <a:ahLst/>
                <a:cxnLst>
                  <a:cxn ang="0">
                    <a:pos x="0" y="0"/>
                  </a:cxn>
                  <a:cxn ang="0">
                    <a:pos x="0" y="228"/>
                  </a:cxn>
                  <a:cxn ang="0">
                    <a:pos x="2" y="228"/>
                  </a:cxn>
                  <a:cxn ang="0">
                    <a:pos x="2" y="2"/>
                  </a:cxn>
                  <a:cxn ang="0">
                    <a:pos x="0" y="0"/>
                  </a:cxn>
                </a:cxnLst>
                <a:rect l="0" t="0" r="r" b="b"/>
                <a:pathLst>
                  <a:path w="3" h="228">
                    <a:moveTo>
                      <a:pt x="0" y="0"/>
                    </a:moveTo>
                    <a:lnTo>
                      <a:pt x="0" y="228"/>
                    </a:lnTo>
                    <a:lnTo>
                      <a:pt x="2" y="228"/>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1" name="Freeform 1367"/>
              <p:cNvSpPr>
                <a:spLocks/>
              </p:cNvSpPr>
              <p:nvPr/>
            </p:nvSpPr>
            <p:spPr bwMode="auto">
              <a:xfrm>
                <a:off x="5035" y="5452"/>
                <a:ext cx="5" cy="228"/>
              </a:xfrm>
              <a:custGeom>
                <a:avLst/>
                <a:gdLst/>
                <a:ahLst/>
                <a:cxnLst>
                  <a:cxn ang="0">
                    <a:pos x="2" y="0"/>
                  </a:cxn>
                  <a:cxn ang="0">
                    <a:pos x="0" y="36"/>
                  </a:cxn>
                  <a:cxn ang="0">
                    <a:pos x="0" y="192"/>
                  </a:cxn>
                  <a:cxn ang="0">
                    <a:pos x="2" y="228"/>
                  </a:cxn>
                  <a:cxn ang="0">
                    <a:pos x="4" y="228"/>
                  </a:cxn>
                  <a:cxn ang="0">
                    <a:pos x="2" y="177"/>
                  </a:cxn>
                  <a:cxn ang="0">
                    <a:pos x="2" y="72"/>
                  </a:cxn>
                  <a:cxn ang="0">
                    <a:pos x="4" y="2"/>
                  </a:cxn>
                  <a:cxn ang="0">
                    <a:pos x="2" y="0"/>
                  </a:cxn>
                </a:cxnLst>
                <a:rect l="0" t="0" r="r" b="b"/>
                <a:pathLst>
                  <a:path w="5" h="228">
                    <a:moveTo>
                      <a:pt x="2" y="0"/>
                    </a:moveTo>
                    <a:lnTo>
                      <a:pt x="0" y="36"/>
                    </a:lnTo>
                    <a:lnTo>
                      <a:pt x="0" y="192"/>
                    </a:lnTo>
                    <a:lnTo>
                      <a:pt x="2" y="228"/>
                    </a:lnTo>
                    <a:lnTo>
                      <a:pt x="4" y="228"/>
                    </a:lnTo>
                    <a:lnTo>
                      <a:pt x="2" y="177"/>
                    </a:lnTo>
                    <a:lnTo>
                      <a:pt x="2" y="7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1368"/>
              <p:cNvSpPr>
                <a:spLocks/>
              </p:cNvSpPr>
              <p:nvPr/>
            </p:nvSpPr>
            <p:spPr bwMode="auto">
              <a:xfrm>
                <a:off x="5035" y="5452"/>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3" name="Freeform 1369"/>
              <p:cNvSpPr>
                <a:spLocks/>
              </p:cNvSpPr>
              <p:nvPr/>
            </p:nvSpPr>
            <p:spPr bwMode="auto">
              <a:xfrm>
                <a:off x="5053" y="5457"/>
                <a:ext cx="0" cy="226"/>
              </a:xfrm>
              <a:custGeom>
                <a:avLst/>
                <a:gdLst/>
                <a:ahLst/>
                <a:cxnLst>
                  <a:cxn ang="0">
                    <a:pos x="0" y="0"/>
                  </a:cxn>
                  <a:cxn ang="0">
                    <a:pos x="0" y="225"/>
                  </a:cxn>
                </a:cxnLst>
                <a:rect l="0" t="0" r="r" b="b"/>
                <a:pathLst>
                  <a:path h="226">
                    <a:moveTo>
                      <a:pt x="0" y="0"/>
                    </a:moveTo>
                    <a:lnTo>
                      <a:pt x="0" y="225"/>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1370"/>
              <p:cNvSpPr>
                <a:spLocks/>
              </p:cNvSpPr>
              <p:nvPr/>
            </p:nvSpPr>
            <p:spPr bwMode="auto">
              <a:xfrm>
                <a:off x="4785" y="5495"/>
                <a:ext cx="53" cy="229"/>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3" h="229">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5" name="Freeform 1371"/>
              <p:cNvSpPr>
                <a:spLocks/>
              </p:cNvSpPr>
              <p:nvPr/>
            </p:nvSpPr>
            <p:spPr bwMode="auto">
              <a:xfrm>
                <a:off x="4785" y="5495"/>
                <a:ext cx="53" cy="212"/>
              </a:xfrm>
              <a:custGeom>
                <a:avLst/>
                <a:gdLst/>
                <a:ahLst/>
                <a:cxnLst>
                  <a:cxn ang="0">
                    <a:pos x="9" y="211"/>
                  </a:cxn>
                  <a:cxn ang="0">
                    <a:pos x="52" y="211"/>
                  </a:cxn>
                  <a:cxn ang="0">
                    <a:pos x="52" y="0"/>
                  </a:cxn>
                  <a:cxn ang="0">
                    <a:pos x="38" y="0"/>
                  </a:cxn>
                  <a:cxn ang="0">
                    <a:pos x="36" y="2"/>
                  </a:cxn>
                  <a:cxn ang="0">
                    <a:pos x="16" y="2"/>
                  </a:cxn>
                  <a:cxn ang="0">
                    <a:pos x="11" y="4"/>
                  </a:cxn>
                  <a:cxn ang="0">
                    <a:pos x="0" y="4"/>
                  </a:cxn>
                  <a:cxn ang="0">
                    <a:pos x="0" y="201"/>
                  </a:cxn>
                  <a:cxn ang="0">
                    <a:pos x="7" y="201"/>
                  </a:cxn>
                  <a:cxn ang="0">
                    <a:pos x="9" y="204"/>
                  </a:cxn>
                  <a:cxn ang="0">
                    <a:pos x="9" y="211"/>
                  </a:cxn>
                </a:cxnLst>
                <a:rect l="0" t="0" r="r" b="b"/>
                <a:pathLst>
                  <a:path w="53" h="212">
                    <a:moveTo>
                      <a:pt x="9" y="211"/>
                    </a:moveTo>
                    <a:lnTo>
                      <a:pt x="52" y="211"/>
                    </a:lnTo>
                    <a:lnTo>
                      <a:pt x="52" y="0"/>
                    </a:lnTo>
                    <a:lnTo>
                      <a:pt x="38" y="0"/>
                    </a:lnTo>
                    <a:lnTo>
                      <a:pt x="36" y="2"/>
                    </a:lnTo>
                    <a:lnTo>
                      <a:pt x="16" y="2"/>
                    </a:lnTo>
                    <a:lnTo>
                      <a:pt x="11" y="4"/>
                    </a:lnTo>
                    <a:lnTo>
                      <a:pt x="0" y="4"/>
                    </a:lnTo>
                    <a:lnTo>
                      <a:pt x="0" y="201"/>
                    </a:lnTo>
                    <a:lnTo>
                      <a:pt x="7" y="201"/>
                    </a:lnTo>
                    <a:lnTo>
                      <a:pt x="9" y="204"/>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6" name="Freeform 1372"/>
              <p:cNvSpPr>
                <a:spLocks/>
              </p:cNvSpPr>
              <p:nvPr/>
            </p:nvSpPr>
            <p:spPr bwMode="auto">
              <a:xfrm>
                <a:off x="4785" y="5495"/>
                <a:ext cx="53" cy="195"/>
              </a:xfrm>
              <a:custGeom>
                <a:avLst/>
                <a:gdLst/>
                <a:ahLst/>
                <a:cxnLst>
                  <a:cxn ang="0">
                    <a:pos x="38" y="2"/>
                  </a:cxn>
                  <a:cxn ang="0">
                    <a:pos x="16" y="2"/>
                  </a:cxn>
                  <a:cxn ang="0">
                    <a:pos x="11" y="4"/>
                  </a:cxn>
                  <a:cxn ang="0">
                    <a:pos x="0" y="4"/>
                  </a:cxn>
                  <a:cxn ang="0">
                    <a:pos x="0" y="187"/>
                  </a:cxn>
                  <a:cxn ang="0">
                    <a:pos x="9" y="187"/>
                  </a:cxn>
                  <a:cxn ang="0">
                    <a:pos x="9" y="194"/>
                  </a:cxn>
                  <a:cxn ang="0">
                    <a:pos x="52" y="194"/>
                  </a:cxn>
                  <a:cxn ang="0">
                    <a:pos x="52" y="0"/>
                  </a:cxn>
                  <a:cxn ang="0">
                    <a:pos x="43" y="0"/>
                  </a:cxn>
                  <a:cxn ang="0">
                    <a:pos x="38" y="2"/>
                  </a:cxn>
                </a:cxnLst>
                <a:rect l="0" t="0" r="r" b="b"/>
                <a:pathLst>
                  <a:path w="53" h="195">
                    <a:moveTo>
                      <a:pt x="38" y="2"/>
                    </a:moveTo>
                    <a:lnTo>
                      <a:pt x="16" y="2"/>
                    </a:lnTo>
                    <a:lnTo>
                      <a:pt x="11"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7" name="Freeform 1373"/>
              <p:cNvSpPr>
                <a:spLocks/>
              </p:cNvSpPr>
              <p:nvPr/>
            </p:nvSpPr>
            <p:spPr bwMode="auto">
              <a:xfrm>
                <a:off x="4785" y="5495"/>
                <a:ext cx="53" cy="178"/>
              </a:xfrm>
              <a:custGeom>
                <a:avLst/>
                <a:gdLst/>
                <a:ahLst/>
                <a:cxnLst>
                  <a:cxn ang="0">
                    <a:pos x="38" y="2"/>
                  </a:cxn>
                  <a:cxn ang="0">
                    <a:pos x="16" y="2"/>
                  </a:cxn>
                  <a:cxn ang="0">
                    <a:pos x="11" y="4"/>
                  </a:cxn>
                  <a:cxn ang="0">
                    <a:pos x="0" y="4"/>
                  </a:cxn>
                  <a:cxn ang="0">
                    <a:pos x="0" y="170"/>
                  </a:cxn>
                  <a:cxn ang="0">
                    <a:pos x="9" y="170"/>
                  </a:cxn>
                  <a:cxn ang="0">
                    <a:pos x="9" y="177"/>
                  </a:cxn>
                  <a:cxn ang="0">
                    <a:pos x="52" y="177"/>
                  </a:cxn>
                  <a:cxn ang="0">
                    <a:pos x="52" y="0"/>
                  </a:cxn>
                  <a:cxn ang="0">
                    <a:pos x="43" y="0"/>
                  </a:cxn>
                  <a:cxn ang="0">
                    <a:pos x="38" y="2"/>
                  </a:cxn>
                </a:cxnLst>
                <a:rect l="0" t="0" r="r" b="b"/>
                <a:pathLst>
                  <a:path w="53" h="178">
                    <a:moveTo>
                      <a:pt x="38" y="2"/>
                    </a:moveTo>
                    <a:lnTo>
                      <a:pt x="16" y="2"/>
                    </a:lnTo>
                    <a:lnTo>
                      <a:pt x="11" y="4"/>
                    </a:lnTo>
                    <a:lnTo>
                      <a:pt x="0" y="4"/>
                    </a:lnTo>
                    <a:lnTo>
                      <a:pt x="0" y="170"/>
                    </a:lnTo>
                    <a:lnTo>
                      <a:pt x="9" y="170"/>
                    </a:lnTo>
                    <a:lnTo>
                      <a:pt x="9" y="177"/>
                    </a:lnTo>
                    <a:lnTo>
                      <a:pt x="52" y="177"/>
                    </a:lnTo>
                    <a:lnTo>
                      <a:pt x="52" y="0"/>
                    </a:lnTo>
                    <a:lnTo>
                      <a:pt x="43" y="0"/>
                    </a:lnTo>
                    <a:lnTo>
                      <a:pt x="38"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8" name="Freeform 1374"/>
              <p:cNvSpPr>
                <a:spLocks/>
              </p:cNvSpPr>
              <p:nvPr/>
            </p:nvSpPr>
            <p:spPr bwMode="auto">
              <a:xfrm>
                <a:off x="4785" y="5495"/>
                <a:ext cx="53" cy="161"/>
              </a:xfrm>
              <a:custGeom>
                <a:avLst/>
                <a:gdLst/>
                <a:ahLst/>
                <a:cxnLst>
                  <a:cxn ang="0">
                    <a:pos x="38" y="2"/>
                  </a:cxn>
                  <a:cxn ang="0">
                    <a:pos x="16" y="2"/>
                  </a:cxn>
                  <a:cxn ang="0">
                    <a:pos x="11"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1"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9" name="Freeform 1375"/>
              <p:cNvSpPr>
                <a:spLocks/>
              </p:cNvSpPr>
              <p:nvPr/>
            </p:nvSpPr>
            <p:spPr bwMode="auto">
              <a:xfrm>
                <a:off x="4785" y="5495"/>
                <a:ext cx="53" cy="147"/>
              </a:xfrm>
              <a:custGeom>
                <a:avLst/>
                <a:gdLst/>
                <a:ahLst/>
                <a:cxnLst>
                  <a:cxn ang="0">
                    <a:pos x="43" y="2"/>
                  </a:cxn>
                  <a:cxn ang="0">
                    <a:pos x="16" y="2"/>
                  </a:cxn>
                  <a:cxn ang="0">
                    <a:pos x="11" y="4"/>
                  </a:cxn>
                  <a:cxn ang="0">
                    <a:pos x="0" y="4"/>
                  </a:cxn>
                  <a:cxn ang="0">
                    <a:pos x="0" y="139"/>
                  </a:cxn>
                  <a:cxn ang="0">
                    <a:pos x="9" y="139"/>
                  </a:cxn>
                  <a:cxn ang="0">
                    <a:pos x="9" y="146"/>
                  </a:cxn>
                  <a:cxn ang="0">
                    <a:pos x="52" y="146"/>
                  </a:cxn>
                  <a:cxn ang="0">
                    <a:pos x="52" y="0"/>
                  </a:cxn>
                  <a:cxn ang="0">
                    <a:pos x="45" y="0"/>
                  </a:cxn>
                  <a:cxn ang="0">
                    <a:pos x="43" y="2"/>
                  </a:cxn>
                </a:cxnLst>
                <a:rect l="0" t="0" r="r" b="b"/>
                <a:pathLst>
                  <a:path w="53" h="147">
                    <a:moveTo>
                      <a:pt x="43" y="2"/>
                    </a:moveTo>
                    <a:lnTo>
                      <a:pt x="16" y="2"/>
                    </a:lnTo>
                    <a:lnTo>
                      <a:pt x="11"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1376"/>
              <p:cNvSpPr>
                <a:spLocks/>
              </p:cNvSpPr>
              <p:nvPr/>
            </p:nvSpPr>
            <p:spPr bwMode="auto">
              <a:xfrm>
                <a:off x="4785" y="5495"/>
                <a:ext cx="53" cy="130"/>
              </a:xfrm>
              <a:custGeom>
                <a:avLst/>
                <a:gdLst/>
                <a:ahLst/>
                <a:cxnLst>
                  <a:cxn ang="0">
                    <a:pos x="43" y="2"/>
                  </a:cxn>
                  <a:cxn ang="0">
                    <a:pos x="16" y="2"/>
                  </a:cxn>
                  <a:cxn ang="0">
                    <a:pos x="11"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1"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1" name="Freeform 1377"/>
              <p:cNvSpPr>
                <a:spLocks/>
              </p:cNvSpPr>
              <p:nvPr/>
            </p:nvSpPr>
            <p:spPr bwMode="auto">
              <a:xfrm>
                <a:off x="4785" y="5495"/>
                <a:ext cx="53" cy="113"/>
              </a:xfrm>
              <a:custGeom>
                <a:avLst/>
                <a:gdLst/>
                <a:ahLst/>
                <a:cxnLst>
                  <a:cxn ang="0">
                    <a:pos x="45" y="2"/>
                  </a:cxn>
                  <a:cxn ang="0">
                    <a:pos x="16" y="2"/>
                  </a:cxn>
                  <a:cxn ang="0">
                    <a:pos x="11" y="4"/>
                  </a:cxn>
                  <a:cxn ang="0">
                    <a:pos x="0" y="4"/>
                  </a:cxn>
                  <a:cxn ang="0">
                    <a:pos x="0" y="108"/>
                  </a:cxn>
                  <a:cxn ang="0">
                    <a:pos x="9" y="108"/>
                  </a:cxn>
                  <a:cxn ang="0">
                    <a:pos x="9" y="112"/>
                  </a:cxn>
                  <a:cxn ang="0">
                    <a:pos x="52" y="112"/>
                  </a:cxn>
                  <a:cxn ang="0">
                    <a:pos x="52" y="0"/>
                  </a:cxn>
                  <a:cxn ang="0">
                    <a:pos x="48" y="0"/>
                  </a:cxn>
                  <a:cxn ang="0">
                    <a:pos x="45" y="2"/>
                  </a:cxn>
                </a:cxnLst>
                <a:rect l="0" t="0" r="r" b="b"/>
                <a:pathLst>
                  <a:path w="53" h="113">
                    <a:moveTo>
                      <a:pt x="45" y="2"/>
                    </a:moveTo>
                    <a:lnTo>
                      <a:pt x="16" y="2"/>
                    </a:lnTo>
                    <a:lnTo>
                      <a:pt x="11" y="4"/>
                    </a:lnTo>
                    <a:lnTo>
                      <a:pt x="0" y="4"/>
                    </a:lnTo>
                    <a:lnTo>
                      <a:pt x="0" y="108"/>
                    </a:lnTo>
                    <a:lnTo>
                      <a:pt x="9" y="108"/>
                    </a:lnTo>
                    <a:lnTo>
                      <a:pt x="9" y="112"/>
                    </a:lnTo>
                    <a:lnTo>
                      <a:pt x="52" y="112"/>
                    </a:lnTo>
                    <a:lnTo>
                      <a:pt x="52" y="0"/>
                    </a:lnTo>
                    <a:lnTo>
                      <a:pt x="48"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1378"/>
              <p:cNvSpPr>
                <a:spLocks/>
              </p:cNvSpPr>
              <p:nvPr/>
            </p:nvSpPr>
            <p:spPr bwMode="auto">
              <a:xfrm>
                <a:off x="4785" y="5495"/>
                <a:ext cx="53" cy="97"/>
              </a:xfrm>
              <a:custGeom>
                <a:avLst/>
                <a:gdLst/>
                <a:ahLst/>
                <a:cxnLst>
                  <a:cxn ang="0">
                    <a:pos x="48" y="2"/>
                  </a:cxn>
                  <a:cxn ang="0">
                    <a:pos x="16" y="2"/>
                  </a:cxn>
                  <a:cxn ang="0">
                    <a:pos x="11" y="4"/>
                  </a:cxn>
                  <a:cxn ang="0">
                    <a:pos x="0" y="4"/>
                  </a:cxn>
                  <a:cxn ang="0">
                    <a:pos x="0" y="93"/>
                  </a:cxn>
                  <a:cxn ang="0">
                    <a:pos x="9" y="93"/>
                  </a:cxn>
                  <a:cxn ang="0">
                    <a:pos x="9" y="96"/>
                  </a:cxn>
                  <a:cxn ang="0">
                    <a:pos x="52" y="96"/>
                  </a:cxn>
                  <a:cxn ang="0">
                    <a:pos x="52" y="0"/>
                  </a:cxn>
                  <a:cxn ang="0">
                    <a:pos x="48" y="2"/>
                  </a:cxn>
                </a:cxnLst>
                <a:rect l="0" t="0" r="r" b="b"/>
                <a:pathLst>
                  <a:path w="53" h="97">
                    <a:moveTo>
                      <a:pt x="48" y="2"/>
                    </a:moveTo>
                    <a:lnTo>
                      <a:pt x="16" y="2"/>
                    </a:lnTo>
                    <a:lnTo>
                      <a:pt x="11" y="4"/>
                    </a:lnTo>
                    <a:lnTo>
                      <a:pt x="0" y="4"/>
                    </a:lnTo>
                    <a:lnTo>
                      <a:pt x="0" y="93"/>
                    </a:lnTo>
                    <a:lnTo>
                      <a:pt x="9" y="93"/>
                    </a:lnTo>
                    <a:lnTo>
                      <a:pt x="9" y="96"/>
                    </a:lnTo>
                    <a:lnTo>
                      <a:pt x="52" y="96"/>
                    </a:lnTo>
                    <a:lnTo>
                      <a:pt x="52" y="0"/>
                    </a:lnTo>
                    <a:lnTo>
                      <a:pt x="48"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3" name="Freeform 1379"/>
              <p:cNvSpPr>
                <a:spLocks/>
              </p:cNvSpPr>
              <p:nvPr/>
            </p:nvSpPr>
            <p:spPr bwMode="auto">
              <a:xfrm>
                <a:off x="4785" y="5495"/>
                <a:ext cx="53" cy="80"/>
              </a:xfrm>
              <a:custGeom>
                <a:avLst/>
                <a:gdLst/>
                <a:ahLst/>
                <a:cxnLst>
                  <a:cxn ang="0">
                    <a:pos x="48" y="2"/>
                  </a:cxn>
                  <a:cxn ang="0">
                    <a:pos x="16" y="2"/>
                  </a:cxn>
                  <a:cxn ang="0">
                    <a:pos x="11" y="4"/>
                  </a:cxn>
                  <a:cxn ang="0">
                    <a:pos x="0" y="4"/>
                  </a:cxn>
                  <a:cxn ang="0">
                    <a:pos x="0" y="76"/>
                  </a:cxn>
                  <a:cxn ang="0">
                    <a:pos x="9" y="76"/>
                  </a:cxn>
                  <a:cxn ang="0">
                    <a:pos x="9" y="79"/>
                  </a:cxn>
                  <a:cxn ang="0">
                    <a:pos x="52" y="79"/>
                  </a:cxn>
                  <a:cxn ang="0">
                    <a:pos x="52" y="0"/>
                  </a:cxn>
                  <a:cxn ang="0">
                    <a:pos x="48" y="2"/>
                  </a:cxn>
                </a:cxnLst>
                <a:rect l="0" t="0" r="r" b="b"/>
                <a:pathLst>
                  <a:path w="53" h="80">
                    <a:moveTo>
                      <a:pt x="48" y="2"/>
                    </a:moveTo>
                    <a:lnTo>
                      <a:pt x="16" y="2"/>
                    </a:lnTo>
                    <a:lnTo>
                      <a:pt x="11" y="4"/>
                    </a:lnTo>
                    <a:lnTo>
                      <a:pt x="0" y="4"/>
                    </a:lnTo>
                    <a:lnTo>
                      <a:pt x="0" y="76"/>
                    </a:lnTo>
                    <a:lnTo>
                      <a:pt x="9" y="76"/>
                    </a:lnTo>
                    <a:lnTo>
                      <a:pt x="9" y="79"/>
                    </a:lnTo>
                    <a:lnTo>
                      <a:pt x="52" y="79"/>
                    </a:lnTo>
                    <a:lnTo>
                      <a:pt x="52" y="0"/>
                    </a:lnTo>
                    <a:lnTo>
                      <a:pt x="48"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1380"/>
              <p:cNvSpPr>
                <a:spLocks/>
              </p:cNvSpPr>
              <p:nvPr/>
            </p:nvSpPr>
            <p:spPr bwMode="auto">
              <a:xfrm>
                <a:off x="4785" y="5498"/>
                <a:ext cx="53" cy="62"/>
              </a:xfrm>
              <a:custGeom>
                <a:avLst/>
                <a:gdLst/>
                <a:ahLst/>
                <a:cxnLst>
                  <a:cxn ang="0">
                    <a:pos x="9" y="62"/>
                  </a:cxn>
                  <a:cxn ang="0">
                    <a:pos x="52" y="62"/>
                  </a:cxn>
                  <a:cxn ang="0">
                    <a:pos x="52" y="0"/>
                  </a:cxn>
                  <a:cxn ang="0">
                    <a:pos x="16" y="0"/>
                  </a:cxn>
                  <a:cxn ang="0">
                    <a:pos x="11" y="2"/>
                  </a:cxn>
                  <a:cxn ang="0">
                    <a:pos x="0" y="2"/>
                  </a:cxn>
                  <a:cxn ang="0">
                    <a:pos x="0" y="57"/>
                  </a:cxn>
                  <a:cxn ang="0">
                    <a:pos x="2" y="60"/>
                  </a:cxn>
                  <a:cxn ang="0">
                    <a:pos x="9" y="60"/>
                  </a:cxn>
                  <a:cxn ang="0">
                    <a:pos x="9" y="62"/>
                  </a:cxn>
                </a:cxnLst>
                <a:rect l="0" t="0" r="r" b="b"/>
                <a:pathLst>
                  <a:path w="53" h="62">
                    <a:moveTo>
                      <a:pt x="9" y="62"/>
                    </a:moveTo>
                    <a:lnTo>
                      <a:pt x="52" y="62"/>
                    </a:lnTo>
                    <a:lnTo>
                      <a:pt x="52" y="0"/>
                    </a:lnTo>
                    <a:lnTo>
                      <a:pt x="16" y="0"/>
                    </a:lnTo>
                    <a:lnTo>
                      <a:pt x="11"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5" name="Freeform 1381"/>
              <p:cNvSpPr>
                <a:spLocks/>
              </p:cNvSpPr>
              <p:nvPr/>
            </p:nvSpPr>
            <p:spPr bwMode="auto">
              <a:xfrm>
                <a:off x="4785" y="5498"/>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1382"/>
              <p:cNvSpPr>
                <a:spLocks/>
              </p:cNvSpPr>
              <p:nvPr/>
            </p:nvSpPr>
            <p:spPr bwMode="auto">
              <a:xfrm>
                <a:off x="4848" y="5450"/>
                <a:ext cx="182" cy="242"/>
              </a:xfrm>
              <a:custGeom>
                <a:avLst/>
                <a:gdLst/>
                <a:ahLst/>
                <a:cxnLst>
                  <a:cxn ang="0">
                    <a:pos x="45" y="237"/>
                  </a:cxn>
                  <a:cxn ang="0">
                    <a:pos x="52" y="240"/>
                  </a:cxn>
                  <a:cxn ang="0">
                    <a:pos x="88" y="240"/>
                  </a:cxn>
                  <a:cxn ang="0">
                    <a:pos x="93" y="242"/>
                  </a:cxn>
                  <a:cxn ang="0">
                    <a:pos x="112" y="242"/>
                  </a:cxn>
                  <a:cxn ang="0">
                    <a:pos x="117" y="240"/>
                  </a:cxn>
                  <a:cxn ang="0">
                    <a:pos x="151" y="240"/>
                  </a:cxn>
                  <a:cxn ang="0">
                    <a:pos x="155" y="237"/>
                  </a:cxn>
                  <a:cxn ang="0">
                    <a:pos x="165" y="237"/>
                  </a:cxn>
                  <a:cxn ang="0">
                    <a:pos x="170" y="235"/>
                  </a:cxn>
                  <a:cxn ang="0">
                    <a:pos x="177" y="235"/>
                  </a:cxn>
                  <a:cxn ang="0">
                    <a:pos x="177" y="117"/>
                  </a:cxn>
                  <a:cxn ang="0">
                    <a:pos x="180" y="60"/>
                  </a:cxn>
                  <a:cxn ang="0">
                    <a:pos x="182" y="0"/>
                  </a:cxn>
                  <a:cxn ang="0">
                    <a:pos x="160" y="0"/>
                  </a:cxn>
                  <a:cxn ang="0">
                    <a:pos x="153" y="2"/>
                  </a:cxn>
                  <a:cxn ang="0">
                    <a:pos x="131" y="2"/>
                  </a:cxn>
                  <a:cxn ang="0">
                    <a:pos x="127" y="4"/>
                  </a:cxn>
                  <a:cxn ang="0">
                    <a:pos x="110" y="4"/>
                  </a:cxn>
                  <a:cxn ang="0">
                    <a:pos x="105" y="7"/>
                  </a:cxn>
                  <a:cxn ang="0">
                    <a:pos x="93" y="7"/>
                  </a:cxn>
                  <a:cxn ang="0">
                    <a:pos x="88" y="9"/>
                  </a:cxn>
                  <a:cxn ang="0">
                    <a:pos x="83" y="9"/>
                  </a:cxn>
                  <a:cxn ang="0">
                    <a:pos x="79" y="12"/>
                  </a:cxn>
                  <a:cxn ang="0">
                    <a:pos x="67" y="12"/>
                  </a:cxn>
                  <a:cxn ang="0">
                    <a:pos x="62" y="14"/>
                  </a:cxn>
                  <a:cxn ang="0">
                    <a:pos x="57" y="14"/>
                  </a:cxn>
                  <a:cxn ang="0">
                    <a:pos x="50" y="16"/>
                  </a:cxn>
                  <a:cxn ang="0">
                    <a:pos x="45" y="16"/>
                  </a:cxn>
                  <a:cxn ang="0">
                    <a:pos x="40" y="19"/>
                  </a:cxn>
                  <a:cxn ang="0">
                    <a:pos x="35" y="19"/>
                  </a:cxn>
                  <a:cxn ang="0">
                    <a:pos x="28" y="21"/>
                  </a:cxn>
                  <a:cxn ang="0">
                    <a:pos x="23" y="21"/>
                  </a:cxn>
                  <a:cxn ang="0">
                    <a:pos x="19" y="24"/>
                  </a:cxn>
                  <a:cxn ang="0">
                    <a:pos x="14" y="24"/>
                  </a:cxn>
                  <a:cxn ang="0">
                    <a:pos x="9" y="26"/>
                  </a:cxn>
                  <a:cxn ang="0">
                    <a:pos x="4" y="52"/>
                  </a:cxn>
                  <a:cxn ang="0">
                    <a:pos x="0" y="105"/>
                  </a:cxn>
                  <a:cxn ang="0">
                    <a:pos x="0" y="180"/>
                  </a:cxn>
                  <a:cxn ang="0">
                    <a:pos x="4" y="204"/>
                  </a:cxn>
                  <a:cxn ang="0">
                    <a:pos x="7" y="230"/>
                  </a:cxn>
                  <a:cxn ang="0">
                    <a:pos x="11" y="232"/>
                  </a:cxn>
                  <a:cxn ang="0">
                    <a:pos x="19" y="232"/>
                  </a:cxn>
                  <a:cxn ang="0">
                    <a:pos x="23" y="235"/>
                  </a:cxn>
                  <a:cxn ang="0">
                    <a:pos x="28" y="235"/>
                  </a:cxn>
                  <a:cxn ang="0">
                    <a:pos x="35" y="237"/>
                  </a:cxn>
                  <a:cxn ang="0">
                    <a:pos x="45" y="237"/>
                  </a:cxn>
                </a:cxnLst>
                <a:rect l="0" t="0" r="r" b="b"/>
                <a:pathLst>
                  <a:path w="182" h="242">
                    <a:moveTo>
                      <a:pt x="45" y="237"/>
                    </a:moveTo>
                    <a:lnTo>
                      <a:pt x="52" y="240"/>
                    </a:lnTo>
                    <a:lnTo>
                      <a:pt x="88" y="240"/>
                    </a:lnTo>
                    <a:lnTo>
                      <a:pt x="93" y="242"/>
                    </a:lnTo>
                    <a:lnTo>
                      <a:pt x="112" y="242"/>
                    </a:lnTo>
                    <a:lnTo>
                      <a:pt x="117" y="240"/>
                    </a:lnTo>
                    <a:lnTo>
                      <a:pt x="151" y="240"/>
                    </a:lnTo>
                    <a:lnTo>
                      <a:pt x="155" y="237"/>
                    </a:lnTo>
                    <a:lnTo>
                      <a:pt x="165" y="237"/>
                    </a:lnTo>
                    <a:lnTo>
                      <a:pt x="170" y="235"/>
                    </a:lnTo>
                    <a:lnTo>
                      <a:pt x="177" y="235"/>
                    </a:lnTo>
                    <a:lnTo>
                      <a:pt x="177" y="117"/>
                    </a:lnTo>
                    <a:lnTo>
                      <a:pt x="180" y="60"/>
                    </a:lnTo>
                    <a:lnTo>
                      <a:pt x="182" y="0"/>
                    </a:lnTo>
                    <a:lnTo>
                      <a:pt x="160" y="0"/>
                    </a:lnTo>
                    <a:lnTo>
                      <a:pt x="153" y="2"/>
                    </a:lnTo>
                    <a:lnTo>
                      <a:pt x="131" y="2"/>
                    </a:lnTo>
                    <a:lnTo>
                      <a:pt x="127" y="4"/>
                    </a:lnTo>
                    <a:lnTo>
                      <a:pt x="110" y="4"/>
                    </a:lnTo>
                    <a:lnTo>
                      <a:pt x="105" y="7"/>
                    </a:lnTo>
                    <a:lnTo>
                      <a:pt x="93" y="7"/>
                    </a:lnTo>
                    <a:lnTo>
                      <a:pt x="88" y="9"/>
                    </a:lnTo>
                    <a:lnTo>
                      <a:pt x="83" y="9"/>
                    </a:lnTo>
                    <a:lnTo>
                      <a:pt x="79" y="12"/>
                    </a:lnTo>
                    <a:lnTo>
                      <a:pt x="67" y="12"/>
                    </a:lnTo>
                    <a:lnTo>
                      <a:pt x="62" y="14"/>
                    </a:lnTo>
                    <a:lnTo>
                      <a:pt x="57" y="14"/>
                    </a:lnTo>
                    <a:lnTo>
                      <a:pt x="50" y="16"/>
                    </a:lnTo>
                    <a:lnTo>
                      <a:pt x="45" y="16"/>
                    </a:lnTo>
                    <a:lnTo>
                      <a:pt x="40" y="19"/>
                    </a:lnTo>
                    <a:lnTo>
                      <a:pt x="35" y="19"/>
                    </a:lnTo>
                    <a:lnTo>
                      <a:pt x="28" y="21"/>
                    </a:lnTo>
                    <a:lnTo>
                      <a:pt x="23" y="21"/>
                    </a:lnTo>
                    <a:lnTo>
                      <a:pt x="19" y="24"/>
                    </a:lnTo>
                    <a:lnTo>
                      <a:pt x="14" y="24"/>
                    </a:lnTo>
                    <a:lnTo>
                      <a:pt x="9" y="26"/>
                    </a:lnTo>
                    <a:lnTo>
                      <a:pt x="4" y="52"/>
                    </a:lnTo>
                    <a:lnTo>
                      <a:pt x="0" y="105"/>
                    </a:lnTo>
                    <a:lnTo>
                      <a:pt x="0" y="180"/>
                    </a:lnTo>
                    <a:lnTo>
                      <a:pt x="4" y="204"/>
                    </a:lnTo>
                    <a:lnTo>
                      <a:pt x="7" y="230"/>
                    </a:lnTo>
                    <a:lnTo>
                      <a:pt x="11" y="232"/>
                    </a:lnTo>
                    <a:lnTo>
                      <a:pt x="19" y="232"/>
                    </a:lnTo>
                    <a:lnTo>
                      <a:pt x="23" y="235"/>
                    </a:lnTo>
                    <a:lnTo>
                      <a:pt x="28" y="235"/>
                    </a:lnTo>
                    <a:lnTo>
                      <a:pt x="35" y="237"/>
                    </a:lnTo>
                    <a:lnTo>
                      <a:pt x="45" y="23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7" name="Freeform 1383"/>
              <p:cNvSpPr>
                <a:spLocks/>
              </p:cNvSpPr>
              <p:nvPr/>
            </p:nvSpPr>
            <p:spPr bwMode="auto">
              <a:xfrm>
                <a:off x="4848" y="5450"/>
                <a:ext cx="177" cy="233"/>
              </a:xfrm>
              <a:custGeom>
                <a:avLst/>
                <a:gdLst/>
                <a:ahLst/>
                <a:cxnLst>
                  <a:cxn ang="0">
                    <a:pos x="23" y="21"/>
                  </a:cxn>
                  <a:cxn ang="0">
                    <a:pos x="14" y="26"/>
                  </a:cxn>
                  <a:cxn ang="0">
                    <a:pos x="9" y="26"/>
                  </a:cxn>
                  <a:cxn ang="0">
                    <a:pos x="4" y="52"/>
                  </a:cxn>
                  <a:cxn ang="0">
                    <a:pos x="2" y="76"/>
                  </a:cxn>
                  <a:cxn ang="0">
                    <a:pos x="0" y="103"/>
                  </a:cxn>
                  <a:cxn ang="0">
                    <a:pos x="0" y="151"/>
                  </a:cxn>
                  <a:cxn ang="0">
                    <a:pos x="7" y="223"/>
                  </a:cxn>
                  <a:cxn ang="0">
                    <a:pos x="16" y="225"/>
                  </a:cxn>
                  <a:cxn ang="0">
                    <a:pos x="23" y="228"/>
                  </a:cxn>
                  <a:cxn ang="0">
                    <a:pos x="33" y="228"/>
                  </a:cxn>
                  <a:cxn ang="0">
                    <a:pos x="57" y="232"/>
                  </a:cxn>
                  <a:cxn ang="0">
                    <a:pos x="127" y="232"/>
                  </a:cxn>
                  <a:cxn ang="0">
                    <a:pos x="136" y="230"/>
                  </a:cxn>
                  <a:cxn ang="0">
                    <a:pos x="148" y="230"/>
                  </a:cxn>
                  <a:cxn ang="0">
                    <a:pos x="158" y="228"/>
                  </a:cxn>
                  <a:cxn ang="0">
                    <a:pos x="165" y="228"/>
                  </a:cxn>
                  <a:cxn ang="0">
                    <a:pos x="172" y="225"/>
                  </a:cxn>
                  <a:cxn ang="0">
                    <a:pos x="172" y="112"/>
                  </a:cxn>
                  <a:cxn ang="0">
                    <a:pos x="175" y="57"/>
                  </a:cxn>
                  <a:cxn ang="0">
                    <a:pos x="177" y="0"/>
                  </a:cxn>
                  <a:cxn ang="0">
                    <a:pos x="168" y="0"/>
                  </a:cxn>
                  <a:cxn ang="0">
                    <a:pos x="160" y="2"/>
                  </a:cxn>
                  <a:cxn ang="0">
                    <a:pos x="134" y="2"/>
                  </a:cxn>
                  <a:cxn ang="0">
                    <a:pos x="129" y="4"/>
                  </a:cxn>
                  <a:cxn ang="0">
                    <a:pos x="112" y="4"/>
                  </a:cxn>
                  <a:cxn ang="0">
                    <a:pos x="108" y="7"/>
                  </a:cxn>
                  <a:cxn ang="0">
                    <a:pos x="98" y="7"/>
                  </a:cxn>
                  <a:cxn ang="0">
                    <a:pos x="93" y="9"/>
                  </a:cxn>
                  <a:cxn ang="0">
                    <a:pos x="81" y="9"/>
                  </a:cxn>
                  <a:cxn ang="0">
                    <a:pos x="76" y="12"/>
                  </a:cxn>
                  <a:cxn ang="0">
                    <a:pos x="71" y="12"/>
                  </a:cxn>
                  <a:cxn ang="0">
                    <a:pos x="67" y="14"/>
                  </a:cxn>
                  <a:cxn ang="0">
                    <a:pos x="55" y="14"/>
                  </a:cxn>
                  <a:cxn ang="0">
                    <a:pos x="50" y="16"/>
                  </a:cxn>
                  <a:cxn ang="0">
                    <a:pos x="45" y="16"/>
                  </a:cxn>
                  <a:cxn ang="0">
                    <a:pos x="40" y="19"/>
                  </a:cxn>
                  <a:cxn ang="0">
                    <a:pos x="35" y="19"/>
                  </a:cxn>
                  <a:cxn ang="0">
                    <a:pos x="28" y="21"/>
                  </a:cxn>
                  <a:cxn ang="0">
                    <a:pos x="23" y="21"/>
                  </a:cxn>
                </a:cxnLst>
                <a:rect l="0" t="0" r="r" b="b"/>
                <a:pathLst>
                  <a:path w="177" h="233">
                    <a:moveTo>
                      <a:pt x="23" y="21"/>
                    </a:moveTo>
                    <a:lnTo>
                      <a:pt x="14" y="26"/>
                    </a:lnTo>
                    <a:lnTo>
                      <a:pt x="9" y="26"/>
                    </a:lnTo>
                    <a:lnTo>
                      <a:pt x="4" y="52"/>
                    </a:lnTo>
                    <a:lnTo>
                      <a:pt x="2" y="76"/>
                    </a:lnTo>
                    <a:lnTo>
                      <a:pt x="0" y="103"/>
                    </a:lnTo>
                    <a:lnTo>
                      <a:pt x="0" y="151"/>
                    </a:lnTo>
                    <a:lnTo>
                      <a:pt x="7" y="223"/>
                    </a:lnTo>
                    <a:lnTo>
                      <a:pt x="16" y="225"/>
                    </a:lnTo>
                    <a:lnTo>
                      <a:pt x="23" y="228"/>
                    </a:lnTo>
                    <a:lnTo>
                      <a:pt x="33" y="228"/>
                    </a:lnTo>
                    <a:lnTo>
                      <a:pt x="57" y="232"/>
                    </a:lnTo>
                    <a:lnTo>
                      <a:pt x="127" y="232"/>
                    </a:lnTo>
                    <a:lnTo>
                      <a:pt x="136" y="230"/>
                    </a:lnTo>
                    <a:lnTo>
                      <a:pt x="148" y="230"/>
                    </a:lnTo>
                    <a:lnTo>
                      <a:pt x="158" y="228"/>
                    </a:lnTo>
                    <a:lnTo>
                      <a:pt x="165" y="228"/>
                    </a:lnTo>
                    <a:lnTo>
                      <a:pt x="172" y="225"/>
                    </a:lnTo>
                    <a:lnTo>
                      <a:pt x="172" y="112"/>
                    </a:lnTo>
                    <a:lnTo>
                      <a:pt x="175" y="57"/>
                    </a:lnTo>
                    <a:lnTo>
                      <a:pt x="177" y="0"/>
                    </a:lnTo>
                    <a:lnTo>
                      <a:pt x="168" y="0"/>
                    </a:lnTo>
                    <a:lnTo>
                      <a:pt x="160" y="2"/>
                    </a:lnTo>
                    <a:lnTo>
                      <a:pt x="134" y="2"/>
                    </a:lnTo>
                    <a:lnTo>
                      <a:pt x="129" y="4"/>
                    </a:lnTo>
                    <a:lnTo>
                      <a:pt x="112" y="4"/>
                    </a:lnTo>
                    <a:lnTo>
                      <a:pt x="108" y="7"/>
                    </a:lnTo>
                    <a:lnTo>
                      <a:pt x="98" y="7"/>
                    </a:lnTo>
                    <a:lnTo>
                      <a:pt x="93" y="9"/>
                    </a:lnTo>
                    <a:lnTo>
                      <a:pt x="81" y="9"/>
                    </a:lnTo>
                    <a:lnTo>
                      <a:pt x="76" y="12"/>
                    </a:lnTo>
                    <a:lnTo>
                      <a:pt x="71" y="12"/>
                    </a:lnTo>
                    <a:lnTo>
                      <a:pt x="67" y="14"/>
                    </a:lnTo>
                    <a:lnTo>
                      <a:pt x="55" y="14"/>
                    </a:lnTo>
                    <a:lnTo>
                      <a:pt x="50" y="16"/>
                    </a:lnTo>
                    <a:lnTo>
                      <a:pt x="45" y="16"/>
                    </a:lnTo>
                    <a:lnTo>
                      <a:pt x="40" y="19"/>
                    </a:lnTo>
                    <a:lnTo>
                      <a:pt x="35" y="19"/>
                    </a:lnTo>
                    <a:lnTo>
                      <a:pt x="28" y="21"/>
                    </a:lnTo>
                    <a:lnTo>
                      <a:pt x="23" y="2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1384"/>
              <p:cNvSpPr>
                <a:spLocks/>
              </p:cNvSpPr>
              <p:nvPr/>
            </p:nvSpPr>
            <p:spPr bwMode="auto">
              <a:xfrm>
                <a:off x="4848" y="5450"/>
                <a:ext cx="172" cy="226"/>
              </a:xfrm>
              <a:custGeom>
                <a:avLst/>
                <a:gdLst/>
                <a:ahLst/>
                <a:cxnLst>
                  <a:cxn ang="0">
                    <a:pos x="2" y="168"/>
                  </a:cxn>
                  <a:cxn ang="0">
                    <a:pos x="7" y="216"/>
                  </a:cxn>
                  <a:cxn ang="0">
                    <a:pos x="16" y="218"/>
                  </a:cxn>
                  <a:cxn ang="0">
                    <a:pos x="23" y="220"/>
                  </a:cxn>
                  <a:cxn ang="0">
                    <a:pos x="33" y="220"/>
                  </a:cxn>
                  <a:cxn ang="0">
                    <a:pos x="45" y="223"/>
                  </a:cxn>
                  <a:cxn ang="0">
                    <a:pos x="55" y="223"/>
                  </a:cxn>
                  <a:cxn ang="0">
                    <a:pos x="67" y="225"/>
                  </a:cxn>
                  <a:cxn ang="0">
                    <a:pos x="100" y="225"/>
                  </a:cxn>
                  <a:cxn ang="0">
                    <a:pos x="112" y="223"/>
                  </a:cxn>
                  <a:cxn ang="0">
                    <a:pos x="134" y="223"/>
                  </a:cxn>
                  <a:cxn ang="0">
                    <a:pos x="143" y="220"/>
                  </a:cxn>
                  <a:cxn ang="0">
                    <a:pos x="153" y="220"/>
                  </a:cxn>
                  <a:cxn ang="0">
                    <a:pos x="160" y="218"/>
                  </a:cxn>
                  <a:cxn ang="0">
                    <a:pos x="170" y="216"/>
                  </a:cxn>
                  <a:cxn ang="0">
                    <a:pos x="168" y="163"/>
                  </a:cxn>
                  <a:cxn ang="0">
                    <a:pos x="168" y="107"/>
                  </a:cxn>
                  <a:cxn ang="0">
                    <a:pos x="170" y="55"/>
                  </a:cxn>
                  <a:cxn ang="0">
                    <a:pos x="172" y="0"/>
                  </a:cxn>
                  <a:cxn ang="0">
                    <a:pos x="163" y="2"/>
                  </a:cxn>
                  <a:cxn ang="0">
                    <a:pos x="143" y="2"/>
                  </a:cxn>
                  <a:cxn ang="0">
                    <a:pos x="131" y="4"/>
                  </a:cxn>
                  <a:cxn ang="0">
                    <a:pos x="122" y="4"/>
                  </a:cxn>
                  <a:cxn ang="0">
                    <a:pos x="110" y="7"/>
                  </a:cxn>
                  <a:cxn ang="0">
                    <a:pos x="100" y="7"/>
                  </a:cxn>
                  <a:cxn ang="0">
                    <a:pos x="91" y="9"/>
                  </a:cxn>
                  <a:cxn ang="0">
                    <a:pos x="79" y="12"/>
                  </a:cxn>
                  <a:cxn ang="0">
                    <a:pos x="69" y="12"/>
                  </a:cxn>
                  <a:cxn ang="0">
                    <a:pos x="50" y="16"/>
                  </a:cxn>
                  <a:cxn ang="0">
                    <a:pos x="38" y="19"/>
                  </a:cxn>
                  <a:cxn ang="0">
                    <a:pos x="9" y="26"/>
                  </a:cxn>
                  <a:cxn ang="0">
                    <a:pos x="4" y="52"/>
                  </a:cxn>
                  <a:cxn ang="0">
                    <a:pos x="2" y="76"/>
                  </a:cxn>
                  <a:cxn ang="0">
                    <a:pos x="2" y="98"/>
                  </a:cxn>
                  <a:cxn ang="0">
                    <a:pos x="0" y="122"/>
                  </a:cxn>
                  <a:cxn ang="0">
                    <a:pos x="0" y="146"/>
                  </a:cxn>
                  <a:cxn ang="0">
                    <a:pos x="2" y="168"/>
                  </a:cxn>
                </a:cxnLst>
                <a:rect l="0" t="0" r="r" b="b"/>
                <a:pathLst>
                  <a:path w="172" h="226">
                    <a:moveTo>
                      <a:pt x="2" y="168"/>
                    </a:moveTo>
                    <a:lnTo>
                      <a:pt x="7" y="216"/>
                    </a:lnTo>
                    <a:lnTo>
                      <a:pt x="16" y="218"/>
                    </a:lnTo>
                    <a:lnTo>
                      <a:pt x="23" y="220"/>
                    </a:lnTo>
                    <a:lnTo>
                      <a:pt x="33" y="220"/>
                    </a:lnTo>
                    <a:lnTo>
                      <a:pt x="45" y="223"/>
                    </a:lnTo>
                    <a:lnTo>
                      <a:pt x="55" y="223"/>
                    </a:lnTo>
                    <a:lnTo>
                      <a:pt x="67" y="225"/>
                    </a:lnTo>
                    <a:lnTo>
                      <a:pt x="100" y="225"/>
                    </a:lnTo>
                    <a:lnTo>
                      <a:pt x="112" y="223"/>
                    </a:lnTo>
                    <a:lnTo>
                      <a:pt x="134" y="223"/>
                    </a:lnTo>
                    <a:lnTo>
                      <a:pt x="143" y="220"/>
                    </a:lnTo>
                    <a:lnTo>
                      <a:pt x="153" y="220"/>
                    </a:lnTo>
                    <a:lnTo>
                      <a:pt x="160" y="218"/>
                    </a:lnTo>
                    <a:lnTo>
                      <a:pt x="170" y="216"/>
                    </a:lnTo>
                    <a:lnTo>
                      <a:pt x="168" y="163"/>
                    </a:lnTo>
                    <a:lnTo>
                      <a:pt x="168" y="107"/>
                    </a:lnTo>
                    <a:lnTo>
                      <a:pt x="170" y="55"/>
                    </a:lnTo>
                    <a:lnTo>
                      <a:pt x="172" y="0"/>
                    </a:lnTo>
                    <a:lnTo>
                      <a:pt x="163" y="2"/>
                    </a:lnTo>
                    <a:lnTo>
                      <a:pt x="143" y="2"/>
                    </a:lnTo>
                    <a:lnTo>
                      <a:pt x="131" y="4"/>
                    </a:lnTo>
                    <a:lnTo>
                      <a:pt x="122" y="4"/>
                    </a:lnTo>
                    <a:lnTo>
                      <a:pt x="110" y="7"/>
                    </a:lnTo>
                    <a:lnTo>
                      <a:pt x="100" y="7"/>
                    </a:lnTo>
                    <a:lnTo>
                      <a:pt x="91" y="9"/>
                    </a:lnTo>
                    <a:lnTo>
                      <a:pt x="79" y="12"/>
                    </a:lnTo>
                    <a:lnTo>
                      <a:pt x="69" y="12"/>
                    </a:lnTo>
                    <a:lnTo>
                      <a:pt x="50" y="16"/>
                    </a:lnTo>
                    <a:lnTo>
                      <a:pt x="38" y="19"/>
                    </a:lnTo>
                    <a:lnTo>
                      <a:pt x="9" y="26"/>
                    </a:lnTo>
                    <a:lnTo>
                      <a:pt x="4" y="52"/>
                    </a:lnTo>
                    <a:lnTo>
                      <a:pt x="2" y="76"/>
                    </a:lnTo>
                    <a:lnTo>
                      <a:pt x="2" y="98"/>
                    </a:lnTo>
                    <a:lnTo>
                      <a:pt x="0" y="122"/>
                    </a:lnTo>
                    <a:lnTo>
                      <a:pt x="0" y="146"/>
                    </a:lnTo>
                    <a:lnTo>
                      <a:pt x="2" y="168"/>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9" name="Freeform 1385"/>
              <p:cNvSpPr>
                <a:spLocks/>
              </p:cNvSpPr>
              <p:nvPr/>
            </p:nvSpPr>
            <p:spPr bwMode="auto">
              <a:xfrm>
                <a:off x="4848" y="5452"/>
                <a:ext cx="170" cy="214"/>
              </a:xfrm>
              <a:custGeom>
                <a:avLst/>
                <a:gdLst/>
                <a:ahLst/>
                <a:cxnLst>
                  <a:cxn ang="0">
                    <a:pos x="57" y="12"/>
                  </a:cxn>
                  <a:cxn ang="0">
                    <a:pos x="9" y="24"/>
                  </a:cxn>
                  <a:cxn ang="0">
                    <a:pos x="7" y="47"/>
                  </a:cxn>
                  <a:cxn ang="0">
                    <a:pos x="2" y="72"/>
                  </a:cxn>
                  <a:cxn ang="0">
                    <a:pos x="2" y="93"/>
                  </a:cxn>
                  <a:cxn ang="0">
                    <a:pos x="0" y="117"/>
                  </a:cxn>
                  <a:cxn ang="0">
                    <a:pos x="2" y="139"/>
                  </a:cxn>
                  <a:cxn ang="0">
                    <a:pos x="2" y="160"/>
                  </a:cxn>
                  <a:cxn ang="0">
                    <a:pos x="4" y="182"/>
                  </a:cxn>
                  <a:cxn ang="0">
                    <a:pos x="7" y="206"/>
                  </a:cxn>
                  <a:cxn ang="0">
                    <a:pos x="16" y="208"/>
                  </a:cxn>
                  <a:cxn ang="0">
                    <a:pos x="23" y="211"/>
                  </a:cxn>
                  <a:cxn ang="0">
                    <a:pos x="33" y="211"/>
                  </a:cxn>
                  <a:cxn ang="0">
                    <a:pos x="43" y="213"/>
                  </a:cxn>
                  <a:cxn ang="0">
                    <a:pos x="110" y="213"/>
                  </a:cxn>
                  <a:cxn ang="0">
                    <a:pos x="120" y="211"/>
                  </a:cxn>
                  <a:cxn ang="0">
                    <a:pos x="131" y="211"/>
                  </a:cxn>
                  <a:cxn ang="0">
                    <a:pos x="141" y="208"/>
                  </a:cxn>
                  <a:cxn ang="0">
                    <a:pos x="148" y="208"/>
                  </a:cxn>
                  <a:cxn ang="0">
                    <a:pos x="158" y="206"/>
                  </a:cxn>
                  <a:cxn ang="0">
                    <a:pos x="165" y="203"/>
                  </a:cxn>
                  <a:cxn ang="0">
                    <a:pos x="163" y="153"/>
                  </a:cxn>
                  <a:cxn ang="0">
                    <a:pos x="165" y="103"/>
                  </a:cxn>
                  <a:cxn ang="0">
                    <a:pos x="168" y="50"/>
                  </a:cxn>
                  <a:cxn ang="0">
                    <a:pos x="170" y="0"/>
                  </a:cxn>
                  <a:cxn ang="0">
                    <a:pos x="139" y="0"/>
                  </a:cxn>
                  <a:cxn ang="0">
                    <a:pos x="129" y="2"/>
                  </a:cxn>
                  <a:cxn ang="0">
                    <a:pos x="120" y="2"/>
                  </a:cxn>
                  <a:cxn ang="0">
                    <a:pos x="110" y="4"/>
                  </a:cxn>
                  <a:cxn ang="0">
                    <a:pos x="98" y="4"/>
                  </a:cxn>
                  <a:cxn ang="0">
                    <a:pos x="88" y="7"/>
                  </a:cxn>
                  <a:cxn ang="0">
                    <a:pos x="79" y="9"/>
                  </a:cxn>
                  <a:cxn ang="0">
                    <a:pos x="69" y="9"/>
                  </a:cxn>
                  <a:cxn ang="0">
                    <a:pos x="57" y="12"/>
                  </a:cxn>
                </a:cxnLst>
                <a:rect l="0" t="0" r="r" b="b"/>
                <a:pathLst>
                  <a:path w="170" h="214">
                    <a:moveTo>
                      <a:pt x="57" y="12"/>
                    </a:moveTo>
                    <a:lnTo>
                      <a:pt x="9" y="24"/>
                    </a:lnTo>
                    <a:lnTo>
                      <a:pt x="7" y="47"/>
                    </a:lnTo>
                    <a:lnTo>
                      <a:pt x="2" y="72"/>
                    </a:lnTo>
                    <a:lnTo>
                      <a:pt x="2" y="93"/>
                    </a:lnTo>
                    <a:lnTo>
                      <a:pt x="0" y="117"/>
                    </a:lnTo>
                    <a:lnTo>
                      <a:pt x="2" y="139"/>
                    </a:lnTo>
                    <a:lnTo>
                      <a:pt x="2" y="160"/>
                    </a:lnTo>
                    <a:lnTo>
                      <a:pt x="4" y="182"/>
                    </a:lnTo>
                    <a:lnTo>
                      <a:pt x="7" y="206"/>
                    </a:lnTo>
                    <a:lnTo>
                      <a:pt x="16" y="208"/>
                    </a:lnTo>
                    <a:lnTo>
                      <a:pt x="23" y="211"/>
                    </a:lnTo>
                    <a:lnTo>
                      <a:pt x="33" y="211"/>
                    </a:lnTo>
                    <a:lnTo>
                      <a:pt x="43" y="213"/>
                    </a:lnTo>
                    <a:lnTo>
                      <a:pt x="110" y="213"/>
                    </a:lnTo>
                    <a:lnTo>
                      <a:pt x="120" y="211"/>
                    </a:lnTo>
                    <a:lnTo>
                      <a:pt x="131" y="211"/>
                    </a:lnTo>
                    <a:lnTo>
                      <a:pt x="141" y="208"/>
                    </a:lnTo>
                    <a:lnTo>
                      <a:pt x="148" y="208"/>
                    </a:lnTo>
                    <a:lnTo>
                      <a:pt x="158" y="206"/>
                    </a:lnTo>
                    <a:lnTo>
                      <a:pt x="165" y="203"/>
                    </a:lnTo>
                    <a:lnTo>
                      <a:pt x="163" y="153"/>
                    </a:lnTo>
                    <a:lnTo>
                      <a:pt x="165" y="103"/>
                    </a:lnTo>
                    <a:lnTo>
                      <a:pt x="168" y="50"/>
                    </a:lnTo>
                    <a:lnTo>
                      <a:pt x="170" y="0"/>
                    </a:lnTo>
                    <a:lnTo>
                      <a:pt x="139" y="0"/>
                    </a:lnTo>
                    <a:lnTo>
                      <a:pt x="129" y="2"/>
                    </a:lnTo>
                    <a:lnTo>
                      <a:pt x="120" y="2"/>
                    </a:lnTo>
                    <a:lnTo>
                      <a:pt x="110" y="4"/>
                    </a:lnTo>
                    <a:lnTo>
                      <a:pt x="98" y="4"/>
                    </a:lnTo>
                    <a:lnTo>
                      <a:pt x="88" y="7"/>
                    </a:lnTo>
                    <a:lnTo>
                      <a:pt x="79" y="9"/>
                    </a:lnTo>
                    <a:lnTo>
                      <a:pt x="69" y="9"/>
                    </a:lnTo>
                    <a:lnTo>
                      <a:pt x="57" y="12"/>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1386"/>
              <p:cNvSpPr>
                <a:spLocks/>
              </p:cNvSpPr>
              <p:nvPr/>
            </p:nvSpPr>
            <p:spPr bwMode="auto">
              <a:xfrm>
                <a:off x="4850" y="5452"/>
                <a:ext cx="163" cy="207"/>
              </a:xfrm>
              <a:custGeom>
                <a:avLst/>
                <a:gdLst/>
                <a:ahLst/>
                <a:cxnLst>
                  <a:cxn ang="0">
                    <a:pos x="2" y="177"/>
                  </a:cxn>
                  <a:cxn ang="0">
                    <a:pos x="7" y="199"/>
                  </a:cxn>
                  <a:cxn ang="0">
                    <a:pos x="14" y="201"/>
                  </a:cxn>
                  <a:cxn ang="0">
                    <a:pos x="21" y="201"/>
                  </a:cxn>
                  <a:cxn ang="0">
                    <a:pos x="31" y="203"/>
                  </a:cxn>
                  <a:cxn ang="0">
                    <a:pos x="40" y="203"/>
                  </a:cxn>
                  <a:cxn ang="0">
                    <a:pos x="50" y="206"/>
                  </a:cxn>
                  <a:cxn ang="0">
                    <a:pos x="83" y="206"/>
                  </a:cxn>
                  <a:cxn ang="0">
                    <a:pos x="93" y="203"/>
                  </a:cxn>
                  <a:cxn ang="0">
                    <a:pos x="115" y="203"/>
                  </a:cxn>
                  <a:cxn ang="0">
                    <a:pos x="124" y="201"/>
                  </a:cxn>
                  <a:cxn ang="0">
                    <a:pos x="134" y="201"/>
                  </a:cxn>
                  <a:cxn ang="0">
                    <a:pos x="143" y="199"/>
                  </a:cxn>
                  <a:cxn ang="0">
                    <a:pos x="151" y="196"/>
                  </a:cxn>
                  <a:cxn ang="0">
                    <a:pos x="158" y="196"/>
                  </a:cxn>
                  <a:cxn ang="0">
                    <a:pos x="158" y="98"/>
                  </a:cxn>
                  <a:cxn ang="0">
                    <a:pos x="160" y="50"/>
                  </a:cxn>
                  <a:cxn ang="0">
                    <a:pos x="163" y="0"/>
                  </a:cxn>
                  <a:cxn ang="0">
                    <a:pos x="143" y="0"/>
                  </a:cxn>
                  <a:cxn ang="0">
                    <a:pos x="134" y="2"/>
                  </a:cxn>
                  <a:cxn ang="0">
                    <a:pos x="115" y="2"/>
                  </a:cxn>
                  <a:cxn ang="0">
                    <a:pos x="105" y="4"/>
                  </a:cxn>
                  <a:cxn ang="0">
                    <a:pos x="93" y="7"/>
                  </a:cxn>
                  <a:cxn ang="0">
                    <a:pos x="83" y="7"/>
                  </a:cxn>
                  <a:cxn ang="0">
                    <a:pos x="55" y="14"/>
                  </a:cxn>
                  <a:cxn ang="0">
                    <a:pos x="45" y="14"/>
                  </a:cxn>
                  <a:cxn ang="0">
                    <a:pos x="7" y="24"/>
                  </a:cxn>
                  <a:cxn ang="0">
                    <a:pos x="4" y="47"/>
                  </a:cxn>
                  <a:cxn ang="0">
                    <a:pos x="0" y="91"/>
                  </a:cxn>
                  <a:cxn ang="0">
                    <a:pos x="0" y="156"/>
                  </a:cxn>
                  <a:cxn ang="0">
                    <a:pos x="2" y="177"/>
                  </a:cxn>
                </a:cxnLst>
                <a:rect l="0" t="0" r="r" b="b"/>
                <a:pathLst>
                  <a:path w="163" h="207">
                    <a:moveTo>
                      <a:pt x="2" y="177"/>
                    </a:moveTo>
                    <a:lnTo>
                      <a:pt x="7" y="199"/>
                    </a:lnTo>
                    <a:lnTo>
                      <a:pt x="14" y="201"/>
                    </a:lnTo>
                    <a:lnTo>
                      <a:pt x="21" y="201"/>
                    </a:lnTo>
                    <a:lnTo>
                      <a:pt x="31" y="203"/>
                    </a:lnTo>
                    <a:lnTo>
                      <a:pt x="40" y="203"/>
                    </a:lnTo>
                    <a:lnTo>
                      <a:pt x="50" y="206"/>
                    </a:lnTo>
                    <a:lnTo>
                      <a:pt x="83" y="206"/>
                    </a:lnTo>
                    <a:lnTo>
                      <a:pt x="93" y="203"/>
                    </a:lnTo>
                    <a:lnTo>
                      <a:pt x="115" y="203"/>
                    </a:lnTo>
                    <a:lnTo>
                      <a:pt x="124" y="201"/>
                    </a:lnTo>
                    <a:lnTo>
                      <a:pt x="134" y="201"/>
                    </a:lnTo>
                    <a:lnTo>
                      <a:pt x="143" y="199"/>
                    </a:lnTo>
                    <a:lnTo>
                      <a:pt x="151" y="196"/>
                    </a:lnTo>
                    <a:lnTo>
                      <a:pt x="158" y="196"/>
                    </a:lnTo>
                    <a:lnTo>
                      <a:pt x="158" y="98"/>
                    </a:lnTo>
                    <a:lnTo>
                      <a:pt x="160" y="50"/>
                    </a:lnTo>
                    <a:lnTo>
                      <a:pt x="163" y="0"/>
                    </a:lnTo>
                    <a:lnTo>
                      <a:pt x="143" y="0"/>
                    </a:lnTo>
                    <a:lnTo>
                      <a:pt x="134" y="2"/>
                    </a:lnTo>
                    <a:lnTo>
                      <a:pt x="115" y="2"/>
                    </a:lnTo>
                    <a:lnTo>
                      <a:pt x="105" y="4"/>
                    </a:lnTo>
                    <a:lnTo>
                      <a:pt x="93" y="7"/>
                    </a:lnTo>
                    <a:lnTo>
                      <a:pt x="83" y="7"/>
                    </a:lnTo>
                    <a:lnTo>
                      <a:pt x="55" y="14"/>
                    </a:lnTo>
                    <a:lnTo>
                      <a:pt x="45" y="14"/>
                    </a:lnTo>
                    <a:lnTo>
                      <a:pt x="7" y="24"/>
                    </a:lnTo>
                    <a:lnTo>
                      <a:pt x="4" y="47"/>
                    </a:lnTo>
                    <a:lnTo>
                      <a:pt x="0" y="91"/>
                    </a:lnTo>
                    <a:lnTo>
                      <a:pt x="0" y="156"/>
                    </a:lnTo>
                    <a:lnTo>
                      <a:pt x="2"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1" name="Freeform 1387"/>
              <p:cNvSpPr>
                <a:spLocks/>
              </p:cNvSpPr>
              <p:nvPr/>
            </p:nvSpPr>
            <p:spPr bwMode="auto">
              <a:xfrm>
                <a:off x="4850" y="5452"/>
                <a:ext cx="158" cy="197"/>
              </a:xfrm>
              <a:custGeom>
                <a:avLst/>
                <a:gdLst/>
                <a:ahLst/>
                <a:cxnLst>
                  <a:cxn ang="0">
                    <a:pos x="0" y="88"/>
                  </a:cxn>
                  <a:cxn ang="0">
                    <a:pos x="0" y="151"/>
                  </a:cxn>
                  <a:cxn ang="0">
                    <a:pos x="2" y="170"/>
                  </a:cxn>
                  <a:cxn ang="0">
                    <a:pos x="7" y="192"/>
                  </a:cxn>
                  <a:cxn ang="0">
                    <a:pos x="14" y="194"/>
                  </a:cxn>
                  <a:cxn ang="0">
                    <a:pos x="21" y="194"/>
                  </a:cxn>
                  <a:cxn ang="0">
                    <a:pos x="31" y="196"/>
                  </a:cxn>
                  <a:cxn ang="0">
                    <a:pos x="100" y="196"/>
                  </a:cxn>
                  <a:cxn ang="0">
                    <a:pos x="112" y="194"/>
                  </a:cxn>
                  <a:cxn ang="0">
                    <a:pos x="122" y="194"/>
                  </a:cxn>
                  <a:cxn ang="0">
                    <a:pos x="131" y="192"/>
                  </a:cxn>
                  <a:cxn ang="0">
                    <a:pos x="139" y="189"/>
                  </a:cxn>
                  <a:cxn ang="0">
                    <a:pos x="146" y="189"/>
                  </a:cxn>
                  <a:cxn ang="0">
                    <a:pos x="153" y="187"/>
                  </a:cxn>
                  <a:cxn ang="0">
                    <a:pos x="153" y="93"/>
                  </a:cxn>
                  <a:cxn ang="0">
                    <a:pos x="155" y="47"/>
                  </a:cxn>
                  <a:cxn ang="0">
                    <a:pos x="158" y="0"/>
                  </a:cxn>
                  <a:cxn ang="0">
                    <a:pos x="148" y="0"/>
                  </a:cxn>
                  <a:cxn ang="0">
                    <a:pos x="139" y="2"/>
                  </a:cxn>
                  <a:cxn ang="0">
                    <a:pos x="122" y="2"/>
                  </a:cxn>
                  <a:cxn ang="0">
                    <a:pos x="112" y="4"/>
                  </a:cxn>
                  <a:cxn ang="0">
                    <a:pos x="100" y="4"/>
                  </a:cxn>
                  <a:cxn ang="0">
                    <a:pos x="91" y="7"/>
                  </a:cxn>
                  <a:cxn ang="0">
                    <a:pos x="81" y="9"/>
                  </a:cxn>
                  <a:cxn ang="0">
                    <a:pos x="71" y="9"/>
                  </a:cxn>
                  <a:cxn ang="0">
                    <a:pos x="43" y="16"/>
                  </a:cxn>
                  <a:cxn ang="0">
                    <a:pos x="33" y="16"/>
                  </a:cxn>
                  <a:cxn ang="0">
                    <a:pos x="26" y="19"/>
                  </a:cxn>
                  <a:cxn ang="0">
                    <a:pos x="7" y="24"/>
                  </a:cxn>
                  <a:cxn ang="0">
                    <a:pos x="4" y="47"/>
                  </a:cxn>
                  <a:cxn ang="0">
                    <a:pos x="2" y="69"/>
                  </a:cxn>
                  <a:cxn ang="0">
                    <a:pos x="0" y="88"/>
                  </a:cxn>
                </a:cxnLst>
                <a:rect l="0" t="0" r="r" b="b"/>
                <a:pathLst>
                  <a:path w="158" h="197">
                    <a:moveTo>
                      <a:pt x="0" y="88"/>
                    </a:moveTo>
                    <a:lnTo>
                      <a:pt x="0" y="151"/>
                    </a:lnTo>
                    <a:lnTo>
                      <a:pt x="2" y="170"/>
                    </a:lnTo>
                    <a:lnTo>
                      <a:pt x="7" y="192"/>
                    </a:lnTo>
                    <a:lnTo>
                      <a:pt x="14" y="194"/>
                    </a:lnTo>
                    <a:lnTo>
                      <a:pt x="21" y="194"/>
                    </a:lnTo>
                    <a:lnTo>
                      <a:pt x="31" y="196"/>
                    </a:lnTo>
                    <a:lnTo>
                      <a:pt x="100" y="196"/>
                    </a:lnTo>
                    <a:lnTo>
                      <a:pt x="112" y="194"/>
                    </a:lnTo>
                    <a:lnTo>
                      <a:pt x="122" y="194"/>
                    </a:lnTo>
                    <a:lnTo>
                      <a:pt x="131" y="192"/>
                    </a:lnTo>
                    <a:lnTo>
                      <a:pt x="139" y="189"/>
                    </a:lnTo>
                    <a:lnTo>
                      <a:pt x="146" y="189"/>
                    </a:lnTo>
                    <a:lnTo>
                      <a:pt x="153" y="187"/>
                    </a:lnTo>
                    <a:lnTo>
                      <a:pt x="153" y="93"/>
                    </a:lnTo>
                    <a:lnTo>
                      <a:pt x="155" y="47"/>
                    </a:lnTo>
                    <a:lnTo>
                      <a:pt x="158" y="0"/>
                    </a:lnTo>
                    <a:lnTo>
                      <a:pt x="148" y="0"/>
                    </a:lnTo>
                    <a:lnTo>
                      <a:pt x="139" y="2"/>
                    </a:lnTo>
                    <a:lnTo>
                      <a:pt x="122" y="2"/>
                    </a:lnTo>
                    <a:lnTo>
                      <a:pt x="112" y="4"/>
                    </a:lnTo>
                    <a:lnTo>
                      <a:pt x="100" y="4"/>
                    </a:lnTo>
                    <a:lnTo>
                      <a:pt x="91" y="7"/>
                    </a:lnTo>
                    <a:lnTo>
                      <a:pt x="81" y="9"/>
                    </a:lnTo>
                    <a:lnTo>
                      <a:pt x="71" y="9"/>
                    </a:lnTo>
                    <a:lnTo>
                      <a:pt x="43" y="16"/>
                    </a:lnTo>
                    <a:lnTo>
                      <a:pt x="33" y="16"/>
                    </a:lnTo>
                    <a:lnTo>
                      <a:pt x="26" y="19"/>
                    </a:lnTo>
                    <a:lnTo>
                      <a:pt x="7" y="24"/>
                    </a:lnTo>
                    <a:lnTo>
                      <a:pt x="4" y="47"/>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1388"/>
              <p:cNvSpPr>
                <a:spLocks/>
              </p:cNvSpPr>
              <p:nvPr/>
            </p:nvSpPr>
            <p:spPr bwMode="auto">
              <a:xfrm>
                <a:off x="4850" y="5452"/>
                <a:ext cx="154" cy="190"/>
              </a:xfrm>
              <a:custGeom>
                <a:avLst/>
                <a:gdLst/>
                <a:ahLst/>
                <a:cxnLst>
                  <a:cxn ang="0">
                    <a:pos x="0" y="86"/>
                  </a:cxn>
                  <a:cxn ang="0">
                    <a:pos x="0" y="124"/>
                  </a:cxn>
                  <a:cxn ang="0">
                    <a:pos x="4" y="163"/>
                  </a:cxn>
                  <a:cxn ang="0">
                    <a:pos x="7" y="184"/>
                  </a:cxn>
                  <a:cxn ang="0">
                    <a:pos x="14" y="187"/>
                  </a:cxn>
                  <a:cxn ang="0">
                    <a:pos x="21" y="187"/>
                  </a:cxn>
                  <a:cxn ang="0">
                    <a:pos x="28" y="189"/>
                  </a:cxn>
                  <a:cxn ang="0">
                    <a:pos x="79" y="189"/>
                  </a:cxn>
                  <a:cxn ang="0">
                    <a:pos x="88" y="187"/>
                  </a:cxn>
                  <a:cxn ang="0">
                    <a:pos x="98" y="187"/>
                  </a:cxn>
                  <a:cxn ang="0">
                    <a:pos x="107" y="184"/>
                  </a:cxn>
                  <a:cxn ang="0">
                    <a:pos x="117" y="184"/>
                  </a:cxn>
                  <a:cxn ang="0">
                    <a:pos x="127" y="182"/>
                  </a:cxn>
                  <a:cxn ang="0">
                    <a:pos x="136" y="182"/>
                  </a:cxn>
                  <a:cxn ang="0">
                    <a:pos x="143" y="180"/>
                  </a:cxn>
                  <a:cxn ang="0">
                    <a:pos x="148" y="177"/>
                  </a:cxn>
                  <a:cxn ang="0">
                    <a:pos x="148" y="88"/>
                  </a:cxn>
                  <a:cxn ang="0">
                    <a:pos x="151" y="45"/>
                  </a:cxn>
                  <a:cxn ang="0">
                    <a:pos x="153" y="0"/>
                  </a:cxn>
                  <a:cxn ang="0">
                    <a:pos x="146" y="2"/>
                  </a:cxn>
                  <a:cxn ang="0">
                    <a:pos x="117" y="2"/>
                  </a:cxn>
                  <a:cxn ang="0">
                    <a:pos x="107" y="4"/>
                  </a:cxn>
                  <a:cxn ang="0">
                    <a:pos x="100" y="4"/>
                  </a:cxn>
                  <a:cxn ang="0">
                    <a:pos x="91" y="7"/>
                  </a:cxn>
                  <a:cxn ang="0">
                    <a:pos x="81" y="9"/>
                  </a:cxn>
                  <a:cxn ang="0">
                    <a:pos x="71" y="9"/>
                  </a:cxn>
                  <a:cxn ang="0">
                    <a:pos x="23" y="21"/>
                  </a:cxn>
                  <a:cxn ang="0">
                    <a:pos x="16" y="24"/>
                  </a:cxn>
                  <a:cxn ang="0">
                    <a:pos x="7" y="26"/>
                  </a:cxn>
                  <a:cxn ang="0">
                    <a:pos x="4" y="45"/>
                  </a:cxn>
                  <a:cxn ang="0">
                    <a:pos x="2" y="67"/>
                  </a:cxn>
                  <a:cxn ang="0">
                    <a:pos x="0" y="86"/>
                  </a:cxn>
                </a:cxnLst>
                <a:rect l="0" t="0" r="r" b="b"/>
                <a:pathLst>
                  <a:path w="154" h="190">
                    <a:moveTo>
                      <a:pt x="0" y="86"/>
                    </a:moveTo>
                    <a:lnTo>
                      <a:pt x="0" y="124"/>
                    </a:lnTo>
                    <a:lnTo>
                      <a:pt x="4" y="163"/>
                    </a:lnTo>
                    <a:lnTo>
                      <a:pt x="7" y="184"/>
                    </a:lnTo>
                    <a:lnTo>
                      <a:pt x="14" y="187"/>
                    </a:lnTo>
                    <a:lnTo>
                      <a:pt x="21" y="187"/>
                    </a:lnTo>
                    <a:lnTo>
                      <a:pt x="28" y="189"/>
                    </a:lnTo>
                    <a:lnTo>
                      <a:pt x="79" y="189"/>
                    </a:lnTo>
                    <a:lnTo>
                      <a:pt x="88" y="187"/>
                    </a:lnTo>
                    <a:lnTo>
                      <a:pt x="98" y="187"/>
                    </a:lnTo>
                    <a:lnTo>
                      <a:pt x="107" y="184"/>
                    </a:lnTo>
                    <a:lnTo>
                      <a:pt x="117" y="184"/>
                    </a:lnTo>
                    <a:lnTo>
                      <a:pt x="127" y="182"/>
                    </a:lnTo>
                    <a:lnTo>
                      <a:pt x="136" y="182"/>
                    </a:lnTo>
                    <a:lnTo>
                      <a:pt x="143" y="180"/>
                    </a:lnTo>
                    <a:lnTo>
                      <a:pt x="148" y="177"/>
                    </a:lnTo>
                    <a:lnTo>
                      <a:pt x="148" y="88"/>
                    </a:lnTo>
                    <a:lnTo>
                      <a:pt x="151" y="45"/>
                    </a:lnTo>
                    <a:lnTo>
                      <a:pt x="153" y="0"/>
                    </a:lnTo>
                    <a:lnTo>
                      <a:pt x="146" y="2"/>
                    </a:lnTo>
                    <a:lnTo>
                      <a:pt x="117" y="2"/>
                    </a:lnTo>
                    <a:lnTo>
                      <a:pt x="107" y="4"/>
                    </a:lnTo>
                    <a:lnTo>
                      <a:pt x="100" y="4"/>
                    </a:lnTo>
                    <a:lnTo>
                      <a:pt x="91" y="7"/>
                    </a:lnTo>
                    <a:lnTo>
                      <a:pt x="81" y="9"/>
                    </a:lnTo>
                    <a:lnTo>
                      <a:pt x="71" y="9"/>
                    </a:lnTo>
                    <a:lnTo>
                      <a:pt x="23" y="21"/>
                    </a:lnTo>
                    <a:lnTo>
                      <a:pt x="16" y="24"/>
                    </a:lnTo>
                    <a:lnTo>
                      <a:pt x="7" y="26"/>
                    </a:lnTo>
                    <a:lnTo>
                      <a:pt x="4" y="45"/>
                    </a:lnTo>
                    <a:lnTo>
                      <a:pt x="2" y="67"/>
                    </a:lnTo>
                    <a:lnTo>
                      <a:pt x="0" y="86"/>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3" name="Freeform 1389"/>
              <p:cNvSpPr>
                <a:spLocks/>
              </p:cNvSpPr>
              <p:nvPr/>
            </p:nvSpPr>
            <p:spPr bwMode="auto">
              <a:xfrm>
                <a:off x="4850" y="5455"/>
                <a:ext cx="151" cy="180"/>
              </a:xfrm>
              <a:custGeom>
                <a:avLst/>
                <a:gdLst/>
                <a:ahLst/>
                <a:cxnLst>
                  <a:cxn ang="0">
                    <a:pos x="0" y="100"/>
                  </a:cxn>
                  <a:cxn ang="0">
                    <a:pos x="0" y="117"/>
                  </a:cxn>
                  <a:cxn ang="0">
                    <a:pos x="7" y="175"/>
                  </a:cxn>
                  <a:cxn ang="0">
                    <a:pos x="14" y="177"/>
                  </a:cxn>
                  <a:cxn ang="0">
                    <a:pos x="21" y="177"/>
                  </a:cxn>
                  <a:cxn ang="0">
                    <a:pos x="28" y="180"/>
                  </a:cxn>
                  <a:cxn ang="0">
                    <a:pos x="67" y="180"/>
                  </a:cxn>
                  <a:cxn ang="0">
                    <a:pos x="76" y="177"/>
                  </a:cxn>
                  <a:cxn ang="0">
                    <a:pos x="86" y="177"/>
                  </a:cxn>
                  <a:cxn ang="0">
                    <a:pos x="95" y="175"/>
                  </a:cxn>
                  <a:cxn ang="0">
                    <a:pos x="105" y="175"/>
                  </a:cxn>
                  <a:cxn ang="0">
                    <a:pos x="115" y="172"/>
                  </a:cxn>
                  <a:cxn ang="0">
                    <a:pos x="124" y="172"/>
                  </a:cxn>
                  <a:cxn ang="0">
                    <a:pos x="139" y="168"/>
                  </a:cxn>
                  <a:cxn ang="0">
                    <a:pos x="146" y="168"/>
                  </a:cxn>
                  <a:cxn ang="0">
                    <a:pos x="143" y="146"/>
                  </a:cxn>
                  <a:cxn ang="0">
                    <a:pos x="143" y="103"/>
                  </a:cxn>
                  <a:cxn ang="0">
                    <a:pos x="146" y="84"/>
                  </a:cxn>
                  <a:cxn ang="0">
                    <a:pos x="146" y="62"/>
                  </a:cxn>
                  <a:cxn ang="0">
                    <a:pos x="148" y="40"/>
                  </a:cxn>
                  <a:cxn ang="0">
                    <a:pos x="148" y="21"/>
                  </a:cxn>
                  <a:cxn ang="0">
                    <a:pos x="151" y="0"/>
                  </a:cxn>
                  <a:cxn ang="0">
                    <a:pos x="124" y="0"/>
                  </a:cxn>
                  <a:cxn ang="0">
                    <a:pos x="115" y="2"/>
                  </a:cxn>
                  <a:cxn ang="0">
                    <a:pos x="105" y="2"/>
                  </a:cxn>
                  <a:cxn ang="0">
                    <a:pos x="98" y="4"/>
                  </a:cxn>
                  <a:cxn ang="0">
                    <a:pos x="88" y="4"/>
                  </a:cxn>
                  <a:cxn ang="0">
                    <a:pos x="69" y="9"/>
                  </a:cxn>
                  <a:cxn ang="0">
                    <a:pos x="60" y="9"/>
                  </a:cxn>
                  <a:cxn ang="0">
                    <a:pos x="40" y="14"/>
                  </a:cxn>
                  <a:cxn ang="0">
                    <a:pos x="33" y="16"/>
                  </a:cxn>
                  <a:cxn ang="0">
                    <a:pos x="23" y="19"/>
                  </a:cxn>
                  <a:cxn ang="0">
                    <a:pos x="16" y="21"/>
                  </a:cxn>
                  <a:cxn ang="0">
                    <a:pos x="7" y="24"/>
                  </a:cxn>
                  <a:cxn ang="0">
                    <a:pos x="2" y="62"/>
                  </a:cxn>
                  <a:cxn ang="0">
                    <a:pos x="2" y="81"/>
                  </a:cxn>
                  <a:cxn ang="0">
                    <a:pos x="0" y="100"/>
                  </a:cxn>
                </a:cxnLst>
                <a:rect l="0" t="0" r="r" b="b"/>
                <a:pathLst>
                  <a:path w="151" h="180">
                    <a:moveTo>
                      <a:pt x="0" y="100"/>
                    </a:moveTo>
                    <a:lnTo>
                      <a:pt x="0" y="117"/>
                    </a:lnTo>
                    <a:lnTo>
                      <a:pt x="7" y="175"/>
                    </a:lnTo>
                    <a:lnTo>
                      <a:pt x="14" y="177"/>
                    </a:lnTo>
                    <a:lnTo>
                      <a:pt x="21" y="177"/>
                    </a:lnTo>
                    <a:lnTo>
                      <a:pt x="28" y="180"/>
                    </a:lnTo>
                    <a:lnTo>
                      <a:pt x="67" y="180"/>
                    </a:lnTo>
                    <a:lnTo>
                      <a:pt x="76" y="177"/>
                    </a:lnTo>
                    <a:lnTo>
                      <a:pt x="86" y="177"/>
                    </a:lnTo>
                    <a:lnTo>
                      <a:pt x="95" y="175"/>
                    </a:lnTo>
                    <a:lnTo>
                      <a:pt x="105" y="175"/>
                    </a:lnTo>
                    <a:lnTo>
                      <a:pt x="115" y="172"/>
                    </a:lnTo>
                    <a:lnTo>
                      <a:pt x="124" y="172"/>
                    </a:lnTo>
                    <a:lnTo>
                      <a:pt x="139" y="168"/>
                    </a:lnTo>
                    <a:lnTo>
                      <a:pt x="146" y="168"/>
                    </a:lnTo>
                    <a:lnTo>
                      <a:pt x="143" y="146"/>
                    </a:lnTo>
                    <a:lnTo>
                      <a:pt x="143" y="103"/>
                    </a:lnTo>
                    <a:lnTo>
                      <a:pt x="146" y="84"/>
                    </a:lnTo>
                    <a:lnTo>
                      <a:pt x="146" y="62"/>
                    </a:lnTo>
                    <a:lnTo>
                      <a:pt x="148" y="40"/>
                    </a:lnTo>
                    <a:lnTo>
                      <a:pt x="148" y="21"/>
                    </a:lnTo>
                    <a:lnTo>
                      <a:pt x="151" y="0"/>
                    </a:lnTo>
                    <a:lnTo>
                      <a:pt x="124" y="0"/>
                    </a:lnTo>
                    <a:lnTo>
                      <a:pt x="115" y="2"/>
                    </a:lnTo>
                    <a:lnTo>
                      <a:pt x="105" y="2"/>
                    </a:lnTo>
                    <a:lnTo>
                      <a:pt x="98" y="4"/>
                    </a:lnTo>
                    <a:lnTo>
                      <a:pt x="88" y="4"/>
                    </a:lnTo>
                    <a:lnTo>
                      <a:pt x="69" y="9"/>
                    </a:lnTo>
                    <a:lnTo>
                      <a:pt x="60" y="9"/>
                    </a:lnTo>
                    <a:lnTo>
                      <a:pt x="40" y="14"/>
                    </a:lnTo>
                    <a:lnTo>
                      <a:pt x="33" y="16"/>
                    </a:lnTo>
                    <a:lnTo>
                      <a:pt x="23" y="19"/>
                    </a:lnTo>
                    <a:lnTo>
                      <a:pt x="16" y="21"/>
                    </a:lnTo>
                    <a:lnTo>
                      <a:pt x="7" y="24"/>
                    </a:lnTo>
                    <a:lnTo>
                      <a:pt x="2" y="62"/>
                    </a:lnTo>
                    <a:lnTo>
                      <a:pt x="2" y="81"/>
                    </a:lnTo>
                    <a:lnTo>
                      <a:pt x="0" y="100"/>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1390"/>
              <p:cNvSpPr>
                <a:spLocks/>
              </p:cNvSpPr>
              <p:nvPr/>
            </p:nvSpPr>
            <p:spPr bwMode="auto">
              <a:xfrm>
                <a:off x="4852" y="5455"/>
                <a:ext cx="144" cy="173"/>
              </a:xfrm>
              <a:custGeom>
                <a:avLst/>
                <a:gdLst/>
                <a:ahLst/>
                <a:cxnLst>
                  <a:cxn ang="0">
                    <a:pos x="28" y="16"/>
                  </a:cxn>
                  <a:cxn ang="0">
                    <a:pos x="14" y="21"/>
                  </a:cxn>
                  <a:cxn ang="0">
                    <a:pos x="4" y="24"/>
                  </a:cxn>
                  <a:cxn ang="0">
                    <a:pos x="2" y="43"/>
                  </a:cxn>
                  <a:cxn ang="0">
                    <a:pos x="0" y="60"/>
                  </a:cxn>
                  <a:cxn ang="0">
                    <a:pos x="0" y="132"/>
                  </a:cxn>
                  <a:cxn ang="0">
                    <a:pos x="2" y="148"/>
                  </a:cxn>
                  <a:cxn ang="0">
                    <a:pos x="4" y="168"/>
                  </a:cxn>
                  <a:cxn ang="0">
                    <a:pos x="12" y="168"/>
                  </a:cxn>
                  <a:cxn ang="0">
                    <a:pos x="19" y="170"/>
                  </a:cxn>
                  <a:cxn ang="0">
                    <a:pos x="26" y="170"/>
                  </a:cxn>
                  <a:cxn ang="0">
                    <a:pos x="36" y="172"/>
                  </a:cxn>
                  <a:cxn ang="0">
                    <a:pos x="43" y="172"/>
                  </a:cxn>
                  <a:cxn ang="0">
                    <a:pos x="52" y="170"/>
                  </a:cxn>
                  <a:cxn ang="0">
                    <a:pos x="72" y="170"/>
                  </a:cxn>
                  <a:cxn ang="0">
                    <a:pos x="81" y="168"/>
                  </a:cxn>
                  <a:cxn ang="0">
                    <a:pos x="91" y="168"/>
                  </a:cxn>
                  <a:cxn ang="0">
                    <a:pos x="100" y="165"/>
                  </a:cxn>
                  <a:cxn ang="0">
                    <a:pos x="110" y="165"/>
                  </a:cxn>
                  <a:cxn ang="0">
                    <a:pos x="117" y="163"/>
                  </a:cxn>
                  <a:cxn ang="0">
                    <a:pos x="124" y="160"/>
                  </a:cxn>
                  <a:cxn ang="0">
                    <a:pos x="132" y="160"/>
                  </a:cxn>
                  <a:cxn ang="0">
                    <a:pos x="139" y="158"/>
                  </a:cxn>
                  <a:cxn ang="0">
                    <a:pos x="136" y="136"/>
                  </a:cxn>
                  <a:cxn ang="0">
                    <a:pos x="136" y="117"/>
                  </a:cxn>
                  <a:cxn ang="0">
                    <a:pos x="139" y="98"/>
                  </a:cxn>
                  <a:cxn ang="0">
                    <a:pos x="139" y="60"/>
                  </a:cxn>
                  <a:cxn ang="0">
                    <a:pos x="141" y="40"/>
                  </a:cxn>
                  <a:cxn ang="0">
                    <a:pos x="144" y="19"/>
                  </a:cxn>
                  <a:cxn ang="0">
                    <a:pos x="144" y="0"/>
                  </a:cxn>
                  <a:cxn ang="0">
                    <a:pos x="120" y="0"/>
                  </a:cxn>
                  <a:cxn ang="0">
                    <a:pos x="110" y="2"/>
                  </a:cxn>
                  <a:cxn ang="0">
                    <a:pos x="100" y="2"/>
                  </a:cxn>
                  <a:cxn ang="0">
                    <a:pos x="93" y="4"/>
                  </a:cxn>
                  <a:cxn ang="0">
                    <a:pos x="84" y="7"/>
                  </a:cxn>
                  <a:cxn ang="0">
                    <a:pos x="74" y="7"/>
                  </a:cxn>
                  <a:cxn ang="0">
                    <a:pos x="55" y="12"/>
                  </a:cxn>
                  <a:cxn ang="0">
                    <a:pos x="48" y="12"/>
                  </a:cxn>
                  <a:cxn ang="0">
                    <a:pos x="28" y="16"/>
                  </a:cxn>
                </a:cxnLst>
                <a:rect l="0" t="0" r="r" b="b"/>
                <a:pathLst>
                  <a:path w="144" h="173">
                    <a:moveTo>
                      <a:pt x="28" y="16"/>
                    </a:moveTo>
                    <a:lnTo>
                      <a:pt x="14" y="21"/>
                    </a:lnTo>
                    <a:lnTo>
                      <a:pt x="4" y="24"/>
                    </a:lnTo>
                    <a:lnTo>
                      <a:pt x="2" y="43"/>
                    </a:lnTo>
                    <a:lnTo>
                      <a:pt x="0" y="60"/>
                    </a:lnTo>
                    <a:lnTo>
                      <a:pt x="0" y="132"/>
                    </a:lnTo>
                    <a:lnTo>
                      <a:pt x="2" y="148"/>
                    </a:lnTo>
                    <a:lnTo>
                      <a:pt x="4" y="168"/>
                    </a:lnTo>
                    <a:lnTo>
                      <a:pt x="12" y="168"/>
                    </a:lnTo>
                    <a:lnTo>
                      <a:pt x="19" y="170"/>
                    </a:lnTo>
                    <a:lnTo>
                      <a:pt x="26" y="170"/>
                    </a:lnTo>
                    <a:lnTo>
                      <a:pt x="36" y="172"/>
                    </a:lnTo>
                    <a:lnTo>
                      <a:pt x="43" y="172"/>
                    </a:lnTo>
                    <a:lnTo>
                      <a:pt x="52" y="170"/>
                    </a:lnTo>
                    <a:lnTo>
                      <a:pt x="72" y="170"/>
                    </a:lnTo>
                    <a:lnTo>
                      <a:pt x="81" y="168"/>
                    </a:lnTo>
                    <a:lnTo>
                      <a:pt x="91" y="168"/>
                    </a:lnTo>
                    <a:lnTo>
                      <a:pt x="100" y="165"/>
                    </a:lnTo>
                    <a:lnTo>
                      <a:pt x="110" y="165"/>
                    </a:lnTo>
                    <a:lnTo>
                      <a:pt x="117" y="163"/>
                    </a:lnTo>
                    <a:lnTo>
                      <a:pt x="124" y="160"/>
                    </a:lnTo>
                    <a:lnTo>
                      <a:pt x="132" y="160"/>
                    </a:lnTo>
                    <a:lnTo>
                      <a:pt x="139" y="158"/>
                    </a:lnTo>
                    <a:lnTo>
                      <a:pt x="136" y="136"/>
                    </a:lnTo>
                    <a:lnTo>
                      <a:pt x="136" y="117"/>
                    </a:lnTo>
                    <a:lnTo>
                      <a:pt x="139" y="98"/>
                    </a:lnTo>
                    <a:lnTo>
                      <a:pt x="139" y="60"/>
                    </a:lnTo>
                    <a:lnTo>
                      <a:pt x="141" y="40"/>
                    </a:lnTo>
                    <a:lnTo>
                      <a:pt x="144" y="19"/>
                    </a:lnTo>
                    <a:lnTo>
                      <a:pt x="144" y="0"/>
                    </a:lnTo>
                    <a:lnTo>
                      <a:pt x="120" y="0"/>
                    </a:lnTo>
                    <a:lnTo>
                      <a:pt x="110" y="2"/>
                    </a:lnTo>
                    <a:lnTo>
                      <a:pt x="100" y="2"/>
                    </a:lnTo>
                    <a:lnTo>
                      <a:pt x="93" y="4"/>
                    </a:lnTo>
                    <a:lnTo>
                      <a:pt x="84" y="7"/>
                    </a:lnTo>
                    <a:lnTo>
                      <a:pt x="74" y="7"/>
                    </a:lnTo>
                    <a:lnTo>
                      <a:pt x="55" y="12"/>
                    </a:lnTo>
                    <a:lnTo>
                      <a:pt x="48" y="12"/>
                    </a:lnTo>
                    <a:lnTo>
                      <a:pt x="28" y="16"/>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5" name="Freeform 1391"/>
              <p:cNvSpPr>
                <a:spLocks/>
              </p:cNvSpPr>
              <p:nvPr/>
            </p:nvSpPr>
            <p:spPr bwMode="auto">
              <a:xfrm>
                <a:off x="4852" y="5455"/>
                <a:ext cx="140" cy="163"/>
              </a:xfrm>
              <a:custGeom>
                <a:avLst/>
                <a:gdLst/>
                <a:ahLst/>
                <a:cxnLst>
                  <a:cxn ang="0">
                    <a:pos x="45" y="14"/>
                  </a:cxn>
                  <a:cxn ang="0">
                    <a:pos x="38" y="14"/>
                  </a:cxn>
                  <a:cxn ang="0">
                    <a:pos x="28" y="16"/>
                  </a:cxn>
                  <a:cxn ang="0">
                    <a:pos x="14" y="21"/>
                  </a:cxn>
                  <a:cxn ang="0">
                    <a:pos x="4" y="24"/>
                  </a:cxn>
                  <a:cxn ang="0">
                    <a:pos x="2" y="40"/>
                  </a:cxn>
                  <a:cxn ang="0">
                    <a:pos x="2" y="60"/>
                  </a:cxn>
                  <a:cxn ang="0">
                    <a:pos x="0" y="76"/>
                  </a:cxn>
                  <a:cxn ang="0">
                    <a:pos x="0" y="127"/>
                  </a:cxn>
                  <a:cxn ang="0">
                    <a:pos x="4" y="160"/>
                  </a:cxn>
                  <a:cxn ang="0">
                    <a:pos x="12" y="160"/>
                  </a:cxn>
                  <a:cxn ang="0">
                    <a:pos x="19" y="163"/>
                  </a:cxn>
                  <a:cxn ang="0">
                    <a:pos x="60" y="163"/>
                  </a:cxn>
                  <a:cxn ang="0">
                    <a:pos x="69" y="160"/>
                  </a:cxn>
                  <a:cxn ang="0">
                    <a:pos x="79" y="160"/>
                  </a:cxn>
                  <a:cxn ang="0">
                    <a:pos x="88" y="158"/>
                  </a:cxn>
                  <a:cxn ang="0">
                    <a:pos x="98" y="158"/>
                  </a:cxn>
                  <a:cxn ang="0">
                    <a:pos x="105" y="156"/>
                  </a:cxn>
                  <a:cxn ang="0">
                    <a:pos x="115" y="153"/>
                  </a:cxn>
                  <a:cxn ang="0">
                    <a:pos x="122" y="153"/>
                  </a:cxn>
                  <a:cxn ang="0">
                    <a:pos x="127" y="151"/>
                  </a:cxn>
                  <a:cxn ang="0">
                    <a:pos x="134" y="148"/>
                  </a:cxn>
                  <a:cxn ang="0">
                    <a:pos x="134" y="74"/>
                  </a:cxn>
                  <a:cxn ang="0">
                    <a:pos x="136" y="57"/>
                  </a:cxn>
                  <a:cxn ang="0">
                    <a:pos x="136" y="38"/>
                  </a:cxn>
                  <a:cxn ang="0">
                    <a:pos x="139" y="19"/>
                  </a:cxn>
                  <a:cxn ang="0">
                    <a:pos x="139" y="0"/>
                  </a:cxn>
                  <a:cxn ang="0">
                    <a:pos x="124" y="0"/>
                  </a:cxn>
                  <a:cxn ang="0">
                    <a:pos x="115" y="2"/>
                  </a:cxn>
                  <a:cxn ang="0">
                    <a:pos x="108" y="2"/>
                  </a:cxn>
                  <a:cxn ang="0">
                    <a:pos x="98" y="4"/>
                  </a:cxn>
                  <a:cxn ang="0">
                    <a:pos x="91" y="4"/>
                  </a:cxn>
                  <a:cxn ang="0">
                    <a:pos x="81" y="7"/>
                  </a:cxn>
                  <a:cxn ang="0">
                    <a:pos x="72" y="7"/>
                  </a:cxn>
                  <a:cxn ang="0">
                    <a:pos x="62" y="9"/>
                  </a:cxn>
                  <a:cxn ang="0">
                    <a:pos x="55" y="12"/>
                  </a:cxn>
                  <a:cxn ang="0">
                    <a:pos x="45" y="14"/>
                  </a:cxn>
                </a:cxnLst>
                <a:rect l="0" t="0" r="r" b="b"/>
                <a:pathLst>
                  <a:path w="140" h="163">
                    <a:moveTo>
                      <a:pt x="45" y="14"/>
                    </a:moveTo>
                    <a:lnTo>
                      <a:pt x="38" y="14"/>
                    </a:lnTo>
                    <a:lnTo>
                      <a:pt x="28" y="16"/>
                    </a:lnTo>
                    <a:lnTo>
                      <a:pt x="14" y="21"/>
                    </a:lnTo>
                    <a:lnTo>
                      <a:pt x="4" y="24"/>
                    </a:lnTo>
                    <a:lnTo>
                      <a:pt x="2" y="40"/>
                    </a:lnTo>
                    <a:lnTo>
                      <a:pt x="2" y="60"/>
                    </a:lnTo>
                    <a:lnTo>
                      <a:pt x="0" y="76"/>
                    </a:lnTo>
                    <a:lnTo>
                      <a:pt x="0" y="127"/>
                    </a:lnTo>
                    <a:lnTo>
                      <a:pt x="4" y="160"/>
                    </a:lnTo>
                    <a:lnTo>
                      <a:pt x="12" y="160"/>
                    </a:lnTo>
                    <a:lnTo>
                      <a:pt x="19" y="163"/>
                    </a:lnTo>
                    <a:lnTo>
                      <a:pt x="60" y="163"/>
                    </a:lnTo>
                    <a:lnTo>
                      <a:pt x="69" y="160"/>
                    </a:lnTo>
                    <a:lnTo>
                      <a:pt x="79" y="160"/>
                    </a:lnTo>
                    <a:lnTo>
                      <a:pt x="88" y="158"/>
                    </a:lnTo>
                    <a:lnTo>
                      <a:pt x="98" y="158"/>
                    </a:lnTo>
                    <a:lnTo>
                      <a:pt x="105" y="156"/>
                    </a:lnTo>
                    <a:lnTo>
                      <a:pt x="115" y="153"/>
                    </a:lnTo>
                    <a:lnTo>
                      <a:pt x="122" y="153"/>
                    </a:lnTo>
                    <a:lnTo>
                      <a:pt x="127" y="151"/>
                    </a:lnTo>
                    <a:lnTo>
                      <a:pt x="134" y="148"/>
                    </a:lnTo>
                    <a:lnTo>
                      <a:pt x="134" y="74"/>
                    </a:lnTo>
                    <a:lnTo>
                      <a:pt x="136" y="57"/>
                    </a:lnTo>
                    <a:lnTo>
                      <a:pt x="136" y="38"/>
                    </a:lnTo>
                    <a:lnTo>
                      <a:pt x="139" y="19"/>
                    </a:lnTo>
                    <a:lnTo>
                      <a:pt x="139" y="0"/>
                    </a:lnTo>
                    <a:lnTo>
                      <a:pt x="124" y="0"/>
                    </a:lnTo>
                    <a:lnTo>
                      <a:pt x="115" y="2"/>
                    </a:lnTo>
                    <a:lnTo>
                      <a:pt x="108" y="2"/>
                    </a:lnTo>
                    <a:lnTo>
                      <a:pt x="98" y="4"/>
                    </a:lnTo>
                    <a:lnTo>
                      <a:pt x="91" y="4"/>
                    </a:lnTo>
                    <a:lnTo>
                      <a:pt x="81" y="7"/>
                    </a:lnTo>
                    <a:lnTo>
                      <a:pt x="72" y="7"/>
                    </a:lnTo>
                    <a:lnTo>
                      <a:pt x="62" y="9"/>
                    </a:lnTo>
                    <a:lnTo>
                      <a:pt x="55" y="12"/>
                    </a:lnTo>
                    <a:lnTo>
                      <a:pt x="45"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1392"/>
              <p:cNvSpPr>
                <a:spLocks/>
              </p:cNvSpPr>
              <p:nvPr/>
            </p:nvSpPr>
            <p:spPr bwMode="auto">
              <a:xfrm>
                <a:off x="4852" y="5455"/>
                <a:ext cx="137" cy="156"/>
              </a:xfrm>
              <a:custGeom>
                <a:avLst/>
                <a:gdLst/>
                <a:ahLst/>
                <a:cxnLst>
                  <a:cxn ang="0">
                    <a:pos x="2" y="120"/>
                  </a:cxn>
                  <a:cxn ang="0">
                    <a:pos x="2" y="136"/>
                  </a:cxn>
                  <a:cxn ang="0">
                    <a:pos x="4" y="153"/>
                  </a:cxn>
                  <a:cxn ang="0">
                    <a:pos x="12" y="153"/>
                  </a:cxn>
                  <a:cxn ang="0">
                    <a:pos x="16" y="156"/>
                  </a:cxn>
                  <a:cxn ang="0">
                    <a:pos x="50" y="156"/>
                  </a:cxn>
                  <a:cxn ang="0">
                    <a:pos x="60" y="153"/>
                  </a:cxn>
                  <a:cxn ang="0">
                    <a:pos x="67" y="153"/>
                  </a:cxn>
                  <a:cxn ang="0">
                    <a:pos x="76" y="151"/>
                  </a:cxn>
                  <a:cxn ang="0">
                    <a:pos x="86" y="151"/>
                  </a:cxn>
                  <a:cxn ang="0">
                    <a:pos x="93" y="148"/>
                  </a:cxn>
                  <a:cxn ang="0">
                    <a:pos x="103" y="146"/>
                  </a:cxn>
                  <a:cxn ang="0">
                    <a:pos x="110" y="146"/>
                  </a:cxn>
                  <a:cxn ang="0">
                    <a:pos x="124" y="141"/>
                  </a:cxn>
                  <a:cxn ang="0">
                    <a:pos x="129" y="141"/>
                  </a:cxn>
                  <a:cxn ang="0">
                    <a:pos x="129" y="88"/>
                  </a:cxn>
                  <a:cxn ang="0">
                    <a:pos x="132" y="69"/>
                  </a:cxn>
                  <a:cxn ang="0">
                    <a:pos x="132" y="52"/>
                  </a:cxn>
                  <a:cxn ang="0">
                    <a:pos x="134" y="35"/>
                  </a:cxn>
                  <a:cxn ang="0">
                    <a:pos x="134" y="19"/>
                  </a:cxn>
                  <a:cxn ang="0">
                    <a:pos x="136" y="0"/>
                  </a:cxn>
                  <a:cxn ang="0">
                    <a:pos x="129" y="0"/>
                  </a:cxn>
                  <a:cxn ang="0">
                    <a:pos x="120" y="2"/>
                  </a:cxn>
                  <a:cxn ang="0">
                    <a:pos x="105" y="2"/>
                  </a:cxn>
                  <a:cxn ang="0">
                    <a:pos x="96" y="4"/>
                  </a:cxn>
                  <a:cxn ang="0">
                    <a:pos x="88" y="4"/>
                  </a:cxn>
                  <a:cxn ang="0">
                    <a:pos x="79" y="7"/>
                  </a:cxn>
                  <a:cxn ang="0">
                    <a:pos x="69" y="7"/>
                  </a:cxn>
                  <a:cxn ang="0">
                    <a:pos x="62" y="9"/>
                  </a:cxn>
                  <a:cxn ang="0">
                    <a:pos x="52" y="12"/>
                  </a:cxn>
                  <a:cxn ang="0">
                    <a:pos x="45" y="14"/>
                  </a:cxn>
                  <a:cxn ang="0">
                    <a:pos x="36" y="16"/>
                  </a:cxn>
                  <a:cxn ang="0">
                    <a:pos x="28" y="16"/>
                  </a:cxn>
                  <a:cxn ang="0">
                    <a:pos x="7" y="24"/>
                  </a:cxn>
                  <a:cxn ang="0">
                    <a:pos x="0" y="74"/>
                  </a:cxn>
                  <a:cxn ang="0">
                    <a:pos x="0" y="105"/>
                  </a:cxn>
                  <a:cxn ang="0">
                    <a:pos x="2" y="120"/>
                  </a:cxn>
                </a:cxnLst>
                <a:rect l="0" t="0" r="r" b="b"/>
                <a:pathLst>
                  <a:path w="137" h="156">
                    <a:moveTo>
                      <a:pt x="2" y="120"/>
                    </a:moveTo>
                    <a:lnTo>
                      <a:pt x="2" y="136"/>
                    </a:lnTo>
                    <a:lnTo>
                      <a:pt x="4" y="153"/>
                    </a:lnTo>
                    <a:lnTo>
                      <a:pt x="12" y="153"/>
                    </a:lnTo>
                    <a:lnTo>
                      <a:pt x="16" y="156"/>
                    </a:lnTo>
                    <a:lnTo>
                      <a:pt x="50" y="156"/>
                    </a:lnTo>
                    <a:lnTo>
                      <a:pt x="60" y="153"/>
                    </a:lnTo>
                    <a:lnTo>
                      <a:pt x="67" y="153"/>
                    </a:lnTo>
                    <a:lnTo>
                      <a:pt x="76" y="151"/>
                    </a:lnTo>
                    <a:lnTo>
                      <a:pt x="86" y="151"/>
                    </a:lnTo>
                    <a:lnTo>
                      <a:pt x="93" y="148"/>
                    </a:lnTo>
                    <a:lnTo>
                      <a:pt x="103" y="146"/>
                    </a:lnTo>
                    <a:lnTo>
                      <a:pt x="110" y="146"/>
                    </a:lnTo>
                    <a:lnTo>
                      <a:pt x="124" y="141"/>
                    </a:lnTo>
                    <a:lnTo>
                      <a:pt x="129" y="141"/>
                    </a:lnTo>
                    <a:lnTo>
                      <a:pt x="129" y="88"/>
                    </a:lnTo>
                    <a:lnTo>
                      <a:pt x="132" y="69"/>
                    </a:lnTo>
                    <a:lnTo>
                      <a:pt x="132" y="52"/>
                    </a:lnTo>
                    <a:lnTo>
                      <a:pt x="134" y="35"/>
                    </a:lnTo>
                    <a:lnTo>
                      <a:pt x="134" y="19"/>
                    </a:lnTo>
                    <a:lnTo>
                      <a:pt x="136" y="0"/>
                    </a:lnTo>
                    <a:lnTo>
                      <a:pt x="129" y="0"/>
                    </a:lnTo>
                    <a:lnTo>
                      <a:pt x="120" y="2"/>
                    </a:lnTo>
                    <a:lnTo>
                      <a:pt x="105" y="2"/>
                    </a:lnTo>
                    <a:lnTo>
                      <a:pt x="96" y="4"/>
                    </a:lnTo>
                    <a:lnTo>
                      <a:pt x="88" y="4"/>
                    </a:lnTo>
                    <a:lnTo>
                      <a:pt x="79" y="7"/>
                    </a:lnTo>
                    <a:lnTo>
                      <a:pt x="69" y="7"/>
                    </a:lnTo>
                    <a:lnTo>
                      <a:pt x="62" y="9"/>
                    </a:lnTo>
                    <a:lnTo>
                      <a:pt x="52" y="12"/>
                    </a:lnTo>
                    <a:lnTo>
                      <a:pt x="45" y="14"/>
                    </a:lnTo>
                    <a:lnTo>
                      <a:pt x="36" y="16"/>
                    </a:lnTo>
                    <a:lnTo>
                      <a:pt x="28" y="16"/>
                    </a:lnTo>
                    <a:lnTo>
                      <a:pt x="7" y="24"/>
                    </a:lnTo>
                    <a:lnTo>
                      <a:pt x="0" y="74"/>
                    </a:lnTo>
                    <a:lnTo>
                      <a:pt x="0" y="105"/>
                    </a:lnTo>
                    <a:lnTo>
                      <a:pt x="2" y="12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7" name="Freeform 1393"/>
              <p:cNvSpPr>
                <a:spLocks/>
              </p:cNvSpPr>
              <p:nvPr/>
            </p:nvSpPr>
            <p:spPr bwMode="auto">
              <a:xfrm>
                <a:off x="4852" y="5455"/>
                <a:ext cx="132" cy="149"/>
              </a:xfrm>
              <a:custGeom>
                <a:avLst/>
                <a:gdLst/>
                <a:ahLst/>
                <a:cxnLst>
                  <a:cxn ang="0">
                    <a:pos x="36" y="16"/>
                  </a:cxn>
                  <a:cxn ang="0">
                    <a:pos x="26" y="19"/>
                  </a:cxn>
                  <a:cxn ang="0">
                    <a:pos x="19" y="19"/>
                  </a:cxn>
                  <a:cxn ang="0">
                    <a:pos x="12" y="21"/>
                  </a:cxn>
                  <a:cxn ang="0">
                    <a:pos x="7" y="24"/>
                  </a:cxn>
                  <a:cxn ang="0">
                    <a:pos x="4" y="40"/>
                  </a:cxn>
                  <a:cxn ang="0">
                    <a:pos x="2" y="55"/>
                  </a:cxn>
                  <a:cxn ang="0">
                    <a:pos x="2" y="72"/>
                  </a:cxn>
                  <a:cxn ang="0">
                    <a:pos x="0" y="86"/>
                  </a:cxn>
                  <a:cxn ang="0">
                    <a:pos x="0" y="100"/>
                  </a:cxn>
                  <a:cxn ang="0">
                    <a:pos x="2" y="115"/>
                  </a:cxn>
                  <a:cxn ang="0">
                    <a:pos x="2" y="129"/>
                  </a:cxn>
                  <a:cxn ang="0">
                    <a:pos x="4" y="146"/>
                  </a:cxn>
                  <a:cxn ang="0">
                    <a:pos x="12" y="146"/>
                  </a:cxn>
                  <a:cxn ang="0">
                    <a:pos x="16" y="148"/>
                  </a:cxn>
                  <a:cxn ang="0">
                    <a:pos x="40" y="148"/>
                  </a:cxn>
                  <a:cxn ang="0">
                    <a:pos x="48" y="146"/>
                  </a:cxn>
                  <a:cxn ang="0">
                    <a:pos x="57" y="146"/>
                  </a:cxn>
                  <a:cxn ang="0">
                    <a:pos x="64" y="144"/>
                  </a:cxn>
                  <a:cxn ang="0">
                    <a:pos x="74" y="144"/>
                  </a:cxn>
                  <a:cxn ang="0">
                    <a:pos x="84" y="141"/>
                  </a:cxn>
                  <a:cxn ang="0">
                    <a:pos x="91" y="139"/>
                  </a:cxn>
                  <a:cxn ang="0">
                    <a:pos x="98" y="139"/>
                  </a:cxn>
                  <a:cxn ang="0">
                    <a:pos x="112" y="134"/>
                  </a:cxn>
                  <a:cxn ang="0">
                    <a:pos x="120" y="134"/>
                  </a:cxn>
                  <a:cxn ang="0">
                    <a:pos x="124" y="132"/>
                  </a:cxn>
                  <a:cxn ang="0">
                    <a:pos x="124" y="81"/>
                  </a:cxn>
                  <a:cxn ang="0">
                    <a:pos x="127" y="67"/>
                  </a:cxn>
                  <a:cxn ang="0">
                    <a:pos x="127" y="50"/>
                  </a:cxn>
                  <a:cxn ang="0">
                    <a:pos x="129" y="33"/>
                  </a:cxn>
                  <a:cxn ang="0">
                    <a:pos x="129" y="19"/>
                  </a:cxn>
                  <a:cxn ang="0">
                    <a:pos x="132" y="0"/>
                  </a:cxn>
                  <a:cxn ang="0">
                    <a:pos x="124" y="0"/>
                  </a:cxn>
                  <a:cxn ang="0">
                    <a:pos x="117" y="2"/>
                  </a:cxn>
                  <a:cxn ang="0">
                    <a:pos x="103" y="2"/>
                  </a:cxn>
                  <a:cxn ang="0">
                    <a:pos x="93" y="4"/>
                  </a:cxn>
                  <a:cxn ang="0">
                    <a:pos x="86" y="7"/>
                  </a:cxn>
                  <a:cxn ang="0">
                    <a:pos x="76" y="7"/>
                  </a:cxn>
                  <a:cxn ang="0">
                    <a:pos x="69" y="9"/>
                  </a:cxn>
                  <a:cxn ang="0">
                    <a:pos x="60" y="9"/>
                  </a:cxn>
                  <a:cxn ang="0">
                    <a:pos x="52" y="12"/>
                  </a:cxn>
                  <a:cxn ang="0">
                    <a:pos x="43" y="14"/>
                  </a:cxn>
                  <a:cxn ang="0">
                    <a:pos x="36" y="16"/>
                  </a:cxn>
                </a:cxnLst>
                <a:rect l="0" t="0" r="r" b="b"/>
                <a:pathLst>
                  <a:path w="132" h="149">
                    <a:moveTo>
                      <a:pt x="36" y="16"/>
                    </a:moveTo>
                    <a:lnTo>
                      <a:pt x="26" y="19"/>
                    </a:lnTo>
                    <a:lnTo>
                      <a:pt x="19" y="19"/>
                    </a:lnTo>
                    <a:lnTo>
                      <a:pt x="12" y="21"/>
                    </a:lnTo>
                    <a:lnTo>
                      <a:pt x="7" y="24"/>
                    </a:lnTo>
                    <a:lnTo>
                      <a:pt x="4" y="40"/>
                    </a:lnTo>
                    <a:lnTo>
                      <a:pt x="2" y="55"/>
                    </a:lnTo>
                    <a:lnTo>
                      <a:pt x="2" y="72"/>
                    </a:lnTo>
                    <a:lnTo>
                      <a:pt x="0" y="86"/>
                    </a:lnTo>
                    <a:lnTo>
                      <a:pt x="0" y="100"/>
                    </a:lnTo>
                    <a:lnTo>
                      <a:pt x="2" y="115"/>
                    </a:lnTo>
                    <a:lnTo>
                      <a:pt x="2" y="129"/>
                    </a:lnTo>
                    <a:lnTo>
                      <a:pt x="4" y="146"/>
                    </a:lnTo>
                    <a:lnTo>
                      <a:pt x="12" y="146"/>
                    </a:lnTo>
                    <a:lnTo>
                      <a:pt x="16" y="148"/>
                    </a:lnTo>
                    <a:lnTo>
                      <a:pt x="40" y="148"/>
                    </a:lnTo>
                    <a:lnTo>
                      <a:pt x="48" y="146"/>
                    </a:lnTo>
                    <a:lnTo>
                      <a:pt x="57" y="146"/>
                    </a:lnTo>
                    <a:lnTo>
                      <a:pt x="64" y="144"/>
                    </a:lnTo>
                    <a:lnTo>
                      <a:pt x="74" y="144"/>
                    </a:lnTo>
                    <a:lnTo>
                      <a:pt x="84" y="141"/>
                    </a:lnTo>
                    <a:lnTo>
                      <a:pt x="91" y="139"/>
                    </a:lnTo>
                    <a:lnTo>
                      <a:pt x="98" y="139"/>
                    </a:lnTo>
                    <a:lnTo>
                      <a:pt x="112" y="134"/>
                    </a:lnTo>
                    <a:lnTo>
                      <a:pt x="120" y="134"/>
                    </a:lnTo>
                    <a:lnTo>
                      <a:pt x="124" y="132"/>
                    </a:lnTo>
                    <a:lnTo>
                      <a:pt x="124" y="81"/>
                    </a:lnTo>
                    <a:lnTo>
                      <a:pt x="127" y="67"/>
                    </a:lnTo>
                    <a:lnTo>
                      <a:pt x="127" y="50"/>
                    </a:lnTo>
                    <a:lnTo>
                      <a:pt x="129" y="33"/>
                    </a:lnTo>
                    <a:lnTo>
                      <a:pt x="129" y="19"/>
                    </a:lnTo>
                    <a:lnTo>
                      <a:pt x="132" y="0"/>
                    </a:lnTo>
                    <a:lnTo>
                      <a:pt x="124" y="0"/>
                    </a:lnTo>
                    <a:lnTo>
                      <a:pt x="117" y="2"/>
                    </a:lnTo>
                    <a:lnTo>
                      <a:pt x="103" y="2"/>
                    </a:lnTo>
                    <a:lnTo>
                      <a:pt x="93" y="4"/>
                    </a:lnTo>
                    <a:lnTo>
                      <a:pt x="86" y="7"/>
                    </a:lnTo>
                    <a:lnTo>
                      <a:pt x="76" y="7"/>
                    </a:lnTo>
                    <a:lnTo>
                      <a:pt x="69" y="9"/>
                    </a:lnTo>
                    <a:lnTo>
                      <a:pt x="60" y="9"/>
                    </a:lnTo>
                    <a:lnTo>
                      <a:pt x="52" y="12"/>
                    </a:lnTo>
                    <a:lnTo>
                      <a:pt x="43" y="14"/>
                    </a:lnTo>
                    <a:lnTo>
                      <a:pt x="36" y="1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1394"/>
              <p:cNvSpPr>
                <a:spLocks/>
              </p:cNvSpPr>
              <p:nvPr/>
            </p:nvSpPr>
            <p:spPr bwMode="auto">
              <a:xfrm>
                <a:off x="4855" y="5457"/>
                <a:ext cx="125" cy="139"/>
              </a:xfrm>
              <a:custGeom>
                <a:avLst/>
                <a:gdLst/>
                <a:ahLst/>
                <a:cxnLst>
                  <a:cxn ang="0">
                    <a:pos x="2" y="136"/>
                  </a:cxn>
                  <a:cxn ang="0">
                    <a:pos x="9" y="136"/>
                  </a:cxn>
                  <a:cxn ang="0">
                    <a:pos x="14" y="139"/>
                  </a:cxn>
                  <a:cxn ang="0">
                    <a:pos x="28" y="139"/>
                  </a:cxn>
                  <a:cxn ang="0">
                    <a:pos x="36" y="136"/>
                  </a:cxn>
                  <a:cxn ang="0">
                    <a:pos x="52" y="136"/>
                  </a:cxn>
                  <a:cxn ang="0">
                    <a:pos x="62" y="134"/>
                  </a:cxn>
                  <a:cxn ang="0">
                    <a:pos x="69" y="132"/>
                  </a:cxn>
                  <a:cxn ang="0">
                    <a:pos x="76" y="132"/>
                  </a:cxn>
                  <a:cxn ang="0">
                    <a:pos x="86" y="129"/>
                  </a:cxn>
                  <a:cxn ang="0">
                    <a:pos x="100" y="124"/>
                  </a:cxn>
                  <a:cxn ang="0">
                    <a:pos x="108" y="124"/>
                  </a:cxn>
                  <a:cxn ang="0">
                    <a:pos x="112" y="122"/>
                  </a:cxn>
                  <a:cxn ang="0">
                    <a:pos x="117" y="120"/>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2" y="4"/>
                  </a:cxn>
                  <a:cxn ang="0">
                    <a:pos x="64" y="7"/>
                  </a:cxn>
                  <a:cxn ang="0">
                    <a:pos x="55" y="9"/>
                  </a:cxn>
                  <a:cxn ang="0">
                    <a:pos x="48" y="9"/>
                  </a:cxn>
                  <a:cxn ang="0">
                    <a:pos x="40" y="12"/>
                  </a:cxn>
                  <a:cxn ang="0">
                    <a:pos x="31" y="14"/>
                  </a:cxn>
                  <a:cxn ang="0">
                    <a:pos x="16" y="19"/>
                  </a:cxn>
                  <a:cxn ang="0">
                    <a:pos x="9" y="19"/>
                  </a:cxn>
                  <a:cxn ang="0">
                    <a:pos x="4" y="21"/>
                  </a:cxn>
                  <a:cxn ang="0">
                    <a:pos x="0" y="52"/>
                  </a:cxn>
                  <a:cxn ang="0">
                    <a:pos x="0" y="107"/>
                  </a:cxn>
                  <a:cxn ang="0">
                    <a:pos x="2" y="136"/>
                  </a:cxn>
                </a:cxnLst>
                <a:rect l="0" t="0" r="r" b="b"/>
                <a:pathLst>
                  <a:path w="125" h="139">
                    <a:moveTo>
                      <a:pt x="2" y="136"/>
                    </a:moveTo>
                    <a:lnTo>
                      <a:pt x="9" y="136"/>
                    </a:lnTo>
                    <a:lnTo>
                      <a:pt x="14" y="139"/>
                    </a:lnTo>
                    <a:lnTo>
                      <a:pt x="28" y="139"/>
                    </a:lnTo>
                    <a:lnTo>
                      <a:pt x="36" y="136"/>
                    </a:lnTo>
                    <a:lnTo>
                      <a:pt x="52" y="136"/>
                    </a:lnTo>
                    <a:lnTo>
                      <a:pt x="62" y="134"/>
                    </a:lnTo>
                    <a:lnTo>
                      <a:pt x="69" y="132"/>
                    </a:lnTo>
                    <a:lnTo>
                      <a:pt x="76" y="132"/>
                    </a:lnTo>
                    <a:lnTo>
                      <a:pt x="86" y="129"/>
                    </a:lnTo>
                    <a:lnTo>
                      <a:pt x="100" y="124"/>
                    </a:lnTo>
                    <a:lnTo>
                      <a:pt x="108" y="124"/>
                    </a:lnTo>
                    <a:lnTo>
                      <a:pt x="112" y="122"/>
                    </a:lnTo>
                    <a:lnTo>
                      <a:pt x="117" y="120"/>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2" y="4"/>
                    </a:lnTo>
                    <a:lnTo>
                      <a:pt x="64" y="7"/>
                    </a:lnTo>
                    <a:lnTo>
                      <a:pt x="55" y="9"/>
                    </a:lnTo>
                    <a:lnTo>
                      <a:pt x="48" y="9"/>
                    </a:lnTo>
                    <a:lnTo>
                      <a:pt x="40" y="12"/>
                    </a:lnTo>
                    <a:lnTo>
                      <a:pt x="31" y="14"/>
                    </a:lnTo>
                    <a:lnTo>
                      <a:pt x="16" y="19"/>
                    </a:lnTo>
                    <a:lnTo>
                      <a:pt x="9" y="19"/>
                    </a:lnTo>
                    <a:lnTo>
                      <a:pt x="4" y="21"/>
                    </a:lnTo>
                    <a:lnTo>
                      <a:pt x="0" y="52"/>
                    </a:lnTo>
                    <a:lnTo>
                      <a:pt x="0" y="107"/>
                    </a:lnTo>
                    <a:lnTo>
                      <a:pt x="2"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9" name="Freeform 1395"/>
              <p:cNvSpPr>
                <a:spLocks/>
              </p:cNvSpPr>
              <p:nvPr/>
            </p:nvSpPr>
            <p:spPr bwMode="auto">
              <a:xfrm>
                <a:off x="4855" y="5457"/>
                <a:ext cx="120" cy="132"/>
              </a:xfrm>
              <a:custGeom>
                <a:avLst/>
                <a:gdLst/>
                <a:ahLst/>
                <a:cxnLst>
                  <a:cxn ang="0">
                    <a:pos x="4" y="129"/>
                  </a:cxn>
                  <a:cxn ang="0">
                    <a:pos x="9" y="129"/>
                  </a:cxn>
                  <a:cxn ang="0">
                    <a:pos x="14" y="132"/>
                  </a:cxn>
                  <a:cxn ang="0">
                    <a:pos x="28" y="132"/>
                  </a:cxn>
                  <a:cxn ang="0">
                    <a:pos x="36" y="129"/>
                  </a:cxn>
                  <a:cxn ang="0">
                    <a:pos x="43" y="129"/>
                  </a:cxn>
                  <a:cxn ang="0">
                    <a:pos x="50" y="127"/>
                  </a:cxn>
                  <a:cxn ang="0">
                    <a:pos x="60" y="124"/>
                  </a:cxn>
                  <a:cxn ang="0">
                    <a:pos x="67" y="124"/>
                  </a:cxn>
                  <a:cxn ang="0">
                    <a:pos x="74" y="122"/>
                  </a:cxn>
                  <a:cxn ang="0">
                    <a:pos x="81" y="120"/>
                  </a:cxn>
                  <a:cxn ang="0">
                    <a:pos x="88" y="117"/>
                  </a:cxn>
                  <a:cxn ang="0">
                    <a:pos x="96" y="117"/>
                  </a:cxn>
                  <a:cxn ang="0">
                    <a:pos x="110" y="112"/>
                  </a:cxn>
                  <a:cxn ang="0">
                    <a:pos x="115" y="112"/>
                  </a:cxn>
                  <a:cxn ang="0">
                    <a:pos x="115" y="55"/>
                  </a:cxn>
                  <a:cxn ang="0">
                    <a:pos x="117" y="43"/>
                  </a:cxn>
                  <a:cxn ang="0">
                    <a:pos x="117" y="28"/>
                  </a:cxn>
                  <a:cxn ang="0">
                    <a:pos x="120" y="14"/>
                  </a:cxn>
                  <a:cxn ang="0">
                    <a:pos x="120" y="0"/>
                  </a:cxn>
                  <a:cxn ang="0">
                    <a:pos x="108" y="0"/>
                  </a:cxn>
                  <a:cxn ang="0">
                    <a:pos x="100" y="2"/>
                  </a:cxn>
                  <a:cxn ang="0">
                    <a:pos x="86" y="2"/>
                  </a:cxn>
                  <a:cxn ang="0">
                    <a:pos x="79" y="4"/>
                  </a:cxn>
                  <a:cxn ang="0">
                    <a:pos x="69" y="4"/>
                  </a:cxn>
                  <a:cxn ang="0">
                    <a:pos x="55" y="9"/>
                  </a:cxn>
                  <a:cxn ang="0">
                    <a:pos x="45" y="12"/>
                  </a:cxn>
                  <a:cxn ang="0">
                    <a:pos x="38" y="12"/>
                  </a:cxn>
                  <a:cxn ang="0">
                    <a:pos x="16" y="19"/>
                  </a:cxn>
                  <a:cxn ang="0">
                    <a:pos x="9" y="19"/>
                  </a:cxn>
                  <a:cxn ang="0">
                    <a:pos x="4" y="21"/>
                  </a:cxn>
                  <a:cxn ang="0">
                    <a:pos x="0" y="50"/>
                  </a:cxn>
                  <a:cxn ang="0">
                    <a:pos x="0" y="103"/>
                  </a:cxn>
                  <a:cxn ang="0">
                    <a:pos x="4" y="129"/>
                  </a:cxn>
                </a:cxnLst>
                <a:rect l="0" t="0" r="r" b="b"/>
                <a:pathLst>
                  <a:path w="120" h="132">
                    <a:moveTo>
                      <a:pt x="4" y="129"/>
                    </a:moveTo>
                    <a:lnTo>
                      <a:pt x="9" y="129"/>
                    </a:lnTo>
                    <a:lnTo>
                      <a:pt x="14" y="132"/>
                    </a:lnTo>
                    <a:lnTo>
                      <a:pt x="28" y="132"/>
                    </a:lnTo>
                    <a:lnTo>
                      <a:pt x="36" y="129"/>
                    </a:lnTo>
                    <a:lnTo>
                      <a:pt x="43" y="129"/>
                    </a:lnTo>
                    <a:lnTo>
                      <a:pt x="50" y="127"/>
                    </a:lnTo>
                    <a:lnTo>
                      <a:pt x="60" y="124"/>
                    </a:lnTo>
                    <a:lnTo>
                      <a:pt x="67" y="124"/>
                    </a:lnTo>
                    <a:lnTo>
                      <a:pt x="74" y="122"/>
                    </a:lnTo>
                    <a:lnTo>
                      <a:pt x="81" y="120"/>
                    </a:lnTo>
                    <a:lnTo>
                      <a:pt x="88" y="117"/>
                    </a:lnTo>
                    <a:lnTo>
                      <a:pt x="96" y="117"/>
                    </a:lnTo>
                    <a:lnTo>
                      <a:pt x="110" y="112"/>
                    </a:lnTo>
                    <a:lnTo>
                      <a:pt x="115" y="112"/>
                    </a:lnTo>
                    <a:lnTo>
                      <a:pt x="115" y="55"/>
                    </a:lnTo>
                    <a:lnTo>
                      <a:pt x="117" y="43"/>
                    </a:lnTo>
                    <a:lnTo>
                      <a:pt x="117" y="28"/>
                    </a:lnTo>
                    <a:lnTo>
                      <a:pt x="120" y="14"/>
                    </a:lnTo>
                    <a:lnTo>
                      <a:pt x="120" y="0"/>
                    </a:lnTo>
                    <a:lnTo>
                      <a:pt x="108" y="0"/>
                    </a:lnTo>
                    <a:lnTo>
                      <a:pt x="100" y="2"/>
                    </a:lnTo>
                    <a:lnTo>
                      <a:pt x="86" y="2"/>
                    </a:lnTo>
                    <a:lnTo>
                      <a:pt x="79" y="4"/>
                    </a:lnTo>
                    <a:lnTo>
                      <a:pt x="69" y="4"/>
                    </a:lnTo>
                    <a:lnTo>
                      <a:pt x="55" y="9"/>
                    </a:lnTo>
                    <a:lnTo>
                      <a:pt x="45" y="12"/>
                    </a:lnTo>
                    <a:lnTo>
                      <a:pt x="38" y="12"/>
                    </a:lnTo>
                    <a:lnTo>
                      <a:pt x="16" y="19"/>
                    </a:lnTo>
                    <a:lnTo>
                      <a:pt x="9" y="19"/>
                    </a:lnTo>
                    <a:lnTo>
                      <a:pt x="4" y="21"/>
                    </a:lnTo>
                    <a:lnTo>
                      <a:pt x="0" y="50"/>
                    </a:lnTo>
                    <a:lnTo>
                      <a:pt x="0" y="103"/>
                    </a:lnTo>
                    <a:lnTo>
                      <a:pt x="4" y="129"/>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1396"/>
              <p:cNvSpPr>
                <a:spLocks/>
              </p:cNvSpPr>
              <p:nvPr/>
            </p:nvSpPr>
            <p:spPr bwMode="auto">
              <a:xfrm>
                <a:off x="4855" y="5457"/>
                <a:ext cx="117" cy="125"/>
              </a:xfrm>
              <a:custGeom>
                <a:avLst/>
                <a:gdLst/>
                <a:ahLst/>
                <a:cxnLst>
                  <a:cxn ang="0">
                    <a:pos x="4" y="122"/>
                  </a:cxn>
                  <a:cxn ang="0">
                    <a:pos x="14" y="122"/>
                  </a:cxn>
                  <a:cxn ang="0">
                    <a:pos x="21" y="124"/>
                  </a:cxn>
                  <a:cxn ang="0">
                    <a:pos x="26" y="122"/>
                  </a:cxn>
                  <a:cxn ang="0">
                    <a:pos x="33" y="122"/>
                  </a:cxn>
                  <a:cxn ang="0">
                    <a:pos x="40" y="120"/>
                  </a:cxn>
                  <a:cxn ang="0">
                    <a:pos x="50" y="120"/>
                  </a:cxn>
                  <a:cxn ang="0">
                    <a:pos x="72" y="112"/>
                  </a:cxn>
                  <a:cxn ang="0">
                    <a:pos x="79" y="112"/>
                  </a:cxn>
                  <a:cxn ang="0">
                    <a:pos x="93" y="107"/>
                  </a:cxn>
                  <a:cxn ang="0">
                    <a:pos x="98" y="105"/>
                  </a:cxn>
                  <a:cxn ang="0">
                    <a:pos x="105" y="103"/>
                  </a:cxn>
                  <a:cxn ang="0">
                    <a:pos x="110" y="103"/>
                  </a:cxn>
                  <a:cxn ang="0">
                    <a:pos x="110" y="64"/>
                  </a:cxn>
                  <a:cxn ang="0">
                    <a:pos x="112" y="50"/>
                  </a:cxn>
                  <a:cxn ang="0">
                    <a:pos x="112" y="38"/>
                  </a:cxn>
                  <a:cxn ang="0">
                    <a:pos x="115" y="26"/>
                  </a:cxn>
                  <a:cxn ang="0">
                    <a:pos x="115" y="14"/>
                  </a:cxn>
                  <a:cxn ang="0">
                    <a:pos x="117" y="0"/>
                  </a:cxn>
                  <a:cxn ang="0">
                    <a:pos x="105" y="0"/>
                  </a:cxn>
                  <a:cxn ang="0">
                    <a:pos x="98" y="2"/>
                  </a:cxn>
                  <a:cxn ang="0">
                    <a:pos x="91" y="2"/>
                  </a:cxn>
                  <a:cxn ang="0">
                    <a:pos x="84" y="4"/>
                  </a:cxn>
                  <a:cxn ang="0">
                    <a:pos x="76" y="4"/>
                  </a:cxn>
                  <a:cxn ang="0">
                    <a:pos x="67" y="7"/>
                  </a:cxn>
                  <a:cxn ang="0">
                    <a:pos x="60" y="7"/>
                  </a:cxn>
                  <a:cxn ang="0">
                    <a:pos x="45" y="12"/>
                  </a:cxn>
                  <a:cxn ang="0">
                    <a:pos x="36" y="14"/>
                  </a:cxn>
                  <a:cxn ang="0">
                    <a:pos x="28" y="14"/>
                  </a:cxn>
                  <a:cxn ang="0">
                    <a:pos x="21" y="16"/>
                  </a:cxn>
                  <a:cxn ang="0">
                    <a:pos x="16" y="19"/>
                  </a:cxn>
                  <a:cxn ang="0">
                    <a:pos x="9" y="21"/>
                  </a:cxn>
                  <a:cxn ang="0">
                    <a:pos x="4" y="21"/>
                  </a:cxn>
                  <a:cxn ang="0">
                    <a:pos x="2" y="47"/>
                  </a:cxn>
                  <a:cxn ang="0">
                    <a:pos x="0" y="72"/>
                  </a:cxn>
                  <a:cxn ang="0">
                    <a:pos x="0" y="95"/>
                  </a:cxn>
                  <a:cxn ang="0">
                    <a:pos x="4" y="122"/>
                  </a:cxn>
                </a:cxnLst>
                <a:rect l="0" t="0" r="r" b="b"/>
                <a:pathLst>
                  <a:path w="117" h="125">
                    <a:moveTo>
                      <a:pt x="4" y="122"/>
                    </a:moveTo>
                    <a:lnTo>
                      <a:pt x="14" y="122"/>
                    </a:lnTo>
                    <a:lnTo>
                      <a:pt x="21" y="124"/>
                    </a:lnTo>
                    <a:lnTo>
                      <a:pt x="26" y="122"/>
                    </a:lnTo>
                    <a:lnTo>
                      <a:pt x="33" y="122"/>
                    </a:lnTo>
                    <a:lnTo>
                      <a:pt x="40" y="120"/>
                    </a:lnTo>
                    <a:lnTo>
                      <a:pt x="50" y="120"/>
                    </a:lnTo>
                    <a:lnTo>
                      <a:pt x="72" y="112"/>
                    </a:lnTo>
                    <a:lnTo>
                      <a:pt x="79" y="112"/>
                    </a:lnTo>
                    <a:lnTo>
                      <a:pt x="93" y="107"/>
                    </a:lnTo>
                    <a:lnTo>
                      <a:pt x="98" y="105"/>
                    </a:lnTo>
                    <a:lnTo>
                      <a:pt x="105" y="103"/>
                    </a:lnTo>
                    <a:lnTo>
                      <a:pt x="110" y="103"/>
                    </a:lnTo>
                    <a:lnTo>
                      <a:pt x="110" y="64"/>
                    </a:lnTo>
                    <a:lnTo>
                      <a:pt x="112" y="50"/>
                    </a:lnTo>
                    <a:lnTo>
                      <a:pt x="112" y="38"/>
                    </a:lnTo>
                    <a:lnTo>
                      <a:pt x="115" y="26"/>
                    </a:lnTo>
                    <a:lnTo>
                      <a:pt x="115" y="14"/>
                    </a:lnTo>
                    <a:lnTo>
                      <a:pt x="117" y="0"/>
                    </a:lnTo>
                    <a:lnTo>
                      <a:pt x="105" y="0"/>
                    </a:lnTo>
                    <a:lnTo>
                      <a:pt x="98" y="2"/>
                    </a:lnTo>
                    <a:lnTo>
                      <a:pt x="91" y="2"/>
                    </a:lnTo>
                    <a:lnTo>
                      <a:pt x="84" y="4"/>
                    </a:lnTo>
                    <a:lnTo>
                      <a:pt x="76" y="4"/>
                    </a:lnTo>
                    <a:lnTo>
                      <a:pt x="67" y="7"/>
                    </a:lnTo>
                    <a:lnTo>
                      <a:pt x="60" y="7"/>
                    </a:lnTo>
                    <a:lnTo>
                      <a:pt x="45" y="12"/>
                    </a:lnTo>
                    <a:lnTo>
                      <a:pt x="36" y="14"/>
                    </a:lnTo>
                    <a:lnTo>
                      <a:pt x="28" y="14"/>
                    </a:lnTo>
                    <a:lnTo>
                      <a:pt x="21" y="16"/>
                    </a:lnTo>
                    <a:lnTo>
                      <a:pt x="16" y="19"/>
                    </a:lnTo>
                    <a:lnTo>
                      <a:pt x="9" y="21"/>
                    </a:lnTo>
                    <a:lnTo>
                      <a:pt x="4" y="21"/>
                    </a:lnTo>
                    <a:lnTo>
                      <a:pt x="2" y="47"/>
                    </a:lnTo>
                    <a:lnTo>
                      <a:pt x="0" y="72"/>
                    </a:lnTo>
                    <a:lnTo>
                      <a:pt x="0" y="95"/>
                    </a:lnTo>
                    <a:lnTo>
                      <a:pt x="4"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1" name="Freeform 1397"/>
              <p:cNvSpPr>
                <a:spLocks/>
              </p:cNvSpPr>
              <p:nvPr/>
            </p:nvSpPr>
            <p:spPr bwMode="auto">
              <a:xfrm>
                <a:off x="4855" y="5457"/>
                <a:ext cx="113" cy="115"/>
              </a:xfrm>
              <a:custGeom>
                <a:avLst/>
                <a:gdLst/>
                <a:ahLst/>
                <a:cxnLst>
                  <a:cxn ang="0">
                    <a:pos x="2" y="45"/>
                  </a:cxn>
                  <a:cxn ang="0">
                    <a:pos x="0" y="69"/>
                  </a:cxn>
                  <a:cxn ang="0">
                    <a:pos x="2" y="91"/>
                  </a:cxn>
                  <a:cxn ang="0">
                    <a:pos x="4" y="115"/>
                  </a:cxn>
                  <a:cxn ang="0">
                    <a:pos x="33" y="115"/>
                  </a:cxn>
                  <a:cxn ang="0">
                    <a:pos x="48" y="110"/>
                  </a:cxn>
                  <a:cxn ang="0">
                    <a:pos x="55" y="110"/>
                  </a:cxn>
                  <a:cxn ang="0">
                    <a:pos x="84" y="100"/>
                  </a:cxn>
                  <a:cxn ang="0">
                    <a:pos x="88" y="98"/>
                  </a:cxn>
                  <a:cxn ang="0">
                    <a:pos x="96" y="95"/>
                  </a:cxn>
                  <a:cxn ang="0">
                    <a:pos x="100" y="95"/>
                  </a:cxn>
                  <a:cxn ang="0">
                    <a:pos x="105" y="93"/>
                  </a:cxn>
                  <a:cxn ang="0">
                    <a:pos x="105" y="57"/>
                  </a:cxn>
                  <a:cxn ang="0">
                    <a:pos x="108" y="47"/>
                  </a:cxn>
                  <a:cxn ang="0">
                    <a:pos x="110" y="35"/>
                  </a:cxn>
                  <a:cxn ang="0">
                    <a:pos x="110" y="26"/>
                  </a:cxn>
                  <a:cxn ang="0">
                    <a:pos x="112" y="14"/>
                  </a:cxn>
                  <a:cxn ang="0">
                    <a:pos x="112" y="0"/>
                  </a:cxn>
                  <a:cxn ang="0">
                    <a:pos x="108" y="0"/>
                  </a:cxn>
                  <a:cxn ang="0">
                    <a:pos x="100" y="2"/>
                  </a:cxn>
                  <a:cxn ang="0">
                    <a:pos x="88" y="2"/>
                  </a:cxn>
                  <a:cxn ang="0">
                    <a:pos x="81" y="4"/>
                  </a:cxn>
                  <a:cxn ang="0">
                    <a:pos x="74" y="4"/>
                  </a:cxn>
                  <a:cxn ang="0">
                    <a:pos x="67" y="7"/>
                  </a:cxn>
                  <a:cxn ang="0">
                    <a:pos x="57" y="9"/>
                  </a:cxn>
                  <a:cxn ang="0">
                    <a:pos x="50" y="9"/>
                  </a:cxn>
                  <a:cxn ang="0">
                    <a:pos x="36" y="14"/>
                  </a:cxn>
                  <a:cxn ang="0">
                    <a:pos x="28" y="14"/>
                  </a:cxn>
                  <a:cxn ang="0">
                    <a:pos x="21" y="16"/>
                  </a:cxn>
                  <a:cxn ang="0">
                    <a:pos x="16" y="19"/>
                  </a:cxn>
                  <a:cxn ang="0">
                    <a:pos x="9" y="21"/>
                  </a:cxn>
                  <a:cxn ang="0">
                    <a:pos x="4" y="24"/>
                  </a:cxn>
                  <a:cxn ang="0">
                    <a:pos x="2" y="45"/>
                  </a:cxn>
                </a:cxnLst>
                <a:rect l="0" t="0" r="r" b="b"/>
                <a:pathLst>
                  <a:path w="113" h="115">
                    <a:moveTo>
                      <a:pt x="2" y="45"/>
                    </a:moveTo>
                    <a:lnTo>
                      <a:pt x="0" y="69"/>
                    </a:lnTo>
                    <a:lnTo>
                      <a:pt x="2" y="91"/>
                    </a:lnTo>
                    <a:lnTo>
                      <a:pt x="4" y="115"/>
                    </a:lnTo>
                    <a:lnTo>
                      <a:pt x="33" y="115"/>
                    </a:lnTo>
                    <a:lnTo>
                      <a:pt x="48" y="110"/>
                    </a:lnTo>
                    <a:lnTo>
                      <a:pt x="55" y="110"/>
                    </a:lnTo>
                    <a:lnTo>
                      <a:pt x="84" y="100"/>
                    </a:lnTo>
                    <a:lnTo>
                      <a:pt x="88" y="98"/>
                    </a:lnTo>
                    <a:lnTo>
                      <a:pt x="96" y="95"/>
                    </a:lnTo>
                    <a:lnTo>
                      <a:pt x="100" y="95"/>
                    </a:lnTo>
                    <a:lnTo>
                      <a:pt x="105" y="93"/>
                    </a:lnTo>
                    <a:lnTo>
                      <a:pt x="105" y="57"/>
                    </a:lnTo>
                    <a:lnTo>
                      <a:pt x="108" y="47"/>
                    </a:lnTo>
                    <a:lnTo>
                      <a:pt x="110" y="35"/>
                    </a:lnTo>
                    <a:lnTo>
                      <a:pt x="110" y="26"/>
                    </a:lnTo>
                    <a:lnTo>
                      <a:pt x="112" y="14"/>
                    </a:lnTo>
                    <a:lnTo>
                      <a:pt x="112" y="0"/>
                    </a:lnTo>
                    <a:lnTo>
                      <a:pt x="108" y="0"/>
                    </a:lnTo>
                    <a:lnTo>
                      <a:pt x="100" y="2"/>
                    </a:lnTo>
                    <a:lnTo>
                      <a:pt x="88" y="2"/>
                    </a:lnTo>
                    <a:lnTo>
                      <a:pt x="81" y="4"/>
                    </a:lnTo>
                    <a:lnTo>
                      <a:pt x="74" y="4"/>
                    </a:lnTo>
                    <a:lnTo>
                      <a:pt x="67" y="7"/>
                    </a:lnTo>
                    <a:lnTo>
                      <a:pt x="57" y="9"/>
                    </a:lnTo>
                    <a:lnTo>
                      <a:pt x="50" y="9"/>
                    </a:lnTo>
                    <a:lnTo>
                      <a:pt x="36" y="14"/>
                    </a:lnTo>
                    <a:lnTo>
                      <a:pt x="28" y="14"/>
                    </a:lnTo>
                    <a:lnTo>
                      <a:pt x="21" y="16"/>
                    </a:lnTo>
                    <a:lnTo>
                      <a:pt x="16" y="19"/>
                    </a:lnTo>
                    <a:lnTo>
                      <a:pt x="9" y="21"/>
                    </a:lnTo>
                    <a:lnTo>
                      <a:pt x="4" y="24"/>
                    </a:lnTo>
                    <a:lnTo>
                      <a:pt x="2" y="4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1398"/>
              <p:cNvSpPr>
                <a:spLocks/>
              </p:cNvSpPr>
              <p:nvPr/>
            </p:nvSpPr>
            <p:spPr bwMode="auto">
              <a:xfrm>
                <a:off x="4864" y="5479"/>
                <a:ext cx="144" cy="170"/>
              </a:xfrm>
              <a:custGeom>
                <a:avLst/>
                <a:gdLst/>
                <a:ahLst/>
                <a:cxnLst>
                  <a:cxn ang="0">
                    <a:pos x="64" y="167"/>
                  </a:cxn>
                  <a:cxn ang="0">
                    <a:pos x="74" y="170"/>
                  </a:cxn>
                  <a:cxn ang="0">
                    <a:pos x="100" y="170"/>
                  </a:cxn>
                  <a:cxn ang="0">
                    <a:pos x="110" y="167"/>
                  </a:cxn>
                  <a:cxn ang="0">
                    <a:pos x="134" y="167"/>
                  </a:cxn>
                  <a:cxn ang="0">
                    <a:pos x="143" y="165"/>
                  </a:cxn>
                  <a:cxn ang="0">
                    <a:pos x="143" y="0"/>
                  </a:cxn>
                  <a:cxn ang="0">
                    <a:pos x="117" y="0"/>
                  </a:cxn>
                  <a:cxn ang="0">
                    <a:pos x="107" y="2"/>
                  </a:cxn>
                  <a:cxn ang="0">
                    <a:pos x="91" y="2"/>
                  </a:cxn>
                  <a:cxn ang="0">
                    <a:pos x="81" y="4"/>
                  </a:cxn>
                  <a:cxn ang="0">
                    <a:pos x="74" y="4"/>
                  </a:cxn>
                  <a:cxn ang="0">
                    <a:pos x="64" y="7"/>
                  </a:cxn>
                  <a:cxn ang="0">
                    <a:pos x="55" y="7"/>
                  </a:cxn>
                  <a:cxn ang="0">
                    <a:pos x="47" y="9"/>
                  </a:cxn>
                  <a:cxn ang="0">
                    <a:pos x="38" y="9"/>
                  </a:cxn>
                  <a:cxn ang="0">
                    <a:pos x="28" y="11"/>
                  </a:cxn>
                  <a:cxn ang="0">
                    <a:pos x="21" y="14"/>
                  </a:cxn>
                  <a:cxn ang="0">
                    <a:pos x="11" y="14"/>
                  </a:cxn>
                  <a:cxn ang="0">
                    <a:pos x="4" y="16"/>
                  </a:cxn>
                  <a:cxn ang="0">
                    <a:pos x="0" y="50"/>
                  </a:cxn>
                  <a:cxn ang="0">
                    <a:pos x="0" y="124"/>
                  </a:cxn>
                  <a:cxn ang="0">
                    <a:pos x="4" y="167"/>
                  </a:cxn>
                  <a:cxn ang="0">
                    <a:pos x="64" y="167"/>
                  </a:cxn>
                </a:cxnLst>
                <a:rect l="0" t="0" r="r" b="b"/>
                <a:pathLst>
                  <a:path w="144" h="170">
                    <a:moveTo>
                      <a:pt x="64" y="167"/>
                    </a:moveTo>
                    <a:lnTo>
                      <a:pt x="74" y="170"/>
                    </a:lnTo>
                    <a:lnTo>
                      <a:pt x="100" y="170"/>
                    </a:lnTo>
                    <a:lnTo>
                      <a:pt x="110" y="167"/>
                    </a:lnTo>
                    <a:lnTo>
                      <a:pt x="134" y="167"/>
                    </a:lnTo>
                    <a:lnTo>
                      <a:pt x="143" y="165"/>
                    </a:lnTo>
                    <a:lnTo>
                      <a:pt x="143" y="0"/>
                    </a:lnTo>
                    <a:lnTo>
                      <a:pt x="117" y="0"/>
                    </a:lnTo>
                    <a:lnTo>
                      <a:pt x="107" y="2"/>
                    </a:lnTo>
                    <a:lnTo>
                      <a:pt x="91" y="2"/>
                    </a:lnTo>
                    <a:lnTo>
                      <a:pt x="81" y="4"/>
                    </a:lnTo>
                    <a:lnTo>
                      <a:pt x="74" y="4"/>
                    </a:lnTo>
                    <a:lnTo>
                      <a:pt x="64" y="7"/>
                    </a:lnTo>
                    <a:lnTo>
                      <a:pt x="55" y="7"/>
                    </a:lnTo>
                    <a:lnTo>
                      <a:pt x="47" y="9"/>
                    </a:lnTo>
                    <a:lnTo>
                      <a:pt x="38" y="9"/>
                    </a:lnTo>
                    <a:lnTo>
                      <a:pt x="28" y="11"/>
                    </a:lnTo>
                    <a:lnTo>
                      <a:pt x="21" y="14"/>
                    </a:lnTo>
                    <a:lnTo>
                      <a:pt x="11" y="14"/>
                    </a:lnTo>
                    <a:lnTo>
                      <a:pt x="4" y="16"/>
                    </a:lnTo>
                    <a:lnTo>
                      <a:pt x="0" y="50"/>
                    </a:lnTo>
                    <a:lnTo>
                      <a:pt x="0" y="124"/>
                    </a:lnTo>
                    <a:lnTo>
                      <a:pt x="4" y="167"/>
                    </a:lnTo>
                    <a:lnTo>
                      <a:pt x="64" y="16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3" name="Freeform 1399"/>
              <p:cNvSpPr>
                <a:spLocks/>
              </p:cNvSpPr>
              <p:nvPr/>
            </p:nvSpPr>
            <p:spPr bwMode="auto">
              <a:xfrm>
                <a:off x="4864" y="5481"/>
                <a:ext cx="140" cy="163"/>
              </a:xfrm>
              <a:custGeom>
                <a:avLst/>
                <a:gdLst/>
                <a:ahLst/>
                <a:cxnLst>
                  <a:cxn ang="0">
                    <a:pos x="47" y="9"/>
                  </a:cxn>
                  <a:cxn ang="0">
                    <a:pos x="38" y="9"/>
                  </a:cxn>
                  <a:cxn ang="0">
                    <a:pos x="31" y="11"/>
                  </a:cxn>
                  <a:cxn ang="0">
                    <a:pos x="23" y="14"/>
                  </a:cxn>
                  <a:cxn ang="0">
                    <a:pos x="14" y="14"/>
                  </a:cxn>
                  <a:cxn ang="0">
                    <a:pos x="7" y="16"/>
                  </a:cxn>
                  <a:cxn ang="0">
                    <a:pos x="2" y="50"/>
                  </a:cxn>
                  <a:cxn ang="0">
                    <a:pos x="2" y="67"/>
                  </a:cxn>
                  <a:cxn ang="0">
                    <a:pos x="0" y="83"/>
                  </a:cxn>
                  <a:cxn ang="0">
                    <a:pos x="0" y="100"/>
                  </a:cxn>
                  <a:cxn ang="0">
                    <a:pos x="2" y="119"/>
                  </a:cxn>
                  <a:cxn ang="0">
                    <a:pos x="2" y="139"/>
                  </a:cxn>
                  <a:cxn ang="0">
                    <a:pos x="7" y="160"/>
                  </a:cxn>
                  <a:cxn ang="0">
                    <a:pos x="31" y="160"/>
                  </a:cxn>
                  <a:cxn ang="0">
                    <a:pos x="40" y="163"/>
                  </a:cxn>
                  <a:cxn ang="0">
                    <a:pos x="115" y="163"/>
                  </a:cxn>
                  <a:cxn ang="0">
                    <a:pos x="124" y="160"/>
                  </a:cxn>
                  <a:cxn ang="0">
                    <a:pos x="131" y="160"/>
                  </a:cxn>
                  <a:cxn ang="0">
                    <a:pos x="139" y="158"/>
                  </a:cxn>
                  <a:cxn ang="0">
                    <a:pos x="139" y="0"/>
                  </a:cxn>
                  <a:cxn ang="0">
                    <a:pos x="131" y="0"/>
                  </a:cxn>
                  <a:cxn ang="0">
                    <a:pos x="122" y="2"/>
                  </a:cxn>
                  <a:cxn ang="0">
                    <a:pos x="98" y="2"/>
                  </a:cxn>
                  <a:cxn ang="0">
                    <a:pos x="88" y="4"/>
                  </a:cxn>
                  <a:cxn ang="0">
                    <a:pos x="71" y="4"/>
                  </a:cxn>
                  <a:cxn ang="0">
                    <a:pos x="64" y="7"/>
                  </a:cxn>
                  <a:cxn ang="0">
                    <a:pos x="55" y="7"/>
                  </a:cxn>
                  <a:cxn ang="0">
                    <a:pos x="47" y="9"/>
                  </a:cxn>
                </a:cxnLst>
                <a:rect l="0" t="0" r="r" b="b"/>
                <a:pathLst>
                  <a:path w="140" h="163">
                    <a:moveTo>
                      <a:pt x="47" y="9"/>
                    </a:moveTo>
                    <a:lnTo>
                      <a:pt x="38" y="9"/>
                    </a:lnTo>
                    <a:lnTo>
                      <a:pt x="31" y="11"/>
                    </a:lnTo>
                    <a:lnTo>
                      <a:pt x="23" y="14"/>
                    </a:lnTo>
                    <a:lnTo>
                      <a:pt x="14" y="14"/>
                    </a:lnTo>
                    <a:lnTo>
                      <a:pt x="7" y="16"/>
                    </a:lnTo>
                    <a:lnTo>
                      <a:pt x="2" y="50"/>
                    </a:lnTo>
                    <a:lnTo>
                      <a:pt x="2" y="67"/>
                    </a:lnTo>
                    <a:lnTo>
                      <a:pt x="0" y="83"/>
                    </a:lnTo>
                    <a:lnTo>
                      <a:pt x="0" y="100"/>
                    </a:lnTo>
                    <a:lnTo>
                      <a:pt x="2" y="119"/>
                    </a:lnTo>
                    <a:lnTo>
                      <a:pt x="2" y="139"/>
                    </a:lnTo>
                    <a:lnTo>
                      <a:pt x="7" y="160"/>
                    </a:lnTo>
                    <a:lnTo>
                      <a:pt x="31" y="160"/>
                    </a:lnTo>
                    <a:lnTo>
                      <a:pt x="40" y="163"/>
                    </a:lnTo>
                    <a:lnTo>
                      <a:pt x="115" y="163"/>
                    </a:lnTo>
                    <a:lnTo>
                      <a:pt x="124" y="160"/>
                    </a:lnTo>
                    <a:lnTo>
                      <a:pt x="131" y="160"/>
                    </a:lnTo>
                    <a:lnTo>
                      <a:pt x="139" y="158"/>
                    </a:lnTo>
                    <a:lnTo>
                      <a:pt x="139" y="0"/>
                    </a:lnTo>
                    <a:lnTo>
                      <a:pt x="131" y="0"/>
                    </a:lnTo>
                    <a:lnTo>
                      <a:pt x="122" y="2"/>
                    </a:lnTo>
                    <a:lnTo>
                      <a:pt x="98" y="2"/>
                    </a:lnTo>
                    <a:lnTo>
                      <a:pt x="88" y="4"/>
                    </a:lnTo>
                    <a:lnTo>
                      <a:pt x="71" y="4"/>
                    </a:lnTo>
                    <a:lnTo>
                      <a:pt x="64" y="7"/>
                    </a:lnTo>
                    <a:lnTo>
                      <a:pt x="55" y="7"/>
                    </a:lnTo>
                    <a:lnTo>
                      <a:pt x="47" y="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1400"/>
              <p:cNvSpPr>
                <a:spLocks/>
              </p:cNvSpPr>
              <p:nvPr/>
            </p:nvSpPr>
            <p:spPr bwMode="auto">
              <a:xfrm>
                <a:off x="4867" y="5486"/>
                <a:ext cx="134" cy="156"/>
              </a:xfrm>
              <a:custGeom>
                <a:avLst/>
                <a:gdLst/>
                <a:ahLst/>
                <a:cxnLst>
                  <a:cxn ang="0">
                    <a:pos x="2" y="62"/>
                  </a:cxn>
                  <a:cxn ang="0">
                    <a:pos x="0" y="79"/>
                  </a:cxn>
                  <a:cxn ang="0">
                    <a:pos x="0" y="95"/>
                  </a:cxn>
                  <a:cxn ang="0">
                    <a:pos x="2" y="112"/>
                  </a:cxn>
                  <a:cxn ang="0">
                    <a:pos x="7" y="151"/>
                  </a:cxn>
                  <a:cxn ang="0">
                    <a:pos x="14" y="151"/>
                  </a:cxn>
                  <a:cxn ang="0">
                    <a:pos x="21" y="153"/>
                  </a:cxn>
                  <a:cxn ang="0">
                    <a:pos x="45" y="153"/>
                  </a:cxn>
                  <a:cxn ang="0">
                    <a:pos x="55" y="155"/>
                  </a:cxn>
                  <a:cxn ang="0">
                    <a:pos x="86" y="155"/>
                  </a:cxn>
                  <a:cxn ang="0">
                    <a:pos x="93" y="153"/>
                  </a:cxn>
                  <a:cxn ang="0">
                    <a:pos x="117" y="153"/>
                  </a:cxn>
                  <a:cxn ang="0">
                    <a:pos x="124" y="151"/>
                  </a:cxn>
                  <a:cxn ang="0">
                    <a:pos x="134" y="151"/>
                  </a:cxn>
                  <a:cxn ang="0">
                    <a:pos x="134" y="0"/>
                  </a:cxn>
                  <a:cxn ang="0">
                    <a:pos x="93" y="0"/>
                  </a:cxn>
                  <a:cxn ang="0">
                    <a:pos x="86" y="2"/>
                  </a:cxn>
                  <a:cxn ang="0">
                    <a:pos x="69" y="2"/>
                  </a:cxn>
                  <a:cxn ang="0">
                    <a:pos x="62" y="4"/>
                  </a:cxn>
                  <a:cxn ang="0">
                    <a:pos x="52" y="4"/>
                  </a:cxn>
                  <a:cxn ang="0">
                    <a:pos x="45" y="7"/>
                  </a:cxn>
                  <a:cxn ang="0">
                    <a:pos x="38" y="7"/>
                  </a:cxn>
                  <a:cxn ang="0">
                    <a:pos x="31" y="9"/>
                  </a:cxn>
                  <a:cxn ang="0">
                    <a:pos x="21" y="11"/>
                  </a:cxn>
                  <a:cxn ang="0">
                    <a:pos x="14" y="14"/>
                  </a:cxn>
                  <a:cxn ang="0">
                    <a:pos x="7" y="14"/>
                  </a:cxn>
                  <a:cxn ang="0">
                    <a:pos x="4" y="31"/>
                  </a:cxn>
                  <a:cxn ang="0">
                    <a:pos x="2" y="45"/>
                  </a:cxn>
                  <a:cxn ang="0">
                    <a:pos x="2" y="62"/>
                  </a:cxn>
                </a:cxnLst>
                <a:rect l="0" t="0" r="r" b="b"/>
                <a:pathLst>
                  <a:path w="134" h="156">
                    <a:moveTo>
                      <a:pt x="2" y="62"/>
                    </a:moveTo>
                    <a:lnTo>
                      <a:pt x="0" y="79"/>
                    </a:lnTo>
                    <a:lnTo>
                      <a:pt x="0" y="95"/>
                    </a:lnTo>
                    <a:lnTo>
                      <a:pt x="2" y="112"/>
                    </a:lnTo>
                    <a:lnTo>
                      <a:pt x="7" y="151"/>
                    </a:lnTo>
                    <a:lnTo>
                      <a:pt x="14" y="151"/>
                    </a:lnTo>
                    <a:lnTo>
                      <a:pt x="21" y="153"/>
                    </a:lnTo>
                    <a:lnTo>
                      <a:pt x="45" y="153"/>
                    </a:lnTo>
                    <a:lnTo>
                      <a:pt x="55" y="155"/>
                    </a:lnTo>
                    <a:lnTo>
                      <a:pt x="86" y="155"/>
                    </a:lnTo>
                    <a:lnTo>
                      <a:pt x="93" y="153"/>
                    </a:lnTo>
                    <a:lnTo>
                      <a:pt x="117" y="153"/>
                    </a:lnTo>
                    <a:lnTo>
                      <a:pt x="124" y="151"/>
                    </a:lnTo>
                    <a:lnTo>
                      <a:pt x="134" y="151"/>
                    </a:lnTo>
                    <a:lnTo>
                      <a:pt x="134" y="0"/>
                    </a:lnTo>
                    <a:lnTo>
                      <a:pt x="93" y="0"/>
                    </a:lnTo>
                    <a:lnTo>
                      <a:pt x="86" y="2"/>
                    </a:lnTo>
                    <a:lnTo>
                      <a:pt x="69" y="2"/>
                    </a:lnTo>
                    <a:lnTo>
                      <a:pt x="62" y="4"/>
                    </a:lnTo>
                    <a:lnTo>
                      <a:pt x="52" y="4"/>
                    </a:lnTo>
                    <a:lnTo>
                      <a:pt x="45" y="7"/>
                    </a:lnTo>
                    <a:lnTo>
                      <a:pt x="38" y="7"/>
                    </a:lnTo>
                    <a:lnTo>
                      <a:pt x="31" y="9"/>
                    </a:lnTo>
                    <a:lnTo>
                      <a:pt x="21" y="11"/>
                    </a:lnTo>
                    <a:lnTo>
                      <a:pt x="14" y="14"/>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5" name="Freeform 1401"/>
              <p:cNvSpPr>
                <a:spLocks/>
              </p:cNvSpPr>
              <p:nvPr/>
            </p:nvSpPr>
            <p:spPr bwMode="auto">
              <a:xfrm>
                <a:off x="4869" y="5488"/>
                <a:ext cx="127" cy="149"/>
              </a:xfrm>
              <a:custGeom>
                <a:avLst/>
                <a:gdLst/>
                <a:ahLst/>
                <a:cxnLst>
                  <a:cxn ang="0">
                    <a:pos x="4" y="124"/>
                  </a:cxn>
                  <a:cxn ang="0">
                    <a:pos x="7" y="143"/>
                  </a:cxn>
                  <a:cxn ang="0">
                    <a:pos x="14" y="146"/>
                  </a:cxn>
                  <a:cxn ang="0">
                    <a:pos x="28" y="146"/>
                  </a:cxn>
                  <a:cxn ang="0">
                    <a:pos x="36" y="148"/>
                  </a:cxn>
                  <a:cxn ang="0">
                    <a:pos x="98" y="148"/>
                  </a:cxn>
                  <a:cxn ang="0">
                    <a:pos x="105" y="146"/>
                  </a:cxn>
                  <a:cxn ang="0">
                    <a:pos x="112" y="146"/>
                  </a:cxn>
                  <a:cxn ang="0">
                    <a:pos x="120" y="143"/>
                  </a:cxn>
                  <a:cxn ang="0">
                    <a:pos x="127" y="143"/>
                  </a:cxn>
                  <a:cxn ang="0">
                    <a:pos x="127" y="0"/>
                  </a:cxn>
                  <a:cxn ang="0">
                    <a:pos x="96" y="0"/>
                  </a:cxn>
                  <a:cxn ang="0">
                    <a:pos x="88" y="2"/>
                  </a:cxn>
                  <a:cxn ang="0">
                    <a:pos x="67" y="2"/>
                  </a:cxn>
                  <a:cxn ang="0">
                    <a:pos x="60" y="4"/>
                  </a:cxn>
                  <a:cxn ang="0">
                    <a:pos x="50" y="4"/>
                  </a:cxn>
                  <a:cxn ang="0">
                    <a:pos x="43" y="7"/>
                  </a:cxn>
                  <a:cxn ang="0">
                    <a:pos x="36" y="7"/>
                  </a:cxn>
                  <a:cxn ang="0">
                    <a:pos x="7" y="16"/>
                  </a:cxn>
                  <a:cxn ang="0">
                    <a:pos x="0" y="60"/>
                  </a:cxn>
                  <a:cxn ang="0">
                    <a:pos x="0" y="91"/>
                  </a:cxn>
                  <a:cxn ang="0">
                    <a:pos x="4" y="124"/>
                  </a:cxn>
                </a:cxnLst>
                <a:rect l="0" t="0" r="r" b="b"/>
                <a:pathLst>
                  <a:path w="127" h="149">
                    <a:moveTo>
                      <a:pt x="4" y="124"/>
                    </a:moveTo>
                    <a:lnTo>
                      <a:pt x="7" y="143"/>
                    </a:lnTo>
                    <a:lnTo>
                      <a:pt x="14" y="146"/>
                    </a:lnTo>
                    <a:lnTo>
                      <a:pt x="28" y="146"/>
                    </a:lnTo>
                    <a:lnTo>
                      <a:pt x="36" y="148"/>
                    </a:lnTo>
                    <a:lnTo>
                      <a:pt x="98" y="148"/>
                    </a:lnTo>
                    <a:lnTo>
                      <a:pt x="105" y="146"/>
                    </a:lnTo>
                    <a:lnTo>
                      <a:pt x="112" y="146"/>
                    </a:lnTo>
                    <a:lnTo>
                      <a:pt x="120" y="143"/>
                    </a:lnTo>
                    <a:lnTo>
                      <a:pt x="127" y="143"/>
                    </a:lnTo>
                    <a:lnTo>
                      <a:pt x="127" y="0"/>
                    </a:lnTo>
                    <a:lnTo>
                      <a:pt x="96" y="0"/>
                    </a:lnTo>
                    <a:lnTo>
                      <a:pt x="88" y="2"/>
                    </a:lnTo>
                    <a:lnTo>
                      <a:pt x="67" y="2"/>
                    </a:lnTo>
                    <a:lnTo>
                      <a:pt x="60" y="4"/>
                    </a:lnTo>
                    <a:lnTo>
                      <a:pt x="50" y="4"/>
                    </a:lnTo>
                    <a:lnTo>
                      <a:pt x="43" y="7"/>
                    </a:lnTo>
                    <a:lnTo>
                      <a:pt x="36" y="7"/>
                    </a:lnTo>
                    <a:lnTo>
                      <a:pt x="7" y="16"/>
                    </a:lnTo>
                    <a:lnTo>
                      <a:pt x="0" y="60"/>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1402"/>
              <p:cNvSpPr>
                <a:spLocks/>
              </p:cNvSpPr>
              <p:nvPr/>
            </p:nvSpPr>
            <p:spPr bwMode="auto">
              <a:xfrm>
                <a:off x="4872" y="5493"/>
                <a:ext cx="122" cy="142"/>
              </a:xfrm>
              <a:custGeom>
                <a:avLst/>
                <a:gdLst/>
                <a:ahLst/>
                <a:cxnLst>
                  <a:cxn ang="0">
                    <a:pos x="36" y="4"/>
                  </a:cxn>
                  <a:cxn ang="0">
                    <a:pos x="7" y="14"/>
                  </a:cxn>
                  <a:cxn ang="0">
                    <a:pos x="4" y="28"/>
                  </a:cxn>
                  <a:cxn ang="0">
                    <a:pos x="2" y="40"/>
                  </a:cxn>
                  <a:cxn ang="0">
                    <a:pos x="0" y="55"/>
                  </a:cxn>
                  <a:cxn ang="0">
                    <a:pos x="0" y="84"/>
                  </a:cxn>
                  <a:cxn ang="0">
                    <a:pos x="7" y="134"/>
                  </a:cxn>
                  <a:cxn ang="0">
                    <a:pos x="14" y="136"/>
                  </a:cxn>
                  <a:cxn ang="0">
                    <a:pos x="21" y="136"/>
                  </a:cxn>
                  <a:cxn ang="0">
                    <a:pos x="28" y="139"/>
                  </a:cxn>
                  <a:cxn ang="0">
                    <a:pos x="36" y="139"/>
                  </a:cxn>
                  <a:cxn ang="0">
                    <a:pos x="43" y="141"/>
                  </a:cxn>
                  <a:cxn ang="0">
                    <a:pos x="79" y="141"/>
                  </a:cxn>
                  <a:cxn ang="0">
                    <a:pos x="86" y="139"/>
                  </a:cxn>
                  <a:cxn ang="0">
                    <a:pos x="98" y="139"/>
                  </a:cxn>
                  <a:cxn ang="0">
                    <a:pos x="112" y="134"/>
                  </a:cxn>
                  <a:cxn ang="0">
                    <a:pos x="120" y="134"/>
                  </a:cxn>
                  <a:cxn ang="0">
                    <a:pos x="122" y="98"/>
                  </a:cxn>
                  <a:cxn ang="0">
                    <a:pos x="122" y="31"/>
                  </a:cxn>
                  <a:cxn ang="0">
                    <a:pos x="120" y="0"/>
                  </a:cxn>
                  <a:cxn ang="0">
                    <a:pos x="64" y="0"/>
                  </a:cxn>
                  <a:cxn ang="0">
                    <a:pos x="57" y="2"/>
                  </a:cxn>
                  <a:cxn ang="0">
                    <a:pos x="50" y="2"/>
                  </a:cxn>
                  <a:cxn ang="0">
                    <a:pos x="43" y="4"/>
                  </a:cxn>
                  <a:cxn ang="0">
                    <a:pos x="36" y="4"/>
                  </a:cxn>
                </a:cxnLst>
                <a:rect l="0" t="0" r="r" b="b"/>
                <a:pathLst>
                  <a:path w="122" h="142">
                    <a:moveTo>
                      <a:pt x="36" y="4"/>
                    </a:moveTo>
                    <a:lnTo>
                      <a:pt x="7" y="14"/>
                    </a:lnTo>
                    <a:lnTo>
                      <a:pt x="4" y="28"/>
                    </a:lnTo>
                    <a:lnTo>
                      <a:pt x="2" y="40"/>
                    </a:lnTo>
                    <a:lnTo>
                      <a:pt x="0" y="55"/>
                    </a:lnTo>
                    <a:lnTo>
                      <a:pt x="0" y="84"/>
                    </a:lnTo>
                    <a:lnTo>
                      <a:pt x="7" y="134"/>
                    </a:lnTo>
                    <a:lnTo>
                      <a:pt x="14" y="136"/>
                    </a:lnTo>
                    <a:lnTo>
                      <a:pt x="21" y="136"/>
                    </a:lnTo>
                    <a:lnTo>
                      <a:pt x="28" y="139"/>
                    </a:lnTo>
                    <a:lnTo>
                      <a:pt x="36" y="139"/>
                    </a:lnTo>
                    <a:lnTo>
                      <a:pt x="43" y="141"/>
                    </a:lnTo>
                    <a:lnTo>
                      <a:pt x="79" y="141"/>
                    </a:lnTo>
                    <a:lnTo>
                      <a:pt x="86" y="139"/>
                    </a:lnTo>
                    <a:lnTo>
                      <a:pt x="98" y="139"/>
                    </a:lnTo>
                    <a:lnTo>
                      <a:pt x="112" y="134"/>
                    </a:lnTo>
                    <a:lnTo>
                      <a:pt x="120" y="134"/>
                    </a:lnTo>
                    <a:lnTo>
                      <a:pt x="122" y="98"/>
                    </a:lnTo>
                    <a:lnTo>
                      <a:pt x="122" y="31"/>
                    </a:lnTo>
                    <a:lnTo>
                      <a:pt x="120" y="0"/>
                    </a:lnTo>
                    <a:lnTo>
                      <a:pt x="64" y="0"/>
                    </a:lnTo>
                    <a:lnTo>
                      <a:pt x="57" y="2"/>
                    </a:lnTo>
                    <a:lnTo>
                      <a:pt x="50" y="2"/>
                    </a:lnTo>
                    <a:lnTo>
                      <a:pt x="43" y="4"/>
                    </a:lnTo>
                    <a:lnTo>
                      <a:pt x="36" y="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7" name="Freeform 1403"/>
              <p:cNvSpPr>
                <a:spLocks/>
              </p:cNvSpPr>
              <p:nvPr/>
            </p:nvSpPr>
            <p:spPr bwMode="auto">
              <a:xfrm>
                <a:off x="4874" y="5495"/>
                <a:ext cx="115" cy="137"/>
              </a:xfrm>
              <a:custGeom>
                <a:avLst/>
                <a:gdLst/>
                <a:ahLst/>
                <a:cxnLst>
                  <a:cxn ang="0">
                    <a:pos x="2" y="40"/>
                  </a:cxn>
                  <a:cxn ang="0">
                    <a:pos x="0" y="52"/>
                  </a:cxn>
                  <a:cxn ang="0">
                    <a:pos x="0" y="81"/>
                  </a:cxn>
                  <a:cxn ang="0">
                    <a:pos x="4" y="110"/>
                  </a:cxn>
                  <a:cxn ang="0">
                    <a:pos x="7" y="127"/>
                  </a:cxn>
                  <a:cxn ang="0">
                    <a:pos x="21" y="132"/>
                  </a:cxn>
                  <a:cxn ang="0">
                    <a:pos x="28" y="132"/>
                  </a:cxn>
                  <a:cxn ang="0">
                    <a:pos x="33" y="134"/>
                  </a:cxn>
                  <a:cxn ang="0">
                    <a:pos x="48" y="134"/>
                  </a:cxn>
                  <a:cxn ang="0">
                    <a:pos x="55" y="136"/>
                  </a:cxn>
                  <a:cxn ang="0">
                    <a:pos x="60" y="136"/>
                  </a:cxn>
                  <a:cxn ang="0">
                    <a:pos x="67" y="134"/>
                  </a:cxn>
                  <a:cxn ang="0">
                    <a:pos x="88" y="134"/>
                  </a:cxn>
                  <a:cxn ang="0">
                    <a:pos x="93" y="132"/>
                  </a:cxn>
                  <a:cxn ang="0">
                    <a:pos x="100" y="129"/>
                  </a:cxn>
                  <a:cxn ang="0">
                    <a:pos x="108" y="129"/>
                  </a:cxn>
                  <a:cxn ang="0">
                    <a:pos x="115" y="127"/>
                  </a:cxn>
                  <a:cxn ang="0">
                    <a:pos x="115" y="31"/>
                  </a:cxn>
                  <a:cxn ang="0">
                    <a:pos x="112" y="0"/>
                  </a:cxn>
                  <a:cxn ang="0">
                    <a:pos x="60" y="0"/>
                  </a:cxn>
                  <a:cxn ang="0">
                    <a:pos x="52" y="2"/>
                  </a:cxn>
                  <a:cxn ang="0">
                    <a:pos x="48" y="2"/>
                  </a:cxn>
                  <a:cxn ang="0">
                    <a:pos x="40" y="4"/>
                  </a:cxn>
                  <a:cxn ang="0">
                    <a:pos x="33" y="4"/>
                  </a:cxn>
                  <a:cxn ang="0">
                    <a:pos x="26" y="7"/>
                  </a:cxn>
                  <a:cxn ang="0">
                    <a:pos x="21" y="9"/>
                  </a:cxn>
                  <a:cxn ang="0">
                    <a:pos x="7" y="14"/>
                  </a:cxn>
                  <a:cxn ang="0">
                    <a:pos x="4" y="26"/>
                  </a:cxn>
                  <a:cxn ang="0">
                    <a:pos x="2" y="40"/>
                  </a:cxn>
                </a:cxnLst>
                <a:rect l="0" t="0" r="r" b="b"/>
                <a:pathLst>
                  <a:path w="115" h="137">
                    <a:moveTo>
                      <a:pt x="2" y="40"/>
                    </a:moveTo>
                    <a:lnTo>
                      <a:pt x="0" y="52"/>
                    </a:lnTo>
                    <a:lnTo>
                      <a:pt x="0" y="81"/>
                    </a:lnTo>
                    <a:lnTo>
                      <a:pt x="4" y="110"/>
                    </a:lnTo>
                    <a:lnTo>
                      <a:pt x="7" y="127"/>
                    </a:lnTo>
                    <a:lnTo>
                      <a:pt x="21" y="132"/>
                    </a:lnTo>
                    <a:lnTo>
                      <a:pt x="28" y="132"/>
                    </a:lnTo>
                    <a:lnTo>
                      <a:pt x="33" y="134"/>
                    </a:lnTo>
                    <a:lnTo>
                      <a:pt x="48" y="134"/>
                    </a:lnTo>
                    <a:lnTo>
                      <a:pt x="55" y="136"/>
                    </a:lnTo>
                    <a:lnTo>
                      <a:pt x="60" y="136"/>
                    </a:lnTo>
                    <a:lnTo>
                      <a:pt x="67" y="134"/>
                    </a:lnTo>
                    <a:lnTo>
                      <a:pt x="88" y="134"/>
                    </a:lnTo>
                    <a:lnTo>
                      <a:pt x="93" y="132"/>
                    </a:lnTo>
                    <a:lnTo>
                      <a:pt x="100" y="129"/>
                    </a:lnTo>
                    <a:lnTo>
                      <a:pt x="108" y="129"/>
                    </a:lnTo>
                    <a:lnTo>
                      <a:pt x="115" y="127"/>
                    </a:lnTo>
                    <a:lnTo>
                      <a:pt x="115" y="31"/>
                    </a:lnTo>
                    <a:lnTo>
                      <a:pt x="112" y="0"/>
                    </a:lnTo>
                    <a:lnTo>
                      <a:pt x="60" y="0"/>
                    </a:lnTo>
                    <a:lnTo>
                      <a:pt x="52" y="2"/>
                    </a:lnTo>
                    <a:lnTo>
                      <a:pt x="48" y="2"/>
                    </a:lnTo>
                    <a:lnTo>
                      <a:pt x="40" y="4"/>
                    </a:lnTo>
                    <a:lnTo>
                      <a:pt x="33" y="4"/>
                    </a:lnTo>
                    <a:lnTo>
                      <a:pt x="26" y="7"/>
                    </a:lnTo>
                    <a:lnTo>
                      <a:pt x="21" y="9"/>
                    </a:lnTo>
                    <a:lnTo>
                      <a:pt x="7" y="14"/>
                    </a:lnTo>
                    <a:lnTo>
                      <a:pt x="4" y="26"/>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1404"/>
              <p:cNvSpPr>
                <a:spLocks/>
              </p:cNvSpPr>
              <p:nvPr/>
            </p:nvSpPr>
            <p:spPr bwMode="auto">
              <a:xfrm>
                <a:off x="4876" y="5498"/>
                <a:ext cx="111" cy="130"/>
              </a:xfrm>
              <a:custGeom>
                <a:avLst/>
                <a:gdLst/>
                <a:ahLst/>
                <a:cxnLst>
                  <a:cxn ang="0">
                    <a:pos x="0" y="50"/>
                  </a:cxn>
                  <a:cxn ang="0">
                    <a:pos x="0" y="91"/>
                  </a:cxn>
                  <a:cxn ang="0">
                    <a:pos x="4" y="105"/>
                  </a:cxn>
                  <a:cxn ang="0">
                    <a:pos x="7" y="120"/>
                  </a:cxn>
                  <a:cxn ang="0">
                    <a:pos x="21" y="124"/>
                  </a:cxn>
                  <a:cxn ang="0">
                    <a:pos x="26" y="127"/>
                  </a:cxn>
                  <a:cxn ang="0">
                    <a:pos x="33" y="127"/>
                  </a:cxn>
                  <a:cxn ang="0">
                    <a:pos x="38" y="129"/>
                  </a:cxn>
                  <a:cxn ang="0">
                    <a:pos x="69" y="129"/>
                  </a:cxn>
                  <a:cxn ang="0">
                    <a:pos x="76" y="127"/>
                  </a:cxn>
                  <a:cxn ang="0">
                    <a:pos x="81" y="127"/>
                  </a:cxn>
                  <a:cxn ang="0">
                    <a:pos x="88" y="124"/>
                  </a:cxn>
                  <a:cxn ang="0">
                    <a:pos x="95" y="124"/>
                  </a:cxn>
                  <a:cxn ang="0">
                    <a:pos x="100" y="122"/>
                  </a:cxn>
                  <a:cxn ang="0">
                    <a:pos x="108" y="120"/>
                  </a:cxn>
                  <a:cxn ang="0">
                    <a:pos x="110" y="88"/>
                  </a:cxn>
                  <a:cxn ang="0">
                    <a:pos x="110" y="28"/>
                  </a:cxn>
                  <a:cxn ang="0">
                    <a:pos x="108" y="2"/>
                  </a:cxn>
                  <a:cxn ang="0">
                    <a:pos x="100" y="2"/>
                  </a:cxn>
                  <a:cxn ang="0">
                    <a:pos x="95" y="0"/>
                  </a:cxn>
                  <a:cxn ang="0">
                    <a:pos x="57" y="0"/>
                  </a:cxn>
                  <a:cxn ang="0">
                    <a:pos x="50" y="2"/>
                  </a:cxn>
                  <a:cxn ang="0">
                    <a:pos x="45" y="2"/>
                  </a:cxn>
                  <a:cxn ang="0">
                    <a:pos x="38" y="4"/>
                  </a:cxn>
                  <a:cxn ang="0">
                    <a:pos x="33" y="4"/>
                  </a:cxn>
                  <a:cxn ang="0">
                    <a:pos x="26" y="7"/>
                  </a:cxn>
                  <a:cxn ang="0">
                    <a:pos x="21" y="9"/>
                  </a:cxn>
                  <a:cxn ang="0">
                    <a:pos x="7" y="14"/>
                  </a:cxn>
                  <a:cxn ang="0">
                    <a:pos x="0" y="50"/>
                  </a:cxn>
                </a:cxnLst>
                <a:rect l="0" t="0" r="r" b="b"/>
                <a:pathLst>
                  <a:path w="111" h="130">
                    <a:moveTo>
                      <a:pt x="0" y="50"/>
                    </a:moveTo>
                    <a:lnTo>
                      <a:pt x="0" y="91"/>
                    </a:lnTo>
                    <a:lnTo>
                      <a:pt x="4" y="105"/>
                    </a:lnTo>
                    <a:lnTo>
                      <a:pt x="7" y="120"/>
                    </a:lnTo>
                    <a:lnTo>
                      <a:pt x="21" y="124"/>
                    </a:lnTo>
                    <a:lnTo>
                      <a:pt x="26" y="127"/>
                    </a:lnTo>
                    <a:lnTo>
                      <a:pt x="33" y="127"/>
                    </a:lnTo>
                    <a:lnTo>
                      <a:pt x="38" y="129"/>
                    </a:lnTo>
                    <a:lnTo>
                      <a:pt x="69" y="129"/>
                    </a:lnTo>
                    <a:lnTo>
                      <a:pt x="76" y="127"/>
                    </a:lnTo>
                    <a:lnTo>
                      <a:pt x="81" y="127"/>
                    </a:lnTo>
                    <a:lnTo>
                      <a:pt x="88" y="124"/>
                    </a:lnTo>
                    <a:lnTo>
                      <a:pt x="95" y="124"/>
                    </a:lnTo>
                    <a:lnTo>
                      <a:pt x="100" y="122"/>
                    </a:lnTo>
                    <a:lnTo>
                      <a:pt x="108" y="120"/>
                    </a:lnTo>
                    <a:lnTo>
                      <a:pt x="110" y="88"/>
                    </a:lnTo>
                    <a:lnTo>
                      <a:pt x="110" y="28"/>
                    </a:lnTo>
                    <a:lnTo>
                      <a:pt x="108" y="2"/>
                    </a:lnTo>
                    <a:lnTo>
                      <a:pt x="100" y="2"/>
                    </a:lnTo>
                    <a:lnTo>
                      <a:pt x="95" y="0"/>
                    </a:lnTo>
                    <a:lnTo>
                      <a:pt x="57" y="0"/>
                    </a:lnTo>
                    <a:lnTo>
                      <a:pt x="50" y="2"/>
                    </a:lnTo>
                    <a:lnTo>
                      <a:pt x="45" y="2"/>
                    </a:lnTo>
                    <a:lnTo>
                      <a:pt x="38" y="4"/>
                    </a:lnTo>
                    <a:lnTo>
                      <a:pt x="33" y="4"/>
                    </a:lnTo>
                    <a:lnTo>
                      <a:pt x="26" y="7"/>
                    </a:lnTo>
                    <a:lnTo>
                      <a:pt x="21" y="9"/>
                    </a:lnTo>
                    <a:lnTo>
                      <a:pt x="7" y="14"/>
                    </a:lnTo>
                    <a:lnTo>
                      <a:pt x="0" y="50"/>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9" name="Freeform 1405"/>
              <p:cNvSpPr>
                <a:spLocks/>
              </p:cNvSpPr>
              <p:nvPr/>
            </p:nvSpPr>
            <p:spPr bwMode="auto">
              <a:xfrm>
                <a:off x="4876" y="5500"/>
                <a:ext cx="106" cy="125"/>
              </a:xfrm>
              <a:custGeom>
                <a:avLst/>
                <a:gdLst/>
                <a:ahLst/>
                <a:cxnLst>
                  <a:cxn ang="0">
                    <a:pos x="7" y="26"/>
                  </a:cxn>
                  <a:cxn ang="0">
                    <a:pos x="4" y="38"/>
                  </a:cxn>
                  <a:cxn ang="0">
                    <a:pos x="2" y="48"/>
                  </a:cxn>
                  <a:cxn ang="0">
                    <a:pos x="0" y="60"/>
                  </a:cxn>
                  <a:cxn ang="0">
                    <a:pos x="2" y="72"/>
                  </a:cxn>
                  <a:cxn ang="0">
                    <a:pos x="2" y="86"/>
                  </a:cxn>
                  <a:cxn ang="0">
                    <a:pos x="7" y="98"/>
                  </a:cxn>
                  <a:cxn ang="0">
                    <a:pos x="11" y="112"/>
                  </a:cxn>
                  <a:cxn ang="0">
                    <a:pos x="16" y="117"/>
                  </a:cxn>
                  <a:cxn ang="0">
                    <a:pos x="21" y="120"/>
                  </a:cxn>
                  <a:cxn ang="0">
                    <a:pos x="28" y="120"/>
                  </a:cxn>
                  <a:cxn ang="0">
                    <a:pos x="33" y="122"/>
                  </a:cxn>
                  <a:cxn ang="0">
                    <a:pos x="40" y="122"/>
                  </a:cxn>
                  <a:cxn ang="0">
                    <a:pos x="45" y="124"/>
                  </a:cxn>
                  <a:cxn ang="0">
                    <a:pos x="62" y="124"/>
                  </a:cxn>
                  <a:cxn ang="0">
                    <a:pos x="69" y="122"/>
                  </a:cxn>
                  <a:cxn ang="0">
                    <a:pos x="74" y="122"/>
                  </a:cxn>
                  <a:cxn ang="0">
                    <a:pos x="81" y="120"/>
                  </a:cxn>
                  <a:cxn ang="0">
                    <a:pos x="86" y="120"/>
                  </a:cxn>
                  <a:cxn ang="0">
                    <a:pos x="91" y="117"/>
                  </a:cxn>
                  <a:cxn ang="0">
                    <a:pos x="98" y="115"/>
                  </a:cxn>
                  <a:cxn ang="0">
                    <a:pos x="103" y="112"/>
                  </a:cxn>
                  <a:cxn ang="0">
                    <a:pos x="105" y="84"/>
                  </a:cxn>
                  <a:cxn ang="0">
                    <a:pos x="105" y="28"/>
                  </a:cxn>
                  <a:cxn ang="0">
                    <a:pos x="103" y="2"/>
                  </a:cxn>
                  <a:cxn ang="0">
                    <a:pos x="79" y="2"/>
                  </a:cxn>
                  <a:cxn ang="0">
                    <a:pos x="74" y="0"/>
                  </a:cxn>
                  <a:cxn ang="0">
                    <a:pos x="62" y="0"/>
                  </a:cxn>
                  <a:cxn ang="0">
                    <a:pos x="57" y="2"/>
                  </a:cxn>
                  <a:cxn ang="0">
                    <a:pos x="40" y="2"/>
                  </a:cxn>
                  <a:cxn ang="0">
                    <a:pos x="33" y="4"/>
                  </a:cxn>
                  <a:cxn ang="0">
                    <a:pos x="28" y="7"/>
                  </a:cxn>
                  <a:cxn ang="0">
                    <a:pos x="21" y="9"/>
                  </a:cxn>
                  <a:cxn ang="0">
                    <a:pos x="11" y="14"/>
                  </a:cxn>
                  <a:cxn ang="0">
                    <a:pos x="7" y="26"/>
                  </a:cxn>
                </a:cxnLst>
                <a:rect l="0" t="0" r="r" b="b"/>
                <a:pathLst>
                  <a:path w="106" h="125">
                    <a:moveTo>
                      <a:pt x="7" y="26"/>
                    </a:moveTo>
                    <a:lnTo>
                      <a:pt x="4" y="38"/>
                    </a:lnTo>
                    <a:lnTo>
                      <a:pt x="2" y="48"/>
                    </a:lnTo>
                    <a:lnTo>
                      <a:pt x="0" y="60"/>
                    </a:lnTo>
                    <a:lnTo>
                      <a:pt x="2" y="72"/>
                    </a:lnTo>
                    <a:lnTo>
                      <a:pt x="2" y="86"/>
                    </a:lnTo>
                    <a:lnTo>
                      <a:pt x="7" y="98"/>
                    </a:lnTo>
                    <a:lnTo>
                      <a:pt x="11" y="112"/>
                    </a:lnTo>
                    <a:lnTo>
                      <a:pt x="16" y="117"/>
                    </a:lnTo>
                    <a:lnTo>
                      <a:pt x="21" y="120"/>
                    </a:lnTo>
                    <a:lnTo>
                      <a:pt x="28" y="120"/>
                    </a:lnTo>
                    <a:lnTo>
                      <a:pt x="33" y="122"/>
                    </a:lnTo>
                    <a:lnTo>
                      <a:pt x="40" y="122"/>
                    </a:lnTo>
                    <a:lnTo>
                      <a:pt x="45" y="124"/>
                    </a:lnTo>
                    <a:lnTo>
                      <a:pt x="62" y="124"/>
                    </a:lnTo>
                    <a:lnTo>
                      <a:pt x="69" y="122"/>
                    </a:lnTo>
                    <a:lnTo>
                      <a:pt x="74" y="122"/>
                    </a:lnTo>
                    <a:lnTo>
                      <a:pt x="81" y="120"/>
                    </a:lnTo>
                    <a:lnTo>
                      <a:pt x="86" y="120"/>
                    </a:lnTo>
                    <a:lnTo>
                      <a:pt x="91" y="117"/>
                    </a:lnTo>
                    <a:lnTo>
                      <a:pt x="98" y="115"/>
                    </a:lnTo>
                    <a:lnTo>
                      <a:pt x="103" y="112"/>
                    </a:lnTo>
                    <a:lnTo>
                      <a:pt x="105" y="84"/>
                    </a:lnTo>
                    <a:lnTo>
                      <a:pt x="105" y="28"/>
                    </a:lnTo>
                    <a:lnTo>
                      <a:pt x="103" y="2"/>
                    </a:lnTo>
                    <a:lnTo>
                      <a:pt x="79" y="2"/>
                    </a:lnTo>
                    <a:lnTo>
                      <a:pt x="74" y="0"/>
                    </a:lnTo>
                    <a:lnTo>
                      <a:pt x="62" y="0"/>
                    </a:lnTo>
                    <a:lnTo>
                      <a:pt x="57" y="2"/>
                    </a:lnTo>
                    <a:lnTo>
                      <a:pt x="40" y="2"/>
                    </a:lnTo>
                    <a:lnTo>
                      <a:pt x="33" y="4"/>
                    </a:lnTo>
                    <a:lnTo>
                      <a:pt x="28" y="7"/>
                    </a:lnTo>
                    <a:lnTo>
                      <a:pt x="21" y="9"/>
                    </a:lnTo>
                    <a:lnTo>
                      <a:pt x="11" y="14"/>
                    </a:lnTo>
                    <a:lnTo>
                      <a:pt x="7" y="2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1406"/>
              <p:cNvSpPr>
                <a:spLocks/>
              </p:cNvSpPr>
              <p:nvPr/>
            </p:nvSpPr>
            <p:spPr bwMode="auto">
              <a:xfrm>
                <a:off x="4879" y="5503"/>
                <a:ext cx="101" cy="117"/>
              </a:xfrm>
              <a:custGeom>
                <a:avLst/>
                <a:gdLst/>
                <a:ahLst/>
                <a:cxnLst>
                  <a:cxn ang="0">
                    <a:pos x="76" y="115"/>
                  </a:cxn>
                  <a:cxn ang="0">
                    <a:pos x="81" y="112"/>
                  </a:cxn>
                  <a:cxn ang="0">
                    <a:pos x="95" y="105"/>
                  </a:cxn>
                  <a:cxn ang="0">
                    <a:pos x="100" y="79"/>
                  </a:cxn>
                  <a:cxn ang="0">
                    <a:pos x="100" y="28"/>
                  </a:cxn>
                  <a:cxn ang="0">
                    <a:pos x="95" y="4"/>
                  </a:cxn>
                  <a:cxn ang="0">
                    <a:pos x="91" y="4"/>
                  </a:cxn>
                  <a:cxn ang="0">
                    <a:pos x="86" y="2"/>
                  </a:cxn>
                  <a:cxn ang="0">
                    <a:pos x="69" y="2"/>
                  </a:cxn>
                  <a:cxn ang="0">
                    <a:pos x="64" y="0"/>
                  </a:cxn>
                  <a:cxn ang="0">
                    <a:pos x="52" y="0"/>
                  </a:cxn>
                  <a:cxn ang="0">
                    <a:pos x="48" y="2"/>
                  </a:cxn>
                  <a:cxn ang="0">
                    <a:pos x="38" y="2"/>
                  </a:cxn>
                  <a:cxn ang="0">
                    <a:pos x="31" y="4"/>
                  </a:cxn>
                  <a:cxn ang="0">
                    <a:pos x="11" y="14"/>
                  </a:cxn>
                  <a:cxn ang="0">
                    <a:pos x="7" y="26"/>
                  </a:cxn>
                  <a:cxn ang="0">
                    <a:pos x="2" y="45"/>
                  </a:cxn>
                  <a:cxn ang="0">
                    <a:pos x="0" y="57"/>
                  </a:cxn>
                  <a:cxn ang="0">
                    <a:pos x="2" y="69"/>
                  </a:cxn>
                  <a:cxn ang="0">
                    <a:pos x="2" y="81"/>
                  </a:cxn>
                  <a:cxn ang="0">
                    <a:pos x="7" y="93"/>
                  </a:cxn>
                  <a:cxn ang="0">
                    <a:pos x="11" y="108"/>
                  </a:cxn>
                  <a:cxn ang="0">
                    <a:pos x="26" y="115"/>
                  </a:cxn>
                  <a:cxn ang="0">
                    <a:pos x="33" y="115"/>
                  </a:cxn>
                  <a:cxn ang="0">
                    <a:pos x="38" y="117"/>
                  </a:cxn>
                  <a:cxn ang="0">
                    <a:pos x="64" y="117"/>
                  </a:cxn>
                  <a:cxn ang="0">
                    <a:pos x="69" y="115"/>
                  </a:cxn>
                  <a:cxn ang="0">
                    <a:pos x="76" y="115"/>
                  </a:cxn>
                </a:cxnLst>
                <a:rect l="0" t="0" r="r" b="b"/>
                <a:pathLst>
                  <a:path w="101" h="117">
                    <a:moveTo>
                      <a:pt x="76" y="115"/>
                    </a:moveTo>
                    <a:lnTo>
                      <a:pt x="81" y="112"/>
                    </a:lnTo>
                    <a:lnTo>
                      <a:pt x="95" y="105"/>
                    </a:lnTo>
                    <a:lnTo>
                      <a:pt x="100" y="79"/>
                    </a:lnTo>
                    <a:lnTo>
                      <a:pt x="100" y="28"/>
                    </a:lnTo>
                    <a:lnTo>
                      <a:pt x="95" y="4"/>
                    </a:lnTo>
                    <a:lnTo>
                      <a:pt x="91" y="4"/>
                    </a:lnTo>
                    <a:lnTo>
                      <a:pt x="86" y="2"/>
                    </a:lnTo>
                    <a:lnTo>
                      <a:pt x="69" y="2"/>
                    </a:lnTo>
                    <a:lnTo>
                      <a:pt x="64" y="0"/>
                    </a:lnTo>
                    <a:lnTo>
                      <a:pt x="52" y="0"/>
                    </a:lnTo>
                    <a:lnTo>
                      <a:pt x="48" y="2"/>
                    </a:lnTo>
                    <a:lnTo>
                      <a:pt x="38" y="2"/>
                    </a:lnTo>
                    <a:lnTo>
                      <a:pt x="31" y="4"/>
                    </a:lnTo>
                    <a:lnTo>
                      <a:pt x="11" y="14"/>
                    </a:lnTo>
                    <a:lnTo>
                      <a:pt x="7" y="26"/>
                    </a:lnTo>
                    <a:lnTo>
                      <a:pt x="2" y="45"/>
                    </a:lnTo>
                    <a:lnTo>
                      <a:pt x="0" y="57"/>
                    </a:lnTo>
                    <a:lnTo>
                      <a:pt x="2" y="69"/>
                    </a:lnTo>
                    <a:lnTo>
                      <a:pt x="2" y="81"/>
                    </a:lnTo>
                    <a:lnTo>
                      <a:pt x="7" y="93"/>
                    </a:lnTo>
                    <a:lnTo>
                      <a:pt x="11" y="108"/>
                    </a:lnTo>
                    <a:lnTo>
                      <a:pt x="26" y="115"/>
                    </a:lnTo>
                    <a:lnTo>
                      <a:pt x="33" y="115"/>
                    </a:lnTo>
                    <a:lnTo>
                      <a:pt x="38" y="117"/>
                    </a:lnTo>
                    <a:lnTo>
                      <a:pt x="64" y="117"/>
                    </a:lnTo>
                    <a:lnTo>
                      <a:pt x="69" y="115"/>
                    </a:lnTo>
                    <a:lnTo>
                      <a:pt x="76" y="11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1" name="Freeform 1407"/>
              <p:cNvSpPr>
                <a:spLocks/>
              </p:cNvSpPr>
              <p:nvPr/>
            </p:nvSpPr>
            <p:spPr bwMode="auto">
              <a:xfrm>
                <a:off x="4881" y="5505"/>
                <a:ext cx="96" cy="113"/>
              </a:xfrm>
              <a:custGeom>
                <a:avLst/>
                <a:gdLst/>
                <a:ahLst/>
                <a:cxnLst>
                  <a:cxn ang="0">
                    <a:pos x="31" y="110"/>
                  </a:cxn>
                  <a:cxn ang="0">
                    <a:pos x="35" y="110"/>
                  </a:cxn>
                  <a:cxn ang="0">
                    <a:pos x="40" y="112"/>
                  </a:cxn>
                  <a:cxn ang="0">
                    <a:pos x="55" y="112"/>
                  </a:cxn>
                  <a:cxn ang="0">
                    <a:pos x="60" y="110"/>
                  </a:cxn>
                  <a:cxn ang="0">
                    <a:pos x="64" y="110"/>
                  </a:cxn>
                  <a:cxn ang="0">
                    <a:pos x="69" y="108"/>
                  </a:cxn>
                  <a:cxn ang="0">
                    <a:pos x="76" y="105"/>
                  </a:cxn>
                  <a:cxn ang="0">
                    <a:pos x="91" y="98"/>
                  </a:cxn>
                  <a:cxn ang="0">
                    <a:pos x="93" y="74"/>
                  </a:cxn>
                  <a:cxn ang="0">
                    <a:pos x="95" y="52"/>
                  </a:cxn>
                  <a:cxn ang="0">
                    <a:pos x="91" y="4"/>
                  </a:cxn>
                  <a:cxn ang="0">
                    <a:pos x="79" y="4"/>
                  </a:cxn>
                  <a:cxn ang="0">
                    <a:pos x="74" y="2"/>
                  </a:cxn>
                  <a:cxn ang="0">
                    <a:pos x="60" y="2"/>
                  </a:cxn>
                  <a:cxn ang="0">
                    <a:pos x="55" y="0"/>
                  </a:cxn>
                  <a:cxn ang="0">
                    <a:pos x="50" y="0"/>
                  </a:cxn>
                  <a:cxn ang="0">
                    <a:pos x="45" y="2"/>
                  </a:cxn>
                  <a:cxn ang="0">
                    <a:pos x="35" y="2"/>
                  </a:cxn>
                  <a:cxn ang="0">
                    <a:pos x="16" y="12"/>
                  </a:cxn>
                  <a:cxn ang="0">
                    <a:pos x="11" y="16"/>
                  </a:cxn>
                  <a:cxn ang="0">
                    <a:pos x="7" y="24"/>
                  </a:cxn>
                  <a:cxn ang="0">
                    <a:pos x="4" y="36"/>
                  </a:cxn>
                  <a:cxn ang="0">
                    <a:pos x="0" y="55"/>
                  </a:cxn>
                  <a:cxn ang="0">
                    <a:pos x="0" y="64"/>
                  </a:cxn>
                  <a:cxn ang="0">
                    <a:pos x="2" y="76"/>
                  </a:cxn>
                  <a:cxn ang="0">
                    <a:pos x="7" y="86"/>
                  </a:cxn>
                  <a:cxn ang="0">
                    <a:pos x="11" y="100"/>
                  </a:cxn>
                  <a:cxn ang="0">
                    <a:pos x="31" y="110"/>
                  </a:cxn>
                </a:cxnLst>
                <a:rect l="0" t="0" r="r" b="b"/>
                <a:pathLst>
                  <a:path w="96" h="113">
                    <a:moveTo>
                      <a:pt x="31" y="110"/>
                    </a:moveTo>
                    <a:lnTo>
                      <a:pt x="35" y="110"/>
                    </a:lnTo>
                    <a:lnTo>
                      <a:pt x="40" y="112"/>
                    </a:lnTo>
                    <a:lnTo>
                      <a:pt x="55" y="112"/>
                    </a:lnTo>
                    <a:lnTo>
                      <a:pt x="60" y="110"/>
                    </a:lnTo>
                    <a:lnTo>
                      <a:pt x="64" y="110"/>
                    </a:lnTo>
                    <a:lnTo>
                      <a:pt x="69" y="108"/>
                    </a:lnTo>
                    <a:lnTo>
                      <a:pt x="76" y="105"/>
                    </a:lnTo>
                    <a:lnTo>
                      <a:pt x="91" y="98"/>
                    </a:lnTo>
                    <a:lnTo>
                      <a:pt x="93" y="74"/>
                    </a:lnTo>
                    <a:lnTo>
                      <a:pt x="95" y="52"/>
                    </a:lnTo>
                    <a:lnTo>
                      <a:pt x="91" y="4"/>
                    </a:lnTo>
                    <a:lnTo>
                      <a:pt x="79" y="4"/>
                    </a:lnTo>
                    <a:lnTo>
                      <a:pt x="74" y="2"/>
                    </a:lnTo>
                    <a:lnTo>
                      <a:pt x="60" y="2"/>
                    </a:lnTo>
                    <a:lnTo>
                      <a:pt x="55" y="0"/>
                    </a:lnTo>
                    <a:lnTo>
                      <a:pt x="50" y="0"/>
                    </a:lnTo>
                    <a:lnTo>
                      <a:pt x="45" y="2"/>
                    </a:lnTo>
                    <a:lnTo>
                      <a:pt x="35" y="2"/>
                    </a:lnTo>
                    <a:lnTo>
                      <a:pt x="16" y="12"/>
                    </a:lnTo>
                    <a:lnTo>
                      <a:pt x="11" y="16"/>
                    </a:lnTo>
                    <a:lnTo>
                      <a:pt x="7" y="24"/>
                    </a:lnTo>
                    <a:lnTo>
                      <a:pt x="4" y="36"/>
                    </a:lnTo>
                    <a:lnTo>
                      <a:pt x="0" y="55"/>
                    </a:lnTo>
                    <a:lnTo>
                      <a:pt x="0" y="64"/>
                    </a:lnTo>
                    <a:lnTo>
                      <a:pt x="2" y="76"/>
                    </a:lnTo>
                    <a:lnTo>
                      <a:pt x="7" y="86"/>
                    </a:lnTo>
                    <a:lnTo>
                      <a:pt x="11" y="100"/>
                    </a:lnTo>
                    <a:lnTo>
                      <a:pt x="31" y="110"/>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1408"/>
              <p:cNvSpPr>
                <a:spLocks/>
              </p:cNvSpPr>
              <p:nvPr/>
            </p:nvSpPr>
            <p:spPr bwMode="auto">
              <a:xfrm>
                <a:off x="4884" y="5510"/>
                <a:ext cx="88" cy="106"/>
              </a:xfrm>
              <a:custGeom>
                <a:avLst/>
                <a:gdLst/>
                <a:ahLst/>
                <a:cxnLst>
                  <a:cxn ang="0">
                    <a:pos x="2" y="69"/>
                  </a:cxn>
                  <a:cxn ang="0">
                    <a:pos x="7" y="79"/>
                  </a:cxn>
                  <a:cxn ang="0">
                    <a:pos x="12" y="91"/>
                  </a:cxn>
                  <a:cxn ang="0">
                    <a:pos x="16" y="93"/>
                  </a:cxn>
                  <a:cxn ang="0">
                    <a:pos x="21" y="98"/>
                  </a:cxn>
                  <a:cxn ang="0">
                    <a:pos x="26" y="100"/>
                  </a:cxn>
                  <a:cxn ang="0">
                    <a:pos x="31" y="100"/>
                  </a:cxn>
                  <a:cxn ang="0">
                    <a:pos x="33" y="103"/>
                  </a:cxn>
                  <a:cxn ang="0">
                    <a:pos x="38" y="103"/>
                  </a:cxn>
                  <a:cxn ang="0">
                    <a:pos x="43" y="105"/>
                  </a:cxn>
                  <a:cxn ang="0">
                    <a:pos x="48" y="105"/>
                  </a:cxn>
                  <a:cxn ang="0">
                    <a:pos x="52" y="103"/>
                  </a:cxn>
                  <a:cxn ang="0">
                    <a:pos x="57" y="103"/>
                  </a:cxn>
                  <a:cxn ang="0">
                    <a:pos x="62" y="100"/>
                  </a:cxn>
                  <a:cxn ang="0">
                    <a:pos x="64" y="100"/>
                  </a:cxn>
                  <a:cxn ang="0">
                    <a:pos x="74" y="96"/>
                  </a:cxn>
                  <a:cxn ang="0">
                    <a:pos x="79" y="93"/>
                  </a:cxn>
                  <a:cxn ang="0">
                    <a:pos x="84" y="88"/>
                  </a:cxn>
                  <a:cxn ang="0">
                    <a:pos x="86" y="79"/>
                  </a:cxn>
                  <a:cxn ang="0">
                    <a:pos x="88" y="67"/>
                  </a:cxn>
                  <a:cxn ang="0">
                    <a:pos x="88" y="26"/>
                  </a:cxn>
                  <a:cxn ang="0">
                    <a:pos x="86" y="14"/>
                  </a:cxn>
                  <a:cxn ang="0">
                    <a:pos x="84" y="4"/>
                  </a:cxn>
                  <a:cxn ang="0">
                    <a:pos x="79" y="2"/>
                  </a:cxn>
                  <a:cxn ang="0">
                    <a:pos x="69" y="2"/>
                  </a:cxn>
                  <a:cxn ang="0">
                    <a:pos x="64" y="0"/>
                  </a:cxn>
                  <a:cxn ang="0">
                    <a:pos x="33" y="0"/>
                  </a:cxn>
                  <a:cxn ang="0">
                    <a:pos x="28" y="2"/>
                  </a:cxn>
                  <a:cxn ang="0">
                    <a:pos x="26" y="4"/>
                  </a:cxn>
                  <a:cxn ang="0">
                    <a:pos x="21" y="7"/>
                  </a:cxn>
                  <a:cxn ang="0">
                    <a:pos x="16" y="9"/>
                  </a:cxn>
                  <a:cxn ang="0">
                    <a:pos x="12" y="14"/>
                  </a:cxn>
                  <a:cxn ang="0">
                    <a:pos x="7" y="21"/>
                  </a:cxn>
                  <a:cxn ang="0">
                    <a:pos x="0" y="50"/>
                  </a:cxn>
                  <a:cxn ang="0">
                    <a:pos x="0" y="60"/>
                  </a:cxn>
                  <a:cxn ang="0">
                    <a:pos x="2" y="69"/>
                  </a:cxn>
                </a:cxnLst>
                <a:rect l="0" t="0" r="r" b="b"/>
                <a:pathLst>
                  <a:path w="88" h="106">
                    <a:moveTo>
                      <a:pt x="2" y="69"/>
                    </a:moveTo>
                    <a:lnTo>
                      <a:pt x="7" y="79"/>
                    </a:lnTo>
                    <a:lnTo>
                      <a:pt x="12" y="91"/>
                    </a:lnTo>
                    <a:lnTo>
                      <a:pt x="16" y="93"/>
                    </a:lnTo>
                    <a:lnTo>
                      <a:pt x="21" y="98"/>
                    </a:lnTo>
                    <a:lnTo>
                      <a:pt x="26" y="100"/>
                    </a:lnTo>
                    <a:lnTo>
                      <a:pt x="31" y="100"/>
                    </a:lnTo>
                    <a:lnTo>
                      <a:pt x="33" y="103"/>
                    </a:lnTo>
                    <a:lnTo>
                      <a:pt x="38" y="103"/>
                    </a:lnTo>
                    <a:lnTo>
                      <a:pt x="43" y="105"/>
                    </a:lnTo>
                    <a:lnTo>
                      <a:pt x="48" y="105"/>
                    </a:lnTo>
                    <a:lnTo>
                      <a:pt x="52" y="103"/>
                    </a:lnTo>
                    <a:lnTo>
                      <a:pt x="57" y="103"/>
                    </a:lnTo>
                    <a:lnTo>
                      <a:pt x="62" y="100"/>
                    </a:lnTo>
                    <a:lnTo>
                      <a:pt x="64" y="100"/>
                    </a:lnTo>
                    <a:lnTo>
                      <a:pt x="74" y="96"/>
                    </a:lnTo>
                    <a:lnTo>
                      <a:pt x="79" y="93"/>
                    </a:lnTo>
                    <a:lnTo>
                      <a:pt x="84" y="88"/>
                    </a:lnTo>
                    <a:lnTo>
                      <a:pt x="86" y="79"/>
                    </a:lnTo>
                    <a:lnTo>
                      <a:pt x="88" y="67"/>
                    </a:lnTo>
                    <a:lnTo>
                      <a:pt x="88" y="26"/>
                    </a:lnTo>
                    <a:lnTo>
                      <a:pt x="86" y="14"/>
                    </a:lnTo>
                    <a:lnTo>
                      <a:pt x="84" y="4"/>
                    </a:lnTo>
                    <a:lnTo>
                      <a:pt x="79" y="2"/>
                    </a:lnTo>
                    <a:lnTo>
                      <a:pt x="69" y="2"/>
                    </a:lnTo>
                    <a:lnTo>
                      <a:pt x="64" y="0"/>
                    </a:lnTo>
                    <a:lnTo>
                      <a:pt x="33" y="0"/>
                    </a:lnTo>
                    <a:lnTo>
                      <a:pt x="28" y="2"/>
                    </a:lnTo>
                    <a:lnTo>
                      <a:pt x="26" y="4"/>
                    </a:lnTo>
                    <a:lnTo>
                      <a:pt x="21" y="7"/>
                    </a:lnTo>
                    <a:lnTo>
                      <a:pt x="16" y="9"/>
                    </a:lnTo>
                    <a:lnTo>
                      <a:pt x="12" y="14"/>
                    </a:lnTo>
                    <a:lnTo>
                      <a:pt x="7" y="21"/>
                    </a:lnTo>
                    <a:lnTo>
                      <a:pt x="0" y="50"/>
                    </a:lnTo>
                    <a:lnTo>
                      <a:pt x="0" y="60"/>
                    </a:lnTo>
                    <a:lnTo>
                      <a:pt x="2" y="69"/>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3" name="Freeform 1409"/>
              <p:cNvSpPr>
                <a:spLocks/>
              </p:cNvSpPr>
              <p:nvPr/>
            </p:nvSpPr>
            <p:spPr bwMode="auto">
              <a:xfrm>
                <a:off x="4886" y="5512"/>
                <a:ext cx="84" cy="99"/>
              </a:xfrm>
              <a:custGeom>
                <a:avLst/>
                <a:gdLst/>
                <a:ahLst/>
                <a:cxnLst>
                  <a:cxn ang="0">
                    <a:pos x="2" y="64"/>
                  </a:cxn>
                  <a:cxn ang="0">
                    <a:pos x="11" y="84"/>
                  </a:cxn>
                  <a:cxn ang="0">
                    <a:pos x="16" y="88"/>
                  </a:cxn>
                  <a:cxn ang="0">
                    <a:pos x="21" y="91"/>
                  </a:cxn>
                  <a:cxn ang="0">
                    <a:pos x="24" y="93"/>
                  </a:cxn>
                  <a:cxn ang="0">
                    <a:pos x="33" y="98"/>
                  </a:cxn>
                  <a:cxn ang="0">
                    <a:pos x="48" y="98"/>
                  </a:cxn>
                  <a:cxn ang="0">
                    <a:pos x="52" y="96"/>
                  </a:cxn>
                  <a:cxn ang="0">
                    <a:pos x="57" y="96"/>
                  </a:cxn>
                  <a:cxn ang="0">
                    <a:pos x="60" y="93"/>
                  </a:cxn>
                  <a:cxn ang="0">
                    <a:pos x="64" y="91"/>
                  </a:cxn>
                  <a:cxn ang="0">
                    <a:pos x="69" y="88"/>
                  </a:cxn>
                  <a:cxn ang="0">
                    <a:pos x="71" y="86"/>
                  </a:cxn>
                  <a:cxn ang="0">
                    <a:pos x="76" y="84"/>
                  </a:cxn>
                  <a:cxn ang="0">
                    <a:pos x="79" y="72"/>
                  </a:cxn>
                  <a:cxn ang="0">
                    <a:pos x="81" y="64"/>
                  </a:cxn>
                  <a:cxn ang="0">
                    <a:pos x="84" y="52"/>
                  </a:cxn>
                  <a:cxn ang="0">
                    <a:pos x="84" y="43"/>
                  </a:cxn>
                  <a:cxn ang="0">
                    <a:pos x="81" y="33"/>
                  </a:cxn>
                  <a:cxn ang="0">
                    <a:pos x="81" y="24"/>
                  </a:cxn>
                  <a:cxn ang="0">
                    <a:pos x="76" y="4"/>
                  </a:cxn>
                  <a:cxn ang="0">
                    <a:pos x="71" y="4"/>
                  </a:cxn>
                  <a:cxn ang="0">
                    <a:pos x="69" y="2"/>
                  </a:cxn>
                  <a:cxn ang="0">
                    <a:pos x="60" y="2"/>
                  </a:cxn>
                  <a:cxn ang="0">
                    <a:pos x="57" y="0"/>
                  </a:cxn>
                  <a:cxn ang="0">
                    <a:pos x="31" y="0"/>
                  </a:cxn>
                  <a:cxn ang="0">
                    <a:pos x="28" y="2"/>
                  </a:cxn>
                  <a:cxn ang="0">
                    <a:pos x="24" y="4"/>
                  </a:cxn>
                  <a:cxn ang="0">
                    <a:pos x="21" y="7"/>
                  </a:cxn>
                  <a:cxn ang="0">
                    <a:pos x="16" y="9"/>
                  </a:cxn>
                  <a:cxn ang="0">
                    <a:pos x="11" y="14"/>
                  </a:cxn>
                  <a:cxn ang="0">
                    <a:pos x="7" y="21"/>
                  </a:cxn>
                  <a:cxn ang="0">
                    <a:pos x="2" y="31"/>
                  </a:cxn>
                  <a:cxn ang="0">
                    <a:pos x="0" y="38"/>
                  </a:cxn>
                  <a:cxn ang="0">
                    <a:pos x="0" y="55"/>
                  </a:cxn>
                  <a:cxn ang="0">
                    <a:pos x="2" y="64"/>
                  </a:cxn>
                </a:cxnLst>
                <a:rect l="0" t="0" r="r" b="b"/>
                <a:pathLst>
                  <a:path w="84" h="99">
                    <a:moveTo>
                      <a:pt x="2" y="64"/>
                    </a:moveTo>
                    <a:lnTo>
                      <a:pt x="11" y="84"/>
                    </a:lnTo>
                    <a:lnTo>
                      <a:pt x="16" y="88"/>
                    </a:lnTo>
                    <a:lnTo>
                      <a:pt x="21" y="91"/>
                    </a:lnTo>
                    <a:lnTo>
                      <a:pt x="24" y="93"/>
                    </a:lnTo>
                    <a:lnTo>
                      <a:pt x="33" y="98"/>
                    </a:lnTo>
                    <a:lnTo>
                      <a:pt x="48" y="98"/>
                    </a:lnTo>
                    <a:lnTo>
                      <a:pt x="52" y="96"/>
                    </a:lnTo>
                    <a:lnTo>
                      <a:pt x="57" y="96"/>
                    </a:lnTo>
                    <a:lnTo>
                      <a:pt x="60" y="93"/>
                    </a:lnTo>
                    <a:lnTo>
                      <a:pt x="64" y="91"/>
                    </a:lnTo>
                    <a:lnTo>
                      <a:pt x="69" y="88"/>
                    </a:lnTo>
                    <a:lnTo>
                      <a:pt x="71" y="86"/>
                    </a:lnTo>
                    <a:lnTo>
                      <a:pt x="76" y="84"/>
                    </a:lnTo>
                    <a:lnTo>
                      <a:pt x="79" y="72"/>
                    </a:lnTo>
                    <a:lnTo>
                      <a:pt x="81" y="64"/>
                    </a:lnTo>
                    <a:lnTo>
                      <a:pt x="84" y="52"/>
                    </a:lnTo>
                    <a:lnTo>
                      <a:pt x="84" y="43"/>
                    </a:lnTo>
                    <a:lnTo>
                      <a:pt x="81" y="33"/>
                    </a:lnTo>
                    <a:lnTo>
                      <a:pt x="81" y="24"/>
                    </a:lnTo>
                    <a:lnTo>
                      <a:pt x="76" y="4"/>
                    </a:lnTo>
                    <a:lnTo>
                      <a:pt x="71" y="4"/>
                    </a:lnTo>
                    <a:lnTo>
                      <a:pt x="69" y="2"/>
                    </a:lnTo>
                    <a:lnTo>
                      <a:pt x="60" y="2"/>
                    </a:lnTo>
                    <a:lnTo>
                      <a:pt x="57" y="0"/>
                    </a:lnTo>
                    <a:lnTo>
                      <a:pt x="31" y="0"/>
                    </a:lnTo>
                    <a:lnTo>
                      <a:pt x="28" y="2"/>
                    </a:lnTo>
                    <a:lnTo>
                      <a:pt x="24" y="4"/>
                    </a:lnTo>
                    <a:lnTo>
                      <a:pt x="21" y="7"/>
                    </a:lnTo>
                    <a:lnTo>
                      <a:pt x="16" y="9"/>
                    </a:lnTo>
                    <a:lnTo>
                      <a:pt x="11" y="14"/>
                    </a:lnTo>
                    <a:lnTo>
                      <a:pt x="7" y="21"/>
                    </a:lnTo>
                    <a:lnTo>
                      <a:pt x="2" y="31"/>
                    </a:lnTo>
                    <a:lnTo>
                      <a:pt x="0" y="38"/>
                    </a:lnTo>
                    <a:lnTo>
                      <a:pt x="0" y="55"/>
                    </a:lnTo>
                    <a:lnTo>
                      <a:pt x="2" y="6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1410"/>
              <p:cNvSpPr>
                <a:spLocks/>
              </p:cNvSpPr>
              <p:nvPr/>
            </p:nvSpPr>
            <p:spPr bwMode="auto">
              <a:xfrm>
                <a:off x="4788" y="5503"/>
                <a:ext cx="43"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3"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5" name="Freeform 1411"/>
              <p:cNvSpPr>
                <a:spLocks/>
              </p:cNvSpPr>
              <p:nvPr/>
            </p:nvSpPr>
            <p:spPr bwMode="auto">
              <a:xfrm>
                <a:off x="4788" y="5512"/>
                <a:ext cx="43" cy="8"/>
              </a:xfrm>
              <a:custGeom>
                <a:avLst/>
                <a:gdLst/>
                <a:ahLst/>
                <a:cxnLst>
                  <a:cxn ang="0">
                    <a:pos x="2" y="2"/>
                  </a:cxn>
                  <a:cxn ang="0">
                    <a:pos x="2" y="2"/>
                  </a:cxn>
                  <a:cxn ang="0">
                    <a:pos x="0" y="7"/>
                  </a:cxn>
                  <a:cxn ang="0">
                    <a:pos x="43" y="2"/>
                  </a:cxn>
                  <a:cxn ang="0">
                    <a:pos x="43" y="0"/>
                  </a:cxn>
                  <a:cxn ang="0">
                    <a:pos x="2" y="2"/>
                  </a:cxn>
                </a:cxnLst>
                <a:rect l="0" t="0" r="r" b="b"/>
                <a:pathLst>
                  <a:path w="43" h="8">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1412"/>
              <p:cNvSpPr>
                <a:spLocks/>
              </p:cNvSpPr>
              <p:nvPr/>
            </p:nvSpPr>
            <p:spPr bwMode="auto">
              <a:xfrm>
                <a:off x="4790" y="5527"/>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7" name="Freeform 1413"/>
              <p:cNvSpPr>
                <a:spLocks/>
              </p:cNvSpPr>
              <p:nvPr/>
            </p:nvSpPr>
            <p:spPr bwMode="auto">
              <a:xfrm>
                <a:off x="4790" y="5527"/>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1414"/>
              <p:cNvSpPr>
                <a:spLocks/>
              </p:cNvSpPr>
              <p:nvPr/>
            </p:nvSpPr>
            <p:spPr bwMode="auto">
              <a:xfrm>
                <a:off x="4788" y="5546"/>
                <a:ext cx="43" cy="5"/>
              </a:xfrm>
              <a:custGeom>
                <a:avLst/>
                <a:gdLst/>
                <a:ahLst/>
                <a:cxnLst>
                  <a:cxn ang="0">
                    <a:pos x="2" y="2"/>
                  </a:cxn>
                  <a:cxn ang="0">
                    <a:pos x="2" y="2"/>
                  </a:cxn>
                  <a:cxn ang="0">
                    <a:pos x="0" y="4"/>
                  </a:cxn>
                  <a:cxn ang="0">
                    <a:pos x="43" y="2"/>
                  </a:cxn>
                  <a:cxn ang="0">
                    <a:pos x="43" y="0"/>
                  </a:cxn>
                  <a:cxn ang="0">
                    <a:pos x="2" y="2"/>
                  </a:cxn>
                </a:cxnLst>
                <a:rect l="0" t="0" r="r" b="b"/>
                <a:pathLst>
                  <a:path w="43"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9" name="Freeform 1415"/>
              <p:cNvSpPr>
                <a:spLocks/>
              </p:cNvSpPr>
              <p:nvPr/>
            </p:nvSpPr>
            <p:spPr bwMode="auto">
              <a:xfrm>
                <a:off x="4790" y="5532"/>
                <a:ext cx="41" cy="16"/>
              </a:xfrm>
              <a:custGeom>
                <a:avLst/>
                <a:gdLst/>
                <a:ahLst/>
                <a:cxnLst>
                  <a:cxn ang="0">
                    <a:pos x="0" y="2"/>
                  </a:cxn>
                  <a:cxn ang="0">
                    <a:pos x="0" y="16"/>
                  </a:cxn>
                  <a:cxn ang="0">
                    <a:pos x="40" y="16"/>
                  </a:cxn>
                  <a:cxn ang="0">
                    <a:pos x="40" y="0"/>
                  </a:cxn>
                  <a:cxn ang="0">
                    <a:pos x="0" y="2"/>
                  </a:cxn>
                </a:cxnLst>
                <a:rect l="0" t="0" r="r" b="b"/>
                <a:pathLst>
                  <a:path w="41" h="16">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0" name="Freeform 1416"/>
              <p:cNvSpPr>
                <a:spLocks/>
              </p:cNvSpPr>
              <p:nvPr/>
            </p:nvSpPr>
            <p:spPr bwMode="auto">
              <a:xfrm>
                <a:off x="4790" y="5577"/>
                <a:ext cx="41" cy="5"/>
              </a:xfrm>
              <a:custGeom>
                <a:avLst/>
                <a:gdLst/>
                <a:ahLst/>
                <a:cxnLst>
                  <a:cxn ang="0">
                    <a:pos x="0" y="2"/>
                  </a:cxn>
                  <a:cxn ang="0">
                    <a:pos x="0" y="4"/>
                  </a:cxn>
                  <a:cxn ang="0">
                    <a:pos x="40" y="4"/>
                  </a:cxn>
                  <a:cxn ang="0">
                    <a:pos x="40" y="0"/>
                  </a:cxn>
                  <a:cxn ang="0">
                    <a:pos x="0" y="2"/>
                  </a:cxn>
                </a:cxnLst>
                <a:rect l="0" t="0" r="r" b="b"/>
                <a:pathLst>
                  <a:path w="41" h="5">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1" name="Freeform 1417"/>
              <p:cNvSpPr>
                <a:spLocks/>
              </p:cNvSpPr>
              <p:nvPr/>
            </p:nvSpPr>
            <p:spPr bwMode="auto">
              <a:xfrm>
                <a:off x="4876" y="5673"/>
                <a:ext cx="111" cy="10"/>
              </a:xfrm>
              <a:custGeom>
                <a:avLst/>
                <a:gdLst/>
                <a:ahLst/>
                <a:cxnLst>
                  <a:cxn ang="0">
                    <a:pos x="0" y="0"/>
                  </a:cxn>
                  <a:cxn ang="0">
                    <a:pos x="0" y="9"/>
                  </a:cxn>
                  <a:cxn ang="0">
                    <a:pos x="2" y="4"/>
                  </a:cxn>
                  <a:cxn ang="0">
                    <a:pos x="110" y="7"/>
                  </a:cxn>
                  <a:cxn ang="0">
                    <a:pos x="110" y="2"/>
                  </a:cxn>
                  <a:cxn ang="0">
                    <a:pos x="0" y="0"/>
                  </a:cxn>
                </a:cxnLst>
                <a:rect l="0" t="0" r="r" b="b"/>
                <a:pathLst>
                  <a:path w="111" h="10">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2" name="Freeform 1418"/>
              <p:cNvSpPr>
                <a:spLocks/>
              </p:cNvSpPr>
              <p:nvPr/>
            </p:nvSpPr>
            <p:spPr bwMode="auto">
              <a:xfrm>
                <a:off x="4876" y="5678"/>
                <a:ext cx="111" cy="5"/>
              </a:xfrm>
              <a:custGeom>
                <a:avLst/>
                <a:gdLst/>
                <a:ahLst/>
                <a:cxnLst>
                  <a:cxn ang="0">
                    <a:pos x="2" y="0"/>
                  </a:cxn>
                  <a:cxn ang="0">
                    <a:pos x="2" y="0"/>
                  </a:cxn>
                  <a:cxn ang="0">
                    <a:pos x="0" y="2"/>
                  </a:cxn>
                  <a:cxn ang="0">
                    <a:pos x="110" y="4"/>
                  </a:cxn>
                  <a:cxn ang="0">
                    <a:pos x="110" y="2"/>
                  </a:cxn>
                  <a:cxn ang="0">
                    <a:pos x="2" y="0"/>
                  </a:cxn>
                </a:cxnLst>
                <a:rect l="0" t="0" r="r" b="b"/>
                <a:pathLst>
                  <a:path w="111"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3" name="Freeform 1419"/>
              <p:cNvSpPr>
                <a:spLocks/>
              </p:cNvSpPr>
              <p:nvPr/>
            </p:nvSpPr>
            <p:spPr bwMode="auto">
              <a:xfrm>
                <a:off x="4879" y="5673"/>
                <a:ext cx="19" cy="5"/>
              </a:xfrm>
              <a:custGeom>
                <a:avLst/>
                <a:gdLst/>
                <a:ahLst/>
                <a:cxnLst>
                  <a:cxn ang="0">
                    <a:pos x="0" y="0"/>
                  </a:cxn>
                  <a:cxn ang="0">
                    <a:pos x="0" y="4"/>
                  </a:cxn>
                  <a:cxn ang="0">
                    <a:pos x="19" y="4"/>
                  </a:cxn>
                  <a:cxn ang="0">
                    <a:pos x="19" y="2"/>
                  </a:cxn>
                  <a:cxn ang="0">
                    <a:pos x="0" y="0"/>
                  </a:cxn>
                </a:cxnLst>
                <a:rect l="0" t="0" r="r" b="b"/>
                <a:pathLst>
                  <a:path w="19"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4" name="Freeform 1420"/>
              <p:cNvSpPr>
                <a:spLocks/>
              </p:cNvSpPr>
              <p:nvPr/>
            </p:nvSpPr>
            <p:spPr bwMode="auto">
              <a:xfrm>
                <a:off x="4900" y="5673"/>
                <a:ext cx="22" cy="5"/>
              </a:xfrm>
              <a:custGeom>
                <a:avLst/>
                <a:gdLst/>
                <a:ahLst/>
                <a:cxnLst>
                  <a:cxn ang="0">
                    <a:pos x="0" y="0"/>
                  </a:cxn>
                  <a:cxn ang="0">
                    <a:pos x="0" y="4"/>
                  </a:cxn>
                  <a:cxn ang="0">
                    <a:pos x="21" y="4"/>
                  </a:cxn>
                  <a:cxn ang="0">
                    <a:pos x="21" y="2"/>
                  </a:cxn>
                  <a:cxn ang="0">
                    <a:pos x="0" y="0"/>
                  </a:cxn>
                </a:cxnLst>
                <a:rect l="0" t="0" r="r" b="b"/>
                <a:pathLst>
                  <a:path w="22"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5" name="Freeform 1421"/>
              <p:cNvSpPr>
                <a:spLocks/>
              </p:cNvSpPr>
              <p:nvPr/>
            </p:nvSpPr>
            <p:spPr bwMode="auto">
              <a:xfrm>
                <a:off x="4924" y="5677"/>
                <a:ext cx="22" cy="0"/>
              </a:xfrm>
              <a:custGeom>
                <a:avLst/>
                <a:gdLst/>
                <a:ahLst/>
                <a:cxnLst>
                  <a:cxn ang="0">
                    <a:pos x="0" y="0"/>
                  </a:cxn>
                  <a:cxn ang="0">
                    <a:pos x="21" y="0"/>
                  </a:cxn>
                </a:cxnLst>
                <a:rect l="0" t="0" r="r" b="b"/>
                <a:pathLst>
                  <a:path w="22">
                    <a:moveTo>
                      <a:pt x="0" y="0"/>
                    </a:moveTo>
                    <a:lnTo>
                      <a:pt x="2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6" name="Freeform 1422"/>
              <p:cNvSpPr>
                <a:spLocks/>
              </p:cNvSpPr>
              <p:nvPr/>
            </p:nvSpPr>
            <p:spPr bwMode="auto">
              <a:xfrm>
                <a:off x="4953" y="5676"/>
                <a:ext cx="22" cy="4"/>
              </a:xfrm>
              <a:custGeom>
                <a:avLst/>
                <a:gdLst/>
                <a:ahLst/>
                <a:cxnLst>
                  <a:cxn ang="0">
                    <a:pos x="0" y="0"/>
                  </a:cxn>
                  <a:cxn ang="0">
                    <a:pos x="0" y="2"/>
                  </a:cxn>
                  <a:cxn ang="0">
                    <a:pos x="21" y="4"/>
                  </a:cxn>
                  <a:cxn ang="0">
                    <a:pos x="21" y="0"/>
                  </a:cxn>
                  <a:cxn ang="0">
                    <a:pos x="0" y="0"/>
                  </a:cxn>
                </a:cxnLst>
                <a:rect l="0" t="0" r="r" b="b"/>
                <a:pathLst>
                  <a:path w="22" h="4">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7" name="Freeform 1423"/>
              <p:cNvSpPr>
                <a:spLocks/>
              </p:cNvSpPr>
              <p:nvPr/>
            </p:nvSpPr>
            <p:spPr bwMode="auto">
              <a:xfrm>
                <a:off x="4900" y="5676"/>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8" name="Freeform 1424"/>
              <p:cNvSpPr>
                <a:spLocks/>
              </p:cNvSpPr>
              <p:nvPr/>
            </p:nvSpPr>
            <p:spPr bwMode="auto">
              <a:xfrm>
                <a:off x="4924" y="5677"/>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9" name="Freeform 1425"/>
              <p:cNvSpPr>
                <a:spLocks/>
              </p:cNvSpPr>
              <p:nvPr/>
            </p:nvSpPr>
            <p:spPr bwMode="auto">
              <a:xfrm>
                <a:off x="4953" y="5676"/>
                <a:ext cx="22" cy="2"/>
              </a:xfrm>
              <a:custGeom>
                <a:avLst/>
                <a:gdLst/>
                <a:ahLst/>
                <a:cxnLst>
                  <a:cxn ang="0">
                    <a:pos x="0" y="0"/>
                  </a:cxn>
                  <a:cxn ang="0">
                    <a:pos x="0" y="2"/>
                  </a:cxn>
                  <a:cxn ang="0">
                    <a:pos x="21" y="2"/>
                  </a:cxn>
                  <a:cxn ang="0">
                    <a:pos x="0" y="0"/>
                  </a:cxn>
                </a:cxnLst>
                <a:rect l="0" t="0" r="r" b="b"/>
                <a:pathLst>
                  <a:path w="22"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1426"/>
              <p:cNvSpPr>
                <a:spLocks/>
              </p:cNvSpPr>
              <p:nvPr/>
            </p:nvSpPr>
            <p:spPr bwMode="auto">
              <a:xfrm>
                <a:off x="5088" y="5476"/>
                <a:ext cx="12" cy="216"/>
              </a:xfrm>
              <a:custGeom>
                <a:avLst/>
                <a:gdLst/>
                <a:ahLst/>
                <a:cxnLst>
                  <a:cxn ang="0">
                    <a:pos x="9" y="19"/>
                  </a:cxn>
                  <a:cxn ang="0">
                    <a:pos x="9" y="19"/>
                  </a:cxn>
                  <a:cxn ang="0">
                    <a:pos x="0" y="0"/>
                  </a:cxn>
                  <a:cxn ang="0">
                    <a:pos x="0" y="215"/>
                  </a:cxn>
                  <a:cxn ang="0">
                    <a:pos x="11" y="206"/>
                  </a:cxn>
                  <a:cxn ang="0">
                    <a:pos x="11" y="28"/>
                  </a:cxn>
                  <a:cxn ang="0">
                    <a:pos x="9" y="19"/>
                  </a:cxn>
                </a:cxnLst>
                <a:rect l="0" t="0" r="r" b="b"/>
                <a:pathLst>
                  <a:path w="12" h="216">
                    <a:moveTo>
                      <a:pt x="9" y="19"/>
                    </a:moveTo>
                    <a:lnTo>
                      <a:pt x="9" y="19"/>
                    </a:lnTo>
                    <a:lnTo>
                      <a:pt x="0" y="0"/>
                    </a:lnTo>
                    <a:lnTo>
                      <a:pt x="0" y="215"/>
                    </a:lnTo>
                    <a:lnTo>
                      <a:pt x="11" y="206"/>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1" name="Freeform 1427"/>
              <p:cNvSpPr>
                <a:spLocks/>
              </p:cNvSpPr>
              <p:nvPr/>
            </p:nvSpPr>
            <p:spPr bwMode="auto">
              <a:xfrm>
                <a:off x="5155" y="5534"/>
                <a:ext cx="21"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4" y="141"/>
                  </a:cxn>
                  <a:cxn ang="0">
                    <a:pos x="16" y="129"/>
                  </a:cxn>
                  <a:cxn ang="0">
                    <a:pos x="19" y="115"/>
                  </a:cxn>
                  <a:cxn ang="0">
                    <a:pos x="19" y="95"/>
                  </a:cxn>
                  <a:cxn ang="0">
                    <a:pos x="21" y="79"/>
                  </a:cxn>
                  <a:cxn ang="0">
                    <a:pos x="21" y="62"/>
                  </a:cxn>
                  <a:cxn ang="0">
                    <a:pos x="19" y="43"/>
                  </a:cxn>
                  <a:cxn ang="0">
                    <a:pos x="19" y="26"/>
                  </a:cxn>
                  <a:cxn ang="0">
                    <a:pos x="16" y="9"/>
                  </a:cxn>
                </a:cxnLst>
                <a:rect l="0" t="0" r="r" b="b"/>
                <a:pathLst>
                  <a:path w="21" h="144">
                    <a:moveTo>
                      <a:pt x="16" y="9"/>
                    </a:moveTo>
                    <a:lnTo>
                      <a:pt x="2" y="0"/>
                    </a:lnTo>
                    <a:lnTo>
                      <a:pt x="4" y="23"/>
                    </a:lnTo>
                    <a:lnTo>
                      <a:pt x="7" y="43"/>
                    </a:lnTo>
                    <a:lnTo>
                      <a:pt x="7" y="76"/>
                    </a:lnTo>
                    <a:lnTo>
                      <a:pt x="2" y="105"/>
                    </a:lnTo>
                    <a:lnTo>
                      <a:pt x="2" y="124"/>
                    </a:lnTo>
                    <a:lnTo>
                      <a:pt x="0" y="143"/>
                    </a:lnTo>
                    <a:lnTo>
                      <a:pt x="14" y="141"/>
                    </a:lnTo>
                    <a:lnTo>
                      <a:pt x="16" y="129"/>
                    </a:lnTo>
                    <a:lnTo>
                      <a:pt x="19" y="115"/>
                    </a:lnTo>
                    <a:lnTo>
                      <a:pt x="19" y="95"/>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2" name="Freeform 1428"/>
              <p:cNvSpPr>
                <a:spLocks/>
              </p:cNvSpPr>
              <p:nvPr/>
            </p:nvSpPr>
            <p:spPr bwMode="auto">
              <a:xfrm>
                <a:off x="5152" y="5534"/>
                <a:ext cx="20" cy="144"/>
              </a:xfrm>
              <a:custGeom>
                <a:avLst/>
                <a:gdLst/>
                <a:ahLst/>
                <a:cxnLst>
                  <a:cxn ang="0">
                    <a:pos x="0" y="0"/>
                  </a:cxn>
                  <a:cxn ang="0">
                    <a:pos x="4" y="21"/>
                  </a:cxn>
                  <a:cxn ang="0">
                    <a:pos x="4" y="43"/>
                  </a:cxn>
                  <a:cxn ang="0">
                    <a:pos x="7" y="60"/>
                  </a:cxn>
                  <a:cxn ang="0">
                    <a:pos x="4" y="74"/>
                  </a:cxn>
                  <a:cxn ang="0">
                    <a:pos x="4" y="91"/>
                  </a:cxn>
                  <a:cxn ang="0">
                    <a:pos x="2" y="105"/>
                  </a:cxn>
                  <a:cxn ang="0">
                    <a:pos x="0" y="124"/>
                  </a:cxn>
                  <a:cxn ang="0">
                    <a:pos x="0" y="143"/>
                  </a:cxn>
                  <a:cxn ang="0">
                    <a:pos x="12" y="143"/>
                  </a:cxn>
                  <a:cxn ang="0">
                    <a:pos x="14" y="141"/>
                  </a:cxn>
                  <a:cxn ang="0">
                    <a:pos x="16" y="129"/>
                  </a:cxn>
                  <a:cxn ang="0">
                    <a:pos x="19" y="112"/>
                  </a:cxn>
                  <a:cxn ang="0">
                    <a:pos x="19" y="23"/>
                  </a:cxn>
                  <a:cxn ang="0">
                    <a:pos x="16" y="9"/>
                  </a:cxn>
                  <a:cxn ang="0">
                    <a:pos x="14" y="7"/>
                  </a:cxn>
                  <a:cxn ang="0">
                    <a:pos x="9" y="4"/>
                  </a:cxn>
                  <a:cxn ang="0">
                    <a:pos x="4" y="2"/>
                  </a:cxn>
                  <a:cxn ang="0">
                    <a:pos x="0" y="0"/>
                  </a:cxn>
                </a:cxnLst>
                <a:rect l="0" t="0" r="r" b="b"/>
                <a:pathLst>
                  <a:path w="20" h="144">
                    <a:moveTo>
                      <a:pt x="0" y="0"/>
                    </a:moveTo>
                    <a:lnTo>
                      <a:pt x="4" y="21"/>
                    </a:lnTo>
                    <a:lnTo>
                      <a:pt x="4" y="43"/>
                    </a:lnTo>
                    <a:lnTo>
                      <a:pt x="7" y="60"/>
                    </a:lnTo>
                    <a:lnTo>
                      <a:pt x="4" y="74"/>
                    </a:lnTo>
                    <a:lnTo>
                      <a:pt x="4" y="91"/>
                    </a:lnTo>
                    <a:lnTo>
                      <a:pt x="2" y="105"/>
                    </a:lnTo>
                    <a:lnTo>
                      <a:pt x="0" y="124"/>
                    </a:lnTo>
                    <a:lnTo>
                      <a:pt x="0" y="143"/>
                    </a:lnTo>
                    <a:lnTo>
                      <a:pt x="12" y="143"/>
                    </a:lnTo>
                    <a:lnTo>
                      <a:pt x="14" y="141"/>
                    </a:lnTo>
                    <a:lnTo>
                      <a:pt x="16" y="129"/>
                    </a:lnTo>
                    <a:lnTo>
                      <a:pt x="19" y="112"/>
                    </a:lnTo>
                    <a:lnTo>
                      <a:pt x="19" y="23"/>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3" name="Freeform 1429"/>
              <p:cNvSpPr>
                <a:spLocks/>
              </p:cNvSpPr>
              <p:nvPr/>
            </p:nvSpPr>
            <p:spPr bwMode="auto">
              <a:xfrm>
                <a:off x="5148" y="5532"/>
                <a:ext cx="21" cy="146"/>
              </a:xfrm>
              <a:custGeom>
                <a:avLst/>
                <a:gdLst/>
                <a:ahLst/>
                <a:cxnLst>
                  <a:cxn ang="0">
                    <a:pos x="7" y="23"/>
                  </a:cxn>
                  <a:cxn ang="0">
                    <a:pos x="7" y="76"/>
                  </a:cxn>
                  <a:cxn ang="0">
                    <a:pos x="4" y="91"/>
                  </a:cxn>
                  <a:cxn ang="0">
                    <a:pos x="4" y="107"/>
                  </a:cxn>
                  <a:cxn ang="0">
                    <a:pos x="0" y="146"/>
                  </a:cxn>
                  <a:cxn ang="0">
                    <a:pos x="9" y="146"/>
                  </a:cxn>
                  <a:cxn ang="0">
                    <a:pos x="12" y="143"/>
                  </a:cxn>
                  <a:cxn ang="0">
                    <a:pos x="16" y="143"/>
                  </a:cxn>
                  <a:cxn ang="0">
                    <a:pos x="19" y="115"/>
                  </a:cxn>
                  <a:cxn ang="0">
                    <a:pos x="21" y="79"/>
                  </a:cxn>
                  <a:cxn ang="0">
                    <a:pos x="21" y="43"/>
                  </a:cxn>
                  <a:cxn ang="0">
                    <a:pos x="19" y="9"/>
                  </a:cxn>
                  <a:cxn ang="0">
                    <a:pos x="16" y="9"/>
                  </a:cxn>
                  <a:cxn ang="0">
                    <a:pos x="14" y="4"/>
                  </a:cxn>
                  <a:cxn ang="0">
                    <a:pos x="9" y="4"/>
                  </a:cxn>
                  <a:cxn ang="0">
                    <a:pos x="4" y="0"/>
                  </a:cxn>
                  <a:cxn ang="0">
                    <a:pos x="2" y="0"/>
                  </a:cxn>
                  <a:cxn ang="0">
                    <a:pos x="7" y="23"/>
                  </a:cxn>
                </a:cxnLst>
                <a:rect l="0" t="0" r="r" b="b"/>
                <a:pathLst>
                  <a:path w="21" h="146">
                    <a:moveTo>
                      <a:pt x="7" y="23"/>
                    </a:moveTo>
                    <a:lnTo>
                      <a:pt x="7" y="76"/>
                    </a:lnTo>
                    <a:lnTo>
                      <a:pt x="4" y="91"/>
                    </a:lnTo>
                    <a:lnTo>
                      <a:pt x="4" y="107"/>
                    </a:lnTo>
                    <a:lnTo>
                      <a:pt x="0" y="146"/>
                    </a:lnTo>
                    <a:lnTo>
                      <a:pt x="9" y="146"/>
                    </a:lnTo>
                    <a:lnTo>
                      <a:pt x="12" y="143"/>
                    </a:lnTo>
                    <a:lnTo>
                      <a:pt x="16" y="143"/>
                    </a:lnTo>
                    <a:lnTo>
                      <a:pt x="19" y="115"/>
                    </a:lnTo>
                    <a:lnTo>
                      <a:pt x="21" y="79"/>
                    </a:lnTo>
                    <a:lnTo>
                      <a:pt x="21" y="43"/>
                    </a:lnTo>
                    <a:lnTo>
                      <a:pt x="19" y="9"/>
                    </a:lnTo>
                    <a:lnTo>
                      <a:pt x="16" y="9"/>
                    </a:lnTo>
                    <a:lnTo>
                      <a:pt x="14"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4" name="Freeform 1430"/>
              <p:cNvSpPr>
                <a:spLocks/>
              </p:cNvSpPr>
              <p:nvPr/>
            </p:nvSpPr>
            <p:spPr bwMode="auto">
              <a:xfrm>
                <a:off x="5145" y="5529"/>
                <a:ext cx="22" cy="151"/>
              </a:xfrm>
              <a:custGeom>
                <a:avLst/>
                <a:gdLst/>
                <a:ahLst/>
                <a:cxnLst>
                  <a:cxn ang="0">
                    <a:pos x="0" y="129"/>
                  </a:cxn>
                  <a:cxn ang="0">
                    <a:pos x="0" y="151"/>
                  </a:cxn>
                  <a:cxn ang="0">
                    <a:pos x="2" y="148"/>
                  </a:cxn>
                  <a:cxn ang="0">
                    <a:pos x="9" y="148"/>
                  </a:cxn>
                  <a:cxn ang="0">
                    <a:pos x="12" y="146"/>
                  </a:cxn>
                  <a:cxn ang="0">
                    <a:pos x="16" y="146"/>
                  </a:cxn>
                  <a:cxn ang="0">
                    <a:pos x="19" y="117"/>
                  </a:cxn>
                  <a:cxn ang="0">
                    <a:pos x="21" y="81"/>
                  </a:cxn>
                  <a:cxn ang="0">
                    <a:pos x="21" y="43"/>
                  </a:cxn>
                  <a:cxn ang="0">
                    <a:pos x="19" y="9"/>
                  </a:cxn>
                  <a:cxn ang="0">
                    <a:pos x="16" y="9"/>
                  </a:cxn>
                  <a:cxn ang="0">
                    <a:pos x="12" y="4"/>
                  </a:cxn>
                  <a:cxn ang="0">
                    <a:pos x="7" y="2"/>
                  </a:cxn>
                  <a:cxn ang="0">
                    <a:pos x="2" y="0"/>
                  </a:cxn>
                  <a:cxn ang="0">
                    <a:pos x="7" y="23"/>
                  </a:cxn>
                  <a:cxn ang="0">
                    <a:pos x="7" y="79"/>
                  </a:cxn>
                  <a:cxn ang="0">
                    <a:pos x="4" y="93"/>
                  </a:cxn>
                  <a:cxn ang="0">
                    <a:pos x="2" y="110"/>
                  </a:cxn>
                  <a:cxn ang="0">
                    <a:pos x="0" y="129"/>
                  </a:cxn>
                </a:cxnLst>
                <a:rect l="0" t="0" r="r" b="b"/>
                <a:pathLst>
                  <a:path w="22" h="151">
                    <a:moveTo>
                      <a:pt x="0" y="129"/>
                    </a:moveTo>
                    <a:lnTo>
                      <a:pt x="0" y="151"/>
                    </a:lnTo>
                    <a:lnTo>
                      <a:pt x="2" y="148"/>
                    </a:lnTo>
                    <a:lnTo>
                      <a:pt x="9" y="148"/>
                    </a:lnTo>
                    <a:lnTo>
                      <a:pt x="12" y="146"/>
                    </a:lnTo>
                    <a:lnTo>
                      <a:pt x="16" y="146"/>
                    </a:lnTo>
                    <a:lnTo>
                      <a:pt x="19" y="117"/>
                    </a:lnTo>
                    <a:lnTo>
                      <a:pt x="21" y="81"/>
                    </a:lnTo>
                    <a:lnTo>
                      <a:pt x="21" y="43"/>
                    </a:lnTo>
                    <a:lnTo>
                      <a:pt x="19" y="9"/>
                    </a:lnTo>
                    <a:lnTo>
                      <a:pt x="16" y="9"/>
                    </a:lnTo>
                    <a:lnTo>
                      <a:pt x="12" y="4"/>
                    </a:lnTo>
                    <a:lnTo>
                      <a:pt x="7" y="2"/>
                    </a:lnTo>
                    <a:lnTo>
                      <a:pt x="2" y="0"/>
                    </a:lnTo>
                    <a:lnTo>
                      <a:pt x="7" y="2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5" name="Freeform 1431"/>
              <p:cNvSpPr>
                <a:spLocks/>
              </p:cNvSpPr>
              <p:nvPr/>
            </p:nvSpPr>
            <p:spPr bwMode="auto">
              <a:xfrm>
                <a:off x="5140" y="5529"/>
                <a:ext cx="22" cy="151"/>
              </a:xfrm>
              <a:custGeom>
                <a:avLst/>
                <a:gdLst/>
                <a:ahLst/>
                <a:cxnLst>
                  <a:cxn ang="0">
                    <a:pos x="2" y="148"/>
                  </a:cxn>
                  <a:cxn ang="0">
                    <a:pos x="11" y="148"/>
                  </a:cxn>
                  <a:cxn ang="0">
                    <a:pos x="16" y="146"/>
                  </a:cxn>
                  <a:cxn ang="0">
                    <a:pos x="21" y="117"/>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1">
                    <a:moveTo>
                      <a:pt x="2" y="148"/>
                    </a:moveTo>
                    <a:lnTo>
                      <a:pt x="11" y="148"/>
                    </a:lnTo>
                    <a:lnTo>
                      <a:pt x="16" y="146"/>
                    </a:lnTo>
                    <a:lnTo>
                      <a:pt x="21" y="117"/>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1432"/>
              <p:cNvSpPr>
                <a:spLocks/>
              </p:cNvSpPr>
              <p:nvPr/>
            </p:nvSpPr>
            <p:spPr bwMode="auto">
              <a:xfrm>
                <a:off x="5138" y="5527"/>
                <a:ext cx="22" cy="153"/>
              </a:xfrm>
              <a:custGeom>
                <a:avLst/>
                <a:gdLst/>
                <a:ahLst/>
                <a:cxnLst>
                  <a:cxn ang="0">
                    <a:pos x="19" y="9"/>
                  </a:cxn>
                  <a:cxn ang="0">
                    <a:pos x="14" y="7"/>
                  </a:cxn>
                  <a:cxn ang="0">
                    <a:pos x="9" y="2"/>
                  </a:cxn>
                  <a:cxn ang="0">
                    <a:pos x="4" y="0"/>
                  </a:cxn>
                  <a:cxn ang="0">
                    <a:pos x="7" y="23"/>
                  </a:cxn>
                  <a:cxn ang="0">
                    <a:pos x="9" y="43"/>
                  </a:cxn>
                  <a:cxn ang="0">
                    <a:pos x="9" y="62"/>
                  </a:cxn>
                  <a:cxn ang="0">
                    <a:pos x="2" y="112"/>
                  </a:cxn>
                  <a:cxn ang="0">
                    <a:pos x="2" y="131"/>
                  </a:cxn>
                  <a:cxn ang="0">
                    <a:pos x="0" y="153"/>
                  </a:cxn>
                  <a:cxn ang="0">
                    <a:pos x="2" y="151"/>
                  </a:cxn>
                  <a:cxn ang="0">
                    <a:pos x="9" y="151"/>
                  </a:cxn>
                  <a:cxn ang="0">
                    <a:pos x="9" y="148"/>
                  </a:cxn>
                  <a:cxn ang="0">
                    <a:pos x="16" y="148"/>
                  </a:cxn>
                  <a:cxn ang="0">
                    <a:pos x="19" y="120"/>
                  </a:cxn>
                  <a:cxn ang="0">
                    <a:pos x="21" y="81"/>
                  </a:cxn>
                  <a:cxn ang="0">
                    <a:pos x="21" y="9"/>
                  </a:cxn>
                  <a:cxn ang="0">
                    <a:pos x="19" y="9"/>
                  </a:cxn>
                </a:cxnLst>
                <a:rect l="0" t="0" r="r" b="b"/>
                <a:pathLst>
                  <a:path w="22" h="153">
                    <a:moveTo>
                      <a:pt x="19" y="9"/>
                    </a:moveTo>
                    <a:lnTo>
                      <a:pt x="14" y="7"/>
                    </a:lnTo>
                    <a:lnTo>
                      <a:pt x="9" y="2"/>
                    </a:lnTo>
                    <a:lnTo>
                      <a:pt x="4" y="0"/>
                    </a:lnTo>
                    <a:lnTo>
                      <a:pt x="7" y="23"/>
                    </a:lnTo>
                    <a:lnTo>
                      <a:pt x="9" y="43"/>
                    </a:lnTo>
                    <a:lnTo>
                      <a:pt x="9" y="62"/>
                    </a:lnTo>
                    <a:lnTo>
                      <a:pt x="2" y="112"/>
                    </a:lnTo>
                    <a:lnTo>
                      <a:pt x="2" y="131"/>
                    </a:lnTo>
                    <a:lnTo>
                      <a:pt x="0" y="153"/>
                    </a:lnTo>
                    <a:lnTo>
                      <a:pt x="2" y="151"/>
                    </a:lnTo>
                    <a:lnTo>
                      <a:pt x="9" y="151"/>
                    </a:lnTo>
                    <a:lnTo>
                      <a:pt x="9" y="148"/>
                    </a:lnTo>
                    <a:lnTo>
                      <a:pt x="16" y="148"/>
                    </a:lnTo>
                    <a:lnTo>
                      <a:pt x="19" y="120"/>
                    </a:lnTo>
                    <a:lnTo>
                      <a:pt x="21" y="81"/>
                    </a:lnTo>
                    <a:lnTo>
                      <a:pt x="21" y="9"/>
                    </a:lnTo>
                    <a:lnTo>
                      <a:pt x="19" y="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7" name="Freeform 1433"/>
              <p:cNvSpPr>
                <a:spLocks/>
              </p:cNvSpPr>
              <p:nvPr/>
            </p:nvSpPr>
            <p:spPr bwMode="auto">
              <a:xfrm>
                <a:off x="5136" y="5524"/>
                <a:ext cx="21" cy="156"/>
              </a:xfrm>
              <a:custGeom>
                <a:avLst/>
                <a:gdLst/>
                <a:ahLst/>
                <a:cxnLst>
                  <a:cxn ang="0">
                    <a:pos x="7" y="24"/>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3"/>
                  </a:cxn>
                  <a:cxn ang="0">
                    <a:pos x="21" y="12"/>
                  </a:cxn>
                  <a:cxn ang="0">
                    <a:pos x="16" y="9"/>
                  </a:cxn>
                  <a:cxn ang="0">
                    <a:pos x="11" y="4"/>
                  </a:cxn>
                  <a:cxn ang="0">
                    <a:pos x="9" y="4"/>
                  </a:cxn>
                  <a:cxn ang="0">
                    <a:pos x="4" y="0"/>
                  </a:cxn>
                  <a:cxn ang="0">
                    <a:pos x="7" y="24"/>
                  </a:cxn>
                </a:cxnLst>
                <a:rect l="0" t="0" r="r" b="b"/>
                <a:pathLst>
                  <a:path w="21" h="156">
                    <a:moveTo>
                      <a:pt x="7" y="24"/>
                    </a:moveTo>
                    <a:lnTo>
                      <a:pt x="7" y="81"/>
                    </a:lnTo>
                    <a:lnTo>
                      <a:pt x="2" y="115"/>
                    </a:lnTo>
                    <a:lnTo>
                      <a:pt x="0" y="134"/>
                    </a:lnTo>
                    <a:lnTo>
                      <a:pt x="0" y="156"/>
                    </a:lnTo>
                    <a:lnTo>
                      <a:pt x="2" y="153"/>
                    </a:lnTo>
                    <a:lnTo>
                      <a:pt x="7" y="153"/>
                    </a:lnTo>
                    <a:lnTo>
                      <a:pt x="9" y="151"/>
                    </a:lnTo>
                    <a:lnTo>
                      <a:pt x="16" y="151"/>
                    </a:lnTo>
                    <a:lnTo>
                      <a:pt x="19" y="120"/>
                    </a:lnTo>
                    <a:lnTo>
                      <a:pt x="21" y="83"/>
                    </a:lnTo>
                    <a:lnTo>
                      <a:pt x="21" y="12"/>
                    </a:lnTo>
                    <a:lnTo>
                      <a:pt x="16" y="9"/>
                    </a:lnTo>
                    <a:lnTo>
                      <a:pt x="11" y="4"/>
                    </a:lnTo>
                    <a:lnTo>
                      <a:pt x="9" y="4"/>
                    </a:lnTo>
                    <a:lnTo>
                      <a:pt x="4" y="0"/>
                    </a:lnTo>
                    <a:lnTo>
                      <a:pt x="7" y="2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1434"/>
              <p:cNvSpPr>
                <a:spLocks/>
              </p:cNvSpPr>
              <p:nvPr/>
            </p:nvSpPr>
            <p:spPr bwMode="auto">
              <a:xfrm>
                <a:off x="5131" y="5524"/>
                <a:ext cx="24" cy="156"/>
              </a:xfrm>
              <a:custGeom>
                <a:avLst/>
                <a:gdLst/>
                <a:ahLst/>
                <a:cxnLst>
                  <a:cxn ang="0">
                    <a:pos x="0" y="156"/>
                  </a:cxn>
                  <a:cxn ang="0">
                    <a:pos x="2" y="153"/>
                  </a:cxn>
                  <a:cxn ang="0">
                    <a:pos x="9" y="153"/>
                  </a:cxn>
                  <a:cxn ang="0">
                    <a:pos x="12" y="151"/>
                  </a:cxn>
                  <a:cxn ang="0">
                    <a:pos x="19" y="151"/>
                  </a:cxn>
                  <a:cxn ang="0">
                    <a:pos x="21" y="120"/>
                  </a:cxn>
                  <a:cxn ang="0">
                    <a:pos x="21" y="43"/>
                  </a:cxn>
                  <a:cxn ang="0">
                    <a:pos x="23" y="9"/>
                  </a:cxn>
                  <a:cxn ang="0">
                    <a:pos x="21" y="9"/>
                  </a:cxn>
                  <a:cxn ang="0">
                    <a:pos x="16" y="4"/>
                  </a:cxn>
                  <a:cxn ang="0">
                    <a:pos x="14" y="4"/>
                  </a:cxn>
                  <a:cxn ang="0">
                    <a:pos x="9" y="2"/>
                  </a:cxn>
                  <a:cxn ang="0">
                    <a:pos x="4" y="0"/>
                  </a:cxn>
                  <a:cxn ang="0">
                    <a:pos x="9" y="21"/>
                  </a:cxn>
                  <a:cxn ang="0">
                    <a:pos x="9" y="79"/>
                  </a:cxn>
                  <a:cxn ang="0">
                    <a:pos x="7" y="98"/>
                  </a:cxn>
                  <a:cxn ang="0">
                    <a:pos x="4" y="115"/>
                  </a:cxn>
                  <a:cxn ang="0">
                    <a:pos x="2" y="134"/>
                  </a:cxn>
                  <a:cxn ang="0">
                    <a:pos x="0" y="156"/>
                  </a:cxn>
                </a:cxnLst>
                <a:rect l="0" t="0" r="r" b="b"/>
                <a:pathLst>
                  <a:path w="24" h="156">
                    <a:moveTo>
                      <a:pt x="0" y="156"/>
                    </a:moveTo>
                    <a:lnTo>
                      <a:pt x="2" y="153"/>
                    </a:lnTo>
                    <a:lnTo>
                      <a:pt x="9" y="153"/>
                    </a:lnTo>
                    <a:lnTo>
                      <a:pt x="12" y="151"/>
                    </a:lnTo>
                    <a:lnTo>
                      <a:pt x="19" y="151"/>
                    </a:lnTo>
                    <a:lnTo>
                      <a:pt x="21" y="120"/>
                    </a:lnTo>
                    <a:lnTo>
                      <a:pt x="21" y="43"/>
                    </a:lnTo>
                    <a:lnTo>
                      <a:pt x="23" y="9"/>
                    </a:lnTo>
                    <a:lnTo>
                      <a:pt x="21" y="9"/>
                    </a:lnTo>
                    <a:lnTo>
                      <a:pt x="16" y="4"/>
                    </a:lnTo>
                    <a:lnTo>
                      <a:pt x="14" y="4"/>
                    </a:lnTo>
                    <a:lnTo>
                      <a:pt x="9" y="2"/>
                    </a:lnTo>
                    <a:lnTo>
                      <a:pt x="4" y="0"/>
                    </a:lnTo>
                    <a:lnTo>
                      <a:pt x="9" y="21"/>
                    </a:lnTo>
                    <a:lnTo>
                      <a:pt x="9" y="79"/>
                    </a:lnTo>
                    <a:lnTo>
                      <a:pt x="7" y="98"/>
                    </a:lnTo>
                    <a:lnTo>
                      <a:pt x="4" y="115"/>
                    </a:lnTo>
                    <a:lnTo>
                      <a:pt x="2" y="134"/>
                    </a:lnTo>
                    <a:lnTo>
                      <a:pt x="0" y="15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9" name="Freeform 1435"/>
              <p:cNvSpPr>
                <a:spLocks/>
              </p:cNvSpPr>
              <p:nvPr/>
            </p:nvSpPr>
            <p:spPr bwMode="auto">
              <a:xfrm>
                <a:off x="5128" y="5522"/>
                <a:ext cx="24" cy="158"/>
              </a:xfrm>
              <a:custGeom>
                <a:avLst/>
                <a:gdLst/>
                <a:ahLst/>
                <a:cxnLst>
                  <a:cxn ang="0">
                    <a:pos x="2" y="156"/>
                  </a:cxn>
                  <a:cxn ang="0">
                    <a:pos x="7" y="156"/>
                  </a:cxn>
                  <a:cxn ang="0">
                    <a:pos x="9" y="153"/>
                  </a:cxn>
                  <a:cxn ang="0">
                    <a:pos x="14" y="153"/>
                  </a:cxn>
                  <a:cxn ang="0">
                    <a:pos x="16" y="151"/>
                  </a:cxn>
                  <a:cxn ang="0">
                    <a:pos x="21" y="122"/>
                  </a:cxn>
                  <a:cxn ang="0">
                    <a:pos x="21" y="45"/>
                  </a:cxn>
                  <a:cxn ang="0">
                    <a:pos x="23" y="9"/>
                  </a:cxn>
                  <a:cxn ang="0">
                    <a:pos x="21" y="9"/>
                  </a:cxn>
                  <a:cxn ang="0">
                    <a:pos x="16" y="7"/>
                  </a:cxn>
                  <a:cxn ang="0">
                    <a:pos x="12" y="4"/>
                  </a:cxn>
                  <a:cxn ang="0">
                    <a:pos x="7" y="0"/>
                  </a:cxn>
                  <a:cxn ang="0">
                    <a:pos x="4" y="0"/>
                  </a:cxn>
                  <a:cxn ang="0">
                    <a:pos x="9" y="24"/>
                  </a:cxn>
                  <a:cxn ang="0">
                    <a:pos x="9" y="64"/>
                  </a:cxn>
                  <a:cxn ang="0">
                    <a:pos x="4" y="98"/>
                  </a:cxn>
                  <a:cxn ang="0">
                    <a:pos x="0" y="136"/>
                  </a:cxn>
                  <a:cxn ang="0">
                    <a:pos x="0" y="158"/>
                  </a:cxn>
                  <a:cxn ang="0">
                    <a:pos x="2" y="156"/>
                  </a:cxn>
                </a:cxnLst>
                <a:rect l="0" t="0" r="r" b="b"/>
                <a:pathLst>
                  <a:path w="24" h="158">
                    <a:moveTo>
                      <a:pt x="2" y="156"/>
                    </a:moveTo>
                    <a:lnTo>
                      <a:pt x="7" y="156"/>
                    </a:lnTo>
                    <a:lnTo>
                      <a:pt x="9" y="153"/>
                    </a:lnTo>
                    <a:lnTo>
                      <a:pt x="14" y="153"/>
                    </a:lnTo>
                    <a:lnTo>
                      <a:pt x="16" y="151"/>
                    </a:lnTo>
                    <a:lnTo>
                      <a:pt x="21" y="122"/>
                    </a:lnTo>
                    <a:lnTo>
                      <a:pt x="21" y="45"/>
                    </a:lnTo>
                    <a:lnTo>
                      <a:pt x="23" y="9"/>
                    </a:lnTo>
                    <a:lnTo>
                      <a:pt x="21" y="9"/>
                    </a:lnTo>
                    <a:lnTo>
                      <a:pt x="16" y="7"/>
                    </a:lnTo>
                    <a:lnTo>
                      <a:pt x="12" y="4"/>
                    </a:lnTo>
                    <a:lnTo>
                      <a:pt x="7" y="0"/>
                    </a:lnTo>
                    <a:lnTo>
                      <a:pt x="4" y="0"/>
                    </a:lnTo>
                    <a:lnTo>
                      <a:pt x="9" y="24"/>
                    </a:lnTo>
                    <a:lnTo>
                      <a:pt x="9" y="64"/>
                    </a:lnTo>
                    <a:lnTo>
                      <a:pt x="4" y="98"/>
                    </a:lnTo>
                    <a:lnTo>
                      <a:pt x="0" y="136"/>
                    </a:lnTo>
                    <a:lnTo>
                      <a:pt x="0" y="158"/>
                    </a:lnTo>
                    <a:lnTo>
                      <a:pt x="2" y="15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1436"/>
              <p:cNvSpPr>
                <a:spLocks/>
              </p:cNvSpPr>
              <p:nvPr/>
            </p:nvSpPr>
            <p:spPr bwMode="auto">
              <a:xfrm>
                <a:off x="5124" y="5520"/>
                <a:ext cx="24" cy="160"/>
              </a:xfrm>
              <a:custGeom>
                <a:avLst/>
                <a:gdLst/>
                <a:ahLst/>
                <a:cxnLst>
                  <a:cxn ang="0">
                    <a:pos x="9" y="24"/>
                  </a:cxn>
                  <a:cxn ang="0">
                    <a:pos x="12" y="45"/>
                  </a:cxn>
                  <a:cxn ang="0">
                    <a:pos x="12" y="64"/>
                  </a:cxn>
                  <a:cxn ang="0">
                    <a:pos x="9" y="83"/>
                  </a:cxn>
                  <a:cxn ang="0">
                    <a:pos x="7" y="100"/>
                  </a:cxn>
                  <a:cxn ang="0">
                    <a:pos x="2" y="139"/>
                  </a:cxn>
                  <a:cxn ang="0">
                    <a:pos x="0" y="160"/>
                  </a:cxn>
                  <a:cxn ang="0">
                    <a:pos x="2" y="158"/>
                  </a:cxn>
                  <a:cxn ang="0">
                    <a:pos x="7" y="158"/>
                  </a:cxn>
                  <a:cxn ang="0">
                    <a:pos x="9" y="156"/>
                  </a:cxn>
                  <a:cxn ang="0">
                    <a:pos x="16" y="156"/>
                  </a:cxn>
                  <a:cxn ang="0">
                    <a:pos x="19" y="153"/>
                  </a:cxn>
                  <a:cxn ang="0">
                    <a:pos x="21" y="124"/>
                  </a:cxn>
                  <a:cxn ang="0">
                    <a:pos x="23" y="86"/>
                  </a:cxn>
                  <a:cxn ang="0">
                    <a:pos x="23" y="9"/>
                  </a:cxn>
                  <a:cxn ang="0">
                    <a:pos x="21" y="9"/>
                  </a:cxn>
                  <a:cxn ang="0">
                    <a:pos x="16" y="7"/>
                  </a:cxn>
                  <a:cxn ang="0">
                    <a:pos x="12" y="2"/>
                  </a:cxn>
                  <a:cxn ang="0">
                    <a:pos x="7" y="0"/>
                  </a:cxn>
                  <a:cxn ang="0">
                    <a:pos x="9" y="24"/>
                  </a:cxn>
                </a:cxnLst>
                <a:rect l="0" t="0" r="r" b="b"/>
                <a:pathLst>
                  <a:path w="24" h="160">
                    <a:moveTo>
                      <a:pt x="9" y="24"/>
                    </a:moveTo>
                    <a:lnTo>
                      <a:pt x="12" y="45"/>
                    </a:lnTo>
                    <a:lnTo>
                      <a:pt x="12" y="64"/>
                    </a:lnTo>
                    <a:lnTo>
                      <a:pt x="9" y="83"/>
                    </a:lnTo>
                    <a:lnTo>
                      <a:pt x="7" y="100"/>
                    </a:lnTo>
                    <a:lnTo>
                      <a:pt x="2" y="139"/>
                    </a:lnTo>
                    <a:lnTo>
                      <a:pt x="0" y="160"/>
                    </a:lnTo>
                    <a:lnTo>
                      <a:pt x="2" y="158"/>
                    </a:lnTo>
                    <a:lnTo>
                      <a:pt x="7" y="158"/>
                    </a:lnTo>
                    <a:lnTo>
                      <a:pt x="9" y="156"/>
                    </a:lnTo>
                    <a:lnTo>
                      <a:pt x="16" y="156"/>
                    </a:lnTo>
                    <a:lnTo>
                      <a:pt x="19" y="153"/>
                    </a:lnTo>
                    <a:lnTo>
                      <a:pt x="21" y="124"/>
                    </a:lnTo>
                    <a:lnTo>
                      <a:pt x="23" y="86"/>
                    </a:lnTo>
                    <a:lnTo>
                      <a:pt x="23" y="9"/>
                    </a:lnTo>
                    <a:lnTo>
                      <a:pt x="21" y="9"/>
                    </a:lnTo>
                    <a:lnTo>
                      <a:pt x="16" y="7"/>
                    </a:lnTo>
                    <a:lnTo>
                      <a:pt x="12" y="2"/>
                    </a:lnTo>
                    <a:lnTo>
                      <a:pt x="7" y="0"/>
                    </a:lnTo>
                    <a:lnTo>
                      <a:pt x="9" y="24"/>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1" name="Freeform 1437"/>
              <p:cNvSpPr>
                <a:spLocks/>
              </p:cNvSpPr>
              <p:nvPr/>
            </p:nvSpPr>
            <p:spPr bwMode="auto">
              <a:xfrm>
                <a:off x="5121" y="5520"/>
                <a:ext cx="24" cy="160"/>
              </a:xfrm>
              <a:custGeom>
                <a:avLst/>
                <a:gdLst/>
                <a:ahLst/>
                <a:cxnLst>
                  <a:cxn ang="0">
                    <a:pos x="2" y="139"/>
                  </a:cxn>
                  <a:cxn ang="0">
                    <a:pos x="0" y="160"/>
                  </a:cxn>
                  <a:cxn ang="0">
                    <a:pos x="2" y="158"/>
                  </a:cxn>
                  <a:cxn ang="0">
                    <a:pos x="7" y="158"/>
                  </a:cxn>
                  <a:cxn ang="0">
                    <a:pos x="9" y="156"/>
                  </a:cxn>
                  <a:cxn ang="0">
                    <a:pos x="16" y="156"/>
                  </a:cxn>
                  <a:cxn ang="0">
                    <a:pos x="19" y="153"/>
                  </a:cxn>
                  <a:cxn ang="0">
                    <a:pos x="21" y="122"/>
                  </a:cxn>
                  <a:cxn ang="0">
                    <a:pos x="21" y="83"/>
                  </a:cxn>
                  <a:cxn ang="0">
                    <a:pos x="23" y="45"/>
                  </a:cxn>
                  <a:cxn ang="0">
                    <a:pos x="23" y="9"/>
                  </a:cxn>
                  <a:cxn ang="0">
                    <a:pos x="21" y="9"/>
                  </a:cxn>
                  <a:cxn ang="0">
                    <a:pos x="16" y="4"/>
                  </a:cxn>
                  <a:cxn ang="0">
                    <a:pos x="12" y="2"/>
                  </a:cxn>
                  <a:cxn ang="0">
                    <a:pos x="7" y="0"/>
                  </a:cxn>
                  <a:cxn ang="0">
                    <a:pos x="9" y="24"/>
                  </a:cxn>
                  <a:cxn ang="0">
                    <a:pos x="12" y="43"/>
                  </a:cxn>
                  <a:cxn ang="0">
                    <a:pos x="9" y="64"/>
                  </a:cxn>
                  <a:cxn ang="0">
                    <a:pos x="9" y="81"/>
                  </a:cxn>
                  <a:cxn ang="0">
                    <a:pos x="2" y="139"/>
                  </a:cxn>
                </a:cxnLst>
                <a:rect l="0" t="0" r="r" b="b"/>
                <a:pathLst>
                  <a:path w="24" h="160">
                    <a:moveTo>
                      <a:pt x="2" y="139"/>
                    </a:moveTo>
                    <a:lnTo>
                      <a:pt x="0" y="160"/>
                    </a:lnTo>
                    <a:lnTo>
                      <a:pt x="2" y="158"/>
                    </a:lnTo>
                    <a:lnTo>
                      <a:pt x="7" y="158"/>
                    </a:lnTo>
                    <a:lnTo>
                      <a:pt x="9" y="156"/>
                    </a:lnTo>
                    <a:lnTo>
                      <a:pt x="16" y="156"/>
                    </a:lnTo>
                    <a:lnTo>
                      <a:pt x="19" y="153"/>
                    </a:lnTo>
                    <a:lnTo>
                      <a:pt x="21" y="122"/>
                    </a:lnTo>
                    <a:lnTo>
                      <a:pt x="21" y="83"/>
                    </a:lnTo>
                    <a:lnTo>
                      <a:pt x="23" y="45"/>
                    </a:lnTo>
                    <a:lnTo>
                      <a:pt x="23" y="9"/>
                    </a:lnTo>
                    <a:lnTo>
                      <a:pt x="21" y="9"/>
                    </a:lnTo>
                    <a:lnTo>
                      <a:pt x="16" y="4"/>
                    </a:lnTo>
                    <a:lnTo>
                      <a:pt x="12" y="2"/>
                    </a:lnTo>
                    <a:lnTo>
                      <a:pt x="7" y="0"/>
                    </a:lnTo>
                    <a:lnTo>
                      <a:pt x="9" y="24"/>
                    </a:lnTo>
                    <a:lnTo>
                      <a:pt x="12" y="43"/>
                    </a:lnTo>
                    <a:lnTo>
                      <a:pt x="9"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1438"/>
              <p:cNvSpPr>
                <a:spLocks/>
              </p:cNvSpPr>
              <p:nvPr/>
            </p:nvSpPr>
            <p:spPr bwMode="auto">
              <a:xfrm>
                <a:off x="5119" y="5517"/>
                <a:ext cx="24" cy="163"/>
              </a:xfrm>
              <a:custGeom>
                <a:avLst/>
                <a:gdLst/>
                <a:ahLst/>
                <a:cxnLst>
                  <a:cxn ang="0">
                    <a:pos x="7" y="0"/>
                  </a:cxn>
                  <a:cxn ang="0">
                    <a:pos x="9" y="24"/>
                  </a:cxn>
                  <a:cxn ang="0">
                    <a:pos x="11" y="45"/>
                  </a:cxn>
                  <a:cxn ang="0">
                    <a:pos x="0" y="141"/>
                  </a:cxn>
                  <a:cxn ang="0">
                    <a:pos x="0" y="163"/>
                  </a:cxn>
                  <a:cxn ang="0">
                    <a:pos x="19" y="156"/>
                  </a:cxn>
                  <a:cxn ang="0">
                    <a:pos x="21" y="124"/>
                  </a:cxn>
                  <a:cxn ang="0">
                    <a:pos x="21" y="45"/>
                  </a:cxn>
                  <a:cxn ang="0">
                    <a:pos x="24" y="12"/>
                  </a:cxn>
                  <a:cxn ang="0">
                    <a:pos x="7" y="0"/>
                  </a:cxn>
                </a:cxnLst>
                <a:rect l="0" t="0" r="r" b="b"/>
                <a:pathLst>
                  <a:path w="24" h="163">
                    <a:moveTo>
                      <a:pt x="7" y="0"/>
                    </a:moveTo>
                    <a:lnTo>
                      <a:pt x="9" y="24"/>
                    </a:lnTo>
                    <a:lnTo>
                      <a:pt x="11" y="45"/>
                    </a:lnTo>
                    <a:lnTo>
                      <a:pt x="0" y="141"/>
                    </a:lnTo>
                    <a:lnTo>
                      <a:pt x="0" y="163"/>
                    </a:lnTo>
                    <a:lnTo>
                      <a:pt x="19" y="156"/>
                    </a:lnTo>
                    <a:lnTo>
                      <a:pt x="21" y="124"/>
                    </a:lnTo>
                    <a:lnTo>
                      <a:pt x="21" y="45"/>
                    </a:lnTo>
                    <a:lnTo>
                      <a:pt x="24" y="12"/>
                    </a:lnTo>
                    <a:lnTo>
                      <a:pt x="7"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3" name="Freeform 1439"/>
              <p:cNvSpPr>
                <a:spLocks/>
              </p:cNvSpPr>
              <p:nvPr/>
            </p:nvSpPr>
            <p:spPr bwMode="auto">
              <a:xfrm>
                <a:off x="4857" y="5683"/>
                <a:ext cx="214" cy="19"/>
              </a:xfrm>
              <a:custGeom>
                <a:avLst/>
                <a:gdLst/>
                <a:ahLst/>
                <a:cxnLst>
                  <a:cxn ang="0">
                    <a:pos x="16" y="7"/>
                  </a:cxn>
                  <a:cxn ang="0">
                    <a:pos x="21" y="9"/>
                  </a:cxn>
                  <a:cxn ang="0">
                    <a:pos x="26" y="9"/>
                  </a:cxn>
                  <a:cxn ang="0">
                    <a:pos x="28" y="11"/>
                  </a:cxn>
                  <a:cxn ang="0">
                    <a:pos x="40" y="11"/>
                  </a:cxn>
                  <a:cxn ang="0">
                    <a:pos x="45" y="14"/>
                  </a:cxn>
                  <a:cxn ang="0">
                    <a:pos x="57" y="14"/>
                  </a:cxn>
                  <a:cxn ang="0">
                    <a:pos x="64" y="16"/>
                  </a:cxn>
                  <a:cxn ang="0">
                    <a:pos x="84" y="16"/>
                  </a:cxn>
                  <a:cxn ang="0">
                    <a:pos x="93" y="19"/>
                  </a:cxn>
                  <a:cxn ang="0">
                    <a:pos x="124" y="19"/>
                  </a:cxn>
                  <a:cxn ang="0">
                    <a:pos x="131" y="16"/>
                  </a:cxn>
                  <a:cxn ang="0">
                    <a:pos x="158" y="16"/>
                  </a:cxn>
                  <a:cxn ang="0">
                    <a:pos x="165" y="14"/>
                  </a:cxn>
                  <a:cxn ang="0">
                    <a:pos x="187" y="11"/>
                  </a:cxn>
                  <a:cxn ang="0">
                    <a:pos x="213" y="9"/>
                  </a:cxn>
                  <a:cxn ang="0">
                    <a:pos x="189" y="4"/>
                  </a:cxn>
                  <a:cxn ang="0">
                    <a:pos x="172" y="4"/>
                  </a:cxn>
                  <a:cxn ang="0">
                    <a:pos x="165" y="7"/>
                  </a:cxn>
                  <a:cxn ang="0">
                    <a:pos x="151" y="7"/>
                  </a:cxn>
                  <a:cxn ang="0">
                    <a:pos x="139" y="9"/>
                  </a:cxn>
                  <a:cxn ang="0">
                    <a:pos x="115" y="9"/>
                  </a:cxn>
                  <a:cxn ang="0">
                    <a:pos x="103" y="11"/>
                  </a:cxn>
                  <a:cxn ang="0">
                    <a:pos x="64" y="11"/>
                  </a:cxn>
                  <a:cxn ang="0">
                    <a:pos x="57" y="9"/>
                  </a:cxn>
                  <a:cxn ang="0">
                    <a:pos x="38" y="9"/>
                  </a:cxn>
                  <a:cxn ang="0">
                    <a:pos x="0" y="0"/>
                  </a:cxn>
                  <a:cxn ang="0">
                    <a:pos x="2" y="4"/>
                  </a:cxn>
                  <a:cxn ang="0">
                    <a:pos x="7" y="4"/>
                  </a:cxn>
                  <a:cxn ang="0">
                    <a:pos x="9" y="7"/>
                  </a:cxn>
                  <a:cxn ang="0">
                    <a:pos x="16" y="7"/>
                  </a:cxn>
                </a:cxnLst>
                <a:rect l="0" t="0" r="r" b="b"/>
                <a:pathLst>
                  <a:path w="214" h="19">
                    <a:moveTo>
                      <a:pt x="16" y="7"/>
                    </a:moveTo>
                    <a:lnTo>
                      <a:pt x="21" y="9"/>
                    </a:lnTo>
                    <a:lnTo>
                      <a:pt x="26" y="9"/>
                    </a:lnTo>
                    <a:lnTo>
                      <a:pt x="28" y="11"/>
                    </a:lnTo>
                    <a:lnTo>
                      <a:pt x="40" y="11"/>
                    </a:lnTo>
                    <a:lnTo>
                      <a:pt x="45" y="14"/>
                    </a:lnTo>
                    <a:lnTo>
                      <a:pt x="57" y="14"/>
                    </a:lnTo>
                    <a:lnTo>
                      <a:pt x="64" y="16"/>
                    </a:lnTo>
                    <a:lnTo>
                      <a:pt x="84" y="16"/>
                    </a:lnTo>
                    <a:lnTo>
                      <a:pt x="93" y="19"/>
                    </a:lnTo>
                    <a:lnTo>
                      <a:pt x="124" y="19"/>
                    </a:lnTo>
                    <a:lnTo>
                      <a:pt x="131" y="16"/>
                    </a:lnTo>
                    <a:lnTo>
                      <a:pt x="158" y="16"/>
                    </a:lnTo>
                    <a:lnTo>
                      <a:pt x="165" y="14"/>
                    </a:lnTo>
                    <a:lnTo>
                      <a:pt x="187" y="11"/>
                    </a:lnTo>
                    <a:lnTo>
                      <a:pt x="213" y="9"/>
                    </a:lnTo>
                    <a:lnTo>
                      <a:pt x="189" y="4"/>
                    </a:lnTo>
                    <a:lnTo>
                      <a:pt x="172" y="4"/>
                    </a:lnTo>
                    <a:lnTo>
                      <a:pt x="165" y="7"/>
                    </a:lnTo>
                    <a:lnTo>
                      <a:pt x="151" y="7"/>
                    </a:lnTo>
                    <a:lnTo>
                      <a:pt x="139" y="9"/>
                    </a:lnTo>
                    <a:lnTo>
                      <a:pt x="115" y="9"/>
                    </a:lnTo>
                    <a:lnTo>
                      <a:pt x="103" y="11"/>
                    </a:lnTo>
                    <a:lnTo>
                      <a:pt x="64" y="11"/>
                    </a:lnTo>
                    <a:lnTo>
                      <a:pt x="57" y="9"/>
                    </a:lnTo>
                    <a:lnTo>
                      <a:pt x="38" y="9"/>
                    </a:lnTo>
                    <a:lnTo>
                      <a:pt x="0" y="0"/>
                    </a:lnTo>
                    <a:lnTo>
                      <a:pt x="2" y="4"/>
                    </a:lnTo>
                    <a:lnTo>
                      <a:pt x="7" y="4"/>
                    </a:lnTo>
                    <a:lnTo>
                      <a:pt x="9" y="7"/>
                    </a:lnTo>
                    <a:lnTo>
                      <a:pt x="16"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1440"/>
              <p:cNvSpPr>
                <a:spLocks/>
              </p:cNvSpPr>
              <p:nvPr/>
            </p:nvSpPr>
            <p:spPr bwMode="auto">
              <a:xfrm>
                <a:off x="4920" y="5702"/>
                <a:ext cx="79" cy="19"/>
              </a:xfrm>
              <a:custGeom>
                <a:avLst/>
                <a:gdLst/>
                <a:ahLst/>
                <a:cxnLst>
                  <a:cxn ang="0">
                    <a:pos x="0" y="0"/>
                  </a:cxn>
                  <a:cxn ang="0">
                    <a:pos x="0" y="0"/>
                  </a:cxn>
                  <a:cxn ang="0">
                    <a:pos x="4" y="4"/>
                  </a:cxn>
                  <a:cxn ang="0">
                    <a:pos x="19" y="14"/>
                  </a:cxn>
                  <a:cxn ang="0">
                    <a:pos x="31" y="16"/>
                  </a:cxn>
                  <a:cxn ang="0">
                    <a:pos x="48" y="16"/>
                  </a:cxn>
                  <a:cxn ang="0">
                    <a:pos x="67" y="19"/>
                  </a:cxn>
                  <a:cxn ang="0">
                    <a:pos x="79" y="19"/>
                  </a:cxn>
                  <a:cxn ang="0">
                    <a:pos x="71" y="14"/>
                  </a:cxn>
                  <a:cxn ang="0">
                    <a:pos x="62" y="12"/>
                  </a:cxn>
                  <a:cxn ang="0">
                    <a:pos x="60" y="4"/>
                  </a:cxn>
                  <a:cxn ang="0">
                    <a:pos x="57" y="0"/>
                  </a:cxn>
                  <a:cxn ang="0">
                    <a:pos x="0" y="0"/>
                  </a:cxn>
                </a:cxnLst>
                <a:rect l="0" t="0" r="r" b="b"/>
                <a:pathLst>
                  <a:path w="79" h="19">
                    <a:moveTo>
                      <a:pt x="0" y="0"/>
                    </a:moveTo>
                    <a:lnTo>
                      <a:pt x="0" y="0"/>
                    </a:lnTo>
                    <a:lnTo>
                      <a:pt x="4" y="4"/>
                    </a:lnTo>
                    <a:lnTo>
                      <a:pt x="19" y="14"/>
                    </a:lnTo>
                    <a:lnTo>
                      <a:pt x="31" y="16"/>
                    </a:lnTo>
                    <a:lnTo>
                      <a:pt x="48" y="16"/>
                    </a:lnTo>
                    <a:lnTo>
                      <a:pt x="67" y="19"/>
                    </a:lnTo>
                    <a:lnTo>
                      <a:pt x="79" y="19"/>
                    </a:lnTo>
                    <a:lnTo>
                      <a:pt x="71" y="14"/>
                    </a:lnTo>
                    <a:lnTo>
                      <a:pt x="62" y="12"/>
                    </a:lnTo>
                    <a:lnTo>
                      <a:pt x="60" y="4"/>
                    </a:lnTo>
                    <a:lnTo>
                      <a:pt x="5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5" name="Freeform 1441"/>
              <p:cNvSpPr>
                <a:spLocks/>
              </p:cNvSpPr>
              <p:nvPr/>
            </p:nvSpPr>
            <p:spPr bwMode="auto">
              <a:xfrm>
                <a:off x="4905" y="5719"/>
                <a:ext cx="139" cy="33"/>
              </a:xfrm>
              <a:custGeom>
                <a:avLst/>
                <a:gdLst/>
                <a:ahLst/>
                <a:cxnLst>
                  <a:cxn ang="0">
                    <a:pos x="43" y="28"/>
                  </a:cxn>
                  <a:cxn ang="0">
                    <a:pos x="50" y="31"/>
                  </a:cxn>
                  <a:cxn ang="0">
                    <a:pos x="64" y="31"/>
                  </a:cxn>
                  <a:cxn ang="0">
                    <a:pos x="108" y="33"/>
                  </a:cxn>
                  <a:cxn ang="0">
                    <a:pos x="139" y="28"/>
                  </a:cxn>
                  <a:cxn ang="0">
                    <a:pos x="120" y="19"/>
                  </a:cxn>
                  <a:cxn ang="0">
                    <a:pos x="115" y="16"/>
                  </a:cxn>
                  <a:cxn ang="0">
                    <a:pos x="110" y="14"/>
                  </a:cxn>
                  <a:cxn ang="0">
                    <a:pos x="105" y="9"/>
                  </a:cxn>
                  <a:cxn ang="0">
                    <a:pos x="100" y="7"/>
                  </a:cxn>
                  <a:cxn ang="0">
                    <a:pos x="71" y="7"/>
                  </a:cxn>
                  <a:cxn ang="0">
                    <a:pos x="69" y="4"/>
                  </a:cxn>
                  <a:cxn ang="0">
                    <a:pos x="50" y="4"/>
                  </a:cxn>
                  <a:cxn ang="0">
                    <a:pos x="48" y="2"/>
                  </a:cxn>
                  <a:cxn ang="0">
                    <a:pos x="43" y="2"/>
                  </a:cxn>
                  <a:cxn ang="0">
                    <a:pos x="38" y="0"/>
                  </a:cxn>
                  <a:cxn ang="0">
                    <a:pos x="31" y="0"/>
                  </a:cxn>
                  <a:cxn ang="0">
                    <a:pos x="2" y="9"/>
                  </a:cxn>
                  <a:cxn ang="0">
                    <a:pos x="0" y="14"/>
                  </a:cxn>
                  <a:cxn ang="0">
                    <a:pos x="2" y="19"/>
                  </a:cxn>
                  <a:cxn ang="0">
                    <a:pos x="16" y="26"/>
                  </a:cxn>
                  <a:cxn ang="0">
                    <a:pos x="23" y="26"/>
                  </a:cxn>
                  <a:cxn ang="0">
                    <a:pos x="31" y="28"/>
                  </a:cxn>
                  <a:cxn ang="0">
                    <a:pos x="43" y="28"/>
                  </a:cxn>
                </a:cxnLst>
                <a:rect l="0" t="0" r="r" b="b"/>
                <a:pathLst>
                  <a:path w="139" h="33">
                    <a:moveTo>
                      <a:pt x="43" y="28"/>
                    </a:moveTo>
                    <a:lnTo>
                      <a:pt x="50" y="31"/>
                    </a:lnTo>
                    <a:lnTo>
                      <a:pt x="64" y="31"/>
                    </a:lnTo>
                    <a:lnTo>
                      <a:pt x="108" y="33"/>
                    </a:lnTo>
                    <a:lnTo>
                      <a:pt x="139" y="28"/>
                    </a:lnTo>
                    <a:lnTo>
                      <a:pt x="120" y="19"/>
                    </a:lnTo>
                    <a:lnTo>
                      <a:pt x="115" y="16"/>
                    </a:lnTo>
                    <a:lnTo>
                      <a:pt x="110" y="14"/>
                    </a:lnTo>
                    <a:lnTo>
                      <a:pt x="105" y="9"/>
                    </a:lnTo>
                    <a:lnTo>
                      <a:pt x="100" y="7"/>
                    </a:lnTo>
                    <a:lnTo>
                      <a:pt x="71" y="7"/>
                    </a:lnTo>
                    <a:lnTo>
                      <a:pt x="69" y="4"/>
                    </a:lnTo>
                    <a:lnTo>
                      <a:pt x="50" y="4"/>
                    </a:lnTo>
                    <a:lnTo>
                      <a:pt x="48" y="2"/>
                    </a:lnTo>
                    <a:lnTo>
                      <a:pt x="43" y="2"/>
                    </a:lnTo>
                    <a:lnTo>
                      <a:pt x="38" y="0"/>
                    </a:lnTo>
                    <a:lnTo>
                      <a:pt x="31" y="0"/>
                    </a:lnTo>
                    <a:lnTo>
                      <a:pt x="2" y="9"/>
                    </a:lnTo>
                    <a:lnTo>
                      <a:pt x="0" y="14"/>
                    </a:lnTo>
                    <a:lnTo>
                      <a:pt x="2" y="19"/>
                    </a:lnTo>
                    <a:lnTo>
                      <a:pt x="16" y="26"/>
                    </a:lnTo>
                    <a:lnTo>
                      <a:pt x="23" y="26"/>
                    </a:lnTo>
                    <a:lnTo>
                      <a:pt x="31" y="28"/>
                    </a:lnTo>
                    <a:lnTo>
                      <a:pt x="43" y="28"/>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1442"/>
              <p:cNvSpPr>
                <a:spLocks/>
              </p:cNvSpPr>
              <p:nvPr/>
            </p:nvSpPr>
            <p:spPr bwMode="auto">
              <a:xfrm>
                <a:off x="4922" y="5700"/>
                <a:ext cx="53" cy="21"/>
              </a:xfrm>
              <a:custGeom>
                <a:avLst/>
                <a:gdLst/>
                <a:ahLst/>
                <a:cxnLst>
                  <a:cxn ang="0">
                    <a:pos x="23" y="4"/>
                  </a:cxn>
                  <a:cxn ang="0">
                    <a:pos x="0" y="0"/>
                  </a:cxn>
                  <a:cxn ang="0">
                    <a:pos x="2" y="4"/>
                  </a:cxn>
                  <a:cxn ang="0">
                    <a:pos x="7" y="7"/>
                  </a:cxn>
                  <a:cxn ang="0">
                    <a:pos x="11" y="12"/>
                  </a:cxn>
                  <a:cxn ang="0">
                    <a:pos x="16" y="12"/>
                  </a:cxn>
                  <a:cxn ang="0">
                    <a:pos x="21" y="16"/>
                  </a:cxn>
                  <a:cxn ang="0">
                    <a:pos x="26" y="19"/>
                  </a:cxn>
                  <a:cxn ang="0">
                    <a:pos x="33" y="19"/>
                  </a:cxn>
                  <a:cxn ang="0">
                    <a:pos x="38" y="21"/>
                  </a:cxn>
                  <a:cxn ang="0">
                    <a:pos x="52" y="21"/>
                  </a:cxn>
                  <a:cxn ang="0">
                    <a:pos x="48" y="16"/>
                  </a:cxn>
                  <a:cxn ang="0">
                    <a:pos x="45" y="16"/>
                  </a:cxn>
                  <a:cxn ang="0">
                    <a:pos x="38" y="9"/>
                  </a:cxn>
                  <a:cxn ang="0">
                    <a:pos x="35" y="4"/>
                  </a:cxn>
                  <a:cxn ang="0">
                    <a:pos x="23" y="4"/>
                  </a:cxn>
                </a:cxnLst>
                <a:rect l="0" t="0" r="r" b="b"/>
                <a:pathLst>
                  <a:path w="53" h="21">
                    <a:moveTo>
                      <a:pt x="23" y="4"/>
                    </a:moveTo>
                    <a:lnTo>
                      <a:pt x="0" y="0"/>
                    </a:lnTo>
                    <a:lnTo>
                      <a:pt x="2" y="4"/>
                    </a:lnTo>
                    <a:lnTo>
                      <a:pt x="7" y="7"/>
                    </a:lnTo>
                    <a:lnTo>
                      <a:pt x="11" y="12"/>
                    </a:lnTo>
                    <a:lnTo>
                      <a:pt x="16" y="12"/>
                    </a:lnTo>
                    <a:lnTo>
                      <a:pt x="21" y="16"/>
                    </a:lnTo>
                    <a:lnTo>
                      <a:pt x="26" y="19"/>
                    </a:lnTo>
                    <a:lnTo>
                      <a:pt x="33" y="19"/>
                    </a:lnTo>
                    <a:lnTo>
                      <a:pt x="38" y="21"/>
                    </a:lnTo>
                    <a:lnTo>
                      <a:pt x="52" y="21"/>
                    </a:lnTo>
                    <a:lnTo>
                      <a:pt x="48" y="16"/>
                    </a:lnTo>
                    <a:lnTo>
                      <a:pt x="45" y="16"/>
                    </a:lnTo>
                    <a:lnTo>
                      <a:pt x="38" y="9"/>
                    </a:lnTo>
                    <a:lnTo>
                      <a:pt x="35"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1443"/>
              <p:cNvSpPr>
                <a:spLocks/>
              </p:cNvSpPr>
              <p:nvPr/>
            </p:nvSpPr>
            <p:spPr bwMode="auto">
              <a:xfrm>
                <a:off x="4903" y="5716"/>
                <a:ext cx="113" cy="36"/>
              </a:xfrm>
              <a:custGeom>
                <a:avLst/>
                <a:gdLst/>
                <a:ahLst/>
                <a:cxnLst>
                  <a:cxn ang="0">
                    <a:pos x="28" y="0"/>
                  </a:cxn>
                  <a:cxn ang="0">
                    <a:pos x="0" y="14"/>
                  </a:cxn>
                  <a:cxn ang="0">
                    <a:pos x="2" y="19"/>
                  </a:cxn>
                  <a:cxn ang="0">
                    <a:pos x="7" y="24"/>
                  </a:cxn>
                  <a:cxn ang="0">
                    <a:pos x="11" y="26"/>
                  </a:cxn>
                  <a:cxn ang="0">
                    <a:pos x="16" y="26"/>
                  </a:cxn>
                  <a:cxn ang="0">
                    <a:pos x="24" y="28"/>
                  </a:cxn>
                  <a:cxn ang="0">
                    <a:pos x="28" y="28"/>
                  </a:cxn>
                  <a:cxn ang="0">
                    <a:pos x="36" y="31"/>
                  </a:cxn>
                  <a:cxn ang="0">
                    <a:pos x="43" y="31"/>
                  </a:cxn>
                  <a:cxn ang="0">
                    <a:pos x="50" y="33"/>
                  </a:cxn>
                  <a:cxn ang="0">
                    <a:pos x="74" y="33"/>
                  </a:cxn>
                  <a:cxn ang="0">
                    <a:pos x="79" y="36"/>
                  </a:cxn>
                  <a:cxn ang="0">
                    <a:pos x="112" y="36"/>
                  </a:cxn>
                  <a:cxn ang="0">
                    <a:pos x="98" y="26"/>
                  </a:cxn>
                  <a:cxn ang="0">
                    <a:pos x="86" y="7"/>
                  </a:cxn>
                  <a:cxn ang="0">
                    <a:pos x="64" y="7"/>
                  </a:cxn>
                  <a:cxn ang="0">
                    <a:pos x="38" y="2"/>
                  </a:cxn>
                  <a:cxn ang="0">
                    <a:pos x="28" y="0"/>
                  </a:cxn>
                </a:cxnLst>
                <a:rect l="0" t="0" r="r" b="b"/>
                <a:pathLst>
                  <a:path w="113" h="36">
                    <a:moveTo>
                      <a:pt x="28" y="0"/>
                    </a:moveTo>
                    <a:lnTo>
                      <a:pt x="0" y="14"/>
                    </a:lnTo>
                    <a:lnTo>
                      <a:pt x="2" y="19"/>
                    </a:lnTo>
                    <a:lnTo>
                      <a:pt x="7" y="24"/>
                    </a:lnTo>
                    <a:lnTo>
                      <a:pt x="11" y="26"/>
                    </a:lnTo>
                    <a:lnTo>
                      <a:pt x="16" y="26"/>
                    </a:lnTo>
                    <a:lnTo>
                      <a:pt x="24" y="28"/>
                    </a:lnTo>
                    <a:lnTo>
                      <a:pt x="28" y="28"/>
                    </a:lnTo>
                    <a:lnTo>
                      <a:pt x="36" y="31"/>
                    </a:lnTo>
                    <a:lnTo>
                      <a:pt x="43" y="31"/>
                    </a:lnTo>
                    <a:lnTo>
                      <a:pt x="50" y="33"/>
                    </a:lnTo>
                    <a:lnTo>
                      <a:pt x="74" y="33"/>
                    </a:lnTo>
                    <a:lnTo>
                      <a:pt x="79" y="36"/>
                    </a:lnTo>
                    <a:lnTo>
                      <a:pt x="112" y="36"/>
                    </a:lnTo>
                    <a:lnTo>
                      <a:pt x="98" y="26"/>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1444"/>
              <p:cNvSpPr>
                <a:spLocks/>
              </p:cNvSpPr>
              <p:nvPr/>
            </p:nvSpPr>
            <p:spPr bwMode="auto">
              <a:xfrm>
                <a:off x="4792" y="5589"/>
                <a:ext cx="36" cy="7"/>
              </a:xfrm>
              <a:custGeom>
                <a:avLst/>
                <a:gdLst/>
                <a:ahLst/>
                <a:cxnLst>
                  <a:cxn ang="0">
                    <a:pos x="21" y="2"/>
                  </a:cxn>
                  <a:cxn ang="0">
                    <a:pos x="19" y="0"/>
                  </a:cxn>
                  <a:cxn ang="0">
                    <a:pos x="14" y="0"/>
                  </a:cxn>
                  <a:cxn ang="0">
                    <a:pos x="12" y="2"/>
                  </a:cxn>
                  <a:cxn ang="0">
                    <a:pos x="0" y="2"/>
                  </a:cxn>
                  <a:cxn ang="0">
                    <a:pos x="0" y="7"/>
                  </a:cxn>
                  <a:cxn ang="0">
                    <a:pos x="36" y="7"/>
                  </a:cxn>
                  <a:cxn ang="0">
                    <a:pos x="36" y="2"/>
                  </a:cxn>
                  <a:cxn ang="0">
                    <a:pos x="21" y="2"/>
                  </a:cxn>
                </a:cxnLst>
                <a:rect l="0" t="0" r="r" b="b"/>
                <a:pathLst>
                  <a:path w="36" h="7">
                    <a:moveTo>
                      <a:pt x="21" y="2"/>
                    </a:moveTo>
                    <a:lnTo>
                      <a:pt x="19" y="0"/>
                    </a:lnTo>
                    <a:lnTo>
                      <a:pt x="14" y="0"/>
                    </a:lnTo>
                    <a:lnTo>
                      <a:pt x="12" y="2"/>
                    </a:lnTo>
                    <a:lnTo>
                      <a:pt x="0" y="2"/>
                    </a:lnTo>
                    <a:lnTo>
                      <a:pt x="0" y="7"/>
                    </a:lnTo>
                    <a:lnTo>
                      <a:pt x="36" y="7"/>
                    </a:lnTo>
                    <a:lnTo>
                      <a:pt x="36" y="2"/>
                    </a:lnTo>
                    <a:lnTo>
                      <a:pt x="21"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1445"/>
              <p:cNvSpPr>
                <a:spLocks/>
              </p:cNvSpPr>
              <p:nvPr/>
            </p:nvSpPr>
            <p:spPr bwMode="auto">
              <a:xfrm>
                <a:off x="4790" y="5606"/>
                <a:ext cx="38" cy="98"/>
              </a:xfrm>
              <a:custGeom>
                <a:avLst/>
                <a:gdLst/>
                <a:ahLst/>
                <a:cxnLst>
                  <a:cxn ang="0">
                    <a:pos x="28" y="86"/>
                  </a:cxn>
                  <a:cxn ang="0">
                    <a:pos x="0" y="83"/>
                  </a:cxn>
                  <a:cxn ang="0">
                    <a:pos x="0" y="98"/>
                  </a:cxn>
                  <a:cxn ang="0">
                    <a:pos x="4" y="88"/>
                  </a:cxn>
                  <a:cxn ang="0">
                    <a:pos x="38" y="88"/>
                  </a:cxn>
                  <a:cxn ang="0">
                    <a:pos x="35" y="72"/>
                  </a:cxn>
                  <a:cxn ang="0">
                    <a:pos x="33" y="50"/>
                  </a:cxn>
                  <a:cxn ang="0">
                    <a:pos x="33" y="4"/>
                  </a:cxn>
                  <a:cxn ang="0">
                    <a:pos x="38" y="0"/>
                  </a:cxn>
                  <a:cxn ang="0">
                    <a:pos x="28" y="0"/>
                  </a:cxn>
                  <a:cxn ang="0">
                    <a:pos x="28" y="86"/>
                  </a:cxn>
                </a:cxnLst>
                <a:rect l="0" t="0" r="r" b="b"/>
                <a:pathLst>
                  <a:path w="38" h="98">
                    <a:moveTo>
                      <a:pt x="28" y="86"/>
                    </a:moveTo>
                    <a:lnTo>
                      <a:pt x="0" y="83"/>
                    </a:lnTo>
                    <a:lnTo>
                      <a:pt x="0" y="98"/>
                    </a:lnTo>
                    <a:lnTo>
                      <a:pt x="4" y="88"/>
                    </a:lnTo>
                    <a:lnTo>
                      <a:pt x="38" y="88"/>
                    </a:lnTo>
                    <a:lnTo>
                      <a:pt x="35" y="72"/>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1446"/>
              <p:cNvSpPr>
                <a:spLocks/>
              </p:cNvSpPr>
              <p:nvPr/>
            </p:nvSpPr>
            <p:spPr bwMode="auto">
              <a:xfrm>
                <a:off x="4785" y="5596"/>
                <a:ext cx="48" cy="111"/>
              </a:xfrm>
              <a:custGeom>
                <a:avLst/>
                <a:gdLst/>
                <a:ahLst/>
                <a:cxnLst>
                  <a:cxn ang="0">
                    <a:pos x="0" y="9"/>
                  </a:cxn>
                  <a:cxn ang="0">
                    <a:pos x="0" y="110"/>
                  </a:cxn>
                  <a:cxn ang="0">
                    <a:pos x="4" y="110"/>
                  </a:cxn>
                  <a:cxn ang="0">
                    <a:pos x="4" y="14"/>
                  </a:cxn>
                  <a:cxn ang="0">
                    <a:pos x="48" y="7"/>
                  </a:cxn>
                  <a:cxn ang="0">
                    <a:pos x="48" y="2"/>
                  </a:cxn>
                  <a:cxn ang="0">
                    <a:pos x="2" y="0"/>
                  </a:cxn>
                  <a:cxn ang="0">
                    <a:pos x="0" y="9"/>
                  </a:cxn>
                </a:cxnLst>
                <a:rect l="0" t="0" r="r" b="b"/>
                <a:pathLst>
                  <a:path w="48" h="111">
                    <a:moveTo>
                      <a:pt x="0" y="9"/>
                    </a:moveTo>
                    <a:lnTo>
                      <a:pt x="0" y="110"/>
                    </a:lnTo>
                    <a:lnTo>
                      <a:pt x="4" y="110"/>
                    </a:lnTo>
                    <a:lnTo>
                      <a:pt x="4" y="14"/>
                    </a:lnTo>
                    <a:lnTo>
                      <a:pt x="48" y="7"/>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1" name="Freeform 1447"/>
              <p:cNvSpPr>
                <a:spLocks/>
              </p:cNvSpPr>
              <p:nvPr/>
            </p:nvSpPr>
            <p:spPr bwMode="auto">
              <a:xfrm>
                <a:off x="4792" y="5608"/>
                <a:ext cx="41" cy="94"/>
              </a:xfrm>
              <a:custGeom>
                <a:avLst/>
                <a:gdLst/>
                <a:ahLst/>
                <a:cxnLst>
                  <a:cxn ang="0">
                    <a:pos x="33" y="31"/>
                  </a:cxn>
                  <a:cxn ang="0">
                    <a:pos x="36" y="19"/>
                  </a:cxn>
                  <a:cxn ang="0">
                    <a:pos x="40" y="0"/>
                  </a:cxn>
                  <a:cxn ang="0">
                    <a:pos x="31" y="2"/>
                  </a:cxn>
                  <a:cxn ang="0">
                    <a:pos x="31" y="86"/>
                  </a:cxn>
                  <a:cxn ang="0">
                    <a:pos x="24" y="86"/>
                  </a:cxn>
                  <a:cxn ang="0">
                    <a:pos x="2" y="83"/>
                  </a:cxn>
                  <a:cxn ang="0">
                    <a:pos x="0" y="91"/>
                  </a:cxn>
                  <a:cxn ang="0">
                    <a:pos x="36" y="93"/>
                  </a:cxn>
                  <a:cxn ang="0">
                    <a:pos x="33" y="79"/>
                  </a:cxn>
                  <a:cxn ang="0">
                    <a:pos x="33" y="31"/>
                  </a:cxn>
                </a:cxnLst>
                <a:rect l="0" t="0" r="r" b="b"/>
                <a:pathLst>
                  <a:path w="41" h="94">
                    <a:moveTo>
                      <a:pt x="33" y="31"/>
                    </a:moveTo>
                    <a:lnTo>
                      <a:pt x="36" y="19"/>
                    </a:lnTo>
                    <a:lnTo>
                      <a:pt x="40" y="0"/>
                    </a:lnTo>
                    <a:lnTo>
                      <a:pt x="31" y="2"/>
                    </a:lnTo>
                    <a:lnTo>
                      <a:pt x="31" y="86"/>
                    </a:lnTo>
                    <a:lnTo>
                      <a:pt x="24" y="86"/>
                    </a:lnTo>
                    <a:lnTo>
                      <a:pt x="2" y="83"/>
                    </a:lnTo>
                    <a:lnTo>
                      <a:pt x="0" y="91"/>
                    </a:lnTo>
                    <a:lnTo>
                      <a:pt x="36"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1448"/>
              <p:cNvSpPr>
                <a:spLocks/>
              </p:cNvSpPr>
              <p:nvPr/>
            </p:nvSpPr>
            <p:spPr bwMode="auto">
              <a:xfrm>
                <a:off x="4802" y="5616"/>
                <a:ext cx="5" cy="9"/>
              </a:xfrm>
              <a:custGeom>
                <a:avLst/>
                <a:gdLst/>
                <a:ahLst/>
                <a:cxnLst>
                  <a:cxn ang="0">
                    <a:pos x="2" y="0"/>
                  </a:cxn>
                  <a:cxn ang="0">
                    <a:pos x="0" y="0"/>
                  </a:cxn>
                  <a:cxn ang="0">
                    <a:pos x="0" y="7"/>
                  </a:cxn>
                  <a:cxn ang="0">
                    <a:pos x="4" y="9"/>
                  </a:cxn>
                  <a:cxn ang="0">
                    <a:pos x="4" y="0"/>
                  </a:cxn>
                  <a:cxn ang="0">
                    <a:pos x="2" y="0"/>
                  </a:cxn>
                </a:cxnLst>
                <a:rect l="0" t="0" r="r" b="b"/>
                <a:pathLst>
                  <a:path w="5" h="9">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3" name="Freeform 1449"/>
              <p:cNvSpPr>
                <a:spLocks/>
              </p:cNvSpPr>
              <p:nvPr/>
            </p:nvSpPr>
            <p:spPr bwMode="auto">
              <a:xfrm>
                <a:off x="4802" y="5637"/>
                <a:ext cx="5" cy="10"/>
              </a:xfrm>
              <a:custGeom>
                <a:avLst/>
                <a:gdLst/>
                <a:ahLst/>
                <a:cxnLst>
                  <a:cxn ang="0">
                    <a:pos x="2" y="0"/>
                  </a:cxn>
                  <a:cxn ang="0">
                    <a:pos x="0" y="0"/>
                  </a:cxn>
                  <a:cxn ang="0">
                    <a:pos x="0" y="7"/>
                  </a:cxn>
                  <a:cxn ang="0">
                    <a:pos x="4" y="9"/>
                  </a:cxn>
                  <a:cxn ang="0">
                    <a:pos x="4" y="0"/>
                  </a:cxn>
                  <a:cxn ang="0">
                    <a:pos x="2" y="0"/>
                  </a:cxn>
                </a:cxnLst>
                <a:rect l="0" t="0" r="r" b="b"/>
                <a:pathLst>
                  <a:path w="5"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1450"/>
              <p:cNvSpPr>
                <a:spLocks/>
              </p:cNvSpPr>
              <p:nvPr/>
            </p:nvSpPr>
            <p:spPr bwMode="auto">
              <a:xfrm>
                <a:off x="4800" y="5613"/>
                <a:ext cx="7" cy="12"/>
              </a:xfrm>
              <a:custGeom>
                <a:avLst/>
                <a:gdLst/>
                <a:ahLst/>
                <a:cxnLst>
                  <a:cxn ang="0">
                    <a:pos x="2" y="0"/>
                  </a:cxn>
                  <a:cxn ang="0">
                    <a:pos x="2" y="0"/>
                  </a:cxn>
                  <a:cxn ang="0">
                    <a:pos x="0" y="2"/>
                  </a:cxn>
                  <a:cxn ang="0">
                    <a:pos x="0" y="9"/>
                  </a:cxn>
                  <a:cxn ang="0">
                    <a:pos x="2" y="11"/>
                  </a:cxn>
                  <a:cxn ang="0">
                    <a:pos x="7" y="7"/>
                  </a:cxn>
                  <a:cxn ang="0">
                    <a:pos x="7" y="4"/>
                  </a:cxn>
                  <a:cxn ang="0">
                    <a:pos x="2" y="0"/>
                  </a:cxn>
                </a:cxnLst>
                <a:rect l="0" t="0" r="r" b="b"/>
                <a:pathLst>
                  <a:path w="7" h="12">
                    <a:moveTo>
                      <a:pt x="2" y="0"/>
                    </a:moveTo>
                    <a:lnTo>
                      <a:pt x="2" y="0"/>
                    </a:lnTo>
                    <a:lnTo>
                      <a:pt x="0" y="2"/>
                    </a:lnTo>
                    <a:lnTo>
                      <a:pt x="0" y="9"/>
                    </a:lnTo>
                    <a:lnTo>
                      <a:pt x="2" y="11"/>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5" name="Freeform 1451"/>
              <p:cNvSpPr>
                <a:spLocks/>
              </p:cNvSpPr>
              <p:nvPr/>
            </p:nvSpPr>
            <p:spPr bwMode="auto">
              <a:xfrm>
                <a:off x="4800" y="5635"/>
                <a:ext cx="7"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7"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1452"/>
              <p:cNvSpPr>
                <a:spLocks/>
              </p:cNvSpPr>
              <p:nvPr/>
            </p:nvSpPr>
            <p:spPr bwMode="auto">
              <a:xfrm>
                <a:off x="4792" y="5522"/>
                <a:ext cx="8" cy="2"/>
              </a:xfrm>
              <a:custGeom>
                <a:avLst/>
                <a:gdLst/>
                <a:ahLst/>
                <a:cxnLst>
                  <a:cxn ang="0">
                    <a:pos x="2" y="0"/>
                  </a:cxn>
                  <a:cxn ang="0">
                    <a:pos x="2" y="0"/>
                  </a:cxn>
                  <a:cxn ang="0">
                    <a:pos x="0" y="2"/>
                  </a:cxn>
                  <a:cxn ang="0">
                    <a:pos x="7" y="2"/>
                  </a:cxn>
                  <a:cxn ang="0">
                    <a:pos x="7" y="0"/>
                  </a:cxn>
                  <a:cxn ang="0">
                    <a:pos x="2" y="0"/>
                  </a:cxn>
                </a:cxnLst>
                <a:rect l="0" t="0" r="r" b="b"/>
                <a:pathLst>
                  <a:path w="8"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7" name="Freeform 1453"/>
              <p:cNvSpPr>
                <a:spLocks/>
              </p:cNvSpPr>
              <p:nvPr/>
            </p:nvSpPr>
            <p:spPr bwMode="auto">
              <a:xfrm>
                <a:off x="4807" y="5520"/>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1454"/>
              <p:cNvSpPr>
                <a:spLocks/>
              </p:cNvSpPr>
              <p:nvPr/>
            </p:nvSpPr>
            <p:spPr bwMode="auto">
              <a:xfrm>
                <a:off x="4821" y="5520"/>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9" name="Freeform 1455"/>
              <p:cNvSpPr>
                <a:spLocks/>
              </p:cNvSpPr>
              <p:nvPr/>
            </p:nvSpPr>
            <p:spPr bwMode="auto">
              <a:xfrm>
                <a:off x="4792" y="5522"/>
                <a:ext cx="8" cy="2"/>
              </a:xfrm>
              <a:custGeom>
                <a:avLst/>
                <a:gdLst/>
                <a:ahLst/>
                <a:cxnLst>
                  <a:cxn ang="0">
                    <a:pos x="2" y="0"/>
                  </a:cxn>
                  <a:cxn ang="0">
                    <a:pos x="2" y="0"/>
                  </a:cxn>
                  <a:cxn ang="0">
                    <a:pos x="0" y="2"/>
                  </a:cxn>
                  <a:cxn ang="0">
                    <a:pos x="7" y="2"/>
                  </a:cxn>
                  <a:cxn ang="0">
                    <a:pos x="2" y="0"/>
                  </a:cxn>
                </a:cxnLst>
                <a:rect l="0" t="0" r="r" b="b"/>
                <a:pathLst>
                  <a:path w="8" h="2">
                    <a:moveTo>
                      <a:pt x="2" y="0"/>
                    </a:moveTo>
                    <a:lnTo>
                      <a:pt x="2" y="0"/>
                    </a:lnTo>
                    <a:lnTo>
                      <a:pt x="0" y="2"/>
                    </a:lnTo>
                    <a:lnTo>
                      <a:pt x="7"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1456"/>
              <p:cNvSpPr>
                <a:spLocks/>
              </p:cNvSpPr>
              <p:nvPr/>
            </p:nvSpPr>
            <p:spPr bwMode="auto">
              <a:xfrm>
                <a:off x="4807" y="5520"/>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1" name="Freeform 1457"/>
              <p:cNvSpPr>
                <a:spLocks/>
              </p:cNvSpPr>
              <p:nvPr/>
            </p:nvSpPr>
            <p:spPr bwMode="auto">
              <a:xfrm>
                <a:off x="4821" y="5520"/>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1458"/>
              <p:cNvSpPr>
                <a:spLocks/>
              </p:cNvSpPr>
              <p:nvPr/>
            </p:nvSpPr>
            <p:spPr bwMode="auto">
              <a:xfrm>
                <a:off x="4795" y="5714"/>
                <a:ext cx="43" cy="14"/>
              </a:xfrm>
              <a:custGeom>
                <a:avLst/>
                <a:gdLst/>
                <a:ahLst/>
                <a:cxnLst>
                  <a:cxn ang="0">
                    <a:pos x="0" y="0"/>
                  </a:cxn>
                  <a:cxn ang="0">
                    <a:pos x="0" y="9"/>
                  </a:cxn>
                  <a:cxn ang="0">
                    <a:pos x="43" y="14"/>
                  </a:cxn>
                  <a:cxn ang="0">
                    <a:pos x="43" y="4"/>
                  </a:cxn>
                  <a:cxn ang="0">
                    <a:pos x="0" y="0"/>
                  </a:cxn>
                </a:cxnLst>
                <a:rect l="0" t="0" r="r" b="b"/>
                <a:pathLst>
                  <a:path w="43"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3" name="Freeform 1459"/>
              <p:cNvSpPr>
                <a:spLocks/>
              </p:cNvSpPr>
              <p:nvPr/>
            </p:nvSpPr>
            <p:spPr bwMode="auto">
              <a:xfrm>
                <a:off x="5006" y="5476"/>
                <a:ext cx="14" cy="171"/>
              </a:xfrm>
              <a:custGeom>
                <a:avLst/>
                <a:gdLst/>
                <a:ahLst/>
                <a:cxnLst>
                  <a:cxn ang="0">
                    <a:pos x="7" y="40"/>
                  </a:cxn>
                  <a:cxn ang="0">
                    <a:pos x="7" y="0"/>
                  </a:cxn>
                  <a:cxn ang="0">
                    <a:pos x="2" y="2"/>
                  </a:cxn>
                  <a:cxn ang="0">
                    <a:pos x="2" y="86"/>
                  </a:cxn>
                  <a:cxn ang="0">
                    <a:pos x="0" y="127"/>
                  </a:cxn>
                  <a:cxn ang="0">
                    <a:pos x="0" y="167"/>
                  </a:cxn>
                  <a:cxn ang="0">
                    <a:pos x="14" y="170"/>
                  </a:cxn>
                  <a:cxn ang="0">
                    <a:pos x="2" y="165"/>
                  </a:cxn>
                  <a:cxn ang="0">
                    <a:pos x="4" y="124"/>
                  </a:cxn>
                  <a:cxn ang="0">
                    <a:pos x="4" y="81"/>
                  </a:cxn>
                  <a:cxn ang="0">
                    <a:pos x="7" y="40"/>
                  </a:cxn>
                </a:cxnLst>
                <a:rect l="0" t="0" r="r" b="b"/>
                <a:pathLst>
                  <a:path w="14" h="171">
                    <a:moveTo>
                      <a:pt x="7" y="40"/>
                    </a:moveTo>
                    <a:lnTo>
                      <a:pt x="7" y="0"/>
                    </a:lnTo>
                    <a:lnTo>
                      <a:pt x="2" y="2"/>
                    </a:lnTo>
                    <a:lnTo>
                      <a:pt x="2" y="86"/>
                    </a:lnTo>
                    <a:lnTo>
                      <a:pt x="0" y="127"/>
                    </a:lnTo>
                    <a:lnTo>
                      <a:pt x="0" y="167"/>
                    </a:lnTo>
                    <a:lnTo>
                      <a:pt x="14" y="170"/>
                    </a:lnTo>
                    <a:lnTo>
                      <a:pt x="2" y="165"/>
                    </a:lnTo>
                    <a:lnTo>
                      <a:pt x="4" y="124"/>
                    </a:lnTo>
                    <a:lnTo>
                      <a:pt x="4" y="81"/>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1460"/>
              <p:cNvSpPr>
                <a:spLocks/>
              </p:cNvSpPr>
              <p:nvPr/>
            </p:nvSpPr>
            <p:spPr bwMode="auto">
              <a:xfrm>
                <a:off x="5035" y="5654"/>
                <a:ext cx="72" cy="110"/>
              </a:xfrm>
              <a:custGeom>
                <a:avLst/>
                <a:gdLst/>
                <a:ahLst/>
                <a:cxnLst>
                  <a:cxn ang="0">
                    <a:pos x="7" y="2"/>
                  </a:cxn>
                  <a:cxn ang="0">
                    <a:pos x="7" y="2"/>
                  </a:cxn>
                  <a:cxn ang="0">
                    <a:pos x="2" y="23"/>
                  </a:cxn>
                  <a:cxn ang="0">
                    <a:pos x="0" y="74"/>
                  </a:cxn>
                  <a:cxn ang="0">
                    <a:pos x="0" y="103"/>
                  </a:cxn>
                  <a:cxn ang="0">
                    <a:pos x="40" y="110"/>
                  </a:cxn>
                  <a:cxn ang="0">
                    <a:pos x="72" y="103"/>
                  </a:cxn>
                  <a:cxn ang="0">
                    <a:pos x="72" y="76"/>
                  </a:cxn>
                  <a:cxn ang="0">
                    <a:pos x="69" y="64"/>
                  </a:cxn>
                  <a:cxn ang="0">
                    <a:pos x="69" y="40"/>
                  </a:cxn>
                  <a:cxn ang="0">
                    <a:pos x="64" y="16"/>
                  </a:cxn>
                  <a:cxn ang="0">
                    <a:pos x="62" y="2"/>
                  </a:cxn>
                  <a:cxn ang="0">
                    <a:pos x="33" y="0"/>
                  </a:cxn>
                  <a:cxn ang="0">
                    <a:pos x="7" y="2"/>
                  </a:cxn>
                </a:cxnLst>
                <a:rect l="0" t="0" r="r" b="b"/>
                <a:pathLst>
                  <a:path w="72" h="110">
                    <a:moveTo>
                      <a:pt x="7" y="2"/>
                    </a:moveTo>
                    <a:lnTo>
                      <a:pt x="7" y="2"/>
                    </a:lnTo>
                    <a:lnTo>
                      <a:pt x="2" y="23"/>
                    </a:lnTo>
                    <a:lnTo>
                      <a:pt x="0" y="74"/>
                    </a:lnTo>
                    <a:lnTo>
                      <a:pt x="0" y="103"/>
                    </a:lnTo>
                    <a:lnTo>
                      <a:pt x="40" y="110"/>
                    </a:lnTo>
                    <a:lnTo>
                      <a:pt x="72" y="103"/>
                    </a:lnTo>
                    <a:lnTo>
                      <a:pt x="72"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5" name="Freeform 1461"/>
              <p:cNvSpPr>
                <a:spLocks/>
              </p:cNvSpPr>
              <p:nvPr/>
            </p:nvSpPr>
            <p:spPr bwMode="auto">
              <a:xfrm>
                <a:off x="5032" y="5666"/>
                <a:ext cx="46" cy="86"/>
              </a:xfrm>
              <a:custGeom>
                <a:avLst/>
                <a:gdLst/>
                <a:ahLst/>
                <a:cxnLst>
                  <a:cxn ang="0">
                    <a:pos x="43" y="0"/>
                  </a:cxn>
                  <a:cxn ang="0">
                    <a:pos x="7" y="0"/>
                  </a:cxn>
                  <a:cxn ang="0">
                    <a:pos x="2" y="21"/>
                  </a:cxn>
                  <a:cxn ang="0">
                    <a:pos x="2" y="40"/>
                  </a:cxn>
                  <a:cxn ang="0">
                    <a:pos x="0" y="60"/>
                  </a:cxn>
                  <a:cxn ang="0">
                    <a:pos x="0" y="81"/>
                  </a:cxn>
                  <a:cxn ang="0">
                    <a:pos x="2" y="83"/>
                  </a:cxn>
                  <a:cxn ang="0">
                    <a:pos x="26" y="83"/>
                  </a:cxn>
                  <a:cxn ang="0">
                    <a:pos x="28" y="86"/>
                  </a:cxn>
                  <a:cxn ang="0">
                    <a:pos x="43" y="86"/>
                  </a:cxn>
                  <a:cxn ang="0">
                    <a:pos x="45" y="64"/>
                  </a:cxn>
                  <a:cxn ang="0">
                    <a:pos x="45" y="21"/>
                  </a:cxn>
                  <a:cxn ang="0">
                    <a:pos x="43" y="0"/>
                  </a:cxn>
                </a:cxnLst>
                <a:rect l="0" t="0" r="r" b="b"/>
                <a:pathLst>
                  <a:path w="46" h="86">
                    <a:moveTo>
                      <a:pt x="43" y="0"/>
                    </a:moveTo>
                    <a:lnTo>
                      <a:pt x="7" y="0"/>
                    </a:lnTo>
                    <a:lnTo>
                      <a:pt x="2" y="21"/>
                    </a:lnTo>
                    <a:lnTo>
                      <a:pt x="2" y="40"/>
                    </a:lnTo>
                    <a:lnTo>
                      <a:pt x="0" y="60"/>
                    </a:lnTo>
                    <a:lnTo>
                      <a:pt x="0" y="81"/>
                    </a:lnTo>
                    <a:lnTo>
                      <a:pt x="2" y="83"/>
                    </a:lnTo>
                    <a:lnTo>
                      <a:pt x="26" y="83"/>
                    </a:lnTo>
                    <a:lnTo>
                      <a:pt x="28" y="86"/>
                    </a:lnTo>
                    <a:lnTo>
                      <a:pt x="43" y="86"/>
                    </a:lnTo>
                    <a:lnTo>
                      <a:pt x="45" y="64"/>
                    </a:lnTo>
                    <a:lnTo>
                      <a:pt x="45" y="21"/>
                    </a:lnTo>
                    <a:lnTo>
                      <a:pt x="43"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1462"/>
              <p:cNvSpPr>
                <a:spLocks/>
              </p:cNvSpPr>
              <p:nvPr/>
            </p:nvSpPr>
            <p:spPr bwMode="auto">
              <a:xfrm>
                <a:off x="5035" y="5666"/>
                <a:ext cx="41" cy="82"/>
              </a:xfrm>
              <a:custGeom>
                <a:avLst/>
                <a:gdLst/>
                <a:ahLst/>
                <a:cxnLst>
                  <a:cxn ang="0">
                    <a:pos x="2" y="21"/>
                  </a:cxn>
                  <a:cxn ang="0">
                    <a:pos x="0" y="38"/>
                  </a:cxn>
                  <a:cxn ang="0">
                    <a:pos x="0" y="76"/>
                  </a:cxn>
                  <a:cxn ang="0">
                    <a:pos x="4" y="79"/>
                  </a:cxn>
                  <a:cxn ang="0">
                    <a:pos x="28" y="79"/>
                  </a:cxn>
                  <a:cxn ang="0">
                    <a:pos x="33" y="81"/>
                  </a:cxn>
                  <a:cxn ang="0">
                    <a:pos x="40" y="81"/>
                  </a:cxn>
                  <a:cxn ang="0">
                    <a:pos x="40" y="0"/>
                  </a:cxn>
                  <a:cxn ang="0">
                    <a:pos x="4" y="0"/>
                  </a:cxn>
                  <a:cxn ang="0">
                    <a:pos x="2" y="21"/>
                  </a:cxn>
                </a:cxnLst>
                <a:rect l="0" t="0" r="r" b="b"/>
                <a:pathLst>
                  <a:path w="41" h="82">
                    <a:moveTo>
                      <a:pt x="2" y="21"/>
                    </a:moveTo>
                    <a:lnTo>
                      <a:pt x="0" y="38"/>
                    </a:lnTo>
                    <a:lnTo>
                      <a:pt x="0" y="76"/>
                    </a:lnTo>
                    <a:lnTo>
                      <a:pt x="4" y="79"/>
                    </a:lnTo>
                    <a:lnTo>
                      <a:pt x="28" y="79"/>
                    </a:lnTo>
                    <a:lnTo>
                      <a:pt x="33" y="81"/>
                    </a:lnTo>
                    <a:lnTo>
                      <a:pt x="40" y="81"/>
                    </a:lnTo>
                    <a:lnTo>
                      <a:pt x="40" y="0"/>
                    </a:lnTo>
                    <a:lnTo>
                      <a:pt x="4" y="0"/>
                    </a:lnTo>
                    <a:lnTo>
                      <a:pt x="2" y="21"/>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7" name="Freeform 1463"/>
              <p:cNvSpPr>
                <a:spLocks/>
              </p:cNvSpPr>
              <p:nvPr/>
            </p:nvSpPr>
            <p:spPr bwMode="auto">
              <a:xfrm>
                <a:off x="5035" y="5666"/>
                <a:ext cx="41" cy="74"/>
              </a:xfrm>
              <a:custGeom>
                <a:avLst/>
                <a:gdLst/>
                <a:ahLst/>
                <a:cxnLst>
                  <a:cxn ang="0">
                    <a:pos x="38" y="0"/>
                  </a:cxn>
                  <a:cxn ang="0">
                    <a:pos x="4" y="0"/>
                  </a:cxn>
                  <a:cxn ang="0">
                    <a:pos x="2" y="19"/>
                  </a:cxn>
                  <a:cxn ang="0">
                    <a:pos x="0" y="36"/>
                  </a:cxn>
                  <a:cxn ang="0">
                    <a:pos x="0" y="72"/>
                  </a:cxn>
                  <a:cxn ang="0">
                    <a:pos x="4" y="72"/>
                  </a:cxn>
                  <a:cxn ang="0">
                    <a:pos x="9" y="74"/>
                  </a:cxn>
                  <a:cxn ang="0">
                    <a:pos x="38" y="74"/>
                  </a:cxn>
                  <a:cxn ang="0">
                    <a:pos x="40" y="57"/>
                  </a:cxn>
                  <a:cxn ang="0">
                    <a:pos x="40" y="19"/>
                  </a:cxn>
                  <a:cxn ang="0">
                    <a:pos x="38" y="0"/>
                  </a:cxn>
                </a:cxnLst>
                <a:rect l="0" t="0" r="r" b="b"/>
                <a:pathLst>
                  <a:path w="41" h="74">
                    <a:moveTo>
                      <a:pt x="38" y="0"/>
                    </a:moveTo>
                    <a:lnTo>
                      <a:pt x="4" y="0"/>
                    </a:lnTo>
                    <a:lnTo>
                      <a:pt x="2" y="19"/>
                    </a:lnTo>
                    <a:lnTo>
                      <a:pt x="0" y="36"/>
                    </a:lnTo>
                    <a:lnTo>
                      <a:pt x="0" y="72"/>
                    </a:lnTo>
                    <a:lnTo>
                      <a:pt x="4" y="72"/>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1464"/>
              <p:cNvSpPr>
                <a:spLocks/>
              </p:cNvSpPr>
              <p:nvPr/>
            </p:nvSpPr>
            <p:spPr bwMode="auto">
              <a:xfrm>
                <a:off x="5035" y="5666"/>
                <a:ext cx="38" cy="70"/>
              </a:xfrm>
              <a:custGeom>
                <a:avLst/>
                <a:gdLst/>
                <a:ahLst/>
                <a:cxnLst>
                  <a:cxn ang="0">
                    <a:pos x="38" y="69"/>
                  </a:cxn>
                  <a:cxn ang="0">
                    <a:pos x="38" y="0"/>
                  </a:cxn>
                  <a:cxn ang="0">
                    <a:pos x="4" y="0"/>
                  </a:cxn>
                  <a:cxn ang="0">
                    <a:pos x="2" y="19"/>
                  </a:cxn>
                  <a:cxn ang="0">
                    <a:pos x="0" y="33"/>
                  </a:cxn>
                  <a:cxn ang="0">
                    <a:pos x="0" y="67"/>
                  </a:cxn>
                  <a:cxn ang="0">
                    <a:pos x="4" y="67"/>
                  </a:cxn>
                  <a:cxn ang="0">
                    <a:pos x="9" y="69"/>
                  </a:cxn>
                  <a:cxn ang="0">
                    <a:pos x="38" y="69"/>
                  </a:cxn>
                </a:cxnLst>
                <a:rect l="0" t="0" r="r" b="b"/>
                <a:pathLst>
                  <a:path w="38" h="70">
                    <a:moveTo>
                      <a:pt x="38" y="69"/>
                    </a:moveTo>
                    <a:lnTo>
                      <a:pt x="38" y="0"/>
                    </a:lnTo>
                    <a:lnTo>
                      <a:pt x="4" y="0"/>
                    </a:lnTo>
                    <a:lnTo>
                      <a:pt x="2" y="19"/>
                    </a:lnTo>
                    <a:lnTo>
                      <a:pt x="0" y="33"/>
                    </a:lnTo>
                    <a:lnTo>
                      <a:pt x="0" y="67"/>
                    </a:lnTo>
                    <a:lnTo>
                      <a:pt x="4" y="67"/>
                    </a:lnTo>
                    <a:lnTo>
                      <a:pt x="9" y="69"/>
                    </a:lnTo>
                    <a:lnTo>
                      <a:pt x="38" y="69"/>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9" name="Freeform 1465"/>
              <p:cNvSpPr>
                <a:spLocks/>
              </p:cNvSpPr>
              <p:nvPr/>
            </p:nvSpPr>
            <p:spPr bwMode="auto">
              <a:xfrm>
                <a:off x="5035" y="5666"/>
                <a:ext cx="38" cy="65"/>
              </a:xfrm>
              <a:custGeom>
                <a:avLst/>
                <a:gdLst/>
                <a:ahLst/>
                <a:cxnLst>
                  <a:cxn ang="0">
                    <a:pos x="36" y="0"/>
                  </a:cxn>
                  <a:cxn ang="0">
                    <a:pos x="4" y="0"/>
                  </a:cxn>
                  <a:cxn ang="0">
                    <a:pos x="2" y="16"/>
                  </a:cxn>
                  <a:cxn ang="0">
                    <a:pos x="2" y="31"/>
                  </a:cxn>
                  <a:cxn ang="0">
                    <a:pos x="0" y="45"/>
                  </a:cxn>
                  <a:cxn ang="0">
                    <a:pos x="0" y="62"/>
                  </a:cxn>
                  <a:cxn ang="0">
                    <a:pos x="4" y="62"/>
                  </a:cxn>
                  <a:cxn ang="0">
                    <a:pos x="9" y="64"/>
                  </a:cxn>
                  <a:cxn ang="0">
                    <a:pos x="36" y="64"/>
                  </a:cxn>
                  <a:cxn ang="0">
                    <a:pos x="38" y="50"/>
                  </a:cxn>
                  <a:cxn ang="0">
                    <a:pos x="38" y="16"/>
                  </a:cxn>
                  <a:cxn ang="0">
                    <a:pos x="36" y="0"/>
                  </a:cxn>
                </a:cxnLst>
                <a:rect l="0" t="0" r="r" b="b"/>
                <a:pathLst>
                  <a:path w="38" h="65">
                    <a:moveTo>
                      <a:pt x="36" y="0"/>
                    </a:moveTo>
                    <a:lnTo>
                      <a:pt x="4" y="0"/>
                    </a:lnTo>
                    <a:lnTo>
                      <a:pt x="2" y="16"/>
                    </a:lnTo>
                    <a:lnTo>
                      <a:pt x="2" y="31"/>
                    </a:lnTo>
                    <a:lnTo>
                      <a:pt x="0" y="45"/>
                    </a:lnTo>
                    <a:lnTo>
                      <a:pt x="0" y="62"/>
                    </a:lnTo>
                    <a:lnTo>
                      <a:pt x="4" y="62"/>
                    </a:lnTo>
                    <a:lnTo>
                      <a:pt x="9" y="64"/>
                    </a:lnTo>
                    <a:lnTo>
                      <a:pt x="36" y="64"/>
                    </a:lnTo>
                    <a:lnTo>
                      <a:pt x="38" y="50"/>
                    </a:lnTo>
                    <a:lnTo>
                      <a:pt x="38" y="16"/>
                    </a:lnTo>
                    <a:lnTo>
                      <a:pt x="36"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0" name="Freeform 1466"/>
              <p:cNvSpPr>
                <a:spLocks/>
              </p:cNvSpPr>
              <p:nvPr/>
            </p:nvSpPr>
            <p:spPr bwMode="auto">
              <a:xfrm>
                <a:off x="5037" y="5666"/>
                <a:ext cx="34" cy="60"/>
              </a:xfrm>
              <a:custGeom>
                <a:avLst/>
                <a:gdLst/>
                <a:ahLst/>
                <a:cxnLst>
                  <a:cxn ang="0">
                    <a:pos x="4" y="0"/>
                  </a:cxn>
                  <a:cxn ang="0">
                    <a:pos x="4" y="0"/>
                  </a:cxn>
                  <a:cxn ang="0">
                    <a:pos x="0" y="16"/>
                  </a:cxn>
                  <a:cxn ang="0">
                    <a:pos x="0" y="57"/>
                  </a:cxn>
                  <a:cxn ang="0">
                    <a:pos x="11" y="57"/>
                  </a:cxn>
                  <a:cxn ang="0">
                    <a:pos x="16" y="60"/>
                  </a:cxn>
                  <a:cxn ang="0">
                    <a:pos x="33" y="60"/>
                  </a:cxn>
                  <a:cxn ang="0">
                    <a:pos x="33" y="0"/>
                  </a:cxn>
                  <a:cxn ang="0">
                    <a:pos x="4" y="0"/>
                  </a:cxn>
                </a:cxnLst>
                <a:rect l="0" t="0" r="r" b="b"/>
                <a:pathLst>
                  <a:path w="34" h="60">
                    <a:moveTo>
                      <a:pt x="4" y="0"/>
                    </a:moveTo>
                    <a:lnTo>
                      <a:pt x="4" y="0"/>
                    </a:lnTo>
                    <a:lnTo>
                      <a:pt x="0" y="16"/>
                    </a:lnTo>
                    <a:lnTo>
                      <a:pt x="0" y="57"/>
                    </a:lnTo>
                    <a:lnTo>
                      <a:pt x="11" y="57"/>
                    </a:lnTo>
                    <a:lnTo>
                      <a:pt x="16"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1" name="Freeform 1467"/>
              <p:cNvSpPr>
                <a:spLocks/>
              </p:cNvSpPr>
              <p:nvPr/>
            </p:nvSpPr>
            <p:spPr bwMode="auto">
              <a:xfrm>
                <a:off x="5037" y="5666"/>
                <a:ext cx="34" cy="55"/>
              </a:xfrm>
              <a:custGeom>
                <a:avLst/>
                <a:gdLst/>
                <a:ahLst/>
                <a:cxnLst>
                  <a:cxn ang="0">
                    <a:pos x="31" y="0"/>
                  </a:cxn>
                  <a:cxn ang="0">
                    <a:pos x="4" y="0"/>
                  </a:cxn>
                  <a:cxn ang="0">
                    <a:pos x="2" y="14"/>
                  </a:cxn>
                  <a:cxn ang="0">
                    <a:pos x="0" y="26"/>
                  </a:cxn>
                  <a:cxn ang="0">
                    <a:pos x="0" y="52"/>
                  </a:cxn>
                  <a:cxn ang="0">
                    <a:pos x="7" y="52"/>
                  </a:cxn>
                  <a:cxn ang="0">
                    <a:pos x="11" y="55"/>
                  </a:cxn>
                  <a:cxn ang="0">
                    <a:pos x="31" y="55"/>
                  </a:cxn>
                  <a:cxn ang="0">
                    <a:pos x="33" y="40"/>
                  </a:cxn>
                  <a:cxn ang="0">
                    <a:pos x="33" y="14"/>
                  </a:cxn>
                  <a:cxn ang="0">
                    <a:pos x="31" y="0"/>
                  </a:cxn>
                </a:cxnLst>
                <a:rect l="0" t="0" r="r" b="b"/>
                <a:pathLst>
                  <a:path w="34" h="55">
                    <a:moveTo>
                      <a:pt x="31" y="0"/>
                    </a:moveTo>
                    <a:lnTo>
                      <a:pt x="4" y="0"/>
                    </a:lnTo>
                    <a:lnTo>
                      <a:pt x="2" y="14"/>
                    </a:lnTo>
                    <a:lnTo>
                      <a:pt x="0" y="26"/>
                    </a:lnTo>
                    <a:lnTo>
                      <a:pt x="0" y="52"/>
                    </a:lnTo>
                    <a:lnTo>
                      <a:pt x="7" y="52"/>
                    </a:lnTo>
                    <a:lnTo>
                      <a:pt x="11" y="55"/>
                    </a:lnTo>
                    <a:lnTo>
                      <a:pt x="31" y="55"/>
                    </a:lnTo>
                    <a:lnTo>
                      <a:pt x="33" y="40"/>
                    </a:lnTo>
                    <a:lnTo>
                      <a:pt x="33" y="14"/>
                    </a:lnTo>
                    <a:lnTo>
                      <a:pt x="31"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1468"/>
              <p:cNvSpPr>
                <a:spLocks/>
              </p:cNvSpPr>
              <p:nvPr/>
            </p:nvSpPr>
            <p:spPr bwMode="auto">
              <a:xfrm>
                <a:off x="5037" y="5666"/>
                <a:ext cx="31" cy="50"/>
              </a:xfrm>
              <a:custGeom>
                <a:avLst/>
                <a:gdLst/>
                <a:ahLst/>
                <a:cxnLst>
                  <a:cxn ang="0">
                    <a:pos x="4" y="0"/>
                  </a:cxn>
                  <a:cxn ang="0">
                    <a:pos x="4" y="0"/>
                  </a:cxn>
                  <a:cxn ang="0">
                    <a:pos x="0" y="23"/>
                  </a:cxn>
                  <a:cxn ang="0">
                    <a:pos x="0" y="48"/>
                  </a:cxn>
                  <a:cxn ang="0">
                    <a:pos x="14" y="48"/>
                  </a:cxn>
                  <a:cxn ang="0">
                    <a:pos x="19" y="50"/>
                  </a:cxn>
                  <a:cxn ang="0">
                    <a:pos x="31" y="50"/>
                  </a:cxn>
                  <a:cxn ang="0">
                    <a:pos x="31" y="0"/>
                  </a:cxn>
                  <a:cxn ang="0">
                    <a:pos x="4" y="0"/>
                  </a:cxn>
                </a:cxnLst>
                <a:rect l="0" t="0" r="r" b="b"/>
                <a:pathLst>
                  <a:path w="31" h="50">
                    <a:moveTo>
                      <a:pt x="4" y="0"/>
                    </a:moveTo>
                    <a:lnTo>
                      <a:pt x="4" y="0"/>
                    </a:lnTo>
                    <a:lnTo>
                      <a:pt x="0" y="23"/>
                    </a:lnTo>
                    <a:lnTo>
                      <a:pt x="0" y="48"/>
                    </a:lnTo>
                    <a:lnTo>
                      <a:pt x="14" y="48"/>
                    </a:lnTo>
                    <a:lnTo>
                      <a:pt x="19" y="50"/>
                    </a:lnTo>
                    <a:lnTo>
                      <a:pt x="31" y="50"/>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1469"/>
              <p:cNvSpPr>
                <a:spLocks/>
              </p:cNvSpPr>
              <p:nvPr/>
            </p:nvSpPr>
            <p:spPr bwMode="auto">
              <a:xfrm>
                <a:off x="5037" y="5666"/>
                <a:ext cx="31" cy="43"/>
              </a:xfrm>
              <a:custGeom>
                <a:avLst/>
                <a:gdLst/>
                <a:ahLst/>
                <a:cxnLst>
                  <a:cxn ang="0">
                    <a:pos x="31" y="43"/>
                  </a:cxn>
                  <a:cxn ang="0">
                    <a:pos x="31" y="0"/>
                  </a:cxn>
                  <a:cxn ang="0">
                    <a:pos x="4" y="0"/>
                  </a:cxn>
                  <a:cxn ang="0">
                    <a:pos x="2" y="12"/>
                  </a:cxn>
                  <a:cxn ang="0">
                    <a:pos x="0" y="21"/>
                  </a:cxn>
                  <a:cxn ang="0">
                    <a:pos x="0" y="43"/>
                  </a:cxn>
                  <a:cxn ang="0">
                    <a:pos x="31" y="43"/>
                  </a:cxn>
                </a:cxnLst>
                <a:rect l="0" t="0" r="r" b="b"/>
                <a:pathLst>
                  <a:path w="31" h="43">
                    <a:moveTo>
                      <a:pt x="31" y="43"/>
                    </a:moveTo>
                    <a:lnTo>
                      <a:pt x="31" y="0"/>
                    </a:lnTo>
                    <a:lnTo>
                      <a:pt x="4" y="0"/>
                    </a:lnTo>
                    <a:lnTo>
                      <a:pt x="2" y="12"/>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1470"/>
              <p:cNvSpPr>
                <a:spLocks/>
              </p:cNvSpPr>
              <p:nvPr/>
            </p:nvSpPr>
            <p:spPr bwMode="auto">
              <a:xfrm>
                <a:off x="5040" y="5666"/>
                <a:ext cx="26" cy="38"/>
              </a:xfrm>
              <a:custGeom>
                <a:avLst/>
                <a:gdLst/>
                <a:ahLst/>
                <a:cxnLst>
                  <a:cxn ang="0">
                    <a:pos x="2" y="0"/>
                  </a:cxn>
                  <a:cxn ang="0">
                    <a:pos x="2" y="0"/>
                  </a:cxn>
                  <a:cxn ang="0">
                    <a:pos x="0" y="9"/>
                  </a:cxn>
                  <a:cxn ang="0">
                    <a:pos x="0" y="38"/>
                  </a:cxn>
                  <a:cxn ang="0">
                    <a:pos x="26" y="38"/>
                  </a:cxn>
                  <a:cxn ang="0">
                    <a:pos x="26" y="0"/>
                  </a:cxn>
                  <a:cxn ang="0">
                    <a:pos x="2" y="0"/>
                  </a:cxn>
                </a:cxnLst>
                <a:rect l="0" t="0" r="r" b="b"/>
                <a:pathLst>
                  <a:path w="26" h="38">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5" name="Freeform 1471"/>
              <p:cNvSpPr>
                <a:spLocks/>
              </p:cNvSpPr>
              <p:nvPr/>
            </p:nvSpPr>
            <p:spPr bwMode="auto">
              <a:xfrm>
                <a:off x="5040" y="5666"/>
                <a:ext cx="26" cy="34"/>
              </a:xfrm>
              <a:custGeom>
                <a:avLst/>
                <a:gdLst/>
                <a:ahLst/>
                <a:cxnLst>
                  <a:cxn ang="0">
                    <a:pos x="2" y="0"/>
                  </a:cxn>
                  <a:cxn ang="0">
                    <a:pos x="2" y="0"/>
                  </a:cxn>
                  <a:cxn ang="0">
                    <a:pos x="0" y="9"/>
                  </a:cxn>
                  <a:cxn ang="0">
                    <a:pos x="0" y="33"/>
                  </a:cxn>
                  <a:cxn ang="0">
                    <a:pos x="26" y="33"/>
                  </a:cxn>
                  <a:cxn ang="0">
                    <a:pos x="26" y="0"/>
                  </a:cxn>
                  <a:cxn ang="0">
                    <a:pos x="2" y="0"/>
                  </a:cxn>
                </a:cxnLst>
                <a:rect l="0" t="0" r="r" b="b"/>
                <a:pathLst>
                  <a:path w="26" h="34">
                    <a:moveTo>
                      <a:pt x="2" y="0"/>
                    </a:moveTo>
                    <a:lnTo>
                      <a:pt x="2" y="0"/>
                    </a:lnTo>
                    <a:lnTo>
                      <a:pt x="0" y="9"/>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1472"/>
              <p:cNvSpPr>
                <a:spLocks/>
              </p:cNvSpPr>
              <p:nvPr/>
            </p:nvSpPr>
            <p:spPr bwMode="auto">
              <a:xfrm>
                <a:off x="5040" y="5666"/>
                <a:ext cx="24" cy="29"/>
              </a:xfrm>
              <a:custGeom>
                <a:avLst/>
                <a:gdLst/>
                <a:ahLst/>
                <a:cxnLst>
                  <a:cxn ang="0">
                    <a:pos x="2" y="0"/>
                  </a:cxn>
                  <a:cxn ang="0">
                    <a:pos x="2" y="0"/>
                  </a:cxn>
                  <a:cxn ang="0">
                    <a:pos x="0" y="7"/>
                  </a:cxn>
                  <a:cxn ang="0">
                    <a:pos x="0" y="28"/>
                  </a:cxn>
                  <a:cxn ang="0">
                    <a:pos x="23" y="28"/>
                  </a:cxn>
                  <a:cxn ang="0">
                    <a:pos x="23" y="0"/>
                  </a:cxn>
                  <a:cxn ang="0">
                    <a:pos x="2" y="0"/>
                  </a:cxn>
                </a:cxnLst>
                <a:rect l="0" t="0" r="r" b="b"/>
                <a:pathLst>
                  <a:path w="24" h="29">
                    <a:moveTo>
                      <a:pt x="2" y="0"/>
                    </a:moveTo>
                    <a:lnTo>
                      <a:pt x="2" y="0"/>
                    </a:lnTo>
                    <a:lnTo>
                      <a:pt x="0" y="7"/>
                    </a:lnTo>
                    <a:lnTo>
                      <a:pt x="0" y="28"/>
                    </a:lnTo>
                    <a:lnTo>
                      <a:pt x="23" y="28"/>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7" name="Freeform 1473"/>
              <p:cNvSpPr>
                <a:spLocks/>
              </p:cNvSpPr>
              <p:nvPr/>
            </p:nvSpPr>
            <p:spPr bwMode="auto">
              <a:xfrm>
                <a:off x="5040" y="5656"/>
                <a:ext cx="36" cy="10"/>
              </a:xfrm>
              <a:custGeom>
                <a:avLst/>
                <a:gdLst/>
                <a:ahLst/>
                <a:cxnLst>
                  <a:cxn ang="0">
                    <a:pos x="31" y="7"/>
                  </a:cxn>
                  <a:cxn ang="0">
                    <a:pos x="36" y="9"/>
                  </a:cxn>
                  <a:cxn ang="0">
                    <a:pos x="36" y="2"/>
                  </a:cxn>
                  <a:cxn ang="0">
                    <a:pos x="19" y="0"/>
                  </a:cxn>
                  <a:cxn ang="0">
                    <a:pos x="2" y="0"/>
                  </a:cxn>
                  <a:cxn ang="0">
                    <a:pos x="0" y="7"/>
                  </a:cxn>
                  <a:cxn ang="0">
                    <a:pos x="31" y="7"/>
                  </a:cxn>
                </a:cxnLst>
                <a:rect l="0" t="0" r="r" b="b"/>
                <a:pathLst>
                  <a:path w="36" h="10">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1474"/>
              <p:cNvSpPr>
                <a:spLocks/>
              </p:cNvSpPr>
              <p:nvPr/>
            </p:nvSpPr>
            <p:spPr bwMode="auto">
              <a:xfrm>
                <a:off x="5035" y="5750"/>
                <a:ext cx="41" cy="14"/>
              </a:xfrm>
              <a:custGeom>
                <a:avLst/>
                <a:gdLst/>
                <a:ahLst/>
                <a:cxnLst>
                  <a:cxn ang="0">
                    <a:pos x="0" y="0"/>
                  </a:cxn>
                  <a:cxn ang="0">
                    <a:pos x="0" y="7"/>
                  </a:cxn>
                  <a:cxn ang="0">
                    <a:pos x="40" y="14"/>
                  </a:cxn>
                  <a:cxn ang="0">
                    <a:pos x="40" y="4"/>
                  </a:cxn>
                  <a:cxn ang="0">
                    <a:pos x="0" y="0"/>
                  </a:cxn>
                </a:cxnLst>
                <a:rect l="0" t="0" r="r" b="b"/>
                <a:pathLst>
                  <a:path w="41"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9" name="Freeform 1475"/>
              <p:cNvSpPr>
                <a:spLocks/>
              </p:cNvSpPr>
              <p:nvPr/>
            </p:nvSpPr>
            <p:spPr bwMode="auto">
              <a:xfrm>
                <a:off x="5047" y="5755"/>
                <a:ext cx="17" cy="2"/>
              </a:xfrm>
              <a:custGeom>
                <a:avLst/>
                <a:gdLst/>
                <a:ahLst/>
                <a:cxnLst>
                  <a:cxn ang="0">
                    <a:pos x="7" y="0"/>
                  </a:cxn>
                  <a:cxn ang="0">
                    <a:pos x="0" y="0"/>
                  </a:cxn>
                  <a:cxn ang="0">
                    <a:pos x="0" y="2"/>
                  </a:cxn>
                  <a:cxn ang="0">
                    <a:pos x="16" y="2"/>
                  </a:cxn>
                  <a:cxn ang="0">
                    <a:pos x="16" y="0"/>
                  </a:cxn>
                  <a:cxn ang="0">
                    <a:pos x="7" y="0"/>
                  </a:cxn>
                </a:cxnLst>
                <a:rect l="0" t="0" r="r" b="b"/>
                <a:pathLst>
                  <a:path w="17" h="2">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1476"/>
              <p:cNvSpPr>
                <a:spLocks/>
              </p:cNvSpPr>
              <p:nvPr/>
            </p:nvSpPr>
            <p:spPr bwMode="auto">
              <a:xfrm>
                <a:off x="5047" y="5755"/>
                <a:ext cx="12" cy="2"/>
              </a:xfrm>
              <a:custGeom>
                <a:avLst/>
                <a:gdLst/>
                <a:ahLst/>
                <a:cxnLst>
                  <a:cxn ang="0">
                    <a:pos x="4" y="0"/>
                  </a:cxn>
                  <a:cxn ang="0">
                    <a:pos x="0" y="0"/>
                  </a:cxn>
                  <a:cxn ang="0">
                    <a:pos x="0" y="2"/>
                  </a:cxn>
                  <a:cxn ang="0">
                    <a:pos x="11" y="2"/>
                  </a:cxn>
                  <a:cxn ang="0">
                    <a:pos x="9" y="0"/>
                  </a:cxn>
                  <a:cxn ang="0">
                    <a:pos x="4" y="0"/>
                  </a:cxn>
                </a:cxnLst>
                <a:rect l="0" t="0" r="r" b="b"/>
                <a:pathLst>
                  <a:path w="12" h="2">
                    <a:moveTo>
                      <a:pt x="4" y="0"/>
                    </a:moveTo>
                    <a:lnTo>
                      <a:pt x="0" y="0"/>
                    </a:lnTo>
                    <a:lnTo>
                      <a:pt x="0" y="2"/>
                    </a:lnTo>
                    <a:lnTo>
                      <a:pt x="11"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1" name="Freeform 1477"/>
              <p:cNvSpPr>
                <a:spLocks/>
              </p:cNvSpPr>
              <p:nvPr/>
            </p:nvSpPr>
            <p:spPr bwMode="auto">
              <a:xfrm>
                <a:off x="5047" y="5755"/>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1478"/>
              <p:cNvSpPr>
                <a:spLocks/>
              </p:cNvSpPr>
              <p:nvPr/>
            </p:nvSpPr>
            <p:spPr bwMode="auto">
              <a:xfrm>
                <a:off x="5078" y="5750"/>
                <a:ext cx="26" cy="12"/>
              </a:xfrm>
              <a:custGeom>
                <a:avLst/>
                <a:gdLst/>
                <a:ahLst/>
                <a:cxnLst>
                  <a:cxn ang="0">
                    <a:pos x="0" y="4"/>
                  </a:cxn>
                  <a:cxn ang="0">
                    <a:pos x="0" y="12"/>
                  </a:cxn>
                  <a:cxn ang="0">
                    <a:pos x="19" y="7"/>
                  </a:cxn>
                  <a:cxn ang="0">
                    <a:pos x="26" y="4"/>
                  </a:cxn>
                  <a:cxn ang="0">
                    <a:pos x="26" y="0"/>
                  </a:cxn>
                  <a:cxn ang="0">
                    <a:pos x="0" y="4"/>
                  </a:cxn>
                </a:cxnLst>
                <a:rect l="0" t="0" r="r" b="b"/>
                <a:pathLst>
                  <a:path w="26" h="12">
                    <a:moveTo>
                      <a:pt x="0" y="4"/>
                    </a:moveTo>
                    <a:lnTo>
                      <a:pt x="0" y="12"/>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3" name="Freeform 1479"/>
              <p:cNvSpPr>
                <a:spLocks/>
              </p:cNvSpPr>
              <p:nvPr/>
            </p:nvSpPr>
            <p:spPr bwMode="auto">
              <a:xfrm>
                <a:off x="5078" y="5750"/>
                <a:ext cx="26"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2"/>
                  </a:cxn>
                  <a:cxn ang="0">
                    <a:pos x="4" y="12"/>
                  </a:cxn>
                  <a:cxn ang="0">
                    <a:pos x="7" y="9"/>
                  </a:cxn>
                  <a:cxn ang="0">
                    <a:pos x="12" y="9"/>
                  </a:cxn>
                  <a:cxn ang="0">
                    <a:pos x="14" y="7"/>
                  </a:cxn>
                  <a:cxn ang="0">
                    <a:pos x="21" y="7"/>
                  </a:cxn>
                </a:cxnLst>
                <a:rect l="0" t="0" r="r" b="b"/>
                <a:pathLst>
                  <a:path w="26" h="12">
                    <a:moveTo>
                      <a:pt x="21" y="7"/>
                    </a:moveTo>
                    <a:lnTo>
                      <a:pt x="26" y="4"/>
                    </a:lnTo>
                    <a:lnTo>
                      <a:pt x="26" y="0"/>
                    </a:lnTo>
                    <a:lnTo>
                      <a:pt x="16" y="0"/>
                    </a:lnTo>
                    <a:lnTo>
                      <a:pt x="14" y="2"/>
                    </a:lnTo>
                    <a:lnTo>
                      <a:pt x="7" y="2"/>
                    </a:lnTo>
                    <a:lnTo>
                      <a:pt x="4" y="4"/>
                    </a:lnTo>
                    <a:lnTo>
                      <a:pt x="0" y="4"/>
                    </a:lnTo>
                    <a:lnTo>
                      <a:pt x="0" y="12"/>
                    </a:lnTo>
                    <a:lnTo>
                      <a:pt x="4" y="12"/>
                    </a:lnTo>
                    <a:lnTo>
                      <a:pt x="7" y="9"/>
                    </a:lnTo>
                    <a:lnTo>
                      <a:pt x="12"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1480"/>
              <p:cNvSpPr>
                <a:spLocks/>
              </p:cNvSpPr>
              <p:nvPr/>
            </p:nvSpPr>
            <p:spPr bwMode="auto">
              <a:xfrm>
                <a:off x="5080" y="5750"/>
                <a:ext cx="24" cy="12"/>
              </a:xfrm>
              <a:custGeom>
                <a:avLst/>
                <a:gdLst/>
                <a:ahLst/>
                <a:cxnLst>
                  <a:cxn ang="0">
                    <a:pos x="0" y="4"/>
                  </a:cxn>
                  <a:cxn ang="0">
                    <a:pos x="0" y="12"/>
                  </a:cxn>
                  <a:cxn ang="0">
                    <a:pos x="4" y="9"/>
                  </a:cxn>
                  <a:cxn ang="0">
                    <a:pos x="9" y="9"/>
                  </a:cxn>
                  <a:cxn ang="0">
                    <a:pos x="11" y="7"/>
                  </a:cxn>
                  <a:cxn ang="0">
                    <a:pos x="19" y="7"/>
                  </a:cxn>
                  <a:cxn ang="0">
                    <a:pos x="24" y="4"/>
                  </a:cxn>
                  <a:cxn ang="0">
                    <a:pos x="24" y="0"/>
                  </a:cxn>
                  <a:cxn ang="0">
                    <a:pos x="16" y="0"/>
                  </a:cxn>
                  <a:cxn ang="0">
                    <a:pos x="11" y="2"/>
                  </a:cxn>
                  <a:cxn ang="0">
                    <a:pos x="2" y="2"/>
                  </a:cxn>
                  <a:cxn ang="0">
                    <a:pos x="0" y="4"/>
                  </a:cxn>
                </a:cxnLst>
                <a:rect l="0" t="0" r="r" b="b"/>
                <a:pathLst>
                  <a:path w="24" h="12">
                    <a:moveTo>
                      <a:pt x="0" y="4"/>
                    </a:moveTo>
                    <a:lnTo>
                      <a:pt x="0" y="12"/>
                    </a:lnTo>
                    <a:lnTo>
                      <a:pt x="4" y="9"/>
                    </a:lnTo>
                    <a:lnTo>
                      <a:pt x="9" y="9"/>
                    </a:lnTo>
                    <a:lnTo>
                      <a:pt x="11" y="7"/>
                    </a:lnTo>
                    <a:lnTo>
                      <a:pt x="19" y="7"/>
                    </a:lnTo>
                    <a:lnTo>
                      <a:pt x="24" y="4"/>
                    </a:lnTo>
                    <a:lnTo>
                      <a:pt x="24" y="0"/>
                    </a:lnTo>
                    <a:lnTo>
                      <a:pt x="16" y="0"/>
                    </a:lnTo>
                    <a:lnTo>
                      <a:pt x="11"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5" name="Freeform 1481"/>
              <p:cNvSpPr>
                <a:spLocks/>
              </p:cNvSpPr>
              <p:nvPr/>
            </p:nvSpPr>
            <p:spPr bwMode="auto">
              <a:xfrm>
                <a:off x="5080" y="5750"/>
                <a:ext cx="27" cy="12"/>
              </a:xfrm>
              <a:custGeom>
                <a:avLst/>
                <a:gdLst/>
                <a:ahLst/>
                <a:cxnLst>
                  <a:cxn ang="0">
                    <a:pos x="4" y="9"/>
                  </a:cxn>
                  <a:cxn ang="0">
                    <a:pos x="11" y="9"/>
                  </a:cxn>
                  <a:cxn ang="0">
                    <a:pos x="14" y="7"/>
                  </a:cxn>
                  <a:cxn ang="0">
                    <a:pos x="19" y="7"/>
                  </a:cxn>
                  <a:cxn ang="0">
                    <a:pos x="21" y="4"/>
                  </a:cxn>
                  <a:cxn ang="0">
                    <a:pos x="26" y="4"/>
                  </a:cxn>
                  <a:cxn ang="0">
                    <a:pos x="26" y="0"/>
                  </a:cxn>
                  <a:cxn ang="0">
                    <a:pos x="16" y="0"/>
                  </a:cxn>
                  <a:cxn ang="0">
                    <a:pos x="14" y="2"/>
                  </a:cxn>
                  <a:cxn ang="0">
                    <a:pos x="4" y="2"/>
                  </a:cxn>
                  <a:cxn ang="0">
                    <a:pos x="0" y="4"/>
                  </a:cxn>
                  <a:cxn ang="0">
                    <a:pos x="0" y="12"/>
                  </a:cxn>
                  <a:cxn ang="0">
                    <a:pos x="4" y="9"/>
                  </a:cxn>
                </a:cxnLst>
                <a:rect l="0" t="0" r="r" b="b"/>
                <a:pathLst>
                  <a:path w="27" h="12">
                    <a:moveTo>
                      <a:pt x="4" y="9"/>
                    </a:moveTo>
                    <a:lnTo>
                      <a:pt x="11" y="9"/>
                    </a:lnTo>
                    <a:lnTo>
                      <a:pt x="14" y="7"/>
                    </a:lnTo>
                    <a:lnTo>
                      <a:pt x="19" y="7"/>
                    </a:lnTo>
                    <a:lnTo>
                      <a:pt x="21" y="4"/>
                    </a:lnTo>
                    <a:lnTo>
                      <a:pt x="26" y="4"/>
                    </a:lnTo>
                    <a:lnTo>
                      <a:pt x="26" y="0"/>
                    </a:lnTo>
                    <a:lnTo>
                      <a:pt x="16" y="0"/>
                    </a:lnTo>
                    <a:lnTo>
                      <a:pt x="14" y="2"/>
                    </a:lnTo>
                    <a:lnTo>
                      <a:pt x="4" y="2"/>
                    </a:lnTo>
                    <a:lnTo>
                      <a:pt x="0" y="4"/>
                    </a:lnTo>
                    <a:lnTo>
                      <a:pt x="0" y="12"/>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1482"/>
              <p:cNvSpPr>
                <a:spLocks/>
              </p:cNvSpPr>
              <p:nvPr/>
            </p:nvSpPr>
            <p:spPr bwMode="auto">
              <a:xfrm>
                <a:off x="5083" y="5750"/>
                <a:ext cx="24" cy="12"/>
              </a:xfrm>
              <a:custGeom>
                <a:avLst/>
                <a:gdLst/>
                <a:ahLst/>
                <a:cxnLst>
                  <a:cxn ang="0">
                    <a:pos x="19" y="7"/>
                  </a:cxn>
                  <a:cxn ang="0">
                    <a:pos x="24" y="4"/>
                  </a:cxn>
                  <a:cxn ang="0">
                    <a:pos x="24"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4" y="4"/>
                    </a:lnTo>
                    <a:lnTo>
                      <a:pt x="24" y="0"/>
                    </a:lnTo>
                    <a:lnTo>
                      <a:pt x="14" y="0"/>
                    </a:lnTo>
                    <a:lnTo>
                      <a:pt x="11" y="2"/>
                    </a:lnTo>
                    <a:lnTo>
                      <a:pt x="2"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7" name="Freeform 1483"/>
              <p:cNvSpPr>
                <a:spLocks/>
              </p:cNvSpPr>
              <p:nvPr/>
            </p:nvSpPr>
            <p:spPr bwMode="auto">
              <a:xfrm>
                <a:off x="5085" y="5750"/>
                <a:ext cx="22" cy="10"/>
              </a:xfrm>
              <a:custGeom>
                <a:avLst/>
                <a:gdLst/>
                <a:ahLst/>
                <a:cxnLst>
                  <a:cxn ang="0">
                    <a:pos x="16" y="7"/>
                  </a:cxn>
                  <a:cxn ang="0">
                    <a:pos x="21" y="4"/>
                  </a:cxn>
                  <a:cxn ang="0">
                    <a:pos x="21" y="0"/>
                  </a:cxn>
                  <a:cxn ang="0">
                    <a:pos x="9" y="0"/>
                  </a:cxn>
                  <a:cxn ang="0">
                    <a:pos x="7" y="2"/>
                  </a:cxn>
                  <a:cxn ang="0">
                    <a:pos x="0" y="2"/>
                  </a:cxn>
                  <a:cxn ang="0">
                    <a:pos x="0" y="9"/>
                  </a:cxn>
                  <a:cxn ang="0">
                    <a:pos x="7" y="9"/>
                  </a:cxn>
                  <a:cxn ang="0">
                    <a:pos x="7" y="7"/>
                  </a:cxn>
                  <a:cxn ang="0">
                    <a:pos x="16" y="7"/>
                  </a:cxn>
                </a:cxnLst>
                <a:rect l="0" t="0" r="r" b="b"/>
                <a:pathLst>
                  <a:path w="22" h="10">
                    <a:moveTo>
                      <a:pt x="16" y="7"/>
                    </a:moveTo>
                    <a:lnTo>
                      <a:pt x="21" y="4"/>
                    </a:lnTo>
                    <a:lnTo>
                      <a:pt x="21" y="0"/>
                    </a:lnTo>
                    <a:lnTo>
                      <a:pt x="9" y="0"/>
                    </a:lnTo>
                    <a:lnTo>
                      <a:pt x="7"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1484"/>
              <p:cNvSpPr>
                <a:spLocks/>
              </p:cNvSpPr>
              <p:nvPr/>
            </p:nvSpPr>
            <p:spPr bwMode="auto">
              <a:xfrm>
                <a:off x="5085" y="5750"/>
                <a:ext cx="22" cy="10"/>
              </a:xfrm>
              <a:custGeom>
                <a:avLst/>
                <a:gdLst/>
                <a:ahLst/>
                <a:cxnLst>
                  <a:cxn ang="0">
                    <a:pos x="2" y="9"/>
                  </a:cxn>
                  <a:cxn ang="0">
                    <a:pos x="7" y="9"/>
                  </a:cxn>
                  <a:cxn ang="0">
                    <a:pos x="9" y="7"/>
                  </a:cxn>
                  <a:cxn ang="0">
                    <a:pos x="16" y="7"/>
                  </a:cxn>
                  <a:cxn ang="0">
                    <a:pos x="21" y="4"/>
                  </a:cxn>
                  <a:cxn ang="0">
                    <a:pos x="21" y="0"/>
                  </a:cxn>
                  <a:cxn ang="0">
                    <a:pos x="9" y="0"/>
                  </a:cxn>
                  <a:cxn ang="0">
                    <a:pos x="7" y="2"/>
                  </a:cxn>
                  <a:cxn ang="0">
                    <a:pos x="0" y="2"/>
                  </a:cxn>
                  <a:cxn ang="0">
                    <a:pos x="0" y="7"/>
                  </a:cxn>
                  <a:cxn ang="0">
                    <a:pos x="2" y="9"/>
                  </a:cxn>
                </a:cxnLst>
                <a:rect l="0" t="0" r="r" b="b"/>
                <a:pathLst>
                  <a:path w="22" h="10">
                    <a:moveTo>
                      <a:pt x="2" y="9"/>
                    </a:moveTo>
                    <a:lnTo>
                      <a:pt x="7" y="9"/>
                    </a:lnTo>
                    <a:lnTo>
                      <a:pt x="9" y="7"/>
                    </a:lnTo>
                    <a:lnTo>
                      <a:pt x="16" y="7"/>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9" name="Freeform 1485"/>
              <p:cNvSpPr>
                <a:spLocks/>
              </p:cNvSpPr>
              <p:nvPr/>
            </p:nvSpPr>
            <p:spPr bwMode="auto">
              <a:xfrm>
                <a:off x="5088" y="5750"/>
                <a:ext cx="19" cy="10"/>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19" h="10">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1486"/>
              <p:cNvSpPr>
                <a:spLocks/>
              </p:cNvSpPr>
              <p:nvPr/>
            </p:nvSpPr>
            <p:spPr bwMode="auto">
              <a:xfrm>
                <a:off x="5090" y="5750"/>
                <a:ext cx="17" cy="10"/>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10">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1" name="Freeform 1487"/>
              <p:cNvSpPr>
                <a:spLocks/>
              </p:cNvSpPr>
              <p:nvPr/>
            </p:nvSpPr>
            <p:spPr bwMode="auto">
              <a:xfrm>
                <a:off x="5090" y="5750"/>
                <a:ext cx="17" cy="10"/>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7" h="10">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2" name="Freeform 1488"/>
              <p:cNvSpPr>
                <a:spLocks/>
              </p:cNvSpPr>
              <p:nvPr/>
            </p:nvSpPr>
            <p:spPr bwMode="auto">
              <a:xfrm>
                <a:off x="5092" y="5750"/>
                <a:ext cx="15"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5"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1489"/>
              <p:cNvSpPr>
                <a:spLocks/>
              </p:cNvSpPr>
              <p:nvPr/>
            </p:nvSpPr>
            <p:spPr bwMode="auto">
              <a:xfrm>
                <a:off x="5092" y="5750"/>
                <a:ext cx="15" cy="7"/>
              </a:xfrm>
              <a:custGeom>
                <a:avLst/>
                <a:gdLst/>
                <a:ahLst/>
                <a:cxnLst>
                  <a:cxn ang="0">
                    <a:pos x="0" y="2"/>
                  </a:cxn>
                  <a:cxn ang="0">
                    <a:pos x="0" y="2"/>
                  </a:cxn>
                  <a:cxn ang="0">
                    <a:pos x="2" y="7"/>
                  </a:cxn>
                  <a:cxn ang="0">
                    <a:pos x="7" y="7"/>
                  </a:cxn>
                  <a:cxn ang="0">
                    <a:pos x="14" y="4"/>
                  </a:cxn>
                  <a:cxn ang="0">
                    <a:pos x="14" y="0"/>
                  </a:cxn>
                  <a:cxn ang="0">
                    <a:pos x="0" y="2"/>
                  </a:cxn>
                </a:cxnLst>
                <a:rect l="0" t="0" r="r" b="b"/>
                <a:pathLst>
                  <a:path w="15" h="7">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1490"/>
              <p:cNvSpPr>
                <a:spLocks/>
              </p:cNvSpPr>
              <p:nvPr/>
            </p:nvSpPr>
            <p:spPr bwMode="auto">
              <a:xfrm>
                <a:off x="5078" y="5659"/>
                <a:ext cx="19" cy="7"/>
              </a:xfrm>
              <a:custGeom>
                <a:avLst/>
                <a:gdLst/>
                <a:ahLst/>
                <a:cxnLst>
                  <a:cxn ang="0">
                    <a:pos x="0" y="0"/>
                  </a:cxn>
                  <a:cxn ang="0">
                    <a:pos x="0" y="7"/>
                  </a:cxn>
                  <a:cxn ang="0">
                    <a:pos x="4" y="7"/>
                  </a:cxn>
                  <a:cxn ang="0">
                    <a:pos x="19" y="4"/>
                  </a:cxn>
                  <a:cxn ang="0">
                    <a:pos x="19" y="0"/>
                  </a:cxn>
                  <a:cxn ang="0">
                    <a:pos x="0" y="0"/>
                  </a:cxn>
                </a:cxnLst>
                <a:rect l="0" t="0" r="r" b="b"/>
                <a:pathLst>
                  <a:path w="19"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1491"/>
              <p:cNvSpPr>
                <a:spLocks/>
              </p:cNvSpPr>
              <p:nvPr/>
            </p:nvSpPr>
            <p:spPr bwMode="auto">
              <a:xfrm>
                <a:off x="5080" y="5659"/>
                <a:ext cx="17" cy="7"/>
              </a:xfrm>
              <a:custGeom>
                <a:avLst/>
                <a:gdLst/>
                <a:ahLst/>
                <a:cxnLst>
                  <a:cxn ang="0">
                    <a:pos x="0" y="0"/>
                  </a:cxn>
                  <a:cxn ang="0">
                    <a:pos x="0" y="7"/>
                  </a:cxn>
                  <a:cxn ang="0">
                    <a:pos x="4" y="7"/>
                  </a:cxn>
                  <a:cxn ang="0">
                    <a:pos x="7" y="4"/>
                  </a:cxn>
                  <a:cxn ang="0">
                    <a:pos x="16" y="4"/>
                  </a:cxn>
                  <a:cxn ang="0">
                    <a:pos x="16" y="0"/>
                  </a:cxn>
                  <a:cxn ang="0">
                    <a:pos x="0" y="0"/>
                  </a:cxn>
                </a:cxnLst>
                <a:rect l="0" t="0" r="r" b="b"/>
                <a:pathLst>
                  <a:path w="17" h="7">
                    <a:moveTo>
                      <a:pt x="0" y="0"/>
                    </a:moveTo>
                    <a:lnTo>
                      <a:pt x="0" y="7"/>
                    </a:lnTo>
                    <a:lnTo>
                      <a:pt x="4"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1492"/>
              <p:cNvSpPr>
                <a:spLocks/>
              </p:cNvSpPr>
              <p:nvPr/>
            </p:nvSpPr>
            <p:spPr bwMode="auto">
              <a:xfrm>
                <a:off x="5080" y="5659"/>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7" name="Freeform 1493"/>
              <p:cNvSpPr>
                <a:spLocks/>
              </p:cNvSpPr>
              <p:nvPr/>
            </p:nvSpPr>
            <p:spPr bwMode="auto">
              <a:xfrm>
                <a:off x="5080" y="5659"/>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1494"/>
              <p:cNvSpPr>
                <a:spLocks/>
              </p:cNvSpPr>
              <p:nvPr/>
            </p:nvSpPr>
            <p:spPr bwMode="auto">
              <a:xfrm>
                <a:off x="5083" y="5659"/>
                <a:ext cx="14" cy="7"/>
              </a:xfrm>
              <a:custGeom>
                <a:avLst/>
                <a:gdLst/>
                <a:ahLst/>
                <a:cxnLst>
                  <a:cxn ang="0">
                    <a:pos x="0" y="0"/>
                  </a:cxn>
                  <a:cxn ang="0">
                    <a:pos x="0" y="7"/>
                  </a:cxn>
                  <a:cxn ang="0">
                    <a:pos x="4" y="7"/>
                  </a:cxn>
                  <a:cxn ang="0">
                    <a:pos x="7" y="4"/>
                  </a:cxn>
                  <a:cxn ang="0">
                    <a:pos x="14" y="4"/>
                  </a:cxn>
                  <a:cxn ang="0">
                    <a:pos x="14" y="0"/>
                  </a:cxn>
                  <a:cxn ang="0">
                    <a:pos x="0" y="0"/>
                  </a:cxn>
                </a:cxnLst>
                <a:rect l="0" t="0" r="r" b="b"/>
                <a:pathLst>
                  <a:path w="14"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9" name="Freeform 1495"/>
              <p:cNvSpPr>
                <a:spLocks/>
              </p:cNvSpPr>
              <p:nvPr/>
            </p:nvSpPr>
            <p:spPr bwMode="auto">
              <a:xfrm>
                <a:off x="5083" y="5659"/>
                <a:ext cx="14" cy="7"/>
              </a:xfrm>
              <a:custGeom>
                <a:avLst/>
                <a:gdLst/>
                <a:ahLst/>
                <a:cxnLst>
                  <a:cxn ang="0">
                    <a:pos x="0" y="0"/>
                  </a:cxn>
                  <a:cxn ang="0">
                    <a:pos x="0" y="7"/>
                  </a:cxn>
                  <a:cxn ang="0">
                    <a:pos x="7" y="7"/>
                  </a:cxn>
                  <a:cxn ang="0">
                    <a:pos x="7" y="4"/>
                  </a:cxn>
                  <a:cxn ang="0">
                    <a:pos x="14" y="4"/>
                  </a:cxn>
                  <a:cxn ang="0">
                    <a:pos x="14" y="0"/>
                  </a:cxn>
                  <a:cxn ang="0">
                    <a:pos x="0" y="0"/>
                  </a:cxn>
                </a:cxnLst>
                <a:rect l="0" t="0" r="r" b="b"/>
                <a:pathLst>
                  <a:path w="14" h="7">
                    <a:moveTo>
                      <a:pt x="0" y="0"/>
                    </a:moveTo>
                    <a:lnTo>
                      <a:pt x="0" y="7"/>
                    </a:lnTo>
                    <a:lnTo>
                      <a:pt x="7" y="7"/>
                    </a:lnTo>
                    <a:lnTo>
                      <a:pt x="7" y="4"/>
                    </a:lnTo>
                    <a:lnTo>
                      <a:pt x="14" y="4"/>
                    </a:lnTo>
                    <a:lnTo>
                      <a:pt x="14"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1496"/>
              <p:cNvSpPr>
                <a:spLocks/>
              </p:cNvSpPr>
              <p:nvPr/>
            </p:nvSpPr>
            <p:spPr bwMode="auto">
              <a:xfrm>
                <a:off x="5085" y="5659"/>
                <a:ext cx="12" cy="7"/>
              </a:xfrm>
              <a:custGeom>
                <a:avLst/>
                <a:gdLst/>
                <a:ahLst/>
                <a:cxnLst>
                  <a:cxn ang="0">
                    <a:pos x="0" y="0"/>
                  </a:cxn>
                  <a:cxn ang="0">
                    <a:pos x="0" y="7"/>
                  </a:cxn>
                  <a:cxn ang="0">
                    <a:pos x="4" y="7"/>
                  </a:cxn>
                  <a:cxn ang="0">
                    <a:pos x="4" y="4"/>
                  </a:cxn>
                  <a:cxn ang="0">
                    <a:pos x="11" y="4"/>
                  </a:cxn>
                  <a:cxn ang="0">
                    <a:pos x="11" y="0"/>
                  </a:cxn>
                  <a:cxn ang="0">
                    <a:pos x="0" y="0"/>
                  </a:cxn>
                </a:cxnLst>
                <a:rect l="0" t="0" r="r" b="b"/>
                <a:pathLst>
                  <a:path w="12" h="7">
                    <a:moveTo>
                      <a:pt x="0" y="0"/>
                    </a:moveTo>
                    <a:lnTo>
                      <a:pt x="0" y="7"/>
                    </a:lnTo>
                    <a:lnTo>
                      <a:pt x="4" y="7"/>
                    </a:lnTo>
                    <a:lnTo>
                      <a:pt x="4" y="4"/>
                    </a:lnTo>
                    <a:lnTo>
                      <a:pt x="11" y="4"/>
                    </a:lnTo>
                    <a:lnTo>
                      <a:pt x="11"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1" name="Freeform 1497"/>
              <p:cNvSpPr>
                <a:spLocks/>
              </p:cNvSpPr>
              <p:nvPr/>
            </p:nvSpPr>
            <p:spPr bwMode="auto">
              <a:xfrm>
                <a:off x="5085" y="5659"/>
                <a:ext cx="12" cy="7"/>
              </a:xfrm>
              <a:custGeom>
                <a:avLst/>
                <a:gdLst/>
                <a:ahLst/>
                <a:cxnLst>
                  <a:cxn ang="0">
                    <a:pos x="0" y="0"/>
                  </a:cxn>
                  <a:cxn ang="0">
                    <a:pos x="0" y="7"/>
                  </a:cxn>
                  <a:cxn ang="0">
                    <a:pos x="4" y="7"/>
                  </a:cxn>
                  <a:cxn ang="0">
                    <a:pos x="7" y="4"/>
                  </a:cxn>
                  <a:cxn ang="0">
                    <a:pos x="11" y="4"/>
                  </a:cxn>
                  <a:cxn ang="0">
                    <a:pos x="11" y="0"/>
                  </a:cxn>
                  <a:cxn ang="0">
                    <a:pos x="0" y="0"/>
                  </a:cxn>
                </a:cxnLst>
                <a:rect l="0" t="0" r="r" b="b"/>
                <a:pathLst>
                  <a:path w="12" h="7">
                    <a:moveTo>
                      <a:pt x="0" y="0"/>
                    </a:moveTo>
                    <a:lnTo>
                      <a:pt x="0" y="7"/>
                    </a:lnTo>
                    <a:lnTo>
                      <a:pt x="4" y="7"/>
                    </a:lnTo>
                    <a:lnTo>
                      <a:pt x="7" y="4"/>
                    </a:lnTo>
                    <a:lnTo>
                      <a:pt x="11" y="4"/>
                    </a:lnTo>
                    <a:lnTo>
                      <a:pt x="11"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1498"/>
              <p:cNvSpPr>
                <a:spLocks/>
              </p:cNvSpPr>
              <p:nvPr/>
            </p:nvSpPr>
            <p:spPr bwMode="auto">
              <a:xfrm>
                <a:off x="5088" y="5659"/>
                <a:ext cx="9" cy="7"/>
              </a:xfrm>
              <a:custGeom>
                <a:avLst/>
                <a:gdLst/>
                <a:ahLst/>
                <a:cxnLst>
                  <a:cxn ang="0">
                    <a:pos x="0" y="0"/>
                  </a:cxn>
                  <a:cxn ang="0">
                    <a:pos x="0" y="7"/>
                  </a:cxn>
                  <a:cxn ang="0">
                    <a:pos x="4" y="4"/>
                  </a:cxn>
                  <a:cxn ang="0">
                    <a:pos x="9" y="4"/>
                  </a:cxn>
                  <a:cxn ang="0">
                    <a:pos x="9" y="0"/>
                  </a:cxn>
                  <a:cxn ang="0">
                    <a:pos x="0" y="0"/>
                  </a:cxn>
                </a:cxnLst>
                <a:rect l="0" t="0" r="r" b="b"/>
                <a:pathLst>
                  <a:path w="9"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3" name="Freeform 1499"/>
              <p:cNvSpPr>
                <a:spLocks/>
              </p:cNvSpPr>
              <p:nvPr/>
            </p:nvSpPr>
            <p:spPr bwMode="auto">
              <a:xfrm>
                <a:off x="5088" y="5659"/>
                <a:ext cx="9" cy="7"/>
              </a:xfrm>
              <a:custGeom>
                <a:avLst/>
                <a:gdLst/>
                <a:ahLst/>
                <a:cxnLst>
                  <a:cxn ang="0">
                    <a:pos x="0" y="0"/>
                  </a:cxn>
                  <a:cxn ang="0">
                    <a:pos x="0" y="7"/>
                  </a:cxn>
                  <a:cxn ang="0">
                    <a:pos x="4" y="4"/>
                  </a:cxn>
                  <a:cxn ang="0">
                    <a:pos x="9" y="4"/>
                  </a:cxn>
                  <a:cxn ang="0">
                    <a:pos x="9" y="0"/>
                  </a:cxn>
                  <a:cxn ang="0">
                    <a:pos x="0" y="0"/>
                  </a:cxn>
                </a:cxnLst>
                <a:rect l="0" t="0" r="r" b="b"/>
                <a:pathLst>
                  <a:path w="9" h="7">
                    <a:moveTo>
                      <a:pt x="0" y="0"/>
                    </a:moveTo>
                    <a:lnTo>
                      <a:pt x="0" y="7"/>
                    </a:lnTo>
                    <a:lnTo>
                      <a:pt x="4" y="4"/>
                    </a:lnTo>
                    <a:lnTo>
                      <a:pt x="9" y="4"/>
                    </a:lnTo>
                    <a:lnTo>
                      <a:pt x="9"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4" name="Freeform 1500"/>
              <p:cNvSpPr>
                <a:spLocks/>
              </p:cNvSpPr>
              <p:nvPr/>
            </p:nvSpPr>
            <p:spPr bwMode="auto">
              <a:xfrm>
                <a:off x="5090" y="5659"/>
                <a:ext cx="7" cy="7"/>
              </a:xfrm>
              <a:custGeom>
                <a:avLst/>
                <a:gdLst/>
                <a:ahLst/>
                <a:cxnLst>
                  <a:cxn ang="0">
                    <a:pos x="0" y="0"/>
                  </a:cxn>
                  <a:cxn ang="0">
                    <a:pos x="0" y="7"/>
                  </a:cxn>
                  <a:cxn ang="0">
                    <a:pos x="2" y="4"/>
                  </a:cxn>
                  <a:cxn ang="0">
                    <a:pos x="7" y="4"/>
                  </a:cxn>
                  <a:cxn ang="0">
                    <a:pos x="7" y="0"/>
                  </a:cxn>
                  <a:cxn ang="0">
                    <a:pos x="0" y="0"/>
                  </a:cxn>
                </a:cxnLst>
                <a:rect l="0" t="0" r="r" b="b"/>
                <a:pathLst>
                  <a:path w="7" h="7">
                    <a:moveTo>
                      <a:pt x="0" y="0"/>
                    </a:moveTo>
                    <a:lnTo>
                      <a:pt x="0" y="7"/>
                    </a:lnTo>
                    <a:lnTo>
                      <a:pt x="2"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5" name="Freeform 1501"/>
              <p:cNvSpPr>
                <a:spLocks/>
              </p:cNvSpPr>
              <p:nvPr/>
            </p:nvSpPr>
            <p:spPr bwMode="auto">
              <a:xfrm>
                <a:off x="5090" y="5659"/>
                <a:ext cx="7" cy="7"/>
              </a:xfrm>
              <a:custGeom>
                <a:avLst/>
                <a:gdLst/>
                <a:ahLst/>
                <a:cxnLst>
                  <a:cxn ang="0">
                    <a:pos x="0" y="0"/>
                  </a:cxn>
                  <a:cxn ang="0">
                    <a:pos x="0" y="7"/>
                  </a:cxn>
                  <a:cxn ang="0">
                    <a:pos x="2" y="7"/>
                  </a:cxn>
                  <a:cxn ang="0">
                    <a:pos x="7" y="4"/>
                  </a:cxn>
                  <a:cxn ang="0">
                    <a:pos x="7" y="0"/>
                  </a:cxn>
                  <a:cxn ang="0">
                    <a:pos x="0" y="0"/>
                  </a:cxn>
                </a:cxnLst>
                <a:rect l="0" t="0" r="r" b="b"/>
                <a:pathLst>
                  <a:path w="7" h="7">
                    <a:moveTo>
                      <a:pt x="0" y="0"/>
                    </a:moveTo>
                    <a:lnTo>
                      <a:pt x="0" y="7"/>
                    </a:lnTo>
                    <a:lnTo>
                      <a:pt x="2" y="7"/>
                    </a:lnTo>
                    <a:lnTo>
                      <a:pt x="7" y="4"/>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1502"/>
              <p:cNvSpPr>
                <a:spLocks/>
              </p:cNvSpPr>
              <p:nvPr/>
            </p:nvSpPr>
            <p:spPr bwMode="auto">
              <a:xfrm>
                <a:off x="5092" y="5668"/>
                <a:ext cx="12" cy="80"/>
              </a:xfrm>
              <a:custGeom>
                <a:avLst/>
                <a:gdLst/>
                <a:ahLst/>
                <a:cxnLst>
                  <a:cxn ang="0">
                    <a:pos x="7" y="57"/>
                  </a:cxn>
                  <a:cxn ang="0">
                    <a:pos x="7" y="79"/>
                  </a:cxn>
                  <a:cxn ang="0">
                    <a:pos x="12" y="76"/>
                  </a:cxn>
                  <a:cxn ang="0">
                    <a:pos x="12" y="57"/>
                  </a:cxn>
                  <a:cxn ang="0">
                    <a:pos x="9" y="38"/>
                  </a:cxn>
                  <a:cxn ang="0">
                    <a:pos x="9" y="19"/>
                  </a:cxn>
                  <a:cxn ang="0">
                    <a:pos x="4" y="0"/>
                  </a:cxn>
                  <a:cxn ang="0">
                    <a:pos x="0" y="0"/>
                  </a:cxn>
                  <a:cxn ang="0">
                    <a:pos x="7" y="57"/>
                  </a:cxn>
                </a:cxnLst>
                <a:rect l="0" t="0" r="r" b="b"/>
                <a:pathLst>
                  <a:path w="12" h="80">
                    <a:moveTo>
                      <a:pt x="7" y="57"/>
                    </a:moveTo>
                    <a:lnTo>
                      <a:pt x="7" y="79"/>
                    </a:lnTo>
                    <a:lnTo>
                      <a:pt x="12" y="76"/>
                    </a:lnTo>
                    <a:lnTo>
                      <a:pt x="12"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7" name="Freeform 1503"/>
              <p:cNvSpPr>
                <a:spLocks/>
              </p:cNvSpPr>
              <p:nvPr/>
            </p:nvSpPr>
            <p:spPr bwMode="auto">
              <a:xfrm>
                <a:off x="5090" y="5668"/>
                <a:ext cx="14" cy="80"/>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80">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8" name="Freeform 1504"/>
              <p:cNvSpPr>
                <a:spLocks/>
              </p:cNvSpPr>
              <p:nvPr/>
            </p:nvSpPr>
            <p:spPr bwMode="auto">
              <a:xfrm>
                <a:off x="5090" y="5668"/>
                <a:ext cx="12" cy="80"/>
              </a:xfrm>
              <a:custGeom>
                <a:avLst/>
                <a:gdLst/>
                <a:ahLst/>
                <a:cxnLst>
                  <a:cxn ang="0">
                    <a:pos x="0" y="0"/>
                  </a:cxn>
                  <a:cxn ang="0">
                    <a:pos x="0" y="9"/>
                  </a:cxn>
                  <a:cxn ang="0">
                    <a:pos x="4" y="28"/>
                  </a:cxn>
                  <a:cxn ang="0">
                    <a:pos x="4" y="38"/>
                  </a:cxn>
                  <a:cxn ang="0">
                    <a:pos x="7" y="47"/>
                  </a:cxn>
                  <a:cxn ang="0">
                    <a:pos x="7" y="79"/>
                  </a:cxn>
                  <a:cxn ang="0">
                    <a:pos x="11" y="76"/>
                  </a:cxn>
                  <a:cxn ang="0">
                    <a:pos x="11" y="38"/>
                  </a:cxn>
                  <a:cxn ang="0">
                    <a:pos x="9" y="19"/>
                  </a:cxn>
                  <a:cxn ang="0">
                    <a:pos x="4" y="0"/>
                  </a:cxn>
                  <a:cxn ang="0">
                    <a:pos x="0" y="0"/>
                  </a:cxn>
                </a:cxnLst>
                <a:rect l="0" t="0" r="r" b="b"/>
                <a:pathLst>
                  <a:path w="12" h="80">
                    <a:moveTo>
                      <a:pt x="0" y="0"/>
                    </a:moveTo>
                    <a:lnTo>
                      <a:pt x="0" y="9"/>
                    </a:lnTo>
                    <a:lnTo>
                      <a:pt x="4" y="28"/>
                    </a:lnTo>
                    <a:lnTo>
                      <a:pt x="4" y="38"/>
                    </a:lnTo>
                    <a:lnTo>
                      <a:pt x="7" y="47"/>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1505"/>
              <p:cNvSpPr>
                <a:spLocks/>
              </p:cNvSpPr>
              <p:nvPr/>
            </p:nvSpPr>
            <p:spPr bwMode="auto">
              <a:xfrm>
                <a:off x="5088" y="5668"/>
                <a:ext cx="14" cy="80"/>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80">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1506"/>
              <p:cNvSpPr>
                <a:spLocks/>
              </p:cNvSpPr>
              <p:nvPr/>
            </p:nvSpPr>
            <p:spPr bwMode="auto">
              <a:xfrm>
                <a:off x="5088" y="5668"/>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1507"/>
              <p:cNvSpPr>
                <a:spLocks/>
              </p:cNvSpPr>
              <p:nvPr/>
            </p:nvSpPr>
            <p:spPr bwMode="auto">
              <a:xfrm>
                <a:off x="5085" y="5668"/>
                <a:ext cx="15" cy="80"/>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80">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1508"/>
              <p:cNvSpPr>
                <a:spLocks/>
              </p:cNvSpPr>
              <p:nvPr/>
            </p:nvSpPr>
            <p:spPr bwMode="auto">
              <a:xfrm>
                <a:off x="5085" y="5668"/>
                <a:ext cx="12" cy="80"/>
              </a:xfrm>
              <a:custGeom>
                <a:avLst/>
                <a:gdLst/>
                <a:ahLst/>
                <a:cxnLst>
                  <a:cxn ang="0">
                    <a:pos x="7" y="57"/>
                  </a:cxn>
                  <a:cxn ang="0">
                    <a:pos x="7" y="79"/>
                  </a:cxn>
                  <a:cxn ang="0">
                    <a:pos x="11" y="76"/>
                  </a:cxn>
                  <a:cxn ang="0">
                    <a:pos x="11" y="38"/>
                  </a:cxn>
                  <a:cxn ang="0">
                    <a:pos x="9" y="19"/>
                  </a:cxn>
                  <a:cxn ang="0">
                    <a:pos x="4" y="0"/>
                  </a:cxn>
                  <a:cxn ang="0">
                    <a:pos x="0" y="0"/>
                  </a:cxn>
                  <a:cxn ang="0">
                    <a:pos x="7" y="57"/>
                  </a:cxn>
                </a:cxnLst>
                <a:rect l="0" t="0" r="r" b="b"/>
                <a:pathLst>
                  <a:path w="12" h="80">
                    <a:moveTo>
                      <a:pt x="7" y="57"/>
                    </a:moveTo>
                    <a:lnTo>
                      <a:pt x="7" y="79"/>
                    </a:lnTo>
                    <a:lnTo>
                      <a:pt x="11" y="76"/>
                    </a:lnTo>
                    <a:lnTo>
                      <a:pt x="11"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1509"/>
              <p:cNvSpPr>
                <a:spLocks/>
              </p:cNvSpPr>
              <p:nvPr/>
            </p:nvSpPr>
            <p:spPr bwMode="auto">
              <a:xfrm>
                <a:off x="5083" y="5668"/>
                <a:ext cx="14" cy="80"/>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80">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1510"/>
              <p:cNvSpPr>
                <a:spLocks/>
              </p:cNvSpPr>
              <p:nvPr/>
            </p:nvSpPr>
            <p:spPr bwMode="auto">
              <a:xfrm>
                <a:off x="5083" y="5668"/>
                <a:ext cx="12" cy="80"/>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80">
                    <a:moveTo>
                      <a:pt x="7" y="0"/>
                    </a:moveTo>
                    <a:lnTo>
                      <a:pt x="0" y="0"/>
                    </a:lnTo>
                    <a:lnTo>
                      <a:pt x="7" y="57"/>
                    </a:lnTo>
                    <a:lnTo>
                      <a:pt x="7" y="79"/>
                    </a:lnTo>
                    <a:lnTo>
                      <a:pt x="11" y="76"/>
                    </a:lnTo>
                    <a:lnTo>
                      <a:pt x="11"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5" name="Freeform 1511"/>
              <p:cNvSpPr>
                <a:spLocks/>
              </p:cNvSpPr>
              <p:nvPr/>
            </p:nvSpPr>
            <p:spPr bwMode="auto">
              <a:xfrm>
                <a:off x="5080" y="5668"/>
                <a:ext cx="15" cy="80"/>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5" h="80">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6" name="Freeform 1512"/>
              <p:cNvSpPr>
                <a:spLocks/>
              </p:cNvSpPr>
              <p:nvPr/>
            </p:nvSpPr>
            <p:spPr bwMode="auto">
              <a:xfrm>
                <a:off x="5080" y="5668"/>
                <a:ext cx="12" cy="80"/>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80">
                    <a:moveTo>
                      <a:pt x="7" y="0"/>
                    </a:moveTo>
                    <a:lnTo>
                      <a:pt x="0" y="0"/>
                    </a:lnTo>
                    <a:lnTo>
                      <a:pt x="7" y="57"/>
                    </a:lnTo>
                    <a:lnTo>
                      <a:pt x="7" y="79"/>
                    </a:lnTo>
                    <a:lnTo>
                      <a:pt x="11" y="76"/>
                    </a:lnTo>
                    <a:lnTo>
                      <a:pt x="11"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7" name="Freeform 1513"/>
              <p:cNvSpPr>
                <a:spLocks/>
              </p:cNvSpPr>
              <p:nvPr/>
            </p:nvSpPr>
            <p:spPr bwMode="auto">
              <a:xfrm>
                <a:off x="5080" y="5668"/>
                <a:ext cx="12" cy="80"/>
              </a:xfrm>
              <a:custGeom>
                <a:avLst/>
                <a:gdLst/>
                <a:ahLst/>
                <a:cxnLst>
                  <a:cxn ang="0">
                    <a:pos x="11" y="76"/>
                  </a:cxn>
                  <a:cxn ang="0">
                    <a:pos x="11" y="57"/>
                  </a:cxn>
                  <a:cxn ang="0">
                    <a:pos x="4" y="0"/>
                  </a:cxn>
                  <a:cxn ang="0">
                    <a:pos x="0" y="0"/>
                  </a:cxn>
                  <a:cxn ang="0">
                    <a:pos x="4" y="38"/>
                  </a:cxn>
                  <a:cxn ang="0">
                    <a:pos x="4" y="57"/>
                  </a:cxn>
                  <a:cxn ang="0">
                    <a:pos x="7" y="79"/>
                  </a:cxn>
                  <a:cxn ang="0">
                    <a:pos x="11" y="76"/>
                  </a:cxn>
                </a:cxnLst>
                <a:rect l="0" t="0" r="r" b="b"/>
                <a:pathLst>
                  <a:path w="12" h="80">
                    <a:moveTo>
                      <a:pt x="11" y="76"/>
                    </a:moveTo>
                    <a:lnTo>
                      <a:pt x="11" y="57"/>
                    </a:lnTo>
                    <a:lnTo>
                      <a:pt x="4" y="0"/>
                    </a:lnTo>
                    <a:lnTo>
                      <a:pt x="0" y="0"/>
                    </a:lnTo>
                    <a:lnTo>
                      <a:pt x="4" y="38"/>
                    </a:lnTo>
                    <a:lnTo>
                      <a:pt x="4" y="57"/>
                    </a:lnTo>
                    <a:lnTo>
                      <a:pt x="7" y="79"/>
                    </a:lnTo>
                    <a:lnTo>
                      <a:pt x="11"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8" name="Freeform 1514"/>
              <p:cNvSpPr>
                <a:spLocks/>
              </p:cNvSpPr>
              <p:nvPr/>
            </p:nvSpPr>
            <p:spPr bwMode="auto">
              <a:xfrm>
                <a:off x="5544" y="6144"/>
                <a:ext cx="127" cy="33"/>
              </a:xfrm>
              <a:custGeom>
                <a:avLst/>
                <a:gdLst/>
                <a:ahLst/>
                <a:cxnLst>
                  <a:cxn ang="0">
                    <a:pos x="0" y="33"/>
                  </a:cxn>
                  <a:cxn ang="0">
                    <a:pos x="127" y="26"/>
                  </a:cxn>
                  <a:cxn ang="0">
                    <a:pos x="124" y="0"/>
                  </a:cxn>
                  <a:cxn ang="0">
                    <a:pos x="4" y="14"/>
                  </a:cxn>
                  <a:cxn ang="0">
                    <a:pos x="0" y="33"/>
                  </a:cxn>
                </a:cxnLst>
                <a:rect l="0" t="0" r="r" b="b"/>
                <a:pathLst>
                  <a:path w="127" h="33">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9" name="Freeform 1515"/>
              <p:cNvSpPr>
                <a:spLocks/>
              </p:cNvSpPr>
              <p:nvPr/>
            </p:nvSpPr>
            <p:spPr bwMode="auto">
              <a:xfrm>
                <a:off x="5635" y="5940"/>
                <a:ext cx="333" cy="266"/>
              </a:xfrm>
              <a:custGeom>
                <a:avLst/>
                <a:gdLst/>
                <a:ahLst/>
                <a:cxnLst>
                  <a:cxn ang="0">
                    <a:pos x="26" y="240"/>
                  </a:cxn>
                  <a:cxn ang="0">
                    <a:pos x="16" y="244"/>
                  </a:cxn>
                  <a:cxn ang="0">
                    <a:pos x="19" y="247"/>
                  </a:cxn>
                  <a:cxn ang="0">
                    <a:pos x="23" y="249"/>
                  </a:cxn>
                  <a:cxn ang="0">
                    <a:pos x="26" y="249"/>
                  </a:cxn>
                  <a:cxn ang="0">
                    <a:pos x="31" y="252"/>
                  </a:cxn>
                  <a:cxn ang="0">
                    <a:pos x="48" y="252"/>
                  </a:cxn>
                  <a:cxn ang="0">
                    <a:pos x="52" y="254"/>
                  </a:cxn>
                  <a:cxn ang="0">
                    <a:pos x="91" y="254"/>
                  </a:cxn>
                  <a:cxn ang="0">
                    <a:pos x="151" y="256"/>
                  </a:cxn>
                  <a:cxn ang="0">
                    <a:pos x="175" y="266"/>
                  </a:cxn>
                  <a:cxn ang="0">
                    <a:pos x="180" y="266"/>
                  </a:cxn>
                  <a:cxn ang="0">
                    <a:pos x="187" y="263"/>
                  </a:cxn>
                  <a:cxn ang="0">
                    <a:pos x="208" y="256"/>
                  </a:cxn>
                  <a:cxn ang="0">
                    <a:pos x="213" y="256"/>
                  </a:cxn>
                  <a:cxn ang="0">
                    <a:pos x="228" y="249"/>
                  </a:cxn>
                  <a:cxn ang="0">
                    <a:pos x="232" y="247"/>
                  </a:cxn>
                  <a:cxn ang="0">
                    <a:pos x="232" y="242"/>
                  </a:cxn>
                  <a:cxn ang="0">
                    <a:pos x="230" y="240"/>
                  </a:cxn>
                  <a:cxn ang="0">
                    <a:pos x="225" y="240"/>
                  </a:cxn>
                  <a:cxn ang="0">
                    <a:pos x="244" y="213"/>
                  </a:cxn>
                  <a:cxn ang="0">
                    <a:pos x="328" y="199"/>
                  </a:cxn>
                  <a:cxn ang="0">
                    <a:pos x="333" y="96"/>
                  </a:cxn>
                  <a:cxn ang="0">
                    <a:pos x="273" y="45"/>
                  </a:cxn>
                  <a:cxn ang="0">
                    <a:pos x="184" y="4"/>
                  </a:cxn>
                  <a:cxn ang="0">
                    <a:pos x="129" y="0"/>
                  </a:cxn>
                  <a:cxn ang="0">
                    <a:pos x="110" y="19"/>
                  </a:cxn>
                  <a:cxn ang="0">
                    <a:pos x="100" y="31"/>
                  </a:cxn>
                  <a:cxn ang="0">
                    <a:pos x="79" y="67"/>
                  </a:cxn>
                  <a:cxn ang="0">
                    <a:pos x="64" y="96"/>
                  </a:cxn>
                  <a:cxn ang="0">
                    <a:pos x="57" y="107"/>
                  </a:cxn>
                  <a:cxn ang="0">
                    <a:pos x="50" y="122"/>
                  </a:cxn>
                  <a:cxn ang="0">
                    <a:pos x="43" y="134"/>
                  </a:cxn>
                  <a:cxn ang="0">
                    <a:pos x="38" y="148"/>
                  </a:cxn>
                  <a:cxn ang="0">
                    <a:pos x="31" y="160"/>
                  </a:cxn>
                  <a:cxn ang="0">
                    <a:pos x="23" y="170"/>
                  </a:cxn>
                  <a:cxn ang="0">
                    <a:pos x="16" y="182"/>
                  </a:cxn>
                  <a:cxn ang="0">
                    <a:pos x="12" y="192"/>
                  </a:cxn>
                  <a:cxn ang="0">
                    <a:pos x="0" y="208"/>
                  </a:cxn>
                  <a:cxn ang="0">
                    <a:pos x="2" y="211"/>
                  </a:cxn>
                  <a:cxn ang="0">
                    <a:pos x="7" y="211"/>
                  </a:cxn>
                  <a:cxn ang="0">
                    <a:pos x="12" y="213"/>
                  </a:cxn>
                  <a:cxn ang="0">
                    <a:pos x="16" y="216"/>
                  </a:cxn>
                  <a:cxn ang="0">
                    <a:pos x="21" y="216"/>
                  </a:cxn>
                  <a:cxn ang="0">
                    <a:pos x="26" y="218"/>
                  </a:cxn>
                  <a:cxn ang="0">
                    <a:pos x="33" y="218"/>
                  </a:cxn>
                  <a:cxn ang="0">
                    <a:pos x="36" y="220"/>
                  </a:cxn>
                  <a:cxn ang="0">
                    <a:pos x="48" y="220"/>
                  </a:cxn>
                  <a:cxn ang="0">
                    <a:pos x="57" y="227"/>
                  </a:cxn>
                  <a:cxn ang="0">
                    <a:pos x="62" y="230"/>
                  </a:cxn>
                  <a:cxn ang="0">
                    <a:pos x="45" y="237"/>
                  </a:cxn>
                  <a:cxn ang="0">
                    <a:pos x="26" y="240"/>
                  </a:cxn>
                </a:cxnLst>
                <a:rect l="0" t="0" r="r" b="b"/>
                <a:pathLst>
                  <a:path w="333" h="266">
                    <a:moveTo>
                      <a:pt x="26" y="240"/>
                    </a:moveTo>
                    <a:lnTo>
                      <a:pt x="16" y="244"/>
                    </a:lnTo>
                    <a:lnTo>
                      <a:pt x="19" y="247"/>
                    </a:lnTo>
                    <a:lnTo>
                      <a:pt x="23" y="249"/>
                    </a:lnTo>
                    <a:lnTo>
                      <a:pt x="26" y="249"/>
                    </a:lnTo>
                    <a:lnTo>
                      <a:pt x="31" y="252"/>
                    </a:lnTo>
                    <a:lnTo>
                      <a:pt x="48" y="252"/>
                    </a:lnTo>
                    <a:lnTo>
                      <a:pt x="52" y="254"/>
                    </a:lnTo>
                    <a:lnTo>
                      <a:pt x="91" y="254"/>
                    </a:lnTo>
                    <a:lnTo>
                      <a:pt x="151" y="256"/>
                    </a:lnTo>
                    <a:lnTo>
                      <a:pt x="175" y="266"/>
                    </a:lnTo>
                    <a:lnTo>
                      <a:pt x="180" y="266"/>
                    </a:lnTo>
                    <a:lnTo>
                      <a:pt x="187" y="263"/>
                    </a:lnTo>
                    <a:lnTo>
                      <a:pt x="208" y="256"/>
                    </a:lnTo>
                    <a:lnTo>
                      <a:pt x="213" y="256"/>
                    </a:lnTo>
                    <a:lnTo>
                      <a:pt x="228" y="249"/>
                    </a:lnTo>
                    <a:lnTo>
                      <a:pt x="232" y="247"/>
                    </a:lnTo>
                    <a:lnTo>
                      <a:pt x="232" y="242"/>
                    </a:lnTo>
                    <a:lnTo>
                      <a:pt x="230" y="240"/>
                    </a:lnTo>
                    <a:lnTo>
                      <a:pt x="225" y="240"/>
                    </a:lnTo>
                    <a:lnTo>
                      <a:pt x="244" y="213"/>
                    </a:lnTo>
                    <a:lnTo>
                      <a:pt x="328" y="199"/>
                    </a:lnTo>
                    <a:lnTo>
                      <a:pt x="333" y="96"/>
                    </a:lnTo>
                    <a:lnTo>
                      <a:pt x="273" y="45"/>
                    </a:lnTo>
                    <a:lnTo>
                      <a:pt x="184" y="4"/>
                    </a:lnTo>
                    <a:lnTo>
                      <a:pt x="129" y="0"/>
                    </a:lnTo>
                    <a:lnTo>
                      <a:pt x="110" y="19"/>
                    </a:lnTo>
                    <a:lnTo>
                      <a:pt x="100" y="31"/>
                    </a:lnTo>
                    <a:lnTo>
                      <a:pt x="79" y="67"/>
                    </a:lnTo>
                    <a:lnTo>
                      <a:pt x="64" y="96"/>
                    </a:lnTo>
                    <a:lnTo>
                      <a:pt x="57" y="107"/>
                    </a:lnTo>
                    <a:lnTo>
                      <a:pt x="50" y="122"/>
                    </a:lnTo>
                    <a:lnTo>
                      <a:pt x="43" y="134"/>
                    </a:lnTo>
                    <a:lnTo>
                      <a:pt x="38" y="148"/>
                    </a:lnTo>
                    <a:lnTo>
                      <a:pt x="31" y="160"/>
                    </a:lnTo>
                    <a:lnTo>
                      <a:pt x="23" y="170"/>
                    </a:lnTo>
                    <a:lnTo>
                      <a:pt x="16" y="182"/>
                    </a:lnTo>
                    <a:lnTo>
                      <a:pt x="12" y="192"/>
                    </a:lnTo>
                    <a:lnTo>
                      <a:pt x="0" y="208"/>
                    </a:lnTo>
                    <a:lnTo>
                      <a:pt x="2" y="211"/>
                    </a:lnTo>
                    <a:lnTo>
                      <a:pt x="7" y="211"/>
                    </a:lnTo>
                    <a:lnTo>
                      <a:pt x="12" y="213"/>
                    </a:lnTo>
                    <a:lnTo>
                      <a:pt x="16" y="216"/>
                    </a:lnTo>
                    <a:lnTo>
                      <a:pt x="21" y="216"/>
                    </a:lnTo>
                    <a:lnTo>
                      <a:pt x="26" y="218"/>
                    </a:lnTo>
                    <a:lnTo>
                      <a:pt x="33" y="218"/>
                    </a:lnTo>
                    <a:lnTo>
                      <a:pt x="36" y="220"/>
                    </a:lnTo>
                    <a:lnTo>
                      <a:pt x="48" y="220"/>
                    </a:lnTo>
                    <a:lnTo>
                      <a:pt x="57" y="227"/>
                    </a:lnTo>
                    <a:lnTo>
                      <a:pt x="62" y="230"/>
                    </a:lnTo>
                    <a:lnTo>
                      <a:pt x="45" y="237"/>
                    </a:lnTo>
                    <a:lnTo>
                      <a:pt x="26"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0" name="Freeform 1516"/>
              <p:cNvSpPr>
                <a:spLocks/>
              </p:cNvSpPr>
              <p:nvPr/>
            </p:nvSpPr>
            <p:spPr bwMode="auto">
              <a:xfrm>
                <a:off x="5450" y="6076"/>
                <a:ext cx="60" cy="92"/>
              </a:xfrm>
              <a:custGeom>
                <a:avLst/>
                <a:gdLst/>
                <a:ahLst/>
                <a:cxnLst>
                  <a:cxn ang="0">
                    <a:pos x="7" y="0"/>
                  </a:cxn>
                  <a:cxn ang="0">
                    <a:pos x="7" y="0"/>
                  </a:cxn>
                  <a:cxn ang="0">
                    <a:pos x="4" y="19"/>
                  </a:cxn>
                  <a:cxn ang="0">
                    <a:pos x="0" y="62"/>
                  </a:cxn>
                  <a:cxn ang="0">
                    <a:pos x="0" y="86"/>
                  </a:cxn>
                  <a:cxn ang="0">
                    <a:pos x="36" y="91"/>
                  </a:cxn>
                  <a:cxn ang="0">
                    <a:pos x="60" y="84"/>
                  </a:cxn>
                  <a:cxn ang="0">
                    <a:pos x="60" y="43"/>
                  </a:cxn>
                  <a:cxn ang="0">
                    <a:pos x="57" y="33"/>
                  </a:cxn>
                  <a:cxn ang="0">
                    <a:pos x="57" y="21"/>
                  </a:cxn>
                  <a:cxn ang="0">
                    <a:pos x="55" y="12"/>
                  </a:cxn>
                  <a:cxn ang="0">
                    <a:pos x="52" y="0"/>
                  </a:cxn>
                  <a:cxn ang="0">
                    <a:pos x="7" y="0"/>
                  </a:cxn>
                </a:cxnLst>
                <a:rect l="0" t="0" r="r" b="b"/>
                <a:pathLst>
                  <a:path w="60" h="92">
                    <a:moveTo>
                      <a:pt x="7" y="0"/>
                    </a:moveTo>
                    <a:lnTo>
                      <a:pt x="7" y="0"/>
                    </a:lnTo>
                    <a:lnTo>
                      <a:pt x="4" y="19"/>
                    </a:lnTo>
                    <a:lnTo>
                      <a:pt x="0" y="62"/>
                    </a:lnTo>
                    <a:lnTo>
                      <a:pt x="0" y="86"/>
                    </a:lnTo>
                    <a:lnTo>
                      <a:pt x="36" y="91"/>
                    </a:lnTo>
                    <a:lnTo>
                      <a:pt x="60" y="84"/>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1" name="Freeform 1517"/>
              <p:cNvSpPr>
                <a:spLocks/>
              </p:cNvSpPr>
              <p:nvPr/>
            </p:nvSpPr>
            <p:spPr bwMode="auto">
              <a:xfrm>
                <a:off x="5450" y="6086"/>
                <a:ext cx="36" cy="72"/>
              </a:xfrm>
              <a:custGeom>
                <a:avLst/>
                <a:gdLst/>
                <a:ahLst/>
                <a:cxnLst>
                  <a:cxn ang="0">
                    <a:pos x="36" y="0"/>
                  </a:cxn>
                  <a:cxn ang="0">
                    <a:pos x="4" y="0"/>
                  </a:cxn>
                  <a:cxn ang="0">
                    <a:pos x="2" y="19"/>
                  </a:cxn>
                  <a:cxn ang="0">
                    <a:pos x="0" y="33"/>
                  </a:cxn>
                  <a:cxn ang="0">
                    <a:pos x="0" y="69"/>
                  </a:cxn>
                  <a:cxn ang="0">
                    <a:pos x="12" y="69"/>
                  </a:cxn>
                  <a:cxn ang="0">
                    <a:pos x="16" y="72"/>
                  </a:cxn>
                  <a:cxn ang="0">
                    <a:pos x="36" y="72"/>
                  </a:cxn>
                  <a:cxn ang="0">
                    <a:pos x="36" y="0"/>
                  </a:cxn>
                </a:cxnLst>
                <a:rect l="0" t="0" r="r" b="b"/>
                <a:pathLst>
                  <a:path w="36" h="72">
                    <a:moveTo>
                      <a:pt x="36" y="0"/>
                    </a:moveTo>
                    <a:lnTo>
                      <a:pt x="4" y="0"/>
                    </a:lnTo>
                    <a:lnTo>
                      <a:pt x="2" y="19"/>
                    </a:lnTo>
                    <a:lnTo>
                      <a:pt x="0" y="33"/>
                    </a:lnTo>
                    <a:lnTo>
                      <a:pt x="0" y="69"/>
                    </a:lnTo>
                    <a:lnTo>
                      <a:pt x="12"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2" name="Freeform 1518"/>
              <p:cNvSpPr>
                <a:spLocks/>
              </p:cNvSpPr>
              <p:nvPr/>
            </p:nvSpPr>
            <p:spPr bwMode="auto">
              <a:xfrm>
                <a:off x="5450" y="6086"/>
                <a:ext cx="36" cy="67"/>
              </a:xfrm>
              <a:custGeom>
                <a:avLst/>
                <a:gdLst/>
                <a:ahLst/>
                <a:cxnLst>
                  <a:cxn ang="0">
                    <a:pos x="33" y="0"/>
                  </a:cxn>
                  <a:cxn ang="0">
                    <a:pos x="4" y="0"/>
                  </a:cxn>
                  <a:cxn ang="0">
                    <a:pos x="2" y="16"/>
                  </a:cxn>
                  <a:cxn ang="0">
                    <a:pos x="2" y="31"/>
                  </a:cxn>
                  <a:cxn ang="0">
                    <a:pos x="0" y="48"/>
                  </a:cxn>
                  <a:cxn ang="0">
                    <a:pos x="0" y="64"/>
                  </a:cxn>
                  <a:cxn ang="0">
                    <a:pos x="9" y="64"/>
                  </a:cxn>
                  <a:cxn ang="0">
                    <a:pos x="12" y="67"/>
                  </a:cxn>
                  <a:cxn ang="0">
                    <a:pos x="33" y="67"/>
                  </a:cxn>
                  <a:cxn ang="0">
                    <a:pos x="36" y="52"/>
                  </a:cxn>
                  <a:cxn ang="0">
                    <a:pos x="36" y="16"/>
                  </a:cxn>
                  <a:cxn ang="0">
                    <a:pos x="33" y="0"/>
                  </a:cxn>
                </a:cxnLst>
                <a:rect l="0" t="0" r="r" b="b"/>
                <a:pathLst>
                  <a:path w="36" h="67">
                    <a:moveTo>
                      <a:pt x="33" y="0"/>
                    </a:moveTo>
                    <a:lnTo>
                      <a:pt x="4" y="0"/>
                    </a:lnTo>
                    <a:lnTo>
                      <a:pt x="2" y="16"/>
                    </a:lnTo>
                    <a:lnTo>
                      <a:pt x="2" y="31"/>
                    </a:lnTo>
                    <a:lnTo>
                      <a:pt x="0" y="48"/>
                    </a:lnTo>
                    <a:lnTo>
                      <a:pt x="0" y="64"/>
                    </a:lnTo>
                    <a:lnTo>
                      <a:pt x="9" y="64"/>
                    </a:lnTo>
                    <a:lnTo>
                      <a:pt x="12"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3" name="Freeform 1519"/>
              <p:cNvSpPr>
                <a:spLocks/>
              </p:cNvSpPr>
              <p:nvPr/>
            </p:nvSpPr>
            <p:spPr bwMode="auto">
              <a:xfrm>
                <a:off x="5450" y="6086"/>
                <a:ext cx="36" cy="62"/>
              </a:xfrm>
              <a:custGeom>
                <a:avLst/>
                <a:gdLst/>
                <a:ahLst/>
                <a:cxnLst>
                  <a:cxn ang="0">
                    <a:pos x="36" y="31"/>
                  </a:cxn>
                  <a:cxn ang="0">
                    <a:pos x="33" y="16"/>
                  </a:cxn>
                  <a:cxn ang="0">
                    <a:pos x="33" y="0"/>
                  </a:cxn>
                  <a:cxn ang="0">
                    <a:pos x="7" y="0"/>
                  </a:cxn>
                  <a:cxn ang="0">
                    <a:pos x="2" y="16"/>
                  </a:cxn>
                  <a:cxn ang="0">
                    <a:pos x="2" y="31"/>
                  </a:cxn>
                  <a:cxn ang="0">
                    <a:pos x="0" y="45"/>
                  </a:cxn>
                  <a:cxn ang="0">
                    <a:pos x="0" y="60"/>
                  </a:cxn>
                  <a:cxn ang="0">
                    <a:pos x="4" y="62"/>
                  </a:cxn>
                  <a:cxn ang="0">
                    <a:pos x="33" y="62"/>
                  </a:cxn>
                  <a:cxn ang="0">
                    <a:pos x="33" y="48"/>
                  </a:cxn>
                  <a:cxn ang="0">
                    <a:pos x="36" y="31"/>
                  </a:cxn>
                </a:cxnLst>
                <a:rect l="0" t="0" r="r" b="b"/>
                <a:pathLst>
                  <a:path w="36" h="62">
                    <a:moveTo>
                      <a:pt x="36" y="31"/>
                    </a:moveTo>
                    <a:lnTo>
                      <a:pt x="33" y="16"/>
                    </a:lnTo>
                    <a:lnTo>
                      <a:pt x="33" y="0"/>
                    </a:lnTo>
                    <a:lnTo>
                      <a:pt x="7" y="0"/>
                    </a:lnTo>
                    <a:lnTo>
                      <a:pt x="2" y="16"/>
                    </a:lnTo>
                    <a:lnTo>
                      <a:pt x="2" y="31"/>
                    </a:lnTo>
                    <a:lnTo>
                      <a:pt x="0" y="45"/>
                    </a:lnTo>
                    <a:lnTo>
                      <a:pt x="0" y="60"/>
                    </a:lnTo>
                    <a:lnTo>
                      <a:pt x="4" y="62"/>
                    </a:lnTo>
                    <a:lnTo>
                      <a:pt x="33" y="62"/>
                    </a:lnTo>
                    <a:lnTo>
                      <a:pt x="33" y="48"/>
                    </a:lnTo>
                    <a:lnTo>
                      <a:pt x="36" y="31"/>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4" name="Freeform 1520"/>
              <p:cNvSpPr>
                <a:spLocks/>
              </p:cNvSpPr>
              <p:nvPr/>
            </p:nvSpPr>
            <p:spPr bwMode="auto">
              <a:xfrm>
                <a:off x="5452" y="6086"/>
                <a:ext cx="32"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2"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5" name="Freeform 1521"/>
              <p:cNvSpPr>
                <a:spLocks/>
              </p:cNvSpPr>
              <p:nvPr/>
            </p:nvSpPr>
            <p:spPr bwMode="auto">
              <a:xfrm>
                <a:off x="5452" y="6086"/>
                <a:ext cx="32"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2"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6" name="Freeform 1522"/>
              <p:cNvSpPr>
                <a:spLocks/>
              </p:cNvSpPr>
              <p:nvPr/>
            </p:nvSpPr>
            <p:spPr bwMode="auto">
              <a:xfrm>
                <a:off x="5452" y="6086"/>
                <a:ext cx="29" cy="50"/>
              </a:xfrm>
              <a:custGeom>
                <a:avLst/>
                <a:gdLst/>
                <a:ahLst/>
                <a:cxnLst>
                  <a:cxn ang="0">
                    <a:pos x="4" y="0"/>
                  </a:cxn>
                  <a:cxn ang="0">
                    <a:pos x="4" y="0"/>
                  </a:cxn>
                  <a:cxn ang="0">
                    <a:pos x="0" y="23"/>
                  </a:cxn>
                  <a:cxn ang="0">
                    <a:pos x="0" y="48"/>
                  </a:cxn>
                  <a:cxn ang="0">
                    <a:pos x="7" y="48"/>
                  </a:cxn>
                  <a:cxn ang="0">
                    <a:pos x="9" y="50"/>
                  </a:cxn>
                  <a:cxn ang="0">
                    <a:pos x="28" y="50"/>
                  </a:cxn>
                  <a:cxn ang="0">
                    <a:pos x="28" y="0"/>
                  </a:cxn>
                  <a:cxn ang="0">
                    <a:pos x="4" y="0"/>
                  </a:cxn>
                </a:cxnLst>
                <a:rect l="0" t="0" r="r" b="b"/>
                <a:pathLst>
                  <a:path w="29" h="50">
                    <a:moveTo>
                      <a:pt x="4" y="0"/>
                    </a:moveTo>
                    <a:lnTo>
                      <a:pt x="4" y="0"/>
                    </a:lnTo>
                    <a:lnTo>
                      <a:pt x="0" y="23"/>
                    </a:lnTo>
                    <a:lnTo>
                      <a:pt x="0" y="48"/>
                    </a:lnTo>
                    <a:lnTo>
                      <a:pt x="7" y="48"/>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7" name="Freeform 1523"/>
              <p:cNvSpPr>
                <a:spLocks/>
              </p:cNvSpPr>
              <p:nvPr/>
            </p:nvSpPr>
            <p:spPr bwMode="auto">
              <a:xfrm>
                <a:off x="5452" y="6086"/>
                <a:ext cx="29" cy="46"/>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6">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8" name="Freeform 1524"/>
              <p:cNvSpPr>
                <a:spLocks/>
              </p:cNvSpPr>
              <p:nvPr/>
            </p:nvSpPr>
            <p:spPr bwMode="auto">
              <a:xfrm>
                <a:off x="5452" y="6086"/>
                <a:ext cx="27"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7"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9" name="Freeform 1525"/>
              <p:cNvSpPr>
                <a:spLocks/>
              </p:cNvSpPr>
              <p:nvPr/>
            </p:nvSpPr>
            <p:spPr bwMode="auto">
              <a:xfrm>
                <a:off x="5455" y="6086"/>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0" name="Freeform 1526"/>
              <p:cNvSpPr>
                <a:spLocks/>
              </p:cNvSpPr>
              <p:nvPr/>
            </p:nvSpPr>
            <p:spPr bwMode="auto">
              <a:xfrm>
                <a:off x="5455" y="6086"/>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1" name="Freeform 1527"/>
              <p:cNvSpPr>
                <a:spLocks/>
              </p:cNvSpPr>
              <p:nvPr/>
            </p:nvSpPr>
            <p:spPr bwMode="auto">
              <a:xfrm>
                <a:off x="5455" y="6086"/>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2" name="Freeform 1528"/>
              <p:cNvSpPr>
                <a:spLocks/>
              </p:cNvSpPr>
              <p:nvPr/>
            </p:nvSpPr>
            <p:spPr bwMode="auto">
              <a:xfrm>
                <a:off x="5455" y="6086"/>
                <a:ext cx="21" cy="24"/>
              </a:xfrm>
              <a:custGeom>
                <a:avLst/>
                <a:gdLst/>
                <a:ahLst/>
                <a:cxnLst>
                  <a:cxn ang="0">
                    <a:pos x="21" y="23"/>
                  </a:cxn>
                  <a:cxn ang="0">
                    <a:pos x="21" y="0"/>
                  </a:cxn>
                  <a:cxn ang="0">
                    <a:pos x="2" y="0"/>
                  </a:cxn>
                  <a:cxn ang="0">
                    <a:pos x="2" y="7"/>
                  </a:cxn>
                  <a:cxn ang="0">
                    <a:pos x="0" y="12"/>
                  </a:cxn>
                  <a:cxn ang="0">
                    <a:pos x="0" y="23"/>
                  </a:cxn>
                  <a:cxn ang="0">
                    <a:pos x="21" y="23"/>
                  </a:cxn>
                </a:cxnLst>
                <a:rect l="0" t="0" r="r" b="b"/>
                <a:pathLst>
                  <a:path w="21" h="24">
                    <a:moveTo>
                      <a:pt x="21" y="23"/>
                    </a:moveTo>
                    <a:lnTo>
                      <a:pt x="21" y="0"/>
                    </a:lnTo>
                    <a:lnTo>
                      <a:pt x="2" y="0"/>
                    </a:lnTo>
                    <a:lnTo>
                      <a:pt x="2" y="7"/>
                    </a:lnTo>
                    <a:lnTo>
                      <a:pt x="0" y="12"/>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3" name="Freeform 1529"/>
              <p:cNvSpPr>
                <a:spLocks/>
              </p:cNvSpPr>
              <p:nvPr/>
            </p:nvSpPr>
            <p:spPr bwMode="auto">
              <a:xfrm>
                <a:off x="5457" y="6081"/>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4" name="Freeform 1530"/>
              <p:cNvSpPr>
                <a:spLocks/>
              </p:cNvSpPr>
              <p:nvPr/>
            </p:nvSpPr>
            <p:spPr bwMode="auto">
              <a:xfrm>
                <a:off x="5450" y="6158"/>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5" name="Freeform 1531"/>
              <p:cNvSpPr>
                <a:spLocks/>
              </p:cNvSpPr>
              <p:nvPr/>
            </p:nvSpPr>
            <p:spPr bwMode="auto">
              <a:xfrm>
                <a:off x="5462" y="6160"/>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6" name="Freeform 1532"/>
              <p:cNvSpPr>
                <a:spLocks/>
              </p:cNvSpPr>
              <p:nvPr/>
            </p:nvSpPr>
            <p:spPr bwMode="auto">
              <a:xfrm>
                <a:off x="5462" y="6160"/>
                <a:ext cx="10" cy="3"/>
              </a:xfrm>
              <a:custGeom>
                <a:avLst/>
                <a:gdLst/>
                <a:ahLst/>
                <a:cxnLst>
                  <a:cxn ang="0">
                    <a:pos x="4" y="0"/>
                  </a:cxn>
                  <a:cxn ang="0">
                    <a:pos x="0" y="0"/>
                  </a:cxn>
                  <a:cxn ang="0">
                    <a:pos x="0" y="2"/>
                  </a:cxn>
                  <a:cxn ang="0">
                    <a:pos x="9" y="2"/>
                  </a:cxn>
                  <a:cxn ang="0">
                    <a:pos x="4" y="0"/>
                  </a:cxn>
                </a:cxnLst>
                <a:rect l="0" t="0" r="r" b="b"/>
                <a:pathLst>
                  <a:path w="10" h="3">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7" name="Freeform 1533"/>
              <p:cNvSpPr>
                <a:spLocks/>
              </p:cNvSpPr>
              <p:nvPr/>
            </p:nvSpPr>
            <p:spPr bwMode="auto">
              <a:xfrm>
                <a:off x="5462" y="6160"/>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8" name="Freeform 1534"/>
              <p:cNvSpPr>
                <a:spLocks/>
              </p:cNvSpPr>
              <p:nvPr/>
            </p:nvSpPr>
            <p:spPr bwMode="auto">
              <a:xfrm>
                <a:off x="5486" y="6156"/>
                <a:ext cx="24" cy="12"/>
              </a:xfrm>
              <a:custGeom>
                <a:avLst/>
                <a:gdLst/>
                <a:ahLst/>
                <a:cxnLst>
                  <a:cxn ang="0">
                    <a:pos x="0" y="4"/>
                  </a:cxn>
                  <a:cxn ang="0">
                    <a:pos x="0" y="11"/>
                  </a:cxn>
                  <a:cxn ang="0">
                    <a:pos x="19" y="7"/>
                  </a:cxn>
                  <a:cxn ang="0">
                    <a:pos x="23" y="4"/>
                  </a:cxn>
                  <a:cxn ang="0">
                    <a:pos x="23" y="0"/>
                  </a:cxn>
                  <a:cxn ang="0">
                    <a:pos x="0" y="4"/>
                  </a:cxn>
                </a:cxnLst>
                <a:rect l="0" t="0" r="r" b="b"/>
                <a:pathLst>
                  <a:path w="24" h="12">
                    <a:moveTo>
                      <a:pt x="0" y="4"/>
                    </a:moveTo>
                    <a:lnTo>
                      <a:pt x="0" y="11"/>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9" name="Freeform 1535"/>
              <p:cNvSpPr>
                <a:spLocks/>
              </p:cNvSpPr>
              <p:nvPr/>
            </p:nvSpPr>
            <p:spPr bwMode="auto">
              <a:xfrm>
                <a:off x="5488" y="6156"/>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1"/>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1"/>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1536"/>
              <p:cNvSpPr>
                <a:spLocks/>
              </p:cNvSpPr>
              <p:nvPr/>
            </p:nvSpPr>
            <p:spPr bwMode="auto">
              <a:xfrm>
                <a:off x="5488" y="6156"/>
                <a:ext cx="22" cy="9"/>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9">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1537"/>
              <p:cNvSpPr>
                <a:spLocks/>
              </p:cNvSpPr>
              <p:nvPr/>
            </p:nvSpPr>
            <p:spPr bwMode="auto">
              <a:xfrm>
                <a:off x="5491" y="6156"/>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2" name="Freeform 1538"/>
              <p:cNvSpPr>
                <a:spLocks/>
              </p:cNvSpPr>
              <p:nvPr/>
            </p:nvSpPr>
            <p:spPr bwMode="auto">
              <a:xfrm>
                <a:off x="5491" y="6156"/>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3" name="Freeform 1539"/>
              <p:cNvSpPr>
                <a:spLocks/>
              </p:cNvSpPr>
              <p:nvPr/>
            </p:nvSpPr>
            <p:spPr bwMode="auto">
              <a:xfrm>
                <a:off x="5493" y="6156"/>
                <a:ext cx="17" cy="9"/>
              </a:xfrm>
              <a:custGeom>
                <a:avLst/>
                <a:gdLst/>
                <a:ahLst/>
                <a:cxnLst>
                  <a:cxn ang="0">
                    <a:pos x="0" y="2"/>
                  </a:cxn>
                  <a:cxn ang="0">
                    <a:pos x="0" y="9"/>
                  </a:cxn>
                  <a:cxn ang="0">
                    <a:pos x="4" y="7"/>
                  </a:cxn>
                  <a:cxn ang="0">
                    <a:pos x="11" y="7"/>
                  </a:cxn>
                  <a:cxn ang="0">
                    <a:pos x="16" y="4"/>
                  </a:cxn>
                  <a:cxn ang="0">
                    <a:pos x="16" y="0"/>
                  </a:cxn>
                  <a:cxn ang="0">
                    <a:pos x="11" y="0"/>
                  </a:cxn>
                  <a:cxn ang="0">
                    <a:pos x="9" y="2"/>
                  </a:cxn>
                  <a:cxn ang="0">
                    <a:pos x="0" y="2"/>
                  </a:cxn>
                </a:cxnLst>
                <a:rect l="0" t="0" r="r" b="b"/>
                <a:pathLst>
                  <a:path w="17" h="9">
                    <a:moveTo>
                      <a:pt x="0" y="2"/>
                    </a:moveTo>
                    <a:lnTo>
                      <a:pt x="0" y="9"/>
                    </a:lnTo>
                    <a:lnTo>
                      <a:pt x="4" y="7"/>
                    </a:lnTo>
                    <a:lnTo>
                      <a:pt x="11" y="7"/>
                    </a:lnTo>
                    <a:lnTo>
                      <a:pt x="16" y="4"/>
                    </a:lnTo>
                    <a:lnTo>
                      <a:pt x="16" y="0"/>
                    </a:lnTo>
                    <a:lnTo>
                      <a:pt x="11"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4" name="Freeform 1540"/>
              <p:cNvSpPr>
                <a:spLocks/>
              </p:cNvSpPr>
              <p:nvPr/>
            </p:nvSpPr>
            <p:spPr bwMode="auto">
              <a:xfrm>
                <a:off x="5493" y="6156"/>
                <a:ext cx="17" cy="9"/>
              </a:xfrm>
              <a:custGeom>
                <a:avLst/>
                <a:gdLst/>
                <a:ahLst/>
                <a:cxnLst>
                  <a:cxn ang="0">
                    <a:pos x="0" y="9"/>
                  </a:cxn>
                  <a:cxn ang="0">
                    <a:pos x="4" y="9"/>
                  </a:cxn>
                  <a:cxn ang="0">
                    <a:pos x="4" y="7"/>
                  </a:cxn>
                  <a:cxn ang="0">
                    <a:pos x="11" y="7"/>
                  </a:cxn>
                  <a:cxn ang="0">
                    <a:pos x="16" y="4"/>
                  </a:cxn>
                  <a:cxn ang="0">
                    <a:pos x="16" y="0"/>
                  </a:cxn>
                  <a:cxn ang="0">
                    <a:pos x="11" y="0"/>
                  </a:cxn>
                  <a:cxn ang="0">
                    <a:pos x="9" y="2"/>
                  </a:cxn>
                  <a:cxn ang="0">
                    <a:pos x="0" y="2"/>
                  </a:cxn>
                  <a:cxn ang="0">
                    <a:pos x="0" y="9"/>
                  </a:cxn>
                </a:cxnLst>
                <a:rect l="0" t="0" r="r" b="b"/>
                <a:pathLst>
                  <a:path w="17" h="9">
                    <a:moveTo>
                      <a:pt x="0" y="9"/>
                    </a:moveTo>
                    <a:lnTo>
                      <a:pt x="4" y="9"/>
                    </a:lnTo>
                    <a:lnTo>
                      <a:pt x="4" y="7"/>
                    </a:lnTo>
                    <a:lnTo>
                      <a:pt x="11" y="7"/>
                    </a:lnTo>
                    <a:lnTo>
                      <a:pt x="16" y="4"/>
                    </a:lnTo>
                    <a:lnTo>
                      <a:pt x="16" y="0"/>
                    </a:lnTo>
                    <a:lnTo>
                      <a:pt x="11" y="0"/>
                    </a:lnTo>
                    <a:lnTo>
                      <a:pt x="9" y="2"/>
                    </a:lnTo>
                    <a:lnTo>
                      <a:pt x="0" y="2"/>
                    </a:lnTo>
                    <a:lnTo>
                      <a:pt x="0"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5" name="Freeform 1541"/>
              <p:cNvSpPr>
                <a:spLocks/>
              </p:cNvSpPr>
              <p:nvPr/>
            </p:nvSpPr>
            <p:spPr bwMode="auto">
              <a:xfrm>
                <a:off x="5496" y="6156"/>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6" name="Freeform 1542"/>
              <p:cNvSpPr>
                <a:spLocks/>
              </p:cNvSpPr>
              <p:nvPr/>
            </p:nvSpPr>
            <p:spPr bwMode="auto">
              <a:xfrm>
                <a:off x="5496" y="6156"/>
                <a:ext cx="14" cy="7"/>
              </a:xfrm>
              <a:custGeom>
                <a:avLst/>
                <a:gdLst/>
                <a:ahLst/>
                <a:cxnLst>
                  <a:cxn ang="0">
                    <a:pos x="0" y="2"/>
                  </a:cxn>
                  <a:cxn ang="0">
                    <a:pos x="2" y="4"/>
                  </a:cxn>
                  <a:cxn ang="0">
                    <a:pos x="2" y="7"/>
                  </a:cxn>
                  <a:cxn ang="0">
                    <a:pos x="9" y="7"/>
                  </a:cxn>
                  <a:cxn ang="0">
                    <a:pos x="14" y="4"/>
                  </a:cxn>
                  <a:cxn ang="0">
                    <a:pos x="14" y="0"/>
                  </a:cxn>
                  <a:cxn ang="0">
                    <a:pos x="9" y="0"/>
                  </a:cxn>
                  <a:cxn ang="0">
                    <a:pos x="7" y="2"/>
                  </a:cxn>
                  <a:cxn ang="0">
                    <a:pos x="0" y="2"/>
                  </a:cxn>
                </a:cxnLst>
                <a:rect l="0" t="0" r="r" b="b"/>
                <a:pathLst>
                  <a:path w="14" h="7">
                    <a:moveTo>
                      <a:pt x="0" y="2"/>
                    </a:moveTo>
                    <a:lnTo>
                      <a:pt x="2" y="4"/>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7" name="Freeform 1543"/>
              <p:cNvSpPr>
                <a:spLocks/>
              </p:cNvSpPr>
              <p:nvPr/>
            </p:nvSpPr>
            <p:spPr bwMode="auto">
              <a:xfrm>
                <a:off x="5498" y="6156"/>
                <a:ext cx="12" cy="7"/>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7">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8" name="Freeform 1544"/>
              <p:cNvSpPr>
                <a:spLocks/>
              </p:cNvSpPr>
              <p:nvPr/>
            </p:nvSpPr>
            <p:spPr bwMode="auto">
              <a:xfrm>
                <a:off x="5498" y="6156"/>
                <a:ext cx="12" cy="7"/>
              </a:xfrm>
              <a:custGeom>
                <a:avLst/>
                <a:gdLst/>
                <a:ahLst/>
                <a:cxnLst>
                  <a:cxn ang="0">
                    <a:pos x="9" y="7"/>
                  </a:cxn>
                  <a:cxn ang="0">
                    <a:pos x="11" y="4"/>
                  </a:cxn>
                  <a:cxn ang="0">
                    <a:pos x="11" y="0"/>
                  </a:cxn>
                  <a:cxn ang="0">
                    <a:pos x="7" y="0"/>
                  </a:cxn>
                  <a:cxn ang="0">
                    <a:pos x="4" y="2"/>
                  </a:cxn>
                  <a:cxn ang="0">
                    <a:pos x="0" y="2"/>
                  </a:cxn>
                  <a:cxn ang="0">
                    <a:pos x="2" y="7"/>
                  </a:cxn>
                  <a:cxn ang="0">
                    <a:pos x="9" y="7"/>
                  </a:cxn>
                </a:cxnLst>
                <a:rect l="0" t="0" r="r" b="b"/>
                <a:pathLst>
                  <a:path w="12" h="7">
                    <a:moveTo>
                      <a:pt x="9" y="7"/>
                    </a:moveTo>
                    <a:lnTo>
                      <a:pt x="11" y="4"/>
                    </a:lnTo>
                    <a:lnTo>
                      <a:pt x="11" y="0"/>
                    </a:lnTo>
                    <a:lnTo>
                      <a:pt x="7" y="0"/>
                    </a:lnTo>
                    <a:lnTo>
                      <a:pt x="4" y="2"/>
                    </a:lnTo>
                    <a:lnTo>
                      <a:pt x="0" y="2"/>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9" name="Freeform 1545"/>
              <p:cNvSpPr>
                <a:spLocks/>
              </p:cNvSpPr>
              <p:nvPr/>
            </p:nvSpPr>
            <p:spPr bwMode="auto">
              <a:xfrm>
                <a:off x="5500" y="6156"/>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0" name="Freeform 1546"/>
              <p:cNvSpPr>
                <a:spLocks/>
              </p:cNvSpPr>
              <p:nvPr/>
            </p:nvSpPr>
            <p:spPr bwMode="auto">
              <a:xfrm>
                <a:off x="5488" y="6081"/>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1" name="Freeform 1547"/>
              <p:cNvSpPr>
                <a:spLocks/>
              </p:cNvSpPr>
              <p:nvPr/>
            </p:nvSpPr>
            <p:spPr bwMode="auto">
              <a:xfrm>
                <a:off x="5488" y="6081"/>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2" name="Freeform 1548"/>
              <p:cNvSpPr>
                <a:spLocks/>
              </p:cNvSpPr>
              <p:nvPr/>
            </p:nvSpPr>
            <p:spPr bwMode="auto">
              <a:xfrm>
                <a:off x="5488" y="6081"/>
                <a:ext cx="15" cy="0"/>
              </a:xfrm>
              <a:custGeom>
                <a:avLst/>
                <a:gdLst/>
                <a:ahLst/>
                <a:cxnLst>
                  <a:cxn ang="0">
                    <a:pos x="0" y="0"/>
                  </a:cxn>
                  <a:cxn ang="0">
                    <a:pos x="14" y="0"/>
                  </a:cxn>
                </a:cxnLst>
                <a:rect l="0" t="0" r="r" b="b"/>
                <a:pathLst>
                  <a:path w="15">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3" name="Freeform 1549"/>
              <p:cNvSpPr>
                <a:spLocks/>
              </p:cNvSpPr>
              <p:nvPr/>
            </p:nvSpPr>
            <p:spPr bwMode="auto">
              <a:xfrm>
                <a:off x="5491" y="6081"/>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4" name="Freeform 1550"/>
              <p:cNvSpPr>
                <a:spLocks/>
              </p:cNvSpPr>
              <p:nvPr/>
            </p:nvSpPr>
            <p:spPr bwMode="auto">
              <a:xfrm>
                <a:off x="5491" y="6081"/>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5" name="Freeform 1551"/>
              <p:cNvSpPr>
                <a:spLocks/>
              </p:cNvSpPr>
              <p:nvPr/>
            </p:nvSpPr>
            <p:spPr bwMode="auto">
              <a:xfrm>
                <a:off x="5493" y="6081"/>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6" name="Freeform 1552"/>
              <p:cNvSpPr>
                <a:spLocks/>
              </p:cNvSpPr>
              <p:nvPr/>
            </p:nvSpPr>
            <p:spPr bwMode="auto">
              <a:xfrm>
                <a:off x="5493" y="6081"/>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7" name="Freeform 1553"/>
              <p:cNvSpPr>
                <a:spLocks/>
              </p:cNvSpPr>
              <p:nvPr/>
            </p:nvSpPr>
            <p:spPr bwMode="auto">
              <a:xfrm>
                <a:off x="5493" y="6081"/>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8" name="Freeform 1554"/>
              <p:cNvSpPr>
                <a:spLocks/>
              </p:cNvSpPr>
              <p:nvPr/>
            </p:nvSpPr>
            <p:spPr bwMode="auto">
              <a:xfrm>
                <a:off x="5496" y="608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9" name="Freeform 1555"/>
              <p:cNvSpPr>
                <a:spLocks/>
              </p:cNvSpPr>
              <p:nvPr/>
            </p:nvSpPr>
            <p:spPr bwMode="auto">
              <a:xfrm>
                <a:off x="5496" y="608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0" name="Freeform 1556"/>
              <p:cNvSpPr>
                <a:spLocks/>
              </p:cNvSpPr>
              <p:nvPr/>
            </p:nvSpPr>
            <p:spPr bwMode="auto">
              <a:xfrm>
                <a:off x="5498" y="608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1" name="Freeform 1557"/>
              <p:cNvSpPr>
                <a:spLocks/>
              </p:cNvSpPr>
              <p:nvPr/>
            </p:nvSpPr>
            <p:spPr bwMode="auto">
              <a:xfrm>
                <a:off x="5498" y="608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2" name="Freeform 1558"/>
              <p:cNvSpPr>
                <a:spLocks/>
              </p:cNvSpPr>
              <p:nvPr/>
            </p:nvSpPr>
            <p:spPr bwMode="auto">
              <a:xfrm>
                <a:off x="5498" y="6088"/>
                <a:ext cx="12" cy="65"/>
              </a:xfrm>
              <a:custGeom>
                <a:avLst/>
                <a:gdLst/>
                <a:ahLst/>
                <a:cxnLst>
                  <a:cxn ang="0">
                    <a:pos x="7" y="0"/>
                  </a:cxn>
                  <a:cxn ang="0">
                    <a:pos x="0" y="0"/>
                  </a:cxn>
                  <a:cxn ang="0">
                    <a:pos x="4" y="14"/>
                  </a:cxn>
                  <a:cxn ang="0">
                    <a:pos x="4" y="31"/>
                  </a:cxn>
                  <a:cxn ang="0">
                    <a:pos x="7" y="47"/>
                  </a:cxn>
                  <a:cxn ang="0">
                    <a:pos x="7" y="64"/>
                  </a:cxn>
                  <a:cxn ang="0">
                    <a:pos x="11" y="62"/>
                  </a:cxn>
                  <a:cxn ang="0">
                    <a:pos x="11"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1" y="62"/>
                    </a:lnTo>
                    <a:lnTo>
                      <a:pt x="11" y="47"/>
                    </a:lnTo>
                    <a:lnTo>
                      <a:pt x="9" y="31"/>
                    </a:lnTo>
                    <a:lnTo>
                      <a:pt x="9" y="14"/>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3" name="Freeform 1559"/>
              <p:cNvSpPr>
                <a:spLocks/>
              </p:cNvSpPr>
              <p:nvPr/>
            </p:nvSpPr>
            <p:spPr bwMode="auto">
              <a:xfrm>
                <a:off x="5498" y="6088"/>
                <a:ext cx="10" cy="65"/>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10" h="65">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4" name="Freeform 1560"/>
              <p:cNvSpPr>
                <a:spLocks/>
              </p:cNvSpPr>
              <p:nvPr/>
            </p:nvSpPr>
            <p:spPr bwMode="auto">
              <a:xfrm>
                <a:off x="5498" y="608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5" name="Freeform 1561"/>
              <p:cNvSpPr>
                <a:spLocks/>
              </p:cNvSpPr>
              <p:nvPr/>
            </p:nvSpPr>
            <p:spPr bwMode="auto">
              <a:xfrm>
                <a:off x="5496" y="6088"/>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6" name="Freeform 1562"/>
              <p:cNvSpPr>
                <a:spLocks/>
              </p:cNvSpPr>
              <p:nvPr/>
            </p:nvSpPr>
            <p:spPr bwMode="auto">
              <a:xfrm>
                <a:off x="5496" y="608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7" name="Freeform 1563"/>
              <p:cNvSpPr>
                <a:spLocks/>
              </p:cNvSpPr>
              <p:nvPr/>
            </p:nvSpPr>
            <p:spPr bwMode="auto">
              <a:xfrm>
                <a:off x="5493" y="6088"/>
                <a:ext cx="12" cy="65"/>
              </a:xfrm>
              <a:custGeom>
                <a:avLst/>
                <a:gdLst/>
                <a:ahLst/>
                <a:cxnLst>
                  <a:cxn ang="0">
                    <a:pos x="7" y="0"/>
                  </a:cxn>
                  <a:cxn ang="0">
                    <a:pos x="0" y="0"/>
                  </a:cxn>
                  <a:cxn ang="0">
                    <a:pos x="4" y="14"/>
                  </a:cxn>
                  <a:cxn ang="0">
                    <a:pos x="4" y="31"/>
                  </a:cxn>
                  <a:cxn ang="0">
                    <a:pos x="7" y="47"/>
                  </a:cxn>
                  <a:cxn ang="0">
                    <a:pos x="7" y="64"/>
                  </a:cxn>
                  <a:cxn ang="0">
                    <a:pos x="11" y="64"/>
                  </a:cxn>
                  <a:cxn ang="0">
                    <a:pos x="11"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1" y="64"/>
                    </a:lnTo>
                    <a:lnTo>
                      <a:pt x="11" y="47"/>
                    </a:lnTo>
                    <a:lnTo>
                      <a:pt x="9" y="31"/>
                    </a:lnTo>
                    <a:lnTo>
                      <a:pt x="9" y="14"/>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8" name="Freeform 1564"/>
              <p:cNvSpPr>
                <a:spLocks/>
              </p:cNvSpPr>
              <p:nvPr/>
            </p:nvSpPr>
            <p:spPr bwMode="auto">
              <a:xfrm>
                <a:off x="5493" y="6088"/>
                <a:ext cx="12" cy="65"/>
              </a:xfrm>
              <a:custGeom>
                <a:avLst/>
                <a:gdLst/>
                <a:ahLst/>
                <a:cxnLst>
                  <a:cxn ang="0">
                    <a:pos x="2" y="14"/>
                  </a:cxn>
                  <a:cxn ang="0">
                    <a:pos x="4" y="31"/>
                  </a:cxn>
                  <a:cxn ang="0">
                    <a:pos x="4" y="47"/>
                  </a:cxn>
                  <a:cxn ang="0">
                    <a:pos x="7" y="64"/>
                  </a:cxn>
                  <a:cxn ang="0">
                    <a:pos x="11" y="62"/>
                  </a:cxn>
                  <a:cxn ang="0">
                    <a:pos x="9" y="47"/>
                  </a:cxn>
                  <a:cxn ang="0">
                    <a:pos x="9" y="31"/>
                  </a:cxn>
                  <a:cxn ang="0">
                    <a:pos x="7" y="14"/>
                  </a:cxn>
                  <a:cxn ang="0">
                    <a:pos x="4" y="0"/>
                  </a:cxn>
                  <a:cxn ang="0">
                    <a:pos x="0" y="0"/>
                  </a:cxn>
                  <a:cxn ang="0">
                    <a:pos x="2" y="14"/>
                  </a:cxn>
                </a:cxnLst>
                <a:rect l="0" t="0" r="r" b="b"/>
                <a:pathLst>
                  <a:path w="12" h="65">
                    <a:moveTo>
                      <a:pt x="2" y="14"/>
                    </a:moveTo>
                    <a:lnTo>
                      <a:pt x="4" y="31"/>
                    </a:lnTo>
                    <a:lnTo>
                      <a:pt x="4" y="47"/>
                    </a:lnTo>
                    <a:lnTo>
                      <a:pt x="7" y="64"/>
                    </a:lnTo>
                    <a:lnTo>
                      <a:pt x="11" y="62"/>
                    </a:lnTo>
                    <a:lnTo>
                      <a:pt x="9" y="47"/>
                    </a:lnTo>
                    <a:lnTo>
                      <a:pt x="9" y="31"/>
                    </a:lnTo>
                    <a:lnTo>
                      <a:pt x="7" y="14"/>
                    </a:lnTo>
                    <a:lnTo>
                      <a:pt x="4" y="0"/>
                    </a:lnTo>
                    <a:lnTo>
                      <a:pt x="0" y="0"/>
                    </a:lnTo>
                    <a:lnTo>
                      <a:pt x="2" y="1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9" name="Freeform 1565"/>
              <p:cNvSpPr>
                <a:spLocks/>
              </p:cNvSpPr>
              <p:nvPr/>
            </p:nvSpPr>
            <p:spPr bwMode="auto">
              <a:xfrm>
                <a:off x="5493" y="608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1566"/>
              <p:cNvSpPr>
                <a:spLocks/>
              </p:cNvSpPr>
              <p:nvPr/>
            </p:nvSpPr>
            <p:spPr bwMode="auto">
              <a:xfrm>
                <a:off x="5491" y="6088"/>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1" name="Freeform 1567"/>
              <p:cNvSpPr>
                <a:spLocks/>
              </p:cNvSpPr>
              <p:nvPr/>
            </p:nvSpPr>
            <p:spPr bwMode="auto">
              <a:xfrm>
                <a:off x="5491" y="608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2" name="Freeform 1568"/>
              <p:cNvSpPr>
                <a:spLocks/>
              </p:cNvSpPr>
              <p:nvPr/>
            </p:nvSpPr>
            <p:spPr bwMode="auto">
              <a:xfrm>
                <a:off x="5488" y="6088"/>
                <a:ext cx="12" cy="65"/>
              </a:xfrm>
              <a:custGeom>
                <a:avLst/>
                <a:gdLst/>
                <a:ahLst/>
                <a:cxnLst>
                  <a:cxn ang="0">
                    <a:pos x="7" y="0"/>
                  </a:cxn>
                  <a:cxn ang="0">
                    <a:pos x="0" y="0"/>
                  </a:cxn>
                  <a:cxn ang="0">
                    <a:pos x="4" y="14"/>
                  </a:cxn>
                  <a:cxn ang="0">
                    <a:pos x="4" y="31"/>
                  </a:cxn>
                  <a:cxn ang="0">
                    <a:pos x="7" y="47"/>
                  </a:cxn>
                  <a:cxn ang="0">
                    <a:pos x="7" y="64"/>
                  </a:cxn>
                  <a:cxn ang="0">
                    <a:pos x="12" y="62"/>
                  </a:cxn>
                  <a:cxn ang="0">
                    <a:pos x="12"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2" y="62"/>
                    </a:lnTo>
                    <a:lnTo>
                      <a:pt x="12" y="47"/>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3" name="Freeform 1569"/>
              <p:cNvSpPr>
                <a:spLocks/>
              </p:cNvSpPr>
              <p:nvPr/>
            </p:nvSpPr>
            <p:spPr bwMode="auto">
              <a:xfrm>
                <a:off x="5488" y="6088"/>
                <a:ext cx="12" cy="65"/>
              </a:xfrm>
              <a:custGeom>
                <a:avLst/>
                <a:gdLst/>
                <a:ahLst/>
                <a:cxnLst>
                  <a:cxn ang="0">
                    <a:pos x="7" y="47"/>
                  </a:cxn>
                  <a:cxn ang="0">
                    <a:pos x="7" y="64"/>
                  </a:cxn>
                  <a:cxn ang="0">
                    <a:pos x="12" y="62"/>
                  </a:cxn>
                  <a:cxn ang="0">
                    <a:pos x="9" y="47"/>
                  </a:cxn>
                  <a:cxn ang="0">
                    <a:pos x="9" y="31"/>
                  </a:cxn>
                  <a:cxn ang="0">
                    <a:pos x="7" y="14"/>
                  </a:cxn>
                  <a:cxn ang="0">
                    <a:pos x="4" y="0"/>
                  </a:cxn>
                  <a:cxn ang="0">
                    <a:pos x="0" y="0"/>
                  </a:cxn>
                  <a:cxn ang="0">
                    <a:pos x="2" y="14"/>
                  </a:cxn>
                  <a:cxn ang="0">
                    <a:pos x="7" y="47"/>
                  </a:cxn>
                </a:cxnLst>
                <a:rect l="0" t="0" r="r" b="b"/>
                <a:pathLst>
                  <a:path w="12" h="65">
                    <a:moveTo>
                      <a:pt x="7" y="47"/>
                    </a:moveTo>
                    <a:lnTo>
                      <a:pt x="7" y="64"/>
                    </a:lnTo>
                    <a:lnTo>
                      <a:pt x="12" y="62"/>
                    </a:lnTo>
                    <a:lnTo>
                      <a:pt x="9" y="47"/>
                    </a:lnTo>
                    <a:lnTo>
                      <a:pt x="9" y="31"/>
                    </a:lnTo>
                    <a:lnTo>
                      <a:pt x="7" y="14"/>
                    </a:lnTo>
                    <a:lnTo>
                      <a:pt x="4" y="0"/>
                    </a:lnTo>
                    <a:lnTo>
                      <a:pt x="0" y="0"/>
                    </a:lnTo>
                    <a:lnTo>
                      <a:pt x="2" y="14"/>
                    </a:lnTo>
                    <a:lnTo>
                      <a:pt x="7" y="47"/>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4" name="Freeform 1570"/>
              <p:cNvSpPr>
                <a:spLocks/>
              </p:cNvSpPr>
              <p:nvPr/>
            </p:nvSpPr>
            <p:spPr bwMode="auto">
              <a:xfrm>
                <a:off x="5498" y="5942"/>
                <a:ext cx="214" cy="233"/>
              </a:xfrm>
              <a:custGeom>
                <a:avLst/>
                <a:gdLst/>
                <a:ahLst/>
                <a:cxnLst>
                  <a:cxn ang="0">
                    <a:pos x="213" y="213"/>
                  </a:cxn>
                  <a:cxn ang="0">
                    <a:pos x="211" y="12"/>
                  </a:cxn>
                  <a:cxn ang="0">
                    <a:pos x="52" y="0"/>
                  </a:cxn>
                  <a:cxn ang="0">
                    <a:pos x="0" y="4"/>
                  </a:cxn>
                  <a:cxn ang="0">
                    <a:pos x="2" y="216"/>
                  </a:cxn>
                  <a:cxn ang="0">
                    <a:pos x="11" y="216"/>
                  </a:cxn>
                  <a:cxn ang="0">
                    <a:pos x="11" y="223"/>
                  </a:cxn>
                  <a:cxn ang="0">
                    <a:pos x="52" y="232"/>
                  </a:cxn>
                  <a:cxn ang="0">
                    <a:pos x="189" y="213"/>
                  </a:cxn>
                  <a:cxn ang="0">
                    <a:pos x="213" y="213"/>
                  </a:cxn>
                </a:cxnLst>
                <a:rect l="0" t="0" r="r" b="b"/>
                <a:pathLst>
                  <a:path w="214" h="233">
                    <a:moveTo>
                      <a:pt x="213" y="213"/>
                    </a:moveTo>
                    <a:lnTo>
                      <a:pt x="211" y="12"/>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5" name="Freeform 1571"/>
              <p:cNvSpPr>
                <a:spLocks/>
              </p:cNvSpPr>
              <p:nvPr/>
            </p:nvSpPr>
            <p:spPr bwMode="auto">
              <a:xfrm>
                <a:off x="5563" y="5896"/>
                <a:ext cx="326" cy="300"/>
              </a:xfrm>
              <a:custGeom>
                <a:avLst/>
                <a:gdLst/>
                <a:ahLst/>
                <a:cxnLst>
                  <a:cxn ang="0">
                    <a:pos x="254" y="240"/>
                  </a:cxn>
                  <a:cxn ang="0">
                    <a:pos x="321" y="213"/>
                  </a:cxn>
                  <a:cxn ang="0">
                    <a:pos x="323" y="180"/>
                  </a:cxn>
                  <a:cxn ang="0">
                    <a:pos x="326" y="144"/>
                  </a:cxn>
                  <a:cxn ang="0">
                    <a:pos x="323" y="108"/>
                  </a:cxn>
                  <a:cxn ang="0">
                    <a:pos x="249" y="50"/>
                  </a:cxn>
                  <a:cxn ang="0">
                    <a:pos x="240" y="31"/>
                  </a:cxn>
                  <a:cxn ang="0">
                    <a:pos x="227" y="16"/>
                  </a:cxn>
                  <a:cxn ang="0">
                    <a:pos x="215" y="9"/>
                  </a:cxn>
                  <a:cxn ang="0">
                    <a:pos x="203" y="7"/>
                  </a:cxn>
                  <a:cxn ang="0">
                    <a:pos x="194" y="4"/>
                  </a:cxn>
                  <a:cxn ang="0">
                    <a:pos x="172" y="0"/>
                  </a:cxn>
                  <a:cxn ang="0">
                    <a:pos x="158" y="2"/>
                  </a:cxn>
                  <a:cxn ang="0">
                    <a:pos x="141" y="4"/>
                  </a:cxn>
                  <a:cxn ang="0">
                    <a:pos x="131" y="7"/>
                  </a:cxn>
                  <a:cxn ang="0">
                    <a:pos x="115" y="9"/>
                  </a:cxn>
                  <a:cxn ang="0">
                    <a:pos x="98" y="12"/>
                  </a:cxn>
                  <a:cxn ang="0">
                    <a:pos x="83" y="14"/>
                  </a:cxn>
                  <a:cxn ang="0">
                    <a:pos x="71" y="16"/>
                  </a:cxn>
                  <a:cxn ang="0">
                    <a:pos x="57" y="19"/>
                  </a:cxn>
                  <a:cxn ang="0">
                    <a:pos x="45" y="21"/>
                  </a:cxn>
                  <a:cxn ang="0">
                    <a:pos x="35" y="24"/>
                  </a:cxn>
                  <a:cxn ang="0">
                    <a:pos x="23" y="26"/>
                  </a:cxn>
                  <a:cxn ang="0">
                    <a:pos x="14" y="28"/>
                  </a:cxn>
                  <a:cxn ang="0">
                    <a:pos x="4" y="52"/>
                  </a:cxn>
                  <a:cxn ang="0">
                    <a:pos x="0" y="98"/>
                  </a:cxn>
                  <a:cxn ang="0">
                    <a:pos x="4" y="232"/>
                  </a:cxn>
                  <a:cxn ang="0">
                    <a:pos x="21" y="240"/>
                  </a:cxn>
                  <a:cxn ang="0">
                    <a:pos x="31" y="242"/>
                  </a:cxn>
                  <a:cxn ang="0">
                    <a:pos x="38" y="244"/>
                  </a:cxn>
                  <a:cxn ang="0">
                    <a:pos x="52" y="247"/>
                  </a:cxn>
                  <a:cxn ang="0">
                    <a:pos x="64" y="249"/>
                  </a:cxn>
                  <a:cxn ang="0">
                    <a:pos x="86" y="266"/>
                  </a:cxn>
                  <a:cxn ang="0">
                    <a:pos x="60" y="278"/>
                  </a:cxn>
                  <a:cxn ang="0">
                    <a:pos x="55" y="285"/>
                  </a:cxn>
                  <a:cxn ang="0">
                    <a:pos x="64" y="290"/>
                  </a:cxn>
                  <a:cxn ang="0">
                    <a:pos x="74" y="292"/>
                  </a:cxn>
                  <a:cxn ang="0">
                    <a:pos x="86" y="295"/>
                  </a:cxn>
                  <a:cxn ang="0">
                    <a:pos x="196" y="300"/>
                  </a:cxn>
                  <a:cxn ang="0">
                    <a:pos x="242" y="283"/>
                  </a:cxn>
                  <a:cxn ang="0">
                    <a:pos x="249" y="273"/>
                  </a:cxn>
                  <a:cxn ang="0">
                    <a:pos x="244" y="264"/>
                  </a:cxn>
                  <a:cxn ang="0">
                    <a:pos x="237" y="261"/>
                  </a:cxn>
                  <a:cxn ang="0">
                    <a:pos x="218" y="254"/>
                  </a:cxn>
                </a:cxnLst>
                <a:rect l="0" t="0" r="r" b="b"/>
                <a:pathLst>
                  <a:path w="326" h="300">
                    <a:moveTo>
                      <a:pt x="218" y="254"/>
                    </a:moveTo>
                    <a:lnTo>
                      <a:pt x="254" y="240"/>
                    </a:lnTo>
                    <a:lnTo>
                      <a:pt x="319" y="228"/>
                    </a:lnTo>
                    <a:lnTo>
                      <a:pt x="321" y="213"/>
                    </a:lnTo>
                    <a:lnTo>
                      <a:pt x="321" y="196"/>
                    </a:lnTo>
                    <a:lnTo>
                      <a:pt x="323" y="180"/>
                    </a:lnTo>
                    <a:lnTo>
                      <a:pt x="323" y="163"/>
                    </a:lnTo>
                    <a:lnTo>
                      <a:pt x="326" y="144"/>
                    </a:lnTo>
                    <a:lnTo>
                      <a:pt x="323" y="124"/>
                    </a:lnTo>
                    <a:lnTo>
                      <a:pt x="323" y="108"/>
                    </a:lnTo>
                    <a:lnTo>
                      <a:pt x="321" y="91"/>
                    </a:lnTo>
                    <a:lnTo>
                      <a:pt x="249" y="50"/>
                    </a:lnTo>
                    <a:lnTo>
                      <a:pt x="244" y="36"/>
                    </a:lnTo>
                    <a:lnTo>
                      <a:pt x="240" y="31"/>
                    </a:lnTo>
                    <a:lnTo>
                      <a:pt x="237" y="26"/>
                    </a:lnTo>
                    <a:lnTo>
                      <a:pt x="227" y="16"/>
                    </a:lnTo>
                    <a:lnTo>
                      <a:pt x="218" y="12"/>
                    </a:lnTo>
                    <a:lnTo>
                      <a:pt x="215" y="9"/>
                    </a:lnTo>
                    <a:lnTo>
                      <a:pt x="211" y="9"/>
                    </a:lnTo>
                    <a:lnTo>
                      <a:pt x="203" y="7"/>
                    </a:lnTo>
                    <a:lnTo>
                      <a:pt x="199" y="4"/>
                    </a:lnTo>
                    <a:lnTo>
                      <a:pt x="194" y="4"/>
                    </a:lnTo>
                    <a:lnTo>
                      <a:pt x="180" y="0"/>
                    </a:lnTo>
                    <a:lnTo>
                      <a:pt x="172" y="0"/>
                    </a:lnTo>
                    <a:lnTo>
                      <a:pt x="167" y="2"/>
                    </a:lnTo>
                    <a:lnTo>
                      <a:pt x="158" y="2"/>
                    </a:lnTo>
                    <a:lnTo>
                      <a:pt x="153" y="4"/>
                    </a:lnTo>
                    <a:lnTo>
                      <a:pt x="141" y="4"/>
                    </a:lnTo>
                    <a:lnTo>
                      <a:pt x="136" y="7"/>
                    </a:lnTo>
                    <a:lnTo>
                      <a:pt x="131" y="7"/>
                    </a:lnTo>
                    <a:lnTo>
                      <a:pt x="127" y="9"/>
                    </a:lnTo>
                    <a:lnTo>
                      <a:pt x="115" y="9"/>
                    </a:lnTo>
                    <a:lnTo>
                      <a:pt x="110" y="12"/>
                    </a:lnTo>
                    <a:lnTo>
                      <a:pt x="98" y="12"/>
                    </a:lnTo>
                    <a:lnTo>
                      <a:pt x="93" y="14"/>
                    </a:lnTo>
                    <a:lnTo>
                      <a:pt x="83" y="14"/>
                    </a:lnTo>
                    <a:lnTo>
                      <a:pt x="76" y="16"/>
                    </a:lnTo>
                    <a:lnTo>
                      <a:pt x="71" y="16"/>
                    </a:lnTo>
                    <a:lnTo>
                      <a:pt x="67" y="19"/>
                    </a:lnTo>
                    <a:lnTo>
                      <a:pt x="57" y="19"/>
                    </a:lnTo>
                    <a:lnTo>
                      <a:pt x="50" y="21"/>
                    </a:lnTo>
                    <a:lnTo>
                      <a:pt x="45" y="21"/>
                    </a:lnTo>
                    <a:lnTo>
                      <a:pt x="40" y="24"/>
                    </a:lnTo>
                    <a:lnTo>
                      <a:pt x="35" y="24"/>
                    </a:lnTo>
                    <a:lnTo>
                      <a:pt x="31" y="26"/>
                    </a:lnTo>
                    <a:lnTo>
                      <a:pt x="23" y="26"/>
                    </a:lnTo>
                    <a:lnTo>
                      <a:pt x="19" y="28"/>
                    </a:lnTo>
                    <a:lnTo>
                      <a:pt x="14" y="28"/>
                    </a:lnTo>
                    <a:lnTo>
                      <a:pt x="9" y="31"/>
                    </a:lnTo>
                    <a:lnTo>
                      <a:pt x="4" y="52"/>
                    </a:lnTo>
                    <a:lnTo>
                      <a:pt x="2" y="74"/>
                    </a:lnTo>
                    <a:lnTo>
                      <a:pt x="0" y="98"/>
                    </a:lnTo>
                    <a:lnTo>
                      <a:pt x="0" y="208"/>
                    </a:lnTo>
                    <a:lnTo>
                      <a:pt x="4" y="232"/>
                    </a:lnTo>
                    <a:lnTo>
                      <a:pt x="19" y="240"/>
                    </a:lnTo>
                    <a:lnTo>
                      <a:pt x="21" y="240"/>
                    </a:lnTo>
                    <a:lnTo>
                      <a:pt x="26" y="242"/>
                    </a:lnTo>
                    <a:lnTo>
                      <a:pt x="31" y="242"/>
                    </a:lnTo>
                    <a:lnTo>
                      <a:pt x="33" y="244"/>
                    </a:lnTo>
                    <a:lnTo>
                      <a:pt x="38" y="244"/>
                    </a:lnTo>
                    <a:lnTo>
                      <a:pt x="40" y="247"/>
                    </a:lnTo>
                    <a:lnTo>
                      <a:pt x="52" y="247"/>
                    </a:lnTo>
                    <a:lnTo>
                      <a:pt x="55" y="249"/>
                    </a:lnTo>
                    <a:lnTo>
                      <a:pt x="64" y="249"/>
                    </a:lnTo>
                    <a:lnTo>
                      <a:pt x="79" y="259"/>
                    </a:lnTo>
                    <a:lnTo>
                      <a:pt x="86" y="266"/>
                    </a:lnTo>
                    <a:lnTo>
                      <a:pt x="76" y="273"/>
                    </a:lnTo>
                    <a:lnTo>
                      <a:pt x="60" y="278"/>
                    </a:lnTo>
                    <a:lnTo>
                      <a:pt x="52" y="283"/>
                    </a:lnTo>
                    <a:lnTo>
                      <a:pt x="55" y="285"/>
                    </a:lnTo>
                    <a:lnTo>
                      <a:pt x="60" y="288"/>
                    </a:lnTo>
                    <a:lnTo>
                      <a:pt x="64" y="290"/>
                    </a:lnTo>
                    <a:lnTo>
                      <a:pt x="69" y="290"/>
                    </a:lnTo>
                    <a:lnTo>
                      <a:pt x="74" y="292"/>
                    </a:lnTo>
                    <a:lnTo>
                      <a:pt x="79" y="292"/>
                    </a:lnTo>
                    <a:lnTo>
                      <a:pt x="86" y="295"/>
                    </a:lnTo>
                    <a:lnTo>
                      <a:pt x="136" y="295"/>
                    </a:lnTo>
                    <a:lnTo>
                      <a:pt x="196" y="300"/>
                    </a:lnTo>
                    <a:lnTo>
                      <a:pt x="232" y="288"/>
                    </a:lnTo>
                    <a:lnTo>
                      <a:pt x="242" y="283"/>
                    </a:lnTo>
                    <a:lnTo>
                      <a:pt x="247" y="278"/>
                    </a:lnTo>
                    <a:lnTo>
                      <a:pt x="249" y="273"/>
                    </a:lnTo>
                    <a:lnTo>
                      <a:pt x="247" y="268"/>
                    </a:lnTo>
                    <a:lnTo>
                      <a:pt x="244" y="264"/>
                    </a:lnTo>
                    <a:lnTo>
                      <a:pt x="240" y="264"/>
                    </a:lnTo>
                    <a:lnTo>
                      <a:pt x="237" y="261"/>
                    </a:lnTo>
                    <a:lnTo>
                      <a:pt x="223" y="254"/>
                    </a:lnTo>
                    <a:lnTo>
                      <a:pt x="218" y="254"/>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1572"/>
              <p:cNvSpPr>
                <a:spLocks/>
              </p:cNvSpPr>
              <p:nvPr/>
            </p:nvSpPr>
            <p:spPr bwMode="auto">
              <a:xfrm>
                <a:off x="5762" y="5901"/>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7" name="Freeform 1573"/>
              <p:cNvSpPr>
                <a:spLocks/>
              </p:cNvSpPr>
              <p:nvPr/>
            </p:nvSpPr>
            <p:spPr bwMode="auto">
              <a:xfrm>
                <a:off x="5760" y="5901"/>
                <a:ext cx="4" cy="228"/>
              </a:xfrm>
              <a:custGeom>
                <a:avLst/>
                <a:gdLst/>
                <a:ahLst/>
                <a:cxnLst>
                  <a:cxn ang="0">
                    <a:pos x="2" y="36"/>
                  </a:cxn>
                  <a:cxn ang="0">
                    <a:pos x="0" y="115"/>
                  </a:cxn>
                  <a:cxn ang="0">
                    <a:pos x="0" y="192"/>
                  </a:cxn>
                  <a:cxn ang="0">
                    <a:pos x="2" y="228"/>
                  </a:cxn>
                  <a:cxn ang="0">
                    <a:pos x="4" y="228"/>
                  </a:cxn>
                  <a:cxn ang="0">
                    <a:pos x="2" y="177"/>
                  </a:cxn>
                  <a:cxn ang="0">
                    <a:pos x="2" y="72"/>
                  </a:cxn>
                  <a:cxn ang="0">
                    <a:pos x="4" y="2"/>
                  </a:cxn>
                  <a:cxn ang="0">
                    <a:pos x="2" y="0"/>
                  </a:cxn>
                  <a:cxn ang="0">
                    <a:pos x="2" y="36"/>
                  </a:cxn>
                </a:cxnLst>
                <a:rect l="0" t="0" r="r" b="b"/>
                <a:pathLst>
                  <a:path w="4" h="228">
                    <a:moveTo>
                      <a:pt x="2" y="36"/>
                    </a:moveTo>
                    <a:lnTo>
                      <a:pt x="0" y="115"/>
                    </a:lnTo>
                    <a:lnTo>
                      <a:pt x="0" y="192"/>
                    </a:lnTo>
                    <a:lnTo>
                      <a:pt x="2" y="228"/>
                    </a:lnTo>
                    <a:lnTo>
                      <a:pt x="4" y="228"/>
                    </a:lnTo>
                    <a:lnTo>
                      <a:pt x="2" y="177"/>
                    </a:lnTo>
                    <a:lnTo>
                      <a:pt x="2" y="72"/>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1574"/>
              <p:cNvSpPr>
                <a:spLocks/>
              </p:cNvSpPr>
              <p:nvPr/>
            </p:nvSpPr>
            <p:spPr bwMode="auto">
              <a:xfrm>
                <a:off x="5761" y="5901"/>
                <a:ext cx="0" cy="228"/>
              </a:xfrm>
              <a:custGeom>
                <a:avLst/>
                <a:gdLst/>
                <a:ahLst/>
                <a:cxnLst>
                  <a:cxn ang="0">
                    <a:pos x="0" y="0"/>
                  </a:cxn>
                  <a:cxn ang="0">
                    <a:pos x="0" y="227"/>
                  </a:cxn>
                </a:cxnLst>
                <a:rect l="0" t="0" r="r" b="b"/>
                <a:pathLst>
                  <a:path h="228">
                    <a:moveTo>
                      <a:pt x="0" y="0"/>
                    </a:moveTo>
                    <a:lnTo>
                      <a:pt x="0" y="227"/>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9" name="Freeform 1575"/>
              <p:cNvSpPr>
                <a:spLocks/>
              </p:cNvSpPr>
              <p:nvPr/>
            </p:nvSpPr>
            <p:spPr bwMode="auto">
              <a:xfrm>
                <a:off x="5757" y="5901"/>
                <a:ext cx="5" cy="228"/>
              </a:xfrm>
              <a:custGeom>
                <a:avLst/>
                <a:gdLst/>
                <a:ahLst/>
                <a:cxnLst>
                  <a:cxn ang="0">
                    <a:pos x="2" y="0"/>
                  </a:cxn>
                  <a:cxn ang="0">
                    <a:pos x="0" y="36"/>
                  </a:cxn>
                  <a:cxn ang="0">
                    <a:pos x="0" y="228"/>
                  </a:cxn>
                  <a:cxn ang="0">
                    <a:pos x="4" y="228"/>
                  </a:cxn>
                  <a:cxn ang="0">
                    <a:pos x="2" y="175"/>
                  </a:cxn>
                  <a:cxn ang="0">
                    <a:pos x="2" y="127"/>
                  </a:cxn>
                  <a:cxn ang="0">
                    <a:pos x="4" y="72"/>
                  </a:cxn>
                  <a:cxn ang="0">
                    <a:pos x="4" y="0"/>
                  </a:cxn>
                  <a:cxn ang="0">
                    <a:pos x="2" y="0"/>
                  </a:cxn>
                </a:cxnLst>
                <a:rect l="0" t="0" r="r" b="b"/>
                <a:pathLst>
                  <a:path w="5" h="228">
                    <a:moveTo>
                      <a:pt x="2" y="0"/>
                    </a:moveTo>
                    <a:lnTo>
                      <a:pt x="0" y="36"/>
                    </a:lnTo>
                    <a:lnTo>
                      <a:pt x="0" y="228"/>
                    </a:lnTo>
                    <a:lnTo>
                      <a:pt x="4" y="228"/>
                    </a:lnTo>
                    <a:lnTo>
                      <a:pt x="2" y="175"/>
                    </a:lnTo>
                    <a:lnTo>
                      <a:pt x="2" y="127"/>
                    </a:lnTo>
                    <a:lnTo>
                      <a:pt x="4" y="72"/>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1576"/>
              <p:cNvSpPr>
                <a:spLocks/>
              </p:cNvSpPr>
              <p:nvPr/>
            </p:nvSpPr>
            <p:spPr bwMode="auto">
              <a:xfrm>
                <a:off x="5758" y="5901"/>
                <a:ext cx="0" cy="228"/>
              </a:xfrm>
              <a:custGeom>
                <a:avLst/>
                <a:gdLst/>
                <a:ahLst/>
                <a:cxnLst>
                  <a:cxn ang="0">
                    <a:pos x="0" y="0"/>
                  </a:cxn>
                  <a:cxn ang="0">
                    <a:pos x="0" y="227"/>
                  </a:cxn>
                </a:cxnLst>
                <a:rect l="0" t="0" r="r" b="b"/>
                <a:pathLst>
                  <a:path h="228">
                    <a:moveTo>
                      <a:pt x="0" y="0"/>
                    </a:moveTo>
                    <a:lnTo>
                      <a:pt x="0" y="227"/>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1577"/>
              <p:cNvSpPr>
                <a:spLocks/>
              </p:cNvSpPr>
              <p:nvPr/>
            </p:nvSpPr>
            <p:spPr bwMode="auto">
              <a:xfrm>
                <a:off x="5755" y="5901"/>
                <a:ext cx="5" cy="228"/>
              </a:xfrm>
              <a:custGeom>
                <a:avLst/>
                <a:gdLst/>
                <a:ahLst/>
                <a:cxnLst>
                  <a:cxn ang="0">
                    <a:pos x="2" y="0"/>
                  </a:cxn>
                  <a:cxn ang="0">
                    <a:pos x="0" y="36"/>
                  </a:cxn>
                  <a:cxn ang="0">
                    <a:pos x="0" y="228"/>
                  </a:cxn>
                  <a:cxn ang="0">
                    <a:pos x="4" y="228"/>
                  </a:cxn>
                  <a:cxn ang="0">
                    <a:pos x="2" y="175"/>
                  </a:cxn>
                  <a:cxn ang="0">
                    <a:pos x="2" y="69"/>
                  </a:cxn>
                  <a:cxn ang="0">
                    <a:pos x="4" y="0"/>
                  </a:cxn>
                  <a:cxn ang="0">
                    <a:pos x="2" y="0"/>
                  </a:cxn>
                </a:cxnLst>
                <a:rect l="0" t="0" r="r" b="b"/>
                <a:pathLst>
                  <a:path w="5" h="228">
                    <a:moveTo>
                      <a:pt x="2" y="0"/>
                    </a:moveTo>
                    <a:lnTo>
                      <a:pt x="0" y="36"/>
                    </a:lnTo>
                    <a:lnTo>
                      <a:pt x="0" y="228"/>
                    </a:lnTo>
                    <a:lnTo>
                      <a:pt x="4" y="228"/>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1578"/>
              <p:cNvSpPr>
                <a:spLocks/>
              </p:cNvSpPr>
              <p:nvPr/>
            </p:nvSpPr>
            <p:spPr bwMode="auto">
              <a:xfrm>
                <a:off x="5752" y="5901"/>
                <a:ext cx="5" cy="228"/>
              </a:xfrm>
              <a:custGeom>
                <a:avLst/>
                <a:gdLst/>
                <a:ahLst/>
                <a:cxnLst>
                  <a:cxn ang="0">
                    <a:pos x="4" y="0"/>
                  </a:cxn>
                  <a:cxn ang="0">
                    <a:pos x="2" y="0"/>
                  </a:cxn>
                  <a:cxn ang="0">
                    <a:pos x="2" y="33"/>
                  </a:cxn>
                  <a:cxn ang="0">
                    <a:pos x="0" y="112"/>
                  </a:cxn>
                  <a:cxn ang="0">
                    <a:pos x="0" y="192"/>
                  </a:cxn>
                  <a:cxn ang="0">
                    <a:pos x="2" y="228"/>
                  </a:cxn>
                  <a:cxn ang="0">
                    <a:pos x="4" y="228"/>
                  </a:cxn>
                  <a:cxn ang="0">
                    <a:pos x="4" y="0"/>
                  </a:cxn>
                </a:cxnLst>
                <a:rect l="0" t="0" r="r" b="b"/>
                <a:pathLst>
                  <a:path w="5" h="228">
                    <a:moveTo>
                      <a:pt x="4" y="0"/>
                    </a:moveTo>
                    <a:lnTo>
                      <a:pt x="2" y="0"/>
                    </a:lnTo>
                    <a:lnTo>
                      <a:pt x="2" y="33"/>
                    </a:lnTo>
                    <a:lnTo>
                      <a:pt x="0" y="112"/>
                    </a:lnTo>
                    <a:lnTo>
                      <a:pt x="0" y="192"/>
                    </a:lnTo>
                    <a:lnTo>
                      <a:pt x="2" y="228"/>
                    </a:lnTo>
                    <a:lnTo>
                      <a:pt x="4" y="228"/>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1579"/>
              <p:cNvSpPr>
                <a:spLocks/>
              </p:cNvSpPr>
              <p:nvPr/>
            </p:nvSpPr>
            <p:spPr bwMode="auto">
              <a:xfrm>
                <a:off x="5754" y="5901"/>
                <a:ext cx="0" cy="226"/>
              </a:xfrm>
              <a:custGeom>
                <a:avLst/>
                <a:gdLst/>
                <a:ahLst/>
                <a:cxnLst>
                  <a:cxn ang="0">
                    <a:pos x="0" y="0"/>
                  </a:cxn>
                  <a:cxn ang="0">
                    <a:pos x="0" y="225"/>
                  </a:cxn>
                </a:cxnLst>
                <a:rect l="0" t="0" r="r" b="b"/>
                <a:pathLst>
                  <a:path h="226">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1580"/>
              <p:cNvSpPr>
                <a:spLocks/>
              </p:cNvSpPr>
              <p:nvPr/>
            </p:nvSpPr>
            <p:spPr bwMode="auto">
              <a:xfrm>
                <a:off x="5750" y="5901"/>
                <a:ext cx="5" cy="226"/>
              </a:xfrm>
              <a:custGeom>
                <a:avLst/>
                <a:gdLst/>
                <a:ahLst/>
                <a:cxnLst>
                  <a:cxn ang="0">
                    <a:pos x="2" y="175"/>
                  </a:cxn>
                  <a:cxn ang="0">
                    <a:pos x="2" y="124"/>
                  </a:cxn>
                  <a:cxn ang="0">
                    <a:pos x="4" y="69"/>
                  </a:cxn>
                  <a:cxn ang="0">
                    <a:pos x="4" y="0"/>
                  </a:cxn>
                  <a:cxn ang="0">
                    <a:pos x="2" y="0"/>
                  </a:cxn>
                  <a:cxn ang="0">
                    <a:pos x="2" y="33"/>
                  </a:cxn>
                  <a:cxn ang="0">
                    <a:pos x="0" y="112"/>
                  </a:cxn>
                  <a:cxn ang="0">
                    <a:pos x="0" y="189"/>
                  </a:cxn>
                  <a:cxn ang="0">
                    <a:pos x="2" y="225"/>
                  </a:cxn>
                  <a:cxn ang="0">
                    <a:pos x="4" y="225"/>
                  </a:cxn>
                  <a:cxn ang="0">
                    <a:pos x="2" y="175"/>
                  </a:cxn>
                </a:cxnLst>
                <a:rect l="0" t="0" r="r" b="b"/>
                <a:pathLst>
                  <a:path w="5" h="226">
                    <a:moveTo>
                      <a:pt x="2" y="175"/>
                    </a:moveTo>
                    <a:lnTo>
                      <a:pt x="2" y="124"/>
                    </a:lnTo>
                    <a:lnTo>
                      <a:pt x="4" y="69"/>
                    </a:lnTo>
                    <a:lnTo>
                      <a:pt x="4" y="0"/>
                    </a:lnTo>
                    <a:lnTo>
                      <a:pt x="2" y="0"/>
                    </a:lnTo>
                    <a:lnTo>
                      <a:pt x="2" y="33"/>
                    </a:lnTo>
                    <a:lnTo>
                      <a:pt x="0" y="112"/>
                    </a:lnTo>
                    <a:lnTo>
                      <a:pt x="0" y="189"/>
                    </a:lnTo>
                    <a:lnTo>
                      <a:pt x="2" y="225"/>
                    </a:lnTo>
                    <a:lnTo>
                      <a:pt x="4" y="225"/>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5" name="Freeform 1581"/>
              <p:cNvSpPr>
                <a:spLocks/>
              </p:cNvSpPr>
              <p:nvPr/>
            </p:nvSpPr>
            <p:spPr bwMode="auto">
              <a:xfrm>
                <a:off x="5750" y="5899"/>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1582"/>
              <p:cNvSpPr>
                <a:spLocks/>
              </p:cNvSpPr>
              <p:nvPr/>
            </p:nvSpPr>
            <p:spPr bwMode="auto">
              <a:xfrm>
                <a:off x="5748" y="5899"/>
                <a:ext cx="4" cy="228"/>
              </a:xfrm>
              <a:custGeom>
                <a:avLst/>
                <a:gdLst/>
                <a:ahLst/>
                <a:cxnLst>
                  <a:cxn ang="0">
                    <a:pos x="2" y="0"/>
                  </a:cxn>
                  <a:cxn ang="0">
                    <a:pos x="0" y="36"/>
                  </a:cxn>
                  <a:cxn ang="0">
                    <a:pos x="0" y="192"/>
                  </a:cxn>
                  <a:cxn ang="0">
                    <a:pos x="2" y="228"/>
                  </a:cxn>
                  <a:cxn ang="0">
                    <a:pos x="4" y="228"/>
                  </a:cxn>
                  <a:cxn ang="0">
                    <a:pos x="2" y="177"/>
                  </a:cxn>
                  <a:cxn ang="0">
                    <a:pos x="2" y="72"/>
                  </a:cxn>
                  <a:cxn ang="0">
                    <a:pos x="4" y="2"/>
                  </a:cxn>
                  <a:cxn ang="0">
                    <a:pos x="2" y="0"/>
                  </a:cxn>
                </a:cxnLst>
                <a:rect l="0" t="0" r="r" b="b"/>
                <a:pathLst>
                  <a:path w="4" h="228">
                    <a:moveTo>
                      <a:pt x="2" y="0"/>
                    </a:moveTo>
                    <a:lnTo>
                      <a:pt x="0" y="36"/>
                    </a:lnTo>
                    <a:lnTo>
                      <a:pt x="0" y="192"/>
                    </a:lnTo>
                    <a:lnTo>
                      <a:pt x="2" y="228"/>
                    </a:lnTo>
                    <a:lnTo>
                      <a:pt x="4" y="228"/>
                    </a:lnTo>
                    <a:lnTo>
                      <a:pt x="2" y="177"/>
                    </a:lnTo>
                    <a:lnTo>
                      <a:pt x="2" y="7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7" name="Freeform 1583"/>
              <p:cNvSpPr>
                <a:spLocks/>
              </p:cNvSpPr>
              <p:nvPr/>
            </p:nvSpPr>
            <p:spPr bwMode="auto">
              <a:xfrm>
                <a:off x="5748" y="5899"/>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1584"/>
              <p:cNvSpPr>
                <a:spLocks/>
              </p:cNvSpPr>
              <p:nvPr/>
            </p:nvSpPr>
            <p:spPr bwMode="auto">
              <a:xfrm>
                <a:off x="5766" y="5904"/>
                <a:ext cx="0" cy="225"/>
              </a:xfrm>
              <a:custGeom>
                <a:avLst/>
                <a:gdLst/>
                <a:ahLst/>
                <a:cxnLst>
                  <a:cxn ang="0">
                    <a:pos x="0" y="0"/>
                  </a:cxn>
                  <a:cxn ang="0">
                    <a:pos x="0" y="225"/>
                  </a:cxn>
                </a:cxnLst>
                <a:rect l="0" t="0" r="r" b="b"/>
                <a:pathLst>
                  <a:path h="225">
                    <a:moveTo>
                      <a:pt x="0" y="0"/>
                    </a:moveTo>
                    <a:lnTo>
                      <a:pt x="0" y="225"/>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9" name="Freeform 1585"/>
              <p:cNvSpPr>
                <a:spLocks/>
              </p:cNvSpPr>
              <p:nvPr/>
            </p:nvSpPr>
            <p:spPr bwMode="auto">
              <a:xfrm>
                <a:off x="5498" y="5942"/>
                <a:ext cx="53" cy="228"/>
              </a:xfrm>
              <a:custGeom>
                <a:avLst/>
                <a:gdLst/>
                <a:ahLst/>
                <a:cxnLst>
                  <a:cxn ang="0">
                    <a:pos x="9" y="218"/>
                  </a:cxn>
                  <a:cxn ang="0">
                    <a:pos x="9" y="227"/>
                  </a:cxn>
                  <a:cxn ang="0">
                    <a:pos x="52" y="227"/>
                  </a:cxn>
                  <a:cxn ang="0">
                    <a:pos x="52" y="0"/>
                  </a:cxn>
                  <a:cxn ang="0">
                    <a:pos x="0" y="4"/>
                  </a:cxn>
                  <a:cxn ang="0">
                    <a:pos x="0" y="218"/>
                  </a:cxn>
                  <a:cxn ang="0">
                    <a:pos x="9" y="218"/>
                  </a:cxn>
                </a:cxnLst>
                <a:rect l="0" t="0" r="r" b="b"/>
                <a:pathLst>
                  <a:path w="53" h="228">
                    <a:moveTo>
                      <a:pt x="9" y="218"/>
                    </a:moveTo>
                    <a:lnTo>
                      <a:pt x="9" y="227"/>
                    </a:lnTo>
                    <a:lnTo>
                      <a:pt x="52" y="227"/>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1586"/>
              <p:cNvSpPr>
                <a:spLocks/>
              </p:cNvSpPr>
              <p:nvPr/>
            </p:nvSpPr>
            <p:spPr bwMode="auto">
              <a:xfrm>
                <a:off x="5498" y="5942"/>
                <a:ext cx="53" cy="211"/>
              </a:xfrm>
              <a:custGeom>
                <a:avLst/>
                <a:gdLst/>
                <a:ahLst/>
                <a:cxnLst>
                  <a:cxn ang="0">
                    <a:pos x="9" y="211"/>
                  </a:cxn>
                  <a:cxn ang="0">
                    <a:pos x="52" y="211"/>
                  </a:cxn>
                  <a:cxn ang="0">
                    <a:pos x="52" y="0"/>
                  </a:cxn>
                  <a:cxn ang="0">
                    <a:pos x="38" y="0"/>
                  </a:cxn>
                  <a:cxn ang="0">
                    <a:pos x="36" y="2"/>
                  </a:cxn>
                  <a:cxn ang="0">
                    <a:pos x="16" y="2"/>
                  </a:cxn>
                  <a:cxn ang="0">
                    <a:pos x="11"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38" y="0"/>
                    </a:lnTo>
                    <a:lnTo>
                      <a:pt x="36" y="2"/>
                    </a:lnTo>
                    <a:lnTo>
                      <a:pt x="16" y="2"/>
                    </a:lnTo>
                    <a:lnTo>
                      <a:pt x="11"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1" name="Freeform 1587"/>
              <p:cNvSpPr>
                <a:spLocks/>
              </p:cNvSpPr>
              <p:nvPr/>
            </p:nvSpPr>
            <p:spPr bwMode="auto">
              <a:xfrm>
                <a:off x="5498" y="5942"/>
                <a:ext cx="53" cy="194"/>
              </a:xfrm>
              <a:custGeom>
                <a:avLst/>
                <a:gdLst/>
                <a:ahLst/>
                <a:cxnLst>
                  <a:cxn ang="0">
                    <a:pos x="38" y="2"/>
                  </a:cxn>
                  <a:cxn ang="0">
                    <a:pos x="16" y="2"/>
                  </a:cxn>
                  <a:cxn ang="0">
                    <a:pos x="11" y="4"/>
                  </a:cxn>
                  <a:cxn ang="0">
                    <a:pos x="0" y="4"/>
                  </a:cxn>
                  <a:cxn ang="0">
                    <a:pos x="0" y="187"/>
                  </a:cxn>
                  <a:cxn ang="0">
                    <a:pos x="9" y="187"/>
                  </a:cxn>
                  <a:cxn ang="0">
                    <a:pos x="9" y="194"/>
                  </a:cxn>
                  <a:cxn ang="0">
                    <a:pos x="52" y="194"/>
                  </a:cxn>
                  <a:cxn ang="0">
                    <a:pos x="52" y="0"/>
                  </a:cxn>
                  <a:cxn ang="0">
                    <a:pos x="43" y="0"/>
                  </a:cxn>
                  <a:cxn ang="0">
                    <a:pos x="38" y="2"/>
                  </a:cxn>
                </a:cxnLst>
                <a:rect l="0" t="0" r="r" b="b"/>
                <a:pathLst>
                  <a:path w="53" h="194">
                    <a:moveTo>
                      <a:pt x="38" y="2"/>
                    </a:moveTo>
                    <a:lnTo>
                      <a:pt x="16" y="2"/>
                    </a:lnTo>
                    <a:lnTo>
                      <a:pt x="11"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1588"/>
              <p:cNvSpPr>
                <a:spLocks/>
              </p:cNvSpPr>
              <p:nvPr/>
            </p:nvSpPr>
            <p:spPr bwMode="auto">
              <a:xfrm>
                <a:off x="5498" y="5942"/>
                <a:ext cx="53" cy="178"/>
              </a:xfrm>
              <a:custGeom>
                <a:avLst/>
                <a:gdLst/>
                <a:ahLst/>
                <a:cxnLst>
                  <a:cxn ang="0">
                    <a:pos x="38" y="2"/>
                  </a:cxn>
                  <a:cxn ang="0">
                    <a:pos x="16" y="2"/>
                  </a:cxn>
                  <a:cxn ang="0">
                    <a:pos x="11" y="4"/>
                  </a:cxn>
                  <a:cxn ang="0">
                    <a:pos x="0" y="4"/>
                  </a:cxn>
                  <a:cxn ang="0">
                    <a:pos x="0" y="170"/>
                  </a:cxn>
                  <a:cxn ang="0">
                    <a:pos x="9" y="170"/>
                  </a:cxn>
                  <a:cxn ang="0">
                    <a:pos x="9" y="177"/>
                  </a:cxn>
                  <a:cxn ang="0">
                    <a:pos x="52" y="177"/>
                  </a:cxn>
                  <a:cxn ang="0">
                    <a:pos x="52" y="0"/>
                  </a:cxn>
                  <a:cxn ang="0">
                    <a:pos x="43" y="0"/>
                  </a:cxn>
                  <a:cxn ang="0">
                    <a:pos x="38" y="2"/>
                  </a:cxn>
                </a:cxnLst>
                <a:rect l="0" t="0" r="r" b="b"/>
                <a:pathLst>
                  <a:path w="53" h="178">
                    <a:moveTo>
                      <a:pt x="38" y="2"/>
                    </a:moveTo>
                    <a:lnTo>
                      <a:pt x="16" y="2"/>
                    </a:lnTo>
                    <a:lnTo>
                      <a:pt x="11" y="4"/>
                    </a:lnTo>
                    <a:lnTo>
                      <a:pt x="0" y="4"/>
                    </a:lnTo>
                    <a:lnTo>
                      <a:pt x="0" y="170"/>
                    </a:lnTo>
                    <a:lnTo>
                      <a:pt x="9" y="170"/>
                    </a:lnTo>
                    <a:lnTo>
                      <a:pt x="9" y="177"/>
                    </a:lnTo>
                    <a:lnTo>
                      <a:pt x="52" y="177"/>
                    </a:lnTo>
                    <a:lnTo>
                      <a:pt x="52" y="0"/>
                    </a:lnTo>
                    <a:lnTo>
                      <a:pt x="43" y="0"/>
                    </a:lnTo>
                    <a:lnTo>
                      <a:pt x="38"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3" name="Freeform 1589"/>
              <p:cNvSpPr>
                <a:spLocks/>
              </p:cNvSpPr>
              <p:nvPr/>
            </p:nvSpPr>
            <p:spPr bwMode="auto">
              <a:xfrm>
                <a:off x="5498" y="5942"/>
                <a:ext cx="53" cy="161"/>
              </a:xfrm>
              <a:custGeom>
                <a:avLst/>
                <a:gdLst/>
                <a:ahLst/>
                <a:cxnLst>
                  <a:cxn ang="0">
                    <a:pos x="38" y="2"/>
                  </a:cxn>
                  <a:cxn ang="0">
                    <a:pos x="16" y="2"/>
                  </a:cxn>
                  <a:cxn ang="0">
                    <a:pos x="11"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1"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1590"/>
              <p:cNvSpPr>
                <a:spLocks/>
              </p:cNvSpPr>
              <p:nvPr/>
            </p:nvSpPr>
            <p:spPr bwMode="auto">
              <a:xfrm>
                <a:off x="5498" y="5942"/>
                <a:ext cx="53" cy="146"/>
              </a:xfrm>
              <a:custGeom>
                <a:avLst/>
                <a:gdLst/>
                <a:ahLst/>
                <a:cxnLst>
                  <a:cxn ang="0">
                    <a:pos x="43" y="2"/>
                  </a:cxn>
                  <a:cxn ang="0">
                    <a:pos x="16" y="2"/>
                  </a:cxn>
                  <a:cxn ang="0">
                    <a:pos x="11"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1"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5" name="Freeform 1591"/>
              <p:cNvSpPr>
                <a:spLocks/>
              </p:cNvSpPr>
              <p:nvPr/>
            </p:nvSpPr>
            <p:spPr bwMode="auto">
              <a:xfrm>
                <a:off x="5498" y="5942"/>
                <a:ext cx="53" cy="130"/>
              </a:xfrm>
              <a:custGeom>
                <a:avLst/>
                <a:gdLst/>
                <a:ahLst/>
                <a:cxnLst>
                  <a:cxn ang="0">
                    <a:pos x="43" y="2"/>
                  </a:cxn>
                  <a:cxn ang="0">
                    <a:pos x="16" y="2"/>
                  </a:cxn>
                  <a:cxn ang="0">
                    <a:pos x="11"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1"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6" name="Freeform 1592"/>
              <p:cNvSpPr>
                <a:spLocks/>
              </p:cNvSpPr>
              <p:nvPr/>
            </p:nvSpPr>
            <p:spPr bwMode="auto">
              <a:xfrm>
                <a:off x="5498" y="5942"/>
                <a:ext cx="53" cy="113"/>
              </a:xfrm>
              <a:custGeom>
                <a:avLst/>
                <a:gdLst/>
                <a:ahLst/>
                <a:cxnLst>
                  <a:cxn ang="0">
                    <a:pos x="45" y="2"/>
                  </a:cxn>
                  <a:cxn ang="0">
                    <a:pos x="16" y="2"/>
                  </a:cxn>
                  <a:cxn ang="0">
                    <a:pos x="11" y="4"/>
                  </a:cxn>
                  <a:cxn ang="0">
                    <a:pos x="0" y="4"/>
                  </a:cxn>
                  <a:cxn ang="0">
                    <a:pos x="0" y="107"/>
                  </a:cxn>
                  <a:cxn ang="0">
                    <a:pos x="9" y="107"/>
                  </a:cxn>
                  <a:cxn ang="0">
                    <a:pos x="9" y="112"/>
                  </a:cxn>
                  <a:cxn ang="0">
                    <a:pos x="52" y="112"/>
                  </a:cxn>
                  <a:cxn ang="0">
                    <a:pos x="52" y="0"/>
                  </a:cxn>
                  <a:cxn ang="0">
                    <a:pos x="47" y="0"/>
                  </a:cxn>
                  <a:cxn ang="0">
                    <a:pos x="45" y="2"/>
                  </a:cxn>
                </a:cxnLst>
                <a:rect l="0" t="0" r="r" b="b"/>
                <a:pathLst>
                  <a:path w="53" h="113">
                    <a:moveTo>
                      <a:pt x="45" y="2"/>
                    </a:moveTo>
                    <a:lnTo>
                      <a:pt x="16" y="2"/>
                    </a:lnTo>
                    <a:lnTo>
                      <a:pt x="11" y="4"/>
                    </a:lnTo>
                    <a:lnTo>
                      <a:pt x="0" y="4"/>
                    </a:lnTo>
                    <a:lnTo>
                      <a:pt x="0" y="107"/>
                    </a:lnTo>
                    <a:lnTo>
                      <a:pt x="9" y="107"/>
                    </a:lnTo>
                    <a:lnTo>
                      <a:pt x="9" y="112"/>
                    </a:lnTo>
                    <a:lnTo>
                      <a:pt x="52" y="112"/>
                    </a:lnTo>
                    <a:lnTo>
                      <a:pt x="52" y="0"/>
                    </a:lnTo>
                    <a:lnTo>
                      <a:pt x="47"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7" name="Freeform 1593"/>
              <p:cNvSpPr>
                <a:spLocks/>
              </p:cNvSpPr>
              <p:nvPr/>
            </p:nvSpPr>
            <p:spPr bwMode="auto">
              <a:xfrm>
                <a:off x="5498" y="5942"/>
                <a:ext cx="53" cy="96"/>
              </a:xfrm>
              <a:custGeom>
                <a:avLst/>
                <a:gdLst/>
                <a:ahLst/>
                <a:cxnLst>
                  <a:cxn ang="0">
                    <a:pos x="47" y="2"/>
                  </a:cxn>
                  <a:cxn ang="0">
                    <a:pos x="16" y="2"/>
                  </a:cxn>
                  <a:cxn ang="0">
                    <a:pos x="11" y="4"/>
                  </a:cxn>
                  <a:cxn ang="0">
                    <a:pos x="0" y="4"/>
                  </a:cxn>
                  <a:cxn ang="0">
                    <a:pos x="0" y="93"/>
                  </a:cxn>
                  <a:cxn ang="0">
                    <a:pos x="9" y="93"/>
                  </a:cxn>
                  <a:cxn ang="0">
                    <a:pos x="9" y="96"/>
                  </a:cxn>
                  <a:cxn ang="0">
                    <a:pos x="52" y="96"/>
                  </a:cxn>
                  <a:cxn ang="0">
                    <a:pos x="52" y="0"/>
                  </a:cxn>
                  <a:cxn ang="0">
                    <a:pos x="47" y="2"/>
                  </a:cxn>
                </a:cxnLst>
                <a:rect l="0" t="0" r="r" b="b"/>
                <a:pathLst>
                  <a:path w="53" h="96">
                    <a:moveTo>
                      <a:pt x="47" y="2"/>
                    </a:moveTo>
                    <a:lnTo>
                      <a:pt x="16" y="2"/>
                    </a:lnTo>
                    <a:lnTo>
                      <a:pt x="11" y="4"/>
                    </a:lnTo>
                    <a:lnTo>
                      <a:pt x="0" y="4"/>
                    </a:lnTo>
                    <a:lnTo>
                      <a:pt x="0" y="93"/>
                    </a:lnTo>
                    <a:lnTo>
                      <a:pt x="9" y="93"/>
                    </a:lnTo>
                    <a:lnTo>
                      <a:pt x="9" y="96"/>
                    </a:lnTo>
                    <a:lnTo>
                      <a:pt x="52" y="96"/>
                    </a:lnTo>
                    <a:lnTo>
                      <a:pt x="52" y="0"/>
                    </a:lnTo>
                    <a:lnTo>
                      <a:pt x="47"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1594"/>
              <p:cNvSpPr>
                <a:spLocks/>
              </p:cNvSpPr>
              <p:nvPr/>
            </p:nvSpPr>
            <p:spPr bwMode="auto">
              <a:xfrm>
                <a:off x="5498" y="5942"/>
                <a:ext cx="53" cy="79"/>
              </a:xfrm>
              <a:custGeom>
                <a:avLst/>
                <a:gdLst/>
                <a:ahLst/>
                <a:cxnLst>
                  <a:cxn ang="0">
                    <a:pos x="47" y="2"/>
                  </a:cxn>
                  <a:cxn ang="0">
                    <a:pos x="16" y="2"/>
                  </a:cxn>
                  <a:cxn ang="0">
                    <a:pos x="11" y="4"/>
                  </a:cxn>
                  <a:cxn ang="0">
                    <a:pos x="0" y="4"/>
                  </a:cxn>
                  <a:cxn ang="0">
                    <a:pos x="0" y="76"/>
                  </a:cxn>
                  <a:cxn ang="0">
                    <a:pos x="9" y="76"/>
                  </a:cxn>
                  <a:cxn ang="0">
                    <a:pos x="9" y="79"/>
                  </a:cxn>
                  <a:cxn ang="0">
                    <a:pos x="52" y="79"/>
                  </a:cxn>
                  <a:cxn ang="0">
                    <a:pos x="52" y="0"/>
                  </a:cxn>
                  <a:cxn ang="0">
                    <a:pos x="47" y="2"/>
                  </a:cxn>
                </a:cxnLst>
                <a:rect l="0" t="0" r="r" b="b"/>
                <a:pathLst>
                  <a:path w="53" h="79">
                    <a:moveTo>
                      <a:pt x="47" y="2"/>
                    </a:moveTo>
                    <a:lnTo>
                      <a:pt x="16" y="2"/>
                    </a:lnTo>
                    <a:lnTo>
                      <a:pt x="11" y="4"/>
                    </a:lnTo>
                    <a:lnTo>
                      <a:pt x="0" y="4"/>
                    </a:lnTo>
                    <a:lnTo>
                      <a:pt x="0" y="76"/>
                    </a:lnTo>
                    <a:lnTo>
                      <a:pt x="9" y="76"/>
                    </a:lnTo>
                    <a:lnTo>
                      <a:pt x="9" y="79"/>
                    </a:lnTo>
                    <a:lnTo>
                      <a:pt x="52" y="79"/>
                    </a:lnTo>
                    <a:lnTo>
                      <a:pt x="52" y="0"/>
                    </a:lnTo>
                    <a:lnTo>
                      <a:pt x="47"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9" name="Freeform 1595"/>
              <p:cNvSpPr>
                <a:spLocks/>
              </p:cNvSpPr>
              <p:nvPr/>
            </p:nvSpPr>
            <p:spPr bwMode="auto">
              <a:xfrm>
                <a:off x="5498" y="5944"/>
                <a:ext cx="53" cy="63"/>
              </a:xfrm>
              <a:custGeom>
                <a:avLst/>
                <a:gdLst/>
                <a:ahLst/>
                <a:cxnLst>
                  <a:cxn ang="0">
                    <a:pos x="9" y="62"/>
                  </a:cxn>
                  <a:cxn ang="0">
                    <a:pos x="52" y="62"/>
                  </a:cxn>
                  <a:cxn ang="0">
                    <a:pos x="52" y="0"/>
                  </a:cxn>
                  <a:cxn ang="0">
                    <a:pos x="16" y="0"/>
                  </a:cxn>
                  <a:cxn ang="0">
                    <a:pos x="11"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1"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Freeform 1596"/>
              <p:cNvSpPr>
                <a:spLocks/>
              </p:cNvSpPr>
              <p:nvPr/>
            </p:nvSpPr>
            <p:spPr bwMode="auto">
              <a:xfrm>
                <a:off x="5498" y="5944"/>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1" name="Freeform 1597"/>
              <p:cNvSpPr>
                <a:spLocks/>
              </p:cNvSpPr>
              <p:nvPr/>
            </p:nvSpPr>
            <p:spPr bwMode="auto">
              <a:xfrm>
                <a:off x="5560" y="5896"/>
                <a:ext cx="183" cy="243"/>
              </a:xfrm>
              <a:custGeom>
                <a:avLst/>
                <a:gdLst/>
                <a:ahLst/>
                <a:cxnLst>
                  <a:cxn ang="0">
                    <a:pos x="45" y="237"/>
                  </a:cxn>
                  <a:cxn ang="0">
                    <a:pos x="52" y="240"/>
                  </a:cxn>
                  <a:cxn ang="0">
                    <a:pos x="88" y="240"/>
                  </a:cxn>
                  <a:cxn ang="0">
                    <a:pos x="93" y="242"/>
                  </a:cxn>
                  <a:cxn ang="0">
                    <a:pos x="112" y="242"/>
                  </a:cxn>
                  <a:cxn ang="0">
                    <a:pos x="117" y="240"/>
                  </a:cxn>
                  <a:cxn ang="0">
                    <a:pos x="151" y="240"/>
                  </a:cxn>
                  <a:cxn ang="0">
                    <a:pos x="155" y="237"/>
                  </a:cxn>
                  <a:cxn ang="0">
                    <a:pos x="165" y="237"/>
                  </a:cxn>
                  <a:cxn ang="0">
                    <a:pos x="170" y="235"/>
                  </a:cxn>
                  <a:cxn ang="0">
                    <a:pos x="177" y="235"/>
                  </a:cxn>
                  <a:cxn ang="0">
                    <a:pos x="177" y="117"/>
                  </a:cxn>
                  <a:cxn ang="0">
                    <a:pos x="180" y="60"/>
                  </a:cxn>
                  <a:cxn ang="0">
                    <a:pos x="182" y="0"/>
                  </a:cxn>
                  <a:cxn ang="0">
                    <a:pos x="160" y="0"/>
                  </a:cxn>
                  <a:cxn ang="0">
                    <a:pos x="153" y="2"/>
                  </a:cxn>
                  <a:cxn ang="0">
                    <a:pos x="131" y="2"/>
                  </a:cxn>
                  <a:cxn ang="0">
                    <a:pos x="127" y="4"/>
                  </a:cxn>
                  <a:cxn ang="0">
                    <a:pos x="110" y="4"/>
                  </a:cxn>
                  <a:cxn ang="0">
                    <a:pos x="105" y="7"/>
                  </a:cxn>
                  <a:cxn ang="0">
                    <a:pos x="93" y="7"/>
                  </a:cxn>
                  <a:cxn ang="0">
                    <a:pos x="88" y="9"/>
                  </a:cxn>
                  <a:cxn ang="0">
                    <a:pos x="83" y="9"/>
                  </a:cxn>
                  <a:cxn ang="0">
                    <a:pos x="79" y="12"/>
                  </a:cxn>
                  <a:cxn ang="0">
                    <a:pos x="67" y="12"/>
                  </a:cxn>
                  <a:cxn ang="0">
                    <a:pos x="62" y="14"/>
                  </a:cxn>
                  <a:cxn ang="0">
                    <a:pos x="57" y="14"/>
                  </a:cxn>
                  <a:cxn ang="0">
                    <a:pos x="50" y="16"/>
                  </a:cxn>
                  <a:cxn ang="0">
                    <a:pos x="45" y="16"/>
                  </a:cxn>
                  <a:cxn ang="0">
                    <a:pos x="40" y="19"/>
                  </a:cxn>
                  <a:cxn ang="0">
                    <a:pos x="35" y="19"/>
                  </a:cxn>
                  <a:cxn ang="0">
                    <a:pos x="28" y="21"/>
                  </a:cxn>
                  <a:cxn ang="0">
                    <a:pos x="23" y="21"/>
                  </a:cxn>
                  <a:cxn ang="0">
                    <a:pos x="19" y="24"/>
                  </a:cxn>
                  <a:cxn ang="0">
                    <a:pos x="14" y="24"/>
                  </a:cxn>
                  <a:cxn ang="0">
                    <a:pos x="9" y="26"/>
                  </a:cxn>
                  <a:cxn ang="0">
                    <a:pos x="4" y="52"/>
                  </a:cxn>
                  <a:cxn ang="0">
                    <a:pos x="0" y="105"/>
                  </a:cxn>
                  <a:cxn ang="0">
                    <a:pos x="0" y="180"/>
                  </a:cxn>
                  <a:cxn ang="0">
                    <a:pos x="4" y="204"/>
                  </a:cxn>
                  <a:cxn ang="0">
                    <a:pos x="7" y="230"/>
                  </a:cxn>
                  <a:cxn ang="0">
                    <a:pos x="11" y="232"/>
                  </a:cxn>
                  <a:cxn ang="0">
                    <a:pos x="19" y="232"/>
                  </a:cxn>
                  <a:cxn ang="0">
                    <a:pos x="23" y="235"/>
                  </a:cxn>
                  <a:cxn ang="0">
                    <a:pos x="28" y="235"/>
                  </a:cxn>
                  <a:cxn ang="0">
                    <a:pos x="35" y="237"/>
                  </a:cxn>
                  <a:cxn ang="0">
                    <a:pos x="45" y="237"/>
                  </a:cxn>
                </a:cxnLst>
                <a:rect l="0" t="0" r="r" b="b"/>
                <a:pathLst>
                  <a:path w="183" h="243">
                    <a:moveTo>
                      <a:pt x="45" y="237"/>
                    </a:moveTo>
                    <a:lnTo>
                      <a:pt x="52" y="240"/>
                    </a:lnTo>
                    <a:lnTo>
                      <a:pt x="88" y="240"/>
                    </a:lnTo>
                    <a:lnTo>
                      <a:pt x="93" y="242"/>
                    </a:lnTo>
                    <a:lnTo>
                      <a:pt x="112" y="242"/>
                    </a:lnTo>
                    <a:lnTo>
                      <a:pt x="117" y="240"/>
                    </a:lnTo>
                    <a:lnTo>
                      <a:pt x="151" y="240"/>
                    </a:lnTo>
                    <a:lnTo>
                      <a:pt x="155" y="237"/>
                    </a:lnTo>
                    <a:lnTo>
                      <a:pt x="165" y="237"/>
                    </a:lnTo>
                    <a:lnTo>
                      <a:pt x="170" y="235"/>
                    </a:lnTo>
                    <a:lnTo>
                      <a:pt x="177" y="235"/>
                    </a:lnTo>
                    <a:lnTo>
                      <a:pt x="177" y="117"/>
                    </a:lnTo>
                    <a:lnTo>
                      <a:pt x="180" y="60"/>
                    </a:lnTo>
                    <a:lnTo>
                      <a:pt x="182" y="0"/>
                    </a:lnTo>
                    <a:lnTo>
                      <a:pt x="160" y="0"/>
                    </a:lnTo>
                    <a:lnTo>
                      <a:pt x="153" y="2"/>
                    </a:lnTo>
                    <a:lnTo>
                      <a:pt x="131" y="2"/>
                    </a:lnTo>
                    <a:lnTo>
                      <a:pt x="127" y="4"/>
                    </a:lnTo>
                    <a:lnTo>
                      <a:pt x="110" y="4"/>
                    </a:lnTo>
                    <a:lnTo>
                      <a:pt x="105" y="7"/>
                    </a:lnTo>
                    <a:lnTo>
                      <a:pt x="93" y="7"/>
                    </a:lnTo>
                    <a:lnTo>
                      <a:pt x="88" y="9"/>
                    </a:lnTo>
                    <a:lnTo>
                      <a:pt x="83" y="9"/>
                    </a:lnTo>
                    <a:lnTo>
                      <a:pt x="79" y="12"/>
                    </a:lnTo>
                    <a:lnTo>
                      <a:pt x="67" y="12"/>
                    </a:lnTo>
                    <a:lnTo>
                      <a:pt x="62" y="14"/>
                    </a:lnTo>
                    <a:lnTo>
                      <a:pt x="57" y="14"/>
                    </a:lnTo>
                    <a:lnTo>
                      <a:pt x="50" y="16"/>
                    </a:lnTo>
                    <a:lnTo>
                      <a:pt x="45" y="16"/>
                    </a:lnTo>
                    <a:lnTo>
                      <a:pt x="40" y="19"/>
                    </a:lnTo>
                    <a:lnTo>
                      <a:pt x="35" y="19"/>
                    </a:lnTo>
                    <a:lnTo>
                      <a:pt x="28" y="21"/>
                    </a:lnTo>
                    <a:lnTo>
                      <a:pt x="23" y="21"/>
                    </a:lnTo>
                    <a:lnTo>
                      <a:pt x="19" y="24"/>
                    </a:lnTo>
                    <a:lnTo>
                      <a:pt x="14" y="24"/>
                    </a:lnTo>
                    <a:lnTo>
                      <a:pt x="9" y="26"/>
                    </a:lnTo>
                    <a:lnTo>
                      <a:pt x="4" y="52"/>
                    </a:lnTo>
                    <a:lnTo>
                      <a:pt x="0" y="105"/>
                    </a:lnTo>
                    <a:lnTo>
                      <a:pt x="0" y="180"/>
                    </a:lnTo>
                    <a:lnTo>
                      <a:pt x="4" y="204"/>
                    </a:lnTo>
                    <a:lnTo>
                      <a:pt x="7" y="230"/>
                    </a:lnTo>
                    <a:lnTo>
                      <a:pt x="11" y="232"/>
                    </a:lnTo>
                    <a:lnTo>
                      <a:pt x="19" y="232"/>
                    </a:lnTo>
                    <a:lnTo>
                      <a:pt x="23" y="235"/>
                    </a:lnTo>
                    <a:lnTo>
                      <a:pt x="28" y="235"/>
                    </a:lnTo>
                    <a:lnTo>
                      <a:pt x="35" y="237"/>
                    </a:lnTo>
                    <a:lnTo>
                      <a:pt x="45" y="23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1598"/>
              <p:cNvSpPr>
                <a:spLocks/>
              </p:cNvSpPr>
              <p:nvPr/>
            </p:nvSpPr>
            <p:spPr bwMode="auto">
              <a:xfrm>
                <a:off x="5560" y="5896"/>
                <a:ext cx="178" cy="233"/>
              </a:xfrm>
              <a:custGeom>
                <a:avLst/>
                <a:gdLst/>
                <a:ahLst/>
                <a:cxnLst>
                  <a:cxn ang="0">
                    <a:pos x="7" y="223"/>
                  </a:cxn>
                  <a:cxn ang="0">
                    <a:pos x="16" y="225"/>
                  </a:cxn>
                  <a:cxn ang="0">
                    <a:pos x="23" y="228"/>
                  </a:cxn>
                  <a:cxn ang="0">
                    <a:pos x="33" y="228"/>
                  </a:cxn>
                  <a:cxn ang="0">
                    <a:pos x="45" y="230"/>
                  </a:cxn>
                  <a:cxn ang="0">
                    <a:pos x="57" y="232"/>
                  </a:cxn>
                  <a:cxn ang="0">
                    <a:pos x="127" y="232"/>
                  </a:cxn>
                  <a:cxn ang="0">
                    <a:pos x="136" y="230"/>
                  </a:cxn>
                  <a:cxn ang="0">
                    <a:pos x="148" y="230"/>
                  </a:cxn>
                  <a:cxn ang="0">
                    <a:pos x="158" y="228"/>
                  </a:cxn>
                  <a:cxn ang="0">
                    <a:pos x="165" y="228"/>
                  </a:cxn>
                  <a:cxn ang="0">
                    <a:pos x="172" y="225"/>
                  </a:cxn>
                  <a:cxn ang="0">
                    <a:pos x="172" y="112"/>
                  </a:cxn>
                  <a:cxn ang="0">
                    <a:pos x="175" y="57"/>
                  </a:cxn>
                  <a:cxn ang="0">
                    <a:pos x="177" y="0"/>
                  </a:cxn>
                  <a:cxn ang="0">
                    <a:pos x="167" y="0"/>
                  </a:cxn>
                  <a:cxn ang="0">
                    <a:pos x="160" y="2"/>
                  </a:cxn>
                  <a:cxn ang="0">
                    <a:pos x="134" y="2"/>
                  </a:cxn>
                  <a:cxn ang="0">
                    <a:pos x="129" y="4"/>
                  </a:cxn>
                  <a:cxn ang="0">
                    <a:pos x="112" y="4"/>
                  </a:cxn>
                  <a:cxn ang="0">
                    <a:pos x="107" y="7"/>
                  </a:cxn>
                  <a:cxn ang="0">
                    <a:pos x="98" y="7"/>
                  </a:cxn>
                  <a:cxn ang="0">
                    <a:pos x="93" y="9"/>
                  </a:cxn>
                  <a:cxn ang="0">
                    <a:pos x="81" y="9"/>
                  </a:cxn>
                  <a:cxn ang="0">
                    <a:pos x="76" y="12"/>
                  </a:cxn>
                  <a:cxn ang="0">
                    <a:pos x="71" y="12"/>
                  </a:cxn>
                  <a:cxn ang="0">
                    <a:pos x="67" y="14"/>
                  </a:cxn>
                  <a:cxn ang="0">
                    <a:pos x="55" y="14"/>
                  </a:cxn>
                  <a:cxn ang="0">
                    <a:pos x="50" y="16"/>
                  </a:cxn>
                  <a:cxn ang="0">
                    <a:pos x="45" y="16"/>
                  </a:cxn>
                  <a:cxn ang="0">
                    <a:pos x="40" y="19"/>
                  </a:cxn>
                  <a:cxn ang="0">
                    <a:pos x="35" y="19"/>
                  </a:cxn>
                  <a:cxn ang="0">
                    <a:pos x="28" y="21"/>
                  </a:cxn>
                  <a:cxn ang="0">
                    <a:pos x="23" y="21"/>
                  </a:cxn>
                  <a:cxn ang="0">
                    <a:pos x="14" y="26"/>
                  </a:cxn>
                  <a:cxn ang="0">
                    <a:pos x="9" y="26"/>
                  </a:cxn>
                  <a:cxn ang="0">
                    <a:pos x="4" y="52"/>
                  </a:cxn>
                  <a:cxn ang="0">
                    <a:pos x="2" y="76"/>
                  </a:cxn>
                  <a:cxn ang="0">
                    <a:pos x="0" y="103"/>
                  </a:cxn>
                  <a:cxn ang="0">
                    <a:pos x="0" y="151"/>
                  </a:cxn>
                  <a:cxn ang="0">
                    <a:pos x="7" y="223"/>
                  </a:cxn>
                </a:cxnLst>
                <a:rect l="0" t="0" r="r" b="b"/>
                <a:pathLst>
                  <a:path w="178" h="233">
                    <a:moveTo>
                      <a:pt x="7" y="223"/>
                    </a:moveTo>
                    <a:lnTo>
                      <a:pt x="16" y="225"/>
                    </a:lnTo>
                    <a:lnTo>
                      <a:pt x="23" y="228"/>
                    </a:lnTo>
                    <a:lnTo>
                      <a:pt x="33" y="228"/>
                    </a:lnTo>
                    <a:lnTo>
                      <a:pt x="45" y="230"/>
                    </a:lnTo>
                    <a:lnTo>
                      <a:pt x="57" y="232"/>
                    </a:lnTo>
                    <a:lnTo>
                      <a:pt x="127" y="232"/>
                    </a:lnTo>
                    <a:lnTo>
                      <a:pt x="136" y="230"/>
                    </a:lnTo>
                    <a:lnTo>
                      <a:pt x="148" y="230"/>
                    </a:lnTo>
                    <a:lnTo>
                      <a:pt x="158" y="228"/>
                    </a:lnTo>
                    <a:lnTo>
                      <a:pt x="165" y="228"/>
                    </a:lnTo>
                    <a:lnTo>
                      <a:pt x="172" y="225"/>
                    </a:lnTo>
                    <a:lnTo>
                      <a:pt x="172" y="112"/>
                    </a:lnTo>
                    <a:lnTo>
                      <a:pt x="175" y="57"/>
                    </a:lnTo>
                    <a:lnTo>
                      <a:pt x="177" y="0"/>
                    </a:lnTo>
                    <a:lnTo>
                      <a:pt x="167" y="0"/>
                    </a:lnTo>
                    <a:lnTo>
                      <a:pt x="160" y="2"/>
                    </a:lnTo>
                    <a:lnTo>
                      <a:pt x="134" y="2"/>
                    </a:lnTo>
                    <a:lnTo>
                      <a:pt x="129" y="4"/>
                    </a:lnTo>
                    <a:lnTo>
                      <a:pt x="112" y="4"/>
                    </a:lnTo>
                    <a:lnTo>
                      <a:pt x="107" y="7"/>
                    </a:lnTo>
                    <a:lnTo>
                      <a:pt x="98" y="7"/>
                    </a:lnTo>
                    <a:lnTo>
                      <a:pt x="93" y="9"/>
                    </a:lnTo>
                    <a:lnTo>
                      <a:pt x="81" y="9"/>
                    </a:lnTo>
                    <a:lnTo>
                      <a:pt x="76" y="12"/>
                    </a:lnTo>
                    <a:lnTo>
                      <a:pt x="71" y="12"/>
                    </a:lnTo>
                    <a:lnTo>
                      <a:pt x="67" y="14"/>
                    </a:lnTo>
                    <a:lnTo>
                      <a:pt x="55" y="14"/>
                    </a:lnTo>
                    <a:lnTo>
                      <a:pt x="50" y="16"/>
                    </a:lnTo>
                    <a:lnTo>
                      <a:pt x="45" y="16"/>
                    </a:lnTo>
                    <a:lnTo>
                      <a:pt x="40" y="19"/>
                    </a:lnTo>
                    <a:lnTo>
                      <a:pt x="35" y="19"/>
                    </a:lnTo>
                    <a:lnTo>
                      <a:pt x="28" y="21"/>
                    </a:lnTo>
                    <a:lnTo>
                      <a:pt x="23" y="21"/>
                    </a:lnTo>
                    <a:lnTo>
                      <a:pt x="14" y="26"/>
                    </a:lnTo>
                    <a:lnTo>
                      <a:pt x="9" y="26"/>
                    </a:lnTo>
                    <a:lnTo>
                      <a:pt x="4" y="52"/>
                    </a:lnTo>
                    <a:lnTo>
                      <a:pt x="2" y="76"/>
                    </a:lnTo>
                    <a:lnTo>
                      <a:pt x="0" y="103"/>
                    </a:lnTo>
                    <a:lnTo>
                      <a:pt x="0" y="151"/>
                    </a:lnTo>
                    <a:lnTo>
                      <a:pt x="7" y="22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3" name="Freeform 1599"/>
              <p:cNvSpPr>
                <a:spLocks/>
              </p:cNvSpPr>
              <p:nvPr/>
            </p:nvSpPr>
            <p:spPr bwMode="auto">
              <a:xfrm>
                <a:off x="5560" y="5896"/>
                <a:ext cx="173" cy="226"/>
              </a:xfrm>
              <a:custGeom>
                <a:avLst/>
                <a:gdLst/>
                <a:ahLst/>
                <a:cxnLst>
                  <a:cxn ang="0">
                    <a:pos x="9" y="26"/>
                  </a:cxn>
                  <a:cxn ang="0">
                    <a:pos x="4" y="52"/>
                  </a:cxn>
                  <a:cxn ang="0">
                    <a:pos x="2" y="76"/>
                  </a:cxn>
                  <a:cxn ang="0">
                    <a:pos x="2" y="98"/>
                  </a:cxn>
                  <a:cxn ang="0">
                    <a:pos x="0" y="122"/>
                  </a:cxn>
                  <a:cxn ang="0">
                    <a:pos x="0" y="146"/>
                  </a:cxn>
                  <a:cxn ang="0">
                    <a:pos x="2" y="168"/>
                  </a:cxn>
                  <a:cxn ang="0">
                    <a:pos x="7" y="216"/>
                  </a:cxn>
                  <a:cxn ang="0">
                    <a:pos x="16" y="218"/>
                  </a:cxn>
                  <a:cxn ang="0">
                    <a:pos x="23" y="220"/>
                  </a:cxn>
                  <a:cxn ang="0">
                    <a:pos x="33" y="220"/>
                  </a:cxn>
                  <a:cxn ang="0">
                    <a:pos x="45" y="223"/>
                  </a:cxn>
                  <a:cxn ang="0">
                    <a:pos x="55" y="223"/>
                  </a:cxn>
                  <a:cxn ang="0">
                    <a:pos x="67" y="225"/>
                  </a:cxn>
                  <a:cxn ang="0">
                    <a:pos x="100" y="225"/>
                  </a:cxn>
                  <a:cxn ang="0">
                    <a:pos x="112" y="223"/>
                  </a:cxn>
                  <a:cxn ang="0">
                    <a:pos x="134" y="223"/>
                  </a:cxn>
                  <a:cxn ang="0">
                    <a:pos x="143" y="220"/>
                  </a:cxn>
                  <a:cxn ang="0">
                    <a:pos x="153" y="220"/>
                  </a:cxn>
                  <a:cxn ang="0">
                    <a:pos x="160" y="218"/>
                  </a:cxn>
                  <a:cxn ang="0">
                    <a:pos x="170" y="216"/>
                  </a:cxn>
                  <a:cxn ang="0">
                    <a:pos x="167" y="163"/>
                  </a:cxn>
                  <a:cxn ang="0">
                    <a:pos x="167" y="108"/>
                  </a:cxn>
                  <a:cxn ang="0">
                    <a:pos x="170" y="55"/>
                  </a:cxn>
                  <a:cxn ang="0">
                    <a:pos x="172" y="0"/>
                  </a:cxn>
                  <a:cxn ang="0">
                    <a:pos x="163" y="2"/>
                  </a:cxn>
                  <a:cxn ang="0">
                    <a:pos x="143" y="2"/>
                  </a:cxn>
                  <a:cxn ang="0">
                    <a:pos x="131" y="4"/>
                  </a:cxn>
                  <a:cxn ang="0">
                    <a:pos x="122" y="4"/>
                  </a:cxn>
                  <a:cxn ang="0">
                    <a:pos x="110" y="7"/>
                  </a:cxn>
                  <a:cxn ang="0">
                    <a:pos x="100" y="7"/>
                  </a:cxn>
                  <a:cxn ang="0">
                    <a:pos x="91" y="9"/>
                  </a:cxn>
                  <a:cxn ang="0">
                    <a:pos x="79" y="12"/>
                  </a:cxn>
                  <a:cxn ang="0">
                    <a:pos x="69" y="12"/>
                  </a:cxn>
                  <a:cxn ang="0">
                    <a:pos x="50" y="16"/>
                  </a:cxn>
                  <a:cxn ang="0">
                    <a:pos x="38" y="19"/>
                  </a:cxn>
                  <a:cxn ang="0">
                    <a:pos x="28" y="21"/>
                  </a:cxn>
                  <a:cxn ang="0">
                    <a:pos x="9" y="26"/>
                  </a:cxn>
                </a:cxnLst>
                <a:rect l="0" t="0" r="r" b="b"/>
                <a:pathLst>
                  <a:path w="173" h="226">
                    <a:moveTo>
                      <a:pt x="9" y="26"/>
                    </a:moveTo>
                    <a:lnTo>
                      <a:pt x="4" y="52"/>
                    </a:lnTo>
                    <a:lnTo>
                      <a:pt x="2" y="76"/>
                    </a:lnTo>
                    <a:lnTo>
                      <a:pt x="2" y="98"/>
                    </a:lnTo>
                    <a:lnTo>
                      <a:pt x="0" y="122"/>
                    </a:lnTo>
                    <a:lnTo>
                      <a:pt x="0" y="146"/>
                    </a:lnTo>
                    <a:lnTo>
                      <a:pt x="2" y="168"/>
                    </a:lnTo>
                    <a:lnTo>
                      <a:pt x="7" y="216"/>
                    </a:lnTo>
                    <a:lnTo>
                      <a:pt x="16" y="218"/>
                    </a:lnTo>
                    <a:lnTo>
                      <a:pt x="23" y="220"/>
                    </a:lnTo>
                    <a:lnTo>
                      <a:pt x="33" y="220"/>
                    </a:lnTo>
                    <a:lnTo>
                      <a:pt x="45" y="223"/>
                    </a:lnTo>
                    <a:lnTo>
                      <a:pt x="55" y="223"/>
                    </a:lnTo>
                    <a:lnTo>
                      <a:pt x="67" y="225"/>
                    </a:lnTo>
                    <a:lnTo>
                      <a:pt x="100" y="225"/>
                    </a:lnTo>
                    <a:lnTo>
                      <a:pt x="112" y="223"/>
                    </a:lnTo>
                    <a:lnTo>
                      <a:pt x="134" y="223"/>
                    </a:lnTo>
                    <a:lnTo>
                      <a:pt x="143" y="220"/>
                    </a:lnTo>
                    <a:lnTo>
                      <a:pt x="153" y="220"/>
                    </a:lnTo>
                    <a:lnTo>
                      <a:pt x="160" y="218"/>
                    </a:lnTo>
                    <a:lnTo>
                      <a:pt x="170" y="216"/>
                    </a:lnTo>
                    <a:lnTo>
                      <a:pt x="167" y="163"/>
                    </a:lnTo>
                    <a:lnTo>
                      <a:pt x="167" y="108"/>
                    </a:lnTo>
                    <a:lnTo>
                      <a:pt x="170" y="55"/>
                    </a:lnTo>
                    <a:lnTo>
                      <a:pt x="172" y="0"/>
                    </a:lnTo>
                    <a:lnTo>
                      <a:pt x="163" y="2"/>
                    </a:lnTo>
                    <a:lnTo>
                      <a:pt x="143" y="2"/>
                    </a:lnTo>
                    <a:lnTo>
                      <a:pt x="131" y="4"/>
                    </a:lnTo>
                    <a:lnTo>
                      <a:pt x="122" y="4"/>
                    </a:lnTo>
                    <a:lnTo>
                      <a:pt x="110" y="7"/>
                    </a:lnTo>
                    <a:lnTo>
                      <a:pt x="100" y="7"/>
                    </a:lnTo>
                    <a:lnTo>
                      <a:pt x="91" y="9"/>
                    </a:lnTo>
                    <a:lnTo>
                      <a:pt x="79" y="12"/>
                    </a:lnTo>
                    <a:lnTo>
                      <a:pt x="69" y="12"/>
                    </a:lnTo>
                    <a:lnTo>
                      <a:pt x="50" y="16"/>
                    </a:lnTo>
                    <a:lnTo>
                      <a:pt x="38"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1600"/>
              <p:cNvSpPr>
                <a:spLocks/>
              </p:cNvSpPr>
              <p:nvPr/>
            </p:nvSpPr>
            <p:spPr bwMode="auto">
              <a:xfrm>
                <a:off x="5560" y="5899"/>
                <a:ext cx="171" cy="213"/>
              </a:xfrm>
              <a:custGeom>
                <a:avLst/>
                <a:gdLst/>
                <a:ahLst/>
                <a:cxnLst>
                  <a:cxn ang="0">
                    <a:pos x="16" y="208"/>
                  </a:cxn>
                  <a:cxn ang="0">
                    <a:pos x="23" y="211"/>
                  </a:cxn>
                  <a:cxn ang="0">
                    <a:pos x="33" y="211"/>
                  </a:cxn>
                  <a:cxn ang="0">
                    <a:pos x="43" y="213"/>
                  </a:cxn>
                  <a:cxn ang="0">
                    <a:pos x="110" y="213"/>
                  </a:cxn>
                  <a:cxn ang="0">
                    <a:pos x="120" y="211"/>
                  </a:cxn>
                  <a:cxn ang="0">
                    <a:pos x="131" y="211"/>
                  </a:cxn>
                  <a:cxn ang="0">
                    <a:pos x="141" y="208"/>
                  </a:cxn>
                  <a:cxn ang="0">
                    <a:pos x="148" y="208"/>
                  </a:cxn>
                  <a:cxn ang="0">
                    <a:pos x="158" y="206"/>
                  </a:cxn>
                  <a:cxn ang="0">
                    <a:pos x="165" y="204"/>
                  </a:cxn>
                  <a:cxn ang="0">
                    <a:pos x="163" y="153"/>
                  </a:cxn>
                  <a:cxn ang="0">
                    <a:pos x="165" y="103"/>
                  </a:cxn>
                  <a:cxn ang="0">
                    <a:pos x="167" y="50"/>
                  </a:cxn>
                  <a:cxn ang="0">
                    <a:pos x="170" y="0"/>
                  </a:cxn>
                  <a:cxn ang="0">
                    <a:pos x="139" y="0"/>
                  </a:cxn>
                  <a:cxn ang="0">
                    <a:pos x="129" y="2"/>
                  </a:cxn>
                  <a:cxn ang="0">
                    <a:pos x="120" y="2"/>
                  </a:cxn>
                  <a:cxn ang="0">
                    <a:pos x="110" y="4"/>
                  </a:cxn>
                  <a:cxn ang="0">
                    <a:pos x="98" y="4"/>
                  </a:cxn>
                  <a:cxn ang="0">
                    <a:pos x="88" y="7"/>
                  </a:cxn>
                  <a:cxn ang="0">
                    <a:pos x="79" y="9"/>
                  </a:cxn>
                  <a:cxn ang="0">
                    <a:pos x="69" y="9"/>
                  </a:cxn>
                  <a:cxn ang="0">
                    <a:pos x="57" y="12"/>
                  </a:cxn>
                  <a:cxn ang="0">
                    <a:pos x="38" y="16"/>
                  </a:cxn>
                  <a:cxn ang="0">
                    <a:pos x="28" y="19"/>
                  </a:cxn>
                  <a:cxn ang="0">
                    <a:pos x="9" y="24"/>
                  </a:cxn>
                  <a:cxn ang="0">
                    <a:pos x="7" y="48"/>
                  </a:cxn>
                  <a:cxn ang="0">
                    <a:pos x="2" y="72"/>
                  </a:cxn>
                  <a:cxn ang="0">
                    <a:pos x="2" y="93"/>
                  </a:cxn>
                  <a:cxn ang="0">
                    <a:pos x="0" y="117"/>
                  </a:cxn>
                  <a:cxn ang="0">
                    <a:pos x="2" y="139"/>
                  </a:cxn>
                  <a:cxn ang="0">
                    <a:pos x="2" y="160"/>
                  </a:cxn>
                  <a:cxn ang="0">
                    <a:pos x="4" y="182"/>
                  </a:cxn>
                  <a:cxn ang="0">
                    <a:pos x="7" y="206"/>
                  </a:cxn>
                  <a:cxn ang="0">
                    <a:pos x="16" y="208"/>
                  </a:cxn>
                </a:cxnLst>
                <a:rect l="0" t="0" r="r" b="b"/>
                <a:pathLst>
                  <a:path w="171" h="213">
                    <a:moveTo>
                      <a:pt x="16" y="208"/>
                    </a:moveTo>
                    <a:lnTo>
                      <a:pt x="23" y="211"/>
                    </a:lnTo>
                    <a:lnTo>
                      <a:pt x="33" y="211"/>
                    </a:lnTo>
                    <a:lnTo>
                      <a:pt x="43" y="213"/>
                    </a:lnTo>
                    <a:lnTo>
                      <a:pt x="110" y="213"/>
                    </a:lnTo>
                    <a:lnTo>
                      <a:pt x="120" y="211"/>
                    </a:lnTo>
                    <a:lnTo>
                      <a:pt x="131" y="211"/>
                    </a:lnTo>
                    <a:lnTo>
                      <a:pt x="141" y="208"/>
                    </a:lnTo>
                    <a:lnTo>
                      <a:pt x="148" y="208"/>
                    </a:lnTo>
                    <a:lnTo>
                      <a:pt x="158" y="206"/>
                    </a:lnTo>
                    <a:lnTo>
                      <a:pt x="165" y="204"/>
                    </a:lnTo>
                    <a:lnTo>
                      <a:pt x="163" y="153"/>
                    </a:lnTo>
                    <a:lnTo>
                      <a:pt x="165" y="103"/>
                    </a:lnTo>
                    <a:lnTo>
                      <a:pt x="167" y="50"/>
                    </a:lnTo>
                    <a:lnTo>
                      <a:pt x="170" y="0"/>
                    </a:lnTo>
                    <a:lnTo>
                      <a:pt x="139" y="0"/>
                    </a:lnTo>
                    <a:lnTo>
                      <a:pt x="129" y="2"/>
                    </a:lnTo>
                    <a:lnTo>
                      <a:pt x="120" y="2"/>
                    </a:lnTo>
                    <a:lnTo>
                      <a:pt x="110" y="4"/>
                    </a:lnTo>
                    <a:lnTo>
                      <a:pt x="98" y="4"/>
                    </a:lnTo>
                    <a:lnTo>
                      <a:pt x="88" y="7"/>
                    </a:lnTo>
                    <a:lnTo>
                      <a:pt x="79" y="9"/>
                    </a:lnTo>
                    <a:lnTo>
                      <a:pt x="69" y="9"/>
                    </a:lnTo>
                    <a:lnTo>
                      <a:pt x="57" y="12"/>
                    </a:lnTo>
                    <a:lnTo>
                      <a:pt x="38" y="16"/>
                    </a:lnTo>
                    <a:lnTo>
                      <a:pt x="28" y="19"/>
                    </a:lnTo>
                    <a:lnTo>
                      <a:pt x="9" y="24"/>
                    </a:lnTo>
                    <a:lnTo>
                      <a:pt x="7" y="48"/>
                    </a:lnTo>
                    <a:lnTo>
                      <a:pt x="2" y="72"/>
                    </a:lnTo>
                    <a:lnTo>
                      <a:pt x="2" y="93"/>
                    </a:lnTo>
                    <a:lnTo>
                      <a:pt x="0" y="117"/>
                    </a:lnTo>
                    <a:lnTo>
                      <a:pt x="2" y="139"/>
                    </a:lnTo>
                    <a:lnTo>
                      <a:pt x="2" y="160"/>
                    </a:lnTo>
                    <a:lnTo>
                      <a:pt x="4" y="182"/>
                    </a:lnTo>
                    <a:lnTo>
                      <a:pt x="7" y="206"/>
                    </a:lnTo>
                    <a:lnTo>
                      <a:pt x="16"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5" name="Freeform 1601"/>
              <p:cNvSpPr>
                <a:spLocks/>
              </p:cNvSpPr>
              <p:nvPr/>
            </p:nvSpPr>
            <p:spPr bwMode="auto">
              <a:xfrm>
                <a:off x="5563" y="5899"/>
                <a:ext cx="163" cy="206"/>
              </a:xfrm>
              <a:custGeom>
                <a:avLst/>
                <a:gdLst/>
                <a:ahLst/>
                <a:cxnLst>
                  <a:cxn ang="0">
                    <a:pos x="2" y="177"/>
                  </a:cxn>
                  <a:cxn ang="0">
                    <a:pos x="7" y="199"/>
                  </a:cxn>
                  <a:cxn ang="0">
                    <a:pos x="14" y="201"/>
                  </a:cxn>
                  <a:cxn ang="0">
                    <a:pos x="21" y="201"/>
                  </a:cxn>
                  <a:cxn ang="0">
                    <a:pos x="31" y="204"/>
                  </a:cxn>
                  <a:cxn ang="0">
                    <a:pos x="40" y="204"/>
                  </a:cxn>
                  <a:cxn ang="0">
                    <a:pos x="50" y="206"/>
                  </a:cxn>
                  <a:cxn ang="0">
                    <a:pos x="83" y="206"/>
                  </a:cxn>
                  <a:cxn ang="0">
                    <a:pos x="93" y="204"/>
                  </a:cxn>
                  <a:cxn ang="0">
                    <a:pos x="115" y="204"/>
                  </a:cxn>
                  <a:cxn ang="0">
                    <a:pos x="124" y="201"/>
                  </a:cxn>
                  <a:cxn ang="0">
                    <a:pos x="134" y="201"/>
                  </a:cxn>
                  <a:cxn ang="0">
                    <a:pos x="143" y="199"/>
                  </a:cxn>
                  <a:cxn ang="0">
                    <a:pos x="151" y="196"/>
                  </a:cxn>
                  <a:cxn ang="0">
                    <a:pos x="158" y="196"/>
                  </a:cxn>
                  <a:cxn ang="0">
                    <a:pos x="158" y="98"/>
                  </a:cxn>
                  <a:cxn ang="0">
                    <a:pos x="160" y="50"/>
                  </a:cxn>
                  <a:cxn ang="0">
                    <a:pos x="163" y="0"/>
                  </a:cxn>
                  <a:cxn ang="0">
                    <a:pos x="143" y="0"/>
                  </a:cxn>
                  <a:cxn ang="0">
                    <a:pos x="134" y="2"/>
                  </a:cxn>
                  <a:cxn ang="0">
                    <a:pos x="115" y="2"/>
                  </a:cxn>
                  <a:cxn ang="0">
                    <a:pos x="105" y="4"/>
                  </a:cxn>
                  <a:cxn ang="0">
                    <a:pos x="93" y="7"/>
                  </a:cxn>
                  <a:cxn ang="0">
                    <a:pos x="83" y="7"/>
                  </a:cxn>
                  <a:cxn ang="0">
                    <a:pos x="55" y="14"/>
                  </a:cxn>
                  <a:cxn ang="0">
                    <a:pos x="45" y="14"/>
                  </a:cxn>
                  <a:cxn ang="0">
                    <a:pos x="35" y="16"/>
                  </a:cxn>
                  <a:cxn ang="0">
                    <a:pos x="26" y="19"/>
                  </a:cxn>
                  <a:cxn ang="0">
                    <a:pos x="7" y="24"/>
                  </a:cxn>
                  <a:cxn ang="0">
                    <a:pos x="4" y="48"/>
                  </a:cxn>
                  <a:cxn ang="0">
                    <a:pos x="0" y="91"/>
                  </a:cxn>
                  <a:cxn ang="0">
                    <a:pos x="0" y="156"/>
                  </a:cxn>
                  <a:cxn ang="0">
                    <a:pos x="2" y="177"/>
                  </a:cxn>
                </a:cxnLst>
                <a:rect l="0" t="0" r="r" b="b"/>
                <a:pathLst>
                  <a:path w="163" h="206">
                    <a:moveTo>
                      <a:pt x="2" y="177"/>
                    </a:moveTo>
                    <a:lnTo>
                      <a:pt x="7" y="199"/>
                    </a:lnTo>
                    <a:lnTo>
                      <a:pt x="14" y="201"/>
                    </a:lnTo>
                    <a:lnTo>
                      <a:pt x="21" y="201"/>
                    </a:lnTo>
                    <a:lnTo>
                      <a:pt x="31" y="204"/>
                    </a:lnTo>
                    <a:lnTo>
                      <a:pt x="40" y="204"/>
                    </a:lnTo>
                    <a:lnTo>
                      <a:pt x="50" y="206"/>
                    </a:lnTo>
                    <a:lnTo>
                      <a:pt x="83" y="206"/>
                    </a:lnTo>
                    <a:lnTo>
                      <a:pt x="93" y="204"/>
                    </a:lnTo>
                    <a:lnTo>
                      <a:pt x="115" y="204"/>
                    </a:lnTo>
                    <a:lnTo>
                      <a:pt x="124" y="201"/>
                    </a:lnTo>
                    <a:lnTo>
                      <a:pt x="134" y="201"/>
                    </a:lnTo>
                    <a:lnTo>
                      <a:pt x="143" y="199"/>
                    </a:lnTo>
                    <a:lnTo>
                      <a:pt x="151" y="196"/>
                    </a:lnTo>
                    <a:lnTo>
                      <a:pt x="158" y="196"/>
                    </a:lnTo>
                    <a:lnTo>
                      <a:pt x="158" y="98"/>
                    </a:lnTo>
                    <a:lnTo>
                      <a:pt x="160" y="50"/>
                    </a:lnTo>
                    <a:lnTo>
                      <a:pt x="163" y="0"/>
                    </a:lnTo>
                    <a:lnTo>
                      <a:pt x="143" y="0"/>
                    </a:lnTo>
                    <a:lnTo>
                      <a:pt x="134" y="2"/>
                    </a:lnTo>
                    <a:lnTo>
                      <a:pt x="115" y="2"/>
                    </a:lnTo>
                    <a:lnTo>
                      <a:pt x="105" y="4"/>
                    </a:lnTo>
                    <a:lnTo>
                      <a:pt x="93" y="7"/>
                    </a:lnTo>
                    <a:lnTo>
                      <a:pt x="83" y="7"/>
                    </a:lnTo>
                    <a:lnTo>
                      <a:pt x="55" y="14"/>
                    </a:lnTo>
                    <a:lnTo>
                      <a:pt x="45" y="14"/>
                    </a:lnTo>
                    <a:lnTo>
                      <a:pt x="35" y="16"/>
                    </a:lnTo>
                    <a:lnTo>
                      <a:pt x="26" y="19"/>
                    </a:lnTo>
                    <a:lnTo>
                      <a:pt x="7" y="24"/>
                    </a:lnTo>
                    <a:lnTo>
                      <a:pt x="4" y="48"/>
                    </a:lnTo>
                    <a:lnTo>
                      <a:pt x="0" y="91"/>
                    </a:lnTo>
                    <a:lnTo>
                      <a:pt x="0" y="156"/>
                    </a:lnTo>
                    <a:lnTo>
                      <a:pt x="2"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1602"/>
              <p:cNvSpPr>
                <a:spLocks/>
              </p:cNvSpPr>
              <p:nvPr/>
            </p:nvSpPr>
            <p:spPr bwMode="auto">
              <a:xfrm>
                <a:off x="5563" y="5899"/>
                <a:ext cx="158" cy="197"/>
              </a:xfrm>
              <a:custGeom>
                <a:avLst/>
                <a:gdLst/>
                <a:ahLst/>
                <a:cxnLst>
                  <a:cxn ang="0">
                    <a:pos x="0" y="88"/>
                  </a:cxn>
                  <a:cxn ang="0">
                    <a:pos x="0" y="151"/>
                  </a:cxn>
                  <a:cxn ang="0">
                    <a:pos x="2" y="170"/>
                  </a:cxn>
                  <a:cxn ang="0">
                    <a:pos x="7" y="192"/>
                  </a:cxn>
                  <a:cxn ang="0">
                    <a:pos x="14" y="194"/>
                  </a:cxn>
                  <a:cxn ang="0">
                    <a:pos x="21" y="194"/>
                  </a:cxn>
                  <a:cxn ang="0">
                    <a:pos x="31" y="196"/>
                  </a:cxn>
                  <a:cxn ang="0">
                    <a:pos x="100" y="196"/>
                  </a:cxn>
                  <a:cxn ang="0">
                    <a:pos x="112" y="194"/>
                  </a:cxn>
                  <a:cxn ang="0">
                    <a:pos x="122" y="194"/>
                  </a:cxn>
                  <a:cxn ang="0">
                    <a:pos x="131" y="192"/>
                  </a:cxn>
                  <a:cxn ang="0">
                    <a:pos x="139" y="189"/>
                  </a:cxn>
                  <a:cxn ang="0">
                    <a:pos x="146" y="189"/>
                  </a:cxn>
                  <a:cxn ang="0">
                    <a:pos x="153" y="187"/>
                  </a:cxn>
                  <a:cxn ang="0">
                    <a:pos x="153" y="93"/>
                  </a:cxn>
                  <a:cxn ang="0">
                    <a:pos x="155" y="48"/>
                  </a:cxn>
                  <a:cxn ang="0">
                    <a:pos x="158" y="0"/>
                  </a:cxn>
                  <a:cxn ang="0">
                    <a:pos x="148" y="0"/>
                  </a:cxn>
                  <a:cxn ang="0">
                    <a:pos x="139" y="2"/>
                  </a:cxn>
                  <a:cxn ang="0">
                    <a:pos x="122" y="2"/>
                  </a:cxn>
                  <a:cxn ang="0">
                    <a:pos x="112" y="4"/>
                  </a:cxn>
                  <a:cxn ang="0">
                    <a:pos x="100" y="4"/>
                  </a:cxn>
                  <a:cxn ang="0">
                    <a:pos x="91" y="7"/>
                  </a:cxn>
                  <a:cxn ang="0">
                    <a:pos x="81" y="9"/>
                  </a:cxn>
                  <a:cxn ang="0">
                    <a:pos x="71" y="9"/>
                  </a:cxn>
                  <a:cxn ang="0">
                    <a:pos x="43" y="16"/>
                  </a:cxn>
                  <a:cxn ang="0">
                    <a:pos x="33" y="16"/>
                  </a:cxn>
                  <a:cxn ang="0">
                    <a:pos x="26" y="19"/>
                  </a:cxn>
                  <a:cxn ang="0">
                    <a:pos x="7" y="24"/>
                  </a:cxn>
                  <a:cxn ang="0">
                    <a:pos x="4" y="48"/>
                  </a:cxn>
                  <a:cxn ang="0">
                    <a:pos x="2" y="69"/>
                  </a:cxn>
                  <a:cxn ang="0">
                    <a:pos x="0" y="88"/>
                  </a:cxn>
                </a:cxnLst>
                <a:rect l="0" t="0" r="r" b="b"/>
                <a:pathLst>
                  <a:path w="158" h="197">
                    <a:moveTo>
                      <a:pt x="0" y="88"/>
                    </a:moveTo>
                    <a:lnTo>
                      <a:pt x="0" y="151"/>
                    </a:lnTo>
                    <a:lnTo>
                      <a:pt x="2" y="170"/>
                    </a:lnTo>
                    <a:lnTo>
                      <a:pt x="7" y="192"/>
                    </a:lnTo>
                    <a:lnTo>
                      <a:pt x="14" y="194"/>
                    </a:lnTo>
                    <a:lnTo>
                      <a:pt x="21" y="194"/>
                    </a:lnTo>
                    <a:lnTo>
                      <a:pt x="31" y="196"/>
                    </a:lnTo>
                    <a:lnTo>
                      <a:pt x="100" y="196"/>
                    </a:lnTo>
                    <a:lnTo>
                      <a:pt x="112" y="194"/>
                    </a:lnTo>
                    <a:lnTo>
                      <a:pt x="122" y="194"/>
                    </a:lnTo>
                    <a:lnTo>
                      <a:pt x="131" y="192"/>
                    </a:lnTo>
                    <a:lnTo>
                      <a:pt x="139" y="189"/>
                    </a:lnTo>
                    <a:lnTo>
                      <a:pt x="146" y="189"/>
                    </a:lnTo>
                    <a:lnTo>
                      <a:pt x="153" y="187"/>
                    </a:lnTo>
                    <a:lnTo>
                      <a:pt x="153" y="93"/>
                    </a:lnTo>
                    <a:lnTo>
                      <a:pt x="155" y="48"/>
                    </a:lnTo>
                    <a:lnTo>
                      <a:pt x="158" y="0"/>
                    </a:lnTo>
                    <a:lnTo>
                      <a:pt x="148" y="0"/>
                    </a:lnTo>
                    <a:lnTo>
                      <a:pt x="139" y="2"/>
                    </a:lnTo>
                    <a:lnTo>
                      <a:pt x="122" y="2"/>
                    </a:lnTo>
                    <a:lnTo>
                      <a:pt x="112" y="4"/>
                    </a:lnTo>
                    <a:lnTo>
                      <a:pt x="100" y="4"/>
                    </a:lnTo>
                    <a:lnTo>
                      <a:pt x="91" y="7"/>
                    </a:lnTo>
                    <a:lnTo>
                      <a:pt x="81" y="9"/>
                    </a:lnTo>
                    <a:lnTo>
                      <a:pt x="71" y="9"/>
                    </a:lnTo>
                    <a:lnTo>
                      <a:pt x="43" y="16"/>
                    </a:lnTo>
                    <a:lnTo>
                      <a:pt x="33" y="16"/>
                    </a:lnTo>
                    <a:lnTo>
                      <a:pt x="26" y="19"/>
                    </a:lnTo>
                    <a:lnTo>
                      <a:pt x="7" y="24"/>
                    </a:lnTo>
                    <a:lnTo>
                      <a:pt x="4" y="48"/>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7" name="Freeform 1603"/>
              <p:cNvSpPr>
                <a:spLocks/>
              </p:cNvSpPr>
              <p:nvPr/>
            </p:nvSpPr>
            <p:spPr bwMode="auto">
              <a:xfrm>
                <a:off x="5563" y="5899"/>
                <a:ext cx="153" cy="189"/>
              </a:xfrm>
              <a:custGeom>
                <a:avLst/>
                <a:gdLst/>
                <a:ahLst/>
                <a:cxnLst>
                  <a:cxn ang="0">
                    <a:pos x="71" y="9"/>
                  </a:cxn>
                  <a:cxn ang="0">
                    <a:pos x="43" y="16"/>
                  </a:cxn>
                  <a:cxn ang="0">
                    <a:pos x="33" y="19"/>
                  </a:cxn>
                  <a:cxn ang="0">
                    <a:pos x="23" y="21"/>
                  </a:cxn>
                  <a:cxn ang="0">
                    <a:pos x="16" y="24"/>
                  </a:cxn>
                  <a:cxn ang="0">
                    <a:pos x="7" y="26"/>
                  </a:cxn>
                  <a:cxn ang="0">
                    <a:pos x="4" y="45"/>
                  </a:cxn>
                  <a:cxn ang="0">
                    <a:pos x="2" y="67"/>
                  </a:cxn>
                  <a:cxn ang="0">
                    <a:pos x="0" y="86"/>
                  </a:cxn>
                  <a:cxn ang="0">
                    <a:pos x="0" y="124"/>
                  </a:cxn>
                  <a:cxn ang="0">
                    <a:pos x="4" y="163"/>
                  </a:cxn>
                  <a:cxn ang="0">
                    <a:pos x="7" y="184"/>
                  </a:cxn>
                  <a:cxn ang="0">
                    <a:pos x="14" y="187"/>
                  </a:cxn>
                  <a:cxn ang="0">
                    <a:pos x="21" y="187"/>
                  </a:cxn>
                  <a:cxn ang="0">
                    <a:pos x="28" y="189"/>
                  </a:cxn>
                  <a:cxn ang="0">
                    <a:pos x="79" y="189"/>
                  </a:cxn>
                  <a:cxn ang="0">
                    <a:pos x="88" y="187"/>
                  </a:cxn>
                  <a:cxn ang="0">
                    <a:pos x="98" y="187"/>
                  </a:cxn>
                  <a:cxn ang="0">
                    <a:pos x="107" y="184"/>
                  </a:cxn>
                  <a:cxn ang="0">
                    <a:pos x="117" y="184"/>
                  </a:cxn>
                  <a:cxn ang="0">
                    <a:pos x="127" y="182"/>
                  </a:cxn>
                  <a:cxn ang="0">
                    <a:pos x="136" y="182"/>
                  </a:cxn>
                  <a:cxn ang="0">
                    <a:pos x="143" y="180"/>
                  </a:cxn>
                  <a:cxn ang="0">
                    <a:pos x="148" y="177"/>
                  </a:cxn>
                  <a:cxn ang="0">
                    <a:pos x="148" y="88"/>
                  </a:cxn>
                  <a:cxn ang="0">
                    <a:pos x="151" y="45"/>
                  </a:cxn>
                  <a:cxn ang="0">
                    <a:pos x="153" y="0"/>
                  </a:cxn>
                  <a:cxn ang="0">
                    <a:pos x="146" y="2"/>
                  </a:cxn>
                  <a:cxn ang="0">
                    <a:pos x="117" y="2"/>
                  </a:cxn>
                  <a:cxn ang="0">
                    <a:pos x="107" y="4"/>
                  </a:cxn>
                  <a:cxn ang="0">
                    <a:pos x="100" y="4"/>
                  </a:cxn>
                  <a:cxn ang="0">
                    <a:pos x="91" y="7"/>
                  </a:cxn>
                  <a:cxn ang="0">
                    <a:pos x="81" y="9"/>
                  </a:cxn>
                  <a:cxn ang="0">
                    <a:pos x="71" y="9"/>
                  </a:cxn>
                </a:cxnLst>
                <a:rect l="0" t="0" r="r" b="b"/>
                <a:pathLst>
                  <a:path w="153" h="189">
                    <a:moveTo>
                      <a:pt x="71" y="9"/>
                    </a:moveTo>
                    <a:lnTo>
                      <a:pt x="43" y="16"/>
                    </a:lnTo>
                    <a:lnTo>
                      <a:pt x="33" y="19"/>
                    </a:lnTo>
                    <a:lnTo>
                      <a:pt x="23" y="21"/>
                    </a:lnTo>
                    <a:lnTo>
                      <a:pt x="16" y="24"/>
                    </a:lnTo>
                    <a:lnTo>
                      <a:pt x="7" y="26"/>
                    </a:lnTo>
                    <a:lnTo>
                      <a:pt x="4" y="45"/>
                    </a:lnTo>
                    <a:lnTo>
                      <a:pt x="2" y="67"/>
                    </a:lnTo>
                    <a:lnTo>
                      <a:pt x="0" y="86"/>
                    </a:lnTo>
                    <a:lnTo>
                      <a:pt x="0" y="124"/>
                    </a:lnTo>
                    <a:lnTo>
                      <a:pt x="4" y="163"/>
                    </a:lnTo>
                    <a:lnTo>
                      <a:pt x="7" y="184"/>
                    </a:lnTo>
                    <a:lnTo>
                      <a:pt x="14" y="187"/>
                    </a:lnTo>
                    <a:lnTo>
                      <a:pt x="21" y="187"/>
                    </a:lnTo>
                    <a:lnTo>
                      <a:pt x="28" y="189"/>
                    </a:lnTo>
                    <a:lnTo>
                      <a:pt x="79" y="189"/>
                    </a:lnTo>
                    <a:lnTo>
                      <a:pt x="88" y="187"/>
                    </a:lnTo>
                    <a:lnTo>
                      <a:pt x="98" y="187"/>
                    </a:lnTo>
                    <a:lnTo>
                      <a:pt x="107" y="184"/>
                    </a:lnTo>
                    <a:lnTo>
                      <a:pt x="117" y="184"/>
                    </a:lnTo>
                    <a:lnTo>
                      <a:pt x="127" y="182"/>
                    </a:lnTo>
                    <a:lnTo>
                      <a:pt x="136" y="182"/>
                    </a:lnTo>
                    <a:lnTo>
                      <a:pt x="143" y="180"/>
                    </a:lnTo>
                    <a:lnTo>
                      <a:pt x="148" y="177"/>
                    </a:lnTo>
                    <a:lnTo>
                      <a:pt x="148" y="88"/>
                    </a:lnTo>
                    <a:lnTo>
                      <a:pt x="151" y="45"/>
                    </a:lnTo>
                    <a:lnTo>
                      <a:pt x="153" y="0"/>
                    </a:lnTo>
                    <a:lnTo>
                      <a:pt x="146" y="2"/>
                    </a:lnTo>
                    <a:lnTo>
                      <a:pt x="117" y="2"/>
                    </a:lnTo>
                    <a:lnTo>
                      <a:pt x="107" y="4"/>
                    </a:lnTo>
                    <a:lnTo>
                      <a:pt x="100" y="4"/>
                    </a:lnTo>
                    <a:lnTo>
                      <a:pt x="91" y="7"/>
                    </a:lnTo>
                    <a:lnTo>
                      <a:pt x="81" y="9"/>
                    </a:lnTo>
                    <a:lnTo>
                      <a:pt x="71" y="9"/>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1604"/>
              <p:cNvSpPr>
                <a:spLocks/>
              </p:cNvSpPr>
              <p:nvPr/>
            </p:nvSpPr>
            <p:spPr bwMode="auto">
              <a:xfrm>
                <a:off x="5563" y="5901"/>
                <a:ext cx="151" cy="180"/>
              </a:xfrm>
              <a:custGeom>
                <a:avLst/>
                <a:gdLst/>
                <a:ahLst/>
                <a:cxnLst>
                  <a:cxn ang="0">
                    <a:pos x="60" y="9"/>
                  </a:cxn>
                  <a:cxn ang="0">
                    <a:pos x="40" y="14"/>
                  </a:cxn>
                  <a:cxn ang="0">
                    <a:pos x="33" y="16"/>
                  </a:cxn>
                  <a:cxn ang="0">
                    <a:pos x="23" y="19"/>
                  </a:cxn>
                  <a:cxn ang="0">
                    <a:pos x="16" y="21"/>
                  </a:cxn>
                  <a:cxn ang="0">
                    <a:pos x="7" y="23"/>
                  </a:cxn>
                  <a:cxn ang="0">
                    <a:pos x="2" y="62"/>
                  </a:cxn>
                  <a:cxn ang="0">
                    <a:pos x="2" y="81"/>
                  </a:cxn>
                  <a:cxn ang="0">
                    <a:pos x="0" y="100"/>
                  </a:cxn>
                  <a:cxn ang="0">
                    <a:pos x="0" y="117"/>
                  </a:cxn>
                  <a:cxn ang="0">
                    <a:pos x="7" y="175"/>
                  </a:cxn>
                  <a:cxn ang="0">
                    <a:pos x="14" y="177"/>
                  </a:cxn>
                  <a:cxn ang="0">
                    <a:pos x="21" y="177"/>
                  </a:cxn>
                  <a:cxn ang="0">
                    <a:pos x="28" y="180"/>
                  </a:cxn>
                  <a:cxn ang="0">
                    <a:pos x="67" y="180"/>
                  </a:cxn>
                  <a:cxn ang="0">
                    <a:pos x="76" y="177"/>
                  </a:cxn>
                  <a:cxn ang="0">
                    <a:pos x="86" y="177"/>
                  </a:cxn>
                  <a:cxn ang="0">
                    <a:pos x="95" y="175"/>
                  </a:cxn>
                  <a:cxn ang="0">
                    <a:pos x="105" y="175"/>
                  </a:cxn>
                  <a:cxn ang="0">
                    <a:pos x="115" y="172"/>
                  </a:cxn>
                  <a:cxn ang="0">
                    <a:pos x="124" y="172"/>
                  </a:cxn>
                  <a:cxn ang="0">
                    <a:pos x="139" y="168"/>
                  </a:cxn>
                  <a:cxn ang="0">
                    <a:pos x="146" y="168"/>
                  </a:cxn>
                  <a:cxn ang="0">
                    <a:pos x="143" y="146"/>
                  </a:cxn>
                  <a:cxn ang="0">
                    <a:pos x="143" y="103"/>
                  </a:cxn>
                  <a:cxn ang="0">
                    <a:pos x="146" y="83"/>
                  </a:cxn>
                  <a:cxn ang="0">
                    <a:pos x="146" y="62"/>
                  </a:cxn>
                  <a:cxn ang="0">
                    <a:pos x="148" y="40"/>
                  </a:cxn>
                  <a:cxn ang="0">
                    <a:pos x="148" y="21"/>
                  </a:cxn>
                  <a:cxn ang="0">
                    <a:pos x="151" y="0"/>
                  </a:cxn>
                  <a:cxn ang="0">
                    <a:pos x="124" y="0"/>
                  </a:cxn>
                  <a:cxn ang="0">
                    <a:pos x="115" y="2"/>
                  </a:cxn>
                  <a:cxn ang="0">
                    <a:pos x="105" y="2"/>
                  </a:cxn>
                  <a:cxn ang="0">
                    <a:pos x="98" y="4"/>
                  </a:cxn>
                  <a:cxn ang="0">
                    <a:pos x="88" y="4"/>
                  </a:cxn>
                  <a:cxn ang="0">
                    <a:pos x="69" y="9"/>
                  </a:cxn>
                  <a:cxn ang="0">
                    <a:pos x="60" y="9"/>
                  </a:cxn>
                </a:cxnLst>
                <a:rect l="0" t="0" r="r" b="b"/>
                <a:pathLst>
                  <a:path w="151" h="180">
                    <a:moveTo>
                      <a:pt x="60" y="9"/>
                    </a:moveTo>
                    <a:lnTo>
                      <a:pt x="40" y="14"/>
                    </a:lnTo>
                    <a:lnTo>
                      <a:pt x="33" y="16"/>
                    </a:lnTo>
                    <a:lnTo>
                      <a:pt x="23" y="19"/>
                    </a:lnTo>
                    <a:lnTo>
                      <a:pt x="16" y="21"/>
                    </a:lnTo>
                    <a:lnTo>
                      <a:pt x="7" y="23"/>
                    </a:lnTo>
                    <a:lnTo>
                      <a:pt x="2" y="62"/>
                    </a:lnTo>
                    <a:lnTo>
                      <a:pt x="2" y="81"/>
                    </a:lnTo>
                    <a:lnTo>
                      <a:pt x="0" y="100"/>
                    </a:lnTo>
                    <a:lnTo>
                      <a:pt x="0" y="117"/>
                    </a:lnTo>
                    <a:lnTo>
                      <a:pt x="7" y="175"/>
                    </a:lnTo>
                    <a:lnTo>
                      <a:pt x="14" y="177"/>
                    </a:lnTo>
                    <a:lnTo>
                      <a:pt x="21" y="177"/>
                    </a:lnTo>
                    <a:lnTo>
                      <a:pt x="28" y="180"/>
                    </a:lnTo>
                    <a:lnTo>
                      <a:pt x="67" y="180"/>
                    </a:lnTo>
                    <a:lnTo>
                      <a:pt x="76" y="177"/>
                    </a:lnTo>
                    <a:lnTo>
                      <a:pt x="86" y="177"/>
                    </a:lnTo>
                    <a:lnTo>
                      <a:pt x="95" y="175"/>
                    </a:lnTo>
                    <a:lnTo>
                      <a:pt x="105" y="175"/>
                    </a:lnTo>
                    <a:lnTo>
                      <a:pt x="115" y="172"/>
                    </a:lnTo>
                    <a:lnTo>
                      <a:pt x="124" y="172"/>
                    </a:lnTo>
                    <a:lnTo>
                      <a:pt x="139" y="168"/>
                    </a:lnTo>
                    <a:lnTo>
                      <a:pt x="146" y="168"/>
                    </a:lnTo>
                    <a:lnTo>
                      <a:pt x="143" y="146"/>
                    </a:lnTo>
                    <a:lnTo>
                      <a:pt x="143" y="103"/>
                    </a:lnTo>
                    <a:lnTo>
                      <a:pt x="146" y="83"/>
                    </a:lnTo>
                    <a:lnTo>
                      <a:pt x="146" y="62"/>
                    </a:lnTo>
                    <a:lnTo>
                      <a:pt x="148" y="40"/>
                    </a:lnTo>
                    <a:lnTo>
                      <a:pt x="148" y="21"/>
                    </a:lnTo>
                    <a:lnTo>
                      <a:pt x="151" y="0"/>
                    </a:lnTo>
                    <a:lnTo>
                      <a:pt x="124" y="0"/>
                    </a:lnTo>
                    <a:lnTo>
                      <a:pt x="115" y="2"/>
                    </a:lnTo>
                    <a:lnTo>
                      <a:pt x="105" y="2"/>
                    </a:lnTo>
                    <a:lnTo>
                      <a:pt x="98" y="4"/>
                    </a:lnTo>
                    <a:lnTo>
                      <a:pt x="88" y="4"/>
                    </a:lnTo>
                    <a:lnTo>
                      <a:pt x="69" y="9"/>
                    </a:lnTo>
                    <a:lnTo>
                      <a:pt x="60" y="9"/>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9" name="Freeform 1605"/>
              <p:cNvSpPr>
                <a:spLocks/>
              </p:cNvSpPr>
              <p:nvPr/>
            </p:nvSpPr>
            <p:spPr bwMode="auto">
              <a:xfrm>
                <a:off x="5565" y="5901"/>
                <a:ext cx="144" cy="173"/>
              </a:xfrm>
              <a:custGeom>
                <a:avLst/>
                <a:gdLst/>
                <a:ahLst/>
                <a:cxnLst>
                  <a:cxn ang="0">
                    <a:pos x="0" y="60"/>
                  </a:cxn>
                  <a:cxn ang="0">
                    <a:pos x="0" y="132"/>
                  </a:cxn>
                  <a:cxn ang="0">
                    <a:pos x="2" y="148"/>
                  </a:cxn>
                  <a:cxn ang="0">
                    <a:pos x="4" y="168"/>
                  </a:cxn>
                  <a:cxn ang="0">
                    <a:pos x="12" y="168"/>
                  </a:cxn>
                  <a:cxn ang="0">
                    <a:pos x="19" y="170"/>
                  </a:cxn>
                  <a:cxn ang="0">
                    <a:pos x="26" y="170"/>
                  </a:cxn>
                  <a:cxn ang="0">
                    <a:pos x="36" y="172"/>
                  </a:cxn>
                  <a:cxn ang="0">
                    <a:pos x="43" y="172"/>
                  </a:cxn>
                  <a:cxn ang="0">
                    <a:pos x="52" y="170"/>
                  </a:cxn>
                  <a:cxn ang="0">
                    <a:pos x="72" y="170"/>
                  </a:cxn>
                  <a:cxn ang="0">
                    <a:pos x="81" y="168"/>
                  </a:cxn>
                  <a:cxn ang="0">
                    <a:pos x="91" y="168"/>
                  </a:cxn>
                  <a:cxn ang="0">
                    <a:pos x="100" y="165"/>
                  </a:cxn>
                  <a:cxn ang="0">
                    <a:pos x="110" y="165"/>
                  </a:cxn>
                  <a:cxn ang="0">
                    <a:pos x="117" y="163"/>
                  </a:cxn>
                  <a:cxn ang="0">
                    <a:pos x="124" y="160"/>
                  </a:cxn>
                  <a:cxn ang="0">
                    <a:pos x="132" y="160"/>
                  </a:cxn>
                  <a:cxn ang="0">
                    <a:pos x="139" y="158"/>
                  </a:cxn>
                  <a:cxn ang="0">
                    <a:pos x="136" y="136"/>
                  </a:cxn>
                  <a:cxn ang="0">
                    <a:pos x="136" y="117"/>
                  </a:cxn>
                  <a:cxn ang="0">
                    <a:pos x="139" y="98"/>
                  </a:cxn>
                  <a:cxn ang="0">
                    <a:pos x="139" y="60"/>
                  </a:cxn>
                  <a:cxn ang="0">
                    <a:pos x="141" y="40"/>
                  </a:cxn>
                  <a:cxn ang="0">
                    <a:pos x="144" y="19"/>
                  </a:cxn>
                  <a:cxn ang="0">
                    <a:pos x="144" y="0"/>
                  </a:cxn>
                  <a:cxn ang="0">
                    <a:pos x="120" y="0"/>
                  </a:cxn>
                  <a:cxn ang="0">
                    <a:pos x="110" y="2"/>
                  </a:cxn>
                  <a:cxn ang="0">
                    <a:pos x="100" y="2"/>
                  </a:cxn>
                  <a:cxn ang="0">
                    <a:pos x="93" y="4"/>
                  </a:cxn>
                  <a:cxn ang="0">
                    <a:pos x="84" y="7"/>
                  </a:cxn>
                  <a:cxn ang="0">
                    <a:pos x="74" y="7"/>
                  </a:cxn>
                  <a:cxn ang="0">
                    <a:pos x="55" y="12"/>
                  </a:cxn>
                  <a:cxn ang="0">
                    <a:pos x="48" y="12"/>
                  </a:cxn>
                  <a:cxn ang="0">
                    <a:pos x="38" y="14"/>
                  </a:cxn>
                  <a:cxn ang="0">
                    <a:pos x="28" y="16"/>
                  </a:cxn>
                  <a:cxn ang="0">
                    <a:pos x="14" y="21"/>
                  </a:cxn>
                  <a:cxn ang="0">
                    <a:pos x="4" y="23"/>
                  </a:cxn>
                  <a:cxn ang="0">
                    <a:pos x="2" y="43"/>
                  </a:cxn>
                  <a:cxn ang="0">
                    <a:pos x="0" y="60"/>
                  </a:cxn>
                </a:cxnLst>
                <a:rect l="0" t="0" r="r" b="b"/>
                <a:pathLst>
                  <a:path w="144" h="173">
                    <a:moveTo>
                      <a:pt x="0" y="60"/>
                    </a:moveTo>
                    <a:lnTo>
                      <a:pt x="0" y="132"/>
                    </a:lnTo>
                    <a:lnTo>
                      <a:pt x="2" y="148"/>
                    </a:lnTo>
                    <a:lnTo>
                      <a:pt x="4" y="168"/>
                    </a:lnTo>
                    <a:lnTo>
                      <a:pt x="12" y="168"/>
                    </a:lnTo>
                    <a:lnTo>
                      <a:pt x="19" y="170"/>
                    </a:lnTo>
                    <a:lnTo>
                      <a:pt x="26" y="170"/>
                    </a:lnTo>
                    <a:lnTo>
                      <a:pt x="36" y="172"/>
                    </a:lnTo>
                    <a:lnTo>
                      <a:pt x="43" y="172"/>
                    </a:lnTo>
                    <a:lnTo>
                      <a:pt x="52" y="170"/>
                    </a:lnTo>
                    <a:lnTo>
                      <a:pt x="72" y="170"/>
                    </a:lnTo>
                    <a:lnTo>
                      <a:pt x="81" y="168"/>
                    </a:lnTo>
                    <a:lnTo>
                      <a:pt x="91" y="168"/>
                    </a:lnTo>
                    <a:lnTo>
                      <a:pt x="100" y="165"/>
                    </a:lnTo>
                    <a:lnTo>
                      <a:pt x="110" y="165"/>
                    </a:lnTo>
                    <a:lnTo>
                      <a:pt x="117" y="163"/>
                    </a:lnTo>
                    <a:lnTo>
                      <a:pt x="124" y="160"/>
                    </a:lnTo>
                    <a:lnTo>
                      <a:pt x="132" y="160"/>
                    </a:lnTo>
                    <a:lnTo>
                      <a:pt x="139" y="158"/>
                    </a:lnTo>
                    <a:lnTo>
                      <a:pt x="136" y="136"/>
                    </a:lnTo>
                    <a:lnTo>
                      <a:pt x="136" y="117"/>
                    </a:lnTo>
                    <a:lnTo>
                      <a:pt x="139" y="98"/>
                    </a:lnTo>
                    <a:lnTo>
                      <a:pt x="139" y="60"/>
                    </a:lnTo>
                    <a:lnTo>
                      <a:pt x="141" y="40"/>
                    </a:lnTo>
                    <a:lnTo>
                      <a:pt x="144" y="19"/>
                    </a:lnTo>
                    <a:lnTo>
                      <a:pt x="144" y="0"/>
                    </a:lnTo>
                    <a:lnTo>
                      <a:pt x="120" y="0"/>
                    </a:lnTo>
                    <a:lnTo>
                      <a:pt x="110" y="2"/>
                    </a:lnTo>
                    <a:lnTo>
                      <a:pt x="100" y="2"/>
                    </a:lnTo>
                    <a:lnTo>
                      <a:pt x="93" y="4"/>
                    </a:lnTo>
                    <a:lnTo>
                      <a:pt x="84" y="7"/>
                    </a:lnTo>
                    <a:lnTo>
                      <a:pt x="74" y="7"/>
                    </a:lnTo>
                    <a:lnTo>
                      <a:pt x="55" y="12"/>
                    </a:lnTo>
                    <a:lnTo>
                      <a:pt x="48" y="12"/>
                    </a:lnTo>
                    <a:lnTo>
                      <a:pt x="38" y="14"/>
                    </a:lnTo>
                    <a:lnTo>
                      <a:pt x="28" y="16"/>
                    </a:lnTo>
                    <a:lnTo>
                      <a:pt x="14" y="21"/>
                    </a:lnTo>
                    <a:lnTo>
                      <a:pt x="4" y="23"/>
                    </a:lnTo>
                    <a:lnTo>
                      <a:pt x="2" y="43"/>
                    </a:lnTo>
                    <a:lnTo>
                      <a:pt x="0" y="60"/>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0" name="Freeform 1606"/>
              <p:cNvSpPr>
                <a:spLocks/>
              </p:cNvSpPr>
              <p:nvPr/>
            </p:nvSpPr>
            <p:spPr bwMode="auto">
              <a:xfrm>
                <a:off x="5565" y="5901"/>
                <a:ext cx="139" cy="163"/>
              </a:xfrm>
              <a:custGeom>
                <a:avLst/>
                <a:gdLst/>
                <a:ahLst/>
                <a:cxnLst>
                  <a:cxn ang="0">
                    <a:pos x="45" y="14"/>
                  </a:cxn>
                  <a:cxn ang="0">
                    <a:pos x="38" y="14"/>
                  </a:cxn>
                  <a:cxn ang="0">
                    <a:pos x="28" y="16"/>
                  </a:cxn>
                  <a:cxn ang="0">
                    <a:pos x="14" y="21"/>
                  </a:cxn>
                  <a:cxn ang="0">
                    <a:pos x="4" y="23"/>
                  </a:cxn>
                  <a:cxn ang="0">
                    <a:pos x="2" y="40"/>
                  </a:cxn>
                  <a:cxn ang="0">
                    <a:pos x="2" y="60"/>
                  </a:cxn>
                  <a:cxn ang="0">
                    <a:pos x="0" y="76"/>
                  </a:cxn>
                  <a:cxn ang="0">
                    <a:pos x="0" y="127"/>
                  </a:cxn>
                  <a:cxn ang="0">
                    <a:pos x="4" y="160"/>
                  </a:cxn>
                  <a:cxn ang="0">
                    <a:pos x="12" y="160"/>
                  </a:cxn>
                  <a:cxn ang="0">
                    <a:pos x="19" y="163"/>
                  </a:cxn>
                  <a:cxn ang="0">
                    <a:pos x="60" y="163"/>
                  </a:cxn>
                  <a:cxn ang="0">
                    <a:pos x="69" y="160"/>
                  </a:cxn>
                  <a:cxn ang="0">
                    <a:pos x="79" y="160"/>
                  </a:cxn>
                  <a:cxn ang="0">
                    <a:pos x="88" y="158"/>
                  </a:cxn>
                  <a:cxn ang="0">
                    <a:pos x="98" y="158"/>
                  </a:cxn>
                  <a:cxn ang="0">
                    <a:pos x="105" y="156"/>
                  </a:cxn>
                  <a:cxn ang="0">
                    <a:pos x="115" y="153"/>
                  </a:cxn>
                  <a:cxn ang="0">
                    <a:pos x="122" y="153"/>
                  </a:cxn>
                  <a:cxn ang="0">
                    <a:pos x="127" y="151"/>
                  </a:cxn>
                  <a:cxn ang="0">
                    <a:pos x="134" y="148"/>
                  </a:cxn>
                  <a:cxn ang="0">
                    <a:pos x="134" y="74"/>
                  </a:cxn>
                  <a:cxn ang="0">
                    <a:pos x="136" y="57"/>
                  </a:cxn>
                  <a:cxn ang="0">
                    <a:pos x="136" y="38"/>
                  </a:cxn>
                  <a:cxn ang="0">
                    <a:pos x="139" y="19"/>
                  </a:cxn>
                  <a:cxn ang="0">
                    <a:pos x="139" y="0"/>
                  </a:cxn>
                  <a:cxn ang="0">
                    <a:pos x="124" y="0"/>
                  </a:cxn>
                  <a:cxn ang="0">
                    <a:pos x="115" y="2"/>
                  </a:cxn>
                  <a:cxn ang="0">
                    <a:pos x="108" y="2"/>
                  </a:cxn>
                  <a:cxn ang="0">
                    <a:pos x="98" y="4"/>
                  </a:cxn>
                  <a:cxn ang="0">
                    <a:pos x="91" y="4"/>
                  </a:cxn>
                  <a:cxn ang="0">
                    <a:pos x="81" y="7"/>
                  </a:cxn>
                  <a:cxn ang="0">
                    <a:pos x="72" y="7"/>
                  </a:cxn>
                  <a:cxn ang="0">
                    <a:pos x="62" y="9"/>
                  </a:cxn>
                  <a:cxn ang="0">
                    <a:pos x="55" y="12"/>
                  </a:cxn>
                  <a:cxn ang="0">
                    <a:pos x="45" y="14"/>
                  </a:cxn>
                </a:cxnLst>
                <a:rect l="0" t="0" r="r" b="b"/>
                <a:pathLst>
                  <a:path w="139" h="163">
                    <a:moveTo>
                      <a:pt x="45" y="14"/>
                    </a:moveTo>
                    <a:lnTo>
                      <a:pt x="38" y="14"/>
                    </a:lnTo>
                    <a:lnTo>
                      <a:pt x="28" y="16"/>
                    </a:lnTo>
                    <a:lnTo>
                      <a:pt x="14" y="21"/>
                    </a:lnTo>
                    <a:lnTo>
                      <a:pt x="4" y="23"/>
                    </a:lnTo>
                    <a:lnTo>
                      <a:pt x="2" y="40"/>
                    </a:lnTo>
                    <a:lnTo>
                      <a:pt x="2" y="60"/>
                    </a:lnTo>
                    <a:lnTo>
                      <a:pt x="0" y="76"/>
                    </a:lnTo>
                    <a:lnTo>
                      <a:pt x="0" y="127"/>
                    </a:lnTo>
                    <a:lnTo>
                      <a:pt x="4" y="160"/>
                    </a:lnTo>
                    <a:lnTo>
                      <a:pt x="12" y="160"/>
                    </a:lnTo>
                    <a:lnTo>
                      <a:pt x="19" y="163"/>
                    </a:lnTo>
                    <a:lnTo>
                      <a:pt x="60" y="163"/>
                    </a:lnTo>
                    <a:lnTo>
                      <a:pt x="69" y="160"/>
                    </a:lnTo>
                    <a:lnTo>
                      <a:pt x="79" y="160"/>
                    </a:lnTo>
                    <a:lnTo>
                      <a:pt x="88" y="158"/>
                    </a:lnTo>
                    <a:lnTo>
                      <a:pt x="98" y="158"/>
                    </a:lnTo>
                    <a:lnTo>
                      <a:pt x="105" y="156"/>
                    </a:lnTo>
                    <a:lnTo>
                      <a:pt x="115" y="153"/>
                    </a:lnTo>
                    <a:lnTo>
                      <a:pt x="122" y="153"/>
                    </a:lnTo>
                    <a:lnTo>
                      <a:pt x="127" y="151"/>
                    </a:lnTo>
                    <a:lnTo>
                      <a:pt x="134" y="148"/>
                    </a:lnTo>
                    <a:lnTo>
                      <a:pt x="134" y="74"/>
                    </a:lnTo>
                    <a:lnTo>
                      <a:pt x="136" y="57"/>
                    </a:lnTo>
                    <a:lnTo>
                      <a:pt x="136" y="38"/>
                    </a:lnTo>
                    <a:lnTo>
                      <a:pt x="139" y="19"/>
                    </a:lnTo>
                    <a:lnTo>
                      <a:pt x="139" y="0"/>
                    </a:lnTo>
                    <a:lnTo>
                      <a:pt x="124" y="0"/>
                    </a:lnTo>
                    <a:lnTo>
                      <a:pt x="115" y="2"/>
                    </a:lnTo>
                    <a:lnTo>
                      <a:pt x="108" y="2"/>
                    </a:lnTo>
                    <a:lnTo>
                      <a:pt x="98" y="4"/>
                    </a:lnTo>
                    <a:lnTo>
                      <a:pt x="91" y="4"/>
                    </a:lnTo>
                    <a:lnTo>
                      <a:pt x="81" y="7"/>
                    </a:lnTo>
                    <a:lnTo>
                      <a:pt x="72" y="7"/>
                    </a:lnTo>
                    <a:lnTo>
                      <a:pt x="62" y="9"/>
                    </a:lnTo>
                    <a:lnTo>
                      <a:pt x="55" y="12"/>
                    </a:lnTo>
                    <a:lnTo>
                      <a:pt x="45"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1" name="Freeform 1607"/>
              <p:cNvSpPr>
                <a:spLocks/>
              </p:cNvSpPr>
              <p:nvPr/>
            </p:nvSpPr>
            <p:spPr bwMode="auto">
              <a:xfrm>
                <a:off x="5565" y="5901"/>
                <a:ext cx="137" cy="156"/>
              </a:xfrm>
              <a:custGeom>
                <a:avLst/>
                <a:gdLst/>
                <a:ahLst/>
                <a:cxnLst>
                  <a:cxn ang="0">
                    <a:pos x="2" y="120"/>
                  </a:cxn>
                  <a:cxn ang="0">
                    <a:pos x="2" y="136"/>
                  </a:cxn>
                  <a:cxn ang="0">
                    <a:pos x="4" y="153"/>
                  </a:cxn>
                  <a:cxn ang="0">
                    <a:pos x="12" y="153"/>
                  </a:cxn>
                  <a:cxn ang="0">
                    <a:pos x="16" y="156"/>
                  </a:cxn>
                  <a:cxn ang="0">
                    <a:pos x="50" y="156"/>
                  </a:cxn>
                  <a:cxn ang="0">
                    <a:pos x="60" y="153"/>
                  </a:cxn>
                  <a:cxn ang="0">
                    <a:pos x="67" y="153"/>
                  </a:cxn>
                  <a:cxn ang="0">
                    <a:pos x="76" y="151"/>
                  </a:cxn>
                  <a:cxn ang="0">
                    <a:pos x="86" y="151"/>
                  </a:cxn>
                  <a:cxn ang="0">
                    <a:pos x="93" y="148"/>
                  </a:cxn>
                  <a:cxn ang="0">
                    <a:pos x="103" y="146"/>
                  </a:cxn>
                  <a:cxn ang="0">
                    <a:pos x="110" y="146"/>
                  </a:cxn>
                  <a:cxn ang="0">
                    <a:pos x="124" y="141"/>
                  </a:cxn>
                  <a:cxn ang="0">
                    <a:pos x="129" y="141"/>
                  </a:cxn>
                  <a:cxn ang="0">
                    <a:pos x="129" y="88"/>
                  </a:cxn>
                  <a:cxn ang="0">
                    <a:pos x="132" y="69"/>
                  </a:cxn>
                  <a:cxn ang="0">
                    <a:pos x="132" y="52"/>
                  </a:cxn>
                  <a:cxn ang="0">
                    <a:pos x="134" y="36"/>
                  </a:cxn>
                  <a:cxn ang="0">
                    <a:pos x="134" y="19"/>
                  </a:cxn>
                  <a:cxn ang="0">
                    <a:pos x="136" y="0"/>
                  </a:cxn>
                  <a:cxn ang="0">
                    <a:pos x="129" y="0"/>
                  </a:cxn>
                  <a:cxn ang="0">
                    <a:pos x="120" y="2"/>
                  </a:cxn>
                  <a:cxn ang="0">
                    <a:pos x="105" y="2"/>
                  </a:cxn>
                  <a:cxn ang="0">
                    <a:pos x="96" y="4"/>
                  </a:cxn>
                  <a:cxn ang="0">
                    <a:pos x="88" y="4"/>
                  </a:cxn>
                  <a:cxn ang="0">
                    <a:pos x="79" y="7"/>
                  </a:cxn>
                  <a:cxn ang="0">
                    <a:pos x="69" y="7"/>
                  </a:cxn>
                  <a:cxn ang="0">
                    <a:pos x="62" y="9"/>
                  </a:cxn>
                  <a:cxn ang="0">
                    <a:pos x="52" y="12"/>
                  </a:cxn>
                  <a:cxn ang="0">
                    <a:pos x="45" y="14"/>
                  </a:cxn>
                  <a:cxn ang="0">
                    <a:pos x="36" y="16"/>
                  </a:cxn>
                  <a:cxn ang="0">
                    <a:pos x="28" y="16"/>
                  </a:cxn>
                  <a:cxn ang="0">
                    <a:pos x="7" y="23"/>
                  </a:cxn>
                  <a:cxn ang="0">
                    <a:pos x="0" y="74"/>
                  </a:cxn>
                  <a:cxn ang="0">
                    <a:pos x="0" y="105"/>
                  </a:cxn>
                  <a:cxn ang="0">
                    <a:pos x="2" y="120"/>
                  </a:cxn>
                </a:cxnLst>
                <a:rect l="0" t="0" r="r" b="b"/>
                <a:pathLst>
                  <a:path w="137" h="156">
                    <a:moveTo>
                      <a:pt x="2" y="120"/>
                    </a:moveTo>
                    <a:lnTo>
                      <a:pt x="2" y="136"/>
                    </a:lnTo>
                    <a:lnTo>
                      <a:pt x="4" y="153"/>
                    </a:lnTo>
                    <a:lnTo>
                      <a:pt x="12" y="153"/>
                    </a:lnTo>
                    <a:lnTo>
                      <a:pt x="16" y="156"/>
                    </a:lnTo>
                    <a:lnTo>
                      <a:pt x="50" y="156"/>
                    </a:lnTo>
                    <a:lnTo>
                      <a:pt x="60" y="153"/>
                    </a:lnTo>
                    <a:lnTo>
                      <a:pt x="67" y="153"/>
                    </a:lnTo>
                    <a:lnTo>
                      <a:pt x="76" y="151"/>
                    </a:lnTo>
                    <a:lnTo>
                      <a:pt x="86" y="151"/>
                    </a:lnTo>
                    <a:lnTo>
                      <a:pt x="93" y="148"/>
                    </a:lnTo>
                    <a:lnTo>
                      <a:pt x="103" y="146"/>
                    </a:lnTo>
                    <a:lnTo>
                      <a:pt x="110" y="146"/>
                    </a:lnTo>
                    <a:lnTo>
                      <a:pt x="124" y="141"/>
                    </a:lnTo>
                    <a:lnTo>
                      <a:pt x="129" y="141"/>
                    </a:lnTo>
                    <a:lnTo>
                      <a:pt x="129" y="88"/>
                    </a:lnTo>
                    <a:lnTo>
                      <a:pt x="132" y="69"/>
                    </a:lnTo>
                    <a:lnTo>
                      <a:pt x="132" y="52"/>
                    </a:lnTo>
                    <a:lnTo>
                      <a:pt x="134" y="36"/>
                    </a:lnTo>
                    <a:lnTo>
                      <a:pt x="134" y="19"/>
                    </a:lnTo>
                    <a:lnTo>
                      <a:pt x="136" y="0"/>
                    </a:lnTo>
                    <a:lnTo>
                      <a:pt x="129" y="0"/>
                    </a:lnTo>
                    <a:lnTo>
                      <a:pt x="120" y="2"/>
                    </a:lnTo>
                    <a:lnTo>
                      <a:pt x="105" y="2"/>
                    </a:lnTo>
                    <a:lnTo>
                      <a:pt x="96" y="4"/>
                    </a:lnTo>
                    <a:lnTo>
                      <a:pt x="88" y="4"/>
                    </a:lnTo>
                    <a:lnTo>
                      <a:pt x="79" y="7"/>
                    </a:lnTo>
                    <a:lnTo>
                      <a:pt x="69" y="7"/>
                    </a:lnTo>
                    <a:lnTo>
                      <a:pt x="62" y="9"/>
                    </a:lnTo>
                    <a:lnTo>
                      <a:pt x="52" y="12"/>
                    </a:lnTo>
                    <a:lnTo>
                      <a:pt x="45" y="14"/>
                    </a:lnTo>
                    <a:lnTo>
                      <a:pt x="36" y="16"/>
                    </a:lnTo>
                    <a:lnTo>
                      <a:pt x="28" y="16"/>
                    </a:lnTo>
                    <a:lnTo>
                      <a:pt x="7" y="23"/>
                    </a:lnTo>
                    <a:lnTo>
                      <a:pt x="0" y="74"/>
                    </a:lnTo>
                    <a:lnTo>
                      <a:pt x="0" y="105"/>
                    </a:lnTo>
                    <a:lnTo>
                      <a:pt x="2" y="12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2" name="Freeform 1608"/>
              <p:cNvSpPr>
                <a:spLocks/>
              </p:cNvSpPr>
              <p:nvPr/>
            </p:nvSpPr>
            <p:spPr bwMode="auto">
              <a:xfrm>
                <a:off x="5565" y="5901"/>
                <a:ext cx="132" cy="149"/>
              </a:xfrm>
              <a:custGeom>
                <a:avLst/>
                <a:gdLst/>
                <a:ahLst/>
                <a:cxnLst>
                  <a:cxn ang="0">
                    <a:pos x="4" y="40"/>
                  </a:cxn>
                  <a:cxn ang="0">
                    <a:pos x="2" y="55"/>
                  </a:cxn>
                  <a:cxn ang="0">
                    <a:pos x="2" y="72"/>
                  </a:cxn>
                  <a:cxn ang="0">
                    <a:pos x="0" y="86"/>
                  </a:cxn>
                  <a:cxn ang="0">
                    <a:pos x="0" y="100"/>
                  </a:cxn>
                  <a:cxn ang="0">
                    <a:pos x="2" y="115"/>
                  </a:cxn>
                  <a:cxn ang="0">
                    <a:pos x="2" y="129"/>
                  </a:cxn>
                  <a:cxn ang="0">
                    <a:pos x="4" y="146"/>
                  </a:cxn>
                  <a:cxn ang="0">
                    <a:pos x="12" y="146"/>
                  </a:cxn>
                  <a:cxn ang="0">
                    <a:pos x="16" y="148"/>
                  </a:cxn>
                  <a:cxn ang="0">
                    <a:pos x="40" y="148"/>
                  </a:cxn>
                  <a:cxn ang="0">
                    <a:pos x="48" y="146"/>
                  </a:cxn>
                  <a:cxn ang="0">
                    <a:pos x="57" y="146"/>
                  </a:cxn>
                  <a:cxn ang="0">
                    <a:pos x="64" y="143"/>
                  </a:cxn>
                  <a:cxn ang="0">
                    <a:pos x="74" y="143"/>
                  </a:cxn>
                  <a:cxn ang="0">
                    <a:pos x="84" y="141"/>
                  </a:cxn>
                  <a:cxn ang="0">
                    <a:pos x="91" y="139"/>
                  </a:cxn>
                  <a:cxn ang="0">
                    <a:pos x="98" y="139"/>
                  </a:cxn>
                  <a:cxn ang="0">
                    <a:pos x="105" y="136"/>
                  </a:cxn>
                  <a:cxn ang="0">
                    <a:pos x="112" y="134"/>
                  </a:cxn>
                  <a:cxn ang="0">
                    <a:pos x="120" y="134"/>
                  </a:cxn>
                  <a:cxn ang="0">
                    <a:pos x="124" y="132"/>
                  </a:cxn>
                  <a:cxn ang="0">
                    <a:pos x="124" y="81"/>
                  </a:cxn>
                  <a:cxn ang="0">
                    <a:pos x="127" y="67"/>
                  </a:cxn>
                  <a:cxn ang="0">
                    <a:pos x="127" y="50"/>
                  </a:cxn>
                  <a:cxn ang="0">
                    <a:pos x="129" y="33"/>
                  </a:cxn>
                  <a:cxn ang="0">
                    <a:pos x="129" y="19"/>
                  </a:cxn>
                  <a:cxn ang="0">
                    <a:pos x="132" y="0"/>
                  </a:cxn>
                  <a:cxn ang="0">
                    <a:pos x="124" y="0"/>
                  </a:cxn>
                  <a:cxn ang="0">
                    <a:pos x="117" y="2"/>
                  </a:cxn>
                  <a:cxn ang="0">
                    <a:pos x="103" y="2"/>
                  </a:cxn>
                  <a:cxn ang="0">
                    <a:pos x="93" y="4"/>
                  </a:cxn>
                  <a:cxn ang="0">
                    <a:pos x="86" y="7"/>
                  </a:cxn>
                  <a:cxn ang="0">
                    <a:pos x="76" y="7"/>
                  </a:cxn>
                  <a:cxn ang="0">
                    <a:pos x="69" y="9"/>
                  </a:cxn>
                  <a:cxn ang="0">
                    <a:pos x="60" y="9"/>
                  </a:cxn>
                  <a:cxn ang="0">
                    <a:pos x="52" y="12"/>
                  </a:cxn>
                  <a:cxn ang="0">
                    <a:pos x="43" y="14"/>
                  </a:cxn>
                  <a:cxn ang="0">
                    <a:pos x="36" y="16"/>
                  </a:cxn>
                  <a:cxn ang="0">
                    <a:pos x="26" y="19"/>
                  </a:cxn>
                  <a:cxn ang="0">
                    <a:pos x="19" y="19"/>
                  </a:cxn>
                  <a:cxn ang="0">
                    <a:pos x="12" y="21"/>
                  </a:cxn>
                  <a:cxn ang="0">
                    <a:pos x="7" y="23"/>
                  </a:cxn>
                  <a:cxn ang="0">
                    <a:pos x="4" y="40"/>
                  </a:cxn>
                </a:cxnLst>
                <a:rect l="0" t="0" r="r" b="b"/>
                <a:pathLst>
                  <a:path w="132" h="149">
                    <a:moveTo>
                      <a:pt x="4" y="40"/>
                    </a:moveTo>
                    <a:lnTo>
                      <a:pt x="2" y="55"/>
                    </a:lnTo>
                    <a:lnTo>
                      <a:pt x="2" y="72"/>
                    </a:lnTo>
                    <a:lnTo>
                      <a:pt x="0" y="86"/>
                    </a:lnTo>
                    <a:lnTo>
                      <a:pt x="0" y="100"/>
                    </a:lnTo>
                    <a:lnTo>
                      <a:pt x="2" y="115"/>
                    </a:lnTo>
                    <a:lnTo>
                      <a:pt x="2" y="129"/>
                    </a:lnTo>
                    <a:lnTo>
                      <a:pt x="4" y="146"/>
                    </a:lnTo>
                    <a:lnTo>
                      <a:pt x="12" y="146"/>
                    </a:lnTo>
                    <a:lnTo>
                      <a:pt x="16" y="148"/>
                    </a:lnTo>
                    <a:lnTo>
                      <a:pt x="40" y="148"/>
                    </a:lnTo>
                    <a:lnTo>
                      <a:pt x="48" y="146"/>
                    </a:lnTo>
                    <a:lnTo>
                      <a:pt x="57" y="146"/>
                    </a:lnTo>
                    <a:lnTo>
                      <a:pt x="64" y="143"/>
                    </a:lnTo>
                    <a:lnTo>
                      <a:pt x="74" y="143"/>
                    </a:lnTo>
                    <a:lnTo>
                      <a:pt x="84" y="141"/>
                    </a:lnTo>
                    <a:lnTo>
                      <a:pt x="91" y="139"/>
                    </a:lnTo>
                    <a:lnTo>
                      <a:pt x="98" y="139"/>
                    </a:lnTo>
                    <a:lnTo>
                      <a:pt x="105" y="136"/>
                    </a:lnTo>
                    <a:lnTo>
                      <a:pt x="112" y="134"/>
                    </a:lnTo>
                    <a:lnTo>
                      <a:pt x="120" y="134"/>
                    </a:lnTo>
                    <a:lnTo>
                      <a:pt x="124" y="132"/>
                    </a:lnTo>
                    <a:lnTo>
                      <a:pt x="124" y="81"/>
                    </a:lnTo>
                    <a:lnTo>
                      <a:pt x="127" y="67"/>
                    </a:lnTo>
                    <a:lnTo>
                      <a:pt x="127" y="50"/>
                    </a:lnTo>
                    <a:lnTo>
                      <a:pt x="129" y="33"/>
                    </a:lnTo>
                    <a:lnTo>
                      <a:pt x="129" y="19"/>
                    </a:lnTo>
                    <a:lnTo>
                      <a:pt x="132" y="0"/>
                    </a:lnTo>
                    <a:lnTo>
                      <a:pt x="124" y="0"/>
                    </a:lnTo>
                    <a:lnTo>
                      <a:pt x="117" y="2"/>
                    </a:lnTo>
                    <a:lnTo>
                      <a:pt x="103" y="2"/>
                    </a:lnTo>
                    <a:lnTo>
                      <a:pt x="93" y="4"/>
                    </a:lnTo>
                    <a:lnTo>
                      <a:pt x="86" y="7"/>
                    </a:lnTo>
                    <a:lnTo>
                      <a:pt x="76" y="7"/>
                    </a:lnTo>
                    <a:lnTo>
                      <a:pt x="69" y="9"/>
                    </a:lnTo>
                    <a:lnTo>
                      <a:pt x="60" y="9"/>
                    </a:lnTo>
                    <a:lnTo>
                      <a:pt x="52" y="12"/>
                    </a:lnTo>
                    <a:lnTo>
                      <a:pt x="43" y="14"/>
                    </a:lnTo>
                    <a:lnTo>
                      <a:pt x="36" y="16"/>
                    </a:lnTo>
                    <a:lnTo>
                      <a:pt x="26" y="19"/>
                    </a:lnTo>
                    <a:lnTo>
                      <a:pt x="19" y="19"/>
                    </a:lnTo>
                    <a:lnTo>
                      <a:pt x="12" y="21"/>
                    </a:lnTo>
                    <a:lnTo>
                      <a:pt x="7" y="23"/>
                    </a:lnTo>
                    <a:lnTo>
                      <a:pt x="4"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3" name="Freeform 1609"/>
              <p:cNvSpPr>
                <a:spLocks/>
              </p:cNvSpPr>
              <p:nvPr/>
            </p:nvSpPr>
            <p:spPr bwMode="auto">
              <a:xfrm>
                <a:off x="5568" y="5904"/>
                <a:ext cx="124" cy="139"/>
              </a:xfrm>
              <a:custGeom>
                <a:avLst/>
                <a:gdLst/>
                <a:ahLst/>
                <a:cxnLst>
                  <a:cxn ang="0">
                    <a:pos x="2" y="136"/>
                  </a:cxn>
                  <a:cxn ang="0">
                    <a:pos x="9" y="136"/>
                  </a:cxn>
                  <a:cxn ang="0">
                    <a:pos x="14" y="139"/>
                  </a:cxn>
                  <a:cxn ang="0">
                    <a:pos x="28" y="139"/>
                  </a:cxn>
                  <a:cxn ang="0">
                    <a:pos x="36" y="136"/>
                  </a:cxn>
                  <a:cxn ang="0">
                    <a:pos x="52" y="136"/>
                  </a:cxn>
                  <a:cxn ang="0">
                    <a:pos x="62" y="134"/>
                  </a:cxn>
                  <a:cxn ang="0">
                    <a:pos x="69" y="132"/>
                  </a:cxn>
                  <a:cxn ang="0">
                    <a:pos x="76" y="132"/>
                  </a:cxn>
                  <a:cxn ang="0">
                    <a:pos x="86" y="129"/>
                  </a:cxn>
                  <a:cxn ang="0">
                    <a:pos x="100" y="124"/>
                  </a:cxn>
                  <a:cxn ang="0">
                    <a:pos x="108" y="124"/>
                  </a:cxn>
                  <a:cxn ang="0">
                    <a:pos x="112" y="122"/>
                  </a:cxn>
                  <a:cxn ang="0">
                    <a:pos x="117" y="120"/>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2" y="4"/>
                  </a:cxn>
                  <a:cxn ang="0">
                    <a:pos x="64" y="7"/>
                  </a:cxn>
                  <a:cxn ang="0">
                    <a:pos x="55" y="9"/>
                  </a:cxn>
                  <a:cxn ang="0">
                    <a:pos x="48" y="9"/>
                  </a:cxn>
                  <a:cxn ang="0">
                    <a:pos x="40" y="12"/>
                  </a:cxn>
                  <a:cxn ang="0">
                    <a:pos x="31" y="14"/>
                  </a:cxn>
                  <a:cxn ang="0">
                    <a:pos x="16" y="19"/>
                  </a:cxn>
                  <a:cxn ang="0">
                    <a:pos x="9" y="19"/>
                  </a:cxn>
                  <a:cxn ang="0">
                    <a:pos x="4" y="21"/>
                  </a:cxn>
                  <a:cxn ang="0">
                    <a:pos x="0" y="52"/>
                  </a:cxn>
                  <a:cxn ang="0">
                    <a:pos x="0" y="108"/>
                  </a:cxn>
                  <a:cxn ang="0">
                    <a:pos x="2" y="136"/>
                  </a:cxn>
                </a:cxnLst>
                <a:rect l="0" t="0" r="r" b="b"/>
                <a:pathLst>
                  <a:path w="124" h="139">
                    <a:moveTo>
                      <a:pt x="2" y="136"/>
                    </a:moveTo>
                    <a:lnTo>
                      <a:pt x="9" y="136"/>
                    </a:lnTo>
                    <a:lnTo>
                      <a:pt x="14" y="139"/>
                    </a:lnTo>
                    <a:lnTo>
                      <a:pt x="28" y="139"/>
                    </a:lnTo>
                    <a:lnTo>
                      <a:pt x="36" y="136"/>
                    </a:lnTo>
                    <a:lnTo>
                      <a:pt x="52" y="136"/>
                    </a:lnTo>
                    <a:lnTo>
                      <a:pt x="62" y="134"/>
                    </a:lnTo>
                    <a:lnTo>
                      <a:pt x="69" y="132"/>
                    </a:lnTo>
                    <a:lnTo>
                      <a:pt x="76" y="132"/>
                    </a:lnTo>
                    <a:lnTo>
                      <a:pt x="86" y="129"/>
                    </a:lnTo>
                    <a:lnTo>
                      <a:pt x="100" y="124"/>
                    </a:lnTo>
                    <a:lnTo>
                      <a:pt x="108" y="124"/>
                    </a:lnTo>
                    <a:lnTo>
                      <a:pt x="112" y="122"/>
                    </a:lnTo>
                    <a:lnTo>
                      <a:pt x="117" y="120"/>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2" y="4"/>
                    </a:lnTo>
                    <a:lnTo>
                      <a:pt x="64" y="7"/>
                    </a:lnTo>
                    <a:lnTo>
                      <a:pt x="55" y="9"/>
                    </a:lnTo>
                    <a:lnTo>
                      <a:pt x="48" y="9"/>
                    </a:lnTo>
                    <a:lnTo>
                      <a:pt x="40" y="12"/>
                    </a:lnTo>
                    <a:lnTo>
                      <a:pt x="31" y="14"/>
                    </a:lnTo>
                    <a:lnTo>
                      <a:pt x="16" y="19"/>
                    </a:lnTo>
                    <a:lnTo>
                      <a:pt x="9" y="19"/>
                    </a:lnTo>
                    <a:lnTo>
                      <a:pt x="4" y="21"/>
                    </a:lnTo>
                    <a:lnTo>
                      <a:pt x="0" y="52"/>
                    </a:lnTo>
                    <a:lnTo>
                      <a:pt x="0" y="108"/>
                    </a:lnTo>
                    <a:lnTo>
                      <a:pt x="2"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1610"/>
              <p:cNvSpPr>
                <a:spLocks/>
              </p:cNvSpPr>
              <p:nvPr/>
            </p:nvSpPr>
            <p:spPr bwMode="auto">
              <a:xfrm>
                <a:off x="5568" y="5904"/>
                <a:ext cx="120" cy="132"/>
              </a:xfrm>
              <a:custGeom>
                <a:avLst/>
                <a:gdLst/>
                <a:ahLst/>
                <a:cxnLst>
                  <a:cxn ang="0">
                    <a:pos x="0" y="50"/>
                  </a:cxn>
                  <a:cxn ang="0">
                    <a:pos x="0" y="103"/>
                  </a:cxn>
                  <a:cxn ang="0">
                    <a:pos x="4" y="129"/>
                  </a:cxn>
                  <a:cxn ang="0">
                    <a:pos x="9" y="129"/>
                  </a:cxn>
                  <a:cxn ang="0">
                    <a:pos x="14" y="132"/>
                  </a:cxn>
                  <a:cxn ang="0">
                    <a:pos x="28" y="132"/>
                  </a:cxn>
                  <a:cxn ang="0">
                    <a:pos x="36" y="129"/>
                  </a:cxn>
                  <a:cxn ang="0">
                    <a:pos x="43" y="129"/>
                  </a:cxn>
                  <a:cxn ang="0">
                    <a:pos x="50" y="127"/>
                  </a:cxn>
                  <a:cxn ang="0">
                    <a:pos x="60" y="124"/>
                  </a:cxn>
                  <a:cxn ang="0">
                    <a:pos x="67" y="124"/>
                  </a:cxn>
                  <a:cxn ang="0">
                    <a:pos x="74" y="122"/>
                  </a:cxn>
                  <a:cxn ang="0">
                    <a:pos x="81" y="120"/>
                  </a:cxn>
                  <a:cxn ang="0">
                    <a:pos x="88" y="117"/>
                  </a:cxn>
                  <a:cxn ang="0">
                    <a:pos x="96" y="117"/>
                  </a:cxn>
                  <a:cxn ang="0">
                    <a:pos x="110" y="112"/>
                  </a:cxn>
                  <a:cxn ang="0">
                    <a:pos x="115" y="112"/>
                  </a:cxn>
                  <a:cxn ang="0">
                    <a:pos x="115" y="55"/>
                  </a:cxn>
                  <a:cxn ang="0">
                    <a:pos x="117" y="43"/>
                  </a:cxn>
                  <a:cxn ang="0">
                    <a:pos x="117" y="28"/>
                  </a:cxn>
                  <a:cxn ang="0">
                    <a:pos x="120" y="14"/>
                  </a:cxn>
                  <a:cxn ang="0">
                    <a:pos x="120" y="0"/>
                  </a:cxn>
                  <a:cxn ang="0">
                    <a:pos x="108" y="0"/>
                  </a:cxn>
                  <a:cxn ang="0">
                    <a:pos x="100" y="2"/>
                  </a:cxn>
                  <a:cxn ang="0">
                    <a:pos x="86" y="2"/>
                  </a:cxn>
                  <a:cxn ang="0">
                    <a:pos x="79" y="4"/>
                  </a:cxn>
                  <a:cxn ang="0">
                    <a:pos x="69" y="4"/>
                  </a:cxn>
                  <a:cxn ang="0">
                    <a:pos x="55" y="9"/>
                  </a:cxn>
                  <a:cxn ang="0">
                    <a:pos x="45" y="12"/>
                  </a:cxn>
                  <a:cxn ang="0">
                    <a:pos x="38" y="12"/>
                  </a:cxn>
                  <a:cxn ang="0">
                    <a:pos x="31" y="14"/>
                  </a:cxn>
                  <a:cxn ang="0">
                    <a:pos x="16" y="19"/>
                  </a:cxn>
                  <a:cxn ang="0">
                    <a:pos x="9" y="19"/>
                  </a:cxn>
                  <a:cxn ang="0">
                    <a:pos x="4" y="21"/>
                  </a:cxn>
                  <a:cxn ang="0">
                    <a:pos x="0" y="50"/>
                  </a:cxn>
                </a:cxnLst>
                <a:rect l="0" t="0" r="r" b="b"/>
                <a:pathLst>
                  <a:path w="120" h="132">
                    <a:moveTo>
                      <a:pt x="0" y="50"/>
                    </a:moveTo>
                    <a:lnTo>
                      <a:pt x="0" y="103"/>
                    </a:lnTo>
                    <a:lnTo>
                      <a:pt x="4" y="129"/>
                    </a:lnTo>
                    <a:lnTo>
                      <a:pt x="9" y="129"/>
                    </a:lnTo>
                    <a:lnTo>
                      <a:pt x="14" y="132"/>
                    </a:lnTo>
                    <a:lnTo>
                      <a:pt x="28" y="132"/>
                    </a:lnTo>
                    <a:lnTo>
                      <a:pt x="36" y="129"/>
                    </a:lnTo>
                    <a:lnTo>
                      <a:pt x="43" y="129"/>
                    </a:lnTo>
                    <a:lnTo>
                      <a:pt x="50" y="127"/>
                    </a:lnTo>
                    <a:lnTo>
                      <a:pt x="60" y="124"/>
                    </a:lnTo>
                    <a:lnTo>
                      <a:pt x="67" y="124"/>
                    </a:lnTo>
                    <a:lnTo>
                      <a:pt x="74" y="122"/>
                    </a:lnTo>
                    <a:lnTo>
                      <a:pt x="81" y="120"/>
                    </a:lnTo>
                    <a:lnTo>
                      <a:pt x="88" y="117"/>
                    </a:lnTo>
                    <a:lnTo>
                      <a:pt x="96" y="117"/>
                    </a:lnTo>
                    <a:lnTo>
                      <a:pt x="110" y="112"/>
                    </a:lnTo>
                    <a:lnTo>
                      <a:pt x="115" y="112"/>
                    </a:lnTo>
                    <a:lnTo>
                      <a:pt x="115" y="55"/>
                    </a:lnTo>
                    <a:lnTo>
                      <a:pt x="117" y="43"/>
                    </a:lnTo>
                    <a:lnTo>
                      <a:pt x="117" y="28"/>
                    </a:lnTo>
                    <a:lnTo>
                      <a:pt x="120" y="14"/>
                    </a:lnTo>
                    <a:lnTo>
                      <a:pt x="120" y="0"/>
                    </a:lnTo>
                    <a:lnTo>
                      <a:pt x="108" y="0"/>
                    </a:lnTo>
                    <a:lnTo>
                      <a:pt x="100" y="2"/>
                    </a:lnTo>
                    <a:lnTo>
                      <a:pt x="86" y="2"/>
                    </a:lnTo>
                    <a:lnTo>
                      <a:pt x="79" y="4"/>
                    </a:lnTo>
                    <a:lnTo>
                      <a:pt x="69" y="4"/>
                    </a:lnTo>
                    <a:lnTo>
                      <a:pt x="55" y="9"/>
                    </a:lnTo>
                    <a:lnTo>
                      <a:pt x="45" y="12"/>
                    </a:lnTo>
                    <a:lnTo>
                      <a:pt x="38" y="12"/>
                    </a:lnTo>
                    <a:lnTo>
                      <a:pt x="31" y="14"/>
                    </a:lnTo>
                    <a:lnTo>
                      <a:pt x="16" y="19"/>
                    </a:lnTo>
                    <a:lnTo>
                      <a:pt x="9" y="19"/>
                    </a:lnTo>
                    <a:lnTo>
                      <a:pt x="4" y="21"/>
                    </a:lnTo>
                    <a:lnTo>
                      <a:pt x="0" y="50"/>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5" name="Freeform 1611"/>
              <p:cNvSpPr>
                <a:spLocks/>
              </p:cNvSpPr>
              <p:nvPr/>
            </p:nvSpPr>
            <p:spPr bwMode="auto">
              <a:xfrm>
                <a:off x="5568" y="5904"/>
                <a:ext cx="117" cy="124"/>
              </a:xfrm>
              <a:custGeom>
                <a:avLst/>
                <a:gdLst/>
                <a:ahLst/>
                <a:cxnLst>
                  <a:cxn ang="0">
                    <a:pos x="4" y="122"/>
                  </a:cxn>
                  <a:cxn ang="0">
                    <a:pos x="14" y="122"/>
                  </a:cxn>
                  <a:cxn ang="0">
                    <a:pos x="21" y="124"/>
                  </a:cxn>
                  <a:cxn ang="0">
                    <a:pos x="26" y="122"/>
                  </a:cxn>
                  <a:cxn ang="0">
                    <a:pos x="33" y="122"/>
                  </a:cxn>
                  <a:cxn ang="0">
                    <a:pos x="40" y="120"/>
                  </a:cxn>
                  <a:cxn ang="0">
                    <a:pos x="50" y="120"/>
                  </a:cxn>
                  <a:cxn ang="0">
                    <a:pos x="72" y="112"/>
                  </a:cxn>
                  <a:cxn ang="0">
                    <a:pos x="79" y="112"/>
                  </a:cxn>
                  <a:cxn ang="0">
                    <a:pos x="93" y="108"/>
                  </a:cxn>
                  <a:cxn ang="0">
                    <a:pos x="98" y="105"/>
                  </a:cxn>
                  <a:cxn ang="0">
                    <a:pos x="105" y="103"/>
                  </a:cxn>
                  <a:cxn ang="0">
                    <a:pos x="110" y="103"/>
                  </a:cxn>
                  <a:cxn ang="0">
                    <a:pos x="110" y="64"/>
                  </a:cxn>
                  <a:cxn ang="0">
                    <a:pos x="112" y="50"/>
                  </a:cxn>
                  <a:cxn ang="0">
                    <a:pos x="112" y="38"/>
                  </a:cxn>
                  <a:cxn ang="0">
                    <a:pos x="115" y="26"/>
                  </a:cxn>
                  <a:cxn ang="0">
                    <a:pos x="115" y="14"/>
                  </a:cxn>
                  <a:cxn ang="0">
                    <a:pos x="117" y="0"/>
                  </a:cxn>
                  <a:cxn ang="0">
                    <a:pos x="105" y="0"/>
                  </a:cxn>
                  <a:cxn ang="0">
                    <a:pos x="98" y="2"/>
                  </a:cxn>
                  <a:cxn ang="0">
                    <a:pos x="91" y="2"/>
                  </a:cxn>
                  <a:cxn ang="0">
                    <a:pos x="84" y="4"/>
                  </a:cxn>
                  <a:cxn ang="0">
                    <a:pos x="76" y="4"/>
                  </a:cxn>
                  <a:cxn ang="0">
                    <a:pos x="67" y="7"/>
                  </a:cxn>
                  <a:cxn ang="0">
                    <a:pos x="60" y="7"/>
                  </a:cxn>
                  <a:cxn ang="0">
                    <a:pos x="45" y="12"/>
                  </a:cxn>
                  <a:cxn ang="0">
                    <a:pos x="36" y="14"/>
                  </a:cxn>
                  <a:cxn ang="0">
                    <a:pos x="28" y="14"/>
                  </a:cxn>
                  <a:cxn ang="0">
                    <a:pos x="21" y="16"/>
                  </a:cxn>
                  <a:cxn ang="0">
                    <a:pos x="16" y="19"/>
                  </a:cxn>
                  <a:cxn ang="0">
                    <a:pos x="9" y="21"/>
                  </a:cxn>
                  <a:cxn ang="0">
                    <a:pos x="4" y="21"/>
                  </a:cxn>
                  <a:cxn ang="0">
                    <a:pos x="2" y="48"/>
                  </a:cxn>
                  <a:cxn ang="0">
                    <a:pos x="0" y="72"/>
                  </a:cxn>
                  <a:cxn ang="0">
                    <a:pos x="0" y="96"/>
                  </a:cxn>
                  <a:cxn ang="0">
                    <a:pos x="4" y="122"/>
                  </a:cxn>
                </a:cxnLst>
                <a:rect l="0" t="0" r="r" b="b"/>
                <a:pathLst>
                  <a:path w="117" h="124">
                    <a:moveTo>
                      <a:pt x="4" y="122"/>
                    </a:moveTo>
                    <a:lnTo>
                      <a:pt x="14" y="122"/>
                    </a:lnTo>
                    <a:lnTo>
                      <a:pt x="21" y="124"/>
                    </a:lnTo>
                    <a:lnTo>
                      <a:pt x="26" y="122"/>
                    </a:lnTo>
                    <a:lnTo>
                      <a:pt x="33" y="122"/>
                    </a:lnTo>
                    <a:lnTo>
                      <a:pt x="40" y="120"/>
                    </a:lnTo>
                    <a:lnTo>
                      <a:pt x="50" y="120"/>
                    </a:lnTo>
                    <a:lnTo>
                      <a:pt x="72" y="112"/>
                    </a:lnTo>
                    <a:lnTo>
                      <a:pt x="79" y="112"/>
                    </a:lnTo>
                    <a:lnTo>
                      <a:pt x="93" y="108"/>
                    </a:lnTo>
                    <a:lnTo>
                      <a:pt x="98" y="105"/>
                    </a:lnTo>
                    <a:lnTo>
                      <a:pt x="105" y="103"/>
                    </a:lnTo>
                    <a:lnTo>
                      <a:pt x="110" y="103"/>
                    </a:lnTo>
                    <a:lnTo>
                      <a:pt x="110" y="64"/>
                    </a:lnTo>
                    <a:lnTo>
                      <a:pt x="112" y="50"/>
                    </a:lnTo>
                    <a:lnTo>
                      <a:pt x="112" y="38"/>
                    </a:lnTo>
                    <a:lnTo>
                      <a:pt x="115" y="26"/>
                    </a:lnTo>
                    <a:lnTo>
                      <a:pt x="115" y="14"/>
                    </a:lnTo>
                    <a:lnTo>
                      <a:pt x="117" y="0"/>
                    </a:lnTo>
                    <a:lnTo>
                      <a:pt x="105" y="0"/>
                    </a:lnTo>
                    <a:lnTo>
                      <a:pt x="98" y="2"/>
                    </a:lnTo>
                    <a:lnTo>
                      <a:pt x="91" y="2"/>
                    </a:lnTo>
                    <a:lnTo>
                      <a:pt x="84" y="4"/>
                    </a:lnTo>
                    <a:lnTo>
                      <a:pt x="76" y="4"/>
                    </a:lnTo>
                    <a:lnTo>
                      <a:pt x="67" y="7"/>
                    </a:lnTo>
                    <a:lnTo>
                      <a:pt x="60" y="7"/>
                    </a:lnTo>
                    <a:lnTo>
                      <a:pt x="45" y="12"/>
                    </a:lnTo>
                    <a:lnTo>
                      <a:pt x="36" y="14"/>
                    </a:lnTo>
                    <a:lnTo>
                      <a:pt x="28" y="14"/>
                    </a:lnTo>
                    <a:lnTo>
                      <a:pt x="21" y="16"/>
                    </a:lnTo>
                    <a:lnTo>
                      <a:pt x="16" y="19"/>
                    </a:lnTo>
                    <a:lnTo>
                      <a:pt x="9" y="21"/>
                    </a:lnTo>
                    <a:lnTo>
                      <a:pt x="4" y="21"/>
                    </a:lnTo>
                    <a:lnTo>
                      <a:pt x="2" y="48"/>
                    </a:lnTo>
                    <a:lnTo>
                      <a:pt x="0" y="72"/>
                    </a:lnTo>
                    <a:lnTo>
                      <a:pt x="0" y="96"/>
                    </a:lnTo>
                    <a:lnTo>
                      <a:pt x="4"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1612"/>
              <p:cNvSpPr>
                <a:spLocks/>
              </p:cNvSpPr>
              <p:nvPr/>
            </p:nvSpPr>
            <p:spPr bwMode="auto">
              <a:xfrm>
                <a:off x="5568" y="5904"/>
                <a:ext cx="112" cy="115"/>
              </a:xfrm>
              <a:custGeom>
                <a:avLst/>
                <a:gdLst/>
                <a:ahLst/>
                <a:cxnLst>
                  <a:cxn ang="0">
                    <a:pos x="2" y="45"/>
                  </a:cxn>
                  <a:cxn ang="0">
                    <a:pos x="0" y="69"/>
                  </a:cxn>
                  <a:cxn ang="0">
                    <a:pos x="2" y="91"/>
                  </a:cxn>
                  <a:cxn ang="0">
                    <a:pos x="4" y="115"/>
                  </a:cxn>
                  <a:cxn ang="0">
                    <a:pos x="33" y="115"/>
                  </a:cxn>
                  <a:cxn ang="0">
                    <a:pos x="48" y="110"/>
                  </a:cxn>
                  <a:cxn ang="0">
                    <a:pos x="55" y="110"/>
                  </a:cxn>
                  <a:cxn ang="0">
                    <a:pos x="76" y="103"/>
                  </a:cxn>
                  <a:cxn ang="0">
                    <a:pos x="84" y="100"/>
                  </a:cxn>
                  <a:cxn ang="0">
                    <a:pos x="88" y="98"/>
                  </a:cxn>
                  <a:cxn ang="0">
                    <a:pos x="96" y="96"/>
                  </a:cxn>
                  <a:cxn ang="0">
                    <a:pos x="100" y="96"/>
                  </a:cxn>
                  <a:cxn ang="0">
                    <a:pos x="105" y="93"/>
                  </a:cxn>
                  <a:cxn ang="0">
                    <a:pos x="105" y="57"/>
                  </a:cxn>
                  <a:cxn ang="0">
                    <a:pos x="108" y="48"/>
                  </a:cxn>
                  <a:cxn ang="0">
                    <a:pos x="110" y="36"/>
                  </a:cxn>
                  <a:cxn ang="0">
                    <a:pos x="110" y="26"/>
                  </a:cxn>
                  <a:cxn ang="0">
                    <a:pos x="112" y="14"/>
                  </a:cxn>
                  <a:cxn ang="0">
                    <a:pos x="112" y="0"/>
                  </a:cxn>
                  <a:cxn ang="0">
                    <a:pos x="108" y="0"/>
                  </a:cxn>
                  <a:cxn ang="0">
                    <a:pos x="100" y="2"/>
                  </a:cxn>
                  <a:cxn ang="0">
                    <a:pos x="88" y="2"/>
                  </a:cxn>
                  <a:cxn ang="0">
                    <a:pos x="81" y="4"/>
                  </a:cxn>
                  <a:cxn ang="0">
                    <a:pos x="74" y="4"/>
                  </a:cxn>
                  <a:cxn ang="0">
                    <a:pos x="67" y="7"/>
                  </a:cxn>
                  <a:cxn ang="0">
                    <a:pos x="57" y="9"/>
                  </a:cxn>
                  <a:cxn ang="0">
                    <a:pos x="50" y="9"/>
                  </a:cxn>
                  <a:cxn ang="0">
                    <a:pos x="43" y="12"/>
                  </a:cxn>
                  <a:cxn ang="0">
                    <a:pos x="36" y="14"/>
                  </a:cxn>
                  <a:cxn ang="0">
                    <a:pos x="28" y="14"/>
                  </a:cxn>
                  <a:cxn ang="0">
                    <a:pos x="21" y="16"/>
                  </a:cxn>
                  <a:cxn ang="0">
                    <a:pos x="16" y="19"/>
                  </a:cxn>
                  <a:cxn ang="0">
                    <a:pos x="9" y="21"/>
                  </a:cxn>
                  <a:cxn ang="0">
                    <a:pos x="4" y="23"/>
                  </a:cxn>
                  <a:cxn ang="0">
                    <a:pos x="2" y="45"/>
                  </a:cxn>
                </a:cxnLst>
                <a:rect l="0" t="0" r="r" b="b"/>
                <a:pathLst>
                  <a:path w="112" h="115">
                    <a:moveTo>
                      <a:pt x="2" y="45"/>
                    </a:moveTo>
                    <a:lnTo>
                      <a:pt x="0" y="69"/>
                    </a:lnTo>
                    <a:lnTo>
                      <a:pt x="2" y="91"/>
                    </a:lnTo>
                    <a:lnTo>
                      <a:pt x="4" y="115"/>
                    </a:lnTo>
                    <a:lnTo>
                      <a:pt x="33" y="115"/>
                    </a:lnTo>
                    <a:lnTo>
                      <a:pt x="48" y="110"/>
                    </a:lnTo>
                    <a:lnTo>
                      <a:pt x="55" y="110"/>
                    </a:lnTo>
                    <a:lnTo>
                      <a:pt x="76" y="103"/>
                    </a:lnTo>
                    <a:lnTo>
                      <a:pt x="84" y="100"/>
                    </a:lnTo>
                    <a:lnTo>
                      <a:pt x="88" y="98"/>
                    </a:lnTo>
                    <a:lnTo>
                      <a:pt x="96" y="96"/>
                    </a:lnTo>
                    <a:lnTo>
                      <a:pt x="100" y="96"/>
                    </a:lnTo>
                    <a:lnTo>
                      <a:pt x="105" y="93"/>
                    </a:lnTo>
                    <a:lnTo>
                      <a:pt x="105" y="57"/>
                    </a:lnTo>
                    <a:lnTo>
                      <a:pt x="108" y="48"/>
                    </a:lnTo>
                    <a:lnTo>
                      <a:pt x="110" y="36"/>
                    </a:lnTo>
                    <a:lnTo>
                      <a:pt x="110" y="26"/>
                    </a:lnTo>
                    <a:lnTo>
                      <a:pt x="112" y="14"/>
                    </a:lnTo>
                    <a:lnTo>
                      <a:pt x="112" y="0"/>
                    </a:lnTo>
                    <a:lnTo>
                      <a:pt x="108" y="0"/>
                    </a:lnTo>
                    <a:lnTo>
                      <a:pt x="100" y="2"/>
                    </a:lnTo>
                    <a:lnTo>
                      <a:pt x="88" y="2"/>
                    </a:lnTo>
                    <a:lnTo>
                      <a:pt x="81" y="4"/>
                    </a:lnTo>
                    <a:lnTo>
                      <a:pt x="74" y="4"/>
                    </a:lnTo>
                    <a:lnTo>
                      <a:pt x="67" y="7"/>
                    </a:lnTo>
                    <a:lnTo>
                      <a:pt x="57" y="9"/>
                    </a:lnTo>
                    <a:lnTo>
                      <a:pt x="50" y="9"/>
                    </a:lnTo>
                    <a:lnTo>
                      <a:pt x="43" y="12"/>
                    </a:lnTo>
                    <a:lnTo>
                      <a:pt x="36" y="14"/>
                    </a:lnTo>
                    <a:lnTo>
                      <a:pt x="28" y="14"/>
                    </a:lnTo>
                    <a:lnTo>
                      <a:pt x="21" y="16"/>
                    </a:lnTo>
                    <a:lnTo>
                      <a:pt x="16" y="19"/>
                    </a:lnTo>
                    <a:lnTo>
                      <a:pt x="9" y="21"/>
                    </a:lnTo>
                    <a:lnTo>
                      <a:pt x="4" y="23"/>
                    </a:lnTo>
                    <a:lnTo>
                      <a:pt x="2" y="4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7" name="Freeform 1613"/>
              <p:cNvSpPr>
                <a:spLocks/>
              </p:cNvSpPr>
              <p:nvPr/>
            </p:nvSpPr>
            <p:spPr bwMode="auto">
              <a:xfrm>
                <a:off x="5572" y="5916"/>
                <a:ext cx="166"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6"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1614"/>
              <p:cNvSpPr>
                <a:spLocks/>
              </p:cNvSpPr>
              <p:nvPr/>
            </p:nvSpPr>
            <p:spPr bwMode="auto">
              <a:xfrm>
                <a:off x="5577" y="5925"/>
                <a:ext cx="144" cy="171"/>
              </a:xfrm>
              <a:custGeom>
                <a:avLst/>
                <a:gdLst/>
                <a:ahLst/>
                <a:cxnLst>
                  <a:cxn ang="0">
                    <a:pos x="64" y="168"/>
                  </a:cxn>
                  <a:cxn ang="0">
                    <a:pos x="74" y="170"/>
                  </a:cxn>
                  <a:cxn ang="0">
                    <a:pos x="100" y="170"/>
                  </a:cxn>
                  <a:cxn ang="0">
                    <a:pos x="110" y="168"/>
                  </a:cxn>
                  <a:cxn ang="0">
                    <a:pos x="134" y="168"/>
                  </a:cxn>
                  <a:cxn ang="0">
                    <a:pos x="143" y="165"/>
                  </a:cxn>
                  <a:cxn ang="0">
                    <a:pos x="143" y="0"/>
                  </a:cxn>
                  <a:cxn ang="0">
                    <a:pos x="117" y="0"/>
                  </a:cxn>
                  <a:cxn ang="0">
                    <a:pos x="107" y="2"/>
                  </a:cxn>
                  <a:cxn ang="0">
                    <a:pos x="91" y="2"/>
                  </a:cxn>
                  <a:cxn ang="0">
                    <a:pos x="81" y="4"/>
                  </a:cxn>
                  <a:cxn ang="0">
                    <a:pos x="74" y="4"/>
                  </a:cxn>
                  <a:cxn ang="0">
                    <a:pos x="64" y="7"/>
                  </a:cxn>
                  <a:cxn ang="0">
                    <a:pos x="55" y="7"/>
                  </a:cxn>
                  <a:cxn ang="0">
                    <a:pos x="47" y="9"/>
                  </a:cxn>
                  <a:cxn ang="0">
                    <a:pos x="38" y="9"/>
                  </a:cxn>
                  <a:cxn ang="0">
                    <a:pos x="28" y="12"/>
                  </a:cxn>
                  <a:cxn ang="0">
                    <a:pos x="21" y="14"/>
                  </a:cxn>
                  <a:cxn ang="0">
                    <a:pos x="12" y="14"/>
                  </a:cxn>
                  <a:cxn ang="0">
                    <a:pos x="4" y="16"/>
                  </a:cxn>
                  <a:cxn ang="0">
                    <a:pos x="0" y="50"/>
                  </a:cxn>
                  <a:cxn ang="0">
                    <a:pos x="0" y="124"/>
                  </a:cxn>
                  <a:cxn ang="0">
                    <a:pos x="4" y="168"/>
                  </a:cxn>
                  <a:cxn ang="0">
                    <a:pos x="64" y="168"/>
                  </a:cxn>
                </a:cxnLst>
                <a:rect l="0" t="0" r="r" b="b"/>
                <a:pathLst>
                  <a:path w="144" h="171">
                    <a:moveTo>
                      <a:pt x="64" y="168"/>
                    </a:moveTo>
                    <a:lnTo>
                      <a:pt x="74" y="170"/>
                    </a:lnTo>
                    <a:lnTo>
                      <a:pt x="100" y="170"/>
                    </a:lnTo>
                    <a:lnTo>
                      <a:pt x="110" y="168"/>
                    </a:lnTo>
                    <a:lnTo>
                      <a:pt x="134" y="168"/>
                    </a:lnTo>
                    <a:lnTo>
                      <a:pt x="143" y="165"/>
                    </a:lnTo>
                    <a:lnTo>
                      <a:pt x="143" y="0"/>
                    </a:lnTo>
                    <a:lnTo>
                      <a:pt x="117" y="0"/>
                    </a:lnTo>
                    <a:lnTo>
                      <a:pt x="107" y="2"/>
                    </a:lnTo>
                    <a:lnTo>
                      <a:pt x="91" y="2"/>
                    </a:lnTo>
                    <a:lnTo>
                      <a:pt x="81" y="4"/>
                    </a:lnTo>
                    <a:lnTo>
                      <a:pt x="74" y="4"/>
                    </a:lnTo>
                    <a:lnTo>
                      <a:pt x="64" y="7"/>
                    </a:lnTo>
                    <a:lnTo>
                      <a:pt x="55" y="7"/>
                    </a:lnTo>
                    <a:lnTo>
                      <a:pt x="47" y="9"/>
                    </a:lnTo>
                    <a:lnTo>
                      <a:pt x="38" y="9"/>
                    </a:lnTo>
                    <a:lnTo>
                      <a:pt x="28" y="12"/>
                    </a:lnTo>
                    <a:lnTo>
                      <a:pt x="21" y="14"/>
                    </a:lnTo>
                    <a:lnTo>
                      <a:pt x="12" y="14"/>
                    </a:lnTo>
                    <a:lnTo>
                      <a:pt x="4" y="16"/>
                    </a:lnTo>
                    <a:lnTo>
                      <a:pt x="0" y="50"/>
                    </a:lnTo>
                    <a:lnTo>
                      <a:pt x="0" y="124"/>
                    </a:lnTo>
                    <a:lnTo>
                      <a:pt x="4" y="168"/>
                    </a:lnTo>
                    <a:lnTo>
                      <a:pt x="64" y="168"/>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9" name="Freeform 1615"/>
              <p:cNvSpPr>
                <a:spLocks/>
              </p:cNvSpPr>
              <p:nvPr/>
            </p:nvSpPr>
            <p:spPr bwMode="auto">
              <a:xfrm>
                <a:off x="5577" y="5928"/>
                <a:ext cx="139" cy="163"/>
              </a:xfrm>
              <a:custGeom>
                <a:avLst/>
                <a:gdLst/>
                <a:ahLst/>
                <a:cxnLst>
                  <a:cxn ang="0">
                    <a:pos x="38" y="9"/>
                  </a:cxn>
                  <a:cxn ang="0">
                    <a:pos x="23" y="14"/>
                  </a:cxn>
                  <a:cxn ang="0">
                    <a:pos x="14" y="14"/>
                  </a:cxn>
                  <a:cxn ang="0">
                    <a:pos x="7" y="16"/>
                  </a:cxn>
                  <a:cxn ang="0">
                    <a:pos x="2" y="50"/>
                  </a:cxn>
                  <a:cxn ang="0">
                    <a:pos x="2" y="67"/>
                  </a:cxn>
                  <a:cxn ang="0">
                    <a:pos x="0" y="84"/>
                  </a:cxn>
                  <a:cxn ang="0">
                    <a:pos x="0" y="100"/>
                  </a:cxn>
                  <a:cxn ang="0">
                    <a:pos x="2" y="120"/>
                  </a:cxn>
                  <a:cxn ang="0">
                    <a:pos x="2" y="139"/>
                  </a:cxn>
                  <a:cxn ang="0">
                    <a:pos x="7" y="160"/>
                  </a:cxn>
                  <a:cxn ang="0">
                    <a:pos x="31" y="160"/>
                  </a:cxn>
                  <a:cxn ang="0">
                    <a:pos x="40" y="163"/>
                  </a:cxn>
                  <a:cxn ang="0">
                    <a:pos x="115" y="163"/>
                  </a:cxn>
                  <a:cxn ang="0">
                    <a:pos x="124" y="160"/>
                  </a:cxn>
                  <a:cxn ang="0">
                    <a:pos x="132" y="160"/>
                  </a:cxn>
                  <a:cxn ang="0">
                    <a:pos x="139" y="158"/>
                  </a:cxn>
                  <a:cxn ang="0">
                    <a:pos x="139" y="0"/>
                  </a:cxn>
                  <a:cxn ang="0">
                    <a:pos x="132" y="0"/>
                  </a:cxn>
                  <a:cxn ang="0">
                    <a:pos x="122" y="2"/>
                  </a:cxn>
                  <a:cxn ang="0">
                    <a:pos x="98" y="2"/>
                  </a:cxn>
                  <a:cxn ang="0">
                    <a:pos x="88" y="4"/>
                  </a:cxn>
                  <a:cxn ang="0">
                    <a:pos x="72" y="4"/>
                  </a:cxn>
                  <a:cxn ang="0">
                    <a:pos x="64" y="7"/>
                  </a:cxn>
                  <a:cxn ang="0">
                    <a:pos x="55" y="7"/>
                  </a:cxn>
                  <a:cxn ang="0">
                    <a:pos x="47" y="9"/>
                  </a:cxn>
                  <a:cxn ang="0">
                    <a:pos x="38" y="9"/>
                  </a:cxn>
                </a:cxnLst>
                <a:rect l="0" t="0" r="r" b="b"/>
                <a:pathLst>
                  <a:path w="139" h="163">
                    <a:moveTo>
                      <a:pt x="38" y="9"/>
                    </a:moveTo>
                    <a:lnTo>
                      <a:pt x="23" y="14"/>
                    </a:lnTo>
                    <a:lnTo>
                      <a:pt x="14" y="14"/>
                    </a:lnTo>
                    <a:lnTo>
                      <a:pt x="7" y="16"/>
                    </a:lnTo>
                    <a:lnTo>
                      <a:pt x="2" y="50"/>
                    </a:lnTo>
                    <a:lnTo>
                      <a:pt x="2" y="67"/>
                    </a:lnTo>
                    <a:lnTo>
                      <a:pt x="0" y="84"/>
                    </a:lnTo>
                    <a:lnTo>
                      <a:pt x="0" y="100"/>
                    </a:lnTo>
                    <a:lnTo>
                      <a:pt x="2" y="120"/>
                    </a:lnTo>
                    <a:lnTo>
                      <a:pt x="2" y="139"/>
                    </a:lnTo>
                    <a:lnTo>
                      <a:pt x="7" y="160"/>
                    </a:lnTo>
                    <a:lnTo>
                      <a:pt x="31" y="160"/>
                    </a:lnTo>
                    <a:lnTo>
                      <a:pt x="40" y="163"/>
                    </a:lnTo>
                    <a:lnTo>
                      <a:pt x="115" y="163"/>
                    </a:lnTo>
                    <a:lnTo>
                      <a:pt x="124" y="160"/>
                    </a:lnTo>
                    <a:lnTo>
                      <a:pt x="132" y="160"/>
                    </a:lnTo>
                    <a:lnTo>
                      <a:pt x="139" y="158"/>
                    </a:lnTo>
                    <a:lnTo>
                      <a:pt x="139" y="0"/>
                    </a:lnTo>
                    <a:lnTo>
                      <a:pt x="132" y="0"/>
                    </a:lnTo>
                    <a:lnTo>
                      <a:pt x="122" y="2"/>
                    </a:lnTo>
                    <a:lnTo>
                      <a:pt x="98" y="2"/>
                    </a:lnTo>
                    <a:lnTo>
                      <a:pt x="88" y="4"/>
                    </a:lnTo>
                    <a:lnTo>
                      <a:pt x="72" y="4"/>
                    </a:lnTo>
                    <a:lnTo>
                      <a:pt x="64" y="7"/>
                    </a:lnTo>
                    <a:lnTo>
                      <a:pt x="55" y="7"/>
                    </a:lnTo>
                    <a:lnTo>
                      <a:pt x="47" y="9"/>
                    </a:lnTo>
                    <a:lnTo>
                      <a:pt x="38" y="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0" name="Freeform 1616"/>
              <p:cNvSpPr>
                <a:spLocks/>
              </p:cNvSpPr>
              <p:nvPr/>
            </p:nvSpPr>
            <p:spPr bwMode="auto">
              <a:xfrm>
                <a:off x="5580" y="5932"/>
                <a:ext cx="134" cy="156"/>
              </a:xfrm>
              <a:custGeom>
                <a:avLst/>
                <a:gdLst/>
                <a:ahLst/>
                <a:cxnLst>
                  <a:cxn ang="0">
                    <a:pos x="2" y="62"/>
                  </a:cxn>
                  <a:cxn ang="0">
                    <a:pos x="0" y="79"/>
                  </a:cxn>
                  <a:cxn ang="0">
                    <a:pos x="0" y="96"/>
                  </a:cxn>
                  <a:cxn ang="0">
                    <a:pos x="2" y="112"/>
                  </a:cxn>
                  <a:cxn ang="0">
                    <a:pos x="7" y="151"/>
                  </a:cxn>
                  <a:cxn ang="0">
                    <a:pos x="14" y="151"/>
                  </a:cxn>
                  <a:cxn ang="0">
                    <a:pos x="21" y="153"/>
                  </a:cxn>
                  <a:cxn ang="0">
                    <a:pos x="45" y="153"/>
                  </a:cxn>
                  <a:cxn ang="0">
                    <a:pos x="55" y="156"/>
                  </a:cxn>
                  <a:cxn ang="0">
                    <a:pos x="86" y="156"/>
                  </a:cxn>
                  <a:cxn ang="0">
                    <a:pos x="93" y="153"/>
                  </a:cxn>
                  <a:cxn ang="0">
                    <a:pos x="117" y="153"/>
                  </a:cxn>
                  <a:cxn ang="0">
                    <a:pos x="124" y="151"/>
                  </a:cxn>
                  <a:cxn ang="0">
                    <a:pos x="134" y="151"/>
                  </a:cxn>
                  <a:cxn ang="0">
                    <a:pos x="134" y="0"/>
                  </a:cxn>
                  <a:cxn ang="0">
                    <a:pos x="93" y="0"/>
                  </a:cxn>
                  <a:cxn ang="0">
                    <a:pos x="86" y="2"/>
                  </a:cxn>
                  <a:cxn ang="0">
                    <a:pos x="69" y="2"/>
                  </a:cxn>
                  <a:cxn ang="0">
                    <a:pos x="62" y="4"/>
                  </a:cxn>
                  <a:cxn ang="0">
                    <a:pos x="52" y="4"/>
                  </a:cxn>
                  <a:cxn ang="0">
                    <a:pos x="45" y="7"/>
                  </a:cxn>
                  <a:cxn ang="0">
                    <a:pos x="38" y="7"/>
                  </a:cxn>
                  <a:cxn ang="0">
                    <a:pos x="31" y="9"/>
                  </a:cxn>
                  <a:cxn ang="0">
                    <a:pos x="21" y="12"/>
                  </a:cxn>
                  <a:cxn ang="0">
                    <a:pos x="14" y="14"/>
                  </a:cxn>
                  <a:cxn ang="0">
                    <a:pos x="7" y="14"/>
                  </a:cxn>
                  <a:cxn ang="0">
                    <a:pos x="4" y="31"/>
                  </a:cxn>
                  <a:cxn ang="0">
                    <a:pos x="2" y="45"/>
                  </a:cxn>
                  <a:cxn ang="0">
                    <a:pos x="2" y="62"/>
                  </a:cxn>
                </a:cxnLst>
                <a:rect l="0" t="0" r="r" b="b"/>
                <a:pathLst>
                  <a:path w="134" h="156">
                    <a:moveTo>
                      <a:pt x="2" y="62"/>
                    </a:moveTo>
                    <a:lnTo>
                      <a:pt x="0" y="79"/>
                    </a:lnTo>
                    <a:lnTo>
                      <a:pt x="0" y="96"/>
                    </a:lnTo>
                    <a:lnTo>
                      <a:pt x="2" y="112"/>
                    </a:lnTo>
                    <a:lnTo>
                      <a:pt x="7" y="151"/>
                    </a:lnTo>
                    <a:lnTo>
                      <a:pt x="14" y="151"/>
                    </a:lnTo>
                    <a:lnTo>
                      <a:pt x="21" y="153"/>
                    </a:lnTo>
                    <a:lnTo>
                      <a:pt x="45" y="153"/>
                    </a:lnTo>
                    <a:lnTo>
                      <a:pt x="55" y="156"/>
                    </a:lnTo>
                    <a:lnTo>
                      <a:pt x="86" y="156"/>
                    </a:lnTo>
                    <a:lnTo>
                      <a:pt x="93" y="153"/>
                    </a:lnTo>
                    <a:lnTo>
                      <a:pt x="117" y="153"/>
                    </a:lnTo>
                    <a:lnTo>
                      <a:pt x="124" y="151"/>
                    </a:lnTo>
                    <a:lnTo>
                      <a:pt x="134" y="151"/>
                    </a:lnTo>
                    <a:lnTo>
                      <a:pt x="134" y="0"/>
                    </a:lnTo>
                    <a:lnTo>
                      <a:pt x="93" y="0"/>
                    </a:lnTo>
                    <a:lnTo>
                      <a:pt x="86" y="2"/>
                    </a:lnTo>
                    <a:lnTo>
                      <a:pt x="69" y="2"/>
                    </a:lnTo>
                    <a:lnTo>
                      <a:pt x="62" y="4"/>
                    </a:lnTo>
                    <a:lnTo>
                      <a:pt x="52" y="4"/>
                    </a:lnTo>
                    <a:lnTo>
                      <a:pt x="45" y="7"/>
                    </a:lnTo>
                    <a:lnTo>
                      <a:pt x="38" y="7"/>
                    </a:lnTo>
                    <a:lnTo>
                      <a:pt x="31" y="9"/>
                    </a:lnTo>
                    <a:lnTo>
                      <a:pt x="21" y="12"/>
                    </a:lnTo>
                    <a:lnTo>
                      <a:pt x="14" y="14"/>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1" name="Freeform 1617"/>
              <p:cNvSpPr>
                <a:spLocks/>
              </p:cNvSpPr>
              <p:nvPr/>
            </p:nvSpPr>
            <p:spPr bwMode="auto">
              <a:xfrm>
                <a:off x="5582" y="5935"/>
                <a:ext cx="127" cy="149"/>
              </a:xfrm>
              <a:custGeom>
                <a:avLst/>
                <a:gdLst/>
                <a:ahLst/>
                <a:cxnLst>
                  <a:cxn ang="0">
                    <a:pos x="4" y="124"/>
                  </a:cxn>
                  <a:cxn ang="0">
                    <a:pos x="7" y="143"/>
                  </a:cxn>
                  <a:cxn ang="0">
                    <a:pos x="14" y="146"/>
                  </a:cxn>
                  <a:cxn ang="0">
                    <a:pos x="28" y="146"/>
                  </a:cxn>
                  <a:cxn ang="0">
                    <a:pos x="36" y="148"/>
                  </a:cxn>
                  <a:cxn ang="0">
                    <a:pos x="98" y="148"/>
                  </a:cxn>
                  <a:cxn ang="0">
                    <a:pos x="105" y="146"/>
                  </a:cxn>
                  <a:cxn ang="0">
                    <a:pos x="112" y="146"/>
                  </a:cxn>
                  <a:cxn ang="0">
                    <a:pos x="120" y="143"/>
                  </a:cxn>
                  <a:cxn ang="0">
                    <a:pos x="127" y="143"/>
                  </a:cxn>
                  <a:cxn ang="0">
                    <a:pos x="127" y="0"/>
                  </a:cxn>
                  <a:cxn ang="0">
                    <a:pos x="96" y="0"/>
                  </a:cxn>
                  <a:cxn ang="0">
                    <a:pos x="88" y="2"/>
                  </a:cxn>
                  <a:cxn ang="0">
                    <a:pos x="67" y="2"/>
                  </a:cxn>
                  <a:cxn ang="0">
                    <a:pos x="60" y="4"/>
                  </a:cxn>
                  <a:cxn ang="0">
                    <a:pos x="50" y="4"/>
                  </a:cxn>
                  <a:cxn ang="0">
                    <a:pos x="43" y="7"/>
                  </a:cxn>
                  <a:cxn ang="0">
                    <a:pos x="36" y="7"/>
                  </a:cxn>
                  <a:cxn ang="0">
                    <a:pos x="28" y="9"/>
                  </a:cxn>
                  <a:cxn ang="0">
                    <a:pos x="21" y="12"/>
                  </a:cxn>
                  <a:cxn ang="0">
                    <a:pos x="7" y="16"/>
                  </a:cxn>
                  <a:cxn ang="0">
                    <a:pos x="0" y="60"/>
                  </a:cxn>
                  <a:cxn ang="0">
                    <a:pos x="0" y="91"/>
                  </a:cxn>
                  <a:cxn ang="0">
                    <a:pos x="4" y="124"/>
                  </a:cxn>
                </a:cxnLst>
                <a:rect l="0" t="0" r="r" b="b"/>
                <a:pathLst>
                  <a:path w="127" h="149">
                    <a:moveTo>
                      <a:pt x="4" y="124"/>
                    </a:moveTo>
                    <a:lnTo>
                      <a:pt x="7" y="143"/>
                    </a:lnTo>
                    <a:lnTo>
                      <a:pt x="14" y="146"/>
                    </a:lnTo>
                    <a:lnTo>
                      <a:pt x="28" y="146"/>
                    </a:lnTo>
                    <a:lnTo>
                      <a:pt x="36" y="148"/>
                    </a:lnTo>
                    <a:lnTo>
                      <a:pt x="98" y="148"/>
                    </a:lnTo>
                    <a:lnTo>
                      <a:pt x="105" y="146"/>
                    </a:lnTo>
                    <a:lnTo>
                      <a:pt x="112" y="146"/>
                    </a:lnTo>
                    <a:lnTo>
                      <a:pt x="120" y="143"/>
                    </a:lnTo>
                    <a:lnTo>
                      <a:pt x="127" y="143"/>
                    </a:lnTo>
                    <a:lnTo>
                      <a:pt x="127" y="0"/>
                    </a:lnTo>
                    <a:lnTo>
                      <a:pt x="96" y="0"/>
                    </a:lnTo>
                    <a:lnTo>
                      <a:pt x="88" y="2"/>
                    </a:lnTo>
                    <a:lnTo>
                      <a:pt x="67" y="2"/>
                    </a:lnTo>
                    <a:lnTo>
                      <a:pt x="60" y="4"/>
                    </a:lnTo>
                    <a:lnTo>
                      <a:pt x="50" y="4"/>
                    </a:lnTo>
                    <a:lnTo>
                      <a:pt x="43" y="7"/>
                    </a:lnTo>
                    <a:lnTo>
                      <a:pt x="36" y="7"/>
                    </a:lnTo>
                    <a:lnTo>
                      <a:pt x="28" y="9"/>
                    </a:lnTo>
                    <a:lnTo>
                      <a:pt x="21" y="12"/>
                    </a:lnTo>
                    <a:lnTo>
                      <a:pt x="7" y="16"/>
                    </a:lnTo>
                    <a:lnTo>
                      <a:pt x="0" y="60"/>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2" name="Freeform 1618"/>
              <p:cNvSpPr>
                <a:spLocks/>
              </p:cNvSpPr>
              <p:nvPr/>
            </p:nvSpPr>
            <p:spPr bwMode="auto">
              <a:xfrm>
                <a:off x="5584" y="5940"/>
                <a:ext cx="123" cy="141"/>
              </a:xfrm>
              <a:custGeom>
                <a:avLst/>
                <a:gdLst/>
                <a:ahLst/>
                <a:cxnLst>
                  <a:cxn ang="0">
                    <a:pos x="0" y="55"/>
                  </a:cxn>
                  <a:cxn ang="0">
                    <a:pos x="0" y="83"/>
                  </a:cxn>
                  <a:cxn ang="0">
                    <a:pos x="7" y="134"/>
                  </a:cxn>
                  <a:cxn ang="0">
                    <a:pos x="14" y="136"/>
                  </a:cxn>
                  <a:cxn ang="0">
                    <a:pos x="21" y="136"/>
                  </a:cxn>
                  <a:cxn ang="0">
                    <a:pos x="28" y="139"/>
                  </a:cxn>
                  <a:cxn ang="0">
                    <a:pos x="36" y="139"/>
                  </a:cxn>
                  <a:cxn ang="0">
                    <a:pos x="43" y="141"/>
                  </a:cxn>
                  <a:cxn ang="0">
                    <a:pos x="79" y="141"/>
                  </a:cxn>
                  <a:cxn ang="0">
                    <a:pos x="86" y="139"/>
                  </a:cxn>
                  <a:cxn ang="0">
                    <a:pos x="98" y="139"/>
                  </a:cxn>
                  <a:cxn ang="0">
                    <a:pos x="112" y="134"/>
                  </a:cxn>
                  <a:cxn ang="0">
                    <a:pos x="120" y="134"/>
                  </a:cxn>
                  <a:cxn ang="0">
                    <a:pos x="122" y="98"/>
                  </a:cxn>
                  <a:cxn ang="0">
                    <a:pos x="122" y="31"/>
                  </a:cxn>
                  <a:cxn ang="0">
                    <a:pos x="120" y="0"/>
                  </a:cxn>
                  <a:cxn ang="0">
                    <a:pos x="64" y="0"/>
                  </a:cxn>
                  <a:cxn ang="0">
                    <a:pos x="57" y="2"/>
                  </a:cxn>
                  <a:cxn ang="0">
                    <a:pos x="50" y="2"/>
                  </a:cxn>
                  <a:cxn ang="0">
                    <a:pos x="43" y="4"/>
                  </a:cxn>
                  <a:cxn ang="0">
                    <a:pos x="36" y="4"/>
                  </a:cxn>
                  <a:cxn ang="0">
                    <a:pos x="28" y="7"/>
                  </a:cxn>
                  <a:cxn ang="0">
                    <a:pos x="7" y="14"/>
                  </a:cxn>
                  <a:cxn ang="0">
                    <a:pos x="4" y="28"/>
                  </a:cxn>
                  <a:cxn ang="0">
                    <a:pos x="2" y="40"/>
                  </a:cxn>
                  <a:cxn ang="0">
                    <a:pos x="0" y="55"/>
                  </a:cxn>
                </a:cxnLst>
                <a:rect l="0" t="0" r="r" b="b"/>
                <a:pathLst>
                  <a:path w="123" h="141">
                    <a:moveTo>
                      <a:pt x="0" y="55"/>
                    </a:moveTo>
                    <a:lnTo>
                      <a:pt x="0" y="83"/>
                    </a:lnTo>
                    <a:lnTo>
                      <a:pt x="7" y="134"/>
                    </a:lnTo>
                    <a:lnTo>
                      <a:pt x="14" y="136"/>
                    </a:lnTo>
                    <a:lnTo>
                      <a:pt x="21" y="136"/>
                    </a:lnTo>
                    <a:lnTo>
                      <a:pt x="28" y="139"/>
                    </a:lnTo>
                    <a:lnTo>
                      <a:pt x="36" y="139"/>
                    </a:lnTo>
                    <a:lnTo>
                      <a:pt x="43" y="141"/>
                    </a:lnTo>
                    <a:lnTo>
                      <a:pt x="79" y="141"/>
                    </a:lnTo>
                    <a:lnTo>
                      <a:pt x="86" y="139"/>
                    </a:lnTo>
                    <a:lnTo>
                      <a:pt x="98" y="139"/>
                    </a:lnTo>
                    <a:lnTo>
                      <a:pt x="112" y="134"/>
                    </a:lnTo>
                    <a:lnTo>
                      <a:pt x="120" y="134"/>
                    </a:lnTo>
                    <a:lnTo>
                      <a:pt x="122" y="98"/>
                    </a:lnTo>
                    <a:lnTo>
                      <a:pt x="122" y="31"/>
                    </a:lnTo>
                    <a:lnTo>
                      <a:pt x="120" y="0"/>
                    </a:lnTo>
                    <a:lnTo>
                      <a:pt x="64" y="0"/>
                    </a:lnTo>
                    <a:lnTo>
                      <a:pt x="57" y="2"/>
                    </a:lnTo>
                    <a:lnTo>
                      <a:pt x="50" y="2"/>
                    </a:lnTo>
                    <a:lnTo>
                      <a:pt x="43" y="4"/>
                    </a:lnTo>
                    <a:lnTo>
                      <a:pt x="36" y="4"/>
                    </a:lnTo>
                    <a:lnTo>
                      <a:pt x="28" y="7"/>
                    </a:lnTo>
                    <a:lnTo>
                      <a:pt x="7" y="14"/>
                    </a:lnTo>
                    <a:lnTo>
                      <a:pt x="4" y="28"/>
                    </a:lnTo>
                    <a:lnTo>
                      <a:pt x="2" y="40"/>
                    </a:lnTo>
                    <a:lnTo>
                      <a:pt x="0" y="55"/>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3" name="Freeform 1619"/>
              <p:cNvSpPr>
                <a:spLocks/>
              </p:cNvSpPr>
              <p:nvPr/>
            </p:nvSpPr>
            <p:spPr bwMode="auto">
              <a:xfrm>
                <a:off x="5587" y="5942"/>
                <a:ext cx="115" cy="137"/>
              </a:xfrm>
              <a:custGeom>
                <a:avLst/>
                <a:gdLst/>
                <a:ahLst/>
                <a:cxnLst>
                  <a:cxn ang="0">
                    <a:pos x="2" y="40"/>
                  </a:cxn>
                  <a:cxn ang="0">
                    <a:pos x="0" y="52"/>
                  </a:cxn>
                  <a:cxn ang="0">
                    <a:pos x="0" y="81"/>
                  </a:cxn>
                  <a:cxn ang="0">
                    <a:pos x="4" y="110"/>
                  </a:cxn>
                  <a:cxn ang="0">
                    <a:pos x="7" y="127"/>
                  </a:cxn>
                  <a:cxn ang="0">
                    <a:pos x="21" y="132"/>
                  </a:cxn>
                  <a:cxn ang="0">
                    <a:pos x="28" y="132"/>
                  </a:cxn>
                  <a:cxn ang="0">
                    <a:pos x="33" y="134"/>
                  </a:cxn>
                  <a:cxn ang="0">
                    <a:pos x="47" y="134"/>
                  </a:cxn>
                  <a:cxn ang="0">
                    <a:pos x="55" y="136"/>
                  </a:cxn>
                  <a:cxn ang="0">
                    <a:pos x="60" y="136"/>
                  </a:cxn>
                  <a:cxn ang="0">
                    <a:pos x="67" y="134"/>
                  </a:cxn>
                  <a:cxn ang="0">
                    <a:pos x="88" y="134"/>
                  </a:cxn>
                  <a:cxn ang="0">
                    <a:pos x="93" y="132"/>
                  </a:cxn>
                  <a:cxn ang="0">
                    <a:pos x="100" y="129"/>
                  </a:cxn>
                  <a:cxn ang="0">
                    <a:pos x="107" y="129"/>
                  </a:cxn>
                  <a:cxn ang="0">
                    <a:pos x="115" y="127"/>
                  </a:cxn>
                  <a:cxn ang="0">
                    <a:pos x="115" y="31"/>
                  </a:cxn>
                  <a:cxn ang="0">
                    <a:pos x="112" y="0"/>
                  </a:cxn>
                  <a:cxn ang="0">
                    <a:pos x="60" y="0"/>
                  </a:cxn>
                  <a:cxn ang="0">
                    <a:pos x="52" y="2"/>
                  </a:cxn>
                  <a:cxn ang="0">
                    <a:pos x="47" y="2"/>
                  </a:cxn>
                  <a:cxn ang="0">
                    <a:pos x="40" y="4"/>
                  </a:cxn>
                  <a:cxn ang="0">
                    <a:pos x="33" y="4"/>
                  </a:cxn>
                  <a:cxn ang="0">
                    <a:pos x="26" y="7"/>
                  </a:cxn>
                  <a:cxn ang="0">
                    <a:pos x="21" y="9"/>
                  </a:cxn>
                  <a:cxn ang="0">
                    <a:pos x="7" y="14"/>
                  </a:cxn>
                  <a:cxn ang="0">
                    <a:pos x="4" y="26"/>
                  </a:cxn>
                  <a:cxn ang="0">
                    <a:pos x="2" y="40"/>
                  </a:cxn>
                </a:cxnLst>
                <a:rect l="0" t="0" r="r" b="b"/>
                <a:pathLst>
                  <a:path w="115" h="137">
                    <a:moveTo>
                      <a:pt x="2" y="40"/>
                    </a:moveTo>
                    <a:lnTo>
                      <a:pt x="0" y="52"/>
                    </a:lnTo>
                    <a:lnTo>
                      <a:pt x="0" y="81"/>
                    </a:lnTo>
                    <a:lnTo>
                      <a:pt x="4" y="110"/>
                    </a:lnTo>
                    <a:lnTo>
                      <a:pt x="7" y="127"/>
                    </a:lnTo>
                    <a:lnTo>
                      <a:pt x="21" y="132"/>
                    </a:lnTo>
                    <a:lnTo>
                      <a:pt x="28" y="132"/>
                    </a:lnTo>
                    <a:lnTo>
                      <a:pt x="33" y="134"/>
                    </a:lnTo>
                    <a:lnTo>
                      <a:pt x="47" y="134"/>
                    </a:lnTo>
                    <a:lnTo>
                      <a:pt x="55" y="136"/>
                    </a:lnTo>
                    <a:lnTo>
                      <a:pt x="60" y="136"/>
                    </a:lnTo>
                    <a:lnTo>
                      <a:pt x="67" y="134"/>
                    </a:lnTo>
                    <a:lnTo>
                      <a:pt x="88" y="134"/>
                    </a:lnTo>
                    <a:lnTo>
                      <a:pt x="93" y="132"/>
                    </a:lnTo>
                    <a:lnTo>
                      <a:pt x="100" y="129"/>
                    </a:lnTo>
                    <a:lnTo>
                      <a:pt x="107" y="129"/>
                    </a:lnTo>
                    <a:lnTo>
                      <a:pt x="115" y="127"/>
                    </a:lnTo>
                    <a:lnTo>
                      <a:pt x="115" y="31"/>
                    </a:lnTo>
                    <a:lnTo>
                      <a:pt x="112" y="0"/>
                    </a:lnTo>
                    <a:lnTo>
                      <a:pt x="60" y="0"/>
                    </a:lnTo>
                    <a:lnTo>
                      <a:pt x="52" y="2"/>
                    </a:lnTo>
                    <a:lnTo>
                      <a:pt x="47" y="2"/>
                    </a:lnTo>
                    <a:lnTo>
                      <a:pt x="40" y="4"/>
                    </a:lnTo>
                    <a:lnTo>
                      <a:pt x="33" y="4"/>
                    </a:lnTo>
                    <a:lnTo>
                      <a:pt x="26" y="7"/>
                    </a:lnTo>
                    <a:lnTo>
                      <a:pt x="21" y="9"/>
                    </a:lnTo>
                    <a:lnTo>
                      <a:pt x="7" y="14"/>
                    </a:lnTo>
                    <a:lnTo>
                      <a:pt x="4" y="26"/>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1620"/>
              <p:cNvSpPr>
                <a:spLocks/>
              </p:cNvSpPr>
              <p:nvPr/>
            </p:nvSpPr>
            <p:spPr bwMode="auto">
              <a:xfrm>
                <a:off x="5589" y="5944"/>
                <a:ext cx="111" cy="130"/>
              </a:xfrm>
              <a:custGeom>
                <a:avLst/>
                <a:gdLst/>
                <a:ahLst/>
                <a:cxnLst>
                  <a:cxn ang="0">
                    <a:pos x="7" y="14"/>
                  </a:cxn>
                  <a:cxn ang="0">
                    <a:pos x="0" y="50"/>
                  </a:cxn>
                  <a:cxn ang="0">
                    <a:pos x="0" y="91"/>
                  </a:cxn>
                  <a:cxn ang="0">
                    <a:pos x="4" y="105"/>
                  </a:cxn>
                  <a:cxn ang="0">
                    <a:pos x="7" y="120"/>
                  </a:cxn>
                  <a:cxn ang="0">
                    <a:pos x="14" y="122"/>
                  </a:cxn>
                  <a:cxn ang="0">
                    <a:pos x="21" y="124"/>
                  </a:cxn>
                  <a:cxn ang="0">
                    <a:pos x="26" y="127"/>
                  </a:cxn>
                  <a:cxn ang="0">
                    <a:pos x="33" y="127"/>
                  </a:cxn>
                  <a:cxn ang="0">
                    <a:pos x="38" y="129"/>
                  </a:cxn>
                  <a:cxn ang="0">
                    <a:pos x="69" y="129"/>
                  </a:cxn>
                  <a:cxn ang="0">
                    <a:pos x="76" y="127"/>
                  </a:cxn>
                  <a:cxn ang="0">
                    <a:pos x="81" y="127"/>
                  </a:cxn>
                  <a:cxn ang="0">
                    <a:pos x="88" y="124"/>
                  </a:cxn>
                  <a:cxn ang="0">
                    <a:pos x="95" y="124"/>
                  </a:cxn>
                  <a:cxn ang="0">
                    <a:pos x="100" y="122"/>
                  </a:cxn>
                  <a:cxn ang="0">
                    <a:pos x="107" y="120"/>
                  </a:cxn>
                  <a:cxn ang="0">
                    <a:pos x="110" y="88"/>
                  </a:cxn>
                  <a:cxn ang="0">
                    <a:pos x="110" y="28"/>
                  </a:cxn>
                  <a:cxn ang="0">
                    <a:pos x="107" y="2"/>
                  </a:cxn>
                  <a:cxn ang="0">
                    <a:pos x="100" y="2"/>
                  </a:cxn>
                  <a:cxn ang="0">
                    <a:pos x="95" y="0"/>
                  </a:cxn>
                  <a:cxn ang="0">
                    <a:pos x="57" y="0"/>
                  </a:cxn>
                  <a:cxn ang="0">
                    <a:pos x="50" y="2"/>
                  </a:cxn>
                  <a:cxn ang="0">
                    <a:pos x="45" y="2"/>
                  </a:cxn>
                  <a:cxn ang="0">
                    <a:pos x="38" y="4"/>
                  </a:cxn>
                  <a:cxn ang="0">
                    <a:pos x="33" y="4"/>
                  </a:cxn>
                  <a:cxn ang="0">
                    <a:pos x="26" y="7"/>
                  </a:cxn>
                  <a:cxn ang="0">
                    <a:pos x="21" y="9"/>
                  </a:cxn>
                  <a:cxn ang="0">
                    <a:pos x="7" y="14"/>
                  </a:cxn>
                </a:cxnLst>
                <a:rect l="0" t="0" r="r" b="b"/>
                <a:pathLst>
                  <a:path w="111" h="130">
                    <a:moveTo>
                      <a:pt x="7" y="14"/>
                    </a:moveTo>
                    <a:lnTo>
                      <a:pt x="0" y="50"/>
                    </a:lnTo>
                    <a:lnTo>
                      <a:pt x="0" y="91"/>
                    </a:lnTo>
                    <a:lnTo>
                      <a:pt x="4" y="105"/>
                    </a:lnTo>
                    <a:lnTo>
                      <a:pt x="7" y="120"/>
                    </a:lnTo>
                    <a:lnTo>
                      <a:pt x="14" y="122"/>
                    </a:lnTo>
                    <a:lnTo>
                      <a:pt x="21" y="124"/>
                    </a:lnTo>
                    <a:lnTo>
                      <a:pt x="26" y="127"/>
                    </a:lnTo>
                    <a:lnTo>
                      <a:pt x="33" y="127"/>
                    </a:lnTo>
                    <a:lnTo>
                      <a:pt x="38" y="129"/>
                    </a:lnTo>
                    <a:lnTo>
                      <a:pt x="69" y="129"/>
                    </a:lnTo>
                    <a:lnTo>
                      <a:pt x="76" y="127"/>
                    </a:lnTo>
                    <a:lnTo>
                      <a:pt x="81" y="127"/>
                    </a:lnTo>
                    <a:lnTo>
                      <a:pt x="88" y="124"/>
                    </a:lnTo>
                    <a:lnTo>
                      <a:pt x="95" y="124"/>
                    </a:lnTo>
                    <a:lnTo>
                      <a:pt x="100" y="122"/>
                    </a:lnTo>
                    <a:lnTo>
                      <a:pt x="107" y="120"/>
                    </a:lnTo>
                    <a:lnTo>
                      <a:pt x="110" y="88"/>
                    </a:lnTo>
                    <a:lnTo>
                      <a:pt x="110" y="28"/>
                    </a:lnTo>
                    <a:lnTo>
                      <a:pt x="107" y="2"/>
                    </a:lnTo>
                    <a:lnTo>
                      <a:pt x="100" y="2"/>
                    </a:lnTo>
                    <a:lnTo>
                      <a:pt x="95" y="0"/>
                    </a:lnTo>
                    <a:lnTo>
                      <a:pt x="57" y="0"/>
                    </a:lnTo>
                    <a:lnTo>
                      <a:pt x="50" y="2"/>
                    </a:lnTo>
                    <a:lnTo>
                      <a:pt x="45" y="2"/>
                    </a:lnTo>
                    <a:lnTo>
                      <a:pt x="38" y="4"/>
                    </a:lnTo>
                    <a:lnTo>
                      <a:pt x="33" y="4"/>
                    </a:lnTo>
                    <a:lnTo>
                      <a:pt x="26" y="7"/>
                    </a:lnTo>
                    <a:lnTo>
                      <a:pt x="21" y="9"/>
                    </a:lnTo>
                    <a:lnTo>
                      <a:pt x="7" y="14"/>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5" name="Freeform 1621"/>
              <p:cNvSpPr>
                <a:spLocks/>
              </p:cNvSpPr>
              <p:nvPr/>
            </p:nvSpPr>
            <p:spPr bwMode="auto">
              <a:xfrm>
                <a:off x="5589" y="5947"/>
                <a:ext cx="106" cy="125"/>
              </a:xfrm>
              <a:custGeom>
                <a:avLst/>
                <a:gdLst/>
                <a:ahLst/>
                <a:cxnLst>
                  <a:cxn ang="0">
                    <a:pos x="7" y="26"/>
                  </a:cxn>
                  <a:cxn ang="0">
                    <a:pos x="4" y="38"/>
                  </a:cxn>
                  <a:cxn ang="0">
                    <a:pos x="2" y="47"/>
                  </a:cxn>
                  <a:cxn ang="0">
                    <a:pos x="0" y="60"/>
                  </a:cxn>
                  <a:cxn ang="0">
                    <a:pos x="2" y="71"/>
                  </a:cxn>
                  <a:cxn ang="0">
                    <a:pos x="2" y="86"/>
                  </a:cxn>
                  <a:cxn ang="0">
                    <a:pos x="7" y="98"/>
                  </a:cxn>
                  <a:cxn ang="0">
                    <a:pos x="11" y="112"/>
                  </a:cxn>
                  <a:cxn ang="0">
                    <a:pos x="16" y="117"/>
                  </a:cxn>
                  <a:cxn ang="0">
                    <a:pos x="21" y="120"/>
                  </a:cxn>
                  <a:cxn ang="0">
                    <a:pos x="28" y="120"/>
                  </a:cxn>
                  <a:cxn ang="0">
                    <a:pos x="33" y="122"/>
                  </a:cxn>
                  <a:cxn ang="0">
                    <a:pos x="40" y="122"/>
                  </a:cxn>
                  <a:cxn ang="0">
                    <a:pos x="45" y="124"/>
                  </a:cxn>
                  <a:cxn ang="0">
                    <a:pos x="62" y="124"/>
                  </a:cxn>
                  <a:cxn ang="0">
                    <a:pos x="69" y="122"/>
                  </a:cxn>
                  <a:cxn ang="0">
                    <a:pos x="74" y="122"/>
                  </a:cxn>
                  <a:cxn ang="0">
                    <a:pos x="81" y="120"/>
                  </a:cxn>
                  <a:cxn ang="0">
                    <a:pos x="86" y="120"/>
                  </a:cxn>
                  <a:cxn ang="0">
                    <a:pos x="91" y="117"/>
                  </a:cxn>
                  <a:cxn ang="0">
                    <a:pos x="98" y="115"/>
                  </a:cxn>
                  <a:cxn ang="0">
                    <a:pos x="103" y="112"/>
                  </a:cxn>
                  <a:cxn ang="0">
                    <a:pos x="105" y="83"/>
                  </a:cxn>
                  <a:cxn ang="0">
                    <a:pos x="105" y="28"/>
                  </a:cxn>
                  <a:cxn ang="0">
                    <a:pos x="103" y="2"/>
                  </a:cxn>
                  <a:cxn ang="0">
                    <a:pos x="79" y="2"/>
                  </a:cxn>
                  <a:cxn ang="0">
                    <a:pos x="74" y="0"/>
                  </a:cxn>
                  <a:cxn ang="0">
                    <a:pos x="62" y="0"/>
                  </a:cxn>
                  <a:cxn ang="0">
                    <a:pos x="57" y="2"/>
                  </a:cxn>
                  <a:cxn ang="0">
                    <a:pos x="40" y="2"/>
                  </a:cxn>
                  <a:cxn ang="0">
                    <a:pos x="33" y="4"/>
                  </a:cxn>
                  <a:cxn ang="0">
                    <a:pos x="28" y="7"/>
                  </a:cxn>
                  <a:cxn ang="0">
                    <a:pos x="21" y="9"/>
                  </a:cxn>
                  <a:cxn ang="0">
                    <a:pos x="11" y="14"/>
                  </a:cxn>
                  <a:cxn ang="0">
                    <a:pos x="7" y="26"/>
                  </a:cxn>
                </a:cxnLst>
                <a:rect l="0" t="0" r="r" b="b"/>
                <a:pathLst>
                  <a:path w="106" h="125">
                    <a:moveTo>
                      <a:pt x="7" y="26"/>
                    </a:moveTo>
                    <a:lnTo>
                      <a:pt x="4" y="38"/>
                    </a:lnTo>
                    <a:lnTo>
                      <a:pt x="2" y="47"/>
                    </a:lnTo>
                    <a:lnTo>
                      <a:pt x="0" y="60"/>
                    </a:lnTo>
                    <a:lnTo>
                      <a:pt x="2" y="71"/>
                    </a:lnTo>
                    <a:lnTo>
                      <a:pt x="2" y="86"/>
                    </a:lnTo>
                    <a:lnTo>
                      <a:pt x="7" y="98"/>
                    </a:lnTo>
                    <a:lnTo>
                      <a:pt x="11" y="112"/>
                    </a:lnTo>
                    <a:lnTo>
                      <a:pt x="16" y="117"/>
                    </a:lnTo>
                    <a:lnTo>
                      <a:pt x="21" y="120"/>
                    </a:lnTo>
                    <a:lnTo>
                      <a:pt x="28" y="120"/>
                    </a:lnTo>
                    <a:lnTo>
                      <a:pt x="33" y="122"/>
                    </a:lnTo>
                    <a:lnTo>
                      <a:pt x="40" y="122"/>
                    </a:lnTo>
                    <a:lnTo>
                      <a:pt x="45" y="124"/>
                    </a:lnTo>
                    <a:lnTo>
                      <a:pt x="62" y="124"/>
                    </a:lnTo>
                    <a:lnTo>
                      <a:pt x="69" y="122"/>
                    </a:lnTo>
                    <a:lnTo>
                      <a:pt x="74" y="122"/>
                    </a:lnTo>
                    <a:lnTo>
                      <a:pt x="81" y="120"/>
                    </a:lnTo>
                    <a:lnTo>
                      <a:pt x="86" y="120"/>
                    </a:lnTo>
                    <a:lnTo>
                      <a:pt x="91" y="117"/>
                    </a:lnTo>
                    <a:lnTo>
                      <a:pt x="98" y="115"/>
                    </a:lnTo>
                    <a:lnTo>
                      <a:pt x="103" y="112"/>
                    </a:lnTo>
                    <a:lnTo>
                      <a:pt x="105" y="83"/>
                    </a:lnTo>
                    <a:lnTo>
                      <a:pt x="105" y="28"/>
                    </a:lnTo>
                    <a:lnTo>
                      <a:pt x="103" y="2"/>
                    </a:lnTo>
                    <a:lnTo>
                      <a:pt x="79" y="2"/>
                    </a:lnTo>
                    <a:lnTo>
                      <a:pt x="74" y="0"/>
                    </a:lnTo>
                    <a:lnTo>
                      <a:pt x="62" y="0"/>
                    </a:lnTo>
                    <a:lnTo>
                      <a:pt x="57" y="2"/>
                    </a:lnTo>
                    <a:lnTo>
                      <a:pt x="40" y="2"/>
                    </a:lnTo>
                    <a:lnTo>
                      <a:pt x="33" y="4"/>
                    </a:lnTo>
                    <a:lnTo>
                      <a:pt x="28" y="7"/>
                    </a:lnTo>
                    <a:lnTo>
                      <a:pt x="21" y="9"/>
                    </a:lnTo>
                    <a:lnTo>
                      <a:pt x="11" y="14"/>
                    </a:lnTo>
                    <a:lnTo>
                      <a:pt x="7" y="2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1622"/>
              <p:cNvSpPr>
                <a:spLocks/>
              </p:cNvSpPr>
              <p:nvPr/>
            </p:nvSpPr>
            <p:spPr bwMode="auto">
              <a:xfrm>
                <a:off x="5592" y="5949"/>
                <a:ext cx="100" cy="118"/>
              </a:xfrm>
              <a:custGeom>
                <a:avLst/>
                <a:gdLst/>
                <a:ahLst/>
                <a:cxnLst>
                  <a:cxn ang="0">
                    <a:pos x="0" y="57"/>
                  </a:cxn>
                  <a:cxn ang="0">
                    <a:pos x="2" y="69"/>
                  </a:cxn>
                  <a:cxn ang="0">
                    <a:pos x="2" y="81"/>
                  </a:cxn>
                  <a:cxn ang="0">
                    <a:pos x="7" y="93"/>
                  </a:cxn>
                  <a:cxn ang="0">
                    <a:pos x="11" y="107"/>
                  </a:cxn>
                  <a:cxn ang="0">
                    <a:pos x="26" y="115"/>
                  </a:cxn>
                  <a:cxn ang="0">
                    <a:pos x="33" y="115"/>
                  </a:cxn>
                  <a:cxn ang="0">
                    <a:pos x="38" y="117"/>
                  </a:cxn>
                  <a:cxn ang="0">
                    <a:pos x="64" y="117"/>
                  </a:cxn>
                  <a:cxn ang="0">
                    <a:pos x="69" y="115"/>
                  </a:cxn>
                  <a:cxn ang="0">
                    <a:pos x="76" y="115"/>
                  </a:cxn>
                  <a:cxn ang="0">
                    <a:pos x="95" y="105"/>
                  </a:cxn>
                  <a:cxn ang="0">
                    <a:pos x="100" y="79"/>
                  </a:cxn>
                  <a:cxn ang="0">
                    <a:pos x="100" y="28"/>
                  </a:cxn>
                  <a:cxn ang="0">
                    <a:pos x="95" y="4"/>
                  </a:cxn>
                  <a:cxn ang="0">
                    <a:pos x="91" y="4"/>
                  </a:cxn>
                  <a:cxn ang="0">
                    <a:pos x="86" y="2"/>
                  </a:cxn>
                  <a:cxn ang="0">
                    <a:pos x="69" y="2"/>
                  </a:cxn>
                  <a:cxn ang="0">
                    <a:pos x="64" y="0"/>
                  </a:cxn>
                  <a:cxn ang="0">
                    <a:pos x="52" y="0"/>
                  </a:cxn>
                  <a:cxn ang="0">
                    <a:pos x="47" y="2"/>
                  </a:cxn>
                  <a:cxn ang="0">
                    <a:pos x="38" y="2"/>
                  </a:cxn>
                  <a:cxn ang="0">
                    <a:pos x="31" y="4"/>
                  </a:cxn>
                  <a:cxn ang="0">
                    <a:pos x="11" y="14"/>
                  </a:cxn>
                  <a:cxn ang="0">
                    <a:pos x="7" y="26"/>
                  </a:cxn>
                  <a:cxn ang="0">
                    <a:pos x="2" y="45"/>
                  </a:cxn>
                  <a:cxn ang="0">
                    <a:pos x="0" y="57"/>
                  </a:cxn>
                </a:cxnLst>
                <a:rect l="0" t="0" r="r" b="b"/>
                <a:pathLst>
                  <a:path w="100" h="118">
                    <a:moveTo>
                      <a:pt x="0" y="57"/>
                    </a:moveTo>
                    <a:lnTo>
                      <a:pt x="2" y="69"/>
                    </a:lnTo>
                    <a:lnTo>
                      <a:pt x="2" y="81"/>
                    </a:lnTo>
                    <a:lnTo>
                      <a:pt x="7" y="93"/>
                    </a:lnTo>
                    <a:lnTo>
                      <a:pt x="11" y="107"/>
                    </a:lnTo>
                    <a:lnTo>
                      <a:pt x="26" y="115"/>
                    </a:lnTo>
                    <a:lnTo>
                      <a:pt x="33" y="115"/>
                    </a:lnTo>
                    <a:lnTo>
                      <a:pt x="38" y="117"/>
                    </a:lnTo>
                    <a:lnTo>
                      <a:pt x="64" y="117"/>
                    </a:lnTo>
                    <a:lnTo>
                      <a:pt x="69" y="115"/>
                    </a:lnTo>
                    <a:lnTo>
                      <a:pt x="76" y="115"/>
                    </a:lnTo>
                    <a:lnTo>
                      <a:pt x="95" y="105"/>
                    </a:lnTo>
                    <a:lnTo>
                      <a:pt x="100" y="79"/>
                    </a:lnTo>
                    <a:lnTo>
                      <a:pt x="100" y="28"/>
                    </a:lnTo>
                    <a:lnTo>
                      <a:pt x="95" y="4"/>
                    </a:lnTo>
                    <a:lnTo>
                      <a:pt x="91" y="4"/>
                    </a:lnTo>
                    <a:lnTo>
                      <a:pt x="86" y="2"/>
                    </a:lnTo>
                    <a:lnTo>
                      <a:pt x="69" y="2"/>
                    </a:lnTo>
                    <a:lnTo>
                      <a:pt x="64" y="0"/>
                    </a:lnTo>
                    <a:lnTo>
                      <a:pt x="52" y="0"/>
                    </a:lnTo>
                    <a:lnTo>
                      <a:pt x="47" y="2"/>
                    </a:lnTo>
                    <a:lnTo>
                      <a:pt x="38" y="2"/>
                    </a:lnTo>
                    <a:lnTo>
                      <a:pt x="31" y="4"/>
                    </a:lnTo>
                    <a:lnTo>
                      <a:pt x="11" y="14"/>
                    </a:lnTo>
                    <a:lnTo>
                      <a:pt x="7" y="26"/>
                    </a:lnTo>
                    <a:lnTo>
                      <a:pt x="2" y="45"/>
                    </a:lnTo>
                    <a:lnTo>
                      <a:pt x="0" y="57"/>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7" name="Freeform 1623"/>
              <p:cNvSpPr>
                <a:spLocks/>
              </p:cNvSpPr>
              <p:nvPr/>
            </p:nvSpPr>
            <p:spPr bwMode="auto">
              <a:xfrm>
                <a:off x="5594" y="5952"/>
                <a:ext cx="96" cy="112"/>
              </a:xfrm>
              <a:custGeom>
                <a:avLst/>
                <a:gdLst/>
                <a:ahLst/>
                <a:cxnLst>
                  <a:cxn ang="0">
                    <a:pos x="2" y="76"/>
                  </a:cxn>
                  <a:cxn ang="0">
                    <a:pos x="7" y="86"/>
                  </a:cxn>
                  <a:cxn ang="0">
                    <a:pos x="11" y="100"/>
                  </a:cxn>
                  <a:cxn ang="0">
                    <a:pos x="16" y="103"/>
                  </a:cxn>
                  <a:cxn ang="0">
                    <a:pos x="31" y="110"/>
                  </a:cxn>
                  <a:cxn ang="0">
                    <a:pos x="35" y="110"/>
                  </a:cxn>
                  <a:cxn ang="0">
                    <a:pos x="40" y="112"/>
                  </a:cxn>
                  <a:cxn ang="0">
                    <a:pos x="55" y="112"/>
                  </a:cxn>
                  <a:cxn ang="0">
                    <a:pos x="60" y="110"/>
                  </a:cxn>
                  <a:cxn ang="0">
                    <a:pos x="64" y="110"/>
                  </a:cxn>
                  <a:cxn ang="0">
                    <a:pos x="69" y="107"/>
                  </a:cxn>
                  <a:cxn ang="0">
                    <a:pos x="76" y="105"/>
                  </a:cxn>
                  <a:cxn ang="0">
                    <a:pos x="91" y="98"/>
                  </a:cxn>
                  <a:cxn ang="0">
                    <a:pos x="93" y="74"/>
                  </a:cxn>
                  <a:cxn ang="0">
                    <a:pos x="95" y="52"/>
                  </a:cxn>
                  <a:cxn ang="0">
                    <a:pos x="91" y="4"/>
                  </a:cxn>
                  <a:cxn ang="0">
                    <a:pos x="79" y="4"/>
                  </a:cxn>
                  <a:cxn ang="0">
                    <a:pos x="74" y="2"/>
                  </a:cxn>
                  <a:cxn ang="0">
                    <a:pos x="60" y="2"/>
                  </a:cxn>
                  <a:cxn ang="0">
                    <a:pos x="55" y="0"/>
                  </a:cxn>
                  <a:cxn ang="0">
                    <a:pos x="50" y="0"/>
                  </a:cxn>
                  <a:cxn ang="0">
                    <a:pos x="45" y="2"/>
                  </a:cxn>
                  <a:cxn ang="0">
                    <a:pos x="35" y="2"/>
                  </a:cxn>
                  <a:cxn ang="0">
                    <a:pos x="16" y="11"/>
                  </a:cxn>
                  <a:cxn ang="0">
                    <a:pos x="11" y="16"/>
                  </a:cxn>
                  <a:cxn ang="0">
                    <a:pos x="7" y="23"/>
                  </a:cxn>
                  <a:cxn ang="0">
                    <a:pos x="4" y="35"/>
                  </a:cxn>
                  <a:cxn ang="0">
                    <a:pos x="0" y="55"/>
                  </a:cxn>
                  <a:cxn ang="0">
                    <a:pos x="0" y="64"/>
                  </a:cxn>
                  <a:cxn ang="0">
                    <a:pos x="2" y="76"/>
                  </a:cxn>
                </a:cxnLst>
                <a:rect l="0" t="0" r="r" b="b"/>
                <a:pathLst>
                  <a:path w="96" h="112">
                    <a:moveTo>
                      <a:pt x="2" y="76"/>
                    </a:moveTo>
                    <a:lnTo>
                      <a:pt x="7" y="86"/>
                    </a:lnTo>
                    <a:lnTo>
                      <a:pt x="11" y="100"/>
                    </a:lnTo>
                    <a:lnTo>
                      <a:pt x="16" y="103"/>
                    </a:lnTo>
                    <a:lnTo>
                      <a:pt x="31" y="110"/>
                    </a:lnTo>
                    <a:lnTo>
                      <a:pt x="35" y="110"/>
                    </a:lnTo>
                    <a:lnTo>
                      <a:pt x="40" y="112"/>
                    </a:lnTo>
                    <a:lnTo>
                      <a:pt x="55" y="112"/>
                    </a:lnTo>
                    <a:lnTo>
                      <a:pt x="60" y="110"/>
                    </a:lnTo>
                    <a:lnTo>
                      <a:pt x="64" y="110"/>
                    </a:lnTo>
                    <a:lnTo>
                      <a:pt x="69" y="107"/>
                    </a:lnTo>
                    <a:lnTo>
                      <a:pt x="76" y="105"/>
                    </a:lnTo>
                    <a:lnTo>
                      <a:pt x="91" y="98"/>
                    </a:lnTo>
                    <a:lnTo>
                      <a:pt x="93" y="74"/>
                    </a:lnTo>
                    <a:lnTo>
                      <a:pt x="95" y="52"/>
                    </a:lnTo>
                    <a:lnTo>
                      <a:pt x="91" y="4"/>
                    </a:lnTo>
                    <a:lnTo>
                      <a:pt x="79" y="4"/>
                    </a:lnTo>
                    <a:lnTo>
                      <a:pt x="74" y="2"/>
                    </a:lnTo>
                    <a:lnTo>
                      <a:pt x="60" y="2"/>
                    </a:lnTo>
                    <a:lnTo>
                      <a:pt x="55" y="0"/>
                    </a:lnTo>
                    <a:lnTo>
                      <a:pt x="50" y="0"/>
                    </a:lnTo>
                    <a:lnTo>
                      <a:pt x="45" y="2"/>
                    </a:lnTo>
                    <a:lnTo>
                      <a:pt x="35" y="2"/>
                    </a:lnTo>
                    <a:lnTo>
                      <a:pt x="16" y="11"/>
                    </a:lnTo>
                    <a:lnTo>
                      <a:pt x="11" y="16"/>
                    </a:lnTo>
                    <a:lnTo>
                      <a:pt x="7" y="23"/>
                    </a:lnTo>
                    <a:lnTo>
                      <a:pt x="4" y="35"/>
                    </a:lnTo>
                    <a:lnTo>
                      <a:pt x="0" y="55"/>
                    </a:lnTo>
                    <a:lnTo>
                      <a:pt x="0" y="64"/>
                    </a:lnTo>
                    <a:lnTo>
                      <a:pt x="2" y="76"/>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1624"/>
              <p:cNvSpPr>
                <a:spLocks/>
              </p:cNvSpPr>
              <p:nvPr/>
            </p:nvSpPr>
            <p:spPr bwMode="auto">
              <a:xfrm>
                <a:off x="5596" y="5956"/>
                <a:ext cx="89" cy="106"/>
              </a:xfrm>
              <a:custGeom>
                <a:avLst/>
                <a:gdLst/>
                <a:ahLst/>
                <a:cxnLst>
                  <a:cxn ang="0">
                    <a:pos x="0" y="50"/>
                  </a:cxn>
                  <a:cxn ang="0">
                    <a:pos x="0" y="60"/>
                  </a:cxn>
                  <a:cxn ang="0">
                    <a:pos x="2" y="69"/>
                  </a:cxn>
                  <a:cxn ang="0">
                    <a:pos x="7" y="79"/>
                  </a:cxn>
                  <a:cxn ang="0">
                    <a:pos x="12" y="91"/>
                  </a:cxn>
                  <a:cxn ang="0">
                    <a:pos x="16" y="93"/>
                  </a:cxn>
                  <a:cxn ang="0">
                    <a:pos x="21" y="98"/>
                  </a:cxn>
                  <a:cxn ang="0">
                    <a:pos x="26" y="100"/>
                  </a:cxn>
                  <a:cxn ang="0">
                    <a:pos x="31" y="100"/>
                  </a:cxn>
                  <a:cxn ang="0">
                    <a:pos x="33" y="103"/>
                  </a:cxn>
                  <a:cxn ang="0">
                    <a:pos x="38" y="103"/>
                  </a:cxn>
                  <a:cxn ang="0">
                    <a:pos x="43" y="105"/>
                  </a:cxn>
                  <a:cxn ang="0">
                    <a:pos x="48" y="105"/>
                  </a:cxn>
                  <a:cxn ang="0">
                    <a:pos x="52" y="103"/>
                  </a:cxn>
                  <a:cxn ang="0">
                    <a:pos x="57" y="103"/>
                  </a:cxn>
                  <a:cxn ang="0">
                    <a:pos x="62" y="100"/>
                  </a:cxn>
                  <a:cxn ang="0">
                    <a:pos x="64" y="100"/>
                  </a:cxn>
                  <a:cxn ang="0">
                    <a:pos x="69" y="98"/>
                  </a:cxn>
                  <a:cxn ang="0">
                    <a:pos x="74" y="96"/>
                  </a:cxn>
                  <a:cxn ang="0">
                    <a:pos x="79" y="93"/>
                  </a:cxn>
                  <a:cxn ang="0">
                    <a:pos x="84" y="88"/>
                  </a:cxn>
                  <a:cxn ang="0">
                    <a:pos x="86" y="79"/>
                  </a:cxn>
                  <a:cxn ang="0">
                    <a:pos x="88" y="67"/>
                  </a:cxn>
                  <a:cxn ang="0">
                    <a:pos x="88" y="26"/>
                  </a:cxn>
                  <a:cxn ang="0">
                    <a:pos x="86" y="14"/>
                  </a:cxn>
                  <a:cxn ang="0">
                    <a:pos x="84" y="4"/>
                  </a:cxn>
                  <a:cxn ang="0">
                    <a:pos x="79" y="2"/>
                  </a:cxn>
                  <a:cxn ang="0">
                    <a:pos x="69" y="2"/>
                  </a:cxn>
                  <a:cxn ang="0">
                    <a:pos x="64" y="0"/>
                  </a:cxn>
                  <a:cxn ang="0">
                    <a:pos x="33" y="0"/>
                  </a:cxn>
                  <a:cxn ang="0">
                    <a:pos x="28" y="2"/>
                  </a:cxn>
                  <a:cxn ang="0">
                    <a:pos x="26" y="4"/>
                  </a:cxn>
                  <a:cxn ang="0">
                    <a:pos x="16" y="9"/>
                  </a:cxn>
                  <a:cxn ang="0">
                    <a:pos x="12" y="14"/>
                  </a:cxn>
                  <a:cxn ang="0">
                    <a:pos x="7" y="21"/>
                  </a:cxn>
                  <a:cxn ang="0">
                    <a:pos x="0" y="50"/>
                  </a:cxn>
                </a:cxnLst>
                <a:rect l="0" t="0" r="r" b="b"/>
                <a:pathLst>
                  <a:path w="89" h="106">
                    <a:moveTo>
                      <a:pt x="0" y="50"/>
                    </a:moveTo>
                    <a:lnTo>
                      <a:pt x="0" y="60"/>
                    </a:lnTo>
                    <a:lnTo>
                      <a:pt x="2" y="69"/>
                    </a:lnTo>
                    <a:lnTo>
                      <a:pt x="7" y="79"/>
                    </a:lnTo>
                    <a:lnTo>
                      <a:pt x="12" y="91"/>
                    </a:lnTo>
                    <a:lnTo>
                      <a:pt x="16" y="93"/>
                    </a:lnTo>
                    <a:lnTo>
                      <a:pt x="21" y="98"/>
                    </a:lnTo>
                    <a:lnTo>
                      <a:pt x="26" y="100"/>
                    </a:lnTo>
                    <a:lnTo>
                      <a:pt x="31" y="100"/>
                    </a:lnTo>
                    <a:lnTo>
                      <a:pt x="33" y="103"/>
                    </a:lnTo>
                    <a:lnTo>
                      <a:pt x="38" y="103"/>
                    </a:lnTo>
                    <a:lnTo>
                      <a:pt x="43" y="105"/>
                    </a:lnTo>
                    <a:lnTo>
                      <a:pt x="48" y="105"/>
                    </a:lnTo>
                    <a:lnTo>
                      <a:pt x="52" y="103"/>
                    </a:lnTo>
                    <a:lnTo>
                      <a:pt x="57" y="103"/>
                    </a:lnTo>
                    <a:lnTo>
                      <a:pt x="62" y="100"/>
                    </a:lnTo>
                    <a:lnTo>
                      <a:pt x="64" y="100"/>
                    </a:lnTo>
                    <a:lnTo>
                      <a:pt x="69" y="98"/>
                    </a:lnTo>
                    <a:lnTo>
                      <a:pt x="74" y="96"/>
                    </a:lnTo>
                    <a:lnTo>
                      <a:pt x="79" y="93"/>
                    </a:lnTo>
                    <a:lnTo>
                      <a:pt x="84" y="88"/>
                    </a:lnTo>
                    <a:lnTo>
                      <a:pt x="86" y="79"/>
                    </a:lnTo>
                    <a:lnTo>
                      <a:pt x="88" y="67"/>
                    </a:lnTo>
                    <a:lnTo>
                      <a:pt x="88" y="26"/>
                    </a:lnTo>
                    <a:lnTo>
                      <a:pt x="86" y="14"/>
                    </a:lnTo>
                    <a:lnTo>
                      <a:pt x="84" y="4"/>
                    </a:lnTo>
                    <a:lnTo>
                      <a:pt x="79" y="2"/>
                    </a:lnTo>
                    <a:lnTo>
                      <a:pt x="69" y="2"/>
                    </a:lnTo>
                    <a:lnTo>
                      <a:pt x="64" y="0"/>
                    </a:lnTo>
                    <a:lnTo>
                      <a:pt x="33" y="0"/>
                    </a:lnTo>
                    <a:lnTo>
                      <a:pt x="28" y="2"/>
                    </a:lnTo>
                    <a:lnTo>
                      <a:pt x="26" y="4"/>
                    </a:lnTo>
                    <a:lnTo>
                      <a:pt x="16" y="9"/>
                    </a:lnTo>
                    <a:lnTo>
                      <a:pt x="12" y="14"/>
                    </a:lnTo>
                    <a:lnTo>
                      <a:pt x="7" y="21"/>
                    </a:lnTo>
                    <a:lnTo>
                      <a:pt x="0"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9" name="Freeform 1625"/>
              <p:cNvSpPr>
                <a:spLocks/>
              </p:cNvSpPr>
              <p:nvPr/>
            </p:nvSpPr>
            <p:spPr bwMode="auto">
              <a:xfrm>
                <a:off x="5599" y="5959"/>
                <a:ext cx="84" cy="98"/>
              </a:xfrm>
              <a:custGeom>
                <a:avLst/>
                <a:gdLst/>
                <a:ahLst/>
                <a:cxnLst>
                  <a:cxn ang="0">
                    <a:pos x="2" y="64"/>
                  </a:cxn>
                  <a:cxn ang="0">
                    <a:pos x="12" y="84"/>
                  </a:cxn>
                  <a:cxn ang="0">
                    <a:pos x="16" y="88"/>
                  </a:cxn>
                  <a:cxn ang="0">
                    <a:pos x="21" y="91"/>
                  </a:cxn>
                  <a:cxn ang="0">
                    <a:pos x="24" y="93"/>
                  </a:cxn>
                  <a:cxn ang="0">
                    <a:pos x="28" y="96"/>
                  </a:cxn>
                  <a:cxn ang="0">
                    <a:pos x="33" y="98"/>
                  </a:cxn>
                  <a:cxn ang="0">
                    <a:pos x="48" y="98"/>
                  </a:cxn>
                  <a:cxn ang="0">
                    <a:pos x="52" y="96"/>
                  </a:cxn>
                  <a:cxn ang="0">
                    <a:pos x="57" y="96"/>
                  </a:cxn>
                  <a:cxn ang="0">
                    <a:pos x="60" y="93"/>
                  </a:cxn>
                  <a:cxn ang="0">
                    <a:pos x="69" y="88"/>
                  </a:cxn>
                  <a:cxn ang="0">
                    <a:pos x="72" y="86"/>
                  </a:cxn>
                  <a:cxn ang="0">
                    <a:pos x="76" y="84"/>
                  </a:cxn>
                  <a:cxn ang="0">
                    <a:pos x="79" y="72"/>
                  </a:cxn>
                  <a:cxn ang="0">
                    <a:pos x="81" y="64"/>
                  </a:cxn>
                  <a:cxn ang="0">
                    <a:pos x="84" y="52"/>
                  </a:cxn>
                  <a:cxn ang="0">
                    <a:pos x="84" y="43"/>
                  </a:cxn>
                  <a:cxn ang="0">
                    <a:pos x="81" y="33"/>
                  </a:cxn>
                  <a:cxn ang="0">
                    <a:pos x="81" y="24"/>
                  </a:cxn>
                  <a:cxn ang="0">
                    <a:pos x="76" y="4"/>
                  </a:cxn>
                  <a:cxn ang="0">
                    <a:pos x="72" y="4"/>
                  </a:cxn>
                  <a:cxn ang="0">
                    <a:pos x="69" y="2"/>
                  </a:cxn>
                  <a:cxn ang="0">
                    <a:pos x="60" y="2"/>
                  </a:cxn>
                  <a:cxn ang="0">
                    <a:pos x="57" y="0"/>
                  </a:cxn>
                  <a:cxn ang="0">
                    <a:pos x="31" y="0"/>
                  </a:cxn>
                  <a:cxn ang="0">
                    <a:pos x="28" y="2"/>
                  </a:cxn>
                  <a:cxn ang="0">
                    <a:pos x="24" y="4"/>
                  </a:cxn>
                  <a:cxn ang="0">
                    <a:pos x="21" y="7"/>
                  </a:cxn>
                  <a:cxn ang="0">
                    <a:pos x="16" y="9"/>
                  </a:cxn>
                  <a:cxn ang="0">
                    <a:pos x="12" y="14"/>
                  </a:cxn>
                  <a:cxn ang="0">
                    <a:pos x="7" y="21"/>
                  </a:cxn>
                  <a:cxn ang="0">
                    <a:pos x="2" y="31"/>
                  </a:cxn>
                  <a:cxn ang="0">
                    <a:pos x="0" y="38"/>
                  </a:cxn>
                  <a:cxn ang="0">
                    <a:pos x="0" y="55"/>
                  </a:cxn>
                  <a:cxn ang="0">
                    <a:pos x="2" y="64"/>
                  </a:cxn>
                </a:cxnLst>
                <a:rect l="0" t="0" r="r" b="b"/>
                <a:pathLst>
                  <a:path w="84" h="98">
                    <a:moveTo>
                      <a:pt x="2" y="64"/>
                    </a:moveTo>
                    <a:lnTo>
                      <a:pt x="12" y="84"/>
                    </a:lnTo>
                    <a:lnTo>
                      <a:pt x="16" y="88"/>
                    </a:lnTo>
                    <a:lnTo>
                      <a:pt x="21" y="91"/>
                    </a:lnTo>
                    <a:lnTo>
                      <a:pt x="24" y="93"/>
                    </a:lnTo>
                    <a:lnTo>
                      <a:pt x="28" y="96"/>
                    </a:lnTo>
                    <a:lnTo>
                      <a:pt x="33" y="98"/>
                    </a:lnTo>
                    <a:lnTo>
                      <a:pt x="48" y="98"/>
                    </a:lnTo>
                    <a:lnTo>
                      <a:pt x="52" y="96"/>
                    </a:lnTo>
                    <a:lnTo>
                      <a:pt x="57" y="96"/>
                    </a:lnTo>
                    <a:lnTo>
                      <a:pt x="60" y="93"/>
                    </a:lnTo>
                    <a:lnTo>
                      <a:pt x="69" y="88"/>
                    </a:lnTo>
                    <a:lnTo>
                      <a:pt x="72" y="86"/>
                    </a:lnTo>
                    <a:lnTo>
                      <a:pt x="76" y="84"/>
                    </a:lnTo>
                    <a:lnTo>
                      <a:pt x="79" y="72"/>
                    </a:lnTo>
                    <a:lnTo>
                      <a:pt x="81" y="64"/>
                    </a:lnTo>
                    <a:lnTo>
                      <a:pt x="84" y="52"/>
                    </a:lnTo>
                    <a:lnTo>
                      <a:pt x="84" y="43"/>
                    </a:lnTo>
                    <a:lnTo>
                      <a:pt x="81" y="33"/>
                    </a:lnTo>
                    <a:lnTo>
                      <a:pt x="81" y="24"/>
                    </a:lnTo>
                    <a:lnTo>
                      <a:pt x="76" y="4"/>
                    </a:lnTo>
                    <a:lnTo>
                      <a:pt x="72" y="4"/>
                    </a:lnTo>
                    <a:lnTo>
                      <a:pt x="69" y="2"/>
                    </a:lnTo>
                    <a:lnTo>
                      <a:pt x="60" y="2"/>
                    </a:lnTo>
                    <a:lnTo>
                      <a:pt x="57" y="0"/>
                    </a:lnTo>
                    <a:lnTo>
                      <a:pt x="31" y="0"/>
                    </a:lnTo>
                    <a:lnTo>
                      <a:pt x="28" y="2"/>
                    </a:lnTo>
                    <a:lnTo>
                      <a:pt x="24" y="4"/>
                    </a:lnTo>
                    <a:lnTo>
                      <a:pt x="21" y="7"/>
                    </a:lnTo>
                    <a:lnTo>
                      <a:pt x="16" y="9"/>
                    </a:lnTo>
                    <a:lnTo>
                      <a:pt x="12" y="14"/>
                    </a:lnTo>
                    <a:lnTo>
                      <a:pt x="7" y="21"/>
                    </a:lnTo>
                    <a:lnTo>
                      <a:pt x="2" y="31"/>
                    </a:lnTo>
                    <a:lnTo>
                      <a:pt x="0" y="38"/>
                    </a:lnTo>
                    <a:lnTo>
                      <a:pt x="0" y="55"/>
                    </a:lnTo>
                    <a:lnTo>
                      <a:pt x="2" y="6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1626"/>
              <p:cNvSpPr>
                <a:spLocks/>
              </p:cNvSpPr>
              <p:nvPr/>
            </p:nvSpPr>
            <p:spPr bwMode="auto">
              <a:xfrm>
                <a:off x="5500" y="5949"/>
                <a:ext cx="44"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4"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1" name="Freeform 1627"/>
              <p:cNvSpPr>
                <a:spLocks/>
              </p:cNvSpPr>
              <p:nvPr/>
            </p:nvSpPr>
            <p:spPr bwMode="auto">
              <a:xfrm>
                <a:off x="5500" y="5959"/>
                <a:ext cx="44" cy="7"/>
              </a:xfrm>
              <a:custGeom>
                <a:avLst/>
                <a:gdLst/>
                <a:ahLst/>
                <a:cxnLst>
                  <a:cxn ang="0">
                    <a:pos x="2" y="2"/>
                  </a:cxn>
                  <a:cxn ang="0">
                    <a:pos x="2" y="2"/>
                  </a:cxn>
                  <a:cxn ang="0">
                    <a:pos x="0" y="7"/>
                  </a:cxn>
                  <a:cxn ang="0">
                    <a:pos x="43" y="2"/>
                  </a:cxn>
                  <a:cxn ang="0">
                    <a:pos x="43" y="0"/>
                  </a:cxn>
                  <a:cxn ang="0">
                    <a:pos x="2" y="2"/>
                  </a:cxn>
                </a:cxnLst>
                <a:rect l="0" t="0" r="r" b="b"/>
                <a:pathLst>
                  <a:path w="44"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1628"/>
              <p:cNvSpPr>
                <a:spLocks/>
              </p:cNvSpPr>
              <p:nvPr/>
            </p:nvSpPr>
            <p:spPr bwMode="auto">
              <a:xfrm>
                <a:off x="5503" y="597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3" name="Freeform 1629"/>
              <p:cNvSpPr>
                <a:spLocks/>
              </p:cNvSpPr>
              <p:nvPr/>
            </p:nvSpPr>
            <p:spPr bwMode="auto">
              <a:xfrm>
                <a:off x="5503" y="597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1630"/>
              <p:cNvSpPr>
                <a:spLocks/>
              </p:cNvSpPr>
              <p:nvPr/>
            </p:nvSpPr>
            <p:spPr bwMode="auto">
              <a:xfrm>
                <a:off x="5500" y="5992"/>
                <a:ext cx="44" cy="5"/>
              </a:xfrm>
              <a:custGeom>
                <a:avLst/>
                <a:gdLst/>
                <a:ahLst/>
                <a:cxnLst>
                  <a:cxn ang="0">
                    <a:pos x="2" y="2"/>
                  </a:cxn>
                  <a:cxn ang="0">
                    <a:pos x="2" y="2"/>
                  </a:cxn>
                  <a:cxn ang="0">
                    <a:pos x="0" y="4"/>
                  </a:cxn>
                  <a:cxn ang="0">
                    <a:pos x="43" y="2"/>
                  </a:cxn>
                  <a:cxn ang="0">
                    <a:pos x="43" y="0"/>
                  </a:cxn>
                  <a:cxn ang="0">
                    <a:pos x="2" y="2"/>
                  </a:cxn>
                </a:cxnLst>
                <a:rect l="0" t="0" r="r" b="b"/>
                <a:pathLst>
                  <a:path w="44"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5" name="Freeform 1631"/>
              <p:cNvSpPr>
                <a:spLocks/>
              </p:cNvSpPr>
              <p:nvPr/>
            </p:nvSpPr>
            <p:spPr bwMode="auto">
              <a:xfrm>
                <a:off x="5503" y="5978"/>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1632"/>
              <p:cNvSpPr>
                <a:spLocks/>
              </p:cNvSpPr>
              <p:nvPr/>
            </p:nvSpPr>
            <p:spPr bwMode="auto">
              <a:xfrm>
                <a:off x="5503" y="6024"/>
                <a:ext cx="41" cy="4"/>
              </a:xfrm>
              <a:custGeom>
                <a:avLst/>
                <a:gdLst/>
                <a:ahLst/>
                <a:cxnLst>
                  <a:cxn ang="0">
                    <a:pos x="0" y="2"/>
                  </a:cxn>
                  <a:cxn ang="0">
                    <a:pos x="0" y="4"/>
                  </a:cxn>
                  <a:cxn ang="0">
                    <a:pos x="40" y="4"/>
                  </a:cxn>
                  <a:cxn ang="0">
                    <a:pos x="40" y="0"/>
                  </a:cxn>
                  <a:cxn ang="0">
                    <a:pos x="0" y="2"/>
                  </a:cxn>
                </a:cxnLst>
                <a:rect l="0" t="0" r="r" b="b"/>
                <a:pathLst>
                  <a:path w="41" h="4">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7" name="Freeform 1633"/>
              <p:cNvSpPr>
                <a:spLocks/>
              </p:cNvSpPr>
              <p:nvPr/>
            </p:nvSpPr>
            <p:spPr bwMode="auto">
              <a:xfrm>
                <a:off x="5589" y="6120"/>
                <a:ext cx="111" cy="9"/>
              </a:xfrm>
              <a:custGeom>
                <a:avLst/>
                <a:gdLst/>
                <a:ahLst/>
                <a:cxnLst>
                  <a:cxn ang="0">
                    <a:pos x="0" y="0"/>
                  </a:cxn>
                  <a:cxn ang="0">
                    <a:pos x="0" y="9"/>
                  </a:cxn>
                  <a:cxn ang="0">
                    <a:pos x="2" y="4"/>
                  </a:cxn>
                  <a:cxn ang="0">
                    <a:pos x="110" y="7"/>
                  </a:cxn>
                  <a:cxn ang="0">
                    <a:pos x="110" y="2"/>
                  </a:cxn>
                  <a:cxn ang="0">
                    <a:pos x="0" y="0"/>
                  </a:cxn>
                </a:cxnLst>
                <a:rect l="0" t="0" r="r" b="b"/>
                <a:pathLst>
                  <a:path w="111" h="9">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1634"/>
              <p:cNvSpPr>
                <a:spLocks/>
              </p:cNvSpPr>
              <p:nvPr/>
            </p:nvSpPr>
            <p:spPr bwMode="auto">
              <a:xfrm>
                <a:off x="5589" y="6124"/>
                <a:ext cx="111" cy="5"/>
              </a:xfrm>
              <a:custGeom>
                <a:avLst/>
                <a:gdLst/>
                <a:ahLst/>
                <a:cxnLst>
                  <a:cxn ang="0">
                    <a:pos x="2" y="0"/>
                  </a:cxn>
                  <a:cxn ang="0">
                    <a:pos x="2" y="0"/>
                  </a:cxn>
                  <a:cxn ang="0">
                    <a:pos x="0" y="2"/>
                  </a:cxn>
                  <a:cxn ang="0">
                    <a:pos x="110" y="4"/>
                  </a:cxn>
                  <a:cxn ang="0">
                    <a:pos x="110" y="2"/>
                  </a:cxn>
                  <a:cxn ang="0">
                    <a:pos x="2" y="0"/>
                  </a:cxn>
                </a:cxnLst>
                <a:rect l="0" t="0" r="r" b="b"/>
                <a:pathLst>
                  <a:path w="111"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9" name="Freeform 1635"/>
              <p:cNvSpPr>
                <a:spLocks/>
              </p:cNvSpPr>
              <p:nvPr/>
            </p:nvSpPr>
            <p:spPr bwMode="auto">
              <a:xfrm>
                <a:off x="5592" y="6120"/>
                <a:ext cx="19" cy="4"/>
              </a:xfrm>
              <a:custGeom>
                <a:avLst/>
                <a:gdLst/>
                <a:ahLst/>
                <a:cxnLst>
                  <a:cxn ang="0">
                    <a:pos x="0" y="0"/>
                  </a:cxn>
                  <a:cxn ang="0">
                    <a:pos x="0" y="4"/>
                  </a:cxn>
                  <a:cxn ang="0">
                    <a:pos x="19" y="4"/>
                  </a:cxn>
                  <a:cxn ang="0">
                    <a:pos x="19" y="2"/>
                  </a:cxn>
                  <a:cxn ang="0">
                    <a:pos x="0" y="0"/>
                  </a:cxn>
                </a:cxnLst>
                <a:rect l="0" t="0" r="r" b="b"/>
                <a:pathLst>
                  <a:path w="19" h="4">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1636"/>
              <p:cNvSpPr>
                <a:spLocks/>
              </p:cNvSpPr>
              <p:nvPr/>
            </p:nvSpPr>
            <p:spPr bwMode="auto">
              <a:xfrm>
                <a:off x="5613" y="6120"/>
                <a:ext cx="22" cy="4"/>
              </a:xfrm>
              <a:custGeom>
                <a:avLst/>
                <a:gdLst/>
                <a:ahLst/>
                <a:cxnLst>
                  <a:cxn ang="0">
                    <a:pos x="0" y="0"/>
                  </a:cxn>
                  <a:cxn ang="0">
                    <a:pos x="0" y="4"/>
                  </a:cxn>
                  <a:cxn ang="0">
                    <a:pos x="21" y="4"/>
                  </a:cxn>
                  <a:cxn ang="0">
                    <a:pos x="21" y="2"/>
                  </a:cxn>
                  <a:cxn ang="0">
                    <a:pos x="0" y="0"/>
                  </a:cxn>
                </a:cxnLst>
                <a:rect l="0" t="0" r="r" b="b"/>
                <a:pathLst>
                  <a:path w="22"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1" name="Freeform 1637"/>
              <p:cNvSpPr>
                <a:spLocks/>
              </p:cNvSpPr>
              <p:nvPr/>
            </p:nvSpPr>
            <p:spPr bwMode="auto">
              <a:xfrm>
                <a:off x="5637" y="6123"/>
                <a:ext cx="22" cy="0"/>
              </a:xfrm>
              <a:custGeom>
                <a:avLst/>
                <a:gdLst/>
                <a:ahLst/>
                <a:cxnLst>
                  <a:cxn ang="0">
                    <a:pos x="0" y="0"/>
                  </a:cxn>
                  <a:cxn ang="0">
                    <a:pos x="21" y="0"/>
                  </a:cxn>
                </a:cxnLst>
                <a:rect l="0" t="0" r="r" b="b"/>
                <a:pathLst>
                  <a:path w="22">
                    <a:moveTo>
                      <a:pt x="0" y="0"/>
                    </a:moveTo>
                    <a:lnTo>
                      <a:pt x="2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1638"/>
              <p:cNvSpPr>
                <a:spLocks/>
              </p:cNvSpPr>
              <p:nvPr/>
            </p:nvSpPr>
            <p:spPr bwMode="auto">
              <a:xfrm>
                <a:off x="5666" y="6122"/>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3" name="Freeform 1639"/>
              <p:cNvSpPr>
                <a:spLocks/>
              </p:cNvSpPr>
              <p:nvPr/>
            </p:nvSpPr>
            <p:spPr bwMode="auto">
              <a:xfrm>
                <a:off x="5613" y="6122"/>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1640"/>
              <p:cNvSpPr>
                <a:spLocks/>
              </p:cNvSpPr>
              <p:nvPr/>
            </p:nvSpPr>
            <p:spPr bwMode="auto">
              <a:xfrm>
                <a:off x="5637" y="6123"/>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5" name="Freeform 1641"/>
              <p:cNvSpPr>
                <a:spLocks/>
              </p:cNvSpPr>
              <p:nvPr/>
            </p:nvSpPr>
            <p:spPr bwMode="auto">
              <a:xfrm>
                <a:off x="5666" y="6122"/>
                <a:ext cx="22" cy="2"/>
              </a:xfrm>
              <a:custGeom>
                <a:avLst/>
                <a:gdLst/>
                <a:ahLst/>
                <a:cxnLst>
                  <a:cxn ang="0">
                    <a:pos x="0" y="0"/>
                  </a:cxn>
                  <a:cxn ang="0">
                    <a:pos x="0" y="2"/>
                  </a:cxn>
                  <a:cxn ang="0">
                    <a:pos x="21" y="2"/>
                  </a:cxn>
                  <a:cxn ang="0">
                    <a:pos x="0" y="0"/>
                  </a:cxn>
                </a:cxnLst>
                <a:rect l="0" t="0" r="r" b="b"/>
                <a:pathLst>
                  <a:path w="22"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1642"/>
              <p:cNvSpPr>
                <a:spLocks/>
              </p:cNvSpPr>
              <p:nvPr/>
            </p:nvSpPr>
            <p:spPr bwMode="auto">
              <a:xfrm>
                <a:off x="5800" y="5923"/>
                <a:ext cx="12" cy="216"/>
              </a:xfrm>
              <a:custGeom>
                <a:avLst/>
                <a:gdLst/>
                <a:ahLst/>
                <a:cxnLst>
                  <a:cxn ang="0">
                    <a:pos x="9" y="19"/>
                  </a:cxn>
                  <a:cxn ang="0">
                    <a:pos x="9" y="19"/>
                  </a:cxn>
                  <a:cxn ang="0">
                    <a:pos x="0" y="0"/>
                  </a:cxn>
                  <a:cxn ang="0">
                    <a:pos x="0" y="215"/>
                  </a:cxn>
                  <a:cxn ang="0">
                    <a:pos x="11" y="206"/>
                  </a:cxn>
                  <a:cxn ang="0">
                    <a:pos x="11" y="28"/>
                  </a:cxn>
                  <a:cxn ang="0">
                    <a:pos x="9" y="19"/>
                  </a:cxn>
                </a:cxnLst>
                <a:rect l="0" t="0" r="r" b="b"/>
                <a:pathLst>
                  <a:path w="12" h="216">
                    <a:moveTo>
                      <a:pt x="9" y="19"/>
                    </a:moveTo>
                    <a:lnTo>
                      <a:pt x="9" y="19"/>
                    </a:lnTo>
                    <a:lnTo>
                      <a:pt x="0" y="0"/>
                    </a:lnTo>
                    <a:lnTo>
                      <a:pt x="0" y="215"/>
                    </a:lnTo>
                    <a:lnTo>
                      <a:pt x="11" y="206"/>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7" name="Freeform 1643"/>
              <p:cNvSpPr>
                <a:spLocks/>
              </p:cNvSpPr>
              <p:nvPr/>
            </p:nvSpPr>
            <p:spPr bwMode="auto">
              <a:xfrm>
                <a:off x="5868" y="5980"/>
                <a:ext cx="21"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4" y="141"/>
                  </a:cxn>
                  <a:cxn ang="0">
                    <a:pos x="16" y="129"/>
                  </a:cxn>
                  <a:cxn ang="0">
                    <a:pos x="19" y="115"/>
                  </a:cxn>
                  <a:cxn ang="0">
                    <a:pos x="19" y="95"/>
                  </a:cxn>
                  <a:cxn ang="0">
                    <a:pos x="21" y="79"/>
                  </a:cxn>
                  <a:cxn ang="0">
                    <a:pos x="21" y="62"/>
                  </a:cxn>
                  <a:cxn ang="0">
                    <a:pos x="19" y="43"/>
                  </a:cxn>
                  <a:cxn ang="0">
                    <a:pos x="19" y="26"/>
                  </a:cxn>
                  <a:cxn ang="0">
                    <a:pos x="16" y="9"/>
                  </a:cxn>
                </a:cxnLst>
                <a:rect l="0" t="0" r="r" b="b"/>
                <a:pathLst>
                  <a:path w="21" h="144">
                    <a:moveTo>
                      <a:pt x="16" y="9"/>
                    </a:moveTo>
                    <a:lnTo>
                      <a:pt x="2" y="0"/>
                    </a:lnTo>
                    <a:lnTo>
                      <a:pt x="4" y="23"/>
                    </a:lnTo>
                    <a:lnTo>
                      <a:pt x="7" y="43"/>
                    </a:lnTo>
                    <a:lnTo>
                      <a:pt x="7" y="76"/>
                    </a:lnTo>
                    <a:lnTo>
                      <a:pt x="2" y="105"/>
                    </a:lnTo>
                    <a:lnTo>
                      <a:pt x="2" y="124"/>
                    </a:lnTo>
                    <a:lnTo>
                      <a:pt x="0" y="143"/>
                    </a:lnTo>
                    <a:lnTo>
                      <a:pt x="14" y="141"/>
                    </a:lnTo>
                    <a:lnTo>
                      <a:pt x="16" y="129"/>
                    </a:lnTo>
                    <a:lnTo>
                      <a:pt x="19" y="115"/>
                    </a:lnTo>
                    <a:lnTo>
                      <a:pt x="19" y="95"/>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1644"/>
              <p:cNvSpPr>
                <a:spLocks/>
              </p:cNvSpPr>
              <p:nvPr/>
            </p:nvSpPr>
            <p:spPr bwMode="auto">
              <a:xfrm>
                <a:off x="5865" y="5980"/>
                <a:ext cx="19" cy="144"/>
              </a:xfrm>
              <a:custGeom>
                <a:avLst/>
                <a:gdLst/>
                <a:ahLst/>
                <a:cxnLst>
                  <a:cxn ang="0">
                    <a:pos x="0" y="0"/>
                  </a:cxn>
                  <a:cxn ang="0">
                    <a:pos x="4" y="21"/>
                  </a:cxn>
                  <a:cxn ang="0">
                    <a:pos x="4" y="43"/>
                  </a:cxn>
                  <a:cxn ang="0">
                    <a:pos x="7" y="60"/>
                  </a:cxn>
                  <a:cxn ang="0">
                    <a:pos x="4" y="74"/>
                  </a:cxn>
                  <a:cxn ang="0">
                    <a:pos x="4" y="91"/>
                  </a:cxn>
                  <a:cxn ang="0">
                    <a:pos x="2" y="105"/>
                  </a:cxn>
                  <a:cxn ang="0">
                    <a:pos x="0" y="124"/>
                  </a:cxn>
                  <a:cxn ang="0">
                    <a:pos x="0" y="143"/>
                  </a:cxn>
                  <a:cxn ang="0">
                    <a:pos x="12" y="143"/>
                  </a:cxn>
                  <a:cxn ang="0">
                    <a:pos x="14" y="141"/>
                  </a:cxn>
                  <a:cxn ang="0">
                    <a:pos x="16" y="129"/>
                  </a:cxn>
                  <a:cxn ang="0">
                    <a:pos x="19" y="112"/>
                  </a:cxn>
                  <a:cxn ang="0">
                    <a:pos x="19" y="23"/>
                  </a:cxn>
                  <a:cxn ang="0">
                    <a:pos x="16" y="9"/>
                  </a:cxn>
                  <a:cxn ang="0">
                    <a:pos x="14" y="7"/>
                  </a:cxn>
                  <a:cxn ang="0">
                    <a:pos x="9" y="4"/>
                  </a:cxn>
                  <a:cxn ang="0">
                    <a:pos x="4" y="2"/>
                  </a:cxn>
                  <a:cxn ang="0">
                    <a:pos x="0" y="0"/>
                  </a:cxn>
                </a:cxnLst>
                <a:rect l="0" t="0" r="r" b="b"/>
                <a:pathLst>
                  <a:path w="19" h="144">
                    <a:moveTo>
                      <a:pt x="0" y="0"/>
                    </a:moveTo>
                    <a:lnTo>
                      <a:pt x="4" y="21"/>
                    </a:lnTo>
                    <a:lnTo>
                      <a:pt x="4" y="43"/>
                    </a:lnTo>
                    <a:lnTo>
                      <a:pt x="7" y="60"/>
                    </a:lnTo>
                    <a:lnTo>
                      <a:pt x="4" y="74"/>
                    </a:lnTo>
                    <a:lnTo>
                      <a:pt x="4" y="91"/>
                    </a:lnTo>
                    <a:lnTo>
                      <a:pt x="2" y="105"/>
                    </a:lnTo>
                    <a:lnTo>
                      <a:pt x="0" y="124"/>
                    </a:lnTo>
                    <a:lnTo>
                      <a:pt x="0" y="143"/>
                    </a:lnTo>
                    <a:lnTo>
                      <a:pt x="12" y="143"/>
                    </a:lnTo>
                    <a:lnTo>
                      <a:pt x="14" y="141"/>
                    </a:lnTo>
                    <a:lnTo>
                      <a:pt x="16" y="129"/>
                    </a:lnTo>
                    <a:lnTo>
                      <a:pt x="19" y="112"/>
                    </a:lnTo>
                    <a:lnTo>
                      <a:pt x="19" y="23"/>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9" name="Freeform 1645"/>
              <p:cNvSpPr>
                <a:spLocks/>
              </p:cNvSpPr>
              <p:nvPr/>
            </p:nvSpPr>
            <p:spPr bwMode="auto">
              <a:xfrm>
                <a:off x="5860" y="5978"/>
                <a:ext cx="22" cy="146"/>
              </a:xfrm>
              <a:custGeom>
                <a:avLst/>
                <a:gdLst/>
                <a:ahLst/>
                <a:cxnLst>
                  <a:cxn ang="0">
                    <a:pos x="7" y="23"/>
                  </a:cxn>
                  <a:cxn ang="0">
                    <a:pos x="7" y="76"/>
                  </a:cxn>
                  <a:cxn ang="0">
                    <a:pos x="4" y="91"/>
                  </a:cxn>
                  <a:cxn ang="0">
                    <a:pos x="4" y="107"/>
                  </a:cxn>
                  <a:cxn ang="0">
                    <a:pos x="0" y="146"/>
                  </a:cxn>
                  <a:cxn ang="0">
                    <a:pos x="9" y="146"/>
                  </a:cxn>
                  <a:cxn ang="0">
                    <a:pos x="11" y="143"/>
                  </a:cxn>
                  <a:cxn ang="0">
                    <a:pos x="16" y="143"/>
                  </a:cxn>
                  <a:cxn ang="0">
                    <a:pos x="19" y="115"/>
                  </a:cxn>
                  <a:cxn ang="0">
                    <a:pos x="21" y="79"/>
                  </a:cxn>
                  <a:cxn ang="0">
                    <a:pos x="21" y="43"/>
                  </a:cxn>
                  <a:cxn ang="0">
                    <a:pos x="19" y="9"/>
                  </a:cxn>
                  <a:cxn ang="0">
                    <a:pos x="16" y="9"/>
                  </a:cxn>
                  <a:cxn ang="0">
                    <a:pos x="14" y="4"/>
                  </a:cxn>
                  <a:cxn ang="0">
                    <a:pos x="9" y="4"/>
                  </a:cxn>
                  <a:cxn ang="0">
                    <a:pos x="4" y="0"/>
                  </a:cxn>
                  <a:cxn ang="0">
                    <a:pos x="2" y="0"/>
                  </a:cxn>
                  <a:cxn ang="0">
                    <a:pos x="7" y="23"/>
                  </a:cxn>
                </a:cxnLst>
                <a:rect l="0" t="0" r="r" b="b"/>
                <a:pathLst>
                  <a:path w="22" h="146">
                    <a:moveTo>
                      <a:pt x="7" y="23"/>
                    </a:moveTo>
                    <a:lnTo>
                      <a:pt x="7" y="76"/>
                    </a:lnTo>
                    <a:lnTo>
                      <a:pt x="4" y="91"/>
                    </a:lnTo>
                    <a:lnTo>
                      <a:pt x="4" y="107"/>
                    </a:lnTo>
                    <a:lnTo>
                      <a:pt x="0" y="146"/>
                    </a:lnTo>
                    <a:lnTo>
                      <a:pt x="9" y="146"/>
                    </a:lnTo>
                    <a:lnTo>
                      <a:pt x="11" y="143"/>
                    </a:lnTo>
                    <a:lnTo>
                      <a:pt x="16" y="143"/>
                    </a:lnTo>
                    <a:lnTo>
                      <a:pt x="19" y="115"/>
                    </a:lnTo>
                    <a:lnTo>
                      <a:pt x="21" y="79"/>
                    </a:lnTo>
                    <a:lnTo>
                      <a:pt x="21" y="43"/>
                    </a:lnTo>
                    <a:lnTo>
                      <a:pt x="19" y="9"/>
                    </a:lnTo>
                    <a:lnTo>
                      <a:pt x="16" y="9"/>
                    </a:lnTo>
                    <a:lnTo>
                      <a:pt x="14"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1646"/>
              <p:cNvSpPr>
                <a:spLocks/>
              </p:cNvSpPr>
              <p:nvPr/>
            </p:nvSpPr>
            <p:spPr bwMode="auto">
              <a:xfrm>
                <a:off x="5858" y="5976"/>
                <a:ext cx="22" cy="151"/>
              </a:xfrm>
              <a:custGeom>
                <a:avLst/>
                <a:gdLst/>
                <a:ahLst/>
                <a:cxnLst>
                  <a:cxn ang="0">
                    <a:pos x="0" y="129"/>
                  </a:cxn>
                  <a:cxn ang="0">
                    <a:pos x="0" y="151"/>
                  </a:cxn>
                  <a:cxn ang="0">
                    <a:pos x="2" y="148"/>
                  </a:cxn>
                  <a:cxn ang="0">
                    <a:pos x="9" y="148"/>
                  </a:cxn>
                  <a:cxn ang="0">
                    <a:pos x="11" y="146"/>
                  </a:cxn>
                  <a:cxn ang="0">
                    <a:pos x="16" y="146"/>
                  </a:cxn>
                  <a:cxn ang="0">
                    <a:pos x="19" y="117"/>
                  </a:cxn>
                  <a:cxn ang="0">
                    <a:pos x="21" y="81"/>
                  </a:cxn>
                  <a:cxn ang="0">
                    <a:pos x="21" y="43"/>
                  </a:cxn>
                  <a:cxn ang="0">
                    <a:pos x="19" y="9"/>
                  </a:cxn>
                  <a:cxn ang="0">
                    <a:pos x="16" y="9"/>
                  </a:cxn>
                  <a:cxn ang="0">
                    <a:pos x="11" y="4"/>
                  </a:cxn>
                  <a:cxn ang="0">
                    <a:pos x="7" y="2"/>
                  </a:cxn>
                  <a:cxn ang="0">
                    <a:pos x="2" y="0"/>
                  </a:cxn>
                  <a:cxn ang="0">
                    <a:pos x="7" y="23"/>
                  </a:cxn>
                  <a:cxn ang="0">
                    <a:pos x="7" y="79"/>
                  </a:cxn>
                  <a:cxn ang="0">
                    <a:pos x="4" y="93"/>
                  </a:cxn>
                  <a:cxn ang="0">
                    <a:pos x="2" y="110"/>
                  </a:cxn>
                  <a:cxn ang="0">
                    <a:pos x="0" y="129"/>
                  </a:cxn>
                </a:cxnLst>
                <a:rect l="0" t="0" r="r" b="b"/>
                <a:pathLst>
                  <a:path w="22" h="151">
                    <a:moveTo>
                      <a:pt x="0" y="129"/>
                    </a:moveTo>
                    <a:lnTo>
                      <a:pt x="0" y="151"/>
                    </a:lnTo>
                    <a:lnTo>
                      <a:pt x="2" y="148"/>
                    </a:lnTo>
                    <a:lnTo>
                      <a:pt x="9" y="148"/>
                    </a:lnTo>
                    <a:lnTo>
                      <a:pt x="11" y="146"/>
                    </a:lnTo>
                    <a:lnTo>
                      <a:pt x="16" y="146"/>
                    </a:lnTo>
                    <a:lnTo>
                      <a:pt x="19" y="117"/>
                    </a:lnTo>
                    <a:lnTo>
                      <a:pt x="21" y="81"/>
                    </a:lnTo>
                    <a:lnTo>
                      <a:pt x="21" y="43"/>
                    </a:lnTo>
                    <a:lnTo>
                      <a:pt x="19" y="9"/>
                    </a:lnTo>
                    <a:lnTo>
                      <a:pt x="16" y="9"/>
                    </a:lnTo>
                    <a:lnTo>
                      <a:pt x="11" y="4"/>
                    </a:lnTo>
                    <a:lnTo>
                      <a:pt x="7" y="2"/>
                    </a:lnTo>
                    <a:lnTo>
                      <a:pt x="2" y="0"/>
                    </a:lnTo>
                    <a:lnTo>
                      <a:pt x="7" y="2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1" name="Freeform 1647"/>
              <p:cNvSpPr>
                <a:spLocks/>
              </p:cNvSpPr>
              <p:nvPr/>
            </p:nvSpPr>
            <p:spPr bwMode="auto">
              <a:xfrm>
                <a:off x="5853" y="5976"/>
                <a:ext cx="22" cy="151"/>
              </a:xfrm>
              <a:custGeom>
                <a:avLst/>
                <a:gdLst/>
                <a:ahLst/>
                <a:cxnLst>
                  <a:cxn ang="0">
                    <a:pos x="2" y="148"/>
                  </a:cxn>
                  <a:cxn ang="0">
                    <a:pos x="11" y="148"/>
                  </a:cxn>
                  <a:cxn ang="0">
                    <a:pos x="16" y="146"/>
                  </a:cxn>
                  <a:cxn ang="0">
                    <a:pos x="21" y="117"/>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1">
                    <a:moveTo>
                      <a:pt x="2" y="148"/>
                    </a:moveTo>
                    <a:lnTo>
                      <a:pt x="11" y="148"/>
                    </a:lnTo>
                    <a:lnTo>
                      <a:pt x="16" y="146"/>
                    </a:lnTo>
                    <a:lnTo>
                      <a:pt x="21" y="117"/>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1648"/>
              <p:cNvSpPr>
                <a:spLocks/>
              </p:cNvSpPr>
              <p:nvPr/>
            </p:nvSpPr>
            <p:spPr bwMode="auto">
              <a:xfrm>
                <a:off x="5851" y="5973"/>
                <a:ext cx="21" cy="154"/>
              </a:xfrm>
              <a:custGeom>
                <a:avLst/>
                <a:gdLst/>
                <a:ahLst/>
                <a:cxnLst>
                  <a:cxn ang="0">
                    <a:pos x="19" y="9"/>
                  </a:cxn>
                  <a:cxn ang="0">
                    <a:pos x="14" y="7"/>
                  </a:cxn>
                  <a:cxn ang="0">
                    <a:pos x="9" y="2"/>
                  </a:cxn>
                  <a:cxn ang="0">
                    <a:pos x="4" y="0"/>
                  </a:cxn>
                  <a:cxn ang="0">
                    <a:pos x="7" y="23"/>
                  </a:cxn>
                  <a:cxn ang="0">
                    <a:pos x="9" y="43"/>
                  </a:cxn>
                  <a:cxn ang="0">
                    <a:pos x="9" y="62"/>
                  </a:cxn>
                  <a:cxn ang="0">
                    <a:pos x="2" y="112"/>
                  </a:cxn>
                  <a:cxn ang="0">
                    <a:pos x="2" y="131"/>
                  </a:cxn>
                  <a:cxn ang="0">
                    <a:pos x="0" y="153"/>
                  </a:cxn>
                  <a:cxn ang="0">
                    <a:pos x="2" y="151"/>
                  </a:cxn>
                  <a:cxn ang="0">
                    <a:pos x="9" y="151"/>
                  </a:cxn>
                  <a:cxn ang="0">
                    <a:pos x="9" y="148"/>
                  </a:cxn>
                  <a:cxn ang="0">
                    <a:pos x="16" y="148"/>
                  </a:cxn>
                  <a:cxn ang="0">
                    <a:pos x="19" y="120"/>
                  </a:cxn>
                  <a:cxn ang="0">
                    <a:pos x="21" y="81"/>
                  </a:cxn>
                  <a:cxn ang="0">
                    <a:pos x="21" y="9"/>
                  </a:cxn>
                  <a:cxn ang="0">
                    <a:pos x="19" y="9"/>
                  </a:cxn>
                </a:cxnLst>
                <a:rect l="0" t="0" r="r" b="b"/>
                <a:pathLst>
                  <a:path w="21" h="154">
                    <a:moveTo>
                      <a:pt x="19" y="9"/>
                    </a:moveTo>
                    <a:lnTo>
                      <a:pt x="14" y="7"/>
                    </a:lnTo>
                    <a:lnTo>
                      <a:pt x="9" y="2"/>
                    </a:lnTo>
                    <a:lnTo>
                      <a:pt x="4" y="0"/>
                    </a:lnTo>
                    <a:lnTo>
                      <a:pt x="7" y="23"/>
                    </a:lnTo>
                    <a:lnTo>
                      <a:pt x="9" y="43"/>
                    </a:lnTo>
                    <a:lnTo>
                      <a:pt x="9" y="62"/>
                    </a:lnTo>
                    <a:lnTo>
                      <a:pt x="2" y="112"/>
                    </a:lnTo>
                    <a:lnTo>
                      <a:pt x="2" y="131"/>
                    </a:lnTo>
                    <a:lnTo>
                      <a:pt x="0" y="153"/>
                    </a:lnTo>
                    <a:lnTo>
                      <a:pt x="2" y="151"/>
                    </a:lnTo>
                    <a:lnTo>
                      <a:pt x="9" y="151"/>
                    </a:lnTo>
                    <a:lnTo>
                      <a:pt x="9" y="148"/>
                    </a:lnTo>
                    <a:lnTo>
                      <a:pt x="16" y="148"/>
                    </a:lnTo>
                    <a:lnTo>
                      <a:pt x="19" y="120"/>
                    </a:lnTo>
                    <a:lnTo>
                      <a:pt x="21" y="81"/>
                    </a:lnTo>
                    <a:lnTo>
                      <a:pt x="21" y="9"/>
                    </a:lnTo>
                    <a:lnTo>
                      <a:pt x="19" y="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3" name="Freeform 1649"/>
              <p:cNvSpPr>
                <a:spLocks/>
              </p:cNvSpPr>
              <p:nvPr/>
            </p:nvSpPr>
            <p:spPr bwMode="auto">
              <a:xfrm>
                <a:off x="5848" y="5971"/>
                <a:ext cx="22" cy="156"/>
              </a:xfrm>
              <a:custGeom>
                <a:avLst/>
                <a:gdLst/>
                <a:ahLst/>
                <a:cxnLst>
                  <a:cxn ang="0">
                    <a:pos x="7" y="23"/>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3"/>
                  </a:cxn>
                  <a:cxn ang="0">
                    <a:pos x="21" y="12"/>
                  </a:cxn>
                  <a:cxn ang="0">
                    <a:pos x="16" y="9"/>
                  </a:cxn>
                  <a:cxn ang="0">
                    <a:pos x="12" y="4"/>
                  </a:cxn>
                  <a:cxn ang="0">
                    <a:pos x="9" y="4"/>
                  </a:cxn>
                  <a:cxn ang="0">
                    <a:pos x="4" y="0"/>
                  </a:cxn>
                  <a:cxn ang="0">
                    <a:pos x="7" y="23"/>
                  </a:cxn>
                </a:cxnLst>
                <a:rect l="0" t="0" r="r" b="b"/>
                <a:pathLst>
                  <a:path w="22" h="156">
                    <a:moveTo>
                      <a:pt x="7" y="23"/>
                    </a:moveTo>
                    <a:lnTo>
                      <a:pt x="7" y="81"/>
                    </a:lnTo>
                    <a:lnTo>
                      <a:pt x="2" y="115"/>
                    </a:lnTo>
                    <a:lnTo>
                      <a:pt x="0" y="134"/>
                    </a:lnTo>
                    <a:lnTo>
                      <a:pt x="0" y="156"/>
                    </a:lnTo>
                    <a:lnTo>
                      <a:pt x="2" y="153"/>
                    </a:lnTo>
                    <a:lnTo>
                      <a:pt x="7" y="153"/>
                    </a:lnTo>
                    <a:lnTo>
                      <a:pt x="9" y="151"/>
                    </a:lnTo>
                    <a:lnTo>
                      <a:pt x="16" y="151"/>
                    </a:lnTo>
                    <a:lnTo>
                      <a:pt x="19" y="120"/>
                    </a:lnTo>
                    <a:lnTo>
                      <a:pt x="21" y="83"/>
                    </a:lnTo>
                    <a:lnTo>
                      <a:pt x="21" y="12"/>
                    </a:lnTo>
                    <a:lnTo>
                      <a:pt x="16" y="9"/>
                    </a:lnTo>
                    <a:lnTo>
                      <a:pt x="12" y="4"/>
                    </a:lnTo>
                    <a:lnTo>
                      <a:pt x="9" y="4"/>
                    </a:lnTo>
                    <a:lnTo>
                      <a:pt x="4" y="0"/>
                    </a:lnTo>
                    <a:lnTo>
                      <a:pt x="7" y="23"/>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1650"/>
              <p:cNvSpPr>
                <a:spLocks/>
              </p:cNvSpPr>
              <p:nvPr/>
            </p:nvSpPr>
            <p:spPr bwMode="auto">
              <a:xfrm>
                <a:off x="5844" y="5971"/>
                <a:ext cx="24" cy="156"/>
              </a:xfrm>
              <a:custGeom>
                <a:avLst/>
                <a:gdLst/>
                <a:ahLst/>
                <a:cxnLst>
                  <a:cxn ang="0">
                    <a:pos x="0" y="156"/>
                  </a:cxn>
                  <a:cxn ang="0">
                    <a:pos x="2" y="153"/>
                  </a:cxn>
                  <a:cxn ang="0">
                    <a:pos x="9" y="153"/>
                  </a:cxn>
                  <a:cxn ang="0">
                    <a:pos x="12" y="151"/>
                  </a:cxn>
                  <a:cxn ang="0">
                    <a:pos x="19" y="151"/>
                  </a:cxn>
                  <a:cxn ang="0">
                    <a:pos x="21" y="120"/>
                  </a:cxn>
                  <a:cxn ang="0">
                    <a:pos x="21" y="43"/>
                  </a:cxn>
                  <a:cxn ang="0">
                    <a:pos x="23" y="9"/>
                  </a:cxn>
                  <a:cxn ang="0">
                    <a:pos x="21" y="9"/>
                  </a:cxn>
                  <a:cxn ang="0">
                    <a:pos x="16" y="4"/>
                  </a:cxn>
                  <a:cxn ang="0">
                    <a:pos x="14" y="4"/>
                  </a:cxn>
                  <a:cxn ang="0">
                    <a:pos x="9" y="2"/>
                  </a:cxn>
                  <a:cxn ang="0">
                    <a:pos x="4" y="0"/>
                  </a:cxn>
                  <a:cxn ang="0">
                    <a:pos x="9" y="21"/>
                  </a:cxn>
                  <a:cxn ang="0">
                    <a:pos x="9" y="79"/>
                  </a:cxn>
                  <a:cxn ang="0">
                    <a:pos x="7" y="98"/>
                  </a:cxn>
                  <a:cxn ang="0">
                    <a:pos x="4" y="115"/>
                  </a:cxn>
                  <a:cxn ang="0">
                    <a:pos x="2" y="134"/>
                  </a:cxn>
                  <a:cxn ang="0">
                    <a:pos x="0" y="156"/>
                  </a:cxn>
                </a:cxnLst>
                <a:rect l="0" t="0" r="r" b="b"/>
                <a:pathLst>
                  <a:path w="24" h="156">
                    <a:moveTo>
                      <a:pt x="0" y="156"/>
                    </a:moveTo>
                    <a:lnTo>
                      <a:pt x="2" y="153"/>
                    </a:lnTo>
                    <a:lnTo>
                      <a:pt x="9" y="153"/>
                    </a:lnTo>
                    <a:lnTo>
                      <a:pt x="12" y="151"/>
                    </a:lnTo>
                    <a:lnTo>
                      <a:pt x="19" y="151"/>
                    </a:lnTo>
                    <a:lnTo>
                      <a:pt x="21" y="120"/>
                    </a:lnTo>
                    <a:lnTo>
                      <a:pt x="21" y="43"/>
                    </a:lnTo>
                    <a:lnTo>
                      <a:pt x="23" y="9"/>
                    </a:lnTo>
                    <a:lnTo>
                      <a:pt x="21" y="9"/>
                    </a:lnTo>
                    <a:lnTo>
                      <a:pt x="16" y="4"/>
                    </a:lnTo>
                    <a:lnTo>
                      <a:pt x="14" y="4"/>
                    </a:lnTo>
                    <a:lnTo>
                      <a:pt x="9" y="2"/>
                    </a:lnTo>
                    <a:lnTo>
                      <a:pt x="4" y="0"/>
                    </a:lnTo>
                    <a:lnTo>
                      <a:pt x="9" y="21"/>
                    </a:lnTo>
                    <a:lnTo>
                      <a:pt x="9" y="79"/>
                    </a:lnTo>
                    <a:lnTo>
                      <a:pt x="7" y="98"/>
                    </a:lnTo>
                    <a:lnTo>
                      <a:pt x="4" y="115"/>
                    </a:lnTo>
                    <a:lnTo>
                      <a:pt x="2" y="134"/>
                    </a:lnTo>
                    <a:lnTo>
                      <a:pt x="0" y="15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5" name="Freeform 1651"/>
              <p:cNvSpPr>
                <a:spLocks/>
              </p:cNvSpPr>
              <p:nvPr/>
            </p:nvSpPr>
            <p:spPr bwMode="auto">
              <a:xfrm>
                <a:off x="5841" y="5968"/>
                <a:ext cx="24" cy="159"/>
              </a:xfrm>
              <a:custGeom>
                <a:avLst/>
                <a:gdLst/>
                <a:ahLst/>
                <a:cxnLst>
                  <a:cxn ang="0">
                    <a:pos x="2" y="156"/>
                  </a:cxn>
                  <a:cxn ang="0">
                    <a:pos x="7" y="156"/>
                  </a:cxn>
                  <a:cxn ang="0">
                    <a:pos x="9" y="153"/>
                  </a:cxn>
                  <a:cxn ang="0">
                    <a:pos x="14" y="153"/>
                  </a:cxn>
                  <a:cxn ang="0">
                    <a:pos x="16" y="151"/>
                  </a:cxn>
                  <a:cxn ang="0">
                    <a:pos x="21" y="122"/>
                  </a:cxn>
                  <a:cxn ang="0">
                    <a:pos x="21" y="45"/>
                  </a:cxn>
                  <a:cxn ang="0">
                    <a:pos x="23" y="9"/>
                  </a:cxn>
                  <a:cxn ang="0">
                    <a:pos x="21" y="9"/>
                  </a:cxn>
                  <a:cxn ang="0">
                    <a:pos x="16" y="7"/>
                  </a:cxn>
                  <a:cxn ang="0">
                    <a:pos x="12" y="4"/>
                  </a:cxn>
                  <a:cxn ang="0">
                    <a:pos x="7" y="0"/>
                  </a:cxn>
                  <a:cxn ang="0">
                    <a:pos x="4" y="0"/>
                  </a:cxn>
                  <a:cxn ang="0">
                    <a:pos x="9" y="23"/>
                  </a:cxn>
                  <a:cxn ang="0">
                    <a:pos x="9" y="64"/>
                  </a:cxn>
                  <a:cxn ang="0">
                    <a:pos x="4" y="98"/>
                  </a:cxn>
                  <a:cxn ang="0">
                    <a:pos x="0" y="136"/>
                  </a:cxn>
                  <a:cxn ang="0">
                    <a:pos x="0" y="158"/>
                  </a:cxn>
                  <a:cxn ang="0">
                    <a:pos x="2" y="156"/>
                  </a:cxn>
                </a:cxnLst>
                <a:rect l="0" t="0" r="r" b="b"/>
                <a:pathLst>
                  <a:path w="24" h="159">
                    <a:moveTo>
                      <a:pt x="2" y="156"/>
                    </a:moveTo>
                    <a:lnTo>
                      <a:pt x="7" y="156"/>
                    </a:lnTo>
                    <a:lnTo>
                      <a:pt x="9" y="153"/>
                    </a:lnTo>
                    <a:lnTo>
                      <a:pt x="14" y="153"/>
                    </a:lnTo>
                    <a:lnTo>
                      <a:pt x="16" y="151"/>
                    </a:lnTo>
                    <a:lnTo>
                      <a:pt x="21" y="122"/>
                    </a:lnTo>
                    <a:lnTo>
                      <a:pt x="21" y="45"/>
                    </a:lnTo>
                    <a:lnTo>
                      <a:pt x="23" y="9"/>
                    </a:lnTo>
                    <a:lnTo>
                      <a:pt x="21" y="9"/>
                    </a:lnTo>
                    <a:lnTo>
                      <a:pt x="16" y="7"/>
                    </a:lnTo>
                    <a:lnTo>
                      <a:pt x="12" y="4"/>
                    </a:lnTo>
                    <a:lnTo>
                      <a:pt x="7" y="0"/>
                    </a:lnTo>
                    <a:lnTo>
                      <a:pt x="4" y="0"/>
                    </a:lnTo>
                    <a:lnTo>
                      <a:pt x="9" y="23"/>
                    </a:lnTo>
                    <a:lnTo>
                      <a:pt x="9" y="64"/>
                    </a:lnTo>
                    <a:lnTo>
                      <a:pt x="4" y="98"/>
                    </a:lnTo>
                    <a:lnTo>
                      <a:pt x="0" y="136"/>
                    </a:lnTo>
                    <a:lnTo>
                      <a:pt x="0" y="158"/>
                    </a:lnTo>
                    <a:lnTo>
                      <a:pt x="2" y="15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1652"/>
              <p:cNvSpPr>
                <a:spLocks/>
              </p:cNvSpPr>
              <p:nvPr/>
            </p:nvSpPr>
            <p:spPr bwMode="auto">
              <a:xfrm>
                <a:off x="5836" y="5966"/>
                <a:ext cx="24" cy="161"/>
              </a:xfrm>
              <a:custGeom>
                <a:avLst/>
                <a:gdLst/>
                <a:ahLst/>
                <a:cxnLst>
                  <a:cxn ang="0">
                    <a:pos x="9" y="23"/>
                  </a:cxn>
                  <a:cxn ang="0">
                    <a:pos x="12" y="45"/>
                  </a:cxn>
                  <a:cxn ang="0">
                    <a:pos x="12" y="64"/>
                  </a:cxn>
                  <a:cxn ang="0">
                    <a:pos x="9" y="83"/>
                  </a:cxn>
                  <a:cxn ang="0">
                    <a:pos x="7" y="100"/>
                  </a:cxn>
                  <a:cxn ang="0">
                    <a:pos x="2" y="139"/>
                  </a:cxn>
                  <a:cxn ang="0">
                    <a:pos x="0" y="160"/>
                  </a:cxn>
                  <a:cxn ang="0">
                    <a:pos x="2" y="158"/>
                  </a:cxn>
                  <a:cxn ang="0">
                    <a:pos x="7" y="158"/>
                  </a:cxn>
                  <a:cxn ang="0">
                    <a:pos x="9" y="156"/>
                  </a:cxn>
                  <a:cxn ang="0">
                    <a:pos x="16" y="156"/>
                  </a:cxn>
                  <a:cxn ang="0">
                    <a:pos x="19" y="153"/>
                  </a:cxn>
                  <a:cxn ang="0">
                    <a:pos x="21" y="124"/>
                  </a:cxn>
                  <a:cxn ang="0">
                    <a:pos x="24" y="86"/>
                  </a:cxn>
                  <a:cxn ang="0">
                    <a:pos x="24" y="9"/>
                  </a:cxn>
                  <a:cxn ang="0">
                    <a:pos x="21" y="9"/>
                  </a:cxn>
                  <a:cxn ang="0">
                    <a:pos x="16" y="7"/>
                  </a:cxn>
                  <a:cxn ang="0">
                    <a:pos x="12" y="2"/>
                  </a:cxn>
                  <a:cxn ang="0">
                    <a:pos x="7" y="0"/>
                  </a:cxn>
                  <a:cxn ang="0">
                    <a:pos x="9" y="23"/>
                  </a:cxn>
                </a:cxnLst>
                <a:rect l="0" t="0" r="r" b="b"/>
                <a:pathLst>
                  <a:path w="24" h="161">
                    <a:moveTo>
                      <a:pt x="9" y="23"/>
                    </a:moveTo>
                    <a:lnTo>
                      <a:pt x="12" y="45"/>
                    </a:lnTo>
                    <a:lnTo>
                      <a:pt x="12" y="64"/>
                    </a:lnTo>
                    <a:lnTo>
                      <a:pt x="9" y="83"/>
                    </a:lnTo>
                    <a:lnTo>
                      <a:pt x="7" y="100"/>
                    </a:lnTo>
                    <a:lnTo>
                      <a:pt x="2" y="139"/>
                    </a:lnTo>
                    <a:lnTo>
                      <a:pt x="0" y="160"/>
                    </a:lnTo>
                    <a:lnTo>
                      <a:pt x="2" y="158"/>
                    </a:lnTo>
                    <a:lnTo>
                      <a:pt x="7" y="158"/>
                    </a:lnTo>
                    <a:lnTo>
                      <a:pt x="9" y="156"/>
                    </a:lnTo>
                    <a:lnTo>
                      <a:pt x="16" y="156"/>
                    </a:lnTo>
                    <a:lnTo>
                      <a:pt x="19" y="153"/>
                    </a:lnTo>
                    <a:lnTo>
                      <a:pt x="21" y="124"/>
                    </a:lnTo>
                    <a:lnTo>
                      <a:pt x="24" y="86"/>
                    </a:lnTo>
                    <a:lnTo>
                      <a:pt x="24" y="9"/>
                    </a:lnTo>
                    <a:lnTo>
                      <a:pt x="21" y="9"/>
                    </a:lnTo>
                    <a:lnTo>
                      <a:pt x="16" y="7"/>
                    </a:lnTo>
                    <a:lnTo>
                      <a:pt x="12"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7" name="Freeform 1653"/>
              <p:cNvSpPr>
                <a:spLocks/>
              </p:cNvSpPr>
              <p:nvPr/>
            </p:nvSpPr>
            <p:spPr bwMode="auto">
              <a:xfrm>
                <a:off x="5834" y="5966"/>
                <a:ext cx="24" cy="161"/>
              </a:xfrm>
              <a:custGeom>
                <a:avLst/>
                <a:gdLst/>
                <a:ahLst/>
                <a:cxnLst>
                  <a:cxn ang="0">
                    <a:pos x="2" y="139"/>
                  </a:cxn>
                  <a:cxn ang="0">
                    <a:pos x="0" y="160"/>
                  </a:cxn>
                  <a:cxn ang="0">
                    <a:pos x="2" y="158"/>
                  </a:cxn>
                  <a:cxn ang="0">
                    <a:pos x="7" y="158"/>
                  </a:cxn>
                  <a:cxn ang="0">
                    <a:pos x="9" y="156"/>
                  </a:cxn>
                  <a:cxn ang="0">
                    <a:pos x="16" y="156"/>
                  </a:cxn>
                  <a:cxn ang="0">
                    <a:pos x="19" y="153"/>
                  </a:cxn>
                  <a:cxn ang="0">
                    <a:pos x="21" y="122"/>
                  </a:cxn>
                  <a:cxn ang="0">
                    <a:pos x="21" y="83"/>
                  </a:cxn>
                  <a:cxn ang="0">
                    <a:pos x="23" y="45"/>
                  </a:cxn>
                  <a:cxn ang="0">
                    <a:pos x="23" y="9"/>
                  </a:cxn>
                  <a:cxn ang="0">
                    <a:pos x="21" y="9"/>
                  </a:cxn>
                  <a:cxn ang="0">
                    <a:pos x="16" y="4"/>
                  </a:cxn>
                  <a:cxn ang="0">
                    <a:pos x="11" y="2"/>
                  </a:cxn>
                  <a:cxn ang="0">
                    <a:pos x="7" y="0"/>
                  </a:cxn>
                  <a:cxn ang="0">
                    <a:pos x="9" y="23"/>
                  </a:cxn>
                  <a:cxn ang="0">
                    <a:pos x="11" y="43"/>
                  </a:cxn>
                  <a:cxn ang="0">
                    <a:pos x="9" y="64"/>
                  </a:cxn>
                  <a:cxn ang="0">
                    <a:pos x="9" y="81"/>
                  </a:cxn>
                  <a:cxn ang="0">
                    <a:pos x="2" y="139"/>
                  </a:cxn>
                </a:cxnLst>
                <a:rect l="0" t="0" r="r" b="b"/>
                <a:pathLst>
                  <a:path w="24" h="161">
                    <a:moveTo>
                      <a:pt x="2" y="139"/>
                    </a:moveTo>
                    <a:lnTo>
                      <a:pt x="0" y="160"/>
                    </a:lnTo>
                    <a:lnTo>
                      <a:pt x="2" y="158"/>
                    </a:lnTo>
                    <a:lnTo>
                      <a:pt x="7" y="158"/>
                    </a:lnTo>
                    <a:lnTo>
                      <a:pt x="9" y="156"/>
                    </a:lnTo>
                    <a:lnTo>
                      <a:pt x="16" y="156"/>
                    </a:lnTo>
                    <a:lnTo>
                      <a:pt x="19" y="153"/>
                    </a:lnTo>
                    <a:lnTo>
                      <a:pt x="21" y="122"/>
                    </a:lnTo>
                    <a:lnTo>
                      <a:pt x="21" y="83"/>
                    </a:lnTo>
                    <a:lnTo>
                      <a:pt x="23" y="45"/>
                    </a:lnTo>
                    <a:lnTo>
                      <a:pt x="23" y="9"/>
                    </a:lnTo>
                    <a:lnTo>
                      <a:pt x="21" y="9"/>
                    </a:lnTo>
                    <a:lnTo>
                      <a:pt x="16" y="4"/>
                    </a:lnTo>
                    <a:lnTo>
                      <a:pt x="11" y="2"/>
                    </a:lnTo>
                    <a:lnTo>
                      <a:pt x="7" y="0"/>
                    </a:lnTo>
                    <a:lnTo>
                      <a:pt x="9" y="23"/>
                    </a:lnTo>
                    <a:lnTo>
                      <a:pt x="11" y="43"/>
                    </a:lnTo>
                    <a:lnTo>
                      <a:pt x="9"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1654"/>
              <p:cNvSpPr>
                <a:spLocks/>
              </p:cNvSpPr>
              <p:nvPr/>
            </p:nvSpPr>
            <p:spPr bwMode="auto">
              <a:xfrm>
                <a:off x="5832" y="5964"/>
                <a:ext cx="24" cy="163"/>
              </a:xfrm>
              <a:custGeom>
                <a:avLst/>
                <a:gdLst/>
                <a:ahLst/>
                <a:cxnLst>
                  <a:cxn ang="0">
                    <a:pos x="7" y="0"/>
                  </a:cxn>
                  <a:cxn ang="0">
                    <a:pos x="9" y="23"/>
                  </a:cxn>
                  <a:cxn ang="0">
                    <a:pos x="11" y="45"/>
                  </a:cxn>
                  <a:cxn ang="0">
                    <a:pos x="0" y="141"/>
                  </a:cxn>
                  <a:cxn ang="0">
                    <a:pos x="0" y="163"/>
                  </a:cxn>
                  <a:cxn ang="0">
                    <a:pos x="19" y="156"/>
                  </a:cxn>
                  <a:cxn ang="0">
                    <a:pos x="21" y="124"/>
                  </a:cxn>
                  <a:cxn ang="0">
                    <a:pos x="21" y="45"/>
                  </a:cxn>
                  <a:cxn ang="0">
                    <a:pos x="23" y="12"/>
                  </a:cxn>
                  <a:cxn ang="0">
                    <a:pos x="7" y="0"/>
                  </a:cxn>
                </a:cxnLst>
                <a:rect l="0" t="0" r="r" b="b"/>
                <a:pathLst>
                  <a:path w="24" h="163">
                    <a:moveTo>
                      <a:pt x="7" y="0"/>
                    </a:moveTo>
                    <a:lnTo>
                      <a:pt x="9" y="23"/>
                    </a:lnTo>
                    <a:lnTo>
                      <a:pt x="11" y="45"/>
                    </a:lnTo>
                    <a:lnTo>
                      <a:pt x="0" y="141"/>
                    </a:lnTo>
                    <a:lnTo>
                      <a:pt x="0" y="163"/>
                    </a:lnTo>
                    <a:lnTo>
                      <a:pt x="19" y="156"/>
                    </a:lnTo>
                    <a:lnTo>
                      <a:pt x="21" y="124"/>
                    </a:lnTo>
                    <a:lnTo>
                      <a:pt x="21" y="45"/>
                    </a:lnTo>
                    <a:lnTo>
                      <a:pt x="23" y="12"/>
                    </a:lnTo>
                    <a:lnTo>
                      <a:pt x="7"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9" name="Freeform 1655"/>
              <p:cNvSpPr>
                <a:spLocks/>
              </p:cNvSpPr>
              <p:nvPr/>
            </p:nvSpPr>
            <p:spPr bwMode="auto">
              <a:xfrm>
                <a:off x="5570" y="6129"/>
                <a:ext cx="214" cy="19"/>
              </a:xfrm>
              <a:custGeom>
                <a:avLst/>
                <a:gdLst/>
                <a:ahLst/>
                <a:cxnLst>
                  <a:cxn ang="0">
                    <a:pos x="16" y="7"/>
                  </a:cxn>
                  <a:cxn ang="0">
                    <a:pos x="21" y="9"/>
                  </a:cxn>
                  <a:cxn ang="0">
                    <a:pos x="26" y="9"/>
                  </a:cxn>
                  <a:cxn ang="0">
                    <a:pos x="28" y="11"/>
                  </a:cxn>
                  <a:cxn ang="0">
                    <a:pos x="40" y="11"/>
                  </a:cxn>
                  <a:cxn ang="0">
                    <a:pos x="45" y="14"/>
                  </a:cxn>
                  <a:cxn ang="0">
                    <a:pos x="57" y="14"/>
                  </a:cxn>
                  <a:cxn ang="0">
                    <a:pos x="64" y="16"/>
                  </a:cxn>
                  <a:cxn ang="0">
                    <a:pos x="84" y="16"/>
                  </a:cxn>
                  <a:cxn ang="0">
                    <a:pos x="93" y="19"/>
                  </a:cxn>
                  <a:cxn ang="0">
                    <a:pos x="124" y="19"/>
                  </a:cxn>
                  <a:cxn ang="0">
                    <a:pos x="132" y="16"/>
                  </a:cxn>
                  <a:cxn ang="0">
                    <a:pos x="158" y="16"/>
                  </a:cxn>
                  <a:cxn ang="0">
                    <a:pos x="165" y="14"/>
                  </a:cxn>
                  <a:cxn ang="0">
                    <a:pos x="187" y="11"/>
                  </a:cxn>
                  <a:cxn ang="0">
                    <a:pos x="213" y="9"/>
                  </a:cxn>
                  <a:cxn ang="0">
                    <a:pos x="189" y="4"/>
                  </a:cxn>
                  <a:cxn ang="0">
                    <a:pos x="172" y="4"/>
                  </a:cxn>
                  <a:cxn ang="0">
                    <a:pos x="165" y="7"/>
                  </a:cxn>
                  <a:cxn ang="0">
                    <a:pos x="151" y="7"/>
                  </a:cxn>
                  <a:cxn ang="0">
                    <a:pos x="139" y="9"/>
                  </a:cxn>
                  <a:cxn ang="0">
                    <a:pos x="115" y="9"/>
                  </a:cxn>
                  <a:cxn ang="0">
                    <a:pos x="103" y="11"/>
                  </a:cxn>
                  <a:cxn ang="0">
                    <a:pos x="64" y="11"/>
                  </a:cxn>
                  <a:cxn ang="0">
                    <a:pos x="57" y="9"/>
                  </a:cxn>
                  <a:cxn ang="0">
                    <a:pos x="38" y="9"/>
                  </a:cxn>
                  <a:cxn ang="0">
                    <a:pos x="0" y="0"/>
                  </a:cxn>
                  <a:cxn ang="0">
                    <a:pos x="2" y="4"/>
                  </a:cxn>
                  <a:cxn ang="0">
                    <a:pos x="7" y="4"/>
                  </a:cxn>
                  <a:cxn ang="0">
                    <a:pos x="9" y="7"/>
                  </a:cxn>
                  <a:cxn ang="0">
                    <a:pos x="16" y="7"/>
                  </a:cxn>
                </a:cxnLst>
                <a:rect l="0" t="0" r="r" b="b"/>
                <a:pathLst>
                  <a:path w="214" h="19">
                    <a:moveTo>
                      <a:pt x="16" y="7"/>
                    </a:moveTo>
                    <a:lnTo>
                      <a:pt x="21" y="9"/>
                    </a:lnTo>
                    <a:lnTo>
                      <a:pt x="26" y="9"/>
                    </a:lnTo>
                    <a:lnTo>
                      <a:pt x="28" y="11"/>
                    </a:lnTo>
                    <a:lnTo>
                      <a:pt x="40" y="11"/>
                    </a:lnTo>
                    <a:lnTo>
                      <a:pt x="45" y="14"/>
                    </a:lnTo>
                    <a:lnTo>
                      <a:pt x="57" y="14"/>
                    </a:lnTo>
                    <a:lnTo>
                      <a:pt x="64" y="16"/>
                    </a:lnTo>
                    <a:lnTo>
                      <a:pt x="84" y="16"/>
                    </a:lnTo>
                    <a:lnTo>
                      <a:pt x="93" y="19"/>
                    </a:lnTo>
                    <a:lnTo>
                      <a:pt x="124" y="19"/>
                    </a:lnTo>
                    <a:lnTo>
                      <a:pt x="132" y="16"/>
                    </a:lnTo>
                    <a:lnTo>
                      <a:pt x="158" y="16"/>
                    </a:lnTo>
                    <a:lnTo>
                      <a:pt x="165" y="14"/>
                    </a:lnTo>
                    <a:lnTo>
                      <a:pt x="187" y="11"/>
                    </a:lnTo>
                    <a:lnTo>
                      <a:pt x="213" y="9"/>
                    </a:lnTo>
                    <a:lnTo>
                      <a:pt x="189" y="4"/>
                    </a:lnTo>
                    <a:lnTo>
                      <a:pt x="172" y="4"/>
                    </a:lnTo>
                    <a:lnTo>
                      <a:pt x="165" y="7"/>
                    </a:lnTo>
                    <a:lnTo>
                      <a:pt x="151" y="7"/>
                    </a:lnTo>
                    <a:lnTo>
                      <a:pt x="139" y="9"/>
                    </a:lnTo>
                    <a:lnTo>
                      <a:pt x="115" y="9"/>
                    </a:lnTo>
                    <a:lnTo>
                      <a:pt x="103" y="11"/>
                    </a:lnTo>
                    <a:lnTo>
                      <a:pt x="64" y="11"/>
                    </a:lnTo>
                    <a:lnTo>
                      <a:pt x="57" y="9"/>
                    </a:lnTo>
                    <a:lnTo>
                      <a:pt x="38" y="9"/>
                    </a:lnTo>
                    <a:lnTo>
                      <a:pt x="0" y="0"/>
                    </a:lnTo>
                    <a:lnTo>
                      <a:pt x="2" y="4"/>
                    </a:lnTo>
                    <a:lnTo>
                      <a:pt x="7" y="4"/>
                    </a:lnTo>
                    <a:lnTo>
                      <a:pt x="9" y="7"/>
                    </a:lnTo>
                    <a:lnTo>
                      <a:pt x="16"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1656"/>
              <p:cNvSpPr>
                <a:spLocks/>
              </p:cNvSpPr>
              <p:nvPr/>
            </p:nvSpPr>
            <p:spPr bwMode="auto">
              <a:xfrm>
                <a:off x="5632" y="6148"/>
                <a:ext cx="80" cy="20"/>
              </a:xfrm>
              <a:custGeom>
                <a:avLst/>
                <a:gdLst/>
                <a:ahLst/>
                <a:cxnLst>
                  <a:cxn ang="0">
                    <a:pos x="0" y="0"/>
                  </a:cxn>
                  <a:cxn ang="0">
                    <a:pos x="0" y="0"/>
                  </a:cxn>
                  <a:cxn ang="0">
                    <a:pos x="4" y="4"/>
                  </a:cxn>
                  <a:cxn ang="0">
                    <a:pos x="19" y="14"/>
                  </a:cxn>
                  <a:cxn ang="0">
                    <a:pos x="31" y="16"/>
                  </a:cxn>
                  <a:cxn ang="0">
                    <a:pos x="48" y="16"/>
                  </a:cxn>
                  <a:cxn ang="0">
                    <a:pos x="67" y="19"/>
                  </a:cxn>
                  <a:cxn ang="0">
                    <a:pos x="79" y="19"/>
                  </a:cxn>
                  <a:cxn ang="0">
                    <a:pos x="72" y="14"/>
                  </a:cxn>
                  <a:cxn ang="0">
                    <a:pos x="62" y="12"/>
                  </a:cxn>
                  <a:cxn ang="0">
                    <a:pos x="60" y="4"/>
                  </a:cxn>
                  <a:cxn ang="0">
                    <a:pos x="57" y="0"/>
                  </a:cxn>
                  <a:cxn ang="0">
                    <a:pos x="0" y="0"/>
                  </a:cxn>
                </a:cxnLst>
                <a:rect l="0" t="0" r="r" b="b"/>
                <a:pathLst>
                  <a:path w="80" h="20">
                    <a:moveTo>
                      <a:pt x="0" y="0"/>
                    </a:moveTo>
                    <a:lnTo>
                      <a:pt x="0" y="0"/>
                    </a:lnTo>
                    <a:lnTo>
                      <a:pt x="4" y="4"/>
                    </a:lnTo>
                    <a:lnTo>
                      <a:pt x="19" y="14"/>
                    </a:lnTo>
                    <a:lnTo>
                      <a:pt x="31" y="16"/>
                    </a:lnTo>
                    <a:lnTo>
                      <a:pt x="48" y="16"/>
                    </a:lnTo>
                    <a:lnTo>
                      <a:pt x="67" y="19"/>
                    </a:lnTo>
                    <a:lnTo>
                      <a:pt x="79" y="19"/>
                    </a:lnTo>
                    <a:lnTo>
                      <a:pt x="72" y="14"/>
                    </a:lnTo>
                    <a:lnTo>
                      <a:pt x="62" y="12"/>
                    </a:lnTo>
                    <a:lnTo>
                      <a:pt x="60" y="4"/>
                    </a:lnTo>
                    <a:lnTo>
                      <a:pt x="5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1" name="Freeform 1657"/>
              <p:cNvSpPr>
                <a:spLocks/>
              </p:cNvSpPr>
              <p:nvPr/>
            </p:nvSpPr>
            <p:spPr bwMode="auto">
              <a:xfrm>
                <a:off x="5618" y="6165"/>
                <a:ext cx="139" cy="34"/>
              </a:xfrm>
              <a:custGeom>
                <a:avLst/>
                <a:gdLst/>
                <a:ahLst/>
                <a:cxnLst>
                  <a:cxn ang="0">
                    <a:pos x="31" y="0"/>
                  </a:cxn>
                  <a:cxn ang="0">
                    <a:pos x="2" y="9"/>
                  </a:cxn>
                  <a:cxn ang="0">
                    <a:pos x="0" y="14"/>
                  </a:cxn>
                  <a:cxn ang="0">
                    <a:pos x="2" y="19"/>
                  </a:cxn>
                  <a:cxn ang="0">
                    <a:pos x="7" y="21"/>
                  </a:cxn>
                  <a:cxn ang="0">
                    <a:pos x="16" y="26"/>
                  </a:cxn>
                  <a:cxn ang="0">
                    <a:pos x="23" y="26"/>
                  </a:cxn>
                  <a:cxn ang="0">
                    <a:pos x="31" y="28"/>
                  </a:cxn>
                  <a:cxn ang="0">
                    <a:pos x="43" y="28"/>
                  </a:cxn>
                  <a:cxn ang="0">
                    <a:pos x="50" y="31"/>
                  </a:cxn>
                  <a:cxn ang="0">
                    <a:pos x="64" y="31"/>
                  </a:cxn>
                  <a:cxn ang="0">
                    <a:pos x="107" y="33"/>
                  </a:cxn>
                  <a:cxn ang="0">
                    <a:pos x="139" y="28"/>
                  </a:cxn>
                  <a:cxn ang="0">
                    <a:pos x="124" y="21"/>
                  </a:cxn>
                  <a:cxn ang="0">
                    <a:pos x="120" y="19"/>
                  </a:cxn>
                  <a:cxn ang="0">
                    <a:pos x="110" y="14"/>
                  </a:cxn>
                  <a:cxn ang="0">
                    <a:pos x="105" y="9"/>
                  </a:cxn>
                  <a:cxn ang="0">
                    <a:pos x="100" y="7"/>
                  </a:cxn>
                  <a:cxn ang="0">
                    <a:pos x="71" y="7"/>
                  </a:cxn>
                  <a:cxn ang="0">
                    <a:pos x="69" y="4"/>
                  </a:cxn>
                  <a:cxn ang="0">
                    <a:pos x="50" y="4"/>
                  </a:cxn>
                  <a:cxn ang="0">
                    <a:pos x="47" y="2"/>
                  </a:cxn>
                  <a:cxn ang="0">
                    <a:pos x="43" y="2"/>
                  </a:cxn>
                  <a:cxn ang="0">
                    <a:pos x="38" y="0"/>
                  </a:cxn>
                  <a:cxn ang="0">
                    <a:pos x="31" y="0"/>
                  </a:cxn>
                </a:cxnLst>
                <a:rect l="0" t="0" r="r" b="b"/>
                <a:pathLst>
                  <a:path w="139" h="34">
                    <a:moveTo>
                      <a:pt x="31" y="0"/>
                    </a:moveTo>
                    <a:lnTo>
                      <a:pt x="2" y="9"/>
                    </a:lnTo>
                    <a:lnTo>
                      <a:pt x="0" y="14"/>
                    </a:lnTo>
                    <a:lnTo>
                      <a:pt x="2" y="19"/>
                    </a:lnTo>
                    <a:lnTo>
                      <a:pt x="7" y="21"/>
                    </a:lnTo>
                    <a:lnTo>
                      <a:pt x="16" y="26"/>
                    </a:lnTo>
                    <a:lnTo>
                      <a:pt x="23" y="26"/>
                    </a:lnTo>
                    <a:lnTo>
                      <a:pt x="31" y="28"/>
                    </a:lnTo>
                    <a:lnTo>
                      <a:pt x="43" y="28"/>
                    </a:lnTo>
                    <a:lnTo>
                      <a:pt x="50" y="31"/>
                    </a:lnTo>
                    <a:lnTo>
                      <a:pt x="64" y="31"/>
                    </a:lnTo>
                    <a:lnTo>
                      <a:pt x="107" y="33"/>
                    </a:lnTo>
                    <a:lnTo>
                      <a:pt x="139" y="28"/>
                    </a:lnTo>
                    <a:lnTo>
                      <a:pt x="124" y="21"/>
                    </a:lnTo>
                    <a:lnTo>
                      <a:pt x="120" y="19"/>
                    </a:lnTo>
                    <a:lnTo>
                      <a:pt x="110" y="14"/>
                    </a:lnTo>
                    <a:lnTo>
                      <a:pt x="105" y="9"/>
                    </a:lnTo>
                    <a:lnTo>
                      <a:pt x="100" y="7"/>
                    </a:lnTo>
                    <a:lnTo>
                      <a:pt x="71" y="7"/>
                    </a:lnTo>
                    <a:lnTo>
                      <a:pt x="69" y="4"/>
                    </a:lnTo>
                    <a:lnTo>
                      <a:pt x="50" y="4"/>
                    </a:lnTo>
                    <a:lnTo>
                      <a:pt x="47" y="2"/>
                    </a:lnTo>
                    <a:lnTo>
                      <a:pt x="43" y="2"/>
                    </a:lnTo>
                    <a:lnTo>
                      <a:pt x="38" y="0"/>
                    </a:lnTo>
                    <a:lnTo>
                      <a:pt x="31"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1658"/>
              <p:cNvSpPr>
                <a:spLocks/>
              </p:cNvSpPr>
              <p:nvPr/>
            </p:nvSpPr>
            <p:spPr bwMode="auto">
              <a:xfrm>
                <a:off x="5635" y="6146"/>
                <a:ext cx="53" cy="22"/>
              </a:xfrm>
              <a:custGeom>
                <a:avLst/>
                <a:gdLst/>
                <a:ahLst/>
                <a:cxnLst>
                  <a:cxn ang="0">
                    <a:pos x="23" y="4"/>
                  </a:cxn>
                  <a:cxn ang="0">
                    <a:pos x="0" y="0"/>
                  </a:cxn>
                  <a:cxn ang="0">
                    <a:pos x="2" y="4"/>
                  </a:cxn>
                  <a:cxn ang="0">
                    <a:pos x="7" y="7"/>
                  </a:cxn>
                  <a:cxn ang="0">
                    <a:pos x="12" y="12"/>
                  </a:cxn>
                  <a:cxn ang="0">
                    <a:pos x="16" y="12"/>
                  </a:cxn>
                  <a:cxn ang="0">
                    <a:pos x="21" y="16"/>
                  </a:cxn>
                  <a:cxn ang="0">
                    <a:pos x="26" y="19"/>
                  </a:cxn>
                  <a:cxn ang="0">
                    <a:pos x="33" y="19"/>
                  </a:cxn>
                  <a:cxn ang="0">
                    <a:pos x="38" y="21"/>
                  </a:cxn>
                  <a:cxn ang="0">
                    <a:pos x="52" y="21"/>
                  </a:cxn>
                  <a:cxn ang="0">
                    <a:pos x="48" y="16"/>
                  </a:cxn>
                  <a:cxn ang="0">
                    <a:pos x="45" y="16"/>
                  </a:cxn>
                  <a:cxn ang="0">
                    <a:pos x="38" y="9"/>
                  </a:cxn>
                  <a:cxn ang="0">
                    <a:pos x="36" y="4"/>
                  </a:cxn>
                  <a:cxn ang="0">
                    <a:pos x="23" y="4"/>
                  </a:cxn>
                </a:cxnLst>
                <a:rect l="0" t="0" r="r" b="b"/>
                <a:pathLst>
                  <a:path w="53" h="22">
                    <a:moveTo>
                      <a:pt x="23" y="4"/>
                    </a:moveTo>
                    <a:lnTo>
                      <a:pt x="0" y="0"/>
                    </a:lnTo>
                    <a:lnTo>
                      <a:pt x="2" y="4"/>
                    </a:lnTo>
                    <a:lnTo>
                      <a:pt x="7" y="7"/>
                    </a:lnTo>
                    <a:lnTo>
                      <a:pt x="12" y="12"/>
                    </a:lnTo>
                    <a:lnTo>
                      <a:pt x="16" y="12"/>
                    </a:lnTo>
                    <a:lnTo>
                      <a:pt x="21" y="16"/>
                    </a:lnTo>
                    <a:lnTo>
                      <a:pt x="26" y="19"/>
                    </a:lnTo>
                    <a:lnTo>
                      <a:pt x="33" y="19"/>
                    </a:lnTo>
                    <a:lnTo>
                      <a:pt x="38" y="21"/>
                    </a:lnTo>
                    <a:lnTo>
                      <a:pt x="52" y="21"/>
                    </a:lnTo>
                    <a:lnTo>
                      <a:pt x="48" y="16"/>
                    </a:lnTo>
                    <a:lnTo>
                      <a:pt x="45" y="16"/>
                    </a:lnTo>
                    <a:lnTo>
                      <a:pt x="38" y="9"/>
                    </a:lnTo>
                    <a:lnTo>
                      <a:pt x="36"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3" name="Freeform 1659"/>
              <p:cNvSpPr>
                <a:spLocks/>
              </p:cNvSpPr>
              <p:nvPr/>
            </p:nvSpPr>
            <p:spPr bwMode="auto">
              <a:xfrm>
                <a:off x="5616" y="6163"/>
                <a:ext cx="112" cy="36"/>
              </a:xfrm>
              <a:custGeom>
                <a:avLst/>
                <a:gdLst/>
                <a:ahLst/>
                <a:cxnLst>
                  <a:cxn ang="0">
                    <a:pos x="28" y="0"/>
                  </a:cxn>
                  <a:cxn ang="0">
                    <a:pos x="0" y="14"/>
                  </a:cxn>
                  <a:cxn ang="0">
                    <a:pos x="2" y="19"/>
                  </a:cxn>
                  <a:cxn ang="0">
                    <a:pos x="7" y="23"/>
                  </a:cxn>
                  <a:cxn ang="0">
                    <a:pos x="11" y="26"/>
                  </a:cxn>
                  <a:cxn ang="0">
                    <a:pos x="16" y="26"/>
                  </a:cxn>
                  <a:cxn ang="0">
                    <a:pos x="23" y="28"/>
                  </a:cxn>
                  <a:cxn ang="0">
                    <a:pos x="28" y="28"/>
                  </a:cxn>
                  <a:cxn ang="0">
                    <a:pos x="36" y="31"/>
                  </a:cxn>
                  <a:cxn ang="0">
                    <a:pos x="43" y="31"/>
                  </a:cxn>
                  <a:cxn ang="0">
                    <a:pos x="50" y="33"/>
                  </a:cxn>
                  <a:cxn ang="0">
                    <a:pos x="74" y="33"/>
                  </a:cxn>
                  <a:cxn ang="0">
                    <a:pos x="79" y="35"/>
                  </a:cxn>
                  <a:cxn ang="0">
                    <a:pos x="112" y="35"/>
                  </a:cxn>
                  <a:cxn ang="0">
                    <a:pos x="98" y="26"/>
                  </a:cxn>
                  <a:cxn ang="0">
                    <a:pos x="86" y="7"/>
                  </a:cxn>
                  <a:cxn ang="0">
                    <a:pos x="64" y="7"/>
                  </a:cxn>
                  <a:cxn ang="0">
                    <a:pos x="38" y="2"/>
                  </a:cxn>
                  <a:cxn ang="0">
                    <a:pos x="28" y="0"/>
                  </a:cxn>
                </a:cxnLst>
                <a:rect l="0" t="0" r="r" b="b"/>
                <a:pathLst>
                  <a:path w="112" h="36">
                    <a:moveTo>
                      <a:pt x="28" y="0"/>
                    </a:moveTo>
                    <a:lnTo>
                      <a:pt x="0" y="14"/>
                    </a:lnTo>
                    <a:lnTo>
                      <a:pt x="2" y="19"/>
                    </a:lnTo>
                    <a:lnTo>
                      <a:pt x="7" y="23"/>
                    </a:lnTo>
                    <a:lnTo>
                      <a:pt x="11" y="26"/>
                    </a:lnTo>
                    <a:lnTo>
                      <a:pt x="16" y="26"/>
                    </a:lnTo>
                    <a:lnTo>
                      <a:pt x="23" y="28"/>
                    </a:lnTo>
                    <a:lnTo>
                      <a:pt x="28" y="28"/>
                    </a:lnTo>
                    <a:lnTo>
                      <a:pt x="36" y="31"/>
                    </a:lnTo>
                    <a:lnTo>
                      <a:pt x="43" y="31"/>
                    </a:lnTo>
                    <a:lnTo>
                      <a:pt x="50" y="33"/>
                    </a:lnTo>
                    <a:lnTo>
                      <a:pt x="74" y="33"/>
                    </a:lnTo>
                    <a:lnTo>
                      <a:pt x="79" y="35"/>
                    </a:lnTo>
                    <a:lnTo>
                      <a:pt x="112" y="35"/>
                    </a:lnTo>
                    <a:lnTo>
                      <a:pt x="98" y="26"/>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1660"/>
              <p:cNvSpPr>
                <a:spLocks/>
              </p:cNvSpPr>
              <p:nvPr/>
            </p:nvSpPr>
            <p:spPr bwMode="auto">
              <a:xfrm>
                <a:off x="5505" y="6036"/>
                <a:ext cx="36" cy="7"/>
              </a:xfrm>
              <a:custGeom>
                <a:avLst/>
                <a:gdLst/>
                <a:ahLst/>
                <a:cxnLst>
                  <a:cxn ang="0">
                    <a:pos x="36" y="7"/>
                  </a:cxn>
                  <a:cxn ang="0">
                    <a:pos x="36" y="2"/>
                  </a:cxn>
                  <a:cxn ang="0">
                    <a:pos x="21" y="2"/>
                  </a:cxn>
                  <a:cxn ang="0">
                    <a:pos x="19" y="0"/>
                  </a:cxn>
                  <a:cxn ang="0">
                    <a:pos x="14" y="0"/>
                  </a:cxn>
                  <a:cxn ang="0">
                    <a:pos x="12" y="2"/>
                  </a:cxn>
                  <a:cxn ang="0">
                    <a:pos x="0" y="2"/>
                  </a:cxn>
                  <a:cxn ang="0">
                    <a:pos x="0" y="7"/>
                  </a:cxn>
                  <a:cxn ang="0">
                    <a:pos x="36" y="7"/>
                  </a:cxn>
                </a:cxnLst>
                <a:rect l="0" t="0" r="r" b="b"/>
                <a:pathLst>
                  <a:path w="36" h="7">
                    <a:moveTo>
                      <a:pt x="36" y="7"/>
                    </a:moveTo>
                    <a:lnTo>
                      <a:pt x="36" y="2"/>
                    </a:lnTo>
                    <a:lnTo>
                      <a:pt x="21" y="2"/>
                    </a:lnTo>
                    <a:lnTo>
                      <a:pt x="19" y="0"/>
                    </a:lnTo>
                    <a:lnTo>
                      <a:pt x="14" y="0"/>
                    </a:lnTo>
                    <a:lnTo>
                      <a:pt x="12" y="2"/>
                    </a:lnTo>
                    <a:lnTo>
                      <a:pt x="0" y="2"/>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5" name="Freeform 1661"/>
              <p:cNvSpPr>
                <a:spLocks/>
              </p:cNvSpPr>
              <p:nvPr/>
            </p:nvSpPr>
            <p:spPr bwMode="auto">
              <a:xfrm>
                <a:off x="5503" y="6052"/>
                <a:ext cx="38" cy="99"/>
              </a:xfrm>
              <a:custGeom>
                <a:avLst/>
                <a:gdLst/>
                <a:ahLst/>
                <a:cxnLst>
                  <a:cxn ang="0">
                    <a:pos x="28" y="86"/>
                  </a:cxn>
                  <a:cxn ang="0">
                    <a:pos x="0" y="83"/>
                  </a:cxn>
                  <a:cxn ang="0">
                    <a:pos x="0" y="98"/>
                  </a:cxn>
                  <a:cxn ang="0">
                    <a:pos x="4" y="88"/>
                  </a:cxn>
                  <a:cxn ang="0">
                    <a:pos x="38" y="88"/>
                  </a:cxn>
                  <a:cxn ang="0">
                    <a:pos x="35" y="72"/>
                  </a:cxn>
                  <a:cxn ang="0">
                    <a:pos x="33" y="50"/>
                  </a:cxn>
                  <a:cxn ang="0">
                    <a:pos x="33" y="4"/>
                  </a:cxn>
                  <a:cxn ang="0">
                    <a:pos x="38" y="0"/>
                  </a:cxn>
                  <a:cxn ang="0">
                    <a:pos x="28" y="0"/>
                  </a:cxn>
                  <a:cxn ang="0">
                    <a:pos x="28" y="86"/>
                  </a:cxn>
                </a:cxnLst>
                <a:rect l="0" t="0" r="r" b="b"/>
                <a:pathLst>
                  <a:path w="38" h="99">
                    <a:moveTo>
                      <a:pt x="28" y="86"/>
                    </a:moveTo>
                    <a:lnTo>
                      <a:pt x="0" y="83"/>
                    </a:lnTo>
                    <a:lnTo>
                      <a:pt x="0" y="98"/>
                    </a:lnTo>
                    <a:lnTo>
                      <a:pt x="4" y="88"/>
                    </a:lnTo>
                    <a:lnTo>
                      <a:pt x="38" y="88"/>
                    </a:lnTo>
                    <a:lnTo>
                      <a:pt x="35" y="72"/>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1662"/>
              <p:cNvSpPr>
                <a:spLocks/>
              </p:cNvSpPr>
              <p:nvPr/>
            </p:nvSpPr>
            <p:spPr bwMode="auto">
              <a:xfrm>
                <a:off x="5498" y="6043"/>
                <a:ext cx="48" cy="110"/>
              </a:xfrm>
              <a:custGeom>
                <a:avLst/>
                <a:gdLst/>
                <a:ahLst/>
                <a:cxnLst>
                  <a:cxn ang="0">
                    <a:pos x="0" y="9"/>
                  </a:cxn>
                  <a:cxn ang="0">
                    <a:pos x="0" y="110"/>
                  </a:cxn>
                  <a:cxn ang="0">
                    <a:pos x="4" y="110"/>
                  </a:cxn>
                  <a:cxn ang="0">
                    <a:pos x="4" y="14"/>
                  </a:cxn>
                  <a:cxn ang="0">
                    <a:pos x="47" y="7"/>
                  </a:cxn>
                  <a:cxn ang="0">
                    <a:pos x="47" y="2"/>
                  </a:cxn>
                  <a:cxn ang="0">
                    <a:pos x="2" y="0"/>
                  </a:cxn>
                  <a:cxn ang="0">
                    <a:pos x="0" y="9"/>
                  </a:cxn>
                </a:cxnLst>
                <a:rect l="0" t="0" r="r" b="b"/>
                <a:pathLst>
                  <a:path w="48" h="110">
                    <a:moveTo>
                      <a:pt x="0" y="9"/>
                    </a:moveTo>
                    <a:lnTo>
                      <a:pt x="0" y="110"/>
                    </a:lnTo>
                    <a:lnTo>
                      <a:pt x="4" y="110"/>
                    </a:lnTo>
                    <a:lnTo>
                      <a:pt x="4" y="14"/>
                    </a:lnTo>
                    <a:lnTo>
                      <a:pt x="47" y="7"/>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7" name="Freeform 1663"/>
              <p:cNvSpPr>
                <a:spLocks/>
              </p:cNvSpPr>
              <p:nvPr/>
            </p:nvSpPr>
            <p:spPr bwMode="auto">
              <a:xfrm>
                <a:off x="5505" y="6055"/>
                <a:ext cx="41" cy="93"/>
              </a:xfrm>
              <a:custGeom>
                <a:avLst/>
                <a:gdLst/>
                <a:ahLst/>
                <a:cxnLst>
                  <a:cxn ang="0">
                    <a:pos x="33" y="31"/>
                  </a:cxn>
                  <a:cxn ang="0">
                    <a:pos x="36" y="19"/>
                  </a:cxn>
                  <a:cxn ang="0">
                    <a:pos x="40" y="0"/>
                  </a:cxn>
                  <a:cxn ang="0">
                    <a:pos x="31" y="2"/>
                  </a:cxn>
                  <a:cxn ang="0">
                    <a:pos x="31" y="86"/>
                  </a:cxn>
                  <a:cxn ang="0">
                    <a:pos x="24" y="86"/>
                  </a:cxn>
                  <a:cxn ang="0">
                    <a:pos x="2" y="83"/>
                  </a:cxn>
                  <a:cxn ang="0">
                    <a:pos x="0" y="91"/>
                  </a:cxn>
                  <a:cxn ang="0">
                    <a:pos x="36" y="93"/>
                  </a:cxn>
                  <a:cxn ang="0">
                    <a:pos x="33" y="79"/>
                  </a:cxn>
                  <a:cxn ang="0">
                    <a:pos x="33" y="31"/>
                  </a:cxn>
                </a:cxnLst>
                <a:rect l="0" t="0" r="r" b="b"/>
                <a:pathLst>
                  <a:path w="41" h="93">
                    <a:moveTo>
                      <a:pt x="33" y="31"/>
                    </a:moveTo>
                    <a:lnTo>
                      <a:pt x="36" y="19"/>
                    </a:lnTo>
                    <a:lnTo>
                      <a:pt x="40" y="0"/>
                    </a:lnTo>
                    <a:lnTo>
                      <a:pt x="31" y="2"/>
                    </a:lnTo>
                    <a:lnTo>
                      <a:pt x="31" y="86"/>
                    </a:lnTo>
                    <a:lnTo>
                      <a:pt x="24" y="86"/>
                    </a:lnTo>
                    <a:lnTo>
                      <a:pt x="2" y="83"/>
                    </a:lnTo>
                    <a:lnTo>
                      <a:pt x="0" y="91"/>
                    </a:lnTo>
                    <a:lnTo>
                      <a:pt x="36"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1664"/>
              <p:cNvSpPr>
                <a:spLocks/>
              </p:cNvSpPr>
              <p:nvPr/>
            </p:nvSpPr>
            <p:spPr bwMode="auto">
              <a:xfrm>
                <a:off x="5515" y="6062"/>
                <a:ext cx="5" cy="10"/>
              </a:xfrm>
              <a:custGeom>
                <a:avLst/>
                <a:gdLst/>
                <a:ahLst/>
                <a:cxnLst>
                  <a:cxn ang="0">
                    <a:pos x="2" y="0"/>
                  </a:cxn>
                  <a:cxn ang="0">
                    <a:pos x="0" y="0"/>
                  </a:cxn>
                  <a:cxn ang="0">
                    <a:pos x="0" y="7"/>
                  </a:cxn>
                  <a:cxn ang="0">
                    <a:pos x="4" y="9"/>
                  </a:cxn>
                  <a:cxn ang="0">
                    <a:pos x="4" y="0"/>
                  </a:cxn>
                  <a:cxn ang="0">
                    <a:pos x="2" y="0"/>
                  </a:cxn>
                </a:cxnLst>
                <a:rect l="0" t="0" r="r" b="b"/>
                <a:pathLst>
                  <a:path w="5"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1665"/>
              <p:cNvSpPr>
                <a:spLocks/>
              </p:cNvSpPr>
              <p:nvPr/>
            </p:nvSpPr>
            <p:spPr bwMode="auto">
              <a:xfrm>
                <a:off x="5515" y="6084"/>
                <a:ext cx="5" cy="9"/>
              </a:xfrm>
              <a:custGeom>
                <a:avLst/>
                <a:gdLst/>
                <a:ahLst/>
                <a:cxnLst>
                  <a:cxn ang="0">
                    <a:pos x="2" y="0"/>
                  </a:cxn>
                  <a:cxn ang="0">
                    <a:pos x="0" y="0"/>
                  </a:cxn>
                  <a:cxn ang="0">
                    <a:pos x="0" y="7"/>
                  </a:cxn>
                  <a:cxn ang="0">
                    <a:pos x="4" y="9"/>
                  </a:cxn>
                  <a:cxn ang="0">
                    <a:pos x="4" y="0"/>
                  </a:cxn>
                  <a:cxn ang="0">
                    <a:pos x="2" y="0"/>
                  </a:cxn>
                </a:cxnLst>
                <a:rect l="0" t="0" r="r" b="b"/>
                <a:pathLst>
                  <a:path w="5" h="9">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1666"/>
              <p:cNvSpPr>
                <a:spLocks/>
              </p:cNvSpPr>
              <p:nvPr/>
            </p:nvSpPr>
            <p:spPr bwMode="auto">
              <a:xfrm>
                <a:off x="5512" y="6060"/>
                <a:ext cx="8"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8"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1667"/>
              <p:cNvSpPr>
                <a:spLocks/>
              </p:cNvSpPr>
              <p:nvPr/>
            </p:nvSpPr>
            <p:spPr bwMode="auto">
              <a:xfrm>
                <a:off x="5512" y="6081"/>
                <a:ext cx="8"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8"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1668"/>
              <p:cNvSpPr>
                <a:spLocks/>
              </p:cNvSpPr>
              <p:nvPr/>
            </p:nvSpPr>
            <p:spPr bwMode="auto">
              <a:xfrm>
                <a:off x="5505" y="5968"/>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3" name="Freeform 1669"/>
              <p:cNvSpPr>
                <a:spLocks/>
              </p:cNvSpPr>
              <p:nvPr/>
            </p:nvSpPr>
            <p:spPr bwMode="auto">
              <a:xfrm>
                <a:off x="5520" y="596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1670"/>
              <p:cNvSpPr>
                <a:spLocks/>
              </p:cNvSpPr>
              <p:nvPr/>
            </p:nvSpPr>
            <p:spPr bwMode="auto">
              <a:xfrm>
                <a:off x="5534" y="596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5" name="Freeform 1671"/>
              <p:cNvSpPr>
                <a:spLocks/>
              </p:cNvSpPr>
              <p:nvPr/>
            </p:nvSpPr>
            <p:spPr bwMode="auto">
              <a:xfrm>
                <a:off x="5505" y="5968"/>
                <a:ext cx="7" cy="3"/>
              </a:xfrm>
              <a:custGeom>
                <a:avLst/>
                <a:gdLst/>
                <a:ahLst/>
                <a:cxnLst>
                  <a:cxn ang="0">
                    <a:pos x="2" y="0"/>
                  </a:cxn>
                  <a:cxn ang="0">
                    <a:pos x="2" y="0"/>
                  </a:cxn>
                  <a:cxn ang="0">
                    <a:pos x="0" y="2"/>
                  </a:cxn>
                  <a:cxn ang="0">
                    <a:pos x="7" y="2"/>
                  </a:cxn>
                  <a:cxn ang="0">
                    <a:pos x="2" y="0"/>
                  </a:cxn>
                </a:cxnLst>
                <a:rect l="0" t="0" r="r" b="b"/>
                <a:pathLst>
                  <a:path w="7" h="3">
                    <a:moveTo>
                      <a:pt x="2" y="0"/>
                    </a:moveTo>
                    <a:lnTo>
                      <a:pt x="2" y="0"/>
                    </a:lnTo>
                    <a:lnTo>
                      <a:pt x="0" y="2"/>
                    </a:lnTo>
                    <a:lnTo>
                      <a:pt x="7"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1672"/>
              <p:cNvSpPr>
                <a:spLocks/>
              </p:cNvSpPr>
              <p:nvPr/>
            </p:nvSpPr>
            <p:spPr bwMode="auto">
              <a:xfrm>
                <a:off x="5520" y="5966"/>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7" name="Freeform 1673"/>
              <p:cNvSpPr>
                <a:spLocks/>
              </p:cNvSpPr>
              <p:nvPr/>
            </p:nvSpPr>
            <p:spPr bwMode="auto">
              <a:xfrm>
                <a:off x="5534" y="5966"/>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1674"/>
              <p:cNvSpPr>
                <a:spLocks/>
              </p:cNvSpPr>
              <p:nvPr/>
            </p:nvSpPr>
            <p:spPr bwMode="auto">
              <a:xfrm>
                <a:off x="5508" y="6160"/>
                <a:ext cx="43" cy="15"/>
              </a:xfrm>
              <a:custGeom>
                <a:avLst/>
                <a:gdLst/>
                <a:ahLst/>
                <a:cxnLst>
                  <a:cxn ang="0">
                    <a:pos x="0" y="0"/>
                  </a:cxn>
                  <a:cxn ang="0">
                    <a:pos x="0" y="9"/>
                  </a:cxn>
                  <a:cxn ang="0">
                    <a:pos x="43" y="14"/>
                  </a:cxn>
                  <a:cxn ang="0">
                    <a:pos x="43" y="4"/>
                  </a:cxn>
                  <a:cxn ang="0">
                    <a:pos x="0" y="0"/>
                  </a:cxn>
                </a:cxnLst>
                <a:rect l="0" t="0" r="r" b="b"/>
                <a:pathLst>
                  <a:path w="43"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9" name="Freeform 1675"/>
              <p:cNvSpPr>
                <a:spLocks/>
              </p:cNvSpPr>
              <p:nvPr/>
            </p:nvSpPr>
            <p:spPr bwMode="auto">
              <a:xfrm>
                <a:off x="5719" y="5923"/>
                <a:ext cx="14" cy="170"/>
              </a:xfrm>
              <a:custGeom>
                <a:avLst/>
                <a:gdLst/>
                <a:ahLst/>
                <a:cxnLst>
                  <a:cxn ang="0">
                    <a:pos x="7" y="40"/>
                  </a:cxn>
                  <a:cxn ang="0">
                    <a:pos x="7" y="0"/>
                  </a:cxn>
                  <a:cxn ang="0">
                    <a:pos x="2" y="2"/>
                  </a:cxn>
                  <a:cxn ang="0">
                    <a:pos x="2" y="86"/>
                  </a:cxn>
                  <a:cxn ang="0">
                    <a:pos x="0" y="127"/>
                  </a:cxn>
                  <a:cxn ang="0">
                    <a:pos x="0" y="167"/>
                  </a:cxn>
                  <a:cxn ang="0">
                    <a:pos x="14" y="170"/>
                  </a:cxn>
                  <a:cxn ang="0">
                    <a:pos x="2" y="165"/>
                  </a:cxn>
                  <a:cxn ang="0">
                    <a:pos x="4" y="124"/>
                  </a:cxn>
                  <a:cxn ang="0">
                    <a:pos x="4" y="81"/>
                  </a:cxn>
                  <a:cxn ang="0">
                    <a:pos x="7" y="40"/>
                  </a:cxn>
                </a:cxnLst>
                <a:rect l="0" t="0" r="r" b="b"/>
                <a:pathLst>
                  <a:path w="14" h="170">
                    <a:moveTo>
                      <a:pt x="7" y="40"/>
                    </a:moveTo>
                    <a:lnTo>
                      <a:pt x="7" y="0"/>
                    </a:lnTo>
                    <a:lnTo>
                      <a:pt x="2" y="2"/>
                    </a:lnTo>
                    <a:lnTo>
                      <a:pt x="2" y="86"/>
                    </a:lnTo>
                    <a:lnTo>
                      <a:pt x="0" y="127"/>
                    </a:lnTo>
                    <a:lnTo>
                      <a:pt x="0" y="167"/>
                    </a:lnTo>
                    <a:lnTo>
                      <a:pt x="14" y="170"/>
                    </a:lnTo>
                    <a:lnTo>
                      <a:pt x="2" y="165"/>
                    </a:lnTo>
                    <a:lnTo>
                      <a:pt x="4" y="124"/>
                    </a:lnTo>
                    <a:lnTo>
                      <a:pt x="4" y="81"/>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1676"/>
              <p:cNvSpPr>
                <a:spLocks/>
              </p:cNvSpPr>
              <p:nvPr/>
            </p:nvSpPr>
            <p:spPr bwMode="auto">
              <a:xfrm>
                <a:off x="5748" y="6100"/>
                <a:ext cx="72" cy="111"/>
              </a:xfrm>
              <a:custGeom>
                <a:avLst/>
                <a:gdLst/>
                <a:ahLst/>
                <a:cxnLst>
                  <a:cxn ang="0">
                    <a:pos x="7" y="2"/>
                  </a:cxn>
                  <a:cxn ang="0">
                    <a:pos x="7" y="2"/>
                  </a:cxn>
                  <a:cxn ang="0">
                    <a:pos x="2" y="23"/>
                  </a:cxn>
                  <a:cxn ang="0">
                    <a:pos x="0" y="74"/>
                  </a:cxn>
                  <a:cxn ang="0">
                    <a:pos x="0" y="103"/>
                  </a:cxn>
                  <a:cxn ang="0">
                    <a:pos x="40" y="110"/>
                  </a:cxn>
                  <a:cxn ang="0">
                    <a:pos x="72" y="103"/>
                  </a:cxn>
                  <a:cxn ang="0">
                    <a:pos x="72" y="76"/>
                  </a:cxn>
                  <a:cxn ang="0">
                    <a:pos x="69" y="64"/>
                  </a:cxn>
                  <a:cxn ang="0">
                    <a:pos x="69" y="40"/>
                  </a:cxn>
                  <a:cxn ang="0">
                    <a:pos x="64" y="16"/>
                  </a:cxn>
                  <a:cxn ang="0">
                    <a:pos x="62" y="2"/>
                  </a:cxn>
                  <a:cxn ang="0">
                    <a:pos x="33" y="0"/>
                  </a:cxn>
                  <a:cxn ang="0">
                    <a:pos x="7" y="2"/>
                  </a:cxn>
                </a:cxnLst>
                <a:rect l="0" t="0" r="r" b="b"/>
                <a:pathLst>
                  <a:path w="72" h="111">
                    <a:moveTo>
                      <a:pt x="7" y="2"/>
                    </a:moveTo>
                    <a:lnTo>
                      <a:pt x="7" y="2"/>
                    </a:lnTo>
                    <a:lnTo>
                      <a:pt x="2" y="23"/>
                    </a:lnTo>
                    <a:lnTo>
                      <a:pt x="0" y="74"/>
                    </a:lnTo>
                    <a:lnTo>
                      <a:pt x="0" y="103"/>
                    </a:lnTo>
                    <a:lnTo>
                      <a:pt x="40" y="110"/>
                    </a:lnTo>
                    <a:lnTo>
                      <a:pt x="72" y="103"/>
                    </a:lnTo>
                    <a:lnTo>
                      <a:pt x="72"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1" name="Freeform 1677"/>
              <p:cNvSpPr>
                <a:spLocks/>
              </p:cNvSpPr>
              <p:nvPr/>
            </p:nvSpPr>
            <p:spPr bwMode="auto">
              <a:xfrm>
                <a:off x="5745" y="6112"/>
                <a:ext cx="46" cy="87"/>
              </a:xfrm>
              <a:custGeom>
                <a:avLst/>
                <a:gdLst/>
                <a:ahLst/>
                <a:cxnLst>
                  <a:cxn ang="0">
                    <a:pos x="43" y="0"/>
                  </a:cxn>
                  <a:cxn ang="0">
                    <a:pos x="7" y="0"/>
                  </a:cxn>
                  <a:cxn ang="0">
                    <a:pos x="2" y="21"/>
                  </a:cxn>
                  <a:cxn ang="0">
                    <a:pos x="2" y="40"/>
                  </a:cxn>
                  <a:cxn ang="0">
                    <a:pos x="0" y="60"/>
                  </a:cxn>
                  <a:cxn ang="0">
                    <a:pos x="0" y="81"/>
                  </a:cxn>
                  <a:cxn ang="0">
                    <a:pos x="2" y="83"/>
                  </a:cxn>
                  <a:cxn ang="0">
                    <a:pos x="26" y="83"/>
                  </a:cxn>
                  <a:cxn ang="0">
                    <a:pos x="28" y="86"/>
                  </a:cxn>
                  <a:cxn ang="0">
                    <a:pos x="43" y="86"/>
                  </a:cxn>
                  <a:cxn ang="0">
                    <a:pos x="45" y="64"/>
                  </a:cxn>
                  <a:cxn ang="0">
                    <a:pos x="45" y="21"/>
                  </a:cxn>
                  <a:cxn ang="0">
                    <a:pos x="43" y="0"/>
                  </a:cxn>
                </a:cxnLst>
                <a:rect l="0" t="0" r="r" b="b"/>
                <a:pathLst>
                  <a:path w="46" h="87">
                    <a:moveTo>
                      <a:pt x="43" y="0"/>
                    </a:moveTo>
                    <a:lnTo>
                      <a:pt x="7" y="0"/>
                    </a:lnTo>
                    <a:lnTo>
                      <a:pt x="2" y="21"/>
                    </a:lnTo>
                    <a:lnTo>
                      <a:pt x="2" y="40"/>
                    </a:lnTo>
                    <a:lnTo>
                      <a:pt x="0" y="60"/>
                    </a:lnTo>
                    <a:lnTo>
                      <a:pt x="0" y="81"/>
                    </a:lnTo>
                    <a:lnTo>
                      <a:pt x="2" y="83"/>
                    </a:lnTo>
                    <a:lnTo>
                      <a:pt x="26" y="83"/>
                    </a:lnTo>
                    <a:lnTo>
                      <a:pt x="28" y="86"/>
                    </a:lnTo>
                    <a:lnTo>
                      <a:pt x="43" y="86"/>
                    </a:lnTo>
                    <a:lnTo>
                      <a:pt x="45" y="64"/>
                    </a:lnTo>
                    <a:lnTo>
                      <a:pt x="45" y="21"/>
                    </a:lnTo>
                    <a:lnTo>
                      <a:pt x="43"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2" name="Freeform 1678"/>
              <p:cNvSpPr>
                <a:spLocks/>
              </p:cNvSpPr>
              <p:nvPr/>
            </p:nvSpPr>
            <p:spPr bwMode="auto">
              <a:xfrm>
                <a:off x="5748" y="6112"/>
                <a:ext cx="40" cy="82"/>
              </a:xfrm>
              <a:custGeom>
                <a:avLst/>
                <a:gdLst/>
                <a:ahLst/>
                <a:cxnLst>
                  <a:cxn ang="0">
                    <a:pos x="2" y="21"/>
                  </a:cxn>
                  <a:cxn ang="0">
                    <a:pos x="0" y="38"/>
                  </a:cxn>
                  <a:cxn ang="0">
                    <a:pos x="0" y="76"/>
                  </a:cxn>
                  <a:cxn ang="0">
                    <a:pos x="4" y="79"/>
                  </a:cxn>
                  <a:cxn ang="0">
                    <a:pos x="28" y="79"/>
                  </a:cxn>
                  <a:cxn ang="0">
                    <a:pos x="33" y="81"/>
                  </a:cxn>
                  <a:cxn ang="0">
                    <a:pos x="40" y="81"/>
                  </a:cxn>
                  <a:cxn ang="0">
                    <a:pos x="40" y="0"/>
                  </a:cxn>
                  <a:cxn ang="0">
                    <a:pos x="4" y="0"/>
                  </a:cxn>
                  <a:cxn ang="0">
                    <a:pos x="2" y="21"/>
                  </a:cxn>
                </a:cxnLst>
                <a:rect l="0" t="0" r="r" b="b"/>
                <a:pathLst>
                  <a:path w="40" h="82">
                    <a:moveTo>
                      <a:pt x="2" y="21"/>
                    </a:moveTo>
                    <a:lnTo>
                      <a:pt x="0" y="38"/>
                    </a:lnTo>
                    <a:lnTo>
                      <a:pt x="0" y="76"/>
                    </a:lnTo>
                    <a:lnTo>
                      <a:pt x="4" y="79"/>
                    </a:lnTo>
                    <a:lnTo>
                      <a:pt x="28" y="79"/>
                    </a:lnTo>
                    <a:lnTo>
                      <a:pt x="33" y="81"/>
                    </a:lnTo>
                    <a:lnTo>
                      <a:pt x="40" y="81"/>
                    </a:lnTo>
                    <a:lnTo>
                      <a:pt x="40" y="0"/>
                    </a:lnTo>
                    <a:lnTo>
                      <a:pt x="4" y="0"/>
                    </a:lnTo>
                    <a:lnTo>
                      <a:pt x="2" y="21"/>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1679"/>
              <p:cNvSpPr>
                <a:spLocks/>
              </p:cNvSpPr>
              <p:nvPr/>
            </p:nvSpPr>
            <p:spPr bwMode="auto">
              <a:xfrm>
                <a:off x="5748" y="6112"/>
                <a:ext cx="40" cy="75"/>
              </a:xfrm>
              <a:custGeom>
                <a:avLst/>
                <a:gdLst/>
                <a:ahLst/>
                <a:cxnLst>
                  <a:cxn ang="0">
                    <a:pos x="38" y="0"/>
                  </a:cxn>
                  <a:cxn ang="0">
                    <a:pos x="4" y="0"/>
                  </a:cxn>
                  <a:cxn ang="0">
                    <a:pos x="2" y="19"/>
                  </a:cxn>
                  <a:cxn ang="0">
                    <a:pos x="0" y="36"/>
                  </a:cxn>
                  <a:cxn ang="0">
                    <a:pos x="0" y="72"/>
                  </a:cxn>
                  <a:cxn ang="0">
                    <a:pos x="4" y="72"/>
                  </a:cxn>
                  <a:cxn ang="0">
                    <a:pos x="9" y="74"/>
                  </a:cxn>
                  <a:cxn ang="0">
                    <a:pos x="38" y="74"/>
                  </a:cxn>
                  <a:cxn ang="0">
                    <a:pos x="40" y="57"/>
                  </a:cxn>
                  <a:cxn ang="0">
                    <a:pos x="40" y="19"/>
                  </a:cxn>
                  <a:cxn ang="0">
                    <a:pos x="38" y="0"/>
                  </a:cxn>
                </a:cxnLst>
                <a:rect l="0" t="0" r="r" b="b"/>
                <a:pathLst>
                  <a:path w="40" h="75">
                    <a:moveTo>
                      <a:pt x="38" y="0"/>
                    </a:moveTo>
                    <a:lnTo>
                      <a:pt x="4" y="0"/>
                    </a:lnTo>
                    <a:lnTo>
                      <a:pt x="2" y="19"/>
                    </a:lnTo>
                    <a:lnTo>
                      <a:pt x="0" y="36"/>
                    </a:lnTo>
                    <a:lnTo>
                      <a:pt x="0" y="72"/>
                    </a:lnTo>
                    <a:lnTo>
                      <a:pt x="4" y="72"/>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1680"/>
              <p:cNvSpPr>
                <a:spLocks/>
              </p:cNvSpPr>
              <p:nvPr/>
            </p:nvSpPr>
            <p:spPr bwMode="auto">
              <a:xfrm>
                <a:off x="5748" y="6112"/>
                <a:ext cx="38" cy="70"/>
              </a:xfrm>
              <a:custGeom>
                <a:avLst/>
                <a:gdLst/>
                <a:ahLst/>
                <a:cxnLst>
                  <a:cxn ang="0">
                    <a:pos x="38" y="69"/>
                  </a:cxn>
                  <a:cxn ang="0">
                    <a:pos x="38" y="0"/>
                  </a:cxn>
                  <a:cxn ang="0">
                    <a:pos x="4" y="0"/>
                  </a:cxn>
                  <a:cxn ang="0">
                    <a:pos x="2" y="19"/>
                  </a:cxn>
                  <a:cxn ang="0">
                    <a:pos x="0" y="33"/>
                  </a:cxn>
                  <a:cxn ang="0">
                    <a:pos x="0" y="67"/>
                  </a:cxn>
                  <a:cxn ang="0">
                    <a:pos x="4" y="67"/>
                  </a:cxn>
                  <a:cxn ang="0">
                    <a:pos x="9" y="69"/>
                  </a:cxn>
                  <a:cxn ang="0">
                    <a:pos x="38" y="69"/>
                  </a:cxn>
                </a:cxnLst>
                <a:rect l="0" t="0" r="r" b="b"/>
                <a:pathLst>
                  <a:path w="38" h="70">
                    <a:moveTo>
                      <a:pt x="38" y="69"/>
                    </a:moveTo>
                    <a:lnTo>
                      <a:pt x="38" y="0"/>
                    </a:lnTo>
                    <a:lnTo>
                      <a:pt x="4" y="0"/>
                    </a:lnTo>
                    <a:lnTo>
                      <a:pt x="2" y="19"/>
                    </a:lnTo>
                    <a:lnTo>
                      <a:pt x="0" y="33"/>
                    </a:lnTo>
                    <a:lnTo>
                      <a:pt x="0" y="67"/>
                    </a:lnTo>
                    <a:lnTo>
                      <a:pt x="4" y="67"/>
                    </a:lnTo>
                    <a:lnTo>
                      <a:pt x="9" y="69"/>
                    </a:lnTo>
                    <a:lnTo>
                      <a:pt x="38" y="69"/>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5" name="Freeform 1681"/>
              <p:cNvSpPr>
                <a:spLocks/>
              </p:cNvSpPr>
              <p:nvPr/>
            </p:nvSpPr>
            <p:spPr bwMode="auto">
              <a:xfrm>
                <a:off x="5748" y="6112"/>
                <a:ext cx="38" cy="65"/>
              </a:xfrm>
              <a:custGeom>
                <a:avLst/>
                <a:gdLst/>
                <a:ahLst/>
                <a:cxnLst>
                  <a:cxn ang="0">
                    <a:pos x="36" y="0"/>
                  </a:cxn>
                  <a:cxn ang="0">
                    <a:pos x="4" y="0"/>
                  </a:cxn>
                  <a:cxn ang="0">
                    <a:pos x="2" y="16"/>
                  </a:cxn>
                  <a:cxn ang="0">
                    <a:pos x="2" y="31"/>
                  </a:cxn>
                  <a:cxn ang="0">
                    <a:pos x="0" y="45"/>
                  </a:cxn>
                  <a:cxn ang="0">
                    <a:pos x="0" y="62"/>
                  </a:cxn>
                  <a:cxn ang="0">
                    <a:pos x="4" y="62"/>
                  </a:cxn>
                  <a:cxn ang="0">
                    <a:pos x="9" y="64"/>
                  </a:cxn>
                  <a:cxn ang="0">
                    <a:pos x="36" y="64"/>
                  </a:cxn>
                  <a:cxn ang="0">
                    <a:pos x="38" y="50"/>
                  </a:cxn>
                  <a:cxn ang="0">
                    <a:pos x="38" y="16"/>
                  </a:cxn>
                  <a:cxn ang="0">
                    <a:pos x="36" y="0"/>
                  </a:cxn>
                </a:cxnLst>
                <a:rect l="0" t="0" r="r" b="b"/>
                <a:pathLst>
                  <a:path w="38" h="65">
                    <a:moveTo>
                      <a:pt x="36" y="0"/>
                    </a:moveTo>
                    <a:lnTo>
                      <a:pt x="4" y="0"/>
                    </a:lnTo>
                    <a:lnTo>
                      <a:pt x="2" y="16"/>
                    </a:lnTo>
                    <a:lnTo>
                      <a:pt x="2" y="31"/>
                    </a:lnTo>
                    <a:lnTo>
                      <a:pt x="0" y="45"/>
                    </a:lnTo>
                    <a:lnTo>
                      <a:pt x="0" y="62"/>
                    </a:lnTo>
                    <a:lnTo>
                      <a:pt x="4" y="62"/>
                    </a:lnTo>
                    <a:lnTo>
                      <a:pt x="9" y="64"/>
                    </a:lnTo>
                    <a:lnTo>
                      <a:pt x="36" y="64"/>
                    </a:lnTo>
                    <a:lnTo>
                      <a:pt x="38" y="50"/>
                    </a:lnTo>
                    <a:lnTo>
                      <a:pt x="38" y="16"/>
                    </a:lnTo>
                    <a:lnTo>
                      <a:pt x="36"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1682"/>
              <p:cNvSpPr>
                <a:spLocks/>
              </p:cNvSpPr>
              <p:nvPr/>
            </p:nvSpPr>
            <p:spPr bwMode="auto">
              <a:xfrm>
                <a:off x="5750" y="6112"/>
                <a:ext cx="34" cy="60"/>
              </a:xfrm>
              <a:custGeom>
                <a:avLst/>
                <a:gdLst/>
                <a:ahLst/>
                <a:cxnLst>
                  <a:cxn ang="0">
                    <a:pos x="4" y="0"/>
                  </a:cxn>
                  <a:cxn ang="0">
                    <a:pos x="4" y="0"/>
                  </a:cxn>
                  <a:cxn ang="0">
                    <a:pos x="0" y="16"/>
                  </a:cxn>
                  <a:cxn ang="0">
                    <a:pos x="0" y="57"/>
                  </a:cxn>
                  <a:cxn ang="0">
                    <a:pos x="12" y="57"/>
                  </a:cxn>
                  <a:cxn ang="0">
                    <a:pos x="16" y="60"/>
                  </a:cxn>
                  <a:cxn ang="0">
                    <a:pos x="33" y="60"/>
                  </a:cxn>
                  <a:cxn ang="0">
                    <a:pos x="33" y="0"/>
                  </a:cxn>
                  <a:cxn ang="0">
                    <a:pos x="4" y="0"/>
                  </a:cxn>
                </a:cxnLst>
                <a:rect l="0" t="0" r="r" b="b"/>
                <a:pathLst>
                  <a:path w="34" h="60">
                    <a:moveTo>
                      <a:pt x="4" y="0"/>
                    </a:moveTo>
                    <a:lnTo>
                      <a:pt x="4" y="0"/>
                    </a:lnTo>
                    <a:lnTo>
                      <a:pt x="0" y="16"/>
                    </a:lnTo>
                    <a:lnTo>
                      <a:pt x="0" y="57"/>
                    </a:lnTo>
                    <a:lnTo>
                      <a:pt x="12" y="57"/>
                    </a:lnTo>
                    <a:lnTo>
                      <a:pt x="16"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7" name="Freeform 1683"/>
              <p:cNvSpPr>
                <a:spLocks/>
              </p:cNvSpPr>
              <p:nvPr/>
            </p:nvSpPr>
            <p:spPr bwMode="auto">
              <a:xfrm>
                <a:off x="5750" y="6112"/>
                <a:ext cx="34" cy="56"/>
              </a:xfrm>
              <a:custGeom>
                <a:avLst/>
                <a:gdLst/>
                <a:ahLst/>
                <a:cxnLst>
                  <a:cxn ang="0">
                    <a:pos x="31" y="0"/>
                  </a:cxn>
                  <a:cxn ang="0">
                    <a:pos x="4" y="0"/>
                  </a:cxn>
                  <a:cxn ang="0">
                    <a:pos x="2" y="14"/>
                  </a:cxn>
                  <a:cxn ang="0">
                    <a:pos x="0" y="26"/>
                  </a:cxn>
                  <a:cxn ang="0">
                    <a:pos x="0" y="52"/>
                  </a:cxn>
                  <a:cxn ang="0">
                    <a:pos x="7" y="52"/>
                  </a:cxn>
                  <a:cxn ang="0">
                    <a:pos x="12" y="55"/>
                  </a:cxn>
                  <a:cxn ang="0">
                    <a:pos x="31" y="55"/>
                  </a:cxn>
                  <a:cxn ang="0">
                    <a:pos x="33" y="40"/>
                  </a:cxn>
                  <a:cxn ang="0">
                    <a:pos x="33" y="14"/>
                  </a:cxn>
                  <a:cxn ang="0">
                    <a:pos x="31" y="0"/>
                  </a:cxn>
                </a:cxnLst>
                <a:rect l="0" t="0" r="r" b="b"/>
                <a:pathLst>
                  <a:path w="34" h="56">
                    <a:moveTo>
                      <a:pt x="31" y="0"/>
                    </a:moveTo>
                    <a:lnTo>
                      <a:pt x="4" y="0"/>
                    </a:lnTo>
                    <a:lnTo>
                      <a:pt x="2" y="14"/>
                    </a:lnTo>
                    <a:lnTo>
                      <a:pt x="0" y="26"/>
                    </a:lnTo>
                    <a:lnTo>
                      <a:pt x="0" y="52"/>
                    </a:lnTo>
                    <a:lnTo>
                      <a:pt x="7" y="52"/>
                    </a:lnTo>
                    <a:lnTo>
                      <a:pt x="12" y="55"/>
                    </a:lnTo>
                    <a:lnTo>
                      <a:pt x="31" y="55"/>
                    </a:lnTo>
                    <a:lnTo>
                      <a:pt x="33" y="40"/>
                    </a:lnTo>
                    <a:lnTo>
                      <a:pt x="33" y="14"/>
                    </a:lnTo>
                    <a:lnTo>
                      <a:pt x="31"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1684"/>
              <p:cNvSpPr>
                <a:spLocks/>
              </p:cNvSpPr>
              <p:nvPr/>
            </p:nvSpPr>
            <p:spPr bwMode="auto">
              <a:xfrm>
                <a:off x="5750" y="6112"/>
                <a:ext cx="31" cy="51"/>
              </a:xfrm>
              <a:custGeom>
                <a:avLst/>
                <a:gdLst/>
                <a:ahLst/>
                <a:cxnLst>
                  <a:cxn ang="0">
                    <a:pos x="4" y="0"/>
                  </a:cxn>
                  <a:cxn ang="0">
                    <a:pos x="4" y="0"/>
                  </a:cxn>
                  <a:cxn ang="0">
                    <a:pos x="0" y="23"/>
                  </a:cxn>
                  <a:cxn ang="0">
                    <a:pos x="0" y="48"/>
                  </a:cxn>
                  <a:cxn ang="0">
                    <a:pos x="14" y="48"/>
                  </a:cxn>
                  <a:cxn ang="0">
                    <a:pos x="19" y="50"/>
                  </a:cxn>
                  <a:cxn ang="0">
                    <a:pos x="31" y="50"/>
                  </a:cxn>
                  <a:cxn ang="0">
                    <a:pos x="31" y="0"/>
                  </a:cxn>
                  <a:cxn ang="0">
                    <a:pos x="4" y="0"/>
                  </a:cxn>
                </a:cxnLst>
                <a:rect l="0" t="0" r="r" b="b"/>
                <a:pathLst>
                  <a:path w="31" h="51">
                    <a:moveTo>
                      <a:pt x="4" y="0"/>
                    </a:moveTo>
                    <a:lnTo>
                      <a:pt x="4" y="0"/>
                    </a:lnTo>
                    <a:lnTo>
                      <a:pt x="0" y="23"/>
                    </a:lnTo>
                    <a:lnTo>
                      <a:pt x="0" y="48"/>
                    </a:lnTo>
                    <a:lnTo>
                      <a:pt x="14" y="48"/>
                    </a:lnTo>
                    <a:lnTo>
                      <a:pt x="19" y="50"/>
                    </a:lnTo>
                    <a:lnTo>
                      <a:pt x="31" y="50"/>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9" name="Freeform 1685"/>
              <p:cNvSpPr>
                <a:spLocks/>
              </p:cNvSpPr>
              <p:nvPr/>
            </p:nvSpPr>
            <p:spPr bwMode="auto">
              <a:xfrm>
                <a:off x="5750" y="6112"/>
                <a:ext cx="31" cy="44"/>
              </a:xfrm>
              <a:custGeom>
                <a:avLst/>
                <a:gdLst/>
                <a:ahLst/>
                <a:cxnLst>
                  <a:cxn ang="0">
                    <a:pos x="31" y="43"/>
                  </a:cxn>
                  <a:cxn ang="0">
                    <a:pos x="31" y="0"/>
                  </a:cxn>
                  <a:cxn ang="0">
                    <a:pos x="4" y="0"/>
                  </a:cxn>
                  <a:cxn ang="0">
                    <a:pos x="2" y="12"/>
                  </a:cxn>
                  <a:cxn ang="0">
                    <a:pos x="0" y="21"/>
                  </a:cxn>
                  <a:cxn ang="0">
                    <a:pos x="0" y="43"/>
                  </a:cxn>
                  <a:cxn ang="0">
                    <a:pos x="31" y="43"/>
                  </a:cxn>
                </a:cxnLst>
                <a:rect l="0" t="0" r="r" b="b"/>
                <a:pathLst>
                  <a:path w="31" h="44">
                    <a:moveTo>
                      <a:pt x="31" y="43"/>
                    </a:moveTo>
                    <a:lnTo>
                      <a:pt x="31" y="0"/>
                    </a:lnTo>
                    <a:lnTo>
                      <a:pt x="4" y="0"/>
                    </a:lnTo>
                    <a:lnTo>
                      <a:pt x="2" y="12"/>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0" name="Freeform 1686"/>
              <p:cNvSpPr>
                <a:spLocks/>
              </p:cNvSpPr>
              <p:nvPr/>
            </p:nvSpPr>
            <p:spPr bwMode="auto">
              <a:xfrm>
                <a:off x="5752" y="6112"/>
                <a:ext cx="27" cy="39"/>
              </a:xfrm>
              <a:custGeom>
                <a:avLst/>
                <a:gdLst/>
                <a:ahLst/>
                <a:cxnLst>
                  <a:cxn ang="0">
                    <a:pos x="2" y="0"/>
                  </a:cxn>
                  <a:cxn ang="0">
                    <a:pos x="2" y="0"/>
                  </a:cxn>
                  <a:cxn ang="0">
                    <a:pos x="0" y="9"/>
                  </a:cxn>
                  <a:cxn ang="0">
                    <a:pos x="0" y="38"/>
                  </a:cxn>
                  <a:cxn ang="0">
                    <a:pos x="26" y="38"/>
                  </a:cxn>
                  <a:cxn ang="0">
                    <a:pos x="26" y="0"/>
                  </a:cxn>
                  <a:cxn ang="0">
                    <a:pos x="2" y="0"/>
                  </a:cxn>
                </a:cxnLst>
                <a:rect l="0" t="0" r="r" b="b"/>
                <a:pathLst>
                  <a:path w="27" h="39">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1" name="Freeform 1687"/>
              <p:cNvSpPr>
                <a:spLocks/>
              </p:cNvSpPr>
              <p:nvPr/>
            </p:nvSpPr>
            <p:spPr bwMode="auto">
              <a:xfrm>
                <a:off x="5752" y="6112"/>
                <a:ext cx="27" cy="34"/>
              </a:xfrm>
              <a:custGeom>
                <a:avLst/>
                <a:gdLst/>
                <a:ahLst/>
                <a:cxnLst>
                  <a:cxn ang="0">
                    <a:pos x="2" y="0"/>
                  </a:cxn>
                  <a:cxn ang="0">
                    <a:pos x="2" y="0"/>
                  </a:cxn>
                  <a:cxn ang="0">
                    <a:pos x="0" y="9"/>
                  </a:cxn>
                  <a:cxn ang="0">
                    <a:pos x="0" y="33"/>
                  </a:cxn>
                  <a:cxn ang="0">
                    <a:pos x="26" y="33"/>
                  </a:cxn>
                  <a:cxn ang="0">
                    <a:pos x="26" y="0"/>
                  </a:cxn>
                  <a:cxn ang="0">
                    <a:pos x="2" y="0"/>
                  </a:cxn>
                </a:cxnLst>
                <a:rect l="0" t="0" r="r" b="b"/>
                <a:pathLst>
                  <a:path w="27" h="34">
                    <a:moveTo>
                      <a:pt x="2" y="0"/>
                    </a:moveTo>
                    <a:lnTo>
                      <a:pt x="2" y="0"/>
                    </a:lnTo>
                    <a:lnTo>
                      <a:pt x="0" y="9"/>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1688"/>
              <p:cNvSpPr>
                <a:spLocks/>
              </p:cNvSpPr>
              <p:nvPr/>
            </p:nvSpPr>
            <p:spPr bwMode="auto">
              <a:xfrm>
                <a:off x="5752" y="6112"/>
                <a:ext cx="24" cy="29"/>
              </a:xfrm>
              <a:custGeom>
                <a:avLst/>
                <a:gdLst/>
                <a:ahLst/>
                <a:cxnLst>
                  <a:cxn ang="0">
                    <a:pos x="2" y="0"/>
                  </a:cxn>
                  <a:cxn ang="0">
                    <a:pos x="2" y="0"/>
                  </a:cxn>
                  <a:cxn ang="0">
                    <a:pos x="0" y="7"/>
                  </a:cxn>
                  <a:cxn ang="0">
                    <a:pos x="0" y="28"/>
                  </a:cxn>
                  <a:cxn ang="0">
                    <a:pos x="23" y="28"/>
                  </a:cxn>
                  <a:cxn ang="0">
                    <a:pos x="23" y="0"/>
                  </a:cxn>
                  <a:cxn ang="0">
                    <a:pos x="2" y="0"/>
                  </a:cxn>
                </a:cxnLst>
                <a:rect l="0" t="0" r="r" b="b"/>
                <a:pathLst>
                  <a:path w="24" h="29">
                    <a:moveTo>
                      <a:pt x="2" y="0"/>
                    </a:moveTo>
                    <a:lnTo>
                      <a:pt x="2" y="0"/>
                    </a:lnTo>
                    <a:lnTo>
                      <a:pt x="0" y="7"/>
                    </a:lnTo>
                    <a:lnTo>
                      <a:pt x="0" y="28"/>
                    </a:lnTo>
                    <a:lnTo>
                      <a:pt x="23" y="28"/>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3" name="Freeform 1689"/>
              <p:cNvSpPr>
                <a:spLocks/>
              </p:cNvSpPr>
              <p:nvPr/>
            </p:nvSpPr>
            <p:spPr bwMode="auto">
              <a:xfrm>
                <a:off x="5752" y="6103"/>
                <a:ext cx="36" cy="9"/>
              </a:xfrm>
              <a:custGeom>
                <a:avLst/>
                <a:gdLst/>
                <a:ahLst/>
                <a:cxnLst>
                  <a:cxn ang="0">
                    <a:pos x="31" y="7"/>
                  </a:cxn>
                  <a:cxn ang="0">
                    <a:pos x="36" y="9"/>
                  </a:cxn>
                  <a:cxn ang="0">
                    <a:pos x="36" y="2"/>
                  </a:cxn>
                  <a:cxn ang="0">
                    <a:pos x="19" y="0"/>
                  </a:cxn>
                  <a:cxn ang="0">
                    <a:pos x="2" y="0"/>
                  </a:cxn>
                  <a:cxn ang="0">
                    <a:pos x="0" y="7"/>
                  </a:cxn>
                  <a:cxn ang="0">
                    <a:pos x="31" y="7"/>
                  </a:cxn>
                </a:cxnLst>
                <a:rect l="0" t="0" r="r" b="b"/>
                <a:pathLst>
                  <a:path w="36" h="9">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1690"/>
              <p:cNvSpPr>
                <a:spLocks/>
              </p:cNvSpPr>
              <p:nvPr/>
            </p:nvSpPr>
            <p:spPr bwMode="auto">
              <a:xfrm>
                <a:off x="5748" y="6196"/>
                <a:ext cx="40" cy="15"/>
              </a:xfrm>
              <a:custGeom>
                <a:avLst/>
                <a:gdLst/>
                <a:ahLst/>
                <a:cxnLst>
                  <a:cxn ang="0">
                    <a:pos x="0" y="0"/>
                  </a:cxn>
                  <a:cxn ang="0">
                    <a:pos x="0" y="7"/>
                  </a:cxn>
                  <a:cxn ang="0">
                    <a:pos x="40" y="14"/>
                  </a:cxn>
                  <a:cxn ang="0">
                    <a:pos x="40" y="4"/>
                  </a:cxn>
                  <a:cxn ang="0">
                    <a:pos x="0" y="0"/>
                  </a:cxn>
                </a:cxnLst>
                <a:rect l="0" t="0" r="r" b="b"/>
                <a:pathLst>
                  <a:path w="40"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5" name="Freeform 1691"/>
              <p:cNvSpPr>
                <a:spLocks/>
              </p:cNvSpPr>
              <p:nvPr/>
            </p:nvSpPr>
            <p:spPr bwMode="auto">
              <a:xfrm>
                <a:off x="5760" y="6201"/>
                <a:ext cx="16" cy="3"/>
              </a:xfrm>
              <a:custGeom>
                <a:avLst/>
                <a:gdLst/>
                <a:ahLst/>
                <a:cxnLst>
                  <a:cxn ang="0">
                    <a:pos x="7" y="0"/>
                  </a:cxn>
                  <a:cxn ang="0">
                    <a:pos x="0" y="0"/>
                  </a:cxn>
                  <a:cxn ang="0">
                    <a:pos x="0" y="2"/>
                  </a:cxn>
                  <a:cxn ang="0">
                    <a:pos x="16" y="2"/>
                  </a:cxn>
                  <a:cxn ang="0">
                    <a:pos x="16" y="0"/>
                  </a:cxn>
                  <a:cxn ang="0">
                    <a:pos x="7" y="0"/>
                  </a:cxn>
                </a:cxnLst>
                <a:rect l="0" t="0" r="r" b="b"/>
                <a:pathLst>
                  <a:path w="16" h="3">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1692"/>
              <p:cNvSpPr>
                <a:spLocks/>
              </p:cNvSpPr>
              <p:nvPr/>
            </p:nvSpPr>
            <p:spPr bwMode="auto">
              <a:xfrm>
                <a:off x="5760" y="6201"/>
                <a:ext cx="12" cy="3"/>
              </a:xfrm>
              <a:custGeom>
                <a:avLst/>
                <a:gdLst/>
                <a:ahLst/>
                <a:cxnLst>
                  <a:cxn ang="0">
                    <a:pos x="4" y="0"/>
                  </a:cxn>
                  <a:cxn ang="0">
                    <a:pos x="0" y="0"/>
                  </a:cxn>
                  <a:cxn ang="0">
                    <a:pos x="0" y="2"/>
                  </a:cxn>
                  <a:cxn ang="0">
                    <a:pos x="12" y="2"/>
                  </a:cxn>
                  <a:cxn ang="0">
                    <a:pos x="9" y="0"/>
                  </a:cxn>
                  <a:cxn ang="0">
                    <a:pos x="4" y="0"/>
                  </a:cxn>
                </a:cxnLst>
                <a:rect l="0" t="0" r="r" b="b"/>
                <a:pathLst>
                  <a:path w="12" h="3">
                    <a:moveTo>
                      <a:pt x="4" y="0"/>
                    </a:moveTo>
                    <a:lnTo>
                      <a:pt x="0" y="0"/>
                    </a:lnTo>
                    <a:lnTo>
                      <a:pt x="0"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7" name="Freeform 1693"/>
              <p:cNvSpPr>
                <a:spLocks/>
              </p:cNvSpPr>
              <p:nvPr/>
            </p:nvSpPr>
            <p:spPr bwMode="auto">
              <a:xfrm>
                <a:off x="5760" y="6201"/>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1694"/>
              <p:cNvSpPr>
                <a:spLocks/>
              </p:cNvSpPr>
              <p:nvPr/>
            </p:nvSpPr>
            <p:spPr bwMode="auto">
              <a:xfrm>
                <a:off x="5791" y="6196"/>
                <a:ext cx="26" cy="12"/>
              </a:xfrm>
              <a:custGeom>
                <a:avLst/>
                <a:gdLst/>
                <a:ahLst/>
                <a:cxnLst>
                  <a:cxn ang="0">
                    <a:pos x="0" y="4"/>
                  </a:cxn>
                  <a:cxn ang="0">
                    <a:pos x="0" y="12"/>
                  </a:cxn>
                  <a:cxn ang="0">
                    <a:pos x="19" y="7"/>
                  </a:cxn>
                  <a:cxn ang="0">
                    <a:pos x="26" y="4"/>
                  </a:cxn>
                  <a:cxn ang="0">
                    <a:pos x="26" y="0"/>
                  </a:cxn>
                  <a:cxn ang="0">
                    <a:pos x="0" y="4"/>
                  </a:cxn>
                </a:cxnLst>
                <a:rect l="0" t="0" r="r" b="b"/>
                <a:pathLst>
                  <a:path w="26" h="12">
                    <a:moveTo>
                      <a:pt x="0" y="4"/>
                    </a:moveTo>
                    <a:lnTo>
                      <a:pt x="0" y="12"/>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9" name="Freeform 1695"/>
              <p:cNvSpPr>
                <a:spLocks/>
              </p:cNvSpPr>
              <p:nvPr/>
            </p:nvSpPr>
            <p:spPr bwMode="auto">
              <a:xfrm>
                <a:off x="5791" y="6196"/>
                <a:ext cx="26"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2"/>
                  </a:cxn>
                  <a:cxn ang="0">
                    <a:pos x="4" y="12"/>
                  </a:cxn>
                  <a:cxn ang="0">
                    <a:pos x="7" y="9"/>
                  </a:cxn>
                  <a:cxn ang="0">
                    <a:pos x="12" y="9"/>
                  </a:cxn>
                  <a:cxn ang="0">
                    <a:pos x="14" y="7"/>
                  </a:cxn>
                  <a:cxn ang="0">
                    <a:pos x="21" y="7"/>
                  </a:cxn>
                </a:cxnLst>
                <a:rect l="0" t="0" r="r" b="b"/>
                <a:pathLst>
                  <a:path w="26" h="12">
                    <a:moveTo>
                      <a:pt x="21" y="7"/>
                    </a:moveTo>
                    <a:lnTo>
                      <a:pt x="26" y="4"/>
                    </a:lnTo>
                    <a:lnTo>
                      <a:pt x="26" y="0"/>
                    </a:lnTo>
                    <a:lnTo>
                      <a:pt x="16" y="0"/>
                    </a:lnTo>
                    <a:lnTo>
                      <a:pt x="14" y="2"/>
                    </a:lnTo>
                    <a:lnTo>
                      <a:pt x="7" y="2"/>
                    </a:lnTo>
                    <a:lnTo>
                      <a:pt x="4" y="4"/>
                    </a:lnTo>
                    <a:lnTo>
                      <a:pt x="0" y="4"/>
                    </a:lnTo>
                    <a:lnTo>
                      <a:pt x="0" y="12"/>
                    </a:lnTo>
                    <a:lnTo>
                      <a:pt x="4" y="12"/>
                    </a:lnTo>
                    <a:lnTo>
                      <a:pt x="7" y="9"/>
                    </a:lnTo>
                    <a:lnTo>
                      <a:pt x="12"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1696"/>
              <p:cNvSpPr>
                <a:spLocks/>
              </p:cNvSpPr>
              <p:nvPr/>
            </p:nvSpPr>
            <p:spPr bwMode="auto">
              <a:xfrm>
                <a:off x="5793" y="6196"/>
                <a:ext cx="24" cy="12"/>
              </a:xfrm>
              <a:custGeom>
                <a:avLst/>
                <a:gdLst/>
                <a:ahLst/>
                <a:cxnLst>
                  <a:cxn ang="0">
                    <a:pos x="0" y="4"/>
                  </a:cxn>
                  <a:cxn ang="0">
                    <a:pos x="0" y="12"/>
                  </a:cxn>
                  <a:cxn ang="0">
                    <a:pos x="4" y="9"/>
                  </a:cxn>
                  <a:cxn ang="0">
                    <a:pos x="9" y="9"/>
                  </a:cxn>
                  <a:cxn ang="0">
                    <a:pos x="11" y="7"/>
                  </a:cxn>
                  <a:cxn ang="0">
                    <a:pos x="19" y="7"/>
                  </a:cxn>
                  <a:cxn ang="0">
                    <a:pos x="23" y="4"/>
                  </a:cxn>
                  <a:cxn ang="0">
                    <a:pos x="23" y="0"/>
                  </a:cxn>
                  <a:cxn ang="0">
                    <a:pos x="16" y="0"/>
                  </a:cxn>
                  <a:cxn ang="0">
                    <a:pos x="11" y="2"/>
                  </a:cxn>
                  <a:cxn ang="0">
                    <a:pos x="2" y="2"/>
                  </a:cxn>
                  <a:cxn ang="0">
                    <a:pos x="0" y="4"/>
                  </a:cxn>
                </a:cxnLst>
                <a:rect l="0" t="0" r="r" b="b"/>
                <a:pathLst>
                  <a:path w="24" h="12">
                    <a:moveTo>
                      <a:pt x="0" y="4"/>
                    </a:moveTo>
                    <a:lnTo>
                      <a:pt x="0" y="12"/>
                    </a:lnTo>
                    <a:lnTo>
                      <a:pt x="4" y="9"/>
                    </a:lnTo>
                    <a:lnTo>
                      <a:pt x="9" y="9"/>
                    </a:lnTo>
                    <a:lnTo>
                      <a:pt x="11" y="7"/>
                    </a:lnTo>
                    <a:lnTo>
                      <a:pt x="19" y="7"/>
                    </a:lnTo>
                    <a:lnTo>
                      <a:pt x="23" y="4"/>
                    </a:lnTo>
                    <a:lnTo>
                      <a:pt x="23" y="0"/>
                    </a:lnTo>
                    <a:lnTo>
                      <a:pt x="16" y="0"/>
                    </a:lnTo>
                    <a:lnTo>
                      <a:pt x="11"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1" name="Freeform 1697"/>
              <p:cNvSpPr>
                <a:spLocks/>
              </p:cNvSpPr>
              <p:nvPr/>
            </p:nvSpPr>
            <p:spPr bwMode="auto">
              <a:xfrm>
                <a:off x="5793" y="6196"/>
                <a:ext cx="27" cy="12"/>
              </a:xfrm>
              <a:custGeom>
                <a:avLst/>
                <a:gdLst/>
                <a:ahLst/>
                <a:cxnLst>
                  <a:cxn ang="0">
                    <a:pos x="4" y="9"/>
                  </a:cxn>
                  <a:cxn ang="0">
                    <a:pos x="11" y="9"/>
                  </a:cxn>
                  <a:cxn ang="0">
                    <a:pos x="14" y="7"/>
                  </a:cxn>
                  <a:cxn ang="0">
                    <a:pos x="19" y="7"/>
                  </a:cxn>
                  <a:cxn ang="0">
                    <a:pos x="21" y="4"/>
                  </a:cxn>
                  <a:cxn ang="0">
                    <a:pos x="26" y="4"/>
                  </a:cxn>
                  <a:cxn ang="0">
                    <a:pos x="26" y="0"/>
                  </a:cxn>
                  <a:cxn ang="0">
                    <a:pos x="16" y="0"/>
                  </a:cxn>
                  <a:cxn ang="0">
                    <a:pos x="14" y="2"/>
                  </a:cxn>
                  <a:cxn ang="0">
                    <a:pos x="4" y="2"/>
                  </a:cxn>
                  <a:cxn ang="0">
                    <a:pos x="0" y="4"/>
                  </a:cxn>
                  <a:cxn ang="0">
                    <a:pos x="0" y="12"/>
                  </a:cxn>
                  <a:cxn ang="0">
                    <a:pos x="4" y="9"/>
                  </a:cxn>
                </a:cxnLst>
                <a:rect l="0" t="0" r="r" b="b"/>
                <a:pathLst>
                  <a:path w="27" h="12">
                    <a:moveTo>
                      <a:pt x="4" y="9"/>
                    </a:moveTo>
                    <a:lnTo>
                      <a:pt x="11" y="9"/>
                    </a:lnTo>
                    <a:lnTo>
                      <a:pt x="14" y="7"/>
                    </a:lnTo>
                    <a:lnTo>
                      <a:pt x="19" y="7"/>
                    </a:lnTo>
                    <a:lnTo>
                      <a:pt x="21" y="4"/>
                    </a:lnTo>
                    <a:lnTo>
                      <a:pt x="26" y="4"/>
                    </a:lnTo>
                    <a:lnTo>
                      <a:pt x="26" y="0"/>
                    </a:lnTo>
                    <a:lnTo>
                      <a:pt x="16" y="0"/>
                    </a:lnTo>
                    <a:lnTo>
                      <a:pt x="14" y="2"/>
                    </a:lnTo>
                    <a:lnTo>
                      <a:pt x="4" y="2"/>
                    </a:lnTo>
                    <a:lnTo>
                      <a:pt x="0" y="4"/>
                    </a:lnTo>
                    <a:lnTo>
                      <a:pt x="0" y="12"/>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1698"/>
              <p:cNvSpPr>
                <a:spLocks/>
              </p:cNvSpPr>
              <p:nvPr/>
            </p:nvSpPr>
            <p:spPr bwMode="auto">
              <a:xfrm>
                <a:off x="5796" y="6196"/>
                <a:ext cx="24" cy="12"/>
              </a:xfrm>
              <a:custGeom>
                <a:avLst/>
                <a:gdLst/>
                <a:ahLst/>
                <a:cxnLst>
                  <a:cxn ang="0">
                    <a:pos x="19" y="7"/>
                  </a:cxn>
                  <a:cxn ang="0">
                    <a:pos x="23" y="4"/>
                  </a:cxn>
                  <a:cxn ang="0">
                    <a:pos x="23"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3" y="4"/>
                    </a:lnTo>
                    <a:lnTo>
                      <a:pt x="23" y="0"/>
                    </a:lnTo>
                    <a:lnTo>
                      <a:pt x="14" y="0"/>
                    </a:lnTo>
                    <a:lnTo>
                      <a:pt x="11" y="2"/>
                    </a:lnTo>
                    <a:lnTo>
                      <a:pt x="2"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3" name="Freeform 1699"/>
              <p:cNvSpPr>
                <a:spLocks/>
              </p:cNvSpPr>
              <p:nvPr/>
            </p:nvSpPr>
            <p:spPr bwMode="auto">
              <a:xfrm>
                <a:off x="5798" y="6196"/>
                <a:ext cx="22" cy="10"/>
              </a:xfrm>
              <a:custGeom>
                <a:avLst/>
                <a:gdLst/>
                <a:ahLst/>
                <a:cxnLst>
                  <a:cxn ang="0">
                    <a:pos x="16" y="7"/>
                  </a:cxn>
                  <a:cxn ang="0">
                    <a:pos x="21" y="4"/>
                  </a:cxn>
                  <a:cxn ang="0">
                    <a:pos x="21" y="0"/>
                  </a:cxn>
                  <a:cxn ang="0">
                    <a:pos x="9" y="0"/>
                  </a:cxn>
                  <a:cxn ang="0">
                    <a:pos x="7" y="2"/>
                  </a:cxn>
                  <a:cxn ang="0">
                    <a:pos x="0" y="2"/>
                  </a:cxn>
                  <a:cxn ang="0">
                    <a:pos x="0" y="9"/>
                  </a:cxn>
                  <a:cxn ang="0">
                    <a:pos x="7" y="9"/>
                  </a:cxn>
                  <a:cxn ang="0">
                    <a:pos x="7" y="7"/>
                  </a:cxn>
                  <a:cxn ang="0">
                    <a:pos x="16" y="7"/>
                  </a:cxn>
                </a:cxnLst>
                <a:rect l="0" t="0" r="r" b="b"/>
                <a:pathLst>
                  <a:path w="22" h="10">
                    <a:moveTo>
                      <a:pt x="16" y="7"/>
                    </a:moveTo>
                    <a:lnTo>
                      <a:pt x="21" y="4"/>
                    </a:lnTo>
                    <a:lnTo>
                      <a:pt x="21" y="0"/>
                    </a:lnTo>
                    <a:lnTo>
                      <a:pt x="9" y="0"/>
                    </a:lnTo>
                    <a:lnTo>
                      <a:pt x="7"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4" name="Freeform 1700"/>
              <p:cNvSpPr>
                <a:spLocks/>
              </p:cNvSpPr>
              <p:nvPr/>
            </p:nvSpPr>
            <p:spPr bwMode="auto">
              <a:xfrm>
                <a:off x="5798" y="6196"/>
                <a:ext cx="22" cy="10"/>
              </a:xfrm>
              <a:custGeom>
                <a:avLst/>
                <a:gdLst/>
                <a:ahLst/>
                <a:cxnLst>
                  <a:cxn ang="0">
                    <a:pos x="2" y="9"/>
                  </a:cxn>
                  <a:cxn ang="0">
                    <a:pos x="7" y="9"/>
                  </a:cxn>
                  <a:cxn ang="0">
                    <a:pos x="9" y="7"/>
                  </a:cxn>
                  <a:cxn ang="0">
                    <a:pos x="16" y="7"/>
                  </a:cxn>
                  <a:cxn ang="0">
                    <a:pos x="21" y="4"/>
                  </a:cxn>
                  <a:cxn ang="0">
                    <a:pos x="21" y="0"/>
                  </a:cxn>
                  <a:cxn ang="0">
                    <a:pos x="9" y="0"/>
                  </a:cxn>
                  <a:cxn ang="0">
                    <a:pos x="7" y="2"/>
                  </a:cxn>
                  <a:cxn ang="0">
                    <a:pos x="0" y="2"/>
                  </a:cxn>
                  <a:cxn ang="0">
                    <a:pos x="0" y="7"/>
                  </a:cxn>
                  <a:cxn ang="0">
                    <a:pos x="2" y="9"/>
                  </a:cxn>
                </a:cxnLst>
                <a:rect l="0" t="0" r="r" b="b"/>
                <a:pathLst>
                  <a:path w="22" h="10">
                    <a:moveTo>
                      <a:pt x="2" y="9"/>
                    </a:moveTo>
                    <a:lnTo>
                      <a:pt x="7" y="9"/>
                    </a:lnTo>
                    <a:lnTo>
                      <a:pt x="9" y="7"/>
                    </a:lnTo>
                    <a:lnTo>
                      <a:pt x="16" y="7"/>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5" name="Freeform 1701"/>
              <p:cNvSpPr>
                <a:spLocks/>
              </p:cNvSpPr>
              <p:nvPr/>
            </p:nvSpPr>
            <p:spPr bwMode="auto">
              <a:xfrm>
                <a:off x="5800" y="6196"/>
                <a:ext cx="20" cy="10"/>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20" h="10">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6" name="Freeform 1702"/>
              <p:cNvSpPr>
                <a:spLocks/>
              </p:cNvSpPr>
              <p:nvPr/>
            </p:nvSpPr>
            <p:spPr bwMode="auto">
              <a:xfrm>
                <a:off x="5803" y="6196"/>
                <a:ext cx="17" cy="10"/>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10">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7" name="Freeform 1703"/>
              <p:cNvSpPr>
                <a:spLocks/>
              </p:cNvSpPr>
              <p:nvPr/>
            </p:nvSpPr>
            <p:spPr bwMode="auto">
              <a:xfrm>
                <a:off x="5803" y="6196"/>
                <a:ext cx="17" cy="10"/>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7" h="10">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1704"/>
              <p:cNvSpPr>
                <a:spLocks/>
              </p:cNvSpPr>
              <p:nvPr/>
            </p:nvSpPr>
            <p:spPr bwMode="auto">
              <a:xfrm>
                <a:off x="5805" y="6196"/>
                <a:ext cx="15"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5"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9" name="Freeform 1705"/>
              <p:cNvSpPr>
                <a:spLocks/>
              </p:cNvSpPr>
              <p:nvPr/>
            </p:nvSpPr>
            <p:spPr bwMode="auto">
              <a:xfrm>
                <a:off x="5805" y="6196"/>
                <a:ext cx="15" cy="8"/>
              </a:xfrm>
              <a:custGeom>
                <a:avLst/>
                <a:gdLst/>
                <a:ahLst/>
                <a:cxnLst>
                  <a:cxn ang="0">
                    <a:pos x="0" y="2"/>
                  </a:cxn>
                  <a:cxn ang="0">
                    <a:pos x="0" y="2"/>
                  </a:cxn>
                  <a:cxn ang="0">
                    <a:pos x="2" y="7"/>
                  </a:cxn>
                  <a:cxn ang="0">
                    <a:pos x="7" y="7"/>
                  </a:cxn>
                  <a:cxn ang="0">
                    <a:pos x="14" y="4"/>
                  </a:cxn>
                  <a:cxn ang="0">
                    <a:pos x="14" y="0"/>
                  </a:cxn>
                  <a:cxn ang="0">
                    <a:pos x="0" y="2"/>
                  </a:cxn>
                </a:cxnLst>
                <a:rect l="0" t="0" r="r" b="b"/>
                <a:pathLst>
                  <a:path w="15" h="8">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1706"/>
              <p:cNvSpPr>
                <a:spLocks/>
              </p:cNvSpPr>
              <p:nvPr/>
            </p:nvSpPr>
            <p:spPr bwMode="auto">
              <a:xfrm>
                <a:off x="5791" y="6105"/>
                <a:ext cx="19" cy="7"/>
              </a:xfrm>
              <a:custGeom>
                <a:avLst/>
                <a:gdLst/>
                <a:ahLst/>
                <a:cxnLst>
                  <a:cxn ang="0">
                    <a:pos x="0" y="0"/>
                  </a:cxn>
                  <a:cxn ang="0">
                    <a:pos x="0" y="7"/>
                  </a:cxn>
                  <a:cxn ang="0">
                    <a:pos x="4" y="7"/>
                  </a:cxn>
                  <a:cxn ang="0">
                    <a:pos x="19" y="4"/>
                  </a:cxn>
                  <a:cxn ang="0">
                    <a:pos x="19" y="0"/>
                  </a:cxn>
                  <a:cxn ang="0">
                    <a:pos x="0" y="0"/>
                  </a:cxn>
                </a:cxnLst>
                <a:rect l="0" t="0" r="r" b="b"/>
                <a:pathLst>
                  <a:path w="19"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1" name="Freeform 1707"/>
              <p:cNvSpPr>
                <a:spLocks/>
              </p:cNvSpPr>
              <p:nvPr/>
            </p:nvSpPr>
            <p:spPr bwMode="auto">
              <a:xfrm>
                <a:off x="5793" y="6105"/>
                <a:ext cx="17" cy="7"/>
              </a:xfrm>
              <a:custGeom>
                <a:avLst/>
                <a:gdLst/>
                <a:ahLst/>
                <a:cxnLst>
                  <a:cxn ang="0">
                    <a:pos x="0" y="0"/>
                  </a:cxn>
                  <a:cxn ang="0">
                    <a:pos x="0" y="7"/>
                  </a:cxn>
                  <a:cxn ang="0">
                    <a:pos x="4" y="7"/>
                  </a:cxn>
                  <a:cxn ang="0">
                    <a:pos x="7" y="4"/>
                  </a:cxn>
                  <a:cxn ang="0">
                    <a:pos x="16" y="4"/>
                  </a:cxn>
                  <a:cxn ang="0">
                    <a:pos x="16" y="0"/>
                  </a:cxn>
                  <a:cxn ang="0">
                    <a:pos x="0" y="0"/>
                  </a:cxn>
                </a:cxnLst>
                <a:rect l="0" t="0" r="r" b="b"/>
                <a:pathLst>
                  <a:path w="17" h="7">
                    <a:moveTo>
                      <a:pt x="0" y="0"/>
                    </a:moveTo>
                    <a:lnTo>
                      <a:pt x="0" y="7"/>
                    </a:lnTo>
                    <a:lnTo>
                      <a:pt x="4"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1708"/>
              <p:cNvSpPr>
                <a:spLocks/>
              </p:cNvSpPr>
              <p:nvPr/>
            </p:nvSpPr>
            <p:spPr bwMode="auto">
              <a:xfrm>
                <a:off x="5793" y="610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3" name="Freeform 1709"/>
              <p:cNvSpPr>
                <a:spLocks/>
              </p:cNvSpPr>
              <p:nvPr/>
            </p:nvSpPr>
            <p:spPr bwMode="auto">
              <a:xfrm>
                <a:off x="5793" y="610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1710"/>
              <p:cNvSpPr>
                <a:spLocks/>
              </p:cNvSpPr>
              <p:nvPr/>
            </p:nvSpPr>
            <p:spPr bwMode="auto">
              <a:xfrm>
                <a:off x="5796" y="6105"/>
                <a:ext cx="14" cy="7"/>
              </a:xfrm>
              <a:custGeom>
                <a:avLst/>
                <a:gdLst/>
                <a:ahLst/>
                <a:cxnLst>
                  <a:cxn ang="0">
                    <a:pos x="0" y="0"/>
                  </a:cxn>
                  <a:cxn ang="0">
                    <a:pos x="0" y="7"/>
                  </a:cxn>
                  <a:cxn ang="0">
                    <a:pos x="4" y="7"/>
                  </a:cxn>
                  <a:cxn ang="0">
                    <a:pos x="7" y="4"/>
                  </a:cxn>
                  <a:cxn ang="0">
                    <a:pos x="14" y="4"/>
                  </a:cxn>
                  <a:cxn ang="0">
                    <a:pos x="14" y="0"/>
                  </a:cxn>
                  <a:cxn ang="0">
                    <a:pos x="0" y="0"/>
                  </a:cxn>
                </a:cxnLst>
                <a:rect l="0" t="0" r="r" b="b"/>
                <a:pathLst>
                  <a:path w="14"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5" name="Freeform 1711"/>
              <p:cNvSpPr>
                <a:spLocks/>
              </p:cNvSpPr>
              <p:nvPr/>
            </p:nvSpPr>
            <p:spPr bwMode="auto">
              <a:xfrm>
                <a:off x="5796" y="6105"/>
                <a:ext cx="14" cy="7"/>
              </a:xfrm>
              <a:custGeom>
                <a:avLst/>
                <a:gdLst/>
                <a:ahLst/>
                <a:cxnLst>
                  <a:cxn ang="0">
                    <a:pos x="0" y="0"/>
                  </a:cxn>
                  <a:cxn ang="0">
                    <a:pos x="0" y="7"/>
                  </a:cxn>
                  <a:cxn ang="0">
                    <a:pos x="7" y="7"/>
                  </a:cxn>
                  <a:cxn ang="0">
                    <a:pos x="7" y="4"/>
                  </a:cxn>
                  <a:cxn ang="0">
                    <a:pos x="14" y="4"/>
                  </a:cxn>
                  <a:cxn ang="0">
                    <a:pos x="14" y="0"/>
                  </a:cxn>
                  <a:cxn ang="0">
                    <a:pos x="0" y="0"/>
                  </a:cxn>
                </a:cxnLst>
                <a:rect l="0" t="0" r="r" b="b"/>
                <a:pathLst>
                  <a:path w="14" h="7">
                    <a:moveTo>
                      <a:pt x="0" y="0"/>
                    </a:moveTo>
                    <a:lnTo>
                      <a:pt x="0" y="7"/>
                    </a:lnTo>
                    <a:lnTo>
                      <a:pt x="7" y="7"/>
                    </a:lnTo>
                    <a:lnTo>
                      <a:pt x="7" y="4"/>
                    </a:lnTo>
                    <a:lnTo>
                      <a:pt x="14" y="4"/>
                    </a:lnTo>
                    <a:lnTo>
                      <a:pt x="14"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6" name="Freeform 1712"/>
              <p:cNvSpPr>
                <a:spLocks/>
              </p:cNvSpPr>
              <p:nvPr/>
            </p:nvSpPr>
            <p:spPr bwMode="auto">
              <a:xfrm>
                <a:off x="5798" y="6105"/>
                <a:ext cx="12" cy="7"/>
              </a:xfrm>
              <a:custGeom>
                <a:avLst/>
                <a:gdLst/>
                <a:ahLst/>
                <a:cxnLst>
                  <a:cxn ang="0">
                    <a:pos x="0" y="0"/>
                  </a:cxn>
                  <a:cxn ang="0">
                    <a:pos x="0" y="7"/>
                  </a:cxn>
                  <a:cxn ang="0">
                    <a:pos x="4" y="7"/>
                  </a:cxn>
                  <a:cxn ang="0">
                    <a:pos x="4" y="4"/>
                  </a:cxn>
                  <a:cxn ang="0">
                    <a:pos x="11" y="4"/>
                  </a:cxn>
                  <a:cxn ang="0">
                    <a:pos x="11" y="0"/>
                  </a:cxn>
                  <a:cxn ang="0">
                    <a:pos x="0" y="0"/>
                  </a:cxn>
                </a:cxnLst>
                <a:rect l="0" t="0" r="r" b="b"/>
                <a:pathLst>
                  <a:path w="12" h="7">
                    <a:moveTo>
                      <a:pt x="0" y="0"/>
                    </a:moveTo>
                    <a:lnTo>
                      <a:pt x="0" y="7"/>
                    </a:lnTo>
                    <a:lnTo>
                      <a:pt x="4" y="7"/>
                    </a:lnTo>
                    <a:lnTo>
                      <a:pt x="4" y="4"/>
                    </a:lnTo>
                    <a:lnTo>
                      <a:pt x="11" y="4"/>
                    </a:lnTo>
                    <a:lnTo>
                      <a:pt x="11"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7" name="Freeform 1713"/>
              <p:cNvSpPr>
                <a:spLocks/>
              </p:cNvSpPr>
              <p:nvPr/>
            </p:nvSpPr>
            <p:spPr bwMode="auto">
              <a:xfrm>
                <a:off x="5798" y="6105"/>
                <a:ext cx="12" cy="7"/>
              </a:xfrm>
              <a:custGeom>
                <a:avLst/>
                <a:gdLst/>
                <a:ahLst/>
                <a:cxnLst>
                  <a:cxn ang="0">
                    <a:pos x="0" y="0"/>
                  </a:cxn>
                  <a:cxn ang="0">
                    <a:pos x="0" y="7"/>
                  </a:cxn>
                  <a:cxn ang="0">
                    <a:pos x="4" y="7"/>
                  </a:cxn>
                  <a:cxn ang="0">
                    <a:pos x="7" y="4"/>
                  </a:cxn>
                  <a:cxn ang="0">
                    <a:pos x="11" y="4"/>
                  </a:cxn>
                  <a:cxn ang="0">
                    <a:pos x="11" y="0"/>
                  </a:cxn>
                  <a:cxn ang="0">
                    <a:pos x="0" y="0"/>
                  </a:cxn>
                </a:cxnLst>
                <a:rect l="0" t="0" r="r" b="b"/>
                <a:pathLst>
                  <a:path w="12" h="7">
                    <a:moveTo>
                      <a:pt x="0" y="0"/>
                    </a:moveTo>
                    <a:lnTo>
                      <a:pt x="0" y="7"/>
                    </a:lnTo>
                    <a:lnTo>
                      <a:pt x="4" y="7"/>
                    </a:lnTo>
                    <a:lnTo>
                      <a:pt x="7" y="4"/>
                    </a:lnTo>
                    <a:lnTo>
                      <a:pt x="11" y="4"/>
                    </a:lnTo>
                    <a:lnTo>
                      <a:pt x="11"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8" name="Freeform 1714"/>
              <p:cNvSpPr>
                <a:spLocks/>
              </p:cNvSpPr>
              <p:nvPr/>
            </p:nvSpPr>
            <p:spPr bwMode="auto">
              <a:xfrm>
                <a:off x="5800" y="610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9" name="Freeform 1715"/>
              <p:cNvSpPr>
                <a:spLocks/>
              </p:cNvSpPr>
              <p:nvPr/>
            </p:nvSpPr>
            <p:spPr bwMode="auto">
              <a:xfrm>
                <a:off x="5800" y="610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0" name="Freeform 1716"/>
              <p:cNvSpPr>
                <a:spLocks/>
              </p:cNvSpPr>
              <p:nvPr/>
            </p:nvSpPr>
            <p:spPr bwMode="auto">
              <a:xfrm>
                <a:off x="5803" y="6105"/>
                <a:ext cx="7" cy="7"/>
              </a:xfrm>
              <a:custGeom>
                <a:avLst/>
                <a:gdLst/>
                <a:ahLst/>
                <a:cxnLst>
                  <a:cxn ang="0">
                    <a:pos x="0" y="0"/>
                  </a:cxn>
                  <a:cxn ang="0">
                    <a:pos x="0" y="7"/>
                  </a:cxn>
                  <a:cxn ang="0">
                    <a:pos x="2" y="4"/>
                  </a:cxn>
                  <a:cxn ang="0">
                    <a:pos x="7" y="4"/>
                  </a:cxn>
                  <a:cxn ang="0">
                    <a:pos x="7" y="0"/>
                  </a:cxn>
                  <a:cxn ang="0">
                    <a:pos x="0" y="0"/>
                  </a:cxn>
                </a:cxnLst>
                <a:rect l="0" t="0" r="r" b="b"/>
                <a:pathLst>
                  <a:path w="7" h="7">
                    <a:moveTo>
                      <a:pt x="0" y="0"/>
                    </a:moveTo>
                    <a:lnTo>
                      <a:pt x="0" y="7"/>
                    </a:lnTo>
                    <a:lnTo>
                      <a:pt x="2"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1" name="Freeform 1717"/>
              <p:cNvSpPr>
                <a:spLocks/>
              </p:cNvSpPr>
              <p:nvPr/>
            </p:nvSpPr>
            <p:spPr bwMode="auto">
              <a:xfrm>
                <a:off x="5803" y="6105"/>
                <a:ext cx="7" cy="7"/>
              </a:xfrm>
              <a:custGeom>
                <a:avLst/>
                <a:gdLst/>
                <a:ahLst/>
                <a:cxnLst>
                  <a:cxn ang="0">
                    <a:pos x="0" y="0"/>
                  </a:cxn>
                  <a:cxn ang="0">
                    <a:pos x="0" y="7"/>
                  </a:cxn>
                  <a:cxn ang="0">
                    <a:pos x="2" y="7"/>
                  </a:cxn>
                  <a:cxn ang="0">
                    <a:pos x="7" y="4"/>
                  </a:cxn>
                  <a:cxn ang="0">
                    <a:pos x="7" y="0"/>
                  </a:cxn>
                  <a:cxn ang="0">
                    <a:pos x="0" y="0"/>
                  </a:cxn>
                </a:cxnLst>
                <a:rect l="0" t="0" r="r" b="b"/>
                <a:pathLst>
                  <a:path w="7" h="7">
                    <a:moveTo>
                      <a:pt x="0" y="0"/>
                    </a:moveTo>
                    <a:lnTo>
                      <a:pt x="0" y="7"/>
                    </a:lnTo>
                    <a:lnTo>
                      <a:pt x="2" y="7"/>
                    </a:lnTo>
                    <a:lnTo>
                      <a:pt x="7" y="4"/>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2" name="Freeform 1718"/>
              <p:cNvSpPr>
                <a:spLocks/>
              </p:cNvSpPr>
              <p:nvPr/>
            </p:nvSpPr>
            <p:spPr bwMode="auto">
              <a:xfrm>
                <a:off x="5805" y="6115"/>
                <a:ext cx="12" cy="79"/>
              </a:xfrm>
              <a:custGeom>
                <a:avLst/>
                <a:gdLst/>
                <a:ahLst/>
                <a:cxnLst>
                  <a:cxn ang="0">
                    <a:pos x="7" y="57"/>
                  </a:cxn>
                  <a:cxn ang="0">
                    <a:pos x="7" y="79"/>
                  </a:cxn>
                  <a:cxn ang="0">
                    <a:pos x="12" y="76"/>
                  </a:cxn>
                  <a:cxn ang="0">
                    <a:pos x="12" y="57"/>
                  </a:cxn>
                  <a:cxn ang="0">
                    <a:pos x="9" y="38"/>
                  </a:cxn>
                  <a:cxn ang="0">
                    <a:pos x="9" y="19"/>
                  </a:cxn>
                  <a:cxn ang="0">
                    <a:pos x="4" y="0"/>
                  </a:cxn>
                  <a:cxn ang="0">
                    <a:pos x="0" y="0"/>
                  </a:cxn>
                  <a:cxn ang="0">
                    <a:pos x="7" y="57"/>
                  </a:cxn>
                </a:cxnLst>
                <a:rect l="0" t="0" r="r" b="b"/>
                <a:pathLst>
                  <a:path w="12" h="79">
                    <a:moveTo>
                      <a:pt x="7" y="57"/>
                    </a:moveTo>
                    <a:lnTo>
                      <a:pt x="7" y="79"/>
                    </a:lnTo>
                    <a:lnTo>
                      <a:pt x="12" y="76"/>
                    </a:lnTo>
                    <a:lnTo>
                      <a:pt x="12"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3" name="Freeform 1719"/>
              <p:cNvSpPr>
                <a:spLocks/>
              </p:cNvSpPr>
              <p:nvPr/>
            </p:nvSpPr>
            <p:spPr bwMode="auto">
              <a:xfrm>
                <a:off x="5803" y="6115"/>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1720"/>
              <p:cNvSpPr>
                <a:spLocks/>
              </p:cNvSpPr>
              <p:nvPr/>
            </p:nvSpPr>
            <p:spPr bwMode="auto">
              <a:xfrm>
                <a:off x="5803" y="6115"/>
                <a:ext cx="12" cy="79"/>
              </a:xfrm>
              <a:custGeom>
                <a:avLst/>
                <a:gdLst/>
                <a:ahLst/>
                <a:cxnLst>
                  <a:cxn ang="0">
                    <a:pos x="0" y="0"/>
                  </a:cxn>
                  <a:cxn ang="0">
                    <a:pos x="0" y="9"/>
                  </a:cxn>
                  <a:cxn ang="0">
                    <a:pos x="4" y="28"/>
                  </a:cxn>
                  <a:cxn ang="0">
                    <a:pos x="4" y="38"/>
                  </a:cxn>
                  <a:cxn ang="0">
                    <a:pos x="7" y="48"/>
                  </a:cxn>
                  <a:cxn ang="0">
                    <a:pos x="7" y="79"/>
                  </a:cxn>
                  <a:cxn ang="0">
                    <a:pos x="11" y="76"/>
                  </a:cxn>
                  <a:cxn ang="0">
                    <a:pos x="11" y="38"/>
                  </a:cxn>
                  <a:cxn ang="0">
                    <a:pos x="9" y="19"/>
                  </a:cxn>
                  <a:cxn ang="0">
                    <a:pos x="4" y="0"/>
                  </a:cxn>
                  <a:cxn ang="0">
                    <a:pos x="0" y="0"/>
                  </a:cxn>
                </a:cxnLst>
                <a:rect l="0" t="0" r="r" b="b"/>
                <a:pathLst>
                  <a:path w="12" h="79">
                    <a:moveTo>
                      <a:pt x="0" y="0"/>
                    </a:moveTo>
                    <a:lnTo>
                      <a:pt x="0" y="9"/>
                    </a:lnTo>
                    <a:lnTo>
                      <a:pt x="4" y="28"/>
                    </a:lnTo>
                    <a:lnTo>
                      <a:pt x="4" y="38"/>
                    </a:lnTo>
                    <a:lnTo>
                      <a:pt x="7" y="48"/>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5" name="Freeform 1721"/>
              <p:cNvSpPr>
                <a:spLocks/>
              </p:cNvSpPr>
              <p:nvPr/>
            </p:nvSpPr>
            <p:spPr bwMode="auto">
              <a:xfrm>
                <a:off x="5800" y="6115"/>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6" name="Freeform 1722"/>
              <p:cNvSpPr>
                <a:spLocks/>
              </p:cNvSpPr>
              <p:nvPr/>
            </p:nvSpPr>
            <p:spPr bwMode="auto">
              <a:xfrm>
                <a:off x="5800" y="6115"/>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7" name="Freeform 1723"/>
              <p:cNvSpPr>
                <a:spLocks/>
              </p:cNvSpPr>
              <p:nvPr/>
            </p:nvSpPr>
            <p:spPr bwMode="auto">
              <a:xfrm>
                <a:off x="5798" y="611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8" name="Freeform 1724"/>
              <p:cNvSpPr>
                <a:spLocks/>
              </p:cNvSpPr>
              <p:nvPr/>
            </p:nvSpPr>
            <p:spPr bwMode="auto">
              <a:xfrm>
                <a:off x="5798" y="6115"/>
                <a:ext cx="12" cy="79"/>
              </a:xfrm>
              <a:custGeom>
                <a:avLst/>
                <a:gdLst/>
                <a:ahLst/>
                <a:cxnLst>
                  <a:cxn ang="0">
                    <a:pos x="7" y="57"/>
                  </a:cxn>
                  <a:cxn ang="0">
                    <a:pos x="7" y="79"/>
                  </a:cxn>
                  <a:cxn ang="0">
                    <a:pos x="11" y="76"/>
                  </a:cxn>
                  <a:cxn ang="0">
                    <a:pos x="11" y="38"/>
                  </a:cxn>
                  <a:cxn ang="0">
                    <a:pos x="9" y="19"/>
                  </a:cxn>
                  <a:cxn ang="0">
                    <a:pos x="4" y="0"/>
                  </a:cxn>
                  <a:cxn ang="0">
                    <a:pos x="0" y="0"/>
                  </a:cxn>
                  <a:cxn ang="0">
                    <a:pos x="7" y="57"/>
                  </a:cxn>
                </a:cxnLst>
                <a:rect l="0" t="0" r="r" b="b"/>
                <a:pathLst>
                  <a:path w="12" h="79">
                    <a:moveTo>
                      <a:pt x="7" y="57"/>
                    </a:moveTo>
                    <a:lnTo>
                      <a:pt x="7" y="79"/>
                    </a:lnTo>
                    <a:lnTo>
                      <a:pt x="11" y="76"/>
                    </a:lnTo>
                    <a:lnTo>
                      <a:pt x="11"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1725"/>
              <p:cNvSpPr>
                <a:spLocks/>
              </p:cNvSpPr>
              <p:nvPr/>
            </p:nvSpPr>
            <p:spPr bwMode="auto">
              <a:xfrm>
                <a:off x="5796" y="611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0" name="Freeform 1726"/>
              <p:cNvSpPr>
                <a:spLocks/>
              </p:cNvSpPr>
              <p:nvPr/>
            </p:nvSpPr>
            <p:spPr bwMode="auto">
              <a:xfrm>
                <a:off x="5796" y="6115"/>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1" name="Freeform 1727"/>
              <p:cNvSpPr>
                <a:spLocks/>
              </p:cNvSpPr>
              <p:nvPr/>
            </p:nvSpPr>
            <p:spPr bwMode="auto">
              <a:xfrm>
                <a:off x="5793" y="6115"/>
                <a:ext cx="15" cy="79"/>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5" h="79">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1728"/>
              <p:cNvSpPr>
                <a:spLocks/>
              </p:cNvSpPr>
              <p:nvPr/>
            </p:nvSpPr>
            <p:spPr bwMode="auto">
              <a:xfrm>
                <a:off x="5793" y="6115"/>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3" name="Freeform 1729"/>
              <p:cNvSpPr>
                <a:spLocks/>
              </p:cNvSpPr>
              <p:nvPr/>
            </p:nvSpPr>
            <p:spPr bwMode="auto">
              <a:xfrm>
                <a:off x="5793" y="6115"/>
                <a:ext cx="12" cy="79"/>
              </a:xfrm>
              <a:custGeom>
                <a:avLst/>
                <a:gdLst/>
                <a:ahLst/>
                <a:cxnLst>
                  <a:cxn ang="0">
                    <a:pos x="11" y="76"/>
                  </a:cxn>
                  <a:cxn ang="0">
                    <a:pos x="11" y="57"/>
                  </a:cxn>
                  <a:cxn ang="0">
                    <a:pos x="4" y="0"/>
                  </a:cxn>
                  <a:cxn ang="0">
                    <a:pos x="0" y="0"/>
                  </a:cxn>
                  <a:cxn ang="0">
                    <a:pos x="4" y="38"/>
                  </a:cxn>
                  <a:cxn ang="0">
                    <a:pos x="4" y="57"/>
                  </a:cxn>
                  <a:cxn ang="0">
                    <a:pos x="7" y="79"/>
                  </a:cxn>
                  <a:cxn ang="0">
                    <a:pos x="11" y="76"/>
                  </a:cxn>
                </a:cxnLst>
                <a:rect l="0" t="0" r="r" b="b"/>
                <a:pathLst>
                  <a:path w="12" h="79">
                    <a:moveTo>
                      <a:pt x="11" y="76"/>
                    </a:moveTo>
                    <a:lnTo>
                      <a:pt x="11" y="57"/>
                    </a:lnTo>
                    <a:lnTo>
                      <a:pt x="4" y="0"/>
                    </a:lnTo>
                    <a:lnTo>
                      <a:pt x="0" y="0"/>
                    </a:lnTo>
                    <a:lnTo>
                      <a:pt x="4" y="38"/>
                    </a:lnTo>
                    <a:lnTo>
                      <a:pt x="4" y="57"/>
                    </a:lnTo>
                    <a:lnTo>
                      <a:pt x="7" y="79"/>
                    </a:lnTo>
                    <a:lnTo>
                      <a:pt x="11"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4" name="Freeform 1730"/>
              <p:cNvSpPr>
                <a:spLocks/>
              </p:cNvSpPr>
              <p:nvPr/>
            </p:nvSpPr>
            <p:spPr bwMode="auto">
              <a:xfrm>
                <a:off x="4864" y="6216"/>
                <a:ext cx="130" cy="129"/>
              </a:xfrm>
              <a:custGeom>
                <a:avLst/>
                <a:gdLst/>
                <a:ahLst/>
                <a:cxnLst>
                  <a:cxn ang="0">
                    <a:pos x="129" y="64"/>
                  </a:cxn>
                  <a:cxn ang="0">
                    <a:pos x="125" y="42"/>
                  </a:cxn>
                  <a:cxn ang="0">
                    <a:pos x="114" y="23"/>
                  </a:cxn>
                  <a:cxn ang="0">
                    <a:pos x="97" y="9"/>
                  </a:cxn>
                  <a:cxn ang="0">
                    <a:pos x="77" y="1"/>
                  </a:cxn>
                  <a:cxn ang="0">
                    <a:pos x="64" y="0"/>
                  </a:cxn>
                  <a:cxn ang="0">
                    <a:pos x="42" y="3"/>
                  </a:cxn>
                  <a:cxn ang="0">
                    <a:pos x="23" y="14"/>
                  </a:cxn>
                  <a:cxn ang="0">
                    <a:pos x="9" y="30"/>
                  </a:cxn>
                  <a:cxn ang="0">
                    <a:pos x="1" y="51"/>
                  </a:cxn>
                  <a:cxn ang="0">
                    <a:pos x="0" y="64"/>
                  </a:cxn>
                  <a:cxn ang="0">
                    <a:pos x="3" y="86"/>
                  </a:cxn>
                  <a:cxn ang="0">
                    <a:pos x="14" y="105"/>
                  </a:cxn>
                  <a:cxn ang="0">
                    <a:pos x="30" y="119"/>
                  </a:cxn>
                  <a:cxn ang="0">
                    <a:pos x="51" y="128"/>
                  </a:cxn>
                  <a:cxn ang="0">
                    <a:pos x="64" y="129"/>
                  </a:cxn>
                  <a:cxn ang="0">
                    <a:pos x="86" y="125"/>
                  </a:cxn>
                  <a:cxn ang="0">
                    <a:pos x="105" y="114"/>
                  </a:cxn>
                  <a:cxn ang="0">
                    <a:pos x="119" y="97"/>
                  </a:cxn>
                  <a:cxn ang="0">
                    <a:pos x="128" y="77"/>
                  </a:cxn>
                  <a:cxn ang="0">
                    <a:pos x="129" y="64"/>
                  </a:cxn>
                </a:cxnLst>
                <a:rect l="0" t="0" r="r" b="b"/>
                <a:pathLst>
                  <a:path w="130" h="129">
                    <a:moveTo>
                      <a:pt x="129" y="64"/>
                    </a:moveTo>
                    <a:lnTo>
                      <a:pt x="125" y="42"/>
                    </a:lnTo>
                    <a:lnTo>
                      <a:pt x="114" y="23"/>
                    </a:lnTo>
                    <a:lnTo>
                      <a:pt x="97" y="9"/>
                    </a:lnTo>
                    <a:lnTo>
                      <a:pt x="77" y="1"/>
                    </a:lnTo>
                    <a:lnTo>
                      <a:pt x="64" y="0"/>
                    </a:lnTo>
                    <a:lnTo>
                      <a:pt x="42" y="3"/>
                    </a:lnTo>
                    <a:lnTo>
                      <a:pt x="23" y="14"/>
                    </a:lnTo>
                    <a:lnTo>
                      <a:pt x="9" y="30"/>
                    </a:lnTo>
                    <a:lnTo>
                      <a:pt x="1" y="51"/>
                    </a:lnTo>
                    <a:lnTo>
                      <a:pt x="0" y="64"/>
                    </a:lnTo>
                    <a:lnTo>
                      <a:pt x="3" y="86"/>
                    </a:lnTo>
                    <a:lnTo>
                      <a:pt x="14" y="105"/>
                    </a:lnTo>
                    <a:lnTo>
                      <a:pt x="30" y="119"/>
                    </a:lnTo>
                    <a:lnTo>
                      <a:pt x="51" y="128"/>
                    </a:lnTo>
                    <a:lnTo>
                      <a:pt x="64" y="129"/>
                    </a:lnTo>
                    <a:lnTo>
                      <a:pt x="86" y="125"/>
                    </a:lnTo>
                    <a:lnTo>
                      <a:pt x="105" y="114"/>
                    </a:lnTo>
                    <a:lnTo>
                      <a:pt x="119" y="97"/>
                    </a:lnTo>
                    <a:lnTo>
                      <a:pt x="128" y="77"/>
                    </a:lnTo>
                    <a:lnTo>
                      <a:pt x="129" y="64"/>
                    </a:lnTo>
                    <a:close/>
                  </a:path>
                </a:pathLst>
              </a:custGeom>
              <a:solidFill>
                <a:srgbClr val="FEFEF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5" name="Freeform 1731"/>
              <p:cNvSpPr>
                <a:spLocks/>
              </p:cNvSpPr>
              <p:nvPr/>
            </p:nvSpPr>
            <p:spPr bwMode="auto">
              <a:xfrm>
                <a:off x="4864" y="6216"/>
                <a:ext cx="130" cy="129"/>
              </a:xfrm>
              <a:custGeom>
                <a:avLst/>
                <a:gdLst/>
                <a:ahLst/>
                <a:cxnLst>
                  <a:cxn ang="0">
                    <a:pos x="129" y="64"/>
                  </a:cxn>
                  <a:cxn ang="0">
                    <a:pos x="125" y="42"/>
                  </a:cxn>
                  <a:cxn ang="0">
                    <a:pos x="114" y="23"/>
                  </a:cxn>
                  <a:cxn ang="0">
                    <a:pos x="97" y="9"/>
                  </a:cxn>
                  <a:cxn ang="0">
                    <a:pos x="77" y="1"/>
                  </a:cxn>
                  <a:cxn ang="0">
                    <a:pos x="64" y="0"/>
                  </a:cxn>
                  <a:cxn ang="0">
                    <a:pos x="42" y="3"/>
                  </a:cxn>
                  <a:cxn ang="0">
                    <a:pos x="23" y="14"/>
                  </a:cxn>
                  <a:cxn ang="0">
                    <a:pos x="9" y="30"/>
                  </a:cxn>
                  <a:cxn ang="0">
                    <a:pos x="1" y="51"/>
                  </a:cxn>
                  <a:cxn ang="0">
                    <a:pos x="0" y="64"/>
                  </a:cxn>
                  <a:cxn ang="0">
                    <a:pos x="3" y="86"/>
                  </a:cxn>
                  <a:cxn ang="0">
                    <a:pos x="14" y="105"/>
                  </a:cxn>
                  <a:cxn ang="0">
                    <a:pos x="30" y="119"/>
                  </a:cxn>
                  <a:cxn ang="0">
                    <a:pos x="51" y="128"/>
                  </a:cxn>
                  <a:cxn ang="0">
                    <a:pos x="64" y="129"/>
                  </a:cxn>
                  <a:cxn ang="0">
                    <a:pos x="86" y="125"/>
                  </a:cxn>
                  <a:cxn ang="0">
                    <a:pos x="105" y="114"/>
                  </a:cxn>
                  <a:cxn ang="0">
                    <a:pos x="119" y="97"/>
                  </a:cxn>
                  <a:cxn ang="0">
                    <a:pos x="128" y="77"/>
                  </a:cxn>
                  <a:cxn ang="0">
                    <a:pos x="129" y="64"/>
                  </a:cxn>
                </a:cxnLst>
                <a:rect l="0" t="0" r="r" b="b"/>
                <a:pathLst>
                  <a:path w="130" h="129">
                    <a:moveTo>
                      <a:pt x="129" y="64"/>
                    </a:moveTo>
                    <a:lnTo>
                      <a:pt x="125" y="42"/>
                    </a:lnTo>
                    <a:lnTo>
                      <a:pt x="114" y="23"/>
                    </a:lnTo>
                    <a:lnTo>
                      <a:pt x="97" y="9"/>
                    </a:lnTo>
                    <a:lnTo>
                      <a:pt x="77" y="1"/>
                    </a:lnTo>
                    <a:lnTo>
                      <a:pt x="64" y="0"/>
                    </a:lnTo>
                    <a:lnTo>
                      <a:pt x="42" y="3"/>
                    </a:lnTo>
                    <a:lnTo>
                      <a:pt x="23" y="14"/>
                    </a:lnTo>
                    <a:lnTo>
                      <a:pt x="9" y="30"/>
                    </a:lnTo>
                    <a:lnTo>
                      <a:pt x="1" y="51"/>
                    </a:lnTo>
                    <a:lnTo>
                      <a:pt x="0" y="64"/>
                    </a:lnTo>
                    <a:lnTo>
                      <a:pt x="3" y="86"/>
                    </a:lnTo>
                    <a:lnTo>
                      <a:pt x="14" y="105"/>
                    </a:lnTo>
                    <a:lnTo>
                      <a:pt x="30" y="119"/>
                    </a:lnTo>
                    <a:lnTo>
                      <a:pt x="51" y="128"/>
                    </a:lnTo>
                    <a:lnTo>
                      <a:pt x="64" y="129"/>
                    </a:lnTo>
                    <a:lnTo>
                      <a:pt x="86" y="125"/>
                    </a:lnTo>
                    <a:lnTo>
                      <a:pt x="105" y="114"/>
                    </a:lnTo>
                    <a:lnTo>
                      <a:pt x="119" y="97"/>
                    </a:lnTo>
                    <a:lnTo>
                      <a:pt x="128" y="77"/>
                    </a:lnTo>
                    <a:lnTo>
                      <a:pt x="129" y="64"/>
                    </a:lnTo>
                    <a:close/>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6" name="Freeform 1732"/>
              <p:cNvSpPr>
                <a:spLocks/>
              </p:cNvSpPr>
              <p:nvPr/>
            </p:nvSpPr>
            <p:spPr bwMode="auto">
              <a:xfrm>
                <a:off x="4994" y="6024"/>
                <a:ext cx="456" cy="192"/>
              </a:xfrm>
              <a:custGeom>
                <a:avLst/>
                <a:gdLst/>
                <a:ahLst/>
                <a:cxnLst>
                  <a:cxn ang="0">
                    <a:pos x="0" y="192"/>
                  </a:cxn>
                  <a:cxn ang="0">
                    <a:pos x="455" y="0"/>
                  </a:cxn>
                </a:cxnLst>
                <a:rect l="0" t="0" r="r" b="b"/>
                <a:pathLst>
                  <a:path w="456" h="192">
                    <a:moveTo>
                      <a:pt x="0" y="192"/>
                    </a:moveTo>
                    <a:lnTo>
                      <a:pt x="455" y="0"/>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7" name="Freeform 1733"/>
              <p:cNvSpPr>
                <a:spLocks/>
              </p:cNvSpPr>
              <p:nvPr/>
            </p:nvSpPr>
            <p:spPr bwMode="auto">
              <a:xfrm>
                <a:off x="4994" y="6345"/>
                <a:ext cx="262" cy="255"/>
              </a:xfrm>
              <a:custGeom>
                <a:avLst/>
                <a:gdLst/>
                <a:ahLst/>
                <a:cxnLst>
                  <a:cxn ang="0">
                    <a:pos x="0" y="0"/>
                  </a:cxn>
                  <a:cxn ang="0">
                    <a:pos x="261" y="254"/>
                  </a:cxn>
                </a:cxnLst>
                <a:rect l="0" t="0" r="r" b="b"/>
                <a:pathLst>
                  <a:path w="262" h="255">
                    <a:moveTo>
                      <a:pt x="0" y="0"/>
                    </a:moveTo>
                    <a:lnTo>
                      <a:pt x="261" y="254"/>
                    </a:lnTo>
                  </a:path>
                </a:pathLst>
              </a:custGeom>
              <a:noFill/>
              <a:ln w="2895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8" name="Freeform 1734"/>
              <p:cNvSpPr>
                <a:spLocks/>
              </p:cNvSpPr>
              <p:nvPr/>
            </p:nvSpPr>
            <p:spPr bwMode="auto">
              <a:xfrm>
                <a:off x="4929" y="5769"/>
                <a:ext cx="3" cy="447"/>
              </a:xfrm>
              <a:custGeom>
                <a:avLst/>
                <a:gdLst/>
                <a:ahLst/>
                <a:cxnLst>
                  <a:cxn ang="0">
                    <a:pos x="0" y="0"/>
                  </a:cxn>
                  <a:cxn ang="0">
                    <a:pos x="2" y="446"/>
                  </a:cxn>
                </a:cxnLst>
                <a:rect l="0" t="0" r="r" b="b"/>
                <a:pathLst>
                  <a:path w="3" h="447">
                    <a:moveTo>
                      <a:pt x="0" y="0"/>
                    </a:moveTo>
                    <a:lnTo>
                      <a:pt x="2" y="446"/>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9" name="Freeform 1735"/>
              <p:cNvSpPr>
                <a:spLocks/>
              </p:cNvSpPr>
              <p:nvPr/>
            </p:nvSpPr>
            <p:spPr bwMode="auto">
              <a:xfrm>
                <a:off x="4348" y="6088"/>
                <a:ext cx="497" cy="161"/>
              </a:xfrm>
              <a:custGeom>
                <a:avLst/>
                <a:gdLst/>
                <a:ahLst/>
                <a:cxnLst>
                  <a:cxn ang="0">
                    <a:pos x="496" y="160"/>
                  </a:cxn>
                  <a:cxn ang="0">
                    <a:pos x="0" y="0"/>
                  </a:cxn>
                </a:cxnLst>
                <a:rect l="0" t="0" r="r" b="b"/>
                <a:pathLst>
                  <a:path w="497" h="161">
                    <a:moveTo>
                      <a:pt x="496" y="160"/>
                    </a:moveTo>
                    <a:lnTo>
                      <a:pt x="0" y="0"/>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0" name="Freeform 1736"/>
              <p:cNvSpPr>
                <a:spLocks/>
              </p:cNvSpPr>
              <p:nvPr/>
            </p:nvSpPr>
            <p:spPr bwMode="auto">
              <a:xfrm>
                <a:off x="4245" y="6847"/>
                <a:ext cx="127" cy="33"/>
              </a:xfrm>
              <a:custGeom>
                <a:avLst/>
                <a:gdLst/>
                <a:ahLst/>
                <a:cxnLst>
                  <a:cxn ang="0">
                    <a:pos x="0" y="33"/>
                  </a:cxn>
                  <a:cxn ang="0">
                    <a:pos x="127" y="26"/>
                  </a:cxn>
                  <a:cxn ang="0">
                    <a:pos x="124" y="0"/>
                  </a:cxn>
                  <a:cxn ang="0">
                    <a:pos x="4" y="14"/>
                  </a:cxn>
                  <a:cxn ang="0">
                    <a:pos x="0" y="33"/>
                  </a:cxn>
                </a:cxnLst>
                <a:rect l="0" t="0" r="r" b="b"/>
                <a:pathLst>
                  <a:path w="127" h="33">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1" name="Freeform 1737"/>
              <p:cNvSpPr>
                <a:spLocks/>
              </p:cNvSpPr>
              <p:nvPr/>
            </p:nvSpPr>
            <p:spPr bwMode="auto">
              <a:xfrm>
                <a:off x="4336" y="6643"/>
                <a:ext cx="336" cy="266"/>
              </a:xfrm>
              <a:custGeom>
                <a:avLst/>
                <a:gdLst/>
                <a:ahLst/>
                <a:cxnLst>
                  <a:cxn ang="0">
                    <a:pos x="4" y="211"/>
                  </a:cxn>
                  <a:cxn ang="0">
                    <a:pos x="9" y="213"/>
                  </a:cxn>
                  <a:cxn ang="0">
                    <a:pos x="14" y="213"/>
                  </a:cxn>
                  <a:cxn ang="0">
                    <a:pos x="16" y="215"/>
                  </a:cxn>
                  <a:cxn ang="0">
                    <a:pos x="23" y="215"/>
                  </a:cxn>
                  <a:cxn ang="0">
                    <a:pos x="26" y="218"/>
                  </a:cxn>
                  <a:cxn ang="0">
                    <a:pos x="35" y="218"/>
                  </a:cxn>
                  <a:cxn ang="0">
                    <a:pos x="38" y="220"/>
                  </a:cxn>
                  <a:cxn ang="0">
                    <a:pos x="50" y="220"/>
                  </a:cxn>
                  <a:cxn ang="0">
                    <a:pos x="57" y="227"/>
                  </a:cxn>
                  <a:cxn ang="0">
                    <a:pos x="62" y="230"/>
                  </a:cxn>
                  <a:cxn ang="0">
                    <a:pos x="45" y="237"/>
                  </a:cxn>
                  <a:cxn ang="0">
                    <a:pos x="28" y="240"/>
                  </a:cxn>
                  <a:cxn ang="0">
                    <a:pos x="16" y="244"/>
                  </a:cxn>
                  <a:cxn ang="0">
                    <a:pos x="19" y="247"/>
                  </a:cxn>
                  <a:cxn ang="0">
                    <a:pos x="23" y="249"/>
                  </a:cxn>
                  <a:cxn ang="0">
                    <a:pos x="28" y="249"/>
                  </a:cxn>
                  <a:cxn ang="0">
                    <a:pos x="31" y="251"/>
                  </a:cxn>
                  <a:cxn ang="0">
                    <a:pos x="48" y="251"/>
                  </a:cxn>
                  <a:cxn ang="0">
                    <a:pos x="55" y="254"/>
                  </a:cxn>
                  <a:cxn ang="0">
                    <a:pos x="93" y="254"/>
                  </a:cxn>
                  <a:cxn ang="0">
                    <a:pos x="151" y="256"/>
                  </a:cxn>
                  <a:cxn ang="0">
                    <a:pos x="175" y="266"/>
                  </a:cxn>
                  <a:cxn ang="0">
                    <a:pos x="182" y="266"/>
                  </a:cxn>
                  <a:cxn ang="0">
                    <a:pos x="189" y="263"/>
                  </a:cxn>
                  <a:cxn ang="0">
                    <a:pos x="196" y="261"/>
                  </a:cxn>
                  <a:cxn ang="0">
                    <a:pos x="203" y="259"/>
                  </a:cxn>
                  <a:cxn ang="0">
                    <a:pos x="208" y="256"/>
                  </a:cxn>
                  <a:cxn ang="0">
                    <a:pos x="215" y="256"/>
                  </a:cxn>
                  <a:cxn ang="0">
                    <a:pos x="225" y="251"/>
                  </a:cxn>
                  <a:cxn ang="0">
                    <a:pos x="228" y="249"/>
                  </a:cxn>
                  <a:cxn ang="0">
                    <a:pos x="232" y="247"/>
                  </a:cxn>
                  <a:cxn ang="0">
                    <a:pos x="235" y="247"/>
                  </a:cxn>
                  <a:cxn ang="0">
                    <a:pos x="235" y="242"/>
                  </a:cxn>
                  <a:cxn ang="0">
                    <a:pos x="230" y="240"/>
                  </a:cxn>
                  <a:cxn ang="0">
                    <a:pos x="228" y="240"/>
                  </a:cxn>
                  <a:cxn ang="0">
                    <a:pos x="247" y="213"/>
                  </a:cxn>
                  <a:cxn ang="0">
                    <a:pos x="331" y="199"/>
                  </a:cxn>
                  <a:cxn ang="0">
                    <a:pos x="335" y="95"/>
                  </a:cxn>
                  <a:cxn ang="0">
                    <a:pos x="275" y="45"/>
                  </a:cxn>
                  <a:cxn ang="0">
                    <a:pos x="184" y="4"/>
                  </a:cxn>
                  <a:cxn ang="0">
                    <a:pos x="129" y="0"/>
                  </a:cxn>
                  <a:cxn ang="0">
                    <a:pos x="120" y="9"/>
                  </a:cxn>
                  <a:cxn ang="0">
                    <a:pos x="112" y="19"/>
                  </a:cxn>
                  <a:cxn ang="0">
                    <a:pos x="103" y="31"/>
                  </a:cxn>
                  <a:cxn ang="0">
                    <a:pos x="95" y="43"/>
                  </a:cxn>
                  <a:cxn ang="0">
                    <a:pos x="86" y="55"/>
                  </a:cxn>
                  <a:cxn ang="0">
                    <a:pos x="79" y="67"/>
                  </a:cxn>
                  <a:cxn ang="0">
                    <a:pos x="64" y="95"/>
                  </a:cxn>
                  <a:cxn ang="0">
                    <a:pos x="57" y="107"/>
                  </a:cxn>
                  <a:cxn ang="0">
                    <a:pos x="50" y="122"/>
                  </a:cxn>
                  <a:cxn ang="0">
                    <a:pos x="45" y="134"/>
                  </a:cxn>
                  <a:cxn ang="0">
                    <a:pos x="38" y="148"/>
                  </a:cxn>
                  <a:cxn ang="0">
                    <a:pos x="31" y="160"/>
                  </a:cxn>
                  <a:cxn ang="0">
                    <a:pos x="26" y="170"/>
                  </a:cxn>
                  <a:cxn ang="0">
                    <a:pos x="19" y="182"/>
                  </a:cxn>
                  <a:cxn ang="0">
                    <a:pos x="11" y="191"/>
                  </a:cxn>
                  <a:cxn ang="0">
                    <a:pos x="0" y="208"/>
                  </a:cxn>
                  <a:cxn ang="0">
                    <a:pos x="4" y="211"/>
                  </a:cxn>
                </a:cxnLst>
                <a:rect l="0" t="0" r="r" b="b"/>
                <a:pathLst>
                  <a:path w="336" h="266">
                    <a:moveTo>
                      <a:pt x="4" y="211"/>
                    </a:moveTo>
                    <a:lnTo>
                      <a:pt x="9" y="213"/>
                    </a:lnTo>
                    <a:lnTo>
                      <a:pt x="14" y="213"/>
                    </a:lnTo>
                    <a:lnTo>
                      <a:pt x="16" y="215"/>
                    </a:lnTo>
                    <a:lnTo>
                      <a:pt x="23" y="215"/>
                    </a:lnTo>
                    <a:lnTo>
                      <a:pt x="26" y="218"/>
                    </a:lnTo>
                    <a:lnTo>
                      <a:pt x="35" y="218"/>
                    </a:lnTo>
                    <a:lnTo>
                      <a:pt x="38" y="220"/>
                    </a:lnTo>
                    <a:lnTo>
                      <a:pt x="50" y="220"/>
                    </a:lnTo>
                    <a:lnTo>
                      <a:pt x="57" y="227"/>
                    </a:lnTo>
                    <a:lnTo>
                      <a:pt x="62" y="230"/>
                    </a:lnTo>
                    <a:lnTo>
                      <a:pt x="45" y="237"/>
                    </a:lnTo>
                    <a:lnTo>
                      <a:pt x="28" y="240"/>
                    </a:lnTo>
                    <a:lnTo>
                      <a:pt x="16" y="244"/>
                    </a:lnTo>
                    <a:lnTo>
                      <a:pt x="19" y="247"/>
                    </a:lnTo>
                    <a:lnTo>
                      <a:pt x="23" y="249"/>
                    </a:lnTo>
                    <a:lnTo>
                      <a:pt x="28" y="249"/>
                    </a:lnTo>
                    <a:lnTo>
                      <a:pt x="31" y="251"/>
                    </a:lnTo>
                    <a:lnTo>
                      <a:pt x="48" y="251"/>
                    </a:lnTo>
                    <a:lnTo>
                      <a:pt x="55" y="254"/>
                    </a:lnTo>
                    <a:lnTo>
                      <a:pt x="93" y="254"/>
                    </a:lnTo>
                    <a:lnTo>
                      <a:pt x="151" y="256"/>
                    </a:lnTo>
                    <a:lnTo>
                      <a:pt x="175" y="266"/>
                    </a:lnTo>
                    <a:lnTo>
                      <a:pt x="182" y="266"/>
                    </a:lnTo>
                    <a:lnTo>
                      <a:pt x="189" y="263"/>
                    </a:lnTo>
                    <a:lnTo>
                      <a:pt x="196" y="261"/>
                    </a:lnTo>
                    <a:lnTo>
                      <a:pt x="203" y="259"/>
                    </a:lnTo>
                    <a:lnTo>
                      <a:pt x="208" y="256"/>
                    </a:lnTo>
                    <a:lnTo>
                      <a:pt x="215" y="256"/>
                    </a:lnTo>
                    <a:lnTo>
                      <a:pt x="225" y="251"/>
                    </a:lnTo>
                    <a:lnTo>
                      <a:pt x="228" y="249"/>
                    </a:lnTo>
                    <a:lnTo>
                      <a:pt x="232" y="247"/>
                    </a:lnTo>
                    <a:lnTo>
                      <a:pt x="235" y="247"/>
                    </a:lnTo>
                    <a:lnTo>
                      <a:pt x="235" y="242"/>
                    </a:lnTo>
                    <a:lnTo>
                      <a:pt x="230" y="240"/>
                    </a:lnTo>
                    <a:lnTo>
                      <a:pt x="228" y="240"/>
                    </a:lnTo>
                    <a:lnTo>
                      <a:pt x="247" y="213"/>
                    </a:lnTo>
                    <a:lnTo>
                      <a:pt x="331" y="199"/>
                    </a:lnTo>
                    <a:lnTo>
                      <a:pt x="335" y="95"/>
                    </a:lnTo>
                    <a:lnTo>
                      <a:pt x="275" y="45"/>
                    </a:lnTo>
                    <a:lnTo>
                      <a:pt x="184" y="4"/>
                    </a:lnTo>
                    <a:lnTo>
                      <a:pt x="129" y="0"/>
                    </a:lnTo>
                    <a:lnTo>
                      <a:pt x="120" y="9"/>
                    </a:lnTo>
                    <a:lnTo>
                      <a:pt x="112" y="19"/>
                    </a:lnTo>
                    <a:lnTo>
                      <a:pt x="103" y="31"/>
                    </a:lnTo>
                    <a:lnTo>
                      <a:pt x="95" y="43"/>
                    </a:lnTo>
                    <a:lnTo>
                      <a:pt x="86" y="55"/>
                    </a:lnTo>
                    <a:lnTo>
                      <a:pt x="79" y="67"/>
                    </a:lnTo>
                    <a:lnTo>
                      <a:pt x="64" y="95"/>
                    </a:lnTo>
                    <a:lnTo>
                      <a:pt x="57" y="107"/>
                    </a:lnTo>
                    <a:lnTo>
                      <a:pt x="50" y="122"/>
                    </a:lnTo>
                    <a:lnTo>
                      <a:pt x="45" y="134"/>
                    </a:lnTo>
                    <a:lnTo>
                      <a:pt x="38" y="148"/>
                    </a:lnTo>
                    <a:lnTo>
                      <a:pt x="31" y="160"/>
                    </a:lnTo>
                    <a:lnTo>
                      <a:pt x="26" y="170"/>
                    </a:lnTo>
                    <a:lnTo>
                      <a:pt x="19" y="182"/>
                    </a:lnTo>
                    <a:lnTo>
                      <a:pt x="11" y="191"/>
                    </a:lnTo>
                    <a:lnTo>
                      <a:pt x="0" y="208"/>
                    </a:lnTo>
                    <a:lnTo>
                      <a:pt x="4" y="21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2" name="Freeform 1738"/>
              <p:cNvSpPr>
                <a:spLocks/>
              </p:cNvSpPr>
              <p:nvPr/>
            </p:nvSpPr>
            <p:spPr bwMode="auto">
              <a:xfrm>
                <a:off x="4152" y="6780"/>
                <a:ext cx="60" cy="91"/>
              </a:xfrm>
              <a:custGeom>
                <a:avLst/>
                <a:gdLst/>
                <a:ahLst/>
                <a:cxnLst>
                  <a:cxn ang="0">
                    <a:pos x="7" y="0"/>
                  </a:cxn>
                  <a:cxn ang="0">
                    <a:pos x="7" y="0"/>
                  </a:cxn>
                  <a:cxn ang="0">
                    <a:pos x="4" y="19"/>
                  </a:cxn>
                  <a:cxn ang="0">
                    <a:pos x="0" y="62"/>
                  </a:cxn>
                  <a:cxn ang="0">
                    <a:pos x="0" y="86"/>
                  </a:cxn>
                  <a:cxn ang="0">
                    <a:pos x="36" y="91"/>
                  </a:cxn>
                  <a:cxn ang="0">
                    <a:pos x="60" y="83"/>
                  </a:cxn>
                  <a:cxn ang="0">
                    <a:pos x="60" y="43"/>
                  </a:cxn>
                  <a:cxn ang="0">
                    <a:pos x="57" y="33"/>
                  </a:cxn>
                  <a:cxn ang="0">
                    <a:pos x="57" y="21"/>
                  </a:cxn>
                  <a:cxn ang="0">
                    <a:pos x="55" y="12"/>
                  </a:cxn>
                  <a:cxn ang="0">
                    <a:pos x="52" y="0"/>
                  </a:cxn>
                  <a:cxn ang="0">
                    <a:pos x="7" y="0"/>
                  </a:cxn>
                </a:cxnLst>
                <a:rect l="0" t="0" r="r" b="b"/>
                <a:pathLst>
                  <a:path w="60" h="91">
                    <a:moveTo>
                      <a:pt x="7" y="0"/>
                    </a:moveTo>
                    <a:lnTo>
                      <a:pt x="7" y="0"/>
                    </a:lnTo>
                    <a:lnTo>
                      <a:pt x="4" y="19"/>
                    </a:lnTo>
                    <a:lnTo>
                      <a:pt x="0" y="62"/>
                    </a:lnTo>
                    <a:lnTo>
                      <a:pt x="0" y="86"/>
                    </a:lnTo>
                    <a:lnTo>
                      <a:pt x="36" y="91"/>
                    </a:lnTo>
                    <a:lnTo>
                      <a:pt x="60" y="83"/>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3" name="Freeform 1739"/>
              <p:cNvSpPr>
                <a:spLocks/>
              </p:cNvSpPr>
              <p:nvPr/>
            </p:nvSpPr>
            <p:spPr bwMode="auto">
              <a:xfrm>
                <a:off x="4152" y="6789"/>
                <a:ext cx="36" cy="72"/>
              </a:xfrm>
              <a:custGeom>
                <a:avLst/>
                <a:gdLst/>
                <a:ahLst/>
                <a:cxnLst>
                  <a:cxn ang="0">
                    <a:pos x="36" y="0"/>
                  </a:cxn>
                  <a:cxn ang="0">
                    <a:pos x="4" y="0"/>
                  </a:cxn>
                  <a:cxn ang="0">
                    <a:pos x="2" y="19"/>
                  </a:cxn>
                  <a:cxn ang="0">
                    <a:pos x="0" y="33"/>
                  </a:cxn>
                  <a:cxn ang="0">
                    <a:pos x="0" y="69"/>
                  </a:cxn>
                  <a:cxn ang="0">
                    <a:pos x="11" y="69"/>
                  </a:cxn>
                  <a:cxn ang="0">
                    <a:pos x="16" y="71"/>
                  </a:cxn>
                  <a:cxn ang="0">
                    <a:pos x="36" y="71"/>
                  </a:cxn>
                  <a:cxn ang="0">
                    <a:pos x="36" y="0"/>
                  </a:cxn>
                </a:cxnLst>
                <a:rect l="0" t="0" r="r" b="b"/>
                <a:pathLst>
                  <a:path w="36" h="72">
                    <a:moveTo>
                      <a:pt x="36" y="0"/>
                    </a:moveTo>
                    <a:lnTo>
                      <a:pt x="4" y="0"/>
                    </a:lnTo>
                    <a:lnTo>
                      <a:pt x="2" y="19"/>
                    </a:lnTo>
                    <a:lnTo>
                      <a:pt x="0" y="33"/>
                    </a:lnTo>
                    <a:lnTo>
                      <a:pt x="0" y="69"/>
                    </a:lnTo>
                    <a:lnTo>
                      <a:pt x="11" y="69"/>
                    </a:lnTo>
                    <a:lnTo>
                      <a:pt x="16" y="71"/>
                    </a:lnTo>
                    <a:lnTo>
                      <a:pt x="36" y="71"/>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4" name="Freeform 1740"/>
              <p:cNvSpPr>
                <a:spLocks/>
              </p:cNvSpPr>
              <p:nvPr/>
            </p:nvSpPr>
            <p:spPr bwMode="auto">
              <a:xfrm>
                <a:off x="4152" y="6789"/>
                <a:ext cx="36" cy="67"/>
              </a:xfrm>
              <a:custGeom>
                <a:avLst/>
                <a:gdLst/>
                <a:ahLst/>
                <a:cxnLst>
                  <a:cxn ang="0">
                    <a:pos x="36" y="0"/>
                  </a:cxn>
                  <a:cxn ang="0">
                    <a:pos x="4" y="0"/>
                  </a:cxn>
                  <a:cxn ang="0">
                    <a:pos x="2" y="16"/>
                  </a:cxn>
                  <a:cxn ang="0">
                    <a:pos x="2" y="31"/>
                  </a:cxn>
                  <a:cxn ang="0">
                    <a:pos x="0" y="47"/>
                  </a:cxn>
                  <a:cxn ang="0">
                    <a:pos x="0" y="64"/>
                  </a:cxn>
                  <a:cxn ang="0">
                    <a:pos x="9" y="64"/>
                  </a:cxn>
                  <a:cxn ang="0">
                    <a:pos x="11" y="67"/>
                  </a:cxn>
                  <a:cxn ang="0">
                    <a:pos x="36" y="67"/>
                  </a:cxn>
                  <a:cxn ang="0">
                    <a:pos x="36" y="0"/>
                  </a:cxn>
                </a:cxnLst>
                <a:rect l="0" t="0" r="r" b="b"/>
                <a:pathLst>
                  <a:path w="36" h="67">
                    <a:moveTo>
                      <a:pt x="36" y="0"/>
                    </a:moveTo>
                    <a:lnTo>
                      <a:pt x="4" y="0"/>
                    </a:lnTo>
                    <a:lnTo>
                      <a:pt x="2" y="16"/>
                    </a:lnTo>
                    <a:lnTo>
                      <a:pt x="2" y="31"/>
                    </a:lnTo>
                    <a:lnTo>
                      <a:pt x="0" y="47"/>
                    </a:lnTo>
                    <a:lnTo>
                      <a:pt x="0" y="64"/>
                    </a:lnTo>
                    <a:lnTo>
                      <a:pt x="9" y="64"/>
                    </a:lnTo>
                    <a:lnTo>
                      <a:pt x="11" y="67"/>
                    </a:lnTo>
                    <a:lnTo>
                      <a:pt x="36" y="67"/>
                    </a:lnTo>
                    <a:lnTo>
                      <a:pt x="36"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5" name="Freeform 1741"/>
              <p:cNvSpPr>
                <a:spLocks/>
              </p:cNvSpPr>
              <p:nvPr/>
            </p:nvSpPr>
            <p:spPr bwMode="auto">
              <a:xfrm>
                <a:off x="4152" y="6789"/>
                <a:ext cx="36" cy="63"/>
              </a:xfrm>
              <a:custGeom>
                <a:avLst/>
                <a:gdLst/>
                <a:ahLst/>
                <a:cxnLst>
                  <a:cxn ang="0">
                    <a:pos x="2" y="16"/>
                  </a:cxn>
                  <a:cxn ang="0">
                    <a:pos x="2" y="31"/>
                  </a:cxn>
                  <a:cxn ang="0">
                    <a:pos x="0" y="45"/>
                  </a:cxn>
                  <a:cxn ang="0">
                    <a:pos x="0" y="60"/>
                  </a:cxn>
                  <a:cxn ang="0">
                    <a:pos x="4" y="62"/>
                  </a:cxn>
                  <a:cxn ang="0">
                    <a:pos x="33" y="62"/>
                  </a:cxn>
                  <a:cxn ang="0">
                    <a:pos x="36" y="47"/>
                  </a:cxn>
                  <a:cxn ang="0">
                    <a:pos x="36" y="16"/>
                  </a:cxn>
                  <a:cxn ang="0">
                    <a:pos x="33" y="0"/>
                  </a:cxn>
                  <a:cxn ang="0">
                    <a:pos x="7" y="0"/>
                  </a:cxn>
                  <a:cxn ang="0">
                    <a:pos x="2" y="16"/>
                  </a:cxn>
                </a:cxnLst>
                <a:rect l="0" t="0" r="r" b="b"/>
                <a:pathLst>
                  <a:path w="36" h="63">
                    <a:moveTo>
                      <a:pt x="2" y="16"/>
                    </a:moveTo>
                    <a:lnTo>
                      <a:pt x="2" y="31"/>
                    </a:lnTo>
                    <a:lnTo>
                      <a:pt x="0" y="45"/>
                    </a:lnTo>
                    <a:lnTo>
                      <a:pt x="0" y="60"/>
                    </a:lnTo>
                    <a:lnTo>
                      <a:pt x="4" y="62"/>
                    </a:lnTo>
                    <a:lnTo>
                      <a:pt x="33" y="62"/>
                    </a:lnTo>
                    <a:lnTo>
                      <a:pt x="36" y="47"/>
                    </a:lnTo>
                    <a:lnTo>
                      <a:pt x="36" y="16"/>
                    </a:lnTo>
                    <a:lnTo>
                      <a:pt x="33" y="0"/>
                    </a:lnTo>
                    <a:lnTo>
                      <a:pt x="7" y="0"/>
                    </a:lnTo>
                    <a:lnTo>
                      <a:pt x="2" y="16"/>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6" name="Freeform 1742"/>
              <p:cNvSpPr>
                <a:spLocks/>
              </p:cNvSpPr>
              <p:nvPr/>
            </p:nvSpPr>
            <p:spPr bwMode="auto">
              <a:xfrm>
                <a:off x="4154" y="6789"/>
                <a:ext cx="31"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7" name="Freeform 1743"/>
              <p:cNvSpPr>
                <a:spLocks/>
              </p:cNvSpPr>
              <p:nvPr/>
            </p:nvSpPr>
            <p:spPr bwMode="auto">
              <a:xfrm>
                <a:off x="4154" y="6789"/>
                <a:ext cx="31"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1"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8" name="Freeform 1744"/>
              <p:cNvSpPr>
                <a:spLocks/>
              </p:cNvSpPr>
              <p:nvPr/>
            </p:nvSpPr>
            <p:spPr bwMode="auto">
              <a:xfrm>
                <a:off x="4154" y="6789"/>
                <a:ext cx="29" cy="51"/>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9" h="51">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9" name="Freeform 1745"/>
              <p:cNvSpPr>
                <a:spLocks/>
              </p:cNvSpPr>
              <p:nvPr/>
            </p:nvSpPr>
            <p:spPr bwMode="auto">
              <a:xfrm>
                <a:off x="4154" y="6789"/>
                <a:ext cx="29" cy="46"/>
              </a:xfrm>
              <a:custGeom>
                <a:avLst/>
                <a:gdLst/>
                <a:ahLst/>
                <a:cxnLst>
                  <a:cxn ang="0">
                    <a:pos x="28" y="45"/>
                  </a:cxn>
                  <a:cxn ang="0">
                    <a:pos x="28" y="0"/>
                  </a:cxn>
                  <a:cxn ang="0">
                    <a:pos x="4" y="0"/>
                  </a:cxn>
                  <a:cxn ang="0">
                    <a:pos x="2" y="11"/>
                  </a:cxn>
                  <a:cxn ang="0">
                    <a:pos x="0" y="21"/>
                  </a:cxn>
                  <a:cxn ang="0">
                    <a:pos x="0" y="43"/>
                  </a:cxn>
                  <a:cxn ang="0">
                    <a:pos x="4" y="43"/>
                  </a:cxn>
                  <a:cxn ang="0">
                    <a:pos x="7" y="45"/>
                  </a:cxn>
                  <a:cxn ang="0">
                    <a:pos x="28" y="45"/>
                  </a:cxn>
                </a:cxnLst>
                <a:rect l="0" t="0" r="r" b="b"/>
                <a:pathLst>
                  <a:path w="29" h="46">
                    <a:moveTo>
                      <a:pt x="28" y="45"/>
                    </a:moveTo>
                    <a:lnTo>
                      <a:pt x="28" y="0"/>
                    </a:lnTo>
                    <a:lnTo>
                      <a:pt x="4" y="0"/>
                    </a:lnTo>
                    <a:lnTo>
                      <a:pt x="2" y="11"/>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0" name="Freeform 1746"/>
              <p:cNvSpPr>
                <a:spLocks/>
              </p:cNvSpPr>
              <p:nvPr/>
            </p:nvSpPr>
            <p:spPr bwMode="auto">
              <a:xfrm>
                <a:off x="4154" y="6789"/>
                <a:ext cx="29" cy="41"/>
              </a:xfrm>
              <a:custGeom>
                <a:avLst/>
                <a:gdLst/>
                <a:ahLst/>
                <a:cxnLst>
                  <a:cxn ang="0">
                    <a:pos x="26" y="40"/>
                  </a:cxn>
                  <a:cxn ang="0">
                    <a:pos x="28" y="31"/>
                  </a:cxn>
                  <a:cxn ang="0">
                    <a:pos x="28" y="21"/>
                  </a:cxn>
                  <a:cxn ang="0">
                    <a:pos x="26" y="9"/>
                  </a:cxn>
                  <a:cxn ang="0">
                    <a:pos x="26" y="0"/>
                  </a:cxn>
                  <a:cxn ang="0">
                    <a:pos x="4" y="0"/>
                  </a:cxn>
                  <a:cxn ang="0">
                    <a:pos x="2" y="9"/>
                  </a:cxn>
                  <a:cxn ang="0">
                    <a:pos x="2" y="19"/>
                  </a:cxn>
                  <a:cxn ang="0">
                    <a:pos x="0" y="28"/>
                  </a:cxn>
                  <a:cxn ang="0">
                    <a:pos x="0" y="40"/>
                  </a:cxn>
                  <a:cxn ang="0">
                    <a:pos x="26" y="40"/>
                  </a:cxn>
                </a:cxnLst>
                <a:rect l="0" t="0" r="r" b="b"/>
                <a:pathLst>
                  <a:path w="29" h="41">
                    <a:moveTo>
                      <a:pt x="26" y="40"/>
                    </a:moveTo>
                    <a:lnTo>
                      <a:pt x="28" y="31"/>
                    </a:lnTo>
                    <a:lnTo>
                      <a:pt x="28" y="21"/>
                    </a:lnTo>
                    <a:lnTo>
                      <a:pt x="26" y="9"/>
                    </a:ln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1" name="Freeform 1747"/>
              <p:cNvSpPr>
                <a:spLocks/>
              </p:cNvSpPr>
              <p:nvPr/>
            </p:nvSpPr>
            <p:spPr bwMode="auto">
              <a:xfrm>
                <a:off x="4156" y="6789"/>
                <a:ext cx="24" cy="36"/>
              </a:xfrm>
              <a:custGeom>
                <a:avLst/>
                <a:gdLst/>
                <a:ahLst/>
                <a:cxnLst>
                  <a:cxn ang="0">
                    <a:pos x="2" y="0"/>
                  </a:cxn>
                  <a:cxn ang="0">
                    <a:pos x="2" y="0"/>
                  </a:cxn>
                  <a:cxn ang="0">
                    <a:pos x="0" y="9"/>
                  </a:cxn>
                  <a:cxn ang="0">
                    <a:pos x="0" y="35"/>
                  </a:cxn>
                  <a:cxn ang="0">
                    <a:pos x="23" y="35"/>
                  </a:cxn>
                  <a:cxn ang="0">
                    <a:pos x="23" y="0"/>
                  </a:cxn>
                  <a:cxn ang="0">
                    <a:pos x="2" y="0"/>
                  </a:cxn>
                </a:cxnLst>
                <a:rect l="0" t="0" r="r" b="b"/>
                <a:pathLst>
                  <a:path w="24" h="36">
                    <a:moveTo>
                      <a:pt x="2" y="0"/>
                    </a:moveTo>
                    <a:lnTo>
                      <a:pt x="2" y="0"/>
                    </a:lnTo>
                    <a:lnTo>
                      <a:pt x="0" y="9"/>
                    </a:lnTo>
                    <a:lnTo>
                      <a:pt x="0" y="35"/>
                    </a:lnTo>
                    <a:lnTo>
                      <a:pt x="23" y="35"/>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2" name="Freeform 1748"/>
              <p:cNvSpPr>
                <a:spLocks/>
              </p:cNvSpPr>
              <p:nvPr/>
            </p:nvSpPr>
            <p:spPr bwMode="auto">
              <a:xfrm>
                <a:off x="4156" y="6789"/>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3" name="Freeform 1749"/>
              <p:cNvSpPr>
                <a:spLocks/>
              </p:cNvSpPr>
              <p:nvPr/>
            </p:nvSpPr>
            <p:spPr bwMode="auto">
              <a:xfrm>
                <a:off x="4156" y="6789"/>
                <a:ext cx="22"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2"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4" name="Freeform 1750"/>
              <p:cNvSpPr>
                <a:spLocks/>
              </p:cNvSpPr>
              <p:nvPr/>
            </p:nvSpPr>
            <p:spPr bwMode="auto">
              <a:xfrm>
                <a:off x="4156" y="6789"/>
                <a:ext cx="22" cy="24"/>
              </a:xfrm>
              <a:custGeom>
                <a:avLst/>
                <a:gdLst/>
                <a:ahLst/>
                <a:cxnLst>
                  <a:cxn ang="0">
                    <a:pos x="21" y="23"/>
                  </a:cxn>
                  <a:cxn ang="0">
                    <a:pos x="21" y="0"/>
                  </a:cxn>
                  <a:cxn ang="0">
                    <a:pos x="2" y="0"/>
                  </a:cxn>
                  <a:cxn ang="0">
                    <a:pos x="2" y="7"/>
                  </a:cxn>
                  <a:cxn ang="0">
                    <a:pos x="0" y="11"/>
                  </a:cxn>
                  <a:cxn ang="0">
                    <a:pos x="0" y="23"/>
                  </a:cxn>
                  <a:cxn ang="0">
                    <a:pos x="21" y="23"/>
                  </a:cxn>
                </a:cxnLst>
                <a:rect l="0" t="0" r="r" b="b"/>
                <a:pathLst>
                  <a:path w="22" h="24">
                    <a:moveTo>
                      <a:pt x="21" y="23"/>
                    </a:moveTo>
                    <a:lnTo>
                      <a:pt x="21" y="0"/>
                    </a:lnTo>
                    <a:lnTo>
                      <a:pt x="2" y="0"/>
                    </a:lnTo>
                    <a:lnTo>
                      <a:pt x="2" y="7"/>
                    </a:lnTo>
                    <a:lnTo>
                      <a:pt x="0" y="11"/>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5" name="Freeform 1751"/>
              <p:cNvSpPr>
                <a:spLocks/>
              </p:cNvSpPr>
              <p:nvPr/>
            </p:nvSpPr>
            <p:spPr bwMode="auto">
              <a:xfrm>
                <a:off x="4159" y="6784"/>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1752"/>
              <p:cNvSpPr>
                <a:spLocks/>
              </p:cNvSpPr>
              <p:nvPr/>
            </p:nvSpPr>
            <p:spPr bwMode="auto">
              <a:xfrm>
                <a:off x="4152" y="6861"/>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7" name="Freeform 1753"/>
              <p:cNvSpPr>
                <a:spLocks/>
              </p:cNvSpPr>
              <p:nvPr/>
            </p:nvSpPr>
            <p:spPr bwMode="auto">
              <a:xfrm>
                <a:off x="4164" y="6864"/>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8" name="Freeform 1754"/>
              <p:cNvSpPr>
                <a:spLocks/>
              </p:cNvSpPr>
              <p:nvPr/>
            </p:nvSpPr>
            <p:spPr bwMode="auto">
              <a:xfrm>
                <a:off x="4164" y="6864"/>
                <a:ext cx="9" cy="2"/>
              </a:xfrm>
              <a:custGeom>
                <a:avLst/>
                <a:gdLst/>
                <a:ahLst/>
                <a:cxnLst>
                  <a:cxn ang="0">
                    <a:pos x="4" y="0"/>
                  </a:cxn>
                  <a:cxn ang="0">
                    <a:pos x="0" y="0"/>
                  </a:cxn>
                  <a:cxn ang="0">
                    <a:pos x="0" y="2"/>
                  </a:cxn>
                  <a:cxn ang="0">
                    <a:pos x="9" y="2"/>
                  </a:cxn>
                  <a:cxn ang="0">
                    <a:pos x="9" y="0"/>
                  </a:cxn>
                  <a:cxn ang="0">
                    <a:pos x="4" y="0"/>
                  </a:cxn>
                </a:cxnLst>
                <a:rect l="0" t="0" r="r" b="b"/>
                <a:pathLst>
                  <a:path w="9" h="2">
                    <a:moveTo>
                      <a:pt x="4" y="0"/>
                    </a:moveTo>
                    <a:lnTo>
                      <a:pt x="0" y="0"/>
                    </a:lnTo>
                    <a:lnTo>
                      <a:pt x="0" y="2"/>
                    </a:lnTo>
                    <a:lnTo>
                      <a:pt x="9"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9" name="Freeform 1755"/>
              <p:cNvSpPr>
                <a:spLocks/>
              </p:cNvSpPr>
              <p:nvPr/>
            </p:nvSpPr>
            <p:spPr bwMode="auto">
              <a:xfrm>
                <a:off x="4164" y="6864"/>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0" name="Freeform 1756"/>
              <p:cNvSpPr>
                <a:spLocks/>
              </p:cNvSpPr>
              <p:nvPr/>
            </p:nvSpPr>
            <p:spPr bwMode="auto">
              <a:xfrm>
                <a:off x="4188" y="6859"/>
                <a:ext cx="24" cy="12"/>
              </a:xfrm>
              <a:custGeom>
                <a:avLst/>
                <a:gdLst/>
                <a:ahLst/>
                <a:cxnLst>
                  <a:cxn ang="0">
                    <a:pos x="0" y="4"/>
                  </a:cxn>
                  <a:cxn ang="0">
                    <a:pos x="0" y="12"/>
                  </a:cxn>
                  <a:cxn ang="0">
                    <a:pos x="19" y="7"/>
                  </a:cxn>
                  <a:cxn ang="0">
                    <a:pos x="23" y="4"/>
                  </a:cxn>
                  <a:cxn ang="0">
                    <a:pos x="23" y="0"/>
                  </a:cxn>
                  <a:cxn ang="0">
                    <a:pos x="0" y="4"/>
                  </a:cxn>
                </a:cxnLst>
                <a:rect l="0" t="0" r="r" b="b"/>
                <a:pathLst>
                  <a:path w="24" h="12">
                    <a:moveTo>
                      <a:pt x="0" y="4"/>
                    </a:moveTo>
                    <a:lnTo>
                      <a:pt x="0" y="12"/>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1" name="Freeform 1757"/>
              <p:cNvSpPr>
                <a:spLocks/>
              </p:cNvSpPr>
              <p:nvPr/>
            </p:nvSpPr>
            <p:spPr bwMode="auto">
              <a:xfrm>
                <a:off x="4190" y="6859"/>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2"/>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2" name="Freeform 1758"/>
              <p:cNvSpPr>
                <a:spLocks/>
              </p:cNvSpPr>
              <p:nvPr/>
            </p:nvSpPr>
            <p:spPr bwMode="auto">
              <a:xfrm>
                <a:off x="4190" y="6859"/>
                <a:ext cx="22" cy="9"/>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9">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3" name="Freeform 1759"/>
              <p:cNvSpPr>
                <a:spLocks/>
              </p:cNvSpPr>
              <p:nvPr/>
            </p:nvSpPr>
            <p:spPr bwMode="auto">
              <a:xfrm>
                <a:off x="4192" y="6859"/>
                <a:ext cx="20"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20"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4" name="Freeform 1760"/>
              <p:cNvSpPr>
                <a:spLocks/>
              </p:cNvSpPr>
              <p:nvPr/>
            </p:nvSpPr>
            <p:spPr bwMode="auto">
              <a:xfrm>
                <a:off x="4192" y="6859"/>
                <a:ext cx="20" cy="9"/>
              </a:xfrm>
              <a:custGeom>
                <a:avLst/>
                <a:gdLst/>
                <a:ahLst/>
                <a:cxnLst>
                  <a:cxn ang="0">
                    <a:pos x="0" y="4"/>
                  </a:cxn>
                  <a:cxn ang="0">
                    <a:pos x="0" y="9"/>
                  </a:cxn>
                  <a:cxn ang="0">
                    <a:pos x="7" y="9"/>
                  </a:cxn>
                  <a:cxn ang="0">
                    <a:pos x="7" y="7"/>
                  </a:cxn>
                  <a:cxn ang="0">
                    <a:pos x="14" y="7"/>
                  </a:cxn>
                  <a:cxn ang="0">
                    <a:pos x="19" y="4"/>
                  </a:cxn>
                  <a:cxn ang="0">
                    <a:pos x="19" y="0"/>
                  </a:cxn>
                  <a:cxn ang="0">
                    <a:pos x="14" y="0"/>
                  </a:cxn>
                  <a:cxn ang="0">
                    <a:pos x="12" y="2"/>
                  </a:cxn>
                  <a:cxn ang="0">
                    <a:pos x="2" y="2"/>
                  </a:cxn>
                  <a:cxn ang="0">
                    <a:pos x="0" y="4"/>
                  </a:cxn>
                </a:cxnLst>
                <a:rect l="0" t="0" r="r" b="b"/>
                <a:pathLst>
                  <a:path w="20" h="9">
                    <a:moveTo>
                      <a:pt x="0" y="4"/>
                    </a:moveTo>
                    <a:lnTo>
                      <a:pt x="0" y="9"/>
                    </a:lnTo>
                    <a:lnTo>
                      <a:pt x="7" y="9"/>
                    </a:lnTo>
                    <a:lnTo>
                      <a:pt x="7" y="7"/>
                    </a:lnTo>
                    <a:lnTo>
                      <a:pt x="14" y="7"/>
                    </a:lnTo>
                    <a:lnTo>
                      <a:pt x="19" y="4"/>
                    </a:lnTo>
                    <a:lnTo>
                      <a:pt x="19" y="0"/>
                    </a:lnTo>
                    <a:lnTo>
                      <a:pt x="14" y="0"/>
                    </a:lnTo>
                    <a:lnTo>
                      <a:pt x="12" y="2"/>
                    </a:lnTo>
                    <a:lnTo>
                      <a:pt x="2" y="2"/>
                    </a:lnTo>
                    <a:lnTo>
                      <a:pt x="0" y="4"/>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1761"/>
              <p:cNvSpPr>
                <a:spLocks/>
              </p:cNvSpPr>
              <p:nvPr/>
            </p:nvSpPr>
            <p:spPr bwMode="auto">
              <a:xfrm>
                <a:off x="4195" y="6859"/>
                <a:ext cx="17" cy="9"/>
              </a:xfrm>
              <a:custGeom>
                <a:avLst/>
                <a:gdLst/>
                <a:ahLst/>
                <a:cxnLst>
                  <a:cxn ang="0">
                    <a:pos x="12" y="2"/>
                  </a:cxn>
                  <a:cxn ang="0">
                    <a:pos x="0" y="2"/>
                  </a:cxn>
                  <a:cxn ang="0">
                    <a:pos x="0" y="9"/>
                  </a:cxn>
                  <a:cxn ang="0">
                    <a:pos x="4" y="7"/>
                  </a:cxn>
                  <a:cxn ang="0">
                    <a:pos x="12" y="7"/>
                  </a:cxn>
                  <a:cxn ang="0">
                    <a:pos x="16" y="4"/>
                  </a:cxn>
                  <a:cxn ang="0">
                    <a:pos x="16" y="0"/>
                  </a:cxn>
                  <a:cxn ang="0">
                    <a:pos x="12" y="2"/>
                  </a:cxn>
                </a:cxnLst>
                <a:rect l="0" t="0" r="r" b="b"/>
                <a:pathLst>
                  <a:path w="17" h="9">
                    <a:moveTo>
                      <a:pt x="12" y="2"/>
                    </a:moveTo>
                    <a:lnTo>
                      <a:pt x="0" y="2"/>
                    </a:lnTo>
                    <a:lnTo>
                      <a:pt x="0" y="9"/>
                    </a:lnTo>
                    <a:lnTo>
                      <a:pt x="4" y="7"/>
                    </a:lnTo>
                    <a:lnTo>
                      <a:pt x="12" y="7"/>
                    </a:lnTo>
                    <a:lnTo>
                      <a:pt x="16" y="4"/>
                    </a:lnTo>
                    <a:lnTo>
                      <a:pt x="16" y="0"/>
                    </a:lnTo>
                    <a:lnTo>
                      <a:pt x="12"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6" name="Freeform 1762"/>
              <p:cNvSpPr>
                <a:spLocks/>
              </p:cNvSpPr>
              <p:nvPr/>
            </p:nvSpPr>
            <p:spPr bwMode="auto">
              <a:xfrm>
                <a:off x="4195" y="6859"/>
                <a:ext cx="17" cy="9"/>
              </a:xfrm>
              <a:custGeom>
                <a:avLst/>
                <a:gdLst/>
                <a:ahLst/>
                <a:cxnLst>
                  <a:cxn ang="0">
                    <a:pos x="2" y="4"/>
                  </a:cxn>
                  <a:cxn ang="0">
                    <a:pos x="2" y="9"/>
                  </a:cxn>
                  <a:cxn ang="0">
                    <a:pos x="4" y="7"/>
                  </a:cxn>
                  <a:cxn ang="0">
                    <a:pos x="12" y="7"/>
                  </a:cxn>
                  <a:cxn ang="0">
                    <a:pos x="16" y="4"/>
                  </a:cxn>
                  <a:cxn ang="0">
                    <a:pos x="16" y="0"/>
                  </a:cxn>
                  <a:cxn ang="0">
                    <a:pos x="12" y="0"/>
                  </a:cxn>
                  <a:cxn ang="0">
                    <a:pos x="9" y="2"/>
                  </a:cxn>
                  <a:cxn ang="0">
                    <a:pos x="0" y="2"/>
                  </a:cxn>
                  <a:cxn ang="0">
                    <a:pos x="2" y="4"/>
                  </a:cxn>
                </a:cxnLst>
                <a:rect l="0" t="0" r="r" b="b"/>
                <a:pathLst>
                  <a:path w="17" h="9">
                    <a:moveTo>
                      <a:pt x="2" y="4"/>
                    </a:moveTo>
                    <a:lnTo>
                      <a:pt x="2" y="9"/>
                    </a:lnTo>
                    <a:lnTo>
                      <a:pt x="4" y="7"/>
                    </a:lnTo>
                    <a:lnTo>
                      <a:pt x="12" y="7"/>
                    </a:lnTo>
                    <a:lnTo>
                      <a:pt x="16" y="4"/>
                    </a:lnTo>
                    <a:lnTo>
                      <a:pt x="16" y="0"/>
                    </a:lnTo>
                    <a:lnTo>
                      <a:pt x="12" y="0"/>
                    </a:lnTo>
                    <a:lnTo>
                      <a:pt x="9" y="2"/>
                    </a:lnTo>
                    <a:lnTo>
                      <a:pt x="0" y="2"/>
                    </a:lnTo>
                    <a:lnTo>
                      <a:pt x="2" y="4"/>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7" name="Freeform 1763"/>
              <p:cNvSpPr>
                <a:spLocks/>
              </p:cNvSpPr>
              <p:nvPr/>
            </p:nvSpPr>
            <p:spPr bwMode="auto">
              <a:xfrm>
                <a:off x="4197" y="6859"/>
                <a:ext cx="15" cy="9"/>
              </a:xfrm>
              <a:custGeom>
                <a:avLst/>
                <a:gdLst/>
                <a:ahLst/>
                <a:cxnLst>
                  <a:cxn ang="0">
                    <a:pos x="11" y="7"/>
                  </a:cxn>
                  <a:cxn ang="0">
                    <a:pos x="14" y="4"/>
                  </a:cxn>
                  <a:cxn ang="0">
                    <a:pos x="14" y="0"/>
                  </a:cxn>
                  <a:cxn ang="0">
                    <a:pos x="9" y="0"/>
                  </a:cxn>
                  <a:cxn ang="0">
                    <a:pos x="7" y="2"/>
                  </a:cxn>
                  <a:cxn ang="0">
                    <a:pos x="0" y="2"/>
                  </a:cxn>
                  <a:cxn ang="0">
                    <a:pos x="0" y="9"/>
                  </a:cxn>
                  <a:cxn ang="0">
                    <a:pos x="2" y="7"/>
                  </a:cxn>
                  <a:cxn ang="0">
                    <a:pos x="11" y="7"/>
                  </a:cxn>
                </a:cxnLst>
                <a:rect l="0" t="0" r="r" b="b"/>
                <a:pathLst>
                  <a:path w="15" h="9">
                    <a:moveTo>
                      <a:pt x="11" y="7"/>
                    </a:moveTo>
                    <a:lnTo>
                      <a:pt x="14" y="4"/>
                    </a:lnTo>
                    <a:lnTo>
                      <a:pt x="14" y="0"/>
                    </a:lnTo>
                    <a:lnTo>
                      <a:pt x="9" y="0"/>
                    </a:lnTo>
                    <a:lnTo>
                      <a:pt x="7" y="2"/>
                    </a:lnTo>
                    <a:lnTo>
                      <a:pt x="0" y="2"/>
                    </a:lnTo>
                    <a:lnTo>
                      <a:pt x="0" y="9"/>
                    </a:lnTo>
                    <a:lnTo>
                      <a:pt x="2" y="7"/>
                    </a:lnTo>
                    <a:lnTo>
                      <a:pt x="11"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8" name="Freeform 1764"/>
              <p:cNvSpPr>
                <a:spLocks/>
              </p:cNvSpPr>
              <p:nvPr/>
            </p:nvSpPr>
            <p:spPr bwMode="auto">
              <a:xfrm>
                <a:off x="4200" y="6859"/>
                <a:ext cx="12" cy="7"/>
              </a:xfrm>
              <a:custGeom>
                <a:avLst/>
                <a:gdLst/>
                <a:ahLst/>
                <a:cxnLst>
                  <a:cxn ang="0">
                    <a:pos x="9" y="7"/>
                  </a:cxn>
                  <a:cxn ang="0">
                    <a:pos x="11" y="4"/>
                  </a:cxn>
                  <a:cxn ang="0">
                    <a:pos x="11" y="0"/>
                  </a:cxn>
                  <a:cxn ang="0">
                    <a:pos x="7" y="0"/>
                  </a:cxn>
                  <a:cxn ang="0">
                    <a:pos x="4" y="2"/>
                  </a:cxn>
                  <a:cxn ang="0">
                    <a:pos x="0" y="2"/>
                  </a:cxn>
                  <a:cxn ang="0">
                    <a:pos x="0" y="7"/>
                  </a:cxn>
                  <a:cxn ang="0">
                    <a:pos x="9" y="7"/>
                  </a:cxn>
                </a:cxnLst>
                <a:rect l="0" t="0" r="r" b="b"/>
                <a:pathLst>
                  <a:path w="12" h="7">
                    <a:moveTo>
                      <a:pt x="9" y="7"/>
                    </a:moveTo>
                    <a:lnTo>
                      <a:pt x="11" y="4"/>
                    </a:lnTo>
                    <a:lnTo>
                      <a:pt x="11" y="0"/>
                    </a:lnTo>
                    <a:lnTo>
                      <a:pt x="7" y="0"/>
                    </a:lnTo>
                    <a:lnTo>
                      <a:pt x="4" y="2"/>
                    </a:lnTo>
                    <a:lnTo>
                      <a:pt x="0" y="2"/>
                    </a:lnTo>
                    <a:lnTo>
                      <a:pt x="0" y="7"/>
                    </a:lnTo>
                    <a:lnTo>
                      <a:pt x="9" y="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9" name="Freeform 1765"/>
              <p:cNvSpPr>
                <a:spLocks/>
              </p:cNvSpPr>
              <p:nvPr/>
            </p:nvSpPr>
            <p:spPr bwMode="auto">
              <a:xfrm>
                <a:off x="4200" y="6859"/>
                <a:ext cx="12" cy="7"/>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7">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0" name="Freeform 1766"/>
              <p:cNvSpPr>
                <a:spLocks/>
              </p:cNvSpPr>
              <p:nvPr/>
            </p:nvSpPr>
            <p:spPr bwMode="auto">
              <a:xfrm>
                <a:off x="4202" y="6859"/>
                <a:ext cx="10" cy="7"/>
              </a:xfrm>
              <a:custGeom>
                <a:avLst/>
                <a:gdLst/>
                <a:ahLst/>
                <a:cxnLst>
                  <a:cxn ang="0">
                    <a:pos x="0" y="2"/>
                  </a:cxn>
                  <a:cxn ang="0">
                    <a:pos x="0" y="7"/>
                  </a:cxn>
                  <a:cxn ang="0">
                    <a:pos x="7" y="7"/>
                  </a:cxn>
                  <a:cxn ang="0">
                    <a:pos x="9" y="4"/>
                  </a:cxn>
                  <a:cxn ang="0">
                    <a:pos x="9" y="0"/>
                  </a:cxn>
                  <a:cxn ang="0">
                    <a:pos x="4" y="0"/>
                  </a:cxn>
                  <a:cxn ang="0">
                    <a:pos x="0" y="2"/>
                  </a:cxn>
                </a:cxnLst>
                <a:rect l="0" t="0" r="r" b="b"/>
                <a:pathLst>
                  <a:path w="10" h="7">
                    <a:moveTo>
                      <a:pt x="0" y="2"/>
                    </a:moveTo>
                    <a:lnTo>
                      <a:pt x="0" y="7"/>
                    </a:lnTo>
                    <a:lnTo>
                      <a:pt x="7" y="7"/>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1" name="Freeform 1767"/>
              <p:cNvSpPr>
                <a:spLocks/>
              </p:cNvSpPr>
              <p:nvPr/>
            </p:nvSpPr>
            <p:spPr bwMode="auto">
              <a:xfrm>
                <a:off x="4202" y="6859"/>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2" name="Freeform 1768"/>
              <p:cNvSpPr>
                <a:spLocks/>
              </p:cNvSpPr>
              <p:nvPr/>
            </p:nvSpPr>
            <p:spPr bwMode="auto">
              <a:xfrm>
                <a:off x="4190" y="6784"/>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3" name="Freeform 1769"/>
              <p:cNvSpPr>
                <a:spLocks/>
              </p:cNvSpPr>
              <p:nvPr/>
            </p:nvSpPr>
            <p:spPr bwMode="auto">
              <a:xfrm>
                <a:off x="4190" y="6784"/>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4" name="Freeform 1770"/>
              <p:cNvSpPr>
                <a:spLocks/>
              </p:cNvSpPr>
              <p:nvPr/>
            </p:nvSpPr>
            <p:spPr bwMode="auto">
              <a:xfrm>
                <a:off x="4192" y="6784"/>
                <a:ext cx="12" cy="0"/>
              </a:xfrm>
              <a:custGeom>
                <a:avLst/>
                <a:gdLst/>
                <a:ahLst/>
                <a:cxnLst>
                  <a:cxn ang="0">
                    <a:pos x="0" y="0"/>
                  </a:cxn>
                  <a:cxn ang="0">
                    <a:pos x="11" y="0"/>
                  </a:cxn>
                </a:cxnLst>
                <a:rect l="0" t="0" r="r" b="b"/>
                <a:pathLst>
                  <a:path w="12">
                    <a:moveTo>
                      <a:pt x="0" y="0"/>
                    </a:moveTo>
                    <a:lnTo>
                      <a:pt x="11"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5" name="Freeform 1771"/>
              <p:cNvSpPr>
                <a:spLocks/>
              </p:cNvSpPr>
              <p:nvPr/>
            </p:nvSpPr>
            <p:spPr bwMode="auto">
              <a:xfrm>
                <a:off x="4192" y="6784"/>
                <a:ext cx="12" cy="0"/>
              </a:xfrm>
              <a:custGeom>
                <a:avLst/>
                <a:gdLst/>
                <a:ahLst/>
                <a:cxnLst>
                  <a:cxn ang="0">
                    <a:pos x="0" y="0"/>
                  </a:cxn>
                  <a:cxn ang="0">
                    <a:pos x="11" y="0"/>
                  </a:cxn>
                </a:cxnLst>
                <a:rect l="0" t="0" r="r" b="b"/>
                <a:pathLst>
                  <a:path w="12">
                    <a:moveTo>
                      <a:pt x="0" y="0"/>
                    </a:moveTo>
                    <a:lnTo>
                      <a:pt x="11"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6" name="Freeform 1772"/>
              <p:cNvSpPr>
                <a:spLocks/>
              </p:cNvSpPr>
              <p:nvPr/>
            </p:nvSpPr>
            <p:spPr bwMode="auto">
              <a:xfrm>
                <a:off x="4192" y="6784"/>
                <a:ext cx="12" cy="0"/>
              </a:xfrm>
              <a:custGeom>
                <a:avLst/>
                <a:gdLst/>
                <a:ahLst/>
                <a:cxnLst>
                  <a:cxn ang="0">
                    <a:pos x="0" y="0"/>
                  </a:cxn>
                  <a:cxn ang="0">
                    <a:pos x="11" y="0"/>
                  </a:cxn>
                </a:cxnLst>
                <a:rect l="0" t="0" r="r" b="b"/>
                <a:pathLst>
                  <a:path w="12">
                    <a:moveTo>
                      <a:pt x="0" y="0"/>
                    </a:moveTo>
                    <a:lnTo>
                      <a:pt x="11"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7" name="Freeform 1773"/>
              <p:cNvSpPr>
                <a:spLocks/>
              </p:cNvSpPr>
              <p:nvPr/>
            </p:nvSpPr>
            <p:spPr bwMode="auto">
              <a:xfrm>
                <a:off x="4195" y="6784"/>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8" name="Freeform 1774"/>
              <p:cNvSpPr>
                <a:spLocks/>
              </p:cNvSpPr>
              <p:nvPr/>
            </p:nvSpPr>
            <p:spPr bwMode="auto">
              <a:xfrm>
                <a:off x="4195" y="6784"/>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9" name="Freeform 1775"/>
              <p:cNvSpPr>
                <a:spLocks/>
              </p:cNvSpPr>
              <p:nvPr/>
            </p:nvSpPr>
            <p:spPr bwMode="auto">
              <a:xfrm>
                <a:off x="4197" y="6784"/>
                <a:ext cx="7" cy="0"/>
              </a:xfrm>
              <a:custGeom>
                <a:avLst/>
                <a:gdLst/>
                <a:ahLst/>
                <a:cxnLst>
                  <a:cxn ang="0">
                    <a:pos x="0" y="0"/>
                  </a:cxn>
                  <a:cxn ang="0">
                    <a:pos x="7" y="0"/>
                  </a:cxn>
                </a:cxnLst>
                <a:rect l="0" t="0" r="r" b="b"/>
                <a:pathLst>
                  <a:path w="7">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0" name="Freeform 1776"/>
              <p:cNvSpPr>
                <a:spLocks/>
              </p:cNvSpPr>
              <p:nvPr/>
            </p:nvSpPr>
            <p:spPr bwMode="auto">
              <a:xfrm>
                <a:off x="4197" y="6784"/>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1" name="Freeform 1777"/>
              <p:cNvSpPr>
                <a:spLocks/>
              </p:cNvSpPr>
              <p:nvPr/>
            </p:nvSpPr>
            <p:spPr bwMode="auto">
              <a:xfrm>
                <a:off x="4197" y="6784"/>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2" name="Freeform 1778"/>
              <p:cNvSpPr>
                <a:spLocks/>
              </p:cNvSpPr>
              <p:nvPr/>
            </p:nvSpPr>
            <p:spPr bwMode="auto">
              <a:xfrm>
                <a:off x="4200" y="6784"/>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3" name="Freeform 1779"/>
              <p:cNvSpPr>
                <a:spLocks/>
              </p:cNvSpPr>
              <p:nvPr/>
            </p:nvSpPr>
            <p:spPr bwMode="auto">
              <a:xfrm>
                <a:off x="4200" y="6784"/>
                <a:ext cx="4" cy="0"/>
              </a:xfrm>
              <a:custGeom>
                <a:avLst/>
                <a:gdLst/>
                <a:ahLst/>
                <a:cxnLst>
                  <a:cxn ang="0">
                    <a:pos x="0" y="0"/>
                  </a:cxn>
                  <a:cxn ang="0">
                    <a:pos x="4" y="0"/>
                  </a:cxn>
                </a:cxnLst>
                <a:rect l="0" t="0" r="r" b="b"/>
                <a:pathLst>
                  <a:path w="4">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4" name="Freeform 1780"/>
              <p:cNvSpPr>
                <a:spLocks/>
              </p:cNvSpPr>
              <p:nvPr/>
            </p:nvSpPr>
            <p:spPr bwMode="auto">
              <a:xfrm>
                <a:off x="4202" y="6792"/>
                <a:ext cx="10" cy="64"/>
              </a:xfrm>
              <a:custGeom>
                <a:avLst/>
                <a:gdLst/>
                <a:ahLst/>
                <a:cxnLst>
                  <a:cxn ang="0">
                    <a:pos x="9" y="31"/>
                  </a:cxn>
                  <a:cxn ang="0">
                    <a:pos x="7" y="14"/>
                  </a:cxn>
                  <a:cxn ang="0">
                    <a:pos x="4" y="0"/>
                  </a:cxn>
                  <a:cxn ang="0">
                    <a:pos x="0" y="0"/>
                  </a:cxn>
                  <a:cxn ang="0">
                    <a:pos x="2" y="14"/>
                  </a:cxn>
                  <a:cxn ang="0">
                    <a:pos x="2" y="31"/>
                  </a:cxn>
                  <a:cxn ang="0">
                    <a:pos x="4" y="47"/>
                  </a:cxn>
                  <a:cxn ang="0">
                    <a:pos x="4" y="64"/>
                  </a:cxn>
                  <a:cxn ang="0">
                    <a:pos x="9" y="62"/>
                  </a:cxn>
                  <a:cxn ang="0">
                    <a:pos x="9" y="31"/>
                  </a:cxn>
                </a:cxnLst>
                <a:rect l="0" t="0" r="r" b="b"/>
                <a:pathLst>
                  <a:path w="10" h="64">
                    <a:moveTo>
                      <a:pt x="9" y="31"/>
                    </a:moveTo>
                    <a:lnTo>
                      <a:pt x="7" y="14"/>
                    </a:lnTo>
                    <a:lnTo>
                      <a:pt x="4" y="0"/>
                    </a:lnTo>
                    <a:lnTo>
                      <a:pt x="0" y="0"/>
                    </a:lnTo>
                    <a:lnTo>
                      <a:pt x="2" y="14"/>
                    </a:lnTo>
                    <a:lnTo>
                      <a:pt x="2" y="31"/>
                    </a:lnTo>
                    <a:lnTo>
                      <a:pt x="4" y="47"/>
                    </a:lnTo>
                    <a:lnTo>
                      <a:pt x="4" y="64"/>
                    </a:lnTo>
                    <a:lnTo>
                      <a:pt x="9" y="62"/>
                    </a:lnTo>
                    <a:lnTo>
                      <a:pt x="9" y="3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5" name="Freeform 1781"/>
              <p:cNvSpPr>
                <a:spLocks/>
              </p:cNvSpPr>
              <p:nvPr/>
            </p:nvSpPr>
            <p:spPr bwMode="auto">
              <a:xfrm>
                <a:off x="4200" y="6792"/>
                <a:ext cx="12" cy="64"/>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4">
                    <a:moveTo>
                      <a:pt x="0" y="0"/>
                    </a:moveTo>
                    <a:lnTo>
                      <a:pt x="2" y="14"/>
                    </a:lnTo>
                    <a:lnTo>
                      <a:pt x="7" y="47"/>
                    </a:lnTo>
                    <a:lnTo>
                      <a:pt x="7" y="64"/>
                    </a:lnTo>
                    <a:lnTo>
                      <a:pt x="11" y="62"/>
                    </a:lnTo>
                    <a:lnTo>
                      <a:pt x="11" y="47"/>
                    </a:lnTo>
                    <a:lnTo>
                      <a:pt x="7" y="1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6" name="Freeform 1782"/>
              <p:cNvSpPr>
                <a:spLocks/>
              </p:cNvSpPr>
              <p:nvPr/>
            </p:nvSpPr>
            <p:spPr bwMode="auto">
              <a:xfrm>
                <a:off x="4200" y="6792"/>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7" name="Freeform 1783"/>
              <p:cNvSpPr>
                <a:spLocks/>
              </p:cNvSpPr>
              <p:nvPr/>
            </p:nvSpPr>
            <p:spPr bwMode="auto">
              <a:xfrm>
                <a:off x="4197" y="6792"/>
                <a:ext cx="12" cy="64"/>
              </a:xfrm>
              <a:custGeom>
                <a:avLst/>
                <a:gdLst/>
                <a:ahLst/>
                <a:cxnLst>
                  <a:cxn ang="0">
                    <a:pos x="9" y="31"/>
                  </a:cxn>
                  <a:cxn ang="0">
                    <a:pos x="9" y="14"/>
                  </a:cxn>
                  <a:cxn ang="0">
                    <a:pos x="4" y="0"/>
                  </a:cxn>
                  <a:cxn ang="0">
                    <a:pos x="0" y="0"/>
                  </a:cxn>
                  <a:cxn ang="0">
                    <a:pos x="4" y="14"/>
                  </a:cxn>
                  <a:cxn ang="0">
                    <a:pos x="4" y="31"/>
                  </a:cxn>
                  <a:cxn ang="0">
                    <a:pos x="7" y="47"/>
                  </a:cxn>
                  <a:cxn ang="0">
                    <a:pos x="7" y="64"/>
                  </a:cxn>
                  <a:cxn ang="0">
                    <a:pos x="11" y="62"/>
                  </a:cxn>
                  <a:cxn ang="0">
                    <a:pos x="11" y="47"/>
                  </a:cxn>
                  <a:cxn ang="0">
                    <a:pos x="9" y="31"/>
                  </a:cxn>
                </a:cxnLst>
                <a:rect l="0" t="0" r="r" b="b"/>
                <a:pathLst>
                  <a:path w="12" h="64">
                    <a:moveTo>
                      <a:pt x="9" y="31"/>
                    </a:moveTo>
                    <a:lnTo>
                      <a:pt x="9" y="14"/>
                    </a:lnTo>
                    <a:lnTo>
                      <a:pt x="4" y="0"/>
                    </a:lnTo>
                    <a:lnTo>
                      <a:pt x="0" y="0"/>
                    </a:lnTo>
                    <a:lnTo>
                      <a:pt x="4" y="14"/>
                    </a:lnTo>
                    <a:lnTo>
                      <a:pt x="4" y="31"/>
                    </a:lnTo>
                    <a:lnTo>
                      <a:pt x="7" y="47"/>
                    </a:lnTo>
                    <a:lnTo>
                      <a:pt x="7" y="64"/>
                    </a:lnTo>
                    <a:lnTo>
                      <a:pt x="11" y="62"/>
                    </a:lnTo>
                    <a:lnTo>
                      <a:pt x="11" y="47"/>
                    </a:lnTo>
                    <a:lnTo>
                      <a:pt x="9" y="31"/>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8" name="Freeform 1784"/>
              <p:cNvSpPr>
                <a:spLocks/>
              </p:cNvSpPr>
              <p:nvPr/>
            </p:nvSpPr>
            <p:spPr bwMode="auto">
              <a:xfrm>
                <a:off x="4197" y="6792"/>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9" name="Freeform 1785"/>
              <p:cNvSpPr>
                <a:spLocks/>
              </p:cNvSpPr>
              <p:nvPr/>
            </p:nvSpPr>
            <p:spPr bwMode="auto">
              <a:xfrm>
                <a:off x="4197" y="6792"/>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0" name="Freeform 1786"/>
              <p:cNvSpPr>
                <a:spLocks/>
              </p:cNvSpPr>
              <p:nvPr/>
            </p:nvSpPr>
            <p:spPr bwMode="auto">
              <a:xfrm>
                <a:off x="4195" y="6792"/>
                <a:ext cx="12" cy="64"/>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4">
                    <a:moveTo>
                      <a:pt x="0" y="0"/>
                    </a:moveTo>
                    <a:lnTo>
                      <a:pt x="2" y="14"/>
                    </a:lnTo>
                    <a:lnTo>
                      <a:pt x="7" y="47"/>
                    </a:lnTo>
                    <a:lnTo>
                      <a:pt x="7" y="64"/>
                    </a:lnTo>
                    <a:lnTo>
                      <a:pt x="12" y="62"/>
                    </a:lnTo>
                    <a:lnTo>
                      <a:pt x="12" y="47"/>
                    </a:lnTo>
                    <a:lnTo>
                      <a:pt x="7" y="14"/>
                    </a:lnTo>
                    <a:lnTo>
                      <a:pt x="4"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1" name="Freeform 1787"/>
              <p:cNvSpPr>
                <a:spLocks/>
              </p:cNvSpPr>
              <p:nvPr/>
            </p:nvSpPr>
            <p:spPr bwMode="auto">
              <a:xfrm>
                <a:off x="4195" y="6792"/>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2" name="Freeform 1788"/>
              <p:cNvSpPr>
                <a:spLocks/>
              </p:cNvSpPr>
              <p:nvPr/>
            </p:nvSpPr>
            <p:spPr bwMode="auto">
              <a:xfrm>
                <a:off x="4192" y="6792"/>
                <a:ext cx="12" cy="64"/>
              </a:xfrm>
              <a:custGeom>
                <a:avLst/>
                <a:gdLst/>
                <a:ahLst/>
                <a:cxnLst>
                  <a:cxn ang="0">
                    <a:pos x="7" y="0"/>
                  </a:cxn>
                  <a:cxn ang="0">
                    <a:pos x="0" y="0"/>
                  </a:cxn>
                  <a:cxn ang="0">
                    <a:pos x="4" y="14"/>
                  </a:cxn>
                  <a:cxn ang="0">
                    <a:pos x="4" y="31"/>
                  </a:cxn>
                  <a:cxn ang="0">
                    <a:pos x="7" y="47"/>
                  </a:cxn>
                  <a:cxn ang="0">
                    <a:pos x="7" y="64"/>
                  </a:cxn>
                  <a:cxn ang="0">
                    <a:pos x="12" y="62"/>
                  </a:cxn>
                  <a:cxn ang="0">
                    <a:pos x="12" y="47"/>
                  </a:cxn>
                  <a:cxn ang="0">
                    <a:pos x="9" y="31"/>
                  </a:cxn>
                  <a:cxn ang="0">
                    <a:pos x="9" y="14"/>
                  </a:cxn>
                  <a:cxn ang="0">
                    <a:pos x="7" y="0"/>
                  </a:cxn>
                </a:cxnLst>
                <a:rect l="0" t="0" r="r" b="b"/>
                <a:pathLst>
                  <a:path w="12" h="64">
                    <a:moveTo>
                      <a:pt x="7" y="0"/>
                    </a:moveTo>
                    <a:lnTo>
                      <a:pt x="0" y="0"/>
                    </a:lnTo>
                    <a:lnTo>
                      <a:pt x="4" y="14"/>
                    </a:lnTo>
                    <a:lnTo>
                      <a:pt x="4" y="31"/>
                    </a:lnTo>
                    <a:lnTo>
                      <a:pt x="7" y="47"/>
                    </a:lnTo>
                    <a:lnTo>
                      <a:pt x="7" y="64"/>
                    </a:lnTo>
                    <a:lnTo>
                      <a:pt x="12" y="62"/>
                    </a:lnTo>
                    <a:lnTo>
                      <a:pt x="12" y="47"/>
                    </a:lnTo>
                    <a:lnTo>
                      <a:pt x="9" y="31"/>
                    </a:lnTo>
                    <a:lnTo>
                      <a:pt x="9" y="14"/>
                    </a:lnTo>
                    <a:lnTo>
                      <a:pt x="7"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3" name="Freeform 1789"/>
              <p:cNvSpPr>
                <a:spLocks/>
              </p:cNvSpPr>
              <p:nvPr/>
            </p:nvSpPr>
            <p:spPr bwMode="auto">
              <a:xfrm>
                <a:off x="4192" y="6792"/>
                <a:ext cx="10" cy="64"/>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10" h="64">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4" name="Freeform 1790"/>
              <p:cNvSpPr>
                <a:spLocks/>
              </p:cNvSpPr>
              <p:nvPr/>
            </p:nvSpPr>
            <p:spPr bwMode="auto">
              <a:xfrm>
                <a:off x="4192" y="6792"/>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5" name="Freeform 1791"/>
              <p:cNvSpPr>
                <a:spLocks/>
              </p:cNvSpPr>
              <p:nvPr/>
            </p:nvSpPr>
            <p:spPr bwMode="auto">
              <a:xfrm>
                <a:off x="4190" y="6792"/>
                <a:ext cx="12" cy="64"/>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4">
                    <a:moveTo>
                      <a:pt x="0" y="0"/>
                    </a:moveTo>
                    <a:lnTo>
                      <a:pt x="2" y="14"/>
                    </a:lnTo>
                    <a:lnTo>
                      <a:pt x="7" y="47"/>
                    </a:lnTo>
                    <a:lnTo>
                      <a:pt x="7" y="64"/>
                    </a:lnTo>
                    <a:lnTo>
                      <a:pt x="11" y="62"/>
                    </a:lnTo>
                    <a:lnTo>
                      <a:pt x="11" y="47"/>
                    </a:lnTo>
                    <a:lnTo>
                      <a:pt x="7" y="14"/>
                    </a:lnTo>
                    <a:lnTo>
                      <a:pt x="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6" name="Freeform 1792"/>
              <p:cNvSpPr>
                <a:spLocks/>
              </p:cNvSpPr>
              <p:nvPr/>
            </p:nvSpPr>
            <p:spPr bwMode="auto">
              <a:xfrm>
                <a:off x="4200" y="6645"/>
                <a:ext cx="213" cy="233"/>
              </a:xfrm>
              <a:custGeom>
                <a:avLst/>
                <a:gdLst/>
                <a:ahLst/>
                <a:cxnLst>
                  <a:cxn ang="0">
                    <a:pos x="213" y="213"/>
                  </a:cxn>
                  <a:cxn ang="0">
                    <a:pos x="211" y="12"/>
                  </a:cxn>
                  <a:cxn ang="0">
                    <a:pos x="52" y="0"/>
                  </a:cxn>
                  <a:cxn ang="0">
                    <a:pos x="0" y="4"/>
                  </a:cxn>
                  <a:cxn ang="0">
                    <a:pos x="2" y="216"/>
                  </a:cxn>
                  <a:cxn ang="0">
                    <a:pos x="11" y="216"/>
                  </a:cxn>
                  <a:cxn ang="0">
                    <a:pos x="11" y="223"/>
                  </a:cxn>
                  <a:cxn ang="0">
                    <a:pos x="52" y="232"/>
                  </a:cxn>
                  <a:cxn ang="0">
                    <a:pos x="189" y="213"/>
                  </a:cxn>
                  <a:cxn ang="0">
                    <a:pos x="213" y="213"/>
                  </a:cxn>
                </a:cxnLst>
                <a:rect l="0" t="0" r="r" b="b"/>
                <a:pathLst>
                  <a:path w="213" h="233">
                    <a:moveTo>
                      <a:pt x="213" y="213"/>
                    </a:moveTo>
                    <a:lnTo>
                      <a:pt x="211" y="12"/>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7" name="Freeform 1793"/>
              <p:cNvSpPr>
                <a:spLocks/>
              </p:cNvSpPr>
              <p:nvPr/>
            </p:nvSpPr>
            <p:spPr bwMode="auto">
              <a:xfrm>
                <a:off x="4264" y="6600"/>
                <a:ext cx="327" cy="300"/>
              </a:xfrm>
              <a:custGeom>
                <a:avLst/>
                <a:gdLst/>
                <a:ahLst/>
                <a:cxnLst>
                  <a:cxn ang="0">
                    <a:pos x="251" y="50"/>
                  </a:cxn>
                  <a:cxn ang="0">
                    <a:pos x="242" y="31"/>
                  </a:cxn>
                  <a:cxn ang="0">
                    <a:pos x="235" y="23"/>
                  </a:cxn>
                  <a:cxn ang="0">
                    <a:pos x="227" y="16"/>
                  </a:cxn>
                  <a:cxn ang="0">
                    <a:pos x="215" y="9"/>
                  </a:cxn>
                  <a:cxn ang="0">
                    <a:pos x="206" y="7"/>
                  </a:cxn>
                  <a:cxn ang="0">
                    <a:pos x="194" y="4"/>
                  </a:cxn>
                  <a:cxn ang="0">
                    <a:pos x="175" y="0"/>
                  </a:cxn>
                  <a:cxn ang="0">
                    <a:pos x="158" y="2"/>
                  </a:cxn>
                  <a:cxn ang="0">
                    <a:pos x="143" y="4"/>
                  </a:cxn>
                  <a:cxn ang="0">
                    <a:pos x="131" y="7"/>
                  </a:cxn>
                  <a:cxn ang="0">
                    <a:pos x="117" y="9"/>
                  </a:cxn>
                  <a:cxn ang="0">
                    <a:pos x="100" y="12"/>
                  </a:cxn>
                  <a:cxn ang="0">
                    <a:pos x="83" y="14"/>
                  </a:cxn>
                  <a:cxn ang="0">
                    <a:pos x="74" y="16"/>
                  </a:cxn>
                  <a:cxn ang="0">
                    <a:pos x="57" y="19"/>
                  </a:cxn>
                  <a:cxn ang="0">
                    <a:pos x="47" y="21"/>
                  </a:cxn>
                  <a:cxn ang="0">
                    <a:pos x="35" y="23"/>
                  </a:cxn>
                  <a:cxn ang="0">
                    <a:pos x="26" y="26"/>
                  </a:cxn>
                  <a:cxn ang="0">
                    <a:pos x="14" y="28"/>
                  </a:cxn>
                  <a:cxn ang="0">
                    <a:pos x="4" y="52"/>
                  </a:cxn>
                  <a:cxn ang="0">
                    <a:pos x="0" y="98"/>
                  </a:cxn>
                  <a:cxn ang="0">
                    <a:pos x="4" y="232"/>
                  </a:cxn>
                  <a:cxn ang="0">
                    <a:pos x="19" y="240"/>
                  </a:cxn>
                  <a:cxn ang="0">
                    <a:pos x="26" y="242"/>
                  </a:cxn>
                  <a:cxn ang="0">
                    <a:pos x="35" y="244"/>
                  </a:cxn>
                  <a:cxn ang="0">
                    <a:pos x="43" y="247"/>
                  </a:cxn>
                  <a:cxn ang="0">
                    <a:pos x="55" y="249"/>
                  </a:cxn>
                  <a:cxn ang="0">
                    <a:pos x="79" y="259"/>
                  </a:cxn>
                  <a:cxn ang="0">
                    <a:pos x="76" y="273"/>
                  </a:cxn>
                  <a:cxn ang="0">
                    <a:pos x="52" y="283"/>
                  </a:cxn>
                  <a:cxn ang="0">
                    <a:pos x="60" y="287"/>
                  </a:cxn>
                  <a:cxn ang="0">
                    <a:pos x="69" y="290"/>
                  </a:cxn>
                  <a:cxn ang="0">
                    <a:pos x="79" y="292"/>
                  </a:cxn>
                  <a:cxn ang="0">
                    <a:pos x="136" y="295"/>
                  </a:cxn>
                  <a:cxn ang="0">
                    <a:pos x="235" y="287"/>
                  </a:cxn>
                  <a:cxn ang="0">
                    <a:pos x="242" y="283"/>
                  </a:cxn>
                  <a:cxn ang="0">
                    <a:pos x="249" y="278"/>
                  </a:cxn>
                  <a:cxn ang="0">
                    <a:pos x="244" y="263"/>
                  </a:cxn>
                  <a:cxn ang="0">
                    <a:pos x="225" y="254"/>
                  </a:cxn>
                  <a:cxn ang="0">
                    <a:pos x="254" y="240"/>
                  </a:cxn>
                  <a:cxn ang="0">
                    <a:pos x="323" y="213"/>
                  </a:cxn>
                  <a:cxn ang="0">
                    <a:pos x="326" y="180"/>
                  </a:cxn>
                  <a:cxn ang="0">
                    <a:pos x="323" y="91"/>
                  </a:cxn>
                </a:cxnLst>
                <a:rect l="0" t="0" r="r" b="b"/>
                <a:pathLst>
                  <a:path w="327" h="300">
                    <a:moveTo>
                      <a:pt x="323" y="91"/>
                    </a:moveTo>
                    <a:lnTo>
                      <a:pt x="251" y="50"/>
                    </a:lnTo>
                    <a:lnTo>
                      <a:pt x="247" y="36"/>
                    </a:lnTo>
                    <a:lnTo>
                      <a:pt x="242" y="31"/>
                    </a:lnTo>
                    <a:lnTo>
                      <a:pt x="240" y="26"/>
                    </a:lnTo>
                    <a:lnTo>
                      <a:pt x="235" y="23"/>
                    </a:lnTo>
                    <a:lnTo>
                      <a:pt x="232" y="19"/>
                    </a:lnTo>
                    <a:lnTo>
                      <a:pt x="227" y="16"/>
                    </a:lnTo>
                    <a:lnTo>
                      <a:pt x="225" y="14"/>
                    </a:lnTo>
                    <a:lnTo>
                      <a:pt x="215" y="9"/>
                    </a:lnTo>
                    <a:lnTo>
                      <a:pt x="211" y="9"/>
                    </a:lnTo>
                    <a:lnTo>
                      <a:pt x="206" y="7"/>
                    </a:lnTo>
                    <a:lnTo>
                      <a:pt x="201" y="4"/>
                    </a:lnTo>
                    <a:lnTo>
                      <a:pt x="194" y="4"/>
                    </a:lnTo>
                    <a:lnTo>
                      <a:pt x="180" y="0"/>
                    </a:lnTo>
                    <a:lnTo>
                      <a:pt x="175" y="0"/>
                    </a:lnTo>
                    <a:lnTo>
                      <a:pt x="170" y="2"/>
                    </a:lnTo>
                    <a:lnTo>
                      <a:pt x="158" y="2"/>
                    </a:lnTo>
                    <a:lnTo>
                      <a:pt x="153" y="4"/>
                    </a:lnTo>
                    <a:lnTo>
                      <a:pt x="143" y="4"/>
                    </a:lnTo>
                    <a:lnTo>
                      <a:pt x="136" y="7"/>
                    </a:lnTo>
                    <a:lnTo>
                      <a:pt x="131" y="7"/>
                    </a:lnTo>
                    <a:lnTo>
                      <a:pt x="127" y="9"/>
                    </a:lnTo>
                    <a:lnTo>
                      <a:pt x="117" y="9"/>
                    </a:lnTo>
                    <a:lnTo>
                      <a:pt x="110" y="12"/>
                    </a:lnTo>
                    <a:lnTo>
                      <a:pt x="100" y="12"/>
                    </a:lnTo>
                    <a:lnTo>
                      <a:pt x="95" y="14"/>
                    </a:lnTo>
                    <a:lnTo>
                      <a:pt x="83" y="14"/>
                    </a:lnTo>
                    <a:lnTo>
                      <a:pt x="79" y="16"/>
                    </a:lnTo>
                    <a:lnTo>
                      <a:pt x="74" y="16"/>
                    </a:lnTo>
                    <a:lnTo>
                      <a:pt x="67" y="19"/>
                    </a:lnTo>
                    <a:lnTo>
                      <a:pt x="57" y="19"/>
                    </a:lnTo>
                    <a:lnTo>
                      <a:pt x="52" y="21"/>
                    </a:lnTo>
                    <a:lnTo>
                      <a:pt x="47" y="21"/>
                    </a:lnTo>
                    <a:lnTo>
                      <a:pt x="40" y="23"/>
                    </a:lnTo>
                    <a:lnTo>
                      <a:pt x="35" y="23"/>
                    </a:lnTo>
                    <a:lnTo>
                      <a:pt x="31" y="26"/>
                    </a:lnTo>
                    <a:lnTo>
                      <a:pt x="26" y="26"/>
                    </a:lnTo>
                    <a:lnTo>
                      <a:pt x="21" y="28"/>
                    </a:lnTo>
                    <a:lnTo>
                      <a:pt x="14" y="28"/>
                    </a:lnTo>
                    <a:lnTo>
                      <a:pt x="9" y="31"/>
                    </a:lnTo>
                    <a:lnTo>
                      <a:pt x="4" y="52"/>
                    </a:lnTo>
                    <a:lnTo>
                      <a:pt x="2" y="74"/>
                    </a:lnTo>
                    <a:lnTo>
                      <a:pt x="0" y="98"/>
                    </a:lnTo>
                    <a:lnTo>
                      <a:pt x="0" y="184"/>
                    </a:lnTo>
                    <a:lnTo>
                      <a:pt x="4" y="232"/>
                    </a:lnTo>
                    <a:lnTo>
                      <a:pt x="9" y="235"/>
                    </a:lnTo>
                    <a:lnTo>
                      <a:pt x="19" y="240"/>
                    </a:lnTo>
                    <a:lnTo>
                      <a:pt x="23" y="240"/>
                    </a:lnTo>
                    <a:lnTo>
                      <a:pt x="26" y="242"/>
                    </a:lnTo>
                    <a:lnTo>
                      <a:pt x="31" y="242"/>
                    </a:lnTo>
                    <a:lnTo>
                      <a:pt x="35" y="244"/>
                    </a:lnTo>
                    <a:lnTo>
                      <a:pt x="38" y="244"/>
                    </a:lnTo>
                    <a:lnTo>
                      <a:pt x="43" y="247"/>
                    </a:lnTo>
                    <a:lnTo>
                      <a:pt x="52" y="247"/>
                    </a:lnTo>
                    <a:lnTo>
                      <a:pt x="55" y="249"/>
                    </a:lnTo>
                    <a:lnTo>
                      <a:pt x="64" y="249"/>
                    </a:lnTo>
                    <a:lnTo>
                      <a:pt x="79" y="259"/>
                    </a:lnTo>
                    <a:lnTo>
                      <a:pt x="88" y="266"/>
                    </a:lnTo>
                    <a:lnTo>
                      <a:pt x="76" y="273"/>
                    </a:lnTo>
                    <a:lnTo>
                      <a:pt x="60" y="278"/>
                    </a:lnTo>
                    <a:lnTo>
                      <a:pt x="52" y="283"/>
                    </a:lnTo>
                    <a:lnTo>
                      <a:pt x="57" y="285"/>
                    </a:lnTo>
                    <a:lnTo>
                      <a:pt x="60" y="287"/>
                    </a:lnTo>
                    <a:lnTo>
                      <a:pt x="64" y="290"/>
                    </a:lnTo>
                    <a:lnTo>
                      <a:pt x="69" y="290"/>
                    </a:lnTo>
                    <a:lnTo>
                      <a:pt x="74" y="292"/>
                    </a:lnTo>
                    <a:lnTo>
                      <a:pt x="79" y="292"/>
                    </a:lnTo>
                    <a:lnTo>
                      <a:pt x="86" y="295"/>
                    </a:lnTo>
                    <a:lnTo>
                      <a:pt x="136" y="295"/>
                    </a:lnTo>
                    <a:lnTo>
                      <a:pt x="199" y="300"/>
                    </a:lnTo>
                    <a:lnTo>
                      <a:pt x="235" y="287"/>
                    </a:lnTo>
                    <a:lnTo>
                      <a:pt x="240" y="285"/>
                    </a:lnTo>
                    <a:lnTo>
                      <a:pt x="242" y="283"/>
                    </a:lnTo>
                    <a:lnTo>
                      <a:pt x="247" y="280"/>
                    </a:lnTo>
                    <a:lnTo>
                      <a:pt x="249" y="278"/>
                    </a:lnTo>
                    <a:lnTo>
                      <a:pt x="249" y="268"/>
                    </a:lnTo>
                    <a:lnTo>
                      <a:pt x="244" y="263"/>
                    </a:lnTo>
                    <a:lnTo>
                      <a:pt x="240" y="261"/>
                    </a:lnTo>
                    <a:lnTo>
                      <a:pt x="225" y="254"/>
                    </a:lnTo>
                    <a:lnTo>
                      <a:pt x="220" y="254"/>
                    </a:lnTo>
                    <a:lnTo>
                      <a:pt x="254" y="240"/>
                    </a:lnTo>
                    <a:lnTo>
                      <a:pt x="321" y="227"/>
                    </a:lnTo>
                    <a:lnTo>
                      <a:pt x="323" y="213"/>
                    </a:lnTo>
                    <a:lnTo>
                      <a:pt x="323" y="196"/>
                    </a:lnTo>
                    <a:lnTo>
                      <a:pt x="326" y="180"/>
                    </a:lnTo>
                    <a:lnTo>
                      <a:pt x="326" y="107"/>
                    </a:lnTo>
                    <a:lnTo>
                      <a:pt x="323" y="91"/>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8" name="Freeform 1794"/>
              <p:cNvSpPr>
                <a:spLocks/>
              </p:cNvSpPr>
              <p:nvPr/>
            </p:nvSpPr>
            <p:spPr bwMode="auto">
              <a:xfrm>
                <a:off x="4464" y="6604"/>
                <a:ext cx="4" cy="228"/>
              </a:xfrm>
              <a:custGeom>
                <a:avLst/>
                <a:gdLst/>
                <a:ahLst/>
                <a:cxnLst>
                  <a:cxn ang="0">
                    <a:pos x="4" y="2"/>
                  </a:cxn>
                  <a:cxn ang="0">
                    <a:pos x="2" y="0"/>
                  </a:cxn>
                  <a:cxn ang="0">
                    <a:pos x="2" y="36"/>
                  </a:cxn>
                  <a:cxn ang="0">
                    <a:pos x="0" y="115"/>
                  </a:cxn>
                  <a:cxn ang="0">
                    <a:pos x="0" y="194"/>
                  </a:cxn>
                  <a:cxn ang="0">
                    <a:pos x="2" y="227"/>
                  </a:cxn>
                  <a:cxn ang="0">
                    <a:pos x="4" y="227"/>
                  </a:cxn>
                  <a:cxn ang="0">
                    <a:pos x="4" y="2"/>
                  </a:cxn>
                </a:cxnLst>
                <a:rect l="0" t="0" r="r" b="b"/>
                <a:pathLst>
                  <a:path w="4" h="228">
                    <a:moveTo>
                      <a:pt x="4" y="2"/>
                    </a:moveTo>
                    <a:lnTo>
                      <a:pt x="2" y="0"/>
                    </a:lnTo>
                    <a:lnTo>
                      <a:pt x="2" y="36"/>
                    </a:lnTo>
                    <a:lnTo>
                      <a:pt x="0" y="115"/>
                    </a:lnTo>
                    <a:lnTo>
                      <a:pt x="0" y="194"/>
                    </a:lnTo>
                    <a:lnTo>
                      <a:pt x="2" y="227"/>
                    </a:lnTo>
                    <a:lnTo>
                      <a:pt x="4" y="227"/>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9" name="Freeform 1795"/>
              <p:cNvSpPr>
                <a:spLocks/>
              </p:cNvSpPr>
              <p:nvPr/>
            </p:nvSpPr>
            <p:spPr bwMode="auto">
              <a:xfrm>
                <a:off x="4465" y="6604"/>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0" name="Freeform 1796"/>
              <p:cNvSpPr>
                <a:spLocks/>
              </p:cNvSpPr>
              <p:nvPr/>
            </p:nvSpPr>
            <p:spPr bwMode="auto">
              <a:xfrm>
                <a:off x="4461" y="6604"/>
                <a:ext cx="5" cy="228"/>
              </a:xfrm>
              <a:custGeom>
                <a:avLst/>
                <a:gdLst/>
                <a:ahLst/>
                <a:cxnLst>
                  <a:cxn ang="0">
                    <a:pos x="2" y="0"/>
                  </a:cxn>
                  <a:cxn ang="0">
                    <a:pos x="0" y="36"/>
                  </a:cxn>
                  <a:cxn ang="0">
                    <a:pos x="0" y="191"/>
                  </a:cxn>
                  <a:cxn ang="0">
                    <a:pos x="2" y="227"/>
                  </a:cxn>
                  <a:cxn ang="0">
                    <a:pos x="4" y="227"/>
                  </a:cxn>
                  <a:cxn ang="0">
                    <a:pos x="2" y="177"/>
                  </a:cxn>
                  <a:cxn ang="0">
                    <a:pos x="2" y="127"/>
                  </a:cxn>
                  <a:cxn ang="0">
                    <a:pos x="4" y="71"/>
                  </a:cxn>
                  <a:cxn ang="0">
                    <a:pos x="4" y="0"/>
                  </a:cxn>
                  <a:cxn ang="0">
                    <a:pos x="2" y="0"/>
                  </a:cxn>
                </a:cxnLst>
                <a:rect l="0" t="0" r="r" b="b"/>
                <a:pathLst>
                  <a:path w="5" h="228">
                    <a:moveTo>
                      <a:pt x="2" y="0"/>
                    </a:moveTo>
                    <a:lnTo>
                      <a:pt x="0" y="36"/>
                    </a:lnTo>
                    <a:lnTo>
                      <a:pt x="0" y="191"/>
                    </a:lnTo>
                    <a:lnTo>
                      <a:pt x="2" y="227"/>
                    </a:lnTo>
                    <a:lnTo>
                      <a:pt x="4" y="227"/>
                    </a:lnTo>
                    <a:lnTo>
                      <a:pt x="2" y="177"/>
                    </a:lnTo>
                    <a:lnTo>
                      <a:pt x="2" y="127"/>
                    </a:lnTo>
                    <a:lnTo>
                      <a:pt x="4" y="71"/>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1" name="Freeform 1797"/>
              <p:cNvSpPr>
                <a:spLocks/>
              </p:cNvSpPr>
              <p:nvPr/>
            </p:nvSpPr>
            <p:spPr bwMode="auto">
              <a:xfrm>
                <a:off x="4462" y="6604"/>
                <a:ext cx="0" cy="228"/>
              </a:xfrm>
              <a:custGeom>
                <a:avLst/>
                <a:gdLst/>
                <a:ahLst/>
                <a:cxnLst>
                  <a:cxn ang="0">
                    <a:pos x="0" y="0"/>
                  </a:cxn>
                  <a:cxn ang="0">
                    <a:pos x="0" y="227"/>
                  </a:cxn>
                </a:cxnLst>
                <a:rect l="0" t="0" r="r" b="b"/>
                <a:pathLst>
                  <a:path h="228">
                    <a:moveTo>
                      <a:pt x="0" y="0"/>
                    </a:moveTo>
                    <a:lnTo>
                      <a:pt x="0" y="227"/>
                    </a:lnTo>
                  </a:path>
                </a:pathLst>
              </a:custGeom>
              <a:noFill/>
              <a:ln w="2794">
                <a:solidFill>
                  <a:srgbClr val="6C3F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2" name="Freeform 1798"/>
              <p:cNvSpPr>
                <a:spLocks/>
              </p:cNvSpPr>
              <p:nvPr/>
            </p:nvSpPr>
            <p:spPr bwMode="auto">
              <a:xfrm>
                <a:off x="4459" y="6604"/>
                <a:ext cx="5" cy="228"/>
              </a:xfrm>
              <a:custGeom>
                <a:avLst/>
                <a:gdLst/>
                <a:ahLst/>
                <a:cxnLst>
                  <a:cxn ang="0">
                    <a:pos x="2" y="0"/>
                  </a:cxn>
                  <a:cxn ang="0">
                    <a:pos x="0" y="36"/>
                  </a:cxn>
                  <a:cxn ang="0">
                    <a:pos x="0" y="191"/>
                  </a:cxn>
                  <a:cxn ang="0">
                    <a:pos x="2" y="227"/>
                  </a:cxn>
                  <a:cxn ang="0">
                    <a:pos x="4" y="227"/>
                  </a:cxn>
                  <a:cxn ang="0">
                    <a:pos x="2" y="175"/>
                  </a:cxn>
                  <a:cxn ang="0">
                    <a:pos x="2" y="71"/>
                  </a:cxn>
                  <a:cxn ang="0">
                    <a:pos x="4" y="0"/>
                  </a:cxn>
                  <a:cxn ang="0">
                    <a:pos x="2" y="0"/>
                  </a:cxn>
                </a:cxnLst>
                <a:rect l="0" t="0" r="r" b="b"/>
                <a:pathLst>
                  <a:path w="5" h="228">
                    <a:moveTo>
                      <a:pt x="2" y="0"/>
                    </a:moveTo>
                    <a:lnTo>
                      <a:pt x="0" y="36"/>
                    </a:lnTo>
                    <a:lnTo>
                      <a:pt x="0" y="191"/>
                    </a:lnTo>
                    <a:lnTo>
                      <a:pt x="2" y="227"/>
                    </a:lnTo>
                    <a:lnTo>
                      <a:pt x="4" y="227"/>
                    </a:lnTo>
                    <a:lnTo>
                      <a:pt x="2" y="175"/>
                    </a:lnTo>
                    <a:lnTo>
                      <a:pt x="2" y="71"/>
                    </a:lnTo>
                    <a:lnTo>
                      <a:pt x="4" y="0"/>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1799"/>
              <p:cNvSpPr>
                <a:spLocks/>
              </p:cNvSpPr>
              <p:nvPr/>
            </p:nvSpPr>
            <p:spPr bwMode="auto">
              <a:xfrm>
                <a:off x="4460" y="6604"/>
                <a:ext cx="0" cy="228"/>
              </a:xfrm>
              <a:custGeom>
                <a:avLst/>
                <a:gdLst/>
                <a:ahLst/>
                <a:cxnLst>
                  <a:cxn ang="0">
                    <a:pos x="0" y="0"/>
                  </a:cxn>
                  <a:cxn ang="0">
                    <a:pos x="0" y="227"/>
                  </a:cxn>
                </a:cxnLst>
                <a:rect l="0" t="0" r="r" b="b"/>
                <a:pathLst>
                  <a:path h="228">
                    <a:moveTo>
                      <a:pt x="0" y="0"/>
                    </a:moveTo>
                    <a:lnTo>
                      <a:pt x="0" y="227"/>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4" name="Freeform 1800"/>
              <p:cNvSpPr>
                <a:spLocks/>
              </p:cNvSpPr>
              <p:nvPr/>
            </p:nvSpPr>
            <p:spPr bwMode="auto">
              <a:xfrm>
                <a:off x="4456" y="6604"/>
                <a:ext cx="5" cy="228"/>
              </a:xfrm>
              <a:custGeom>
                <a:avLst/>
                <a:gdLst/>
                <a:ahLst/>
                <a:cxnLst>
                  <a:cxn ang="0">
                    <a:pos x="2" y="0"/>
                  </a:cxn>
                  <a:cxn ang="0">
                    <a:pos x="0" y="33"/>
                  </a:cxn>
                  <a:cxn ang="0">
                    <a:pos x="0" y="227"/>
                  </a:cxn>
                  <a:cxn ang="0">
                    <a:pos x="4" y="225"/>
                  </a:cxn>
                  <a:cxn ang="0">
                    <a:pos x="2" y="175"/>
                  </a:cxn>
                  <a:cxn ang="0">
                    <a:pos x="2" y="69"/>
                  </a:cxn>
                  <a:cxn ang="0">
                    <a:pos x="4" y="0"/>
                  </a:cxn>
                  <a:cxn ang="0">
                    <a:pos x="2" y="0"/>
                  </a:cxn>
                </a:cxnLst>
                <a:rect l="0" t="0" r="r" b="b"/>
                <a:pathLst>
                  <a:path w="5" h="228">
                    <a:moveTo>
                      <a:pt x="2" y="0"/>
                    </a:moveTo>
                    <a:lnTo>
                      <a:pt x="0" y="33"/>
                    </a:lnTo>
                    <a:lnTo>
                      <a:pt x="0" y="227"/>
                    </a:lnTo>
                    <a:lnTo>
                      <a:pt x="4" y="225"/>
                    </a:lnTo>
                    <a:lnTo>
                      <a:pt x="2" y="175"/>
                    </a:lnTo>
                    <a:lnTo>
                      <a:pt x="2" y="69"/>
                    </a:lnTo>
                    <a:lnTo>
                      <a:pt x="4" y="0"/>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5" name="Freeform 1801"/>
              <p:cNvSpPr>
                <a:spLocks/>
              </p:cNvSpPr>
              <p:nvPr/>
            </p:nvSpPr>
            <p:spPr bwMode="auto">
              <a:xfrm>
                <a:off x="4454" y="6604"/>
                <a:ext cx="5" cy="226"/>
              </a:xfrm>
              <a:custGeom>
                <a:avLst/>
                <a:gdLst/>
                <a:ahLst/>
                <a:cxnLst>
                  <a:cxn ang="0">
                    <a:pos x="4" y="0"/>
                  </a:cxn>
                  <a:cxn ang="0">
                    <a:pos x="2" y="0"/>
                  </a:cxn>
                  <a:cxn ang="0">
                    <a:pos x="2" y="33"/>
                  </a:cxn>
                  <a:cxn ang="0">
                    <a:pos x="0" y="112"/>
                  </a:cxn>
                  <a:cxn ang="0">
                    <a:pos x="0" y="191"/>
                  </a:cxn>
                  <a:cxn ang="0">
                    <a:pos x="2" y="225"/>
                  </a:cxn>
                  <a:cxn ang="0">
                    <a:pos x="4" y="225"/>
                  </a:cxn>
                  <a:cxn ang="0">
                    <a:pos x="4" y="0"/>
                  </a:cxn>
                </a:cxnLst>
                <a:rect l="0" t="0" r="r" b="b"/>
                <a:pathLst>
                  <a:path w="5" h="226">
                    <a:moveTo>
                      <a:pt x="4" y="0"/>
                    </a:moveTo>
                    <a:lnTo>
                      <a:pt x="2" y="0"/>
                    </a:lnTo>
                    <a:lnTo>
                      <a:pt x="2" y="33"/>
                    </a:lnTo>
                    <a:lnTo>
                      <a:pt x="0" y="112"/>
                    </a:lnTo>
                    <a:lnTo>
                      <a:pt x="0" y="191"/>
                    </a:lnTo>
                    <a:lnTo>
                      <a:pt x="2" y="225"/>
                    </a:lnTo>
                    <a:lnTo>
                      <a:pt x="4" y="225"/>
                    </a:lnTo>
                    <a:lnTo>
                      <a:pt x="4"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6" name="Freeform 1802"/>
              <p:cNvSpPr>
                <a:spLocks/>
              </p:cNvSpPr>
              <p:nvPr/>
            </p:nvSpPr>
            <p:spPr bwMode="auto">
              <a:xfrm>
                <a:off x="4454" y="6604"/>
                <a:ext cx="5" cy="226"/>
              </a:xfrm>
              <a:custGeom>
                <a:avLst/>
                <a:gdLst/>
                <a:ahLst/>
                <a:cxnLst>
                  <a:cxn ang="0">
                    <a:pos x="2" y="0"/>
                  </a:cxn>
                  <a:cxn ang="0">
                    <a:pos x="0" y="33"/>
                  </a:cxn>
                  <a:cxn ang="0">
                    <a:pos x="0" y="225"/>
                  </a:cxn>
                  <a:cxn ang="0">
                    <a:pos x="4" y="225"/>
                  </a:cxn>
                  <a:cxn ang="0">
                    <a:pos x="2" y="175"/>
                  </a:cxn>
                  <a:cxn ang="0">
                    <a:pos x="2" y="69"/>
                  </a:cxn>
                  <a:cxn ang="0">
                    <a:pos x="4" y="0"/>
                  </a:cxn>
                  <a:cxn ang="0">
                    <a:pos x="2" y="0"/>
                  </a:cxn>
                </a:cxnLst>
                <a:rect l="0" t="0" r="r" b="b"/>
                <a:pathLst>
                  <a:path w="5" h="226">
                    <a:moveTo>
                      <a:pt x="2" y="0"/>
                    </a:moveTo>
                    <a:lnTo>
                      <a:pt x="0" y="33"/>
                    </a:lnTo>
                    <a:lnTo>
                      <a:pt x="0" y="225"/>
                    </a:lnTo>
                    <a:lnTo>
                      <a:pt x="4" y="225"/>
                    </a:lnTo>
                    <a:lnTo>
                      <a:pt x="2" y="175"/>
                    </a:lnTo>
                    <a:lnTo>
                      <a:pt x="2" y="69"/>
                    </a:lnTo>
                    <a:lnTo>
                      <a:pt x="4" y="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7" name="Freeform 1803"/>
              <p:cNvSpPr>
                <a:spLocks/>
              </p:cNvSpPr>
              <p:nvPr/>
            </p:nvSpPr>
            <p:spPr bwMode="auto">
              <a:xfrm>
                <a:off x="4452" y="6602"/>
                <a:ext cx="4" cy="228"/>
              </a:xfrm>
              <a:custGeom>
                <a:avLst/>
                <a:gdLst/>
                <a:ahLst/>
                <a:cxnLst>
                  <a:cxn ang="0">
                    <a:pos x="4" y="2"/>
                  </a:cxn>
                  <a:cxn ang="0">
                    <a:pos x="2" y="0"/>
                  </a:cxn>
                  <a:cxn ang="0">
                    <a:pos x="2" y="36"/>
                  </a:cxn>
                  <a:cxn ang="0">
                    <a:pos x="0" y="115"/>
                  </a:cxn>
                  <a:cxn ang="0">
                    <a:pos x="0" y="192"/>
                  </a:cxn>
                  <a:cxn ang="0">
                    <a:pos x="2" y="227"/>
                  </a:cxn>
                  <a:cxn ang="0">
                    <a:pos x="4" y="227"/>
                  </a:cxn>
                  <a:cxn ang="0">
                    <a:pos x="4" y="177"/>
                  </a:cxn>
                  <a:cxn ang="0">
                    <a:pos x="2" y="127"/>
                  </a:cxn>
                  <a:cxn ang="0">
                    <a:pos x="4" y="72"/>
                  </a:cxn>
                  <a:cxn ang="0">
                    <a:pos x="4" y="2"/>
                  </a:cxn>
                </a:cxnLst>
                <a:rect l="0" t="0" r="r" b="b"/>
                <a:pathLst>
                  <a:path w="4" h="228">
                    <a:moveTo>
                      <a:pt x="4" y="2"/>
                    </a:moveTo>
                    <a:lnTo>
                      <a:pt x="2" y="0"/>
                    </a:lnTo>
                    <a:lnTo>
                      <a:pt x="2" y="36"/>
                    </a:lnTo>
                    <a:lnTo>
                      <a:pt x="0" y="115"/>
                    </a:lnTo>
                    <a:lnTo>
                      <a:pt x="0" y="192"/>
                    </a:lnTo>
                    <a:lnTo>
                      <a:pt x="2" y="227"/>
                    </a:lnTo>
                    <a:lnTo>
                      <a:pt x="4" y="227"/>
                    </a:lnTo>
                    <a:lnTo>
                      <a:pt x="4" y="177"/>
                    </a:lnTo>
                    <a:lnTo>
                      <a:pt x="2" y="127"/>
                    </a:lnTo>
                    <a:lnTo>
                      <a:pt x="4" y="72"/>
                    </a:lnTo>
                    <a:lnTo>
                      <a:pt x="4" y="2"/>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8" name="Freeform 1804"/>
              <p:cNvSpPr>
                <a:spLocks/>
              </p:cNvSpPr>
              <p:nvPr/>
            </p:nvSpPr>
            <p:spPr bwMode="auto">
              <a:xfrm>
                <a:off x="4453" y="6602"/>
                <a:ext cx="0" cy="228"/>
              </a:xfrm>
              <a:custGeom>
                <a:avLst/>
                <a:gdLst/>
                <a:ahLst/>
                <a:cxnLst>
                  <a:cxn ang="0">
                    <a:pos x="0" y="0"/>
                  </a:cxn>
                  <a:cxn ang="0">
                    <a:pos x="0" y="227"/>
                  </a:cxn>
                </a:cxnLst>
                <a:rect l="0" t="0" r="r" b="b"/>
                <a:pathLst>
                  <a:path h="228">
                    <a:moveTo>
                      <a:pt x="0" y="0"/>
                    </a:moveTo>
                    <a:lnTo>
                      <a:pt x="0" y="227"/>
                    </a:lnTo>
                  </a:path>
                </a:pathLst>
              </a:custGeom>
              <a:noFill/>
              <a:ln w="2794">
                <a:solidFill>
                  <a:srgbClr val="4B39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9" name="Freeform 1805"/>
              <p:cNvSpPr>
                <a:spLocks/>
              </p:cNvSpPr>
              <p:nvPr/>
            </p:nvSpPr>
            <p:spPr bwMode="auto">
              <a:xfrm>
                <a:off x="4449" y="6602"/>
                <a:ext cx="5" cy="228"/>
              </a:xfrm>
              <a:custGeom>
                <a:avLst/>
                <a:gdLst/>
                <a:ahLst/>
                <a:cxnLst>
                  <a:cxn ang="0">
                    <a:pos x="2" y="0"/>
                  </a:cxn>
                  <a:cxn ang="0">
                    <a:pos x="0" y="36"/>
                  </a:cxn>
                  <a:cxn ang="0">
                    <a:pos x="0" y="192"/>
                  </a:cxn>
                  <a:cxn ang="0">
                    <a:pos x="2" y="227"/>
                  </a:cxn>
                  <a:cxn ang="0">
                    <a:pos x="4" y="227"/>
                  </a:cxn>
                  <a:cxn ang="0">
                    <a:pos x="2" y="177"/>
                  </a:cxn>
                  <a:cxn ang="0">
                    <a:pos x="2" y="72"/>
                  </a:cxn>
                  <a:cxn ang="0">
                    <a:pos x="4" y="2"/>
                  </a:cxn>
                  <a:cxn ang="0">
                    <a:pos x="2" y="0"/>
                  </a:cxn>
                </a:cxnLst>
                <a:rect l="0" t="0" r="r" b="b"/>
                <a:pathLst>
                  <a:path w="5" h="228">
                    <a:moveTo>
                      <a:pt x="2" y="0"/>
                    </a:moveTo>
                    <a:lnTo>
                      <a:pt x="0" y="36"/>
                    </a:lnTo>
                    <a:lnTo>
                      <a:pt x="0" y="192"/>
                    </a:lnTo>
                    <a:lnTo>
                      <a:pt x="2" y="227"/>
                    </a:lnTo>
                    <a:lnTo>
                      <a:pt x="4" y="227"/>
                    </a:lnTo>
                    <a:lnTo>
                      <a:pt x="2" y="177"/>
                    </a:lnTo>
                    <a:lnTo>
                      <a:pt x="2" y="72"/>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0" name="Freeform 1806"/>
              <p:cNvSpPr>
                <a:spLocks/>
              </p:cNvSpPr>
              <p:nvPr/>
            </p:nvSpPr>
            <p:spPr bwMode="auto">
              <a:xfrm>
                <a:off x="4466" y="6607"/>
                <a:ext cx="5" cy="225"/>
              </a:xfrm>
              <a:custGeom>
                <a:avLst/>
                <a:gdLst/>
                <a:ahLst/>
                <a:cxnLst>
                  <a:cxn ang="0">
                    <a:pos x="4" y="0"/>
                  </a:cxn>
                  <a:cxn ang="0">
                    <a:pos x="2" y="0"/>
                  </a:cxn>
                  <a:cxn ang="0">
                    <a:pos x="2" y="33"/>
                  </a:cxn>
                  <a:cxn ang="0">
                    <a:pos x="0" y="112"/>
                  </a:cxn>
                  <a:cxn ang="0">
                    <a:pos x="0" y="191"/>
                  </a:cxn>
                  <a:cxn ang="0">
                    <a:pos x="2" y="225"/>
                  </a:cxn>
                  <a:cxn ang="0">
                    <a:pos x="4" y="225"/>
                  </a:cxn>
                  <a:cxn ang="0">
                    <a:pos x="4" y="0"/>
                  </a:cxn>
                </a:cxnLst>
                <a:rect l="0" t="0" r="r" b="b"/>
                <a:pathLst>
                  <a:path w="5" h="225">
                    <a:moveTo>
                      <a:pt x="4" y="0"/>
                    </a:moveTo>
                    <a:lnTo>
                      <a:pt x="2" y="0"/>
                    </a:lnTo>
                    <a:lnTo>
                      <a:pt x="2" y="33"/>
                    </a:lnTo>
                    <a:lnTo>
                      <a:pt x="0" y="112"/>
                    </a:lnTo>
                    <a:lnTo>
                      <a:pt x="0" y="191"/>
                    </a:lnTo>
                    <a:lnTo>
                      <a:pt x="2" y="225"/>
                    </a:lnTo>
                    <a:lnTo>
                      <a:pt x="4" y="225"/>
                    </a:lnTo>
                    <a:lnTo>
                      <a:pt x="4"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1" name="Freeform 1807"/>
              <p:cNvSpPr>
                <a:spLocks/>
              </p:cNvSpPr>
              <p:nvPr/>
            </p:nvSpPr>
            <p:spPr bwMode="auto">
              <a:xfrm>
                <a:off x="4200" y="6645"/>
                <a:ext cx="52" cy="228"/>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2" h="228">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2" name="Freeform 1808"/>
              <p:cNvSpPr>
                <a:spLocks/>
              </p:cNvSpPr>
              <p:nvPr/>
            </p:nvSpPr>
            <p:spPr bwMode="auto">
              <a:xfrm>
                <a:off x="4200" y="6645"/>
                <a:ext cx="52" cy="211"/>
              </a:xfrm>
              <a:custGeom>
                <a:avLst/>
                <a:gdLst/>
                <a:ahLst/>
                <a:cxnLst>
                  <a:cxn ang="0">
                    <a:pos x="9" y="211"/>
                  </a:cxn>
                  <a:cxn ang="0">
                    <a:pos x="52" y="211"/>
                  </a:cxn>
                  <a:cxn ang="0">
                    <a:pos x="52" y="0"/>
                  </a:cxn>
                  <a:cxn ang="0">
                    <a:pos x="40" y="0"/>
                  </a:cxn>
                  <a:cxn ang="0">
                    <a:pos x="36" y="2"/>
                  </a:cxn>
                  <a:cxn ang="0">
                    <a:pos x="16" y="2"/>
                  </a:cxn>
                  <a:cxn ang="0">
                    <a:pos x="14" y="4"/>
                  </a:cxn>
                  <a:cxn ang="0">
                    <a:pos x="0" y="4"/>
                  </a:cxn>
                  <a:cxn ang="0">
                    <a:pos x="0" y="201"/>
                  </a:cxn>
                  <a:cxn ang="0">
                    <a:pos x="7" y="201"/>
                  </a:cxn>
                  <a:cxn ang="0">
                    <a:pos x="9" y="204"/>
                  </a:cxn>
                  <a:cxn ang="0">
                    <a:pos x="9" y="211"/>
                  </a:cxn>
                </a:cxnLst>
                <a:rect l="0" t="0" r="r" b="b"/>
                <a:pathLst>
                  <a:path w="52" h="211">
                    <a:moveTo>
                      <a:pt x="9" y="211"/>
                    </a:moveTo>
                    <a:lnTo>
                      <a:pt x="52" y="211"/>
                    </a:lnTo>
                    <a:lnTo>
                      <a:pt x="52" y="0"/>
                    </a:lnTo>
                    <a:lnTo>
                      <a:pt x="40" y="0"/>
                    </a:lnTo>
                    <a:lnTo>
                      <a:pt x="36" y="2"/>
                    </a:lnTo>
                    <a:lnTo>
                      <a:pt x="16" y="2"/>
                    </a:lnTo>
                    <a:lnTo>
                      <a:pt x="14" y="4"/>
                    </a:lnTo>
                    <a:lnTo>
                      <a:pt x="0" y="4"/>
                    </a:lnTo>
                    <a:lnTo>
                      <a:pt x="0" y="201"/>
                    </a:lnTo>
                    <a:lnTo>
                      <a:pt x="7" y="201"/>
                    </a:lnTo>
                    <a:lnTo>
                      <a:pt x="9" y="204"/>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3" name="Freeform 1809"/>
              <p:cNvSpPr>
                <a:spLocks/>
              </p:cNvSpPr>
              <p:nvPr/>
            </p:nvSpPr>
            <p:spPr bwMode="auto">
              <a:xfrm>
                <a:off x="4200" y="6645"/>
                <a:ext cx="52" cy="195"/>
              </a:xfrm>
              <a:custGeom>
                <a:avLst/>
                <a:gdLst/>
                <a:ahLst/>
                <a:cxnLst>
                  <a:cxn ang="0">
                    <a:pos x="40" y="2"/>
                  </a:cxn>
                  <a:cxn ang="0">
                    <a:pos x="16" y="2"/>
                  </a:cxn>
                  <a:cxn ang="0">
                    <a:pos x="14" y="4"/>
                  </a:cxn>
                  <a:cxn ang="0">
                    <a:pos x="0" y="4"/>
                  </a:cxn>
                  <a:cxn ang="0">
                    <a:pos x="0" y="187"/>
                  </a:cxn>
                  <a:cxn ang="0">
                    <a:pos x="9" y="187"/>
                  </a:cxn>
                  <a:cxn ang="0">
                    <a:pos x="9" y="194"/>
                  </a:cxn>
                  <a:cxn ang="0">
                    <a:pos x="52" y="194"/>
                  </a:cxn>
                  <a:cxn ang="0">
                    <a:pos x="52" y="0"/>
                  </a:cxn>
                  <a:cxn ang="0">
                    <a:pos x="43" y="0"/>
                  </a:cxn>
                  <a:cxn ang="0">
                    <a:pos x="40" y="2"/>
                  </a:cxn>
                </a:cxnLst>
                <a:rect l="0" t="0" r="r" b="b"/>
                <a:pathLst>
                  <a:path w="52" h="195">
                    <a:moveTo>
                      <a:pt x="40" y="2"/>
                    </a:moveTo>
                    <a:lnTo>
                      <a:pt x="16" y="2"/>
                    </a:lnTo>
                    <a:lnTo>
                      <a:pt x="14" y="4"/>
                    </a:lnTo>
                    <a:lnTo>
                      <a:pt x="0" y="4"/>
                    </a:lnTo>
                    <a:lnTo>
                      <a:pt x="0" y="187"/>
                    </a:lnTo>
                    <a:lnTo>
                      <a:pt x="9" y="187"/>
                    </a:lnTo>
                    <a:lnTo>
                      <a:pt x="9" y="194"/>
                    </a:lnTo>
                    <a:lnTo>
                      <a:pt x="52" y="194"/>
                    </a:lnTo>
                    <a:lnTo>
                      <a:pt x="52" y="0"/>
                    </a:lnTo>
                    <a:lnTo>
                      <a:pt x="43" y="0"/>
                    </a:lnTo>
                    <a:lnTo>
                      <a:pt x="40"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4" name="Freeform 1810"/>
              <p:cNvSpPr>
                <a:spLocks/>
              </p:cNvSpPr>
              <p:nvPr/>
            </p:nvSpPr>
            <p:spPr bwMode="auto">
              <a:xfrm>
                <a:off x="4200" y="6645"/>
                <a:ext cx="52" cy="178"/>
              </a:xfrm>
              <a:custGeom>
                <a:avLst/>
                <a:gdLst/>
                <a:ahLst/>
                <a:cxnLst>
                  <a:cxn ang="0">
                    <a:pos x="40" y="2"/>
                  </a:cxn>
                  <a:cxn ang="0">
                    <a:pos x="16" y="2"/>
                  </a:cxn>
                  <a:cxn ang="0">
                    <a:pos x="14" y="4"/>
                  </a:cxn>
                  <a:cxn ang="0">
                    <a:pos x="0" y="4"/>
                  </a:cxn>
                  <a:cxn ang="0">
                    <a:pos x="0" y="170"/>
                  </a:cxn>
                  <a:cxn ang="0">
                    <a:pos x="9" y="170"/>
                  </a:cxn>
                  <a:cxn ang="0">
                    <a:pos x="9" y="177"/>
                  </a:cxn>
                  <a:cxn ang="0">
                    <a:pos x="52" y="177"/>
                  </a:cxn>
                  <a:cxn ang="0">
                    <a:pos x="52" y="0"/>
                  </a:cxn>
                  <a:cxn ang="0">
                    <a:pos x="43" y="0"/>
                  </a:cxn>
                  <a:cxn ang="0">
                    <a:pos x="40" y="2"/>
                  </a:cxn>
                </a:cxnLst>
                <a:rect l="0" t="0" r="r" b="b"/>
                <a:pathLst>
                  <a:path w="52" h="178">
                    <a:moveTo>
                      <a:pt x="40" y="2"/>
                    </a:moveTo>
                    <a:lnTo>
                      <a:pt x="16" y="2"/>
                    </a:lnTo>
                    <a:lnTo>
                      <a:pt x="14" y="4"/>
                    </a:lnTo>
                    <a:lnTo>
                      <a:pt x="0" y="4"/>
                    </a:lnTo>
                    <a:lnTo>
                      <a:pt x="0" y="170"/>
                    </a:lnTo>
                    <a:lnTo>
                      <a:pt x="9" y="170"/>
                    </a:lnTo>
                    <a:lnTo>
                      <a:pt x="9" y="177"/>
                    </a:lnTo>
                    <a:lnTo>
                      <a:pt x="52" y="177"/>
                    </a:lnTo>
                    <a:lnTo>
                      <a:pt x="52" y="0"/>
                    </a:lnTo>
                    <a:lnTo>
                      <a:pt x="43" y="0"/>
                    </a:lnTo>
                    <a:lnTo>
                      <a:pt x="40"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5" name="Freeform 1811"/>
              <p:cNvSpPr>
                <a:spLocks/>
              </p:cNvSpPr>
              <p:nvPr/>
            </p:nvSpPr>
            <p:spPr bwMode="auto">
              <a:xfrm>
                <a:off x="4200" y="6645"/>
                <a:ext cx="52" cy="161"/>
              </a:xfrm>
              <a:custGeom>
                <a:avLst/>
                <a:gdLst/>
                <a:ahLst/>
                <a:cxnLst>
                  <a:cxn ang="0">
                    <a:pos x="40" y="2"/>
                  </a:cxn>
                  <a:cxn ang="0">
                    <a:pos x="16" y="2"/>
                  </a:cxn>
                  <a:cxn ang="0">
                    <a:pos x="14" y="4"/>
                  </a:cxn>
                  <a:cxn ang="0">
                    <a:pos x="0" y="4"/>
                  </a:cxn>
                  <a:cxn ang="0">
                    <a:pos x="0" y="156"/>
                  </a:cxn>
                  <a:cxn ang="0">
                    <a:pos x="9" y="156"/>
                  </a:cxn>
                  <a:cxn ang="0">
                    <a:pos x="9" y="160"/>
                  </a:cxn>
                  <a:cxn ang="0">
                    <a:pos x="52" y="160"/>
                  </a:cxn>
                  <a:cxn ang="0">
                    <a:pos x="52" y="0"/>
                  </a:cxn>
                  <a:cxn ang="0">
                    <a:pos x="43" y="0"/>
                  </a:cxn>
                  <a:cxn ang="0">
                    <a:pos x="40" y="2"/>
                  </a:cxn>
                </a:cxnLst>
                <a:rect l="0" t="0" r="r" b="b"/>
                <a:pathLst>
                  <a:path w="52" h="161">
                    <a:moveTo>
                      <a:pt x="40" y="2"/>
                    </a:moveTo>
                    <a:lnTo>
                      <a:pt x="16" y="2"/>
                    </a:lnTo>
                    <a:lnTo>
                      <a:pt x="14" y="4"/>
                    </a:lnTo>
                    <a:lnTo>
                      <a:pt x="0" y="4"/>
                    </a:lnTo>
                    <a:lnTo>
                      <a:pt x="0" y="156"/>
                    </a:lnTo>
                    <a:lnTo>
                      <a:pt x="9" y="156"/>
                    </a:lnTo>
                    <a:lnTo>
                      <a:pt x="9" y="160"/>
                    </a:lnTo>
                    <a:lnTo>
                      <a:pt x="52" y="160"/>
                    </a:lnTo>
                    <a:lnTo>
                      <a:pt x="52" y="0"/>
                    </a:lnTo>
                    <a:lnTo>
                      <a:pt x="43" y="0"/>
                    </a:lnTo>
                    <a:lnTo>
                      <a:pt x="40"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6" name="Freeform 1812"/>
              <p:cNvSpPr>
                <a:spLocks/>
              </p:cNvSpPr>
              <p:nvPr/>
            </p:nvSpPr>
            <p:spPr bwMode="auto">
              <a:xfrm>
                <a:off x="4200" y="6645"/>
                <a:ext cx="52" cy="147"/>
              </a:xfrm>
              <a:custGeom>
                <a:avLst/>
                <a:gdLst/>
                <a:ahLst/>
                <a:cxnLst>
                  <a:cxn ang="0">
                    <a:pos x="43" y="2"/>
                  </a:cxn>
                  <a:cxn ang="0">
                    <a:pos x="16" y="2"/>
                  </a:cxn>
                  <a:cxn ang="0">
                    <a:pos x="14" y="4"/>
                  </a:cxn>
                  <a:cxn ang="0">
                    <a:pos x="0" y="4"/>
                  </a:cxn>
                  <a:cxn ang="0">
                    <a:pos x="0" y="139"/>
                  </a:cxn>
                  <a:cxn ang="0">
                    <a:pos x="9" y="139"/>
                  </a:cxn>
                  <a:cxn ang="0">
                    <a:pos x="9" y="146"/>
                  </a:cxn>
                  <a:cxn ang="0">
                    <a:pos x="52" y="146"/>
                  </a:cxn>
                  <a:cxn ang="0">
                    <a:pos x="52" y="0"/>
                  </a:cxn>
                  <a:cxn ang="0">
                    <a:pos x="45" y="0"/>
                  </a:cxn>
                  <a:cxn ang="0">
                    <a:pos x="43" y="2"/>
                  </a:cxn>
                </a:cxnLst>
                <a:rect l="0" t="0" r="r" b="b"/>
                <a:pathLst>
                  <a:path w="52" h="147">
                    <a:moveTo>
                      <a:pt x="43" y="2"/>
                    </a:moveTo>
                    <a:lnTo>
                      <a:pt x="16" y="2"/>
                    </a:lnTo>
                    <a:lnTo>
                      <a:pt x="14"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7" name="Freeform 1813"/>
              <p:cNvSpPr>
                <a:spLocks/>
              </p:cNvSpPr>
              <p:nvPr/>
            </p:nvSpPr>
            <p:spPr bwMode="auto">
              <a:xfrm>
                <a:off x="4200" y="6645"/>
                <a:ext cx="52" cy="130"/>
              </a:xfrm>
              <a:custGeom>
                <a:avLst/>
                <a:gdLst/>
                <a:ahLst/>
                <a:cxnLst>
                  <a:cxn ang="0">
                    <a:pos x="43" y="2"/>
                  </a:cxn>
                  <a:cxn ang="0">
                    <a:pos x="16" y="2"/>
                  </a:cxn>
                  <a:cxn ang="0">
                    <a:pos x="14" y="4"/>
                  </a:cxn>
                  <a:cxn ang="0">
                    <a:pos x="0" y="4"/>
                  </a:cxn>
                  <a:cxn ang="0">
                    <a:pos x="0" y="124"/>
                  </a:cxn>
                  <a:cxn ang="0">
                    <a:pos x="9" y="124"/>
                  </a:cxn>
                  <a:cxn ang="0">
                    <a:pos x="9" y="129"/>
                  </a:cxn>
                  <a:cxn ang="0">
                    <a:pos x="52" y="129"/>
                  </a:cxn>
                  <a:cxn ang="0">
                    <a:pos x="52" y="0"/>
                  </a:cxn>
                  <a:cxn ang="0">
                    <a:pos x="45" y="0"/>
                  </a:cxn>
                  <a:cxn ang="0">
                    <a:pos x="43" y="2"/>
                  </a:cxn>
                </a:cxnLst>
                <a:rect l="0" t="0" r="r" b="b"/>
                <a:pathLst>
                  <a:path w="52" h="130">
                    <a:moveTo>
                      <a:pt x="43" y="2"/>
                    </a:moveTo>
                    <a:lnTo>
                      <a:pt x="16" y="2"/>
                    </a:lnTo>
                    <a:lnTo>
                      <a:pt x="14"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8" name="Freeform 1814"/>
              <p:cNvSpPr>
                <a:spLocks/>
              </p:cNvSpPr>
              <p:nvPr/>
            </p:nvSpPr>
            <p:spPr bwMode="auto">
              <a:xfrm>
                <a:off x="4200" y="6645"/>
                <a:ext cx="52" cy="113"/>
              </a:xfrm>
              <a:custGeom>
                <a:avLst/>
                <a:gdLst/>
                <a:ahLst/>
                <a:cxnLst>
                  <a:cxn ang="0">
                    <a:pos x="45" y="2"/>
                  </a:cxn>
                  <a:cxn ang="0">
                    <a:pos x="16" y="2"/>
                  </a:cxn>
                  <a:cxn ang="0">
                    <a:pos x="14" y="4"/>
                  </a:cxn>
                  <a:cxn ang="0">
                    <a:pos x="0" y="4"/>
                  </a:cxn>
                  <a:cxn ang="0">
                    <a:pos x="0" y="108"/>
                  </a:cxn>
                  <a:cxn ang="0">
                    <a:pos x="9" y="108"/>
                  </a:cxn>
                  <a:cxn ang="0">
                    <a:pos x="9" y="112"/>
                  </a:cxn>
                  <a:cxn ang="0">
                    <a:pos x="52" y="112"/>
                  </a:cxn>
                  <a:cxn ang="0">
                    <a:pos x="52" y="0"/>
                  </a:cxn>
                  <a:cxn ang="0">
                    <a:pos x="50" y="0"/>
                  </a:cxn>
                  <a:cxn ang="0">
                    <a:pos x="45" y="2"/>
                  </a:cxn>
                </a:cxnLst>
                <a:rect l="0" t="0" r="r" b="b"/>
                <a:pathLst>
                  <a:path w="52" h="113">
                    <a:moveTo>
                      <a:pt x="45" y="2"/>
                    </a:moveTo>
                    <a:lnTo>
                      <a:pt x="16" y="2"/>
                    </a:lnTo>
                    <a:lnTo>
                      <a:pt x="14" y="4"/>
                    </a:lnTo>
                    <a:lnTo>
                      <a:pt x="0" y="4"/>
                    </a:lnTo>
                    <a:lnTo>
                      <a:pt x="0" y="108"/>
                    </a:lnTo>
                    <a:lnTo>
                      <a:pt x="9" y="108"/>
                    </a:lnTo>
                    <a:lnTo>
                      <a:pt x="9" y="112"/>
                    </a:lnTo>
                    <a:lnTo>
                      <a:pt x="52" y="112"/>
                    </a:lnTo>
                    <a:lnTo>
                      <a:pt x="52" y="0"/>
                    </a:lnTo>
                    <a:lnTo>
                      <a:pt x="50"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9" name="Freeform 1815"/>
              <p:cNvSpPr>
                <a:spLocks/>
              </p:cNvSpPr>
              <p:nvPr/>
            </p:nvSpPr>
            <p:spPr bwMode="auto">
              <a:xfrm>
                <a:off x="4200" y="6645"/>
                <a:ext cx="52" cy="96"/>
              </a:xfrm>
              <a:custGeom>
                <a:avLst/>
                <a:gdLst/>
                <a:ahLst/>
                <a:cxnLst>
                  <a:cxn ang="0">
                    <a:pos x="50" y="2"/>
                  </a:cxn>
                  <a:cxn ang="0">
                    <a:pos x="16" y="2"/>
                  </a:cxn>
                  <a:cxn ang="0">
                    <a:pos x="14" y="4"/>
                  </a:cxn>
                  <a:cxn ang="0">
                    <a:pos x="0" y="4"/>
                  </a:cxn>
                  <a:cxn ang="0">
                    <a:pos x="0" y="93"/>
                  </a:cxn>
                  <a:cxn ang="0">
                    <a:pos x="9" y="93"/>
                  </a:cxn>
                  <a:cxn ang="0">
                    <a:pos x="9" y="96"/>
                  </a:cxn>
                  <a:cxn ang="0">
                    <a:pos x="52" y="96"/>
                  </a:cxn>
                  <a:cxn ang="0">
                    <a:pos x="52" y="0"/>
                  </a:cxn>
                  <a:cxn ang="0">
                    <a:pos x="50" y="2"/>
                  </a:cxn>
                </a:cxnLst>
                <a:rect l="0" t="0" r="r" b="b"/>
                <a:pathLst>
                  <a:path w="52" h="96">
                    <a:moveTo>
                      <a:pt x="50" y="2"/>
                    </a:moveTo>
                    <a:lnTo>
                      <a:pt x="16" y="2"/>
                    </a:lnTo>
                    <a:lnTo>
                      <a:pt x="14" y="4"/>
                    </a:lnTo>
                    <a:lnTo>
                      <a:pt x="0" y="4"/>
                    </a:lnTo>
                    <a:lnTo>
                      <a:pt x="0" y="93"/>
                    </a:lnTo>
                    <a:lnTo>
                      <a:pt x="9" y="93"/>
                    </a:lnTo>
                    <a:lnTo>
                      <a:pt x="9" y="96"/>
                    </a:lnTo>
                    <a:lnTo>
                      <a:pt x="52" y="96"/>
                    </a:lnTo>
                    <a:lnTo>
                      <a:pt x="52" y="0"/>
                    </a:lnTo>
                    <a:lnTo>
                      <a:pt x="50"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0" name="Freeform 1816"/>
              <p:cNvSpPr>
                <a:spLocks/>
              </p:cNvSpPr>
              <p:nvPr/>
            </p:nvSpPr>
            <p:spPr bwMode="auto">
              <a:xfrm>
                <a:off x="4200" y="6645"/>
                <a:ext cx="52" cy="79"/>
              </a:xfrm>
              <a:custGeom>
                <a:avLst/>
                <a:gdLst/>
                <a:ahLst/>
                <a:cxnLst>
                  <a:cxn ang="0">
                    <a:pos x="50" y="2"/>
                  </a:cxn>
                  <a:cxn ang="0">
                    <a:pos x="16" y="2"/>
                  </a:cxn>
                  <a:cxn ang="0">
                    <a:pos x="14" y="4"/>
                  </a:cxn>
                  <a:cxn ang="0">
                    <a:pos x="0" y="4"/>
                  </a:cxn>
                  <a:cxn ang="0">
                    <a:pos x="0" y="76"/>
                  </a:cxn>
                  <a:cxn ang="0">
                    <a:pos x="9" y="76"/>
                  </a:cxn>
                  <a:cxn ang="0">
                    <a:pos x="9" y="79"/>
                  </a:cxn>
                  <a:cxn ang="0">
                    <a:pos x="52" y="79"/>
                  </a:cxn>
                  <a:cxn ang="0">
                    <a:pos x="52" y="0"/>
                  </a:cxn>
                  <a:cxn ang="0">
                    <a:pos x="50" y="2"/>
                  </a:cxn>
                </a:cxnLst>
                <a:rect l="0" t="0" r="r" b="b"/>
                <a:pathLst>
                  <a:path w="52" h="79">
                    <a:moveTo>
                      <a:pt x="50" y="2"/>
                    </a:moveTo>
                    <a:lnTo>
                      <a:pt x="16" y="2"/>
                    </a:lnTo>
                    <a:lnTo>
                      <a:pt x="14" y="4"/>
                    </a:lnTo>
                    <a:lnTo>
                      <a:pt x="0" y="4"/>
                    </a:lnTo>
                    <a:lnTo>
                      <a:pt x="0" y="76"/>
                    </a:lnTo>
                    <a:lnTo>
                      <a:pt x="9" y="76"/>
                    </a:lnTo>
                    <a:lnTo>
                      <a:pt x="9" y="79"/>
                    </a:lnTo>
                    <a:lnTo>
                      <a:pt x="52" y="79"/>
                    </a:lnTo>
                    <a:lnTo>
                      <a:pt x="52" y="0"/>
                    </a:lnTo>
                    <a:lnTo>
                      <a:pt x="50"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1" name="Freeform 1817"/>
              <p:cNvSpPr>
                <a:spLocks/>
              </p:cNvSpPr>
              <p:nvPr/>
            </p:nvSpPr>
            <p:spPr bwMode="auto">
              <a:xfrm>
                <a:off x="4200" y="6648"/>
                <a:ext cx="52" cy="62"/>
              </a:xfrm>
              <a:custGeom>
                <a:avLst/>
                <a:gdLst/>
                <a:ahLst/>
                <a:cxnLst>
                  <a:cxn ang="0">
                    <a:pos x="9" y="62"/>
                  </a:cxn>
                  <a:cxn ang="0">
                    <a:pos x="52" y="62"/>
                  </a:cxn>
                  <a:cxn ang="0">
                    <a:pos x="52" y="0"/>
                  </a:cxn>
                  <a:cxn ang="0">
                    <a:pos x="16" y="0"/>
                  </a:cxn>
                  <a:cxn ang="0">
                    <a:pos x="14" y="2"/>
                  </a:cxn>
                  <a:cxn ang="0">
                    <a:pos x="0" y="2"/>
                  </a:cxn>
                  <a:cxn ang="0">
                    <a:pos x="0" y="57"/>
                  </a:cxn>
                  <a:cxn ang="0">
                    <a:pos x="2" y="60"/>
                  </a:cxn>
                  <a:cxn ang="0">
                    <a:pos x="9" y="60"/>
                  </a:cxn>
                  <a:cxn ang="0">
                    <a:pos x="9" y="62"/>
                  </a:cxn>
                </a:cxnLst>
                <a:rect l="0" t="0" r="r" b="b"/>
                <a:pathLst>
                  <a:path w="52" h="62">
                    <a:moveTo>
                      <a:pt x="9" y="62"/>
                    </a:moveTo>
                    <a:lnTo>
                      <a:pt x="52" y="62"/>
                    </a:lnTo>
                    <a:lnTo>
                      <a:pt x="52" y="0"/>
                    </a:lnTo>
                    <a:lnTo>
                      <a:pt x="16" y="0"/>
                    </a:lnTo>
                    <a:lnTo>
                      <a:pt x="14"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2" name="Freeform 1818"/>
              <p:cNvSpPr>
                <a:spLocks/>
              </p:cNvSpPr>
              <p:nvPr/>
            </p:nvSpPr>
            <p:spPr bwMode="auto">
              <a:xfrm>
                <a:off x="4200" y="6648"/>
                <a:ext cx="52"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2"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3" name="Freeform 1819"/>
              <p:cNvSpPr>
                <a:spLocks/>
              </p:cNvSpPr>
              <p:nvPr/>
            </p:nvSpPr>
            <p:spPr bwMode="auto">
              <a:xfrm>
                <a:off x="4262" y="6600"/>
                <a:ext cx="182" cy="242"/>
              </a:xfrm>
              <a:custGeom>
                <a:avLst/>
                <a:gdLst/>
                <a:ahLst/>
                <a:cxnLst>
                  <a:cxn ang="0">
                    <a:pos x="0" y="105"/>
                  </a:cxn>
                  <a:cxn ang="0">
                    <a:pos x="0" y="153"/>
                  </a:cxn>
                  <a:cxn ang="0">
                    <a:pos x="2" y="180"/>
                  </a:cxn>
                  <a:cxn ang="0">
                    <a:pos x="4" y="203"/>
                  </a:cxn>
                  <a:cxn ang="0">
                    <a:pos x="7" y="230"/>
                  </a:cxn>
                  <a:cxn ang="0">
                    <a:pos x="11" y="232"/>
                  </a:cxn>
                  <a:cxn ang="0">
                    <a:pos x="21" y="232"/>
                  </a:cxn>
                  <a:cxn ang="0">
                    <a:pos x="26" y="235"/>
                  </a:cxn>
                  <a:cxn ang="0">
                    <a:pos x="31" y="235"/>
                  </a:cxn>
                  <a:cxn ang="0">
                    <a:pos x="35" y="237"/>
                  </a:cxn>
                  <a:cxn ang="0">
                    <a:pos x="48" y="237"/>
                  </a:cxn>
                  <a:cxn ang="0">
                    <a:pos x="52" y="240"/>
                  </a:cxn>
                  <a:cxn ang="0">
                    <a:pos x="88" y="240"/>
                  </a:cxn>
                  <a:cxn ang="0">
                    <a:pos x="95" y="242"/>
                  </a:cxn>
                  <a:cxn ang="0">
                    <a:pos x="112" y="242"/>
                  </a:cxn>
                  <a:cxn ang="0">
                    <a:pos x="120" y="240"/>
                  </a:cxn>
                  <a:cxn ang="0">
                    <a:pos x="153" y="240"/>
                  </a:cxn>
                  <a:cxn ang="0">
                    <a:pos x="158" y="237"/>
                  </a:cxn>
                  <a:cxn ang="0">
                    <a:pos x="168" y="237"/>
                  </a:cxn>
                  <a:cxn ang="0">
                    <a:pos x="172" y="235"/>
                  </a:cxn>
                  <a:cxn ang="0">
                    <a:pos x="180" y="235"/>
                  </a:cxn>
                  <a:cxn ang="0">
                    <a:pos x="177" y="175"/>
                  </a:cxn>
                  <a:cxn ang="0">
                    <a:pos x="177" y="117"/>
                  </a:cxn>
                  <a:cxn ang="0">
                    <a:pos x="180" y="60"/>
                  </a:cxn>
                  <a:cxn ang="0">
                    <a:pos x="182" y="0"/>
                  </a:cxn>
                  <a:cxn ang="0">
                    <a:pos x="160" y="0"/>
                  </a:cxn>
                  <a:cxn ang="0">
                    <a:pos x="155" y="2"/>
                  </a:cxn>
                  <a:cxn ang="0">
                    <a:pos x="134" y="2"/>
                  </a:cxn>
                  <a:cxn ang="0">
                    <a:pos x="127" y="4"/>
                  </a:cxn>
                  <a:cxn ang="0">
                    <a:pos x="112" y="4"/>
                  </a:cxn>
                  <a:cxn ang="0">
                    <a:pos x="105" y="7"/>
                  </a:cxn>
                  <a:cxn ang="0">
                    <a:pos x="95" y="7"/>
                  </a:cxn>
                  <a:cxn ang="0">
                    <a:pos x="91" y="9"/>
                  </a:cxn>
                  <a:cxn ang="0">
                    <a:pos x="83" y="9"/>
                  </a:cxn>
                  <a:cxn ang="0">
                    <a:pos x="79" y="12"/>
                  </a:cxn>
                  <a:cxn ang="0">
                    <a:pos x="69" y="12"/>
                  </a:cxn>
                  <a:cxn ang="0">
                    <a:pos x="62" y="14"/>
                  </a:cxn>
                  <a:cxn ang="0">
                    <a:pos x="57" y="14"/>
                  </a:cxn>
                  <a:cxn ang="0">
                    <a:pos x="52" y="16"/>
                  </a:cxn>
                  <a:cxn ang="0">
                    <a:pos x="48" y="16"/>
                  </a:cxn>
                  <a:cxn ang="0">
                    <a:pos x="40" y="19"/>
                  </a:cxn>
                  <a:cxn ang="0">
                    <a:pos x="35" y="19"/>
                  </a:cxn>
                  <a:cxn ang="0">
                    <a:pos x="31" y="21"/>
                  </a:cxn>
                  <a:cxn ang="0">
                    <a:pos x="26" y="21"/>
                  </a:cxn>
                  <a:cxn ang="0">
                    <a:pos x="19" y="23"/>
                  </a:cxn>
                  <a:cxn ang="0">
                    <a:pos x="14" y="23"/>
                  </a:cxn>
                  <a:cxn ang="0">
                    <a:pos x="9" y="26"/>
                  </a:cxn>
                  <a:cxn ang="0">
                    <a:pos x="4" y="52"/>
                  </a:cxn>
                  <a:cxn ang="0">
                    <a:pos x="0" y="105"/>
                  </a:cxn>
                </a:cxnLst>
                <a:rect l="0" t="0" r="r" b="b"/>
                <a:pathLst>
                  <a:path w="182" h="242">
                    <a:moveTo>
                      <a:pt x="0" y="105"/>
                    </a:moveTo>
                    <a:lnTo>
                      <a:pt x="0" y="153"/>
                    </a:lnTo>
                    <a:lnTo>
                      <a:pt x="2" y="180"/>
                    </a:lnTo>
                    <a:lnTo>
                      <a:pt x="4" y="203"/>
                    </a:lnTo>
                    <a:lnTo>
                      <a:pt x="7" y="230"/>
                    </a:lnTo>
                    <a:lnTo>
                      <a:pt x="11" y="232"/>
                    </a:lnTo>
                    <a:lnTo>
                      <a:pt x="21" y="232"/>
                    </a:lnTo>
                    <a:lnTo>
                      <a:pt x="26" y="235"/>
                    </a:lnTo>
                    <a:lnTo>
                      <a:pt x="31" y="235"/>
                    </a:lnTo>
                    <a:lnTo>
                      <a:pt x="35" y="237"/>
                    </a:lnTo>
                    <a:lnTo>
                      <a:pt x="48" y="237"/>
                    </a:lnTo>
                    <a:lnTo>
                      <a:pt x="52" y="240"/>
                    </a:lnTo>
                    <a:lnTo>
                      <a:pt x="88" y="240"/>
                    </a:lnTo>
                    <a:lnTo>
                      <a:pt x="95" y="242"/>
                    </a:lnTo>
                    <a:lnTo>
                      <a:pt x="112" y="242"/>
                    </a:lnTo>
                    <a:lnTo>
                      <a:pt x="120" y="240"/>
                    </a:lnTo>
                    <a:lnTo>
                      <a:pt x="153" y="240"/>
                    </a:lnTo>
                    <a:lnTo>
                      <a:pt x="158" y="237"/>
                    </a:lnTo>
                    <a:lnTo>
                      <a:pt x="168" y="237"/>
                    </a:lnTo>
                    <a:lnTo>
                      <a:pt x="172" y="235"/>
                    </a:lnTo>
                    <a:lnTo>
                      <a:pt x="180" y="235"/>
                    </a:lnTo>
                    <a:lnTo>
                      <a:pt x="177" y="175"/>
                    </a:lnTo>
                    <a:lnTo>
                      <a:pt x="177" y="117"/>
                    </a:lnTo>
                    <a:lnTo>
                      <a:pt x="180" y="60"/>
                    </a:lnTo>
                    <a:lnTo>
                      <a:pt x="182" y="0"/>
                    </a:lnTo>
                    <a:lnTo>
                      <a:pt x="160" y="0"/>
                    </a:lnTo>
                    <a:lnTo>
                      <a:pt x="155" y="2"/>
                    </a:lnTo>
                    <a:lnTo>
                      <a:pt x="134" y="2"/>
                    </a:lnTo>
                    <a:lnTo>
                      <a:pt x="127" y="4"/>
                    </a:lnTo>
                    <a:lnTo>
                      <a:pt x="112" y="4"/>
                    </a:lnTo>
                    <a:lnTo>
                      <a:pt x="105" y="7"/>
                    </a:lnTo>
                    <a:lnTo>
                      <a:pt x="95" y="7"/>
                    </a:lnTo>
                    <a:lnTo>
                      <a:pt x="91" y="9"/>
                    </a:lnTo>
                    <a:lnTo>
                      <a:pt x="83" y="9"/>
                    </a:lnTo>
                    <a:lnTo>
                      <a:pt x="79" y="12"/>
                    </a:lnTo>
                    <a:lnTo>
                      <a:pt x="69" y="12"/>
                    </a:lnTo>
                    <a:lnTo>
                      <a:pt x="62" y="14"/>
                    </a:lnTo>
                    <a:lnTo>
                      <a:pt x="57" y="14"/>
                    </a:lnTo>
                    <a:lnTo>
                      <a:pt x="52" y="16"/>
                    </a:lnTo>
                    <a:lnTo>
                      <a:pt x="48" y="16"/>
                    </a:lnTo>
                    <a:lnTo>
                      <a:pt x="40" y="19"/>
                    </a:lnTo>
                    <a:lnTo>
                      <a:pt x="35" y="19"/>
                    </a:lnTo>
                    <a:lnTo>
                      <a:pt x="31" y="21"/>
                    </a:lnTo>
                    <a:lnTo>
                      <a:pt x="26" y="21"/>
                    </a:lnTo>
                    <a:lnTo>
                      <a:pt x="19" y="23"/>
                    </a:lnTo>
                    <a:lnTo>
                      <a:pt x="14" y="23"/>
                    </a:lnTo>
                    <a:lnTo>
                      <a:pt x="9" y="26"/>
                    </a:lnTo>
                    <a:lnTo>
                      <a:pt x="4" y="52"/>
                    </a:lnTo>
                    <a:lnTo>
                      <a:pt x="0" y="10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4" name="Freeform 1820"/>
              <p:cNvSpPr>
                <a:spLocks/>
              </p:cNvSpPr>
              <p:nvPr/>
            </p:nvSpPr>
            <p:spPr bwMode="auto">
              <a:xfrm>
                <a:off x="4262" y="6600"/>
                <a:ext cx="180" cy="232"/>
              </a:xfrm>
              <a:custGeom>
                <a:avLst/>
                <a:gdLst/>
                <a:ahLst/>
                <a:cxnLst>
                  <a:cxn ang="0">
                    <a:pos x="26" y="227"/>
                  </a:cxn>
                  <a:cxn ang="0">
                    <a:pos x="35" y="227"/>
                  </a:cxn>
                  <a:cxn ang="0">
                    <a:pos x="45" y="230"/>
                  </a:cxn>
                  <a:cxn ang="0">
                    <a:pos x="57" y="232"/>
                  </a:cxn>
                  <a:cxn ang="0">
                    <a:pos x="127" y="232"/>
                  </a:cxn>
                  <a:cxn ang="0">
                    <a:pos x="139" y="230"/>
                  </a:cxn>
                  <a:cxn ang="0">
                    <a:pos x="148" y="230"/>
                  </a:cxn>
                  <a:cxn ang="0">
                    <a:pos x="158" y="227"/>
                  </a:cxn>
                  <a:cxn ang="0">
                    <a:pos x="168" y="227"/>
                  </a:cxn>
                  <a:cxn ang="0">
                    <a:pos x="175" y="225"/>
                  </a:cxn>
                  <a:cxn ang="0">
                    <a:pos x="175" y="112"/>
                  </a:cxn>
                  <a:cxn ang="0">
                    <a:pos x="177" y="57"/>
                  </a:cxn>
                  <a:cxn ang="0">
                    <a:pos x="180" y="0"/>
                  </a:cxn>
                  <a:cxn ang="0">
                    <a:pos x="168" y="0"/>
                  </a:cxn>
                  <a:cxn ang="0">
                    <a:pos x="163" y="2"/>
                  </a:cxn>
                  <a:cxn ang="0">
                    <a:pos x="136" y="2"/>
                  </a:cxn>
                  <a:cxn ang="0">
                    <a:pos x="131" y="4"/>
                  </a:cxn>
                  <a:cxn ang="0">
                    <a:pos x="115" y="4"/>
                  </a:cxn>
                  <a:cxn ang="0">
                    <a:pos x="110" y="7"/>
                  </a:cxn>
                  <a:cxn ang="0">
                    <a:pos x="98" y="7"/>
                  </a:cxn>
                  <a:cxn ang="0">
                    <a:pos x="93" y="9"/>
                  </a:cxn>
                  <a:cxn ang="0">
                    <a:pos x="83" y="9"/>
                  </a:cxn>
                  <a:cxn ang="0">
                    <a:pos x="76" y="12"/>
                  </a:cxn>
                  <a:cxn ang="0">
                    <a:pos x="71" y="12"/>
                  </a:cxn>
                  <a:cxn ang="0">
                    <a:pos x="67" y="14"/>
                  </a:cxn>
                  <a:cxn ang="0">
                    <a:pos x="57" y="14"/>
                  </a:cxn>
                  <a:cxn ang="0">
                    <a:pos x="50" y="16"/>
                  </a:cxn>
                  <a:cxn ang="0">
                    <a:pos x="45" y="16"/>
                  </a:cxn>
                  <a:cxn ang="0">
                    <a:pos x="40" y="19"/>
                  </a:cxn>
                  <a:cxn ang="0">
                    <a:pos x="35" y="19"/>
                  </a:cxn>
                  <a:cxn ang="0">
                    <a:pos x="31" y="21"/>
                  </a:cxn>
                  <a:cxn ang="0">
                    <a:pos x="26" y="21"/>
                  </a:cxn>
                  <a:cxn ang="0">
                    <a:pos x="19" y="23"/>
                  </a:cxn>
                  <a:cxn ang="0">
                    <a:pos x="14" y="26"/>
                  </a:cxn>
                  <a:cxn ang="0">
                    <a:pos x="9" y="26"/>
                  </a:cxn>
                  <a:cxn ang="0">
                    <a:pos x="4" y="52"/>
                  </a:cxn>
                  <a:cxn ang="0">
                    <a:pos x="2" y="76"/>
                  </a:cxn>
                  <a:cxn ang="0">
                    <a:pos x="0" y="103"/>
                  </a:cxn>
                  <a:cxn ang="0">
                    <a:pos x="0" y="151"/>
                  </a:cxn>
                  <a:cxn ang="0">
                    <a:pos x="7" y="223"/>
                  </a:cxn>
                  <a:cxn ang="0">
                    <a:pos x="26" y="227"/>
                  </a:cxn>
                </a:cxnLst>
                <a:rect l="0" t="0" r="r" b="b"/>
                <a:pathLst>
                  <a:path w="180" h="232">
                    <a:moveTo>
                      <a:pt x="26" y="227"/>
                    </a:moveTo>
                    <a:lnTo>
                      <a:pt x="35" y="227"/>
                    </a:lnTo>
                    <a:lnTo>
                      <a:pt x="45" y="230"/>
                    </a:lnTo>
                    <a:lnTo>
                      <a:pt x="57" y="232"/>
                    </a:lnTo>
                    <a:lnTo>
                      <a:pt x="127" y="232"/>
                    </a:lnTo>
                    <a:lnTo>
                      <a:pt x="139" y="230"/>
                    </a:lnTo>
                    <a:lnTo>
                      <a:pt x="148" y="230"/>
                    </a:lnTo>
                    <a:lnTo>
                      <a:pt x="158" y="227"/>
                    </a:lnTo>
                    <a:lnTo>
                      <a:pt x="168" y="227"/>
                    </a:lnTo>
                    <a:lnTo>
                      <a:pt x="175" y="225"/>
                    </a:lnTo>
                    <a:lnTo>
                      <a:pt x="175" y="112"/>
                    </a:lnTo>
                    <a:lnTo>
                      <a:pt x="177" y="57"/>
                    </a:lnTo>
                    <a:lnTo>
                      <a:pt x="180" y="0"/>
                    </a:lnTo>
                    <a:lnTo>
                      <a:pt x="168" y="0"/>
                    </a:lnTo>
                    <a:lnTo>
                      <a:pt x="163" y="2"/>
                    </a:lnTo>
                    <a:lnTo>
                      <a:pt x="136" y="2"/>
                    </a:lnTo>
                    <a:lnTo>
                      <a:pt x="131" y="4"/>
                    </a:lnTo>
                    <a:lnTo>
                      <a:pt x="115" y="4"/>
                    </a:lnTo>
                    <a:lnTo>
                      <a:pt x="110" y="7"/>
                    </a:lnTo>
                    <a:lnTo>
                      <a:pt x="98" y="7"/>
                    </a:lnTo>
                    <a:lnTo>
                      <a:pt x="93" y="9"/>
                    </a:lnTo>
                    <a:lnTo>
                      <a:pt x="83" y="9"/>
                    </a:lnTo>
                    <a:lnTo>
                      <a:pt x="76" y="12"/>
                    </a:lnTo>
                    <a:lnTo>
                      <a:pt x="71" y="12"/>
                    </a:lnTo>
                    <a:lnTo>
                      <a:pt x="67" y="14"/>
                    </a:lnTo>
                    <a:lnTo>
                      <a:pt x="57" y="14"/>
                    </a:lnTo>
                    <a:lnTo>
                      <a:pt x="50" y="16"/>
                    </a:lnTo>
                    <a:lnTo>
                      <a:pt x="45" y="16"/>
                    </a:lnTo>
                    <a:lnTo>
                      <a:pt x="40" y="19"/>
                    </a:lnTo>
                    <a:lnTo>
                      <a:pt x="35" y="19"/>
                    </a:lnTo>
                    <a:lnTo>
                      <a:pt x="31" y="21"/>
                    </a:lnTo>
                    <a:lnTo>
                      <a:pt x="26" y="21"/>
                    </a:lnTo>
                    <a:lnTo>
                      <a:pt x="19" y="23"/>
                    </a:lnTo>
                    <a:lnTo>
                      <a:pt x="14" y="26"/>
                    </a:lnTo>
                    <a:lnTo>
                      <a:pt x="9" y="26"/>
                    </a:lnTo>
                    <a:lnTo>
                      <a:pt x="4" y="52"/>
                    </a:lnTo>
                    <a:lnTo>
                      <a:pt x="2" y="76"/>
                    </a:lnTo>
                    <a:lnTo>
                      <a:pt x="0" y="103"/>
                    </a:lnTo>
                    <a:lnTo>
                      <a:pt x="0" y="151"/>
                    </a:lnTo>
                    <a:lnTo>
                      <a:pt x="7" y="223"/>
                    </a:lnTo>
                    <a:lnTo>
                      <a:pt x="26" y="227"/>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5" name="Freeform 1821"/>
              <p:cNvSpPr>
                <a:spLocks/>
              </p:cNvSpPr>
              <p:nvPr/>
            </p:nvSpPr>
            <p:spPr bwMode="auto">
              <a:xfrm>
                <a:off x="4262" y="6600"/>
                <a:ext cx="175" cy="225"/>
              </a:xfrm>
              <a:custGeom>
                <a:avLst/>
                <a:gdLst/>
                <a:ahLst/>
                <a:cxnLst>
                  <a:cxn ang="0">
                    <a:pos x="7" y="52"/>
                  </a:cxn>
                  <a:cxn ang="0">
                    <a:pos x="2" y="76"/>
                  </a:cxn>
                  <a:cxn ang="0">
                    <a:pos x="2" y="98"/>
                  </a:cxn>
                  <a:cxn ang="0">
                    <a:pos x="0" y="122"/>
                  </a:cxn>
                  <a:cxn ang="0">
                    <a:pos x="2" y="146"/>
                  </a:cxn>
                  <a:cxn ang="0">
                    <a:pos x="2" y="167"/>
                  </a:cxn>
                  <a:cxn ang="0">
                    <a:pos x="4" y="192"/>
                  </a:cxn>
                  <a:cxn ang="0">
                    <a:pos x="9" y="216"/>
                  </a:cxn>
                  <a:cxn ang="0">
                    <a:pos x="16" y="218"/>
                  </a:cxn>
                  <a:cxn ang="0">
                    <a:pos x="26" y="220"/>
                  </a:cxn>
                  <a:cxn ang="0">
                    <a:pos x="35" y="220"/>
                  </a:cxn>
                  <a:cxn ang="0">
                    <a:pos x="45" y="223"/>
                  </a:cxn>
                  <a:cxn ang="0">
                    <a:pos x="55" y="223"/>
                  </a:cxn>
                  <a:cxn ang="0">
                    <a:pos x="67" y="225"/>
                  </a:cxn>
                  <a:cxn ang="0">
                    <a:pos x="103" y="225"/>
                  </a:cxn>
                  <a:cxn ang="0">
                    <a:pos x="112" y="223"/>
                  </a:cxn>
                  <a:cxn ang="0">
                    <a:pos x="136" y="223"/>
                  </a:cxn>
                  <a:cxn ang="0">
                    <a:pos x="146" y="220"/>
                  </a:cxn>
                  <a:cxn ang="0">
                    <a:pos x="155" y="220"/>
                  </a:cxn>
                  <a:cxn ang="0">
                    <a:pos x="163" y="218"/>
                  </a:cxn>
                  <a:cxn ang="0">
                    <a:pos x="170" y="216"/>
                  </a:cxn>
                  <a:cxn ang="0">
                    <a:pos x="170" y="107"/>
                  </a:cxn>
                  <a:cxn ang="0">
                    <a:pos x="172" y="55"/>
                  </a:cxn>
                  <a:cxn ang="0">
                    <a:pos x="175" y="0"/>
                  </a:cxn>
                  <a:cxn ang="0">
                    <a:pos x="165" y="2"/>
                  </a:cxn>
                  <a:cxn ang="0">
                    <a:pos x="143" y="2"/>
                  </a:cxn>
                  <a:cxn ang="0">
                    <a:pos x="134" y="4"/>
                  </a:cxn>
                  <a:cxn ang="0">
                    <a:pos x="122" y="4"/>
                  </a:cxn>
                  <a:cxn ang="0">
                    <a:pos x="112" y="7"/>
                  </a:cxn>
                  <a:cxn ang="0">
                    <a:pos x="103" y="7"/>
                  </a:cxn>
                  <a:cxn ang="0">
                    <a:pos x="91" y="9"/>
                  </a:cxn>
                  <a:cxn ang="0">
                    <a:pos x="81" y="12"/>
                  </a:cxn>
                  <a:cxn ang="0">
                    <a:pos x="71" y="12"/>
                  </a:cxn>
                  <a:cxn ang="0">
                    <a:pos x="60" y="14"/>
                  </a:cxn>
                  <a:cxn ang="0">
                    <a:pos x="40" y="19"/>
                  </a:cxn>
                  <a:cxn ang="0">
                    <a:pos x="28" y="21"/>
                  </a:cxn>
                  <a:cxn ang="0">
                    <a:pos x="19" y="23"/>
                  </a:cxn>
                  <a:cxn ang="0">
                    <a:pos x="9" y="26"/>
                  </a:cxn>
                  <a:cxn ang="0">
                    <a:pos x="7" y="52"/>
                  </a:cxn>
                </a:cxnLst>
                <a:rect l="0" t="0" r="r" b="b"/>
                <a:pathLst>
                  <a:path w="175" h="225">
                    <a:moveTo>
                      <a:pt x="7" y="52"/>
                    </a:moveTo>
                    <a:lnTo>
                      <a:pt x="2" y="76"/>
                    </a:lnTo>
                    <a:lnTo>
                      <a:pt x="2" y="98"/>
                    </a:lnTo>
                    <a:lnTo>
                      <a:pt x="0" y="122"/>
                    </a:lnTo>
                    <a:lnTo>
                      <a:pt x="2" y="146"/>
                    </a:lnTo>
                    <a:lnTo>
                      <a:pt x="2" y="167"/>
                    </a:lnTo>
                    <a:lnTo>
                      <a:pt x="4" y="192"/>
                    </a:lnTo>
                    <a:lnTo>
                      <a:pt x="9" y="216"/>
                    </a:lnTo>
                    <a:lnTo>
                      <a:pt x="16" y="218"/>
                    </a:lnTo>
                    <a:lnTo>
                      <a:pt x="26" y="220"/>
                    </a:lnTo>
                    <a:lnTo>
                      <a:pt x="35" y="220"/>
                    </a:lnTo>
                    <a:lnTo>
                      <a:pt x="45" y="223"/>
                    </a:lnTo>
                    <a:lnTo>
                      <a:pt x="55" y="223"/>
                    </a:lnTo>
                    <a:lnTo>
                      <a:pt x="67" y="225"/>
                    </a:lnTo>
                    <a:lnTo>
                      <a:pt x="103" y="225"/>
                    </a:lnTo>
                    <a:lnTo>
                      <a:pt x="112" y="223"/>
                    </a:lnTo>
                    <a:lnTo>
                      <a:pt x="136" y="223"/>
                    </a:lnTo>
                    <a:lnTo>
                      <a:pt x="146" y="220"/>
                    </a:lnTo>
                    <a:lnTo>
                      <a:pt x="155" y="220"/>
                    </a:lnTo>
                    <a:lnTo>
                      <a:pt x="163" y="218"/>
                    </a:lnTo>
                    <a:lnTo>
                      <a:pt x="170" y="216"/>
                    </a:lnTo>
                    <a:lnTo>
                      <a:pt x="170" y="107"/>
                    </a:lnTo>
                    <a:lnTo>
                      <a:pt x="172" y="55"/>
                    </a:lnTo>
                    <a:lnTo>
                      <a:pt x="175" y="0"/>
                    </a:lnTo>
                    <a:lnTo>
                      <a:pt x="165" y="2"/>
                    </a:lnTo>
                    <a:lnTo>
                      <a:pt x="143" y="2"/>
                    </a:lnTo>
                    <a:lnTo>
                      <a:pt x="134" y="4"/>
                    </a:lnTo>
                    <a:lnTo>
                      <a:pt x="122" y="4"/>
                    </a:lnTo>
                    <a:lnTo>
                      <a:pt x="112" y="7"/>
                    </a:lnTo>
                    <a:lnTo>
                      <a:pt x="103" y="7"/>
                    </a:lnTo>
                    <a:lnTo>
                      <a:pt x="91" y="9"/>
                    </a:lnTo>
                    <a:lnTo>
                      <a:pt x="81" y="12"/>
                    </a:lnTo>
                    <a:lnTo>
                      <a:pt x="71" y="12"/>
                    </a:lnTo>
                    <a:lnTo>
                      <a:pt x="60" y="14"/>
                    </a:lnTo>
                    <a:lnTo>
                      <a:pt x="40" y="19"/>
                    </a:lnTo>
                    <a:lnTo>
                      <a:pt x="28" y="21"/>
                    </a:lnTo>
                    <a:lnTo>
                      <a:pt x="19" y="23"/>
                    </a:lnTo>
                    <a:lnTo>
                      <a:pt x="9" y="26"/>
                    </a:lnTo>
                    <a:lnTo>
                      <a:pt x="7" y="52"/>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6" name="Freeform 1822"/>
              <p:cNvSpPr>
                <a:spLocks/>
              </p:cNvSpPr>
              <p:nvPr/>
            </p:nvSpPr>
            <p:spPr bwMode="auto">
              <a:xfrm>
                <a:off x="4264" y="6602"/>
                <a:ext cx="168" cy="214"/>
              </a:xfrm>
              <a:custGeom>
                <a:avLst/>
                <a:gdLst/>
                <a:ahLst/>
                <a:cxnLst>
                  <a:cxn ang="0">
                    <a:pos x="0" y="93"/>
                  </a:cxn>
                  <a:cxn ang="0">
                    <a:pos x="0" y="160"/>
                  </a:cxn>
                  <a:cxn ang="0">
                    <a:pos x="2" y="182"/>
                  </a:cxn>
                  <a:cxn ang="0">
                    <a:pos x="7" y="206"/>
                  </a:cxn>
                  <a:cxn ang="0">
                    <a:pos x="21" y="211"/>
                  </a:cxn>
                  <a:cxn ang="0">
                    <a:pos x="31" y="211"/>
                  </a:cxn>
                  <a:cxn ang="0">
                    <a:pos x="43" y="213"/>
                  </a:cxn>
                  <a:cxn ang="0">
                    <a:pos x="107" y="213"/>
                  </a:cxn>
                  <a:cxn ang="0">
                    <a:pos x="120" y="211"/>
                  </a:cxn>
                  <a:cxn ang="0">
                    <a:pos x="129" y="211"/>
                  </a:cxn>
                  <a:cxn ang="0">
                    <a:pos x="139" y="208"/>
                  </a:cxn>
                  <a:cxn ang="0">
                    <a:pos x="148" y="208"/>
                  </a:cxn>
                  <a:cxn ang="0">
                    <a:pos x="163" y="203"/>
                  </a:cxn>
                  <a:cxn ang="0">
                    <a:pos x="163" y="103"/>
                  </a:cxn>
                  <a:cxn ang="0">
                    <a:pos x="165" y="50"/>
                  </a:cxn>
                  <a:cxn ang="0">
                    <a:pos x="167" y="0"/>
                  </a:cxn>
                  <a:cxn ang="0">
                    <a:pos x="139" y="0"/>
                  </a:cxn>
                  <a:cxn ang="0">
                    <a:pos x="127" y="2"/>
                  </a:cxn>
                  <a:cxn ang="0">
                    <a:pos x="117" y="2"/>
                  </a:cxn>
                  <a:cxn ang="0">
                    <a:pos x="107" y="4"/>
                  </a:cxn>
                  <a:cxn ang="0">
                    <a:pos x="98" y="4"/>
                  </a:cxn>
                  <a:cxn ang="0">
                    <a:pos x="86" y="7"/>
                  </a:cxn>
                  <a:cxn ang="0">
                    <a:pos x="76" y="9"/>
                  </a:cxn>
                  <a:cxn ang="0">
                    <a:pos x="67" y="9"/>
                  </a:cxn>
                  <a:cxn ang="0">
                    <a:pos x="47" y="14"/>
                  </a:cxn>
                  <a:cxn ang="0">
                    <a:pos x="35" y="16"/>
                  </a:cxn>
                  <a:cxn ang="0">
                    <a:pos x="16" y="21"/>
                  </a:cxn>
                  <a:cxn ang="0">
                    <a:pos x="7" y="23"/>
                  </a:cxn>
                  <a:cxn ang="0">
                    <a:pos x="2" y="72"/>
                  </a:cxn>
                  <a:cxn ang="0">
                    <a:pos x="0" y="93"/>
                  </a:cxn>
                </a:cxnLst>
                <a:rect l="0" t="0" r="r" b="b"/>
                <a:pathLst>
                  <a:path w="168" h="214">
                    <a:moveTo>
                      <a:pt x="0" y="93"/>
                    </a:moveTo>
                    <a:lnTo>
                      <a:pt x="0" y="160"/>
                    </a:lnTo>
                    <a:lnTo>
                      <a:pt x="2" y="182"/>
                    </a:lnTo>
                    <a:lnTo>
                      <a:pt x="7" y="206"/>
                    </a:lnTo>
                    <a:lnTo>
                      <a:pt x="21" y="211"/>
                    </a:lnTo>
                    <a:lnTo>
                      <a:pt x="31" y="211"/>
                    </a:lnTo>
                    <a:lnTo>
                      <a:pt x="43" y="213"/>
                    </a:lnTo>
                    <a:lnTo>
                      <a:pt x="107" y="213"/>
                    </a:lnTo>
                    <a:lnTo>
                      <a:pt x="120" y="211"/>
                    </a:lnTo>
                    <a:lnTo>
                      <a:pt x="129" y="211"/>
                    </a:lnTo>
                    <a:lnTo>
                      <a:pt x="139" y="208"/>
                    </a:lnTo>
                    <a:lnTo>
                      <a:pt x="148" y="208"/>
                    </a:lnTo>
                    <a:lnTo>
                      <a:pt x="163" y="203"/>
                    </a:lnTo>
                    <a:lnTo>
                      <a:pt x="163" y="103"/>
                    </a:lnTo>
                    <a:lnTo>
                      <a:pt x="165" y="50"/>
                    </a:lnTo>
                    <a:lnTo>
                      <a:pt x="167" y="0"/>
                    </a:lnTo>
                    <a:lnTo>
                      <a:pt x="139" y="0"/>
                    </a:lnTo>
                    <a:lnTo>
                      <a:pt x="127" y="2"/>
                    </a:lnTo>
                    <a:lnTo>
                      <a:pt x="117" y="2"/>
                    </a:lnTo>
                    <a:lnTo>
                      <a:pt x="107" y="4"/>
                    </a:lnTo>
                    <a:lnTo>
                      <a:pt x="98" y="4"/>
                    </a:lnTo>
                    <a:lnTo>
                      <a:pt x="86" y="7"/>
                    </a:lnTo>
                    <a:lnTo>
                      <a:pt x="76" y="9"/>
                    </a:lnTo>
                    <a:lnTo>
                      <a:pt x="67" y="9"/>
                    </a:lnTo>
                    <a:lnTo>
                      <a:pt x="47" y="14"/>
                    </a:lnTo>
                    <a:lnTo>
                      <a:pt x="35" y="16"/>
                    </a:lnTo>
                    <a:lnTo>
                      <a:pt x="16" y="21"/>
                    </a:lnTo>
                    <a:lnTo>
                      <a:pt x="7" y="23"/>
                    </a:lnTo>
                    <a:lnTo>
                      <a:pt x="2" y="72"/>
                    </a:lnTo>
                    <a:lnTo>
                      <a:pt x="0" y="93"/>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7" name="Freeform 1823"/>
              <p:cNvSpPr>
                <a:spLocks/>
              </p:cNvSpPr>
              <p:nvPr/>
            </p:nvSpPr>
            <p:spPr bwMode="auto">
              <a:xfrm>
                <a:off x="4264" y="6602"/>
                <a:ext cx="164" cy="206"/>
              </a:xfrm>
              <a:custGeom>
                <a:avLst/>
                <a:gdLst/>
                <a:ahLst/>
                <a:cxnLst>
                  <a:cxn ang="0">
                    <a:pos x="31" y="203"/>
                  </a:cxn>
                  <a:cxn ang="0">
                    <a:pos x="40" y="203"/>
                  </a:cxn>
                  <a:cxn ang="0">
                    <a:pos x="50" y="206"/>
                  </a:cxn>
                  <a:cxn ang="0">
                    <a:pos x="83" y="206"/>
                  </a:cxn>
                  <a:cxn ang="0">
                    <a:pos x="95" y="203"/>
                  </a:cxn>
                  <a:cxn ang="0">
                    <a:pos x="115" y="203"/>
                  </a:cxn>
                  <a:cxn ang="0">
                    <a:pos x="127" y="201"/>
                  </a:cxn>
                  <a:cxn ang="0">
                    <a:pos x="136" y="201"/>
                  </a:cxn>
                  <a:cxn ang="0">
                    <a:pos x="143" y="199"/>
                  </a:cxn>
                  <a:cxn ang="0">
                    <a:pos x="153" y="196"/>
                  </a:cxn>
                  <a:cxn ang="0">
                    <a:pos x="160" y="196"/>
                  </a:cxn>
                  <a:cxn ang="0">
                    <a:pos x="158" y="146"/>
                  </a:cxn>
                  <a:cxn ang="0">
                    <a:pos x="160" y="98"/>
                  </a:cxn>
                  <a:cxn ang="0">
                    <a:pos x="160" y="50"/>
                  </a:cxn>
                  <a:cxn ang="0">
                    <a:pos x="163" y="0"/>
                  </a:cxn>
                  <a:cxn ang="0">
                    <a:pos x="143" y="0"/>
                  </a:cxn>
                  <a:cxn ang="0">
                    <a:pos x="134" y="2"/>
                  </a:cxn>
                  <a:cxn ang="0">
                    <a:pos x="115" y="2"/>
                  </a:cxn>
                  <a:cxn ang="0">
                    <a:pos x="105" y="4"/>
                  </a:cxn>
                  <a:cxn ang="0">
                    <a:pos x="95" y="7"/>
                  </a:cxn>
                  <a:cxn ang="0">
                    <a:pos x="86" y="7"/>
                  </a:cxn>
                  <a:cxn ang="0">
                    <a:pos x="74" y="9"/>
                  </a:cxn>
                  <a:cxn ang="0">
                    <a:pos x="55" y="14"/>
                  </a:cxn>
                  <a:cxn ang="0">
                    <a:pos x="45" y="14"/>
                  </a:cxn>
                  <a:cxn ang="0">
                    <a:pos x="16" y="21"/>
                  </a:cxn>
                  <a:cxn ang="0">
                    <a:pos x="7" y="23"/>
                  </a:cxn>
                  <a:cxn ang="0">
                    <a:pos x="4" y="47"/>
                  </a:cxn>
                  <a:cxn ang="0">
                    <a:pos x="0" y="91"/>
                  </a:cxn>
                  <a:cxn ang="0">
                    <a:pos x="0" y="156"/>
                  </a:cxn>
                  <a:cxn ang="0">
                    <a:pos x="2" y="177"/>
                  </a:cxn>
                  <a:cxn ang="0">
                    <a:pos x="7" y="199"/>
                  </a:cxn>
                  <a:cxn ang="0">
                    <a:pos x="14" y="201"/>
                  </a:cxn>
                  <a:cxn ang="0">
                    <a:pos x="21" y="201"/>
                  </a:cxn>
                  <a:cxn ang="0">
                    <a:pos x="31" y="203"/>
                  </a:cxn>
                </a:cxnLst>
                <a:rect l="0" t="0" r="r" b="b"/>
                <a:pathLst>
                  <a:path w="164" h="206">
                    <a:moveTo>
                      <a:pt x="31" y="203"/>
                    </a:moveTo>
                    <a:lnTo>
                      <a:pt x="40" y="203"/>
                    </a:lnTo>
                    <a:lnTo>
                      <a:pt x="50" y="206"/>
                    </a:lnTo>
                    <a:lnTo>
                      <a:pt x="83" y="206"/>
                    </a:lnTo>
                    <a:lnTo>
                      <a:pt x="95" y="203"/>
                    </a:lnTo>
                    <a:lnTo>
                      <a:pt x="115" y="203"/>
                    </a:lnTo>
                    <a:lnTo>
                      <a:pt x="127" y="201"/>
                    </a:lnTo>
                    <a:lnTo>
                      <a:pt x="136" y="201"/>
                    </a:lnTo>
                    <a:lnTo>
                      <a:pt x="143" y="199"/>
                    </a:lnTo>
                    <a:lnTo>
                      <a:pt x="153" y="196"/>
                    </a:lnTo>
                    <a:lnTo>
                      <a:pt x="160" y="196"/>
                    </a:lnTo>
                    <a:lnTo>
                      <a:pt x="158" y="146"/>
                    </a:lnTo>
                    <a:lnTo>
                      <a:pt x="160" y="98"/>
                    </a:lnTo>
                    <a:lnTo>
                      <a:pt x="160" y="50"/>
                    </a:lnTo>
                    <a:lnTo>
                      <a:pt x="163" y="0"/>
                    </a:lnTo>
                    <a:lnTo>
                      <a:pt x="143" y="0"/>
                    </a:lnTo>
                    <a:lnTo>
                      <a:pt x="134" y="2"/>
                    </a:lnTo>
                    <a:lnTo>
                      <a:pt x="115" y="2"/>
                    </a:lnTo>
                    <a:lnTo>
                      <a:pt x="105" y="4"/>
                    </a:lnTo>
                    <a:lnTo>
                      <a:pt x="95" y="7"/>
                    </a:lnTo>
                    <a:lnTo>
                      <a:pt x="86" y="7"/>
                    </a:lnTo>
                    <a:lnTo>
                      <a:pt x="74" y="9"/>
                    </a:lnTo>
                    <a:lnTo>
                      <a:pt x="55" y="14"/>
                    </a:lnTo>
                    <a:lnTo>
                      <a:pt x="45" y="14"/>
                    </a:lnTo>
                    <a:lnTo>
                      <a:pt x="16" y="21"/>
                    </a:lnTo>
                    <a:lnTo>
                      <a:pt x="7" y="23"/>
                    </a:lnTo>
                    <a:lnTo>
                      <a:pt x="4" y="47"/>
                    </a:lnTo>
                    <a:lnTo>
                      <a:pt x="0" y="91"/>
                    </a:lnTo>
                    <a:lnTo>
                      <a:pt x="0" y="156"/>
                    </a:lnTo>
                    <a:lnTo>
                      <a:pt x="2" y="177"/>
                    </a:lnTo>
                    <a:lnTo>
                      <a:pt x="7" y="199"/>
                    </a:lnTo>
                    <a:lnTo>
                      <a:pt x="14" y="201"/>
                    </a:lnTo>
                    <a:lnTo>
                      <a:pt x="21" y="201"/>
                    </a:lnTo>
                    <a:lnTo>
                      <a:pt x="31" y="203"/>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8" name="Freeform 1824"/>
              <p:cNvSpPr>
                <a:spLocks/>
              </p:cNvSpPr>
              <p:nvPr/>
            </p:nvSpPr>
            <p:spPr bwMode="auto">
              <a:xfrm>
                <a:off x="4264" y="6602"/>
                <a:ext cx="161" cy="197"/>
              </a:xfrm>
              <a:custGeom>
                <a:avLst/>
                <a:gdLst/>
                <a:ahLst/>
                <a:cxnLst>
                  <a:cxn ang="0">
                    <a:pos x="103" y="196"/>
                  </a:cxn>
                  <a:cxn ang="0">
                    <a:pos x="112" y="194"/>
                  </a:cxn>
                  <a:cxn ang="0">
                    <a:pos x="122" y="194"/>
                  </a:cxn>
                  <a:cxn ang="0">
                    <a:pos x="141" y="189"/>
                  </a:cxn>
                  <a:cxn ang="0">
                    <a:pos x="148" y="189"/>
                  </a:cxn>
                  <a:cxn ang="0">
                    <a:pos x="155" y="187"/>
                  </a:cxn>
                  <a:cxn ang="0">
                    <a:pos x="153" y="139"/>
                  </a:cxn>
                  <a:cxn ang="0">
                    <a:pos x="158" y="47"/>
                  </a:cxn>
                  <a:cxn ang="0">
                    <a:pos x="160" y="0"/>
                  </a:cxn>
                  <a:cxn ang="0">
                    <a:pos x="151" y="0"/>
                  </a:cxn>
                  <a:cxn ang="0">
                    <a:pos x="141" y="2"/>
                  </a:cxn>
                  <a:cxn ang="0">
                    <a:pos x="122" y="2"/>
                  </a:cxn>
                  <a:cxn ang="0">
                    <a:pos x="112" y="4"/>
                  </a:cxn>
                  <a:cxn ang="0">
                    <a:pos x="103" y="4"/>
                  </a:cxn>
                  <a:cxn ang="0">
                    <a:pos x="83" y="9"/>
                  </a:cxn>
                  <a:cxn ang="0">
                    <a:pos x="74" y="9"/>
                  </a:cxn>
                  <a:cxn ang="0">
                    <a:pos x="45" y="16"/>
                  </a:cxn>
                  <a:cxn ang="0">
                    <a:pos x="35" y="16"/>
                  </a:cxn>
                  <a:cxn ang="0">
                    <a:pos x="16" y="21"/>
                  </a:cxn>
                  <a:cxn ang="0">
                    <a:pos x="7" y="23"/>
                  </a:cxn>
                  <a:cxn ang="0">
                    <a:pos x="4" y="47"/>
                  </a:cxn>
                  <a:cxn ang="0">
                    <a:pos x="2" y="69"/>
                  </a:cxn>
                  <a:cxn ang="0">
                    <a:pos x="0" y="88"/>
                  </a:cxn>
                  <a:cxn ang="0">
                    <a:pos x="0" y="129"/>
                  </a:cxn>
                  <a:cxn ang="0">
                    <a:pos x="2" y="151"/>
                  </a:cxn>
                  <a:cxn ang="0">
                    <a:pos x="4" y="170"/>
                  </a:cxn>
                  <a:cxn ang="0">
                    <a:pos x="7" y="192"/>
                  </a:cxn>
                  <a:cxn ang="0">
                    <a:pos x="14" y="194"/>
                  </a:cxn>
                  <a:cxn ang="0">
                    <a:pos x="21" y="194"/>
                  </a:cxn>
                  <a:cxn ang="0">
                    <a:pos x="31" y="196"/>
                  </a:cxn>
                  <a:cxn ang="0">
                    <a:pos x="103" y="196"/>
                  </a:cxn>
                </a:cxnLst>
                <a:rect l="0" t="0" r="r" b="b"/>
                <a:pathLst>
                  <a:path w="161" h="197">
                    <a:moveTo>
                      <a:pt x="103" y="196"/>
                    </a:moveTo>
                    <a:lnTo>
                      <a:pt x="112" y="194"/>
                    </a:lnTo>
                    <a:lnTo>
                      <a:pt x="122" y="194"/>
                    </a:lnTo>
                    <a:lnTo>
                      <a:pt x="141" y="189"/>
                    </a:lnTo>
                    <a:lnTo>
                      <a:pt x="148" y="189"/>
                    </a:lnTo>
                    <a:lnTo>
                      <a:pt x="155" y="187"/>
                    </a:lnTo>
                    <a:lnTo>
                      <a:pt x="153" y="139"/>
                    </a:lnTo>
                    <a:lnTo>
                      <a:pt x="158" y="47"/>
                    </a:lnTo>
                    <a:lnTo>
                      <a:pt x="160" y="0"/>
                    </a:lnTo>
                    <a:lnTo>
                      <a:pt x="151" y="0"/>
                    </a:lnTo>
                    <a:lnTo>
                      <a:pt x="141" y="2"/>
                    </a:lnTo>
                    <a:lnTo>
                      <a:pt x="122" y="2"/>
                    </a:lnTo>
                    <a:lnTo>
                      <a:pt x="112" y="4"/>
                    </a:lnTo>
                    <a:lnTo>
                      <a:pt x="103" y="4"/>
                    </a:lnTo>
                    <a:lnTo>
                      <a:pt x="83" y="9"/>
                    </a:lnTo>
                    <a:lnTo>
                      <a:pt x="74" y="9"/>
                    </a:lnTo>
                    <a:lnTo>
                      <a:pt x="45" y="16"/>
                    </a:lnTo>
                    <a:lnTo>
                      <a:pt x="35" y="16"/>
                    </a:lnTo>
                    <a:lnTo>
                      <a:pt x="16" y="21"/>
                    </a:lnTo>
                    <a:lnTo>
                      <a:pt x="7" y="23"/>
                    </a:lnTo>
                    <a:lnTo>
                      <a:pt x="4" y="47"/>
                    </a:lnTo>
                    <a:lnTo>
                      <a:pt x="2" y="69"/>
                    </a:lnTo>
                    <a:lnTo>
                      <a:pt x="0" y="88"/>
                    </a:lnTo>
                    <a:lnTo>
                      <a:pt x="0" y="129"/>
                    </a:lnTo>
                    <a:lnTo>
                      <a:pt x="2" y="151"/>
                    </a:lnTo>
                    <a:lnTo>
                      <a:pt x="4" y="170"/>
                    </a:lnTo>
                    <a:lnTo>
                      <a:pt x="7" y="192"/>
                    </a:lnTo>
                    <a:lnTo>
                      <a:pt x="14" y="194"/>
                    </a:lnTo>
                    <a:lnTo>
                      <a:pt x="21" y="194"/>
                    </a:lnTo>
                    <a:lnTo>
                      <a:pt x="31" y="196"/>
                    </a:lnTo>
                    <a:lnTo>
                      <a:pt x="103" y="196"/>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9" name="Freeform 1825"/>
              <p:cNvSpPr>
                <a:spLocks/>
              </p:cNvSpPr>
              <p:nvPr/>
            </p:nvSpPr>
            <p:spPr bwMode="auto">
              <a:xfrm>
                <a:off x="4264" y="6602"/>
                <a:ext cx="156" cy="190"/>
              </a:xfrm>
              <a:custGeom>
                <a:avLst/>
                <a:gdLst/>
                <a:ahLst/>
                <a:cxnLst>
                  <a:cxn ang="0">
                    <a:pos x="4" y="163"/>
                  </a:cxn>
                  <a:cxn ang="0">
                    <a:pos x="7" y="184"/>
                  </a:cxn>
                  <a:cxn ang="0">
                    <a:pos x="14" y="187"/>
                  </a:cxn>
                  <a:cxn ang="0">
                    <a:pos x="21" y="187"/>
                  </a:cxn>
                  <a:cxn ang="0">
                    <a:pos x="31" y="189"/>
                  </a:cxn>
                  <a:cxn ang="0">
                    <a:pos x="79" y="189"/>
                  </a:cxn>
                  <a:cxn ang="0">
                    <a:pos x="91" y="187"/>
                  </a:cxn>
                  <a:cxn ang="0">
                    <a:pos x="100" y="187"/>
                  </a:cxn>
                  <a:cxn ang="0">
                    <a:pos x="110" y="184"/>
                  </a:cxn>
                  <a:cxn ang="0">
                    <a:pos x="120" y="184"/>
                  </a:cxn>
                  <a:cxn ang="0">
                    <a:pos x="129" y="182"/>
                  </a:cxn>
                  <a:cxn ang="0">
                    <a:pos x="136" y="182"/>
                  </a:cxn>
                  <a:cxn ang="0">
                    <a:pos x="151" y="177"/>
                  </a:cxn>
                  <a:cxn ang="0">
                    <a:pos x="151" y="88"/>
                  </a:cxn>
                  <a:cxn ang="0">
                    <a:pos x="153" y="45"/>
                  </a:cxn>
                  <a:cxn ang="0">
                    <a:pos x="155" y="0"/>
                  </a:cxn>
                  <a:cxn ang="0">
                    <a:pos x="146" y="2"/>
                  </a:cxn>
                  <a:cxn ang="0">
                    <a:pos x="120" y="2"/>
                  </a:cxn>
                  <a:cxn ang="0">
                    <a:pos x="110" y="4"/>
                  </a:cxn>
                  <a:cxn ang="0">
                    <a:pos x="100" y="4"/>
                  </a:cxn>
                  <a:cxn ang="0">
                    <a:pos x="81" y="9"/>
                  </a:cxn>
                  <a:cxn ang="0">
                    <a:pos x="71" y="9"/>
                  </a:cxn>
                  <a:cxn ang="0">
                    <a:pos x="33" y="19"/>
                  </a:cxn>
                  <a:cxn ang="0">
                    <a:pos x="26" y="21"/>
                  </a:cxn>
                  <a:cxn ang="0">
                    <a:pos x="16" y="23"/>
                  </a:cxn>
                  <a:cxn ang="0">
                    <a:pos x="7" y="26"/>
                  </a:cxn>
                  <a:cxn ang="0">
                    <a:pos x="4" y="45"/>
                  </a:cxn>
                  <a:cxn ang="0">
                    <a:pos x="2" y="67"/>
                  </a:cxn>
                  <a:cxn ang="0">
                    <a:pos x="2" y="86"/>
                  </a:cxn>
                  <a:cxn ang="0">
                    <a:pos x="0" y="105"/>
                  </a:cxn>
                  <a:cxn ang="0">
                    <a:pos x="0" y="124"/>
                  </a:cxn>
                  <a:cxn ang="0">
                    <a:pos x="4" y="163"/>
                  </a:cxn>
                </a:cxnLst>
                <a:rect l="0" t="0" r="r" b="b"/>
                <a:pathLst>
                  <a:path w="156" h="190">
                    <a:moveTo>
                      <a:pt x="4" y="163"/>
                    </a:moveTo>
                    <a:lnTo>
                      <a:pt x="7" y="184"/>
                    </a:lnTo>
                    <a:lnTo>
                      <a:pt x="14" y="187"/>
                    </a:lnTo>
                    <a:lnTo>
                      <a:pt x="21" y="187"/>
                    </a:lnTo>
                    <a:lnTo>
                      <a:pt x="31" y="189"/>
                    </a:lnTo>
                    <a:lnTo>
                      <a:pt x="79" y="189"/>
                    </a:lnTo>
                    <a:lnTo>
                      <a:pt x="91" y="187"/>
                    </a:lnTo>
                    <a:lnTo>
                      <a:pt x="100" y="187"/>
                    </a:lnTo>
                    <a:lnTo>
                      <a:pt x="110" y="184"/>
                    </a:lnTo>
                    <a:lnTo>
                      <a:pt x="120" y="184"/>
                    </a:lnTo>
                    <a:lnTo>
                      <a:pt x="129" y="182"/>
                    </a:lnTo>
                    <a:lnTo>
                      <a:pt x="136" y="182"/>
                    </a:lnTo>
                    <a:lnTo>
                      <a:pt x="151" y="177"/>
                    </a:lnTo>
                    <a:lnTo>
                      <a:pt x="151" y="88"/>
                    </a:lnTo>
                    <a:lnTo>
                      <a:pt x="153" y="45"/>
                    </a:lnTo>
                    <a:lnTo>
                      <a:pt x="155" y="0"/>
                    </a:lnTo>
                    <a:lnTo>
                      <a:pt x="146" y="2"/>
                    </a:lnTo>
                    <a:lnTo>
                      <a:pt x="120" y="2"/>
                    </a:lnTo>
                    <a:lnTo>
                      <a:pt x="110" y="4"/>
                    </a:lnTo>
                    <a:lnTo>
                      <a:pt x="100" y="4"/>
                    </a:lnTo>
                    <a:lnTo>
                      <a:pt x="81" y="9"/>
                    </a:lnTo>
                    <a:lnTo>
                      <a:pt x="71" y="9"/>
                    </a:lnTo>
                    <a:lnTo>
                      <a:pt x="33" y="19"/>
                    </a:lnTo>
                    <a:lnTo>
                      <a:pt x="26" y="21"/>
                    </a:lnTo>
                    <a:lnTo>
                      <a:pt x="16" y="23"/>
                    </a:lnTo>
                    <a:lnTo>
                      <a:pt x="7" y="26"/>
                    </a:lnTo>
                    <a:lnTo>
                      <a:pt x="4" y="45"/>
                    </a:lnTo>
                    <a:lnTo>
                      <a:pt x="2" y="67"/>
                    </a:lnTo>
                    <a:lnTo>
                      <a:pt x="2" y="86"/>
                    </a:lnTo>
                    <a:lnTo>
                      <a:pt x="0" y="105"/>
                    </a:lnTo>
                    <a:lnTo>
                      <a:pt x="0" y="124"/>
                    </a:lnTo>
                    <a:lnTo>
                      <a:pt x="4" y="16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0" name="Freeform 1826"/>
              <p:cNvSpPr>
                <a:spLocks/>
              </p:cNvSpPr>
              <p:nvPr/>
            </p:nvSpPr>
            <p:spPr bwMode="auto">
              <a:xfrm>
                <a:off x="4267" y="6604"/>
                <a:ext cx="149" cy="180"/>
              </a:xfrm>
              <a:custGeom>
                <a:avLst/>
                <a:gdLst/>
                <a:ahLst/>
                <a:cxnLst>
                  <a:cxn ang="0">
                    <a:pos x="0" y="62"/>
                  </a:cxn>
                  <a:cxn ang="0">
                    <a:pos x="0" y="136"/>
                  </a:cxn>
                  <a:cxn ang="0">
                    <a:pos x="4" y="175"/>
                  </a:cxn>
                  <a:cxn ang="0">
                    <a:pos x="11" y="177"/>
                  </a:cxn>
                  <a:cxn ang="0">
                    <a:pos x="19" y="177"/>
                  </a:cxn>
                  <a:cxn ang="0">
                    <a:pos x="26" y="180"/>
                  </a:cxn>
                  <a:cxn ang="0">
                    <a:pos x="64" y="180"/>
                  </a:cxn>
                  <a:cxn ang="0">
                    <a:pos x="74" y="177"/>
                  </a:cxn>
                  <a:cxn ang="0">
                    <a:pos x="83" y="177"/>
                  </a:cxn>
                  <a:cxn ang="0">
                    <a:pos x="95" y="175"/>
                  </a:cxn>
                  <a:cxn ang="0">
                    <a:pos x="105" y="175"/>
                  </a:cxn>
                  <a:cxn ang="0">
                    <a:pos x="112" y="172"/>
                  </a:cxn>
                  <a:cxn ang="0">
                    <a:pos x="122" y="172"/>
                  </a:cxn>
                  <a:cxn ang="0">
                    <a:pos x="129" y="170"/>
                  </a:cxn>
                  <a:cxn ang="0">
                    <a:pos x="136" y="167"/>
                  </a:cxn>
                  <a:cxn ang="0">
                    <a:pos x="143" y="167"/>
                  </a:cxn>
                  <a:cxn ang="0">
                    <a:pos x="143" y="83"/>
                  </a:cxn>
                  <a:cxn ang="0">
                    <a:pos x="146" y="62"/>
                  </a:cxn>
                  <a:cxn ang="0">
                    <a:pos x="146" y="40"/>
                  </a:cxn>
                  <a:cxn ang="0">
                    <a:pos x="148" y="21"/>
                  </a:cxn>
                  <a:cxn ang="0">
                    <a:pos x="148" y="0"/>
                  </a:cxn>
                  <a:cxn ang="0">
                    <a:pos x="122" y="0"/>
                  </a:cxn>
                  <a:cxn ang="0">
                    <a:pos x="115" y="2"/>
                  </a:cxn>
                  <a:cxn ang="0">
                    <a:pos x="105" y="2"/>
                  </a:cxn>
                  <a:cxn ang="0">
                    <a:pos x="95" y="4"/>
                  </a:cxn>
                  <a:cxn ang="0">
                    <a:pos x="86" y="4"/>
                  </a:cxn>
                  <a:cxn ang="0">
                    <a:pos x="67" y="9"/>
                  </a:cxn>
                  <a:cxn ang="0">
                    <a:pos x="57" y="9"/>
                  </a:cxn>
                  <a:cxn ang="0">
                    <a:pos x="50" y="11"/>
                  </a:cxn>
                  <a:cxn ang="0">
                    <a:pos x="21" y="19"/>
                  </a:cxn>
                  <a:cxn ang="0">
                    <a:pos x="14" y="21"/>
                  </a:cxn>
                  <a:cxn ang="0">
                    <a:pos x="7" y="23"/>
                  </a:cxn>
                  <a:cxn ang="0">
                    <a:pos x="2" y="43"/>
                  </a:cxn>
                  <a:cxn ang="0">
                    <a:pos x="0" y="62"/>
                  </a:cxn>
                </a:cxnLst>
                <a:rect l="0" t="0" r="r" b="b"/>
                <a:pathLst>
                  <a:path w="149" h="180">
                    <a:moveTo>
                      <a:pt x="0" y="62"/>
                    </a:moveTo>
                    <a:lnTo>
                      <a:pt x="0" y="136"/>
                    </a:lnTo>
                    <a:lnTo>
                      <a:pt x="4" y="175"/>
                    </a:lnTo>
                    <a:lnTo>
                      <a:pt x="11" y="177"/>
                    </a:lnTo>
                    <a:lnTo>
                      <a:pt x="19" y="177"/>
                    </a:lnTo>
                    <a:lnTo>
                      <a:pt x="26" y="180"/>
                    </a:lnTo>
                    <a:lnTo>
                      <a:pt x="64" y="180"/>
                    </a:lnTo>
                    <a:lnTo>
                      <a:pt x="74" y="177"/>
                    </a:lnTo>
                    <a:lnTo>
                      <a:pt x="83" y="177"/>
                    </a:lnTo>
                    <a:lnTo>
                      <a:pt x="95" y="175"/>
                    </a:lnTo>
                    <a:lnTo>
                      <a:pt x="105" y="175"/>
                    </a:lnTo>
                    <a:lnTo>
                      <a:pt x="112" y="172"/>
                    </a:lnTo>
                    <a:lnTo>
                      <a:pt x="122" y="172"/>
                    </a:lnTo>
                    <a:lnTo>
                      <a:pt x="129" y="170"/>
                    </a:lnTo>
                    <a:lnTo>
                      <a:pt x="136" y="167"/>
                    </a:lnTo>
                    <a:lnTo>
                      <a:pt x="143" y="167"/>
                    </a:lnTo>
                    <a:lnTo>
                      <a:pt x="143" y="83"/>
                    </a:lnTo>
                    <a:lnTo>
                      <a:pt x="146" y="62"/>
                    </a:lnTo>
                    <a:lnTo>
                      <a:pt x="146" y="40"/>
                    </a:lnTo>
                    <a:lnTo>
                      <a:pt x="148" y="21"/>
                    </a:lnTo>
                    <a:lnTo>
                      <a:pt x="148" y="0"/>
                    </a:lnTo>
                    <a:lnTo>
                      <a:pt x="122" y="0"/>
                    </a:lnTo>
                    <a:lnTo>
                      <a:pt x="115" y="2"/>
                    </a:lnTo>
                    <a:lnTo>
                      <a:pt x="105" y="2"/>
                    </a:lnTo>
                    <a:lnTo>
                      <a:pt x="95" y="4"/>
                    </a:lnTo>
                    <a:lnTo>
                      <a:pt x="86" y="4"/>
                    </a:lnTo>
                    <a:lnTo>
                      <a:pt x="67" y="9"/>
                    </a:lnTo>
                    <a:lnTo>
                      <a:pt x="57" y="9"/>
                    </a:lnTo>
                    <a:lnTo>
                      <a:pt x="50" y="11"/>
                    </a:lnTo>
                    <a:lnTo>
                      <a:pt x="21" y="19"/>
                    </a:lnTo>
                    <a:lnTo>
                      <a:pt x="14" y="21"/>
                    </a:lnTo>
                    <a:lnTo>
                      <a:pt x="7" y="23"/>
                    </a:lnTo>
                    <a:lnTo>
                      <a:pt x="2" y="43"/>
                    </a:lnTo>
                    <a:lnTo>
                      <a:pt x="0" y="6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1" name="Freeform 1827"/>
              <p:cNvSpPr>
                <a:spLocks/>
              </p:cNvSpPr>
              <p:nvPr/>
            </p:nvSpPr>
            <p:spPr bwMode="auto">
              <a:xfrm>
                <a:off x="4267" y="6604"/>
                <a:ext cx="146" cy="173"/>
              </a:xfrm>
              <a:custGeom>
                <a:avLst/>
                <a:gdLst/>
                <a:ahLst/>
                <a:cxnLst>
                  <a:cxn ang="0">
                    <a:pos x="0" y="79"/>
                  </a:cxn>
                  <a:cxn ang="0">
                    <a:pos x="0" y="131"/>
                  </a:cxn>
                  <a:cxn ang="0">
                    <a:pos x="2" y="148"/>
                  </a:cxn>
                  <a:cxn ang="0">
                    <a:pos x="4" y="167"/>
                  </a:cxn>
                  <a:cxn ang="0">
                    <a:pos x="11" y="167"/>
                  </a:cxn>
                  <a:cxn ang="0">
                    <a:pos x="19" y="170"/>
                  </a:cxn>
                  <a:cxn ang="0">
                    <a:pos x="26" y="170"/>
                  </a:cxn>
                  <a:cxn ang="0">
                    <a:pos x="35" y="172"/>
                  </a:cxn>
                  <a:cxn ang="0">
                    <a:pos x="45" y="172"/>
                  </a:cxn>
                  <a:cxn ang="0">
                    <a:pos x="52" y="170"/>
                  </a:cxn>
                  <a:cxn ang="0">
                    <a:pos x="71" y="170"/>
                  </a:cxn>
                  <a:cxn ang="0">
                    <a:pos x="83" y="167"/>
                  </a:cxn>
                  <a:cxn ang="0">
                    <a:pos x="91" y="167"/>
                  </a:cxn>
                  <a:cxn ang="0">
                    <a:pos x="100" y="165"/>
                  </a:cxn>
                  <a:cxn ang="0">
                    <a:pos x="110" y="165"/>
                  </a:cxn>
                  <a:cxn ang="0">
                    <a:pos x="120" y="163"/>
                  </a:cxn>
                  <a:cxn ang="0">
                    <a:pos x="127" y="160"/>
                  </a:cxn>
                  <a:cxn ang="0">
                    <a:pos x="134" y="160"/>
                  </a:cxn>
                  <a:cxn ang="0">
                    <a:pos x="139" y="158"/>
                  </a:cxn>
                  <a:cxn ang="0">
                    <a:pos x="139" y="98"/>
                  </a:cxn>
                  <a:cxn ang="0">
                    <a:pos x="141" y="79"/>
                  </a:cxn>
                  <a:cxn ang="0">
                    <a:pos x="141" y="60"/>
                  </a:cxn>
                  <a:cxn ang="0">
                    <a:pos x="143" y="40"/>
                  </a:cxn>
                  <a:cxn ang="0">
                    <a:pos x="143" y="19"/>
                  </a:cxn>
                  <a:cxn ang="0">
                    <a:pos x="146" y="0"/>
                  </a:cxn>
                  <a:cxn ang="0">
                    <a:pos x="120" y="0"/>
                  </a:cxn>
                  <a:cxn ang="0">
                    <a:pos x="112" y="2"/>
                  </a:cxn>
                  <a:cxn ang="0">
                    <a:pos x="103" y="2"/>
                  </a:cxn>
                  <a:cxn ang="0">
                    <a:pos x="83" y="7"/>
                  </a:cxn>
                  <a:cxn ang="0">
                    <a:pos x="74" y="7"/>
                  </a:cxn>
                  <a:cxn ang="0">
                    <a:pos x="67" y="9"/>
                  </a:cxn>
                  <a:cxn ang="0">
                    <a:pos x="57" y="11"/>
                  </a:cxn>
                  <a:cxn ang="0">
                    <a:pos x="47" y="11"/>
                  </a:cxn>
                  <a:cxn ang="0">
                    <a:pos x="38" y="14"/>
                  </a:cxn>
                  <a:cxn ang="0">
                    <a:pos x="31" y="16"/>
                  </a:cxn>
                  <a:cxn ang="0">
                    <a:pos x="21" y="19"/>
                  </a:cxn>
                  <a:cxn ang="0">
                    <a:pos x="14" y="21"/>
                  </a:cxn>
                  <a:cxn ang="0">
                    <a:pos x="7" y="23"/>
                  </a:cxn>
                  <a:cxn ang="0">
                    <a:pos x="4" y="43"/>
                  </a:cxn>
                  <a:cxn ang="0">
                    <a:pos x="2" y="60"/>
                  </a:cxn>
                  <a:cxn ang="0">
                    <a:pos x="0" y="79"/>
                  </a:cxn>
                </a:cxnLst>
                <a:rect l="0" t="0" r="r" b="b"/>
                <a:pathLst>
                  <a:path w="146" h="173">
                    <a:moveTo>
                      <a:pt x="0" y="79"/>
                    </a:moveTo>
                    <a:lnTo>
                      <a:pt x="0" y="131"/>
                    </a:lnTo>
                    <a:lnTo>
                      <a:pt x="2" y="148"/>
                    </a:lnTo>
                    <a:lnTo>
                      <a:pt x="4" y="167"/>
                    </a:lnTo>
                    <a:lnTo>
                      <a:pt x="11" y="167"/>
                    </a:lnTo>
                    <a:lnTo>
                      <a:pt x="19" y="170"/>
                    </a:lnTo>
                    <a:lnTo>
                      <a:pt x="26" y="170"/>
                    </a:lnTo>
                    <a:lnTo>
                      <a:pt x="35" y="172"/>
                    </a:lnTo>
                    <a:lnTo>
                      <a:pt x="45" y="172"/>
                    </a:lnTo>
                    <a:lnTo>
                      <a:pt x="52" y="170"/>
                    </a:lnTo>
                    <a:lnTo>
                      <a:pt x="71" y="170"/>
                    </a:lnTo>
                    <a:lnTo>
                      <a:pt x="83" y="167"/>
                    </a:lnTo>
                    <a:lnTo>
                      <a:pt x="91" y="167"/>
                    </a:lnTo>
                    <a:lnTo>
                      <a:pt x="100" y="165"/>
                    </a:lnTo>
                    <a:lnTo>
                      <a:pt x="110" y="165"/>
                    </a:lnTo>
                    <a:lnTo>
                      <a:pt x="120" y="163"/>
                    </a:lnTo>
                    <a:lnTo>
                      <a:pt x="127" y="160"/>
                    </a:lnTo>
                    <a:lnTo>
                      <a:pt x="134" y="160"/>
                    </a:lnTo>
                    <a:lnTo>
                      <a:pt x="139" y="158"/>
                    </a:lnTo>
                    <a:lnTo>
                      <a:pt x="139" y="98"/>
                    </a:lnTo>
                    <a:lnTo>
                      <a:pt x="141" y="79"/>
                    </a:lnTo>
                    <a:lnTo>
                      <a:pt x="141" y="60"/>
                    </a:lnTo>
                    <a:lnTo>
                      <a:pt x="143" y="40"/>
                    </a:lnTo>
                    <a:lnTo>
                      <a:pt x="143" y="19"/>
                    </a:lnTo>
                    <a:lnTo>
                      <a:pt x="146" y="0"/>
                    </a:lnTo>
                    <a:lnTo>
                      <a:pt x="120" y="0"/>
                    </a:lnTo>
                    <a:lnTo>
                      <a:pt x="112" y="2"/>
                    </a:lnTo>
                    <a:lnTo>
                      <a:pt x="103" y="2"/>
                    </a:lnTo>
                    <a:lnTo>
                      <a:pt x="83" y="7"/>
                    </a:lnTo>
                    <a:lnTo>
                      <a:pt x="74" y="7"/>
                    </a:lnTo>
                    <a:lnTo>
                      <a:pt x="67" y="9"/>
                    </a:lnTo>
                    <a:lnTo>
                      <a:pt x="57" y="11"/>
                    </a:lnTo>
                    <a:lnTo>
                      <a:pt x="47" y="11"/>
                    </a:lnTo>
                    <a:lnTo>
                      <a:pt x="38" y="14"/>
                    </a:lnTo>
                    <a:lnTo>
                      <a:pt x="31" y="16"/>
                    </a:lnTo>
                    <a:lnTo>
                      <a:pt x="21" y="19"/>
                    </a:lnTo>
                    <a:lnTo>
                      <a:pt x="14" y="21"/>
                    </a:lnTo>
                    <a:lnTo>
                      <a:pt x="7" y="23"/>
                    </a:lnTo>
                    <a:lnTo>
                      <a:pt x="4" y="43"/>
                    </a:lnTo>
                    <a:lnTo>
                      <a:pt x="2" y="60"/>
                    </a:lnTo>
                    <a:lnTo>
                      <a:pt x="0" y="7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2" name="Freeform 1828"/>
              <p:cNvSpPr>
                <a:spLocks/>
              </p:cNvSpPr>
              <p:nvPr/>
            </p:nvSpPr>
            <p:spPr bwMode="auto">
              <a:xfrm>
                <a:off x="4267" y="6604"/>
                <a:ext cx="141" cy="164"/>
              </a:xfrm>
              <a:custGeom>
                <a:avLst/>
                <a:gdLst/>
                <a:ahLst/>
                <a:cxnLst>
                  <a:cxn ang="0">
                    <a:pos x="62" y="163"/>
                  </a:cxn>
                  <a:cxn ang="0">
                    <a:pos x="71" y="160"/>
                  </a:cxn>
                  <a:cxn ang="0">
                    <a:pos x="79" y="160"/>
                  </a:cxn>
                  <a:cxn ang="0">
                    <a:pos x="88" y="158"/>
                  </a:cxn>
                  <a:cxn ang="0">
                    <a:pos x="98" y="158"/>
                  </a:cxn>
                  <a:cxn ang="0">
                    <a:pos x="107" y="156"/>
                  </a:cxn>
                  <a:cxn ang="0">
                    <a:pos x="115" y="153"/>
                  </a:cxn>
                  <a:cxn ang="0">
                    <a:pos x="122" y="153"/>
                  </a:cxn>
                  <a:cxn ang="0">
                    <a:pos x="129" y="151"/>
                  </a:cxn>
                  <a:cxn ang="0">
                    <a:pos x="134" y="148"/>
                  </a:cxn>
                  <a:cxn ang="0">
                    <a:pos x="134" y="93"/>
                  </a:cxn>
                  <a:cxn ang="0">
                    <a:pos x="136" y="74"/>
                  </a:cxn>
                  <a:cxn ang="0">
                    <a:pos x="136" y="57"/>
                  </a:cxn>
                  <a:cxn ang="0">
                    <a:pos x="139" y="38"/>
                  </a:cxn>
                  <a:cxn ang="0">
                    <a:pos x="139" y="19"/>
                  </a:cxn>
                  <a:cxn ang="0">
                    <a:pos x="141" y="0"/>
                  </a:cxn>
                  <a:cxn ang="0">
                    <a:pos x="124" y="0"/>
                  </a:cxn>
                  <a:cxn ang="0">
                    <a:pos x="117" y="2"/>
                  </a:cxn>
                  <a:cxn ang="0">
                    <a:pos x="107" y="2"/>
                  </a:cxn>
                  <a:cxn ang="0">
                    <a:pos x="100" y="4"/>
                  </a:cxn>
                  <a:cxn ang="0">
                    <a:pos x="91" y="4"/>
                  </a:cxn>
                  <a:cxn ang="0">
                    <a:pos x="81" y="7"/>
                  </a:cxn>
                  <a:cxn ang="0">
                    <a:pos x="74" y="7"/>
                  </a:cxn>
                  <a:cxn ang="0">
                    <a:pos x="45" y="14"/>
                  </a:cxn>
                  <a:cxn ang="0">
                    <a:pos x="38" y="14"/>
                  </a:cxn>
                  <a:cxn ang="0">
                    <a:pos x="28" y="16"/>
                  </a:cxn>
                  <a:cxn ang="0">
                    <a:pos x="21" y="19"/>
                  </a:cxn>
                  <a:cxn ang="0">
                    <a:pos x="14" y="21"/>
                  </a:cxn>
                  <a:cxn ang="0">
                    <a:pos x="7" y="23"/>
                  </a:cxn>
                  <a:cxn ang="0">
                    <a:pos x="4" y="40"/>
                  </a:cxn>
                  <a:cxn ang="0">
                    <a:pos x="2" y="60"/>
                  </a:cxn>
                  <a:cxn ang="0">
                    <a:pos x="0" y="76"/>
                  </a:cxn>
                  <a:cxn ang="0">
                    <a:pos x="0" y="110"/>
                  </a:cxn>
                  <a:cxn ang="0">
                    <a:pos x="2" y="127"/>
                  </a:cxn>
                  <a:cxn ang="0">
                    <a:pos x="2" y="143"/>
                  </a:cxn>
                  <a:cxn ang="0">
                    <a:pos x="4" y="160"/>
                  </a:cxn>
                  <a:cxn ang="0">
                    <a:pos x="11" y="160"/>
                  </a:cxn>
                  <a:cxn ang="0">
                    <a:pos x="19" y="163"/>
                  </a:cxn>
                  <a:cxn ang="0">
                    <a:pos x="62" y="163"/>
                  </a:cxn>
                </a:cxnLst>
                <a:rect l="0" t="0" r="r" b="b"/>
                <a:pathLst>
                  <a:path w="141" h="164">
                    <a:moveTo>
                      <a:pt x="62" y="163"/>
                    </a:moveTo>
                    <a:lnTo>
                      <a:pt x="71" y="160"/>
                    </a:lnTo>
                    <a:lnTo>
                      <a:pt x="79" y="160"/>
                    </a:lnTo>
                    <a:lnTo>
                      <a:pt x="88" y="158"/>
                    </a:lnTo>
                    <a:lnTo>
                      <a:pt x="98" y="158"/>
                    </a:lnTo>
                    <a:lnTo>
                      <a:pt x="107" y="156"/>
                    </a:lnTo>
                    <a:lnTo>
                      <a:pt x="115" y="153"/>
                    </a:lnTo>
                    <a:lnTo>
                      <a:pt x="122" y="153"/>
                    </a:lnTo>
                    <a:lnTo>
                      <a:pt x="129" y="151"/>
                    </a:lnTo>
                    <a:lnTo>
                      <a:pt x="134" y="148"/>
                    </a:lnTo>
                    <a:lnTo>
                      <a:pt x="134" y="93"/>
                    </a:lnTo>
                    <a:lnTo>
                      <a:pt x="136" y="74"/>
                    </a:lnTo>
                    <a:lnTo>
                      <a:pt x="136" y="57"/>
                    </a:lnTo>
                    <a:lnTo>
                      <a:pt x="139" y="38"/>
                    </a:lnTo>
                    <a:lnTo>
                      <a:pt x="139" y="19"/>
                    </a:lnTo>
                    <a:lnTo>
                      <a:pt x="141" y="0"/>
                    </a:lnTo>
                    <a:lnTo>
                      <a:pt x="124" y="0"/>
                    </a:lnTo>
                    <a:lnTo>
                      <a:pt x="117" y="2"/>
                    </a:lnTo>
                    <a:lnTo>
                      <a:pt x="107" y="2"/>
                    </a:lnTo>
                    <a:lnTo>
                      <a:pt x="100" y="4"/>
                    </a:lnTo>
                    <a:lnTo>
                      <a:pt x="91" y="4"/>
                    </a:lnTo>
                    <a:lnTo>
                      <a:pt x="81" y="7"/>
                    </a:lnTo>
                    <a:lnTo>
                      <a:pt x="74" y="7"/>
                    </a:lnTo>
                    <a:lnTo>
                      <a:pt x="45" y="14"/>
                    </a:lnTo>
                    <a:lnTo>
                      <a:pt x="38" y="14"/>
                    </a:lnTo>
                    <a:lnTo>
                      <a:pt x="28" y="16"/>
                    </a:lnTo>
                    <a:lnTo>
                      <a:pt x="21" y="19"/>
                    </a:lnTo>
                    <a:lnTo>
                      <a:pt x="14" y="21"/>
                    </a:lnTo>
                    <a:lnTo>
                      <a:pt x="7" y="23"/>
                    </a:lnTo>
                    <a:lnTo>
                      <a:pt x="4" y="40"/>
                    </a:lnTo>
                    <a:lnTo>
                      <a:pt x="2" y="60"/>
                    </a:lnTo>
                    <a:lnTo>
                      <a:pt x="0" y="76"/>
                    </a:lnTo>
                    <a:lnTo>
                      <a:pt x="0" y="110"/>
                    </a:lnTo>
                    <a:lnTo>
                      <a:pt x="2" y="127"/>
                    </a:lnTo>
                    <a:lnTo>
                      <a:pt x="2" y="143"/>
                    </a:lnTo>
                    <a:lnTo>
                      <a:pt x="4" y="160"/>
                    </a:lnTo>
                    <a:lnTo>
                      <a:pt x="11" y="160"/>
                    </a:lnTo>
                    <a:lnTo>
                      <a:pt x="19" y="163"/>
                    </a:lnTo>
                    <a:lnTo>
                      <a:pt x="62" y="163"/>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3" name="Freeform 1829"/>
              <p:cNvSpPr>
                <a:spLocks/>
              </p:cNvSpPr>
              <p:nvPr/>
            </p:nvSpPr>
            <p:spPr bwMode="auto">
              <a:xfrm>
                <a:off x="4267" y="6604"/>
                <a:ext cx="137" cy="156"/>
              </a:xfrm>
              <a:custGeom>
                <a:avLst/>
                <a:gdLst/>
                <a:ahLst/>
                <a:cxnLst>
                  <a:cxn ang="0">
                    <a:pos x="2" y="74"/>
                  </a:cxn>
                  <a:cxn ang="0">
                    <a:pos x="0" y="88"/>
                  </a:cxn>
                  <a:cxn ang="0">
                    <a:pos x="0" y="105"/>
                  </a:cxn>
                  <a:cxn ang="0">
                    <a:pos x="2" y="120"/>
                  </a:cxn>
                  <a:cxn ang="0">
                    <a:pos x="7" y="153"/>
                  </a:cxn>
                  <a:cxn ang="0">
                    <a:pos x="11" y="153"/>
                  </a:cxn>
                  <a:cxn ang="0">
                    <a:pos x="19" y="156"/>
                  </a:cxn>
                  <a:cxn ang="0">
                    <a:pos x="50" y="156"/>
                  </a:cxn>
                  <a:cxn ang="0">
                    <a:pos x="60" y="153"/>
                  </a:cxn>
                  <a:cxn ang="0">
                    <a:pos x="69" y="153"/>
                  </a:cxn>
                  <a:cxn ang="0">
                    <a:pos x="76" y="151"/>
                  </a:cxn>
                  <a:cxn ang="0">
                    <a:pos x="86" y="151"/>
                  </a:cxn>
                  <a:cxn ang="0">
                    <a:pos x="95" y="148"/>
                  </a:cxn>
                  <a:cxn ang="0">
                    <a:pos x="103" y="146"/>
                  </a:cxn>
                  <a:cxn ang="0">
                    <a:pos x="110" y="146"/>
                  </a:cxn>
                  <a:cxn ang="0">
                    <a:pos x="120" y="143"/>
                  </a:cxn>
                  <a:cxn ang="0">
                    <a:pos x="124" y="141"/>
                  </a:cxn>
                  <a:cxn ang="0">
                    <a:pos x="131" y="141"/>
                  </a:cxn>
                  <a:cxn ang="0">
                    <a:pos x="129" y="122"/>
                  </a:cxn>
                  <a:cxn ang="0">
                    <a:pos x="131" y="105"/>
                  </a:cxn>
                  <a:cxn ang="0">
                    <a:pos x="131" y="69"/>
                  </a:cxn>
                  <a:cxn ang="0">
                    <a:pos x="134" y="52"/>
                  </a:cxn>
                  <a:cxn ang="0">
                    <a:pos x="134" y="36"/>
                  </a:cxn>
                  <a:cxn ang="0">
                    <a:pos x="136" y="19"/>
                  </a:cxn>
                  <a:cxn ang="0">
                    <a:pos x="136" y="0"/>
                  </a:cxn>
                  <a:cxn ang="0">
                    <a:pos x="129" y="0"/>
                  </a:cxn>
                  <a:cxn ang="0">
                    <a:pos x="122" y="2"/>
                  </a:cxn>
                  <a:cxn ang="0">
                    <a:pos x="105" y="2"/>
                  </a:cxn>
                  <a:cxn ang="0">
                    <a:pos x="98" y="4"/>
                  </a:cxn>
                  <a:cxn ang="0">
                    <a:pos x="88" y="4"/>
                  </a:cxn>
                  <a:cxn ang="0">
                    <a:pos x="79" y="7"/>
                  </a:cxn>
                  <a:cxn ang="0">
                    <a:pos x="71" y="7"/>
                  </a:cxn>
                  <a:cxn ang="0">
                    <a:pos x="62" y="9"/>
                  </a:cxn>
                  <a:cxn ang="0">
                    <a:pos x="55" y="11"/>
                  </a:cxn>
                  <a:cxn ang="0">
                    <a:pos x="35" y="16"/>
                  </a:cxn>
                  <a:cxn ang="0">
                    <a:pos x="28" y="16"/>
                  </a:cxn>
                  <a:cxn ang="0">
                    <a:pos x="21" y="19"/>
                  </a:cxn>
                  <a:cxn ang="0">
                    <a:pos x="14" y="21"/>
                  </a:cxn>
                  <a:cxn ang="0">
                    <a:pos x="7" y="23"/>
                  </a:cxn>
                  <a:cxn ang="0">
                    <a:pos x="2" y="57"/>
                  </a:cxn>
                  <a:cxn ang="0">
                    <a:pos x="2" y="74"/>
                  </a:cxn>
                </a:cxnLst>
                <a:rect l="0" t="0" r="r" b="b"/>
                <a:pathLst>
                  <a:path w="137" h="156">
                    <a:moveTo>
                      <a:pt x="2" y="74"/>
                    </a:moveTo>
                    <a:lnTo>
                      <a:pt x="0" y="88"/>
                    </a:lnTo>
                    <a:lnTo>
                      <a:pt x="0" y="105"/>
                    </a:lnTo>
                    <a:lnTo>
                      <a:pt x="2" y="120"/>
                    </a:lnTo>
                    <a:lnTo>
                      <a:pt x="7" y="153"/>
                    </a:lnTo>
                    <a:lnTo>
                      <a:pt x="11" y="153"/>
                    </a:lnTo>
                    <a:lnTo>
                      <a:pt x="19" y="156"/>
                    </a:lnTo>
                    <a:lnTo>
                      <a:pt x="50" y="156"/>
                    </a:lnTo>
                    <a:lnTo>
                      <a:pt x="60" y="153"/>
                    </a:lnTo>
                    <a:lnTo>
                      <a:pt x="69" y="153"/>
                    </a:lnTo>
                    <a:lnTo>
                      <a:pt x="76" y="151"/>
                    </a:lnTo>
                    <a:lnTo>
                      <a:pt x="86" y="151"/>
                    </a:lnTo>
                    <a:lnTo>
                      <a:pt x="95" y="148"/>
                    </a:lnTo>
                    <a:lnTo>
                      <a:pt x="103" y="146"/>
                    </a:lnTo>
                    <a:lnTo>
                      <a:pt x="110" y="146"/>
                    </a:lnTo>
                    <a:lnTo>
                      <a:pt x="120" y="143"/>
                    </a:lnTo>
                    <a:lnTo>
                      <a:pt x="124" y="141"/>
                    </a:lnTo>
                    <a:lnTo>
                      <a:pt x="131" y="141"/>
                    </a:lnTo>
                    <a:lnTo>
                      <a:pt x="129" y="122"/>
                    </a:lnTo>
                    <a:lnTo>
                      <a:pt x="131" y="105"/>
                    </a:lnTo>
                    <a:lnTo>
                      <a:pt x="131" y="69"/>
                    </a:lnTo>
                    <a:lnTo>
                      <a:pt x="134" y="52"/>
                    </a:lnTo>
                    <a:lnTo>
                      <a:pt x="134" y="36"/>
                    </a:lnTo>
                    <a:lnTo>
                      <a:pt x="136" y="19"/>
                    </a:lnTo>
                    <a:lnTo>
                      <a:pt x="136" y="0"/>
                    </a:lnTo>
                    <a:lnTo>
                      <a:pt x="129" y="0"/>
                    </a:lnTo>
                    <a:lnTo>
                      <a:pt x="122" y="2"/>
                    </a:lnTo>
                    <a:lnTo>
                      <a:pt x="105" y="2"/>
                    </a:lnTo>
                    <a:lnTo>
                      <a:pt x="98" y="4"/>
                    </a:lnTo>
                    <a:lnTo>
                      <a:pt x="88" y="4"/>
                    </a:lnTo>
                    <a:lnTo>
                      <a:pt x="79" y="7"/>
                    </a:lnTo>
                    <a:lnTo>
                      <a:pt x="71" y="7"/>
                    </a:lnTo>
                    <a:lnTo>
                      <a:pt x="62" y="9"/>
                    </a:lnTo>
                    <a:lnTo>
                      <a:pt x="55" y="11"/>
                    </a:lnTo>
                    <a:lnTo>
                      <a:pt x="35" y="16"/>
                    </a:lnTo>
                    <a:lnTo>
                      <a:pt x="28" y="16"/>
                    </a:lnTo>
                    <a:lnTo>
                      <a:pt x="21" y="19"/>
                    </a:lnTo>
                    <a:lnTo>
                      <a:pt x="14" y="21"/>
                    </a:lnTo>
                    <a:lnTo>
                      <a:pt x="7" y="23"/>
                    </a:lnTo>
                    <a:lnTo>
                      <a:pt x="2" y="57"/>
                    </a:lnTo>
                    <a:lnTo>
                      <a:pt x="2" y="7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4" name="Freeform 1830"/>
              <p:cNvSpPr>
                <a:spLocks/>
              </p:cNvSpPr>
              <p:nvPr/>
            </p:nvSpPr>
            <p:spPr bwMode="auto">
              <a:xfrm>
                <a:off x="4269" y="6604"/>
                <a:ext cx="130" cy="149"/>
              </a:xfrm>
              <a:custGeom>
                <a:avLst/>
                <a:gdLst/>
                <a:ahLst/>
                <a:cxnLst>
                  <a:cxn ang="0">
                    <a:pos x="112" y="134"/>
                  </a:cxn>
                  <a:cxn ang="0">
                    <a:pos x="117" y="134"/>
                  </a:cxn>
                  <a:cxn ang="0">
                    <a:pos x="124" y="131"/>
                  </a:cxn>
                  <a:cxn ang="0">
                    <a:pos x="124" y="67"/>
                  </a:cxn>
                  <a:cxn ang="0">
                    <a:pos x="127" y="50"/>
                  </a:cxn>
                  <a:cxn ang="0">
                    <a:pos x="127" y="33"/>
                  </a:cxn>
                  <a:cxn ang="0">
                    <a:pos x="129" y="19"/>
                  </a:cxn>
                  <a:cxn ang="0">
                    <a:pos x="129" y="0"/>
                  </a:cxn>
                  <a:cxn ang="0">
                    <a:pos x="124" y="0"/>
                  </a:cxn>
                  <a:cxn ang="0">
                    <a:pos x="117" y="2"/>
                  </a:cxn>
                  <a:cxn ang="0">
                    <a:pos x="100" y="2"/>
                  </a:cxn>
                  <a:cxn ang="0">
                    <a:pos x="93" y="4"/>
                  </a:cxn>
                  <a:cxn ang="0">
                    <a:pos x="84" y="7"/>
                  </a:cxn>
                  <a:cxn ang="0">
                    <a:pos x="76" y="7"/>
                  </a:cxn>
                  <a:cxn ang="0">
                    <a:pos x="67" y="9"/>
                  </a:cxn>
                  <a:cxn ang="0">
                    <a:pos x="57" y="9"/>
                  </a:cxn>
                  <a:cxn ang="0">
                    <a:pos x="50" y="11"/>
                  </a:cxn>
                  <a:cxn ang="0">
                    <a:pos x="40" y="14"/>
                  </a:cxn>
                  <a:cxn ang="0">
                    <a:pos x="26" y="19"/>
                  </a:cxn>
                  <a:cxn ang="0">
                    <a:pos x="19" y="19"/>
                  </a:cxn>
                  <a:cxn ang="0">
                    <a:pos x="12" y="21"/>
                  </a:cxn>
                  <a:cxn ang="0">
                    <a:pos x="4" y="23"/>
                  </a:cxn>
                  <a:cxn ang="0">
                    <a:pos x="2" y="40"/>
                  </a:cxn>
                  <a:cxn ang="0">
                    <a:pos x="0" y="55"/>
                  </a:cxn>
                  <a:cxn ang="0">
                    <a:pos x="0" y="115"/>
                  </a:cxn>
                  <a:cxn ang="0">
                    <a:pos x="2" y="129"/>
                  </a:cxn>
                  <a:cxn ang="0">
                    <a:pos x="4" y="146"/>
                  </a:cxn>
                  <a:cxn ang="0">
                    <a:pos x="9" y="146"/>
                  </a:cxn>
                  <a:cxn ang="0">
                    <a:pos x="16" y="148"/>
                  </a:cxn>
                  <a:cxn ang="0">
                    <a:pos x="38" y="148"/>
                  </a:cxn>
                  <a:cxn ang="0">
                    <a:pos x="48" y="146"/>
                  </a:cxn>
                  <a:cxn ang="0">
                    <a:pos x="55" y="146"/>
                  </a:cxn>
                  <a:cxn ang="0">
                    <a:pos x="64" y="143"/>
                  </a:cxn>
                  <a:cxn ang="0">
                    <a:pos x="72" y="143"/>
                  </a:cxn>
                  <a:cxn ang="0">
                    <a:pos x="81" y="141"/>
                  </a:cxn>
                  <a:cxn ang="0">
                    <a:pos x="88" y="139"/>
                  </a:cxn>
                  <a:cxn ang="0">
                    <a:pos x="98" y="139"/>
                  </a:cxn>
                  <a:cxn ang="0">
                    <a:pos x="105" y="136"/>
                  </a:cxn>
                  <a:cxn ang="0">
                    <a:pos x="112" y="134"/>
                  </a:cxn>
                </a:cxnLst>
                <a:rect l="0" t="0" r="r" b="b"/>
                <a:pathLst>
                  <a:path w="130" h="149">
                    <a:moveTo>
                      <a:pt x="112" y="134"/>
                    </a:moveTo>
                    <a:lnTo>
                      <a:pt x="117" y="134"/>
                    </a:lnTo>
                    <a:lnTo>
                      <a:pt x="124" y="131"/>
                    </a:lnTo>
                    <a:lnTo>
                      <a:pt x="124" y="67"/>
                    </a:lnTo>
                    <a:lnTo>
                      <a:pt x="127" y="50"/>
                    </a:lnTo>
                    <a:lnTo>
                      <a:pt x="127" y="33"/>
                    </a:lnTo>
                    <a:lnTo>
                      <a:pt x="129" y="19"/>
                    </a:lnTo>
                    <a:lnTo>
                      <a:pt x="129" y="0"/>
                    </a:lnTo>
                    <a:lnTo>
                      <a:pt x="124" y="0"/>
                    </a:lnTo>
                    <a:lnTo>
                      <a:pt x="117" y="2"/>
                    </a:lnTo>
                    <a:lnTo>
                      <a:pt x="100" y="2"/>
                    </a:lnTo>
                    <a:lnTo>
                      <a:pt x="93" y="4"/>
                    </a:lnTo>
                    <a:lnTo>
                      <a:pt x="84" y="7"/>
                    </a:lnTo>
                    <a:lnTo>
                      <a:pt x="76" y="7"/>
                    </a:lnTo>
                    <a:lnTo>
                      <a:pt x="67" y="9"/>
                    </a:lnTo>
                    <a:lnTo>
                      <a:pt x="57" y="9"/>
                    </a:lnTo>
                    <a:lnTo>
                      <a:pt x="50" y="11"/>
                    </a:lnTo>
                    <a:lnTo>
                      <a:pt x="40" y="14"/>
                    </a:lnTo>
                    <a:lnTo>
                      <a:pt x="26" y="19"/>
                    </a:lnTo>
                    <a:lnTo>
                      <a:pt x="19" y="19"/>
                    </a:lnTo>
                    <a:lnTo>
                      <a:pt x="12" y="21"/>
                    </a:lnTo>
                    <a:lnTo>
                      <a:pt x="4" y="23"/>
                    </a:lnTo>
                    <a:lnTo>
                      <a:pt x="2" y="40"/>
                    </a:lnTo>
                    <a:lnTo>
                      <a:pt x="0" y="55"/>
                    </a:lnTo>
                    <a:lnTo>
                      <a:pt x="0" y="115"/>
                    </a:lnTo>
                    <a:lnTo>
                      <a:pt x="2" y="129"/>
                    </a:lnTo>
                    <a:lnTo>
                      <a:pt x="4" y="146"/>
                    </a:lnTo>
                    <a:lnTo>
                      <a:pt x="9" y="146"/>
                    </a:lnTo>
                    <a:lnTo>
                      <a:pt x="16" y="148"/>
                    </a:lnTo>
                    <a:lnTo>
                      <a:pt x="38" y="148"/>
                    </a:lnTo>
                    <a:lnTo>
                      <a:pt x="48" y="146"/>
                    </a:lnTo>
                    <a:lnTo>
                      <a:pt x="55" y="146"/>
                    </a:lnTo>
                    <a:lnTo>
                      <a:pt x="64" y="143"/>
                    </a:lnTo>
                    <a:lnTo>
                      <a:pt x="72" y="143"/>
                    </a:lnTo>
                    <a:lnTo>
                      <a:pt x="81" y="141"/>
                    </a:lnTo>
                    <a:lnTo>
                      <a:pt x="88" y="139"/>
                    </a:lnTo>
                    <a:lnTo>
                      <a:pt x="98" y="139"/>
                    </a:lnTo>
                    <a:lnTo>
                      <a:pt x="105" y="136"/>
                    </a:lnTo>
                    <a:lnTo>
                      <a:pt x="112" y="134"/>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5" name="Freeform 1831"/>
              <p:cNvSpPr>
                <a:spLocks/>
              </p:cNvSpPr>
              <p:nvPr/>
            </p:nvSpPr>
            <p:spPr bwMode="auto">
              <a:xfrm>
                <a:off x="4269" y="6607"/>
                <a:ext cx="127" cy="139"/>
              </a:xfrm>
              <a:custGeom>
                <a:avLst/>
                <a:gdLst/>
                <a:ahLst/>
                <a:cxnLst>
                  <a:cxn ang="0">
                    <a:pos x="4" y="136"/>
                  </a:cxn>
                  <a:cxn ang="0">
                    <a:pos x="9" y="136"/>
                  </a:cxn>
                  <a:cxn ang="0">
                    <a:pos x="16" y="139"/>
                  </a:cxn>
                  <a:cxn ang="0">
                    <a:pos x="28" y="139"/>
                  </a:cxn>
                  <a:cxn ang="0">
                    <a:pos x="38" y="136"/>
                  </a:cxn>
                  <a:cxn ang="0">
                    <a:pos x="52" y="136"/>
                  </a:cxn>
                  <a:cxn ang="0">
                    <a:pos x="62" y="134"/>
                  </a:cxn>
                  <a:cxn ang="0">
                    <a:pos x="69" y="131"/>
                  </a:cxn>
                  <a:cxn ang="0">
                    <a:pos x="79" y="131"/>
                  </a:cxn>
                  <a:cxn ang="0">
                    <a:pos x="100" y="124"/>
                  </a:cxn>
                  <a:cxn ang="0">
                    <a:pos x="108"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88" y="2"/>
                  </a:cxn>
                  <a:cxn ang="0">
                    <a:pos x="81" y="4"/>
                  </a:cxn>
                  <a:cxn ang="0">
                    <a:pos x="74" y="4"/>
                  </a:cxn>
                  <a:cxn ang="0">
                    <a:pos x="64" y="7"/>
                  </a:cxn>
                  <a:cxn ang="0">
                    <a:pos x="57" y="9"/>
                  </a:cxn>
                  <a:cxn ang="0">
                    <a:pos x="48" y="9"/>
                  </a:cxn>
                  <a:cxn ang="0">
                    <a:pos x="33" y="14"/>
                  </a:cxn>
                  <a:cxn ang="0">
                    <a:pos x="24" y="16"/>
                  </a:cxn>
                  <a:cxn ang="0">
                    <a:pos x="16" y="19"/>
                  </a:cxn>
                  <a:cxn ang="0">
                    <a:pos x="12" y="19"/>
                  </a:cxn>
                  <a:cxn ang="0">
                    <a:pos x="4" y="21"/>
                  </a:cxn>
                  <a:cxn ang="0">
                    <a:pos x="0" y="52"/>
                  </a:cxn>
                  <a:cxn ang="0">
                    <a:pos x="0" y="107"/>
                  </a:cxn>
                  <a:cxn ang="0">
                    <a:pos x="4" y="136"/>
                  </a:cxn>
                </a:cxnLst>
                <a:rect l="0" t="0" r="r" b="b"/>
                <a:pathLst>
                  <a:path w="127" h="139">
                    <a:moveTo>
                      <a:pt x="4" y="136"/>
                    </a:moveTo>
                    <a:lnTo>
                      <a:pt x="9" y="136"/>
                    </a:lnTo>
                    <a:lnTo>
                      <a:pt x="16" y="139"/>
                    </a:lnTo>
                    <a:lnTo>
                      <a:pt x="28" y="139"/>
                    </a:lnTo>
                    <a:lnTo>
                      <a:pt x="38" y="136"/>
                    </a:lnTo>
                    <a:lnTo>
                      <a:pt x="52" y="136"/>
                    </a:lnTo>
                    <a:lnTo>
                      <a:pt x="62" y="134"/>
                    </a:lnTo>
                    <a:lnTo>
                      <a:pt x="69" y="131"/>
                    </a:lnTo>
                    <a:lnTo>
                      <a:pt x="79" y="131"/>
                    </a:lnTo>
                    <a:lnTo>
                      <a:pt x="100" y="124"/>
                    </a:lnTo>
                    <a:lnTo>
                      <a:pt x="108" y="124"/>
                    </a:lnTo>
                    <a:lnTo>
                      <a:pt x="115" y="122"/>
                    </a:lnTo>
                    <a:lnTo>
                      <a:pt x="120" y="120"/>
                    </a:lnTo>
                    <a:lnTo>
                      <a:pt x="120" y="74"/>
                    </a:lnTo>
                    <a:lnTo>
                      <a:pt x="122" y="60"/>
                    </a:lnTo>
                    <a:lnTo>
                      <a:pt x="122" y="45"/>
                    </a:lnTo>
                    <a:lnTo>
                      <a:pt x="124" y="31"/>
                    </a:lnTo>
                    <a:lnTo>
                      <a:pt x="124" y="14"/>
                    </a:lnTo>
                    <a:lnTo>
                      <a:pt x="127" y="0"/>
                    </a:lnTo>
                    <a:lnTo>
                      <a:pt x="105" y="0"/>
                    </a:lnTo>
                    <a:lnTo>
                      <a:pt x="98" y="2"/>
                    </a:lnTo>
                    <a:lnTo>
                      <a:pt x="88" y="2"/>
                    </a:lnTo>
                    <a:lnTo>
                      <a:pt x="81" y="4"/>
                    </a:lnTo>
                    <a:lnTo>
                      <a:pt x="74" y="4"/>
                    </a:lnTo>
                    <a:lnTo>
                      <a:pt x="64" y="7"/>
                    </a:lnTo>
                    <a:lnTo>
                      <a:pt x="57" y="9"/>
                    </a:lnTo>
                    <a:lnTo>
                      <a:pt x="48" y="9"/>
                    </a:lnTo>
                    <a:lnTo>
                      <a:pt x="33" y="14"/>
                    </a:lnTo>
                    <a:lnTo>
                      <a:pt x="24" y="16"/>
                    </a:lnTo>
                    <a:lnTo>
                      <a:pt x="16" y="19"/>
                    </a:lnTo>
                    <a:lnTo>
                      <a:pt x="12" y="19"/>
                    </a:lnTo>
                    <a:lnTo>
                      <a:pt x="4" y="21"/>
                    </a:lnTo>
                    <a:lnTo>
                      <a:pt x="0" y="52"/>
                    </a:lnTo>
                    <a:lnTo>
                      <a:pt x="0" y="107"/>
                    </a:lnTo>
                    <a:lnTo>
                      <a:pt x="4"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6" name="Freeform 1832"/>
              <p:cNvSpPr>
                <a:spLocks/>
              </p:cNvSpPr>
              <p:nvPr/>
            </p:nvSpPr>
            <p:spPr bwMode="auto">
              <a:xfrm>
                <a:off x="4269" y="6607"/>
                <a:ext cx="123" cy="132"/>
              </a:xfrm>
              <a:custGeom>
                <a:avLst/>
                <a:gdLst/>
                <a:ahLst/>
                <a:cxnLst>
                  <a:cxn ang="0">
                    <a:pos x="38" y="11"/>
                  </a:cxn>
                  <a:cxn ang="0">
                    <a:pos x="24" y="16"/>
                  </a:cxn>
                  <a:cxn ang="0">
                    <a:pos x="16" y="19"/>
                  </a:cxn>
                  <a:cxn ang="0">
                    <a:pos x="12" y="19"/>
                  </a:cxn>
                  <a:cxn ang="0">
                    <a:pos x="4" y="21"/>
                  </a:cxn>
                  <a:cxn ang="0">
                    <a:pos x="2" y="50"/>
                  </a:cxn>
                  <a:cxn ang="0">
                    <a:pos x="0" y="76"/>
                  </a:cxn>
                  <a:cxn ang="0">
                    <a:pos x="0" y="103"/>
                  </a:cxn>
                  <a:cxn ang="0">
                    <a:pos x="4" y="129"/>
                  </a:cxn>
                  <a:cxn ang="0">
                    <a:pos x="9" y="129"/>
                  </a:cxn>
                  <a:cxn ang="0">
                    <a:pos x="14" y="131"/>
                  </a:cxn>
                  <a:cxn ang="0">
                    <a:pos x="28" y="131"/>
                  </a:cxn>
                  <a:cxn ang="0">
                    <a:pos x="36" y="129"/>
                  </a:cxn>
                  <a:cxn ang="0">
                    <a:pos x="43" y="129"/>
                  </a:cxn>
                  <a:cxn ang="0">
                    <a:pos x="52" y="127"/>
                  </a:cxn>
                  <a:cxn ang="0">
                    <a:pos x="60" y="124"/>
                  </a:cxn>
                  <a:cxn ang="0">
                    <a:pos x="67" y="124"/>
                  </a:cxn>
                  <a:cxn ang="0">
                    <a:pos x="76" y="122"/>
                  </a:cxn>
                  <a:cxn ang="0">
                    <a:pos x="84" y="120"/>
                  </a:cxn>
                  <a:cxn ang="0">
                    <a:pos x="91" y="117"/>
                  </a:cxn>
                  <a:cxn ang="0">
                    <a:pos x="98" y="117"/>
                  </a:cxn>
                  <a:cxn ang="0">
                    <a:pos x="105" y="115"/>
                  </a:cxn>
                  <a:cxn ang="0">
                    <a:pos x="110" y="112"/>
                  </a:cxn>
                  <a:cxn ang="0">
                    <a:pos x="115" y="112"/>
                  </a:cxn>
                  <a:cxn ang="0">
                    <a:pos x="115" y="69"/>
                  </a:cxn>
                  <a:cxn ang="0">
                    <a:pos x="117" y="55"/>
                  </a:cxn>
                  <a:cxn ang="0">
                    <a:pos x="117" y="43"/>
                  </a:cxn>
                  <a:cxn ang="0">
                    <a:pos x="120" y="28"/>
                  </a:cxn>
                  <a:cxn ang="0">
                    <a:pos x="120" y="14"/>
                  </a:cxn>
                  <a:cxn ang="0">
                    <a:pos x="122" y="0"/>
                  </a:cxn>
                  <a:cxn ang="0">
                    <a:pos x="110" y="0"/>
                  </a:cxn>
                  <a:cxn ang="0">
                    <a:pos x="103" y="2"/>
                  </a:cxn>
                  <a:cxn ang="0">
                    <a:pos x="86" y="2"/>
                  </a:cxn>
                  <a:cxn ang="0">
                    <a:pos x="79" y="4"/>
                  </a:cxn>
                  <a:cxn ang="0">
                    <a:pos x="72" y="4"/>
                  </a:cxn>
                  <a:cxn ang="0">
                    <a:pos x="62" y="7"/>
                  </a:cxn>
                  <a:cxn ang="0">
                    <a:pos x="48" y="11"/>
                  </a:cxn>
                  <a:cxn ang="0">
                    <a:pos x="38" y="11"/>
                  </a:cxn>
                </a:cxnLst>
                <a:rect l="0" t="0" r="r" b="b"/>
                <a:pathLst>
                  <a:path w="123" h="132">
                    <a:moveTo>
                      <a:pt x="38" y="11"/>
                    </a:moveTo>
                    <a:lnTo>
                      <a:pt x="24" y="16"/>
                    </a:lnTo>
                    <a:lnTo>
                      <a:pt x="16" y="19"/>
                    </a:lnTo>
                    <a:lnTo>
                      <a:pt x="12" y="19"/>
                    </a:lnTo>
                    <a:lnTo>
                      <a:pt x="4" y="21"/>
                    </a:lnTo>
                    <a:lnTo>
                      <a:pt x="2" y="50"/>
                    </a:lnTo>
                    <a:lnTo>
                      <a:pt x="0" y="76"/>
                    </a:lnTo>
                    <a:lnTo>
                      <a:pt x="0" y="103"/>
                    </a:lnTo>
                    <a:lnTo>
                      <a:pt x="4" y="129"/>
                    </a:lnTo>
                    <a:lnTo>
                      <a:pt x="9" y="129"/>
                    </a:lnTo>
                    <a:lnTo>
                      <a:pt x="14" y="131"/>
                    </a:lnTo>
                    <a:lnTo>
                      <a:pt x="28" y="131"/>
                    </a:lnTo>
                    <a:lnTo>
                      <a:pt x="36" y="129"/>
                    </a:lnTo>
                    <a:lnTo>
                      <a:pt x="43" y="129"/>
                    </a:lnTo>
                    <a:lnTo>
                      <a:pt x="52" y="127"/>
                    </a:lnTo>
                    <a:lnTo>
                      <a:pt x="60" y="124"/>
                    </a:lnTo>
                    <a:lnTo>
                      <a:pt x="67" y="124"/>
                    </a:lnTo>
                    <a:lnTo>
                      <a:pt x="76" y="122"/>
                    </a:lnTo>
                    <a:lnTo>
                      <a:pt x="84" y="120"/>
                    </a:lnTo>
                    <a:lnTo>
                      <a:pt x="91" y="117"/>
                    </a:lnTo>
                    <a:lnTo>
                      <a:pt x="98" y="117"/>
                    </a:lnTo>
                    <a:lnTo>
                      <a:pt x="105" y="115"/>
                    </a:lnTo>
                    <a:lnTo>
                      <a:pt x="110" y="112"/>
                    </a:lnTo>
                    <a:lnTo>
                      <a:pt x="115" y="112"/>
                    </a:lnTo>
                    <a:lnTo>
                      <a:pt x="115" y="69"/>
                    </a:lnTo>
                    <a:lnTo>
                      <a:pt x="117" y="55"/>
                    </a:lnTo>
                    <a:lnTo>
                      <a:pt x="117" y="43"/>
                    </a:lnTo>
                    <a:lnTo>
                      <a:pt x="120" y="28"/>
                    </a:lnTo>
                    <a:lnTo>
                      <a:pt x="120" y="14"/>
                    </a:lnTo>
                    <a:lnTo>
                      <a:pt x="122" y="0"/>
                    </a:lnTo>
                    <a:lnTo>
                      <a:pt x="110" y="0"/>
                    </a:lnTo>
                    <a:lnTo>
                      <a:pt x="103" y="2"/>
                    </a:lnTo>
                    <a:lnTo>
                      <a:pt x="86" y="2"/>
                    </a:lnTo>
                    <a:lnTo>
                      <a:pt x="79" y="4"/>
                    </a:lnTo>
                    <a:lnTo>
                      <a:pt x="72" y="4"/>
                    </a:lnTo>
                    <a:lnTo>
                      <a:pt x="62" y="7"/>
                    </a:lnTo>
                    <a:lnTo>
                      <a:pt x="48" y="11"/>
                    </a:lnTo>
                    <a:lnTo>
                      <a:pt x="38" y="11"/>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7" name="Freeform 1833"/>
              <p:cNvSpPr>
                <a:spLocks/>
              </p:cNvSpPr>
              <p:nvPr/>
            </p:nvSpPr>
            <p:spPr bwMode="auto">
              <a:xfrm>
                <a:off x="4269" y="6607"/>
                <a:ext cx="118" cy="125"/>
              </a:xfrm>
              <a:custGeom>
                <a:avLst/>
                <a:gdLst/>
                <a:ahLst/>
                <a:cxnLst>
                  <a:cxn ang="0">
                    <a:pos x="0" y="71"/>
                  </a:cxn>
                  <a:cxn ang="0">
                    <a:pos x="2" y="96"/>
                  </a:cxn>
                  <a:cxn ang="0">
                    <a:pos x="4" y="122"/>
                  </a:cxn>
                  <a:cxn ang="0">
                    <a:pos x="14" y="122"/>
                  </a:cxn>
                  <a:cxn ang="0">
                    <a:pos x="21" y="124"/>
                  </a:cxn>
                  <a:cxn ang="0">
                    <a:pos x="28" y="122"/>
                  </a:cxn>
                  <a:cxn ang="0">
                    <a:pos x="36" y="122"/>
                  </a:cxn>
                  <a:cxn ang="0">
                    <a:pos x="43" y="120"/>
                  </a:cxn>
                  <a:cxn ang="0">
                    <a:pos x="50" y="120"/>
                  </a:cxn>
                  <a:cxn ang="0">
                    <a:pos x="57" y="117"/>
                  </a:cxn>
                  <a:cxn ang="0">
                    <a:pos x="72" y="112"/>
                  </a:cxn>
                  <a:cxn ang="0">
                    <a:pos x="81" y="112"/>
                  </a:cxn>
                  <a:cxn ang="0">
                    <a:pos x="86" y="110"/>
                  </a:cxn>
                  <a:cxn ang="0">
                    <a:pos x="93" y="107"/>
                  </a:cxn>
                  <a:cxn ang="0">
                    <a:pos x="100" y="105"/>
                  </a:cxn>
                  <a:cxn ang="0">
                    <a:pos x="105" y="103"/>
                  </a:cxn>
                  <a:cxn ang="0">
                    <a:pos x="110" y="103"/>
                  </a:cxn>
                  <a:cxn ang="0">
                    <a:pos x="110" y="76"/>
                  </a:cxn>
                  <a:cxn ang="0">
                    <a:pos x="112" y="64"/>
                  </a:cxn>
                  <a:cxn ang="0">
                    <a:pos x="112" y="50"/>
                  </a:cxn>
                  <a:cxn ang="0">
                    <a:pos x="115" y="38"/>
                  </a:cxn>
                  <a:cxn ang="0">
                    <a:pos x="115" y="26"/>
                  </a:cxn>
                  <a:cxn ang="0">
                    <a:pos x="117" y="14"/>
                  </a:cxn>
                  <a:cxn ang="0">
                    <a:pos x="117" y="0"/>
                  </a:cxn>
                  <a:cxn ang="0">
                    <a:pos x="105" y="0"/>
                  </a:cxn>
                  <a:cxn ang="0">
                    <a:pos x="98" y="2"/>
                  </a:cxn>
                  <a:cxn ang="0">
                    <a:pos x="91" y="2"/>
                  </a:cxn>
                  <a:cxn ang="0">
                    <a:pos x="84" y="4"/>
                  </a:cxn>
                  <a:cxn ang="0">
                    <a:pos x="76" y="4"/>
                  </a:cxn>
                  <a:cxn ang="0">
                    <a:pos x="69" y="7"/>
                  </a:cxn>
                  <a:cxn ang="0">
                    <a:pos x="62" y="7"/>
                  </a:cxn>
                  <a:cxn ang="0">
                    <a:pos x="52" y="9"/>
                  </a:cxn>
                  <a:cxn ang="0">
                    <a:pos x="38" y="14"/>
                  </a:cxn>
                  <a:cxn ang="0">
                    <a:pos x="31" y="14"/>
                  </a:cxn>
                  <a:cxn ang="0">
                    <a:pos x="24" y="16"/>
                  </a:cxn>
                  <a:cxn ang="0">
                    <a:pos x="16" y="19"/>
                  </a:cxn>
                  <a:cxn ang="0">
                    <a:pos x="9" y="21"/>
                  </a:cxn>
                  <a:cxn ang="0">
                    <a:pos x="4" y="21"/>
                  </a:cxn>
                  <a:cxn ang="0">
                    <a:pos x="2" y="47"/>
                  </a:cxn>
                  <a:cxn ang="0">
                    <a:pos x="0" y="71"/>
                  </a:cxn>
                </a:cxnLst>
                <a:rect l="0" t="0" r="r" b="b"/>
                <a:pathLst>
                  <a:path w="118" h="125">
                    <a:moveTo>
                      <a:pt x="0" y="71"/>
                    </a:moveTo>
                    <a:lnTo>
                      <a:pt x="2" y="96"/>
                    </a:lnTo>
                    <a:lnTo>
                      <a:pt x="4" y="122"/>
                    </a:lnTo>
                    <a:lnTo>
                      <a:pt x="14" y="122"/>
                    </a:lnTo>
                    <a:lnTo>
                      <a:pt x="21" y="124"/>
                    </a:lnTo>
                    <a:lnTo>
                      <a:pt x="28" y="122"/>
                    </a:lnTo>
                    <a:lnTo>
                      <a:pt x="36" y="122"/>
                    </a:lnTo>
                    <a:lnTo>
                      <a:pt x="43" y="120"/>
                    </a:lnTo>
                    <a:lnTo>
                      <a:pt x="50" y="120"/>
                    </a:lnTo>
                    <a:lnTo>
                      <a:pt x="57" y="117"/>
                    </a:lnTo>
                    <a:lnTo>
                      <a:pt x="72" y="112"/>
                    </a:lnTo>
                    <a:lnTo>
                      <a:pt x="81" y="112"/>
                    </a:lnTo>
                    <a:lnTo>
                      <a:pt x="86" y="110"/>
                    </a:lnTo>
                    <a:lnTo>
                      <a:pt x="93" y="107"/>
                    </a:lnTo>
                    <a:lnTo>
                      <a:pt x="100" y="105"/>
                    </a:lnTo>
                    <a:lnTo>
                      <a:pt x="105" y="103"/>
                    </a:lnTo>
                    <a:lnTo>
                      <a:pt x="110" y="103"/>
                    </a:lnTo>
                    <a:lnTo>
                      <a:pt x="110" y="76"/>
                    </a:lnTo>
                    <a:lnTo>
                      <a:pt x="112" y="64"/>
                    </a:lnTo>
                    <a:lnTo>
                      <a:pt x="112" y="50"/>
                    </a:lnTo>
                    <a:lnTo>
                      <a:pt x="115" y="38"/>
                    </a:lnTo>
                    <a:lnTo>
                      <a:pt x="115" y="26"/>
                    </a:lnTo>
                    <a:lnTo>
                      <a:pt x="117" y="14"/>
                    </a:lnTo>
                    <a:lnTo>
                      <a:pt x="117" y="0"/>
                    </a:lnTo>
                    <a:lnTo>
                      <a:pt x="105" y="0"/>
                    </a:lnTo>
                    <a:lnTo>
                      <a:pt x="98" y="2"/>
                    </a:lnTo>
                    <a:lnTo>
                      <a:pt x="91" y="2"/>
                    </a:lnTo>
                    <a:lnTo>
                      <a:pt x="84" y="4"/>
                    </a:lnTo>
                    <a:lnTo>
                      <a:pt x="76" y="4"/>
                    </a:lnTo>
                    <a:lnTo>
                      <a:pt x="69" y="7"/>
                    </a:lnTo>
                    <a:lnTo>
                      <a:pt x="62" y="7"/>
                    </a:lnTo>
                    <a:lnTo>
                      <a:pt x="52" y="9"/>
                    </a:lnTo>
                    <a:lnTo>
                      <a:pt x="38" y="14"/>
                    </a:lnTo>
                    <a:lnTo>
                      <a:pt x="31" y="14"/>
                    </a:lnTo>
                    <a:lnTo>
                      <a:pt x="24" y="16"/>
                    </a:lnTo>
                    <a:lnTo>
                      <a:pt x="16" y="19"/>
                    </a:lnTo>
                    <a:lnTo>
                      <a:pt x="9" y="21"/>
                    </a:lnTo>
                    <a:lnTo>
                      <a:pt x="4" y="21"/>
                    </a:lnTo>
                    <a:lnTo>
                      <a:pt x="2" y="47"/>
                    </a:lnTo>
                    <a:lnTo>
                      <a:pt x="0" y="71"/>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8" name="Freeform 1834"/>
              <p:cNvSpPr>
                <a:spLocks/>
              </p:cNvSpPr>
              <p:nvPr/>
            </p:nvSpPr>
            <p:spPr bwMode="auto">
              <a:xfrm>
                <a:off x="4272" y="6607"/>
                <a:ext cx="110" cy="115"/>
              </a:xfrm>
              <a:custGeom>
                <a:avLst/>
                <a:gdLst/>
                <a:ahLst/>
                <a:cxnLst>
                  <a:cxn ang="0">
                    <a:pos x="31" y="115"/>
                  </a:cxn>
                  <a:cxn ang="0">
                    <a:pos x="45" y="110"/>
                  </a:cxn>
                  <a:cxn ang="0">
                    <a:pos x="52" y="110"/>
                  </a:cxn>
                  <a:cxn ang="0">
                    <a:pos x="60" y="107"/>
                  </a:cxn>
                  <a:cxn ang="0">
                    <a:pos x="67" y="105"/>
                  </a:cxn>
                  <a:cxn ang="0">
                    <a:pos x="88" y="98"/>
                  </a:cxn>
                  <a:cxn ang="0">
                    <a:pos x="93" y="96"/>
                  </a:cxn>
                  <a:cxn ang="0">
                    <a:pos x="100" y="96"/>
                  </a:cxn>
                  <a:cxn ang="0">
                    <a:pos x="103" y="93"/>
                  </a:cxn>
                  <a:cxn ang="0">
                    <a:pos x="103" y="81"/>
                  </a:cxn>
                  <a:cxn ang="0">
                    <a:pos x="105" y="69"/>
                  </a:cxn>
                  <a:cxn ang="0">
                    <a:pos x="105" y="47"/>
                  </a:cxn>
                  <a:cxn ang="0">
                    <a:pos x="108" y="36"/>
                  </a:cxn>
                  <a:cxn ang="0">
                    <a:pos x="110" y="26"/>
                  </a:cxn>
                  <a:cxn ang="0">
                    <a:pos x="110" y="0"/>
                  </a:cxn>
                  <a:cxn ang="0">
                    <a:pos x="105" y="0"/>
                  </a:cxn>
                  <a:cxn ang="0">
                    <a:pos x="100" y="2"/>
                  </a:cxn>
                  <a:cxn ang="0">
                    <a:pos x="86" y="2"/>
                  </a:cxn>
                  <a:cxn ang="0">
                    <a:pos x="79" y="4"/>
                  </a:cxn>
                  <a:cxn ang="0">
                    <a:pos x="71" y="4"/>
                  </a:cxn>
                  <a:cxn ang="0">
                    <a:pos x="57" y="9"/>
                  </a:cxn>
                  <a:cxn ang="0">
                    <a:pos x="50" y="9"/>
                  </a:cxn>
                  <a:cxn ang="0">
                    <a:pos x="40" y="11"/>
                  </a:cxn>
                  <a:cxn ang="0">
                    <a:pos x="33" y="14"/>
                  </a:cxn>
                  <a:cxn ang="0">
                    <a:pos x="26" y="14"/>
                  </a:cxn>
                  <a:cxn ang="0">
                    <a:pos x="19" y="16"/>
                  </a:cxn>
                  <a:cxn ang="0">
                    <a:pos x="14" y="19"/>
                  </a:cxn>
                  <a:cxn ang="0">
                    <a:pos x="7" y="21"/>
                  </a:cxn>
                  <a:cxn ang="0">
                    <a:pos x="2" y="23"/>
                  </a:cxn>
                  <a:cxn ang="0">
                    <a:pos x="0" y="45"/>
                  </a:cxn>
                  <a:cxn ang="0">
                    <a:pos x="0" y="91"/>
                  </a:cxn>
                  <a:cxn ang="0">
                    <a:pos x="2" y="115"/>
                  </a:cxn>
                  <a:cxn ang="0">
                    <a:pos x="31" y="115"/>
                  </a:cxn>
                </a:cxnLst>
                <a:rect l="0" t="0" r="r" b="b"/>
                <a:pathLst>
                  <a:path w="110" h="115">
                    <a:moveTo>
                      <a:pt x="31" y="115"/>
                    </a:moveTo>
                    <a:lnTo>
                      <a:pt x="45" y="110"/>
                    </a:lnTo>
                    <a:lnTo>
                      <a:pt x="52" y="110"/>
                    </a:lnTo>
                    <a:lnTo>
                      <a:pt x="60" y="107"/>
                    </a:lnTo>
                    <a:lnTo>
                      <a:pt x="67" y="105"/>
                    </a:lnTo>
                    <a:lnTo>
                      <a:pt x="88" y="98"/>
                    </a:lnTo>
                    <a:lnTo>
                      <a:pt x="93" y="96"/>
                    </a:lnTo>
                    <a:lnTo>
                      <a:pt x="100" y="96"/>
                    </a:lnTo>
                    <a:lnTo>
                      <a:pt x="103" y="93"/>
                    </a:lnTo>
                    <a:lnTo>
                      <a:pt x="103" y="81"/>
                    </a:lnTo>
                    <a:lnTo>
                      <a:pt x="105" y="69"/>
                    </a:lnTo>
                    <a:lnTo>
                      <a:pt x="105" y="47"/>
                    </a:lnTo>
                    <a:lnTo>
                      <a:pt x="108" y="36"/>
                    </a:lnTo>
                    <a:lnTo>
                      <a:pt x="110" y="26"/>
                    </a:lnTo>
                    <a:lnTo>
                      <a:pt x="110" y="0"/>
                    </a:lnTo>
                    <a:lnTo>
                      <a:pt x="105" y="0"/>
                    </a:lnTo>
                    <a:lnTo>
                      <a:pt x="100" y="2"/>
                    </a:lnTo>
                    <a:lnTo>
                      <a:pt x="86" y="2"/>
                    </a:lnTo>
                    <a:lnTo>
                      <a:pt x="79" y="4"/>
                    </a:lnTo>
                    <a:lnTo>
                      <a:pt x="71" y="4"/>
                    </a:lnTo>
                    <a:lnTo>
                      <a:pt x="57" y="9"/>
                    </a:lnTo>
                    <a:lnTo>
                      <a:pt x="50" y="9"/>
                    </a:lnTo>
                    <a:lnTo>
                      <a:pt x="40" y="11"/>
                    </a:lnTo>
                    <a:lnTo>
                      <a:pt x="33" y="14"/>
                    </a:lnTo>
                    <a:lnTo>
                      <a:pt x="26" y="14"/>
                    </a:lnTo>
                    <a:lnTo>
                      <a:pt x="19" y="16"/>
                    </a:lnTo>
                    <a:lnTo>
                      <a:pt x="14" y="19"/>
                    </a:lnTo>
                    <a:lnTo>
                      <a:pt x="7" y="21"/>
                    </a:lnTo>
                    <a:lnTo>
                      <a:pt x="2" y="23"/>
                    </a:lnTo>
                    <a:lnTo>
                      <a:pt x="0" y="45"/>
                    </a:lnTo>
                    <a:lnTo>
                      <a:pt x="0" y="91"/>
                    </a:lnTo>
                    <a:lnTo>
                      <a:pt x="2" y="115"/>
                    </a:lnTo>
                    <a:lnTo>
                      <a:pt x="31" y="11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9" name="Freeform 1835"/>
              <p:cNvSpPr>
                <a:spLocks/>
              </p:cNvSpPr>
              <p:nvPr/>
            </p:nvSpPr>
            <p:spPr bwMode="auto">
              <a:xfrm>
                <a:off x="4276" y="6619"/>
                <a:ext cx="166" cy="31"/>
              </a:xfrm>
              <a:custGeom>
                <a:avLst/>
                <a:gdLst/>
                <a:ahLst/>
                <a:cxnLst>
                  <a:cxn ang="0">
                    <a:pos x="148" y="9"/>
                  </a:cxn>
                  <a:cxn ang="0">
                    <a:pos x="165" y="0"/>
                  </a:cxn>
                  <a:cxn ang="0">
                    <a:pos x="151" y="4"/>
                  </a:cxn>
                  <a:cxn ang="0">
                    <a:pos x="120" y="7"/>
                  </a:cxn>
                  <a:cxn ang="0">
                    <a:pos x="43" y="16"/>
                  </a:cxn>
                  <a:cxn ang="0">
                    <a:pos x="0" y="26"/>
                  </a:cxn>
                  <a:cxn ang="0">
                    <a:pos x="7" y="31"/>
                  </a:cxn>
                  <a:cxn ang="0">
                    <a:pos x="148" y="9"/>
                  </a:cxn>
                </a:cxnLst>
                <a:rect l="0" t="0" r="r" b="b"/>
                <a:pathLst>
                  <a:path w="166" h="31">
                    <a:moveTo>
                      <a:pt x="148" y="9"/>
                    </a:moveTo>
                    <a:lnTo>
                      <a:pt x="165" y="0"/>
                    </a:lnTo>
                    <a:lnTo>
                      <a:pt x="151" y="4"/>
                    </a:lnTo>
                    <a:lnTo>
                      <a:pt x="120" y="7"/>
                    </a:lnTo>
                    <a:lnTo>
                      <a:pt x="43"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0" name="Freeform 1836"/>
              <p:cNvSpPr>
                <a:spLocks/>
              </p:cNvSpPr>
              <p:nvPr/>
            </p:nvSpPr>
            <p:spPr bwMode="auto">
              <a:xfrm>
                <a:off x="4279" y="6628"/>
                <a:ext cx="146" cy="171"/>
              </a:xfrm>
              <a:custGeom>
                <a:avLst/>
                <a:gdLst/>
                <a:ahLst/>
                <a:cxnLst>
                  <a:cxn ang="0">
                    <a:pos x="67" y="167"/>
                  </a:cxn>
                  <a:cxn ang="0">
                    <a:pos x="74" y="170"/>
                  </a:cxn>
                  <a:cxn ang="0">
                    <a:pos x="100" y="170"/>
                  </a:cxn>
                  <a:cxn ang="0">
                    <a:pos x="110" y="167"/>
                  </a:cxn>
                  <a:cxn ang="0">
                    <a:pos x="136" y="167"/>
                  </a:cxn>
                  <a:cxn ang="0">
                    <a:pos x="146" y="165"/>
                  </a:cxn>
                  <a:cxn ang="0">
                    <a:pos x="143" y="122"/>
                  </a:cxn>
                  <a:cxn ang="0">
                    <a:pos x="143" y="38"/>
                  </a:cxn>
                  <a:cxn ang="0">
                    <a:pos x="146" y="0"/>
                  </a:cxn>
                  <a:cxn ang="0">
                    <a:pos x="120" y="0"/>
                  </a:cxn>
                  <a:cxn ang="0">
                    <a:pos x="110" y="2"/>
                  </a:cxn>
                  <a:cxn ang="0">
                    <a:pos x="91" y="2"/>
                  </a:cxn>
                  <a:cxn ang="0">
                    <a:pos x="83" y="4"/>
                  </a:cxn>
                  <a:cxn ang="0">
                    <a:pos x="74" y="4"/>
                  </a:cxn>
                  <a:cxn ang="0">
                    <a:pos x="64" y="7"/>
                  </a:cxn>
                  <a:cxn ang="0">
                    <a:pos x="57" y="7"/>
                  </a:cxn>
                  <a:cxn ang="0">
                    <a:pos x="48" y="9"/>
                  </a:cxn>
                  <a:cxn ang="0">
                    <a:pos x="38" y="9"/>
                  </a:cxn>
                  <a:cxn ang="0">
                    <a:pos x="31" y="12"/>
                  </a:cxn>
                  <a:cxn ang="0">
                    <a:pos x="21" y="14"/>
                  </a:cxn>
                  <a:cxn ang="0">
                    <a:pos x="11" y="14"/>
                  </a:cxn>
                  <a:cxn ang="0">
                    <a:pos x="4" y="16"/>
                  </a:cxn>
                  <a:cxn ang="0">
                    <a:pos x="2" y="33"/>
                  </a:cxn>
                  <a:cxn ang="0">
                    <a:pos x="2" y="50"/>
                  </a:cxn>
                  <a:cxn ang="0">
                    <a:pos x="0" y="69"/>
                  </a:cxn>
                  <a:cxn ang="0">
                    <a:pos x="0" y="124"/>
                  </a:cxn>
                  <a:cxn ang="0">
                    <a:pos x="4" y="167"/>
                  </a:cxn>
                  <a:cxn ang="0">
                    <a:pos x="67" y="167"/>
                  </a:cxn>
                </a:cxnLst>
                <a:rect l="0" t="0" r="r" b="b"/>
                <a:pathLst>
                  <a:path w="146" h="171">
                    <a:moveTo>
                      <a:pt x="67" y="167"/>
                    </a:moveTo>
                    <a:lnTo>
                      <a:pt x="74" y="170"/>
                    </a:lnTo>
                    <a:lnTo>
                      <a:pt x="100" y="170"/>
                    </a:lnTo>
                    <a:lnTo>
                      <a:pt x="110" y="167"/>
                    </a:lnTo>
                    <a:lnTo>
                      <a:pt x="136" y="167"/>
                    </a:lnTo>
                    <a:lnTo>
                      <a:pt x="146" y="165"/>
                    </a:lnTo>
                    <a:lnTo>
                      <a:pt x="143" y="122"/>
                    </a:lnTo>
                    <a:lnTo>
                      <a:pt x="143" y="38"/>
                    </a:lnTo>
                    <a:lnTo>
                      <a:pt x="146" y="0"/>
                    </a:lnTo>
                    <a:lnTo>
                      <a:pt x="120" y="0"/>
                    </a:lnTo>
                    <a:lnTo>
                      <a:pt x="110" y="2"/>
                    </a:lnTo>
                    <a:lnTo>
                      <a:pt x="91" y="2"/>
                    </a:lnTo>
                    <a:lnTo>
                      <a:pt x="83" y="4"/>
                    </a:lnTo>
                    <a:lnTo>
                      <a:pt x="74" y="4"/>
                    </a:lnTo>
                    <a:lnTo>
                      <a:pt x="64" y="7"/>
                    </a:lnTo>
                    <a:lnTo>
                      <a:pt x="57" y="7"/>
                    </a:lnTo>
                    <a:lnTo>
                      <a:pt x="48" y="9"/>
                    </a:lnTo>
                    <a:lnTo>
                      <a:pt x="38" y="9"/>
                    </a:lnTo>
                    <a:lnTo>
                      <a:pt x="31" y="12"/>
                    </a:lnTo>
                    <a:lnTo>
                      <a:pt x="21" y="14"/>
                    </a:lnTo>
                    <a:lnTo>
                      <a:pt x="11" y="14"/>
                    </a:lnTo>
                    <a:lnTo>
                      <a:pt x="4" y="16"/>
                    </a:lnTo>
                    <a:lnTo>
                      <a:pt x="2" y="33"/>
                    </a:lnTo>
                    <a:lnTo>
                      <a:pt x="2" y="50"/>
                    </a:lnTo>
                    <a:lnTo>
                      <a:pt x="0" y="69"/>
                    </a:lnTo>
                    <a:lnTo>
                      <a:pt x="0" y="124"/>
                    </a:lnTo>
                    <a:lnTo>
                      <a:pt x="4" y="167"/>
                    </a:lnTo>
                    <a:lnTo>
                      <a:pt x="67" y="16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1" name="Freeform 1837"/>
              <p:cNvSpPr>
                <a:spLocks/>
              </p:cNvSpPr>
              <p:nvPr/>
            </p:nvSpPr>
            <p:spPr bwMode="auto">
              <a:xfrm>
                <a:off x="4281" y="6631"/>
                <a:ext cx="139" cy="163"/>
              </a:xfrm>
              <a:custGeom>
                <a:avLst/>
                <a:gdLst/>
                <a:ahLst/>
                <a:cxnLst>
                  <a:cxn ang="0">
                    <a:pos x="2" y="139"/>
                  </a:cxn>
                  <a:cxn ang="0">
                    <a:pos x="4" y="160"/>
                  </a:cxn>
                  <a:cxn ang="0">
                    <a:pos x="28" y="160"/>
                  </a:cxn>
                  <a:cxn ang="0">
                    <a:pos x="38" y="163"/>
                  </a:cxn>
                  <a:cxn ang="0">
                    <a:pos x="115" y="163"/>
                  </a:cxn>
                  <a:cxn ang="0">
                    <a:pos x="122" y="160"/>
                  </a:cxn>
                  <a:cxn ang="0">
                    <a:pos x="129" y="160"/>
                  </a:cxn>
                  <a:cxn ang="0">
                    <a:pos x="139" y="158"/>
                  </a:cxn>
                  <a:cxn ang="0">
                    <a:pos x="139" y="0"/>
                  </a:cxn>
                  <a:cxn ang="0">
                    <a:pos x="129" y="0"/>
                  </a:cxn>
                  <a:cxn ang="0">
                    <a:pos x="122" y="2"/>
                  </a:cxn>
                  <a:cxn ang="0">
                    <a:pos x="95" y="2"/>
                  </a:cxn>
                  <a:cxn ang="0">
                    <a:pos x="88" y="4"/>
                  </a:cxn>
                  <a:cxn ang="0">
                    <a:pos x="71" y="4"/>
                  </a:cxn>
                  <a:cxn ang="0">
                    <a:pos x="62" y="7"/>
                  </a:cxn>
                  <a:cxn ang="0">
                    <a:pos x="55" y="7"/>
                  </a:cxn>
                  <a:cxn ang="0">
                    <a:pos x="45" y="9"/>
                  </a:cxn>
                  <a:cxn ang="0">
                    <a:pos x="38" y="9"/>
                  </a:cxn>
                  <a:cxn ang="0">
                    <a:pos x="28" y="12"/>
                  </a:cxn>
                  <a:cxn ang="0">
                    <a:pos x="21" y="14"/>
                  </a:cxn>
                  <a:cxn ang="0">
                    <a:pos x="11" y="14"/>
                  </a:cxn>
                  <a:cxn ang="0">
                    <a:pos x="4" y="16"/>
                  </a:cxn>
                  <a:cxn ang="0">
                    <a:pos x="2" y="33"/>
                  </a:cxn>
                  <a:cxn ang="0">
                    <a:pos x="2" y="50"/>
                  </a:cxn>
                  <a:cxn ang="0">
                    <a:pos x="0" y="67"/>
                  </a:cxn>
                  <a:cxn ang="0">
                    <a:pos x="0" y="120"/>
                  </a:cxn>
                  <a:cxn ang="0">
                    <a:pos x="2" y="139"/>
                  </a:cxn>
                </a:cxnLst>
                <a:rect l="0" t="0" r="r" b="b"/>
                <a:pathLst>
                  <a:path w="139" h="163">
                    <a:moveTo>
                      <a:pt x="2" y="139"/>
                    </a:moveTo>
                    <a:lnTo>
                      <a:pt x="4" y="160"/>
                    </a:lnTo>
                    <a:lnTo>
                      <a:pt x="28" y="160"/>
                    </a:lnTo>
                    <a:lnTo>
                      <a:pt x="38" y="163"/>
                    </a:lnTo>
                    <a:lnTo>
                      <a:pt x="115" y="163"/>
                    </a:lnTo>
                    <a:lnTo>
                      <a:pt x="122" y="160"/>
                    </a:lnTo>
                    <a:lnTo>
                      <a:pt x="129" y="160"/>
                    </a:lnTo>
                    <a:lnTo>
                      <a:pt x="139" y="158"/>
                    </a:lnTo>
                    <a:lnTo>
                      <a:pt x="139" y="0"/>
                    </a:lnTo>
                    <a:lnTo>
                      <a:pt x="129" y="0"/>
                    </a:lnTo>
                    <a:lnTo>
                      <a:pt x="122" y="2"/>
                    </a:lnTo>
                    <a:lnTo>
                      <a:pt x="95" y="2"/>
                    </a:lnTo>
                    <a:lnTo>
                      <a:pt x="88" y="4"/>
                    </a:lnTo>
                    <a:lnTo>
                      <a:pt x="71" y="4"/>
                    </a:lnTo>
                    <a:lnTo>
                      <a:pt x="62" y="7"/>
                    </a:lnTo>
                    <a:lnTo>
                      <a:pt x="55" y="7"/>
                    </a:lnTo>
                    <a:lnTo>
                      <a:pt x="45" y="9"/>
                    </a:lnTo>
                    <a:lnTo>
                      <a:pt x="38" y="9"/>
                    </a:lnTo>
                    <a:lnTo>
                      <a:pt x="28" y="12"/>
                    </a:lnTo>
                    <a:lnTo>
                      <a:pt x="21" y="14"/>
                    </a:lnTo>
                    <a:lnTo>
                      <a:pt x="11" y="14"/>
                    </a:lnTo>
                    <a:lnTo>
                      <a:pt x="4" y="16"/>
                    </a:lnTo>
                    <a:lnTo>
                      <a:pt x="2" y="33"/>
                    </a:lnTo>
                    <a:lnTo>
                      <a:pt x="2" y="50"/>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2" name="Freeform 1838"/>
              <p:cNvSpPr>
                <a:spLocks/>
              </p:cNvSpPr>
              <p:nvPr/>
            </p:nvSpPr>
            <p:spPr bwMode="auto">
              <a:xfrm>
                <a:off x="4284" y="6636"/>
                <a:ext cx="132" cy="156"/>
              </a:xfrm>
              <a:custGeom>
                <a:avLst/>
                <a:gdLst/>
                <a:ahLst/>
                <a:cxnLst>
                  <a:cxn ang="0">
                    <a:pos x="2" y="31"/>
                  </a:cxn>
                  <a:cxn ang="0">
                    <a:pos x="0" y="45"/>
                  </a:cxn>
                  <a:cxn ang="0">
                    <a:pos x="0" y="112"/>
                  </a:cxn>
                  <a:cxn ang="0">
                    <a:pos x="4" y="151"/>
                  </a:cxn>
                  <a:cxn ang="0">
                    <a:pos x="12" y="151"/>
                  </a:cxn>
                  <a:cxn ang="0">
                    <a:pos x="21" y="153"/>
                  </a:cxn>
                  <a:cxn ang="0">
                    <a:pos x="45" y="153"/>
                  </a:cxn>
                  <a:cxn ang="0">
                    <a:pos x="52" y="156"/>
                  </a:cxn>
                  <a:cxn ang="0">
                    <a:pos x="84" y="156"/>
                  </a:cxn>
                  <a:cxn ang="0">
                    <a:pos x="93" y="153"/>
                  </a:cxn>
                  <a:cxn ang="0">
                    <a:pos x="117" y="153"/>
                  </a:cxn>
                  <a:cxn ang="0">
                    <a:pos x="124" y="151"/>
                  </a:cxn>
                  <a:cxn ang="0">
                    <a:pos x="132" y="151"/>
                  </a:cxn>
                  <a:cxn ang="0">
                    <a:pos x="132" y="0"/>
                  </a:cxn>
                  <a:cxn ang="0">
                    <a:pos x="91" y="0"/>
                  </a:cxn>
                  <a:cxn ang="0">
                    <a:pos x="84" y="2"/>
                  </a:cxn>
                  <a:cxn ang="0">
                    <a:pos x="67" y="2"/>
                  </a:cxn>
                  <a:cxn ang="0">
                    <a:pos x="60" y="4"/>
                  </a:cxn>
                  <a:cxn ang="0">
                    <a:pos x="52" y="4"/>
                  </a:cxn>
                  <a:cxn ang="0">
                    <a:pos x="43" y="7"/>
                  </a:cxn>
                  <a:cxn ang="0">
                    <a:pos x="36" y="7"/>
                  </a:cxn>
                  <a:cxn ang="0">
                    <a:pos x="21" y="11"/>
                  </a:cxn>
                  <a:cxn ang="0">
                    <a:pos x="12" y="14"/>
                  </a:cxn>
                  <a:cxn ang="0">
                    <a:pos x="4" y="14"/>
                  </a:cxn>
                  <a:cxn ang="0">
                    <a:pos x="2" y="31"/>
                  </a:cxn>
                </a:cxnLst>
                <a:rect l="0" t="0" r="r" b="b"/>
                <a:pathLst>
                  <a:path w="132" h="156">
                    <a:moveTo>
                      <a:pt x="2" y="31"/>
                    </a:moveTo>
                    <a:lnTo>
                      <a:pt x="0" y="45"/>
                    </a:lnTo>
                    <a:lnTo>
                      <a:pt x="0" y="112"/>
                    </a:lnTo>
                    <a:lnTo>
                      <a:pt x="4" y="151"/>
                    </a:lnTo>
                    <a:lnTo>
                      <a:pt x="12" y="151"/>
                    </a:lnTo>
                    <a:lnTo>
                      <a:pt x="21" y="153"/>
                    </a:lnTo>
                    <a:lnTo>
                      <a:pt x="45" y="153"/>
                    </a:lnTo>
                    <a:lnTo>
                      <a:pt x="52" y="156"/>
                    </a:lnTo>
                    <a:lnTo>
                      <a:pt x="84" y="156"/>
                    </a:lnTo>
                    <a:lnTo>
                      <a:pt x="93" y="153"/>
                    </a:lnTo>
                    <a:lnTo>
                      <a:pt x="117" y="153"/>
                    </a:lnTo>
                    <a:lnTo>
                      <a:pt x="124" y="151"/>
                    </a:lnTo>
                    <a:lnTo>
                      <a:pt x="132" y="151"/>
                    </a:lnTo>
                    <a:lnTo>
                      <a:pt x="132" y="0"/>
                    </a:lnTo>
                    <a:lnTo>
                      <a:pt x="91" y="0"/>
                    </a:lnTo>
                    <a:lnTo>
                      <a:pt x="84" y="2"/>
                    </a:lnTo>
                    <a:lnTo>
                      <a:pt x="67" y="2"/>
                    </a:lnTo>
                    <a:lnTo>
                      <a:pt x="60" y="4"/>
                    </a:lnTo>
                    <a:lnTo>
                      <a:pt x="52" y="4"/>
                    </a:lnTo>
                    <a:lnTo>
                      <a:pt x="43" y="7"/>
                    </a:lnTo>
                    <a:lnTo>
                      <a:pt x="36" y="7"/>
                    </a:lnTo>
                    <a:lnTo>
                      <a:pt x="21" y="11"/>
                    </a:lnTo>
                    <a:lnTo>
                      <a:pt x="12" y="14"/>
                    </a:lnTo>
                    <a:lnTo>
                      <a:pt x="4" y="14"/>
                    </a:lnTo>
                    <a:lnTo>
                      <a:pt x="2" y="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3" name="Freeform 1839"/>
              <p:cNvSpPr>
                <a:spLocks/>
              </p:cNvSpPr>
              <p:nvPr/>
            </p:nvSpPr>
            <p:spPr bwMode="auto">
              <a:xfrm>
                <a:off x="4284" y="6638"/>
                <a:ext cx="129" cy="149"/>
              </a:xfrm>
              <a:custGeom>
                <a:avLst/>
                <a:gdLst/>
                <a:ahLst/>
                <a:cxnLst>
                  <a:cxn ang="0">
                    <a:pos x="4" y="124"/>
                  </a:cxn>
                  <a:cxn ang="0">
                    <a:pos x="7" y="143"/>
                  </a:cxn>
                  <a:cxn ang="0">
                    <a:pos x="14" y="146"/>
                  </a:cxn>
                  <a:cxn ang="0">
                    <a:pos x="31" y="146"/>
                  </a:cxn>
                  <a:cxn ang="0">
                    <a:pos x="38" y="148"/>
                  </a:cxn>
                  <a:cxn ang="0">
                    <a:pos x="98" y="148"/>
                  </a:cxn>
                  <a:cxn ang="0">
                    <a:pos x="105" y="146"/>
                  </a:cxn>
                  <a:cxn ang="0">
                    <a:pos x="112" y="146"/>
                  </a:cxn>
                  <a:cxn ang="0">
                    <a:pos x="120" y="143"/>
                  </a:cxn>
                  <a:cxn ang="0">
                    <a:pos x="127" y="143"/>
                  </a:cxn>
                  <a:cxn ang="0">
                    <a:pos x="129" y="105"/>
                  </a:cxn>
                  <a:cxn ang="0">
                    <a:pos x="129" y="33"/>
                  </a:cxn>
                  <a:cxn ang="0">
                    <a:pos x="127" y="0"/>
                  </a:cxn>
                  <a:cxn ang="0">
                    <a:pos x="98" y="0"/>
                  </a:cxn>
                  <a:cxn ang="0">
                    <a:pos x="91" y="2"/>
                  </a:cxn>
                  <a:cxn ang="0">
                    <a:pos x="67" y="2"/>
                  </a:cxn>
                  <a:cxn ang="0">
                    <a:pos x="60" y="4"/>
                  </a:cxn>
                  <a:cxn ang="0">
                    <a:pos x="52" y="4"/>
                  </a:cxn>
                  <a:cxn ang="0">
                    <a:pos x="45" y="7"/>
                  </a:cxn>
                  <a:cxn ang="0">
                    <a:pos x="38" y="7"/>
                  </a:cxn>
                  <a:cxn ang="0">
                    <a:pos x="28" y="9"/>
                  </a:cxn>
                  <a:cxn ang="0">
                    <a:pos x="14" y="14"/>
                  </a:cxn>
                  <a:cxn ang="0">
                    <a:pos x="7" y="16"/>
                  </a:cxn>
                  <a:cxn ang="0">
                    <a:pos x="2" y="45"/>
                  </a:cxn>
                  <a:cxn ang="0">
                    <a:pos x="2" y="60"/>
                  </a:cxn>
                  <a:cxn ang="0">
                    <a:pos x="0" y="74"/>
                  </a:cxn>
                  <a:cxn ang="0">
                    <a:pos x="0" y="91"/>
                  </a:cxn>
                  <a:cxn ang="0">
                    <a:pos x="4" y="124"/>
                  </a:cxn>
                </a:cxnLst>
                <a:rect l="0" t="0" r="r" b="b"/>
                <a:pathLst>
                  <a:path w="129" h="149">
                    <a:moveTo>
                      <a:pt x="4" y="124"/>
                    </a:moveTo>
                    <a:lnTo>
                      <a:pt x="7" y="143"/>
                    </a:lnTo>
                    <a:lnTo>
                      <a:pt x="14" y="146"/>
                    </a:lnTo>
                    <a:lnTo>
                      <a:pt x="31" y="146"/>
                    </a:lnTo>
                    <a:lnTo>
                      <a:pt x="38" y="148"/>
                    </a:lnTo>
                    <a:lnTo>
                      <a:pt x="98" y="148"/>
                    </a:lnTo>
                    <a:lnTo>
                      <a:pt x="105" y="146"/>
                    </a:lnTo>
                    <a:lnTo>
                      <a:pt x="112" y="146"/>
                    </a:lnTo>
                    <a:lnTo>
                      <a:pt x="120" y="143"/>
                    </a:lnTo>
                    <a:lnTo>
                      <a:pt x="127" y="143"/>
                    </a:lnTo>
                    <a:lnTo>
                      <a:pt x="129" y="105"/>
                    </a:lnTo>
                    <a:lnTo>
                      <a:pt x="129" y="33"/>
                    </a:lnTo>
                    <a:lnTo>
                      <a:pt x="127" y="0"/>
                    </a:lnTo>
                    <a:lnTo>
                      <a:pt x="98" y="0"/>
                    </a:lnTo>
                    <a:lnTo>
                      <a:pt x="91" y="2"/>
                    </a:lnTo>
                    <a:lnTo>
                      <a:pt x="67" y="2"/>
                    </a:lnTo>
                    <a:lnTo>
                      <a:pt x="60" y="4"/>
                    </a:lnTo>
                    <a:lnTo>
                      <a:pt x="52" y="4"/>
                    </a:lnTo>
                    <a:lnTo>
                      <a:pt x="45" y="7"/>
                    </a:lnTo>
                    <a:lnTo>
                      <a:pt x="38" y="7"/>
                    </a:lnTo>
                    <a:lnTo>
                      <a:pt x="28" y="9"/>
                    </a:lnTo>
                    <a:lnTo>
                      <a:pt x="14" y="14"/>
                    </a:lnTo>
                    <a:lnTo>
                      <a:pt x="7" y="16"/>
                    </a:lnTo>
                    <a:lnTo>
                      <a:pt x="2" y="45"/>
                    </a:lnTo>
                    <a:lnTo>
                      <a:pt x="2" y="60"/>
                    </a:lnTo>
                    <a:lnTo>
                      <a:pt x="0" y="74"/>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4" name="Freeform 1840"/>
              <p:cNvSpPr>
                <a:spLocks/>
              </p:cNvSpPr>
              <p:nvPr/>
            </p:nvSpPr>
            <p:spPr bwMode="auto">
              <a:xfrm>
                <a:off x="4286" y="6643"/>
                <a:ext cx="122" cy="141"/>
              </a:xfrm>
              <a:custGeom>
                <a:avLst/>
                <a:gdLst/>
                <a:ahLst/>
                <a:cxnLst>
                  <a:cxn ang="0">
                    <a:pos x="7" y="134"/>
                  </a:cxn>
                  <a:cxn ang="0">
                    <a:pos x="14" y="136"/>
                  </a:cxn>
                  <a:cxn ang="0">
                    <a:pos x="21" y="136"/>
                  </a:cxn>
                  <a:cxn ang="0">
                    <a:pos x="28" y="139"/>
                  </a:cxn>
                  <a:cxn ang="0">
                    <a:pos x="36" y="139"/>
                  </a:cxn>
                  <a:cxn ang="0">
                    <a:pos x="43" y="141"/>
                  </a:cxn>
                  <a:cxn ang="0">
                    <a:pos x="79" y="141"/>
                  </a:cxn>
                  <a:cxn ang="0">
                    <a:pos x="86" y="139"/>
                  </a:cxn>
                  <a:cxn ang="0">
                    <a:pos x="100" y="139"/>
                  </a:cxn>
                  <a:cxn ang="0">
                    <a:pos x="115" y="134"/>
                  </a:cxn>
                  <a:cxn ang="0">
                    <a:pos x="122" y="134"/>
                  </a:cxn>
                  <a:cxn ang="0">
                    <a:pos x="122" y="0"/>
                  </a:cxn>
                  <a:cxn ang="0">
                    <a:pos x="64" y="0"/>
                  </a:cxn>
                  <a:cxn ang="0">
                    <a:pos x="57" y="2"/>
                  </a:cxn>
                  <a:cxn ang="0">
                    <a:pos x="50" y="2"/>
                  </a:cxn>
                  <a:cxn ang="0">
                    <a:pos x="43" y="4"/>
                  </a:cxn>
                  <a:cxn ang="0">
                    <a:pos x="36" y="4"/>
                  </a:cxn>
                  <a:cxn ang="0">
                    <a:pos x="21" y="9"/>
                  </a:cxn>
                  <a:cxn ang="0">
                    <a:pos x="14" y="11"/>
                  </a:cxn>
                  <a:cxn ang="0">
                    <a:pos x="7" y="14"/>
                  </a:cxn>
                  <a:cxn ang="0">
                    <a:pos x="4" y="28"/>
                  </a:cxn>
                  <a:cxn ang="0">
                    <a:pos x="2" y="40"/>
                  </a:cxn>
                  <a:cxn ang="0">
                    <a:pos x="2" y="55"/>
                  </a:cxn>
                  <a:cxn ang="0">
                    <a:pos x="0" y="69"/>
                  </a:cxn>
                  <a:cxn ang="0">
                    <a:pos x="0" y="83"/>
                  </a:cxn>
                  <a:cxn ang="0">
                    <a:pos x="7" y="134"/>
                  </a:cxn>
                </a:cxnLst>
                <a:rect l="0" t="0" r="r" b="b"/>
                <a:pathLst>
                  <a:path w="122" h="141">
                    <a:moveTo>
                      <a:pt x="7" y="134"/>
                    </a:moveTo>
                    <a:lnTo>
                      <a:pt x="14" y="136"/>
                    </a:lnTo>
                    <a:lnTo>
                      <a:pt x="21" y="136"/>
                    </a:lnTo>
                    <a:lnTo>
                      <a:pt x="28" y="139"/>
                    </a:lnTo>
                    <a:lnTo>
                      <a:pt x="36" y="139"/>
                    </a:lnTo>
                    <a:lnTo>
                      <a:pt x="43" y="141"/>
                    </a:lnTo>
                    <a:lnTo>
                      <a:pt x="79" y="141"/>
                    </a:lnTo>
                    <a:lnTo>
                      <a:pt x="86" y="139"/>
                    </a:lnTo>
                    <a:lnTo>
                      <a:pt x="100" y="139"/>
                    </a:lnTo>
                    <a:lnTo>
                      <a:pt x="115" y="134"/>
                    </a:lnTo>
                    <a:lnTo>
                      <a:pt x="122" y="134"/>
                    </a:lnTo>
                    <a:lnTo>
                      <a:pt x="122" y="0"/>
                    </a:lnTo>
                    <a:lnTo>
                      <a:pt x="64" y="0"/>
                    </a:lnTo>
                    <a:lnTo>
                      <a:pt x="57" y="2"/>
                    </a:lnTo>
                    <a:lnTo>
                      <a:pt x="50" y="2"/>
                    </a:lnTo>
                    <a:lnTo>
                      <a:pt x="43" y="4"/>
                    </a:lnTo>
                    <a:lnTo>
                      <a:pt x="36" y="4"/>
                    </a:lnTo>
                    <a:lnTo>
                      <a:pt x="21" y="9"/>
                    </a:lnTo>
                    <a:lnTo>
                      <a:pt x="14" y="11"/>
                    </a:lnTo>
                    <a:lnTo>
                      <a:pt x="7" y="14"/>
                    </a:lnTo>
                    <a:lnTo>
                      <a:pt x="4" y="28"/>
                    </a:lnTo>
                    <a:lnTo>
                      <a:pt x="2" y="40"/>
                    </a:lnTo>
                    <a:lnTo>
                      <a:pt x="2" y="55"/>
                    </a:lnTo>
                    <a:lnTo>
                      <a:pt x="0" y="69"/>
                    </a:lnTo>
                    <a:lnTo>
                      <a:pt x="0" y="83"/>
                    </a:lnTo>
                    <a:lnTo>
                      <a:pt x="7" y="13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5" name="Freeform 1841"/>
              <p:cNvSpPr>
                <a:spLocks/>
              </p:cNvSpPr>
              <p:nvPr/>
            </p:nvSpPr>
            <p:spPr bwMode="auto">
              <a:xfrm>
                <a:off x="4288" y="6645"/>
                <a:ext cx="118" cy="137"/>
              </a:xfrm>
              <a:custGeom>
                <a:avLst/>
                <a:gdLst/>
                <a:ahLst/>
                <a:cxnLst>
                  <a:cxn ang="0">
                    <a:pos x="48" y="134"/>
                  </a:cxn>
                  <a:cxn ang="0">
                    <a:pos x="55" y="136"/>
                  </a:cxn>
                  <a:cxn ang="0">
                    <a:pos x="62" y="136"/>
                  </a:cxn>
                  <a:cxn ang="0">
                    <a:pos x="69" y="134"/>
                  </a:cxn>
                  <a:cxn ang="0">
                    <a:pos x="88" y="134"/>
                  </a:cxn>
                  <a:cxn ang="0">
                    <a:pos x="96" y="132"/>
                  </a:cxn>
                  <a:cxn ang="0">
                    <a:pos x="100" y="129"/>
                  </a:cxn>
                  <a:cxn ang="0">
                    <a:pos x="108" y="129"/>
                  </a:cxn>
                  <a:cxn ang="0">
                    <a:pos x="115" y="127"/>
                  </a:cxn>
                  <a:cxn ang="0">
                    <a:pos x="117" y="93"/>
                  </a:cxn>
                  <a:cxn ang="0">
                    <a:pos x="117" y="31"/>
                  </a:cxn>
                  <a:cxn ang="0">
                    <a:pos x="115" y="0"/>
                  </a:cxn>
                  <a:cxn ang="0">
                    <a:pos x="62" y="0"/>
                  </a:cxn>
                  <a:cxn ang="0">
                    <a:pos x="55" y="2"/>
                  </a:cxn>
                  <a:cxn ang="0">
                    <a:pos x="48" y="2"/>
                  </a:cxn>
                  <a:cxn ang="0">
                    <a:pos x="40" y="4"/>
                  </a:cxn>
                  <a:cxn ang="0">
                    <a:pos x="36" y="4"/>
                  </a:cxn>
                  <a:cxn ang="0">
                    <a:pos x="28" y="7"/>
                  </a:cxn>
                  <a:cxn ang="0">
                    <a:pos x="21" y="9"/>
                  </a:cxn>
                  <a:cxn ang="0">
                    <a:pos x="14" y="12"/>
                  </a:cxn>
                  <a:cxn ang="0">
                    <a:pos x="9" y="14"/>
                  </a:cxn>
                  <a:cxn ang="0">
                    <a:pos x="4" y="26"/>
                  </a:cxn>
                  <a:cxn ang="0">
                    <a:pos x="2" y="40"/>
                  </a:cxn>
                  <a:cxn ang="0">
                    <a:pos x="0" y="52"/>
                  </a:cxn>
                  <a:cxn ang="0">
                    <a:pos x="0" y="81"/>
                  </a:cxn>
                  <a:cxn ang="0">
                    <a:pos x="4" y="110"/>
                  </a:cxn>
                  <a:cxn ang="0">
                    <a:pos x="9" y="127"/>
                  </a:cxn>
                  <a:cxn ang="0">
                    <a:pos x="14" y="129"/>
                  </a:cxn>
                  <a:cxn ang="0">
                    <a:pos x="21" y="132"/>
                  </a:cxn>
                  <a:cxn ang="0">
                    <a:pos x="28" y="132"/>
                  </a:cxn>
                  <a:cxn ang="0">
                    <a:pos x="36" y="134"/>
                  </a:cxn>
                  <a:cxn ang="0">
                    <a:pos x="48" y="134"/>
                  </a:cxn>
                </a:cxnLst>
                <a:rect l="0" t="0" r="r" b="b"/>
                <a:pathLst>
                  <a:path w="118" h="137">
                    <a:moveTo>
                      <a:pt x="48" y="134"/>
                    </a:moveTo>
                    <a:lnTo>
                      <a:pt x="55" y="136"/>
                    </a:lnTo>
                    <a:lnTo>
                      <a:pt x="62" y="136"/>
                    </a:lnTo>
                    <a:lnTo>
                      <a:pt x="69" y="134"/>
                    </a:lnTo>
                    <a:lnTo>
                      <a:pt x="88" y="134"/>
                    </a:lnTo>
                    <a:lnTo>
                      <a:pt x="96" y="132"/>
                    </a:lnTo>
                    <a:lnTo>
                      <a:pt x="100" y="129"/>
                    </a:lnTo>
                    <a:lnTo>
                      <a:pt x="108" y="129"/>
                    </a:lnTo>
                    <a:lnTo>
                      <a:pt x="115" y="127"/>
                    </a:lnTo>
                    <a:lnTo>
                      <a:pt x="117" y="93"/>
                    </a:lnTo>
                    <a:lnTo>
                      <a:pt x="117" y="31"/>
                    </a:lnTo>
                    <a:lnTo>
                      <a:pt x="115" y="0"/>
                    </a:lnTo>
                    <a:lnTo>
                      <a:pt x="62" y="0"/>
                    </a:lnTo>
                    <a:lnTo>
                      <a:pt x="55" y="2"/>
                    </a:lnTo>
                    <a:lnTo>
                      <a:pt x="48" y="2"/>
                    </a:lnTo>
                    <a:lnTo>
                      <a:pt x="40" y="4"/>
                    </a:lnTo>
                    <a:lnTo>
                      <a:pt x="36" y="4"/>
                    </a:lnTo>
                    <a:lnTo>
                      <a:pt x="28" y="7"/>
                    </a:lnTo>
                    <a:lnTo>
                      <a:pt x="21" y="9"/>
                    </a:lnTo>
                    <a:lnTo>
                      <a:pt x="14" y="12"/>
                    </a:lnTo>
                    <a:lnTo>
                      <a:pt x="9" y="14"/>
                    </a:lnTo>
                    <a:lnTo>
                      <a:pt x="4" y="26"/>
                    </a:lnTo>
                    <a:lnTo>
                      <a:pt x="2" y="40"/>
                    </a:lnTo>
                    <a:lnTo>
                      <a:pt x="0" y="52"/>
                    </a:lnTo>
                    <a:lnTo>
                      <a:pt x="0" y="81"/>
                    </a:lnTo>
                    <a:lnTo>
                      <a:pt x="4" y="110"/>
                    </a:lnTo>
                    <a:lnTo>
                      <a:pt x="9" y="127"/>
                    </a:lnTo>
                    <a:lnTo>
                      <a:pt x="14" y="129"/>
                    </a:lnTo>
                    <a:lnTo>
                      <a:pt x="21" y="132"/>
                    </a:lnTo>
                    <a:lnTo>
                      <a:pt x="28" y="132"/>
                    </a:lnTo>
                    <a:lnTo>
                      <a:pt x="36" y="134"/>
                    </a:lnTo>
                    <a:lnTo>
                      <a:pt x="48" y="134"/>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6" name="Freeform 1842"/>
              <p:cNvSpPr>
                <a:spLocks/>
              </p:cNvSpPr>
              <p:nvPr/>
            </p:nvSpPr>
            <p:spPr bwMode="auto">
              <a:xfrm>
                <a:off x="4291" y="6648"/>
                <a:ext cx="110" cy="129"/>
              </a:xfrm>
              <a:custGeom>
                <a:avLst/>
                <a:gdLst/>
                <a:ahLst/>
                <a:cxnLst>
                  <a:cxn ang="0">
                    <a:pos x="4" y="105"/>
                  </a:cxn>
                  <a:cxn ang="0">
                    <a:pos x="9" y="120"/>
                  </a:cxn>
                  <a:cxn ang="0">
                    <a:pos x="14" y="122"/>
                  </a:cxn>
                  <a:cxn ang="0">
                    <a:pos x="21" y="124"/>
                  </a:cxn>
                  <a:cxn ang="0">
                    <a:pos x="26" y="127"/>
                  </a:cxn>
                  <a:cxn ang="0">
                    <a:pos x="33" y="127"/>
                  </a:cxn>
                  <a:cxn ang="0">
                    <a:pos x="40" y="129"/>
                  </a:cxn>
                  <a:cxn ang="0">
                    <a:pos x="71" y="129"/>
                  </a:cxn>
                  <a:cxn ang="0">
                    <a:pos x="76" y="127"/>
                  </a:cxn>
                  <a:cxn ang="0">
                    <a:pos x="83" y="127"/>
                  </a:cxn>
                  <a:cxn ang="0">
                    <a:pos x="91" y="124"/>
                  </a:cxn>
                  <a:cxn ang="0">
                    <a:pos x="96" y="124"/>
                  </a:cxn>
                  <a:cxn ang="0">
                    <a:pos x="103" y="122"/>
                  </a:cxn>
                  <a:cxn ang="0">
                    <a:pos x="108" y="120"/>
                  </a:cxn>
                  <a:cxn ang="0">
                    <a:pos x="110" y="88"/>
                  </a:cxn>
                  <a:cxn ang="0">
                    <a:pos x="110" y="28"/>
                  </a:cxn>
                  <a:cxn ang="0">
                    <a:pos x="108" y="2"/>
                  </a:cxn>
                  <a:cxn ang="0">
                    <a:pos x="103" y="2"/>
                  </a:cxn>
                  <a:cxn ang="0">
                    <a:pos x="96" y="0"/>
                  </a:cxn>
                  <a:cxn ang="0">
                    <a:pos x="57" y="0"/>
                  </a:cxn>
                  <a:cxn ang="0">
                    <a:pos x="52" y="2"/>
                  </a:cxn>
                  <a:cxn ang="0">
                    <a:pos x="45" y="2"/>
                  </a:cxn>
                  <a:cxn ang="0">
                    <a:pos x="40" y="4"/>
                  </a:cxn>
                  <a:cxn ang="0">
                    <a:pos x="33" y="4"/>
                  </a:cxn>
                  <a:cxn ang="0">
                    <a:pos x="26" y="7"/>
                  </a:cxn>
                  <a:cxn ang="0">
                    <a:pos x="21" y="9"/>
                  </a:cxn>
                  <a:cxn ang="0">
                    <a:pos x="14" y="12"/>
                  </a:cxn>
                  <a:cxn ang="0">
                    <a:pos x="9" y="14"/>
                  </a:cxn>
                  <a:cxn ang="0">
                    <a:pos x="4" y="26"/>
                  </a:cxn>
                  <a:cxn ang="0">
                    <a:pos x="0" y="50"/>
                  </a:cxn>
                  <a:cxn ang="0">
                    <a:pos x="0" y="76"/>
                  </a:cxn>
                  <a:cxn ang="0">
                    <a:pos x="4" y="105"/>
                  </a:cxn>
                </a:cxnLst>
                <a:rect l="0" t="0" r="r" b="b"/>
                <a:pathLst>
                  <a:path w="110" h="129">
                    <a:moveTo>
                      <a:pt x="4" y="105"/>
                    </a:moveTo>
                    <a:lnTo>
                      <a:pt x="9" y="120"/>
                    </a:lnTo>
                    <a:lnTo>
                      <a:pt x="14" y="122"/>
                    </a:lnTo>
                    <a:lnTo>
                      <a:pt x="21" y="124"/>
                    </a:lnTo>
                    <a:lnTo>
                      <a:pt x="26" y="127"/>
                    </a:lnTo>
                    <a:lnTo>
                      <a:pt x="33" y="127"/>
                    </a:lnTo>
                    <a:lnTo>
                      <a:pt x="40" y="129"/>
                    </a:lnTo>
                    <a:lnTo>
                      <a:pt x="71" y="129"/>
                    </a:lnTo>
                    <a:lnTo>
                      <a:pt x="76" y="127"/>
                    </a:lnTo>
                    <a:lnTo>
                      <a:pt x="83" y="127"/>
                    </a:lnTo>
                    <a:lnTo>
                      <a:pt x="91" y="124"/>
                    </a:lnTo>
                    <a:lnTo>
                      <a:pt x="96" y="124"/>
                    </a:lnTo>
                    <a:lnTo>
                      <a:pt x="103" y="122"/>
                    </a:lnTo>
                    <a:lnTo>
                      <a:pt x="108" y="120"/>
                    </a:lnTo>
                    <a:lnTo>
                      <a:pt x="110" y="88"/>
                    </a:lnTo>
                    <a:lnTo>
                      <a:pt x="110" y="28"/>
                    </a:lnTo>
                    <a:lnTo>
                      <a:pt x="108" y="2"/>
                    </a:lnTo>
                    <a:lnTo>
                      <a:pt x="103" y="2"/>
                    </a:lnTo>
                    <a:lnTo>
                      <a:pt x="96" y="0"/>
                    </a:lnTo>
                    <a:lnTo>
                      <a:pt x="57" y="0"/>
                    </a:lnTo>
                    <a:lnTo>
                      <a:pt x="52" y="2"/>
                    </a:lnTo>
                    <a:lnTo>
                      <a:pt x="45" y="2"/>
                    </a:lnTo>
                    <a:lnTo>
                      <a:pt x="40" y="4"/>
                    </a:lnTo>
                    <a:lnTo>
                      <a:pt x="33" y="4"/>
                    </a:lnTo>
                    <a:lnTo>
                      <a:pt x="26" y="7"/>
                    </a:lnTo>
                    <a:lnTo>
                      <a:pt x="21" y="9"/>
                    </a:lnTo>
                    <a:lnTo>
                      <a:pt x="14" y="12"/>
                    </a:lnTo>
                    <a:lnTo>
                      <a:pt x="9" y="14"/>
                    </a:lnTo>
                    <a:lnTo>
                      <a:pt x="4" y="26"/>
                    </a:lnTo>
                    <a:lnTo>
                      <a:pt x="0" y="50"/>
                    </a:lnTo>
                    <a:lnTo>
                      <a:pt x="0" y="76"/>
                    </a:lnTo>
                    <a:lnTo>
                      <a:pt x="4" y="105"/>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7" name="Freeform 1843"/>
              <p:cNvSpPr>
                <a:spLocks/>
              </p:cNvSpPr>
              <p:nvPr/>
            </p:nvSpPr>
            <p:spPr bwMode="auto">
              <a:xfrm>
                <a:off x="4293" y="6650"/>
                <a:ext cx="106" cy="125"/>
              </a:xfrm>
              <a:custGeom>
                <a:avLst/>
                <a:gdLst/>
                <a:ahLst/>
                <a:cxnLst>
                  <a:cxn ang="0">
                    <a:pos x="0" y="48"/>
                  </a:cxn>
                  <a:cxn ang="0">
                    <a:pos x="0" y="72"/>
                  </a:cxn>
                  <a:cxn ang="0">
                    <a:pos x="2" y="86"/>
                  </a:cxn>
                  <a:cxn ang="0">
                    <a:pos x="4" y="98"/>
                  </a:cxn>
                  <a:cxn ang="0">
                    <a:pos x="9" y="112"/>
                  </a:cxn>
                  <a:cxn ang="0">
                    <a:pos x="14" y="117"/>
                  </a:cxn>
                  <a:cxn ang="0">
                    <a:pos x="21" y="120"/>
                  </a:cxn>
                  <a:cxn ang="0">
                    <a:pos x="26" y="120"/>
                  </a:cxn>
                  <a:cxn ang="0">
                    <a:pos x="33" y="122"/>
                  </a:cxn>
                  <a:cxn ang="0">
                    <a:pos x="38" y="122"/>
                  </a:cxn>
                  <a:cxn ang="0">
                    <a:pos x="43" y="124"/>
                  </a:cxn>
                  <a:cxn ang="0">
                    <a:pos x="62" y="124"/>
                  </a:cxn>
                  <a:cxn ang="0">
                    <a:pos x="67" y="122"/>
                  </a:cxn>
                  <a:cxn ang="0">
                    <a:pos x="74" y="122"/>
                  </a:cxn>
                  <a:cxn ang="0">
                    <a:pos x="79" y="120"/>
                  </a:cxn>
                  <a:cxn ang="0">
                    <a:pos x="83" y="120"/>
                  </a:cxn>
                  <a:cxn ang="0">
                    <a:pos x="91" y="117"/>
                  </a:cxn>
                  <a:cxn ang="0">
                    <a:pos x="95" y="115"/>
                  </a:cxn>
                  <a:cxn ang="0">
                    <a:pos x="103" y="112"/>
                  </a:cxn>
                  <a:cxn ang="0">
                    <a:pos x="105" y="84"/>
                  </a:cxn>
                  <a:cxn ang="0">
                    <a:pos x="105" y="28"/>
                  </a:cxn>
                  <a:cxn ang="0">
                    <a:pos x="103" y="2"/>
                  </a:cxn>
                  <a:cxn ang="0">
                    <a:pos x="79" y="2"/>
                  </a:cxn>
                  <a:cxn ang="0">
                    <a:pos x="71" y="0"/>
                  </a:cxn>
                  <a:cxn ang="0">
                    <a:pos x="62" y="0"/>
                  </a:cxn>
                  <a:cxn ang="0">
                    <a:pos x="55" y="2"/>
                  </a:cxn>
                  <a:cxn ang="0">
                    <a:pos x="38" y="2"/>
                  </a:cxn>
                  <a:cxn ang="0">
                    <a:pos x="31" y="4"/>
                  </a:cxn>
                  <a:cxn ang="0">
                    <a:pos x="21" y="9"/>
                  </a:cxn>
                  <a:cxn ang="0">
                    <a:pos x="14" y="12"/>
                  </a:cxn>
                  <a:cxn ang="0">
                    <a:pos x="9" y="14"/>
                  </a:cxn>
                  <a:cxn ang="0">
                    <a:pos x="4" y="26"/>
                  </a:cxn>
                  <a:cxn ang="0">
                    <a:pos x="2" y="38"/>
                  </a:cxn>
                  <a:cxn ang="0">
                    <a:pos x="0" y="48"/>
                  </a:cxn>
                </a:cxnLst>
                <a:rect l="0" t="0" r="r" b="b"/>
                <a:pathLst>
                  <a:path w="106" h="125">
                    <a:moveTo>
                      <a:pt x="0" y="48"/>
                    </a:moveTo>
                    <a:lnTo>
                      <a:pt x="0" y="72"/>
                    </a:lnTo>
                    <a:lnTo>
                      <a:pt x="2" y="86"/>
                    </a:lnTo>
                    <a:lnTo>
                      <a:pt x="4" y="98"/>
                    </a:lnTo>
                    <a:lnTo>
                      <a:pt x="9" y="112"/>
                    </a:lnTo>
                    <a:lnTo>
                      <a:pt x="14" y="117"/>
                    </a:lnTo>
                    <a:lnTo>
                      <a:pt x="21" y="120"/>
                    </a:lnTo>
                    <a:lnTo>
                      <a:pt x="26" y="120"/>
                    </a:lnTo>
                    <a:lnTo>
                      <a:pt x="33" y="122"/>
                    </a:lnTo>
                    <a:lnTo>
                      <a:pt x="38" y="122"/>
                    </a:lnTo>
                    <a:lnTo>
                      <a:pt x="43" y="124"/>
                    </a:lnTo>
                    <a:lnTo>
                      <a:pt x="62" y="124"/>
                    </a:lnTo>
                    <a:lnTo>
                      <a:pt x="67" y="122"/>
                    </a:lnTo>
                    <a:lnTo>
                      <a:pt x="74" y="122"/>
                    </a:lnTo>
                    <a:lnTo>
                      <a:pt x="79" y="120"/>
                    </a:lnTo>
                    <a:lnTo>
                      <a:pt x="83" y="120"/>
                    </a:lnTo>
                    <a:lnTo>
                      <a:pt x="91" y="117"/>
                    </a:lnTo>
                    <a:lnTo>
                      <a:pt x="95" y="115"/>
                    </a:lnTo>
                    <a:lnTo>
                      <a:pt x="103" y="112"/>
                    </a:lnTo>
                    <a:lnTo>
                      <a:pt x="105" y="84"/>
                    </a:lnTo>
                    <a:lnTo>
                      <a:pt x="105" y="28"/>
                    </a:lnTo>
                    <a:lnTo>
                      <a:pt x="103" y="2"/>
                    </a:lnTo>
                    <a:lnTo>
                      <a:pt x="79" y="2"/>
                    </a:lnTo>
                    <a:lnTo>
                      <a:pt x="71" y="0"/>
                    </a:lnTo>
                    <a:lnTo>
                      <a:pt x="62" y="0"/>
                    </a:lnTo>
                    <a:lnTo>
                      <a:pt x="55" y="2"/>
                    </a:lnTo>
                    <a:lnTo>
                      <a:pt x="38" y="2"/>
                    </a:lnTo>
                    <a:lnTo>
                      <a:pt x="31" y="4"/>
                    </a:lnTo>
                    <a:lnTo>
                      <a:pt x="21" y="9"/>
                    </a:lnTo>
                    <a:lnTo>
                      <a:pt x="14" y="12"/>
                    </a:lnTo>
                    <a:lnTo>
                      <a:pt x="9" y="14"/>
                    </a:lnTo>
                    <a:lnTo>
                      <a:pt x="4" y="26"/>
                    </a:lnTo>
                    <a:lnTo>
                      <a:pt x="2" y="38"/>
                    </a:lnTo>
                    <a:lnTo>
                      <a:pt x="0" y="48"/>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8" name="Freeform 1844"/>
              <p:cNvSpPr>
                <a:spLocks/>
              </p:cNvSpPr>
              <p:nvPr/>
            </p:nvSpPr>
            <p:spPr bwMode="auto">
              <a:xfrm>
                <a:off x="4296" y="6652"/>
                <a:ext cx="100" cy="118"/>
              </a:xfrm>
              <a:custGeom>
                <a:avLst/>
                <a:gdLst/>
                <a:ahLst/>
                <a:cxnLst>
                  <a:cxn ang="0">
                    <a:pos x="64" y="117"/>
                  </a:cxn>
                  <a:cxn ang="0">
                    <a:pos x="69" y="115"/>
                  </a:cxn>
                  <a:cxn ang="0">
                    <a:pos x="74" y="115"/>
                  </a:cxn>
                  <a:cxn ang="0">
                    <a:pos x="83" y="110"/>
                  </a:cxn>
                  <a:cxn ang="0">
                    <a:pos x="91" y="108"/>
                  </a:cxn>
                  <a:cxn ang="0">
                    <a:pos x="95" y="105"/>
                  </a:cxn>
                  <a:cxn ang="0">
                    <a:pos x="98" y="79"/>
                  </a:cxn>
                  <a:cxn ang="0">
                    <a:pos x="100" y="55"/>
                  </a:cxn>
                  <a:cxn ang="0">
                    <a:pos x="98" y="28"/>
                  </a:cxn>
                  <a:cxn ang="0">
                    <a:pos x="95" y="4"/>
                  </a:cxn>
                  <a:cxn ang="0">
                    <a:pos x="91" y="4"/>
                  </a:cxn>
                  <a:cxn ang="0">
                    <a:pos x="83" y="2"/>
                  </a:cxn>
                  <a:cxn ang="0">
                    <a:pos x="69" y="2"/>
                  </a:cxn>
                  <a:cxn ang="0">
                    <a:pos x="62" y="0"/>
                  </a:cxn>
                  <a:cxn ang="0">
                    <a:pos x="52" y="0"/>
                  </a:cxn>
                  <a:cxn ang="0">
                    <a:pos x="47" y="2"/>
                  </a:cxn>
                  <a:cxn ang="0">
                    <a:pos x="35" y="2"/>
                  </a:cxn>
                  <a:cxn ang="0">
                    <a:pos x="26" y="7"/>
                  </a:cxn>
                  <a:cxn ang="0">
                    <a:pos x="19" y="9"/>
                  </a:cxn>
                  <a:cxn ang="0">
                    <a:pos x="9" y="14"/>
                  </a:cxn>
                  <a:cxn ang="0">
                    <a:pos x="4" y="26"/>
                  </a:cxn>
                  <a:cxn ang="0">
                    <a:pos x="0" y="45"/>
                  </a:cxn>
                  <a:cxn ang="0">
                    <a:pos x="0" y="69"/>
                  </a:cxn>
                  <a:cxn ang="0">
                    <a:pos x="4" y="93"/>
                  </a:cxn>
                  <a:cxn ang="0">
                    <a:pos x="9" y="108"/>
                  </a:cxn>
                  <a:cxn ang="0">
                    <a:pos x="19" y="112"/>
                  </a:cxn>
                  <a:cxn ang="0">
                    <a:pos x="26" y="115"/>
                  </a:cxn>
                  <a:cxn ang="0">
                    <a:pos x="31" y="115"/>
                  </a:cxn>
                  <a:cxn ang="0">
                    <a:pos x="35" y="117"/>
                  </a:cxn>
                  <a:cxn ang="0">
                    <a:pos x="64" y="117"/>
                  </a:cxn>
                </a:cxnLst>
                <a:rect l="0" t="0" r="r" b="b"/>
                <a:pathLst>
                  <a:path w="100" h="118">
                    <a:moveTo>
                      <a:pt x="64" y="117"/>
                    </a:moveTo>
                    <a:lnTo>
                      <a:pt x="69" y="115"/>
                    </a:lnTo>
                    <a:lnTo>
                      <a:pt x="74" y="115"/>
                    </a:lnTo>
                    <a:lnTo>
                      <a:pt x="83" y="110"/>
                    </a:lnTo>
                    <a:lnTo>
                      <a:pt x="91" y="108"/>
                    </a:lnTo>
                    <a:lnTo>
                      <a:pt x="95" y="105"/>
                    </a:lnTo>
                    <a:lnTo>
                      <a:pt x="98" y="79"/>
                    </a:lnTo>
                    <a:lnTo>
                      <a:pt x="100" y="55"/>
                    </a:lnTo>
                    <a:lnTo>
                      <a:pt x="98" y="28"/>
                    </a:lnTo>
                    <a:lnTo>
                      <a:pt x="95" y="4"/>
                    </a:lnTo>
                    <a:lnTo>
                      <a:pt x="91" y="4"/>
                    </a:lnTo>
                    <a:lnTo>
                      <a:pt x="83" y="2"/>
                    </a:lnTo>
                    <a:lnTo>
                      <a:pt x="69" y="2"/>
                    </a:lnTo>
                    <a:lnTo>
                      <a:pt x="62" y="0"/>
                    </a:lnTo>
                    <a:lnTo>
                      <a:pt x="52" y="0"/>
                    </a:lnTo>
                    <a:lnTo>
                      <a:pt x="47" y="2"/>
                    </a:lnTo>
                    <a:lnTo>
                      <a:pt x="35" y="2"/>
                    </a:lnTo>
                    <a:lnTo>
                      <a:pt x="26" y="7"/>
                    </a:lnTo>
                    <a:lnTo>
                      <a:pt x="19" y="9"/>
                    </a:lnTo>
                    <a:lnTo>
                      <a:pt x="9" y="14"/>
                    </a:lnTo>
                    <a:lnTo>
                      <a:pt x="4" y="26"/>
                    </a:lnTo>
                    <a:lnTo>
                      <a:pt x="0" y="45"/>
                    </a:lnTo>
                    <a:lnTo>
                      <a:pt x="0" y="69"/>
                    </a:lnTo>
                    <a:lnTo>
                      <a:pt x="4" y="93"/>
                    </a:lnTo>
                    <a:lnTo>
                      <a:pt x="9" y="108"/>
                    </a:lnTo>
                    <a:lnTo>
                      <a:pt x="19" y="112"/>
                    </a:lnTo>
                    <a:lnTo>
                      <a:pt x="26" y="115"/>
                    </a:lnTo>
                    <a:lnTo>
                      <a:pt x="31" y="115"/>
                    </a:lnTo>
                    <a:lnTo>
                      <a:pt x="35" y="117"/>
                    </a:lnTo>
                    <a:lnTo>
                      <a:pt x="64" y="117"/>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9" name="Freeform 1845"/>
              <p:cNvSpPr>
                <a:spLocks/>
              </p:cNvSpPr>
              <p:nvPr/>
            </p:nvSpPr>
            <p:spPr bwMode="auto">
              <a:xfrm>
                <a:off x="4298" y="6655"/>
                <a:ext cx="94" cy="113"/>
              </a:xfrm>
              <a:custGeom>
                <a:avLst/>
                <a:gdLst/>
                <a:ahLst/>
                <a:cxnLst>
                  <a:cxn ang="0">
                    <a:pos x="0" y="45"/>
                  </a:cxn>
                  <a:cxn ang="0">
                    <a:pos x="0" y="64"/>
                  </a:cxn>
                  <a:cxn ang="0">
                    <a:pos x="2" y="76"/>
                  </a:cxn>
                  <a:cxn ang="0">
                    <a:pos x="4" y="86"/>
                  </a:cxn>
                  <a:cxn ang="0">
                    <a:pos x="9" y="100"/>
                  </a:cxn>
                  <a:cxn ang="0">
                    <a:pos x="28" y="110"/>
                  </a:cxn>
                  <a:cxn ang="0">
                    <a:pos x="33" y="110"/>
                  </a:cxn>
                  <a:cxn ang="0">
                    <a:pos x="38" y="112"/>
                  </a:cxn>
                  <a:cxn ang="0">
                    <a:pos x="55" y="112"/>
                  </a:cxn>
                  <a:cxn ang="0">
                    <a:pos x="60" y="110"/>
                  </a:cxn>
                  <a:cxn ang="0">
                    <a:pos x="64" y="110"/>
                  </a:cxn>
                  <a:cxn ang="0">
                    <a:pos x="84" y="100"/>
                  </a:cxn>
                  <a:cxn ang="0">
                    <a:pos x="88" y="98"/>
                  </a:cxn>
                  <a:cxn ang="0">
                    <a:pos x="93" y="74"/>
                  </a:cxn>
                  <a:cxn ang="0">
                    <a:pos x="93" y="52"/>
                  </a:cxn>
                  <a:cxn ang="0">
                    <a:pos x="88" y="4"/>
                  </a:cxn>
                  <a:cxn ang="0">
                    <a:pos x="79" y="4"/>
                  </a:cxn>
                  <a:cxn ang="0">
                    <a:pos x="74" y="2"/>
                  </a:cxn>
                  <a:cxn ang="0">
                    <a:pos x="60" y="2"/>
                  </a:cxn>
                  <a:cxn ang="0">
                    <a:pos x="55" y="0"/>
                  </a:cxn>
                  <a:cxn ang="0">
                    <a:pos x="50" y="0"/>
                  </a:cxn>
                  <a:cxn ang="0">
                    <a:pos x="43" y="2"/>
                  </a:cxn>
                  <a:cxn ang="0">
                    <a:pos x="33" y="2"/>
                  </a:cxn>
                  <a:cxn ang="0">
                    <a:pos x="19" y="9"/>
                  </a:cxn>
                  <a:cxn ang="0">
                    <a:pos x="14" y="12"/>
                  </a:cxn>
                  <a:cxn ang="0">
                    <a:pos x="9" y="16"/>
                  </a:cxn>
                  <a:cxn ang="0">
                    <a:pos x="4" y="23"/>
                  </a:cxn>
                  <a:cxn ang="0">
                    <a:pos x="2" y="36"/>
                  </a:cxn>
                  <a:cxn ang="0">
                    <a:pos x="0" y="45"/>
                  </a:cxn>
                </a:cxnLst>
                <a:rect l="0" t="0" r="r" b="b"/>
                <a:pathLst>
                  <a:path w="94" h="113">
                    <a:moveTo>
                      <a:pt x="0" y="45"/>
                    </a:moveTo>
                    <a:lnTo>
                      <a:pt x="0" y="64"/>
                    </a:lnTo>
                    <a:lnTo>
                      <a:pt x="2" y="76"/>
                    </a:lnTo>
                    <a:lnTo>
                      <a:pt x="4" y="86"/>
                    </a:lnTo>
                    <a:lnTo>
                      <a:pt x="9" y="100"/>
                    </a:lnTo>
                    <a:lnTo>
                      <a:pt x="28" y="110"/>
                    </a:lnTo>
                    <a:lnTo>
                      <a:pt x="33" y="110"/>
                    </a:lnTo>
                    <a:lnTo>
                      <a:pt x="38" y="112"/>
                    </a:lnTo>
                    <a:lnTo>
                      <a:pt x="55" y="112"/>
                    </a:lnTo>
                    <a:lnTo>
                      <a:pt x="60" y="110"/>
                    </a:lnTo>
                    <a:lnTo>
                      <a:pt x="64" y="110"/>
                    </a:lnTo>
                    <a:lnTo>
                      <a:pt x="84" y="100"/>
                    </a:lnTo>
                    <a:lnTo>
                      <a:pt x="88" y="98"/>
                    </a:lnTo>
                    <a:lnTo>
                      <a:pt x="93" y="74"/>
                    </a:lnTo>
                    <a:lnTo>
                      <a:pt x="93" y="52"/>
                    </a:lnTo>
                    <a:lnTo>
                      <a:pt x="88" y="4"/>
                    </a:lnTo>
                    <a:lnTo>
                      <a:pt x="79" y="4"/>
                    </a:lnTo>
                    <a:lnTo>
                      <a:pt x="74" y="2"/>
                    </a:lnTo>
                    <a:lnTo>
                      <a:pt x="60" y="2"/>
                    </a:lnTo>
                    <a:lnTo>
                      <a:pt x="55" y="0"/>
                    </a:lnTo>
                    <a:lnTo>
                      <a:pt x="50" y="0"/>
                    </a:lnTo>
                    <a:lnTo>
                      <a:pt x="43" y="2"/>
                    </a:lnTo>
                    <a:lnTo>
                      <a:pt x="33" y="2"/>
                    </a:lnTo>
                    <a:lnTo>
                      <a:pt x="19" y="9"/>
                    </a:lnTo>
                    <a:lnTo>
                      <a:pt x="14" y="12"/>
                    </a:lnTo>
                    <a:lnTo>
                      <a:pt x="9" y="16"/>
                    </a:lnTo>
                    <a:lnTo>
                      <a:pt x="4" y="23"/>
                    </a:lnTo>
                    <a:lnTo>
                      <a:pt x="2" y="36"/>
                    </a:lnTo>
                    <a:lnTo>
                      <a:pt x="0" y="45"/>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0" name="Freeform 1846"/>
              <p:cNvSpPr>
                <a:spLocks/>
              </p:cNvSpPr>
              <p:nvPr/>
            </p:nvSpPr>
            <p:spPr bwMode="auto">
              <a:xfrm>
                <a:off x="4298" y="6660"/>
                <a:ext cx="91" cy="105"/>
              </a:xfrm>
              <a:custGeom>
                <a:avLst/>
                <a:gdLst/>
                <a:ahLst/>
                <a:cxnLst>
                  <a:cxn ang="0">
                    <a:pos x="2" y="60"/>
                  </a:cxn>
                  <a:cxn ang="0">
                    <a:pos x="2" y="69"/>
                  </a:cxn>
                  <a:cxn ang="0">
                    <a:pos x="7" y="79"/>
                  </a:cxn>
                  <a:cxn ang="0">
                    <a:pos x="12" y="91"/>
                  </a:cxn>
                  <a:cxn ang="0">
                    <a:pos x="16" y="93"/>
                  </a:cxn>
                  <a:cxn ang="0">
                    <a:pos x="21" y="98"/>
                  </a:cxn>
                  <a:cxn ang="0">
                    <a:pos x="26" y="100"/>
                  </a:cxn>
                  <a:cxn ang="0">
                    <a:pos x="31" y="100"/>
                  </a:cxn>
                  <a:cxn ang="0">
                    <a:pos x="36" y="103"/>
                  </a:cxn>
                  <a:cxn ang="0">
                    <a:pos x="40" y="103"/>
                  </a:cxn>
                  <a:cxn ang="0">
                    <a:pos x="45" y="105"/>
                  </a:cxn>
                  <a:cxn ang="0">
                    <a:pos x="48" y="105"/>
                  </a:cxn>
                  <a:cxn ang="0">
                    <a:pos x="52" y="103"/>
                  </a:cxn>
                  <a:cxn ang="0">
                    <a:pos x="57" y="103"/>
                  </a:cxn>
                  <a:cxn ang="0">
                    <a:pos x="62" y="100"/>
                  </a:cxn>
                  <a:cxn ang="0">
                    <a:pos x="67" y="100"/>
                  </a:cxn>
                  <a:cxn ang="0">
                    <a:pos x="72" y="98"/>
                  </a:cxn>
                  <a:cxn ang="0">
                    <a:pos x="76" y="96"/>
                  </a:cxn>
                  <a:cxn ang="0">
                    <a:pos x="84" y="88"/>
                  </a:cxn>
                  <a:cxn ang="0">
                    <a:pos x="86" y="79"/>
                  </a:cxn>
                  <a:cxn ang="0">
                    <a:pos x="88" y="67"/>
                  </a:cxn>
                  <a:cxn ang="0">
                    <a:pos x="88" y="57"/>
                  </a:cxn>
                  <a:cxn ang="0">
                    <a:pos x="91" y="45"/>
                  </a:cxn>
                  <a:cxn ang="0">
                    <a:pos x="88" y="36"/>
                  </a:cxn>
                  <a:cxn ang="0">
                    <a:pos x="88" y="26"/>
                  </a:cxn>
                  <a:cxn ang="0">
                    <a:pos x="86" y="14"/>
                  </a:cxn>
                  <a:cxn ang="0">
                    <a:pos x="84" y="4"/>
                  </a:cxn>
                  <a:cxn ang="0">
                    <a:pos x="79" y="2"/>
                  </a:cxn>
                  <a:cxn ang="0">
                    <a:pos x="72" y="2"/>
                  </a:cxn>
                  <a:cxn ang="0">
                    <a:pos x="67" y="0"/>
                  </a:cxn>
                  <a:cxn ang="0">
                    <a:pos x="36" y="0"/>
                  </a:cxn>
                  <a:cxn ang="0">
                    <a:pos x="21" y="7"/>
                  </a:cxn>
                  <a:cxn ang="0">
                    <a:pos x="16" y="9"/>
                  </a:cxn>
                  <a:cxn ang="0">
                    <a:pos x="12" y="14"/>
                  </a:cxn>
                  <a:cxn ang="0">
                    <a:pos x="7" y="21"/>
                  </a:cxn>
                  <a:cxn ang="0">
                    <a:pos x="0" y="50"/>
                  </a:cxn>
                  <a:cxn ang="0">
                    <a:pos x="2" y="60"/>
                  </a:cxn>
                </a:cxnLst>
                <a:rect l="0" t="0" r="r" b="b"/>
                <a:pathLst>
                  <a:path w="91" h="105">
                    <a:moveTo>
                      <a:pt x="2" y="60"/>
                    </a:moveTo>
                    <a:lnTo>
                      <a:pt x="2" y="69"/>
                    </a:lnTo>
                    <a:lnTo>
                      <a:pt x="7" y="79"/>
                    </a:lnTo>
                    <a:lnTo>
                      <a:pt x="12" y="91"/>
                    </a:lnTo>
                    <a:lnTo>
                      <a:pt x="16" y="93"/>
                    </a:lnTo>
                    <a:lnTo>
                      <a:pt x="21" y="98"/>
                    </a:lnTo>
                    <a:lnTo>
                      <a:pt x="26" y="100"/>
                    </a:lnTo>
                    <a:lnTo>
                      <a:pt x="31" y="100"/>
                    </a:lnTo>
                    <a:lnTo>
                      <a:pt x="36" y="103"/>
                    </a:lnTo>
                    <a:lnTo>
                      <a:pt x="40" y="103"/>
                    </a:lnTo>
                    <a:lnTo>
                      <a:pt x="45" y="105"/>
                    </a:lnTo>
                    <a:lnTo>
                      <a:pt x="48" y="105"/>
                    </a:lnTo>
                    <a:lnTo>
                      <a:pt x="52" y="103"/>
                    </a:lnTo>
                    <a:lnTo>
                      <a:pt x="57" y="103"/>
                    </a:lnTo>
                    <a:lnTo>
                      <a:pt x="62" y="100"/>
                    </a:lnTo>
                    <a:lnTo>
                      <a:pt x="67" y="100"/>
                    </a:lnTo>
                    <a:lnTo>
                      <a:pt x="72" y="98"/>
                    </a:lnTo>
                    <a:lnTo>
                      <a:pt x="76" y="96"/>
                    </a:lnTo>
                    <a:lnTo>
                      <a:pt x="84" y="88"/>
                    </a:lnTo>
                    <a:lnTo>
                      <a:pt x="86" y="79"/>
                    </a:lnTo>
                    <a:lnTo>
                      <a:pt x="88" y="67"/>
                    </a:lnTo>
                    <a:lnTo>
                      <a:pt x="88" y="57"/>
                    </a:lnTo>
                    <a:lnTo>
                      <a:pt x="91" y="45"/>
                    </a:lnTo>
                    <a:lnTo>
                      <a:pt x="88" y="36"/>
                    </a:lnTo>
                    <a:lnTo>
                      <a:pt x="88" y="26"/>
                    </a:lnTo>
                    <a:lnTo>
                      <a:pt x="86" y="14"/>
                    </a:lnTo>
                    <a:lnTo>
                      <a:pt x="84" y="4"/>
                    </a:lnTo>
                    <a:lnTo>
                      <a:pt x="79" y="2"/>
                    </a:lnTo>
                    <a:lnTo>
                      <a:pt x="72" y="2"/>
                    </a:lnTo>
                    <a:lnTo>
                      <a:pt x="67" y="0"/>
                    </a:lnTo>
                    <a:lnTo>
                      <a:pt x="36" y="0"/>
                    </a:lnTo>
                    <a:lnTo>
                      <a:pt x="21" y="7"/>
                    </a:lnTo>
                    <a:lnTo>
                      <a:pt x="16" y="9"/>
                    </a:lnTo>
                    <a:lnTo>
                      <a:pt x="12" y="14"/>
                    </a:lnTo>
                    <a:lnTo>
                      <a:pt x="7" y="21"/>
                    </a:lnTo>
                    <a:lnTo>
                      <a:pt x="0" y="50"/>
                    </a:lnTo>
                    <a:lnTo>
                      <a:pt x="2" y="6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1" name="Freeform 1847"/>
              <p:cNvSpPr>
                <a:spLocks/>
              </p:cNvSpPr>
              <p:nvPr/>
            </p:nvSpPr>
            <p:spPr bwMode="auto">
              <a:xfrm>
                <a:off x="4300" y="6662"/>
                <a:ext cx="84" cy="98"/>
              </a:xfrm>
              <a:custGeom>
                <a:avLst/>
                <a:gdLst/>
                <a:ahLst/>
                <a:cxnLst>
                  <a:cxn ang="0">
                    <a:pos x="52" y="96"/>
                  </a:cxn>
                  <a:cxn ang="0">
                    <a:pos x="57" y="96"/>
                  </a:cxn>
                  <a:cxn ang="0">
                    <a:pos x="62" y="93"/>
                  </a:cxn>
                  <a:cxn ang="0">
                    <a:pos x="67" y="91"/>
                  </a:cxn>
                  <a:cxn ang="0">
                    <a:pos x="69" y="88"/>
                  </a:cxn>
                  <a:cxn ang="0">
                    <a:pos x="79" y="83"/>
                  </a:cxn>
                  <a:cxn ang="0">
                    <a:pos x="81" y="72"/>
                  </a:cxn>
                  <a:cxn ang="0">
                    <a:pos x="84" y="64"/>
                  </a:cxn>
                  <a:cxn ang="0">
                    <a:pos x="84" y="33"/>
                  </a:cxn>
                  <a:cxn ang="0">
                    <a:pos x="81" y="23"/>
                  </a:cxn>
                  <a:cxn ang="0">
                    <a:pos x="81" y="14"/>
                  </a:cxn>
                  <a:cxn ang="0">
                    <a:pos x="79" y="4"/>
                  </a:cxn>
                  <a:cxn ang="0">
                    <a:pos x="74" y="4"/>
                  </a:cxn>
                  <a:cxn ang="0">
                    <a:pos x="69" y="2"/>
                  </a:cxn>
                  <a:cxn ang="0">
                    <a:pos x="62" y="2"/>
                  </a:cxn>
                  <a:cxn ang="0">
                    <a:pos x="57" y="0"/>
                  </a:cxn>
                  <a:cxn ang="0">
                    <a:pos x="33" y="0"/>
                  </a:cxn>
                  <a:cxn ang="0">
                    <a:pos x="28" y="2"/>
                  </a:cxn>
                  <a:cxn ang="0">
                    <a:pos x="24" y="4"/>
                  </a:cxn>
                  <a:cxn ang="0">
                    <a:pos x="21" y="7"/>
                  </a:cxn>
                  <a:cxn ang="0">
                    <a:pos x="16" y="9"/>
                  </a:cxn>
                  <a:cxn ang="0">
                    <a:pos x="11" y="14"/>
                  </a:cxn>
                  <a:cxn ang="0">
                    <a:pos x="7" y="21"/>
                  </a:cxn>
                  <a:cxn ang="0">
                    <a:pos x="4" y="31"/>
                  </a:cxn>
                  <a:cxn ang="0">
                    <a:pos x="0" y="45"/>
                  </a:cxn>
                  <a:cxn ang="0">
                    <a:pos x="0" y="55"/>
                  </a:cxn>
                  <a:cxn ang="0">
                    <a:pos x="2" y="64"/>
                  </a:cxn>
                  <a:cxn ang="0">
                    <a:pos x="11" y="83"/>
                  </a:cxn>
                  <a:cxn ang="0">
                    <a:pos x="16" y="88"/>
                  </a:cxn>
                  <a:cxn ang="0">
                    <a:pos x="21" y="91"/>
                  </a:cxn>
                  <a:cxn ang="0">
                    <a:pos x="24" y="93"/>
                  </a:cxn>
                  <a:cxn ang="0">
                    <a:pos x="28" y="96"/>
                  </a:cxn>
                  <a:cxn ang="0">
                    <a:pos x="33" y="98"/>
                  </a:cxn>
                  <a:cxn ang="0">
                    <a:pos x="50" y="98"/>
                  </a:cxn>
                  <a:cxn ang="0">
                    <a:pos x="52" y="96"/>
                  </a:cxn>
                </a:cxnLst>
                <a:rect l="0" t="0" r="r" b="b"/>
                <a:pathLst>
                  <a:path w="84" h="98">
                    <a:moveTo>
                      <a:pt x="52" y="96"/>
                    </a:moveTo>
                    <a:lnTo>
                      <a:pt x="57" y="96"/>
                    </a:lnTo>
                    <a:lnTo>
                      <a:pt x="62" y="93"/>
                    </a:lnTo>
                    <a:lnTo>
                      <a:pt x="67" y="91"/>
                    </a:lnTo>
                    <a:lnTo>
                      <a:pt x="69" y="88"/>
                    </a:lnTo>
                    <a:lnTo>
                      <a:pt x="79" y="83"/>
                    </a:lnTo>
                    <a:lnTo>
                      <a:pt x="81" y="72"/>
                    </a:lnTo>
                    <a:lnTo>
                      <a:pt x="84" y="64"/>
                    </a:lnTo>
                    <a:lnTo>
                      <a:pt x="84" y="33"/>
                    </a:lnTo>
                    <a:lnTo>
                      <a:pt x="81" y="23"/>
                    </a:lnTo>
                    <a:lnTo>
                      <a:pt x="81" y="14"/>
                    </a:lnTo>
                    <a:lnTo>
                      <a:pt x="79" y="4"/>
                    </a:lnTo>
                    <a:lnTo>
                      <a:pt x="74" y="4"/>
                    </a:lnTo>
                    <a:lnTo>
                      <a:pt x="69" y="2"/>
                    </a:lnTo>
                    <a:lnTo>
                      <a:pt x="62" y="2"/>
                    </a:lnTo>
                    <a:lnTo>
                      <a:pt x="57" y="0"/>
                    </a:lnTo>
                    <a:lnTo>
                      <a:pt x="33" y="0"/>
                    </a:lnTo>
                    <a:lnTo>
                      <a:pt x="28" y="2"/>
                    </a:lnTo>
                    <a:lnTo>
                      <a:pt x="24" y="4"/>
                    </a:lnTo>
                    <a:lnTo>
                      <a:pt x="21" y="7"/>
                    </a:lnTo>
                    <a:lnTo>
                      <a:pt x="16" y="9"/>
                    </a:lnTo>
                    <a:lnTo>
                      <a:pt x="11" y="14"/>
                    </a:lnTo>
                    <a:lnTo>
                      <a:pt x="7" y="21"/>
                    </a:lnTo>
                    <a:lnTo>
                      <a:pt x="4" y="31"/>
                    </a:lnTo>
                    <a:lnTo>
                      <a:pt x="0" y="45"/>
                    </a:lnTo>
                    <a:lnTo>
                      <a:pt x="0" y="55"/>
                    </a:lnTo>
                    <a:lnTo>
                      <a:pt x="2" y="64"/>
                    </a:lnTo>
                    <a:lnTo>
                      <a:pt x="11" y="83"/>
                    </a:lnTo>
                    <a:lnTo>
                      <a:pt x="16" y="88"/>
                    </a:lnTo>
                    <a:lnTo>
                      <a:pt x="21" y="91"/>
                    </a:lnTo>
                    <a:lnTo>
                      <a:pt x="24" y="93"/>
                    </a:lnTo>
                    <a:lnTo>
                      <a:pt x="28" y="96"/>
                    </a:lnTo>
                    <a:lnTo>
                      <a:pt x="33" y="98"/>
                    </a:lnTo>
                    <a:lnTo>
                      <a:pt x="50" y="98"/>
                    </a:lnTo>
                    <a:lnTo>
                      <a:pt x="52" y="96"/>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2" name="Freeform 1848"/>
              <p:cNvSpPr>
                <a:spLocks/>
              </p:cNvSpPr>
              <p:nvPr/>
            </p:nvSpPr>
            <p:spPr bwMode="auto">
              <a:xfrm>
                <a:off x="4202" y="6652"/>
                <a:ext cx="43" cy="80"/>
              </a:xfrm>
              <a:custGeom>
                <a:avLst/>
                <a:gdLst/>
                <a:ahLst/>
                <a:cxnLst>
                  <a:cxn ang="0">
                    <a:pos x="0" y="4"/>
                  </a:cxn>
                  <a:cxn ang="0">
                    <a:pos x="0" y="79"/>
                  </a:cxn>
                  <a:cxn ang="0">
                    <a:pos x="2" y="79"/>
                  </a:cxn>
                  <a:cxn ang="0">
                    <a:pos x="2" y="7"/>
                  </a:cxn>
                  <a:cxn ang="0">
                    <a:pos x="43" y="2"/>
                  </a:cxn>
                  <a:cxn ang="0">
                    <a:pos x="43" y="0"/>
                  </a:cxn>
                  <a:cxn ang="0">
                    <a:pos x="0" y="4"/>
                  </a:cxn>
                </a:cxnLst>
                <a:rect l="0" t="0" r="r" b="b"/>
                <a:pathLst>
                  <a:path w="43" h="80">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3" name="Freeform 1849"/>
              <p:cNvSpPr>
                <a:spLocks/>
              </p:cNvSpPr>
              <p:nvPr/>
            </p:nvSpPr>
            <p:spPr bwMode="auto">
              <a:xfrm>
                <a:off x="4204" y="6662"/>
                <a:ext cx="41" cy="7"/>
              </a:xfrm>
              <a:custGeom>
                <a:avLst/>
                <a:gdLst/>
                <a:ahLst/>
                <a:cxnLst>
                  <a:cxn ang="0">
                    <a:pos x="0" y="2"/>
                  </a:cxn>
                  <a:cxn ang="0">
                    <a:pos x="0" y="7"/>
                  </a:cxn>
                  <a:cxn ang="0">
                    <a:pos x="40" y="2"/>
                  </a:cxn>
                  <a:cxn ang="0">
                    <a:pos x="40" y="0"/>
                  </a:cxn>
                  <a:cxn ang="0">
                    <a:pos x="0" y="2"/>
                  </a:cxn>
                </a:cxnLst>
                <a:rect l="0" t="0" r="r" b="b"/>
                <a:pathLst>
                  <a:path w="41" h="7">
                    <a:moveTo>
                      <a:pt x="0" y="2"/>
                    </a:moveTo>
                    <a:lnTo>
                      <a:pt x="0" y="7"/>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4" name="Freeform 1850"/>
              <p:cNvSpPr>
                <a:spLocks/>
              </p:cNvSpPr>
              <p:nvPr/>
            </p:nvSpPr>
            <p:spPr bwMode="auto">
              <a:xfrm>
                <a:off x="4204" y="6676"/>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5" name="Freeform 1851"/>
              <p:cNvSpPr>
                <a:spLocks/>
              </p:cNvSpPr>
              <p:nvPr/>
            </p:nvSpPr>
            <p:spPr bwMode="auto">
              <a:xfrm>
                <a:off x="4204" y="6676"/>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6" name="Freeform 1852"/>
              <p:cNvSpPr>
                <a:spLocks/>
              </p:cNvSpPr>
              <p:nvPr/>
            </p:nvSpPr>
            <p:spPr bwMode="auto">
              <a:xfrm>
                <a:off x="4204" y="6696"/>
                <a:ext cx="41" cy="4"/>
              </a:xfrm>
              <a:custGeom>
                <a:avLst/>
                <a:gdLst/>
                <a:ahLst/>
                <a:cxnLst>
                  <a:cxn ang="0">
                    <a:pos x="0" y="2"/>
                  </a:cxn>
                  <a:cxn ang="0">
                    <a:pos x="0" y="4"/>
                  </a:cxn>
                  <a:cxn ang="0">
                    <a:pos x="40" y="2"/>
                  </a:cxn>
                  <a:cxn ang="0">
                    <a:pos x="40" y="0"/>
                  </a:cxn>
                  <a:cxn ang="0">
                    <a:pos x="0" y="2"/>
                  </a:cxn>
                </a:cxnLst>
                <a:rect l="0" t="0" r="r" b="b"/>
                <a:pathLst>
                  <a:path w="41" h="4">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7" name="Freeform 1853"/>
              <p:cNvSpPr>
                <a:spLocks/>
              </p:cNvSpPr>
              <p:nvPr/>
            </p:nvSpPr>
            <p:spPr bwMode="auto">
              <a:xfrm>
                <a:off x="4204" y="6681"/>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8" name="Freeform 1854"/>
              <p:cNvSpPr>
                <a:spLocks/>
              </p:cNvSpPr>
              <p:nvPr/>
            </p:nvSpPr>
            <p:spPr bwMode="auto">
              <a:xfrm>
                <a:off x="4204" y="6727"/>
                <a:ext cx="44" cy="5"/>
              </a:xfrm>
              <a:custGeom>
                <a:avLst/>
                <a:gdLst/>
                <a:ahLst/>
                <a:cxnLst>
                  <a:cxn ang="0">
                    <a:pos x="0" y="2"/>
                  </a:cxn>
                  <a:cxn ang="0">
                    <a:pos x="0" y="4"/>
                  </a:cxn>
                  <a:cxn ang="0">
                    <a:pos x="43" y="4"/>
                  </a:cxn>
                  <a:cxn ang="0">
                    <a:pos x="43" y="0"/>
                  </a:cxn>
                  <a:cxn ang="0">
                    <a:pos x="0" y="2"/>
                  </a:cxn>
                </a:cxnLst>
                <a:rect l="0" t="0" r="r" b="b"/>
                <a:pathLst>
                  <a:path w="44" h="5">
                    <a:moveTo>
                      <a:pt x="0" y="2"/>
                    </a:moveTo>
                    <a:lnTo>
                      <a:pt x="0" y="4"/>
                    </a:lnTo>
                    <a:lnTo>
                      <a:pt x="43" y="4"/>
                    </a:lnTo>
                    <a:lnTo>
                      <a:pt x="4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9" name="Freeform 1855"/>
              <p:cNvSpPr>
                <a:spLocks/>
              </p:cNvSpPr>
              <p:nvPr/>
            </p:nvSpPr>
            <p:spPr bwMode="auto">
              <a:xfrm>
                <a:off x="4291" y="6823"/>
                <a:ext cx="110" cy="9"/>
              </a:xfrm>
              <a:custGeom>
                <a:avLst/>
                <a:gdLst/>
                <a:ahLst/>
                <a:cxnLst>
                  <a:cxn ang="0">
                    <a:pos x="0" y="0"/>
                  </a:cxn>
                  <a:cxn ang="0">
                    <a:pos x="0" y="9"/>
                  </a:cxn>
                  <a:cxn ang="0">
                    <a:pos x="2" y="4"/>
                  </a:cxn>
                  <a:cxn ang="0">
                    <a:pos x="110" y="7"/>
                  </a:cxn>
                  <a:cxn ang="0">
                    <a:pos x="110" y="2"/>
                  </a:cxn>
                  <a:cxn ang="0">
                    <a:pos x="0" y="0"/>
                  </a:cxn>
                </a:cxnLst>
                <a:rect l="0" t="0" r="r" b="b"/>
                <a:pathLst>
                  <a:path w="110" h="9">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0" name="Freeform 1856"/>
              <p:cNvSpPr>
                <a:spLocks/>
              </p:cNvSpPr>
              <p:nvPr/>
            </p:nvSpPr>
            <p:spPr bwMode="auto">
              <a:xfrm>
                <a:off x="4293" y="6828"/>
                <a:ext cx="108" cy="4"/>
              </a:xfrm>
              <a:custGeom>
                <a:avLst/>
                <a:gdLst/>
                <a:ahLst/>
                <a:cxnLst>
                  <a:cxn ang="0">
                    <a:pos x="0" y="0"/>
                  </a:cxn>
                  <a:cxn ang="0">
                    <a:pos x="0" y="2"/>
                  </a:cxn>
                  <a:cxn ang="0">
                    <a:pos x="108" y="4"/>
                  </a:cxn>
                  <a:cxn ang="0">
                    <a:pos x="108" y="2"/>
                  </a:cxn>
                  <a:cxn ang="0">
                    <a:pos x="0" y="0"/>
                  </a:cxn>
                </a:cxnLst>
                <a:rect l="0" t="0" r="r" b="b"/>
                <a:pathLst>
                  <a:path w="108" h="4">
                    <a:moveTo>
                      <a:pt x="0" y="0"/>
                    </a:moveTo>
                    <a:lnTo>
                      <a:pt x="0" y="2"/>
                    </a:lnTo>
                    <a:lnTo>
                      <a:pt x="108" y="4"/>
                    </a:lnTo>
                    <a:lnTo>
                      <a:pt x="108"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1" name="Freeform 1857"/>
              <p:cNvSpPr>
                <a:spLocks/>
              </p:cNvSpPr>
              <p:nvPr/>
            </p:nvSpPr>
            <p:spPr bwMode="auto">
              <a:xfrm>
                <a:off x="4293" y="6823"/>
                <a:ext cx="22" cy="5"/>
              </a:xfrm>
              <a:custGeom>
                <a:avLst/>
                <a:gdLst/>
                <a:ahLst/>
                <a:cxnLst>
                  <a:cxn ang="0">
                    <a:pos x="0" y="0"/>
                  </a:cxn>
                  <a:cxn ang="0">
                    <a:pos x="0" y="4"/>
                  </a:cxn>
                  <a:cxn ang="0">
                    <a:pos x="21" y="4"/>
                  </a:cxn>
                  <a:cxn ang="0">
                    <a:pos x="21" y="2"/>
                  </a:cxn>
                  <a:cxn ang="0">
                    <a:pos x="0" y="0"/>
                  </a:cxn>
                </a:cxnLst>
                <a:rect l="0" t="0" r="r" b="b"/>
                <a:pathLst>
                  <a:path w="22"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2" name="Freeform 1858"/>
              <p:cNvSpPr>
                <a:spLocks/>
              </p:cNvSpPr>
              <p:nvPr/>
            </p:nvSpPr>
            <p:spPr bwMode="auto">
              <a:xfrm>
                <a:off x="4317" y="6823"/>
                <a:ext cx="19" cy="5"/>
              </a:xfrm>
              <a:custGeom>
                <a:avLst/>
                <a:gdLst/>
                <a:ahLst/>
                <a:cxnLst>
                  <a:cxn ang="0">
                    <a:pos x="0" y="0"/>
                  </a:cxn>
                  <a:cxn ang="0">
                    <a:pos x="0" y="4"/>
                  </a:cxn>
                  <a:cxn ang="0">
                    <a:pos x="19" y="4"/>
                  </a:cxn>
                  <a:cxn ang="0">
                    <a:pos x="19" y="2"/>
                  </a:cxn>
                  <a:cxn ang="0">
                    <a:pos x="0" y="0"/>
                  </a:cxn>
                </a:cxnLst>
                <a:rect l="0" t="0" r="r" b="b"/>
                <a:pathLst>
                  <a:path w="19"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3" name="Freeform 1859"/>
              <p:cNvSpPr>
                <a:spLocks/>
              </p:cNvSpPr>
              <p:nvPr/>
            </p:nvSpPr>
            <p:spPr bwMode="auto">
              <a:xfrm>
                <a:off x="4341" y="6826"/>
                <a:ext cx="19" cy="0"/>
              </a:xfrm>
              <a:custGeom>
                <a:avLst/>
                <a:gdLst/>
                <a:ahLst/>
                <a:cxnLst>
                  <a:cxn ang="0">
                    <a:pos x="0" y="0"/>
                  </a:cxn>
                  <a:cxn ang="0">
                    <a:pos x="19" y="0"/>
                  </a:cxn>
                </a:cxnLst>
                <a:rect l="0" t="0" r="r" b="b"/>
                <a:pathLst>
                  <a:path w="19">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4" name="Freeform 1860"/>
              <p:cNvSpPr>
                <a:spLocks/>
              </p:cNvSpPr>
              <p:nvPr/>
            </p:nvSpPr>
            <p:spPr bwMode="auto">
              <a:xfrm>
                <a:off x="4368" y="6825"/>
                <a:ext cx="21" cy="5"/>
              </a:xfrm>
              <a:custGeom>
                <a:avLst/>
                <a:gdLst/>
                <a:ahLst/>
                <a:cxnLst>
                  <a:cxn ang="0">
                    <a:pos x="0" y="0"/>
                  </a:cxn>
                  <a:cxn ang="0">
                    <a:pos x="0" y="2"/>
                  </a:cxn>
                  <a:cxn ang="0">
                    <a:pos x="21" y="4"/>
                  </a:cxn>
                  <a:cxn ang="0">
                    <a:pos x="21" y="0"/>
                  </a:cxn>
                  <a:cxn ang="0">
                    <a:pos x="0" y="0"/>
                  </a:cxn>
                </a:cxnLst>
                <a:rect l="0" t="0" r="r" b="b"/>
                <a:pathLst>
                  <a:path w="21"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5" name="Freeform 1861"/>
              <p:cNvSpPr>
                <a:spLocks/>
              </p:cNvSpPr>
              <p:nvPr/>
            </p:nvSpPr>
            <p:spPr bwMode="auto">
              <a:xfrm>
                <a:off x="4317" y="6825"/>
                <a:ext cx="19" cy="3"/>
              </a:xfrm>
              <a:custGeom>
                <a:avLst/>
                <a:gdLst/>
                <a:ahLst/>
                <a:cxnLst>
                  <a:cxn ang="0">
                    <a:pos x="0" y="0"/>
                  </a:cxn>
                  <a:cxn ang="0">
                    <a:pos x="0" y="0"/>
                  </a:cxn>
                  <a:cxn ang="0">
                    <a:pos x="19" y="2"/>
                  </a:cxn>
                  <a:cxn ang="0">
                    <a:pos x="19" y="0"/>
                  </a:cxn>
                  <a:cxn ang="0">
                    <a:pos x="0" y="0"/>
                  </a:cxn>
                </a:cxnLst>
                <a:rect l="0" t="0" r="r" b="b"/>
                <a:pathLst>
                  <a:path w="19" h="3">
                    <a:moveTo>
                      <a:pt x="0" y="0"/>
                    </a:moveTo>
                    <a:lnTo>
                      <a:pt x="0" y="0"/>
                    </a:lnTo>
                    <a:lnTo>
                      <a:pt x="19" y="2"/>
                    </a:lnTo>
                    <a:lnTo>
                      <a:pt x="19"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6" name="Freeform 1862"/>
              <p:cNvSpPr>
                <a:spLocks/>
              </p:cNvSpPr>
              <p:nvPr/>
            </p:nvSpPr>
            <p:spPr bwMode="auto">
              <a:xfrm>
                <a:off x="4341" y="6826"/>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7" name="Freeform 1863"/>
              <p:cNvSpPr>
                <a:spLocks/>
              </p:cNvSpPr>
              <p:nvPr/>
            </p:nvSpPr>
            <p:spPr bwMode="auto">
              <a:xfrm>
                <a:off x="4368" y="6825"/>
                <a:ext cx="21" cy="3"/>
              </a:xfrm>
              <a:custGeom>
                <a:avLst/>
                <a:gdLst/>
                <a:ahLst/>
                <a:cxnLst>
                  <a:cxn ang="0">
                    <a:pos x="0" y="0"/>
                  </a:cxn>
                  <a:cxn ang="0">
                    <a:pos x="0" y="2"/>
                  </a:cxn>
                  <a:cxn ang="0">
                    <a:pos x="21" y="2"/>
                  </a:cxn>
                  <a:cxn ang="0">
                    <a:pos x="0" y="0"/>
                  </a:cxn>
                </a:cxnLst>
                <a:rect l="0" t="0" r="r" b="b"/>
                <a:pathLst>
                  <a:path w="21" h="3">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8" name="Freeform 1864"/>
              <p:cNvSpPr>
                <a:spLocks/>
              </p:cNvSpPr>
              <p:nvPr/>
            </p:nvSpPr>
            <p:spPr bwMode="auto">
              <a:xfrm>
                <a:off x="4502" y="6626"/>
                <a:ext cx="14" cy="216"/>
              </a:xfrm>
              <a:custGeom>
                <a:avLst/>
                <a:gdLst/>
                <a:ahLst/>
                <a:cxnLst>
                  <a:cxn ang="0">
                    <a:pos x="9" y="19"/>
                  </a:cxn>
                  <a:cxn ang="0">
                    <a:pos x="9" y="19"/>
                  </a:cxn>
                  <a:cxn ang="0">
                    <a:pos x="0" y="0"/>
                  </a:cxn>
                  <a:cxn ang="0">
                    <a:pos x="0" y="216"/>
                  </a:cxn>
                  <a:cxn ang="0">
                    <a:pos x="14" y="206"/>
                  </a:cxn>
                  <a:cxn ang="0">
                    <a:pos x="14" y="28"/>
                  </a:cxn>
                  <a:cxn ang="0">
                    <a:pos x="9" y="19"/>
                  </a:cxn>
                </a:cxnLst>
                <a:rect l="0" t="0" r="r" b="b"/>
                <a:pathLst>
                  <a:path w="14" h="216">
                    <a:moveTo>
                      <a:pt x="9" y="19"/>
                    </a:moveTo>
                    <a:lnTo>
                      <a:pt x="9" y="19"/>
                    </a:lnTo>
                    <a:lnTo>
                      <a:pt x="0" y="0"/>
                    </a:lnTo>
                    <a:lnTo>
                      <a:pt x="0" y="216"/>
                    </a:lnTo>
                    <a:lnTo>
                      <a:pt x="14" y="206"/>
                    </a:lnTo>
                    <a:lnTo>
                      <a:pt x="14"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9" name="Freeform 1865"/>
              <p:cNvSpPr>
                <a:spLocks/>
              </p:cNvSpPr>
              <p:nvPr/>
            </p:nvSpPr>
            <p:spPr bwMode="auto">
              <a:xfrm>
                <a:off x="4572" y="6684"/>
                <a:ext cx="19" cy="144"/>
              </a:xfrm>
              <a:custGeom>
                <a:avLst/>
                <a:gdLst/>
                <a:ahLst/>
                <a:cxnLst>
                  <a:cxn ang="0">
                    <a:pos x="16" y="9"/>
                  </a:cxn>
                  <a:cxn ang="0">
                    <a:pos x="0" y="0"/>
                  </a:cxn>
                  <a:cxn ang="0">
                    <a:pos x="4" y="23"/>
                  </a:cxn>
                  <a:cxn ang="0">
                    <a:pos x="4" y="43"/>
                  </a:cxn>
                  <a:cxn ang="0">
                    <a:pos x="7" y="60"/>
                  </a:cxn>
                  <a:cxn ang="0">
                    <a:pos x="4" y="76"/>
                  </a:cxn>
                  <a:cxn ang="0">
                    <a:pos x="4" y="91"/>
                  </a:cxn>
                  <a:cxn ang="0">
                    <a:pos x="2" y="105"/>
                  </a:cxn>
                  <a:cxn ang="0">
                    <a:pos x="2" y="124"/>
                  </a:cxn>
                  <a:cxn ang="0">
                    <a:pos x="0" y="143"/>
                  </a:cxn>
                  <a:cxn ang="0">
                    <a:pos x="14" y="141"/>
                  </a:cxn>
                  <a:cxn ang="0">
                    <a:pos x="16" y="129"/>
                  </a:cxn>
                  <a:cxn ang="0">
                    <a:pos x="19" y="115"/>
                  </a:cxn>
                  <a:cxn ang="0">
                    <a:pos x="19" y="26"/>
                  </a:cxn>
                  <a:cxn ang="0">
                    <a:pos x="16" y="9"/>
                  </a:cxn>
                </a:cxnLst>
                <a:rect l="0" t="0" r="r" b="b"/>
                <a:pathLst>
                  <a:path w="19" h="144">
                    <a:moveTo>
                      <a:pt x="16" y="9"/>
                    </a:moveTo>
                    <a:lnTo>
                      <a:pt x="0" y="0"/>
                    </a:lnTo>
                    <a:lnTo>
                      <a:pt x="4" y="23"/>
                    </a:lnTo>
                    <a:lnTo>
                      <a:pt x="4" y="43"/>
                    </a:lnTo>
                    <a:lnTo>
                      <a:pt x="7" y="60"/>
                    </a:lnTo>
                    <a:lnTo>
                      <a:pt x="4" y="76"/>
                    </a:lnTo>
                    <a:lnTo>
                      <a:pt x="4" y="91"/>
                    </a:lnTo>
                    <a:lnTo>
                      <a:pt x="2" y="105"/>
                    </a:lnTo>
                    <a:lnTo>
                      <a:pt x="2" y="124"/>
                    </a:lnTo>
                    <a:lnTo>
                      <a:pt x="0" y="143"/>
                    </a:lnTo>
                    <a:lnTo>
                      <a:pt x="14" y="141"/>
                    </a:lnTo>
                    <a:lnTo>
                      <a:pt x="16" y="129"/>
                    </a:lnTo>
                    <a:lnTo>
                      <a:pt x="19" y="115"/>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0" name="Freeform 1866"/>
              <p:cNvSpPr>
                <a:spLocks/>
              </p:cNvSpPr>
              <p:nvPr/>
            </p:nvSpPr>
            <p:spPr bwMode="auto">
              <a:xfrm>
                <a:off x="4569" y="6684"/>
                <a:ext cx="19" cy="144"/>
              </a:xfrm>
              <a:custGeom>
                <a:avLst/>
                <a:gdLst/>
                <a:ahLst/>
                <a:cxnLst>
                  <a:cxn ang="0">
                    <a:pos x="16" y="9"/>
                  </a:cxn>
                  <a:cxn ang="0">
                    <a:pos x="12" y="7"/>
                  </a:cxn>
                  <a:cxn ang="0">
                    <a:pos x="7" y="2"/>
                  </a:cxn>
                  <a:cxn ang="0">
                    <a:pos x="4" y="2"/>
                  </a:cxn>
                  <a:cxn ang="0">
                    <a:pos x="0" y="0"/>
                  </a:cxn>
                  <a:cxn ang="0">
                    <a:pos x="4" y="21"/>
                  </a:cxn>
                  <a:cxn ang="0">
                    <a:pos x="4" y="91"/>
                  </a:cxn>
                  <a:cxn ang="0">
                    <a:pos x="2" y="105"/>
                  </a:cxn>
                  <a:cxn ang="0">
                    <a:pos x="0" y="124"/>
                  </a:cxn>
                  <a:cxn ang="0">
                    <a:pos x="0" y="143"/>
                  </a:cxn>
                  <a:cxn ang="0">
                    <a:pos x="9" y="143"/>
                  </a:cxn>
                  <a:cxn ang="0">
                    <a:pos x="14" y="141"/>
                  </a:cxn>
                  <a:cxn ang="0">
                    <a:pos x="16" y="129"/>
                  </a:cxn>
                  <a:cxn ang="0">
                    <a:pos x="16" y="112"/>
                  </a:cxn>
                  <a:cxn ang="0">
                    <a:pos x="19" y="96"/>
                  </a:cxn>
                  <a:cxn ang="0">
                    <a:pos x="19" y="23"/>
                  </a:cxn>
                  <a:cxn ang="0">
                    <a:pos x="16" y="9"/>
                  </a:cxn>
                </a:cxnLst>
                <a:rect l="0" t="0" r="r" b="b"/>
                <a:pathLst>
                  <a:path w="19" h="144">
                    <a:moveTo>
                      <a:pt x="16" y="9"/>
                    </a:moveTo>
                    <a:lnTo>
                      <a:pt x="12" y="7"/>
                    </a:lnTo>
                    <a:lnTo>
                      <a:pt x="7" y="2"/>
                    </a:lnTo>
                    <a:lnTo>
                      <a:pt x="4" y="2"/>
                    </a:lnTo>
                    <a:lnTo>
                      <a:pt x="0" y="0"/>
                    </a:lnTo>
                    <a:lnTo>
                      <a:pt x="4" y="21"/>
                    </a:lnTo>
                    <a:lnTo>
                      <a:pt x="4" y="91"/>
                    </a:lnTo>
                    <a:lnTo>
                      <a:pt x="2" y="105"/>
                    </a:lnTo>
                    <a:lnTo>
                      <a:pt x="0" y="124"/>
                    </a:lnTo>
                    <a:lnTo>
                      <a:pt x="0" y="143"/>
                    </a:lnTo>
                    <a:lnTo>
                      <a:pt x="9" y="143"/>
                    </a:lnTo>
                    <a:lnTo>
                      <a:pt x="14" y="141"/>
                    </a:lnTo>
                    <a:lnTo>
                      <a:pt x="16" y="129"/>
                    </a:lnTo>
                    <a:lnTo>
                      <a:pt x="16" y="112"/>
                    </a:lnTo>
                    <a:lnTo>
                      <a:pt x="19" y="96"/>
                    </a:lnTo>
                    <a:lnTo>
                      <a:pt x="19" y="23"/>
                    </a:lnTo>
                    <a:lnTo>
                      <a:pt x="16" y="9"/>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1" name="Freeform 1867"/>
              <p:cNvSpPr>
                <a:spLocks/>
              </p:cNvSpPr>
              <p:nvPr/>
            </p:nvSpPr>
            <p:spPr bwMode="auto">
              <a:xfrm>
                <a:off x="4564" y="6681"/>
                <a:ext cx="22" cy="147"/>
              </a:xfrm>
              <a:custGeom>
                <a:avLst/>
                <a:gdLst/>
                <a:ahLst/>
                <a:cxnLst>
                  <a:cxn ang="0">
                    <a:pos x="7" y="23"/>
                  </a:cxn>
                  <a:cxn ang="0">
                    <a:pos x="7" y="76"/>
                  </a:cxn>
                  <a:cxn ang="0">
                    <a:pos x="4" y="91"/>
                  </a:cxn>
                  <a:cxn ang="0">
                    <a:pos x="4" y="108"/>
                  </a:cxn>
                  <a:cxn ang="0">
                    <a:pos x="0" y="146"/>
                  </a:cxn>
                  <a:cxn ang="0">
                    <a:pos x="9" y="146"/>
                  </a:cxn>
                  <a:cxn ang="0">
                    <a:pos x="11" y="143"/>
                  </a:cxn>
                  <a:cxn ang="0">
                    <a:pos x="16" y="143"/>
                  </a:cxn>
                  <a:cxn ang="0">
                    <a:pos x="19" y="115"/>
                  </a:cxn>
                  <a:cxn ang="0">
                    <a:pos x="21" y="79"/>
                  </a:cxn>
                  <a:cxn ang="0">
                    <a:pos x="21" y="43"/>
                  </a:cxn>
                  <a:cxn ang="0">
                    <a:pos x="19" y="9"/>
                  </a:cxn>
                  <a:cxn ang="0">
                    <a:pos x="16" y="9"/>
                  </a:cxn>
                  <a:cxn ang="0">
                    <a:pos x="11" y="4"/>
                  </a:cxn>
                  <a:cxn ang="0">
                    <a:pos x="9" y="4"/>
                  </a:cxn>
                  <a:cxn ang="0">
                    <a:pos x="4" y="0"/>
                  </a:cxn>
                  <a:cxn ang="0">
                    <a:pos x="2" y="0"/>
                  </a:cxn>
                  <a:cxn ang="0">
                    <a:pos x="7" y="23"/>
                  </a:cxn>
                </a:cxnLst>
                <a:rect l="0" t="0" r="r" b="b"/>
                <a:pathLst>
                  <a:path w="22" h="147">
                    <a:moveTo>
                      <a:pt x="7" y="23"/>
                    </a:moveTo>
                    <a:lnTo>
                      <a:pt x="7" y="76"/>
                    </a:lnTo>
                    <a:lnTo>
                      <a:pt x="4" y="91"/>
                    </a:lnTo>
                    <a:lnTo>
                      <a:pt x="4" y="108"/>
                    </a:lnTo>
                    <a:lnTo>
                      <a:pt x="0" y="146"/>
                    </a:lnTo>
                    <a:lnTo>
                      <a:pt x="9" y="146"/>
                    </a:lnTo>
                    <a:lnTo>
                      <a:pt x="11" y="143"/>
                    </a:lnTo>
                    <a:lnTo>
                      <a:pt x="16" y="143"/>
                    </a:lnTo>
                    <a:lnTo>
                      <a:pt x="19" y="115"/>
                    </a:lnTo>
                    <a:lnTo>
                      <a:pt x="21" y="79"/>
                    </a:lnTo>
                    <a:lnTo>
                      <a:pt x="21" y="43"/>
                    </a:lnTo>
                    <a:lnTo>
                      <a:pt x="19" y="9"/>
                    </a:lnTo>
                    <a:lnTo>
                      <a:pt x="16" y="9"/>
                    </a:lnTo>
                    <a:lnTo>
                      <a:pt x="11"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2" name="Freeform 1868"/>
              <p:cNvSpPr>
                <a:spLocks/>
              </p:cNvSpPr>
              <p:nvPr/>
            </p:nvSpPr>
            <p:spPr bwMode="auto">
              <a:xfrm>
                <a:off x="4562" y="6679"/>
                <a:ext cx="19" cy="151"/>
              </a:xfrm>
              <a:custGeom>
                <a:avLst/>
                <a:gdLst/>
                <a:ahLst/>
                <a:cxnLst>
                  <a:cxn ang="0">
                    <a:pos x="0" y="129"/>
                  </a:cxn>
                  <a:cxn ang="0">
                    <a:pos x="0" y="151"/>
                  </a:cxn>
                  <a:cxn ang="0">
                    <a:pos x="2" y="148"/>
                  </a:cxn>
                  <a:cxn ang="0">
                    <a:pos x="9" y="148"/>
                  </a:cxn>
                  <a:cxn ang="0">
                    <a:pos x="14" y="146"/>
                  </a:cxn>
                  <a:cxn ang="0">
                    <a:pos x="19" y="117"/>
                  </a:cxn>
                  <a:cxn ang="0">
                    <a:pos x="19" y="9"/>
                  </a:cxn>
                  <a:cxn ang="0">
                    <a:pos x="16" y="9"/>
                  </a:cxn>
                  <a:cxn ang="0">
                    <a:pos x="11" y="7"/>
                  </a:cxn>
                  <a:cxn ang="0">
                    <a:pos x="7" y="2"/>
                  </a:cxn>
                  <a:cxn ang="0">
                    <a:pos x="2" y="0"/>
                  </a:cxn>
                  <a:cxn ang="0">
                    <a:pos x="4" y="24"/>
                  </a:cxn>
                  <a:cxn ang="0">
                    <a:pos x="7" y="43"/>
                  </a:cxn>
                  <a:cxn ang="0">
                    <a:pos x="7" y="79"/>
                  </a:cxn>
                  <a:cxn ang="0">
                    <a:pos x="4" y="93"/>
                  </a:cxn>
                  <a:cxn ang="0">
                    <a:pos x="2" y="110"/>
                  </a:cxn>
                  <a:cxn ang="0">
                    <a:pos x="0" y="129"/>
                  </a:cxn>
                </a:cxnLst>
                <a:rect l="0" t="0" r="r" b="b"/>
                <a:pathLst>
                  <a:path w="19" h="151">
                    <a:moveTo>
                      <a:pt x="0" y="129"/>
                    </a:moveTo>
                    <a:lnTo>
                      <a:pt x="0" y="151"/>
                    </a:lnTo>
                    <a:lnTo>
                      <a:pt x="2" y="148"/>
                    </a:lnTo>
                    <a:lnTo>
                      <a:pt x="9" y="148"/>
                    </a:lnTo>
                    <a:lnTo>
                      <a:pt x="14" y="146"/>
                    </a:lnTo>
                    <a:lnTo>
                      <a:pt x="19" y="117"/>
                    </a:lnTo>
                    <a:lnTo>
                      <a:pt x="19" y="9"/>
                    </a:lnTo>
                    <a:lnTo>
                      <a:pt x="16" y="9"/>
                    </a:lnTo>
                    <a:lnTo>
                      <a:pt x="11" y="7"/>
                    </a:lnTo>
                    <a:lnTo>
                      <a:pt x="7" y="2"/>
                    </a:lnTo>
                    <a:lnTo>
                      <a:pt x="2" y="0"/>
                    </a:lnTo>
                    <a:lnTo>
                      <a:pt x="4" y="24"/>
                    </a:lnTo>
                    <a:lnTo>
                      <a:pt x="7" y="4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3" name="Freeform 1869"/>
              <p:cNvSpPr>
                <a:spLocks/>
              </p:cNvSpPr>
              <p:nvPr/>
            </p:nvSpPr>
            <p:spPr bwMode="auto">
              <a:xfrm>
                <a:off x="4557" y="6679"/>
                <a:ext cx="22" cy="151"/>
              </a:xfrm>
              <a:custGeom>
                <a:avLst/>
                <a:gdLst/>
                <a:ahLst/>
                <a:cxnLst>
                  <a:cxn ang="0">
                    <a:pos x="2" y="148"/>
                  </a:cxn>
                  <a:cxn ang="0">
                    <a:pos x="11" y="148"/>
                  </a:cxn>
                  <a:cxn ang="0">
                    <a:pos x="11" y="146"/>
                  </a:cxn>
                  <a:cxn ang="0">
                    <a:pos x="16" y="146"/>
                  </a:cxn>
                  <a:cxn ang="0">
                    <a:pos x="19" y="117"/>
                  </a:cxn>
                  <a:cxn ang="0">
                    <a:pos x="21" y="81"/>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1">
                    <a:moveTo>
                      <a:pt x="2" y="148"/>
                    </a:moveTo>
                    <a:lnTo>
                      <a:pt x="11" y="148"/>
                    </a:lnTo>
                    <a:lnTo>
                      <a:pt x="11" y="146"/>
                    </a:lnTo>
                    <a:lnTo>
                      <a:pt x="16" y="146"/>
                    </a:lnTo>
                    <a:lnTo>
                      <a:pt x="19" y="117"/>
                    </a:lnTo>
                    <a:lnTo>
                      <a:pt x="21" y="81"/>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4" name="Freeform 1870"/>
              <p:cNvSpPr>
                <a:spLocks/>
              </p:cNvSpPr>
              <p:nvPr/>
            </p:nvSpPr>
            <p:spPr bwMode="auto">
              <a:xfrm>
                <a:off x="4555" y="6676"/>
                <a:ext cx="21" cy="154"/>
              </a:xfrm>
              <a:custGeom>
                <a:avLst/>
                <a:gdLst/>
                <a:ahLst/>
                <a:cxnLst>
                  <a:cxn ang="0">
                    <a:pos x="7" y="79"/>
                  </a:cxn>
                  <a:cxn ang="0">
                    <a:pos x="2" y="112"/>
                  </a:cxn>
                  <a:cxn ang="0">
                    <a:pos x="2" y="132"/>
                  </a:cxn>
                  <a:cxn ang="0">
                    <a:pos x="0" y="153"/>
                  </a:cxn>
                  <a:cxn ang="0">
                    <a:pos x="2" y="151"/>
                  </a:cxn>
                  <a:cxn ang="0">
                    <a:pos x="7" y="151"/>
                  </a:cxn>
                  <a:cxn ang="0">
                    <a:pos x="9" y="148"/>
                  </a:cxn>
                  <a:cxn ang="0">
                    <a:pos x="16" y="148"/>
                  </a:cxn>
                  <a:cxn ang="0">
                    <a:pos x="19" y="120"/>
                  </a:cxn>
                  <a:cxn ang="0">
                    <a:pos x="21" y="81"/>
                  </a:cxn>
                  <a:cxn ang="0">
                    <a:pos x="21" y="9"/>
                  </a:cxn>
                  <a:cxn ang="0">
                    <a:pos x="19" y="9"/>
                  </a:cxn>
                  <a:cxn ang="0">
                    <a:pos x="14" y="7"/>
                  </a:cxn>
                  <a:cxn ang="0">
                    <a:pos x="9" y="4"/>
                  </a:cxn>
                  <a:cxn ang="0">
                    <a:pos x="4" y="0"/>
                  </a:cxn>
                  <a:cxn ang="0">
                    <a:pos x="7" y="24"/>
                  </a:cxn>
                  <a:cxn ang="0">
                    <a:pos x="7" y="79"/>
                  </a:cxn>
                </a:cxnLst>
                <a:rect l="0" t="0" r="r" b="b"/>
                <a:pathLst>
                  <a:path w="21" h="154">
                    <a:moveTo>
                      <a:pt x="7" y="79"/>
                    </a:moveTo>
                    <a:lnTo>
                      <a:pt x="2" y="112"/>
                    </a:lnTo>
                    <a:lnTo>
                      <a:pt x="2" y="132"/>
                    </a:lnTo>
                    <a:lnTo>
                      <a:pt x="0" y="153"/>
                    </a:lnTo>
                    <a:lnTo>
                      <a:pt x="2" y="151"/>
                    </a:lnTo>
                    <a:lnTo>
                      <a:pt x="7" y="151"/>
                    </a:lnTo>
                    <a:lnTo>
                      <a:pt x="9" y="148"/>
                    </a:lnTo>
                    <a:lnTo>
                      <a:pt x="16" y="148"/>
                    </a:lnTo>
                    <a:lnTo>
                      <a:pt x="19" y="120"/>
                    </a:lnTo>
                    <a:lnTo>
                      <a:pt x="21" y="81"/>
                    </a:lnTo>
                    <a:lnTo>
                      <a:pt x="21" y="9"/>
                    </a:lnTo>
                    <a:lnTo>
                      <a:pt x="19" y="9"/>
                    </a:lnTo>
                    <a:lnTo>
                      <a:pt x="14" y="7"/>
                    </a:lnTo>
                    <a:lnTo>
                      <a:pt x="9" y="4"/>
                    </a:lnTo>
                    <a:lnTo>
                      <a:pt x="4" y="0"/>
                    </a:lnTo>
                    <a:lnTo>
                      <a:pt x="7" y="24"/>
                    </a:lnTo>
                    <a:lnTo>
                      <a:pt x="7" y="7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5" name="Freeform 1871"/>
              <p:cNvSpPr>
                <a:spLocks/>
              </p:cNvSpPr>
              <p:nvPr/>
            </p:nvSpPr>
            <p:spPr bwMode="auto">
              <a:xfrm>
                <a:off x="4550" y="6674"/>
                <a:ext cx="24" cy="156"/>
              </a:xfrm>
              <a:custGeom>
                <a:avLst/>
                <a:gdLst/>
                <a:ahLst/>
                <a:cxnLst>
                  <a:cxn ang="0">
                    <a:pos x="2" y="134"/>
                  </a:cxn>
                  <a:cxn ang="0">
                    <a:pos x="0" y="155"/>
                  </a:cxn>
                  <a:cxn ang="0">
                    <a:pos x="2" y="153"/>
                  </a:cxn>
                  <a:cxn ang="0">
                    <a:pos x="9" y="153"/>
                  </a:cxn>
                  <a:cxn ang="0">
                    <a:pos x="11" y="151"/>
                  </a:cxn>
                  <a:cxn ang="0">
                    <a:pos x="19" y="151"/>
                  </a:cxn>
                  <a:cxn ang="0">
                    <a:pos x="21" y="120"/>
                  </a:cxn>
                  <a:cxn ang="0">
                    <a:pos x="23" y="83"/>
                  </a:cxn>
                  <a:cxn ang="0">
                    <a:pos x="23" y="11"/>
                  </a:cxn>
                  <a:cxn ang="0">
                    <a:pos x="19" y="9"/>
                  </a:cxn>
                  <a:cxn ang="0">
                    <a:pos x="14" y="4"/>
                  </a:cxn>
                  <a:cxn ang="0">
                    <a:pos x="9" y="2"/>
                  </a:cxn>
                  <a:cxn ang="0">
                    <a:pos x="4" y="0"/>
                  </a:cxn>
                  <a:cxn ang="0">
                    <a:pos x="9" y="23"/>
                  </a:cxn>
                  <a:cxn ang="0">
                    <a:pos x="9" y="81"/>
                  </a:cxn>
                  <a:cxn ang="0">
                    <a:pos x="4" y="115"/>
                  </a:cxn>
                  <a:cxn ang="0">
                    <a:pos x="2" y="134"/>
                  </a:cxn>
                </a:cxnLst>
                <a:rect l="0" t="0" r="r" b="b"/>
                <a:pathLst>
                  <a:path w="24" h="156">
                    <a:moveTo>
                      <a:pt x="2" y="134"/>
                    </a:moveTo>
                    <a:lnTo>
                      <a:pt x="0" y="155"/>
                    </a:lnTo>
                    <a:lnTo>
                      <a:pt x="2" y="153"/>
                    </a:lnTo>
                    <a:lnTo>
                      <a:pt x="9" y="153"/>
                    </a:lnTo>
                    <a:lnTo>
                      <a:pt x="11" y="151"/>
                    </a:lnTo>
                    <a:lnTo>
                      <a:pt x="19" y="151"/>
                    </a:lnTo>
                    <a:lnTo>
                      <a:pt x="21" y="120"/>
                    </a:lnTo>
                    <a:lnTo>
                      <a:pt x="23" y="83"/>
                    </a:lnTo>
                    <a:lnTo>
                      <a:pt x="23" y="11"/>
                    </a:lnTo>
                    <a:lnTo>
                      <a:pt x="19" y="9"/>
                    </a:lnTo>
                    <a:lnTo>
                      <a:pt x="14" y="4"/>
                    </a:lnTo>
                    <a:lnTo>
                      <a:pt x="9" y="2"/>
                    </a:lnTo>
                    <a:lnTo>
                      <a:pt x="4" y="0"/>
                    </a:lnTo>
                    <a:lnTo>
                      <a:pt x="9" y="23"/>
                    </a:lnTo>
                    <a:lnTo>
                      <a:pt x="9" y="81"/>
                    </a:lnTo>
                    <a:lnTo>
                      <a:pt x="4" y="115"/>
                    </a:lnTo>
                    <a:lnTo>
                      <a:pt x="2" y="13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6" name="Freeform 1872"/>
              <p:cNvSpPr>
                <a:spLocks/>
              </p:cNvSpPr>
              <p:nvPr/>
            </p:nvSpPr>
            <p:spPr bwMode="auto">
              <a:xfrm>
                <a:off x="4548" y="6674"/>
                <a:ext cx="21" cy="156"/>
              </a:xfrm>
              <a:custGeom>
                <a:avLst/>
                <a:gdLst/>
                <a:ahLst/>
                <a:cxnLst>
                  <a:cxn ang="0">
                    <a:pos x="9" y="153"/>
                  </a:cxn>
                  <a:cxn ang="0">
                    <a:pos x="11" y="151"/>
                  </a:cxn>
                  <a:cxn ang="0">
                    <a:pos x="16" y="151"/>
                  </a:cxn>
                  <a:cxn ang="0">
                    <a:pos x="21" y="120"/>
                  </a:cxn>
                  <a:cxn ang="0">
                    <a:pos x="21" y="9"/>
                  </a:cxn>
                  <a:cxn ang="0">
                    <a:pos x="16" y="4"/>
                  </a:cxn>
                  <a:cxn ang="0">
                    <a:pos x="14" y="4"/>
                  </a:cxn>
                  <a:cxn ang="0">
                    <a:pos x="9" y="2"/>
                  </a:cxn>
                  <a:cxn ang="0">
                    <a:pos x="4" y="0"/>
                  </a:cxn>
                  <a:cxn ang="0">
                    <a:pos x="9" y="21"/>
                  </a:cxn>
                  <a:cxn ang="0">
                    <a:pos x="9" y="62"/>
                  </a:cxn>
                  <a:cxn ang="0">
                    <a:pos x="7" y="79"/>
                  </a:cxn>
                  <a:cxn ang="0">
                    <a:pos x="7" y="98"/>
                  </a:cxn>
                  <a:cxn ang="0">
                    <a:pos x="4" y="115"/>
                  </a:cxn>
                  <a:cxn ang="0">
                    <a:pos x="2" y="134"/>
                  </a:cxn>
                  <a:cxn ang="0">
                    <a:pos x="0" y="155"/>
                  </a:cxn>
                  <a:cxn ang="0">
                    <a:pos x="2" y="153"/>
                  </a:cxn>
                  <a:cxn ang="0">
                    <a:pos x="9" y="153"/>
                  </a:cxn>
                </a:cxnLst>
                <a:rect l="0" t="0" r="r" b="b"/>
                <a:pathLst>
                  <a:path w="21" h="156">
                    <a:moveTo>
                      <a:pt x="9" y="153"/>
                    </a:moveTo>
                    <a:lnTo>
                      <a:pt x="11" y="151"/>
                    </a:lnTo>
                    <a:lnTo>
                      <a:pt x="16" y="151"/>
                    </a:lnTo>
                    <a:lnTo>
                      <a:pt x="21" y="120"/>
                    </a:lnTo>
                    <a:lnTo>
                      <a:pt x="21" y="9"/>
                    </a:lnTo>
                    <a:lnTo>
                      <a:pt x="16" y="4"/>
                    </a:lnTo>
                    <a:lnTo>
                      <a:pt x="14" y="4"/>
                    </a:lnTo>
                    <a:lnTo>
                      <a:pt x="9" y="2"/>
                    </a:lnTo>
                    <a:lnTo>
                      <a:pt x="4" y="0"/>
                    </a:lnTo>
                    <a:lnTo>
                      <a:pt x="9" y="21"/>
                    </a:lnTo>
                    <a:lnTo>
                      <a:pt x="9" y="62"/>
                    </a:lnTo>
                    <a:lnTo>
                      <a:pt x="7" y="79"/>
                    </a:lnTo>
                    <a:lnTo>
                      <a:pt x="7" y="98"/>
                    </a:lnTo>
                    <a:lnTo>
                      <a:pt x="4" y="115"/>
                    </a:lnTo>
                    <a:lnTo>
                      <a:pt x="2" y="134"/>
                    </a:lnTo>
                    <a:lnTo>
                      <a:pt x="0" y="155"/>
                    </a:lnTo>
                    <a:lnTo>
                      <a:pt x="2" y="153"/>
                    </a:lnTo>
                    <a:lnTo>
                      <a:pt x="9" y="153"/>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7" name="Freeform 1873"/>
              <p:cNvSpPr>
                <a:spLocks/>
              </p:cNvSpPr>
              <p:nvPr/>
            </p:nvSpPr>
            <p:spPr bwMode="auto">
              <a:xfrm>
                <a:off x="4545" y="6672"/>
                <a:ext cx="22" cy="158"/>
              </a:xfrm>
              <a:custGeom>
                <a:avLst/>
                <a:gdLst/>
                <a:ahLst/>
                <a:cxnLst>
                  <a:cxn ang="0">
                    <a:pos x="2" y="155"/>
                  </a:cxn>
                  <a:cxn ang="0">
                    <a:pos x="7" y="153"/>
                  </a:cxn>
                  <a:cxn ang="0">
                    <a:pos x="14" y="153"/>
                  </a:cxn>
                  <a:cxn ang="0">
                    <a:pos x="16" y="151"/>
                  </a:cxn>
                  <a:cxn ang="0">
                    <a:pos x="19" y="122"/>
                  </a:cxn>
                  <a:cxn ang="0">
                    <a:pos x="21" y="83"/>
                  </a:cxn>
                  <a:cxn ang="0">
                    <a:pos x="21" y="9"/>
                  </a:cxn>
                  <a:cxn ang="0">
                    <a:pos x="16" y="7"/>
                  </a:cxn>
                  <a:cxn ang="0">
                    <a:pos x="11" y="4"/>
                  </a:cxn>
                  <a:cxn ang="0">
                    <a:pos x="7" y="0"/>
                  </a:cxn>
                  <a:cxn ang="0">
                    <a:pos x="4" y="0"/>
                  </a:cxn>
                  <a:cxn ang="0">
                    <a:pos x="7" y="23"/>
                  </a:cxn>
                  <a:cxn ang="0">
                    <a:pos x="9" y="45"/>
                  </a:cxn>
                  <a:cxn ang="0">
                    <a:pos x="9" y="64"/>
                  </a:cxn>
                  <a:cxn ang="0">
                    <a:pos x="4" y="98"/>
                  </a:cxn>
                  <a:cxn ang="0">
                    <a:pos x="0" y="136"/>
                  </a:cxn>
                  <a:cxn ang="0">
                    <a:pos x="0" y="158"/>
                  </a:cxn>
                  <a:cxn ang="0">
                    <a:pos x="2" y="155"/>
                  </a:cxn>
                </a:cxnLst>
                <a:rect l="0" t="0" r="r" b="b"/>
                <a:pathLst>
                  <a:path w="22" h="158">
                    <a:moveTo>
                      <a:pt x="2" y="155"/>
                    </a:moveTo>
                    <a:lnTo>
                      <a:pt x="7" y="153"/>
                    </a:lnTo>
                    <a:lnTo>
                      <a:pt x="14" y="153"/>
                    </a:lnTo>
                    <a:lnTo>
                      <a:pt x="16" y="151"/>
                    </a:lnTo>
                    <a:lnTo>
                      <a:pt x="19" y="122"/>
                    </a:lnTo>
                    <a:lnTo>
                      <a:pt x="21" y="83"/>
                    </a:lnTo>
                    <a:lnTo>
                      <a:pt x="21" y="9"/>
                    </a:lnTo>
                    <a:lnTo>
                      <a:pt x="16" y="7"/>
                    </a:lnTo>
                    <a:lnTo>
                      <a:pt x="11" y="4"/>
                    </a:lnTo>
                    <a:lnTo>
                      <a:pt x="7" y="0"/>
                    </a:lnTo>
                    <a:lnTo>
                      <a:pt x="4" y="0"/>
                    </a:lnTo>
                    <a:lnTo>
                      <a:pt x="7" y="23"/>
                    </a:lnTo>
                    <a:lnTo>
                      <a:pt x="9" y="45"/>
                    </a:lnTo>
                    <a:lnTo>
                      <a:pt x="9" y="64"/>
                    </a:lnTo>
                    <a:lnTo>
                      <a:pt x="4" y="98"/>
                    </a:lnTo>
                    <a:lnTo>
                      <a:pt x="0" y="136"/>
                    </a:lnTo>
                    <a:lnTo>
                      <a:pt x="0" y="158"/>
                    </a:lnTo>
                    <a:lnTo>
                      <a:pt x="2" y="15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8" name="Freeform 1874"/>
              <p:cNvSpPr>
                <a:spLocks/>
              </p:cNvSpPr>
              <p:nvPr/>
            </p:nvSpPr>
            <p:spPr bwMode="auto">
              <a:xfrm>
                <a:off x="4540" y="6669"/>
                <a:ext cx="24" cy="161"/>
              </a:xfrm>
              <a:custGeom>
                <a:avLst/>
                <a:gdLst/>
                <a:ahLst/>
                <a:cxnLst>
                  <a:cxn ang="0">
                    <a:pos x="9" y="23"/>
                  </a:cxn>
                  <a:cxn ang="0">
                    <a:pos x="11" y="45"/>
                  </a:cxn>
                  <a:cxn ang="0">
                    <a:pos x="9" y="64"/>
                  </a:cxn>
                  <a:cxn ang="0">
                    <a:pos x="9" y="83"/>
                  </a:cxn>
                  <a:cxn ang="0">
                    <a:pos x="7" y="100"/>
                  </a:cxn>
                  <a:cxn ang="0">
                    <a:pos x="2" y="139"/>
                  </a:cxn>
                  <a:cxn ang="0">
                    <a:pos x="0" y="160"/>
                  </a:cxn>
                  <a:cxn ang="0">
                    <a:pos x="2" y="158"/>
                  </a:cxn>
                  <a:cxn ang="0">
                    <a:pos x="7" y="158"/>
                  </a:cxn>
                  <a:cxn ang="0">
                    <a:pos x="9" y="155"/>
                  </a:cxn>
                  <a:cxn ang="0">
                    <a:pos x="16" y="155"/>
                  </a:cxn>
                  <a:cxn ang="0">
                    <a:pos x="19" y="153"/>
                  </a:cxn>
                  <a:cxn ang="0">
                    <a:pos x="21" y="124"/>
                  </a:cxn>
                  <a:cxn ang="0">
                    <a:pos x="21" y="86"/>
                  </a:cxn>
                  <a:cxn ang="0">
                    <a:pos x="24" y="45"/>
                  </a:cxn>
                  <a:cxn ang="0">
                    <a:pos x="24" y="11"/>
                  </a:cxn>
                  <a:cxn ang="0">
                    <a:pos x="21" y="9"/>
                  </a:cxn>
                  <a:cxn ang="0">
                    <a:pos x="16" y="7"/>
                  </a:cxn>
                  <a:cxn ang="0">
                    <a:pos x="11" y="2"/>
                  </a:cxn>
                  <a:cxn ang="0">
                    <a:pos x="7" y="0"/>
                  </a:cxn>
                  <a:cxn ang="0">
                    <a:pos x="9" y="23"/>
                  </a:cxn>
                </a:cxnLst>
                <a:rect l="0" t="0" r="r" b="b"/>
                <a:pathLst>
                  <a:path w="24" h="161">
                    <a:moveTo>
                      <a:pt x="9" y="23"/>
                    </a:moveTo>
                    <a:lnTo>
                      <a:pt x="11" y="45"/>
                    </a:lnTo>
                    <a:lnTo>
                      <a:pt x="9" y="64"/>
                    </a:lnTo>
                    <a:lnTo>
                      <a:pt x="9" y="83"/>
                    </a:lnTo>
                    <a:lnTo>
                      <a:pt x="7" y="100"/>
                    </a:lnTo>
                    <a:lnTo>
                      <a:pt x="2" y="139"/>
                    </a:lnTo>
                    <a:lnTo>
                      <a:pt x="0" y="160"/>
                    </a:lnTo>
                    <a:lnTo>
                      <a:pt x="2" y="158"/>
                    </a:lnTo>
                    <a:lnTo>
                      <a:pt x="7" y="158"/>
                    </a:lnTo>
                    <a:lnTo>
                      <a:pt x="9" y="155"/>
                    </a:lnTo>
                    <a:lnTo>
                      <a:pt x="16" y="155"/>
                    </a:lnTo>
                    <a:lnTo>
                      <a:pt x="19" y="153"/>
                    </a:lnTo>
                    <a:lnTo>
                      <a:pt x="21" y="124"/>
                    </a:lnTo>
                    <a:lnTo>
                      <a:pt x="21" y="86"/>
                    </a:lnTo>
                    <a:lnTo>
                      <a:pt x="24" y="45"/>
                    </a:lnTo>
                    <a:lnTo>
                      <a:pt x="24" y="11"/>
                    </a:lnTo>
                    <a:lnTo>
                      <a:pt x="21" y="9"/>
                    </a:lnTo>
                    <a:lnTo>
                      <a:pt x="16" y="7"/>
                    </a:lnTo>
                    <a:lnTo>
                      <a:pt x="11"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9" name="Freeform 1875"/>
              <p:cNvSpPr>
                <a:spLocks/>
              </p:cNvSpPr>
              <p:nvPr/>
            </p:nvSpPr>
            <p:spPr bwMode="auto">
              <a:xfrm>
                <a:off x="4538" y="6669"/>
                <a:ext cx="24" cy="161"/>
              </a:xfrm>
              <a:custGeom>
                <a:avLst/>
                <a:gdLst/>
                <a:ahLst/>
                <a:cxnLst>
                  <a:cxn ang="0">
                    <a:pos x="2" y="158"/>
                  </a:cxn>
                  <a:cxn ang="0">
                    <a:pos x="7" y="158"/>
                  </a:cxn>
                  <a:cxn ang="0">
                    <a:pos x="9" y="155"/>
                  </a:cxn>
                  <a:cxn ang="0">
                    <a:pos x="16" y="155"/>
                  </a:cxn>
                  <a:cxn ang="0">
                    <a:pos x="19" y="153"/>
                  </a:cxn>
                  <a:cxn ang="0">
                    <a:pos x="21" y="122"/>
                  </a:cxn>
                  <a:cxn ang="0">
                    <a:pos x="21" y="45"/>
                  </a:cxn>
                  <a:cxn ang="0">
                    <a:pos x="24" y="9"/>
                  </a:cxn>
                  <a:cxn ang="0">
                    <a:pos x="21" y="9"/>
                  </a:cxn>
                  <a:cxn ang="0">
                    <a:pos x="16" y="4"/>
                  </a:cxn>
                  <a:cxn ang="0">
                    <a:pos x="12" y="2"/>
                  </a:cxn>
                  <a:cxn ang="0">
                    <a:pos x="7" y="0"/>
                  </a:cxn>
                  <a:cxn ang="0">
                    <a:pos x="9" y="23"/>
                  </a:cxn>
                  <a:cxn ang="0">
                    <a:pos x="9" y="81"/>
                  </a:cxn>
                  <a:cxn ang="0">
                    <a:pos x="4" y="100"/>
                  </a:cxn>
                  <a:cxn ang="0">
                    <a:pos x="0" y="139"/>
                  </a:cxn>
                  <a:cxn ang="0">
                    <a:pos x="0" y="160"/>
                  </a:cxn>
                  <a:cxn ang="0">
                    <a:pos x="2" y="158"/>
                  </a:cxn>
                </a:cxnLst>
                <a:rect l="0" t="0" r="r" b="b"/>
                <a:pathLst>
                  <a:path w="24" h="161">
                    <a:moveTo>
                      <a:pt x="2" y="158"/>
                    </a:moveTo>
                    <a:lnTo>
                      <a:pt x="7" y="158"/>
                    </a:lnTo>
                    <a:lnTo>
                      <a:pt x="9" y="155"/>
                    </a:lnTo>
                    <a:lnTo>
                      <a:pt x="16" y="155"/>
                    </a:lnTo>
                    <a:lnTo>
                      <a:pt x="19" y="153"/>
                    </a:lnTo>
                    <a:lnTo>
                      <a:pt x="21" y="122"/>
                    </a:lnTo>
                    <a:lnTo>
                      <a:pt x="21" y="45"/>
                    </a:lnTo>
                    <a:lnTo>
                      <a:pt x="24" y="9"/>
                    </a:lnTo>
                    <a:lnTo>
                      <a:pt x="21" y="9"/>
                    </a:lnTo>
                    <a:lnTo>
                      <a:pt x="16" y="4"/>
                    </a:lnTo>
                    <a:lnTo>
                      <a:pt x="12" y="2"/>
                    </a:lnTo>
                    <a:lnTo>
                      <a:pt x="7" y="0"/>
                    </a:lnTo>
                    <a:lnTo>
                      <a:pt x="9" y="23"/>
                    </a:lnTo>
                    <a:lnTo>
                      <a:pt x="9" y="81"/>
                    </a:lnTo>
                    <a:lnTo>
                      <a:pt x="4" y="100"/>
                    </a:lnTo>
                    <a:lnTo>
                      <a:pt x="0" y="139"/>
                    </a:lnTo>
                    <a:lnTo>
                      <a:pt x="0" y="160"/>
                    </a:lnTo>
                    <a:lnTo>
                      <a:pt x="2" y="158"/>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0" name="Freeform 1876"/>
              <p:cNvSpPr>
                <a:spLocks/>
              </p:cNvSpPr>
              <p:nvPr/>
            </p:nvSpPr>
            <p:spPr bwMode="auto">
              <a:xfrm>
                <a:off x="4533" y="6667"/>
                <a:ext cx="27" cy="163"/>
              </a:xfrm>
              <a:custGeom>
                <a:avLst/>
                <a:gdLst/>
                <a:ahLst/>
                <a:cxnLst>
                  <a:cxn ang="0">
                    <a:pos x="23" y="45"/>
                  </a:cxn>
                  <a:cxn ang="0">
                    <a:pos x="26" y="11"/>
                  </a:cxn>
                  <a:cxn ang="0">
                    <a:pos x="9" y="0"/>
                  </a:cxn>
                  <a:cxn ang="0">
                    <a:pos x="11" y="23"/>
                  </a:cxn>
                  <a:cxn ang="0">
                    <a:pos x="11" y="64"/>
                  </a:cxn>
                  <a:cxn ang="0">
                    <a:pos x="2" y="141"/>
                  </a:cxn>
                  <a:cxn ang="0">
                    <a:pos x="0" y="163"/>
                  </a:cxn>
                  <a:cxn ang="0">
                    <a:pos x="19" y="156"/>
                  </a:cxn>
                  <a:cxn ang="0">
                    <a:pos x="21" y="124"/>
                  </a:cxn>
                  <a:cxn ang="0">
                    <a:pos x="23" y="86"/>
                  </a:cxn>
                  <a:cxn ang="0">
                    <a:pos x="23" y="45"/>
                  </a:cxn>
                </a:cxnLst>
                <a:rect l="0" t="0" r="r" b="b"/>
                <a:pathLst>
                  <a:path w="27" h="163">
                    <a:moveTo>
                      <a:pt x="23" y="45"/>
                    </a:moveTo>
                    <a:lnTo>
                      <a:pt x="26" y="11"/>
                    </a:lnTo>
                    <a:lnTo>
                      <a:pt x="9" y="0"/>
                    </a:lnTo>
                    <a:lnTo>
                      <a:pt x="11" y="23"/>
                    </a:lnTo>
                    <a:lnTo>
                      <a:pt x="11" y="64"/>
                    </a:lnTo>
                    <a:lnTo>
                      <a:pt x="2" y="141"/>
                    </a:lnTo>
                    <a:lnTo>
                      <a:pt x="0" y="163"/>
                    </a:lnTo>
                    <a:lnTo>
                      <a:pt x="19" y="156"/>
                    </a:lnTo>
                    <a:lnTo>
                      <a:pt x="21" y="124"/>
                    </a:lnTo>
                    <a:lnTo>
                      <a:pt x="23" y="86"/>
                    </a:lnTo>
                    <a:lnTo>
                      <a:pt x="23" y="45"/>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1" name="Freeform 1877"/>
              <p:cNvSpPr>
                <a:spLocks/>
              </p:cNvSpPr>
              <p:nvPr/>
            </p:nvSpPr>
            <p:spPr bwMode="auto">
              <a:xfrm>
                <a:off x="4274" y="6832"/>
                <a:ext cx="214" cy="20"/>
              </a:xfrm>
              <a:custGeom>
                <a:avLst/>
                <a:gdLst/>
                <a:ahLst/>
                <a:cxnLst>
                  <a:cxn ang="0">
                    <a:pos x="9" y="2"/>
                  </a:cxn>
                  <a:cxn ang="0">
                    <a:pos x="0" y="0"/>
                  </a:cxn>
                  <a:cxn ang="0">
                    <a:pos x="0" y="2"/>
                  </a:cxn>
                  <a:cxn ang="0">
                    <a:pos x="4" y="4"/>
                  </a:cxn>
                  <a:cxn ang="0">
                    <a:pos x="9" y="7"/>
                  </a:cxn>
                  <a:cxn ang="0">
                    <a:pos x="14" y="7"/>
                  </a:cxn>
                  <a:cxn ang="0">
                    <a:pos x="19" y="9"/>
                  </a:cxn>
                  <a:cxn ang="0">
                    <a:pos x="23" y="9"/>
                  </a:cxn>
                  <a:cxn ang="0">
                    <a:pos x="28" y="12"/>
                  </a:cxn>
                  <a:cxn ang="0">
                    <a:pos x="38" y="12"/>
                  </a:cxn>
                  <a:cxn ang="0">
                    <a:pos x="43" y="14"/>
                  </a:cxn>
                  <a:cxn ang="0">
                    <a:pos x="55" y="14"/>
                  </a:cxn>
                  <a:cxn ang="0">
                    <a:pos x="62" y="16"/>
                  </a:cxn>
                  <a:cxn ang="0">
                    <a:pos x="83" y="16"/>
                  </a:cxn>
                  <a:cxn ang="0">
                    <a:pos x="91" y="19"/>
                  </a:cxn>
                  <a:cxn ang="0">
                    <a:pos x="122" y="19"/>
                  </a:cxn>
                  <a:cxn ang="0">
                    <a:pos x="131" y="16"/>
                  </a:cxn>
                  <a:cxn ang="0">
                    <a:pos x="156" y="16"/>
                  </a:cxn>
                  <a:cxn ang="0">
                    <a:pos x="165" y="14"/>
                  </a:cxn>
                  <a:cxn ang="0">
                    <a:pos x="184" y="12"/>
                  </a:cxn>
                  <a:cxn ang="0">
                    <a:pos x="213" y="9"/>
                  </a:cxn>
                  <a:cxn ang="0">
                    <a:pos x="189" y="4"/>
                  </a:cxn>
                  <a:cxn ang="0">
                    <a:pos x="172" y="4"/>
                  </a:cxn>
                  <a:cxn ang="0">
                    <a:pos x="163" y="7"/>
                  </a:cxn>
                  <a:cxn ang="0">
                    <a:pos x="151" y="7"/>
                  </a:cxn>
                  <a:cxn ang="0">
                    <a:pos x="136" y="9"/>
                  </a:cxn>
                  <a:cxn ang="0">
                    <a:pos x="112" y="9"/>
                  </a:cxn>
                  <a:cxn ang="0">
                    <a:pos x="103" y="12"/>
                  </a:cxn>
                  <a:cxn ang="0">
                    <a:pos x="64" y="12"/>
                  </a:cxn>
                  <a:cxn ang="0">
                    <a:pos x="55" y="9"/>
                  </a:cxn>
                  <a:cxn ang="0">
                    <a:pos x="36" y="9"/>
                  </a:cxn>
                  <a:cxn ang="0">
                    <a:pos x="28" y="7"/>
                  </a:cxn>
                  <a:cxn ang="0">
                    <a:pos x="9" y="2"/>
                  </a:cxn>
                </a:cxnLst>
                <a:rect l="0" t="0" r="r" b="b"/>
                <a:pathLst>
                  <a:path w="214" h="20">
                    <a:moveTo>
                      <a:pt x="9" y="2"/>
                    </a:moveTo>
                    <a:lnTo>
                      <a:pt x="0" y="0"/>
                    </a:lnTo>
                    <a:lnTo>
                      <a:pt x="0" y="2"/>
                    </a:lnTo>
                    <a:lnTo>
                      <a:pt x="4" y="4"/>
                    </a:lnTo>
                    <a:lnTo>
                      <a:pt x="9" y="7"/>
                    </a:lnTo>
                    <a:lnTo>
                      <a:pt x="14" y="7"/>
                    </a:lnTo>
                    <a:lnTo>
                      <a:pt x="19" y="9"/>
                    </a:lnTo>
                    <a:lnTo>
                      <a:pt x="23" y="9"/>
                    </a:lnTo>
                    <a:lnTo>
                      <a:pt x="28" y="12"/>
                    </a:lnTo>
                    <a:lnTo>
                      <a:pt x="38" y="12"/>
                    </a:lnTo>
                    <a:lnTo>
                      <a:pt x="43" y="14"/>
                    </a:lnTo>
                    <a:lnTo>
                      <a:pt x="55" y="14"/>
                    </a:lnTo>
                    <a:lnTo>
                      <a:pt x="62" y="16"/>
                    </a:lnTo>
                    <a:lnTo>
                      <a:pt x="83" y="16"/>
                    </a:lnTo>
                    <a:lnTo>
                      <a:pt x="91" y="19"/>
                    </a:lnTo>
                    <a:lnTo>
                      <a:pt x="122" y="19"/>
                    </a:lnTo>
                    <a:lnTo>
                      <a:pt x="131" y="16"/>
                    </a:lnTo>
                    <a:lnTo>
                      <a:pt x="156" y="16"/>
                    </a:lnTo>
                    <a:lnTo>
                      <a:pt x="165" y="14"/>
                    </a:lnTo>
                    <a:lnTo>
                      <a:pt x="184" y="12"/>
                    </a:lnTo>
                    <a:lnTo>
                      <a:pt x="213" y="9"/>
                    </a:lnTo>
                    <a:lnTo>
                      <a:pt x="189" y="4"/>
                    </a:lnTo>
                    <a:lnTo>
                      <a:pt x="172" y="4"/>
                    </a:lnTo>
                    <a:lnTo>
                      <a:pt x="163" y="7"/>
                    </a:lnTo>
                    <a:lnTo>
                      <a:pt x="151" y="7"/>
                    </a:lnTo>
                    <a:lnTo>
                      <a:pt x="136" y="9"/>
                    </a:lnTo>
                    <a:lnTo>
                      <a:pt x="112" y="9"/>
                    </a:lnTo>
                    <a:lnTo>
                      <a:pt x="103" y="12"/>
                    </a:lnTo>
                    <a:lnTo>
                      <a:pt x="64" y="12"/>
                    </a:lnTo>
                    <a:lnTo>
                      <a:pt x="55" y="9"/>
                    </a:lnTo>
                    <a:lnTo>
                      <a:pt x="36" y="9"/>
                    </a:lnTo>
                    <a:lnTo>
                      <a:pt x="28" y="7"/>
                    </a:lnTo>
                    <a:lnTo>
                      <a:pt x="9"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2" name="Freeform 1878"/>
              <p:cNvSpPr>
                <a:spLocks/>
              </p:cNvSpPr>
              <p:nvPr/>
            </p:nvSpPr>
            <p:spPr bwMode="auto">
              <a:xfrm>
                <a:off x="4336" y="6852"/>
                <a:ext cx="80" cy="19"/>
              </a:xfrm>
              <a:custGeom>
                <a:avLst/>
                <a:gdLst/>
                <a:ahLst/>
                <a:cxnLst>
                  <a:cxn ang="0">
                    <a:pos x="0" y="0"/>
                  </a:cxn>
                  <a:cxn ang="0">
                    <a:pos x="0" y="0"/>
                  </a:cxn>
                  <a:cxn ang="0">
                    <a:pos x="2" y="4"/>
                  </a:cxn>
                  <a:cxn ang="0">
                    <a:pos x="16" y="14"/>
                  </a:cxn>
                  <a:cxn ang="0">
                    <a:pos x="28" y="16"/>
                  </a:cxn>
                  <a:cxn ang="0">
                    <a:pos x="48" y="16"/>
                  </a:cxn>
                  <a:cxn ang="0">
                    <a:pos x="64" y="19"/>
                  </a:cxn>
                  <a:cxn ang="0">
                    <a:pos x="79" y="19"/>
                  </a:cxn>
                  <a:cxn ang="0">
                    <a:pos x="71" y="14"/>
                  </a:cxn>
                  <a:cxn ang="0">
                    <a:pos x="62" y="11"/>
                  </a:cxn>
                  <a:cxn ang="0">
                    <a:pos x="57" y="4"/>
                  </a:cxn>
                  <a:cxn ang="0">
                    <a:pos x="55" y="0"/>
                  </a:cxn>
                  <a:cxn ang="0">
                    <a:pos x="0" y="0"/>
                  </a:cxn>
                </a:cxnLst>
                <a:rect l="0" t="0" r="r" b="b"/>
                <a:pathLst>
                  <a:path w="80" h="19">
                    <a:moveTo>
                      <a:pt x="0" y="0"/>
                    </a:moveTo>
                    <a:lnTo>
                      <a:pt x="0" y="0"/>
                    </a:lnTo>
                    <a:lnTo>
                      <a:pt x="2" y="4"/>
                    </a:lnTo>
                    <a:lnTo>
                      <a:pt x="16" y="14"/>
                    </a:lnTo>
                    <a:lnTo>
                      <a:pt x="28" y="16"/>
                    </a:lnTo>
                    <a:lnTo>
                      <a:pt x="48" y="16"/>
                    </a:lnTo>
                    <a:lnTo>
                      <a:pt x="64" y="19"/>
                    </a:lnTo>
                    <a:lnTo>
                      <a:pt x="79" y="19"/>
                    </a:lnTo>
                    <a:lnTo>
                      <a:pt x="71" y="14"/>
                    </a:lnTo>
                    <a:lnTo>
                      <a:pt x="62" y="11"/>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3" name="Freeform 1879"/>
              <p:cNvSpPr>
                <a:spLocks/>
              </p:cNvSpPr>
              <p:nvPr/>
            </p:nvSpPr>
            <p:spPr bwMode="auto">
              <a:xfrm>
                <a:off x="4322" y="6868"/>
                <a:ext cx="139" cy="34"/>
              </a:xfrm>
              <a:custGeom>
                <a:avLst/>
                <a:gdLst/>
                <a:ahLst/>
                <a:cxnLst>
                  <a:cxn ang="0">
                    <a:pos x="14" y="4"/>
                  </a:cxn>
                  <a:cxn ang="0">
                    <a:pos x="2" y="9"/>
                  </a:cxn>
                  <a:cxn ang="0">
                    <a:pos x="0" y="14"/>
                  </a:cxn>
                  <a:cxn ang="0">
                    <a:pos x="0" y="19"/>
                  </a:cxn>
                  <a:cxn ang="0">
                    <a:pos x="4" y="21"/>
                  </a:cxn>
                  <a:cxn ang="0">
                    <a:pos x="9" y="23"/>
                  </a:cxn>
                  <a:cxn ang="0">
                    <a:pos x="16" y="26"/>
                  </a:cxn>
                  <a:cxn ang="0">
                    <a:pos x="21" y="26"/>
                  </a:cxn>
                  <a:cxn ang="0">
                    <a:pos x="28" y="28"/>
                  </a:cxn>
                  <a:cxn ang="0">
                    <a:pos x="40" y="28"/>
                  </a:cxn>
                  <a:cxn ang="0">
                    <a:pos x="48" y="31"/>
                  </a:cxn>
                  <a:cxn ang="0">
                    <a:pos x="64" y="31"/>
                  </a:cxn>
                  <a:cxn ang="0">
                    <a:pos x="108" y="33"/>
                  </a:cxn>
                  <a:cxn ang="0">
                    <a:pos x="139" y="28"/>
                  </a:cxn>
                  <a:cxn ang="0">
                    <a:pos x="134" y="26"/>
                  </a:cxn>
                  <a:cxn ang="0">
                    <a:pos x="127" y="23"/>
                  </a:cxn>
                  <a:cxn ang="0">
                    <a:pos x="108" y="14"/>
                  </a:cxn>
                  <a:cxn ang="0">
                    <a:pos x="103" y="9"/>
                  </a:cxn>
                  <a:cxn ang="0">
                    <a:pos x="98" y="7"/>
                  </a:cxn>
                  <a:cxn ang="0">
                    <a:pos x="71" y="7"/>
                  </a:cxn>
                  <a:cxn ang="0">
                    <a:pos x="67" y="4"/>
                  </a:cxn>
                  <a:cxn ang="0">
                    <a:pos x="48" y="4"/>
                  </a:cxn>
                  <a:cxn ang="0">
                    <a:pos x="43" y="2"/>
                  </a:cxn>
                  <a:cxn ang="0">
                    <a:pos x="38" y="0"/>
                  </a:cxn>
                  <a:cxn ang="0">
                    <a:pos x="28" y="0"/>
                  </a:cxn>
                  <a:cxn ang="0">
                    <a:pos x="14" y="4"/>
                  </a:cxn>
                </a:cxnLst>
                <a:rect l="0" t="0" r="r" b="b"/>
                <a:pathLst>
                  <a:path w="139" h="34">
                    <a:moveTo>
                      <a:pt x="14" y="4"/>
                    </a:moveTo>
                    <a:lnTo>
                      <a:pt x="2" y="9"/>
                    </a:lnTo>
                    <a:lnTo>
                      <a:pt x="0" y="14"/>
                    </a:lnTo>
                    <a:lnTo>
                      <a:pt x="0" y="19"/>
                    </a:lnTo>
                    <a:lnTo>
                      <a:pt x="4" y="21"/>
                    </a:lnTo>
                    <a:lnTo>
                      <a:pt x="9" y="23"/>
                    </a:lnTo>
                    <a:lnTo>
                      <a:pt x="16" y="26"/>
                    </a:lnTo>
                    <a:lnTo>
                      <a:pt x="21" y="26"/>
                    </a:lnTo>
                    <a:lnTo>
                      <a:pt x="28" y="28"/>
                    </a:lnTo>
                    <a:lnTo>
                      <a:pt x="40" y="28"/>
                    </a:lnTo>
                    <a:lnTo>
                      <a:pt x="48" y="31"/>
                    </a:lnTo>
                    <a:lnTo>
                      <a:pt x="64" y="31"/>
                    </a:lnTo>
                    <a:lnTo>
                      <a:pt x="108" y="33"/>
                    </a:lnTo>
                    <a:lnTo>
                      <a:pt x="139" y="28"/>
                    </a:lnTo>
                    <a:lnTo>
                      <a:pt x="134" y="26"/>
                    </a:lnTo>
                    <a:lnTo>
                      <a:pt x="127" y="23"/>
                    </a:lnTo>
                    <a:lnTo>
                      <a:pt x="108" y="14"/>
                    </a:lnTo>
                    <a:lnTo>
                      <a:pt x="103" y="9"/>
                    </a:lnTo>
                    <a:lnTo>
                      <a:pt x="98" y="7"/>
                    </a:lnTo>
                    <a:lnTo>
                      <a:pt x="71" y="7"/>
                    </a:lnTo>
                    <a:lnTo>
                      <a:pt x="67" y="4"/>
                    </a:lnTo>
                    <a:lnTo>
                      <a:pt x="48" y="4"/>
                    </a:lnTo>
                    <a:lnTo>
                      <a:pt x="43" y="2"/>
                    </a:lnTo>
                    <a:lnTo>
                      <a:pt x="38" y="0"/>
                    </a:lnTo>
                    <a:lnTo>
                      <a:pt x="28" y="0"/>
                    </a:lnTo>
                    <a:lnTo>
                      <a:pt x="1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4" name="Freeform 1880"/>
              <p:cNvSpPr>
                <a:spLocks/>
              </p:cNvSpPr>
              <p:nvPr/>
            </p:nvSpPr>
            <p:spPr bwMode="auto">
              <a:xfrm>
                <a:off x="4336" y="6849"/>
                <a:ext cx="56" cy="22"/>
              </a:xfrm>
              <a:custGeom>
                <a:avLst/>
                <a:gdLst/>
                <a:ahLst/>
                <a:cxnLst>
                  <a:cxn ang="0">
                    <a:pos x="23" y="4"/>
                  </a:cxn>
                  <a:cxn ang="0">
                    <a:pos x="0" y="0"/>
                  </a:cxn>
                  <a:cxn ang="0">
                    <a:pos x="9" y="9"/>
                  </a:cxn>
                  <a:cxn ang="0">
                    <a:pos x="14" y="11"/>
                  </a:cxn>
                  <a:cxn ang="0">
                    <a:pos x="16" y="11"/>
                  </a:cxn>
                  <a:cxn ang="0">
                    <a:pos x="21" y="16"/>
                  </a:cxn>
                  <a:cxn ang="0">
                    <a:pos x="26" y="16"/>
                  </a:cxn>
                  <a:cxn ang="0">
                    <a:pos x="28" y="19"/>
                  </a:cxn>
                  <a:cxn ang="0">
                    <a:pos x="35" y="19"/>
                  </a:cxn>
                  <a:cxn ang="0">
                    <a:pos x="38" y="21"/>
                  </a:cxn>
                  <a:cxn ang="0">
                    <a:pos x="55" y="21"/>
                  </a:cxn>
                  <a:cxn ang="0">
                    <a:pos x="50" y="19"/>
                  </a:cxn>
                  <a:cxn ang="0">
                    <a:pos x="45" y="16"/>
                  </a:cxn>
                  <a:cxn ang="0">
                    <a:pos x="43" y="11"/>
                  </a:cxn>
                  <a:cxn ang="0">
                    <a:pos x="35" y="4"/>
                  </a:cxn>
                  <a:cxn ang="0">
                    <a:pos x="23" y="4"/>
                  </a:cxn>
                </a:cxnLst>
                <a:rect l="0" t="0" r="r" b="b"/>
                <a:pathLst>
                  <a:path w="56" h="22">
                    <a:moveTo>
                      <a:pt x="23" y="4"/>
                    </a:moveTo>
                    <a:lnTo>
                      <a:pt x="0" y="0"/>
                    </a:lnTo>
                    <a:lnTo>
                      <a:pt x="9" y="9"/>
                    </a:lnTo>
                    <a:lnTo>
                      <a:pt x="14" y="11"/>
                    </a:lnTo>
                    <a:lnTo>
                      <a:pt x="16" y="11"/>
                    </a:lnTo>
                    <a:lnTo>
                      <a:pt x="21" y="16"/>
                    </a:lnTo>
                    <a:lnTo>
                      <a:pt x="26" y="16"/>
                    </a:lnTo>
                    <a:lnTo>
                      <a:pt x="28" y="19"/>
                    </a:lnTo>
                    <a:lnTo>
                      <a:pt x="35" y="19"/>
                    </a:lnTo>
                    <a:lnTo>
                      <a:pt x="38" y="21"/>
                    </a:lnTo>
                    <a:lnTo>
                      <a:pt x="55" y="21"/>
                    </a:lnTo>
                    <a:lnTo>
                      <a:pt x="50" y="19"/>
                    </a:lnTo>
                    <a:lnTo>
                      <a:pt x="45" y="16"/>
                    </a:lnTo>
                    <a:lnTo>
                      <a:pt x="43" y="11"/>
                    </a:lnTo>
                    <a:lnTo>
                      <a:pt x="35"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5" name="Freeform 1881"/>
              <p:cNvSpPr>
                <a:spLocks/>
              </p:cNvSpPr>
              <p:nvPr/>
            </p:nvSpPr>
            <p:spPr bwMode="auto">
              <a:xfrm>
                <a:off x="4317" y="6866"/>
                <a:ext cx="115" cy="36"/>
              </a:xfrm>
              <a:custGeom>
                <a:avLst/>
                <a:gdLst/>
                <a:ahLst/>
                <a:cxnLst>
                  <a:cxn ang="0">
                    <a:pos x="7" y="23"/>
                  </a:cxn>
                  <a:cxn ang="0">
                    <a:pos x="11" y="26"/>
                  </a:cxn>
                  <a:cxn ang="0">
                    <a:pos x="19" y="26"/>
                  </a:cxn>
                  <a:cxn ang="0">
                    <a:pos x="24" y="28"/>
                  </a:cxn>
                  <a:cxn ang="0">
                    <a:pos x="31" y="28"/>
                  </a:cxn>
                  <a:cxn ang="0">
                    <a:pos x="36" y="31"/>
                  </a:cxn>
                  <a:cxn ang="0">
                    <a:pos x="43" y="31"/>
                  </a:cxn>
                  <a:cxn ang="0">
                    <a:pos x="50" y="33"/>
                  </a:cxn>
                  <a:cxn ang="0">
                    <a:pos x="74" y="33"/>
                  </a:cxn>
                  <a:cxn ang="0">
                    <a:pos x="79" y="36"/>
                  </a:cxn>
                  <a:cxn ang="0">
                    <a:pos x="115" y="36"/>
                  </a:cxn>
                  <a:cxn ang="0">
                    <a:pos x="98" y="26"/>
                  </a:cxn>
                  <a:cxn ang="0">
                    <a:pos x="86" y="7"/>
                  </a:cxn>
                  <a:cxn ang="0">
                    <a:pos x="67" y="7"/>
                  </a:cxn>
                  <a:cxn ang="0">
                    <a:pos x="40" y="2"/>
                  </a:cxn>
                  <a:cxn ang="0">
                    <a:pos x="31" y="0"/>
                  </a:cxn>
                  <a:cxn ang="0">
                    <a:pos x="14" y="7"/>
                  </a:cxn>
                  <a:cxn ang="0">
                    <a:pos x="0" y="14"/>
                  </a:cxn>
                  <a:cxn ang="0">
                    <a:pos x="2" y="19"/>
                  </a:cxn>
                  <a:cxn ang="0">
                    <a:pos x="7" y="23"/>
                  </a:cxn>
                </a:cxnLst>
                <a:rect l="0" t="0" r="r" b="b"/>
                <a:pathLst>
                  <a:path w="115" h="36">
                    <a:moveTo>
                      <a:pt x="7" y="23"/>
                    </a:moveTo>
                    <a:lnTo>
                      <a:pt x="11" y="26"/>
                    </a:lnTo>
                    <a:lnTo>
                      <a:pt x="19" y="26"/>
                    </a:lnTo>
                    <a:lnTo>
                      <a:pt x="24" y="28"/>
                    </a:lnTo>
                    <a:lnTo>
                      <a:pt x="31" y="28"/>
                    </a:lnTo>
                    <a:lnTo>
                      <a:pt x="36" y="31"/>
                    </a:lnTo>
                    <a:lnTo>
                      <a:pt x="43" y="31"/>
                    </a:lnTo>
                    <a:lnTo>
                      <a:pt x="50" y="33"/>
                    </a:lnTo>
                    <a:lnTo>
                      <a:pt x="74" y="33"/>
                    </a:lnTo>
                    <a:lnTo>
                      <a:pt x="79" y="36"/>
                    </a:lnTo>
                    <a:lnTo>
                      <a:pt x="115" y="36"/>
                    </a:lnTo>
                    <a:lnTo>
                      <a:pt x="98" y="26"/>
                    </a:lnTo>
                    <a:lnTo>
                      <a:pt x="86" y="7"/>
                    </a:lnTo>
                    <a:lnTo>
                      <a:pt x="67" y="7"/>
                    </a:lnTo>
                    <a:lnTo>
                      <a:pt x="40" y="2"/>
                    </a:lnTo>
                    <a:lnTo>
                      <a:pt x="31" y="0"/>
                    </a:lnTo>
                    <a:lnTo>
                      <a:pt x="14" y="7"/>
                    </a:lnTo>
                    <a:lnTo>
                      <a:pt x="0" y="14"/>
                    </a:lnTo>
                    <a:lnTo>
                      <a:pt x="2" y="19"/>
                    </a:lnTo>
                    <a:lnTo>
                      <a:pt x="7" y="2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6" name="Freeform 1882"/>
              <p:cNvSpPr>
                <a:spLocks/>
              </p:cNvSpPr>
              <p:nvPr/>
            </p:nvSpPr>
            <p:spPr bwMode="auto">
              <a:xfrm>
                <a:off x="4207" y="6739"/>
                <a:ext cx="36" cy="7"/>
              </a:xfrm>
              <a:custGeom>
                <a:avLst/>
                <a:gdLst/>
                <a:ahLst/>
                <a:cxnLst>
                  <a:cxn ang="0">
                    <a:pos x="21" y="2"/>
                  </a:cxn>
                  <a:cxn ang="0">
                    <a:pos x="19" y="0"/>
                  </a:cxn>
                  <a:cxn ang="0">
                    <a:pos x="14" y="0"/>
                  </a:cxn>
                  <a:cxn ang="0">
                    <a:pos x="11" y="2"/>
                  </a:cxn>
                  <a:cxn ang="0">
                    <a:pos x="0" y="2"/>
                  </a:cxn>
                  <a:cxn ang="0">
                    <a:pos x="0" y="7"/>
                  </a:cxn>
                  <a:cxn ang="0">
                    <a:pos x="35" y="7"/>
                  </a:cxn>
                  <a:cxn ang="0">
                    <a:pos x="35" y="2"/>
                  </a:cxn>
                  <a:cxn ang="0">
                    <a:pos x="21" y="2"/>
                  </a:cxn>
                </a:cxnLst>
                <a:rect l="0" t="0" r="r" b="b"/>
                <a:pathLst>
                  <a:path w="36" h="7">
                    <a:moveTo>
                      <a:pt x="21" y="2"/>
                    </a:moveTo>
                    <a:lnTo>
                      <a:pt x="19" y="0"/>
                    </a:lnTo>
                    <a:lnTo>
                      <a:pt x="14" y="0"/>
                    </a:lnTo>
                    <a:lnTo>
                      <a:pt x="11" y="2"/>
                    </a:lnTo>
                    <a:lnTo>
                      <a:pt x="0" y="2"/>
                    </a:lnTo>
                    <a:lnTo>
                      <a:pt x="0" y="7"/>
                    </a:lnTo>
                    <a:lnTo>
                      <a:pt x="35" y="7"/>
                    </a:lnTo>
                    <a:lnTo>
                      <a:pt x="35" y="2"/>
                    </a:lnTo>
                    <a:lnTo>
                      <a:pt x="21"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7" name="Freeform 1883"/>
              <p:cNvSpPr>
                <a:spLocks/>
              </p:cNvSpPr>
              <p:nvPr/>
            </p:nvSpPr>
            <p:spPr bwMode="auto">
              <a:xfrm>
                <a:off x="4204" y="6756"/>
                <a:ext cx="41" cy="98"/>
              </a:xfrm>
              <a:custGeom>
                <a:avLst/>
                <a:gdLst/>
                <a:ahLst/>
                <a:cxnLst>
                  <a:cxn ang="0">
                    <a:pos x="31" y="86"/>
                  </a:cxn>
                  <a:cxn ang="0">
                    <a:pos x="0" y="83"/>
                  </a:cxn>
                  <a:cxn ang="0">
                    <a:pos x="0" y="98"/>
                  </a:cxn>
                  <a:cxn ang="0">
                    <a:pos x="4" y="88"/>
                  </a:cxn>
                  <a:cxn ang="0">
                    <a:pos x="38" y="88"/>
                  </a:cxn>
                  <a:cxn ang="0">
                    <a:pos x="35" y="71"/>
                  </a:cxn>
                  <a:cxn ang="0">
                    <a:pos x="33" y="50"/>
                  </a:cxn>
                  <a:cxn ang="0">
                    <a:pos x="33" y="4"/>
                  </a:cxn>
                  <a:cxn ang="0">
                    <a:pos x="40" y="0"/>
                  </a:cxn>
                  <a:cxn ang="0">
                    <a:pos x="31" y="0"/>
                  </a:cxn>
                  <a:cxn ang="0">
                    <a:pos x="31" y="86"/>
                  </a:cxn>
                </a:cxnLst>
                <a:rect l="0" t="0" r="r" b="b"/>
                <a:pathLst>
                  <a:path w="41" h="98">
                    <a:moveTo>
                      <a:pt x="31" y="86"/>
                    </a:moveTo>
                    <a:lnTo>
                      <a:pt x="0" y="83"/>
                    </a:lnTo>
                    <a:lnTo>
                      <a:pt x="0" y="98"/>
                    </a:lnTo>
                    <a:lnTo>
                      <a:pt x="4" y="88"/>
                    </a:lnTo>
                    <a:lnTo>
                      <a:pt x="38" y="88"/>
                    </a:lnTo>
                    <a:lnTo>
                      <a:pt x="35" y="71"/>
                    </a:lnTo>
                    <a:lnTo>
                      <a:pt x="33" y="50"/>
                    </a:lnTo>
                    <a:lnTo>
                      <a:pt x="33" y="4"/>
                    </a:lnTo>
                    <a:lnTo>
                      <a:pt x="40" y="0"/>
                    </a:lnTo>
                    <a:lnTo>
                      <a:pt x="31" y="0"/>
                    </a:lnTo>
                    <a:lnTo>
                      <a:pt x="31"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8" name="Freeform 1884"/>
              <p:cNvSpPr>
                <a:spLocks/>
              </p:cNvSpPr>
              <p:nvPr/>
            </p:nvSpPr>
            <p:spPr bwMode="auto">
              <a:xfrm>
                <a:off x="4200" y="6746"/>
                <a:ext cx="48" cy="110"/>
              </a:xfrm>
              <a:custGeom>
                <a:avLst/>
                <a:gdLst/>
                <a:ahLst/>
                <a:cxnLst>
                  <a:cxn ang="0">
                    <a:pos x="0" y="9"/>
                  </a:cxn>
                  <a:cxn ang="0">
                    <a:pos x="0" y="110"/>
                  </a:cxn>
                  <a:cxn ang="0">
                    <a:pos x="4" y="110"/>
                  </a:cxn>
                  <a:cxn ang="0">
                    <a:pos x="4" y="14"/>
                  </a:cxn>
                  <a:cxn ang="0">
                    <a:pos x="48" y="7"/>
                  </a:cxn>
                  <a:cxn ang="0">
                    <a:pos x="48" y="2"/>
                  </a:cxn>
                  <a:cxn ang="0">
                    <a:pos x="2" y="0"/>
                  </a:cxn>
                  <a:cxn ang="0">
                    <a:pos x="0" y="9"/>
                  </a:cxn>
                </a:cxnLst>
                <a:rect l="0" t="0" r="r" b="b"/>
                <a:pathLst>
                  <a:path w="48" h="110">
                    <a:moveTo>
                      <a:pt x="0" y="9"/>
                    </a:moveTo>
                    <a:lnTo>
                      <a:pt x="0" y="110"/>
                    </a:lnTo>
                    <a:lnTo>
                      <a:pt x="4" y="110"/>
                    </a:lnTo>
                    <a:lnTo>
                      <a:pt x="4" y="14"/>
                    </a:lnTo>
                    <a:lnTo>
                      <a:pt x="48" y="7"/>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9" name="Freeform 1885"/>
              <p:cNvSpPr>
                <a:spLocks/>
              </p:cNvSpPr>
              <p:nvPr/>
            </p:nvSpPr>
            <p:spPr bwMode="auto">
              <a:xfrm>
                <a:off x="4207" y="6758"/>
                <a:ext cx="41" cy="94"/>
              </a:xfrm>
              <a:custGeom>
                <a:avLst/>
                <a:gdLst/>
                <a:ahLst/>
                <a:cxnLst>
                  <a:cxn ang="0">
                    <a:pos x="35" y="31"/>
                  </a:cxn>
                  <a:cxn ang="0">
                    <a:pos x="35" y="19"/>
                  </a:cxn>
                  <a:cxn ang="0">
                    <a:pos x="40" y="0"/>
                  </a:cxn>
                  <a:cxn ang="0">
                    <a:pos x="31" y="2"/>
                  </a:cxn>
                  <a:cxn ang="0">
                    <a:pos x="31" y="86"/>
                  </a:cxn>
                  <a:cxn ang="0">
                    <a:pos x="23" y="86"/>
                  </a:cxn>
                  <a:cxn ang="0">
                    <a:pos x="2" y="83"/>
                  </a:cxn>
                  <a:cxn ang="0">
                    <a:pos x="0" y="91"/>
                  </a:cxn>
                  <a:cxn ang="0">
                    <a:pos x="35" y="93"/>
                  </a:cxn>
                  <a:cxn ang="0">
                    <a:pos x="35" y="79"/>
                  </a:cxn>
                  <a:cxn ang="0">
                    <a:pos x="33" y="67"/>
                  </a:cxn>
                  <a:cxn ang="0">
                    <a:pos x="33" y="40"/>
                  </a:cxn>
                  <a:cxn ang="0">
                    <a:pos x="35" y="31"/>
                  </a:cxn>
                </a:cxnLst>
                <a:rect l="0" t="0" r="r" b="b"/>
                <a:pathLst>
                  <a:path w="41" h="94">
                    <a:moveTo>
                      <a:pt x="35" y="31"/>
                    </a:moveTo>
                    <a:lnTo>
                      <a:pt x="35" y="19"/>
                    </a:lnTo>
                    <a:lnTo>
                      <a:pt x="40" y="0"/>
                    </a:lnTo>
                    <a:lnTo>
                      <a:pt x="31" y="2"/>
                    </a:lnTo>
                    <a:lnTo>
                      <a:pt x="31" y="86"/>
                    </a:lnTo>
                    <a:lnTo>
                      <a:pt x="23" y="86"/>
                    </a:lnTo>
                    <a:lnTo>
                      <a:pt x="2" y="83"/>
                    </a:lnTo>
                    <a:lnTo>
                      <a:pt x="0" y="91"/>
                    </a:lnTo>
                    <a:lnTo>
                      <a:pt x="35" y="93"/>
                    </a:lnTo>
                    <a:lnTo>
                      <a:pt x="35" y="79"/>
                    </a:lnTo>
                    <a:lnTo>
                      <a:pt x="33" y="67"/>
                    </a:lnTo>
                    <a:lnTo>
                      <a:pt x="33" y="40"/>
                    </a:lnTo>
                    <a:lnTo>
                      <a:pt x="35"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0" name="Freeform 1886"/>
              <p:cNvSpPr>
                <a:spLocks/>
              </p:cNvSpPr>
              <p:nvPr/>
            </p:nvSpPr>
            <p:spPr bwMode="auto">
              <a:xfrm>
                <a:off x="4216" y="6765"/>
                <a:ext cx="8" cy="10"/>
              </a:xfrm>
              <a:custGeom>
                <a:avLst/>
                <a:gdLst/>
                <a:ahLst/>
                <a:cxnLst>
                  <a:cxn ang="0">
                    <a:pos x="2" y="0"/>
                  </a:cxn>
                  <a:cxn ang="0">
                    <a:pos x="0" y="0"/>
                  </a:cxn>
                  <a:cxn ang="0">
                    <a:pos x="0" y="7"/>
                  </a:cxn>
                  <a:cxn ang="0">
                    <a:pos x="2" y="9"/>
                  </a:cxn>
                  <a:cxn ang="0">
                    <a:pos x="7" y="7"/>
                  </a:cxn>
                  <a:cxn ang="0">
                    <a:pos x="7" y="2"/>
                  </a:cxn>
                  <a:cxn ang="0">
                    <a:pos x="2" y="0"/>
                  </a:cxn>
                </a:cxnLst>
                <a:rect l="0" t="0" r="r" b="b"/>
                <a:pathLst>
                  <a:path w="8" h="10">
                    <a:moveTo>
                      <a:pt x="2" y="0"/>
                    </a:moveTo>
                    <a:lnTo>
                      <a:pt x="0" y="0"/>
                    </a:lnTo>
                    <a:lnTo>
                      <a:pt x="0" y="7"/>
                    </a:lnTo>
                    <a:lnTo>
                      <a:pt x="2"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1" name="Freeform 1887"/>
              <p:cNvSpPr>
                <a:spLocks/>
              </p:cNvSpPr>
              <p:nvPr/>
            </p:nvSpPr>
            <p:spPr bwMode="auto">
              <a:xfrm>
                <a:off x="4216" y="6787"/>
                <a:ext cx="8" cy="7"/>
              </a:xfrm>
              <a:custGeom>
                <a:avLst/>
                <a:gdLst/>
                <a:ahLst/>
                <a:cxnLst>
                  <a:cxn ang="0">
                    <a:pos x="2" y="0"/>
                  </a:cxn>
                  <a:cxn ang="0">
                    <a:pos x="0" y="0"/>
                  </a:cxn>
                  <a:cxn ang="0">
                    <a:pos x="0" y="7"/>
                  </a:cxn>
                  <a:cxn ang="0">
                    <a:pos x="4" y="7"/>
                  </a:cxn>
                  <a:cxn ang="0">
                    <a:pos x="7" y="2"/>
                  </a:cxn>
                  <a:cxn ang="0">
                    <a:pos x="2" y="0"/>
                  </a:cxn>
                </a:cxnLst>
                <a:rect l="0" t="0" r="r" b="b"/>
                <a:pathLst>
                  <a:path w="8" h="7">
                    <a:moveTo>
                      <a:pt x="2" y="0"/>
                    </a:moveTo>
                    <a:lnTo>
                      <a:pt x="0" y="0"/>
                    </a:lnTo>
                    <a:lnTo>
                      <a:pt x="0" y="7"/>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2" name="Freeform 1888"/>
              <p:cNvSpPr>
                <a:spLocks/>
              </p:cNvSpPr>
              <p:nvPr/>
            </p:nvSpPr>
            <p:spPr bwMode="auto">
              <a:xfrm>
                <a:off x="4214" y="6763"/>
                <a:ext cx="7" cy="12"/>
              </a:xfrm>
              <a:custGeom>
                <a:avLst/>
                <a:gdLst/>
                <a:ahLst/>
                <a:cxnLst>
                  <a:cxn ang="0">
                    <a:pos x="2" y="0"/>
                  </a:cxn>
                  <a:cxn ang="0">
                    <a:pos x="2" y="0"/>
                  </a:cxn>
                  <a:cxn ang="0">
                    <a:pos x="0" y="2"/>
                  </a:cxn>
                  <a:cxn ang="0">
                    <a:pos x="0" y="9"/>
                  </a:cxn>
                  <a:cxn ang="0">
                    <a:pos x="2" y="11"/>
                  </a:cxn>
                  <a:cxn ang="0">
                    <a:pos x="7" y="9"/>
                  </a:cxn>
                  <a:cxn ang="0">
                    <a:pos x="7" y="2"/>
                  </a:cxn>
                  <a:cxn ang="0">
                    <a:pos x="2" y="0"/>
                  </a:cxn>
                </a:cxnLst>
                <a:rect l="0" t="0" r="r" b="b"/>
                <a:pathLst>
                  <a:path w="7" h="12">
                    <a:moveTo>
                      <a:pt x="2" y="0"/>
                    </a:moveTo>
                    <a:lnTo>
                      <a:pt x="2" y="0"/>
                    </a:lnTo>
                    <a:lnTo>
                      <a:pt x="0" y="2"/>
                    </a:lnTo>
                    <a:lnTo>
                      <a:pt x="0" y="9"/>
                    </a:lnTo>
                    <a:lnTo>
                      <a:pt x="2" y="11"/>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3" name="Freeform 1889"/>
              <p:cNvSpPr>
                <a:spLocks/>
              </p:cNvSpPr>
              <p:nvPr/>
            </p:nvSpPr>
            <p:spPr bwMode="auto">
              <a:xfrm>
                <a:off x="4214" y="6784"/>
                <a:ext cx="7" cy="12"/>
              </a:xfrm>
              <a:custGeom>
                <a:avLst/>
                <a:gdLst/>
                <a:ahLst/>
                <a:cxnLst>
                  <a:cxn ang="0">
                    <a:pos x="2" y="0"/>
                  </a:cxn>
                  <a:cxn ang="0">
                    <a:pos x="2" y="0"/>
                  </a:cxn>
                  <a:cxn ang="0">
                    <a:pos x="0" y="2"/>
                  </a:cxn>
                  <a:cxn ang="0">
                    <a:pos x="0" y="9"/>
                  </a:cxn>
                  <a:cxn ang="0">
                    <a:pos x="2" y="11"/>
                  </a:cxn>
                  <a:cxn ang="0">
                    <a:pos x="7" y="9"/>
                  </a:cxn>
                  <a:cxn ang="0">
                    <a:pos x="7" y="2"/>
                  </a:cxn>
                  <a:cxn ang="0">
                    <a:pos x="2" y="0"/>
                  </a:cxn>
                </a:cxnLst>
                <a:rect l="0" t="0" r="r" b="b"/>
                <a:pathLst>
                  <a:path w="7" h="12">
                    <a:moveTo>
                      <a:pt x="2" y="0"/>
                    </a:moveTo>
                    <a:lnTo>
                      <a:pt x="2" y="0"/>
                    </a:lnTo>
                    <a:lnTo>
                      <a:pt x="0" y="2"/>
                    </a:lnTo>
                    <a:lnTo>
                      <a:pt x="0" y="9"/>
                    </a:lnTo>
                    <a:lnTo>
                      <a:pt x="2" y="11"/>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4" name="Freeform 1890"/>
              <p:cNvSpPr>
                <a:spLocks/>
              </p:cNvSpPr>
              <p:nvPr/>
            </p:nvSpPr>
            <p:spPr bwMode="auto">
              <a:xfrm>
                <a:off x="4207" y="6672"/>
                <a:ext cx="7" cy="2"/>
              </a:xfrm>
              <a:custGeom>
                <a:avLst/>
                <a:gdLst/>
                <a:ahLst/>
                <a:cxnLst>
                  <a:cxn ang="0">
                    <a:pos x="4" y="0"/>
                  </a:cxn>
                  <a:cxn ang="0">
                    <a:pos x="0" y="0"/>
                  </a:cxn>
                  <a:cxn ang="0">
                    <a:pos x="0" y="2"/>
                  </a:cxn>
                  <a:cxn ang="0">
                    <a:pos x="7" y="2"/>
                  </a:cxn>
                  <a:cxn ang="0">
                    <a:pos x="4" y="0"/>
                  </a:cxn>
                </a:cxnLst>
                <a:rect l="0" t="0" r="r" b="b"/>
                <a:pathLst>
                  <a:path w="7" h="2">
                    <a:moveTo>
                      <a:pt x="4" y="0"/>
                    </a:moveTo>
                    <a:lnTo>
                      <a:pt x="0"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5" name="Freeform 1891"/>
              <p:cNvSpPr>
                <a:spLocks/>
              </p:cNvSpPr>
              <p:nvPr/>
            </p:nvSpPr>
            <p:spPr bwMode="auto">
              <a:xfrm>
                <a:off x="4221" y="6669"/>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6" name="Freeform 1892"/>
              <p:cNvSpPr>
                <a:spLocks/>
              </p:cNvSpPr>
              <p:nvPr/>
            </p:nvSpPr>
            <p:spPr bwMode="auto">
              <a:xfrm>
                <a:off x="4236" y="6669"/>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7" name="Freeform 1893"/>
              <p:cNvSpPr>
                <a:spLocks/>
              </p:cNvSpPr>
              <p:nvPr/>
            </p:nvSpPr>
            <p:spPr bwMode="auto">
              <a:xfrm>
                <a:off x="4209" y="6672"/>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8" name="Freeform 1894"/>
              <p:cNvSpPr>
                <a:spLocks/>
              </p:cNvSpPr>
              <p:nvPr/>
            </p:nvSpPr>
            <p:spPr bwMode="auto">
              <a:xfrm>
                <a:off x="4221" y="6669"/>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9" name="Freeform 1895"/>
              <p:cNvSpPr>
                <a:spLocks/>
              </p:cNvSpPr>
              <p:nvPr/>
            </p:nvSpPr>
            <p:spPr bwMode="auto">
              <a:xfrm>
                <a:off x="4238" y="6669"/>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0" name="Freeform 1896"/>
              <p:cNvSpPr>
                <a:spLocks/>
              </p:cNvSpPr>
              <p:nvPr/>
            </p:nvSpPr>
            <p:spPr bwMode="auto">
              <a:xfrm>
                <a:off x="4209" y="6864"/>
                <a:ext cx="43" cy="14"/>
              </a:xfrm>
              <a:custGeom>
                <a:avLst/>
                <a:gdLst/>
                <a:ahLst/>
                <a:cxnLst>
                  <a:cxn ang="0">
                    <a:pos x="0" y="0"/>
                  </a:cxn>
                  <a:cxn ang="0">
                    <a:pos x="0" y="9"/>
                  </a:cxn>
                  <a:cxn ang="0">
                    <a:pos x="43" y="14"/>
                  </a:cxn>
                  <a:cxn ang="0">
                    <a:pos x="43" y="4"/>
                  </a:cxn>
                  <a:cxn ang="0">
                    <a:pos x="0" y="0"/>
                  </a:cxn>
                </a:cxnLst>
                <a:rect l="0" t="0" r="r" b="b"/>
                <a:pathLst>
                  <a:path w="43"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1" name="Freeform 1897"/>
              <p:cNvSpPr>
                <a:spLocks/>
              </p:cNvSpPr>
              <p:nvPr/>
            </p:nvSpPr>
            <p:spPr bwMode="auto">
              <a:xfrm>
                <a:off x="4423" y="6626"/>
                <a:ext cx="14" cy="170"/>
              </a:xfrm>
              <a:custGeom>
                <a:avLst/>
                <a:gdLst/>
                <a:ahLst/>
                <a:cxnLst>
                  <a:cxn ang="0">
                    <a:pos x="2" y="2"/>
                  </a:cxn>
                  <a:cxn ang="0">
                    <a:pos x="0" y="45"/>
                  </a:cxn>
                  <a:cxn ang="0">
                    <a:pos x="0" y="168"/>
                  </a:cxn>
                  <a:cxn ang="0">
                    <a:pos x="14" y="170"/>
                  </a:cxn>
                  <a:cxn ang="0">
                    <a:pos x="2" y="165"/>
                  </a:cxn>
                  <a:cxn ang="0">
                    <a:pos x="2" y="124"/>
                  </a:cxn>
                  <a:cxn ang="0">
                    <a:pos x="4" y="81"/>
                  </a:cxn>
                  <a:cxn ang="0">
                    <a:pos x="4" y="40"/>
                  </a:cxn>
                  <a:cxn ang="0">
                    <a:pos x="7" y="0"/>
                  </a:cxn>
                  <a:cxn ang="0">
                    <a:pos x="2" y="2"/>
                  </a:cxn>
                </a:cxnLst>
                <a:rect l="0" t="0" r="r" b="b"/>
                <a:pathLst>
                  <a:path w="14" h="170">
                    <a:moveTo>
                      <a:pt x="2" y="2"/>
                    </a:moveTo>
                    <a:lnTo>
                      <a:pt x="0" y="45"/>
                    </a:lnTo>
                    <a:lnTo>
                      <a:pt x="0" y="168"/>
                    </a:lnTo>
                    <a:lnTo>
                      <a:pt x="14" y="170"/>
                    </a:lnTo>
                    <a:lnTo>
                      <a:pt x="2" y="165"/>
                    </a:lnTo>
                    <a:lnTo>
                      <a:pt x="2" y="124"/>
                    </a:lnTo>
                    <a:lnTo>
                      <a:pt x="4" y="81"/>
                    </a:lnTo>
                    <a:lnTo>
                      <a:pt x="4" y="40"/>
                    </a:lnTo>
                    <a:lnTo>
                      <a:pt x="7" y="0"/>
                    </a:lnTo>
                    <a:lnTo>
                      <a:pt x="2"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2" name="Freeform 1898"/>
              <p:cNvSpPr>
                <a:spLocks/>
              </p:cNvSpPr>
              <p:nvPr/>
            </p:nvSpPr>
            <p:spPr bwMode="auto">
              <a:xfrm>
                <a:off x="4449" y="6804"/>
                <a:ext cx="72" cy="110"/>
              </a:xfrm>
              <a:custGeom>
                <a:avLst/>
                <a:gdLst/>
                <a:ahLst/>
                <a:cxnLst>
                  <a:cxn ang="0">
                    <a:pos x="72" y="103"/>
                  </a:cxn>
                  <a:cxn ang="0">
                    <a:pos x="72" y="52"/>
                  </a:cxn>
                  <a:cxn ang="0">
                    <a:pos x="69" y="40"/>
                  </a:cxn>
                  <a:cxn ang="0">
                    <a:pos x="69" y="28"/>
                  </a:cxn>
                  <a:cxn ang="0">
                    <a:pos x="67" y="16"/>
                  </a:cxn>
                  <a:cxn ang="0">
                    <a:pos x="62" y="2"/>
                  </a:cxn>
                  <a:cxn ang="0">
                    <a:pos x="36" y="0"/>
                  </a:cxn>
                  <a:cxn ang="0">
                    <a:pos x="35" y="0"/>
                  </a:cxn>
                  <a:cxn ang="0">
                    <a:pos x="9" y="2"/>
                  </a:cxn>
                  <a:cxn ang="0">
                    <a:pos x="4" y="23"/>
                  </a:cxn>
                  <a:cxn ang="0">
                    <a:pos x="0" y="74"/>
                  </a:cxn>
                  <a:cxn ang="0">
                    <a:pos x="0" y="103"/>
                  </a:cxn>
                  <a:cxn ang="0">
                    <a:pos x="43" y="110"/>
                  </a:cxn>
                  <a:cxn ang="0">
                    <a:pos x="72" y="103"/>
                  </a:cxn>
                </a:cxnLst>
                <a:rect l="0" t="0" r="r" b="b"/>
                <a:pathLst>
                  <a:path w="72" h="110">
                    <a:moveTo>
                      <a:pt x="72" y="103"/>
                    </a:moveTo>
                    <a:lnTo>
                      <a:pt x="72" y="52"/>
                    </a:lnTo>
                    <a:lnTo>
                      <a:pt x="69" y="40"/>
                    </a:lnTo>
                    <a:lnTo>
                      <a:pt x="69" y="28"/>
                    </a:lnTo>
                    <a:lnTo>
                      <a:pt x="67" y="16"/>
                    </a:lnTo>
                    <a:lnTo>
                      <a:pt x="62" y="2"/>
                    </a:lnTo>
                    <a:lnTo>
                      <a:pt x="36" y="0"/>
                    </a:lnTo>
                    <a:lnTo>
                      <a:pt x="35" y="0"/>
                    </a:lnTo>
                    <a:lnTo>
                      <a:pt x="9" y="2"/>
                    </a:lnTo>
                    <a:lnTo>
                      <a:pt x="4" y="23"/>
                    </a:lnTo>
                    <a:lnTo>
                      <a:pt x="0" y="74"/>
                    </a:lnTo>
                    <a:lnTo>
                      <a:pt x="0" y="103"/>
                    </a:lnTo>
                    <a:lnTo>
                      <a:pt x="43" y="110"/>
                    </a:lnTo>
                    <a:lnTo>
                      <a:pt x="72" y="103"/>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3" name="Freeform 1899"/>
              <p:cNvSpPr>
                <a:spLocks/>
              </p:cNvSpPr>
              <p:nvPr/>
            </p:nvSpPr>
            <p:spPr bwMode="auto">
              <a:xfrm>
                <a:off x="4449" y="6816"/>
                <a:ext cx="43" cy="86"/>
              </a:xfrm>
              <a:custGeom>
                <a:avLst/>
                <a:gdLst/>
                <a:ahLst/>
                <a:cxnLst>
                  <a:cxn ang="0">
                    <a:pos x="7" y="0"/>
                  </a:cxn>
                  <a:cxn ang="0">
                    <a:pos x="7" y="0"/>
                  </a:cxn>
                  <a:cxn ang="0">
                    <a:pos x="2" y="21"/>
                  </a:cxn>
                  <a:cxn ang="0">
                    <a:pos x="0" y="40"/>
                  </a:cxn>
                  <a:cxn ang="0">
                    <a:pos x="0" y="81"/>
                  </a:cxn>
                  <a:cxn ang="0">
                    <a:pos x="2" y="83"/>
                  </a:cxn>
                  <a:cxn ang="0">
                    <a:pos x="26" y="83"/>
                  </a:cxn>
                  <a:cxn ang="0">
                    <a:pos x="28" y="86"/>
                  </a:cxn>
                  <a:cxn ang="0">
                    <a:pos x="43" y="86"/>
                  </a:cxn>
                  <a:cxn ang="0">
                    <a:pos x="43" y="0"/>
                  </a:cxn>
                  <a:cxn ang="0">
                    <a:pos x="7" y="0"/>
                  </a:cxn>
                </a:cxnLst>
                <a:rect l="0" t="0" r="r" b="b"/>
                <a:pathLst>
                  <a:path w="43" h="86">
                    <a:moveTo>
                      <a:pt x="7" y="0"/>
                    </a:moveTo>
                    <a:lnTo>
                      <a:pt x="7" y="0"/>
                    </a:lnTo>
                    <a:lnTo>
                      <a:pt x="2" y="21"/>
                    </a:lnTo>
                    <a:lnTo>
                      <a:pt x="0" y="40"/>
                    </a:lnTo>
                    <a:lnTo>
                      <a:pt x="0" y="81"/>
                    </a:lnTo>
                    <a:lnTo>
                      <a:pt x="2" y="83"/>
                    </a:lnTo>
                    <a:lnTo>
                      <a:pt x="26" y="83"/>
                    </a:lnTo>
                    <a:lnTo>
                      <a:pt x="28" y="86"/>
                    </a:lnTo>
                    <a:lnTo>
                      <a:pt x="43" y="86"/>
                    </a:lnTo>
                    <a:lnTo>
                      <a:pt x="43" y="0"/>
                    </a:lnTo>
                    <a:lnTo>
                      <a:pt x="7"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4" name="Freeform 1900"/>
              <p:cNvSpPr>
                <a:spLocks/>
              </p:cNvSpPr>
              <p:nvPr/>
            </p:nvSpPr>
            <p:spPr bwMode="auto">
              <a:xfrm>
                <a:off x="4449" y="6816"/>
                <a:ext cx="43" cy="81"/>
              </a:xfrm>
              <a:custGeom>
                <a:avLst/>
                <a:gdLst/>
                <a:ahLst/>
                <a:cxnLst>
                  <a:cxn ang="0">
                    <a:pos x="7" y="0"/>
                  </a:cxn>
                  <a:cxn ang="0">
                    <a:pos x="7" y="0"/>
                  </a:cxn>
                  <a:cxn ang="0">
                    <a:pos x="2" y="21"/>
                  </a:cxn>
                  <a:cxn ang="0">
                    <a:pos x="0" y="38"/>
                  </a:cxn>
                  <a:cxn ang="0">
                    <a:pos x="0" y="76"/>
                  </a:cxn>
                  <a:cxn ang="0">
                    <a:pos x="4" y="79"/>
                  </a:cxn>
                  <a:cxn ang="0">
                    <a:pos x="31" y="79"/>
                  </a:cxn>
                  <a:cxn ang="0">
                    <a:pos x="36" y="81"/>
                  </a:cxn>
                  <a:cxn ang="0">
                    <a:pos x="40" y="81"/>
                  </a:cxn>
                  <a:cxn ang="0">
                    <a:pos x="43" y="62"/>
                  </a:cxn>
                  <a:cxn ang="0">
                    <a:pos x="43" y="21"/>
                  </a:cxn>
                  <a:cxn ang="0">
                    <a:pos x="40" y="0"/>
                  </a:cxn>
                  <a:cxn ang="0">
                    <a:pos x="7" y="0"/>
                  </a:cxn>
                </a:cxnLst>
                <a:rect l="0" t="0" r="r" b="b"/>
                <a:pathLst>
                  <a:path w="43" h="81">
                    <a:moveTo>
                      <a:pt x="7" y="0"/>
                    </a:moveTo>
                    <a:lnTo>
                      <a:pt x="7" y="0"/>
                    </a:lnTo>
                    <a:lnTo>
                      <a:pt x="2" y="21"/>
                    </a:lnTo>
                    <a:lnTo>
                      <a:pt x="0" y="38"/>
                    </a:lnTo>
                    <a:lnTo>
                      <a:pt x="0" y="76"/>
                    </a:lnTo>
                    <a:lnTo>
                      <a:pt x="4" y="79"/>
                    </a:lnTo>
                    <a:lnTo>
                      <a:pt x="31" y="79"/>
                    </a:lnTo>
                    <a:lnTo>
                      <a:pt x="36" y="81"/>
                    </a:lnTo>
                    <a:lnTo>
                      <a:pt x="40" y="81"/>
                    </a:lnTo>
                    <a:lnTo>
                      <a:pt x="43" y="62"/>
                    </a:lnTo>
                    <a:lnTo>
                      <a:pt x="43" y="2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5" name="Freeform 1901"/>
              <p:cNvSpPr>
                <a:spLocks/>
              </p:cNvSpPr>
              <p:nvPr/>
            </p:nvSpPr>
            <p:spPr bwMode="auto">
              <a:xfrm>
                <a:off x="4449" y="6816"/>
                <a:ext cx="41" cy="74"/>
              </a:xfrm>
              <a:custGeom>
                <a:avLst/>
                <a:gdLst/>
                <a:ahLst/>
                <a:cxnLst>
                  <a:cxn ang="0">
                    <a:pos x="40" y="74"/>
                  </a:cxn>
                  <a:cxn ang="0">
                    <a:pos x="40" y="0"/>
                  </a:cxn>
                  <a:cxn ang="0">
                    <a:pos x="7" y="0"/>
                  </a:cxn>
                  <a:cxn ang="0">
                    <a:pos x="2" y="19"/>
                  </a:cxn>
                  <a:cxn ang="0">
                    <a:pos x="2" y="36"/>
                  </a:cxn>
                  <a:cxn ang="0">
                    <a:pos x="0" y="52"/>
                  </a:cxn>
                  <a:cxn ang="0">
                    <a:pos x="0" y="71"/>
                  </a:cxn>
                  <a:cxn ang="0">
                    <a:pos x="4" y="71"/>
                  </a:cxn>
                  <a:cxn ang="0">
                    <a:pos x="9" y="74"/>
                  </a:cxn>
                  <a:cxn ang="0">
                    <a:pos x="40" y="74"/>
                  </a:cxn>
                </a:cxnLst>
                <a:rect l="0" t="0" r="r" b="b"/>
                <a:pathLst>
                  <a:path w="41" h="74">
                    <a:moveTo>
                      <a:pt x="40" y="74"/>
                    </a:moveTo>
                    <a:lnTo>
                      <a:pt x="40" y="0"/>
                    </a:lnTo>
                    <a:lnTo>
                      <a:pt x="7" y="0"/>
                    </a:lnTo>
                    <a:lnTo>
                      <a:pt x="2" y="19"/>
                    </a:lnTo>
                    <a:lnTo>
                      <a:pt x="2" y="36"/>
                    </a:lnTo>
                    <a:lnTo>
                      <a:pt x="0" y="52"/>
                    </a:lnTo>
                    <a:lnTo>
                      <a:pt x="0" y="71"/>
                    </a:lnTo>
                    <a:lnTo>
                      <a:pt x="4" y="71"/>
                    </a:lnTo>
                    <a:lnTo>
                      <a:pt x="9" y="74"/>
                    </a:lnTo>
                    <a:lnTo>
                      <a:pt x="40"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6" name="Freeform 1902"/>
              <p:cNvSpPr>
                <a:spLocks/>
              </p:cNvSpPr>
              <p:nvPr/>
            </p:nvSpPr>
            <p:spPr bwMode="auto">
              <a:xfrm>
                <a:off x="4452" y="6816"/>
                <a:ext cx="38" cy="69"/>
              </a:xfrm>
              <a:custGeom>
                <a:avLst/>
                <a:gdLst/>
                <a:ahLst/>
                <a:cxnLst>
                  <a:cxn ang="0">
                    <a:pos x="36" y="0"/>
                  </a:cxn>
                  <a:cxn ang="0">
                    <a:pos x="4" y="0"/>
                  </a:cxn>
                  <a:cxn ang="0">
                    <a:pos x="2" y="19"/>
                  </a:cxn>
                  <a:cxn ang="0">
                    <a:pos x="0" y="33"/>
                  </a:cxn>
                  <a:cxn ang="0">
                    <a:pos x="0" y="67"/>
                  </a:cxn>
                  <a:cxn ang="0">
                    <a:pos x="4" y="67"/>
                  </a:cxn>
                  <a:cxn ang="0">
                    <a:pos x="9" y="69"/>
                  </a:cxn>
                  <a:cxn ang="0">
                    <a:pos x="36" y="69"/>
                  </a:cxn>
                  <a:cxn ang="0">
                    <a:pos x="38" y="52"/>
                  </a:cxn>
                  <a:cxn ang="0">
                    <a:pos x="38" y="19"/>
                  </a:cxn>
                  <a:cxn ang="0">
                    <a:pos x="36" y="0"/>
                  </a:cxn>
                </a:cxnLst>
                <a:rect l="0" t="0" r="r" b="b"/>
                <a:pathLst>
                  <a:path w="38" h="69">
                    <a:moveTo>
                      <a:pt x="36" y="0"/>
                    </a:moveTo>
                    <a:lnTo>
                      <a:pt x="4" y="0"/>
                    </a:lnTo>
                    <a:lnTo>
                      <a:pt x="2" y="19"/>
                    </a:lnTo>
                    <a:lnTo>
                      <a:pt x="0" y="33"/>
                    </a:lnTo>
                    <a:lnTo>
                      <a:pt x="0" y="67"/>
                    </a:lnTo>
                    <a:lnTo>
                      <a:pt x="4" y="67"/>
                    </a:lnTo>
                    <a:lnTo>
                      <a:pt x="9" y="69"/>
                    </a:lnTo>
                    <a:lnTo>
                      <a:pt x="36" y="69"/>
                    </a:lnTo>
                    <a:lnTo>
                      <a:pt x="38" y="52"/>
                    </a:lnTo>
                    <a:lnTo>
                      <a:pt x="38" y="19"/>
                    </a:lnTo>
                    <a:lnTo>
                      <a:pt x="36"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7" name="Freeform 1903"/>
              <p:cNvSpPr>
                <a:spLocks/>
              </p:cNvSpPr>
              <p:nvPr/>
            </p:nvSpPr>
            <p:spPr bwMode="auto">
              <a:xfrm>
                <a:off x="4452" y="6816"/>
                <a:ext cx="36" cy="64"/>
              </a:xfrm>
              <a:custGeom>
                <a:avLst/>
                <a:gdLst/>
                <a:ahLst/>
                <a:cxnLst>
                  <a:cxn ang="0">
                    <a:pos x="36" y="64"/>
                  </a:cxn>
                  <a:cxn ang="0">
                    <a:pos x="36" y="0"/>
                  </a:cxn>
                  <a:cxn ang="0">
                    <a:pos x="4" y="0"/>
                  </a:cxn>
                  <a:cxn ang="0">
                    <a:pos x="2" y="16"/>
                  </a:cxn>
                  <a:cxn ang="0">
                    <a:pos x="0" y="31"/>
                  </a:cxn>
                  <a:cxn ang="0">
                    <a:pos x="0" y="62"/>
                  </a:cxn>
                  <a:cxn ang="0">
                    <a:pos x="4" y="62"/>
                  </a:cxn>
                  <a:cxn ang="0">
                    <a:pos x="9" y="64"/>
                  </a:cxn>
                  <a:cxn ang="0">
                    <a:pos x="36" y="64"/>
                  </a:cxn>
                </a:cxnLst>
                <a:rect l="0" t="0" r="r" b="b"/>
                <a:pathLst>
                  <a:path w="36" h="64">
                    <a:moveTo>
                      <a:pt x="36" y="64"/>
                    </a:moveTo>
                    <a:lnTo>
                      <a:pt x="36" y="0"/>
                    </a:lnTo>
                    <a:lnTo>
                      <a:pt x="4" y="0"/>
                    </a:lnTo>
                    <a:lnTo>
                      <a:pt x="2" y="16"/>
                    </a:lnTo>
                    <a:lnTo>
                      <a:pt x="0" y="31"/>
                    </a:lnTo>
                    <a:lnTo>
                      <a:pt x="0" y="62"/>
                    </a:lnTo>
                    <a:lnTo>
                      <a:pt x="4" y="62"/>
                    </a:lnTo>
                    <a:lnTo>
                      <a:pt x="9" y="64"/>
                    </a:lnTo>
                    <a:lnTo>
                      <a:pt x="36"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8" name="Freeform 1904"/>
              <p:cNvSpPr>
                <a:spLocks/>
              </p:cNvSpPr>
              <p:nvPr/>
            </p:nvSpPr>
            <p:spPr bwMode="auto">
              <a:xfrm>
                <a:off x="4452" y="6816"/>
                <a:ext cx="36" cy="60"/>
              </a:xfrm>
              <a:custGeom>
                <a:avLst/>
                <a:gdLst/>
                <a:ahLst/>
                <a:cxnLst>
                  <a:cxn ang="0">
                    <a:pos x="33" y="0"/>
                  </a:cxn>
                  <a:cxn ang="0">
                    <a:pos x="4" y="0"/>
                  </a:cxn>
                  <a:cxn ang="0">
                    <a:pos x="2" y="16"/>
                  </a:cxn>
                  <a:cxn ang="0">
                    <a:pos x="0" y="28"/>
                  </a:cxn>
                  <a:cxn ang="0">
                    <a:pos x="0" y="57"/>
                  </a:cxn>
                  <a:cxn ang="0">
                    <a:pos x="11" y="57"/>
                  </a:cxn>
                  <a:cxn ang="0">
                    <a:pos x="16" y="60"/>
                  </a:cxn>
                  <a:cxn ang="0">
                    <a:pos x="33" y="60"/>
                  </a:cxn>
                  <a:cxn ang="0">
                    <a:pos x="36" y="45"/>
                  </a:cxn>
                  <a:cxn ang="0">
                    <a:pos x="36" y="14"/>
                  </a:cxn>
                  <a:cxn ang="0">
                    <a:pos x="33" y="0"/>
                  </a:cxn>
                </a:cxnLst>
                <a:rect l="0" t="0" r="r" b="b"/>
                <a:pathLst>
                  <a:path w="36" h="60">
                    <a:moveTo>
                      <a:pt x="33" y="0"/>
                    </a:moveTo>
                    <a:lnTo>
                      <a:pt x="4" y="0"/>
                    </a:lnTo>
                    <a:lnTo>
                      <a:pt x="2" y="16"/>
                    </a:lnTo>
                    <a:lnTo>
                      <a:pt x="0" y="28"/>
                    </a:lnTo>
                    <a:lnTo>
                      <a:pt x="0" y="57"/>
                    </a:lnTo>
                    <a:lnTo>
                      <a:pt x="11" y="57"/>
                    </a:lnTo>
                    <a:lnTo>
                      <a:pt x="16" y="60"/>
                    </a:lnTo>
                    <a:lnTo>
                      <a:pt x="33" y="60"/>
                    </a:lnTo>
                    <a:lnTo>
                      <a:pt x="36" y="45"/>
                    </a:lnTo>
                    <a:lnTo>
                      <a:pt x="36" y="14"/>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9" name="Freeform 1905"/>
              <p:cNvSpPr>
                <a:spLocks/>
              </p:cNvSpPr>
              <p:nvPr/>
            </p:nvSpPr>
            <p:spPr bwMode="auto">
              <a:xfrm>
                <a:off x="4452" y="6816"/>
                <a:ext cx="33" cy="55"/>
              </a:xfrm>
              <a:custGeom>
                <a:avLst/>
                <a:gdLst/>
                <a:ahLst/>
                <a:cxnLst>
                  <a:cxn ang="0">
                    <a:pos x="33" y="0"/>
                  </a:cxn>
                  <a:cxn ang="0">
                    <a:pos x="4" y="0"/>
                  </a:cxn>
                  <a:cxn ang="0">
                    <a:pos x="2" y="14"/>
                  </a:cxn>
                  <a:cxn ang="0">
                    <a:pos x="2" y="26"/>
                  </a:cxn>
                  <a:cxn ang="0">
                    <a:pos x="0" y="38"/>
                  </a:cxn>
                  <a:cxn ang="0">
                    <a:pos x="0" y="52"/>
                  </a:cxn>
                  <a:cxn ang="0">
                    <a:pos x="9" y="52"/>
                  </a:cxn>
                  <a:cxn ang="0">
                    <a:pos x="11" y="55"/>
                  </a:cxn>
                  <a:cxn ang="0">
                    <a:pos x="33" y="55"/>
                  </a:cxn>
                  <a:cxn ang="0">
                    <a:pos x="33" y="0"/>
                  </a:cxn>
                </a:cxnLst>
                <a:rect l="0" t="0" r="r" b="b"/>
                <a:pathLst>
                  <a:path w="33" h="55">
                    <a:moveTo>
                      <a:pt x="33" y="0"/>
                    </a:moveTo>
                    <a:lnTo>
                      <a:pt x="4" y="0"/>
                    </a:lnTo>
                    <a:lnTo>
                      <a:pt x="2" y="14"/>
                    </a:lnTo>
                    <a:lnTo>
                      <a:pt x="2" y="26"/>
                    </a:lnTo>
                    <a:lnTo>
                      <a:pt x="0" y="38"/>
                    </a:lnTo>
                    <a:lnTo>
                      <a:pt x="0" y="52"/>
                    </a:lnTo>
                    <a:lnTo>
                      <a:pt x="9" y="52"/>
                    </a:lnTo>
                    <a:lnTo>
                      <a:pt x="11"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0" name="Freeform 1906"/>
              <p:cNvSpPr>
                <a:spLocks/>
              </p:cNvSpPr>
              <p:nvPr/>
            </p:nvSpPr>
            <p:spPr bwMode="auto">
              <a:xfrm>
                <a:off x="4454" y="6816"/>
                <a:ext cx="31" cy="50"/>
              </a:xfrm>
              <a:custGeom>
                <a:avLst/>
                <a:gdLst/>
                <a:ahLst/>
                <a:cxnLst>
                  <a:cxn ang="0">
                    <a:pos x="2" y="0"/>
                  </a:cxn>
                  <a:cxn ang="0">
                    <a:pos x="2" y="0"/>
                  </a:cxn>
                  <a:cxn ang="0">
                    <a:pos x="0" y="11"/>
                  </a:cxn>
                  <a:cxn ang="0">
                    <a:pos x="0" y="47"/>
                  </a:cxn>
                  <a:cxn ang="0">
                    <a:pos x="14" y="47"/>
                  </a:cxn>
                  <a:cxn ang="0">
                    <a:pos x="19" y="50"/>
                  </a:cxn>
                  <a:cxn ang="0">
                    <a:pos x="31" y="50"/>
                  </a:cxn>
                  <a:cxn ang="0">
                    <a:pos x="31" y="0"/>
                  </a:cxn>
                  <a:cxn ang="0">
                    <a:pos x="2" y="0"/>
                  </a:cxn>
                </a:cxnLst>
                <a:rect l="0" t="0" r="r" b="b"/>
                <a:pathLst>
                  <a:path w="31" h="50">
                    <a:moveTo>
                      <a:pt x="2" y="0"/>
                    </a:moveTo>
                    <a:lnTo>
                      <a:pt x="2" y="0"/>
                    </a:lnTo>
                    <a:lnTo>
                      <a:pt x="0" y="11"/>
                    </a:lnTo>
                    <a:lnTo>
                      <a:pt x="0" y="47"/>
                    </a:lnTo>
                    <a:lnTo>
                      <a:pt x="14" y="47"/>
                    </a:lnTo>
                    <a:lnTo>
                      <a:pt x="19" y="50"/>
                    </a:lnTo>
                    <a:lnTo>
                      <a:pt x="31" y="50"/>
                    </a:lnTo>
                    <a:lnTo>
                      <a:pt x="31"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1" name="Freeform 1907"/>
              <p:cNvSpPr>
                <a:spLocks/>
              </p:cNvSpPr>
              <p:nvPr/>
            </p:nvSpPr>
            <p:spPr bwMode="auto">
              <a:xfrm>
                <a:off x="4454" y="6816"/>
                <a:ext cx="29" cy="43"/>
              </a:xfrm>
              <a:custGeom>
                <a:avLst/>
                <a:gdLst/>
                <a:ahLst/>
                <a:cxnLst>
                  <a:cxn ang="0">
                    <a:pos x="4" y="0"/>
                  </a:cxn>
                  <a:cxn ang="0">
                    <a:pos x="4" y="0"/>
                  </a:cxn>
                  <a:cxn ang="0">
                    <a:pos x="0" y="11"/>
                  </a:cxn>
                  <a:cxn ang="0">
                    <a:pos x="0" y="43"/>
                  </a:cxn>
                  <a:cxn ang="0">
                    <a:pos x="28" y="43"/>
                  </a:cxn>
                  <a:cxn ang="0">
                    <a:pos x="28" y="0"/>
                  </a:cxn>
                  <a:cxn ang="0">
                    <a:pos x="4" y="0"/>
                  </a:cxn>
                </a:cxnLst>
                <a:rect l="0" t="0" r="r" b="b"/>
                <a:pathLst>
                  <a:path w="29" h="43">
                    <a:moveTo>
                      <a:pt x="4" y="0"/>
                    </a:moveTo>
                    <a:lnTo>
                      <a:pt x="4" y="0"/>
                    </a:lnTo>
                    <a:lnTo>
                      <a:pt x="0" y="11"/>
                    </a:lnTo>
                    <a:lnTo>
                      <a:pt x="0" y="43"/>
                    </a:lnTo>
                    <a:lnTo>
                      <a:pt x="28" y="43"/>
                    </a:lnTo>
                    <a:lnTo>
                      <a:pt x="28" y="0"/>
                    </a:lnTo>
                    <a:lnTo>
                      <a:pt x="4"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2" name="Freeform 1908"/>
              <p:cNvSpPr>
                <a:spLocks/>
              </p:cNvSpPr>
              <p:nvPr/>
            </p:nvSpPr>
            <p:spPr bwMode="auto">
              <a:xfrm>
                <a:off x="4454" y="6816"/>
                <a:ext cx="29" cy="38"/>
              </a:xfrm>
              <a:custGeom>
                <a:avLst/>
                <a:gdLst/>
                <a:ahLst/>
                <a:cxnLst>
                  <a:cxn ang="0">
                    <a:pos x="4" y="0"/>
                  </a:cxn>
                  <a:cxn ang="0">
                    <a:pos x="4" y="0"/>
                  </a:cxn>
                  <a:cxn ang="0">
                    <a:pos x="0" y="19"/>
                  </a:cxn>
                  <a:cxn ang="0">
                    <a:pos x="0" y="38"/>
                  </a:cxn>
                  <a:cxn ang="0">
                    <a:pos x="28" y="38"/>
                  </a:cxn>
                  <a:cxn ang="0">
                    <a:pos x="28" y="0"/>
                  </a:cxn>
                  <a:cxn ang="0">
                    <a:pos x="4" y="0"/>
                  </a:cxn>
                </a:cxnLst>
                <a:rect l="0" t="0" r="r" b="b"/>
                <a:pathLst>
                  <a:path w="29" h="38">
                    <a:moveTo>
                      <a:pt x="4" y="0"/>
                    </a:moveTo>
                    <a:lnTo>
                      <a:pt x="4" y="0"/>
                    </a:lnTo>
                    <a:lnTo>
                      <a:pt x="0" y="19"/>
                    </a:lnTo>
                    <a:lnTo>
                      <a:pt x="0" y="38"/>
                    </a:lnTo>
                    <a:lnTo>
                      <a:pt x="28" y="38"/>
                    </a:lnTo>
                    <a:lnTo>
                      <a:pt x="28" y="0"/>
                    </a:lnTo>
                    <a:lnTo>
                      <a:pt x="4"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3" name="Freeform 1909"/>
              <p:cNvSpPr>
                <a:spLocks/>
              </p:cNvSpPr>
              <p:nvPr/>
            </p:nvSpPr>
            <p:spPr bwMode="auto">
              <a:xfrm>
                <a:off x="4454" y="6816"/>
                <a:ext cx="26" cy="33"/>
              </a:xfrm>
              <a:custGeom>
                <a:avLst/>
                <a:gdLst/>
                <a:ahLst/>
                <a:cxnLst>
                  <a:cxn ang="0">
                    <a:pos x="26" y="33"/>
                  </a:cxn>
                  <a:cxn ang="0">
                    <a:pos x="26" y="0"/>
                  </a:cxn>
                  <a:cxn ang="0">
                    <a:pos x="4" y="0"/>
                  </a:cxn>
                  <a:cxn ang="0">
                    <a:pos x="2" y="9"/>
                  </a:cxn>
                  <a:cxn ang="0">
                    <a:pos x="0" y="16"/>
                  </a:cxn>
                  <a:cxn ang="0">
                    <a:pos x="0" y="33"/>
                  </a:cxn>
                  <a:cxn ang="0">
                    <a:pos x="26" y="33"/>
                  </a:cxn>
                </a:cxnLst>
                <a:rect l="0" t="0" r="r" b="b"/>
                <a:pathLst>
                  <a:path w="26" h="33">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4" name="Freeform 1910"/>
              <p:cNvSpPr>
                <a:spLocks/>
              </p:cNvSpPr>
              <p:nvPr/>
            </p:nvSpPr>
            <p:spPr bwMode="auto">
              <a:xfrm>
                <a:off x="4456" y="6816"/>
                <a:ext cx="24" cy="28"/>
              </a:xfrm>
              <a:custGeom>
                <a:avLst/>
                <a:gdLst/>
                <a:ahLst/>
                <a:cxnLst>
                  <a:cxn ang="0">
                    <a:pos x="2" y="0"/>
                  </a:cxn>
                  <a:cxn ang="0">
                    <a:pos x="2" y="0"/>
                  </a:cxn>
                  <a:cxn ang="0">
                    <a:pos x="0" y="7"/>
                  </a:cxn>
                  <a:cxn ang="0">
                    <a:pos x="0" y="28"/>
                  </a:cxn>
                  <a:cxn ang="0">
                    <a:pos x="23" y="28"/>
                  </a:cxn>
                  <a:cxn ang="0">
                    <a:pos x="23" y="0"/>
                  </a:cxn>
                  <a:cxn ang="0">
                    <a:pos x="2" y="0"/>
                  </a:cxn>
                </a:cxnLst>
                <a:rect l="0" t="0" r="r" b="b"/>
                <a:pathLst>
                  <a:path w="24" h="28">
                    <a:moveTo>
                      <a:pt x="2" y="0"/>
                    </a:moveTo>
                    <a:lnTo>
                      <a:pt x="2" y="0"/>
                    </a:lnTo>
                    <a:lnTo>
                      <a:pt x="0" y="7"/>
                    </a:lnTo>
                    <a:lnTo>
                      <a:pt x="0" y="28"/>
                    </a:lnTo>
                    <a:lnTo>
                      <a:pt x="23" y="28"/>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5" name="Freeform 1911"/>
              <p:cNvSpPr>
                <a:spLocks/>
              </p:cNvSpPr>
              <p:nvPr/>
            </p:nvSpPr>
            <p:spPr bwMode="auto">
              <a:xfrm>
                <a:off x="4456" y="6806"/>
                <a:ext cx="36" cy="10"/>
              </a:xfrm>
              <a:custGeom>
                <a:avLst/>
                <a:gdLst/>
                <a:ahLst/>
                <a:cxnLst>
                  <a:cxn ang="0">
                    <a:pos x="31" y="7"/>
                  </a:cxn>
                  <a:cxn ang="0">
                    <a:pos x="35" y="9"/>
                  </a:cxn>
                  <a:cxn ang="0">
                    <a:pos x="35" y="2"/>
                  </a:cxn>
                  <a:cxn ang="0">
                    <a:pos x="19" y="0"/>
                  </a:cxn>
                  <a:cxn ang="0">
                    <a:pos x="2" y="0"/>
                  </a:cxn>
                  <a:cxn ang="0">
                    <a:pos x="0" y="7"/>
                  </a:cxn>
                  <a:cxn ang="0">
                    <a:pos x="31" y="7"/>
                  </a:cxn>
                </a:cxnLst>
                <a:rect l="0" t="0" r="r" b="b"/>
                <a:pathLst>
                  <a:path w="36" h="10">
                    <a:moveTo>
                      <a:pt x="31" y="7"/>
                    </a:moveTo>
                    <a:lnTo>
                      <a:pt x="35" y="9"/>
                    </a:lnTo>
                    <a:lnTo>
                      <a:pt x="35"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6" name="Freeform 1912"/>
              <p:cNvSpPr>
                <a:spLocks/>
              </p:cNvSpPr>
              <p:nvPr/>
            </p:nvSpPr>
            <p:spPr bwMode="auto">
              <a:xfrm>
                <a:off x="4449" y="6900"/>
                <a:ext cx="43" cy="14"/>
              </a:xfrm>
              <a:custGeom>
                <a:avLst/>
                <a:gdLst/>
                <a:ahLst/>
                <a:cxnLst>
                  <a:cxn ang="0">
                    <a:pos x="0" y="0"/>
                  </a:cxn>
                  <a:cxn ang="0">
                    <a:pos x="0" y="7"/>
                  </a:cxn>
                  <a:cxn ang="0">
                    <a:pos x="43" y="14"/>
                  </a:cxn>
                  <a:cxn ang="0">
                    <a:pos x="43" y="4"/>
                  </a:cxn>
                  <a:cxn ang="0">
                    <a:pos x="0" y="0"/>
                  </a:cxn>
                </a:cxnLst>
                <a:rect l="0" t="0" r="r" b="b"/>
                <a:pathLst>
                  <a:path w="43" h="14">
                    <a:moveTo>
                      <a:pt x="0" y="0"/>
                    </a:moveTo>
                    <a:lnTo>
                      <a:pt x="0" y="7"/>
                    </a:lnTo>
                    <a:lnTo>
                      <a:pt x="43" y="14"/>
                    </a:lnTo>
                    <a:lnTo>
                      <a:pt x="43"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7" name="Freeform 1913"/>
              <p:cNvSpPr>
                <a:spLocks/>
              </p:cNvSpPr>
              <p:nvPr/>
            </p:nvSpPr>
            <p:spPr bwMode="auto">
              <a:xfrm>
                <a:off x="4461" y="6904"/>
                <a:ext cx="17" cy="3"/>
              </a:xfrm>
              <a:custGeom>
                <a:avLst/>
                <a:gdLst/>
                <a:ahLst/>
                <a:cxnLst>
                  <a:cxn ang="0">
                    <a:pos x="9" y="0"/>
                  </a:cxn>
                  <a:cxn ang="0">
                    <a:pos x="0" y="0"/>
                  </a:cxn>
                  <a:cxn ang="0">
                    <a:pos x="2" y="2"/>
                  </a:cxn>
                  <a:cxn ang="0">
                    <a:pos x="16" y="2"/>
                  </a:cxn>
                  <a:cxn ang="0">
                    <a:pos x="16" y="0"/>
                  </a:cxn>
                  <a:cxn ang="0">
                    <a:pos x="9" y="0"/>
                  </a:cxn>
                </a:cxnLst>
                <a:rect l="0" t="0" r="r" b="b"/>
                <a:pathLst>
                  <a:path w="17" h="3">
                    <a:moveTo>
                      <a:pt x="9" y="0"/>
                    </a:moveTo>
                    <a:lnTo>
                      <a:pt x="0" y="0"/>
                    </a:lnTo>
                    <a:lnTo>
                      <a:pt x="2"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8" name="Freeform 1914"/>
              <p:cNvSpPr>
                <a:spLocks/>
              </p:cNvSpPr>
              <p:nvPr/>
            </p:nvSpPr>
            <p:spPr bwMode="auto">
              <a:xfrm>
                <a:off x="4461" y="6904"/>
                <a:ext cx="12" cy="3"/>
              </a:xfrm>
              <a:custGeom>
                <a:avLst/>
                <a:gdLst/>
                <a:ahLst/>
                <a:cxnLst>
                  <a:cxn ang="0">
                    <a:pos x="7" y="0"/>
                  </a:cxn>
                  <a:cxn ang="0">
                    <a:pos x="0" y="0"/>
                  </a:cxn>
                  <a:cxn ang="0">
                    <a:pos x="2" y="2"/>
                  </a:cxn>
                  <a:cxn ang="0">
                    <a:pos x="11" y="2"/>
                  </a:cxn>
                  <a:cxn ang="0">
                    <a:pos x="11" y="0"/>
                  </a:cxn>
                  <a:cxn ang="0">
                    <a:pos x="7" y="0"/>
                  </a:cxn>
                </a:cxnLst>
                <a:rect l="0" t="0" r="r" b="b"/>
                <a:pathLst>
                  <a:path w="12" h="3">
                    <a:moveTo>
                      <a:pt x="7" y="0"/>
                    </a:moveTo>
                    <a:lnTo>
                      <a:pt x="0" y="0"/>
                    </a:lnTo>
                    <a:lnTo>
                      <a:pt x="2" y="2"/>
                    </a:lnTo>
                    <a:lnTo>
                      <a:pt x="11" y="2"/>
                    </a:lnTo>
                    <a:lnTo>
                      <a:pt x="11"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9" name="Freeform 1915"/>
              <p:cNvSpPr>
                <a:spLocks/>
              </p:cNvSpPr>
              <p:nvPr/>
            </p:nvSpPr>
            <p:spPr bwMode="auto">
              <a:xfrm>
                <a:off x="4461" y="6904"/>
                <a:ext cx="10" cy="3"/>
              </a:xfrm>
              <a:custGeom>
                <a:avLst/>
                <a:gdLst/>
                <a:ahLst/>
                <a:cxnLst>
                  <a:cxn ang="0">
                    <a:pos x="4" y="0"/>
                  </a:cxn>
                  <a:cxn ang="0">
                    <a:pos x="0" y="0"/>
                  </a:cxn>
                  <a:cxn ang="0">
                    <a:pos x="2" y="2"/>
                  </a:cxn>
                  <a:cxn ang="0">
                    <a:pos x="9" y="2"/>
                  </a:cxn>
                  <a:cxn ang="0">
                    <a:pos x="9" y="0"/>
                  </a:cxn>
                  <a:cxn ang="0">
                    <a:pos x="4" y="0"/>
                  </a:cxn>
                </a:cxnLst>
                <a:rect l="0" t="0" r="r" b="b"/>
                <a:pathLst>
                  <a:path w="10" h="3">
                    <a:moveTo>
                      <a:pt x="4" y="0"/>
                    </a:moveTo>
                    <a:lnTo>
                      <a:pt x="0" y="0"/>
                    </a:lnTo>
                    <a:lnTo>
                      <a:pt x="2" y="2"/>
                    </a:lnTo>
                    <a:lnTo>
                      <a:pt x="9" y="2"/>
                    </a:lnTo>
                    <a:lnTo>
                      <a:pt x="9"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0" name="Freeform 1916"/>
              <p:cNvSpPr>
                <a:spLocks/>
              </p:cNvSpPr>
              <p:nvPr/>
            </p:nvSpPr>
            <p:spPr bwMode="auto">
              <a:xfrm>
                <a:off x="4492" y="6900"/>
                <a:ext cx="29" cy="12"/>
              </a:xfrm>
              <a:custGeom>
                <a:avLst/>
                <a:gdLst/>
                <a:ahLst/>
                <a:cxnLst>
                  <a:cxn ang="0">
                    <a:pos x="0" y="4"/>
                  </a:cxn>
                  <a:cxn ang="0">
                    <a:pos x="0" y="12"/>
                  </a:cxn>
                  <a:cxn ang="0">
                    <a:pos x="21" y="7"/>
                  </a:cxn>
                  <a:cxn ang="0">
                    <a:pos x="28" y="4"/>
                  </a:cxn>
                  <a:cxn ang="0">
                    <a:pos x="28" y="0"/>
                  </a:cxn>
                  <a:cxn ang="0">
                    <a:pos x="0" y="4"/>
                  </a:cxn>
                </a:cxnLst>
                <a:rect l="0" t="0" r="r" b="b"/>
                <a:pathLst>
                  <a:path w="29" h="12">
                    <a:moveTo>
                      <a:pt x="0" y="4"/>
                    </a:moveTo>
                    <a:lnTo>
                      <a:pt x="0" y="12"/>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1" name="Freeform 1917"/>
              <p:cNvSpPr>
                <a:spLocks/>
              </p:cNvSpPr>
              <p:nvPr/>
            </p:nvSpPr>
            <p:spPr bwMode="auto">
              <a:xfrm>
                <a:off x="4495" y="6900"/>
                <a:ext cx="26" cy="12"/>
              </a:xfrm>
              <a:custGeom>
                <a:avLst/>
                <a:gdLst/>
                <a:ahLst/>
                <a:cxnLst>
                  <a:cxn ang="0">
                    <a:pos x="4" y="12"/>
                  </a:cxn>
                  <a:cxn ang="0">
                    <a:pos x="7" y="9"/>
                  </a:cxn>
                  <a:cxn ang="0">
                    <a:pos x="12" y="9"/>
                  </a:cxn>
                  <a:cxn ang="0">
                    <a:pos x="14" y="7"/>
                  </a:cxn>
                  <a:cxn ang="0">
                    <a:pos x="21" y="7"/>
                  </a:cxn>
                  <a:cxn ang="0">
                    <a:pos x="26" y="4"/>
                  </a:cxn>
                  <a:cxn ang="0">
                    <a:pos x="26" y="0"/>
                  </a:cxn>
                  <a:cxn ang="0">
                    <a:pos x="16" y="0"/>
                  </a:cxn>
                  <a:cxn ang="0">
                    <a:pos x="14" y="2"/>
                  </a:cxn>
                  <a:cxn ang="0">
                    <a:pos x="7" y="2"/>
                  </a:cxn>
                  <a:cxn ang="0">
                    <a:pos x="2" y="4"/>
                  </a:cxn>
                  <a:cxn ang="0">
                    <a:pos x="0" y="4"/>
                  </a:cxn>
                  <a:cxn ang="0">
                    <a:pos x="0" y="12"/>
                  </a:cxn>
                  <a:cxn ang="0">
                    <a:pos x="4" y="12"/>
                  </a:cxn>
                </a:cxnLst>
                <a:rect l="0" t="0" r="r" b="b"/>
                <a:pathLst>
                  <a:path w="26" h="12">
                    <a:moveTo>
                      <a:pt x="4" y="12"/>
                    </a:moveTo>
                    <a:lnTo>
                      <a:pt x="7" y="9"/>
                    </a:lnTo>
                    <a:lnTo>
                      <a:pt x="12" y="9"/>
                    </a:lnTo>
                    <a:lnTo>
                      <a:pt x="14" y="7"/>
                    </a:lnTo>
                    <a:lnTo>
                      <a:pt x="21" y="7"/>
                    </a:lnTo>
                    <a:lnTo>
                      <a:pt x="26" y="4"/>
                    </a:lnTo>
                    <a:lnTo>
                      <a:pt x="26" y="0"/>
                    </a:lnTo>
                    <a:lnTo>
                      <a:pt x="16" y="0"/>
                    </a:lnTo>
                    <a:lnTo>
                      <a:pt x="14" y="2"/>
                    </a:lnTo>
                    <a:lnTo>
                      <a:pt x="7" y="2"/>
                    </a:lnTo>
                    <a:lnTo>
                      <a:pt x="2" y="4"/>
                    </a:lnTo>
                    <a:lnTo>
                      <a:pt x="0" y="4"/>
                    </a:lnTo>
                    <a:lnTo>
                      <a:pt x="0" y="12"/>
                    </a:lnTo>
                    <a:lnTo>
                      <a:pt x="4"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2" name="Freeform 1918"/>
              <p:cNvSpPr>
                <a:spLocks/>
              </p:cNvSpPr>
              <p:nvPr/>
            </p:nvSpPr>
            <p:spPr bwMode="auto">
              <a:xfrm>
                <a:off x="4497" y="6900"/>
                <a:ext cx="24" cy="12"/>
              </a:xfrm>
              <a:custGeom>
                <a:avLst/>
                <a:gdLst/>
                <a:ahLst/>
                <a:cxnLst>
                  <a:cxn ang="0">
                    <a:pos x="19" y="7"/>
                  </a:cxn>
                  <a:cxn ang="0">
                    <a:pos x="24" y="4"/>
                  </a:cxn>
                  <a:cxn ang="0">
                    <a:pos x="24"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4" y="4"/>
                    </a:lnTo>
                    <a:lnTo>
                      <a:pt x="24" y="0"/>
                    </a:lnTo>
                    <a:lnTo>
                      <a:pt x="14" y="0"/>
                    </a:lnTo>
                    <a:lnTo>
                      <a:pt x="11" y="2"/>
                    </a:lnTo>
                    <a:lnTo>
                      <a:pt x="2" y="2"/>
                    </a:lnTo>
                    <a:lnTo>
                      <a:pt x="0" y="4"/>
                    </a:lnTo>
                    <a:lnTo>
                      <a:pt x="0" y="12"/>
                    </a:lnTo>
                    <a:lnTo>
                      <a:pt x="2" y="9"/>
                    </a:lnTo>
                    <a:lnTo>
                      <a:pt x="9" y="9"/>
                    </a:lnTo>
                    <a:lnTo>
                      <a:pt x="11" y="7"/>
                    </a:lnTo>
                    <a:lnTo>
                      <a:pt x="19"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3" name="Freeform 1919"/>
              <p:cNvSpPr>
                <a:spLocks/>
              </p:cNvSpPr>
              <p:nvPr/>
            </p:nvSpPr>
            <p:spPr bwMode="auto">
              <a:xfrm>
                <a:off x="4497" y="6900"/>
                <a:ext cx="24" cy="12"/>
              </a:xfrm>
              <a:custGeom>
                <a:avLst/>
                <a:gdLst/>
                <a:ahLst/>
                <a:cxnLst>
                  <a:cxn ang="0">
                    <a:pos x="0" y="4"/>
                  </a:cxn>
                  <a:cxn ang="0">
                    <a:pos x="0" y="12"/>
                  </a:cxn>
                  <a:cxn ang="0">
                    <a:pos x="4" y="9"/>
                  </a:cxn>
                  <a:cxn ang="0">
                    <a:pos x="11" y="9"/>
                  </a:cxn>
                  <a:cxn ang="0">
                    <a:pos x="11" y="7"/>
                  </a:cxn>
                  <a:cxn ang="0">
                    <a:pos x="19" y="7"/>
                  </a:cxn>
                  <a:cxn ang="0">
                    <a:pos x="24" y="4"/>
                  </a:cxn>
                  <a:cxn ang="0">
                    <a:pos x="24" y="0"/>
                  </a:cxn>
                  <a:cxn ang="0">
                    <a:pos x="14" y="0"/>
                  </a:cxn>
                  <a:cxn ang="0">
                    <a:pos x="11" y="2"/>
                  </a:cxn>
                  <a:cxn ang="0">
                    <a:pos x="2" y="2"/>
                  </a:cxn>
                  <a:cxn ang="0">
                    <a:pos x="0" y="4"/>
                  </a:cxn>
                </a:cxnLst>
                <a:rect l="0" t="0" r="r" b="b"/>
                <a:pathLst>
                  <a:path w="24" h="12">
                    <a:moveTo>
                      <a:pt x="0" y="4"/>
                    </a:moveTo>
                    <a:lnTo>
                      <a:pt x="0" y="12"/>
                    </a:lnTo>
                    <a:lnTo>
                      <a:pt x="4" y="9"/>
                    </a:lnTo>
                    <a:lnTo>
                      <a:pt x="11" y="9"/>
                    </a:lnTo>
                    <a:lnTo>
                      <a:pt x="11" y="7"/>
                    </a:lnTo>
                    <a:lnTo>
                      <a:pt x="19" y="7"/>
                    </a:lnTo>
                    <a:lnTo>
                      <a:pt x="24" y="4"/>
                    </a:lnTo>
                    <a:lnTo>
                      <a:pt x="24" y="0"/>
                    </a:lnTo>
                    <a:lnTo>
                      <a:pt x="14" y="0"/>
                    </a:lnTo>
                    <a:lnTo>
                      <a:pt x="11"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4" name="Freeform 1920"/>
              <p:cNvSpPr>
                <a:spLocks/>
              </p:cNvSpPr>
              <p:nvPr/>
            </p:nvSpPr>
            <p:spPr bwMode="auto">
              <a:xfrm>
                <a:off x="4500" y="6900"/>
                <a:ext cx="21" cy="12"/>
              </a:xfrm>
              <a:custGeom>
                <a:avLst/>
                <a:gdLst/>
                <a:ahLst/>
                <a:cxnLst>
                  <a:cxn ang="0">
                    <a:pos x="19" y="7"/>
                  </a:cxn>
                  <a:cxn ang="0">
                    <a:pos x="21" y="4"/>
                  </a:cxn>
                  <a:cxn ang="0">
                    <a:pos x="21"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1" h="12">
                    <a:moveTo>
                      <a:pt x="19" y="7"/>
                    </a:moveTo>
                    <a:lnTo>
                      <a:pt x="21" y="4"/>
                    </a:lnTo>
                    <a:lnTo>
                      <a:pt x="21" y="0"/>
                    </a:lnTo>
                    <a:lnTo>
                      <a:pt x="14" y="0"/>
                    </a:lnTo>
                    <a:lnTo>
                      <a:pt x="11" y="2"/>
                    </a:lnTo>
                    <a:lnTo>
                      <a:pt x="2"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5" name="Freeform 1921"/>
              <p:cNvSpPr>
                <a:spLocks/>
              </p:cNvSpPr>
              <p:nvPr/>
            </p:nvSpPr>
            <p:spPr bwMode="auto">
              <a:xfrm>
                <a:off x="4500" y="6900"/>
                <a:ext cx="21" cy="9"/>
              </a:xfrm>
              <a:custGeom>
                <a:avLst/>
                <a:gdLst/>
                <a:ahLst/>
                <a:cxnLst>
                  <a:cxn ang="0">
                    <a:pos x="19" y="7"/>
                  </a:cxn>
                  <a:cxn ang="0">
                    <a:pos x="21" y="4"/>
                  </a:cxn>
                  <a:cxn ang="0">
                    <a:pos x="21" y="0"/>
                  </a:cxn>
                  <a:cxn ang="0">
                    <a:pos x="11" y="0"/>
                  </a:cxn>
                  <a:cxn ang="0">
                    <a:pos x="9" y="2"/>
                  </a:cxn>
                  <a:cxn ang="0">
                    <a:pos x="0" y="2"/>
                  </a:cxn>
                  <a:cxn ang="0">
                    <a:pos x="0" y="9"/>
                  </a:cxn>
                  <a:cxn ang="0">
                    <a:pos x="7" y="9"/>
                  </a:cxn>
                  <a:cxn ang="0">
                    <a:pos x="9" y="7"/>
                  </a:cxn>
                  <a:cxn ang="0">
                    <a:pos x="19" y="7"/>
                  </a:cxn>
                </a:cxnLst>
                <a:rect l="0" t="0" r="r" b="b"/>
                <a:pathLst>
                  <a:path w="21" h="9">
                    <a:moveTo>
                      <a:pt x="19" y="7"/>
                    </a:moveTo>
                    <a:lnTo>
                      <a:pt x="21" y="4"/>
                    </a:lnTo>
                    <a:lnTo>
                      <a:pt x="21" y="0"/>
                    </a:lnTo>
                    <a:lnTo>
                      <a:pt x="11" y="0"/>
                    </a:lnTo>
                    <a:lnTo>
                      <a:pt x="9" y="2"/>
                    </a:lnTo>
                    <a:lnTo>
                      <a:pt x="0" y="2"/>
                    </a:lnTo>
                    <a:lnTo>
                      <a:pt x="0" y="9"/>
                    </a:lnTo>
                    <a:lnTo>
                      <a:pt x="7" y="9"/>
                    </a:lnTo>
                    <a:lnTo>
                      <a:pt x="9" y="7"/>
                    </a:lnTo>
                    <a:lnTo>
                      <a:pt x="19"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6" name="Freeform 1922"/>
              <p:cNvSpPr>
                <a:spLocks/>
              </p:cNvSpPr>
              <p:nvPr/>
            </p:nvSpPr>
            <p:spPr bwMode="auto">
              <a:xfrm>
                <a:off x="4502" y="6900"/>
                <a:ext cx="19" cy="9"/>
              </a:xfrm>
              <a:custGeom>
                <a:avLst/>
                <a:gdLst/>
                <a:ahLst/>
                <a:cxnLst>
                  <a:cxn ang="0">
                    <a:pos x="16" y="7"/>
                  </a:cxn>
                  <a:cxn ang="0">
                    <a:pos x="19" y="4"/>
                  </a:cxn>
                  <a:cxn ang="0">
                    <a:pos x="19" y="0"/>
                  </a:cxn>
                  <a:cxn ang="0">
                    <a:pos x="9" y="0"/>
                  </a:cxn>
                  <a:cxn ang="0">
                    <a:pos x="7" y="2"/>
                  </a:cxn>
                  <a:cxn ang="0">
                    <a:pos x="0" y="2"/>
                  </a:cxn>
                  <a:cxn ang="0">
                    <a:pos x="0" y="9"/>
                  </a:cxn>
                  <a:cxn ang="0">
                    <a:pos x="7" y="9"/>
                  </a:cxn>
                  <a:cxn ang="0">
                    <a:pos x="7" y="7"/>
                  </a:cxn>
                  <a:cxn ang="0">
                    <a:pos x="16" y="7"/>
                  </a:cxn>
                </a:cxnLst>
                <a:rect l="0" t="0" r="r" b="b"/>
                <a:pathLst>
                  <a:path w="19" h="9">
                    <a:moveTo>
                      <a:pt x="16" y="7"/>
                    </a:moveTo>
                    <a:lnTo>
                      <a:pt x="19" y="4"/>
                    </a:lnTo>
                    <a:lnTo>
                      <a:pt x="19" y="0"/>
                    </a:lnTo>
                    <a:lnTo>
                      <a:pt x="9" y="0"/>
                    </a:lnTo>
                    <a:lnTo>
                      <a:pt x="7" y="2"/>
                    </a:lnTo>
                    <a:lnTo>
                      <a:pt x="0" y="2"/>
                    </a:lnTo>
                    <a:lnTo>
                      <a:pt x="0" y="9"/>
                    </a:lnTo>
                    <a:lnTo>
                      <a:pt x="7" y="9"/>
                    </a:lnTo>
                    <a:lnTo>
                      <a:pt x="7" y="7"/>
                    </a:lnTo>
                    <a:lnTo>
                      <a:pt x="16"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7" name="Freeform 1923"/>
              <p:cNvSpPr>
                <a:spLocks/>
              </p:cNvSpPr>
              <p:nvPr/>
            </p:nvSpPr>
            <p:spPr bwMode="auto">
              <a:xfrm>
                <a:off x="4504" y="6900"/>
                <a:ext cx="17" cy="9"/>
              </a:xfrm>
              <a:custGeom>
                <a:avLst/>
                <a:gdLst/>
                <a:ahLst/>
                <a:cxnLst>
                  <a:cxn ang="0">
                    <a:pos x="14" y="7"/>
                  </a:cxn>
                  <a:cxn ang="0">
                    <a:pos x="16" y="4"/>
                  </a:cxn>
                  <a:cxn ang="0">
                    <a:pos x="16" y="0"/>
                  </a:cxn>
                  <a:cxn ang="0">
                    <a:pos x="7" y="0"/>
                  </a:cxn>
                  <a:cxn ang="0">
                    <a:pos x="7" y="2"/>
                  </a:cxn>
                  <a:cxn ang="0">
                    <a:pos x="0" y="2"/>
                  </a:cxn>
                  <a:cxn ang="0">
                    <a:pos x="0" y="9"/>
                  </a:cxn>
                  <a:cxn ang="0">
                    <a:pos x="4" y="9"/>
                  </a:cxn>
                  <a:cxn ang="0">
                    <a:pos x="4" y="7"/>
                  </a:cxn>
                  <a:cxn ang="0">
                    <a:pos x="14" y="7"/>
                  </a:cxn>
                </a:cxnLst>
                <a:rect l="0" t="0" r="r" b="b"/>
                <a:pathLst>
                  <a:path w="17" h="9">
                    <a:moveTo>
                      <a:pt x="14" y="7"/>
                    </a:moveTo>
                    <a:lnTo>
                      <a:pt x="16" y="4"/>
                    </a:lnTo>
                    <a:lnTo>
                      <a:pt x="16" y="0"/>
                    </a:lnTo>
                    <a:lnTo>
                      <a:pt x="7"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8" name="Freeform 1924"/>
              <p:cNvSpPr>
                <a:spLocks/>
              </p:cNvSpPr>
              <p:nvPr/>
            </p:nvSpPr>
            <p:spPr bwMode="auto">
              <a:xfrm>
                <a:off x="4504" y="6900"/>
                <a:ext cx="17" cy="9"/>
              </a:xfrm>
              <a:custGeom>
                <a:avLst/>
                <a:gdLst/>
                <a:ahLst/>
                <a:cxnLst>
                  <a:cxn ang="0">
                    <a:pos x="14" y="7"/>
                  </a:cxn>
                  <a:cxn ang="0">
                    <a:pos x="16" y="4"/>
                  </a:cxn>
                  <a:cxn ang="0">
                    <a:pos x="16" y="0"/>
                  </a:cxn>
                  <a:cxn ang="0">
                    <a:pos x="9" y="0"/>
                  </a:cxn>
                  <a:cxn ang="0">
                    <a:pos x="7" y="2"/>
                  </a:cxn>
                  <a:cxn ang="0">
                    <a:pos x="0" y="2"/>
                  </a:cxn>
                  <a:cxn ang="0">
                    <a:pos x="0" y="9"/>
                  </a:cxn>
                  <a:cxn ang="0">
                    <a:pos x="4" y="9"/>
                  </a:cxn>
                  <a:cxn ang="0">
                    <a:pos x="4" y="7"/>
                  </a:cxn>
                  <a:cxn ang="0">
                    <a:pos x="14" y="7"/>
                  </a:cxn>
                </a:cxnLst>
                <a:rect l="0" t="0" r="r" b="b"/>
                <a:pathLst>
                  <a:path w="17" h="9">
                    <a:moveTo>
                      <a:pt x="14" y="7"/>
                    </a:moveTo>
                    <a:lnTo>
                      <a:pt x="16" y="4"/>
                    </a:lnTo>
                    <a:lnTo>
                      <a:pt x="16" y="0"/>
                    </a:lnTo>
                    <a:lnTo>
                      <a:pt x="9" y="0"/>
                    </a:lnTo>
                    <a:lnTo>
                      <a:pt x="7" y="2"/>
                    </a:lnTo>
                    <a:lnTo>
                      <a:pt x="0" y="2"/>
                    </a:lnTo>
                    <a:lnTo>
                      <a:pt x="0" y="9"/>
                    </a:lnTo>
                    <a:lnTo>
                      <a:pt x="4" y="9"/>
                    </a:lnTo>
                    <a:lnTo>
                      <a:pt x="4" y="7"/>
                    </a:lnTo>
                    <a:lnTo>
                      <a:pt x="14"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9" name="Freeform 1925"/>
              <p:cNvSpPr>
                <a:spLocks/>
              </p:cNvSpPr>
              <p:nvPr/>
            </p:nvSpPr>
            <p:spPr bwMode="auto">
              <a:xfrm>
                <a:off x="4507" y="6900"/>
                <a:ext cx="14" cy="9"/>
              </a:xfrm>
              <a:custGeom>
                <a:avLst/>
                <a:gdLst/>
                <a:ahLst/>
                <a:cxnLst>
                  <a:cxn ang="0">
                    <a:pos x="11" y="7"/>
                  </a:cxn>
                  <a:cxn ang="0">
                    <a:pos x="14" y="4"/>
                  </a:cxn>
                  <a:cxn ang="0">
                    <a:pos x="14" y="0"/>
                  </a:cxn>
                  <a:cxn ang="0">
                    <a:pos x="4" y="0"/>
                  </a:cxn>
                  <a:cxn ang="0">
                    <a:pos x="4" y="2"/>
                  </a:cxn>
                  <a:cxn ang="0">
                    <a:pos x="0" y="2"/>
                  </a:cxn>
                  <a:cxn ang="0">
                    <a:pos x="0" y="9"/>
                  </a:cxn>
                  <a:cxn ang="0">
                    <a:pos x="2" y="7"/>
                  </a:cxn>
                  <a:cxn ang="0">
                    <a:pos x="11" y="7"/>
                  </a:cxn>
                </a:cxnLst>
                <a:rect l="0" t="0" r="r" b="b"/>
                <a:pathLst>
                  <a:path w="14" h="9">
                    <a:moveTo>
                      <a:pt x="11" y="7"/>
                    </a:moveTo>
                    <a:lnTo>
                      <a:pt x="14" y="4"/>
                    </a:lnTo>
                    <a:lnTo>
                      <a:pt x="14" y="0"/>
                    </a:lnTo>
                    <a:lnTo>
                      <a:pt x="4"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0" name="Freeform 1926"/>
              <p:cNvSpPr>
                <a:spLocks/>
              </p:cNvSpPr>
              <p:nvPr/>
            </p:nvSpPr>
            <p:spPr bwMode="auto">
              <a:xfrm>
                <a:off x="4509" y="6900"/>
                <a:ext cx="12" cy="9"/>
              </a:xfrm>
              <a:custGeom>
                <a:avLst/>
                <a:gdLst/>
                <a:ahLst/>
                <a:cxnLst>
                  <a:cxn ang="0">
                    <a:pos x="0" y="2"/>
                  </a:cxn>
                  <a:cxn ang="0">
                    <a:pos x="0" y="9"/>
                  </a:cxn>
                  <a:cxn ang="0">
                    <a:pos x="0" y="7"/>
                  </a:cxn>
                  <a:cxn ang="0">
                    <a:pos x="9" y="7"/>
                  </a:cxn>
                  <a:cxn ang="0">
                    <a:pos x="12" y="4"/>
                  </a:cxn>
                  <a:cxn ang="0">
                    <a:pos x="12" y="0"/>
                  </a:cxn>
                  <a:cxn ang="0">
                    <a:pos x="4" y="0"/>
                  </a:cxn>
                  <a:cxn ang="0">
                    <a:pos x="0" y="2"/>
                  </a:cxn>
                </a:cxnLst>
                <a:rect l="0" t="0" r="r" b="b"/>
                <a:pathLst>
                  <a:path w="12" h="9">
                    <a:moveTo>
                      <a:pt x="0" y="2"/>
                    </a:moveTo>
                    <a:lnTo>
                      <a:pt x="0" y="9"/>
                    </a:lnTo>
                    <a:lnTo>
                      <a:pt x="0" y="7"/>
                    </a:lnTo>
                    <a:lnTo>
                      <a:pt x="9" y="7"/>
                    </a:lnTo>
                    <a:lnTo>
                      <a:pt x="12" y="4"/>
                    </a:lnTo>
                    <a:lnTo>
                      <a:pt x="12"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1" name="Freeform 1927"/>
              <p:cNvSpPr>
                <a:spLocks/>
              </p:cNvSpPr>
              <p:nvPr/>
            </p:nvSpPr>
            <p:spPr bwMode="auto">
              <a:xfrm>
                <a:off x="4509" y="6900"/>
                <a:ext cx="12" cy="7"/>
              </a:xfrm>
              <a:custGeom>
                <a:avLst/>
                <a:gdLst/>
                <a:ahLst/>
                <a:cxnLst>
                  <a:cxn ang="0">
                    <a:pos x="0" y="2"/>
                  </a:cxn>
                  <a:cxn ang="0">
                    <a:pos x="0" y="7"/>
                  </a:cxn>
                  <a:cxn ang="0">
                    <a:pos x="4" y="7"/>
                  </a:cxn>
                  <a:cxn ang="0">
                    <a:pos x="12" y="4"/>
                  </a:cxn>
                  <a:cxn ang="0">
                    <a:pos x="12" y="0"/>
                  </a:cxn>
                  <a:cxn ang="0">
                    <a:pos x="0" y="2"/>
                  </a:cxn>
                </a:cxnLst>
                <a:rect l="0" t="0" r="r" b="b"/>
                <a:pathLst>
                  <a:path w="12" h="7">
                    <a:moveTo>
                      <a:pt x="0" y="2"/>
                    </a:moveTo>
                    <a:lnTo>
                      <a:pt x="0" y="7"/>
                    </a:lnTo>
                    <a:lnTo>
                      <a:pt x="4" y="7"/>
                    </a:lnTo>
                    <a:lnTo>
                      <a:pt x="12" y="4"/>
                    </a:lnTo>
                    <a:lnTo>
                      <a:pt x="12"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2" name="Freeform 1928"/>
              <p:cNvSpPr>
                <a:spLocks/>
              </p:cNvSpPr>
              <p:nvPr/>
            </p:nvSpPr>
            <p:spPr bwMode="auto">
              <a:xfrm>
                <a:off x="4495" y="6808"/>
                <a:ext cx="19" cy="8"/>
              </a:xfrm>
              <a:custGeom>
                <a:avLst/>
                <a:gdLst/>
                <a:ahLst/>
                <a:cxnLst>
                  <a:cxn ang="0">
                    <a:pos x="0" y="0"/>
                  </a:cxn>
                  <a:cxn ang="0">
                    <a:pos x="0" y="7"/>
                  </a:cxn>
                  <a:cxn ang="0">
                    <a:pos x="4" y="7"/>
                  </a:cxn>
                  <a:cxn ang="0">
                    <a:pos x="19" y="4"/>
                  </a:cxn>
                  <a:cxn ang="0">
                    <a:pos x="16" y="0"/>
                  </a:cxn>
                  <a:cxn ang="0">
                    <a:pos x="0" y="0"/>
                  </a:cxn>
                </a:cxnLst>
                <a:rect l="0" t="0" r="r" b="b"/>
                <a:pathLst>
                  <a:path w="19" h="8">
                    <a:moveTo>
                      <a:pt x="0" y="0"/>
                    </a:moveTo>
                    <a:lnTo>
                      <a:pt x="0" y="7"/>
                    </a:lnTo>
                    <a:lnTo>
                      <a:pt x="4" y="7"/>
                    </a:lnTo>
                    <a:lnTo>
                      <a:pt x="19" y="4"/>
                    </a:lnTo>
                    <a:lnTo>
                      <a:pt x="16"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3" name="Freeform 1929"/>
              <p:cNvSpPr>
                <a:spLocks/>
              </p:cNvSpPr>
              <p:nvPr/>
            </p:nvSpPr>
            <p:spPr bwMode="auto">
              <a:xfrm>
                <a:off x="4495" y="6808"/>
                <a:ext cx="19" cy="8"/>
              </a:xfrm>
              <a:custGeom>
                <a:avLst/>
                <a:gdLst/>
                <a:ahLst/>
                <a:cxnLst>
                  <a:cxn ang="0">
                    <a:pos x="0" y="0"/>
                  </a:cxn>
                  <a:cxn ang="0">
                    <a:pos x="0" y="7"/>
                  </a:cxn>
                  <a:cxn ang="0">
                    <a:pos x="7" y="7"/>
                  </a:cxn>
                  <a:cxn ang="0">
                    <a:pos x="9" y="4"/>
                  </a:cxn>
                  <a:cxn ang="0">
                    <a:pos x="19" y="4"/>
                  </a:cxn>
                  <a:cxn ang="0">
                    <a:pos x="16" y="0"/>
                  </a:cxn>
                  <a:cxn ang="0">
                    <a:pos x="0" y="0"/>
                  </a:cxn>
                </a:cxnLst>
                <a:rect l="0" t="0" r="r" b="b"/>
                <a:pathLst>
                  <a:path w="19" h="8">
                    <a:moveTo>
                      <a:pt x="0" y="0"/>
                    </a:moveTo>
                    <a:lnTo>
                      <a:pt x="0" y="7"/>
                    </a:lnTo>
                    <a:lnTo>
                      <a:pt x="7" y="7"/>
                    </a:lnTo>
                    <a:lnTo>
                      <a:pt x="9" y="4"/>
                    </a:lnTo>
                    <a:lnTo>
                      <a:pt x="19"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4" name="Freeform 1930"/>
              <p:cNvSpPr>
                <a:spLocks/>
              </p:cNvSpPr>
              <p:nvPr/>
            </p:nvSpPr>
            <p:spPr bwMode="auto">
              <a:xfrm>
                <a:off x="4497" y="6808"/>
                <a:ext cx="17" cy="8"/>
              </a:xfrm>
              <a:custGeom>
                <a:avLst/>
                <a:gdLst/>
                <a:ahLst/>
                <a:cxnLst>
                  <a:cxn ang="0">
                    <a:pos x="0" y="0"/>
                  </a:cxn>
                  <a:cxn ang="0">
                    <a:pos x="0" y="7"/>
                  </a:cxn>
                  <a:cxn ang="0">
                    <a:pos x="4" y="7"/>
                  </a:cxn>
                  <a:cxn ang="0">
                    <a:pos x="7" y="4"/>
                  </a:cxn>
                  <a:cxn ang="0">
                    <a:pos x="16" y="4"/>
                  </a:cxn>
                  <a:cxn ang="0">
                    <a:pos x="14" y="0"/>
                  </a:cxn>
                  <a:cxn ang="0">
                    <a:pos x="0" y="0"/>
                  </a:cxn>
                </a:cxnLst>
                <a:rect l="0" t="0" r="r" b="b"/>
                <a:pathLst>
                  <a:path w="17" h="8">
                    <a:moveTo>
                      <a:pt x="0" y="0"/>
                    </a:moveTo>
                    <a:lnTo>
                      <a:pt x="0" y="7"/>
                    </a:lnTo>
                    <a:lnTo>
                      <a:pt x="4" y="7"/>
                    </a:lnTo>
                    <a:lnTo>
                      <a:pt x="7" y="4"/>
                    </a:lnTo>
                    <a:lnTo>
                      <a:pt x="16" y="4"/>
                    </a:lnTo>
                    <a:lnTo>
                      <a:pt x="14"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5" name="Freeform 1931"/>
              <p:cNvSpPr>
                <a:spLocks/>
              </p:cNvSpPr>
              <p:nvPr/>
            </p:nvSpPr>
            <p:spPr bwMode="auto">
              <a:xfrm>
                <a:off x="4497" y="6808"/>
                <a:ext cx="17" cy="8"/>
              </a:xfrm>
              <a:custGeom>
                <a:avLst/>
                <a:gdLst/>
                <a:ahLst/>
                <a:cxnLst>
                  <a:cxn ang="0">
                    <a:pos x="0" y="0"/>
                  </a:cxn>
                  <a:cxn ang="0">
                    <a:pos x="0" y="7"/>
                  </a:cxn>
                  <a:cxn ang="0">
                    <a:pos x="7" y="7"/>
                  </a:cxn>
                  <a:cxn ang="0">
                    <a:pos x="7" y="4"/>
                  </a:cxn>
                  <a:cxn ang="0">
                    <a:pos x="16" y="4"/>
                  </a:cxn>
                  <a:cxn ang="0">
                    <a:pos x="14" y="0"/>
                  </a:cxn>
                  <a:cxn ang="0">
                    <a:pos x="0" y="0"/>
                  </a:cxn>
                </a:cxnLst>
                <a:rect l="0" t="0" r="r" b="b"/>
                <a:pathLst>
                  <a:path w="17" h="8">
                    <a:moveTo>
                      <a:pt x="0" y="0"/>
                    </a:moveTo>
                    <a:lnTo>
                      <a:pt x="0" y="7"/>
                    </a:lnTo>
                    <a:lnTo>
                      <a:pt x="7" y="7"/>
                    </a:lnTo>
                    <a:lnTo>
                      <a:pt x="7" y="4"/>
                    </a:lnTo>
                    <a:lnTo>
                      <a:pt x="16"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6" name="Freeform 1932"/>
              <p:cNvSpPr>
                <a:spLocks/>
              </p:cNvSpPr>
              <p:nvPr/>
            </p:nvSpPr>
            <p:spPr bwMode="auto">
              <a:xfrm>
                <a:off x="4500" y="6808"/>
                <a:ext cx="14" cy="8"/>
              </a:xfrm>
              <a:custGeom>
                <a:avLst/>
                <a:gdLst/>
                <a:ahLst/>
                <a:cxnLst>
                  <a:cxn ang="0">
                    <a:pos x="0" y="0"/>
                  </a:cxn>
                  <a:cxn ang="0">
                    <a:pos x="0" y="7"/>
                  </a:cxn>
                  <a:cxn ang="0">
                    <a:pos x="4" y="7"/>
                  </a:cxn>
                  <a:cxn ang="0">
                    <a:pos x="4" y="4"/>
                  </a:cxn>
                  <a:cxn ang="0">
                    <a:pos x="14" y="4"/>
                  </a:cxn>
                  <a:cxn ang="0">
                    <a:pos x="11" y="0"/>
                  </a:cxn>
                  <a:cxn ang="0">
                    <a:pos x="0" y="0"/>
                  </a:cxn>
                </a:cxnLst>
                <a:rect l="0" t="0" r="r" b="b"/>
                <a:pathLst>
                  <a:path w="14" h="8">
                    <a:moveTo>
                      <a:pt x="0" y="0"/>
                    </a:moveTo>
                    <a:lnTo>
                      <a:pt x="0" y="7"/>
                    </a:lnTo>
                    <a:lnTo>
                      <a:pt x="4" y="7"/>
                    </a:lnTo>
                    <a:lnTo>
                      <a:pt x="4" y="4"/>
                    </a:lnTo>
                    <a:lnTo>
                      <a:pt x="14" y="4"/>
                    </a:lnTo>
                    <a:lnTo>
                      <a:pt x="11"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7" name="Freeform 1933"/>
              <p:cNvSpPr>
                <a:spLocks/>
              </p:cNvSpPr>
              <p:nvPr/>
            </p:nvSpPr>
            <p:spPr bwMode="auto">
              <a:xfrm>
                <a:off x="4500" y="6808"/>
                <a:ext cx="14" cy="8"/>
              </a:xfrm>
              <a:custGeom>
                <a:avLst/>
                <a:gdLst/>
                <a:ahLst/>
                <a:cxnLst>
                  <a:cxn ang="0">
                    <a:pos x="0" y="0"/>
                  </a:cxn>
                  <a:cxn ang="0">
                    <a:pos x="0" y="7"/>
                  </a:cxn>
                  <a:cxn ang="0">
                    <a:pos x="4" y="7"/>
                  </a:cxn>
                  <a:cxn ang="0">
                    <a:pos x="7" y="4"/>
                  </a:cxn>
                  <a:cxn ang="0">
                    <a:pos x="14" y="4"/>
                  </a:cxn>
                  <a:cxn ang="0">
                    <a:pos x="11" y="0"/>
                  </a:cxn>
                  <a:cxn ang="0">
                    <a:pos x="0" y="0"/>
                  </a:cxn>
                </a:cxnLst>
                <a:rect l="0" t="0" r="r" b="b"/>
                <a:pathLst>
                  <a:path w="14" h="8">
                    <a:moveTo>
                      <a:pt x="0" y="0"/>
                    </a:moveTo>
                    <a:lnTo>
                      <a:pt x="0" y="7"/>
                    </a:lnTo>
                    <a:lnTo>
                      <a:pt x="4" y="7"/>
                    </a:lnTo>
                    <a:lnTo>
                      <a:pt x="7" y="4"/>
                    </a:lnTo>
                    <a:lnTo>
                      <a:pt x="14" y="4"/>
                    </a:lnTo>
                    <a:lnTo>
                      <a:pt x="11"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8" name="Freeform 1934"/>
              <p:cNvSpPr>
                <a:spLocks/>
              </p:cNvSpPr>
              <p:nvPr/>
            </p:nvSpPr>
            <p:spPr bwMode="auto">
              <a:xfrm>
                <a:off x="4502" y="6808"/>
                <a:ext cx="12" cy="8"/>
              </a:xfrm>
              <a:custGeom>
                <a:avLst/>
                <a:gdLst/>
                <a:ahLst/>
                <a:cxnLst>
                  <a:cxn ang="0">
                    <a:pos x="0" y="0"/>
                  </a:cxn>
                  <a:cxn ang="0">
                    <a:pos x="0" y="7"/>
                  </a:cxn>
                  <a:cxn ang="0">
                    <a:pos x="4" y="7"/>
                  </a:cxn>
                  <a:cxn ang="0">
                    <a:pos x="4" y="4"/>
                  </a:cxn>
                  <a:cxn ang="0">
                    <a:pos x="11" y="4"/>
                  </a:cxn>
                  <a:cxn ang="0">
                    <a:pos x="9" y="0"/>
                  </a:cxn>
                  <a:cxn ang="0">
                    <a:pos x="0" y="0"/>
                  </a:cxn>
                </a:cxnLst>
                <a:rect l="0" t="0" r="r" b="b"/>
                <a:pathLst>
                  <a:path w="12" h="8">
                    <a:moveTo>
                      <a:pt x="0" y="0"/>
                    </a:moveTo>
                    <a:lnTo>
                      <a:pt x="0" y="7"/>
                    </a:lnTo>
                    <a:lnTo>
                      <a:pt x="4" y="7"/>
                    </a:lnTo>
                    <a:lnTo>
                      <a:pt x="4" y="4"/>
                    </a:lnTo>
                    <a:lnTo>
                      <a:pt x="11" y="4"/>
                    </a:lnTo>
                    <a:lnTo>
                      <a:pt x="9"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9" name="Freeform 1935"/>
              <p:cNvSpPr>
                <a:spLocks/>
              </p:cNvSpPr>
              <p:nvPr/>
            </p:nvSpPr>
            <p:spPr bwMode="auto">
              <a:xfrm>
                <a:off x="4502" y="6808"/>
                <a:ext cx="12" cy="8"/>
              </a:xfrm>
              <a:custGeom>
                <a:avLst/>
                <a:gdLst/>
                <a:ahLst/>
                <a:cxnLst>
                  <a:cxn ang="0">
                    <a:pos x="0" y="0"/>
                  </a:cxn>
                  <a:cxn ang="0">
                    <a:pos x="0" y="7"/>
                  </a:cxn>
                  <a:cxn ang="0">
                    <a:pos x="4" y="7"/>
                  </a:cxn>
                  <a:cxn ang="0">
                    <a:pos x="4" y="4"/>
                  </a:cxn>
                  <a:cxn ang="0">
                    <a:pos x="11" y="4"/>
                  </a:cxn>
                  <a:cxn ang="0">
                    <a:pos x="9" y="0"/>
                  </a:cxn>
                  <a:cxn ang="0">
                    <a:pos x="0" y="0"/>
                  </a:cxn>
                </a:cxnLst>
                <a:rect l="0" t="0" r="r" b="b"/>
                <a:pathLst>
                  <a:path w="12" h="8">
                    <a:moveTo>
                      <a:pt x="0" y="0"/>
                    </a:moveTo>
                    <a:lnTo>
                      <a:pt x="0" y="7"/>
                    </a:lnTo>
                    <a:lnTo>
                      <a:pt x="4" y="7"/>
                    </a:lnTo>
                    <a:lnTo>
                      <a:pt x="4" y="4"/>
                    </a:lnTo>
                    <a:lnTo>
                      <a:pt x="11"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0" name="Freeform 1936"/>
              <p:cNvSpPr>
                <a:spLocks/>
              </p:cNvSpPr>
              <p:nvPr/>
            </p:nvSpPr>
            <p:spPr bwMode="auto">
              <a:xfrm>
                <a:off x="4504" y="6808"/>
                <a:ext cx="10" cy="8"/>
              </a:xfrm>
              <a:custGeom>
                <a:avLst/>
                <a:gdLst/>
                <a:ahLst/>
                <a:cxnLst>
                  <a:cxn ang="0">
                    <a:pos x="0" y="0"/>
                  </a:cxn>
                  <a:cxn ang="0">
                    <a:pos x="0" y="7"/>
                  </a:cxn>
                  <a:cxn ang="0">
                    <a:pos x="4" y="4"/>
                  </a:cxn>
                  <a:cxn ang="0">
                    <a:pos x="9" y="4"/>
                  </a:cxn>
                  <a:cxn ang="0">
                    <a:pos x="7" y="0"/>
                  </a:cxn>
                  <a:cxn ang="0">
                    <a:pos x="0" y="0"/>
                  </a:cxn>
                </a:cxnLst>
                <a:rect l="0" t="0" r="r" b="b"/>
                <a:pathLst>
                  <a:path w="10" h="8">
                    <a:moveTo>
                      <a:pt x="0" y="0"/>
                    </a:moveTo>
                    <a:lnTo>
                      <a:pt x="0" y="7"/>
                    </a:lnTo>
                    <a:lnTo>
                      <a:pt x="4"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1" name="Freeform 1937"/>
              <p:cNvSpPr>
                <a:spLocks/>
              </p:cNvSpPr>
              <p:nvPr/>
            </p:nvSpPr>
            <p:spPr bwMode="auto">
              <a:xfrm>
                <a:off x="4504" y="6808"/>
                <a:ext cx="10" cy="8"/>
              </a:xfrm>
              <a:custGeom>
                <a:avLst/>
                <a:gdLst/>
                <a:ahLst/>
                <a:cxnLst>
                  <a:cxn ang="0">
                    <a:pos x="0" y="0"/>
                  </a:cxn>
                  <a:cxn ang="0">
                    <a:pos x="0" y="7"/>
                  </a:cxn>
                  <a:cxn ang="0">
                    <a:pos x="4" y="4"/>
                  </a:cxn>
                  <a:cxn ang="0">
                    <a:pos x="9" y="4"/>
                  </a:cxn>
                  <a:cxn ang="0">
                    <a:pos x="7" y="0"/>
                  </a:cxn>
                  <a:cxn ang="0">
                    <a:pos x="0" y="0"/>
                  </a:cxn>
                </a:cxnLst>
                <a:rect l="0" t="0" r="r" b="b"/>
                <a:pathLst>
                  <a:path w="10" h="8">
                    <a:moveTo>
                      <a:pt x="0" y="0"/>
                    </a:moveTo>
                    <a:lnTo>
                      <a:pt x="0" y="7"/>
                    </a:lnTo>
                    <a:lnTo>
                      <a:pt x="4" y="4"/>
                    </a:lnTo>
                    <a:lnTo>
                      <a:pt x="9"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2" name="Freeform 1938"/>
              <p:cNvSpPr>
                <a:spLocks/>
              </p:cNvSpPr>
              <p:nvPr/>
            </p:nvSpPr>
            <p:spPr bwMode="auto">
              <a:xfrm>
                <a:off x="4504" y="6808"/>
                <a:ext cx="10" cy="8"/>
              </a:xfrm>
              <a:custGeom>
                <a:avLst/>
                <a:gdLst/>
                <a:ahLst/>
                <a:cxnLst>
                  <a:cxn ang="0">
                    <a:pos x="0" y="0"/>
                  </a:cxn>
                  <a:cxn ang="0">
                    <a:pos x="0" y="7"/>
                  </a:cxn>
                  <a:cxn ang="0">
                    <a:pos x="4" y="7"/>
                  </a:cxn>
                  <a:cxn ang="0">
                    <a:pos x="4" y="4"/>
                  </a:cxn>
                  <a:cxn ang="0">
                    <a:pos x="9" y="4"/>
                  </a:cxn>
                  <a:cxn ang="0">
                    <a:pos x="7" y="0"/>
                  </a:cxn>
                  <a:cxn ang="0">
                    <a:pos x="0" y="0"/>
                  </a:cxn>
                </a:cxnLst>
                <a:rect l="0" t="0" r="r" b="b"/>
                <a:pathLst>
                  <a:path w="10" h="8">
                    <a:moveTo>
                      <a:pt x="0" y="0"/>
                    </a:moveTo>
                    <a:lnTo>
                      <a:pt x="0" y="7"/>
                    </a:lnTo>
                    <a:lnTo>
                      <a:pt x="4" y="7"/>
                    </a:lnTo>
                    <a:lnTo>
                      <a:pt x="4" y="4"/>
                    </a:lnTo>
                    <a:lnTo>
                      <a:pt x="9"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3" name="Freeform 1939"/>
              <p:cNvSpPr>
                <a:spLocks/>
              </p:cNvSpPr>
              <p:nvPr/>
            </p:nvSpPr>
            <p:spPr bwMode="auto">
              <a:xfrm>
                <a:off x="4507" y="6808"/>
                <a:ext cx="7" cy="8"/>
              </a:xfrm>
              <a:custGeom>
                <a:avLst/>
                <a:gdLst/>
                <a:ahLst/>
                <a:cxnLst>
                  <a:cxn ang="0">
                    <a:pos x="0" y="0"/>
                  </a:cxn>
                  <a:cxn ang="0">
                    <a:pos x="0" y="7"/>
                  </a:cxn>
                  <a:cxn ang="0">
                    <a:pos x="2" y="7"/>
                  </a:cxn>
                  <a:cxn ang="0">
                    <a:pos x="7" y="4"/>
                  </a:cxn>
                  <a:cxn ang="0">
                    <a:pos x="4" y="0"/>
                  </a:cxn>
                  <a:cxn ang="0">
                    <a:pos x="0" y="0"/>
                  </a:cxn>
                </a:cxnLst>
                <a:rect l="0" t="0" r="r" b="b"/>
                <a:pathLst>
                  <a:path w="7" h="8">
                    <a:moveTo>
                      <a:pt x="0" y="0"/>
                    </a:moveTo>
                    <a:lnTo>
                      <a:pt x="0" y="7"/>
                    </a:lnTo>
                    <a:lnTo>
                      <a:pt x="2" y="7"/>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4" name="Freeform 1940"/>
              <p:cNvSpPr>
                <a:spLocks/>
              </p:cNvSpPr>
              <p:nvPr/>
            </p:nvSpPr>
            <p:spPr bwMode="auto">
              <a:xfrm>
                <a:off x="4509" y="6818"/>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5" name="Freeform 1941"/>
              <p:cNvSpPr>
                <a:spLocks/>
              </p:cNvSpPr>
              <p:nvPr/>
            </p:nvSpPr>
            <p:spPr bwMode="auto">
              <a:xfrm>
                <a:off x="4507" y="6818"/>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6" name="Freeform 1942"/>
              <p:cNvSpPr>
                <a:spLocks/>
              </p:cNvSpPr>
              <p:nvPr/>
            </p:nvSpPr>
            <p:spPr bwMode="auto">
              <a:xfrm>
                <a:off x="4504" y="6818"/>
                <a:ext cx="15" cy="77"/>
              </a:xfrm>
              <a:custGeom>
                <a:avLst/>
                <a:gdLst/>
                <a:ahLst/>
                <a:cxnLst>
                  <a:cxn ang="0">
                    <a:pos x="14" y="76"/>
                  </a:cxn>
                  <a:cxn ang="0">
                    <a:pos x="14" y="57"/>
                  </a:cxn>
                  <a:cxn ang="0">
                    <a:pos x="7" y="0"/>
                  </a:cxn>
                  <a:cxn ang="0">
                    <a:pos x="0" y="0"/>
                  </a:cxn>
                  <a:cxn ang="0">
                    <a:pos x="4" y="19"/>
                  </a:cxn>
                  <a:cxn ang="0">
                    <a:pos x="4" y="28"/>
                  </a:cxn>
                  <a:cxn ang="0">
                    <a:pos x="7" y="38"/>
                  </a:cxn>
                  <a:cxn ang="0">
                    <a:pos x="7" y="57"/>
                  </a:cxn>
                  <a:cxn ang="0">
                    <a:pos x="9" y="67"/>
                  </a:cxn>
                  <a:cxn ang="0">
                    <a:pos x="9" y="76"/>
                  </a:cxn>
                  <a:cxn ang="0">
                    <a:pos x="14" y="76"/>
                  </a:cxn>
                </a:cxnLst>
                <a:rect l="0" t="0" r="r" b="b"/>
                <a:pathLst>
                  <a:path w="15" h="77">
                    <a:moveTo>
                      <a:pt x="14" y="76"/>
                    </a:moveTo>
                    <a:lnTo>
                      <a:pt x="14" y="57"/>
                    </a:lnTo>
                    <a:lnTo>
                      <a:pt x="7" y="0"/>
                    </a:lnTo>
                    <a:lnTo>
                      <a:pt x="0" y="0"/>
                    </a:lnTo>
                    <a:lnTo>
                      <a:pt x="4" y="19"/>
                    </a:lnTo>
                    <a:lnTo>
                      <a:pt x="4" y="28"/>
                    </a:lnTo>
                    <a:lnTo>
                      <a:pt x="7" y="38"/>
                    </a:lnTo>
                    <a:lnTo>
                      <a:pt x="7" y="57"/>
                    </a:lnTo>
                    <a:lnTo>
                      <a:pt x="9" y="67"/>
                    </a:lnTo>
                    <a:lnTo>
                      <a:pt x="9" y="76"/>
                    </a:lnTo>
                    <a:lnTo>
                      <a:pt x="14" y="76"/>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7" name="Freeform 1943"/>
              <p:cNvSpPr>
                <a:spLocks/>
              </p:cNvSpPr>
              <p:nvPr/>
            </p:nvSpPr>
            <p:spPr bwMode="auto">
              <a:xfrm>
                <a:off x="4504" y="6818"/>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8" name="Freeform 1944"/>
              <p:cNvSpPr>
                <a:spLocks/>
              </p:cNvSpPr>
              <p:nvPr/>
            </p:nvSpPr>
            <p:spPr bwMode="auto">
              <a:xfrm>
                <a:off x="4504" y="6818"/>
                <a:ext cx="12" cy="79"/>
              </a:xfrm>
              <a:custGeom>
                <a:avLst/>
                <a:gdLst/>
                <a:ahLst/>
                <a:cxnLst>
                  <a:cxn ang="0">
                    <a:pos x="4" y="0"/>
                  </a:cxn>
                  <a:cxn ang="0">
                    <a:pos x="0" y="0"/>
                  </a:cxn>
                  <a:cxn ang="0">
                    <a:pos x="4" y="38"/>
                  </a:cxn>
                  <a:cxn ang="0">
                    <a:pos x="4" y="57"/>
                  </a:cxn>
                  <a:cxn ang="0">
                    <a:pos x="7" y="79"/>
                  </a:cxn>
                  <a:cxn ang="0">
                    <a:pos x="7" y="76"/>
                  </a:cxn>
                  <a:cxn ang="0">
                    <a:pos x="11" y="76"/>
                  </a:cxn>
                  <a:cxn ang="0">
                    <a:pos x="11" y="57"/>
                  </a:cxn>
                  <a:cxn ang="0">
                    <a:pos x="4" y="0"/>
                  </a:cxn>
                </a:cxnLst>
                <a:rect l="0" t="0" r="r" b="b"/>
                <a:pathLst>
                  <a:path w="12" h="79">
                    <a:moveTo>
                      <a:pt x="4" y="0"/>
                    </a:moveTo>
                    <a:lnTo>
                      <a:pt x="0" y="0"/>
                    </a:lnTo>
                    <a:lnTo>
                      <a:pt x="4" y="38"/>
                    </a:lnTo>
                    <a:lnTo>
                      <a:pt x="4" y="57"/>
                    </a:lnTo>
                    <a:lnTo>
                      <a:pt x="7" y="79"/>
                    </a:lnTo>
                    <a:lnTo>
                      <a:pt x="7" y="76"/>
                    </a:lnTo>
                    <a:lnTo>
                      <a:pt x="11" y="76"/>
                    </a:lnTo>
                    <a:lnTo>
                      <a:pt x="11" y="57"/>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9" name="Freeform 1945"/>
              <p:cNvSpPr>
                <a:spLocks/>
              </p:cNvSpPr>
              <p:nvPr/>
            </p:nvSpPr>
            <p:spPr bwMode="auto">
              <a:xfrm>
                <a:off x="4502" y="6818"/>
                <a:ext cx="14" cy="79"/>
              </a:xfrm>
              <a:custGeom>
                <a:avLst/>
                <a:gdLst/>
                <a:ahLst/>
                <a:cxnLst>
                  <a:cxn ang="0">
                    <a:pos x="11" y="57"/>
                  </a:cxn>
                  <a:cxn ang="0">
                    <a:pos x="11" y="38"/>
                  </a:cxn>
                  <a:cxn ang="0">
                    <a:pos x="7" y="0"/>
                  </a:cxn>
                  <a:cxn ang="0">
                    <a:pos x="0" y="0"/>
                  </a:cxn>
                  <a:cxn ang="0">
                    <a:pos x="7" y="57"/>
                  </a:cxn>
                  <a:cxn ang="0">
                    <a:pos x="7" y="79"/>
                  </a:cxn>
                  <a:cxn ang="0">
                    <a:pos x="9" y="76"/>
                  </a:cxn>
                  <a:cxn ang="0">
                    <a:pos x="14" y="76"/>
                  </a:cxn>
                  <a:cxn ang="0">
                    <a:pos x="11" y="57"/>
                  </a:cxn>
                </a:cxnLst>
                <a:rect l="0" t="0" r="r" b="b"/>
                <a:pathLst>
                  <a:path w="14" h="79">
                    <a:moveTo>
                      <a:pt x="11" y="57"/>
                    </a:moveTo>
                    <a:lnTo>
                      <a:pt x="11" y="38"/>
                    </a:lnTo>
                    <a:lnTo>
                      <a:pt x="7" y="0"/>
                    </a:lnTo>
                    <a:lnTo>
                      <a:pt x="0" y="0"/>
                    </a:lnTo>
                    <a:lnTo>
                      <a:pt x="7" y="57"/>
                    </a:lnTo>
                    <a:lnTo>
                      <a:pt x="7" y="79"/>
                    </a:lnTo>
                    <a:lnTo>
                      <a:pt x="9" y="76"/>
                    </a:lnTo>
                    <a:lnTo>
                      <a:pt x="14" y="76"/>
                    </a:lnTo>
                    <a:lnTo>
                      <a:pt x="11"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0" name="Freeform 1946"/>
              <p:cNvSpPr>
                <a:spLocks/>
              </p:cNvSpPr>
              <p:nvPr/>
            </p:nvSpPr>
            <p:spPr bwMode="auto">
              <a:xfrm>
                <a:off x="4502" y="6818"/>
                <a:ext cx="12" cy="79"/>
              </a:xfrm>
              <a:custGeom>
                <a:avLst/>
                <a:gdLst/>
                <a:ahLst/>
                <a:cxnLst>
                  <a:cxn ang="0">
                    <a:pos x="4" y="0"/>
                  </a:cxn>
                  <a:cxn ang="0">
                    <a:pos x="0" y="0"/>
                  </a:cxn>
                  <a:cxn ang="0">
                    <a:pos x="4" y="38"/>
                  </a:cxn>
                  <a:cxn ang="0">
                    <a:pos x="4" y="57"/>
                  </a:cxn>
                  <a:cxn ang="0">
                    <a:pos x="7" y="79"/>
                  </a:cxn>
                  <a:cxn ang="0">
                    <a:pos x="7" y="76"/>
                  </a:cxn>
                  <a:cxn ang="0">
                    <a:pos x="11" y="76"/>
                  </a:cxn>
                  <a:cxn ang="0">
                    <a:pos x="11" y="57"/>
                  </a:cxn>
                  <a:cxn ang="0">
                    <a:pos x="9" y="38"/>
                  </a:cxn>
                  <a:cxn ang="0">
                    <a:pos x="9" y="19"/>
                  </a:cxn>
                  <a:cxn ang="0">
                    <a:pos x="4" y="0"/>
                  </a:cxn>
                </a:cxnLst>
                <a:rect l="0" t="0" r="r" b="b"/>
                <a:pathLst>
                  <a:path w="12" h="79">
                    <a:moveTo>
                      <a:pt x="4" y="0"/>
                    </a:moveTo>
                    <a:lnTo>
                      <a:pt x="0" y="0"/>
                    </a:lnTo>
                    <a:lnTo>
                      <a:pt x="4" y="38"/>
                    </a:lnTo>
                    <a:lnTo>
                      <a:pt x="4" y="57"/>
                    </a:lnTo>
                    <a:lnTo>
                      <a:pt x="7" y="79"/>
                    </a:lnTo>
                    <a:lnTo>
                      <a:pt x="7" y="76"/>
                    </a:lnTo>
                    <a:lnTo>
                      <a:pt x="11" y="76"/>
                    </a:lnTo>
                    <a:lnTo>
                      <a:pt x="11" y="57"/>
                    </a:lnTo>
                    <a:lnTo>
                      <a:pt x="9" y="38"/>
                    </a:lnTo>
                    <a:lnTo>
                      <a:pt x="9" y="19"/>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1" name="Freeform 1947"/>
              <p:cNvSpPr>
                <a:spLocks/>
              </p:cNvSpPr>
              <p:nvPr/>
            </p:nvSpPr>
            <p:spPr bwMode="auto">
              <a:xfrm>
                <a:off x="4500" y="6818"/>
                <a:ext cx="14" cy="79"/>
              </a:xfrm>
              <a:custGeom>
                <a:avLst/>
                <a:gdLst/>
                <a:ahLst/>
                <a:cxnLst>
                  <a:cxn ang="0">
                    <a:pos x="11" y="57"/>
                  </a:cxn>
                  <a:cxn ang="0">
                    <a:pos x="11" y="38"/>
                  </a:cxn>
                  <a:cxn ang="0">
                    <a:pos x="7" y="0"/>
                  </a:cxn>
                  <a:cxn ang="0">
                    <a:pos x="0" y="0"/>
                  </a:cxn>
                  <a:cxn ang="0">
                    <a:pos x="7" y="57"/>
                  </a:cxn>
                  <a:cxn ang="0">
                    <a:pos x="7" y="79"/>
                  </a:cxn>
                  <a:cxn ang="0">
                    <a:pos x="9" y="76"/>
                  </a:cxn>
                  <a:cxn ang="0">
                    <a:pos x="14" y="76"/>
                  </a:cxn>
                  <a:cxn ang="0">
                    <a:pos x="11" y="57"/>
                  </a:cxn>
                </a:cxnLst>
                <a:rect l="0" t="0" r="r" b="b"/>
                <a:pathLst>
                  <a:path w="14" h="79">
                    <a:moveTo>
                      <a:pt x="11" y="57"/>
                    </a:moveTo>
                    <a:lnTo>
                      <a:pt x="11" y="38"/>
                    </a:lnTo>
                    <a:lnTo>
                      <a:pt x="7" y="0"/>
                    </a:lnTo>
                    <a:lnTo>
                      <a:pt x="0" y="0"/>
                    </a:lnTo>
                    <a:lnTo>
                      <a:pt x="7" y="57"/>
                    </a:lnTo>
                    <a:lnTo>
                      <a:pt x="7" y="79"/>
                    </a:lnTo>
                    <a:lnTo>
                      <a:pt x="9" y="76"/>
                    </a:lnTo>
                    <a:lnTo>
                      <a:pt x="14" y="76"/>
                    </a:lnTo>
                    <a:lnTo>
                      <a:pt x="11"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2" name="Freeform 1948"/>
              <p:cNvSpPr>
                <a:spLocks/>
              </p:cNvSpPr>
              <p:nvPr/>
            </p:nvSpPr>
            <p:spPr bwMode="auto">
              <a:xfrm>
                <a:off x="4500" y="6818"/>
                <a:ext cx="12" cy="77"/>
              </a:xfrm>
              <a:custGeom>
                <a:avLst/>
                <a:gdLst/>
                <a:ahLst/>
                <a:cxnLst>
                  <a:cxn ang="0">
                    <a:pos x="7" y="57"/>
                  </a:cxn>
                  <a:cxn ang="0">
                    <a:pos x="7" y="76"/>
                  </a:cxn>
                  <a:cxn ang="0">
                    <a:pos x="11" y="76"/>
                  </a:cxn>
                  <a:cxn ang="0">
                    <a:pos x="11" y="57"/>
                  </a:cxn>
                  <a:cxn ang="0">
                    <a:pos x="9" y="38"/>
                  </a:cxn>
                  <a:cxn ang="0">
                    <a:pos x="9" y="19"/>
                  </a:cxn>
                  <a:cxn ang="0">
                    <a:pos x="4" y="0"/>
                  </a:cxn>
                  <a:cxn ang="0">
                    <a:pos x="0" y="0"/>
                  </a:cxn>
                  <a:cxn ang="0">
                    <a:pos x="7" y="57"/>
                  </a:cxn>
                </a:cxnLst>
                <a:rect l="0" t="0" r="r" b="b"/>
                <a:pathLst>
                  <a:path w="12" h="77">
                    <a:moveTo>
                      <a:pt x="7" y="57"/>
                    </a:moveTo>
                    <a:lnTo>
                      <a:pt x="7" y="76"/>
                    </a:lnTo>
                    <a:lnTo>
                      <a:pt x="11" y="76"/>
                    </a:lnTo>
                    <a:lnTo>
                      <a:pt x="11" y="57"/>
                    </a:lnTo>
                    <a:lnTo>
                      <a:pt x="9" y="38"/>
                    </a:lnTo>
                    <a:lnTo>
                      <a:pt x="9" y="19"/>
                    </a:lnTo>
                    <a:lnTo>
                      <a:pt x="4" y="0"/>
                    </a:lnTo>
                    <a:lnTo>
                      <a:pt x="0" y="0"/>
                    </a:lnTo>
                    <a:lnTo>
                      <a:pt x="7"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3" name="Freeform 1949"/>
              <p:cNvSpPr>
                <a:spLocks/>
              </p:cNvSpPr>
              <p:nvPr/>
            </p:nvSpPr>
            <p:spPr bwMode="auto">
              <a:xfrm>
                <a:off x="4497" y="6818"/>
                <a:ext cx="15"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5"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4" name="Freeform 1950"/>
              <p:cNvSpPr>
                <a:spLocks/>
              </p:cNvSpPr>
              <p:nvPr/>
            </p:nvSpPr>
            <p:spPr bwMode="auto">
              <a:xfrm>
                <a:off x="4497" y="6818"/>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5" name="Freeform 1951"/>
              <p:cNvSpPr>
                <a:spLocks/>
              </p:cNvSpPr>
              <p:nvPr/>
            </p:nvSpPr>
            <p:spPr bwMode="auto">
              <a:xfrm>
                <a:off x="4495" y="6818"/>
                <a:ext cx="14" cy="79"/>
              </a:xfrm>
              <a:custGeom>
                <a:avLst/>
                <a:gdLst/>
                <a:ahLst/>
                <a:cxnLst>
                  <a:cxn ang="0">
                    <a:pos x="7" y="0"/>
                  </a:cxn>
                  <a:cxn ang="0">
                    <a:pos x="0" y="0"/>
                  </a:cxn>
                  <a:cxn ang="0">
                    <a:pos x="4" y="19"/>
                  </a:cxn>
                  <a:cxn ang="0">
                    <a:pos x="7" y="38"/>
                  </a:cxn>
                  <a:cxn ang="0">
                    <a:pos x="7" y="79"/>
                  </a:cxn>
                  <a:cxn ang="0">
                    <a:pos x="14" y="76"/>
                  </a:cxn>
                  <a:cxn ang="0">
                    <a:pos x="14" y="57"/>
                  </a:cxn>
                  <a:cxn ang="0">
                    <a:pos x="7" y="0"/>
                  </a:cxn>
                </a:cxnLst>
                <a:rect l="0" t="0" r="r" b="b"/>
                <a:pathLst>
                  <a:path w="14" h="79">
                    <a:moveTo>
                      <a:pt x="7" y="0"/>
                    </a:moveTo>
                    <a:lnTo>
                      <a:pt x="0" y="0"/>
                    </a:lnTo>
                    <a:lnTo>
                      <a:pt x="4" y="19"/>
                    </a:lnTo>
                    <a:lnTo>
                      <a:pt x="7" y="38"/>
                    </a:lnTo>
                    <a:lnTo>
                      <a:pt x="7" y="79"/>
                    </a:lnTo>
                    <a:lnTo>
                      <a:pt x="14" y="76"/>
                    </a:lnTo>
                    <a:lnTo>
                      <a:pt x="14" y="57"/>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6" name="Freeform 1952"/>
              <p:cNvSpPr>
                <a:spLocks/>
              </p:cNvSpPr>
              <p:nvPr/>
            </p:nvSpPr>
            <p:spPr bwMode="auto">
              <a:xfrm>
                <a:off x="4543" y="6345"/>
                <a:ext cx="321" cy="255"/>
              </a:xfrm>
              <a:custGeom>
                <a:avLst/>
                <a:gdLst/>
                <a:ahLst/>
                <a:cxnLst>
                  <a:cxn ang="0">
                    <a:pos x="321" y="0"/>
                  </a:cxn>
                  <a:cxn ang="0">
                    <a:pos x="0" y="254"/>
                  </a:cxn>
                </a:cxnLst>
                <a:rect l="0" t="0" r="r" b="b"/>
                <a:pathLst>
                  <a:path w="321" h="255">
                    <a:moveTo>
                      <a:pt x="321" y="0"/>
                    </a:moveTo>
                    <a:lnTo>
                      <a:pt x="0" y="254"/>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7" name="Freeform 1953"/>
              <p:cNvSpPr>
                <a:spLocks/>
              </p:cNvSpPr>
              <p:nvPr/>
            </p:nvSpPr>
            <p:spPr bwMode="auto">
              <a:xfrm>
                <a:off x="4860" y="5469"/>
                <a:ext cx="165"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5"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78" name="Group 1954"/>
            <p:cNvGrpSpPr>
              <a:grpSpLocks/>
            </p:cNvGrpSpPr>
            <p:nvPr/>
          </p:nvGrpSpPr>
          <p:grpSpPr bwMode="auto">
            <a:xfrm>
              <a:off x="3475038" y="4329113"/>
              <a:ext cx="357187" cy="228600"/>
              <a:chOff x="5233" y="6577"/>
              <a:chExt cx="561" cy="360"/>
            </a:xfrm>
          </p:grpSpPr>
          <p:sp>
            <p:nvSpPr>
              <p:cNvPr id="2979" name="Freeform 1955"/>
              <p:cNvSpPr>
                <a:spLocks/>
              </p:cNvSpPr>
              <p:nvPr/>
            </p:nvSpPr>
            <p:spPr bwMode="auto">
              <a:xfrm>
                <a:off x="5349" y="6847"/>
                <a:ext cx="125" cy="33"/>
              </a:xfrm>
              <a:custGeom>
                <a:avLst/>
                <a:gdLst/>
                <a:ahLst/>
                <a:cxnLst>
                  <a:cxn ang="0">
                    <a:pos x="0" y="33"/>
                  </a:cxn>
                  <a:cxn ang="0">
                    <a:pos x="124" y="26"/>
                  </a:cxn>
                  <a:cxn ang="0">
                    <a:pos x="122" y="0"/>
                  </a:cxn>
                  <a:cxn ang="0">
                    <a:pos x="4" y="14"/>
                  </a:cxn>
                  <a:cxn ang="0">
                    <a:pos x="0" y="33"/>
                  </a:cxn>
                </a:cxnLst>
                <a:rect l="0" t="0" r="r" b="b"/>
                <a:pathLst>
                  <a:path w="125" h="33">
                    <a:moveTo>
                      <a:pt x="0" y="33"/>
                    </a:moveTo>
                    <a:lnTo>
                      <a:pt x="124" y="26"/>
                    </a:lnTo>
                    <a:lnTo>
                      <a:pt x="122"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0" name="Freeform 1956"/>
              <p:cNvSpPr>
                <a:spLocks/>
              </p:cNvSpPr>
              <p:nvPr/>
            </p:nvSpPr>
            <p:spPr bwMode="auto">
              <a:xfrm>
                <a:off x="5440" y="6643"/>
                <a:ext cx="332" cy="266"/>
              </a:xfrm>
              <a:custGeom>
                <a:avLst/>
                <a:gdLst/>
                <a:ahLst/>
                <a:cxnLst>
                  <a:cxn ang="0">
                    <a:pos x="227" y="240"/>
                  </a:cxn>
                  <a:cxn ang="0">
                    <a:pos x="223" y="240"/>
                  </a:cxn>
                  <a:cxn ang="0">
                    <a:pos x="242" y="213"/>
                  </a:cxn>
                  <a:cxn ang="0">
                    <a:pos x="326" y="199"/>
                  </a:cxn>
                  <a:cxn ang="0">
                    <a:pos x="331" y="95"/>
                  </a:cxn>
                  <a:cxn ang="0">
                    <a:pos x="271" y="45"/>
                  </a:cxn>
                  <a:cxn ang="0">
                    <a:pos x="182" y="4"/>
                  </a:cxn>
                  <a:cxn ang="0">
                    <a:pos x="127" y="0"/>
                  </a:cxn>
                  <a:cxn ang="0">
                    <a:pos x="107" y="19"/>
                  </a:cxn>
                  <a:cxn ang="0">
                    <a:pos x="100" y="31"/>
                  </a:cxn>
                  <a:cxn ang="0">
                    <a:pos x="91" y="43"/>
                  </a:cxn>
                  <a:cxn ang="0">
                    <a:pos x="76" y="67"/>
                  </a:cxn>
                  <a:cxn ang="0">
                    <a:pos x="62" y="95"/>
                  </a:cxn>
                  <a:cxn ang="0">
                    <a:pos x="55" y="107"/>
                  </a:cxn>
                  <a:cxn ang="0">
                    <a:pos x="50" y="122"/>
                  </a:cxn>
                  <a:cxn ang="0">
                    <a:pos x="43" y="134"/>
                  </a:cxn>
                  <a:cxn ang="0">
                    <a:pos x="35" y="148"/>
                  </a:cxn>
                  <a:cxn ang="0">
                    <a:pos x="28" y="160"/>
                  </a:cxn>
                  <a:cxn ang="0">
                    <a:pos x="23" y="170"/>
                  </a:cxn>
                  <a:cxn ang="0">
                    <a:pos x="16" y="182"/>
                  </a:cxn>
                  <a:cxn ang="0">
                    <a:pos x="9" y="191"/>
                  </a:cxn>
                  <a:cxn ang="0">
                    <a:pos x="0" y="208"/>
                  </a:cxn>
                  <a:cxn ang="0">
                    <a:pos x="4" y="211"/>
                  </a:cxn>
                  <a:cxn ang="0">
                    <a:pos x="9" y="213"/>
                  </a:cxn>
                  <a:cxn ang="0">
                    <a:pos x="14" y="215"/>
                  </a:cxn>
                  <a:cxn ang="0">
                    <a:pos x="21" y="215"/>
                  </a:cxn>
                  <a:cxn ang="0">
                    <a:pos x="23" y="218"/>
                  </a:cxn>
                  <a:cxn ang="0">
                    <a:pos x="33" y="218"/>
                  </a:cxn>
                  <a:cxn ang="0">
                    <a:pos x="35" y="220"/>
                  </a:cxn>
                  <a:cxn ang="0">
                    <a:pos x="47" y="220"/>
                  </a:cxn>
                  <a:cxn ang="0">
                    <a:pos x="55" y="227"/>
                  </a:cxn>
                  <a:cxn ang="0">
                    <a:pos x="60" y="230"/>
                  </a:cxn>
                  <a:cxn ang="0">
                    <a:pos x="43" y="237"/>
                  </a:cxn>
                  <a:cxn ang="0">
                    <a:pos x="26" y="240"/>
                  </a:cxn>
                  <a:cxn ang="0">
                    <a:pos x="16" y="244"/>
                  </a:cxn>
                  <a:cxn ang="0">
                    <a:pos x="16" y="247"/>
                  </a:cxn>
                  <a:cxn ang="0">
                    <a:pos x="21" y="249"/>
                  </a:cxn>
                  <a:cxn ang="0">
                    <a:pos x="26" y="249"/>
                  </a:cxn>
                  <a:cxn ang="0">
                    <a:pos x="31" y="251"/>
                  </a:cxn>
                  <a:cxn ang="0">
                    <a:pos x="45" y="251"/>
                  </a:cxn>
                  <a:cxn ang="0">
                    <a:pos x="52" y="254"/>
                  </a:cxn>
                  <a:cxn ang="0">
                    <a:pos x="91" y="254"/>
                  </a:cxn>
                  <a:cxn ang="0">
                    <a:pos x="148" y="256"/>
                  </a:cxn>
                  <a:cxn ang="0">
                    <a:pos x="172" y="266"/>
                  </a:cxn>
                  <a:cxn ang="0">
                    <a:pos x="180" y="266"/>
                  </a:cxn>
                  <a:cxn ang="0">
                    <a:pos x="187" y="263"/>
                  </a:cxn>
                  <a:cxn ang="0">
                    <a:pos x="191" y="261"/>
                  </a:cxn>
                  <a:cxn ang="0">
                    <a:pos x="206" y="256"/>
                  </a:cxn>
                  <a:cxn ang="0">
                    <a:pos x="211" y="256"/>
                  </a:cxn>
                  <a:cxn ang="0">
                    <a:pos x="225" y="249"/>
                  </a:cxn>
                  <a:cxn ang="0">
                    <a:pos x="230" y="247"/>
                  </a:cxn>
                  <a:cxn ang="0">
                    <a:pos x="230" y="242"/>
                  </a:cxn>
                  <a:cxn ang="0">
                    <a:pos x="227" y="240"/>
                  </a:cxn>
                </a:cxnLst>
                <a:rect l="0" t="0" r="r" b="b"/>
                <a:pathLst>
                  <a:path w="332" h="266">
                    <a:moveTo>
                      <a:pt x="227" y="240"/>
                    </a:moveTo>
                    <a:lnTo>
                      <a:pt x="223" y="240"/>
                    </a:lnTo>
                    <a:lnTo>
                      <a:pt x="242" y="213"/>
                    </a:lnTo>
                    <a:lnTo>
                      <a:pt x="326" y="199"/>
                    </a:lnTo>
                    <a:lnTo>
                      <a:pt x="331" y="95"/>
                    </a:lnTo>
                    <a:lnTo>
                      <a:pt x="271" y="45"/>
                    </a:lnTo>
                    <a:lnTo>
                      <a:pt x="182" y="4"/>
                    </a:lnTo>
                    <a:lnTo>
                      <a:pt x="127" y="0"/>
                    </a:lnTo>
                    <a:lnTo>
                      <a:pt x="107" y="19"/>
                    </a:lnTo>
                    <a:lnTo>
                      <a:pt x="100" y="31"/>
                    </a:lnTo>
                    <a:lnTo>
                      <a:pt x="91" y="43"/>
                    </a:lnTo>
                    <a:lnTo>
                      <a:pt x="76" y="67"/>
                    </a:lnTo>
                    <a:lnTo>
                      <a:pt x="62" y="95"/>
                    </a:lnTo>
                    <a:lnTo>
                      <a:pt x="55" y="107"/>
                    </a:lnTo>
                    <a:lnTo>
                      <a:pt x="50" y="122"/>
                    </a:lnTo>
                    <a:lnTo>
                      <a:pt x="43" y="134"/>
                    </a:lnTo>
                    <a:lnTo>
                      <a:pt x="35" y="148"/>
                    </a:lnTo>
                    <a:lnTo>
                      <a:pt x="28" y="160"/>
                    </a:lnTo>
                    <a:lnTo>
                      <a:pt x="23" y="170"/>
                    </a:lnTo>
                    <a:lnTo>
                      <a:pt x="16" y="182"/>
                    </a:lnTo>
                    <a:lnTo>
                      <a:pt x="9" y="191"/>
                    </a:lnTo>
                    <a:lnTo>
                      <a:pt x="0" y="208"/>
                    </a:lnTo>
                    <a:lnTo>
                      <a:pt x="4" y="211"/>
                    </a:lnTo>
                    <a:lnTo>
                      <a:pt x="9" y="213"/>
                    </a:lnTo>
                    <a:lnTo>
                      <a:pt x="14" y="215"/>
                    </a:lnTo>
                    <a:lnTo>
                      <a:pt x="21" y="215"/>
                    </a:lnTo>
                    <a:lnTo>
                      <a:pt x="23" y="218"/>
                    </a:lnTo>
                    <a:lnTo>
                      <a:pt x="33" y="218"/>
                    </a:lnTo>
                    <a:lnTo>
                      <a:pt x="35" y="220"/>
                    </a:lnTo>
                    <a:lnTo>
                      <a:pt x="47" y="220"/>
                    </a:lnTo>
                    <a:lnTo>
                      <a:pt x="55" y="227"/>
                    </a:lnTo>
                    <a:lnTo>
                      <a:pt x="60" y="230"/>
                    </a:lnTo>
                    <a:lnTo>
                      <a:pt x="43" y="237"/>
                    </a:lnTo>
                    <a:lnTo>
                      <a:pt x="26" y="240"/>
                    </a:lnTo>
                    <a:lnTo>
                      <a:pt x="16" y="244"/>
                    </a:lnTo>
                    <a:lnTo>
                      <a:pt x="16" y="247"/>
                    </a:lnTo>
                    <a:lnTo>
                      <a:pt x="21" y="249"/>
                    </a:lnTo>
                    <a:lnTo>
                      <a:pt x="26" y="249"/>
                    </a:lnTo>
                    <a:lnTo>
                      <a:pt x="31" y="251"/>
                    </a:lnTo>
                    <a:lnTo>
                      <a:pt x="45" y="251"/>
                    </a:lnTo>
                    <a:lnTo>
                      <a:pt x="52" y="254"/>
                    </a:lnTo>
                    <a:lnTo>
                      <a:pt x="91" y="254"/>
                    </a:lnTo>
                    <a:lnTo>
                      <a:pt x="148" y="256"/>
                    </a:lnTo>
                    <a:lnTo>
                      <a:pt x="172" y="266"/>
                    </a:lnTo>
                    <a:lnTo>
                      <a:pt x="180" y="266"/>
                    </a:lnTo>
                    <a:lnTo>
                      <a:pt x="187" y="263"/>
                    </a:lnTo>
                    <a:lnTo>
                      <a:pt x="191" y="261"/>
                    </a:lnTo>
                    <a:lnTo>
                      <a:pt x="206" y="256"/>
                    </a:lnTo>
                    <a:lnTo>
                      <a:pt x="211" y="256"/>
                    </a:lnTo>
                    <a:lnTo>
                      <a:pt x="225" y="249"/>
                    </a:lnTo>
                    <a:lnTo>
                      <a:pt x="230" y="247"/>
                    </a:lnTo>
                    <a:lnTo>
                      <a:pt x="230" y="242"/>
                    </a:lnTo>
                    <a:lnTo>
                      <a:pt x="227"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1" name="Freeform 1957"/>
              <p:cNvSpPr>
                <a:spLocks/>
              </p:cNvSpPr>
              <p:nvPr/>
            </p:nvSpPr>
            <p:spPr bwMode="auto">
              <a:xfrm>
                <a:off x="5256" y="6780"/>
                <a:ext cx="60" cy="91"/>
              </a:xfrm>
              <a:custGeom>
                <a:avLst/>
                <a:gdLst/>
                <a:ahLst/>
                <a:cxnLst>
                  <a:cxn ang="0">
                    <a:pos x="7" y="0"/>
                  </a:cxn>
                  <a:cxn ang="0">
                    <a:pos x="7" y="0"/>
                  </a:cxn>
                  <a:cxn ang="0">
                    <a:pos x="4" y="19"/>
                  </a:cxn>
                  <a:cxn ang="0">
                    <a:pos x="0" y="62"/>
                  </a:cxn>
                  <a:cxn ang="0">
                    <a:pos x="0" y="86"/>
                  </a:cxn>
                  <a:cxn ang="0">
                    <a:pos x="36" y="91"/>
                  </a:cxn>
                  <a:cxn ang="0">
                    <a:pos x="60" y="83"/>
                  </a:cxn>
                  <a:cxn ang="0">
                    <a:pos x="60" y="43"/>
                  </a:cxn>
                  <a:cxn ang="0">
                    <a:pos x="57" y="33"/>
                  </a:cxn>
                  <a:cxn ang="0">
                    <a:pos x="55" y="21"/>
                  </a:cxn>
                  <a:cxn ang="0">
                    <a:pos x="55" y="12"/>
                  </a:cxn>
                  <a:cxn ang="0">
                    <a:pos x="50" y="0"/>
                  </a:cxn>
                  <a:cxn ang="0">
                    <a:pos x="7" y="0"/>
                  </a:cxn>
                </a:cxnLst>
                <a:rect l="0" t="0" r="r" b="b"/>
                <a:pathLst>
                  <a:path w="60" h="91">
                    <a:moveTo>
                      <a:pt x="7" y="0"/>
                    </a:moveTo>
                    <a:lnTo>
                      <a:pt x="7" y="0"/>
                    </a:lnTo>
                    <a:lnTo>
                      <a:pt x="4" y="19"/>
                    </a:lnTo>
                    <a:lnTo>
                      <a:pt x="0" y="62"/>
                    </a:lnTo>
                    <a:lnTo>
                      <a:pt x="0" y="86"/>
                    </a:lnTo>
                    <a:lnTo>
                      <a:pt x="36" y="91"/>
                    </a:lnTo>
                    <a:lnTo>
                      <a:pt x="60" y="83"/>
                    </a:lnTo>
                    <a:lnTo>
                      <a:pt x="60" y="43"/>
                    </a:lnTo>
                    <a:lnTo>
                      <a:pt x="57" y="33"/>
                    </a:lnTo>
                    <a:lnTo>
                      <a:pt x="55" y="21"/>
                    </a:lnTo>
                    <a:lnTo>
                      <a:pt x="55" y="12"/>
                    </a:lnTo>
                    <a:lnTo>
                      <a:pt x="50"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2" name="Freeform 1958"/>
              <p:cNvSpPr>
                <a:spLocks/>
              </p:cNvSpPr>
              <p:nvPr/>
            </p:nvSpPr>
            <p:spPr bwMode="auto">
              <a:xfrm>
                <a:off x="5256" y="6789"/>
                <a:ext cx="36" cy="72"/>
              </a:xfrm>
              <a:custGeom>
                <a:avLst/>
                <a:gdLst/>
                <a:ahLst/>
                <a:cxnLst>
                  <a:cxn ang="0">
                    <a:pos x="36" y="0"/>
                  </a:cxn>
                  <a:cxn ang="0">
                    <a:pos x="4" y="0"/>
                  </a:cxn>
                  <a:cxn ang="0">
                    <a:pos x="2" y="19"/>
                  </a:cxn>
                  <a:cxn ang="0">
                    <a:pos x="0" y="33"/>
                  </a:cxn>
                  <a:cxn ang="0">
                    <a:pos x="0" y="69"/>
                  </a:cxn>
                  <a:cxn ang="0">
                    <a:pos x="11" y="69"/>
                  </a:cxn>
                  <a:cxn ang="0">
                    <a:pos x="16" y="71"/>
                  </a:cxn>
                  <a:cxn ang="0">
                    <a:pos x="36" y="71"/>
                  </a:cxn>
                  <a:cxn ang="0">
                    <a:pos x="36" y="0"/>
                  </a:cxn>
                </a:cxnLst>
                <a:rect l="0" t="0" r="r" b="b"/>
                <a:pathLst>
                  <a:path w="36" h="72">
                    <a:moveTo>
                      <a:pt x="36" y="0"/>
                    </a:moveTo>
                    <a:lnTo>
                      <a:pt x="4" y="0"/>
                    </a:lnTo>
                    <a:lnTo>
                      <a:pt x="2" y="19"/>
                    </a:lnTo>
                    <a:lnTo>
                      <a:pt x="0" y="33"/>
                    </a:lnTo>
                    <a:lnTo>
                      <a:pt x="0" y="69"/>
                    </a:lnTo>
                    <a:lnTo>
                      <a:pt x="11" y="69"/>
                    </a:lnTo>
                    <a:lnTo>
                      <a:pt x="16" y="71"/>
                    </a:lnTo>
                    <a:lnTo>
                      <a:pt x="36" y="71"/>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3" name="Freeform 1959"/>
              <p:cNvSpPr>
                <a:spLocks/>
              </p:cNvSpPr>
              <p:nvPr/>
            </p:nvSpPr>
            <p:spPr bwMode="auto">
              <a:xfrm>
                <a:off x="5256" y="6789"/>
                <a:ext cx="36" cy="67"/>
              </a:xfrm>
              <a:custGeom>
                <a:avLst/>
                <a:gdLst/>
                <a:ahLst/>
                <a:cxnLst>
                  <a:cxn ang="0">
                    <a:pos x="33" y="0"/>
                  </a:cxn>
                  <a:cxn ang="0">
                    <a:pos x="4" y="0"/>
                  </a:cxn>
                  <a:cxn ang="0">
                    <a:pos x="2" y="16"/>
                  </a:cxn>
                  <a:cxn ang="0">
                    <a:pos x="2" y="31"/>
                  </a:cxn>
                  <a:cxn ang="0">
                    <a:pos x="0" y="47"/>
                  </a:cxn>
                  <a:cxn ang="0">
                    <a:pos x="0" y="64"/>
                  </a:cxn>
                  <a:cxn ang="0">
                    <a:pos x="9" y="64"/>
                  </a:cxn>
                  <a:cxn ang="0">
                    <a:pos x="11" y="67"/>
                  </a:cxn>
                  <a:cxn ang="0">
                    <a:pos x="33" y="67"/>
                  </a:cxn>
                  <a:cxn ang="0">
                    <a:pos x="36" y="52"/>
                  </a:cxn>
                  <a:cxn ang="0">
                    <a:pos x="36" y="16"/>
                  </a:cxn>
                  <a:cxn ang="0">
                    <a:pos x="33" y="0"/>
                  </a:cxn>
                </a:cxnLst>
                <a:rect l="0" t="0" r="r" b="b"/>
                <a:pathLst>
                  <a:path w="36" h="67">
                    <a:moveTo>
                      <a:pt x="33" y="0"/>
                    </a:moveTo>
                    <a:lnTo>
                      <a:pt x="4" y="0"/>
                    </a:lnTo>
                    <a:lnTo>
                      <a:pt x="2" y="16"/>
                    </a:lnTo>
                    <a:lnTo>
                      <a:pt x="2" y="31"/>
                    </a:lnTo>
                    <a:lnTo>
                      <a:pt x="0" y="47"/>
                    </a:lnTo>
                    <a:lnTo>
                      <a:pt x="0" y="64"/>
                    </a:lnTo>
                    <a:lnTo>
                      <a:pt x="9" y="64"/>
                    </a:lnTo>
                    <a:lnTo>
                      <a:pt x="11"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4" name="Freeform 1960"/>
              <p:cNvSpPr>
                <a:spLocks/>
              </p:cNvSpPr>
              <p:nvPr/>
            </p:nvSpPr>
            <p:spPr bwMode="auto">
              <a:xfrm>
                <a:off x="5256" y="6789"/>
                <a:ext cx="33" cy="63"/>
              </a:xfrm>
              <a:custGeom>
                <a:avLst/>
                <a:gdLst/>
                <a:ahLst/>
                <a:cxnLst>
                  <a:cxn ang="0">
                    <a:pos x="4" y="0"/>
                  </a:cxn>
                  <a:cxn ang="0">
                    <a:pos x="2" y="16"/>
                  </a:cxn>
                  <a:cxn ang="0">
                    <a:pos x="2" y="31"/>
                  </a:cxn>
                  <a:cxn ang="0">
                    <a:pos x="0" y="45"/>
                  </a:cxn>
                  <a:cxn ang="0">
                    <a:pos x="0" y="60"/>
                  </a:cxn>
                  <a:cxn ang="0">
                    <a:pos x="4" y="62"/>
                  </a:cxn>
                  <a:cxn ang="0">
                    <a:pos x="33" y="62"/>
                  </a:cxn>
                  <a:cxn ang="0">
                    <a:pos x="33" y="0"/>
                  </a:cxn>
                  <a:cxn ang="0">
                    <a:pos x="4" y="0"/>
                  </a:cxn>
                </a:cxnLst>
                <a:rect l="0" t="0" r="r" b="b"/>
                <a:pathLst>
                  <a:path w="33" h="63">
                    <a:moveTo>
                      <a:pt x="4" y="0"/>
                    </a:moveTo>
                    <a:lnTo>
                      <a:pt x="2" y="16"/>
                    </a:lnTo>
                    <a:lnTo>
                      <a:pt x="2" y="31"/>
                    </a:lnTo>
                    <a:lnTo>
                      <a:pt x="0" y="45"/>
                    </a:lnTo>
                    <a:lnTo>
                      <a:pt x="0" y="60"/>
                    </a:lnTo>
                    <a:lnTo>
                      <a:pt x="4" y="62"/>
                    </a:lnTo>
                    <a:lnTo>
                      <a:pt x="33" y="62"/>
                    </a:lnTo>
                    <a:lnTo>
                      <a:pt x="33" y="0"/>
                    </a:lnTo>
                    <a:lnTo>
                      <a:pt x="4"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5" name="Freeform 1961"/>
              <p:cNvSpPr>
                <a:spLocks/>
              </p:cNvSpPr>
              <p:nvPr/>
            </p:nvSpPr>
            <p:spPr bwMode="auto">
              <a:xfrm>
                <a:off x="5258" y="6789"/>
                <a:ext cx="31"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6" name="Freeform 1962"/>
              <p:cNvSpPr>
                <a:spLocks/>
              </p:cNvSpPr>
              <p:nvPr/>
            </p:nvSpPr>
            <p:spPr bwMode="auto">
              <a:xfrm>
                <a:off x="5258" y="6789"/>
                <a:ext cx="31"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28" y="40"/>
                  </a:cxn>
                  <a:cxn ang="0">
                    <a:pos x="31" y="28"/>
                  </a:cxn>
                  <a:cxn ang="0">
                    <a:pos x="28" y="14"/>
                  </a:cxn>
                  <a:cxn ang="0">
                    <a:pos x="28" y="0"/>
                  </a:cxn>
                </a:cxnLst>
                <a:rect l="0" t="0" r="r" b="b"/>
                <a:pathLst>
                  <a:path w="31" h="55">
                    <a:moveTo>
                      <a:pt x="28" y="0"/>
                    </a:moveTo>
                    <a:lnTo>
                      <a:pt x="4" y="0"/>
                    </a:lnTo>
                    <a:lnTo>
                      <a:pt x="2" y="14"/>
                    </a:lnTo>
                    <a:lnTo>
                      <a:pt x="0" y="26"/>
                    </a:lnTo>
                    <a:lnTo>
                      <a:pt x="0" y="52"/>
                    </a:lnTo>
                    <a:lnTo>
                      <a:pt x="19" y="52"/>
                    </a:lnTo>
                    <a:lnTo>
                      <a:pt x="21" y="55"/>
                    </a:lnTo>
                    <a:lnTo>
                      <a:pt x="28" y="55"/>
                    </a:lnTo>
                    <a:lnTo>
                      <a:pt x="28" y="40"/>
                    </a:lnTo>
                    <a:lnTo>
                      <a:pt x="31" y="28"/>
                    </a:lnTo>
                    <a:lnTo>
                      <a:pt x="28"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7" name="Freeform 1963"/>
              <p:cNvSpPr>
                <a:spLocks/>
              </p:cNvSpPr>
              <p:nvPr/>
            </p:nvSpPr>
            <p:spPr bwMode="auto">
              <a:xfrm>
                <a:off x="5258" y="6789"/>
                <a:ext cx="29" cy="51"/>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9" h="51">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8" name="Freeform 1964"/>
              <p:cNvSpPr>
                <a:spLocks/>
              </p:cNvSpPr>
              <p:nvPr/>
            </p:nvSpPr>
            <p:spPr bwMode="auto">
              <a:xfrm>
                <a:off x="5258" y="6789"/>
                <a:ext cx="29" cy="46"/>
              </a:xfrm>
              <a:custGeom>
                <a:avLst/>
                <a:gdLst/>
                <a:ahLst/>
                <a:cxnLst>
                  <a:cxn ang="0">
                    <a:pos x="28" y="45"/>
                  </a:cxn>
                  <a:cxn ang="0">
                    <a:pos x="28" y="0"/>
                  </a:cxn>
                  <a:cxn ang="0">
                    <a:pos x="4" y="0"/>
                  </a:cxn>
                  <a:cxn ang="0">
                    <a:pos x="2" y="11"/>
                  </a:cxn>
                  <a:cxn ang="0">
                    <a:pos x="0" y="21"/>
                  </a:cxn>
                  <a:cxn ang="0">
                    <a:pos x="0" y="43"/>
                  </a:cxn>
                  <a:cxn ang="0">
                    <a:pos x="4" y="43"/>
                  </a:cxn>
                  <a:cxn ang="0">
                    <a:pos x="7" y="45"/>
                  </a:cxn>
                  <a:cxn ang="0">
                    <a:pos x="28" y="45"/>
                  </a:cxn>
                </a:cxnLst>
                <a:rect l="0" t="0" r="r" b="b"/>
                <a:pathLst>
                  <a:path w="29" h="46">
                    <a:moveTo>
                      <a:pt x="28" y="45"/>
                    </a:moveTo>
                    <a:lnTo>
                      <a:pt x="28" y="0"/>
                    </a:lnTo>
                    <a:lnTo>
                      <a:pt x="4" y="0"/>
                    </a:lnTo>
                    <a:lnTo>
                      <a:pt x="2" y="11"/>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9" name="Freeform 1965"/>
              <p:cNvSpPr>
                <a:spLocks/>
              </p:cNvSpPr>
              <p:nvPr/>
            </p:nvSpPr>
            <p:spPr bwMode="auto">
              <a:xfrm>
                <a:off x="5258" y="6789"/>
                <a:ext cx="26"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6"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0" name="Freeform 1966"/>
              <p:cNvSpPr>
                <a:spLocks/>
              </p:cNvSpPr>
              <p:nvPr/>
            </p:nvSpPr>
            <p:spPr bwMode="auto">
              <a:xfrm>
                <a:off x="5260" y="6789"/>
                <a:ext cx="24" cy="36"/>
              </a:xfrm>
              <a:custGeom>
                <a:avLst/>
                <a:gdLst/>
                <a:ahLst/>
                <a:cxnLst>
                  <a:cxn ang="0">
                    <a:pos x="2" y="0"/>
                  </a:cxn>
                  <a:cxn ang="0">
                    <a:pos x="2" y="0"/>
                  </a:cxn>
                  <a:cxn ang="0">
                    <a:pos x="0" y="9"/>
                  </a:cxn>
                  <a:cxn ang="0">
                    <a:pos x="0" y="35"/>
                  </a:cxn>
                  <a:cxn ang="0">
                    <a:pos x="23" y="35"/>
                  </a:cxn>
                  <a:cxn ang="0">
                    <a:pos x="23" y="0"/>
                  </a:cxn>
                  <a:cxn ang="0">
                    <a:pos x="2" y="0"/>
                  </a:cxn>
                </a:cxnLst>
                <a:rect l="0" t="0" r="r" b="b"/>
                <a:pathLst>
                  <a:path w="24" h="36">
                    <a:moveTo>
                      <a:pt x="2" y="0"/>
                    </a:moveTo>
                    <a:lnTo>
                      <a:pt x="2" y="0"/>
                    </a:lnTo>
                    <a:lnTo>
                      <a:pt x="0" y="9"/>
                    </a:lnTo>
                    <a:lnTo>
                      <a:pt x="0" y="35"/>
                    </a:lnTo>
                    <a:lnTo>
                      <a:pt x="23" y="35"/>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1" name="Freeform 1967"/>
              <p:cNvSpPr>
                <a:spLocks/>
              </p:cNvSpPr>
              <p:nvPr/>
            </p:nvSpPr>
            <p:spPr bwMode="auto">
              <a:xfrm>
                <a:off x="5260" y="6789"/>
                <a:ext cx="24" cy="31"/>
              </a:xfrm>
              <a:custGeom>
                <a:avLst/>
                <a:gdLst/>
                <a:ahLst/>
                <a:cxnLst>
                  <a:cxn ang="0">
                    <a:pos x="2" y="0"/>
                  </a:cxn>
                  <a:cxn ang="0">
                    <a:pos x="2" y="0"/>
                  </a:cxn>
                  <a:cxn ang="0">
                    <a:pos x="0" y="9"/>
                  </a:cxn>
                  <a:cxn ang="0">
                    <a:pos x="0" y="31"/>
                  </a:cxn>
                  <a:cxn ang="0">
                    <a:pos x="21" y="31"/>
                  </a:cxn>
                  <a:cxn ang="0">
                    <a:pos x="23" y="23"/>
                  </a:cxn>
                  <a:cxn ang="0">
                    <a:pos x="23" y="7"/>
                  </a:cxn>
                  <a:cxn ang="0">
                    <a:pos x="21" y="0"/>
                  </a:cxn>
                  <a:cxn ang="0">
                    <a:pos x="2" y="0"/>
                  </a:cxn>
                </a:cxnLst>
                <a:rect l="0" t="0" r="r" b="b"/>
                <a:pathLst>
                  <a:path w="24" h="31">
                    <a:moveTo>
                      <a:pt x="2" y="0"/>
                    </a:moveTo>
                    <a:lnTo>
                      <a:pt x="2" y="0"/>
                    </a:lnTo>
                    <a:lnTo>
                      <a:pt x="0" y="9"/>
                    </a:lnTo>
                    <a:lnTo>
                      <a:pt x="0" y="31"/>
                    </a:lnTo>
                    <a:lnTo>
                      <a:pt x="21" y="31"/>
                    </a:lnTo>
                    <a:lnTo>
                      <a:pt x="23" y="23"/>
                    </a:lnTo>
                    <a:lnTo>
                      <a:pt x="23" y="7"/>
                    </a:lnTo>
                    <a:lnTo>
                      <a:pt x="21"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2" name="Freeform 1968"/>
              <p:cNvSpPr>
                <a:spLocks/>
              </p:cNvSpPr>
              <p:nvPr/>
            </p:nvSpPr>
            <p:spPr bwMode="auto">
              <a:xfrm>
                <a:off x="5260" y="6789"/>
                <a:ext cx="22"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2"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3" name="Freeform 1969"/>
              <p:cNvSpPr>
                <a:spLocks/>
              </p:cNvSpPr>
              <p:nvPr/>
            </p:nvSpPr>
            <p:spPr bwMode="auto">
              <a:xfrm>
                <a:off x="5260" y="6789"/>
                <a:ext cx="22" cy="24"/>
              </a:xfrm>
              <a:custGeom>
                <a:avLst/>
                <a:gdLst/>
                <a:ahLst/>
                <a:cxnLst>
                  <a:cxn ang="0">
                    <a:pos x="2" y="0"/>
                  </a:cxn>
                  <a:cxn ang="0">
                    <a:pos x="2" y="0"/>
                  </a:cxn>
                  <a:cxn ang="0">
                    <a:pos x="0" y="7"/>
                  </a:cxn>
                  <a:cxn ang="0">
                    <a:pos x="0" y="23"/>
                  </a:cxn>
                  <a:cxn ang="0">
                    <a:pos x="21" y="23"/>
                  </a:cxn>
                  <a:cxn ang="0">
                    <a:pos x="21" y="0"/>
                  </a:cxn>
                  <a:cxn ang="0">
                    <a:pos x="2" y="0"/>
                  </a:cxn>
                </a:cxnLst>
                <a:rect l="0" t="0" r="r" b="b"/>
                <a:pathLst>
                  <a:path w="22" h="24">
                    <a:moveTo>
                      <a:pt x="2" y="0"/>
                    </a:moveTo>
                    <a:lnTo>
                      <a:pt x="2" y="0"/>
                    </a:lnTo>
                    <a:lnTo>
                      <a:pt x="0" y="7"/>
                    </a:lnTo>
                    <a:lnTo>
                      <a:pt x="0" y="23"/>
                    </a:lnTo>
                    <a:lnTo>
                      <a:pt x="21" y="23"/>
                    </a:lnTo>
                    <a:lnTo>
                      <a:pt x="21"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4" name="Freeform 1970"/>
              <p:cNvSpPr>
                <a:spLocks/>
              </p:cNvSpPr>
              <p:nvPr/>
            </p:nvSpPr>
            <p:spPr bwMode="auto">
              <a:xfrm>
                <a:off x="5263" y="6784"/>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5" name="Freeform 1971"/>
              <p:cNvSpPr>
                <a:spLocks/>
              </p:cNvSpPr>
              <p:nvPr/>
            </p:nvSpPr>
            <p:spPr bwMode="auto">
              <a:xfrm>
                <a:off x="5256" y="6861"/>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6" name="Freeform 1972"/>
              <p:cNvSpPr>
                <a:spLocks/>
              </p:cNvSpPr>
              <p:nvPr/>
            </p:nvSpPr>
            <p:spPr bwMode="auto">
              <a:xfrm>
                <a:off x="5268" y="6864"/>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7" name="Freeform 1973"/>
              <p:cNvSpPr>
                <a:spLocks/>
              </p:cNvSpPr>
              <p:nvPr/>
            </p:nvSpPr>
            <p:spPr bwMode="auto">
              <a:xfrm>
                <a:off x="5268" y="6864"/>
                <a:ext cx="9" cy="2"/>
              </a:xfrm>
              <a:custGeom>
                <a:avLst/>
                <a:gdLst/>
                <a:ahLst/>
                <a:cxnLst>
                  <a:cxn ang="0">
                    <a:pos x="4" y="0"/>
                  </a:cxn>
                  <a:cxn ang="0">
                    <a:pos x="0" y="0"/>
                  </a:cxn>
                  <a:cxn ang="0">
                    <a:pos x="0" y="2"/>
                  </a:cxn>
                  <a:cxn ang="0">
                    <a:pos x="9" y="2"/>
                  </a:cxn>
                  <a:cxn ang="0">
                    <a:pos x="4" y="0"/>
                  </a:cxn>
                </a:cxnLst>
                <a:rect l="0" t="0" r="r" b="b"/>
                <a:pathLst>
                  <a:path w="9" h="2">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8" name="Freeform 1974"/>
              <p:cNvSpPr>
                <a:spLocks/>
              </p:cNvSpPr>
              <p:nvPr/>
            </p:nvSpPr>
            <p:spPr bwMode="auto">
              <a:xfrm>
                <a:off x="5268" y="6864"/>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9" name="Freeform 1975"/>
              <p:cNvSpPr>
                <a:spLocks/>
              </p:cNvSpPr>
              <p:nvPr/>
            </p:nvSpPr>
            <p:spPr bwMode="auto">
              <a:xfrm>
                <a:off x="5292" y="6859"/>
                <a:ext cx="24" cy="12"/>
              </a:xfrm>
              <a:custGeom>
                <a:avLst/>
                <a:gdLst/>
                <a:ahLst/>
                <a:cxnLst>
                  <a:cxn ang="0">
                    <a:pos x="0" y="4"/>
                  </a:cxn>
                  <a:cxn ang="0">
                    <a:pos x="0" y="12"/>
                  </a:cxn>
                  <a:cxn ang="0">
                    <a:pos x="16" y="7"/>
                  </a:cxn>
                  <a:cxn ang="0">
                    <a:pos x="23" y="4"/>
                  </a:cxn>
                  <a:cxn ang="0">
                    <a:pos x="23" y="0"/>
                  </a:cxn>
                  <a:cxn ang="0">
                    <a:pos x="0" y="4"/>
                  </a:cxn>
                </a:cxnLst>
                <a:rect l="0" t="0" r="r" b="b"/>
                <a:pathLst>
                  <a:path w="24" h="12">
                    <a:moveTo>
                      <a:pt x="0" y="4"/>
                    </a:moveTo>
                    <a:lnTo>
                      <a:pt x="0" y="12"/>
                    </a:lnTo>
                    <a:lnTo>
                      <a:pt x="16"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0" name="Freeform 1976"/>
              <p:cNvSpPr>
                <a:spLocks/>
              </p:cNvSpPr>
              <p:nvPr/>
            </p:nvSpPr>
            <p:spPr bwMode="auto">
              <a:xfrm>
                <a:off x="5294" y="6859"/>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2"/>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1" name="Freeform 1977"/>
              <p:cNvSpPr>
                <a:spLocks/>
              </p:cNvSpPr>
              <p:nvPr/>
            </p:nvSpPr>
            <p:spPr bwMode="auto">
              <a:xfrm>
                <a:off x="5294" y="6859"/>
                <a:ext cx="22" cy="9"/>
              </a:xfrm>
              <a:custGeom>
                <a:avLst/>
                <a:gdLst/>
                <a:ahLst/>
                <a:cxnLst>
                  <a:cxn ang="0">
                    <a:pos x="7" y="9"/>
                  </a:cxn>
                  <a:cxn ang="0">
                    <a:pos x="9" y="7"/>
                  </a:cxn>
                  <a:cxn ang="0">
                    <a:pos x="16" y="7"/>
                  </a:cxn>
                  <a:cxn ang="0">
                    <a:pos x="21" y="4"/>
                  </a:cxn>
                  <a:cxn ang="0">
                    <a:pos x="21" y="0"/>
                  </a:cxn>
                  <a:cxn ang="0">
                    <a:pos x="16" y="0"/>
                  </a:cxn>
                  <a:cxn ang="0">
                    <a:pos x="14" y="2"/>
                  </a:cxn>
                  <a:cxn ang="0">
                    <a:pos x="4" y="2"/>
                  </a:cxn>
                  <a:cxn ang="0">
                    <a:pos x="0" y="4"/>
                  </a:cxn>
                  <a:cxn ang="0">
                    <a:pos x="0" y="9"/>
                  </a:cxn>
                  <a:cxn ang="0">
                    <a:pos x="7" y="9"/>
                  </a:cxn>
                </a:cxnLst>
                <a:rect l="0" t="0" r="r" b="b"/>
                <a:pathLst>
                  <a:path w="22" h="9">
                    <a:moveTo>
                      <a:pt x="7" y="9"/>
                    </a:moveTo>
                    <a:lnTo>
                      <a:pt x="9" y="7"/>
                    </a:lnTo>
                    <a:lnTo>
                      <a:pt x="16" y="7"/>
                    </a:lnTo>
                    <a:lnTo>
                      <a:pt x="21" y="4"/>
                    </a:lnTo>
                    <a:lnTo>
                      <a:pt x="21" y="0"/>
                    </a:lnTo>
                    <a:lnTo>
                      <a:pt x="16" y="0"/>
                    </a:lnTo>
                    <a:lnTo>
                      <a:pt x="14" y="2"/>
                    </a:lnTo>
                    <a:lnTo>
                      <a:pt x="4" y="2"/>
                    </a:lnTo>
                    <a:lnTo>
                      <a:pt x="0" y="4"/>
                    </a:lnTo>
                    <a:lnTo>
                      <a:pt x="0" y="9"/>
                    </a:lnTo>
                    <a:lnTo>
                      <a:pt x="7" y="9"/>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2" name="Freeform 1978"/>
              <p:cNvSpPr>
                <a:spLocks/>
              </p:cNvSpPr>
              <p:nvPr/>
            </p:nvSpPr>
            <p:spPr bwMode="auto">
              <a:xfrm>
                <a:off x="5296" y="6859"/>
                <a:ext cx="20"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20"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3" name="Freeform 1979"/>
              <p:cNvSpPr>
                <a:spLocks/>
              </p:cNvSpPr>
              <p:nvPr/>
            </p:nvSpPr>
            <p:spPr bwMode="auto">
              <a:xfrm>
                <a:off x="5296" y="6859"/>
                <a:ext cx="20"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20"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4" name="Freeform 1980"/>
              <p:cNvSpPr>
                <a:spLocks/>
              </p:cNvSpPr>
              <p:nvPr/>
            </p:nvSpPr>
            <p:spPr bwMode="auto">
              <a:xfrm>
                <a:off x="5299" y="6859"/>
                <a:ext cx="17" cy="9"/>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9">
                    <a:moveTo>
                      <a:pt x="0" y="2"/>
                    </a:moveTo>
                    <a:lnTo>
                      <a:pt x="0" y="9"/>
                    </a:lnTo>
                    <a:lnTo>
                      <a:pt x="4" y="7"/>
                    </a:lnTo>
                    <a:lnTo>
                      <a:pt x="12" y="7"/>
                    </a:lnTo>
                    <a:lnTo>
                      <a:pt x="16" y="4"/>
                    </a:lnTo>
                    <a:lnTo>
                      <a:pt x="16" y="0"/>
                    </a:lnTo>
                    <a:lnTo>
                      <a:pt x="12"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5" name="Freeform 1981"/>
              <p:cNvSpPr>
                <a:spLocks/>
              </p:cNvSpPr>
              <p:nvPr/>
            </p:nvSpPr>
            <p:spPr bwMode="auto">
              <a:xfrm>
                <a:off x="5299" y="6859"/>
                <a:ext cx="17" cy="9"/>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9">
                    <a:moveTo>
                      <a:pt x="0" y="2"/>
                    </a:moveTo>
                    <a:lnTo>
                      <a:pt x="0" y="9"/>
                    </a:lnTo>
                    <a:lnTo>
                      <a:pt x="4" y="7"/>
                    </a:lnTo>
                    <a:lnTo>
                      <a:pt x="12" y="7"/>
                    </a:lnTo>
                    <a:lnTo>
                      <a:pt x="16" y="4"/>
                    </a:lnTo>
                    <a:lnTo>
                      <a:pt x="16" y="0"/>
                    </a:lnTo>
                    <a:lnTo>
                      <a:pt x="12" y="0"/>
                    </a:lnTo>
                    <a:lnTo>
                      <a:pt x="9" y="2"/>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6" name="Freeform 1982"/>
              <p:cNvSpPr>
                <a:spLocks/>
              </p:cNvSpPr>
              <p:nvPr/>
            </p:nvSpPr>
            <p:spPr bwMode="auto">
              <a:xfrm>
                <a:off x="5301" y="6859"/>
                <a:ext cx="15"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5" h="9">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7" name="Freeform 1983"/>
              <p:cNvSpPr>
                <a:spLocks/>
              </p:cNvSpPr>
              <p:nvPr/>
            </p:nvSpPr>
            <p:spPr bwMode="auto">
              <a:xfrm>
                <a:off x="5301" y="6859"/>
                <a:ext cx="15"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5" h="9">
                    <a:moveTo>
                      <a:pt x="0" y="2"/>
                    </a:moveTo>
                    <a:lnTo>
                      <a:pt x="0" y="9"/>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8" name="Freeform 1984"/>
              <p:cNvSpPr>
                <a:spLocks/>
              </p:cNvSpPr>
              <p:nvPr/>
            </p:nvSpPr>
            <p:spPr bwMode="auto">
              <a:xfrm>
                <a:off x="5304" y="6859"/>
                <a:ext cx="12" cy="7"/>
              </a:xfrm>
              <a:custGeom>
                <a:avLst/>
                <a:gdLst/>
                <a:ahLst/>
                <a:cxnLst>
                  <a:cxn ang="0">
                    <a:pos x="9" y="7"/>
                  </a:cxn>
                  <a:cxn ang="0">
                    <a:pos x="12" y="4"/>
                  </a:cxn>
                  <a:cxn ang="0">
                    <a:pos x="12" y="0"/>
                  </a:cxn>
                  <a:cxn ang="0">
                    <a:pos x="7" y="0"/>
                  </a:cxn>
                  <a:cxn ang="0">
                    <a:pos x="7" y="2"/>
                  </a:cxn>
                  <a:cxn ang="0">
                    <a:pos x="0" y="2"/>
                  </a:cxn>
                  <a:cxn ang="0">
                    <a:pos x="0" y="7"/>
                  </a:cxn>
                  <a:cxn ang="0">
                    <a:pos x="9" y="7"/>
                  </a:cxn>
                </a:cxnLst>
                <a:rect l="0" t="0" r="r" b="b"/>
                <a:pathLst>
                  <a:path w="12" h="7">
                    <a:moveTo>
                      <a:pt x="9" y="7"/>
                    </a:moveTo>
                    <a:lnTo>
                      <a:pt x="12" y="4"/>
                    </a:lnTo>
                    <a:lnTo>
                      <a:pt x="12"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9" name="Freeform 1985"/>
              <p:cNvSpPr>
                <a:spLocks/>
              </p:cNvSpPr>
              <p:nvPr/>
            </p:nvSpPr>
            <p:spPr bwMode="auto">
              <a:xfrm>
                <a:off x="5304" y="6859"/>
                <a:ext cx="12" cy="7"/>
              </a:xfrm>
              <a:custGeom>
                <a:avLst/>
                <a:gdLst/>
                <a:ahLst/>
                <a:cxnLst>
                  <a:cxn ang="0">
                    <a:pos x="9" y="7"/>
                  </a:cxn>
                  <a:cxn ang="0">
                    <a:pos x="12" y="4"/>
                  </a:cxn>
                  <a:cxn ang="0">
                    <a:pos x="12" y="0"/>
                  </a:cxn>
                  <a:cxn ang="0">
                    <a:pos x="7" y="0"/>
                  </a:cxn>
                  <a:cxn ang="0">
                    <a:pos x="4" y="2"/>
                  </a:cxn>
                  <a:cxn ang="0">
                    <a:pos x="0" y="2"/>
                  </a:cxn>
                  <a:cxn ang="0">
                    <a:pos x="0" y="7"/>
                  </a:cxn>
                  <a:cxn ang="0">
                    <a:pos x="9" y="7"/>
                  </a:cxn>
                </a:cxnLst>
                <a:rect l="0" t="0" r="r" b="b"/>
                <a:pathLst>
                  <a:path w="12" h="7">
                    <a:moveTo>
                      <a:pt x="9" y="7"/>
                    </a:moveTo>
                    <a:lnTo>
                      <a:pt x="12" y="4"/>
                    </a:lnTo>
                    <a:lnTo>
                      <a:pt x="12" y="0"/>
                    </a:lnTo>
                    <a:lnTo>
                      <a:pt x="7" y="0"/>
                    </a:lnTo>
                    <a:lnTo>
                      <a:pt x="4" y="2"/>
                    </a:lnTo>
                    <a:lnTo>
                      <a:pt x="0" y="2"/>
                    </a:lnTo>
                    <a:lnTo>
                      <a:pt x="0"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0" name="Freeform 1986"/>
              <p:cNvSpPr>
                <a:spLocks/>
              </p:cNvSpPr>
              <p:nvPr/>
            </p:nvSpPr>
            <p:spPr bwMode="auto">
              <a:xfrm>
                <a:off x="5306" y="6859"/>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1" name="Freeform 1987"/>
              <p:cNvSpPr>
                <a:spLocks/>
              </p:cNvSpPr>
              <p:nvPr/>
            </p:nvSpPr>
            <p:spPr bwMode="auto">
              <a:xfrm>
                <a:off x="5294" y="6784"/>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2" name="Freeform 1988"/>
              <p:cNvSpPr>
                <a:spLocks/>
              </p:cNvSpPr>
              <p:nvPr/>
            </p:nvSpPr>
            <p:spPr bwMode="auto">
              <a:xfrm>
                <a:off x="5294" y="6784"/>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3" name="Freeform 1989"/>
              <p:cNvSpPr>
                <a:spLocks/>
              </p:cNvSpPr>
              <p:nvPr/>
            </p:nvSpPr>
            <p:spPr bwMode="auto">
              <a:xfrm>
                <a:off x="5294" y="6784"/>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4" name="Freeform 1990"/>
              <p:cNvSpPr>
                <a:spLocks/>
              </p:cNvSpPr>
              <p:nvPr/>
            </p:nvSpPr>
            <p:spPr bwMode="auto">
              <a:xfrm>
                <a:off x="5296" y="6784"/>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5" name="Freeform 1991"/>
              <p:cNvSpPr>
                <a:spLocks/>
              </p:cNvSpPr>
              <p:nvPr/>
            </p:nvSpPr>
            <p:spPr bwMode="auto">
              <a:xfrm>
                <a:off x="5296" y="6784"/>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6" name="Freeform 1992"/>
              <p:cNvSpPr>
                <a:spLocks/>
              </p:cNvSpPr>
              <p:nvPr/>
            </p:nvSpPr>
            <p:spPr bwMode="auto">
              <a:xfrm>
                <a:off x="5296" y="6784"/>
                <a:ext cx="12" cy="0"/>
              </a:xfrm>
              <a:custGeom>
                <a:avLst/>
                <a:gdLst/>
                <a:ahLst/>
                <a:cxnLst>
                  <a:cxn ang="0">
                    <a:pos x="0" y="0"/>
                  </a:cxn>
                  <a:cxn ang="0">
                    <a:pos x="12" y="0"/>
                  </a:cxn>
                </a:cxnLst>
                <a:rect l="0" t="0" r="r" b="b"/>
                <a:pathLst>
                  <a:path w="12">
                    <a:moveTo>
                      <a:pt x="0" y="0"/>
                    </a:moveTo>
                    <a:lnTo>
                      <a:pt x="12"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7" name="Freeform 1993"/>
              <p:cNvSpPr>
                <a:spLocks/>
              </p:cNvSpPr>
              <p:nvPr/>
            </p:nvSpPr>
            <p:spPr bwMode="auto">
              <a:xfrm>
                <a:off x="5299" y="6784"/>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8" name="Freeform 1994"/>
              <p:cNvSpPr>
                <a:spLocks/>
              </p:cNvSpPr>
              <p:nvPr/>
            </p:nvSpPr>
            <p:spPr bwMode="auto">
              <a:xfrm>
                <a:off x="5299" y="6784"/>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9" name="Freeform 1995"/>
              <p:cNvSpPr>
                <a:spLocks/>
              </p:cNvSpPr>
              <p:nvPr/>
            </p:nvSpPr>
            <p:spPr bwMode="auto">
              <a:xfrm>
                <a:off x="5301" y="6784"/>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0" name="Freeform 1996"/>
              <p:cNvSpPr>
                <a:spLocks/>
              </p:cNvSpPr>
              <p:nvPr/>
            </p:nvSpPr>
            <p:spPr bwMode="auto">
              <a:xfrm>
                <a:off x="5301" y="6784"/>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1" name="Freeform 1997"/>
              <p:cNvSpPr>
                <a:spLocks/>
              </p:cNvSpPr>
              <p:nvPr/>
            </p:nvSpPr>
            <p:spPr bwMode="auto">
              <a:xfrm>
                <a:off x="5304" y="6784"/>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2" name="Freeform 1998"/>
              <p:cNvSpPr>
                <a:spLocks/>
              </p:cNvSpPr>
              <p:nvPr/>
            </p:nvSpPr>
            <p:spPr bwMode="auto">
              <a:xfrm>
                <a:off x="5304" y="6784"/>
                <a:ext cx="4" cy="0"/>
              </a:xfrm>
              <a:custGeom>
                <a:avLst/>
                <a:gdLst/>
                <a:ahLst/>
                <a:cxnLst>
                  <a:cxn ang="0">
                    <a:pos x="0" y="0"/>
                  </a:cxn>
                  <a:cxn ang="0">
                    <a:pos x="4" y="0"/>
                  </a:cxn>
                </a:cxnLst>
                <a:rect l="0" t="0" r="r" b="b"/>
                <a:pathLst>
                  <a:path w="4">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3" name="Freeform 1999"/>
              <p:cNvSpPr>
                <a:spLocks/>
              </p:cNvSpPr>
              <p:nvPr/>
            </p:nvSpPr>
            <p:spPr bwMode="auto">
              <a:xfrm>
                <a:off x="5304" y="6792"/>
                <a:ext cx="12" cy="64"/>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4">
                    <a:moveTo>
                      <a:pt x="0" y="0"/>
                    </a:moveTo>
                    <a:lnTo>
                      <a:pt x="2" y="14"/>
                    </a:lnTo>
                    <a:lnTo>
                      <a:pt x="7" y="47"/>
                    </a:lnTo>
                    <a:lnTo>
                      <a:pt x="7" y="64"/>
                    </a:lnTo>
                    <a:lnTo>
                      <a:pt x="12" y="62"/>
                    </a:lnTo>
                    <a:lnTo>
                      <a:pt x="12" y="47"/>
                    </a:lnTo>
                    <a:lnTo>
                      <a:pt x="7" y="1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4" name="Freeform 2000"/>
              <p:cNvSpPr>
                <a:spLocks/>
              </p:cNvSpPr>
              <p:nvPr/>
            </p:nvSpPr>
            <p:spPr bwMode="auto">
              <a:xfrm>
                <a:off x="5304" y="6792"/>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5" name="Freeform 2001"/>
              <p:cNvSpPr>
                <a:spLocks/>
              </p:cNvSpPr>
              <p:nvPr/>
            </p:nvSpPr>
            <p:spPr bwMode="auto">
              <a:xfrm>
                <a:off x="5304" y="6792"/>
                <a:ext cx="9" cy="64"/>
              </a:xfrm>
              <a:custGeom>
                <a:avLst/>
                <a:gdLst/>
                <a:ahLst/>
                <a:cxnLst>
                  <a:cxn ang="0">
                    <a:pos x="4" y="0"/>
                  </a:cxn>
                  <a:cxn ang="0">
                    <a:pos x="0" y="0"/>
                  </a:cxn>
                  <a:cxn ang="0">
                    <a:pos x="2" y="14"/>
                  </a:cxn>
                  <a:cxn ang="0">
                    <a:pos x="2" y="31"/>
                  </a:cxn>
                  <a:cxn ang="0">
                    <a:pos x="4" y="47"/>
                  </a:cxn>
                  <a:cxn ang="0">
                    <a:pos x="4" y="64"/>
                  </a:cxn>
                  <a:cxn ang="0">
                    <a:pos x="9" y="62"/>
                  </a:cxn>
                  <a:cxn ang="0">
                    <a:pos x="9" y="47"/>
                  </a:cxn>
                  <a:cxn ang="0">
                    <a:pos x="7" y="31"/>
                  </a:cxn>
                  <a:cxn ang="0">
                    <a:pos x="7" y="14"/>
                  </a:cxn>
                  <a:cxn ang="0">
                    <a:pos x="4" y="0"/>
                  </a:cxn>
                </a:cxnLst>
                <a:rect l="0" t="0" r="r" b="b"/>
                <a:pathLst>
                  <a:path w="9" h="64">
                    <a:moveTo>
                      <a:pt x="4" y="0"/>
                    </a:moveTo>
                    <a:lnTo>
                      <a:pt x="0" y="0"/>
                    </a:lnTo>
                    <a:lnTo>
                      <a:pt x="2" y="14"/>
                    </a:lnTo>
                    <a:lnTo>
                      <a:pt x="2" y="31"/>
                    </a:lnTo>
                    <a:lnTo>
                      <a:pt x="4" y="47"/>
                    </a:lnTo>
                    <a:lnTo>
                      <a:pt x="4" y="64"/>
                    </a:lnTo>
                    <a:lnTo>
                      <a:pt x="9" y="62"/>
                    </a:lnTo>
                    <a:lnTo>
                      <a:pt x="9" y="47"/>
                    </a:lnTo>
                    <a:lnTo>
                      <a:pt x="7"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6" name="Freeform 2002"/>
              <p:cNvSpPr>
                <a:spLocks/>
              </p:cNvSpPr>
              <p:nvPr/>
            </p:nvSpPr>
            <p:spPr bwMode="auto">
              <a:xfrm>
                <a:off x="5301" y="6792"/>
                <a:ext cx="12" cy="64"/>
              </a:xfrm>
              <a:custGeom>
                <a:avLst/>
                <a:gdLst/>
                <a:ahLst/>
                <a:cxnLst>
                  <a:cxn ang="0">
                    <a:pos x="7" y="47"/>
                  </a:cxn>
                  <a:cxn ang="0">
                    <a:pos x="7" y="64"/>
                  </a:cxn>
                  <a:cxn ang="0">
                    <a:pos x="12" y="62"/>
                  </a:cxn>
                  <a:cxn ang="0">
                    <a:pos x="9" y="47"/>
                  </a:cxn>
                  <a:cxn ang="0">
                    <a:pos x="9" y="31"/>
                  </a:cxn>
                  <a:cxn ang="0">
                    <a:pos x="7" y="14"/>
                  </a:cxn>
                  <a:cxn ang="0">
                    <a:pos x="4" y="0"/>
                  </a:cxn>
                  <a:cxn ang="0">
                    <a:pos x="0" y="0"/>
                  </a:cxn>
                  <a:cxn ang="0">
                    <a:pos x="2" y="14"/>
                  </a:cxn>
                  <a:cxn ang="0">
                    <a:pos x="7" y="47"/>
                  </a:cxn>
                </a:cxnLst>
                <a:rect l="0" t="0" r="r" b="b"/>
                <a:pathLst>
                  <a:path w="12" h="64">
                    <a:moveTo>
                      <a:pt x="7" y="47"/>
                    </a:moveTo>
                    <a:lnTo>
                      <a:pt x="7" y="64"/>
                    </a:lnTo>
                    <a:lnTo>
                      <a:pt x="12" y="62"/>
                    </a:lnTo>
                    <a:lnTo>
                      <a:pt x="9" y="47"/>
                    </a:lnTo>
                    <a:lnTo>
                      <a:pt x="9" y="31"/>
                    </a:lnTo>
                    <a:lnTo>
                      <a:pt x="7" y="14"/>
                    </a:lnTo>
                    <a:lnTo>
                      <a:pt x="4" y="0"/>
                    </a:lnTo>
                    <a:lnTo>
                      <a:pt x="0" y="0"/>
                    </a:lnTo>
                    <a:lnTo>
                      <a:pt x="2" y="14"/>
                    </a:lnTo>
                    <a:lnTo>
                      <a:pt x="7" y="4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7" name="Freeform 2003"/>
              <p:cNvSpPr>
                <a:spLocks/>
              </p:cNvSpPr>
              <p:nvPr/>
            </p:nvSpPr>
            <p:spPr bwMode="auto">
              <a:xfrm>
                <a:off x="5301" y="6792"/>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8" name="Freeform 2004"/>
              <p:cNvSpPr>
                <a:spLocks/>
              </p:cNvSpPr>
              <p:nvPr/>
            </p:nvSpPr>
            <p:spPr bwMode="auto">
              <a:xfrm>
                <a:off x="5299" y="6792"/>
                <a:ext cx="12" cy="64"/>
              </a:xfrm>
              <a:custGeom>
                <a:avLst/>
                <a:gdLst/>
                <a:ahLst/>
                <a:cxnLst>
                  <a:cxn ang="0">
                    <a:pos x="9" y="31"/>
                  </a:cxn>
                  <a:cxn ang="0">
                    <a:pos x="9" y="14"/>
                  </a:cxn>
                  <a:cxn ang="0">
                    <a:pos x="4" y="0"/>
                  </a:cxn>
                  <a:cxn ang="0">
                    <a:pos x="0" y="0"/>
                  </a:cxn>
                  <a:cxn ang="0">
                    <a:pos x="4" y="14"/>
                  </a:cxn>
                  <a:cxn ang="0">
                    <a:pos x="4" y="31"/>
                  </a:cxn>
                  <a:cxn ang="0">
                    <a:pos x="7" y="47"/>
                  </a:cxn>
                  <a:cxn ang="0">
                    <a:pos x="7" y="64"/>
                  </a:cxn>
                  <a:cxn ang="0">
                    <a:pos x="12" y="62"/>
                  </a:cxn>
                  <a:cxn ang="0">
                    <a:pos x="12" y="47"/>
                  </a:cxn>
                  <a:cxn ang="0">
                    <a:pos x="9" y="31"/>
                  </a:cxn>
                </a:cxnLst>
                <a:rect l="0" t="0" r="r" b="b"/>
                <a:pathLst>
                  <a:path w="12" h="64">
                    <a:moveTo>
                      <a:pt x="9" y="31"/>
                    </a:moveTo>
                    <a:lnTo>
                      <a:pt x="9" y="14"/>
                    </a:lnTo>
                    <a:lnTo>
                      <a:pt x="4" y="0"/>
                    </a:lnTo>
                    <a:lnTo>
                      <a:pt x="0" y="0"/>
                    </a:lnTo>
                    <a:lnTo>
                      <a:pt x="4" y="14"/>
                    </a:lnTo>
                    <a:lnTo>
                      <a:pt x="4" y="31"/>
                    </a:lnTo>
                    <a:lnTo>
                      <a:pt x="7" y="47"/>
                    </a:lnTo>
                    <a:lnTo>
                      <a:pt x="7" y="64"/>
                    </a:lnTo>
                    <a:lnTo>
                      <a:pt x="12" y="62"/>
                    </a:lnTo>
                    <a:lnTo>
                      <a:pt x="12" y="47"/>
                    </a:lnTo>
                    <a:lnTo>
                      <a:pt x="9" y="31"/>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9" name="Freeform 2005"/>
              <p:cNvSpPr>
                <a:spLocks/>
              </p:cNvSpPr>
              <p:nvPr/>
            </p:nvSpPr>
            <p:spPr bwMode="auto">
              <a:xfrm>
                <a:off x="5299" y="6792"/>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0" name="Freeform 2006"/>
              <p:cNvSpPr>
                <a:spLocks/>
              </p:cNvSpPr>
              <p:nvPr/>
            </p:nvSpPr>
            <p:spPr bwMode="auto">
              <a:xfrm>
                <a:off x="5296" y="6792"/>
                <a:ext cx="12" cy="64"/>
              </a:xfrm>
              <a:custGeom>
                <a:avLst/>
                <a:gdLst/>
                <a:ahLst/>
                <a:cxnLst>
                  <a:cxn ang="0">
                    <a:pos x="7" y="0"/>
                  </a:cxn>
                  <a:cxn ang="0">
                    <a:pos x="0" y="0"/>
                  </a:cxn>
                  <a:cxn ang="0">
                    <a:pos x="4" y="14"/>
                  </a:cxn>
                  <a:cxn ang="0">
                    <a:pos x="4" y="31"/>
                  </a:cxn>
                  <a:cxn ang="0">
                    <a:pos x="7" y="47"/>
                  </a:cxn>
                  <a:cxn ang="0">
                    <a:pos x="7" y="64"/>
                  </a:cxn>
                  <a:cxn ang="0">
                    <a:pos x="12" y="64"/>
                  </a:cxn>
                  <a:cxn ang="0">
                    <a:pos x="12" y="47"/>
                  </a:cxn>
                  <a:cxn ang="0">
                    <a:pos x="9" y="31"/>
                  </a:cxn>
                  <a:cxn ang="0">
                    <a:pos x="9" y="14"/>
                  </a:cxn>
                  <a:cxn ang="0">
                    <a:pos x="7" y="0"/>
                  </a:cxn>
                </a:cxnLst>
                <a:rect l="0" t="0" r="r" b="b"/>
                <a:pathLst>
                  <a:path w="12" h="64">
                    <a:moveTo>
                      <a:pt x="7" y="0"/>
                    </a:moveTo>
                    <a:lnTo>
                      <a:pt x="0" y="0"/>
                    </a:lnTo>
                    <a:lnTo>
                      <a:pt x="4" y="14"/>
                    </a:lnTo>
                    <a:lnTo>
                      <a:pt x="4" y="31"/>
                    </a:lnTo>
                    <a:lnTo>
                      <a:pt x="7" y="47"/>
                    </a:lnTo>
                    <a:lnTo>
                      <a:pt x="7" y="64"/>
                    </a:lnTo>
                    <a:lnTo>
                      <a:pt x="12" y="64"/>
                    </a:lnTo>
                    <a:lnTo>
                      <a:pt x="12" y="47"/>
                    </a:lnTo>
                    <a:lnTo>
                      <a:pt x="9" y="31"/>
                    </a:lnTo>
                    <a:lnTo>
                      <a:pt x="9" y="14"/>
                    </a:lnTo>
                    <a:lnTo>
                      <a:pt x="7"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1" name="Freeform 2007"/>
              <p:cNvSpPr>
                <a:spLocks/>
              </p:cNvSpPr>
              <p:nvPr/>
            </p:nvSpPr>
            <p:spPr bwMode="auto">
              <a:xfrm>
                <a:off x="5296" y="6792"/>
                <a:ext cx="12" cy="64"/>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4">
                    <a:moveTo>
                      <a:pt x="0" y="0"/>
                    </a:moveTo>
                    <a:lnTo>
                      <a:pt x="2" y="14"/>
                    </a:lnTo>
                    <a:lnTo>
                      <a:pt x="7" y="47"/>
                    </a:lnTo>
                    <a:lnTo>
                      <a:pt x="7" y="64"/>
                    </a:lnTo>
                    <a:lnTo>
                      <a:pt x="12" y="62"/>
                    </a:lnTo>
                    <a:lnTo>
                      <a:pt x="12"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2" name="Freeform 2008"/>
              <p:cNvSpPr>
                <a:spLocks/>
              </p:cNvSpPr>
              <p:nvPr/>
            </p:nvSpPr>
            <p:spPr bwMode="auto">
              <a:xfrm>
                <a:off x="5296" y="6792"/>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3" name="Freeform 2009"/>
              <p:cNvSpPr>
                <a:spLocks/>
              </p:cNvSpPr>
              <p:nvPr/>
            </p:nvSpPr>
            <p:spPr bwMode="auto">
              <a:xfrm>
                <a:off x="5294" y="6792"/>
                <a:ext cx="12" cy="64"/>
              </a:xfrm>
              <a:custGeom>
                <a:avLst/>
                <a:gdLst/>
                <a:ahLst/>
                <a:cxnLst>
                  <a:cxn ang="0">
                    <a:pos x="7" y="0"/>
                  </a:cxn>
                  <a:cxn ang="0">
                    <a:pos x="0" y="0"/>
                  </a:cxn>
                  <a:cxn ang="0">
                    <a:pos x="2" y="14"/>
                  </a:cxn>
                  <a:cxn ang="0">
                    <a:pos x="7" y="47"/>
                  </a:cxn>
                  <a:cxn ang="0">
                    <a:pos x="7" y="64"/>
                  </a:cxn>
                  <a:cxn ang="0">
                    <a:pos x="11" y="62"/>
                  </a:cxn>
                  <a:cxn ang="0">
                    <a:pos x="11" y="47"/>
                  </a:cxn>
                  <a:cxn ang="0">
                    <a:pos x="9" y="31"/>
                  </a:cxn>
                  <a:cxn ang="0">
                    <a:pos x="9" y="14"/>
                  </a:cxn>
                  <a:cxn ang="0">
                    <a:pos x="7" y="0"/>
                  </a:cxn>
                </a:cxnLst>
                <a:rect l="0" t="0" r="r" b="b"/>
                <a:pathLst>
                  <a:path w="12" h="64">
                    <a:moveTo>
                      <a:pt x="7" y="0"/>
                    </a:moveTo>
                    <a:lnTo>
                      <a:pt x="0" y="0"/>
                    </a:lnTo>
                    <a:lnTo>
                      <a:pt x="2" y="14"/>
                    </a:lnTo>
                    <a:lnTo>
                      <a:pt x="7" y="47"/>
                    </a:lnTo>
                    <a:lnTo>
                      <a:pt x="7" y="64"/>
                    </a:lnTo>
                    <a:lnTo>
                      <a:pt x="11" y="62"/>
                    </a:lnTo>
                    <a:lnTo>
                      <a:pt x="11" y="47"/>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4" name="Freeform 2010"/>
              <p:cNvSpPr>
                <a:spLocks/>
              </p:cNvSpPr>
              <p:nvPr/>
            </p:nvSpPr>
            <p:spPr bwMode="auto">
              <a:xfrm>
                <a:off x="5294" y="6792"/>
                <a:ext cx="10" cy="64"/>
              </a:xfrm>
              <a:custGeom>
                <a:avLst/>
                <a:gdLst/>
                <a:ahLst/>
                <a:cxnLst>
                  <a:cxn ang="0">
                    <a:pos x="2" y="14"/>
                  </a:cxn>
                  <a:cxn ang="0">
                    <a:pos x="4" y="31"/>
                  </a:cxn>
                  <a:cxn ang="0">
                    <a:pos x="4" y="47"/>
                  </a:cxn>
                  <a:cxn ang="0">
                    <a:pos x="7" y="64"/>
                  </a:cxn>
                  <a:cxn ang="0">
                    <a:pos x="9" y="62"/>
                  </a:cxn>
                  <a:cxn ang="0">
                    <a:pos x="9" y="31"/>
                  </a:cxn>
                  <a:cxn ang="0">
                    <a:pos x="7" y="14"/>
                  </a:cxn>
                  <a:cxn ang="0">
                    <a:pos x="4" y="0"/>
                  </a:cxn>
                  <a:cxn ang="0">
                    <a:pos x="0" y="0"/>
                  </a:cxn>
                  <a:cxn ang="0">
                    <a:pos x="2" y="14"/>
                  </a:cxn>
                </a:cxnLst>
                <a:rect l="0" t="0" r="r" b="b"/>
                <a:pathLst>
                  <a:path w="10" h="64">
                    <a:moveTo>
                      <a:pt x="2" y="14"/>
                    </a:moveTo>
                    <a:lnTo>
                      <a:pt x="4" y="31"/>
                    </a:lnTo>
                    <a:lnTo>
                      <a:pt x="4" y="47"/>
                    </a:lnTo>
                    <a:lnTo>
                      <a:pt x="7" y="64"/>
                    </a:lnTo>
                    <a:lnTo>
                      <a:pt x="9" y="62"/>
                    </a:lnTo>
                    <a:lnTo>
                      <a:pt x="9" y="31"/>
                    </a:lnTo>
                    <a:lnTo>
                      <a:pt x="7" y="14"/>
                    </a:lnTo>
                    <a:lnTo>
                      <a:pt x="4" y="0"/>
                    </a:lnTo>
                    <a:lnTo>
                      <a:pt x="0" y="0"/>
                    </a:lnTo>
                    <a:lnTo>
                      <a:pt x="2" y="1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5" name="Freeform 2011"/>
              <p:cNvSpPr>
                <a:spLocks/>
              </p:cNvSpPr>
              <p:nvPr/>
            </p:nvSpPr>
            <p:spPr bwMode="auto">
              <a:xfrm>
                <a:off x="5304" y="6645"/>
                <a:ext cx="211" cy="233"/>
              </a:xfrm>
              <a:custGeom>
                <a:avLst/>
                <a:gdLst/>
                <a:ahLst/>
                <a:cxnLst>
                  <a:cxn ang="0">
                    <a:pos x="211" y="213"/>
                  </a:cxn>
                  <a:cxn ang="0">
                    <a:pos x="208" y="12"/>
                  </a:cxn>
                  <a:cxn ang="0">
                    <a:pos x="52" y="0"/>
                  </a:cxn>
                  <a:cxn ang="0">
                    <a:pos x="0" y="4"/>
                  </a:cxn>
                  <a:cxn ang="0">
                    <a:pos x="0" y="216"/>
                  </a:cxn>
                  <a:cxn ang="0">
                    <a:pos x="12" y="216"/>
                  </a:cxn>
                  <a:cxn ang="0">
                    <a:pos x="12" y="223"/>
                  </a:cxn>
                  <a:cxn ang="0">
                    <a:pos x="52" y="232"/>
                  </a:cxn>
                  <a:cxn ang="0">
                    <a:pos x="187" y="213"/>
                  </a:cxn>
                  <a:cxn ang="0">
                    <a:pos x="211" y="213"/>
                  </a:cxn>
                </a:cxnLst>
                <a:rect l="0" t="0" r="r" b="b"/>
                <a:pathLst>
                  <a:path w="211" h="233">
                    <a:moveTo>
                      <a:pt x="211" y="213"/>
                    </a:moveTo>
                    <a:lnTo>
                      <a:pt x="208" y="12"/>
                    </a:lnTo>
                    <a:lnTo>
                      <a:pt x="52" y="0"/>
                    </a:lnTo>
                    <a:lnTo>
                      <a:pt x="0" y="4"/>
                    </a:lnTo>
                    <a:lnTo>
                      <a:pt x="0" y="216"/>
                    </a:lnTo>
                    <a:lnTo>
                      <a:pt x="12" y="216"/>
                    </a:lnTo>
                    <a:lnTo>
                      <a:pt x="12" y="223"/>
                    </a:lnTo>
                    <a:lnTo>
                      <a:pt x="52" y="232"/>
                    </a:lnTo>
                    <a:lnTo>
                      <a:pt x="187" y="213"/>
                    </a:lnTo>
                    <a:lnTo>
                      <a:pt x="211"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6" name="Freeform 2012"/>
              <p:cNvSpPr>
                <a:spLocks/>
              </p:cNvSpPr>
              <p:nvPr/>
            </p:nvSpPr>
            <p:spPr bwMode="auto">
              <a:xfrm>
                <a:off x="5366" y="6600"/>
                <a:ext cx="326" cy="300"/>
              </a:xfrm>
              <a:custGeom>
                <a:avLst/>
                <a:gdLst/>
                <a:ahLst/>
                <a:cxnLst>
                  <a:cxn ang="0">
                    <a:pos x="321" y="213"/>
                  </a:cxn>
                  <a:cxn ang="0">
                    <a:pos x="323" y="180"/>
                  </a:cxn>
                  <a:cxn ang="0">
                    <a:pos x="326" y="143"/>
                  </a:cxn>
                  <a:cxn ang="0">
                    <a:pos x="323" y="107"/>
                  </a:cxn>
                  <a:cxn ang="0">
                    <a:pos x="252" y="50"/>
                  </a:cxn>
                  <a:cxn ang="0">
                    <a:pos x="244" y="36"/>
                  </a:cxn>
                  <a:cxn ang="0">
                    <a:pos x="235" y="23"/>
                  </a:cxn>
                  <a:cxn ang="0">
                    <a:pos x="223" y="14"/>
                  </a:cxn>
                  <a:cxn ang="0">
                    <a:pos x="216" y="9"/>
                  </a:cxn>
                  <a:cxn ang="0">
                    <a:pos x="206" y="7"/>
                  </a:cxn>
                  <a:cxn ang="0">
                    <a:pos x="194" y="4"/>
                  </a:cxn>
                  <a:cxn ang="0">
                    <a:pos x="175" y="0"/>
                  </a:cxn>
                  <a:cxn ang="0">
                    <a:pos x="158" y="2"/>
                  </a:cxn>
                  <a:cxn ang="0">
                    <a:pos x="143" y="4"/>
                  </a:cxn>
                  <a:cxn ang="0">
                    <a:pos x="132" y="7"/>
                  </a:cxn>
                  <a:cxn ang="0">
                    <a:pos x="117" y="9"/>
                  </a:cxn>
                  <a:cxn ang="0">
                    <a:pos x="100" y="12"/>
                  </a:cxn>
                  <a:cxn ang="0">
                    <a:pos x="83" y="14"/>
                  </a:cxn>
                  <a:cxn ang="0">
                    <a:pos x="74" y="16"/>
                  </a:cxn>
                  <a:cxn ang="0">
                    <a:pos x="57" y="19"/>
                  </a:cxn>
                  <a:cxn ang="0">
                    <a:pos x="48" y="21"/>
                  </a:cxn>
                  <a:cxn ang="0">
                    <a:pos x="38" y="23"/>
                  </a:cxn>
                  <a:cxn ang="0">
                    <a:pos x="26" y="26"/>
                  </a:cxn>
                  <a:cxn ang="0">
                    <a:pos x="16" y="28"/>
                  </a:cxn>
                  <a:cxn ang="0">
                    <a:pos x="7" y="52"/>
                  </a:cxn>
                  <a:cxn ang="0">
                    <a:pos x="2" y="98"/>
                  </a:cxn>
                  <a:cxn ang="0">
                    <a:pos x="0" y="160"/>
                  </a:cxn>
                  <a:cxn ang="0">
                    <a:pos x="2" y="208"/>
                  </a:cxn>
                  <a:cxn ang="0">
                    <a:pos x="16" y="237"/>
                  </a:cxn>
                  <a:cxn ang="0">
                    <a:pos x="23" y="240"/>
                  </a:cxn>
                  <a:cxn ang="0">
                    <a:pos x="31" y="242"/>
                  </a:cxn>
                  <a:cxn ang="0">
                    <a:pos x="40" y="244"/>
                  </a:cxn>
                  <a:cxn ang="0">
                    <a:pos x="52" y="247"/>
                  </a:cxn>
                  <a:cxn ang="0">
                    <a:pos x="64" y="249"/>
                  </a:cxn>
                  <a:cxn ang="0">
                    <a:pos x="88" y="266"/>
                  </a:cxn>
                  <a:cxn ang="0">
                    <a:pos x="62" y="278"/>
                  </a:cxn>
                  <a:cxn ang="0">
                    <a:pos x="60" y="287"/>
                  </a:cxn>
                  <a:cxn ang="0">
                    <a:pos x="69" y="290"/>
                  </a:cxn>
                  <a:cxn ang="0">
                    <a:pos x="81" y="292"/>
                  </a:cxn>
                  <a:cxn ang="0">
                    <a:pos x="136" y="295"/>
                  </a:cxn>
                  <a:cxn ang="0">
                    <a:pos x="232" y="287"/>
                  </a:cxn>
                  <a:cxn ang="0">
                    <a:pos x="249" y="276"/>
                  </a:cxn>
                  <a:cxn ang="0">
                    <a:pos x="247" y="266"/>
                  </a:cxn>
                  <a:cxn ang="0">
                    <a:pos x="237" y="261"/>
                  </a:cxn>
                  <a:cxn ang="0">
                    <a:pos x="225" y="254"/>
                  </a:cxn>
                  <a:cxn ang="0">
                    <a:pos x="254" y="240"/>
                  </a:cxn>
                </a:cxnLst>
                <a:rect l="0" t="0" r="r" b="b"/>
                <a:pathLst>
                  <a:path w="326" h="300">
                    <a:moveTo>
                      <a:pt x="319" y="227"/>
                    </a:moveTo>
                    <a:lnTo>
                      <a:pt x="321" y="213"/>
                    </a:lnTo>
                    <a:lnTo>
                      <a:pt x="323" y="196"/>
                    </a:lnTo>
                    <a:lnTo>
                      <a:pt x="323" y="180"/>
                    </a:lnTo>
                    <a:lnTo>
                      <a:pt x="326" y="163"/>
                    </a:lnTo>
                    <a:lnTo>
                      <a:pt x="326" y="143"/>
                    </a:lnTo>
                    <a:lnTo>
                      <a:pt x="323" y="124"/>
                    </a:lnTo>
                    <a:lnTo>
                      <a:pt x="323" y="107"/>
                    </a:lnTo>
                    <a:lnTo>
                      <a:pt x="321" y="91"/>
                    </a:lnTo>
                    <a:lnTo>
                      <a:pt x="252" y="50"/>
                    </a:lnTo>
                    <a:lnTo>
                      <a:pt x="247" y="43"/>
                    </a:lnTo>
                    <a:lnTo>
                      <a:pt x="244" y="36"/>
                    </a:lnTo>
                    <a:lnTo>
                      <a:pt x="242" y="31"/>
                    </a:lnTo>
                    <a:lnTo>
                      <a:pt x="235" y="23"/>
                    </a:lnTo>
                    <a:lnTo>
                      <a:pt x="232" y="19"/>
                    </a:lnTo>
                    <a:lnTo>
                      <a:pt x="223" y="14"/>
                    </a:lnTo>
                    <a:lnTo>
                      <a:pt x="220" y="12"/>
                    </a:lnTo>
                    <a:lnTo>
                      <a:pt x="216" y="9"/>
                    </a:lnTo>
                    <a:lnTo>
                      <a:pt x="211" y="9"/>
                    </a:lnTo>
                    <a:lnTo>
                      <a:pt x="206" y="7"/>
                    </a:lnTo>
                    <a:lnTo>
                      <a:pt x="199" y="4"/>
                    </a:lnTo>
                    <a:lnTo>
                      <a:pt x="194" y="4"/>
                    </a:lnTo>
                    <a:lnTo>
                      <a:pt x="180" y="0"/>
                    </a:lnTo>
                    <a:lnTo>
                      <a:pt x="175" y="0"/>
                    </a:lnTo>
                    <a:lnTo>
                      <a:pt x="170" y="2"/>
                    </a:lnTo>
                    <a:lnTo>
                      <a:pt x="158" y="2"/>
                    </a:lnTo>
                    <a:lnTo>
                      <a:pt x="153" y="4"/>
                    </a:lnTo>
                    <a:lnTo>
                      <a:pt x="143" y="4"/>
                    </a:lnTo>
                    <a:lnTo>
                      <a:pt x="136" y="7"/>
                    </a:lnTo>
                    <a:lnTo>
                      <a:pt x="132" y="7"/>
                    </a:lnTo>
                    <a:lnTo>
                      <a:pt x="127" y="9"/>
                    </a:lnTo>
                    <a:lnTo>
                      <a:pt x="117" y="9"/>
                    </a:lnTo>
                    <a:lnTo>
                      <a:pt x="110" y="12"/>
                    </a:lnTo>
                    <a:lnTo>
                      <a:pt x="100" y="12"/>
                    </a:lnTo>
                    <a:lnTo>
                      <a:pt x="96" y="14"/>
                    </a:lnTo>
                    <a:lnTo>
                      <a:pt x="83" y="14"/>
                    </a:lnTo>
                    <a:lnTo>
                      <a:pt x="79" y="16"/>
                    </a:lnTo>
                    <a:lnTo>
                      <a:pt x="74" y="16"/>
                    </a:lnTo>
                    <a:lnTo>
                      <a:pt x="69" y="19"/>
                    </a:lnTo>
                    <a:lnTo>
                      <a:pt x="57" y="19"/>
                    </a:lnTo>
                    <a:lnTo>
                      <a:pt x="52" y="21"/>
                    </a:lnTo>
                    <a:lnTo>
                      <a:pt x="48" y="21"/>
                    </a:lnTo>
                    <a:lnTo>
                      <a:pt x="43" y="23"/>
                    </a:lnTo>
                    <a:lnTo>
                      <a:pt x="38" y="23"/>
                    </a:lnTo>
                    <a:lnTo>
                      <a:pt x="31" y="26"/>
                    </a:lnTo>
                    <a:lnTo>
                      <a:pt x="26" y="26"/>
                    </a:lnTo>
                    <a:lnTo>
                      <a:pt x="21" y="28"/>
                    </a:lnTo>
                    <a:lnTo>
                      <a:pt x="16" y="28"/>
                    </a:lnTo>
                    <a:lnTo>
                      <a:pt x="12" y="31"/>
                    </a:lnTo>
                    <a:lnTo>
                      <a:pt x="7" y="52"/>
                    </a:lnTo>
                    <a:lnTo>
                      <a:pt x="4" y="74"/>
                    </a:lnTo>
                    <a:lnTo>
                      <a:pt x="2" y="98"/>
                    </a:lnTo>
                    <a:lnTo>
                      <a:pt x="0" y="117"/>
                    </a:lnTo>
                    <a:lnTo>
                      <a:pt x="0" y="160"/>
                    </a:lnTo>
                    <a:lnTo>
                      <a:pt x="2" y="184"/>
                    </a:lnTo>
                    <a:lnTo>
                      <a:pt x="2" y="208"/>
                    </a:lnTo>
                    <a:lnTo>
                      <a:pt x="7" y="232"/>
                    </a:lnTo>
                    <a:lnTo>
                      <a:pt x="16" y="237"/>
                    </a:lnTo>
                    <a:lnTo>
                      <a:pt x="19" y="240"/>
                    </a:lnTo>
                    <a:lnTo>
                      <a:pt x="23" y="240"/>
                    </a:lnTo>
                    <a:lnTo>
                      <a:pt x="28" y="242"/>
                    </a:lnTo>
                    <a:lnTo>
                      <a:pt x="31" y="242"/>
                    </a:lnTo>
                    <a:lnTo>
                      <a:pt x="36" y="244"/>
                    </a:lnTo>
                    <a:lnTo>
                      <a:pt x="40" y="244"/>
                    </a:lnTo>
                    <a:lnTo>
                      <a:pt x="43" y="247"/>
                    </a:lnTo>
                    <a:lnTo>
                      <a:pt x="52" y="247"/>
                    </a:lnTo>
                    <a:lnTo>
                      <a:pt x="57" y="249"/>
                    </a:lnTo>
                    <a:lnTo>
                      <a:pt x="64" y="249"/>
                    </a:lnTo>
                    <a:lnTo>
                      <a:pt x="79" y="259"/>
                    </a:lnTo>
                    <a:lnTo>
                      <a:pt x="88" y="266"/>
                    </a:lnTo>
                    <a:lnTo>
                      <a:pt x="76" y="273"/>
                    </a:lnTo>
                    <a:lnTo>
                      <a:pt x="62" y="278"/>
                    </a:lnTo>
                    <a:lnTo>
                      <a:pt x="55" y="283"/>
                    </a:lnTo>
                    <a:lnTo>
                      <a:pt x="60" y="287"/>
                    </a:lnTo>
                    <a:lnTo>
                      <a:pt x="64" y="290"/>
                    </a:lnTo>
                    <a:lnTo>
                      <a:pt x="69" y="290"/>
                    </a:lnTo>
                    <a:lnTo>
                      <a:pt x="74" y="292"/>
                    </a:lnTo>
                    <a:lnTo>
                      <a:pt x="81" y="292"/>
                    </a:lnTo>
                    <a:lnTo>
                      <a:pt x="86" y="295"/>
                    </a:lnTo>
                    <a:lnTo>
                      <a:pt x="136" y="295"/>
                    </a:lnTo>
                    <a:lnTo>
                      <a:pt x="199" y="300"/>
                    </a:lnTo>
                    <a:lnTo>
                      <a:pt x="232" y="287"/>
                    </a:lnTo>
                    <a:lnTo>
                      <a:pt x="242" y="283"/>
                    </a:lnTo>
                    <a:lnTo>
                      <a:pt x="249" y="276"/>
                    </a:lnTo>
                    <a:lnTo>
                      <a:pt x="249" y="271"/>
                    </a:lnTo>
                    <a:lnTo>
                      <a:pt x="247" y="266"/>
                    </a:lnTo>
                    <a:lnTo>
                      <a:pt x="242" y="263"/>
                    </a:lnTo>
                    <a:lnTo>
                      <a:pt x="237" y="261"/>
                    </a:lnTo>
                    <a:lnTo>
                      <a:pt x="235" y="259"/>
                    </a:lnTo>
                    <a:lnTo>
                      <a:pt x="225" y="254"/>
                    </a:lnTo>
                    <a:lnTo>
                      <a:pt x="218" y="254"/>
                    </a:lnTo>
                    <a:lnTo>
                      <a:pt x="254" y="240"/>
                    </a:lnTo>
                    <a:lnTo>
                      <a:pt x="319" y="22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7" name="Freeform 2013"/>
              <p:cNvSpPr>
                <a:spLocks/>
              </p:cNvSpPr>
              <p:nvPr/>
            </p:nvSpPr>
            <p:spPr bwMode="auto">
              <a:xfrm>
                <a:off x="5565" y="6604"/>
                <a:ext cx="5" cy="228"/>
              </a:xfrm>
              <a:custGeom>
                <a:avLst/>
                <a:gdLst/>
                <a:ahLst/>
                <a:cxnLst>
                  <a:cxn ang="0">
                    <a:pos x="2" y="0"/>
                  </a:cxn>
                  <a:cxn ang="0">
                    <a:pos x="0" y="36"/>
                  </a:cxn>
                  <a:cxn ang="0">
                    <a:pos x="0" y="194"/>
                  </a:cxn>
                  <a:cxn ang="0">
                    <a:pos x="2" y="227"/>
                  </a:cxn>
                  <a:cxn ang="0">
                    <a:pos x="4" y="227"/>
                  </a:cxn>
                  <a:cxn ang="0">
                    <a:pos x="2" y="177"/>
                  </a:cxn>
                  <a:cxn ang="0">
                    <a:pos x="2" y="127"/>
                  </a:cxn>
                  <a:cxn ang="0">
                    <a:pos x="4" y="71"/>
                  </a:cxn>
                  <a:cxn ang="0">
                    <a:pos x="4" y="2"/>
                  </a:cxn>
                  <a:cxn ang="0">
                    <a:pos x="2" y="0"/>
                  </a:cxn>
                </a:cxnLst>
                <a:rect l="0" t="0" r="r" b="b"/>
                <a:pathLst>
                  <a:path w="5" h="228">
                    <a:moveTo>
                      <a:pt x="2" y="0"/>
                    </a:moveTo>
                    <a:lnTo>
                      <a:pt x="0" y="36"/>
                    </a:lnTo>
                    <a:lnTo>
                      <a:pt x="0" y="194"/>
                    </a:lnTo>
                    <a:lnTo>
                      <a:pt x="2" y="227"/>
                    </a:lnTo>
                    <a:lnTo>
                      <a:pt x="4" y="227"/>
                    </a:lnTo>
                    <a:lnTo>
                      <a:pt x="2" y="177"/>
                    </a:lnTo>
                    <a:lnTo>
                      <a:pt x="2" y="127"/>
                    </a:lnTo>
                    <a:lnTo>
                      <a:pt x="4" y="71"/>
                    </a:lnTo>
                    <a:lnTo>
                      <a:pt x="4" y="2"/>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8" name="Freeform 2014"/>
              <p:cNvSpPr>
                <a:spLocks/>
              </p:cNvSpPr>
              <p:nvPr/>
            </p:nvSpPr>
            <p:spPr bwMode="auto">
              <a:xfrm>
                <a:off x="5566" y="6604"/>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9" name="Freeform 2015"/>
              <p:cNvSpPr>
                <a:spLocks/>
              </p:cNvSpPr>
              <p:nvPr/>
            </p:nvSpPr>
            <p:spPr bwMode="auto">
              <a:xfrm>
                <a:off x="5563" y="6604"/>
                <a:ext cx="5" cy="228"/>
              </a:xfrm>
              <a:custGeom>
                <a:avLst/>
                <a:gdLst/>
                <a:ahLst/>
                <a:cxnLst>
                  <a:cxn ang="0">
                    <a:pos x="2" y="0"/>
                  </a:cxn>
                  <a:cxn ang="0">
                    <a:pos x="0" y="36"/>
                  </a:cxn>
                  <a:cxn ang="0">
                    <a:pos x="0" y="227"/>
                  </a:cxn>
                  <a:cxn ang="0">
                    <a:pos x="4" y="227"/>
                  </a:cxn>
                  <a:cxn ang="0">
                    <a:pos x="2" y="177"/>
                  </a:cxn>
                  <a:cxn ang="0">
                    <a:pos x="2" y="71"/>
                  </a:cxn>
                  <a:cxn ang="0">
                    <a:pos x="4" y="0"/>
                  </a:cxn>
                  <a:cxn ang="0">
                    <a:pos x="2" y="0"/>
                  </a:cxn>
                </a:cxnLst>
                <a:rect l="0" t="0" r="r" b="b"/>
                <a:pathLst>
                  <a:path w="5" h="228">
                    <a:moveTo>
                      <a:pt x="2" y="0"/>
                    </a:moveTo>
                    <a:lnTo>
                      <a:pt x="0" y="36"/>
                    </a:lnTo>
                    <a:lnTo>
                      <a:pt x="0" y="227"/>
                    </a:lnTo>
                    <a:lnTo>
                      <a:pt x="4" y="227"/>
                    </a:lnTo>
                    <a:lnTo>
                      <a:pt x="2" y="177"/>
                    </a:lnTo>
                    <a:lnTo>
                      <a:pt x="2" y="71"/>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0" name="Freeform 2016"/>
              <p:cNvSpPr>
                <a:spLocks/>
              </p:cNvSpPr>
              <p:nvPr/>
            </p:nvSpPr>
            <p:spPr bwMode="auto">
              <a:xfrm>
                <a:off x="5560" y="6604"/>
                <a:ext cx="5" cy="228"/>
              </a:xfrm>
              <a:custGeom>
                <a:avLst/>
                <a:gdLst/>
                <a:ahLst/>
                <a:cxnLst>
                  <a:cxn ang="0">
                    <a:pos x="4" y="0"/>
                  </a:cxn>
                  <a:cxn ang="0">
                    <a:pos x="2" y="0"/>
                  </a:cxn>
                  <a:cxn ang="0">
                    <a:pos x="2" y="36"/>
                  </a:cxn>
                  <a:cxn ang="0">
                    <a:pos x="0" y="115"/>
                  </a:cxn>
                  <a:cxn ang="0">
                    <a:pos x="0" y="191"/>
                  </a:cxn>
                  <a:cxn ang="0">
                    <a:pos x="2" y="227"/>
                  </a:cxn>
                  <a:cxn ang="0">
                    <a:pos x="4" y="227"/>
                  </a:cxn>
                  <a:cxn ang="0">
                    <a:pos x="4" y="0"/>
                  </a:cxn>
                </a:cxnLst>
                <a:rect l="0" t="0" r="r" b="b"/>
                <a:pathLst>
                  <a:path w="5" h="228">
                    <a:moveTo>
                      <a:pt x="4" y="0"/>
                    </a:moveTo>
                    <a:lnTo>
                      <a:pt x="2" y="0"/>
                    </a:lnTo>
                    <a:lnTo>
                      <a:pt x="2" y="36"/>
                    </a:lnTo>
                    <a:lnTo>
                      <a:pt x="0" y="115"/>
                    </a:lnTo>
                    <a:lnTo>
                      <a:pt x="0" y="191"/>
                    </a:lnTo>
                    <a:lnTo>
                      <a:pt x="2" y="227"/>
                    </a:lnTo>
                    <a:lnTo>
                      <a:pt x="4" y="227"/>
                    </a:lnTo>
                    <a:lnTo>
                      <a:pt x="4"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1" name="Freeform 2017"/>
              <p:cNvSpPr>
                <a:spLocks/>
              </p:cNvSpPr>
              <p:nvPr/>
            </p:nvSpPr>
            <p:spPr bwMode="auto">
              <a:xfrm>
                <a:off x="5560" y="6604"/>
                <a:ext cx="5" cy="228"/>
              </a:xfrm>
              <a:custGeom>
                <a:avLst/>
                <a:gdLst/>
                <a:ahLst/>
                <a:cxnLst>
                  <a:cxn ang="0">
                    <a:pos x="2" y="175"/>
                  </a:cxn>
                  <a:cxn ang="0">
                    <a:pos x="2" y="0"/>
                  </a:cxn>
                  <a:cxn ang="0">
                    <a:pos x="0" y="0"/>
                  </a:cxn>
                  <a:cxn ang="0">
                    <a:pos x="0" y="227"/>
                  </a:cxn>
                  <a:cxn ang="0">
                    <a:pos x="4" y="227"/>
                  </a:cxn>
                  <a:cxn ang="0">
                    <a:pos x="2" y="175"/>
                  </a:cxn>
                </a:cxnLst>
                <a:rect l="0" t="0" r="r" b="b"/>
                <a:pathLst>
                  <a:path w="5" h="228">
                    <a:moveTo>
                      <a:pt x="2" y="175"/>
                    </a:moveTo>
                    <a:lnTo>
                      <a:pt x="2" y="0"/>
                    </a:lnTo>
                    <a:lnTo>
                      <a:pt x="0" y="0"/>
                    </a:lnTo>
                    <a:lnTo>
                      <a:pt x="0" y="227"/>
                    </a:lnTo>
                    <a:lnTo>
                      <a:pt x="4" y="227"/>
                    </a:lnTo>
                    <a:lnTo>
                      <a:pt x="2" y="175"/>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2" name="Freeform 2018"/>
              <p:cNvSpPr>
                <a:spLocks/>
              </p:cNvSpPr>
              <p:nvPr/>
            </p:nvSpPr>
            <p:spPr bwMode="auto">
              <a:xfrm>
                <a:off x="5558" y="6604"/>
                <a:ext cx="5" cy="228"/>
              </a:xfrm>
              <a:custGeom>
                <a:avLst/>
                <a:gdLst/>
                <a:ahLst/>
                <a:cxnLst>
                  <a:cxn ang="0">
                    <a:pos x="2" y="175"/>
                  </a:cxn>
                  <a:cxn ang="0">
                    <a:pos x="2" y="127"/>
                  </a:cxn>
                  <a:cxn ang="0">
                    <a:pos x="4" y="69"/>
                  </a:cxn>
                  <a:cxn ang="0">
                    <a:pos x="4" y="0"/>
                  </a:cxn>
                  <a:cxn ang="0">
                    <a:pos x="2" y="0"/>
                  </a:cxn>
                  <a:cxn ang="0">
                    <a:pos x="2" y="36"/>
                  </a:cxn>
                  <a:cxn ang="0">
                    <a:pos x="0" y="112"/>
                  </a:cxn>
                  <a:cxn ang="0">
                    <a:pos x="0" y="191"/>
                  </a:cxn>
                  <a:cxn ang="0">
                    <a:pos x="2" y="227"/>
                  </a:cxn>
                  <a:cxn ang="0">
                    <a:pos x="4" y="227"/>
                  </a:cxn>
                  <a:cxn ang="0">
                    <a:pos x="2" y="175"/>
                  </a:cxn>
                </a:cxnLst>
                <a:rect l="0" t="0" r="r" b="b"/>
                <a:pathLst>
                  <a:path w="5" h="228">
                    <a:moveTo>
                      <a:pt x="2" y="175"/>
                    </a:moveTo>
                    <a:lnTo>
                      <a:pt x="2" y="127"/>
                    </a:lnTo>
                    <a:lnTo>
                      <a:pt x="4" y="69"/>
                    </a:lnTo>
                    <a:lnTo>
                      <a:pt x="4" y="0"/>
                    </a:lnTo>
                    <a:lnTo>
                      <a:pt x="2" y="0"/>
                    </a:lnTo>
                    <a:lnTo>
                      <a:pt x="2" y="36"/>
                    </a:lnTo>
                    <a:lnTo>
                      <a:pt x="0" y="112"/>
                    </a:lnTo>
                    <a:lnTo>
                      <a:pt x="0" y="191"/>
                    </a:lnTo>
                    <a:lnTo>
                      <a:pt x="2" y="227"/>
                    </a:lnTo>
                    <a:lnTo>
                      <a:pt x="4" y="227"/>
                    </a:lnTo>
                    <a:lnTo>
                      <a:pt x="2" y="17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3" name="Freeform 2019"/>
              <p:cNvSpPr>
                <a:spLocks/>
              </p:cNvSpPr>
              <p:nvPr/>
            </p:nvSpPr>
            <p:spPr bwMode="auto">
              <a:xfrm>
                <a:off x="5559" y="6604"/>
                <a:ext cx="0" cy="228"/>
              </a:xfrm>
              <a:custGeom>
                <a:avLst/>
                <a:gdLst/>
                <a:ahLst/>
                <a:cxnLst>
                  <a:cxn ang="0">
                    <a:pos x="0" y="0"/>
                  </a:cxn>
                  <a:cxn ang="0">
                    <a:pos x="0" y="227"/>
                  </a:cxn>
                </a:cxnLst>
                <a:rect l="0" t="0" r="r" b="b"/>
                <a:pathLst>
                  <a:path h="228">
                    <a:moveTo>
                      <a:pt x="0" y="0"/>
                    </a:moveTo>
                    <a:lnTo>
                      <a:pt x="0" y="227"/>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4" name="Freeform 2020"/>
              <p:cNvSpPr>
                <a:spLocks/>
              </p:cNvSpPr>
              <p:nvPr/>
            </p:nvSpPr>
            <p:spPr bwMode="auto">
              <a:xfrm>
                <a:off x="5556" y="6604"/>
                <a:ext cx="4" cy="226"/>
              </a:xfrm>
              <a:custGeom>
                <a:avLst/>
                <a:gdLst/>
                <a:ahLst/>
                <a:cxnLst>
                  <a:cxn ang="0">
                    <a:pos x="2" y="0"/>
                  </a:cxn>
                  <a:cxn ang="0">
                    <a:pos x="0" y="33"/>
                  </a:cxn>
                  <a:cxn ang="0">
                    <a:pos x="0" y="191"/>
                  </a:cxn>
                  <a:cxn ang="0">
                    <a:pos x="2" y="225"/>
                  </a:cxn>
                  <a:cxn ang="0">
                    <a:pos x="4" y="225"/>
                  </a:cxn>
                  <a:cxn ang="0">
                    <a:pos x="2" y="175"/>
                  </a:cxn>
                  <a:cxn ang="0">
                    <a:pos x="2" y="124"/>
                  </a:cxn>
                  <a:cxn ang="0">
                    <a:pos x="4" y="69"/>
                  </a:cxn>
                  <a:cxn ang="0">
                    <a:pos x="4" y="0"/>
                  </a:cxn>
                  <a:cxn ang="0">
                    <a:pos x="2" y="0"/>
                  </a:cxn>
                </a:cxnLst>
                <a:rect l="0" t="0" r="r" b="b"/>
                <a:pathLst>
                  <a:path w="4" h="226">
                    <a:moveTo>
                      <a:pt x="2" y="0"/>
                    </a:moveTo>
                    <a:lnTo>
                      <a:pt x="0" y="33"/>
                    </a:lnTo>
                    <a:lnTo>
                      <a:pt x="0" y="191"/>
                    </a:lnTo>
                    <a:lnTo>
                      <a:pt x="2" y="225"/>
                    </a:lnTo>
                    <a:lnTo>
                      <a:pt x="4" y="225"/>
                    </a:lnTo>
                    <a:lnTo>
                      <a:pt x="2" y="175"/>
                    </a:lnTo>
                    <a:lnTo>
                      <a:pt x="2" y="124"/>
                    </a:lnTo>
                    <a:lnTo>
                      <a:pt x="4" y="69"/>
                    </a:lnTo>
                    <a:lnTo>
                      <a:pt x="4" y="0"/>
                    </a:lnTo>
                    <a:lnTo>
                      <a:pt x="2"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5" name="Freeform 2021"/>
              <p:cNvSpPr>
                <a:spLocks/>
              </p:cNvSpPr>
              <p:nvPr/>
            </p:nvSpPr>
            <p:spPr bwMode="auto">
              <a:xfrm>
                <a:off x="5557" y="6604"/>
                <a:ext cx="0" cy="226"/>
              </a:xfrm>
              <a:custGeom>
                <a:avLst/>
                <a:gdLst/>
                <a:ahLst/>
                <a:cxnLst>
                  <a:cxn ang="0">
                    <a:pos x="0" y="0"/>
                  </a:cxn>
                  <a:cxn ang="0">
                    <a:pos x="0" y="225"/>
                  </a:cxn>
                </a:cxnLst>
                <a:rect l="0" t="0" r="r" b="b"/>
                <a:pathLst>
                  <a:path h="226">
                    <a:moveTo>
                      <a:pt x="0" y="0"/>
                    </a:moveTo>
                    <a:lnTo>
                      <a:pt x="0" y="225"/>
                    </a:lnTo>
                  </a:path>
                </a:pathLst>
              </a:custGeom>
              <a:noFill/>
              <a:ln w="2794">
                <a:solidFill>
                  <a:srgbClr val="553C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6" name="Freeform 2022"/>
              <p:cNvSpPr>
                <a:spLocks/>
              </p:cNvSpPr>
              <p:nvPr/>
            </p:nvSpPr>
            <p:spPr bwMode="auto">
              <a:xfrm>
                <a:off x="5553" y="6602"/>
                <a:ext cx="5" cy="228"/>
              </a:xfrm>
              <a:custGeom>
                <a:avLst/>
                <a:gdLst/>
                <a:ahLst/>
                <a:cxnLst>
                  <a:cxn ang="0">
                    <a:pos x="2" y="0"/>
                  </a:cxn>
                  <a:cxn ang="0">
                    <a:pos x="0" y="36"/>
                  </a:cxn>
                  <a:cxn ang="0">
                    <a:pos x="0" y="192"/>
                  </a:cxn>
                  <a:cxn ang="0">
                    <a:pos x="2" y="227"/>
                  </a:cxn>
                  <a:cxn ang="0">
                    <a:pos x="4" y="227"/>
                  </a:cxn>
                  <a:cxn ang="0">
                    <a:pos x="2" y="177"/>
                  </a:cxn>
                  <a:cxn ang="0">
                    <a:pos x="2" y="72"/>
                  </a:cxn>
                  <a:cxn ang="0">
                    <a:pos x="4" y="2"/>
                  </a:cxn>
                  <a:cxn ang="0">
                    <a:pos x="2" y="0"/>
                  </a:cxn>
                </a:cxnLst>
                <a:rect l="0" t="0" r="r" b="b"/>
                <a:pathLst>
                  <a:path w="5" h="228">
                    <a:moveTo>
                      <a:pt x="2" y="0"/>
                    </a:moveTo>
                    <a:lnTo>
                      <a:pt x="0" y="36"/>
                    </a:lnTo>
                    <a:lnTo>
                      <a:pt x="0" y="192"/>
                    </a:lnTo>
                    <a:lnTo>
                      <a:pt x="2" y="227"/>
                    </a:lnTo>
                    <a:lnTo>
                      <a:pt x="4" y="227"/>
                    </a:lnTo>
                    <a:lnTo>
                      <a:pt x="2" y="177"/>
                    </a:lnTo>
                    <a:lnTo>
                      <a:pt x="2" y="72"/>
                    </a:lnTo>
                    <a:lnTo>
                      <a:pt x="4" y="2"/>
                    </a:lnTo>
                    <a:lnTo>
                      <a:pt x="2"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7" name="Freeform 2023"/>
              <p:cNvSpPr>
                <a:spLocks/>
              </p:cNvSpPr>
              <p:nvPr/>
            </p:nvSpPr>
            <p:spPr bwMode="auto">
              <a:xfrm>
                <a:off x="5553" y="6602"/>
                <a:ext cx="3" cy="228"/>
              </a:xfrm>
              <a:custGeom>
                <a:avLst/>
                <a:gdLst/>
                <a:ahLst/>
                <a:cxnLst>
                  <a:cxn ang="0">
                    <a:pos x="0" y="0"/>
                  </a:cxn>
                  <a:cxn ang="0">
                    <a:pos x="0" y="227"/>
                  </a:cxn>
                  <a:cxn ang="0">
                    <a:pos x="2" y="227"/>
                  </a:cxn>
                  <a:cxn ang="0">
                    <a:pos x="2" y="2"/>
                  </a:cxn>
                  <a:cxn ang="0">
                    <a:pos x="0" y="0"/>
                  </a:cxn>
                </a:cxnLst>
                <a:rect l="0" t="0" r="r" b="b"/>
                <a:pathLst>
                  <a:path w="3" h="228">
                    <a:moveTo>
                      <a:pt x="0" y="0"/>
                    </a:moveTo>
                    <a:lnTo>
                      <a:pt x="0" y="227"/>
                    </a:lnTo>
                    <a:lnTo>
                      <a:pt x="2" y="227"/>
                    </a:lnTo>
                    <a:lnTo>
                      <a:pt x="2" y="2"/>
                    </a:lnTo>
                    <a:lnTo>
                      <a:pt x="0"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8" name="Freeform 2024"/>
              <p:cNvSpPr>
                <a:spLocks/>
              </p:cNvSpPr>
              <p:nvPr/>
            </p:nvSpPr>
            <p:spPr bwMode="auto">
              <a:xfrm>
                <a:off x="5551" y="6602"/>
                <a:ext cx="5" cy="228"/>
              </a:xfrm>
              <a:custGeom>
                <a:avLst/>
                <a:gdLst/>
                <a:ahLst/>
                <a:cxnLst>
                  <a:cxn ang="0">
                    <a:pos x="2" y="0"/>
                  </a:cxn>
                  <a:cxn ang="0">
                    <a:pos x="0" y="36"/>
                  </a:cxn>
                  <a:cxn ang="0">
                    <a:pos x="0" y="227"/>
                  </a:cxn>
                  <a:cxn ang="0">
                    <a:pos x="4" y="227"/>
                  </a:cxn>
                  <a:cxn ang="0">
                    <a:pos x="2" y="177"/>
                  </a:cxn>
                  <a:cxn ang="0">
                    <a:pos x="2" y="72"/>
                  </a:cxn>
                  <a:cxn ang="0">
                    <a:pos x="4" y="2"/>
                  </a:cxn>
                  <a:cxn ang="0">
                    <a:pos x="2" y="0"/>
                  </a:cxn>
                </a:cxnLst>
                <a:rect l="0" t="0" r="r" b="b"/>
                <a:pathLst>
                  <a:path w="5" h="228">
                    <a:moveTo>
                      <a:pt x="2" y="0"/>
                    </a:moveTo>
                    <a:lnTo>
                      <a:pt x="0" y="36"/>
                    </a:lnTo>
                    <a:lnTo>
                      <a:pt x="0" y="227"/>
                    </a:lnTo>
                    <a:lnTo>
                      <a:pt x="4" y="227"/>
                    </a:lnTo>
                    <a:lnTo>
                      <a:pt x="2" y="177"/>
                    </a:lnTo>
                    <a:lnTo>
                      <a:pt x="2" y="72"/>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9" name="Freeform 2025"/>
              <p:cNvSpPr>
                <a:spLocks/>
              </p:cNvSpPr>
              <p:nvPr/>
            </p:nvSpPr>
            <p:spPr bwMode="auto">
              <a:xfrm>
                <a:off x="5568" y="6607"/>
                <a:ext cx="4" cy="225"/>
              </a:xfrm>
              <a:custGeom>
                <a:avLst/>
                <a:gdLst/>
                <a:ahLst/>
                <a:cxnLst>
                  <a:cxn ang="0">
                    <a:pos x="2" y="0"/>
                  </a:cxn>
                  <a:cxn ang="0">
                    <a:pos x="0" y="33"/>
                  </a:cxn>
                  <a:cxn ang="0">
                    <a:pos x="0" y="191"/>
                  </a:cxn>
                  <a:cxn ang="0">
                    <a:pos x="2" y="225"/>
                  </a:cxn>
                  <a:cxn ang="0">
                    <a:pos x="4" y="225"/>
                  </a:cxn>
                  <a:cxn ang="0">
                    <a:pos x="2" y="175"/>
                  </a:cxn>
                  <a:cxn ang="0">
                    <a:pos x="2" y="69"/>
                  </a:cxn>
                  <a:cxn ang="0">
                    <a:pos x="4" y="0"/>
                  </a:cxn>
                  <a:cxn ang="0">
                    <a:pos x="2" y="0"/>
                  </a:cxn>
                </a:cxnLst>
                <a:rect l="0" t="0" r="r" b="b"/>
                <a:pathLst>
                  <a:path w="4" h="225">
                    <a:moveTo>
                      <a:pt x="2" y="0"/>
                    </a:moveTo>
                    <a:lnTo>
                      <a:pt x="0" y="33"/>
                    </a:lnTo>
                    <a:lnTo>
                      <a:pt x="0" y="191"/>
                    </a:lnTo>
                    <a:lnTo>
                      <a:pt x="2" y="225"/>
                    </a:lnTo>
                    <a:lnTo>
                      <a:pt x="4" y="225"/>
                    </a:lnTo>
                    <a:lnTo>
                      <a:pt x="2" y="175"/>
                    </a:lnTo>
                    <a:lnTo>
                      <a:pt x="2" y="69"/>
                    </a:lnTo>
                    <a:lnTo>
                      <a:pt x="4" y="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0" name="Freeform 2026"/>
              <p:cNvSpPr>
                <a:spLocks/>
              </p:cNvSpPr>
              <p:nvPr/>
            </p:nvSpPr>
            <p:spPr bwMode="auto">
              <a:xfrm>
                <a:off x="5304" y="6645"/>
                <a:ext cx="52" cy="228"/>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2" h="228">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1" name="Freeform 2027"/>
              <p:cNvSpPr>
                <a:spLocks/>
              </p:cNvSpPr>
              <p:nvPr/>
            </p:nvSpPr>
            <p:spPr bwMode="auto">
              <a:xfrm>
                <a:off x="5304" y="6645"/>
                <a:ext cx="52" cy="211"/>
              </a:xfrm>
              <a:custGeom>
                <a:avLst/>
                <a:gdLst/>
                <a:ahLst/>
                <a:cxnLst>
                  <a:cxn ang="0">
                    <a:pos x="9" y="211"/>
                  </a:cxn>
                  <a:cxn ang="0">
                    <a:pos x="52" y="211"/>
                  </a:cxn>
                  <a:cxn ang="0">
                    <a:pos x="52" y="0"/>
                  </a:cxn>
                  <a:cxn ang="0">
                    <a:pos x="38" y="0"/>
                  </a:cxn>
                  <a:cxn ang="0">
                    <a:pos x="36" y="2"/>
                  </a:cxn>
                  <a:cxn ang="0">
                    <a:pos x="16" y="2"/>
                  </a:cxn>
                  <a:cxn ang="0">
                    <a:pos x="12" y="4"/>
                  </a:cxn>
                  <a:cxn ang="0">
                    <a:pos x="0" y="4"/>
                  </a:cxn>
                  <a:cxn ang="0">
                    <a:pos x="0" y="201"/>
                  </a:cxn>
                  <a:cxn ang="0">
                    <a:pos x="7" y="201"/>
                  </a:cxn>
                  <a:cxn ang="0">
                    <a:pos x="9" y="204"/>
                  </a:cxn>
                  <a:cxn ang="0">
                    <a:pos x="9" y="211"/>
                  </a:cxn>
                </a:cxnLst>
                <a:rect l="0" t="0" r="r" b="b"/>
                <a:pathLst>
                  <a:path w="52" h="211">
                    <a:moveTo>
                      <a:pt x="9" y="211"/>
                    </a:moveTo>
                    <a:lnTo>
                      <a:pt x="52" y="211"/>
                    </a:lnTo>
                    <a:lnTo>
                      <a:pt x="52" y="0"/>
                    </a:lnTo>
                    <a:lnTo>
                      <a:pt x="38" y="0"/>
                    </a:lnTo>
                    <a:lnTo>
                      <a:pt x="36" y="2"/>
                    </a:lnTo>
                    <a:lnTo>
                      <a:pt x="16" y="2"/>
                    </a:lnTo>
                    <a:lnTo>
                      <a:pt x="12" y="4"/>
                    </a:lnTo>
                    <a:lnTo>
                      <a:pt x="0" y="4"/>
                    </a:lnTo>
                    <a:lnTo>
                      <a:pt x="0" y="201"/>
                    </a:lnTo>
                    <a:lnTo>
                      <a:pt x="7" y="201"/>
                    </a:lnTo>
                    <a:lnTo>
                      <a:pt x="9" y="204"/>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2" name="Freeform 2028"/>
              <p:cNvSpPr>
                <a:spLocks/>
              </p:cNvSpPr>
              <p:nvPr/>
            </p:nvSpPr>
            <p:spPr bwMode="auto">
              <a:xfrm>
                <a:off x="5304" y="6645"/>
                <a:ext cx="52" cy="195"/>
              </a:xfrm>
              <a:custGeom>
                <a:avLst/>
                <a:gdLst/>
                <a:ahLst/>
                <a:cxnLst>
                  <a:cxn ang="0">
                    <a:pos x="38" y="2"/>
                  </a:cxn>
                  <a:cxn ang="0">
                    <a:pos x="16" y="2"/>
                  </a:cxn>
                  <a:cxn ang="0">
                    <a:pos x="12" y="4"/>
                  </a:cxn>
                  <a:cxn ang="0">
                    <a:pos x="0" y="4"/>
                  </a:cxn>
                  <a:cxn ang="0">
                    <a:pos x="0" y="187"/>
                  </a:cxn>
                  <a:cxn ang="0">
                    <a:pos x="9" y="187"/>
                  </a:cxn>
                  <a:cxn ang="0">
                    <a:pos x="9" y="194"/>
                  </a:cxn>
                  <a:cxn ang="0">
                    <a:pos x="52" y="194"/>
                  </a:cxn>
                  <a:cxn ang="0">
                    <a:pos x="52" y="0"/>
                  </a:cxn>
                  <a:cxn ang="0">
                    <a:pos x="43" y="0"/>
                  </a:cxn>
                  <a:cxn ang="0">
                    <a:pos x="38" y="2"/>
                  </a:cxn>
                </a:cxnLst>
                <a:rect l="0" t="0" r="r" b="b"/>
                <a:pathLst>
                  <a:path w="52" h="195">
                    <a:moveTo>
                      <a:pt x="38" y="2"/>
                    </a:moveTo>
                    <a:lnTo>
                      <a:pt x="16" y="2"/>
                    </a:lnTo>
                    <a:lnTo>
                      <a:pt x="12"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3" name="Freeform 2029"/>
              <p:cNvSpPr>
                <a:spLocks/>
              </p:cNvSpPr>
              <p:nvPr/>
            </p:nvSpPr>
            <p:spPr bwMode="auto">
              <a:xfrm>
                <a:off x="5304" y="6645"/>
                <a:ext cx="52" cy="178"/>
              </a:xfrm>
              <a:custGeom>
                <a:avLst/>
                <a:gdLst/>
                <a:ahLst/>
                <a:cxnLst>
                  <a:cxn ang="0">
                    <a:pos x="9" y="177"/>
                  </a:cxn>
                  <a:cxn ang="0">
                    <a:pos x="52" y="177"/>
                  </a:cxn>
                  <a:cxn ang="0">
                    <a:pos x="52" y="0"/>
                  </a:cxn>
                  <a:cxn ang="0">
                    <a:pos x="43" y="0"/>
                  </a:cxn>
                  <a:cxn ang="0">
                    <a:pos x="38" y="2"/>
                  </a:cxn>
                  <a:cxn ang="0">
                    <a:pos x="16" y="2"/>
                  </a:cxn>
                  <a:cxn ang="0">
                    <a:pos x="12" y="4"/>
                  </a:cxn>
                  <a:cxn ang="0">
                    <a:pos x="0" y="4"/>
                  </a:cxn>
                  <a:cxn ang="0">
                    <a:pos x="0" y="170"/>
                  </a:cxn>
                  <a:cxn ang="0">
                    <a:pos x="7" y="170"/>
                  </a:cxn>
                  <a:cxn ang="0">
                    <a:pos x="9" y="172"/>
                  </a:cxn>
                  <a:cxn ang="0">
                    <a:pos x="9" y="177"/>
                  </a:cxn>
                </a:cxnLst>
                <a:rect l="0" t="0" r="r" b="b"/>
                <a:pathLst>
                  <a:path w="52" h="178">
                    <a:moveTo>
                      <a:pt x="9" y="177"/>
                    </a:moveTo>
                    <a:lnTo>
                      <a:pt x="52" y="177"/>
                    </a:lnTo>
                    <a:lnTo>
                      <a:pt x="52" y="0"/>
                    </a:lnTo>
                    <a:lnTo>
                      <a:pt x="43" y="0"/>
                    </a:lnTo>
                    <a:lnTo>
                      <a:pt x="38" y="2"/>
                    </a:lnTo>
                    <a:lnTo>
                      <a:pt x="16" y="2"/>
                    </a:lnTo>
                    <a:lnTo>
                      <a:pt x="12" y="4"/>
                    </a:lnTo>
                    <a:lnTo>
                      <a:pt x="0" y="4"/>
                    </a:lnTo>
                    <a:lnTo>
                      <a:pt x="0" y="170"/>
                    </a:lnTo>
                    <a:lnTo>
                      <a:pt x="7" y="170"/>
                    </a:lnTo>
                    <a:lnTo>
                      <a:pt x="9" y="172"/>
                    </a:lnTo>
                    <a:lnTo>
                      <a:pt x="9" y="177"/>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4" name="Freeform 2030"/>
              <p:cNvSpPr>
                <a:spLocks/>
              </p:cNvSpPr>
              <p:nvPr/>
            </p:nvSpPr>
            <p:spPr bwMode="auto">
              <a:xfrm>
                <a:off x="5304" y="6645"/>
                <a:ext cx="52" cy="161"/>
              </a:xfrm>
              <a:custGeom>
                <a:avLst/>
                <a:gdLst/>
                <a:ahLst/>
                <a:cxnLst>
                  <a:cxn ang="0">
                    <a:pos x="38" y="2"/>
                  </a:cxn>
                  <a:cxn ang="0">
                    <a:pos x="16" y="2"/>
                  </a:cxn>
                  <a:cxn ang="0">
                    <a:pos x="12" y="4"/>
                  </a:cxn>
                  <a:cxn ang="0">
                    <a:pos x="0" y="4"/>
                  </a:cxn>
                  <a:cxn ang="0">
                    <a:pos x="0" y="156"/>
                  </a:cxn>
                  <a:cxn ang="0">
                    <a:pos x="9" y="156"/>
                  </a:cxn>
                  <a:cxn ang="0">
                    <a:pos x="9" y="160"/>
                  </a:cxn>
                  <a:cxn ang="0">
                    <a:pos x="52" y="160"/>
                  </a:cxn>
                  <a:cxn ang="0">
                    <a:pos x="52" y="0"/>
                  </a:cxn>
                  <a:cxn ang="0">
                    <a:pos x="43" y="0"/>
                  </a:cxn>
                  <a:cxn ang="0">
                    <a:pos x="38" y="2"/>
                  </a:cxn>
                </a:cxnLst>
                <a:rect l="0" t="0" r="r" b="b"/>
                <a:pathLst>
                  <a:path w="52" h="161">
                    <a:moveTo>
                      <a:pt x="38" y="2"/>
                    </a:moveTo>
                    <a:lnTo>
                      <a:pt x="16" y="2"/>
                    </a:lnTo>
                    <a:lnTo>
                      <a:pt x="12"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5" name="Freeform 2031"/>
              <p:cNvSpPr>
                <a:spLocks/>
              </p:cNvSpPr>
              <p:nvPr/>
            </p:nvSpPr>
            <p:spPr bwMode="auto">
              <a:xfrm>
                <a:off x="5304" y="6645"/>
                <a:ext cx="52" cy="147"/>
              </a:xfrm>
              <a:custGeom>
                <a:avLst/>
                <a:gdLst/>
                <a:ahLst/>
                <a:cxnLst>
                  <a:cxn ang="0">
                    <a:pos x="43" y="2"/>
                  </a:cxn>
                  <a:cxn ang="0">
                    <a:pos x="16" y="2"/>
                  </a:cxn>
                  <a:cxn ang="0">
                    <a:pos x="12" y="4"/>
                  </a:cxn>
                  <a:cxn ang="0">
                    <a:pos x="0" y="4"/>
                  </a:cxn>
                  <a:cxn ang="0">
                    <a:pos x="0" y="139"/>
                  </a:cxn>
                  <a:cxn ang="0">
                    <a:pos x="9" y="139"/>
                  </a:cxn>
                  <a:cxn ang="0">
                    <a:pos x="9" y="146"/>
                  </a:cxn>
                  <a:cxn ang="0">
                    <a:pos x="52" y="146"/>
                  </a:cxn>
                  <a:cxn ang="0">
                    <a:pos x="52" y="0"/>
                  </a:cxn>
                  <a:cxn ang="0">
                    <a:pos x="45" y="0"/>
                  </a:cxn>
                  <a:cxn ang="0">
                    <a:pos x="43" y="2"/>
                  </a:cxn>
                </a:cxnLst>
                <a:rect l="0" t="0" r="r" b="b"/>
                <a:pathLst>
                  <a:path w="52" h="147">
                    <a:moveTo>
                      <a:pt x="43" y="2"/>
                    </a:moveTo>
                    <a:lnTo>
                      <a:pt x="16" y="2"/>
                    </a:lnTo>
                    <a:lnTo>
                      <a:pt x="12"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6" name="Freeform 2032"/>
              <p:cNvSpPr>
                <a:spLocks/>
              </p:cNvSpPr>
              <p:nvPr/>
            </p:nvSpPr>
            <p:spPr bwMode="auto">
              <a:xfrm>
                <a:off x="5304" y="6645"/>
                <a:ext cx="52" cy="130"/>
              </a:xfrm>
              <a:custGeom>
                <a:avLst/>
                <a:gdLst/>
                <a:ahLst/>
                <a:cxnLst>
                  <a:cxn ang="0">
                    <a:pos x="43" y="2"/>
                  </a:cxn>
                  <a:cxn ang="0">
                    <a:pos x="16" y="2"/>
                  </a:cxn>
                  <a:cxn ang="0">
                    <a:pos x="12" y="4"/>
                  </a:cxn>
                  <a:cxn ang="0">
                    <a:pos x="0" y="4"/>
                  </a:cxn>
                  <a:cxn ang="0">
                    <a:pos x="0" y="124"/>
                  </a:cxn>
                  <a:cxn ang="0">
                    <a:pos x="9" y="124"/>
                  </a:cxn>
                  <a:cxn ang="0">
                    <a:pos x="9" y="129"/>
                  </a:cxn>
                  <a:cxn ang="0">
                    <a:pos x="52" y="129"/>
                  </a:cxn>
                  <a:cxn ang="0">
                    <a:pos x="52" y="0"/>
                  </a:cxn>
                  <a:cxn ang="0">
                    <a:pos x="45" y="0"/>
                  </a:cxn>
                  <a:cxn ang="0">
                    <a:pos x="43" y="2"/>
                  </a:cxn>
                </a:cxnLst>
                <a:rect l="0" t="0" r="r" b="b"/>
                <a:pathLst>
                  <a:path w="52" h="130">
                    <a:moveTo>
                      <a:pt x="43" y="2"/>
                    </a:moveTo>
                    <a:lnTo>
                      <a:pt x="16" y="2"/>
                    </a:lnTo>
                    <a:lnTo>
                      <a:pt x="12"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7" name="Freeform 2033"/>
              <p:cNvSpPr>
                <a:spLocks/>
              </p:cNvSpPr>
              <p:nvPr/>
            </p:nvSpPr>
            <p:spPr bwMode="auto">
              <a:xfrm>
                <a:off x="5304" y="6645"/>
                <a:ext cx="52" cy="113"/>
              </a:xfrm>
              <a:custGeom>
                <a:avLst/>
                <a:gdLst/>
                <a:ahLst/>
                <a:cxnLst>
                  <a:cxn ang="0">
                    <a:pos x="45" y="2"/>
                  </a:cxn>
                  <a:cxn ang="0">
                    <a:pos x="16" y="2"/>
                  </a:cxn>
                  <a:cxn ang="0">
                    <a:pos x="12" y="4"/>
                  </a:cxn>
                  <a:cxn ang="0">
                    <a:pos x="0" y="4"/>
                  </a:cxn>
                  <a:cxn ang="0">
                    <a:pos x="0" y="108"/>
                  </a:cxn>
                  <a:cxn ang="0">
                    <a:pos x="9" y="108"/>
                  </a:cxn>
                  <a:cxn ang="0">
                    <a:pos x="9" y="112"/>
                  </a:cxn>
                  <a:cxn ang="0">
                    <a:pos x="52" y="112"/>
                  </a:cxn>
                  <a:cxn ang="0">
                    <a:pos x="52" y="0"/>
                  </a:cxn>
                  <a:cxn ang="0">
                    <a:pos x="48" y="0"/>
                  </a:cxn>
                  <a:cxn ang="0">
                    <a:pos x="45" y="2"/>
                  </a:cxn>
                </a:cxnLst>
                <a:rect l="0" t="0" r="r" b="b"/>
                <a:pathLst>
                  <a:path w="52" h="113">
                    <a:moveTo>
                      <a:pt x="45" y="2"/>
                    </a:moveTo>
                    <a:lnTo>
                      <a:pt x="16" y="2"/>
                    </a:lnTo>
                    <a:lnTo>
                      <a:pt x="12" y="4"/>
                    </a:lnTo>
                    <a:lnTo>
                      <a:pt x="0" y="4"/>
                    </a:lnTo>
                    <a:lnTo>
                      <a:pt x="0" y="108"/>
                    </a:lnTo>
                    <a:lnTo>
                      <a:pt x="9" y="108"/>
                    </a:lnTo>
                    <a:lnTo>
                      <a:pt x="9" y="112"/>
                    </a:lnTo>
                    <a:lnTo>
                      <a:pt x="52" y="112"/>
                    </a:lnTo>
                    <a:lnTo>
                      <a:pt x="52" y="0"/>
                    </a:lnTo>
                    <a:lnTo>
                      <a:pt x="48"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8" name="Freeform 2034"/>
              <p:cNvSpPr>
                <a:spLocks/>
              </p:cNvSpPr>
              <p:nvPr/>
            </p:nvSpPr>
            <p:spPr bwMode="auto">
              <a:xfrm>
                <a:off x="5304" y="6645"/>
                <a:ext cx="52" cy="96"/>
              </a:xfrm>
              <a:custGeom>
                <a:avLst/>
                <a:gdLst/>
                <a:ahLst/>
                <a:cxnLst>
                  <a:cxn ang="0">
                    <a:pos x="48" y="2"/>
                  </a:cxn>
                  <a:cxn ang="0">
                    <a:pos x="16" y="2"/>
                  </a:cxn>
                  <a:cxn ang="0">
                    <a:pos x="12" y="4"/>
                  </a:cxn>
                  <a:cxn ang="0">
                    <a:pos x="0" y="4"/>
                  </a:cxn>
                  <a:cxn ang="0">
                    <a:pos x="0" y="93"/>
                  </a:cxn>
                  <a:cxn ang="0">
                    <a:pos x="9" y="93"/>
                  </a:cxn>
                  <a:cxn ang="0">
                    <a:pos x="9" y="96"/>
                  </a:cxn>
                  <a:cxn ang="0">
                    <a:pos x="52" y="96"/>
                  </a:cxn>
                  <a:cxn ang="0">
                    <a:pos x="52" y="0"/>
                  </a:cxn>
                  <a:cxn ang="0">
                    <a:pos x="48" y="2"/>
                  </a:cxn>
                </a:cxnLst>
                <a:rect l="0" t="0" r="r" b="b"/>
                <a:pathLst>
                  <a:path w="52" h="96">
                    <a:moveTo>
                      <a:pt x="48" y="2"/>
                    </a:moveTo>
                    <a:lnTo>
                      <a:pt x="16" y="2"/>
                    </a:lnTo>
                    <a:lnTo>
                      <a:pt x="12" y="4"/>
                    </a:lnTo>
                    <a:lnTo>
                      <a:pt x="0" y="4"/>
                    </a:lnTo>
                    <a:lnTo>
                      <a:pt x="0" y="93"/>
                    </a:lnTo>
                    <a:lnTo>
                      <a:pt x="9" y="93"/>
                    </a:lnTo>
                    <a:lnTo>
                      <a:pt x="9" y="96"/>
                    </a:lnTo>
                    <a:lnTo>
                      <a:pt x="52" y="96"/>
                    </a:lnTo>
                    <a:lnTo>
                      <a:pt x="52" y="0"/>
                    </a:lnTo>
                    <a:lnTo>
                      <a:pt x="48"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9" name="Freeform 2035"/>
              <p:cNvSpPr>
                <a:spLocks/>
              </p:cNvSpPr>
              <p:nvPr/>
            </p:nvSpPr>
            <p:spPr bwMode="auto">
              <a:xfrm>
                <a:off x="5304" y="6645"/>
                <a:ext cx="52" cy="79"/>
              </a:xfrm>
              <a:custGeom>
                <a:avLst/>
                <a:gdLst/>
                <a:ahLst/>
                <a:cxnLst>
                  <a:cxn ang="0">
                    <a:pos x="48" y="2"/>
                  </a:cxn>
                  <a:cxn ang="0">
                    <a:pos x="16" y="2"/>
                  </a:cxn>
                  <a:cxn ang="0">
                    <a:pos x="12" y="4"/>
                  </a:cxn>
                  <a:cxn ang="0">
                    <a:pos x="0" y="4"/>
                  </a:cxn>
                  <a:cxn ang="0">
                    <a:pos x="0" y="76"/>
                  </a:cxn>
                  <a:cxn ang="0">
                    <a:pos x="9" y="76"/>
                  </a:cxn>
                  <a:cxn ang="0">
                    <a:pos x="9" y="79"/>
                  </a:cxn>
                  <a:cxn ang="0">
                    <a:pos x="52" y="79"/>
                  </a:cxn>
                  <a:cxn ang="0">
                    <a:pos x="52" y="0"/>
                  </a:cxn>
                  <a:cxn ang="0">
                    <a:pos x="48" y="2"/>
                  </a:cxn>
                </a:cxnLst>
                <a:rect l="0" t="0" r="r" b="b"/>
                <a:pathLst>
                  <a:path w="52" h="79">
                    <a:moveTo>
                      <a:pt x="48" y="2"/>
                    </a:moveTo>
                    <a:lnTo>
                      <a:pt x="16" y="2"/>
                    </a:lnTo>
                    <a:lnTo>
                      <a:pt x="12" y="4"/>
                    </a:lnTo>
                    <a:lnTo>
                      <a:pt x="0" y="4"/>
                    </a:lnTo>
                    <a:lnTo>
                      <a:pt x="0" y="76"/>
                    </a:lnTo>
                    <a:lnTo>
                      <a:pt x="9" y="76"/>
                    </a:lnTo>
                    <a:lnTo>
                      <a:pt x="9" y="79"/>
                    </a:lnTo>
                    <a:lnTo>
                      <a:pt x="52" y="79"/>
                    </a:lnTo>
                    <a:lnTo>
                      <a:pt x="52" y="0"/>
                    </a:lnTo>
                    <a:lnTo>
                      <a:pt x="48"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0" name="Freeform 2036"/>
              <p:cNvSpPr>
                <a:spLocks/>
              </p:cNvSpPr>
              <p:nvPr/>
            </p:nvSpPr>
            <p:spPr bwMode="auto">
              <a:xfrm>
                <a:off x="5304" y="6648"/>
                <a:ext cx="52" cy="62"/>
              </a:xfrm>
              <a:custGeom>
                <a:avLst/>
                <a:gdLst/>
                <a:ahLst/>
                <a:cxnLst>
                  <a:cxn ang="0">
                    <a:pos x="9" y="62"/>
                  </a:cxn>
                  <a:cxn ang="0">
                    <a:pos x="52" y="62"/>
                  </a:cxn>
                  <a:cxn ang="0">
                    <a:pos x="52" y="0"/>
                  </a:cxn>
                  <a:cxn ang="0">
                    <a:pos x="16" y="0"/>
                  </a:cxn>
                  <a:cxn ang="0">
                    <a:pos x="12" y="2"/>
                  </a:cxn>
                  <a:cxn ang="0">
                    <a:pos x="0" y="2"/>
                  </a:cxn>
                  <a:cxn ang="0">
                    <a:pos x="0" y="57"/>
                  </a:cxn>
                  <a:cxn ang="0">
                    <a:pos x="2" y="60"/>
                  </a:cxn>
                  <a:cxn ang="0">
                    <a:pos x="9" y="60"/>
                  </a:cxn>
                  <a:cxn ang="0">
                    <a:pos x="9" y="62"/>
                  </a:cxn>
                </a:cxnLst>
                <a:rect l="0" t="0" r="r" b="b"/>
                <a:pathLst>
                  <a:path w="52" h="62">
                    <a:moveTo>
                      <a:pt x="9" y="62"/>
                    </a:moveTo>
                    <a:lnTo>
                      <a:pt x="52" y="62"/>
                    </a:lnTo>
                    <a:lnTo>
                      <a:pt x="52" y="0"/>
                    </a:lnTo>
                    <a:lnTo>
                      <a:pt x="16" y="0"/>
                    </a:lnTo>
                    <a:lnTo>
                      <a:pt x="12"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1" name="Freeform 2037"/>
              <p:cNvSpPr>
                <a:spLocks/>
              </p:cNvSpPr>
              <p:nvPr/>
            </p:nvSpPr>
            <p:spPr bwMode="auto">
              <a:xfrm>
                <a:off x="5304" y="6648"/>
                <a:ext cx="52"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2"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2" name="Freeform 2038"/>
              <p:cNvSpPr>
                <a:spLocks/>
              </p:cNvSpPr>
              <p:nvPr/>
            </p:nvSpPr>
            <p:spPr bwMode="auto">
              <a:xfrm>
                <a:off x="5366" y="6600"/>
                <a:ext cx="180" cy="242"/>
              </a:xfrm>
              <a:custGeom>
                <a:avLst/>
                <a:gdLst/>
                <a:ahLst/>
                <a:cxnLst>
                  <a:cxn ang="0">
                    <a:pos x="2" y="203"/>
                  </a:cxn>
                  <a:cxn ang="0">
                    <a:pos x="7" y="230"/>
                  </a:cxn>
                  <a:cxn ang="0">
                    <a:pos x="9" y="232"/>
                  </a:cxn>
                  <a:cxn ang="0">
                    <a:pos x="19" y="232"/>
                  </a:cxn>
                  <a:cxn ang="0">
                    <a:pos x="23" y="235"/>
                  </a:cxn>
                  <a:cxn ang="0">
                    <a:pos x="28" y="235"/>
                  </a:cxn>
                  <a:cxn ang="0">
                    <a:pos x="33" y="237"/>
                  </a:cxn>
                  <a:cxn ang="0">
                    <a:pos x="45" y="237"/>
                  </a:cxn>
                  <a:cxn ang="0">
                    <a:pos x="50" y="240"/>
                  </a:cxn>
                  <a:cxn ang="0">
                    <a:pos x="86" y="240"/>
                  </a:cxn>
                  <a:cxn ang="0">
                    <a:pos x="93" y="242"/>
                  </a:cxn>
                  <a:cxn ang="0">
                    <a:pos x="110" y="242"/>
                  </a:cxn>
                  <a:cxn ang="0">
                    <a:pos x="117" y="240"/>
                  </a:cxn>
                  <a:cxn ang="0">
                    <a:pos x="151" y="240"/>
                  </a:cxn>
                  <a:cxn ang="0">
                    <a:pos x="156" y="237"/>
                  </a:cxn>
                  <a:cxn ang="0">
                    <a:pos x="165" y="237"/>
                  </a:cxn>
                  <a:cxn ang="0">
                    <a:pos x="168" y="235"/>
                  </a:cxn>
                  <a:cxn ang="0">
                    <a:pos x="177" y="235"/>
                  </a:cxn>
                  <a:cxn ang="0">
                    <a:pos x="175" y="175"/>
                  </a:cxn>
                  <a:cxn ang="0">
                    <a:pos x="175" y="117"/>
                  </a:cxn>
                  <a:cxn ang="0">
                    <a:pos x="177" y="60"/>
                  </a:cxn>
                  <a:cxn ang="0">
                    <a:pos x="180" y="0"/>
                  </a:cxn>
                  <a:cxn ang="0">
                    <a:pos x="158" y="0"/>
                  </a:cxn>
                  <a:cxn ang="0">
                    <a:pos x="153" y="2"/>
                  </a:cxn>
                  <a:cxn ang="0">
                    <a:pos x="132" y="2"/>
                  </a:cxn>
                  <a:cxn ang="0">
                    <a:pos x="127" y="4"/>
                  </a:cxn>
                  <a:cxn ang="0">
                    <a:pos x="110" y="4"/>
                  </a:cxn>
                  <a:cxn ang="0">
                    <a:pos x="103" y="7"/>
                  </a:cxn>
                  <a:cxn ang="0">
                    <a:pos x="93" y="7"/>
                  </a:cxn>
                  <a:cxn ang="0">
                    <a:pos x="88" y="9"/>
                  </a:cxn>
                  <a:cxn ang="0">
                    <a:pos x="83" y="9"/>
                  </a:cxn>
                  <a:cxn ang="0">
                    <a:pos x="76" y="12"/>
                  </a:cxn>
                  <a:cxn ang="0">
                    <a:pos x="67" y="12"/>
                  </a:cxn>
                  <a:cxn ang="0">
                    <a:pos x="62" y="14"/>
                  </a:cxn>
                  <a:cxn ang="0">
                    <a:pos x="55" y="14"/>
                  </a:cxn>
                  <a:cxn ang="0">
                    <a:pos x="50" y="16"/>
                  </a:cxn>
                  <a:cxn ang="0">
                    <a:pos x="45" y="16"/>
                  </a:cxn>
                  <a:cxn ang="0">
                    <a:pos x="40" y="19"/>
                  </a:cxn>
                  <a:cxn ang="0">
                    <a:pos x="33" y="19"/>
                  </a:cxn>
                  <a:cxn ang="0">
                    <a:pos x="28" y="21"/>
                  </a:cxn>
                  <a:cxn ang="0">
                    <a:pos x="23" y="21"/>
                  </a:cxn>
                  <a:cxn ang="0">
                    <a:pos x="19" y="23"/>
                  </a:cxn>
                  <a:cxn ang="0">
                    <a:pos x="14" y="23"/>
                  </a:cxn>
                  <a:cxn ang="0">
                    <a:pos x="7" y="26"/>
                  </a:cxn>
                  <a:cxn ang="0">
                    <a:pos x="0" y="105"/>
                  </a:cxn>
                  <a:cxn ang="0">
                    <a:pos x="0" y="180"/>
                  </a:cxn>
                  <a:cxn ang="0">
                    <a:pos x="2" y="203"/>
                  </a:cxn>
                </a:cxnLst>
                <a:rect l="0" t="0" r="r" b="b"/>
                <a:pathLst>
                  <a:path w="180" h="242">
                    <a:moveTo>
                      <a:pt x="2" y="203"/>
                    </a:moveTo>
                    <a:lnTo>
                      <a:pt x="7" y="230"/>
                    </a:lnTo>
                    <a:lnTo>
                      <a:pt x="9" y="232"/>
                    </a:lnTo>
                    <a:lnTo>
                      <a:pt x="19" y="232"/>
                    </a:lnTo>
                    <a:lnTo>
                      <a:pt x="23" y="235"/>
                    </a:lnTo>
                    <a:lnTo>
                      <a:pt x="28" y="235"/>
                    </a:lnTo>
                    <a:lnTo>
                      <a:pt x="33" y="237"/>
                    </a:lnTo>
                    <a:lnTo>
                      <a:pt x="45" y="237"/>
                    </a:lnTo>
                    <a:lnTo>
                      <a:pt x="50" y="240"/>
                    </a:lnTo>
                    <a:lnTo>
                      <a:pt x="86" y="240"/>
                    </a:lnTo>
                    <a:lnTo>
                      <a:pt x="93" y="242"/>
                    </a:lnTo>
                    <a:lnTo>
                      <a:pt x="110" y="242"/>
                    </a:lnTo>
                    <a:lnTo>
                      <a:pt x="117" y="240"/>
                    </a:lnTo>
                    <a:lnTo>
                      <a:pt x="151" y="240"/>
                    </a:lnTo>
                    <a:lnTo>
                      <a:pt x="156" y="237"/>
                    </a:lnTo>
                    <a:lnTo>
                      <a:pt x="165" y="237"/>
                    </a:lnTo>
                    <a:lnTo>
                      <a:pt x="168" y="235"/>
                    </a:lnTo>
                    <a:lnTo>
                      <a:pt x="177" y="235"/>
                    </a:lnTo>
                    <a:lnTo>
                      <a:pt x="175" y="175"/>
                    </a:lnTo>
                    <a:lnTo>
                      <a:pt x="175" y="117"/>
                    </a:lnTo>
                    <a:lnTo>
                      <a:pt x="177" y="60"/>
                    </a:lnTo>
                    <a:lnTo>
                      <a:pt x="180" y="0"/>
                    </a:lnTo>
                    <a:lnTo>
                      <a:pt x="158" y="0"/>
                    </a:lnTo>
                    <a:lnTo>
                      <a:pt x="153" y="2"/>
                    </a:lnTo>
                    <a:lnTo>
                      <a:pt x="132" y="2"/>
                    </a:lnTo>
                    <a:lnTo>
                      <a:pt x="127" y="4"/>
                    </a:lnTo>
                    <a:lnTo>
                      <a:pt x="110" y="4"/>
                    </a:lnTo>
                    <a:lnTo>
                      <a:pt x="103" y="7"/>
                    </a:lnTo>
                    <a:lnTo>
                      <a:pt x="93" y="7"/>
                    </a:lnTo>
                    <a:lnTo>
                      <a:pt x="88" y="9"/>
                    </a:lnTo>
                    <a:lnTo>
                      <a:pt x="83" y="9"/>
                    </a:lnTo>
                    <a:lnTo>
                      <a:pt x="76" y="12"/>
                    </a:lnTo>
                    <a:lnTo>
                      <a:pt x="67" y="12"/>
                    </a:lnTo>
                    <a:lnTo>
                      <a:pt x="62" y="14"/>
                    </a:lnTo>
                    <a:lnTo>
                      <a:pt x="55" y="14"/>
                    </a:lnTo>
                    <a:lnTo>
                      <a:pt x="50" y="16"/>
                    </a:lnTo>
                    <a:lnTo>
                      <a:pt x="45" y="16"/>
                    </a:lnTo>
                    <a:lnTo>
                      <a:pt x="40" y="19"/>
                    </a:lnTo>
                    <a:lnTo>
                      <a:pt x="33" y="19"/>
                    </a:lnTo>
                    <a:lnTo>
                      <a:pt x="28" y="21"/>
                    </a:lnTo>
                    <a:lnTo>
                      <a:pt x="23" y="21"/>
                    </a:lnTo>
                    <a:lnTo>
                      <a:pt x="19" y="23"/>
                    </a:lnTo>
                    <a:lnTo>
                      <a:pt x="14" y="23"/>
                    </a:lnTo>
                    <a:lnTo>
                      <a:pt x="7" y="26"/>
                    </a:lnTo>
                    <a:lnTo>
                      <a:pt x="0" y="105"/>
                    </a:lnTo>
                    <a:lnTo>
                      <a:pt x="0" y="180"/>
                    </a:lnTo>
                    <a:lnTo>
                      <a:pt x="2" y="203"/>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3" name="Freeform 2039"/>
              <p:cNvSpPr>
                <a:spLocks/>
              </p:cNvSpPr>
              <p:nvPr/>
            </p:nvSpPr>
            <p:spPr bwMode="auto">
              <a:xfrm>
                <a:off x="5366" y="6600"/>
                <a:ext cx="178" cy="232"/>
              </a:xfrm>
              <a:custGeom>
                <a:avLst/>
                <a:gdLst/>
                <a:ahLst/>
                <a:cxnLst>
                  <a:cxn ang="0">
                    <a:pos x="23" y="21"/>
                  </a:cxn>
                  <a:cxn ang="0">
                    <a:pos x="19" y="23"/>
                  </a:cxn>
                  <a:cxn ang="0">
                    <a:pos x="14" y="26"/>
                  </a:cxn>
                  <a:cxn ang="0">
                    <a:pos x="7" y="26"/>
                  </a:cxn>
                  <a:cxn ang="0">
                    <a:pos x="4" y="52"/>
                  </a:cxn>
                  <a:cxn ang="0">
                    <a:pos x="2" y="76"/>
                  </a:cxn>
                  <a:cxn ang="0">
                    <a:pos x="0" y="103"/>
                  </a:cxn>
                  <a:cxn ang="0">
                    <a:pos x="0" y="175"/>
                  </a:cxn>
                  <a:cxn ang="0">
                    <a:pos x="2" y="199"/>
                  </a:cxn>
                  <a:cxn ang="0">
                    <a:pos x="7" y="223"/>
                  </a:cxn>
                  <a:cxn ang="0">
                    <a:pos x="14" y="225"/>
                  </a:cxn>
                  <a:cxn ang="0">
                    <a:pos x="23" y="227"/>
                  </a:cxn>
                  <a:cxn ang="0">
                    <a:pos x="33" y="227"/>
                  </a:cxn>
                  <a:cxn ang="0">
                    <a:pos x="45" y="230"/>
                  </a:cxn>
                  <a:cxn ang="0">
                    <a:pos x="55" y="232"/>
                  </a:cxn>
                  <a:cxn ang="0">
                    <a:pos x="124" y="232"/>
                  </a:cxn>
                  <a:cxn ang="0">
                    <a:pos x="136" y="230"/>
                  </a:cxn>
                  <a:cxn ang="0">
                    <a:pos x="146" y="230"/>
                  </a:cxn>
                  <a:cxn ang="0">
                    <a:pos x="156" y="227"/>
                  </a:cxn>
                  <a:cxn ang="0">
                    <a:pos x="165" y="227"/>
                  </a:cxn>
                  <a:cxn ang="0">
                    <a:pos x="172" y="225"/>
                  </a:cxn>
                  <a:cxn ang="0">
                    <a:pos x="170" y="167"/>
                  </a:cxn>
                  <a:cxn ang="0">
                    <a:pos x="172" y="112"/>
                  </a:cxn>
                  <a:cxn ang="0">
                    <a:pos x="172" y="57"/>
                  </a:cxn>
                  <a:cxn ang="0">
                    <a:pos x="177" y="0"/>
                  </a:cxn>
                  <a:cxn ang="0">
                    <a:pos x="165" y="0"/>
                  </a:cxn>
                  <a:cxn ang="0">
                    <a:pos x="160" y="2"/>
                  </a:cxn>
                  <a:cxn ang="0">
                    <a:pos x="134" y="2"/>
                  </a:cxn>
                  <a:cxn ang="0">
                    <a:pos x="129" y="4"/>
                  </a:cxn>
                  <a:cxn ang="0">
                    <a:pos x="112" y="4"/>
                  </a:cxn>
                  <a:cxn ang="0">
                    <a:pos x="108" y="7"/>
                  </a:cxn>
                  <a:cxn ang="0">
                    <a:pos x="96" y="7"/>
                  </a:cxn>
                  <a:cxn ang="0">
                    <a:pos x="91" y="9"/>
                  </a:cxn>
                  <a:cxn ang="0">
                    <a:pos x="81" y="9"/>
                  </a:cxn>
                  <a:cxn ang="0">
                    <a:pos x="76" y="12"/>
                  </a:cxn>
                  <a:cxn ang="0">
                    <a:pos x="69" y="12"/>
                  </a:cxn>
                  <a:cxn ang="0">
                    <a:pos x="64" y="14"/>
                  </a:cxn>
                  <a:cxn ang="0">
                    <a:pos x="55" y="14"/>
                  </a:cxn>
                  <a:cxn ang="0">
                    <a:pos x="50" y="16"/>
                  </a:cxn>
                  <a:cxn ang="0">
                    <a:pos x="45" y="16"/>
                  </a:cxn>
                  <a:cxn ang="0">
                    <a:pos x="38" y="19"/>
                  </a:cxn>
                  <a:cxn ang="0">
                    <a:pos x="33" y="19"/>
                  </a:cxn>
                  <a:cxn ang="0">
                    <a:pos x="28" y="21"/>
                  </a:cxn>
                  <a:cxn ang="0">
                    <a:pos x="23" y="21"/>
                  </a:cxn>
                </a:cxnLst>
                <a:rect l="0" t="0" r="r" b="b"/>
                <a:pathLst>
                  <a:path w="178" h="232">
                    <a:moveTo>
                      <a:pt x="23" y="21"/>
                    </a:moveTo>
                    <a:lnTo>
                      <a:pt x="19" y="23"/>
                    </a:lnTo>
                    <a:lnTo>
                      <a:pt x="14" y="26"/>
                    </a:lnTo>
                    <a:lnTo>
                      <a:pt x="7" y="26"/>
                    </a:lnTo>
                    <a:lnTo>
                      <a:pt x="4" y="52"/>
                    </a:lnTo>
                    <a:lnTo>
                      <a:pt x="2" y="76"/>
                    </a:lnTo>
                    <a:lnTo>
                      <a:pt x="0" y="103"/>
                    </a:lnTo>
                    <a:lnTo>
                      <a:pt x="0" y="175"/>
                    </a:lnTo>
                    <a:lnTo>
                      <a:pt x="2" y="199"/>
                    </a:lnTo>
                    <a:lnTo>
                      <a:pt x="7" y="223"/>
                    </a:lnTo>
                    <a:lnTo>
                      <a:pt x="14" y="225"/>
                    </a:lnTo>
                    <a:lnTo>
                      <a:pt x="23" y="227"/>
                    </a:lnTo>
                    <a:lnTo>
                      <a:pt x="33" y="227"/>
                    </a:lnTo>
                    <a:lnTo>
                      <a:pt x="45" y="230"/>
                    </a:lnTo>
                    <a:lnTo>
                      <a:pt x="55" y="232"/>
                    </a:lnTo>
                    <a:lnTo>
                      <a:pt x="124" y="232"/>
                    </a:lnTo>
                    <a:lnTo>
                      <a:pt x="136" y="230"/>
                    </a:lnTo>
                    <a:lnTo>
                      <a:pt x="146" y="230"/>
                    </a:lnTo>
                    <a:lnTo>
                      <a:pt x="156" y="227"/>
                    </a:lnTo>
                    <a:lnTo>
                      <a:pt x="165" y="227"/>
                    </a:lnTo>
                    <a:lnTo>
                      <a:pt x="172" y="225"/>
                    </a:lnTo>
                    <a:lnTo>
                      <a:pt x="170" y="167"/>
                    </a:lnTo>
                    <a:lnTo>
                      <a:pt x="172" y="112"/>
                    </a:lnTo>
                    <a:lnTo>
                      <a:pt x="172" y="57"/>
                    </a:lnTo>
                    <a:lnTo>
                      <a:pt x="177" y="0"/>
                    </a:lnTo>
                    <a:lnTo>
                      <a:pt x="165" y="0"/>
                    </a:lnTo>
                    <a:lnTo>
                      <a:pt x="160" y="2"/>
                    </a:lnTo>
                    <a:lnTo>
                      <a:pt x="134" y="2"/>
                    </a:lnTo>
                    <a:lnTo>
                      <a:pt x="129" y="4"/>
                    </a:lnTo>
                    <a:lnTo>
                      <a:pt x="112" y="4"/>
                    </a:lnTo>
                    <a:lnTo>
                      <a:pt x="108" y="7"/>
                    </a:lnTo>
                    <a:lnTo>
                      <a:pt x="96" y="7"/>
                    </a:lnTo>
                    <a:lnTo>
                      <a:pt x="91" y="9"/>
                    </a:lnTo>
                    <a:lnTo>
                      <a:pt x="81" y="9"/>
                    </a:lnTo>
                    <a:lnTo>
                      <a:pt x="76" y="12"/>
                    </a:lnTo>
                    <a:lnTo>
                      <a:pt x="69" y="12"/>
                    </a:lnTo>
                    <a:lnTo>
                      <a:pt x="64" y="14"/>
                    </a:lnTo>
                    <a:lnTo>
                      <a:pt x="55" y="14"/>
                    </a:lnTo>
                    <a:lnTo>
                      <a:pt x="50" y="16"/>
                    </a:lnTo>
                    <a:lnTo>
                      <a:pt x="45" y="16"/>
                    </a:lnTo>
                    <a:lnTo>
                      <a:pt x="38" y="19"/>
                    </a:lnTo>
                    <a:lnTo>
                      <a:pt x="33" y="19"/>
                    </a:lnTo>
                    <a:lnTo>
                      <a:pt x="28" y="21"/>
                    </a:lnTo>
                    <a:lnTo>
                      <a:pt x="23" y="2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4" name="Freeform 2040"/>
              <p:cNvSpPr>
                <a:spLocks/>
              </p:cNvSpPr>
              <p:nvPr/>
            </p:nvSpPr>
            <p:spPr bwMode="auto">
              <a:xfrm>
                <a:off x="5366" y="6600"/>
                <a:ext cx="173" cy="225"/>
              </a:xfrm>
              <a:custGeom>
                <a:avLst/>
                <a:gdLst/>
                <a:ahLst/>
                <a:cxnLst>
                  <a:cxn ang="0">
                    <a:pos x="2" y="167"/>
                  </a:cxn>
                  <a:cxn ang="0">
                    <a:pos x="7" y="216"/>
                  </a:cxn>
                  <a:cxn ang="0">
                    <a:pos x="14" y="218"/>
                  </a:cxn>
                  <a:cxn ang="0">
                    <a:pos x="23" y="220"/>
                  </a:cxn>
                  <a:cxn ang="0">
                    <a:pos x="33" y="220"/>
                  </a:cxn>
                  <a:cxn ang="0">
                    <a:pos x="43" y="223"/>
                  </a:cxn>
                  <a:cxn ang="0">
                    <a:pos x="55" y="223"/>
                  </a:cxn>
                  <a:cxn ang="0">
                    <a:pos x="64" y="225"/>
                  </a:cxn>
                  <a:cxn ang="0">
                    <a:pos x="100" y="225"/>
                  </a:cxn>
                  <a:cxn ang="0">
                    <a:pos x="110" y="223"/>
                  </a:cxn>
                  <a:cxn ang="0">
                    <a:pos x="134" y="223"/>
                  </a:cxn>
                  <a:cxn ang="0">
                    <a:pos x="143" y="220"/>
                  </a:cxn>
                  <a:cxn ang="0">
                    <a:pos x="151" y="220"/>
                  </a:cxn>
                  <a:cxn ang="0">
                    <a:pos x="160" y="218"/>
                  </a:cxn>
                  <a:cxn ang="0">
                    <a:pos x="168" y="216"/>
                  </a:cxn>
                  <a:cxn ang="0">
                    <a:pos x="168" y="107"/>
                  </a:cxn>
                  <a:cxn ang="0">
                    <a:pos x="170" y="55"/>
                  </a:cxn>
                  <a:cxn ang="0">
                    <a:pos x="172" y="0"/>
                  </a:cxn>
                  <a:cxn ang="0">
                    <a:pos x="163" y="2"/>
                  </a:cxn>
                  <a:cxn ang="0">
                    <a:pos x="141" y="2"/>
                  </a:cxn>
                  <a:cxn ang="0">
                    <a:pos x="132" y="4"/>
                  </a:cxn>
                  <a:cxn ang="0">
                    <a:pos x="120" y="4"/>
                  </a:cxn>
                  <a:cxn ang="0">
                    <a:pos x="110" y="7"/>
                  </a:cxn>
                  <a:cxn ang="0">
                    <a:pos x="100" y="7"/>
                  </a:cxn>
                  <a:cxn ang="0">
                    <a:pos x="88" y="9"/>
                  </a:cxn>
                  <a:cxn ang="0">
                    <a:pos x="79" y="12"/>
                  </a:cxn>
                  <a:cxn ang="0">
                    <a:pos x="69" y="12"/>
                  </a:cxn>
                  <a:cxn ang="0">
                    <a:pos x="57" y="14"/>
                  </a:cxn>
                  <a:cxn ang="0">
                    <a:pos x="19" y="23"/>
                  </a:cxn>
                  <a:cxn ang="0">
                    <a:pos x="9" y="26"/>
                  </a:cxn>
                  <a:cxn ang="0">
                    <a:pos x="4" y="52"/>
                  </a:cxn>
                  <a:cxn ang="0">
                    <a:pos x="2" y="76"/>
                  </a:cxn>
                  <a:cxn ang="0">
                    <a:pos x="0" y="98"/>
                  </a:cxn>
                  <a:cxn ang="0">
                    <a:pos x="0" y="146"/>
                  </a:cxn>
                  <a:cxn ang="0">
                    <a:pos x="2" y="167"/>
                  </a:cxn>
                </a:cxnLst>
                <a:rect l="0" t="0" r="r" b="b"/>
                <a:pathLst>
                  <a:path w="173" h="225">
                    <a:moveTo>
                      <a:pt x="2" y="167"/>
                    </a:moveTo>
                    <a:lnTo>
                      <a:pt x="7" y="216"/>
                    </a:lnTo>
                    <a:lnTo>
                      <a:pt x="14" y="218"/>
                    </a:lnTo>
                    <a:lnTo>
                      <a:pt x="23" y="220"/>
                    </a:lnTo>
                    <a:lnTo>
                      <a:pt x="33" y="220"/>
                    </a:lnTo>
                    <a:lnTo>
                      <a:pt x="43" y="223"/>
                    </a:lnTo>
                    <a:lnTo>
                      <a:pt x="55" y="223"/>
                    </a:lnTo>
                    <a:lnTo>
                      <a:pt x="64" y="225"/>
                    </a:lnTo>
                    <a:lnTo>
                      <a:pt x="100" y="225"/>
                    </a:lnTo>
                    <a:lnTo>
                      <a:pt x="110" y="223"/>
                    </a:lnTo>
                    <a:lnTo>
                      <a:pt x="134" y="223"/>
                    </a:lnTo>
                    <a:lnTo>
                      <a:pt x="143" y="220"/>
                    </a:lnTo>
                    <a:lnTo>
                      <a:pt x="151" y="220"/>
                    </a:lnTo>
                    <a:lnTo>
                      <a:pt x="160" y="218"/>
                    </a:lnTo>
                    <a:lnTo>
                      <a:pt x="168" y="216"/>
                    </a:lnTo>
                    <a:lnTo>
                      <a:pt x="168" y="107"/>
                    </a:lnTo>
                    <a:lnTo>
                      <a:pt x="170" y="55"/>
                    </a:lnTo>
                    <a:lnTo>
                      <a:pt x="172" y="0"/>
                    </a:lnTo>
                    <a:lnTo>
                      <a:pt x="163" y="2"/>
                    </a:lnTo>
                    <a:lnTo>
                      <a:pt x="141" y="2"/>
                    </a:lnTo>
                    <a:lnTo>
                      <a:pt x="132" y="4"/>
                    </a:lnTo>
                    <a:lnTo>
                      <a:pt x="120" y="4"/>
                    </a:lnTo>
                    <a:lnTo>
                      <a:pt x="110" y="7"/>
                    </a:lnTo>
                    <a:lnTo>
                      <a:pt x="100" y="7"/>
                    </a:lnTo>
                    <a:lnTo>
                      <a:pt x="88" y="9"/>
                    </a:lnTo>
                    <a:lnTo>
                      <a:pt x="79" y="12"/>
                    </a:lnTo>
                    <a:lnTo>
                      <a:pt x="69" y="12"/>
                    </a:lnTo>
                    <a:lnTo>
                      <a:pt x="57" y="14"/>
                    </a:lnTo>
                    <a:lnTo>
                      <a:pt x="19" y="23"/>
                    </a:lnTo>
                    <a:lnTo>
                      <a:pt x="9" y="26"/>
                    </a:lnTo>
                    <a:lnTo>
                      <a:pt x="4" y="52"/>
                    </a:lnTo>
                    <a:lnTo>
                      <a:pt x="2" y="76"/>
                    </a:lnTo>
                    <a:lnTo>
                      <a:pt x="0" y="98"/>
                    </a:lnTo>
                    <a:lnTo>
                      <a:pt x="0" y="146"/>
                    </a:lnTo>
                    <a:lnTo>
                      <a:pt x="2" y="167"/>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5" name="Freeform 2041"/>
              <p:cNvSpPr>
                <a:spLocks/>
              </p:cNvSpPr>
              <p:nvPr/>
            </p:nvSpPr>
            <p:spPr bwMode="auto">
              <a:xfrm>
                <a:off x="5366" y="6602"/>
                <a:ext cx="168" cy="214"/>
              </a:xfrm>
              <a:custGeom>
                <a:avLst/>
                <a:gdLst/>
                <a:ahLst/>
                <a:cxnLst>
                  <a:cxn ang="0">
                    <a:pos x="4" y="182"/>
                  </a:cxn>
                  <a:cxn ang="0">
                    <a:pos x="7" y="206"/>
                  </a:cxn>
                  <a:cxn ang="0">
                    <a:pos x="14" y="208"/>
                  </a:cxn>
                  <a:cxn ang="0">
                    <a:pos x="23" y="211"/>
                  </a:cxn>
                  <a:cxn ang="0">
                    <a:pos x="33" y="211"/>
                  </a:cxn>
                  <a:cxn ang="0">
                    <a:pos x="43" y="213"/>
                  </a:cxn>
                  <a:cxn ang="0">
                    <a:pos x="108" y="213"/>
                  </a:cxn>
                  <a:cxn ang="0">
                    <a:pos x="120" y="211"/>
                  </a:cxn>
                  <a:cxn ang="0">
                    <a:pos x="129" y="211"/>
                  </a:cxn>
                  <a:cxn ang="0">
                    <a:pos x="139" y="208"/>
                  </a:cxn>
                  <a:cxn ang="0">
                    <a:pos x="148" y="208"/>
                  </a:cxn>
                  <a:cxn ang="0">
                    <a:pos x="163" y="203"/>
                  </a:cxn>
                  <a:cxn ang="0">
                    <a:pos x="163" y="103"/>
                  </a:cxn>
                  <a:cxn ang="0">
                    <a:pos x="165" y="50"/>
                  </a:cxn>
                  <a:cxn ang="0">
                    <a:pos x="168" y="0"/>
                  </a:cxn>
                  <a:cxn ang="0">
                    <a:pos x="139" y="0"/>
                  </a:cxn>
                  <a:cxn ang="0">
                    <a:pos x="127" y="2"/>
                  </a:cxn>
                  <a:cxn ang="0">
                    <a:pos x="117" y="2"/>
                  </a:cxn>
                  <a:cxn ang="0">
                    <a:pos x="108" y="4"/>
                  </a:cxn>
                  <a:cxn ang="0">
                    <a:pos x="98" y="4"/>
                  </a:cxn>
                  <a:cxn ang="0">
                    <a:pos x="88" y="7"/>
                  </a:cxn>
                  <a:cxn ang="0">
                    <a:pos x="76" y="9"/>
                  </a:cxn>
                  <a:cxn ang="0">
                    <a:pos x="67" y="9"/>
                  </a:cxn>
                  <a:cxn ang="0">
                    <a:pos x="19" y="21"/>
                  </a:cxn>
                  <a:cxn ang="0">
                    <a:pos x="9" y="23"/>
                  </a:cxn>
                  <a:cxn ang="0">
                    <a:pos x="4" y="47"/>
                  </a:cxn>
                  <a:cxn ang="0">
                    <a:pos x="2" y="72"/>
                  </a:cxn>
                  <a:cxn ang="0">
                    <a:pos x="2" y="93"/>
                  </a:cxn>
                  <a:cxn ang="0">
                    <a:pos x="0" y="117"/>
                  </a:cxn>
                  <a:cxn ang="0">
                    <a:pos x="0" y="139"/>
                  </a:cxn>
                  <a:cxn ang="0">
                    <a:pos x="4" y="182"/>
                  </a:cxn>
                </a:cxnLst>
                <a:rect l="0" t="0" r="r" b="b"/>
                <a:pathLst>
                  <a:path w="168" h="214">
                    <a:moveTo>
                      <a:pt x="4" y="182"/>
                    </a:moveTo>
                    <a:lnTo>
                      <a:pt x="7" y="206"/>
                    </a:lnTo>
                    <a:lnTo>
                      <a:pt x="14" y="208"/>
                    </a:lnTo>
                    <a:lnTo>
                      <a:pt x="23" y="211"/>
                    </a:lnTo>
                    <a:lnTo>
                      <a:pt x="33" y="211"/>
                    </a:lnTo>
                    <a:lnTo>
                      <a:pt x="43" y="213"/>
                    </a:lnTo>
                    <a:lnTo>
                      <a:pt x="108" y="213"/>
                    </a:lnTo>
                    <a:lnTo>
                      <a:pt x="120" y="211"/>
                    </a:lnTo>
                    <a:lnTo>
                      <a:pt x="129" y="211"/>
                    </a:lnTo>
                    <a:lnTo>
                      <a:pt x="139" y="208"/>
                    </a:lnTo>
                    <a:lnTo>
                      <a:pt x="148" y="208"/>
                    </a:lnTo>
                    <a:lnTo>
                      <a:pt x="163" y="203"/>
                    </a:lnTo>
                    <a:lnTo>
                      <a:pt x="163" y="103"/>
                    </a:lnTo>
                    <a:lnTo>
                      <a:pt x="165" y="50"/>
                    </a:lnTo>
                    <a:lnTo>
                      <a:pt x="168" y="0"/>
                    </a:lnTo>
                    <a:lnTo>
                      <a:pt x="139" y="0"/>
                    </a:lnTo>
                    <a:lnTo>
                      <a:pt x="127" y="2"/>
                    </a:lnTo>
                    <a:lnTo>
                      <a:pt x="117" y="2"/>
                    </a:lnTo>
                    <a:lnTo>
                      <a:pt x="108" y="4"/>
                    </a:lnTo>
                    <a:lnTo>
                      <a:pt x="98" y="4"/>
                    </a:lnTo>
                    <a:lnTo>
                      <a:pt x="88" y="7"/>
                    </a:lnTo>
                    <a:lnTo>
                      <a:pt x="76" y="9"/>
                    </a:lnTo>
                    <a:lnTo>
                      <a:pt x="67" y="9"/>
                    </a:lnTo>
                    <a:lnTo>
                      <a:pt x="19" y="21"/>
                    </a:lnTo>
                    <a:lnTo>
                      <a:pt x="9" y="23"/>
                    </a:lnTo>
                    <a:lnTo>
                      <a:pt x="4" y="47"/>
                    </a:lnTo>
                    <a:lnTo>
                      <a:pt x="2" y="72"/>
                    </a:lnTo>
                    <a:lnTo>
                      <a:pt x="2" y="93"/>
                    </a:lnTo>
                    <a:lnTo>
                      <a:pt x="0" y="117"/>
                    </a:lnTo>
                    <a:lnTo>
                      <a:pt x="0" y="139"/>
                    </a:lnTo>
                    <a:lnTo>
                      <a:pt x="4" y="182"/>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6" name="Freeform 2042"/>
              <p:cNvSpPr>
                <a:spLocks/>
              </p:cNvSpPr>
              <p:nvPr/>
            </p:nvSpPr>
            <p:spPr bwMode="auto">
              <a:xfrm>
                <a:off x="5366" y="6602"/>
                <a:ext cx="163" cy="206"/>
              </a:xfrm>
              <a:custGeom>
                <a:avLst/>
                <a:gdLst/>
                <a:ahLst/>
                <a:cxnLst>
                  <a:cxn ang="0">
                    <a:pos x="4" y="47"/>
                  </a:cxn>
                  <a:cxn ang="0">
                    <a:pos x="2" y="69"/>
                  </a:cxn>
                  <a:cxn ang="0">
                    <a:pos x="2" y="91"/>
                  </a:cxn>
                  <a:cxn ang="0">
                    <a:pos x="0" y="112"/>
                  </a:cxn>
                  <a:cxn ang="0">
                    <a:pos x="2" y="134"/>
                  </a:cxn>
                  <a:cxn ang="0">
                    <a:pos x="2" y="156"/>
                  </a:cxn>
                  <a:cxn ang="0">
                    <a:pos x="7" y="199"/>
                  </a:cxn>
                  <a:cxn ang="0">
                    <a:pos x="14" y="201"/>
                  </a:cxn>
                  <a:cxn ang="0">
                    <a:pos x="23" y="201"/>
                  </a:cxn>
                  <a:cxn ang="0">
                    <a:pos x="31" y="203"/>
                  </a:cxn>
                  <a:cxn ang="0">
                    <a:pos x="43" y="203"/>
                  </a:cxn>
                  <a:cxn ang="0">
                    <a:pos x="52" y="206"/>
                  </a:cxn>
                  <a:cxn ang="0">
                    <a:pos x="83" y="206"/>
                  </a:cxn>
                  <a:cxn ang="0">
                    <a:pos x="96" y="203"/>
                  </a:cxn>
                  <a:cxn ang="0">
                    <a:pos x="117" y="203"/>
                  </a:cxn>
                  <a:cxn ang="0">
                    <a:pos x="127" y="201"/>
                  </a:cxn>
                  <a:cxn ang="0">
                    <a:pos x="136" y="201"/>
                  </a:cxn>
                  <a:cxn ang="0">
                    <a:pos x="143" y="199"/>
                  </a:cxn>
                  <a:cxn ang="0">
                    <a:pos x="151" y="196"/>
                  </a:cxn>
                  <a:cxn ang="0">
                    <a:pos x="158" y="196"/>
                  </a:cxn>
                  <a:cxn ang="0">
                    <a:pos x="158" y="98"/>
                  </a:cxn>
                  <a:cxn ang="0">
                    <a:pos x="160" y="50"/>
                  </a:cxn>
                  <a:cxn ang="0">
                    <a:pos x="163" y="0"/>
                  </a:cxn>
                  <a:cxn ang="0">
                    <a:pos x="143" y="0"/>
                  </a:cxn>
                  <a:cxn ang="0">
                    <a:pos x="134" y="2"/>
                  </a:cxn>
                  <a:cxn ang="0">
                    <a:pos x="115" y="2"/>
                  </a:cxn>
                  <a:cxn ang="0">
                    <a:pos x="105" y="4"/>
                  </a:cxn>
                  <a:cxn ang="0">
                    <a:pos x="96" y="7"/>
                  </a:cxn>
                  <a:cxn ang="0">
                    <a:pos x="86" y="7"/>
                  </a:cxn>
                  <a:cxn ang="0">
                    <a:pos x="67" y="12"/>
                  </a:cxn>
                  <a:cxn ang="0">
                    <a:pos x="55" y="14"/>
                  </a:cxn>
                  <a:cxn ang="0">
                    <a:pos x="45" y="14"/>
                  </a:cxn>
                  <a:cxn ang="0">
                    <a:pos x="26" y="19"/>
                  </a:cxn>
                  <a:cxn ang="0">
                    <a:pos x="19" y="21"/>
                  </a:cxn>
                  <a:cxn ang="0">
                    <a:pos x="9" y="23"/>
                  </a:cxn>
                  <a:cxn ang="0">
                    <a:pos x="4" y="47"/>
                  </a:cxn>
                </a:cxnLst>
                <a:rect l="0" t="0" r="r" b="b"/>
                <a:pathLst>
                  <a:path w="163" h="206">
                    <a:moveTo>
                      <a:pt x="4" y="47"/>
                    </a:moveTo>
                    <a:lnTo>
                      <a:pt x="2" y="69"/>
                    </a:lnTo>
                    <a:lnTo>
                      <a:pt x="2" y="91"/>
                    </a:lnTo>
                    <a:lnTo>
                      <a:pt x="0" y="112"/>
                    </a:lnTo>
                    <a:lnTo>
                      <a:pt x="2" y="134"/>
                    </a:lnTo>
                    <a:lnTo>
                      <a:pt x="2" y="156"/>
                    </a:lnTo>
                    <a:lnTo>
                      <a:pt x="7" y="199"/>
                    </a:lnTo>
                    <a:lnTo>
                      <a:pt x="14" y="201"/>
                    </a:lnTo>
                    <a:lnTo>
                      <a:pt x="23" y="201"/>
                    </a:lnTo>
                    <a:lnTo>
                      <a:pt x="31" y="203"/>
                    </a:lnTo>
                    <a:lnTo>
                      <a:pt x="43" y="203"/>
                    </a:lnTo>
                    <a:lnTo>
                      <a:pt x="52" y="206"/>
                    </a:lnTo>
                    <a:lnTo>
                      <a:pt x="83" y="206"/>
                    </a:lnTo>
                    <a:lnTo>
                      <a:pt x="96" y="203"/>
                    </a:lnTo>
                    <a:lnTo>
                      <a:pt x="117" y="203"/>
                    </a:lnTo>
                    <a:lnTo>
                      <a:pt x="127" y="201"/>
                    </a:lnTo>
                    <a:lnTo>
                      <a:pt x="136" y="201"/>
                    </a:lnTo>
                    <a:lnTo>
                      <a:pt x="143" y="199"/>
                    </a:lnTo>
                    <a:lnTo>
                      <a:pt x="151" y="196"/>
                    </a:lnTo>
                    <a:lnTo>
                      <a:pt x="158" y="196"/>
                    </a:lnTo>
                    <a:lnTo>
                      <a:pt x="158" y="98"/>
                    </a:lnTo>
                    <a:lnTo>
                      <a:pt x="160" y="50"/>
                    </a:lnTo>
                    <a:lnTo>
                      <a:pt x="163" y="0"/>
                    </a:lnTo>
                    <a:lnTo>
                      <a:pt x="143" y="0"/>
                    </a:lnTo>
                    <a:lnTo>
                      <a:pt x="134" y="2"/>
                    </a:lnTo>
                    <a:lnTo>
                      <a:pt x="115" y="2"/>
                    </a:lnTo>
                    <a:lnTo>
                      <a:pt x="105" y="4"/>
                    </a:lnTo>
                    <a:lnTo>
                      <a:pt x="96" y="7"/>
                    </a:lnTo>
                    <a:lnTo>
                      <a:pt x="86" y="7"/>
                    </a:lnTo>
                    <a:lnTo>
                      <a:pt x="67" y="12"/>
                    </a:lnTo>
                    <a:lnTo>
                      <a:pt x="55" y="14"/>
                    </a:lnTo>
                    <a:lnTo>
                      <a:pt x="45" y="14"/>
                    </a:lnTo>
                    <a:lnTo>
                      <a:pt x="26" y="19"/>
                    </a:lnTo>
                    <a:lnTo>
                      <a:pt x="19" y="21"/>
                    </a:lnTo>
                    <a:lnTo>
                      <a:pt x="9" y="23"/>
                    </a:lnTo>
                    <a:lnTo>
                      <a:pt x="4" y="4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7" name="Freeform 2043"/>
              <p:cNvSpPr>
                <a:spLocks/>
              </p:cNvSpPr>
              <p:nvPr/>
            </p:nvSpPr>
            <p:spPr bwMode="auto">
              <a:xfrm>
                <a:off x="5368" y="6602"/>
                <a:ext cx="159" cy="197"/>
              </a:xfrm>
              <a:custGeom>
                <a:avLst/>
                <a:gdLst/>
                <a:ahLst/>
                <a:cxnLst>
                  <a:cxn ang="0">
                    <a:pos x="12" y="194"/>
                  </a:cxn>
                  <a:cxn ang="0">
                    <a:pos x="21" y="194"/>
                  </a:cxn>
                  <a:cxn ang="0">
                    <a:pos x="28" y="196"/>
                  </a:cxn>
                  <a:cxn ang="0">
                    <a:pos x="100" y="196"/>
                  </a:cxn>
                  <a:cxn ang="0">
                    <a:pos x="110" y="194"/>
                  </a:cxn>
                  <a:cxn ang="0">
                    <a:pos x="120" y="194"/>
                  </a:cxn>
                  <a:cxn ang="0">
                    <a:pos x="139" y="189"/>
                  </a:cxn>
                  <a:cxn ang="0">
                    <a:pos x="146" y="189"/>
                  </a:cxn>
                  <a:cxn ang="0">
                    <a:pos x="153" y="187"/>
                  </a:cxn>
                  <a:cxn ang="0">
                    <a:pos x="151" y="139"/>
                  </a:cxn>
                  <a:cxn ang="0">
                    <a:pos x="156" y="47"/>
                  </a:cxn>
                  <a:cxn ang="0">
                    <a:pos x="158" y="0"/>
                  </a:cxn>
                  <a:cxn ang="0">
                    <a:pos x="148" y="0"/>
                  </a:cxn>
                  <a:cxn ang="0">
                    <a:pos x="139" y="2"/>
                  </a:cxn>
                  <a:cxn ang="0">
                    <a:pos x="120" y="2"/>
                  </a:cxn>
                  <a:cxn ang="0">
                    <a:pos x="110" y="4"/>
                  </a:cxn>
                  <a:cxn ang="0">
                    <a:pos x="100" y="4"/>
                  </a:cxn>
                  <a:cxn ang="0">
                    <a:pos x="81" y="9"/>
                  </a:cxn>
                  <a:cxn ang="0">
                    <a:pos x="72" y="9"/>
                  </a:cxn>
                  <a:cxn ang="0">
                    <a:pos x="43" y="16"/>
                  </a:cxn>
                  <a:cxn ang="0">
                    <a:pos x="33" y="16"/>
                  </a:cxn>
                  <a:cxn ang="0">
                    <a:pos x="14" y="21"/>
                  </a:cxn>
                  <a:cxn ang="0">
                    <a:pos x="7" y="23"/>
                  </a:cxn>
                  <a:cxn ang="0">
                    <a:pos x="4" y="47"/>
                  </a:cxn>
                  <a:cxn ang="0">
                    <a:pos x="2" y="69"/>
                  </a:cxn>
                  <a:cxn ang="0">
                    <a:pos x="0" y="88"/>
                  </a:cxn>
                  <a:cxn ang="0">
                    <a:pos x="0" y="151"/>
                  </a:cxn>
                  <a:cxn ang="0">
                    <a:pos x="2" y="170"/>
                  </a:cxn>
                  <a:cxn ang="0">
                    <a:pos x="4" y="192"/>
                  </a:cxn>
                  <a:cxn ang="0">
                    <a:pos x="12" y="194"/>
                  </a:cxn>
                </a:cxnLst>
                <a:rect l="0" t="0" r="r" b="b"/>
                <a:pathLst>
                  <a:path w="159" h="197">
                    <a:moveTo>
                      <a:pt x="12" y="194"/>
                    </a:moveTo>
                    <a:lnTo>
                      <a:pt x="21" y="194"/>
                    </a:lnTo>
                    <a:lnTo>
                      <a:pt x="28" y="196"/>
                    </a:lnTo>
                    <a:lnTo>
                      <a:pt x="100" y="196"/>
                    </a:lnTo>
                    <a:lnTo>
                      <a:pt x="110" y="194"/>
                    </a:lnTo>
                    <a:lnTo>
                      <a:pt x="120" y="194"/>
                    </a:lnTo>
                    <a:lnTo>
                      <a:pt x="139" y="189"/>
                    </a:lnTo>
                    <a:lnTo>
                      <a:pt x="146" y="189"/>
                    </a:lnTo>
                    <a:lnTo>
                      <a:pt x="153" y="187"/>
                    </a:lnTo>
                    <a:lnTo>
                      <a:pt x="151" y="139"/>
                    </a:lnTo>
                    <a:lnTo>
                      <a:pt x="156" y="47"/>
                    </a:lnTo>
                    <a:lnTo>
                      <a:pt x="158" y="0"/>
                    </a:lnTo>
                    <a:lnTo>
                      <a:pt x="148" y="0"/>
                    </a:lnTo>
                    <a:lnTo>
                      <a:pt x="139" y="2"/>
                    </a:lnTo>
                    <a:lnTo>
                      <a:pt x="120" y="2"/>
                    </a:lnTo>
                    <a:lnTo>
                      <a:pt x="110" y="4"/>
                    </a:lnTo>
                    <a:lnTo>
                      <a:pt x="100" y="4"/>
                    </a:lnTo>
                    <a:lnTo>
                      <a:pt x="81" y="9"/>
                    </a:lnTo>
                    <a:lnTo>
                      <a:pt x="72" y="9"/>
                    </a:lnTo>
                    <a:lnTo>
                      <a:pt x="43" y="16"/>
                    </a:lnTo>
                    <a:lnTo>
                      <a:pt x="33" y="16"/>
                    </a:lnTo>
                    <a:lnTo>
                      <a:pt x="14" y="21"/>
                    </a:lnTo>
                    <a:lnTo>
                      <a:pt x="7" y="23"/>
                    </a:lnTo>
                    <a:lnTo>
                      <a:pt x="4" y="47"/>
                    </a:lnTo>
                    <a:lnTo>
                      <a:pt x="2" y="69"/>
                    </a:lnTo>
                    <a:lnTo>
                      <a:pt x="0" y="88"/>
                    </a:lnTo>
                    <a:lnTo>
                      <a:pt x="0" y="151"/>
                    </a:lnTo>
                    <a:lnTo>
                      <a:pt x="2" y="170"/>
                    </a:lnTo>
                    <a:lnTo>
                      <a:pt x="4" y="192"/>
                    </a:lnTo>
                    <a:lnTo>
                      <a:pt x="12" y="194"/>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8" name="Freeform 2044"/>
              <p:cNvSpPr>
                <a:spLocks/>
              </p:cNvSpPr>
              <p:nvPr/>
            </p:nvSpPr>
            <p:spPr bwMode="auto">
              <a:xfrm>
                <a:off x="5368" y="6602"/>
                <a:ext cx="154" cy="190"/>
              </a:xfrm>
              <a:custGeom>
                <a:avLst/>
                <a:gdLst/>
                <a:ahLst/>
                <a:cxnLst>
                  <a:cxn ang="0">
                    <a:pos x="79" y="9"/>
                  </a:cxn>
                  <a:cxn ang="0">
                    <a:pos x="69" y="9"/>
                  </a:cxn>
                  <a:cxn ang="0">
                    <a:pos x="50" y="14"/>
                  </a:cxn>
                  <a:cxn ang="0">
                    <a:pos x="43" y="16"/>
                  </a:cxn>
                  <a:cxn ang="0">
                    <a:pos x="23" y="21"/>
                  </a:cxn>
                  <a:cxn ang="0">
                    <a:pos x="14" y="23"/>
                  </a:cxn>
                  <a:cxn ang="0">
                    <a:pos x="7" y="26"/>
                  </a:cxn>
                  <a:cxn ang="0">
                    <a:pos x="4" y="45"/>
                  </a:cxn>
                  <a:cxn ang="0">
                    <a:pos x="2" y="67"/>
                  </a:cxn>
                  <a:cxn ang="0">
                    <a:pos x="0" y="86"/>
                  </a:cxn>
                  <a:cxn ang="0">
                    <a:pos x="0" y="124"/>
                  </a:cxn>
                  <a:cxn ang="0">
                    <a:pos x="2" y="143"/>
                  </a:cxn>
                  <a:cxn ang="0">
                    <a:pos x="2" y="163"/>
                  </a:cxn>
                  <a:cxn ang="0">
                    <a:pos x="4" y="184"/>
                  </a:cxn>
                  <a:cxn ang="0">
                    <a:pos x="12" y="187"/>
                  </a:cxn>
                  <a:cxn ang="0">
                    <a:pos x="21" y="187"/>
                  </a:cxn>
                  <a:cxn ang="0">
                    <a:pos x="28" y="189"/>
                  </a:cxn>
                  <a:cxn ang="0">
                    <a:pos x="79" y="189"/>
                  </a:cxn>
                  <a:cxn ang="0">
                    <a:pos x="88" y="187"/>
                  </a:cxn>
                  <a:cxn ang="0">
                    <a:pos x="98" y="187"/>
                  </a:cxn>
                  <a:cxn ang="0">
                    <a:pos x="107" y="184"/>
                  </a:cxn>
                  <a:cxn ang="0">
                    <a:pos x="117" y="184"/>
                  </a:cxn>
                  <a:cxn ang="0">
                    <a:pos x="127" y="182"/>
                  </a:cxn>
                  <a:cxn ang="0">
                    <a:pos x="134" y="182"/>
                  </a:cxn>
                  <a:cxn ang="0">
                    <a:pos x="148" y="177"/>
                  </a:cxn>
                  <a:cxn ang="0">
                    <a:pos x="148" y="88"/>
                  </a:cxn>
                  <a:cxn ang="0">
                    <a:pos x="151" y="45"/>
                  </a:cxn>
                  <a:cxn ang="0">
                    <a:pos x="153" y="0"/>
                  </a:cxn>
                  <a:cxn ang="0">
                    <a:pos x="143" y="2"/>
                  </a:cxn>
                  <a:cxn ang="0">
                    <a:pos x="117" y="2"/>
                  </a:cxn>
                  <a:cxn ang="0">
                    <a:pos x="107" y="4"/>
                  </a:cxn>
                  <a:cxn ang="0">
                    <a:pos x="98" y="4"/>
                  </a:cxn>
                  <a:cxn ang="0">
                    <a:pos x="79" y="9"/>
                  </a:cxn>
                </a:cxnLst>
                <a:rect l="0" t="0" r="r" b="b"/>
                <a:pathLst>
                  <a:path w="154" h="190">
                    <a:moveTo>
                      <a:pt x="79" y="9"/>
                    </a:moveTo>
                    <a:lnTo>
                      <a:pt x="69" y="9"/>
                    </a:lnTo>
                    <a:lnTo>
                      <a:pt x="50" y="14"/>
                    </a:lnTo>
                    <a:lnTo>
                      <a:pt x="43" y="16"/>
                    </a:lnTo>
                    <a:lnTo>
                      <a:pt x="23" y="21"/>
                    </a:lnTo>
                    <a:lnTo>
                      <a:pt x="14" y="23"/>
                    </a:lnTo>
                    <a:lnTo>
                      <a:pt x="7" y="26"/>
                    </a:lnTo>
                    <a:lnTo>
                      <a:pt x="4" y="45"/>
                    </a:lnTo>
                    <a:lnTo>
                      <a:pt x="2" y="67"/>
                    </a:lnTo>
                    <a:lnTo>
                      <a:pt x="0" y="86"/>
                    </a:lnTo>
                    <a:lnTo>
                      <a:pt x="0" y="124"/>
                    </a:lnTo>
                    <a:lnTo>
                      <a:pt x="2" y="143"/>
                    </a:lnTo>
                    <a:lnTo>
                      <a:pt x="2" y="163"/>
                    </a:lnTo>
                    <a:lnTo>
                      <a:pt x="4" y="184"/>
                    </a:lnTo>
                    <a:lnTo>
                      <a:pt x="12" y="187"/>
                    </a:lnTo>
                    <a:lnTo>
                      <a:pt x="21" y="187"/>
                    </a:lnTo>
                    <a:lnTo>
                      <a:pt x="28" y="189"/>
                    </a:lnTo>
                    <a:lnTo>
                      <a:pt x="79" y="189"/>
                    </a:lnTo>
                    <a:lnTo>
                      <a:pt x="88" y="187"/>
                    </a:lnTo>
                    <a:lnTo>
                      <a:pt x="98" y="187"/>
                    </a:lnTo>
                    <a:lnTo>
                      <a:pt x="107" y="184"/>
                    </a:lnTo>
                    <a:lnTo>
                      <a:pt x="117" y="184"/>
                    </a:lnTo>
                    <a:lnTo>
                      <a:pt x="127" y="182"/>
                    </a:lnTo>
                    <a:lnTo>
                      <a:pt x="134" y="182"/>
                    </a:lnTo>
                    <a:lnTo>
                      <a:pt x="148" y="177"/>
                    </a:lnTo>
                    <a:lnTo>
                      <a:pt x="148" y="88"/>
                    </a:lnTo>
                    <a:lnTo>
                      <a:pt x="151" y="45"/>
                    </a:lnTo>
                    <a:lnTo>
                      <a:pt x="153" y="0"/>
                    </a:lnTo>
                    <a:lnTo>
                      <a:pt x="143" y="2"/>
                    </a:lnTo>
                    <a:lnTo>
                      <a:pt x="117" y="2"/>
                    </a:lnTo>
                    <a:lnTo>
                      <a:pt x="107" y="4"/>
                    </a:lnTo>
                    <a:lnTo>
                      <a:pt x="98" y="4"/>
                    </a:lnTo>
                    <a:lnTo>
                      <a:pt x="79" y="9"/>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9" name="Freeform 2045"/>
              <p:cNvSpPr>
                <a:spLocks/>
              </p:cNvSpPr>
              <p:nvPr/>
            </p:nvSpPr>
            <p:spPr bwMode="auto">
              <a:xfrm>
                <a:off x="5368" y="6604"/>
                <a:ext cx="149" cy="180"/>
              </a:xfrm>
              <a:custGeom>
                <a:avLst/>
                <a:gdLst/>
                <a:ahLst/>
                <a:cxnLst>
                  <a:cxn ang="0">
                    <a:pos x="64" y="180"/>
                  </a:cxn>
                  <a:cxn ang="0">
                    <a:pos x="76" y="177"/>
                  </a:cxn>
                  <a:cxn ang="0">
                    <a:pos x="86" y="177"/>
                  </a:cxn>
                  <a:cxn ang="0">
                    <a:pos x="96" y="175"/>
                  </a:cxn>
                  <a:cxn ang="0">
                    <a:pos x="105" y="175"/>
                  </a:cxn>
                  <a:cxn ang="0">
                    <a:pos x="115" y="172"/>
                  </a:cxn>
                  <a:cxn ang="0">
                    <a:pos x="122" y="172"/>
                  </a:cxn>
                  <a:cxn ang="0">
                    <a:pos x="129" y="170"/>
                  </a:cxn>
                  <a:cxn ang="0">
                    <a:pos x="136" y="167"/>
                  </a:cxn>
                  <a:cxn ang="0">
                    <a:pos x="143" y="167"/>
                  </a:cxn>
                  <a:cxn ang="0">
                    <a:pos x="143" y="83"/>
                  </a:cxn>
                  <a:cxn ang="0">
                    <a:pos x="146" y="62"/>
                  </a:cxn>
                  <a:cxn ang="0">
                    <a:pos x="146" y="40"/>
                  </a:cxn>
                  <a:cxn ang="0">
                    <a:pos x="148" y="21"/>
                  </a:cxn>
                  <a:cxn ang="0">
                    <a:pos x="148" y="0"/>
                  </a:cxn>
                  <a:cxn ang="0">
                    <a:pos x="124" y="0"/>
                  </a:cxn>
                  <a:cxn ang="0">
                    <a:pos x="115" y="2"/>
                  </a:cxn>
                  <a:cxn ang="0">
                    <a:pos x="105" y="2"/>
                  </a:cxn>
                  <a:cxn ang="0">
                    <a:pos x="96" y="4"/>
                  </a:cxn>
                  <a:cxn ang="0">
                    <a:pos x="86" y="4"/>
                  </a:cxn>
                  <a:cxn ang="0">
                    <a:pos x="76" y="7"/>
                  </a:cxn>
                  <a:cxn ang="0">
                    <a:pos x="69" y="9"/>
                  </a:cxn>
                  <a:cxn ang="0">
                    <a:pos x="60" y="9"/>
                  </a:cxn>
                  <a:cxn ang="0">
                    <a:pos x="31" y="16"/>
                  </a:cxn>
                  <a:cxn ang="0">
                    <a:pos x="23" y="19"/>
                  </a:cxn>
                  <a:cxn ang="0">
                    <a:pos x="14" y="21"/>
                  </a:cxn>
                  <a:cxn ang="0">
                    <a:pos x="7" y="23"/>
                  </a:cxn>
                  <a:cxn ang="0">
                    <a:pos x="0" y="81"/>
                  </a:cxn>
                  <a:cxn ang="0">
                    <a:pos x="0" y="117"/>
                  </a:cxn>
                  <a:cxn ang="0">
                    <a:pos x="2" y="136"/>
                  </a:cxn>
                  <a:cxn ang="0">
                    <a:pos x="2" y="156"/>
                  </a:cxn>
                  <a:cxn ang="0">
                    <a:pos x="7" y="175"/>
                  </a:cxn>
                  <a:cxn ang="0">
                    <a:pos x="12" y="177"/>
                  </a:cxn>
                  <a:cxn ang="0">
                    <a:pos x="19" y="177"/>
                  </a:cxn>
                  <a:cxn ang="0">
                    <a:pos x="28" y="180"/>
                  </a:cxn>
                  <a:cxn ang="0">
                    <a:pos x="64" y="180"/>
                  </a:cxn>
                </a:cxnLst>
                <a:rect l="0" t="0" r="r" b="b"/>
                <a:pathLst>
                  <a:path w="149" h="180">
                    <a:moveTo>
                      <a:pt x="64" y="180"/>
                    </a:moveTo>
                    <a:lnTo>
                      <a:pt x="76" y="177"/>
                    </a:lnTo>
                    <a:lnTo>
                      <a:pt x="86" y="177"/>
                    </a:lnTo>
                    <a:lnTo>
                      <a:pt x="96" y="175"/>
                    </a:lnTo>
                    <a:lnTo>
                      <a:pt x="105" y="175"/>
                    </a:lnTo>
                    <a:lnTo>
                      <a:pt x="115" y="172"/>
                    </a:lnTo>
                    <a:lnTo>
                      <a:pt x="122" y="172"/>
                    </a:lnTo>
                    <a:lnTo>
                      <a:pt x="129" y="170"/>
                    </a:lnTo>
                    <a:lnTo>
                      <a:pt x="136" y="167"/>
                    </a:lnTo>
                    <a:lnTo>
                      <a:pt x="143" y="167"/>
                    </a:lnTo>
                    <a:lnTo>
                      <a:pt x="143" y="83"/>
                    </a:lnTo>
                    <a:lnTo>
                      <a:pt x="146" y="62"/>
                    </a:lnTo>
                    <a:lnTo>
                      <a:pt x="146" y="40"/>
                    </a:lnTo>
                    <a:lnTo>
                      <a:pt x="148" y="21"/>
                    </a:lnTo>
                    <a:lnTo>
                      <a:pt x="148" y="0"/>
                    </a:lnTo>
                    <a:lnTo>
                      <a:pt x="124" y="0"/>
                    </a:lnTo>
                    <a:lnTo>
                      <a:pt x="115" y="2"/>
                    </a:lnTo>
                    <a:lnTo>
                      <a:pt x="105" y="2"/>
                    </a:lnTo>
                    <a:lnTo>
                      <a:pt x="96" y="4"/>
                    </a:lnTo>
                    <a:lnTo>
                      <a:pt x="86" y="4"/>
                    </a:lnTo>
                    <a:lnTo>
                      <a:pt x="76" y="7"/>
                    </a:lnTo>
                    <a:lnTo>
                      <a:pt x="69" y="9"/>
                    </a:lnTo>
                    <a:lnTo>
                      <a:pt x="60" y="9"/>
                    </a:lnTo>
                    <a:lnTo>
                      <a:pt x="31" y="16"/>
                    </a:lnTo>
                    <a:lnTo>
                      <a:pt x="23" y="19"/>
                    </a:lnTo>
                    <a:lnTo>
                      <a:pt x="14" y="21"/>
                    </a:lnTo>
                    <a:lnTo>
                      <a:pt x="7" y="23"/>
                    </a:lnTo>
                    <a:lnTo>
                      <a:pt x="0" y="81"/>
                    </a:lnTo>
                    <a:lnTo>
                      <a:pt x="0" y="117"/>
                    </a:lnTo>
                    <a:lnTo>
                      <a:pt x="2" y="136"/>
                    </a:lnTo>
                    <a:lnTo>
                      <a:pt x="2" y="156"/>
                    </a:lnTo>
                    <a:lnTo>
                      <a:pt x="7" y="175"/>
                    </a:lnTo>
                    <a:lnTo>
                      <a:pt x="12" y="177"/>
                    </a:lnTo>
                    <a:lnTo>
                      <a:pt x="19" y="177"/>
                    </a:lnTo>
                    <a:lnTo>
                      <a:pt x="28" y="180"/>
                    </a:lnTo>
                    <a:lnTo>
                      <a:pt x="64" y="180"/>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0" name="Freeform 2046"/>
              <p:cNvSpPr>
                <a:spLocks/>
              </p:cNvSpPr>
              <p:nvPr/>
            </p:nvSpPr>
            <p:spPr bwMode="auto">
              <a:xfrm>
                <a:off x="5368" y="6604"/>
                <a:ext cx="147" cy="173"/>
              </a:xfrm>
              <a:custGeom>
                <a:avLst/>
                <a:gdLst/>
                <a:ahLst/>
                <a:cxnLst>
                  <a:cxn ang="0">
                    <a:pos x="4" y="148"/>
                  </a:cxn>
                  <a:cxn ang="0">
                    <a:pos x="7" y="167"/>
                  </a:cxn>
                  <a:cxn ang="0">
                    <a:pos x="12" y="167"/>
                  </a:cxn>
                  <a:cxn ang="0">
                    <a:pos x="19" y="170"/>
                  </a:cxn>
                  <a:cxn ang="0">
                    <a:pos x="28" y="170"/>
                  </a:cxn>
                  <a:cxn ang="0">
                    <a:pos x="36" y="172"/>
                  </a:cxn>
                  <a:cxn ang="0">
                    <a:pos x="45" y="172"/>
                  </a:cxn>
                  <a:cxn ang="0">
                    <a:pos x="55" y="170"/>
                  </a:cxn>
                  <a:cxn ang="0">
                    <a:pos x="74" y="170"/>
                  </a:cxn>
                  <a:cxn ang="0">
                    <a:pos x="83" y="167"/>
                  </a:cxn>
                  <a:cxn ang="0">
                    <a:pos x="93" y="167"/>
                  </a:cxn>
                  <a:cxn ang="0">
                    <a:pos x="100" y="165"/>
                  </a:cxn>
                  <a:cxn ang="0">
                    <a:pos x="110" y="165"/>
                  </a:cxn>
                  <a:cxn ang="0">
                    <a:pos x="120" y="163"/>
                  </a:cxn>
                  <a:cxn ang="0">
                    <a:pos x="127" y="160"/>
                  </a:cxn>
                  <a:cxn ang="0">
                    <a:pos x="134" y="160"/>
                  </a:cxn>
                  <a:cxn ang="0">
                    <a:pos x="139" y="158"/>
                  </a:cxn>
                  <a:cxn ang="0">
                    <a:pos x="139" y="98"/>
                  </a:cxn>
                  <a:cxn ang="0">
                    <a:pos x="141" y="79"/>
                  </a:cxn>
                  <a:cxn ang="0">
                    <a:pos x="141" y="40"/>
                  </a:cxn>
                  <a:cxn ang="0">
                    <a:pos x="143" y="19"/>
                  </a:cxn>
                  <a:cxn ang="0">
                    <a:pos x="146" y="0"/>
                  </a:cxn>
                  <a:cxn ang="0">
                    <a:pos x="120" y="0"/>
                  </a:cxn>
                  <a:cxn ang="0">
                    <a:pos x="112" y="2"/>
                  </a:cxn>
                  <a:cxn ang="0">
                    <a:pos x="103" y="2"/>
                  </a:cxn>
                  <a:cxn ang="0">
                    <a:pos x="83" y="7"/>
                  </a:cxn>
                  <a:cxn ang="0">
                    <a:pos x="76" y="7"/>
                  </a:cxn>
                  <a:cxn ang="0">
                    <a:pos x="57" y="11"/>
                  </a:cxn>
                  <a:cxn ang="0">
                    <a:pos x="47" y="11"/>
                  </a:cxn>
                  <a:cxn ang="0">
                    <a:pos x="40" y="14"/>
                  </a:cxn>
                  <a:cxn ang="0">
                    <a:pos x="31" y="16"/>
                  </a:cxn>
                  <a:cxn ang="0">
                    <a:pos x="23" y="19"/>
                  </a:cxn>
                  <a:cxn ang="0">
                    <a:pos x="14" y="21"/>
                  </a:cxn>
                  <a:cxn ang="0">
                    <a:pos x="7" y="23"/>
                  </a:cxn>
                  <a:cxn ang="0">
                    <a:pos x="4" y="43"/>
                  </a:cxn>
                  <a:cxn ang="0">
                    <a:pos x="2" y="60"/>
                  </a:cxn>
                  <a:cxn ang="0">
                    <a:pos x="2" y="79"/>
                  </a:cxn>
                  <a:cxn ang="0">
                    <a:pos x="0" y="96"/>
                  </a:cxn>
                  <a:cxn ang="0">
                    <a:pos x="0" y="115"/>
                  </a:cxn>
                  <a:cxn ang="0">
                    <a:pos x="4" y="148"/>
                  </a:cxn>
                </a:cxnLst>
                <a:rect l="0" t="0" r="r" b="b"/>
                <a:pathLst>
                  <a:path w="147" h="173">
                    <a:moveTo>
                      <a:pt x="4" y="148"/>
                    </a:moveTo>
                    <a:lnTo>
                      <a:pt x="7" y="167"/>
                    </a:lnTo>
                    <a:lnTo>
                      <a:pt x="12" y="167"/>
                    </a:lnTo>
                    <a:lnTo>
                      <a:pt x="19" y="170"/>
                    </a:lnTo>
                    <a:lnTo>
                      <a:pt x="28" y="170"/>
                    </a:lnTo>
                    <a:lnTo>
                      <a:pt x="36" y="172"/>
                    </a:lnTo>
                    <a:lnTo>
                      <a:pt x="45" y="172"/>
                    </a:lnTo>
                    <a:lnTo>
                      <a:pt x="55" y="170"/>
                    </a:lnTo>
                    <a:lnTo>
                      <a:pt x="74" y="170"/>
                    </a:lnTo>
                    <a:lnTo>
                      <a:pt x="83" y="167"/>
                    </a:lnTo>
                    <a:lnTo>
                      <a:pt x="93" y="167"/>
                    </a:lnTo>
                    <a:lnTo>
                      <a:pt x="100" y="165"/>
                    </a:lnTo>
                    <a:lnTo>
                      <a:pt x="110" y="165"/>
                    </a:lnTo>
                    <a:lnTo>
                      <a:pt x="120" y="163"/>
                    </a:lnTo>
                    <a:lnTo>
                      <a:pt x="127" y="160"/>
                    </a:lnTo>
                    <a:lnTo>
                      <a:pt x="134" y="160"/>
                    </a:lnTo>
                    <a:lnTo>
                      <a:pt x="139" y="158"/>
                    </a:lnTo>
                    <a:lnTo>
                      <a:pt x="139" y="98"/>
                    </a:lnTo>
                    <a:lnTo>
                      <a:pt x="141" y="79"/>
                    </a:lnTo>
                    <a:lnTo>
                      <a:pt x="141" y="40"/>
                    </a:lnTo>
                    <a:lnTo>
                      <a:pt x="143" y="19"/>
                    </a:lnTo>
                    <a:lnTo>
                      <a:pt x="146" y="0"/>
                    </a:lnTo>
                    <a:lnTo>
                      <a:pt x="120" y="0"/>
                    </a:lnTo>
                    <a:lnTo>
                      <a:pt x="112" y="2"/>
                    </a:lnTo>
                    <a:lnTo>
                      <a:pt x="103" y="2"/>
                    </a:lnTo>
                    <a:lnTo>
                      <a:pt x="83" y="7"/>
                    </a:lnTo>
                    <a:lnTo>
                      <a:pt x="76" y="7"/>
                    </a:lnTo>
                    <a:lnTo>
                      <a:pt x="57" y="11"/>
                    </a:lnTo>
                    <a:lnTo>
                      <a:pt x="47" y="11"/>
                    </a:lnTo>
                    <a:lnTo>
                      <a:pt x="40" y="14"/>
                    </a:lnTo>
                    <a:lnTo>
                      <a:pt x="31" y="16"/>
                    </a:lnTo>
                    <a:lnTo>
                      <a:pt x="23" y="19"/>
                    </a:lnTo>
                    <a:lnTo>
                      <a:pt x="14" y="21"/>
                    </a:lnTo>
                    <a:lnTo>
                      <a:pt x="7" y="23"/>
                    </a:lnTo>
                    <a:lnTo>
                      <a:pt x="4" y="43"/>
                    </a:lnTo>
                    <a:lnTo>
                      <a:pt x="2" y="60"/>
                    </a:lnTo>
                    <a:lnTo>
                      <a:pt x="2" y="79"/>
                    </a:lnTo>
                    <a:lnTo>
                      <a:pt x="0" y="96"/>
                    </a:lnTo>
                    <a:lnTo>
                      <a:pt x="0" y="115"/>
                    </a:lnTo>
                    <a:lnTo>
                      <a:pt x="4" y="148"/>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1" name="Freeform 2047"/>
              <p:cNvSpPr>
                <a:spLocks/>
              </p:cNvSpPr>
              <p:nvPr/>
            </p:nvSpPr>
            <p:spPr bwMode="auto">
              <a:xfrm>
                <a:off x="5371" y="6604"/>
                <a:ext cx="139" cy="164"/>
              </a:xfrm>
              <a:custGeom>
                <a:avLst/>
                <a:gdLst/>
                <a:ahLst/>
                <a:cxnLst>
                  <a:cxn ang="0">
                    <a:pos x="0" y="60"/>
                  </a:cxn>
                  <a:cxn ang="0">
                    <a:pos x="0" y="127"/>
                  </a:cxn>
                  <a:cxn ang="0">
                    <a:pos x="4" y="160"/>
                  </a:cxn>
                  <a:cxn ang="0">
                    <a:pos x="9" y="160"/>
                  </a:cxn>
                  <a:cxn ang="0">
                    <a:pos x="16" y="163"/>
                  </a:cxn>
                  <a:cxn ang="0">
                    <a:pos x="60" y="163"/>
                  </a:cxn>
                  <a:cxn ang="0">
                    <a:pos x="69" y="160"/>
                  </a:cxn>
                  <a:cxn ang="0">
                    <a:pos x="79" y="160"/>
                  </a:cxn>
                  <a:cxn ang="0">
                    <a:pos x="86" y="158"/>
                  </a:cxn>
                  <a:cxn ang="0">
                    <a:pos x="96" y="158"/>
                  </a:cxn>
                  <a:cxn ang="0">
                    <a:pos x="105" y="156"/>
                  </a:cxn>
                  <a:cxn ang="0">
                    <a:pos x="112" y="153"/>
                  </a:cxn>
                  <a:cxn ang="0">
                    <a:pos x="120" y="153"/>
                  </a:cxn>
                  <a:cxn ang="0">
                    <a:pos x="127" y="151"/>
                  </a:cxn>
                  <a:cxn ang="0">
                    <a:pos x="132" y="148"/>
                  </a:cxn>
                  <a:cxn ang="0">
                    <a:pos x="132" y="93"/>
                  </a:cxn>
                  <a:cxn ang="0">
                    <a:pos x="134" y="74"/>
                  </a:cxn>
                  <a:cxn ang="0">
                    <a:pos x="134" y="57"/>
                  </a:cxn>
                  <a:cxn ang="0">
                    <a:pos x="136" y="38"/>
                  </a:cxn>
                  <a:cxn ang="0">
                    <a:pos x="136" y="19"/>
                  </a:cxn>
                  <a:cxn ang="0">
                    <a:pos x="139" y="0"/>
                  </a:cxn>
                  <a:cxn ang="0">
                    <a:pos x="122" y="0"/>
                  </a:cxn>
                  <a:cxn ang="0">
                    <a:pos x="115" y="2"/>
                  </a:cxn>
                  <a:cxn ang="0">
                    <a:pos x="105" y="2"/>
                  </a:cxn>
                  <a:cxn ang="0">
                    <a:pos x="98" y="4"/>
                  </a:cxn>
                  <a:cxn ang="0">
                    <a:pos x="88" y="4"/>
                  </a:cxn>
                  <a:cxn ang="0">
                    <a:pos x="79" y="7"/>
                  </a:cxn>
                  <a:cxn ang="0">
                    <a:pos x="72" y="7"/>
                  </a:cxn>
                  <a:cxn ang="0">
                    <a:pos x="52" y="11"/>
                  </a:cxn>
                  <a:cxn ang="0">
                    <a:pos x="45" y="14"/>
                  </a:cxn>
                  <a:cxn ang="0">
                    <a:pos x="36" y="14"/>
                  </a:cxn>
                  <a:cxn ang="0">
                    <a:pos x="28" y="16"/>
                  </a:cxn>
                  <a:cxn ang="0">
                    <a:pos x="19" y="19"/>
                  </a:cxn>
                  <a:cxn ang="0">
                    <a:pos x="12" y="21"/>
                  </a:cxn>
                  <a:cxn ang="0">
                    <a:pos x="4" y="23"/>
                  </a:cxn>
                  <a:cxn ang="0">
                    <a:pos x="2" y="40"/>
                  </a:cxn>
                  <a:cxn ang="0">
                    <a:pos x="0" y="60"/>
                  </a:cxn>
                </a:cxnLst>
                <a:rect l="0" t="0" r="r" b="b"/>
                <a:pathLst>
                  <a:path w="139" h="164">
                    <a:moveTo>
                      <a:pt x="0" y="60"/>
                    </a:moveTo>
                    <a:lnTo>
                      <a:pt x="0" y="127"/>
                    </a:lnTo>
                    <a:lnTo>
                      <a:pt x="4" y="160"/>
                    </a:lnTo>
                    <a:lnTo>
                      <a:pt x="9" y="160"/>
                    </a:lnTo>
                    <a:lnTo>
                      <a:pt x="16" y="163"/>
                    </a:lnTo>
                    <a:lnTo>
                      <a:pt x="60" y="163"/>
                    </a:lnTo>
                    <a:lnTo>
                      <a:pt x="69" y="160"/>
                    </a:lnTo>
                    <a:lnTo>
                      <a:pt x="79" y="160"/>
                    </a:lnTo>
                    <a:lnTo>
                      <a:pt x="86" y="158"/>
                    </a:lnTo>
                    <a:lnTo>
                      <a:pt x="96" y="158"/>
                    </a:lnTo>
                    <a:lnTo>
                      <a:pt x="105" y="156"/>
                    </a:lnTo>
                    <a:lnTo>
                      <a:pt x="112" y="153"/>
                    </a:lnTo>
                    <a:lnTo>
                      <a:pt x="120" y="153"/>
                    </a:lnTo>
                    <a:lnTo>
                      <a:pt x="127" y="151"/>
                    </a:lnTo>
                    <a:lnTo>
                      <a:pt x="132" y="148"/>
                    </a:lnTo>
                    <a:lnTo>
                      <a:pt x="132" y="93"/>
                    </a:lnTo>
                    <a:lnTo>
                      <a:pt x="134" y="74"/>
                    </a:lnTo>
                    <a:lnTo>
                      <a:pt x="134" y="57"/>
                    </a:lnTo>
                    <a:lnTo>
                      <a:pt x="136" y="38"/>
                    </a:lnTo>
                    <a:lnTo>
                      <a:pt x="136" y="19"/>
                    </a:lnTo>
                    <a:lnTo>
                      <a:pt x="139" y="0"/>
                    </a:lnTo>
                    <a:lnTo>
                      <a:pt x="122" y="0"/>
                    </a:lnTo>
                    <a:lnTo>
                      <a:pt x="115" y="2"/>
                    </a:lnTo>
                    <a:lnTo>
                      <a:pt x="105" y="2"/>
                    </a:lnTo>
                    <a:lnTo>
                      <a:pt x="98" y="4"/>
                    </a:lnTo>
                    <a:lnTo>
                      <a:pt x="88" y="4"/>
                    </a:lnTo>
                    <a:lnTo>
                      <a:pt x="79" y="7"/>
                    </a:lnTo>
                    <a:lnTo>
                      <a:pt x="72" y="7"/>
                    </a:lnTo>
                    <a:lnTo>
                      <a:pt x="52" y="11"/>
                    </a:lnTo>
                    <a:lnTo>
                      <a:pt x="45" y="14"/>
                    </a:lnTo>
                    <a:lnTo>
                      <a:pt x="36" y="14"/>
                    </a:lnTo>
                    <a:lnTo>
                      <a:pt x="28" y="16"/>
                    </a:lnTo>
                    <a:lnTo>
                      <a:pt x="19" y="19"/>
                    </a:lnTo>
                    <a:lnTo>
                      <a:pt x="12" y="21"/>
                    </a:lnTo>
                    <a:lnTo>
                      <a:pt x="4" y="23"/>
                    </a:lnTo>
                    <a:lnTo>
                      <a:pt x="2" y="40"/>
                    </a:lnTo>
                    <a:lnTo>
                      <a:pt x="0" y="6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2" name="Freeform 2048"/>
              <p:cNvSpPr>
                <a:spLocks/>
              </p:cNvSpPr>
              <p:nvPr/>
            </p:nvSpPr>
            <p:spPr bwMode="auto">
              <a:xfrm>
                <a:off x="5371" y="6604"/>
                <a:ext cx="134" cy="156"/>
              </a:xfrm>
              <a:custGeom>
                <a:avLst/>
                <a:gdLst/>
                <a:ahLst/>
                <a:cxnLst>
                  <a:cxn ang="0">
                    <a:pos x="0" y="74"/>
                  </a:cxn>
                  <a:cxn ang="0">
                    <a:pos x="0" y="120"/>
                  </a:cxn>
                  <a:cxn ang="0">
                    <a:pos x="4" y="153"/>
                  </a:cxn>
                  <a:cxn ang="0">
                    <a:pos x="9" y="153"/>
                  </a:cxn>
                  <a:cxn ang="0">
                    <a:pos x="16" y="156"/>
                  </a:cxn>
                  <a:cxn ang="0">
                    <a:pos x="50" y="156"/>
                  </a:cxn>
                  <a:cxn ang="0">
                    <a:pos x="57" y="153"/>
                  </a:cxn>
                  <a:cxn ang="0">
                    <a:pos x="67" y="153"/>
                  </a:cxn>
                  <a:cxn ang="0">
                    <a:pos x="76" y="151"/>
                  </a:cxn>
                  <a:cxn ang="0">
                    <a:pos x="83" y="151"/>
                  </a:cxn>
                  <a:cxn ang="0">
                    <a:pos x="93" y="148"/>
                  </a:cxn>
                  <a:cxn ang="0">
                    <a:pos x="100" y="146"/>
                  </a:cxn>
                  <a:cxn ang="0">
                    <a:pos x="110" y="146"/>
                  </a:cxn>
                  <a:cxn ang="0">
                    <a:pos x="117" y="143"/>
                  </a:cxn>
                  <a:cxn ang="0">
                    <a:pos x="122" y="141"/>
                  </a:cxn>
                  <a:cxn ang="0">
                    <a:pos x="129" y="141"/>
                  </a:cxn>
                  <a:cxn ang="0">
                    <a:pos x="127" y="122"/>
                  </a:cxn>
                  <a:cxn ang="0">
                    <a:pos x="129" y="105"/>
                  </a:cxn>
                  <a:cxn ang="0">
                    <a:pos x="129" y="69"/>
                  </a:cxn>
                  <a:cxn ang="0">
                    <a:pos x="132" y="52"/>
                  </a:cxn>
                  <a:cxn ang="0">
                    <a:pos x="132" y="36"/>
                  </a:cxn>
                  <a:cxn ang="0">
                    <a:pos x="134" y="19"/>
                  </a:cxn>
                  <a:cxn ang="0">
                    <a:pos x="134" y="0"/>
                  </a:cxn>
                  <a:cxn ang="0">
                    <a:pos x="127" y="0"/>
                  </a:cxn>
                  <a:cxn ang="0">
                    <a:pos x="120" y="2"/>
                  </a:cxn>
                  <a:cxn ang="0">
                    <a:pos x="103" y="2"/>
                  </a:cxn>
                  <a:cxn ang="0">
                    <a:pos x="96" y="4"/>
                  </a:cxn>
                  <a:cxn ang="0">
                    <a:pos x="86" y="4"/>
                  </a:cxn>
                  <a:cxn ang="0">
                    <a:pos x="79" y="7"/>
                  </a:cxn>
                  <a:cxn ang="0">
                    <a:pos x="69" y="7"/>
                  </a:cxn>
                  <a:cxn ang="0">
                    <a:pos x="60" y="9"/>
                  </a:cxn>
                  <a:cxn ang="0">
                    <a:pos x="52" y="11"/>
                  </a:cxn>
                  <a:cxn ang="0">
                    <a:pos x="43" y="14"/>
                  </a:cxn>
                  <a:cxn ang="0">
                    <a:pos x="36" y="16"/>
                  </a:cxn>
                  <a:cxn ang="0">
                    <a:pos x="26" y="16"/>
                  </a:cxn>
                  <a:cxn ang="0">
                    <a:pos x="19" y="19"/>
                  </a:cxn>
                  <a:cxn ang="0">
                    <a:pos x="12" y="21"/>
                  </a:cxn>
                  <a:cxn ang="0">
                    <a:pos x="4" y="23"/>
                  </a:cxn>
                  <a:cxn ang="0">
                    <a:pos x="2" y="40"/>
                  </a:cxn>
                  <a:cxn ang="0">
                    <a:pos x="2" y="57"/>
                  </a:cxn>
                  <a:cxn ang="0">
                    <a:pos x="0" y="74"/>
                  </a:cxn>
                </a:cxnLst>
                <a:rect l="0" t="0" r="r" b="b"/>
                <a:pathLst>
                  <a:path w="134" h="156">
                    <a:moveTo>
                      <a:pt x="0" y="74"/>
                    </a:moveTo>
                    <a:lnTo>
                      <a:pt x="0" y="120"/>
                    </a:lnTo>
                    <a:lnTo>
                      <a:pt x="4" y="153"/>
                    </a:lnTo>
                    <a:lnTo>
                      <a:pt x="9" y="153"/>
                    </a:lnTo>
                    <a:lnTo>
                      <a:pt x="16" y="156"/>
                    </a:lnTo>
                    <a:lnTo>
                      <a:pt x="50" y="156"/>
                    </a:lnTo>
                    <a:lnTo>
                      <a:pt x="57" y="153"/>
                    </a:lnTo>
                    <a:lnTo>
                      <a:pt x="67" y="153"/>
                    </a:lnTo>
                    <a:lnTo>
                      <a:pt x="76" y="151"/>
                    </a:lnTo>
                    <a:lnTo>
                      <a:pt x="83" y="151"/>
                    </a:lnTo>
                    <a:lnTo>
                      <a:pt x="93" y="148"/>
                    </a:lnTo>
                    <a:lnTo>
                      <a:pt x="100" y="146"/>
                    </a:lnTo>
                    <a:lnTo>
                      <a:pt x="110" y="146"/>
                    </a:lnTo>
                    <a:lnTo>
                      <a:pt x="117" y="143"/>
                    </a:lnTo>
                    <a:lnTo>
                      <a:pt x="122" y="141"/>
                    </a:lnTo>
                    <a:lnTo>
                      <a:pt x="129" y="141"/>
                    </a:lnTo>
                    <a:lnTo>
                      <a:pt x="127" y="122"/>
                    </a:lnTo>
                    <a:lnTo>
                      <a:pt x="129" y="105"/>
                    </a:lnTo>
                    <a:lnTo>
                      <a:pt x="129" y="69"/>
                    </a:lnTo>
                    <a:lnTo>
                      <a:pt x="132" y="52"/>
                    </a:lnTo>
                    <a:lnTo>
                      <a:pt x="132" y="36"/>
                    </a:lnTo>
                    <a:lnTo>
                      <a:pt x="134" y="19"/>
                    </a:lnTo>
                    <a:lnTo>
                      <a:pt x="134" y="0"/>
                    </a:lnTo>
                    <a:lnTo>
                      <a:pt x="127" y="0"/>
                    </a:lnTo>
                    <a:lnTo>
                      <a:pt x="120" y="2"/>
                    </a:lnTo>
                    <a:lnTo>
                      <a:pt x="103" y="2"/>
                    </a:lnTo>
                    <a:lnTo>
                      <a:pt x="96" y="4"/>
                    </a:lnTo>
                    <a:lnTo>
                      <a:pt x="86" y="4"/>
                    </a:lnTo>
                    <a:lnTo>
                      <a:pt x="79" y="7"/>
                    </a:lnTo>
                    <a:lnTo>
                      <a:pt x="69" y="7"/>
                    </a:lnTo>
                    <a:lnTo>
                      <a:pt x="60" y="9"/>
                    </a:lnTo>
                    <a:lnTo>
                      <a:pt x="52" y="11"/>
                    </a:lnTo>
                    <a:lnTo>
                      <a:pt x="43" y="14"/>
                    </a:lnTo>
                    <a:lnTo>
                      <a:pt x="36" y="16"/>
                    </a:lnTo>
                    <a:lnTo>
                      <a:pt x="26" y="16"/>
                    </a:lnTo>
                    <a:lnTo>
                      <a:pt x="19" y="19"/>
                    </a:lnTo>
                    <a:lnTo>
                      <a:pt x="12" y="21"/>
                    </a:lnTo>
                    <a:lnTo>
                      <a:pt x="4" y="23"/>
                    </a:lnTo>
                    <a:lnTo>
                      <a:pt x="2" y="40"/>
                    </a:lnTo>
                    <a:lnTo>
                      <a:pt x="2" y="57"/>
                    </a:lnTo>
                    <a:lnTo>
                      <a:pt x="0" y="7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3" name="Freeform 2049"/>
              <p:cNvSpPr>
                <a:spLocks/>
              </p:cNvSpPr>
              <p:nvPr/>
            </p:nvSpPr>
            <p:spPr bwMode="auto">
              <a:xfrm>
                <a:off x="5371" y="6604"/>
                <a:ext cx="129" cy="149"/>
              </a:xfrm>
              <a:custGeom>
                <a:avLst/>
                <a:gdLst/>
                <a:ahLst/>
                <a:cxnLst>
                  <a:cxn ang="0">
                    <a:pos x="33" y="16"/>
                  </a:cxn>
                  <a:cxn ang="0">
                    <a:pos x="26" y="19"/>
                  </a:cxn>
                  <a:cxn ang="0">
                    <a:pos x="19" y="19"/>
                  </a:cxn>
                  <a:cxn ang="0">
                    <a:pos x="12" y="21"/>
                  </a:cxn>
                  <a:cxn ang="0">
                    <a:pos x="4" y="23"/>
                  </a:cxn>
                  <a:cxn ang="0">
                    <a:pos x="2" y="40"/>
                  </a:cxn>
                  <a:cxn ang="0">
                    <a:pos x="2" y="55"/>
                  </a:cxn>
                  <a:cxn ang="0">
                    <a:pos x="0" y="71"/>
                  </a:cxn>
                  <a:cxn ang="0">
                    <a:pos x="0" y="100"/>
                  </a:cxn>
                  <a:cxn ang="0">
                    <a:pos x="2" y="115"/>
                  </a:cxn>
                  <a:cxn ang="0">
                    <a:pos x="2" y="129"/>
                  </a:cxn>
                  <a:cxn ang="0">
                    <a:pos x="4" y="146"/>
                  </a:cxn>
                  <a:cxn ang="0">
                    <a:pos x="9" y="146"/>
                  </a:cxn>
                  <a:cxn ang="0">
                    <a:pos x="16" y="148"/>
                  </a:cxn>
                  <a:cxn ang="0">
                    <a:pos x="38" y="148"/>
                  </a:cxn>
                  <a:cxn ang="0">
                    <a:pos x="47" y="146"/>
                  </a:cxn>
                  <a:cxn ang="0">
                    <a:pos x="55" y="146"/>
                  </a:cxn>
                  <a:cxn ang="0">
                    <a:pos x="64" y="143"/>
                  </a:cxn>
                  <a:cxn ang="0">
                    <a:pos x="74" y="143"/>
                  </a:cxn>
                  <a:cxn ang="0">
                    <a:pos x="81" y="141"/>
                  </a:cxn>
                  <a:cxn ang="0">
                    <a:pos x="91" y="139"/>
                  </a:cxn>
                  <a:cxn ang="0">
                    <a:pos x="98" y="139"/>
                  </a:cxn>
                  <a:cxn ang="0">
                    <a:pos x="105" y="136"/>
                  </a:cxn>
                  <a:cxn ang="0">
                    <a:pos x="112" y="134"/>
                  </a:cxn>
                  <a:cxn ang="0">
                    <a:pos x="120" y="134"/>
                  </a:cxn>
                  <a:cxn ang="0">
                    <a:pos x="124" y="131"/>
                  </a:cxn>
                  <a:cxn ang="0">
                    <a:pos x="124" y="67"/>
                  </a:cxn>
                  <a:cxn ang="0">
                    <a:pos x="127" y="50"/>
                  </a:cxn>
                  <a:cxn ang="0">
                    <a:pos x="127" y="33"/>
                  </a:cxn>
                  <a:cxn ang="0">
                    <a:pos x="129" y="19"/>
                  </a:cxn>
                  <a:cxn ang="0">
                    <a:pos x="129" y="0"/>
                  </a:cxn>
                  <a:cxn ang="0">
                    <a:pos x="124" y="0"/>
                  </a:cxn>
                  <a:cxn ang="0">
                    <a:pos x="117" y="2"/>
                  </a:cxn>
                  <a:cxn ang="0">
                    <a:pos x="100" y="2"/>
                  </a:cxn>
                  <a:cxn ang="0">
                    <a:pos x="93" y="4"/>
                  </a:cxn>
                  <a:cxn ang="0">
                    <a:pos x="83" y="7"/>
                  </a:cxn>
                  <a:cxn ang="0">
                    <a:pos x="76" y="7"/>
                  </a:cxn>
                  <a:cxn ang="0">
                    <a:pos x="67" y="9"/>
                  </a:cxn>
                  <a:cxn ang="0">
                    <a:pos x="60" y="9"/>
                  </a:cxn>
                  <a:cxn ang="0">
                    <a:pos x="50" y="11"/>
                  </a:cxn>
                  <a:cxn ang="0">
                    <a:pos x="43" y="14"/>
                  </a:cxn>
                  <a:cxn ang="0">
                    <a:pos x="33" y="16"/>
                  </a:cxn>
                </a:cxnLst>
                <a:rect l="0" t="0" r="r" b="b"/>
                <a:pathLst>
                  <a:path w="129" h="149">
                    <a:moveTo>
                      <a:pt x="33" y="16"/>
                    </a:moveTo>
                    <a:lnTo>
                      <a:pt x="26" y="19"/>
                    </a:lnTo>
                    <a:lnTo>
                      <a:pt x="19" y="19"/>
                    </a:lnTo>
                    <a:lnTo>
                      <a:pt x="12" y="21"/>
                    </a:lnTo>
                    <a:lnTo>
                      <a:pt x="4" y="23"/>
                    </a:lnTo>
                    <a:lnTo>
                      <a:pt x="2" y="40"/>
                    </a:lnTo>
                    <a:lnTo>
                      <a:pt x="2" y="55"/>
                    </a:lnTo>
                    <a:lnTo>
                      <a:pt x="0" y="71"/>
                    </a:lnTo>
                    <a:lnTo>
                      <a:pt x="0" y="100"/>
                    </a:lnTo>
                    <a:lnTo>
                      <a:pt x="2" y="115"/>
                    </a:lnTo>
                    <a:lnTo>
                      <a:pt x="2" y="129"/>
                    </a:lnTo>
                    <a:lnTo>
                      <a:pt x="4" y="146"/>
                    </a:lnTo>
                    <a:lnTo>
                      <a:pt x="9" y="146"/>
                    </a:lnTo>
                    <a:lnTo>
                      <a:pt x="16" y="148"/>
                    </a:lnTo>
                    <a:lnTo>
                      <a:pt x="38" y="148"/>
                    </a:lnTo>
                    <a:lnTo>
                      <a:pt x="47" y="146"/>
                    </a:lnTo>
                    <a:lnTo>
                      <a:pt x="55" y="146"/>
                    </a:lnTo>
                    <a:lnTo>
                      <a:pt x="64" y="143"/>
                    </a:lnTo>
                    <a:lnTo>
                      <a:pt x="74" y="143"/>
                    </a:lnTo>
                    <a:lnTo>
                      <a:pt x="81" y="141"/>
                    </a:lnTo>
                    <a:lnTo>
                      <a:pt x="91" y="139"/>
                    </a:lnTo>
                    <a:lnTo>
                      <a:pt x="98" y="139"/>
                    </a:lnTo>
                    <a:lnTo>
                      <a:pt x="105" y="136"/>
                    </a:lnTo>
                    <a:lnTo>
                      <a:pt x="112" y="134"/>
                    </a:lnTo>
                    <a:lnTo>
                      <a:pt x="120" y="134"/>
                    </a:lnTo>
                    <a:lnTo>
                      <a:pt x="124" y="131"/>
                    </a:lnTo>
                    <a:lnTo>
                      <a:pt x="124" y="67"/>
                    </a:lnTo>
                    <a:lnTo>
                      <a:pt x="127" y="50"/>
                    </a:lnTo>
                    <a:lnTo>
                      <a:pt x="127" y="33"/>
                    </a:lnTo>
                    <a:lnTo>
                      <a:pt x="129" y="19"/>
                    </a:lnTo>
                    <a:lnTo>
                      <a:pt x="129" y="0"/>
                    </a:lnTo>
                    <a:lnTo>
                      <a:pt x="124" y="0"/>
                    </a:lnTo>
                    <a:lnTo>
                      <a:pt x="117" y="2"/>
                    </a:lnTo>
                    <a:lnTo>
                      <a:pt x="100" y="2"/>
                    </a:lnTo>
                    <a:lnTo>
                      <a:pt x="93" y="4"/>
                    </a:lnTo>
                    <a:lnTo>
                      <a:pt x="83" y="7"/>
                    </a:lnTo>
                    <a:lnTo>
                      <a:pt x="76" y="7"/>
                    </a:lnTo>
                    <a:lnTo>
                      <a:pt x="67" y="9"/>
                    </a:lnTo>
                    <a:lnTo>
                      <a:pt x="60" y="9"/>
                    </a:lnTo>
                    <a:lnTo>
                      <a:pt x="50" y="11"/>
                    </a:lnTo>
                    <a:lnTo>
                      <a:pt x="43" y="14"/>
                    </a:lnTo>
                    <a:lnTo>
                      <a:pt x="33" y="1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4" name="Freeform 2050"/>
              <p:cNvSpPr>
                <a:spLocks/>
              </p:cNvSpPr>
              <p:nvPr/>
            </p:nvSpPr>
            <p:spPr bwMode="auto">
              <a:xfrm>
                <a:off x="5371" y="6607"/>
                <a:ext cx="127" cy="139"/>
              </a:xfrm>
              <a:custGeom>
                <a:avLst/>
                <a:gdLst/>
                <a:ahLst/>
                <a:cxnLst>
                  <a:cxn ang="0">
                    <a:pos x="2" y="52"/>
                  </a:cxn>
                  <a:cxn ang="0">
                    <a:pos x="0" y="79"/>
                  </a:cxn>
                  <a:cxn ang="0">
                    <a:pos x="4" y="136"/>
                  </a:cxn>
                  <a:cxn ang="0">
                    <a:pos x="9" y="136"/>
                  </a:cxn>
                  <a:cxn ang="0">
                    <a:pos x="16" y="139"/>
                  </a:cxn>
                  <a:cxn ang="0">
                    <a:pos x="31" y="139"/>
                  </a:cxn>
                  <a:cxn ang="0">
                    <a:pos x="38" y="136"/>
                  </a:cxn>
                  <a:cxn ang="0">
                    <a:pos x="55" y="136"/>
                  </a:cxn>
                  <a:cxn ang="0">
                    <a:pos x="62" y="134"/>
                  </a:cxn>
                  <a:cxn ang="0">
                    <a:pos x="72" y="131"/>
                  </a:cxn>
                  <a:cxn ang="0">
                    <a:pos x="79" y="131"/>
                  </a:cxn>
                  <a:cxn ang="0">
                    <a:pos x="100" y="124"/>
                  </a:cxn>
                  <a:cxn ang="0">
                    <a:pos x="107"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91" y="2"/>
                  </a:cxn>
                  <a:cxn ang="0">
                    <a:pos x="81" y="4"/>
                  </a:cxn>
                  <a:cxn ang="0">
                    <a:pos x="74" y="4"/>
                  </a:cxn>
                  <a:cxn ang="0">
                    <a:pos x="64" y="7"/>
                  </a:cxn>
                  <a:cxn ang="0">
                    <a:pos x="57" y="9"/>
                  </a:cxn>
                  <a:cxn ang="0">
                    <a:pos x="50" y="9"/>
                  </a:cxn>
                  <a:cxn ang="0">
                    <a:pos x="40" y="11"/>
                  </a:cxn>
                  <a:cxn ang="0">
                    <a:pos x="26" y="16"/>
                  </a:cxn>
                  <a:cxn ang="0">
                    <a:pos x="19" y="19"/>
                  </a:cxn>
                  <a:cxn ang="0">
                    <a:pos x="12" y="19"/>
                  </a:cxn>
                  <a:cxn ang="0">
                    <a:pos x="4" y="21"/>
                  </a:cxn>
                  <a:cxn ang="0">
                    <a:pos x="2" y="52"/>
                  </a:cxn>
                </a:cxnLst>
                <a:rect l="0" t="0" r="r" b="b"/>
                <a:pathLst>
                  <a:path w="127" h="139">
                    <a:moveTo>
                      <a:pt x="2" y="52"/>
                    </a:moveTo>
                    <a:lnTo>
                      <a:pt x="0" y="79"/>
                    </a:lnTo>
                    <a:lnTo>
                      <a:pt x="4" y="136"/>
                    </a:lnTo>
                    <a:lnTo>
                      <a:pt x="9" y="136"/>
                    </a:lnTo>
                    <a:lnTo>
                      <a:pt x="16" y="139"/>
                    </a:lnTo>
                    <a:lnTo>
                      <a:pt x="31" y="139"/>
                    </a:lnTo>
                    <a:lnTo>
                      <a:pt x="38" y="136"/>
                    </a:lnTo>
                    <a:lnTo>
                      <a:pt x="55" y="136"/>
                    </a:lnTo>
                    <a:lnTo>
                      <a:pt x="62" y="134"/>
                    </a:lnTo>
                    <a:lnTo>
                      <a:pt x="72" y="131"/>
                    </a:lnTo>
                    <a:lnTo>
                      <a:pt x="79" y="131"/>
                    </a:lnTo>
                    <a:lnTo>
                      <a:pt x="100" y="124"/>
                    </a:lnTo>
                    <a:lnTo>
                      <a:pt x="107" y="124"/>
                    </a:lnTo>
                    <a:lnTo>
                      <a:pt x="115" y="122"/>
                    </a:lnTo>
                    <a:lnTo>
                      <a:pt x="120" y="120"/>
                    </a:lnTo>
                    <a:lnTo>
                      <a:pt x="120" y="74"/>
                    </a:lnTo>
                    <a:lnTo>
                      <a:pt x="122" y="60"/>
                    </a:lnTo>
                    <a:lnTo>
                      <a:pt x="122" y="45"/>
                    </a:lnTo>
                    <a:lnTo>
                      <a:pt x="124" y="31"/>
                    </a:lnTo>
                    <a:lnTo>
                      <a:pt x="124" y="14"/>
                    </a:lnTo>
                    <a:lnTo>
                      <a:pt x="127" y="0"/>
                    </a:lnTo>
                    <a:lnTo>
                      <a:pt x="105" y="0"/>
                    </a:lnTo>
                    <a:lnTo>
                      <a:pt x="98" y="2"/>
                    </a:lnTo>
                    <a:lnTo>
                      <a:pt x="91" y="2"/>
                    </a:lnTo>
                    <a:lnTo>
                      <a:pt x="81" y="4"/>
                    </a:lnTo>
                    <a:lnTo>
                      <a:pt x="74" y="4"/>
                    </a:lnTo>
                    <a:lnTo>
                      <a:pt x="64" y="7"/>
                    </a:lnTo>
                    <a:lnTo>
                      <a:pt x="57" y="9"/>
                    </a:lnTo>
                    <a:lnTo>
                      <a:pt x="50" y="9"/>
                    </a:lnTo>
                    <a:lnTo>
                      <a:pt x="40" y="11"/>
                    </a:lnTo>
                    <a:lnTo>
                      <a:pt x="26" y="16"/>
                    </a:lnTo>
                    <a:lnTo>
                      <a:pt x="19" y="19"/>
                    </a:lnTo>
                    <a:lnTo>
                      <a:pt x="12" y="19"/>
                    </a:lnTo>
                    <a:lnTo>
                      <a:pt x="4" y="21"/>
                    </a:lnTo>
                    <a:lnTo>
                      <a:pt x="2" y="52"/>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5" name="Freeform 2051"/>
              <p:cNvSpPr>
                <a:spLocks/>
              </p:cNvSpPr>
              <p:nvPr/>
            </p:nvSpPr>
            <p:spPr bwMode="auto">
              <a:xfrm>
                <a:off x="5373" y="6607"/>
                <a:ext cx="120" cy="132"/>
              </a:xfrm>
              <a:custGeom>
                <a:avLst/>
                <a:gdLst/>
                <a:ahLst/>
                <a:cxnLst>
                  <a:cxn ang="0">
                    <a:pos x="26" y="131"/>
                  </a:cxn>
                  <a:cxn ang="0">
                    <a:pos x="33" y="129"/>
                  </a:cxn>
                  <a:cxn ang="0">
                    <a:pos x="43" y="129"/>
                  </a:cxn>
                  <a:cxn ang="0">
                    <a:pos x="57" y="124"/>
                  </a:cxn>
                  <a:cxn ang="0">
                    <a:pos x="67" y="124"/>
                  </a:cxn>
                  <a:cxn ang="0">
                    <a:pos x="81" y="120"/>
                  </a:cxn>
                  <a:cxn ang="0">
                    <a:pos x="88" y="117"/>
                  </a:cxn>
                  <a:cxn ang="0">
                    <a:pos x="96" y="117"/>
                  </a:cxn>
                  <a:cxn ang="0">
                    <a:pos x="103" y="115"/>
                  </a:cxn>
                  <a:cxn ang="0">
                    <a:pos x="107" y="112"/>
                  </a:cxn>
                  <a:cxn ang="0">
                    <a:pos x="112" y="112"/>
                  </a:cxn>
                  <a:cxn ang="0">
                    <a:pos x="112" y="69"/>
                  </a:cxn>
                  <a:cxn ang="0">
                    <a:pos x="115" y="55"/>
                  </a:cxn>
                  <a:cxn ang="0">
                    <a:pos x="115" y="43"/>
                  </a:cxn>
                  <a:cxn ang="0">
                    <a:pos x="120" y="14"/>
                  </a:cxn>
                  <a:cxn ang="0">
                    <a:pos x="120" y="0"/>
                  </a:cxn>
                  <a:cxn ang="0">
                    <a:pos x="107" y="0"/>
                  </a:cxn>
                  <a:cxn ang="0">
                    <a:pos x="100" y="2"/>
                  </a:cxn>
                  <a:cxn ang="0">
                    <a:pos x="86" y="2"/>
                  </a:cxn>
                  <a:cxn ang="0">
                    <a:pos x="76" y="4"/>
                  </a:cxn>
                  <a:cxn ang="0">
                    <a:pos x="69" y="4"/>
                  </a:cxn>
                  <a:cxn ang="0">
                    <a:pos x="62" y="7"/>
                  </a:cxn>
                  <a:cxn ang="0">
                    <a:pos x="52" y="9"/>
                  </a:cxn>
                  <a:cxn ang="0">
                    <a:pos x="45" y="11"/>
                  </a:cxn>
                  <a:cxn ang="0">
                    <a:pos x="38" y="11"/>
                  </a:cxn>
                  <a:cxn ang="0">
                    <a:pos x="23" y="16"/>
                  </a:cxn>
                  <a:cxn ang="0">
                    <a:pos x="16" y="19"/>
                  </a:cxn>
                  <a:cxn ang="0">
                    <a:pos x="9" y="19"/>
                  </a:cxn>
                  <a:cxn ang="0">
                    <a:pos x="4" y="21"/>
                  </a:cxn>
                  <a:cxn ang="0">
                    <a:pos x="0" y="50"/>
                  </a:cxn>
                  <a:cxn ang="0">
                    <a:pos x="0" y="103"/>
                  </a:cxn>
                  <a:cxn ang="0">
                    <a:pos x="2" y="129"/>
                  </a:cxn>
                  <a:cxn ang="0">
                    <a:pos x="7" y="129"/>
                  </a:cxn>
                  <a:cxn ang="0">
                    <a:pos x="14" y="131"/>
                  </a:cxn>
                  <a:cxn ang="0">
                    <a:pos x="26" y="131"/>
                  </a:cxn>
                </a:cxnLst>
                <a:rect l="0" t="0" r="r" b="b"/>
                <a:pathLst>
                  <a:path w="120" h="132">
                    <a:moveTo>
                      <a:pt x="26" y="131"/>
                    </a:moveTo>
                    <a:lnTo>
                      <a:pt x="33" y="129"/>
                    </a:lnTo>
                    <a:lnTo>
                      <a:pt x="43" y="129"/>
                    </a:lnTo>
                    <a:lnTo>
                      <a:pt x="57" y="124"/>
                    </a:lnTo>
                    <a:lnTo>
                      <a:pt x="67" y="124"/>
                    </a:lnTo>
                    <a:lnTo>
                      <a:pt x="81" y="120"/>
                    </a:lnTo>
                    <a:lnTo>
                      <a:pt x="88" y="117"/>
                    </a:lnTo>
                    <a:lnTo>
                      <a:pt x="96" y="117"/>
                    </a:lnTo>
                    <a:lnTo>
                      <a:pt x="103" y="115"/>
                    </a:lnTo>
                    <a:lnTo>
                      <a:pt x="107" y="112"/>
                    </a:lnTo>
                    <a:lnTo>
                      <a:pt x="112" y="112"/>
                    </a:lnTo>
                    <a:lnTo>
                      <a:pt x="112" y="69"/>
                    </a:lnTo>
                    <a:lnTo>
                      <a:pt x="115" y="55"/>
                    </a:lnTo>
                    <a:lnTo>
                      <a:pt x="115" y="43"/>
                    </a:lnTo>
                    <a:lnTo>
                      <a:pt x="120" y="14"/>
                    </a:lnTo>
                    <a:lnTo>
                      <a:pt x="120" y="0"/>
                    </a:lnTo>
                    <a:lnTo>
                      <a:pt x="107" y="0"/>
                    </a:lnTo>
                    <a:lnTo>
                      <a:pt x="100" y="2"/>
                    </a:lnTo>
                    <a:lnTo>
                      <a:pt x="86" y="2"/>
                    </a:lnTo>
                    <a:lnTo>
                      <a:pt x="76" y="4"/>
                    </a:lnTo>
                    <a:lnTo>
                      <a:pt x="69" y="4"/>
                    </a:lnTo>
                    <a:lnTo>
                      <a:pt x="62" y="7"/>
                    </a:lnTo>
                    <a:lnTo>
                      <a:pt x="52" y="9"/>
                    </a:lnTo>
                    <a:lnTo>
                      <a:pt x="45" y="11"/>
                    </a:lnTo>
                    <a:lnTo>
                      <a:pt x="38" y="11"/>
                    </a:lnTo>
                    <a:lnTo>
                      <a:pt x="23" y="16"/>
                    </a:lnTo>
                    <a:lnTo>
                      <a:pt x="16" y="19"/>
                    </a:lnTo>
                    <a:lnTo>
                      <a:pt x="9" y="19"/>
                    </a:lnTo>
                    <a:lnTo>
                      <a:pt x="4" y="21"/>
                    </a:lnTo>
                    <a:lnTo>
                      <a:pt x="0" y="50"/>
                    </a:lnTo>
                    <a:lnTo>
                      <a:pt x="0" y="103"/>
                    </a:lnTo>
                    <a:lnTo>
                      <a:pt x="2" y="129"/>
                    </a:lnTo>
                    <a:lnTo>
                      <a:pt x="7" y="129"/>
                    </a:lnTo>
                    <a:lnTo>
                      <a:pt x="14" y="131"/>
                    </a:lnTo>
                    <a:lnTo>
                      <a:pt x="26" y="131"/>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6" name="Freeform 2052"/>
              <p:cNvSpPr>
                <a:spLocks/>
              </p:cNvSpPr>
              <p:nvPr/>
            </p:nvSpPr>
            <p:spPr bwMode="auto">
              <a:xfrm>
                <a:off x="5373" y="6607"/>
                <a:ext cx="115" cy="125"/>
              </a:xfrm>
              <a:custGeom>
                <a:avLst/>
                <a:gdLst/>
                <a:ahLst/>
                <a:cxnLst>
                  <a:cxn ang="0">
                    <a:pos x="2" y="122"/>
                  </a:cxn>
                  <a:cxn ang="0">
                    <a:pos x="14" y="122"/>
                  </a:cxn>
                  <a:cxn ang="0">
                    <a:pos x="19" y="124"/>
                  </a:cxn>
                  <a:cxn ang="0">
                    <a:pos x="26" y="122"/>
                  </a:cxn>
                  <a:cxn ang="0">
                    <a:pos x="33" y="122"/>
                  </a:cxn>
                  <a:cxn ang="0">
                    <a:pos x="40" y="120"/>
                  </a:cxn>
                  <a:cxn ang="0">
                    <a:pos x="47" y="120"/>
                  </a:cxn>
                  <a:cxn ang="0">
                    <a:pos x="55" y="117"/>
                  </a:cxn>
                  <a:cxn ang="0">
                    <a:pos x="64" y="115"/>
                  </a:cxn>
                  <a:cxn ang="0">
                    <a:pos x="71" y="112"/>
                  </a:cxn>
                  <a:cxn ang="0">
                    <a:pos x="79" y="112"/>
                  </a:cxn>
                  <a:cxn ang="0">
                    <a:pos x="86" y="110"/>
                  </a:cxn>
                  <a:cxn ang="0">
                    <a:pos x="91" y="107"/>
                  </a:cxn>
                  <a:cxn ang="0">
                    <a:pos x="98" y="105"/>
                  </a:cxn>
                  <a:cxn ang="0">
                    <a:pos x="103" y="103"/>
                  </a:cxn>
                  <a:cxn ang="0">
                    <a:pos x="107" y="103"/>
                  </a:cxn>
                  <a:cxn ang="0">
                    <a:pos x="107" y="76"/>
                  </a:cxn>
                  <a:cxn ang="0">
                    <a:pos x="110" y="64"/>
                  </a:cxn>
                  <a:cxn ang="0">
                    <a:pos x="110" y="50"/>
                  </a:cxn>
                  <a:cxn ang="0">
                    <a:pos x="112" y="38"/>
                  </a:cxn>
                  <a:cxn ang="0">
                    <a:pos x="112" y="26"/>
                  </a:cxn>
                  <a:cxn ang="0">
                    <a:pos x="115" y="14"/>
                  </a:cxn>
                  <a:cxn ang="0">
                    <a:pos x="115" y="0"/>
                  </a:cxn>
                  <a:cxn ang="0">
                    <a:pos x="103" y="0"/>
                  </a:cxn>
                  <a:cxn ang="0">
                    <a:pos x="96" y="2"/>
                  </a:cxn>
                  <a:cxn ang="0">
                    <a:pos x="91" y="2"/>
                  </a:cxn>
                  <a:cxn ang="0">
                    <a:pos x="81" y="4"/>
                  </a:cxn>
                  <a:cxn ang="0">
                    <a:pos x="74" y="4"/>
                  </a:cxn>
                  <a:cxn ang="0">
                    <a:pos x="67" y="7"/>
                  </a:cxn>
                  <a:cxn ang="0">
                    <a:pos x="60" y="7"/>
                  </a:cxn>
                  <a:cxn ang="0">
                    <a:pos x="50" y="9"/>
                  </a:cxn>
                  <a:cxn ang="0">
                    <a:pos x="36" y="14"/>
                  </a:cxn>
                  <a:cxn ang="0">
                    <a:pos x="28" y="14"/>
                  </a:cxn>
                  <a:cxn ang="0">
                    <a:pos x="21" y="16"/>
                  </a:cxn>
                  <a:cxn ang="0">
                    <a:pos x="14" y="19"/>
                  </a:cxn>
                  <a:cxn ang="0">
                    <a:pos x="9" y="21"/>
                  </a:cxn>
                  <a:cxn ang="0">
                    <a:pos x="4" y="21"/>
                  </a:cxn>
                  <a:cxn ang="0">
                    <a:pos x="0" y="47"/>
                  </a:cxn>
                  <a:cxn ang="0">
                    <a:pos x="0" y="96"/>
                  </a:cxn>
                  <a:cxn ang="0">
                    <a:pos x="2" y="122"/>
                  </a:cxn>
                </a:cxnLst>
                <a:rect l="0" t="0" r="r" b="b"/>
                <a:pathLst>
                  <a:path w="115" h="125">
                    <a:moveTo>
                      <a:pt x="2" y="122"/>
                    </a:moveTo>
                    <a:lnTo>
                      <a:pt x="14" y="122"/>
                    </a:lnTo>
                    <a:lnTo>
                      <a:pt x="19" y="124"/>
                    </a:lnTo>
                    <a:lnTo>
                      <a:pt x="26" y="122"/>
                    </a:lnTo>
                    <a:lnTo>
                      <a:pt x="33" y="122"/>
                    </a:lnTo>
                    <a:lnTo>
                      <a:pt x="40" y="120"/>
                    </a:lnTo>
                    <a:lnTo>
                      <a:pt x="47" y="120"/>
                    </a:lnTo>
                    <a:lnTo>
                      <a:pt x="55" y="117"/>
                    </a:lnTo>
                    <a:lnTo>
                      <a:pt x="64" y="115"/>
                    </a:lnTo>
                    <a:lnTo>
                      <a:pt x="71" y="112"/>
                    </a:lnTo>
                    <a:lnTo>
                      <a:pt x="79" y="112"/>
                    </a:lnTo>
                    <a:lnTo>
                      <a:pt x="86" y="110"/>
                    </a:lnTo>
                    <a:lnTo>
                      <a:pt x="91" y="107"/>
                    </a:lnTo>
                    <a:lnTo>
                      <a:pt x="98" y="105"/>
                    </a:lnTo>
                    <a:lnTo>
                      <a:pt x="103" y="103"/>
                    </a:lnTo>
                    <a:lnTo>
                      <a:pt x="107" y="103"/>
                    </a:lnTo>
                    <a:lnTo>
                      <a:pt x="107" y="76"/>
                    </a:lnTo>
                    <a:lnTo>
                      <a:pt x="110" y="64"/>
                    </a:lnTo>
                    <a:lnTo>
                      <a:pt x="110" y="50"/>
                    </a:lnTo>
                    <a:lnTo>
                      <a:pt x="112" y="38"/>
                    </a:lnTo>
                    <a:lnTo>
                      <a:pt x="112" y="26"/>
                    </a:lnTo>
                    <a:lnTo>
                      <a:pt x="115" y="14"/>
                    </a:lnTo>
                    <a:lnTo>
                      <a:pt x="115" y="0"/>
                    </a:lnTo>
                    <a:lnTo>
                      <a:pt x="103" y="0"/>
                    </a:lnTo>
                    <a:lnTo>
                      <a:pt x="96" y="2"/>
                    </a:lnTo>
                    <a:lnTo>
                      <a:pt x="91" y="2"/>
                    </a:lnTo>
                    <a:lnTo>
                      <a:pt x="81" y="4"/>
                    </a:lnTo>
                    <a:lnTo>
                      <a:pt x="74" y="4"/>
                    </a:lnTo>
                    <a:lnTo>
                      <a:pt x="67" y="7"/>
                    </a:lnTo>
                    <a:lnTo>
                      <a:pt x="60" y="7"/>
                    </a:lnTo>
                    <a:lnTo>
                      <a:pt x="50" y="9"/>
                    </a:lnTo>
                    <a:lnTo>
                      <a:pt x="36" y="14"/>
                    </a:lnTo>
                    <a:lnTo>
                      <a:pt x="28" y="14"/>
                    </a:lnTo>
                    <a:lnTo>
                      <a:pt x="21" y="16"/>
                    </a:lnTo>
                    <a:lnTo>
                      <a:pt x="14" y="19"/>
                    </a:lnTo>
                    <a:lnTo>
                      <a:pt x="9" y="21"/>
                    </a:lnTo>
                    <a:lnTo>
                      <a:pt x="4" y="21"/>
                    </a:lnTo>
                    <a:lnTo>
                      <a:pt x="0" y="47"/>
                    </a:lnTo>
                    <a:lnTo>
                      <a:pt x="0" y="96"/>
                    </a:lnTo>
                    <a:lnTo>
                      <a:pt x="2"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7" name="Freeform 2053"/>
              <p:cNvSpPr>
                <a:spLocks/>
              </p:cNvSpPr>
              <p:nvPr/>
            </p:nvSpPr>
            <p:spPr bwMode="auto">
              <a:xfrm>
                <a:off x="5373" y="6607"/>
                <a:ext cx="111" cy="115"/>
              </a:xfrm>
              <a:custGeom>
                <a:avLst/>
                <a:gdLst/>
                <a:ahLst/>
                <a:cxnLst>
                  <a:cxn ang="0">
                    <a:pos x="105" y="57"/>
                  </a:cxn>
                  <a:cxn ang="0">
                    <a:pos x="107" y="47"/>
                  </a:cxn>
                  <a:cxn ang="0">
                    <a:pos x="107" y="36"/>
                  </a:cxn>
                  <a:cxn ang="0">
                    <a:pos x="110" y="26"/>
                  </a:cxn>
                  <a:cxn ang="0">
                    <a:pos x="110" y="0"/>
                  </a:cxn>
                  <a:cxn ang="0">
                    <a:pos x="105" y="0"/>
                  </a:cxn>
                  <a:cxn ang="0">
                    <a:pos x="100" y="2"/>
                  </a:cxn>
                  <a:cxn ang="0">
                    <a:pos x="86" y="2"/>
                  </a:cxn>
                  <a:cxn ang="0">
                    <a:pos x="79" y="4"/>
                  </a:cxn>
                  <a:cxn ang="0">
                    <a:pos x="71" y="4"/>
                  </a:cxn>
                  <a:cxn ang="0">
                    <a:pos x="57" y="9"/>
                  </a:cxn>
                  <a:cxn ang="0">
                    <a:pos x="50" y="9"/>
                  </a:cxn>
                  <a:cxn ang="0">
                    <a:pos x="36" y="14"/>
                  </a:cxn>
                  <a:cxn ang="0">
                    <a:pos x="28" y="14"/>
                  </a:cxn>
                  <a:cxn ang="0">
                    <a:pos x="21" y="16"/>
                  </a:cxn>
                  <a:cxn ang="0">
                    <a:pos x="14" y="19"/>
                  </a:cxn>
                  <a:cxn ang="0">
                    <a:pos x="4" y="23"/>
                  </a:cxn>
                  <a:cxn ang="0">
                    <a:pos x="0" y="45"/>
                  </a:cxn>
                  <a:cxn ang="0">
                    <a:pos x="0" y="91"/>
                  </a:cxn>
                  <a:cxn ang="0">
                    <a:pos x="4" y="115"/>
                  </a:cxn>
                  <a:cxn ang="0">
                    <a:pos x="33" y="115"/>
                  </a:cxn>
                  <a:cxn ang="0">
                    <a:pos x="40" y="112"/>
                  </a:cxn>
                  <a:cxn ang="0">
                    <a:pos x="45" y="110"/>
                  </a:cxn>
                  <a:cxn ang="0">
                    <a:pos x="52" y="110"/>
                  </a:cxn>
                  <a:cxn ang="0">
                    <a:pos x="60" y="107"/>
                  </a:cxn>
                  <a:cxn ang="0">
                    <a:pos x="67" y="105"/>
                  </a:cxn>
                  <a:cxn ang="0">
                    <a:pos x="88" y="98"/>
                  </a:cxn>
                  <a:cxn ang="0">
                    <a:pos x="93" y="96"/>
                  </a:cxn>
                  <a:cxn ang="0">
                    <a:pos x="100" y="96"/>
                  </a:cxn>
                  <a:cxn ang="0">
                    <a:pos x="105" y="93"/>
                  </a:cxn>
                  <a:cxn ang="0">
                    <a:pos x="103" y="81"/>
                  </a:cxn>
                  <a:cxn ang="0">
                    <a:pos x="105" y="69"/>
                  </a:cxn>
                  <a:cxn ang="0">
                    <a:pos x="105" y="57"/>
                  </a:cxn>
                </a:cxnLst>
                <a:rect l="0" t="0" r="r" b="b"/>
                <a:pathLst>
                  <a:path w="111" h="115">
                    <a:moveTo>
                      <a:pt x="105" y="57"/>
                    </a:moveTo>
                    <a:lnTo>
                      <a:pt x="107" y="47"/>
                    </a:lnTo>
                    <a:lnTo>
                      <a:pt x="107" y="36"/>
                    </a:lnTo>
                    <a:lnTo>
                      <a:pt x="110" y="26"/>
                    </a:lnTo>
                    <a:lnTo>
                      <a:pt x="110" y="0"/>
                    </a:lnTo>
                    <a:lnTo>
                      <a:pt x="105" y="0"/>
                    </a:lnTo>
                    <a:lnTo>
                      <a:pt x="100" y="2"/>
                    </a:lnTo>
                    <a:lnTo>
                      <a:pt x="86" y="2"/>
                    </a:lnTo>
                    <a:lnTo>
                      <a:pt x="79" y="4"/>
                    </a:lnTo>
                    <a:lnTo>
                      <a:pt x="71" y="4"/>
                    </a:lnTo>
                    <a:lnTo>
                      <a:pt x="57" y="9"/>
                    </a:lnTo>
                    <a:lnTo>
                      <a:pt x="50" y="9"/>
                    </a:lnTo>
                    <a:lnTo>
                      <a:pt x="36" y="14"/>
                    </a:lnTo>
                    <a:lnTo>
                      <a:pt x="28" y="14"/>
                    </a:lnTo>
                    <a:lnTo>
                      <a:pt x="21" y="16"/>
                    </a:lnTo>
                    <a:lnTo>
                      <a:pt x="14" y="19"/>
                    </a:lnTo>
                    <a:lnTo>
                      <a:pt x="4" y="23"/>
                    </a:lnTo>
                    <a:lnTo>
                      <a:pt x="0" y="45"/>
                    </a:lnTo>
                    <a:lnTo>
                      <a:pt x="0" y="91"/>
                    </a:lnTo>
                    <a:lnTo>
                      <a:pt x="4" y="115"/>
                    </a:lnTo>
                    <a:lnTo>
                      <a:pt x="33" y="115"/>
                    </a:lnTo>
                    <a:lnTo>
                      <a:pt x="40" y="112"/>
                    </a:lnTo>
                    <a:lnTo>
                      <a:pt x="45" y="110"/>
                    </a:lnTo>
                    <a:lnTo>
                      <a:pt x="52" y="110"/>
                    </a:lnTo>
                    <a:lnTo>
                      <a:pt x="60" y="107"/>
                    </a:lnTo>
                    <a:lnTo>
                      <a:pt x="67" y="105"/>
                    </a:lnTo>
                    <a:lnTo>
                      <a:pt x="88" y="98"/>
                    </a:lnTo>
                    <a:lnTo>
                      <a:pt x="93" y="96"/>
                    </a:lnTo>
                    <a:lnTo>
                      <a:pt x="100" y="96"/>
                    </a:lnTo>
                    <a:lnTo>
                      <a:pt x="105" y="93"/>
                    </a:lnTo>
                    <a:lnTo>
                      <a:pt x="103" y="81"/>
                    </a:lnTo>
                    <a:lnTo>
                      <a:pt x="105" y="69"/>
                    </a:lnTo>
                    <a:lnTo>
                      <a:pt x="105" y="57"/>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8" name="Freeform 2054"/>
              <p:cNvSpPr>
                <a:spLocks/>
              </p:cNvSpPr>
              <p:nvPr/>
            </p:nvSpPr>
            <p:spPr bwMode="auto">
              <a:xfrm>
                <a:off x="5378" y="6619"/>
                <a:ext cx="166" cy="31"/>
              </a:xfrm>
              <a:custGeom>
                <a:avLst/>
                <a:gdLst/>
                <a:ahLst/>
                <a:cxnLst>
                  <a:cxn ang="0">
                    <a:pos x="148" y="9"/>
                  </a:cxn>
                  <a:cxn ang="0">
                    <a:pos x="165" y="0"/>
                  </a:cxn>
                  <a:cxn ang="0">
                    <a:pos x="151" y="4"/>
                  </a:cxn>
                  <a:cxn ang="0">
                    <a:pos x="120" y="7"/>
                  </a:cxn>
                  <a:cxn ang="0">
                    <a:pos x="45" y="16"/>
                  </a:cxn>
                  <a:cxn ang="0">
                    <a:pos x="0" y="26"/>
                  </a:cxn>
                  <a:cxn ang="0">
                    <a:pos x="7" y="31"/>
                  </a:cxn>
                  <a:cxn ang="0">
                    <a:pos x="148" y="9"/>
                  </a:cxn>
                </a:cxnLst>
                <a:rect l="0" t="0" r="r" b="b"/>
                <a:pathLst>
                  <a:path w="166" h="31">
                    <a:moveTo>
                      <a:pt x="148" y="9"/>
                    </a:moveTo>
                    <a:lnTo>
                      <a:pt x="165" y="0"/>
                    </a:lnTo>
                    <a:lnTo>
                      <a:pt x="151" y="4"/>
                    </a:lnTo>
                    <a:lnTo>
                      <a:pt x="120" y="7"/>
                    </a:lnTo>
                    <a:lnTo>
                      <a:pt x="45"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2055"/>
              <p:cNvSpPr>
                <a:spLocks/>
              </p:cNvSpPr>
              <p:nvPr/>
            </p:nvSpPr>
            <p:spPr bwMode="auto">
              <a:xfrm>
                <a:off x="5380" y="6628"/>
                <a:ext cx="147" cy="171"/>
              </a:xfrm>
              <a:custGeom>
                <a:avLst/>
                <a:gdLst/>
                <a:ahLst/>
                <a:cxnLst>
                  <a:cxn ang="0">
                    <a:pos x="67" y="7"/>
                  </a:cxn>
                  <a:cxn ang="0">
                    <a:pos x="57" y="7"/>
                  </a:cxn>
                  <a:cxn ang="0">
                    <a:pos x="47" y="9"/>
                  </a:cxn>
                  <a:cxn ang="0">
                    <a:pos x="40" y="9"/>
                  </a:cxn>
                  <a:cxn ang="0">
                    <a:pos x="21" y="14"/>
                  </a:cxn>
                  <a:cxn ang="0">
                    <a:pos x="14" y="14"/>
                  </a:cxn>
                  <a:cxn ang="0">
                    <a:pos x="4" y="16"/>
                  </a:cxn>
                  <a:cxn ang="0">
                    <a:pos x="4" y="33"/>
                  </a:cxn>
                  <a:cxn ang="0">
                    <a:pos x="2" y="50"/>
                  </a:cxn>
                  <a:cxn ang="0">
                    <a:pos x="2" y="69"/>
                  </a:cxn>
                  <a:cxn ang="0">
                    <a:pos x="0" y="86"/>
                  </a:cxn>
                  <a:cxn ang="0">
                    <a:pos x="0" y="105"/>
                  </a:cxn>
                  <a:cxn ang="0">
                    <a:pos x="2" y="124"/>
                  </a:cxn>
                  <a:cxn ang="0">
                    <a:pos x="2" y="146"/>
                  </a:cxn>
                  <a:cxn ang="0">
                    <a:pos x="4" y="167"/>
                  </a:cxn>
                  <a:cxn ang="0">
                    <a:pos x="67" y="167"/>
                  </a:cxn>
                  <a:cxn ang="0">
                    <a:pos x="74" y="170"/>
                  </a:cxn>
                  <a:cxn ang="0">
                    <a:pos x="100" y="170"/>
                  </a:cxn>
                  <a:cxn ang="0">
                    <a:pos x="110" y="167"/>
                  </a:cxn>
                  <a:cxn ang="0">
                    <a:pos x="136" y="167"/>
                  </a:cxn>
                  <a:cxn ang="0">
                    <a:pos x="146" y="165"/>
                  </a:cxn>
                  <a:cxn ang="0">
                    <a:pos x="143" y="122"/>
                  </a:cxn>
                  <a:cxn ang="0">
                    <a:pos x="143" y="0"/>
                  </a:cxn>
                  <a:cxn ang="0">
                    <a:pos x="120" y="0"/>
                  </a:cxn>
                  <a:cxn ang="0">
                    <a:pos x="110" y="2"/>
                  </a:cxn>
                  <a:cxn ang="0">
                    <a:pos x="93" y="2"/>
                  </a:cxn>
                  <a:cxn ang="0">
                    <a:pos x="83" y="4"/>
                  </a:cxn>
                  <a:cxn ang="0">
                    <a:pos x="74" y="4"/>
                  </a:cxn>
                  <a:cxn ang="0">
                    <a:pos x="67" y="7"/>
                  </a:cxn>
                </a:cxnLst>
                <a:rect l="0" t="0" r="r" b="b"/>
                <a:pathLst>
                  <a:path w="147" h="171">
                    <a:moveTo>
                      <a:pt x="67" y="7"/>
                    </a:moveTo>
                    <a:lnTo>
                      <a:pt x="57" y="7"/>
                    </a:lnTo>
                    <a:lnTo>
                      <a:pt x="47" y="9"/>
                    </a:lnTo>
                    <a:lnTo>
                      <a:pt x="40" y="9"/>
                    </a:lnTo>
                    <a:lnTo>
                      <a:pt x="21" y="14"/>
                    </a:lnTo>
                    <a:lnTo>
                      <a:pt x="14" y="14"/>
                    </a:lnTo>
                    <a:lnTo>
                      <a:pt x="4" y="16"/>
                    </a:lnTo>
                    <a:lnTo>
                      <a:pt x="4" y="33"/>
                    </a:lnTo>
                    <a:lnTo>
                      <a:pt x="2" y="50"/>
                    </a:lnTo>
                    <a:lnTo>
                      <a:pt x="2" y="69"/>
                    </a:lnTo>
                    <a:lnTo>
                      <a:pt x="0" y="86"/>
                    </a:lnTo>
                    <a:lnTo>
                      <a:pt x="0" y="105"/>
                    </a:lnTo>
                    <a:lnTo>
                      <a:pt x="2" y="124"/>
                    </a:lnTo>
                    <a:lnTo>
                      <a:pt x="2" y="146"/>
                    </a:lnTo>
                    <a:lnTo>
                      <a:pt x="4" y="167"/>
                    </a:lnTo>
                    <a:lnTo>
                      <a:pt x="67" y="167"/>
                    </a:lnTo>
                    <a:lnTo>
                      <a:pt x="74" y="170"/>
                    </a:lnTo>
                    <a:lnTo>
                      <a:pt x="100" y="170"/>
                    </a:lnTo>
                    <a:lnTo>
                      <a:pt x="110" y="167"/>
                    </a:lnTo>
                    <a:lnTo>
                      <a:pt x="136" y="167"/>
                    </a:lnTo>
                    <a:lnTo>
                      <a:pt x="146" y="165"/>
                    </a:lnTo>
                    <a:lnTo>
                      <a:pt x="143" y="122"/>
                    </a:lnTo>
                    <a:lnTo>
                      <a:pt x="143" y="0"/>
                    </a:lnTo>
                    <a:lnTo>
                      <a:pt x="120" y="0"/>
                    </a:lnTo>
                    <a:lnTo>
                      <a:pt x="110" y="2"/>
                    </a:lnTo>
                    <a:lnTo>
                      <a:pt x="93" y="2"/>
                    </a:lnTo>
                    <a:lnTo>
                      <a:pt x="83" y="4"/>
                    </a:lnTo>
                    <a:lnTo>
                      <a:pt x="74" y="4"/>
                    </a:lnTo>
                    <a:lnTo>
                      <a:pt x="67" y="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2056"/>
              <p:cNvSpPr>
                <a:spLocks/>
              </p:cNvSpPr>
              <p:nvPr/>
            </p:nvSpPr>
            <p:spPr bwMode="auto">
              <a:xfrm>
                <a:off x="5383" y="6631"/>
                <a:ext cx="139" cy="163"/>
              </a:xfrm>
              <a:custGeom>
                <a:avLst/>
                <a:gdLst/>
                <a:ahLst/>
                <a:cxnLst>
                  <a:cxn ang="0">
                    <a:pos x="2" y="139"/>
                  </a:cxn>
                  <a:cxn ang="0">
                    <a:pos x="4" y="160"/>
                  </a:cxn>
                  <a:cxn ang="0">
                    <a:pos x="31" y="160"/>
                  </a:cxn>
                  <a:cxn ang="0">
                    <a:pos x="38" y="163"/>
                  </a:cxn>
                  <a:cxn ang="0">
                    <a:pos x="115" y="163"/>
                  </a:cxn>
                  <a:cxn ang="0">
                    <a:pos x="122" y="160"/>
                  </a:cxn>
                  <a:cxn ang="0">
                    <a:pos x="129" y="160"/>
                  </a:cxn>
                  <a:cxn ang="0">
                    <a:pos x="139" y="158"/>
                  </a:cxn>
                  <a:cxn ang="0">
                    <a:pos x="139" y="0"/>
                  </a:cxn>
                  <a:cxn ang="0">
                    <a:pos x="129" y="0"/>
                  </a:cxn>
                  <a:cxn ang="0">
                    <a:pos x="122" y="2"/>
                  </a:cxn>
                  <a:cxn ang="0">
                    <a:pos x="95" y="2"/>
                  </a:cxn>
                  <a:cxn ang="0">
                    <a:pos x="88" y="4"/>
                  </a:cxn>
                  <a:cxn ang="0">
                    <a:pos x="71" y="4"/>
                  </a:cxn>
                  <a:cxn ang="0">
                    <a:pos x="62" y="7"/>
                  </a:cxn>
                  <a:cxn ang="0">
                    <a:pos x="55" y="7"/>
                  </a:cxn>
                  <a:cxn ang="0">
                    <a:pos x="47" y="9"/>
                  </a:cxn>
                  <a:cxn ang="0">
                    <a:pos x="38" y="9"/>
                  </a:cxn>
                  <a:cxn ang="0">
                    <a:pos x="31" y="12"/>
                  </a:cxn>
                  <a:cxn ang="0">
                    <a:pos x="21" y="14"/>
                  </a:cxn>
                  <a:cxn ang="0">
                    <a:pos x="14" y="14"/>
                  </a:cxn>
                  <a:cxn ang="0">
                    <a:pos x="4" y="16"/>
                  </a:cxn>
                  <a:cxn ang="0">
                    <a:pos x="4" y="33"/>
                  </a:cxn>
                  <a:cxn ang="0">
                    <a:pos x="0" y="67"/>
                  </a:cxn>
                  <a:cxn ang="0">
                    <a:pos x="0" y="120"/>
                  </a:cxn>
                  <a:cxn ang="0">
                    <a:pos x="2" y="139"/>
                  </a:cxn>
                </a:cxnLst>
                <a:rect l="0" t="0" r="r" b="b"/>
                <a:pathLst>
                  <a:path w="139" h="163">
                    <a:moveTo>
                      <a:pt x="2" y="139"/>
                    </a:moveTo>
                    <a:lnTo>
                      <a:pt x="4" y="160"/>
                    </a:lnTo>
                    <a:lnTo>
                      <a:pt x="31" y="160"/>
                    </a:lnTo>
                    <a:lnTo>
                      <a:pt x="38" y="163"/>
                    </a:lnTo>
                    <a:lnTo>
                      <a:pt x="115" y="163"/>
                    </a:lnTo>
                    <a:lnTo>
                      <a:pt x="122" y="160"/>
                    </a:lnTo>
                    <a:lnTo>
                      <a:pt x="129" y="160"/>
                    </a:lnTo>
                    <a:lnTo>
                      <a:pt x="139" y="158"/>
                    </a:lnTo>
                    <a:lnTo>
                      <a:pt x="139" y="0"/>
                    </a:lnTo>
                    <a:lnTo>
                      <a:pt x="129" y="0"/>
                    </a:lnTo>
                    <a:lnTo>
                      <a:pt x="122" y="2"/>
                    </a:lnTo>
                    <a:lnTo>
                      <a:pt x="95" y="2"/>
                    </a:lnTo>
                    <a:lnTo>
                      <a:pt x="88" y="4"/>
                    </a:lnTo>
                    <a:lnTo>
                      <a:pt x="71" y="4"/>
                    </a:lnTo>
                    <a:lnTo>
                      <a:pt x="62" y="7"/>
                    </a:lnTo>
                    <a:lnTo>
                      <a:pt x="55" y="7"/>
                    </a:lnTo>
                    <a:lnTo>
                      <a:pt x="47" y="9"/>
                    </a:lnTo>
                    <a:lnTo>
                      <a:pt x="38" y="9"/>
                    </a:lnTo>
                    <a:lnTo>
                      <a:pt x="31" y="12"/>
                    </a:lnTo>
                    <a:lnTo>
                      <a:pt x="21" y="14"/>
                    </a:lnTo>
                    <a:lnTo>
                      <a:pt x="14" y="14"/>
                    </a:lnTo>
                    <a:lnTo>
                      <a:pt x="4" y="16"/>
                    </a:lnTo>
                    <a:lnTo>
                      <a:pt x="4" y="33"/>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2057"/>
              <p:cNvSpPr>
                <a:spLocks/>
              </p:cNvSpPr>
              <p:nvPr/>
            </p:nvSpPr>
            <p:spPr bwMode="auto">
              <a:xfrm>
                <a:off x="5385" y="6636"/>
                <a:ext cx="132" cy="156"/>
              </a:xfrm>
              <a:custGeom>
                <a:avLst/>
                <a:gdLst/>
                <a:ahLst/>
                <a:cxnLst>
                  <a:cxn ang="0">
                    <a:pos x="45" y="153"/>
                  </a:cxn>
                  <a:cxn ang="0">
                    <a:pos x="52" y="156"/>
                  </a:cxn>
                  <a:cxn ang="0">
                    <a:pos x="84" y="156"/>
                  </a:cxn>
                  <a:cxn ang="0">
                    <a:pos x="93" y="153"/>
                  </a:cxn>
                  <a:cxn ang="0">
                    <a:pos x="117" y="153"/>
                  </a:cxn>
                  <a:cxn ang="0">
                    <a:pos x="124" y="151"/>
                  </a:cxn>
                  <a:cxn ang="0">
                    <a:pos x="132" y="151"/>
                  </a:cxn>
                  <a:cxn ang="0">
                    <a:pos x="132" y="0"/>
                  </a:cxn>
                  <a:cxn ang="0">
                    <a:pos x="93" y="0"/>
                  </a:cxn>
                  <a:cxn ang="0">
                    <a:pos x="84" y="2"/>
                  </a:cxn>
                  <a:cxn ang="0">
                    <a:pos x="69" y="2"/>
                  </a:cxn>
                  <a:cxn ang="0">
                    <a:pos x="60" y="4"/>
                  </a:cxn>
                  <a:cxn ang="0">
                    <a:pos x="52" y="4"/>
                  </a:cxn>
                  <a:cxn ang="0">
                    <a:pos x="45" y="7"/>
                  </a:cxn>
                  <a:cxn ang="0">
                    <a:pos x="38" y="7"/>
                  </a:cxn>
                  <a:cxn ang="0">
                    <a:pos x="28" y="9"/>
                  </a:cxn>
                  <a:cxn ang="0">
                    <a:pos x="14" y="14"/>
                  </a:cxn>
                  <a:cxn ang="0">
                    <a:pos x="7" y="14"/>
                  </a:cxn>
                  <a:cxn ang="0">
                    <a:pos x="4" y="31"/>
                  </a:cxn>
                  <a:cxn ang="0">
                    <a:pos x="2" y="45"/>
                  </a:cxn>
                  <a:cxn ang="0">
                    <a:pos x="0" y="62"/>
                  </a:cxn>
                  <a:cxn ang="0">
                    <a:pos x="0" y="112"/>
                  </a:cxn>
                  <a:cxn ang="0">
                    <a:pos x="2" y="131"/>
                  </a:cxn>
                  <a:cxn ang="0">
                    <a:pos x="7" y="151"/>
                  </a:cxn>
                  <a:cxn ang="0">
                    <a:pos x="14" y="151"/>
                  </a:cxn>
                  <a:cxn ang="0">
                    <a:pos x="21" y="153"/>
                  </a:cxn>
                  <a:cxn ang="0">
                    <a:pos x="45" y="153"/>
                  </a:cxn>
                </a:cxnLst>
                <a:rect l="0" t="0" r="r" b="b"/>
                <a:pathLst>
                  <a:path w="132" h="156">
                    <a:moveTo>
                      <a:pt x="45" y="153"/>
                    </a:moveTo>
                    <a:lnTo>
                      <a:pt x="52" y="156"/>
                    </a:lnTo>
                    <a:lnTo>
                      <a:pt x="84" y="156"/>
                    </a:lnTo>
                    <a:lnTo>
                      <a:pt x="93" y="153"/>
                    </a:lnTo>
                    <a:lnTo>
                      <a:pt x="117" y="153"/>
                    </a:lnTo>
                    <a:lnTo>
                      <a:pt x="124" y="151"/>
                    </a:lnTo>
                    <a:lnTo>
                      <a:pt x="132" y="151"/>
                    </a:lnTo>
                    <a:lnTo>
                      <a:pt x="132" y="0"/>
                    </a:lnTo>
                    <a:lnTo>
                      <a:pt x="93" y="0"/>
                    </a:lnTo>
                    <a:lnTo>
                      <a:pt x="84" y="2"/>
                    </a:lnTo>
                    <a:lnTo>
                      <a:pt x="69" y="2"/>
                    </a:lnTo>
                    <a:lnTo>
                      <a:pt x="60" y="4"/>
                    </a:lnTo>
                    <a:lnTo>
                      <a:pt x="52" y="4"/>
                    </a:lnTo>
                    <a:lnTo>
                      <a:pt x="45" y="7"/>
                    </a:lnTo>
                    <a:lnTo>
                      <a:pt x="38" y="7"/>
                    </a:lnTo>
                    <a:lnTo>
                      <a:pt x="28" y="9"/>
                    </a:lnTo>
                    <a:lnTo>
                      <a:pt x="14" y="14"/>
                    </a:lnTo>
                    <a:lnTo>
                      <a:pt x="7" y="14"/>
                    </a:lnTo>
                    <a:lnTo>
                      <a:pt x="4" y="31"/>
                    </a:lnTo>
                    <a:lnTo>
                      <a:pt x="2" y="45"/>
                    </a:lnTo>
                    <a:lnTo>
                      <a:pt x="0" y="62"/>
                    </a:lnTo>
                    <a:lnTo>
                      <a:pt x="0" y="112"/>
                    </a:lnTo>
                    <a:lnTo>
                      <a:pt x="2" y="131"/>
                    </a:lnTo>
                    <a:lnTo>
                      <a:pt x="7" y="151"/>
                    </a:lnTo>
                    <a:lnTo>
                      <a:pt x="14" y="151"/>
                    </a:lnTo>
                    <a:lnTo>
                      <a:pt x="21" y="153"/>
                    </a:lnTo>
                    <a:lnTo>
                      <a:pt x="45" y="153"/>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2058"/>
              <p:cNvSpPr>
                <a:spLocks/>
              </p:cNvSpPr>
              <p:nvPr/>
            </p:nvSpPr>
            <p:spPr bwMode="auto">
              <a:xfrm>
                <a:off x="5388" y="6638"/>
                <a:ext cx="127" cy="149"/>
              </a:xfrm>
              <a:custGeom>
                <a:avLst/>
                <a:gdLst/>
                <a:ahLst/>
                <a:cxnLst>
                  <a:cxn ang="0">
                    <a:pos x="2" y="124"/>
                  </a:cxn>
                  <a:cxn ang="0">
                    <a:pos x="7" y="143"/>
                  </a:cxn>
                  <a:cxn ang="0">
                    <a:pos x="14" y="146"/>
                  </a:cxn>
                  <a:cxn ang="0">
                    <a:pos x="28" y="146"/>
                  </a:cxn>
                  <a:cxn ang="0">
                    <a:pos x="36" y="148"/>
                  </a:cxn>
                  <a:cxn ang="0">
                    <a:pos x="96" y="148"/>
                  </a:cxn>
                  <a:cxn ang="0">
                    <a:pos x="103" y="146"/>
                  </a:cxn>
                  <a:cxn ang="0">
                    <a:pos x="110" y="146"/>
                  </a:cxn>
                  <a:cxn ang="0">
                    <a:pos x="117" y="143"/>
                  </a:cxn>
                  <a:cxn ang="0">
                    <a:pos x="124" y="143"/>
                  </a:cxn>
                  <a:cxn ang="0">
                    <a:pos x="127" y="105"/>
                  </a:cxn>
                  <a:cxn ang="0">
                    <a:pos x="127" y="33"/>
                  </a:cxn>
                  <a:cxn ang="0">
                    <a:pos x="124" y="0"/>
                  </a:cxn>
                  <a:cxn ang="0">
                    <a:pos x="96" y="0"/>
                  </a:cxn>
                  <a:cxn ang="0">
                    <a:pos x="88" y="2"/>
                  </a:cxn>
                  <a:cxn ang="0">
                    <a:pos x="64" y="2"/>
                  </a:cxn>
                  <a:cxn ang="0">
                    <a:pos x="57" y="4"/>
                  </a:cxn>
                  <a:cxn ang="0">
                    <a:pos x="50" y="4"/>
                  </a:cxn>
                  <a:cxn ang="0">
                    <a:pos x="43" y="7"/>
                  </a:cxn>
                  <a:cxn ang="0">
                    <a:pos x="36" y="7"/>
                  </a:cxn>
                  <a:cxn ang="0">
                    <a:pos x="14" y="14"/>
                  </a:cxn>
                  <a:cxn ang="0">
                    <a:pos x="7" y="16"/>
                  </a:cxn>
                  <a:cxn ang="0">
                    <a:pos x="0" y="60"/>
                  </a:cxn>
                  <a:cxn ang="0">
                    <a:pos x="0" y="107"/>
                  </a:cxn>
                  <a:cxn ang="0">
                    <a:pos x="2" y="124"/>
                  </a:cxn>
                </a:cxnLst>
                <a:rect l="0" t="0" r="r" b="b"/>
                <a:pathLst>
                  <a:path w="127" h="149">
                    <a:moveTo>
                      <a:pt x="2" y="124"/>
                    </a:moveTo>
                    <a:lnTo>
                      <a:pt x="7" y="143"/>
                    </a:lnTo>
                    <a:lnTo>
                      <a:pt x="14" y="146"/>
                    </a:lnTo>
                    <a:lnTo>
                      <a:pt x="28" y="146"/>
                    </a:lnTo>
                    <a:lnTo>
                      <a:pt x="36" y="148"/>
                    </a:lnTo>
                    <a:lnTo>
                      <a:pt x="96" y="148"/>
                    </a:lnTo>
                    <a:lnTo>
                      <a:pt x="103" y="146"/>
                    </a:lnTo>
                    <a:lnTo>
                      <a:pt x="110" y="146"/>
                    </a:lnTo>
                    <a:lnTo>
                      <a:pt x="117" y="143"/>
                    </a:lnTo>
                    <a:lnTo>
                      <a:pt x="124" y="143"/>
                    </a:lnTo>
                    <a:lnTo>
                      <a:pt x="127" y="105"/>
                    </a:lnTo>
                    <a:lnTo>
                      <a:pt x="127" y="33"/>
                    </a:lnTo>
                    <a:lnTo>
                      <a:pt x="124" y="0"/>
                    </a:lnTo>
                    <a:lnTo>
                      <a:pt x="96" y="0"/>
                    </a:lnTo>
                    <a:lnTo>
                      <a:pt x="88" y="2"/>
                    </a:lnTo>
                    <a:lnTo>
                      <a:pt x="64" y="2"/>
                    </a:lnTo>
                    <a:lnTo>
                      <a:pt x="57" y="4"/>
                    </a:lnTo>
                    <a:lnTo>
                      <a:pt x="50" y="4"/>
                    </a:lnTo>
                    <a:lnTo>
                      <a:pt x="43" y="7"/>
                    </a:lnTo>
                    <a:lnTo>
                      <a:pt x="36" y="7"/>
                    </a:lnTo>
                    <a:lnTo>
                      <a:pt x="14" y="14"/>
                    </a:lnTo>
                    <a:lnTo>
                      <a:pt x="7" y="16"/>
                    </a:lnTo>
                    <a:lnTo>
                      <a:pt x="0" y="60"/>
                    </a:lnTo>
                    <a:lnTo>
                      <a:pt x="0" y="107"/>
                    </a:lnTo>
                    <a:lnTo>
                      <a:pt x="2"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2059"/>
              <p:cNvSpPr>
                <a:spLocks/>
              </p:cNvSpPr>
              <p:nvPr/>
            </p:nvSpPr>
            <p:spPr bwMode="auto">
              <a:xfrm>
                <a:off x="5390" y="6643"/>
                <a:ext cx="120" cy="141"/>
              </a:xfrm>
              <a:custGeom>
                <a:avLst/>
                <a:gdLst/>
                <a:ahLst/>
                <a:cxnLst>
                  <a:cxn ang="0">
                    <a:pos x="2" y="40"/>
                  </a:cxn>
                  <a:cxn ang="0">
                    <a:pos x="0" y="55"/>
                  </a:cxn>
                  <a:cxn ang="0">
                    <a:pos x="0" y="100"/>
                  </a:cxn>
                  <a:cxn ang="0">
                    <a:pos x="2" y="117"/>
                  </a:cxn>
                  <a:cxn ang="0">
                    <a:pos x="7" y="134"/>
                  </a:cxn>
                  <a:cxn ang="0">
                    <a:pos x="14" y="136"/>
                  </a:cxn>
                  <a:cxn ang="0">
                    <a:pos x="21" y="136"/>
                  </a:cxn>
                  <a:cxn ang="0">
                    <a:pos x="28" y="139"/>
                  </a:cxn>
                  <a:cxn ang="0">
                    <a:pos x="33" y="139"/>
                  </a:cxn>
                  <a:cxn ang="0">
                    <a:pos x="40" y="141"/>
                  </a:cxn>
                  <a:cxn ang="0">
                    <a:pos x="76" y="141"/>
                  </a:cxn>
                  <a:cxn ang="0">
                    <a:pos x="84" y="139"/>
                  </a:cxn>
                  <a:cxn ang="0">
                    <a:pos x="98" y="139"/>
                  </a:cxn>
                  <a:cxn ang="0">
                    <a:pos x="112" y="134"/>
                  </a:cxn>
                  <a:cxn ang="0">
                    <a:pos x="120" y="134"/>
                  </a:cxn>
                  <a:cxn ang="0">
                    <a:pos x="120" y="0"/>
                  </a:cxn>
                  <a:cxn ang="0">
                    <a:pos x="62" y="0"/>
                  </a:cxn>
                  <a:cxn ang="0">
                    <a:pos x="55" y="2"/>
                  </a:cxn>
                  <a:cxn ang="0">
                    <a:pos x="48" y="2"/>
                  </a:cxn>
                  <a:cxn ang="0">
                    <a:pos x="40" y="4"/>
                  </a:cxn>
                  <a:cxn ang="0">
                    <a:pos x="33" y="4"/>
                  </a:cxn>
                  <a:cxn ang="0">
                    <a:pos x="26" y="7"/>
                  </a:cxn>
                  <a:cxn ang="0">
                    <a:pos x="21" y="9"/>
                  </a:cxn>
                  <a:cxn ang="0">
                    <a:pos x="14" y="11"/>
                  </a:cxn>
                  <a:cxn ang="0">
                    <a:pos x="7" y="14"/>
                  </a:cxn>
                  <a:cxn ang="0">
                    <a:pos x="4" y="28"/>
                  </a:cxn>
                  <a:cxn ang="0">
                    <a:pos x="2" y="40"/>
                  </a:cxn>
                </a:cxnLst>
                <a:rect l="0" t="0" r="r" b="b"/>
                <a:pathLst>
                  <a:path w="120" h="141">
                    <a:moveTo>
                      <a:pt x="2" y="40"/>
                    </a:moveTo>
                    <a:lnTo>
                      <a:pt x="0" y="55"/>
                    </a:lnTo>
                    <a:lnTo>
                      <a:pt x="0" y="100"/>
                    </a:lnTo>
                    <a:lnTo>
                      <a:pt x="2" y="117"/>
                    </a:lnTo>
                    <a:lnTo>
                      <a:pt x="7" y="134"/>
                    </a:lnTo>
                    <a:lnTo>
                      <a:pt x="14" y="136"/>
                    </a:lnTo>
                    <a:lnTo>
                      <a:pt x="21" y="136"/>
                    </a:lnTo>
                    <a:lnTo>
                      <a:pt x="28" y="139"/>
                    </a:lnTo>
                    <a:lnTo>
                      <a:pt x="33" y="139"/>
                    </a:lnTo>
                    <a:lnTo>
                      <a:pt x="40" y="141"/>
                    </a:lnTo>
                    <a:lnTo>
                      <a:pt x="76" y="141"/>
                    </a:lnTo>
                    <a:lnTo>
                      <a:pt x="84" y="139"/>
                    </a:lnTo>
                    <a:lnTo>
                      <a:pt x="98" y="139"/>
                    </a:lnTo>
                    <a:lnTo>
                      <a:pt x="112" y="134"/>
                    </a:lnTo>
                    <a:lnTo>
                      <a:pt x="120" y="134"/>
                    </a:lnTo>
                    <a:lnTo>
                      <a:pt x="120" y="0"/>
                    </a:lnTo>
                    <a:lnTo>
                      <a:pt x="62" y="0"/>
                    </a:lnTo>
                    <a:lnTo>
                      <a:pt x="55" y="2"/>
                    </a:lnTo>
                    <a:lnTo>
                      <a:pt x="48" y="2"/>
                    </a:lnTo>
                    <a:lnTo>
                      <a:pt x="40" y="4"/>
                    </a:lnTo>
                    <a:lnTo>
                      <a:pt x="33" y="4"/>
                    </a:lnTo>
                    <a:lnTo>
                      <a:pt x="26" y="7"/>
                    </a:lnTo>
                    <a:lnTo>
                      <a:pt x="21" y="9"/>
                    </a:lnTo>
                    <a:lnTo>
                      <a:pt x="14" y="11"/>
                    </a:lnTo>
                    <a:lnTo>
                      <a:pt x="7" y="14"/>
                    </a:lnTo>
                    <a:lnTo>
                      <a:pt x="4" y="28"/>
                    </a:lnTo>
                    <a:lnTo>
                      <a:pt x="2" y="4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2060"/>
              <p:cNvSpPr>
                <a:spLocks/>
              </p:cNvSpPr>
              <p:nvPr/>
            </p:nvSpPr>
            <p:spPr bwMode="auto">
              <a:xfrm>
                <a:off x="5392" y="6645"/>
                <a:ext cx="116" cy="137"/>
              </a:xfrm>
              <a:custGeom>
                <a:avLst/>
                <a:gdLst/>
                <a:ahLst/>
                <a:cxnLst>
                  <a:cxn ang="0">
                    <a:pos x="2" y="110"/>
                  </a:cxn>
                  <a:cxn ang="0">
                    <a:pos x="7" y="127"/>
                  </a:cxn>
                  <a:cxn ang="0">
                    <a:pos x="14" y="129"/>
                  </a:cxn>
                  <a:cxn ang="0">
                    <a:pos x="21" y="132"/>
                  </a:cxn>
                  <a:cxn ang="0">
                    <a:pos x="26" y="132"/>
                  </a:cxn>
                  <a:cxn ang="0">
                    <a:pos x="33" y="134"/>
                  </a:cxn>
                  <a:cxn ang="0">
                    <a:pos x="48" y="134"/>
                  </a:cxn>
                  <a:cxn ang="0">
                    <a:pos x="52" y="136"/>
                  </a:cxn>
                  <a:cxn ang="0">
                    <a:pos x="60" y="136"/>
                  </a:cxn>
                  <a:cxn ang="0">
                    <a:pos x="67" y="134"/>
                  </a:cxn>
                  <a:cxn ang="0">
                    <a:pos x="86" y="134"/>
                  </a:cxn>
                  <a:cxn ang="0">
                    <a:pos x="100" y="129"/>
                  </a:cxn>
                  <a:cxn ang="0">
                    <a:pos x="105" y="129"/>
                  </a:cxn>
                  <a:cxn ang="0">
                    <a:pos x="112" y="127"/>
                  </a:cxn>
                  <a:cxn ang="0">
                    <a:pos x="115" y="93"/>
                  </a:cxn>
                  <a:cxn ang="0">
                    <a:pos x="115" y="31"/>
                  </a:cxn>
                  <a:cxn ang="0">
                    <a:pos x="112" y="0"/>
                  </a:cxn>
                  <a:cxn ang="0">
                    <a:pos x="60" y="0"/>
                  </a:cxn>
                  <a:cxn ang="0">
                    <a:pos x="52" y="2"/>
                  </a:cxn>
                  <a:cxn ang="0">
                    <a:pos x="45" y="2"/>
                  </a:cxn>
                  <a:cxn ang="0">
                    <a:pos x="40" y="4"/>
                  </a:cxn>
                  <a:cxn ang="0">
                    <a:pos x="33" y="4"/>
                  </a:cxn>
                  <a:cxn ang="0">
                    <a:pos x="26" y="7"/>
                  </a:cxn>
                  <a:cxn ang="0">
                    <a:pos x="19" y="9"/>
                  </a:cxn>
                  <a:cxn ang="0">
                    <a:pos x="14" y="12"/>
                  </a:cxn>
                  <a:cxn ang="0">
                    <a:pos x="7" y="14"/>
                  </a:cxn>
                  <a:cxn ang="0">
                    <a:pos x="4" y="26"/>
                  </a:cxn>
                  <a:cxn ang="0">
                    <a:pos x="2" y="40"/>
                  </a:cxn>
                  <a:cxn ang="0">
                    <a:pos x="0" y="52"/>
                  </a:cxn>
                  <a:cxn ang="0">
                    <a:pos x="0" y="96"/>
                  </a:cxn>
                  <a:cxn ang="0">
                    <a:pos x="2" y="110"/>
                  </a:cxn>
                </a:cxnLst>
                <a:rect l="0" t="0" r="r" b="b"/>
                <a:pathLst>
                  <a:path w="116" h="137">
                    <a:moveTo>
                      <a:pt x="2" y="110"/>
                    </a:moveTo>
                    <a:lnTo>
                      <a:pt x="7" y="127"/>
                    </a:lnTo>
                    <a:lnTo>
                      <a:pt x="14" y="129"/>
                    </a:lnTo>
                    <a:lnTo>
                      <a:pt x="21" y="132"/>
                    </a:lnTo>
                    <a:lnTo>
                      <a:pt x="26" y="132"/>
                    </a:lnTo>
                    <a:lnTo>
                      <a:pt x="33" y="134"/>
                    </a:lnTo>
                    <a:lnTo>
                      <a:pt x="48" y="134"/>
                    </a:lnTo>
                    <a:lnTo>
                      <a:pt x="52" y="136"/>
                    </a:lnTo>
                    <a:lnTo>
                      <a:pt x="60" y="136"/>
                    </a:lnTo>
                    <a:lnTo>
                      <a:pt x="67" y="134"/>
                    </a:lnTo>
                    <a:lnTo>
                      <a:pt x="86" y="134"/>
                    </a:lnTo>
                    <a:lnTo>
                      <a:pt x="100" y="129"/>
                    </a:lnTo>
                    <a:lnTo>
                      <a:pt x="105" y="129"/>
                    </a:lnTo>
                    <a:lnTo>
                      <a:pt x="112" y="127"/>
                    </a:lnTo>
                    <a:lnTo>
                      <a:pt x="115" y="93"/>
                    </a:lnTo>
                    <a:lnTo>
                      <a:pt x="115" y="31"/>
                    </a:lnTo>
                    <a:lnTo>
                      <a:pt x="112" y="0"/>
                    </a:lnTo>
                    <a:lnTo>
                      <a:pt x="60" y="0"/>
                    </a:lnTo>
                    <a:lnTo>
                      <a:pt x="52" y="2"/>
                    </a:lnTo>
                    <a:lnTo>
                      <a:pt x="45" y="2"/>
                    </a:lnTo>
                    <a:lnTo>
                      <a:pt x="40" y="4"/>
                    </a:lnTo>
                    <a:lnTo>
                      <a:pt x="33" y="4"/>
                    </a:lnTo>
                    <a:lnTo>
                      <a:pt x="26" y="7"/>
                    </a:lnTo>
                    <a:lnTo>
                      <a:pt x="19" y="9"/>
                    </a:lnTo>
                    <a:lnTo>
                      <a:pt x="14" y="12"/>
                    </a:lnTo>
                    <a:lnTo>
                      <a:pt x="7" y="14"/>
                    </a:lnTo>
                    <a:lnTo>
                      <a:pt x="4" y="26"/>
                    </a:lnTo>
                    <a:lnTo>
                      <a:pt x="2" y="40"/>
                    </a:lnTo>
                    <a:lnTo>
                      <a:pt x="0" y="52"/>
                    </a:lnTo>
                    <a:lnTo>
                      <a:pt x="0" y="96"/>
                    </a:lnTo>
                    <a:lnTo>
                      <a:pt x="2" y="11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2061"/>
              <p:cNvSpPr>
                <a:spLocks/>
              </p:cNvSpPr>
              <p:nvPr/>
            </p:nvSpPr>
            <p:spPr bwMode="auto">
              <a:xfrm>
                <a:off x="5392" y="6648"/>
                <a:ext cx="111" cy="129"/>
              </a:xfrm>
              <a:custGeom>
                <a:avLst/>
                <a:gdLst/>
                <a:ahLst/>
                <a:cxnLst>
                  <a:cxn ang="0">
                    <a:pos x="72" y="129"/>
                  </a:cxn>
                  <a:cxn ang="0">
                    <a:pos x="76" y="127"/>
                  </a:cxn>
                  <a:cxn ang="0">
                    <a:pos x="83" y="127"/>
                  </a:cxn>
                  <a:cxn ang="0">
                    <a:pos x="91" y="124"/>
                  </a:cxn>
                  <a:cxn ang="0">
                    <a:pos x="96" y="124"/>
                  </a:cxn>
                  <a:cxn ang="0">
                    <a:pos x="103" y="122"/>
                  </a:cxn>
                  <a:cxn ang="0">
                    <a:pos x="108" y="120"/>
                  </a:cxn>
                  <a:cxn ang="0">
                    <a:pos x="110" y="88"/>
                  </a:cxn>
                  <a:cxn ang="0">
                    <a:pos x="110" y="28"/>
                  </a:cxn>
                  <a:cxn ang="0">
                    <a:pos x="108" y="2"/>
                  </a:cxn>
                  <a:cxn ang="0">
                    <a:pos x="103" y="2"/>
                  </a:cxn>
                  <a:cxn ang="0">
                    <a:pos x="96" y="0"/>
                  </a:cxn>
                  <a:cxn ang="0">
                    <a:pos x="60" y="0"/>
                  </a:cxn>
                  <a:cxn ang="0">
                    <a:pos x="52" y="2"/>
                  </a:cxn>
                  <a:cxn ang="0">
                    <a:pos x="45" y="2"/>
                  </a:cxn>
                  <a:cxn ang="0">
                    <a:pos x="40" y="4"/>
                  </a:cxn>
                  <a:cxn ang="0">
                    <a:pos x="33" y="4"/>
                  </a:cxn>
                  <a:cxn ang="0">
                    <a:pos x="28" y="7"/>
                  </a:cxn>
                  <a:cxn ang="0">
                    <a:pos x="21" y="9"/>
                  </a:cxn>
                  <a:cxn ang="0">
                    <a:pos x="16" y="12"/>
                  </a:cxn>
                  <a:cxn ang="0">
                    <a:pos x="9" y="14"/>
                  </a:cxn>
                  <a:cxn ang="0">
                    <a:pos x="2" y="50"/>
                  </a:cxn>
                  <a:cxn ang="0">
                    <a:pos x="0" y="64"/>
                  </a:cxn>
                  <a:cxn ang="0">
                    <a:pos x="2" y="76"/>
                  </a:cxn>
                  <a:cxn ang="0">
                    <a:pos x="2" y="91"/>
                  </a:cxn>
                  <a:cxn ang="0">
                    <a:pos x="4" y="105"/>
                  </a:cxn>
                  <a:cxn ang="0">
                    <a:pos x="9" y="120"/>
                  </a:cxn>
                  <a:cxn ang="0">
                    <a:pos x="16" y="122"/>
                  </a:cxn>
                  <a:cxn ang="0">
                    <a:pos x="21" y="124"/>
                  </a:cxn>
                  <a:cxn ang="0">
                    <a:pos x="28" y="127"/>
                  </a:cxn>
                  <a:cxn ang="0">
                    <a:pos x="33" y="127"/>
                  </a:cxn>
                  <a:cxn ang="0">
                    <a:pos x="40" y="129"/>
                  </a:cxn>
                  <a:cxn ang="0">
                    <a:pos x="72" y="129"/>
                  </a:cxn>
                </a:cxnLst>
                <a:rect l="0" t="0" r="r" b="b"/>
                <a:pathLst>
                  <a:path w="111" h="129">
                    <a:moveTo>
                      <a:pt x="72" y="129"/>
                    </a:moveTo>
                    <a:lnTo>
                      <a:pt x="76" y="127"/>
                    </a:lnTo>
                    <a:lnTo>
                      <a:pt x="83" y="127"/>
                    </a:lnTo>
                    <a:lnTo>
                      <a:pt x="91" y="124"/>
                    </a:lnTo>
                    <a:lnTo>
                      <a:pt x="96" y="124"/>
                    </a:lnTo>
                    <a:lnTo>
                      <a:pt x="103" y="122"/>
                    </a:lnTo>
                    <a:lnTo>
                      <a:pt x="108" y="120"/>
                    </a:lnTo>
                    <a:lnTo>
                      <a:pt x="110" y="88"/>
                    </a:lnTo>
                    <a:lnTo>
                      <a:pt x="110" y="28"/>
                    </a:lnTo>
                    <a:lnTo>
                      <a:pt x="108" y="2"/>
                    </a:lnTo>
                    <a:lnTo>
                      <a:pt x="103" y="2"/>
                    </a:lnTo>
                    <a:lnTo>
                      <a:pt x="96" y="0"/>
                    </a:lnTo>
                    <a:lnTo>
                      <a:pt x="60" y="0"/>
                    </a:lnTo>
                    <a:lnTo>
                      <a:pt x="52" y="2"/>
                    </a:lnTo>
                    <a:lnTo>
                      <a:pt x="45" y="2"/>
                    </a:lnTo>
                    <a:lnTo>
                      <a:pt x="40" y="4"/>
                    </a:lnTo>
                    <a:lnTo>
                      <a:pt x="33" y="4"/>
                    </a:lnTo>
                    <a:lnTo>
                      <a:pt x="28" y="7"/>
                    </a:lnTo>
                    <a:lnTo>
                      <a:pt x="21" y="9"/>
                    </a:lnTo>
                    <a:lnTo>
                      <a:pt x="16" y="12"/>
                    </a:lnTo>
                    <a:lnTo>
                      <a:pt x="9" y="14"/>
                    </a:lnTo>
                    <a:lnTo>
                      <a:pt x="2" y="50"/>
                    </a:lnTo>
                    <a:lnTo>
                      <a:pt x="0" y="64"/>
                    </a:lnTo>
                    <a:lnTo>
                      <a:pt x="2" y="76"/>
                    </a:lnTo>
                    <a:lnTo>
                      <a:pt x="2" y="91"/>
                    </a:lnTo>
                    <a:lnTo>
                      <a:pt x="4" y="105"/>
                    </a:lnTo>
                    <a:lnTo>
                      <a:pt x="9" y="120"/>
                    </a:lnTo>
                    <a:lnTo>
                      <a:pt x="16" y="122"/>
                    </a:lnTo>
                    <a:lnTo>
                      <a:pt x="21" y="124"/>
                    </a:lnTo>
                    <a:lnTo>
                      <a:pt x="28" y="127"/>
                    </a:lnTo>
                    <a:lnTo>
                      <a:pt x="33" y="127"/>
                    </a:lnTo>
                    <a:lnTo>
                      <a:pt x="40" y="129"/>
                    </a:lnTo>
                    <a:lnTo>
                      <a:pt x="72" y="129"/>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2062"/>
              <p:cNvSpPr>
                <a:spLocks/>
              </p:cNvSpPr>
              <p:nvPr/>
            </p:nvSpPr>
            <p:spPr bwMode="auto">
              <a:xfrm>
                <a:off x="5395" y="6650"/>
                <a:ext cx="105" cy="125"/>
              </a:xfrm>
              <a:custGeom>
                <a:avLst/>
                <a:gdLst/>
                <a:ahLst/>
                <a:cxnLst>
                  <a:cxn ang="0">
                    <a:pos x="2" y="48"/>
                  </a:cxn>
                  <a:cxn ang="0">
                    <a:pos x="0" y="60"/>
                  </a:cxn>
                  <a:cxn ang="0">
                    <a:pos x="0" y="72"/>
                  </a:cxn>
                  <a:cxn ang="0">
                    <a:pos x="2" y="86"/>
                  </a:cxn>
                  <a:cxn ang="0">
                    <a:pos x="4" y="98"/>
                  </a:cxn>
                  <a:cxn ang="0">
                    <a:pos x="9" y="112"/>
                  </a:cxn>
                  <a:cxn ang="0">
                    <a:pos x="16" y="117"/>
                  </a:cxn>
                  <a:cxn ang="0">
                    <a:pos x="21" y="120"/>
                  </a:cxn>
                  <a:cxn ang="0">
                    <a:pos x="26" y="120"/>
                  </a:cxn>
                  <a:cxn ang="0">
                    <a:pos x="33" y="122"/>
                  </a:cxn>
                  <a:cxn ang="0">
                    <a:pos x="38" y="122"/>
                  </a:cxn>
                  <a:cxn ang="0">
                    <a:pos x="45" y="124"/>
                  </a:cxn>
                  <a:cxn ang="0">
                    <a:pos x="62" y="124"/>
                  </a:cxn>
                  <a:cxn ang="0">
                    <a:pos x="67" y="122"/>
                  </a:cxn>
                  <a:cxn ang="0">
                    <a:pos x="74" y="122"/>
                  </a:cxn>
                  <a:cxn ang="0">
                    <a:pos x="79" y="120"/>
                  </a:cxn>
                  <a:cxn ang="0">
                    <a:pos x="83" y="120"/>
                  </a:cxn>
                  <a:cxn ang="0">
                    <a:pos x="91" y="117"/>
                  </a:cxn>
                  <a:cxn ang="0">
                    <a:pos x="96" y="115"/>
                  </a:cxn>
                  <a:cxn ang="0">
                    <a:pos x="103" y="112"/>
                  </a:cxn>
                  <a:cxn ang="0">
                    <a:pos x="105" y="84"/>
                  </a:cxn>
                  <a:cxn ang="0">
                    <a:pos x="105" y="28"/>
                  </a:cxn>
                  <a:cxn ang="0">
                    <a:pos x="103" y="2"/>
                  </a:cxn>
                  <a:cxn ang="0">
                    <a:pos x="79" y="2"/>
                  </a:cxn>
                  <a:cxn ang="0">
                    <a:pos x="74" y="0"/>
                  </a:cxn>
                  <a:cxn ang="0">
                    <a:pos x="62" y="0"/>
                  </a:cxn>
                  <a:cxn ang="0">
                    <a:pos x="55" y="2"/>
                  </a:cxn>
                  <a:cxn ang="0">
                    <a:pos x="38" y="2"/>
                  </a:cxn>
                  <a:cxn ang="0">
                    <a:pos x="33" y="4"/>
                  </a:cxn>
                  <a:cxn ang="0">
                    <a:pos x="26" y="7"/>
                  </a:cxn>
                  <a:cxn ang="0">
                    <a:pos x="16" y="12"/>
                  </a:cxn>
                  <a:cxn ang="0">
                    <a:pos x="9" y="14"/>
                  </a:cxn>
                  <a:cxn ang="0">
                    <a:pos x="7" y="26"/>
                  </a:cxn>
                  <a:cxn ang="0">
                    <a:pos x="2" y="38"/>
                  </a:cxn>
                  <a:cxn ang="0">
                    <a:pos x="2" y="48"/>
                  </a:cxn>
                </a:cxnLst>
                <a:rect l="0" t="0" r="r" b="b"/>
                <a:pathLst>
                  <a:path w="105" h="125">
                    <a:moveTo>
                      <a:pt x="2" y="48"/>
                    </a:moveTo>
                    <a:lnTo>
                      <a:pt x="0" y="60"/>
                    </a:lnTo>
                    <a:lnTo>
                      <a:pt x="0" y="72"/>
                    </a:lnTo>
                    <a:lnTo>
                      <a:pt x="2" y="86"/>
                    </a:lnTo>
                    <a:lnTo>
                      <a:pt x="4" y="98"/>
                    </a:lnTo>
                    <a:lnTo>
                      <a:pt x="9" y="112"/>
                    </a:lnTo>
                    <a:lnTo>
                      <a:pt x="16" y="117"/>
                    </a:lnTo>
                    <a:lnTo>
                      <a:pt x="21" y="120"/>
                    </a:lnTo>
                    <a:lnTo>
                      <a:pt x="26" y="120"/>
                    </a:lnTo>
                    <a:lnTo>
                      <a:pt x="33" y="122"/>
                    </a:lnTo>
                    <a:lnTo>
                      <a:pt x="38" y="122"/>
                    </a:lnTo>
                    <a:lnTo>
                      <a:pt x="45" y="124"/>
                    </a:lnTo>
                    <a:lnTo>
                      <a:pt x="62" y="124"/>
                    </a:lnTo>
                    <a:lnTo>
                      <a:pt x="67" y="122"/>
                    </a:lnTo>
                    <a:lnTo>
                      <a:pt x="74" y="122"/>
                    </a:lnTo>
                    <a:lnTo>
                      <a:pt x="79" y="120"/>
                    </a:lnTo>
                    <a:lnTo>
                      <a:pt x="83" y="120"/>
                    </a:lnTo>
                    <a:lnTo>
                      <a:pt x="91" y="117"/>
                    </a:lnTo>
                    <a:lnTo>
                      <a:pt x="96" y="115"/>
                    </a:lnTo>
                    <a:lnTo>
                      <a:pt x="103" y="112"/>
                    </a:lnTo>
                    <a:lnTo>
                      <a:pt x="105" y="84"/>
                    </a:lnTo>
                    <a:lnTo>
                      <a:pt x="105" y="28"/>
                    </a:lnTo>
                    <a:lnTo>
                      <a:pt x="103" y="2"/>
                    </a:lnTo>
                    <a:lnTo>
                      <a:pt x="79" y="2"/>
                    </a:lnTo>
                    <a:lnTo>
                      <a:pt x="74" y="0"/>
                    </a:lnTo>
                    <a:lnTo>
                      <a:pt x="62" y="0"/>
                    </a:lnTo>
                    <a:lnTo>
                      <a:pt x="55" y="2"/>
                    </a:lnTo>
                    <a:lnTo>
                      <a:pt x="38" y="2"/>
                    </a:lnTo>
                    <a:lnTo>
                      <a:pt x="33" y="4"/>
                    </a:lnTo>
                    <a:lnTo>
                      <a:pt x="26" y="7"/>
                    </a:lnTo>
                    <a:lnTo>
                      <a:pt x="16" y="12"/>
                    </a:lnTo>
                    <a:lnTo>
                      <a:pt x="9" y="14"/>
                    </a:lnTo>
                    <a:lnTo>
                      <a:pt x="7" y="26"/>
                    </a:lnTo>
                    <a:lnTo>
                      <a:pt x="2" y="38"/>
                    </a:lnTo>
                    <a:lnTo>
                      <a:pt x="2" y="48"/>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2063"/>
              <p:cNvSpPr>
                <a:spLocks/>
              </p:cNvSpPr>
              <p:nvPr/>
            </p:nvSpPr>
            <p:spPr bwMode="auto">
              <a:xfrm>
                <a:off x="5397" y="6652"/>
                <a:ext cx="101" cy="118"/>
              </a:xfrm>
              <a:custGeom>
                <a:avLst/>
                <a:gdLst/>
                <a:ahLst/>
                <a:cxnLst>
                  <a:cxn ang="0">
                    <a:pos x="0" y="45"/>
                  </a:cxn>
                  <a:cxn ang="0">
                    <a:pos x="0" y="69"/>
                  </a:cxn>
                  <a:cxn ang="0">
                    <a:pos x="4" y="93"/>
                  </a:cxn>
                  <a:cxn ang="0">
                    <a:pos x="9" y="108"/>
                  </a:cxn>
                  <a:cxn ang="0">
                    <a:pos x="16" y="110"/>
                  </a:cxn>
                  <a:cxn ang="0">
                    <a:pos x="26" y="115"/>
                  </a:cxn>
                  <a:cxn ang="0">
                    <a:pos x="31" y="115"/>
                  </a:cxn>
                  <a:cxn ang="0">
                    <a:pos x="36" y="117"/>
                  </a:cxn>
                  <a:cxn ang="0">
                    <a:pos x="64" y="117"/>
                  </a:cxn>
                  <a:cxn ang="0">
                    <a:pos x="69" y="115"/>
                  </a:cxn>
                  <a:cxn ang="0">
                    <a:pos x="74" y="115"/>
                  </a:cxn>
                  <a:cxn ang="0">
                    <a:pos x="79" y="112"/>
                  </a:cxn>
                  <a:cxn ang="0">
                    <a:pos x="86" y="110"/>
                  </a:cxn>
                  <a:cxn ang="0">
                    <a:pos x="96" y="105"/>
                  </a:cxn>
                  <a:cxn ang="0">
                    <a:pos x="98" y="79"/>
                  </a:cxn>
                  <a:cxn ang="0">
                    <a:pos x="100" y="55"/>
                  </a:cxn>
                  <a:cxn ang="0">
                    <a:pos x="98" y="28"/>
                  </a:cxn>
                  <a:cxn ang="0">
                    <a:pos x="96" y="4"/>
                  </a:cxn>
                  <a:cxn ang="0">
                    <a:pos x="91" y="4"/>
                  </a:cxn>
                  <a:cxn ang="0">
                    <a:pos x="83" y="2"/>
                  </a:cxn>
                  <a:cxn ang="0">
                    <a:pos x="69" y="2"/>
                  </a:cxn>
                  <a:cxn ang="0">
                    <a:pos x="62" y="0"/>
                  </a:cxn>
                  <a:cxn ang="0">
                    <a:pos x="52" y="0"/>
                  </a:cxn>
                  <a:cxn ang="0">
                    <a:pos x="47" y="2"/>
                  </a:cxn>
                  <a:cxn ang="0">
                    <a:pos x="36" y="2"/>
                  </a:cxn>
                  <a:cxn ang="0">
                    <a:pos x="16" y="12"/>
                  </a:cxn>
                  <a:cxn ang="0">
                    <a:pos x="9" y="14"/>
                  </a:cxn>
                  <a:cxn ang="0">
                    <a:pos x="7" y="26"/>
                  </a:cxn>
                  <a:cxn ang="0">
                    <a:pos x="2" y="36"/>
                  </a:cxn>
                  <a:cxn ang="0">
                    <a:pos x="0" y="45"/>
                  </a:cxn>
                </a:cxnLst>
                <a:rect l="0" t="0" r="r" b="b"/>
                <a:pathLst>
                  <a:path w="101" h="118">
                    <a:moveTo>
                      <a:pt x="0" y="45"/>
                    </a:moveTo>
                    <a:lnTo>
                      <a:pt x="0" y="69"/>
                    </a:lnTo>
                    <a:lnTo>
                      <a:pt x="4" y="93"/>
                    </a:lnTo>
                    <a:lnTo>
                      <a:pt x="9" y="108"/>
                    </a:lnTo>
                    <a:lnTo>
                      <a:pt x="16" y="110"/>
                    </a:lnTo>
                    <a:lnTo>
                      <a:pt x="26" y="115"/>
                    </a:lnTo>
                    <a:lnTo>
                      <a:pt x="31" y="115"/>
                    </a:lnTo>
                    <a:lnTo>
                      <a:pt x="36" y="117"/>
                    </a:lnTo>
                    <a:lnTo>
                      <a:pt x="64" y="117"/>
                    </a:lnTo>
                    <a:lnTo>
                      <a:pt x="69" y="115"/>
                    </a:lnTo>
                    <a:lnTo>
                      <a:pt x="74" y="115"/>
                    </a:lnTo>
                    <a:lnTo>
                      <a:pt x="79" y="112"/>
                    </a:lnTo>
                    <a:lnTo>
                      <a:pt x="86" y="110"/>
                    </a:lnTo>
                    <a:lnTo>
                      <a:pt x="96" y="105"/>
                    </a:lnTo>
                    <a:lnTo>
                      <a:pt x="98" y="79"/>
                    </a:lnTo>
                    <a:lnTo>
                      <a:pt x="100" y="55"/>
                    </a:lnTo>
                    <a:lnTo>
                      <a:pt x="98" y="28"/>
                    </a:lnTo>
                    <a:lnTo>
                      <a:pt x="96" y="4"/>
                    </a:lnTo>
                    <a:lnTo>
                      <a:pt x="91" y="4"/>
                    </a:lnTo>
                    <a:lnTo>
                      <a:pt x="83" y="2"/>
                    </a:lnTo>
                    <a:lnTo>
                      <a:pt x="69" y="2"/>
                    </a:lnTo>
                    <a:lnTo>
                      <a:pt x="62" y="0"/>
                    </a:lnTo>
                    <a:lnTo>
                      <a:pt x="52" y="0"/>
                    </a:lnTo>
                    <a:lnTo>
                      <a:pt x="47" y="2"/>
                    </a:lnTo>
                    <a:lnTo>
                      <a:pt x="36" y="2"/>
                    </a:lnTo>
                    <a:lnTo>
                      <a:pt x="16" y="12"/>
                    </a:lnTo>
                    <a:lnTo>
                      <a:pt x="9" y="14"/>
                    </a:lnTo>
                    <a:lnTo>
                      <a:pt x="7" y="26"/>
                    </a:lnTo>
                    <a:lnTo>
                      <a:pt x="2" y="36"/>
                    </a:lnTo>
                    <a:lnTo>
                      <a:pt x="0" y="4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2064"/>
              <p:cNvSpPr>
                <a:spLocks/>
              </p:cNvSpPr>
              <p:nvPr/>
            </p:nvSpPr>
            <p:spPr bwMode="auto">
              <a:xfrm>
                <a:off x="5400" y="6655"/>
                <a:ext cx="93" cy="113"/>
              </a:xfrm>
              <a:custGeom>
                <a:avLst/>
                <a:gdLst/>
                <a:ahLst/>
                <a:cxnLst>
                  <a:cxn ang="0">
                    <a:pos x="0" y="45"/>
                  </a:cxn>
                  <a:cxn ang="0">
                    <a:pos x="0" y="64"/>
                  </a:cxn>
                  <a:cxn ang="0">
                    <a:pos x="2" y="76"/>
                  </a:cxn>
                  <a:cxn ang="0">
                    <a:pos x="4" y="86"/>
                  </a:cxn>
                  <a:cxn ang="0">
                    <a:pos x="12" y="100"/>
                  </a:cxn>
                  <a:cxn ang="0">
                    <a:pos x="16" y="103"/>
                  </a:cxn>
                  <a:cxn ang="0">
                    <a:pos x="31" y="110"/>
                  </a:cxn>
                  <a:cxn ang="0">
                    <a:pos x="36" y="110"/>
                  </a:cxn>
                  <a:cxn ang="0">
                    <a:pos x="40" y="112"/>
                  </a:cxn>
                  <a:cxn ang="0">
                    <a:pos x="55" y="112"/>
                  </a:cxn>
                  <a:cxn ang="0">
                    <a:pos x="60" y="110"/>
                  </a:cxn>
                  <a:cxn ang="0">
                    <a:pos x="64" y="110"/>
                  </a:cxn>
                  <a:cxn ang="0">
                    <a:pos x="88" y="98"/>
                  </a:cxn>
                  <a:cxn ang="0">
                    <a:pos x="93" y="74"/>
                  </a:cxn>
                  <a:cxn ang="0">
                    <a:pos x="93" y="28"/>
                  </a:cxn>
                  <a:cxn ang="0">
                    <a:pos x="88" y="4"/>
                  </a:cxn>
                  <a:cxn ang="0">
                    <a:pos x="79" y="4"/>
                  </a:cxn>
                  <a:cxn ang="0">
                    <a:pos x="74" y="2"/>
                  </a:cxn>
                  <a:cxn ang="0">
                    <a:pos x="60" y="2"/>
                  </a:cxn>
                  <a:cxn ang="0">
                    <a:pos x="55" y="0"/>
                  </a:cxn>
                  <a:cxn ang="0">
                    <a:pos x="50" y="0"/>
                  </a:cxn>
                  <a:cxn ang="0">
                    <a:pos x="45" y="2"/>
                  </a:cxn>
                  <a:cxn ang="0">
                    <a:pos x="36" y="2"/>
                  </a:cxn>
                  <a:cxn ang="0">
                    <a:pos x="21" y="9"/>
                  </a:cxn>
                  <a:cxn ang="0">
                    <a:pos x="14" y="12"/>
                  </a:cxn>
                  <a:cxn ang="0">
                    <a:pos x="12" y="16"/>
                  </a:cxn>
                  <a:cxn ang="0">
                    <a:pos x="7" y="23"/>
                  </a:cxn>
                  <a:cxn ang="0">
                    <a:pos x="2" y="36"/>
                  </a:cxn>
                  <a:cxn ang="0">
                    <a:pos x="0" y="45"/>
                  </a:cxn>
                </a:cxnLst>
                <a:rect l="0" t="0" r="r" b="b"/>
                <a:pathLst>
                  <a:path w="93" h="113">
                    <a:moveTo>
                      <a:pt x="0" y="45"/>
                    </a:moveTo>
                    <a:lnTo>
                      <a:pt x="0" y="64"/>
                    </a:lnTo>
                    <a:lnTo>
                      <a:pt x="2" y="76"/>
                    </a:lnTo>
                    <a:lnTo>
                      <a:pt x="4" y="86"/>
                    </a:lnTo>
                    <a:lnTo>
                      <a:pt x="12" y="100"/>
                    </a:lnTo>
                    <a:lnTo>
                      <a:pt x="16" y="103"/>
                    </a:lnTo>
                    <a:lnTo>
                      <a:pt x="31" y="110"/>
                    </a:lnTo>
                    <a:lnTo>
                      <a:pt x="36" y="110"/>
                    </a:lnTo>
                    <a:lnTo>
                      <a:pt x="40" y="112"/>
                    </a:lnTo>
                    <a:lnTo>
                      <a:pt x="55" y="112"/>
                    </a:lnTo>
                    <a:lnTo>
                      <a:pt x="60" y="110"/>
                    </a:lnTo>
                    <a:lnTo>
                      <a:pt x="64" y="110"/>
                    </a:lnTo>
                    <a:lnTo>
                      <a:pt x="88" y="98"/>
                    </a:lnTo>
                    <a:lnTo>
                      <a:pt x="93" y="74"/>
                    </a:lnTo>
                    <a:lnTo>
                      <a:pt x="93" y="28"/>
                    </a:lnTo>
                    <a:lnTo>
                      <a:pt x="88" y="4"/>
                    </a:lnTo>
                    <a:lnTo>
                      <a:pt x="79" y="4"/>
                    </a:lnTo>
                    <a:lnTo>
                      <a:pt x="74" y="2"/>
                    </a:lnTo>
                    <a:lnTo>
                      <a:pt x="60" y="2"/>
                    </a:lnTo>
                    <a:lnTo>
                      <a:pt x="55" y="0"/>
                    </a:lnTo>
                    <a:lnTo>
                      <a:pt x="50" y="0"/>
                    </a:lnTo>
                    <a:lnTo>
                      <a:pt x="45" y="2"/>
                    </a:lnTo>
                    <a:lnTo>
                      <a:pt x="36" y="2"/>
                    </a:lnTo>
                    <a:lnTo>
                      <a:pt x="21" y="9"/>
                    </a:lnTo>
                    <a:lnTo>
                      <a:pt x="14" y="12"/>
                    </a:lnTo>
                    <a:lnTo>
                      <a:pt x="12" y="16"/>
                    </a:lnTo>
                    <a:lnTo>
                      <a:pt x="7" y="23"/>
                    </a:lnTo>
                    <a:lnTo>
                      <a:pt x="2" y="36"/>
                    </a:lnTo>
                    <a:lnTo>
                      <a:pt x="0" y="45"/>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2065"/>
              <p:cNvSpPr>
                <a:spLocks/>
              </p:cNvSpPr>
              <p:nvPr/>
            </p:nvSpPr>
            <p:spPr bwMode="auto">
              <a:xfrm>
                <a:off x="5402" y="6660"/>
                <a:ext cx="89" cy="105"/>
              </a:xfrm>
              <a:custGeom>
                <a:avLst/>
                <a:gdLst/>
                <a:ahLst/>
                <a:cxnLst>
                  <a:cxn ang="0">
                    <a:pos x="2" y="31"/>
                  </a:cxn>
                  <a:cxn ang="0">
                    <a:pos x="0" y="40"/>
                  </a:cxn>
                  <a:cxn ang="0">
                    <a:pos x="0" y="60"/>
                  </a:cxn>
                  <a:cxn ang="0">
                    <a:pos x="4" y="79"/>
                  </a:cxn>
                  <a:cxn ang="0">
                    <a:pos x="12" y="91"/>
                  </a:cxn>
                  <a:cxn ang="0">
                    <a:pos x="16" y="93"/>
                  </a:cxn>
                  <a:cxn ang="0">
                    <a:pos x="19" y="98"/>
                  </a:cxn>
                  <a:cxn ang="0">
                    <a:pos x="23" y="100"/>
                  </a:cxn>
                  <a:cxn ang="0">
                    <a:pos x="28" y="100"/>
                  </a:cxn>
                  <a:cxn ang="0">
                    <a:pos x="33" y="103"/>
                  </a:cxn>
                  <a:cxn ang="0">
                    <a:pos x="38" y="103"/>
                  </a:cxn>
                  <a:cxn ang="0">
                    <a:pos x="43" y="105"/>
                  </a:cxn>
                  <a:cxn ang="0">
                    <a:pos x="47" y="105"/>
                  </a:cxn>
                  <a:cxn ang="0">
                    <a:pos x="50" y="103"/>
                  </a:cxn>
                  <a:cxn ang="0">
                    <a:pos x="55" y="103"/>
                  </a:cxn>
                  <a:cxn ang="0">
                    <a:pos x="60" y="100"/>
                  </a:cxn>
                  <a:cxn ang="0">
                    <a:pos x="64" y="100"/>
                  </a:cxn>
                  <a:cxn ang="0">
                    <a:pos x="69" y="98"/>
                  </a:cxn>
                  <a:cxn ang="0">
                    <a:pos x="74" y="96"/>
                  </a:cxn>
                  <a:cxn ang="0">
                    <a:pos x="79" y="93"/>
                  </a:cxn>
                  <a:cxn ang="0">
                    <a:pos x="81" y="88"/>
                  </a:cxn>
                  <a:cxn ang="0">
                    <a:pos x="83" y="79"/>
                  </a:cxn>
                  <a:cxn ang="0">
                    <a:pos x="86" y="67"/>
                  </a:cxn>
                  <a:cxn ang="0">
                    <a:pos x="88" y="57"/>
                  </a:cxn>
                  <a:cxn ang="0">
                    <a:pos x="88" y="36"/>
                  </a:cxn>
                  <a:cxn ang="0">
                    <a:pos x="86" y="26"/>
                  </a:cxn>
                  <a:cxn ang="0">
                    <a:pos x="83" y="14"/>
                  </a:cxn>
                  <a:cxn ang="0">
                    <a:pos x="81" y="4"/>
                  </a:cxn>
                  <a:cxn ang="0">
                    <a:pos x="79" y="2"/>
                  </a:cxn>
                  <a:cxn ang="0">
                    <a:pos x="69" y="2"/>
                  </a:cxn>
                  <a:cxn ang="0">
                    <a:pos x="64" y="0"/>
                  </a:cxn>
                  <a:cxn ang="0">
                    <a:pos x="33" y="0"/>
                  </a:cxn>
                  <a:cxn ang="0">
                    <a:pos x="19" y="7"/>
                  </a:cxn>
                  <a:cxn ang="0">
                    <a:pos x="12" y="14"/>
                  </a:cxn>
                  <a:cxn ang="0">
                    <a:pos x="7" y="21"/>
                  </a:cxn>
                  <a:cxn ang="0">
                    <a:pos x="2" y="31"/>
                  </a:cxn>
                </a:cxnLst>
                <a:rect l="0" t="0" r="r" b="b"/>
                <a:pathLst>
                  <a:path w="89" h="105">
                    <a:moveTo>
                      <a:pt x="2" y="31"/>
                    </a:moveTo>
                    <a:lnTo>
                      <a:pt x="0" y="40"/>
                    </a:lnTo>
                    <a:lnTo>
                      <a:pt x="0" y="60"/>
                    </a:lnTo>
                    <a:lnTo>
                      <a:pt x="4" y="79"/>
                    </a:lnTo>
                    <a:lnTo>
                      <a:pt x="12" y="91"/>
                    </a:lnTo>
                    <a:lnTo>
                      <a:pt x="16" y="93"/>
                    </a:lnTo>
                    <a:lnTo>
                      <a:pt x="19" y="98"/>
                    </a:lnTo>
                    <a:lnTo>
                      <a:pt x="23" y="100"/>
                    </a:lnTo>
                    <a:lnTo>
                      <a:pt x="28" y="100"/>
                    </a:lnTo>
                    <a:lnTo>
                      <a:pt x="33" y="103"/>
                    </a:lnTo>
                    <a:lnTo>
                      <a:pt x="38" y="103"/>
                    </a:lnTo>
                    <a:lnTo>
                      <a:pt x="43" y="105"/>
                    </a:lnTo>
                    <a:lnTo>
                      <a:pt x="47" y="105"/>
                    </a:lnTo>
                    <a:lnTo>
                      <a:pt x="50" y="103"/>
                    </a:lnTo>
                    <a:lnTo>
                      <a:pt x="55" y="103"/>
                    </a:lnTo>
                    <a:lnTo>
                      <a:pt x="60" y="100"/>
                    </a:lnTo>
                    <a:lnTo>
                      <a:pt x="64" y="100"/>
                    </a:lnTo>
                    <a:lnTo>
                      <a:pt x="69" y="98"/>
                    </a:lnTo>
                    <a:lnTo>
                      <a:pt x="74" y="96"/>
                    </a:lnTo>
                    <a:lnTo>
                      <a:pt x="79" y="93"/>
                    </a:lnTo>
                    <a:lnTo>
                      <a:pt x="81" y="88"/>
                    </a:lnTo>
                    <a:lnTo>
                      <a:pt x="83" y="79"/>
                    </a:lnTo>
                    <a:lnTo>
                      <a:pt x="86" y="67"/>
                    </a:lnTo>
                    <a:lnTo>
                      <a:pt x="88" y="57"/>
                    </a:lnTo>
                    <a:lnTo>
                      <a:pt x="88" y="36"/>
                    </a:lnTo>
                    <a:lnTo>
                      <a:pt x="86" y="26"/>
                    </a:lnTo>
                    <a:lnTo>
                      <a:pt x="83" y="14"/>
                    </a:lnTo>
                    <a:lnTo>
                      <a:pt x="81" y="4"/>
                    </a:lnTo>
                    <a:lnTo>
                      <a:pt x="79" y="2"/>
                    </a:lnTo>
                    <a:lnTo>
                      <a:pt x="69" y="2"/>
                    </a:lnTo>
                    <a:lnTo>
                      <a:pt x="64" y="0"/>
                    </a:lnTo>
                    <a:lnTo>
                      <a:pt x="33" y="0"/>
                    </a:lnTo>
                    <a:lnTo>
                      <a:pt x="19" y="7"/>
                    </a:lnTo>
                    <a:lnTo>
                      <a:pt x="12" y="14"/>
                    </a:lnTo>
                    <a:lnTo>
                      <a:pt x="7" y="21"/>
                    </a:lnTo>
                    <a:lnTo>
                      <a:pt x="2" y="31"/>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2066"/>
              <p:cNvSpPr>
                <a:spLocks/>
              </p:cNvSpPr>
              <p:nvPr/>
            </p:nvSpPr>
            <p:spPr bwMode="auto">
              <a:xfrm>
                <a:off x="5404" y="6662"/>
                <a:ext cx="82" cy="98"/>
              </a:xfrm>
              <a:custGeom>
                <a:avLst/>
                <a:gdLst/>
                <a:ahLst/>
                <a:cxnLst>
                  <a:cxn ang="0">
                    <a:pos x="52" y="96"/>
                  </a:cxn>
                  <a:cxn ang="0">
                    <a:pos x="55" y="96"/>
                  </a:cxn>
                  <a:cxn ang="0">
                    <a:pos x="60" y="93"/>
                  </a:cxn>
                  <a:cxn ang="0">
                    <a:pos x="64" y="91"/>
                  </a:cxn>
                  <a:cxn ang="0">
                    <a:pos x="67" y="88"/>
                  </a:cxn>
                  <a:cxn ang="0">
                    <a:pos x="76" y="83"/>
                  </a:cxn>
                  <a:cxn ang="0">
                    <a:pos x="79" y="72"/>
                  </a:cxn>
                  <a:cxn ang="0">
                    <a:pos x="81" y="64"/>
                  </a:cxn>
                  <a:cxn ang="0">
                    <a:pos x="81" y="33"/>
                  </a:cxn>
                  <a:cxn ang="0">
                    <a:pos x="79" y="23"/>
                  </a:cxn>
                  <a:cxn ang="0">
                    <a:pos x="79" y="14"/>
                  </a:cxn>
                  <a:cxn ang="0">
                    <a:pos x="76" y="4"/>
                  </a:cxn>
                  <a:cxn ang="0">
                    <a:pos x="71" y="4"/>
                  </a:cxn>
                  <a:cxn ang="0">
                    <a:pos x="67" y="2"/>
                  </a:cxn>
                  <a:cxn ang="0">
                    <a:pos x="60" y="2"/>
                  </a:cxn>
                  <a:cxn ang="0">
                    <a:pos x="55" y="0"/>
                  </a:cxn>
                  <a:cxn ang="0">
                    <a:pos x="31" y="0"/>
                  </a:cxn>
                  <a:cxn ang="0">
                    <a:pos x="28" y="2"/>
                  </a:cxn>
                  <a:cxn ang="0">
                    <a:pos x="23" y="4"/>
                  </a:cxn>
                  <a:cxn ang="0">
                    <a:pos x="14" y="9"/>
                  </a:cxn>
                  <a:cxn ang="0">
                    <a:pos x="11" y="14"/>
                  </a:cxn>
                  <a:cxn ang="0">
                    <a:pos x="7" y="21"/>
                  </a:cxn>
                  <a:cxn ang="0">
                    <a:pos x="2" y="31"/>
                  </a:cxn>
                  <a:cxn ang="0">
                    <a:pos x="0" y="38"/>
                  </a:cxn>
                  <a:cxn ang="0">
                    <a:pos x="0" y="55"/>
                  </a:cxn>
                  <a:cxn ang="0">
                    <a:pos x="4" y="74"/>
                  </a:cxn>
                  <a:cxn ang="0">
                    <a:pos x="11" y="83"/>
                  </a:cxn>
                  <a:cxn ang="0">
                    <a:pos x="14" y="88"/>
                  </a:cxn>
                  <a:cxn ang="0">
                    <a:pos x="23" y="93"/>
                  </a:cxn>
                  <a:cxn ang="0">
                    <a:pos x="28" y="96"/>
                  </a:cxn>
                  <a:cxn ang="0">
                    <a:pos x="31" y="98"/>
                  </a:cxn>
                  <a:cxn ang="0">
                    <a:pos x="47" y="98"/>
                  </a:cxn>
                  <a:cxn ang="0">
                    <a:pos x="52" y="96"/>
                  </a:cxn>
                </a:cxnLst>
                <a:rect l="0" t="0" r="r" b="b"/>
                <a:pathLst>
                  <a:path w="82" h="98">
                    <a:moveTo>
                      <a:pt x="52" y="96"/>
                    </a:moveTo>
                    <a:lnTo>
                      <a:pt x="55" y="96"/>
                    </a:lnTo>
                    <a:lnTo>
                      <a:pt x="60" y="93"/>
                    </a:lnTo>
                    <a:lnTo>
                      <a:pt x="64" y="91"/>
                    </a:lnTo>
                    <a:lnTo>
                      <a:pt x="67" y="88"/>
                    </a:lnTo>
                    <a:lnTo>
                      <a:pt x="76" y="83"/>
                    </a:lnTo>
                    <a:lnTo>
                      <a:pt x="79" y="72"/>
                    </a:lnTo>
                    <a:lnTo>
                      <a:pt x="81" y="64"/>
                    </a:lnTo>
                    <a:lnTo>
                      <a:pt x="81" y="33"/>
                    </a:lnTo>
                    <a:lnTo>
                      <a:pt x="79" y="23"/>
                    </a:lnTo>
                    <a:lnTo>
                      <a:pt x="79" y="14"/>
                    </a:lnTo>
                    <a:lnTo>
                      <a:pt x="76" y="4"/>
                    </a:lnTo>
                    <a:lnTo>
                      <a:pt x="71" y="4"/>
                    </a:lnTo>
                    <a:lnTo>
                      <a:pt x="67" y="2"/>
                    </a:lnTo>
                    <a:lnTo>
                      <a:pt x="60" y="2"/>
                    </a:lnTo>
                    <a:lnTo>
                      <a:pt x="55" y="0"/>
                    </a:lnTo>
                    <a:lnTo>
                      <a:pt x="31" y="0"/>
                    </a:lnTo>
                    <a:lnTo>
                      <a:pt x="28" y="2"/>
                    </a:lnTo>
                    <a:lnTo>
                      <a:pt x="23" y="4"/>
                    </a:lnTo>
                    <a:lnTo>
                      <a:pt x="14" y="9"/>
                    </a:lnTo>
                    <a:lnTo>
                      <a:pt x="11" y="14"/>
                    </a:lnTo>
                    <a:lnTo>
                      <a:pt x="7" y="21"/>
                    </a:lnTo>
                    <a:lnTo>
                      <a:pt x="2" y="31"/>
                    </a:lnTo>
                    <a:lnTo>
                      <a:pt x="0" y="38"/>
                    </a:lnTo>
                    <a:lnTo>
                      <a:pt x="0" y="55"/>
                    </a:lnTo>
                    <a:lnTo>
                      <a:pt x="4" y="74"/>
                    </a:lnTo>
                    <a:lnTo>
                      <a:pt x="11" y="83"/>
                    </a:lnTo>
                    <a:lnTo>
                      <a:pt x="14" y="88"/>
                    </a:lnTo>
                    <a:lnTo>
                      <a:pt x="23" y="93"/>
                    </a:lnTo>
                    <a:lnTo>
                      <a:pt x="28" y="96"/>
                    </a:lnTo>
                    <a:lnTo>
                      <a:pt x="31" y="98"/>
                    </a:lnTo>
                    <a:lnTo>
                      <a:pt x="47" y="98"/>
                    </a:lnTo>
                    <a:lnTo>
                      <a:pt x="52" y="96"/>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2067"/>
              <p:cNvSpPr>
                <a:spLocks/>
              </p:cNvSpPr>
              <p:nvPr/>
            </p:nvSpPr>
            <p:spPr bwMode="auto">
              <a:xfrm>
                <a:off x="5306" y="6652"/>
                <a:ext cx="43" cy="80"/>
              </a:xfrm>
              <a:custGeom>
                <a:avLst/>
                <a:gdLst/>
                <a:ahLst/>
                <a:cxnLst>
                  <a:cxn ang="0">
                    <a:pos x="0" y="4"/>
                  </a:cxn>
                  <a:cxn ang="0">
                    <a:pos x="0" y="79"/>
                  </a:cxn>
                  <a:cxn ang="0">
                    <a:pos x="2" y="79"/>
                  </a:cxn>
                  <a:cxn ang="0">
                    <a:pos x="2" y="7"/>
                  </a:cxn>
                  <a:cxn ang="0">
                    <a:pos x="43" y="2"/>
                  </a:cxn>
                  <a:cxn ang="0">
                    <a:pos x="43" y="0"/>
                  </a:cxn>
                  <a:cxn ang="0">
                    <a:pos x="0" y="4"/>
                  </a:cxn>
                </a:cxnLst>
                <a:rect l="0" t="0" r="r" b="b"/>
                <a:pathLst>
                  <a:path w="43" h="80">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2068"/>
              <p:cNvSpPr>
                <a:spLocks/>
              </p:cNvSpPr>
              <p:nvPr/>
            </p:nvSpPr>
            <p:spPr bwMode="auto">
              <a:xfrm>
                <a:off x="5306" y="6662"/>
                <a:ext cx="43" cy="7"/>
              </a:xfrm>
              <a:custGeom>
                <a:avLst/>
                <a:gdLst/>
                <a:ahLst/>
                <a:cxnLst>
                  <a:cxn ang="0">
                    <a:pos x="2" y="2"/>
                  </a:cxn>
                  <a:cxn ang="0">
                    <a:pos x="2" y="2"/>
                  </a:cxn>
                  <a:cxn ang="0">
                    <a:pos x="0" y="7"/>
                  </a:cxn>
                  <a:cxn ang="0">
                    <a:pos x="43" y="2"/>
                  </a:cxn>
                  <a:cxn ang="0">
                    <a:pos x="43" y="0"/>
                  </a:cxn>
                  <a:cxn ang="0">
                    <a:pos x="2" y="2"/>
                  </a:cxn>
                </a:cxnLst>
                <a:rect l="0" t="0" r="r" b="b"/>
                <a:pathLst>
                  <a:path w="43"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2069"/>
              <p:cNvSpPr>
                <a:spLocks/>
              </p:cNvSpPr>
              <p:nvPr/>
            </p:nvSpPr>
            <p:spPr bwMode="auto">
              <a:xfrm>
                <a:off x="5308" y="6676"/>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4" name="Freeform 2070"/>
              <p:cNvSpPr>
                <a:spLocks/>
              </p:cNvSpPr>
              <p:nvPr/>
            </p:nvSpPr>
            <p:spPr bwMode="auto">
              <a:xfrm>
                <a:off x="5308" y="6676"/>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5" name="Freeform 2071"/>
              <p:cNvSpPr>
                <a:spLocks/>
              </p:cNvSpPr>
              <p:nvPr/>
            </p:nvSpPr>
            <p:spPr bwMode="auto">
              <a:xfrm>
                <a:off x="5306" y="6696"/>
                <a:ext cx="43" cy="4"/>
              </a:xfrm>
              <a:custGeom>
                <a:avLst/>
                <a:gdLst/>
                <a:ahLst/>
                <a:cxnLst>
                  <a:cxn ang="0">
                    <a:pos x="2" y="2"/>
                  </a:cxn>
                  <a:cxn ang="0">
                    <a:pos x="2" y="2"/>
                  </a:cxn>
                  <a:cxn ang="0">
                    <a:pos x="0" y="4"/>
                  </a:cxn>
                  <a:cxn ang="0">
                    <a:pos x="43" y="2"/>
                  </a:cxn>
                  <a:cxn ang="0">
                    <a:pos x="43" y="0"/>
                  </a:cxn>
                  <a:cxn ang="0">
                    <a:pos x="2" y="2"/>
                  </a:cxn>
                </a:cxnLst>
                <a:rect l="0" t="0" r="r" b="b"/>
                <a:pathLst>
                  <a:path w="43" h="4">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6" name="Freeform 2072"/>
              <p:cNvSpPr>
                <a:spLocks/>
              </p:cNvSpPr>
              <p:nvPr/>
            </p:nvSpPr>
            <p:spPr bwMode="auto">
              <a:xfrm>
                <a:off x="5308" y="6681"/>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2073"/>
              <p:cNvSpPr>
                <a:spLocks/>
              </p:cNvSpPr>
              <p:nvPr/>
            </p:nvSpPr>
            <p:spPr bwMode="auto">
              <a:xfrm>
                <a:off x="5308" y="6727"/>
                <a:ext cx="41" cy="5"/>
              </a:xfrm>
              <a:custGeom>
                <a:avLst/>
                <a:gdLst/>
                <a:ahLst/>
                <a:cxnLst>
                  <a:cxn ang="0">
                    <a:pos x="0" y="2"/>
                  </a:cxn>
                  <a:cxn ang="0">
                    <a:pos x="0" y="4"/>
                  </a:cxn>
                  <a:cxn ang="0">
                    <a:pos x="40" y="4"/>
                  </a:cxn>
                  <a:cxn ang="0">
                    <a:pos x="40" y="0"/>
                  </a:cxn>
                  <a:cxn ang="0">
                    <a:pos x="0" y="2"/>
                  </a:cxn>
                </a:cxnLst>
                <a:rect l="0" t="0" r="r" b="b"/>
                <a:pathLst>
                  <a:path w="41" h="5">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2074"/>
              <p:cNvSpPr>
                <a:spLocks/>
              </p:cNvSpPr>
              <p:nvPr/>
            </p:nvSpPr>
            <p:spPr bwMode="auto">
              <a:xfrm>
                <a:off x="5395" y="6823"/>
                <a:ext cx="108" cy="9"/>
              </a:xfrm>
              <a:custGeom>
                <a:avLst/>
                <a:gdLst/>
                <a:ahLst/>
                <a:cxnLst>
                  <a:cxn ang="0">
                    <a:pos x="0" y="0"/>
                  </a:cxn>
                  <a:cxn ang="0">
                    <a:pos x="0" y="9"/>
                  </a:cxn>
                  <a:cxn ang="0">
                    <a:pos x="0" y="4"/>
                  </a:cxn>
                  <a:cxn ang="0">
                    <a:pos x="108" y="7"/>
                  </a:cxn>
                  <a:cxn ang="0">
                    <a:pos x="108" y="2"/>
                  </a:cxn>
                  <a:cxn ang="0">
                    <a:pos x="0" y="0"/>
                  </a:cxn>
                </a:cxnLst>
                <a:rect l="0" t="0" r="r" b="b"/>
                <a:pathLst>
                  <a:path w="108" h="9">
                    <a:moveTo>
                      <a:pt x="0" y="0"/>
                    </a:moveTo>
                    <a:lnTo>
                      <a:pt x="0" y="9"/>
                    </a:lnTo>
                    <a:lnTo>
                      <a:pt x="0" y="4"/>
                    </a:lnTo>
                    <a:lnTo>
                      <a:pt x="108" y="7"/>
                    </a:lnTo>
                    <a:lnTo>
                      <a:pt x="108"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2075"/>
              <p:cNvSpPr>
                <a:spLocks/>
              </p:cNvSpPr>
              <p:nvPr/>
            </p:nvSpPr>
            <p:spPr bwMode="auto">
              <a:xfrm>
                <a:off x="5395" y="6828"/>
                <a:ext cx="108" cy="4"/>
              </a:xfrm>
              <a:custGeom>
                <a:avLst/>
                <a:gdLst/>
                <a:ahLst/>
                <a:cxnLst>
                  <a:cxn ang="0">
                    <a:pos x="2" y="0"/>
                  </a:cxn>
                  <a:cxn ang="0">
                    <a:pos x="2" y="0"/>
                  </a:cxn>
                  <a:cxn ang="0">
                    <a:pos x="0" y="2"/>
                  </a:cxn>
                  <a:cxn ang="0">
                    <a:pos x="108" y="4"/>
                  </a:cxn>
                  <a:cxn ang="0">
                    <a:pos x="108" y="2"/>
                  </a:cxn>
                  <a:cxn ang="0">
                    <a:pos x="2" y="0"/>
                  </a:cxn>
                </a:cxnLst>
                <a:rect l="0" t="0" r="r" b="b"/>
                <a:pathLst>
                  <a:path w="108" h="4">
                    <a:moveTo>
                      <a:pt x="2" y="0"/>
                    </a:moveTo>
                    <a:lnTo>
                      <a:pt x="2" y="0"/>
                    </a:lnTo>
                    <a:lnTo>
                      <a:pt x="0" y="2"/>
                    </a:lnTo>
                    <a:lnTo>
                      <a:pt x="108" y="4"/>
                    </a:lnTo>
                    <a:lnTo>
                      <a:pt x="108"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Freeform 2076"/>
              <p:cNvSpPr>
                <a:spLocks/>
              </p:cNvSpPr>
              <p:nvPr/>
            </p:nvSpPr>
            <p:spPr bwMode="auto">
              <a:xfrm>
                <a:off x="5397" y="6823"/>
                <a:ext cx="19" cy="5"/>
              </a:xfrm>
              <a:custGeom>
                <a:avLst/>
                <a:gdLst/>
                <a:ahLst/>
                <a:cxnLst>
                  <a:cxn ang="0">
                    <a:pos x="0" y="0"/>
                  </a:cxn>
                  <a:cxn ang="0">
                    <a:pos x="0" y="4"/>
                  </a:cxn>
                  <a:cxn ang="0">
                    <a:pos x="19" y="4"/>
                  </a:cxn>
                  <a:cxn ang="0">
                    <a:pos x="19" y="2"/>
                  </a:cxn>
                  <a:cxn ang="0">
                    <a:pos x="0" y="0"/>
                  </a:cxn>
                </a:cxnLst>
                <a:rect l="0" t="0" r="r" b="b"/>
                <a:pathLst>
                  <a:path w="19"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1" name="Freeform 2077"/>
              <p:cNvSpPr>
                <a:spLocks/>
              </p:cNvSpPr>
              <p:nvPr/>
            </p:nvSpPr>
            <p:spPr bwMode="auto">
              <a:xfrm>
                <a:off x="5419" y="6823"/>
                <a:ext cx="21" cy="5"/>
              </a:xfrm>
              <a:custGeom>
                <a:avLst/>
                <a:gdLst/>
                <a:ahLst/>
                <a:cxnLst>
                  <a:cxn ang="0">
                    <a:pos x="0" y="0"/>
                  </a:cxn>
                  <a:cxn ang="0">
                    <a:pos x="0" y="4"/>
                  </a:cxn>
                  <a:cxn ang="0">
                    <a:pos x="21" y="4"/>
                  </a:cxn>
                  <a:cxn ang="0">
                    <a:pos x="21" y="2"/>
                  </a:cxn>
                  <a:cxn ang="0">
                    <a:pos x="0" y="0"/>
                  </a:cxn>
                </a:cxnLst>
                <a:rect l="0" t="0" r="r" b="b"/>
                <a:pathLst>
                  <a:path w="21"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2" name="Freeform 2078"/>
              <p:cNvSpPr>
                <a:spLocks/>
              </p:cNvSpPr>
              <p:nvPr/>
            </p:nvSpPr>
            <p:spPr bwMode="auto">
              <a:xfrm>
                <a:off x="5443" y="6826"/>
                <a:ext cx="19" cy="0"/>
              </a:xfrm>
              <a:custGeom>
                <a:avLst/>
                <a:gdLst/>
                <a:ahLst/>
                <a:cxnLst>
                  <a:cxn ang="0">
                    <a:pos x="0" y="0"/>
                  </a:cxn>
                  <a:cxn ang="0">
                    <a:pos x="19" y="0"/>
                  </a:cxn>
                </a:cxnLst>
                <a:rect l="0" t="0" r="r" b="b"/>
                <a:pathLst>
                  <a:path w="19">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3" name="Freeform 2079"/>
              <p:cNvSpPr>
                <a:spLocks/>
              </p:cNvSpPr>
              <p:nvPr/>
            </p:nvSpPr>
            <p:spPr bwMode="auto">
              <a:xfrm>
                <a:off x="5469" y="6825"/>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4" name="Freeform 2080"/>
              <p:cNvSpPr>
                <a:spLocks/>
              </p:cNvSpPr>
              <p:nvPr/>
            </p:nvSpPr>
            <p:spPr bwMode="auto">
              <a:xfrm>
                <a:off x="5419" y="6825"/>
                <a:ext cx="21" cy="3"/>
              </a:xfrm>
              <a:custGeom>
                <a:avLst/>
                <a:gdLst/>
                <a:ahLst/>
                <a:cxnLst>
                  <a:cxn ang="0">
                    <a:pos x="0" y="0"/>
                  </a:cxn>
                  <a:cxn ang="0">
                    <a:pos x="0" y="0"/>
                  </a:cxn>
                  <a:cxn ang="0">
                    <a:pos x="21" y="2"/>
                  </a:cxn>
                  <a:cxn ang="0">
                    <a:pos x="21" y="0"/>
                  </a:cxn>
                  <a:cxn ang="0">
                    <a:pos x="0" y="0"/>
                  </a:cxn>
                </a:cxnLst>
                <a:rect l="0" t="0" r="r" b="b"/>
                <a:pathLst>
                  <a:path w="21" h="3">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5" name="Freeform 2081"/>
              <p:cNvSpPr>
                <a:spLocks/>
              </p:cNvSpPr>
              <p:nvPr/>
            </p:nvSpPr>
            <p:spPr bwMode="auto">
              <a:xfrm>
                <a:off x="5443" y="6826"/>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2082"/>
              <p:cNvSpPr>
                <a:spLocks/>
              </p:cNvSpPr>
              <p:nvPr/>
            </p:nvSpPr>
            <p:spPr bwMode="auto">
              <a:xfrm>
                <a:off x="5469" y="6825"/>
                <a:ext cx="22" cy="3"/>
              </a:xfrm>
              <a:custGeom>
                <a:avLst/>
                <a:gdLst/>
                <a:ahLst/>
                <a:cxnLst>
                  <a:cxn ang="0">
                    <a:pos x="0" y="0"/>
                  </a:cxn>
                  <a:cxn ang="0">
                    <a:pos x="0" y="2"/>
                  </a:cxn>
                  <a:cxn ang="0">
                    <a:pos x="21" y="2"/>
                  </a:cxn>
                  <a:cxn ang="0">
                    <a:pos x="0" y="0"/>
                  </a:cxn>
                </a:cxnLst>
                <a:rect l="0" t="0" r="r" b="b"/>
                <a:pathLst>
                  <a:path w="22" h="3">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7" name="Freeform 2083"/>
              <p:cNvSpPr>
                <a:spLocks/>
              </p:cNvSpPr>
              <p:nvPr/>
            </p:nvSpPr>
            <p:spPr bwMode="auto">
              <a:xfrm>
                <a:off x="5604" y="6626"/>
                <a:ext cx="12" cy="216"/>
              </a:xfrm>
              <a:custGeom>
                <a:avLst/>
                <a:gdLst/>
                <a:ahLst/>
                <a:cxnLst>
                  <a:cxn ang="0">
                    <a:pos x="9" y="19"/>
                  </a:cxn>
                  <a:cxn ang="0">
                    <a:pos x="9" y="19"/>
                  </a:cxn>
                  <a:cxn ang="0">
                    <a:pos x="0" y="0"/>
                  </a:cxn>
                  <a:cxn ang="0">
                    <a:pos x="0" y="216"/>
                  </a:cxn>
                  <a:cxn ang="0">
                    <a:pos x="12" y="206"/>
                  </a:cxn>
                  <a:cxn ang="0">
                    <a:pos x="12" y="28"/>
                  </a:cxn>
                  <a:cxn ang="0">
                    <a:pos x="9" y="19"/>
                  </a:cxn>
                </a:cxnLst>
                <a:rect l="0" t="0" r="r" b="b"/>
                <a:pathLst>
                  <a:path w="12" h="216">
                    <a:moveTo>
                      <a:pt x="9" y="19"/>
                    </a:moveTo>
                    <a:lnTo>
                      <a:pt x="9" y="19"/>
                    </a:lnTo>
                    <a:lnTo>
                      <a:pt x="0" y="0"/>
                    </a:lnTo>
                    <a:lnTo>
                      <a:pt x="0" y="216"/>
                    </a:lnTo>
                    <a:lnTo>
                      <a:pt x="12" y="206"/>
                    </a:lnTo>
                    <a:lnTo>
                      <a:pt x="12"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8" name="Freeform 2084"/>
              <p:cNvSpPr>
                <a:spLocks/>
              </p:cNvSpPr>
              <p:nvPr/>
            </p:nvSpPr>
            <p:spPr bwMode="auto">
              <a:xfrm>
                <a:off x="5671" y="6684"/>
                <a:ext cx="21"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6" y="141"/>
                  </a:cxn>
                  <a:cxn ang="0">
                    <a:pos x="16" y="129"/>
                  </a:cxn>
                  <a:cxn ang="0">
                    <a:pos x="19" y="115"/>
                  </a:cxn>
                  <a:cxn ang="0">
                    <a:pos x="19" y="96"/>
                  </a:cxn>
                  <a:cxn ang="0">
                    <a:pos x="21" y="79"/>
                  </a:cxn>
                  <a:cxn ang="0">
                    <a:pos x="21" y="62"/>
                  </a:cxn>
                  <a:cxn ang="0">
                    <a:pos x="19" y="43"/>
                  </a:cxn>
                  <a:cxn ang="0">
                    <a:pos x="19" y="26"/>
                  </a:cxn>
                  <a:cxn ang="0">
                    <a:pos x="16" y="9"/>
                  </a:cxn>
                </a:cxnLst>
                <a:rect l="0" t="0" r="r" b="b"/>
                <a:pathLst>
                  <a:path w="21" h="144">
                    <a:moveTo>
                      <a:pt x="16" y="9"/>
                    </a:moveTo>
                    <a:lnTo>
                      <a:pt x="2" y="0"/>
                    </a:lnTo>
                    <a:lnTo>
                      <a:pt x="4" y="23"/>
                    </a:lnTo>
                    <a:lnTo>
                      <a:pt x="7" y="43"/>
                    </a:lnTo>
                    <a:lnTo>
                      <a:pt x="7" y="76"/>
                    </a:lnTo>
                    <a:lnTo>
                      <a:pt x="2" y="105"/>
                    </a:lnTo>
                    <a:lnTo>
                      <a:pt x="2" y="124"/>
                    </a:lnTo>
                    <a:lnTo>
                      <a:pt x="0" y="143"/>
                    </a:lnTo>
                    <a:lnTo>
                      <a:pt x="16" y="141"/>
                    </a:lnTo>
                    <a:lnTo>
                      <a:pt x="16" y="129"/>
                    </a:lnTo>
                    <a:lnTo>
                      <a:pt x="19" y="115"/>
                    </a:lnTo>
                    <a:lnTo>
                      <a:pt x="19" y="96"/>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9" name="Freeform 2085"/>
              <p:cNvSpPr>
                <a:spLocks/>
              </p:cNvSpPr>
              <p:nvPr/>
            </p:nvSpPr>
            <p:spPr bwMode="auto">
              <a:xfrm>
                <a:off x="5668" y="6684"/>
                <a:ext cx="22" cy="144"/>
              </a:xfrm>
              <a:custGeom>
                <a:avLst/>
                <a:gdLst/>
                <a:ahLst/>
                <a:cxnLst>
                  <a:cxn ang="0">
                    <a:pos x="2" y="0"/>
                  </a:cxn>
                  <a:cxn ang="0">
                    <a:pos x="7" y="43"/>
                  </a:cxn>
                  <a:cxn ang="0">
                    <a:pos x="7" y="60"/>
                  </a:cxn>
                  <a:cxn ang="0">
                    <a:pos x="4" y="74"/>
                  </a:cxn>
                  <a:cxn ang="0">
                    <a:pos x="4" y="91"/>
                  </a:cxn>
                  <a:cxn ang="0">
                    <a:pos x="2" y="105"/>
                  </a:cxn>
                  <a:cxn ang="0">
                    <a:pos x="0" y="124"/>
                  </a:cxn>
                  <a:cxn ang="0">
                    <a:pos x="0" y="143"/>
                  </a:cxn>
                  <a:cxn ang="0">
                    <a:pos x="12" y="143"/>
                  </a:cxn>
                  <a:cxn ang="0">
                    <a:pos x="14" y="141"/>
                  </a:cxn>
                  <a:cxn ang="0">
                    <a:pos x="16" y="129"/>
                  </a:cxn>
                  <a:cxn ang="0">
                    <a:pos x="19" y="112"/>
                  </a:cxn>
                  <a:cxn ang="0">
                    <a:pos x="19" y="79"/>
                  </a:cxn>
                  <a:cxn ang="0">
                    <a:pos x="21" y="60"/>
                  </a:cxn>
                  <a:cxn ang="0">
                    <a:pos x="19" y="43"/>
                  </a:cxn>
                  <a:cxn ang="0">
                    <a:pos x="19" y="23"/>
                  </a:cxn>
                  <a:cxn ang="0">
                    <a:pos x="16" y="9"/>
                  </a:cxn>
                  <a:cxn ang="0">
                    <a:pos x="12" y="4"/>
                  </a:cxn>
                  <a:cxn ang="0">
                    <a:pos x="7" y="2"/>
                  </a:cxn>
                  <a:cxn ang="0">
                    <a:pos x="2" y="0"/>
                  </a:cxn>
                </a:cxnLst>
                <a:rect l="0" t="0" r="r" b="b"/>
                <a:pathLst>
                  <a:path w="22" h="144">
                    <a:moveTo>
                      <a:pt x="2" y="0"/>
                    </a:moveTo>
                    <a:lnTo>
                      <a:pt x="7" y="43"/>
                    </a:lnTo>
                    <a:lnTo>
                      <a:pt x="7" y="60"/>
                    </a:lnTo>
                    <a:lnTo>
                      <a:pt x="4" y="74"/>
                    </a:lnTo>
                    <a:lnTo>
                      <a:pt x="4" y="91"/>
                    </a:lnTo>
                    <a:lnTo>
                      <a:pt x="2" y="105"/>
                    </a:lnTo>
                    <a:lnTo>
                      <a:pt x="0" y="124"/>
                    </a:lnTo>
                    <a:lnTo>
                      <a:pt x="0" y="143"/>
                    </a:lnTo>
                    <a:lnTo>
                      <a:pt x="12" y="143"/>
                    </a:lnTo>
                    <a:lnTo>
                      <a:pt x="14" y="141"/>
                    </a:lnTo>
                    <a:lnTo>
                      <a:pt x="16" y="129"/>
                    </a:lnTo>
                    <a:lnTo>
                      <a:pt x="19" y="112"/>
                    </a:lnTo>
                    <a:lnTo>
                      <a:pt x="19" y="79"/>
                    </a:lnTo>
                    <a:lnTo>
                      <a:pt x="21" y="60"/>
                    </a:lnTo>
                    <a:lnTo>
                      <a:pt x="19" y="43"/>
                    </a:lnTo>
                    <a:lnTo>
                      <a:pt x="19" y="23"/>
                    </a:lnTo>
                    <a:lnTo>
                      <a:pt x="16" y="9"/>
                    </a:lnTo>
                    <a:lnTo>
                      <a:pt x="12" y="4"/>
                    </a:lnTo>
                    <a:lnTo>
                      <a:pt x="7" y="2"/>
                    </a:lnTo>
                    <a:lnTo>
                      <a:pt x="2"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0" name="Freeform 2086"/>
              <p:cNvSpPr>
                <a:spLocks/>
              </p:cNvSpPr>
              <p:nvPr/>
            </p:nvSpPr>
            <p:spPr bwMode="auto">
              <a:xfrm>
                <a:off x="5664" y="6681"/>
                <a:ext cx="21" cy="147"/>
              </a:xfrm>
              <a:custGeom>
                <a:avLst/>
                <a:gdLst/>
                <a:ahLst/>
                <a:cxnLst>
                  <a:cxn ang="0">
                    <a:pos x="14" y="4"/>
                  </a:cxn>
                  <a:cxn ang="0">
                    <a:pos x="9" y="4"/>
                  </a:cxn>
                  <a:cxn ang="0">
                    <a:pos x="4" y="0"/>
                  </a:cxn>
                  <a:cxn ang="0">
                    <a:pos x="2" y="0"/>
                  </a:cxn>
                  <a:cxn ang="0">
                    <a:pos x="7" y="23"/>
                  </a:cxn>
                  <a:cxn ang="0">
                    <a:pos x="9" y="43"/>
                  </a:cxn>
                  <a:cxn ang="0">
                    <a:pos x="9" y="60"/>
                  </a:cxn>
                  <a:cxn ang="0">
                    <a:pos x="7" y="76"/>
                  </a:cxn>
                  <a:cxn ang="0">
                    <a:pos x="7" y="91"/>
                  </a:cxn>
                  <a:cxn ang="0">
                    <a:pos x="4" y="108"/>
                  </a:cxn>
                  <a:cxn ang="0">
                    <a:pos x="0" y="146"/>
                  </a:cxn>
                  <a:cxn ang="0">
                    <a:pos x="12" y="146"/>
                  </a:cxn>
                  <a:cxn ang="0">
                    <a:pos x="12" y="143"/>
                  </a:cxn>
                  <a:cxn ang="0">
                    <a:pos x="16" y="143"/>
                  </a:cxn>
                  <a:cxn ang="0">
                    <a:pos x="19" y="115"/>
                  </a:cxn>
                  <a:cxn ang="0">
                    <a:pos x="21" y="79"/>
                  </a:cxn>
                  <a:cxn ang="0">
                    <a:pos x="21" y="43"/>
                  </a:cxn>
                  <a:cxn ang="0">
                    <a:pos x="19" y="9"/>
                  </a:cxn>
                  <a:cxn ang="0">
                    <a:pos x="16" y="9"/>
                  </a:cxn>
                  <a:cxn ang="0">
                    <a:pos x="14" y="4"/>
                  </a:cxn>
                </a:cxnLst>
                <a:rect l="0" t="0" r="r" b="b"/>
                <a:pathLst>
                  <a:path w="21" h="147">
                    <a:moveTo>
                      <a:pt x="14" y="4"/>
                    </a:moveTo>
                    <a:lnTo>
                      <a:pt x="9" y="4"/>
                    </a:lnTo>
                    <a:lnTo>
                      <a:pt x="4" y="0"/>
                    </a:lnTo>
                    <a:lnTo>
                      <a:pt x="2" y="0"/>
                    </a:lnTo>
                    <a:lnTo>
                      <a:pt x="7" y="23"/>
                    </a:lnTo>
                    <a:lnTo>
                      <a:pt x="9" y="43"/>
                    </a:lnTo>
                    <a:lnTo>
                      <a:pt x="9" y="60"/>
                    </a:lnTo>
                    <a:lnTo>
                      <a:pt x="7" y="76"/>
                    </a:lnTo>
                    <a:lnTo>
                      <a:pt x="7" y="91"/>
                    </a:lnTo>
                    <a:lnTo>
                      <a:pt x="4" y="108"/>
                    </a:lnTo>
                    <a:lnTo>
                      <a:pt x="0" y="146"/>
                    </a:lnTo>
                    <a:lnTo>
                      <a:pt x="12" y="146"/>
                    </a:lnTo>
                    <a:lnTo>
                      <a:pt x="12" y="143"/>
                    </a:lnTo>
                    <a:lnTo>
                      <a:pt x="16" y="143"/>
                    </a:lnTo>
                    <a:lnTo>
                      <a:pt x="19" y="115"/>
                    </a:lnTo>
                    <a:lnTo>
                      <a:pt x="21" y="79"/>
                    </a:lnTo>
                    <a:lnTo>
                      <a:pt x="21" y="43"/>
                    </a:lnTo>
                    <a:lnTo>
                      <a:pt x="19" y="9"/>
                    </a:lnTo>
                    <a:lnTo>
                      <a:pt x="16" y="9"/>
                    </a:lnTo>
                    <a:lnTo>
                      <a:pt x="14" y="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1" name="Freeform 2087"/>
              <p:cNvSpPr>
                <a:spLocks/>
              </p:cNvSpPr>
              <p:nvPr/>
            </p:nvSpPr>
            <p:spPr bwMode="auto">
              <a:xfrm>
                <a:off x="5661" y="6679"/>
                <a:ext cx="22" cy="151"/>
              </a:xfrm>
              <a:custGeom>
                <a:avLst/>
                <a:gdLst/>
                <a:ahLst/>
                <a:cxnLst>
                  <a:cxn ang="0">
                    <a:pos x="2" y="148"/>
                  </a:cxn>
                  <a:cxn ang="0">
                    <a:pos x="9" y="148"/>
                  </a:cxn>
                  <a:cxn ang="0">
                    <a:pos x="12" y="146"/>
                  </a:cxn>
                  <a:cxn ang="0">
                    <a:pos x="16" y="146"/>
                  </a:cxn>
                  <a:cxn ang="0">
                    <a:pos x="19" y="117"/>
                  </a:cxn>
                  <a:cxn ang="0">
                    <a:pos x="21" y="81"/>
                  </a:cxn>
                  <a:cxn ang="0">
                    <a:pos x="21" y="43"/>
                  </a:cxn>
                  <a:cxn ang="0">
                    <a:pos x="19" y="9"/>
                  </a:cxn>
                  <a:cxn ang="0">
                    <a:pos x="16" y="9"/>
                  </a:cxn>
                  <a:cxn ang="0">
                    <a:pos x="12" y="4"/>
                  </a:cxn>
                  <a:cxn ang="0">
                    <a:pos x="7" y="2"/>
                  </a:cxn>
                  <a:cxn ang="0">
                    <a:pos x="2" y="0"/>
                  </a:cxn>
                  <a:cxn ang="0">
                    <a:pos x="7" y="24"/>
                  </a:cxn>
                  <a:cxn ang="0">
                    <a:pos x="7" y="79"/>
                  </a:cxn>
                  <a:cxn ang="0">
                    <a:pos x="4" y="93"/>
                  </a:cxn>
                  <a:cxn ang="0">
                    <a:pos x="2" y="110"/>
                  </a:cxn>
                  <a:cxn ang="0">
                    <a:pos x="2" y="129"/>
                  </a:cxn>
                  <a:cxn ang="0">
                    <a:pos x="0" y="151"/>
                  </a:cxn>
                  <a:cxn ang="0">
                    <a:pos x="2" y="148"/>
                  </a:cxn>
                </a:cxnLst>
                <a:rect l="0" t="0" r="r" b="b"/>
                <a:pathLst>
                  <a:path w="22" h="151">
                    <a:moveTo>
                      <a:pt x="2" y="148"/>
                    </a:moveTo>
                    <a:lnTo>
                      <a:pt x="9" y="148"/>
                    </a:lnTo>
                    <a:lnTo>
                      <a:pt x="12" y="146"/>
                    </a:lnTo>
                    <a:lnTo>
                      <a:pt x="16" y="146"/>
                    </a:lnTo>
                    <a:lnTo>
                      <a:pt x="19" y="117"/>
                    </a:lnTo>
                    <a:lnTo>
                      <a:pt x="21" y="81"/>
                    </a:lnTo>
                    <a:lnTo>
                      <a:pt x="21" y="43"/>
                    </a:lnTo>
                    <a:lnTo>
                      <a:pt x="19" y="9"/>
                    </a:lnTo>
                    <a:lnTo>
                      <a:pt x="16" y="9"/>
                    </a:lnTo>
                    <a:lnTo>
                      <a:pt x="12" y="4"/>
                    </a:lnTo>
                    <a:lnTo>
                      <a:pt x="7" y="2"/>
                    </a:lnTo>
                    <a:lnTo>
                      <a:pt x="2" y="0"/>
                    </a:lnTo>
                    <a:lnTo>
                      <a:pt x="7" y="24"/>
                    </a:lnTo>
                    <a:lnTo>
                      <a:pt x="7" y="79"/>
                    </a:lnTo>
                    <a:lnTo>
                      <a:pt x="4" y="93"/>
                    </a:lnTo>
                    <a:lnTo>
                      <a:pt x="2" y="110"/>
                    </a:lnTo>
                    <a:lnTo>
                      <a:pt x="2" y="129"/>
                    </a:lnTo>
                    <a:lnTo>
                      <a:pt x="0" y="151"/>
                    </a:lnTo>
                    <a:lnTo>
                      <a:pt x="2" y="148"/>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2" name="Freeform 2088"/>
              <p:cNvSpPr>
                <a:spLocks/>
              </p:cNvSpPr>
              <p:nvPr/>
            </p:nvSpPr>
            <p:spPr bwMode="auto">
              <a:xfrm>
                <a:off x="5659" y="6679"/>
                <a:ext cx="21" cy="151"/>
              </a:xfrm>
              <a:custGeom>
                <a:avLst/>
                <a:gdLst/>
                <a:ahLst/>
                <a:cxnLst>
                  <a:cxn ang="0">
                    <a:pos x="2" y="0"/>
                  </a:cxn>
                  <a:cxn ang="0">
                    <a:pos x="7" y="43"/>
                  </a:cxn>
                  <a:cxn ang="0">
                    <a:pos x="7" y="76"/>
                  </a:cxn>
                  <a:cxn ang="0">
                    <a:pos x="2" y="110"/>
                  </a:cxn>
                  <a:cxn ang="0">
                    <a:pos x="0" y="129"/>
                  </a:cxn>
                  <a:cxn ang="0">
                    <a:pos x="0" y="151"/>
                  </a:cxn>
                  <a:cxn ang="0">
                    <a:pos x="2" y="148"/>
                  </a:cxn>
                  <a:cxn ang="0">
                    <a:pos x="9" y="148"/>
                  </a:cxn>
                  <a:cxn ang="0">
                    <a:pos x="14" y="146"/>
                  </a:cxn>
                  <a:cxn ang="0">
                    <a:pos x="19" y="117"/>
                  </a:cxn>
                  <a:cxn ang="0">
                    <a:pos x="19" y="81"/>
                  </a:cxn>
                  <a:cxn ang="0">
                    <a:pos x="21" y="43"/>
                  </a:cxn>
                  <a:cxn ang="0">
                    <a:pos x="19" y="9"/>
                  </a:cxn>
                  <a:cxn ang="0">
                    <a:pos x="14" y="7"/>
                  </a:cxn>
                  <a:cxn ang="0">
                    <a:pos x="9" y="2"/>
                  </a:cxn>
                  <a:cxn ang="0">
                    <a:pos x="7" y="2"/>
                  </a:cxn>
                  <a:cxn ang="0">
                    <a:pos x="2" y="0"/>
                  </a:cxn>
                </a:cxnLst>
                <a:rect l="0" t="0" r="r" b="b"/>
                <a:pathLst>
                  <a:path w="21" h="151">
                    <a:moveTo>
                      <a:pt x="2" y="0"/>
                    </a:moveTo>
                    <a:lnTo>
                      <a:pt x="7" y="43"/>
                    </a:lnTo>
                    <a:lnTo>
                      <a:pt x="7" y="76"/>
                    </a:lnTo>
                    <a:lnTo>
                      <a:pt x="2" y="110"/>
                    </a:lnTo>
                    <a:lnTo>
                      <a:pt x="0" y="129"/>
                    </a:lnTo>
                    <a:lnTo>
                      <a:pt x="0" y="151"/>
                    </a:lnTo>
                    <a:lnTo>
                      <a:pt x="2" y="148"/>
                    </a:lnTo>
                    <a:lnTo>
                      <a:pt x="9" y="148"/>
                    </a:lnTo>
                    <a:lnTo>
                      <a:pt x="14" y="146"/>
                    </a:lnTo>
                    <a:lnTo>
                      <a:pt x="19" y="117"/>
                    </a:lnTo>
                    <a:lnTo>
                      <a:pt x="19" y="81"/>
                    </a:lnTo>
                    <a:lnTo>
                      <a:pt x="21" y="43"/>
                    </a:lnTo>
                    <a:lnTo>
                      <a:pt x="19" y="9"/>
                    </a:lnTo>
                    <a:lnTo>
                      <a:pt x="14" y="7"/>
                    </a:lnTo>
                    <a:lnTo>
                      <a:pt x="9" y="2"/>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3" name="Freeform 2089"/>
              <p:cNvSpPr>
                <a:spLocks/>
              </p:cNvSpPr>
              <p:nvPr/>
            </p:nvSpPr>
            <p:spPr bwMode="auto">
              <a:xfrm>
                <a:off x="5654" y="6676"/>
                <a:ext cx="22" cy="154"/>
              </a:xfrm>
              <a:custGeom>
                <a:avLst/>
                <a:gdLst/>
                <a:ahLst/>
                <a:cxnLst>
                  <a:cxn ang="0">
                    <a:pos x="9" y="151"/>
                  </a:cxn>
                  <a:cxn ang="0">
                    <a:pos x="11" y="148"/>
                  </a:cxn>
                  <a:cxn ang="0">
                    <a:pos x="16" y="148"/>
                  </a:cxn>
                  <a:cxn ang="0">
                    <a:pos x="19" y="120"/>
                  </a:cxn>
                  <a:cxn ang="0">
                    <a:pos x="21" y="81"/>
                  </a:cxn>
                  <a:cxn ang="0">
                    <a:pos x="21" y="9"/>
                  </a:cxn>
                  <a:cxn ang="0">
                    <a:pos x="19" y="9"/>
                  </a:cxn>
                  <a:cxn ang="0">
                    <a:pos x="14" y="7"/>
                  </a:cxn>
                  <a:cxn ang="0">
                    <a:pos x="9" y="2"/>
                  </a:cxn>
                  <a:cxn ang="0">
                    <a:pos x="4" y="0"/>
                  </a:cxn>
                  <a:cxn ang="0">
                    <a:pos x="7" y="24"/>
                  </a:cxn>
                  <a:cxn ang="0">
                    <a:pos x="9" y="43"/>
                  </a:cxn>
                  <a:cxn ang="0">
                    <a:pos x="9" y="62"/>
                  </a:cxn>
                  <a:cxn ang="0">
                    <a:pos x="7" y="79"/>
                  </a:cxn>
                  <a:cxn ang="0">
                    <a:pos x="7" y="96"/>
                  </a:cxn>
                  <a:cxn ang="0">
                    <a:pos x="4" y="112"/>
                  </a:cxn>
                  <a:cxn ang="0">
                    <a:pos x="2" y="132"/>
                  </a:cxn>
                  <a:cxn ang="0">
                    <a:pos x="0" y="153"/>
                  </a:cxn>
                  <a:cxn ang="0">
                    <a:pos x="2" y="151"/>
                  </a:cxn>
                  <a:cxn ang="0">
                    <a:pos x="9" y="151"/>
                  </a:cxn>
                </a:cxnLst>
                <a:rect l="0" t="0" r="r" b="b"/>
                <a:pathLst>
                  <a:path w="22" h="154">
                    <a:moveTo>
                      <a:pt x="9" y="151"/>
                    </a:moveTo>
                    <a:lnTo>
                      <a:pt x="11" y="148"/>
                    </a:lnTo>
                    <a:lnTo>
                      <a:pt x="16" y="148"/>
                    </a:lnTo>
                    <a:lnTo>
                      <a:pt x="19" y="120"/>
                    </a:lnTo>
                    <a:lnTo>
                      <a:pt x="21" y="81"/>
                    </a:lnTo>
                    <a:lnTo>
                      <a:pt x="21" y="9"/>
                    </a:lnTo>
                    <a:lnTo>
                      <a:pt x="19" y="9"/>
                    </a:lnTo>
                    <a:lnTo>
                      <a:pt x="14" y="7"/>
                    </a:lnTo>
                    <a:lnTo>
                      <a:pt x="9" y="2"/>
                    </a:lnTo>
                    <a:lnTo>
                      <a:pt x="4" y="0"/>
                    </a:lnTo>
                    <a:lnTo>
                      <a:pt x="7" y="24"/>
                    </a:lnTo>
                    <a:lnTo>
                      <a:pt x="9" y="43"/>
                    </a:lnTo>
                    <a:lnTo>
                      <a:pt x="9" y="62"/>
                    </a:lnTo>
                    <a:lnTo>
                      <a:pt x="7" y="79"/>
                    </a:lnTo>
                    <a:lnTo>
                      <a:pt x="7" y="96"/>
                    </a:lnTo>
                    <a:lnTo>
                      <a:pt x="4" y="112"/>
                    </a:lnTo>
                    <a:lnTo>
                      <a:pt x="2" y="132"/>
                    </a:lnTo>
                    <a:lnTo>
                      <a:pt x="0" y="153"/>
                    </a:lnTo>
                    <a:lnTo>
                      <a:pt x="2" y="151"/>
                    </a:lnTo>
                    <a:lnTo>
                      <a:pt x="9" y="151"/>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4" name="Freeform 2090"/>
              <p:cNvSpPr>
                <a:spLocks/>
              </p:cNvSpPr>
              <p:nvPr/>
            </p:nvSpPr>
            <p:spPr bwMode="auto">
              <a:xfrm>
                <a:off x="5652" y="6674"/>
                <a:ext cx="21" cy="156"/>
              </a:xfrm>
              <a:custGeom>
                <a:avLst/>
                <a:gdLst/>
                <a:ahLst/>
                <a:cxnLst>
                  <a:cxn ang="0">
                    <a:pos x="4" y="0"/>
                  </a:cxn>
                  <a:cxn ang="0">
                    <a:pos x="7" y="23"/>
                  </a:cxn>
                  <a:cxn ang="0">
                    <a:pos x="9" y="45"/>
                  </a:cxn>
                  <a:cxn ang="0">
                    <a:pos x="9" y="62"/>
                  </a:cxn>
                  <a:cxn ang="0">
                    <a:pos x="7" y="81"/>
                  </a:cxn>
                  <a:cxn ang="0">
                    <a:pos x="2" y="115"/>
                  </a:cxn>
                  <a:cxn ang="0">
                    <a:pos x="0" y="134"/>
                  </a:cxn>
                  <a:cxn ang="0">
                    <a:pos x="0" y="155"/>
                  </a:cxn>
                  <a:cxn ang="0">
                    <a:pos x="2" y="153"/>
                  </a:cxn>
                  <a:cxn ang="0">
                    <a:pos x="7" y="153"/>
                  </a:cxn>
                  <a:cxn ang="0">
                    <a:pos x="9" y="151"/>
                  </a:cxn>
                  <a:cxn ang="0">
                    <a:pos x="16" y="151"/>
                  </a:cxn>
                  <a:cxn ang="0">
                    <a:pos x="19" y="120"/>
                  </a:cxn>
                  <a:cxn ang="0">
                    <a:pos x="21" y="83"/>
                  </a:cxn>
                  <a:cxn ang="0">
                    <a:pos x="21" y="11"/>
                  </a:cxn>
                  <a:cxn ang="0">
                    <a:pos x="16" y="9"/>
                  </a:cxn>
                  <a:cxn ang="0">
                    <a:pos x="11" y="4"/>
                  </a:cxn>
                  <a:cxn ang="0">
                    <a:pos x="9" y="2"/>
                  </a:cxn>
                  <a:cxn ang="0">
                    <a:pos x="4" y="0"/>
                  </a:cxn>
                </a:cxnLst>
                <a:rect l="0" t="0" r="r" b="b"/>
                <a:pathLst>
                  <a:path w="21" h="156">
                    <a:moveTo>
                      <a:pt x="4" y="0"/>
                    </a:moveTo>
                    <a:lnTo>
                      <a:pt x="7" y="23"/>
                    </a:lnTo>
                    <a:lnTo>
                      <a:pt x="9" y="45"/>
                    </a:lnTo>
                    <a:lnTo>
                      <a:pt x="9" y="62"/>
                    </a:lnTo>
                    <a:lnTo>
                      <a:pt x="7" y="81"/>
                    </a:lnTo>
                    <a:lnTo>
                      <a:pt x="2" y="115"/>
                    </a:lnTo>
                    <a:lnTo>
                      <a:pt x="0" y="134"/>
                    </a:lnTo>
                    <a:lnTo>
                      <a:pt x="0" y="155"/>
                    </a:lnTo>
                    <a:lnTo>
                      <a:pt x="2" y="153"/>
                    </a:lnTo>
                    <a:lnTo>
                      <a:pt x="7" y="153"/>
                    </a:lnTo>
                    <a:lnTo>
                      <a:pt x="9" y="151"/>
                    </a:lnTo>
                    <a:lnTo>
                      <a:pt x="16" y="151"/>
                    </a:lnTo>
                    <a:lnTo>
                      <a:pt x="19" y="120"/>
                    </a:lnTo>
                    <a:lnTo>
                      <a:pt x="21" y="83"/>
                    </a:lnTo>
                    <a:lnTo>
                      <a:pt x="21" y="11"/>
                    </a:lnTo>
                    <a:lnTo>
                      <a:pt x="16" y="9"/>
                    </a:lnTo>
                    <a:lnTo>
                      <a:pt x="11" y="4"/>
                    </a:lnTo>
                    <a:lnTo>
                      <a:pt x="9" y="2"/>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5" name="Freeform 2091"/>
              <p:cNvSpPr>
                <a:spLocks/>
              </p:cNvSpPr>
              <p:nvPr/>
            </p:nvSpPr>
            <p:spPr bwMode="auto">
              <a:xfrm>
                <a:off x="5647" y="6674"/>
                <a:ext cx="24" cy="156"/>
              </a:xfrm>
              <a:custGeom>
                <a:avLst/>
                <a:gdLst/>
                <a:ahLst/>
                <a:cxnLst>
                  <a:cxn ang="0">
                    <a:pos x="9" y="79"/>
                  </a:cxn>
                  <a:cxn ang="0">
                    <a:pos x="7" y="98"/>
                  </a:cxn>
                  <a:cxn ang="0">
                    <a:pos x="4" y="115"/>
                  </a:cxn>
                  <a:cxn ang="0">
                    <a:pos x="2" y="134"/>
                  </a:cxn>
                  <a:cxn ang="0">
                    <a:pos x="0" y="155"/>
                  </a:cxn>
                  <a:cxn ang="0">
                    <a:pos x="2" y="153"/>
                  </a:cxn>
                  <a:cxn ang="0">
                    <a:pos x="9" y="153"/>
                  </a:cxn>
                  <a:cxn ang="0">
                    <a:pos x="11" y="151"/>
                  </a:cxn>
                  <a:cxn ang="0">
                    <a:pos x="19" y="151"/>
                  </a:cxn>
                  <a:cxn ang="0">
                    <a:pos x="21" y="120"/>
                  </a:cxn>
                  <a:cxn ang="0">
                    <a:pos x="21" y="83"/>
                  </a:cxn>
                  <a:cxn ang="0">
                    <a:pos x="23" y="43"/>
                  </a:cxn>
                  <a:cxn ang="0">
                    <a:pos x="23" y="9"/>
                  </a:cxn>
                  <a:cxn ang="0">
                    <a:pos x="21" y="9"/>
                  </a:cxn>
                  <a:cxn ang="0">
                    <a:pos x="16" y="4"/>
                  </a:cxn>
                  <a:cxn ang="0">
                    <a:pos x="11" y="2"/>
                  </a:cxn>
                  <a:cxn ang="0">
                    <a:pos x="7" y="0"/>
                  </a:cxn>
                  <a:cxn ang="0">
                    <a:pos x="9" y="21"/>
                  </a:cxn>
                  <a:cxn ang="0">
                    <a:pos x="9" y="79"/>
                  </a:cxn>
                </a:cxnLst>
                <a:rect l="0" t="0" r="r" b="b"/>
                <a:pathLst>
                  <a:path w="24" h="156">
                    <a:moveTo>
                      <a:pt x="9" y="79"/>
                    </a:moveTo>
                    <a:lnTo>
                      <a:pt x="7" y="98"/>
                    </a:lnTo>
                    <a:lnTo>
                      <a:pt x="4" y="115"/>
                    </a:lnTo>
                    <a:lnTo>
                      <a:pt x="2" y="134"/>
                    </a:lnTo>
                    <a:lnTo>
                      <a:pt x="0" y="155"/>
                    </a:lnTo>
                    <a:lnTo>
                      <a:pt x="2" y="153"/>
                    </a:lnTo>
                    <a:lnTo>
                      <a:pt x="9" y="153"/>
                    </a:lnTo>
                    <a:lnTo>
                      <a:pt x="11" y="151"/>
                    </a:lnTo>
                    <a:lnTo>
                      <a:pt x="19" y="151"/>
                    </a:lnTo>
                    <a:lnTo>
                      <a:pt x="21" y="120"/>
                    </a:lnTo>
                    <a:lnTo>
                      <a:pt x="21" y="83"/>
                    </a:lnTo>
                    <a:lnTo>
                      <a:pt x="23" y="43"/>
                    </a:lnTo>
                    <a:lnTo>
                      <a:pt x="23" y="9"/>
                    </a:lnTo>
                    <a:lnTo>
                      <a:pt x="21" y="9"/>
                    </a:lnTo>
                    <a:lnTo>
                      <a:pt x="16" y="4"/>
                    </a:lnTo>
                    <a:lnTo>
                      <a:pt x="11" y="2"/>
                    </a:lnTo>
                    <a:lnTo>
                      <a:pt x="7" y="0"/>
                    </a:lnTo>
                    <a:lnTo>
                      <a:pt x="9" y="21"/>
                    </a:lnTo>
                    <a:lnTo>
                      <a:pt x="9" y="79"/>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6" name="Freeform 2092"/>
              <p:cNvSpPr>
                <a:spLocks/>
              </p:cNvSpPr>
              <p:nvPr/>
            </p:nvSpPr>
            <p:spPr bwMode="auto">
              <a:xfrm>
                <a:off x="5644" y="6672"/>
                <a:ext cx="24" cy="158"/>
              </a:xfrm>
              <a:custGeom>
                <a:avLst/>
                <a:gdLst/>
                <a:ahLst/>
                <a:cxnLst>
                  <a:cxn ang="0">
                    <a:pos x="7" y="98"/>
                  </a:cxn>
                  <a:cxn ang="0">
                    <a:pos x="2" y="117"/>
                  </a:cxn>
                  <a:cxn ang="0">
                    <a:pos x="2" y="136"/>
                  </a:cxn>
                  <a:cxn ang="0">
                    <a:pos x="0" y="158"/>
                  </a:cxn>
                  <a:cxn ang="0">
                    <a:pos x="2" y="155"/>
                  </a:cxn>
                  <a:cxn ang="0">
                    <a:pos x="7" y="155"/>
                  </a:cxn>
                  <a:cxn ang="0">
                    <a:pos x="9" y="153"/>
                  </a:cxn>
                  <a:cxn ang="0">
                    <a:pos x="16" y="153"/>
                  </a:cxn>
                  <a:cxn ang="0">
                    <a:pos x="19" y="151"/>
                  </a:cxn>
                  <a:cxn ang="0">
                    <a:pos x="21" y="122"/>
                  </a:cxn>
                  <a:cxn ang="0">
                    <a:pos x="21" y="45"/>
                  </a:cxn>
                  <a:cxn ang="0">
                    <a:pos x="23" y="9"/>
                  </a:cxn>
                  <a:cxn ang="0">
                    <a:pos x="21" y="9"/>
                  </a:cxn>
                  <a:cxn ang="0">
                    <a:pos x="16" y="7"/>
                  </a:cxn>
                  <a:cxn ang="0">
                    <a:pos x="11" y="4"/>
                  </a:cxn>
                  <a:cxn ang="0">
                    <a:pos x="7" y="0"/>
                  </a:cxn>
                  <a:cxn ang="0">
                    <a:pos x="9" y="23"/>
                  </a:cxn>
                  <a:cxn ang="0">
                    <a:pos x="9" y="64"/>
                  </a:cxn>
                  <a:cxn ang="0">
                    <a:pos x="7" y="81"/>
                  </a:cxn>
                  <a:cxn ang="0">
                    <a:pos x="7" y="98"/>
                  </a:cxn>
                </a:cxnLst>
                <a:rect l="0" t="0" r="r" b="b"/>
                <a:pathLst>
                  <a:path w="24" h="158">
                    <a:moveTo>
                      <a:pt x="7" y="98"/>
                    </a:moveTo>
                    <a:lnTo>
                      <a:pt x="2" y="117"/>
                    </a:lnTo>
                    <a:lnTo>
                      <a:pt x="2" y="136"/>
                    </a:lnTo>
                    <a:lnTo>
                      <a:pt x="0" y="158"/>
                    </a:lnTo>
                    <a:lnTo>
                      <a:pt x="2" y="155"/>
                    </a:lnTo>
                    <a:lnTo>
                      <a:pt x="7" y="155"/>
                    </a:lnTo>
                    <a:lnTo>
                      <a:pt x="9" y="153"/>
                    </a:lnTo>
                    <a:lnTo>
                      <a:pt x="16" y="153"/>
                    </a:lnTo>
                    <a:lnTo>
                      <a:pt x="19" y="151"/>
                    </a:lnTo>
                    <a:lnTo>
                      <a:pt x="21" y="122"/>
                    </a:lnTo>
                    <a:lnTo>
                      <a:pt x="21" y="45"/>
                    </a:lnTo>
                    <a:lnTo>
                      <a:pt x="23" y="9"/>
                    </a:lnTo>
                    <a:lnTo>
                      <a:pt x="21" y="9"/>
                    </a:lnTo>
                    <a:lnTo>
                      <a:pt x="16" y="7"/>
                    </a:lnTo>
                    <a:lnTo>
                      <a:pt x="11" y="4"/>
                    </a:lnTo>
                    <a:lnTo>
                      <a:pt x="7" y="0"/>
                    </a:lnTo>
                    <a:lnTo>
                      <a:pt x="9" y="23"/>
                    </a:lnTo>
                    <a:lnTo>
                      <a:pt x="9" y="64"/>
                    </a:lnTo>
                    <a:lnTo>
                      <a:pt x="7" y="81"/>
                    </a:lnTo>
                    <a:lnTo>
                      <a:pt x="7" y="98"/>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7" name="Freeform 2093"/>
              <p:cNvSpPr>
                <a:spLocks/>
              </p:cNvSpPr>
              <p:nvPr/>
            </p:nvSpPr>
            <p:spPr bwMode="auto">
              <a:xfrm>
                <a:off x="5642" y="6669"/>
                <a:ext cx="24" cy="161"/>
              </a:xfrm>
              <a:custGeom>
                <a:avLst/>
                <a:gdLst/>
                <a:ahLst/>
                <a:cxnLst>
                  <a:cxn ang="0">
                    <a:pos x="4" y="0"/>
                  </a:cxn>
                  <a:cxn ang="0">
                    <a:pos x="9" y="23"/>
                  </a:cxn>
                  <a:cxn ang="0">
                    <a:pos x="9" y="64"/>
                  </a:cxn>
                  <a:cxn ang="0">
                    <a:pos x="7" y="83"/>
                  </a:cxn>
                  <a:cxn ang="0">
                    <a:pos x="4" y="100"/>
                  </a:cxn>
                  <a:cxn ang="0">
                    <a:pos x="0" y="139"/>
                  </a:cxn>
                  <a:cxn ang="0">
                    <a:pos x="0" y="160"/>
                  </a:cxn>
                  <a:cxn ang="0">
                    <a:pos x="2" y="158"/>
                  </a:cxn>
                  <a:cxn ang="0">
                    <a:pos x="7" y="155"/>
                  </a:cxn>
                  <a:cxn ang="0">
                    <a:pos x="14" y="155"/>
                  </a:cxn>
                  <a:cxn ang="0">
                    <a:pos x="16" y="153"/>
                  </a:cxn>
                  <a:cxn ang="0">
                    <a:pos x="19" y="124"/>
                  </a:cxn>
                  <a:cxn ang="0">
                    <a:pos x="21" y="86"/>
                  </a:cxn>
                  <a:cxn ang="0">
                    <a:pos x="21" y="45"/>
                  </a:cxn>
                  <a:cxn ang="0">
                    <a:pos x="23" y="11"/>
                  </a:cxn>
                  <a:cxn ang="0">
                    <a:pos x="19" y="9"/>
                  </a:cxn>
                  <a:cxn ang="0">
                    <a:pos x="14" y="7"/>
                  </a:cxn>
                  <a:cxn ang="0">
                    <a:pos x="9" y="2"/>
                  </a:cxn>
                  <a:cxn ang="0">
                    <a:pos x="4" y="0"/>
                  </a:cxn>
                </a:cxnLst>
                <a:rect l="0" t="0" r="r" b="b"/>
                <a:pathLst>
                  <a:path w="24" h="161">
                    <a:moveTo>
                      <a:pt x="4" y="0"/>
                    </a:moveTo>
                    <a:lnTo>
                      <a:pt x="9" y="23"/>
                    </a:lnTo>
                    <a:lnTo>
                      <a:pt x="9" y="64"/>
                    </a:lnTo>
                    <a:lnTo>
                      <a:pt x="7" y="83"/>
                    </a:lnTo>
                    <a:lnTo>
                      <a:pt x="4" y="100"/>
                    </a:lnTo>
                    <a:lnTo>
                      <a:pt x="0" y="139"/>
                    </a:lnTo>
                    <a:lnTo>
                      <a:pt x="0" y="160"/>
                    </a:lnTo>
                    <a:lnTo>
                      <a:pt x="2" y="158"/>
                    </a:lnTo>
                    <a:lnTo>
                      <a:pt x="7" y="155"/>
                    </a:lnTo>
                    <a:lnTo>
                      <a:pt x="14" y="155"/>
                    </a:lnTo>
                    <a:lnTo>
                      <a:pt x="16" y="153"/>
                    </a:lnTo>
                    <a:lnTo>
                      <a:pt x="19" y="124"/>
                    </a:lnTo>
                    <a:lnTo>
                      <a:pt x="21" y="86"/>
                    </a:lnTo>
                    <a:lnTo>
                      <a:pt x="21" y="45"/>
                    </a:lnTo>
                    <a:lnTo>
                      <a:pt x="23" y="11"/>
                    </a:lnTo>
                    <a:lnTo>
                      <a:pt x="19" y="9"/>
                    </a:lnTo>
                    <a:lnTo>
                      <a:pt x="14" y="7"/>
                    </a:lnTo>
                    <a:lnTo>
                      <a:pt x="9" y="2"/>
                    </a:lnTo>
                    <a:lnTo>
                      <a:pt x="4"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8" name="Freeform 2094"/>
              <p:cNvSpPr>
                <a:spLocks/>
              </p:cNvSpPr>
              <p:nvPr/>
            </p:nvSpPr>
            <p:spPr bwMode="auto">
              <a:xfrm>
                <a:off x="5637" y="6669"/>
                <a:ext cx="27" cy="161"/>
              </a:xfrm>
              <a:custGeom>
                <a:avLst/>
                <a:gdLst/>
                <a:ahLst/>
                <a:cxnLst>
                  <a:cxn ang="0">
                    <a:pos x="2" y="139"/>
                  </a:cxn>
                  <a:cxn ang="0">
                    <a:pos x="0" y="160"/>
                  </a:cxn>
                  <a:cxn ang="0">
                    <a:pos x="2" y="158"/>
                  </a:cxn>
                  <a:cxn ang="0">
                    <a:pos x="7" y="158"/>
                  </a:cxn>
                  <a:cxn ang="0">
                    <a:pos x="9" y="155"/>
                  </a:cxn>
                  <a:cxn ang="0">
                    <a:pos x="16" y="155"/>
                  </a:cxn>
                  <a:cxn ang="0">
                    <a:pos x="19" y="153"/>
                  </a:cxn>
                  <a:cxn ang="0">
                    <a:pos x="21" y="122"/>
                  </a:cxn>
                  <a:cxn ang="0">
                    <a:pos x="23" y="83"/>
                  </a:cxn>
                  <a:cxn ang="0">
                    <a:pos x="23" y="45"/>
                  </a:cxn>
                  <a:cxn ang="0">
                    <a:pos x="26" y="9"/>
                  </a:cxn>
                  <a:cxn ang="0">
                    <a:pos x="23" y="9"/>
                  </a:cxn>
                  <a:cxn ang="0">
                    <a:pos x="19" y="4"/>
                  </a:cxn>
                  <a:cxn ang="0">
                    <a:pos x="16" y="4"/>
                  </a:cxn>
                  <a:cxn ang="0">
                    <a:pos x="12" y="2"/>
                  </a:cxn>
                  <a:cxn ang="0">
                    <a:pos x="7" y="0"/>
                  </a:cxn>
                  <a:cxn ang="0">
                    <a:pos x="12" y="23"/>
                  </a:cxn>
                  <a:cxn ang="0">
                    <a:pos x="12" y="64"/>
                  </a:cxn>
                  <a:cxn ang="0">
                    <a:pos x="9" y="81"/>
                  </a:cxn>
                  <a:cxn ang="0">
                    <a:pos x="2" y="139"/>
                  </a:cxn>
                </a:cxnLst>
                <a:rect l="0" t="0" r="r" b="b"/>
                <a:pathLst>
                  <a:path w="27" h="161">
                    <a:moveTo>
                      <a:pt x="2" y="139"/>
                    </a:moveTo>
                    <a:lnTo>
                      <a:pt x="0" y="160"/>
                    </a:lnTo>
                    <a:lnTo>
                      <a:pt x="2" y="158"/>
                    </a:lnTo>
                    <a:lnTo>
                      <a:pt x="7" y="158"/>
                    </a:lnTo>
                    <a:lnTo>
                      <a:pt x="9" y="155"/>
                    </a:lnTo>
                    <a:lnTo>
                      <a:pt x="16" y="155"/>
                    </a:lnTo>
                    <a:lnTo>
                      <a:pt x="19" y="153"/>
                    </a:lnTo>
                    <a:lnTo>
                      <a:pt x="21" y="122"/>
                    </a:lnTo>
                    <a:lnTo>
                      <a:pt x="23" y="83"/>
                    </a:lnTo>
                    <a:lnTo>
                      <a:pt x="23" y="45"/>
                    </a:lnTo>
                    <a:lnTo>
                      <a:pt x="26" y="9"/>
                    </a:lnTo>
                    <a:lnTo>
                      <a:pt x="23" y="9"/>
                    </a:lnTo>
                    <a:lnTo>
                      <a:pt x="19" y="4"/>
                    </a:lnTo>
                    <a:lnTo>
                      <a:pt x="16" y="4"/>
                    </a:lnTo>
                    <a:lnTo>
                      <a:pt x="12" y="2"/>
                    </a:lnTo>
                    <a:lnTo>
                      <a:pt x="7" y="0"/>
                    </a:lnTo>
                    <a:lnTo>
                      <a:pt x="12" y="23"/>
                    </a:lnTo>
                    <a:lnTo>
                      <a:pt x="12"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9" name="Freeform 2095"/>
              <p:cNvSpPr>
                <a:spLocks/>
              </p:cNvSpPr>
              <p:nvPr/>
            </p:nvSpPr>
            <p:spPr bwMode="auto">
              <a:xfrm>
                <a:off x="5635" y="6667"/>
                <a:ext cx="24" cy="163"/>
              </a:xfrm>
              <a:custGeom>
                <a:avLst/>
                <a:gdLst/>
                <a:ahLst/>
                <a:cxnLst>
                  <a:cxn ang="0">
                    <a:pos x="19" y="156"/>
                  </a:cxn>
                  <a:cxn ang="0">
                    <a:pos x="21" y="124"/>
                  </a:cxn>
                  <a:cxn ang="0">
                    <a:pos x="21" y="45"/>
                  </a:cxn>
                  <a:cxn ang="0">
                    <a:pos x="23" y="11"/>
                  </a:cxn>
                  <a:cxn ang="0">
                    <a:pos x="7" y="0"/>
                  </a:cxn>
                  <a:cxn ang="0">
                    <a:pos x="9" y="23"/>
                  </a:cxn>
                  <a:cxn ang="0">
                    <a:pos x="12" y="45"/>
                  </a:cxn>
                  <a:cxn ang="0">
                    <a:pos x="9" y="64"/>
                  </a:cxn>
                  <a:cxn ang="0">
                    <a:pos x="9" y="83"/>
                  </a:cxn>
                  <a:cxn ang="0">
                    <a:pos x="4" y="122"/>
                  </a:cxn>
                  <a:cxn ang="0">
                    <a:pos x="0" y="141"/>
                  </a:cxn>
                  <a:cxn ang="0">
                    <a:pos x="0" y="163"/>
                  </a:cxn>
                  <a:cxn ang="0">
                    <a:pos x="19" y="156"/>
                  </a:cxn>
                </a:cxnLst>
                <a:rect l="0" t="0" r="r" b="b"/>
                <a:pathLst>
                  <a:path w="24" h="163">
                    <a:moveTo>
                      <a:pt x="19" y="156"/>
                    </a:moveTo>
                    <a:lnTo>
                      <a:pt x="21" y="124"/>
                    </a:lnTo>
                    <a:lnTo>
                      <a:pt x="21" y="45"/>
                    </a:lnTo>
                    <a:lnTo>
                      <a:pt x="23" y="11"/>
                    </a:lnTo>
                    <a:lnTo>
                      <a:pt x="7" y="0"/>
                    </a:lnTo>
                    <a:lnTo>
                      <a:pt x="9" y="23"/>
                    </a:lnTo>
                    <a:lnTo>
                      <a:pt x="12" y="45"/>
                    </a:lnTo>
                    <a:lnTo>
                      <a:pt x="9" y="64"/>
                    </a:lnTo>
                    <a:lnTo>
                      <a:pt x="9" y="83"/>
                    </a:lnTo>
                    <a:lnTo>
                      <a:pt x="4" y="122"/>
                    </a:lnTo>
                    <a:lnTo>
                      <a:pt x="0" y="141"/>
                    </a:lnTo>
                    <a:lnTo>
                      <a:pt x="0" y="163"/>
                    </a:lnTo>
                    <a:lnTo>
                      <a:pt x="19" y="156"/>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0" name="Freeform 2096"/>
              <p:cNvSpPr>
                <a:spLocks/>
              </p:cNvSpPr>
              <p:nvPr/>
            </p:nvSpPr>
            <p:spPr bwMode="auto">
              <a:xfrm>
                <a:off x="5376" y="6832"/>
                <a:ext cx="211" cy="20"/>
              </a:xfrm>
              <a:custGeom>
                <a:avLst/>
                <a:gdLst/>
                <a:ahLst/>
                <a:cxnLst>
                  <a:cxn ang="0">
                    <a:pos x="38" y="9"/>
                  </a:cxn>
                  <a:cxn ang="0">
                    <a:pos x="9" y="2"/>
                  </a:cxn>
                  <a:cxn ang="0">
                    <a:pos x="0" y="0"/>
                  </a:cxn>
                  <a:cxn ang="0">
                    <a:pos x="2" y="4"/>
                  </a:cxn>
                  <a:cxn ang="0">
                    <a:pos x="7" y="4"/>
                  </a:cxn>
                  <a:cxn ang="0">
                    <a:pos x="9" y="7"/>
                  </a:cxn>
                  <a:cxn ang="0">
                    <a:pos x="16" y="7"/>
                  </a:cxn>
                  <a:cxn ang="0">
                    <a:pos x="19" y="9"/>
                  </a:cxn>
                  <a:cxn ang="0">
                    <a:pos x="23" y="9"/>
                  </a:cxn>
                  <a:cxn ang="0">
                    <a:pos x="28" y="12"/>
                  </a:cxn>
                  <a:cxn ang="0">
                    <a:pos x="38" y="12"/>
                  </a:cxn>
                  <a:cxn ang="0">
                    <a:pos x="45" y="14"/>
                  </a:cxn>
                  <a:cxn ang="0">
                    <a:pos x="57" y="14"/>
                  </a:cxn>
                  <a:cxn ang="0">
                    <a:pos x="62" y="16"/>
                  </a:cxn>
                  <a:cxn ang="0">
                    <a:pos x="83" y="16"/>
                  </a:cxn>
                  <a:cxn ang="0">
                    <a:pos x="91" y="19"/>
                  </a:cxn>
                  <a:cxn ang="0">
                    <a:pos x="122" y="19"/>
                  </a:cxn>
                  <a:cxn ang="0">
                    <a:pos x="131" y="16"/>
                  </a:cxn>
                  <a:cxn ang="0">
                    <a:pos x="156" y="16"/>
                  </a:cxn>
                  <a:cxn ang="0">
                    <a:pos x="165" y="14"/>
                  </a:cxn>
                  <a:cxn ang="0">
                    <a:pos x="184" y="12"/>
                  </a:cxn>
                  <a:cxn ang="0">
                    <a:pos x="211" y="9"/>
                  </a:cxn>
                  <a:cxn ang="0">
                    <a:pos x="187" y="4"/>
                  </a:cxn>
                  <a:cxn ang="0">
                    <a:pos x="172" y="4"/>
                  </a:cxn>
                  <a:cxn ang="0">
                    <a:pos x="163" y="7"/>
                  </a:cxn>
                  <a:cxn ang="0">
                    <a:pos x="151" y="7"/>
                  </a:cxn>
                  <a:cxn ang="0">
                    <a:pos x="136" y="9"/>
                  </a:cxn>
                  <a:cxn ang="0">
                    <a:pos x="112" y="9"/>
                  </a:cxn>
                  <a:cxn ang="0">
                    <a:pos x="103" y="12"/>
                  </a:cxn>
                  <a:cxn ang="0">
                    <a:pos x="64" y="12"/>
                  </a:cxn>
                  <a:cxn ang="0">
                    <a:pos x="55" y="9"/>
                  </a:cxn>
                  <a:cxn ang="0">
                    <a:pos x="38" y="9"/>
                  </a:cxn>
                </a:cxnLst>
                <a:rect l="0" t="0" r="r" b="b"/>
                <a:pathLst>
                  <a:path w="211" h="20">
                    <a:moveTo>
                      <a:pt x="38" y="9"/>
                    </a:moveTo>
                    <a:lnTo>
                      <a:pt x="9" y="2"/>
                    </a:lnTo>
                    <a:lnTo>
                      <a:pt x="0" y="0"/>
                    </a:lnTo>
                    <a:lnTo>
                      <a:pt x="2" y="4"/>
                    </a:lnTo>
                    <a:lnTo>
                      <a:pt x="7" y="4"/>
                    </a:lnTo>
                    <a:lnTo>
                      <a:pt x="9" y="7"/>
                    </a:lnTo>
                    <a:lnTo>
                      <a:pt x="16" y="7"/>
                    </a:lnTo>
                    <a:lnTo>
                      <a:pt x="19" y="9"/>
                    </a:lnTo>
                    <a:lnTo>
                      <a:pt x="23" y="9"/>
                    </a:lnTo>
                    <a:lnTo>
                      <a:pt x="28" y="12"/>
                    </a:lnTo>
                    <a:lnTo>
                      <a:pt x="38" y="12"/>
                    </a:lnTo>
                    <a:lnTo>
                      <a:pt x="45" y="14"/>
                    </a:lnTo>
                    <a:lnTo>
                      <a:pt x="57" y="14"/>
                    </a:lnTo>
                    <a:lnTo>
                      <a:pt x="62" y="16"/>
                    </a:lnTo>
                    <a:lnTo>
                      <a:pt x="83" y="16"/>
                    </a:lnTo>
                    <a:lnTo>
                      <a:pt x="91" y="19"/>
                    </a:lnTo>
                    <a:lnTo>
                      <a:pt x="122" y="19"/>
                    </a:lnTo>
                    <a:lnTo>
                      <a:pt x="131" y="16"/>
                    </a:lnTo>
                    <a:lnTo>
                      <a:pt x="156" y="16"/>
                    </a:lnTo>
                    <a:lnTo>
                      <a:pt x="165" y="14"/>
                    </a:lnTo>
                    <a:lnTo>
                      <a:pt x="184" y="12"/>
                    </a:lnTo>
                    <a:lnTo>
                      <a:pt x="211" y="9"/>
                    </a:lnTo>
                    <a:lnTo>
                      <a:pt x="187" y="4"/>
                    </a:lnTo>
                    <a:lnTo>
                      <a:pt x="172" y="4"/>
                    </a:lnTo>
                    <a:lnTo>
                      <a:pt x="163" y="7"/>
                    </a:lnTo>
                    <a:lnTo>
                      <a:pt x="151" y="7"/>
                    </a:lnTo>
                    <a:lnTo>
                      <a:pt x="136" y="9"/>
                    </a:lnTo>
                    <a:lnTo>
                      <a:pt x="112" y="9"/>
                    </a:lnTo>
                    <a:lnTo>
                      <a:pt x="103" y="12"/>
                    </a:lnTo>
                    <a:lnTo>
                      <a:pt x="64" y="12"/>
                    </a:lnTo>
                    <a:lnTo>
                      <a:pt x="55" y="9"/>
                    </a:lnTo>
                    <a:lnTo>
                      <a:pt x="38"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1" name="Freeform 2097"/>
              <p:cNvSpPr>
                <a:spLocks/>
              </p:cNvSpPr>
              <p:nvPr/>
            </p:nvSpPr>
            <p:spPr bwMode="auto">
              <a:xfrm>
                <a:off x="5438" y="6852"/>
                <a:ext cx="79" cy="19"/>
              </a:xfrm>
              <a:custGeom>
                <a:avLst/>
                <a:gdLst/>
                <a:ahLst/>
                <a:cxnLst>
                  <a:cxn ang="0">
                    <a:pos x="0" y="0"/>
                  </a:cxn>
                  <a:cxn ang="0">
                    <a:pos x="0" y="0"/>
                  </a:cxn>
                  <a:cxn ang="0">
                    <a:pos x="4" y="4"/>
                  </a:cxn>
                  <a:cxn ang="0">
                    <a:pos x="19" y="14"/>
                  </a:cxn>
                  <a:cxn ang="0">
                    <a:pos x="28" y="16"/>
                  </a:cxn>
                  <a:cxn ang="0">
                    <a:pos x="47" y="16"/>
                  </a:cxn>
                  <a:cxn ang="0">
                    <a:pos x="64" y="19"/>
                  </a:cxn>
                  <a:cxn ang="0">
                    <a:pos x="79" y="19"/>
                  </a:cxn>
                  <a:cxn ang="0">
                    <a:pos x="71" y="14"/>
                  </a:cxn>
                  <a:cxn ang="0">
                    <a:pos x="62" y="11"/>
                  </a:cxn>
                  <a:cxn ang="0">
                    <a:pos x="57" y="4"/>
                  </a:cxn>
                  <a:cxn ang="0">
                    <a:pos x="55" y="0"/>
                  </a:cxn>
                  <a:cxn ang="0">
                    <a:pos x="0" y="0"/>
                  </a:cxn>
                </a:cxnLst>
                <a:rect l="0" t="0" r="r" b="b"/>
                <a:pathLst>
                  <a:path w="79" h="19">
                    <a:moveTo>
                      <a:pt x="0" y="0"/>
                    </a:moveTo>
                    <a:lnTo>
                      <a:pt x="0" y="0"/>
                    </a:lnTo>
                    <a:lnTo>
                      <a:pt x="4" y="4"/>
                    </a:lnTo>
                    <a:lnTo>
                      <a:pt x="19" y="14"/>
                    </a:lnTo>
                    <a:lnTo>
                      <a:pt x="28" y="16"/>
                    </a:lnTo>
                    <a:lnTo>
                      <a:pt x="47" y="16"/>
                    </a:lnTo>
                    <a:lnTo>
                      <a:pt x="64" y="19"/>
                    </a:lnTo>
                    <a:lnTo>
                      <a:pt x="79" y="19"/>
                    </a:lnTo>
                    <a:lnTo>
                      <a:pt x="71" y="14"/>
                    </a:lnTo>
                    <a:lnTo>
                      <a:pt x="62" y="11"/>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2" name="Freeform 2098"/>
              <p:cNvSpPr>
                <a:spLocks/>
              </p:cNvSpPr>
              <p:nvPr/>
            </p:nvSpPr>
            <p:spPr bwMode="auto">
              <a:xfrm>
                <a:off x="5424" y="6868"/>
                <a:ext cx="139" cy="34"/>
              </a:xfrm>
              <a:custGeom>
                <a:avLst/>
                <a:gdLst/>
                <a:ahLst/>
                <a:cxnLst>
                  <a:cxn ang="0">
                    <a:pos x="0" y="14"/>
                  </a:cxn>
                  <a:cxn ang="0">
                    <a:pos x="0" y="19"/>
                  </a:cxn>
                  <a:cxn ang="0">
                    <a:pos x="2" y="19"/>
                  </a:cxn>
                  <a:cxn ang="0">
                    <a:pos x="16" y="26"/>
                  </a:cxn>
                  <a:cxn ang="0">
                    <a:pos x="23" y="26"/>
                  </a:cxn>
                  <a:cxn ang="0">
                    <a:pos x="28" y="28"/>
                  </a:cxn>
                  <a:cxn ang="0">
                    <a:pos x="43" y="28"/>
                  </a:cxn>
                  <a:cxn ang="0">
                    <a:pos x="48" y="31"/>
                  </a:cxn>
                  <a:cxn ang="0">
                    <a:pos x="64" y="31"/>
                  </a:cxn>
                  <a:cxn ang="0">
                    <a:pos x="105" y="33"/>
                  </a:cxn>
                  <a:cxn ang="0">
                    <a:pos x="139" y="28"/>
                  </a:cxn>
                  <a:cxn ang="0">
                    <a:pos x="132" y="26"/>
                  </a:cxn>
                  <a:cxn ang="0">
                    <a:pos x="127" y="23"/>
                  </a:cxn>
                  <a:cxn ang="0">
                    <a:pos x="108" y="14"/>
                  </a:cxn>
                  <a:cxn ang="0">
                    <a:pos x="103" y="9"/>
                  </a:cxn>
                  <a:cxn ang="0">
                    <a:pos x="98" y="7"/>
                  </a:cxn>
                  <a:cxn ang="0">
                    <a:pos x="72" y="7"/>
                  </a:cxn>
                  <a:cxn ang="0">
                    <a:pos x="67" y="4"/>
                  </a:cxn>
                  <a:cxn ang="0">
                    <a:pos x="50" y="4"/>
                  </a:cxn>
                  <a:cxn ang="0">
                    <a:pos x="45" y="2"/>
                  </a:cxn>
                  <a:cxn ang="0">
                    <a:pos x="40" y="0"/>
                  </a:cxn>
                  <a:cxn ang="0">
                    <a:pos x="28" y="0"/>
                  </a:cxn>
                  <a:cxn ang="0">
                    <a:pos x="16" y="4"/>
                  </a:cxn>
                  <a:cxn ang="0">
                    <a:pos x="2" y="9"/>
                  </a:cxn>
                  <a:cxn ang="0">
                    <a:pos x="0" y="14"/>
                  </a:cxn>
                </a:cxnLst>
                <a:rect l="0" t="0" r="r" b="b"/>
                <a:pathLst>
                  <a:path w="139" h="34">
                    <a:moveTo>
                      <a:pt x="0" y="14"/>
                    </a:moveTo>
                    <a:lnTo>
                      <a:pt x="0" y="19"/>
                    </a:lnTo>
                    <a:lnTo>
                      <a:pt x="2" y="19"/>
                    </a:lnTo>
                    <a:lnTo>
                      <a:pt x="16" y="26"/>
                    </a:lnTo>
                    <a:lnTo>
                      <a:pt x="23" y="26"/>
                    </a:lnTo>
                    <a:lnTo>
                      <a:pt x="28" y="28"/>
                    </a:lnTo>
                    <a:lnTo>
                      <a:pt x="43" y="28"/>
                    </a:lnTo>
                    <a:lnTo>
                      <a:pt x="48" y="31"/>
                    </a:lnTo>
                    <a:lnTo>
                      <a:pt x="64" y="31"/>
                    </a:lnTo>
                    <a:lnTo>
                      <a:pt x="105" y="33"/>
                    </a:lnTo>
                    <a:lnTo>
                      <a:pt x="139" y="28"/>
                    </a:lnTo>
                    <a:lnTo>
                      <a:pt x="132" y="26"/>
                    </a:lnTo>
                    <a:lnTo>
                      <a:pt x="127" y="23"/>
                    </a:lnTo>
                    <a:lnTo>
                      <a:pt x="108" y="14"/>
                    </a:lnTo>
                    <a:lnTo>
                      <a:pt x="103" y="9"/>
                    </a:lnTo>
                    <a:lnTo>
                      <a:pt x="98" y="7"/>
                    </a:lnTo>
                    <a:lnTo>
                      <a:pt x="72" y="7"/>
                    </a:lnTo>
                    <a:lnTo>
                      <a:pt x="67" y="4"/>
                    </a:lnTo>
                    <a:lnTo>
                      <a:pt x="50" y="4"/>
                    </a:lnTo>
                    <a:lnTo>
                      <a:pt x="45" y="2"/>
                    </a:lnTo>
                    <a:lnTo>
                      <a:pt x="40" y="0"/>
                    </a:lnTo>
                    <a:lnTo>
                      <a:pt x="28" y="0"/>
                    </a:lnTo>
                    <a:lnTo>
                      <a:pt x="16" y="4"/>
                    </a:lnTo>
                    <a:lnTo>
                      <a:pt x="2" y="9"/>
                    </a:lnTo>
                    <a:lnTo>
                      <a:pt x="0"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3" name="Freeform 2099"/>
              <p:cNvSpPr>
                <a:spLocks/>
              </p:cNvSpPr>
              <p:nvPr/>
            </p:nvSpPr>
            <p:spPr bwMode="auto">
              <a:xfrm>
                <a:off x="5440" y="6849"/>
                <a:ext cx="53" cy="22"/>
              </a:xfrm>
              <a:custGeom>
                <a:avLst/>
                <a:gdLst/>
                <a:ahLst/>
                <a:cxnLst>
                  <a:cxn ang="0">
                    <a:pos x="21" y="4"/>
                  </a:cxn>
                  <a:cxn ang="0">
                    <a:pos x="0" y="0"/>
                  </a:cxn>
                  <a:cxn ang="0">
                    <a:pos x="2" y="4"/>
                  </a:cxn>
                  <a:cxn ang="0">
                    <a:pos x="4" y="7"/>
                  </a:cxn>
                  <a:cxn ang="0">
                    <a:pos x="9" y="9"/>
                  </a:cxn>
                  <a:cxn ang="0">
                    <a:pos x="14" y="11"/>
                  </a:cxn>
                  <a:cxn ang="0">
                    <a:pos x="19" y="16"/>
                  </a:cxn>
                  <a:cxn ang="0">
                    <a:pos x="23" y="16"/>
                  </a:cxn>
                  <a:cxn ang="0">
                    <a:pos x="26" y="19"/>
                  </a:cxn>
                  <a:cxn ang="0">
                    <a:pos x="33" y="19"/>
                  </a:cxn>
                  <a:cxn ang="0">
                    <a:pos x="35" y="21"/>
                  </a:cxn>
                  <a:cxn ang="0">
                    <a:pos x="52" y="21"/>
                  </a:cxn>
                  <a:cxn ang="0">
                    <a:pos x="47" y="19"/>
                  </a:cxn>
                  <a:cxn ang="0">
                    <a:pos x="43" y="16"/>
                  </a:cxn>
                  <a:cxn ang="0">
                    <a:pos x="43" y="14"/>
                  </a:cxn>
                  <a:cxn ang="0">
                    <a:pos x="33" y="4"/>
                  </a:cxn>
                  <a:cxn ang="0">
                    <a:pos x="21" y="4"/>
                  </a:cxn>
                </a:cxnLst>
                <a:rect l="0" t="0" r="r" b="b"/>
                <a:pathLst>
                  <a:path w="53" h="22">
                    <a:moveTo>
                      <a:pt x="21" y="4"/>
                    </a:moveTo>
                    <a:lnTo>
                      <a:pt x="0" y="0"/>
                    </a:lnTo>
                    <a:lnTo>
                      <a:pt x="2" y="4"/>
                    </a:lnTo>
                    <a:lnTo>
                      <a:pt x="4" y="7"/>
                    </a:lnTo>
                    <a:lnTo>
                      <a:pt x="9" y="9"/>
                    </a:lnTo>
                    <a:lnTo>
                      <a:pt x="14" y="11"/>
                    </a:lnTo>
                    <a:lnTo>
                      <a:pt x="19" y="16"/>
                    </a:lnTo>
                    <a:lnTo>
                      <a:pt x="23" y="16"/>
                    </a:lnTo>
                    <a:lnTo>
                      <a:pt x="26" y="19"/>
                    </a:lnTo>
                    <a:lnTo>
                      <a:pt x="33" y="19"/>
                    </a:lnTo>
                    <a:lnTo>
                      <a:pt x="35" y="21"/>
                    </a:lnTo>
                    <a:lnTo>
                      <a:pt x="52" y="21"/>
                    </a:lnTo>
                    <a:lnTo>
                      <a:pt x="47" y="19"/>
                    </a:lnTo>
                    <a:lnTo>
                      <a:pt x="43" y="16"/>
                    </a:lnTo>
                    <a:lnTo>
                      <a:pt x="43" y="14"/>
                    </a:lnTo>
                    <a:lnTo>
                      <a:pt x="33" y="4"/>
                    </a:lnTo>
                    <a:lnTo>
                      <a:pt x="21"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4" name="Freeform 2100"/>
              <p:cNvSpPr>
                <a:spLocks/>
              </p:cNvSpPr>
              <p:nvPr/>
            </p:nvSpPr>
            <p:spPr bwMode="auto">
              <a:xfrm>
                <a:off x="5421" y="6866"/>
                <a:ext cx="111" cy="36"/>
              </a:xfrm>
              <a:custGeom>
                <a:avLst/>
                <a:gdLst/>
                <a:ahLst/>
                <a:cxnLst>
                  <a:cxn ang="0">
                    <a:pos x="28" y="0"/>
                  </a:cxn>
                  <a:cxn ang="0">
                    <a:pos x="0" y="14"/>
                  </a:cxn>
                  <a:cxn ang="0">
                    <a:pos x="0" y="19"/>
                  </a:cxn>
                  <a:cxn ang="0">
                    <a:pos x="2" y="21"/>
                  </a:cxn>
                  <a:cxn ang="0">
                    <a:pos x="12" y="26"/>
                  </a:cxn>
                  <a:cxn ang="0">
                    <a:pos x="16" y="26"/>
                  </a:cxn>
                  <a:cxn ang="0">
                    <a:pos x="21" y="28"/>
                  </a:cxn>
                  <a:cxn ang="0">
                    <a:pos x="28" y="28"/>
                  </a:cxn>
                  <a:cxn ang="0">
                    <a:pos x="36" y="31"/>
                  </a:cxn>
                  <a:cxn ang="0">
                    <a:pos x="40" y="31"/>
                  </a:cxn>
                  <a:cxn ang="0">
                    <a:pos x="48" y="33"/>
                  </a:cxn>
                  <a:cxn ang="0">
                    <a:pos x="72" y="33"/>
                  </a:cxn>
                  <a:cxn ang="0">
                    <a:pos x="76" y="36"/>
                  </a:cxn>
                  <a:cxn ang="0">
                    <a:pos x="110" y="36"/>
                  </a:cxn>
                  <a:cxn ang="0">
                    <a:pos x="96" y="26"/>
                  </a:cxn>
                  <a:cxn ang="0">
                    <a:pos x="83" y="7"/>
                  </a:cxn>
                  <a:cxn ang="0">
                    <a:pos x="64" y="7"/>
                  </a:cxn>
                  <a:cxn ang="0">
                    <a:pos x="38" y="2"/>
                  </a:cxn>
                  <a:cxn ang="0">
                    <a:pos x="28" y="0"/>
                  </a:cxn>
                </a:cxnLst>
                <a:rect l="0" t="0" r="r" b="b"/>
                <a:pathLst>
                  <a:path w="111" h="36">
                    <a:moveTo>
                      <a:pt x="28" y="0"/>
                    </a:moveTo>
                    <a:lnTo>
                      <a:pt x="0" y="14"/>
                    </a:lnTo>
                    <a:lnTo>
                      <a:pt x="0" y="19"/>
                    </a:lnTo>
                    <a:lnTo>
                      <a:pt x="2" y="21"/>
                    </a:lnTo>
                    <a:lnTo>
                      <a:pt x="12" y="26"/>
                    </a:lnTo>
                    <a:lnTo>
                      <a:pt x="16" y="26"/>
                    </a:lnTo>
                    <a:lnTo>
                      <a:pt x="21" y="28"/>
                    </a:lnTo>
                    <a:lnTo>
                      <a:pt x="28" y="28"/>
                    </a:lnTo>
                    <a:lnTo>
                      <a:pt x="36" y="31"/>
                    </a:lnTo>
                    <a:lnTo>
                      <a:pt x="40" y="31"/>
                    </a:lnTo>
                    <a:lnTo>
                      <a:pt x="48" y="33"/>
                    </a:lnTo>
                    <a:lnTo>
                      <a:pt x="72" y="33"/>
                    </a:lnTo>
                    <a:lnTo>
                      <a:pt x="76" y="36"/>
                    </a:lnTo>
                    <a:lnTo>
                      <a:pt x="110" y="36"/>
                    </a:lnTo>
                    <a:lnTo>
                      <a:pt x="96" y="26"/>
                    </a:lnTo>
                    <a:lnTo>
                      <a:pt x="83"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5" name="Freeform 2101"/>
              <p:cNvSpPr>
                <a:spLocks/>
              </p:cNvSpPr>
              <p:nvPr/>
            </p:nvSpPr>
            <p:spPr bwMode="auto">
              <a:xfrm>
                <a:off x="5311" y="6739"/>
                <a:ext cx="36" cy="7"/>
              </a:xfrm>
              <a:custGeom>
                <a:avLst/>
                <a:gdLst/>
                <a:ahLst/>
                <a:cxnLst>
                  <a:cxn ang="0">
                    <a:pos x="36" y="7"/>
                  </a:cxn>
                  <a:cxn ang="0">
                    <a:pos x="36" y="2"/>
                  </a:cxn>
                  <a:cxn ang="0">
                    <a:pos x="21" y="2"/>
                  </a:cxn>
                  <a:cxn ang="0">
                    <a:pos x="19" y="0"/>
                  </a:cxn>
                  <a:cxn ang="0">
                    <a:pos x="12" y="0"/>
                  </a:cxn>
                  <a:cxn ang="0">
                    <a:pos x="12" y="2"/>
                  </a:cxn>
                  <a:cxn ang="0">
                    <a:pos x="0" y="2"/>
                  </a:cxn>
                  <a:cxn ang="0">
                    <a:pos x="0" y="7"/>
                  </a:cxn>
                  <a:cxn ang="0">
                    <a:pos x="36" y="7"/>
                  </a:cxn>
                </a:cxnLst>
                <a:rect l="0" t="0" r="r" b="b"/>
                <a:pathLst>
                  <a:path w="36" h="7">
                    <a:moveTo>
                      <a:pt x="36" y="7"/>
                    </a:moveTo>
                    <a:lnTo>
                      <a:pt x="36" y="2"/>
                    </a:lnTo>
                    <a:lnTo>
                      <a:pt x="21" y="2"/>
                    </a:lnTo>
                    <a:lnTo>
                      <a:pt x="19" y="0"/>
                    </a:lnTo>
                    <a:lnTo>
                      <a:pt x="12" y="0"/>
                    </a:lnTo>
                    <a:lnTo>
                      <a:pt x="12" y="2"/>
                    </a:lnTo>
                    <a:lnTo>
                      <a:pt x="0" y="2"/>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6" name="Freeform 2102"/>
              <p:cNvSpPr>
                <a:spLocks/>
              </p:cNvSpPr>
              <p:nvPr/>
            </p:nvSpPr>
            <p:spPr bwMode="auto">
              <a:xfrm>
                <a:off x="5308" y="6756"/>
                <a:ext cx="39" cy="98"/>
              </a:xfrm>
              <a:custGeom>
                <a:avLst/>
                <a:gdLst/>
                <a:ahLst/>
                <a:cxnLst>
                  <a:cxn ang="0">
                    <a:pos x="28" y="86"/>
                  </a:cxn>
                  <a:cxn ang="0">
                    <a:pos x="0" y="83"/>
                  </a:cxn>
                  <a:cxn ang="0">
                    <a:pos x="0" y="98"/>
                  </a:cxn>
                  <a:cxn ang="0">
                    <a:pos x="2" y="88"/>
                  </a:cxn>
                  <a:cxn ang="0">
                    <a:pos x="38" y="88"/>
                  </a:cxn>
                  <a:cxn ang="0">
                    <a:pos x="36" y="71"/>
                  </a:cxn>
                  <a:cxn ang="0">
                    <a:pos x="33" y="50"/>
                  </a:cxn>
                  <a:cxn ang="0">
                    <a:pos x="33" y="4"/>
                  </a:cxn>
                  <a:cxn ang="0">
                    <a:pos x="38" y="0"/>
                  </a:cxn>
                  <a:cxn ang="0">
                    <a:pos x="28" y="0"/>
                  </a:cxn>
                  <a:cxn ang="0">
                    <a:pos x="28" y="86"/>
                  </a:cxn>
                </a:cxnLst>
                <a:rect l="0" t="0" r="r" b="b"/>
                <a:pathLst>
                  <a:path w="39" h="98">
                    <a:moveTo>
                      <a:pt x="28" y="86"/>
                    </a:moveTo>
                    <a:lnTo>
                      <a:pt x="0" y="83"/>
                    </a:lnTo>
                    <a:lnTo>
                      <a:pt x="0" y="98"/>
                    </a:lnTo>
                    <a:lnTo>
                      <a:pt x="2" y="88"/>
                    </a:lnTo>
                    <a:lnTo>
                      <a:pt x="38" y="88"/>
                    </a:lnTo>
                    <a:lnTo>
                      <a:pt x="36" y="71"/>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7" name="Freeform 2103"/>
              <p:cNvSpPr>
                <a:spLocks/>
              </p:cNvSpPr>
              <p:nvPr/>
            </p:nvSpPr>
            <p:spPr bwMode="auto">
              <a:xfrm>
                <a:off x="5304" y="6746"/>
                <a:ext cx="48" cy="110"/>
              </a:xfrm>
              <a:custGeom>
                <a:avLst/>
                <a:gdLst/>
                <a:ahLst/>
                <a:cxnLst>
                  <a:cxn ang="0">
                    <a:pos x="0" y="9"/>
                  </a:cxn>
                  <a:cxn ang="0">
                    <a:pos x="0" y="110"/>
                  </a:cxn>
                  <a:cxn ang="0">
                    <a:pos x="4" y="110"/>
                  </a:cxn>
                  <a:cxn ang="0">
                    <a:pos x="4" y="14"/>
                  </a:cxn>
                  <a:cxn ang="0">
                    <a:pos x="48" y="7"/>
                  </a:cxn>
                  <a:cxn ang="0">
                    <a:pos x="48" y="2"/>
                  </a:cxn>
                  <a:cxn ang="0">
                    <a:pos x="0" y="0"/>
                  </a:cxn>
                  <a:cxn ang="0">
                    <a:pos x="0" y="9"/>
                  </a:cxn>
                </a:cxnLst>
                <a:rect l="0" t="0" r="r" b="b"/>
                <a:pathLst>
                  <a:path w="48" h="110">
                    <a:moveTo>
                      <a:pt x="0" y="9"/>
                    </a:moveTo>
                    <a:lnTo>
                      <a:pt x="0" y="110"/>
                    </a:lnTo>
                    <a:lnTo>
                      <a:pt x="4" y="110"/>
                    </a:lnTo>
                    <a:lnTo>
                      <a:pt x="4" y="14"/>
                    </a:lnTo>
                    <a:lnTo>
                      <a:pt x="48" y="7"/>
                    </a:lnTo>
                    <a:lnTo>
                      <a:pt x="48" y="2"/>
                    </a:lnTo>
                    <a:lnTo>
                      <a:pt x="0"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8" name="Freeform 2104"/>
              <p:cNvSpPr>
                <a:spLocks/>
              </p:cNvSpPr>
              <p:nvPr/>
            </p:nvSpPr>
            <p:spPr bwMode="auto">
              <a:xfrm>
                <a:off x="5311" y="6758"/>
                <a:ext cx="41" cy="94"/>
              </a:xfrm>
              <a:custGeom>
                <a:avLst/>
                <a:gdLst/>
                <a:ahLst/>
                <a:cxnLst>
                  <a:cxn ang="0">
                    <a:pos x="33" y="31"/>
                  </a:cxn>
                  <a:cxn ang="0">
                    <a:pos x="36" y="19"/>
                  </a:cxn>
                  <a:cxn ang="0">
                    <a:pos x="40" y="0"/>
                  </a:cxn>
                  <a:cxn ang="0">
                    <a:pos x="31" y="2"/>
                  </a:cxn>
                  <a:cxn ang="0">
                    <a:pos x="31" y="86"/>
                  </a:cxn>
                  <a:cxn ang="0">
                    <a:pos x="23" y="86"/>
                  </a:cxn>
                  <a:cxn ang="0">
                    <a:pos x="2" y="83"/>
                  </a:cxn>
                  <a:cxn ang="0">
                    <a:pos x="0" y="91"/>
                  </a:cxn>
                  <a:cxn ang="0">
                    <a:pos x="36" y="93"/>
                  </a:cxn>
                  <a:cxn ang="0">
                    <a:pos x="33" y="79"/>
                  </a:cxn>
                  <a:cxn ang="0">
                    <a:pos x="33" y="31"/>
                  </a:cxn>
                </a:cxnLst>
                <a:rect l="0" t="0" r="r" b="b"/>
                <a:pathLst>
                  <a:path w="41" h="94">
                    <a:moveTo>
                      <a:pt x="33" y="31"/>
                    </a:moveTo>
                    <a:lnTo>
                      <a:pt x="36" y="19"/>
                    </a:lnTo>
                    <a:lnTo>
                      <a:pt x="40" y="0"/>
                    </a:lnTo>
                    <a:lnTo>
                      <a:pt x="31" y="2"/>
                    </a:lnTo>
                    <a:lnTo>
                      <a:pt x="31" y="86"/>
                    </a:lnTo>
                    <a:lnTo>
                      <a:pt x="23" y="86"/>
                    </a:lnTo>
                    <a:lnTo>
                      <a:pt x="2" y="83"/>
                    </a:lnTo>
                    <a:lnTo>
                      <a:pt x="0" y="91"/>
                    </a:lnTo>
                    <a:lnTo>
                      <a:pt x="36"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9" name="Freeform 2105"/>
              <p:cNvSpPr>
                <a:spLocks/>
              </p:cNvSpPr>
              <p:nvPr/>
            </p:nvSpPr>
            <p:spPr bwMode="auto">
              <a:xfrm>
                <a:off x="5320" y="6765"/>
                <a:ext cx="5" cy="10"/>
              </a:xfrm>
              <a:custGeom>
                <a:avLst/>
                <a:gdLst/>
                <a:ahLst/>
                <a:cxnLst>
                  <a:cxn ang="0">
                    <a:pos x="2" y="0"/>
                  </a:cxn>
                  <a:cxn ang="0">
                    <a:pos x="0" y="0"/>
                  </a:cxn>
                  <a:cxn ang="0">
                    <a:pos x="0" y="9"/>
                  </a:cxn>
                  <a:cxn ang="0">
                    <a:pos x="4" y="7"/>
                  </a:cxn>
                  <a:cxn ang="0">
                    <a:pos x="4" y="0"/>
                  </a:cxn>
                  <a:cxn ang="0">
                    <a:pos x="2" y="0"/>
                  </a:cxn>
                </a:cxnLst>
                <a:rect l="0" t="0" r="r" b="b"/>
                <a:pathLst>
                  <a:path w="5" h="10">
                    <a:moveTo>
                      <a:pt x="2" y="0"/>
                    </a:moveTo>
                    <a:lnTo>
                      <a:pt x="0" y="0"/>
                    </a:lnTo>
                    <a:lnTo>
                      <a:pt x="0" y="9"/>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0" name="Freeform 2106"/>
              <p:cNvSpPr>
                <a:spLocks/>
              </p:cNvSpPr>
              <p:nvPr/>
            </p:nvSpPr>
            <p:spPr bwMode="auto">
              <a:xfrm>
                <a:off x="5320" y="6787"/>
                <a:ext cx="5" cy="9"/>
              </a:xfrm>
              <a:custGeom>
                <a:avLst/>
                <a:gdLst/>
                <a:ahLst/>
                <a:cxnLst>
                  <a:cxn ang="0">
                    <a:pos x="2" y="0"/>
                  </a:cxn>
                  <a:cxn ang="0">
                    <a:pos x="0" y="0"/>
                  </a:cxn>
                  <a:cxn ang="0">
                    <a:pos x="0" y="9"/>
                  </a:cxn>
                  <a:cxn ang="0">
                    <a:pos x="4" y="7"/>
                  </a:cxn>
                  <a:cxn ang="0">
                    <a:pos x="4" y="0"/>
                  </a:cxn>
                  <a:cxn ang="0">
                    <a:pos x="2" y="0"/>
                  </a:cxn>
                </a:cxnLst>
                <a:rect l="0" t="0" r="r" b="b"/>
                <a:pathLst>
                  <a:path w="5" h="9">
                    <a:moveTo>
                      <a:pt x="2" y="0"/>
                    </a:moveTo>
                    <a:lnTo>
                      <a:pt x="0" y="0"/>
                    </a:lnTo>
                    <a:lnTo>
                      <a:pt x="0" y="9"/>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1" name="Freeform 2107"/>
              <p:cNvSpPr>
                <a:spLocks/>
              </p:cNvSpPr>
              <p:nvPr/>
            </p:nvSpPr>
            <p:spPr bwMode="auto">
              <a:xfrm>
                <a:off x="5318" y="6763"/>
                <a:ext cx="7" cy="12"/>
              </a:xfrm>
              <a:custGeom>
                <a:avLst/>
                <a:gdLst/>
                <a:ahLst/>
                <a:cxnLst>
                  <a:cxn ang="0">
                    <a:pos x="2" y="0"/>
                  </a:cxn>
                  <a:cxn ang="0">
                    <a:pos x="2" y="0"/>
                  </a:cxn>
                  <a:cxn ang="0">
                    <a:pos x="0" y="2"/>
                  </a:cxn>
                  <a:cxn ang="0">
                    <a:pos x="0" y="9"/>
                  </a:cxn>
                  <a:cxn ang="0">
                    <a:pos x="2" y="11"/>
                  </a:cxn>
                  <a:cxn ang="0">
                    <a:pos x="7" y="7"/>
                  </a:cxn>
                  <a:cxn ang="0">
                    <a:pos x="7" y="4"/>
                  </a:cxn>
                  <a:cxn ang="0">
                    <a:pos x="2" y="0"/>
                  </a:cxn>
                </a:cxnLst>
                <a:rect l="0" t="0" r="r" b="b"/>
                <a:pathLst>
                  <a:path w="7" h="12">
                    <a:moveTo>
                      <a:pt x="2" y="0"/>
                    </a:moveTo>
                    <a:lnTo>
                      <a:pt x="2" y="0"/>
                    </a:lnTo>
                    <a:lnTo>
                      <a:pt x="0" y="2"/>
                    </a:lnTo>
                    <a:lnTo>
                      <a:pt x="0" y="9"/>
                    </a:lnTo>
                    <a:lnTo>
                      <a:pt x="2" y="11"/>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2" name="Freeform 2108"/>
              <p:cNvSpPr>
                <a:spLocks/>
              </p:cNvSpPr>
              <p:nvPr/>
            </p:nvSpPr>
            <p:spPr bwMode="auto">
              <a:xfrm>
                <a:off x="5318" y="6784"/>
                <a:ext cx="7" cy="12"/>
              </a:xfrm>
              <a:custGeom>
                <a:avLst/>
                <a:gdLst/>
                <a:ahLst/>
                <a:cxnLst>
                  <a:cxn ang="0">
                    <a:pos x="2" y="0"/>
                  </a:cxn>
                  <a:cxn ang="0">
                    <a:pos x="2" y="0"/>
                  </a:cxn>
                  <a:cxn ang="0">
                    <a:pos x="0" y="2"/>
                  </a:cxn>
                  <a:cxn ang="0">
                    <a:pos x="0" y="9"/>
                  </a:cxn>
                  <a:cxn ang="0">
                    <a:pos x="2" y="11"/>
                  </a:cxn>
                  <a:cxn ang="0">
                    <a:pos x="7" y="7"/>
                  </a:cxn>
                  <a:cxn ang="0">
                    <a:pos x="7" y="4"/>
                  </a:cxn>
                  <a:cxn ang="0">
                    <a:pos x="2" y="0"/>
                  </a:cxn>
                </a:cxnLst>
                <a:rect l="0" t="0" r="r" b="b"/>
                <a:pathLst>
                  <a:path w="7" h="12">
                    <a:moveTo>
                      <a:pt x="2" y="0"/>
                    </a:moveTo>
                    <a:lnTo>
                      <a:pt x="2" y="0"/>
                    </a:lnTo>
                    <a:lnTo>
                      <a:pt x="0" y="2"/>
                    </a:lnTo>
                    <a:lnTo>
                      <a:pt x="0" y="9"/>
                    </a:lnTo>
                    <a:lnTo>
                      <a:pt x="2" y="11"/>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3" name="Freeform 2109"/>
              <p:cNvSpPr>
                <a:spLocks/>
              </p:cNvSpPr>
              <p:nvPr/>
            </p:nvSpPr>
            <p:spPr bwMode="auto">
              <a:xfrm>
                <a:off x="5311" y="6672"/>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4" name="Freeform 2110"/>
              <p:cNvSpPr>
                <a:spLocks/>
              </p:cNvSpPr>
              <p:nvPr/>
            </p:nvSpPr>
            <p:spPr bwMode="auto">
              <a:xfrm>
                <a:off x="5325" y="6669"/>
                <a:ext cx="7" cy="3"/>
              </a:xfrm>
              <a:custGeom>
                <a:avLst/>
                <a:gdLst/>
                <a:ahLst/>
                <a:cxnLst>
                  <a:cxn ang="0">
                    <a:pos x="2" y="0"/>
                  </a:cxn>
                  <a:cxn ang="0">
                    <a:pos x="2" y="0"/>
                  </a:cxn>
                  <a:cxn ang="0">
                    <a:pos x="0" y="2"/>
                  </a:cxn>
                  <a:cxn ang="0">
                    <a:pos x="7" y="2"/>
                  </a:cxn>
                  <a:cxn ang="0">
                    <a:pos x="2" y="0"/>
                  </a:cxn>
                </a:cxnLst>
                <a:rect l="0" t="0" r="r" b="b"/>
                <a:pathLst>
                  <a:path w="7" h="3">
                    <a:moveTo>
                      <a:pt x="2" y="0"/>
                    </a:moveTo>
                    <a:lnTo>
                      <a:pt x="2" y="0"/>
                    </a:lnTo>
                    <a:lnTo>
                      <a:pt x="0" y="2"/>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5" name="Freeform 2111"/>
              <p:cNvSpPr>
                <a:spLocks/>
              </p:cNvSpPr>
              <p:nvPr/>
            </p:nvSpPr>
            <p:spPr bwMode="auto">
              <a:xfrm>
                <a:off x="5340" y="6669"/>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6" name="Freeform 2112"/>
              <p:cNvSpPr>
                <a:spLocks/>
              </p:cNvSpPr>
              <p:nvPr/>
            </p:nvSpPr>
            <p:spPr bwMode="auto">
              <a:xfrm>
                <a:off x="5311" y="6672"/>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7" name="Freeform 2113"/>
              <p:cNvSpPr>
                <a:spLocks/>
              </p:cNvSpPr>
              <p:nvPr/>
            </p:nvSpPr>
            <p:spPr bwMode="auto">
              <a:xfrm>
                <a:off x="5325" y="6669"/>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8" name="Freeform 2114"/>
              <p:cNvSpPr>
                <a:spLocks/>
              </p:cNvSpPr>
              <p:nvPr/>
            </p:nvSpPr>
            <p:spPr bwMode="auto">
              <a:xfrm>
                <a:off x="5340" y="6669"/>
                <a:ext cx="7" cy="3"/>
              </a:xfrm>
              <a:custGeom>
                <a:avLst/>
                <a:gdLst/>
                <a:ahLst/>
                <a:cxnLst>
                  <a:cxn ang="0">
                    <a:pos x="2" y="0"/>
                  </a:cxn>
                  <a:cxn ang="0">
                    <a:pos x="2" y="0"/>
                  </a:cxn>
                  <a:cxn ang="0">
                    <a:pos x="0" y="2"/>
                  </a:cxn>
                  <a:cxn ang="0">
                    <a:pos x="7" y="2"/>
                  </a:cxn>
                  <a:cxn ang="0">
                    <a:pos x="2" y="0"/>
                  </a:cxn>
                </a:cxnLst>
                <a:rect l="0" t="0" r="r" b="b"/>
                <a:pathLst>
                  <a:path w="7" h="3">
                    <a:moveTo>
                      <a:pt x="2" y="0"/>
                    </a:moveTo>
                    <a:lnTo>
                      <a:pt x="2" y="0"/>
                    </a:lnTo>
                    <a:lnTo>
                      <a:pt x="0" y="2"/>
                    </a:lnTo>
                    <a:lnTo>
                      <a:pt x="7"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9" name="Freeform 2115"/>
              <p:cNvSpPr>
                <a:spLocks/>
              </p:cNvSpPr>
              <p:nvPr/>
            </p:nvSpPr>
            <p:spPr bwMode="auto">
              <a:xfrm>
                <a:off x="5313" y="6864"/>
                <a:ext cx="43" cy="14"/>
              </a:xfrm>
              <a:custGeom>
                <a:avLst/>
                <a:gdLst/>
                <a:ahLst/>
                <a:cxnLst>
                  <a:cxn ang="0">
                    <a:pos x="0" y="0"/>
                  </a:cxn>
                  <a:cxn ang="0">
                    <a:pos x="0" y="9"/>
                  </a:cxn>
                  <a:cxn ang="0">
                    <a:pos x="43" y="14"/>
                  </a:cxn>
                  <a:cxn ang="0">
                    <a:pos x="43" y="4"/>
                  </a:cxn>
                  <a:cxn ang="0">
                    <a:pos x="0" y="0"/>
                  </a:cxn>
                </a:cxnLst>
                <a:rect l="0" t="0" r="r" b="b"/>
                <a:pathLst>
                  <a:path w="43"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0" name="Freeform 2116"/>
              <p:cNvSpPr>
                <a:spLocks/>
              </p:cNvSpPr>
              <p:nvPr/>
            </p:nvSpPr>
            <p:spPr bwMode="auto">
              <a:xfrm>
                <a:off x="5524" y="6626"/>
                <a:ext cx="15" cy="170"/>
              </a:xfrm>
              <a:custGeom>
                <a:avLst/>
                <a:gdLst/>
                <a:ahLst/>
                <a:cxnLst>
                  <a:cxn ang="0">
                    <a:pos x="0" y="2"/>
                  </a:cxn>
                  <a:cxn ang="0">
                    <a:pos x="0" y="168"/>
                  </a:cxn>
                  <a:cxn ang="0">
                    <a:pos x="14" y="170"/>
                  </a:cxn>
                  <a:cxn ang="0">
                    <a:pos x="2" y="165"/>
                  </a:cxn>
                  <a:cxn ang="0">
                    <a:pos x="2" y="81"/>
                  </a:cxn>
                  <a:cxn ang="0">
                    <a:pos x="7" y="0"/>
                  </a:cxn>
                  <a:cxn ang="0">
                    <a:pos x="0" y="2"/>
                  </a:cxn>
                </a:cxnLst>
                <a:rect l="0" t="0" r="r" b="b"/>
                <a:pathLst>
                  <a:path w="15" h="170">
                    <a:moveTo>
                      <a:pt x="0" y="2"/>
                    </a:moveTo>
                    <a:lnTo>
                      <a:pt x="0" y="168"/>
                    </a:lnTo>
                    <a:lnTo>
                      <a:pt x="14" y="170"/>
                    </a:lnTo>
                    <a:lnTo>
                      <a:pt x="2" y="165"/>
                    </a:lnTo>
                    <a:lnTo>
                      <a:pt x="2" y="81"/>
                    </a:lnTo>
                    <a:lnTo>
                      <a:pt x="7" y="0"/>
                    </a:lnTo>
                    <a:lnTo>
                      <a:pt x="0"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1" name="Freeform 2117"/>
              <p:cNvSpPr>
                <a:spLocks/>
              </p:cNvSpPr>
              <p:nvPr/>
            </p:nvSpPr>
            <p:spPr bwMode="auto">
              <a:xfrm>
                <a:off x="5551" y="6804"/>
                <a:ext cx="72" cy="110"/>
              </a:xfrm>
              <a:custGeom>
                <a:avLst/>
                <a:gdLst/>
                <a:ahLst/>
                <a:cxnLst>
                  <a:cxn ang="0">
                    <a:pos x="72" y="103"/>
                  </a:cxn>
                  <a:cxn ang="0">
                    <a:pos x="72" y="64"/>
                  </a:cxn>
                  <a:cxn ang="0">
                    <a:pos x="69" y="52"/>
                  </a:cxn>
                  <a:cxn ang="0">
                    <a:pos x="69" y="40"/>
                  </a:cxn>
                  <a:cxn ang="0">
                    <a:pos x="64" y="16"/>
                  </a:cxn>
                  <a:cxn ang="0">
                    <a:pos x="62" y="2"/>
                  </a:cxn>
                  <a:cxn ang="0">
                    <a:pos x="36" y="0"/>
                  </a:cxn>
                  <a:cxn ang="0">
                    <a:pos x="35" y="0"/>
                  </a:cxn>
                  <a:cxn ang="0">
                    <a:pos x="9" y="2"/>
                  </a:cxn>
                  <a:cxn ang="0">
                    <a:pos x="4" y="23"/>
                  </a:cxn>
                  <a:cxn ang="0">
                    <a:pos x="0" y="74"/>
                  </a:cxn>
                  <a:cxn ang="0">
                    <a:pos x="0" y="103"/>
                  </a:cxn>
                  <a:cxn ang="0">
                    <a:pos x="40" y="110"/>
                  </a:cxn>
                  <a:cxn ang="0">
                    <a:pos x="72" y="103"/>
                  </a:cxn>
                </a:cxnLst>
                <a:rect l="0" t="0" r="r" b="b"/>
                <a:pathLst>
                  <a:path w="72" h="110">
                    <a:moveTo>
                      <a:pt x="72" y="103"/>
                    </a:moveTo>
                    <a:lnTo>
                      <a:pt x="72" y="64"/>
                    </a:lnTo>
                    <a:lnTo>
                      <a:pt x="69" y="52"/>
                    </a:lnTo>
                    <a:lnTo>
                      <a:pt x="69" y="40"/>
                    </a:lnTo>
                    <a:lnTo>
                      <a:pt x="64" y="16"/>
                    </a:lnTo>
                    <a:lnTo>
                      <a:pt x="62" y="2"/>
                    </a:lnTo>
                    <a:lnTo>
                      <a:pt x="36" y="0"/>
                    </a:lnTo>
                    <a:lnTo>
                      <a:pt x="35" y="0"/>
                    </a:lnTo>
                    <a:lnTo>
                      <a:pt x="9" y="2"/>
                    </a:lnTo>
                    <a:lnTo>
                      <a:pt x="4" y="23"/>
                    </a:lnTo>
                    <a:lnTo>
                      <a:pt x="0" y="74"/>
                    </a:lnTo>
                    <a:lnTo>
                      <a:pt x="0" y="103"/>
                    </a:lnTo>
                    <a:lnTo>
                      <a:pt x="40" y="110"/>
                    </a:lnTo>
                    <a:lnTo>
                      <a:pt x="72" y="103"/>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2" name="Freeform 2118"/>
              <p:cNvSpPr>
                <a:spLocks/>
              </p:cNvSpPr>
              <p:nvPr/>
            </p:nvSpPr>
            <p:spPr bwMode="auto">
              <a:xfrm>
                <a:off x="5551" y="6816"/>
                <a:ext cx="43" cy="86"/>
              </a:xfrm>
              <a:custGeom>
                <a:avLst/>
                <a:gdLst/>
                <a:ahLst/>
                <a:cxnLst>
                  <a:cxn ang="0">
                    <a:pos x="2" y="83"/>
                  </a:cxn>
                  <a:cxn ang="0">
                    <a:pos x="26" y="83"/>
                  </a:cxn>
                  <a:cxn ang="0">
                    <a:pos x="28" y="86"/>
                  </a:cxn>
                  <a:cxn ang="0">
                    <a:pos x="40" y="86"/>
                  </a:cxn>
                  <a:cxn ang="0">
                    <a:pos x="43" y="64"/>
                  </a:cxn>
                  <a:cxn ang="0">
                    <a:pos x="43" y="21"/>
                  </a:cxn>
                  <a:cxn ang="0">
                    <a:pos x="40" y="0"/>
                  </a:cxn>
                  <a:cxn ang="0">
                    <a:pos x="4" y="0"/>
                  </a:cxn>
                  <a:cxn ang="0">
                    <a:pos x="2" y="21"/>
                  </a:cxn>
                  <a:cxn ang="0">
                    <a:pos x="0" y="40"/>
                  </a:cxn>
                  <a:cxn ang="0">
                    <a:pos x="0" y="81"/>
                  </a:cxn>
                  <a:cxn ang="0">
                    <a:pos x="2" y="83"/>
                  </a:cxn>
                </a:cxnLst>
                <a:rect l="0" t="0" r="r" b="b"/>
                <a:pathLst>
                  <a:path w="43" h="86">
                    <a:moveTo>
                      <a:pt x="2" y="83"/>
                    </a:moveTo>
                    <a:lnTo>
                      <a:pt x="26" y="83"/>
                    </a:lnTo>
                    <a:lnTo>
                      <a:pt x="28" y="86"/>
                    </a:lnTo>
                    <a:lnTo>
                      <a:pt x="40" y="86"/>
                    </a:lnTo>
                    <a:lnTo>
                      <a:pt x="43" y="64"/>
                    </a:lnTo>
                    <a:lnTo>
                      <a:pt x="43" y="21"/>
                    </a:lnTo>
                    <a:lnTo>
                      <a:pt x="40" y="0"/>
                    </a:lnTo>
                    <a:lnTo>
                      <a:pt x="4" y="0"/>
                    </a:lnTo>
                    <a:lnTo>
                      <a:pt x="2" y="21"/>
                    </a:lnTo>
                    <a:lnTo>
                      <a:pt x="0" y="40"/>
                    </a:lnTo>
                    <a:lnTo>
                      <a:pt x="0" y="81"/>
                    </a:lnTo>
                    <a:lnTo>
                      <a:pt x="2" y="8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3" name="Freeform 2119"/>
              <p:cNvSpPr>
                <a:spLocks/>
              </p:cNvSpPr>
              <p:nvPr/>
            </p:nvSpPr>
            <p:spPr bwMode="auto">
              <a:xfrm>
                <a:off x="5551" y="6816"/>
                <a:ext cx="41" cy="81"/>
              </a:xfrm>
              <a:custGeom>
                <a:avLst/>
                <a:gdLst/>
                <a:ahLst/>
                <a:cxnLst>
                  <a:cxn ang="0">
                    <a:pos x="7" y="0"/>
                  </a:cxn>
                  <a:cxn ang="0">
                    <a:pos x="7" y="0"/>
                  </a:cxn>
                  <a:cxn ang="0">
                    <a:pos x="2" y="21"/>
                  </a:cxn>
                  <a:cxn ang="0">
                    <a:pos x="0" y="38"/>
                  </a:cxn>
                  <a:cxn ang="0">
                    <a:pos x="0" y="76"/>
                  </a:cxn>
                  <a:cxn ang="0">
                    <a:pos x="4" y="79"/>
                  </a:cxn>
                  <a:cxn ang="0">
                    <a:pos x="31" y="79"/>
                  </a:cxn>
                  <a:cxn ang="0">
                    <a:pos x="36" y="81"/>
                  </a:cxn>
                  <a:cxn ang="0">
                    <a:pos x="40" y="81"/>
                  </a:cxn>
                  <a:cxn ang="0">
                    <a:pos x="40" y="0"/>
                  </a:cxn>
                  <a:cxn ang="0">
                    <a:pos x="7" y="0"/>
                  </a:cxn>
                </a:cxnLst>
                <a:rect l="0" t="0" r="r" b="b"/>
                <a:pathLst>
                  <a:path w="41" h="81">
                    <a:moveTo>
                      <a:pt x="7" y="0"/>
                    </a:moveTo>
                    <a:lnTo>
                      <a:pt x="7" y="0"/>
                    </a:lnTo>
                    <a:lnTo>
                      <a:pt x="2" y="21"/>
                    </a:lnTo>
                    <a:lnTo>
                      <a:pt x="0" y="38"/>
                    </a:lnTo>
                    <a:lnTo>
                      <a:pt x="0" y="76"/>
                    </a:lnTo>
                    <a:lnTo>
                      <a:pt x="4" y="79"/>
                    </a:lnTo>
                    <a:lnTo>
                      <a:pt x="31" y="79"/>
                    </a:lnTo>
                    <a:lnTo>
                      <a:pt x="36" y="81"/>
                    </a:lnTo>
                    <a:lnTo>
                      <a:pt x="40" y="8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4" name="Freeform 2120"/>
              <p:cNvSpPr>
                <a:spLocks/>
              </p:cNvSpPr>
              <p:nvPr/>
            </p:nvSpPr>
            <p:spPr bwMode="auto">
              <a:xfrm>
                <a:off x="5551" y="6816"/>
                <a:ext cx="41" cy="74"/>
              </a:xfrm>
              <a:custGeom>
                <a:avLst/>
                <a:gdLst/>
                <a:ahLst/>
                <a:cxnLst>
                  <a:cxn ang="0">
                    <a:pos x="38" y="0"/>
                  </a:cxn>
                  <a:cxn ang="0">
                    <a:pos x="7" y="0"/>
                  </a:cxn>
                  <a:cxn ang="0">
                    <a:pos x="2" y="19"/>
                  </a:cxn>
                  <a:cxn ang="0">
                    <a:pos x="2" y="36"/>
                  </a:cxn>
                  <a:cxn ang="0">
                    <a:pos x="0" y="52"/>
                  </a:cxn>
                  <a:cxn ang="0">
                    <a:pos x="0" y="71"/>
                  </a:cxn>
                  <a:cxn ang="0">
                    <a:pos x="4" y="71"/>
                  </a:cxn>
                  <a:cxn ang="0">
                    <a:pos x="9" y="74"/>
                  </a:cxn>
                  <a:cxn ang="0">
                    <a:pos x="38" y="74"/>
                  </a:cxn>
                  <a:cxn ang="0">
                    <a:pos x="40" y="57"/>
                  </a:cxn>
                  <a:cxn ang="0">
                    <a:pos x="40" y="19"/>
                  </a:cxn>
                  <a:cxn ang="0">
                    <a:pos x="38" y="0"/>
                  </a:cxn>
                </a:cxnLst>
                <a:rect l="0" t="0" r="r" b="b"/>
                <a:pathLst>
                  <a:path w="41" h="74">
                    <a:moveTo>
                      <a:pt x="38" y="0"/>
                    </a:moveTo>
                    <a:lnTo>
                      <a:pt x="7" y="0"/>
                    </a:lnTo>
                    <a:lnTo>
                      <a:pt x="2" y="19"/>
                    </a:lnTo>
                    <a:lnTo>
                      <a:pt x="2" y="36"/>
                    </a:lnTo>
                    <a:lnTo>
                      <a:pt x="0" y="52"/>
                    </a:lnTo>
                    <a:lnTo>
                      <a:pt x="0" y="71"/>
                    </a:lnTo>
                    <a:lnTo>
                      <a:pt x="4" y="71"/>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5" name="Freeform 2121"/>
              <p:cNvSpPr>
                <a:spLocks/>
              </p:cNvSpPr>
              <p:nvPr/>
            </p:nvSpPr>
            <p:spPr bwMode="auto">
              <a:xfrm>
                <a:off x="5553" y="6816"/>
                <a:ext cx="39" cy="69"/>
              </a:xfrm>
              <a:custGeom>
                <a:avLst/>
                <a:gdLst/>
                <a:ahLst/>
                <a:cxnLst>
                  <a:cxn ang="0">
                    <a:pos x="4" y="0"/>
                  </a:cxn>
                  <a:cxn ang="0">
                    <a:pos x="4" y="0"/>
                  </a:cxn>
                  <a:cxn ang="0">
                    <a:pos x="0" y="19"/>
                  </a:cxn>
                  <a:cxn ang="0">
                    <a:pos x="0" y="67"/>
                  </a:cxn>
                  <a:cxn ang="0">
                    <a:pos x="2" y="67"/>
                  </a:cxn>
                  <a:cxn ang="0">
                    <a:pos x="7" y="69"/>
                  </a:cxn>
                  <a:cxn ang="0">
                    <a:pos x="36" y="69"/>
                  </a:cxn>
                  <a:cxn ang="0">
                    <a:pos x="36" y="52"/>
                  </a:cxn>
                  <a:cxn ang="0">
                    <a:pos x="38" y="36"/>
                  </a:cxn>
                  <a:cxn ang="0">
                    <a:pos x="36" y="19"/>
                  </a:cxn>
                  <a:cxn ang="0">
                    <a:pos x="36" y="0"/>
                  </a:cxn>
                  <a:cxn ang="0">
                    <a:pos x="4" y="0"/>
                  </a:cxn>
                </a:cxnLst>
                <a:rect l="0" t="0" r="r" b="b"/>
                <a:pathLst>
                  <a:path w="39" h="69">
                    <a:moveTo>
                      <a:pt x="4" y="0"/>
                    </a:moveTo>
                    <a:lnTo>
                      <a:pt x="4" y="0"/>
                    </a:lnTo>
                    <a:lnTo>
                      <a:pt x="0" y="19"/>
                    </a:lnTo>
                    <a:lnTo>
                      <a:pt x="0" y="67"/>
                    </a:lnTo>
                    <a:lnTo>
                      <a:pt x="2" y="67"/>
                    </a:lnTo>
                    <a:lnTo>
                      <a:pt x="7" y="69"/>
                    </a:lnTo>
                    <a:lnTo>
                      <a:pt x="36" y="69"/>
                    </a:lnTo>
                    <a:lnTo>
                      <a:pt x="36" y="52"/>
                    </a:lnTo>
                    <a:lnTo>
                      <a:pt x="38" y="36"/>
                    </a:lnTo>
                    <a:lnTo>
                      <a:pt x="36" y="19"/>
                    </a:lnTo>
                    <a:lnTo>
                      <a:pt x="36"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6" name="Freeform 2122"/>
              <p:cNvSpPr>
                <a:spLocks/>
              </p:cNvSpPr>
              <p:nvPr/>
            </p:nvSpPr>
            <p:spPr bwMode="auto">
              <a:xfrm>
                <a:off x="5553" y="6816"/>
                <a:ext cx="36" cy="64"/>
              </a:xfrm>
              <a:custGeom>
                <a:avLst/>
                <a:gdLst/>
                <a:ahLst/>
                <a:cxnLst>
                  <a:cxn ang="0">
                    <a:pos x="36" y="64"/>
                  </a:cxn>
                  <a:cxn ang="0">
                    <a:pos x="36" y="0"/>
                  </a:cxn>
                  <a:cxn ang="0">
                    <a:pos x="4" y="0"/>
                  </a:cxn>
                  <a:cxn ang="0">
                    <a:pos x="2" y="16"/>
                  </a:cxn>
                  <a:cxn ang="0">
                    <a:pos x="0" y="31"/>
                  </a:cxn>
                  <a:cxn ang="0">
                    <a:pos x="0" y="62"/>
                  </a:cxn>
                  <a:cxn ang="0">
                    <a:pos x="4" y="62"/>
                  </a:cxn>
                  <a:cxn ang="0">
                    <a:pos x="7" y="64"/>
                  </a:cxn>
                  <a:cxn ang="0">
                    <a:pos x="36" y="64"/>
                  </a:cxn>
                </a:cxnLst>
                <a:rect l="0" t="0" r="r" b="b"/>
                <a:pathLst>
                  <a:path w="36" h="64">
                    <a:moveTo>
                      <a:pt x="36" y="64"/>
                    </a:moveTo>
                    <a:lnTo>
                      <a:pt x="36" y="0"/>
                    </a:lnTo>
                    <a:lnTo>
                      <a:pt x="4" y="0"/>
                    </a:lnTo>
                    <a:lnTo>
                      <a:pt x="2" y="16"/>
                    </a:lnTo>
                    <a:lnTo>
                      <a:pt x="0" y="31"/>
                    </a:lnTo>
                    <a:lnTo>
                      <a:pt x="0" y="62"/>
                    </a:lnTo>
                    <a:lnTo>
                      <a:pt x="4" y="62"/>
                    </a:lnTo>
                    <a:lnTo>
                      <a:pt x="7" y="64"/>
                    </a:lnTo>
                    <a:lnTo>
                      <a:pt x="36"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7" name="Freeform 2123"/>
              <p:cNvSpPr>
                <a:spLocks/>
              </p:cNvSpPr>
              <p:nvPr/>
            </p:nvSpPr>
            <p:spPr bwMode="auto">
              <a:xfrm>
                <a:off x="5553" y="6816"/>
                <a:ext cx="34" cy="60"/>
              </a:xfrm>
              <a:custGeom>
                <a:avLst/>
                <a:gdLst/>
                <a:ahLst/>
                <a:cxnLst>
                  <a:cxn ang="0">
                    <a:pos x="33" y="0"/>
                  </a:cxn>
                  <a:cxn ang="0">
                    <a:pos x="4" y="0"/>
                  </a:cxn>
                  <a:cxn ang="0">
                    <a:pos x="2" y="16"/>
                  </a:cxn>
                  <a:cxn ang="0">
                    <a:pos x="0" y="28"/>
                  </a:cxn>
                  <a:cxn ang="0">
                    <a:pos x="0" y="57"/>
                  </a:cxn>
                  <a:cxn ang="0">
                    <a:pos x="11" y="57"/>
                  </a:cxn>
                  <a:cxn ang="0">
                    <a:pos x="16" y="60"/>
                  </a:cxn>
                  <a:cxn ang="0">
                    <a:pos x="33" y="60"/>
                  </a:cxn>
                  <a:cxn ang="0">
                    <a:pos x="33" y="0"/>
                  </a:cxn>
                </a:cxnLst>
                <a:rect l="0" t="0" r="r" b="b"/>
                <a:pathLst>
                  <a:path w="34" h="60">
                    <a:moveTo>
                      <a:pt x="33" y="0"/>
                    </a:moveTo>
                    <a:lnTo>
                      <a:pt x="4" y="0"/>
                    </a:lnTo>
                    <a:lnTo>
                      <a:pt x="2" y="16"/>
                    </a:lnTo>
                    <a:lnTo>
                      <a:pt x="0" y="28"/>
                    </a:lnTo>
                    <a:lnTo>
                      <a:pt x="0" y="57"/>
                    </a:lnTo>
                    <a:lnTo>
                      <a:pt x="11" y="57"/>
                    </a:lnTo>
                    <a:lnTo>
                      <a:pt x="16" y="60"/>
                    </a:lnTo>
                    <a:lnTo>
                      <a:pt x="33" y="60"/>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8" name="Freeform 2124"/>
              <p:cNvSpPr>
                <a:spLocks/>
              </p:cNvSpPr>
              <p:nvPr/>
            </p:nvSpPr>
            <p:spPr bwMode="auto">
              <a:xfrm>
                <a:off x="5553" y="6816"/>
                <a:ext cx="34" cy="55"/>
              </a:xfrm>
              <a:custGeom>
                <a:avLst/>
                <a:gdLst/>
                <a:ahLst/>
                <a:cxnLst>
                  <a:cxn ang="0">
                    <a:pos x="33" y="0"/>
                  </a:cxn>
                  <a:cxn ang="0">
                    <a:pos x="4" y="0"/>
                  </a:cxn>
                  <a:cxn ang="0">
                    <a:pos x="2" y="14"/>
                  </a:cxn>
                  <a:cxn ang="0">
                    <a:pos x="0" y="26"/>
                  </a:cxn>
                  <a:cxn ang="0">
                    <a:pos x="0" y="52"/>
                  </a:cxn>
                  <a:cxn ang="0">
                    <a:pos x="7" y="52"/>
                  </a:cxn>
                  <a:cxn ang="0">
                    <a:pos x="11" y="55"/>
                  </a:cxn>
                  <a:cxn ang="0">
                    <a:pos x="33" y="55"/>
                  </a:cxn>
                  <a:cxn ang="0">
                    <a:pos x="33" y="0"/>
                  </a:cxn>
                </a:cxnLst>
                <a:rect l="0" t="0" r="r" b="b"/>
                <a:pathLst>
                  <a:path w="34" h="55">
                    <a:moveTo>
                      <a:pt x="33" y="0"/>
                    </a:moveTo>
                    <a:lnTo>
                      <a:pt x="4" y="0"/>
                    </a:lnTo>
                    <a:lnTo>
                      <a:pt x="2" y="14"/>
                    </a:lnTo>
                    <a:lnTo>
                      <a:pt x="0" y="26"/>
                    </a:lnTo>
                    <a:lnTo>
                      <a:pt x="0" y="52"/>
                    </a:lnTo>
                    <a:lnTo>
                      <a:pt x="7" y="52"/>
                    </a:lnTo>
                    <a:lnTo>
                      <a:pt x="11"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9" name="Freeform 2125"/>
              <p:cNvSpPr>
                <a:spLocks/>
              </p:cNvSpPr>
              <p:nvPr/>
            </p:nvSpPr>
            <p:spPr bwMode="auto">
              <a:xfrm>
                <a:off x="5556" y="6816"/>
                <a:ext cx="31" cy="50"/>
              </a:xfrm>
              <a:custGeom>
                <a:avLst/>
                <a:gdLst/>
                <a:ahLst/>
                <a:cxnLst>
                  <a:cxn ang="0">
                    <a:pos x="2" y="0"/>
                  </a:cxn>
                  <a:cxn ang="0">
                    <a:pos x="2" y="0"/>
                  </a:cxn>
                  <a:cxn ang="0">
                    <a:pos x="0" y="11"/>
                  </a:cxn>
                  <a:cxn ang="0">
                    <a:pos x="0" y="47"/>
                  </a:cxn>
                  <a:cxn ang="0">
                    <a:pos x="14" y="47"/>
                  </a:cxn>
                  <a:cxn ang="0">
                    <a:pos x="16" y="50"/>
                  </a:cxn>
                  <a:cxn ang="0">
                    <a:pos x="28" y="50"/>
                  </a:cxn>
                  <a:cxn ang="0">
                    <a:pos x="31" y="38"/>
                  </a:cxn>
                  <a:cxn ang="0">
                    <a:pos x="31" y="11"/>
                  </a:cxn>
                  <a:cxn ang="0">
                    <a:pos x="28" y="0"/>
                  </a:cxn>
                  <a:cxn ang="0">
                    <a:pos x="2" y="0"/>
                  </a:cxn>
                </a:cxnLst>
                <a:rect l="0" t="0" r="r" b="b"/>
                <a:pathLst>
                  <a:path w="31" h="50">
                    <a:moveTo>
                      <a:pt x="2" y="0"/>
                    </a:moveTo>
                    <a:lnTo>
                      <a:pt x="2" y="0"/>
                    </a:lnTo>
                    <a:lnTo>
                      <a:pt x="0" y="11"/>
                    </a:lnTo>
                    <a:lnTo>
                      <a:pt x="0" y="47"/>
                    </a:lnTo>
                    <a:lnTo>
                      <a:pt x="14" y="47"/>
                    </a:lnTo>
                    <a:lnTo>
                      <a:pt x="16" y="50"/>
                    </a:lnTo>
                    <a:lnTo>
                      <a:pt x="28" y="50"/>
                    </a:lnTo>
                    <a:lnTo>
                      <a:pt x="31" y="38"/>
                    </a:lnTo>
                    <a:lnTo>
                      <a:pt x="31" y="11"/>
                    </a:lnTo>
                    <a:lnTo>
                      <a:pt x="28"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0" name="Freeform 2126"/>
              <p:cNvSpPr>
                <a:spLocks/>
              </p:cNvSpPr>
              <p:nvPr/>
            </p:nvSpPr>
            <p:spPr bwMode="auto">
              <a:xfrm>
                <a:off x="5556" y="6816"/>
                <a:ext cx="28" cy="43"/>
              </a:xfrm>
              <a:custGeom>
                <a:avLst/>
                <a:gdLst/>
                <a:ahLst/>
                <a:cxnLst>
                  <a:cxn ang="0">
                    <a:pos x="2" y="0"/>
                  </a:cxn>
                  <a:cxn ang="0">
                    <a:pos x="2" y="0"/>
                  </a:cxn>
                  <a:cxn ang="0">
                    <a:pos x="0" y="11"/>
                  </a:cxn>
                  <a:cxn ang="0">
                    <a:pos x="0" y="43"/>
                  </a:cxn>
                  <a:cxn ang="0">
                    <a:pos x="28" y="43"/>
                  </a:cxn>
                  <a:cxn ang="0">
                    <a:pos x="28" y="0"/>
                  </a:cxn>
                  <a:cxn ang="0">
                    <a:pos x="2" y="0"/>
                  </a:cxn>
                </a:cxnLst>
                <a:rect l="0" t="0" r="r" b="b"/>
                <a:pathLst>
                  <a:path w="28" h="43">
                    <a:moveTo>
                      <a:pt x="2" y="0"/>
                    </a:moveTo>
                    <a:lnTo>
                      <a:pt x="2" y="0"/>
                    </a:lnTo>
                    <a:lnTo>
                      <a:pt x="0" y="11"/>
                    </a:lnTo>
                    <a:lnTo>
                      <a:pt x="0" y="43"/>
                    </a:lnTo>
                    <a:lnTo>
                      <a:pt x="28" y="43"/>
                    </a:lnTo>
                    <a:lnTo>
                      <a:pt x="28"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1" name="Freeform 2127"/>
              <p:cNvSpPr>
                <a:spLocks/>
              </p:cNvSpPr>
              <p:nvPr/>
            </p:nvSpPr>
            <p:spPr bwMode="auto">
              <a:xfrm>
                <a:off x="5556" y="6816"/>
                <a:ext cx="28" cy="38"/>
              </a:xfrm>
              <a:custGeom>
                <a:avLst/>
                <a:gdLst/>
                <a:ahLst/>
                <a:cxnLst>
                  <a:cxn ang="0">
                    <a:pos x="2" y="0"/>
                  </a:cxn>
                  <a:cxn ang="0">
                    <a:pos x="2" y="0"/>
                  </a:cxn>
                  <a:cxn ang="0">
                    <a:pos x="0" y="9"/>
                  </a:cxn>
                  <a:cxn ang="0">
                    <a:pos x="0" y="38"/>
                  </a:cxn>
                  <a:cxn ang="0">
                    <a:pos x="26" y="38"/>
                  </a:cxn>
                  <a:cxn ang="0">
                    <a:pos x="28" y="28"/>
                  </a:cxn>
                  <a:cxn ang="0">
                    <a:pos x="28" y="9"/>
                  </a:cxn>
                  <a:cxn ang="0">
                    <a:pos x="26" y="0"/>
                  </a:cxn>
                  <a:cxn ang="0">
                    <a:pos x="2" y="0"/>
                  </a:cxn>
                </a:cxnLst>
                <a:rect l="0" t="0" r="r" b="b"/>
                <a:pathLst>
                  <a:path w="28" h="38">
                    <a:moveTo>
                      <a:pt x="2" y="0"/>
                    </a:moveTo>
                    <a:lnTo>
                      <a:pt x="2" y="0"/>
                    </a:lnTo>
                    <a:lnTo>
                      <a:pt x="0" y="9"/>
                    </a:lnTo>
                    <a:lnTo>
                      <a:pt x="0" y="38"/>
                    </a:lnTo>
                    <a:lnTo>
                      <a:pt x="26" y="38"/>
                    </a:lnTo>
                    <a:lnTo>
                      <a:pt x="28" y="28"/>
                    </a:lnTo>
                    <a:lnTo>
                      <a:pt x="28" y="9"/>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2" name="Freeform 2128"/>
              <p:cNvSpPr>
                <a:spLocks/>
              </p:cNvSpPr>
              <p:nvPr/>
            </p:nvSpPr>
            <p:spPr bwMode="auto">
              <a:xfrm>
                <a:off x="5556" y="6816"/>
                <a:ext cx="26" cy="33"/>
              </a:xfrm>
              <a:custGeom>
                <a:avLst/>
                <a:gdLst/>
                <a:ahLst/>
                <a:cxnLst>
                  <a:cxn ang="0">
                    <a:pos x="26" y="33"/>
                  </a:cxn>
                  <a:cxn ang="0">
                    <a:pos x="26" y="0"/>
                  </a:cxn>
                  <a:cxn ang="0">
                    <a:pos x="4" y="0"/>
                  </a:cxn>
                  <a:cxn ang="0">
                    <a:pos x="2" y="9"/>
                  </a:cxn>
                  <a:cxn ang="0">
                    <a:pos x="0" y="16"/>
                  </a:cxn>
                  <a:cxn ang="0">
                    <a:pos x="0" y="33"/>
                  </a:cxn>
                  <a:cxn ang="0">
                    <a:pos x="26" y="33"/>
                  </a:cxn>
                </a:cxnLst>
                <a:rect l="0" t="0" r="r" b="b"/>
                <a:pathLst>
                  <a:path w="26" h="33">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3" name="Freeform 2129"/>
              <p:cNvSpPr>
                <a:spLocks/>
              </p:cNvSpPr>
              <p:nvPr/>
            </p:nvSpPr>
            <p:spPr bwMode="auto">
              <a:xfrm>
                <a:off x="5556" y="6816"/>
                <a:ext cx="26" cy="28"/>
              </a:xfrm>
              <a:custGeom>
                <a:avLst/>
                <a:gdLst/>
                <a:ahLst/>
                <a:cxnLst>
                  <a:cxn ang="0">
                    <a:pos x="4" y="0"/>
                  </a:cxn>
                  <a:cxn ang="0">
                    <a:pos x="4" y="0"/>
                  </a:cxn>
                  <a:cxn ang="0">
                    <a:pos x="0" y="14"/>
                  </a:cxn>
                  <a:cxn ang="0">
                    <a:pos x="0" y="28"/>
                  </a:cxn>
                  <a:cxn ang="0">
                    <a:pos x="26" y="28"/>
                  </a:cxn>
                  <a:cxn ang="0">
                    <a:pos x="26" y="0"/>
                  </a:cxn>
                  <a:cxn ang="0">
                    <a:pos x="4" y="0"/>
                  </a:cxn>
                </a:cxnLst>
                <a:rect l="0" t="0" r="r" b="b"/>
                <a:pathLst>
                  <a:path w="26" h="28">
                    <a:moveTo>
                      <a:pt x="4" y="0"/>
                    </a:moveTo>
                    <a:lnTo>
                      <a:pt x="4" y="0"/>
                    </a:lnTo>
                    <a:lnTo>
                      <a:pt x="0" y="14"/>
                    </a:lnTo>
                    <a:lnTo>
                      <a:pt x="0" y="28"/>
                    </a:lnTo>
                    <a:lnTo>
                      <a:pt x="26" y="28"/>
                    </a:lnTo>
                    <a:lnTo>
                      <a:pt x="26" y="0"/>
                    </a:lnTo>
                    <a:lnTo>
                      <a:pt x="4"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4" name="Freeform 2130"/>
              <p:cNvSpPr>
                <a:spLocks/>
              </p:cNvSpPr>
              <p:nvPr/>
            </p:nvSpPr>
            <p:spPr bwMode="auto">
              <a:xfrm>
                <a:off x="5558" y="6806"/>
                <a:ext cx="34" cy="10"/>
              </a:xfrm>
              <a:custGeom>
                <a:avLst/>
                <a:gdLst/>
                <a:ahLst/>
                <a:cxnLst>
                  <a:cxn ang="0">
                    <a:pos x="28" y="7"/>
                  </a:cxn>
                  <a:cxn ang="0">
                    <a:pos x="33" y="9"/>
                  </a:cxn>
                  <a:cxn ang="0">
                    <a:pos x="33" y="2"/>
                  </a:cxn>
                  <a:cxn ang="0">
                    <a:pos x="19" y="0"/>
                  </a:cxn>
                  <a:cxn ang="0">
                    <a:pos x="0" y="0"/>
                  </a:cxn>
                  <a:cxn ang="0">
                    <a:pos x="0" y="7"/>
                  </a:cxn>
                  <a:cxn ang="0">
                    <a:pos x="28" y="7"/>
                  </a:cxn>
                </a:cxnLst>
                <a:rect l="0" t="0" r="r" b="b"/>
                <a:pathLst>
                  <a:path w="34" h="10">
                    <a:moveTo>
                      <a:pt x="28" y="7"/>
                    </a:moveTo>
                    <a:lnTo>
                      <a:pt x="33" y="9"/>
                    </a:lnTo>
                    <a:lnTo>
                      <a:pt x="33" y="2"/>
                    </a:lnTo>
                    <a:lnTo>
                      <a:pt x="19" y="0"/>
                    </a:lnTo>
                    <a:lnTo>
                      <a:pt x="0" y="0"/>
                    </a:lnTo>
                    <a:lnTo>
                      <a:pt x="0" y="7"/>
                    </a:lnTo>
                    <a:lnTo>
                      <a:pt x="28"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5" name="Freeform 2131"/>
              <p:cNvSpPr>
                <a:spLocks/>
              </p:cNvSpPr>
              <p:nvPr/>
            </p:nvSpPr>
            <p:spPr bwMode="auto">
              <a:xfrm>
                <a:off x="5551" y="6900"/>
                <a:ext cx="41" cy="14"/>
              </a:xfrm>
              <a:custGeom>
                <a:avLst/>
                <a:gdLst/>
                <a:ahLst/>
                <a:cxnLst>
                  <a:cxn ang="0">
                    <a:pos x="0" y="0"/>
                  </a:cxn>
                  <a:cxn ang="0">
                    <a:pos x="0" y="7"/>
                  </a:cxn>
                  <a:cxn ang="0">
                    <a:pos x="40" y="14"/>
                  </a:cxn>
                  <a:cxn ang="0">
                    <a:pos x="40" y="4"/>
                  </a:cxn>
                  <a:cxn ang="0">
                    <a:pos x="0" y="0"/>
                  </a:cxn>
                </a:cxnLst>
                <a:rect l="0" t="0" r="r" b="b"/>
                <a:pathLst>
                  <a:path w="41"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6" name="Freeform 2132"/>
              <p:cNvSpPr>
                <a:spLocks/>
              </p:cNvSpPr>
              <p:nvPr/>
            </p:nvSpPr>
            <p:spPr bwMode="auto">
              <a:xfrm>
                <a:off x="5563" y="6904"/>
                <a:ext cx="17" cy="3"/>
              </a:xfrm>
              <a:custGeom>
                <a:avLst/>
                <a:gdLst/>
                <a:ahLst/>
                <a:cxnLst>
                  <a:cxn ang="0">
                    <a:pos x="9" y="0"/>
                  </a:cxn>
                  <a:cxn ang="0">
                    <a:pos x="0" y="0"/>
                  </a:cxn>
                  <a:cxn ang="0">
                    <a:pos x="0" y="2"/>
                  </a:cxn>
                  <a:cxn ang="0">
                    <a:pos x="16" y="2"/>
                  </a:cxn>
                  <a:cxn ang="0">
                    <a:pos x="16" y="0"/>
                  </a:cxn>
                  <a:cxn ang="0">
                    <a:pos x="9" y="0"/>
                  </a:cxn>
                </a:cxnLst>
                <a:rect l="0" t="0" r="r" b="b"/>
                <a:pathLst>
                  <a:path w="17" h="3">
                    <a:moveTo>
                      <a:pt x="9" y="0"/>
                    </a:moveTo>
                    <a:lnTo>
                      <a:pt x="0" y="0"/>
                    </a:lnTo>
                    <a:lnTo>
                      <a:pt x="0"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7" name="Freeform 2133"/>
              <p:cNvSpPr>
                <a:spLocks/>
              </p:cNvSpPr>
              <p:nvPr/>
            </p:nvSpPr>
            <p:spPr bwMode="auto">
              <a:xfrm>
                <a:off x="5563" y="6904"/>
                <a:ext cx="12" cy="3"/>
              </a:xfrm>
              <a:custGeom>
                <a:avLst/>
                <a:gdLst/>
                <a:ahLst/>
                <a:cxnLst>
                  <a:cxn ang="0">
                    <a:pos x="7" y="0"/>
                  </a:cxn>
                  <a:cxn ang="0">
                    <a:pos x="0" y="0"/>
                  </a:cxn>
                  <a:cxn ang="0">
                    <a:pos x="0" y="2"/>
                  </a:cxn>
                  <a:cxn ang="0">
                    <a:pos x="11" y="2"/>
                  </a:cxn>
                  <a:cxn ang="0">
                    <a:pos x="11" y="0"/>
                  </a:cxn>
                  <a:cxn ang="0">
                    <a:pos x="7" y="0"/>
                  </a:cxn>
                </a:cxnLst>
                <a:rect l="0" t="0" r="r" b="b"/>
                <a:pathLst>
                  <a:path w="12" h="3">
                    <a:moveTo>
                      <a:pt x="7" y="0"/>
                    </a:moveTo>
                    <a:lnTo>
                      <a:pt x="0" y="0"/>
                    </a:lnTo>
                    <a:lnTo>
                      <a:pt x="0" y="2"/>
                    </a:lnTo>
                    <a:lnTo>
                      <a:pt x="11" y="2"/>
                    </a:lnTo>
                    <a:lnTo>
                      <a:pt x="11"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8" name="Freeform 2134"/>
              <p:cNvSpPr>
                <a:spLocks/>
              </p:cNvSpPr>
              <p:nvPr/>
            </p:nvSpPr>
            <p:spPr bwMode="auto">
              <a:xfrm>
                <a:off x="5563" y="6904"/>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9" name="Freeform 2135"/>
              <p:cNvSpPr>
                <a:spLocks/>
              </p:cNvSpPr>
              <p:nvPr/>
            </p:nvSpPr>
            <p:spPr bwMode="auto">
              <a:xfrm>
                <a:off x="5594" y="6900"/>
                <a:ext cx="29" cy="12"/>
              </a:xfrm>
              <a:custGeom>
                <a:avLst/>
                <a:gdLst/>
                <a:ahLst/>
                <a:cxnLst>
                  <a:cxn ang="0">
                    <a:pos x="0" y="4"/>
                  </a:cxn>
                  <a:cxn ang="0">
                    <a:pos x="0" y="12"/>
                  </a:cxn>
                  <a:cxn ang="0">
                    <a:pos x="21" y="7"/>
                  </a:cxn>
                  <a:cxn ang="0">
                    <a:pos x="28" y="4"/>
                  </a:cxn>
                  <a:cxn ang="0">
                    <a:pos x="28" y="0"/>
                  </a:cxn>
                  <a:cxn ang="0">
                    <a:pos x="0" y="4"/>
                  </a:cxn>
                </a:cxnLst>
                <a:rect l="0" t="0" r="r" b="b"/>
                <a:pathLst>
                  <a:path w="29" h="12">
                    <a:moveTo>
                      <a:pt x="0" y="4"/>
                    </a:moveTo>
                    <a:lnTo>
                      <a:pt x="0" y="12"/>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0" name="Freeform 2136"/>
              <p:cNvSpPr>
                <a:spLocks/>
              </p:cNvSpPr>
              <p:nvPr/>
            </p:nvSpPr>
            <p:spPr bwMode="auto">
              <a:xfrm>
                <a:off x="5596" y="6900"/>
                <a:ext cx="27" cy="12"/>
              </a:xfrm>
              <a:custGeom>
                <a:avLst/>
                <a:gdLst/>
                <a:ahLst/>
                <a:cxnLst>
                  <a:cxn ang="0">
                    <a:pos x="4" y="12"/>
                  </a:cxn>
                  <a:cxn ang="0">
                    <a:pos x="7" y="9"/>
                  </a:cxn>
                  <a:cxn ang="0">
                    <a:pos x="12" y="9"/>
                  </a:cxn>
                  <a:cxn ang="0">
                    <a:pos x="14" y="7"/>
                  </a:cxn>
                  <a:cxn ang="0">
                    <a:pos x="19" y="7"/>
                  </a:cxn>
                  <a:cxn ang="0">
                    <a:pos x="21" y="4"/>
                  </a:cxn>
                  <a:cxn ang="0">
                    <a:pos x="26" y="4"/>
                  </a:cxn>
                  <a:cxn ang="0">
                    <a:pos x="26" y="0"/>
                  </a:cxn>
                  <a:cxn ang="0">
                    <a:pos x="16" y="0"/>
                  </a:cxn>
                  <a:cxn ang="0">
                    <a:pos x="12" y="2"/>
                  </a:cxn>
                  <a:cxn ang="0">
                    <a:pos x="4" y="2"/>
                  </a:cxn>
                  <a:cxn ang="0">
                    <a:pos x="0" y="4"/>
                  </a:cxn>
                  <a:cxn ang="0">
                    <a:pos x="0" y="12"/>
                  </a:cxn>
                  <a:cxn ang="0">
                    <a:pos x="4" y="12"/>
                  </a:cxn>
                </a:cxnLst>
                <a:rect l="0" t="0" r="r" b="b"/>
                <a:pathLst>
                  <a:path w="27" h="12">
                    <a:moveTo>
                      <a:pt x="4" y="12"/>
                    </a:moveTo>
                    <a:lnTo>
                      <a:pt x="7" y="9"/>
                    </a:lnTo>
                    <a:lnTo>
                      <a:pt x="12" y="9"/>
                    </a:lnTo>
                    <a:lnTo>
                      <a:pt x="14" y="7"/>
                    </a:lnTo>
                    <a:lnTo>
                      <a:pt x="19" y="7"/>
                    </a:lnTo>
                    <a:lnTo>
                      <a:pt x="21" y="4"/>
                    </a:lnTo>
                    <a:lnTo>
                      <a:pt x="26" y="4"/>
                    </a:lnTo>
                    <a:lnTo>
                      <a:pt x="26" y="0"/>
                    </a:lnTo>
                    <a:lnTo>
                      <a:pt x="16" y="0"/>
                    </a:lnTo>
                    <a:lnTo>
                      <a:pt x="12" y="2"/>
                    </a:lnTo>
                    <a:lnTo>
                      <a:pt x="4" y="2"/>
                    </a:lnTo>
                    <a:lnTo>
                      <a:pt x="0" y="4"/>
                    </a:lnTo>
                    <a:lnTo>
                      <a:pt x="0" y="12"/>
                    </a:lnTo>
                    <a:lnTo>
                      <a:pt x="4"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1" name="Freeform 2137"/>
              <p:cNvSpPr>
                <a:spLocks/>
              </p:cNvSpPr>
              <p:nvPr/>
            </p:nvSpPr>
            <p:spPr bwMode="auto">
              <a:xfrm>
                <a:off x="5596" y="6900"/>
                <a:ext cx="27" cy="12"/>
              </a:xfrm>
              <a:custGeom>
                <a:avLst/>
                <a:gdLst/>
                <a:ahLst/>
                <a:cxnLst>
                  <a:cxn ang="0">
                    <a:pos x="0" y="4"/>
                  </a:cxn>
                  <a:cxn ang="0">
                    <a:pos x="0" y="12"/>
                  </a:cxn>
                  <a:cxn ang="0">
                    <a:pos x="4" y="9"/>
                  </a:cxn>
                  <a:cxn ang="0">
                    <a:pos x="12" y="9"/>
                  </a:cxn>
                  <a:cxn ang="0">
                    <a:pos x="14" y="7"/>
                  </a:cxn>
                  <a:cxn ang="0">
                    <a:pos x="19" y="7"/>
                  </a:cxn>
                  <a:cxn ang="0">
                    <a:pos x="21" y="4"/>
                  </a:cxn>
                  <a:cxn ang="0">
                    <a:pos x="26" y="4"/>
                  </a:cxn>
                  <a:cxn ang="0">
                    <a:pos x="26" y="0"/>
                  </a:cxn>
                  <a:cxn ang="0">
                    <a:pos x="16" y="0"/>
                  </a:cxn>
                  <a:cxn ang="0">
                    <a:pos x="14" y="2"/>
                  </a:cxn>
                  <a:cxn ang="0">
                    <a:pos x="2" y="2"/>
                  </a:cxn>
                  <a:cxn ang="0">
                    <a:pos x="0" y="4"/>
                  </a:cxn>
                </a:cxnLst>
                <a:rect l="0" t="0" r="r" b="b"/>
                <a:pathLst>
                  <a:path w="27" h="12">
                    <a:moveTo>
                      <a:pt x="0" y="4"/>
                    </a:moveTo>
                    <a:lnTo>
                      <a:pt x="0" y="12"/>
                    </a:lnTo>
                    <a:lnTo>
                      <a:pt x="4" y="9"/>
                    </a:lnTo>
                    <a:lnTo>
                      <a:pt x="12" y="9"/>
                    </a:lnTo>
                    <a:lnTo>
                      <a:pt x="14" y="7"/>
                    </a:lnTo>
                    <a:lnTo>
                      <a:pt x="19" y="7"/>
                    </a:lnTo>
                    <a:lnTo>
                      <a:pt x="21" y="4"/>
                    </a:lnTo>
                    <a:lnTo>
                      <a:pt x="26" y="4"/>
                    </a:lnTo>
                    <a:lnTo>
                      <a:pt x="26" y="0"/>
                    </a:lnTo>
                    <a:lnTo>
                      <a:pt x="16" y="0"/>
                    </a:lnTo>
                    <a:lnTo>
                      <a:pt x="14"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2" name="Freeform 2138"/>
              <p:cNvSpPr>
                <a:spLocks/>
              </p:cNvSpPr>
              <p:nvPr/>
            </p:nvSpPr>
            <p:spPr bwMode="auto">
              <a:xfrm>
                <a:off x="5599" y="6900"/>
                <a:ext cx="24" cy="12"/>
              </a:xfrm>
              <a:custGeom>
                <a:avLst/>
                <a:gdLst/>
                <a:ahLst/>
                <a:cxnLst>
                  <a:cxn ang="0">
                    <a:pos x="0" y="4"/>
                  </a:cxn>
                  <a:cxn ang="0">
                    <a:pos x="0" y="12"/>
                  </a:cxn>
                  <a:cxn ang="0">
                    <a:pos x="4" y="9"/>
                  </a:cxn>
                  <a:cxn ang="0">
                    <a:pos x="9" y="9"/>
                  </a:cxn>
                  <a:cxn ang="0">
                    <a:pos x="12" y="7"/>
                  </a:cxn>
                  <a:cxn ang="0">
                    <a:pos x="16" y="7"/>
                  </a:cxn>
                  <a:cxn ang="0">
                    <a:pos x="19" y="4"/>
                  </a:cxn>
                  <a:cxn ang="0">
                    <a:pos x="24" y="4"/>
                  </a:cxn>
                  <a:cxn ang="0">
                    <a:pos x="24" y="0"/>
                  </a:cxn>
                  <a:cxn ang="0">
                    <a:pos x="14" y="0"/>
                  </a:cxn>
                  <a:cxn ang="0">
                    <a:pos x="12" y="2"/>
                  </a:cxn>
                  <a:cxn ang="0">
                    <a:pos x="2" y="2"/>
                  </a:cxn>
                  <a:cxn ang="0">
                    <a:pos x="0" y="4"/>
                  </a:cxn>
                </a:cxnLst>
                <a:rect l="0" t="0" r="r" b="b"/>
                <a:pathLst>
                  <a:path w="24" h="12">
                    <a:moveTo>
                      <a:pt x="0" y="4"/>
                    </a:moveTo>
                    <a:lnTo>
                      <a:pt x="0" y="12"/>
                    </a:lnTo>
                    <a:lnTo>
                      <a:pt x="4" y="9"/>
                    </a:lnTo>
                    <a:lnTo>
                      <a:pt x="9" y="9"/>
                    </a:lnTo>
                    <a:lnTo>
                      <a:pt x="12" y="7"/>
                    </a:lnTo>
                    <a:lnTo>
                      <a:pt x="16" y="7"/>
                    </a:lnTo>
                    <a:lnTo>
                      <a:pt x="19" y="4"/>
                    </a:lnTo>
                    <a:lnTo>
                      <a:pt x="24" y="4"/>
                    </a:lnTo>
                    <a:lnTo>
                      <a:pt x="24" y="0"/>
                    </a:lnTo>
                    <a:lnTo>
                      <a:pt x="14" y="0"/>
                    </a:lnTo>
                    <a:lnTo>
                      <a:pt x="12"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3" name="Freeform 2139"/>
              <p:cNvSpPr>
                <a:spLocks/>
              </p:cNvSpPr>
              <p:nvPr/>
            </p:nvSpPr>
            <p:spPr bwMode="auto">
              <a:xfrm>
                <a:off x="5599" y="6900"/>
                <a:ext cx="24" cy="12"/>
              </a:xfrm>
              <a:custGeom>
                <a:avLst/>
                <a:gdLst/>
                <a:ahLst/>
                <a:cxnLst>
                  <a:cxn ang="0">
                    <a:pos x="19" y="7"/>
                  </a:cxn>
                  <a:cxn ang="0">
                    <a:pos x="24" y="4"/>
                  </a:cxn>
                  <a:cxn ang="0">
                    <a:pos x="24" y="0"/>
                  </a:cxn>
                  <a:cxn ang="0">
                    <a:pos x="14" y="0"/>
                  </a:cxn>
                  <a:cxn ang="0">
                    <a:pos x="12" y="2"/>
                  </a:cxn>
                  <a:cxn ang="0">
                    <a:pos x="4" y="2"/>
                  </a:cxn>
                  <a:cxn ang="0">
                    <a:pos x="0" y="4"/>
                  </a:cxn>
                  <a:cxn ang="0">
                    <a:pos x="0" y="12"/>
                  </a:cxn>
                  <a:cxn ang="0">
                    <a:pos x="2" y="9"/>
                  </a:cxn>
                  <a:cxn ang="0">
                    <a:pos x="9" y="9"/>
                  </a:cxn>
                  <a:cxn ang="0">
                    <a:pos x="12" y="7"/>
                  </a:cxn>
                  <a:cxn ang="0">
                    <a:pos x="19" y="7"/>
                  </a:cxn>
                </a:cxnLst>
                <a:rect l="0" t="0" r="r" b="b"/>
                <a:pathLst>
                  <a:path w="24" h="12">
                    <a:moveTo>
                      <a:pt x="19" y="7"/>
                    </a:moveTo>
                    <a:lnTo>
                      <a:pt x="24" y="4"/>
                    </a:lnTo>
                    <a:lnTo>
                      <a:pt x="24" y="0"/>
                    </a:lnTo>
                    <a:lnTo>
                      <a:pt x="14" y="0"/>
                    </a:lnTo>
                    <a:lnTo>
                      <a:pt x="12" y="2"/>
                    </a:lnTo>
                    <a:lnTo>
                      <a:pt x="4" y="2"/>
                    </a:lnTo>
                    <a:lnTo>
                      <a:pt x="0" y="4"/>
                    </a:lnTo>
                    <a:lnTo>
                      <a:pt x="0" y="12"/>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4" name="Freeform 2140"/>
              <p:cNvSpPr>
                <a:spLocks/>
              </p:cNvSpPr>
              <p:nvPr/>
            </p:nvSpPr>
            <p:spPr bwMode="auto">
              <a:xfrm>
                <a:off x="5601" y="6900"/>
                <a:ext cx="22" cy="9"/>
              </a:xfrm>
              <a:custGeom>
                <a:avLst/>
                <a:gdLst/>
                <a:ahLst/>
                <a:cxnLst>
                  <a:cxn ang="0">
                    <a:pos x="21" y="4"/>
                  </a:cxn>
                  <a:cxn ang="0">
                    <a:pos x="21" y="0"/>
                  </a:cxn>
                  <a:cxn ang="0">
                    <a:pos x="9" y="0"/>
                  </a:cxn>
                  <a:cxn ang="0">
                    <a:pos x="7" y="2"/>
                  </a:cxn>
                  <a:cxn ang="0">
                    <a:pos x="0" y="2"/>
                  </a:cxn>
                  <a:cxn ang="0">
                    <a:pos x="0" y="9"/>
                  </a:cxn>
                  <a:cxn ang="0">
                    <a:pos x="7" y="9"/>
                  </a:cxn>
                  <a:cxn ang="0">
                    <a:pos x="9" y="7"/>
                  </a:cxn>
                  <a:cxn ang="0">
                    <a:pos x="16" y="7"/>
                  </a:cxn>
                  <a:cxn ang="0">
                    <a:pos x="21" y="4"/>
                  </a:cxn>
                </a:cxnLst>
                <a:rect l="0" t="0" r="r" b="b"/>
                <a:pathLst>
                  <a:path w="22" h="9">
                    <a:moveTo>
                      <a:pt x="21" y="4"/>
                    </a:moveTo>
                    <a:lnTo>
                      <a:pt x="21" y="0"/>
                    </a:lnTo>
                    <a:lnTo>
                      <a:pt x="9" y="0"/>
                    </a:lnTo>
                    <a:lnTo>
                      <a:pt x="7" y="2"/>
                    </a:lnTo>
                    <a:lnTo>
                      <a:pt x="0" y="2"/>
                    </a:lnTo>
                    <a:lnTo>
                      <a:pt x="0" y="9"/>
                    </a:lnTo>
                    <a:lnTo>
                      <a:pt x="7" y="9"/>
                    </a:lnTo>
                    <a:lnTo>
                      <a:pt x="9" y="7"/>
                    </a:lnTo>
                    <a:lnTo>
                      <a:pt x="16" y="7"/>
                    </a:lnTo>
                    <a:lnTo>
                      <a:pt x="21"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5" name="Freeform 2141"/>
              <p:cNvSpPr>
                <a:spLocks/>
              </p:cNvSpPr>
              <p:nvPr/>
            </p:nvSpPr>
            <p:spPr bwMode="auto">
              <a:xfrm>
                <a:off x="5604" y="6900"/>
                <a:ext cx="19" cy="9"/>
              </a:xfrm>
              <a:custGeom>
                <a:avLst/>
                <a:gdLst/>
                <a:ahLst/>
                <a:cxnLst>
                  <a:cxn ang="0">
                    <a:pos x="14" y="7"/>
                  </a:cxn>
                  <a:cxn ang="0">
                    <a:pos x="19" y="4"/>
                  </a:cxn>
                  <a:cxn ang="0">
                    <a:pos x="19" y="0"/>
                  </a:cxn>
                  <a:cxn ang="0">
                    <a:pos x="9" y="0"/>
                  </a:cxn>
                  <a:cxn ang="0">
                    <a:pos x="7" y="2"/>
                  </a:cxn>
                  <a:cxn ang="0">
                    <a:pos x="0" y="2"/>
                  </a:cxn>
                  <a:cxn ang="0">
                    <a:pos x="0" y="9"/>
                  </a:cxn>
                  <a:cxn ang="0">
                    <a:pos x="4" y="9"/>
                  </a:cxn>
                  <a:cxn ang="0">
                    <a:pos x="7" y="7"/>
                  </a:cxn>
                  <a:cxn ang="0">
                    <a:pos x="14" y="7"/>
                  </a:cxn>
                </a:cxnLst>
                <a:rect l="0" t="0" r="r" b="b"/>
                <a:pathLst>
                  <a:path w="19" h="9">
                    <a:moveTo>
                      <a:pt x="14" y="7"/>
                    </a:moveTo>
                    <a:lnTo>
                      <a:pt x="19" y="4"/>
                    </a:lnTo>
                    <a:lnTo>
                      <a:pt x="19" y="0"/>
                    </a:lnTo>
                    <a:lnTo>
                      <a:pt x="9" y="0"/>
                    </a:lnTo>
                    <a:lnTo>
                      <a:pt x="7" y="2"/>
                    </a:lnTo>
                    <a:lnTo>
                      <a:pt x="0" y="2"/>
                    </a:lnTo>
                    <a:lnTo>
                      <a:pt x="0" y="9"/>
                    </a:lnTo>
                    <a:lnTo>
                      <a:pt x="4" y="9"/>
                    </a:lnTo>
                    <a:lnTo>
                      <a:pt x="7" y="7"/>
                    </a:lnTo>
                    <a:lnTo>
                      <a:pt x="14"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6" name="Freeform 2142"/>
              <p:cNvSpPr>
                <a:spLocks/>
              </p:cNvSpPr>
              <p:nvPr/>
            </p:nvSpPr>
            <p:spPr bwMode="auto">
              <a:xfrm>
                <a:off x="5604" y="6900"/>
                <a:ext cx="19" cy="9"/>
              </a:xfrm>
              <a:custGeom>
                <a:avLst/>
                <a:gdLst/>
                <a:ahLst/>
                <a:cxnLst>
                  <a:cxn ang="0">
                    <a:pos x="14" y="7"/>
                  </a:cxn>
                  <a:cxn ang="0">
                    <a:pos x="19" y="4"/>
                  </a:cxn>
                  <a:cxn ang="0">
                    <a:pos x="19" y="0"/>
                  </a:cxn>
                  <a:cxn ang="0">
                    <a:pos x="9" y="0"/>
                  </a:cxn>
                  <a:cxn ang="0">
                    <a:pos x="7" y="2"/>
                  </a:cxn>
                  <a:cxn ang="0">
                    <a:pos x="0" y="2"/>
                  </a:cxn>
                  <a:cxn ang="0">
                    <a:pos x="0" y="9"/>
                  </a:cxn>
                  <a:cxn ang="0">
                    <a:pos x="4" y="9"/>
                  </a:cxn>
                  <a:cxn ang="0">
                    <a:pos x="7" y="7"/>
                  </a:cxn>
                  <a:cxn ang="0">
                    <a:pos x="14" y="7"/>
                  </a:cxn>
                </a:cxnLst>
                <a:rect l="0" t="0" r="r" b="b"/>
                <a:pathLst>
                  <a:path w="19" h="9">
                    <a:moveTo>
                      <a:pt x="14" y="7"/>
                    </a:moveTo>
                    <a:lnTo>
                      <a:pt x="19" y="4"/>
                    </a:lnTo>
                    <a:lnTo>
                      <a:pt x="19" y="0"/>
                    </a:lnTo>
                    <a:lnTo>
                      <a:pt x="9" y="0"/>
                    </a:lnTo>
                    <a:lnTo>
                      <a:pt x="7" y="2"/>
                    </a:lnTo>
                    <a:lnTo>
                      <a:pt x="0" y="2"/>
                    </a:lnTo>
                    <a:lnTo>
                      <a:pt x="0" y="9"/>
                    </a:lnTo>
                    <a:lnTo>
                      <a:pt x="4" y="9"/>
                    </a:lnTo>
                    <a:lnTo>
                      <a:pt x="7"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7" name="Freeform 2143"/>
              <p:cNvSpPr>
                <a:spLocks/>
              </p:cNvSpPr>
              <p:nvPr/>
            </p:nvSpPr>
            <p:spPr bwMode="auto">
              <a:xfrm>
                <a:off x="5606" y="6900"/>
                <a:ext cx="17" cy="9"/>
              </a:xfrm>
              <a:custGeom>
                <a:avLst/>
                <a:gdLst/>
                <a:ahLst/>
                <a:cxnLst>
                  <a:cxn ang="0">
                    <a:pos x="12" y="7"/>
                  </a:cxn>
                  <a:cxn ang="0">
                    <a:pos x="16" y="4"/>
                  </a:cxn>
                  <a:cxn ang="0">
                    <a:pos x="16" y="0"/>
                  </a:cxn>
                  <a:cxn ang="0">
                    <a:pos x="7" y="0"/>
                  </a:cxn>
                  <a:cxn ang="0">
                    <a:pos x="4" y="2"/>
                  </a:cxn>
                  <a:cxn ang="0">
                    <a:pos x="0" y="2"/>
                  </a:cxn>
                  <a:cxn ang="0">
                    <a:pos x="0" y="9"/>
                  </a:cxn>
                  <a:cxn ang="0">
                    <a:pos x="4" y="9"/>
                  </a:cxn>
                  <a:cxn ang="0">
                    <a:pos x="4" y="7"/>
                  </a:cxn>
                  <a:cxn ang="0">
                    <a:pos x="12" y="7"/>
                  </a:cxn>
                </a:cxnLst>
                <a:rect l="0" t="0" r="r" b="b"/>
                <a:pathLst>
                  <a:path w="17" h="9">
                    <a:moveTo>
                      <a:pt x="12" y="7"/>
                    </a:moveTo>
                    <a:lnTo>
                      <a:pt x="16" y="4"/>
                    </a:lnTo>
                    <a:lnTo>
                      <a:pt x="16" y="0"/>
                    </a:lnTo>
                    <a:lnTo>
                      <a:pt x="7" y="0"/>
                    </a:lnTo>
                    <a:lnTo>
                      <a:pt x="4" y="2"/>
                    </a:lnTo>
                    <a:lnTo>
                      <a:pt x="0" y="2"/>
                    </a:lnTo>
                    <a:lnTo>
                      <a:pt x="0" y="9"/>
                    </a:lnTo>
                    <a:lnTo>
                      <a:pt x="4" y="9"/>
                    </a:lnTo>
                    <a:lnTo>
                      <a:pt x="4" y="7"/>
                    </a:lnTo>
                    <a:lnTo>
                      <a:pt x="12"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8" name="Freeform 2144"/>
              <p:cNvSpPr>
                <a:spLocks/>
              </p:cNvSpPr>
              <p:nvPr/>
            </p:nvSpPr>
            <p:spPr bwMode="auto">
              <a:xfrm>
                <a:off x="5606" y="6900"/>
                <a:ext cx="17" cy="9"/>
              </a:xfrm>
              <a:custGeom>
                <a:avLst/>
                <a:gdLst/>
                <a:ahLst/>
                <a:cxnLst>
                  <a:cxn ang="0">
                    <a:pos x="12" y="7"/>
                  </a:cxn>
                  <a:cxn ang="0">
                    <a:pos x="16" y="4"/>
                  </a:cxn>
                  <a:cxn ang="0">
                    <a:pos x="16" y="0"/>
                  </a:cxn>
                  <a:cxn ang="0">
                    <a:pos x="7" y="0"/>
                  </a:cxn>
                  <a:cxn ang="0">
                    <a:pos x="4" y="2"/>
                  </a:cxn>
                  <a:cxn ang="0">
                    <a:pos x="0" y="2"/>
                  </a:cxn>
                  <a:cxn ang="0">
                    <a:pos x="2" y="4"/>
                  </a:cxn>
                  <a:cxn ang="0">
                    <a:pos x="2" y="9"/>
                  </a:cxn>
                  <a:cxn ang="0">
                    <a:pos x="4" y="7"/>
                  </a:cxn>
                  <a:cxn ang="0">
                    <a:pos x="12" y="7"/>
                  </a:cxn>
                </a:cxnLst>
                <a:rect l="0" t="0" r="r" b="b"/>
                <a:pathLst>
                  <a:path w="17" h="9">
                    <a:moveTo>
                      <a:pt x="12" y="7"/>
                    </a:moveTo>
                    <a:lnTo>
                      <a:pt x="16" y="4"/>
                    </a:lnTo>
                    <a:lnTo>
                      <a:pt x="16" y="0"/>
                    </a:lnTo>
                    <a:lnTo>
                      <a:pt x="7" y="0"/>
                    </a:lnTo>
                    <a:lnTo>
                      <a:pt x="4" y="2"/>
                    </a:lnTo>
                    <a:lnTo>
                      <a:pt x="0" y="2"/>
                    </a:lnTo>
                    <a:lnTo>
                      <a:pt x="2" y="4"/>
                    </a:lnTo>
                    <a:lnTo>
                      <a:pt x="2" y="9"/>
                    </a:lnTo>
                    <a:lnTo>
                      <a:pt x="4"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9" name="Freeform 2145"/>
              <p:cNvSpPr>
                <a:spLocks/>
              </p:cNvSpPr>
              <p:nvPr/>
            </p:nvSpPr>
            <p:spPr bwMode="auto">
              <a:xfrm>
                <a:off x="5608" y="6900"/>
                <a:ext cx="15" cy="9"/>
              </a:xfrm>
              <a:custGeom>
                <a:avLst/>
                <a:gdLst/>
                <a:ahLst/>
                <a:cxnLst>
                  <a:cxn ang="0">
                    <a:pos x="9" y="7"/>
                  </a:cxn>
                  <a:cxn ang="0">
                    <a:pos x="14" y="4"/>
                  </a:cxn>
                  <a:cxn ang="0">
                    <a:pos x="14" y="0"/>
                  </a:cxn>
                  <a:cxn ang="0">
                    <a:pos x="4" y="0"/>
                  </a:cxn>
                  <a:cxn ang="0">
                    <a:pos x="4" y="2"/>
                  </a:cxn>
                  <a:cxn ang="0">
                    <a:pos x="0" y="2"/>
                  </a:cxn>
                  <a:cxn ang="0">
                    <a:pos x="0" y="9"/>
                  </a:cxn>
                  <a:cxn ang="0">
                    <a:pos x="2" y="7"/>
                  </a:cxn>
                  <a:cxn ang="0">
                    <a:pos x="9" y="7"/>
                  </a:cxn>
                </a:cxnLst>
                <a:rect l="0" t="0" r="r" b="b"/>
                <a:pathLst>
                  <a:path w="15" h="9">
                    <a:moveTo>
                      <a:pt x="9" y="7"/>
                    </a:moveTo>
                    <a:lnTo>
                      <a:pt x="14" y="4"/>
                    </a:lnTo>
                    <a:lnTo>
                      <a:pt x="14" y="0"/>
                    </a:lnTo>
                    <a:lnTo>
                      <a:pt x="4" y="0"/>
                    </a:lnTo>
                    <a:lnTo>
                      <a:pt x="4" y="2"/>
                    </a:lnTo>
                    <a:lnTo>
                      <a:pt x="0" y="2"/>
                    </a:lnTo>
                    <a:lnTo>
                      <a:pt x="0" y="9"/>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0" name="Freeform 2146"/>
              <p:cNvSpPr>
                <a:spLocks/>
              </p:cNvSpPr>
              <p:nvPr/>
            </p:nvSpPr>
            <p:spPr bwMode="auto">
              <a:xfrm>
                <a:off x="5611" y="6900"/>
                <a:ext cx="12" cy="7"/>
              </a:xfrm>
              <a:custGeom>
                <a:avLst/>
                <a:gdLst/>
                <a:ahLst/>
                <a:cxnLst>
                  <a:cxn ang="0">
                    <a:pos x="0" y="2"/>
                  </a:cxn>
                  <a:cxn ang="0">
                    <a:pos x="0" y="7"/>
                  </a:cxn>
                  <a:cxn ang="0">
                    <a:pos x="4" y="7"/>
                  </a:cxn>
                  <a:cxn ang="0">
                    <a:pos x="12" y="4"/>
                  </a:cxn>
                  <a:cxn ang="0">
                    <a:pos x="12" y="0"/>
                  </a:cxn>
                  <a:cxn ang="0">
                    <a:pos x="0" y="2"/>
                  </a:cxn>
                </a:cxnLst>
                <a:rect l="0" t="0" r="r" b="b"/>
                <a:pathLst>
                  <a:path w="12" h="7">
                    <a:moveTo>
                      <a:pt x="0" y="2"/>
                    </a:moveTo>
                    <a:lnTo>
                      <a:pt x="0" y="7"/>
                    </a:lnTo>
                    <a:lnTo>
                      <a:pt x="4" y="7"/>
                    </a:lnTo>
                    <a:lnTo>
                      <a:pt x="12" y="4"/>
                    </a:lnTo>
                    <a:lnTo>
                      <a:pt x="12"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1" name="Freeform 2147"/>
              <p:cNvSpPr>
                <a:spLocks/>
              </p:cNvSpPr>
              <p:nvPr/>
            </p:nvSpPr>
            <p:spPr bwMode="auto">
              <a:xfrm>
                <a:off x="5594" y="6808"/>
                <a:ext cx="19" cy="8"/>
              </a:xfrm>
              <a:custGeom>
                <a:avLst/>
                <a:gdLst/>
                <a:ahLst/>
                <a:cxnLst>
                  <a:cxn ang="0">
                    <a:pos x="0" y="0"/>
                  </a:cxn>
                  <a:cxn ang="0">
                    <a:pos x="0" y="7"/>
                  </a:cxn>
                  <a:cxn ang="0">
                    <a:pos x="4" y="7"/>
                  </a:cxn>
                  <a:cxn ang="0">
                    <a:pos x="19" y="4"/>
                  </a:cxn>
                  <a:cxn ang="0">
                    <a:pos x="19" y="0"/>
                  </a:cxn>
                  <a:cxn ang="0">
                    <a:pos x="0" y="0"/>
                  </a:cxn>
                </a:cxnLst>
                <a:rect l="0" t="0" r="r" b="b"/>
                <a:pathLst>
                  <a:path w="19" h="8">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2" name="Freeform 2148"/>
              <p:cNvSpPr>
                <a:spLocks/>
              </p:cNvSpPr>
              <p:nvPr/>
            </p:nvSpPr>
            <p:spPr bwMode="auto">
              <a:xfrm>
                <a:off x="5596" y="6808"/>
                <a:ext cx="17" cy="8"/>
              </a:xfrm>
              <a:custGeom>
                <a:avLst/>
                <a:gdLst/>
                <a:ahLst/>
                <a:cxnLst>
                  <a:cxn ang="0">
                    <a:pos x="0" y="0"/>
                  </a:cxn>
                  <a:cxn ang="0">
                    <a:pos x="0" y="7"/>
                  </a:cxn>
                  <a:cxn ang="0">
                    <a:pos x="7" y="7"/>
                  </a:cxn>
                  <a:cxn ang="0">
                    <a:pos x="7" y="4"/>
                  </a:cxn>
                  <a:cxn ang="0">
                    <a:pos x="16" y="4"/>
                  </a:cxn>
                  <a:cxn ang="0">
                    <a:pos x="16" y="0"/>
                  </a:cxn>
                  <a:cxn ang="0">
                    <a:pos x="0" y="0"/>
                  </a:cxn>
                </a:cxnLst>
                <a:rect l="0" t="0" r="r" b="b"/>
                <a:pathLst>
                  <a:path w="17" h="8">
                    <a:moveTo>
                      <a:pt x="0" y="0"/>
                    </a:moveTo>
                    <a:lnTo>
                      <a:pt x="0" y="7"/>
                    </a:lnTo>
                    <a:lnTo>
                      <a:pt x="7"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3" name="Freeform 2149"/>
              <p:cNvSpPr>
                <a:spLocks/>
              </p:cNvSpPr>
              <p:nvPr/>
            </p:nvSpPr>
            <p:spPr bwMode="auto">
              <a:xfrm>
                <a:off x="5596" y="6808"/>
                <a:ext cx="17" cy="8"/>
              </a:xfrm>
              <a:custGeom>
                <a:avLst/>
                <a:gdLst/>
                <a:ahLst/>
                <a:cxnLst>
                  <a:cxn ang="0">
                    <a:pos x="0" y="0"/>
                  </a:cxn>
                  <a:cxn ang="0">
                    <a:pos x="0" y="7"/>
                  </a:cxn>
                  <a:cxn ang="0">
                    <a:pos x="7" y="7"/>
                  </a:cxn>
                  <a:cxn ang="0">
                    <a:pos x="7" y="4"/>
                  </a:cxn>
                  <a:cxn ang="0">
                    <a:pos x="16" y="4"/>
                  </a:cxn>
                  <a:cxn ang="0">
                    <a:pos x="16" y="0"/>
                  </a:cxn>
                  <a:cxn ang="0">
                    <a:pos x="0" y="0"/>
                  </a:cxn>
                </a:cxnLst>
                <a:rect l="0" t="0" r="r" b="b"/>
                <a:pathLst>
                  <a:path w="17" h="8">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4" name="Freeform 2150"/>
              <p:cNvSpPr>
                <a:spLocks/>
              </p:cNvSpPr>
              <p:nvPr/>
            </p:nvSpPr>
            <p:spPr bwMode="auto">
              <a:xfrm>
                <a:off x="5599" y="6808"/>
                <a:ext cx="14" cy="8"/>
              </a:xfrm>
              <a:custGeom>
                <a:avLst/>
                <a:gdLst/>
                <a:ahLst/>
                <a:cxnLst>
                  <a:cxn ang="0">
                    <a:pos x="0" y="0"/>
                  </a:cxn>
                  <a:cxn ang="0">
                    <a:pos x="0" y="7"/>
                  </a:cxn>
                  <a:cxn ang="0">
                    <a:pos x="4" y="7"/>
                  </a:cxn>
                  <a:cxn ang="0">
                    <a:pos x="7" y="4"/>
                  </a:cxn>
                  <a:cxn ang="0">
                    <a:pos x="14" y="4"/>
                  </a:cxn>
                  <a:cxn ang="0">
                    <a:pos x="14" y="0"/>
                  </a:cxn>
                  <a:cxn ang="0">
                    <a:pos x="0" y="0"/>
                  </a:cxn>
                </a:cxnLst>
                <a:rect l="0" t="0" r="r" b="b"/>
                <a:pathLst>
                  <a:path w="14" h="8">
                    <a:moveTo>
                      <a:pt x="0" y="0"/>
                    </a:moveTo>
                    <a:lnTo>
                      <a:pt x="0" y="7"/>
                    </a:lnTo>
                    <a:lnTo>
                      <a:pt x="4" y="7"/>
                    </a:lnTo>
                    <a:lnTo>
                      <a:pt x="7" y="4"/>
                    </a:lnTo>
                    <a:lnTo>
                      <a:pt x="14"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5" name="Freeform 2151"/>
              <p:cNvSpPr>
                <a:spLocks/>
              </p:cNvSpPr>
              <p:nvPr/>
            </p:nvSpPr>
            <p:spPr bwMode="auto">
              <a:xfrm>
                <a:off x="5599" y="6808"/>
                <a:ext cx="14" cy="8"/>
              </a:xfrm>
              <a:custGeom>
                <a:avLst/>
                <a:gdLst/>
                <a:ahLst/>
                <a:cxnLst>
                  <a:cxn ang="0">
                    <a:pos x="0" y="0"/>
                  </a:cxn>
                  <a:cxn ang="0">
                    <a:pos x="0" y="7"/>
                  </a:cxn>
                  <a:cxn ang="0">
                    <a:pos x="4" y="7"/>
                  </a:cxn>
                  <a:cxn ang="0">
                    <a:pos x="7" y="4"/>
                  </a:cxn>
                  <a:cxn ang="0">
                    <a:pos x="14" y="4"/>
                  </a:cxn>
                  <a:cxn ang="0">
                    <a:pos x="14" y="0"/>
                  </a:cxn>
                  <a:cxn ang="0">
                    <a:pos x="0" y="0"/>
                  </a:cxn>
                </a:cxnLst>
                <a:rect l="0" t="0" r="r" b="b"/>
                <a:pathLst>
                  <a:path w="14" h="8">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6" name="Freeform 2152"/>
              <p:cNvSpPr>
                <a:spLocks/>
              </p:cNvSpPr>
              <p:nvPr/>
            </p:nvSpPr>
            <p:spPr bwMode="auto">
              <a:xfrm>
                <a:off x="5601" y="6808"/>
                <a:ext cx="12" cy="8"/>
              </a:xfrm>
              <a:custGeom>
                <a:avLst/>
                <a:gdLst/>
                <a:ahLst/>
                <a:cxnLst>
                  <a:cxn ang="0">
                    <a:pos x="0" y="0"/>
                  </a:cxn>
                  <a:cxn ang="0">
                    <a:pos x="0" y="7"/>
                  </a:cxn>
                  <a:cxn ang="0">
                    <a:pos x="4" y="7"/>
                  </a:cxn>
                  <a:cxn ang="0">
                    <a:pos x="4" y="4"/>
                  </a:cxn>
                  <a:cxn ang="0">
                    <a:pos x="12" y="4"/>
                  </a:cxn>
                  <a:cxn ang="0">
                    <a:pos x="12" y="0"/>
                  </a:cxn>
                  <a:cxn ang="0">
                    <a:pos x="0" y="0"/>
                  </a:cxn>
                </a:cxnLst>
                <a:rect l="0" t="0" r="r" b="b"/>
                <a:pathLst>
                  <a:path w="12" h="8">
                    <a:moveTo>
                      <a:pt x="0" y="0"/>
                    </a:moveTo>
                    <a:lnTo>
                      <a:pt x="0" y="7"/>
                    </a:lnTo>
                    <a:lnTo>
                      <a:pt x="4" y="7"/>
                    </a:lnTo>
                    <a:lnTo>
                      <a:pt x="4" y="4"/>
                    </a:lnTo>
                    <a:lnTo>
                      <a:pt x="12" y="4"/>
                    </a:lnTo>
                    <a:lnTo>
                      <a:pt x="12"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7" name="Freeform 2153"/>
              <p:cNvSpPr>
                <a:spLocks/>
              </p:cNvSpPr>
              <p:nvPr/>
            </p:nvSpPr>
            <p:spPr bwMode="auto">
              <a:xfrm>
                <a:off x="5601" y="6808"/>
                <a:ext cx="12" cy="8"/>
              </a:xfrm>
              <a:custGeom>
                <a:avLst/>
                <a:gdLst/>
                <a:ahLst/>
                <a:cxnLst>
                  <a:cxn ang="0">
                    <a:pos x="0" y="0"/>
                  </a:cxn>
                  <a:cxn ang="0">
                    <a:pos x="0" y="7"/>
                  </a:cxn>
                  <a:cxn ang="0">
                    <a:pos x="4" y="7"/>
                  </a:cxn>
                  <a:cxn ang="0">
                    <a:pos x="7" y="4"/>
                  </a:cxn>
                  <a:cxn ang="0">
                    <a:pos x="12" y="4"/>
                  </a:cxn>
                  <a:cxn ang="0">
                    <a:pos x="12" y="0"/>
                  </a:cxn>
                  <a:cxn ang="0">
                    <a:pos x="0" y="0"/>
                  </a:cxn>
                </a:cxnLst>
                <a:rect l="0" t="0" r="r" b="b"/>
                <a:pathLst>
                  <a:path w="12" h="8">
                    <a:moveTo>
                      <a:pt x="0" y="0"/>
                    </a:moveTo>
                    <a:lnTo>
                      <a:pt x="0" y="7"/>
                    </a:lnTo>
                    <a:lnTo>
                      <a:pt x="4" y="7"/>
                    </a:lnTo>
                    <a:lnTo>
                      <a:pt x="7" y="4"/>
                    </a:lnTo>
                    <a:lnTo>
                      <a:pt x="12" y="4"/>
                    </a:lnTo>
                    <a:lnTo>
                      <a:pt x="12"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8" name="Freeform 2154"/>
              <p:cNvSpPr>
                <a:spLocks/>
              </p:cNvSpPr>
              <p:nvPr/>
            </p:nvSpPr>
            <p:spPr bwMode="auto">
              <a:xfrm>
                <a:off x="5604" y="6808"/>
                <a:ext cx="9" cy="8"/>
              </a:xfrm>
              <a:custGeom>
                <a:avLst/>
                <a:gdLst/>
                <a:ahLst/>
                <a:cxnLst>
                  <a:cxn ang="0">
                    <a:pos x="0" y="0"/>
                  </a:cxn>
                  <a:cxn ang="0">
                    <a:pos x="0" y="7"/>
                  </a:cxn>
                  <a:cxn ang="0">
                    <a:pos x="4" y="4"/>
                  </a:cxn>
                  <a:cxn ang="0">
                    <a:pos x="9" y="4"/>
                  </a:cxn>
                  <a:cxn ang="0">
                    <a:pos x="9" y="0"/>
                  </a:cxn>
                  <a:cxn ang="0">
                    <a:pos x="0" y="0"/>
                  </a:cxn>
                </a:cxnLst>
                <a:rect l="0" t="0" r="r" b="b"/>
                <a:pathLst>
                  <a:path w="9" h="8">
                    <a:moveTo>
                      <a:pt x="0" y="0"/>
                    </a:moveTo>
                    <a:lnTo>
                      <a:pt x="0" y="7"/>
                    </a:lnTo>
                    <a:lnTo>
                      <a:pt x="4" y="4"/>
                    </a:lnTo>
                    <a:lnTo>
                      <a:pt x="9"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9" name="Freeform 2155"/>
              <p:cNvSpPr>
                <a:spLocks/>
              </p:cNvSpPr>
              <p:nvPr/>
            </p:nvSpPr>
            <p:spPr bwMode="auto">
              <a:xfrm>
                <a:off x="5604" y="6808"/>
                <a:ext cx="9" cy="8"/>
              </a:xfrm>
              <a:custGeom>
                <a:avLst/>
                <a:gdLst/>
                <a:ahLst/>
                <a:cxnLst>
                  <a:cxn ang="0">
                    <a:pos x="0" y="0"/>
                  </a:cxn>
                  <a:cxn ang="0">
                    <a:pos x="0" y="7"/>
                  </a:cxn>
                  <a:cxn ang="0">
                    <a:pos x="4" y="4"/>
                  </a:cxn>
                  <a:cxn ang="0">
                    <a:pos x="9" y="4"/>
                  </a:cxn>
                  <a:cxn ang="0">
                    <a:pos x="9" y="0"/>
                  </a:cxn>
                  <a:cxn ang="0">
                    <a:pos x="0" y="0"/>
                  </a:cxn>
                </a:cxnLst>
                <a:rect l="0" t="0" r="r" b="b"/>
                <a:pathLst>
                  <a:path w="9" h="8">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0" name="Freeform 2156"/>
              <p:cNvSpPr>
                <a:spLocks/>
              </p:cNvSpPr>
              <p:nvPr/>
            </p:nvSpPr>
            <p:spPr bwMode="auto">
              <a:xfrm>
                <a:off x="5606" y="6808"/>
                <a:ext cx="7" cy="8"/>
              </a:xfrm>
              <a:custGeom>
                <a:avLst/>
                <a:gdLst/>
                <a:ahLst/>
                <a:cxnLst>
                  <a:cxn ang="0">
                    <a:pos x="0" y="0"/>
                  </a:cxn>
                  <a:cxn ang="0">
                    <a:pos x="0" y="7"/>
                  </a:cxn>
                  <a:cxn ang="0">
                    <a:pos x="2" y="4"/>
                  </a:cxn>
                  <a:cxn ang="0">
                    <a:pos x="7" y="4"/>
                  </a:cxn>
                  <a:cxn ang="0">
                    <a:pos x="7" y="0"/>
                  </a:cxn>
                  <a:cxn ang="0">
                    <a:pos x="0" y="0"/>
                  </a:cxn>
                </a:cxnLst>
                <a:rect l="0" t="0" r="r" b="b"/>
                <a:pathLst>
                  <a:path w="7" h="8">
                    <a:moveTo>
                      <a:pt x="0" y="0"/>
                    </a:moveTo>
                    <a:lnTo>
                      <a:pt x="0" y="7"/>
                    </a:lnTo>
                    <a:lnTo>
                      <a:pt x="2" y="4"/>
                    </a:lnTo>
                    <a:lnTo>
                      <a:pt x="7"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1" name="Freeform 2157"/>
              <p:cNvSpPr>
                <a:spLocks/>
              </p:cNvSpPr>
              <p:nvPr/>
            </p:nvSpPr>
            <p:spPr bwMode="auto">
              <a:xfrm>
                <a:off x="5606" y="6808"/>
                <a:ext cx="7" cy="8"/>
              </a:xfrm>
              <a:custGeom>
                <a:avLst/>
                <a:gdLst/>
                <a:ahLst/>
                <a:cxnLst>
                  <a:cxn ang="0">
                    <a:pos x="0" y="0"/>
                  </a:cxn>
                  <a:cxn ang="0">
                    <a:pos x="0" y="7"/>
                  </a:cxn>
                  <a:cxn ang="0">
                    <a:pos x="4" y="4"/>
                  </a:cxn>
                  <a:cxn ang="0">
                    <a:pos x="7" y="4"/>
                  </a:cxn>
                  <a:cxn ang="0">
                    <a:pos x="7" y="0"/>
                  </a:cxn>
                  <a:cxn ang="0">
                    <a:pos x="0" y="0"/>
                  </a:cxn>
                </a:cxnLst>
                <a:rect l="0" t="0" r="r" b="b"/>
                <a:pathLst>
                  <a:path w="7" h="8">
                    <a:moveTo>
                      <a:pt x="0" y="0"/>
                    </a:moveTo>
                    <a:lnTo>
                      <a:pt x="0" y="7"/>
                    </a:lnTo>
                    <a:lnTo>
                      <a:pt x="4"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2" name="Freeform 2158"/>
              <p:cNvSpPr>
                <a:spLocks/>
              </p:cNvSpPr>
              <p:nvPr/>
            </p:nvSpPr>
            <p:spPr bwMode="auto">
              <a:xfrm>
                <a:off x="5608" y="6808"/>
                <a:ext cx="5" cy="8"/>
              </a:xfrm>
              <a:custGeom>
                <a:avLst/>
                <a:gdLst/>
                <a:ahLst/>
                <a:cxnLst>
                  <a:cxn ang="0">
                    <a:pos x="0" y="0"/>
                  </a:cxn>
                  <a:cxn ang="0">
                    <a:pos x="0" y="7"/>
                  </a:cxn>
                  <a:cxn ang="0">
                    <a:pos x="4" y="4"/>
                  </a:cxn>
                  <a:cxn ang="0">
                    <a:pos x="4" y="0"/>
                  </a:cxn>
                  <a:cxn ang="0">
                    <a:pos x="0" y="0"/>
                  </a:cxn>
                </a:cxnLst>
                <a:rect l="0" t="0" r="r" b="b"/>
                <a:pathLst>
                  <a:path w="5" h="8">
                    <a:moveTo>
                      <a:pt x="0" y="0"/>
                    </a:moveTo>
                    <a:lnTo>
                      <a:pt x="0" y="7"/>
                    </a:lnTo>
                    <a:lnTo>
                      <a:pt x="4"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3" name="Freeform 2159"/>
              <p:cNvSpPr>
                <a:spLocks/>
              </p:cNvSpPr>
              <p:nvPr/>
            </p:nvSpPr>
            <p:spPr bwMode="auto">
              <a:xfrm>
                <a:off x="5608" y="6818"/>
                <a:ext cx="12" cy="79"/>
              </a:xfrm>
              <a:custGeom>
                <a:avLst/>
                <a:gdLst/>
                <a:ahLst/>
                <a:cxnLst>
                  <a:cxn ang="0">
                    <a:pos x="7" y="0"/>
                  </a:cxn>
                  <a:cxn ang="0">
                    <a:pos x="0" y="0"/>
                  </a:cxn>
                  <a:cxn ang="0">
                    <a:pos x="4" y="19"/>
                  </a:cxn>
                  <a:cxn ang="0">
                    <a:pos x="4" y="38"/>
                  </a:cxn>
                  <a:cxn ang="0">
                    <a:pos x="7" y="57"/>
                  </a:cxn>
                  <a:cxn ang="0">
                    <a:pos x="7" y="79"/>
                  </a:cxn>
                  <a:cxn ang="0">
                    <a:pos x="12" y="76"/>
                  </a:cxn>
                  <a:cxn ang="0">
                    <a:pos x="12" y="38"/>
                  </a:cxn>
                  <a:cxn ang="0">
                    <a:pos x="7" y="0"/>
                  </a:cxn>
                </a:cxnLst>
                <a:rect l="0" t="0" r="r" b="b"/>
                <a:pathLst>
                  <a:path w="12" h="79">
                    <a:moveTo>
                      <a:pt x="7" y="0"/>
                    </a:moveTo>
                    <a:lnTo>
                      <a:pt x="0" y="0"/>
                    </a:lnTo>
                    <a:lnTo>
                      <a:pt x="4" y="19"/>
                    </a:lnTo>
                    <a:lnTo>
                      <a:pt x="4" y="38"/>
                    </a:lnTo>
                    <a:lnTo>
                      <a:pt x="7" y="57"/>
                    </a:lnTo>
                    <a:lnTo>
                      <a:pt x="7" y="79"/>
                    </a:lnTo>
                    <a:lnTo>
                      <a:pt x="12" y="76"/>
                    </a:lnTo>
                    <a:lnTo>
                      <a:pt x="12" y="38"/>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4" name="Freeform 2160"/>
              <p:cNvSpPr>
                <a:spLocks/>
              </p:cNvSpPr>
              <p:nvPr/>
            </p:nvSpPr>
            <p:spPr bwMode="auto">
              <a:xfrm>
                <a:off x="5608" y="6818"/>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5" name="Freeform 2161"/>
              <p:cNvSpPr>
                <a:spLocks/>
              </p:cNvSpPr>
              <p:nvPr/>
            </p:nvSpPr>
            <p:spPr bwMode="auto">
              <a:xfrm>
                <a:off x="5606" y="6818"/>
                <a:ext cx="14" cy="79"/>
              </a:xfrm>
              <a:custGeom>
                <a:avLst/>
                <a:gdLst/>
                <a:ahLst/>
                <a:cxnLst>
                  <a:cxn ang="0">
                    <a:pos x="12" y="57"/>
                  </a:cxn>
                  <a:cxn ang="0">
                    <a:pos x="12" y="38"/>
                  </a:cxn>
                  <a:cxn ang="0">
                    <a:pos x="7" y="0"/>
                  </a:cxn>
                  <a:cxn ang="0">
                    <a:pos x="0" y="0"/>
                  </a:cxn>
                  <a:cxn ang="0">
                    <a:pos x="2" y="9"/>
                  </a:cxn>
                  <a:cxn ang="0">
                    <a:pos x="2" y="19"/>
                  </a:cxn>
                  <a:cxn ang="0">
                    <a:pos x="7" y="38"/>
                  </a:cxn>
                  <a:cxn ang="0">
                    <a:pos x="7" y="79"/>
                  </a:cxn>
                  <a:cxn ang="0">
                    <a:pos x="9" y="76"/>
                  </a:cxn>
                  <a:cxn ang="0">
                    <a:pos x="14" y="76"/>
                  </a:cxn>
                  <a:cxn ang="0">
                    <a:pos x="12" y="57"/>
                  </a:cxn>
                </a:cxnLst>
                <a:rect l="0" t="0" r="r" b="b"/>
                <a:pathLst>
                  <a:path w="14" h="79">
                    <a:moveTo>
                      <a:pt x="12" y="57"/>
                    </a:moveTo>
                    <a:lnTo>
                      <a:pt x="12" y="38"/>
                    </a:lnTo>
                    <a:lnTo>
                      <a:pt x="7" y="0"/>
                    </a:lnTo>
                    <a:lnTo>
                      <a:pt x="0" y="0"/>
                    </a:lnTo>
                    <a:lnTo>
                      <a:pt x="2" y="9"/>
                    </a:lnTo>
                    <a:lnTo>
                      <a:pt x="2" y="19"/>
                    </a:lnTo>
                    <a:lnTo>
                      <a:pt x="7" y="38"/>
                    </a:lnTo>
                    <a:lnTo>
                      <a:pt x="7" y="79"/>
                    </a:lnTo>
                    <a:lnTo>
                      <a:pt x="9" y="76"/>
                    </a:lnTo>
                    <a:lnTo>
                      <a:pt x="14" y="76"/>
                    </a:lnTo>
                    <a:lnTo>
                      <a:pt x="12"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6" name="Freeform 2162"/>
              <p:cNvSpPr>
                <a:spLocks/>
              </p:cNvSpPr>
              <p:nvPr/>
            </p:nvSpPr>
            <p:spPr bwMode="auto">
              <a:xfrm>
                <a:off x="5606" y="6818"/>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7" name="Freeform 2163"/>
              <p:cNvSpPr>
                <a:spLocks/>
              </p:cNvSpPr>
              <p:nvPr/>
            </p:nvSpPr>
            <p:spPr bwMode="auto">
              <a:xfrm>
                <a:off x="5604" y="6818"/>
                <a:ext cx="14"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4" h="79">
                    <a:moveTo>
                      <a:pt x="12" y="57"/>
                    </a:moveTo>
                    <a:lnTo>
                      <a:pt x="12" y="38"/>
                    </a:lnTo>
                    <a:lnTo>
                      <a:pt x="7" y="0"/>
                    </a:lnTo>
                    <a:lnTo>
                      <a:pt x="0" y="0"/>
                    </a:lnTo>
                    <a:lnTo>
                      <a:pt x="7" y="57"/>
                    </a:lnTo>
                    <a:lnTo>
                      <a:pt x="7" y="79"/>
                    </a:lnTo>
                    <a:lnTo>
                      <a:pt x="9" y="76"/>
                    </a:lnTo>
                    <a:lnTo>
                      <a:pt x="14" y="76"/>
                    </a:lnTo>
                    <a:lnTo>
                      <a:pt x="12"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8" name="Freeform 2164"/>
              <p:cNvSpPr>
                <a:spLocks/>
              </p:cNvSpPr>
              <p:nvPr/>
            </p:nvSpPr>
            <p:spPr bwMode="auto">
              <a:xfrm>
                <a:off x="5604" y="6818"/>
                <a:ext cx="12" cy="77"/>
              </a:xfrm>
              <a:custGeom>
                <a:avLst/>
                <a:gdLst/>
                <a:ahLst/>
                <a:cxnLst>
                  <a:cxn ang="0">
                    <a:pos x="7" y="57"/>
                  </a:cxn>
                  <a:cxn ang="0">
                    <a:pos x="7" y="76"/>
                  </a:cxn>
                  <a:cxn ang="0">
                    <a:pos x="12" y="76"/>
                  </a:cxn>
                  <a:cxn ang="0">
                    <a:pos x="12" y="57"/>
                  </a:cxn>
                  <a:cxn ang="0">
                    <a:pos x="9" y="38"/>
                  </a:cxn>
                  <a:cxn ang="0">
                    <a:pos x="9" y="19"/>
                  </a:cxn>
                  <a:cxn ang="0">
                    <a:pos x="4" y="0"/>
                  </a:cxn>
                  <a:cxn ang="0">
                    <a:pos x="0" y="0"/>
                  </a:cxn>
                  <a:cxn ang="0">
                    <a:pos x="7" y="57"/>
                  </a:cxn>
                </a:cxnLst>
                <a:rect l="0" t="0" r="r" b="b"/>
                <a:pathLst>
                  <a:path w="12" h="77">
                    <a:moveTo>
                      <a:pt x="7" y="57"/>
                    </a:moveTo>
                    <a:lnTo>
                      <a:pt x="7" y="76"/>
                    </a:lnTo>
                    <a:lnTo>
                      <a:pt x="12" y="76"/>
                    </a:lnTo>
                    <a:lnTo>
                      <a:pt x="12" y="57"/>
                    </a:lnTo>
                    <a:lnTo>
                      <a:pt x="9" y="38"/>
                    </a:lnTo>
                    <a:lnTo>
                      <a:pt x="9" y="19"/>
                    </a:lnTo>
                    <a:lnTo>
                      <a:pt x="4" y="0"/>
                    </a:lnTo>
                    <a:lnTo>
                      <a:pt x="0" y="0"/>
                    </a:lnTo>
                    <a:lnTo>
                      <a:pt x="7"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9" name="Freeform 2165"/>
              <p:cNvSpPr>
                <a:spLocks/>
              </p:cNvSpPr>
              <p:nvPr/>
            </p:nvSpPr>
            <p:spPr bwMode="auto">
              <a:xfrm>
                <a:off x="5601" y="6818"/>
                <a:ext cx="15" cy="79"/>
              </a:xfrm>
              <a:custGeom>
                <a:avLst/>
                <a:gdLst/>
                <a:ahLst/>
                <a:cxnLst>
                  <a:cxn ang="0">
                    <a:pos x="7" y="0"/>
                  </a:cxn>
                  <a:cxn ang="0">
                    <a:pos x="0" y="0"/>
                  </a:cxn>
                  <a:cxn ang="0">
                    <a:pos x="4" y="19"/>
                  </a:cxn>
                  <a:cxn ang="0">
                    <a:pos x="7" y="38"/>
                  </a:cxn>
                  <a:cxn ang="0">
                    <a:pos x="7" y="79"/>
                  </a:cxn>
                  <a:cxn ang="0">
                    <a:pos x="9" y="76"/>
                  </a:cxn>
                  <a:cxn ang="0">
                    <a:pos x="14" y="76"/>
                  </a:cxn>
                  <a:cxn ang="0">
                    <a:pos x="12" y="57"/>
                  </a:cxn>
                  <a:cxn ang="0">
                    <a:pos x="12" y="38"/>
                  </a:cxn>
                  <a:cxn ang="0">
                    <a:pos x="7" y="0"/>
                  </a:cxn>
                </a:cxnLst>
                <a:rect l="0" t="0" r="r" b="b"/>
                <a:pathLst>
                  <a:path w="15" h="79">
                    <a:moveTo>
                      <a:pt x="7" y="0"/>
                    </a:moveTo>
                    <a:lnTo>
                      <a:pt x="0" y="0"/>
                    </a:lnTo>
                    <a:lnTo>
                      <a:pt x="4" y="19"/>
                    </a:lnTo>
                    <a:lnTo>
                      <a:pt x="7" y="38"/>
                    </a:lnTo>
                    <a:lnTo>
                      <a:pt x="7" y="79"/>
                    </a:lnTo>
                    <a:lnTo>
                      <a:pt x="9" y="76"/>
                    </a:lnTo>
                    <a:lnTo>
                      <a:pt x="14" y="76"/>
                    </a:lnTo>
                    <a:lnTo>
                      <a:pt x="12" y="57"/>
                    </a:lnTo>
                    <a:lnTo>
                      <a:pt x="12" y="38"/>
                    </a:lnTo>
                    <a:lnTo>
                      <a:pt x="7"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0" name="Freeform 2166"/>
              <p:cNvSpPr>
                <a:spLocks/>
              </p:cNvSpPr>
              <p:nvPr/>
            </p:nvSpPr>
            <p:spPr bwMode="auto">
              <a:xfrm>
                <a:off x="5601" y="6818"/>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1" name="Freeform 2167"/>
              <p:cNvSpPr>
                <a:spLocks/>
              </p:cNvSpPr>
              <p:nvPr/>
            </p:nvSpPr>
            <p:spPr bwMode="auto">
              <a:xfrm>
                <a:off x="5599" y="6818"/>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2" name="Freeform 2168"/>
              <p:cNvSpPr>
                <a:spLocks/>
              </p:cNvSpPr>
              <p:nvPr/>
            </p:nvSpPr>
            <p:spPr bwMode="auto">
              <a:xfrm>
                <a:off x="5599" y="6818"/>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3" name="Freeform 2169"/>
              <p:cNvSpPr>
                <a:spLocks/>
              </p:cNvSpPr>
              <p:nvPr/>
            </p:nvSpPr>
            <p:spPr bwMode="auto">
              <a:xfrm>
                <a:off x="5596" y="6818"/>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4" name="Freeform 2170"/>
              <p:cNvSpPr>
                <a:spLocks/>
              </p:cNvSpPr>
              <p:nvPr/>
            </p:nvSpPr>
            <p:spPr bwMode="auto">
              <a:xfrm>
                <a:off x="5596" y="6818"/>
                <a:ext cx="12" cy="79"/>
              </a:xfrm>
              <a:custGeom>
                <a:avLst/>
                <a:gdLst/>
                <a:ahLst/>
                <a:cxnLst>
                  <a:cxn ang="0">
                    <a:pos x="7" y="57"/>
                  </a:cxn>
                  <a:cxn ang="0">
                    <a:pos x="7" y="79"/>
                  </a:cxn>
                  <a:cxn ang="0">
                    <a:pos x="12" y="76"/>
                  </a:cxn>
                  <a:cxn ang="0">
                    <a:pos x="12" y="38"/>
                  </a:cxn>
                  <a:cxn ang="0">
                    <a:pos x="9" y="19"/>
                  </a:cxn>
                  <a:cxn ang="0">
                    <a:pos x="4" y="0"/>
                  </a:cxn>
                  <a:cxn ang="0">
                    <a:pos x="0" y="0"/>
                  </a:cxn>
                  <a:cxn ang="0">
                    <a:pos x="7" y="57"/>
                  </a:cxn>
                </a:cxnLst>
                <a:rect l="0" t="0" r="r" b="b"/>
                <a:pathLst>
                  <a:path w="12" h="79">
                    <a:moveTo>
                      <a:pt x="7" y="57"/>
                    </a:moveTo>
                    <a:lnTo>
                      <a:pt x="7" y="79"/>
                    </a:lnTo>
                    <a:lnTo>
                      <a:pt x="12" y="76"/>
                    </a:lnTo>
                    <a:lnTo>
                      <a:pt x="12" y="38"/>
                    </a:lnTo>
                    <a:lnTo>
                      <a:pt x="9" y="19"/>
                    </a:lnTo>
                    <a:lnTo>
                      <a:pt x="4" y="0"/>
                    </a:lnTo>
                    <a:lnTo>
                      <a:pt x="0" y="0"/>
                    </a:lnTo>
                    <a:lnTo>
                      <a:pt x="7" y="5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95" name="Group 2171"/>
            <p:cNvGrpSpPr>
              <a:grpSpLocks/>
            </p:cNvGrpSpPr>
            <p:nvPr/>
          </p:nvGrpSpPr>
          <p:grpSpPr bwMode="auto">
            <a:xfrm>
              <a:off x="5613400" y="3962400"/>
              <a:ext cx="1550988" cy="676275"/>
              <a:chOff x="8600" y="6001"/>
              <a:chExt cx="2443" cy="1063"/>
            </a:xfrm>
          </p:grpSpPr>
          <p:sp>
            <p:nvSpPr>
              <p:cNvPr id="3196" name="Freeform 2172"/>
              <p:cNvSpPr>
                <a:spLocks/>
              </p:cNvSpPr>
              <p:nvPr/>
            </p:nvSpPr>
            <p:spPr bwMode="auto">
              <a:xfrm>
                <a:off x="8846" y="6273"/>
                <a:ext cx="127" cy="31"/>
              </a:xfrm>
              <a:custGeom>
                <a:avLst/>
                <a:gdLst/>
                <a:ahLst/>
                <a:cxnLst>
                  <a:cxn ang="0">
                    <a:pos x="0" y="31"/>
                  </a:cxn>
                  <a:cxn ang="0">
                    <a:pos x="127" y="26"/>
                  </a:cxn>
                  <a:cxn ang="0">
                    <a:pos x="124" y="0"/>
                  </a:cxn>
                  <a:cxn ang="0">
                    <a:pos x="4" y="14"/>
                  </a:cxn>
                  <a:cxn ang="0">
                    <a:pos x="0" y="31"/>
                  </a:cxn>
                </a:cxnLst>
                <a:rect l="0" t="0" r="r" b="b"/>
                <a:pathLst>
                  <a:path w="127" h="31">
                    <a:moveTo>
                      <a:pt x="0" y="31"/>
                    </a:moveTo>
                    <a:lnTo>
                      <a:pt x="127" y="26"/>
                    </a:lnTo>
                    <a:lnTo>
                      <a:pt x="124" y="0"/>
                    </a:lnTo>
                    <a:lnTo>
                      <a:pt x="4" y="14"/>
                    </a:lnTo>
                    <a:lnTo>
                      <a:pt x="0" y="3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7" name="Freeform 2173"/>
              <p:cNvSpPr>
                <a:spLocks/>
              </p:cNvSpPr>
              <p:nvPr/>
            </p:nvSpPr>
            <p:spPr bwMode="auto">
              <a:xfrm>
                <a:off x="8937" y="6067"/>
                <a:ext cx="334" cy="269"/>
              </a:xfrm>
              <a:custGeom>
                <a:avLst/>
                <a:gdLst/>
                <a:ahLst/>
                <a:cxnLst>
                  <a:cxn ang="0">
                    <a:pos x="26" y="242"/>
                  </a:cxn>
                  <a:cxn ang="0">
                    <a:pos x="16" y="247"/>
                  </a:cxn>
                  <a:cxn ang="0">
                    <a:pos x="19" y="249"/>
                  </a:cxn>
                  <a:cxn ang="0">
                    <a:pos x="23" y="251"/>
                  </a:cxn>
                  <a:cxn ang="0">
                    <a:pos x="26" y="251"/>
                  </a:cxn>
                  <a:cxn ang="0">
                    <a:pos x="31" y="254"/>
                  </a:cxn>
                  <a:cxn ang="0">
                    <a:pos x="47" y="254"/>
                  </a:cxn>
                  <a:cxn ang="0">
                    <a:pos x="52" y="256"/>
                  </a:cxn>
                  <a:cxn ang="0">
                    <a:pos x="91" y="256"/>
                  </a:cxn>
                  <a:cxn ang="0">
                    <a:pos x="151" y="259"/>
                  </a:cxn>
                  <a:cxn ang="0">
                    <a:pos x="175" y="268"/>
                  </a:cxn>
                  <a:cxn ang="0">
                    <a:pos x="180" y="268"/>
                  </a:cxn>
                  <a:cxn ang="0">
                    <a:pos x="187" y="266"/>
                  </a:cxn>
                  <a:cxn ang="0">
                    <a:pos x="208" y="259"/>
                  </a:cxn>
                  <a:cxn ang="0">
                    <a:pos x="213" y="256"/>
                  </a:cxn>
                  <a:cxn ang="0">
                    <a:pos x="218" y="256"/>
                  </a:cxn>
                  <a:cxn ang="0">
                    <a:pos x="227" y="251"/>
                  </a:cxn>
                  <a:cxn ang="0">
                    <a:pos x="232" y="249"/>
                  </a:cxn>
                  <a:cxn ang="0">
                    <a:pos x="232" y="244"/>
                  </a:cxn>
                  <a:cxn ang="0">
                    <a:pos x="230" y="242"/>
                  </a:cxn>
                  <a:cxn ang="0">
                    <a:pos x="225" y="240"/>
                  </a:cxn>
                  <a:cxn ang="0">
                    <a:pos x="244" y="216"/>
                  </a:cxn>
                  <a:cxn ang="0">
                    <a:pos x="328" y="201"/>
                  </a:cxn>
                  <a:cxn ang="0">
                    <a:pos x="333" y="98"/>
                  </a:cxn>
                  <a:cxn ang="0">
                    <a:pos x="273" y="45"/>
                  </a:cxn>
                  <a:cxn ang="0">
                    <a:pos x="184" y="7"/>
                  </a:cxn>
                  <a:cxn ang="0">
                    <a:pos x="129" y="0"/>
                  </a:cxn>
                  <a:cxn ang="0">
                    <a:pos x="110" y="19"/>
                  </a:cxn>
                  <a:cxn ang="0">
                    <a:pos x="100" y="31"/>
                  </a:cxn>
                  <a:cxn ang="0">
                    <a:pos x="86" y="55"/>
                  </a:cxn>
                  <a:cxn ang="0">
                    <a:pos x="79" y="69"/>
                  </a:cxn>
                  <a:cxn ang="0">
                    <a:pos x="72" y="81"/>
                  </a:cxn>
                  <a:cxn ang="0">
                    <a:pos x="57" y="110"/>
                  </a:cxn>
                  <a:cxn ang="0">
                    <a:pos x="50" y="122"/>
                  </a:cxn>
                  <a:cxn ang="0">
                    <a:pos x="43" y="136"/>
                  </a:cxn>
                  <a:cxn ang="0">
                    <a:pos x="38" y="148"/>
                  </a:cxn>
                  <a:cxn ang="0">
                    <a:pos x="23" y="172"/>
                  </a:cxn>
                  <a:cxn ang="0">
                    <a:pos x="16" y="182"/>
                  </a:cxn>
                  <a:cxn ang="0">
                    <a:pos x="12" y="191"/>
                  </a:cxn>
                  <a:cxn ang="0">
                    <a:pos x="0" y="211"/>
                  </a:cxn>
                  <a:cxn ang="0">
                    <a:pos x="2" y="213"/>
                  </a:cxn>
                  <a:cxn ang="0">
                    <a:pos x="7" y="213"/>
                  </a:cxn>
                  <a:cxn ang="0">
                    <a:pos x="12" y="216"/>
                  </a:cxn>
                  <a:cxn ang="0">
                    <a:pos x="16" y="218"/>
                  </a:cxn>
                  <a:cxn ang="0">
                    <a:pos x="21" y="218"/>
                  </a:cxn>
                  <a:cxn ang="0">
                    <a:pos x="26" y="220"/>
                  </a:cxn>
                  <a:cxn ang="0">
                    <a:pos x="36" y="220"/>
                  </a:cxn>
                  <a:cxn ang="0">
                    <a:pos x="40" y="223"/>
                  </a:cxn>
                  <a:cxn ang="0">
                    <a:pos x="47" y="223"/>
                  </a:cxn>
                  <a:cxn ang="0">
                    <a:pos x="57" y="230"/>
                  </a:cxn>
                  <a:cxn ang="0">
                    <a:pos x="62" y="232"/>
                  </a:cxn>
                  <a:cxn ang="0">
                    <a:pos x="45" y="240"/>
                  </a:cxn>
                  <a:cxn ang="0">
                    <a:pos x="26" y="242"/>
                  </a:cxn>
                </a:cxnLst>
                <a:rect l="0" t="0" r="r" b="b"/>
                <a:pathLst>
                  <a:path w="334" h="269">
                    <a:moveTo>
                      <a:pt x="26" y="242"/>
                    </a:moveTo>
                    <a:lnTo>
                      <a:pt x="16" y="247"/>
                    </a:lnTo>
                    <a:lnTo>
                      <a:pt x="19" y="249"/>
                    </a:lnTo>
                    <a:lnTo>
                      <a:pt x="23" y="251"/>
                    </a:lnTo>
                    <a:lnTo>
                      <a:pt x="26" y="251"/>
                    </a:lnTo>
                    <a:lnTo>
                      <a:pt x="31" y="254"/>
                    </a:lnTo>
                    <a:lnTo>
                      <a:pt x="47" y="254"/>
                    </a:lnTo>
                    <a:lnTo>
                      <a:pt x="52" y="256"/>
                    </a:lnTo>
                    <a:lnTo>
                      <a:pt x="91" y="256"/>
                    </a:lnTo>
                    <a:lnTo>
                      <a:pt x="151" y="259"/>
                    </a:lnTo>
                    <a:lnTo>
                      <a:pt x="175" y="268"/>
                    </a:lnTo>
                    <a:lnTo>
                      <a:pt x="180" y="268"/>
                    </a:lnTo>
                    <a:lnTo>
                      <a:pt x="187" y="266"/>
                    </a:lnTo>
                    <a:lnTo>
                      <a:pt x="208" y="259"/>
                    </a:lnTo>
                    <a:lnTo>
                      <a:pt x="213" y="256"/>
                    </a:lnTo>
                    <a:lnTo>
                      <a:pt x="218" y="256"/>
                    </a:lnTo>
                    <a:lnTo>
                      <a:pt x="227" y="251"/>
                    </a:lnTo>
                    <a:lnTo>
                      <a:pt x="232" y="249"/>
                    </a:lnTo>
                    <a:lnTo>
                      <a:pt x="232" y="244"/>
                    </a:lnTo>
                    <a:lnTo>
                      <a:pt x="230" y="242"/>
                    </a:lnTo>
                    <a:lnTo>
                      <a:pt x="225" y="240"/>
                    </a:lnTo>
                    <a:lnTo>
                      <a:pt x="244" y="216"/>
                    </a:lnTo>
                    <a:lnTo>
                      <a:pt x="328" y="201"/>
                    </a:lnTo>
                    <a:lnTo>
                      <a:pt x="333" y="98"/>
                    </a:lnTo>
                    <a:lnTo>
                      <a:pt x="273" y="45"/>
                    </a:lnTo>
                    <a:lnTo>
                      <a:pt x="184" y="7"/>
                    </a:lnTo>
                    <a:lnTo>
                      <a:pt x="129" y="0"/>
                    </a:lnTo>
                    <a:lnTo>
                      <a:pt x="110" y="19"/>
                    </a:lnTo>
                    <a:lnTo>
                      <a:pt x="100" y="31"/>
                    </a:lnTo>
                    <a:lnTo>
                      <a:pt x="86" y="55"/>
                    </a:lnTo>
                    <a:lnTo>
                      <a:pt x="79" y="69"/>
                    </a:lnTo>
                    <a:lnTo>
                      <a:pt x="72" y="81"/>
                    </a:lnTo>
                    <a:lnTo>
                      <a:pt x="57" y="110"/>
                    </a:lnTo>
                    <a:lnTo>
                      <a:pt x="50" y="122"/>
                    </a:lnTo>
                    <a:lnTo>
                      <a:pt x="43" y="136"/>
                    </a:lnTo>
                    <a:lnTo>
                      <a:pt x="38" y="148"/>
                    </a:lnTo>
                    <a:lnTo>
                      <a:pt x="23" y="172"/>
                    </a:lnTo>
                    <a:lnTo>
                      <a:pt x="16" y="182"/>
                    </a:lnTo>
                    <a:lnTo>
                      <a:pt x="12" y="191"/>
                    </a:lnTo>
                    <a:lnTo>
                      <a:pt x="0" y="211"/>
                    </a:lnTo>
                    <a:lnTo>
                      <a:pt x="2" y="213"/>
                    </a:lnTo>
                    <a:lnTo>
                      <a:pt x="7" y="213"/>
                    </a:lnTo>
                    <a:lnTo>
                      <a:pt x="12" y="216"/>
                    </a:lnTo>
                    <a:lnTo>
                      <a:pt x="16" y="218"/>
                    </a:lnTo>
                    <a:lnTo>
                      <a:pt x="21" y="218"/>
                    </a:lnTo>
                    <a:lnTo>
                      <a:pt x="26" y="220"/>
                    </a:lnTo>
                    <a:lnTo>
                      <a:pt x="36" y="220"/>
                    </a:lnTo>
                    <a:lnTo>
                      <a:pt x="40" y="223"/>
                    </a:lnTo>
                    <a:lnTo>
                      <a:pt x="47" y="223"/>
                    </a:lnTo>
                    <a:lnTo>
                      <a:pt x="57" y="230"/>
                    </a:lnTo>
                    <a:lnTo>
                      <a:pt x="62" y="232"/>
                    </a:lnTo>
                    <a:lnTo>
                      <a:pt x="45" y="240"/>
                    </a:lnTo>
                    <a:lnTo>
                      <a:pt x="26" y="242"/>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8" name="Freeform 2174"/>
              <p:cNvSpPr>
                <a:spLocks/>
              </p:cNvSpPr>
              <p:nvPr/>
            </p:nvSpPr>
            <p:spPr bwMode="auto">
              <a:xfrm>
                <a:off x="8752" y="6204"/>
                <a:ext cx="60" cy="93"/>
              </a:xfrm>
              <a:custGeom>
                <a:avLst/>
                <a:gdLst/>
                <a:ahLst/>
                <a:cxnLst>
                  <a:cxn ang="0">
                    <a:pos x="7" y="2"/>
                  </a:cxn>
                  <a:cxn ang="0">
                    <a:pos x="7" y="2"/>
                  </a:cxn>
                  <a:cxn ang="0">
                    <a:pos x="4" y="21"/>
                  </a:cxn>
                  <a:cxn ang="0">
                    <a:pos x="0" y="62"/>
                  </a:cxn>
                  <a:cxn ang="0">
                    <a:pos x="0" y="88"/>
                  </a:cxn>
                  <a:cxn ang="0">
                    <a:pos x="36" y="93"/>
                  </a:cxn>
                  <a:cxn ang="0">
                    <a:pos x="60" y="86"/>
                  </a:cxn>
                  <a:cxn ang="0">
                    <a:pos x="60" y="43"/>
                  </a:cxn>
                  <a:cxn ang="0">
                    <a:pos x="57" y="33"/>
                  </a:cxn>
                  <a:cxn ang="0">
                    <a:pos x="57" y="23"/>
                  </a:cxn>
                  <a:cxn ang="0">
                    <a:pos x="55" y="12"/>
                  </a:cxn>
                  <a:cxn ang="0">
                    <a:pos x="52" y="2"/>
                  </a:cxn>
                  <a:cxn ang="0">
                    <a:pos x="28" y="0"/>
                  </a:cxn>
                  <a:cxn ang="0">
                    <a:pos x="7" y="2"/>
                  </a:cxn>
                </a:cxnLst>
                <a:rect l="0" t="0" r="r" b="b"/>
                <a:pathLst>
                  <a:path w="60" h="93">
                    <a:moveTo>
                      <a:pt x="7" y="2"/>
                    </a:moveTo>
                    <a:lnTo>
                      <a:pt x="7" y="2"/>
                    </a:lnTo>
                    <a:lnTo>
                      <a:pt x="4" y="21"/>
                    </a:lnTo>
                    <a:lnTo>
                      <a:pt x="0" y="62"/>
                    </a:lnTo>
                    <a:lnTo>
                      <a:pt x="0" y="88"/>
                    </a:lnTo>
                    <a:lnTo>
                      <a:pt x="36" y="93"/>
                    </a:lnTo>
                    <a:lnTo>
                      <a:pt x="60" y="86"/>
                    </a:lnTo>
                    <a:lnTo>
                      <a:pt x="60" y="43"/>
                    </a:lnTo>
                    <a:lnTo>
                      <a:pt x="57" y="33"/>
                    </a:lnTo>
                    <a:lnTo>
                      <a:pt x="57" y="23"/>
                    </a:lnTo>
                    <a:lnTo>
                      <a:pt x="55" y="12"/>
                    </a:lnTo>
                    <a:lnTo>
                      <a:pt x="52" y="2"/>
                    </a:lnTo>
                    <a:lnTo>
                      <a:pt x="28"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9" name="Freeform 2175"/>
              <p:cNvSpPr>
                <a:spLocks/>
              </p:cNvSpPr>
              <p:nvPr/>
            </p:nvSpPr>
            <p:spPr bwMode="auto">
              <a:xfrm>
                <a:off x="8752" y="6213"/>
                <a:ext cx="36" cy="75"/>
              </a:xfrm>
              <a:custGeom>
                <a:avLst/>
                <a:gdLst/>
                <a:ahLst/>
                <a:cxnLst>
                  <a:cxn ang="0">
                    <a:pos x="4" y="2"/>
                  </a:cxn>
                  <a:cxn ang="0">
                    <a:pos x="4" y="2"/>
                  </a:cxn>
                  <a:cxn ang="0">
                    <a:pos x="0" y="36"/>
                  </a:cxn>
                  <a:cxn ang="0">
                    <a:pos x="0" y="71"/>
                  </a:cxn>
                  <a:cxn ang="0">
                    <a:pos x="16" y="71"/>
                  </a:cxn>
                  <a:cxn ang="0">
                    <a:pos x="21" y="74"/>
                  </a:cxn>
                  <a:cxn ang="0">
                    <a:pos x="36" y="74"/>
                  </a:cxn>
                  <a:cxn ang="0">
                    <a:pos x="36" y="2"/>
                  </a:cxn>
                  <a:cxn ang="0">
                    <a:pos x="19" y="0"/>
                  </a:cxn>
                  <a:cxn ang="0">
                    <a:pos x="4" y="2"/>
                  </a:cxn>
                </a:cxnLst>
                <a:rect l="0" t="0" r="r" b="b"/>
                <a:pathLst>
                  <a:path w="36" h="75">
                    <a:moveTo>
                      <a:pt x="4" y="2"/>
                    </a:moveTo>
                    <a:lnTo>
                      <a:pt x="4" y="2"/>
                    </a:lnTo>
                    <a:lnTo>
                      <a:pt x="0" y="36"/>
                    </a:lnTo>
                    <a:lnTo>
                      <a:pt x="0" y="71"/>
                    </a:lnTo>
                    <a:lnTo>
                      <a:pt x="16" y="71"/>
                    </a:lnTo>
                    <a:lnTo>
                      <a:pt x="21" y="74"/>
                    </a:lnTo>
                    <a:lnTo>
                      <a:pt x="36" y="74"/>
                    </a:lnTo>
                    <a:lnTo>
                      <a:pt x="36"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0" name="Freeform 2176"/>
              <p:cNvSpPr>
                <a:spLocks/>
              </p:cNvSpPr>
              <p:nvPr/>
            </p:nvSpPr>
            <p:spPr bwMode="auto">
              <a:xfrm>
                <a:off x="8752" y="6213"/>
                <a:ext cx="36" cy="70"/>
              </a:xfrm>
              <a:custGeom>
                <a:avLst/>
                <a:gdLst/>
                <a:ahLst/>
                <a:cxnLst>
                  <a:cxn ang="0">
                    <a:pos x="12" y="2"/>
                  </a:cxn>
                  <a:cxn ang="0">
                    <a:pos x="4" y="2"/>
                  </a:cxn>
                  <a:cxn ang="0">
                    <a:pos x="2" y="19"/>
                  </a:cxn>
                  <a:cxn ang="0">
                    <a:pos x="2" y="33"/>
                  </a:cxn>
                  <a:cxn ang="0">
                    <a:pos x="0" y="50"/>
                  </a:cxn>
                  <a:cxn ang="0">
                    <a:pos x="0" y="67"/>
                  </a:cxn>
                  <a:cxn ang="0">
                    <a:pos x="12" y="67"/>
                  </a:cxn>
                  <a:cxn ang="0">
                    <a:pos x="16" y="69"/>
                  </a:cxn>
                  <a:cxn ang="0">
                    <a:pos x="33" y="69"/>
                  </a:cxn>
                  <a:cxn ang="0">
                    <a:pos x="36" y="52"/>
                  </a:cxn>
                  <a:cxn ang="0">
                    <a:pos x="36" y="19"/>
                  </a:cxn>
                  <a:cxn ang="0">
                    <a:pos x="33" y="2"/>
                  </a:cxn>
                  <a:cxn ang="0">
                    <a:pos x="23" y="2"/>
                  </a:cxn>
                  <a:cxn ang="0">
                    <a:pos x="21" y="0"/>
                  </a:cxn>
                  <a:cxn ang="0">
                    <a:pos x="14" y="0"/>
                  </a:cxn>
                  <a:cxn ang="0">
                    <a:pos x="12" y="2"/>
                  </a:cxn>
                </a:cxnLst>
                <a:rect l="0" t="0" r="r" b="b"/>
                <a:pathLst>
                  <a:path w="36" h="70">
                    <a:moveTo>
                      <a:pt x="12" y="2"/>
                    </a:moveTo>
                    <a:lnTo>
                      <a:pt x="4" y="2"/>
                    </a:lnTo>
                    <a:lnTo>
                      <a:pt x="2" y="19"/>
                    </a:lnTo>
                    <a:lnTo>
                      <a:pt x="2" y="33"/>
                    </a:lnTo>
                    <a:lnTo>
                      <a:pt x="0" y="50"/>
                    </a:lnTo>
                    <a:lnTo>
                      <a:pt x="0" y="67"/>
                    </a:lnTo>
                    <a:lnTo>
                      <a:pt x="12" y="67"/>
                    </a:lnTo>
                    <a:lnTo>
                      <a:pt x="16" y="69"/>
                    </a:lnTo>
                    <a:lnTo>
                      <a:pt x="33" y="69"/>
                    </a:lnTo>
                    <a:lnTo>
                      <a:pt x="36" y="52"/>
                    </a:lnTo>
                    <a:lnTo>
                      <a:pt x="36" y="19"/>
                    </a:lnTo>
                    <a:lnTo>
                      <a:pt x="33" y="2"/>
                    </a:lnTo>
                    <a:lnTo>
                      <a:pt x="23" y="2"/>
                    </a:lnTo>
                    <a:lnTo>
                      <a:pt x="21" y="0"/>
                    </a:lnTo>
                    <a:lnTo>
                      <a:pt x="14" y="0"/>
                    </a:lnTo>
                    <a:lnTo>
                      <a:pt x="12" y="2"/>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1" name="Freeform 2177"/>
              <p:cNvSpPr>
                <a:spLocks/>
              </p:cNvSpPr>
              <p:nvPr/>
            </p:nvSpPr>
            <p:spPr bwMode="auto">
              <a:xfrm>
                <a:off x="8752" y="6213"/>
                <a:ext cx="36" cy="65"/>
              </a:xfrm>
              <a:custGeom>
                <a:avLst/>
                <a:gdLst/>
                <a:ahLst/>
                <a:cxnLst>
                  <a:cxn ang="0">
                    <a:pos x="9" y="62"/>
                  </a:cxn>
                  <a:cxn ang="0">
                    <a:pos x="12" y="64"/>
                  </a:cxn>
                  <a:cxn ang="0">
                    <a:pos x="33" y="64"/>
                  </a:cxn>
                  <a:cxn ang="0">
                    <a:pos x="33" y="50"/>
                  </a:cxn>
                  <a:cxn ang="0">
                    <a:pos x="36" y="33"/>
                  </a:cxn>
                  <a:cxn ang="0">
                    <a:pos x="33" y="16"/>
                  </a:cxn>
                  <a:cxn ang="0">
                    <a:pos x="33" y="2"/>
                  </a:cxn>
                  <a:cxn ang="0">
                    <a:pos x="23" y="2"/>
                  </a:cxn>
                  <a:cxn ang="0">
                    <a:pos x="21" y="0"/>
                  </a:cxn>
                  <a:cxn ang="0">
                    <a:pos x="14" y="0"/>
                  </a:cxn>
                  <a:cxn ang="0">
                    <a:pos x="12" y="2"/>
                  </a:cxn>
                  <a:cxn ang="0">
                    <a:pos x="7" y="2"/>
                  </a:cxn>
                  <a:cxn ang="0">
                    <a:pos x="2" y="16"/>
                  </a:cxn>
                  <a:cxn ang="0">
                    <a:pos x="2" y="31"/>
                  </a:cxn>
                  <a:cxn ang="0">
                    <a:pos x="0" y="45"/>
                  </a:cxn>
                  <a:cxn ang="0">
                    <a:pos x="0" y="62"/>
                  </a:cxn>
                  <a:cxn ang="0">
                    <a:pos x="9" y="62"/>
                  </a:cxn>
                </a:cxnLst>
                <a:rect l="0" t="0" r="r" b="b"/>
                <a:pathLst>
                  <a:path w="36" h="65">
                    <a:moveTo>
                      <a:pt x="9" y="62"/>
                    </a:moveTo>
                    <a:lnTo>
                      <a:pt x="12" y="64"/>
                    </a:lnTo>
                    <a:lnTo>
                      <a:pt x="33" y="64"/>
                    </a:lnTo>
                    <a:lnTo>
                      <a:pt x="33" y="50"/>
                    </a:lnTo>
                    <a:lnTo>
                      <a:pt x="36" y="33"/>
                    </a:lnTo>
                    <a:lnTo>
                      <a:pt x="33" y="16"/>
                    </a:lnTo>
                    <a:lnTo>
                      <a:pt x="33" y="2"/>
                    </a:lnTo>
                    <a:lnTo>
                      <a:pt x="23" y="2"/>
                    </a:lnTo>
                    <a:lnTo>
                      <a:pt x="21" y="0"/>
                    </a:lnTo>
                    <a:lnTo>
                      <a:pt x="14" y="0"/>
                    </a:lnTo>
                    <a:lnTo>
                      <a:pt x="12" y="2"/>
                    </a:lnTo>
                    <a:lnTo>
                      <a:pt x="7" y="2"/>
                    </a:lnTo>
                    <a:lnTo>
                      <a:pt x="2" y="16"/>
                    </a:lnTo>
                    <a:lnTo>
                      <a:pt x="2" y="31"/>
                    </a:lnTo>
                    <a:lnTo>
                      <a:pt x="0" y="45"/>
                    </a:lnTo>
                    <a:lnTo>
                      <a:pt x="0" y="62"/>
                    </a:lnTo>
                    <a:lnTo>
                      <a:pt x="9" y="6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2" name="Freeform 2178"/>
              <p:cNvSpPr>
                <a:spLocks/>
              </p:cNvSpPr>
              <p:nvPr/>
            </p:nvSpPr>
            <p:spPr bwMode="auto">
              <a:xfrm>
                <a:off x="8755" y="6213"/>
                <a:ext cx="31" cy="60"/>
              </a:xfrm>
              <a:custGeom>
                <a:avLst/>
                <a:gdLst/>
                <a:ahLst/>
                <a:cxnLst>
                  <a:cxn ang="0">
                    <a:pos x="31" y="60"/>
                  </a:cxn>
                  <a:cxn ang="0">
                    <a:pos x="31" y="2"/>
                  </a:cxn>
                  <a:cxn ang="0">
                    <a:pos x="21" y="2"/>
                  </a:cxn>
                  <a:cxn ang="0">
                    <a:pos x="19" y="0"/>
                  </a:cxn>
                  <a:cxn ang="0">
                    <a:pos x="12" y="0"/>
                  </a:cxn>
                  <a:cxn ang="0">
                    <a:pos x="9" y="2"/>
                  </a:cxn>
                  <a:cxn ang="0">
                    <a:pos x="4" y="2"/>
                  </a:cxn>
                  <a:cxn ang="0">
                    <a:pos x="0" y="16"/>
                  </a:cxn>
                  <a:cxn ang="0">
                    <a:pos x="0" y="57"/>
                  </a:cxn>
                  <a:cxn ang="0">
                    <a:pos x="2" y="60"/>
                  </a:cxn>
                  <a:cxn ang="0">
                    <a:pos x="31" y="60"/>
                  </a:cxn>
                </a:cxnLst>
                <a:rect l="0" t="0" r="r" b="b"/>
                <a:pathLst>
                  <a:path w="31" h="60">
                    <a:moveTo>
                      <a:pt x="31" y="60"/>
                    </a:moveTo>
                    <a:lnTo>
                      <a:pt x="31" y="2"/>
                    </a:lnTo>
                    <a:lnTo>
                      <a:pt x="21" y="2"/>
                    </a:lnTo>
                    <a:lnTo>
                      <a:pt x="19" y="0"/>
                    </a:lnTo>
                    <a:lnTo>
                      <a:pt x="12" y="0"/>
                    </a:lnTo>
                    <a:lnTo>
                      <a:pt x="9" y="2"/>
                    </a:lnTo>
                    <a:lnTo>
                      <a:pt x="4" y="2"/>
                    </a:lnTo>
                    <a:lnTo>
                      <a:pt x="0" y="16"/>
                    </a:lnTo>
                    <a:lnTo>
                      <a:pt x="0" y="57"/>
                    </a:lnTo>
                    <a:lnTo>
                      <a:pt x="2" y="60"/>
                    </a:lnTo>
                    <a:lnTo>
                      <a:pt x="31" y="6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3" name="Freeform 2179"/>
              <p:cNvSpPr>
                <a:spLocks/>
              </p:cNvSpPr>
              <p:nvPr/>
            </p:nvSpPr>
            <p:spPr bwMode="auto">
              <a:xfrm>
                <a:off x="8755" y="6213"/>
                <a:ext cx="31" cy="55"/>
              </a:xfrm>
              <a:custGeom>
                <a:avLst/>
                <a:gdLst/>
                <a:ahLst/>
                <a:cxnLst>
                  <a:cxn ang="0">
                    <a:pos x="28" y="2"/>
                  </a:cxn>
                  <a:cxn ang="0">
                    <a:pos x="21" y="2"/>
                  </a:cxn>
                  <a:cxn ang="0">
                    <a:pos x="19" y="0"/>
                  </a:cxn>
                  <a:cxn ang="0">
                    <a:pos x="12" y="0"/>
                  </a:cxn>
                  <a:cxn ang="0">
                    <a:pos x="9" y="2"/>
                  </a:cxn>
                  <a:cxn ang="0">
                    <a:pos x="4" y="2"/>
                  </a:cxn>
                  <a:cxn ang="0">
                    <a:pos x="2" y="14"/>
                  </a:cxn>
                  <a:cxn ang="0">
                    <a:pos x="0" y="28"/>
                  </a:cxn>
                  <a:cxn ang="0">
                    <a:pos x="0" y="55"/>
                  </a:cxn>
                  <a:cxn ang="0">
                    <a:pos x="28" y="55"/>
                  </a:cxn>
                  <a:cxn ang="0">
                    <a:pos x="31" y="43"/>
                  </a:cxn>
                  <a:cxn ang="0">
                    <a:pos x="31" y="14"/>
                  </a:cxn>
                  <a:cxn ang="0">
                    <a:pos x="28" y="2"/>
                  </a:cxn>
                </a:cxnLst>
                <a:rect l="0" t="0" r="r" b="b"/>
                <a:pathLst>
                  <a:path w="31" h="55">
                    <a:moveTo>
                      <a:pt x="28" y="2"/>
                    </a:moveTo>
                    <a:lnTo>
                      <a:pt x="21" y="2"/>
                    </a:lnTo>
                    <a:lnTo>
                      <a:pt x="19" y="0"/>
                    </a:lnTo>
                    <a:lnTo>
                      <a:pt x="12" y="0"/>
                    </a:lnTo>
                    <a:lnTo>
                      <a:pt x="9" y="2"/>
                    </a:lnTo>
                    <a:lnTo>
                      <a:pt x="4" y="2"/>
                    </a:lnTo>
                    <a:lnTo>
                      <a:pt x="2" y="14"/>
                    </a:lnTo>
                    <a:lnTo>
                      <a:pt x="0" y="28"/>
                    </a:lnTo>
                    <a:lnTo>
                      <a:pt x="0" y="55"/>
                    </a:lnTo>
                    <a:lnTo>
                      <a:pt x="28" y="55"/>
                    </a:lnTo>
                    <a:lnTo>
                      <a:pt x="31" y="43"/>
                    </a:lnTo>
                    <a:lnTo>
                      <a:pt x="31" y="14"/>
                    </a:lnTo>
                    <a:lnTo>
                      <a:pt x="28"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4" name="Freeform 2180"/>
              <p:cNvSpPr>
                <a:spLocks/>
              </p:cNvSpPr>
              <p:nvPr/>
            </p:nvSpPr>
            <p:spPr bwMode="auto">
              <a:xfrm>
                <a:off x="8755" y="6213"/>
                <a:ext cx="29" cy="51"/>
              </a:xfrm>
              <a:custGeom>
                <a:avLst/>
                <a:gdLst/>
                <a:ahLst/>
                <a:cxnLst>
                  <a:cxn ang="0">
                    <a:pos x="28" y="50"/>
                  </a:cxn>
                  <a:cxn ang="0">
                    <a:pos x="28" y="2"/>
                  </a:cxn>
                  <a:cxn ang="0">
                    <a:pos x="19" y="2"/>
                  </a:cxn>
                  <a:cxn ang="0">
                    <a:pos x="19" y="0"/>
                  </a:cxn>
                  <a:cxn ang="0">
                    <a:pos x="12" y="0"/>
                  </a:cxn>
                  <a:cxn ang="0">
                    <a:pos x="12" y="2"/>
                  </a:cxn>
                  <a:cxn ang="0">
                    <a:pos x="4" y="2"/>
                  </a:cxn>
                  <a:cxn ang="0">
                    <a:pos x="0" y="26"/>
                  </a:cxn>
                  <a:cxn ang="0">
                    <a:pos x="0" y="50"/>
                  </a:cxn>
                  <a:cxn ang="0">
                    <a:pos x="28" y="50"/>
                  </a:cxn>
                </a:cxnLst>
                <a:rect l="0" t="0" r="r" b="b"/>
                <a:pathLst>
                  <a:path w="29" h="51">
                    <a:moveTo>
                      <a:pt x="28" y="50"/>
                    </a:moveTo>
                    <a:lnTo>
                      <a:pt x="28" y="2"/>
                    </a:lnTo>
                    <a:lnTo>
                      <a:pt x="19" y="2"/>
                    </a:lnTo>
                    <a:lnTo>
                      <a:pt x="19" y="0"/>
                    </a:lnTo>
                    <a:lnTo>
                      <a:pt x="12" y="0"/>
                    </a:lnTo>
                    <a:lnTo>
                      <a:pt x="12" y="2"/>
                    </a:lnTo>
                    <a:lnTo>
                      <a:pt x="4" y="2"/>
                    </a:lnTo>
                    <a:lnTo>
                      <a:pt x="0" y="26"/>
                    </a:lnTo>
                    <a:lnTo>
                      <a:pt x="0" y="50"/>
                    </a:lnTo>
                    <a:lnTo>
                      <a:pt x="28" y="5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5" name="Freeform 2181"/>
              <p:cNvSpPr>
                <a:spLocks/>
              </p:cNvSpPr>
              <p:nvPr/>
            </p:nvSpPr>
            <p:spPr bwMode="auto">
              <a:xfrm>
                <a:off x="8755" y="6213"/>
                <a:ext cx="29" cy="48"/>
              </a:xfrm>
              <a:custGeom>
                <a:avLst/>
                <a:gdLst/>
                <a:ahLst/>
                <a:cxnLst>
                  <a:cxn ang="0">
                    <a:pos x="14" y="45"/>
                  </a:cxn>
                  <a:cxn ang="0">
                    <a:pos x="16" y="47"/>
                  </a:cxn>
                  <a:cxn ang="0">
                    <a:pos x="28" y="47"/>
                  </a:cxn>
                  <a:cxn ang="0">
                    <a:pos x="28" y="2"/>
                  </a:cxn>
                  <a:cxn ang="0">
                    <a:pos x="19" y="2"/>
                  </a:cxn>
                  <a:cxn ang="0">
                    <a:pos x="16" y="0"/>
                  </a:cxn>
                  <a:cxn ang="0">
                    <a:pos x="12" y="2"/>
                  </a:cxn>
                  <a:cxn ang="0">
                    <a:pos x="4" y="2"/>
                  </a:cxn>
                  <a:cxn ang="0">
                    <a:pos x="2" y="14"/>
                  </a:cxn>
                  <a:cxn ang="0">
                    <a:pos x="0" y="23"/>
                  </a:cxn>
                  <a:cxn ang="0">
                    <a:pos x="0" y="45"/>
                  </a:cxn>
                  <a:cxn ang="0">
                    <a:pos x="14" y="45"/>
                  </a:cxn>
                </a:cxnLst>
                <a:rect l="0" t="0" r="r" b="b"/>
                <a:pathLst>
                  <a:path w="29" h="48">
                    <a:moveTo>
                      <a:pt x="14" y="45"/>
                    </a:moveTo>
                    <a:lnTo>
                      <a:pt x="16" y="47"/>
                    </a:lnTo>
                    <a:lnTo>
                      <a:pt x="28" y="47"/>
                    </a:lnTo>
                    <a:lnTo>
                      <a:pt x="28" y="2"/>
                    </a:lnTo>
                    <a:lnTo>
                      <a:pt x="19" y="2"/>
                    </a:lnTo>
                    <a:lnTo>
                      <a:pt x="16" y="0"/>
                    </a:lnTo>
                    <a:lnTo>
                      <a:pt x="12" y="2"/>
                    </a:lnTo>
                    <a:lnTo>
                      <a:pt x="4" y="2"/>
                    </a:lnTo>
                    <a:lnTo>
                      <a:pt x="2" y="14"/>
                    </a:lnTo>
                    <a:lnTo>
                      <a:pt x="0" y="23"/>
                    </a:lnTo>
                    <a:lnTo>
                      <a:pt x="0" y="45"/>
                    </a:lnTo>
                    <a:lnTo>
                      <a:pt x="14"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6" name="Freeform 2182"/>
              <p:cNvSpPr>
                <a:spLocks/>
              </p:cNvSpPr>
              <p:nvPr/>
            </p:nvSpPr>
            <p:spPr bwMode="auto">
              <a:xfrm>
                <a:off x="8755" y="6213"/>
                <a:ext cx="26" cy="43"/>
              </a:xfrm>
              <a:custGeom>
                <a:avLst/>
                <a:gdLst/>
                <a:ahLst/>
                <a:cxnLst>
                  <a:cxn ang="0">
                    <a:pos x="26" y="43"/>
                  </a:cxn>
                  <a:cxn ang="0">
                    <a:pos x="26" y="2"/>
                  </a:cxn>
                  <a:cxn ang="0">
                    <a:pos x="16" y="2"/>
                  </a:cxn>
                  <a:cxn ang="0">
                    <a:pos x="16" y="0"/>
                  </a:cxn>
                  <a:cxn ang="0">
                    <a:pos x="12" y="2"/>
                  </a:cxn>
                  <a:cxn ang="0">
                    <a:pos x="4" y="2"/>
                  </a:cxn>
                  <a:cxn ang="0">
                    <a:pos x="2" y="11"/>
                  </a:cxn>
                  <a:cxn ang="0">
                    <a:pos x="2" y="21"/>
                  </a:cxn>
                  <a:cxn ang="0">
                    <a:pos x="0" y="31"/>
                  </a:cxn>
                  <a:cxn ang="0">
                    <a:pos x="0" y="40"/>
                  </a:cxn>
                  <a:cxn ang="0">
                    <a:pos x="4" y="43"/>
                  </a:cxn>
                  <a:cxn ang="0">
                    <a:pos x="26" y="43"/>
                  </a:cxn>
                </a:cxnLst>
                <a:rect l="0" t="0" r="r" b="b"/>
                <a:pathLst>
                  <a:path w="26" h="43">
                    <a:moveTo>
                      <a:pt x="26" y="43"/>
                    </a:moveTo>
                    <a:lnTo>
                      <a:pt x="26" y="2"/>
                    </a:lnTo>
                    <a:lnTo>
                      <a:pt x="16" y="2"/>
                    </a:lnTo>
                    <a:lnTo>
                      <a:pt x="16" y="0"/>
                    </a:lnTo>
                    <a:lnTo>
                      <a:pt x="12" y="2"/>
                    </a:lnTo>
                    <a:lnTo>
                      <a:pt x="4" y="2"/>
                    </a:lnTo>
                    <a:lnTo>
                      <a:pt x="2" y="11"/>
                    </a:lnTo>
                    <a:lnTo>
                      <a:pt x="2" y="21"/>
                    </a:lnTo>
                    <a:lnTo>
                      <a:pt x="0" y="31"/>
                    </a:lnTo>
                    <a:lnTo>
                      <a:pt x="0" y="40"/>
                    </a:lnTo>
                    <a:lnTo>
                      <a:pt x="4" y="43"/>
                    </a:lnTo>
                    <a:lnTo>
                      <a:pt x="26" y="43"/>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7" name="Freeform 2183"/>
              <p:cNvSpPr>
                <a:spLocks/>
              </p:cNvSpPr>
              <p:nvPr/>
            </p:nvSpPr>
            <p:spPr bwMode="auto">
              <a:xfrm>
                <a:off x="8757" y="6213"/>
                <a:ext cx="24" cy="39"/>
              </a:xfrm>
              <a:custGeom>
                <a:avLst/>
                <a:gdLst/>
                <a:ahLst/>
                <a:cxnLst>
                  <a:cxn ang="0">
                    <a:pos x="23" y="38"/>
                  </a:cxn>
                  <a:cxn ang="0">
                    <a:pos x="23" y="2"/>
                  </a:cxn>
                  <a:cxn ang="0">
                    <a:pos x="14" y="2"/>
                  </a:cxn>
                  <a:cxn ang="0">
                    <a:pos x="14" y="0"/>
                  </a:cxn>
                  <a:cxn ang="0">
                    <a:pos x="9" y="2"/>
                  </a:cxn>
                  <a:cxn ang="0">
                    <a:pos x="2" y="2"/>
                  </a:cxn>
                  <a:cxn ang="0">
                    <a:pos x="0" y="11"/>
                  </a:cxn>
                  <a:cxn ang="0">
                    <a:pos x="0" y="38"/>
                  </a:cxn>
                  <a:cxn ang="0">
                    <a:pos x="23" y="38"/>
                  </a:cxn>
                </a:cxnLst>
                <a:rect l="0" t="0" r="r" b="b"/>
                <a:pathLst>
                  <a:path w="24" h="39">
                    <a:moveTo>
                      <a:pt x="23" y="38"/>
                    </a:moveTo>
                    <a:lnTo>
                      <a:pt x="23" y="2"/>
                    </a:lnTo>
                    <a:lnTo>
                      <a:pt x="14" y="2"/>
                    </a:lnTo>
                    <a:lnTo>
                      <a:pt x="14" y="0"/>
                    </a:lnTo>
                    <a:lnTo>
                      <a:pt x="9" y="2"/>
                    </a:lnTo>
                    <a:lnTo>
                      <a:pt x="2" y="2"/>
                    </a:lnTo>
                    <a:lnTo>
                      <a:pt x="0" y="11"/>
                    </a:lnTo>
                    <a:lnTo>
                      <a:pt x="0" y="38"/>
                    </a:lnTo>
                    <a:lnTo>
                      <a:pt x="23"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8" name="Freeform 2184"/>
              <p:cNvSpPr>
                <a:spLocks/>
              </p:cNvSpPr>
              <p:nvPr/>
            </p:nvSpPr>
            <p:spPr bwMode="auto">
              <a:xfrm>
                <a:off x="8757" y="6216"/>
                <a:ext cx="24" cy="31"/>
              </a:xfrm>
              <a:custGeom>
                <a:avLst/>
                <a:gdLst/>
                <a:ahLst/>
                <a:cxnLst>
                  <a:cxn ang="0">
                    <a:pos x="2" y="0"/>
                  </a:cxn>
                  <a:cxn ang="0">
                    <a:pos x="2" y="0"/>
                  </a:cxn>
                  <a:cxn ang="0">
                    <a:pos x="0" y="7"/>
                  </a:cxn>
                  <a:cxn ang="0">
                    <a:pos x="0" y="31"/>
                  </a:cxn>
                  <a:cxn ang="0">
                    <a:pos x="23" y="31"/>
                  </a:cxn>
                  <a:cxn ang="0">
                    <a:pos x="23" y="0"/>
                  </a:cxn>
                  <a:cxn ang="0">
                    <a:pos x="2" y="0"/>
                  </a:cxn>
                </a:cxnLst>
                <a:rect l="0" t="0" r="r" b="b"/>
                <a:pathLst>
                  <a:path w="24" h="31">
                    <a:moveTo>
                      <a:pt x="2" y="0"/>
                    </a:moveTo>
                    <a:lnTo>
                      <a:pt x="2" y="0"/>
                    </a:lnTo>
                    <a:lnTo>
                      <a:pt x="0" y="7"/>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9" name="Freeform 2185"/>
              <p:cNvSpPr>
                <a:spLocks/>
              </p:cNvSpPr>
              <p:nvPr/>
            </p:nvSpPr>
            <p:spPr bwMode="auto">
              <a:xfrm>
                <a:off x="8757" y="6216"/>
                <a:ext cx="22" cy="26"/>
              </a:xfrm>
              <a:custGeom>
                <a:avLst/>
                <a:gdLst/>
                <a:ahLst/>
                <a:cxnLst>
                  <a:cxn ang="0">
                    <a:pos x="2" y="0"/>
                  </a:cxn>
                  <a:cxn ang="0">
                    <a:pos x="2" y="0"/>
                  </a:cxn>
                  <a:cxn ang="0">
                    <a:pos x="0" y="7"/>
                  </a:cxn>
                  <a:cxn ang="0">
                    <a:pos x="0" y="26"/>
                  </a:cxn>
                  <a:cxn ang="0">
                    <a:pos x="21" y="26"/>
                  </a:cxn>
                  <a:cxn ang="0">
                    <a:pos x="21" y="0"/>
                  </a:cxn>
                  <a:cxn ang="0">
                    <a:pos x="2" y="0"/>
                  </a:cxn>
                </a:cxnLst>
                <a:rect l="0" t="0" r="r" b="b"/>
                <a:pathLst>
                  <a:path w="22" h="26">
                    <a:moveTo>
                      <a:pt x="2" y="0"/>
                    </a:moveTo>
                    <a:lnTo>
                      <a:pt x="2" y="0"/>
                    </a:lnTo>
                    <a:lnTo>
                      <a:pt x="0" y="7"/>
                    </a:lnTo>
                    <a:lnTo>
                      <a:pt x="0" y="26"/>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0" name="Freeform 2186"/>
              <p:cNvSpPr>
                <a:spLocks/>
              </p:cNvSpPr>
              <p:nvPr/>
            </p:nvSpPr>
            <p:spPr bwMode="auto">
              <a:xfrm>
                <a:off x="8757" y="6213"/>
                <a:ext cx="22" cy="27"/>
              </a:xfrm>
              <a:custGeom>
                <a:avLst/>
                <a:gdLst/>
                <a:ahLst/>
                <a:cxnLst>
                  <a:cxn ang="0">
                    <a:pos x="21" y="2"/>
                  </a:cxn>
                  <a:cxn ang="0">
                    <a:pos x="12" y="0"/>
                  </a:cxn>
                  <a:cxn ang="0">
                    <a:pos x="2" y="2"/>
                  </a:cxn>
                  <a:cxn ang="0">
                    <a:pos x="2" y="7"/>
                  </a:cxn>
                  <a:cxn ang="0">
                    <a:pos x="0" y="14"/>
                  </a:cxn>
                  <a:cxn ang="0">
                    <a:pos x="0" y="26"/>
                  </a:cxn>
                  <a:cxn ang="0">
                    <a:pos x="14" y="26"/>
                  </a:cxn>
                  <a:cxn ang="0">
                    <a:pos x="16" y="23"/>
                  </a:cxn>
                  <a:cxn ang="0">
                    <a:pos x="21" y="23"/>
                  </a:cxn>
                  <a:cxn ang="0">
                    <a:pos x="21" y="2"/>
                  </a:cxn>
                </a:cxnLst>
                <a:rect l="0" t="0" r="r" b="b"/>
                <a:pathLst>
                  <a:path w="22" h="27">
                    <a:moveTo>
                      <a:pt x="21" y="2"/>
                    </a:moveTo>
                    <a:lnTo>
                      <a:pt x="12" y="0"/>
                    </a:lnTo>
                    <a:lnTo>
                      <a:pt x="2" y="2"/>
                    </a:lnTo>
                    <a:lnTo>
                      <a:pt x="2" y="7"/>
                    </a:lnTo>
                    <a:lnTo>
                      <a:pt x="0" y="14"/>
                    </a:lnTo>
                    <a:lnTo>
                      <a:pt x="0" y="26"/>
                    </a:lnTo>
                    <a:lnTo>
                      <a:pt x="14" y="26"/>
                    </a:lnTo>
                    <a:lnTo>
                      <a:pt x="16" y="23"/>
                    </a:lnTo>
                    <a:lnTo>
                      <a:pt x="21" y="23"/>
                    </a:lnTo>
                    <a:lnTo>
                      <a:pt x="21"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1" name="Freeform 2187"/>
              <p:cNvSpPr>
                <a:spLocks/>
              </p:cNvSpPr>
              <p:nvPr/>
            </p:nvSpPr>
            <p:spPr bwMode="auto">
              <a:xfrm>
                <a:off x="8760" y="6206"/>
                <a:ext cx="28" cy="7"/>
              </a:xfrm>
              <a:custGeom>
                <a:avLst/>
                <a:gdLst/>
                <a:ahLst/>
                <a:cxnLst>
                  <a:cxn ang="0">
                    <a:pos x="0" y="0"/>
                  </a:cxn>
                  <a:cxn ang="0">
                    <a:pos x="0" y="7"/>
                  </a:cxn>
                  <a:cxn ang="0">
                    <a:pos x="28" y="7"/>
                  </a:cxn>
                  <a:cxn ang="0">
                    <a:pos x="28" y="2"/>
                  </a:cxn>
                  <a:cxn ang="0">
                    <a:pos x="14" y="0"/>
                  </a:cxn>
                  <a:cxn ang="0">
                    <a:pos x="0" y="0"/>
                  </a:cxn>
                </a:cxnLst>
                <a:rect l="0" t="0" r="r" b="b"/>
                <a:pathLst>
                  <a:path w="28" h="7">
                    <a:moveTo>
                      <a:pt x="0" y="0"/>
                    </a:moveTo>
                    <a:lnTo>
                      <a:pt x="0" y="7"/>
                    </a:lnTo>
                    <a:lnTo>
                      <a:pt x="28" y="7"/>
                    </a:lnTo>
                    <a:lnTo>
                      <a:pt x="28" y="2"/>
                    </a:lnTo>
                    <a:lnTo>
                      <a:pt x="14"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2" name="Freeform 2188"/>
              <p:cNvSpPr>
                <a:spLocks/>
              </p:cNvSpPr>
              <p:nvPr/>
            </p:nvSpPr>
            <p:spPr bwMode="auto">
              <a:xfrm>
                <a:off x="8752" y="6285"/>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3" name="Freeform 2189"/>
              <p:cNvSpPr>
                <a:spLocks/>
              </p:cNvSpPr>
              <p:nvPr/>
            </p:nvSpPr>
            <p:spPr bwMode="auto">
              <a:xfrm>
                <a:off x="8764" y="6290"/>
                <a:ext cx="12" cy="2"/>
              </a:xfrm>
              <a:custGeom>
                <a:avLst/>
                <a:gdLst/>
                <a:ahLst/>
                <a:cxnLst>
                  <a:cxn ang="0">
                    <a:pos x="7" y="0"/>
                  </a:cxn>
                  <a:cxn ang="0">
                    <a:pos x="0" y="0"/>
                  </a:cxn>
                  <a:cxn ang="0">
                    <a:pos x="0" y="2"/>
                  </a:cxn>
                  <a:cxn ang="0">
                    <a:pos x="11" y="2"/>
                  </a:cxn>
                  <a:cxn ang="0">
                    <a:pos x="11" y="0"/>
                  </a:cxn>
                  <a:cxn ang="0">
                    <a:pos x="7" y="0"/>
                  </a:cxn>
                </a:cxnLst>
                <a:rect l="0" t="0" r="r" b="b"/>
                <a:pathLst>
                  <a:path w="12" h="2">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4" name="Freeform 2190"/>
              <p:cNvSpPr>
                <a:spLocks/>
              </p:cNvSpPr>
              <p:nvPr/>
            </p:nvSpPr>
            <p:spPr bwMode="auto">
              <a:xfrm>
                <a:off x="8764" y="6288"/>
                <a:ext cx="10" cy="4"/>
              </a:xfrm>
              <a:custGeom>
                <a:avLst/>
                <a:gdLst/>
                <a:ahLst/>
                <a:cxnLst>
                  <a:cxn ang="0">
                    <a:pos x="4" y="2"/>
                  </a:cxn>
                  <a:cxn ang="0">
                    <a:pos x="4" y="0"/>
                  </a:cxn>
                  <a:cxn ang="0">
                    <a:pos x="2" y="0"/>
                  </a:cxn>
                  <a:cxn ang="0">
                    <a:pos x="0" y="4"/>
                  </a:cxn>
                  <a:cxn ang="0">
                    <a:pos x="7" y="4"/>
                  </a:cxn>
                  <a:cxn ang="0">
                    <a:pos x="9" y="2"/>
                  </a:cxn>
                  <a:cxn ang="0">
                    <a:pos x="4" y="2"/>
                  </a:cxn>
                </a:cxnLst>
                <a:rect l="0" t="0" r="r" b="b"/>
                <a:pathLst>
                  <a:path w="10" h="4">
                    <a:moveTo>
                      <a:pt x="4" y="2"/>
                    </a:moveTo>
                    <a:lnTo>
                      <a:pt x="4" y="0"/>
                    </a:lnTo>
                    <a:lnTo>
                      <a:pt x="2" y="0"/>
                    </a:lnTo>
                    <a:lnTo>
                      <a:pt x="0" y="4"/>
                    </a:lnTo>
                    <a:lnTo>
                      <a:pt x="7" y="4"/>
                    </a:lnTo>
                    <a:lnTo>
                      <a:pt x="9" y="2"/>
                    </a:lnTo>
                    <a:lnTo>
                      <a:pt x="4" y="2"/>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5" name="Freeform 2191"/>
              <p:cNvSpPr>
                <a:spLocks/>
              </p:cNvSpPr>
              <p:nvPr/>
            </p:nvSpPr>
            <p:spPr bwMode="auto">
              <a:xfrm>
                <a:off x="8764" y="6290"/>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6" name="Freeform 2192"/>
              <p:cNvSpPr>
                <a:spLocks/>
              </p:cNvSpPr>
              <p:nvPr/>
            </p:nvSpPr>
            <p:spPr bwMode="auto">
              <a:xfrm>
                <a:off x="8788" y="6285"/>
                <a:ext cx="24" cy="12"/>
              </a:xfrm>
              <a:custGeom>
                <a:avLst/>
                <a:gdLst/>
                <a:ahLst/>
                <a:cxnLst>
                  <a:cxn ang="0">
                    <a:pos x="0" y="4"/>
                  </a:cxn>
                  <a:cxn ang="0">
                    <a:pos x="0" y="12"/>
                  </a:cxn>
                  <a:cxn ang="0">
                    <a:pos x="19" y="7"/>
                  </a:cxn>
                  <a:cxn ang="0">
                    <a:pos x="23" y="4"/>
                  </a:cxn>
                  <a:cxn ang="0">
                    <a:pos x="23" y="0"/>
                  </a:cxn>
                  <a:cxn ang="0">
                    <a:pos x="0" y="4"/>
                  </a:cxn>
                </a:cxnLst>
                <a:rect l="0" t="0" r="r" b="b"/>
                <a:pathLst>
                  <a:path w="24" h="12">
                    <a:moveTo>
                      <a:pt x="0" y="4"/>
                    </a:moveTo>
                    <a:lnTo>
                      <a:pt x="0" y="12"/>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7" name="Freeform 2193"/>
              <p:cNvSpPr>
                <a:spLocks/>
              </p:cNvSpPr>
              <p:nvPr/>
            </p:nvSpPr>
            <p:spPr bwMode="auto">
              <a:xfrm>
                <a:off x="8791" y="6285"/>
                <a:ext cx="21" cy="10"/>
              </a:xfrm>
              <a:custGeom>
                <a:avLst/>
                <a:gdLst/>
                <a:ahLst/>
                <a:cxnLst>
                  <a:cxn ang="0">
                    <a:pos x="16" y="0"/>
                  </a:cxn>
                  <a:cxn ang="0">
                    <a:pos x="14" y="2"/>
                  </a:cxn>
                  <a:cxn ang="0">
                    <a:pos x="2" y="2"/>
                  </a:cxn>
                  <a:cxn ang="0">
                    <a:pos x="0" y="4"/>
                  </a:cxn>
                  <a:cxn ang="0">
                    <a:pos x="0" y="9"/>
                  </a:cxn>
                  <a:cxn ang="0">
                    <a:pos x="4" y="9"/>
                  </a:cxn>
                  <a:cxn ang="0">
                    <a:pos x="7" y="7"/>
                  </a:cxn>
                  <a:cxn ang="0">
                    <a:pos x="16" y="7"/>
                  </a:cxn>
                  <a:cxn ang="0">
                    <a:pos x="16" y="4"/>
                  </a:cxn>
                  <a:cxn ang="0">
                    <a:pos x="21" y="4"/>
                  </a:cxn>
                  <a:cxn ang="0">
                    <a:pos x="21" y="0"/>
                  </a:cxn>
                  <a:cxn ang="0">
                    <a:pos x="16" y="0"/>
                  </a:cxn>
                </a:cxnLst>
                <a:rect l="0" t="0" r="r" b="b"/>
                <a:pathLst>
                  <a:path w="21" h="10">
                    <a:moveTo>
                      <a:pt x="16" y="0"/>
                    </a:moveTo>
                    <a:lnTo>
                      <a:pt x="14" y="2"/>
                    </a:lnTo>
                    <a:lnTo>
                      <a:pt x="2" y="2"/>
                    </a:lnTo>
                    <a:lnTo>
                      <a:pt x="0" y="4"/>
                    </a:lnTo>
                    <a:lnTo>
                      <a:pt x="0" y="9"/>
                    </a:lnTo>
                    <a:lnTo>
                      <a:pt x="4" y="9"/>
                    </a:lnTo>
                    <a:lnTo>
                      <a:pt x="7" y="7"/>
                    </a:lnTo>
                    <a:lnTo>
                      <a:pt x="16" y="7"/>
                    </a:lnTo>
                    <a:lnTo>
                      <a:pt x="16" y="4"/>
                    </a:lnTo>
                    <a:lnTo>
                      <a:pt x="21" y="4"/>
                    </a:lnTo>
                    <a:lnTo>
                      <a:pt x="21" y="0"/>
                    </a:lnTo>
                    <a:lnTo>
                      <a:pt x="16"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8" name="Freeform 2194"/>
              <p:cNvSpPr>
                <a:spLocks/>
              </p:cNvSpPr>
              <p:nvPr/>
            </p:nvSpPr>
            <p:spPr bwMode="auto">
              <a:xfrm>
                <a:off x="8791" y="6285"/>
                <a:ext cx="21" cy="10"/>
              </a:xfrm>
              <a:custGeom>
                <a:avLst/>
                <a:gdLst/>
                <a:ahLst/>
                <a:cxnLst>
                  <a:cxn ang="0">
                    <a:pos x="7" y="9"/>
                  </a:cxn>
                  <a:cxn ang="0">
                    <a:pos x="9" y="7"/>
                  </a:cxn>
                  <a:cxn ang="0">
                    <a:pos x="16" y="7"/>
                  </a:cxn>
                  <a:cxn ang="0">
                    <a:pos x="16" y="4"/>
                  </a:cxn>
                  <a:cxn ang="0">
                    <a:pos x="21" y="4"/>
                  </a:cxn>
                  <a:cxn ang="0">
                    <a:pos x="21" y="0"/>
                  </a:cxn>
                  <a:cxn ang="0">
                    <a:pos x="14" y="0"/>
                  </a:cxn>
                  <a:cxn ang="0">
                    <a:pos x="12" y="2"/>
                  </a:cxn>
                  <a:cxn ang="0">
                    <a:pos x="2" y="2"/>
                  </a:cxn>
                  <a:cxn ang="0">
                    <a:pos x="0" y="4"/>
                  </a:cxn>
                  <a:cxn ang="0">
                    <a:pos x="0" y="9"/>
                  </a:cxn>
                  <a:cxn ang="0">
                    <a:pos x="7" y="9"/>
                  </a:cxn>
                </a:cxnLst>
                <a:rect l="0" t="0" r="r" b="b"/>
                <a:pathLst>
                  <a:path w="21" h="10">
                    <a:moveTo>
                      <a:pt x="7" y="9"/>
                    </a:moveTo>
                    <a:lnTo>
                      <a:pt x="9" y="7"/>
                    </a:lnTo>
                    <a:lnTo>
                      <a:pt x="16" y="7"/>
                    </a:lnTo>
                    <a:lnTo>
                      <a:pt x="16" y="4"/>
                    </a:lnTo>
                    <a:lnTo>
                      <a:pt x="21" y="4"/>
                    </a:lnTo>
                    <a:lnTo>
                      <a:pt x="21" y="0"/>
                    </a:lnTo>
                    <a:lnTo>
                      <a:pt x="14" y="0"/>
                    </a:lnTo>
                    <a:lnTo>
                      <a:pt x="12" y="2"/>
                    </a:lnTo>
                    <a:lnTo>
                      <a:pt x="2" y="2"/>
                    </a:lnTo>
                    <a:lnTo>
                      <a:pt x="0" y="4"/>
                    </a:lnTo>
                    <a:lnTo>
                      <a:pt x="0" y="9"/>
                    </a:lnTo>
                    <a:lnTo>
                      <a:pt x="7" y="9"/>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9" name="Freeform 2195"/>
              <p:cNvSpPr>
                <a:spLocks/>
              </p:cNvSpPr>
              <p:nvPr/>
            </p:nvSpPr>
            <p:spPr bwMode="auto">
              <a:xfrm>
                <a:off x="8793" y="6285"/>
                <a:ext cx="19" cy="10"/>
              </a:xfrm>
              <a:custGeom>
                <a:avLst/>
                <a:gdLst/>
                <a:ahLst/>
                <a:cxnLst>
                  <a:cxn ang="0">
                    <a:pos x="4" y="9"/>
                  </a:cxn>
                  <a:cxn ang="0">
                    <a:pos x="7" y="7"/>
                  </a:cxn>
                  <a:cxn ang="0">
                    <a:pos x="14" y="7"/>
                  </a:cxn>
                  <a:cxn ang="0">
                    <a:pos x="14" y="4"/>
                  </a:cxn>
                  <a:cxn ang="0">
                    <a:pos x="19" y="4"/>
                  </a:cxn>
                  <a:cxn ang="0">
                    <a:pos x="19" y="0"/>
                  </a:cxn>
                  <a:cxn ang="0">
                    <a:pos x="11" y="0"/>
                  </a:cxn>
                  <a:cxn ang="0">
                    <a:pos x="9" y="2"/>
                  </a:cxn>
                  <a:cxn ang="0">
                    <a:pos x="2" y="2"/>
                  </a:cxn>
                  <a:cxn ang="0">
                    <a:pos x="0" y="4"/>
                  </a:cxn>
                  <a:cxn ang="0">
                    <a:pos x="0" y="9"/>
                  </a:cxn>
                  <a:cxn ang="0">
                    <a:pos x="4" y="9"/>
                  </a:cxn>
                </a:cxnLst>
                <a:rect l="0" t="0" r="r" b="b"/>
                <a:pathLst>
                  <a:path w="19" h="10">
                    <a:moveTo>
                      <a:pt x="4" y="9"/>
                    </a:moveTo>
                    <a:lnTo>
                      <a:pt x="7" y="7"/>
                    </a:lnTo>
                    <a:lnTo>
                      <a:pt x="14" y="7"/>
                    </a:lnTo>
                    <a:lnTo>
                      <a:pt x="14" y="4"/>
                    </a:lnTo>
                    <a:lnTo>
                      <a:pt x="19" y="4"/>
                    </a:lnTo>
                    <a:lnTo>
                      <a:pt x="19" y="0"/>
                    </a:lnTo>
                    <a:lnTo>
                      <a:pt x="11" y="0"/>
                    </a:lnTo>
                    <a:lnTo>
                      <a:pt x="9"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0" name="Freeform 2196"/>
              <p:cNvSpPr>
                <a:spLocks/>
              </p:cNvSpPr>
              <p:nvPr/>
            </p:nvSpPr>
            <p:spPr bwMode="auto">
              <a:xfrm>
                <a:off x="8793" y="6285"/>
                <a:ext cx="19" cy="10"/>
              </a:xfrm>
              <a:custGeom>
                <a:avLst/>
                <a:gdLst/>
                <a:ahLst/>
                <a:cxnLst>
                  <a:cxn ang="0">
                    <a:pos x="0" y="9"/>
                  </a:cxn>
                  <a:cxn ang="0">
                    <a:pos x="4" y="9"/>
                  </a:cxn>
                  <a:cxn ang="0">
                    <a:pos x="4" y="7"/>
                  </a:cxn>
                  <a:cxn ang="0">
                    <a:pos x="14" y="7"/>
                  </a:cxn>
                  <a:cxn ang="0">
                    <a:pos x="14" y="4"/>
                  </a:cxn>
                  <a:cxn ang="0">
                    <a:pos x="19" y="4"/>
                  </a:cxn>
                  <a:cxn ang="0">
                    <a:pos x="19" y="0"/>
                  </a:cxn>
                  <a:cxn ang="0">
                    <a:pos x="11" y="0"/>
                  </a:cxn>
                  <a:cxn ang="0">
                    <a:pos x="9" y="2"/>
                  </a:cxn>
                  <a:cxn ang="0">
                    <a:pos x="0" y="2"/>
                  </a:cxn>
                  <a:cxn ang="0">
                    <a:pos x="0" y="9"/>
                  </a:cxn>
                </a:cxnLst>
                <a:rect l="0" t="0" r="r" b="b"/>
                <a:pathLst>
                  <a:path w="19" h="10">
                    <a:moveTo>
                      <a:pt x="0" y="9"/>
                    </a:moveTo>
                    <a:lnTo>
                      <a:pt x="4" y="9"/>
                    </a:lnTo>
                    <a:lnTo>
                      <a:pt x="4" y="7"/>
                    </a:lnTo>
                    <a:lnTo>
                      <a:pt x="14" y="7"/>
                    </a:lnTo>
                    <a:lnTo>
                      <a:pt x="14" y="4"/>
                    </a:lnTo>
                    <a:lnTo>
                      <a:pt x="19" y="4"/>
                    </a:lnTo>
                    <a:lnTo>
                      <a:pt x="19" y="0"/>
                    </a:lnTo>
                    <a:lnTo>
                      <a:pt x="11" y="0"/>
                    </a:lnTo>
                    <a:lnTo>
                      <a:pt x="9" y="2"/>
                    </a:lnTo>
                    <a:lnTo>
                      <a:pt x="0" y="2"/>
                    </a:lnTo>
                    <a:lnTo>
                      <a:pt x="0"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1" name="Freeform 2197"/>
              <p:cNvSpPr>
                <a:spLocks/>
              </p:cNvSpPr>
              <p:nvPr/>
            </p:nvSpPr>
            <p:spPr bwMode="auto">
              <a:xfrm>
                <a:off x="8796" y="6285"/>
                <a:ext cx="16" cy="10"/>
              </a:xfrm>
              <a:custGeom>
                <a:avLst/>
                <a:gdLst/>
                <a:ahLst/>
                <a:cxnLst>
                  <a:cxn ang="0">
                    <a:pos x="16" y="4"/>
                  </a:cxn>
                  <a:cxn ang="0">
                    <a:pos x="16" y="0"/>
                  </a:cxn>
                  <a:cxn ang="0">
                    <a:pos x="9" y="0"/>
                  </a:cxn>
                  <a:cxn ang="0">
                    <a:pos x="9" y="2"/>
                  </a:cxn>
                  <a:cxn ang="0">
                    <a:pos x="0" y="2"/>
                  </a:cxn>
                  <a:cxn ang="0">
                    <a:pos x="0" y="9"/>
                  </a:cxn>
                  <a:cxn ang="0">
                    <a:pos x="4" y="7"/>
                  </a:cxn>
                  <a:cxn ang="0">
                    <a:pos x="11" y="7"/>
                  </a:cxn>
                  <a:cxn ang="0">
                    <a:pos x="11" y="4"/>
                  </a:cxn>
                  <a:cxn ang="0">
                    <a:pos x="16" y="4"/>
                  </a:cxn>
                </a:cxnLst>
                <a:rect l="0" t="0" r="r" b="b"/>
                <a:pathLst>
                  <a:path w="16" h="10">
                    <a:moveTo>
                      <a:pt x="16" y="4"/>
                    </a:moveTo>
                    <a:lnTo>
                      <a:pt x="16" y="0"/>
                    </a:lnTo>
                    <a:lnTo>
                      <a:pt x="9" y="0"/>
                    </a:lnTo>
                    <a:lnTo>
                      <a:pt x="9" y="2"/>
                    </a:lnTo>
                    <a:lnTo>
                      <a:pt x="0" y="2"/>
                    </a:lnTo>
                    <a:lnTo>
                      <a:pt x="0" y="9"/>
                    </a:lnTo>
                    <a:lnTo>
                      <a:pt x="4" y="7"/>
                    </a:lnTo>
                    <a:lnTo>
                      <a:pt x="11" y="7"/>
                    </a:lnTo>
                    <a:lnTo>
                      <a:pt x="11" y="4"/>
                    </a:lnTo>
                    <a:lnTo>
                      <a:pt x="16" y="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2" name="Freeform 2198"/>
              <p:cNvSpPr>
                <a:spLocks/>
              </p:cNvSpPr>
              <p:nvPr/>
            </p:nvSpPr>
            <p:spPr bwMode="auto">
              <a:xfrm>
                <a:off x="8796" y="6285"/>
                <a:ext cx="16" cy="10"/>
              </a:xfrm>
              <a:custGeom>
                <a:avLst/>
                <a:gdLst/>
                <a:ahLst/>
                <a:cxnLst>
                  <a:cxn ang="0">
                    <a:pos x="11" y="0"/>
                  </a:cxn>
                  <a:cxn ang="0">
                    <a:pos x="9" y="2"/>
                  </a:cxn>
                  <a:cxn ang="0">
                    <a:pos x="0" y="2"/>
                  </a:cxn>
                  <a:cxn ang="0">
                    <a:pos x="0" y="9"/>
                  </a:cxn>
                  <a:cxn ang="0">
                    <a:pos x="4" y="7"/>
                  </a:cxn>
                  <a:cxn ang="0">
                    <a:pos x="11" y="7"/>
                  </a:cxn>
                  <a:cxn ang="0">
                    <a:pos x="11" y="4"/>
                  </a:cxn>
                  <a:cxn ang="0">
                    <a:pos x="16" y="4"/>
                  </a:cxn>
                  <a:cxn ang="0">
                    <a:pos x="16" y="0"/>
                  </a:cxn>
                  <a:cxn ang="0">
                    <a:pos x="11" y="0"/>
                  </a:cxn>
                </a:cxnLst>
                <a:rect l="0" t="0" r="r" b="b"/>
                <a:pathLst>
                  <a:path w="16" h="10">
                    <a:moveTo>
                      <a:pt x="11" y="0"/>
                    </a:moveTo>
                    <a:lnTo>
                      <a:pt x="9" y="2"/>
                    </a:lnTo>
                    <a:lnTo>
                      <a:pt x="0" y="2"/>
                    </a:lnTo>
                    <a:lnTo>
                      <a:pt x="0" y="9"/>
                    </a:lnTo>
                    <a:lnTo>
                      <a:pt x="4" y="7"/>
                    </a:lnTo>
                    <a:lnTo>
                      <a:pt x="11" y="7"/>
                    </a:lnTo>
                    <a:lnTo>
                      <a:pt x="11" y="4"/>
                    </a:lnTo>
                    <a:lnTo>
                      <a:pt x="16" y="4"/>
                    </a:lnTo>
                    <a:lnTo>
                      <a:pt x="16" y="0"/>
                    </a:lnTo>
                    <a:lnTo>
                      <a:pt x="11"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3" name="Freeform 2199"/>
              <p:cNvSpPr>
                <a:spLocks/>
              </p:cNvSpPr>
              <p:nvPr/>
            </p:nvSpPr>
            <p:spPr bwMode="auto">
              <a:xfrm>
                <a:off x="8798" y="6285"/>
                <a:ext cx="14"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4" h="7">
                    <a:moveTo>
                      <a:pt x="14" y="4"/>
                    </a:moveTo>
                    <a:lnTo>
                      <a:pt x="14" y="0"/>
                    </a:lnTo>
                    <a:lnTo>
                      <a:pt x="7" y="0"/>
                    </a:lnTo>
                    <a:lnTo>
                      <a:pt x="4" y="2"/>
                    </a:lnTo>
                    <a:lnTo>
                      <a:pt x="0" y="2"/>
                    </a:lnTo>
                    <a:lnTo>
                      <a:pt x="0" y="7"/>
                    </a:lnTo>
                    <a:lnTo>
                      <a:pt x="9" y="7"/>
                    </a:lnTo>
                    <a:lnTo>
                      <a:pt x="9" y="4"/>
                    </a:lnTo>
                    <a:lnTo>
                      <a:pt x="14" y="4"/>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4" name="Freeform 2200"/>
              <p:cNvSpPr>
                <a:spLocks/>
              </p:cNvSpPr>
              <p:nvPr/>
            </p:nvSpPr>
            <p:spPr bwMode="auto">
              <a:xfrm>
                <a:off x="8798" y="6285"/>
                <a:ext cx="14" cy="7"/>
              </a:xfrm>
              <a:custGeom>
                <a:avLst/>
                <a:gdLst/>
                <a:ahLst/>
                <a:cxnLst>
                  <a:cxn ang="0">
                    <a:pos x="0" y="2"/>
                  </a:cxn>
                  <a:cxn ang="0">
                    <a:pos x="2" y="7"/>
                  </a:cxn>
                  <a:cxn ang="0">
                    <a:pos x="9" y="7"/>
                  </a:cxn>
                  <a:cxn ang="0">
                    <a:pos x="9" y="4"/>
                  </a:cxn>
                  <a:cxn ang="0">
                    <a:pos x="14" y="4"/>
                  </a:cxn>
                  <a:cxn ang="0">
                    <a:pos x="14" y="0"/>
                  </a:cxn>
                  <a:cxn ang="0">
                    <a:pos x="7" y="0"/>
                  </a:cxn>
                  <a:cxn ang="0">
                    <a:pos x="7" y="2"/>
                  </a:cxn>
                  <a:cxn ang="0">
                    <a:pos x="0" y="2"/>
                  </a:cxn>
                </a:cxnLst>
                <a:rect l="0" t="0" r="r" b="b"/>
                <a:pathLst>
                  <a:path w="14" h="7">
                    <a:moveTo>
                      <a:pt x="0" y="2"/>
                    </a:moveTo>
                    <a:lnTo>
                      <a:pt x="2" y="7"/>
                    </a:lnTo>
                    <a:lnTo>
                      <a:pt x="9" y="7"/>
                    </a:lnTo>
                    <a:lnTo>
                      <a:pt x="9" y="4"/>
                    </a:lnTo>
                    <a:lnTo>
                      <a:pt x="14" y="4"/>
                    </a:lnTo>
                    <a:lnTo>
                      <a:pt x="14" y="0"/>
                    </a:lnTo>
                    <a:lnTo>
                      <a:pt x="7"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5" name="Freeform 2201"/>
              <p:cNvSpPr>
                <a:spLocks/>
              </p:cNvSpPr>
              <p:nvPr/>
            </p:nvSpPr>
            <p:spPr bwMode="auto">
              <a:xfrm>
                <a:off x="8800" y="6285"/>
                <a:ext cx="12" cy="7"/>
              </a:xfrm>
              <a:custGeom>
                <a:avLst/>
                <a:gdLst/>
                <a:ahLst/>
                <a:cxnLst>
                  <a:cxn ang="0">
                    <a:pos x="7" y="0"/>
                  </a:cxn>
                  <a:cxn ang="0">
                    <a:pos x="4" y="2"/>
                  </a:cxn>
                  <a:cxn ang="0">
                    <a:pos x="0" y="2"/>
                  </a:cxn>
                  <a:cxn ang="0">
                    <a:pos x="0" y="7"/>
                  </a:cxn>
                  <a:cxn ang="0">
                    <a:pos x="7" y="7"/>
                  </a:cxn>
                  <a:cxn ang="0">
                    <a:pos x="7" y="4"/>
                  </a:cxn>
                  <a:cxn ang="0">
                    <a:pos x="11" y="4"/>
                  </a:cxn>
                  <a:cxn ang="0">
                    <a:pos x="11" y="0"/>
                  </a:cxn>
                  <a:cxn ang="0">
                    <a:pos x="7" y="0"/>
                  </a:cxn>
                </a:cxnLst>
                <a:rect l="0" t="0" r="r" b="b"/>
                <a:pathLst>
                  <a:path w="12" h="7">
                    <a:moveTo>
                      <a:pt x="7" y="0"/>
                    </a:moveTo>
                    <a:lnTo>
                      <a:pt x="4" y="2"/>
                    </a:lnTo>
                    <a:lnTo>
                      <a:pt x="0" y="2"/>
                    </a:lnTo>
                    <a:lnTo>
                      <a:pt x="0" y="7"/>
                    </a:lnTo>
                    <a:lnTo>
                      <a:pt x="7" y="7"/>
                    </a:lnTo>
                    <a:lnTo>
                      <a:pt x="7" y="4"/>
                    </a:lnTo>
                    <a:lnTo>
                      <a:pt x="11" y="4"/>
                    </a:lnTo>
                    <a:lnTo>
                      <a:pt x="11" y="0"/>
                    </a:lnTo>
                    <a:lnTo>
                      <a:pt x="7"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6" name="Freeform 2202"/>
              <p:cNvSpPr>
                <a:spLocks/>
              </p:cNvSpPr>
              <p:nvPr/>
            </p:nvSpPr>
            <p:spPr bwMode="auto">
              <a:xfrm>
                <a:off x="8800" y="6285"/>
                <a:ext cx="12" cy="7"/>
              </a:xfrm>
              <a:custGeom>
                <a:avLst/>
                <a:gdLst/>
                <a:ahLst/>
                <a:cxnLst>
                  <a:cxn ang="0">
                    <a:pos x="7" y="0"/>
                  </a:cxn>
                  <a:cxn ang="0">
                    <a:pos x="4" y="2"/>
                  </a:cxn>
                  <a:cxn ang="0">
                    <a:pos x="0" y="2"/>
                  </a:cxn>
                  <a:cxn ang="0">
                    <a:pos x="2" y="7"/>
                  </a:cxn>
                  <a:cxn ang="0">
                    <a:pos x="7" y="7"/>
                  </a:cxn>
                  <a:cxn ang="0">
                    <a:pos x="7" y="4"/>
                  </a:cxn>
                  <a:cxn ang="0">
                    <a:pos x="11" y="4"/>
                  </a:cxn>
                  <a:cxn ang="0">
                    <a:pos x="11" y="0"/>
                  </a:cxn>
                  <a:cxn ang="0">
                    <a:pos x="7" y="0"/>
                  </a:cxn>
                </a:cxnLst>
                <a:rect l="0" t="0" r="r" b="b"/>
                <a:pathLst>
                  <a:path w="12" h="7">
                    <a:moveTo>
                      <a:pt x="7" y="0"/>
                    </a:moveTo>
                    <a:lnTo>
                      <a:pt x="4" y="2"/>
                    </a:lnTo>
                    <a:lnTo>
                      <a:pt x="0" y="2"/>
                    </a:lnTo>
                    <a:lnTo>
                      <a:pt x="2" y="7"/>
                    </a:lnTo>
                    <a:lnTo>
                      <a:pt x="7" y="7"/>
                    </a:lnTo>
                    <a:lnTo>
                      <a:pt x="7" y="4"/>
                    </a:lnTo>
                    <a:lnTo>
                      <a:pt x="11" y="4"/>
                    </a:lnTo>
                    <a:lnTo>
                      <a:pt x="11" y="0"/>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7" name="Freeform 2203"/>
              <p:cNvSpPr>
                <a:spLocks/>
              </p:cNvSpPr>
              <p:nvPr/>
            </p:nvSpPr>
            <p:spPr bwMode="auto">
              <a:xfrm>
                <a:off x="8803" y="6285"/>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8" name="Freeform 2204"/>
              <p:cNvSpPr>
                <a:spLocks/>
              </p:cNvSpPr>
              <p:nvPr/>
            </p:nvSpPr>
            <p:spPr bwMode="auto">
              <a:xfrm>
                <a:off x="8791" y="6211"/>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9" name="Freeform 2205"/>
              <p:cNvSpPr>
                <a:spLocks/>
              </p:cNvSpPr>
              <p:nvPr/>
            </p:nvSpPr>
            <p:spPr bwMode="auto">
              <a:xfrm>
                <a:off x="8791" y="6211"/>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0" name="Freeform 2206"/>
              <p:cNvSpPr>
                <a:spLocks/>
              </p:cNvSpPr>
              <p:nvPr/>
            </p:nvSpPr>
            <p:spPr bwMode="auto">
              <a:xfrm>
                <a:off x="8791" y="6211"/>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1" name="Freeform 2207"/>
              <p:cNvSpPr>
                <a:spLocks/>
              </p:cNvSpPr>
              <p:nvPr/>
            </p:nvSpPr>
            <p:spPr bwMode="auto">
              <a:xfrm>
                <a:off x="8793" y="6211"/>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2" name="Freeform 2208"/>
              <p:cNvSpPr>
                <a:spLocks/>
              </p:cNvSpPr>
              <p:nvPr/>
            </p:nvSpPr>
            <p:spPr bwMode="auto">
              <a:xfrm>
                <a:off x="8793" y="6211"/>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3" name="Freeform 2209"/>
              <p:cNvSpPr>
                <a:spLocks/>
              </p:cNvSpPr>
              <p:nvPr/>
            </p:nvSpPr>
            <p:spPr bwMode="auto">
              <a:xfrm>
                <a:off x="8796" y="6211"/>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4" name="Freeform 2210"/>
              <p:cNvSpPr>
                <a:spLocks/>
              </p:cNvSpPr>
              <p:nvPr/>
            </p:nvSpPr>
            <p:spPr bwMode="auto">
              <a:xfrm>
                <a:off x="8796" y="6211"/>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5" name="Freeform 2211"/>
              <p:cNvSpPr>
                <a:spLocks/>
              </p:cNvSpPr>
              <p:nvPr/>
            </p:nvSpPr>
            <p:spPr bwMode="auto">
              <a:xfrm>
                <a:off x="8796" y="6211"/>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6" name="Freeform 2212"/>
              <p:cNvSpPr>
                <a:spLocks/>
              </p:cNvSpPr>
              <p:nvPr/>
            </p:nvSpPr>
            <p:spPr bwMode="auto">
              <a:xfrm>
                <a:off x="8798" y="621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7" name="Freeform 2213"/>
              <p:cNvSpPr>
                <a:spLocks/>
              </p:cNvSpPr>
              <p:nvPr/>
            </p:nvSpPr>
            <p:spPr bwMode="auto">
              <a:xfrm>
                <a:off x="8798" y="621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8" name="Freeform 2214"/>
              <p:cNvSpPr>
                <a:spLocks/>
              </p:cNvSpPr>
              <p:nvPr/>
            </p:nvSpPr>
            <p:spPr bwMode="auto">
              <a:xfrm>
                <a:off x="8800" y="621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9" name="Freeform 2215"/>
              <p:cNvSpPr>
                <a:spLocks/>
              </p:cNvSpPr>
              <p:nvPr/>
            </p:nvSpPr>
            <p:spPr bwMode="auto">
              <a:xfrm>
                <a:off x="8800" y="621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0" name="Freeform 2216"/>
              <p:cNvSpPr>
                <a:spLocks/>
              </p:cNvSpPr>
              <p:nvPr/>
            </p:nvSpPr>
            <p:spPr bwMode="auto">
              <a:xfrm>
                <a:off x="8800" y="6216"/>
                <a:ext cx="12" cy="67"/>
              </a:xfrm>
              <a:custGeom>
                <a:avLst/>
                <a:gdLst/>
                <a:ahLst/>
                <a:cxnLst>
                  <a:cxn ang="0">
                    <a:pos x="7" y="50"/>
                  </a:cxn>
                  <a:cxn ang="0">
                    <a:pos x="7" y="67"/>
                  </a:cxn>
                  <a:cxn ang="0">
                    <a:pos x="11" y="64"/>
                  </a:cxn>
                  <a:cxn ang="0">
                    <a:pos x="11" y="47"/>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1" y="64"/>
                    </a:lnTo>
                    <a:lnTo>
                      <a:pt x="11" y="47"/>
                    </a:lnTo>
                    <a:lnTo>
                      <a:pt x="9" y="33"/>
                    </a:lnTo>
                    <a:lnTo>
                      <a:pt x="9" y="16"/>
                    </a:lnTo>
                    <a:lnTo>
                      <a:pt x="7" y="0"/>
                    </a:lnTo>
                    <a:lnTo>
                      <a:pt x="0" y="0"/>
                    </a:lnTo>
                    <a:lnTo>
                      <a:pt x="4" y="16"/>
                    </a:lnTo>
                    <a:lnTo>
                      <a:pt x="4" y="33"/>
                    </a:lnTo>
                    <a:lnTo>
                      <a:pt x="7" y="5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1" name="Freeform 2217"/>
              <p:cNvSpPr>
                <a:spLocks/>
              </p:cNvSpPr>
              <p:nvPr/>
            </p:nvSpPr>
            <p:spPr bwMode="auto">
              <a:xfrm>
                <a:off x="8800" y="6216"/>
                <a:ext cx="10" cy="67"/>
              </a:xfrm>
              <a:custGeom>
                <a:avLst/>
                <a:gdLst/>
                <a:ahLst/>
                <a:cxnLst>
                  <a:cxn ang="0">
                    <a:pos x="9" y="67"/>
                  </a:cxn>
                  <a:cxn ang="0">
                    <a:pos x="9" y="33"/>
                  </a:cxn>
                  <a:cxn ang="0">
                    <a:pos x="4" y="0"/>
                  </a:cxn>
                  <a:cxn ang="0">
                    <a:pos x="0" y="0"/>
                  </a:cxn>
                  <a:cxn ang="0">
                    <a:pos x="4" y="33"/>
                  </a:cxn>
                  <a:cxn ang="0">
                    <a:pos x="4" y="50"/>
                  </a:cxn>
                  <a:cxn ang="0">
                    <a:pos x="7" y="67"/>
                  </a:cxn>
                  <a:cxn ang="0">
                    <a:pos x="9" y="67"/>
                  </a:cxn>
                </a:cxnLst>
                <a:rect l="0" t="0" r="r" b="b"/>
                <a:pathLst>
                  <a:path w="10" h="67">
                    <a:moveTo>
                      <a:pt x="9" y="67"/>
                    </a:moveTo>
                    <a:lnTo>
                      <a:pt x="9" y="33"/>
                    </a:lnTo>
                    <a:lnTo>
                      <a:pt x="4" y="0"/>
                    </a:lnTo>
                    <a:lnTo>
                      <a:pt x="0" y="0"/>
                    </a:lnTo>
                    <a:lnTo>
                      <a:pt x="4" y="33"/>
                    </a:lnTo>
                    <a:lnTo>
                      <a:pt x="4" y="50"/>
                    </a:lnTo>
                    <a:lnTo>
                      <a:pt x="7" y="67"/>
                    </a:lnTo>
                    <a:lnTo>
                      <a:pt x="9" y="6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2" name="Freeform 2218"/>
              <p:cNvSpPr>
                <a:spLocks/>
              </p:cNvSpPr>
              <p:nvPr/>
            </p:nvSpPr>
            <p:spPr bwMode="auto">
              <a:xfrm>
                <a:off x="8800" y="621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3" name="Freeform 2219"/>
              <p:cNvSpPr>
                <a:spLocks/>
              </p:cNvSpPr>
              <p:nvPr/>
            </p:nvSpPr>
            <p:spPr bwMode="auto">
              <a:xfrm>
                <a:off x="8798" y="6216"/>
                <a:ext cx="12" cy="67"/>
              </a:xfrm>
              <a:custGeom>
                <a:avLst/>
                <a:gdLst/>
                <a:ahLst/>
                <a:cxnLst>
                  <a:cxn ang="0">
                    <a:pos x="7" y="50"/>
                  </a:cxn>
                  <a:cxn ang="0">
                    <a:pos x="7" y="67"/>
                  </a:cxn>
                  <a:cxn ang="0">
                    <a:pos x="11" y="64"/>
                  </a:cxn>
                  <a:cxn ang="0">
                    <a:pos x="11" y="47"/>
                  </a:cxn>
                  <a:cxn ang="0">
                    <a:pos x="9" y="33"/>
                  </a:cxn>
                  <a:cxn ang="0">
                    <a:pos x="4" y="0"/>
                  </a:cxn>
                  <a:cxn ang="0">
                    <a:pos x="0" y="0"/>
                  </a:cxn>
                  <a:cxn ang="0">
                    <a:pos x="7" y="50"/>
                  </a:cxn>
                </a:cxnLst>
                <a:rect l="0" t="0" r="r" b="b"/>
                <a:pathLst>
                  <a:path w="12" h="67">
                    <a:moveTo>
                      <a:pt x="7" y="50"/>
                    </a:moveTo>
                    <a:lnTo>
                      <a:pt x="7" y="67"/>
                    </a:lnTo>
                    <a:lnTo>
                      <a:pt x="11" y="64"/>
                    </a:lnTo>
                    <a:lnTo>
                      <a:pt x="11" y="47"/>
                    </a:lnTo>
                    <a:lnTo>
                      <a:pt x="9" y="33"/>
                    </a:lnTo>
                    <a:lnTo>
                      <a:pt x="4" y="0"/>
                    </a:lnTo>
                    <a:lnTo>
                      <a:pt x="0" y="0"/>
                    </a:lnTo>
                    <a:lnTo>
                      <a:pt x="7" y="5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4" name="Freeform 2220"/>
              <p:cNvSpPr>
                <a:spLocks/>
              </p:cNvSpPr>
              <p:nvPr/>
            </p:nvSpPr>
            <p:spPr bwMode="auto">
              <a:xfrm>
                <a:off x="8798" y="621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5" name="Freeform 2221"/>
              <p:cNvSpPr>
                <a:spLocks/>
              </p:cNvSpPr>
              <p:nvPr/>
            </p:nvSpPr>
            <p:spPr bwMode="auto">
              <a:xfrm>
                <a:off x="8796" y="6216"/>
                <a:ext cx="12" cy="67"/>
              </a:xfrm>
              <a:custGeom>
                <a:avLst/>
                <a:gdLst/>
                <a:ahLst/>
                <a:cxnLst>
                  <a:cxn ang="0">
                    <a:pos x="7" y="50"/>
                  </a:cxn>
                  <a:cxn ang="0">
                    <a:pos x="7" y="67"/>
                  </a:cxn>
                  <a:cxn ang="0">
                    <a:pos x="11" y="64"/>
                  </a:cxn>
                  <a:cxn ang="0">
                    <a:pos x="11" y="47"/>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1" y="64"/>
                    </a:lnTo>
                    <a:lnTo>
                      <a:pt x="11" y="47"/>
                    </a:lnTo>
                    <a:lnTo>
                      <a:pt x="9" y="33"/>
                    </a:lnTo>
                    <a:lnTo>
                      <a:pt x="9" y="16"/>
                    </a:lnTo>
                    <a:lnTo>
                      <a:pt x="7" y="0"/>
                    </a:lnTo>
                    <a:lnTo>
                      <a:pt x="0" y="0"/>
                    </a:lnTo>
                    <a:lnTo>
                      <a:pt x="4" y="16"/>
                    </a:lnTo>
                    <a:lnTo>
                      <a:pt x="4" y="33"/>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6" name="Freeform 2222"/>
              <p:cNvSpPr>
                <a:spLocks/>
              </p:cNvSpPr>
              <p:nvPr/>
            </p:nvSpPr>
            <p:spPr bwMode="auto">
              <a:xfrm>
                <a:off x="8796" y="6216"/>
                <a:ext cx="12" cy="67"/>
              </a:xfrm>
              <a:custGeom>
                <a:avLst/>
                <a:gdLst/>
                <a:ahLst/>
                <a:cxnLst>
                  <a:cxn ang="0">
                    <a:pos x="9" y="47"/>
                  </a:cxn>
                  <a:cxn ang="0">
                    <a:pos x="9" y="33"/>
                  </a:cxn>
                  <a:cxn ang="0">
                    <a:pos x="4" y="0"/>
                  </a:cxn>
                  <a:cxn ang="0">
                    <a:pos x="0" y="0"/>
                  </a:cxn>
                  <a:cxn ang="0">
                    <a:pos x="4" y="33"/>
                  </a:cxn>
                  <a:cxn ang="0">
                    <a:pos x="4" y="50"/>
                  </a:cxn>
                  <a:cxn ang="0">
                    <a:pos x="7" y="67"/>
                  </a:cxn>
                  <a:cxn ang="0">
                    <a:pos x="11" y="64"/>
                  </a:cxn>
                  <a:cxn ang="0">
                    <a:pos x="9" y="47"/>
                  </a:cxn>
                </a:cxnLst>
                <a:rect l="0" t="0" r="r" b="b"/>
                <a:pathLst>
                  <a:path w="12" h="67">
                    <a:moveTo>
                      <a:pt x="9" y="47"/>
                    </a:moveTo>
                    <a:lnTo>
                      <a:pt x="9" y="33"/>
                    </a:lnTo>
                    <a:lnTo>
                      <a:pt x="4" y="0"/>
                    </a:lnTo>
                    <a:lnTo>
                      <a:pt x="0" y="0"/>
                    </a:lnTo>
                    <a:lnTo>
                      <a:pt x="4" y="33"/>
                    </a:lnTo>
                    <a:lnTo>
                      <a:pt x="4" y="50"/>
                    </a:lnTo>
                    <a:lnTo>
                      <a:pt x="7" y="67"/>
                    </a:lnTo>
                    <a:lnTo>
                      <a:pt x="11" y="64"/>
                    </a:lnTo>
                    <a:lnTo>
                      <a:pt x="9" y="47"/>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7" name="Freeform 2223"/>
              <p:cNvSpPr>
                <a:spLocks/>
              </p:cNvSpPr>
              <p:nvPr/>
            </p:nvSpPr>
            <p:spPr bwMode="auto">
              <a:xfrm>
                <a:off x="8796" y="6216"/>
                <a:ext cx="9" cy="67"/>
              </a:xfrm>
              <a:custGeom>
                <a:avLst/>
                <a:gdLst/>
                <a:ahLst/>
                <a:cxnLst>
                  <a:cxn ang="0">
                    <a:pos x="4" y="0"/>
                  </a:cxn>
                  <a:cxn ang="0">
                    <a:pos x="0" y="0"/>
                  </a:cxn>
                  <a:cxn ang="0">
                    <a:pos x="4" y="33"/>
                  </a:cxn>
                  <a:cxn ang="0">
                    <a:pos x="4" y="67"/>
                  </a:cxn>
                  <a:cxn ang="0">
                    <a:pos x="9" y="64"/>
                  </a:cxn>
                  <a:cxn ang="0">
                    <a:pos x="9" y="33"/>
                  </a:cxn>
                  <a:cxn ang="0">
                    <a:pos x="4" y="0"/>
                  </a:cxn>
                </a:cxnLst>
                <a:rect l="0" t="0" r="r" b="b"/>
                <a:pathLst>
                  <a:path w="9" h="67">
                    <a:moveTo>
                      <a:pt x="4" y="0"/>
                    </a:moveTo>
                    <a:lnTo>
                      <a:pt x="0" y="0"/>
                    </a:lnTo>
                    <a:lnTo>
                      <a:pt x="4" y="33"/>
                    </a:lnTo>
                    <a:lnTo>
                      <a:pt x="4" y="67"/>
                    </a:lnTo>
                    <a:lnTo>
                      <a:pt x="9" y="64"/>
                    </a:lnTo>
                    <a:lnTo>
                      <a:pt x="9" y="33"/>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8" name="Freeform 2224"/>
              <p:cNvSpPr>
                <a:spLocks/>
              </p:cNvSpPr>
              <p:nvPr/>
            </p:nvSpPr>
            <p:spPr bwMode="auto">
              <a:xfrm>
                <a:off x="8793" y="6216"/>
                <a:ext cx="12" cy="67"/>
              </a:xfrm>
              <a:custGeom>
                <a:avLst/>
                <a:gdLst/>
                <a:ahLst/>
                <a:cxnLst>
                  <a:cxn ang="0">
                    <a:pos x="7" y="50"/>
                  </a:cxn>
                  <a:cxn ang="0">
                    <a:pos x="7" y="67"/>
                  </a:cxn>
                  <a:cxn ang="0">
                    <a:pos x="11" y="64"/>
                  </a:cxn>
                  <a:cxn ang="0">
                    <a:pos x="11" y="47"/>
                  </a:cxn>
                  <a:cxn ang="0">
                    <a:pos x="9" y="33"/>
                  </a:cxn>
                  <a:cxn ang="0">
                    <a:pos x="4" y="0"/>
                  </a:cxn>
                  <a:cxn ang="0">
                    <a:pos x="0" y="0"/>
                  </a:cxn>
                  <a:cxn ang="0">
                    <a:pos x="7" y="50"/>
                  </a:cxn>
                </a:cxnLst>
                <a:rect l="0" t="0" r="r" b="b"/>
                <a:pathLst>
                  <a:path w="12" h="67">
                    <a:moveTo>
                      <a:pt x="7" y="50"/>
                    </a:moveTo>
                    <a:lnTo>
                      <a:pt x="7" y="67"/>
                    </a:lnTo>
                    <a:lnTo>
                      <a:pt x="11" y="64"/>
                    </a:lnTo>
                    <a:lnTo>
                      <a:pt x="11" y="47"/>
                    </a:lnTo>
                    <a:lnTo>
                      <a:pt x="9" y="33"/>
                    </a:lnTo>
                    <a:lnTo>
                      <a:pt x="4" y="0"/>
                    </a:lnTo>
                    <a:lnTo>
                      <a:pt x="0" y="0"/>
                    </a:lnTo>
                    <a:lnTo>
                      <a:pt x="7" y="5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9" name="Freeform 2225"/>
              <p:cNvSpPr>
                <a:spLocks/>
              </p:cNvSpPr>
              <p:nvPr/>
            </p:nvSpPr>
            <p:spPr bwMode="auto">
              <a:xfrm>
                <a:off x="8793" y="621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0" name="Freeform 2226"/>
              <p:cNvSpPr>
                <a:spLocks/>
              </p:cNvSpPr>
              <p:nvPr/>
            </p:nvSpPr>
            <p:spPr bwMode="auto">
              <a:xfrm>
                <a:off x="8791" y="6216"/>
                <a:ext cx="12" cy="67"/>
              </a:xfrm>
              <a:custGeom>
                <a:avLst/>
                <a:gdLst/>
                <a:ahLst/>
                <a:cxnLst>
                  <a:cxn ang="0">
                    <a:pos x="7" y="50"/>
                  </a:cxn>
                  <a:cxn ang="0">
                    <a:pos x="7" y="67"/>
                  </a:cxn>
                  <a:cxn ang="0">
                    <a:pos x="12" y="64"/>
                  </a:cxn>
                  <a:cxn ang="0">
                    <a:pos x="12" y="47"/>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2" y="64"/>
                    </a:lnTo>
                    <a:lnTo>
                      <a:pt x="12" y="47"/>
                    </a:lnTo>
                    <a:lnTo>
                      <a:pt x="9" y="33"/>
                    </a:lnTo>
                    <a:lnTo>
                      <a:pt x="9" y="16"/>
                    </a:lnTo>
                    <a:lnTo>
                      <a:pt x="7" y="0"/>
                    </a:lnTo>
                    <a:lnTo>
                      <a:pt x="0" y="0"/>
                    </a:lnTo>
                    <a:lnTo>
                      <a:pt x="4" y="16"/>
                    </a:lnTo>
                    <a:lnTo>
                      <a:pt x="4" y="33"/>
                    </a:lnTo>
                    <a:lnTo>
                      <a:pt x="7" y="5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1" name="Freeform 2227"/>
              <p:cNvSpPr>
                <a:spLocks/>
              </p:cNvSpPr>
              <p:nvPr/>
            </p:nvSpPr>
            <p:spPr bwMode="auto">
              <a:xfrm>
                <a:off x="8791" y="6216"/>
                <a:ext cx="12" cy="67"/>
              </a:xfrm>
              <a:custGeom>
                <a:avLst/>
                <a:gdLst/>
                <a:ahLst/>
                <a:cxnLst>
                  <a:cxn ang="0">
                    <a:pos x="7" y="50"/>
                  </a:cxn>
                  <a:cxn ang="0">
                    <a:pos x="7" y="67"/>
                  </a:cxn>
                  <a:cxn ang="0">
                    <a:pos x="12" y="64"/>
                  </a:cxn>
                  <a:cxn ang="0">
                    <a:pos x="9" y="47"/>
                  </a:cxn>
                  <a:cxn ang="0">
                    <a:pos x="9" y="33"/>
                  </a:cxn>
                  <a:cxn ang="0">
                    <a:pos x="4" y="0"/>
                  </a:cxn>
                  <a:cxn ang="0">
                    <a:pos x="0" y="0"/>
                  </a:cxn>
                  <a:cxn ang="0">
                    <a:pos x="7" y="50"/>
                  </a:cxn>
                </a:cxnLst>
                <a:rect l="0" t="0" r="r" b="b"/>
                <a:pathLst>
                  <a:path w="12" h="67">
                    <a:moveTo>
                      <a:pt x="7" y="50"/>
                    </a:moveTo>
                    <a:lnTo>
                      <a:pt x="7" y="67"/>
                    </a:lnTo>
                    <a:lnTo>
                      <a:pt x="12" y="64"/>
                    </a:lnTo>
                    <a:lnTo>
                      <a:pt x="9" y="47"/>
                    </a:lnTo>
                    <a:lnTo>
                      <a:pt x="9" y="33"/>
                    </a:lnTo>
                    <a:lnTo>
                      <a:pt x="4" y="0"/>
                    </a:lnTo>
                    <a:lnTo>
                      <a:pt x="0" y="0"/>
                    </a:lnTo>
                    <a:lnTo>
                      <a:pt x="7" y="5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2" name="Freeform 2228"/>
              <p:cNvSpPr>
                <a:spLocks/>
              </p:cNvSpPr>
              <p:nvPr/>
            </p:nvSpPr>
            <p:spPr bwMode="auto">
              <a:xfrm>
                <a:off x="8800" y="6069"/>
                <a:ext cx="214" cy="235"/>
              </a:xfrm>
              <a:custGeom>
                <a:avLst/>
                <a:gdLst/>
                <a:ahLst/>
                <a:cxnLst>
                  <a:cxn ang="0">
                    <a:pos x="213" y="215"/>
                  </a:cxn>
                  <a:cxn ang="0">
                    <a:pos x="211" y="11"/>
                  </a:cxn>
                  <a:cxn ang="0">
                    <a:pos x="52" y="0"/>
                  </a:cxn>
                  <a:cxn ang="0">
                    <a:pos x="0" y="4"/>
                  </a:cxn>
                  <a:cxn ang="0">
                    <a:pos x="2" y="218"/>
                  </a:cxn>
                  <a:cxn ang="0">
                    <a:pos x="11" y="218"/>
                  </a:cxn>
                  <a:cxn ang="0">
                    <a:pos x="11" y="225"/>
                  </a:cxn>
                  <a:cxn ang="0">
                    <a:pos x="52" y="235"/>
                  </a:cxn>
                  <a:cxn ang="0">
                    <a:pos x="189" y="215"/>
                  </a:cxn>
                  <a:cxn ang="0">
                    <a:pos x="213" y="215"/>
                  </a:cxn>
                </a:cxnLst>
                <a:rect l="0" t="0" r="r" b="b"/>
                <a:pathLst>
                  <a:path w="214" h="235">
                    <a:moveTo>
                      <a:pt x="213" y="215"/>
                    </a:moveTo>
                    <a:lnTo>
                      <a:pt x="211" y="11"/>
                    </a:lnTo>
                    <a:lnTo>
                      <a:pt x="52" y="0"/>
                    </a:lnTo>
                    <a:lnTo>
                      <a:pt x="0" y="4"/>
                    </a:lnTo>
                    <a:lnTo>
                      <a:pt x="2" y="218"/>
                    </a:lnTo>
                    <a:lnTo>
                      <a:pt x="11" y="218"/>
                    </a:lnTo>
                    <a:lnTo>
                      <a:pt x="11" y="225"/>
                    </a:lnTo>
                    <a:lnTo>
                      <a:pt x="52" y="235"/>
                    </a:lnTo>
                    <a:lnTo>
                      <a:pt x="189" y="215"/>
                    </a:lnTo>
                    <a:lnTo>
                      <a:pt x="213" y="215"/>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3" name="Freeform 2229"/>
              <p:cNvSpPr>
                <a:spLocks/>
              </p:cNvSpPr>
              <p:nvPr/>
            </p:nvSpPr>
            <p:spPr bwMode="auto">
              <a:xfrm>
                <a:off x="8865" y="6024"/>
                <a:ext cx="327" cy="302"/>
              </a:xfrm>
              <a:custGeom>
                <a:avLst/>
                <a:gdLst/>
                <a:ahLst/>
                <a:cxnLst>
                  <a:cxn ang="0">
                    <a:pos x="52" y="283"/>
                  </a:cxn>
                  <a:cxn ang="0">
                    <a:pos x="64" y="292"/>
                  </a:cxn>
                  <a:cxn ang="0">
                    <a:pos x="74" y="295"/>
                  </a:cxn>
                  <a:cxn ang="0">
                    <a:pos x="86" y="297"/>
                  </a:cxn>
                  <a:cxn ang="0">
                    <a:pos x="196" y="302"/>
                  </a:cxn>
                  <a:cxn ang="0">
                    <a:pos x="242" y="285"/>
                  </a:cxn>
                  <a:cxn ang="0">
                    <a:pos x="249" y="276"/>
                  </a:cxn>
                  <a:cxn ang="0">
                    <a:pos x="244" y="266"/>
                  </a:cxn>
                  <a:cxn ang="0">
                    <a:pos x="237" y="263"/>
                  </a:cxn>
                  <a:cxn ang="0">
                    <a:pos x="254" y="240"/>
                  </a:cxn>
                  <a:cxn ang="0">
                    <a:pos x="321" y="213"/>
                  </a:cxn>
                  <a:cxn ang="0">
                    <a:pos x="324" y="182"/>
                  </a:cxn>
                  <a:cxn ang="0">
                    <a:pos x="326" y="143"/>
                  </a:cxn>
                  <a:cxn ang="0">
                    <a:pos x="324" y="108"/>
                  </a:cxn>
                  <a:cxn ang="0">
                    <a:pos x="249" y="50"/>
                  </a:cxn>
                  <a:cxn ang="0">
                    <a:pos x="244" y="38"/>
                  </a:cxn>
                  <a:cxn ang="0">
                    <a:pos x="237" y="26"/>
                  </a:cxn>
                  <a:cxn ang="0">
                    <a:pos x="223" y="14"/>
                  </a:cxn>
                  <a:cxn ang="0">
                    <a:pos x="216" y="9"/>
                  </a:cxn>
                  <a:cxn ang="0">
                    <a:pos x="204" y="7"/>
                  </a:cxn>
                  <a:cxn ang="0">
                    <a:pos x="194" y="4"/>
                  </a:cxn>
                  <a:cxn ang="0">
                    <a:pos x="180" y="0"/>
                  </a:cxn>
                  <a:cxn ang="0">
                    <a:pos x="168" y="2"/>
                  </a:cxn>
                  <a:cxn ang="0">
                    <a:pos x="153" y="4"/>
                  </a:cxn>
                  <a:cxn ang="0">
                    <a:pos x="141" y="7"/>
                  </a:cxn>
                  <a:cxn ang="0">
                    <a:pos x="127" y="9"/>
                  </a:cxn>
                  <a:cxn ang="0">
                    <a:pos x="110" y="12"/>
                  </a:cxn>
                  <a:cxn ang="0">
                    <a:pos x="93" y="14"/>
                  </a:cxn>
                  <a:cxn ang="0">
                    <a:pos x="84" y="16"/>
                  </a:cxn>
                  <a:cxn ang="0">
                    <a:pos x="67" y="19"/>
                  </a:cxn>
                  <a:cxn ang="0">
                    <a:pos x="50" y="21"/>
                  </a:cxn>
                  <a:cxn ang="0">
                    <a:pos x="40" y="23"/>
                  </a:cxn>
                  <a:cxn ang="0">
                    <a:pos x="31" y="26"/>
                  </a:cxn>
                  <a:cxn ang="0">
                    <a:pos x="19" y="28"/>
                  </a:cxn>
                  <a:cxn ang="0">
                    <a:pos x="9" y="31"/>
                  </a:cxn>
                  <a:cxn ang="0">
                    <a:pos x="2" y="76"/>
                  </a:cxn>
                  <a:cxn ang="0">
                    <a:pos x="0" y="208"/>
                  </a:cxn>
                  <a:cxn ang="0">
                    <a:pos x="14" y="240"/>
                  </a:cxn>
                  <a:cxn ang="0">
                    <a:pos x="21" y="242"/>
                  </a:cxn>
                  <a:cxn ang="0">
                    <a:pos x="31" y="244"/>
                  </a:cxn>
                  <a:cxn ang="0">
                    <a:pos x="40" y="247"/>
                  </a:cxn>
                  <a:cxn ang="0">
                    <a:pos x="55" y="249"/>
                  </a:cxn>
                  <a:cxn ang="0">
                    <a:pos x="64" y="252"/>
                  </a:cxn>
                  <a:cxn ang="0">
                    <a:pos x="76" y="276"/>
                  </a:cxn>
                </a:cxnLst>
                <a:rect l="0" t="0" r="r" b="b"/>
                <a:pathLst>
                  <a:path w="327" h="302">
                    <a:moveTo>
                      <a:pt x="60" y="280"/>
                    </a:moveTo>
                    <a:lnTo>
                      <a:pt x="52" y="283"/>
                    </a:lnTo>
                    <a:lnTo>
                      <a:pt x="55" y="288"/>
                    </a:lnTo>
                    <a:lnTo>
                      <a:pt x="64" y="292"/>
                    </a:lnTo>
                    <a:lnTo>
                      <a:pt x="69" y="292"/>
                    </a:lnTo>
                    <a:lnTo>
                      <a:pt x="74" y="295"/>
                    </a:lnTo>
                    <a:lnTo>
                      <a:pt x="79" y="295"/>
                    </a:lnTo>
                    <a:lnTo>
                      <a:pt x="86" y="297"/>
                    </a:lnTo>
                    <a:lnTo>
                      <a:pt x="136" y="297"/>
                    </a:lnTo>
                    <a:lnTo>
                      <a:pt x="196" y="302"/>
                    </a:lnTo>
                    <a:lnTo>
                      <a:pt x="232" y="290"/>
                    </a:lnTo>
                    <a:lnTo>
                      <a:pt x="242" y="285"/>
                    </a:lnTo>
                    <a:lnTo>
                      <a:pt x="247" y="280"/>
                    </a:lnTo>
                    <a:lnTo>
                      <a:pt x="249" y="276"/>
                    </a:lnTo>
                    <a:lnTo>
                      <a:pt x="247" y="271"/>
                    </a:lnTo>
                    <a:lnTo>
                      <a:pt x="244" y="266"/>
                    </a:lnTo>
                    <a:lnTo>
                      <a:pt x="240" y="263"/>
                    </a:lnTo>
                    <a:lnTo>
                      <a:pt x="237" y="263"/>
                    </a:lnTo>
                    <a:lnTo>
                      <a:pt x="218" y="254"/>
                    </a:lnTo>
                    <a:lnTo>
                      <a:pt x="254" y="240"/>
                    </a:lnTo>
                    <a:lnTo>
                      <a:pt x="319" y="228"/>
                    </a:lnTo>
                    <a:lnTo>
                      <a:pt x="321" y="213"/>
                    </a:lnTo>
                    <a:lnTo>
                      <a:pt x="321" y="199"/>
                    </a:lnTo>
                    <a:lnTo>
                      <a:pt x="324" y="182"/>
                    </a:lnTo>
                    <a:lnTo>
                      <a:pt x="324" y="163"/>
                    </a:lnTo>
                    <a:lnTo>
                      <a:pt x="326" y="143"/>
                    </a:lnTo>
                    <a:lnTo>
                      <a:pt x="324" y="127"/>
                    </a:lnTo>
                    <a:lnTo>
                      <a:pt x="324" y="108"/>
                    </a:lnTo>
                    <a:lnTo>
                      <a:pt x="321" y="91"/>
                    </a:lnTo>
                    <a:lnTo>
                      <a:pt x="249" y="50"/>
                    </a:lnTo>
                    <a:lnTo>
                      <a:pt x="247" y="43"/>
                    </a:lnTo>
                    <a:lnTo>
                      <a:pt x="244" y="38"/>
                    </a:lnTo>
                    <a:lnTo>
                      <a:pt x="240" y="31"/>
                    </a:lnTo>
                    <a:lnTo>
                      <a:pt x="237" y="26"/>
                    </a:lnTo>
                    <a:lnTo>
                      <a:pt x="228" y="16"/>
                    </a:lnTo>
                    <a:lnTo>
                      <a:pt x="223" y="14"/>
                    </a:lnTo>
                    <a:lnTo>
                      <a:pt x="218" y="12"/>
                    </a:lnTo>
                    <a:lnTo>
                      <a:pt x="216" y="9"/>
                    </a:lnTo>
                    <a:lnTo>
                      <a:pt x="211" y="9"/>
                    </a:lnTo>
                    <a:lnTo>
                      <a:pt x="204" y="7"/>
                    </a:lnTo>
                    <a:lnTo>
                      <a:pt x="199" y="4"/>
                    </a:lnTo>
                    <a:lnTo>
                      <a:pt x="194" y="4"/>
                    </a:lnTo>
                    <a:lnTo>
                      <a:pt x="187" y="2"/>
                    </a:lnTo>
                    <a:lnTo>
                      <a:pt x="180" y="0"/>
                    </a:lnTo>
                    <a:lnTo>
                      <a:pt x="172" y="0"/>
                    </a:lnTo>
                    <a:lnTo>
                      <a:pt x="168" y="2"/>
                    </a:lnTo>
                    <a:lnTo>
                      <a:pt x="158" y="2"/>
                    </a:lnTo>
                    <a:lnTo>
                      <a:pt x="153" y="4"/>
                    </a:lnTo>
                    <a:lnTo>
                      <a:pt x="146" y="4"/>
                    </a:lnTo>
                    <a:lnTo>
                      <a:pt x="141" y="7"/>
                    </a:lnTo>
                    <a:lnTo>
                      <a:pt x="132" y="7"/>
                    </a:lnTo>
                    <a:lnTo>
                      <a:pt x="127" y="9"/>
                    </a:lnTo>
                    <a:lnTo>
                      <a:pt x="115" y="9"/>
                    </a:lnTo>
                    <a:lnTo>
                      <a:pt x="110" y="12"/>
                    </a:lnTo>
                    <a:lnTo>
                      <a:pt x="98" y="12"/>
                    </a:lnTo>
                    <a:lnTo>
                      <a:pt x="93" y="14"/>
                    </a:lnTo>
                    <a:lnTo>
                      <a:pt x="88" y="14"/>
                    </a:lnTo>
                    <a:lnTo>
                      <a:pt x="84" y="16"/>
                    </a:lnTo>
                    <a:lnTo>
                      <a:pt x="72" y="16"/>
                    </a:lnTo>
                    <a:lnTo>
                      <a:pt x="67" y="19"/>
                    </a:lnTo>
                    <a:lnTo>
                      <a:pt x="57" y="19"/>
                    </a:lnTo>
                    <a:lnTo>
                      <a:pt x="50" y="21"/>
                    </a:lnTo>
                    <a:lnTo>
                      <a:pt x="45" y="21"/>
                    </a:lnTo>
                    <a:lnTo>
                      <a:pt x="40" y="23"/>
                    </a:lnTo>
                    <a:lnTo>
                      <a:pt x="36" y="23"/>
                    </a:lnTo>
                    <a:lnTo>
                      <a:pt x="31" y="26"/>
                    </a:lnTo>
                    <a:lnTo>
                      <a:pt x="24" y="26"/>
                    </a:lnTo>
                    <a:lnTo>
                      <a:pt x="19" y="28"/>
                    </a:lnTo>
                    <a:lnTo>
                      <a:pt x="14" y="28"/>
                    </a:lnTo>
                    <a:lnTo>
                      <a:pt x="9" y="31"/>
                    </a:lnTo>
                    <a:lnTo>
                      <a:pt x="4" y="52"/>
                    </a:lnTo>
                    <a:lnTo>
                      <a:pt x="2" y="76"/>
                    </a:lnTo>
                    <a:lnTo>
                      <a:pt x="0" y="98"/>
                    </a:lnTo>
                    <a:lnTo>
                      <a:pt x="0" y="208"/>
                    </a:lnTo>
                    <a:lnTo>
                      <a:pt x="4" y="235"/>
                    </a:lnTo>
                    <a:lnTo>
                      <a:pt x="14" y="240"/>
                    </a:lnTo>
                    <a:lnTo>
                      <a:pt x="19" y="240"/>
                    </a:lnTo>
                    <a:lnTo>
                      <a:pt x="21" y="242"/>
                    </a:lnTo>
                    <a:lnTo>
                      <a:pt x="26" y="244"/>
                    </a:lnTo>
                    <a:lnTo>
                      <a:pt x="31" y="244"/>
                    </a:lnTo>
                    <a:lnTo>
                      <a:pt x="33" y="247"/>
                    </a:lnTo>
                    <a:lnTo>
                      <a:pt x="40" y="247"/>
                    </a:lnTo>
                    <a:lnTo>
                      <a:pt x="45" y="249"/>
                    </a:lnTo>
                    <a:lnTo>
                      <a:pt x="55" y="249"/>
                    </a:lnTo>
                    <a:lnTo>
                      <a:pt x="57" y="252"/>
                    </a:lnTo>
                    <a:lnTo>
                      <a:pt x="64" y="252"/>
                    </a:lnTo>
                    <a:lnTo>
                      <a:pt x="86" y="266"/>
                    </a:lnTo>
                    <a:lnTo>
                      <a:pt x="76" y="276"/>
                    </a:lnTo>
                    <a:lnTo>
                      <a:pt x="60" y="2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4" name="Freeform 2230"/>
              <p:cNvSpPr>
                <a:spLocks/>
              </p:cNvSpPr>
              <p:nvPr/>
            </p:nvSpPr>
            <p:spPr bwMode="auto">
              <a:xfrm>
                <a:off x="9064" y="6028"/>
                <a:ext cx="3" cy="231"/>
              </a:xfrm>
              <a:custGeom>
                <a:avLst/>
                <a:gdLst/>
                <a:ahLst/>
                <a:cxnLst>
                  <a:cxn ang="0">
                    <a:pos x="0" y="0"/>
                  </a:cxn>
                  <a:cxn ang="0">
                    <a:pos x="0" y="230"/>
                  </a:cxn>
                  <a:cxn ang="0">
                    <a:pos x="2" y="230"/>
                  </a:cxn>
                  <a:cxn ang="0">
                    <a:pos x="2" y="2"/>
                  </a:cxn>
                  <a:cxn ang="0">
                    <a:pos x="0" y="0"/>
                  </a:cxn>
                </a:cxnLst>
                <a:rect l="0" t="0" r="r" b="b"/>
                <a:pathLst>
                  <a:path w="3" h="231">
                    <a:moveTo>
                      <a:pt x="0" y="0"/>
                    </a:moveTo>
                    <a:lnTo>
                      <a:pt x="0" y="230"/>
                    </a:lnTo>
                    <a:lnTo>
                      <a:pt x="2" y="230"/>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5" name="Freeform 2231"/>
              <p:cNvSpPr>
                <a:spLocks/>
              </p:cNvSpPr>
              <p:nvPr/>
            </p:nvSpPr>
            <p:spPr bwMode="auto">
              <a:xfrm>
                <a:off x="9062" y="6028"/>
                <a:ext cx="5" cy="231"/>
              </a:xfrm>
              <a:custGeom>
                <a:avLst/>
                <a:gdLst/>
                <a:ahLst/>
                <a:cxnLst>
                  <a:cxn ang="0">
                    <a:pos x="2" y="36"/>
                  </a:cxn>
                  <a:cxn ang="0">
                    <a:pos x="0" y="115"/>
                  </a:cxn>
                  <a:cxn ang="0">
                    <a:pos x="0" y="194"/>
                  </a:cxn>
                  <a:cxn ang="0">
                    <a:pos x="2" y="230"/>
                  </a:cxn>
                  <a:cxn ang="0">
                    <a:pos x="4" y="230"/>
                  </a:cxn>
                  <a:cxn ang="0">
                    <a:pos x="2" y="177"/>
                  </a:cxn>
                  <a:cxn ang="0">
                    <a:pos x="2" y="72"/>
                  </a:cxn>
                  <a:cxn ang="0">
                    <a:pos x="4" y="2"/>
                  </a:cxn>
                  <a:cxn ang="0">
                    <a:pos x="2" y="0"/>
                  </a:cxn>
                  <a:cxn ang="0">
                    <a:pos x="2" y="36"/>
                  </a:cxn>
                </a:cxnLst>
                <a:rect l="0" t="0" r="r" b="b"/>
                <a:pathLst>
                  <a:path w="5" h="231">
                    <a:moveTo>
                      <a:pt x="2" y="36"/>
                    </a:moveTo>
                    <a:lnTo>
                      <a:pt x="0" y="115"/>
                    </a:lnTo>
                    <a:lnTo>
                      <a:pt x="0" y="194"/>
                    </a:lnTo>
                    <a:lnTo>
                      <a:pt x="2" y="230"/>
                    </a:lnTo>
                    <a:lnTo>
                      <a:pt x="4" y="230"/>
                    </a:lnTo>
                    <a:lnTo>
                      <a:pt x="2" y="177"/>
                    </a:lnTo>
                    <a:lnTo>
                      <a:pt x="2" y="72"/>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6" name="Freeform 2232"/>
              <p:cNvSpPr>
                <a:spLocks/>
              </p:cNvSpPr>
              <p:nvPr/>
            </p:nvSpPr>
            <p:spPr bwMode="auto">
              <a:xfrm>
                <a:off x="9063" y="6028"/>
                <a:ext cx="0" cy="231"/>
              </a:xfrm>
              <a:custGeom>
                <a:avLst/>
                <a:gdLst/>
                <a:ahLst/>
                <a:cxnLst>
                  <a:cxn ang="0">
                    <a:pos x="0" y="0"/>
                  </a:cxn>
                  <a:cxn ang="0">
                    <a:pos x="0" y="230"/>
                  </a:cxn>
                </a:cxnLst>
                <a:rect l="0" t="0" r="r" b="b"/>
                <a:pathLst>
                  <a:path h="231">
                    <a:moveTo>
                      <a:pt x="0" y="0"/>
                    </a:moveTo>
                    <a:lnTo>
                      <a:pt x="0" y="230"/>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7" name="Freeform 2233"/>
              <p:cNvSpPr>
                <a:spLocks/>
              </p:cNvSpPr>
              <p:nvPr/>
            </p:nvSpPr>
            <p:spPr bwMode="auto">
              <a:xfrm>
                <a:off x="9060" y="6028"/>
                <a:ext cx="4" cy="231"/>
              </a:xfrm>
              <a:custGeom>
                <a:avLst/>
                <a:gdLst/>
                <a:ahLst/>
                <a:cxnLst>
                  <a:cxn ang="0">
                    <a:pos x="2" y="0"/>
                  </a:cxn>
                  <a:cxn ang="0">
                    <a:pos x="0" y="36"/>
                  </a:cxn>
                  <a:cxn ang="0">
                    <a:pos x="0" y="230"/>
                  </a:cxn>
                  <a:cxn ang="0">
                    <a:pos x="4" y="230"/>
                  </a:cxn>
                  <a:cxn ang="0">
                    <a:pos x="2" y="177"/>
                  </a:cxn>
                  <a:cxn ang="0">
                    <a:pos x="2" y="127"/>
                  </a:cxn>
                  <a:cxn ang="0">
                    <a:pos x="4" y="72"/>
                  </a:cxn>
                  <a:cxn ang="0">
                    <a:pos x="4" y="0"/>
                  </a:cxn>
                  <a:cxn ang="0">
                    <a:pos x="2" y="0"/>
                  </a:cxn>
                </a:cxnLst>
                <a:rect l="0" t="0" r="r" b="b"/>
                <a:pathLst>
                  <a:path w="4" h="231">
                    <a:moveTo>
                      <a:pt x="2" y="0"/>
                    </a:moveTo>
                    <a:lnTo>
                      <a:pt x="0" y="36"/>
                    </a:lnTo>
                    <a:lnTo>
                      <a:pt x="0" y="230"/>
                    </a:lnTo>
                    <a:lnTo>
                      <a:pt x="4" y="230"/>
                    </a:lnTo>
                    <a:lnTo>
                      <a:pt x="2" y="177"/>
                    </a:lnTo>
                    <a:lnTo>
                      <a:pt x="2" y="127"/>
                    </a:lnTo>
                    <a:lnTo>
                      <a:pt x="4" y="72"/>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8" name="Freeform 2234"/>
              <p:cNvSpPr>
                <a:spLocks/>
              </p:cNvSpPr>
              <p:nvPr/>
            </p:nvSpPr>
            <p:spPr bwMode="auto">
              <a:xfrm>
                <a:off x="9060" y="6028"/>
                <a:ext cx="2" cy="231"/>
              </a:xfrm>
              <a:custGeom>
                <a:avLst/>
                <a:gdLst/>
                <a:ahLst/>
                <a:cxnLst>
                  <a:cxn ang="0">
                    <a:pos x="0" y="0"/>
                  </a:cxn>
                  <a:cxn ang="0">
                    <a:pos x="0" y="230"/>
                  </a:cxn>
                  <a:cxn ang="0">
                    <a:pos x="2" y="227"/>
                  </a:cxn>
                  <a:cxn ang="0">
                    <a:pos x="2" y="0"/>
                  </a:cxn>
                  <a:cxn ang="0">
                    <a:pos x="0" y="0"/>
                  </a:cxn>
                </a:cxnLst>
                <a:rect l="0" t="0" r="r" b="b"/>
                <a:pathLst>
                  <a:path w="2" h="231">
                    <a:moveTo>
                      <a:pt x="0" y="0"/>
                    </a:moveTo>
                    <a:lnTo>
                      <a:pt x="0" y="230"/>
                    </a:lnTo>
                    <a:lnTo>
                      <a:pt x="2" y="227"/>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9" name="Freeform 2235"/>
              <p:cNvSpPr>
                <a:spLocks/>
              </p:cNvSpPr>
              <p:nvPr/>
            </p:nvSpPr>
            <p:spPr bwMode="auto">
              <a:xfrm>
                <a:off x="9057" y="6028"/>
                <a:ext cx="5" cy="228"/>
              </a:xfrm>
              <a:custGeom>
                <a:avLst/>
                <a:gdLst/>
                <a:ahLst/>
                <a:cxnLst>
                  <a:cxn ang="0">
                    <a:pos x="2" y="0"/>
                  </a:cxn>
                  <a:cxn ang="0">
                    <a:pos x="0" y="36"/>
                  </a:cxn>
                  <a:cxn ang="0">
                    <a:pos x="0" y="227"/>
                  </a:cxn>
                  <a:cxn ang="0">
                    <a:pos x="4" y="227"/>
                  </a:cxn>
                  <a:cxn ang="0">
                    <a:pos x="2" y="177"/>
                  </a:cxn>
                  <a:cxn ang="0">
                    <a:pos x="2" y="72"/>
                  </a:cxn>
                  <a:cxn ang="0">
                    <a:pos x="4" y="0"/>
                  </a:cxn>
                  <a:cxn ang="0">
                    <a:pos x="2" y="0"/>
                  </a:cxn>
                </a:cxnLst>
                <a:rect l="0" t="0" r="r" b="b"/>
                <a:pathLst>
                  <a:path w="5" h="228">
                    <a:moveTo>
                      <a:pt x="2" y="0"/>
                    </a:moveTo>
                    <a:lnTo>
                      <a:pt x="0" y="36"/>
                    </a:lnTo>
                    <a:lnTo>
                      <a:pt x="0" y="227"/>
                    </a:lnTo>
                    <a:lnTo>
                      <a:pt x="4" y="227"/>
                    </a:lnTo>
                    <a:lnTo>
                      <a:pt x="2" y="177"/>
                    </a:lnTo>
                    <a:lnTo>
                      <a:pt x="2" y="72"/>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0" name="Freeform 2236"/>
              <p:cNvSpPr>
                <a:spLocks/>
              </p:cNvSpPr>
              <p:nvPr/>
            </p:nvSpPr>
            <p:spPr bwMode="auto">
              <a:xfrm>
                <a:off x="9055" y="6028"/>
                <a:ext cx="5" cy="228"/>
              </a:xfrm>
              <a:custGeom>
                <a:avLst/>
                <a:gdLst/>
                <a:ahLst/>
                <a:cxnLst>
                  <a:cxn ang="0">
                    <a:pos x="4" y="0"/>
                  </a:cxn>
                  <a:cxn ang="0">
                    <a:pos x="2" y="0"/>
                  </a:cxn>
                  <a:cxn ang="0">
                    <a:pos x="2" y="36"/>
                  </a:cxn>
                  <a:cxn ang="0">
                    <a:pos x="0" y="112"/>
                  </a:cxn>
                  <a:cxn ang="0">
                    <a:pos x="0" y="192"/>
                  </a:cxn>
                  <a:cxn ang="0">
                    <a:pos x="2" y="227"/>
                  </a:cxn>
                  <a:cxn ang="0">
                    <a:pos x="4" y="227"/>
                  </a:cxn>
                  <a:cxn ang="0">
                    <a:pos x="4" y="0"/>
                  </a:cxn>
                </a:cxnLst>
                <a:rect l="0" t="0" r="r" b="b"/>
                <a:pathLst>
                  <a:path w="5" h="228">
                    <a:moveTo>
                      <a:pt x="4" y="0"/>
                    </a:moveTo>
                    <a:lnTo>
                      <a:pt x="2" y="0"/>
                    </a:lnTo>
                    <a:lnTo>
                      <a:pt x="2" y="36"/>
                    </a:lnTo>
                    <a:lnTo>
                      <a:pt x="0" y="112"/>
                    </a:lnTo>
                    <a:lnTo>
                      <a:pt x="0" y="192"/>
                    </a:lnTo>
                    <a:lnTo>
                      <a:pt x="2" y="227"/>
                    </a:lnTo>
                    <a:lnTo>
                      <a:pt x="4" y="227"/>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1" name="Freeform 2237"/>
              <p:cNvSpPr>
                <a:spLocks/>
              </p:cNvSpPr>
              <p:nvPr/>
            </p:nvSpPr>
            <p:spPr bwMode="auto">
              <a:xfrm>
                <a:off x="9056" y="6028"/>
                <a:ext cx="0" cy="228"/>
              </a:xfrm>
              <a:custGeom>
                <a:avLst/>
                <a:gdLst/>
                <a:ahLst/>
                <a:cxnLst>
                  <a:cxn ang="0">
                    <a:pos x="0" y="0"/>
                  </a:cxn>
                  <a:cxn ang="0">
                    <a:pos x="0" y="227"/>
                  </a:cxn>
                </a:cxnLst>
                <a:rect l="0" t="0" r="r" b="b"/>
                <a:pathLst>
                  <a:path h="228">
                    <a:moveTo>
                      <a:pt x="0" y="0"/>
                    </a:moveTo>
                    <a:lnTo>
                      <a:pt x="0" y="227"/>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2" name="Freeform 2238"/>
              <p:cNvSpPr>
                <a:spLocks/>
              </p:cNvSpPr>
              <p:nvPr/>
            </p:nvSpPr>
            <p:spPr bwMode="auto">
              <a:xfrm>
                <a:off x="9052" y="6028"/>
                <a:ext cx="5" cy="228"/>
              </a:xfrm>
              <a:custGeom>
                <a:avLst/>
                <a:gdLst/>
                <a:ahLst/>
                <a:cxnLst>
                  <a:cxn ang="0">
                    <a:pos x="2" y="175"/>
                  </a:cxn>
                  <a:cxn ang="0">
                    <a:pos x="2" y="127"/>
                  </a:cxn>
                  <a:cxn ang="0">
                    <a:pos x="4" y="69"/>
                  </a:cxn>
                  <a:cxn ang="0">
                    <a:pos x="4" y="0"/>
                  </a:cxn>
                  <a:cxn ang="0">
                    <a:pos x="2" y="0"/>
                  </a:cxn>
                  <a:cxn ang="0">
                    <a:pos x="2" y="33"/>
                  </a:cxn>
                  <a:cxn ang="0">
                    <a:pos x="0" y="112"/>
                  </a:cxn>
                  <a:cxn ang="0">
                    <a:pos x="0" y="192"/>
                  </a:cxn>
                  <a:cxn ang="0">
                    <a:pos x="2" y="227"/>
                  </a:cxn>
                  <a:cxn ang="0">
                    <a:pos x="4" y="227"/>
                  </a:cxn>
                  <a:cxn ang="0">
                    <a:pos x="2" y="175"/>
                  </a:cxn>
                </a:cxnLst>
                <a:rect l="0" t="0" r="r" b="b"/>
                <a:pathLst>
                  <a:path w="5" h="228">
                    <a:moveTo>
                      <a:pt x="2" y="175"/>
                    </a:moveTo>
                    <a:lnTo>
                      <a:pt x="2" y="127"/>
                    </a:lnTo>
                    <a:lnTo>
                      <a:pt x="4" y="69"/>
                    </a:lnTo>
                    <a:lnTo>
                      <a:pt x="4" y="0"/>
                    </a:lnTo>
                    <a:lnTo>
                      <a:pt x="2" y="0"/>
                    </a:lnTo>
                    <a:lnTo>
                      <a:pt x="2" y="33"/>
                    </a:lnTo>
                    <a:lnTo>
                      <a:pt x="0" y="112"/>
                    </a:lnTo>
                    <a:lnTo>
                      <a:pt x="0" y="192"/>
                    </a:lnTo>
                    <a:lnTo>
                      <a:pt x="2" y="227"/>
                    </a:lnTo>
                    <a:lnTo>
                      <a:pt x="4" y="227"/>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3" name="Freeform 2239"/>
              <p:cNvSpPr>
                <a:spLocks/>
              </p:cNvSpPr>
              <p:nvPr/>
            </p:nvSpPr>
            <p:spPr bwMode="auto">
              <a:xfrm>
                <a:off x="9052" y="6026"/>
                <a:ext cx="3" cy="230"/>
              </a:xfrm>
              <a:custGeom>
                <a:avLst/>
                <a:gdLst/>
                <a:ahLst/>
                <a:cxnLst>
                  <a:cxn ang="0">
                    <a:pos x="0" y="0"/>
                  </a:cxn>
                  <a:cxn ang="0">
                    <a:pos x="0" y="230"/>
                  </a:cxn>
                  <a:cxn ang="0">
                    <a:pos x="2" y="230"/>
                  </a:cxn>
                  <a:cxn ang="0">
                    <a:pos x="2" y="2"/>
                  </a:cxn>
                  <a:cxn ang="0">
                    <a:pos x="0" y="0"/>
                  </a:cxn>
                </a:cxnLst>
                <a:rect l="0" t="0" r="r" b="b"/>
                <a:pathLst>
                  <a:path w="3" h="230">
                    <a:moveTo>
                      <a:pt x="0" y="0"/>
                    </a:moveTo>
                    <a:lnTo>
                      <a:pt x="0" y="230"/>
                    </a:lnTo>
                    <a:lnTo>
                      <a:pt x="2" y="230"/>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4" name="Freeform 2240"/>
              <p:cNvSpPr>
                <a:spLocks/>
              </p:cNvSpPr>
              <p:nvPr/>
            </p:nvSpPr>
            <p:spPr bwMode="auto">
              <a:xfrm>
                <a:off x="9050" y="6026"/>
                <a:ext cx="5" cy="230"/>
              </a:xfrm>
              <a:custGeom>
                <a:avLst/>
                <a:gdLst/>
                <a:ahLst/>
                <a:cxnLst>
                  <a:cxn ang="0">
                    <a:pos x="2" y="0"/>
                  </a:cxn>
                  <a:cxn ang="0">
                    <a:pos x="0" y="36"/>
                  </a:cxn>
                  <a:cxn ang="0">
                    <a:pos x="0" y="194"/>
                  </a:cxn>
                  <a:cxn ang="0">
                    <a:pos x="2" y="230"/>
                  </a:cxn>
                  <a:cxn ang="0">
                    <a:pos x="4" y="230"/>
                  </a:cxn>
                  <a:cxn ang="0">
                    <a:pos x="2" y="177"/>
                  </a:cxn>
                  <a:cxn ang="0">
                    <a:pos x="2" y="72"/>
                  </a:cxn>
                  <a:cxn ang="0">
                    <a:pos x="4" y="2"/>
                  </a:cxn>
                  <a:cxn ang="0">
                    <a:pos x="2" y="0"/>
                  </a:cxn>
                </a:cxnLst>
                <a:rect l="0" t="0" r="r" b="b"/>
                <a:pathLst>
                  <a:path w="5" h="230">
                    <a:moveTo>
                      <a:pt x="2" y="0"/>
                    </a:moveTo>
                    <a:lnTo>
                      <a:pt x="0" y="36"/>
                    </a:lnTo>
                    <a:lnTo>
                      <a:pt x="0" y="194"/>
                    </a:lnTo>
                    <a:lnTo>
                      <a:pt x="2" y="230"/>
                    </a:lnTo>
                    <a:lnTo>
                      <a:pt x="4" y="230"/>
                    </a:lnTo>
                    <a:lnTo>
                      <a:pt x="2" y="177"/>
                    </a:lnTo>
                    <a:lnTo>
                      <a:pt x="2" y="7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5" name="Freeform 2241"/>
              <p:cNvSpPr>
                <a:spLocks/>
              </p:cNvSpPr>
              <p:nvPr/>
            </p:nvSpPr>
            <p:spPr bwMode="auto">
              <a:xfrm>
                <a:off x="9050" y="6026"/>
                <a:ext cx="2" cy="230"/>
              </a:xfrm>
              <a:custGeom>
                <a:avLst/>
                <a:gdLst/>
                <a:ahLst/>
                <a:cxnLst>
                  <a:cxn ang="0">
                    <a:pos x="0" y="0"/>
                  </a:cxn>
                  <a:cxn ang="0">
                    <a:pos x="0" y="230"/>
                  </a:cxn>
                  <a:cxn ang="0">
                    <a:pos x="2" y="230"/>
                  </a:cxn>
                  <a:cxn ang="0">
                    <a:pos x="2" y="2"/>
                  </a:cxn>
                  <a:cxn ang="0">
                    <a:pos x="0" y="0"/>
                  </a:cxn>
                </a:cxnLst>
                <a:rect l="0" t="0" r="r" b="b"/>
                <a:pathLst>
                  <a:path w="2" h="230">
                    <a:moveTo>
                      <a:pt x="0" y="0"/>
                    </a:moveTo>
                    <a:lnTo>
                      <a:pt x="0" y="230"/>
                    </a:lnTo>
                    <a:lnTo>
                      <a:pt x="2" y="230"/>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6" name="Freeform 2242"/>
              <p:cNvSpPr>
                <a:spLocks/>
              </p:cNvSpPr>
              <p:nvPr/>
            </p:nvSpPr>
            <p:spPr bwMode="auto">
              <a:xfrm>
                <a:off x="9068" y="6031"/>
                <a:ext cx="0" cy="228"/>
              </a:xfrm>
              <a:custGeom>
                <a:avLst/>
                <a:gdLst/>
                <a:ahLst/>
                <a:cxnLst>
                  <a:cxn ang="0">
                    <a:pos x="0" y="0"/>
                  </a:cxn>
                  <a:cxn ang="0">
                    <a:pos x="0" y="227"/>
                  </a:cxn>
                </a:cxnLst>
                <a:rect l="0" t="0" r="r" b="b"/>
                <a:pathLst>
                  <a:path h="228">
                    <a:moveTo>
                      <a:pt x="0" y="0"/>
                    </a:moveTo>
                    <a:lnTo>
                      <a:pt x="0" y="227"/>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7" name="Freeform 2243"/>
              <p:cNvSpPr>
                <a:spLocks/>
              </p:cNvSpPr>
              <p:nvPr/>
            </p:nvSpPr>
            <p:spPr bwMode="auto">
              <a:xfrm>
                <a:off x="8800" y="6069"/>
                <a:ext cx="53" cy="231"/>
              </a:xfrm>
              <a:custGeom>
                <a:avLst/>
                <a:gdLst/>
                <a:ahLst/>
                <a:cxnLst>
                  <a:cxn ang="0">
                    <a:pos x="9" y="220"/>
                  </a:cxn>
                  <a:cxn ang="0">
                    <a:pos x="9" y="230"/>
                  </a:cxn>
                  <a:cxn ang="0">
                    <a:pos x="52" y="230"/>
                  </a:cxn>
                  <a:cxn ang="0">
                    <a:pos x="52" y="0"/>
                  </a:cxn>
                  <a:cxn ang="0">
                    <a:pos x="0" y="4"/>
                  </a:cxn>
                  <a:cxn ang="0">
                    <a:pos x="0" y="218"/>
                  </a:cxn>
                  <a:cxn ang="0">
                    <a:pos x="9" y="220"/>
                  </a:cxn>
                </a:cxnLst>
                <a:rect l="0" t="0" r="r" b="b"/>
                <a:pathLst>
                  <a:path w="53" h="231">
                    <a:moveTo>
                      <a:pt x="9" y="220"/>
                    </a:moveTo>
                    <a:lnTo>
                      <a:pt x="9" y="230"/>
                    </a:lnTo>
                    <a:lnTo>
                      <a:pt x="52" y="230"/>
                    </a:lnTo>
                    <a:lnTo>
                      <a:pt x="52" y="0"/>
                    </a:lnTo>
                    <a:lnTo>
                      <a:pt x="0" y="4"/>
                    </a:lnTo>
                    <a:lnTo>
                      <a:pt x="0" y="218"/>
                    </a:lnTo>
                    <a:lnTo>
                      <a:pt x="9" y="22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8" name="Freeform 2244"/>
              <p:cNvSpPr>
                <a:spLocks/>
              </p:cNvSpPr>
              <p:nvPr/>
            </p:nvSpPr>
            <p:spPr bwMode="auto">
              <a:xfrm>
                <a:off x="8800" y="6069"/>
                <a:ext cx="53" cy="214"/>
              </a:xfrm>
              <a:custGeom>
                <a:avLst/>
                <a:gdLst/>
                <a:ahLst/>
                <a:cxnLst>
                  <a:cxn ang="0">
                    <a:pos x="43" y="2"/>
                  </a:cxn>
                  <a:cxn ang="0">
                    <a:pos x="19" y="2"/>
                  </a:cxn>
                  <a:cxn ang="0">
                    <a:pos x="16" y="4"/>
                  </a:cxn>
                  <a:cxn ang="0">
                    <a:pos x="0" y="4"/>
                  </a:cxn>
                  <a:cxn ang="0">
                    <a:pos x="0" y="203"/>
                  </a:cxn>
                  <a:cxn ang="0">
                    <a:pos x="9" y="203"/>
                  </a:cxn>
                  <a:cxn ang="0">
                    <a:pos x="9" y="213"/>
                  </a:cxn>
                  <a:cxn ang="0">
                    <a:pos x="52" y="213"/>
                  </a:cxn>
                  <a:cxn ang="0">
                    <a:pos x="52" y="0"/>
                  </a:cxn>
                  <a:cxn ang="0">
                    <a:pos x="45" y="0"/>
                  </a:cxn>
                  <a:cxn ang="0">
                    <a:pos x="43" y="2"/>
                  </a:cxn>
                </a:cxnLst>
                <a:rect l="0" t="0" r="r" b="b"/>
                <a:pathLst>
                  <a:path w="53" h="214">
                    <a:moveTo>
                      <a:pt x="43" y="2"/>
                    </a:moveTo>
                    <a:lnTo>
                      <a:pt x="19" y="2"/>
                    </a:lnTo>
                    <a:lnTo>
                      <a:pt x="16" y="4"/>
                    </a:lnTo>
                    <a:lnTo>
                      <a:pt x="0" y="4"/>
                    </a:lnTo>
                    <a:lnTo>
                      <a:pt x="0" y="203"/>
                    </a:lnTo>
                    <a:lnTo>
                      <a:pt x="9" y="203"/>
                    </a:lnTo>
                    <a:lnTo>
                      <a:pt x="9" y="213"/>
                    </a:lnTo>
                    <a:lnTo>
                      <a:pt x="52" y="213"/>
                    </a:lnTo>
                    <a:lnTo>
                      <a:pt x="52" y="0"/>
                    </a:lnTo>
                    <a:lnTo>
                      <a:pt x="45" y="0"/>
                    </a:lnTo>
                    <a:lnTo>
                      <a:pt x="4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9" name="Freeform 2245"/>
              <p:cNvSpPr>
                <a:spLocks/>
              </p:cNvSpPr>
              <p:nvPr/>
            </p:nvSpPr>
            <p:spPr bwMode="auto">
              <a:xfrm>
                <a:off x="8800" y="6069"/>
                <a:ext cx="53" cy="197"/>
              </a:xfrm>
              <a:custGeom>
                <a:avLst/>
                <a:gdLst/>
                <a:ahLst/>
                <a:cxnLst>
                  <a:cxn ang="0">
                    <a:pos x="9" y="196"/>
                  </a:cxn>
                  <a:cxn ang="0">
                    <a:pos x="52" y="196"/>
                  </a:cxn>
                  <a:cxn ang="0">
                    <a:pos x="52" y="0"/>
                  </a:cxn>
                  <a:cxn ang="0">
                    <a:pos x="47" y="0"/>
                  </a:cxn>
                  <a:cxn ang="0">
                    <a:pos x="45" y="2"/>
                  </a:cxn>
                  <a:cxn ang="0">
                    <a:pos x="19" y="2"/>
                  </a:cxn>
                  <a:cxn ang="0">
                    <a:pos x="16" y="4"/>
                  </a:cxn>
                  <a:cxn ang="0">
                    <a:pos x="0" y="4"/>
                  </a:cxn>
                  <a:cxn ang="0">
                    <a:pos x="0" y="187"/>
                  </a:cxn>
                  <a:cxn ang="0">
                    <a:pos x="4" y="187"/>
                  </a:cxn>
                  <a:cxn ang="0">
                    <a:pos x="9" y="189"/>
                  </a:cxn>
                  <a:cxn ang="0">
                    <a:pos x="9" y="196"/>
                  </a:cxn>
                </a:cxnLst>
                <a:rect l="0" t="0" r="r" b="b"/>
                <a:pathLst>
                  <a:path w="53" h="197">
                    <a:moveTo>
                      <a:pt x="9" y="196"/>
                    </a:moveTo>
                    <a:lnTo>
                      <a:pt x="52" y="196"/>
                    </a:lnTo>
                    <a:lnTo>
                      <a:pt x="52" y="0"/>
                    </a:lnTo>
                    <a:lnTo>
                      <a:pt x="47" y="0"/>
                    </a:lnTo>
                    <a:lnTo>
                      <a:pt x="45" y="2"/>
                    </a:lnTo>
                    <a:lnTo>
                      <a:pt x="19" y="2"/>
                    </a:lnTo>
                    <a:lnTo>
                      <a:pt x="16" y="4"/>
                    </a:lnTo>
                    <a:lnTo>
                      <a:pt x="0" y="4"/>
                    </a:lnTo>
                    <a:lnTo>
                      <a:pt x="0" y="187"/>
                    </a:lnTo>
                    <a:lnTo>
                      <a:pt x="4" y="187"/>
                    </a:lnTo>
                    <a:lnTo>
                      <a:pt x="9" y="189"/>
                    </a:lnTo>
                    <a:lnTo>
                      <a:pt x="9" y="196"/>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0" name="Freeform 2246"/>
              <p:cNvSpPr>
                <a:spLocks/>
              </p:cNvSpPr>
              <p:nvPr/>
            </p:nvSpPr>
            <p:spPr bwMode="auto">
              <a:xfrm>
                <a:off x="8800" y="6069"/>
                <a:ext cx="53" cy="180"/>
              </a:xfrm>
              <a:custGeom>
                <a:avLst/>
                <a:gdLst/>
                <a:ahLst/>
                <a:cxnLst>
                  <a:cxn ang="0">
                    <a:pos x="45" y="2"/>
                  </a:cxn>
                  <a:cxn ang="0">
                    <a:pos x="19" y="2"/>
                  </a:cxn>
                  <a:cxn ang="0">
                    <a:pos x="16" y="4"/>
                  </a:cxn>
                  <a:cxn ang="0">
                    <a:pos x="0" y="4"/>
                  </a:cxn>
                  <a:cxn ang="0">
                    <a:pos x="0" y="172"/>
                  </a:cxn>
                  <a:cxn ang="0">
                    <a:pos x="9" y="172"/>
                  </a:cxn>
                  <a:cxn ang="0">
                    <a:pos x="9" y="180"/>
                  </a:cxn>
                  <a:cxn ang="0">
                    <a:pos x="52" y="180"/>
                  </a:cxn>
                  <a:cxn ang="0">
                    <a:pos x="52" y="0"/>
                  </a:cxn>
                  <a:cxn ang="0">
                    <a:pos x="47" y="0"/>
                  </a:cxn>
                  <a:cxn ang="0">
                    <a:pos x="45" y="2"/>
                  </a:cxn>
                </a:cxnLst>
                <a:rect l="0" t="0" r="r" b="b"/>
                <a:pathLst>
                  <a:path w="53" h="180">
                    <a:moveTo>
                      <a:pt x="45" y="2"/>
                    </a:moveTo>
                    <a:lnTo>
                      <a:pt x="19" y="2"/>
                    </a:lnTo>
                    <a:lnTo>
                      <a:pt x="16" y="4"/>
                    </a:lnTo>
                    <a:lnTo>
                      <a:pt x="0" y="4"/>
                    </a:lnTo>
                    <a:lnTo>
                      <a:pt x="0" y="172"/>
                    </a:lnTo>
                    <a:lnTo>
                      <a:pt x="9" y="172"/>
                    </a:lnTo>
                    <a:lnTo>
                      <a:pt x="9" y="180"/>
                    </a:lnTo>
                    <a:lnTo>
                      <a:pt x="52" y="180"/>
                    </a:lnTo>
                    <a:lnTo>
                      <a:pt x="52" y="0"/>
                    </a:lnTo>
                    <a:lnTo>
                      <a:pt x="47" y="0"/>
                    </a:lnTo>
                    <a:lnTo>
                      <a:pt x="45"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1" name="Freeform 2247"/>
              <p:cNvSpPr>
                <a:spLocks/>
              </p:cNvSpPr>
              <p:nvPr/>
            </p:nvSpPr>
            <p:spPr bwMode="auto">
              <a:xfrm>
                <a:off x="8800" y="6069"/>
                <a:ext cx="53" cy="163"/>
              </a:xfrm>
              <a:custGeom>
                <a:avLst/>
                <a:gdLst/>
                <a:ahLst/>
                <a:cxnLst>
                  <a:cxn ang="0">
                    <a:pos x="9" y="163"/>
                  </a:cxn>
                  <a:cxn ang="0">
                    <a:pos x="52" y="163"/>
                  </a:cxn>
                  <a:cxn ang="0">
                    <a:pos x="52" y="0"/>
                  </a:cxn>
                  <a:cxn ang="0">
                    <a:pos x="47" y="0"/>
                  </a:cxn>
                  <a:cxn ang="0">
                    <a:pos x="45" y="2"/>
                  </a:cxn>
                  <a:cxn ang="0">
                    <a:pos x="19" y="2"/>
                  </a:cxn>
                  <a:cxn ang="0">
                    <a:pos x="16" y="4"/>
                  </a:cxn>
                  <a:cxn ang="0">
                    <a:pos x="0" y="4"/>
                  </a:cxn>
                  <a:cxn ang="0">
                    <a:pos x="0" y="155"/>
                  </a:cxn>
                  <a:cxn ang="0">
                    <a:pos x="7" y="155"/>
                  </a:cxn>
                  <a:cxn ang="0">
                    <a:pos x="9" y="158"/>
                  </a:cxn>
                  <a:cxn ang="0">
                    <a:pos x="9" y="163"/>
                  </a:cxn>
                </a:cxnLst>
                <a:rect l="0" t="0" r="r" b="b"/>
                <a:pathLst>
                  <a:path w="53" h="163">
                    <a:moveTo>
                      <a:pt x="9" y="163"/>
                    </a:moveTo>
                    <a:lnTo>
                      <a:pt x="52" y="163"/>
                    </a:lnTo>
                    <a:lnTo>
                      <a:pt x="52" y="0"/>
                    </a:lnTo>
                    <a:lnTo>
                      <a:pt x="47" y="0"/>
                    </a:lnTo>
                    <a:lnTo>
                      <a:pt x="45" y="2"/>
                    </a:lnTo>
                    <a:lnTo>
                      <a:pt x="19" y="2"/>
                    </a:lnTo>
                    <a:lnTo>
                      <a:pt x="16" y="4"/>
                    </a:lnTo>
                    <a:lnTo>
                      <a:pt x="0" y="4"/>
                    </a:lnTo>
                    <a:lnTo>
                      <a:pt x="0" y="155"/>
                    </a:lnTo>
                    <a:lnTo>
                      <a:pt x="7" y="155"/>
                    </a:lnTo>
                    <a:lnTo>
                      <a:pt x="9" y="158"/>
                    </a:lnTo>
                    <a:lnTo>
                      <a:pt x="9" y="163"/>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2" name="Freeform 2248"/>
              <p:cNvSpPr>
                <a:spLocks/>
              </p:cNvSpPr>
              <p:nvPr/>
            </p:nvSpPr>
            <p:spPr bwMode="auto">
              <a:xfrm>
                <a:off x="8800" y="6069"/>
                <a:ext cx="53" cy="147"/>
              </a:xfrm>
              <a:custGeom>
                <a:avLst/>
                <a:gdLst/>
                <a:ahLst/>
                <a:cxnLst>
                  <a:cxn ang="0">
                    <a:pos x="47" y="2"/>
                  </a:cxn>
                  <a:cxn ang="0">
                    <a:pos x="19" y="2"/>
                  </a:cxn>
                  <a:cxn ang="0">
                    <a:pos x="16" y="4"/>
                  </a:cxn>
                  <a:cxn ang="0">
                    <a:pos x="0" y="4"/>
                  </a:cxn>
                  <a:cxn ang="0">
                    <a:pos x="0" y="141"/>
                  </a:cxn>
                  <a:cxn ang="0">
                    <a:pos x="9" y="141"/>
                  </a:cxn>
                  <a:cxn ang="0">
                    <a:pos x="9" y="146"/>
                  </a:cxn>
                  <a:cxn ang="0">
                    <a:pos x="52" y="146"/>
                  </a:cxn>
                  <a:cxn ang="0">
                    <a:pos x="52" y="0"/>
                  </a:cxn>
                  <a:cxn ang="0">
                    <a:pos x="47" y="2"/>
                  </a:cxn>
                </a:cxnLst>
                <a:rect l="0" t="0" r="r" b="b"/>
                <a:pathLst>
                  <a:path w="53" h="147">
                    <a:moveTo>
                      <a:pt x="47" y="2"/>
                    </a:moveTo>
                    <a:lnTo>
                      <a:pt x="19" y="2"/>
                    </a:lnTo>
                    <a:lnTo>
                      <a:pt x="16" y="4"/>
                    </a:lnTo>
                    <a:lnTo>
                      <a:pt x="0" y="4"/>
                    </a:lnTo>
                    <a:lnTo>
                      <a:pt x="0" y="141"/>
                    </a:lnTo>
                    <a:lnTo>
                      <a:pt x="9" y="141"/>
                    </a:lnTo>
                    <a:lnTo>
                      <a:pt x="9" y="146"/>
                    </a:lnTo>
                    <a:lnTo>
                      <a:pt x="52" y="146"/>
                    </a:lnTo>
                    <a:lnTo>
                      <a:pt x="52" y="0"/>
                    </a:lnTo>
                    <a:lnTo>
                      <a:pt x="47"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3" name="Freeform 2249"/>
              <p:cNvSpPr>
                <a:spLocks/>
              </p:cNvSpPr>
              <p:nvPr/>
            </p:nvSpPr>
            <p:spPr bwMode="auto">
              <a:xfrm>
                <a:off x="8800" y="6069"/>
                <a:ext cx="53" cy="130"/>
              </a:xfrm>
              <a:custGeom>
                <a:avLst/>
                <a:gdLst/>
                <a:ahLst/>
                <a:cxnLst>
                  <a:cxn ang="0">
                    <a:pos x="47" y="2"/>
                  </a:cxn>
                  <a:cxn ang="0">
                    <a:pos x="19" y="2"/>
                  </a:cxn>
                  <a:cxn ang="0">
                    <a:pos x="16" y="4"/>
                  </a:cxn>
                  <a:cxn ang="0">
                    <a:pos x="0" y="4"/>
                  </a:cxn>
                  <a:cxn ang="0">
                    <a:pos x="0" y="124"/>
                  </a:cxn>
                  <a:cxn ang="0">
                    <a:pos x="9" y="124"/>
                  </a:cxn>
                  <a:cxn ang="0">
                    <a:pos x="9" y="129"/>
                  </a:cxn>
                  <a:cxn ang="0">
                    <a:pos x="52" y="129"/>
                  </a:cxn>
                  <a:cxn ang="0">
                    <a:pos x="52" y="0"/>
                  </a:cxn>
                  <a:cxn ang="0">
                    <a:pos x="47" y="2"/>
                  </a:cxn>
                </a:cxnLst>
                <a:rect l="0" t="0" r="r" b="b"/>
                <a:pathLst>
                  <a:path w="53" h="130">
                    <a:moveTo>
                      <a:pt x="47" y="2"/>
                    </a:moveTo>
                    <a:lnTo>
                      <a:pt x="19" y="2"/>
                    </a:lnTo>
                    <a:lnTo>
                      <a:pt x="16" y="4"/>
                    </a:lnTo>
                    <a:lnTo>
                      <a:pt x="0" y="4"/>
                    </a:lnTo>
                    <a:lnTo>
                      <a:pt x="0" y="124"/>
                    </a:lnTo>
                    <a:lnTo>
                      <a:pt x="9" y="124"/>
                    </a:lnTo>
                    <a:lnTo>
                      <a:pt x="9" y="129"/>
                    </a:lnTo>
                    <a:lnTo>
                      <a:pt x="52" y="129"/>
                    </a:lnTo>
                    <a:lnTo>
                      <a:pt x="52" y="0"/>
                    </a:lnTo>
                    <a:lnTo>
                      <a:pt x="47"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4" name="Freeform 2250"/>
              <p:cNvSpPr>
                <a:spLocks/>
              </p:cNvSpPr>
              <p:nvPr/>
            </p:nvSpPr>
            <p:spPr bwMode="auto">
              <a:xfrm>
                <a:off x="8800" y="6072"/>
                <a:ext cx="53" cy="112"/>
              </a:xfrm>
              <a:custGeom>
                <a:avLst/>
                <a:gdLst/>
                <a:ahLst/>
                <a:cxnLst>
                  <a:cxn ang="0">
                    <a:pos x="52" y="0"/>
                  </a:cxn>
                  <a:cxn ang="0">
                    <a:pos x="19" y="0"/>
                  </a:cxn>
                  <a:cxn ang="0">
                    <a:pos x="16" y="2"/>
                  </a:cxn>
                  <a:cxn ang="0">
                    <a:pos x="0" y="2"/>
                  </a:cxn>
                  <a:cxn ang="0">
                    <a:pos x="0" y="107"/>
                  </a:cxn>
                  <a:cxn ang="0">
                    <a:pos x="9" y="107"/>
                  </a:cxn>
                  <a:cxn ang="0">
                    <a:pos x="9" y="110"/>
                  </a:cxn>
                  <a:cxn ang="0">
                    <a:pos x="40" y="110"/>
                  </a:cxn>
                  <a:cxn ang="0">
                    <a:pos x="45" y="112"/>
                  </a:cxn>
                  <a:cxn ang="0">
                    <a:pos x="52" y="112"/>
                  </a:cxn>
                  <a:cxn ang="0">
                    <a:pos x="52" y="0"/>
                  </a:cxn>
                </a:cxnLst>
                <a:rect l="0" t="0" r="r" b="b"/>
                <a:pathLst>
                  <a:path w="53" h="112">
                    <a:moveTo>
                      <a:pt x="52" y="0"/>
                    </a:moveTo>
                    <a:lnTo>
                      <a:pt x="19" y="0"/>
                    </a:lnTo>
                    <a:lnTo>
                      <a:pt x="16" y="2"/>
                    </a:lnTo>
                    <a:lnTo>
                      <a:pt x="0" y="2"/>
                    </a:lnTo>
                    <a:lnTo>
                      <a:pt x="0" y="107"/>
                    </a:lnTo>
                    <a:lnTo>
                      <a:pt x="9" y="107"/>
                    </a:lnTo>
                    <a:lnTo>
                      <a:pt x="9" y="110"/>
                    </a:lnTo>
                    <a:lnTo>
                      <a:pt x="40" y="110"/>
                    </a:lnTo>
                    <a:lnTo>
                      <a:pt x="45" y="112"/>
                    </a:lnTo>
                    <a:lnTo>
                      <a:pt x="52" y="112"/>
                    </a:lnTo>
                    <a:lnTo>
                      <a:pt x="52" y="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5" name="Freeform 2251"/>
              <p:cNvSpPr>
                <a:spLocks/>
              </p:cNvSpPr>
              <p:nvPr/>
            </p:nvSpPr>
            <p:spPr bwMode="auto">
              <a:xfrm>
                <a:off x="8800" y="6072"/>
                <a:ext cx="53" cy="96"/>
              </a:xfrm>
              <a:custGeom>
                <a:avLst/>
                <a:gdLst/>
                <a:ahLst/>
                <a:cxnLst>
                  <a:cxn ang="0">
                    <a:pos x="52" y="0"/>
                  </a:cxn>
                  <a:cxn ang="0">
                    <a:pos x="19" y="0"/>
                  </a:cxn>
                  <a:cxn ang="0">
                    <a:pos x="16" y="2"/>
                  </a:cxn>
                  <a:cxn ang="0">
                    <a:pos x="0" y="2"/>
                  </a:cxn>
                  <a:cxn ang="0">
                    <a:pos x="0" y="91"/>
                  </a:cxn>
                  <a:cxn ang="0">
                    <a:pos x="9" y="91"/>
                  </a:cxn>
                  <a:cxn ang="0">
                    <a:pos x="9" y="95"/>
                  </a:cxn>
                  <a:cxn ang="0">
                    <a:pos x="52" y="95"/>
                  </a:cxn>
                  <a:cxn ang="0">
                    <a:pos x="52" y="0"/>
                  </a:cxn>
                </a:cxnLst>
                <a:rect l="0" t="0" r="r" b="b"/>
                <a:pathLst>
                  <a:path w="53" h="96">
                    <a:moveTo>
                      <a:pt x="52" y="0"/>
                    </a:moveTo>
                    <a:lnTo>
                      <a:pt x="19" y="0"/>
                    </a:lnTo>
                    <a:lnTo>
                      <a:pt x="16" y="2"/>
                    </a:lnTo>
                    <a:lnTo>
                      <a:pt x="0" y="2"/>
                    </a:lnTo>
                    <a:lnTo>
                      <a:pt x="0" y="91"/>
                    </a:lnTo>
                    <a:lnTo>
                      <a:pt x="9" y="91"/>
                    </a:lnTo>
                    <a:lnTo>
                      <a:pt x="9" y="95"/>
                    </a:lnTo>
                    <a:lnTo>
                      <a:pt x="52" y="95"/>
                    </a:lnTo>
                    <a:lnTo>
                      <a:pt x="52" y="0"/>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6" name="Freeform 2252"/>
              <p:cNvSpPr>
                <a:spLocks/>
              </p:cNvSpPr>
              <p:nvPr/>
            </p:nvSpPr>
            <p:spPr bwMode="auto">
              <a:xfrm>
                <a:off x="8800" y="6072"/>
                <a:ext cx="53" cy="79"/>
              </a:xfrm>
              <a:custGeom>
                <a:avLst/>
                <a:gdLst/>
                <a:ahLst/>
                <a:cxnLst>
                  <a:cxn ang="0">
                    <a:pos x="9" y="79"/>
                  </a:cxn>
                  <a:cxn ang="0">
                    <a:pos x="52" y="79"/>
                  </a:cxn>
                  <a:cxn ang="0">
                    <a:pos x="52" y="0"/>
                  </a:cxn>
                  <a:cxn ang="0">
                    <a:pos x="19" y="0"/>
                  </a:cxn>
                  <a:cxn ang="0">
                    <a:pos x="16" y="2"/>
                  </a:cxn>
                  <a:cxn ang="0">
                    <a:pos x="0" y="2"/>
                  </a:cxn>
                  <a:cxn ang="0">
                    <a:pos x="0" y="74"/>
                  </a:cxn>
                  <a:cxn ang="0">
                    <a:pos x="2" y="76"/>
                  </a:cxn>
                  <a:cxn ang="0">
                    <a:pos x="9" y="76"/>
                  </a:cxn>
                  <a:cxn ang="0">
                    <a:pos x="9" y="79"/>
                  </a:cxn>
                </a:cxnLst>
                <a:rect l="0" t="0" r="r" b="b"/>
                <a:pathLst>
                  <a:path w="53" h="79">
                    <a:moveTo>
                      <a:pt x="9" y="79"/>
                    </a:moveTo>
                    <a:lnTo>
                      <a:pt x="52" y="79"/>
                    </a:lnTo>
                    <a:lnTo>
                      <a:pt x="52" y="0"/>
                    </a:lnTo>
                    <a:lnTo>
                      <a:pt x="19" y="0"/>
                    </a:lnTo>
                    <a:lnTo>
                      <a:pt x="16" y="2"/>
                    </a:lnTo>
                    <a:lnTo>
                      <a:pt x="0" y="2"/>
                    </a:lnTo>
                    <a:lnTo>
                      <a:pt x="0" y="74"/>
                    </a:lnTo>
                    <a:lnTo>
                      <a:pt x="2" y="76"/>
                    </a:lnTo>
                    <a:lnTo>
                      <a:pt x="9" y="76"/>
                    </a:lnTo>
                    <a:lnTo>
                      <a:pt x="9" y="79"/>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7" name="Freeform 2253"/>
              <p:cNvSpPr>
                <a:spLocks/>
              </p:cNvSpPr>
              <p:nvPr/>
            </p:nvSpPr>
            <p:spPr bwMode="auto">
              <a:xfrm>
                <a:off x="8800" y="6072"/>
                <a:ext cx="53" cy="62"/>
              </a:xfrm>
              <a:custGeom>
                <a:avLst/>
                <a:gdLst/>
                <a:ahLst/>
                <a:cxnLst>
                  <a:cxn ang="0">
                    <a:pos x="52" y="0"/>
                  </a:cxn>
                  <a:cxn ang="0">
                    <a:pos x="19" y="0"/>
                  </a:cxn>
                  <a:cxn ang="0">
                    <a:pos x="16" y="2"/>
                  </a:cxn>
                  <a:cxn ang="0">
                    <a:pos x="0" y="2"/>
                  </a:cxn>
                  <a:cxn ang="0">
                    <a:pos x="0" y="60"/>
                  </a:cxn>
                  <a:cxn ang="0">
                    <a:pos x="9" y="60"/>
                  </a:cxn>
                  <a:cxn ang="0">
                    <a:pos x="9" y="62"/>
                  </a:cxn>
                  <a:cxn ang="0">
                    <a:pos x="52" y="62"/>
                  </a:cxn>
                  <a:cxn ang="0">
                    <a:pos x="52" y="0"/>
                  </a:cxn>
                </a:cxnLst>
                <a:rect l="0" t="0" r="r" b="b"/>
                <a:pathLst>
                  <a:path w="53" h="62">
                    <a:moveTo>
                      <a:pt x="52" y="0"/>
                    </a:moveTo>
                    <a:lnTo>
                      <a:pt x="19" y="0"/>
                    </a:lnTo>
                    <a:lnTo>
                      <a:pt x="16" y="2"/>
                    </a:lnTo>
                    <a:lnTo>
                      <a:pt x="0" y="2"/>
                    </a:lnTo>
                    <a:lnTo>
                      <a:pt x="0" y="60"/>
                    </a:lnTo>
                    <a:lnTo>
                      <a:pt x="9" y="60"/>
                    </a:lnTo>
                    <a:lnTo>
                      <a:pt x="9" y="62"/>
                    </a:lnTo>
                    <a:lnTo>
                      <a:pt x="52" y="62"/>
                    </a:lnTo>
                    <a:lnTo>
                      <a:pt x="52"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8" name="Freeform 2254"/>
              <p:cNvSpPr>
                <a:spLocks/>
              </p:cNvSpPr>
              <p:nvPr/>
            </p:nvSpPr>
            <p:spPr bwMode="auto">
              <a:xfrm>
                <a:off x="8800" y="6072"/>
                <a:ext cx="53"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9" name="Freeform 2255"/>
              <p:cNvSpPr>
                <a:spLocks/>
              </p:cNvSpPr>
              <p:nvPr/>
            </p:nvSpPr>
            <p:spPr bwMode="auto">
              <a:xfrm>
                <a:off x="8863" y="6024"/>
                <a:ext cx="182" cy="242"/>
              </a:xfrm>
              <a:custGeom>
                <a:avLst/>
                <a:gdLst/>
                <a:ahLst/>
                <a:cxnLst>
                  <a:cxn ang="0">
                    <a:pos x="4" y="206"/>
                  </a:cxn>
                  <a:cxn ang="0">
                    <a:pos x="7" y="232"/>
                  </a:cxn>
                  <a:cxn ang="0">
                    <a:pos x="11" y="232"/>
                  </a:cxn>
                  <a:cxn ang="0">
                    <a:pos x="16" y="235"/>
                  </a:cxn>
                  <a:cxn ang="0">
                    <a:pos x="19" y="235"/>
                  </a:cxn>
                  <a:cxn ang="0">
                    <a:pos x="23" y="237"/>
                  </a:cxn>
                  <a:cxn ang="0">
                    <a:pos x="35" y="237"/>
                  </a:cxn>
                  <a:cxn ang="0">
                    <a:pos x="40" y="240"/>
                  </a:cxn>
                  <a:cxn ang="0">
                    <a:pos x="57" y="240"/>
                  </a:cxn>
                  <a:cxn ang="0">
                    <a:pos x="62" y="242"/>
                  </a:cxn>
                  <a:cxn ang="0">
                    <a:pos x="141" y="242"/>
                  </a:cxn>
                  <a:cxn ang="0">
                    <a:pos x="146" y="240"/>
                  </a:cxn>
                  <a:cxn ang="0">
                    <a:pos x="160" y="240"/>
                  </a:cxn>
                  <a:cxn ang="0">
                    <a:pos x="165" y="237"/>
                  </a:cxn>
                  <a:cxn ang="0">
                    <a:pos x="175" y="237"/>
                  </a:cxn>
                  <a:cxn ang="0">
                    <a:pos x="177" y="235"/>
                  </a:cxn>
                  <a:cxn ang="0">
                    <a:pos x="177" y="117"/>
                  </a:cxn>
                  <a:cxn ang="0">
                    <a:pos x="180" y="60"/>
                  </a:cxn>
                  <a:cxn ang="0">
                    <a:pos x="182" y="0"/>
                  </a:cxn>
                  <a:cxn ang="0">
                    <a:pos x="160" y="0"/>
                  </a:cxn>
                  <a:cxn ang="0">
                    <a:pos x="153" y="2"/>
                  </a:cxn>
                  <a:cxn ang="0">
                    <a:pos x="131" y="2"/>
                  </a:cxn>
                  <a:cxn ang="0">
                    <a:pos x="127" y="4"/>
                  </a:cxn>
                  <a:cxn ang="0">
                    <a:pos x="115" y="4"/>
                  </a:cxn>
                  <a:cxn ang="0">
                    <a:pos x="110" y="7"/>
                  </a:cxn>
                  <a:cxn ang="0">
                    <a:pos x="93" y="7"/>
                  </a:cxn>
                  <a:cxn ang="0">
                    <a:pos x="88" y="9"/>
                  </a:cxn>
                  <a:cxn ang="0">
                    <a:pos x="83" y="9"/>
                  </a:cxn>
                  <a:cxn ang="0">
                    <a:pos x="79" y="12"/>
                  </a:cxn>
                  <a:cxn ang="0">
                    <a:pos x="67" y="12"/>
                  </a:cxn>
                  <a:cxn ang="0">
                    <a:pos x="62" y="14"/>
                  </a:cxn>
                  <a:cxn ang="0">
                    <a:pos x="57" y="14"/>
                  </a:cxn>
                  <a:cxn ang="0">
                    <a:pos x="50" y="16"/>
                  </a:cxn>
                  <a:cxn ang="0">
                    <a:pos x="45" y="16"/>
                  </a:cxn>
                  <a:cxn ang="0">
                    <a:pos x="40" y="19"/>
                  </a:cxn>
                  <a:cxn ang="0">
                    <a:pos x="35" y="19"/>
                  </a:cxn>
                  <a:cxn ang="0">
                    <a:pos x="28" y="21"/>
                  </a:cxn>
                  <a:cxn ang="0">
                    <a:pos x="23" y="21"/>
                  </a:cxn>
                  <a:cxn ang="0">
                    <a:pos x="19" y="23"/>
                  </a:cxn>
                  <a:cxn ang="0">
                    <a:pos x="14" y="23"/>
                  </a:cxn>
                  <a:cxn ang="0">
                    <a:pos x="9" y="26"/>
                  </a:cxn>
                  <a:cxn ang="0">
                    <a:pos x="4" y="52"/>
                  </a:cxn>
                  <a:cxn ang="0">
                    <a:pos x="0" y="105"/>
                  </a:cxn>
                  <a:cxn ang="0">
                    <a:pos x="0" y="180"/>
                  </a:cxn>
                  <a:cxn ang="0">
                    <a:pos x="4" y="206"/>
                  </a:cxn>
                </a:cxnLst>
                <a:rect l="0" t="0" r="r" b="b"/>
                <a:pathLst>
                  <a:path w="182" h="242">
                    <a:moveTo>
                      <a:pt x="4" y="206"/>
                    </a:moveTo>
                    <a:lnTo>
                      <a:pt x="7" y="232"/>
                    </a:lnTo>
                    <a:lnTo>
                      <a:pt x="11" y="232"/>
                    </a:lnTo>
                    <a:lnTo>
                      <a:pt x="16" y="235"/>
                    </a:lnTo>
                    <a:lnTo>
                      <a:pt x="19" y="235"/>
                    </a:lnTo>
                    <a:lnTo>
                      <a:pt x="23" y="237"/>
                    </a:lnTo>
                    <a:lnTo>
                      <a:pt x="35" y="237"/>
                    </a:lnTo>
                    <a:lnTo>
                      <a:pt x="40" y="240"/>
                    </a:lnTo>
                    <a:lnTo>
                      <a:pt x="57" y="240"/>
                    </a:lnTo>
                    <a:lnTo>
                      <a:pt x="62" y="242"/>
                    </a:lnTo>
                    <a:lnTo>
                      <a:pt x="141" y="242"/>
                    </a:lnTo>
                    <a:lnTo>
                      <a:pt x="146" y="240"/>
                    </a:lnTo>
                    <a:lnTo>
                      <a:pt x="160" y="240"/>
                    </a:lnTo>
                    <a:lnTo>
                      <a:pt x="165" y="237"/>
                    </a:lnTo>
                    <a:lnTo>
                      <a:pt x="175" y="237"/>
                    </a:lnTo>
                    <a:lnTo>
                      <a:pt x="177" y="235"/>
                    </a:lnTo>
                    <a:lnTo>
                      <a:pt x="177" y="117"/>
                    </a:lnTo>
                    <a:lnTo>
                      <a:pt x="180" y="60"/>
                    </a:lnTo>
                    <a:lnTo>
                      <a:pt x="182" y="0"/>
                    </a:lnTo>
                    <a:lnTo>
                      <a:pt x="160" y="0"/>
                    </a:lnTo>
                    <a:lnTo>
                      <a:pt x="153" y="2"/>
                    </a:lnTo>
                    <a:lnTo>
                      <a:pt x="131" y="2"/>
                    </a:lnTo>
                    <a:lnTo>
                      <a:pt x="127" y="4"/>
                    </a:lnTo>
                    <a:lnTo>
                      <a:pt x="115" y="4"/>
                    </a:lnTo>
                    <a:lnTo>
                      <a:pt x="110" y="7"/>
                    </a:lnTo>
                    <a:lnTo>
                      <a:pt x="93" y="7"/>
                    </a:lnTo>
                    <a:lnTo>
                      <a:pt x="88" y="9"/>
                    </a:lnTo>
                    <a:lnTo>
                      <a:pt x="83" y="9"/>
                    </a:lnTo>
                    <a:lnTo>
                      <a:pt x="79" y="12"/>
                    </a:lnTo>
                    <a:lnTo>
                      <a:pt x="67" y="12"/>
                    </a:lnTo>
                    <a:lnTo>
                      <a:pt x="62" y="14"/>
                    </a:lnTo>
                    <a:lnTo>
                      <a:pt x="57" y="14"/>
                    </a:lnTo>
                    <a:lnTo>
                      <a:pt x="50" y="16"/>
                    </a:lnTo>
                    <a:lnTo>
                      <a:pt x="45" y="16"/>
                    </a:lnTo>
                    <a:lnTo>
                      <a:pt x="40" y="19"/>
                    </a:lnTo>
                    <a:lnTo>
                      <a:pt x="35" y="19"/>
                    </a:lnTo>
                    <a:lnTo>
                      <a:pt x="28" y="21"/>
                    </a:lnTo>
                    <a:lnTo>
                      <a:pt x="23" y="21"/>
                    </a:lnTo>
                    <a:lnTo>
                      <a:pt x="19" y="23"/>
                    </a:lnTo>
                    <a:lnTo>
                      <a:pt x="14" y="23"/>
                    </a:lnTo>
                    <a:lnTo>
                      <a:pt x="9" y="26"/>
                    </a:lnTo>
                    <a:lnTo>
                      <a:pt x="4" y="52"/>
                    </a:lnTo>
                    <a:lnTo>
                      <a:pt x="0" y="105"/>
                    </a:lnTo>
                    <a:lnTo>
                      <a:pt x="0" y="180"/>
                    </a:lnTo>
                    <a:lnTo>
                      <a:pt x="4" y="20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0" name="Freeform 2256"/>
              <p:cNvSpPr>
                <a:spLocks/>
              </p:cNvSpPr>
              <p:nvPr/>
            </p:nvSpPr>
            <p:spPr bwMode="auto">
              <a:xfrm>
                <a:off x="8863" y="6024"/>
                <a:ext cx="177" cy="235"/>
              </a:xfrm>
              <a:custGeom>
                <a:avLst/>
                <a:gdLst/>
                <a:ahLst/>
                <a:cxnLst>
                  <a:cxn ang="0">
                    <a:pos x="2" y="79"/>
                  </a:cxn>
                  <a:cxn ang="0">
                    <a:pos x="0" y="103"/>
                  </a:cxn>
                  <a:cxn ang="0">
                    <a:pos x="0" y="151"/>
                  </a:cxn>
                  <a:cxn ang="0">
                    <a:pos x="4" y="199"/>
                  </a:cxn>
                  <a:cxn ang="0">
                    <a:pos x="7" y="225"/>
                  </a:cxn>
                  <a:cxn ang="0">
                    <a:pos x="16" y="228"/>
                  </a:cxn>
                  <a:cxn ang="0">
                    <a:pos x="23" y="230"/>
                  </a:cxn>
                  <a:cxn ang="0">
                    <a:pos x="33" y="230"/>
                  </a:cxn>
                  <a:cxn ang="0">
                    <a:pos x="45" y="232"/>
                  </a:cxn>
                  <a:cxn ang="0">
                    <a:pos x="57" y="232"/>
                  </a:cxn>
                  <a:cxn ang="0">
                    <a:pos x="67" y="235"/>
                  </a:cxn>
                  <a:cxn ang="0">
                    <a:pos x="115" y="235"/>
                  </a:cxn>
                  <a:cxn ang="0">
                    <a:pos x="127" y="232"/>
                  </a:cxn>
                  <a:cxn ang="0">
                    <a:pos x="148" y="232"/>
                  </a:cxn>
                  <a:cxn ang="0">
                    <a:pos x="158" y="230"/>
                  </a:cxn>
                  <a:cxn ang="0">
                    <a:pos x="165" y="228"/>
                  </a:cxn>
                  <a:cxn ang="0">
                    <a:pos x="172" y="228"/>
                  </a:cxn>
                  <a:cxn ang="0">
                    <a:pos x="172" y="112"/>
                  </a:cxn>
                  <a:cxn ang="0">
                    <a:pos x="175" y="57"/>
                  </a:cxn>
                  <a:cxn ang="0">
                    <a:pos x="177" y="0"/>
                  </a:cxn>
                  <a:cxn ang="0">
                    <a:pos x="167" y="0"/>
                  </a:cxn>
                  <a:cxn ang="0">
                    <a:pos x="160" y="2"/>
                  </a:cxn>
                  <a:cxn ang="0">
                    <a:pos x="134" y="2"/>
                  </a:cxn>
                  <a:cxn ang="0">
                    <a:pos x="129" y="4"/>
                  </a:cxn>
                  <a:cxn ang="0">
                    <a:pos x="112" y="4"/>
                  </a:cxn>
                  <a:cxn ang="0">
                    <a:pos x="107" y="7"/>
                  </a:cxn>
                  <a:cxn ang="0">
                    <a:pos x="98" y="7"/>
                  </a:cxn>
                  <a:cxn ang="0">
                    <a:pos x="93" y="9"/>
                  </a:cxn>
                  <a:cxn ang="0">
                    <a:pos x="81" y="9"/>
                  </a:cxn>
                  <a:cxn ang="0">
                    <a:pos x="76" y="12"/>
                  </a:cxn>
                  <a:cxn ang="0">
                    <a:pos x="71" y="12"/>
                  </a:cxn>
                  <a:cxn ang="0">
                    <a:pos x="67" y="14"/>
                  </a:cxn>
                  <a:cxn ang="0">
                    <a:pos x="60" y="14"/>
                  </a:cxn>
                  <a:cxn ang="0">
                    <a:pos x="55" y="16"/>
                  </a:cxn>
                  <a:cxn ang="0">
                    <a:pos x="45" y="16"/>
                  </a:cxn>
                  <a:cxn ang="0">
                    <a:pos x="40" y="19"/>
                  </a:cxn>
                  <a:cxn ang="0">
                    <a:pos x="35" y="19"/>
                  </a:cxn>
                  <a:cxn ang="0">
                    <a:pos x="28" y="21"/>
                  </a:cxn>
                  <a:cxn ang="0">
                    <a:pos x="23" y="23"/>
                  </a:cxn>
                  <a:cxn ang="0">
                    <a:pos x="19" y="23"/>
                  </a:cxn>
                  <a:cxn ang="0">
                    <a:pos x="14" y="26"/>
                  </a:cxn>
                  <a:cxn ang="0">
                    <a:pos x="9" y="26"/>
                  </a:cxn>
                  <a:cxn ang="0">
                    <a:pos x="4" y="52"/>
                  </a:cxn>
                  <a:cxn ang="0">
                    <a:pos x="2" y="79"/>
                  </a:cxn>
                </a:cxnLst>
                <a:rect l="0" t="0" r="r" b="b"/>
                <a:pathLst>
                  <a:path w="177" h="235">
                    <a:moveTo>
                      <a:pt x="2" y="79"/>
                    </a:moveTo>
                    <a:lnTo>
                      <a:pt x="0" y="103"/>
                    </a:lnTo>
                    <a:lnTo>
                      <a:pt x="0" y="151"/>
                    </a:lnTo>
                    <a:lnTo>
                      <a:pt x="4" y="199"/>
                    </a:lnTo>
                    <a:lnTo>
                      <a:pt x="7" y="225"/>
                    </a:lnTo>
                    <a:lnTo>
                      <a:pt x="16" y="228"/>
                    </a:lnTo>
                    <a:lnTo>
                      <a:pt x="23" y="230"/>
                    </a:lnTo>
                    <a:lnTo>
                      <a:pt x="33" y="230"/>
                    </a:lnTo>
                    <a:lnTo>
                      <a:pt x="45" y="232"/>
                    </a:lnTo>
                    <a:lnTo>
                      <a:pt x="57" y="232"/>
                    </a:lnTo>
                    <a:lnTo>
                      <a:pt x="67" y="235"/>
                    </a:lnTo>
                    <a:lnTo>
                      <a:pt x="115" y="235"/>
                    </a:lnTo>
                    <a:lnTo>
                      <a:pt x="127" y="232"/>
                    </a:lnTo>
                    <a:lnTo>
                      <a:pt x="148" y="232"/>
                    </a:lnTo>
                    <a:lnTo>
                      <a:pt x="158" y="230"/>
                    </a:lnTo>
                    <a:lnTo>
                      <a:pt x="165" y="228"/>
                    </a:lnTo>
                    <a:lnTo>
                      <a:pt x="172" y="228"/>
                    </a:lnTo>
                    <a:lnTo>
                      <a:pt x="172" y="112"/>
                    </a:lnTo>
                    <a:lnTo>
                      <a:pt x="175" y="57"/>
                    </a:lnTo>
                    <a:lnTo>
                      <a:pt x="177" y="0"/>
                    </a:lnTo>
                    <a:lnTo>
                      <a:pt x="167" y="0"/>
                    </a:lnTo>
                    <a:lnTo>
                      <a:pt x="160" y="2"/>
                    </a:lnTo>
                    <a:lnTo>
                      <a:pt x="134" y="2"/>
                    </a:lnTo>
                    <a:lnTo>
                      <a:pt x="129" y="4"/>
                    </a:lnTo>
                    <a:lnTo>
                      <a:pt x="112" y="4"/>
                    </a:lnTo>
                    <a:lnTo>
                      <a:pt x="107" y="7"/>
                    </a:lnTo>
                    <a:lnTo>
                      <a:pt x="98" y="7"/>
                    </a:lnTo>
                    <a:lnTo>
                      <a:pt x="93" y="9"/>
                    </a:lnTo>
                    <a:lnTo>
                      <a:pt x="81" y="9"/>
                    </a:lnTo>
                    <a:lnTo>
                      <a:pt x="76" y="12"/>
                    </a:lnTo>
                    <a:lnTo>
                      <a:pt x="71" y="12"/>
                    </a:lnTo>
                    <a:lnTo>
                      <a:pt x="67" y="14"/>
                    </a:lnTo>
                    <a:lnTo>
                      <a:pt x="60" y="14"/>
                    </a:lnTo>
                    <a:lnTo>
                      <a:pt x="55" y="16"/>
                    </a:lnTo>
                    <a:lnTo>
                      <a:pt x="45" y="16"/>
                    </a:lnTo>
                    <a:lnTo>
                      <a:pt x="40" y="19"/>
                    </a:lnTo>
                    <a:lnTo>
                      <a:pt x="35" y="19"/>
                    </a:lnTo>
                    <a:lnTo>
                      <a:pt x="28" y="21"/>
                    </a:lnTo>
                    <a:lnTo>
                      <a:pt x="23" y="23"/>
                    </a:lnTo>
                    <a:lnTo>
                      <a:pt x="19" y="23"/>
                    </a:lnTo>
                    <a:lnTo>
                      <a:pt x="14" y="26"/>
                    </a:lnTo>
                    <a:lnTo>
                      <a:pt x="9" y="26"/>
                    </a:lnTo>
                    <a:lnTo>
                      <a:pt x="4" y="52"/>
                    </a:lnTo>
                    <a:lnTo>
                      <a:pt x="2" y="79"/>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1" name="Freeform 2257"/>
              <p:cNvSpPr>
                <a:spLocks/>
              </p:cNvSpPr>
              <p:nvPr/>
            </p:nvSpPr>
            <p:spPr bwMode="auto">
              <a:xfrm>
                <a:off x="8863" y="6024"/>
                <a:ext cx="173" cy="225"/>
              </a:xfrm>
              <a:custGeom>
                <a:avLst/>
                <a:gdLst/>
                <a:ahLst/>
                <a:cxnLst>
                  <a:cxn ang="0">
                    <a:pos x="23" y="220"/>
                  </a:cxn>
                  <a:cxn ang="0">
                    <a:pos x="33" y="223"/>
                  </a:cxn>
                  <a:cxn ang="0">
                    <a:pos x="45" y="225"/>
                  </a:cxn>
                  <a:cxn ang="0">
                    <a:pos x="124" y="225"/>
                  </a:cxn>
                  <a:cxn ang="0">
                    <a:pos x="134" y="223"/>
                  </a:cxn>
                  <a:cxn ang="0">
                    <a:pos x="143" y="223"/>
                  </a:cxn>
                  <a:cxn ang="0">
                    <a:pos x="153" y="220"/>
                  </a:cxn>
                  <a:cxn ang="0">
                    <a:pos x="160" y="220"/>
                  </a:cxn>
                  <a:cxn ang="0">
                    <a:pos x="170" y="218"/>
                  </a:cxn>
                  <a:cxn ang="0">
                    <a:pos x="167" y="163"/>
                  </a:cxn>
                  <a:cxn ang="0">
                    <a:pos x="167" y="110"/>
                  </a:cxn>
                  <a:cxn ang="0">
                    <a:pos x="172" y="0"/>
                  </a:cxn>
                  <a:cxn ang="0">
                    <a:pos x="163" y="2"/>
                  </a:cxn>
                  <a:cxn ang="0">
                    <a:pos x="143" y="2"/>
                  </a:cxn>
                  <a:cxn ang="0">
                    <a:pos x="131" y="4"/>
                  </a:cxn>
                  <a:cxn ang="0">
                    <a:pos x="122" y="4"/>
                  </a:cxn>
                  <a:cxn ang="0">
                    <a:pos x="110" y="7"/>
                  </a:cxn>
                  <a:cxn ang="0">
                    <a:pos x="100" y="7"/>
                  </a:cxn>
                  <a:cxn ang="0">
                    <a:pos x="91" y="9"/>
                  </a:cxn>
                  <a:cxn ang="0">
                    <a:pos x="79" y="12"/>
                  </a:cxn>
                  <a:cxn ang="0">
                    <a:pos x="69" y="12"/>
                  </a:cxn>
                  <a:cxn ang="0">
                    <a:pos x="60" y="14"/>
                  </a:cxn>
                  <a:cxn ang="0">
                    <a:pos x="50" y="16"/>
                  </a:cxn>
                  <a:cxn ang="0">
                    <a:pos x="38" y="19"/>
                  </a:cxn>
                  <a:cxn ang="0">
                    <a:pos x="19" y="23"/>
                  </a:cxn>
                  <a:cxn ang="0">
                    <a:pos x="9" y="26"/>
                  </a:cxn>
                  <a:cxn ang="0">
                    <a:pos x="4" y="52"/>
                  </a:cxn>
                  <a:cxn ang="0">
                    <a:pos x="2" y="76"/>
                  </a:cxn>
                  <a:cxn ang="0">
                    <a:pos x="2" y="100"/>
                  </a:cxn>
                  <a:cxn ang="0">
                    <a:pos x="0" y="124"/>
                  </a:cxn>
                  <a:cxn ang="0">
                    <a:pos x="0" y="146"/>
                  </a:cxn>
                  <a:cxn ang="0">
                    <a:pos x="7" y="218"/>
                  </a:cxn>
                  <a:cxn ang="0">
                    <a:pos x="16" y="220"/>
                  </a:cxn>
                  <a:cxn ang="0">
                    <a:pos x="23" y="220"/>
                  </a:cxn>
                </a:cxnLst>
                <a:rect l="0" t="0" r="r" b="b"/>
                <a:pathLst>
                  <a:path w="173" h="225">
                    <a:moveTo>
                      <a:pt x="23" y="220"/>
                    </a:moveTo>
                    <a:lnTo>
                      <a:pt x="33" y="223"/>
                    </a:lnTo>
                    <a:lnTo>
                      <a:pt x="45" y="225"/>
                    </a:lnTo>
                    <a:lnTo>
                      <a:pt x="124" y="225"/>
                    </a:lnTo>
                    <a:lnTo>
                      <a:pt x="134" y="223"/>
                    </a:lnTo>
                    <a:lnTo>
                      <a:pt x="143" y="223"/>
                    </a:lnTo>
                    <a:lnTo>
                      <a:pt x="153" y="220"/>
                    </a:lnTo>
                    <a:lnTo>
                      <a:pt x="160" y="220"/>
                    </a:lnTo>
                    <a:lnTo>
                      <a:pt x="170" y="218"/>
                    </a:lnTo>
                    <a:lnTo>
                      <a:pt x="167" y="163"/>
                    </a:lnTo>
                    <a:lnTo>
                      <a:pt x="167" y="110"/>
                    </a:lnTo>
                    <a:lnTo>
                      <a:pt x="172" y="0"/>
                    </a:lnTo>
                    <a:lnTo>
                      <a:pt x="163" y="2"/>
                    </a:lnTo>
                    <a:lnTo>
                      <a:pt x="143" y="2"/>
                    </a:lnTo>
                    <a:lnTo>
                      <a:pt x="131" y="4"/>
                    </a:lnTo>
                    <a:lnTo>
                      <a:pt x="122" y="4"/>
                    </a:lnTo>
                    <a:lnTo>
                      <a:pt x="110" y="7"/>
                    </a:lnTo>
                    <a:lnTo>
                      <a:pt x="100" y="7"/>
                    </a:lnTo>
                    <a:lnTo>
                      <a:pt x="91" y="9"/>
                    </a:lnTo>
                    <a:lnTo>
                      <a:pt x="79" y="12"/>
                    </a:lnTo>
                    <a:lnTo>
                      <a:pt x="69" y="12"/>
                    </a:lnTo>
                    <a:lnTo>
                      <a:pt x="60" y="14"/>
                    </a:lnTo>
                    <a:lnTo>
                      <a:pt x="50" y="16"/>
                    </a:lnTo>
                    <a:lnTo>
                      <a:pt x="38" y="19"/>
                    </a:lnTo>
                    <a:lnTo>
                      <a:pt x="19" y="23"/>
                    </a:lnTo>
                    <a:lnTo>
                      <a:pt x="9" y="26"/>
                    </a:lnTo>
                    <a:lnTo>
                      <a:pt x="4" y="52"/>
                    </a:lnTo>
                    <a:lnTo>
                      <a:pt x="2" y="76"/>
                    </a:lnTo>
                    <a:lnTo>
                      <a:pt x="2" y="100"/>
                    </a:lnTo>
                    <a:lnTo>
                      <a:pt x="0" y="124"/>
                    </a:lnTo>
                    <a:lnTo>
                      <a:pt x="0" y="146"/>
                    </a:lnTo>
                    <a:lnTo>
                      <a:pt x="7" y="218"/>
                    </a:lnTo>
                    <a:lnTo>
                      <a:pt x="16" y="220"/>
                    </a:lnTo>
                    <a:lnTo>
                      <a:pt x="23" y="220"/>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2" name="Freeform 2258"/>
              <p:cNvSpPr>
                <a:spLocks/>
              </p:cNvSpPr>
              <p:nvPr/>
            </p:nvSpPr>
            <p:spPr bwMode="auto">
              <a:xfrm>
                <a:off x="8863" y="6026"/>
                <a:ext cx="170" cy="216"/>
              </a:xfrm>
              <a:custGeom>
                <a:avLst/>
                <a:gdLst/>
                <a:ahLst/>
                <a:cxnLst>
                  <a:cxn ang="0">
                    <a:pos x="19" y="21"/>
                  </a:cxn>
                  <a:cxn ang="0">
                    <a:pos x="9" y="23"/>
                  </a:cxn>
                  <a:cxn ang="0">
                    <a:pos x="7" y="48"/>
                  </a:cxn>
                  <a:cxn ang="0">
                    <a:pos x="2" y="72"/>
                  </a:cxn>
                  <a:cxn ang="0">
                    <a:pos x="2" y="96"/>
                  </a:cxn>
                  <a:cxn ang="0">
                    <a:pos x="0" y="117"/>
                  </a:cxn>
                  <a:cxn ang="0">
                    <a:pos x="2" y="139"/>
                  </a:cxn>
                  <a:cxn ang="0">
                    <a:pos x="2" y="163"/>
                  </a:cxn>
                  <a:cxn ang="0">
                    <a:pos x="4" y="184"/>
                  </a:cxn>
                  <a:cxn ang="0">
                    <a:pos x="7" y="208"/>
                  </a:cxn>
                  <a:cxn ang="0">
                    <a:pos x="16" y="211"/>
                  </a:cxn>
                  <a:cxn ang="0">
                    <a:pos x="23" y="211"/>
                  </a:cxn>
                  <a:cxn ang="0">
                    <a:pos x="33" y="213"/>
                  </a:cxn>
                  <a:cxn ang="0">
                    <a:pos x="43" y="213"/>
                  </a:cxn>
                  <a:cxn ang="0">
                    <a:pos x="55" y="216"/>
                  </a:cxn>
                  <a:cxn ang="0">
                    <a:pos x="98" y="216"/>
                  </a:cxn>
                  <a:cxn ang="0">
                    <a:pos x="110" y="213"/>
                  </a:cxn>
                  <a:cxn ang="0">
                    <a:pos x="131" y="213"/>
                  </a:cxn>
                  <a:cxn ang="0">
                    <a:pos x="141" y="211"/>
                  </a:cxn>
                  <a:cxn ang="0">
                    <a:pos x="148" y="211"/>
                  </a:cxn>
                  <a:cxn ang="0">
                    <a:pos x="158" y="208"/>
                  </a:cxn>
                  <a:cxn ang="0">
                    <a:pos x="165" y="206"/>
                  </a:cxn>
                  <a:cxn ang="0">
                    <a:pos x="163" y="153"/>
                  </a:cxn>
                  <a:cxn ang="0">
                    <a:pos x="167" y="52"/>
                  </a:cxn>
                  <a:cxn ang="0">
                    <a:pos x="170" y="0"/>
                  </a:cxn>
                  <a:cxn ang="0">
                    <a:pos x="139" y="0"/>
                  </a:cxn>
                  <a:cxn ang="0">
                    <a:pos x="129" y="2"/>
                  </a:cxn>
                  <a:cxn ang="0">
                    <a:pos x="120" y="2"/>
                  </a:cxn>
                  <a:cxn ang="0">
                    <a:pos x="110" y="4"/>
                  </a:cxn>
                  <a:cxn ang="0">
                    <a:pos x="98" y="4"/>
                  </a:cxn>
                  <a:cxn ang="0">
                    <a:pos x="79" y="9"/>
                  </a:cxn>
                  <a:cxn ang="0">
                    <a:pos x="69" y="12"/>
                  </a:cxn>
                  <a:cxn ang="0">
                    <a:pos x="57" y="12"/>
                  </a:cxn>
                  <a:cxn ang="0">
                    <a:pos x="47" y="14"/>
                  </a:cxn>
                  <a:cxn ang="0">
                    <a:pos x="38" y="16"/>
                  </a:cxn>
                  <a:cxn ang="0">
                    <a:pos x="19" y="21"/>
                  </a:cxn>
                </a:cxnLst>
                <a:rect l="0" t="0" r="r" b="b"/>
                <a:pathLst>
                  <a:path w="170" h="216">
                    <a:moveTo>
                      <a:pt x="19" y="21"/>
                    </a:moveTo>
                    <a:lnTo>
                      <a:pt x="9" y="23"/>
                    </a:lnTo>
                    <a:lnTo>
                      <a:pt x="7" y="48"/>
                    </a:lnTo>
                    <a:lnTo>
                      <a:pt x="2" y="72"/>
                    </a:lnTo>
                    <a:lnTo>
                      <a:pt x="2" y="96"/>
                    </a:lnTo>
                    <a:lnTo>
                      <a:pt x="0" y="117"/>
                    </a:lnTo>
                    <a:lnTo>
                      <a:pt x="2" y="139"/>
                    </a:lnTo>
                    <a:lnTo>
                      <a:pt x="2" y="163"/>
                    </a:lnTo>
                    <a:lnTo>
                      <a:pt x="4" y="184"/>
                    </a:lnTo>
                    <a:lnTo>
                      <a:pt x="7" y="208"/>
                    </a:lnTo>
                    <a:lnTo>
                      <a:pt x="16" y="211"/>
                    </a:lnTo>
                    <a:lnTo>
                      <a:pt x="23" y="211"/>
                    </a:lnTo>
                    <a:lnTo>
                      <a:pt x="33" y="213"/>
                    </a:lnTo>
                    <a:lnTo>
                      <a:pt x="43" y="213"/>
                    </a:lnTo>
                    <a:lnTo>
                      <a:pt x="55" y="216"/>
                    </a:lnTo>
                    <a:lnTo>
                      <a:pt x="98" y="216"/>
                    </a:lnTo>
                    <a:lnTo>
                      <a:pt x="110" y="213"/>
                    </a:lnTo>
                    <a:lnTo>
                      <a:pt x="131" y="213"/>
                    </a:lnTo>
                    <a:lnTo>
                      <a:pt x="141" y="211"/>
                    </a:lnTo>
                    <a:lnTo>
                      <a:pt x="148" y="211"/>
                    </a:lnTo>
                    <a:lnTo>
                      <a:pt x="158" y="208"/>
                    </a:lnTo>
                    <a:lnTo>
                      <a:pt x="165" y="206"/>
                    </a:lnTo>
                    <a:lnTo>
                      <a:pt x="163" y="153"/>
                    </a:lnTo>
                    <a:lnTo>
                      <a:pt x="167" y="52"/>
                    </a:lnTo>
                    <a:lnTo>
                      <a:pt x="170" y="0"/>
                    </a:lnTo>
                    <a:lnTo>
                      <a:pt x="139" y="0"/>
                    </a:lnTo>
                    <a:lnTo>
                      <a:pt x="129" y="2"/>
                    </a:lnTo>
                    <a:lnTo>
                      <a:pt x="120" y="2"/>
                    </a:lnTo>
                    <a:lnTo>
                      <a:pt x="110" y="4"/>
                    </a:lnTo>
                    <a:lnTo>
                      <a:pt x="98" y="4"/>
                    </a:lnTo>
                    <a:lnTo>
                      <a:pt x="79" y="9"/>
                    </a:lnTo>
                    <a:lnTo>
                      <a:pt x="69" y="12"/>
                    </a:lnTo>
                    <a:lnTo>
                      <a:pt x="57" y="12"/>
                    </a:lnTo>
                    <a:lnTo>
                      <a:pt x="47" y="14"/>
                    </a:lnTo>
                    <a:lnTo>
                      <a:pt x="38" y="16"/>
                    </a:lnTo>
                    <a:lnTo>
                      <a:pt x="19" y="21"/>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3" name="Freeform 2259"/>
              <p:cNvSpPr>
                <a:spLocks/>
              </p:cNvSpPr>
              <p:nvPr/>
            </p:nvSpPr>
            <p:spPr bwMode="auto">
              <a:xfrm>
                <a:off x="8865" y="6026"/>
                <a:ext cx="163" cy="206"/>
              </a:xfrm>
              <a:custGeom>
                <a:avLst/>
                <a:gdLst/>
                <a:ahLst/>
                <a:cxnLst>
                  <a:cxn ang="0">
                    <a:pos x="7" y="23"/>
                  </a:cxn>
                  <a:cxn ang="0">
                    <a:pos x="4" y="48"/>
                  </a:cxn>
                  <a:cxn ang="0">
                    <a:pos x="2" y="69"/>
                  </a:cxn>
                  <a:cxn ang="0">
                    <a:pos x="0" y="93"/>
                  </a:cxn>
                  <a:cxn ang="0">
                    <a:pos x="0" y="156"/>
                  </a:cxn>
                  <a:cxn ang="0">
                    <a:pos x="2" y="177"/>
                  </a:cxn>
                  <a:cxn ang="0">
                    <a:pos x="7" y="199"/>
                  </a:cxn>
                  <a:cxn ang="0">
                    <a:pos x="21" y="203"/>
                  </a:cxn>
                  <a:cxn ang="0">
                    <a:pos x="31" y="206"/>
                  </a:cxn>
                  <a:cxn ang="0">
                    <a:pos x="105" y="206"/>
                  </a:cxn>
                  <a:cxn ang="0">
                    <a:pos x="115" y="203"/>
                  </a:cxn>
                  <a:cxn ang="0">
                    <a:pos x="124" y="203"/>
                  </a:cxn>
                  <a:cxn ang="0">
                    <a:pos x="134" y="201"/>
                  </a:cxn>
                  <a:cxn ang="0">
                    <a:pos x="144" y="201"/>
                  </a:cxn>
                  <a:cxn ang="0">
                    <a:pos x="158" y="196"/>
                  </a:cxn>
                  <a:cxn ang="0">
                    <a:pos x="158" y="98"/>
                  </a:cxn>
                  <a:cxn ang="0">
                    <a:pos x="160" y="50"/>
                  </a:cxn>
                  <a:cxn ang="0">
                    <a:pos x="163" y="0"/>
                  </a:cxn>
                  <a:cxn ang="0">
                    <a:pos x="144" y="0"/>
                  </a:cxn>
                  <a:cxn ang="0">
                    <a:pos x="134" y="2"/>
                  </a:cxn>
                  <a:cxn ang="0">
                    <a:pos x="124" y="2"/>
                  </a:cxn>
                  <a:cxn ang="0">
                    <a:pos x="115" y="4"/>
                  </a:cxn>
                  <a:cxn ang="0">
                    <a:pos x="105" y="4"/>
                  </a:cxn>
                  <a:cxn ang="0">
                    <a:pos x="93" y="7"/>
                  </a:cxn>
                  <a:cxn ang="0">
                    <a:pos x="84" y="7"/>
                  </a:cxn>
                  <a:cxn ang="0">
                    <a:pos x="74" y="9"/>
                  </a:cxn>
                  <a:cxn ang="0">
                    <a:pos x="64" y="12"/>
                  </a:cxn>
                  <a:cxn ang="0">
                    <a:pos x="55" y="14"/>
                  </a:cxn>
                  <a:cxn ang="0">
                    <a:pos x="45" y="14"/>
                  </a:cxn>
                  <a:cxn ang="0">
                    <a:pos x="36" y="16"/>
                  </a:cxn>
                  <a:cxn ang="0">
                    <a:pos x="16" y="21"/>
                  </a:cxn>
                  <a:cxn ang="0">
                    <a:pos x="7" y="23"/>
                  </a:cxn>
                </a:cxnLst>
                <a:rect l="0" t="0" r="r" b="b"/>
                <a:pathLst>
                  <a:path w="163" h="206">
                    <a:moveTo>
                      <a:pt x="7" y="23"/>
                    </a:moveTo>
                    <a:lnTo>
                      <a:pt x="4" y="48"/>
                    </a:lnTo>
                    <a:lnTo>
                      <a:pt x="2" y="69"/>
                    </a:lnTo>
                    <a:lnTo>
                      <a:pt x="0" y="93"/>
                    </a:lnTo>
                    <a:lnTo>
                      <a:pt x="0" y="156"/>
                    </a:lnTo>
                    <a:lnTo>
                      <a:pt x="2" y="177"/>
                    </a:lnTo>
                    <a:lnTo>
                      <a:pt x="7" y="199"/>
                    </a:lnTo>
                    <a:lnTo>
                      <a:pt x="21" y="203"/>
                    </a:lnTo>
                    <a:lnTo>
                      <a:pt x="31" y="206"/>
                    </a:lnTo>
                    <a:lnTo>
                      <a:pt x="105" y="206"/>
                    </a:lnTo>
                    <a:lnTo>
                      <a:pt x="115" y="203"/>
                    </a:lnTo>
                    <a:lnTo>
                      <a:pt x="124" y="203"/>
                    </a:lnTo>
                    <a:lnTo>
                      <a:pt x="134" y="201"/>
                    </a:lnTo>
                    <a:lnTo>
                      <a:pt x="144" y="201"/>
                    </a:lnTo>
                    <a:lnTo>
                      <a:pt x="158" y="196"/>
                    </a:lnTo>
                    <a:lnTo>
                      <a:pt x="158" y="98"/>
                    </a:lnTo>
                    <a:lnTo>
                      <a:pt x="160" y="50"/>
                    </a:lnTo>
                    <a:lnTo>
                      <a:pt x="163" y="0"/>
                    </a:lnTo>
                    <a:lnTo>
                      <a:pt x="144" y="0"/>
                    </a:lnTo>
                    <a:lnTo>
                      <a:pt x="134" y="2"/>
                    </a:lnTo>
                    <a:lnTo>
                      <a:pt x="124" y="2"/>
                    </a:lnTo>
                    <a:lnTo>
                      <a:pt x="115" y="4"/>
                    </a:lnTo>
                    <a:lnTo>
                      <a:pt x="105" y="4"/>
                    </a:lnTo>
                    <a:lnTo>
                      <a:pt x="93" y="7"/>
                    </a:lnTo>
                    <a:lnTo>
                      <a:pt x="84" y="7"/>
                    </a:lnTo>
                    <a:lnTo>
                      <a:pt x="74" y="9"/>
                    </a:lnTo>
                    <a:lnTo>
                      <a:pt x="64" y="12"/>
                    </a:lnTo>
                    <a:lnTo>
                      <a:pt x="55" y="14"/>
                    </a:lnTo>
                    <a:lnTo>
                      <a:pt x="45" y="14"/>
                    </a:lnTo>
                    <a:lnTo>
                      <a:pt x="36" y="16"/>
                    </a:lnTo>
                    <a:lnTo>
                      <a:pt x="16" y="21"/>
                    </a:lnTo>
                    <a:lnTo>
                      <a:pt x="7" y="23"/>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4" name="Freeform 2260"/>
              <p:cNvSpPr>
                <a:spLocks/>
              </p:cNvSpPr>
              <p:nvPr/>
            </p:nvSpPr>
            <p:spPr bwMode="auto">
              <a:xfrm>
                <a:off x="8865" y="6026"/>
                <a:ext cx="159" cy="199"/>
              </a:xfrm>
              <a:custGeom>
                <a:avLst/>
                <a:gdLst/>
                <a:ahLst/>
                <a:cxnLst>
                  <a:cxn ang="0">
                    <a:pos x="2" y="172"/>
                  </a:cxn>
                  <a:cxn ang="0">
                    <a:pos x="7" y="192"/>
                  </a:cxn>
                  <a:cxn ang="0">
                    <a:pos x="21" y="196"/>
                  </a:cxn>
                  <a:cxn ang="0">
                    <a:pos x="31" y="196"/>
                  </a:cxn>
                  <a:cxn ang="0">
                    <a:pos x="38" y="199"/>
                  </a:cxn>
                  <a:cxn ang="0">
                    <a:pos x="91" y="199"/>
                  </a:cxn>
                  <a:cxn ang="0">
                    <a:pos x="100" y="196"/>
                  </a:cxn>
                  <a:cxn ang="0">
                    <a:pos x="112" y="196"/>
                  </a:cxn>
                  <a:cxn ang="0">
                    <a:pos x="122" y="194"/>
                  </a:cxn>
                  <a:cxn ang="0">
                    <a:pos x="132" y="194"/>
                  </a:cxn>
                  <a:cxn ang="0">
                    <a:pos x="139" y="192"/>
                  </a:cxn>
                  <a:cxn ang="0">
                    <a:pos x="146" y="189"/>
                  </a:cxn>
                  <a:cxn ang="0">
                    <a:pos x="153" y="189"/>
                  </a:cxn>
                  <a:cxn ang="0">
                    <a:pos x="153" y="93"/>
                  </a:cxn>
                  <a:cxn ang="0">
                    <a:pos x="156" y="48"/>
                  </a:cxn>
                  <a:cxn ang="0">
                    <a:pos x="158" y="0"/>
                  </a:cxn>
                  <a:cxn ang="0">
                    <a:pos x="148" y="0"/>
                  </a:cxn>
                  <a:cxn ang="0">
                    <a:pos x="139" y="2"/>
                  </a:cxn>
                  <a:cxn ang="0">
                    <a:pos x="122" y="2"/>
                  </a:cxn>
                  <a:cxn ang="0">
                    <a:pos x="112" y="4"/>
                  </a:cxn>
                  <a:cxn ang="0">
                    <a:pos x="100" y="4"/>
                  </a:cxn>
                  <a:cxn ang="0">
                    <a:pos x="81" y="9"/>
                  </a:cxn>
                  <a:cxn ang="0">
                    <a:pos x="72" y="9"/>
                  </a:cxn>
                  <a:cxn ang="0">
                    <a:pos x="62" y="12"/>
                  </a:cxn>
                  <a:cxn ang="0">
                    <a:pos x="33" y="19"/>
                  </a:cxn>
                  <a:cxn ang="0">
                    <a:pos x="26" y="21"/>
                  </a:cxn>
                  <a:cxn ang="0">
                    <a:pos x="16" y="21"/>
                  </a:cxn>
                  <a:cxn ang="0">
                    <a:pos x="7" y="26"/>
                  </a:cxn>
                  <a:cxn ang="0">
                    <a:pos x="2" y="69"/>
                  </a:cxn>
                  <a:cxn ang="0">
                    <a:pos x="0" y="88"/>
                  </a:cxn>
                  <a:cxn ang="0">
                    <a:pos x="0" y="151"/>
                  </a:cxn>
                  <a:cxn ang="0">
                    <a:pos x="2" y="172"/>
                  </a:cxn>
                </a:cxnLst>
                <a:rect l="0" t="0" r="r" b="b"/>
                <a:pathLst>
                  <a:path w="159" h="199">
                    <a:moveTo>
                      <a:pt x="2" y="172"/>
                    </a:moveTo>
                    <a:lnTo>
                      <a:pt x="7" y="192"/>
                    </a:lnTo>
                    <a:lnTo>
                      <a:pt x="21" y="196"/>
                    </a:lnTo>
                    <a:lnTo>
                      <a:pt x="31" y="196"/>
                    </a:lnTo>
                    <a:lnTo>
                      <a:pt x="38" y="199"/>
                    </a:lnTo>
                    <a:lnTo>
                      <a:pt x="91" y="199"/>
                    </a:lnTo>
                    <a:lnTo>
                      <a:pt x="100" y="196"/>
                    </a:lnTo>
                    <a:lnTo>
                      <a:pt x="112" y="196"/>
                    </a:lnTo>
                    <a:lnTo>
                      <a:pt x="122" y="194"/>
                    </a:lnTo>
                    <a:lnTo>
                      <a:pt x="132" y="194"/>
                    </a:lnTo>
                    <a:lnTo>
                      <a:pt x="139" y="192"/>
                    </a:lnTo>
                    <a:lnTo>
                      <a:pt x="146" y="189"/>
                    </a:lnTo>
                    <a:lnTo>
                      <a:pt x="153" y="189"/>
                    </a:lnTo>
                    <a:lnTo>
                      <a:pt x="153" y="93"/>
                    </a:lnTo>
                    <a:lnTo>
                      <a:pt x="156" y="48"/>
                    </a:lnTo>
                    <a:lnTo>
                      <a:pt x="158" y="0"/>
                    </a:lnTo>
                    <a:lnTo>
                      <a:pt x="148" y="0"/>
                    </a:lnTo>
                    <a:lnTo>
                      <a:pt x="139" y="2"/>
                    </a:lnTo>
                    <a:lnTo>
                      <a:pt x="122" y="2"/>
                    </a:lnTo>
                    <a:lnTo>
                      <a:pt x="112" y="4"/>
                    </a:lnTo>
                    <a:lnTo>
                      <a:pt x="100" y="4"/>
                    </a:lnTo>
                    <a:lnTo>
                      <a:pt x="81" y="9"/>
                    </a:lnTo>
                    <a:lnTo>
                      <a:pt x="72" y="9"/>
                    </a:lnTo>
                    <a:lnTo>
                      <a:pt x="62" y="12"/>
                    </a:lnTo>
                    <a:lnTo>
                      <a:pt x="33" y="19"/>
                    </a:lnTo>
                    <a:lnTo>
                      <a:pt x="26" y="21"/>
                    </a:lnTo>
                    <a:lnTo>
                      <a:pt x="16" y="21"/>
                    </a:lnTo>
                    <a:lnTo>
                      <a:pt x="7" y="26"/>
                    </a:lnTo>
                    <a:lnTo>
                      <a:pt x="2" y="69"/>
                    </a:lnTo>
                    <a:lnTo>
                      <a:pt x="0" y="88"/>
                    </a:lnTo>
                    <a:lnTo>
                      <a:pt x="0" y="151"/>
                    </a:lnTo>
                    <a:lnTo>
                      <a:pt x="2" y="172"/>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5" name="Freeform 2261"/>
              <p:cNvSpPr>
                <a:spLocks/>
              </p:cNvSpPr>
              <p:nvPr/>
            </p:nvSpPr>
            <p:spPr bwMode="auto">
              <a:xfrm>
                <a:off x="8865" y="6026"/>
                <a:ext cx="154" cy="192"/>
              </a:xfrm>
              <a:custGeom>
                <a:avLst/>
                <a:gdLst/>
                <a:ahLst/>
                <a:cxnLst>
                  <a:cxn ang="0">
                    <a:pos x="7" y="184"/>
                  </a:cxn>
                  <a:cxn ang="0">
                    <a:pos x="21" y="189"/>
                  </a:cxn>
                  <a:cxn ang="0">
                    <a:pos x="28" y="189"/>
                  </a:cxn>
                  <a:cxn ang="0">
                    <a:pos x="38" y="192"/>
                  </a:cxn>
                  <a:cxn ang="0">
                    <a:pos x="69" y="192"/>
                  </a:cxn>
                  <a:cxn ang="0">
                    <a:pos x="79" y="189"/>
                  </a:cxn>
                  <a:cxn ang="0">
                    <a:pos x="98" y="189"/>
                  </a:cxn>
                  <a:cxn ang="0">
                    <a:pos x="108" y="187"/>
                  </a:cxn>
                  <a:cxn ang="0">
                    <a:pos x="117" y="187"/>
                  </a:cxn>
                  <a:cxn ang="0">
                    <a:pos x="127" y="184"/>
                  </a:cxn>
                  <a:cxn ang="0">
                    <a:pos x="136" y="182"/>
                  </a:cxn>
                  <a:cxn ang="0">
                    <a:pos x="144" y="182"/>
                  </a:cxn>
                  <a:cxn ang="0">
                    <a:pos x="148" y="180"/>
                  </a:cxn>
                  <a:cxn ang="0">
                    <a:pos x="148" y="91"/>
                  </a:cxn>
                  <a:cxn ang="0">
                    <a:pos x="153" y="0"/>
                  </a:cxn>
                  <a:cxn ang="0">
                    <a:pos x="146" y="2"/>
                  </a:cxn>
                  <a:cxn ang="0">
                    <a:pos x="117" y="2"/>
                  </a:cxn>
                  <a:cxn ang="0">
                    <a:pos x="108" y="4"/>
                  </a:cxn>
                  <a:cxn ang="0">
                    <a:pos x="100" y="4"/>
                  </a:cxn>
                  <a:cxn ang="0">
                    <a:pos x="81" y="9"/>
                  </a:cxn>
                  <a:cxn ang="0">
                    <a:pos x="72" y="9"/>
                  </a:cxn>
                  <a:cxn ang="0">
                    <a:pos x="62" y="12"/>
                  </a:cxn>
                  <a:cxn ang="0">
                    <a:pos x="24" y="21"/>
                  </a:cxn>
                  <a:cxn ang="0">
                    <a:pos x="16" y="23"/>
                  </a:cxn>
                  <a:cxn ang="0">
                    <a:pos x="7" y="26"/>
                  </a:cxn>
                  <a:cxn ang="0">
                    <a:pos x="4" y="45"/>
                  </a:cxn>
                  <a:cxn ang="0">
                    <a:pos x="2" y="67"/>
                  </a:cxn>
                  <a:cxn ang="0">
                    <a:pos x="0" y="86"/>
                  </a:cxn>
                  <a:cxn ang="0">
                    <a:pos x="0" y="127"/>
                  </a:cxn>
                  <a:cxn ang="0">
                    <a:pos x="7" y="184"/>
                  </a:cxn>
                </a:cxnLst>
                <a:rect l="0" t="0" r="r" b="b"/>
                <a:pathLst>
                  <a:path w="154" h="192">
                    <a:moveTo>
                      <a:pt x="7" y="184"/>
                    </a:moveTo>
                    <a:lnTo>
                      <a:pt x="21" y="189"/>
                    </a:lnTo>
                    <a:lnTo>
                      <a:pt x="28" y="189"/>
                    </a:lnTo>
                    <a:lnTo>
                      <a:pt x="38" y="192"/>
                    </a:lnTo>
                    <a:lnTo>
                      <a:pt x="69" y="192"/>
                    </a:lnTo>
                    <a:lnTo>
                      <a:pt x="79" y="189"/>
                    </a:lnTo>
                    <a:lnTo>
                      <a:pt x="98" y="189"/>
                    </a:lnTo>
                    <a:lnTo>
                      <a:pt x="108" y="187"/>
                    </a:lnTo>
                    <a:lnTo>
                      <a:pt x="117" y="187"/>
                    </a:lnTo>
                    <a:lnTo>
                      <a:pt x="127" y="184"/>
                    </a:lnTo>
                    <a:lnTo>
                      <a:pt x="136" y="182"/>
                    </a:lnTo>
                    <a:lnTo>
                      <a:pt x="144" y="182"/>
                    </a:lnTo>
                    <a:lnTo>
                      <a:pt x="148" y="180"/>
                    </a:lnTo>
                    <a:lnTo>
                      <a:pt x="148" y="91"/>
                    </a:lnTo>
                    <a:lnTo>
                      <a:pt x="153" y="0"/>
                    </a:lnTo>
                    <a:lnTo>
                      <a:pt x="146" y="2"/>
                    </a:lnTo>
                    <a:lnTo>
                      <a:pt x="117" y="2"/>
                    </a:lnTo>
                    <a:lnTo>
                      <a:pt x="108" y="4"/>
                    </a:lnTo>
                    <a:lnTo>
                      <a:pt x="100" y="4"/>
                    </a:lnTo>
                    <a:lnTo>
                      <a:pt x="81" y="9"/>
                    </a:lnTo>
                    <a:lnTo>
                      <a:pt x="72" y="9"/>
                    </a:lnTo>
                    <a:lnTo>
                      <a:pt x="62" y="12"/>
                    </a:lnTo>
                    <a:lnTo>
                      <a:pt x="24" y="21"/>
                    </a:lnTo>
                    <a:lnTo>
                      <a:pt x="16" y="23"/>
                    </a:lnTo>
                    <a:lnTo>
                      <a:pt x="7" y="26"/>
                    </a:lnTo>
                    <a:lnTo>
                      <a:pt x="4" y="45"/>
                    </a:lnTo>
                    <a:lnTo>
                      <a:pt x="2" y="67"/>
                    </a:lnTo>
                    <a:lnTo>
                      <a:pt x="0" y="86"/>
                    </a:lnTo>
                    <a:lnTo>
                      <a:pt x="0" y="127"/>
                    </a:lnTo>
                    <a:lnTo>
                      <a:pt x="7" y="184"/>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6" name="Freeform 2262"/>
              <p:cNvSpPr>
                <a:spLocks/>
              </p:cNvSpPr>
              <p:nvPr/>
            </p:nvSpPr>
            <p:spPr bwMode="auto">
              <a:xfrm>
                <a:off x="8865" y="6028"/>
                <a:ext cx="151" cy="180"/>
              </a:xfrm>
              <a:custGeom>
                <a:avLst/>
                <a:gdLst/>
                <a:ahLst/>
                <a:cxnLst>
                  <a:cxn ang="0">
                    <a:pos x="4" y="156"/>
                  </a:cxn>
                  <a:cxn ang="0">
                    <a:pos x="7" y="175"/>
                  </a:cxn>
                  <a:cxn ang="0">
                    <a:pos x="14" y="177"/>
                  </a:cxn>
                  <a:cxn ang="0">
                    <a:pos x="21" y="180"/>
                  </a:cxn>
                  <a:cxn ang="0">
                    <a:pos x="76" y="180"/>
                  </a:cxn>
                  <a:cxn ang="0">
                    <a:pos x="86" y="177"/>
                  </a:cxn>
                  <a:cxn ang="0">
                    <a:pos x="105" y="177"/>
                  </a:cxn>
                  <a:cxn ang="0">
                    <a:pos x="115" y="175"/>
                  </a:cxn>
                  <a:cxn ang="0">
                    <a:pos x="124" y="172"/>
                  </a:cxn>
                  <a:cxn ang="0">
                    <a:pos x="132" y="172"/>
                  </a:cxn>
                  <a:cxn ang="0">
                    <a:pos x="146" y="167"/>
                  </a:cxn>
                  <a:cxn ang="0">
                    <a:pos x="144" y="146"/>
                  </a:cxn>
                  <a:cxn ang="0">
                    <a:pos x="144" y="105"/>
                  </a:cxn>
                  <a:cxn ang="0">
                    <a:pos x="146" y="83"/>
                  </a:cxn>
                  <a:cxn ang="0">
                    <a:pos x="146" y="62"/>
                  </a:cxn>
                  <a:cxn ang="0">
                    <a:pos x="148" y="43"/>
                  </a:cxn>
                  <a:cxn ang="0">
                    <a:pos x="148" y="21"/>
                  </a:cxn>
                  <a:cxn ang="0">
                    <a:pos x="151" y="0"/>
                  </a:cxn>
                  <a:cxn ang="0">
                    <a:pos x="124" y="0"/>
                  </a:cxn>
                  <a:cxn ang="0">
                    <a:pos x="115" y="2"/>
                  </a:cxn>
                  <a:cxn ang="0">
                    <a:pos x="105" y="2"/>
                  </a:cxn>
                  <a:cxn ang="0">
                    <a:pos x="98" y="4"/>
                  </a:cxn>
                  <a:cxn ang="0">
                    <a:pos x="88" y="4"/>
                  </a:cxn>
                  <a:cxn ang="0">
                    <a:pos x="79" y="7"/>
                  </a:cxn>
                  <a:cxn ang="0">
                    <a:pos x="69" y="9"/>
                  </a:cxn>
                  <a:cxn ang="0">
                    <a:pos x="60" y="9"/>
                  </a:cxn>
                  <a:cxn ang="0">
                    <a:pos x="40" y="14"/>
                  </a:cxn>
                  <a:cxn ang="0">
                    <a:pos x="33" y="16"/>
                  </a:cxn>
                  <a:cxn ang="0">
                    <a:pos x="24" y="19"/>
                  </a:cxn>
                  <a:cxn ang="0">
                    <a:pos x="16" y="21"/>
                  </a:cxn>
                  <a:cxn ang="0">
                    <a:pos x="7" y="23"/>
                  </a:cxn>
                  <a:cxn ang="0">
                    <a:pos x="2" y="62"/>
                  </a:cxn>
                  <a:cxn ang="0">
                    <a:pos x="2" y="81"/>
                  </a:cxn>
                  <a:cxn ang="0">
                    <a:pos x="0" y="100"/>
                  </a:cxn>
                  <a:cxn ang="0">
                    <a:pos x="0" y="120"/>
                  </a:cxn>
                  <a:cxn ang="0">
                    <a:pos x="2" y="139"/>
                  </a:cxn>
                  <a:cxn ang="0">
                    <a:pos x="4" y="156"/>
                  </a:cxn>
                </a:cxnLst>
                <a:rect l="0" t="0" r="r" b="b"/>
                <a:pathLst>
                  <a:path w="151" h="180">
                    <a:moveTo>
                      <a:pt x="4" y="156"/>
                    </a:moveTo>
                    <a:lnTo>
                      <a:pt x="7" y="175"/>
                    </a:lnTo>
                    <a:lnTo>
                      <a:pt x="14" y="177"/>
                    </a:lnTo>
                    <a:lnTo>
                      <a:pt x="21" y="180"/>
                    </a:lnTo>
                    <a:lnTo>
                      <a:pt x="76" y="180"/>
                    </a:lnTo>
                    <a:lnTo>
                      <a:pt x="86" y="177"/>
                    </a:lnTo>
                    <a:lnTo>
                      <a:pt x="105" y="177"/>
                    </a:lnTo>
                    <a:lnTo>
                      <a:pt x="115" y="175"/>
                    </a:lnTo>
                    <a:lnTo>
                      <a:pt x="124" y="172"/>
                    </a:lnTo>
                    <a:lnTo>
                      <a:pt x="132" y="172"/>
                    </a:lnTo>
                    <a:lnTo>
                      <a:pt x="146" y="167"/>
                    </a:lnTo>
                    <a:lnTo>
                      <a:pt x="144" y="146"/>
                    </a:lnTo>
                    <a:lnTo>
                      <a:pt x="144" y="105"/>
                    </a:lnTo>
                    <a:lnTo>
                      <a:pt x="146" y="83"/>
                    </a:lnTo>
                    <a:lnTo>
                      <a:pt x="146" y="62"/>
                    </a:lnTo>
                    <a:lnTo>
                      <a:pt x="148" y="43"/>
                    </a:lnTo>
                    <a:lnTo>
                      <a:pt x="148" y="21"/>
                    </a:lnTo>
                    <a:lnTo>
                      <a:pt x="151" y="0"/>
                    </a:lnTo>
                    <a:lnTo>
                      <a:pt x="124" y="0"/>
                    </a:lnTo>
                    <a:lnTo>
                      <a:pt x="115" y="2"/>
                    </a:lnTo>
                    <a:lnTo>
                      <a:pt x="105" y="2"/>
                    </a:lnTo>
                    <a:lnTo>
                      <a:pt x="98" y="4"/>
                    </a:lnTo>
                    <a:lnTo>
                      <a:pt x="88" y="4"/>
                    </a:lnTo>
                    <a:lnTo>
                      <a:pt x="79" y="7"/>
                    </a:lnTo>
                    <a:lnTo>
                      <a:pt x="69" y="9"/>
                    </a:lnTo>
                    <a:lnTo>
                      <a:pt x="60" y="9"/>
                    </a:lnTo>
                    <a:lnTo>
                      <a:pt x="40" y="14"/>
                    </a:lnTo>
                    <a:lnTo>
                      <a:pt x="33" y="16"/>
                    </a:lnTo>
                    <a:lnTo>
                      <a:pt x="24" y="19"/>
                    </a:lnTo>
                    <a:lnTo>
                      <a:pt x="16" y="21"/>
                    </a:lnTo>
                    <a:lnTo>
                      <a:pt x="7" y="23"/>
                    </a:lnTo>
                    <a:lnTo>
                      <a:pt x="2" y="62"/>
                    </a:lnTo>
                    <a:lnTo>
                      <a:pt x="2" y="81"/>
                    </a:lnTo>
                    <a:lnTo>
                      <a:pt x="0" y="100"/>
                    </a:lnTo>
                    <a:lnTo>
                      <a:pt x="0" y="120"/>
                    </a:lnTo>
                    <a:lnTo>
                      <a:pt x="2" y="139"/>
                    </a:lnTo>
                    <a:lnTo>
                      <a:pt x="4" y="15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7" name="Freeform 2263"/>
              <p:cNvSpPr>
                <a:spLocks/>
              </p:cNvSpPr>
              <p:nvPr/>
            </p:nvSpPr>
            <p:spPr bwMode="auto">
              <a:xfrm>
                <a:off x="8868" y="6028"/>
                <a:ext cx="144" cy="173"/>
              </a:xfrm>
              <a:custGeom>
                <a:avLst/>
                <a:gdLst/>
                <a:ahLst/>
                <a:cxnLst>
                  <a:cxn ang="0">
                    <a:pos x="4" y="23"/>
                  </a:cxn>
                  <a:cxn ang="0">
                    <a:pos x="0" y="62"/>
                  </a:cxn>
                  <a:cxn ang="0">
                    <a:pos x="0" y="132"/>
                  </a:cxn>
                  <a:cxn ang="0">
                    <a:pos x="2" y="151"/>
                  </a:cxn>
                  <a:cxn ang="0">
                    <a:pos x="4" y="167"/>
                  </a:cxn>
                  <a:cxn ang="0">
                    <a:pos x="19" y="172"/>
                  </a:cxn>
                  <a:cxn ang="0">
                    <a:pos x="62" y="172"/>
                  </a:cxn>
                  <a:cxn ang="0">
                    <a:pos x="72" y="170"/>
                  </a:cxn>
                  <a:cxn ang="0">
                    <a:pos x="81" y="170"/>
                  </a:cxn>
                  <a:cxn ang="0">
                    <a:pos x="91" y="167"/>
                  </a:cxn>
                  <a:cxn ang="0">
                    <a:pos x="100" y="167"/>
                  </a:cxn>
                  <a:cxn ang="0">
                    <a:pos x="110" y="165"/>
                  </a:cxn>
                  <a:cxn ang="0">
                    <a:pos x="117" y="163"/>
                  </a:cxn>
                  <a:cxn ang="0">
                    <a:pos x="124" y="163"/>
                  </a:cxn>
                  <a:cxn ang="0">
                    <a:pos x="132" y="160"/>
                  </a:cxn>
                  <a:cxn ang="0">
                    <a:pos x="139" y="160"/>
                  </a:cxn>
                  <a:cxn ang="0">
                    <a:pos x="136" y="139"/>
                  </a:cxn>
                  <a:cxn ang="0">
                    <a:pos x="136" y="120"/>
                  </a:cxn>
                  <a:cxn ang="0">
                    <a:pos x="139" y="98"/>
                  </a:cxn>
                  <a:cxn ang="0">
                    <a:pos x="139" y="60"/>
                  </a:cxn>
                  <a:cxn ang="0">
                    <a:pos x="141" y="40"/>
                  </a:cxn>
                  <a:cxn ang="0">
                    <a:pos x="144" y="19"/>
                  </a:cxn>
                  <a:cxn ang="0">
                    <a:pos x="144" y="0"/>
                  </a:cxn>
                  <a:cxn ang="0">
                    <a:pos x="127" y="0"/>
                  </a:cxn>
                  <a:cxn ang="0">
                    <a:pos x="120" y="2"/>
                  </a:cxn>
                  <a:cxn ang="0">
                    <a:pos x="100" y="2"/>
                  </a:cxn>
                  <a:cxn ang="0">
                    <a:pos x="93" y="4"/>
                  </a:cxn>
                  <a:cxn ang="0">
                    <a:pos x="84" y="7"/>
                  </a:cxn>
                  <a:cxn ang="0">
                    <a:pos x="74" y="7"/>
                  </a:cxn>
                  <a:cxn ang="0">
                    <a:pos x="64" y="9"/>
                  </a:cxn>
                  <a:cxn ang="0">
                    <a:pos x="55" y="12"/>
                  </a:cxn>
                  <a:cxn ang="0">
                    <a:pos x="48" y="12"/>
                  </a:cxn>
                  <a:cxn ang="0">
                    <a:pos x="28" y="16"/>
                  </a:cxn>
                  <a:cxn ang="0">
                    <a:pos x="14" y="21"/>
                  </a:cxn>
                  <a:cxn ang="0">
                    <a:pos x="4" y="23"/>
                  </a:cxn>
                </a:cxnLst>
                <a:rect l="0" t="0" r="r" b="b"/>
                <a:pathLst>
                  <a:path w="144" h="173">
                    <a:moveTo>
                      <a:pt x="4" y="23"/>
                    </a:moveTo>
                    <a:lnTo>
                      <a:pt x="0" y="62"/>
                    </a:lnTo>
                    <a:lnTo>
                      <a:pt x="0" y="132"/>
                    </a:lnTo>
                    <a:lnTo>
                      <a:pt x="2" y="151"/>
                    </a:lnTo>
                    <a:lnTo>
                      <a:pt x="4" y="167"/>
                    </a:lnTo>
                    <a:lnTo>
                      <a:pt x="19" y="172"/>
                    </a:lnTo>
                    <a:lnTo>
                      <a:pt x="62" y="172"/>
                    </a:lnTo>
                    <a:lnTo>
                      <a:pt x="72" y="170"/>
                    </a:lnTo>
                    <a:lnTo>
                      <a:pt x="81" y="170"/>
                    </a:lnTo>
                    <a:lnTo>
                      <a:pt x="91" y="167"/>
                    </a:lnTo>
                    <a:lnTo>
                      <a:pt x="100" y="167"/>
                    </a:lnTo>
                    <a:lnTo>
                      <a:pt x="110" y="165"/>
                    </a:lnTo>
                    <a:lnTo>
                      <a:pt x="117" y="163"/>
                    </a:lnTo>
                    <a:lnTo>
                      <a:pt x="124" y="163"/>
                    </a:lnTo>
                    <a:lnTo>
                      <a:pt x="132" y="160"/>
                    </a:lnTo>
                    <a:lnTo>
                      <a:pt x="139" y="160"/>
                    </a:lnTo>
                    <a:lnTo>
                      <a:pt x="136" y="139"/>
                    </a:lnTo>
                    <a:lnTo>
                      <a:pt x="136" y="120"/>
                    </a:lnTo>
                    <a:lnTo>
                      <a:pt x="139" y="98"/>
                    </a:lnTo>
                    <a:lnTo>
                      <a:pt x="139" y="60"/>
                    </a:lnTo>
                    <a:lnTo>
                      <a:pt x="141" y="40"/>
                    </a:lnTo>
                    <a:lnTo>
                      <a:pt x="144" y="19"/>
                    </a:lnTo>
                    <a:lnTo>
                      <a:pt x="144" y="0"/>
                    </a:lnTo>
                    <a:lnTo>
                      <a:pt x="127" y="0"/>
                    </a:lnTo>
                    <a:lnTo>
                      <a:pt x="120" y="2"/>
                    </a:lnTo>
                    <a:lnTo>
                      <a:pt x="100" y="2"/>
                    </a:lnTo>
                    <a:lnTo>
                      <a:pt x="93" y="4"/>
                    </a:lnTo>
                    <a:lnTo>
                      <a:pt x="84" y="7"/>
                    </a:lnTo>
                    <a:lnTo>
                      <a:pt x="74" y="7"/>
                    </a:lnTo>
                    <a:lnTo>
                      <a:pt x="64" y="9"/>
                    </a:lnTo>
                    <a:lnTo>
                      <a:pt x="55" y="12"/>
                    </a:lnTo>
                    <a:lnTo>
                      <a:pt x="48" y="12"/>
                    </a:lnTo>
                    <a:lnTo>
                      <a:pt x="28" y="16"/>
                    </a:lnTo>
                    <a:lnTo>
                      <a:pt x="14" y="21"/>
                    </a:lnTo>
                    <a:lnTo>
                      <a:pt x="4" y="23"/>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8" name="Freeform 2264"/>
              <p:cNvSpPr>
                <a:spLocks/>
              </p:cNvSpPr>
              <p:nvPr/>
            </p:nvSpPr>
            <p:spPr bwMode="auto">
              <a:xfrm>
                <a:off x="8868" y="6028"/>
                <a:ext cx="139" cy="166"/>
              </a:xfrm>
              <a:custGeom>
                <a:avLst/>
                <a:gdLst/>
                <a:ahLst/>
                <a:cxnLst>
                  <a:cxn ang="0">
                    <a:pos x="0" y="76"/>
                  </a:cxn>
                  <a:cxn ang="0">
                    <a:pos x="0" y="127"/>
                  </a:cxn>
                  <a:cxn ang="0">
                    <a:pos x="4" y="160"/>
                  </a:cxn>
                  <a:cxn ang="0">
                    <a:pos x="12" y="163"/>
                  </a:cxn>
                  <a:cxn ang="0">
                    <a:pos x="19" y="163"/>
                  </a:cxn>
                  <a:cxn ang="0">
                    <a:pos x="26" y="165"/>
                  </a:cxn>
                  <a:cxn ang="0">
                    <a:pos x="52" y="165"/>
                  </a:cxn>
                  <a:cxn ang="0">
                    <a:pos x="60" y="163"/>
                  </a:cxn>
                  <a:cxn ang="0">
                    <a:pos x="69" y="163"/>
                  </a:cxn>
                  <a:cxn ang="0">
                    <a:pos x="79" y="160"/>
                  </a:cxn>
                  <a:cxn ang="0">
                    <a:pos x="88" y="160"/>
                  </a:cxn>
                  <a:cxn ang="0">
                    <a:pos x="98" y="158"/>
                  </a:cxn>
                  <a:cxn ang="0">
                    <a:pos x="105" y="156"/>
                  </a:cxn>
                  <a:cxn ang="0">
                    <a:pos x="115" y="156"/>
                  </a:cxn>
                  <a:cxn ang="0">
                    <a:pos x="122" y="153"/>
                  </a:cxn>
                  <a:cxn ang="0">
                    <a:pos x="127" y="151"/>
                  </a:cxn>
                  <a:cxn ang="0">
                    <a:pos x="134" y="151"/>
                  </a:cxn>
                  <a:cxn ang="0">
                    <a:pos x="134" y="74"/>
                  </a:cxn>
                  <a:cxn ang="0">
                    <a:pos x="136" y="57"/>
                  </a:cxn>
                  <a:cxn ang="0">
                    <a:pos x="136" y="38"/>
                  </a:cxn>
                  <a:cxn ang="0">
                    <a:pos x="139" y="19"/>
                  </a:cxn>
                  <a:cxn ang="0">
                    <a:pos x="139" y="0"/>
                  </a:cxn>
                  <a:cxn ang="0">
                    <a:pos x="124" y="0"/>
                  </a:cxn>
                  <a:cxn ang="0">
                    <a:pos x="115" y="2"/>
                  </a:cxn>
                  <a:cxn ang="0">
                    <a:pos x="108" y="2"/>
                  </a:cxn>
                  <a:cxn ang="0">
                    <a:pos x="98" y="4"/>
                  </a:cxn>
                  <a:cxn ang="0">
                    <a:pos x="91" y="4"/>
                  </a:cxn>
                  <a:cxn ang="0">
                    <a:pos x="81" y="7"/>
                  </a:cxn>
                  <a:cxn ang="0">
                    <a:pos x="72" y="7"/>
                  </a:cxn>
                  <a:cxn ang="0">
                    <a:pos x="62" y="9"/>
                  </a:cxn>
                  <a:cxn ang="0">
                    <a:pos x="55" y="12"/>
                  </a:cxn>
                  <a:cxn ang="0">
                    <a:pos x="45" y="14"/>
                  </a:cxn>
                  <a:cxn ang="0">
                    <a:pos x="38" y="14"/>
                  </a:cxn>
                  <a:cxn ang="0">
                    <a:pos x="28" y="16"/>
                  </a:cxn>
                  <a:cxn ang="0">
                    <a:pos x="14" y="21"/>
                  </a:cxn>
                  <a:cxn ang="0">
                    <a:pos x="4" y="23"/>
                  </a:cxn>
                  <a:cxn ang="0">
                    <a:pos x="2" y="43"/>
                  </a:cxn>
                  <a:cxn ang="0">
                    <a:pos x="2" y="60"/>
                  </a:cxn>
                  <a:cxn ang="0">
                    <a:pos x="0" y="76"/>
                  </a:cxn>
                </a:cxnLst>
                <a:rect l="0" t="0" r="r" b="b"/>
                <a:pathLst>
                  <a:path w="139" h="166">
                    <a:moveTo>
                      <a:pt x="0" y="76"/>
                    </a:moveTo>
                    <a:lnTo>
                      <a:pt x="0" y="127"/>
                    </a:lnTo>
                    <a:lnTo>
                      <a:pt x="4" y="160"/>
                    </a:lnTo>
                    <a:lnTo>
                      <a:pt x="12" y="163"/>
                    </a:lnTo>
                    <a:lnTo>
                      <a:pt x="19" y="163"/>
                    </a:lnTo>
                    <a:lnTo>
                      <a:pt x="26" y="165"/>
                    </a:lnTo>
                    <a:lnTo>
                      <a:pt x="52" y="165"/>
                    </a:lnTo>
                    <a:lnTo>
                      <a:pt x="60" y="163"/>
                    </a:lnTo>
                    <a:lnTo>
                      <a:pt x="69" y="163"/>
                    </a:lnTo>
                    <a:lnTo>
                      <a:pt x="79" y="160"/>
                    </a:lnTo>
                    <a:lnTo>
                      <a:pt x="88" y="160"/>
                    </a:lnTo>
                    <a:lnTo>
                      <a:pt x="98" y="158"/>
                    </a:lnTo>
                    <a:lnTo>
                      <a:pt x="105" y="156"/>
                    </a:lnTo>
                    <a:lnTo>
                      <a:pt x="115" y="156"/>
                    </a:lnTo>
                    <a:lnTo>
                      <a:pt x="122" y="153"/>
                    </a:lnTo>
                    <a:lnTo>
                      <a:pt x="127" y="151"/>
                    </a:lnTo>
                    <a:lnTo>
                      <a:pt x="134" y="151"/>
                    </a:lnTo>
                    <a:lnTo>
                      <a:pt x="134" y="74"/>
                    </a:lnTo>
                    <a:lnTo>
                      <a:pt x="136" y="57"/>
                    </a:lnTo>
                    <a:lnTo>
                      <a:pt x="136" y="38"/>
                    </a:lnTo>
                    <a:lnTo>
                      <a:pt x="139" y="19"/>
                    </a:lnTo>
                    <a:lnTo>
                      <a:pt x="139" y="0"/>
                    </a:lnTo>
                    <a:lnTo>
                      <a:pt x="124" y="0"/>
                    </a:lnTo>
                    <a:lnTo>
                      <a:pt x="115" y="2"/>
                    </a:lnTo>
                    <a:lnTo>
                      <a:pt x="108" y="2"/>
                    </a:lnTo>
                    <a:lnTo>
                      <a:pt x="98" y="4"/>
                    </a:lnTo>
                    <a:lnTo>
                      <a:pt x="91" y="4"/>
                    </a:lnTo>
                    <a:lnTo>
                      <a:pt x="81" y="7"/>
                    </a:lnTo>
                    <a:lnTo>
                      <a:pt x="72" y="7"/>
                    </a:lnTo>
                    <a:lnTo>
                      <a:pt x="62" y="9"/>
                    </a:lnTo>
                    <a:lnTo>
                      <a:pt x="55" y="12"/>
                    </a:lnTo>
                    <a:lnTo>
                      <a:pt x="45" y="14"/>
                    </a:lnTo>
                    <a:lnTo>
                      <a:pt x="38" y="14"/>
                    </a:lnTo>
                    <a:lnTo>
                      <a:pt x="28" y="16"/>
                    </a:lnTo>
                    <a:lnTo>
                      <a:pt x="14" y="21"/>
                    </a:lnTo>
                    <a:lnTo>
                      <a:pt x="4" y="23"/>
                    </a:lnTo>
                    <a:lnTo>
                      <a:pt x="2" y="43"/>
                    </a:lnTo>
                    <a:lnTo>
                      <a:pt x="2" y="60"/>
                    </a:lnTo>
                    <a:lnTo>
                      <a:pt x="0" y="7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9" name="Freeform 2265"/>
              <p:cNvSpPr>
                <a:spLocks/>
              </p:cNvSpPr>
              <p:nvPr/>
            </p:nvSpPr>
            <p:spPr bwMode="auto">
              <a:xfrm>
                <a:off x="8868" y="6028"/>
                <a:ext cx="136" cy="159"/>
              </a:xfrm>
              <a:custGeom>
                <a:avLst/>
                <a:gdLst/>
                <a:ahLst/>
                <a:cxnLst>
                  <a:cxn ang="0">
                    <a:pos x="7" y="23"/>
                  </a:cxn>
                  <a:cxn ang="0">
                    <a:pos x="0" y="74"/>
                  </a:cxn>
                  <a:cxn ang="0">
                    <a:pos x="0" y="105"/>
                  </a:cxn>
                  <a:cxn ang="0">
                    <a:pos x="2" y="122"/>
                  </a:cxn>
                  <a:cxn ang="0">
                    <a:pos x="2" y="136"/>
                  </a:cxn>
                  <a:cxn ang="0">
                    <a:pos x="4" y="153"/>
                  </a:cxn>
                  <a:cxn ang="0">
                    <a:pos x="12" y="156"/>
                  </a:cxn>
                  <a:cxn ang="0">
                    <a:pos x="16" y="156"/>
                  </a:cxn>
                  <a:cxn ang="0">
                    <a:pos x="24" y="158"/>
                  </a:cxn>
                  <a:cxn ang="0">
                    <a:pos x="40" y="158"/>
                  </a:cxn>
                  <a:cxn ang="0">
                    <a:pos x="50" y="156"/>
                  </a:cxn>
                  <a:cxn ang="0">
                    <a:pos x="60" y="156"/>
                  </a:cxn>
                  <a:cxn ang="0">
                    <a:pos x="67" y="153"/>
                  </a:cxn>
                  <a:cxn ang="0">
                    <a:pos x="76" y="153"/>
                  </a:cxn>
                  <a:cxn ang="0">
                    <a:pos x="86" y="151"/>
                  </a:cxn>
                  <a:cxn ang="0">
                    <a:pos x="93" y="151"/>
                  </a:cxn>
                  <a:cxn ang="0">
                    <a:pos x="103" y="148"/>
                  </a:cxn>
                  <a:cxn ang="0">
                    <a:pos x="110" y="146"/>
                  </a:cxn>
                  <a:cxn ang="0">
                    <a:pos x="117" y="143"/>
                  </a:cxn>
                  <a:cxn ang="0">
                    <a:pos x="124" y="143"/>
                  </a:cxn>
                  <a:cxn ang="0">
                    <a:pos x="129" y="141"/>
                  </a:cxn>
                  <a:cxn ang="0">
                    <a:pos x="129" y="88"/>
                  </a:cxn>
                  <a:cxn ang="0">
                    <a:pos x="132" y="72"/>
                  </a:cxn>
                  <a:cxn ang="0">
                    <a:pos x="132" y="52"/>
                  </a:cxn>
                  <a:cxn ang="0">
                    <a:pos x="134" y="36"/>
                  </a:cxn>
                  <a:cxn ang="0">
                    <a:pos x="134" y="19"/>
                  </a:cxn>
                  <a:cxn ang="0">
                    <a:pos x="136" y="0"/>
                  </a:cxn>
                  <a:cxn ang="0">
                    <a:pos x="129" y="0"/>
                  </a:cxn>
                  <a:cxn ang="0">
                    <a:pos x="120" y="2"/>
                  </a:cxn>
                  <a:cxn ang="0">
                    <a:pos x="105" y="2"/>
                  </a:cxn>
                  <a:cxn ang="0">
                    <a:pos x="96" y="4"/>
                  </a:cxn>
                  <a:cxn ang="0">
                    <a:pos x="88" y="4"/>
                  </a:cxn>
                  <a:cxn ang="0">
                    <a:pos x="79" y="7"/>
                  </a:cxn>
                  <a:cxn ang="0">
                    <a:pos x="69" y="9"/>
                  </a:cxn>
                  <a:cxn ang="0">
                    <a:pos x="62" y="9"/>
                  </a:cxn>
                  <a:cxn ang="0">
                    <a:pos x="52" y="12"/>
                  </a:cxn>
                  <a:cxn ang="0">
                    <a:pos x="45" y="14"/>
                  </a:cxn>
                  <a:cxn ang="0">
                    <a:pos x="36" y="16"/>
                  </a:cxn>
                  <a:cxn ang="0">
                    <a:pos x="28" y="19"/>
                  </a:cxn>
                  <a:cxn ang="0">
                    <a:pos x="21" y="19"/>
                  </a:cxn>
                  <a:cxn ang="0">
                    <a:pos x="7" y="23"/>
                  </a:cxn>
                </a:cxnLst>
                <a:rect l="0" t="0" r="r" b="b"/>
                <a:pathLst>
                  <a:path w="136" h="159">
                    <a:moveTo>
                      <a:pt x="7" y="23"/>
                    </a:moveTo>
                    <a:lnTo>
                      <a:pt x="0" y="74"/>
                    </a:lnTo>
                    <a:lnTo>
                      <a:pt x="0" y="105"/>
                    </a:lnTo>
                    <a:lnTo>
                      <a:pt x="2" y="122"/>
                    </a:lnTo>
                    <a:lnTo>
                      <a:pt x="2" y="136"/>
                    </a:lnTo>
                    <a:lnTo>
                      <a:pt x="4" y="153"/>
                    </a:lnTo>
                    <a:lnTo>
                      <a:pt x="12" y="156"/>
                    </a:lnTo>
                    <a:lnTo>
                      <a:pt x="16" y="156"/>
                    </a:lnTo>
                    <a:lnTo>
                      <a:pt x="24" y="158"/>
                    </a:lnTo>
                    <a:lnTo>
                      <a:pt x="40" y="158"/>
                    </a:lnTo>
                    <a:lnTo>
                      <a:pt x="50" y="156"/>
                    </a:lnTo>
                    <a:lnTo>
                      <a:pt x="60" y="156"/>
                    </a:lnTo>
                    <a:lnTo>
                      <a:pt x="67" y="153"/>
                    </a:lnTo>
                    <a:lnTo>
                      <a:pt x="76" y="153"/>
                    </a:lnTo>
                    <a:lnTo>
                      <a:pt x="86" y="151"/>
                    </a:lnTo>
                    <a:lnTo>
                      <a:pt x="93" y="151"/>
                    </a:lnTo>
                    <a:lnTo>
                      <a:pt x="103" y="148"/>
                    </a:lnTo>
                    <a:lnTo>
                      <a:pt x="110" y="146"/>
                    </a:lnTo>
                    <a:lnTo>
                      <a:pt x="117" y="143"/>
                    </a:lnTo>
                    <a:lnTo>
                      <a:pt x="124" y="143"/>
                    </a:lnTo>
                    <a:lnTo>
                      <a:pt x="129" y="141"/>
                    </a:lnTo>
                    <a:lnTo>
                      <a:pt x="129" y="88"/>
                    </a:lnTo>
                    <a:lnTo>
                      <a:pt x="132" y="72"/>
                    </a:lnTo>
                    <a:lnTo>
                      <a:pt x="132" y="52"/>
                    </a:lnTo>
                    <a:lnTo>
                      <a:pt x="134" y="36"/>
                    </a:lnTo>
                    <a:lnTo>
                      <a:pt x="134" y="19"/>
                    </a:lnTo>
                    <a:lnTo>
                      <a:pt x="136" y="0"/>
                    </a:lnTo>
                    <a:lnTo>
                      <a:pt x="129" y="0"/>
                    </a:lnTo>
                    <a:lnTo>
                      <a:pt x="120" y="2"/>
                    </a:lnTo>
                    <a:lnTo>
                      <a:pt x="105" y="2"/>
                    </a:lnTo>
                    <a:lnTo>
                      <a:pt x="96" y="4"/>
                    </a:lnTo>
                    <a:lnTo>
                      <a:pt x="88" y="4"/>
                    </a:lnTo>
                    <a:lnTo>
                      <a:pt x="79" y="7"/>
                    </a:lnTo>
                    <a:lnTo>
                      <a:pt x="69" y="9"/>
                    </a:lnTo>
                    <a:lnTo>
                      <a:pt x="62" y="9"/>
                    </a:lnTo>
                    <a:lnTo>
                      <a:pt x="52" y="12"/>
                    </a:lnTo>
                    <a:lnTo>
                      <a:pt x="45" y="14"/>
                    </a:lnTo>
                    <a:lnTo>
                      <a:pt x="36" y="16"/>
                    </a:lnTo>
                    <a:lnTo>
                      <a:pt x="28" y="19"/>
                    </a:lnTo>
                    <a:lnTo>
                      <a:pt x="21" y="19"/>
                    </a:lnTo>
                    <a:lnTo>
                      <a:pt x="7" y="23"/>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0" name="Freeform 2266"/>
              <p:cNvSpPr>
                <a:spLocks/>
              </p:cNvSpPr>
              <p:nvPr/>
            </p:nvSpPr>
            <p:spPr bwMode="auto">
              <a:xfrm>
                <a:off x="8868" y="6028"/>
                <a:ext cx="132" cy="149"/>
              </a:xfrm>
              <a:custGeom>
                <a:avLst/>
                <a:gdLst/>
                <a:ahLst/>
                <a:cxnLst>
                  <a:cxn ang="0">
                    <a:pos x="4" y="40"/>
                  </a:cxn>
                  <a:cxn ang="0">
                    <a:pos x="2" y="55"/>
                  </a:cxn>
                  <a:cxn ang="0">
                    <a:pos x="2" y="72"/>
                  </a:cxn>
                  <a:cxn ang="0">
                    <a:pos x="0" y="86"/>
                  </a:cxn>
                  <a:cxn ang="0">
                    <a:pos x="0" y="100"/>
                  </a:cxn>
                  <a:cxn ang="0">
                    <a:pos x="2" y="117"/>
                  </a:cxn>
                  <a:cxn ang="0">
                    <a:pos x="2" y="132"/>
                  </a:cxn>
                  <a:cxn ang="0">
                    <a:pos x="4" y="146"/>
                  </a:cxn>
                  <a:cxn ang="0">
                    <a:pos x="12" y="148"/>
                  </a:cxn>
                  <a:cxn ang="0">
                    <a:pos x="48" y="148"/>
                  </a:cxn>
                  <a:cxn ang="0">
                    <a:pos x="57" y="146"/>
                  </a:cxn>
                  <a:cxn ang="0">
                    <a:pos x="64" y="146"/>
                  </a:cxn>
                  <a:cxn ang="0">
                    <a:pos x="74" y="143"/>
                  </a:cxn>
                  <a:cxn ang="0">
                    <a:pos x="84" y="143"/>
                  </a:cxn>
                  <a:cxn ang="0">
                    <a:pos x="105" y="136"/>
                  </a:cxn>
                  <a:cxn ang="0">
                    <a:pos x="112" y="136"/>
                  </a:cxn>
                  <a:cxn ang="0">
                    <a:pos x="120" y="134"/>
                  </a:cxn>
                  <a:cxn ang="0">
                    <a:pos x="124" y="132"/>
                  </a:cxn>
                  <a:cxn ang="0">
                    <a:pos x="124" y="83"/>
                  </a:cxn>
                  <a:cxn ang="0">
                    <a:pos x="127" y="67"/>
                  </a:cxn>
                  <a:cxn ang="0">
                    <a:pos x="127" y="50"/>
                  </a:cxn>
                  <a:cxn ang="0">
                    <a:pos x="129" y="36"/>
                  </a:cxn>
                  <a:cxn ang="0">
                    <a:pos x="129" y="19"/>
                  </a:cxn>
                  <a:cxn ang="0">
                    <a:pos x="132" y="0"/>
                  </a:cxn>
                  <a:cxn ang="0">
                    <a:pos x="124" y="2"/>
                  </a:cxn>
                  <a:cxn ang="0">
                    <a:pos x="103" y="2"/>
                  </a:cxn>
                  <a:cxn ang="0">
                    <a:pos x="93" y="4"/>
                  </a:cxn>
                  <a:cxn ang="0">
                    <a:pos x="86" y="7"/>
                  </a:cxn>
                  <a:cxn ang="0">
                    <a:pos x="76" y="7"/>
                  </a:cxn>
                  <a:cxn ang="0">
                    <a:pos x="69" y="9"/>
                  </a:cxn>
                  <a:cxn ang="0">
                    <a:pos x="60" y="12"/>
                  </a:cxn>
                  <a:cxn ang="0">
                    <a:pos x="52" y="12"/>
                  </a:cxn>
                  <a:cxn ang="0">
                    <a:pos x="43" y="14"/>
                  </a:cxn>
                  <a:cxn ang="0">
                    <a:pos x="36" y="16"/>
                  </a:cxn>
                  <a:cxn ang="0">
                    <a:pos x="26" y="19"/>
                  </a:cxn>
                  <a:cxn ang="0">
                    <a:pos x="19" y="19"/>
                  </a:cxn>
                  <a:cxn ang="0">
                    <a:pos x="12" y="21"/>
                  </a:cxn>
                  <a:cxn ang="0">
                    <a:pos x="7" y="23"/>
                  </a:cxn>
                  <a:cxn ang="0">
                    <a:pos x="4" y="40"/>
                  </a:cxn>
                </a:cxnLst>
                <a:rect l="0" t="0" r="r" b="b"/>
                <a:pathLst>
                  <a:path w="132" h="149">
                    <a:moveTo>
                      <a:pt x="4" y="40"/>
                    </a:moveTo>
                    <a:lnTo>
                      <a:pt x="2" y="55"/>
                    </a:lnTo>
                    <a:lnTo>
                      <a:pt x="2" y="72"/>
                    </a:lnTo>
                    <a:lnTo>
                      <a:pt x="0" y="86"/>
                    </a:lnTo>
                    <a:lnTo>
                      <a:pt x="0" y="100"/>
                    </a:lnTo>
                    <a:lnTo>
                      <a:pt x="2" y="117"/>
                    </a:lnTo>
                    <a:lnTo>
                      <a:pt x="2" y="132"/>
                    </a:lnTo>
                    <a:lnTo>
                      <a:pt x="4" y="146"/>
                    </a:lnTo>
                    <a:lnTo>
                      <a:pt x="12" y="148"/>
                    </a:lnTo>
                    <a:lnTo>
                      <a:pt x="48" y="148"/>
                    </a:lnTo>
                    <a:lnTo>
                      <a:pt x="57" y="146"/>
                    </a:lnTo>
                    <a:lnTo>
                      <a:pt x="64" y="146"/>
                    </a:lnTo>
                    <a:lnTo>
                      <a:pt x="74" y="143"/>
                    </a:lnTo>
                    <a:lnTo>
                      <a:pt x="84" y="143"/>
                    </a:lnTo>
                    <a:lnTo>
                      <a:pt x="105" y="136"/>
                    </a:lnTo>
                    <a:lnTo>
                      <a:pt x="112" y="136"/>
                    </a:lnTo>
                    <a:lnTo>
                      <a:pt x="120" y="134"/>
                    </a:lnTo>
                    <a:lnTo>
                      <a:pt x="124" y="132"/>
                    </a:lnTo>
                    <a:lnTo>
                      <a:pt x="124" y="83"/>
                    </a:lnTo>
                    <a:lnTo>
                      <a:pt x="127" y="67"/>
                    </a:lnTo>
                    <a:lnTo>
                      <a:pt x="127" y="50"/>
                    </a:lnTo>
                    <a:lnTo>
                      <a:pt x="129" y="36"/>
                    </a:lnTo>
                    <a:lnTo>
                      <a:pt x="129" y="19"/>
                    </a:lnTo>
                    <a:lnTo>
                      <a:pt x="132" y="0"/>
                    </a:lnTo>
                    <a:lnTo>
                      <a:pt x="124" y="2"/>
                    </a:lnTo>
                    <a:lnTo>
                      <a:pt x="103" y="2"/>
                    </a:lnTo>
                    <a:lnTo>
                      <a:pt x="93" y="4"/>
                    </a:lnTo>
                    <a:lnTo>
                      <a:pt x="86" y="7"/>
                    </a:lnTo>
                    <a:lnTo>
                      <a:pt x="76" y="7"/>
                    </a:lnTo>
                    <a:lnTo>
                      <a:pt x="69" y="9"/>
                    </a:lnTo>
                    <a:lnTo>
                      <a:pt x="60" y="12"/>
                    </a:lnTo>
                    <a:lnTo>
                      <a:pt x="52" y="12"/>
                    </a:lnTo>
                    <a:lnTo>
                      <a:pt x="43" y="14"/>
                    </a:lnTo>
                    <a:lnTo>
                      <a:pt x="36" y="16"/>
                    </a:lnTo>
                    <a:lnTo>
                      <a:pt x="26" y="19"/>
                    </a:lnTo>
                    <a:lnTo>
                      <a:pt x="19" y="19"/>
                    </a:lnTo>
                    <a:lnTo>
                      <a:pt x="12" y="21"/>
                    </a:lnTo>
                    <a:lnTo>
                      <a:pt x="7" y="23"/>
                    </a:lnTo>
                    <a:lnTo>
                      <a:pt x="4"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1" name="Freeform 2267"/>
              <p:cNvSpPr>
                <a:spLocks/>
              </p:cNvSpPr>
              <p:nvPr/>
            </p:nvSpPr>
            <p:spPr bwMode="auto">
              <a:xfrm>
                <a:off x="8870" y="6031"/>
                <a:ext cx="125" cy="139"/>
              </a:xfrm>
              <a:custGeom>
                <a:avLst/>
                <a:gdLst/>
                <a:ahLst/>
                <a:cxnLst>
                  <a:cxn ang="0">
                    <a:pos x="31" y="14"/>
                  </a:cxn>
                  <a:cxn ang="0">
                    <a:pos x="16" y="19"/>
                  </a:cxn>
                  <a:cxn ang="0">
                    <a:pos x="9" y="19"/>
                  </a:cxn>
                  <a:cxn ang="0">
                    <a:pos x="4" y="21"/>
                  </a:cxn>
                  <a:cxn ang="0">
                    <a:pos x="0" y="52"/>
                  </a:cxn>
                  <a:cxn ang="0">
                    <a:pos x="0" y="107"/>
                  </a:cxn>
                  <a:cxn ang="0">
                    <a:pos x="2" y="136"/>
                  </a:cxn>
                  <a:cxn ang="0">
                    <a:pos x="9" y="139"/>
                  </a:cxn>
                  <a:cxn ang="0">
                    <a:pos x="45" y="139"/>
                  </a:cxn>
                  <a:cxn ang="0">
                    <a:pos x="52" y="136"/>
                  </a:cxn>
                  <a:cxn ang="0">
                    <a:pos x="62" y="134"/>
                  </a:cxn>
                  <a:cxn ang="0">
                    <a:pos x="69" y="134"/>
                  </a:cxn>
                  <a:cxn ang="0">
                    <a:pos x="76" y="132"/>
                  </a:cxn>
                  <a:cxn ang="0">
                    <a:pos x="86" y="129"/>
                  </a:cxn>
                  <a:cxn ang="0">
                    <a:pos x="93" y="127"/>
                  </a:cxn>
                  <a:cxn ang="0">
                    <a:pos x="100" y="127"/>
                  </a:cxn>
                  <a:cxn ang="0">
                    <a:pos x="108" y="124"/>
                  </a:cxn>
                  <a:cxn ang="0">
                    <a:pos x="112" y="122"/>
                  </a:cxn>
                  <a:cxn ang="0">
                    <a:pos x="117" y="122"/>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2" y="4"/>
                  </a:cxn>
                  <a:cxn ang="0">
                    <a:pos x="64" y="7"/>
                  </a:cxn>
                  <a:cxn ang="0">
                    <a:pos x="55" y="9"/>
                  </a:cxn>
                  <a:cxn ang="0">
                    <a:pos x="48" y="9"/>
                  </a:cxn>
                  <a:cxn ang="0">
                    <a:pos x="40" y="12"/>
                  </a:cxn>
                  <a:cxn ang="0">
                    <a:pos x="31" y="14"/>
                  </a:cxn>
                </a:cxnLst>
                <a:rect l="0" t="0" r="r" b="b"/>
                <a:pathLst>
                  <a:path w="125" h="139">
                    <a:moveTo>
                      <a:pt x="31" y="14"/>
                    </a:moveTo>
                    <a:lnTo>
                      <a:pt x="16" y="19"/>
                    </a:lnTo>
                    <a:lnTo>
                      <a:pt x="9" y="19"/>
                    </a:lnTo>
                    <a:lnTo>
                      <a:pt x="4" y="21"/>
                    </a:lnTo>
                    <a:lnTo>
                      <a:pt x="0" y="52"/>
                    </a:lnTo>
                    <a:lnTo>
                      <a:pt x="0" y="107"/>
                    </a:lnTo>
                    <a:lnTo>
                      <a:pt x="2" y="136"/>
                    </a:lnTo>
                    <a:lnTo>
                      <a:pt x="9" y="139"/>
                    </a:lnTo>
                    <a:lnTo>
                      <a:pt x="45" y="139"/>
                    </a:lnTo>
                    <a:lnTo>
                      <a:pt x="52" y="136"/>
                    </a:lnTo>
                    <a:lnTo>
                      <a:pt x="62" y="134"/>
                    </a:lnTo>
                    <a:lnTo>
                      <a:pt x="69" y="134"/>
                    </a:lnTo>
                    <a:lnTo>
                      <a:pt x="76" y="132"/>
                    </a:lnTo>
                    <a:lnTo>
                      <a:pt x="86" y="129"/>
                    </a:lnTo>
                    <a:lnTo>
                      <a:pt x="93" y="127"/>
                    </a:lnTo>
                    <a:lnTo>
                      <a:pt x="100" y="127"/>
                    </a:lnTo>
                    <a:lnTo>
                      <a:pt x="108" y="124"/>
                    </a:lnTo>
                    <a:lnTo>
                      <a:pt x="112" y="122"/>
                    </a:lnTo>
                    <a:lnTo>
                      <a:pt x="117" y="122"/>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2" y="4"/>
                    </a:lnTo>
                    <a:lnTo>
                      <a:pt x="64" y="7"/>
                    </a:lnTo>
                    <a:lnTo>
                      <a:pt x="55" y="9"/>
                    </a:lnTo>
                    <a:lnTo>
                      <a:pt x="48" y="9"/>
                    </a:lnTo>
                    <a:lnTo>
                      <a:pt x="40" y="12"/>
                    </a:lnTo>
                    <a:lnTo>
                      <a:pt x="31" y="14"/>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2" name="Freeform 2268"/>
              <p:cNvSpPr>
                <a:spLocks/>
              </p:cNvSpPr>
              <p:nvPr/>
            </p:nvSpPr>
            <p:spPr bwMode="auto">
              <a:xfrm>
                <a:off x="8870" y="6031"/>
                <a:ext cx="120" cy="132"/>
              </a:xfrm>
              <a:custGeom>
                <a:avLst/>
                <a:gdLst/>
                <a:ahLst/>
                <a:cxnLst>
                  <a:cxn ang="0">
                    <a:pos x="103" y="115"/>
                  </a:cxn>
                  <a:cxn ang="0">
                    <a:pos x="110" y="112"/>
                  </a:cxn>
                  <a:cxn ang="0">
                    <a:pos x="115" y="112"/>
                  </a:cxn>
                  <a:cxn ang="0">
                    <a:pos x="115" y="55"/>
                  </a:cxn>
                  <a:cxn ang="0">
                    <a:pos x="117" y="43"/>
                  </a:cxn>
                  <a:cxn ang="0">
                    <a:pos x="117" y="28"/>
                  </a:cxn>
                  <a:cxn ang="0">
                    <a:pos x="120" y="14"/>
                  </a:cxn>
                  <a:cxn ang="0">
                    <a:pos x="120" y="0"/>
                  </a:cxn>
                  <a:cxn ang="0">
                    <a:pos x="108" y="0"/>
                  </a:cxn>
                  <a:cxn ang="0">
                    <a:pos x="100" y="2"/>
                  </a:cxn>
                  <a:cxn ang="0">
                    <a:pos x="86" y="2"/>
                  </a:cxn>
                  <a:cxn ang="0">
                    <a:pos x="79" y="4"/>
                  </a:cxn>
                  <a:cxn ang="0">
                    <a:pos x="69" y="7"/>
                  </a:cxn>
                  <a:cxn ang="0">
                    <a:pos x="62" y="7"/>
                  </a:cxn>
                  <a:cxn ang="0">
                    <a:pos x="55" y="9"/>
                  </a:cxn>
                  <a:cxn ang="0">
                    <a:pos x="45" y="12"/>
                  </a:cxn>
                  <a:cxn ang="0">
                    <a:pos x="38" y="12"/>
                  </a:cxn>
                  <a:cxn ang="0">
                    <a:pos x="9" y="21"/>
                  </a:cxn>
                  <a:cxn ang="0">
                    <a:pos x="4" y="21"/>
                  </a:cxn>
                  <a:cxn ang="0">
                    <a:pos x="0" y="50"/>
                  </a:cxn>
                  <a:cxn ang="0">
                    <a:pos x="0" y="103"/>
                  </a:cxn>
                  <a:cxn ang="0">
                    <a:pos x="4" y="129"/>
                  </a:cxn>
                  <a:cxn ang="0">
                    <a:pos x="9" y="132"/>
                  </a:cxn>
                  <a:cxn ang="0">
                    <a:pos x="36" y="132"/>
                  </a:cxn>
                  <a:cxn ang="0">
                    <a:pos x="43" y="129"/>
                  </a:cxn>
                  <a:cxn ang="0">
                    <a:pos x="50" y="129"/>
                  </a:cxn>
                  <a:cxn ang="0">
                    <a:pos x="60" y="127"/>
                  </a:cxn>
                  <a:cxn ang="0">
                    <a:pos x="67" y="124"/>
                  </a:cxn>
                  <a:cxn ang="0">
                    <a:pos x="74" y="122"/>
                  </a:cxn>
                  <a:cxn ang="0">
                    <a:pos x="81" y="122"/>
                  </a:cxn>
                  <a:cxn ang="0">
                    <a:pos x="103" y="115"/>
                  </a:cxn>
                </a:cxnLst>
                <a:rect l="0" t="0" r="r" b="b"/>
                <a:pathLst>
                  <a:path w="120" h="132">
                    <a:moveTo>
                      <a:pt x="103" y="115"/>
                    </a:moveTo>
                    <a:lnTo>
                      <a:pt x="110" y="112"/>
                    </a:lnTo>
                    <a:lnTo>
                      <a:pt x="115" y="112"/>
                    </a:lnTo>
                    <a:lnTo>
                      <a:pt x="115" y="55"/>
                    </a:lnTo>
                    <a:lnTo>
                      <a:pt x="117" y="43"/>
                    </a:lnTo>
                    <a:lnTo>
                      <a:pt x="117" y="28"/>
                    </a:lnTo>
                    <a:lnTo>
                      <a:pt x="120" y="14"/>
                    </a:lnTo>
                    <a:lnTo>
                      <a:pt x="120" y="0"/>
                    </a:lnTo>
                    <a:lnTo>
                      <a:pt x="108" y="0"/>
                    </a:lnTo>
                    <a:lnTo>
                      <a:pt x="100" y="2"/>
                    </a:lnTo>
                    <a:lnTo>
                      <a:pt x="86" y="2"/>
                    </a:lnTo>
                    <a:lnTo>
                      <a:pt x="79" y="4"/>
                    </a:lnTo>
                    <a:lnTo>
                      <a:pt x="69" y="7"/>
                    </a:lnTo>
                    <a:lnTo>
                      <a:pt x="62" y="7"/>
                    </a:lnTo>
                    <a:lnTo>
                      <a:pt x="55" y="9"/>
                    </a:lnTo>
                    <a:lnTo>
                      <a:pt x="45" y="12"/>
                    </a:lnTo>
                    <a:lnTo>
                      <a:pt x="38" y="12"/>
                    </a:lnTo>
                    <a:lnTo>
                      <a:pt x="9" y="21"/>
                    </a:lnTo>
                    <a:lnTo>
                      <a:pt x="4" y="21"/>
                    </a:lnTo>
                    <a:lnTo>
                      <a:pt x="0" y="50"/>
                    </a:lnTo>
                    <a:lnTo>
                      <a:pt x="0" y="103"/>
                    </a:lnTo>
                    <a:lnTo>
                      <a:pt x="4" y="129"/>
                    </a:lnTo>
                    <a:lnTo>
                      <a:pt x="9" y="132"/>
                    </a:lnTo>
                    <a:lnTo>
                      <a:pt x="36" y="132"/>
                    </a:lnTo>
                    <a:lnTo>
                      <a:pt x="43" y="129"/>
                    </a:lnTo>
                    <a:lnTo>
                      <a:pt x="50" y="129"/>
                    </a:lnTo>
                    <a:lnTo>
                      <a:pt x="60" y="127"/>
                    </a:lnTo>
                    <a:lnTo>
                      <a:pt x="67" y="124"/>
                    </a:lnTo>
                    <a:lnTo>
                      <a:pt x="74" y="122"/>
                    </a:lnTo>
                    <a:lnTo>
                      <a:pt x="81" y="122"/>
                    </a:lnTo>
                    <a:lnTo>
                      <a:pt x="103" y="115"/>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3" name="Freeform 2269"/>
              <p:cNvSpPr>
                <a:spLocks/>
              </p:cNvSpPr>
              <p:nvPr/>
            </p:nvSpPr>
            <p:spPr bwMode="auto">
              <a:xfrm>
                <a:off x="8870" y="6031"/>
                <a:ext cx="118" cy="125"/>
              </a:xfrm>
              <a:custGeom>
                <a:avLst/>
                <a:gdLst/>
                <a:ahLst/>
                <a:cxnLst>
                  <a:cxn ang="0">
                    <a:pos x="21" y="16"/>
                  </a:cxn>
                  <a:cxn ang="0">
                    <a:pos x="16" y="19"/>
                  </a:cxn>
                  <a:cxn ang="0">
                    <a:pos x="9" y="21"/>
                  </a:cxn>
                  <a:cxn ang="0">
                    <a:pos x="4" y="23"/>
                  </a:cxn>
                  <a:cxn ang="0">
                    <a:pos x="2" y="47"/>
                  </a:cxn>
                  <a:cxn ang="0">
                    <a:pos x="0" y="74"/>
                  </a:cxn>
                  <a:cxn ang="0">
                    <a:pos x="0" y="98"/>
                  </a:cxn>
                  <a:cxn ang="0">
                    <a:pos x="4" y="122"/>
                  </a:cxn>
                  <a:cxn ang="0">
                    <a:pos x="9" y="124"/>
                  </a:cxn>
                  <a:cxn ang="0">
                    <a:pos x="26" y="124"/>
                  </a:cxn>
                  <a:cxn ang="0">
                    <a:pos x="33" y="122"/>
                  </a:cxn>
                  <a:cxn ang="0">
                    <a:pos x="40" y="122"/>
                  </a:cxn>
                  <a:cxn ang="0">
                    <a:pos x="50" y="120"/>
                  </a:cxn>
                  <a:cxn ang="0">
                    <a:pos x="57" y="117"/>
                  </a:cxn>
                  <a:cxn ang="0">
                    <a:pos x="64" y="117"/>
                  </a:cxn>
                  <a:cxn ang="0">
                    <a:pos x="72" y="115"/>
                  </a:cxn>
                  <a:cxn ang="0">
                    <a:pos x="79" y="112"/>
                  </a:cxn>
                  <a:cxn ang="0">
                    <a:pos x="93" y="107"/>
                  </a:cxn>
                  <a:cxn ang="0">
                    <a:pos x="98" y="105"/>
                  </a:cxn>
                  <a:cxn ang="0">
                    <a:pos x="105" y="105"/>
                  </a:cxn>
                  <a:cxn ang="0">
                    <a:pos x="110" y="103"/>
                  </a:cxn>
                  <a:cxn ang="0">
                    <a:pos x="110" y="64"/>
                  </a:cxn>
                  <a:cxn ang="0">
                    <a:pos x="112" y="52"/>
                  </a:cxn>
                  <a:cxn ang="0">
                    <a:pos x="112" y="40"/>
                  </a:cxn>
                  <a:cxn ang="0">
                    <a:pos x="115" y="26"/>
                  </a:cxn>
                  <a:cxn ang="0">
                    <a:pos x="115" y="14"/>
                  </a:cxn>
                  <a:cxn ang="0">
                    <a:pos x="117" y="0"/>
                  </a:cxn>
                  <a:cxn ang="0">
                    <a:pos x="105" y="0"/>
                  </a:cxn>
                  <a:cxn ang="0">
                    <a:pos x="98" y="2"/>
                  </a:cxn>
                  <a:cxn ang="0">
                    <a:pos x="91" y="2"/>
                  </a:cxn>
                  <a:cxn ang="0">
                    <a:pos x="84" y="4"/>
                  </a:cxn>
                  <a:cxn ang="0">
                    <a:pos x="76" y="4"/>
                  </a:cxn>
                  <a:cxn ang="0">
                    <a:pos x="67" y="7"/>
                  </a:cxn>
                  <a:cxn ang="0">
                    <a:pos x="60" y="7"/>
                  </a:cxn>
                  <a:cxn ang="0">
                    <a:pos x="45" y="12"/>
                  </a:cxn>
                  <a:cxn ang="0">
                    <a:pos x="36" y="14"/>
                  </a:cxn>
                  <a:cxn ang="0">
                    <a:pos x="28" y="14"/>
                  </a:cxn>
                  <a:cxn ang="0">
                    <a:pos x="21" y="16"/>
                  </a:cxn>
                </a:cxnLst>
                <a:rect l="0" t="0" r="r" b="b"/>
                <a:pathLst>
                  <a:path w="118" h="125">
                    <a:moveTo>
                      <a:pt x="21" y="16"/>
                    </a:moveTo>
                    <a:lnTo>
                      <a:pt x="16" y="19"/>
                    </a:lnTo>
                    <a:lnTo>
                      <a:pt x="9" y="21"/>
                    </a:lnTo>
                    <a:lnTo>
                      <a:pt x="4" y="23"/>
                    </a:lnTo>
                    <a:lnTo>
                      <a:pt x="2" y="47"/>
                    </a:lnTo>
                    <a:lnTo>
                      <a:pt x="0" y="74"/>
                    </a:lnTo>
                    <a:lnTo>
                      <a:pt x="0" y="98"/>
                    </a:lnTo>
                    <a:lnTo>
                      <a:pt x="4" y="122"/>
                    </a:lnTo>
                    <a:lnTo>
                      <a:pt x="9" y="124"/>
                    </a:lnTo>
                    <a:lnTo>
                      <a:pt x="26" y="124"/>
                    </a:lnTo>
                    <a:lnTo>
                      <a:pt x="33" y="122"/>
                    </a:lnTo>
                    <a:lnTo>
                      <a:pt x="40" y="122"/>
                    </a:lnTo>
                    <a:lnTo>
                      <a:pt x="50" y="120"/>
                    </a:lnTo>
                    <a:lnTo>
                      <a:pt x="57" y="117"/>
                    </a:lnTo>
                    <a:lnTo>
                      <a:pt x="64" y="117"/>
                    </a:lnTo>
                    <a:lnTo>
                      <a:pt x="72" y="115"/>
                    </a:lnTo>
                    <a:lnTo>
                      <a:pt x="79" y="112"/>
                    </a:lnTo>
                    <a:lnTo>
                      <a:pt x="93" y="107"/>
                    </a:lnTo>
                    <a:lnTo>
                      <a:pt x="98" y="105"/>
                    </a:lnTo>
                    <a:lnTo>
                      <a:pt x="105" y="105"/>
                    </a:lnTo>
                    <a:lnTo>
                      <a:pt x="110" y="103"/>
                    </a:lnTo>
                    <a:lnTo>
                      <a:pt x="110" y="64"/>
                    </a:lnTo>
                    <a:lnTo>
                      <a:pt x="112" y="52"/>
                    </a:lnTo>
                    <a:lnTo>
                      <a:pt x="112" y="40"/>
                    </a:lnTo>
                    <a:lnTo>
                      <a:pt x="115" y="26"/>
                    </a:lnTo>
                    <a:lnTo>
                      <a:pt x="115" y="14"/>
                    </a:lnTo>
                    <a:lnTo>
                      <a:pt x="117" y="0"/>
                    </a:lnTo>
                    <a:lnTo>
                      <a:pt x="105" y="0"/>
                    </a:lnTo>
                    <a:lnTo>
                      <a:pt x="98" y="2"/>
                    </a:lnTo>
                    <a:lnTo>
                      <a:pt x="91" y="2"/>
                    </a:lnTo>
                    <a:lnTo>
                      <a:pt x="84" y="4"/>
                    </a:lnTo>
                    <a:lnTo>
                      <a:pt x="76" y="4"/>
                    </a:lnTo>
                    <a:lnTo>
                      <a:pt x="67" y="7"/>
                    </a:lnTo>
                    <a:lnTo>
                      <a:pt x="60" y="7"/>
                    </a:lnTo>
                    <a:lnTo>
                      <a:pt x="45" y="12"/>
                    </a:lnTo>
                    <a:lnTo>
                      <a:pt x="36" y="14"/>
                    </a:lnTo>
                    <a:lnTo>
                      <a:pt x="28" y="14"/>
                    </a:lnTo>
                    <a:lnTo>
                      <a:pt x="21" y="16"/>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4" name="Freeform 2270"/>
              <p:cNvSpPr>
                <a:spLocks/>
              </p:cNvSpPr>
              <p:nvPr/>
            </p:nvSpPr>
            <p:spPr bwMode="auto">
              <a:xfrm>
                <a:off x="8870" y="6031"/>
                <a:ext cx="113" cy="117"/>
              </a:xfrm>
              <a:custGeom>
                <a:avLst/>
                <a:gdLst/>
                <a:ahLst/>
                <a:cxnLst>
                  <a:cxn ang="0">
                    <a:pos x="21" y="16"/>
                  </a:cxn>
                  <a:cxn ang="0">
                    <a:pos x="16" y="19"/>
                  </a:cxn>
                  <a:cxn ang="0">
                    <a:pos x="9" y="21"/>
                  </a:cxn>
                  <a:cxn ang="0">
                    <a:pos x="4" y="23"/>
                  </a:cxn>
                  <a:cxn ang="0">
                    <a:pos x="2" y="47"/>
                  </a:cxn>
                  <a:cxn ang="0">
                    <a:pos x="0" y="69"/>
                  </a:cxn>
                  <a:cxn ang="0">
                    <a:pos x="2" y="91"/>
                  </a:cxn>
                  <a:cxn ang="0">
                    <a:pos x="4" y="115"/>
                  </a:cxn>
                  <a:cxn ang="0">
                    <a:pos x="9" y="117"/>
                  </a:cxn>
                  <a:cxn ang="0">
                    <a:pos x="26" y="117"/>
                  </a:cxn>
                  <a:cxn ang="0">
                    <a:pos x="33" y="115"/>
                  </a:cxn>
                  <a:cxn ang="0">
                    <a:pos x="40" y="112"/>
                  </a:cxn>
                  <a:cxn ang="0">
                    <a:pos x="48" y="112"/>
                  </a:cxn>
                  <a:cxn ang="0">
                    <a:pos x="84" y="100"/>
                  </a:cxn>
                  <a:cxn ang="0">
                    <a:pos x="88" y="100"/>
                  </a:cxn>
                  <a:cxn ang="0">
                    <a:pos x="96" y="98"/>
                  </a:cxn>
                  <a:cxn ang="0">
                    <a:pos x="100" y="96"/>
                  </a:cxn>
                  <a:cxn ang="0">
                    <a:pos x="105" y="93"/>
                  </a:cxn>
                  <a:cxn ang="0">
                    <a:pos x="105" y="57"/>
                  </a:cxn>
                  <a:cxn ang="0">
                    <a:pos x="108" y="47"/>
                  </a:cxn>
                  <a:cxn ang="0">
                    <a:pos x="110" y="36"/>
                  </a:cxn>
                  <a:cxn ang="0">
                    <a:pos x="110" y="26"/>
                  </a:cxn>
                  <a:cxn ang="0">
                    <a:pos x="112" y="14"/>
                  </a:cxn>
                  <a:cxn ang="0">
                    <a:pos x="112" y="0"/>
                  </a:cxn>
                  <a:cxn ang="0">
                    <a:pos x="108" y="0"/>
                  </a:cxn>
                  <a:cxn ang="0">
                    <a:pos x="100" y="2"/>
                  </a:cxn>
                  <a:cxn ang="0">
                    <a:pos x="88" y="2"/>
                  </a:cxn>
                  <a:cxn ang="0">
                    <a:pos x="81" y="4"/>
                  </a:cxn>
                  <a:cxn ang="0">
                    <a:pos x="74" y="4"/>
                  </a:cxn>
                  <a:cxn ang="0">
                    <a:pos x="67" y="7"/>
                  </a:cxn>
                  <a:cxn ang="0">
                    <a:pos x="57" y="9"/>
                  </a:cxn>
                  <a:cxn ang="0">
                    <a:pos x="50" y="9"/>
                  </a:cxn>
                  <a:cxn ang="0">
                    <a:pos x="28" y="16"/>
                  </a:cxn>
                  <a:cxn ang="0">
                    <a:pos x="21" y="16"/>
                  </a:cxn>
                </a:cxnLst>
                <a:rect l="0" t="0" r="r" b="b"/>
                <a:pathLst>
                  <a:path w="113" h="117">
                    <a:moveTo>
                      <a:pt x="21" y="16"/>
                    </a:moveTo>
                    <a:lnTo>
                      <a:pt x="16" y="19"/>
                    </a:lnTo>
                    <a:lnTo>
                      <a:pt x="9" y="21"/>
                    </a:lnTo>
                    <a:lnTo>
                      <a:pt x="4" y="23"/>
                    </a:lnTo>
                    <a:lnTo>
                      <a:pt x="2" y="47"/>
                    </a:lnTo>
                    <a:lnTo>
                      <a:pt x="0" y="69"/>
                    </a:lnTo>
                    <a:lnTo>
                      <a:pt x="2" y="91"/>
                    </a:lnTo>
                    <a:lnTo>
                      <a:pt x="4" y="115"/>
                    </a:lnTo>
                    <a:lnTo>
                      <a:pt x="9" y="117"/>
                    </a:lnTo>
                    <a:lnTo>
                      <a:pt x="26" y="117"/>
                    </a:lnTo>
                    <a:lnTo>
                      <a:pt x="33" y="115"/>
                    </a:lnTo>
                    <a:lnTo>
                      <a:pt x="40" y="112"/>
                    </a:lnTo>
                    <a:lnTo>
                      <a:pt x="48" y="112"/>
                    </a:lnTo>
                    <a:lnTo>
                      <a:pt x="84" y="100"/>
                    </a:lnTo>
                    <a:lnTo>
                      <a:pt x="88" y="100"/>
                    </a:lnTo>
                    <a:lnTo>
                      <a:pt x="96" y="98"/>
                    </a:lnTo>
                    <a:lnTo>
                      <a:pt x="100" y="96"/>
                    </a:lnTo>
                    <a:lnTo>
                      <a:pt x="105" y="93"/>
                    </a:lnTo>
                    <a:lnTo>
                      <a:pt x="105" y="57"/>
                    </a:lnTo>
                    <a:lnTo>
                      <a:pt x="108" y="47"/>
                    </a:lnTo>
                    <a:lnTo>
                      <a:pt x="110" y="36"/>
                    </a:lnTo>
                    <a:lnTo>
                      <a:pt x="110" y="26"/>
                    </a:lnTo>
                    <a:lnTo>
                      <a:pt x="112" y="14"/>
                    </a:lnTo>
                    <a:lnTo>
                      <a:pt x="112" y="0"/>
                    </a:lnTo>
                    <a:lnTo>
                      <a:pt x="108" y="0"/>
                    </a:lnTo>
                    <a:lnTo>
                      <a:pt x="100" y="2"/>
                    </a:lnTo>
                    <a:lnTo>
                      <a:pt x="88" y="2"/>
                    </a:lnTo>
                    <a:lnTo>
                      <a:pt x="81" y="4"/>
                    </a:lnTo>
                    <a:lnTo>
                      <a:pt x="74" y="4"/>
                    </a:lnTo>
                    <a:lnTo>
                      <a:pt x="67" y="7"/>
                    </a:lnTo>
                    <a:lnTo>
                      <a:pt x="57" y="9"/>
                    </a:lnTo>
                    <a:lnTo>
                      <a:pt x="50" y="9"/>
                    </a:lnTo>
                    <a:lnTo>
                      <a:pt x="28" y="16"/>
                    </a:lnTo>
                    <a:lnTo>
                      <a:pt x="21" y="16"/>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5" name="Freeform 2271"/>
              <p:cNvSpPr>
                <a:spLocks/>
              </p:cNvSpPr>
              <p:nvPr/>
            </p:nvSpPr>
            <p:spPr bwMode="auto">
              <a:xfrm>
                <a:off x="8875" y="6043"/>
                <a:ext cx="165"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5"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6" name="Freeform 2272"/>
              <p:cNvSpPr>
                <a:spLocks/>
              </p:cNvSpPr>
              <p:nvPr/>
            </p:nvSpPr>
            <p:spPr bwMode="auto">
              <a:xfrm>
                <a:off x="8880" y="6052"/>
                <a:ext cx="144" cy="171"/>
              </a:xfrm>
              <a:custGeom>
                <a:avLst/>
                <a:gdLst/>
                <a:ahLst/>
                <a:cxnLst>
                  <a:cxn ang="0">
                    <a:pos x="0" y="52"/>
                  </a:cxn>
                  <a:cxn ang="0">
                    <a:pos x="0" y="127"/>
                  </a:cxn>
                  <a:cxn ang="0">
                    <a:pos x="2" y="146"/>
                  </a:cxn>
                  <a:cxn ang="0">
                    <a:pos x="4" y="168"/>
                  </a:cxn>
                  <a:cxn ang="0">
                    <a:pos x="12" y="170"/>
                  </a:cxn>
                  <a:cxn ang="0">
                    <a:pos x="127" y="170"/>
                  </a:cxn>
                  <a:cxn ang="0">
                    <a:pos x="134" y="168"/>
                  </a:cxn>
                  <a:cxn ang="0">
                    <a:pos x="143" y="168"/>
                  </a:cxn>
                  <a:cxn ang="0">
                    <a:pos x="143" y="0"/>
                  </a:cxn>
                  <a:cxn ang="0">
                    <a:pos x="117" y="0"/>
                  </a:cxn>
                  <a:cxn ang="0">
                    <a:pos x="107" y="2"/>
                  </a:cxn>
                  <a:cxn ang="0">
                    <a:pos x="100" y="2"/>
                  </a:cxn>
                  <a:cxn ang="0">
                    <a:pos x="91" y="4"/>
                  </a:cxn>
                  <a:cxn ang="0">
                    <a:pos x="74" y="4"/>
                  </a:cxn>
                  <a:cxn ang="0">
                    <a:pos x="64" y="7"/>
                  </a:cxn>
                  <a:cxn ang="0">
                    <a:pos x="55" y="7"/>
                  </a:cxn>
                  <a:cxn ang="0">
                    <a:pos x="47" y="9"/>
                  </a:cxn>
                  <a:cxn ang="0">
                    <a:pos x="38" y="12"/>
                  </a:cxn>
                  <a:cxn ang="0">
                    <a:pos x="28" y="12"/>
                  </a:cxn>
                  <a:cxn ang="0">
                    <a:pos x="21" y="14"/>
                  </a:cxn>
                  <a:cxn ang="0">
                    <a:pos x="12" y="16"/>
                  </a:cxn>
                  <a:cxn ang="0">
                    <a:pos x="4" y="16"/>
                  </a:cxn>
                  <a:cxn ang="0">
                    <a:pos x="2" y="33"/>
                  </a:cxn>
                  <a:cxn ang="0">
                    <a:pos x="0" y="52"/>
                  </a:cxn>
                </a:cxnLst>
                <a:rect l="0" t="0" r="r" b="b"/>
                <a:pathLst>
                  <a:path w="144" h="171">
                    <a:moveTo>
                      <a:pt x="0" y="52"/>
                    </a:moveTo>
                    <a:lnTo>
                      <a:pt x="0" y="127"/>
                    </a:lnTo>
                    <a:lnTo>
                      <a:pt x="2" y="146"/>
                    </a:lnTo>
                    <a:lnTo>
                      <a:pt x="4" y="168"/>
                    </a:lnTo>
                    <a:lnTo>
                      <a:pt x="12" y="170"/>
                    </a:lnTo>
                    <a:lnTo>
                      <a:pt x="127" y="170"/>
                    </a:lnTo>
                    <a:lnTo>
                      <a:pt x="134" y="168"/>
                    </a:lnTo>
                    <a:lnTo>
                      <a:pt x="143" y="168"/>
                    </a:lnTo>
                    <a:lnTo>
                      <a:pt x="143" y="0"/>
                    </a:lnTo>
                    <a:lnTo>
                      <a:pt x="117" y="0"/>
                    </a:lnTo>
                    <a:lnTo>
                      <a:pt x="107" y="2"/>
                    </a:lnTo>
                    <a:lnTo>
                      <a:pt x="100" y="2"/>
                    </a:lnTo>
                    <a:lnTo>
                      <a:pt x="91" y="4"/>
                    </a:lnTo>
                    <a:lnTo>
                      <a:pt x="74" y="4"/>
                    </a:lnTo>
                    <a:lnTo>
                      <a:pt x="64" y="7"/>
                    </a:lnTo>
                    <a:lnTo>
                      <a:pt x="55" y="7"/>
                    </a:lnTo>
                    <a:lnTo>
                      <a:pt x="47" y="9"/>
                    </a:lnTo>
                    <a:lnTo>
                      <a:pt x="38" y="12"/>
                    </a:lnTo>
                    <a:lnTo>
                      <a:pt x="28" y="12"/>
                    </a:lnTo>
                    <a:lnTo>
                      <a:pt x="21" y="14"/>
                    </a:lnTo>
                    <a:lnTo>
                      <a:pt x="12" y="16"/>
                    </a:lnTo>
                    <a:lnTo>
                      <a:pt x="4" y="16"/>
                    </a:lnTo>
                    <a:lnTo>
                      <a:pt x="2" y="33"/>
                    </a:lnTo>
                    <a:lnTo>
                      <a:pt x="0" y="52"/>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7" name="Freeform 2273"/>
              <p:cNvSpPr>
                <a:spLocks/>
              </p:cNvSpPr>
              <p:nvPr/>
            </p:nvSpPr>
            <p:spPr bwMode="auto">
              <a:xfrm>
                <a:off x="8880" y="6055"/>
                <a:ext cx="139" cy="165"/>
              </a:xfrm>
              <a:custGeom>
                <a:avLst/>
                <a:gdLst/>
                <a:ahLst/>
                <a:cxnLst>
                  <a:cxn ang="0">
                    <a:pos x="40" y="163"/>
                  </a:cxn>
                  <a:cxn ang="0">
                    <a:pos x="47" y="165"/>
                  </a:cxn>
                  <a:cxn ang="0">
                    <a:pos x="98" y="165"/>
                  </a:cxn>
                  <a:cxn ang="0">
                    <a:pos x="107" y="163"/>
                  </a:cxn>
                  <a:cxn ang="0">
                    <a:pos x="124" y="163"/>
                  </a:cxn>
                  <a:cxn ang="0">
                    <a:pos x="132" y="160"/>
                  </a:cxn>
                  <a:cxn ang="0">
                    <a:pos x="139" y="160"/>
                  </a:cxn>
                  <a:cxn ang="0">
                    <a:pos x="139" y="0"/>
                  </a:cxn>
                  <a:cxn ang="0">
                    <a:pos x="132" y="2"/>
                  </a:cxn>
                  <a:cxn ang="0">
                    <a:pos x="98" y="2"/>
                  </a:cxn>
                  <a:cxn ang="0">
                    <a:pos x="88" y="4"/>
                  </a:cxn>
                  <a:cxn ang="0">
                    <a:pos x="72" y="4"/>
                  </a:cxn>
                  <a:cxn ang="0">
                    <a:pos x="64" y="7"/>
                  </a:cxn>
                  <a:cxn ang="0">
                    <a:pos x="55" y="7"/>
                  </a:cxn>
                  <a:cxn ang="0">
                    <a:pos x="47" y="9"/>
                  </a:cxn>
                  <a:cxn ang="0">
                    <a:pos x="38" y="12"/>
                  </a:cxn>
                  <a:cxn ang="0">
                    <a:pos x="31" y="12"/>
                  </a:cxn>
                  <a:cxn ang="0">
                    <a:pos x="23" y="14"/>
                  </a:cxn>
                  <a:cxn ang="0">
                    <a:pos x="14" y="16"/>
                  </a:cxn>
                  <a:cxn ang="0">
                    <a:pos x="7" y="16"/>
                  </a:cxn>
                  <a:cxn ang="0">
                    <a:pos x="2" y="50"/>
                  </a:cxn>
                  <a:cxn ang="0">
                    <a:pos x="2" y="67"/>
                  </a:cxn>
                  <a:cxn ang="0">
                    <a:pos x="0" y="83"/>
                  </a:cxn>
                  <a:cxn ang="0">
                    <a:pos x="0" y="103"/>
                  </a:cxn>
                  <a:cxn ang="0">
                    <a:pos x="2" y="122"/>
                  </a:cxn>
                  <a:cxn ang="0">
                    <a:pos x="2" y="141"/>
                  </a:cxn>
                  <a:cxn ang="0">
                    <a:pos x="7" y="160"/>
                  </a:cxn>
                  <a:cxn ang="0">
                    <a:pos x="14" y="163"/>
                  </a:cxn>
                  <a:cxn ang="0">
                    <a:pos x="40" y="163"/>
                  </a:cxn>
                </a:cxnLst>
                <a:rect l="0" t="0" r="r" b="b"/>
                <a:pathLst>
                  <a:path w="139" h="165">
                    <a:moveTo>
                      <a:pt x="40" y="163"/>
                    </a:moveTo>
                    <a:lnTo>
                      <a:pt x="47" y="165"/>
                    </a:lnTo>
                    <a:lnTo>
                      <a:pt x="98" y="165"/>
                    </a:lnTo>
                    <a:lnTo>
                      <a:pt x="107" y="163"/>
                    </a:lnTo>
                    <a:lnTo>
                      <a:pt x="124" y="163"/>
                    </a:lnTo>
                    <a:lnTo>
                      <a:pt x="132" y="160"/>
                    </a:lnTo>
                    <a:lnTo>
                      <a:pt x="139" y="160"/>
                    </a:lnTo>
                    <a:lnTo>
                      <a:pt x="139" y="0"/>
                    </a:lnTo>
                    <a:lnTo>
                      <a:pt x="132" y="2"/>
                    </a:lnTo>
                    <a:lnTo>
                      <a:pt x="98" y="2"/>
                    </a:lnTo>
                    <a:lnTo>
                      <a:pt x="88" y="4"/>
                    </a:lnTo>
                    <a:lnTo>
                      <a:pt x="72" y="4"/>
                    </a:lnTo>
                    <a:lnTo>
                      <a:pt x="64" y="7"/>
                    </a:lnTo>
                    <a:lnTo>
                      <a:pt x="55" y="7"/>
                    </a:lnTo>
                    <a:lnTo>
                      <a:pt x="47" y="9"/>
                    </a:lnTo>
                    <a:lnTo>
                      <a:pt x="38" y="12"/>
                    </a:lnTo>
                    <a:lnTo>
                      <a:pt x="31" y="12"/>
                    </a:lnTo>
                    <a:lnTo>
                      <a:pt x="23" y="14"/>
                    </a:lnTo>
                    <a:lnTo>
                      <a:pt x="14" y="16"/>
                    </a:lnTo>
                    <a:lnTo>
                      <a:pt x="7" y="16"/>
                    </a:lnTo>
                    <a:lnTo>
                      <a:pt x="2" y="50"/>
                    </a:lnTo>
                    <a:lnTo>
                      <a:pt x="2" y="67"/>
                    </a:lnTo>
                    <a:lnTo>
                      <a:pt x="0" y="83"/>
                    </a:lnTo>
                    <a:lnTo>
                      <a:pt x="0" y="103"/>
                    </a:lnTo>
                    <a:lnTo>
                      <a:pt x="2" y="122"/>
                    </a:lnTo>
                    <a:lnTo>
                      <a:pt x="2" y="141"/>
                    </a:lnTo>
                    <a:lnTo>
                      <a:pt x="7" y="160"/>
                    </a:lnTo>
                    <a:lnTo>
                      <a:pt x="14" y="163"/>
                    </a:lnTo>
                    <a:lnTo>
                      <a:pt x="40" y="163"/>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8" name="Freeform 2274"/>
              <p:cNvSpPr>
                <a:spLocks/>
              </p:cNvSpPr>
              <p:nvPr/>
            </p:nvSpPr>
            <p:spPr bwMode="auto">
              <a:xfrm>
                <a:off x="8882" y="6060"/>
                <a:ext cx="134" cy="156"/>
              </a:xfrm>
              <a:custGeom>
                <a:avLst/>
                <a:gdLst/>
                <a:ahLst/>
                <a:cxnLst>
                  <a:cxn ang="0">
                    <a:pos x="2" y="112"/>
                  </a:cxn>
                  <a:cxn ang="0">
                    <a:pos x="4" y="132"/>
                  </a:cxn>
                  <a:cxn ang="0">
                    <a:pos x="7" y="153"/>
                  </a:cxn>
                  <a:cxn ang="0">
                    <a:pos x="21" y="153"/>
                  </a:cxn>
                  <a:cxn ang="0">
                    <a:pos x="31" y="156"/>
                  </a:cxn>
                  <a:cxn ang="0">
                    <a:pos x="110" y="156"/>
                  </a:cxn>
                  <a:cxn ang="0">
                    <a:pos x="117" y="153"/>
                  </a:cxn>
                  <a:cxn ang="0">
                    <a:pos x="124" y="153"/>
                  </a:cxn>
                  <a:cxn ang="0">
                    <a:pos x="134" y="151"/>
                  </a:cxn>
                  <a:cxn ang="0">
                    <a:pos x="134" y="0"/>
                  </a:cxn>
                  <a:cxn ang="0">
                    <a:pos x="100" y="0"/>
                  </a:cxn>
                  <a:cxn ang="0">
                    <a:pos x="93" y="2"/>
                  </a:cxn>
                  <a:cxn ang="0">
                    <a:pos x="69" y="2"/>
                  </a:cxn>
                  <a:cxn ang="0">
                    <a:pos x="62" y="4"/>
                  </a:cxn>
                  <a:cxn ang="0">
                    <a:pos x="52" y="4"/>
                  </a:cxn>
                  <a:cxn ang="0">
                    <a:pos x="45" y="7"/>
                  </a:cxn>
                  <a:cxn ang="0">
                    <a:pos x="38" y="7"/>
                  </a:cxn>
                  <a:cxn ang="0">
                    <a:pos x="31" y="9"/>
                  </a:cxn>
                  <a:cxn ang="0">
                    <a:pos x="21" y="12"/>
                  </a:cxn>
                  <a:cxn ang="0">
                    <a:pos x="7" y="16"/>
                  </a:cxn>
                  <a:cxn ang="0">
                    <a:pos x="4" y="31"/>
                  </a:cxn>
                  <a:cxn ang="0">
                    <a:pos x="2" y="47"/>
                  </a:cxn>
                  <a:cxn ang="0">
                    <a:pos x="2" y="62"/>
                  </a:cxn>
                  <a:cxn ang="0">
                    <a:pos x="0" y="79"/>
                  </a:cxn>
                  <a:cxn ang="0">
                    <a:pos x="0" y="96"/>
                  </a:cxn>
                  <a:cxn ang="0">
                    <a:pos x="2" y="112"/>
                  </a:cxn>
                </a:cxnLst>
                <a:rect l="0" t="0" r="r" b="b"/>
                <a:pathLst>
                  <a:path w="134" h="156">
                    <a:moveTo>
                      <a:pt x="2" y="112"/>
                    </a:moveTo>
                    <a:lnTo>
                      <a:pt x="4" y="132"/>
                    </a:lnTo>
                    <a:lnTo>
                      <a:pt x="7" y="153"/>
                    </a:lnTo>
                    <a:lnTo>
                      <a:pt x="21" y="153"/>
                    </a:lnTo>
                    <a:lnTo>
                      <a:pt x="31" y="156"/>
                    </a:lnTo>
                    <a:lnTo>
                      <a:pt x="110" y="156"/>
                    </a:lnTo>
                    <a:lnTo>
                      <a:pt x="117" y="153"/>
                    </a:lnTo>
                    <a:lnTo>
                      <a:pt x="124" y="153"/>
                    </a:lnTo>
                    <a:lnTo>
                      <a:pt x="134" y="151"/>
                    </a:lnTo>
                    <a:lnTo>
                      <a:pt x="134" y="0"/>
                    </a:lnTo>
                    <a:lnTo>
                      <a:pt x="100" y="0"/>
                    </a:lnTo>
                    <a:lnTo>
                      <a:pt x="93" y="2"/>
                    </a:lnTo>
                    <a:lnTo>
                      <a:pt x="69" y="2"/>
                    </a:lnTo>
                    <a:lnTo>
                      <a:pt x="62" y="4"/>
                    </a:lnTo>
                    <a:lnTo>
                      <a:pt x="52" y="4"/>
                    </a:lnTo>
                    <a:lnTo>
                      <a:pt x="45" y="7"/>
                    </a:lnTo>
                    <a:lnTo>
                      <a:pt x="38" y="7"/>
                    </a:lnTo>
                    <a:lnTo>
                      <a:pt x="31" y="9"/>
                    </a:lnTo>
                    <a:lnTo>
                      <a:pt x="21" y="12"/>
                    </a:lnTo>
                    <a:lnTo>
                      <a:pt x="7" y="16"/>
                    </a:lnTo>
                    <a:lnTo>
                      <a:pt x="4" y="31"/>
                    </a:lnTo>
                    <a:lnTo>
                      <a:pt x="2" y="47"/>
                    </a:lnTo>
                    <a:lnTo>
                      <a:pt x="2" y="62"/>
                    </a:lnTo>
                    <a:lnTo>
                      <a:pt x="0" y="79"/>
                    </a:lnTo>
                    <a:lnTo>
                      <a:pt x="0" y="96"/>
                    </a:lnTo>
                    <a:lnTo>
                      <a:pt x="2" y="11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9" name="Freeform 2275"/>
              <p:cNvSpPr>
                <a:spLocks/>
              </p:cNvSpPr>
              <p:nvPr/>
            </p:nvSpPr>
            <p:spPr bwMode="auto">
              <a:xfrm>
                <a:off x="8884" y="6062"/>
                <a:ext cx="128" cy="151"/>
              </a:xfrm>
              <a:custGeom>
                <a:avLst/>
                <a:gdLst/>
                <a:ahLst/>
                <a:cxnLst>
                  <a:cxn ang="0">
                    <a:pos x="7" y="16"/>
                  </a:cxn>
                  <a:cxn ang="0">
                    <a:pos x="0" y="60"/>
                  </a:cxn>
                  <a:cxn ang="0">
                    <a:pos x="0" y="91"/>
                  </a:cxn>
                  <a:cxn ang="0">
                    <a:pos x="2" y="107"/>
                  </a:cxn>
                  <a:cxn ang="0">
                    <a:pos x="7" y="146"/>
                  </a:cxn>
                  <a:cxn ang="0">
                    <a:pos x="14" y="146"/>
                  </a:cxn>
                  <a:cxn ang="0">
                    <a:pos x="21" y="148"/>
                  </a:cxn>
                  <a:cxn ang="0">
                    <a:pos x="36" y="148"/>
                  </a:cxn>
                  <a:cxn ang="0">
                    <a:pos x="45" y="151"/>
                  </a:cxn>
                  <a:cxn ang="0">
                    <a:pos x="88" y="151"/>
                  </a:cxn>
                  <a:cxn ang="0">
                    <a:pos x="98" y="148"/>
                  </a:cxn>
                  <a:cxn ang="0">
                    <a:pos x="105" y="148"/>
                  </a:cxn>
                  <a:cxn ang="0">
                    <a:pos x="112" y="146"/>
                  </a:cxn>
                  <a:cxn ang="0">
                    <a:pos x="120" y="146"/>
                  </a:cxn>
                  <a:cxn ang="0">
                    <a:pos x="127" y="143"/>
                  </a:cxn>
                  <a:cxn ang="0">
                    <a:pos x="127" y="0"/>
                  </a:cxn>
                  <a:cxn ang="0">
                    <a:pos x="112" y="0"/>
                  </a:cxn>
                  <a:cxn ang="0">
                    <a:pos x="103" y="2"/>
                  </a:cxn>
                  <a:cxn ang="0">
                    <a:pos x="67" y="2"/>
                  </a:cxn>
                  <a:cxn ang="0">
                    <a:pos x="60" y="4"/>
                  </a:cxn>
                  <a:cxn ang="0">
                    <a:pos x="50" y="4"/>
                  </a:cxn>
                  <a:cxn ang="0">
                    <a:pos x="43" y="7"/>
                  </a:cxn>
                  <a:cxn ang="0">
                    <a:pos x="36" y="7"/>
                  </a:cxn>
                  <a:cxn ang="0">
                    <a:pos x="7" y="16"/>
                  </a:cxn>
                </a:cxnLst>
                <a:rect l="0" t="0" r="r" b="b"/>
                <a:pathLst>
                  <a:path w="128" h="151">
                    <a:moveTo>
                      <a:pt x="7" y="16"/>
                    </a:moveTo>
                    <a:lnTo>
                      <a:pt x="0" y="60"/>
                    </a:lnTo>
                    <a:lnTo>
                      <a:pt x="0" y="91"/>
                    </a:lnTo>
                    <a:lnTo>
                      <a:pt x="2" y="107"/>
                    </a:lnTo>
                    <a:lnTo>
                      <a:pt x="7" y="146"/>
                    </a:lnTo>
                    <a:lnTo>
                      <a:pt x="14" y="146"/>
                    </a:lnTo>
                    <a:lnTo>
                      <a:pt x="21" y="148"/>
                    </a:lnTo>
                    <a:lnTo>
                      <a:pt x="36" y="148"/>
                    </a:lnTo>
                    <a:lnTo>
                      <a:pt x="45" y="151"/>
                    </a:lnTo>
                    <a:lnTo>
                      <a:pt x="88" y="151"/>
                    </a:lnTo>
                    <a:lnTo>
                      <a:pt x="98" y="148"/>
                    </a:lnTo>
                    <a:lnTo>
                      <a:pt x="105" y="148"/>
                    </a:lnTo>
                    <a:lnTo>
                      <a:pt x="112" y="146"/>
                    </a:lnTo>
                    <a:lnTo>
                      <a:pt x="120" y="146"/>
                    </a:lnTo>
                    <a:lnTo>
                      <a:pt x="127" y="143"/>
                    </a:lnTo>
                    <a:lnTo>
                      <a:pt x="127" y="0"/>
                    </a:lnTo>
                    <a:lnTo>
                      <a:pt x="112" y="0"/>
                    </a:lnTo>
                    <a:lnTo>
                      <a:pt x="103" y="2"/>
                    </a:lnTo>
                    <a:lnTo>
                      <a:pt x="67" y="2"/>
                    </a:lnTo>
                    <a:lnTo>
                      <a:pt x="60" y="4"/>
                    </a:lnTo>
                    <a:lnTo>
                      <a:pt x="50" y="4"/>
                    </a:lnTo>
                    <a:lnTo>
                      <a:pt x="43" y="7"/>
                    </a:lnTo>
                    <a:lnTo>
                      <a:pt x="36" y="7"/>
                    </a:lnTo>
                    <a:lnTo>
                      <a:pt x="7" y="16"/>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0" name="Freeform 2276"/>
              <p:cNvSpPr>
                <a:spLocks/>
              </p:cNvSpPr>
              <p:nvPr/>
            </p:nvSpPr>
            <p:spPr bwMode="auto">
              <a:xfrm>
                <a:off x="8887" y="6067"/>
                <a:ext cx="122" cy="141"/>
              </a:xfrm>
              <a:custGeom>
                <a:avLst/>
                <a:gdLst/>
                <a:ahLst/>
                <a:cxnLst>
                  <a:cxn ang="0">
                    <a:pos x="2" y="100"/>
                  </a:cxn>
                  <a:cxn ang="0">
                    <a:pos x="4" y="117"/>
                  </a:cxn>
                  <a:cxn ang="0">
                    <a:pos x="7" y="136"/>
                  </a:cxn>
                  <a:cxn ang="0">
                    <a:pos x="14" y="136"/>
                  </a:cxn>
                  <a:cxn ang="0">
                    <a:pos x="21" y="139"/>
                  </a:cxn>
                  <a:cxn ang="0">
                    <a:pos x="28" y="139"/>
                  </a:cxn>
                  <a:cxn ang="0">
                    <a:pos x="36" y="141"/>
                  </a:cxn>
                  <a:cxn ang="0">
                    <a:pos x="93" y="141"/>
                  </a:cxn>
                  <a:cxn ang="0">
                    <a:pos x="98" y="139"/>
                  </a:cxn>
                  <a:cxn ang="0">
                    <a:pos x="105" y="139"/>
                  </a:cxn>
                  <a:cxn ang="0">
                    <a:pos x="112" y="136"/>
                  </a:cxn>
                  <a:cxn ang="0">
                    <a:pos x="120" y="134"/>
                  </a:cxn>
                  <a:cxn ang="0">
                    <a:pos x="122" y="100"/>
                  </a:cxn>
                  <a:cxn ang="0">
                    <a:pos x="122" y="31"/>
                  </a:cxn>
                  <a:cxn ang="0">
                    <a:pos x="120" y="0"/>
                  </a:cxn>
                  <a:cxn ang="0">
                    <a:pos x="69" y="0"/>
                  </a:cxn>
                  <a:cxn ang="0">
                    <a:pos x="64" y="2"/>
                  </a:cxn>
                  <a:cxn ang="0">
                    <a:pos x="50" y="2"/>
                  </a:cxn>
                  <a:cxn ang="0">
                    <a:pos x="43" y="4"/>
                  </a:cxn>
                  <a:cxn ang="0">
                    <a:pos x="36" y="4"/>
                  </a:cxn>
                  <a:cxn ang="0">
                    <a:pos x="7" y="14"/>
                  </a:cxn>
                  <a:cxn ang="0">
                    <a:pos x="2" y="43"/>
                  </a:cxn>
                  <a:cxn ang="0">
                    <a:pos x="0" y="55"/>
                  </a:cxn>
                  <a:cxn ang="0">
                    <a:pos x="0" y="86"/>
                  </a:cxn>
                  <a:cxn ang="0">
                    <a:pos x="2" y="100"/>
                  </a:cxn>
                </a:cxnLst>
                <a:rect l="0" t="0" r="r" b="b"/>
                <a:pathLst>
                  <a:path w="122" h="141">
                    <a:moveTo>
                      <a:pt x="2" y="100"/>
                    </a:moveTo>
                    <a:lnTo>
                      <a:pt x="4" y="117"/>
                    </a:lnTo>
                    <a:lnTo>
                      <a:pt x="7" y="136"/>
                    </a:lnTo>
                    <a:lnTo>
                      <a:pt x="14" y="136"/>
                    </a:lnTo>
                    <a:lnTo>
                      <a:pt x="21" y="139"/>
                    </a:lnTo>
                    <a:lnTo>
                      <a:pt x="28" y="139"/>
                    </a:lnTo>
                    <a:lnTo>
                      <a:pt x="36" y="141"/>
                    </a:lnTo>
                    <a:lnTo>
                      <a:pt x="93" y="141"/>
                    </a:lnTo>
                    <a:lnTo>
                      <a:pt x="98" y="139"/>
                    </a:lnTo>
                    <a:lnTo>
                      <a:pt x="105" y="139"/>
                    </a:lnTo>
                    <a:lnTo>
                      <a:pt x="112" y="136"/>
                    </a:lnTo>
                    <a:lnTo>
                      <a:pt x="120" y="134"/>
                    </a:lnTo>
                    <a:lnTo>
                      <a:pt x="122" y="100"/>
                    </a:lnTo>
                    <a:lnTo>
                      <a:pt x="122" y="31"/>
                    </a:lnTo>
                    <a:lnTo>
                      <a:pt x="120" y="0"/>
                    </a:lnTo>
                    <a:lnTo>
                      <a:pt x="69" y="0"/>
                    </a:lnTo>
                    <a:lnTo>
                      <a:pt x="64" y="2"/>
                    </a:lnTo>
                    <a:lnTo>
                      <a:pt x="50" y="2"/>
                    </a:lnTo>
                    <a:lnTo>
                      <a:pt x="43" y="4"/>
                    </a:lnTo>
                    <a:lnTo>
                      <a:pt x="36" y="4"/>
                    </a:lnTo>
                    <a:lnTo>
                      <a:pt x="7" y="14"/>
                    </a:lnTo>
                    <a:lnTo>
                      <a:pt x="2" y="43"/>
                    </a:lnTo>
                    <a:lnTo>
                      <a:pt x="0" y="55"/>
                    </a:lnTo>
                    <a:lnTo>
                      <a:pt x="0" y="86"/>
                    </a:lnTo>
                    <a:lnTo>
                      <a:pt x="2"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1" name="Freeform 2277"/>
              <p:cNvSpPr>
                <a:spLocks/>
              </p:cNvSpPr>
              <p:nvPr/>
            </p:nvSpPr>
            <p:spPr bwMode="auto">
              <a:xfrm>
                <a:off x="8889" y="6069"/>
                <a:ext cx="115" cy="137"/>
              </a:xfrm>
              <a:custGeom>
                <a:avLst/>
                <a:gdLst/>
                <a:ahLst/>
                <a:cxnLst>
                  <a:cxn ang="0">
                    <a:pos x="7" y="129"/>
                  </a:cxn>
                  <a:cxn ang="0">
                    <a:pos x="14" y="131"/>
                  </a:cxn>
                  <a:cxn ang="0">
                    <a:pos x="21" y="131"/>
                  </a:cxn>
                  <a:cxn ang="0">
                    <a:pos x="28" y="134"/>
                  </a:cxn>
                  <a:cxn ang="0">
                    <a:pos x="33" y="134"/>
                  </a:cxn>
                  <a:cxn ang="0">
                    <a:pos x="40" y="136"/>
                  </a:cxn>
                  <a:cxn ang="0">
                    <a:pos x="81" y="136"/>
                  </a:cxn>
                  <a:cxn ang="0">
                    <a:pos x="88" y="134"/>
                  </a:cxn>
                  <a:cxn ang="0">
                    <a:pos x="93" y="134"/>
                  </a:cxn>
                  <a:cxn ang="0">
                    <a:pos x="115" y="127"/>
                  </a:cxn>
                  <a:cxn ang="0">
                    <a:pos x="115" y="31"/>
                  </a:cxn>
                  <a:cxn ang="0">
                    <a:pos x="112" y="0"/>
                  </a:cxn>
                  <a:cxn ang="0">
                    <a:pos x="67" y="0"/>
                  </a:cxn>
                  <a:cxn ang="0">
                    <a:pos x="60" y="2"/>
                  </a:cxn>
                  <a:cxn ang="0">
                    <a:pos x="47" y="2"/>
                  </a:cxn>
                  <a:cxn ang="0">
                    <a:pos x="40" y="4"/>
                  </a:cxn>
                  <a:cxn ang="0">
                    <a:pos x="33" y="4"/>
                  </a:cxn>
                  <a:cxn ang="0">
                    <a:pos x="26" y="7"/>
                  </a:cxn>
                  <a:cxn ang="0">
                    <a:pos x="21" y="9"/>
                  </a:cxn>
                  <a:cxn ang="0">
                    <a:pos x="7" y="14"/>
                  </a:cxn>
                  <a:cxn ang="0">
                    <a:pos x="4" y="28"/>
                  </a:cxn>
                  <a:cxn ang="0">
                    <a:pos x="2" y="40"/>
                  </a:cxn>
                  <a:cxn ang="0">
                    <a:pos x="0" y="55"/>
                  </a:cxn>
                  <a:cxn ang="0">
                    <a:pos x="0" y="81"/>
                  </a:cxn>
                  <a:cxn ang="0">
                    <a:pos x="2" y="95"/>
                  </a:cxn>
                  <a:cxn ang="0">
                    <a:pos x="7" y="129"/>
                  </a:cxn>
                </a:cxnLst>
                <a:rect l="0" t="0" r="r" b="b"/>
                <a:pathLst>
                  <a:path w="115" h="137">
                    <a:moveTo>
                      <a:pt x="7" y="129"/>
                    </a:moveTo>
                    <a:lnTo>
                      <a:pt x="14" y="131"/>
                    </a:lnTo>
                    <a:lnTo>
                      <a:pt x="21" y="131"/>
                    </a:lnTo>
                    <a:lnTo>
                      <a:pt x="28" y="134"/>
                    </a:lnTo>
                    <a:lnTo>
                      <a:pt x="33" y="134"/>
                    </a:lnTo>
                    <a:lnTo>
                      <a:pt x="40" y="136"/>
                    </a:lnTo>
                    <a:lnTo>
                      <a:pt x="81" y="136"/>
                    </a:lnTo>
                    <a:lnTo>
                      <a:pt x="88" y="134"/>
                    </a:lnTo>
                    <a:lnTo>
                      <a:pt x="93" y="134"/>
                    </a:lnTo>
                    <a:lnTo>
                      <a:pt x="115" y="127"/>
                    </a:lnTo>
                    <a:lnTo>
                      <a:pt x="115" y="31"/>
                    </a:lnTo>
                    <a:lnTo>
                      <a:pt x="112" y="0"/>
                    </a:lnTo>
                    <a:lnTo>
                      <a:pt x="67" y="0"/>
                    </a:lnTo>
                    <a:lnTo>
                      <a:pt x="60" y="2"/>
                    </a:lnTo>
                    <a:lnTo>
                      <a:pt x="47" y="2"/>
                    </a:lnTo>
                    <a:lnTo>
                      <a:pt x="40" y="4"/>
                    </a:lnTo>
                    <a:lnTo>
                      <a:pt x="33" y="4"/>
                    </a:lnTo>
                    <a:lnTo>
                      <a:pt x="26" y="7"/>
                    </a:lnTo>
                    <a:lnTo>
                      <a:pt x="21" y="9"/>
                    </a:lnTo>
                    <a:lnTo>
                      <a:pt x="7" y="14"/>
                    </a:lnTo>
                    <a:lnTo>
                      <a:pt x="4" y="28"/>
                    </a:lnTo>
                    <a:lnTo>
                      <a:pt x="2" y="40"/>
                    </a:lnTo>
                    <a:lnTo>
                      <a:pt x="0" y="55"/>
                    </a:lnTo>
                    <a:lnTo>
                      <a:pt x="0" y="81"/>
                    </a:lnTo>
                    <a:lnTo>
                      <a:pt x="2" y="95"/>
                    </a:lnTo>
                    <a:lnTo>
                      <a:pt x="7" y="129"/>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2" name="Freeform 2278"/>
              <p:cNvSpPr>
                <a:spLocks/>
              </p:cNvSpPr>
              <p:nvPr/>
            </p:nvSpPr>
            <p:spPr bwMode="auto">
              <a:xfrm>
                <a:off x="8892" y="6072"/>
                <a:ext cx="110" cy="132"/>
              </a:xfrm>
              <a:custGeom>
                <a:avLst/>
                <a:gdLst/>
                <a:ahLst/>
                <a:cxnLst>
                  <a:cxn ang="0">
                    <a:pos x="7" y="14"/>
                  </a:cxn>
                  <a:cxn ang="0">
                    <a:pos x="2" y="38"/>
                  </a:cxn>
                  <a:cxn ang="0">
                    <a:pos x="0" y="52"/>
                  </a:cxn>
                  <a:cxn ang="0">
                    <a:pos x="0" y="91"/>
                  </a:cxn>
                  <a:cxn ang="0">
                    <a:pos x="4" y="105"/>
                  </a:cxn>
                  <a:cxn ang="0">
                    <a:pos x="7" y="122"/>
                  </a:cxn>
                  <a:cxn ang="0">
                    <a:pos x="21" y="127"/>
                  </a:cxn>
                  <a:cxn ang="0">
                    <a:pos x="26" y="127"/>
                  </a:cxn>
                  <a:cxn ang="0">
                    <a:pos x="33" y="129"/>
                  </a:cxn>
                  <a:cxn ang="0">
                    <a:pos x="38" y="129"/>
                  </a:cxn>
                  <a:cxn ang="0">
                    <a:pos x="45" y="131"/>
                  </a:cxn>
                  <a:cxn ang="0">
                    <a:pos x="64" y="131"/>
                  </a:cxn>
                  <a:cxn ang="0">
                    <a:pos x="69" y="129"/>
                  </a:cxn>
                  <a:cxn ang="0">
                    <a:pos x="76" y="129"/>
                  </a:cxn>
                  <a:cxn ang="0">
                    <a:pos x="81" y="127"/>
                  </a:cxn>
                  <a:cxn ang="0">
                    <a:pos x="88" y="127"/>
                  </a:cxn>
                  <a:cxn ang="0">
                    <a:pos x="95" y="124"/>
                  </a:cxn>
                  <a:cxn ang="0">
                    <a:pos x="100" y="122"/>
                  </a:cxn>
                  <a:cxn ang="0">
                    <a:pos x="107" y="120"/>
                  </a:cxn>
                  <a:cxn ang="0">
                    <a:pos x="110" y="91"/>
                  </a:cxn>
                  <a:cxn ang="0">
                    <a:pos x="110" y="31"/>
                  </a:cxn>
                  <a:cxn ang="0">
                    <a:pos x="107" y="2"/>
                  </a:cxn>
                  <a:cxn ang="0">
                    <a:pos x="95" y="2"/>
                  </a:cxn>
                  <a:cxn ang="0">
                    <a:pos x="88" y="0"/>
                  </a:cxn>
                  <a:cxn ang="0">
                    <a:pos x="64" y="0"/>
                  </a:cxn>
                  <a:cxn ang="0">
                    <a:pos x="57" y="2"/>
                  </a:cxn>
                  <a:cxn ang="0">
                    <a:pos x="45" y="2"/>
                  </a:cxn>
                  <a:cxn ang="0">
                    <a:pos x="38" y="4"/>
                  </a:cxn>
                  <a:cxn ang="0">
                    <a:pos x="33" y="4"/>
                  </a:cxn>
                  <a:cxn ang="0">
                    <a:pos x="26" y="7"/>
                  </a:cxn>
                  <a:cxn ang="0">
                    <a:pos x="21" y="9"/>
                  </a:cxn>
                  <a:cxn ang="0">
                    <a:pos x="14" y="11"/>
                  </a:cxn>
                  <a:cxn ang="0">
                    <a:pos x="7" y="14"/>
                  </a:cxn>
                </a:cxnLst>
                <a:rect l="0" t="0" r="r" b="b"/>
                <a:pathLst>
                  <a:path w="110" h="132">
                    <a:moveTo>
                      <a:pt x="7" y="14"/>
                    </a:moveTo>
                    <a:lnTo>
                      <a:pt x="2" y="38"/>
                    </a:lnTo>
                    <a:lnTo>
                      <a:pt x="0" y="52"/>
                    </a:lnTo>
                    <a:lnTo>
                      <a:pt x="0" y="91"/>
                    </a:lnTo>
                    <a:lnTo>
                      <a:pt x="4" y="105"/>
                    </a:lnTo>
                    <a:lnTo>
                      <a:pt x="7" y="122"/>
                    </a:lnTo>
                    <a:lnTo>
                      <a:pt x="21" y="127"/>
                    </a:lnTo>
                    <a:lnTo>
                      <a:pt x="26" y="127"/>
                    </a:lnTo>
                    <a:lnTo>
                      <a:pt x="33" y="129"/>
                    </a:lnTo>
                    <a:lnTo>
                      <a:pt x="38" y="129"/>
                    </a:lnTo>
                    <a:lnTo>
                      <a:pt x="45" y="131"/>
                    </a:lnTo>
                    <a:lnTo>
                      <a:pt x="64" y="131"/>
                    </a:lnTo>
                    <a:lnTo>
                      <a:pt x="69" y="129"/>
                    </a:lnTo>
                    <a:lnTo>
                      <a:pt x="76" y="129"/>
                    </a:lnTo>
                    <a:lnTo>
                      <a:pt x="81" y="127"/>
                    </a:lnTo>
                    <a:lnTo>
                      <a:pt x="88" y="127"/>
                    </a:lnTo>
                    <a:lnTo>
                      <a:pt x="95" y="124"/>
                    </a:lnTo>
                    <a:lnTo>
                      <a:pt x="100" y="122"/>
                    </a:lnTo>
                    <a:lnTo>
                      <a:pt x="107" y="120"/>
                    </a:lnTo>
                    <a:lnTo>
                      <a:pt x="110" y="91"/>
                    </a:lnTo>
                    <a:lnTo>
                      <a:pt x="110" y="31"/>
                    </a:lnTo>
                    <a:lnTo>
                      <a:pt x="107" y="2"/>
                    </a:lnTo>
                    <a:lnTo>
                      <a:pt x="95" y="2"/>
                    </a:lnTo>
                    <a:lnTo>
                      <a:pt x="88" y="0"/>
                    </a:lnTo>
                    <a:lnTo>
                      <a:pt x="64" y="0"/>
                    </a:lnTo>
                    <a:lnTo>
                      <a:pt x="57" y="2"/>
                    </a:lnTo>
                    <a:lnTo>
                      <a:pt x="45" y="2"/>
                    </a:lnTo>
                    <a:lnTo>
                      <a:pt x="38" y="4"/>
                    </a:lnTo>
                    <a:lnTo>
                      <a:pt x="33" y="4"/>
                    </a:lnTo>
                    <a:lnTo>
                      <a:pt x="26" y="7"/>
                    </a:lnTo>
                    <a:lnTo>
                      <a:pt x="21" y="9"/>
                    </a:lnTo>
                    <a:lnTo>
                      <a:pt x="14" y="11"/>
                    </a:lnTo>
                    <a:lnTo>
                      <a:pt x="7" y="14"/>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3" name="Freeform 2279"/>
              <p:cNvSpPr>
                <a:spLocks/>
              </p:cNvSpPr>
              <p:nvPr/>
            </p:nvSpPr>
            <p:spPr bwMode="auto">
              <a:xfrm>
                <a:off x="8892" y="6076"/>
                <a:ext cx="105" cy="123"/>
              </a:xfrm>
              <a:custGeom>
                <a:avLst/>
                <a:gdLst/>
                <a:ahLst/>
                <a:cxnLst>
                  <a:cxn ang="0">
                    <a:pos x="103" y="2"/>
                  </a:cxn>
                  <a:cxn ang="0">
                    <a:pos x="103" y="2"/>
                  </a:cxn>
                  <a:cxn ang="0">
                    <a:pos x="98" y="0"/>
                  </a:cxn>
                  <a:cxn ang="0">
                    <a:pos x="45" y="0"/>
                  </a:cxn>
                  <a:cxn ang="0">
                    <a:pos x="40" y="2"/>
                  </a:cxn>
                  <a:cxn ang="0">
                    <a:pos x="33" y="2"/>
                  </a:cxn>
                  <a:cxn ang="0">
                    <a:pos x="28" y="4"/>
                  </a:cxn>
                  <a:cxn ang="0">
                    <a:pos x="21" y="7"/>
                  </a:cxn>
                  <a:cxn ang="0">
                    <a:pos x="11" y="12"/>
                  </a:cxn>
                  <a:cxn ang="0">
                    <a:pos x="7" y="24"/>
                  </a:cxn>
                  <a:cxn ang="0">
                    <a:pos x="0" y="60"/>
                  </a:cxn>
                  <a:cxn ang="0">
                    <a:pos x="2" y="72"/>
                  </a:cxn>
                  <a:cxn ang="0">
                    <a:pos x="2" y="84"/>
                  </a:cxn>
                  <a:cxn ang="0">
                    <a:pos x="11" y="112"/>
                  </a:cxn>
                  <a:cxn ang="0">
                    <a:pos x="21" y="117"/>
                  </a:cxn>
                  <a:cxn ang="0">
                    <a:pos x="28" y="120"/>
                  </a:cxn>
                  <a:cxn ang="0">
                    <a:pos x="33" y="122"/>
                  </a:cxn>
                  <a:cxn ang="0">
                    <a:pos x="69" y="122"/>
                  </a:cxn>
                  <a:cxn ang="0">
                    <a:pos x="74" y="120"/>
                  </a:cxn>
                  <a:cxn ang="0">
                    <a:pos x="81" y="120"/>
                  </a:cxn>
                  <a:cxn ang="0">
                    <a:pos x="91" y="115"/>
                  </a:cxn>
                  <a:cxn ang="0">
                    <a:pos x="98" y="112"/>
                  </a:cxn>
                  <a:cxn ang="0">
                    <a:pos x="103" y="112"/>
                  </a:cxn>
                  <a:cxn ang="0">
                    <a:pos x="105" y="84"/>
                  </a:cxn>
                  <a:cxn ang="0">
                    <a:pos x="105" y="28"/>
                  </a:cxn>
                  <a:cxn ang="0">
                    <a:pos x="103" y="2"/>
                  </a:cxn>
                </a:cxnLst>
                <a:rect l="0" t="0" r="r" b="b"/>
                <a:pathLst>
                  <a:path w="105" h="123">
                    <a:moveTo>
                      <a:pt x="103" y="2"/>
                    </a:moveTo>
                    <a:lnTo>
                      <a:pt x="103" y="2"/>
                    </a:lnTo>
                    <a:lnTo>
                      <a:pt x="98" y="0"/>
                    </a:lnTo>
                    <a:lnTo>
                      <a:pt x="45" y="0"/>
                    </a:lnTo>
                    <a:lnTo>
                      <a:pt x="40" y="2"/>
                    </a:lnTo>
                    <a:lnTo>
                      <a:pt x="33" y="2"/>
                    </a:lnTo>
                    <a:lnTo>
                      <a:pt x="28" y="4"/>
                    </a:lnTo>
                    <a:lnTo>
                      <a:pt x="21" y="7"/>
                    </a:lnTo>
                    <a:lnTo>
                      <a:pt x="11" y="12"/>
                    </a:lnTo>
                    <a:lnTo>
                      <a:pt x="7" y="24"/>
                    </a:lnTo>
                    <a:lnTo>
                      <a:pt x="0" y="60"/>
                    </a:lnTo>
                    <a:lnTo>
                      <a:pt x="2" y="72"/>
                    </a:lnTo>
                    <a:lnTo>
                      <a:pt x="2" y="84"/>
                    </a:lnTo>
                    <a:lnTo>
                      <a:pt x="11" y="112"/>
                    </a:lnTo>
                    <a:lnTo>
                      <a:pt x="21" y="117"/>
                    </a:lnTo>
                    <a:lnTo>
                      <a:pt x="28" y="120"/>
                    </a:lnTo>
                    <a:lnTo>
                      <a:pt x="33" y="122"/>
                    </a:lnTo>
                    <a:lnTo>
                      <a:pt x="69" y="122"/>
                    </a:lnTo>
                    <a:lnTo>
                      <a:pt x="74" y="120"/>
                    </a:lnTo>
                    <a:lnTo>
                      <a:pt x="81" y="120"/>
                    </a:lnTo>
                    <a:lnTo>
                      <a:pt x="91" y="115"/>
                    </a:lnTo>
                    <a:lnTo>
                      <a:pt x="98" y="112"/>
                    </a:lnTo>
                    <a:lnTo>
                      <a:pt x="103" y="112"/>
                    </a:lnTo>
                    <a:lnTo>
                      <a:pt x="105" y="84"/>
                    </a:lnTo>
                    <a:lnTo>
                      <a:pt x="105" y="28"/>
                    </a:lnTo>
                    <a:lnTo>
                      <a:pt x="103" y="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4" name="Freeform 2280"/>
              <p:cNvSpPr>
                <a:spLocks/>
              </p:cNvSpPr>
              <p:nvPr/>
            </p:nvSpPr>
            <p:spPr bwMode="auto">
              <a:xfrm>
                <a:off x="8894" y="6079"/>
                <a:ext cx="101" cy="117"/>
              </a:xfrm>
              <a:custGeom>
                <a:avLst/>
                <a:gdLst/>
                <a:ahLst/>
                <a:cxnLst>
                  <a:cxn ang="0">
                    <a:pos x="7" y="24"/>
                  </a:cxn>
                  <a:cxn ang="0">
                    <a:pos x="4" y="33"/>
                  </a:cxn>
                  <a:cxn ang="0">
                    <a:pos x="2" y="45"/>
                  </a:cxn>
                  <a:cxn ang="0">
                    <a:pos x="0" y="55"/>
                  </a:cxn>
                  <a:cxn ang="0">
                    <a:pos x="2" y="67"/>
                  </a:cxn>
                  <a:cxn ang="0">
                    <a:pos x="2" y="79"/>
                  </a:cxn>
                  <a:cxn ang="0">
                    <a:pos x="7" y="91"/>
                  </a:cxn>
                  <a:cxn ang="0">
                    <a:pos x="11" y="105"/>
                  </a:cxn>
                  <a:cxn ang="0">
                    <a:pos x="26" y="112"/>
                  </a:cxn>
                  <a:cxn ang="0">
                    <a:pos x="33" y="115"/>
                  </a:cxn>
                  <a:cxn ang="0">
                    <a:pos x="38" y="115"/>
                  </a:cxn>
                  <a:cxn ang="0">
                    <a:pos x="43" y="117"/>
                  </a:cxn>
                  <a:cxn ang="0">
                    <a:pos x="60" y="117"/>
                  </a:cxn>
                  <a:cxn ang="0">
                    <a:pos x="64" y="115"/>
                  </a:cxn>
                  <a:cxn ang="0">
                    <a:pos x="69" y="115"/>
                  </a:cxn>
                  <a:cxn ang="0">
                    <a:pos x="76" y="112"/>
                  </a:cxn>
                  <a:cxn ang="0">
                    <a:pos x="81" y="110"/>
                  </a:cxn>
                  <a:cxn ang="0">
                    <a:pos x="86" y="110"/>
                  </a:cxn>
                  <a:cxn ang="0">
                    <a:pos x="91" y="108"/>
                  </a:cxn>
                  <a:cxn ang="0">
                    <a:pos x="95" y="105"/>
                  </a:cxn>
                  <a:cxn ang="0">
                    <a:pos x="100" y="79"/>
                  </a:cxn>
                  <a:cxn ang="0">
                    <a:pos x="100" y="26"/>
                  </a:cxn>
                  <a:cxn ang="0">
                    <a:pos x="95" y="2"/>
                  </a:cxn>
                  <a:cxn ang="0">
                    <a:pos x="86" y="2"/>
                  </a:cxn>
                  <a:cxn ang="0">
                    <a:pos x="81" y="0"/>
                  </a:cxn>
                  <a:cxn ang="0">
                    <a:pos x="43" y="0"/>
                  </a:cxn>
                  <a:cxn ang="0">
                    <a:pos x="38" y="2"/>
                  </a:cxn>
                  <a:cxn ang="0">
                    <a:pos x="31" y="2"/>
                  </a:cxn>
                  <a:cxn ang="0">
                    <a:pos x="26" y="4"/>
                  </a:cxn>
                  <a:cxn ang="0">
                    <a:pos x="21" y="7"/>
                  </a:cxn>
                  <a:cxn ang="0">
                    <a:pos x="16" y="9"/>
                  </a:cxn>
                  <a:cxn ang="0">
                    <a:pos x="11" y="14"/>
                  </a:cxn>
                  <a:cxn ang="0">
                    <a:pos x="7" y="24"/>
                  </a:cxn>
                </a:cxnLst>
                <a:rect l="0" t="0" r="r" b="b"/>
                <a:pathLst>
                  <a:path w="101" h="117">
                    <a:moveTo>
                      <a:pt x="7" y="24"/>
                    </a:moveTo>
                    <a:lnTo>
                      <a:pt x="4" y="33"/>
                    </a:lnTo>
                    <a:lnTo>
                      <a:pt x="2" y="45"/>
                    </a:lnTo>
                    <a:lnTo>
                      <a:pt x="0" y="55"/>
                    </a:lnTo>
                    <a:lnTo>
                      <a:pt x="2" y="67"/>
                    </a:lnTo>
                    <a:lnTo>
                      <a:pt x="2" y="79"/>
                    </a:lnTo>
                    <a:lnTo>
                      <a:pt x="7" y="91"/>
                    </a:lnTo>
                    <a:lnTo>
                      <a:pt x="11" y="105"/>
                    </a:lnTo>
                    <a:lnTo>
                      <a:pt x="26" y="112"/>
                    </a:lnTo>
                    <a:lnTo>
                      <a:pt x="33" y="115"/>
                    </a:lnTo>
                    <a:lnTo>
                      <a:pt x="38" y="115"/>
                    </a:lnTo>
                    <a:lnTo>
                      <a:pt x="43" y="117"/>
                    </a:lnTo>
                    <a:lnTo>
                      <a:pt x="60" y="117"/>
                    </a:lnTo>
                    <a:lnTo>
                      <a:pt x="64" y="115"/>
                    </a:lnTo>
                    <a:lnTo>
                      <a:pt x="69" y="115"/>
                    </a:lnTo>
                    <a:lnTo>
                      <a:pt x="76" y="112"/>
                    </a:lnTo>
                    <a:lnTo>
                      <a:pt x="81" y="110"/>
                    </a:lnTo>
                    <a:lnTo>
                      <a:pt x="86" y="110"/>
                    </a:lnTo>
                    <a:lnTo>
                      <a:pt x="91" y="108"/>
                    </a:lnTo>
                    <a:lnTo>
                      <a:pt x="95" y="105"/>
                    </a:lnTo>
                    <a:lnTo>
                      <a:pt x="100" y="79"/>
                    </a:lnTo>
                    <a:lnTo>
                      <a:pt x="100" y="26"/>
                    </a:lnTo>
                    <a:lnTo>
                      <a:pt x="95" y="2"/>
                    </a:lnTo>
                    <a:lnTo>
                      <a:pt x="86" y="2"/>
                    </a:lnTo>
                    <a:lnTo>
                      <a:pt x="81" y="0"/>
                    </a:lnTo>
                    <a:lnTo>
                      <a:pt x="43" y="0"/>
                    </a:lnTo>
                    <a:lnTo>
                      <a:pt x="38" y="2"/>
                    </a:lnTo>
                    <a:lnTo>
                      <a:pt x="31" y="2"/>
                    </a:lnTo>
                    <a:lnTo>
                      <a:pt x="26" y="4"/>
                    </a:lnTo>
                    <a:lnTo>
                      <a:pt x="21" y="7"/>
                    </a:lnTo>
                    <a:lnTo>
                      <a:pt x="16" y="9"/>
                    </a:lnTo>
                    <a:lnTo>
                      <a:pt x="11" y="14"/>
                    </a:lnTo>
                    <a:lnTo>
                      <a:pt x="7" y="24"/>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5" name="Freeform 2281"/>
              <p:cNvSpPr>
                <a:spLocks/>
              </p:cNvSpPr>
              <p:nvPr/>
            </p:nvSpPr>
            <p:spPr bwMode="auto">
              <a:xfrm>
                <a:off x="8896" y="6081"/>
                <a:ext cx="96" cy="113"/>
              </a:xfrm>
              <a:custGeom>
                <a:avLst/>
                <a:gdLst/>
                <a:ahLst/>
                <a:cxnLst>
                  <a:cxn ang="0">
                    <a:pos x="2" y="74"/>
                  </a:cxn>
                  <a:cxn ang="0">
                    <a:pos x="12" y="98"/>
                  </a:cxn>
                  <a:cxn ang="0">
                    <a:pos x="16" y="103"/>
                  </a:cxn>
                  <a:cxn ang="0">
                    <a:pos x="21" y="105"/>
                  </a:cxn>
                  <a:cxn ang="0">
                    <a:pos x="26" y="108"/>
                  </a:cxn>
                  <a:cxn ang="0">
                    <a:pos x="31" y="108"/>
                  </a:cxn>
                  <a:cxn ang="0">
                    <a:pos x="36" y="110"/>
                  </a:cxn>
                  <a:cxn ang="0">
                    <a:pos x="40" y="110"/>
                  </a:cxn>
                  <a:cxn ang="0">
                    <a:pos x="45" y="112"/>
                  </a:cxn>
                  <a:cxn ang="0">
                    <a:pos x="50" y="110"/>
                  </a:cxn>
                  <a:cxn ang="0">
                    <a:pos x="60" y="110"/>
                  </a:cxn>
                  <a:cxn ang="0">
                    <a:pos x="64" y="108"/>
                  </a:cxn>
                  <a:cxn ang="0">
                    <a:pos x="69" y="108"/>
                  </a:cxn>
                  <a:cxn ang="0">
                    <a:pos x="76" y="105"/>
                  </a:cxn>
                  <a:cxn ang="0">
                    <a:pos x="81" y="103"/>
                  </a:cxn>
                  <a:cxn ang="0">
                    <a:pos x="91" y="98"/>
                  </a:cxn>
                  <a:cxn ang="0">
                    <a:pos x="96" y="50"/>
                  </a:cxn>
                  <a:cxn ang="0">
                    <a:pos x="93" y="26"/>
                  </a:cxn>
                  <a:cxn ang="0">
                    <a:pos x="91" y="4"/>
                  </a:cxn>
                  <a:cxn ang="0">
                    <a:pos x="86" y="2"/>
                  </a:cxn>
                  <a:cxn ang="0">
                    <a:pos x="79" y="2"/>
                  </a:cxn>
                  <a:cxn ang="0">
                    <a:pos x="74" y="0"/>
                  </a:cxn>
                  <a:cxn ang="0">
                    <a:pos x="36" y="0"/>
                  </a:cxn>
                  <a:cxn ang="0">
                    <a:pos x="31" y="2"/>
                  </a:cxn>
                  <a:cxn ang="0">
                    <a:pos x="26" y="4"/>
                  </a:cxn>
                  <a:cxn ang="0">
                    <a:pos x="16" y="9"/>
                  </a:cxn>
                  <a:cxn ang="0">
                    <a:pos x="12" y="14"/>
                  </a:cxn>
                  <a:cxn ang="0">
                    <a:pos x="7" y="23"/>
                  </a:cxn>
                  <a:cxn ang="0">
                    <a:pos x="0" y="52"/>
                  </a:cxn>
                  <a:cxn ang="0">
                    <a:pos x="0" y="64"/>
                  </a:cxn>
                  <a:cxn ang="0">
                    <a:pos x="2" y="74"/>
                  </a:cxn>
                </a:cxnLst>
                <a:rect l="0" t="0" r="r" b="b"/>
                <a:pathLst>
                  <a:path w="96" h="113">
                    <a:moveTo>
                      <a:pt x="2" y="74"/>
                    </a:moveTo>
                    <a:lnTo>
                      <a:pt x="12" y="98"/>
                    </a:lnTo>
                    <a:lnTo>
                      <a:pt x="16" y="103"/>
                    </a:lnTo>
                    <a:lnTo>
                      <a:pt x="21" y="105"/>
                    </a:lnTo>
                    <a:lnTo>
                      <a:pt x="26" y="108"/>
                    </a:lnTo>
                    <a:lnTo>
                      <a:pt x="31" y="108"/>
                    </a:lnTo>
                    <a:lnTo>
                      <a:pt x="36" y="110"/>
                    </a:lnTo>
                    <a:lnTo>
                      <a:pt x="40" y="110"/>
                    </a:lnTo>
                    <a:lnTo>
                      <a:pt x="45" y="112"/>
                    </a:lnTo>
                    <a:lnTo>
                      <a:pt x="50" y="110"/>
                    </a:lnTo>
                    <a:lnTo>
                      <a:pt x="60" y="110"/>
                    </a:lnTo>
                    <a:lnTo>
                      <a:pt x="64" y="108"/>
                    </a:lnTo>
                    <a:lnTo>
                      <a:pt x="69" y="108"/>
                    </a:lnTo>
                    <a:lnTo>
                      <a:pt x="76" y="105"/>
                    </a:lnTo>
                    <a:lnTo>
                      <a:pt x="81" y="103"/>
                    </a:lnTo>
                    <a:lnTo>
                      <a:pt x="91" y="98"/>
                    </a:lnTo>
                    <a:lnTo>
                      <a:pt x="96" y="50"/>
                    </a:lnTo>
                    <a:lnTo>
                      <a:pt x="93" y="26"/>
                    </a:lnTo>
                    <a:lnTo>
                      <a:pt x="91" y="4"/>
                    </a:lnTo>
                    <a:lnTo>
                      <a:pt x="86" y="2"/>
                    </a:lnTo>
                    <a:lnTo>
                      <a:pt x="79" y="2"/>
                    </a:lnTo>
                    <a:lnTo>
                      <a:pt x="74" y="0"/>
                    </a:lnTo>
                    <a:lnTo>
                      <a:pt x="36" y="0"/>
                    </a:lnTo>
                    <a:lnTo>
                      <a:pt x="31" y="2"/>
                    </a:lnTo>
                    <a:lnTo>
                      <a:pt x="26" y="4"/>
                    </a:lnTo>
                    <a:lnTo>
                      <a:pt x="16" y="9"/>
                    </a:lnTo>
                    <a:lnTo>
                      <a:pt x="12" y="14"/>
                    </a:lnTo>
                    <a:lnTo>
                      <a:pt x="7" y="23"/>
                    </a:lnTo>
                    <a:lnTo>
                      <a:pt x="0" y="52"/>
                    </a:lnTo>
                    <a:lnTo>
                      <a:pt x="0" y="64"/>
                    </a:lnTo>
                    <a:lnTo>
                      <a:pt x="2" y="74"/>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6" name="Freeform 2282"/>
              <p:cNvSpPr>
                <a:spLocks/>
              </p:cNvSpPr>
              <p:nvPr/>
            </p:nvSpPr>
            <p:spPr bwMode="auto">
              <a:xfrm>
                <a:off x="8899" y="6084"/>
                <a:ext cx="89" cy="105"/>
              </a:xfrm>
              <a:custGeom>
                <a:avLst/>
                <a:gdLst/>
                <a:ahLst/>
                <a:cxnLst>
                  <a:cxn ang="0">
                    <a:pos x="0" y="50"/>
                  </a:cxn>
                  <a:cxn ang="0">
                    <a:pos x="0" y="60"/>
                  </a:cxn>
                  <a:cxn ang="0">
                    <a:pos x="2" y="69"/>
                  </a:cxn>
                  <a:cxn ang="0">
                    <a:pos x="7" y="79"/>
                  </a:cxn>
                  <a:cxn ang="0">
                    <a:pos x="12" y="91"/>
                  </a:cxn>
                  <a:cxn ang="0">
                    <a:pos x="16" y="96"/>
                  </a:cxn>
                  <a:cxn ang="0">
                    <a:pos x="26" y="100"/>
                  </a:cxn>
                  <a:cxn ang="0">
                    <a:pos x="31" y="103"/>
                  </a:cxn>
                  <a:cxn ang="0">
                    <a:pos x="33" y="105"/>
                  </a:cxn>
                  <a:cxn ang="0">
                    <a:pos x="52" y="105"/>
                  </a:cxn>
                  <a:cxn ang="0">
                    <a:pos x="57" y="103"/>
                  </a:cxn>
                  <a:cxn ang="0">
                    <a:pos x="62" y="103"/>
                  </a:cxn>
                  <a:cxn ang="0">
                    <a:pos x="64" y="100"/>
                  </a:cxn>
                  <a:cxn ang="0">
                    <a:pos x="84" y="91"/>
                  </a:cxn>
                  <a:cxn ang="0">
                    <a:pos x="86" y="79"/>
                  </a:cxn>
                  <a:cxn ang="0">
                    <a:pos x="88" y="69"/>
                  </a:cxn>
                  <a:cxn ang="0">
                    <a:pos x="88" y="26"/>
                  </a:cxn>
                  <a:cxn ang="0">
                    <a:pos x="86" y="14"/>
                  </a:cxn>
                  <a:cxn ang="0">
                    <a:pos x="84" y="4"/>
                  </a:cxn>
                  <a:cxn ang="0">
                    <a:pos x="79" y="4"/>
                  </a:cxn>
                  <a:cxn ang="0">
                    <a:pos x="74" y="2"/>
                  </a:cxn>
                  <a:cxn ang="0">
                    <a:pos x="69" y="2"/>
                  </a:cxn>
                  <a:cxn ang="0">
                    <a:pos x="64" y="0"/>
                  </a:cxn>
                  <a:cxn ang="0">
                    <a:pos x="33" y="0"/>
                  </a:cxn>
                  <a:cxn ang="0">
                    <a:pos x="28" y="2"/>
                  </a:cxn>
                  <a:cxn ang="0">
                    <a:pos x="26" y="4"/>
                  </a:cxn>
                  <a:cxn ang="0">
                    <a:pos x="16" y="9"/>
                  </a:cxn>
                  <a:cxn ang="0">
                    <a:pos x="12" y="14"/>
                  </a:cxn>
                  <a:cxn ang="0">
                    <a:pos x="7" y="23"/>
                  </a:cxn>
                  <a:cxn ang="0">
                    <a:pos x="4" y="31"/>
                  </a:cxn>
                  <a:cxn ang="0">
                    <a:pos x="0" y="50"/>
                  </a:cxn>
                </a:cxnLst>
                <a:rect l="0" t="0" r="r" b="b"/>
                <a:pathLst>
                  <a:path w="89" h="105">
                    <a:moveTo>
                      <a:pt x="0" y="50"/>
                    </a:moveTo>
                    <a:lnTo>
                      <a:pt x="0" y="60"/>
                    </a:lnTo>
                    <a:lnTo>
                      <a:pt x="2" y="69"/>
                    </a:lnTo>
                    <a:lnTo>
                      <a:pt x="7" y="79"/>
                    </a:lnTo>
                    <a:lnTo>
                      <a:pt x="12" y="91"/>
                    </a:lnTo>
                    <a:lnTo>
                      <a:pt x="16" y="96"/>
                    </a:lnTo>
                    <a:lnTo>
                      <a:pt x="26" y="100"/>
                    </a:lnTo>
                    <a:lnTo>
                      <a:pt x="31" y="103"/>
                    </a:lnTo>
                    <a:lnTo>
                      <a:pt x="33" y="105"/>
                    </a:lnTo>
                    <a:lnTo>
                      <a:pt x="52" y="105"/>
                    </a:lnTo>
                    <a:lnTo>
                      <a:pt x="57" y="103"/>
                    </a:lnTo>
                    <a:lnTo>
                      <a:pt x="62" y="103"/>
                    </a:lnTo>
                    <a:lnTo>
                      <a:pt x="64" y="100"/>
                    </a:lnTo>
                    <a:lnTo>
                      <a:pt x="84" y="91"/>
                    </a:lnTo>
                    <a:lnTo>
                      <a:pt x="86" y="79"/>
                    </a:lnTo>
                    <a:lnTo>
                      <a:pt x="88" y="69"/>
                    </a:lnTo>
                    <a:lnTo>
                      <a:pt x="88" y="26"/>
                    </a:lnTo>
                    <a:lnTo>
                      <a:pt x="86" y="14"/>
                    </a:lnTo>
                    <a:lnTo>
                      <a:pt x="84" y="4"/>
                    </a:lnTo>
                    <a:lnTo>
                      <a:pt x="79" y="4"/>
                    </a:lnTo>
                    <a:lnTo>
                      <a:pt x="74" y="2"/>
                    </a:lnTo>
                    <a:lnTo>
                      <a:pt x="69" y="2"/>
                    </a:lnTo>
                    <a:lnTo>
                      <a:pt x="64" y="0"/>
                    </a:lnTo>
                    <a:lnTo>
                      <a:pt x="33" y="0"/>
                    </a:lnTo>
                    <a:lnTo>
                      <a:pt x="28" y="2"/>
                    </a:lnTo>
                    <a:lnTo>
                      <a:pt x="26" y="4"/>
                    </a:lnTo>
                    <a:lnTo>
                      <a:pt x="16" y="9"/>
                    </a:lnTo>
                    <a:lnTo>
                      <a:pt x="12" y="14"/>
                    </a:lnTo>
                    <a:lnTo>
                      <a:pt x="7" y="23"/>
                    </a:lnTo>
                    <a:lnTo>
                      <a:pt x="4" y="31"/>
                    </a:lnTo>
                    <a:lnTo>
                      <a:pt x="0"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7" name="Freeform 2283"/>
              <p:cNvSpPr>
                <a:spLocks/>
              </p:cNvSpPr>
              <p:nvPr/>
            </p:nvSpPr>
            <p:spPr bwMode="auto">
              <a:xfrm>
                <a:off x="8901" y="6086"/>
                <a:ext cx="84" cy="101"/>
              </a:xfrm>
              <a:custGeom>
                <a:avLst/>
                <a:gdLst/>
                <a:ahLst/>
                <a:cxnLst>
                  <a:cxn ang="0">
                    <a:pos x="2" y="31"/>
                  </a:cxn>
                  <a:cxn ang="0">
                    <a:pos x="0" y="38"/>
                  </a:cxn>
                  <a:cxn ang="0">
                    <a:pos x="0" y="55"/>
                  </a:cxn>
                  <a:cxn ang="0">
                    <a:pos x="2" y="64"/>
                  </a:cxn>
                  <a:cxn ang="0">
                    <a:pos x="12" y="83"/>
                  </a:cxn>
                  <a:cxn ang="0">
                    <a:pos x="16" y="88"/>
                  </a:cxn>
                  <a:cxn ang="0">
                    <a:pos x="21" y="91"/>
                  </a:cxn>
                  <a:cxn ang="0">
                    <a:pos x="23" y="96"/>
                  </a:cxn>
                  <a:cxn ang="0">
                    <a:pos x="28" y="98"/>
                  </a:cxn>
                  <a:cxn ang="0">
                    <a:pos x="33" y="98"/>
                  </a:cxn>
                  <a:cxn ang="0">
                    <a:pos x="36" y="100"/>
                  </a:cxn>
                  <a:cxn ang="0">
                    <a:pos x="45" y="100"/>
                  </a:cxn>
                  <a:cxn ang="0">
                    <a:pos x="48" y="98"/>
                  </a:cxn>
                  <a:cxn ang="0">
                    <a:pos x="52" y="98"/>
                  </a:cxn>
                  <a:cxn ang="0">
                    <a:pos x="57" y="96"/>
                  </a:cxn>
                  <a:cxn ang="0">
                    <a:pos x="60" y="96"/>
                  </a:cxn>
                  <a:cxn ang="0">
                    <a:pos x="64" y="93"/>
                  </a:cxn>
                  <a:cxn ang="0">
                    <a:pos x="72" y="86"/>
                  </a:cxn>
                  <a:cxn ang="0">
                    <a:pos x="76" y="83"/>
                  </a:cxn>
                  <a:cxn ang="0">
                    <a:pos x="83" y="55"/>
                  </a:cxn>
                  <a:cxn ang="0">
                    <a:pos x="83" y="45"/>
                  </a:cxn>
                  <a:cxn ang="0">
                    <a:pos x="81" y="36"/>
                  </a:cxn>
                  <a:cxn ang="0">
                    <a:pos x="81" y="26"/>
                  </a:cxn>
                  <a:cxn ang="0">
                    <a:pos x="76" y="7"/>
                  </a:cxn>
                  <a:cxn ang="0">
                    <a:pos x="72" y="4"/>
                  </a:cxn>
                  <a:cxn ang="0">
                    <a:pos x="69" y="4"/>
                  </a:cxn>
                  <a:cxn ang="0">
                    <a:pos x="64" y="2"/>
                  </a:cxn>
                  <a:cxn ang="0">
                    <a:pos x="60" y="2"/>
                  </a:cxn>
                  <a:cxn ang="0">
                    <a:pos x="57" y="0"/>
                  </a:cxn>
                  <a:cxn ang="0">
                    <a:pos x="31" y="0"/>
                  </a:cxn>
                  <a:cxn ang="0">
                    <a:pos x="28" y="2"/>
                  </a:cxn>
                  <a:cxn ang="0">
                    <a:pos x="23" y="4"/>
                  </a:cxn>
                  <a:cxn ang="0">
                    <a:pos x="21" y="7"/>
                  </a:cxn>
                  <a:cxn ang="0">
                    <a:pos x="16" y="9"/>
                  </a:cxn>
                  <a:cxn ang="0">
                    <a:pos x="12" y="14"/>
                  </a:cxn>
                  <a:cxn ang="0">
                    <a:pos x="7" y="21"/>
                  </a:cxn>
                  <a:cxn ang="0">
                    <a:pos x="2" y="31"/>
                  </a:cxn>
                </a:cxnLst>
                <a:rect l="0" t="0" r="r" b="b"/>
                <a:pathLst>
                  <a:path w="84" h="101">
                    <a:moveTo>
                      <a:pt x="2" y="31"/>
                    </a:moveTo>
                    <a:lnTo>
                      <a:pt x="0" y="38"/>
                    </a:lnTo>
                    <a:lnTo>
                      <a:pt x="0" y="55"/>
                    </a:lnTo>
                    <a:lnTo>
                      <a:pt x="2" y="64"/>
                    </a:lnTo>
                    <a:lnTo>
                      <a:pt x="12" y="83"/>
                    </a:lnTo>
                    <a:lnTo>
                      <a:pt x="16" y="88"/>
                    </a:lnTo>
                    <a:lnTo>
                      <a:pt x="21" y="91"/>
                    </a:lnTo>
                    <a:lnTo>
                      <a:pt x="23" y="96"/>
                    </a:lnTo>
                    <a:lnTo>
                      <a:pt x="28" y="98"/>
                    </a:lnTo>
                    <a:lnTo>
                      <a:pt x="33" y="98"/>
                    </a:lnTo>
                    <a:lnTo>
                      <a:pt x="36" y="100"/>
                    </a:lnTo>
                    <a:lnTo>
                      <a:pt x="45" y="100"/>
                    </a:lnTo>
                    <a:lnTo>
                      <a:pt x="48" y="98"/>
                    </a:lnTo>
                    <a:lnTo>
                      <a:pt x="52" y="98"/>
                    </a:lnTo>
                    <a:lnTo>
                      <a:pt x="57" y="96"/>
                    </a:lnTo>
                    <a:lnTo>
                      <a:pt x="60" y="96"/>
                    </a:lnTo>
                    <a:lnTo>
                      <a:pt x="64" y="93"/>
                    </a:lnTo>
                    <a:lnTo>
                      <a:pt x="72" y="86"/>
                    </a:lnTo>
                    <a:lnTo>
                      <a:pt x="76" y="83"/>
                    </a:lnTo>
                    <a:lnTo>
                      <a:pt x="83" y="55"/>
                    </a:lnTo>
                    <a:lnTo>
                      <a:pt x="83" y="45"/>
                    </a:lnTo>
                    <a:lnTo>
                      <a:pt x="81" y="36"/>
                    </a:lnTo>
                    <a:lnTo>
                      <a:pt x="81" y="26"/>
                    </a:lnTo>
                    <a:lnTo>
                      <a:pt x="76" y="7"/>
                    </a:lnTo>
                    <a:lnTo>
                      <a:pt x="72" y="4"/>
                    </a:lnTo>
                    <a:lnTo>
                      <a:pt x="69" y="4"/>
                    </a:lnTo>
                    <a:lnTo>
                      <a:pt x="64" y="2"/>
                    </a:lnTo>
                    <a:lnTo>
                      <a:pt x="60" y="2"/>
                    </a:lnTo>
                    <a:lnTo>
                      <a:pt x="57" y="0"/>
                    </a:lnTo>
                    <a:lnTo>
                      <a:pt x="31" y="0"/>
                    </a:lnTo>
                    <a:lnTo>
                      <a:pt x="28" y="2"/>
                    </a:lnTo>
                    <a:lnTo>
                      <a:pt x="23" y="4"/>
                    </a:lnTo>
                    <a:lnTo>
                      <a:pt x="21" y="7"/>
                    </a:lnTo>
                    <a:lnTo>
                      <a:pt x="16" y="9"/>
                    </a:lnTo>
                    <a:lnTo>
                      <a:pt x="12" y="14"/>
                    </a:lnTo>
                    <a:lnTo>
                      <a:pt x="7" y="21"/>
                    </a:lnTo>
                    <a:lnTo>
                      <a:pt x="2" y="31"/>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8" name="Freeform 2284"/>
              <p:cNvSpPr>
                <a:spLocks/>
              </p:cNvSpPr>
              <p:nvPr/>
            </p:nvSpPr>
            <p:spPr bwMode="auto">
              <a:xfrm>
                <a:off x="8803" y="6076"/>
                <a:ext cx="43" cy="80"/>
              </a:xfrm>
              <a:custGeom>
                <a:avLst/>
                <a:gdLst/>
                <a:ahLst/>
                <a:cxnLst>
                  <a:cxn ang="0">
                    <a:pos x="0" y="4"/>
                  </a:cxn>
                  <a:cxn ang="0">
                    <a:pos x="0" y="79"/>
                  </a:cxn>
                  <a:cxn ang="0">
                    <a:pos x="2" y="79"/>
                  </a:cxn>
                  <a:cxn ang="0">
                    <a:pos x="2" y="7"/>
                  </a:cxn>
                  <a:cxn ang="0">
                    <a:pos x="43" y="2"/>
                  </a:cxn>
                  <a:cxn ang="0">
                    <a:pos x="43" y="0"/>
                  </a:cxn>
                  <a:cxn ang="0">
                    <a:pos x="0" y="4"/>
                  </a:cxn>
                </a:cxnLst>
                <a:rect l="0" t="0" r="r" b="b"/>
                <a:pathLst>
                  <a:path w="43" h="80">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9" name="Freeform 2285"/>
              <p:cNvSpPr>
                <a:spLocks/>
              </p:cNvSpPr>
              <p:nvPr/>
            </p:nvSpPr>
            <p:spPr bwMode="auto">
              <a:xfrm>
                <a:off x="8803" y="6086"/>
                <a:ext cx="43" cy="7"/>
              </a:xfrm>
              <a:custGeom>
                <a:avLst/>
                <a:gdLst/>
                <a:ahLst/>
                <a:cxnLst>
                  <a:cxn ang="0">
                    <a:pos x="2" y="4"/>
                  </a:cxn>
                  <a:cxn ang="0">
                    <a:pos x="2" y="4"/>
                  </a:cxn>
                  <a:cxn ang="0">
                    <a:pos x="0" y="7"/>
                  </a:cxn>
                  <a:cxn ang="0">
                    <a:pos x="43" y="4"/>
                  </a:cxn>
                  <a:cxn ang="0">
                    <a:pos x="43" y="0"/>
                  </a:cxn>
                  <a:cxn ang="0">
                    <a:pos x="2" y="4"/>
                  </a:cxn>
                </a:cxnLst>
                <a:rect l="0" t="0" r="r" b="b"/>
                <a:pathLst>
                  <a:path w="43" h="7">
                    <a:moveTo>
                      <a:pt x="2" y="4"/>
                    </a:moveTo>
                    <a:lnTo>
                      <a:pt x="2" y="4"/>
                    </a:lnTo>
                    <a:lnTo>
                      <a:pt x="0" y="7"/>
                    </a:lnTo>
                    <a:lnTo>
                      <a:pt x="43" y="4"/>
                    </a:lnTo>
                    <a:lnTo>
                      <a:pt x="43" y="0"/>
                    </a:lnTo>
                    <a:lnTo>
                      <a:pt x="2"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0" name="Freeform 2286"/>
              <p:cNvSpPr>
                <a:spLocks/>
              </p:cNvSpPr>
              <p:nvPr/>
            </p:nvSpPr>
            <p:spPr bwMode="auto">
              <a:xfrm>
                <a:off x="8805" y="6100"/>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1" name="Freeform 2287"/>
              <p:cNvSpPr>
                <a:spLocks/>
              </p:cNvSpPr>
              <p:nvPr/>
            </p:nvSpPr>
            <p:spPr bwMode="auto">
              <a:xfrm>
                <a:off x="8805" y="6100"/>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2" name="Freeform 2288"/>
              <p:cNvSpPr>
                <a:spLocks/>
              </p:cNvSpPr>
              <p:nvPr/>
            </p:nvSpPr>
            <p:spPr bwMode="auto">
              <a:xfrm>
                <a:off x="8803" y="6120"/>
                <a:ext cx="43" cy="4"/>
              </a:xfrm>
              <a:custGeom>
                <a:avLst/>
                <a:gdLst/>
                <a:ahLst/>
                <a:cxnLst>
                  <a:cxn ang="0">
                    <a:pos x="2" y="2"/>
                  </a:cxn>
                  <a:cxn ang="0">
                    <a:pos x="2" y="2"/>
                  </a:cxn>
                  <a:cxn ang="0">
                    <a:pos x="0" y="4"/>
                  </a:cxn>
                  <a:cxn ang="0">
                    <a:pos x="43" y="4"/>
                  </a:cxn>
                  <a:cxn ang="0">
                    <a:pos x="43" y="0"/>
                  </a:cxn>
                  <a:cxn ang="0">
                    <a:pos x="2" y="2"/>
                  </a:cxn>
                </a:cxnLst>
                <a:rect l="0" t="0" r="r" b="b"/>
                <a:pathLst>
                  <a:path w="43" h="4">
                    <a:moveTo>
                      <a:pt x="2" y="2"/>
                    </a:moveTo>
                    <a:lnTo>
                      <a:pt x="2" y="2"/>
                    </a:lnTo>
                    <a:lnTo>
                      <a:pt x="0" y="4"/>
                    </a:lnTo>
                    <a:lnTo>
                      <a:pt x="43" y="4"/>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3" name="Freeform 2289"/>
              <p:cNvSpPr>
                <a:spLocks/>
              </p:cNvSpPr>
              <p:nvPr/>
            </p:nvSpPr>
            <p:spPr bwMode="auto">
              <a:xfrm>
                <a:off x="8805" y="6115"/>
                <a:ext cx="41" cy="0"/>
              </a:xfrm>
              <a:custGeom>
                <a:avLst/>
                <a:gdLst/>
                <a:ahLst/>
                <a:cxnLst>
                  <a:cxn ang="0">
                    <a:pos x="0" y="0"/>
                  </a:cxn>
                  <a:cxn ang="0">
                    <a:pos x="40" y="0"/>
                  </a:cxn>
                </a:cxnLst>
                <a:rect l="0" t="0" r="r" b="b"/>
                <a:pathLst>
                  <a:path w="41">
                    <a:moveTo>
                      <a:pt x="0" y="0"/>
                    </a:moveTo>
                    <a:lnTo>
                      <a:pt x="40" y="0"/>
                    </a:lnTo>
                  </a:path>
                </a:pathLst>
              </a:custGeom>
              <a:noFill/>
              <a:ln w="1041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4" name="Freeform 2290"/>
              <p:cNvSpPr>
                <a:spLocks/>
              </p:cNvSpPr>
              <p:nvPr/>
            </p:nvSpPr>
            <p:spPr bwMode="auto">
              <a:xfrm>
                <a:off x="8805" y="6153"/>
                <a:ext cx="41" cy="5"/>
              </a:xfrm>
              <a:custGeom>
                <a:avLst/>
                <a:gdLst/>
                <a:ahLst/>
                <a:cxnLst>
                  <a:cxn ang="0">
                    <a:pos x="0" y="0"/>
                  </a:cxn>
                  <a:cxn ang="0">
                    <a:pos x="0" y="4"/>
                  </a:cxn>
                  <a:cxn ang="0">
                    <a:pos x="40" y="2"/>
                  </a:cxn>
                  <a:cxn ang="0">
                    <a:pos x="40" y="0"/>
                  </a:cxn>
                  <a:cxn ang="0">
                    <a:pos x="0" y="0"/>
                  </a:cxn>
                </a:cxnLst>
                <a:rect l="0" t="0" r="r" b="b"/>
                <a:pathLst>
                  <a:path w="41" h="5">
                    <a:moveTo>
                      <a:pt x="0" y="0"/>
                    </a:moveTo>
                    <a:lnTo>
                      <a:pt x="0" y="4"/>
                    </a:lnTo>
                    <a:lnTo>
                      <a:pt x="40" y="2"/>
                    </a:lnTo>
                    <a:lnTo>
                      <a:pt x="40"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5" name="Freeform 2291"/>
              <p:cNvSpPr>
                <a:spLocks/>
              </p:cNvSpPr>
              <p:nvPr/>
            </p:nvSpPr>
            <p:spPr bwMode="auto">
              <a:xfrm>
                <a:off x="8892" y="6247"/>
                <a:ext cx="110" cy="12"/>
              </a:xfrm>
              <a:custGeom>
                <a:avLst/>
                <a:gdLst/>
                <a:ahLst/>
                <a:cxnLst>
                  <a:cxn ang="0">
                    <a:pos x="0" y="0"/>
                  </a:cxn>
                  <a:cxn ang="0">
                    <a:pos x="0" y="11"/>
                  </a:cxn>
                  <a:cxn ang="0">
                    <a:pos x="2" y="7"/>
                  </a:cxn>
                  <a:cxn ang="0">
                    <a:pos x="110" y="9"/>
                  </a:cxn>
                  <a:cxn ang="0">
                    <a:pos x="110" y="4"/>
                  </a:cxn>
                  <a:cxn ang="0">
                    <a:pos x="0" y="0"/>
                  </a:cxn>
                </a:cxnLst>
                <a:rect l="0" t="0" r="r" b="b"/>
                <a:pathLst>
                  <a:path w="110" h="12">
                    <a:moveTo>
                      <a:pt x="0" y="0"/>
                    </a:moveTo>
                    <a:lnTo>
                      <a:pt x="0" y="11"/>
                    </a:lnTo>
                    <a:lnTo>
                      <a:pt x="2" y="7"/>
                    </a:lnTo>
                    <a:lnTo>
                      <a:pt x="110" y="9"/>
                    </a:lnTo>
                    <a:lnTo>
                      <a:pt x="110" y="4"/>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6" name="Freeform 2292"/>
              <p:cNvSpPr>
                <a:spLocks/>
              </p:cNvSpPr>
              <p:nvPr/>
            </p:nvSpPr>
            <p:spPr bwMode="auto">
              <a:xfrm>
                <a:off x="8892" y="6254"/>
                <a:ext cx="110" cy="5"/>
              </a:xfrm>
              <a:custGeom>
                <a:avLst/>
                <a:gdLst/>
                <a:ahLst/>
                <a:cxnLst>
                  <a:cxn ang="0">
                    <a:pos x="2" y="0"/>
                  </a:cxn>
                  <a:cxn ang="0">
                    <a:pos x="2" y="0"/>
                  </a:cxn>
                  <a:cxn ang="0">
                    <a:pos x="0" y="2"/>
                  </a:cxn>
                  <a:cxn ang="0">
                    <a:pos x="110" y="4"/>
                  </a:cxn>
                  <a:cxn ang="0">
                    <a:pos x="110" y="2"/>
                  </a:cxn>
                  <a:cxn ang="0">
                    <a:pos x="2" y="0"/>
                  </a:cxn>
                </a:cxnLst>
                <a:rect l="0" t="0" r="r" b="b"/>
                <a:pathLst>
                  <a:path w="110"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7" name="Freeform 2293"/>
              <p:cNvSpPr>
                <a:spLocks/>
              </p:cNvSpPr>
              <p:nvPr/>
            </p:nvSpPr>
            <p:spPr bwMode="auto">
              <a:xfrm>
                <a:off x="8894" y="6249"/>
                <a:ext cx="19" cy="5"/>
              </a:xfrm>
              <a:custGeom>
                <a:avLst/>
                <a:gdLst/>
                <a:ahLst/>
                <a:cxnLst>
                  <a:cxn ang="0">
                    <a:pos x="0" y="0"/>
                  </a:cxn>
                  <a:cxn ang="0">
                    <a:pos x="0" y="2"/>
                  </a:cxn>
                  <a:cxn ang="0">
                    <a:pos x="19" y="4"/>
                  </a:cxn>
                  <a:cxn ang="0">
                    <a:pos x="19" y="0"/>
                  </a:cxn>
                  <a:cxn ang="0">
                    <a:pos x="0" y="0"/>
                  </a:cxn>
                </a:cxnLst>
                <a:rect l="0" t="0" r="r" b="b"/>
                <a:pathLst>
                  <a:path w="19" h="5">
                    <a:moveTo>
                      <a:pt x="0" y="0"/>
                    </a:moveTo>
                    <a:lnTo>
                      <a:pt x="0" y="2"/>
                    </a:lnTo>
                    <a:lnTo>
                      <a:pt x="19" y="4"/>
                    </a:lnTo>
                    <a:lnTo>
                      <a:pt x="19"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8" name="Freeform 2294"/>
              <p:cNvSpPr>
                <a:spLocks/>
              </p:cNvSpPr>
              <p:nvPr/>
            </p:nvSpPr>
            <p:spPr bwMode="auto">
              <a:xfrm>
                <a:off x="8916" y="6252"/>
                <a:ext cx="74" cy="0"/>
              </a:xfrm>
              <a:custGeom>
                <a:avLst/>
                <a:gdLst/>
                <a:ahLst/>
                <a:cxnLst>
                  <a:cxn ang="0">
                    <a:pos x="0" y="0"/>
                  </a:cxn>
                  <a:cxn ang="0">
                    <a:pos x="74" y="0"/>
                  </a:cxn>
                </a:cxnLst>
                <a:rect l="0" t="0" r="r" b="b"/>
                <a:pathLst>
                  <a:path w="74">
                    <a:moveTo>
                      <a:pt x="0" y="0"/>
                    </a:moveTo>
                    <a:lnTo>
                      <a:pt x="74"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9" name="Freeform 2295"/>
              <p:cNvSpPr>
                <a:spLocks/>
              </p:cNvSpPr>
              <p:nvPr/>
            </p:nvSpPr>
            <p:spPr bwMode="auto">
              <a:xfrm>
                <a:off x="8940" y="6249"/>
                <a:ext cx="21" cy="5"/>
              </a:xfrm>
              <a:custGeom>
                <a:avLst/>
                <a:gdLst/>
                <a:ahLst/>
                <a:cxnLst>
                  <a:cxn ang="0">
                    <a:pos x="0" y="0"/>
                  </a:cxn>
                  <a:cxn ang="0">
                    <a:pos x="0" y="4"/>
                  </a:cxn>
                  <a:cxn ang="0">
                    <a:pos x="21" y="4"/>
                  </a:cxn>
                  <a:cxn ang="0">
                    <a:pos x="21" y="2"/>
                  </a:cxn>
                  <a:cxn ang="0">
                    <a:pos x="0" y="0"/>
                  </a:cxn>
                </a:cxnLst>
                <a:rect l="0" t="0" r="r" b="b"/>
                <a:pathLst>
                  <a:path w="21"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0" name="Freeform 2296"/>
              <p:cNvSpPr>
                <a:spLocks/>
              </p:cNvSpPr>
              <p:nvPr/>
            </p:nvSpPr>
            <p:spPr bwMode="auto">
              <a:xfrm>
                <a:off x="8894" y="6249"/>
                <a:ext cx="19" cy="3"/>
              </a:xfrm>
              <a:custGeom>
                <a:avLst/>
                <a:gdLst/>
                <a:ahLst/>
                <a:cxnLst>
                  <a:cxn ang="0">
                    <a:pos x="0" y="0"/>
                  </a:cxn>
                  <a:cxn ang="0">
                    <a:pos x="0" y="2"/>
                  </a:cxn>
                  <a:cxn ang="0">
                    <a:pos x="19" y="2"/>
                  </a:cxn>
                  <a:cxn ang="0">
                    <a:pos x="0" y="0"/>
                  </a:cxn>
                </a:cxnLst>
                <a:rect l="0" t="0" r="r" b="b"/>
                <a:pathLst>
                  <a:path w="19" h="3">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1" name="Freeform 2297"/>
              <p:cNvSpPr>
                <a:spLocks/>
              </p:cNvSpPr>
              <p:nvPr/>
            </p:nvSpPr>
            <p:spPr bwMode="auto">
              <a:xfrm>
                <a:off x="8940" y="6252"/>
                <a:ext cx="21" cy="2"/>
              </a:xfrm>
              <a:custGeom>
                <a:avLst/>
                <a:gdLst/>
                <a:ahLst/>
                <a:cxnLst>
                  <a:cxn ang="0">
                    <a:pos x="0" y="0"/>
                  </a:cxn>
                  <a:cxn ang="0">
                    <a:pos x="0" y="0"/>
                  </a:cxn>
                  <a:cxn ang="0">
                    <a:pos x="21" y="2"/>
                  </a:cxn>
                  <a:cxn ang="0">
                    <a:pos x="21" y="0"/>
                  </a:cxn>
                  <a:cxn ang="0">
                    <a:pos x="0" y="0"/>
                  </a:cxn>
                </a:cxnLst>
                <a:rect l="0" t="0" r="r" b="b"/>
                <a:pathLst>
                  <a:path w="21"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2" name="Freeform 2298"/>
              <p:cNvSpPr>
                <a:spLocks/>
              </p:cNvSpPr>
              <p:nvPr/>
            </p:nvSpPr>
            <p:spPr bwMode="auto">
              <a:xfrm>
                <a:off x="8968" y="6253"/>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3" name="Freeform 2299"/>
              <p:cNvSpPr>
                <a:spLocks/>
              </p:cNvSpPr>
              <p:nvPr/>
            </p:nvSpPr>
            <p:spPr bwMode="auto">
              <a:xfrm>
                <a:off x="9103" y="6050"/>
                <a:ext cx="12" cy="218"/>
              </a:xfrm>
              <a:custGeom>
                <a:avLst/>
                <a:gdLst/>
                <a:ahLst/>
                <a:cxnLst>
                  <a:cxn ang="0">
                    <a:pos x="9" y="19"/>
                  </a:cxn>
                  <a:cxn ang="0">
                    <a:pos x="9" y="19"/>
                  </a:cxn>
                  <a:cxn ang="0">
                    <a:pos x="0" y="0"/>
                  </a:cxn>
                  <a:cxn ang="0">
                    <a:pos x="0" y="218"/>
                  </a:cxn>
                  <a:cxn ang="0">
                    <a:pos x="11" y="208"/>
                  </a:cxn>
                  <a:cxn ang="0">
                    <a:pos x="11" y="28"/>
                  </a:cxn>
                  <a:cxn ang="0">
                    <a:pos x="9" y="19"/>
                  </a:cxn>
                </a:cxnLst>
                <a:rect l="0" t="0" r="r" b="b"/>
                <a:pathLst>
                  <a:path w="12" h="218">
                    <a:moveTo>
                      <a:pt x="9" y="19"/>
                    </a:moveTo>
                    <a:lnTo>
                      <a:pt x="9" y="19"/>
                    </a:lnTo>
                    <a:lnTo>
                      <a:pt x="0" y="0"/>
                    </a:lnTo>
                    <a:lnTo>
                      <a:pt x="0" y="218"/>
                    </a:lnTo>
                    <a:lnTo>
                      <a:pt x="11" y="208"/>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4" name="Freeform 2300"/>
              <p:cNvSpPr>
                <a:spLocks/>
              </p:cNvSpPr>
              <p:nvPr/>
            </p:nvSpPr>
            <p:spPr bwMode="auto">
              <a:xfrm>
                <a:off x="9170" y="6110"/>
                <a:ext cx="22" cy="144"/>
              </a:xfrm>
              <a:custGeom>
                <a:avLst/>
                <a:gdLst/>
                <a:ahLst/>
                <a:cxnLst>
                  <a:cxn ang="0">
                    <a:pos x="16" y="9"/>
                  </a:cxn>
                  <a:cxn ang="0">
                    <a:pos x="2" y="0"/>
                  </a:cxn>
                  <a:cxn ang="0">
                    <a:pos x="4" y="21"/>
                  </a:cxn>
                  <a:cxn ang="0">
                    <a:pos x="7" y="40"/>
                  </a:cxn>
                  <a:cxn ang="0">
                    <a:pos x="7" y="74"/>
                  </a:cxn>
                  <a:cxn ang="0">
                    <a:pos x="4" y="88"/>
                  </a:cxn>
                  <a:cxn ang="0">
                    <a:pos x="2" y="105"/>
                  </a:cxn>
                  <a:cxn ang="0">
                    <a:pos x="2" y="122"/>
                  </a:cxn>
                  <a:cxn ang="0">
                    <a:pos x="0" y="144"/>
                  </a:cxn>
                  <a:cxn ang="0">
                    <a:pos x="14" y="141"/>
                  </a:cxn>
                  <a:cxn ang="0">
                    <a:pos x="16" y="129"/>
                  </a:cxn>
                  <a:cxn ang="0">
                    <a:pos x="19" y="112"/>
                  </a:cxn>
                  <a:cxn ang="0">
                    <a:pos x="19" y="96"/>
                  </a:cxn>
                  <a:cxn ang="0">
                    <a:pos x="21" y="79"/>
                  </a:cxn>
                  <a:cxn ang="0">
                    <a:pos x="21" y="60"/>
                  </a:cxn>
                  <a:cxn ang="0">
                    <a:pos x="19" y="40"/>
                  </a:cxn>
                  <a:cxn ang="0">
                    <a:pos x="19" y="24"/>
                  </a:cxn>
                  <a:cxn ang="0">
                    <a:pos x="16" y="9"/>
                  </a:cxn>
                </a:cxnLst>
                <a:rect l="0" t="0" r="r" b="b"/>
                <a:pathLst>
                  <a:path w="22" h="144">
                    <a:moveTo>
                      <a:pt x="16" y="9"/>
                    </a:moveTo>
                    <a:lnTo>
                      <a:pt x="2" y="0"/>
                    </a:lnTo>
                    <a:lnTo>
                      <a:pt x="4" y="21"/>
                    </a:lnTo>
                    <a:lnTo>
                      <a:pt x="7" y="40"/>
                    </a:lnTo>
                    <a:lnTo>
                      <a:pt x="7" y="74"/>
                    </a:lnTo>
                    <a:lnTo>
                      <a:pt x="4" y="88"/>
                    </a:lnTo>
                    <a:lnTo>
                      <a:pt x="2" y="105"/>
                    </a:lnTo>
                    <a:lnTo>
                      <a:pt x="2" y="122"/>
                    </a:lnTo>
                    <a:lnTo>
                      <a:pt x="0" y="144"/>
                    </a:lnTo>
                    <a:lnTo>
                      <a:pt x="14" y="141"/>
                    </a:lnTo>
                    <a:lnTo>
                      <a:pt x="16" y="129"/>
                    </a:lnTo>
                    <a:lnTo>
                      <a:pt x="19" y="112"/>
                    </a:lnTo>
                    <a:lnTo>
                      <a:pt x="19" y="96"/>
                    </a:lnTo>
                    <a:lnTo>
                      <a:pt x="21" y="79"/>
                    </a:lnTo>
                    <a:lnTo>
                      <a:pt x="21" y="60"/>
                    </a:lnTo>
                    <a:lnTo>
                      <a:pt x="19" y="40"/>
                    </a:lnTo>
                    <a:lnTo>
                      <a:pt x="19" y="24"/>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5" name="Freeform 2301"/>
              <p:cNvSpPr>
                <a:spLocks/>
              </p:cNvSpPr>
              <p:nvPr/>
            </p:nvSpPr>
            <p:spPr bwMode="auto">
              <a:xfrm>
                <a:off x="9168" y="6108"/>
                <a:ext cx="19" cy="146"/>
              </a:xfrm>
              <a:custGeom>
                <a:avLst/>
                <a:gdLst/>
                <a:ahLst/>
                <a:cxnLst>
                  <a:cxn ang="0">
                    <a:pos x="0" y="0"/>
                  </a:cxn>
                  <a:cxn ang="0">
                    <a:pos x="4" y="24"/>
                  </a:cxn>
                  <a:cxn ang="0">
                    <a:pos x="4" y="43"/>
                  </a:cxn>
                  <a:cxn ang="0">
                    <a:pos x="7" y="60"/>
                  </a:cxn>
                  <a:cxn ang="0">
                    <a:pos x="4" y="76"/>
                  </a:cxn>
                  <a:cxn ang="0">
                    <a:pos x="4" y="91"/>
                  </a:cxn>
                  <a:cxn ang="0">
                    <a:pos x="0" y="124"/>
                  </a:cxn>
                  <a:cxn ang="0">
                    <a:pos x="0" y="146"/>
                  </a:cxn>
                  <a:cxn ang="0">
                    <a:pos x="7" y="146"/>
                  </a:cxn>
                  <a:cxn ang="0">
                    <a:pos x="9" y="144"/>
                  </a:cxn>
                  <a:cxn ang="0">
                    <a:pos x="14" y="144"/>
                  </a:cxn>
                  <a:cxn ang="0">
                    <a:pos x="19" y="115"/>
                  </a:cxn>
                  <a:cxn ang="0">
                    <a:pos x="19" y="26"/>
                  </a:cxn>
                  <a:cxn ang="0">
                    <a:pos x="16" y="9"/>
                  </a:cxn>
                  <a:cxn ang="0">
                    <a:pos x="14" y="7"/>
                  </a:cxn>
                  <a:cxn ang="0">
                    <a:pos x="9" y="4"/>
                  </a:cxn>
                  <a:cxn ang="0">
                    <a:pos x="4" y="2"/>
                  </a:cxn>
                  <a:cxn ang="0">
                    <a:pos x="0" y="0"/>
                  </a:cxn>
                </a:cxnLst>
                <a:rect l="0" t="0" r="r" b="b"/>
                <a:pathLst>
                  <a:path w="19" h="146">
                    <a:moveTo>
                      <a:pt x="0" y="0"/>
                    </a:moveTo>
                    <a:lnTo>
                      <a:pt x="4" y="24"/>
                    </a:lnTo>
                    <a:lnTo>
                      <a:pt x="4" y="43"/>
                    </a:lnTo>
                    <a:lnTo>
                      <a:pt x="7" y="60"/>
                    </a:lnTo>
                    <a:lnTo>
                      <a:pt x="4" y="76"/>
                    </a:lnTo>
                    <a:lnTo>
                      <a:pt x="4" y="91"/>
                    </a:lnTo>
                    <a:lnTo>
                      <a:pt x="0" y="124"/>
                    </a:lnTo>
                    <a:lnTo>
                      <a:pt x="0" y="146"/>
                    </a:lnTo>
                    <a:lnTo>
                      <a:pt x="7" y="146"/>
                    </a:lnTo>
                    <a:lnTo>
                      <a:pt x="9" y="144"/>
                    </a:lnTo>
                    <a:lnTo>
                      <a:pt x="14" y="144"/>
                    </a:lnTo>
                    <a:lnTo>
                      <a:pt x="19" y="115"/>
                    </a:lnTo>
                    <a:lnTo>
                      <a:pt x="19" y="26"/>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6" name="Freeform 2302"/>
              <p:cNvSpPr>
                <a:spLocks/>
              </p:cNvSpPr>
              <p:nvPr/>
            </p:nvSpPr>
            <p:spPr bwMode="auto">
              <a:xfrm>
                <a:off x="9163" y="6105"/>
                <a:ext cx="21" cy="149"/>
              </a:xfrm>
              <a:custGeom>
                <a:avLst/>
                <a:gdLst/>
                <a:ahLst/>
                <a:cxnLst>
                  <a:cxn ang="0">
                    <a:pos x="11" y="4"/>
                  </a:cxn>
                  <a:cxn ang="0">
                    <a:pos x="7" y="2"/>
                  </a:cxn>
                  <a:cxn ang="0">
                    <a:pos x="2" y="0"/>
                  </a:cxn>
                  <a:cxn ang="0">
                    <a:pos x="7" y="24"/>
                  </a:cxn>
                  <a:cxn ang="0">
                    <a:pos x="7" y="76"/>
                  </a:cxn>
                  <a:cxn ang="0">
                    <a:pos x="4" y="93"/>
                  </a:cxn>
                  <a:cxn ang="0">
                    <a:pos x="4" y="110"/>
                  </a:cxn>
                  <a:cxn ang="0">
                    <a:pos x="2" y="127"/>
                  </a:cxn>
                  <a:cxn ang="0">
                    <a:pos x="0" y="148"/>
                  </a:cxn>
                  <a:cxn ang="0">
                    <a:pos x="9" y="148"/>
                  </a:cxn>
                  <a:cxn ang="0">
                    <a:pos x="9" y="146"/>
                  </a:cxn>
                  <a:cxn ang="0">
                    <a:pos x="16" y="146"/>
                  </a:cxn>
                  <a:cxn ang="0">
                    <a:pos x="19" y="117"/>
                  </a:cxn>
                  <a:cxn ang="0">
                    <a:pos x="21" y="81"/>
                  </a:cxn>
                  <a:cxn ang="0">
                    <a:pos x="21" y="43"/>
                  </a:cxn>
                  <a:cxn ang="0">
                    <a:pos x="19" y="9"/>
                  </a:cxn>
                  <a:cxn ang="0">
                    <a:pos x="16" y="9"/>
                  </a:cxn>
                  <a:cxn ang="0">
                    <a:pos x="11" y="4"/>
                  </a:cxn>
                </a:cxnLst>
                <a:rect l="0" t="0" r="r" b="b"/>
                <a:pathLst>
                  <a:path w="21" h="149">
                    <a:moveTo>
                      <a:pt x="11" y="4"/>
                    </a:moveTo>
                    <a:lnTo>
                      <a:pt x="7" y="2"/>
                    </a:lnTo>
                    <a:lnTo>
                      <a:pt x="2" y="0"/>
                    </a:lnTo>
                    <a:lnTo>
                      <a:pt x="7" y="24"/>
                    </a:lnTo>
                    <a:lnTo>
                      <a:pt x="7" y="76"/>
                    </a:lnTo>
                    <a:lnTo>
                      <a:pt x="4" y="93"/>
                    </a:lnTo>
                    <a:lnTo>
                      <a:pt x="4" y="110"/>
                    </a:lnTo>
                    <a:lnTo>
                      <a:pt x="2" y="127"/>
                    </a:lnTo>
                    <a:lnTo>
                      <a:pt x="0" y="148"/>
                    </a:lnTo>
                    <a:lnTo>
                      <a:pt x="9" y="148"/>
                    </a:lnTo>
                    <a:lnTo>
                      <a:pt x="9" y="146"/>
                    </a:lnTo>
                    <a:lnTo>
                      <a:pt x="16" y="146"/>
                    </a:lnTo>
                    <a:lnTo>
                      <a:pt x="19" y="117"/>
                    </a:lnTo>
                    <a:lnTo>
                      <a:pt x="21" y="81"/>
                    </a:lnTo>
                    <a:lnTo>
                      <a:pt x="21" y="43"/>
                    </a:lnTo>
                    <a:lnTo>
                      <a:pt x="19" y="9"/>
                    </a:lnTo>
                    <a:lnTo>
                      <a:pt x="16" y="9"/>
                    </a:lnTo>
                    <a:lnTo>
                      <a:pt x="11" y="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7" name="Freeform 2303"/>
              <p:cNvSpPr>
                <a:spLocks/>
              </p:cNvSpPr>
              <p:nvPr/>
            </p:nvSpPr>
            <p:spPr bwMode="auto">
              <a:xfrm>
                <a:off x="9160" y="6105"/>
                <a:ext cx="22" cy="149"/>
              </a:xfrm>
              <a:custGeom>
                <a:avLst/>
                <a:gdLst/>
                <a:ahLst/>
                <a:cxnLst>
                  <a:cxn ang="0">
                    <a:pos x="0" y="129"/>
                  </a:cxn>
                  <a:cxn ang="0">
                    <a:pos x="0" y="148"/>
                  </a:cxn>
                  <a:cxn ang="0">
                    <a:pos x="7" y="148"/>
                  </a:cxn>
                  <a:cxn ang="0">
                    <a:pos x="9" y="146"/>
                  </a:cxn>
                  <a:cxn ang="0">
                    <a:pos x="16" y="146"/>
                  </a:cxn>
                  <a:cxn ang="0">
                    <a:pos x="19" y="117"/>
                  </a:cxn>
                  <a:cxn ang="0">
                    <a:pos x="21" y="81"/>
                  </a:cxn>
                  <a:cxn ang="0">
                    <a:pos x="21" y="43"/>
                  </a:cxn>
                  <a:cxn ang="0">
                    <a:pos x="19" y="9"/>
                  </a:cxn>
                  <a:cxn ang="0">
                    <a:pos x="14" y="7"/>
                  </a:cxn>
                  <a:cxn ang="0">
                    <a:pos x="9" y="2"/>
                  </a:cxn>
                  <a:cxn ang="0">
                    <a:pos x="7" y="2"/>
                  </a:cxn>
                  <a:cxn ang="0">
                    <a:pos x="2" y="0"/>
                  </a:cxn>
                  <a:cxn ang="0">
                    <a:pos x="7" y="21"/>
                  </a:cxn>
                  <a:cxn ang="0">
                    <a:pos x="7" y="76"/>
                  </a:cxn>
                  <a:cxn ang="0">
                    <a:pos x="2" y="110"/>
                  </a:cxn>
                  <a:cxn ang="0">
                    <a:pos x="0" y="129"/>
                  </a:cxn>
                </a:cxnLst>
                <a:rect l="0" t="0" r="r" b="b"/>
                <a:pathLst>
                  <a:path w="22" h="149">
                    <a:moveTo>
                      <a:pt x="0" y="129"/>
                    </a:moveTo>
                    <a:lnTo>
                      <a:pt x="0" y="148"/>
                    </a:lnTo>
                    <a:lnTo>
                      <a:pt x="7" y="148"/>
                    </a:lnTo>
                    <a:lnTo>
                      <a:pt x="9" y="146"/>
                    </a:lnTo>
                    <a:lnTo>
                      <a:pt x="16" y="146"/>
                    </a:lnTo>
                    <a:lnTo>
                      <a:pt x="19" y="117"/>
                    </a:lnTo>
                    <a:lnTo>
                      <a:pt x="21" y="81"/>
                    </a:lnTo>
                    <a:lnTo>
                      <a:pt x="21" y="43"/>
                    </a:lnTo>
                    <a:lnTo>
                      <a:pt x="19" y="9"/>
                    </a:lnTo>
                    <a:lnTo>
                      <a:pt x="14" y="7"/>
                    </a:lnTo>
                    <a:lnTo>
                      <a:pt x="9" y="2"/>
                    </a:lnTo>
                    <a:lnTo>
                      <a:pt x="7" y="2"/>
                    </a:lnTo>
                    <a:lnTo>
                      <a:pt x="2" y="0"/>
                    </a:lnTo>
                    <a:lnTo>
                      <a:pt x="7" y="21"/>
                    </a:lnTo>
                    <a:lnTo>
                      <a:pt x="7" y="76"/>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8" name="Freeform 2304"/>
              <p:cNvSpPr>
                <a:spLocks/>
              </p:cNvSpPr>
              <p:nvPr/>
            </p:nvSpPr>
            <p:spPr bwMode="auto">
              <a:xfrm>
                <a:off x="9156" y="6103"/>
                <a:ext cx="21" cy="151"/>
              </a:xfrm>
              <a:custGeom>
                <a:avLst/>
                <a:gdLst/>
                <a:ahLst/>
                <a:cxnLst>
                  <a:cxn ang="0">
                    <a:pos x="19" y="9"/>
                  </a:cxn>
                  <a:cxn ang="0">
                    <a:pos x="14" y="7"/>
                  </a:cxn>
                  <a:cxn ang="0">
                    <a:pos x="9" y="2"/>
                  </a:cxn>
                  <a:cxn ang="0">
                    <a:pos x="4" y="0"/>
                  </a:cxn>
                  <a:cxn ang="0">
                    <a:pos x="7" y="23"/>
                  </a:cxn>
                  <a:cxn ang="0">
                    <a:pos x="9" y="43"/>
                  </a:cxn>
                  <a:cxn ang="0">
                    <a:pos x="9" y="62"/>
                  </a:cxn>
                  <a:cxn ang="0">
                    <a:pos x="7" y="79"/>
                  </a:cxn>
                  <a:cxn ang="0">
                    <a:pos x="7" y="95"/>
                  </a:cxn>
                  <a:cxn ang="0">
                    <a:pos x="2" y="129"/>
                  </a:cxn>
                  <a:cxn ang="0">
                    <a:pos x="0" y="151"/>
                  </a:cxn>
                  <a:cxn ang="0">
                    <a:pos x="7" y="151"/>
                  </a:cxn>
                  <a:cxn ang="0">
                    <a:pos x="9" y="148"/>
                  </a:cxn>
                  <a:cxn ang="0">
                    <a:pos x="16" y="148"/>
                  </a:cxn>
                  <a:cxn ang="0">
                    <a:pos x="21" y="117"/>
                  </a:cxn>
                  <a:cxn ang="0">
                    <a:pos x="21" y="9"/>
                  </a:cxn>
                  <a:cxn ang="0">
                    <a:pos x="19" y="9"/>
                  </a:cxn>
                </a:cxnLst>
                <a:rect l="0" t="0" r="r" b="b"/>
                <a:pathLst>
                  <a:path w="21" h="151">
                    <a:moveTo>
                      <a:pt x="19" y="9"/>
                    </a:moveTo>
                    <a:lnTo>
                      <a:pt x="14" y="7"/>
                    </a:lnTo>
                    <a:lnTo>
                      <a:pt x="9" y="2"/>
                    </a:lnTo>
                    <a:lnTo>
                      <a:pt x="4" y="0"/>
                    </a:lnTo>
                    <a:lnTo>
                      <a:pt x="7" y="23"/>
                    </a:lnTo>
                    <a:lnTo>
                      <a:pt x="9" y="43"/>
                    </a:lnTo>
                    <a:lnTo>
                      <a:pt x="9" y="62"/>
                    </a:lnTo>
                    <a:lnTo>
                      <a:pt x="7" y="79"/>
                    </a:lnTo>
                    <a:lnTo>
                      <a:pt x="7" y="95"/>
                    </a:lnTo>
                    <a:lnTo>
                      <a:pt x="2" y="129"/>
                    </a:lnTo>
                    <a:lnTo>
                      <a:pt x="0" y="151"/>
                    </a:lnTo>
                    <a:lnTo>
                      <a:pt x="7" y="151"/>
                    </a:lnTo>
                    <a:lnTo>
                      <a:pt x="9" y="148"/>
                    </a:lnTo>
                    <a:lnTo>
                      <a:pt x="16" y="148"/>
                    </a:lnTo>
                    <a:lnTo>
                      <a:pt x="21" y="117"/>
                    </a:lnTo>
                    <a:lnTo>
                      <a:pt x="21" y="9"/>
                    </a:lnTo>
                    <a:lnTo>
                      <a:pt x="19" y="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9" name="Freeform 2305"/>
              <p:cNvSpPr>
                <a:spLocks/>
              </p:cNvSpPr>
              <p:nvPr/>
            </p:nvSpPr>
            <p:spPr bwMode="auto">
              <a:xfrm>
                <a:off x="9153" y="6100"/>
                <a:ext cx="22" cy="154"/>
              </a:xfrm>
              <a:custGeom>
                <a:avLst/>
                <a:gdLst/>
                <a:ahLst/>
                <a:cxnLst>
                  <a:cxn ang="0">
                    <a:pos x="4" y="0"/>
                  </a:cxn>
                  <a:cxn ang="0">
                    <a:pos x="7" y="23"/>
                  </a:cxn>
                  <a:cxn ang="0">
                    <a:pos x="9" y="45"/>
                  </a:cxn>
                  <a:cxn ang="0">
                    <a:pos x="9" y="62"/>
                  </a:cxn>
                  <a:cxn ang="0">
                    <a:pos x="7" y="81"/>
                  </a:cxn>
                  <a:cxn ang="0">
                    <a:pos x="2" y="115"/>
                  </a:cxn>
                  <a:cxn ang="0">
                    <a:pos x="2" y="131"/>
                  </a:cxn>
                  <a:cxn ang="0">
                    <a:pos x="0" y="153"/>
                  </a:cxn>
                  <a:cxn ang="0">
                    <a:pos x="7" y="153"/>
                  </a:cxn>
                  <a:cxn ang="0">
                    <a:pos x="9" y="151"/>
                  </a:cxn>
                  <a:cxn ang="0">
                    <a:pos x="16" y="151"/>
                  </a:cxn>
                  <a:cxn ang="0">
                    <a:pos x="19" y="120"/>
                  </a:cxn>
                  <a:cxn ang="0">
                    <a:pos x="21" y="83"/>
                  </a:cxn>
                  <a:cxn ang="0">
                    <a:pos x="21" y="11"/>
                  </a:cxn>
                  <a:cxn ang="0">
                    <a:pos x="16" y="7"/>
                  </a:cxn>
                  <a:cxn ang="0">
                    <a:pos x="14" y="7"/>
                  </a:cxn>
                  <a:cxn ang="0">
                    <a:pos x="9" y="2"/>
                  </a:cxn>
                  <a:cxn ang="0">
                    <a:pos x="4" y="0"/>
                  </a:cxn>
                </a:cxnLst>
                <a:rect l="0" t="0" r="r" b="b"/>
                <a:pathLst>
                  <a:path w="22" h="154">
                    <a:moveTo>
                      <a:pt x="4" y="0"/>
                    </a:moveTo>
                    <a:lnTo>
                      <a:pt x="7" y="23"/>
                    </a:lnTo>
                    <a:lnTo>
                      <a:pt x="9" y="45"/>
                    </a:lnTo>
                    <a:lnTo>
                      <a:pt x="9" y="62"/>
                    </a:lnTo>
                    <a:lnTo>
                      <a:pt x="7" y="81"/>
                    </a:lnTo>
                    <a:lnTo>
                      <a:pt x="2" y="115"/>
                    </a:lnTo>
                    <a:lnTo>
                      <a:pt x="2" y="131"/>
                    </a:lnTo>
                    <a:lnTo>
                      <a:pt x="0" y="153"/>
                    </a:lnTo>
                    <a:lnTo>
                      <a:pt x="7" y="153"/>
                    </a:lnTo>
                    <a:lnTo>
                      <a:pt x="9" y="151"/>
                    </a:lnTo>
                    <a:lnTo>
                      <a:pt x="16" y="151"/>
                    </a:lnTo>
                    <a:lnTo>
                      <a:pt x="19" y="120"/>
                    </a:lnTo>
                    <a:lnTo>
                      <a:pt x="21" y="83"/>
                    </a:lnTo>
                    <a:lnTo>
                      <a:pt x="21" y="11"/>
                    </a:lnTo>
                    <a:lnTo>
                      <a:pt x="16" y="7"/>
                    </a:lnTo>
                    <a:lnTo>
                      <a:pt x="14" y="7"/>
                    </a:lnTo>
                    <a:lnTo>
                      <a:pt x="9" y="2"/>
                    </a:lnTo>
                    <a:lnTo>
                      <a:pt x="4"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0" name="Freeform 2306"/>
              <p:cNvSpPr>
                <a:spLocks/>
              </p:cNvSpPr>
              <p:nvPr/>
            </p:nvSpPr>
            <p:spPr bwMode="auto">
              <a:xfrm>
                <a:off x="9151" y="6100"/>
                <a:ext cx="21" cy="154"/>
              </a:xfrm>
              <a:custGeom>
                <a:avLst/>
                <a:gdLst/>
                <a:ahLst/>
                <a:cxnLst>
                  <a:cxn ang="0">
                    <a:pos x="0" y="131"/>
                  </a:cxn>
                  <a:cxn ang="0">
                    <a:pos x="0" y="153"/>
                  </a:cxn>
                  <a:cxn ang="0">
                    <a:pos x="4" y="153"/>
                  </a:cxn>
                  <a:cxn ang="0">
                    <a:pos x="7" y="151"/>
                  </a:cxn>
                  <a:cxn ang="0">
                    <a:pos x="14" y="151"/>
                  </a:cxn>
                  <a:cxn ang="0">
                    <a:pos x="16" y="148"/>
                  </a:cxn>
                  <a:cxn ang="0">
                    <a:pos x="19" y="120"/>
                  </a:cxn>
                  <a:cxn ang="0">
                    <a:pos x="21" y="81"/>
                  </a:cxn>
                  <a:cxn ang="0">
                    <a:pos x="21" y="9"/>
                  </a:cxn>
                  <a:cxn ang="0">
                    <a:pos x="19" y="7"/>
                  </a:cxn>
                  <a:cxn ang="0">
                    <a:pos x="14" y="4"/>
                  </a:cxn>
                  <a:cxn ang="0">
                    <a:pos x="9" y="2"/>
                  </a:cxn>
                  <a:cxn ang="0">
                    <a:pos x="4" y="0"/>
                  </a:cxn>
                  <a:cxn ang="0">
                    <a:pos x="7" y="21"/>
                  </a:cxn>
                  <a:cxn ang="0">
                    <a:pos x="7" y="79"/>
                  </a:cxn>
                  <a:cxn ang="0">
                    <a:pos x="4" y="95"/>
                  </a:cxn>
                  <a:cxn ang="0">
                    <a:pos x="2" y="115"/>
                  </a:cxn>
                  <a:cxn ang="0">
                    <a:pos x="0" y="131"/>
                  </a:cxn>
                </a:cxnLst>
                <a:rect l="0" t="0" r="r" b="b"/>
                <a:pathLst>
                  <a:path w="21" h="154">
                    <a:moveTo>
                      <a:pt x="0" y="131"/>
                    </a:moveTo>
                    <a:lnTo>
                      <a:pt x="0" y="153"/>
                    </a:lnTo>
                    <a:lnTo>
                      <a:pt x="4" y="153"/>
                    </a:lnTo>
                    <a:lnTo>
                      <a:pt x="7" y="151"/>
                    </a:lnTo>
                    <a:lnTo>
                      <a:pt x="14" y="151"/>
                    </a:lnTo>
                    <a:lnTo>
                      <a:pt x="16" y="148"/>
                    </a:lnTo>
                    <a:lnTo>
                      <a:pt x="19" y="120"/>
                    </a:lnTo>
                    <a:lnTo>
                      <a:pt x="21" y="81"/>
                    </a:lnTo>
                    <a:lnTo>
                      <a:pt x="21" y="9"/>
                    </a:lnTo>
                    <a:lnTo>
                      <a:pt x="19" y="7"/>
                    </a:lnTo>
                    <a:lnTo>
                      <a:pt x="14" y="4"/>
                    </a:lnTo>
                    <a:lnTo>
                      <a:pt x="9" y="2"/>
                    </a:lnTo>
                    <a:lnTo>
                      <a:pt x="4" y="0"/>
                    </a:lnTo>
                    <a:lnTo>
                      <a:pt x="7" y="21"/>
                    </a:lnTo>
                    <a:lnTo>
                      <a:pt x="7" y="79"/>
                    </a:lnTo>
                    <a:lnTo>
                      <a:pt x="4" y="95"/>
                    </a:lnTo>
                    <a:lnTo>
                      <a:pt x="2" y="115"/>
                    </a:lnTo>
                    <a:lnTo>
                      <a:pt x="0" y="131"/>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1" name="Freeform 2307"/>
              <p:cNvSpPr>
                <a:spLocks/>
              </p:cNvSpPr>
              <p:nvPr/>
            </p:nvSpPr>
            <p:spPr bwMode="auto">
              <a:xfrm>
                <a:off x="9146" y="6098"/>
                <a:ext cx="24" cy="156"/>
              </a:xfrm>
              <a:custGeom>
                <a:avLst/>
                <a:gdLst/>
                <a:ahLst/>
                <a:cxnLst>
                  <a:cxn ang="0">
                    <a:pos x="2" y="134"/>
                  </a:cxn>
                  <a:cxn ang="0">
                    <a:pos x="0" y="156"/>
                  </a:cxn>
                  <a:cxn ang="0">
                    <a:pos x="7" y="156"/>
                  </a:cxn>
                  <a:cxn ang="0">
                    <a:pos x="9" y="153"/>
                  </a:cxn>
                  <a:cxn ang="0">
                    <a:pos x="16" y="153"/>
                  </a:cxn>
                  <a:cxn ang="0">
                    <a:pos x="19" y="151"/>
                  </a:cxn>
                  <a:cxn ang="0">
                    <a:pos x="21" y="122"/>
                  </a:cxn>
                  <a:cxn ang="0">
                    <a:pos x="21" y="45"/>
                  </a:cxn>
                  <a:cxn ang="0">
                    <a:pos x="23" y="9"/>
                  </a:cxn>
                  <a:cxn ang="0">
                    <a:pos x="21" y="9"/>
                  </a:cxn>
                  <a:cxn ang="0">
                    <a:pos x="16" y="7"/>
                  </a:cxn>
                  <a:cxn ang="0">
                    <a:pos x="12" y="4"/>
                  </a:cxn>
                  <a:cxn ang="0">
                    <a:pos x="7" y="0"/>
                  </a:cxn>
                  <a:cxn ang="0">
                    <a:pos x="4" y="0"/>
                  </a:cxn>
                  <a:cxn ang="0">
                    <a:pos x="9" y="23"/>
                  </a:cxn>
                  <a:cxn ang="0">
                    <a:pos x="9" y="81"/>
                  </a:cxn>
                  <a:cxn ang="0">
                    <a:pos x="7" y="98"/>
                  </a:cxn>
                  <a:cxn ang="0">
                    <a:pos x="4" y="117"/>
                  </a:cxn>
                  <a:cxn ang="0">
                    <a:pos x="2" y="134"/>
                  </a:cxn>
                </a:cxnLst>
                <a:rect l="0" t="0" r="r" b="b"/>
                <a:pathLst>
                  <a:path w="24" h="156">
                    <a:moveTo>
                      <a:pt x="2" y="134"/>
                    </a:moveTo>
                    <a:lnTo>
                      <a:pt x="0" y="156"/>
                    </a:lnTo>
                    <a:lnTo>
                      <a:pt x="7" y="156"/>
                    </a:lnTo>
                    <a:lnTo>
                      <a:pt x="9" y="153"/>
                    </a:lnTo>
                    <a:lnTo>
                      <a:pt x="16" y="153"/>
                    </a:lnTo>
                    <a:lnTo>
                      <a:pt x="19" y="151"/>
                    </a:lnTo>
                    <a:lnTo>
                      <a:pt x="21" y="122"/>
                    </a:lnTo>
                    <a:lnTo>
                      <a:pt x="21" y="45"/>
                    </a:lnTo>
                    <a:lnTo>
                      <a:pt x="23" y="9"/>
                    </a:lnTo>
                    <a:lnTo>
                      <a:pt x="21" y="9"/>
                    </a:lnTo>
                    <a:lnTo>
                      <a:pt x="16" y="7"/>
                    </a:lnTo>
                    <a:lnTo>
                      <a:pt x="12" y="4"/>
                    </a:lnTo>
                    <a:lnTo>
                      <a:pt x="7" y="0"/>
                    </a:lnTo>
                    <a:lnTo>
                      <a:pt x="4" y="0"/>
                    </a:lnTo>
                    <a:lnTo>
                      <a:pt x="9" y="23"/>
                    </a:lnTo>
                    <a:lnTo>
                      <a:pt x="9" y="81"/>
                    </a:lnTo>
                    <a:lnTo>
                      <a:pt x="7" y="98"/>
                    </a:lnTo>
                    <a:lnTo>
                      <a:pt x="4" y="117"/>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2" name="Freeform 2308"/>
              <p:cNvSpPr>
                <a:spLocks/>
              </p:cNvSpPr>
              <p:nvPr/>
            </p:nvSpPr>
            <p:spPr bwMode="auto">
              <a:xfrm>
                <a:off x="9144" y="6096"/>
                <a:ext cx="24" cy="158"/>
              </a:xfrm>
              <a:custGeom>
                <a:avLst/>
                <a:gdLst/>
                <a:ahLst/>
                <a:cxnLst>
                  <a:cxn ang="0">
                    <a:pos x="7" y="158"/>
                  </a:cxn>
                  <a:cxn ang="0">
                    <a:pos x="12" y="156"/>
                  </a:cxn>
                  <a:cxn ang="0">
                    <a:pos x="16" y="153"/>
                  </a:cxn>
                  <a:cxn ang="0">
                    <a:pos x="21" y="124"/>
                  </a:cxn>
                  <a:cxn ang="0">
                    <a:pos x="21" y="45"/>
                  </a:cxn>
                  <a:cxn ang="0">
                    <a:pos x="23" y="11"/>
                  </a:cxn>
                  <a:cxn ang="0">
                    <a:pos x="19" y="9"/>
                  </a:cxn>
                  <a:cxn ang="0">
                    <a:pos x="14" y="4"/>
                  </a:cxn>
                  <a:cxn ang="0">
                    <a:pos x="9" y="2"/>
                  </a:cxn>
                  <a:cxn ang="0">
                    <a:pos x="4" y="0"/>
                  </a:cxn>
                  <a:cxn ang="0">
                    <a:pos x="9" y="23"/>
                  </a:cxn>
                  <a:cxn ang="0">
                    <a:pos x="9" y="64"/>
                  </a:cxn>
                  <a:cxn ang="0">
                    <a:pos x="7" y="83"/>
                  </a:cxn>
                  <a:cxn ang="0">
                    <a:pos x="2" y="117"/>
                  </a:cxn>
                  <a:cxn ang="0">
                    <a:pos x="0" y="136"/>
                  </a:cxn>
                  <a:cxn ang="0">
                    <a:pos x="0" y="158"/>
                  </a:cxn>
                  <a:cxn ang="0">
                    <a:pos x="7" y="158"/>
                  </a:cxn>
                </a:cxnLst>
                <a:rect l="0" t="0" r="r" b="b"/>
                <a:pathLst>
                  <a:path w="24" h="158">
                    <a:moveTo>
                      <a:pt x="7" y="158"/>
                    </a:moveTo>
                    <a:lnTo>
                      <a:pt x="12" y="156"/>
                    </a:lnTo>
                    <a:lnTo>
                      <a:pt x="16" y="153"/>
                    </a:lnTo>
                    <a:lnTo>
                      <a:pt x="21" y="124"/>
                    </a:lnTo>
                    <a:lnTo>
                      <a:pt x="21" y="45"/>
                    </a:lnTo>
                    <a:lnTo>
                      <a:pt x="23" y="11"/>
                    </a:lnTo>
                    <a:lnTo>
                      <a:pt x="19" y="9"/>
                    </a:lnTo>
                    <a:lnTo>
                      <a:pt x="14" y="4"/>
                    </a:lnTo>
                    <a:lnTo>
                      <a:pt x="9" y="2"/>
                    </a:lnTo>
                    <a:lnTo>
                      <a:pt x="4" y="0"/>
                    </a:lnTo>
                    <a:lnTo>
                      <a:pt x="9" y="23"/>
                    </a:lnTo>
                    <a:lnTo>
                      <a:pt x="9" y="64"/>
                    </a:lnTo>
                    <a:lnTo>
                      <a:pt x="7" y="83"/>
                    </a:lnTo>
                    <a:lnTo>
                      <a:pt x="2" y="117"/>
                    </a:lnTo>
                    <a:lnTo>
                      <a:pt x="0" y="136"/>
                    </a:lnTo>
                    <a:lnTo>
                      <a:pt x="0" y="158"/>
                    </a:lnTo>
                    <a:lnTo>
                      <a:pt x="7" y="158"/>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3" name="Freeform 2309"/>
              <p:cNvSpPr>
                <a:spLocks/>
              </p:cNvSpPr>
              <p:nvPr/>
            </p:nvSpPr>
            <p:spPr bwMode="auto">
              <a:xfrm>
                <a:off x="9139" y="6096"/>
                <a:ext cx="24" cy="158"/>
              </a:xfrm>
              <a:custGeom>
                <a:avLst/>
                <a:gdLst/>
                <a:ahLst/>
                <a:cxnLst>
                  <a:cxn ang="0">
                    <a:pos x="7" y="158"/>
                  </a:cxn>
                  <a:cxn ang="0">
                    <a:pos x="9" y="156"/>
                  </a:cxn>
                  <a:cxn ang="0">
                    <a:pos x="14" y="156"/>
                  </a:cxn>
                  <a:cxn ang="0">
                    <a:pos x="19" y="153"/>
                  </a:cxn>
                  <a:cxn ang="0">
                    <a:pos x="21" y="122"/>
                  </a:cxn>
                  <a:cxn ang="0">
                    <a:pos x="24" y="83"/>
                  </a:cxn>
                  <a:cxn ang="0">
                    <a:pos x="24" y="9"/>
                  </a:cxn>
                  <a:cxn ang="0">
                    <a:pos x="19" y="4"/>
                  </a:cxn>
                  <a:cxn ang="0">
                    <a:pos x="16" y="4"/>
                  </a:cxn>
                  <a:cxn ang="0">
                    <a:pos x="12" y="2"/>
                  </a:cxn>
                  <a:cxn ang="0">
                    <a:pos x="7" y="0"/>
                  </a:cxn>
                  <a:cxn ang="0">
                    <a:pos x="9" y="23"/>
                  </a:cxn>
                  <a:cxn ang="0">
                    <a:pos x="12" y="43"/>
                  </a:cxn>
                  <a:cxn ang="0">
                    <a:pos x="12" y="64"/>
                  </a:cxn>
                  <a:cxn ang="0">
                    <a:pos x="9" y="81"/>
                  </a:cxn>
                  <a:cxn ang="0">
                    <a:pos x="7" y="100"/>
                  </a:cxn>
                  <a:cxn ang="0">
                    <a:pos x="4" y="117"/>
                  </a:cxn>
                  <a:cxn ang="0">
                    <a:pos x="2" y="136"/>
                  </a:cxn>
                  <a:cxn ang="0">
                    <a:pos x="0" y="158"/>
                  </a:cxn>
                  <a:cxn ang="0">
                    <a:pos x="7" y="158"/>
                  </a:cxn>
                </a:cxnLst>
                <a:rect l="0" t="0" r="r" b="b"/>
                <a:pathLst>
                  <a:path w="24" h="158">
                    <a:moveTo>
                      <a:pt x="7" y="158"/>
                    </a:moveTo>
                    <a:lnTo>
                      <a:pt x="9" y="156"/>
                    </a:lnTo>
                    <a:lnTo>
                      <a:pt x="14" y="156"/>
                    </a:lnTo>
                    <a:lnTo>
                      <a:pt x="19" y="153"/>
                    </a:lnTo>
                    <a:lnTo>
                      <a:pt x="21" y="122"/>
                    </a:lnTo>
                    <a:lnTo>
                      <a:pt x="24" y="83"/>
                    </a:lnTo>
                    <a:lnTo>
                      <a:pt x="24" y="9"/>
                    </a:lnTo>
                    <a:lnTo>
                      <a:pt x="19" y="4"/>
                    </a:lnTo>
                    <a:lnTo>
                      <a:pt x="16" y="4"/>
                    </a:lnTo>
                    <a:lnTo>
                      <a:pt x="12" y="2"/>
                    </a:lnTo>
                    <a:lnTo>
                      <a:pt x="7" y="0"/>
                    </a:lnTo>
                    <a:lnTo>
                      <a:pt x="9" y="23"/>
                    </a:lnTo>
                    <a:lnTo>
                      <a:pt x="12" y="43"/>
                    </a:lnTo>
                    <a:lnTo>
                      <a:pt x="12" y="64"/>
                    </a:lnTo>
                    <a:lnTo>
                      <a:pt x="9" y="81"/>
                    </a:lnTo>
                    <a:lnTo>
                      <a:pt x="7" y="100"/>
                    </a:lnTo>
                    <a:lnTo>
                      <a:pt x="4" y="117"/>
                    </a:lnTo>
                    <a:lnTo>
                      <a:pt x="2" y="136"/>
                    </a:lnTo>
                    <a:lnTo>
                      <a:pt x="0" y="158"/>
                    </a:lnTo>
                    <a:lnTo>
                      <a:pt x="7" y="158"/>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4" name="Freeform 2310"/>
              <p:cNvSpPr>
                <a:spLocks/>
              </p:cNvSpPr>
              <p:nvPr/>
            </p:nvSpPr>
            <p:spPr bwMode="auto">
              <a:xfrm>
                <a:off x="9136" y="6093"/>
                <a:ext cx="24" cy="161"/>
              </a:xfrm>
              <a:custGeom>
                <a:avLst/>
                <a:gdLst/>
                <a:ahLst/>
                <a:cxnLst>
                  <a:cxn ang="0">
                    <a:pos x="4" y="160"/>
                  </a:cxn>
                  <a:cxn ang="0">
                    <a:pos x="7" y="158"/>
                  </a:cxn>
                  <a:cxn ang="0">
                    <a:pos x="14" y="158"/>
                  </a:cxn>
                  <a:cxn ang="0">
                    <a:pos x="19" y="156"/>
                  </a:cxn>
                  <a:cxn ang="0">
                    <a:pos x="21" y="124"/>
                  </a:cxn>
                  <a:cxn ang="0">
                    <a:pos x="21" y="86"/>
                  </a:cxn>
                  <a:cxn ang="0">
                    <a:pos x="24" y="45"/>
                  </a:cxn>
                  <a:cxn ang="0">
                    <a:pos x="24" y="11"/>
                  </a:cxn>
                  <a:cxn ang="0">
                    <a:pos x="16" y="4"/>
                  </a:cxn>
                  <a:cxn ang="0">
                    <a:pos x="14" y="4"/>
                  </a:cxn>
                  <a:cxn ang="0">
                    <a:pos x="9" y="0"/>
                  </a:cxn>
                  <a:cxn ang="0">
                    <a:pos x="7" y="0"/>
                  </a:cxn>
                  <a:cxn ang="0">
                    <a:pos x="9" y="23"/>
                  </a:cxn>
                  <a:cxn ang="0">
                    <a:pos x="12" y="45"/>
                  </a:cxn>
                  <a:cxn ang="0">
                    <a:pos x="9" y="64"/>
                  </a:cxn>
                  <a:cxn ang="0">
                    <a:pos x="9" y="83"/>
                  </a:cxn>
                  <a:cxn ang="0">
                    <a:pos x="7" y="103"/>
                  </a:cxn>
                  <a:cxn ang="0">
                    <a:pos x="4" y="120"/>
                  </a:cxn>
                  <a:cxn ang="0">
                    <a:pos x="2" y="139"/>
                  </a:cxn>
                  <a:cxn ang="0">
                    <a:pos x="0" y="160"/>
                  </a:cxn>
                  <a:cxn ang="0">
                    <a:pos x="4" y="160"/>
                  </a:cxn>
                </a:cxnLst>
                <a:rect l="0" t="0" r="r" b="b"/>
                <a:pathLst>
                  <a:path w="24" h="161">
                    <a:moveTo>
                      <a:pt x="4" y="160"/>
                    </a:moveTo>
                    <a:lnTo>
                      <a:pt x="7" y="158"/>
                    </a:lnTo>
                    <a:lnTo>
                      <a:pt x="14" y="158"/>
                    </a:lnTo>
                    <a:lnTo>
                      <a:pt x="19" y="156"/>
                    </a:lnTo>
                    <a:lnTo>
                      <a:pt x="21" y="124"/>
                    </a:lnTo>
                    <a:lnTo>
                      <a:pt x="21" y="86"/>
                    </a:lnTo>
                    <a:lnTo>
                      <a:pt x="24" y="45"/>
                    </a:lnTo>
                    <a:lnTo>
                      <a:pt x="24" y="11"/>
                    </a:lnTo>
                    <a:lnTo>
                      <a:pt x="16" y="4"/>
                    </a:lnTo>
                    <a:lnTo>
                      <a:pt x="14" y="4"/>
                    </a:lnTo>
                    <a:lnTo>
                      <a:pt x="9" y="0"/>
                    </a:lnTo>
                    <a:lnTo>
                      <a:pt x="7" y="0"/>
                    </a:lnTo>
                    <a:lnTo>
                      <a:pt x="9" y="23"/>
                    </a:lnTo>
                    <a:lnTo>
                      <a:pt x="12" y="45"/>
                    </a:lnTo>
                    <a:lnTo>
                      <a:pt x="9" y="64"/>
                    </a:lnTo>
                    <a:lnTo>
                      <a:pt x="9" y="83"/>
                    </a:lnTo>
                    <a:lnTo>
                      <a:pt x="7" y="103"/>
                    </a:lnTo>
                    <a:lnTo>
                      <a:pt x="4" y="120"/>
                    </a:lnTo>
                    <a:lnTo>
                      <a:pt x="2" y="139"/>
                    </a:lnTo>
                    <a:lnTo>
                      <a:pt x="0" y="160"/>
                    </a:lnTo>
                    <a:lnTo>
                      <a:pt x="4" y="16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5" name="Freeform 2311"/>
              <p:cNvSpPr>
                <a:spLocks/>
              </p:cNvSpPr>
              <p:nvPr/>
            </p:nvSpPr>
            <p:spPr bwMode="auto">
              <a:xfrm>
                <a:off x="9134" y="6091"/>
                <a:ext cx="24" cy="163"/>
              </a:xfrm>
              <a:custGeom>
                <a:avLst/>
                <a:gdLst/>
                <a:ahLst/>
                <a:cxnLst>
                  <a:cxn ang="0">
                    <a:pos x="19" y="158"/>
                  </a:cxn>
                  <a:cxn ang="0">
                    <a:pos x="21" y="127"/>
                  </a:cxn>
                  <a:cxn ang="0">
                    <a:pos x="21" y="47"/>
                  </a:cxn>
                  <a:cxn ang="0">
                    <a:pos x="23" y="12"/>
                  </a:cxn>
                  <a:cxn ang="0">
                    <a:pos x="7" y="0"/>
                  </a:cxn>
                  <a:cxn ang="0">
                    <a:pos x="9" y="23"/>
                  </a:cxn>
                  <a:cxn ang="0">
                    <a:pos x="11" y="45"/>
                  </a:cxn>
                  <a:cxn ang="0">
                    <a:pos x="9" y="67"/>
                  </a:cxn>
                  <a:cxn ang="0">
                    <a:pos x="7" y="86"/>
                  </a:cxn>
                  <a:cxn ang="0">
                    <a:pos x="4" y="103"/>
                  </a:cxn>
                  <a:cxn ang="0">
                    <a:pos x="0" y="141"/>
                  </a:cxn>
                  <a:cxn ang="0">
                    <a:pos x="0" y="163"/>
                  </a:cxn>
                  <a:cxn ang="0">
                    <a:pos x="19" y="158"/>
                  </a:cxn>
                </a:cxnLst>
                <a:rect l="0" t="0" r="r" b="b"/>
                <a:pathLst>
                  <a:path w="24" h="163">
                    <a:moveTo>
                      <a:pt x="19" y="158"/>
                    </a:moveTo>
                    <a:lnTo>
                      <a:pt x="21" y="127"/>
                    </a:lnTo>
                    <a:lnTo>
                      <a:pt x="21" y="47"/>
                    </a:lnTo>
                    <a:lnTo>
                      <a:pt x="23" y="12"/>
                    </a:lnTo>
                    <a:lnTo>
                      <a:pt x="7" y="0"/>
                    </a:lnTo>
                    <a:lnTo>
                      <a:pt x="9" y="23"/>
                    </a:lnTo>
                    <a:lnTo>
                      <a:pt x="11" y="45"/>
                    </a:lnTo>
                    <a:lnTo>
                      <a:pt x="9" y="67"/>
                    </a:lnTo>
                    <a:lnTo>
                      <a:pt x="7" y="86"/>
                    </a:lnTo>
                    <a:lnTo>
                      <a:pt x="4" y="103"/>
                    </a:lnTo>
                    <a:lnTo>
                      <a:pt x="0" y="141"/>
                    </a:lnTo>
                    <a:lnTo>
                      <a:pt x="0" y="163"/>
                    </a:lnTo>
                    <a:lnTo>
                      <a:pt x="19" y="15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6" name="Freeform 2312"/>
              <p:cNvSpPr>
                <a:spLocks/>
              </p:cNvSpPr>
              <p:nvPr/>
            </p:nvSpPr>
            <p:spPr bwMode="auto">
              <a:xfrm>
                <a:off x="8872" y="6259"/>
                <a:ext cx="214" cy="17"/>
              </a:xfrm>
              <a:custGeom>
                <a:avLst/>
                <a:gdLst/>
                <a:ahLst/>
                <a:cxnLst>
                  <a:cxn ang="0">
                    <a:pos x="9" y="2"/>
                  </a:cxn>
                  <a:cxn ang="0">
                    <a:pos x="0" y="0"/>
                  </a:cxn>
                  <a:cxn ang="0">
                    <a:pos x="0" y="2"/>
                  </a:cxn>
                  <a:cxn ang="0">
                    <a:pos x="4" y="4"/>
                  </a:cxn>
                  <a:cxn ang="0">
                    <a:pos x="9" y="4"/>
                  </a:cxn>
                  <a:cxn ang="0">
                    <a:pos x="14" y="7"/>
                  </a:cxn>
                  <a:cxn ang="0">
                    <a:pos x="16" y="7"/>
                  </a:cxn>
                  <a:cxn ang="0">
                    <a:pos x="21" y="9"/>
                  </a:cxn>
                  <a:cxn ang="0">
                    <a:pos x="28" y="9"/>
                  </a:cxn>
                  <a:cxn ang="0">
                    <a:pos x="36" y="12"/>
                  </a:cxn>
                  <a:cxn ang="0">
                    <a:pos x="40" y="12"/>
                  </a:cxn>
                  <a:cxn ang="0">
                    <a:pos x="45" y="14"/>
                  </a:cxn>
                  <a:cxn ang="0">
                    <a:pos x="64" y="14"/>
                  </a:cxn>
                  <a:cxn ang="0">
                    <a:pos x="72" y="16"/>
                  </a:cxn>
                  <a:cxn ang="0">
                    <a:pos x="148" y="16"/>
                  </a:cxn>
                  <a:cxn ang="0">
                    <a:pos x="158" y="14"/>
                  </a:cxn>
                  <a:cxn ang="0">
                    <a:pos x="165" y="14"/>
                  </a:cxn>
                  <a:cxn ang="0">
                    <a:pos x="187" y="12"/>
                  </a:cxn>
                  <a:cxn ang="0">
                    <a:pos x="213" y="7"/>
                  </a:cxn>
                  <a:cxn ang="0">
                    <a:pos x="189" y="4"/>
                  </a:cxn>
                  <a:cxn ang="0">
                    <a:pos x="165" y="4"/>
                  </a:cxn>
                  <a:cxn ang="0">
                    <a:pos x="151" y="7"/>
                  </a:cxn>
                  <a:cxn ang="0">
                    <a:pos x="139" y="7"/>
                  </a:cxn>
                  <a:cxn ang="0">
                    <a:pos x="127" y="9"/>
                  </a:cxn>
                  <a:cxn ang="0">
                    <a:pos x="103" y="9"/>
                  </a:cxn>
                  <a:cxn ang="0">
                    <a:pos x="93" y="12"/>
                  </a:cxn>
                  <a:cxn ang="0">
                    <a:pos x="74" y="12"/>
                  </a:cxn>
                  <a:cxn ang="0">
                    <a:pos x="64" y="9"/>
                  </a:cxn>
                  <a:cxn ang="0">
                    <a:pos x="48" y="9"/>
                  </a:cxn>
                  <a:cxn ang="0">
                    <a:pos x="38" y="7"/>
                  </a:cxn>
                  <a:cxn ang="0">
                    <a:pos x="28" y="7"/>
                  </a:cxn>
                  <a:cxn ang="0">
                    <a:pos x="19" y="4"/>
                  </a:cxn>
                  <a:cxn ang="0">
                    <a:pos x="9" y="2"/>
                  </a:cxn>
                </a:cxnLst>
                <a:rect l="0" t="0" r="r" b="b"/>
                <a:pathLst>
                  <a:path w="214" h="17">
                    <a:moveTo>
                      <a:pt x="9" y="2"/>
                    </a:moveTo>
                    <a:lnTo>
                      <a:pt x="0" y="0"/>
                    </a:lnTo>
                    <a:lnTo>
                      <a:pt x="0" y="2"/>
                    </a:lnTo>
                    <a:lnTo>
                      <a:pt x="4" y="4"/>
                    </a:lnTo>
                    <a:lnTo>
                      <a:pt x="9" y="4"/>
                    </a:lnTo>
                    <a:lnTo>
                      <a:pt x="14" y="7"/>
                    </a:lnTo>
                    <a:lnTo>
                      <a:pt x="16" y="7"/>
                    </a:lnTo>
                    <a:lnTo>
                      <a:pt x="21" y="9"/>
                    </a:lnTo>
                    <a:lnTo>
                      <a:pt x="28" y="9"/>
                    </a:lnTo>
                    <a:lnTo>
                      <a:pt x="36" y="12"/>
                    </a:lnTo>
                    <a:lnTo>
                      <a:pt x="40" y="12"/>
                    </a:lnTo>
                    <a:lnTo>
                      <a:pt x="45" y="14"/>
                    </a:lnTo>
                    <a:lnTo>
                      <a:pt x="64" y="14"/>
                    </a:lnTo>
                    <a:lnTo>
                      <a:pt x="72" y="16"/>
                    </a:lnTo>
                    <a:lnTo>
                      <a:pt x="148" y="16"/>
                    </a:lnTo>
                    <a:lnTo>
                      <a:pt x="158" y="14"/>
                    </a:lnTo>
                    <a:lnTo>
                      <a:pt x="165" y="14"/>
                    </a:lnTo>
                    <a:lnTo>
                      <a:pt x="187" y="12"/>
                    </a:lnTo>
                    <a:lnTo>
                      <a:pt x="213" y="7"/>
                    </a:lnTo>
                    <a:lnTo>
                      <a:pt x="189" y="4"/>
                    </a:lnTo>
                    <a:lnTo>
                      <a:pt x="165" y="4"/>
                    </a:lnTo>
                    <a:lnTo>
                      <a:pt x="151" y="7"/>
                    </a:lnTo>
                    <a:lnTo>
                      <a:pt x="139" y="7"/>
                    </a:lnTo>
                    <a:lnTo>
                      <a:pt x="127" y="9"/>
                    </a:lnTo>
                    <a:lnTo>
                      <a:pt x="103" y="9"/>
                    </a:lnTo>
                    <a:lnTo>
                      <a:pt x="93" y="12"/>
                    </a:lnTo>
                    <a:lnTo>
                      <a:pt x="74" y="12"/>
                    </a:lnTo>
                    <a:lnTo>
                      <a:pt x="64" y="9"/>
                    </a:lnTo>
                    <a:lnTo>
                      <a:pt x="48" y="9"/>
                    </a:lnTo>
                    <a:lnTo>
                      <a:pt x="38" y="7"/>
                    </a:lnTo>
                    <a:lnTo>
                      <a:pt x="28" y="7"/>
                    </a:lnTo>
                    <a:lnTo>
                      <a:pt x="19" y="4"/>
                    </a:lnTo>
                    <a:lnTo>
                      <a:pt x="9"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7" name="Freeform 2313"/>
              <p:cNvSpPr>
                <a:spLocks/>
              </p:cNvSpPr>
              <p:nvPr/>
            </p:nvSpPr>
            <p:spPr bwMode="auto">
              <a:xfrm>
                <a:off x="8935" y="6276"/>
                <a:ext cx="79" cy="21"/>
              </a:xfrm>
              <a:custGeom>
                <a:avLst/>
                <a:gdLst/>
                <a:ahLst/>
                <a:cxnLst>
                  <a:cxn ang="0">
                    <a:pos x="19" y="14"/>
                  </a:cxn>
                  <a:cxn ang="0">
                    <a:pos x="31" y="16"/>
                  </a:cxn>
                  <a:cxn ang="0">
                    <a:pos x="48" y="19"/>
                  </a:cxn>
                  <a:cxn ang="0">
                    <a:pos x="67" y="21"/>
                  </a:cxn>
                  <a:cxn ang="0">
                    <a:pos x="79" y="21"/>
                  </a:cxn>
                  <a:cxn ang="0">
                    <a:pos x="72" y="16"/>
                  </a:cxn>
                  <a:cxn ang="0">
                    <a:pos x="62" y="14"/>
                  </a:cxn>
                  <a:cxn ang="0">
                    <a:pos x="60" y="7"/>
                  </a:cxn>
                  <a:cxn ang="0">
                    <a:pos x="57" y="2"/>
                  </a:cxn>
                  <a:cxn ang="0">
                    <a:pos x="12" y="2"/>
                  </a:cxn>
                  <a:cxn ang="0">
                    <a:pos x="0" y="0"/>
                  </a:cxn>
                  <a:cxn ang="0">
                    <a:pos x="4" y="7"/>
                  </a:cxn>
                  <a:cxn ang="0">
                    <a:pos x="19" y="14"/>
                  </a:cxn>
                </a:cxnLst>
                <a:rect l="0" t="0" r="r" b="b"/>
                <a:pathLst>
                  <a:path w="79" h="21">
                    <a:moveTo>
                      <a:pt x="19" y="14"/>
                    </a:moveTo>
                    <a:lnTo>
                      <a:pt x="31" y="16"/>
                    </a:lnTo>
                    <a:lnTo>
                      <a:pt x="48" y="19"/>
                    </a:lnTo>
                    <a:lnTo>
                      <a:pt x="67" y="21"/>
                    </a:lnTo>
                    <a:lnTo>
                      <a:pt x="79" y="21"/>
                    </a:lnTo>
                    <a:lnTo>
                      <a:pt x="72" y="16"/>
                    </a:lnTo>
                    <a:lnTo>
                      <a:pt x="62" y="14"/>
                    </a:lnTo>
                    <a:lnTo>
                      <a:pt x="60" y="7"/>
                    </a:lnTo>
                    <a:lnTo>
                      <a:pt x="57" y="2"/>
                    </a:lnTo>
                    <a:lnTo>
                      <a:pt x="12" y="2"/>
                    </a:lnTo>
                    <a:lnTo>
                      <a:pt x="0" y="0"/>
                    </a:lnTo>
                    <a:lnTo>
                      <a:pt x="4" y="7"/>
                    </a:lnTo>
                    <a:lnTo>
                      <a:pt x="19"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8" name="Freeform 2314"/>
              <p:cNvSpPr>
                <a:spLocks/>
              </p:cNvSpPr>
              <p:nvPr/>
            </p:nvSpPr>
            <p:spPr bwMode="auto">
              <a:xfrm>
                <a:off x="8920" y="6295"/>
                <a:ext cx="140" cy="33"/>
              </a:xfrm>
              <a:custGeom>
                <a:avLst/>
                <a:gdLst/>
                <a:ahLst/>
                <a:cxnLst>
                  <a:cxn ang="0">
                    <a:pos x="31" y="0"/>
                  </a:cxn>
                  <a:cxn ang="0">
                    <a:pos x="2" y="9"/>
                  </a:cxn>
                  <a:cxn ang="0">
                    <a:pos x="0" y="12"/>
                  </a:cxn>
                  <a:cxn ang="0">
                    <a:pos x="0" y="16"/>
                  </a:cxn>
                  <a:cxn ang="0">
                    <a:pos x="2" y="19"/>
                  </a:cxn>
                  <a:cxn ang="0">
                    <a:pos x="16" y="26"/>
                  </a:cxn>
                  <a:cxn ang="0">
                    <a:pos x="23" y="26"/>
                  </a:cxn>
                  <a:cxn ang="0">
                    <a:pos x="31" y="28"/>
                  </a:cxn>
                  <a:cxn ang="0">
                    <a:pos x="43" y="28"/>
                  </a:cxn>
                  <a:cxn ang="0">
                    <a:pos x="50" y="31"/>
                  </a:cxn>
                  <a:cxn ang="0">
                    <a:pos x="64" y="31"/>
                  </a:cxn>
                  <a:cxn ang="0">
                    <a:pos x="107" y="33"/>
                  </a:cxn>
                  <a:cxn ang="0">
                    <a:pos x="139" y="28"/>
                  </a:cxn>
                  <a:cxn ang="0">
                    <a:pos x="110" y="14"/>
                  </a:cxn>
                  <a:cxn ang="0">
                    <a:pos x="105" y="9"/>
                  </a:cxn>
                  <a:cxn ang="0">
                    <a:pos x="100" y="7"/>
                  </a:cxn>
                  <a:cxn ang="0">
                    <a:pos x="76" y="7"/>
                  </a:cxn>
                  <a:cxn ang="0">
                    <a:pos x="71" y="4"/>
                  </a:cxn>
                  <a:cxn ang="0">
                    <a:pos x="52" y="4"/>
                  </a:cxn>
                  <a:cxn ang="0">
                    <a:pos x="50" y="2"/>
                  </a:cxn>
                  <a:cxn ang="0">
                    <a:pos x="43" y="2"/>
                  </a:cxn>
                  <a:cxn ang="0">
                    <a:pos x="38" y="0"/>
                  </a:cxn>
                  <a:cxn ang="0">
                    <a:pos x="31" y="0"/>
                  </a:cxn>
                </a:cxnLst>
                <a:rect l="0" t="0" r="r" b="b"/>
                <a:pathLst>
                  <a:path w="140" h="33">
                    <a:moveTo>
                      <a:pt x="31" y="0"/>
                    </a:moveTo>
                    <a:lnTo>
                      <a:pt x="2" y="9"/>
                    </a:lnTo>
                    <a:lnTo>
                      <a:pt x="0" y="12"/>
                    </a:lnTo>
                    <a:lnTo>
                      <a:pt x="0" y="16"/>
                    </a:lnTo>
                    <a:lnTo>
                      <a:pt x="2" y="19"/>
                    </a:lnTo>
                    <a:lnTo>
                      <a:pt x="16" y="26"/>
                    </a:lnTo>
                    <a:lnTo>
                      <a:pt x="23" y="26"/>
                    </a:lnTo>
                    <a:lnTo>
                      <a:pt x="31" y="28"/>
                    </a:lnTo>
                    <a:lnTo>
                      <a:pt x="43" y="28"/>
                    </a:lnTo>
                    <a:lnTo>
                      <a:pt x="50" y="31"/>
                    </a:lnTo>
                    <a:lnTo>
                      <a:pt x="64" y="31"/>
                    </a:lnTo>
                    <a:lnTo>
                      <a:pt x="107" y="33"/>
                    </a:lnTo>
                    <a:lnTo>
                      <a:pt x="139" y="28"/>
                    </a:lnTo>
                    <a:lnTo>
                      <a:pt x="110" y="14"/>
                    </a:lnTo>
                    <a:lnTo>
                      <a:pt x="105" y="9"/>
                    </a:lnTo>
                    <a:lnTo>
                      <a:pt x="100" y="7"/>
                    </a:lnTo>
                    <a:lnTo>
                      <a:pt x="76" y="7"/>
                    </a:lnTo>
                    <a:lnTo>
                      <a:pt x="71" y="4"/>
                    </a:lnTo>
                    <a:lnTo>
                      <a:pt x="52" y="4"/>
                    </a:lnTo>
                    <a:lnTo>
                      <a:pt x="50" y="2"/>
                    </a:lnTo>
                    <a:lnTo>
                      <a:pt x="43" y="2"/>
                    </a:lnTo>
                    <a:lnTo>
                      <a:pt x="38" y="0"/>
                    </a:lnTo>
                    <a:lnTo>
                      <a:pt x="31"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9" name="Freeform 2315"/>
              <p:cNvSpPr>
                <a:spLocks/>
              </p:cNvSpPr>
              <p:nvPr/>
            </p:nvSpPr>
            <p:spPr bwMode="auto">
              <a:xfrm>
                <a:off x="8937" y="6276"/>
                <a:ext cx="53" cy="21"/>
              </a:xfrm>
              <a:custGeom>
                <a:avLst/>
                <a:gdLst/>
                <a:ahLst/>
                <a:cxnLst>
                  <a:cxn ang="0">
                    <a:pos x="43" y="14"/>
                  </a:cxn>
                  <a:cxn ang="0">
                    <a:pos x="38" y="9"/>
                  </a:cxn>
                  <a:cxn ang="0">
                    <a:pos x="38" y="7"/>
                  </a:cxn>
                  <a:cxn ang="0">
                    <a:pos x="36" y="2"/>
                  </a:cxn>
                  <a:cxn ang="0">
                    <a:pos x="23" y="2"/>
                  </a:cxn>
                  <a:cxn ang="0">
                    <a:pos x="0" y="0"/>
                  </a:cxn>
                  <a:cxn ang="0">
                    <a:pos x="12" y="11"/>
                  </a:cxn>
                  <a:cxn ang="0">
                    <a:pos x="16" y="11"/>
                  </a:cxn>
                  <a:cxn ang="0">
                    <a:pos x="21" y="16"/>
                  </a:cxn>
                  <a:cxn ang="0">
                    <a:pos x="26" y="19"/>
                  </a:cxn>
                  <a:cxn ang="0">
                    <a:pos x="38" y="19"/>
                  </a:cxn>
                  <a:cxn ang="0">
                    <a:pos x="40" y="21"/>
                  </a:cxn>
                  <a:cxn ang="0">
                    <a:pos x="52" y="21"/>
                  </a:cxn>
                  <a:cxn ang="0">
                    <a:pos x="45" y="14"/>
                  </a:cxn>
                  <a:cxn ang="0">
                    <a:pos x="43" y="14"/>
                  </a:cxn>
                </a:cxnLst>
                <a:rect l="0" t="0" r="r" b="b"/>
                <a:pathLst>
                  <a:path w="53" h="21">
                    <a:moveTo>
                      <a:pt x="43" y="14"/>
                    </a:moveTo>
                    <a:lnTo>
                      <a:pt x="38" y="9"/>
                    </a:lnTo>
                    <a:lnTo>
                      <a:pt x="38" y="7"/>
                    </a:lnTo>
                    <a:lnTo>
                      <a:pt x="36" y="2"/>
                    </a:lnTo>
                    <a:lnTo>
                      <a:pt x="23" y="2"/>
                    </a:lnTo>
                    <a:lnTo>
                      <a:pt x="0" y="0"/>
                    </a:lnTo>
                    <a:lnTo>
                      <a:pt x="12" y="11"/>
                    </a:lnTo>
                    <a:lnTo>
                      <a:pt x="16" y="11"/>
                    </a:lnTo>
                    <a:lnTo>
                      <a:pt x="21" y="16"/>
                    </a:lnTo>
                    <a:lnTo>
                      <a:pt x="26" y="19"/>
                    </a:lnTo>
                    <a:lnTo>
                      <a:pt x="38" y="19"/>
                    </a:lnTo>
                    <a:lnTo>
                      <a:pt x="40" y="21"/>
                    </a:lnTo>
                    <a:lnTo>
                      <a:pt x="52" y="21"/>
                    </a:lnTo>
                    <a:lnTo>
                      <a:pt x="45" y="14"/>
                    </a:lnTo>
                    <a:lnTo>
                      <a:pt x="43" y="1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0" name="Freeform 2316"/>
              <p:cNvSpPr>
                <a:spLocks/>
              </p:cNvSpPr>
              <p:nvPr/>
            </p:nvSpPr>
            <p:spPr bwMode="auto">
              <a:xfrm>
                <a:off x="8918" y="6292"/>
                <a:ext cx="113" cy="36"/>
              </a:xfrm>
              <a:custGeom>
                <a:avLst/>
                <a:gdLst/>
                <a:ahLst/>
                <a:cxnLst>
                  <a:cxn ang="0">
                    <a:pos x="28" y="0"/>
                  </a:cxn>
                  <a:cxn ang="0">
                    <a:pos x="0" y="14"/>
                  </a:cxn>
                  <a:cxn ang="0">
                    <a:pos x="2" y="19"/>
                  </a:cxn>
                  <a:cxn ang="0">
                    <a:pos x="7" y="23"/>
                  </a:cxn>
                  <a:cxn ang="0">
                    <a:pos x="11" y="23"/>
                  </a:cxn>
                  <a:cxn ang="0">
                    <a:pos x="16" y="26"/>
                  </a:cxn>
                  <a:cxn ang="0">
                    <a:pos x="23" y="28"/>
                  </a:cxn>
                  <a:cxn ang="0">
                    <a:pos x="28" y="28"/>
                  </a:cxn>
                  <a:cxn ang="0">
                    <a:pos x="36" y="31"/>
                  </a:cxn>
                  <a:cxn ang="0">
                    <a:pos x="43" y="31"/>
                  </a:cxn>
                  <a:cxn ang="0">
                    <a:pos x="50" y="33"/>
                  </a:cxn>
                  <a:cxn ang="0">
                    <a:pos x="74" y="33"/>
                  </a:cxn>
                  <a:cxn ang="0">
                    <a:pos x="79" y="36"/>
                  </a:cxn>
                  <a:cxn ang="0">
                    <a:pos x="112" y="36"/>
                  </a:cxn>
                  <a:cxn ang="0">
                    <a:pos x="98" y="23"/>
                  </a:cxn>
                  <a:cxn ang="0">
                    <a:pos x="86" y="7"/>
                  </a:cxn>
                  <a:cxn ang="0">
                    <a:pos x="64" y="7"/>
                  </a:cxn>
                  <a:cxn ang="0">
                    <a:pos x="38" y="2"/>
                  </a:cxn>
                  <a:cxn ang="0">
                    <a:pos x="28" y="0"/>
                  </a:cxn>
                </a:cxnLst>
                <a:rect l="0" t="0" r="r" b="b"/>
                <a:pathLst>
                  <a:path w="113" h="36">
                    <a:moveTo>
                      <a:pt x="28" y="0"/>
                    </a:moveTo>
                    <a:lnTo>
                      <a:pt x="0" y="14"/>
                    </a:lnTo>
                    <a:lnTo>
                      <a:pt x="2" y="19"/>
                    </a:lnTo>
                    <a:lnTo>
                      <a:pt x="7" y="23"/>
                    </a:lnTo>
                    <a:lnTo>
                      <a:pt x="11" y="23"/>
                    </a:lnTo>
                    <a:lnTo>
                      <a:pt x="16" y="26"/>
                    </a:lnTo>
                    <a:lnTo>
                      <a:pt x="23" y="28"/>
                    </a:lnTo>
                    <a:lnTo>
                      <a:pt x="28" y="28"/>
                    </a:lnTo>
                    <a:lnTo>
                      <a:pt x="36" y="31"/>
                    </a:lnTo>
                    <a:lnTo>
                      <a:pt x="43" y="31"/>
                    </a:lnTo>
                    <a:lnTo>
                      <a:pt x="50" y="33"/>
                    </a:lnTo>
                    <a:lnTo>
                      <a:pt x="74" y="33"/>
                    </a:lnTo>
                    <a:lnTo>
                      <a:pt x="79" y="36"/>
                    </a:lnTo>
                    <a:lnTo>
                      <a:pt x="112" y="36"/>
                    </a:lnTo>
                    <a:lnTo>
                      <a:pt x="98" y="23"/>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1" name="Freeform 2317"/>
              <p:cNvSpPr>
                <a:spLocks/>
              </p:cNvSpPr>
              <p:nvPr/>
            </p:nvSpPr>
            <p:spPr bwMode="auto">
              <a:xfrm>
                <a:off x="8808" y="6163"/>
                <a:ext cx="36" cy="7"/>
              </a:xfrm>
              <a:custGeom>
                <a:avLst/>
                <a:gdLst/>
                <a:ahLst/>
                <a:cxnLst>
                  <a:cxn ang="0">
                    <a:pos x="36" y="7"/>
                  </a:cxn>
                  <a:cxn ang="0">
                    <a:pos x="36" y="2"/>
                  </a:cxn>
                  <a:cxn ang="0">
                    <a:pos x="24" y="4"/>
                  </a:cxn>
                  <a:cxn ang="0">
                    <a:pos x="19" y="2"/>
                  </a:cxn>
                  <a:cxn ang="0">
                    <a:pos x="16" y="0"/>
                  </a:cxn>
                  <a:cxn ang="0">
                    <a:pos x="12" y="4"/>
                  </a:cxn>
                  <a:cxn ang="0">
                    <a:pos x="0" y="4"/>
                  </a:cxn>
                  <a:cxn ang="0">
                    <a:pos x="0" y="7"/>
                  </a:cxn>
                  <a:cxn ang="0">
                    <a:pos x="36" y="7"/>
                  </a:cxn>
                </a:cxnLst>
                <a:rect l="0" t="0" r="r" b="b"/>
                <a:pathLst>
                  <a:path w="36" h="7">
                    <a:moveTo>
                      <a:pt x="36" y="7"/>
                    </a:moveTo>
                    <a:lnTo>
                      <a:pt x="36" y="2"/>
                    </a:lnTo>
                    <a:lnTo>
                      <a:pt x="24" y="4"/>
                    </a:lnTo>
                    <a:lnTo>
                      <a:pt x="19" y="2"/>
                    </a:lnTo>
                    <a:lnTo>
                      <a:pt x="16" y="0"/>
                    </a:lnTo>
                    <a:lnTo>
                      <a:pt x="12" y="4"/>
                    </a:lnTo>
                    <a:lnTo>
                      <a:pt x="0" y="4"/>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2" name="Freeform 2318"/>
              <p:cNvSpPr>
                <a:spLocks/>
              </p:cNvSpPr>
              <p:nvPr/>
            </p:nvSpPr>
            <p:spPr bwMode="auto">
              <a:xfrm>
                <a:off x="8805" y="6182"/>
                <a:ext cx="39" cy="98"/>
              </a:xfrm>
              <a:custGeom>
                <a:avLst/>
                <a:gdLst/>
                <a:ahLst/>
                <a:cxnLst>
                  <a:cxn ang="0">
                    <a:pos x="28" y="83"/>
                  </a:cxn>
                  <a:cxn ang="0">
                    <a:pos x="0" y="81"/>
                  </a:cxn>
                  <a:cxn ang="0">
                    <a:pos x="0" y="98"/>
                  </a:cxn>
                  <a:cxn ang="0">
                    <a:pos x="4" y="88"/>
                  </a:cxn>
                  <a:cxn ang="0">
                    <a:pos x="38" y="88"/>
                  </a:cxn>
                  <a:cxn ang="0">
                    <a:pos x="36" y="72"/>
                  </a:cxn>
                  <a:cxn ang="0">
                    <a:pos x="33" y="50"/>
                  </a:cxn>
                  <a:cxn ang="0">
                    <a:pos x="33" y="4"/>
                  </a:cxn>
                  <a:cxn ang="0">
                    <a:pos x="38" y="0"/>
                  </a:cxn>
                  <a:cxn ang="0">
                    <a:pos x="28" y="0"/>
                  </a:cxn>
                  <a:cxn ang="0">
                    <a:pos x="28" y="83"/>
                  </a:cxn>
                </a:cxnLst>
                <a:rect l="0" t="0" r="r" b="b"/>
                <a:pathLst>
                  <a:path w="39" h="98">
                    <a:moveTo>
                      <a:pt x="28" y="83"/>
                    </a:moveTo>
                    <a:lnTo>
                      <a:pt x="0" y="81"/>
                    </a:lnTo>
                    <a:lnTo>
                      <a:pt x="0" y="98"/>
                    </a:lnTo>
                    <a:lnTo>
                      <a:pt x="4" y="88"/>
                    </a:lnTo>
                    <a:lnTo>
                      <a:pt x="38" y="88"/>
                    </a:lnTo>
                    <a:lnTo>
                      <a:pt x="36" y="72"/>
                    </a:lnTo>
                    <a:lnTo>
                      <a:pt x="33" y="50"/>
                    </a:lnTo>
                    <a:lnTo>
                      <a:pt x="33" y="4"/>
                    </a:lnTo>
                    <a:lnTo>
                      <a:pt x="38" y="0"/>
                    </a:lnTo>
                    <a:lnTo>
                      <a:pt x="28" y="0"/>
                    </a:lnTo>
                    <a:lnTo>
                      <a:pt x="28" y="83"/>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3" name="Freeform 2319"/>
              <p:cNvSpPr>
                <a:spLocks/>
              </p:cNvSpPr>
              <p:nvPr/>
            </p:nvSpPr>
            <p:spPr bwMode="auto">
              <a:xfrm>
                <a:off x="8800" y="6170"/>
                <a:ext cx="48" cy="113"/>
              </a:xfrm>
              <a:custGeom>
                <a:avLst/>
                <a:gdLst/>
                <a:ahLst/>
                <a:cxnLst>
                  <a:cxn ang="0">
                    <a:pos x="0" y="9"/>
                  </a:cxn>
                  <a:cxn ang="0">
                    <a:pos x="0" y="112"/>
                  </a:cxn>
                  <a:cxn ang="0">
                    <a:pos x="4" y="112"/>
                  </a:cxn>
                  <a:cxn ang="0">
                    <a:pos x="4" y="16"/>
                  </a:cxn>
                  <a:cxn ang="0">
                    <a:pos x="47" y="9"/>
                  </a:cxn>
                  <a:cxn ang="0">
                    <a:pos x="47" y="2"/>
                  </a:cxn>
                  <a:cxn ang="0">
                    <a:pos x="2" y="0"/>
                  </a:cxn>
                  <a:cxn ang="0">
                    <a:pos x="0" y="9"/>
                  </a:cxn>
                </a:cxnLst>
                <a:rect l="0" t="0" r="r" b="b"/>
                <a:pathLst>
                  <a:path w="48" h="113">
                    <a:moveTo>
                      <a:pt x="0" y="9"/>
                    </a:moveTo>
                    <a:lnTo>
                      <a:pt x="0" y="112"/>
                    </a:lnTo>
                    <a:lnTo>
                      <a:pt x="4" y="112"/>
                    </a:lnTo>
                    <a:lnTo>
                      <a:pt x="4" y="16"/>
                    </a:lnTo>
                    <a:lnTo>
                      <a:pt x="47" y="9"/>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4" name="Freeform 2320"/>
              <p:cNvSpPr>
                <a:spLocks/>
              </p:cNvSpPr>
              <p:nvPr/>
            </p:nvSpPr>
            <p:spPr bwMode="auto">
              <a:xfrm>
                <a:off x="8808" y="6182"/>
                <a:ext cx="40" cy="96"/>
              </a:xfrm>
              <a:custGeom>
                <a:avLst/>
                <a:gdLst/>
                <a:ahLst/>
                <a:cxnLst>
                  <a:cxn ang="0">
                    <a:pos x="2" y="86"/>
                  </a:cxn>
                  <a:cxn ang="0">
                    <a:pos x="0" y="91"/>
                  </a:cxn>
                  <a:cxn ang="0">
                    <a:pos x="36" y="96"/>
                  </a:cxn>
                  <a:cxn ang="0">
                    <a:pos x="33" y="81"/>
                  </a:cxn>
                  <a:cxn ang="0">
                    <a:pos x="33" y="33"/>
                  </a:cxn>
                  <a:cxn ang="0">
                    <a:pos x="36" y="21"/>
                  </a:cxn>
                  <a:cxn ang="0">
                    <a:pos x="38" y="12"/>
                  </a:cxn>
                  <a:cxn ang="0">
                    <a:pos x="40" y="0"/>
                  </a:cxn>
                  <a:cxn ang="0">
                    <a:pos x="31" y="2"/>
                  </a:cxn>
                  <a:cxn ang="0">
                    <a:pos x="31" y="88"/>
                  </a:cxn>
                  <a:cxn ang="0">
                    <a:pos x="24" y="88"/>
                  </a:cxn>
                  <a:cxn ang="0">
                    <a:pos x="2" y="86"/>
                  </a:cxn>
                </a:cxnLst>
                <a:rect l="0" t="0" r="r" b="b"/>
                <a:pathLst>
                  <a:path w="40" h="96">
                    <a:moveTo>
                      <a:pt x="2" y="86"/>
                    </a:moveTo>
                    <a:lnTo>
                      <a:pt x="0" y="91"/>
                    </a:lnTo>
                    <a:lnTo>
                      <a:pt x="36" y="96"/>
                    </a:lnTo>
                    <a:lnTo>
                      <a:pt x="33" y="81"/>
                    </a:lnTo>
                    <a:lnTo>
                      <a:pt x="33" y="33"/>
                    </a:lnTo>
                    <a:lnTo>
                      <a:pt x="36" y="21"/>
                    </a:lnTo>
                    <a:lnTo>
                      <a:pt x="38" y="12"/>
                    </a:lnTo>
                    <a:lnTo>
                      <a:pt x="40" y="0"/>
                    </a:lnTo>
                    <a:lnTo>
                      <a:pt x="31" y="2"/>
                    </a:lnTo>
                    <a:lnTo>
                      <a:pt x="31" y="88"/>
                    </a:lnTo>
                    <a:lnTo>
                      <a:pt x="24" y="88"/>
                    </a:lnTo>
                    <a:lnTo>
                      <a:pt x="2" y="8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5" name="Freeform 2321"/>
              <p:cNvSpPr>
                <a:spLocks/>
              </p:cNvSpPr>
              <p:nvPr/>
            </p:nvSpPr>
            <p:spPr bwMode="auto">
              <a:xfrm>
                <a:off x="8817" y="6189"/>
                <a:ext cx="5" cy="10"/>
              </a:xfrm>
              <a:custGeom>
                <a:avLst/>
                <a:gdLst/>
                <a:ahLst/>
                <a:cxnLst>
                  <a:cxn ang="0">
                    <a:pos x="2" y="0"/>
                  </a:cxn>
                  <a:cxn ang="0">
                    <a:pos x="2" y="0"/>
                  </a:cxn>
                  <a:cxn ang="0">
                    <a:pos x="0" y="2"/>
                  </a:cxn>
                  <a:cxn ang="0">
                    <a:pos x="0" y="9"/>
                  </a:cxn>
                  <a:cxn ang="0">
                    <a:pos x="4" y="9"/>
                  </a:cxn>
                  <a:cxn ang="0">
                    <a:pos x="4" y="0"/>
                  </a:cxn>
                  <a:cxn ang="0">
                    <a:pos x="2" y="0"/>
                  </a:cxn>
                </a:cxnLst>
                <a:rect l="0" t="0" r="r" b="b"/>
                <a:pathLst>
                  <a:path w="5" h="10">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6" name="Freeform 2322"/>
              <p:cNvSpPr>
                <a:spLocks/>
              </p:cNvSpPr>
              <p:nvPr/>
            </p:nvSpPr>
            <p:spPr bwMode="auto">
              <a:xfrm>
                <a:off x="8817" y="6211"/>
                <a:ext cx="5" cy="9"/>
              </a:xfrm>
              <a:custGeom>
                <a:avLst/>
                <a:gdLst/>
                <a:ahLst/>
                <a:cxnLst>
                  <a:cxn ang="0">
                    <a:pos x="2" y="0"/>
                  </a:cxn>
                  <a:cxn ang="0">
                    <a:pos x="2" y="0"/>
                  </a:cxn>
                  <a:cxn ang="0">
                    <a:pos x="0" y="2"/>
                  </a:cxn>
                  <a:cxn ang="0">
                    <a:pos x="0" y="9"/>
                  </a:cxn>
                  <a:cxn ang="0">
                    <a:pos x="4" y="9"/>
                  </a:cxn>
                  <a:cxn ang="0">
                    <a:pos x="4" y="0"/>
                  </a:cxn>
                  <a:cxn ang="0">
                    <a:pos x="2" y="0"/>
                  </a:cxn>
                </a:cxnLst>
                <a:rect l="0" t="0" r="r" b="b"/>
                <a:pathLst>
                  <a:path w="5" h="9">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7" name="Freeform 2323"/>
              <p:cNvSpPr>
                <a:spLocks/>
              </p:cNvSpPr>
              <p:nvPr/>
            </p:nvSpPr>
            <p:spPr bwMode="auto">
              <a:xfrm>
                <a:off x="8815" y="6189"/>
                <a:ext cx="7" cy="10"/>
              </a:xfrm>
              <a:custGeom>
                <a:avLst/>
                <a:gdLst/>
                <a:ahLst/>
                <a:cxnLst>
                  <a:cxn ang="0">
                    <a:pos x="2" y="0"/>
                  </a:cxn>
                  <a:cxn ang="0">
                    <a:pos x="0" y="0"/>
                  </a:cxn>
                  <a:cxn ang="0">
                    <a:pos x="0" y="9"/>
                  </a:cxn>
                  <a:cxn ang="0">
                    <a:pos x="4" y="9"/>
                  </a:cxn>
                  <a:cxn ang="0">
                    <a:pos x="7" y="7"/>
                  </a:cxn>
                  <a:cxn ang="0">
                    <a:pos x="7" y="2"/>
                  </a:cxn>
                  <a:cxn ang="0">
                    <a:pos x="2" y="0"/>
                  </a:cxn>
                </a:cxnLst>
                <a:rect l="0" t="0" r="r" b="b"/>
                <a:pathLst>
                  <a:path w="7" h="10">
                    <a:moveTo>
                      <a:pt x="2" y="0"/>
                    </a:moveTo>
                    <a:lnTo>
                      <a:pt x="0" y="0"/>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8" name="Freeform 2324"/>
              <p:cNvSpPr>
                <a:spLocks/>
              </p:cNvSpPr>
              <p:nvPr/>
            </p:nvSpPr>
            <p:spPr bwMode="auto">
              <a:xfrm>
                <a:off x="8815" y="6211"/>
                <a:ext cx="7" cy="9"/>
              </a:xfrm>
              <a:custGeom>
                <a:avLst/>
                <a:gdLst/>
                <a:ahLst/>
                <a:cxnLst>
                  <a:cxn ang="0">
                    <a:pos x="2" y="0"/>
                  </a:cxn>
                  <a:cxn ang="0">
                    <a:pos x="2" y="0"/>
                  </a:cxn>
                  <a:cxn ang="0">
                    <a:pos x="0" y="2"/>
                  </a:cxn>
                  <a:cxn ang="0">
                    <a:pos x="0" y="9"/>
                  </a:cxn>
                  <a:cxn ang="0">
                    <a:pos x="4" y="9"/>
                  </a:cxn>
                  <a:cxn ang="0">
                    <a:pos x="7" y="7"/>
                  </a:cxn>
                  <a:cxn ang="0">
                    <a:pos x="7" y="2"/>
                  </a:cxn>
                  <a:cxn ang="0">
                    <a:pos x="2" y="0"/>
                  </a:cxn>
                </a:cxnLst>
                <a:rect l="0" t="0" r="r" b="b"/>
                <a:pathLst>
                  <a:path w="7" h="9">
                    <a:moveTo>
                      <a:pt x="2" y="0"/>
                    </a:moveTo>
                    <a:lnTo>
                      <a:pt x="2" y="0"/>
                    </a:lnTo>
                    <a:lnTo>
                      <a:pt x="0" y="2"/>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9" name="Freeform 2325"/>
              <p:cNvSpPr>
                <a:spLocks/>
              </p:cNvSpPr>
              <p:nvPr/>
            </p:nvSpPr>
            <p:spPr bwMode="auto">
              <a:xfrm>
                <a:off x="8808" y="609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0" name="Freeform 2326"/>
              <p:cNvSpPr>
                <a:spLocks/>
              </p:cNvSpPr>
              <p:nvPr/>
            </p:nvSpPr>
            <p:spPr bwMode="auto">
              <a:xfrm>
                <a:off x="8822" y="6096"/>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1" name="Freeform 2327"/>
              <p:cNvSpPr>
                <a:spLocks/>
              </p:cNvSpPr>
              <p:nvPr/>
            </p:nvSpPr>
            <p:spPr bwMode="auto">
              <a:xfrm>
                <a:off x="8836" y="6093"/>
                <a:ext cx="8" cy="5"/>
              </a:xfrm>
              <a:custGeom>
                <a:avLst/>
                <a:gdLst/>
                <a:ahLst/>
                <a:cxnLst>
                  <a:cxn ang="0">
                    <a:pos x="2" y="0"/>
                  </a:cxn>
                  <a:cxn ang="0">
                    <a:pos x="2" y="0"/>
                  </a:cxn>
                  <a:cxn ang="0">
                    <a:pos x="0" y="2"/>
                  </a:cxn>
                  <a:cxn ang="0">
                    <a:pos x="4" y="4"/>
                  </a:cxn>
                  <a:cxn ang="0">
                    <a:pos x="7" y="0"/>
                  </a:cxn>
                  <a:cxn ang="0">
                    <a:pos x="2" y="0"/>
                  </a:cxn>
                </a:cxnLst>
                <a:rect l="0" t="0" r="r" b="b"/>
                <a:pathLst>
                  <a:path w="8" h="5">
                    <a:moveTo>
                      <a:pt x="2" y="0"/>
                    </a:moveTo>
                    <a:lnTo>
                      <a:pt x="2" y="0"/>
                    </a:lnTo>
                    <a:lnTo>
                      <a:pt x="0" y="2"/>
                    </a:lnTo>
                    <a:lnTo>
                      <a:pt x="4" y="4"/>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2" name="Freeform 2328"/>
              <p:cNvSpPr>
                <a:spLocks/>
              </p:cNvSpPr>
              <p:nvPr/>
            </p:nvSpPr>
            <p:spPr bwMode="auto">
              <a:xfrm>
                <a:off x="8808" y="6098"/>
                <a:ext cx="7" cy="0"/>
              </a:xfrm>
              <a:custGeom>
                <a:avLst/>
                <a:gdLst/>
                <a:ahLst/>
                <a:cxnLst>
                  <a:cxn ang="0">
                    <a:pos x="0" y="0"/>
                  </a:cxn>
                  <a:cxn ang="0">
                    <a:pos x="7" y="0"/>
                  </a:cxn>
                </a:cxnLst>
                <a:rect l="0" t="0" r="r" b="b"/>
                <a:pathLst>
                  <a:path w="7">
                    <a:moveTo>
                      <a:pt x="0" y="0"/>
                    </a:moveTo>
                    <a:lnTo>
                      <a:pt x="7"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3" name="Freeform 2329"/>
              <p:cNvSpPr>
                <a:spLocks/>
              </p:cNvSpPr>
              <p:nvPr/>
            </p:nvSpPr>
            <p:spPr bwMode="auto">
              <a:xfrm>
                <a:off x="8824" y="6096"/>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4" name="Freeform 2330"/>
              <p:cNvSpPr>
                <a:spLocks/>
              </p:cNvSpPr>
              <p:nvPr/>
            </p:nvSpPr>
            <p:spPr bwMode="auto">
              <a:xfrm>
                <a:off x="8836" y="6096"/>
                <a:ext cx="8" cy="0"/>
              </a:xfrm>
              <a:custGeom>
                <a:avLst/>
                <a:gdLst/>
                <a:ahLst/>
                <a:cxnLst>
                  <a:cxn ang="0">
                    <a:pos x="0" y="0"/>
                  </a:cxn>
                  <a:cxn ang="0">
                    <a:pos x="7" y="0"/>
                  </a:cxn>
                </a:cxnLst>
                <a:rect l="0" t="0" r="r" b="b"/>
                <a:pathLst>
                  <a:path w="8">
                    <a:moveTo>
                      <a:pt x="0" y="0"/>
                    </a:moveTo>
                    <a:lnTo>
                      <a:pt x="7" y="0"/>
                    </a:lnTo>
                  </a:path>
                </a:pathLst>
              </a:custGeom>
              <a:noFill/>
              <a:ln w="1270">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5" name="Freeform 2331"/>
              <p:cNvSpPr>
                <a:spLocks/>
              </p:cNvSpPr>
              <p:nvPr/>
            </p:nvSpPr>
            <p:spPr bwMode="auto">
              <a:xfrm>
                <a:off x="8810" y="6290"/>
                <a:ext cx="43" cy="14"/>
              </a:xfrm>
              <a:custGeom>
                <a:avLst/>
                <a:gdLst/>
                <a:ahLst/>
                <a:cxnLst>
                  <a:cxn ang="0">
                    <a:pos x="0" y="0"/>
                  </a:cxn>
                  <a:cxn ang="0">
                    <a:pos x="0" y="7"/>
                  </a:cxn>
                  <a:cxn ang="0">
                    <a:pos x="43" y="14"/>
                  </a:cxn>
                  <a:cxn ang="0">
                    <a:pos x="43" y="4"/>
                  </a:cxn>
                  <a:cxn ang="0">
                    <a:pos x="0" y="0"/>
                  </a:cxn>
                </a:cxnLst>
                <a:rect l="0" t="0" r="r" b="b"/>
                <a:pathLst>
                  <a:path w="43" h="14">
                    <a:moveTo>
                      <a:pt x="0" y="0"/>
                    </a:moveTo>
                    <a:lnTo>
                      <a:pt x="0" y="7"/>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6" name="Freeform 2332"/>
              <p:cNvSpPr>
                <a:spLocks/>
              </p:cNvSpPr>
              <p:nvPr/>
            </p:nvSpPr>
            <p:spPr bwMode="auto">
              <a:xfrm>
                <a:off x="9021" y="6050"/>
                <a:ext cx="15" cy="173"/>
              </a:xfrm>
              <a:custGeom>
                <a:avLst/>
                <a:gdLst/>
                <a:ahLst/>
                <a:cxnLst>
                  <a:cxn ang="0">
                    <a:pos x="7" y="40"/>
                  </a:cxn>
                  <a:cxn ang="0">
                    <a:pos x="7" y="0"/>
                  </a:cxn>
                  <a:cxn ang="0">
                    <a:pos x="2" y="4"/>
                  </a:cxn>
                  <a:cxn ang="0">
                    <a:pos x="2" y="86"/>
                  </a:cxn>
                  <a:cxn ang="0">
                    <a:pos x="0" y="129"/>
                  </a:cxn>
                  <a:cxn ang="0">
                    <a:pos x="0" y="170"/>
                  </a:cxn>
                  <a:cxn ang="0">
                    <a:pos x="14" y="172"/>
                  </a:cxn>
                  <a:cxn ang="0">
                    <a:pos x="2" y="168"/>
                  </a:cxn>
                  <a:cxn ang="0">
                    <a:pos x="4" y="124"/>
                  </a:cxn>
                  <a:cxn ang="0">
                    <a:pos x="4" y="84"/>
                  </a:cxn>
                  <a:cxn ang="0">
                    <a:pos x="7" y="40"/>
                  </a:cxn>
                </a:cxnLst>
                <a:rect l="0" t="0" r="r" b="b"/>
                <a:pathLst>
                  <a:path w="15" h="173">
                    <a:moveTo>
                      <a:pt x="7" y="40"/>
                    </a:moveTo>
                    <a:lnTo>
                      <a:pt x="7" y="0"/>
                    </a:lnTo>
                    <a:lnTo>
                      <a:pt x="2" y="4"/>
                    </a:lnTo>
                    <a:lnTo>
                      <a:pt x="2" y="86"/>
                    </a:lnTo>
                    <a:lnTo>
                      <a:pt x="0" y="129"/>
                    </a:lnTo>
                    <a:lnTo>
                      <a:pt x="0" y="170"/>
                    </a:lnTo>
                    <a:lnTo>
                      <a:pt x="14" y="172"/>
                    </a:lnTo>
                    <a:lnTo>
                      <a:pt x="2" y="168"/>
                    </a:lnTo>
                    <a:lnTo>
                      <a:pt x="4" y="124"/>
                    </a:lnTo>
                    <a:lnTo>
                      <a:pt x="4" y="84"/>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7" name="Freeform 2333"/>
              <p:cNvSpPr>
                <a:spLocks/>
              </p:cNvSpPr>
              <p:nvPr/>
            </p:nvSpPr>
            <p:spPr bwMode="auto">
              <a:xfrm>
                <a:off x="9050" y="6230"/>
                <a:ext cx="72" cy="110"/>
              </a:xfrm>
              <a:custGeom>
                <a:avLst/>
                <a:gdLst/>
                <a:ahLst/>
                <a:cxnLst>
                  <a:cxn ang="0">
                    <a:pos x="72" y="100"/>
                  </a:cxn>
                  <a:cxn ang="0">
                    <a:pos x="72" y="76"/>
                  </a:cxn>
                  <a:cxn ang="0">
                    <a:pos x="69" y="64"/>
                  </a:cxn>
                  <a:cxn ang="0">
                    <a:pos x="69" y="40"/>
                  </a:cxn>
                  <a:cxn ang="0">
                    <a:pos x="64" y="16"/>
                  </a:cxn>
                  <a:cxn ang="0">
                    <a:pos x="62" y="2"/>
                  </a:cxn>
                  <a:cxn ang="0">
                    <a:pos x="33" y="0"/>
                  </a:cxn>
                  <a:cxn ang="0">
                    <a:pos x="7" y="0"/>
                  </a:cxn>
                  <a:cxn ang="0">
                    <a:pos x="2" y="24"/>
                  </a:cxn>
                  <a:cxn ang="0">
                    <a:pos x="0" y="74"/>
                  </a:cxn>
                  <a:cxn ang="0">
                    <a:pos x="0" y="103"/>
                  </a:cxn>
                  <a:cxn ang="0">
                    <a:pos x="40" y="110"/>
                  </a:cxn>
                  <a:cxn ang="0">
                    <a:pos x="72" y="100"/>
                  </a:cxn>
                </a:cxnLst>
                <a:rect l="0" t="0" r="r" b="b"/>
                <a:pathLst>
                  <a:path w="72" h="110">
                    <a:moveTo>
                      <a:pt x="72" y="100"/>
                    </a:moveTo>
                    <a:lnTo>
                      <a:pt x="72" y="76"/>
                    </a:lnTo>
                    <a:lnTo>
                      <a:pt x="69" y="64"/>
                    </a:lnTo>
                    <a:lnTo>
                      <a:pt x="69" y="40"/>
                    </a:lnTo>
                    <a:lnTo>
                      <a:pt x="64" y="16"/>
                    </a:lnTo>
                    <a:lnTo>
                      <a:pt x="62" y="2"/>
                    </a:lnTo>
                    <a:lnTo>
                      <a:pt x="33" y="0"/>
                    </a:lnTo>
                    <a:lnTo>
                      <a:pt x="7" y="0"/>
                    </a:lnTo>
                    <a:lnTo>
                      <a:pt x="2" y="24"/>
                    </a:lnTo>
                    <a:lnTo>
                      <a:pt x="0" y="74"/>
                    </a:lnTo>
                    <a:lnTo>
                      <a:pt x="0" y="103"/>
                    </a:lnTo>
                    <a:lnTo>
                      <a:pt x="40" y="110"/>
                    </a:lnTo>
                    <a:lnTo>
                      <a:pt x="72" y="10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8" name="Freeform 2334"/>
              <p:cNvSpPr>
                <a:spLocks/>
              </p:cNvSpPr>
              <p:nvPr/>
            </p:nvSpPr>
            <p:spPr bwMode="auto">
              <a:xfrm>
                <a:off x="9048" y="6240"/>
                <a:ext cx="45" cy="88"/>
              </a:xfrm>
              <a:custGeom>
                <a:avLst/>
                <a:gdLst/>
                <a:ahLst/>
                <a:cxnLst>
                  <a:cxn ang="0">
                    <a:pos x="4" y="86"/>
                  </a:cxn>
                  <a:cxn ang="0">
                    <a:pos x="26" y="86"/>
                  </a:cxn>
                  <a:cxn ang="0">
                    <a:pos x="28" y="88"/>
                  </a:cxn>
                  <a:cxn ang="0">
                    <a:pos x="43" y="88"/>
                  </a:cxn>
                  <a:cxn ang="0">
                    <a:pos x="45" y="67"/>
                  </a:cxn>
                  <a:cxn ang="0">
                    <a:pos x="45" y="23"/>
                  </a:cxn>
                  <a:cxn ang="0">
                    <a:pos x="43" y="2"/>
                  </a:cxn>
                  <a:cxn ang="0">
                    <a:pos x="24" y="0"/>
                  </a:cxn>
                  <a:cxn ang="0">
                    <a:pos x="7" y="2"/>
                  </a:cxn>
                  <a:cxn ang="0">
                    <a:pos x="2" y="23"/>
                  </a:cxn>
                  <a:cxn ang="0">
                    <a:pos x="2" y="43"/>
                  </a:cxn>
                  <a:cxn ang="0">
                    <a:pos x="0" y="62"/>
                  </a:cxn>
                  <a:cxn ang="0">
                    <a:pos x="0" y="83"/>
                  </a:cxn>
                  <a:cxn ang="0">
                    <a:pos x="4" y="86"/>
                  </a:cxn>
                </a:cxnLst>
                <a:rect l="0" t="0" r="r" b="b"/>
                <a:pathLst>
                  <a:path w="45" h="88">
                    <a:moveTo>
                      <a:pt x="4" y="86"/>
                    </a:moveTo>
                    <a:lnTo>
                      <a:pt x="26" y="86"/>
                    </a:lnTo>
                    <a:lnTo>
                      <a:pt x="28" y="88"/>
                    </a:lnTo>
                    <a:lnTo>
                      <a:pt x="43" y="88"/>
                    </a:lnTo>
                    <a:lnTo>
                      <a:pt x="45" y="67"/>
                    </a:lnTo>
                    <a:lnTo>
                      <a:pt x="45" y="23"/>
                    </a:lnTo>
                    <a:lnTo>
                      <a:pt x="43" y="2"/>
                    </a:lnTo>
                    <a:lnTo>
                      <a:pt x="24" y="0"/>
                    </a:lnTo>
                    <a:lnTo>
                      <a:pt x="7" y="2"/>
                    </a:lnTo>
                    <a:lnTo>
                      <a:pt x="2" y="23"/>
                    </a:lnTo>
                    <a:lnTo>
                      <a:pt x="2" y="43"/>
                    </a:lnTo>
                    <a:lnTo>
                      <a:pt x="0" y="62"/>
                    </a:lnTo>
                    <a:lnTo>
                      <a:pt x="0" y="83"/>
                    </a:lnTo>
                    <a:lnTo>
                      <a:pt x="4" y="8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9" name="Freeform 2335"/>
              <p:cNvSpPr>
                <a:spLocks/>
              </p:cNvSpPr>
              <p:nvPr/>
            </p:nvSpPr>
            <p:spPr bwMode="auto">
              <a:xfrm>
                <a:off x="9050" y="6240"/>
                <a:ext cx="41" cy="84"/>
              </a:xfrm>
              <a:custGeom>
                <a:avLst/>
                <a:gdLst/>
                <a:ahLst/>
                <a:cxnLst>
                  <a:cxn ang="0">
                    <a:pos x="0" y="40"/>
                  </a:cxn>
                  <a:cxn ang="0">
                    <a:pos x="0" y="79"/>
                  </a:cxn>
                  <a:cxn ang="0">
                    <a:pos x="4" y="81"/>
                  </a:cxn>
                  <a:cxn ang="0">
                    <a:pos x="28" y="81"/>
                  </a:cxn>
                  <a:cxn ang="0">
                    <a:pos x="33" y="83"/>
                  </a:cxn>
                  <a:cxn ang="0">
                    <a:pos x="40" y="83"/>
                  </a:cxn>
                  <a:cxn ang="0">
                    <a:pos x="40" y="2"/>
                  </a:cxn>
                  <a:cxn ang="0">
                    <a:pos x="24" y="2"/>
                  </a:cxn>
                  <a:cxn ang="0">
                    <a:pos x="21" y="0"/>
                  </a:cxn>
                  <a:cxn ang="0">
                    <a:pos x="16" y="2"/>
                  </a:cxn>
                  <a:cxn ang="0">
                    <a:pos x="4" y="2"/>
                  </a:cxn>
                  <a:cxn ang="0">
                    <a:pos x="0" y="40"/>
                  </a:cxn>
                </a:cxnLst>
                <a:rect l="0" t="0" r="r" b="b"/>
                <a:pathLst>
                  <a:path w="41" h="84">
                    <a:moveTo>
                      <a:pt x="0" y="40"/>
                    </a:moveTo>
                    <a:lnTo>
                      <a:pt x="0" y="79"/>
                    </a:lnTo>
                    <a:lnTo>
                      <a:pt x="4" y="81"/>
                    </a:lnTo>
                    <a:lnTo>
                      <a:pt x="28" y="81"/>
                    </a:lnTo>
                    <a:lnTo>
                      <a:pt x="33" y="83"/>
                    </a:lnTo>
                    <a:lnTo>
                      <a:pt x="40" y="83"/>
                    </a:lnTo>
                    <a:lnTo>
                      <a:pt x="40" y="2"/>
                    </a:lnTo>
                    <a:lnTo>
                      <a:pt x="24" y="2"/>
                    </a:lnTo>
                    <a:lnTo>
                      <a:pt x="21" y="0"/>
                    </a:lnTo>
                    <a:lnTo>
                      <a:pt x="16" y="2"/>
                    </a:lnTo>
                    <a:lnTo>
                      <a:pt x="4" y="2"/>
                    </a:lnTo>
                    <a:lnTo>
                      <a:pt x="0" y="4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0" name="Freeform 2336"/>
              <p:cNvSpPr>
                <a:spLocks/>
              </p:cNvSpPr>
              <p:nvPr/>
            </p:nvSpPr>
            <p:spPr bwMode="auto">
              <a:xfrm>
                <a:off x="9050" y="6240"/>
                <a:ext cx="41" cy="76"/>
              </a:xfrm>
              <a:custGeom>
                <a:avLst/>
                <a:gdLst/>
                <a:ahLst/>
                <a:cxnLst>
                  <a:cxn ang="0">
                    <a:pos x="4" y="74"/>
                  </a:cxn>
                  <a:cxn ang="0">
                    <a:pos x="9" y="76"/>
                  </a:cxn>
                  <a:cxn ang="0">
                    <a:pos x="38" y="76"/>
                  </a:cxn>
                  <a:cxn ang="0">
                    <a:pos x="40" y="60"/>
                  </a:cxn>
                  <a:cxn ang="0">
                    <a:pos x="40" y="21"/>
                  </a:cxn>
                  <a:cxn ang="0">
                    <a:pos x="38" y="2"/>
                  </a:cxn>
                  <a:cxn ang="0">
                    <a:pos x="24" y="2"/>
                  </a:cxn>
                  <a:cxn ang="0">
                    <a:pos x="21" y="0"/>
                  </a:cxn>
                  <a:cxn ang="0">
                    <a:pos x="16" y="2"/>
                  </a:cxn>
                  <a:cxn ang="0">
                    <a:pos x="4" y="2"/>
                  </a:cxn>
                  <a:cxn ang="0">
                    <a:pos x="2" y="21"/>
                  </a:cxn>
                  <a:cxn ang="0">
                    <a:pos x="0" y="38"/>
                  </a:cxn>
                  <a:cxn ang="0">
                    <a:pos x="0" y="74"/>
                  </a:cxn>
                  <a:cxn ang="0">
                    <a:pos x="4" y="74"/>
                  </a:cxn>
                </a:cxnLst>
                <a:rect l="0" t="0" r="r" b="b"/>
                <a:pathLst>
                  <a:path w="41" h="76">
                    <a:moveTo>
                      <a:pt x="4" y="74"/>
                    </a:moveTo>
                    <a:lnTo>
                      <a:pt x="9" y="76"/>
                    </a:lnTo>
                    <a:lnTo>
                      <a:pt x="38" y="76"/>
                    </a:lnTo>
                    <a:lnTo>
                      <a:pt x="40" y="60"/>
                    </a:lnTo>
                    <a:lnTo>
                      <a:pt x="40" y="21"/>
                    </a:lnTo>
                    <a:lnTo>
                      <a:pt x="38" y="2"/>
                    </a:lnTo>
                    <a:lnTo>
                      <a:pt x="24" y="2"/>
                    </a:lnTo>
                    <a:lnTo>
                      <a:pt x="21" y="0"/>
                    </a:lnTo>
                    <a:lnTo>
                      <a:pt x="16" y="2"/>
                    </a:lnTo>
                    <a:lnTo>
                      <a:pt x="4" y="2"/>
                    </a:lnTo>
                    <a:lnTo>
                      <a:pt x="2" y="21"/>
                    </a:lnTo>
                    <a:lnTo>
                      <a:pt x="0" y="38"/>
                    </a:lnTo>
                    <a:lnTo>
                      <a:pt x="0" y="74"/>
                    </a:lnTo>
                    <a:lnTo>
                      <a:pt x="4"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1" name="Freeform 2337"/>
              <p:cNvSpPr>
                <a:spLocks/>
              </p:cNvSpPr>
              <p:nvPr/>
            </p:nvSpPr>
            <p:spPr bwMode="auto">
              <a:xfrm>
                <a:off x="9050" y="6242"/>
                <a:ext cx="38" cy="70"/>
              </a:xfrm>
              <a:custGeom>
                <a:avLst/>
                <a:gdLst/>
                <a:ahLst/>
                <a:cxnLst>
                  <a:cxn ang="0">
                    <a:pos x="4" y="0"/>
                  </a:cxn>
                  <a:cxn ang="0">
                    <a:pos x="4" y="0"/>
                  </a:cxn>
                  <a:cxn ang="0">
                    <a:pos x="0" y="33"/>
                  </a:cxn>
                  <a:cxn ang="0">
                    <a:pos x="0" y="67"/>
                  </a:cxn>
                  <a:cxn ang="0">
                    <a:pos x="9" y="67"/>
                  </a:cxn>
                  <a:cxn ang="0">
                    <a:pos x="14" y="69"/>
                  </a:cxn>
                  <a:cxn ang="0">
                    <a:pos x="38" y="69"/>
                  </a:cxn>
                  <a:cxn ang="0">
                    <a:pos x="38" y="0"/>
                  </a:cxn>
                  <a:cxn ang="0">
                    <a:pos x="4" y="0"/>
                  </a:cxn>
                </a:cxnLst>
                <a:rect l="0" t="0" r="r" b="b"/>
                <a:pathLst>
                  <a:path w="38" h="70">
                    <a:moveTo>
                      <a:pt x="4" y="0"/>
                    </a:moveTo>
                    <a:lnTo>
                      <a:pt x="4" y="0"/>
                    </a:lnTo>
                    <a:lnTo>
                      <a:pt x="0" y="33"/>
                    </a:lnTo>
                    <a:lnTo>
                      <a:pt x="0" y="67"/>
                    </a:lnTo>
                    <a:lnTo>
                      <a:pt x="9" y="67"/>
                    </a:lnTo>
                    <a:lnTo>
                      <a:pt x="14" y="69"/>
                    </a:lnTo>
                    <a:lnTo>
                      <a:pt x="38" y="69"/>
                    </a:lnTo>
                    <a:lnTo>
                      <a:pt x="38"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2" name="Freeform 2338"/>
              <p:cNvSpPr>
                <a:spLocks/>
              </p:cNvSpPr>
              <p:nvPr/>
            </p:nvSpPr>
            <p:spPr bwMode="auto">
              <a:xfrm>
                <a:off x="9050" y="6242"/>
                <a:ext cx="38" cy="65"/>
              </a:xfrm>
              <a:custGeom>
                <a:avLst/>
                <a:gdLst/>
                <a:ahLst/>
                <a:cxnLst>
                  <a:cxn ang="0">
                    <a:pos x="9" y="62"/>
                  </a:cxn>
                  <a:cxn ang="0">
                    <a:pos x="14" y="64"/>
                  </a:cxn>
                  <a:cxn ang="0">
                    <a:pos x="36" y="64"/>
                  </a:cxn>
                  <a:cxn ang="0">
                    <a:pos x="38" y="50"/>
                  </a:cxn>
                  <a:cxn ang="0">
                    <a:pos x="38" y="16"/>
                  </a:cxn>
                  <a:cxn ang="0">
                    <a:pos x="36" y="0"/>
                  </a:cxn>
                  <a:cxn ang="0">
                    <a:pos x="4" y="0"/>
                  </a:cxn>
                  <a:cxn ang="0">
                    <a:pos x="2" y="16"/>
                  </a:cxn>
                  <a:cxn ang="0">
                    <a:pos x="2" y="31"/>
                  </a:cxn>
                  <a:cxn ang="0">
                    <a:pos x="0" y="45"/>
                  </a:cxn>
                  <a:cxn ang="0">
                    <a:pos x="0" y="62"/>
                  </a:cxn>
                  <a:cxn ang="0">
                    <a:pos x="9" y="62"/>
                  </a:cxn>
                </a:cxnLst>
                <a:rect l="0" t="0" r="r" b="b"/>
                <a:pathLst>
                  <a:path w="38" h="65">
                    <a:moveTo>
                      <a:pt x="9" y="62"/>
                    </a:moveTo>
                    <a:lnTo>
                      <a:pt x="14" y="64"/>
                    </a:lnTo>
                    <a:lnTo>
                      <a:pt x="36" y="64"/>
                    </a:lnTo>
                    <a:lnTo>
                      <a:pt x="38" y="50"/>
                    </a:lnTo>
                    <a:lnTo>
                      <a:pt x="38" y="16"/>
                    </a:lnTo>
                    <a:lnTo>
                      <a:pt x="36" y="0"/>
                    </a:lnTo>
                    <a:lnTo>
                      <a:pt x="4" y="0"/>
                    </a:lnTo>
                    <a:lnTo>
                      <a:pt x="2" y="16"/>
                    </a:lnTo>
                    <a:lnTo>
                      <a:pt x="2" y="31"/>
                    </a:lnTo>
                    <a:lnTo>
                      <a:pt x="0" y="45"/>
                    </a:lnTo>
                    <a:lnTo>
                      <a:pt x="0" y="62"/>
                    </a:lnTo>
                    <a:lnTo>
                      <a:pt x="9" y="6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3" name="Freeform 2339"/>
              <p:cNvSpPr>
                <a:spLocks/>
              </p:cNvSpPr>
              <p:nvPr/>
            </p:nvSpPr>
            <p:spPr bwMode="auto">
              <a:xfrm>
                <a:off x="9052" y="6242"/>
                <a:ext cx="34" cy="60"/>
              </a:xfrm>
              <a:custGeom>
                <a:avLst/>
                <a:gdLst/>
                <a:ahLst/>
                <a:cxnLst>
                  <a:cxn ang="0">
                    <a:pos x="4" y="0"/>
                  </a:cxn>
                  <a:cxn ang="0">
                    <a:pos x="4" y="0"/>
                  </a:cxn>
                  <a:cxn ang="0">
                    <a:pos x="0" y="14"/>
                  </a:cxn>
                  <a:cxn ang="0">
                    <a:pos x="0" y="57"/>
                  </a:cxn>
                  <a:cxn ang="0">
                    <a:pos x="16" y="57"/>
                  </a:cxn>
                  <a:cxn ang="0">
                    <a:pos x="19" y="60"/>
                  </a:cxn>
                  <a:cxn ang="0">
                    <a:pos x="33" y="60"/>
                  </a:cxn>
                  <a:cxn ang="0">
                    <a:pos x="33" y="0"/>
                  </a:cxn>
                  <a:cxn ang="0">
                    <a:pos x="4" y="0"/>
                  </a:cxn>
                </a:cxnLst>
                <a:rect l="0" t="0" r="r" b="b"/>
                <a:pathLst>
                  <a:path w="34" h="60">
                    <a:moveTo>
                      <a:pt x="4" y="0"/>
                    </a:moveTo>
                    <a:lnTo>
                      <a:pt x="4" y="0"/>
                    </a:lnTo>
                    <a:lnTo>
                      <a:pt x="0" y="14"/>
                    </a:lnTo>
                    <a:lnTo>
                      <a:pt x="0" y="57"/>
                    </a:lnTo>
                    <a:lnTo>
                      <a:pt x="16" y="57"/>
                    </a:lnTo>
                    <a:lnTo>
                      <a:pt x="19"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4" name="Freeform 2340"/>
              <p:cNvSpPr>
                <a:spLocks/>
              </p:cNvSpPr>
              <p:nvPr/>
            </p:nvSpPr>
            <p:spPr bwMode="auto">
              <a:xfrm>
                <a:off x="9052" y="6242"/>
                <a:ext cx="34" cy="55"/>
              </a:xfrm>
              <a:custGeom>
                <a:avLst/>
                <a:gdLst/>
                <a:ahLst/>
                <a:cxnLst>
                  <a:cxn ang="0">
                    <a:pos x="12" y="52"/>
                  </a:cxn>
                  <a:cxn ang="0">
                    <a:pos x="14" y="55"/>
                  </a:cxn>
                  <a:cxn ang="0">
                    <a:pos x="31" y="55"/>
                  </a:cxn>
                  <a:cxn ang="0">
                    <a:pos x="33" y="40"/>
                  </a:cxn>
                  <a:cxn ang="0">
                    <a:pos x="33" y="14"/>
                  </a:cxn>
                  <a:cxn ang="0">
                    <a:pos x="31" y="0"/>
                  </a:cxn>
                  <a:cxn ang="0">
                    <a:pos x="4" y="0"/>
                  </a:cxn>
                  <a:cxn ang="0">
                    <a:pos x="2" y="14"/>
                  </a:cxn>
                  <a:cxn ang="0">
                    <a:pos x="0" y="26"/>
                  </a:cxn>
                  <a:cxn ang="0">
                    <a:pos x="0" y="52"/>
                  </a:cxn>
                  <a:cxn ang="0">
                    <a:pos x="12" y="52"/>
                  </a:cxn>
                </a:cxnLst>
                <a:rect l="0" t="0" r="r" b="b"/>
                <a:pathLst>
                  <a:path w="34" h="55">
                    <a:moveTo>
                      <a:pt x="12" y="52"/>
                    </a:moveTo>
                    <a:lnTo>
                      <a:pt x="14" y="55"/>
                    </a:lnTo>
                    <a:lnTo>
                      <a:pt x="31" y="55"/>
                    </a:lnTo>
                    <a:lnTo>
                      <a:pt x="33" y="40"/>
                    </a:lnTo>
                    <a:lnTo>
                      <a:pt x="33" y="14"/>
                    </a:lnTo>
                    <a:lnTo>
                      <a:pt x="31" y="0"/>
                    </a:lnTo>
                    <a:lnTo>
                      <a:pt x="4" y="0"/>
                    </a:lnTo>
                    <a:lnTo>
                      <a:pt x="2" y="14"/>
                    </a:lnTo>
                    <a:lnTo>
                      <a:pt x="0" y="26"/>
                    </a:lnTo>
                    <a:lnTo>
                      <a:pt x="0" y="52"/>
                    </a:lnTo>
                    <a:lnTo>
                      <a:pt x="12" y="5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5" name="Freeform 2341"/>
              <p:cNvSpPr>
                <a:spLocks/>
              </p:cNvSpPr>
              <p:nvPr/>
            </p:nvSpPr>
            <p:spPr bwMode="auto">
              <a:xfrm>
                <a:off x="9052" y="6242"/>
                <a:ext cx="32" cy="48"/>
              </a:xfrm>
              <a:custGeom>
                <a:avLst/>
                <a:gdLst/>
                <a:ahLst/>
                <a:cxnLst>
                  <a:cxn ang="0">
                    <a:pos x="4" y="0"/>
                  </a:cxn>
                  <a:cxn ang="0">
                    <a:pos x="4" y="0"/>
                  </a:cxn>
                  <a:cxn ang="0">
                    <a:pos x="0" y="23"/>
                  </a:cxn>
                  <a:cxn ang="0">
                    <a:pos x="0" y="47"/>
                  </a:cxn>
                  <a:cxn ang="0">
                    <a:pos x="31" y="47"/>
                  </a:cxn>
                  <a:cxn ang="0">
                    <a:pos x="31" y="0"/>
                  </a:cxn>
                  <a:cxn ang="0">
                    <a:pos x="4" y="0"/>
                  </a:cxn>
                </a:cxnLst>
                <a:rect l="0" t="0" r="r" b="b"/>
                <a:pathLst>
                  <a:path w="32" h="48">
                    <a:moveTo>
                      <a:pt x="4" y="0"/>
                    </a:moveTo>
                    <a:lnTo>
                      <a:pt x="4" y="0"/>
                    </a:lnTo>
                    <a:lnTo>
                      <a:pt x="0" y="23"/>
                    </a:lnTo>
                    <a:lnTo>
                      <a:pt x="0" y="47"/>
                    </a:lnTo>
                    <a:lnTo>
                      <a:pt x="31" y="47"/>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6" name="Freeform 2342"/>
              <p:cNvSpPr>
                <a:spLocks/>
              </p:cNvSpPr>
              <p:nvPr/>
            </p:nvSpPr>
            <p:spPr bwMode="auto">
              <a:xfrm>
                <a:off x="9052" y="6242"/>
                <a:ext cx="32" cy="43"/>
              </a:xfrm>
              <a:custGeom>
                <a:avLst/>
                <a:gdLst/>
                <a:ahLst/>
                <a:cxnLst>
                  <a:cxn ang="0">
                    <a:pos x="31" y="43"/>
                  </a:cxn>
                  <a:cxn ang="0">
                    <a:pos x="31" y="0"/>
                  </a:cxn>
                  <a:cxn ang="0">
                    <a:pos x="4" y="0"/>
                  </a:cxn>
                  <a:cxn ang="0">
                    <a:pos x="2" y="12"/>
                  </a:cxn>
                  <a:cxn ang="0">
                    <a:pos x="0" y="21"/>
                  </a:cxn>
                  <a:cxn ang="0">
                    <a:pos x="0" y="43"/>
                  </a:cxn>
                  <a:cxn ang="0">
                    <a:pos x="31" y="43"/>
                  </a:cxn>
                </a:cxnLst>
                <a:rect l="0" t="0" r="r" b="b"/>
                <a:pathLst>
                  <a:path w="32" h="43">
                    <a:moveTo>
                      <a:pt x="31" y="43"/>
                    </a:moveTo>
                    <a:lnTo>
                      <a:pt x="31" y="0"/>
                    </a:lnTo>
                    <a:lnTo>
                      <a:pt x="4" y="0"/>
                    </a:lnTo>
                    <a:lnTo>
                      <a:pt x="2" y="12"/>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7" name="Freeform 2343"/>
              <p:cNvSpPr>
                <a:spLocks/>
              </p:cNvSpPr>
              <p:nvPr/>
            </p:nvSpPr>
            <p:spPr bwMode="auto">
              <a:xfrm>
                <a:off x="9055" y="6242"/>
                <a:ext cx="26" cy="38"/>
              </a:xfrm>
              <a:custGeom>
                <a:avLst/>
                <a:gdLst/>
                <a:ahLst/>
                <a:cxnLst>
                  <a:cxn ang="0">
                    <a:pos x="2" y="0"/>
                  </a:cxn>
                  <a:cxn ang="0">
                    <a:pos x="2" y="0"/>
                  </a:cxn>
                  <a:cxn ang="0">
                    <a:pos x="0" y="9"/>
                  </a:cxn>
                  <a:cxn ang="0">
                    <a:pos x="0" y="38"/>
                  </a:cxn>
                  <a:cxn ang="0">
                    <a:pos x="26" y="38"/>
                  </a:cxn>
                  <a:cxn ang="0">
                    <a:pos x="26" y="0"/>
                  </a:cxn>
                  <a:cxn ang="0">
                    <a:pos x="2" y="0"/>
                  </a:cxn>
                </a:cxnLst>
                <a:rect l="0" t="0" r="r" b="b"/>
                <a:pathLst>
                  <a:path w="26" h="38">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8" name="Freeform 2344"/>
              <p:cNvSpPr>
                <a:spLocks/>
              </p:cNvSpPr>
              <p:nvPr/>
            </p:nvSpPr>
            <p:spPr bwMode="auto">
              <a:xfrm>
                <a:off x="9055" y="6242"/>
                <a:ext cx="26" cy="34"/>
              </a:xfrm>
              <a:custGeom>
                <a:avLst/>
                <a:gdLst/>
                <a:ahLst/>
                <a:cxnLst>
                  <a:cxn ang="0">
                    <a:pos x="2" y="0"/>
                  </a:cxn>
                  <a:cxn ang="0">
                    <a:pos x="2" y="0"/>
                  </a:cxn>
                  <a:cxn ang="0">
                    <a:pos x="0" y="7"/>
                  </a:cxn>
                  <a:cxn ang="0">
                    <a:pos x="0" y="33"/>
                  </a:cxn>
                  <a:cxn ang="0">
                    <a:pos x="26" y="33"/>
                  </a:cxn>
                  <a:cxn ang="0">
                    <a:pos x="26" y="0"/>
                  </a:cxn>
                  <a:cxn ang="0">
                    <a:pos x="2" y="0"/>
                  </a:cxn>
                </a:cxnLst>
                <a:rect l="0" t="0" r="r" b="b"/>
                <a:pathLst>
                  <a:path w="26" h="34">
                    <a:moveTo>
                      <a:pt x="2" y="0"/>
                    </a:moveTo>
                    <a:lnTo>
                      <a:pt x="2" y="0"/>
                    </a:lnTo>
                    <a:lnTo>
                      <a:pt x="0" y="7"/>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9" name="Freeform 2345"/>
              <p:cNvSpPr>
                <a:spLocks/>
              </p:cNvSpPr>
              <p:nvPr/>
            </p:nvSpPr>
            <p:spPr bwMode="auto">
              <a:xfrm>
                <a:off x="9055" y="6242"/>
                <a:ext cx="24" cy="29"/>
              </a:xfrm>
              <a:custGeom>
                <a:avLst/>
                <a:gdLst/>
                <a:ahLst/>
                <a:cxnLst>
                  <a:cxn ang="0">
                    <a:pos x="2" y="0"/>
                  </a:cxn>
                  <a:cxn ang="0">
                    <a:pos x="2" y="0"/>
                  </a:cxn>
                  <a:cxn ang="0">
                    <a:pos x="0" y="7"/>
                  </a:cxn>
                  <a:cxn ang="0">
                    <a:pos x="0" y="28"/>
                  </a:cxn>
                  <a:cxn ang="0">
                    <a:pos x="21" y="28"/>
                  </a:cxn>
                  <a:cxn ang="0">
                    <a:pos x="23" y="26"/>
                  </a:cxn>
                  <a:cxn ang="0">
                    <a:pos x="23" y="0"/>
                  </a:cxn>
                  <a:cxn ang="0">
                    <a:pos x="2" y="0"/>
                  </a:cxn>
                </a:cxnLst>
                <a:rect l="0" t="0" r="r" b="b"/>
                <a:pathLst>
                  <a:path w="24" h="29">
                    <a:moveTo>
                      <a:pt x="2" y="0"/>
                    </a:moveTo>
                    <a:lnTo>
                      <a:pt x="2" y="0"/>
                    </a:lnTo>
                    <a:lnTo>
                      <a:pt x="0" y="7"/>
                    </a:lnTo>
                    <a:lnTo>
                      <a:pt x="0" y="28"/>
                    </a:lnTo>
                    <a:lnTo>
                      <a:pt x="21" y="28"/>
                    </a:lnTo>
                    <a:lnTo>
                      <a:pt x="23" y="26"/>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0" name="Freeform 2346"/>
              <p:cNvSpPr>
                <a:spLocks/>
              </p:cNvSpPr>
              <p:nvPr/>
            </p:nvSpPr>
            <p:spPr bwMode="auto">
              <a:xfrm>
                <a:off x="9055" y="6232"/>
                <a:ext cx="36" cy="8"/>
              </a:xfrm>
              <a:custGeom>
                <a:avLst/>
                <a:gdLst/>
                <a:ahLst/>
                <a:cxnLst>
                  <a:cxn ang="0">
                    <a:pos x="2" y="0"/>
                  </a:cxn>
                  <a:cxn ang="0">
                    <a:pos x="0" y="7"/>
                  </a:cxn>
                  <a:cxn ang="0">
                    <a:pos x="36" y="7"/>
                  </a:cxn>
                  <a:cxn ang="0">
                    <a:pos x="36" y="0"/>
                  </a:cxn>
                  <a:cxn ang="0">
                    <a:pos x="2" y="0"/>
                  </a:cxn>
                </a:cxnLst>
                <a:rect l="0" t="0" r="r" b="b"/>
                <a:pathLst>
                  <a:path w="36" h="8">
                    <a:moveTo>
                      <a:pt x="2" y="0"/>
                    </a:moveTo>
                    <a:lnTo>
                      <a:pt x="0" y="7"/>
                    </a:lnTo>
                    <a:lnTo>
                      <a:pt x="36" y="7"/>
                    </a:lnTo>
                    <a:lnTo>
                      <a:pt x="36" y="0"/>
                    </a:lnTo>
                    <a:lnTo>
                      <a:pt x="2"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1" name="Freeform 2347"/>
              <p:cNvSpPr>
                <a:spLocks/>
              </p:cNvSpPr>
              <p:nvPr/>
            </p:nvSpPr>
            <p:spPr bwMode="auto">
              <a:xfrm>
                <a:off x="9050" y="6326"/>
                <a:ext cx="41" cy="14"/>
              </a:xfrm>
              <a:custGeom>
                <a:avLst/>
                <a:gdLst/>
                <a:ahLst/>
                <a:cxnLst>
                  <a:cxn ang="0">
                    <a:pos x="0" y="0"/>
                  </a:cxn>
                  <a:cxn ang="0">
                    <a:pos x="0" y="7"/>
                  </a:cxn>
                  <a:cxn ang="0">
                    <a:pos x="40" y="14"/>
                  </a:cxn>
                  <a:cxn ang="0">
                    <a:pos x="40" y="4"/>
                  </a:cxn>
                  <a:cxn ang="0">
                    <a:pos x="0" y="0"/>
                  </a:cxn>
                </a:cxnLst>
                <a:rect l="0" t="0" r="r" b="b"/>
                <a:pathLst>
                  <a:path w="41"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2" name="Freeform 2348"/>
              <p:cNvSpPr>
                <a:spLocks/>
              </p:cNvSpPr>
              <p:nvPr/>
            </p:nvSpPr>
            <p:spPr bwMode="auto">
              <a:xfrm>
                <a:off x="9062" y="6331"/>
                <a:ext cx="17" cy="2"/>
              </a:xfrm>
              <a:custGeom>
                <a:avLst/>
                <a:gdLst/>
                <a:ahLst/>
                <a:cxnLst>
                  <a:cxn ang="0">
                    <a:pos x="7" y="0"/>
                  </a:cxn>
                  <a:cxn ang="0">
                    <a:pos x="0" y="0"/>
                  </a:cxn>
                  <a:cxn ang="0">
                    <a:pos x="0" y="2"/>
                  </a:cxn>
                  <a:cxn ang="0">
                    <a:pos x="16" y="2"/>
                  </a:cxn>
                  <a:cxn ang="0">
                    <a:pos x="16" y="0"/>
                  </a:cxn>
                  <a:cxn ang="0">
                    <a:pos x="7" y="0"/>
                  </a:cxn>
                </a:cxnLst>
                <a:rect l="0" t="0" r="r" b="b"/>
                <a:pathLst>
                  <a:path w="17" h="2">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3" name="Freeform 2349"/>
              <p:cNvSpPr>
                <a:spLocks/>
              </p:cNvSpPr>
              <p:nvPr/>
            </p:nvSpPr>
            <p:spPr bwMode="auto">
              <a:xfrm>
                <a:off x="9062" y="6331"/>
                <a:ext cx="12" cy="2"/>
              </a:xfrm>
              <a:custGeom>
                <a:avLst/>
                <a:gdLst/>
                <a:ahLst/>
                <a:cxnLst>
                  <a:cxn ang="0">
                    <a:pos x="4" y="0"/>
                  </a:cxn>
                  <a:cxn ang="0">
                    <a:pos x="0" y="0"/>
                  </a:cxn>
                  <a:cxn ang="0">
                    <a:pos x="2" y="2"/>
                  </a:cxn>
                  <a:cxn ang="0">
                    <a:pos x="12" y="2"/>
                  </a:cxn>
                  <a:cxn ang="0">
                    <a:pos x="9" y="0"/>
                  </a:cxn>
                  <a:cxn ang="0">
                    <a:pos x="4" y="0"/>
                  </a:cxn>
                </a:cxnLst>
                <a:rect l="0" t="0" r="r" b="b"/>
                <a:pathLst>
                  <a:path w="12" h="2">
                    <a:moveTo>
                      <a:pt x="4" y="0"/>
                    </a:moveTo>
                    <a:lnTo>
                      <a:pt x="0" y="0"/>
                    </a:lnTo>
                    <a:lnTo>
                      <a:pt x="2"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4" name="Freeform 2350"/>
              <p:cNvSpPr>
                <a:spLocks/>
              </p:cNvSpPr>
              <p:nvPr/>
            </p:nvSpPr>
            <p:spPr bwMode="auto">
              <a:xfrm>
                <a:off x="9062" y="6331"/>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5" name="Freeform 2351"/>
              <p:cNvSpPr>
                <a:spLocks/>
              </p:cNvSpPr>
              <p:nvPr/>
            </p:nvSpPr>
            <p:spPr bwMode="auto">
              <a:xfrm>
                <a:off x="9093" y="6324"/>
                <a:ext cx="27" cy="14"/>
              </a:xfrm>
              <a:custGeom>
                <a:avLst/>
                <a:gdLst/>
                <a:ahLst/>
                <a:cxnLst>
                  <a:cxn ang="0">
                    <a:pos x="0" y="7"/>
                  </a:cxn>
                  <a:cxn ang="0">
                    <a:pos x="0" y="14"/>
                  </a:cxn>
                  <a:cxn ang="0">
                    <a:pos x="19" y="9"/>
                  </a:cxn>
                  <a:cxn ang="0">
                    <a:pos x="26" y="7"/>
                  </a:cxn>
                  <a:cxn ang="0">
                    <a:pos x="26" y="0"/>
                  </a:cxn>
                  <a:cxn ang="0">
                    <a:pos x="0" y="7"/>
                  </a:cxn>
                </a:cxnLst>
                <a:rect l="0" t="0" r="r" b="b"/>
                <a:pathLst>
                  <a:path w="27" h="14">
                    <a:moveTo>
                      <a:pt x="0" y="7"/>
                    </a:moveTo>
                    <a:lnTo>
                      <a:pt x="0" y="14"/>
                    </a:lnTo>
                    <a:lnTo>
                      <a:pt x="19" y="9"/>
                    </a:lnTo>
                    <a:lnTo>
                      <a:pt x="26" y="7"/>
                    </a:lnTo>
                    <a:lnTo>
                      <a:pt x="26" y="0"/>
                    </a:lnTo>
                    <a:lnTo>
                      <a:pt x="0" y="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6" name="Freeform 2352"/>
              <p:cNvSpPr>
                <a:spLocks/>
              </p:cNvSpPr>
              <p:nvPr/>
            </p:nvSpPr>
            <p:spPr bwMode="auto">
              <a:xfrm>
                <a:off x="9093" y="6324"/>
                <a:ext cx="27" cy="14"/>
              </a:xfrm>
              <a:custGeom>
                <a:avLst/>
                <a:gdLst/>
                <a:ahLst/>
                <a:cxnLst>
                  <a:cxn ang="0">
                    <a:pos x="11" y="12"/>
                  </a:cxn>
                  <a:cxn ang="0">
                    <a:pos x="14" y="9"/>
                  </a:cxn>
                  <a:cxn ang="0">
                    <a:pos x="21" y="9"/>
                  </a:cxn>
                  <a:cxn ang="0">
                    <a:pos x="26" y="7"/>
                  </a:cxn>
                  <a:cxn ang="0">
                    <a:pos x="26" y="0"/>
                  </a:cxn>
                  <a:cxn ang="0">
                    <a:pos x="23" y="2"/>
                  </a:cxn>
                  <a:cxn ang="0">
                    <a:pos x="16" y="2"/>
                  </a:cxn>
                  <a:cxn ang="0">
                    <a:pos x="14" y="4"/>
                  </a:cxn>
                  <a:cxn ang="0">
                    <a:pos x="7" y="4"/>
                  </a:cxn>
                  <a:cxn ang="0">
                    <a:pos x="4" y="7"/>
                  </a:cxn>
                  <a:cxn ang="0">
                    <a:pos x="0" y="7"/>
                  </a:cxn>
                  <a:cxn ang="0">
                    <a:pos x="0" y="14"/>
                  </a:cxn>
                  <a:cxn ang="0">
                    <a:pos x="4" y="14"/>
                  </a:cxn>
                  <a:cxn ang="0">
                    <a:pos x="7" y="12"/>
                  </a:cxn>
                  <a:cxn ang="0">
                    <a:pos x="11" y="12"/>
                  </a:cxn>
                </a:cxnLst>
                <a:rect l="0" t="0" r="r" b="b"/>
                <a:pathLst>
                  <a:path w="27" h="14">
                    <a:moveTo>
                      <a:pt x="11" y="12"/>
                    </a:moveTo>
                    <a:lnTo>
                      <a:pt x="14" y="9"/>
                    </a:lnTo>
                    <a:lnTo>
                      <a:pt x="21" y="9"/>
                    </a:lnTo>
                    <a:lnTo>
                      <a:pt x="26" y="7"/>
                    </a:lnTo>
                    <a:lnTo>
                      <a:pt x="26" y="0"/>
                    </a:lnTo>
                    <a:lnTo>
                      <a:pt x="23" y="2"/>
                    </a:lnTo>
                    <a:lnTo>
                      <a:pt x="16" y="2"/>
                    </a:lnTo>
                    <a:lnTo>
                      <a:pt x="14" y="4"/>
                    </a:lnTo>
                    <a:lnTo>
                      <a:pt x="7" y="4"/>
                    </a:lnTo>
                    <a:lnTo>
                      <a:pt x="4" y="7"/>
                    </a:lnTo>
                    <a:lnTo>
                      <a:pt x="0" y="7"/>
                    </a:lnTo>
                    <a:lnTo>
                      <a:pt x="0" y="14"/>
                    </a:lnTo>
                    <a:lnTo>
                      <a:pt x="4" y="14"/>
                    </a:lnTo>
                    <a:lnTo>
                      <a:pt x="7" y="12"/>
                    </a:lnTo>
                    <a:lnTo>
                      <a:pt x="11"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7" name="Freeform 2353"/>
              <p:cNvSpPr>
                <a:spLocks/>
              </p:cNvSpPr>
              <p:nvPr/>
            </p:nvSpPr>
            <p:spPr bwMode="auto">
              <a:xfrm>
                <a:off x="9096" y="6324"/>
                <a:ext cx="24" cy="14"/>
              </a:xfrm>
              <a:custGeom>
                <a:avLst/>
                <a:gdLst/>
                <a:ahLst/>
                <a:cxnLst>
                  <a:cxn ang="0">
                    <a:pos x="0" y="7"/>
                  </a:cxn>
                  <a:cxn ang="0">
                    <a:pos x="0" y="14"/>
                  </a:cxn>
                  <a:cxn ang="0">
                    <a:pos x="4" y="12"/>
                  </a:cxn>
                  <a:cxn ang="0">
                    <a:pos x="9" y="12"/>
                  </a:cxn>
                  <a:cxn ang="0">
                    <a:pos x="11" y="9"/>
                  </a:cxn>
                  <a:cxn ang="0">
                    <a:pos x="19" y="9"/>
                  </a:cxn>
                  <a:cxn ang="0">
                    <a:pos x="23" y="7"/>
                  </a:cxn>
                  <a:cxn ang="0">
                    <a:pos x="23" y="0"/>
                  </a:cxn>
                  <a:cxn ang="0">
                    <a:pos x="21" y="2"/>
                  </a:cxn>
                  <a:cxn ang="0">
                    <a:pos x="16" y="2"/>
                  </a:cxn>
                  <a:cxn ang="0">
                    <a:pos x="11" y="4"/>
                  </a:cxn>
                  <a:cxn ang="0">
                    <a:pos x="2" y="4"/>
                  </a:cxn>
                  <a:cxn ang="0">
                    <a:pos x="0" y="7"/>
                  </a:cxn>
                </a:cxnLst>
                <a:rect l="0" t="0" r="r" b="b"/>
                <a:pathLst>
                  <a:path w="24" h="14">
                    <a:moveTo>
                      <a:pt x="0" y="7"/>
                    </a:moveTo>
                    <a:lnTo>
                      <a:pt x="0" y="14"/>
                    </a:lnTo>
                    <a:lnTo>
                      <a:pt x="4" y="12"/>
                    </a:lnTo>
                    <a:lnTo>
                      <a:pt x="9" y="12"/>
                    </a:lnTo>
                    <a:lnTo>
                      <a:pt x="11" y="9"/>
                    </a:lnTo>
                    <a:lnTo>
                      <a:pt x="19" y="9"/>
                    </a:lnTo>
                    <a:lnTo>
                      <a:pt x="23" y="7"/>
                    </a:lnTo>
                    <a:lnTo>
                      <a:pt x="23" y="0"/>
                    </a:lnTo>
                    <a:lnTo>
                      <a:pt x="21" y="2"/>
                    </a:lnTo>
                    <a:lnTo>
                      <a:pt x="16" y="2"/>
                    </a:lnTo>
                    <a:lnTo>
                      <a:pt x="11" y="4"/>
                    </a:lnTo>
                    <a:lnTo>
                      <a:pt x="2" y="4"/>
                    </a:lnTo>
                    <a:lnTo>
                      <a:pt x="0"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8" name="Freeform 2354"/>
              <p:cNvSpPr>
                <a:spLocks/>
              </p:cNvSpPr>
              <p:nvPr/>
            </p:nvSpPr>
            <p:spPr bwMode="auto">
              <a:xfrm>
                <a:off x="9096" y="6324"/>
                <a:ext cx="26" cy="14"/>
              </a:xfrm>
              <a:custGeom>
                <a:avLst/>
                <a:gdLst/>
                <a:ahLst/>
                <a:cxnLst>
                  <a:cxn ang="0">
                    <a:pos x="4" y="12"/>
                  </a:cxn>
                  <a:cxn ang="0">
                    <a:pos x="11" y="12"/>
                  </a:cxn>
                  <a:cxn ang="0">
                    <a:pos x="14" y="9"/>
                  </a:cxn>
                  <a:cxn ang="0">
                    <a:pos x="19" y="9"/>
                  </a:cxn>
                  <a:cxn ang="0">
                    <a:pos x="21" y="7"/>
                  </a:cxn>
                  <a:cxn ang="0">
                    <a:pos x="26" y="7"/>
                  </a:cxn>
                  <a:cxn ang="0">
                    <a:pos x="26" y="0"/>
                  </a:cxn>
                  <a:cxn ang="0">
                    <a:pos x="21" y="2"/>
                  </a:cxn>
                  <a:cxn ang="0">
                    <a:pos x="16" y="2"/>
                  </a:cxn>
                  <a:cxn ang="0">
                    <a:pos x="14" y="4"/>
                  </a:cxn>
                  <a:cxn ang="0">
                    <a:pos x="4" y="4"/>
                  </a:cxn>
                  <a:cxn ang="0">
                    <a:pos x="0" y="7"/>
                  </a:cxn>
                  <a:cxn ang="0">
                    <a:pos x="0" y="14"/>
                  </a:cxn>
                  <a:cxn ang="0">
                    <a:pos x="4" y="12"/>
                  </a:cxn>
                </a:cxnLst>
                <a:rect l="0" t="0" r="r" b="b"/>
                <a:pathLst>
                  <a:path w="26" h="14">
                    <a:moveTo>
                      <a:pt x="4" y="12"/>
                    </a:moveTo>
                    <a:lnTo>
                      <a:pt x="11" y="12"/>
                    </a:lnTo>
                    <a:lnTo>
                      <a:pt x="14" y="9"/>
                    </a:lnTo>
                    <a:lnTo>
                      <a:pt x="19" y="9"/>
                    </a:lnTo>
                    <a:lnTo>
                      <a:pt x="21" y="7"/>
                    </a:lnTo>
                    <a:lnTo>
                      <a:pt x="26" y="7"/>
                    </a:lnTo>
                    <a:lnTo>
                      <a:pt x="26" y="0"/>
                    </a:lnTo>
                    <a:lnTo>
                      <a:pt x="21" y="2"/>
                    </a:lnTo>
                    <a:lnTo>
                      <a:pt x="16" y="2"/>
                    </a:lnTo>
                    <a:lnTo>
                      <a:pt x="14" y="4"/>
                    </a:lnTo>
                    <a:lnTo>
                      <a:pt x="4" y="4"/>
                    </a:lnTo>
                    <a:lnTo>
                      <a:pt x="0" y="7"/>
                    </a:lnTo>
                    <a:lnTo>
                      <a:pt x="0" y="14"/>
                    </a:lnTo>
                    <a:lnTo>
                      <a:pt x="4" y="1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9" name="Freeform 2355"/>
              <p:cNvSpPr>
                <a:spLocks/>
              </p:cNvSpPr>
              <p:nvPr/>
            </p:nvSpPr>
            <p:spPr bwMode="auto">
              <a:xfrm>
                <a:off x="9098" y="6324"/>
                <a:ext cx="24" cy="14"/>
              </a:xfrm>
              <a:custGeom>
                <a:avLst/>
                <a:gdLst/>
                <a:ahLst/>
                <a:cxnLst>
                  <a:cxn ang="0">
                    <a:pos x="2" y="12"/>
                  </a:cxn>
                  <a:cxn ang="0">
                    <a:pos x="9" y="12"/>
                  </a:cxn>
                  <a:cxn ang="0">
                    <a:pos x="11" y="9"/>
                  </a:cxn>
                  <a:cxn ang="0">
                    <a:pos x="16" y="9"/>
                  </a:cxn>
                  <a:cxn ang="0">
                    <a:pos x="19" y="7"/>
                  </a:cxn>
                  <a:cxn ang="0">
                    <a:pos x="23" y="7"/>
                  </a:cxn>
                  <a:cxn ang="0">
                    <a:pos x="23" y="0"/>
                  </a:cxn>
                  <a:cxn ang="0">
                    <a:pos x="19" y="2"/>
                  </a:cxn>
                  <a:cxn ang="0">
                    <a:pos x="14" y="2"/>
                  </a:cxn>
                  <a:cxn ang="0">
                    <a:pos x="11" y="4"/>
                  </a:cxn>
                  <a:cxn ang="0">
                    <a:pos x="2" y="4"/>
                  </a:cxn>
                  <a:cxn ang="0">
                    <a:pos x="0" y="7"/>
                  </a:cxn>
                  <a:cxn ang="0">
                    <a:pos x="0" y="14"/>
                  </a:cxn>
                  <a:cxn ang="0">
                    <a:pos x="2" y="12"/>
                  </a:cxn>
                </a:cxnLst>
                <a:rect l="0" t="0" r="r" b="b"/>
                <a:pathLst>
                  <a:path w="24" h="14">
                    <a:moveTo>
                      <a:pt x="2" y="12"/>
                    </a:moveTo>
                    <a:lnTo>
                      <a:pt x="9" y="12"/>
                    </a:lnTo>
                    <a:lnTo>
                      <a:pt x="11" y="9"/>
                    </a:lnTo>
                    <a:lnTo>
                      <a:pt x="16" y="9"/>
                    </a:lnTo>
                    <a:lnTo>
                      <a:pt x="19" y="7"/>
                    </a:lnTo>
                    <a:lnTo>
                      <a:pt x="23" y="7"/>
                    </a:lnTo>
                    <a:lnTo>
                      <a:pt x="23" y="0"/>
                    </a:lnTo>
                    <a:lnTo>
                      <a:pt x="19" y="2"/>
                    </a:lnTo>
                    <a:lnTo>
                      <a:pt x="14" y="2"/>
                    </a:lnTo>
                    <a:lnTo>
                      <a:pt x="11" y="4"/>
                    </a:lnTo>
                    <a:lnTo>
                      <a:pt x="2" y="4"/>
                    </a:lnTo>
                    <a:lnTo>
                      <a:pt x="0" y="7"/>
                    </a:lnTo>
                    <a:lnTo>
                      <a:pt x="0" y="14"/>
                    </a:lnTo>
                    <a:lnTo>
                      <a:pt x="2" y="1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0" name="Freeform 2356"/>
              <p:cNvSpPr>
                <a:spLocks/>
              </p:cNvSpPr>
              <p:nvPr/>
            </p:nvSpPr>
            <p:spPr bwMode="auto">
              <a:xfrm>
                <a:off x="9100" y="6326"/>
                <a:ext cx="22" cy="10"/>
              </a:xfrm>
              <a:custGeom>
                <a:avLst/>
                <a:gdLst/>
                <a:ahLst/>
                <a:cxnLst>
                  <a:cxn ang="0">
                    <a:pos x="7" y="9"/>
                  </a:cxn>
                  <a:cxn ang="0">
                    <a:pos x="7" y="7"/>
                  </a:cxn>
                  <a:cxn ang="0">
                    <a:pos x="14" y="7"/>
                  </a:cxn>
                  <a:cxn ang="0">
                    <a:pos x="16" y="4"/>
                  </a:cxn>
                  <a:cxn ang="0">
                    <a:pos x="21" y="4"/>
                  </a:cxn>
                  <a:cxn ang="0">
                    <a:pos x="21" y="0"/>
                  </a:cxn>
                  <a:cxn ang="0">
                    <a:pos x="9" y="0"/>
                  </a:cxn>
                  <a:cxn ang="0">
                    <a:pos x="7" y="2"/>
                  </a:cxn>
                  <a:cxn ang="0">
                    <a:pos x="0" y="2"/>
                  </a:cxn>
                  <a:cxn ang="0">
                    <a:pos x="0" y="9"/>
                  </a:cxn>
                  <a:cxn ang="0">
                    <a:pos x="7" y="9"/>
                  </a:cxn>
                </a:cxnLst>
                <a:rect l="0" t="0" r="r" b="b"/>
                <a:pathLst>
                  <a:path w="22" h="10">
                    <a:moveTo>
                      <a:pt x="7" y="9"/>
                    </a:moveTo>
                    <a:lnTo>
                      <a:pt x="7" y="7"/>
                    </a:lnTo>
                    <a:lnTo>
                      <a:pt x="14" y="7"/>
                    </a:lnTo>
                    <a:lnTo>
                      <a:pt x="16" y="4"/>
                    </a:lnTo>
                    <a:lnTo>
                      <a:pt x="21" y="4"/>
                    </a:lnTo>
                    <a:lnTo>
                      <a:pt x="21" y="0"/>
                    </a:lnTo>
                    <a:lnTo>
                      <a:pt x="9" y="0"/>
                    </a:lnTo>
                    <a:lnTo>
                      <a:pt x="7" y="2"/>
                    </a:lnTo>
                    <a:lnTo>
                      <a:pt x="0" y="2"/>
                    </a:lnTo>
                    <a:lnTo>
                      <a:pt x="0" y="9"/>
                    </a:lnTo>
                    <a:lnTo>
                      <a:pt x="7" y="9"/>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1" name="Freeform 2357"/>
              <p:cNvSpPr>
                <a:spLocks/>
              </p:cNvSpPr>
              <p:nvPr/>
            </p:nvSpPr>
            <p:spPr bwMode="auto">
              <a:xfrm>
                <a:off x="9100" y="6326"/>
                <a:ext cx="22" cy="10"/>
              </a:xfrm>
              <a:custGeom>
                <a:avLst/>
                <a:gdLst/>
                <a:ahLst/>
                <a:cxnLst>
                  <a:cxn ang="0">
                    <a:pos x="2" y="9"/>
                  </a:cxn>
                  <a:cxn ang="0">
                    <a:pos x="7" y="9"/>
                  </a:cxn>
                  <a:cxn ang="0">
                    <a:pos x="9" y="7"/>
                  </a:cxn>
                  <a:cxn ang="0">
                    <a:pos x="14" y="7"/>
                  </a:cxn>
                  <a:cxn ang="0">
                    <a:pos x="16" y="4"/>
                  </a:cxn>
                  <a:cxn ang="0">
                    <a:pos x="21" y="4"/>
                  </a:cxn>
                  <a:cxn ang="0">
                    <a:pos x="21" y="0"/>
                  </a:cxn>
                  <a:cxn ang="0">
                    <a:pos x="9" y="0"/>
                  </a:cxn>
                  <a:cxn ang="0">
                    <a:pos x="7" y="2"/>
                  </a:cxn>
                  <a:cxn ang="0">
                    <a:pos x="0" y="2"/>
                  </a:cxn>
                  <a:cxn ang="0">
                    <a:pos x="0" y="7"/>
                  </a:cxn>
                  <a:cxn ang="0">
                    <a:pos x="2" y="9"/>
                  </a:cxn>
                </a:cxnLst>
                <a:rect l="0" t="0" r="r" b="b"/>
                <a:pathLst>
                  <a:path w="22" h="10">
                    <a:moveTo>
                      <a:pt x="2" y="9"/>
                    </a:moveTo>
                    <a:lnTo>
                      <a:pt x="7" y="9"/>
                    </a:lnTo>
                    <a:lnTo>
                      <a:pt x="9" y="7"/>
                    </a:lnTo>
                    <a:lnTo>
                      <a:pt x="14" y="7"/>
                    </a:lnTo>
                    <a:lnTo>
                      <a:pt x="16" y="4"/>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2" name="Freeform 2358"/>
              <p:cNvSpPr>
                <a:spLocks/>
              </p:cNvSpPr>
              <p:nvPr/>
            </p:nvSpPr>
            <p:spPr bwMode="auto">
              <a:xfrm>
                <a:off x="9103" y="6326"/>
                <a:ext cx="19" cy="10"/>
              </a:xfrm>
              <a:custGeom>
                <a:avLst/>
                <a:gdLst/>
                <a:ahLst/>
                <a:cxnLst>
                  <a:cxn ang="0">
                    <a:pos x="19" y="0"/>
                  </a:cxn>
                  <a:cxn ang="0">
                    <a:pos x="9" y="0"/>
                  </a:cxn>
                  <a:cxn ang="0">
                    <a:pos x="7" y="2"/>
                  </a:cxn>
                  <a:cxn ang="0">
                    <a:pos x="0" y="2"/>
                  </a:cxn>
                  <a:cxn ang="0">
                    <a:pos x="0" y="9"/>
                  </a:cxn>
                  <a:cxn ang="0">
                    <a:pos x="4" y="9"/>
                  </a:cxn>
                  <a:cxn ang="0">
                    <a:pos x="4" y="7"/>
                  </a:cxn>
                  <a:cxn ang="0">
                    <a:pos x="11" y="7"/>
                  </a:cxn>
                  <a:cxn ang="0">
                    <a:pos x="14" y="4"/>
                  </a:cxn>
                  <a:cxn ang="0">
                    <a:pos x="19" y="4"/>
                  </a:cxn>
                  <a:cxn ang="0">
                    <a:pos x="19" y="0"/>
                  </a:cxn>
                </a:cxnLst>
                <a:rect l="0" t="0" r="r" b="b"/>
                <a:pathLst>
                  <a:path w="19" h="10">
                    <a:moveTo>
                      <a:pt x="19" y="0"/>
                    </a:moveTo>
                    <a:lnTo>
                      <a:pt x="9" y="0"/>
                    </a:lnTo>
                    <a:lnTo>
                      <a:pt x="7" y="2"/>
                    </a:lnTo>
                    <a:lnTo>
                      <a:pt x="0" y="2"/>
                    </a:lnTo>
                    <a:lnTo>
                      <a:pt x="0" y="9"/>
                    </a:lnTo>
                    <a:lnTo>
                      <a:pt x="4" y="9"/>
                    </a:lnTo>
                    <a:lnTo>
                      <a:pt x="4" y="7"/>
                    </a:lnTo>
                    <a:lnTo>
                      <a:pt x="11" y="7"/>
                    </a:lnTo>
                    <a:lnTo>
                      <a:pt x="14" y="4"/>
                    </a:lnTo>
                    <a:lnTo>
                      <a:pt x="19" y="4"/>
                    </a:lnTo>
                    <a:lnTo>
                      <a:pt x="19"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3" name="Freeform 2359"/>
              <p:cNvSpPr>
                <a:spLocks/>
              </p:cNvSpPr>
              <p:nvPr/>
            </p:nvSpPr>
            <p:spPr bwMode="auto">
              <a:xfrm>
                <a:off x="9105" y="6326"/>
                <a:ext cx="17" cy="10"/>
              </a:xfrm>
              <a:custGeom>
                <a:avLst/>
                <a:gdLst/>
                <a:ahLst/>
                <a:cxnLst>
                  <a:cxn ang="0">
                    <a:pos x="12" y="7"/>
                  </a:cxn>
                  <a:cxn ang="0">
                    <a:pos x="16" y="4"/>
                  </a:cxn>
                  <a:cxn ang="0">
                    <a:pos x="16" y="0"/>
                  </a:cxn>
                  <a:cxn ang="0">
                    <a:pos x="7" y="0"/>
                  </a:cxn>
                  <a:cxn ang="0">
                    <a:pos x="4" y="2"/>
                  </a:cxn>
                  <a:cxn ang="0">
                    <a:pos x="0" y="2"/>
                  </a:cxn>
                  <a:cxn ang="0">
                    <a:pos x="0" y="9"/>
                  </a:cxn>
                  <a:cxn ang="0">
                    <a:pos x="4" y="7"/>
                  </a:cxn>
                  <a:cxn ang="0">
                    <a:pos x="12" y="7"/>
                  </a:cxn>
                </a:cxnLst>
                <a:rect l="0" t="0" r="r" b="b"/>
                <a:pathLst>
                  <a:path w="17" h="10">
                    <a:moveTo>
                      <a:pt x="12" y="7"/>
                    </a:moveTo>
                    <a:lnTo>
                      <a:pt x="16" y="4"/>
                    </a:lnTo>
                    <a:lnTo>
                      <a:pt x="16" y="0"/>
                    </a:lnTo>
                    <a:lnTo>
                      <a:pt x="7" y="0"/>
                    </a:lnTo>
                    <a:lnTo>
                      <a:pt x="4" y="2"/>
                    </a:lnTo>
                    <a:lnTo>
                      <a:pt x="0" y="2"/>
                    </a:lnTo>
                    <a:lnTo>
                      <a:pt x="0" y="9"/>
                    </a:lnTo>
                    <a:lnTo>
                      <a:pt x="4" y="7"/>
                    </a:lnTo>
                    <a:lnTo>
                      <a:pt x="12"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4" name="Freeform 2360"/>
              <p:cNvSpPr>
                <a:spLocks/>
              </p:cNvSpPr>
              <p:nvPr/>
            </p:nvSpPr>
            <p:spPr bwMode="auto">
              <a:xfrm>
                <a:off x="9105" y="6326"/>
                <a:ext cx="17" cy="10"/>
              </a:xfrm>
              <a:custGeom>
                <a:avLst/>
                <a:gdLst/>
                <a:ahLst/>
                <a:cxnLst>
                  <a:cxn ang="0">
                    <a:pos x="12" y="7"/>
                  </a:cxn>
                  <a:cxn ang="0">
                    <a:pos x="16" y="4"/>
                  </a:cxn>
                  <a:cxn ang="0">
                    <a:pos x="16" y="0"/>
                  </a:cxn>
                  <a:cxn ang="0">
                    <a:pos x="7" y="0"/>
                  </a:cxn>
                  <a:cxn ang="0">
                    <a:pos x="4" y="2"/>
                  </a:cxn>
                  <a:cxn ang="0">
                    <a:pos x="0" y="2"/>
                  </a:cxn>
                  <a:cxn ang="0">
                    <a:pos x="0" y="9"/>
                  </a:cxn>
                  <a:cxn ang="0">
                    <a:pos x="2" y="7"/>
                  </a:cxn>
                  <a:cxn ang="0">
                    <a:pos x="12" y="7"/>
                  </a:cxn>
                </a:cxnLst>
                <a:rect l="0" t="0" r="r" b="b"/>
                <a:pathLst>
                  <a:path w="17" h="10">
                    <a:moveTo>
                      <a:pt x="12" y="7"/>
                    </a:moveTo>
                    <a:lnTo>
                      <a:pt x="16" y="4"/>
                    </a:lnTo>
                    <a:lnTo>
                      <a:pt x="16" y="0"/>
                    </a:lnTo>
                    <a:lnTo>
                      <a:pt x="7" y="0"/>
                    </a:lnTo>
                    <a:lnTo>
                      <a:pt x="4" y="2"/>
                    </a:lnTo>
                    <a:lnTo>
                      <a:pt x="0" y="2"/>
                    </a:lnTo>
                    <a:lnTo>
                      <a:pt x="0" y="9"/>
                    </a:lnTo>
                    <a:lnTo>
                      <a:pt x="2"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5" name="Freeform 2361"/>
              <p:cNvSpPr>
                <a:spLocks/>
              </p:cNvSpPr>
              <p:nvPr/>
            </p:nvSpPr>
            <p:spPr bwMode="auto">
              <a:xfrm>
                <a:off x="9108" y="6326"/>
                <a:ext cx="14"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4"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6" name="Freeform 2362"/>
              <p:cNvSpPr>
                <a:spLocks/>
              </p:cNvSpPr>
              <p:nvPr/>
            </p:nvSpPr>
            <p:spPr bwMode="auto">
              <a:xfrm>
                <a:off x="9108" y="6326"/>
                <a:ext cx="14" cy="7"/>
              </a:xfrm>
              <a:custGeom>
                <a:avLst/>
                <a:gdLst/>
                <a:ahLst/>
                <a:cxnLst>
                  <a:cxn ang="0">
                    <a:pos x="0" y="2"/>
                  </a:cxn>
                  <a:cxn ang="0">
                    <a:pos x="0" y="2"/>
                  </a:cxn>
                  <a:cxn ang="0">
                    <a:pos x="2" y="7"/>
                  </a:cxn>
                  <a:cxn ang="0">
                    <a:pos x="7" y="7"/>
                  </a:cxn>
                  <a:cxn ang="0">
                    <a:pos x="14" y="4"/>
                  </a:cxn>
                  <a:cxn ang="0">
                    <a:pos x="14" y="0"/>
                  </a:cxn>
                  <a:cxn ang="0">
                    <a:pos x="0" y="2"/>
                  </a:cxn>
                </a:cxnLst>
                <a:rect l="0" t="0" r="r" b="b"/>
                <a:pathLst>
                  <a:path w="14" h="7">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7" name="Freeform 2363"/>
              <p:cNvSpPr>
                <a:spLocks/>
              </p:cNvSpPr>
              <p:nvPr/>
            </p:nvSpPr>
            <p:spPr bwMode="auto">
              <a:xfrm>
                <a:off x="9093" y="6236"/>
                <a:ext cx="19" cy="0"/>
              </a:xfrm>
              <a:custGeom>
                <a:avLst/>
                <a:gdLst/>
                <a:ahLst/>
                <a:cxnLst>
                  <a:cxn ang="0">
                    <a:pos x="0" y="0"/>
                  </a:cxn>
                  <a:cxn ang="0">
                    <a:pos x="19" y="0"/>
                  </a:cxn>
                </a:cxnLst>
                <a:rect l="0" t="0" r="r" b="b"/>
                <a:pathLst>
                  <a:path w="19">
                    <a:moveTo>
                      <a:pt x="0" y="0"/>
                    </a:moveTo>
                    <a:lnTo>
                      <a:pt x="19" y="0"/>
                    </a:lnTo>
                  </a:path>
                </a:pathLst>
              </a:custGeom>
              <a:noFill/>
              <a:ln w="5842">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8" name="Freeform 2364"/>
              <p:cNvSpPr>
                <a:spLocks/>
              </p:cNvSpPr>
              <p:nvPr/>
            </p:nvSpPr>
            <p:spPr bwMode="auto">
              <a:xfrm>
                <a:off x="9096" y="6236"/>
                <a:ext cx="16" cy="0"/>
              </a:xfrm>
              <a:custGeom>
                <a:avLst/>
                <a:gdLst/>
                <a:ahLst/>
                <a:cxnLst>
                  <a:cxn ang="0">
                    <a:pos x="0" y="0"/>
                  </a:cxn>
                  <a:cxn ang="0">
                    <a:pos x="16" y="0"/>
                  </a:cxn>
                </a:cxnLst>
                <a:rect l="0" t="0" r="r" b="b"/>
                <a:pathLst>
                  <a:path w="16">
                    <a:moveTo>
                      <a:pt x="0" y="0"/>
                    </a:moveTo>
                    <a:lnTo>
                      <a:pt x="16" y="0"/>
                    </a:lnTo>
                  </a:path>
                </a:pathLst>
              </a:custGeom>
              <a:noFill/>
              <a:ln w="5842">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9" name="Freeform 2365"/>
              <p:cNvSpPr>
                <a:spLocks/>
              </p:cNvSpPr>
              <p:nvPr/>
            </p:nvSpPr>
            <p:spPr bwMode="auto">
              <a:xfrm>
                <a:off x="9096" y="6236"/>
                <a:ext cx="16" cy="0"/>
              </a:xfrm>
              <a:custGeom>
                <a:avLst/>
                <a:gdLst/>
                <a:ahLst/>
                <a:cxnLst>
                  <a:cxn ang="0">
                    <a:pos x="0" y="0"/>
                  </a:cxn>
                  <a:cxn ang="0">
                    <a:pos x="16" y="0"/>
                  </a:cxn>
                </a:cxnLst>
                <a:rect l="0" t="0" r="r" b="b"/>
                <a:pathLst>
                  <a:path w="16">
                    <a:moveTo>
                      <a:pt x="0" y="0"/>
                    </a:moveTo>
                    <a:lnTo>
                      <a:pt x="16" y="0"/>
                    </a:lnTo>
                  </a:path>
                </a:pathLst>
              </a:custGeom>
              <a:noFill/>
              <a:ln w="5842">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0" name="Freeform 2366"/>
              <p:cNvSpPr>
                <a:spLocks/>
              </p:cNvSpPr>
              <p:nvPr/>
            </p:nvSpPr>
            <p:spPr bwMode="auto">
              <a:xfrm>
                <a:off x="9096" y="6236"/>
                <a:ext cx="16" cy="0"/>
              </a:xfrm>
              <a:custGeom>
                <a:avLst/>
                <a:gdLst/>
                <a:ahLst/>
                <a:cxnLst>
                  <a:cxn ang="0">
                    <a:pos x="0" y="0"/>
                  </a:cxn>
                  <a:cxn ang="0">
                    <a:pos x="16" y="0"/>
                  </a:cxn>
                </a:cxnLst>
                <a:rect l="0" t="0" r="r" b="b"/>
                <a:pathLst>
                  <a:path w="16">
                    <a:moveTo>
                      <a:pt x="0" y="0"/>
                    </a:moveTo>
                    <a:lnTo>
                      <a:pt x="16" y="0"/>
                    </a:lnTo>
                  </a:path>
                </a:pathLst>
              </a:custGeom>
              <a:noFill/>
              <a:ln w="5842">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1" name="Freeform 2367"/>
              <p:cNvSpPr>
                <a:spLocks/>
              </p:cNvSpPr>
              <p:nvPr/>
            </p:nvSpPr>
            <p:spPr bwMode="auto">
              <a:xfrm>
                <a:off x="9098" y="6236"/>
                <a:ext cx="14" cy="0"/>
              </a:xfrm>
              <a:custGeom>
                <a:avLst/>
                <a:gdLst/>
                <a:ahLst/>
                <a:cxnLst>
                  <a:cxn ang="0">
                    <a:pos x="0" y="0"/>
                  </a:cxn>
                  <a:cxn ang="0">
                    <a:pos x="14" y="0"/>
                  </a:cxn>
                </a:cxnLst>
                <a:rect l="0" t="0" r="r" b="b"/>
                <a:pathLst>
                  <a:path w="14">
                    <a:moveTo>
                      <a:pt x="0" y="0"/>
                    </a:moveTo>
                    <a:lnTo>
                      <a:pt x="14" y="0"/>
                    </a:lnTo>
                  </a:path>
                </a:pathLst>
              </a:custGeom>
              <a:noFill/>
              <a:ln w="5842">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2" name="Freeform 2368"/>
              <p:cNvSpPr>
                <a:spLocks/>
              </p:cNvSpPr>
              <p:nvPr/>
            </p:nvSpPr>
            <p:spPr bwMode="auto">
              <a:xfrm>
                <a:off x="9098" y="6236"/>
                <a:ext cx="14" cy="0"/>
              </a:xfrm>
              <a:custGeom>
                <a:avLst/>
                <a:gdLst/>
                <a:ahLst/>
                <a:cxnLst>
                  <a:cxn ang="0">
                    <a:pos x="0" y="0"/>
                  </a:cxn>
                  <a:cxn ang="0">
                    <a:pos x="14" y="0"/>
                  </a:cxn>
                </a:cxnLst>
                <a:rect l="0" t="0" r="r" b="b"/>
                <a:pathLst>
                  <a:path w="14">
                    <a:moveTo>
                      <a:pt x="0" y="0"/>
                    </a:moveTo>
                    <a:lnTo>
                      <a:pt x="14" y="0"/>
                    </a:lnTo>
                  </a:path>
                </a:pathLst>
              </a:custGeom>
              <a:noFill/>
              <a:ln w="5842">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3" name="Freeform 2369"/>
              <p:cNvSpPr>
                <a:spLocks/>
              </p:cNvSpPr>
              <p:nvPr/>
            </p:nvSpPr>
            <p:spPr bwMode="auto">
              <a:xfrm>
                <a:off x="9100" y="6236"/>
                <a:ext cx="12" cy="0"/>
              </a:xfrm>
              <a:custGeom>
                <a:avLst/>
                <a:gdLst/>
                <a:ahLst/>
                <a:cxnLst>
                  <a:cxn ang="0">
                    <a:pos x="0" y="0"/>
                  </a:cxn>
                  <a:cxn ang="0">
                    <a:pos x="12" y="0"/>
                  </a:cxn>
                </a:cxnLst>
                <a:rect l="0" t="0" r="r" b="b"/>
                <a:pathLst>
                  <a:path w="12">
                    <a:moveTo>
                      <a:pt x="0" y="0"/>
                    </a:moveTo>
                    <a:lnTo>
                      <a:pt x="12" y="0"/>
                    </a:lnTo>
                  </a:path>
                </a:pathLst>
              </a:custGeom>
              <a:noFill/>
              <a:ln w="5842">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4" name="Freeform 2370"/>
              <p:cNvSpPr>
                <a:spLocks/>
              </p:cNvSpPr>
              <p:nvPr/>
            </p:nvSpPr>
            <p:spPr bwMode="auto">
              <a:xfrm>
                <a:off x="9100" y="6236"/>
                <a:ext cx="12" cy="0"/>
              </a:xfrm>
              <a:custGeom>
                <a:avLst/>
                <a:gdLst/>
                <a:ahLst/>
                <a:cxnLst>
                  <a:cxn ang="0">
                    <a:pos x="0" y="0"/>
                  </a:cxn>
                  <a:cxn ang="0">
                    <a:pos x="12" y="0"/>
                  </a:cxn>
                </a:cxnLst>
                <a:rect l="0" t="0" r="r" b="b"/>
                <a:pathLst>
                  <a:path w="12">
                    <a:moveTo>
                      <a:pt x="0" y="0"/>
                    </a:moveTo>
                    <a:lnTo>
                      <a:pt x="12" y="0"/>
                    </a:lnTo>
                  </a:path>
                </a:pathLst>
              </a:custGeom>
              <a:noFill/>
              <a:ln w="5842">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5" name="Freeform 2371"/>
              <p:cNvSpPr>
                <a:spLocks/>
              </p:cNvSpPr>
              <p:nvPr/>
            </p:nvSpPr>
            <p:spPr bwMode="auto">
              <a:xfrm>
                <a:off x="9103" y="6236"/>
                <a:ext cx="9" cy="0"/>
              </a:xfrm>
              <a:custGeom>
                <a:avLst/>
                <a:gdLst/>
                <a:ahLst/>
                <a:cxnLst>
                  <a:cxn ang="0">
                    <a:pos x="0" y="0"/>
                  </a:cxn>
                  <a:cxn ang="0">
                    <a:pos x="9" y="0"/>
                  </a:cxn>
                </a:cxnLst>
                <a:rect l="0" t="0" r="r" b="b"/>
                <a:pathLst>
                  <a:path w="9">
                    <a:moveTo>
                      <a:pt x="0" y="0"/>
                    </a:moveTo>
                    <a:lnTo>
                      <a:pt x="9" y="0"/>
                    </a:lnTo>
                  </a:path>
                </a:pathLst>
              </a:custGeom>
              <a:noFill/>
              <a:ln w="5842">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6" name="Freeform 2372"/>
              <p:cNvSpPr>
                <a:spLocks/>
              </p:cNvSpPr>
              <p:nvPr/>
            </p:nvSpPr>
            <p:spPr bwMode="auto">
              <a:xfrm>
                <a:off x="9103" y="6236"/>
                <a:ext cx="9" cy="0"/>
              </a:xfrm>
              <a:custGeom>
                <a:avLst/>
                <a:gdLst/>
                <a:ahLst/>
                <a:cxnLst>
                  <a:cxn ang="0">
                    <a:pos x="0" y="0"/>
                  </a:cxn>
                  <a:cxn ang="0">
                    <a:pos x="9" y="0"/>
                  </a:cxn>
                </a:cxnLst>
                <a:rect l="0" t="0" r="r" b="b"/>
                <a:pathLst>
                  <a:path w="9">
                    <a:moveTo>
                      <a:pt x="0" y="0"/>
                    </a:moveTo>
                    <a:lnTo>
                      <a:pt x="9" y="0"/>
                    </a:lnTo>
                  </a:path>
                </a:pathLst>
              </a:custGeom>
              <a:noFill/>
              <a:ln w="5842">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7" name="Freeform 2373"/>
              <p:cNvSpPr>
                <a:spLocks/>
              </p:cNvSpPr>
              <p:nvPr/>
            </p:nvSpPr>
            <p:spPr bwMode="auto">
              <a:xfrm>
                <a:off x="9105" y="6236"/>
                <a:ext cx="7" cy="0"/>
              </a:xfrm>
              <a:custGeom>
                <a:avLst/>
                <a:gdLst/>
                <a:ahLst/>
                <a:cxnLst>
                  <a:cxn ang="0">
                    <a:pos x="0" y="0"/>
                  </a:cxn>
                  <a:cxn ang="0">
                    <a:pos x="7" y="0"/>
                  </a:cxn>
                </a:cxnLst>
                <a:rect l="0" t="0" r="r" b="b"/>
                <a:pathLst>
                  <a:path w="7">
                    <a:moveTo>
                      <a:pt x="0" y="0"/>
                    </a:moveTo>
                    <a:lnTo>
                      <a:pt x="7" y="0"/>
                    </a:lnTo>
                  </a:path>
                </a:pathLst>
              </a:custGeom>
              <a:noFill/>
              <a:ln w="5842">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8" name="Freeform 2374"/>
              <p:cNvSpPr>
                <a:spLocks/>
              </p:cNvSpPr>
              <p:nvPr/>
            </p:nvSpPr>
            <p:spPr bwMode="auto">
              <a:xfrm>
                <a:off x="9105" y="6236"/>
                <a:ext cx="7" cy="0"/>
              </a:xfrm>
              <a:custGeom>
                <a:avLst/>
                <a:gdLst/>
                <a:ahLst/>
                <a:cxnLst>
                  <a:cxn ang="0">
                    <a:pos x="0" y="0"/>
                  </a:cxn>
                  <a:cxn ang="0">
                    <a:pos x="7" y="0"/>
                  </a:cxn>
                </a:cxnLst>
                <a:rect l="0" t="0" r="r" b="b"/>
                <a:pathLst>
                  <a:path w="7">
                    <a:moveTo>
                      <a:pt x="0" y="0"/>
                    </a:moveTo>
                    <a:lnTo>
                      <a:pt x="7" y="0"/>
                    </a:lnTo>
                  </a:path>
                </a:pathLst>
              </a:custGeom>
              <a:noFill/>
              <a:ln w="5842">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9" name="Freeform 2375"/>
              <p:cNvSpPr>
                <a:spLocks/>
              </p:cNvSpPr>
              <p:nvPr/>
            </p:nvSpPr>
            <p:spPr bwMode="auto">
              <a:xfrm>
                <a:off x="9108" y="6242"/>
                <a:ext cx="12" cy="82"/>
              </a:xfrm>
              <a:custGeom>
                <a:avLst/>
                <a:gdLst/>
                <a:ahLst/>
                <a:cxnLst>
                  <a:cxn ang="0">
                    <a:pos x="7" y="60"/>
                  </a:cxn>
                  <a:cxn ang="0">
                    <a:pos x="7" y="81"/>
                  </a:cxn>
                  <a:cxn ang="0">
                    <a:pos x="12" y="79"/>
                  </a:cxn>
                  <a:cxn ang="0">
                    <a:pos x="12" y="60"/>
                  </a:cxn>
                  <a:cxn ang="0">
                    <a:pos x="9" y="40"/>
                  </a:cxn>
                  <a:cxn ang="0">
                    <a:pos x="9" y="21"/>
                  </a:cxn>
                  <a:cxn ang="0">
                    <a:pos x="4" y="0"/>
                  </a:cxn>
                  <a:cxn ang="0">
                    <a:pos x="0" y="2"/>
                  </a:cxn>
                  <a:cxn ang="0">
                    <a:pos x="7" y="60"/>
                  </a:cxn>
                </a:cxnLst>
                <a:rect l="0" t="0" r="r" b="b"/>
                <a:pathLst>
                  <a:path w="12" h="82">
                    <a:moveTo>
                      <a:pt x="7" y="60"/>
                    </a:moveTo>
                    <a:lnTo>
                      <a:pt x="7" y="81"/>
                    </a:lnTo>
                    <a:lnTo>
                      <a:pt x="12" y="79"/>
                    </a:lnTo>
                    <a:lnTo>
                      <a:pt x="12" y="60"/>
                    </a:lnTo>
                    <a:lnTo>
                      <a:pt x="9" y="40"/>
                    </a:lnTo>
                    <a:lnTo>
                      <a:pt x="9" y="21"/>
                    </a:lnTo>
                    <a:lnTo>
                      <a:pt x="4" y="0"/>
                    </a:lnTo>
                    <a:lnTo>
                      <a:pt x="0" y="2"/>
                    </a:lnTo>
                    <a:lnTo>
                      <a:pt x="7" y="6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0" name="Freeform 2376"/>
              <p:cNvSpPr>
                <a:spLocks/>
              </p:cNvSpPr>
              <p:nvPr/>
            </p:nvSpPr>
            <p:spPr bwMode="auto">
              <a:xfrm>
                <a:off x="9105" y="6242"/>
                <a:ext cx="15" cy="82"/>
              </a:xfrm>
              <a:custGeom>
                <a:avLst/>
                <a:gdLst/>
                <a:ahLst/>
                <a:cxnLst>
                  <a:cxn ang="0">
                    <a:pos x="4" y="21"/>
                  </a:cxn>
                  <a:cxn ang="0">
                    <a:pos x="7" y="40"/>
                  </a:cxn>
                  <a:cxn ang="0">
                    <a:pos x="7" y="81"/>
                  </a:cxn>
                  <a:cxn ang="0">
                    <a:pos x="9" y="79"/>
                  </a:cxn>
                  <a:cxn ang="0">
                    <a:pos x="14" y="79"/>
                  </a:cxn>
                  <a:cxn ang="0">
                    <a:pos x="12" y="60"/>
                  </a:cxn>
                  <a:cxn ang="0">
                    <a:pos x="12" y="40"/>
                  </a:cxn>
                  <a:cxn ang="0">
                    <a:pos x="9" y="21"/>
                  </a:cxn>
                  <a:cxn ang="0">
                    <a:pos x="7" y="0"/>
                  </a:cxn>
                  <a:cxn ang="0">
                    <a:pos x="2" y="0"/>
                  </a:cxn>
                  <a:cxn ang="0">
                    <a:pos x="0" y="2"/>
                  </a:cxn>
                  <a:cxn ang="0">
                    <a:pos x="4" y="21"/>
                  </a:cxn>
                </a:cxnLst>
                <a:rect l="0" t="0" r="r" b="b"/>
                <a:pathLst>
                  <a:path w="15" h="82">
                    <a:moveTo>
                      <a:pt x="4" y="21"/>
                    </a:moveTo>
                    <a:lnTo>
                      <a:pt x="7" y="40"/>
                    </a:lnTo>
                    <a:lnTo>
                      <a:pt x="7" y="81"/>
                    </a:lnTo>
                    <a:lnTo>
                      <a:pt x="9" y="79"/>
                    </a:lnTo>
                    <a:lnTo>
                      <a:pt x="14" y="79"/>
                    </a:lnTo>
                    <a:lnTo>
                      <a:pt x="12" y="60"/>
                    </a:lnTo>
                    <a:lnTo>
                      <a:pt x="12" y="40"/>
                    </a:lnTo>
                    <a:lnTo>
                      <a:pt x="9" y="21"/>
                    </a:lnTo>
                    <a:lnTo>
                      <a:pt x="7" y="0"/>
                    </a:lnTo>
                    <a:lnTo>
                      <a:pt x="2" y="0"/>
                    </a:lnTo>
                    <a:lnTo>
                      <a:pt x="0" y="2"/>
                    </a:lnTo>
                    <a:lnTo>
                      <a:pt x="4" y="21"/>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1" name="Freeform 2377"/>
              <p:cNvSpPr>
                <a:spLocks/>
              </p:cNvSpPr>
              <p:nvPr/>
            </p:nvSpPr>
            <p:spPr bwMode="auto">
              <a:xfrm>
                <a:off x="9105" y="6242"/>
                <a:ext cx="12" cy="82"/>
              </a:xfrm>
              <a:custGeom>
                <a:avLst/>
                <a:gdLst/>
                <a:ahLst/>
                <a:cxnLst>
                  <a:cxn ang="0">
                    <a:pos x="0" y="2"/>
                  </a:cxn>
                  <a:cxn ang="0">
                    <a:pos x="0" y="12"/>
                  </a:cxn>
                  <a:cxn ang="0">
                    <a:pos x="4" y="31"/>
                  </a:cxn>
                  <a:cxn ang="0">
                    <a:pos x="4" y="40"/>
                  </a:cxn>
                  <a:cxn ang="0">
                    <a:pos x="7" y="50"/>
                  </a:cxn>
                  <a:cxn ang="0">
                    <a:pos x="7" y="81"/>
                  </a:cxn>
                  <a:cxn ang="0">
                    <a:pos x="12" y="79"/>
                  </a:cxn>
                  <a:cxn ang="0">
                    <a:pos x="12" y="40"/>
                  </a:cxn>
                  <a:cxn ang="0">
                    <a:pos x="9" y="21"/>
                  </a:cxn>
                  <a:cxn ang="0">
                    <a:pos x="4" y="0"/>
                  </a:cxn>
                  <a:cxn ang="0">
                    <a:pos x="0" y="2"/>
                  </a:cxn>
                </a:cxnLst>
                <a:rect l="0" t="0" r="r" b="b"/>
                <a:pathLst>
                  <a:path w="12" h="82">
                    <a:moveTo>
                      <a:pt x="0" y="2"/>
                    </a:moveTo>
                    <a:lnTo>
                      <a:pt x="0" y="12"/>
                    </a:lnTo>
                    <a:lnTo>
                      <a:pt x="4" y="31"/>
                    </a:lnTo>
                    <a:lnTo>
                      <a:pt x="4" y="40"/>
                    </a:lnTo>
                    <a:lnTo>
                      <a:pt x="7" y="50"/>
                    </a:lnTo>
                    <a:lnTo>
                      <a:pt x="7" y="81"/>
                    </a:lnTo>
                    <a:lnTo>
                      <a:pt x="12" y="79"/>
                    </a:lnTo>
                    <a:lnTo>
                      <a:pt x="12" y="40"/>
                    </a:lnTo>
                    <a:lnTo>
                      <a:pt x="9" y="21"/>
                    </a:lnTo>
                    <a:lnTo>
                      <a:pt x="4" y="0"/>
                    </a:lnTo>
                    <a:lnTo>
                      <a:pt x="0"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2" name="Freeform 2378"/>
              <p:cNvSpPr>
                <a:spLocks/>
              </p:cNvSpPr>
              <p:nvPr/>
            </p:nvSpPr>
            <p:spPr bwMode="auto">
              <a:xfrm>
                <a:off x="9103" y="6242"/>
                <a:ext cx="14" cy="82"/>
              </a:xfrm>
              <a:custGeom>
                <a:avLst/>
                <a:gdLst/>
                <a:ahLst/>
                <a:cxnLst>
                  <a:cxn ang="0">
                    <a:pos x="4" y="21"/>
                  </a:cxn>
                  <a:cxn ang="0">
                    <a:pos x="7" y="40"/>
                  </a:cxn>
                  <a:cxn ang="0">
                    <a:pos x="7" y="81"/>
                  </a:cxn>
                  <a:cxn ang="0">
                    <a:pos x="9" y="79"/>
                  </a:cxn>
                  <a:cxn ang="0">
                    <a:pos x="14" y="79"/>
                  </a:cxn>
                  <a:cxn ang="0">
                    <a:pos x="14" y="60"/>
                  </a:cxn>
                  <a:cxn ang="0">
                    <a:pos x="9" y="21"/>
                  </a:cxn>
                  <a:cxn ang="0">
                    <a:pos x="7" y="0"/>
                  </a:cxn>
                  <a:cxn ang="0">
                    <a:pos x="2" y="0"/>
                  </a:cxn>
                  <a:cxn ang="0">
                    <a:pos x="0" y="2"/>
                  </a:cxn>
                  <a:cxn ang="0">
                    <a:pos x="4" y="21"/>
                  </a:cxn>
                </a:cxnLst>
                <a:rect l="0" t="0" r="r" b="b"/>
                <a:pathLst>
                  <a:path w="14" h="82">
                    <a:moveTo>
                      <a:pt x="4" y="21"/>
                    </a:moveTo>
                    <a:lnTo>
                      <a:pt x="7" y="40"/>
                    </a:lnTo>
                    <a:lnTo>
                      <a:pt x="7" y="81"/>
                    </a:lnTo>
                    <a:lnTo>
                      <a:pt x="9" y="79"/>
                    </a:lnTo>
                    <a:lnTo>
                      <a:pt x="14" y="79"/>
                    </a:lnTo>
                    <a:lnTo>
                      <a:pt x="14" y="60"/>
                    </a:lnTo>
                    <a:lnTo>
                      <a:pt x="9" y="21"/>
                    </a:lnTo>
                    <a:lnTo>
                      <a:pt x="7" y="0"/>
                    </a:lnTo>
                    <a:lnTo>
                      <a:pt x="2" y="0"/>
                    </a:lnTo>
                    <a:lnTo>
                      <a:pt x="0" y="2"/>
                    </a:lnTo>
                    <a:lnTo>
                      <a:pt x="4" y="21"/>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3" name="Freeform 2379"/>
              <p:cNvSpPr>
                <a:spLocks/>
              </p:cNvSpPr>
              <p:nvPr/>
            </p:nvSpPr>
            <p:spPr bwMode="auto">
              <a:xfrm>
                <a:off x="9103" y="6242"/>
                <a:ext cx="12" cy="79"/>
              </a:xfrm>
              <a:custGeom>
                <a:avLst/>
                <a:gdLst/>
                <a:ahLst/>
                <a:cxnLst>
                  <a:cxn ang="0">
                    <a:pos x="7" y="60"/>
                  </a:cxn>
                  <a:cxn ang="0">
                    <a:pos x="7" y="79"/>
                  </a:cxn>
                  <a:cxn ang="0">
                    <a:pos x="11" y="79"/>
                  </a:cxn>
                  <a:cxn ang="0">
                    <a:pos x="11" y="40"/>
                  </a:cxn>
                  <a:cxn ang="0">
                    <a:pos x="9" y="21"/>
                  </a:cxn>
                  <a:cxn ang="0">
                    <a:pos x="4" y="0"/>
                  </a:cxn>
                  <a:cxn ang="0">
                    <a:pos x="0" y="2"/>
                  </a:cxn>
                  <a:cxn ang="0">
                    <a:pos x="7" y="60"/>
                  </a:cxn>
                </a:cxnLst>
                <a:rect l="0" t="0" r="r" b="b"/>
                <a:pathLst>
                  <a:path w="12" h="79">
                    <a:moveTo>
                      <a:pt x="7" y="60"/>
                    </a:moveTo>
                    <a:lnTo>
                      <a:pt x="7" y="79"/>
                    </a:lnTo>
                    <a:lnTo>
                      <a:pt x="11" y="79"/>
                    </a:lnTo>
                    <a:lnTo>
                      <a:pt x="11" y="40"/>
                    </a:lnTo>
                    <a:lnTo>
                      <a:pt x="9" y="21"/>
                    </a:lnTo>
                    <a:lnTo>
                      <a:pt x="4" y="0"/>
                    </a:lnTo>
                    <a:lnTo>
                      <a:pt x="0" y="2"/>
                    </a:lnTo>
                    <a:lnTo>
                      <a:pt x="7" y="6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4" name="Freeform 2380"/>
              <p:cNvSpPr>
                <a:spLocks/>
              </p:cNvSpPr>
              <p:nvPr/>
            </p:nvSpPr>
            <p:spPr bwMode="auto">
              <a:xfrm>
                <a:off x="9100" y="6242"/>
                <a:ext cx="15" cy="82"/>
              </a:xfrm>
              <a:custGeom>
                <a:avLst/>
                <a:gdLst/>
                <a:ahLst/>
                <a:cxnLst>
                  <a:cxn ang="0">
                    <a:pos x="0" y="2"/>
                  </a:cxn>
                  <a:cxn ang="0">
                    <a:pos x="4" y="21"/>
                  </a:cxn>
                  <a:cxn ang="0">
                    <a:pos x="7" y="40"/>
                  </a:cxn>
                  <a:cxn ang="0">
                    <a:pos x="7" y="81"/>
                  </a:cxn>
                  <a:cxn ang="0">
                    <a:pos x="9" y="79"/>
                  </a:cxn>
                  <a:cxn ang="0">
                    <a:pos x="14" y="79"/>
                  </a:cxn>
                  <a:cxn ang="0">
                    <a:pos x="14" y="60"/>
                  </a:cxn>
                  <a:cxn ang="0">
                    <a:pos x="9" y="21"/>
                  </a:cxn>
                  <a:cxn ang="0">
                    <a:pos x="7" y="0"/>
                  </a:cxn>
                  <a:cxn ang="0">
                    <a:pos x="4" y="0"/>
                  </a:cxn>
                  <a:cxn ang="0">
                    <a:pos x="0" y="2"/>
                  </a:cxn>
                </a:cxnLst>
                <a:rect l="0" t="0" r="r" b="b"/>
                <a:pathLst>
                  <a:path w="15" h="82">
                    <a:moveTo>
                      <a:pt x="0" y="2"/>
                    </a:moveTo>
                    <a:lnTo>
                      <a:pt x="4" y="21"/>
                    </a:lnTo>
                    <a:lnTo>
                      <a:pt x="7" y="40"/>
                    </a:lnTo>
                    <a:lnTo>
                      <a:pt x="7" y="81"/>
                    </a:lnTo>
                    <a:lnTo>
                      <a:pt x="9" y="79"/>
                    </a:lnTo>
                    <a:lnTo>
                      <a:pt x="14" y="79"/>
                    </a:lnTo>
                    <a:lnTo>
                      <a:pt x="14" y="60"/>
                    </a:lnTo>
                    <a:lnTo>
                      <a:pt x="9" y="21"/>
                    </a:lnTo>
                    <a:lnTo>
                      <a:pt x="7" y="0"/>
                    </a:lnTo>
                    <a:lnTo>
                      <a:pt x="4" y="0"/>
                    </a:lnTo>
                    <a:lnTo>
                      <a:pt x="0"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5" name="Freeform 2381"/>
              <p:cNvSpPr>
                <a:spLocks/>
              </p:cNvSpPr>
              <p:nvPr/>
            </p:nvSpPr>
            <p:spPr bwMode="auto">
              <a:xfrm>
                <a:off x="9100" y="6242"/>
                <a:ext cx="12" cy="82"/>
              </a:xfrm>
              <a:custGeom>
                <a:avLst/>
                <a:gdLst/>
                <a:ahLst/>
                <a:cxnLst>
                  <a:cxn ang="0">
                    <a:pos x="7" y="60"/>
                  </a:cxn>
                  <a:cxn ang="0">
                    <a:pos x="7" y="81"/>
                  </a:cxn>
                  <a:cxn ang="0">
                    <a:pos x="11" y="79"/>
                  </a:cxn>
                  <a:cxn ang="0">
                    <a:pos x="11" y="40"/>
                  </a:cxn>
                  <a:cxn ang="0">
                    <a:pos x="9" y="21"/>
                  </a:cxn>
                  <a:cxn ang="0">
                    <a:pos x="4" y="0"/>
                  </a:cxn>
                  <a:cxn ang="0">
                    <a:pos x="0" y="2"/>
                  </a:cxn>
                  <a:cxn ang="0">
                    <a:pos x="7" y="60"/>
                  </a:cxn>
                </a:cxnLst>
                <a:rect l="0" t="0" r="r" b="b"/>
                <a:pathLst>
                  <a:path w="12" h="82">
                    <a:moveTo>
                      <a:pt x="7" y="60"/>
                    </a:moveTo>
                    <a:lnTo>
                      <a:pt x="7" y="81"/>
                    </a:lnTo>
                    <a:lnTo>
                      <a:pt x="11" y="79"/>
                    </a:lnTo>
                    <a:lnTo>
                      <a:pt x="11" y="40"/>
                    </a:lnTo>
                    <a:lnTo>
                      <a:pt x="9" y="21"/>
                    </a:lnTo>
                    <a:lnTo>
                      <a:pt x="4" y="0"/>
                    </a:lnTo>
                    <a:lnTo>
                      <a:pt x="0" y="2"/>
                    </a:lnTo>
                    <a:lnTo>
                      <a:pt x="7" y="6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6" name="Freeform 2382"/>
              <p:cNvSpPr>
                <a:spLocks/>
              </p:cNvSpPr>
              <p:nvPr/>
            </p:nvSpPr>
            <p:spPr bwMode="auto">
              <a:xfrm>
                <a:off x="9098" y="6242"/>
                <a:ext cx="14" cy="82"/>
              </a:xfrm>
              <a:custGeom>
                <a:avLst/>
                <a:gdLst/>
                <a:ahLst/>
                <a:cxnLst>
                  <a:cxn ang="0">
                    <a:pos x="0" y="2"/>
                  </a:cxn>
                  <a:cxn ang="0">
                    <a:pos x="4" y="21"/>
                  </a:cxn>
                  <a:cxn ang="0">
                    <a:pos x="7" y="40"/>
                  </a:cxn>
                  <a:cxn ang="0">
                    <a:pos x="7" y="81"/>
                  </a:cxn>
                  <a:cxn ang="0">
                    <a:pos x="9" y="79"/>
                  </a:cxn>
                  <a:cxn ang="0">
                    <a:pos x="14" y="79"/>
                  </a:cxn>
                  <a:cxn ang="0">
                    <a:pos x="14" y="60"/>
                  </a:cxn>
                  <a:cxn ang="0">
                    <a:pos x="9" y="21"/>
                  </a:cxn>
                  <a:cxn ang="0">
                    <a:pos x="7" y="0"/>
                  </a:cxn>
                  <a:cxn ang="0">
                    <a:pos x="4" y="0"/>
                  </a:cxn>
                  <a:cxn ang="0">
                    <a:pos x="0" y="2"/>
                  </a:cxn>
                </a:cxnLst>
                <a:rect l="0" t="0" r="r" b="b"/>
                <a:pathLst>
                  <a:path w="14" h="82">
                    <a:moveTo>
                      <a:pt x="0" y="2"/>
                    </a:moveTo>
                    <a:lnTo>
                      <a:pt x="4" y="21"/>
                    </a:lnTo>
                    <a:lnTo>
                      <a:pt x="7" y="40"/>
                    </a:lnTo>
                    <a:lnTo>
                      <a:pt x="7" y="81"/>
                    </a:lnTo>
                    <a:lnTo>
                      <a:pt x="9" y="79"/>
                    </a:lnTo>
                    <a:lnTo>
                      <a:pt x="14" y="79"/>
                    </a:lnTo>
                    <a:lnTo>
                      <a:pt x="14" y="60"/>
                    </a:lnTo>
                    <a:lnTo>
                      <a:pt x="9" y="21"/>
                    </a:lnTo>
                    <a:lnTo>
                      <a:pt x="7" y="0"/>
                    </a:lnTo>
                    <a:lnTo>
                      <a:pt x="4" y="0"/>
                    </a:lnTo>
                    <a:lnTo>
                      <a:pt x="0"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7" name="Freeform 2383"/>
              <p:cNvSpPr>
                <a:spLocks/>
              </p:cNvSpPr>
              <p:nvPr/>
            </p:nvSpPr>
            <p:spPr bwMode="auto">
              <a:xfrm>
                <a:off x="9098" y="6242"/>
                <a:ext cx="12" cy="82"/>
              </a:xfrm>
              <a:custGeom>
                <a:avLst/>
                <a:gdLst/>
                <a:ahLst/>
                <a:cxnLst>
                  <a:cxn ang="0">
                    <a:pos x="11" y="40"/>
                  </a:cxn>
                  <a:cxn ang="0">
                    <a:pos x="9" y="21"/>
                  </a:cxn>
                  <a:cxn ang="0">
                    <a:pos x="7" y="0"/>
                  </a:cxn>
                  <a:cxn ang="0">
                    <a:pos x="2" y="0"/>
                  </a:cxn>
                  <a:cxn ang="0">
                    <a:pos x="0" y="2"/>
                  </a:cxn>
                  <a:cxn ang="0">
                    <a:pos x="7" y="60"/>
                  </a:cxn>
                  <a:cxn ang="0">
                    <a:pos x="7" y="81"/>
                  </a:cxn>
                  <a:cxn ang="0">
                    <a:pos x="11" y="79"/>
                  </a:cxn>
                  <a:cxn ang="0">
                    <a:pos x="11" y="40"/>
                  </a:cxn>
                </a:cxnLst>
                <a:rect l="0" t="0" r="r" b="b"/>
                <a:pathLst>
                  <a:path w="12" h="82">
                    <a:moveTo>
                      <a:pt x="11" y="40"/>
                    </a:moveTo>
                    <a:lnTo>
                      <a:pt x="9" y="21"/>
                    </a:lnTo>
                    <a:lnTo>
                      <a:pt x="7" y="0"/>
                    </a:lnTo>
                    <a:lnTo>
                      <a:pt x="2" y="0"/>
                    </a:lnTo>
                    <a:lnTo>
                      <a:pt x="0" y="2"/>
                    </a:lnTo>
                    <a:lnTo>
                      <a:pt x="7" y="60"/>
                    </a:lnTo>
                    <a:lnTo>
                      <a:pt x="7" y="81"/>
                    </a:lnTo>
                    <a:lnTo>
                      <a:pt x="11" y="79"/>
                    </a:lnTo>
                    <a:lnTo>
                      <a:pt x="11" y="4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8" name="Freeform 2384"/>
              <p:cNvSpPr>
                <a:spLocks/>
              </p:cNvSpPr>
              <p:nvPr/>
            </p:nvSpPr>
            <p:spPr bwMode="auto">
              <a:xfrm>
                <a:off x="9096" y="6242"/>
                <a:ext cx="14" cy="82"/>
              </a:xfrm>
              <a:custGeom>
                <a:avLst/>
                <a:gdLst/>
                <a:ahLst/>
                <a:cxnLst>
                  <a:cxn ang="0">
                    <a:pos x="0" y="2"/>
                  </a:cxn>
                  <a:cxn ang="0">
                    <a:pos x="4" y="21"/>
                  </a:cxn>
                  <a:cxn ang="0">
                    <a:pos x="7" y="40"/>
                  </a:cxn>
                  <a:cxn ang="0">
                    <a:pos x="7" y="60"/>
                  </a:cxn>
                  <a:cxn ang="0">
                    <a:pos x="9" y="81"/>
                  </a:cxn>
                  <a:cxn ang="0">
                    <a:pos x="9" y="79"/>
                  </a:cxn>
                  <a:cxn ang="0">
                    <a:pos x="14" y="79"/>
                  </a:cxn>
                  <a:cxn ang="0">
                    <a:pos x="14" y="60"/>
                  </a:cxn>
                  <a:cxn ang="0">
                    <a:pos x="9" y="21"/>
                  </a:cxn>
                  <a:cxn ang="0">
                    <a:pos x="7" y="0"/>
                  </a:cxn>
                  <a:cxn ang="0">
                    <a:pos x="4" y="0"/>
                  </a:cxn>
                  <a:cxn ang="0">
                    <a:pos x="0" y="2"/>
                  </a:cxn>
                </a:cxnLst>
                <a:rect l="0" t="0" r="r" b="b"/>
                <a:pathLst>
                  <a:path w="14" h="82">
                    <a:moveTo>
                      <a:pt x="0" y="2"/>
                    </a:moveTo>
                    <a:lnTo>
                      <a:pt x="4" y="21"/>
                    </a:lnTo>
                    <a:lnTo>
                      <a:pt x="7" y="40"/>
                    </a:lnTo>
                    <a:lnTo>
                      <a:pt x="7" y="60"/>
                    </a:lnTo>
                    <a:lnTo>
                      <a:pt x="9" y="81"/>
                    </a:lnTo>
                    <a:lnTo>
                      <a:pt x="9" y="79"/>
                    </a:lnTo>
                    <a:lnTo>
                      <a:pt x="14" y="79"/>
                    </a:lnTo>
                    <a:lnTo>
                      <a:pt x="14" y="60"/>
                    </a:lnTo>
                    <a:lnTo>
                      <a:pt x="9" y="21"/>
                    </a:lnTo>
                    <a:lnTo>
                      <a:pt x="7" y="0"/>
                    </a:lnTo>
                    <a:lnTo>
                      <a:pt x="4" y="0"/>
                    </a:lnTo>
                    <a:lnTo>
                      <a:pt x="0"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9" name="Freeform 2385"/>
              <p:cNvSpPr>
                <a:spLocks/>
              </p:cNvSpPr>
              <p:nvPr/>
            </p:nvSpPr>
            <p:spPr bwMode="auto">
              <a:xfrm>
                <a:off x="9096" y="6242"/>
                <a:ext cx="12" cy="82"/>
              </a:xfrm>
              <a:custGeom>
                <a:avLst/>
                <a:gdLst/>
                <a:ahLst/>
                <a:cxnLst>
                  <a:cxn ang="0">
                    <a:pos x="11" y="40"/>
                  </a:cxn>
                  <a:cxn ang="0">
                    <a:pos x="9" y="21"/>
                  </a:cxn>
                  <a:cxn ang="0">
                    <a:pos x="7" y="0"/>
                  </a:cxn>
                  <a:cxn ang="0">
                    <a:pos x="2" y="0"/>
                  </a:cxn>
                  <a:cxn ang="0">
                    <a:pos x="0" y="2"/>
                  </a:cxn>
                  <a:cxn ang="0">
                    <a:pos x="7" y="60"/>
                  </a:cxn>
                  <a:cxn ang="0">
                    <a:pos x="7" y="81"/>
                  </a:cxn>
                  <a:cxn ang="0">
                    <a:pos x="11" y="79"/>
                  </a:cxn>
                  <a:cxn ang="0">
                    <a:pos x="11" y="40"/>
                  </a:cxn>
                </a:cxnLst>
                <a:rect l="0" t="0" r="r" b="b"/>
                <a:pathLst>
                  <a:path w="12" h="82">
                    <a:moveTo>
                      <a:pt x="11" y="40"/>
                    </a:moveTo>
                    <a:lnTo>
                      <a:pt x="9" y="21"/>
                    </a:lnTo>
                    <a:lnTo>
                      <a:pt x="7" y="0"/>
                    </a:lnTo>
                    <a:lnTo>
                      <a:pt x="2" y="0"/>
                    </a:lnTo>
                    <a:lnTo>
                      <a:pt x="0" y="2"/>
                    </a:lnTo>
                    <a:lnTo>
                      <a:pt x="7" y="60"/>
                    </a:lnTo>
                    <a:lnTo>
                      <a:pt x="7" y="81"/>
                    </a:lnTo>
                    <a:lnTo>
                      <a:pt x="11" y="79"/>
                    </a:lnTo>
                    <a:lnTo>
                      <a:pt x="11" y="4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0" name="Freeform 2386"/>
              <p:cNvSpPr>
                <a:spLocks/>
              </p:cNvSpPr>
              <p:nvPr/>
            </p:nvSpPr>
            <p:spPr bwMode="auto">
              <a:xfrm>
                <a:off x="9096" y="6242"/>
                <a:ext cx="12" cy="82"/>
              </a:xfrm>
              <a:custGeom>
                <a:avLst/>
                <a:gdLst/>
                <a:ahLst/>
                <a:cxnLst>
                  <a:cxn ang="0">
                    <a:pos x="0" y="2"/>
                  </a:cxn>
                  <a:cxn ang="0">
                    <a:pos x="4" y="40"/>
                  </a:cxn>
                  <a:cxn ang="0">
                    <a:pos x="4" y="60"/>
                  </a:cxn>
                  <a:cxn ang="0">
                    <a:pos x="7" y="81"/>
                  </a:cxn>
                  <a:cxn ang="0">
                    <a:pos x="11" y="79"/>
                  </a:cxn>
                  <a:cxn ang="0">
                    <a:pos x="11" y="60"/>
                  </a:cxn>
                  <a:cxn ang="0">
                    <a:pos x="7" y="21"/>
                  </a:cxn>
                  <a:cxn ang="0">
                    <a:pos x="4" y="0"/>
                  </a:cxn>
                  <a:cxn ang="0">
                    <a:pos x="0" y="2"/>
                  </a:cxn>
                </a:cxnLst>
                <a:rect l="0" t="0" r="r" b="b"/>
                <a:pathLst>
                  <a:path w="12" h="82">
                    <a:moveTo>
                      <a:pt x="0" y="2"/>
                    </a:moveTo>
                    <a:lnTo>
                      <a:pt x="4" y="40"/>
                    </a:lnTo>
                    <a:lnTo>
                      <a:pt x="4" y="60"/>
                    </a:lnTo>
                    <a:lnTo>
                      <a:pt x="7" y="81"/>
                    </a:lnTo>
                    <a:lnTo>
                      <a:pt x="11" y="79"/>
                    </a:lnTo>
                    <a:lnTo>
                      <a:pt x="11" y="60"/>
                    </a:lnTo>
                    <a:lnTo>
                      <a:pt x="7" y="21"/>
                    </a:lnTo>
                    <a:lnTo>
                      <a:pt x="4" y="0"/>
                    </a:lnTo>
                    <a:lnTo>
                      <a:pt x="0"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1" name="Freeform 2387"/>
              <p:cNvSpPr>
                <a:spLocks/>
              </p:cNvSpPr>
              <p:nvPr/>
            </p:nvSpPr>
            <p:spPr bwMode="auto">
              <a:xfrm>
                <a:off x="8623" y="6537"/>
                <a:ext cx="2397" cy="3"/>
              </a:xfrm>
              <a:custGeom>
                <a:avLst/>
                <a:gdLst/>
                <a:ahLst/>
                <a:cxnLst>
                  <a:cxn ang="0">
                    <a:pos x="0" y="0"/>
                  </a:cxn>
                  <a:cxn ang="0">
                    <a:pos x="2397" y="2"/>
                  </a:cxn>
                </a:cxnLst>
                <a:rect l="0" t="0" r="r" b="b"/>
                <a:pathLst>
                  <a:path w="2397" h="3">
                    <a:moveTo>
                      <a:pt x="0" y="0"/>
                    </a:moveTo>
                    <a:lnTo>
                      <a:pt x="2397" y="2"/>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2" name="Freeform 2388"/>
              <p:cNvSpPr>
                <a:spLocks/>
              </p:cNvSpPr>
              <p:nvPr/>
            </p:nvSpPr>
            <p:spPr bwMode="auto">
              <a:xfrm>
                <a:off x="8947" y="6345"/>
                <a:ext cx="2" cy="192"/>
              </a:xfrm>
              <a:custGeom>
                <a:avLst/>
                <a:gdLst/>
                <a:ahLst/>
                <a:cxnLst>
                  <a:cxn ang="0">
                    <a:pos x="0" y="192"/>
                  </a:cxn>
                  <a:cxn ang="0">
                    <a:pos x="2" y="0"/>
                  </a:cxn>
                </a:cxnLst>
                <a:rect l="0" t="0" r="r" b="b"/>
                <a:pathLst>
                  <a:path w="2" h="192">
                    <a:moveTo>
                      <a:pt x="0" y="192"/>
                    </a:moveTo>
                    <a:lnTo>
                      <a:pt x="2" y="0"/>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3" name="Freeform 2389"/>
              <p:cNvSpPr>
                <a:spLocks/>
              </p:cNvSpPr>
              <p:nvPr/>
            </p:nvSpPr>
            <p:spPr bwMode="auto">
              <a:xfrm>
                <a:off x="9624" y="6273"/>
                <a:ext cx="127" cy="31"/>
              </a:xfrm>
              <a:custGeom>
                <a:avLst/>
                <a:gdLst/>
                <a:ahLst/>
                <a:cxnLst>
                  <a:cxn ang="0">
                    <a:pos x="0" y="31"/>
                  </a:cxn>
                  <a:cxn ang="0">
                    <a:pos x="127" y="26"/>
                  </a:cxn>
                  <a:cxn ang="0">
                    <a:pos x="124" y="0"/>
                  </a:cxn>
                  <a:cxn ang="0">
                    <a:pos x="4" y="14"/>
                  </a:cxn>
                  <a:cxn ang="0">
                    <a:pos x="0" y="31"/>
                  </a:cxn>
                </a:cxnLst>
                <a:rect l="0" t="0" r="r" b="b"/>
                <a:pathLst>
                  <a:path w="127" h="31">
                    <a:moveTo>
                      <a:pt x="0" y="31"/>
                    </a:moveTo>
                    <a:lnTo>
                      <a:pt x="127" y="26"/>
                    </a:lnTo>
                    <a:lnTo>
                      <a:pt x="124" y="0"/>
                    </a:lnTo>
                    <a:lnTo>
                      <a:pt x="4" y="14"/>
                    </a:lnTo>
                    <a:lnTo>
                      <a:pt x="0" y="3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4" name="Freeform 2390"/>
              <p:cNvSpPr>
                <a:spLocks/>
              </p:cNvSpPr>
              <p:nvPr/>
            </p:nvSpPr>
            <p:spPr bwMode="auto">
              <a:xfrm>
                <a:off x="9715" y="6067"/>
                <a:ext cx="333" cy="269"/>
              </a:xfrm>
              <a:custGeom>
                <a:avLst/>
                <a:gdLst/>
                <a:ahLst/>
                <a:cxnLst>
                  <a:cxn ang="0">
                    <a:pos x="26" y="242"/>
                  </a:cxn>
                  <a:cxn ang="0">
                    <a:pos x="16" y="247"/>
                  </a:cxn>
                  <a:cxn ang="0">
                    <a:pos x="19" y="249"/>
                  </a:cxn>
                  <a:cxn ang="0">
                    <a:pos x="23" y="251"/>
                  </a:cxn>
                  <a:cxn ang="0">
                    <a:pos x="26" y="251"/>
                  </a:cxn>
                  <a:cxn ang="0">
                    <a:pos x="31" y="254"/>
                  </a:cxn>
                  <a:cxn ang="0">
                    <a:pos x="48" y="254"/>
                  </a:cxn>
                  <a:cxn ang="0">
                    <a:pos x="52" y="256"/>
                  </a:cxn>
                  <a:cxn ang="0">
                    <a:pos x="91" y="256"/>
                  </a:cxn>
                  <a:cxn ang="0">
                    <a:pos x="151" y="259"/>
                  </a:cxn>
                  <a:cxn ang="0">
                    <a:pos x="175" y="268"/>
                  </a:cxn>
                  <a:cxn ang="0">
                    <a:pos x="180" y="268"/>
                  </a:cxn>
                  <a:cxn ang="0">
                    <a:pos x="187" y="266"/>
                  </a:cxn>
                  <a:cxn ang="0">
                    <a:pos x="208" y="259"/>
                  </a:cxn>
                  <a:cxn ang="0">
                    <a:pos x="213" y="256"/>
                  </a:cxn>
                  <a:cxn ang="0">
                    <a:pos x="218" y="256"/>
                  </a:cxn>
                  <a:cxn ang="0">
                    <a:pos x="228" y="251"/>
                  </a:cxn>
                  <a:cxn ang="0">
                    <a:pos x="232" y="249"/>
                  </a:cxn>
                  <a:cxn ang="0">
                    <a:pos x="232" y="244"/>
                  </a:cxn>
                  <a:cxn ang="0">
                    <a:pos x="230" y="242"/>
                  </a:cxn>
                  <a:cxn ang="0">
                    <a:pos x="225" y="240"/>
                  </a:cxn>
                  <a:cxn ang="0">
                    <a:pos x="244" y="216"/>
                  </a:cxn>
                  <a:cxn ang="0">
                    <a:pos x="328" y="201"/>
                  </a:cxn>
                  <a:cxn ang="0">
                    <a:pos x="333" y="98"/>
                  </a:cxn>
                  <a:cxn ang="0">
                    <a:pos x="273" y="45"/>
                  </a:cxn>
                  <a:cxn ang="0">
                    <a:pos x="184" y="7"/>
                  </a:cxn>
                  <a:cxn ang="0">
                    <a:pos x="129" y="0"/>
                  </a:cxn>
                  <a:cxn ang="0">
                    <a:pos x="110" y="19"/>
                  </a:cxn>
                  <a:cxn ang="0">
                    <a:pos x="100" y="31"/>
                  </a:cxn>
                  <a:cxn ang="0">
                    <a:pos x="86" y="55"/>
                  </a:cxn>
                  <a:cxn ang="0">
                    <a:pos x="79" y="69"/>
                  </a:cxn>
                  <a:cxn ang="0">
                    <a:pos x="72" y="81"/>
                  </a:cxn>
                  <a:cxn ang="0">
                    <a:pos x="57" y="110"/>
                  </a:cxn>
                  <a:cxn ang="0">
                    <a:pos x="50" y="122"/>
                  </a:cxn>
                  <a:cxn ang="0">
                    <a:pos x="43" y="136"/>
                  </a:cxn>
                  <a:cxn ang="0">
                    <a:pos x="38" y="148"/>
                  </a:cxn>
                  <a:cxn ang="0">
                    <a:pos x="23" y="172"/>
                  </a:cxn>
                  <a:cxn ang="0">
                    <a:pos x="16" y="182"/>
                  </a:cxn>
                  <a:cxn ang="0">
                    <a:pos x="12" y="191"/>
                  </a:cxn>
                  <a:cxn ang="0">
                    <a:pos x="0" y="211"/>
                  </a:cxn>
                  <a:cxn ang="0">
                    <a:pos x="2" y="213"/>
                  </a:cxn>
                  <a:cxn ang="0">
                    <a:pos x="7" y="213"/>
                  </a:cxn>
                  <a:cxn ang="0">
                    <a:pos x="12" y="216"/>
                  </a:cxn>
                  <a:cxn ang="0">
                    <a:pos x="16" y="218"/>
                  </a:cxn>
                  <a:cxn ang="0">
                    <a:pos x="21" y="218"/>
                  </a:cxn>
                  <a:cxn ang="0">
                    <a:pos x="26" y="220"/>
                  </a:cxn>
                  <a:cxn ang="0">
                    <a:pos x="36" y="220"/>
                  </a:cxn>
                  <a:cxn ang="0">
                    <a:pos x="40" y="223"/>
                  </a:cxn>
                  <a:cxn ang="0">
                    <a:pos x="48" y="223"/>
                  </a:cxn>
                  <a:cxn ang="0">
                    <a:pos x="57" y="230"/>
                  </a:cxn>
                  <a:cxn ang="0">
                    <a:pos x="62" y="232"/>
                  </a:cxn>
                  <a:cxn ang="0">
                    <a:pos x="45" y="240"/>
                  </a:cxn>
                  <a:cxn ang="0">
                    <a:pos x="26" y="242"/>
                  </a:cxn>
                </a:cxnLst>
                <a:rect l="0" t="0" r="r" b="b"/>
                <a:pathLst>
                  <a:path w="333" h="269">
                    <a:moveTo>
                      <a:pt x="26" y="242"/>
                    </a:moveTo>
                    <a:lnTo>
                      <a:pt x="16" y="247"/>
                    </a:lnTo>
                    <a:lnTo>
                      <a:pt x="19" y="249"/>
                    </a:lnTo>
                    <a:lnTo>
                      <a:pt x="23" y="251"/>
                    </a:lnTo>
                    <a:lnTo>
                      <a:pt x="26" y="251"/>
                    </a:lnTo>
                    <a:lnTo>
                      <a:pt x="31" y="254"/>
                    </a:lnTo>
                    <a:lnTo>
                      <a:pt x="48" y="254"/>
                    </a:lnTo>
                    <a:lnTo>
                      <a:pt x="52" y="256"/>
                    </a:lnTo>
                    <a:lnTo>
                      <a:pt x="91" y="256"/>
                    </a:lnTo>
                    <a:lnTo>
                      <a:pt x="151" y="259"/>
                    </a:lnTo>
                    <a:lnTo>
                      <a:pt x="175" y="268"/>
                    </a:lnTo>
                    <a:lnTo>
                      <a:pt x="180" y="268"/>
                    </a:lnTo>
                    <a:lnTo>
                      <a:pt x="187" y="266"/>
                    </a:lnTo>
                    <a:lnTo>
                      <a:pt x="208" y="259"/>
                    </a:lnTo>
                    <a:lnTo>
                      <a:pt x="213" y="256"/>
                    </a:lnTo>
                    <a:lnTo>
                      <a:pt x="218" y="256"/>
                    </a:lnTo>
                    <a:lnTo>
                      <a:pt x="228" y="251"/>
                    </a:lnTo>
                    <a:lnTo>
                      <a:pt x="232" y="249"/>
                    </a:lnTo>
                    <a:lnTo>
                      <a:pt x="232" y="244"/>
                    </a:lnTo>
                    <a:lnTo>
                      <a:pt x="230" y="242"/>
                    </a:lnTo>
                    <a:lnTo>
                      <a:pt x="225" y="240"/>
                    </a:lnTo>
                    <a:lnTo>
                      <a:pt x="244" y="216"/>
                    </a:lnTo>
                    <a:lnTo>
                      <a:pt x="328" y="201"/>
                    </a:lnTo>
                    <a:lnTo>
                      <a:pt x="333" y="98"/>
                    </a:lnTo>
                    <a:lnTo>
                      <a:pt x="273" y="45"/>
                    </a:lnTo>
                    <a:lnTo>
                      <a:pt x="184" y="7"/>
                    </a:lnTo>
                    <a:lnTo>
                      <a:pt x="129" y="0"/>
                    </a:lnTo>
                    <a:lnTo>
                      <a:pt x="110" y="19"/>
                    </a:lnTo>
                    <a:lnTo>
                      <a:pt x="100" y="31"/>
                    </a:lnTo>
                    <a:lnTo>
                      <a:pt x="86" y="55"/>
                    </a:lnTo>
                    <a:lnTo>
                      <a:pt x="79" y="69"/>
                    </a:lnTo>
                    <a:lnTo>
                      <a:pt x="72" y="81"/>
                    </a:lnTo>
                    <a:lnTo>
                      <a:pt x="57" y="110"/>
                    </a:lnTo>
                    <a:lnTo>
                      <a:pt x="50" y="122"/>
                    </a:lnTo>
                    <a:lnTo>
                      <a:pt x="43" y="136"/>
                    </a:lnTo>
                    <a:lnTo>
                      <a:pt x="38" y="148"/>
                    </a:lnTo>
                    <a:lnTo>
                      <a:pt x="23" y="172"/>
                    </a:lnTo>
                    <a:lnTo>
                      <a:pt x="16" y="182"/>
                    </a:lnTo>
                    <a:lnTo>
                      <a:pt x="12" y="191"/>
                    </a:lnTo>
                    <a:lnTo>
                      <a:pt x="0" y="211"/>
                    </a:lnTo>
                    <a:lnTo>
                      <a:pt x="2" y="213"/>
                    </a:lnTo>
                    <a:lnTo>
                      <a:pt x="7" y="213"/>
                    </a:lnTo>
                    <a:lnTo>
                      <a:pt x="12" y="216"/>
                    </a:lnTo>
                    <a:lnTo>
                      <a:pt x="16" y="218"/>
                    </a:lnTo>
                    <a:lnTo>
                      <a:pt x="21" y="218"/>
                    </a:lnTo>
                    <a:lnTo>
                      <a:pt x="26" y="220"/>
                    </a:lnTo>
                    <a:lnTo>
                      <a:pt x="36" y="220"/>
                    </a:lnTo>
                    <a:lnTo>
                      <a:pt x="40" y="223"/>
                    </a:lnTo>
                    <a:lnTo>
                      <a:pt x="48" y="223"/>
                    </a:lnTo>
                    <a:lnTo>
                      <a:pt x="57" y="230"/>
                    </a:lnTo>
                    <a:lnTo>
                      <a:pt x="62" y="232"/>
                    </a:lnTo>
                    <a:lnTo>
                      <a:pt x="45" y="240"/>
                    </a:lnTo>
                    <a:lnTo>
                      <a:pt x="26" y="242"/>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5" name="Freeform 2391"/>
              <p:cNvSpPr>
                <a:spLocks/>
              </p:cNvSpPr>
              <p:nvPr/>
            </p:nvSpPr>
            <p:spPr bwMode="auto">
              <a:xfrm>
                <a:off x="9530" y="6204"/>
                <a:ext cx="60" cy="93"/>
              </a:xfrm>
              <a:custGeom>
                <a:avLst/>
                <a:gdLst/>
                <a:ahLst/>
                <a:cxnLst>
                  <a:cxn ang="0">
                    <a:pos x="7" y="2"/>
                  </a:cxn>
                  <a:cxn ang="0">
                    <a:pos x="7" y="2"/>
                  </a:cxn>
                  <a:cxn ang="0">
                    <a:pos x="4" y="21"/>
                  </a:cxn>
                  <a:cxn ang="0">
                    <a:pos x="0" y="62"/>
                  </a:cxn>
                  <a:cxn ang="0">
                    <a:pos x="0" y="88"/>
                  </a:cxn>
                  <a:cxn ang="0">
                    <a:pos x="36" y="93"/>
                  </a:cxn>
                  <a:cxn ang="0">
                    <a:pos x="60" y="86"/>
                  </a:cxn>
                  <a:cxn ang="0">
                    <a:pos x="60" y="43"/>
                  </a:cxn>
                  <a:cxn ang="0">
                    <a:pos x="57" y="33"/>
                  </a:cxn>
                  <a:cxn ang="0">
                    <a:pos x="57" y="23"/>
                  </a:cxn>
                  <a:cxn ang="0">
                    <a:pos x="55" y="12"/>
                  </a:cxn>
                  <a:cxn ang="0">
                    <a:pos x="52" y="2"/>
                  </a:cxn>
                  <a:cxn ang="0">
                    <a:pos x="28" y="0"/>
                  </a:cxn>
                  <a:cxn ang="0">
                    <a:pos x="7" y="2"/>
                  </a:cxn>
                </a:cxnLst>
                <a:rect l="0" t="0" r="r" b="b"/>
                <a:pathLst>
                  <a:path w="60" h="93">
                    <a:moveTo>
                      <a:pt x="7" y="2"/>
                    </a:moveTo>
                    <a:lnTo>
                      <a:pt x="7" y="2"/>
                    </a:lnTo>
                    <a:lnTo>
                      <a:pt x="4" y="21"/>
                    </a:lnTo>
                    <a:lnTo>
                      <a:pt x="0" y="62"/>
                    </a:lnTo>
                    <a:lnTo>
                      <a:pt x="0" y="88"/>
                    </a:lnTo>
                    <a:lnTo>
                      <a:pt x="36" y="93"/>
                    </a:lnTo>
                    <a:lnTo>
                      <a:pt x="60" y="86"/>
                    </a:lnTo>
                    <a:lnTo>
                      <a:pt x="60" y="43"/>
                    </a:lnTo>
                    <a:lnTo>
                      <a:pt x="57" y="33"/>
                    </a:lnTo>
                    <a:lnTo>
                      <a:pt x="57" y="23"/>
                    </a:lnTo>
                    <a:lnTo>
                      <a:pt x="55" y="12"/>
                    </a:lnTo>
                    <a:lnTo>
                      <a:pt x="52" y="2"/>
                    </a:lnTo>
                    <a:lnTo>
                      <a:pt x="28"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6" name="Freeform 2392"/>
              <p:cNvSpPr>
                <a:spLocks/>
              </p:cNvSpPr>
              <p:nvPr/>
            </p:nvSpPr>
            <p:spPr bwMode="auto">
              <a:xfrm>
                <a:off x="9530" y="6213"/>
                <a:ext cx="36" cy="75"/>
              </a:xfrm>
              <a:custGeom>
                <a:avLst/>
                <a:gdLst/>
                <a:ahLst/>
                <a:cxnLst>
                  <a:cxn ang="0">
                    <a:pos x="4" y="2"/>
                  </a:cxn>
                  <a:cxn ang="0">
                    <a:pos x="4" y="2"/>
                  </a:cxn>
                  <a:cxn ang="0">
                    <a:pos x="0" y="36"/>
                  </a:cxn>
                  <a:cxn ang="0">
                    <a:pos x="0" y="71"/>
                  </a:cxn>
                  <a:cxn ang="0">
                    <a:pos x="16" y="71"/>
                  </a:cxn>
                  <a:cxn ang="0">
                    <a:pos x="21" y="74"/>
                  </a:cxn>
                  <a:cxn ang="0">
                    <a:pos x="36" y="74"/>
                  </a:cxn>
                  <a:cxn ang="0">
                    <a:pos x="36" y="2"/>
                  </a:cxn>
                  <a:cxn ang="0">
                    <a:pos x="19" y="0"/>
                  </a:cxn>
                  <a:cxn ang="0">
                    <a:pos x="4" y="2"/>
                  </a:cxn>
                </a:cxnLst>
                <a:rect l="0" t="0" r="r" b="b"/>
                <a:pathLst>
                  <a:path w="36" h="75">
                    <a:moveTo>
                      <a:pt x="4" y="2"/>
                    </a:moveTo>
                    <a:lnTo>
                      <a:pt x="4" y="2"/>
                    </a:lnTo>
                    <a:lnTo>
                      <a:pt x="0" y="36"/>
                    </a:lnTo>
                    <a:lnTo>
                      <a:pt x="0" y="71"/>
                    </a:lnTo>
                    <a:lnTo>
                      <a:pt x="16" y="71"/>
                    </a:lnTo>
                    <a:lnTo>
                      <a:pt x="21" y="74"/>
                    </a:lnTo>
                    <a:lnTo>
                      <a:pt x="36" y="74"/>
                    </a:lnTo>
                    <a:lnTo>
                      <a:pt x="36"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7" name="Freeform 2393"/>
              <p:cNvSpPr>
                <a:spLocks/>
              </p:cNvSpPr>
              <p:nvPr/>
            </p:nvSpPr>
            <p:spPr bwMode="auto">
              <a:xfrm>
                <a:off x="9530" y="6213"/>
                <a:ext cx="36" cy="70"/>
              </a:xfrm>
              <a:custGeom>
                <a:avLst/>
                <a:gdLst/>
                <a:ahLst/>
                <a:cxnLst>
                  <a:cxn ang="0">
                    <a:pos x="12" y="2"/>
                  </a:cxn>
                  <a:cxn ang="0">
                    <a:pos x="4" y="2"/>
                  </a:cxn>
                  <a:cxn ang="0">
                    <a:pos x="2" y="19"/>
                  </a:cxn>
                  <a:cxn ang="0">
                    <a:pos x="2" y="33"/>
                  </a:cxn>
                  <a:cxn ang="0">
                    <a:pos x="0" y="50"/>
                  </a:cxn>
                  <a:cxn ang="0">
                    <a:pos x="0" y="67"/>
                  </a:cxn>
                  <a:cxn ang="0">
                    <a:pos x="12" y="67"/>
                  </a:cxn>
                  <a:cxn ang="0">
                    <a:pos x="16" y="69"/>
                  </a:cxn>
                  <a:cxn ang="0">
                    <a:pos x="33" y="69"/>
                  </a:cxn>
                  <a:cxn ang="0">
                    <a:pos x="36" y="52"/>
                  </a:cxn>
                  <a:cxn ang="0">
                    <a:pos x="36" y="19"/>
                  </a:cxn>
                  <a:cxn ang="0">
                    <a:pos x="33" y="2"/>
                  </a:cxn>
                  <a:cxn ang="0">
                    <a:pos x="24" y="2"/>
                  </a:cxn>
                  <a:cxn ang="0">
                    <a:pos x="21" y="0"/>
                  </a:cxn>
                  <a:cxn ang="0">
                    <a:pos x="14" y="0"/>
                  </a:cxn>
                  <a:cxn ang="0">
                    <a:pos x="12" y="2"/>
                  </a:cxn>
                </a:cxnLst>
                <a:rect l="0" t="0" r="r" b="b"/>
                <a:pathLst>
                  <a:path w="36" h="70">
                    <a:moveTo>
                      <a:pt x="12" y="2"/>
                    </a:moveTo>
                    <a:lnTo>
                      <a:pt x="4" y="2"/>
                    </a:lnTo>
                    <a:lnTo>
                      <a:pt x="2" y="19"/>
                    </a:lnTo>
                    <a:lnTo>
                      <a:pt x="2" y="33"/>
                    </a:lnTo>
                    <a:lnTo>
                      <a:pt x="0" y="50"/>
                    </a:lnTo>
                    <a:lnTo>
                      <a:pt x="0" y="67"/>
                    </a:lnTo>
                    <a:lnTo>
                      <a:pt x="12" y="67"/>
                    </a:lnTo>
                    <a:lnTo>
                      <a:pt x="16" y="69"/>
                    </a:lnTo>
                    <a:lnTo>
                      <a:pt x="33" y="69"/>
                    </a:lnTo>
                    <a:lnTo>
                      <a:pt x="36" y="52"/>
                    </a:lnTo>
                    <a:lnTo>
                      <a:pt x="36" y="19"/>
                    </a:lnTo>
                    <a:lnTo>
                      <a:pt x="33" y="2"/>
                    </a:lnTo>
                    <a:lnTo>
                      <a:pt x="24" y="2"/>
                    </a:lnTo>
                    <a:lnTo>
                      <a:pt x="21" y="0"/>
                    </a:lnTo>
                    <a:lnTo>
                      <a:pt x="14" y="0"/>
                    </a:lnTo>
                    <a:lnTo>
                      <a:pt x="12" y="2"/>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8" name="Freeform 2394"/>
              <p:cNvSpPr>
                <a:spLocks/>
              </p:cNvSpPr>
              <p:nvPr/>
            </p:nvSpPr>
            <p:spPr bwMode="auto">
              <a:xfrm>
                <a:off x="9530" y="6213"/>
                <a:ext cx="36" cy="65"/>
              </a:xfrm>
              <a:custGeom>
                <a:avLst/>
                <a:gdLst/>
                <a:ahLst/>
                <a:cxnLst>
                  <a:cxn ang="0">
                    <a:pos x="9" y="62"/>
                  </a:cxn>
                  <a:cxn ang="0">
                    <a:pos x="12" y="64"/>
                  </a:cxn>
                  <a:cxn ang="0">
                    <a:pos x="33" y="64"/>
                  </a:cxn>
                  <a:cxn ang="0">
                    <a:pos x="33" y="50"/>
                  </a:cxn>
                  <a:cxn ang="0">
                    <a:pos x="36" y="33"/>
                  </a:cxn>
                  <a:cxn ang="0">
                    <a:pos x="33" y="16"/>
                  </a:cxn>
                  <a:cxn ang="0">
                    <a:pos x="33" y="2"/>
                  </a:cxn>
                  <a:cxn ang="0">
                    <a:pos x="24" y="2"/>
                  </a:cxn>
                  <a:cxn ang="0">
                    <a:pos x="21" y="0"/>
                  </a:cxn>
                  <a:cxn ang="0">
                    <a:pos x="14" y="0"/>
                  </a:cxn>
                  <a:cxn ang="0">
                    <a:pos x="12" y="2"/>
                  </a:cxn>
                  <a:cxn ang="0">
                    <a:pos x="7" y="2"/>
                  </a:cxn>
                  <a:cxn ang="0">
                    <a:pos x="2" y="16"/>
                  </a:cxn>
                  <a:cxn ang="0">
                    <a:pos x="2" y="31"/>
                  </a:cxn>
                  <a:cxn ang="0">
                    <a:pos x="0" y="45"/>
                  </a:cxn>
                  <a:cxn ang="0">
                    <a:pos x="0" y="62"/>
                  </a:cxn>
                  <a:cxn ang="0">
                    <a:pos x="9" y="62"/>
                  </a:cxn>
                </a:cxnLst>
                <a:rect l="0" t="0" r="r" b="b"/>
                <a:pathLst>
                  <a:path w="36" h="65">
                    <a:moveTo>
                      <a:pt x="9" y="62"/>
                    </a:moveTo>
                    <a:lnTo>
                      <a:pt x="12" y="64"/>
                    </a:lnTo>
                    <a:lnTo>
                      <a:pt x="33" y="64"/>
                    </a:lnTo>
                    <a:lnTo>
                      <a:pt x="33" y="50"/>
                    </a:lnTo>
                    <a:lnTo>
                      <a:pt x="36" y="33"/>
                    </a:lnTo>
                    <a:lnTo>
                      <a:pt x="33" y="16"/>
                    </a:lnTo>
                    <a:lnTo>
                      <a:pt x="33" y="2"/>
                    </a:lnTo>
                    <a:lnTo>
                      <a:pt x="24" y="2"/>
                    </a:lnTo>
                    <a:lnTo>
                      <a:pt x="21" y="0"/>
                    </a:lnTo>
                    <a:lnTo>
                      <a:pt x="14" y="0"/>
                    </a:lnTo>
                    <a:lnTo>
                      <a:pt x="12" y="2"/>
                    </a:lnTo>
                    <a:lnTo>
                      <a:pt x="7" y="2"/>
                    </a:lnTo>
                    <a:lnTo>
                      <a:pt x="2" y="16"/>
                    </a:lnTo>
                    <a:lnTo>
                      <a:pt x="2" y="31"/>
                    </a:lnTo>
                    <a:lnTo>
                      <a:pt x="0" y="45"/>
                    </a:lnTo>
                    <a:lnTo>
                      <a:pt x="0" y="62"/>
                    </a:lnTo>
                    <a:lnTo>
                      <a:pt x="9" y="6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9" name="Freeform 2395"/>
              <p:cNvSpPr>
                <a:spLocks/>
              </p:cNvSpPr>
              <p:nvPr/>
            </p:nvSpPr>
            <p:spPr bwMode="auto">
              <a:xfrm>
                <a:off x="9532" y="6213"/>
                <a:ext cx="32" cy="60"/>
              </a:xfrm>
              <a:custGeom>
                <a:avLst/>
                <a:gdLst/>
                <a:ahLst/>
                <a:cxnLst>
                  <a:cxn ang="0">
                    <a:pos x="31" y="60"/>
                  </a:cxn>
                  <a:cxn ang="0">
                    <a:pos x="31" y="2"/>
                  </a:cxn>
                  <a:cxn ang="0">
                    <a:pos x="21" y="2"/>
                  </a:cxn>
                  <a:cxn ang="0">
                    <a:pos x="19" y="0"/>
                  </a:cxn>
                  <a:cxn ang="0">
                    <a:pos x="12" y="0"/>
                  </a:cxn>
                  <a:cxn ang="0">
                    <a:pos x="9" y="2"/>
                  </a:cxn>
                  <a:cxn ang="0">
                    <a:pos x="4" y="2"/>
                  </a:cxn>
                  <a:cxn ang="0">
                    <a:pos x="0" y="16"/>
                  </a:cxn>
                  <a:cxn ang="0">
                    <a:pos x="0" y="57"/>
                  </a:cxn>
                  <a:cxn ang="0">
                    <a:pos x="2" y="60"/>
                  </a:cxn>
                  <a:cxn ang="0">
                    <a:pos x="31" y="60"/>
                  </a:cxn>
                </a:cxnLst>
                <a:rect l="0" t="0" r="r" b="b"/>
                <a:pathLst>
                  <a:path w="32" h="60">
                    <a:moveTo>
                      <a:pt x="31" y="60"/>
                    </a:moveTo>
                    <a:lnTo>
                      <a:pt x="31" y="2"/>
                    </a:lnTo>
                    <a:lnTo>
                      <a:pt x="21" y="2"/>
                    </a:lnTo>
                    <a:lnTo>
                      <a:pt x="19" y="0"/>
                    </a:lnTo>
                    <a:lnTo>
                      <a:pt x="12" y="0"/>
                    </a:lnTo>
                    <a:lnTo>
                      <a:pt x="9" y="2"/>
                    </a:lnTo>
                    <a:lnTo>
                      <a:pt x="4" y="2"/>
                    </a:lnTo>
                    <a:lnTo>
                      <a:pt x="0" y="16"/>
                    </a:lnTo>
                    <a:lnTo>
                      <a:pt x="0" y="57"/>
                    </a:lnTo>
                    <a:lnTo>
                      <a:pt x="2" y="60"/>
                    </a:lnTo>
                    <a:lnTo>
                      <a:pt x="31" y="6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0" name="Freeform 2396"/>
              <p:cNvSpPr>
                <a:spLocks/>
              </p:cNvSpPr>
              <p:nvPr/>
            </p:nvSpPr>
            <p:spPr bwMode="auto">
              <a:xfrm>
                <a:off x="9532" y="6213"/>
                <a:ext cx="32" cy="55"/>
              </a:xfrm>
              <a:custGeom>
                <a:avLst/>
                <a:gdLst/>
                <a:ahLst/>
                <a:cxnLst>
                  <a:cxn ang="0">
                    <a:pos x="28" y="2"/>
                  </a:cxn>
                  <a:cxn ang="0">
                    <a:pos x="21" y="2"/>
                  </a:cxn>
                  <a:cxn ang="0">
                    <a:pos x="19" y="0"/>
                  </a:cxn>
                  <a:cxn ang="0">
                    <a:pos x="12" y="0"/>
                  </a:cxn>
                  <a:cxn ang="0">
                    <a:pos x="9" y="2"/>
                  </a:cxn>
                  <a:cxn ang="0">
                    <a:pos x="4" y="2"/>
                  </a:cxn>
                  <a:cxn ang="0">
                    <a:pos x="2" y="14"/>
                  </a:cxn>
                  <a:cxn ang="0">
                    <a:pos x="0" y="28"/>
                  </a:cxn>
                  <a:cxn ang="0">
                    <a:pos x="0" y="55"/>
                  </a:cxn>
                  <a:cxn ang="0">
                    <a:pos x="28" y="55"/>
                  </a:cxn>
                  <a:cxn ang="0">
                    <a:pos x="31" y="43"/>
                  </a:cxn>
                  <a:cxn ang="0">
                    <a:pos x="31" y="14"/>
                  </a:cxn>
                  <a:cxn ang="0">
                    <a:pos x="28" y="2"/>
                  </a:cxn>
                </a:cxnLst>
                <a:rect l="0" t="0" r="r" b="b"/>
                <a:pathLst>
                  <a:path w="32" h="55">
                    <a:moveTo>
                      <a:pt x="28" y="2"/>
                    </a:moveTo>
                    <a:lnTo>
                      <a:pt x="21" y="2"/>
                    </a:lnTo>
                    <a:lnTo>
                      <a:pt x="19" y="0"/>
                    </a:lnTo>
                    <a:lnTo>
                      <a:pt x="12" y="0"/>
                    </a:lnTo>
                    <a:lnTo>
                      <a:pt x="9" y="2"/>
                    </a:lnTo>
                    <a:lnTo>
                      <a:pt x="4" y="2"/>
                    </a:lnTo>
                    <a:lnTo>
                      <a:pt x="2" y="14"/>
                    </a:lnTo>
                    <a:lnTo>
                      <a:pt x="0" y="28"/>
                    </a:lnTo>
                    <a:lnTo>
                      <a:pt x="0" y="55"/>
                    </a:lnTo>
                    <a:lnTo>
                      <a:pt x="28" y="55"/>
                    </a:lnTo>
                    <a:lnTo>
                      <a:pt x="31" y="43"/>
                    </a:lnTo>
                    <a:lnTo>
                      <a:pt x="31" y="14"/>
                    </a:lnTo>
                    <a:lnTo>
                      <a:pt x="28"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1" name="Freeform 2397"/>
              <p:cNvSpPr>
                <a:spLocks/>
              </p:cNvSpPr>
              <p:nvPr/>
            </p:nvSpPr>
            <p:spPr bwMode="auto">
              <a:xfrm>
                <a:off x="9532" y="6213"/>
                <a:ext cx="29" cy="51"/>
              </a:xfrm>
              <a:custGeom>
                <a:avLst/>
                <a:gdLst/>
                <a:ahLst/>
                <a:cxnLst>
                  <a:cxn ang="0">
                    <a:pos x="28" y="50"/>
                  </a:cxn>
                  <a:cxn ang="0">
                    <a:pos x="28" y="2"/>
                  </a:cxn>
                  <a:cxn ang="0">
                    <a:pos x="19" y="2"/>
                  </a:cxn>
                  <a:cxn ang="0">
                    <a:pos x="19" y="0"/>
                  </a:cxn>
                  <a:cxn ang="0">
                    <a:pos x="12" y="0"/>
                  </a:cxn>
                  <a:cxn ang="0">
                    <a:pos x="12" y="2"/>
                  </a:cxn>
                  <a:cxn ang="0">
                    <a:pos x="4" y="2"/>
                  </a:cxn>
                  <a:cxn ang="0">
                    <a:pos x="0" y="26"/>
                  </a:cxn>
                  <a:cxn ang="0">
                    <a:pos x="0" y="50"/>
                  </a:cxn>
                  <a:cxn ang="0">
                    <a:pos x="28" y="50"/>
                  </a:cxn>
                </a:cxnLst>
                <a:rect l="0" t="0" r="r" b="b"/>
                <a:pathLst>
                  <a:path w="29" h="51">
                    <a:moveTo>
                      <a:pt x="28" y="50"/>
                    </a:moveTo>
                    <a:lnTo>
                      <a:pt x="28" y="2"/>
                    </a:lnTo>
                    <a:lnTo>
                      <a:pt x="19" y="2"/>
                    </a:lnTo>
                    <a:lnTo>
                      <a:pt x="19" y="0"/>
                    </a:lnTo>
                    <a:lnTo>
                      <a:pt x="12" y="0"/>
                    </a:lnTo>
                    <a:lnTo>
                      <a:pt x="12" y="2"/>
                    </a:lnTo>
                    <a:lnTo>
                      <a:pt x="4" y="2"/>
                    </a:lnTo>
                    <a:lnTo>
                      <a:pt x="0" y="26"/>
                    </a:lnTo>
                    <a:lnTo>
                      <a:pt x="0" y="50"/>
                    </a:lnTo>
                    <a:lnTo>
                      <a:pt x="28" y="5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2" name="Freeform 2398"/>
              <p:cNvSpPr>
                <a:spLocks/>
              </p:cNvSpPr>
              <p:nvPr/>
            </p:nvSpPr>
            <p:spPr bwMode="auto">
              <a:xfrm>
                <a:off x="9532" y="6213"/>
                <a:ext cx="29" cy="48"/>
              </a:xfrm>
              <a:custGeom>
                <a:avLst/>
                <a:gdLst/>
                <a:ahLst/>
                <a:cxnLst>
                  <a:cxn ang="0">
                    <a:pos x="14" y="45"/>
                  </a:cxn>
                  <a:cxn ang="0">
                    <a:pos x="16" y="47"/>
                  </a:cxn>
                  <a:cxn ang="0">
                    <a:pos x="28" y="47"/>
                  </a:cxn>
                  <a:cxn ang="0">
                    <a:pos x="28" y="2"/>
                  </a:cxn>
                  <a:cxn ang="0">
                    <a:pos x="19" y="2"/>
                  </a:cxn>
                  <a:cxn ang="0">
                    <a:pos x="16" y="0"/>
                  </a:cxn>
                  <a:cxn ang="0">
                    <a:pos x="12" y="2"/>
                  </a:cxn>
                  <a:cxn ang="0">
                    <a:pos x="4" y="2"/>
                  </a:cxn>
                  <a:cxn ang="0">
                    <a:pos x="2" y="14"/>
                  </a:cxn>
                  <a:cxn ang="0">
                    <a:pos x="0" y="23"/>
                  </a:cxn>
                  <a:cxn ang="0">
                    <a:pos x="0" y="45"/>
                  </a:cxn>
                  <a:cxn ang="0">
                    <a:pos x="14" y="45"/>
                  </a:cxn>
                </a:cxnLst>
                <a:rect l="0" t="0" r="r" b="b"/>
                <a:pathLst>
                  <a:path w="29" h="48">
                    <a:moveTo>
                      <a:pt x="14" y="45"/>
                    </a:moveTo>
                    <a:lnTo>
                      <a:pt x="16" y="47"/>
                    </a:lnTo>
                    <a:lnTo>
                      <a:pt x="28" y="47"/>
                    </a:lnTo>
                    <a:lnTo>
                      <a:pt x="28" y="2"/>
                    </a:lnTo>
                    <a:lnTo>
                      <a:pt x="19" y="2"/>
                    </a:lnTo>
                    <a:lnTo>
                      <a:pt x="16" y="0"/>
                    </a:lnTo>
                    <a:lnTo>
                      <a:pt x="12" y="2"/>
                    </a:lnTo>
                    <a:lnTo>
                      <a:pt x="4" y="2"/>
                    </a:lnTo>
                    <a:lnTo>
                      <a:pt x="2" y="14"/>
                    </a:lnTo>
                    <a:lnTo>
                      <a:pt x="0" y="23"/>
                    </a:lnTo>
                    <a:lnTo>
                      <a:pt x="0" y="45"/>
                    </a:lnTo>
                    <a:lnTo>
                      <a:pt x="14"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3" name="Freeform 2399"/>
              <p:cNvSpPr>
                <a:spLocks/>
              </p:cNvSpPr>
              <p:nvPr/>
            </p:nvSpPr>
            <p:spPr bwMode="auto">
              <a:xfrm>
                <a:off x="9532" y="6213"/>
                <a:ext cx="27" cy="43"/>
              </a:xfrm>
              <a:custGeom>
                <a:avLst/>
                <a:gdLst/>
                <a:ahLst/>
                <a:cxnLst>
                  <a:cxn ang="0">
                    <a:pos x="26" y="43"/>
                  </a:cxn>
                  <a:cxn ang="0">
                    <a:pos x="26" y="2"/>
                  </a:cxn>
                  <a:cxn ang="0">
                    <a:pos x="16" y="2"/>
                  </a:cxn>
                  <a:cxn ang="0">
                    <a:pos x="16" y="0"/>
                  </a:cxn>
                  <a:cxn ang="0">
                    <a:pos x="12" y="2"/>
                  </a:cxn>
                  <a:cxn ang="0">
                    <a:pos x="4" y="2"/>
                  </a:cxn>
                  <a:cxn ang="0">
                    <a:pos x="2" y="11"/>
                  </a:cxn>
                  <a:cxn ang="0">
                    <a:pos x="2" y="21"/>
                  </a:cxn>
                  <a:cxn ang="0">
                    <a:pos x="0" y="31"/>
                  </a:cxn>
                  <a:cxn ang="0">
                    <a:pos x="0" y="40"/>
                  </a:cxn>
                  <a:cxn ang="0">
                    <a:pos x="4" y="43"/>
                  </a:cxn>
                  <a:cxn ang="0">
                    <a:pos x="26" y="43"/>
                  </a:cxn>
                </a:cxnLst>
                <a:rect l="0" t="0" r="r" b="b"/>
                <a:pathLst>
                  <a:path w="27" h="43">
                    <a:moveTo>
                      <a:pt x="26" y="43"/>
                    </a:moveTo>
                    <a:lnTo>
                      <a:pt x="26" y="2"/>
                    </a:lnTo>
                    <a:lnTo>
                      <a:pt x="16" y="2"/>
                    </a:lnTo>
                    <a:lnTo>
                      <a:pt x="16" y="0"/>
                    </a:lnTo>
                    <a:lnTo>
                      <a:pt x="12" y="2"/>
                    </a:lnTo>
                    <a:lnTo>
                      <a:pt x="4" y="2"/>
                    </a:lnTo>
                    <a:lnTo>
                      <a:pt x="2" y="11"/>
                    </a:lnTo>
                    <a:lnTo>
                      <a:pt x="2" y="21"/>
                    </a:lnTo>
                    <a:lnTo>
                      <a:pt x="0" y="31"/>
                    </a:lnTo>
                    <a:lnTo>
                      <a:pt x="0" y="40"/>
                    </a:lnTo>
                    <a:lnTo>
                      <a:pt x="4" y="43"/>
                    </a:lnTo>
                    <a:lnTo>
                      <a:pt x="26" y="43"/>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4" name="Freeform 2400"/>
              <p:cNvSpPr>
                <a:spLocks/>
              </p:cNvSpPr>
              <p:nvPr/>
            </p:nvSpPr>
            <p:spPr bwMode="auto">
              <a:xfrm>
                <a:off x="9535" y="6213"/>
                <a:ext cx="24" cy="39"/>
              </a:xfrm>
              <a:custGeom>
                <a:avLst/>
                <a:gdLst/>
                <a:ahLst/>
                <a:cxnLst>
                  <a:cxn ang="0">
                    <a:pos x="23" y="38"/>
                  </a:cxn>
                  <a:cxn ang="0">
                    <a:pos x="23" y="2"/>
                  </a:cxn>
                  <a:cxn ang="0">
                    <a:pos x="14" y="2"/>
                  </a:cxn>
                  <a:cxn ang="0">
                    <a:pos x="14" y="0"/>
                  </a:cxn>
                  <a:cxn ang="0">
                    <a:pos x="9" y="2"/>
                  </a:cxn>
                  <a:cxn ang="0">
                    <a:pos x="2" y="2"/>
                  </a:cxn>
                  <a:cxn ang="0">
                    <a:pos x="0" y="11"/>
                  </a:cxn>
                  <a:cxn ang="0">
                    <a:pos x="0" y="38"/>
                  </a:cxn>
                  <a:cxn ang="0">
                    <a:pos x="23" y="38"/>
                  </a:cxn>
                </a:cxnLst>
                <a:rect l="0" t="0" r="r" b="b"/>
                <a:pathLst>
                  <a:path w="24" h="39">
                    <a:moveTo>
                      <a:pt x="23" y="38"/>
                    </a:moveTo>
                    <a:lnTo>
                      <a:pt x="23" y="2"/>
                    </a:lnTo>
                    <a:lnTo>
                      <a:pt x="14" y="2"/>
                    </a:lnTo>
                    <a:lnTo>
                      <a:pt x="14" y="0"/>
                    </a:lnTo>
                    <a:lnTo>
                      <a:pt x="9" y="2"/>
                    </a:lnTo>
                    <a:lnTo>
                      <a:pt x="2" y="2"/>
                    </a:lnTo>
                    <a:lnTo>
                      <a:pt x="0" y="11"/>
                    </a:lnTo>
                    <a:lnTo>
                      <a:pt x="0" y="38"/>
                    </a:lnTo>
                    <a:lnTo>
                      <a:pt x="23"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5" name="Freeform 2401"/>
              <p:cNvSpPr>
                <a:spLocks/>
              </p:cNvSpPr>
              <p:nvPr/>
            </p:nvSpPr>
            <p:spPr bwMode="auto">
              <a:xfrm>
                <a:off x="9535" y="6216"/>
                <a:ext cx="24" cy="31"/>
              </a:xfrm>
              <a:custGeom>
                <a:avLst/>
                <a:gdLst/>
                <a:ahLst/>
                <a:cxnLst>
                  <a:cxn ang="0">
                    <a:pos x="2" y="0"/>
                  </a:cxn>
                  <a:cxn ang="0">
                    <a:pos x="2" y="0"/>
                  </a:cxn>
                  <a:cxn ang="0">
                    <a:pos x="0" y="7"/>
                  </a:cxn>
                  <a:cxn ang="0">
                    <a:pos x="0" y="31"/>
                  </a:cxn>
                  <a:cxn ang="0">
                    <a:pos x="23" y="31"/>
                  </a:cxn>
                  <a:cxn ang="0">
                    <a:pos x="23" y="0"/>
                  </a:cxn>
                  <a:cxn ang="0">
                    <a:pos x="2" y="0"/>
                  </a:cxn>
                </a:cxnLst>
                <a:rect l="0" t="0" r="r" b="b"/>
                <a:pathLst>
                  <a:path w="24" h="31">
                    <a:moveTo>
                      <a:pt x="2" y="0"/>
                    </a:moveTo>
                    <a:lnTo>
                      <a:pt x="2" y="0"/>
                    </a:lnTo>
                    <a:lnTo>
                      <a:pt x="0" y="7"/>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6" name="Freeform 2402"/>
              <p:cNvSpPr>
                <a:spLocks/>
              </p:cNvSpPr>
              <p:nvPr/>
            </p:nvSpPr>
            <p:spPr bwMode="auto">
              <a:xfrm>
                <a:off x="9535" y="6216"/>
                <a:ext cx="21" cy="26"/>
              </a:xfrm>
              <a:custGeom>
                <a:avLst/>
                <a:gdLst/>
                <a:ahLst/>
                <a:cxnLst>
                  <a:cxn ang="0">
                    <a:pos x="2" y="0"/>
                  </a:cxn>
                  <a:cxn ang="0">
                    <a:pos x="2" y="0"/>
                  </a:cxn>
                  <a:cxn ang="0">
                    <a:pos x="0" y="7"/>
                  </a:cxn>
                  <a:cxn ang="0">
                    <a:pos x="0" y="26"/>
                  </a:cxn>
                  <a:cxn ang="0">
                    <a:pos x="21" y="26"/>
                  </a:cxn>
                  <a:cxn ang="0">
                    <a:pos x="21" y="0"/>
                  </a:cxn>
                  <a:cxn ang="0">
                    <a:pos x="2" y="0"/>
                  </a:cxn>
                </a:cxnLst>
                <a:rect l="0" t="0" r="r" b="b"/>
                <a:pathLst>
                  <a:path w="21" h="26">
                    <a:moveTo>
                      <a:pt x="2" y="0"/>
                    </a:moveTo>
                    <a:lnTo>
                      <a:pt x="2" y="0"/>
                    </a:lnTo>
                    <a:lnTo>
                      <a:pt x="0" y="7"/>
                    </a:lnTo>
                    <a:lnTo>
                      <a:pt x="0" y="26"/>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7" name="Freeform 2403"/>
              <p:cNvSpPr>
                <a:spLocks/>
              </p:cNvSpPr>
              <p:nvPr/>
            </p:nvSpPr>
            <p:spPr bwMode="auto">
              <a:xfrm>
                <a:off x="9535" y="6213"/>
                <a:ext cx="21" cy="27"/>
              </a:xfrm>
              <a:custGeom>
                <a:avLst/>
                <a:gdLst/>
                <a:ahLst/>
                <a:cxnLst>
                  <a:cxn ang="0">
                    <a:pos x="21" y="2"/>
                  </a:cxn>
                  <a:cxn ang="0">
                    <a:pos x="12" y="0"/>
                  </a:cxn>
                  <a:cxn ang="0">
                    <a:pos x="2" y="2"/>
                  </a:cxn>
                  <a:cxn ang="0">
                    <a:pos x="2" y="7"/>
                  </a:cxn>
                  <a:cxn ang="0">
                    <a:pos x="0" y="14"/>
                  </a:cxn>
                  <a:cxn ang="0">
                    <a:pos x="0" y="26"/>
                  </a:cxn>
                  <a:cxn ang="0">
                    <a:pos x="14" y="26"/>
                  </a:cxn>
                  <a:cxn ang="0">
                    <a:pos x="16" y="23"/>
                  </a:cxn>
                  <a:cxn ang="0">
                    <a:pos x="21" y="23"/>
                  </a:cxn>
                  <a:cxn ang="0">
                    <a:pos x="21" y="2"/>
                  </a:cxn>
                </a:cxnLst>
                <a:rect l="0" t="0" r="r" b="b"/>
                <a:pathLst>
                  <a:path w="21" h="27">
                    <a:moveTo>
                      <a:pt x="21" y="2"/>
                    </a:moveTo>
                    <a:lnTo>
                      <a:pt x="12" y="0"/>
                    </a:lnTo>
                    <a:lnTo>
                      <a:pt x="2" y="2"/>
                    </a:lnTo>
                    <a:lnTo>
                      <a:pt x="2" y="7"/>
                    </a:lnTo>
                    <a:lnTo>
                      <a:pt x="0" y="14"/>
                    </a:lnTo>
                    <a:lnTo>
                      <a:pt x="0" y="26"/>
                    </a:lnTo>
                    <a:lnTo>
                      <a:pt x="14" y="26"/>
                    </a:lnTo>
                    <a:lnTo>
                      <a:pt x="16" y="23"/>
                    </a:lnTo>
                    <a:lnTo>
                      <a:pt x="21" y="23"/>
                    </a:lnTo>
                    <a:lnTo>
                      <a:pt x="21"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8" name="Freeform 2404"/>
              <p:cNvSpPr>
                <a:spLocks/>
              </p:cNvSpPr>
              <p:nvPr/>
            </p:nvSpPr>
            <p:spPr bwMode="auto">
              <a:xfrm>
                <a:off x="9537" y="6206"/>
                <a:ext cx="29" cy="7"/>
              </a:xfrm>
              <a:custGeom>
                <a:avLst/>
                <a:gdLst/>
                <a:ahLst/>
                <a:cxnLst>
                  <a:cxn ang="0">
                    <a:pos x="0" y="0"/>
                  </a:cxn>
                  <a:cxn ang="0">
                    <a:pos x="0" y="7"/>
                  </a:cxn>
                  <a:cxn ang="0">
                    <a:pos x="28" y="7"/>
                  </a:cxn>
                  <a:cxn ang="0">
                    <a:pos x="28" y="2"/>
                  </a:cxn>
                  <a:cxn ang="0">
                    <a:pos x="14" y="0"/>
                  </a:cxn>
                  <a:cxn ang="0">
                    <a:pos x="0" y="0"/>
                  </a:cxn>
                </a:cxnLst>
                <a:rect l="0" t="0" r="r" b="b"/>
                <a:pathLst>
                  <a:path w="29" h="7">
                    <a:moveTo>
                      <a:pt x="0" y="0"/>
                    </a:moveTo>
                    <a:lnTo>
                      <a:pt x="0" y="7"/>
                    </a:lnTo>
                    <a:lnTo>
                      <a:pt x="28" y="7"/>
                    </a:lnTo>
                    <a:lnTo>
                      <a:pt x="28" y="2"/>
                    </a:lnTo>
                    <a:lnTo>
                      <a:pt x="14"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9" name="Freeform 2405"/>
              <p:cNvSpPr>
                <a:spLocks/>
              </p:cNvSpPr>
              <p:nvPr/>
            </p:nvSpPr>
            <p:spPr bwMode="auto">
              <a:xfrm>
                <a:off x="9530" y="6285"/>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0" name="Freeform 2406"/>
              <p:cNvSpPr>
                <a:spLocks/>
              </p:cNvSpPr>
              <p:nvPr/>
            </p:nvSpPr>
            <p:spPr bwMode="auto">
              <a:xfrm>
                <a:off x="9542" y="6290"/>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1" name="Freeform 2407"/>
              <p:cNvSpPr>
                <a:spLocks/>
              </p:cNvSpPr>
              <p:nvPr/>
            </p:nvSpPr>
            <p:spPr bwMode="auto">
              <a:xfrm>
                <a:off x="9542" y="6288"/>
                <a:ext cx="10" cy="4"/>
              </a:xfrm>
              <a:custGeom>
                <a:avLst/>
                <a:gdLst/>
                <a:ahLst/>
                <a:cxnLst>
                  <a:cxn ang="0">
                    <a:pos x="4" y="2"/>
                  </a:cxn>
                  <a:cxn ang="0">
                    <a:pos x="4" y="0"/>
                  </a:cxn>
                  <a:cxn ang="0">
                    <a:pos x="2" y="0"/>
                  </a:cxn>
                  <a:cxn ang="0">
                    <a:pos x="0" y="4"/>
                  </a:cxn>
                  <a:cxn ang="0">
                    <a:pos x="7" y="4"/>
                  </a:cxn>
                  <a:cxn ang="0">
                    <a:pos x="9" y="2"/>
                  </a:cxn>
                  <a:cxn ang="0">
                    <a:pos x="4" y="2"/>
                  </a:cxn>
                </a:cxnLst>
                <a:rect l="0" t="0" r="r" b="b"/>
                <a:pathLst>
                  <a:path w="10" h="4">
                    <a:moveTo>
                      <a:pt x="4" y="2"/>
                    </a:moveTo>
                    <a:lnTo>
                      <a:pt x="4" y="0"/>
                    </a:lnTo>
                    <a:lnTo>
                      <a:pt x="2" y="0"/>
                    </a:lnTo>
                    <a:lnTo>
                      <a:pt x="0" y="4"/>
                    </a:lnTo>
                    <a:lnTo>
                      <a:pt x="7" y="4"/>
                    </a:lnTo>
                    <a:lnTo>
                      <a:pt x="9" y="2"/>
                    </a:lnTo>
                    <a:lnTo>
                      <a:pt x="4" y="2"/>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2" name="Freeform 2408"/>
              <p:cNvSpPr>
                <a:spLocks/>
              </p:cNvSpPr>
              <p:nvPr/>
            </p:nvSpPr>
            <p:spPr bwMode="auto">
              <a:xfrm>
                <a:off x="9542" y="6290"/>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3" name="Freeform 2409"/>
              <p:cNvSpPr>
                <a:spLocks/>
              </p:cNvSpPr>
              <p:nvPr/>
            </p:nvSpPr>
            <p:spPr bwMode="auto">
              <a:xfrm>
                <a:off x="9566" y="6285"/>
                <a:ext cx="24" cy="12"/>
              </a:xfrm>
              <a:custGeom>
                <a:avLst/>
                <a:gdLst/>
                <a:ahLst/>
                <a:cxnLst>
                  <a:cxn ang="0">
                    <a:pos x="0" y="4"/>
                  </a:cxn>
                  <a:cxn ang="0">
                    <a:pos x="0" y="12"/>
                  </a:cxn>
                  <a:cxn ang="0">
                    <a:pos x="19" y="7"/>
                  </a:cxn>
                  <a:cxn ang="0">
                    <a:pos x="23" y="4"/>
                  </a:cxn>
                  <a:cxn ang="0">
                    <a:pos x="23" y="0"/>
                  </a:cxn>
                  <a:cxn ang="0">
                    <a:pos x="0" y="4"/>
                  </a:cxn>
                </a:cxnLst>
                <a:rect l="0" t="0" r="r" b="b"/>
                <a:pathLst>
                  <a:path w="24" h="12">
                    <a:moveTo>
                      <a:pt x="0" y="4"/>
                    </a:moveTo>
                    <a:lnTo>
                      <a:pt x="0" y="12"/>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4" name="Freeform 2410"/>
              <p:cNvSpPr>
                <a:spLocks/>
              </p:cNvSpPr>
              <p:nvPr/>
            </p:nvSpPr>
            <p:spPr bwMode="auto">
              <a:xfrm>
                <a:off x="9568" y="6285"/>
                <a:ext cx="22" cy="10"/>
              </a:xfrm>
              <a:custGeom>
                <a:avLst/>
                <a:gdLst/>
                <a:ahLst/>
                <a:cxnLst>
                  <a:cxn ang="0">
                    <a:pos x="16" y="0"/>
                  </a:cxn>
                  <a:cxn ang="0">
                    <a:pos x="14" y="2"/>
                  </a:cxn>
                  <a:cxn ang="0">
                    <a:pos x="2" y="2"/>
                  </a:cxn>
                  <a:cxn ang="0">
                    <a:pos x="0" y="4"/>
                  </a:cxn>
                  <a:cxn ang="0">
                    <a:pos x="0" y="9"/>
                  </a:cxn>
                  <a:cxn ang="0">
                    <a:pos x="4" y="9"/>
                  </a:cxn>
                  <a:cxn ang="0">
                    <a:pos x="7" y="7"/>
                  </a:cxn>
                  <a:cxn ang="0">
                    <a:pos x="16" y="7"/>
                  </a:cxn>
                  <a:cxn ang="0">
                    <a:pos x="16" y="4"/>
                  </a:cxn>
                  <a:cxn ang="0">
                    <a:pos x="21" y="4"/>
                  </a:cxn>
                  <a:cxn ang="0">
                    <a:pos x="21" y="0"/>
                  </a:cxn>
                  <a:cxn ang="0">
                    <a:pos x="16" y="0"/>
                  </a:cxn>
                </a:cxnLst>
                <a:rect l="0" t="0" r="r" b="b"/>
                <a:pathLst>
                  <a:path w="22" h="10">
                    <a:moveTo>
                      <a:pt x="16" y="0"/>
                    </a:moveTo>
                    <a:lnTo>
                      <a:pt x="14" y="2"/>
                    </a:lnTo>
                    <a:lnTo>
                      <a:pt x="2" y="2"/>
                    </a:lnTo>
                    <a:lnTo>
                      <a:pt x="0" y="4"/>
                    </a:lnTo>
                    <a:lnTo>
                      <a:pt x="0" y="9"/>
                    </a:lnTo>
                    <a:lnTo>
                      <a:pt x="4" y="9"/>
                    </a:lnTo>
                    <a:lnTo>
                      <a:pt x="7" y="7"/>
                    </a:lnTo>
                    <a:lnTo>
                      <a:pt x="16" y="7"/>
                    </a:lnTo>
                    <a:lnTo>
                      <a:pt x="16" y="4"/>
                    </a:lnTo>
                    <a:lnTo>
                      <a:pt x="21" y="4"/>
                    </a:lnTo>
                    <a:lnTo>
                      <a:pt x="21" y="0"/>
                    </a:lnTo>
                    <a:lnTo>
                      <a:pt x="16"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5" name="Freeform 2411"/>
              <p:cNvSpPr>
                <a:spLocks/>
              </p:cNvSpPr>
              <p:nvPr/>
            </p:nvSpPr>
            <p:spPr bwMode="auto">
              <a:xfrm>
                <a:off x="9568" y="6285"/>
                <a:ext cx="22" cy="10"/>
              </a:xfrm>
              <a:custGeom>
                <a:avLst/>
                <a:gdLst/>
                <a:ahLst/>
                <a:cxnLst>
                  <a:cxn ang="0">
                    <a:pos x="7" y="9"/>
                  </a:cxn>
                  <a:cxn ang="0">
                    <a:pos x="9" y="7"/>
                  </a:cxn>
                  <a:cxn ang="0">
                    <a:pos x="16" y="7"/>
                  </a:cxn>
                  <a:cxn ang="0">
                    <a:pos x="16" y="4"/>
                  </a:cxn>
                  <a:cxn ang="0">
                    <a:pos x="21" y="4"/>
                  </a:cxn>
                  <a:cxn ang="0">
                    <a:pos x="21" y="0"/>
                  </a:cxn>
                  <a:cxn ang="0">
                    <a:pos x="14" y="0"/>
                  </a:cxn>
                  <a:cxn ang="0">
                    <a:pos x="12" y="2"/>
                  </a:cxn>
                  <a:cxn ang="0">
                    <a:pos x="2" y="2"/>
                  </a:cxn>
                  <a:cxn ang="0">
                    <a:pos x="0" y="4"/>
                  </a:cxn>
                  <a:cxn ang="0">
                    <a:pos x="0" y="9"/>
                  </a:cxn>
                  <a:cxn ang="0">
                    <a:pos x="7" y="9"/>
                  </a:cxn>
                </a:cxnLst>
                <a:rect l="0" t="0" r="r" b="b"/>
                <a:pathLst>
                  <a:path w="22" h="10">
                    <a:moveTo>
                      <a:pt x="7" y="9"/>
                    </a:moveTo>
                    <a:lnTo>
                      <a:pt x="9" y="7"/>
                    </a:lnTo>
                    <a:lnTo>
                      <a:pt x="16" y="7"/>
                    </a:lnTo>
                    <a:lnTo>
                      <a:pt x="16" y="4"/>
                    </a:lnTo>
                    <a:lnTo>
                      <a:pt x="21" y="4"/>
                    </a:lnTo>
                    <a:lnTo>
                      <a:pt x="21" y="0"/>
                    </a:lnTo>
                    <a:lnTo>
                      <a:pt x="14" y="0"/>
                    </a:lnTo>
                    <a:lnTo>
                      <a:pt x="12" y="2"/>
                    </a:lnTo>
                    <a:lnTo>
                      <a:pt x="2" y="2"/>
                    </a:lnTo>
                    <a:lnTo>
                      <a:pt x="0" y="4"/>
                    </a:lnTo>
                    <a:lnTo>
                      <a:pt x="0" y="9"/>
                    </a:lnTo>
                    <a:lnTo>
                      <a:pt x="7" y="9"/>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6" name="Freeform 2412"/>
              <p:cNvSpPr>
                <a:spLocks/>
              </p:cNvSpPr>
              <p:nvPr/>
            </p:nvSpPr>
            <p:spPr bwMode="auto">
              <a:xfrm>
                <a:off x="9571" y="6285"/>
                <a:ext cx="19" cy="10"/>
              </a:xfrm>
              <a:custGeom>
                <a:avLst/>
                <a:gdLst/>
                <a:ahLst/>
                <a:cxnLst>
                  <a:cxn ang="0">
                    <a:pos x="4" y="9"/>
                  </a:cxn>
                  <a:cxn ang="0">
                    <a:pos x="7" y="7"/>
                  </a:cxn>
                  <a:cxn ang="0">
                    <a:pos x="14" y="7"/>
                  </a:cxn>
                  <a:cxn ang="0">
                    <a:pos x="14" y="4"/>
                  </a:cxn>
                  <a:cxn ang="0">
                    <a:pos x="19" y="4"/>
                  </a:cxn>
                  <a:cxn ang="0">
                    <a:pos x="19" y="0"/>
                  </a:cxn>
                  <a:cxn ang="0">
                    <a:pos x="12" y="0"/>
                  </a:cxn>
                  <a:cxn ang="0">
                    <a:pos x="9" y="2"/>
                  </a:cxn>
                  <a:cxn ang="0">
                    <a:pos x="2" y="2"/>
                  </a:cxn>
                  <a:cxn ang="0">
                    <a:pos x="0" y="4"/>
                  </a:cxn>
                  <a:cxn ang="0">
                    <a:pos x="0" y="9"/>
                  </a:cxn>
                  <a:cxn ang="0">
                    <a:pos x="4" y="9"/>
                  </a:cxn>
                </a:cxnLst>
                <a:rect l="0" t="0" r="r" b="b"/>
                <a:pathLst>
                  <a:path w="19" h="10">
                    <a:moveTo>
                      <a:pt x="4" y="9"/>
                    </a:moveTo>
                    <a:lnTo>
                      <a:pt x="7" y="7"/>
                    </a:lnTo>
                    <a:lnTo>
                      <a:pt x="14" y="7"/>
                    </a:lnTo>
                    <a:lnTo>
                      <a:pt x="14" y="4"/>
                    </a:lnTo>
                    <a:lnTo>
                      <a:pt x="19" y="4"/>
                    </a:lnTo>
                    <a:lnTo>
                      <a:pt x="19" y="0"/>
                    </a:lnTo>
                    <a:lnTo>
                      <a:pt x="12" y="0"/>
                    </a:lnTo>
                    <a:lnTo>
                      <a:pt x="9"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7" name="Freeform 2413"/>
              <p:cNvSpPr>
                <a:spLocks/>
              </p:cNvSpPr>
              <p:nvPr/>
            </p:nvSpPr>
            <p:spPr bwMode="auto">
              <a:xfrm>
                <a:off x="9571" y="6285"/>
                <a:ext cx="19" cy="10"/>
              </a:xfrm>
              <a:custGeom>
                <a:avLst/>
                <a:gdLst/>
                <a:ahLst/>
                <a:cxnLst>
                  <a:cxn ang="0">
                    <a:pos x="0" y="9"/>
                  </a:cxn>
                  <a:cxn ang="0">
                    <a:pos x="4" y="9"/>
                  </a:cxn>
                  <a:cxn ang="0">
                    <a:pos x="4" y="7"/>
                  </a:cxn>
                  <a:cxn ang="0">
                    <a:pos x="14" y="7"/>
                  </a:cxn>
                  <a:cxn ang="0">
                    <a:pos x="14" y="4"/>
                  </a:cxn>
                  <a:cxn ang="0">
                    <a:pos x="19" y="4"/>
                  </a:cxn>
                  <a:cxn ang="0">
                    <a:pos x="19" y="0"/>
                  </a:cxn>
                  <a:cxn ang="0">
                    <a:pos x="12" y="0"/>
                  </a:cxn>
                  <a:cxn ang="0">
                    <a:pos x="9" y="2"/>
                  </a:cxn>
                  <a:cxn ang="0">
                    <a:pos x="0" y="2"/>
                  </a:cxn>
                  <a:cxn ang="0">
                    <a:pos x="0" y="9"/>
                  </a:cxn>
                </a:cxnLst>
                <a:rect l="0" t="0" r="r" b="b"/>
                <a:pathLst>
                  <a:path w="19" h="10">
                    <a:moveTo>
                      <a:pt x="0" y="9"/>
                    </a:moveTo>
                    <a:lnTo>
                      <a:pt x="4" y="9"/>
                    </a:lnTo>
                    <a:lnTo>
                      <a:pt x="4" y="7"/>
                    </a:lnTo>
                    <a:lnTo>
                      <a:pt x="14" y="7"/>
                    </a:lnTo>
                    <a:lnTo>
                      <a:pt x="14" y="4"/>
                    </a:lnTo>
                    <a:lnTo>
                      <a:pt x="19" y="4"/>
                    </a:lnTo>
                    <a:lnTo>
                      <a:pt x="19" y="0"/>
                    </a:lnTo>
                    <a:lnTo>
                      <a:pt x="12" y="0"/>
                    </a:lnTo>
                    <a:lnTo>
                      <a:pt x="9" y="2"/>
                    </a:lnTo>
                    <a:lnTo>
                      <a:pt x="0" y="2"/>
                    </a:lnTo>
                    <a:lnTo>
                      <a:pt x="0"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8" name="Freeform 2414"/>
              <p:cNvSpPr>
                <a:spLocks/>
              </p:cNvSpPr>
              <p:nvPr/>
            </p:nvSpPr>
            <p:spPr bwMode="auto">
              <a:xfrm>
                <a:off x="9573" y="6285"/>
                <a:ext cx="17" cy="10"/>
              </a:xfrm>
              <a:custGeom>
                <a:avLst/>
                <a:gdLst/>
                <a:ahLst/>
                <a:cxnLst>
                  <a:cxn ang="0">
                    <a:pos x="16" y="4"/>
                  </a:cxn>
                  <a:cxn ang="0">
                    <a:pos x="16" y="0"/>
                  </a:cxn>
                  <a:cxn ang="0">
                    <a:pos x="9" y="0"/>
                  </a:cxn>
                  <a:cxn ang="0">
                    <a:pos x="9" y="2"/>
                  </a:cxn>
                  <a:cxn ang="0">
                    <a:pos x="0" y="2"/>
                  </a:cxn>
                  <a:cxn ang="0">
                    <a:pos x="0" y="9"/>
                  </a:cxn>
                  <a:cxn ang="0">
                    <a:pos x="4" y="7"/>
                  </a:cxn>
                  <a:cxn ang="0">
                    <a:pos x="11" y="7"/>
                  </a:cxn>
                  <a:cxn ang="0">
                    <a:pos x="11" y="4"/>
                  </a:cxn>
                  <a:cxn ang="0">
                    <a:pos x="16" y="4"/>
                  </a:cxn>
                </a:cxnLst>
                <a:rect l="0" t="0" r="r" b="b"/>
                <a:pathLst>
                  <a:path w="17" h="10">
                    <a:moveTo>
                      <a:pt x="16" y="4"/>
                    </a:moveTo>
                    <a:lnTo>
                      <a:pt x="16" y="0"/>
                    </a:lnTo>
                    <a:lnTo>
                      <a:pt x="9" y="0"/>
                    </a:lnTo>
                    <a:lnTo>
                      <a:pt x="9" y="2"/>
                    </a:lnTo>
                    <a:lnTo>
                      <a:pt x="0" y="2"/>
                    </a:lnTo>
                    <a:lnTo>
                      <a:pt x="0" y="9"/>
                    </a:lnTo>
                    <a:lnTo>
                      <a:pt x="4" y="7"/>
                    </a:lnTo>
                    <a:lnTo>
                      <a:pt x="11" y="7"/>
                    </a:lnTo>
                    <a:lnTo>
                      <a:pt x="11" y="4"/>
                    </a:lnTo>
                    <a:lnTo>
                      <a:pt x="16" y="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9" name="Freeform 2415"/>
              <p:cNvSpPr>
                <a:spLocks/>
              </p:cNvSpPr>
              <p:nvPr/>
            </p:nvSpPr>
            <p:spPr bwMode="auto">
              <a:xfrm>
                <a:off x="9573" y="6285"/>
                <a:ext cx="17" cy="10"/>
              </a:xfrm>
              <a:custGeom>
                <a:avLst/>
                <a:gdLst/>
                <a:ahLst/>
                <a:cxnLst>
                  <a:cxn ang="0">
                    <a:pos x="11" y="0"/>
                  </a:cxn>
                  <a:cxn ang="0">
                    <a:pos x="9" y="2"/>
                  </a:cxn>
                  <a:cxn ang="0">
                    <a:pos x="0" y="2"/>
                  </a:cxn>
                  <a:cxn ang="0">
                    <a:pos x="0" y="9"/>
                  </a:cxn>
                  <a:cxn ang="0">
                    <a:pos x="4" y="7"/>
                  </a:cxn>
                  <a:cxn ang="0">
                    <a:pos x="11" y="7"/>
                  </a:cxn>
                  <a:cxn ang="0">
                    <a:pos x="11" y="4"/>
                  </a:cxn>
                  <a:cxn ang="0">
                    <a:pos x="16" y="4"/>
                  </a:cxn>
                  <a:cxn ang="0">
                    <a:pos x="16" y="0"/>
                  </a:cxn>
                  <a:cxn ang="0">
                    <a:pos x="11" y="0"/>
                  </a:cxn>
                </a:cxnLst>
                <a:rect l="0" t="0" r="r" b="b"/>
                <a:pathLst>
                  <a:path w="17" h="10">
                    <a:moveTo>
                      <a:pt x="11" y="0"/>
                    </a:moveTo>
                    <a:lnTo>
                      <a:pt x="9" y="2"/>
                    </a:lnTo>
                    <a:lnTo>
                      <a:pt x="0" y="2"/>
                    </a:lnTo>
                    <a:lnTo>
                      <a:pt x="0" y="9"/>
                    </a:lnTo>
                    <a:lnTo>
                      <a:pt x="4" y="7"/>
                    </a:lnTo>
                    <a:lnTo>
                      <a:pt x="11" y="7"/>
                    </a:lnTo>
                    <a:lnTo>
                      <a:pt x="11" y="4"/>
                    </a:lnTo>
                    <a:lnTo>
                      <a:pt x="16" y="4"/>
                    </a:lnTo>
                    <a:lnTo>
                      <a:pt x="16" y="0"/>
                    </a:lnTo>
                    <a:lnTo>
                      <a:pt x="11"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0" name="Freeform 2416"/>
              <p:cNvSpPr>
                <a:spLocks/>
              </p:cNvSpPr>
              <p:nvPr/>
            </p:nvSpPr>
            <p:spPr bwMode="auto">
              <a:xfrm>
                <a:off x="9576" y="6285"/>
                <a:ext cx="14"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4" h="7">
                    <a:moveTo>
                      <a:pt x="14" y="4"/>
                    </a:moveTo>
                    <a:lnTo>
                      <a:pt x="14" y="0"/>
                    </a:lnTo>
                    <a:lnTo>
                      <a:pt x="7" y="0"/>
                    </a:lnTo>
                    <a:lnTo>
                      <a:pt x="4" y="2"/>
                    </a:lnTo>
                    <a:lnTo>
                      <a:pt x="0" y="2"/>
                    </a:lnTo>
                    <a:lnTo>
                      <a:pt x="0" y="7"/>
                    </a:lnTo>
                    <a:lnTo>
                      <a:pt x="9" y="7"/>
                    </a:lnTo>
                    <a:lnTo>
                      <a:pt x="9" y="4"/>
                    </a:lnTo>
                    <a:lnTo>
                      <a:pt x="14" y="4"/>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1" name="Freeform 2417"/>
              <p:cNvSpPr>
                <a:spLocks/>
              </p:cNvSpPr>
              <p:nvPr/>
            </p:nvSpPr>
            <p:spPr bwMode="auto">
              <a:xfrm>
                <a:off x="9576" y="6285"/>
                <a:ext cx="14" cy="7"/>
              </a:xfrm>
              <a:custGeom>
                <a:avLst/>
                <a:gdLst/>
                <a:ahLst/>
                <a:cxnLst>
                  <a:cxn ang="0">
                    <a:pos x="0" y="2"/>
                  </a:cxn>
                  <a:cxn ang="0">
                    <a:pos x="2" y="7"/>
                  </a:cxn>
                  <a:cxn ang="0">
                    <a:pos x="9" y="7"/>
                  </a:cxn>
                  <a:cxn ang="0">
                    <a:pos x="9" y="4"/>
                  </a:cxn>
                  <a:cxn ang="0">
                    <a:pos x="14" y="4"/>
                  </a:cxn>
                  <a:cxn ang="0">
                    <a:pos x="14" y="0"/>
                  </a:cxn>
                  <a:cxn ang="0">
                    <a:pos x="7" y="0"/>
                  </a:cxn>
                  <a:cxn ang="0">
                    <a:pos x="7" y="2"/>
                  </a:cxn>
                  <a:cxn ang="0">
                    <a:pos x="0" y="2"/>
                  </a:cxn>
                </a:cxnLst>
                <a:rect l="0" t="0" r="r" b="b"/>
                <a:pathLst>
                  <a:path w="14" h="7">
                    <a:moveTo>
                      <a:pt x="0" y="2"/>
                    </a:moveTo>
                    <a:lnTo>
                      <a:pt x="2" y="7"/>
                    </a:lnTo>
                    <a:lnTo>
                      <a:pt x="9" y="7"/>
                    </a:lnTo>
                    <a:lnTo>
                      <a:pt x="9" y="4"/>
                    </a:lnTo>
                    <a:lnTo>
                      <a:pt x="14" y="4"/>
                    </a:lnTo>
                    <a:lnTo>
                      <a:pt x="14" y="0"/>
                    </a:lnTo>
                    <a:lnTo>
                      <a:pt x="7"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2" name="Freeform 2418"/>
              <p:cNvSpPr>
                <a:spLocks/>
              </p:cNvSpPr>
              <p:nvPr/>
            </p:nvSpPr>
            <p:spPr bwMode="auto">
              <a:xfrm>
                <a:off x="9578" y="6285"/>
                <a:ext cx="12" cy="7"/>
              </a:xfrm>
              <a:custGeom>
                <a:avLst/>
                <a:gdLst/>
                <a:ahLst/>
                <a:cxnLst>
                  <a:cxn ang="0">
                    <a:pos x="7" y="0"/>
                  </a:cxn>
                  <a:cxn ang="0">
                    <a:pos x="4" y="2"/>
                  </a:cxn>
                  <a:cxn ang="0">
                    <a:pos x="0" y="2"/>
                  </a:cxn>
                  <a:cxn ang="0">
                    <a:pos x="0" y="7"/>
                  </a:cxn>
                  <a:cxn ang="0">
                    <a:pos x="7" y="7"/>
                  </a:cxn>
                  <a:cxn ang="0">
                    <a:pos x="7" y="4"/>
                  </a:cxn>
                  <a:cxn ang="0">
                    <a:pos x="11" y="4"/>
                  </a:cxn>
                  <a:cxn ang="0">
                    <a:pos x="11" y="0"/>
                  </a:cxn>
                  <a:cxn ang="0">
                    <a:pos x="7" y="0"/>
                  </a:cxn>
                </a:cxnLst>
                <a:rect l="0" t="0" r="r" b="b"/>
                <a:pathLst>
                  <a:path w="12" h="7">
                    <a:moveTo>
                      <a:pt x="7" y="0"/>
                    </a:moveTo>
                    <a:lnTo>
                      <a:pt x="4" y="2"/>
                    </a:lnTo>
                    <a:lnTo>
                      <a:pt x="0" y="2"/>
                    </a:lnTo>
                    <a:lnTo>
                      <a:pt x="0" y="7"/>
                    </a:lnTo>
                    <a:lnTo>
                      <a:pt x="7" y="7"/>
                    </a:lnTo>
                    <a:lnTo>
                      <a:pt x="7" y="4"/>
                    </a:lnTo>
                    <a:lnTo>
                      <a:pt x="11" y="4"/>
                    </a:lnTo>
                    <a:lnTo>
                      <a:pt x="11" y="0"/>
                    </a:lnTo>
                    <a:lnTo>
                      <a:pt x="7"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3" name="Freeform 2419"/>
              <p:cNvSpPr>
                <a:spLocks/>
              </p:cNvSpPr>
              <p:nvPr/>
            </p:nvSpPr>
            <p:spPr bwMode="auto">
              <a:xfrm>
                <a:off x="9578" y="6285"/>
                <a:ext cx="12" cy="7"/>
              </a:xfrm>
              <a:custGeom>
                <a:avLst/>
                <a:gdLst/>
                <a:ahLst/>
                <a:cxnLst>
                  <a:cxn ang="0">
                    <a:pos x="7" y="0"/>
                  </a:cxn>
                  <a:cxn ang="0">
                    <a:pos x="4" y="2"/>
                  </a:cxn>
                  <a:cxn ang="0">
                    <a:pos x="0" y="2"/>
                  </a:cxn>
                  <a:cxn ang="0">
                    <a:pos x="2" y="7"/>
                  </a:cxn>
                  <a:cxn ang="0">
                    <a:pos x="7" y="7"/>
                  </a:cxn>
                  <a:cxn ang="0">
                    <a:pos x="7" y="4"/>
                  </a:cxn>
                  <a:cxn ang="0">
                    <a:pos x="11" y="4"/>
                  </a:cxn>
                  <a:cxn ang="0">
                    <a:pos x="11" y="0"/>
                  </a:cxn>
                  <a:cxn ang="0">
                    <a:pos x="7" y="0"/>
                  </a:cxn>
                </a:cxnLst>
                <a:rect l="0" t="0" r="r" b="b"/>
                <a:pathLst>
                  <a:path w="12" h="7">
                    <a:moveTo>
                      <a:pt x="7" y="0"/>
                    </a:moveTo>
                    <a:lnTo>
                      <a:pt x="4" y="2"/>
                    </a:lnTo>
                    <a:lnTo>
                      <a:pt x="0" y="2"/>
                    </a:lnTo>
                    <a:lnTo>
                      <a:pt x="2" y="7"/>
                    </a:lnTo>
                    <a:lnTo>
                      <a:pt x="7" y="7"/>
                    </a:lnTo>
                    <a:lnTo>
                      <a:pt x="7" y="4"/>
                    </a:lnTo>
                    <a:lnTo>
                      <a:pt x="11" y="4"/>
                    </a:lnTo>
                    <a:lnTo>
                      <a:pt x="11" y="0"/>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4" name="Freeform 2420"/>
              <p:cNvSpPr>
                <a:spLocks/>
              </p:cNvSpPr>
              <p:nvPr/>
            </p:nvSpPr>
            <p:spPr bwMode="auto">
              <a:xfrm>
                <a:off x="9580" y="6285"/>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5" name="Freeform 2421"/>
              <p:cNvSpPr>
                <a:spLocks/>
              </p:cNvSpPr>
              <p:nvPr/>
            </p:nvSpPr>
            <p:spPr bwMode="auto">
              <a:xfrm>
                <a:off x="9568" y="6211"/>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6" name="Freeform 2422"/>
              <p:cNvSpPr>
                <a:spLocks/>
              </p:cNvSpPr>
              <p:nvPr/>
            </p:nvSpPr>
            <p:spPr bwMode="auto">
              <a:xfrm>
                <a:off x="9568" y="6211"/>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7" name="Freeform 2423"/>
              <p:cNvSpPr>
                <a:spLocks/>
              </p:cNvSpPr>
              <p:nvPr/>
            </p:nvSpPr>
            <p:spPr bwMode="auto">
              <a:xfrm>
                <a:off x="9568" y="6211"/>
                <a:ext cx="15" cy="0"/>
              </a:xfrm>
              <a:custGeom>
                <a:avLst/>
                <a:gdLst/>
                <a:ahLst/>
                <a:cxnLst>
                  <a:cxn ang="0">
                    <a:pos x="0" y="0"/>
                  </a:cxn>
                  <a:cxn ang="0">
                    <a:pos x="14" y="0"/>
                  </a:cxn>
                </a:cxnLst>
                <a:rect l="0" t="0" r="r" b="b"/>
                <a:pathLst>
                  <a:path w="15">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8" name="Freeform 2424"/>
              <p:cNvSpPr>
                <a:spLocks/>
              </p:cNvSpPr>
              <p:nvPr/>
            </p:nvSpPr>
            <p:spPr bwMode="auto">
              <a:xfrm>
                <a:off x="9571" y="6211"/>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9" name="Freeform 2425"/>
              <p:cNvSpPr>
                <a:spLocks/>
              </p:cNvSpPr>
              <p:nvPr/>
            </p:nvSpPr>
            <p:spPr bwMode="auto">
              <a:xfrm>
                <a:off x="9571" y="6211"/>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0" name="Freeform 2426"/>
              <p:cNvSpPr>
                <a:spLocks/>
              </p:cNvSpPr>
              <p:nvPr/>
            </p:nvSpPr>
            <p:spPr bwMode="auto">
              <a:xfrm>
                <a:off x="9573" y="6211"/>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1" name="Freeform 2427"/>
              <p:cNvSpPr>
                <a:spLocks/>
              </p:cNvSpPr>
              <p:nvPr/>
            </p:nvSpPr>
            <p:spPr bwMode="auto">
              <a:xfrm>
                <a:off x="9573" y="6211"/>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2" name="Freeform 2428"/>
              <p:cNvSpPr>
                <a:spLocks/>
              </p:cNvSpPr>
              <p:nvPr/>
            </p:nvSpPr>
            <p:spPr bwMode="auto">
              <a:xfrm>
                <a:off x="9573" y="6211"/>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3" name="Freeform 2429"/>
              <p:cNvSpPr>
                <a:spLocks/>
              </p:cNvSpPr>
              <p:nvPr/>
            </p:nvSpPr>
            <p:spPr bwMode="auto">
              <a:xfrm>
                <a:off x="9576" y="621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4" name="Freeform 2430"/>
              <p:cNvSpPr>
                <a:spLocks/>
              </p:cNvSpPr>
              <p:nvPr/>
            </p:nvSpPr>
            <p:spPr bwMode="auto">
              <a:xfrm>
                <a:off x="9576" y="621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5" name="Freeform 2431"/>
              <p:cNvSpPr>
                <a:spLocks/>
              </p:cNvSpPr>
              <p:nvPr/>
            </p:nvSpPr>
            <p:spPr bwMode="auto">
              <a:xfrm>
                <a:off x="9578" y="621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6" name="Freeform 2432"/>
              <p:cNvSpPr>
                <a:spLocks/>
              </p:cNvSpPr>
              <p:nvPr/>
            </p:nvSpPr>
            <p:spPr bwMode="auto">
              <a:xfrm>
                <a:off x="9578" y="621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7" name="Freeform 2433"/>
              <p:cNvSpPr>
                <a:spLocks/>
              </p:cNvSpPr>
              <p:nvPr/>
            </p:nvSpPr>
            <p:spPr bwMode="auto">
              <a:xfrm>
                <a:off x="9578" y="6216"/>
                <a:ext cx="12" cy="67"/>
              </a:xfrm>
              <a:custGeom>
                <a:avLst/>
                <a:gdLst/>
                <a:ahLst/>
                <a:cxnLst>
                  <a:cxn ang="0">
                    <a:pos x="7" y="50"/>
                  </a:cxn>
                  <a:cxn ang="0">
                    <a:pos x="7" y="67"/>
                  </a:cxn>
                  <a:cxn ang="0">
                    <a:pos x="11" y="64"/>
                  </a:cxn>
                  <a:cxn ang="0">
                    <a:pos x="11" y="47"/>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1" y="64"/>
                    </a:lnTo>
                    <a:lnTo>
                      <a:pt x="11" y="47"/>
                    </a:lnTo>
                    <a:lnTo>
                      <a:pt x="9" y="33"/>
                    </a:lnTo>
                    <a:lnTo>
                      <a:pt x="9" y="16"/>
                    </a:lnTo>
                    <a:lnTo>
                      <a:pt x="7" y="0"/>
                    </a:lnTo>
                    <a:lnTo>
                      <a:pt x="0" y="0"/>
                    </a:lnTo>
                    <a:lnTo>
                      <a:pt x="4" y="16"/>
                    </a:lnTo>
                    <a:lnTo>
                      <a:pt x="4" y="33"/>
                    </a:lnTo>
                    <a:lnTo>
                      <a:pt x="7" y="5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8" name="Freeform 2434"/>
              <p:cNvSpPr>
                <a:spLocks/>
              </p:cNvSpPr>
              <p:nvPr/>
            </p:nvSpPr>
            <p:spPr bwMode="auto">
              <a:xfrm>
                <a:off x="9578" y="6216"/>
                <a:ext cx="10" cy="67"/>
              </a:xfrm>
              <a:custGeom>
                <a:avLst/>
                <a:gdLst/>
                <a:ahLst/>
                <a:cxnLst>
                  <a:cxn ang="0">
                    <a:pos x="9" y="67"/>
                  </a:cxn>
                  <a:cxn ang="0">
                    <a:pos x="9" y="33"/>
                  </a:cxn>
                  <a:cxn ang="0">
                    <a:pos x="4" y="0"/>
                  </a:cxn>
                  <a:cxn ang="0">
                    <a:pos x="0" y="0"/>
                  </a:cxn>
                  <a:cxn ang="0">
                    <a:pos x="4" y="33"/>
                  </a:cxn>
                  <a:cxn ang="0">
                    <a:pos x="4" y="50"/>
                  </a:cxn>
                  <a:cxn ang="0">
                    <a:pos x="7" y="67"/>
                  </a:cxn>
                  <a:cxn ang="0">
                    <a:pos x="9" y="67"/>
                  </a:cxn>
                </a:cxnLst>
                <a:rect l="0" t="0" r="r" b="b"/>
                <a:pathLst>
                  <a:path w="10" h="67">
                    <a:moveTo>
                      <a:pt x="9" y="67"/>
                    </a:moveTo>
                    <a:lnTo>
                      <a:pt x="9" y="33"/>
                    </a:lnTo>
                    <a:lnTo>
                      <a:pt x="4" y="0"/>
                    </a:lnTo>
                    <a:lnTo>
                      <a:pt x="0" y="0"/>
                    </a:lnTo>
                    <a:lnTo>
                      <a:pt x="4" y="33"/>
                    </a:lnTo>
                    <a:lnTo>
                      <a:pt x="4" y="50"/>
                    </a:lnTo>
                    <a:lnTo>
                      <a:pt x="7" y="67"/>
                    </a:lnTo>
                    <a:lnTo>
                      <a:pt x="9" y="6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9" name="Freeform 2435"/>
              <p:cNvSpPr>
                <a:spLocks/>
              </p:cNvSpPr>
              <p:nvPr/>
            </p:nvSpPr>
            <p:spPr bwMode="auto">
              <a:xfrm>
                <a:off x="9578" y="621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0" name="Freeform 2436"/>
              <p:cNvSpPr>
                <a:spLocks/>
              </p:cNvSpPr>
              <p:nvPr/>
            </p:nvSpPr>
            <p:spPr bwMode="auto">
              <a:xfrm>
                <a:off x="9576" y="6216"/>
                <a:ext cx="12" cy="67"/>
              </a:xfrm>
              <a:custGeom>
                <a:avLst/>
                <a:gdLst/>
                <a:ahLst/>
                <a:cxnLst>
                  <a:cxn ang="0">
                    <a:pos x="7" y="50"/>
                  </a:cxn>
                  <a:cxn ang="0">
                    <a:pos x="7" y="67"/>
                  </a:cxn>
                  <a:cxn ang="0">
                    <a:pos x="11" y="64"/>
                  </a:cxn>
                  <a:cxn ang="0">
                    <a:pos x="11" y="47"/>
                  </a:cxn>
                  <a:cxn ang="0">
                    <a:pos x="9" y="33"/>
                  </a:cxn>
                  <a:cxn ang="0">
                    <a:pos x="4" y="0"/>
                  </a:cxn>
                  <a:cxn ang="0">
                    <a:pos x="0" y="0"/>
                  </a:cxn>
                  <a:cxn ang="0">
                    <a:pos x="7" y="50"/>
                  </a:cxn>
                </a:cxnLst>
                <a:rect l="0" t="0" r="r" b="b"/>
                <a:pathLst>
                  <a:path w="12" h="67">
                    <a:moveTo>
                      <a:pt x="7" y="50"/>
                    </a:moveTo>
                    <a:lnTo>
                      <a:pt x="7" y="67"/>
                    </a:lnTo>
                    <a:lnTo>
                      <a:pt x="11" y="64"/>
                    </a:lnTo>
                    <a:lnTo>
                      <a:pt x="11" y="47"/>
                    </a:lnTo>
                    <a:lnTo>
                      <a:pt x="9" y="33"/>
                    </a:lnTo>
                    <a:lnTo>
                      <a:pt x="4" y="0"/>
                    </a:lnTo>
                    <a:lnTo>
                      <a:pt x="0" y="0"/>
                    </a:lnTo>
                    <a:lnTo>
                      <a:pt x="7" y="5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1" name="Freeform 2437"/>
              <p:cNvSpPr>
                <a:spLocks/>
              </p:cNvSpPr>
              <p:nvPr/>
            </p:nvSpPr>
            <p:spPr bwMode="auto">
              <a:xfrm>
                <a:off x="9576" y="6216"/>
                <a:ext cx="9" cy="67"/>
              </a:xfrm>
              <a:custGeom>
                <a:avLst/>
                <a:gdLst/>
                <a:ahLst/>
                <a:cxnLst>
                  <a:cxn ang="0">
                    <a:pos x="4" y="0"/>
                  </a:cxn>
                  <a:cxn ang="0">
                    <a:pos x="0" y="0"/>
                  </a:cxn>
                  <a:cxn ang="0">
                    <a:pos x="4" y="33"/>
                  </a:cxn>
                  <a:cxn ang="0">
                    <a:pos x="4" y="67"/>
                  </a:cxn>
                  <a:cxn ang="0">
                    <a:pos x="9" y="64"/>
                  </a:cxn>
                  <a:cxn ang="0">
                    <a:pos x="9" y="33"/>
                  </a:cxn>
                  <a:cxn ang="0">
                    <a:pos x="4" y="0"/>
                  </a:cxn>
                </a:cxnLst>
                <a:rect l="0" t="0" r="r" b="b"/>
                <a:pathLst>
                  <a:path w="9" h="67">
                    <a:moveTo>
                      <a:pt x="4" y="0"/>
                    </a:moveTo>
                    <a:lnTo>
                      <a:pt x="0" y="0"/>
                    </a:lnTo>
                    <a:lnTo>
                      <a:pt x="4" y="33"/>
                    </a:lnTo>
                    <a:lnTo>
                      <a:pt x="4" y="67"/>
                    </a:lnTo>
                    <a:lnTo>
                      <a:pt x="9" y="64"/>
                    </a:lnTo>
                    <a:lnTo>
                      <a:pt x="9" y="33"/>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2" name="Freeform 2438"/>
              <p:cNvSpPr>
                <a:spLocks/>
              </p:cNvSpPr>
              <p:nvPr/>
            </p:nvSpPr>
            <p:spPr bwMode="auto">
              <a:xfrm>
                <a:off x="9573" y="6216"/>
                <a:ext cx="12" cy="67"/>
              </a:xfrm>
              <a:custGeom>
                <a:avLst/>
                <a:gdLst/>
                <a:ahLst/>
                <a:cxnLst>
                  <a:cxn ang="0">
                    <a:pos x="7" y="50"/>
                  </a:cxn>
                  <a:cxn ang="0">
                    <a:pos x="7" y="67"/>
                  </a:cxn>
                  <a:cxn ang="0">
                    <a:pos x="11" y="64"/>
                  </a:cxn>
                  <a:cxn ang="0">
                    <a:pos x="11" y="47"/>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1" y="64"/>
                    </a:lnTo>
                    <a:lnTo>
                      <a:pt x="11" y="47"/>
                    </a:lnTo>
                    <a:lnTo>
                      <a:pt x="9" y="33"/>
                    </a:lnTo>
                    <a:lnTo>
                      <a:pt x="9" y="16"/>
                    </a:lnTo>
                    <a:lnTo>
                      <a:pt x="7" y="0"/>
                    </a:lnTo>
                    <a:lnTo>
                      <a:pt x="0" y="0"/>
                    </a:lnTo>
                    <a:lnTo>
                      <a:pt x="4" y="16"/>
                    </a:lnTo>
                    <a:lnTo>
                      <a:pt x="4" y="33"/>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3" name="Freeform 2439"/>
              <p:cNvSpPr>
                <a:spLocks/>
              </p:cNvSpPr>
              <p:nvPr/>
            </p:nvSpPr>
            <p:spPr bwMode="auto">
              <a:xfrm>
                <a:off x="9573" y="6216"/>
                <a:ext cx="12" cy="67"/>
              </a:xfrm>
              <a:custGeom>
                <a:avLst/>
                <a:gdLst/>
                <a:ahLst/>
                <a:cxnLst>
                  <a:cxn ang="0">
                    <a:pos x="9" y="47"/>
                  </a:cxn>
                  <a:cxn ang="0">
                    <a:pos x="9" y="33"/>
                  </a:cxn>
                  <a:cxn ang="0">
                    <a:pos x="4" y="0"/>
                  </a:cxn>
                  <a:cxn ang="0">
                    <a:pos x="0" y="0"/>
                  </a:cxn>
                  <a:cxn ang="0">
                    <a:pos x="4" y="33"/>
                  </a:cxn>
                  <a:cxn ang="0">
                    <a:pos x="4" y="50"/>
                  </a:cxn>
                  <a:cxn ang="0">
                    <a:pos x="7" y="67"/>
                  </a:cxn>
                  <a:cxn ang="0">
                    <a:pos x="11" y="64"/>
                  </a:cxn>
                  <a:cxn ang="0">
                    <a:pos x="9" y="47"/>
                  </a:cxn>
                </a:cxnLst>
                <a:rect l="0" t="0" r="r" b="b"/>
                <a:pathLst>
                  <a:path w="12" h="67">
                    <a:moveTo>
                      <a:pt x="9" y="47"/>
                    </a:moveTo>
                    <a:lnTo>
                      <a:pt x="9" y="33"/>
                    </a:lnTo>
                    <a:lnTo>
                      <a:pt x="4" y="0"/>
                    </a:lnTo>
                    <a:lnTo>
                      <a:pt x="0" y="0"/>
                    </a:lnTo>
                    <a:lnTo>
                      <a:pt x="4" y="33"/>
                    </a:lnTo>
                    <a:lnTo>
                      <a:pt x="4" y="50"/>
                    </a:lnTo>
                    <a:lnTo>
                      <a:pt x="7" y="67"/>
                    </a:lnTo>
                    <a:lnTo>
                      <a:pt x="11" y="64"/>
                    </a:lnTo>
                    <a:lnTo>
                      <a:pt x="9" y="47"/>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4" name="Freeform 2440"/>
              <p:cNvSpPr>
                <a:spLocks/>
              </p:cNvSpPr>
              <p:nvPr/>
            </p:nvSpPr>
            <p:spPr bwMode="auto">
              <a:xfrm>
                <a:off x="9573" y="621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5" name="Freeform 2441"/>
              <p:cNvSpPr>
                <a:spLocks/>
              </p:cNvSpPr>
              <p:nvPr/>
            </p:nvSpPr>
            <p:spPr bwMode="auto">
              <a:xfrm>
                <a:off x="9571" y="6216"/>
                <a:ext cx="12" cy="67"/>
              </a:xfrm>
              <a:custGeom>
                <a:avLst/>
                <a:gdLst/>
                <a:ahLst/>
                <a:cxnLst>
                  <a:cxn ang="0">
                    <a:pos x="7" y="50"/>
                  </a:cxn>
                  <a:cxn ang="0">
                    <a:pos x="7" y="67"/>
                  </a:cxn>
                  <a:cxn ang="0">
                    <a:pos x="12" y="64"/>
                  </a:cxn>
                  <a:cxn ang="0">
                    <a:pos x="12" y="47"/>
                  </a:cxn>
                  <a:cxn ang="0">
                    <a:pos x="9" y="33"/>
                  </a:cxn>
                  <a:cxn ang="0">
                    <a:pos x="4" y="0"/>
                  </a:cxn>
                  <a:cxn ang="0">
                    <a:pos x="0" y="0"/>
                  </a:cxn>
                  <a:cxn ang="0">
                    <a:pos x="7" y="50"/>
                  </a:cxn>
                </a:cxnLst>
                <a:rect l="0" t="0" r="r" b="b"/>
                <a:pathLst>
                  <a:path w="12" h="67">
                    <a:moveTo>
                      <a:pt x="7" y="50"/>
                    </a:moveTo>
                    <a:lnTo>
                      <a:pt x="7" y="67"/>
                    </a:lnTo>
                    <a:lnTo>
                      <a:pt x="12" y="64"/>
                    </a:lnTo>
                    <a:lnTo>
                      <a:pt x="12" y="47"/>
                    </a:lnTo>
                    <a:lnTo>
                      <a:pt x="9" y="33"/>
                    </a:lnTo>
                    <a:lnTo>
                      <a:pt x="4" y="0"/>
                    </a:lnTo>
                    <a:lnTo>
                      <a:pt x="0" y="0"/>
                    </a:lnTo>
                    <a:lnTo>
                      <a:pt x="7" y="5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6" name="Freeform 2442"/>
              <p:cNvSpPr>
                <a:spLocks/>
              </p:cNvSpPr>
              <p:nvPr/>
            </p:nvSpPr>
            <p:spPr bwMode="auto">
              <a:xfrm>
                <a:off x="9571" y="6216"/>
                <a:ext cx="9" cy="67"/>
              </a:xfrm>
              <a:custGeom>
                <a:avLst/>
                <a:gdLst/>
                <a:ahLst/>
                <a:cxnLst>
                  <a:cxn ang="0">
                    <a:pos x="4" y="0"/>
                  </a:cxn>
                  <a:cxn ang="0">
                    <a:pos x="0" y="0"/>
                  </a:cxn>
                  <a:cxn ang="0">
                    <a:pos x="4" y="33"/>
                  </a:cxn>
                  <a:cxn ang="0">
                    <a:pos x="4" y="67"/>
                  </a:cxn>
                  <a:cxn ang="0">
                    <a:pos x="9" y="64"/>
                  </a:cxn>
                  <a:cxn ang="0">
                    <a:pos x="9" y="33"/>
                  </a:cxn>
                  <a:cxn ang="0">
                    <a:pos x="4" y="0"/>
                  </a:cxn>
                </a:cxnLst>
                <a:rect l="0" t="0" r="r" b="b"/>
                <a:pathLst>
                  <a:path w="9" h="67">
                    <a:moveTo>
                      <a:pt x="4" y="0"/>
                    </a:moveTo>
                    <a:lnTo>
                      <a:pt x="0" y="0"/>
                    </a:lnTo>
                    <a:lnTo>
                      <a:pt x="4" y="33"/>
                    </a:lnTo>
                    <a:lnTo>
                      <a:pt x="4" y="67"/>
                    </a:lnTo>
                    <a:lnTo>
                      <a:pt x="9" y="64"/>
                    </a:lnTo>
                    <a:lnTo>
                      <a:pt x="9" y="33"/>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7" name="Freeform 2443"/>
              <p:cNvSpPr>
                <a:spLocks/>
              </p:cNvSpPr>
              <p:nvPr/>
            </p:nvSpPr>
            <p:spPr bwMode="auto">
              <a:xfrm>
                <a:off x="9568" y="6216"/>
                <a:ext cx="12" cy="67"/>
              </a:xfrm>
              <a:custGeom>
                <a:avLst/>
                <a:gdLst/>
                <a:ahLst/>
                <a:cxnLst>
                  <a:cxn ang="0">
                    <a:pos x="7" y="50"/>
                  </a:cxn>
                  <a:cxn ang="0">
                    <a:pos x="7" y="67"/>
                  </a:cxn>
                  <a:cxn ang="0">
                    <a:pos x="12" y="64"/>
                  </a:cxn>
                  <a:cxn ang="0">
                    <a:pos x="12" y="47"/>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2" y="64"/>
                    </a:lnTo>
                    <a:lnTo>
                      <a:pt x="12" y="47"/>
                    </a:lnTo>
                    <a:lnTo>
                      <a:pt x="9" y="33"/>
                    </a:lnTo>
                    <a:lnTo>
                      <a:pt x="9" y="16"/>
                    </a:lnTo>
                    <a:lnTo>
                      <a:pt x="7" y="0"/>
                    </a:lnTo>
                    <a:lnTo>
                      <a:pt x="0" y="0"/>
                    </a:lnTo>
                    <a:lnTo>
                      <a:pt x="4" y="16"/>
                    </a:lnTo>
                    <a:lnTo>
                      <a:pt x="4" y="33"/>
                    </a:lnTo>
                    <a:lnTo>
                      <a:pt x="7" y="5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8" name="Freeform 2444"/>
              <p:cNvSpPr>
                <a:spLocks/>
              </p:cNvSpPr>
              <p:nvPr/>
            </p:nvSpPr>
            <p:spPr bwMode="auto">
              <a:xfrm>
                <a:off x="9568" y="6216"/>
                <a:ext cx="12" cy="67"/>
              </a:xfrm>
              <a:custGeom>
                <a:avLst/>
                <a:gdLst/>
                <a:ahLst/>
                <a:cxnLst>
                  <a:cxn ang="0">
                    <a:pos x="7" y="50"/>
                  </a:cxn>
                  <a:cxn ang="0">
                    <a:pos x="7" y="67"/>
                  </a:cxn>
                  <a:cxn ang="0">
                    <a:pos x="12" y="64"/>
                  </a:cxn>
                  <a:cxn ang="0">
                    <a:pos x="9" y="47"/>
                  </a:cxn>
                  <a:cxn ang="0">
                    <a:pos x="9" y="33"/>
                  </a:cxn>
                  <a:cxn ang="0">
                    <a:pos x="4" y="0"/>
                  </a:cxn>
                  <a:cxn ang="0">
                    <a:pos x="0" y="0"/>
                  </a:cxn>
                  <a:cxn ang="0">
                    <a:pos x="7" y="50"/>
                  </a:cxn>
                </a:cxnLst>
                <a:rect l="0" t="0" r="r" b="b"/>
                <a:pathLst>
                  <a:path w="12" h="67">
                    <a:moveTo>
                      <a:pt x="7" y="50"/>
                    </a:moveTo>
                    <a:lnTo>
                      <a:pt x="7" y="67"/>
                    </a:lnTo>
                    <a:lnTo>
                      <a:pt x="12" y="64"/>
                    </a:lnTo>
                    <a:lnTo>
                      <a:pt x="9" y="47"/>
                    </a:lnTo>
                    <a:lnTo>
                      <a:pt x="9" y="33"/>
                    </a:lnTo>
                    <a:lnTo>
                      <a:pt x="4" y="0"/>
                    </a:lnTo>
                    <a:lnTo>
                      <a:pt x="0" y="0"/>
                    </a:lnTo>
                    <a:lnTo>
                      <a:pt x="7" y="5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9" name="Freeform 2445"/>
              <p:cNvSpPr>
                <a:spLocks/>
              </p:cNvSpPr>
              <p:nvPr/>
            </p:nvSpPr>
            <p:spPr bwMode="auto">
              <a:xfrm>
                <a:off x="9578" y="6069"/>
                <a:ext cx="214" cy="235"/>
              </a:xfrm>
              <a:custGeom>
                <a:avLst/>
                <a:gdLst/>
                <a:ahLst/>
                <a:cxnLst>
                  <a:cxn ang="0">
                    <a:pos x="213" y="215"/>
                  </a:cxn>
                  <a:cxn ang="0">
                    <a:pos x="211" y="11"/>
                  </a:cxn>
                  <a:cxn ang="0">
                    <a:pos x="52" y="0"/>
                  </a:cxn>
                  <a:cxn ang="0">
                    <a:pos x="0" y="4"/>
                  </a:cxn>
                  <a:cxn ang="0">
                    <a:pos x="2" y="218"/>
                  </a:cxn>
                  <a:cxn ang="0">
                    <a:pos x="11" y="218"/>
                  </a:cxn>
                  <a:cxn ang="0">
                    <a:pos x="11" y="225"/>
                  </a:cxn>
                  <a:cxn ang="0">
                    <a:pos x="52" y="235"/>
                  </a:cxn>
                  <a:cxn ang="0">
                    <a:pos x="189" y="215"/>
                  </a:cxn>
                  <a:cxn ang="0">
                    <a:pos x="213" y="215"/>
                  </a:cxn>
                </a:cxnLst>
                <a:rect l="0" t="0" r="r" b="b"/>
                <a:pathLst>
                  <a:path w="214" h="235">
                    <a:moveTo>
                      <a:pt x="213" y="215"/>
                    </a:moveTo>
                    <a:lnTo>
                      <a:pt x="211" y="11"/>
                    </a:lnTo>
                    <a:lnTo>
                      <a:pt x="52" y="0"/>
                    </a:lnTo>
                    <a:lnTo>
                      <a:pt x="0" y="4"/>
                    </a:lnTo>
                    <a:lnTo>
                      <a:pt x="2" y="218"/>
                    </a:lnTo>
                    <a:lnTo>
                      <a:pt x="11" y="218"/>
                    </a:lnTo>
                    <a:lnTo>
                      <a:pt x="11" y="225"/>
                    </a:lnTo>
                    <a:lnTo>
                      <a:pt x="52" y="235"/>
                    </a:lnTo>
                    <a:lnTo>
                      <a:pt x="189" y="215"/>
                    </a:lnTo>
                    <a:lnTo>
                      <a:pt x="213" y="215"/>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0" name="Freeform 2446"/>
              <p:cNvSpPr>
                <a:spLocks/>
              </p:cNvSpPr>
              <p:nvPr/>
            </p:nvSpPr>
            <p:spPr bwMode="auto">
              <a:xfrm>
                <a:off x="9643" y="6024"/>
                <a:ext cx="326" cy="302"/>
              </a:xfrm>
              <a:custGeom>
                <a:avLst/>
                <a:gdLst/>
                <a:ahLst/>
                <a:cxnLst>
                  <a:cxn ang="0">
                    <a:pos x="52" y="283"/>
                  </a:cxn>
                  <a:cxn ang="0">
                    <a:pos x="64" y="292"/>
                  </a:cxn>
                  <a:cxn ang="0">
                    <a:pos x="74" y="295"/>
                  </a:cxn>
                  <a:cxn ang="0">
                    <a:pos x="86" y="297"/>
                  </a:cxn>
                  <a:cxn ang="0">
                    <a:pos x="196" y="302"/>
                  </a:cxn>
                  <a:cxn ang="0">
                    <a:pos x="242" y="285"/>
                  </a:cxn>
                  <a:cxn ang="0">
                    <a:pos x="249" y="276"/>
                  </a:cxn>
                  <a:cxn ang="0">
                    <a:pos x="244" y="266"/>
                  </a:cxn>
                  <a:cxn ang="0">
                    <a:pos x="237" y="263"/>
                  </a:cxn>
                  <a:cxn ang="0">
                    <a:pos x="254" y="240"/>
                  </a:cxn>
                  <a:cxn ang="0">
                    <a:pos x="321" y="213"/>
                  </a:cxn>
                  <a:cxn ang="0">
                    <a:pos x="323" y="182"/>
                  </a:cxn>
                  <a:cxn ang="0">
                    <a:pos x="326" y="143"/>
                  </a:cxn>
                  <a:cxn ang="0">
                    <a:pos x="323" y="108"/>
                  </a:cxn>
                  <a:cxn ang="0">
                    <a:pos x="249" y="50"/>
                  </a:cxn>
                  <a:cxn ang="0">
                    <a:pos x="244" y="38"/>
                  </a:cxn>
                  <a:cxn ang="0">
                    <a:pos x="237" y="26"/>
                  </a:cxn>
                  <a:cxn ang="0">
                    <a:pos x="223" y="14"/>
                  </a:cxn>
                  <a:cxn ang="0">
                    <a:pos x="215" y="9"/>
                  </a:cxn>
                  <a:cxn ang="0">
                    <a:pos x="203" y="7"/>
                  </a:cxn>
                  <a:cxn ang="0">
                    <a:pos x="194" y="4"/>
                  </a:cxn>
                  <a:cxn ang="0">
                    <a:pos x="180" y="0"/>
                  </a:cxn>
                  <a:cxn ang="0">
                    <a:pos x="167" y="2"/>
                  </a:cxn>
                  <a:cxn ang="0">
                    <a:pos x="153" y="4"/>
                  </a:cxn>
                  <a:cxn ang="0">
                    <a:pos x="141" y="7"/>
                  </a:cxn>
                  <a:cxn ang="0">
                    <a:pos x="127" y="9"/>
                  </a:cxn>
                  <a:cxn ang="0">
                    <a:pos x="110" y="12"/>
                  </a:cxn>
                  <a:cxn ang="0">
                    <a:pos x="93" y="14"/>
                  </a:cxn>
                  <a:cxn ang="0">
                    <a:pos x="83" y="16"/>
                  </a:cxn>
                  <a:cxn ang="0">
                    <a:pos x="67" y="19"/>
                  </a:cxn>
                  <a:cxn ang="0">
                    <a:pos x="50" y="21"/>
                  </a:cxn>
                  <a:cxn ang="0">
                    <a:pos x="40" y="23"/>
                  </a:cxn>
                  <a:cxn ang="0">
                    <a:pos x="31" y="26"/>
                  </a:cxn>
                  <a:cxn ang="0">
                    <a:pos x="19" y="28"/>
                  </a:cxn>
                  <a:cxn ang="0">
                    <a:pos x="9" y="31"/>
                  </a:cxn>
                  <a:cxn ang="0">
                    <a:pos x="2" y="76"/>
                  </a:cxn>
                  <a:cxn ang="0">
                    <a:pos x="0" y="208"/>
                  </a:cxn>
                  <a:cxn ang="0">
                    <a:pos x="14" y="240"/>
                  </a:cxn>
                  <a:cxn ang="0">
                    <a:pos x="21" y="242"/>
                  </a:cxn>
                  <a:cxn ang="0">
                    <a:pos x="31" y="244"/>
                  </a:cxn>
                  <a:cxn ang="0">
                    <a:pos x="40" y="247"/>
                  </a:cxn>
                  <a:cxn ang="0">
                    <a:pos x="55" y="249"/>
                  </a:cxn>
                  <a:cxn ang="0">
                    <a:pos x="64" y="252"/>
                  </a:cxn>
                  <a:cxn ang="0">
                    <a:pos x="76" y="276"/>
                  </a:cxn>
                </a:cxnLst>
                <a:rect l="0" t="0" r="r" b="b"/>
                <a:pathLst>
                  <a:path w="326" h="302">
                    <a:moveTo>
                      <a:pt x="60" y="280"/>
                    </a:moveTo>
                    <a:lnTo>
                      <a:pt x="52" y="283"/>
                    </a:lnTo>
                    <a:lnTo>
                      <a:pt x="55" y="288"/>
                    </a:lnTo>
                    <a:lnTo>
                      <a:pt x="64" y="292"/>
                    </a:lnTo>
                    <a:lnTo>
                      <a:pt x="69" y="292"/>
                    </a:lnTo>
                    <a:lnTo>
                      <a:pt x="74" y="295"/>
                    </a:lnTo>
                    <a:lnTo>
                      <a:pt x="79" y="295"/>
                    </a:lnTo>
                    <a:lnTo>
                      <a:pt x="86" y="297"/>
                    </a:lnTo>
                    <a:lnTo>
                      <a:pt x="136" y="297"/>
                    </a:lnTo>
                    <a:lnTo>
                      <a:pt x="196" y="302"/>
                    </a:lnTo>
                    <a:lnTo>
                      <a:pt x="232" y="290"/>
                    </a:lnTo>
                    <a:lnTo>
                      <a:pt x="242" y="285"/>
                    </a:lnTo>
                    <a:lnTo>
                      <a:pt x="247" y="280"/>
                    </a:lnTo>
                    <a:lnTo>
                      <a:pt x="249" y="276"/>
                    </a:lnTo>
                    <a:lnTo>
                      <a:pt x="247" y="271"/>
                    </a:lnTo>
                    <a:lnTo>
                      <a:pt x="244" y="266"/>
                    </a:lnTo>
                    <a:lnTo>
                      <a:pt x="240" y="263"/>
                    </a:lnTo>
                    <a:lnTo>
                      <a:pt x="237" y="263"/>
                    </a:lnTo>
                    <a:lnTo>
                      <a:pt x="218" y="254"/>
                    </a:lnTo>
                    <a:lnTo>
                      <a:pt x="254" y="240"/>
                    </a:lnTo>
                    <a:lnTo>
                      <a:pt x="319" y="228"/>
                    </a:lnTo>
                    <a:lnTo>
                      <a:pt x="321" y="213"/>
                    </a:lnTo>
                    <a:lnTo>
                      <a:pt x="321" y="199"/>
                    </a:lnTo>
                    <a:lnTo>
                      <a:pt x="323" y="182"/>
                    </a:lnTo>
                    <a:lnTo>
                      <a:pt x="323" y="163"/>
                    </a:lnTo>
                    <a:lnTo>
                      <a:pt x="326" y="143"/>
                    </a:lnTo>
                    <a:lnTo>
                      <a:pt x="323" y="127"/>
                    </a:lnTo>
                    <a:lnTo>
                      <a:pt x="323" y="108"/>
                    </a:lnTo>
                    <a:lnTo>
                      <a:pt x="321" y="91"/>
                    </a:lnTo>
                    <a:lnTo>
                      <a:pt x="249" y="50"/>
                    </a:lnTo>
                    <a:lnTo>
                      <a:pt x="247" y="43"/>
                    </a:lnTo>
                    <a:lnTo>
                      <a:pt x="244" y="38"/>
                    </a:lnTo>
                    <a:lnTo>
                      <a:pt x="240" y="31"/>
                    </a:lnTo>
                    <a:lnTo>
                      <a:pt x="237" y="26"/>
                    </a:lnTo>
                    <a:lnTo>
                      <a:pt x="227" y="16"/>
                    </a:lnTo>
                    <a:lnTo>
                      <a:pt x="223" y="14"/>
                    </a:lnTo>
                    <a:lnTo>
                      <a:pt x="218" y="12"/>
                    </a:lnTo>
                    <a:lnTo>
                      <a:pt x="215" y="9"/>
                    </a:lnTo>
                    <a:lnTo>
                      <a:pt x="211" y="9"/>
                    </a:lnTo>
                    <a:lnTo>
                      <a:pt x="203" y="7"/>
                    </a:lnTo>
                    <a:lnTo>
                      <a:pt x="199" y="4"/>
                    </a:lnTo>
                    <a:lnTo>
                      <a:pt x="194" y="4"/>
                    </a:lnTo>
                    <a:lnTo>
                      <a:pt x="187" y="2"/>
                    </a:lnTo>
                    <a:lnTo>
                      <a:pt x="180" y="0"/>
                    </a:lnTo>
                    <a:lnTo>
                      <a:pt x="172" y="0"/>
                    </a:lnTo>
                    <a:lnTo>
                      <a:pt x="167" y="2"/>
                    </a:lnTo>
                    <a:lnTo>
                      <a:pt x="158" y="2"/>
                    </a:lnTo>
                    <a:lnTo>
                      <a:pt x="153" y="4"/>
                    </a:lnTo>
                    <a:lnTo>
                      <a:pt x="146" y="4"/>
                    </a:lnTo>
                    <a:lnTo>
                      <a:pt x="141" y="7"/>
                    </a:lnTo>
                    <a:lnTo>
                      <a:pt x="131" y="7"/>
                    </a:lnTo>
                    <a:lnTo>
                      <a:pt x="127" y="9"/>
                    </a:lnTo>
                    <a:lnTo>
                      <a:pt x="115" y="9"/>
                    </a:lnTo>
                    <a:lnTo>
                      <a:pt x="110" y="12"/>
                    </a:lnTo>
                    <a:lnTo>
                      <a:pt x="98" y="12"/>
                    </a:lnTo>
                    <a:lnTo>
                      <a:pt x="93" y="14"/>
                    </a:lnTo>
                    <a:lnTo>
                      <a:pt x="88" y="14"/>
                    </a:lnTo>
                    <a:lnTo>
                      <a:pt x="83" y="16"/>
                    </a:lnTo>
                    <a:lnTo>
                      <a:pt x="71" y="16"/>
                    </a:lnTo>
                    <a:lnTo>
                      <a:pt x="67" y="19"/>
                    </a:lnTo>
                    <a:lnTo>
                      <a:pt x="57" y="19"/>
                    </a:lnTo>
                    <a:lnTo>
                      <a:pt x="50" y="21"/>
                    </a:lnTo>
                    <a:lnTo>
                      <a:pt x="45" y="21"/>
                    </a:lnTo>
                    <a:lnTo>
                      <a:pt x="40" y="23"/>
                    </a:lnTo>
                    <a:lnTo>
                      <a:pt x="35" y="23"/>
                    </a:lnTo>
                    <a:lnTo>
                      <a:pt x="31" y="26"/>
                    </a:lnTo>
                    <a:lnTo>
                      <a:pt x="23" y="26"/>
                    </a:lnTo>
                    <a:lnTo>
                      <a:pt x="19" y="28"/>
                    </a:lnTo>
                    <a:lnTo>
                      <a:pt x="14" y="28"/>
                    </a:lnTo>
                    <a:lnTo>
                      <a:pt x="9" y="31"/>
                    </a:lnTo>
                    <a:lnTo>
                      <a:pt x="4" y="52"/>
                    </a:lnTo>
                    <a:lnTo>
                      <a:pt x="2" y="76"/>
                    </a:lnTo>
                    <a:lnTo>
                      <a:pt x="0" y="98"/>
                    </a:lnTo>
                    <a:lnTo>
                      <a:pt x="0" y="208"/>
                    </a:lnTo>
                    <a:lnTo>
                      <a:pt x="4" y="235"/>
                    </a:lnTo>
                    <a:lnTo>
                      <a:pt x="14" y="240"/>
                    </a:lnTo>
                    <a:lnTo>
                      <a:pt x="19" y="240"/>
                    </a:lnTo>
                    <a:lnTo>
                      <a:pt x="21" y="242"/>
                    </a:lnTo>
                    <a:lnTo>
                      <a:pt x="26" y="244"/>
                    </a:lnTo>
                    <a:lnTo>
                      <a:pt x="31" y="244"/>
                    </a:lnTo>
                    <a:lnTo>
                      <a:pt x="33" y="247"/>
                    </a:lnTo>
                    <a:lnTo>
                      <a:pt x="40" y="247"/>
                    </a:lnTo>
                    <a:lnTo>
                      <a:pt x="45" y="249"/>
                    </a:lnTo>
                    <a:lnTo>
                      <a:pt x="55" y="249"/>
                    </a:lnTo>
                    <a:lnTo>
                      <a:pt x="57" y="252"/>
                    </a:lnTo>
                    <a:lnTo>
                      <a:pt x="64" y="252"/>
                    </a:lnTo>
                    <a:lnTo>
                      <a:pt x="86" y="266"/>
                    </a:lnTo>
                    <a:lnTo>
                      <a:pt x="76" y="276"/>
                    </a:lnTo>
                    <a:lnTo>
                      <a:pt x="60" y="2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1" name="Freeform 2447"/>
              <p:cNvSpPr>
                <a:spLocks/>
              </p:cNvSpPr>
              <p:nvPr/>
            </p:nvSpPr>
            <p:spPr bwMode="auto">
              <a:xfrm>
                <a:off x="9842" y="6028"/>
                <a:ext cx="2" cy="231"/>
              </a:xfrm>
              <a:custGeom>
                <a:avLst/>
                <a:gdLst/>
                <a:ahLst/>
                <a:cxnLst>
                  <a:cxn ang="0">
                    <a:pos x="0" y="0"/>
                  </a:cxn>
                  <a:cxn ang="0">
                    <a:pos x="0" y="230"/>
                  </a:cxn>
                  <a:cxn ang="0">
                    <a:pos x="2" y="230"/>
                  </a:cxn>
                  <a:cxn ang="0">
                    <a:pos x="2" y="2"/>
                  </a:cxn>
                  <a:cxn ang="0">
                    <a:pos x="0" y="0"/>
                  </a:cxn>
                </a:cxnLst>
                <a:rect l="0" t="0" r="r" b="b"/>
                <a:pathLst>
                  <a:path w="2" h="231">
                    <a:moveTo>
                      <a:pt x="0" y="0"/>
                    </a:moveTo>
                    <a:lnTo>
                      <a:pt x="0" y="230"/>
                    </a:lnTo>
                    <a:lnTo>
                      <a:pt x="2" y="230"/>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2" name="Freeform 2448"/>
              <p:cNvSpPr>
                <a:spLocks/>
              </p:cNvSpPr>
              <p:nvPr/>
            </p:nvSpPr>
            <p:spPr bwMode="auto">
              <a:xfrm>
                <a:off x="9840" y="6028"/>
                <a:ext cx="4" cy="231"/>
              </a:xfrm>
              <a:custGeom>
                <a:avLst/>
                <a:gdLst/>
                <a:ahLst/>
                <a:cxnLst>
                  <a:cxn ang="0">
                    <a:pos x="2" y="36"/>
                  </a:cxn>
                  <a:cxn ang="0">
                    <a:pos x="0" y="115"/>
                  </a:cxn>
                  <a:cxn ang="0">
                    <a:pos x="0" y="194"/>
                  </a:cxn>
                  <a:cxn ang="0">
                    <a:pos x="2" y="230"/>
                  </a:cxn>
                  <a:cxn ang="0">
                    <a:pos x="4" y="230"/>
                  </a:cxn>
                  <a:cxn ang="0">
                    <a:pos x="2" y="177"/>
                  </a:cxn>
                  <a:cxn ang="0">
                    <a:pos x="2" y="72"/>
                  </a:cxn>
                  <a:cxn ang="0">
                    <a:pos x="4" y="2"/>
                  </a:cxn>
                  <a:cxn ang="0">
                    <a:pos x="2" y="0"/>
                  </a:cxn>
                  <a:cxn ang="0">
                    <a:pos x="2" y="36"/>
                  </a:cxn>
                </a:cxnLst>
                <a:rect l="0" t="0" r="r" b="b"/>
                <a:pathLst>
                  <a:path w="4" h="231">
                    <a:moveTo>
                      <a:pt x="2" y="36"/>
                    </a:moveTo>
                    <a:lnTo>
                      <a:pt x="0" y="115"/>
                    </a:lnTo>
                    <a:lnTo>
                      <a:pt x="0" y="194"/>
                    </a:lnTo>
                    <a:lnTo>
                      <a:pt x="2" y="230"/>
                    </a:lnTo>
                    <a:lnTo>
                      <a:pt x="4" y="230"/>
                    </a:lnTo>
                    <a:lnTo>
                      <a:pt x="2" y="177"/>
                    </a:lnTo>
                    <a:lnTo>
                      <a:pt x="2" y="72"/>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3" name="Freeform 2449"/>
              <p:cNvSpPr>
                <a:spLocks/>
              </p:cNvSpPr>
              <p:nvPr/>
            </p:nvSpPr>
            <p:spPr bwMode="auto">
              <a:xfrm>
                <a:off x="9841" y="6028"/>
                <a:ext cx="0" cy="231"/>
              </a:xfrm>
              <a:custGeom>
                <a:avLst/>
                <a:gdLst/>
                <a:ahLst/>
                <a:cxnLst>
                  <a:cxn ang="0">
                    <a:pos x="0" y="0"/>
                  </a:cxn>
                  <a:cxn ang="0">
                    <a:pos x="0" y="230"/>
                  </a:cxn>
                </a:cxnLst>
                <a:rect l="0" t="0" r="r" b="b"/>
                <a:pathLst>
                  <a:path h="231">
                    <a:moveTo>
                      <a:pt x="0" y="0"/>
                    </a:moveTo>
                    <a:lnTo>
                      <a:pt x="0" y="230"/>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4" name="Freeform 2450"/>
              <p:cNvSpPr>
                <a:spLocks/>
              </p:cNvSpPr>
              <p:nvPr/>
            </p:nvSpPr>
            <p:spPr bwMode="auto">
              <a:xfrm>
                <a:off x="9837" y="6028"/>
                <a:ext cx="5" cy="231"/>
              </a:xfrm>
              <a:custGeom>
                <a:avLst/>
                <a:gdLst/>
                <a:ahLst/>
                <a:cxnLst>
                  <a:cxn ang="0">
                    <a:pos x="2" y="0"/>
                  </a:cxn>
                  <a:cxn ang="0">
                    <a:pos x="0" y="36"/>
                  </a:cxn>
                  <a:cxn ang="0">
                    <a:pos x="0" y="230"/>
                  </a:cxn>
                  <a:cxn ang="0">
                    <a:pos x="4" y="230"/>
                  </a:cxn>
                  <a:cxn ang="0">
                    <a:pos x="2" y="177"/>
                  </a:cxn>
                  <a:cxn ang="0">
                    <a:pos x="2" y="127"/>
                  </a:cxn>
                  <a:cxn ang="0">
                    <a:pos x="4" y="72"/>
                  </a:cxn>
                  <a:cxn ang="0">
                    <a:pos x="4" y="0"/>
                  </a:cxn>
                  <a:cxn ang="0">
                    <a:pos x="2" y="0"/>
                  </a:cxn>
                </a:cxnLst>
                <a:rect l="0" t="0" r="r" b="b"/>
                <a:pathLst>
                  <a:path w="5" h="231">
                    <a:moveTo>
                      <a:pt x="2" y="0"/>
                    </a:moveTo>
                    <a:lnTo>
                      <a:pt x="0" y="36"/>
                    </a:lnTo>
                    <a:lnTo>
                      <a:pt x="0" y="230"/>
                    </a:lnTo>
                    <a:lnTo>
                      <a:pt x="4" y="230"/>
                    </a:lnTo>
                    <a:lnTo>
                      <a:pt x="2" y="177"/>
                    </a:lnTo>
                    <a:lnTo>
                      <a:pt x="2" y="127"/>
                    </a:lnTo>
                    <a:lnTo>
                      <a:pt x="4" y="72"/>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5" name="Freeform 2451"/>
              <p:cNvSpPr>
                <a:spLocks/>
              </p:cNvSpPr>
              <p:nvPr/>
            </p:nvSpPr>
            <p:spPr bwMode="auto">
              <a:xfrm>
                <a:off x="9837" y="6028"/>
                <a:ext cx="3" cy="231"/>
              </a:xfrm>
              <a:custGeom>
                <a:avLst/>
                <a:gdLst/>
                <a:ahLst/>
                <a:cxnLst>
                  <a:cxn ang="0">
                    <a:pos x="0" y="0"/>
                  </a:cxn>
                  <a:cxn ang="0">
                    <a:pos x="0" y="230"/>
                  </a:cxn>
                  <a:cxn ang="0">
                    <a:pos x="2" y="227"/>
                  </a:cxn>
                  <a:cxn ang="0">
                    <a:pos x="2" y="0"/>
                  </a:cxn>
                  <a:cxn ang="0">
                    <a:pos x="0" y="0"/>
                  </a:cxn>
                </a:cxnLst>
                <a:rect l="0" t="0" r="r" b="b"/>
                <a:pathLst>
                  <a:path w="3" h="231">
                    <a:moveTo>
                      <a:pt x="0" y="0"/>
                    </a:moveTo>
                    <a:lnTo>
                      <a:pt x="0" y="230"/>
                    </a:lnTo>
                    <a:lnTo>
                      <a:pt x="2" y="227"/>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6" name="Freeform 2452"/>
              <p:cNvSpPr>
                <a:spLocks/>
              </p:cNvSpPr>
              <p:nvPr/>
            </p:nvSpPr>
            <p:spPr bwMode="auto">
              <a:xfrm>
                <a:off x="9835" y="6028"/>
                <a:ext cx="5" cy="228"/>
              </a:xfrm>
              <a:custGeom>
                <a:avLst/>
                <a:gdLst/>
                <a:ahLst/>
                <a:cxnLst>
                  <a:cxn ang="0">
                    <a:pos x="2" y="0"/>
                  </a:cxn>
                  <a:cxn ang="0">
                    <a:pos x="0" y="36"/>
                  </a:cxn>
                  <a:cxn ang="0">
                    <a:pos x="0" y="227"/>
                  </a:cxn>
                  <a:cxn ang="0">
                    <a:pos x="4" y="227"/>
                  </a:cxn>
                  <a:cxn ang="0">
                    <a:pos x="2" y="177"/>
                  </a:cxn>
                  <a:cxn ang="0">
                    <a:pos x="2" y="72"/>
                  </a:cxn>
                  <a:cxn ang="0">
                    <a:pos x="4" y="0"/>
                  </a:cxn>
                  <a:cxn ang="0">
                    <a:pos x="2" y="0"/>
                  </a:cxn>
                </a:cxnLst>
                <a:rect l="0" t="0" r="r" b="b"/>
                <a:pathLst>
                  <a:path w="5" h="228">
                    <a:moveTo>
                      <a:pt x="2" y="0"/>
                    </a:moveTo>
                    <a:lnTo>
                      <a:pt x="0" y="36"/>
                    </a:lnTo>
                    <a:lnTo>
                      <a:pt x="0" y="227"/>
                    </a:lnTo>
                    <a:lnTo>
                      <a:pt x="4" y="227"/>
                    </a:lnTo>
                    <a:lnTo>
                      <a:pt x="2" y="177"/>
                    </a:lnTo>
                    <a:lnTo>
                      <a:pt x="2" y="72"/>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7" name="Freeform 2453"/>
              <p:cNvSpPr>
                <a:spLocks/>
              </p:cNvSpPr>
              <p:nvPr/>
            </p:nvSpPr>
            <p:spPr bwMode="auto">
              <a:xfrm>
                <a:off x="9832" y="6028"/>
                <a:ext cx="5" cy="228"/>
              </a:xfrm>
              <a:custGeom>
                <a:avLst/>
                <a:gdLst/>
                <a:ahLst/>
                <a:cxnLst>
                  <a:cxn ang="0">
                    <a:pos x="4" y="0"/>
                  </a:cxn>
                  <a:cxn ang="0">
                    <a:pos x="2" y="0"/>
                  </a:cxn>
                  <a:cxn ang="0">
                    <a:pos x="2" y="36"/>
                  </a:cxn>
                  <a:cxn ang="0">
                    <a:pos x="0" y="112"/>
                  </a:cxn>
                  <a:cxn ang="0">
                    <a:pos x="0" y="192"/>
                  </a:cxn>
                  <a:cxn ang="0">
                    <a:pos x="2" y="227"/>
                  </a:cxn>
                  <a:cxn ang="0">
                    <a:pos x="4" y="227"/>
                  </a:cxn>
                  <a:cxn ang="0">
                    <a:pos x="4" y="0"/>
                  </a:cxn>
                </a:cxnLst>
                <a:rect l="0" t="0" r="r" b="b"/>
                <a:pathLst>
                  <a:path w="5" h="228">
                    <a:moveTo>
                      <a:pt x="4" y="0"/>
                    </a:moveTo>
                    <a:lnTo>
                      <a:pt x="2" y="0"/>
                    </a:lnTo>
                    <a:lnTo>
                      <a:pt x="2" y="36"/>
                    </a:lnTo>
                    <a:lnTo>
                      <a:pt x="0" y="112"/>
                    </a:lnTo>
                    <a:lnTo>
                      <a:pt x="0" y="192"/>
                    </a:lnTo>
                    <a:lnTo>
                      <a:pt x="2" y="227"/>
                    </a:lnTo>
                    <a:lnTo>
                      <a:pt x="4" y="227"/>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8" name="Freeform 2454"/>
              <p:cNvSpPr>
                <a:spLocks/>
              </p:cNvSpPr>
              <p:nvPr/>
            </p:nvSpPr>
            <p:spPr bwMode="auto">
              <a:xfrm>
                <a:off x="9834" y="6028"/>
                <a:ext cx="0" cy="228"/>
              </a:xfrm>
              <a:custGeom>
                <a:avLst/>
                <a:gdLst/>
                <a:ahLst/>
                <a:cxnLst>
                  <a:cxn ang="0">
                    <a:pos x="0" y="0"/>
                  </a:cxn>
                  <a:cxn ang="0">
                    <a:pos x="0" y="227"/>
                  </a:cxn>
                </a:cxnLst>
                <a:rect l="0" t="0" r="r" b="b"/>
                <a:pathLst>
                  <a:path h="228">
                    <a:moveTo>
                      <a:pt x="0" y="0"/>
                    </a:moveTo>
                    <a:lnTo>
                      <a:pt x="0" y="227"/>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9" name="Freeform 2455"/>
              <p:cNvSpPr>
                <a:spLocks/>
              </p:cNvSpPr>
              <p:nvPr/>
            </p:nvSpPr>
            <p:spPr bwMode="auto">
              <a:xfrm>
                <a:off x="9830" y="6028"/>
                <a:ext cx="5" cy="228"/>
              </a:xfrm>
              <a:custGeom>
                <a:avLst/>
                <a:gdLst/>
                <a:ahLst/>
                <a:cxnLst>
                  <a:cxn ang="0">
                    <a:pos x="2" y="175"/>
                  </a:cxn>
                  <a:cxn ang="0">
                    <a:pos x="2" y="127"/>
                  </a:cxn>
                  <a:cxn ang="0">
                    <a:pos x="4" y="69"/>
                  </a:cxn>
                  <a:cxn ang="0">
                    <a:pos x="4" y="0"/>
                  </a:cxn>
                  <a:cxn ang="0">
                    <a:pos x="2" y="0"/>
                  </a:cxn>
                  <a:cxn ang="0">
                    <a:pos x="2" y="33"/>
                  </a:cxn>
                  <a:cxn ang="0">
                    <a:pos x="0" y="112"/>
                  </a:cxn>
                  <a:cxn ang="0">
                    <a:pos x="0" y="192"/>
                  </a:cxn>
                  <a:cxn ang="0">
                    <a:pos x="2" y="227"/>
                  </a:cxn>
                  <a:cxn ang="0">
                    <a:pos x="4" y="227"/>
                  </a:cxn>
                  <a:cxn ang="0">
                    <a:pos x="2" y="175"/>
                  </a:cxn>
                </a:cxnLst>
                <a:rect l="0" t="0" r="r" b="b"/>
                <a:pathLst>
                  <a:path w="5" h="228">
                    <a:moveTo>
                      <a:pt x="2" y="175"/>
                    </a:moveTo>
                    <a:lnTo>
                      <a:pt x="2" y="127"/>
                    </a:lnTo>
                    <a:lnTo>
                      <a:pt x="4" y="69"/>
                    </a:lnTo>
                    <a:lnTo>
                      <a:pt x="4" y="0"/>
                    </a:lnTo>
                    <a:lnTo>
                      <a:pt x="2" y="0"/>
                    </a:lnTo>
                    <a:lnTo>
                      <a:pt x="2" y="33"/>
                    </a:lnTo>
                    <a:lnTo>
                      <a:pt x="0" y="112"/>
                    </a:lnTo>
                    <a:lnTo>
                      <a:pt x="0" y="192"/>
                    </a:lnTo>
                    <a:lnTo>
                      <a:pt x="2" y="227"/>
                    </a:lnTo>
                    <a:lnTo>
                      <a:pt x="4" y="227"/>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0" name="Freeform 2456"/>
              <p:cNvSpPr>
                <a:spLocks/>
              </p:cNvSpPr>
              <p:nvPr/>
            </p:nvSpPr>
            <p:spPr bwMode="auto">
              <a:xfrm>
                <a:off x="9830" y="6026"/>
                <a:ext cx="2" cy="230"/>
              </a:xfrm>
              <a:custGeom>
                <a:avLst/>
                <a:gdLst/>
                <a:ahLst/>
                <a:cxnLst>
                  <a:cxn ang="0">
                    <a:pos x="0" y="0"/>
                  </a:cxn>
                  <a:cxn ang="0">
                    <a:pos x="0" y="230"/>
                  </a:cxn>
                  <a:cxn ang="0">
                    <a:pos x="2" y="230"/>
                  </a:cxn>
                  <a:cxn ang="0">
                    <a:pos x="2" y="2"/>
                  </a:cxn>
                  <a:cxn ang="0">
                    <a:pos x="0" y="0"/>
                  </a:cxn>
                </a:cxnLst>
                <a:rect l="0" t="0" r="r" b="b"/>
                <a:pathLst>
                  <a:path w="2" h="230">
                    <a:moveTo>
                      <a:pt x="0" y="0"/>
                    </a:moveTo>
                    <a:lnTo>
                      <a:pt x="0" y="230"/>
                    </a:lnTo>
                    <a:lnTo>
                      <a:pt x="2" y="230"/>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1" name="Freeform 2457"/>
              <p:cNvSpPr>
                <a:spLocks/>
              </p:cNvSpPr>
              <p:nvPr/>
            </p:nvSpPr>
            <p:spPr bwMode="auto">
              <a:xfrm>
                <a:off x="9828" y="6026"/>
                <a:ext cx="4" cy="230"/>
              </a:xfrm>
              <a:custGeom>
                <a:avLst/>
                <a:gdLst/>
                <a:ahLst/>
                <a:cxnLst>
                  <a:cxn ang="0">
                    <a:pos x="2" y="0"/>
                  </a:cxn>
                  <a:cxn ang="0">
                    <a:pos x="0" y="36"/>
                  </a:cxn>
                  <a:cxn ang="0">
                    <a:pos x="0" y="194"/>
                  </a:cxn>
                  <a:cxn ang="0">
                    <a:pos x="2" y="230"/>
                  </a:cxn>
                  <a:cxn ang="0">
                    <a:pos x="4" y="230"/>
                  </a:cxn>
                  <a:cxn ang="0">
                    <a:pos x="2" y="177"/>
                  </a:cxn>
                  <a:cxn ang="0">
                    <a:pos x="2" y="72"/>
                  </a:cxn>
                  <a:cxn ang="0">
                    <a:pos x="4" y="2"/>
                  </a:cxn>
                  <a:cxn ang="0">
                    <a:pos x="2" y="0"/>
                  </a:cxn>
                </a:cxnLst>
                <a:rect l="0" t="0" r="r" b="b"/>
                <a:pathLst>
                  <a:path w="4" h="230">
                    <a:moveTo>
                      <a:pt x="2" y="0"/>
                    </a:moveTo>
                    <a:lnTo>
                      <a:pt x="0" y="36"/>
                    </a:lnTo>
                    <a:lnTo>
                      <a:pt x="0" y="194"/>
                    </a:lnTo>
                    <a:lnTo>
                      <a:pt x="2" y="230"/>
                    </a:lnTo>
                    <a:lnTo>
                      <a:pt x="4" y="230"/>
                    </a:lnTo>
                    <a:lnTo>
                      <a:pt x="2" y="177"/>
                    </a:lnTo>
                    <a:lnTo>
                      <a:pt x="2" y="7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2" name="Freeform 2458"/>
              <p:cNvSpPr>
                <a:spLocks/>
              </p:cNvSpPr>
              <p:nvPr/>
            </p:nvSpPr>
            <p:spPr bwMode="auto">
              <a:xfrm>
                <a:off x="9828" y="6026"/>
                <a:ext cx="2" cy="230"/>
              </a:xfrm>
              <a:custGeom>
                <a:avLst/>
                <a:gdLst/>
                <a:ahLst/>
                <a:cxnLst>
                  <a:cxn ang="0">
                    <a:pos x="0" y="0"/>
                  </a:cxn>
                  <a:cxn ang="0">
                    <a:pos x="0" y="230"/>
                  </a:cxn>
                  <a:cxn ang="0">
                    <a:pos x="2" y="230"/>
                  </a:cxn>
                  <a:cxn ang="0">
                    <a:pos x="2" y="2"/>
                  </a:cxn>
                  <a:cxn ang="0">
                    <a:pos x="0" y="0"/>
                  </a:cxn>
                </a:cxnLst>
                <a:rect l="0" t="0" r="r" b="b"/>
                <a:pathLst>
                  <a:path w="2" h="230">
                    <a:moveTo>
                      <a:pt x="0" y="0"/>
                    </a:moveTo>
                    <a:lnTo>
                      <a:pt x="0" y="230"/>
                    </a:lnTo>
                    <a:lnTo>
                      <a:pt x="2" y="230"/>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3" name="Freeform 2459"/>
              <p:cNvSpPr>
                <a:spLocks/>
              </p:cNvSpPr>
              <p:nvPr/>
            </p:nvSpPr>
            <p:spPr bwMode="auto">
              <a:xfrm>
                <a:off x="9846" y="6031"/>
                <a:ext cx="0" cy="228"/>
              </a:xfrm>
              <a:custGeom>
                <a:avLst/>
                <a:gdLst/>
                <a:ahLst/>
                <a:cxnLst>
                  <a:cxn ang="0">
                    <a:pos x="0" y="0"/>
                  </a:cxn>
                  <a:cxn ang="0">
                    <a:pos x="0" y="227"/>
                  </a:cxn>
                </a:cxnLst>
                <a:rect l="0" t="0" r="r" b="b"/>
                <a:pathLst>
                  <a:path h="228">
                    <a:moveTo>
                      <a:pt x="0" y="0"/>
                    </a:moveTo>
                    <a:lnTo>
                      <a:pt x="0" y="227"/>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4" name="Freeform 2460"/>
              <p:cNvSpPr>
                <a:spLocks/>
              </p:cNvSpPr>
              <p:nvPr/>
            </p:nvSpPr>
            <p:spPr bwMode="auto">
              <a:xfrm>
                <a:off x="9578" y="6069"/>
                <a:ext cx="53" cy="231"/>
              </a:xfrm>
              <a:custGeom>
                <a:avLst/>
                <a:gdLst/>
                <a:ahLst/>
                <a:cxnLst>
                  <a:cxn ang="0">
                    <a:pos x="9" y="220"/>
                  </a:cxn>
                  <a:cxn ang="0">
                    <a:pos x="9" y="230"/>
                  </a:cxn>
                  <a:cxn ang="0">
                    <a:pos x="52" y="230"/>
                  </a:cxn>
                  <a:cxn ang="0">
                    <a:pos x="52" y="0"/>
                  </a:cxn>
                  <a:cxn ang="0">
                    <a:pos x="0" y="4"/>
                  </a:cxn>
                  <a:cxn ang="0">
                    <a:pos x="0" y="218"/>
                  </a:cxn>
                  <a:cxn ang="0">
                    <a:pos x="9" y="220"/>
                  </a:cxn>
                </a:cxnLst>
                <a:rect l="0" t="0" r="r" b="b"/>
                <a:pathLst>
                  <a:path w="53" h="231">
                    <a:moveTo>
                      <a:pt x="9" y="220"/>
                    </a:moveTo>
                    <a:lnTo>
                      <a:pt x="9" y="230"/>
                    </a:lnTo>
                    <a:lnTo>
                      <a:pt x="52" y="230"/>
                    </a:lnTo>
                    <a:lnTo>
                      <a:pt x="52" y="0"/>
                    </a:lnTo>
                    <a:lnTo>
                      <a:pt x="0" y="4"/>
                    </a:lnTo>
                    <a:lnTo>
                      <a:pt x="0" y="218"/>
                    </a:lnTo>
                    <a:lnTo>
                      <a:pt x="9" y="22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5" name="Freeform 2461"/>
              <p:cNvSpPr>
                <a:spLocks/>
              </p:cNvSpPr>
              <p:nvPr/>
            </p:nvSpPr>
            <p:spPr bwMode="auto">
              <a:xfrm>
                <a:off x="9578" y="6069"/>
                <a:ext cx="53" cy="214"/>
              </a:xfrm>
              <a:custGeom>
                <a:avLst/>
                <a:gdLst/>
                <a:ahLst/>
                <a:cxnLst>
                  <a:cxn ang="0">
                    <a:pos x="43" y="2"/>
                  </a:cxn>
                  <a:cxn ang="0">
                    <a:pos x="19" y="2"/>
                  </a:cxn>
                  <a:cxn ang="0">
                    <a:pos x="16" y="4"/>
                  </a:cxn>
                  <a:cxn ang="0">
                    <a:pos x="0" y="4"/>
                  </a:cxn>
                  <a:cxn ang="0">
                    <a:pos x="0" y="203"/>
                  </a:cxn>
                  <a:cxn ang="0">
                    <a:pos x="9" y="203"/>
                  </a:cxn>
                  <a:cxn ang="0">
                    <a:pos x="9" y="213"/>
                  </a:cxn>
                  <a:cxn ang="0">
                    <a:pos x="52" y="213"/>
                  </a:cxn>
                  <a:cxn ang="0">
                    <a:pos x="52" y="0"/>
                  </a:cxn>
                  <a:cxn ang="0">
                    <a:pos x="45" y="0"/>
                  </a:cxn>
                  <a:cxn ang="0">
                    <a:pos x="43" y="2"/>
                  </a:cxn>
                </a:cxnLst>
                <a:rect l="0" t="0" r="r" b="b"/>
                <a:pathLst>
                  <a:path w="53" h="214">
                    <a:moveTo>
                      <a:pt x="43" y="2"/>
                    </a:moveTo>
                    <a:lnTo>
                      <a:pt x="19" y="2"/>
                    </a:lnTo>
                    <a:lnTo>
                      <a:pt x="16" y="4"/>
                    </a:lnTo>
                    <a:lnTo>
                      <a:pt x="0" y="4"/>
                    </a:lnTo>
                    <a:lnTo>
                      <a:pt x="0" y="203"/>
                    </a:lnTo>
                    <a:lnTo>
                      <a:pt x="9" y="203"/>
                    </a:lnTo>
                    <a:lnTo>
                      <a:pt x="9" y="213"/>
                    </a:lnTo>
                    <a:lnTo>
                      <a:pt x="52" y="213"/>
                    </a:lnTo>
                    <a:lnTo>
                      <a:pt x="52" y="0"/>
                    </a:lnTo>
                    <a:lnTo>
                      <a:pt x="45" y="0"/>
                    </a:lnTo>
                    <a:lnTo>
                      <a:pt x="4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6" name="Freeform 2462"/>
              <p:cNvSpPr>
                <a:spLocks/>
              </p:cNvSpPr>
              <p:nvPr/>
            </p:nvSpPr>
            <p:spPr bwMode="auto">
              <a:xfrm>
                <a:off x="9578" y="6069"/>
                <a:ext cx="53" cy="197"/>
              </a:xfrm>
              <a:custGeom>
                <a:avLst/>
                <a:gdLst/>
                <a:ahLst/>
                <a:cxnLst>
                  <a:cxn ang="0">
                    <a:pos x="9" y="196"/>
                  </a:cxn>
                  <a:cxn ang="0">
                    <a:pos x="52" y="196"/>
                  </a:cxn>
                  <a:cxn ang="0">
                    <a:pos x="52" y="0"/>
                  </a:cxn>
                  <a:cxn ang="0">
                    <a:pos x="47" y="0"/>
                  </a:cxn>
                  <a:cxn ang="0">
                    <a:pos x="45" y="2"/>
                  </a:cxn>
                  <a:cxn ang="0">
                    <a:pos x="19" y="2"/>
                  </a:cxn>
                  <a:cxn ang="0">
                    <a:pos x="16" y="4"/>
                  </a:cxn>
                  <a:cxn ang="0">
                    <a:pos x="0" y="4"/>
                  </a:cxn>
                  <a:cxn ang="0">
                    <a:pos x="0" y="187"/>
                  </a:cxn>
                  <a:cxn ang="0">
                    <a:pos x="4" y="187"/>
                  </a:cxn>
                  <a:cxn ang="0">
                    <a:pos x="9" y="189"/>
                  </a:cxn>
                  <a:cxn ang="0">
                    <a:pos x="9" y="196"/>
                  </a:cxn>
                </a:cxnLst>
                <a:rect l="0" t="0" r="r" b="b"/>
                <a:pathLst>
                  <a:path w="53" h="197">
                    <a:moveTo>
                      <a:pt x="9" y="196"/>
                    </a:moveTo>
                    <a:lnTo>
                      <a:pt x="52" y="196"/>
                    </a:lnTo>
                    <a:lnTo>
                      <a:pt x="52" y="0"/>
                    </a:lnTo>
                    <a:lnTo>
                      <a:pt x="47" y="0"/>
                    </a:lnTo>
                    <a:lnTo>
                      <a:pt x="45" y="2"/>
                    </a:lnTo>
                    <a:lnTo>
                      <a:pt x="19" y="2"/>
                    </a:lnTo>
                    <a:lnTo>
                      <a:pt x="16" y="4"/>
                    </a:lnTo>
                    <a:lnTo>
                      <a:pt x="0" y="4"/>
                    </a:lnTo>
                    <a:lnTo>
                      <a:pt x="0" y="187"/>
                    </a:lnTo>
                    <a:lnTo>
                      <a:pt x="4" y="187"/>
                    </a:lnTo>
                    <a:lnTo>
                      <a:pt x="9" y="189"/>
                    </a:lnTo>
                    <a:lnTo>
                      <a:pt x="9" y="196"/>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7" name="Freeform 2463"/>
              <p:cNvSpPr>
                <a:spLocks/>
              </p:cNvSpPr>
              <p:nvPr/>
            </p:nvSpPr>
            <p:spPr bwMode="auto">
              <a:xfrm>
                <a:off x="9578" y="6069"/>
                <a:ext cx="53" cy="180"/>
              </a:xfrm>
              <a:custGeom>
                <a:avLst/>
                <a:gdLst/>
                <a:ahLst/>
                <a:cxnLst>
                  <a:cxn ang="0">
                    <a:pos x="45" y="2"/>
                  </a:cxn>
                  <a:cxn ang="0">
                    <a:pos x="19" y="2"/>
                  </a:cxn>
                  <a:cxn ang="0">
                    <a:pos x="16" y="4"/>
                  </a:cxn>
                  <a:cxn ang="0">
                    <a:pos x="0" y="4"/>
                  </a:cxn>
                  <a:cxn ang="0">
                    <a:pos x="0" y="172"/>
                  </a:cxn>
                  <a:cxn ang="0">
                    <a:pos x="9" y="172"/>
                  </a:cxn>
                  <a:cxn ang="0">
                    <a:pos x="9" y="180"/>
                  </a:cxn>
                  <a:cxn ang="0">
                    <a:pos x="52" y="180"/>
                  </a:cxn>
                  <a:cxn ang="0">
                    <a:pos x="52" y="0"/>
                  </a:cxn>
                  <a:cxn ang="0">
                    <a:pos x="47" y="0"/>
                  </a:cxn>
                  <a:cxn ang="0">
                    <a:pos x="45" y="2"/>
                  </a:cxn>
                </a:cxnLst>
                <a:rect l="0" t="0" r="r" b="b"/>
                <a:pathLst>
                  <a:path w="53" h="180">
                    <a:moveTo>
                      <a:pt x="45" y="2"/>
                    </a:moveTo>
                    <a:lnTo>
                      <a:pt x="19" y="2"/>
                    </a:lnTo>
                    <a:lnTo>
                      <a:pt x="16" y="4"/>
                    </a:lnTo>
                    <a:lnTo>
                      <a:pt x="0" y="4"/>
                    </a:lnTo>
                    <a:lnTo>
                      <a:pt x="0" y="172"/>
                    </a:lnTo>
                    <a:lnTo>
                      <a:pt x="9" y="172"/>
                    </a:lnTo>
                    <a:lnTo>
                      <a:pt x="9" y="180"/>
                    </a:lnTo>
                    <a:lnTo>
                      <a:pt x="52" y="180"/>
                    </a:lnTo>
                    <a:lnTo>
                      <a:pt x="52" y="0"/>
                    </a:lnTo>
                    <a:lnTo>
                      <a:pt x="47" y="0"/>
                    </a:lnTo>
                    <a:lnTo>
                      <a:pt x="45"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8" name="Freeform 2464"/>
              <p:cNvSpPr>
                <a:spLocks/>
              </p:cNvSpPr>
              <p:nvPr/>
            </p:nvSpPr>
            <p:spPr bwMode="auto">
              <a:xfrm>
                <a:off x="9578" y="6069"/>
                <a:ext cx="53" cy="163"/>
              </a:xfrm>
              <a:custGeom>
                <a:avLst/>
                <a:gdLst/>
                <a:ahLst/>
                <a:cxnLst>
                  <a:cxn ang="0">
                    <a:pos x="9" y="163"/>
                  </a:cxn>
                  <a:cxn ang="0">
                    <a:pos x="52" y="163"/>
                  </a:cxn>
                  <a:cxn ang="0">
                    <a:pos x="52" y="0"/>
                  </a:cxn>
                  <a:cxn ang="0">
                    <a:pos x="47" y="0"/>
                  </a:cxn>
                  <a:cxn ang="0">
                    <a:pos x="45" y="2"/>
                  </a:cxn>
                  <a:cxn ang="0">
                    <a:pos x="19" y="2"/>
                  </a:cxn>
                  <a:cxn ang="0">
                    <a:pos x="16" y="4"/>
                  </a:cxn>
                  <a:cxn ang="0">
                    <a:pos x="0" y="4"/>
                  </a:cxn>
                  <a:cxn ang="0">
                    <a:pos x="0" y="155"/>
                  </a:cxn>
                  <a:cxn ang="0">
                    <a:pos x="7" y="155"/>
                  </a:cxn>
                  <a:cxn ang="0">
                    <a:pos x="9" y="158"/>
                  </a:cxn>
                  <a:cxn ang="0">
                    <a:pos x="9" y="163"/>
                  </a:cxn>
                </a:cxnLst>
                <a:rect l="0" t="0" r="r" b="b"/>
                <a:pathLst>
                  <a:path w="53" h="163">
                    <a:moveTo>
                      <a:pt x="9" y="163"/>
                    </a:moveTo>
                    <a:lnTo>
                      <a:pt x="52" y="163"/>
                    </a:lnTo>
                    <a:lnTo>
                      <a:pt x="52" y="0"/>
                    </a:lnTo>
                    <a:lnTo>
                      <a:pt x="47" y="0"/>
                    </a:lnTo>
                    <a:lnTo>
                      <a:pt x="45" y="2"/>
                    </a:lnTo>
                    <a:lnTo>
                      <a:pt x="19" y="2"/>
                    </a:lnTo>
                    <a:lnTo>
                      <a:pt x="16" y="4"/>
                    </a:lnTo>
                    <a:lnTo>
                      <a:pt x="0" y="4"/>
                    </a:lnTo>
                    <a:lnTo>
                      <a:pt x="0" y="155"/>
                    </a:lnTo>
                    <a:lnTo>
                      <a:pt x="7" y="155"/>
                    </a:lnTo>
                    <a:lnTo>
                      <a:pt x="9" y="158"/>
                    </a:lnTo>
                    <a:lnTo>
                      <a:pt x="9" y="163"/>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9" name="Freeform 2465"/>
              <p:cNvSpPr>
                <a:spLocks/>
              </p:cNvSpPr>
              <p:nvPr/>
            </p:nvSpPr>
            <p:spPr bwMode="auto">
              <a:xfrm>
                <a:off x="9578" y="6069"/>
                <a:ext cx="53" cy="147"/>
              </a:xfrm>
              <a:custGeom>
                <a:avLst/>
                <a:gdLst/>
                <a:ahLst/>
                <a:cxnLst>
                  <a:cxn ang="0">
                    <a:pos x="47" y="2"/>
                  </a:cxn>
                  <a:cxn ang="0">
                    <a:pos x="19" y="2"/>
                  </a:cxn>
                  <a:cxn ang="0">
                    <a:pos x="16" y="4"/>
                  </a:cxn>
                  <a:cxn ang="0">
                    <a:pos x="0" y="4"/>
                  </a:cxn>
                  <a:cxn ang="0">
                    <a:pos x="0" y="141"/>
                  </a:cxn>
                  <a:cxn ang="0">
                    <a:pos x="9" y="141"/>
                  </a:cxn>
                  <a:cxn ang="0">
                    <a:pos x="9" y="146"/>
                  </a:cxn>
                  <a:cxn ang="0">
                    <a:pos x="52" y="146"/>
                  </a:cxn>
                  <a:cxn ang="0">
                    <a:pos x="52" y="0"/>
                  </a:cxn>
                  <a:cxn ang="0">
                    <a:pos x="47" y="2"/>
                  </a:cxn>
                </a:cxnLst>
                <a:rect l="0" t="0" r="r" b="b"/>
                <a:pathLst>
                  <a:path w="53" h="147">
                    <a:moveTo>
                      <a:pt x="47" y="2"/>
                    </a:moveTo>
                    <a:lnTo>
                      <a:pt x="19" y="2"/>
                    </a:lnTo>
                    <a:lnTo>
                      <a:pt x="16" y="4"/>
                    </a:lnTo>
                    <a:lnTo>
                      <a:pt x="0" y="4"/>
                    </a:lnTo>
                    <a:lnTo>
                      <a:pt x="0" y="141"/>
                    </a:lnTo>
                    <a:lnTo>
                      <a:pt x="9" y="141"/>
                    </a:lnTo>
                    <a:lnTo>
                      <a:pt x="9" y="146"/>
                    </a:lnTo>
                    <a:lnTo>
                      <a:pt x="52" y="146"/>
                    </a:lnTo>
                    <a:lnTo>
                      <a:pt x="52" y="0"/>
                    </a:lnTo>
                    <a:lnTo>
                      <a:pt x="47"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0" name="Freeform 2466"/>
              <p:cNvSpPr>
                <a:spLocks/>
              </p:cNvSpPr>
              <p:nvPr/>
            </p:nvSpPr>
            <p:spPr bwMode="auto">
              <a:xfrm>
                <a:off x="9578" y="6069"/>
                <a:ext cx="53" cy="130"/>
              </a:xfrm>
              <a:custGeom>
                <a:avLst/>
                <a:gdLst/>
                <a:ahLst/>
                <a:cxnLst>
                  <a:cxn ang="0">
                    <a:pos x="47" y="2"/>
                  </a:cxn>
                  <a:cxn ang="0">
                    <a:pos x="19" y="2"/>
                  </a:cxn>
                  <a:cxn ang="0">
                    <a:pos x="16" y="4"/>
                  </a:cxn>
                  <a:cxn ang="0">
                    <a:pos x="0" y="4"/>
                  </a:cxn>
                  <a:cxn ang="0">
                    <a:pos x="0" y="124"/>
                  </a:cxn>
                  <a:cxn ang="0">
                    <a:pos x="9" y="124"/>
                  </a:cxn>
                  <a:cxn ang="0">
                    <a:pos x="9" y="129"/>
                  </a:cxn>
                  <a:cxn ang="0">
                    <a:pos x="52" y="129"/>
                  </a:cxn>
                  <a:cxn ang="0">
                    <a:pos x="52" y="0"/>
                  </a:cxn>
                  <a:cxn ang="0">
                    <a:pos x="47" y="2"/>
                  </a:cxn>
                </a:cxnLst>
                <a:rect l="0" t="0" r="r" b="b"/>
                <a:pathLst>
                  <a:path w="53" h="130">
                    <a:moveTo>
                      <a:pt x="47" y="2"/>
                    </a:moveTo>
                    <a:lnTo>
                      <a:pt x="19" y="2"/>
                    </a:lnTo>
                    <a:lnTo>
                      <a:pt x="16" y="4"/>
                    </a:lnTo>
                    <a:lnTo>
                      <a:pt x="0" y="4"/>
                    </a:lnTo>
                    <a:lnTo>
                      <a:pt x="0" y="124"/>
                    </a:lnTo>
                    <a:lnTo>
                      <a:pt x="9" y="124"/>
                    </a:lnTo>
                    <a:lnTo>
                      <a:pt x="9" y="129"/>
                    </a:lnTo>
                    <a:lnTo>
                      <a:pt x="52" y="129"/>
                    </a:lnTo>
                    <a:lnTo>
                      <a:pt x="52" y="0"/>
                    </a:lnTo>
                    <a:lnTo>
                      <a:pt x="47"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1" name="Freeform 2467"/>
              <p:cNvSpPr>
                <a:spLocks/>
              </p:cNvSpPr>
              <p:nvPr/>
            </p:nvSpPr>
            <p:spPr bwMode="auto">
              <a:xfrm>
                <a:off x="9578" y="6072"/>
                <a:ext cx="53" cy="112"/>
              </a:xfrm>
              <a:custGeom>
                <a:avLst/>
                <a:gdLst/>
                <a:ahLst/>
                <a:cxnLst>
                  <a:cxn ang="0">
                    <a:pos x="52" y="0"/>
                  </a:cxn>
                  <a:cxn ang="0">
                    <a:pos x="19" y="0"/>
                  </a:cxn>
                  <a:cxn ang="0">
                    <a:pos x="16" y="2"/>
                  </a:cxn>
                  <a:cxn ang="0">
                    <a:pos x="0" y="2"/>
                  </a:cxn>
                  <a:cxn ang="0">
                    <a:pos x="0" y="107"/>
                  </a:cxn>
                  <a:cxn ang="0">
                    <a:pos x="9" y="107"/>
                  </a:cxn>
                  <a:cxn ang="0">
                    <a:pos x="9" y="110"/>
                  </a:cxn>
                  <a:cxn ang="0">
                    <a:pos x="40" y="110"/>
                  </a:cxn>
                  <a:cxn ang="0">
                    <a:pos x="45" y="112"/>
                  </a:cxn>
                  <a:cxn ang="0">
                    <a:pos x="52" y="112"/>
                  </a:cxn>
                  <a:cxn ang="0">
                    <a:pos x="52" y="0"/>
                  </a:cxn>
                </a:cxnLst>
                <a:rect l="0" t="0" r="r" b="b"/>
                <a:pathLst>
                  <a:path w="53" h="112">
                    <a:moveTo>
                      <a:pt x="52" y="0"/>
                    </a:moveTo>
                    <a:lnTo>
                      <a:pt x="19" y="0"/>
                    </a:lnTo>
                    <a:lnTo>
                      <a:pt x="16" y="2"/>
                    </a:lnTo>
                    <a:lnTo>
                      <a:pt x="0" y="2"/>
                    </a:lnTo>
                    <a:lnTo>
                      <a:pt x="0" y="107"/>
                    </a:lnTo>
                    <a:lnTo>
                      <a:pt x="9" y="107"/>
                    </a:lnTo>
                    <a:lnTo>
                      <a:pt x="9" y="110"/>
                    </a:lnTo>
                    <a:lnTo>
                      <a:pt x="40" y="110"/>
                    </a:lnTo>
                    <a:lnTo>
                      <a:pt x="45" y="112"/>
                    </a:lnTo>
                    <a:lnTo>
                      <a:pt x="52" y="112"/>
                    </a:lnTo>
                    <a:lnTo>
                      <a:pt x="52" y="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2" name="Freeform 2468"/>
              <p:cNvSpPr>
                <a:spLocks/>
              </p:cNvSpPr>
              <p:nvPr/>
            </p:nvSpPr>
            <p:spPr bwMode="auto">
              <a:xfrm>
                <a:off x="9578" y="6072"/>
                <a:ext cx="53" cy="96"/>
              </a:xfrm>
              <a:custGeom>
                <a:avLst/>
                <a:gdLst/>
                <a:ahLst/>
                <a:cxnLst>
                  <a:cxn ang="0">
                    <a:pos x="52" y="0"/>
                  </a:cxn>
                  <a:cxn ang="0">
                    <a:pos x="19" y="0"/>
                  </a:cxn>
                  <a:cxn ang="0">
                    <a:pos x="16" y="2"/>
                  </a:cxn>
                  <a:cxn ang="0">
                    <a:pos x="0" y="2"/>
                  </a:cxn>
                  <a:cxn ang="0">
                    <a:pos x="0" y="91"/>
                  </a:cxn>
                  <a:cxn ang="0">
                    <a:pos x="9" y="91"/>
                  </a:cxn>
                  <a:cxn ang="0">
                    <a:pos x="9" y="95"/>
                  </a:cxn>
                  <a:cxn ang="0">
                    <a:pos x="52" y="95"/>
                  </a:cxn>
                  <a:cxn ang="0">
                    <a:pos x="52" y="0"/>
                  </a:cxn>
                </a:cxnLst>
                <a:rect l="0" t="0" r="r" b="b"/>
                <a:pathLst>
                  <a:path w="53" h="96">
                    <a:moveTo>
                      <a:pt x="52" y="0"/>
                    </a:moveTo>
                    <a:lnTo>
                      <a:pt x="19" y="0"/>
                    </a:lnTo>
                    <a:lnTo>
                      <a:pt x="16" y="2"/>
                    </a:lnTo>
                    <a:lnTo>
                      <a:pt x="0" y="2"/>
                    </a:lnTo>
                    <a:lnTo>
                      <a:pt x="0" y="91"/>
                    </a:lnTo>
                    <a:lnTo>
                      <a:pt x="9" y="91"/>
                    </a:lnTo>
                    <a:lnTo>
                      <a:pt x="9" y="95"/>
                    </a:lnTo>
                    <a:lnTo>
                      <a:pt x="52" y="95"/>
                    </a:lnTo>
                    <a:lnTo>
                      <a:pt x="52" y="0"/>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3" name="Freeform 2469"/>
              <p:cNvSpPr>
                <a:spLocks/>
              </p:cNvSpPr>
              <p:nvPr/>
            </p:nvSpPr>
            <p:spPr bwMode="auto">
              <a:xfrm>
                <a:off x="9578" y="6072"/>
                <a:ext cx="53" cy="79"/>
              </a:xfrm>
              <a:custGeom>
                <a:avLst/>
                <a:gdLst/>
                <a:ahLst/>
                <a:cxnLst>
                  <a:cxn ang="0">
                    <a:pos x="9" y="79"/>
                  </a:cxn>
                  <a:cxn ang="0">
                    <a:pos x="52" y="79"/>
                  </a:cxn>
                  <a:cxn ang="0">
                    <a:pos x="52" y="0"/>
                  </a:cxn>
                  <a:cxn ang="0">
                    <a:pos x="19" y="0"/>
                  </a:cxn>
                  <a:cxn ang="0">
                    <a:pos x="16" y="2"/>
                  </a:cxn>
                  <a:cxn ang="0">
                    <a:pos x="0" y="2"/>
                  </a:cxn>
                  <a:cxn ang="0">
                    <a:pos x="0" y="74"/>
                  </a:cxn>
                  <a:cxn ang="0">
                    <a:pos x="2" y="76"/>
                  </a:cxn>
                  <a:cxn ang="0">
                    <a:pos x="9" y="76"/>
                  </a:cxn>
                  <a:cxn ang="0">
                    <a:pos x="9" y="79"/>
                  </a:cxn>
                </a:cxnLst>
                <a:rect l="0" t="0" r="r" b="b"/>
                <a:pathLst>
                  <a:path w="53" h="79">
                    <a:moveTo>
                      <a:pt x="9" y="79"/>
                    </a:moveTo>
                    <a:lnTo>
                      <a:pt x="52" y="79"/>
                    </a:lnTo>
                    <a:lnTo>
                      <a:pt x="52" y="0"/>
                    </a:lnTo>
                    <a:lnTo>
                      <a:pt x="19" y="0"/>
                    </a:lnTo>
                    <a:lnTo>
                      <a:pt x="16" y="2"/>
                    </a:lnTo>
                    <a:lnTo>
                      <a:pt x="0" y="2"/>
                    </a:lnTo>
                    <a:lnTo>
                      <a:pt x="0" y="74"/>
                    </a:lnTo>
                    <a:lnTo>
                      <a:pt x="2" y="76"/>
                    </a:lnTo>
                    <a:lnTo>
                      <a:pt x="9" y="76"/>
                    </a:lnTo>
                    <a:lnTo>
                      <a:pt x="9" y="79"/>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4" name="Freeform 2470"/>
              <p:cNvSpPr>
                <a:spLocks/>
              </p:cNvSpPr>
              <p:nvPr/>
            </p:nvSpPr>
            <p:spPr bwMode="auto">
              <a:xfrm>
                <a:off x="9578" y="6072"/>
                <a:ext cx="53" cy="62"/>
              </a:xfrm>
              <a:custGeom>
                <a:avLst/>
                <a:gdLst/>
                <a:ahLst/>
                <a:cxnLst>
                  <a:cxn ang="0">
                    <a:pos x="52" y="0"/>
                  </a:cxn>
                  <a:cxn ang="0">
                    <a:pos x="19" y="0"/>
                  </a:cxn>
                  <a:cxn ang="0">
                    <a:pos x="16" y="2"/>
                  </a:cxn>
                  <a:cxn ang="0">
                    <a:pos x="0" y="2"/>
                  </a:cxn>
                  <a:cxn ang="0">
                    <a:pos x="0" y="60"/>
                  </a:cxn>
                  <a:cxn ang="0">
                    <a:pos x="9" y="60"/>
                  </a:cxn>
                  <a:cxn ang="0">
                    <a:pos x="9" y="62"/>
                  </a:cxn>
                  <a:cxn ang="0">
                    <a:pos x="52" y="62"/>
                  </a:cxn>
                  <a:cxn ang="0">
                    <a:pos x="52" y="0"/>
                  </a:cxn>
                </a:cxnLst>
                <a:rect l="0" t="0" r="r" b="b"/>
                <a:pathLst>
                  <a:path w="53" h="62">
                    <a:moveTo>
                      <a:pt x="52" y="0"/>
                    </a:moveTo>
                    <a:lnTo>
                      <a:pt x="19" y="0"/>
                    </a:lnTo>
                    <a:lnTo>
                      <a:pt x="16" y="2"/>
                    </a:lnTo>
                    <a:lnTo>
                      <a:pt x="0" y="2"/>
                    </a:lnTo>
                    <a:lnTo>
                      <a:pt x="0" y="60"/>
                    </a:lnTo>
                    <a:lnTo>
                      <a:pt x="9" y="60"/>
                    </a:lnTo>
                    <a:lnTo>
                      <a:pt x="9" y="62"/>
                    </a:lnTo>
                    <a:lnTo>
                      <a:pt x="52" y="62"/>
                    </a:lnTo>
                    <a:lnTo>
                      <a:pt x="52"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5" name="Freeform 2471"/>
              <p:cNvSpPr>
                <a:spLocks/>
              </p:cNvSpPr>
              <p:nvPr/>
            </p:nvSpPr>
            <p:spPr bwMode="auto">
              <a:xfrm>
                <a:off x="9578" y="6072"/>
                <a:ext cx="53"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6" name="Freeform 2472"/>
              <p:cNvSpPr>
                <a:spLocks/>
              </p:cNvSpPr>
              <p:nvPr/>
            </p:nvSpPr>
            <p:spPr bwMode="auto">
              <a:xfrm>
                <a:off x="9640" y="6024"/>
                <a:ext cx="183" cy="242"/>
              </a:xfrm>
              <a:custGeom>
                <a:avLst/>
                <a:gdLst/>
                <a:ahLst/>
                <a:cxnLst>
                  <a:cxn ang="0">
                    <a:pos x="4" y="206"/>
                  </a:cxn>
                  <a:cxn ang="0">
                    <a:pos x="7" y="232"/>
                  </a:cxn>
                  <a:cxn ang="0">
                    <a:pos x="11" y="232"/>
                  </a:cxn>
                  <a:cxn ang="0">
                    <a:pos x="16" y="235"/>
                  </a:cxn>
                  <a:cxn ang="0">
                    <a:pos x="19" y="235"/>
                  </a:cxn>
                  <a:cxn ang="0">
                    <a:pos x="23" y="237"/>
                  </a:cxn>
                  <a:cxn ang="0">
                    <a:pos x="35" y="237"/>
                  </a:cxn>
                  <a:cxn ang="0">
                    <a:pos x="40" y="240"/>
                  </a:cxn>
                  <a:cxn ang="0">
                    <a:pos x="57" y="240"/>
                  </a:cxn>
                  <a:cxn ang="0">
                    <a:pos x="62" y="242"/>
                  </a:cxn>
                  <a:cxn ang="0">
                    <a:pos x="141" y="242"/>
                  </a:cxn>
                  <a:cxn ang="0">
                    <a:pos x="146" y="240"/>
                  </a:cxn>
                  <a:cxn ang="0">
                    <a:pos x="160" y="240"/>
                  </a:cxn>
                  <a:cxn ang="0">
                    <a:pos x="165" y="237"/>
                  </a:cxn>
                  <a:cxn ang="0">
                    <a:pos x="175" y="237"/>
                  </a:cxn>
                  <a:cxn ang="0">
                    <a:pos x="177" y="235"/>
                  </a:cxn>
                  <a:cxn ang="0">
                    <a:pos x="177" y="117"/>
                  </a:cxn>
                  <a:cxn ang="0">
                    <a:pos x="180" y="60"/>
                  </a:cxn>
                  <a:cxn ang="0">
                    <a:pos x="182" y="0"/>
                  </a:cxn>
                  <a:cxn ang="0">
                    <a:pos x="160" y="0"/>
                  </a:cxn>
                  <a:cxn ang="0">
                    <a:pos x="153" y="2"/>
                  </a:cxn>
                  <a:cxn ang="0">
                    <a:pos x="131" y="2"/>
                  </a:cxn>
                  <a:cxn ang="0">
                    <a:pos x="127" y="4"/>
                  </a:cxn>
                  <a:cxn ang="0">
                    <a:pos x="115" y="4"/>
                  </a:cxn>
                  <a:cxn ang="0">
                    <a:pos x="110" y="7"/>
                  </a:cxn>
                  <a:cxn ang="0">
                    <a:pos x="93" y="7"/>
                  </a:cxn>
                  <a:cxn ang="0">
                    <a:pos x="88" y="9"/>
                  </a:cxn>
                  <a:cxn ang="0">
                    <a:pos x="83" y="9"/>
                  </a:cxn>
                  <a:cxn ang="0">
                    <a:pos x="79" y="12"/>
                  </a:cxn>
                  <a:cxn ang="0">
                    <a:pos x="67" y="12"/>
                  </a:cxn>
                  <a:cxn ang="0">
                    <a:pos x="62" y="14"/>
                  </a:cxn>
                  <a:cxn ang="0">
                    <a:pos x="57" y="14"/>
                  </a:cxn>
                  <a:cxn ang="0">
                    <a:pos x="50" y="16"/>
                  </a:cxn>
                  <a:cxn ang="0">
                    <a:pos x="45" y="16"/>
                  </a:cxn>
                  <a:cxn ang="0">
                    <a:pos x="40" y="19"/>
                  </a:cxn>
                  <a:cxn ang="0">
                    <a:pos x="35" y="19"/>
                  </a:cxn>
                  <a:cxn ang="0">
                    <a:pos x="28" y="21"/>
                  </a:cxn>
                  <a:cxn ang="0">
                    <a:pos x="23" y="21"/>
                  </a:cxn>
                  <a:cxn ang="0">
                    <a:pos x="19" y="23"/>
                  </a:cxn>
                  <a:cxn ang="0">
                    <a:pos x="14" y="23"/>
                  </a:cxn>
                  <a:cxn ang="0">
                    <a:pos x="9" y="26"/>
                  </a:cxn>
                  <a:cxn ang="0">
                    <a:pos x="4" y="52"/>
                  </a:cxn>
                  <a:cxn ang="0">
                    <a:pos x="0" y="105"/>
                  </a:cxn>
                  <a:cxn ang="0">
                    <a:pos x="0" y="180"/>
                  </a:cxn>
                  <a:cxn ang="0">
                    <a:pos x="4" y="206"/>
                  </a:cxn>
                </a:cxnLst>
                <a:rect l="0" t="0" r="r" b="b"/>
                <a:pathLst>
                  <a:path w="183" h="242">
                    <a:moveTo>
                      <a:pt x="4" y="206"/>
                    </a:moveTo>
                    <a:lnTo>
                      <a:pt x="7" y="232"/>
                    </a:lnTo>
                    <a:lnTo>
                      <a:pt x="11" y="232"/>
                    </a:lnTo>
                    <a:lnTo>
                      <a:pt x="16" y="235"/>
                    </a:lnTo>
                    <a:lnTo>
                      <a:pt x="19" y="235"/>
                    </a:lnTo>
                    <a:lnTo>
                      <a:pt x="23" y="237"/>
                    </a:lnTo>
                    <a:lnTo>
                      <a:pt x="35" y="237"/>
                    </a:lnTo>
                    <a:lnTo>
                      <a:pt x="40" y="240"/>
                    </a:lnTo>
                    <a:lnTo>
                      <a:pt x="57" y="240"/>
                    </a:lnTo>
                    <a:lnTo>
                      <a:pt x="62" y="242"/>
                    </a:lnTo>
                    <a:lnTo>
                      <a:pt x="141" y="242"/>
                    </a:lnTo>
                    <a:lnTo>
                      <a:pt x="146" y="240"/>
                    </a:lnTo>
                    <a:lnTo>
                      <a:pt x="160" y="240"/>
                    </a:lnTo>
                    <a:lnTo>
                      <a:pt x="165" y="237"/>
                    </a:lnTo>
                    <a:lnTo>
                      <a:pt x="175" y="237"/>
                    </a:lnTo>
                    <a:lnTo>
                      <a:pt x="177" y="235"/>
                    </a:lnTo>
                    <a:lnTo>
                      <a:pt x="177" y="117"/>
                    </a:lnTo>
                    <a:lnTo>
                      <a:pt x="180" y="60"/>
                    </a:lnTo>
                    <a:lnTo>
                      <a:pt x="182" y="0"/>
                    </a:lnTo>
                    <a:lnTo>
                      <a:pt x="160" y="0"/>
                    </a:lnTo>
                    <a:lnTo>
                      <a:pt x="153" y="2"/>
                    </a:lnTo>
                    <a:lnTo>
                      <a:pt x="131" y="2"/>
                    </a:lnTo>
                    <a:lnTo>
                      <a:pt x="127" y="4"/>
                    </a:lnTo>
                    <a:lnTo>
                      <a:pt x="115" y="4"/>
                    </a:lnTo>
                    <a:lnTo>
                      <a:pt x="110" y="7"/>
                    </a:lnTo>
                    <a:lnTo>
                      <a:pt x="93" y="7"/>
                    </a:lnTo>
                    <a:lnTo>
                      <a:pt x="88" y="9"/>
                    </a:lnTo>
                    <a:lnTo>
                      <a:pt x="83" y="9"/>
                    </a:lnTo>
                    <a:lnTo>
                      <a:pt x="79" y="12"/>
                    </a:lnTo>
                    <a:lnTo>
                      <a:pt x="67" y="12"/>
                    </a:lnTo>
                    <a:lnTo>
                      <a:pt x="62" y="14"/>
                    </a:lnTo>
                    <a:lnTo>
                      <a:pt x="57" y="14"/>
                    </a:lnTo>
                    <a:lnTo>
                      <a:pt x="50" y="16"/>
                    </a:lnTo>
                    <a:lnTo>
                      <a:pt x="45" y="16"/>
                    </a:lnTo>
                    <a:lnTo>
                      <a:pt x="40" y="19"/>
                    </a:lnTo>
                    <a:lnTo>
                      <a:pt x="35" y="19"/>
                    </a:lnTo>
                    <a:lnTo>
                      <a:pt x="28" y="21"/>
                    </a:lnTo>
                    <a:lnTo>
                      <a:pt x="23" y="21"/>
                    </a:lnTo>
                    <a:lnTo>
                      <a:pt x="19" y="23"/>
                    </a:lnTo>
                    <a:lnTo>
                      <a:pt x="14" y="23"/>
                    </a:lnTo>
                    <a:lnTo>
                      <a:pt x="9" y="26"/>
                    </a:lnTo>
                    <a:lnTo>
                      <a:pt x="4" y="52"/>
                    </a:lnTo>
                    <a:lnTo>
                      <a:pt x="0" y="105"/>
                    </a:lnTo>
                    <a:lnTo>
                      <a:pt x="0" y="180"/>
                    </a:lnTo>
                    <a:lnTo>
                      <a:pt x="4" y="20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7" name="Freeform 2473"/>
              <p:cNvSpPr>
                <a:spLocks/>
              </p:cNvSpPr>
              <p:nvPr/>
            </p:nvSpPr>
            <p:spPr bwMode="auto">
              <a:xfrm>
                <a:off x="9640" y="6024"/>
                <a:ext cx="178" cy="235"/>
              </a:xfrm>
              <a:custGeom>
                <a:avLst/>
                <a:gdLst/>
                <a:ahLst/>
                <a:cxnLst>
                  <a:cxn ang="0">
                    <a:pos x="2" y="79"/>
                  </a:cxn>
                  <a:cxn ang="0">
                    <a:pos x="0" y="103"/>
                  </a:cxn>
                  <a:cxn ang="0">
                    <a:pos x="0" y="151"/>
                  </a:cxn>
                  <a:cxn ang="0">
                    <a:pos x="4" y="199"/>
                  </a:cxn>
                  <a:cxn ang="0">
                    <a:pos x="7" y="225"/>
                  </a:cxn>
                  <a:cxn ang="0">
                    <a:pos x="16" y="228"/>
                  </a:cxn>
                  <a:cxn ang="0">
                    <a:pos x="23" y="230"/>
                  </a:cxn>
                  <a:cxn ang="0">
                    <a:pos x="33" y="230"/>
                  </a:cxn>
                  <a:cxn ang="0">
                    <a:pos x="45" y="232"/>
                  </a:cxn>
                  <a:cxn ang="0">
                    <a:pos x="57" y="232"/>
                  </a:cxn>
                  <a:cxn ang="0">
                    <a:pos x="67" y="235"/>
                  </a:cxn>
                  <a:cxn ang="0">
                    <a:pos x="115" y="235"/>
                  </a:cxn>
                  <a:cxn ang="0">
                    <a:pos x="127" y="232"/>
                  </a:cxn>
                  <a:cxn ang="0">
                    <a:pos x="148" y="232"/>
                  </a:cxn>
                  <a:cxn ang="0">
                    <a:pos x="158" y="230"/>
                  </a:cxn>
                  <a:cxn ang="0">
                    <a:pos x="165" y="228"/>
                  </a:cxn>
                  <a:cxn ang="0">
                    <a:pos x="172" y="228"/>
                  </a:cxn>
                  <a:cxn ang="0">
                    <a:pos x="172" y="112"/>
                  </a:cxn>
                  <a:cxn ang="0">
                    <a:pos x="175" y="57"/>
                  </a:cxn>
                  <a:cxn ang="0">
                    <a:pos x="177" y="0"/>
                  </a:cxn>
                  <a:cxn ang="0">
                    <a:pos x="167" y="0"/>
                  </a:cxn>
                  <a:cxn ang="0">
                    <a:pos x="160" y="2"/>
                  </a:cxn>
                  <a:cxn ang="0">
                    <a:pos x="134" y="2"/>
                  </a:cxn>
                  <a:cxn ang="0">
                    <a:pos x="129" y="4"/>
                  </a:cxn>
                  <a:cxn ang="0">
                    <a:pos x="112" y="4"/>
                  </a:cxn>
                  <a:cxn ang="0">
                    <a:pos x="107" y="7"/>
                  </a:cxn>
                  <a:cxn ang="0">
                    <a:pos x="98" y="7"/>
                  </a:cxn>
                  <a:cxn ang="0">
                    <a:pos x="93" y="9"/>
                  </a:cxn>
                  <a:cxn ang="0">
                    <a:pos x="81" y="9"/>
                  </a:cxn>
                  <a:cxn ang="0">
                    <a:pos x="76" y="12"/>
                  </a:cxn>
                  <a:cxn ang="0">
                    <a:pos x="71" y="12"/>
                  </a:cxn>
                  <a:cxn ang="0">
                    <a:pos x="67" y="14"/>
                  </a:cxn>
                  <a:cxn ang="0">
                    <a:pos x="60" y="14"/>
                  </a:cxn>
                  <a:cxn ang="0">
                    <a:pos x="55" y="16"/>
                  </a:cxn>
                  <a:cxn ang="0">
                    <a:pos x="45" y="16"/>
                  </a:cxn>
                  <a:cxn ang="0">
                    <a:pos x="40" y="19"/>
                  </a:cxn>
                  <a:cxn ang="0">
                    <a:pos x="35" y="19"/>
                  </a:cxn>
                  <a:cxn ang="0">
                    <a:pos x="28" y="21"/>
                  </a:cxn>
                  <a:cxn ang="0">
                    <a:pos x="23" y="23"/>
                  </a:cxn>
                  <a:cxn ang="0">
                    <a:pos x="19" y="23"/>
                  </a:cxn>
                  <a:cxn ang="0">
                    <a:pos x="14" y="26"/>
                  </a:cxn>
                  <a:cxn ang="0">
                    <a:pos x="9" y="26"/>
                  </a:cxn>
                  <a:cxn ang="0">
                    <a:pos x="4" y="52"/>
                  </a:cxn>
                  <a:cxn ang="0">
                    <a:pos x="2" y="79"/>
                  </a:cxn>
                </a:cxnLst>
                <a:rect l="0" t="0" r="r" b="b"/>
                <a:pathLst>
                  <a:path w="178" h="235">
                    <a:moveTo>
                      <a:pt x="2" y="79"/>
                    </a:moveTo>
                    <a:lnTo>
                      <a:pt x="0" y="103"/>
                    </a:lnTo>
                    <a:lnTo>
                      <a:pt x="0" y="151"/>
                    </a:lnTo>
                    <a:lnTo>
                      <a:pt x="4" y="199"/>
                    </a:lnTo>
                    <a:lnTo>
                      <a:pt x="7" y="225"/>
                    </a:lnTo>
                    <a:lnTo>
                      <a:pt x="16" y="228"/>
                    </a:lnTo>
                    <a:lnTo>
                      <a:pt x="23" y="230"/>
                    </a:lnTo>
                    <a:lnTo>
                      <a:pt x="33" y="230"/>
                    </a:lnTo>
                    <a:lnTo>
                      <a:pt x="45" y="232"/>
                    </a:lnTo>
                    <a:lnTo>
                      <a:pt x="57" y="232"/>
                    </a:lnTo>
                    <a:lnTo>
                      <a:pt x="67" y="235"/>
                    </a:lnTo>
                    <a:lnTo>
                      <a:pt x="115" y="235"/>
                    </a:lnTo>
                    <a:lnTo>
                      <a:pt x="127" y="232"/>
                    </a:lnTo>
                    <a:lnTo>
                      <a:pt x="148" y="232"/>
                    </a:lnTo>
                    <a:lnTo>
                      <a:pt x="158" y="230"/>
                    </a:lnTo>
                    <a:lnTo>
                      <a:pt x="165" y="228"/>
                    </a:lnTo>
                    <a:lnTo>
                      <a:pt x="172" y="228"/>
                    </a:lnTo>
                    <a:lnTo>
                      <a:pt x="172" y="112"/>
                    </a:lnTo>
                    <a:lnTo>
                      <a:pt x="175" y="57"/>
                    </a:lnTo>
                    <a:lnTo>
                      <a:pt x="177" y="0"/>
                    </a:lnTo>
                    <a:lnTo>
                      <a:pt x="167" y="0"/>
                    </a:lnTo>
                    <a:lnTo>
                      <a:pt x="160" y="2"/>
                    </a:lnTo>
                    <a:lnTo>
                      <a:pt x="134" y="2"/>
                    </a:lnTo>
                    <a:lnTo>
                      <a:pt x="129" y="4"/>
                    </a:lnTo>
                    <a:lnTo>
                      <a:pt x="112" y="4"/>
                    </a:lnTo>
                    <a:lnTo>
                      <a:pt x="107" y="7"/>
                    </a:lnTo>
                    <a:lnTo>
                      <a:pt x="98" y="7"/>
                    </a:lnTo>
                    <a:lnTo>
                      <a:pt x="93" y="9"/>
                    </a:lnTo>
                    <a:lnTo>
                      <a:pt x="81" y="9"/>
                    </a:lnTo>
                    <a:lnTo>
                      <a:pt x="76" y="12"/>
                    </a:lnTo>
                    <a:lnTo>
                      <a:pt x="71" y="12"/>
                    </a:lnTo>
                    <a:lnTo>
                      <a:pt x="67" y="14"/>
                    </a:lnTo>
                    <a:lnTo>
                      <a:pt x="60" y="14"/>
                    </a:lnTo>
                    <a:lnTo>
                      <a:pt x="55" y="16"/>
                    </a:lnTo>
                    <a:lnTo>
                      <a:pt x="45" y="16"/>
                    </a:lnTo>
                    <a:lnTo>
                      <a:pt x="40" y="19"/>
                    </a:lnTo>
                    <a:lnTo>
                      <a:pt x="35" y="19"/>
                    </a:lnTo>
                    <a:lnTo>
                      <a:pt x="28" y="21"/>
                    </a:lnTo>
                    <a:lnTo>
                      <a:pt x="23" y="23"/>
                    </a:lnTo>
                    <a:lnTo>
                      <a:pt x="19" y="23"/>
                    </a:lnTo>
                    <a:lnTo>
                      <a:pt x="14" y="26"/>
                    </a:lnTo>
                    <a:lnTo>
                      <a:pt x="9" y="26"/>
                    </a:lnTo>
                    <a:lnTo>
                      <a:pt x="4" y="52"/>
                    </a:lnTo>
                    <a:lnTo>
                      <a:pt x="2" y="79"/>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8" name="Freeform 2474"/>
              <p:cNvSpPr>
                <a:spLocks/>
              </p:cNvSpPr>
              <p:nvPr/>
            </p:nvSpPr>
            <p:spPr bwMode="auto">
              <a:xfrm>
                <a:off x="9640" y="6024"/>
                <a:ext cx="173" cy="225"/>
              </a:xfrm>
              <a:custGeom>
                <a:avLst/>
                <a:gdLst/>
                <a:ahLst/>
                <a:cxnLst>
                  <a:cxn ang="0">
                    <a:pos x="23" y="220"/>
                  </a:cxn>
                  <a:cxn ang="0">
                    <a:pos x="33" y="223"/>
                  </a:cxn>
                  <a:cxn ang="0">
                    <a:pos x="45" y="225"/>
                  </a:cxn>
                  <a:cxn ang="0">
                    <a:pos x="124" y="225"/>
                  </a:cxn>
                  <a:cxn ang="0">
                    <a:pos x="134" y="223"/>
                  </a:cxn>
                  <a:cxn ang="0">
                    <a:pos x="143" y="223"/>
                  </a:cxn>
                  <a:cxn ang="0">
                    <a:pos x="153" y="220"/>
                  </a:cxn>
                  <a:cxn ang="0">
                    <a:pos x="160" y="220"/>
                  </a:cxn>
                  <a:cxn ang="0">
                    <a:pos x="170" y="218"/>
                  </a:cxn>
                  <a:cxn ang="0">
                    <a:pos x="167" y="163"/>
                  </a:cxn>
                  <a:cxn ang="0">
                    <a:pos x="167" y="110"/>
                  </a:cxn>
                  <a:cxn ang="0">
                    <a:pos x="172" y="0"/>
                  </a:cxn>
                  <a:cxn ang="0">
                    <a:pos x="163" y="2"/>
                  </a:cxn>
                  <a:cxn ang="0">
                    <a:pos x="143" y="2"/>
                  </a:cxn>
                  <a:cxn ang="0">
                    <a:pos x="131" y="4"/>
                  </a:cxn>
                  <a:cxn ang="0">
                    <a:pos x="122" y="4"/>
                  </a:cxn>
                  <a:cxn ang="0">
                    <a:pos x="110" y="7"/>
                  </a:cxn>
                  <a:cxn ang="0">
                    <a:pos x="100" y="7"/>
                  </a:cxn>
                  <a:cxn ang="0">
                    <a:pos x="91" y="9"/>
                  </a:cxn>
                  <a:cxn ang="0">
                    <a:pos x="79" y="12"/>
                  </a:cxn>
                  <a:cxn ang="0">
                    <a:pos x="69" y="12"/>
                  </a:cxn>
                  <a:cxn ang="0">
                    <a:pos x="60" y="14"/>
                  </a:cxn>
                  <a:cxn ang="0">
                    <a:pos x="50" y="16"/>
                  </a:cxn>
                  <a:cxn ang="0">
                    <a:pos x="38" y="19"/>
                  </a:cxn>
                  <a:cxn ang="0">
                    <a:pos x="19" y="23"/>
                  </a:cxn>
                  <a:cxn ang="0">
                    <a:pos x="9" y="26"/>
                  </a:cxn>
                  <a:cxn ang="0">
                    <a:pos x="4" y="52"/>
                  </a:cxn>
                  <a:cxn ang="0">
                    <a:pos x="2" y="76"/>
                  </a:cxn>
                  <a:cxn ang="0">
                    <a:pos x="2" y="100"/>
                  </a:cxn>
                  <a:cxn ang="0">
                    <a:pos x="0" y="124"/>
                  </a:cxn>
                  <a:cxn ang="0">
                    <a:pos x="0" y="146"/>
                  </a:cxn>
                  <a:cxn ang="0">
                    <a:pos x="7" y="218"/>
                  </a:cxn>
                  <a:cxn ang="0">
                    <a:pos x="16" y="220"/>
                  </a:cxn>
                  <a:cxn ang="0">
                    <a:pos x="23" y="220"/>
                  </a:cxn>
                </a:cxnLst>
                <a:rect l="0" t="0" r="r" b="b"/>
                <a:pathLst>
                  <a:path w="173" h="225">
                    <a:moveTo>
                      <a:pt x="23" y="220"/>
                    </a:moveTo>
                    <a:lnTo>
                      <a:pt x="33" y="223"/>
                    </a:lnTo>
                    <a:lnTo>
                      <a:pt x="45" y="225"/>
                    </a:lnTo>
                    <a:lnTo>
                      <a:pt x="124" y="225"/>
                    </a:lnTo>
                    <a:lnTo>
                      <a:pt x="134" y="223"/>
                    </a:lnTo>
                    <a:lnTo>
                      <a:pt x="143" y="223"/>
                    </a:lnTo>
                    <a:lnTo>
                      <a:pt x="153" y="220"/>
                    </a:lnTo>
                    <a:lnTo>
                      <a:pt x="160" y="220"/>
                    </a:lnTo>
                    <a:lnTo>
                      <a:pt x="170" y="218"/>
                    </a:lnTo>
                    <a:lnTo>
                      <a:pt x="167" y="163"/>
                    </a:lnTo>
                    <a:lnTo>
                      <a:pt x="167" y="110"/>
                    </a:lnTo>
                    <a:lnTo>
                      <a:pt x="172" y="0"/>
                    </a:lnTo>
                    <a:lnTo>
                      <a:pt x="163" y="2"/>
                    </a:lnTo>
                    <a:lnTo>
                      <a:pt x="143" y="2"/>
                    </a:lnTo>
                    <a:lnTo>
                      <a:pt x="131" y="4"/>
                    </a:lnTo>
                    <a:lnTo>
                      <a:pt x="122" y="4"/>
                    </a:lnTo>
                    <a:lnTo>
                      <a:pt x="110" y="7"/>
                    </a:lnTo>
                    <a:lnTo>
                      <a:pt x="100" y="7"/>
                    </a:lnTo>
                    <a:lnTo>
                      <a:pt x="91" y="9"/>
                    </a:lnTo>
                    <a:lnTo>
                      <a:pt x="79" y="12"/>
                    </a:lnTo>
                    <a:lnTo>
                      <a:pt x="69" y="12"/>
                    </a:lnTo>
                    <a:lnTo>
                      <a:pt x="60" y="14"/>
                    </a:lnTo>
                    <a:lnTo>
                      <a:pt x="50" y="16"/>
                    </a:lnTo>
                    <a:lnTo>
                      <a:pt x="38" y="19"/>
                    </a:lnTo>
                    <a:lnTo>
                      <a:pt x="19" y="23"/>
                    </a:lnTo>
                    <a:lnTo>
                      <a:pt x="9" y="26"/>
                    </a:lnTo>
                    <a:lnTo>
                      <a:pt x="4" y="52"/>
                    </a:lnTo>
                    <a:lnTo>
                      <a:pt x="2" y="76"/>
                    </a:lnTo>
                    <a:lnTo>
                      <a:pt x="2" y="100"/>
                    </a:lnTo>
                    <a:lnTo>
                      <a:pt x="0" y="124"/>
                    </a:lnTo>
                    <a:lnTo>
                      <a:pt x="0" y="146"/>
                    </a:lnTo>
                    <a:lnTo>
                      <a:pt x="7" y="218"/>
                    </a:lnTo>
                    <a:lnTo>
                      <a:pt x="16" y="220"/>
                    </a:lnTo>
                    <a:lnTo>
                      <a:pt x="23" y="220"/>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9" name="Freeform 2475"/>
              <p:cNvSpPr>
                <a:spLocks/>
              </p:cNvSpPr>
              <p:nvPr/>
            </p:nvSpPr>
            <p:spPr bwMode="auto">
              <a:xfrm>
                <a:off x="9640" y="6026"/>
                <a:ext cx="171" cy="216"/>
              </a:xfrm>
              <a:custGeom>
                <a:avLst/>
                <a:gdLst/>
                <a:ahLst/>
                <a:cxnLst>
                  <a:cxn ang="0">
                    <a:pos x="9" y="23"/>
                  </a:cxn>
                  <a:cxn ang="0">
                    <a:pos x="7" y="48"/>
                  </a:cxn>
                  <a:cxn ang="0">
                    <a:pos x="2" y="72"/>
                  </a:cxn>
                  <a:cxn ang="0">
                    <a:pos x="2" y="96"/>
                  </a:cxn>
                  <a:cxn ang="0">
                    <a:pos x="0" y="117"/>
                  </a:cxn>
                  <a:cxn ang="0">
                    <a:pos x="2" y="139"/>
                  </a:cxn>
                  <a:cxn ang="0">
                    <a:pos x="2" y="163"/>
                  </a:cxn>
                  <a:cxn ang="0">
                    <a:pos x="4" y="184"/>
                  </a:cxn>
                  <a:cxn ang="0">
                    <a:pos x="7" y="208"/>
                  </a:cxn>
                  <a:cxn ang="0">
                    <a:pos x="16" y="211"/>
                  </a:cxn>
                  <a:cxn ang="0">
                    <a:pos x="23" y="211"/>
                  </a:cxn>
                  <a:cxn ang="0">
                    <a:pos x="33" y="213"/>
                  </a:cxn>
                  <a:cxn ang="0">
                    <a:pos x="43" y="213"/>
                  </a:cxn>
                  <a:cxn ang="0">
                    <a:pos x="55" y="216"/>
                  </a:cxn>
                  <a:cxn ang="0">
                    <a:pos x="98" y="216"/>
                  </a:cxn>
                  <a:cxn ang="0">
                    <a:pos x="110" y="213"/>
                  </a:cxn>
                  <a:cxn ang="0">
                    <a:pos x="131" y="213"/>
                  </a:cxn>
                  <a:cxn ang="0">
                    <a:pos x="141" y="211"/>
                  </a:cxn>
                  <a:cxn ang="0">
                    <a:pos x="148" y="211"/>
                  </a:cxn>
                  <a:cxn ang="0">
                    <a:pos x="158" y="208"/>
                  </a:cxn>
                  <a:cxn ang="0">
                    <a:pos x="165" y="206"/>
                  </a:cxn>
                  <a:cxn ang="0">
                    <a:pos x="163" y="153"/>
                  </a:cxn>
                  <a:cxn ang="0">
                    <a:pos x="167" y="52"/>
                  </a:cxn>
                  <a:cxn ang="0">
                    <a:pos x="170" y="0"/>
                  </a:cxn>
                  <a:cxn ang="0">
                    <a:pos x="139" y="0"/>
                  </a:cxn>
                  <a:cxn ang="0">
                    <a:pos x="129" y="2"/>
                  </a:cxn>
                  <a:cxn ang="0">
                    <a:pos x="120" y="2"/>
                  </a:cxn>
                  <a:cxn ang="0">
                    <a:pos x="110" y="4"/>
                  </a:cxn>
                  <a:cxn ang="0">
                    <a:pos x="98" y="4"/>
                  </a:cxn>
                  <a:cxn ang="0">
                    <a:pos x="79" y="9"/>
                  </a:cxn>
                  <a:cxn ang="0">
                    <a:pos x="69" y="12"/>
                  </a:cxn>
                  <a:cxn ang="0">
                    <a:pos x="57" y="12"/>
                  </a:cxn>
                  <a:cxn ang="0">
                    <a:pos x="19" y="21"/>
                  </a:cxn>
                  <a:cxn ang="0">
                    <a:pos x="9" y="23"/>
                  </a:cxn>
                </a:cxnLst>
                <a:rect l="0" t="0" r="r" b="b"/>
                <a:pathLst>
                  <a:path w="171" h="216">
                    <a:moveTo>
                      <a:pt x="9" y="23"/>
                    </a:moveTo>
                    <a:lnTo>
                      <a:pt x="7" y="48"/>
                    </a:lnTo>
                    <a:lnTo>
                      <a:pt x="2" y="72"/>
                    </a:lnTo>
                    <a:lnTo>
                      <a:pt x="2" y="96"/>
                    </a:lnTo>
                    <a:lnTo>
                      <a:pt x="0" y="117"/>
                    </a:lnTo>
                    <a:lnTo>
                      <a:pt x="2" y="139"/>
                    </a:lnTo>
                    <a:lnTo>
                      <a:pt x="2" y="163"/>
                    </a:lnTo>
                    <a:lnTo>
                      <a:pt x="4" y="184"/>
                    </a:lnTo>
                    <a:lnTo>
                      <a:pt x="7" y="208"/>
                    </a:lnTo>
                    <a:lnTo>
                      <a:pt x="16" y="211"/>
                    </a:lnTo>
                    <a:lnTo>
                      <a:pt x="23" y="211"/>
                    </a:lnTo>
                    <a:lnTo>
                      <a:pt x="33" y="213"/>
                    </a:lnTo>
                    <a:lnTo>
                      <a:pt x="43" y="213"/>
                    </a:lnTo>
                    <a:lnTo>
                      <a:pt x="55" y="216"/>
                    </a:lnTo>
                    <a:lnTo>
                      <a:pt x="98" y="216"/>
                    </a:lnTo>
                    <a:lnTo>
                      <a:pt x="110" y="213"/>
                    </a:lnTo>
                    <a:lnTo>
                      <a:pt x="131" y="213"/>
                    </a:lnTo>
                    <a:lnTo>
                      <a:pt x="141" y="211"/>
                    </a:lnTo>
                    <a:lnTo>
                      <a:pt x="148" y="211"/>
                    </a:lnTo>
                    <a:lnTo>
                      <a:pt x="158" y="208"/>
                    </a:lnTo>
                    <a:lnTo>
                      <a:pt x="165" y="206"/>
                    </a:lnTo>
                    <a:lnTo>
                      <a:pt x="163" y="153"/>
                    </a:lnTo>
                    <a:lnTo>
                      <a:pt x="167" y="52"/>
                    </a:lnTo>
                    <a:lnTo>
                      <a:pt x="170" y="0"/>
                    </a:lnTo>
                    <a:lnTo>
                      <a:pt x="139" y="0"/>
                    </a:lnTo>
                    <a:lnTo>
                      <a:pt x="129" y="2"/>
                    </a:lnTo>
                    <a:lnTo>
                      <a:pt x="120" y="2"/>
                    </a:lnTo>
                    <a:lnTo>
                      <a:pt x="110" y="4"/>
                    </a:lnTo>
                    <a:lnTo>
                      <a:pt x="98" y="4"/>
                    </a:lnTo>
                    <a:lnTo>
                      <a:pt x="79" y="9"/>
                    </a:lnTo>
                    <a:lnTo>
                      <a:pt x="69" y="12"/>
                    </a:lnTo>
                    <a:lnTo>
                      <a:pt x="57" y="12"/>
                    </a:lnTo>
                    <a:lnTo>
                      <a:pt x="19" y="21"/>
                    </a:lnTo>
                    <a:lnTo>
                      <a:pt x="9" y="23"/>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0" name="Freeform 2476"/>
              <p:cNvSpPr>
                <a:spLocks/>
              </p:cNvSpPr>
              <p:nvPr/>
            </p:nvSpPr>
            <p:spPr bwMode="auto">
              <a:xfrm>
                <a:off x="9643" y="6026"/>
                <a:ext cx="163" cy="206"/>
              </a:xfrm>
              <a:custGeom>
                <a:avLst/>
                <a:gdLst/>
                <a:ahLst/>
                <a:cxnLst>
                  <a:cxn ang="0">
                    <a:pos x="7" y="23"/>
                  </a:cxn>
                  <a:cxn ang="0">
                    <a:pos x="4" y="48"/>
                  </a:cxn>
                  <a:cxn ang="0">
                    <a:pos x="2" y="69"/>
                  </a:cxn>
                  <a:cxn ang="0">
                    <a:pos x="0" y="93"/>
                  </a:cxn>
                  <a:cxn ang="0">
                    <a:pos x="0" y="156"/>
                  </a:cxn>
                  <a:cxn ang="0">
                    <a:pos x="2" y="177"/>
                  </a:cxn>
                  <a:cxn ang="0">
                    <a:pos x="7" y="199"/>
                  </a:cxn>
                  <a:cxn ang="0">
                    <a:pos x="21" y="203"/>
                  </a:cxn>
                  <a:cxn ang="0">
                    <a:pos x="31" y="206"/>
                  </a:cxn>
                  <a:cxn ang="0">
                    <a:pos x="105" y="206"/>
                  </a:cxn>
                  <a:cxn ang="0">
                    <a:pos x="115" y="203"/>
                  </a:cxn>
                  <a:cxn ang="0">
                    <a:pos x="124" y="203"/>
                  </a:cxn>
                  <a:cxn ang="0">
                    <a:pos x="134" y="201"/>
                  </a:cxn>
                  <a:cxn ang="0">
                    <a:pos x="143" y="201"/>
                  </a:cxn>
                  <a:cxn ang="0">
                    <a:pos x="158" y="196"/>
                  </a:cxn>
                  <a:cxn ang="0">
                    <a:pos x="158" y="98"/>
                  </a:cxn>
                  <a:cxn ang="0">
                    <a:pos x="160" y="50"/>
                  </a:cxn>
                  <a:cxn ang="0">
                    <a:pos x="163" y="0"/>
                  </a:cxn>
                  <a:cxn ang="0">
                    <a:pos x="143" y="0"/>
                  </a:cxn>
                  <a:cxn ang="0">
                    <a:pos x="134" y="2"/>
                  </a:cxn>
                  <a:cxn ang="0">
                    <a:pos x="124" y="2"/>
                  </a:cxn>
                  <a:cxn ang="0">
                    <a:pos x="115" y="4"/>
                  </a:cxn>
                  <a:cxn ang="0">
                    <a:pos x="105" y="4"/>
                  </a:cxn>
                  <a:cxn ang="0">
                    <a:pos x="93" y="7"/>
                  </a:cxn>
                  <a:cxn ang="0">
                    <a:pos x="83" y="7"/>
                  </a:cxn>
                  <a:cxn ang="0">
                    <a:pos x="74" y="9"/>
                  </a:cxn>
                  <a:cxn ang="0">
                    <a:pos x="64" y="12"/>
                  </a:cxn>
                  <a:cxn ang="0">
                    <a:pos x="55" y="14"/>
                  </a:cxn>
                  <a:cxn ang="0">
                    <a:pos x="45" y="14"/>
                  </a:cxn>
                  <a:cxn ang="0">
                    <a:pos x="16" y="21"/>
                  </a:cxn>
                  <a:cxn ang="0">
                    <a:pos x="7" y="23"/>
                  </a:cxn>
                </a:cxnLst>
                <a:rect l="0" t="0" r="r" b="b"/>
                <a:pathLst>
                  <a:path w="163" h="206">
                    <a:moveTo>
                      <a:pt x="7" y="23"/>
                    </a:moveTo>
                    <a:lnTo>
                      <a:pt x="4" y="48"/>
                    </a:lnTo>
                    <a:lnTo>
                      <a:pt x="2" y="69"/>
                    </a:lnTo>
                    <a:lnTo>
                      <a:pt x="0" y="93"/>
                    </a:lnTo>
                    <a:lnTo>
                      <a:pt x="0" y="156"/>
                    </a:lnTo>
                    <a:lnTo>
                      <a:pt x="2" y="177"/>
                    </a:lnTo>
                    <a:lnTo>
                      <a:pt x="7" y="199"/>
                    </a:lnTo>
                    <a:lnTo>
                      <a:pt x="21" y="203"/>
                    </a:lnTo>
                    <a:lnTo>
                      <a:pt x="31" y="206"/>
                    </a:lnTo>
                    <a:lnTo>
                      <a:pt x="105" y="206"/>
                    </a:lnTo>
                    <a:lnTo>
                      <a:pt x="115" y="203"/>
                    </a:lnTo>
                    <a:lnTo>
                      <a:pt x="124" y="203"/>
                    </a:lnTo>
                    <a:lnTo>
                      <a:pt x="134" y="201"/>
                    </a:lnTo>
                    <a:lnTo>
                      <a:pt x="143" y="201"/>
                    </a:lnTo>
                    <a:lnTo>
                      <a:pt x="158" y="196"/>
                    </a:lnTo>
                    <a:lnTo>
                      <a:pt x="158" y="98"/>
                    </a:lnTo>
                    <a:lnTo>
                      <a:pt x="160" y="50"/>
                    </a:lnTo>
                    <a:lnTo>
                      <a:pt x="163" y="0"/>
                    </a:lnTo>
                    <a:lnTo>
                      <a:pt x="143" y="0"/>
                    </a:lnTo>
                    <a:lnTo>
                      <a:pt x="134" y="2"/>
                    </a:lnTo>
                    <a:lnTo>
                      <a:pt x="124" y="2"/>
                    </a:lnTo>
                    <a:lnTo>
                      <a:pt x="115" y="4"/>
                    </a:lnTo>
                    <a:lnTo>
                      <a:pt x="105" y="4"/>
                    </a:lnTo>
                    <a:lnTo>
                      <a:pt x="93" y="7"/>
                    </a:lnTo>
                    <a:lnTo>
                      <a:pt x="83" y="7"/>
                    </a:lnTo>
                    <a:lnTo>
                      <a:pt x="74" y="9"/>
                    </a:lnTo>
                    <a:lnTo>
                      <a:pt x="64" y="12"/>
                    </a:lnTo>
                    <a:lnTo>
                      <a:pt x="55" y="14"/>
                    </a:lnTo>
                    <a:lnTo>
                      <a:pt x="45" y="14"/>
                    </a:lnTo>
                    <a:lnTo>
                      <a:pt x="16" y="21"/>
                    </a:lnTo>
                    <a:lnTo>
                      <a:pt x="7" y="23"/>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1" name="Freeform 2477"/>
              <p:cNvSpPr>
                <a:spLocks/>
              </p:cNvSpPr>
              <p:nvPr/>
            </p:nvSpPr>
            <p:spPr bwMode="auto">
              <a:xfrm>
                <a:off x="9643" y="6026"/>
                <a:ext cx="158" cy="199"/>
              </a:xfrm>
              <a:custGeom>
                <a:avLst/>
                <a:gdLst/>
                <a:ahLst/>
                <a:cxnLst>
                  <a:cxn ang="0">
                    <a:pos x="2" y="172"/>
                  </a:cxn>
                  <a:cxn ang="0">
                    <a:pos x="7" y="192"/>
                  </a:cxn>
                  <a:cxn ang="0">
                    <a:pos x="21" y="196"/>
                  </a:cxn>
                  <a:cxn ang="0">
                    <a:pos x="31" y="196"/>
                  </a:cxn>
                  <a:cxn ang="0">
                    <a:pos x="38" y="199"/>
                  </a:cxn>
                  <a:cxn ang="0">
                    <a:pos x="91" y="199"/>
                  </a:cxn>
                  <a:cxn ang="0">
                    <a:pos x="100" y="196"/>
                  </a:cxn>
                  <a:cxn ang="0">
                    <a:pos x="112" y="196"/>
                  </a:cxn>
                  <a:cxn ang="0">
                    <a:pos x="122" y="194"/>
                  </a:cxn>
                  <a:cxn ang="0">
                    <a:pos x="131" y="194"/>
                  </a:cxn>
                  <a:cxn ang="0">
                    <a:pos x="139" y="192"/>
                  </a:cxn>
                  <a:cxn ang="0">
                    <a:pos x="146" y="189"/>
                  </a:cxn>
                  <a:cxn ang="0">
                    <a:pos x="153" y="189"/>
                  </a:cxn>
                  <a:cxn ang="0">
                    <a:pos x="153" y="93"/>
                  </a:cxn>
                  <a:cxn ang="0">
                    <a:pos x="155" y="48"/>
                  </a:cxn>
                  <a:cxn ang="0">
                    <a:pos x="158" y="0"/>
                  </a:cxn>
                  <a:cxn ang="0">
                    <a:pos x="148" y="0"/>
                  </a:cxn>
                  <a:cxn ang="0">
                    <a:pos x="139" y="2"/>
                  </a:cxn>
                  <a:cxn ang="0">
                    <a:pos x="122" y="2"/>
                  </a:cxn>
                  <a:cxn ang="0">
                    <a:pos x="112" y="4"/>
                  </a:cxn>
                  <a:cxn ang="0">
                    <a:pos x="100" y="4"/>
                  </a:cxn>
                  <a:cxn ang="0">
                    <a:pos x="81" y="9"/>
                  </a:cxn>
                  <a:cxn ang="0">
                    <a:pos x="71" y="9"/>
                  </a:cxn>
                  <a:cxn ang="0">
                    <a:pos x="62" y="12"/>
                  </a:cxn>
                  <a:cxn ang="0">
                    <a:pos x="33" y="19"/>
                  </a:cxn>
                  <a:cxn ang="0">
                    <a:pos x="26" y="21"/>
                  </a:cxn>
                  <a:cxn ang="0">
                    <a:pos x="16" y="21"/>
                  </a:cxn>
                  <a:cxn ang="0">
                    <a:pos x="7" y="26"/>
                  </a:cxn>
                  <a:cxn ang="0">
                    <a:pos x="2" y="69"/>
                  </a:cxn>
                  <a:cxn ang="0">
                    <a:pos x="0" y="88"/>
                  </a:cxn>
                  <a:cxn ang="0">
                    <a:pos x="0" y="151"/>
                  </a:cxn>
                  <a:cxn ang="0">
                    <a:pos x="2" y="172"/>
                  </a:cxn>
                </a:cxnLst>
                <a:rect l="0" t="0" r="r" b="b"/>
                <a:pathLst>
                  <a:path w="158" h="199">
                    <a:moveTo>
                      <a:pt x="2" y="172"/>
                    </a:moveTo>
                    <a:lnTo>
                      <a:pt x="7" y="192"/>
                    </a:lnTo>
                    <a:lnTo>
                      <a:pt x="21" y="196"/>
                    </a:lnTo>
                    <a:lnTo>
                      <a:pt x="31" y="196"/>
                    </a:lnTo>
                    <a:lnTo>
                      <a:pt x="38" y="199"/>
                    </a:lnTo>
                    <a:lnTo>
                      <a:pt x="91" y="199"/>
                    </a:lnTo>
                    <a:lnTo>
                      <a:pt x="100" y="196"/>
                    </a:lnTo>
                    <a:lnTo>
                      <a:pt x="112" y="196"/>
                    </a:lnTo>
                    <a:lnTo>
                      <a:pt x="122" y="194"/>
                    </a:lnTo>
                    <a:lnTo>
                      <a:pt x="131" y="194"/>
                    </a:lnTo>
                    <a:lnTo>
                      <a:pt x="139" y="192"/>
                    </a:lnTo>
                    <a:lnTo>
                      <a:pt x="146" y="189"/>
                    </a:lnTo>
                    <a:lnTo>
                      <a:pt x="153" y="189"/>
                    </a:lnTo>
                    <a:lnTo>
                      <a:pt x="153" y="93"/>
                    </a:lnTo>
                    <a:lnTo>
                      <a:pt x="155" y="48"/>
                    </a:lnTo>
                    <a:lnTo>
                      <a:pt x="158" y="0"/>
                    </a:lnTo>
                    <a:lnTo>
                      <a:pt x="148" y="0"/>
                    </a:lnTo>
                    <a:lnTo>
                      <a:pt x="139" y="2"/>
                    </a:lnTo>
                    <a:lnTo>
                      <a:pt x="122" y="2"/>
                    </a:lnTo>
                    <a:lnTo>
                      <a:pt x="112" y="4"/>
                    </a:lnTo>
                    <a:lnTo>
                      <a:pt x="100" y="4"/>
                    </a:lnTo>
                    <a:lnTo>
                      <a:pt x="81" y="9"/>
                    </a:lnTo>
                    <a:lnTo>
                      <a:pt x="71" y="9"/>
                    </a:lnTo>
                    <a:lnTo>
                      <a:pt x="62" y="12"/>
                    </a:lnTo>
                    <a:lnTo>
                      <a:pt x="33" y="19"/>
                    </a:lnTo>
                    <a:lnTo>
                      <a:pt x="26" y="21"/>
                    </a:lnTo>
                    <a:lnTo>
                      <a:pt x="16" y="21"/>
                    </a:lnTo>
                    <a:lnTo>
                      <a:pt x="7" y="26"/>
                    </a:lnTo>
                    <a:lnTo>
                      <a:pt x="2" y="69"/>
                    </a:lnTo>
                    <a:lnTo>
                      <a:pt x="0" y="88"/>
                    </a:lnTo>
                    <a:lnTo>
                      <a:pt x="0" y="151"/>
                    </a:lnTo>
                    <a:lnTo>
                      <a:pt x="2" y="172"/>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2" name="Freeform 2478"/>
              <p:cNvSpPr>
                <a:spLocks/>
              </p:cNvSpPr>
              <p:nvPr/>
            </p:nvSpPr>
            <p:spPr bwMode="auto">
              <a:xfrm>
                <a:off x="9643" y="6026"/>
                <a:ext cx="153" cy="192"/>
              </a:xfrm>
              <a:custGeom>
                <a:avLst/>
                <a:gdLst/>
                <a:ahLst/>
                <a:cxnLst>
                  <a:cxn ang="0">
                    <a:pos x="7" y="184"/>
                  </a:cxn>
                  <a:cxn ang="0">
                    <a:pos x="21" y="189"/>
                  </a:cxn>
                  <a:cxn ang="0">
                    <a:pos x="28" y="189"/>
                  </a:cxn>
                  <a:cxn ang="0">
                    <a:pos x="38" y="192"/>
                  </a:cxn>
                  <a:cxn ang="0">
                    <a:pos x="69" y="192"/>
                  </a:cxn>
                  <a:cxn ang="0">
                    <a:pos x="79" y="189"/>
                  </a:cxn>
                  <a:cxn ang="0">
                    <a:pos x="98" y="189"/>
                  </a:cxn>
                  <a:cxn ang="0">
                    <a:pos x="107" y="187"/>
                  </a:cxn>
                  <a:cxn ang="0">
                    <a:pos x="117" y="187"/>
                  </a:cxn>
                  <a:cxn ang="0">
                    <a:pos x="127" y="184"/>
                  </a:cxn>
                  <a:cxn ang="0">
                    <a:pos x="136" y="182"/>
                  </a:cxn>
                  <a:cxn ang="0">
                    <a:pos x="143" y="182"/>
                  </a:cxn>
                  <a:cxn ang="0">
                    <a:pos x="148" y="180"/>
                  </a:cxn>
                  <a:cxn ang="0">
                    <a:pos x="148" y="91"/>
                  </a:cxn>
                  <a:cxn ang="0">
                    <a:pos x="153" y="0"/>
                  </a:cxn>
                  <a:cxn ang="0">
                    <a:pos x="146" y="2"/>
                  </a:cxn>
                  <a:cxn ang="0">
                    <a:pos x="117" y="2"/>
                  </a:cxn>
                  <a:cxn ang="0">
                    <a:pos x="107" y="4"/>
                  </a:cxn>
                  <a:cxn ang="0">
                    <a:pos x="100" y="4"/>
                  </a:cxn>
                  <a:cxn ang="0">
                    <a:pos x="81" y="9"/>
                  </a:cxn>
                  <a:cxn ang="0">
                    <a:pos x="71" y="9"/>
                  </a:cxn>
                  <a:cxn ang="0">
                    <a:pos x="62" y="12"/>
                  </a:cxn>
                  <a:cxn ang="0">
                    <a:pos x="23" y="21"/>
                  </a:cxn>
                  <a:cxn ang="0">
                    <a:pos x="16" y="23"/>
                  </a:cxn>
                  <a:cxn ang="0">
                    <a:pos x="7" y="26"/>
                  </a:cxn>
                  <a:cxn ang="0">
                    <a:pos x="4" y="45"/>
                  </a:cxn>
                  <a:cxn ang="0">
                    <a:pos x="2" y="67"/>
                  </a:cxn>
                  <a:cxn ang="0">
                    <a:pos x="0" y="86"/>
                  </a:cxn>
                  <a:cxn ang="0">
                    <a:pos x="0" y="127"/>
                  </a:cxn>
                  <a:cxn ang="0">
                    <a:pos x="7" y="184"/>
                  </a:cxn>
                </a:cxnLst>
                <a:rect l="0" t="0" r="r" b="b"/>
                <a:pathLst>
                  <a:path w="153" h="192">
                    <a:moveTo>
                      <a:pt x="7" y="184"/>
                    </a:moveTo>
                    <a:lnTo>
                      <a:pt x="21" y="189"/>
                    </a:lnTo>
                    <a:lnTo>
                      <a:pt x="28" y="189"/>
                    </a:lnTo>
                    <a:lnTo>
                      <a:pt x="38" y="192"/>
                    </a:lnTo>
                    <a:lnTo>
                      <a:pt x="69" y="192"/>
                    </a:lnTo>
                    <a:lnTo>
                      <a:pt x="79" y="189"/>
                    </a:lnTo>
                    <a:lnTo>
                      <a:pt x="98" y="189"/>
                    </a:lnTo>
                    <a:lnTo>
                      <a:pt x="107" y="187"/>
                    </a:lnTo>
                    <a:lnTo>
                      <a:pt x="117" y="187"/>
                    </a:lnTo>
                    <a:lnTo>
                      <a:pt x="127" y="184"/>
                    </a:lnTo>
                    <a:lnTo>
                      <a:pt x="136" y="182"/>
                    </a:lnTo>
                    <a:lnTo>
                      <a:pt x="143" y="182"/>
                    </a:lnTo>
                    <a:lnTo>
                      <a:pt x="148" y="180"/>
                    </a:lnTo>
                    <a:lnTo>
                      <a:pt x="148" y="91"/>
                    </a:lnTo>
                    <a:lnTo>
                      <a:pt x="153" y="0"/>
                    </a:lnTo>
                    <a:lnTo>
                      <a:pt x="146" y="2"/>
                    </a:lnTo>
                    <a:lnTo>
                      <a:pt x="117" y="2"/>
                    </a:lnTo>
                    <a:lnTo>
                      <a:pt x="107" y="4"/>
                    </a:lnTo>
                    <a:lnTo>
                      <a:pt x="100" y="4"/>
                    </a:lnTo>
                    <a:lnTo>
                      <a:pt x="81" y="9"/>
                    </a:lnTo>
                    <a:lnTo>
                      <a:pt x="71" y="9"/>
                    </a:lnTo>
                    <a:lnTo>
                      <a:pt x="62" y="12"/>
                    </a:lnTo>
                    <a:lnTo>
                      <a:pt x="23" y="21"/>
                    </a:lnTo>
                    <a:lnTo>
                      <a:pt x="16" y="23"/>
                    </a:lnTo>
                    <a:lnTo>
                      <a:pt x="7" y="26"/>
                    </a:lnTo>
                    <a:lnTo>
                      <a:pt x="4" y="45"/>
                    </a:lnTo>
                    <a:lnTo>
                      <a:pt x="2" y="67"/>
                    </a:lnTo>
                    <a:lnTo>
                      <a:pt x="0" y="86"/>
                    </a:lnTo>
                    <a:lnTo>
                      <a:pt x="0" y="127"/>
                    </a:lnTo>
                    <a:lnTo>
                      <a:pt x="7" y="184"/>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3" name="Freeform 2479"/>
              <p:cNvSpPr>
                <a:spLocks/>
              </p:cNvSpPr>
              <p:nvPr/>
            </p:nvSpPr>
            <p:spPr bwMode="auto">
              <a:xfrm>
                <a:off x="9643" y="6028"/>
                <a:ext cx="151" cy="180"/>
              </a:xfrm>
              <a:custGeom>
                <a:avLst/>
                <a:gdLst/>
                <a:ahLst/>
                <a:cxnLst>
                  <a:cxn ang="0">
                    <a:pos x="7" y="23"/>
                  </a:cxn>
                  <a:cxn ang="0">
                    <a:pos x="2" y="62"/>
                  </a:cxn>
                  <a:cxn ang="0">
                    <a:pos x="2" y="81"/>
                  </a:cxn>
                  <a:cxn ang="0">
                    <a:pos x="0" y="100"/>
                  </a:cxn>
                  <a:cxn ang="0">
                    <a:pos x="0" y="120"/>
                  </a:cxn>
                  <a:cxn ang="0">
                    <a:pos x="2" y="139"/>
                  </a:cxn>
                  <a:cxn ang="0">
                    <a:pos x="4" y="156"/>
                  </a:cxn>
                  <a:cxn ang="0">
                    <a:pos x="7" y="175"/>
                  </a:cxn>
                  <a:cxn ang="0">
                    <a:pos x="14" y="177"/>
                  </a:cxn>
                  <a:cxn ang="0">
                    <a:pos x="21" y="180"/>
                  </a:cxn>
                  <a:cxn ang="0">
                    <a:pos x="76" y="180"/>
                  </a:cxn>
                  <a:cxn ang="0">
                    <a:pos x="86" y="177"/>
                  </a:cxn>
                  <a:cxn ang="0">
                    <a:pos x="105" y="177"/>
                  </a:cxn>
                  <a:cxn ang="0">
                    <a:pos x="115" y="175"/>
                  </a:cxn>
                  <a:cxn ang="0">
                    <a:pos x="124" y="172"/>
                  </a:cxn>
                  <a:cxn ang="0">
                    <a:pos x="131" y="172"/>
                  </a:cxn>
                  <a:cxn ang="0">
                    <a:pos x="146" y="167"/>
                  </a:cxn>
                  <a:cxn ang="0">
                    <a:pos x="143" y="146"/>
                  </a:cxn>
                  <a:cxn ang="0">
                    <a:pos x="143" y="105"/>
                  </a:cxn>
                  <a:cxn ang="0">
                    <a:pos x="146" y="83"/>
                  </a:cxn>
                  <a:cxn ang="0">
                    <a:pos x="146" y="62"/>
                  </a:cxn>
                  <a:cxn ang="0">
                    <a:pos x="148" y="43"/>
                  </a:cxn>
                  <a:cxn ang="0">
                    <a:pos x="148" y="21"/>
                  </a:cxn>
                  <a:cxn ang="0">
                    <a:pos x="151" y="0"/>
                  </a:cxn>
                  <a:cxn ang="0">
                    <a:pos x="124" y="0"/>
                  </a:cxn>
                  <a:cxn ang="0">
                    <a:pos x="115" y="2"/>
                  </a:cxn>
                  <a:cxn ang="0">
                    <a:pos x="105" y="2"/>
                  </a:cxn>
                  <a:cxn ang="0">
                    <a:pos x="98" y="4"/>
                  </a:cxn>
                  <a:cxn ang="0">
                    <a:pos x="88" y="4"/>
                  </a:cxn>
                  <a:cxn ang="0">
                    <a:pos x="79" y="7"/>
                  </a:cxn>
                  <a:cxn ang="0">
                    <a:pos x="69" y="9"/>
                  </a:cxn>
                  <a:cxn ang="0">
                    <a:pos x="60" y="9"/>
                  </a:cxn>
                  <a:cxn ang="0">
                    <a:pos x="40" y="14"/>
                  </a:cxn>
                  <a:cxn ang="0">
                    <a:pos x="33" y="16"/>
                  </a:cxn>
                  <a:cxn ang="0">
                    <a:pos x="23" y="19"/>
                  </a:cxn>
                  <a:cxn ang="0">
                    <a:pos x="16" y="21"/>
                  </a:cxn>
                  <a:cxn ang="0">
                    <a:pos x="7" y="23"/>
                  </a:cxn>
                </a:cxnLst>
                <a:rect l="0" t="0" r="r" b="b"/>
                <a:pathLst>
                  <a:path w="151" h="180">
                    <a:moveTo>
                      <a:pt x="7" y="23"/>
                    </a:moveTo>
                    <a:lnTo>
                      <a:pt x="2" y="62"/>
                    </a:lnTo>
                    <a:lnTo>
                      <a:pt x="2" y="81"/>
                    </a:lnTo>
                    <a:lnTo>
                      <a:pt x="0" y="100"/>
                    </a:lnTo>
                    <a:lnTo>
                      <a:pt x="0" y="120"/>
                    </a:lnTo>
                    <a:lnTo>
                      <a:pt x="2" y="139"/>
                    </a:lnTo>
                    <a:lnTo>
                      <a:pt x="4" y="156"/>
                    </a:lnTo>
                    <a:lnTo>
                      <a:pt x="7" y="175"/>
                    </a:lnTo>
                    <a:lnTo>
                      <a:pt x="14" y="177"/>
                    </a:lnTo>
                    <a:lnTo>
                      <a:pt x="21" y="180"/>
                    </a:lnTo>
                    <a:lnTo>
                      <a:pt x="76" y="180"/>
                    </a:lnTo>
                    <a:lnTo>
                      <a:pt x="86" y="177"/>
                    </a:lnTo>
                    <a:lnTo>
                      <a:pt x="105" y="177"/>
                    </a:lnTo>
                    <a:lnTo>
                      <a:pt x="115" y="175"/>
                    </a:lnTo>
                    <a:lnTo>
                      <a:pt x="124" y="172"/>
                    </a:lnTo>
                    <a:lnTo>
                      <a:pt x="131" y="172"/>
                    </a:lnTo>
                    <a:lnTo>
                      <a:pt x="146" y="167"/>
                    </a:lnTo>
                    <a:lnTo>
                      <a:pt x="143" y="146"/>
                    </a:lnTo>
                    <a:lnTo>
                      <a:pt x="143" y="105"/>
                    </a:lnTo>
                    <a:lnTo>
                      <a:pt x="146" y="83"/>
                    </a:lnTo>
                    <a:lnTo>
                      <a:pt x="146" y="62"/>
                    </a:lnTo>
                    <a:lnTo>
                      <a:pt x="148" y="43"/>
                    </a:lnTo>
                    <a:lnTo>
                      <a:pt x="148" y="21"/>
                    </a:lnTo>
                    <a:lnTo>
                      <a:pt x="151" y="0"/>
                    </a:lnTo>
                    <a:lnTo>
                      <a:pt x="124" y="0"/>
                    </a:lnTo>
                    <a:lnTo>
                      <a:pt x="115" y="2"/>
                    </a:lnTo>
                    <a:lnTo>
                      <a:pt x="105" y="2"/>
                    </a:lnTo>
                    <a:lnTo>
                      <a:pt x="98" y="4"/>
                    </a:lnTo>
                    <a:lnTo>
                      <a:pt x="88" y="4"/>
                    </a:lnTo>
                    <a:lnTo>
                      <a:pt x="79" y="7"/>
                    </a:lnTo>
                    <a:lnTo>
                      <a:pt x="69" y="9"/>
                    </a:lnTo>
                    <a:lnTo>
                      <a:pt x="60" y="9"/>
                    </a:lnTo>
                    <a:lnTo>
                      <a:pt x="40" y="14"/>
                    </a:lnTo>
                    <a:lnTo>
                      <a:pt x="33" y="16"/>
                    </a:lnTo>
                    <a:lnTo>
                      <a:pt x="23" y="19"/>
                    </a:lnTo>
                    <a:lnTo>
                      <a:pt x="16" y="21"/>
                    </a:lnTo>
                    <a:lnTo>
                      <a:pt x="7" y="23"/>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4" name="Freeform 2480"/>
              <p:cNvSpPr>
                <a:spLocks/>
              </p:cNvSpPr>
              <p:nvPr/>
            </p:nvSpPr>
            <p:spPr bwMode="auto">
              <a:xfrm>
                <a:off x="9645" y="6028"/>
                <a:ext cx="144" cy="173"/>
              </a:xfrm>
              <a:custGeom>
                <a:avLst/>
                <a:gdLst/>
                <a:ahLst/>
                <a:cxnLst>
                  <a:cxn ang="0">
                    <a:pos x="4" y="23"/>
                  </a:cxn>
                  <a:cxn ang="0">
                    <a:pos x="0" y="62"/>
                  </a:cxn>
                  <a:cxn ang="0">
                    <a:pos x="0" y="132"/>
                  </a:cxn>
                  <a:cxn ang="0">
                    <a:pos x="2" y="151"/>
                  </a:cxn>
                  <a:cxn ang="0">
                    <a:pos x="4" y="167"/>
                  </a:cxn>
                  <a:cxn ang="0">
                    <a:pos x="19" y="172"/>
                  </a:cxn>
                  <a:cxn ang="0">
                    <a:pos x="62" y="172"/>
                  </a:cxn>
                  <a:cxn ang="0">
                    <a:pos x="72" y="170"/>
                  </a:cxn>
                  <a:cxn ang="0">
                    <a:pos x="81" y="170"/>
                  </a:cxn>
                  <a:cxn ang="0">
                    <a:pos x="91" y="167"/>
                  </a:cxn>
                  <a:cxn ang="0">
                    <a:pos x="100" y="167"/>
                  </a:cxn>
                  <a:cxn ang="0">
                    <a:pos x="110" y="165"/>
                  </a:cxn>
                  <a:cxn ang="0">
                    <a:pos x="117" y="163"/>
                  </a:cxn>
                  <a:cxn ang="0">
                    <a:pos x="124" y="163"/>
                  </a:cxn>
                  <a:cxn ang="0">
                    <a:pos x="132" y="160"/>
                  </a:cxn>
                  <a:cxn ang="0">
                    <a:pos x="139" y="160"/>
                  </a:cxn>
                  <a:cxn ang="0">
                    <a:pos x="136" y="139"/>
                  </a:cxn>
                  <a:cxn ang="0">
                    <a:pos x="136" y="120"/>
                  </a:cxn>
                  <a:cxn ang="0">
                    <a:pos x="139" y="98"/>
                  </a:cxn>
                  <a:cxn ang="0">
                    <a:pos x="139" y="60"/>
                  </a:cxn>
                  <a:cxn ang="0">
                    <a:pos x="141" y="40"/>
                  </a:cxn>
                  <a:cxn ang="0">
                    <a:pos x="144" y="19"/>
                  </a:cxn>
                  <a:cxn ang="0">
                    <a:pos x="144" y="0"/>
                  </a:cxn>
                  <a:cxn ang="0">
                    <a:pos x="127" y="0"/>
                  </a:cxn>
                  <a:cxn ang="0">
                    <a:pos x="120" y="2"/>
                  </a:cxn>
                  <a:cxn ang="0">
                    <a:pos x="100" y="2"/>
                  </a:cxn>
                  <a:cxn ang="0">
                    <a:pos x="93" y="4"/>
                  </a:cxn>
                  <a:cxn ang="0">
                    <a:pos x="84" y="7"/>
                  </a:cxn>
                  <a:cxn ang="0">
                    <a:pos x="74" y="7"/>
                  </a:cxn>
                  <a:cxn ang="0">
                    <a:pos x="64" y="9"/>
                  </a:cxn>
                  <a:cxn ang="0">
                    <a:pos x="55" y="12"/>
                  </a:cxn>
                  <a:cxn ang="0">
                    <a:pos x="48" y="12"/>
                  </a:cxn>
                  <a:cxn ang="0">
                    <a:pos x="28" y="16"/>
                  </a:cxn>
                  <a:cxn ang="0">
                    <a:pos x="14" y="21"/>
                  </a:cxn>
                  <a:cxn ang="0">
                    <a:pos x="4" y="23"/>
                  </a:cxn>
                </a:cxnLst>
                <a:rect l="0" t="0" r="r" b="b"/>
                <a:pathLst>
                  <a:path w="144" h="173">
                    <a:moveTo>
                      <a:pt x="4" y="23"/>
                    </a:moveTo>
                    <a:lnTo>
                      <a:pt x="0" y="62"/>
                    </a:lnTo>
                    <a:lnTo>
                      <a:pt x="0" y="132"/>
                    </a:lnTo>
                    <a:lnTo>
                      <a:pt x="2" y="151"/>
                    </a:lnTo>
                    <a:lnTo>
                      <a:pt x="4" y="167"/>
                    </a:lnTo>
                    <a:lnTo>
                      <a:pt x="19" y="172"/>
                    </a:lnTo>
                    <a:lnTo>
                      <a:pt x="62" y="172"/>
                    </a:lnTo>
                    <a:lnTo>
                      <a:pt x="72" y="170"/>
                    </a:lnTo>
                    <a:lnTo>
                      <a:pt x="81" y="170"/>
                    </a:lnTo>
                    <a:lnTo>
                      <a:pt x="91" y="167"/>
                    </a:lnTo>
                    <a:lnTo>
                      <a:pt x="100" y="167"/>
                    </a:lnTo>
                    <a:lnTo>
                      <a:pt x="110" y="165"/>
                    </a:lnTo>
                    <a:lnTo>
                      <a:pt x="117" y="163"/>
                    </a:lnTo>
                    <a:lnTo>
                      <a:pt x="124" y="163"/>
                    </a:lnTo>
                    <a:lnTo>
                      <a:pt x="132" y="160"/>
                    </a:lnTo>
                    <a:lnTo>
                      <a:pt x="139" y="160"/>
                    </a:lnTo>
                    <a:lnTo>
                      <a:pt x="136" y="139"/>
                    </a:lnTo>
                    <a:lnTo>
                      <a:pt x="136" y="120"/>
                    </a:lnTo>
                    <a:lnTo>
                      <a:pt x="139" y="98"/>
                    </a:lnTo>
                    <a:lnTo>
                      <a:pt x="139" y="60"/>
                    </a:lnTo>
                    <a:lnTo>
                      <a:pt x="141" y="40"/>
                    </a:lnTo>
                    <a:lnTo>
                      <a:pt x="144" y="19"/>
                    </a:lnTo>
                    <a:lnTo>
                      <a:pt x="144" y="0"/>
                    </a:lnTo>
                    <a:lnTo>
                      <a:pt x="127" y="0"/>
                    </a:lnTo>
                    <a:lnTo>
                      <a:pt x="120" y="2"/>
                    </a:lnTo>
                    <a:lnTo>
                      <a:pt x="100" y="2"/>
                    </a:lnTo>
                    <a:lnTo>
                      <a:pt x="93" y="4"/>
                    </a:lnTo>
                    <a:lnTo>
                      <a:pt x="84" y="7"/>
                    </a:lnTo>
                    <a:lnTo>
                      <a:pt x="74" y="7"/>
                    </a:lnTo>
                    <a:lnTo>
                      <a:pt x="64" y="9"/>
                    </a:lnTo>
                    <a:lnTo>
                      <a:pt x="55" y="12"/>
                    </a:lnTo>
                    <a:lnTo>
                      <a:pt x="48" y="12"/>
                    </a:lnTo>
                    <a:lnTo>
                      <a:pt x="28" y="16"/>
                    </a:lnTo>
                    <a:lnTo>
                      <a:pt x="14" y="21"/>
                    </a:lnTo>
                    <a:lnTo>
                      <a:pt x="4" y="23"/>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5" name="Freeform 2481"/>
              <p:cNvSpPr>
                <a:spLocks/>
              </p:cNvSpPr>
              <p:nvPr/>
            </p:nvSpPr>
            <p:spPr bwMode="auto">
              <a:xfrm>
                <a:off x="9645" y="6028"/>
                <a:ext cx="139" cy="166"/>
              </a:xfrm>
              <a:custGeom>
                <a:avLst/>
                <a:gdLst/>
                <a:ahLst/>
                <a:cxnLst>
                  <a:cxn ang="0">
                    <a:pos x="0" y="76"/>
                  </a:cxn>
                  <a:cxn ang="0">
                    <a:pos x="0" y="127"/>
                  </a:cxn>
                  <a:cxn ang="0">
                    <a:pos x="4" y="160"/>
                  </a:cxn>
                  <a:cxn ang="0">
                    <a:pos x="12" y="163"/>
                  </a:cxn>
                  <a:cxn ang="0">
                    <a:pos x="19" y="163"/>
                  </a:cxn>
                  <a:cxn ang="0">
                    <a:pos x="26" y="165"/>
                  </a:cxn>
                  <a:cxn ang="0">
                    <a:pos x="52" y="165"/>
                  </a:cxn>
                  <a:cxn ang="0">
                    <a:pos x="60" y="163"/>
                  </a:cxn>
                  <a:cxn ang="0">
                    <a:pos x="69" y="163"/>
                  </a:cxn>
                  <a:cxn ang="0">
                    <a:pos x="79" y="160"/>
                  </a:cxn>
                  <a:cxn ang="0">
                    <a:pos x="88" y="160"/>
                  </a:cxn>
                  <a:cxn ang="0">
                    <a:pos x="98" y="158"/>
                  </a:cxn>
                  <a:cxn ang="0">
                    <a:pos x="105" y="156"/>
                  </a:cxn>
                  <a:cxn ang="0">
                    <a:pos x="115" y="156"/>
                  </a:cxn>
                  <a:cxn ang="0">
                    <a:pos x="122" y="153"/>
                  </a:cxn>
                  <a:cxn ang="0">
                    <a:pos x="127" y="151"/>
                  </a:cxn>
                  <a:cxn ang="0">
                    <a:pos x="134" y="151"/>
                  </a:cxn>
                  <a:cxn ang="0">
                    <a:pos x="134" y="74"/>
                  </a:cxn>
                  <a:cxn ang="0">
                    <a:pos x="136" y="57"/>
                  </a:cxn>
                  <a:cxn ang="0">
                    <a:pos x="136" y="38"/>
                  </a:cxn>
                  <a:cxn ang="0">
                    <a:pos x="139" y="19"/>
                  </a:cxn>
                  <a:cxn ang="0">
                    <a:pos x="139" y="0"/>
                  </a:cxn>
                  <a:cxn ang="0">
                    <a:pos x="124" y="0"/>
                  </a:cxn>
                  <a:cxn ang="0">
                    <a:pos x="115" y="2"/>
                  </a:cxn>
                  <a:cxn ang="0">
                    <a:pos x="108" y="2"/>
                  </a:cxn>
                  <a:cxn ang="0">
                    <a:pos x="98" y="4"/>
                  </a:cxn>
                  <a:cxn ang="0">
                    <a:pos x="91" y="4"/>
                  </a:cxn>
                  <a:cxn ang="0">
                    <a:pos x="81" y="7"/>
                  </a:cxn>
                  <a:cxn ang="0">
                    <a:pos x="72" y="7"/>
                  </a:cxn>
                  <a:cxn ang="0">
                    <a:pos x="62" y="9"/>
                  </a:cxn>
                  <a:cxn ang="0">
                    <a:pos x="55" y="12"/>
                  </a:cxn>
                  <a:cxn ang="0">
                    <a:pos x="45" y="14"/>
                  </a:cxn>
                  <a:cxn ang="0">
                    <a:pos x="38" y="14"/>
                  </a:cxn>
                  <a:cxn ang="0">
                    <a:pos x="28" y="16"/>
                  </a:cxn>
                  <a:cxn ang="0">
                    <a:pos x="14" y="21"/>
                  </a:cxn>
                  <a:cxn ang="0">
                    <a:pos x="4" y="23"/>
                  </a:cxn>
                  <a:cxn ang="0">
                    <a:pos x="2" y="43"/>
                  </a:cxn>
                  <a:cxn ang="0">
                    <a:pos x="2" y="60"/>
                  </a:cxn>
                  <a:cxn ang="0">
                    <a:pos x="0" y="76"/>
                  </a:cxn>
                </a:cxnLst>
                <a:rect l="0" t="0" r="r" b="b"/>
                <a:pathLst>
                  <a:path w="139" h="166">
                    <a:moveTo>
                      <a:pt x="0" y="76"/>
                    </a:moveTo>
                    <a:lnTo>
                      <a:pt x="0" y="127"/>
                    </a:lnTo>
                    <a:lnTo>
                      <a:pt x="4" y="160"/>
                    </a:lnTo>
                    <a:lnTo>
                      <a:pt x="12" y="163"/>
                    </a:lnTo>
                    <a:lnTo>
                      <a:pt x="19" y="163"/>
                    </a:lnTo>
                    <a:lnTo>
                      <a:pt x="26" y="165"/>
                    </a:lnTo>
                    <a:lnTo>
                      <a:pt x="52" y="165"/>
                    </a:lnTo>
                    <a:lnTo>
                      <a:pt x="60" y="163"/>
                    </a:lnTo>
                    <a:lnTo>
                      <a:pt x="69" y="163"/>
                    </a:lnTo>
                    <a:lnTo>
                      <a:pt x="79" y="160"/>
                    </a:lnTo>
                    <a:lnTo>
                      <a:pt x="88" y="160"/>
                    </a:lnTo>
                    <a:lnTo>
                      <a:pt x="98" y="158"/>
                    </a:lnTo>
                    <a:lnTo>
                      <a:pt x="105" y="156"/>
                    </a:lnTo>
                    <a:lnTo>
                      <a:pt x="115" y="156"/>
                    </a:lnTo>
                    <a:lnTo>
                      <a:pt x="122" y="153"/>
                    </a:lnTo>
                    <a:lnTo>
                      <a:pt x="127" y="151"/>
                    </a:lnTo>
                    <a:lnTo>
                      <a:pt x="134" y="151"/>
                    </a:lnTo>
                    <a:lnTo>
                      <a:pt x="134" y="74"/>
                    </a:lnTo>
                    <a:lnTo>
                      <a:pt x="136" y="57"/>
                    </a:lnTo>
                    <a:lnTo>
                      <a:pt x="136" y="38"/>
                    </a:lnTo>
                    <a:lnTo>
                      <a:pt x="139" y="19"/>
                    </a:lnTo>
                    <a:lnTo>
                      <a:pt x="139" y="0"/>
                    </a:lnTo>
                    <a:lnTo>
                      <a:pt x="124" y="0"/>
                    </a:lnTo>
                    <a:lnTo>
                      <a:pt x="115" y="2"/>
                    </a:lnTo>
                    <a:lnTo>
                      <a:pt x="108" y="2"/>
                    </a:lnTo>
                    <a:lnTo>
                      <a:pt x="98" y="4"/>
                    </a:lnTo>
                    <a:lnTo>
                      <a:pt x="91" y="4"/>
                    </a:lnTo>
                    <a:lnTo>
                      <a:pt x="81" y="7"/>
                    </a:lnTo>
                    <a:lnTo>
                      <a:pt x="72" y="7"/>
                    </a:lnTo>
                    <a:lnTo>
                      <a:pt x="62" y="9"/>
                    </a:lnTo>
                    <a:lnTo>
                      <a:pt x="55" y="12"/>
                    </a:lnTo>
                    <a:lnTo>
                      <a:pt x="45" y="14"/>
                    </a:lnTo>
                    <a:lnTo>
                      <a:pt x="38" y="14"/>
                    </a:lnTo>
                    <a:lnTo>
                      <a:pt x="28" y="16"/>
                    </a:lnTo>
                    <a:lnTo>
                      <a:pt x="14" y="21"/>
                    </a:lnTo>
                    <a:lnTo>
                      <a:pt x="4" y="23"/>
                    </a:lnTo>
                    <a:lnTo>
                      <a:pt x="2" y="43"/>
                    </a:lnTo>
                    <a:lnTo>
                      <a:pt x="2" y="60"/>
                    </a:lnTo>
                    <a:lnTo>
                      <a:pt x="0" y="7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6" name="Freeform 2482"/>
              <p:cNvSpPr>
                <a:spLocks/>
              </p:cNvSpPr>
              <p:nvPr/>
            </p:nvSpPr>
            <p:spPr bwMode="auto">
              <a:xfrm>
                <a:off x="9645" y="6028"/>
                <a:ext cx="137" cy="159"/>
              </a:xfrm>
              <a:custGeom>
                <a:avLst/>
                <a:gdLst/>
                <a:ahLst/>
                <a:cxnLst>
                  <a:cxn ang="0">
                    <a:pos x="7" y="23"/>
                  </a:cxn>
                  <a:cxn ang="0">
                    <a:pos x="0" y="74"/>
                  </a:cxn>
                  <a:cxn ang="0">
                    <a:pos x="0" y="105"/>
                  </a:cxn>
                  <a:cxn ang="0">
                    <a:pos x="2" y="122"/>
                  </a:cxn>
                  <a:cxn ang="0">
                    <a:pos x="2" y="136"/>
                  </a:cxn>
                  <a:cxn ang="0">
                    <a:pos x="4" y="153"/>
                  </a:cxn>
                  <a:cxn ang="0">
                    <a:pos x="12" y="156"/>
                  </a:cxn>
                  <a:cxn ang="0">
                    <a:pos x="16" y="156"/>
                  </a:cxn>
                  <a:cxn ang="0">
                    <a:pos x="24" y="158"/>
                  </a:cxn>
                  <a:cxn ang="0">
                    <a:pos x="40" y="158"/>
                  </a:cxn>
                  <a:cxn ang="0">
                    <a:pos x="50" y="156"/>
                  </a:cxn>
                  <a:cxn ang="0">
                    <a:pos x="60" y="156"/>
                  </a:cxn>
                  <a:cxn ang="0">
                    <a:pos x="67" y="153"/>
                  </a:cxn>
                  <a:cxn ang="0">
                    <a:pos x="76" y="153"/>
                  </a:cxn>
                  <a:cxn ang="0">
                    <a:pos x="86" y="151"/>
                  </a:cxn>
                  <a:cxn ang="0">
                    <a:pos x="93" y="151"/>
                  </a:cxn>
                  <a:cxn ang="0">
                    <a:pos x="103" y="148"/>
                  </a:cxn>
                  <a:cxn ang="0">
                    <a:pos x="110" y="146"/>
                  </a:cxn>
                  <a:cxn ang="0">
                    <a:pos x="117" y="143"/>
                  </a:cxn>
                  <a:cxn ang="0">
                    <a:pos x="124" y="143"/>
                  </a:cxn>
                  <a:cxn ang="0">
                    <a:pos x="129" y="141"/>
                  </a:cxn>
                  <a:cxn ang="0">
                    <a:pos x="129" y="88"/>
                  </a:cxn>
                  <a:cxn ang="0">
                    <a:pos x="132" y="72"/>
                  </a:cxn>
                  <a:cxn ang="0">
                    <a:pos x="132" y="52"/>
                  </a:cxn>
                  <a:cxn ang="0">
                    <a:pos x="134" y="36"/>
                  </a:cxn>
                  <a:cxn ang="0">
                    <a:pos x="134" y="19"/>
                  </a:cxn>
                  <a:cxn ang="0">
                    <a:pos x="136" y="0"/>
                  </a:cxn>
                  <a:cxn ang="0">
                    <a:pos x="129" y="0"/>
                  </a:cxn>
                  <a:cxn ang="0">
                    <a:pos x="120" y="2"/>
                  </a:cxn>
                  <a:cxn ang="0">
                    <a:pos x="105" y="2"/>
                  </a:cxn>
                  <a:cxn ang="0">
                    <a:pos x="96" y="4"/>
                  </a:cxn>
                  <a:cxn ang="0">
                    <a:pos x="88" y="4"/>
                  </a:cxn>
                  <a:cxn ang="0">
                    <a:pos x="79" y="7"/>
                  </a:cxn>
                  <a:cxn ang="0">
                    <a:pos x="69" y="9"/>
                  </a:cxn>
                  <a:cxn ang="0">
                    <a:pos x="62" y="9"/>
                  </a:cxn>
                  <a:cxn ang="0">
                    <a:pos x="52" y="12"/>
                  </a:cxn>
                  <a:cxn ang="0">
                    <a:pos x="45" y="14"/>
                  </a:cxn>
                  <a:cxn ang="0">
                    <a:pos x="36" y="16"/>
                  </a:cxn>
                  <a:cxn ang="0">
                    <a:pos x="28" y="19"/>
                  </a:cxn>
                  <a:cxn ang="0">
                    <a:pos x="21" y="19"/>
                  </a:cxn>
                  <a:cxn ang="0">
                    <a:pos x="7" y="23"/>
                  </a:cxn>
                </a:cxnLst>
                <a:rect l="0" t="0" r="r" b="b"/>
                <a:pathLst>
                  <a:path w="137" h="159">
                    <a:moveTo>
                      <a:pt x="7" y="23"/>
                    </a:moveTo>
                    <a:lnTo>
                      <a:pt x="0" y="74"/>
                    </a:lnTo>
                    <a:lnTo>
                      <a:pt x="0" y="105"/>
                    </a:lnTo>
                    <a:lnTo>
                      <a:pt x="2" y="122"/>
                    </a:lnTo>
                    <a:lnTo>
                      <a:pt x="2" y="136"/>
                    </a:lnTo>
                    <a:lnTo>
                      <a:pt x="4" y="153"/>
                    </a:lnTo>
                    <a:lnTo>
                      <a:pt x="12" y="156"/>
                    </a:lnTo>
                    <a:lnTo>
                      <a:pt x="16" y="156"/>
                    </a:lnTo>
                    <a:lnTo>
                      <a:pt x="24" y="158"/>
                    </a:lnTo>
                    <a:lnTo>
                      <a:pt x="40" y="158"/>
                    </a:lnTo>
                    <a:lnTo>
                      <a:pt x="50" y="156"/>
                    </a:lnTo>
                    <a:lnTo>
                      <a:pt x="60" y="156"/>
                    </a:lnTo>
                    <a:lnTo>
                      <a:pt x="67" y="153"/>
                    </a:lnTo>
                    <a:lnTo>
                      <a:pt x="76" y="153"/>
                    </a:lnTo>
                    <a:lnTo>
                      <a:pt x="86" y="151"/>
                    </a:lnTo>
                    <a:lnTo>
                      <a:pt x="93" y="151"/>
                    </a:lnTo>
                    <a:lnTo>
                      <a:pt x="103" y="148"/>
                    </a:lnTo>
                    <a:lnTo>
                      <a:pt x="110" y="146"/>
                    </a:lnTo>
                    <a:lnTo>
                      <a:pt x="117" y="143"/>
                    </a:lnTo>
                    <a:lnTo>
                      <a:pt x="124" y="143"/>
                    </a:lnTo>
                    <a:lnTo>
                      <a:pt x="129" y="141"/>
                    </a:lnTo>
                    <a:lnTo>
                      <a:pt x="129" y="88"/>
                    </a:lnTo>
                    <a:lnTo>
                      <a:pt x="132" y="72"/>
                    </a:lnTo>
                    <a:lnTo>
                      <a:pt x="132" y="52"/>
                    </a:lnTo>
                    <a:lnTo>
                      <a:pt x="134" y="36"/>
                    </a:lnTo>
                    <a:lnTo>
                      <a:pt x="134" y="19"/>
                    </a:lnTo>
                    <a:lnTo>
                      <a:pt x="136" y="0"/>
                    </a:lnTo>
                    <a:lnTo>
                      <a:pt x="129" y="0"/>
                    </a:lnTo>
                    <a:lnTo>
                      <a:pt x="120" y="2"/>
                    </a:lnTo>
                    <a:lnTo>
                      <a:pt x="105" y="2"/>
                    </a:lnTo>
                    <a:lnTo>
                      <a:pt x="96" y="4"/>
                    </a:lnTo>
                    <a:lnTo>
                      <a:pt x="88" y="4"/>
                    </a:lnTo>
                    <a:lnTo>
                      <a:pt x="79" y="7"/>
                    </a:lnTo>
                    <a:lnTo>
                      <a:pt x="69" y="9"/>
                    </a:lnTo>
                    <a:lnTo>
                      <a:pt x="62" y="9"/>
                    </a:lnTo>
                    <a:lnTo>
                      <a:pt x="52" y="12"/>
                    </a:lnTo>
                    <a:lnTo>
                      <a:pt x="45" y="14"/>
                    </a:lnTo>
                    <a:lnTo>
                      <a:pt x="36" y="16"/>
                    </a:lnTo>
                    <a:lnTo>
                      <a:pt x="28" y="19"/>
                    </a:lnTo>
                    <a:lnTo>
                      <a:pt x="21" y="19"/>
                    </a:lnTo>
                    <a:lnTo>
                      <a:pt x="7" y="23"/>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7" name="Freeform 2483"/>
              <p:cNvSpPr>
                <a:spLocks/>
              </p:cNvSpPr>
              <p:nvPr/>
            </p:nvSpPr>
            <p:spPr bwMode="auto">
              <a:xfrm>
                <a:off x="9645" y="6028"/>
                <a:ext cx="132" cy="149"/>
              </a:xfrm>
              <a:custGeom>
                <a:avLst/>
                <a:gdLst/>
                <a:ahLst/>
                <a:cxnLst>
                  <a:cxn ang="0">
                    <a:pos x="4" y="40"/>
                  </a:cxn>
                  <a:cxn ang="0">
                    <a:pos x="2" y="55"/>
                  </a:cxn>
                  <a:cxn ang="0">
                    <a:pos x="2" y="72"/>
                  </a:cxn>
                  <a:cxn ang="0">
                    <a:pos x="0" y="86"/>
                  </a:cxn>
                  <a:cxn ang="0">
                    <a:pos x="0" y="100"/>
                  </a:cxn>
                  <a:cxn ang="0">
                    <a:pos x="2" y="117"/>
                  </a:cxn>
                  <a:cxn ang="0">
                    <a:pos x="2" y="132"/>
                  </a:cxn>
                  <a:cxn ang="0">
                    <a:pos x="4" y="146"/>
                  </a:cxn>
                  <a:cxn ang="0">
                    <a:pos x="12" y="148"/>
                  </a:cxn>
                  <a:cxn ang="0">
                    <a:pos x="48" y="148"/>
                  </a:cxn>
                  <a:cxn ang="0">
                    <a:pos x="57" y="146"/>
                  </a:cxn>
                  <a:cxn ang="0">
                    <a:pos x="64" y="146"/>
                  </a:cxn>
                  <a:cxn ang="0">
                    <a:pos x="74" y="143"/>
                  </a:cxn>
                  <a:cxn ang="0">
                    <a:pos x="84" y="143"/>
                  </a:cxn>
                  <a:cxn ang="0">
                    <a:pos x="105" y="136"/>
                  </a:cxn>
                  <a:cxn ang="0">
                    <a:pos x="112" y="136"/>
                  </a:cxn>
                  <a:cxn ang="0">
                    <a:pos x="120" y="134"/>
                  </a:cxn>
                  <a:cxn ang="0">
                    <a:pos x="124" y="132"/>
                  </a:cxn>
                  <a:cxn ang="0">
                    <a:pos x="124" y="83"/>
                  </a:cxn>
                  <a:cxn ang="0">
                    <a:pos x="127" y="67"/>
                  </a:cxn>
                  <a:cxn ang="0">
                    <a:pos x="127" y="50"/>
                  </a:cxn>
                  <a:cxn ang="0">
                    <a:pos x="129" y="36"/>
                  </a:cxn>
                  <a:cxn ang="0">
                    <a:pos x="129" y="19"/>
                  </a:cxn>
                  <a:cxn ang="0">
                    <a:pos x="132" y="0"/>
                  </a:cxn>
                  <a:cxn ang="0">
                    <a:pos x="124" y="2"/>
                  </a:cxn>
                  <a:cxn ang="0">
                    <a:pos x="103" y="2"/>
                  </a:cxn>
                  <a:cxn ang="0">
                    <a:pos x="93" y="4"/>
                  </a:cxn>
                  <a:cxn ang="0">
                    <a:pos x="86" y="7"/>
                  </a:cxn>
                  <a:cxn ang="0">
                    <a:pos x="76" y="7"/>
                  </a:cxn>
                  <a:cxn ang="0">
                    <a:pos x="69" y="9"/>
                  </a:cxn>
                  <a:cxn ang="0">
                    <a:pos x="60" y="12"/>
                  </a:cxn>
                  <a:cxn ang="0">
                    <a:pos x="52" y="12"/>
                  </a:cxn>
                  <a:cxn ang="0">
                    <a:pos x="43" y="14"/>
                  </a:cxn>
                  <a:cxn ang="0">
                    <a:pos x="36" y="16"/>
                  </a:cxn>
                  <a:cxn ang="0">
                    <a:pos x="26" y="19"/>
                  </a:cxn>
                  <a:cxn ang="0">
                    <a:pos x="19" y="19"/>
                  </a:cxn>
                  <a:cxn ang="0">
                    <a:pos x="12" y="21"/>
                  </a:cxn>
                  <a:cxn ang="0">
                    <a:pos x="7" y="23"/>
                  </a:cxn>
                  <a:cxn ang="0">
                    <a:pos x="4" y="40"/>
                  </a:cxn>
                </a:cxnLst>
                <a:rect l="0" t="0" r="r" b="b"/>
                <a:pathLst>
                  <a:path w="132" h="149">
                    <a:moveTo>
                      <a:pt x="4" y="40"/>
                    </a:moveTo>
                    <a:lnTo>
                      <a:pt x="2" y="55"/>
                    </a:lnTo>
                    <a:lnTo>
                      <a:pt x="2" y="72"/>
                    </a:lnTo>
                    <a:lnTo>
                      <a:pt x="0" y="86"/>
                    </a:lnTo>
                    <a:lnTo>
                      <a:pt x="0" y="100"/>
                    </a:lnTo>
                    <a:lnTo>
                      <a:pt x="2" y="117"/>
                    </a:lnTo>
                    <a:lnTo>
                      <a:pt x="2" y="132"/>
                    </a:lnTo>
                    <a:lnTo>
                      <a:pt x="4" y="146"/>
                    </a:lnTo>
                    <a:lnTo>
                      <a:pt x="12" y="148"/>
                    </a:lnTo>
                    <a:lnTo>
                      <a:pt x="48" y="148"/>
                    </a:lnTo>
                    <a:lnTo>
                      <a:pt x="57" y="146"/>
                    </a:lnTo>
                    <a:lnTo>
                      <a:pt x="64" y="146"/>
                    </a:lnTo>
                    <a:lnTo>
                      <a:pt x="74" y="143"/>
                    </a:lnTo>
                    <a:lnTo>
                      <a:pt x="84" y="143"/>
                    </a:lnTo>
                    <a:lnTo>
                      <a:pt x="105" y="136"/>
                    </a:lnTo>
                    <a:lnTo>
                      <a:pt x="112" y="136"/>
                    </a:lnTo>
                    <a:lnTo>
                      <a:pt x="120" y="134"/>
                    </a:lnTo>
                    <a:lnTo>
                      <a:pt x="124" y="132"/>
                    </a:lnTo>
                    <a:lnTo>
                      <a:pt x="124" y="83"/>
                    </a:lnTo>
                    <a:lnTo>
                      <a:pt x="127" y="67"/>
                    </a:lnTo>
                    <a:lnTo>
                      <a:pt x="127" y="50"/>
                    </a:lnTo>
                    <a:lnTo>
                      <a:pt x="129" y="36"/>
                    </a:lnTo>
                    <a:lnTo>
                      <a:pt x="129" y="19"/>
                    </a:lnTo>
                    <a:lnTo>
                      <a:pt x="132" y="0"/>
                    </a:lnTo>
                    <a:lnTo>
                      <a:pt x="124" y="2"/>
                    </a:lnTo>
                    <a:lnTo>
                      <a:pt x="103" y="2"/>
                    </a:lnTo>
                    <a:lnTo>
                      <a:pt x="93" y="4"/>
                    </a:lnTo>
                    <a:lnTo>
                      <a:pt x="86" y="7"/>
                    </a:lnTo>
                    <a:lnTo>
                      <a:pt x="76" y="7"/>
                    </a:lnTo>
                    <a:lnTo>
                      <a:pt x="69" y="9"/>
                    </a:lnTo>
                    <a:lnTo>
                      <a:pt x="60" y="12"/>
                    </a:lnTo>
                    <a:lnTo>
                      <a:pt x="52" y="12"/>
                    </a:lnTo>
                    <a:lnTo>
                      <a:pt x="43" y="14"/>
                    </a:lnTo>
                    <a:lnTo>
                      <a:pt x="36" y="16"/>
                    </a:lnTo>
                    <a:lnTo>
                      <a:pt x="26" y="19"/>
                    </a:lnTo>
                    <a:lnTo>
                      <a:pt x="19" y="19"/>
                    </a:lnTo>
                    <a:lnTo>
                      <a:pt x="12" y="21"/>
                    </a:lnTo>
                    <a:lnTo>
                      <a:pt x="7" y="23"/>
                    </a:lnTo>
                    <a:lnTo>
                      <a:pt x="4"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8" name="Freeform 2484"/>
              <p:cNvSpPr>
                <a:spLocks/>
              </p:cNvSpPr>
              <p:nvPr/>
            </p:nvSpPr>
            <p:spPr bwMode="auto">
              <a:xfrm>
                <a:off x="9648" y="6031"/>
                <a:ext cx="124" cy="139"/>
              </a:xfrm>
              <a:custGeom>
                <a:avLst/>
                <a:gdLst/>
                <a:ahLst/>
                <a:cxnLst>
                  <a:cxn ang="0">
                    <a:pos x="31" y="14"/>
                  </a:cxn>
                  <a:cxn ang="0">
                    <a:pos x="16" y="19"/>
                  </a:cxn>
                  <a:cxn ang="0">
                    <a:pos x="9" y="19"/>
                  </a:cxn>
                  <a:cxn ang="0">
                    <a:pos x="4" y="21"/>
                  </a:cxn>
                  <a:cxn ang="0">
                    <a:pos x="0" y="52"/>
                  </a:cxn>
                  <a:cxn ang="0">
                    <a:pos x="0" y="107"/>
                  </a:cxn>
                  <a:cxn ang="0">
                    <a:pos x="2" y="136"/>
                  </a:cxn>
                  <a:cxn ang="0">
                    <a:pos x="9" y="139"/>
                  </a:cxn>
                  <a:cxn ang="0">
                    <a:pos x="45" y="139"/>
                  </a:cxn>
                  <a:cxn ang="0">
                    <a:pos x="52" y="136"/>
                  </a:cxn>
                  <a:cxn ang="0">
                    <a:pos x="62" y="134"/>
                  </a:cxn>
                  <a:cxn ang="0">
                    <a:pos x="69" y="134"/>
                  </a:cxn>
                  <a:cxn ang="0">
                    <a:pos x="76" y="132"/>
                  </a:cxn>
                  <a:cxn ang="0">
                    <a:pos x="86" y="129"/>
                  </a:cxn>
                  <a:cxn ang="0">
                    <a:pos x="93" y="127"/>
                  </a:cxn>
                  <a:cxn ang="0">
                    <a:pos x="100" y="127"/>
                  </a:cxn>
                  <a:cxn ang="0">
                    <a:pos x="108" y="124"/>
                  </a:cxn>
                  <a:cxn ang="0">
                    <a:pos x="112" y="122"/>
                  </a:cxn>
                  <a:cxn ang="0">
                    <a:pos x="117" y="122"/>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2" y="4"/>
                  </a:cxn>
                  <a:cxn ang="0">
                    <a:pos x="64" y="7"/>
                  </a:cxn>
                  <a:cxn ang="0">
                    <a:pos x="55" y="9"/>
                  </a:cxn>
                  <a:cxn ang="0">
                    <a:pos x="48" y="9"/>
                  </a:cxn>
                  <a:cxn ang="0">
                    <a:pos x="40" y="12"/>
                  </a:cxn>
                  <a:cxn ang="0">
                    <a:pos x="31" y="14"/>
                  </a:cxn>
                </a:cxnLst>
                <a:rect l="0" t="0" r="r" b="b"/>
                <a:pathLst>
                  <a:path w="124" h="139">
                    <a:moveTo>
                      <a:pt x="31" y="14"/>
                    </a:moveTo>
                    <a:lnTo>
                      <a:pt x="16" y="19"/>
                    </a:lnTo>
                    <a:lnTo>
                      <a:pt x="9" y="19"/>
                    </a:lnTo>
                    <a:lnTo>
                      <a:pt x="4" y="21"/>
                    </a:lnTo>
                    <a:lnTo>
                      <a:pt x="0" y="52"/>
                    </a:lnTo>
                    <a:lnTo>
                      <a:pt x="0" y="107"/>
                    </a:lnTo>
                    <a:lnTo>
                      <a:pt x="2" y="136"/>
                    </a:lnTo>
                    <a:lnTo>
                      <a:pt x="9" y="139"/>
                    </a:lnTo>
                    <a:lnTo>
                      <a:pt x="45" y="139"/>
                    </a:lnTo>
                    <a:lnTo>
                      <a:pt x="52" y="136"/>
                    </a:lnTo>
                    <a:lnTo>
                      <a:pt x="62" y="134"/>
                    </a:lnTo>
                    <a:lnTo>
                      <a:pt x="69" y="134"/>
                    </a:lnTo>
                    <a:lnTo>
                      <a:pt x="76" y="132"/>
                    </a:lnTo>
                    <a:lnTo>
                      <a:pt x="86" y="129"/>
                    </a:lnTo>
                    <a:lnTo>
                      <a:pt x="93" y="127"/>
                    </a:lnTo>
                    <a:lnTo>
                      <a:pt x="100" y="127"/>
                    </a:lnTo>
                    <a:lnTo>
                      <a:pt x="108" y="124"/>
                    </a:lnTo>
                    <a:lnTo>
                      <a:pt x="112" y="122"/>
                    </a:lnTo>
                    <a:lnTo>
                      <a:pt x="117" y="122"/>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2" y="4"/>
                    </a:lnTo>
                    <a:lnTo>
                      <a:pt x="64" y="7"/>
                    </a:lnTo>
                    <a:lnTo>
                      <a:pt x="55" y="9"/>
                    </a:lnTo>
                    <a:lnTo>
                      <a:pt x="48" y="9"/>
                    </a:lnTo>
                    <a:lnTo>
                      <a:pt x="40" y="12"/>
                    </a:lnTo>
                    <a:lnTo>
                      <a:pt x="31" y="14"/>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9" name="Freeform 2485"/>
              <p:cNvSpPr>
                <a:spLocks/>
              </p:cNvSpPr>
              <p:nvPr/>
            </p:nvSpPr>
            <p:spPr bwMode="auto">
              <a:xfrm>
                <a:off x="9648" y="6031"/>
                <a:ext cx="120" cy="132"/>
              </a:xfrm>
              <a:custGeom>
                <a:avLst/>
                <a:gdLst/>
                <a:ahLst/>
                <a:cxnLst>
                  <a:cxn ang="0">
                    <a:pos x="103" y="115"/>
                  </a:cxn>
                  <a:cxn ang="0">
                    <a:pos x="110" y="112"/>
                  </a:cxn>
                  <a:cxn ang="0">
                    <a:pos x="115" y="112"/>
                  </a:cxn>
                  <a:cxn ang="0">
                    <a:pos x="115" y="55"/>
                  </a:cxn>
                  <a:cxn ang="0">
                    <a:pos x="117" y="43"/>
                  </a:cxn>
                  <a:cxn ang="0">
                    <a:pos x="117" y="28"/>
                  </a:cxn>
                  <a:cxn ang="0">
                    <a:pos x="120" y="14"/>
                  </a:cxn>
                  <a:cxn ang="0">
                    <a:pos x="120" y="0"/>
                  </a:cxn>
                  <a:cxn ang="0">
                    <a:pos x="108" y="0"/>
                  </a:cxn>
                  <a:cxn ang="0">
                    <a:pos x="100" y="2"/>
                  </a:cxn>
                  <a:cxn ang="0">
                    <a:pos x="86" y="2"/>
                  </a:cxn>
                  <a:cxn ang="0">
                    <a:pos x="79" y="4"/>
                  </a:cxn>
                  <a:cxn ang="0">
                    <a:pos x="69" y="7"/>
                  </a:cxn>
                  <a:cxn ang="0">
                    <a:pos x="62" y="7"/>
                  </a:cxn>
                  <a:cxn ang="0">
                    <a:pos x="55" y="9"/>
                  </a:cxn>
                  <a:cxn ang="0">
                    <a:pos x="45" y="12"/>
                  </a:cxn>
                  <a:cxn ang="0">
                    <a:pos x="38" y="12"/>
                  </a:cxn>
                  <a:cxn ang="0">
                    <a:pos x="9" y="21"/>
                  </a:cxn>
                  <a:cxn ang="0">
                    <a:pos x="4" y="21"/>
                  </a:cxn>
                  <a:cxn ang="0">
                    <a:pos x="0" y="50"/>
                  </a:cxn>
                  <a:cxn ang="0">
                    <a:pos x="0" y="103"/>
                  </a:cxn>
                  <a:cxn ang="0">
                    <a:pos x="4" y="129"/>
                  </a:cxn>
                  <a:cxn ang="0">
                    <a:pos x="9" y="132"/>
                  </a:cxn>
                  <a:cxn ang="0">
                    <a:pos x="36" y="132"/>
                  </a:cxn>
                  <a:cxn ang="0">
                    <a:pos x="43" y="129"/>
                  </a:cxn>
                  <a:cxn ang="0">
                    <a:pos x="50" y="129"/>
                  </a:cxn>
                  <a:cxn ang="0">
                    <a:pos x="60" y="127"/>
                  </a:cxn>
                  <a:cxn ang="0">
                    <a:pos x="67" y="124"/>
                  </a:cxn>
                  <a:cxn ang="0">
                    <a:pos x="74" y="122"/>
                  </a:cxn>
                  <a:cxn ang="0">
                    <a:pos x="81" y="122"/>
                  </a:cxn>
                  <a:cxn ang="0">
                    <a:pos x="103" y="115"/>
                  </a:cxn>
                </a:cxnLst>
                <a:rect l="0" t="0" r="r" b="b"/>
                <a:pathLst>
                  <a:path w="120" h="132">
                    <a:moveTo>
                      <a:pt x="103" y="115"/>
                    </a:moveTo>
                    <a:lnTo>
                      <a:pt x="110" y="112"/>
                    </a:lnTo>
                    <a:lnTo>
                      <a:pt x="115" y="112"/>
                    </a:lnTo>
                    <a:lnTo>
                      <a:pt x="115" y="55"/>
                    </a:lnTo>
                    <a:lnTo>
                      <a:pt x="117" y="43"/>
                    </a:lnTo>
                    <a:lnTo>
                      <a:pt x="117" y="28"/>
                    </a:lnTo>
                    <a:lnTo>
                      <a:pt x="120" y="14"/>
                    </a:lnTo>
                    <a:lnTo>
                      <a:pt x="120" y="0"/>
                    </a:lnTo>
                    <a:lnTo>
                      <a:pt x="108" y="0"/>
                    </a:lnTo>
                    <a:lnTo>
                      <a:pt x="100" y="2"/>
                    </a:lnTo>
                    <a:lnTo>
                      <a:pt x="86" y="2"/>
                    </a:lnTo>
                    <a:lnTo>
                      <a:pt x="79" y="4"/>
                    </a:lnTo>
                    <a:lnTo>
                      <a:pt x="69" y="7"/>
                    </a:lnTo>
                    <a:lnTo>
                      <a:pt x="62" y="7"/>
                    </a:lnTo>
                    <a:lnTo>
                      <a:pt x="55" y="9"/>
                    </a:lnTo>
                    <a:lnTo>
                      <a:pt x="45" y="12"/>
                    </a:lnTo>
                    <a:lnTo>
                      <a:pt x="38" y="12"/>
                    </a:lnTo>
                    <a:lnTo>
                      <a:pt x="9" y="21"/>
                    </a:lnTo>
                    <a:lnTo>
                      <a:pt x="4" y="21"/>
                    </a:lnTo>
                    <a:lnTo>
                      <a:pt x="0" y="50"/>
                    </a:lnTo>
                    <a:lnTo>
                      <a:pt x="0" y="103"/>
                    </a:lnTo>
                    <a:lnTo>
                      <a:pt x="4" y="129"/>
                    </a:lnTo>
                    <a:lnTo>
                      <a:pt x="9" y="132"/>
                    </a:lnTo>
                    <a:lnTo>
                      <a:pt x="36" y="132"/>
                    </a:lnTo>
                    <a:lnTo>
                      <a:pt x="43" y="129"/>
                    </a:lnTo>
                    <a:lnTo>
                      <a:pt x="50" y="129"/>
                    </a:lnTo>
                    <a:lnTo>
                      <a:pt x="60" y="127"/>
                    </a:lnTo>
                    <a:lnTo>
                      <a:pt x="67" y="124"/>
                    </a:lnTo>
                    <a:lnTo>
                      <a:pt x="74" y="122"/>
                    </a:lnTo>
                    <a:lnTo>
                      <a:pt x="81" y="122"/>
                    </a:lnTo>
                    <a:lnTo>
                      <a:pt x="103" y="115"/>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0" name="Freeform 2486"/>
              <p:cNvSpPr>
                <a:spLocks/>
              </p:cNvSpPr>
              <p:nvPr/>
            </p:nvSpPr>
            <p:spPr bwMode="auto">
              <a:xfrm>
                <a:off x="9648" y="6031"/>
                <a:ext cx="117" cy="125"/>
              </a:xfrm>
              <a:custGeom>
                <a:avLst/>
                <a:gdLst/>
                <a:ahLst/>
                <a:cxnLst>
                  <a:cxn ang="0">
                    <a:pos x="21" y="16"/>
                  </a:cxn>
                  <a:cxn ang="0">
                    <a:pos x="16" y="19"/>
                  </a:cxn>
                  <a:cxn ang="0">
                    <a:pos x="9" y="21"/>
                  </a:cxn>
                  <a:cxn ang="0">
                    <a:pos x="4" y="23"/>
                  </a:cxn>
                  <a:cxn ang="0">
                    <a:pos x="2" y="47"/>
                  </a:cxn>
                  <a:cxn ang="0">
                    <a:pos x="0" y="74"/>
                  </a:cxn>
                  <a:cxn ang="0">
                    <a:pos x="0" y="98"/>
                  </a:cxn>
                  <a:cxn ang="0">
                    <a:pos x="4" y="122"/>
                  </a:cxn>
                  <a:cxn ang="0">
                    <a:pos x="9" y="124"/>
                  </a:cxn>
                  <a:cxn ang="0">
                    <a:pos x="26" y="124"/>
                  </a:cxn>
                  <a:cxn ang="0">
                    <a:pos x="33" y="122"/>
                  </a:cxn>
                  <a:cxn ang="0">
                    <a:pos x="40" y="122"/>
                  </a:cxn>
                  <a:cxn ang="0">
                    <a:pos x="50" y="120"/>
                  </a:cxn>
                  <a:cxn ang="0">
                    <a:pos x="57" y="117"/>
                  </a:cxn>
                  <a:cxn ang="0">
                    <a:pos x="64" y="117"/>
                  </a:cxn>
                  <a:cxn ang="0">
                    <a:pos x="72" y="115"/>
                  </a:cxn>
                  <a:cxn ang="0">
                    <a:pos x="79" y="112"/>
                  </a:cxn>
                  <a:cxn ang="0">
                    <a:pos x="93" y="107"/>
                  </a:cxn>
                  <a:cxn ang="0">
                    <a:pos x="98" y="105"/>
                  </a:cxn>
                  <a:cxn ang="0">
                    <a:pos x="105" y="105"/>
                  </a:cxn>
                  <a:cxn ang="0">
                    <a:pos x="110" y="103"/>
                  </a:cxn>
                  <a:cxn ang="0">
                    <a:pos x="110" y="64"/>
                  </a:cxn>
                  <a:cxn ang="0">
                    <a:pos x="112" y="52"/>
                  </a:cxn>
                  <a:cxn ang="0">
                    <a:pos x="112" y="40"/>
                  </a:cxn>
                  <a:cxn ang="0">
                    <a:pos x="115" y="26"/>
                  </a:cxn>
                  <a:cxn ang="0">
                    <a:pos x="115" y="14"/>
                  </a:cxn>
                  <a:cxn ang="0">
                    <a:pos x="117" y="0"/>
                  </a:cxn>
                  <a:cxn ang="0">
                    <a:pos x="105" y="0"/>
                  </a:cxn>
                  <a:cxn ang="0">
                    <a:pos x="98" y="2"/>
                  </a:cxn>
                  <a:cxn ang="0">
                    <a:pos x="91" y="2"/>
                  </a:cxn>
                  <a:cxn ang="0">
                    <a:pos x="84" y="4"/>
                  </a:cxn>
                  <a:cxn ang="0">
                    <a:pos x="76" y="4"/>
                  </a:cxn>
                  <a:cxn ang="0">
                    <a:pos x="67" y="7"/>
                  </a:cxn>
                  <a:cxn ang="0">
                    <a:pos x="60" y="7"/>
                  </a:cxn>
                  <a:cxn ang="0">
                    <a:pos x="45" y="12"/>
                  </a:cxn>
                  <a:cxn ang="0">
                    <a:pos x="36" y="14"/>
                  </a:cxn>
                  <a:cxn ang="0">
                    <a:pos x="28" y="14"/>
                  </a:cxn>
                  <a:cxn ang="0">
                    <a:pos x="21" y="16"/>
                  </a:cxn>
                </a:cxnLst>
                <a:rect l="0" t="0" r="r" b="b"/>
                <a:pathLst>
                  <a:path w="117" h="125">
                    <a:moveTo>
                      <a:pt x="21" y="16"/>
                    </a:moveTo>
                    <a:lnTo>
                      <a:pt x="16" y="19"/>
                    </a:lnTo>
                    <a:lnTo>
                      <a:pt x="9" y="21"/>
                    </a:lnTo>
                    <a:lnTo>
                      <a:pt x="4" y="23"/>
                    </a:lnTo>
                    <a:lnTo>
                      <a:pt x="2" y="47"/>
                    </a:lnTo>
                    <a:lnTo>
                      <a:pt x="0" y="74"/>
                    </a:lnTo>
                    <a:lnTo>
                      <a:pt x="0" y="98"/>
                    </a:lnTo>
                    <a:lnTo>
                      <a:pt x="4" y="122"/>
                    </a:lnTo>
                    <a:lnTo>
                      <a:pt x="9" y="124"/>
                    </a:lnTo>
                    <a:lnTo>
                      <a:pt x="26" y="124"/>
                    </a:lnTo>
                    <a:lnTo>
                      <a:pt x="33" y="122"/>
                    </a:lnTo>
                    <a:lnTo>
                      <a:pt x="40" y="122"/>
                    </a:lnTo>
                    <a:lnTo>
                      <a:pt x="50" y="120"/>
                    </a:lnTo>
                    <a:lnTo>
                      <a:pt x="57" y="117"/>
                    </a:lnTo>
                    <a:lnTo>
                      <a:pt x="64" y="117"/>
                    </a:lnTo>
                    <a:lnTo>
                      <a:pt x="72" y="115"/>
                    </a:lnTo>
                    <a:lnTo>
                      <a:pt x="79" y="112"/>
                    </a:lnTo>
                    <a:lnTo>
                      <a:pt x="93" y="107"/>
                    </a:lnTo>
                    <a:lnTo>
                      <a:pt x="98" y="105"/>
                    </a:lnTo>
                    <a:lnTo>
                      <a:pt x="105" y="105"/>
                    </a:lnTo>
                    <a:lnTo>
                      <a:pt x="110" y="103"/>
                    </a:lnTo>
                    <a:lnTo>
                      <a:pt x="110" y="64"/>
                    </a:lnTo>
                    <a:lnTo>
                      <a:pt x="112" y="52"/>
                    </a:lnTo>
                    <a:lnTo>
                      <a:pt x="112" y="40"/>
                    </a:lnTo>
                    <a:lnTo>
                      <a:pt x="115" y="26"/>
                    </a:lnTo>
                    <a:lnTo>
                      <a:pt x="115" y="14"/>
                    </a:lnTo>
                    <a:lnTo>
                      <a:pt x="117" y="0"/>
                    </a:lnTo>
                    <a:lnTo>
                      <a:pt x="105" y="0"/>
                    </a:lnTo>
                    <a:lnTo>
                      <a:pt x="98" y="2"/>
                    </a:lnTo>
                    <a:lnTo>
                      <a:pt x="91" y="2"/>
                    </a:lnTo>
                    <a:lnTo>
                      <a:pt x="84" y="4"/>
                    </a:lnTo>
                    <a:lnTo>
                      <a:pt x="76" y="4"/>
                    </a:lnTo>
                    <a:lnTo>
                      <a:pt x="67" y="7"/>
                    </a:lnTo>
                    <a:lnTo>
                      <a:pt x="60" y="7"/>
                    </a:lnTo>
                    <a:lnTo>
                      <a:pt x="45" y="12"/>
                    </a:lnTo>
                    <a:lnTo>
                      <a:pt x="36" y="14"/>
                    </a:lnTo>
                    <a:lnTo>
                      <a:pt x="28" y="14"/>
                    </a:lnTo>
                    <a:lnTo>
                      <a:pt x="21" y="16"/>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1" name="Freeform 2487"/>
              <p:cNvSpPr>
                <a:spLocks/>
              </p:cNvSpPr>
              <p:nvPr/>
            </p:nvSpPr>
            <p:spPr bwMode="auto">
              <a:xfrm>
                <a:off x="9648" y="6031"/>
                <a:ext cx="112" cy="117"/>
              </a:xfrm>
              <a:custGeom>
                <a:avLst/>
                <a:gdLst/>
                <a:ahLst/>
                <a:cxnLst>
                  <a:cxn ang="0">
                    <a:pos x="21" y="16"/>
                  </a:cxn>
                  <a:cxn ang="0">
                    <a:pos x="16" y="19"/>
                  </a:cxn>
                  <a:cxn ang="0">
                    <a:pos x="9" y="21"/>
                  </a:cxn>
                  <a:cxn ang="0">
                    <a:pos x="4" y="23"/>
                  </a:cxn>
                  <a:cxn ang="0">
                    <a:pos x="2" y="47"/>
                  </a:cxn>
                  <a:cxn ang="0">
                    <a:pos x="0" y="69"/>
                  </a:cxn>
                  <a:cxn ang="0">
                    <a:pos x="2" y="91"/>
                  </a:cxn>
                  <a:cxn ang="0">
                    <a:pos x="4" y="115"/>
                  </a:cxn>
                  <a:cxn ang="0">
                    <a:pos x="9" y="117"/>
                  </a:cxn>
                  <a:cxn ang="0">
                    <a:pos x="26" y="117"/>
                  </a:cxn>
                  <a:cxn ang="0">
                    <a:pos x="33" y="115"/>
                  </a:cxn>
                  <a:cxn ang="0">
                    <a:pos x="40" y="112"/>
                  </a:cxn>
                  <a:cxn ang="0">
                    <a:pos x="48" y="112"/>
                  </a:cxn>
                  <a:cxn ang="0">
                    <a:pos x="84" y="100"/>
                  </a:cxn>
                  <a:cxn ang="0">
                    <a:pos x="88" y="100"/>
                  </a:cxn>
                  <a:cxn ang="0">
                    <a:pos x="96" y="98"/>
                  </a:cxn>
                  <a:cxn ang="0">
                    <a:pos x="105" y="93"/>
                  </a:cxn>
                  <a:cxn ang="0">
                    <a:pos x="105" y="57"/>
                  </a:cxn>
                  <a:cxn ang="0">
                    <a:pos x="108" y="47"/>
                  </a:cxn>
                  <a:cxn ang="0">
                    <a:pos x="110" y="36"/>
                  </a:cxn>
                  <a:cxn ang="0">
                    <a:pos x="110" y="26"/>
                  </a:cxn>
                  <a:cxn ang="0">
                    <a:pos x="112" y="14"/>
                  </a:cxn>
                  <a:cxn ang="0">
                    <a:pos x="112" y="0"/>
                  </a:cxn>
                  <a:cxn ang="0">
                    <a:pos x="108" y="0"/>
                  </a:cxn>
                  <a:cxn ang="0">
                    <a:pos x="100" y="2"/>
                  </a:cxn>
                  <a:cxn ang="0">
                    <a:pos x="88" y="2"/>
                  </a:cxn>
                  <a:cxn ang="0">
                    <a:pos x="81" y="4"/>
                  </a:cxn>
                  <a:cxn ang="0">
                    <a:pos x="74" y="4"/>
                  </a:cxn>
                  <a:cxn ang="0">
                    <a:pos x="67" y="7"/>
                  </a:cxn>
                  <a:cxn ang="0">
                    <a:pos x="57" y="9"/>
                  </a:cxn>
                  <a:cxn ang="0">
                    <a:pos x="50" y="9"/>
                  </a:cxn>
                  <a:cxn ang="0">
                    <a:pos x="28" y="16"/>
                  </a:cxn>
                  <a:cxn ang="0">
                    <a:pos x="21" y="16"/>
                  </a:cxn>
                </a:cxnLst>
                <a:rect l="0" t="0" r="r" b="b"/>
                <a:pathLst>
                  <a:path w="112" h="117">
                    <a:moveTo>
                      <a:pt x="21" y="16"/>
                    </a:moveTo>
                    <a:lnTo>
                      <a:pt x="16" y="19"/>
                    </a:lnTo>
                    <a:lnTo>
                      <a:pt x="9" y="21"/>
                    </a:lnTo>
                    <a:lnTo>
                      <a:pt x="4" y="23"/>
                    </a:lnTo>
                    <a:lnTo>
                      <a:pt x="2" y="47"/>
                    </a:lnTo>
                    <a:lnTo>
                      <a:pt x="0" y="69"/>
                    </a:lnTo>
                    <a:lnTo>
                      <a:pt x="2" y="91"/>
                    </a:lnTo>
                    <a:lnTo>
                      <a:pt x="4" y="115"/>
                    </a:lnTo>
                    <a:lnTo>
                      <a:pt x="9" y="117"/>
                    </a:lnTo>
                    <a:lnTo>
                      <a:pt x="26" y="117"/>
                    </a:lnTo>
                    <a:lnTo>
                      <a:pt x="33" y="115"/>
                    </a:lnTo>
                    <a:lnTo>
                      <a:pt x="40" y="112"/>
                    </a:lnTo>
                    <a:lnTo>
                      <a:pt x="48" y="112"/>
                    </a:lnTo>
                    <a:lnTo>
                      <a:pt x="84" y="100"/>
                    </a:lnTo>
                    <a:lnTo>
                      <a:pt x="88" y="100"/>
                    </a:lnTo>
                    <a:lnTo>
                      <a:pt x="96" y="98"/>
                    </a:lnTo>
                    <a:lnTo>
                      <a:pt x="105" y="93"/>
                    </a:lnTo>
                    <a:lnTo>
                      <a:pt x="105" y="57"/>
                    </a:lnTo>
                    <a:lnTo>
                      <a:pt x="108" y="47"/>
                    </a:lnTo>
                    <a:lnTo>
                      <a:pt x="110" y="36"/>
                    </a:lnTo>
                    <a:lnTo>
                      <a:pt x="110" y="26"/>
                    </a:lnTo>
                    <a:lnTo>
                      <a:pt x="112" y="14"/>
                    </a:lnTo>
                    <a:lnTo>
                      <a:pt x="112" y="0"/>
                    </a:lnTo>
                    <a:lnTo>
                      <a:pt x="108" y="0"/>
                    </a:lnTo>
                    <a:lnTo>
                      <a:pt x="100" y="2"/>
                    </a:lnTo>
                    <a:lnTo>
                      <a:pt x="88" y="2"/>
                    </a:lnTo>
                    <a:lnTo>
                      <a:pt x="81" y="4"/>
                    </a:lnTo>
                    <a:lnTo>
                      <a:pt x="74" y="4"/>
                    </a:lnTo>
                    <a:lnTo>
                      <a:pt x="67" y="7"/>
                    </a:lnTo>
                    <a:lnTo>
                      <a:pt x="57" y="9"/>
                    </a:lnTo>
                    <a:lnTo>
                      <a:pt x="50" y="9"/>
                    </a:lnTo>
                    <a:lnTo>
                      <a:pt x="28" y="16"/>
                    </a:lnTo>
                    <a:lnTo>
                      <a:pt x="21" y="16"/>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2" name="Freeform 2488"/>
              <p:cNvSpPr>
                <a:spLocks/>
              </p:cNvSpPr>
              <p:nvPr/>
            </p:nvSpPr>
            <p:spPr bwMode="auto">
              <a:xfrm>
                <a:off x="9652" y="6043"/>
                <a:ext cx="166"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6"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3" name="Freeform 2489"/>
              <p:cNvSpPr>
                <a:spLocks/>
              </p:cNvSpPr>
              <p:nvPr/>
            </p:nvSpPr>
            <p:spPr bwMode="auto">
              <a:xfrm>
                <a:off x="9657" y="6052"/>
                <a:ext cx="144" cy="171"/>
              </a:xfrm>
              <a:custGeom>
                <a:avLst/>
                <a:gdLst/>
                <a:ahLst/>
                <a:cxnLst>
                  <a:cxn ang="0">
                    <a:pos x="0" y="52"/>
                  </a:cxn>
                  <a:cxn ang="0">
                    <a:pos x="0" y="127"/>
                  </a:cxn>
                  <a:cxn ang="0">
                    <a:pos x="2" y="146"/>
                  </a:cxn>
                  <a:cxn ang="0">
                    <a:pos x="4" y="168"/>
                  </a:cxn>
                  <a:cxn ang="0">
                    <a:pos x="12" y="170"/>
                  </a:cxn>
                  <a:cxn ang="0">
                    <a:pos x="127" y="170"/>
                  </a:cxn>
                  <a:cxn ang="0">
                    <a:pos x="134" y="168"/>
                  </a:cxn>
                  <a:cxn ang="0">
                    <a:pos x="143" y="168"/>
                  </a:cxn>
                  <a:cxn ang="0">
                    <a:pos x="143" y="0"/>
                  </a:cxn>
                  <a:cxn ang="0">
                    <a:pos x="117" y="0"/>
                  </a:cxn>
                  <a:cxn ang="0">
                    <a:pos x="107" y="2"/>
                  </a:cxn>
                  <a:cxn ang="0">
                    <a:pos x="100" y="2"/>
                  </a:cxn>
                  <a:cxn ang="0">
                    <a:pos x="91" y="4"/>
                  </a:cxn>
                  <a:cxn ang="0">
                    <a:pos x="74" y="4"/>
                  </a:cxn>
                  <a:cxn ang="0">
                    <a:pos x="64" y="7"/>
                  </a:cxn>
                  <a:cxn ang="0">
                    <a:pos x="55" y="7"/>
                  </a:cxn>
                  <a:cxn ang="0">
                    <a:pos x="47" y="9"/>
                  </a:cxn>
                  <a:cxn ang="0">
                    <a:pos x="38" y="12"/>
                  </a:cxn>
                  <a:cxn ang="0">
                    <a:pos x="28" y="12"/>
                  </a:cxn>
                  <a:cxn ang="0">
                    <a:pos x="21" y="14"/>
                  </a:cxn>
                  <a:cxn ang="0">
                    <a:pos x="12" y="16"/>
                  </a:cxn>
                  <a:cxn ang="0">
                    <a:pos x="4" y="16"/>
                  </a:cxn>
                  <a:cxn ang="0">
                    <a:pos x="2" y="33"/>
                  </a:cxn>
                  <a:cxn ang="0">
                    <a:pos x="0" y="52"/>
                  </a:cxn>
                </a:cxnLst>
                <a:rect l="0" t="0" r="r" b="b"/>
                <a:pathLst>
                  <a:path w="144" h="171">
                    <a:moveTo>
                      <a:pt x="0" y="52"/>
                    </a:moveTo>
                    <a:lnTo>
                      <a:pt x="0" y="127"/>
                    </a:lnTo>
                    <a:lnTo>
                      <a:pt x="2" y="146"/>
                    </a:lnTo>
                    <a:lnTo>
                      <a:pt x="4" y="168"/>
                    </a:lnTo>
                    <a:lnTo>
                      <a:pt x="12" y="170"/>
                    </a:lnTo>
                    <a:lnTo>
                      <a:pt x="127" y="170"/>
                    </a:lnTo>
                    <a:lnTo>
                      <a:pt x="134" y="168"/>
                    </a:lnTo>
                    <a:lnTo>
                      <a:pt x="143" y="168"/>
                    </a:lnTo>
                    <a:lnTo>
                      <a:pt x="143" y="0"/>
                    </a:lnTo>
                    <a:lnTo>
                      <a:pt x="117" y="0"/>
                    </a:lnTo>
                    <a:lnTo>
                      <a:pt x="107" y="2"/>
                    </a:lnTo>
                    <a:lnTo>
                      <a:pt x="100" y="2"/>
                    </a:lnTo>
                    <a:lnTo>
                      <a:pt x="91" y="4"/>
                    </a:lnTo>
                    <a:lnTo>
                      <a:pt x="74" y="4"/>
                    </a:lnTo>
                    <a:lnTo>
                      <a:pt x="64" y="7"/>
                    </a:lnTo>
                    <a:lnTo>
                      <a:pt x="55" y="7"/>
                    </a:lnTo>
                    <a:lnTo>
                      <a:pt x="47" y="9"/>
                    </a:lnTo>
                    <a:lnTo>
                      <a:pt x="38" y="12"/>
                    </a:lnTo>
                    <a:lnTo>
                      <a:pt x="28" y="12"/>
                    </a:lnTo>
                    <a:lnTo>
                      <a:pt x="21" y="14"/>
                    </a:lnTo>
                    <a:lnTo>
                      <a:pt x="12" y="16"/>
                    </a:lnTo>
                    <a:lnTo>
                      <a:pt x="4" y="16"/>
                    </a:lnTo>
                    <a:lnTo>
                      <a:pt x="2" y="33"/>
                    </a:lnTo>
                    <a:lnTo>
                      <a:pt x="0" y="52"/>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4" name="Freeform 2490"/>
              <p:cNvSpPr>
                <a:spLocks/>
              </p:cNvSpPr>
              <p:nvPr/>
            </p:nvSpPr>
            <p:spPr bwMode="auto">
              <a:xfrm>
                <a:off x="9657" y="6055"/>
                <a:ext cx="139" cy="165"/>
              </a:xfrm>
              <a:custGeom>
                <a:avLst/>
                <a:gdLst/>
                <a:ahLst/>
                <a:cxnLst>
                  <a:cxn ang="0">
                    <a:pos x="40" y="163"/>
                  </a:cxn>
                  <a:cxn ang="0">
                    <a:pos x="47" y="165"/>
                  </a:cxn>
                  <a:cxn ang="0">
                    <a:pos x="98" y="165"/>
                  </a:cxn>
                  <a:cxn ang="0">
                    <a:pos x="107" y="163"/>
                  </a:cxn>
                  <a:cxn ang="0">
                    <a:pos x="124" y="163"/>
                  </a:cxn>
                  <a:cxn ang="0">
                    <a:pos x="132" y="160"/>
                  </a:cxn>
                  <a:cxn ang="0">
                    <a:pos x="139" y="160"/>
                  </a:cxn>
                  <a:cxn ang="0">
                    <a:pos x="139" y="0"/>
                  </a:cxn>
                  <a:cxn ang="0">
                    <a:pos x="132" y="2"/>
                  </a:cxn>
                  <a:cxn ang="0">
                    <a:pos x="98" y="2"/>
                  </a:cxn>
                  <a:cxn ang="0">
                    <a:pos x="88" y="4"/>
                  </a:cxn>
                  <a:cxn ang="0">
                    <a:pos x="72" y="4"/>
                  </a:cxn>
                  <a:cxn ang="0">
                    <a:pos x="64" y="7"/>
                  </a:cxn>
                  <a:cxn ang="0">
                    <a:pos x="55" y="7"/>
                  </a:cxn>
                  <a:cxn ang="0">
                    <a:pos x="47" y="9"/>
                  </a:cxn>
                  <a:cxn ang="0">
                    <a:pos x="38" y="12"/>
                  </a:cxn>
                  <a:cxn ang="0">
                    <a:pos x="31" y="12"/>
                  </a:cxn>
                  <a:cxn ang="0">
                    <a:pos x="23" y="14"/>
                  </a:cxn>
                  <a:cxn ang="0">
                    <a:pos x="14" y="16"/>
                  </a:cxn>
                  <a:cxn ang="0">
                    <a:pos x="7" y="16"/>
                  </a:cxn>
                  <a:cxn ang="0">
                    <a:pos x="2" y="50"/>
                  </a:cxn>
                  <a:cxn ang="0">
                    <a:pos x="2" y="67"/>
                  </a:cxn>
                  <a:cxn ang="0">
                    <a:pos x="0" y="83"/>
                  </a:cxn>
                  <a:cxn ang="0">
                    <a:pos x="0" y="103"/>
                  </a:cxn>
                  <a:cxn ang="0">
                    <a:pos x="2" y="122"/>
                  </a:cxn>
                  <a:cxn ang="0">
                    <a:pos x="2" y="141"/>
                  </a:cxn>
                  <a:cxn ang="0">
                    <a:pos x="7" y="160"/>
                  </a:cxn>
                  <a:cxn ang="0">
                    <a:pos x="14" y="163"/>
                  </a:cxn>
                  <a:cxn ang="0">
                    <a:pos x="40" y="163"/>
                  </a:cxn>
                </a:cxnLst>
                <a:rect l="0" t="0" r="r" b="b"/>
                <a:pathLst>
                  <a:path w="139" h="165">
                    <a:moveTo>
                      <a:pt x="40" y="163"/>
                    </a:moveTo>
                    <a:lnTo>
                      <a:pt x="47" y="165"/>
                    </a:lnTo>
                    <a:lnTo>
                      <a:pt x="98" y="165"/>
                    </a:lnTo>
                    <a:lnTo>
                      <a:pt x="107" y="163"/>
                    </a:lnTo>
                    <a:lnTo>
                      <a:pt x="124" y="163"/>
                    </a:lnTo>
                    <a:lnTo>
                      <a:pt x="132" y="160"/>
                    </a:lnTo>
                    <a:lnTo>
                      <a:pt x="139" y="160"/>
                    </a:lnTo>
                    <a:lnTo>
                      <a:pt x="139" y="0"/>
                    </a:lnTo>
                    <a:lnTo>
                      <a:pt x="132" y="2"/>
                    </a:lnTo>
                    <a:lnTo>
                      <a:pt x="98" y="2"/>
                    </a:lnTo>
                    <a:lnTo>
                      <a:pt x="88" y="4"/>
                    </a:lnTo>
                    <a:lnTo>
                      <a:pt x="72" y="4"/>
                    </a:lnTo>
                    <a:lnTo>
                      <a:pt x="64" y="7"/>
                    </a:lnTo>
                    <a:lnTo>
                      <a:pt x="55" y="7"/>
                    </a:lnTo>
                    <a:lnTo>
                      <a:pt x="47" y="9"/>
                    </a:lnTo>
                    <a:lnTo>
                      <a:pt x="38" y="12"/>
                    </a:lnTo>
                    <a:lnTo>
                      <a:pt x="31" y="12"/>
                    </a:lnTo>
                    <a:lnTo>
                      <a:pt x="23" y="14"/>
                    </a:lnTo>
                    <a:lnTo>
                      <a:pt x="14" y="16"/>
                    </a:lnTo>
                    <a:lnTo>
                      <a:pt x="7" y="16"/>
                    </a:lnTo>
                    <a:lnTo>
                      <a:pt x="2" y="50"/>
                    </a:lnTo>
                    <a:lnTo>
                      <a:pt x="2" y="67"/>
                    </a:lnTo>
                    <a:lnTo>
                      <a:pt x="0" y="83"/>
                    </a:lnTo>
                    <a:lnTo>
                      <a:pt x="0" y="103"/>
                    </a:lnTo>
                    <a:lnTo>
                      <a:pt x="2" y="122"/>
                    </a:lnTo>
                    <a:lnTo>
                      <a:pt x="2" y="141"/>
                    </a:lnTo>
                    <a:lnTo>
                      <a:pt x="7" y="160"/>
                    </a:lnTo>
                    <a:lnTo>
                      <a:pt x="14" y="163"/>
                    </a:lnTo>
                    <a:lnTo>
                      <a:pt x="40" y="163"/>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5" name="Freeform 2491"/>
              <p:cNvSpPr>
                <a:spLocks/>
              </p:cNvSpPr>
              <p:nvPr/>
            </p:nvSpPr>
            <p:spPr bwMode="auto">
              <a:xfrm>
                <a:off x="9660" y="6060"/>
                <a:ext cx="134" cy="156"/>
              </a:xfrm>
              <a:custGeom>
                <a:avLst/>
                <a:gdLst/>
                <a:ahLst/>
                <a:cxnLst>
                  <a:cxn ang="0">
                    <a:pos x="2" y="112"/>
                  </a:cxn>
                  <a:cxn ang="0">
                    <a:pos x="4" y="132"/>
                  </a:cxn>
                  <a:cxn ang="0">
                    <a:pos x="7" y="153"/>
                  </a:cxn>
                  <a:cxn ang="0">
                    <a:pos x="21" y="153"/>
                  </a:cxn>
                  <a:cxn ang="0">
                    <a:pos x="31" y="156"/>
                  </a:cxn>
                  <a:cxn ang="0">
                    <a:pos x="110" y="156"/>
                  </a:cxn>
                  <a:cxn ang="0">
                    <a:pos x="117" y="153"/>
                  </a:cxn>
                  <a:cxn ang="0">
                    <a:pos x="124" y="153"/>
                  </a:cxn>
                  <a:cxn ang="0">
                    <a:pos x="134" y="151"/>
                  </a:cxn>
                  <a:cxn ang="0">
                    <a:pos x="134" y="0"/>
                  </a:cxn>
                  <a:cxn ang="0">
                    <a:pos x="100" y="0"/>
                  </a:cxn>
                  <a:cxn ang="0">
                    <a:pos x="93" y="2"/>
                  </a:cxn>
                  <a:cxn ang="0">
                    <a:pos x="69" y="2"/>
                  </a:cxn>
                  <a:cxn ang="0">
                    <a:pos x="62" y="4"/>
                  </a:cxn>
                  <a:cxn ang="0">
                    <a:pos x="52" y="4"/>
                  </a:cxn>
                  <a:cxn ang="0">
                    <a:pos x="45" y="7"/>
                  </a:cxn>
                  <a:cxn ang="0">
                    <a:pos x="38" y="7"/>
                  </a:cxn>
                  <a:cxn ang="0">
                    <a:pos x="31" y="9"/>
                  </a:cxn>
                  <a:cxn ang="0">
                    <a:pos x="21" y="12"/>
                  </a:cxn>
                  <a:cxn ang="0">
                    <a:pos x="7" y="16"/>
                  </a:cxn>
                  <a:cxn ang="0">
                    <a:pos x="4" y="31"/>
                  </a:cxn>
                  <a:cxn ang="0">
                    <a:pos x="2" y="47"/>
                  </a:cxn>
                  <a:cxn ang="0">
                    <a:pos x="2" y="62"/>
                  </a:cxn>
                  <a:cxn ang="0">
                    <a:pos x="0" y="79"/>
                  </a:cxn>
                  <a:cxn ang="0">
                    <a:pos x="0" y="96"/>
                  </a:cxn>
                  <a:cxn ang="0">
                    <a:pos x="2" y="112"/>
                  </a:cxn>
                </a:cxnLst>
                <a:rect l="0" t="0" r="r" b="b"/>
                <a:pathLst>
                  <a:path w="134" h="156">
                    <a:moveTo>
                      <a:pt x="2" y="112"/>
                    </a:moveTo>
                    <a:lnTo>
                      <a:pt x="4" y="132"/>
                    </a:lnTo>
                    <a:lnTo>
                      <a:pt x="7" y="153"/>
                    </a:lnTo>
                    <a:lnTo>
                      <a:pt x="21" y="153"/>
                    </a:lnTo>
                    <a:lnTo>
                      <a:pt x="31" y="156"/>
                    </a:lnTo>
                    <a:lnTo>
                      <a:pt x="110" y="156"/>
                    </a:lnTo>
                    <a:lnTo>
                      <a:pt x="117" y="153"/>
                    </a:lnTo>
                    <a:lnTo>
                      <a:pt x="124" y="153"/>
                    </a:lnTo>
                    <a:lnTo>
                      <a:pt x="134" y="151"/>
                    </a:lnTo>
                    <a:lnTo>
                      <a:pt x="134" y="0"/>
                    </a:lnTo>
                    <a:lnTo>
                      <a:pt x="100" y="0"/>
                    </a:lnTo>
                    <a:lnTo>
                      <a:pt x="93" y="2"/>
                    </a:lnTo>
                    <a:lnTo>
                      <a:pt x="69" y="2"/>
                    </a:lnTo>
                    <a:lnTo>
                      <a:pt x="62" y="4"/>
                    </a:lnTo>
                    <a:lnTo>
                      <a:pt x="52" y="4"/>
                    </a:lnTo>
                    <a:lnTo>
                      <a:pt x="45" y="7"/>
                    </a:lnTo>
                    <a:lnTo>
                      <a:pt x="38" y="7"/>
                    </a:lnTo>
                    <a:lnTo>
                      <a:pt x="31" y="9"/>
                    </a:lnTo>
                    <a:lnTo>
                      <a:pt x="21" y="12"/>
                    </a:lnTo>
                    <a:lnTo>
                      <a:pt x="7" y="16"/>
                    </a:lnTo>
                    <a:lnTo>
                      <a:pt x="4" y="31"/>
                    </a:lnTo>
                    <a:lnTo>
                      <a:pt x="2" y="47"/>
                    </a:lnTo>
                    <a:lnTo>
                      <a:pt x="2" y="62"/>
                    </a:lnTo>
                    <a:lnTo>
                      <a:pt x="0" y="79"/>
                    </a:lnTo>
                    <a:lnTo>
                      <a:pt x="0" y="96"/>
                    </a:lnTo>
                    <a:lnTo>
                      <a:pt x="2" y="11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6" name="Freeform 2492"/>
              <p:cNvSpPr>
                <a:spLocks/>
              </p:cNvSpPr>
              <p:nvPr/>
            </p:nvSpPr>
            <p:spPr bwMode="auto">
              <a:xfrm>
                <a:off x="9662" y="6062"/>
                <a:ext cx="127" cy="151"/>
              </a:xfrm>
              <a:custGeom>
                <a:avLst/>
                <a:gdLst/>
                <a:ahLst/>
                <a:cxnLst>
                  <a:cxn ang="0">
                    <a:pos x="7" y="16"/>
                  </a:cxn>
                  <a:cxn ang="0">
                    <a:pos x="0" y="60"/>
                  </a:cxn>
                  <a:cxn ang="0">
                    <a:pos x="0" y="91"/>
                  </a:cxn>
                  <a:cxn ang="0">
                    <a:pos x="2" y="107"/>
                  </a:cxn>
                  <a:cxn ang="0">
                    <a:pos x="7" y="146"/>
                  </a:cxn>
                  <a:cxn ang="0">
                    <a:pos x="14" y="146"/>
                  </a:cxn>
                  <a:cxn ang="0">
                    <a:pos x="21" y="148"/>
                  </a:cxn>
                  <a:cxn ang="0">
                    <a:pos x="36" y="148"/>
                  </a:cxn>
                  <a:cxn ang="0">
                    <a:pos x="45" y="151"/>
                  </a:cxn>
                  <a:cxn ang="0">
                    <a:pos x="88" y="151"/>
                  </a:cxn>
                  <a:cxn ang="0">
                    <a:pos x="98" y="148"/>
                  </a:cxn>
                  <a:cxn ang="0">
                    <a:pos x="105" y="148"/>
                  </a:cxn>
                  <a:cxn ang="0">
                    <a:pos x="112" y="146"/>
                  </a:cxn>
                  <a:cxn ang="0">
                    <a:pos x="120" y="146"/>
                  </a:cxn>
                  <a:cxn ang="0">
                    <a:pos x="127" y="143"/>
                  </a:cxn>
                  <a:cxn ang="0">
                    <a:pos x="127" y="0"/>
                  </a:cxn>
                  <a:cxn ang="0">
                    <a:pos x="112" y="0"/>
                  </a:cxn>
                  <a:cxn ang="0">
                    <a:pos x="103" y="2"/>
                  </a:cxn>
                  <a:cxn ang="0">
                    <a:pos x="67" y="2"/>
                  </a:cxn>
                  <a:cxn ang="0">
                    <a:pos x="60" y="4"/>
                  </a:cxn>
                  <a:cxn ang="0">
                    <a:pos x="50" y="4"/>
                  </a:cxn>
                  <a:cxn ang="0">
                    <a:pos x="43" y="7"/>
                  </a:cxn>
                  <a:cxn ang="0">
                    <a:pos x="36" y="7"/>
                  </a:cxn>
                  <a:cxn ang="0">
                    <a:pos x="7" y="16"/>
                  </a:cxn>
                </a:cxnLst>
                <a:rect l="0" t="0" r="r" b="b"/>
                <a:pathLst>
                  <a:path w="127" h="151">
                    <a:moveTo>
                      <a:pt x="7" y="16"/>
                    </a:moveTo>
                    <a:lnTo>
                      <a:pt x="0" y="60"/>
                    </a:lnTo>
                    <a:lnTo>
                      <a:pt x="0" y="91"/>
                    </a:lnTo>
                    <a:lnTo>
                      <a:pt x="2" y="107"/>
                    </a:lnTo>
                    <a:lnTo>
                      <a:pt x="7" y="146"/>
                    </a:lnTo>
                    <a:lnTo>
                      <a:pt x="14" y="146"/>
                    </a:lnTo>
                    <a:lnTo>
                      <a:pt x="21" y="148"/>
                    </a:lnTo>
                    <a:lnTo>
                      <a:pt x="36" y="148"/>
                    </a:lnTo>
                    <a:lnTo>
                      <a:pt x="45" y="151"/>
                    </a:lnTo>
                    <a:lnTo>
                      <a:pt x="88" y="151"/>
                    </a:lnTo>
                    <a:lnTo>
                      <a:pt x="98" y="148"/>
                    </a:lnTo>
                    <a:lnTo>
                      <a:pt x="105" y="148"/>
                    </a:lnTo>
                    <a:lnTo>
                      <a:pt x="112" y="146"/>
                    </a:lnTo>
                    <a:lnTo>
                      <a:pt x="120" y="146"/>
                    </a:lnTo>
                    <a:lnTo>
                      <a:pt x="127" y="143"/>
                    </a:lnTo>
                    <a:lnTo>
                      <a:pt x="127" y="0"/>
                    </a:lnTo>
                    <a:lnTo>
                      <a:pt x="112" y="0"/>
                    </a:lnTo>
                    <a:lnTo>
                      <a:pt x="103" y="2"/>
                    </a:lnTo>
                    <a:lnTo>
                      <a:pt x="67" y="2"/>
                    </a:lnTo>
                    <a:lnTo>
                      <a:pt x="60" y="4"/>
                    </a:lnTo>
                    <a:lnTo>
                      <a:pt x="50" y="4"/>
                    </a:lnTo>
                    <a:lnTo>
                      <a:pt x="43" y="7"/>
                    </a:lnTo>
                    <a:lnTo>
                      <a:pt x="36" y="7"/>
                    </a:lnTo>
                    <a:lnTo>
                      <a:pt x="7" y="16"/>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7" name="Freeform 2493"/>
              <p:cNvSpPr>
                <a:spLocks/>
              </p:cNvSpPr>
              <p:nvPr/>
            </p:nvSpPr>
            <p:spPr bwMode="auto">
              <a:xfrm>
                <a:off x="9664" y="6067"/>
                <a:ext cx="123" cy="141"/>
              </a:xfrm>
              <a:custGeom>
                <a:avLst/>
                <a:gdLst/>
                <a:ahLst/>
                <a:cxnLst>
                  <a:cxn ang="0">
                    <a:pos x="2" y="100"/>
                  </a:cxn>
                  <a:cxn ang="0">
                    <a:pos x="4" y="117"/>
                  </a:cxn>
                  <a:cxn ang="0">
                    <a:pos x="7" y="136"/>
                  </a:cxn>
                  <a:cxn ang="0">
                    <a:pos x="14" y="136"/>
                  </a:cxn>
                  <a:cxn ang="0">
                    <a:pos x="21" y="139"/>
                  </a:cxn>
                  <a:cxn ang="0">
                    <a:pos x="28" y="139"/>
                  </a:cxn>
                  <a:cxn ang="0">
                    <a:pos x="36" y="141"/>
                  </a:cxn>
                  <a:cxn ang="0">
                    <a:pos x="93" y="141"/>
                  </a:cxn>
                  <a:cxn ang="0">
                    <a:pos x="98" y="139"/>
                  </a:cxn>
                  <a:cxn ang="0">
                    <a:pos x="105" y="139"/>
                  </a:cxn>
                  <a:cxn ang="0">
                    <a:pos x="112" y="136"/>
                  </a:cxn>
                  <a:cxn ang="0">
                    <a:pos x="120" y="134"/>
                  </a:cxn>
                  <a:cxn ang="0">
                    <a:pos x="122" y="100"/>
                  </a:cxn>
                  <a:cxn ang="0">
                    <a:pos x="122" y="31"/>
                  </a:cxn>
                  <a:cxn ang="0">
                    <a:pos x="120" y="0"/>
                  </a:cxn>
                  <a:cxn ang="0">
                    <a:pos x="69" y="0"/>
                  </a:cxn>
                  <a:cxn ang="0">
                    <a:pos x="64" y="2"/>
                  </a:cxn>
                  <a:cxn ang="0">
                    <a:pos x="50" y="2"/>
                  </a:cxn>
                  <a:cxn ang="0">
                    <a:pos x="43" y="4"/>
                  </a:cxn>
                  <a:cxn ang="0">
                    <a:pos x="36" y="4"/>
                  </a:cxn>
                  <a:cxn ang="0">
                    <a:pos x="7" y="14"/>
                  </a:cxn>
                  <a:cxn ang="0">
                    <a:pos x="2" y="43"/>
                  </a:cxn>
                  <a:cxn ang="0">
                    <a:pos x="0" y="55"/>
                  </a:cxn>
                  <a:cxn ang="0">
                    <a:pos x="0" y="86"/>
                  </a:cxn>
                  <a:cxn ang="0">
                    <a:pos x="2" y="100"/>
                  </a:cxn>
                </a:cxnLst>
                <a:rect l="0" t="0" r="r" b="b"/>
                <a:pathLst>
                  <a:path w="123" h="141">
                    <a:moveTo>
                      <a:pt x="2" y="100"/>
                    </a:moveTo>
                    <a:lnTo>
                      <a:pt x="4" y="117"/>
                    </a:lnTo>
                    <a:lnTo>
                      <a:pt x="7" y="136"/>
                    </a:lnTo>
                    <a:lnTo>
                      <a:pt x="14" y="136"/>
                    </a:lnTo>
                    <a:lnTo>
                      <a:pt x="21" y="139"/>
                    </a:lnTo>
                    <a:lnTo>
                      <a:pt x="28" y="139"/>
                    </a:lnTo>
                    <a:lnTo>
                      <a:pt x="36" y="141"/>
                    </a:lnTo>
                    <a:lnTo>
                      <a:pt x="93" y="141"/>
                    </a:lnTo>
                    <a:lnTo>
                      <a:pt x="98" y="139"/>
                    </a:lnTo>
                    <a:lnTo>
                      <a:pt x="105" y="139"/>
                    </a:lnTo>
                    <a:lnTo>
                      <a:pt x="112" y="136"/>
                    </a:lnTo>
                    <a:lnTo>
                      <a:pt x="120" y="134"/>
                    </a:lnTo>
                    <a:lnTo>
                      <a:pt x="122" y="100"/>
                    </a:lnTo>
                    <a:lnTo>
                      <a:pt x="122" y="31"/>
                    </a:lnTo>
                    <a:lnTo>
                      <a:pt x="120" y="0"/>
                    </a:lnTo>
                    <a:lnTo>
                      <a:pt x="69" y="0"/>
                    </a:lnTo>
                    <a:lnTo>
                      <a:pt x="64" y="2"/>
                    </a:lnTo>
                    <a:lnTo>
                      <a:pt x="50" y="2"/>
                    </a:lnTo>
                    <a:lnTo>
                      <a:pt x="43" y="4"/>
                    </a:lnTo>
                    <a:lnTo>
                      <a:pt x="36" y="4"/>
                    </a:lnTo>
                    <a:lnTo>
                      <a:pt x="7" y="14"/>
                    </a:lnTo>
                    <a:lnTo>
                      <a:pt x="2" y="43"/>
                    </a:lnTo>
                    <a:lnTo>
                      <a:pt x="0" y="55"/>
                    </a:lnTo>
                    <a:lnTo>
                      <a:pt x="0" y="86"/>
                    </a:lnTo>
                    <a:lnTo>
                      <a:pt x="2"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8" name="Freeform 2494"/>
              <p:cNvSpPr>
                <a:spLocks/>
              </p:cNvSpPr>
              <p:nvPr/>
            </p:nvSpPr>
            <p:spPr bwMode="auto">
              <a:xfrm>
                <a:off x="9667" y="6069"/>
                <a:ext cx="115" cy="137"/>
              </a:xfrm>
              <a:custGeom>
                <a:avLst/>
                <a:gdLst/>
                <a:ahLst/>
                <a:cxnLst>
                  <a:cxn ang="0">
                    <a:pos x="7" y="129"/>
                  </a:cxn>
                  <a:cxn ang="0">
                    <a:pos x="14" y="131"/>
                  </a:cxn>
                  <a:cxn ang="0">
                    <a:pos x="21" y="131"/>
                  </a:cxn>
                  <a:cxn ang="0">
                    <a:pos x="28" y="134"/>
                  </a:cxn>
                  <a:cxn ang="0">
                    <a:pos x="33" y="134"/>
                  </a:cxn>
                  <a:cxn ang="0">
                    <a:pos x="40" y="136"/>
                  </a:cxn>
                  <a:cxn ang="0">
                    <a:pos x="81" y="136"/>
                  </a:cxn>
                  <a:cxn ang="0">
                    <a:pos x="88" y="134"/>
                  </a:cxn>
                  <a:cxn ang="0">
                    <a:pos x="93" y="134"/>
                  </a:cxn>
                  <a:cxn ang="0">
                    <a:pos x="115" y="127"/>
                  </a:cxn>
                  <a:cxn ang="0">
                    <a:pos x="115" y="31"/>
                  </a:cxn>
                  <a:cxn ang="0">
                    <a:pos x="112" y="0"/>
                  </a:cxn>
                  <a:cxn ang="0">
                    <a:pos x="67" y="0"/>
                  </a:cxn>
                  <a:cxn ang="0">
                    <a:pos x="60" y="2"/>
                  </a:cxn>
                  <a:cxn ang="0">
                    <a:pos x="47" y="2"/>
                  </a:cxn>
                  <a:cxn ang="0">
                    <a:pos x="40" y="4"/>
                  </a:cxn>
                  <a:cxn ang="0">
                    <a:pos x="33" y="4"/>
                  </a:cxn>
                  <a:cxn ang="0">
                    <a:pos x="26" y="7"/>
                  </a:cxn>
                  <a:cxn ang="0">
                    <a:pos x="21" y="9"/>
                  </a:cxn>
                  <a:cxn ang="0">
                    <a:pos x="7" y="14"/>
                  </a:cxn>
                  <a:cxn ang="0">
                    <a:pos x="4" y="28"/>
                  </a:cxn>
                  <a:cxn ang="0">
                    <a:pos x="2" y="40"/>
                  </a:cxn>
                  <a:cxn ang="0">
                    <a:pos x="0" y="55"/>
                  </a:cxn>
                  <a:cxn ang="0">
                    <a:pos x="0" y="81"/>
                  </a:cxn>
                  <a:cxn ang="0">
                    <a:pos x="2" y="95"/>
                  </a:cxn>
                  <a:cxn ang="0">
                    <a:pos x="7" y="129"/>
                  </a:cxn>
                </a:cxnLst>
                <a:rect l="0" t="0" r="r" b="b"/>
                <a:pathLst>
                  <a:path w="115" h="137">
                    <a:moveTo>
                      <a:pt x="7" y="129"/>
                    </a:moveTo>
                    <a:lnTo>
                      <a:pt x="14" y="131"/>
                    </a:lnTo>
                    <a:lnTo>
                      <a:pt x="21" y="131"/>
                    </a:lnTo>
                    <a:lnTo>
                      <a:pt x="28" y="134"/>
                    </a:lnTo>
                    <a:lnTo>
                      <a:pt x="33" y="134"/>
                    </a:lnTo>
                    <a:lnTo>
                      <a:pt x="40" y="136"/>
                    </a:lnTo>
                    <a:lnTo>
                      <a:pt x="81" y="136"/>
                    </a:lnTo>
                    <a:lnTo>
                      <a:pt x="88" y="134"/>
                    </a:lnTo>
                    <a:lnTo>
                      <a:pt x="93" y="134"/>
                    </a:lnTo>
                    <a:lnTo>
                      <a:pt x="115" y="127"/>
                    </a:lnTo>
                    <a:lnTo>
                      <a:pt x="115" y="31"/>
                    </a:lnTo>
                    <a:lnTo>
                      <a:pt x="112" y="0"/>
                    </a:lnTo>
                    <a:lnTo>
                      <a:pt x="67" y="0"/>
                    </a:lnTo>
                    <a:lnTo>
                      <a:pt x="60" y="2"/>
                    </a:lnTo>
                    <a:lnTo>
                      <a:pt x="47" y="2"/>
                    </a:lnTo>
                    <a:lnTo>
                      <a:pt x="40" y="4"/>
                    </a:lnTo>
                    <a:lnTo>
                      <a:pt x="33" y="4"/>
                    </a:lnTo>
                    <a:lnTo>
                      <a:pt x="26" y="7"/>
                    </a:lnTo>
                    <a:lnTo>
                      <a:pt x="21" y="9"/>
                    </a:lnTo>
                    <a:lnTo>
                      <a:pt x="7" y="14"/>
                    </a:lnTo>
                    <a:lnTo>
                      <a:pt x="4" y="28"/>
                    </a:lnTo>
                    <a:lnTo>
                      <a:pt x="2" y="40"/>
                    </a:lnTo>
                    <a:lnTo>
                      <a:pt x="0" y="55"/>
                    </a:lnTo>
                    <a:lnTo>
                      <a:pt x="0" y="81"/>
                    </a:lnTo>
                    <a:lnTo>
                      <a:pt x="2" y="95"/>
                    </a:lnTo>
                    <a:lnTo>
                      <a:pt x="7" y="129"/>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9" name="Freeform 2495"/>
              <p:cNvSpPr>
                <a:spLocks/>
              </p:cNvSpPr>
              <p:nvPr/>
            </p:nvSpPr>
            <p:spPr bwMode="auto">
              <a:xfrm>
                <a:off x="9669" y="6072"/>
                <a:ext cx="111" cy="132"/>
              </a:xfrm>
              <a:custGeom>
                <a:avLst/>
                <a:gdLst/>
                <a:ahLst/>
                <a:cxnLst>
                  <a:cxn ang="0">
                    <a:pos x="7" y="14"/>
                  </a:cxn>
                  <a:cxn ang="0">
                    <a:pos x="2" y="38"/>
                  </a:cxn>
                  <a:cxn ang="0">
                    <a:pos x="0" y="52"/>
                  </a:cxn>
                  <a:cxn ang="0">
                    <a:pos x="0" y="91"/>
                  </a:cxn>
                  <a:cxn ang="0">
                    <a:pos x="4" y="105"/>
                  </a:cxn>
                  <a:cxn ang="0">
                    <a:pos x="7" y="122"/>
                  </a:cxn>
                  <a:cxn ang="0">
                    <a:pos x="21" y="127"/>
                  </a:cxn>
                  <a:cxn ang="0">
                    <a:pos x="26" y="127"/>
                  </a:cxn>
                  <a:cxn ang="0">
                    <a:pos x="33" y="129"/>
                  </a:cxn>
                  <a:cxn ang="0">
                    <a:pos x="38" y="129"/>
                  </a:cxn>
                  <a:cxn ang="0">
                    <a:pos x="45" y="131"/>
                  </a:cxn>
                  <a:cxn ang="0">
                    <a:pos x="64" y="131"/>
                  </a:cxn>
                  <a:cxn ang="0">
                    <a:pos x="69" y="129"/>
                  </a:cxn>
                  <a:cxn ang="0">
                    <a:pos x="76" y="129"/>
                  </a:cxn>
                  <a:cxn ang="0">
                    <a:pos x="81" y="127"/>
                  </a:cxn>
                  <a:cxn ang="0">
                    <a:pos x="88" y="127"/>
                  </a:cxn>
                  <a:cxn ang="0">
                    <a:pos x="95" y="124"/>
                  </a:cxn>
                  <a:cxn ang="0">
                    <a:pos x="100" y="122"/>
                  </a:cxn>
                  <a:cxn ang="0">
                    <a:pos x="107" y="120"/>
                  </a:cxn>
                  <a:cxn ang="0">
                    <a:pos x="110" y="91"/>
                  </a:cxn>
                  <a:cxn ang="0">
                    <a:pos x="110" y="31"/>
                  </a:cxn>
                  <a:cxn ang="0">
                    <a:pos x="107" y="2"/>
                  </a:cxn>
                  <a:cxn ang="0">
                    <a:pos x="95" y="2"/>
                  </a:cxn>
                  <a:cxn ang="0">
                    <a:pos x="88" y="0"/>
                  </a:cxn>
                  <a:cxn ang="0">
                    <a:pos x="64" y="0"/>
                  </a:cxn>
                  <a:cxn ang="0">
                    <a:pos x="57" y="2"/>
                  </a:cxn>
                  <a:cxn ang="0">
                    <a:pos x="45" y="2"/>
                  </a:cxn>
                  <a:cxn ang="0">
                    <a:pos x="38" y="4"/>
                  </a:cxn>
                  <a:cxn ang="0">
                    <a:pos x="33" y="4"/>
                  </a:cxn>
                  <a:cxn ang="0">
                    <a:pos x="26" y="7"/>
                  </a:cxn>
                  <a:cxn ang="0">
                    <a:pos x="21" y="9"/>
                  </a:cxn>
                  <a:cxn ang="0">
                    <a:pos x="14" y="11"/>
                  </a:cxn>
                  <a:cxn ang="0">
                    <a:pos x="7" y="14"/>
                  </a:cxn>
                </a:cxnLst>
                <a:rect l="0" t="0" r="r" b="b"/>
                <a:pathLst>
                  <a:path w="111" h="132">
                    <a:moveTo>
                      <a:pt x="7" y="14"/>
                    </a:moveTo>
                    <a:lnTo>
                      <a:pt x="2" y="38"/>
                    </a:lnTo>
                    <a:lnTo>
                      <a:pt x="0" y="52"/>
                    </a:lnTo>
                    <a:lnTo>
                      <a:pt x="0" y="91"/>
                    </a:lnTo>
                    <a:lnTo>
                      <a:pt x="4" y="105"/>
                    </a:lnTo>
                    <a:lnTo>
                      <a:pt x="7" y="122"/>
                    </a:lnTo>
                    <a:lnTo>
                      <a:pt x="21" y="127"/>
                    </a:lnTo>
                    <a:lnTo>
                      <a:pt x="26" y="127"/>
                    </a:lnTo>
                    <a:lnTo>
                      <a:pt x="33" y="129"/>
                    </a:lnTo>
                    <a:lnTo>
                      <a:pt x="38" y="129"/>
                    </a:lnTo>
                    <a:lnTo>
                      <a:pt x="45" y="131"/>
                    </a:lnTo>
                    <a:lnTo>
                      <a:pt x="64" y="131"/>
                    </a:lnTo>
                    <a:lnTo>
                      <a:pt x="69" y="129"/>
                    </a:lnTo>
                    <a:lnTo>
                      <a:pt x="76" y="129"/>
                    </a:lnTo>
                    <a:lnTo>
                      <a:pt x="81" y="127"/>
                    </a:lnTo>
                    <a:lnTo>
                      <a:pt x="88" y="127"/>
                    </a:lnTo>
                    <a:lnTo>
                      <a:pt x="95" y="124"/>
                    </a:lnTo>
                    <a:lnTo>
                      <a:pt x="100" y="122"/>
                    </a:lnTo>
                    <a:lnTo>
                      <a:pt x="107" y="120"/>
                    </a:lnTo>
                    <a:lnTo>
                      <a:pt x="110" y="91"/>
                    </a:lnTo>
                    <a:lnTo>
                      <a:pt x="110" y="31"/>
                    </a:lnTo>
                    <a:lnTo>
                      <a:pt x="107" y="2"/>
                    </a:lnTo>
                    <a:lnTo>
                      <a:pt x="95" y="2"/>
                    </a:lnTo>
                    <a:lnTo>
                      <a:pt x="88" y="0"/>
                    </a:lnTo>
                    <a:lnTo>
                      <a:pt x="64" y="0"/>
                    </a:lnTo>
                    <a:lnTo>
                      <a:pt x="57" y="2"/>
                    </a:lnTo>
                    <a:lnTo>
                      <a:pt x="45" y="2"/>
                    </a:lnTo>
                    <a:lnTo>
                      <a:pt x="38" y="4"/>
                    </a:lnTo>
                    <a:lnTo>
                      <a:pt x="33" y="4"/>
                    </a:lnTo>
                    <a:lnTo>
                      <a:pt x="26" y="7"/>
                    </a:lnTo>
                    <a:lnTo>
                      <a:pt x="21" y="9"/>
                    </a:lnTo>
                    <a:lnTo>
                      <a:pt x="14" y="11"/>
                    </a:lnTo>
                    <a:lnTo>
                      <a:pt x="7" y="14"/>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0" name="Freeform 2496"/>
              <p:cNvSpPr>
                <a:spLocks/>
              </p:cNvSpPr>
              <p:nvPr/>
            </p:nvSpPr>
            <p:spPr bwMode="auto">
              <a:xfrm>
                <a:off x="9669" y="6076"/>
                <a:ext cx="106" cy="123"/>
              </a:xfrm>
              <a:custGeom>
                <a:avLst/>
                <a:gdLst/>
                <a:ahLst/>
                <a:cxnLst>
                  <a:cxn ang="0">
                    <a:pos x="103" y="2"/>
                  </a:cxn>
                  <a:cxn ang="0">
                    <a:pos x="103" y="2"/>
                  </a:cxn>
                  <a:cxn ang="0">
                    <a:pos x="98" y="0"/>
                  </a:cxn>
                  <a:cxn ang="0">
                    <a:pos x="45" y="0"/>
                  </a:cxn>
                  <a:cxn ang="0">
                    <a:pos x="40" y="2"/>
                  </a:cxn>
                  <a:cxn ang="0">
                    <a:pos x="33" y="2"/>
                  </a:cxn>
                  <a:cxn ang="0">
                    <a:pos x="28" y="4"/>
                  </a:cxn>
                  <a:cxn ang="0">
                    <a:pos x="21" y="7"/>
                  </a:cxn>
                  <a:cxn ang="0">
                    <a:pos x="16" y="9"/>
                  </a:cxn>
                  <a:cxn ang="0">
                    <a:pos x="11" y="12"/>
                  </a:cxn>
                  <a:cxn ang="0">
                    <a:pos x="7" y="24"/>
                  </a:cxn>
                  <a:cxn ang="0">
                    <a:pos x="0" y="60"/>
                  </a:cxn>
                  <a:cxn ang="0">
                    <a:pos x="2" y="72"/>
                  </a:cxn>
                  <a:cxn ang="0">
                    <a:pos x="2" y="84"/>
                  </a:cxn>
                  <a:cxn ang="0">
                    <a:pos x="11" y="112"/>
                  </a:cxn>
                  <a:cxn ang="0">
                    <a:pos x="21" y="117"/>
                  </a:cxn>
                  <a:cxn ang="0">
                    <a:pos x="28" y="120"/>
                  </a:cxn>
                  <a:cxn ang="0">
                    <a:pos x="33" y="122"/>
                  </a:cxn>
                  <a:cxn ang="0">
                    <a:pos x="69" y="122"/>
                  </a:cxn>
                  <a:cxn ang="0">
                    <a:pos x="74" y="120"/>
                  </a:cxn>
                  <a:cxn ang="0">
                    <a:pos x="81" y="120"/>
                  </a:cxn>
                  <a:cxn ang="0">
                    <a:pos x="91" y="115"/>
                  </a:cxn>
                  <a:cxn ang="0">
                    <a:pos x="98" y="112"/>
                  </a:cxn>
                  <a:cxn ang="0">
                    <a:pos x="103" y="112"/>
                  </a:cxn>
                  <a:cxn ang="0">
                    <a:pos x="105" y="84"/>
                  </a:cxn>
                  <a:cxn ang="0">
                    <a:pos x="105" y="28"/>
                  </a:cxn>
                  <a:cxn ang="0">
                    <a:pos x="103" y="2"/>
                  </a:cxn>
                </a:cxnLst>
                <a:rect l="0" t="0" r="r" b="b"/>
                <a:pathLst>
                  <a:path w="106" h="123">
                    <a:moveTo>
                      <a:pt x="103" y="2"/>
                    </a:moveTo>
                    <a:lnTo>
                      <a:pt x="103" y="2"/>
                    </a:lnTo>
                    <a:lnTo>
                      <a:pt x="98" y="0"/>
                    </a:lnTo>
                    <a:lnTo>
                      <a:pt x="45" y="0"/>
                    </a:lnTo>
                    <a:lnTo>
                      <a:pt x="40" y="2"/>
                    </a:lnTo>
                    <a:lnTo>
                      <a:pt x="33" y="2"/>
                    </a:lnTo>
                    <a:lnTo>
                      <a:pt x="28" y="4"/>
                    </a:lnTo>
                    <a:lnTo>
                      <a:pt x="21" y="7"/>
                    </a:lnTo>
                    <a:lnTo>
                      <a:pt x="16" y="9"/>
                    </a:lnTo>
                    <a:lnTo>
                      <a:pt x="11" y="12"/>
                    </a:lnTo>
                    <a:lnTo>
                      <a:pt x="7" y="24"/>
                    </a:lnTo>
                    <a:lnTo>
                      <a:pt x="0" y="60"/>
                    </a:lnTo>
                    <a:lnTo>
                      <a:pt x="2" y="72"/>
                    </a:lnTo>
                    <a:lnTo>
                      <a:pt x="2" y="84"/>
                    </a:lnTo>
                    <a:lnTo>
                      <a:pt x="11" y="112"/>
                    </a:lnTo>
                    <a:lnTo>
                      <a:pt x="21" y="117"/>
                    </a:lnTo>
                    <a:lnTo>
                      <a:pt x="28" y="120"/>
                    </a:lnTo>
                    <a:lnTo>
                      <a:pt x="33" y="122"/>
                    </a:lnTo>
                    <a:lnTo>
                      <a:pt x="69" y="122"/>
                    </a:lnTo>
                    <a:lnTo>
                      <a:pt x="74" y="120"/>
                    </a:lnTo>
                    <a:lnTo>
                      <a:pt x="81" y="120"/>
                    </a:lnTo>
                    <a:lnTo>
                      <a:pt x="91" y="115"/>
                    </a:lnTo>
                    <a:lnTo>
                      <a:pt x="98" y="112"/>
                    </a:lnTo>
                    <a:lnTo>
                      <a:pt x="103" y="112"/>
                    </a:lnTo>
                    <a:lnTo>
                      <a:pt x="105" y="84"/>
                    </a:lnTo>
                    <a:lnTo>
                      <a:pt x="105" y="28"/>
                    </a:lnTo>
                    <a:lnTo>
                      <a:pt x="103" y="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1" name="Freeform 2497"/>
              <p:cNvSpPr>
                <a:spLocks/>
              </p:cNvSpPr>
              <p:nvPr/>
            </p:nvSpPr>
            <p:spPr bwMode="auto">
              <a:xfrm>
                <a:off x="9672" y="6079"/>
                <a:ext cx="100" cy="117"/>
              </a:xfrm>
              <a:custGeom>
                <a:avLst/>
                <a:gdLst/>
                <a:ahLst/>
                <a:cxnLst>
                  <a:cxn ang="0">
                    <a:pos x="38" y="2"/>
                  </a:cxn>
                  <a:cxn ang="0">
                    <a:pos x="31" y="2"/>
                  </a:cxn>
                  <a:cxn ang="0">
                    <a:pos x="26" y="4"/>
                  </a:cxn>
                  <a:cxn ang="0">
                    <a:pos x="21" y="7"/>
                  </a:cxn>
                  <a:cxn ang="0">
                    <a:pos x="16" y="9"/>
                  </a:cxn>
                  <a:cxn ang="0">
                    <a:pos x="11" y="14"/>
                  </a:cxn>
                  <a:cxn ang="0">
                    <a:pos x="7" y="24"/>
                  </a:cxn>
                  <a:cxn ang="0">
                    <a:pos x="4" y="33"/>
                  </a:cxn>
                  <a:cxn ang="0">
                    <a:pos x="2" y="45"/>
                  </a:cxn>
                  <a:cxn ang="0">
                    <a:pos x="0" y="55"/>
                  </a:cxn>
                  <a:cxn ang="0">
                    <a:pos x="2" y="67"/>
                  </a:cxn>
                  <a:cxn ang="0">
                    <a:pos x="2" y="79"/>
                  </a:cxn>
                  <a:cxn ang="0">
                    <a:pos x="7" y="91"/>
                  </a:cxn>
                  <a:cxn ang="0">
                    <a:pos x="11" y="105"/>
                  </a:cxn>
                  <a:cxn ang="0">
                    <a:pos x="16" y="108"/>
                  </a:cxn>
                  <a:cxn ang="0">
                    <a:pos x="26" y="112"/>
                  </a:cxn>
                  <a:cxn ang="0">
                    <a:pos x="33" y="115"/>
                  </a:cxn>
                  <a:cxn ang="0">
                    <a:pos x="38" y="115"/>
                  </a:cxn>
                  <a:cxn ang="0">
                    <a:pos x="43" y="117"/>
                  </a:cxn>
                  <a:cxn ang="0">
                    <a:pos x="60" y="117"/>
                  </a:cxn>
                  <a:cxn ang="0">
                    <a:pos x="64" y="115"/>
                  </a:cxn>
                  <a:cxn ang="0">
                    <a:pos x="69" y="115"/>
                  </a:cxn>
                  <a:cxn ang="0">
                    <a:pos x="76" y="112"/>
                  </a:cxn>
                  <a:cxn ang="0">
                    <a:pos x="81" y="110"/>
                  </a:cxn>
                  <a:cxn ang="0">
                    <a:pos x="86" y="110"/>
                  </a:cxn>
                  <a:cxn ang="0">
                    <a:pos x="91" y="108"/>
                  </a:cxn>
                  <a:cxn ang="0">
                    <a:pos x="95" y="105"/>
                  </a:cxn>
                  <a:cxn ang="0">
                    <a:pos x="100" y="79"/>
                  </a:cxn>
                  <a:cxn ang="0">
                    <a:pos x="100" y="26"/>
                  </a:cxn>
                  <a:cxn ang="0">
                    <a:pos x="95" y="2"/>
                  </a:cxn>
                  <a:cxn ang="0">
                    <a:pos x="86" y="2"/>
                  </a:cxn>
                  <a:cxn ang="0">
                    <a:pos x="81" y="0"/>
                  </a:cxn>
                  <a:cxn ang="0">
                    <a:pos x="43" y="0"/>
                  </a:cxn>
                  <a:cxn ang="0">
                    <a:pos x="38" y="2"/>
                  </a:cxn>
                </a:cxnLst>
                <a:rect l="0" t="0" r="r" b="b"/>
                <a:pathLst>
                  <a:path w="100" h="117">
                    <a:moveTo>
                      <a:pt x="38" y="2"/>
                    </a:moveTo>
                    <a:lnTo>
                      <a:pt x="31" y="2"/>
                    </a:lnTo>
                    <a:lnTo>
                      <a:pt x="26" y="4"/>
                    </a:lnTo>
                    <a:lnTo>
                      <a:pt x="21" y="7"/>
                    </a:lnTo>
                    <a:lnTo>
                      <a:pt x="16" y="9"/>
                    </a:lnTo>
                    <a:lnTo>
                      <a:pt x="11" y="14"/>
                    </a:lnTo>
                    <a:lnTo>
                      <a:pt x="7" y="24"/>
                    </a:lnTo>
                    <a:lnTo>
                      <a:pt x="4" y="33"/>
                    </a:lnTo>
                    <a:lnTo>
                      <a:pt x="2" y="45"/>
                    </a:lnTo>
                    <a:lnTo>
                      <a:pt x="0" y="55"/>
                    </a:lnTo>
                    <a:lnTo>
                      <a:pt x="2" y="67"/>
                    </a:lnTo>
                    <a:lnTo>
                      <a:pt x="2" y="79"/>
                    </a:lnTo>
                    <a:lnTo>
                      <a:pt x="7" y="91"/>
                    </a:lnTo>
                    <a:lnTo>
                      <a:pt x="11" y="105"/>
                    </a:lnTo>
                    <a:lnTo>
                      <a:pt x="16" y="108"/>
                    </a:lnTo>
                    <a:lnTo>
                      <a:pt x="26" y="112"/>
                    </a:lnTo>
                    <a:lnTo>
                      <a:pt x="33" y="115"/>
                    </a:lnTo>
                    <a:lnTo>
                      <a:pt x="38" y="115"/>
                    </a:lnTo>
                    <a:lnTo>
                      <a:pt x="43" y="117"/>
                    </a:lnTo>
                    <a:lnTo>
                      <a:pt x="60" y="117"/>
                    </a:lnTo>
                    <a:lnTo>
                      <a:pt x="64" y="115"/>
                    </a:lnTo>
                    <a:lnTo>
                      <a:pt x="69" y="115"/>
                    </a:lnTo>
                    <a:lnTo>
                      <a:pt x="76" y="112"/>
                    </a:lnTo>
                    <a:lnTo>
                      <a:pt x="81" y="110"/>
                    </a:lnTo>
                    <a:lnTo>
                      <a:pt x="86" y="110"/>
                    </a:lnTo>
                    <a:lnTo>
                      <a:pt x="91" y="108"/>
                    </a:lnTo>
                    <a:lnTo>
                      <a:pt x="95" y="105"/>
                    </a:lnTo>
                    <a:lnTo>
                      <a:pt x="100" y="79"/>
                    </a:lnTo>
                    <a:lnTo>
                      <a:pt x="100" y="26"/>
                    </a:lnTo>
                    <a:lnTo>
                      <a:pt x="95" y="2"/>
                    </a:lnTo>
                    <a:lnTo>
                      <a:pt x="86" y="2"/>
                    </a:lnTo>
                    <a:lnTo>
                      <a:pt x="81" y="0"/>
                    </a:lnTo>
                    <a:lnTo>
                      <a:pt x="43" y="0"/>
                    </a:lnTo>
                    <a:lnTo>
                      <a:pt x="38" y="2"/>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2" name="Freeform 2498"/>
              <p:cNvSpPr>
                <a:spLocks/>
              </p:cNvSpPr>
              <p:nvPr/>
            </p:nvSpPr>
            <p:spPr bwMode="auto">
              <a:xfrm>
                <a:off x="9674" y="6081"/>
                <a:ext cx="96" cy="113"/>
              </a:xfrm>
              <a:custGeom>
                <a:avLst/>
                <a:gdLst/>
                <a:ahLst/>
                <a:cxnLst>
                  <a:cxn ang="0">
                    <a:pos x="2" y="74"/>
                  </a:cxn>
                  <a:cxn ang="0">
                    <a:pos x="11" y="98"/>
                  </a:cxn>
                  <a:cxn ang="0">
                    <a:pos x="16" y="103"/>
                  </a:cxn>
                  <a:cxn ang="0">
                    <a:pos x="21" y="105"/>
                  </a:cxn>
                  <a:cxn ang="0">
                    <a:pos x="26" y="108"/>
                  </a:cxn>
                  <a:cxn ang="0">
                    <a:pos x="31" y="108"/>
                  </a:cxn>
                  <a:cxn ang="0">
                    <a:pos x="35" y="110"/>
                  </a:cxn>
                  <a:cxn ang="0">
                    <a:pos x="40" y="110"/>
                  </a:cxn>
                  <a:cxn ang="0">
                    <a:pos x="45" y="112"/>
                  </a:cxn>
                  <a:cxn ang="0">
                    <a:pos x="50" y="110"/>
                  </a:cxn>
                  <a:cxn ang="0">
                    <a:pos x="60" y="110"/>
                  </a:cxn>
                  <a:cxn ang="0">
                    <a:pos x="64" y="108"/>
                  </a:cxn>
                  <a:cxn ang="0">
                    <a:pos x="69" y="108"/>
                  </a:cxn>
                  <a:cxn ang="0">
                    <a:pos x="76" y="105"/>
                  </a:cxn>
                  <a:cxn ang="0">
                    <a:pos x="81" y="103"/>
                  </a:cxn>
                  <a:cxn ang="0">
                    <a:pos x="91" y="98"/>
                  </a:cxn>
                  <a:cxn ang="0">
                    <a:pos x="95" y="50"/>
                  </a:cxn>
                  <a:cxn ang="0">
                    <a:pos x="93" y="26"/>
                  </a:cxn>
                  <a:cxn ang="0">
                    <a:pos x="91" y="4"/>
                  </a:cxn>
                  <a:cxn ang="0">
                    <a:pos x="86" y="2"/>
                  </a:cxn>
                  <a:cxn ang="0">
                    <a:pos x="79" y="2"/>
                  </a:cxn>
                  <a:cxn ang="0">
                    <a:pos x="74" y="0"/>
                  </a:cxn>
                  <a:cxn ang="0">
                    <a:pos x="35" y="0"/>
                  </a:cxn>
                  <a:cxn ang="0">
                    <a:pos x="31" y="2"/>
                  </a:cxn>
                  <a:cxn ang="0">
                    <a:pos x="26" y="4"/>
                  </a:cxn>
                  <a:cxn ang="0">
                    <a:pos x="16" y="9"/>
                  </a:cxn>
                  <a:cxn ang="0">
                    <a:pos x="11" y="14"/>
                  </a:cxn>
                  <a:cxn ang="0">
                    <a:pos x="7" y="23"/>
                  </a:cxn>
                  <a:cxn ang="0">
                    <a:pos x="0" y="52"/>
                  </a:cxn>
                  <a:cxn ang="0">
                    <a:pos x="0" y="64"/>
                  </a:cxn>
                  <a:cxn ang="0">
                    <a:pos x="2" y="74"/>
                  </a:cxn>
                </a:cxnLst>
                <a:rect l="0" t="0" r="r" b="b"/>
                <a:pathLst>
                  <a:path w="96" h="113">
                    <a:moveTo>
                      <a:pt x="2" y="74"/>
                    </a:moveTo>
                    <a:lnTo>
                      <a:pt x="11" y="98"/>
                    </a:lnTo>
                    <a:lnTo>
                      <a:pt x="16" y="103"/>
                    </a:lnTo>
                    <a:lnTo>
                      <a:pt x="21" y="105"/>
                    </a:lnTo>
                    <a:lnTo>
                      <a:pt x="26" y="108"/>
                    </a:lnTo>
                    <a:lnTo>
                      <a:pt x="31" y="108"/>
                    </a:lnTo>
                    <a:lnTo>
                      <a:pt x="35" y="110"/>
                    </a:lnTo>
                    <a:lnTo>
                      <a:pt x="40" y="110"/>
                    </a:lnTo>
                    <a:lnTo>
                      <a:pt x="45" y="112"/>
                    </a:lnTo>
                    <a:lnTo>
                      <a:pt x="50" y="110"/>
                    </a:lnTo>
                    <a:lnTo>
                      <a:pt x="60" y="110"/>
                    </a:lnTo>
                    <a:lnTo>
                      <a:pt x="64" y="108"/>
                    </a:lnTo>
                    <a:lnTo>
                      <a:pt x="69" y="108"/>
                    </a:lnTo>
                    <a:lnTo>
                      <a:pt x="76" y="105"/>
                    </a:lnTo>
                    <a:lnTo>
                      <a:pt x="81" y="103"/>
                    </a:lnTo>
                    <a:lnTo>
                      <a:pt x="91" y="98"/>
                    </a:lnTo>
                    <a:lnTo>
                      <a:pt x="95" y="50"/>
                    </a:lnTo>
                    <a:lnTo>
                      <a:pt x="93" y="26"/>
                    </a:lnTo>
                    <a:lnTo>
                      <a:pt x="91" y="4"/>
                    </a:lnTo>
                    <a:lnTo>
                      <a:pt x="86" y="2"/>
                    </a:lnTo>
                    <a:lnTo>
                      <a:pt x="79" y="2"/>
                    </a:lnTo>
                    <a:lnTo>
                      <a:pt x="74" y="0"/>
                    </a:lnTo>
                    <a:lnTo>
                      <a:pt x="35" y="0"/>
                    </a:lnTo>
                    <a:lnTo>
                      <a:pt x="31" y="2"/>
                    </a:lnTo>
                    <a:lnTo>
                      <a:pt x="26" y="4"/>
                    </a:lnTo>
                    <a:lnTo>
                      <a:pt x="16" y="9"/>
                    </a:lnTo>
                    <a:lnTo>
                      <a:pt x="11" y="14"/>
                    </a:lnTo>
                    <a:lnTo>
                      <a:pt x="7" y="23"/>
                    </a:lnTo>
                    <a:lnTo>
                      <a:pt x="0" y="52"/>
                    </a:lnTo>
                    <a:lnTo>
                      <a:pt x="0" y="64"/>
                    </a:lnTo>
                    <a:lnTo>
                      <a:pt x="2" y="74"/>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3" name="Freeform 2499"/>
              <p:cNvSpPr>
                <a:spLocks/>
              </p:cNvSpPr>
              <p:nvPr/>
            </p:nvSpPr>
            <p:spPr bwMode="auto">
              <a:xfrm>
                <a:off x="9676" y="6084"/>
                <a:ext cx="89" cy="105"/>
              </a:xfrm>
              <a:custGeom>
                <a:avLst/>
                <a:gdLst/>
                <a:ahLst/>
                <a:cxnLst>
                  <a:cxn ang="0">
                    <a:pos x="0" y="50"/>
                  </a:cxn>
                  <a:cxn ang="0">
                    <a:pos x="0" y="60"/>
                  </a:cxn>
                  <a:cxn ang="0">
                    <a:pos x="2" y="69"/>
                  </a:cxn>
                  <a:cxn ang="0">
                    <a:pos x="7" y="79"/>
                  </a:cxn>
                  <a:cxn ang="0">
                    <a:pos x="12" y="91"/>
                  </a:cxn>
                  <a:cxn ang="0">
                    <a:pos x="16" y="96"/>
                  </a:cxn>
                  <a:cxn ang="0">
                    <a:pos x="26" y="100"/>
                  </a:cxn>
                  <a:cxn ang="0">
                    <a:pos x="31" y="103"/>
                  </a:cxn>
                  <a:cxn ang="0">
                    <a:pos x="33" y="105"/>
                  </a:cxn>
                  <a:cxn ang="0">
                    <a:pos x="52" y="105"/>
                  </a:cxn>
                  <a:cxn ang="0">
                    <a:pos x="57" y="103"/>
                  </a:cxn>
                  <a:cxn ang="0">
                    <a:pos x="62" y="103"/>
                  </a:cxn>
                  <a:cxn ang="0">
                    <a:pos x="64" y="100"/>
                  </a:cxn>
                  <a:cxn ang="0">
                    <a:pos x="84" y="91"/>
                  </a:cxn>
                  <a:cxn ang="0">
                    <a:pos x="86" y="79"/>
                  </a:cxn>
                  <a:cxn ang="0">
                    <a:pos x="88" y="69"/>
                  </a:cxn>
                  <a:cxn ang="0">
                    <a:pos x="88" y="26"/>
                  </a:cxn>
                  <a:cxn ang="0">
                    <a:pos x="86" y="14"/>
                  </a:cxn>
                  <a:cxn ang="0">
                    <a:pos x="84" y="4"/>
                  </a:cxn>
                  <a:cxn ang="0">
                    <a:pos x="79" y="4"/>
                  </a:cxn>
                  <a:cxn ang="0">
                    <a:pos x="74" y="2"/>
                  </a:cxn>
                  <a:cxn ang="0">
                    <a:pos x="69" y="2"/>
                  </a:cxn>
                  <a:cxn ang="0">
                    <a:pos x="64" y="0"/>
                  </a:cxn>
                  <a:cxn ang="0">
                    <a:pos x="33" y="0"/>
                  </a:cxn>
                  <a:cxn ang="0">
                    <a:pos x="28" y="2"/>
                  </a:cxn>
                  <a:cxn ang="0">
                    <a:pos x="26" y="4"/>
                  </a:cxn>
                  <a:cxn ang="0">
                    <a:pos x="16" y="9"/>
                  </a:cxn>
                  <a:cxn ang="0">
                    <a:pos x="12" y="14"/>
                  </a:cxn>
                  <a:cxn ang="0">
                    <a:pos x="7" y="23"/>
                  </a:cxn>
                  <a:cxn ang="0">
                    <a:pos x="4" y="31"/>
                  </a:cxn>
                  <a:cxn ang="0">
                    <a:pos x="0" y="50"/>
                  </a:cxn>
                </a:cxnLst>
                <a:rect l="0" t="0" r="r" b="b"/>
                <a:pathLst>
                  <a:path w="89" h="105">
                    <a:moveTo>
                      <a:pt x="0" y="50"/>
                    </a:moveTo>
                    <a:lnTo>
                      <a:pt x="0" y="60"/>
                    </a:lnTo>
                    <a:lnTo>
                      <a:pt x="2" y="69"/>
                    </a:lnTo>
                    <a:lnTo>
                      <a:pt x="7" y="79"/>
                    </a:lnTo>
                    <a:lnTo>
                      <a:pt x="12" y="91"/>
                    </a:lnTo>
                    <a:lnTo>
                      <a:pt x="16" y="96"/>
                    </a:lnTo>
                    <a:lnTo>
                      <a:pt x="26" y="100"/>
                    </a:lnTo>
                    <a:lnTo>
                      <a:pt x="31" y="103"/>
                    </a:lnTo>
                    <a:lnTo>
                      <a:pt x="33" y="105"/>
                    </a:lnTo>
                    <a:lnTo>
                      <a:pt x="52" y="105"/>
                    </a:lnTo>
                    <a:lnTo>
                      <a:pt x="57" y="103"/>
                    </a:lnTo>
                    <a:lnTo>
                      <a:pt x="62" y="103"/>
                    </a:lnTo>
                    <a:lnTo>
                      <a:pt x="64" y="100"/>
                    </a:lnTo>
                    <a:lnTo>
                      <a:pt x="84" y="91"/>
                    </a:lnTo>
                    <a:lnTo>
                      <a:pt x="86" y="79"/>
                    </a:lnTo>
                    <a:lnTo>
                      <a:pt x="88" y="69"/>
                    </a:lnTo>
                    <a:lnTo>
                      <a:pt x="88" y="26"/>
                    </a:lnTo>
                    <a:lnTo>
                      <a:pt x="86" y="14"/>
                    </a:lnTo>
                    <a:lnTo>
                      <a:pt x="84" y="4"/>
                    </a:lnTo>
                    <a:lnTo>
                      <a:pt x="79" y="4"/>
                    </a:lnTo>
                    <a:lnTo>
                      <a:pt x="74" y="2"/>
                    </a:lnTo>
                    <a:lnTo>
                      <a:pt x="69" y="2"/>
                    </a:lnTo>
                    <a:lnTo>
                      <a:pt x="64" y="0"/>
                    </a:lnTo>
                    <a:lnTo>
                      <a:pt x="33" y="0"/>
                    </a:lnTo>
                    <a:lnTo>
                      <a:pt x="28" y="2"/>
                    </a:lnTo>
                    <a:lnTo>
                      <a:pt x="26" y="4"/>
                    </a:lnTo>
                    <a:lnTo>
                      <a:pt x="16" y="9"/>
                    </a:lnTo>
                    <a:lnTo>
                      <a:pt x="12" y="14"/>
                    </a:lnTo>
                    <a:lnTo>
                      <a:pt x="7" y="23"/>
                    </a:lnTo>
                    <a:lnTo>
                      <a:pt x="4" y="31"/>
                    </a:lnTo>
                    <a:lnTo>
                      <a:pt x="0"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4" name="Freeform 2500"/>
              <p:cNvSpPr>
                <a:spLocks/>
              </p:cNvSpPr>
              <p:nvPr/>
            </p:nvSpPr>
            <p:spPr bwMode="auto">
              <a:xfrm>
                <a:off x="9679" y="6086"/>
                <a:ext cx="84" cy="101"/>
              </a:xfrm>
              <a:custGeom>
                <a:avLst/>
                <a:gdLst/>
                <a:ahLst/>
                <a:cxnLst>
                  <a:cxn ang="0">
                    <a:pos x="2" y="31"/>
                  </a:cxn>
                  <a:cxn ang="0">
                    <a:pos x="0" y="38"/>
                  </a:cxn>
                  <a:cxn ang="0">
                    <a:pos x="0" y="55"/>
                  </a:cxn>
                  <a:cxn ang="0">
                    <a:pos x="2" y="64"/>
                  </a:cxn>
                  <a:cxn ang="0">
                    <a:pos x="12" y="83"/>
                  </a:cxn>
                  <a:cxn ang="0">
                    <a:pos x="16" y="88"/>
                  </a:cxn>
                  <a:cxn ang="0">
                    <a:pos x="21" y="91"/>
                  </a:cxn>
                  <a:cxn ang="0">
                    <a:pos x="24" y="96"/>
                  </a:cxn>
                  <a:cxn ang="0">
                    <a:pos x="28" y="98"/>
                  </a:cxn>
                  <a:cxn ang="0">
                    <a:pos x="33" y="98"/>
                  </a:cxn>
                  <a:cxn ang="0">
                    <a:pos x="36" y="100"/>
                  </a:cxn>
                  <a:cxn ang="0">
                    <a:pos x="45" y="100"/>
                  </a:cxn>
                  <a:cxn ang="0">
                    <a:pos x="48" y="98"/>
                  </a:cxn>
                  <a:cxn ang="0">
                    <a:pos x="52" y="98"/>
                  </a:cxn>
                  <a:cxn ang="0">
                    <a:pos x="57" y="96"/>
                  </a:cxn>
                  <a:cxn ang="0">
                    <a:pos x="60" y="96"/>
                  </a:cxn>
                  <a:cxn ang="0">
                    <a:pos x="64" y="93"/>
                  </a:cxn>
                  <a:cxn ang="0">
                    <a:pos x="72" y="86"/>
                  </a:cxn>
                  <a:cxn ang="0">
                    <a:pos x="76" y="83"/>
                  </a:cxn>
                  <a:cxn ang="0">
                    <a:pos x="84" y="55"/>
                  </a:cxn>
                  <a:cxn ang="0">
                    <a:pos x="84" y="45"/>
                  </a:cxn>
                  <a:cxn ang="0">
                    <a:pos x="81" y="36"/>
                  </a:cxn>
                  <a:cxn ang="0">
                    <a:pos x="81" y="26"/>
                  </a:cxn>
                  <a:cxn ang="0">
                    <a:pos x="76" y="7"/>
                  </a:cxn>
                  <a:cxn ang="0">
                    <a:pos x="72" y="4"/>
                  </a:cxn>
                  <a:cxn ang="0">
                    <a:pos x="69" y="4"/>
                  </a:cxn>
                  <a:cxn ang="0">
                    <a:pos x="64" y="2"/>
                  </a:cxn>
                  <a:cxn ang="0">
                    <a:pos x="60" y="2"/>
                  </a:cxn>
                  <a:cxn ang="0">
                    <a:pos x="57" y="0"/>
                  </a:cxn>
                  <a:cxn ang="0">
                    <a:pos x="31" y="0"/>
                  </a:cxn>
                  <a:cxn ang="0">
                    <a:pos x="28" y="2"/>
                  </a:cxn>
                  <a:cxn ang="0">
                    <a:pos x="24" y="4"/>
                  </a:cxn>
                  <a:cxn ang="0">
                    <a:pos x="21" y="7"/>
                  </a:cxn>
                  <a:cxn ang="0">
                    <a:pos x="16" y="9"/>
                  </a:cxn>
                  <a:cxn ang="0">
                    <a:pos x="12" y="14"/>
                  </a:cxn>
                  <a:cxn ang="0">
                    <a:pos x="7" y="21"/>
                  </a:cxn>
                  <a:cxn ang="0">
                    <a:pos x="2" y="31"/>
                  </a:cxn>
                </a:cxnLst>
                <a:rect l="0" t="0" r="r" b="b"/>
                <a:pathLst>
                  <a:path w="84" h="101">
                    <a:moveTo>
                      <a:pt x="2" y="31"/>
                    </a:moveTo>
                    <a:lnTo>
                      <a:pt x="0" y="38"/>
                    </a:lnTo>
                    <a:lnTo>
                      <a:pt x="0" y="55"/>
                    </a:lnTo>
                    <a:lnTo>
                      <a:pt x="2" y="64"/>
                    </a:lnTo>
                    <a:lnTo>
                      <a:pt x="12" y="83"/>
                    </a:lnTo>
                    <a:lnTo>
                      <a:pt x="16" y="88"/>
                    </a:lnTo>
                    <a:lnTo>
                      <a:pt x="21" y="91"/>
                    </a:lnTo>
                    <a:lnTo>
                      <a:pt x="24" y="96"/>
                    </a:lnTo>
                    <a:lnTo>
                      <a:pt x="28" y="98"/>
                    </a:lnTo>
                    <a:lnTo>
                      <a:pt x="33" y="98"/>
                    </a:lnTo>
                    <a:lnTo>
                      <a:pt x="36" y="100"/>
                    </a:lnTo>
                    <a:lnTo>
                      <a:pt x="45" y="100"/>
                    </a:lnTo>
                    <a:lnTo>
                      <a:pt x="48" y="98"/>
                    </a:lnTo>
                    <a:lnTo>
                      <a:pt x="52" y="98"/>
                    </a:lnTo>
                    <a:lnTo>
                      <a:pt x="57" y="96"/>
                    </a:lnTo>
                    <a:lnTo>
                      <a:pt x="60" y="96"/>
                    </a:lnTo>
                    <a:lnTo>
                      <a:pt x="64" y="93"/>
                    </a:lnTo>
                    <a:lnTo>
                      <a:pt x="72" y="86"/>
                    </a:lnTo>
                    <a:lnTo>
                      <a:pt x="76" y="83"/>
                    </a:lnTo>
                    <a:lnTo>
                      <a:pt x="84" y="55"/>
                    </a:lnTo>
                    <a:lnTo>
                      <a:pt x="84" y="45"/>
                    </a:lnTo>
                    <a:lnTo>
                      <a:pt x="81" y="36"/>
                    </a:lnTo>
                    <a:lnTo>
                      <a:pt x="81" y="26"/>
                    </a:lnTo>
                    <a:lnTo>
                      <a:pt x="76" y="7"/>
                    </a:lnTo>
                    <a:lnTo>
                      <a:pt x="72" y="4"/>
                    </a:lnTo>
                    <a:lnTo>
                      <a:pt x="69" y="4"/>
                    </a:lnTo>
                    <a:lnTo>
                      <a:pt x="64" y="2"/>
                    </a:lnTo>
                    <a:lnTo>
                      <a:pt x="60" y="2"/>
                    </a:lnTo>
                    <a:lnTo>
                      <a:pt x="57" y="0"/>
                    </a:lnTo>
                    <a:lnTo>
                      <a:pt x="31" y="0"/>
                    </a:lnTo>
                    <a:lnTo>
                      <a:pt x="28" y="2"/>
                    </a:lnTo>
                    <a:lnTo>
                      <a:pt x="24" y="4"/>
                    </a:lnTo>
                    <a:lnTo>
                      <a:pt x="21" y="7"/>
                    </a:lnTo>
                    <a:lnTo>
                      <a:pt x="16" y="9"/>
                    </a:lnTo>
                    <a:lnTo>
                      <a:pt x="12" y="14"/>
                    </a:lnTo>
                    <a:lnTo>
                      <a:pt x="7" y="21"/>
                    </a:lnTo>
                    <a:lnTo>
                      <a:pt x="2" y="31"/>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5" name="Freeform 2501"/>
              <p:cNvSpPr>
                <a:spLocks/>
              </p:cNvSpPr>
              <p:nvPr/>
            </p:nvSpPr>
            <p:spPr bwMode="auto">
              <a:xfrm>
                <a:off x="9580" y="6076"/>
                <a:ext cx="44" cy="80"/>
              </a:xfrm>
              <a:custGeom>
                <a:avLst/>
                <a:gdLst/>
                <a:ahLst/>
                <a:cxnLst>
                  <a:cxn ang="0">
                    <a:pos x="0" y="4"/>
                  </a:cxn>
                  <a:cxn ang="0">
                    <a:pos x="0" y="79"/>
                  </a:cxn>
                  <a:cxn ang="0">
                    <a:pos x="2" y="79"/>
                  </a:cxn>
                  <a:cxn ang="0">
                    <a:pos x="2" y="7"/>
                  </a:cxn>
                  <a:cxn ang="0">
                    <a:pos x="43" y="2"/>
                  </a:cxn>
                  <a:cxn ang="0">
                    <a:pos x="43" y="0"/>
                  </a:cxn>
                  <a:cxn ang="0">
                    <a:pos x="0" y="4"/>
                  </a:cxn>
                </a:cxnLst>
                <a:rect l="0" t="0" r="r" b="b"/>
                <a:pathLst>
                  <a:path w="44" h="80">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6" name="Freeform 2502"/>
              <p:cNvSpPr>
                <a:spLocks/>
              </p:cNvSpPr>
              <p:nvPr/>
            </p:nvSpPr>
            <p:spPr bwMode="auto">
              <a:xfrm>
                <a:off x="9580" y="6086"/>
                <a:ext cx="44" cy="7"/>
              </a:xfrm>
              <a:custGeom>
                <a:avLst/>
                <a:gdLst/>
                <a:ahLst/>
                <a:cxnLst>
                  <a:cxn ang="0">
                    <a:pos x="2" y="4"/>
                  </a:cxn>
                  <a:cxn ang="0">
                    <a:pos x="2" y="4"/>
                  </a:cxn>
                  <a:cxn ang="0">
                    <a:pos x="0" y="7"/>
                  </a:cxn>
                  <a:cxn ang="0">
                    <a:pos x="43" y="4"/>
                  </a:cxn>
                  <a:cxn ang="0">
                    <a:pos x="43" y="0"/>
                  </a:cxn>
                  <a:cxn ang="0">
                    <a:pos x="2" y="4"/>
                  </a:cxn>
                </a:cxnLst>
                <a:rect l="0" t="0" r="r" b="b"/>
                <a:pathLst>
                  <a:path w="44" h="7">
                    <a:moveTo>
                      <a:pt x="2" y="4"/>
                    </a:moveTo>
                    <a:lnTo>
                      <a:pt x="2" y="4"/>
                    </a:lnTo>
                    <a:lnTo>
                      <a:pt x="0" y="7"/>
                    </a:lnTo>
                    <a:lnTo>
                      <a:pt x="43" y="4"/>
                    </a:lnTo>
                    <a:lnTo>
                      <a:pt x="43" y="0"/>
                    </a:lnTo>
                    <a:lnTo>
                      <a:pt x="2"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7" name="Freeform 2503"/>
              <p:cNvSpPr>
                <a:spLocks/>
              </p:cNvSpPr>
              <p:nvPr/>
            </p:nvSpPr>
            <p:spPr bwMode="auto">
              <a:xfrm>
                <a:off x="9583" y="6100"/>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8" name="Freeform 2504"/>
              <p:cNvSpPr>
                <a:spLocks/>
              </p:cNvSpPr>
              <p:nvPr/>
            </p:nvSpPr>
            <p:spPr bwMode="auto">
              <a:xfrm>
                <a:off x="9583" y="6100"/>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9" name="Freeform 2505"/>
              <p:cNvSpPr>
                <a:spLocks/>
              </p:cNvSpPr>
              <p:nvPr/>
            </p:nvSpPr>
            <p:spPr bwMode="auto">
              <a:xfrm>
                <a:off x="9580" y="6120"/>
                <a:ext cx="44" cy="4"/>
              </a:xfrm>
              <a:custGeom>
                <a:avLst/>
                <a:gdLst/>
                <a:ahLst/>
                <a:cxnLst>
                  <a:cxn ang="0">
                    <a:pos x="2" y="2"/>
                  </a:cxn>
                  <a:cxn ang="0">
                    <a:pos x="2" y="2"/>
                  </a:cxn>
                  <a:cxn ang="0">
                    <a:pos x="0" y="4"/>
                  </a:cxn>
                  <a:cxn ang="0">
                    <a:pos x="43" y="4"/>
                  </a:cxn>
                  <a:cxn ang="0">
                    <a:pos x="43" y="0"/>
                  </a:cxn>
                  <a:cxn ang="0">
                    <a:pos x="2" y="2"/>
                  </a:cxn>
                </a:cxnLst>
                <a:rect l="0" t="0" r="r" b="b"/>
                <a:pathLst>
                  <a:path w="44" h="4">
                    <a:moveTo>
                      <a:pt x="2" y="2"/>
                    </a:moveTo>
                    <a:lnTo>
                      <a:pt x="2" y="2"/>
                    </a:lnTo>
                    <a:lnTo>
                      <a:pt x="0" y="4"/>
                    </a:lnTo>
                    <a:lnTo>
                      <a:pt x="43" y="4"/>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0" name="Freeform 2506"/>
              <p:cNvSpPr>
                <a:spLocks/>
              </p:cNvSpPr>
              <p:nvPr/>
            </p:nvSpPr>
            <p:spPr bwMode="auto">
              <a:xfrm>
                <a:off x="9583" y="6115"/>
                <a:ext cx="41" cy="0"/>
              </a:xfrm>
              <a:custGeom>
                <a:avLst/>
                <a:gdLst/>
                <a:ahLst/>
                <a:cxnLst>
                  <a:cxn ang="0">
                    <a:pos x="0" y="0"/>
                  </a:cxn>
                  <a:cxn ang="0">
                    <a:pos x="40" y="0"/>
                  </a:cxn>
                </a:cxnLst>
                <a:rect l="0" t="0" r="r" b="b"/>
                <a:pathLst>
                  <a:path w="41">
                    <a:moveTo>
                      <a:pt x="0" y="0"/>
                    </a:moveTo>
                    <a:lnTo>
                      <a:pt x="40" y="0"/>
                    </a:lnTo>
                  </a:path>
                </a:pathLst>
              </a:custGeom>
              <a:noFill/>
              <a:ln w="1041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1" name="Freeform 2507"/>
              <p:cNvSpPr>
                <a:spLocks/>
              </p:cNvSpPr>
              <p:nvPr/>
            </p:nvSpPr>
            <p:spPr bwMode="auto">
              <a:xfrm>
                <a:off x="9583" y="6153"/>
                <a:ext cx="41" cy="5"/>
              </a:xfrm>
              <a:custGeom>
                <a:avLst/>
                <a:gdLst/>
                <a:ahLst/>
                <a:cxnLst>
                  <a:cxn ang="0">
                    <a:pos x="0" y="0"/>
                  </a:cxn>
                  <a:cxn ang="0">
                    <a:pos x="0" y="4"/>
                  </a:cxn>
                  <a:cxn ang="0">
                    <a:pos x="40" y="2"/>
                  </a:cxn>
                  <a:cxn ang="0">
                    <a:pos x="40" y="0"/>
                  </a:cxn>
                  <a:cxn ang="0">
                    <a:pos x="0" y="0"/>
                  </a:cxn>
                </a:cxnLst>
                <a:rect l="0" t="0" r="r" b="b"/>
                <a:pathLst>
                  <a:path w="41" h="5">
                    <a:moveTo>
                      <a:pt x="0" y="0"/>
                    </a:moveTo>
                    <a:lnTo>
                      <a:pt x="0" y="4"/>
                    </a:lnTo>
                    <a:lnTo>
                      <a:pt x="40" y="2"/>
                    </a:lnTo>
                    <a:lnTo>
                      <a:pt x="40"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2" name="Freeform 2508"/>
              <p:cNvSpPr>
                <a:spLocks/>
              </p:cNvSpPr>
              <p:nvPr/>
            </p:nvSpPr>
            <p:spPr bwMode="auto">
              <a:xfrm>
                <a:off x="9669" y="6247"/>
                <a:ext cx="111" cy="12"/>
              </a:xfrm>
              <a:custGeom>
                <a:avLst/>
                <a:gdLst/>
                <a:ahLst/>
                <a:cxnLst>
                  <a:cxn ang="0">
                    <a:pos x="0" y="0"/>
                  </a:cxn>
                  <a:cxn ang="0">
                    <a:pos x="0" y="11"/>
                  </a:cxn>
                  <a:cxn ang="0">
                    <a:pos x="2" y="7"/>
                  </a:cxn>
                  <a:cxn ang="0">
                    <a:pos x="110" y="9"/>
                  </a:cxn>
                  <a:cxn ang="0">
                    <a:pos x="110" y="4"/>
                  </a:cxn>
                  <a:cxn ang="0">
                    <a:pos x="0" y="0"/>
                  </a:cxn>
                </a:cxnLst>
                <a:rect l="0" t="0" r="r" b="b"/>
                <a:pathLst>
                  <a:path w="111" h="12">
                    <a:moveTo>
                      <a:pt x="0" y="0"/>
                    </a:moveTo>
                    <a:lnTo>
                      <a:pt x="0" y="11"/>
                    </a:lnTo>
                    <a:lnTo>
                      <a:pt x="2" y="7"/>
                    </a:lnTo>
                    <a:lnTo>
                      <a:pt x="110" y="9"/>
                    </a:lnTo>
                    <a:lnTo>
                      <a:pt x="110" y="4"/>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3" name="Freeform 2509"/>
              <p:cNvSpPr>
                <a:spLocks/>
              </p:cNvSpPr>
              <p:nvPr/>
            </p:nvSpPr>
            <p:spPr bwMode="auto">
              <a:xfrm>
                <a:off x="9669" y="6254"/>
                <a:ext cx="111" cy="5"/>
              </a:xfrm>
              <a:custGeom>
                <a:avLst/>
                <a:gdLst/>
                <a:ahLst/>
                <a:cxnLst>
                  <a:cxn ang="0">
                    <a:pos x="2" y="0"/>
                  </a:cxn>
                  <a:cxn ang="0">
                    <a:pos x="2" y="0"/>
                  </a:cxn>
                  <a:cxn ang="0">
                    <a:pos x="0" y="2"/>
                  </a:cxn>
                  <a:cxn ang="0">
                    <a:pos x="110" y="4"/>
                  </a:cxn>
                  <a:cxn ang="0">
                    <a:pos x="110" y="2"/>
                  </a:cxn>
                  <a:cxn ang="0">
                    <a:pos x="2" y="0"/>
                  </a:cxn>
                </a:cxnLst>
                <a:rect l="0" t="0" r="r" b="b"/>
                <a:pathLst>
                  <a:path w="111"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4" name="Freeform 2510"/>
              <p:cNvSpPr>
                <a:spLocks/>
              </p:cNvSpPr>
              <p:nvPr/>
            </p:nvSpPr>
            <p:spPr bwMode="auto">
              <a:xfrm>
                <a:off x="9672" y="6249"/>
                <a:ext cx="19" cy="5"/>
              </a:xfrm>
              <a:custGeom>
                <a:avLst/>
                <a:gdLst/>
                <a:ahLst/>
                <a:cxnLst>
                  <a:cxn ang="0">
                    <a:pos x="0" y="0"/>
                  </a:cxn>
                  <a:cxn ang="0">
                    <a:pos x="0" y="2"/>
                  </a:cxn>
                  <a:cxn ang="0">
                    <a:pos x="19" y="4"/>
                  </a:cxn>
                  <a:cxn ang="0">
                    <a:pos x="19" y="0"/>
                  </a:cxn>
                  <a:cxn ang="0">
                    <a:pos x="0" y="0"/>
                  </a:cxn>
                </a:cxnLst>
                <a:rect l="0" t="0" r="r" b="b"/>
                <a:pathLst>
                  <a:path w="19" h="5">
                    <a:moveTo>
                      <a:pt x="0" y="0"/>
                    </a:moveTo>
                    <a:lnTo>
                      <a:pt x="0" y="2"/>
                    </a:lnTo>
                    <a:lnTo>
                      <a:pt x="19" y="4"/>
                    </a:lnTo>
                    <a:lnTo>
                      <a:pt x="19"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5" name="Freeform 2511"/>
              <p:cNvSpPr>
                <a:spLocks/>
              </p:cNvSpPr>
              <p:nvPr/>
            </p:nvSpPr>
            <p:spPr bwMode="auto">
              <a:xfrm>
                <a:off x="9693" y="6252"/>
                <a:ext cx="75" cy="0"/>
              </a:xfrm>
              <a:custGeom>
                <a:avLst/>
                <a:gdLst/>
                <a:ahLst/>
                <a:cxnLst>
                  <a:cxn ang="0">
                    <a:pos x="0" y="0"/>
                  </a:cxn>
                  <a:cxn ang="0">
                    <a:pos x="74" y="0"/>
                  </a:cxn>
                </a:cxnLst>
                <a:rect l="0" t="0" r="r" b="b"/>
                <a:pathLst>
                  <a:path w="75">
                    <a:moveTo>
                      <a:pt x="0" y="0"/>
                    </a:moveTo>
                    <a:lnTo>
                      <a:pt x="74"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6" name="Freeform 2512"/>
              <p:cNvSpPr>
                <a:spLocks/>
              </p:cNvSpPr>
              <p:nvPr/>
            </p:nvSpPr>
            <p:spPr bwMode="auto">
              <a:xfrm>
                <a:off x="9717" y="6249"/>
                <a:ext cx="22" cy="5"/>
              </a:xfrm>
              <a:custGeom>
                <a:avLst/>
                <a:gdLst/>
                <a:ahLst/>
                <a:cxnLst>
                  <a:cxn ang="0">
                    <a:pos x="0" y="0"/>
                  </a:cxn>
                  <a:cxn ang="0">
                    <a:pos x="0" y="4"/>
                  </a:cxn>
                  <a:cxn ang="0">
                    <a:pos x="21" y="4"/>
                  </a:cxn>
                  <a:cxn ang="0">
                    <a:pos x="21" y="2"/>
                  </a:cxn>
                  <a:cxn ang="0">
                    <a:pos x="0" y="0"/>
                  </a:cxn>
                </a:cxnLst>
                <a:rect l="0" t="0" r="r" b="b"/>
                <a:pathLst>
                  <a:path w="22"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7" name="Freeform 2513"/>
              <p:cNvSpPr>
                <a:spLocks/>
              </p:cNvSpPr>
              <p:nvPr/>
            </p:nvSpPr>
            <p:spPr bwMode="auto">
              <a:xfrm>
                <a:off x="9672" y="6249"/>
                <a:ext cx="19" cy="3"/>
              </a:xfrm>
              <a:custGeom>
                <a:avLst/>
                <a:gdLst/>
                <a:ahLst/>
                <a:cxnLst>
                  <a:cxn ang="0">
                    <a:pos x="0" y="0"/>
                  </a:cxn>
                  <a:cxn ang="0">
                    <a:pos x="0" y="2"/>
                  </a:cxn>
                  <a:cxn ang="0">
                    <a:pos x="19" y="2"/>
                  </a:cxn>
                  <a:cxn ang="0">
                    <a:pos x="0" y="0"/>
                  </a:cxn>
                </a:cxnLst>
                <a:rect l="0" t="0" r="r" b="b"/>
                <a:pathLst>
                  <a:path w="19" h="3">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8" name="Freeform 2514"/>
              <p:cNvSpPr>
                <a:spLocks/>
              </p:cNvSpPr>
              <p:nvPr/>
            </p:nvSpPr>
            <p:spPr bwMode="auto">
              <a:xfrm>
                <a:off x="9717" y="6252"/>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9" name="Freeform 2515"/>
              <p:cNvSpPr>
                <a:spLocks/>
              </p:cNvSpPr>
              <p:nvPr/>
            </p:nvSpPr>
            <p:spPr bwMode="auto">
              <a:xfrm>
                <a:off x="9746" y="6253"/>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0" name="Freeform 2516"/>
              <p:cNvSpPr>
                <a:spLocks/>
              </p:cNvSpPr>
              <p:nvPr/>
            </p:nvSpPr>
            <p:spPr bwMode="auto">
              <a:xfrm>
                <a:off x="9880" y="6050"/>
                <a:ext cx="12" cy="218"/>
              </a:xfrm>
              <a:custGeom>
                <a:avLst/>
                <a:gdLst/>
                <a:ahLst/>
                <a:cxnLst>
                  <a:cxn ang="0">
                    <a:pos x="9" y="19"/>
                  </a:cxn>
                  <a:cxn ang="0">
                    <a:pos x="9" y="19"/>
                  </a:cxn>
                  <a:cxn ang="0">
                    <a:pos x="0" y="0"/>
                  </a:cxn>
                  <a:cxn ang="0">
                    <a:pos x="0" y="218"/>
                  </a:cxn>
                  <a:cxn ang="0">
                    <a:pos x="11" y="208"/>
                  </a:cxn>
                  <a:cxn ang="0">
                    <a:pos x="11" y="28"/>
                  </a:cxn>
                  <a:cxn ang="0">
                    <a:pos x="9" y="19"/>
                  </a:cxn>
                </a:cxnLst>
                <a:rect l="0" t="0" r="r" b="b"/>
                <a:pathLst>
                  <a:path w="12" h="218">
                    <a:moveTo>
                      <a:pt x="9" y="19"/>
                    </a:moveTo>
                    <a:lnTo>
                      <a:pt x="9" y="19"/>
                    </a:lnTo>
                    <a:lnTo>
                      <a:pt x="0" y="0"/>
                    </a:lnTo>
                    <a:lnTo>
                      <a:pt x="0" y="218"/>
                    </a:lnTo>
                    <a:lnTo>
                      <a:pt x="11" y="208"/>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1" name="Freeform 2517"/>
              <p:cNvSpPr>
                <a:spLocks/>
              </p:cNvSpPr>
              <p:nvPr/>
            </p:nvSpPr>
            <p:spPr bwMode="auto">
              <a:xfrm>
                <a:off x="9948" y="6110"/>
                <a:ext cx="21" cy="144"/>
              </a:xfrm>
              <a:custGeom>
                <a:avLst/>
                <a:gdLst/>
                <a:ahLst/>
                <a:cxnLst>
                  <a:cxn ang="0">
                    <a:pos x="16" y="9"/>
                  </a:cxn>
                  <a:cxn ang="0">
                    <a:pos x="2" y="0"/>
                  </a:cxn>
                  <a:cxn ang="0">
                    <a:pos x="4" y="21"/>
                  </a:cxn>
                  <a:cxn ang="0">
                    <a:pos x="7" y="40"/>
                  </a:cxn>
                  <a:cxn ang="0">
                    <a:pos x="7" y="74"/>
                  </a:cxn>
                  <a:cxn ang="0">
                    <a:pos x="4" y="88"/>
                  </a:cxn>
                  <a:cxn ang="0">
                    <a:pos x="2" y="105"/>
                  </a:cxn>
                  <a:cxn ang="0">
                    <a:pos x="2" y="122"/>
                  </a:cxn>
                  <a:cxn ang="0">
                    <a:pos x="0" y="144"/>
                  </a:cxn>
                  <a:cxn ang="0">
                    <a:pos x="14" y="141"/>
                  </a:cxn>
                  <a:cxn ang="0">
                    <a:pos x="16" y="129"/>
                  </a:cxn>
                  <a:cxn ang="0">
                    <a:pos x="19" y="112"/>
                  </a:cxn>
                  <a:cxn ang="0">
                    <a:pos x="19" y="96"/>
                  </a:cxn>
                  <a:cxn ang="0">
                    <a:pos x="21" y="79"/>
                  </a:cxn>
                  <a:cxn ang="0">
                    <a:pos x="21" y="60"/>
                  </a:cxn>
                  <a:cxn ang="0">
                    <a:pos x="19" y="40"/>
                  </a:cxn>
                  <a:cxn ang="0">
                    <a:pos x="19" y="24"/>
                  </a:cxn>
                  <a:cxn ang="0">
                    <a:pos x="16" y="9"/>
                  </a:cxn>
                </a:cxnLst>
                <a:rect l="0" t="0" r="r" b="b"/>
                <a:pathLst>
                  <a:path w="21" h="144">
                    <a:moveTo>
                      <a:pt x="16" y="9"/>
                    </a:moveTo>
                    <a:lnTo>
                      <a:pt x="2" y="0"/>
                    </a:lnTo>
                    <a:lnTo>
                      <a:pt x="4" y="21"/>
                    </a:lnTo>
                    <a:lnTo>
                      <a:pt x="7" y="40"/>
                    </a:lnTo>
                    <a:lnTo>
                      <a:pt x="7" y="74"/>
                    </a:lnTo>
                    <a:lnTo>
                      <a:pt x="4" y="88"/>
                    </a:lnTo>
                    <a:lnTo>
                      <a:pt x="2" y="105"/>
                    </a:lnTo>
                    <a:lnTo>
                      <a:pt x="2" y="122"/>
                    </a:lnTo>
                    <a:lnTo>
                      <a:pt x="0" y="144"/>
                    </a:lnTo>
                    <a:lnTo>
                      <a:pt x="14" y="141"/>
                    </a:lnTo>
                    <a:lnTo>
                      <a:pt x="16" y="129"/>
                    </a:lnTo>
                    <a:lnTo>
                      <a:pt x="19" y="112"/>
                    </a:lnTo>
                    <a:lnTo>
                      <a:pt x="19" y="96"/>
                    </a:lnTo>
                    <a:lnTo>
                      <a:pt x="21" y="79"/>
                    </a:lnTo>
                    <a:lnTo>
                      <a:pt x="21" y="60"/>
                    </a:lnTo>
                    <a:lnTo>
                      <a:pt x="19" y="40"/>
                    </a:lnTo>
                    <a:lnTo>
                      <a:pt x="19" y="24"/>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2" name="Freeform 2518"/>
              <p:cNvSpPr>
                <a:spLocks/>
              </p:cNvSpPr>
              <p:nvPr/>
            </p:nvSpPr>
            <p:spPr bwMode="auto">
              <a:xfrm>
                <a:off x="9945" y="6108"/>
                <a:ext cx="19" cy="146"/>
              </a:xfrm>
              <a:custGeom>
                <a:avLst/>
                <a:gdLst/>
                <a:ahLst/>
                <a:cxnLst>
                  <a:cxn ang="0">
                    <a:pos x="0" y="0"/>
                  </a:cxn>
                  <a:cxn ang="0">
                    <a:pos x="4" y="24"/>
                  </a:cxn>
                  <a:cxn ang="0">
                    <a:pos x="4" y="43"/>
                  </a:cxn>
                  <a:cxn ang="0">
                    <a:pos x="7" y="60"/>
                  </a:cxn>
                  <a:cxn ang="0">
                    <a:pos x="4" y="76"/>
                  </a:cxn>
                  <a:cxn ang="0">
                    <a:pos x="4" y="91"/>
                  </a:cxn>
                  <a:cxn ang="0">
                    <a:pos x="0" y="124"/>
                  </a:cxn>
                  <a:cxn ang="0">
                    <a:pos x="0" y="146"/>
                  </a:cxn>
                  <a:cxn ang="0">
                    <a:pos x="7" y="146"/>
                  </a:cxn>
                  <a:cxn ang="0">
                    <a:pos x="9" y="144"/>
                  </a:cxn>
                  <a:cxn ang="0">
                    <a:pos x="14" y="144"/>
                  </a:cxn>
                  <a:cxn ang="0">
                    <a:pos x="19" y="115"/>
                  </a:cxn>
                  <a:cxn ang="0">
                    <a:pos x="19" y="26"/>
                  </a:cxn>
                  <a:cxn ang="0">
                    <a:pos x="16" y="9"/>
                  </a:cxn>
                  <a:cxn ang="0">
                    <a:pos x="14" y="7"/>
                  </a:cxn>
                  <a:cxn ang="0">
                    <a:pos x="9" y="4"/>
                  </a:cxn>
                  <a:cxn ang="0">
                    <a:pos x="4" y="2"/>
                  </a:cxn>
                  <a:cxn ang="0">
                    <a:pos x="0" y="0"/>
                  </a:cxn>
                </a:cxnLst>
                <a:rect l="0" t="0" r="r" b="b"/>
                <a:pathLst>
                  <a:path w="19" h="146">
                    <a:moveTo>
                      <a:pt x="0" y="0"/>
                    </a:moveTo>
                    <a:lnTo>
                      <a:pt x="4" y="24"/>
                    </a:lnTo>
                    <a:lnTo>
                      <a:pt x="4" y="43"/>
                    </a:lnTo>
                    <a:lnTo>
                      <a:pt x="7" y="60"/>
                    </a:lnTo>
                    <a:lnTo>
                      <a:pt x="4" y="76"/>
                    </a:lnTo>
                    <a:lnTo>
                      <a:pt x="4" y="91"/>
                    </a:lnTo>
                    <a:lnTo>
                      <a:pt x="0" y="124"/>
                    </a:lnTo>
                    <a:lnTo>
                      <a:pt x="0" y="146"/>
                    </a:lnTo>
                    <a:lnTo>
                      <a:pt x="7" y="146"/>
                    </a:lnTo>
                    <a:lnTo>
                      <a:pt x="9" y="144"/>
                    </a:lnTo>
                    <a:lnTo>
                      <a:pt x="14" y="144"/>
                    </a:lnTo>
                    <a:lnTo>
                      <a:pt x="19" y="115"/>
                    </a:lnTo>
                    <a:lnTo>
                      <a:pt x="19" y="26"/>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3" name="Freeform 2519"/>
              <p:cNvSpPr>
                <a:spLocks/>
              </p:cNvSpPr>
              <p:nvPr/>
            </p:nvSpPr>
            <p:spPr bwMode="auto">
              <a:xfrm>
                <a:off x="9940" y="6105"/>
                <a:ext cx="22" cy="149"/>
              </a:xfrm>
              <a:custGeom>
                <a:avLst/>
                <a:gdLst/>
                <a:ahLst/>
                <a:cxnLst>
                  <a:cxn ang="0">
                    <a:pos x="11" y="4"/>
                  </a:cxn>
                  <a:cxn ang="0">
                    <a:pos x="7" y="2"/>
                  </a:cxn>
                  <a:cxn ang="0">
                    <a:pos x="2" y="0"/>
                  </a:cxn>
                  <a:cxn ang="0">
                    <a:pos x="7" y="24"/>
                  </a:cxn>
                  <a:cxn ang="0">
                    <a:pos x="7" y="76"/>
                  </a:cxn>
                  <a:cxn ang="0">
                    <a:pos x="4" y="93"/>
                  </a:cxn>
                  <a:cxn ang="0">
                    <a:pos x="4" y="110"/>
                  </a:cxn>
                  <a:cxn ang="0">
                    <a:pos x="2" y="127"/>
                  </a:cxn>
                  <a:cxn ang="0">
                    <a:pos x="0" y="148"/>
                  </a:cxn>
                  <a:cxn ang="0">
                    <a:pos x="9" y="148"/>
                  </a:cxn>
                  <a:cxn ang="0">
                    <a:pos x="9" y="146"/>
                  </a:cxn>
                  <a:cxn ang="0">
                    <a:pos x="16" y="146"/>
                  </a:cxn>
                  <a:cxn ang="0">
                    <a:pos x="19" y="117"/>
                  </a:cxn>
                  <a:cxn ang="0">
                    <a:pos x="21" y="81"/>
                  </a:cxn>
                  <a:cxn ang="0">
                    <a:pos x="21" y="43"/>
                  </a:cxn>
                  <a:cxn ang="0">
                    <a:pos x="19" y="9"/>
                  </a:cxn>
                  <a:cxn ang="0">
                    <a:pos x="16" y="9"/>
                  </a:cxn>
                  <a:cxn ang="0">
                    <a:pos x="11" y="4"/>
                  </a:cxn>
                </a:cxnLst>
                <a:rect l="0" t="0" r="r" b="b"/>
                <a:pathLst>
                  <a:path w="22" h="149">
                    <a:moveTo>
                      <a:pt x="11" y="4"/>
                    </a:moveTo>
                    <a:lnTo>
                      <a:pt x="7" y="2"/>
                    </a:lnTo>
                    <a:lnTo>
                      <a:pt x="2" y="0"/>
                    </a:lnTo>
                    <a:lnTo>
                      <a:pt x="7" y="24"/>
                    </a:lnTo>
                    <a:lnTo>
                      <a:pt x="7" y="76"/>
                    </a:lnTo>
                    <a:lnTo>
                      <a:pt x="4" y="93"/>
                    </a:lnTo>
                    <a:lnTo>
                      <a:pt x="4" y="110"/>
                    </a:lnTo>
                    <a:lnTo>
                      <a:pt x="2" y="127"/>
                    </a:lnTo>
                    <a:lnTo>
                      <a:pt x="0" y="148"/>
                    </a:lnTo>
                    <a:lnTo>
                      <a:pt x="9" y="148"/>
                    </a:lnTo>
                    <a:lnTo>
                      <a:pt x="9" y="146"/>
                    </a:lnTo>
                    <a:lnTo>
                      <a:pt x="16" y="146"/>
                    </a:lnTo>
                    <a:lnTo>
                      <a:pt x="19" y="117"/>
                    </a:lnTo>
                    <a:lnTo>
                      <a:pt x="21" y="81"/>
                    </a:lnTo>
                    <a:lnTo>
                      <a:pt x="21" y="43"/>
                    </a:lnTo>
                    <a:lnTo>
                      <a:pt x="19" y="9"/>
                    </a:lnTo>
                    <a:lnTo>
                      <a:pt x="16" y="9"/>
                    </a:lnTo>
                    <a:lnTo>
                      <a:pt x="11" y="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4" name="Freeform 2520"/>
              <p:cNvSpPr>
                <a:spLocks/>
              </p:cNvSpPr>
              <p:nvPr/>
            </p:nvSpPr>
            <p:spPr bwMode="auto">
              <a:xfrm>
                <a:off x="9938" y="6105"/>
                <a:ext cx="22" cy="149"/>
              </a:xfrm>
              <a:custGeom>
                <a:avLst/>
                <a:gdLst/>
                <a:ahLst/>
                <a:cxnLst>
                  <a:cxn ang="0">
                    <a:pos x="0" y="129"/>
                  </a:cxn>
                  <a:cxn ang="0">
                    <a:pos x="0" y="148"/>
                  </a:cxn>
                  <a:cxn ang="0">
                    <a:pos x="7" y="148"/>
                  </a:cxn>
                  <a:cxn ang="0">
                    <a:pos x="9" y="146"/>
                  </a:cxn>
                  <a:cxn ang="0">
                    <a:pos x="16" y="146"/>
                  </a:cxn>
                  <a:cxn ang="0">
                    <a:pos x="19" y="117"/>
                  </a:cxn>
                  <a:cxn ang="0">
                    <a:pos x="21" y="81"/>
                  </a:cxn>
                  <a:cxn ang="0">
                    <a:pos x="21" y="43"/>
                  </a:cxn>
                  <a:cxn ang="0">
                    <a:pos x="19" y="9"/>
                  </a:cxn>
                  <a:cxn ang="0">
                    <a:pos x="14" y="7"/>
                  </a:cxn>
                  <a:cxn ang="0">
                    <a:pos x="9" y="2"/>
                  </a:cxn>
                  <a:cxn ang="0">
                    <a:pos x="7" y="2"/>
                  </a:cxn>
                  <a:cxn ang="0">
                    <a:pos x="2" y="0"/>
                  </a:cxn>
                  <a:cxn ang="0">
                    <a:pos x="7" y="21"/>
                  </a:cxn>
                  <a:cxn ang="0">
                    <a:pos x="7" y="76"/>
                  </a:cxn>
                  <a:cxn ang="0">
                    <a:pos x="2" y="110"/>
                  </a:cxn>
                  <a:cxn ang="0">
                    <a:pos x="0" y="129"/>
                  </a:cxn>
                </a:cxnLst>
                <a:rect l="0" t="0" r="r" b="b"/>
                <a:pathLst>
                  <a:path w="22" h="149">
                    <a:moveTo>
                      <a:pt x="0" y="129"/>
                    </a:moveTo>
                    <a:lnTo>
                      <a:pt x="0" y="148"/>
                    </a:lnTo>
                    <a:lnTo>
                      <a:pt x="7" y="148"/>
                    </a:lnTo>
                    <a:lnTo>
                      <a:pt x="9" y="146"/>
                    </a:lnTo>
                    <a:lnTo>
                      <a:pt x="16" y="146"/>
                    </a:lnTo>
                    <a:lnTo>
                      <a:pt x="19" y="117"/>
                    </a:lnTo>
                    <a:lnTo>
                      <a:pt x="21" y="81"/>
                    </a:lnTo>
                    <a:lnTo>
                      <a:pt x="21" y="43"/>
                    </a:lnTo>
                    <a:lnTo>
                      <a:pt x="19" y="9"/>
                    </a:lnTo>
                    <a:lnTo>
                      <a:pt x="14" y="7"/>
                    </a:lnTo>
                    <a:lnTo>
                      <a:pt x="9" y="2"/>
                    </a:lnTo>
                    <a:lnTo>
                      <a:pt x="7" y="2"/>
                    </a:lnTo>
                    <a:lnTo>
                      <a:pt x="2" y="0"/>
                    </a:lnTo>
                    <a:lnTo>
                      <a:pt x="7" y="21"/>
                    </a:lnTo>
                    <a:lnTo>
                      <a:pt x="7" y="76"/>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5" name="Freeform 2521"/>
              <p:cNvSpPr>
                <a:spLocks/>
              </p:cNvSpPr>
              <p:nvPr/>
            </p:nvSpPr>
            <p:spPr bwMode="auto">
              <a:xfrm>
                <a:off x="9933" y="6103"/>
                <a:ext cx="22" cy="151"/>
              </a:xfrm>
              <a:custGeom>
                <a:avLst/>
                <a:gdLst/>
                <a:ahLst/>
                <a:cxnLst>
                  <a:cxn ang="0">
                    <a:pos x="19" y="9"/>
                  </a:cxn>
                  <a:cxn ang="0">
                    <a:pos x="14" y="7"/>
                  </a:cxn>
                  <a:cxn ang="0">
                    <a:pos x="9" y="2"/>
                  </a:cxn>
                  <a:cxn ang="0">
                    <a:pos x="4" y="0"/>
                  </a:cxn>
                  <a:cxn ang="0">
                    <a:pos x="7" y="23"/>
                  </a:cxn>
                  <a:cxn ang="0">
                    <a:pos x="9" y="43"/>
                  </a:cxn>
                  <a:cxn ang="0">
                    <a:pos x="9" y="62"/>
                  </a:cxn>
                  <a:cxn ang="0">
                    <a:pos x="7" y="79"/>
                  </a:cxn>
                  <a:cxn ang="0">
                    <a:pos x="7" y="95"/>
                  </a:cxn>
                  <a:cxn ang="0">
                    <a:pos x="2" y="129"/>
                  </a:cxn>
                  <a:cxn ang="0">
                    <a:pos x="0" y="151"/>
                  </a:cxn>
                  <a:cxn ang="0">
                    <a:pos x="7" y="151"/>
                  </a:cxn>
                  <a:cxn ang="0">
                    <a:pos x="9" y="148"/>
                  </a:cxn>
                  <a:cxn ang="0">
                    <a:pos x="16" y="148"/>
                  </a:cxn>
                  <a:cxn ang="0">
                    <a:pos x="21" y="117"/>
                  </a:cxn>
                  <a:cxn ang="0">
                    <a:pos x="21" y="9"/>
                  </a:cxn>
                  <a:cxn ang="0">
                    <a:pos x="19" y="9"/>
                  </a:cxn>
                </a:cxnLst>
                <a:rect l="0" t="0" r="r" b="b"/>
                <a:pathLst>
                  <a:path w="22" h="151">
                    <a:moveTo>
                      <a:pt x="19" y="9"/>
                    </a:moveTo>
                    <a:lnTo>
                      <a:pt x="14" y="7"/>
                    </a:lnTo>
                    <a:lnTo>
                      <a:pt x="9" y="2"/>
                    </a:lnTo>
                    <a:lnTo>
                      <a:pt x="4" y="0"/>
                    </a:lnTo>
                    <a:lnTo>
                      <a:pt x="7" y="23"/>
                    </a:lnTo>
                    <a:lnTo>
                      <a:pt x="9" y="43"/>
                    </a:lnTo>
                    <a:lnTo>
                      <a:pt x="9" y="62"/>
                    </a:lnTo>
                    <a:lnTo>
                      <a:pt x="7" y="79"/>
                    </a:lnTo>
                    <a:lnTo>
                      <a:pt x="7" y="95"/>
                    </a:lnTo>
                    <a:lnTo>
                      <a:pt x="2" y="129"/>
                    </a:lnTo>
                    <a:lnTo>
                      <a:pt x="0" y="151"/>
                    </a:lnTo>
                    <a:lnTo>
                      <a:pt x="7" y="151"/>
                    </a:lnTo>
                    <a:lnTo>
                      <a:pt x="9" y="148"/>
                    </a:lnTo>
                    <a:lnTo>
                      <a:pt x="16" y="148"/>
                    </a:lnTo>
                    <a:lnTo>
                      <a:pt x="21" y="117"/>
                    </a:lnTo>
                    <a:lnTo>
                      <a:pt x="21" y="9"/>
                    </a:lnTo>
                    <a:lnTo>
                      <a:pt x="19" y="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6" name="Freeform 2522"/>
              <p:cNvSpPr>
                <a:spLocks/>
              </p:cNvSpPr>
              <p:nvPr/>
            </p:nvSpPr>
            <p:spPr bwMode="auto">
              <a:xfrm>
                <a:off x="9931" y="6100"/>
                <a:ext cx="21" cy="154"/>
              </a:xfrm>
              <a:custGeom>
                <a:avLst/>
                <a:gdLst/>
                <a:ahLst/>
                <a:cxnLst>
                  <a:cxn ang="0">
                    <a:pos x="4" y="0"/>
                  </a:cxn>
                  <a:cxn ang="0">
                    <a:pos x="7" y="23"/>
                  </a:cxn>
                  <a:cxn ang="0">
                    <a:pos x="9" y="45"/>
                  </a:cxn>
                  <a:cxn ang="0">
                    <a:pos x="9" y="62"/>
                  </a:cxn>
                  <a:cxn ang="0">
                    <a:pos x="7" y="81"/>
                  </a:cxn>
                  <a:cxn ang="0">
                    <a:pos x="2" y="115"/>
                  </a:cxn>
                  <a:cxn ang="0">
                    <a:pos x="2" y="131"/>
                  </a:cxn>
                  <a:cxn ang="0">
                    <a:pos x="0" y="153"/>
                  </a:cxn>
                  <a:cxn ang="0">
                    <a:pos x="7" y="153"/>
                  </a:cxn>
                  <a:cxn ang="0">
                    <a:pos x="9" y="151"/>
                  </a:cxn>
                  <a:cxn ang="0">
                    <a:pos x="16" y="151"/>
                  </a:cxn>
                  <a:cxn ang="0">
                    <a:pos x="19" y="120"/>
                  </a:cxn>
                  <a:cxn ang="0">
                    <a:pos x="21" y="83"/>
                  </a:cxn>
                  <a:cxn ang="0">
                    <a:pos x="21" y="11"/>
                  </a:cxn>
                  <a:cxn ang="0">
                    <a:pos x="16" y="7"/>
                  </a:cxn>
                  <a:cxn ang="0">
                    <a:pos x="14" y="7"/>
                  </a:cxn>
                  <a:cxn ang="0">
                    <a:pos x="9" y="2"/>
                  </a:cxn>
                  <a:cxn ang="0">
                    <a:pos x="4" y="0"/>
                  </a:cxn>
                </a:cxnLst>
                <a:rect l="0" t="0" r="r" b="b"/>
                <a:pathLst>
                  <a:path w="21" h="154">
                    <a:moveTo>
                      <a:pt x="4" y="0"/>
                    </a:moveTo>
                    <a:lnTo>
                      <a:pt x="7" y="23"/>
                    </a:lnTo>
                    <a:lnTo>
                      <a:pt x="9" y="45"/>
                    </a:lnTo>
                    <a:lnTo>
                      <a:pt x="9" y="62"/>
                    </a:lnTo>
                    <a:lnTo>
                      <a:pt x="7" y="81"/>
                    </a:lnTo>
                    <a:lnTo>
                      <a:pt x="2" y="115"/>
                    </a:lnTo>
                    <a:lnTo>
                      <a:pt x="2" y="131"/>
                    </a:lnTo>
                    <a:lnTo>
                      <a:pt x="0" y="153"/>
                    </a:lnTo>
                    <a:lnTo>
                      <a:pt x="7" y="153"/>
                    </a:lnTo>
                    <a:lnTo>
                      <a:pt x="9" y="151"/>
                    </a:lnTo>
                    <a:lnTo>
                      <a:pt x="16" y="151"/>
                    </a:lnTo>
                    <a:lnTo>
                      <a:pt x="19" y="120"/>
                    </a:lnTo>
                    <a:lnTo>
                      <a:pt x="21" y="83"/>
                    </a:lnTo>
                    <a:lnTo>
                      <a:pt x="21" y="11"/>
                    </a:lnTo>
                    <a:lnTo>
                      <a:pt x="16" y="7"/>
                    </a:lnTo>
                    <a:lnTo>
                      <a:pt x="14" y="7"/>
                    </a:lnTo>
                    <a:lnTo>
                      <a:pt x="9" y="2"/>
                    </a:lnTo>
                    <a:lnTo>
                      <a:pt x="4"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7" name="Freeform 2523"/>
              <p:cNvSpPr>
                <a:spLocks/>
              </p:cNvSpPr>
              <p:nvPr/>
            </p:nvSpPr>
            <p:spPr bwMode="auto">
              <a:xfrm>
                <a:off x="9928" y="6100"/>
                <a:ext cx="22" cy="154"/>
              </a:xfrm>
              <a:custGeom>
                <a:avLst/>
                <a:gdLst/>
                <a:ahLst/>
                <a:cxnLst>
                  <a:cxn ang="0">
                    <a:pos x="0" y="131"/>
                  </a:cxn>
                  <a:cxn ang="0">
                    <a:pos x="0" y="153"/>
                  </a:cxn>
                  <a:cxn ang="0">
                    <a:pos x="4" y="153"/>
                  </a:cxn>
                  <a:cxn ang="0">
                    <a:pos x="7" y="151"/>
                  </a:cxn>
                  <a:cxn ang="0">
                    <a:pos x="14" y="151"/>
                  </a:cxn>
                  <a:cxn ang="0">
                    <a:pos x="16" y="148"/>
                  </a:cxn>
                  <a:cxn ang="0">
                    <a:pos x="19" y="120"/>
                  </a:cxn>
                  <a:cxn ang="0">
                    <a:pos x="21" y="81"/>
                  </a:cxn>
                  <a:cxn ang="0">
                    <a:pos x="21" y="9"/>
                  </a:cxn>
                  <a:cxn ang="0">
                    <a:pos x="19" y="7"/>
                  </a:cxn>
                  <a:cxn ang="0">
                    <a:pos x="14" y="4"/>
                  </a:cxn>
                  <a:cxn ang="0">
                    <a:pos x="9" y="2"/>
                  </a:cxn>
                  <a:cxn ang="0">
                    <a:pos x="4" y="0"/>
                  </a:cxn>
                  <a:cxn ang="0">
                    <a:pos x="7" y="21"/>
                  </a:cxn>
                  <a:cxn ang="0">
                    <a:pos x="7" y="79"/>
                  </a:cxn>
                  <a:cxn ang="0">
                    <a:pos x="4" y="95"/>
                  </a:cxn>
                  <a:cxn ang="0">
                    <a:pos x="2" y="115"/>
                  </a:cxn>
                  <a:cxn ang="0">
                    <a:pos x="0" y="131"/>
                  </a:cxn>
                </a:cxnLst>
                <a:rect l="0" t="0" r="r" b="b"/>
                <a:pathLst>
                  <a:path w="22" h="154">
                    <a:moveTo>
                      <a:pt x="0" y="131"/>
                    </a:moveTo>
                    <a:lnTo>
                      <a:pt x="0" y="153"/>
                    </a:lnTo>
                    <a:lnTo>
                      <a:pt x="4" y="153"/>
                    </a:lnTo>
                    <a:lnTo>
                      <a:pt x="7" y="151"/>
                    </a:lnTo>
                    <a:lnTo>
                      <a:pt x="14" y="151"/>
                    </a:lnTo>
                    <a:lnTo>
                      <a:pt x="16" y="148"/>
                    </a:lnTo>
                    <a:lnTo>
                      <a:pt x="19" y="120"/>
                    </a:lnTo>
                    <a:lnTo>
                      <a:pt x="21" y="81"/>
                    </a:lnTo>
                    <a:lnTo>
                      <a:pt x="21" y="9"/>
                    </a:lnTo>
                    <a:lnTo>
                      <a:pt x="19" y="7"/>
                    </a:lnTo>
                    <a:lnTo>
                      <a:pt x="14" y="4"/>
                    </a:lnTo>
                    <a:lnTo>
                      <a:pt x="9" y="2"/>
                    </a:lnTo>
                    <a:lnTo>
                      <a:pt x="4" y="0"/>
                    </a:lnTo>
                    <a:lnTo>
                      <a:pt x="7" y="21"/>
                    </a:lnTo>
                    <a:lnTo>
                      <a:pt x="7" y="79"/>
                    </a:lnTo>
                    <a:lnTo>
                      <a:pt x="4" y="95"/>
                    </a:lnTo>
                    <a:lnTo>
                      <a:pt x="2" y="115"/>
                    </a:lnTo>
                    <a:lnTo>
                      <a:pt x="0" y="131"/>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8" name="Freeform 2524"/>
              <p:cNvSpPr>
                <a:spLocks/>
              </p:cNvSpPr>
              <p:nvPr/>
            </p:nvSpPr>
            <p:spPr bwMode="auto">
              <a:xfrm>
                <a:off x="9924" y="6098"/>
                <a:ext cx="24" cy="156"/>
              </a:xfrm>
              <a:custGeom>
                <a:avLst/>
                <a:gdLst/>
                <a:ahLst/>
                <a:cxnLst>
                  <a:cxn ang="0">
                    <a:pos x="2" y="134"/>
                  </a:cxn>
                  <a:cxn ang="0">
                    <a:pos x="0" y="156"/>
                  </a:cxn>
                  <a:cxn ang="0">
                    <a:pos x="7" y="156"/>
                  </a:cxn>
                  <a:cxn ang="0">
                    <a:pos x="9" y="153"/>
                  </a:cxn>
                  <a:cxn ang="0">
                    <a:pos x="16" y="153"/>
                  </a:cxn>
                  <a:cxn ang="0">
                    <a:pos x="19" y="151"/>
                  </a:cxn>
                  <a:cxn ang="0">
                    <a:pos x="21" y="122"/>
                  </a:cxn>
                  <a:cxn ang="0">
                    <a:pos x="21" y="45"/>
                  </a:cxn>
                  <a:cxn ang="0">
                    <a:pos x="23" y="9"/>
                  </a:cxn>
                  <a:cxn ang="0">
                    <a:pos x="21" y="9"/>
                  </a:cxn>
                  <a:cxn ang="0">
                    <a:pos x="16" y="7"/>
                  </a:cxn>
                  <a:cxn ang="0">
                    <a:pos x="12" y="4"/>
                  </a:cxn>
                  <a:cxn ang="0">
                    <a:pos x="7" y="0"/>
                  </a:cxn>
                  <a:cxn ang="0">
                    <a:pos x="4" y="0"/>
                  </a:cxn>
                  <a:cxn ang="0">
                    <a:pos x="9" y="23"/>
                  </a:cxn>
                  <a:cxn ang="0">
                    <a:pos x="9" y="81"/>
                  </a:cxn>
                  <a:cxn ang="0">
                    <a:pos x="7" y="98"/>
                  </a:cxn>
                  <a:cxn ang="0">
                    <a:pos x="4" y="117"/>
                  </a:cxn>
                  <a:cxn ang="0">
                    <a:pos x="2" y="134"/>
                  </a:cxn>
                </a:cxnLst>
                <a:rect l="0" t="0" r="r" b="b"/>
                <a:pathLst>
                  <a:path w="24" h="156">
                    <a:moveTo>
                      <a:pt x="2" y="134"/>
                    </a:moveTo>
                    <a:lnTo>
                      <a:pt x="0" y="156"/>
                    </a:lnTo>
                    <a:lnTo>
                      <a:pt x="7" y="156"/>
                    </a:lnTo>
                    <a:lnTo>
                      <a:pt x="9" y="153"/>
                    </a:lnTo>
                    <a:lnTo>
                      <a:pt x="16" y="153"/>
                    </a:lnTo>
                    <a:lnTo>
                      <a:pt x="19" y="151"/>
                    </a:lnTo>
                    <a:lnTo>
                      <a:pt x="21" y="122"/>
                    </a:lnTo>
                    <a:lnTo>
                      <a:pt x="21" y="45"/>
                    </a:lnTo>
                    <a:lnTo>
                      <a:pt x="23" y="9"/>
                    </a:lnTo>
                    <a:lnTo>
                      <a:pt x="21" y="9"/>
                    </a:lnTo>
                    <a:lnTo>
                      <a:pt x="16" y="7"/>
                    </a:lnTo>
                    <a:lnTo>
                      <a:pt x="12" y="4"/>
                    </a:lnTo>
                    <a:lnTo>
                      <a:pt x="7" y="0"/>
                    </a:lnTo>
                    <a:lnTo>
                      <a:pt x="4" y="0"/>
                    </a:lnTo>
                    <a:lnTo>
                      <a:pt x="9" y="23"/>
                    </a:lnTo>
                    <a:lnTo>
                      <a:pt x="9" y="81"/>
                    </a:lnTo>
                    <a:lnTo>
                      <a:pt x="7" y="98"/>
                    </a:lnTo>
                    <a:lnTo>
                      <a:pt x="4" y="117"/>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9" name="Freeform 2525"/>
              <p:cNvSpPr>
                <a:spLocks/>
              </p:cNvSpPr>
              <p:nvPr/>
            </p:nvSpPr>
            <p:spPr bwMode="auto">
              <a:xfrm>
                <a:off x="9921" y="6096"/>
                <a:ext cx="24" cy="158"/>
              </a:xfrm>
              <a:custGeom>
                <a:avLst/>
                <a:gdLst/>
                <a:ahLst/>
                <a:cxnLst>
                  <a:cxn ang="0">
                    <a:pos x="7" y="158"/>
                  </a:cxn>
                  <a:cxn ang="0">
                    <a:pos x="12" y="156"/>
                  </a:cxn>
                  <a:cxn ang="0">
                    <a:pos x="16" y="153"/>
                  </a:cxn>
                  <a:cxn ang="0">
                    <a:pos x="21" y="124"/>
                  </a:cxn>
                  <a:cxn ang="0">
                    <a:pos x="21" y="45"/>
                  </a:cxn>
                  <a:cxn ang="0">
                    <a:pos x="23" y="11"/>
                  </a:cxn>
                  <a:cxn ang="0">
                    <a:pos x="19" y="9"/>
                  </a:cxn>
                  <a:cxn ang="0">
                    <a:pos x="14" y="4"/>
                  </a:cxn>
                  <a:cxn ang="0">
                    <a:pos x="9" y="2"/>
                  </a:cxn>
                  <a:cxn ang="0">
                    <a:pos x="4" y="0"/>
                  </a:cxn>
                  <a:cxn ang="0">
                    <a:pos x="9" y="23"/>
                  </a:cxn>
                  <a:cxn ang="0">
                    <a:pos x="9" y="64"/>
                  </a:cxn>
                  <a:cxn ang="0">
                    <a:pos x="7" y="83"/>
                  </a:cxn>
                  <a:cxn ang="0">
                    <a:pos x="2" y="117"/>
                  </a:cxn>
                  <a:cxn ang="0">
                    <a:pos x="0" y="136"/>
                  </a:cxn>
                  <a:cxn ang="0">
                    <a:pos x="0" y="158"/>
                  </a:cxn>
                  <a:cxn ang="0">
                    <a:pos x="7" y="158"/>
                  </a:cxn>
                </a:cxnLst>
                <a:rect l="0" t="0" r="r" b="b"/>
                <a:pathLst>
                  <a:path w="24" h="158">
                    <a:moveTo>
                      <a:pt x="7" y="158"/>
                    </a:moveTo>
                    <a:lnTo>
                      <a:pt x="12" y="156"/>
                    </a:lnTo>
                    <a:lnTo>
                      <a:pt x="16" y="153"/>
                    </a:lnTo>
                    <a:lnTo>
                      <a:pt x="21" y="124"/>
                    </a:lnTo>
                    <a:lnTo>
                      <a:pt x="21" y="45"/>
                    </a:lnTo>
                    <a:lnTo>
                      <a:pt x="23" y="11"/>
                    </a:lnTo>
                    <a:lnTo>
                      <a:pt x="19" y="9"/>
                    </a:lnTo>
                    <a:lnTo>
                      <a:pt x="14" y="4"/>
                    </a:lnTo>
                    <a:lnTo>
                      <a:pt x="9" y="2"/>
                    </a:lnTo>
                    <a:lnTo>
                      <a:pt x="4" y="0"/>
                    </a:lnTo>
                    <a:lnTo>
                      <a:pt x="9" y="23"/>
                    </a:lnTo>
                    <a:lnTo>
                      <a:pt x="9" y="64"/>
                    </a:lnTo>
                    <a:lnTo>
                      <a:pt x="7" y="83"/>
                    </a:lnTo>
                    <a:lnTo>
                      <a:pt x="2" y="117"/>
                    </a:lnTo>
                    <a:lnTo>
                      <a:pt x="0" y="136"/>
                    </a:lnTo>
                    <a:lnTo>
                      <a:pt x="0" y="158"/>
                    </a:lnTo>
                    <a:lnTo>
                      <a:pt x="7" y="158"/>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0" name="Freeform 2526"/>
              <p:cNvSpPr>
                <a:spLocks/>
              </p:cNvSpPr>
              <p:nvPr/>
            </p:nvSpPr>
            <p:spPr bwMode="auto">
              <a:xfrm>
                <a:off x="9916" y="6096"/>
                <a:ext cx="24" cy="158"/>
              </a:xfrm>
              <a:custGeom>
                <a:avLst/>
                <a:gdLst/>
                <a:ahLst/>
                <a:cxnLst>
                  <a:cxn ang="0">
                    <a:pos x="7" y="158"/>
                  </a:cxn>
                  <a:cxn ang="0">
                    <a:pos x="9" y="156"/>
                  </a:cxn>
                  <a:cxn ang="0">
                    <a:pos x="14" y="156"/>
                  </a:cxn>
                  <a:cxn ang="0">
                    <a:pos x="19" y="153"/>
                  </a:cxn>
                  <a:cxn ang="0">
                    <a:pos x="21" y="122"/>
                  </a:cxn>
                  <a:cxn ang="0">
                    <a:pos x="24" y="83"/>
                  </a:cxn>
                  <a:cxn ang="0">
                    <a:pos x="24" y="9"/>
                  </a:cxn>
                  <a:cxn ang="0">
                    <a:pos x="19" y="4"/>
                  </a:cxn>
                  <a:cxn ang="0">
                    <a:pos x="16" y="4"/>
                  </a:cxn>
                  <a:cxn ang="0">
                    <a:pos x="12" y="2"/>
                  </a:cxn>
                  <a:cxn ang="0">
                    <a:pos x="7" y="0"/>
                  </a:cxn>
                  <a:cxn ang="0">
                    <a:pos x="9" y="23"/>
                  </a:cxn>
                  <a:cxn ang="0">
                    <a:pos x="12" y="43"/>
                  </a:cxn>
                  <a:cxn ang="0">
                    <a:pos x="12" y="64"/>
                  </a:cxn>
                  <a:cxn ang="0">
                    <a:pos x="9" y="81"/>
                  </a:cxn>
                  <a:cxn ang="0">
                    <a:pos x="7" y="100"/>
                  </a:cxn>
                  <a:cxn ang="0">
                    <a:pos x="4" y="117"/>
                  </a:cxn>
                  <a:cxn ang="0">
                    <a:pos x="2" y="136"/>
                  </a:cxn>
                  <a:cxn ang="0">
                    <a:pos x="0" y="158"/>
                  </a:cxn>
                  <a:cxn ang="0">
                    <a:pos x="7" y="158"/>
                  </a:cxn>
                </a:cxnLst>
                <a:rect l="0" t="0" r="r" b="b"/>
                <a:pathLst>
                  <a:path w="24" h="158">
                    <a:moveTo>
                      <a:pt x="7" y="158"/>
                    </a:moveTo>
                    <a:lnTo>
                      <a:pt x="9" y="156"/>
                    </a:lnTo>
                    <a:lnTo>
                      <a:pt x="14" y="156"/>
                    </a:lnTo>
                    <a:lnTo>
                      <a:pt x="19" y="153"/>
                    </a:lnTo>
                    <a:lnTo>
                      <a:pt x="21" y="122"/>
                    </a:lnTo>
                    <a:lnTo>
                      <a:pt x="24" y="83"/>
                    </a:lnTo>
                    <a:lnTo>
                      <a:pt x="24" y="9"/>
                    </a:lnTo>
                    <a:lnTo>
                      <a:pt x="19" y="4"/>
                    </a:lnTo>
                    <a:lnTo>
                      <a:pt x="16" y="4"/>
                    </a:lnTo>
                    <a:lnTo>
                      <a:pt x="12" y="2"/>
                    </a:lnTo>
                    <a:lnTo>
                      <a:pt x="7" y="0"/>
                    </a:lnTo>
                    <a:lnTo>
                      <a:pt x="9" y="23"/>
                    </a:lnTo>
                    <a:lnTo>
                      <a:pt x="12" y="43"/>
                    </a:lnTo>
                    <a:lnTo>
                      <a:pt x="12" y="64"/>
                    </a:lnTo>
                    <a:lnTo>
                      <a:pt x="9" y="81"/>
                    </a:lnTo>
                    <a:lnTo>
                      <a:pt x="7" y="100"/>
                    </a:lnTo>
                    <a:lnTo>
                      <a:pt x="4" y="117"/>
                    </a:lnTo>
                    <a:lnTo>
                      <a:pt x="2" y="136"/>
                    </a:lnTo>
                    <a:lnTo>
                      <a:pt x="0" y="158"/>
                    </a:lnTo>
                    <a:lnTo>
                      <a:pt x="7" y="158"/>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1" name="Freeform 2527"/>
              <p:cNvSpPr>
                <a:spLocks/>
              </p:cNvSpPr>
              <p:nvPr/>
            </p:nvSpPr>
            <p:spPr bwMode="auto">
              <a:xfrm>
                <a:off x="9914" y="6093"/>
                <a:ext cx="24" cy="161"/>
              </a:xfrm>
              <a:custGeom>
                <a:avLst/>
                <a:gdLst/>
                <a:ahLst/>
                <a:cxnLst>
                  <a:cxn ang="0">
                    <a:pos x="4" y="160"/>
                  </a:cxn>
                  <a:cxn ang="0">
                    <a:pos x="7" y="158"/>
                  </a:cxn>
                  <a:cxn ang="0">
                    <a:pos x="14" y="158"/>
                  </a:cxn>
                  <a:cxn ang="0">
                    <a:pos x="19" y="156"/>
                  </a:cxn>
                  <a:cxn ang="0">
                    <a:pos x="21" y="124"/>
                  </a:cxn>
                  <a:cxn ang="0">
                    <a:pos x="21" y="86"/>
                  </a:cxn>
                  <a:cxn ang="0">
                    <a:pos x="23" y="45"/>
                  </a:cxn>
                  <a:cxn ang="0">
                    <a:pos x="23" y="11"/>
                  </a:cxn>
                  <a:cxn ang="0">
                    <a:pos x="16" y="4"/>
                  </a:cxn>
                  <a:cxn ang="0">
                    <a:pos x="14" y="4"/>
                  </a:cxn>
                  <a:cxn ang="0">
                    <a:pos x="9" y="0"/>
                  </a:cxn>
                  <a:cxn ang="0">
                    <a:pos x="7" y="0"/>
                  </a:cxn>
                  <a:cxn ang="0">
                    <a:pos x="9" y="23"/>
                  </a:cxn>
                  <a:cxn ang="0">
                    <a:pos x="11" y="45"/>
                  </a:cxn>
                  <a:cxn ang="0">
                    <a:pos x="9" y="64"/>
                  </a:cxn>
                  <a:cxn ang="0">
                    <a:pos x="9" y="83"/>
                  </a:cxn>
                  <a:cxn ang="0">
                    <a:pos x="7" y="103"/>
                  </a:cxn>
                  <a:cxn ang="0">
                    <a:pos x="4" y="120"/>
                  </a:cxn>
                  <a:cxn ang="0">
                    <a:pos x="2" y="139"/>
                  </a:cxn>
                  <a:cxn ang="0">
                    <a:pos x="0" y="160"/>
                  </a:cxn>
                  <a:cxn ang="0">
                    <a:pos x="4" y="160"/>
                  </a:cxn>
                </a:cxnLst>
                <a:rect l="0" t="0" r="r" b="b"/>
                <a:pathLst>
                  <a:path w="24" h="161">
                    <a:moveTo>
                      <a:pt x="4" y="160"/>
                    </a:moveTo>
                    <a:lnTo>
                      <a:pt x="7" y="158"/>
                    </a:lnTo>
                    <a:lnTo>
                      <a:pt x="14" y="158"/>
                    </a:lnTo>
                    <a:lnTo>
                      <a:pt x="19" y="156"/>
                    </a:lnTo>
                    <a:lnTo>
                      <a:pt x="21" y="124"/>
                    </a:lnTo>
                    <a:lnTo>
                      <a:pt x="21" y="86"/>
                    </a:lnTo>
                    <a:lnTo>
                      <a:pt x="23" y="45"/>
                    </a:lnTo>
                    <a:lnTo>
                      <a:pt x="23" y="11"/>
                    </a:lnTo>
                    <a:lnTo>
                      <a:pt x="16" y="4"/>
                    </a:lnTo>
                    <a:lnTo>
                      <a:pt x="14" y="4"/>
                    </a:lnTo>
                    <a:lnTo>
                      <a:pt x="9" y="0"/>
                    </a:lnTo>
                    <a:lnTo>
                      <a:pt x="7" y="0"/>
                    </a:lnTo>
                    <a:lnTo>
                      <a:pt x="9" y="23"/>
                    </a:lnTo>
                    <a:lnTo>
                      <a:pt x="11" y="45"/>
                    </a:lnTo>
                    <a:lnTo>
                      <a:pt x="9" y="64"/>
                    </a:lnTo>
                    <a:lnTo>
                      <a:pt x="9" y="83"/>
                    </a:lnTo>
                    <a:lnTo>
                      <a:pt x="7" y="103"/>
                    </a:lnTo>
                    <a:lnTo>
                      <a:pt x="4" y="120"/>
                    </a:lnTo>
                    <a:lnTo>
                      <a:pt x="2" y="139"/>
                    </a:lnTo>
                    <a:lnTo>
                      <a:pt x="0" y="160"/>
                    </a:lnTo>
                    <a:lnTo>
                      <a:pt x="4" y="16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2" name="Freeform 2528"/>
              <p:cNvSpPr>
                <a:spLocks/>
              </p:cNvSpPr>
              <p:nvPr/>
            </p:nvSpPr>
            <p:spPr bwMode="auto">
              <a:xfrm>
                <a:off x="9912" y="6091"/>
                <a:ext cx="24" cy="163"/>
              </a:xfrm>
              <a:custGeom>
                <a:avLst/>
                <a:gdLst/>
                <a:ahLst/>
                <a:cxnLst>
                  <a:cxn ang="0">
                    <a:pos x="19" y="158"/>
                  </a:cxn>
                  <a:cxn ang="0">
                    <a:pos x="21" y="127"/>
                  </a:cxn>
                  <a:cxn ang="0">
                    <a:pos x="21" y="47"/>
                  </a:cxn>
                  <a:cxn ang="0">
                    <a:pos x="23" y="12"/>
                  </a:cxn>
                  <a:cxn ang="0">
                    <a:pos x="7" y="0"/>
                  </a:cxn>
                  <a:cxn ang="0">
                    <a:pos x="9" y="23"/>
                  </a:cxn>
                  <a:cxn ang="0">
                    <a:pos x="11" y="45"/>
                  </a:cxn>
                  <a:cxn ang="0">
                    <a:pos x="9" y="67"/>
                  </a:cxn>
                  <a:cxn ang="0">
                    <a:pos x="7" y="86"/>
                  </a:cxn>
                  <a:cxn ang="0">
                    <a:pos x="4" y="103"/>
                  </a:cxn>
                  <a:cxn ang="0">
                    <a:pos x="0" y="141"/>
                  </a:cxn>
                  <a:cxn ang="0">
                    <a:pos x="0" y="163"/>
                  </a:cxn>
                  <a:cxn ang="0">
                    <a:pos x="19" y="158"/>
                  </a:cxn>
                </a:cxnLst>
                <a:rect l="0" t="0" r="r" b="b"/>
                <a:pathLst>
                  <a:path w="24" h="163">
                    <a:moveTo>
                      <a:pt x="19" y="158"/>
                    </a:moveTo>
                    <a:lnTo>
                      <a:pt x="21" y="127"/>
                    </a:lnTo>
                    <a:lnTo>
                      <a:pt x="21" y="47"/>
                    </a:lnTo>
                    <a:lnTo>
                      <a:pt x="23" y="12"/>
                    </a:lnTo>
                    <a:lnTo>
                      <a:pt x="7" y="0"/>
                    </a:lnTo>
                    <a:lnTo>
                      <a:pt x="9" y="23"/>
                    </a:lnTo>
                    <a:lnTo>
                      <a:pt x="11" y="45"/>
                    </a:lnTo>
                    <a:lnTo>
                      <a:pt x="9" y="67"/>
                    </a:lnTo>
                    <a:lnTo>
                      <a:pt x="7" y="86"/>
                    </a:lnTo>
                    <a:lnTo>
                      <a:pt x="4" y="103"/>
                    </a:lnTo>
                    <a:lnTo>
                      <a:pt x="0" y="141"/>
                    </a:lnTo>
                    <a:lnTo>
                      <a:pt x="0" y="163"/>
                    </a:lnTo>
                    <a:lnTo>
                      <a:pt x="19" y="15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3" name="Freeform 2529"/>
              <p:cNvSpPr>
                <a:spLocks/>
              </p:cNvSpPr>
              <p:nvPr/>
            </p:nvSpPr>
            <p:spPr bwMode="auto">
              <a:xfrm>
                <a:off x="9650" y="6259"/>
                <a:ext cx="214" cy="17"/>
              </a:xfrm>
              <a:custGeom>
                <a:avLst/>
                <a:gdLst/>
                <a:ahLst/>
                <a:cxnLst>
                  <a:cxn ang="0">
                    <a:pos x="9" y="2"/>
                  </a:cxn>
                  <a:cxn ang="0">
                    <a:pos x="0" y="0"/>
                  </a:cxn>
                  <a:cxn ang="0">
                    <a:pos x="0" y="2"/>
                  </a:cxn>
                  <a:cxn ang="0">
                    <a:pos x="4" y="4"/>
                  </a:cxn>
                  <a:cxn ang="0">
                    <a:pos x="9" y="4"/>
                  </a:cxn>
                  <a:cxn ang="0">
                    <a:pos x="14" y="7"/>
                  </a:cxn>
                  <a:cxn ang="0">
                    <a:pos x="16" y="7"/>
                  </a:cxn>
                  <a:cxn ang="0">
                    <a:pos x="21" y="9"/>
                  </a:cxn>
                  <a:cxn ang="0">
                    <a:pos x="28" y="9"/>
                  </a:cxn>
                  <a:cxn ang="0">
                    <a:pos x="36" y="12"/>
                  </a:cxn>
                  <a:cxn ang="0">
                    <a:pos x="40" y="12"/>
                  </a:cxn>
                  <a:cxn ang="0">
                    <a:pos x="45" y="14"/>
                  </a:cxn>
                  <a:cxn ang="0">
                    <a:pos x="64" y="14"/>
                  </a:cxn>
                  <a:cxn ang="0">
                    <a:pos x="72" y="16"/>
                  </a:cxn>
                  <a:cxn ang="0">
                    <a:pos x="148" y="16"/>
                  </a:cxn>
                  <a:cxn ang="0">
                    <a:pos x="158" y="14"/>
                  </a:cxn>
                  <a:cxn ang="0">
                    <a:pos x="165" y="14"/>
                  </a:cxn>
                  <a:cxn ang="0">
                    <a:pos x="187" y="12"/>
                  </a:cxn>
                  <a:cxn ang="0">
                    <a:pos x="213" y="7"/>
                  </a:cxn>
                  <a:cxn ang="0">
                    <a:pos x="189" y="4"/>
                  </a:cxn>
                  <a:cxn ang="0">
                    <a:pos x="165" y="4"/>
                  </a:cxn>
                  <a:cxn ang="0">
                    <a:pos x="151" y="7"/>
                  </a:cxn>
                  <a:cxn ang="0">
                    <a:pos x="139" y="7"/>
                  </a:cxn>
                  <a:cxn ang="0">
                    <a:pos x="127" y="9"/>
                  </a:cxn>
                  <a:cxn ang="0">
                    <a:pos x="103" y="9"/>
                  </a:cxn>
                  <a:cxn ang="0">
                    <a:pos x="93" y="12"/>
                  </a:cxn>
                  <a:cxn ang="0">
                    <a:pos x="74" y="12"/>
                  </a:cxn>
                  <a:cxn ang="0">
                    <a:pos x="64" y="9"/>
                  </a:cxn>
                  <a:cxn ang="0">
                    <a:pos x="48" y="9"/>
                  </a:cxn>
                  <a:cxn ang="0">
                    <a:pos x="38" y="7"/>
                  </a:cxn>
                  <a:cxn ang="0">
                    <a:pos x="28" y="7"/>
                  </a:cxn>
                  <a:cxn ang="0">
                    <a:pos x="19" y="4"/>
                  </a:cxn>
                  <a:cxn ang="0">
                    <a:pos x="9" y="2"/>
                  </a:cxn>
                </a:cxnLst>
                <a:rect l="0" t="0" r="r" b="b"/>
                <a:pathLst>
                  <a:path w="214" h="17">
                    <a:moveTo>
                      <a:pt x="9" y="2"/>
                    </a:moveTo>
                    <a:lnTo>
                      <a:pt x="0" y="0"/>
                    </a:lnTo>
                    <a:lnTo>
                      <a:pt x="0" y="2"/>
                    </a:lnTo>
                    <a:lnTo>
                      <a:pt x="4" y="4"/>
                    </a:lnTo>
                    <a:lnTo>
                      <a:pt x="9" y="4"/>
                    </a:lnTo>
                    <a:lnTo>
                      <a:pt x="14" y="7"/>
                    </a:lnTo>
                    <a:lnTo>
                      <a:pt x="16" y="7"/>
                    </a:lnTo>
                    <a:lnTo>
                      <a:pt x="21" y="9"/>
                    </a:lnTo>
                    <a:lnTo>
                      <a:pt x="28" y="9"/>
                    </a:lnTo>
                    <a:lnTo>
                      <a:pt x="36" y="12"/>
                    </a:lnTo>
                    <a:lnTo>
                      <a:pt x="40" y="12"/>
                    </a:lnTo>
                    <a:lnTo>
                      <a:pt x="45" y="14"/>
                    </a:lnTo>
                    <a:lnTo>
                      <a:pt x="64" y="14"/>
                    </a:lnTo>
                    <a:lnTo>
                      <a:pt x="72" y="16"/>
                    </a:lnTo>
                    <a:lnTo>
                      <a:pt x="148" y="16"/>
                    </a:lnTo>
                    <a:lnTo>
                      <a:pt x="158" y="14"/>
                    </a:lnTo>
                    <a:lnTo>
                      <a:pt x="165" y="14"/>
                    </a:lnTo>
                    <a:lnTo>
                      <a:pt x="187" y="12"/>
                    </a:lnTo>
                    <a:lnTo>
                      <a:pt x="213" y="7"/>
                    </a:lnTo>
                    <a:lnTo>
                      <a:pt x="189" y="4"/>
                    </a:lnTo>
                    <a:lnTo>
                      <a:pt x="165" y="4"/>
                    </a:lnTo>
                    <a:lnTo>
                      <a:pt x="151" y="7"/>
                    </a:lnTo>
                    <a:lnTo>
                      <a:pt x="139" y="7"/>
                    </a:lnTo>
                    <a:lnTo>
                      <a:pt x="127" y="9"/>
                    </a:lnTo>
                    <a:lnTo>
                      <a:pt x="103" y="9"/>
                    </a:lnTo>
                    <a:lnTo>
                      <a:pt x="93" y="12"/>
                    </a:lnTo>
                    <a:lnTo>
                      <a:pt x="74" y="12"/>
                    </a:lnTo>
                    <a:lnTo>
                      <a:pt x="64" y="9"/>
                    </a:lnTo>
                    <a:lnTo>
                      <a:pt x="48" y="9"/>
                    </a:lnTo>
                    <a:lnTo>
                      <a:pt x="38" y="7"/>
                    </a:lnTo>
                    <a:lnTo>
                      <a:pt x="28" y="7"/>
                    </a:lnTo>
                    <a:lnTo>
                      <a:pt x="19" y="4"/>
                    </a:lnTo>
                    <a:lnTo>
                      <a:pt x="9"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4" name="Freeform 2530"/>
              <p:cNvSpPr>
                <a:spLocks/>
              </p:cNvSpPr>
              <p:nvPr/>
            </p:nvSpPr>
            <p:spPr bwMode="auto">
              <a:xfrm>
                <a:off x="9712" y="6276"/>
                <a:ext cx="80" cy="21"/>
              </a:xfrm>
              <a:custGeom>
                <a:avLst/>
                <a:gdLst/>
                <a:ahLst/>
                <a:cxnLst>
                  <a:cxn ang="0">
                    <a:pos x="19" y="14"/>
                  </a:cxn>
                  <a:cxn ang="0">
                    <a:pos x="31" y="16"/>
                  </a:cxn>
                  <a:cxn ang="0">
                    <a:pos x="48" y="19"/>
                  </a:cxn>
                  <a:cxn ang="0">
                    <a:pos x="67" y="21"/>
                  </a:cxn>
                  <a:cxn ang="0">
                    <a:pos x="79" y="21"/>
                  </a:cxn>
                  <a:cxn ang="0">
                    <a:pos x="72" y="16"/>
                  </a:cxn>
                  <a:cxn ang="0">
                    <a:pos x="62" y="14"/>
                  </a:cxn>
                  <a:cxn ang="0">
                    <a:pos x="60" y="7"/>
                  </a:cxn>
                  <a:cxn ang="0">
                    <a:pos x="57" y="2"/>
                  </a:cxn>
                  <a:cxn ang="0">
                    <a:pos x="12" y="2"/>
                  </a:cxn>
                  <a:cxn ang="0">
                    <a:pos x="0" y="0"/>
                  </a:cxn>
                  <a:cxn ang="0">
                    <a:pos x="4" y="7"/>
                  </a:cxn>
                  <a:cxn ang="0">
                    <a:pos x="19" y="14"/>
                  </a:cxn>
                </a:cxnLst>
                <a:rect l="0" t="0" r="r" b="b"/>
                <a:pathLst>
                  <a:path w="80" h="21">
                    <a:moveTo>
                      <a:pt x="19" y="14"/>
                    </a:moveTo>
                    <a:lnTo>
                      <a:pt x="31" y="16"/>
                    </a:lnTo>
                    <a:lnTo>
                      <a:pt x="48" y="19"/>
                    </a:lnTo>
                    <a:lnTo>
                      <a:pt x="67" y="21"/>
                    </a:lnTo>
                    <a:lnTo>
                      <a:pt x="79" y="21"/>
                    </a:lnTo>
                    <a:lnTo>
                      <a:pt x="72" y="16"/>
                    </a:lnTo>
                    <a:lnTo>
                      <a:pt x="62" y="14"/>
                    </a:lnTo>
                    <a:lnTo>
                      <a:pt x="60" y="7"/>
                    </a:lnTo>
                    <a:lnTo>
                      <a:pt x="57" y="2"/>
                    </a:lnTo>
                    <a:lnTo>
                      <a:pt x="12" y="2"/>
                    </a:lnTo>
                    <a:lnTo>
                      <a:pt x="0" y="0"/>
                    </a:lnTo>
                    <a:lnTo>
                      <a:pt x="4" y="7"/>
                    </a:lnTo>
                    <a:lnTo>
                      <a:pt x="19"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5" name="Freeform 2531"/>
              <p:cNvSpPr>
                <a:spLocks/>
              </p:cNvSpPr>
              <p:nvPr/>
            </p:nvSpPr>
            <p:spPr bwMode="auto">
              <a:xfrm>
                <a:off x="9698" y="6295"/>
                <a:ext cx="139" cy="33"/>
              </a:xfrm>
              <a:custGeom>
                <a:avLst/>
                <a:gdLst/>
                <a:ahLst/>
                <a:cxnLst>
                  <a:cxn ang="0">
                    <a:pos x="31" y="0"/>
                  </a:cxn>
                  <a:cxn ang="0">
                    <a:pos x="2" y="9"/>
                  </a:cxn>
                  <a:cxn ang="0">
                    <a:pos x="0" y="12"/>
                  </a:cxn>
                  <a:cxn ang="0">
                    <a:pos x="0" y="16"/>
                  </a:cxn>
                  <a:cxn ang="0">
                    <a:pos x="2" y="19"/>
                  </a:cxn>
                  <a:cxn ang="0">
                    <a:pos x="16" y="26"/>
                  </a:cxn>
                  <a:cxn ang="0">
                    <a:pos x="23" y="26"/>
                  </a:cxn>
                  <a:cxn ang="0">
                    <a:pos x="31" y="28"/>
                  </a:cxn>
                  <a:cxn ang="0">
                    <a:pos x="43" y="28"/>
                  </a:cxn>
                  <a:cxn ang="0">
                    <a:pos x="50" y="31"/>
                  </a:cxn>
                  <a:cxn ang="0">
                    <a:pos x="64" y="31"/>
                  </a:cxn>
                  <a:cxn ang="0">
                    <a:pos x="107" y="33"/>
                  </a:cxn>
                  <a:cxn ang="0">
                    <a:pos x="139" y="28"/>
                  </a:cxn>
                  <a:cxn ang="0">
                    <a:pos x="110" y="14"/>
                  </a:cxn>
                  <a:cxn ang="0">
                    <a:pos x="105" y="9"/>
                  </a:cxn>
                  <a:cxn ang="0">
                    <a:pos x="100" y="7"/>
                  </a:cxn>
                  <a:cxn ang="0">
                    <a:pos x="76" y="7"/>
                  </a:cxn>
                  <a:cxn ang="0">
                    <a:pos x="71" y="4"/>
                  </a:cxn>
                  <a:cxn ang="0">
                    <a:pos x="52" y="4"/>
                  </a:cxn>
                  <a:cxn ang="0">
                    <a:pos x="50" y="2"/>
                  </a:cxn>
                  <a:cxn ang="0">
                    <a:pos x="43" y="2"/>
                  </a:cxn>
                  <a:cxn ang="0">
                    <a:pos x="38" y="0"/>
                  </a:cxn>
                  <a:cxn ang="0">
                    <a:pos x="31" y="0"/>
                  </a:cxn>
                </a:cxnLst>
                <a:rect l="0" t="0" r="r" b="b"/>
                <a:pathLst>
                  <a:path w="139" h="33">
                    <a:moveTo>
                      <a:pt x="31" y="0"/>
                    </a:moveTo>
                    <a:lnTo>
                      <a:pt x="2" y="9"/>
                    </a:lnTo>
                    <a:lnTo>
                      <a:pt x="0" y="12"/>
                    </a:lnTo>
                    <a:lnTo>
                      <a:pt x="0" y="16"/>
                    </a:lnTo>
                    <a:lnTo>
                      <a:pt x="2" y="19"/>
                    </a:lnTo>
                    <a:lnTo>
                      <a:pt x="16" y="26"/>
                    </a:lnTo>
                    <a:lnTo>
                      <a:pt x="23" y="26"/>
                    </a:lnTo>
                    <a:lnTo>
                      <a:pt x="31" y="28"/>
                    </a:lnTo>
                    <a:lnTo>
                      <a:pt x="43" y="28"/>
                    </a:lnTo>
                    <a:lnTo>
                      <a:pt x="50" y="31"/>
                    </a:lnTo>
                    <a:lnTo>
                      <a:pt x="64" y="31"/>
                    </a:lnTo>
                    <a:lnTo>
                      <a:pt x="107" y="33"/>
                    </a:lnTo>
                    <a:lnTo>
                      <a:pt x="139" y="28"/>
                    </a:lnTo>
                    <a:lnTo>
                      <a:pt x="110" y="14"/>
                    </a:lnTo>
                    <a:lnTo>
                      <a:pt x="105" y="9"/>
                    </a:lnTo>
                    <a:lnTo>
                      <a:pt x="100" y="7"/>
                    </a:lnTo>
                    <a:lnTo>
                      <a:pt x="76" y="7"/>
                    </a:lnTo>
                    <a:lnTo>
                      <a:pt x="71" y="4"/>
                    </a:lnTo>
                    <a:lnTo>
                      <a:pt x="52" y="4"/>
                    </a:lnTo>
                    <a:lnTo>
                      <a:pt x="50" y="2"/>
                    </a:lnTo>
                    <a:lnTo>
                      <a:pt x="43" y="2"/>
                    </a:lnTo>
                    <a:lnTo>
                      <a:pt x="38" y="0"/>
                    </a:lnTo>
                    <a:lnTo>
                      <a:pt x="31"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6" name="Freeform 2532"/>
              <p:cNvSpPr>
                <a:spLocks/>
              </p:cNvSpPr>
              <p:nvPr/>
            </p:nvSpPr>
            <p:spPr bwMode="auto">
              <a:xfrm>
                <a:off x="9715" y="6276"/>
                <a:ext cx="53" cy="21"/>
              </a:xfrm>
              <a:custGeom>
                <a:avLst/>
                <a:gdLst/>
                <a:ahLst/>
                <a:cxnLst>
                  <a:cxn ang="0">
                    <a:pos x="43" y="14"/>
                  </a:cxn>
                  <a:cxn ang="0">
                    <a:pos x="38" y="9"/>
                  </a:cxn>
                  <a:cxn ang="0">
                    <a:pos x="38" y="7"/>
                  </a:cxn>
                  <a:cxn ang="0">
                    <a:pos x="36" y="2"/>
                  </a:cxn>
                  <a:cxn ang="0">
                    <a:pos x="23" y="2"/>
                  </a:cxn>
                  <a:cxn ang="0">
                    <a:pos x="0" y="0"/>
                  </a:cxn>
                  <a:cxn ang="0">
                    <a:pos x="12" y="11"/>
                  </a:cxn>
                  <a:cxn ang="0">
                    <a:pos x="16" y="11"/>
                  </a:cxn>
                  <a:cxn ang="0">
                    <a:pos x="21" y="16"/>
                  </a:cxn>
                  <a:cxn ang="0">
                    <a:pos x="26" y="19"/>
                  </a:cxn>
                  <a:cxn ang="0">
                    <a:pos x="38" y="19"/>
                  </a:cxn>
                  <a:cxn ang="0">
                    <a:pos x="40" y="21"/>
                  </a:cxn>
                  <a:cxn ang="0">
                    <a:pos x="52" y="21"/>
                  </a:cxn>
                  <a:cxn ang="0">
                    <a:pos x="45" y="14"/>
                  </a:cxn>
                  <a:cxn ang="0">
                    <a:pos x="43" y="14"/>
                  </a:cxn>
                </a:cxnLst>
                <a:rect l="0" t="0" r="r" b="b"/>
                <a:pathLst>
                  <a:path w="53" h="21">
                    <a:moveTo>
                      <a:pt x="43" y="14"/>
                    </a:moveTo>
                    <a:lnTo>
                      <a:pt x="38" y="9"/>
                    </a:lnTo>
                    <a:lnTo>
                      <a:pt x="38" y="7"/>
                    </a:lnTo>
                    <a:lnTo>
                      <a:pt x="36" y="2"/>
                    </a:lnTo>
                    <a:lnTo>
                      <a:pt x="23" y="2"/>
                    </a:lnTo>
                    <a:lnTo>
                      <a:pt x="0" y="0"/>
                    </a:lnTo>
                    <a:lnTo>
                      <a:pt x="12" y="11"/>
                    </a:lnTo>
                    <a:lnTo>
                      <a:pt x="16" y="11"/>
                    </a:lnTo>
                    <a:lnTo>
                      <a:pt x="21" y="16"/>
                    </a:lnTo>
                    <a:lnTo>
                      <a:pt x="26" y="19"/>
                    </a:lnTo>
                    <a:lnTo>
                      <a:pt x="38" y="19"/>
                    </a:lnTo>
                    <a:lnTo>
                      <a:pt x="40" y="21"/>
                    </a:lnTo>
                    <a:lnTo>
                      <a:pt x="52" y="21"/>
                    </a:lnTo>
                    <a:lnTo>
                      <a:pt x="45" y="14"/>
                    </a:lnTo>
                    <a:lnTo>
                      <a:pt x="43" y="1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7" name="Freeform 2533"/>
              <p:cNvSpPr>
                <a:spLocks/>
              </p:cNvSpPr>
              <p:nvPr/>
            </p:nvSpPr>
            <p:spPr bwMode="auto">
              <a:xfrm>
                <a:off x="9696" y="6292"/>
                <a:ext cx="112" cy="36"/>
              </a:xfrm>
              <a:custGeom>
                <a:avLst/>
                <a:gdLst/>
                <a:ahLst/>
                <a:cxnLst>
                  <a:cxn ang="0">
                    <a:pos x="28" y="0"/>
                  </a:cxn>
                  <a:cxn ang="0">
                    <a:pos x="0" y="14"/>
                  </a:cxn>
                  <a:cxn ang="0">
                    <a:pos x="2" y="19"/>
                  </a:cxn>
                  <a:cxn ang="0">
                    <a:pos x="7" y="23"/>
                  </a:cxn>
                  <a:cxn ang="0">
                    <a:pos x="11" y="23"/>
                  </a:cxn>
                  <a:cxn ang="0">
                    <a:pos x="16" y="26"/>
                  </a:cxn>
                  <a:cxn ang="0">
                    <a:pos x="23" y="28"/>
                  </a:cxn>
                  <a:cxn ang="0">
                    <a:pos x="28" y="28"/>
                  </a:cxn>
                  <a:cxn ang="0">
                    <a:pos x="36" y="31"/>
                  </a:cxn>
                  <a:cxn ang="0">
                    <a:pos x="43" y="31"/>
                  </a:cxn>
                  <a:cxn ang="0">
                    <a:pos x="50" y="33"/>
                  </a:cxn>
                  <a:cxn ang="0">
                    <a:pos x="74" y="33"/>
                  </a:cxn>
                  <a:cxn ang="0">
                    <a:pos x="79" y="36"/>
                  </a:cxn>
                  <a:cxn ang="0">
                    <a:pos x="112" y="36"/>
                  </a:cxn>
                  <a:cxn ang="0">
                    <a:pos x="98" y="23"/>
                  </a:cxn>
                  <a:cxn ang="0">
                    <a:pos x="86" y="7"/>
                  </a:cxn>
                  <a:cxn ang="0">
                    <a:pos x="64" y="7"/>
                  </a:cxn>
                  <a:cxn ang="0">
                    <a:pos x="38" y="2"/>
                  </a:cxn>
                  <a:cxn ang="0">
                    <a:pos x="28" y="0"/>
                  </a:cxn>
                </a:cxnLst>
                <a:rect l="0" t="0" r="r" b="b"/>
                <a:pathLst>
                  <a:path w="112" h="36">
                    <a:moveTo>
                      <a:pt x="28" y="0"/>
                    </a:moveTo>
                    <a:lnTo>
                      <a:pt x="0" y="14"/>
                    </a:lnTo>
                    <a:lnTo>
                      <a:pt x="2" y="19"/>
                    </a:lnTo>
                    <a:lnTo>
                      <a:pt x="7" y="23"/>
                    </a:lnTo>
                    <a:lnTo>
                      <a:pt x="11" y="23"/>
                    </a:lnTo>
                    <a:lnTo>
                      <a:pt x="16" y="26"/>
                    </a:lnTo>
                    <a:lnTo>
                      <a:pt x="23" y="28"/>
                    </a:lnTo>
                    <a:lnTo>
                      <a:pt x="28" y="28"/>
                    </a:lnTo>
                    <a:lnTo>
                      <a:pt x="36" y="31"/>
                    </a:lnTo>
                    <a:lnTo>
                      <a:pt x="43" y="31"/>
                    </a:lnTo>
                    <a:lnTo>
                      <a:pt x="50" y="33"/>
                    </a:lnTo>
                    <a:lnTo>
                      <a:pt x="74" y="33"/>
                    </a:lnTo>
                    <a:lnTo>
                      <a:pt x="79" y="36"/>
                    </a:lnTo>
                    <a:lnTo>
                      <a:pt x="112" y="36"/>
                    </a:lnTo>
                    <a:lnTo>
                      <a:pt x="98" y="23"/>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8" name="Freeform 2534"/>
              <p:cNvSpPr>
                <a:spLocks/>
              </p:cNvSpPr>
              <p:nvPr/>
            </p:nvSpPr>
            <p:spPr bwMode="auto">
              <a:xfrm>
                <a:off x="9585" y="6163"/>
                <a:ext cx="36" cy="7"/>
              </a:xfrm>
              <a:custGeom>
                <a:avLst/>
                <a:gdLst/>
                <a:ahLst/>
                <a:cxnLst>
                  <a:cxn ang="0">
                    <a:pos x="36" y="7"/>
                  </a:cxn>
                  <a:cxn ang="0">
                    <a:pos x="36" y="2"/>
                  </a:cxn>
                  <a:cxn ang="0">
                    <a:pos x="24" y="4"/>
                  </a:cxn>
                  <a:cxn ang="0">
                    <a:pos x="19" y="2"/>
                  </a:cxn>
                  <a:cxn ang="0">
                    <a:pos x="16" y="0"/>
                  </a:cxn>
                  <a:cxn ang="0">
                    <a:pos x="12" y="4"/>
                  </a:cxn>
                  <a:cxn ang="0">
                    <a:pos x="0" y="4"/>
                  </a:cxn>
                  <a:cxn ang="0">
                    <a:pos x="0" y="7"/>
                  </a:cxn>
                  <a:cxn ang="0">
                    <a:pos x="36" y="7"/>
                  </a:cxn>
                </a:cxnLst>
                <a:rect l="0" t="0" r="r" b="b"/>
                <a:pathLst>
                  <a:path w="36" h="7">
                    <a:moveTo>
                      <a:pt x="36" y="7"/>
                    </a:moveTo>
                    <a:lnTo>
                      <a:pt x="36" y="2"/>
                    </a:lnTo>
                    <a:lnTo>
                      <a:pt x="24" y="4"/>
                    </a:lnTo>
                    <a:lnTo>
                      <a:pt x="19" y="2"/>
                    </a:lnTo>
                    <a:lnTo>
                      <a:pt x="16" y="0"/>
                    </a:lnTo>
                    <a:lnTo>
                      <a:pt x="12" y="4"/>
                    </a:lnTo>
                    <a:lnTo>
                      <a:pt x="0" y="4"/>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9" name="Freeform 2535"/>
              <p:cNvSpPr>
                <a:spLocks/>
              </p:cNvSpPr>
              <p:nvPr/>
            </p:nvSpPr>
            <p:spPr bwMode="auto">
              <a:xfrm>
                <a:off x="9583" y="6182"/>
                <a:ext cx="38" cy="98"/>
              </a:xfrm>
              <a:custGeom>
                <a:avLst/>
                <a:gdLst/>
                <a:ahLst/>
                <a:cxnLst>
                  <a:cxn ang="0">
                    <a:pos x="28" y="83"/>
                  </a:cxn>
                  <a:cxn ang="0">
                    <a:pos x="0" y="81"/>
                  </a:cxn>
                  <a:cxn ang="0">
                    <a:pos x="0" y="98"/>
                  </a:cxn>
                  <a:cxn ang="0">
                    <a:pos x="4" y="88"/>
                  </a:cxn>
                  <a:cxn ang="0">
                    <a:pos x="38" y="88"/>
                  </a:cxn>
                  <a:cxn ang="0">
                    <a:pos x="35" y="72"/>
                  </a:cxn>
                  <a:cxn ang="0">
                    <a:pos x="33" y="50"/>
                  </a:cxn>
                  <a:cxn ang="0">
                    <a:pos x="33" y="4"/>
                  </a:cxn>
                  <a:cxn ang="0">
                    <a:pos x="38" y="0"/>
                  </a:cxn>
                  <a:cxn ang="0">
                    <a:pos x="28" y="0"/>
                  </a:cxn>
                  <a:cxn ang="0">
                    <a:pos x="28" y="83"/>
                  </a:cxn>
                </a:cxnLst>
                <a:rect l="0" t="0" r="r" b="b"/>
                <a:pathLst>
                  <a:path w="38" h="98">
                    <a:moveTo>
                      <a:pt x="28" y="83"/>
                    </a:moveTo>
                    <a:lnTo>
                      <a:pt x="0" y="81"/>
                    </a:lnTo>
                    <a:lnTo>
                      <a:pt x="0" y="98"/>
                    </a:lnTo>
                    <a:lnTo>
                      <a:pt x="4" y="88"/>
                    </a:lnTo>
                    <a:lnTo>
                      <a:pt x="38" y="88"/>
                    </a:lnTo>
                    <a:lnTo>
                      <a:pt x="35" y="72"/>
                    </a:lnTo>
                    <a:lnTo>
                      <a:pt x="33" y="50"/>
                    </a:lnTo>
                    <a:lnTo>
                      <a:pt x="33" y="4"/>
                    </a:lnTo>
                    <a:lnTo>
                      <a:pt x="38" y="0"/>
                    </a:lnTo>
                    <a:lnTo>
                      <a:pt x="28" y="0"/>
                    </a:lnTo>
                    <a:lnTo>
                      <a:pt x="28" y="83"/>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0" name="Freeform 2536"/>
              <p:cNvSpPr>
                <a:spLocks/>
              </p:cNvSpPr>
              <p:nvPr/>
            </p:nvSpPr>
            <p:spPr bwMode="auto">
              <a:xfrm>
                <a:off x="9578" y="6170"/>
                <a:ext cx="48" cy="113"/>
              </a:xfrm>
              <a:custGeom>
                <a:avLst/>
                <a:gdLst/>
                <a:ahLst/>
                <a:cxnLst>
                  <a:cxn ang="0">
                    <a:pos x="0" y="9"/>
                  </a:cxn>
                  <a:cxn ang="0">
                    <a:pos x="0" y="112"/>
                  </a:cxn>
                  <a:cxn ang="0">
                    <a:pos x="4" y="112"/>
                  </a:cxn>
                  <a:cxn ang="0">
                    <a:pos x="4" y="16"/>
                  </a:cxn>
                  <a:cxn ang="0">
                    <a:pos x="47" y="9"/>
                  </a:cxn>
                  <a:cxn ang="0">
                    <a:pos x="47" y="2"/>
                  </a:cxn>
                  <a:cxn ang="0">
                    <a:pos x="2" y="0"/>
                  </a:cxn>
                  <a:cxn ang="0">
                    <a:pos x="0" y="9"/>
                  </a:cxn>
                </a:cxnLst>
                <a:rect l="0" t="0" r="r" b="b"/>
                <a:pathLst>
                  <a:path w="48" h="113">
                    <a:moveTo>
                      <a:pt x="0" y="9"/>
                    </a:moveTo>
                    <a:lnTo>
                      <a:pt x="0" y="112"/>
                    </a:lnTo>
                    <a:lnTo>
                      <a:pt x="4" y="112"/>
                    </a:lnTo>
                    <a:lnTo>
                      <a:pt x="4" y="16"/>
                    </a:lnTo>
                    <a:lnTo>
                      <a:pt x="47" y="9"/>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1" name="Freeform 2537"/>
              <p:cNvSpPr>
                <a:spLocks/>
              </p:cNvSpPr>
              <p:nvPr/>
            </p:nvSpPr>
            <p:spPr bwMode="auto">
              <a:xfrm>
                <a:off x="9585" y="6182"/>
                <a:ext cx="41" cy="96"/>
              </a:xfrm>
              <a:custGeom>
                <a:avLst/>
                <a:gdLst/>
                <a:ahLst/>
                <a:cxnLst>
                  <a:cxn ang="0">
                    <a:pos x="2" y="86"/>
                  </a:cxn>
                  <a:cxn ang="0">
                    <a:pos x="0" y="91"/>
                  </a:cxn>
                  <a:cxn ang="0">
                    <a:pos x="36" y="96"/>
                  </a:cxn>
                  <a:cxn ang="0">
                    <a:pos x="33" y="81"/>
                  </a:cxn>
                  <a:cxn ang="0">
                    <a:pos x="33" y="33"/>
                  </a:cxn>
                  <a:cxn ang="0">
                    <a:pos x="36" y="21"/>
                  </a:cxn>
                  <a:cxn ang="0">
                    <a:pos x="38" y="12"/>
                  </a:cxn>
                  <a:cxn ang="0">
                    <a:pos x="40" y="0"/>
                  </a:cxn>
                  <a:cxn ang="0">
                    <a:pos x="31" y="2"/>
                  </a:cxn>
                  <a:cxn ang="0">
                    <a:pos x="31" y="88"/>
                  </a:cxn>
                  <a:cxn ang="0">
                    <a:pos x="24" y="88"/>
                  </a:cxn>
                  <a:cxn ang="0">
                    <a:pos x="2" y="86"/>
                  </a:cxn>
                </a:cxnLst>
                <a:rect l="0" t="0" r="r" b="b"/>
                <a:pathLst>
                  <a:path w="41" h="96">
                    <a:moveTo>
                      <a:pt x="2" y="86"/>
                    </a:moveTo>
                    <a:lnTo>
                      <a:pt x="0" y="91"/>
                    </a:lnTo>
                    <a:lnTo>
                      <a:pt x="36" y="96"/>
                    </a:lnTo>
                    <a:lnTo>
                      <a:pt x="33" y="81"/>
                    </a:lnTo>
                    <a:lnTo>
                      <a:pt x="33" y="33"/>
                    </a:lnTo>
                    <a:lnTo>
                      <a:pt x="36" y="21"/>
                    </a:lnTo>
                    <a:lnTo>
                      <a:pt x="38" y="12"/>
                    </a:lnTo>
                    <a:lnTo>
                      <a:pt x="40" y="0"/>
                    </a:lnTo>
                    <a:lnTo>
                      <a:pt x="31" y="2"/>
                    </a:lnTo>
                    <a:lnTo>
                      <a:pt x="31" y="88"/>
                    </a:lnTo>
                    <a:lnTo>
                      <a:pt x="24" y="88"/>
                    </a:lnTo>
                    <a:lnTo>
                      <a:pt x="2" y="8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2" name="Freeform 2538"/>
              <p:cNvSpPr>
                <a:spLocks/>
              </p:cNvSpPr>
              <p:nvPr/>
            </p:nvSpPr>
            <p:spPr bwMode="auto">
              <a:xfrm>
                <a:off x="9595" y="6189"/>
                <a:ext cx="5" cy="10"/>
              </a:xfrm>
              <a:custGeom>
                <a:avLst/>
                <a:gdLst/>
                <a:ahLst/>
                <a:cxnLst>
                  <a:cxn ang="0">
                    <a:pos x="2" y="0"/>
                  </a:cxn>
                  <a:cxn ang="0">
                    <a:pos x="2" y="0"/>
                  </a:cxn>
                  <a:cxn ang="0">
                    <a:pos x="0" y="2"/>
                  </a:cxn>
                  <a:cxn ang="0">
                    <a:pos x="0" y="9"/>
                  </a:cxn>
                  <a:cxn ang="0">
                    <a:pos x="4" y="9"/>
                  </a:cxn>
                  <a:cxn ang="0">
                    <a:pos x="4" y="0"/>
                  </a:cxn>
                  <a:cxn ang="0">
                    <a:pos x="2" y="0"/>
                  </a:cxn>
                </a:cxnLst>
                <a:rect l="0" t="0" r="r" b="b"/>
                <a:pathLst>
                  <a:path w="5" h="10">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3" name="Freeform 2539"/>
              <p:cNvSpPr>
                <a:spLocks/>
              </p:cNvSpPr>
              <p:nvPr/>
            </p:nvSpPr>
            <p:spPr bwMode="auto">
              <a:xfrm>
                <a:off x="9595" y="6211"/>
                <a:ext cx="5" cy="9"/>
              </a:xfrm>
              <a:custGeom>
                <a:avLst/>
                <a:gdLst/>
                <a:ahLst/>
                <a:cxnLst>
                  <a:cxn ang="0">
                    <a:pos x="2" y="0"/>
                  </a:cxn>
                  <a:cxn ang="0">
                    <a:pos x="2" y="0"/>
                  </a:cxn>
                  <a:cxn ang="0">
                    <a:pos x="0" y="2"/>
                  </a:cxn>
                  <a:cxn ang="0">
                    <a:pos x="0" y="9"/>
                  </a:cxn>
                  <a:cxn ang="0">
                    <a:pos x="4" y="9"/>
                  </a:cxn>
                  <a:cxn ang="0">
                    <a:pos x="4" y="0"/>
                  </a:cxn>
                  <a:cxn ang="0">
                    <a:pos x="2" y="0"/>
                  </a:cxn>
                </a:cxnLst>
                <a:rect l="0" t="0" r="r" b="b"/>
                <a:pathLst>
                  <a:path w="5" h="9">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4" name="Freeform 2540"/>
              <p:cNvSpPr>
                <a:spLocks/>
              </p:cNvSpPr>
              <p:nvPr/>
            </p:nvSpPr>
            <p:spPr bwMode="auto">
              <a:xfrm>
                <a:off x="9592" y="6189"/>
                <a:ext cx="8" cy="10"/>
              </a:xfrm>
              <a:custGeom>
                <a:avLst/>
                <a:gdLst/>
                <a:ahLst/>
                <a:cxnLst>
                  <a:cxn ang="0">
                    <a:pos x="2" y="0"/>
                  </a:cxn>
                  <a:cxn ang="0">
                    <a:pos x="0" y="0"/>
                  </a:cxn>
                  <a:cxn ang="0">
                    <a:pos x="0" y="9"/>
                  </a:cxn>
                  <a:cxn ang="0">
                    <a:pos x="4" y="9"/>
                  </a:cxn>
                  <a:cxn ang="0">
                    <a:pos x="7" y="7"/>
                  </a:cxn>
                  <a:cxn ang="0">
                    <a:pos x="7" y="2"/>
                  </a:cxn>
                  <a:cxn ang="0">
                    <a:pos x="2" y="0"/>
                  </a:cxn>
                </a:cxnLst>
                <a:rect l="0" t="0" r="r" b="b"/>
                <a:pathLst>
                  <a:path w="8" h="10">
                    <a:moveTo>
                      <a:pt x="2" y="0"/>
                    </a:moveTo>
                    <a:lnTo>
                      <a:pt x="0" y="0"/>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5" name="Freeform 2541"/>
              <p:cNvSpPr>
                <a:spLocks/>
              </p:cNvSpPr>
              <p:nvPr/>
            </p:nvSpPr>
            <p:spPr bwMode="auto">
              <a:xfrm>
                <a:off x="9592" y="6211"/>
                <a:ext cx="8" cy="9"/>
              </a:xfrm>
              <a:custGeom>
                <a:avLst/>
                <a:gdLst/>
                <a:ahLst/>
                <a:cxnLst>
                  <a:cxn ang="0">
                    <a:pos x="2" y="0"/>
                  </a:cxn>
                  <a:cxn ang="0">
                    <a:pos x="2" y="0"/>
                  </a:cxn>
                  <a:cxn ang="0">
                    <a:pos x="0" y="2"/>
                  </a:cxn>
                  <a:cxn ang="0">
                    <a:pos x="0" y="9"/>
                  </a:cxn>
                  <a:cxn ang="0">
                    <a:pos x="4" y="9"/>
                  </a:cxn>
                  <a:cxn ang="0">
                    <a:pos x="7" y="7"/>
                  </a:cxn>
                  <a:cxn ang="0">
                    <a:pos x="7" y="2"/>
                  </a:cxn>
                  <a:cxn ang="0">
                    <a:pos x="2" y="0"/>
                  </a:cxn>
                </a:cxnLst>
                <a:rect l="0" t="0" r="r" b="b"/>
                <a:pathLst>
                  <a:path w="8" h="9">
                    <a:moveTo>
                      <a:pt x="2" y="0"/>
                    </a:moveTo>
                    <a:lnTo>
                      <a:pt x="2" y="0"/>
                    </a:lnTo>
                    <a:lnTo>
                      <a:pt x="0" y="2"/>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6" name="Freeform 2542"/>
              <p:cNvSpPr>
                <a:spLocks/>
              </p:cNvSpPr>
              <p:nvPr/>
            </p:nvSpPr>
            <p:spPr bwMode="auto">
              <a:xfrm>
                <a:off x="9585" y="609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7" name="Freeform 2543"/>
              <p:cNvSpPr>
                <a:spLocks/>
              </p:cNvSpPr>
              <p:nvPr/>
            </p:nvSpPr>
            <p:spPr bwMode="auto">
              <a:xfrm>
                <a:off x="9600" y="6096"/>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8" name="Freeform 2544"/>
              <p:cNvSpPr>
                <a:spLocks/>
              </p:cNvSpPr>
              <p:nvPr/>
            </p:nvSpPr>
            <p:spPr bwMode="auto">
              <a:xfrm>
                <a:off x="9614" y="6093"/>
                <a:ext cx="7" cy="5"/>
              </a:xfrm>
              <a:custGeom>
                <a:avLst/>
                <a:gdLst/>
                <a:ahLst/>
                <a:cxnLst>
                  <a:cxn ang="0">
                    <a:pos x="2" y="0"/>
                  </a:cxn>
                  <a:cxn ang="0">
                    <a:pos x="2" y="0"/>
                  </a:cxn>
                  <a:cxn ang="0">
                    <a:pos x="0" y="2"/>
                  </a:cxn>
                  <a:cxn ang="0">
                    <a:pos x="4" y="4"/>
                  </a:cxn>
                  <a:cxn ang="0">
                    <a:pos x="7" y="0"/>
                  </a:cxn>
                  <a:cxn ang="0">
                    <a:pos x="2" y="0"/>
                  </a:cxn>
                </a:cxnLst>
                <a:rect l="0" t="0" r="r" b="b"/>
                <a:pathLst>
                  <a:path w="7" h="5">
                    <a:moveTo>
                      <a:pt x="2" y="0"/>
                    </a:moveTo>
                    <a:lnTo>
                      <a:pt x="2" y="0"/>
                    </a:lnTo>
                    <a:lnTo>
                      <a:pt x="0" y="2"/>
                    </a:lnTo>
                    <a:lnTo>
                      <a:pt x="4" y="4"/>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9" name="Freeform 2545"/>
              <p:cNvSpPr>
                <a:spLocks/>
              </p:cNvSpPr>
              <p:nvPr/>
            </p:nvSpPr>
            <p:spPr bwMode="auto">
              <a:xfrm>
                <a:off x="9585" y="6098"/>
                <a:ext cx="7" cy="0"/>
              </a:xfrm>
              <a:custGeom>
                <a:avLst/>
                <a:gdLst/>
                <a:ahLst/>
                <a:cxnLst>
                  <a:cxn ang="0">
                    <a:pos x="0" y="0"/>
                  </a:cxn>
                  <a:cxn ang="0">
                    <a:pos x="7" y="0"/>
                  </a:cxn>
                </a:cxnLst>
                <a:rect l="0" t="0" r="r" b="b"/>
                <a:pathLst>
                  <a:path w="7">
                    <a:moveTo>
                      <a:pt x="0" y="0"/>
                    </a:moveTo>
                    <a:lnTo>
                      <a:pt x="7"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0" name="Freeform 2546"/>
              <p:cNvSpPr>
                <a:spLocks/>
              </p:cNvSpPr>
              <p:nvPr/>
            </p:nvSpPr>
            <p:spPr bwMode="auto">
              <a:xfrm>
                <a:off x="9602" y="6096"/>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1" name="Freeform 2547"/>
              <p:cNvSpPr>
                <a:spLocks/>
              </p:cNvSpPr>
              <p:nvPr/>
            </p:nvSpPr>
            <p:spPr bwMode="auto">
              <a:xfrm>
                <a:off x="9614" y="6096"/>
                <a:ext cx="7" cy="0"/>
              </a:xfrm>
              <a:custGeom>
                <a:avLst/>
                <a:gdLst/>
                <a:ahLst/>
                <a:cxnLst>
                  <a:cxn ang="0">
                    <a:pos x="0" y="0"/>
                  </a:cxn>
                  <a:cxn ang="0">
                    <a:pos x="7" y="0"/>
                  </a:cxn>
                </a:cxnLst>
                <a:rect l="0" t="0" r="r" b="b"/>
                <a:pathLst>
                  <a:path w="7">
                    <a:moveTo>
                      <a:pt x="0" y="0"/>
                    </a:moveTo>
                    <a:lnTo>
                      <a:pt x="7" y="0"/>
                    </a:lnTo>
                  </a:path>
                </a:pathLst>
              </a:custGeom>
              <a:noFill/>
              <a:ln w="1270">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2" name="Freeform 2548"/>
              <p:cNvSpPr>
                <a:spLocks/>
              </p:cNvSpPr>
              <p:nvPr/>
            </p:nvSpPr>
            <p:spPr bwMode="auto">
              <a:xfrm>
                <a:off x="9588" y="6290"/>
                <a:ext cx="43" cy="14"/>
              </a:xfrm>
              <a:custGeom>
                <a:avLst/>
                <a:gdLst/>
                <a:ahLst/>
                <a:cxnLst>
                  <a:cxn ang="0">
                    <a:pos x="0" y="0"/>
                  </a:cxn>
                  <a:cxn ang="0">
                    <a:pos x="0" y="7"/>
                  </a:cxn>
                  <a:cxn ang="0">
                    <a:pos x="43" y="14"/>
                  </a:cxn>
                  <a:cxn ang="0">
                    <a:pos x="43" y="4"/>
                  </a:cxn>
                  <a:cxn ang="0">
                    <a:pos x="0" y="0"/>
                  </a:cxn>
                </a:cxnLst>
                <a:rect l="0" t="0" r="r" b="b"/>
                <a:pathLst>
                  <a:path w="43" h="14">
                    <a:moveTo>
                      <a:pt x="0" y="0"/>
                    </a:moveTo>
                    <a:lnTo>
                      <a:pt x="0" y="7"/>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3" name="Freeform 2549"/>
              <p:cNvSpPr>
                <a:spLocks/>
              </p:cNvSpPr>
              <p:nvPr/>
            </p:nvSpPr>
            <p:spPr bwMode="auto">
              <a:xfrm>
                <a:off x="9799" y="6050"/>
                <a:ext cx="14" cy="173"/>
              </a:xfrm>
              <a:custGeom>
                <a:avLst/>
                <a:gdLst/>
                <a:ahLst/>
                <a:cxnLst>
                  <a:cxn ang="0">
                    <a:pos x="7" y="40"/>
                  </a:cxn>
                  <a:cxn ang="0">
                    <a:pos x="7" y="0"/>
                  </a:cxn>
                  <a:cxn ang="0">
                    <a:pos x="2" y="4"/>
                  </a:cxn>
                  <a:cxn ang="0">
                    <a:pos x="2" y="86"/>
                  </a:cxn>
                  <a:cxn ang="0">
                    <a:pos x="0" y="129"/>
                  </a:cxn>
                  <a:cxn ang="0">
                    <a:pos x="0" y="170"/>
                  </a:cxn>
                  <a:cxn ang="0">
                    <a:pos x="14" y="172"/>
                  </a:cxn>
                  <a:cxn ang="0">
                    <a:pos x="2" y="168"/>
                  </a:cxn>
                  <a:cxn ang="0">
                    <a:pos x="4" y="124"/>
                  </a:cxn>
                  <a:cxn ang="0">
                    <a:pos x="4" y="84"/>
                  </a:cxn>
                  <a:cxn ang="0">
                    <a:pos x="7" y="40"/>
                  </a:cxn>
                </a:cxnLst>
                <a:rect l="0" t="0" r="r" b="b"/>
                <a:pathLst>
                  <a:path w="14" h="173">
                    <a:moveTo>
                      <a:pt x="7" y="40"/>
                    </a:moveTo>
                    <a:lnTo>
                      <a:pt x="7" y="0"/>
                    </a:lnTo>
                    <a:lnTo>
                      <a:pt x="2" y="4"/>
                    </a:lnTo>
                    <a:lnTo>
                      <a:pt x="2" y="86"/>
                    </a:lnTo>
                    <a:lnTo>
                      <a:pt x="0" y="129"/>
                    </a:lnTo>
                    <a:lnTo>
                      <a:pt x="0" y="170"/>
                    </a:lnTo>
                    <a:lnTo>
                      <a:pt x="14" y="172"/>
                    </a:lnTo>
                    <a:lnTo>
                      <a:pt x="2" y="168"/>
                    </a:lnTo>
                    <a:lnTo>
                      <a:pt x="4" y="124"/>
                    </a:lnTo>
                    <a:lnTo>
                      <a:pt x="4" y="84"/>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4" name="Freeform 2550"/>
              <p:cNvSpPr>
                <a:spLocks/>
              </p:cNvSpPr>
              <p:nvPr/>
            </p:nvSpPr>
            <p:spPr bwMode="auto">
              <a:xfrm>
                <a:off x="9828" y="6230"/>
                <a:ext cx="72" cy="110"/>
              </a:xfrm>
              <a:custGeom>
                <a:avLst/>
                <a:gdLst/>
                <a:ahLst/>
                <a:cxnLst>
                  <a:cxn ang="0">
                    <a:pos x="72" y="100"/>
                  </a:cxn>
                  <a:cxn ang="0">
                    <a:pos x="72" y="76"/>
                  </a:cxn>
                  <a:cxn ang="0">
                    <a:pos x="69" y="64"/>
                  </a:cxn>
                  <a:cxn ang="0">
                    <a:pos x="69" y="40"/>
                  </a:cxn>
                  <a:cxn ang="0">
                    <a:pos x="64" y="16"/>
                  </a:cxn>
                  <a:cxn ang="0">
                    <a:pos x="62" y="2"/>
                  </a:cxn>
                  <a:cxn ang="0">
                    <a:pos x="33" y="0"/>
                  </a:cxn>
                  <a:cxn ang="0">
                    <a:pos x="7" y="0"/>
                  </a:cxn>
                  <a:cxn ang="0">
                    <a:pos x="2" y="24"/>
                  </a:cxn>
                  <a:cxn ang="0">
                    <a:pos x="0" y="74"/>
                  </a:cxn>
                  <a:cxn ang="0">
                    <a:pos x="0" y="103"/>
                  </a:cxn>
                  <a:cxn ang="0">
                    <a:pos x="40" y="110"/>
                  </a:cxn>
                  <a:cxn ang="0">
                    <a:pos x="72" y="100"/>
                  </a:cxn>
                </a:cxnLst>
                <a:rect l="0" t="0" r="r" b="b"/>
                <a:pathLst>
                  <a:path w="72" h="110">
                    <a:moveTo>
                      <a:pt x="72" y="100"/>
                    </a:moveTo>
                    <a:lnTo>
                      <a:pt x="72" y="76"/>
                    </a:lnTo>
                    <a:lnTo>
                      <a:pt x="69" y="64"/>
                    </a:lnTo>
                    <a:lnTo>
                      <a:pt x="69" y="40"/>
                    </a:lnTo>
                    <a:lnTo>
                      <a:pt x="64" y="16"/>
                    </a:lnTo>
                    <a:lnTo>
                      <a:pt x="62" y="2"/>
                    </a:lnTo>
                    <a:lnTo>
                      <a:pt x="33" y="0"/>
                    </a:lnTo>
                    <a:lnTo>
                      <a:pt x="7" y="0"/>
                    </a:lnTo>
                    <a:lnTo>
                      <a:pt x="2" y="24"/>
                    </a:lnTo>
                    <a:lnTo>
                      <a:pt x="0" y="74"/>
                    </a:lnTo>
                    <a:lnTo>
                      <a:pt x="0" y="103"/>
                    </a:lnTo>
                    <a:lnTo>
                      <a:pt x="40" y="110"/>
                    </a:lnTo>
                    <a:lnTo>
                      <a:pt x="72" y="10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5" name="Freeform 2551"/>
              <p:cNvSpPr>
                <a:spLocks/>
              </p:cNvSpPr>
              <p:nvPr/>
            </p:nvSpPr>
            <p:spPr bwMode="auto">
              <a:xfrm>
                <a:off x="9825" y="6240"/>
                <a:ext cx="46" cy="88"/>
              </a:xfrm>
              <a:custGeom>
                <a:avLst/>
                <a:gdLst/>
                <a:ahLst/>
                <a:cxnLst>
                  <a:cxn ang="0">
                    <a:pos x="4" y="86"/>
                  </a:cxn>
                  <a:cxn ang="0">
                    <a:pos x="26" y="86"/>
                  </a:cxn>
                  <a:cxn ang="0">
                    <a:pos x="28" y="88"/>
                  </a:cxn>
                  <a:cxn ang="0">
                    <a:pos x="43" y="88"/>
                  </a:cxn>
                  <a:cxn ang="0">
                    <a:pos x="45" y="67"/>
                  </a:cxn>
                  <a:cxn ang="0">
                    <a:pos x="45" y="23"/>
                  </a:cxn>
                  <a:cxn ang="0">
                    <a:pos x="43" y="2"/>
                  </a:cxn>
                  <a:cxn ang="0">
                    <a:pos x="24" y="0"/>
                  </a:cxn>
                  <a:cxn ang="0">
                    <a:pos x="7" y="2"/>
                  </a:cxn>
                  <a:cxn ang="0">
                    <a:pos x="2" y="23"/>
                  </a:cxn>
                  <a:cxn ang="0">
                    <a:pos x="2" y="43"/>
                  </a:cxn>
                  <a:cxn ang="0">
                    <a:pos x="0" y="62"/>
                  </a:cxn>
                  <a:cxn ang="0">
                    <a:pos x="0" y="83"/>
                  </a:cxn>
                  <a:cxn ang="0">
                    <a:pos x="4" y="86"/>
                  </a:cxn>
                </a:cxnLst>
                <a:rect l="0" t="0" r="r" b="b"/>
                <a:pathLst>
                  <a:path w="46" h="88">
                    <a:moveTo>
                      <a:pt x="4" y="86"/>
                    </a:moveTo>
                    <a:lnTo>
                      <a:pt x="26" y="86"/>
                    </a:lnTo>
                    <a:lnTo>
                      <a:pt x="28" y="88"/>
                    </a:lnTo>
                    <a:lnTo>
                      <a:pt x="43" y="88"/>
                    </a:lnTo>
                    <a:lnTo>
                      <a:pt x="45" y="67"/>
                    </a:lnTo>
                    <a:lnTo>
                      <a:pt x="45" y="23"/>
                    </a:lnTo>
                    <a:lnTo>
                      <a:pt x="43" y="2"/>
                    </a:lnTo>
                    <a:lnTo>
                      <a:pt x="24" y="0"/>
                    </a:lnTo>
                    <a:lnTo>
                      <a:pt x="7" y="2"/>
                    </a:lnTo>
                    <a:lnTo>
                      <a:pt x="2" y="23"/>
                    </a:lnTo>
                    <a:lnTo>
                      <a:pt x="2" y="43"/>
                    </a:lnTo>
                    <a:lnTo>
                      <a:pt x="0" y="62"/>
                    </a:lnTo>
                    <a:lnTo>
                      <a:pt x="0" y="83"/>
                    </a:lnTo>
                    <a:lnTo>
                      <a:pt x="4" y="8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6" name="Freeform 2552"/>
              <p:cNvSpPr>
                <a:spLocks/>
              </p:cNvSpPr>
              <p:nvPr/>
            </p:nvSpPr>
            <p:spPr bwMode="auto">
              <a:xfrm>
                <a:off x="9828" y="6240"/>
                <a:ext cx="40" cy="84"/>
              </a:xfrm>
              <a:custGeom>
                <a:avLst/>
                <a:gdLst/>
                <a:ahLst/>
                <a:cxnLst>
                  <a:cxn ang="0">
                    <a:pos x="0" y="40"/>
                  </a:cxn>
                  <a:cxn ang="0">
                    <a:pos x="0" y="79"/>
                  </a:cxn>
                  <a:cxn ang="0">
                    <a:pos x="4" y="81"/>
                  </a:cxn>
                  <a:cxn ang="0">
                    <a:pos x="28" y="81"/>
                  </a:cxn>
                  <a:cxn ang="0">
                    <a:pos x="33" y="83"/>
                  </a:cxn>
                  <a:cxn ang="0">
                    <a:pos x="40" y="83"/>
                  </a:cxn>
                  <a:cxn ang="0">
                    <a:pos x="40" y="2"/>
                  </a:cxn>
                  <a:cxn ang="0">
                    <a:pos x="24" y="2"/>
                  </a:cxn>
                  <a:cxn ang="0">
                    <a:pos x="21" y="0"/>
                  </a:cxn>
                  <a:cxn ang="0">
                    <a:pos x="16" y="2"/>
                  </a:cxn>
                  <a:cxn ang="0">
                    <a:pos x="4" y="2"/>
                  </a:cxn>
                  <a:cxn ang="0">
                    <a:pos x="0" y="40"/>
                  </a:cxn>
                </a:cxnLst>
                <a:rect l="0" t="0" r="r" b="b"/>
                <a:pathLst>
                  <a:path w="40" h="84">
                    <a:moveTo>
                      <a:pt x="0" y="40"/>
                    </a:moveTo>
                    <a:lnTo>
                      <a:pt x="0" y="79"/>
                    </a:lnTo>
                    <a:lnTo>
                      <a:pt x="4" y="81"/>
                    </a:lnTo>
                    <a:lnTo>
                      <a:pt x="28" y="81"/>
                    </a:lnTo>
                    <a:lnTo>
                      <a:pt x="33" y="83"/>
                    </a:lnTo>
                    <a:lnTo>
                      <a:pt x="40" y="83"/>
                    </a:lnTo>
                    <a:lnTo>
                      <a:pt x="40" y="2"/>
                    </a:lnTo>
                    <a:lnTo>
                      <a:pt x="24" y="2"/>
                    </a:lnTo>
                    <a:lnTo>
                      <a:pt x="21" y="0"/>
                    </a:lnTo>
                    <a:lnTo>
                      <a:pt x="16" y="2"/>
                    </a:lnTo>
                    <a:lnTo>
                      <a:pt x="4" y="2"/>
                    </a:lnTo>
                    <a:lnTo>
                      <a:pt x="0" y="4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7" name="Freeform 2553"/>
              <p:cNvSpPr>
                <a:spLocks/>
              </p:cNvSpPr>
              <p:nvPr/>
            </p:nvSpPr>
            <p:spPr bwMode="auto">
              <a:xfrm>
                <a:off x="9828" y="6240"/>
                <a:ext cx="40" cy="76"/>
              </a:xfrm>
              <a:custGeom>
                <a:avLst/>
                <a:gdLst/>
                <a:ahLst/>
                <a:cxnLst>
                  <a:cxn ang="0">
                    <a:pos x="4" y="74"/>
                  </a:cxn>
                  <a:cxn ang="0">
                    <a:pos x="9" y="76"/>
                  </a:cxn>
                  <a:cxn ang="0">
                    <a:pos x="38" y="76"/>
                  </a:cxn>
                  <a:cxn ang="0">
                    <a:pos x="40" y="60"/>
                  </a:cxn>
                  <a:cxn ang="0">
                    <a:pos x="40" y="21"/>
                  </a:cxn>
                  <a:cxn ang="0">
                    <a:pos x="38" y="2"/>
                  </a:cxn>
                  <a:cxn ang="0">
                    <a:pos x="24" y="2"/>
                  </a:cxn>
                  <a:cxn ang="0">
                    <a:pos x="21" y="0"/>
                  </a:cxn>
                  <a:cxn ang="0">
                    <a:pos x="16" y="2"/>
                  </a:cxn>
                  <a:cxn ang="0">
                    <a:pos x="4" y="2"/>
                  </a:cxn>
                  <a:cxn ang="0">
                    <a:pos x="2" y="21"/>
                  </a:cxn>
                  <a:cxn ang="0">
                    <a:pos x="0" y="38"/>
                  </a:cxn>
                  <a:cxn ang="0">
                    <a:pos x="0" y="74"/>
                  </a:cxn>
                  <a:cxn ang="0">
                    <a:pos x="4" y="74"/>
                  </a:cxn>
                </a:cxnLst>
                <a:rect l="0" t="0" r="r" b="b"/>
                <a:pathLst>
                  <a:path w="40" h="76">
                    <a:moveTo>
                      <a:pt x="4" y="74"/>
                    </a:moveTo>
                    <a:lnTo>
                      <a:pt x="9" y="76"/>
                    </a:lnTo>
                    <a:lnTo>
                      <a:pt x="38" y="76"/>
                    </a:lnTo>
                    <a:lnTo>
                      <a:pt x="40" y="60"/>
                    </a:lnTo>
                    <a:lnTo>
                      <a:pt x="40" y="21"/>
                    </a:lnTo>
                    <a:lnTo>
                      <a:pt x="38" y="2"/>
                    </a:lnTo>
                    <a:lnTo>
                      <a:pt x="24" y="2"/>
                    </a:lnTo>
                    <a:lnTo>
                      <a:pt x="21" y="0"/>
                    </a:lnTo>
                    <a:lnTo>
                      <a:pt x="16" y="2"/>
                    </a:lnTo>
                    <a:lnTo>
                      <a:pt x="4" y="2"/>
                    </a:lnTo>
                    <a:lnTo>
                      <a:pt x="2" y="21"/>
                    </a:lnTo>
                    <a:lnTo>
                      <a:pt x="0" y="38"/>
                    </a:lnTo>
                    <a:lnTo>
                      <a:pt x="0" y="74"/>
                    </a:lnTo>
                    <a:lnTo>
                      <a:pt x="4"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8" name="Freeform 2554"/>
              <p:cNvSpPr>
                <a:spLocks/>
              </p:cNvSpPr>
              <p:nvPr/>
            </p:nvSpPr>
            <p:spPr bwMode="auto">
              <a:xfrm>
                <a:off x="9828" y="6242"/>
                <a:ext cx="38" cy="70"/>
              </a:xfrm>
              <a:custGeom>
                <a:avLst/>
                <a:gdLst/>
                <a:ahLst/>
                <a:cxnLst>
                  <a:cxn ang="0">
                    <a:pos x="4" y="0"/>
                  </a:cxn>
                  <a:cxn ang="0">
                    <a:pos x="4" y="0"/>
                  </a:cxn>
                  <a:cxn ang="0">
                    <a:pos x="0" y="33"/>
                  </a:cxn>
                  <a:cxn ang="0">
                    <a:pos x="0" y="67"/>
                  </a:cxn>
                  <a:cxn ang="0">
                    <a:pos x="9" y="67"/>
                  </a:cxn>
                  <a:cxn ang="0">
                    <a:pos x="14" y="69"/>
                  </a:cxn>
                  <a:cxn ang="0">
                    <a:pos x="38" y="69"/>
                  </a:cxn>
                  <a:cxn ang="0">
                    <a:pos x="38" y="0"/>
                  </a:cxn>
                  <a:cxn ang="0">
                    <a:pos x="4" y="0"/>
                  </a:cxn>
                </a:cxnLst>
                <a:rect l="0" t="0" r="r" b="b"/>
                <a:pathLst>
                  <a:path w="38" h="70">
                    <a:moveTo>
                      <a:pt x="4" y="0"/>
                    </a:moveTo>
                    <a:lnTo>
                      <a:pt x="4" y="0"/>
                    </a:lnTo>
                    <a:lnTo>
                      <a:pt x="0" y="33"/>
                    </a:lnTo>
                    <a:lnTo>
                      <a:pt x="0" y="67"/>
                    </a:lnTo>
                    <a:lnTo>
                      <a:pt x="9" y="67"/>
                    </a:lnTo>
                    <a:lnTo>
                      <a:pt x="14" y="69"/>
                    </a:lnTo>
                    <a:lnTo>
                      <a:pt x="38" y="69"/>
                    </a:lnTo>
                    <a:lnTo>
                      <a:pt x="38"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9" name="Freeform 2555"/>
              <p:cNvSpPr>
                <a:spLocks/>
              </p:cNvSpPr>
              <p:nvPr/>
            </p:nvSpPr>
            <p:spPr bwMode="auto">
              <a:xfrm>
                <a:off x="9828" y="6242"/>
                <a:ext cx="38" cy="65"/>
              </a:xfrm>
              <a:custGeom>
                <a:avLst/>
                <a:gdLst/>
                <a:ahLst/>
                <a:cxnLst>
                  <a:cxn ang="0">
                    <a:pos x="9" y="62"/>
                  </a:cxn>
                  <a:cxn ang="0">
                    <a:pos x="14" y="64"/>
                  </a:cxn>
                  <a:cxn ang="0">
                    <a:pos x="36" y="64"/>
                  </a:cxn>
                  <a:cxn ang="0">
                    <a:pos x="38" y="50"/>
                  </a:cxn>
                  <a:cxn ang="0">
                    <a:pos x="38" y="16"/>
                  </a:cxn>
                  <a:cxn ang="0">
                    <a:pos x="36" y="0"/>
                  </a:cxn>
                  <a:cxn ang="0">
                    <a:pos x="4" y="0"/>
                  </a:cxn>
                  <a:cxn ang="0">
                    <a:pos x="2" y="16"/>
                  </a:cxn>
                  <a:cxn ang="0">
                    <a:pos x="2" y="31"/>
                  </a:cxn>
                  <a:cxn ang="0">
                    <a:pos x="0" y="45"/>
                  </a:cxn>
                  <a:cxn ang="0">
                    <a:pos x="0" y="62"/>
                  </a:cxn>
                  <a:cxn ang="0">
                    <a:pos x="9" y="62"/>
                  </a:cxn>
                </a:cxnLst>
                <a:rect l="0" t="0" r="r" b="b"/>
                <a:pathLst>
                  <a:path w="38" h="65">
                    <a:moveTo>
                      <a:pt x="9" y="62"/>
                    </a:moveTo>
                    <a:lnTo>
                      <a:pt x="14" y="64"/>
                    </a:lnTo>
                    <a:lnTo>
                      <a:pt x="36" y="64"/>
                    </a:lnTo>
                    <a:lnTo>
                      <a:pt x="38" y="50"/>
                    </a:lnTo>
                    <a:lnTo>
                      <a:pt x="38" y="16"/>
                    </a:lnTo>
                    <a:lnTo>
                      <a:pt x="36" y="0"/>
                    </a:lnTo>
                    <a:lnTo>
                      <a:pt x="4" y="0"/>
                    </a:lnTo>
                    <a:lnTo>
                      <a:pt x="2" y="16"/>
                    </a:lnTo>
                    <a:lnTo>
                      <a:pt x="2" y="31"/>
                    </a:lnTo>
                    <a:lnTo>
                      <a:pt x="0" y="45"/>
                    </a:lnTo>
                    <a:lnTo>
                      <a:pt x="0" y="62"/>
                    </a:lnTo>
                    <a:lnTo>
                      <a:pt x="9" y="6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0" name="Freeform 2556"/>
              <p:cNvSpPr>
                <a:spLocks/>
              </p:cNvSpPr>
              <p:nvPr/>
            </p:nvSpPr>
            <p:spPr bwMode="auto">
              <a:xfrm>
                <a:off x="9830" y="6242"/>
                <a:ext cx="34" cy="60"/>
              </a:xfrm>
              <a:custGeom>
                <a:avLst/>
                <a:gdLst/>
                <a:ahLst/>
                <a:cxnLst>
                  <a:cxn ang="0">
                    <a:pos x="4" y="0"/>
                  </a:cxn>
                  <a:cxn ang="0">
                    <a:pos x="4" y="0"/>
                  </a:cxn>
                  <a:cxn ang="0">
                    <a:pos x="0" y="14"/>
                  </a:cxn>
                  <a:cxn ang="0">
                    <a:pos x="0" y="57"/>
                  </a:cxn>
                  <a:cxn ang="0">
                    <a:pos x="16" y="57"/>
                  </a:cxn>
                  <a:cxn ang="0">
                    <a:pos x="19" y="60"/>
                  </a:cxn>
                  <a:cxn ang="0">
                    <a:pos x="33" y="60"/>
                  </a:cxn>
                  <a:cxn ang="0">
                    <a:pos x="33" y="0"/>
                  </a:cxn>
                  <a:cxn ang="0">
                    <a:pos x="4" y="0"/>
                  </a:cxn>
                </a:cxnLst>
                <a:rect l="0" t="0" r="r" b="b"/>
                <a:pathLst>
                  <a:path w="34" h="60">
                    <a:moveTo>
                      <a:pt x="4" y="0"/>
                    </a:moveTo>
                    <a:lnTo>
                      <a:pt x="4" y="0"/>
                    </a:lnTo>
                    <a:lnTo>
                      <a:pt x="0" y="14"/>
                    </a:lnTo>
                    <a:lnTo>
                      <a:pt x="0" y="57"/>
                    </a:lnTo>
                    <a:lnTo>
                      <a:pt x="16" y="57"/>
                    </a:lnTo>
                    <a:lnTo>
                      <a:pt x="19"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1" name="Freeform 2557"/>
              <p:cNvSpPr>
                <a:spLocks/>
              </p:cNvSpPr>
              <p:nvPr/>
            </p:nvSpPr>
            <p:spPr bwMode="auto">
              <a:xfrm>
                <a:off x="9830" y="6242"/>
                <a:ext cx="34" cy="55"/>
              </a:xfrm>
              <a:custGeom>
                <a:avLst/>
                <a:gdLst/>
                <a:ahLst/>
                <a:cxnLst>
                  <a:cxn ang="0">
                    <a:pos x="12" y="52"/>
                  </a:cxn>
                  <a:cxn ang="0">
                    <a:pos x="14" y="55"/>
                  </a:cxn>
                  <a:cxn ang="0">
                    <a:pos x="31" y="55"/>
                  </a:cxn>
                  <a:cxn ang="0">
                    <a:pos x="33" y="40"/>
                  </a:cxn>
                  <a:cxn ang="0">
                    <a:pos x="33" y="14"/>
                  </a:cxn>
                  <a:cxn ang="0">
                    <a:pos x="31" y="0"/>
                  </a:cxn>
                  <a:cxn ang="0">
                    <a:pos x="4" y="0"/>
                  </a:cxn>
                  <a:cxn ang="0">
                    <a:pos x="2" y="14"/>
                  </a:cxn>
                  <a:cxn ang="0">
                    <a:pos x="0" y="26"/>
                  </a:cxn>
                  <a:cxn ang="0">
                    <a:pos x="0" y="52"/>
                  </a:cxn>
                  <a:cxn ang="0">
                    <a:pos x="12" y="52"/>
                  </a:cxn>
                </a:cxnLst>
                <a:rect l="0" t="0" r="r" b="b"/>
                <a:pathLst>
                  <a:path w="34" h="55">
                    <a:moveTo>
                      <a:pt x="12" y="52"/>
                    </a:moveTo>
                    <a:lnTo>
                      <a:pt x="14" y="55"/>
                    </a:lnTo>
                    <a:lnTo>
                      <a:pt x="31" y="55"/>
                    </a:lnTo>
                    <a:lnTo>
                      <a:pt x="33" y="40"/>
                    </a:lnTo>
                    <a:lnTo>
                      <a:pt x="33" y="14"/>
                    </a:lnTo>
                    <a:lnTo>
                      <a:pt x="31" y="0"/>
                    </a:lnTo>
                    <a:lnTo>
                      <a:pt x="4" y="0"/>
                    </a:lnTo>
                    <a:lnTo>
                      <a:pt x="2" y="14"/>
                    </a:lnTo>
                    <a:lnTo>
                      <a:pt x="0" y="26"/>
                    </a:lnTo>
                    <a:lnTo>
                      <a:pt x="0" y="52"/>
                    </a:lnTo>
                    <a:lnTo>
                      <a:pt x="12" y="5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2" name="Freeform 2558"/>
              <p:cNvSpPr>
                <a:spLocks/>
              </p:cNvSpPr>
              <p:nvPr/>
            </p:nvSpPr>
            <p:spPr bwMode="auto">
              <a:xfrm>
                <a:off x="9830" y="6242"/>
                <a:ext cx="31" cy="48"/>
              </a:xfrm>
              <a:custGeom>
                <a:avLst/>
                <a:gdLst/>
                <a:ahLst/>
                <a:cxnLst>
                  <a:cxn ang="0">
                    <a:pos x="4" y="0"/>
                  </a:cxn>
                  <a:cxn ang="0">
                    <a:pos x="4" y="0"/>
                  </a:cxn>
                  <a:cxn ang="0">
                    <a:pos x="0" y="23"/>
                  </a:cxn>
                  <a:cxn ang="0">
                    <a:pos x="0" y="47"/>
                  </a:cxn>
                  <a:cxn ang="0">
                    <a:pos x="31" y="47"/>
                  </a:cxn>
                  <a:cxn ang="0">
                    <a:pos x="31" y="0"/>
                  </a:cxn>
                  <a:cxn ang="0">
                    <a:pos x="4" y="0"/>
                  </a:cxn>
                </a:cxnLst>
                <a:rect l="0" t="0" r="r" b="b"/>
                <a:pathLst>
                  <a:path w="31" h="48">
                    <a:moveTo>
                      <a:pt x="4" y="0"/>
                    </a:moveTo>
                    <a:lnTo>
                      <a:pt x="4" y="0"/>
                    </a:lnTo>
                    <a:lnTo>
                      <a:pt x="0" y="23"/>
                    </a:lnTo>
                    <a:lnTo>
                      <a:pt x="0" y="47"/>
                    </a:lnTo>
                    <a:lnTo>
                      <a:pt x="31" y="47"/>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3" name="Freeform 2559"/>
              <p:cNvSpPr>
                <a:spLocks/>
              </p:cNvSpPr>
              <p:nvPr/>
            </p:nvSpPr>
            <p:spPr bwMode="auto">
              <a:xfrm>
                <a:off x="9830" y="6242"/>
                <a:ext cx="31" cy="43"/>
              </a:xfrm>
              <a:custGeom>
                <a:avLst/>
                <a:gdLst/>
                <a:ahLst/>
                <a:cxnLst>
                  <a:cxn ang="0">
                    <a:pos x="31" y="43"/>
                  </a:cxn>
                  <a:cxn ang="0">
                    <a:pos x="31" y="0"/>
                  </a:cxn>
                  <a:cxn ang="0">
                    <a:pos x="4" y="0"/>
                  </a:cxn>
                  <a:cxn ang="0">
                    <a:pos x="2" y="12"/>
                  </a:cxn>
                  <a:cxn ang="0">
                    <a:pos x="0" y="21"/>
                  </a:cxn>
                  <a:cxn ang="0">
                    <a:pos x="0" y="43"/>
                  </a:cxn>
                  <a:cxn ang="0">
                    <a:pos x="31" y="43"/>
                  </a:cxn>
                </a:cxnLst>
                <a:rect l="0" t="0" r="r" b="b"/>
                <a:pathLst>
                  <a:path w="31" h="43">
                    <a:moveTo>
                      <a:pt x="31" y="43"/>
                    </a:moveTo>
                    <a:lnTo>
                      <a:pt x="31" y="0"/>
                    </a:lnTo>
                    <a:lnTo>
                      <a:pt x="4" y="0"/>
                    </a:lnTo>
                    <a:lnTo>
                      <a:pt x="2" y="12"/>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4" name="Freeform 2560"/>
              <p:cNvSpPr>
                <a:spLocks/>
              </p:cNvSpPr>
              <p:nvPr/>
            </p:nvSpPr>
            <p:spPr bwMode="auto">
              <a:xfrm>
                <a:off x="9832" y="6242"/>
                <a:ext cx="27" cy="38"/>
              </a:xfrm>
              <a:custGeom>
                <a:avLst/>
                <a:gdLst/>
                <a:ahLst/>
                <a:cxnLst>
                  <a:cxn ang="0">
                    <a:pos x="2" y="0"/>
                  </a:cxn>
                  <a:cxn ang="0">
                    <a:pos x="2" y="0"/>
                  </a:cxn>
                  <a:cxn ang="0">
                    <a:pos x="0" y="9"/>
                  </a:cxn>
                  <a:cxn ang="0">
                    <a:pos x="0" y="38"/>
                  </a:cxn>
                  <a:cxn ang="0">
                    <a:pos x="26" y="38"/>
                  </a:cxn>
                  <a:cxn ang="0">
                    <a:pos x="26" y="0"/>
                  </a:cxn>
                  <a:cxn ang="0">
                    <a:pos x="2" y="0"/>
                  </a:cxn>
                </a:cxnLst>
                <a:rect l="0" t="0" r="r" b="b"/>
                <a:pathLst>
                  <a:path w="27" h="38">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5" name="Freeform 2561"/>
              <p:cNvSpPr>
                <a:spLocks/>
              </p:cNvSpPr>
              <p:nvPr/>
            </p:nvSpPr>
            <p:spPr bwMode="auto">
              <a:xfrm>
                <a:off x="9832" y="6242"/>
                <a:ext cx="27" cy="34"/>
              </a:xfrm>
              <a:custGeom>
                <a:avLst/>
                <a:gdLst/>
                <a:ahLst/>
                <a:cxnLst>
                  <a:cxn ang="0">
                    <a:pos x="2" y="0"/>
                  </a:cxn>
                  <a:cxn ang="0">
                    <a:pos x="2" y="0"/>
                  </a:cxn>
                  <a:cxn ang="0">
                    <a:pos x="0" y="7"/>
                  </a:cxn>
                  <a:cxn ang="0">
                    <a:pos x="0" y="33"/>
                  </a:cxn>
                  <a:cxn ang="0">
                    <a:pos x="26" y="33"/>
                  </a:cxn>
                  <a:cxn ang="0">
                    <a:pos x="26" y="0"/>
                  </a:cxn>
                  <a:cxn ang="0">
                    <a:pos x="2" y="0"/>
                  </a:cxn>
                </a:cxnLst>
                <a:rect l="0" t="0" r="r" b="b"/>
                <a:pathLst>
                  <a:path w="27" h="34">
                    <a:moveTo>
                      <a:pt x="2" y="0"/>
                    </a:moveTo>
                    <a:lnTo>
                      <a:pt x="2" y="0"/>
                    </a:lnTo>
                    <a:lnTo>
                      <a:pt x="0" y="7"/>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6" name="Freeform 2562"/>
              <p:cNvSpPr>
                <a:spLocks/>
              </p:cNvSpPr>
              <p:nvPr/>
            </p:nvSpPr>
            <p:spPr bwMode="auto">
              <a:xfrm>
                <a:off x="9832" y="6242"/>
                <a:ext cx="24" cy="29"/>
              </a:xfrm>
              <a:custGeom>
                <a:avLst/>
                <a:gdLst/>
                <a:ahLst/>
                <a:cxnLst>
                  <a:cxn ang="0">
                    <a:pos x="2" y="0"/>
                  </a:cxn>
                  <a:cxn ang="0">
                    <a:pos x="2" y="0"/>
                  </a:cxn>
                  <a:cxn ang="0">
                    <a:pos x="0" y="7"/>
                  </a:cxn>
                  <a:cxn ang="0">
                    <a:pos x="0" y="28"/>
                  </a:cxn>
                  <a:cxn ang="0">
                    <a:pos x="21" y="28"/>
                  </a:cxn>
                  <a:cxn ang="0">
                    <a:pos x="23" y="26"/>
                  </a:cxn>
                  <a:cxn ang="0">
                    <a:pos x="23" y="0"/>
                  </a:cxn>
                  <a:cxn ang="0">
                    <a:pos x="2" y="0"/>
                  </a:cxn>
                </a:cxnLst>
                <a:rect l="0" t="0" r="r" b="b"/>
                <a:pathLst>
                  <a:path w="24" h="29">
                    <a:moveTo>
                      <a:pt x="2" y="0"/>
                    </a:moveTo>
                    <a:lnTo>
                      <a:pt x="2" y="0"/>
                    </a:lnTo>
                    <a:lnTo>
                      <a:pt x="0" y="7"/>
                    </a:lnTo>
                    <a:lnTo>
                      <a:pt x="0" y="28"/>
                    </a:lnTo>
                    <a:lnTo>
                      <a:pt x="21" y="28"/>
                    </a:lnTo>
                    <a:lnTo>
                      <a:pt x="23" y="26"/>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7" name="Freeform 2563"/>
              <p:cNvSpPr>
                <a:spLocks/>
              </p:cNvSpPr>
              <p:nvPr/>
            </p:nvSpPr>
            <p:spPr bwMode="auto">
              <a:xfrm>
                <a:off x="9832" y="6232"/>
                <a:ext cx="36" cy="8"/>
              </a:xfrm>
              <a:custGeom>
                <a:avLst/>
                <a:gdLst/>
                <a:ahLst/>
                <a:cxnLst>
                  <a:cxn ang="0">
                    <a:pos x="2" y="0"/>
                  </a:cxn>
                  <a:cxn ang="0">
                    <a:pos x="0" y="7"/>
                  </a:cxn>
                  <a:cxn ang="0">
                    <a:pos x="36" y="7"/>
                  </a:cxn>
                  <a:cxn ang="0">
                    <a:pos x="36" y="0"/>
                  </a:cxn>
                  <a:cxn ang="0">
                    <a:pos x="2" y="0"/>
                  </a:cxn>
                </a:cxnLst>
                <a:rect l="0" t="0" r="r" b="b"/>
                <a:pathLst>
                  <a:path w="36" h="8">
                    <a:moveTo>
                      <a:pt x="2" y="0"/>
                    </a:moveTo>
                    <a:lnTo>
                      <a:pt x="0" y="7"/>
                    </a:lnTo>
                    <a:lnTo>
                      <a:pt x="36" y="7"/>
                    </a:lnTo>
                    <a:lnTo>
                      <a:pt x="36" y="0"/>
                    </a:lnTo>
                    <a:lnTo>
                      <a:pt x="2"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8" name="Freeform 2564"/>
              <p:cNvSpPr>
                <a:spLocks/>
              </p:cNvSpPr>
              <p:nvPr/>
            </p:nvSpPr>
            <p:spPr bwMode="auto">
              <a:xfrm>
                <a:off x="9828" y="6326"/>
                <a:ext cx="40" cy="14"/>
              </a:xfrm>
              <a:custGeom>
                <a:avLst/>
                <a:gdLst/>
                <a:ahLst/>
                <a:cxnLst>
                  <a:cxn ang="0">
                    <a:pos x="0" y="0"/>
                  </a:cxn>
                  <a:cxn ang="0">
                    <a:pos x="0" y="7"/>
                  </a:cxn>
                  <a:cxn ang="0">
                    <a:pos x="40" y="14"/>
                  </a:cxn>
                  <a:cxn ang="0">
                    <a:pos x="40" y="4"/>
                  </a:cxn>
                  <a:cxn ang="0">
                    <a:pos x="0" y="0"/>
                  </a:cxn>
                </a:cxnLst>
                <a:rect l="0" t="0" r="r" b="b"/>
                <a:pathLst>
                  <a:path w="40"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9" name="Freeform 2565"/>
              <p:cNvSpPr>
                <a:spLocks/>
              </p:cNvSpPr>
              <p:nvPr/>
            </p:nvSpPr>
            <p:spPr bwMode="auto">
              <a:xfrm>
                <a:off x="9840" y="6331"/>
                <a:ext cx="16" cy="2"/>
              </a:xfrm>
              <a:custGeom>
                <a:avLst/>
                <a:gdLst/>
                <a:ahLst/>
                <a:cxnLst>
                  <a:cxn ang="0">
                    <a:pos x="7" y="0"/>
                  </a:cxn>
                  <a:cxn ang="0">
                    <a:pos x="0" y="0"/>
                  </a:cxn>
                  <a:cxn ang="0">
                    <a:pos x="0" y="2"/>
                  </a:cxn>
                  <a:cxn ang="0">
                    <a:pos x="16" y="2"/>
                  </a:cxn>
                  <a:cxn ang="0">
                    <a:pos x="16" y="0"/>
                  </a:cxn>
                  <a:cxn ang="0">
                    <a:pos x="7" y="0"/>
                  </a:cxn>
                </a:cxnLst>
                <a:rect l="0" t="0" r="r" b="b"/>
                <a:pathLst>
                  <a:path w="16" h="2">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0" name="Freeform 2566"/>
              <p:cNvSpPr>
                <a:spLocks/>
              </p:cNvSpPr>
              <p:nvPr/>
            </p:nvSpPr>
            <p:spPr bwMode="auto">
              <a:xfrm>
                <a:off x="9840" y="6331"/>
                <a:ext cx="12" cy="2"/>
              </a:xfrm>
              <a:custGeom>
                <a:avLst/>
                <a:gdLst/>
                <a:ahLst/>
                <a:cxnLst>
                  <a:cxn ang="0">
                    <a:pos x="4" y="0"/>
                  </a:cxn>
                  <a:cxn ang="0">
                    <a:pos x="0" y="0"/>
                  </a:cxn>
                  <a:cxn ang="0">
                    <a:pos x="2" y="2"/>
                  </a:cxn>
                  <a:cxn ang="0">
                    <a:pos x="12" y="2"/>
                  </a:cxn>
                  <a:cxn ang="0">
                    <a:pos x="9" y="0"/>
                  </a:cxn>
                  <a:cxn ang="0">
                    <a:pos x="4" y="0"/>
                  </a:cxn>
                </a:cxnLst>
                <a:rect l="0" t="0" r="r" b="b"/>
                <a:pathLst>
                  <a:path w="12" h="2">
                    <a:moveTo>
                      <a:pt x="4" y="0"/>
                    </a:moveTo>
                    <a:lnTo>
                      <a:pt x="0" y="0"/>
                    </a:lnTo>
                    <a:lnTo>
                      <a:pt x="2"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1" name="Freeform 2567"/>
              <p:cNvSpPr>
                <a:spLocks/>
              </p:cNvSpPr>
              <p:nvPr/>
            </p:nvSpPr>
            <p:spPr bwMode="auto">
              <a:xfrm>
                <a:off x="9840" y="6331"/>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2" name="Freeform 2568"/>
              <p:cNvSpPr>
                <a:spLocks/>
              </p:cNvSpPr>
              <p:nvPr/>
            </p:nvSpPr>
            <p:spPr bwMode="auto">
              <a:xfrm>
                <a:off x="9871" y="6324"/>
                <a:ext cx="26" cy="14"/>
              </a:xfrm>
              <a:custGeom>
                <a:avLst/>
                <a:gdLst/>
                <a:ahLst/>
                <a:cxnLst>
                  <a:cxn ang="0">
                    <a:pos x="0" y="7"/>
                  </a:cxn>
                  <a:cxn ang="0">
                    <a:pos x="0" y="14"/>
                  </a:cxn>
                  <a:cxn ang="0">
                    <a:pos x="19" y="9"/>
                  </a:cxn>
                  <a:cxn ang="0">
                    <a:pos x="26" y="7"/>
                  </a:cxn>
                  <a:cxn ang="0">
                    <a:pos x="26" y="0"/>
                  </a:cxn>
                  <a:cxn ang="0">
                    <a:pos x="0" y="7"/>
                  </a:cxn>
                </a:cxnLst>
                <a:rect l="0" t="0" r="r" b="b"/>
                <a:pathLst>
                  <a:path w="26" h="14">
                    <a:moveTo>
                      <a:pt x="0" y="7"/>
                    </a:moveTo>
                    <a:lnTo>
                      <a:pt x="0" y="14"/>
                    </a:lnTo>
                    <a:lnTo>
                      <a:pt x="19" y="9"/>
                    </a:lnTo>
                    <a:lnTo>
                      <a:pt x="26" y="7"/>
                    </a:lnTo>
                    <a:lnTo>
                      <a:pt x="26" y="0"/>
                    </a:lnTo>
                    <a:lnTo>
                      <a:pt x="0" y="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3" name="Freeform 2569"/>
              <p:cNvSpPr>
                <a:spLocks/>
              </p:cNvSpPr>
              <p:nvPr/>
            </p:nvSpPr>
            <p:spPr bwMode="auto">
              <a:xfrm>
                <a:off x="9871" y="6324"/>
                <a:ext cx="26" cy="14"/>
              </a:xfrm>
              <a:custGeom>
                <a:avLst/>
                <a:gdLst/>
                <a:ahLst/>
                <a:cxnLst>
                  <a:cxn ang="0">
                    <a:pos x="12" y="12"/>
                  </a:cxn>
                  <a:cxn ang="0">
                    <a:pos x="14" y="9"/>
                  </a:cxn>
                  <a:cxn ang="0">
                    <a:pos x="21" y="9"/>
                  </a:cxn>
                  <a:cxn ang="0">
                    <a:pos x="26" y="7"/>
                  </a:cxn>
                  <a:cxn ang="0">
                    <a:pos x="26" y="0"/>
                  </a:cxn>
                  <a:cxn ang="0">
                    <a:pos x="23" y="2"/>
                  </a:cxn>
                  <a:cxn ang="0">
                    <a:pos x="16" y="2"/>
                  </a:cxn>
                  <a:cxn ang="0">
                    <a:pos x="14" y="4"/>
                  </a:cxn>
                  <a:cxn ang="0">
                    <a:pos x="7" y="4"/>
                  </a:cxn>
                  <a:cxn ang="0">
                    <a:pos x="4" y="7"/>
                  </a:cxn>
                  <a:cxn ang="0">
                    <a:pos x="0" y="7"/>
                  </a:cxn>
                  <a:cxn ang="0">
                    <a:pos x="0" y="14"/>
                  </a:cxn>
                  <a:cxn ang="0">
                    <a:pos x="4" y="14"/>
                  </a:cxn>
                  <a:cxn ang="0">
                    <a:pos x="7" y="12"/>
                  </a:cxn>
                  <a:cxn ang="0">
                    <a:pos x="12" y="12"/>
                  </a:cxn>
                </a:cxnLst>
                <a:rect l="0" t="0" r="r" b="b"/>
                <a:pathLst>
                  <a:path w="26" h="14">
                    <a:moveTo>
                      <a:pt x="12" y="12"/>
                    </a:moveTo>
                    <a:lnTo>
                      <a:pt x="14" y="9"/>
                    </a:lnTo>
                    <a:lnTo>
                      <a:pt x="21" y="9"/>
                    </a:lnTo>
                    <a:lnTo>
                      <a:pt x="26" y="7"/>
                    </a:lnTo>
                    <a:lnTo>
                      <a:pt x="26" y="0"/>
                    </a:lnTo>
                    <a:lnTo>
                      <a:pt x="23" y="2"/>
                    </a:lnTo>
                    <a:lnTo>
                      <a:pt x="16" y="2"/>
                    </a:lnTo>
                    <a:lnTo>
                      <a:pt x="14" y="4"/>
                    </a:lnTo>
                    <a:lnTo>
                      <a:pt x="7" y="4"/>
                    </a:lnTo>
                    <a:lnTo>
                      <a:pt x="4" y="7"/>
                    </a:lnTo>
                    <a:lnTo>
                      <a:pt x="0" y="7"/>
                    </a:lnTo>
                    <a:lnTo>
                      <a:pt x="0" y="14"/>
                    </a:lnTo>
                    <a:lnTo>
                      <a:pt x="4" y="14"/>
                    </a:lnTo>
                    <a:lnTo>
                      <a:pt x="7" y="12"/>
                    </a:lnTo>
                    <a:lnTo>
                      <a:pt x="12"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4" name="Freeform 2570"/>
              <p:cNvSpPr>
                <a:spLocks/>
              </p:cNvSpPr>
              <p:nvPr/>
            </p:nvSpPr>
            <p:spPr bwMode="auto">
              <a:xfrm>
                <a:off x="9873" y="6324"/>
                <a:ext cx="24" cy="14"/>
              </a:xfrm>
              <a:custGeom>
                <a:avLst/>
                <a:gdLst/>
                <a:ahLst/>
                <a:cxnLst>
                  <a:cxn ang="0">
                    <a:pos x="0" y="7"/>
                  </a:cxn>
                  <a:cxn ang="0">
                    <a:pos x="0" y="14"/>
                  </a:cxn>
                  <a:cxn ang="0">
                    <a:pos x="4" y="12"/>
                  </a:cxn>
                  <a:cxn ang="0">
                    <a:pos x="9" y="12"/>
                  </a:cxn>
                  <a:cxn ang="0">
                    <a:pos x="11" y="9"/>
                  </a:cxn>
                  <a:cxn ang="0">
                    <a:pos x="19" y="9"/>
                  </a:cxn>
                  <a:cxn ang="0">
                    <a:pos x="23" y="7"/>
                  </a:cxn>
                  <a:cxn ang="0">
                    <a:pos x="23" y="0"/>
                  </a:cxn>
                  <a:cxn ang="0">
                    <a:pos x="21" y="2"/>
                  </a:cxn>
                  <a:cxn ang="0">
                    <a:pos x="16" y="2"/>
                  </a:cxn>
                  <a:cxn ang="0">
                    <a:pos x="11" y="4"/>
                  </a:cxn>
                  <a:cxn ang="0">
                    <a:pos x="2" y="4"/>
                  </a:cxn>
                  <a:cxn ang="0">
                    <a:pos x="0" y="7"/>
                  </a:cxn>
                </a:cxnLst>
                <a:rect l="0" t="0" r="r" b="b"/>
                <a:pathLst>
                  <a:path w="24" h="14">
                    <a:moveTo>
                      <a:pt x="0" y="7"/>
                    </a:moveTo>
                    <a:lnTo>
                      <a:pt x="0" y="14"/>
                    </a:lnTo>
                    <a:lnTo>
                      <a:pt x="4" y="12"/>
                    </a:lnTo>
                    <a:lnTo>
                      <a:pt x="9" y="12"/>
                    </a:lnTo>
                    <a:lnTo>
                      <a:pt x="11" y="9"/>
                    </a:lnTo>
                    <a:lnTo>
                      <a:pt x="19" y="9"/>
                    </a:lnTo>
                    <a:lnTo>
                      <a:pt x="23" y="7"/>
                    </a:lnTo>
                    <a:lnTo>
                      <a:pt x="23" y="0"/>
                    </a:lnTo>
                    <a:lnTo>
                      <a:pt x="21" y="2"/>
                    </a:lnTo>
                    <a:lnTo>
                      <a:pt x="16" y="2"/>
                    </a:lnTo>
                    <a:lnTo>
                      <a:pt x="11" y="4"/>
                    </a:lnTo>
                    <a:lnTo>
                      <a:pt x="2" y="4"/>
                    </a:lnTo>
                    <a:lnTo>
                      <a:pt x="0"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5" name="Freeform 2571"/>
              <p:cNvSpPr>
                <a:spLocks/>
              </p:cNvSpPr>
              <p:nvPr/>
            </p:nvSpPr>
            <p:spPr bwMode="auto">
              <a:xfrm>
                <a:off x="9873" y="6324"/>
                <a:ext cx="27" cy="14"/>
              </a:xfrm>
              <a:custGeom>
                <a:avLst/>
                <a:gdLst/>
                <a:ahLst/>
                <a:cxnLst>
                  <a:cxn ang="0">
                    <a:pos x="4" y="12"/>
                  </a:cxn>
                  <a:cxn ang="0">
                    <a:pos x="11" y="12"/>
                  </a:cxn>
                  <a:cxn ang="0">
                    <a:pos x="14" y="9"/>
                  </a:cxn>
                  <a:cxn ang="0">
                    <a:pos x="19" y="9"/>
                  </a:cxn>
                  <a:cxn ang="0">
                    <a:pos x="21" y="7"/>
                  </a:cxn>
                  <a:cxn ang="0">
                    <a:pos x="26" y="7"/>
                  </a:cxn>
                  <a:cxn ang="0">
                    <a:pos x="26" y="0"/>
                  </a:cxn>
                  <a:cxn ang="0">
                    <a:pos x="21" y="2"/>
                  </a:cxn>
                  <a:cxn ang="0">
                    <a:pos x="16" y="2"/>
                  </a:cxn>
                  <a:cxn ang="0">
                    <a:pos x="14" y="4"/>
                  </a:cxn>
                  <a:cxn ang="0">
                    <a:pos x="4" y="4"/>
                  </a:cxn>
                  <a:cxn ang="0">
                    <a:pos x="0" y="7"/>
                  </a:cxn>
                  <a:cxn ang="0">
                    <a:pos x="0" y="14"/>
                  </a:cxn>
                  <a:cxn ang="0">
                    <a:pos x="4" y="12"/>
                  </a:cxn>
                </a:cxnLst>
                <a:rect l="0" t="0" r="r" b="b"/>
                <a:pathLst>
                  <a:path w="27" h="14">
                    <a:moveTo>
                      <a:pt x="4" y="12"/>
                    </a:moveTo>
                    <a:lnTo>
                      <a:pt x="11" y="12"/>
                    </a:lnTo>
                    <a:lnTo>
                      <a:pt x="14" y="9"/>
                    </a:lnTo>
                    <a:lnTo>
                      <a:pt x="19" y="9"/>
                    </a:lnTo>
                    <a:lnTo>
                      <a:pt x="21" y="7"/>
                    </a:lnTo>
                    <a:lnTo>
                      <a:pt x="26" y="7"/>
                    </a:lnTo>
                    <a:lnTo>
                      <a:pt x="26" y="0"/>
                    </a:lnTo>
                    <a:lnTo>
                      <a:pt x="21" y="2"/>
                    </a:lnTo>
                    <a:lnTo>
                      <a:pt x="16" y="2"/>
                    </a:lnTo>
                    <a:lnTo>
                      <a:pt x="14" y="4"/>
                    </a:lnTo>
                    <a:lnTo>
                      <a:pt x="4" y="4"/>
                    </a:lnTo>
                    <a:lnTo>
                      <a:pt x="0" y="7"/>
                    </a:lnTo>
                    <a:lnTo>
                      <a:pt x="0" y="14"/>
                    </a:lnTo>
                    <a:lnTo>
                      <a:pt x="4" y="1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6" name="Freeform 2572"/>
              <p:cNvSpPr>
                <a:spLocks/>
              </p:cNvSpPr>
              <p:nvPr/>
            </p:nvSpPr>
            <p:spPr bwMode="auto">
              <a:xfrm>
                <a:off x="9876" y="6324"/>
                <a:ext cx="24" cy="14"/>
              </a:xfrm>
              <a:custGeom>
                <a:avLst/>
                <a:gdLst/>
                <a:ahLst/>
                <a:cxnLst>
                  <a:cxn ang="0">
                    <a:pos x="2" y="12"/>
                  </a:cxn>
                  <a:cxn ang="0">
                    <a:pos x="9" y="12"/>
                  </a:cxn>
                  <a:cxn ang="0">
                    <a:pos x="11" y="9"/>
                  </a:cxn>
                  <a:cxn ang="0">
                    <a:pos x="16" y="9"/>
                  </a:cxn>
                  <a:cxn ang="0">
                    <a:pos x="19" y="7"/>
                  </a:cxn>
                  <a:cxn ang="0">
                    <a:pos x="23" y="7"/>
                  </a:cxn>
                  <a:cxn ang="0">
                    <a:pos x="23" y="0"/>
                  </a:cxn>
                  <a:cxn ang="0">
                    <a:pos x="19" y="2"/>
                  </a:cxn>
                  <a:cxn ang="0">
                    <a:pos x="14" y="2"/>
                  </a:cxn>
                  <a:cxn ang="0">
                    <a:pos x="11" y="4"/>
                  </a:cxn>
                  <a:cxn ang="0">
                    <a:pos x="2" y="4"/>
                  </a:cxn>
                  <a:cxn ang="0">
                    <a:pos x="0" y="7"/>
                  </a:cxn>
                  <a:cxn ang="0">
                    <a:pos x="0" y="14"/>
                  </a:cxn>
                  <a:cxn ang="0">
                    <a:pos x="2" y="12"/>
                  </a:cxn>
                </a:cxnLst>
                <a:rect l="0" t="0" r="r" b="b"/>
                <a:pathLst>
                  <a:path w="24" h="14">
                    <a:moveTo>
                      <a:pt x="2" y="12"/>
                    </a:moveTo>
                    <a:lnTo>
                      <a:pt x="9" y="12"/>
                    </a:lnTo>
                    <a:lnTo>
                      <a:pt x="11" y="9"/>
                    </a:lnTo>
                    <a:lnTo>
                      <a:pt x="16" y="9"/>
                    </a:lnTo>
                    <a:lnTo>
                      <a:pt x="19" y="7"/>
                    </a:lnTo>
                    <a:lnTo>
                      <a:pt x="23" y="7"/>
                    </a:lnTo>
                    <a:lnTo>
                      <a:pt x="23" y="0"/>
                    </a:lnTo>
                    <a:lnTo>
                      <a:pt x="19" y="2"/>
                    </a:lnTo>
                    <a:lnTo>
                      <a:pt x="14" y="2"/>
                    </a:lnTo>
                    <a:lnTo>
                      <a:pt x="11" y="4"/>
                    </a:lnTo>
                    <a:lnTo>
                      <a:pt x="2" y="4"/>
                    </a:lnTo>
                    <a:lnTo>
                      <a:pt x="0" y="7"/>
                    </a:lnTo>
                    <a:lnTo>
                      <a:pt x="0" y="14"/>
                    </a:lnTo>
                    <a:lnTo>
                      <a:pt x="2" y="1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7" name="Freeform 2573"/>
              <p:cNvSpPr>
                <a:spLocks/>
              </p:cNvSpPr>
              <p:nvPr/>
            </p:nvSpPr>
            <p:spPr bwMode="auto">
              <a:xfrm>
                <a:off x="9878" y="6326"/>
                <a:ext cx="22" cy="10"/>
              </a:xfrm>
              <a:custGeom>
                <a:avLst/>
                <a:gdLst/>
                <a:ahLst/>
                <a:cxnLst>
                  <a:cxn ang="0">
                    <a:pos x="7" y="9"/>
                  </a:cxn>
                  <a:cxn ang="0">
                    <a:pos x="7" y="7"/>
                  </a:cxn>
                  <a:cxn ang="0">
                    <a:pos x="14" y="7"/>
                  </a:cxn>
                  <a:cxn ang="0">
                    <a:pos x="16" y="4"/>
                  </a:cxn>
                  <a:cxn ang="0">
                    <a:pos x="21" y="4"/>
                  </a:cxn>
                  <a:cxn ang="0">
                    <a:pos x="21" y="0"/>
                  </a:cxn>
                  <a:cxn ang="0">
                    <a:pos x="9" y="0"/>
                  </a:cxn>
                  <a:cxn ang="0">
                    <a:pos x="7" y="2"/>
                  </a:cxn>
                  <a:cxn ang="0">
                    <a:pos x="0" y="2"/>
                  </a:cxn>
                  <a:cxn ang="0">
                    <a:pos x="0" y="9"/>
                  </a:cxn>
                  <a:cxn ang="0">
                    <a:pos x="7" y="9"/>
                  </a:cxn>
                </a:cxnLst>
                <a:rect l="0" t="0" r="r" b="b"/>
                <a:pathLst>
                  <a:path w="22" h="10">
                    <a:moveTo>
                      <a:pt x="7" y="9"/>
                    </a:moveTo>
                    <a:lnTo>
                      <a:pt x="7" y="7"/>
                    </a:lnTo>
                    <a:lnTo>
                      <a:pt x="14" y="7"/>
                    </a:lnTo>
                    <a:lnTo>
                      <a:pt x="16" y="4"/>
                    </a:lnTo>
                    <a:lnTo>
                      <a:pt x="21" y="4"/>
                    </a:lnTo>
                    <a:lnTo>
                      <a:pt x="21" y="0"/>
                    </a:lnTo>
                    <a:lnTo>
                      <a:pt x="9" y="0"/>
                    </a:lnTo>
                    <a:lnTo>
                      <a:pt x="7" y="2"/>
                    </a:lnTo>
                    <a:lnTo>
                      <a:pt x="0" y="2"/>
                    </a:lnTo>
                    <a:lnTo>
                      <a:pt x="0" y="9"/>
                    </a:lnTo>
                    <a:lnTo>
                      <a:pt x="7" y="9"/>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8" name="Freeform 2574"/>
              <p:cNvSpPr>
                <a:spLocks/>
              </p:cNvSpPr>
              <p:nvPr/>
            </p:nvSpPr>
            <p:spPr bwMode="auto">
              <a:xfrm>
                <a:off x="9878" y="6326"/>
                <a:ext cx="22" cy="10"/>
              </a:xfrm>
              <a:custGeom>
                <a:avLst/>
                <a:gdLst/>
                <a:ahLst/>
                <a:cxnLst>
                  <a:cxn ang="0">
                    <a:pos x="2" y="9"/>
                  </a:cxn>
                  <a:cxn ang="0">
                    <a:pos x="7" y="9"/>
                  </a:cxn>
                  <a:cxn ang="0">
                    <a:pos x="9" y="7"/>
                  </a:cxn>
                  <a:cxn ang="0">
                    <a:pos x="14" y="7"/>
                  </a:cxn>
                  <a:cxn ang="0">
                    <a:pos x="16" y="4"/>
                  </a:cxn>
                  <a:cxn ang="0">
                    <a:pos x="21" y="4"/>
                  </a:cxn>
                  <a:cxn ang="0">
                    <a:pos x="21" y="0"/>
                  </a:cxn>
                  <a:cxn ang="0">
                    <a:pos x="9" y="0"/>
                  </a:cxn>
                  <a:cxn ang="0">
                    <a:pos x="7" y="2"/>
                  </a:cxn>
                  <a:cxn ang="0">
                    <a:pos x="0" y="2"/>
                  </a:cxn>
                  <a:cxn ang="0">
                    <a:pos x="0" y="7"/>
                  </a:cxn>
                  <a:cxn ang="0">
                    <a:pos x="2" y="9"/>
                  </a:cxn>
                </a:cxnLst>
                <a:rect l="0" t="0" r="r" b="b"/>
                <a:pathLst>
                  <a:path w="22" h="10">
                    <a:moveTo>
                      <a:pt x="2" y="9"/>
                    </a:moveTo>
                    <a:lnTo>
                      <a:pt x="7" y="9"/>
                    </a:lnTo>
                    <a:lnTo>
                      <a:pt x="9" y="7"/>
                    </a:lnTo>
                    <a:lnTo>
                      <a:pt x="14" y="7"/>
                    </a:lnTo>
                    <a:lnTo>
                      <a:pt x="16" y="4"/>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9" name="Freeform 2575"/>
              <p:cNvSpPr>
                <a:spLocks/>
              </p:cNvSpPr>
              <p:nvPr/>
            </p:nvSpPr>
            <p:spPr bwMode="auto">
              <a:xfrm>
                <a:off x="9880" y="6326"/>
                <a:ext cx="20" cy="10"/>
              </a:xfrm>
              <a:custGeom>
                <a:avLst/>
                <a:gdLst/>
                <a:ahLst/>
                <a:cxnLst>
                  <a:cxn ang="0">
                    <a:pos x="19" y="0"/>
                  </a:cxn>
                  <a:cxn ang="0">
                    <a:pos x="9" y="0"/>
                  </a:cxn>
                  <a:cxn ang="0">
                    <a:pos x="7" y="2"/>
                  </a:cxn>
                  <a:cxn ang="0">
                    <a:pos x="0" y="2"/>
                  </a:cxn>
                  <a:cxn ang="0">
                    <a:pos x="0" y="9"/>
                  </a:cxn>
                  <a:cxn ang="0">
                    <a:pos x="4" y="9"/>
                  </a:cxn>
                  <a:cxn ang="0">
                    <a:pos x="4" y="7"/>
                  </a:cxn>
                  <a:cxn ang="0">
                    <a:pos x="11" y="7"/>
                  </a:cxn>
                  <a:cxn ang="0">
                    <a:pos x="14" y="4"/>
                  </a:cxn>
                  <a:cxn ang="0">
                    <a:pos x="19" y="4"/>
                  </a:cxn>
                  <a:cxn ang="0">
                    <a:pos x="19" y="0"/>
                  </a:cxn>
                </a:cxnLst>
                <a:rect l="0" t="0" r="r" b="b"/>
                <a:pathLst>
                  <a:path w="20" h="10">
                    <a:moveTo>
                      <a:pt x="19" y="0"/>
                    </a:moveTo>
                    <a:lnTo>
                      <a:pt x="9" y="0"/>
                    </a:lnTo>
                    <a:lnTo>
                      <a:pt x="7" y="2"/>
                    </a:lnTo>
                    <a:lnTo>
                      <a:pt x="0" y="2"/>
                    </a:lnTo>
                    <a:lnTo>
                      <a:pt x="0" y="9"/>
                    </a:lnTo>
                    <a:lnTo>
                      <a:pt x="4" y="9"/>
                    </a:lnTo>
                    <a:lnTo>
                      <a:pt x="4" y="7"/>
                    </a:lnTo>
                    <a:lnTo>
                      <a:pt x="11" y="7"/>
                    </a:lnTo>
                    <a:lnTo>
                      <a:pt x="14" y="4"/>
                    </a:lnTo>
                    <a:lnTo>
                      <a:pt x="19" y="4"/>
                    </a:lnTo>
                    <a:lnTo>
                      <a:pt x="19"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0" name="Freeform 2576"/>
              <p:cNvSpPr>
                <a:spLocks/>
              </p:cNvSpPr>
              <p:nvPr/>
            </p:nvSpPr>
            <p:spPr bwMode="auto">
              <a:xfrm>
                <a:off x="9883" y="6326"/>
                <a:ext cx="17" cy="10"/>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10">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1" name="Freeform 2577"/>
              <p:cNvSpPr>
                <a:spLocks/>
              </p:cNvSpPr>
              <p:nvPr/>
            </p:nvSpPr>
            <p:spPr bwMode="auto">
              <a:xfrm>
                <a:off x="9883" y="6326"/>
                <a:ext cx="17" cy="10"/>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7" h="10">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2" name="Freeform 2578"/>
              <p:cNvSpPr>
                <a:spLocks/>
              </p:cNvSpPr>
              <p:nvPr/>
            </p:nvSpPr>
            <p:spPr bwMode="auto">
              <a:xfrm>
                <a:off x="9885" y="6326"/>
                <a:ext cx="15"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5"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3" name="Freeform 2579"/>
              <p:cNvSpPr>
                <a:spLocks/>
              </p:cNvSpPr>
              <p:nvPr/>
            </p:nvSpPr>
            <p:spPr bwMode="auto">
              <a:xfrm>
                <a:off x="9885" y="6326"/>
                <a:ext cx="15" cy="7"/>
              </a:xfrm>
              <a:custGeom>
                <a:avLst/>
                <a:gdLst/>
                <a:ahLst/>
                <a:cxnLst>
                  <a:cxn ang="0">
                    <a:pos x="0" y="2"/>
                  </a:cxn>
                  <a:cxn ang="0">
                    <a:pos x="0" y="2"/>
                  </a:cxn>
                  <a:cxn ang="0">
                    <a:pos x="2" y="7"/>
                  </a:cxn>
                  <a:cxn ang="0">
                    <a:pos x="7" y="7"/>
                  </a:cxn>
                  <a:cxn ang="0">
                    <a:pos x="14" y="4"/>
                  </a:cxn>
                  <a:cxn ang="0">
                    <a:pos x="14" y="0"/>
                  </a:cxn>
                  <a:cxn ang="0">
                    <a:pos x="0" y="2"/>
                  </a:cxn>
                </a:cxnLst>
                <a:rect l="0" t="0" r="r" b="b"/>
                <a:pathLst>
                  <a:path w="15" h="7">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4" name="Freeform 2580"/>
              <p:cNvSpPr>
                <a:spLocks/>
              </p:cNvSpPr>
              <p:nvPr/>
            </p:nvSpPr>
            <p:spPr bwMode="auto">
              <a:xfrm>
                <a:off x="9871" y="6236"/>
                <a:ext cx="19" cy="0"/>
              </a:xfrm>
              <a:custGeom>
                <a:avLst/>
                <a:gdLst/>
                <a:ahLst/>
                <a:cxnLst>
                  <a:cxn ang="0">
                    <a:pos x="0" y="0"/>
                  </a:cxn>
                  <a:cxn ang="0">
                    <a:pos x="19" y="0"/>
                  </a:cxn>
                </a:cxnLst>
                <a:rect l="0" t="0" r="r" b="b"/>
                <a:pathLst>
                  <a:path w="19">
                    <a:moveTo>
                      <a:pt x="0" y="0"/>
                    </a:moveTo>
                    <a:lnTo>
                      <a:pt x="19" y="0"/>
                    </a:lnTo>
                  </a:path>
                </a:pathLst>
              </a:custGeom>
              <a:noFill/>
              <a:ln w="5842">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5" name="Freeform 2581"/>
              <p:cNvSpPr>
                <a:spLocks/>
              </p:cNvSpPr>
              <p:nvPr/>
            </p:nvSpPr>
            <p:spPr bwMode="auto">
              <a:xfrm>
                <a:off x="9873" y="6236"/>
                <a:ext cx="17" cy="0"/>
              </a:xfrm>
              <a:custGeom>
                <a:avLst/>
                <a:gdLst/>
                <a:ahLst/>
                <a:cxnLst>
                  <a:cxn ang="0">
                    <a:pos x="0" y="0"/>
                  </a:cxn>
                  <a:cxn ang="0">
                    <a:pos x="16" y="0"/>
                  </a:cxn>
                </a:cxnLst>
                <a:rect l="0" t="0" r="r" b="b"/>
                <a:pathLst>
                  <a:path w="17">
                    <a:moveTo>
                      <a:pt x="0" y="0"/>
                    </a:moveTo>
                    <a:lnTo>
                      <a:pt x="16" y="0"/>
                    </a:lnTo>
                  </a:path>
                </a:pathLst>
              </a:custGeom>
              <a:noFill/>
              <a:ln w="5842">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6" name="Freeform 2582"/>
              <p:cNvSpPr>
                <a:spLocks/>
              </p:cNvSpPr>
              <p:nvPr/>
            </p:nvSpPr>
            <p:spPr bwMode="auto">
              <a:xfrm>
                <a:off x="9873" y="6236"/>
                <a:ext cx="17" cy="0"/>
              </a:xfrm>
              <a:custGeom>
                <a:avLst/>
                <a:gdLst/>
                <a:ahLst/>
                <a:cxnLst>
                  <a:cxn ang="0">
                    <a:pos x="0" y="0"/>
                  </a:cxn>
                  <a:cxn ang="0">
                    <a:pos x="16" y="0"/>
                  </a:cxn>
                </a:cxnLst>
                <a:rect l="0" t="0" r="r" b="b"/>
                <a:pathLst>
                  <a:path w="17">
                    <a:moveTo>
                      <a:pt x="0" y="0"/>
                    </a:moveTo>
                    <a:lnTo>
                      <a:pt x="16" y="0"/>
                    </a:lnTo>
                  </a:path>
                </a:pathLst>
              </a:custGeom>
              <a:noFill/>
              <a:ln w="5842">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7" name="Freeform 2583"/>
              <p:cNvSpPr>
                <a:spLocks/>
              </p:cNvSpPr>
              <p:nvPr/>
            </p:nvSpPr>
            <p:spPr bwMode="auto">
              <a:xfrm>
                <a:off x="9873" y="6236"/>
                <a:ext cx="17" cy="0"/>
              </a:xfrm>
              <a:custGeom>
                <a:avLst/>
                <a:gdLst/>
                <a:ahLst/>
                <a:cxnLst>
                  <a:cxn ang="0">
                    <a:pos x="0" y="0"/>
                  </a:cxn>
                  <a:cxn ang="0">
                    <a:pos x="16" y="0"/>
                  </a:cxn>
                </a:cxnLst>
                <a:rect l="0" t="0" r="r" b="b"/>
                <a:pathLst>
                  <a:path w="17">
                    <a:moveTo>
                      <a:pt x="0" y="0"/>
                    </a:moveTo>
                    <a:lnTo>
                      <a:pt x="16" y="0"/>
                    </a:lnTo>
                  </a:path>
                </a:pathLst>
              </a:custGeom>
              <a:noFill/>
              <a:ln w="5842">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8" name="Freeform 2584"/>
              <p:cNvSpPr>
                <a:spLocks/>
              </p:cNvSpPr>
              <p:nvPr/>
            </p:nvSpPr>
            <p:spPr bwMode="auto">
              <a:xfrm>
                <a:off x="9876" y="6236"/>
                <a:ext cx="14" cy="0"/>
              </a:xfrm>
              <a:custGeom>
                <a:avLst/>
                <a:gdLst/>
                <a:ahLst/>
                <a:cxnLst>
                  <a:cxn ang="0">
                    <a:pos x="0" y="0"/>
                  </a:cxn>
                  <a:cxn ang="0">
                    <a:pos x="14" y="0"/>
                  </a:cxn>
                </a:cxnLst>
                <a:rect l="0" t="0" r="r" b="b"/>
                <a:pathLst>
                  <a:path w="14">
                    <a:moveTo>
                      <a:pt x="0" y="0"/>
                    </a:moveTo>
                    <a:lnTo>
                      <a:pt x="14" y="0"/>
                    </a:lnTo>
                  </a:path>
                </a:pathLst>
              </a:custGeom>
              <a:noFill/>
              <a:ln w="5842">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9" name="Freeform 2585"/>
              <p:cNvSpPr>
                <a:spLocks/>
              </p:cNvSpPr>
              <p:nvPr/>
            </p:nvSpPr>
            <p:spPr bwMode="auto">
              <a:xfrm>
                <a:off x="9876" y="6236"/>
                <a:ext cx="14" cy="0"/>
              </a:xfrm>
              <a:custGeom>
                <a:avLst/>
                <a:gdLst/>
                <a:ahLst/>
                <a:cxnLst>
                  <a:cxn ang="0">
                    <a:pos x="0" y="0"/>
                  </a:cxn>
                  <a:cxn ang="0">
                    <a:pos x="14" y="0"/>
                  </a:cxn>
                </a:cxnLst>
                <a:rect l="0" t="0" r="r" b="b"/>
                <a:pathLst>
                  <a:path w="14">
                    <a:moveTo>
                      <a:pt x="0" y="0"/>
                    </a:moveTo>
                    <a:lnTo>
                      <a:pt x="14" y="0"/>
                    </a:lnTo>
                  </a:path>
                </a:pathLst>
              </a:custGeom>
              <a:noFill/>
              <a:ln w="5842">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0" name="Freeform 2586"/>
              <p:cNvSpPr>
                <a:spLocks/>
              </p:cNvSpPr>
              <p:nvPr/>
            </p:nvSpPr>
            <p:spPr bwMode="auto">
              <a:xfrm>
                <a:off x="9878" y="6236"/>
                <a:ext cx="12" cy="0"/>
              </a:xfrm>
              <a:custGeom>
                <a:avLst/>
                <a:gdLst/>
                <a:ahLst/>
                <a:cxnLst>
                  <a:cxn ang="0">
                    <a:pos x="0" y="0"/>
                  </a:cxn>
                  <a:cxn ang="0">
                    <a:pos x="12" y="0"/>
                  </a:cxn>
                </a:cxnLst>
                <a:rect l="0" t="0" r="r" b="b"/>
                <a:pathLst>
                  <a:path w="12">
                    <a:moveTo>
                      <a:pt x="0" y="0"/>
                    </a:moveTo>
                    <a:lnTo>
                      <a:pt x="12" y="0"/>
                    </a:lnTo>
                  </a:path>
                </a:pathLst>
              </a:custGeom>
              <a:noFill/>
              <a:ln w="5842">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1" name="Freeform 2587"/>
              <p:cNvSpPr>
                <a:spLocks/>
              </p:cNvSpPr>
              <p:nvPr/>
            </p:nvSpPr>
            <p:spPr bwMode="auto">
              <a:xfrm>
                <a:off x="9878" y="6236"/>
                <a:ext cx="12" cy="0"/>
              </a:xfrm>
              <a:custGeom>
                <a:avLst/>
                <a:gdLst/>
                <a:ahLst/>
                <a:cxnLst>
                  <a:cxn ang="0">
                    <a:pos x="0" y="0"/>
                  </a:cxn>
                  <a:cxn ang="0">
                    <a:pos x="12" y="0"/>
                  </a:cxn>
                </a:cxnLst>
                <a:rect l="0" t="0" r="r" b="b"/>
                <a:pathLst>
                  <a:path w="12">
                    <a:moveTo>
                      <a:pt x="0" y="0"/>
                    </a:moveTo>
                    <a:lnTo>
                      <a:pt x="12" y="0"/>
                    </a:lnTo>
                  </a:path>
                </a:pathLst>
              </a:custGeom>
              <a:noFill/>
              <a:ln w="5842">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2" name="Freeform 2588"/>
              <p:cNvSpPr>
                <a:spLocks/>
              </p:cNvSpPr>
              <p:nvPr/>
            </p:nvSpPr>
            <p:spPr bwMode="auto">
              <a:xfrm>
                <a:off x="9880" y="6236"/>
                <a:ext cx="10" cy="0"/>
              </a:xfrm>
              <a:custGeom>
                <a:avLst/>
                <a:gdLst/>
                <a:ahLst/>
                <a:cxnLst>
                  <a:cxn ang="0">
                    <a:pos x="0" y="0"/>
                  </a:cxn>
                  <a:cxn ang="0">
                    <a:pos x="9" y="0"/>
                  </a:cxn>
                </a:cxnLst>
                <a:rect l="0" t="0" r="r" b="b"/>
                <a:pathLst>
                  <a:path w="10">
                    <a:moveTo>
                      <a:pt x="0" y="0"/>
                    </a:moveTo>
                    <a:lnTo>
                      <a:pt x="9" y="0"/>
                    </a:lnTo>
                  </a:path>
                </a:pathLst>
              </a:custGeom>
              <a:noFill/>
              <a:ln w="5842">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3" name="Freeform 2589"/>
              <p:cNvSpPr>
                <a:spLocks/>
              </p:cNvSpPr>
              <p:nvPr/>
            </p:nvSpPr>
            <p:spPr bwMode="auto">
              <a:xfrm>
                <a:off x="9880" y="6236"/>
                <a:ext cx="10" cy="0"/>
              </a:xfrm>
              <a:custGeom>
                <a:avLst/>
                <a:gdLst/>
                <a:ahLst/>
                <a:cxnLst>
                  <a:cxn ang="0">
                    <a:pos x="0" y="0"/>
                  </a:cxn>
                  <a:cxn ang="0">
                    <a:pos x="9" y="0"/>
                  </a:cxn>
                </a:cxnLst>
                <a:rect l="0" t="0" r="r" b="b"/>
                <a:pathLst>
                  <a:path w="10">
                    <a:moveTo>
                      <a:pt x="0" y="0"/>
                    </a:moveTo>
                    <a:lnTo>
                      <a:pt x="9" y="0"/>
                    </a:lnTo>
                  </a:path>
                </a:pathLst>
              </a:custGeom>
              <a:noFill/>
              <a:ln w="5842">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4" name="Freeform 2590"/>
              <p:cNvSpPr>
                <a:spLocks/>
              </p:cNvSpPr>
              <p:nvPr/>
            </p:nvSpPr>
            <p:spPr bwMode="auto">
              <a:xfrm>
                <a:off x="9883" y="6236"/>
                <a:ext cx="7" cy="0"/>
              </a:xfrm>
              <a:custGeom>
                <a:avLst/>
                <a:gdLst/>
                <a:ahLst/>
                <a:cxnLst>
                  <a:cxn ang="0">
                    <a:pos x="0" y="0"/>
                  </a:cxn>
                  <a:cxn ang="0">
                    <a:pos x="7" y="0"/>
                  </a:cxn>
                </a:cxnLst>
                <a:rect l="0" t="0" r="r" b="b"/>
                <a:pathLst>
                  <a:path w="7">
                    <a:moveTo>
                      <a:pt x="0" y="0"/>
                    </a:moveTo>
                    <a:lnTo>
                      <a:pt x="7" y="0"/>
                    </a:lnTo>
                  </a:path>
                </a:pathLst>
              </a:custGeom>
              <a:noFill/>
              <a:ln w="5842">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5" name="Freeform 2591"/>
              <p:cNvSpPr>
                <a:spLocks/>
              </p:cNvSpPr>
              <p:nvPr/>
            </p:nvSpPr>
            <p:spPr bwMode="auto">
              <a:xfrm>
                <a:off x="9883" y="6236"/>
                <a:ext cx="7" cy="0"/>
              </a:xfrm>
              <a:custGeom>
                <a:avLst/>
                <a:gdLst/>
                <a:ahLst/>
                <a:cxnLst>
                  <a:cxn ang="0">
                    <a:pos x="0" y="0"/>
                  </a:cxn>
                  <a:cxn ang="0">
                    <a:pos x="7" y="0"/>
                  </a:cxn>
                </a:cxnLst>
                <a:rect l="0" t="0" r="r" b="b"/>
                <a:pathLst>
                  <a:path w="7">
                    <a:moveTo>
                      <a:pt x="0" y="0"/>
                    </a:moveTo>
                    <a:lnTo>
                      <a:pt x="7" y="0"/>
                    </a:lnTo>
                  </a:path>
                </a:pathLst>
              </a:custGeom>
              <a:noFill/>
              <a:ln w="5842">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6" name="Freeform 2592"/>
              <p:cNvSpPr>
                <a:spLocks/>
              </p:cNvSpPr>
              <p:nvPr/>
            </p:nvSpPr>
            <p:spPr bwMode="auto">
              <a:xfrm>
                <a:off x="9885" y="6242"/>
                <a:ext cx="12" cy="82"/>
              </a:xfrm>
              <a:custGeom>
                <a:avLst/>
                <a:gdLst/>
                <a:ahLst/>
                <a:cxnLst>
                  <a:cxn ang="0">
                    <a:pos x="7" y="60"/>
                  </a:cxn>
                  <a:cxn ang="0">
                    <a:pos x="7" y="81"/>
                  </a:cxn>
                  <a:cxn ang="0">
                    <a:pos x="12" y="79"/>
                  </a:cxn>
                  <a:cxn ang="0">
                    <a:pos x="12" y="60"/>
                  </a:cxn>
                  <a:cxn ang="0">
                    <a:pos x="9" y="40"/>
                  </a:cxn>
                  <a:cxn ang="0">
                    <a:pos x="9" y="21"/>
                  </a:cxn>
                  <a:cxn ang="0">
                    <a:pos x="4" y="0"/>
                  </a:cxn>
                  <a:cxn ang="0">
                    <a:pos x="0" y="2"/>
                  </a:cxn>
                  <a:cxn ang="0">
                    <a:pos x="7" y="60"/>
                  </a:cxn>
                </a:cxnLst>
                <a:rect l="0" t="0" r="r" b="b"/>
                <a:pathLst>
                  <a:path w="12" h="82">
                    <a:moveTo>
                      <a:pt x="7" y="60"/>
                    </a:moveTo>
                    <a:lnTo>
                      <a:pt x="7" y="81"/>
                    </a:lnTo>
                    <a:lnTo>
                      <a:pt x="12" y="79"/>
                    </a:lnTo>
                    <a:lnTo>
                      <a:pt x="12" y="60"/>
                    </a:lnTo>
                    <a:lnTo>
                      <a:pt x="9" y="40"/>
                    </a:lnTo>
                    <a:lnTo>
                      <a:pt x="9" y="21"/>
                    </a:lnTo>
                    <a:lnTo>
                      <a:pt x="4" y="0"/>
                    </a:lnTo>
                    <a:lnTo>
                      <a:pt x="0" y="2"/>
                    </a:lnTo>
                    <a:lnTo>
                      <a:pt x="7" y="6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7" name="Freeform 2593"/>
              <p:cNvSpPr>
                <a:spLocks/>
              </p:cNvSpPr>
              <p:nvPr/>
            </p:nvSpPr>
            <p:spPr bwMode="auto">
              <a:xfrm>
                <a:off x="9883" y="6242"/>
                <a:ext cx="14" cy="82"/>
              </a:xfrm>
              <a:custGeom>
                <a:avLst/>
                <a:gdLst/>
                <a:ahLst/>
                <a:cxnLst>
                  <a:cxn ang="0">
                    <a:pos x="4" y="21"/>
                  </a:cxn>
                  <a:cxn ang="0">
                    <a:pos x="7" y="40"/>
                  </a:cxn>
                  <a:cxn ang="0">
                    <a:pos x="7" y="81"/>
                  </a:cxn>
                  <a:cxn ang="0">
                    <a:pos x="9" y="79"/>
                  </a:cxn>
                  <a:cxn ang="0">
                    <a:pos x="14" y="79"/>
                  </a:cxn>
                  <a:cxn ang="0">
                    <a:pos x="11" y="60"/>
                  </a:cxn>
                  <a:cxn ang="0">
                    <a:pos x="11" y="40"/>
                  </a:cxn>
                  <a:cxn ang="0">
                    <a:pos x="9" y="21"/>
                  </a:cxn>
                  <a:cxn ang="0">
                    <a:pos x="7" y="0"/>
                  </a:cxn>
                  <a:cxn ang="0">
                    <a:pos x="2" y="0"/>
                  </a:cxn>
                  <a:cxn ang="0">
                    <a:pos x="0" y="2"/>
                  </a:cxn>
                  <a:cxn ang="0">
                    <a:pos x="4" y="21"/>
                  </a:cxn>
                </a:cxnLst>
                <a:rect l="0" t="0" r="r" b="b"/>
                <a:pathLst>
                  <a:path w="14" h="82">
                    <a:moveTo>
                      <a:pt x="4" y="21"/>
                    </a:moveTo>
                    <a:lnTo>
                      <a:pt x="7" y="40"/>
                    </a:lnTo>
                    <a:lnTo>
                      <a:pt x="7" y="81"/>
                    </a:lnTo>
                    <a:lnTo>
                      <a:pt x="9" y="79"/>
                    </a:lnTo>
                    <a:lnTo>
                      <a:pt x="14" y="79"/>
                    </a:lnTo>
                    <a:lnTo>
                      <a:pt x="11" y="60"/>
                    </a:lnTo>
                    <a:lnTo>
                      <a:pt x="11" y="40"/>
                    </a:lnTo>
                    <a:lnTo>
                      <a:pt x="9" y="21"/>
                    </a:lnTo>
                    <a:lnTo>
                      <a:pt x="7" y="0"/>
                    </a:lnTo>
                    <a:lnTo>
                      <a:pt x="2" y="0"/>
                    </a:lnTo>
                    <a:lnTo>
                      <a:pt x="0" y="2"/>
                    </a:lnTo>
                    <a:lnTo>
                      <a:pt x="4" y="21"/>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8" name="Freeform 2594"/>
              <p:cNvSpPr>
                <a:spLocks/>
              </p:cNvSpPr>
              <p:nvPr/>
            </p:nvSpPr>
            <p:spPr bwMode="auto">
              <a:xfrm>
                <a:off x="9883" y="6242"/>
                <a:ext cx="12" cy="82"/>
              </a:xfrm>
              <a:custGeom>
                <a:avLst/>
                <a:gdLst/>
                <a:ahLst/>
                <a:cxnLst>
                  <a:cxn ang="0">
                    <a:pos x="0" y="2"/>
                  </a:cxn>
                  <a:cxn ang="0">
                    <a:pos x="0" y="12"/>
                  </a:cxn>
                  <a:cxn ang="0">
                    <a:pos x="4" y="31"/>
                  </a:cxn>
                  <a:cxn ang="0">
                    <a:pos x="4" y="40"/>
                  </a:cxn>
                  <a:cxn ang="0">
                    <a:pos x="7" y="50"/>
                  </a:cxn>
                  <a:cxn ang="0">
                    <a:pos x="7" y="81"/>
                  </a:cxn>
                  <a:cxn ang="0">
                    <a:pos x="11" y="79"/>
                  </a:cxn>
                  <a:cxn ang="0">
                    <a:pos x="11" y="40"/>
                  </a:cxn>
                  <a:cxn ang="0">
                    <a:pos x="9" y="21"/>
                  </a:cxn>
                  <a:cxn ang="0">
                    <a:pos x="4" y="0"/>
                  </a:cxn>
                  <a:cxn ang="0">
                    <a:pos x="0" y="2"/>
                  </a:cxn>
                </a:cxnLst>
                <a:rect l="0" t="0" r="r" b="b"/>
                <a:pathLst>
                  <a:path w="12" h="82">
                    <a:moveTo>
                      <a:pt x="0" y="2"/>
                    </a:moveTo>
                    <a:lnTo>
                      <a:pt x="0" y="12"/>
                    </a:lnTo>
                    <a:lnTo>
                      <a:pt x="4" y="31"/>
                    </a:lnTo>
                    <a:lnTo>
                      <a:pt x="4" y="40"/>
                    </a:lnTo>
                    <a:lnTo>
                      <a:pt x="7" y="50"/>
                    </a:lnTo>
                    <a:lnTo>
                      <a:pt x="7" y="81"/>
                    </a:lnTo>
                    <a:lnTo>
                      <a:pt x="11" y="79"/>
                    </a:lnTo>
                    <a:lnTo>
                      <a:pt x="11" y="40"/>
                    </a:lnTo>
                    <a:lnTo>
                      <a:pt x="9" y="21"/>
                    </a:lnTo>
                    <a:lnTo>
                      <a:pt x="4" y="0"/>
                    </a:lnTo>
                    <a:lnTo>
                      <a:pt x="0"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9" name="Freeform 2595"/>
              <p:cNvSpPr>
                <a:spLocks/>
              </p:cNvSpPr>
              <p:nvPr/>
            </p:nvSpPr>
            <p:spPr bwMode="auto">
              <a:xfrm>
                <a:off x="9880" y="6242"/>
                <a:ext cx="15" cy="82"/>
              </a:xfrm>
              <a:custGeom>
                <a:avLst/>
                <a:gdLst/>
                <a:ahLst/>
                <a:cxnLst>
                  <a:cxn ang="0">
                    <a:pos x="4" y="21"/>
                  </a:cxn>
                  <a:cxn ang="0">
                    <a:pos x="7" y="40"/>
                  </a:cxn>
                  <a:cxn ang="0">
                    <a:pos x="7" y="81"/>
                  </a:cxn>
                  <a:cxn ang="0">
                    <a:pos x="9" y="79"/>
                  </a:cxn>
                  <a:cxn ang="0">
                    <a:pos x="14" y="79"/>
                  </a:cxn>
                  <a:cxn ang="0">
                    <a:pos x="14" y="60"/>
                  </a:cxn>
                  <a:cxn ang="0">
                    <a:pos x="9" y="21"/>
                  </a:cxn>
                  <a:cxn ang="0">
                    <a:pos x="7" y="0"/>
                  </a:cxn>
                  <a:cxn ang="0">
                    <a:pos x="2" y="0"/>
                  </a:cxn>
                  <a:cxn ang="0">
                    <a:pos x="0" y="2"/>
                  </a:cxn>
                  <a:cxn ang="0">
                    <a:pos x="4" y="21"/>
                  </a:cxn>
                </a:cxnLst>
                <a:rect l="0" t="0" r="r" b="b"/>
                <a:pathLst>
                  <a:path w="15" h="82">
                    <a:moveTo>
                      <a:pt x="4" y="21"/>
                    </a:moveTo>
                    <a:lnTo>
                      <a:pt x="7" y="40"/>
                    </a:lnTo>
                    <a:lnTo>
                      <a:pt x="7" y="81"/>
                    </a:lnTo>
                    <a:lnTo>
                      <a:pt x="9" y="79"/>
                    </a:lnTo>
                    <a:lnTo>
                      <a:pt x="14" y="79"/>
                    </a:lnTo>
                    <a:lnTo>
                      <a:pt x="14" y="60"/>
                    </a:lnTo>
                    <a:lnTo>
                      <a:pt x="9" y="21"/>
                    </a:lnTo>
                    <a:lnTo>
                      <a:pt x="7" y="0"/>
                    </a:lnTo>
                    <a:lnTo>
                      <a:pt x="2" y="0"/>
                    </a:lnTo>
                    <a:lnTo>
                      <a:pt x="0" y="2"/>
                    </a:lnTo>
                    <a:lnTo>
                      <a:pt x="4" y="21"/>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0" name="Freeform 2596"/>
              <p:cNvSpPr>
                <a:spLocks/>
              </p:cNvSpPr>
              <p:nvPr/>
            </p:nvSpPr>
            <p:spPr bwMode="auto">
              <a:xfrm>
                <a:off x="9880" y="6242"/>
                <a:ext cx="12" cy="79"/>
              </a:xfrm>
              <a:custGeom>
                <a:avLst/>
                <a:gdLst/>
                <a:ahLst/>
                <a:cxnLst>
                  <a:cxn ang="0">
                    <a:pos x="7" y="60"/>
                  </a:cxn>
                  <a:cxn ang="0">
                    <a:pos x="7" y="79"/>
                  </a:cxn>
                  <a:cxn ang="0">
                    <a:pos x="11" y="79"/>
                  </a:cxn>
                  <a:cxn ang="0">
                    <a:pos x="11" y="40"/>
                  </a:cxn>
                  <a:cxn ang="0">
                    <a:pos x="9" y="21"/>
                  </a:cxn>
                  <a:cxn ang="0">
                    <a:pos x="4" y="0"/>
                  </a:cxn>
                  <a:cxn ang="0">
                    <a:pos x="0" y="2"/>
                  </a:cxn>
                  <a:cxn ang="0">
                    <a:pos x="7" y="60"/>
                  </a:cxn>
                </a:cxnLst>
                <a:rect l="0" t="0" r="r" b="b"/>
                <a:pathLst>
                  <a:path w="12" h="79">
                    <a:moveTo>
                      <a:pt x="7" y="60"/>
                    </a:moveTo>
                    <a:lnTo>
                      <a:pt x="7" y="79"/>
                    </a:lnTo>
                    <a:lnTo>
                      <a:pt x="11" y="79"/>
                    </a:lnTo>
                    <a:lnTo>
                      <a:pt x="11" y="40"/>
                    </a:lnTo>
                    <a:lnTo>
                      <a:pt x="9" y="21"/>
                    </a:lnTo>
                    <a:lnTo>
                      <a:pt x="4" y="0"/>
                    </a:lnTo>
                    <a:lnTo>
                      <a:pt x="0" y="2"/>
                    </a:lnTo>
                    <a:lnTo>
                      <a:pt x="7" y="6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1" name="Freeform 2597"/>
              <p:cNvSpPr>
                <a:spLocks/>
              </p:cNvSpPr>
              <p:nvPr/>
            </p:nvSpPr>
            <p:spPr bwMode="auto">
              <a:xfrm>
                <a:off x="9878" y="6242"/>
                <a:ext cx="14" cy="82"/>
              </a:xfrm>
              <a:custGeom>
                <a:avLst/>
                <a:gdLst/>
                <a:ahLst/>
                <a:cxnLst>
                  <a:cxn ang="0">
                    <a:pos x="0" y="2"/>
                  </a:cxn>
                  <a:cxn ang="0">
                    <a:pos x="4" y="21"/>
                  </a:cxn>
                  <a:cxn ang="0">
                    <a:pos x="7" y="40"/>
                  </a:cxn>
                  <a:cxn ang="0">
                    <a:pos x="7" y="81"/>
                  </a:cxn>
                  <a:cxn ang="0">
                    <a:pos x="9" y="79"/>
                  </a:cxn>
                  <a:cxn ang="0">
                    <a:pos x="14" y="79"/>
                  </a:cxn>
                  <a:cxn ang="0">
                    <a:pos x="14" y="60"/>
                  </a:cxn>
                  <a:cxn ang="0">
                    <a:pos x="9" y="21"/>
                  </a:cxn>
                  <a:cxn ang="0">
                    <a:pos x="7" y="0"/>
                  </a:cxn>
                  <a:cxn ang="0">
                    <a:pos x="4" y="0"/>
                  </a:cxn>
                  <a:cxn ang="0">
                    <a:pos x="0" y="2"/>
                  </a:cxn>
                </a:cxnLst>
                <a:rect l="0" t="0" r="r" b="b"/>
                <a:pathLst>
                  <a:path w="14" h="82">
                    <a:moveTo>
                      <a:pt x="0" y="2"/>
                    </a:moveTo>
                    <a:lnTo>
                      <a:pt x="4" y="21"/>
                    </a:lnTo>
                    <a:lnTo>
                      <a:pt x="7" y="40"/>
                    </a:lnTo>
                    <a:lnTo>
                      <a:pt x="7" y="81"/>
                    </a:lnTo>
                    <a:lnTo>
                      <a:pt x="9" y="79"/>
                    </a:lnTo>
                    <a:lnTo>
                      <a:pt x="14" y="79"/>
                    </a:lnTo>
                    <a:lnTo>
                      <a:pt x="14" y="60"/>
                    </a:lnTo>
                    <a:lnTo>
                      <a:pt x="9" y="21"/>
                    </a:lnTo>
                    <a:lnTo>
                      <a:pt x="7" y="0"/>
                    </a:lnTo>
                    <a:lnTo>
                      <a:pt x="4" y="0"/>
                    </a:lnTo>
                    <a:lnTo>
                      <a:pt x="0"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2" name="Freeform 2598"/>
              <p:cNvSpPr>
                <a:spLocks/>
              </p:cNvSpPr>
              <p:nvPr/>
            </p:nvSpPr>
            <p:spPr bwMode="auto">
              <a:xfrm>
                <a:off x="9878" y="6242"/>
                <a:ext cx="12" cy="82"/>
              </a:xfrm>
              <a:custGeom>
                <a:avLst/>
                <a:gdLst/>
                <a:ahLst/>
                <a:cxnLst>
                  <a:cxn ang="0">
                    <a:pos x="7" y="60"/>
                  </a:cxn>
                  <a:cxn ang="0">
                    <a:pos x="7" y="81"/>
                  </a:cxn>
                  <a:cxn ang="0">
                    <a:pos x="11" y="79"/>
                  </a:cxn>
                  <a:cxn ang="0">
                    <a:pos x="11" y="40"/>
                  </a:cxn>
                  <a:cxn ang="0">
                    <a:pos x="9" y="21"/>
                  </a:cxn>
                  <a:cxn ang="0">
                    <a:pos x="4" y="0"/>
                  </a:cxn>
                  <a:cxn ang="0">
                    <a:pos x="0" y="2"/>
                  </a:cxn>
                  <a:cxn ang="0">
                    <a:pos x="7" y="60"/>
                  </a:cxn>
                </a:cxnLst>
                <a:rect l="0" t="0" r="r" b="b"/>
                <a:pathLst>
                  <a:path w="12" h="82">
                    <a:moveTo>
                      <a:pt x="7" y="60"/>
                    </a:moveTo>
                    <a:lnTo>
                      <a:pt x="7" y="81"/>
                    </a:lnTo>
                    <a:lnTo>
                      <a:pt x="11" y="79"/>
                    </a:lnTo>
                    <a:lnTo>
                      <a:pt x="11" y="40"/>
                    </a:lnTo>
                    <a:lnTo>
                      <a:pt x="9" y="21"/>
                    </a:lnTo>
                    <a:lnTo>
                      <a:pt x="4" y="0"/>
                    </a:lnTo>
                    <a:lnTo>
                      <a:pt x="0" y="2"/>
                    </a:lnTo>
                    <a:lnTo>
                      <a:pt x="7" y="6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3" name="Freeform 2599"/>
              <p:cNvSpPr>
                <a:spLocks/>
              </p:cNvSpPr>
              <p:nvPr/>
            </p:nvSpPr>
            <p:spPr bwMode="auto">
              <a:xfrm>
                <a:off x="9876" y="6242"/>
                <a:ext cx="14" cy="82"/>
              </a:xfrm>
              <a:custGeom>
                <a:avLst/>
                <a:gdLst/>
                <a:ahLst/>
                <a:cxnLst>
                  <a:cxn ang="0">
                    <a:pos x="0" y="2"/>
                  </a:cxn>
                  <a:cxn ang="0">
                    <a:pos x="4" y="21"/>
                  </a:cxn>
                  <a:cxn ang="0">
                    <a:pos x="7" y="40"/>
                  </a:cxn>
                  <a:cxn ang="0">
                    <a:pos x="7" y="81"/>
                  </a:cxn>
                  <a:cxn ang="0">
                    <a:pos x="9" y="79"/>
                  </a:cxn>
                  <a:cxn ang="0">
                    <a:pos x="14" y="79"/>
                  </a:cxn>
                  <a:cxn ang="0">
                    <a:pos x="14" y="60"/>
                  </a:cxn>
                  <a:cxn ang="0">
                    <a:pos x="9" y="21"/>
                  </a:cxn>
                  <a:cxn ang="0">
                    <a:pos x="7" y="0"/>
                  </a:cxn>
                  <a:cxn ang="0">
                    <a:pos x="4" y="0"/>
                  </a:cxn>
                  <a:cxn ang="0">
                    <a:pos x="0" y="2"/>
                  </a:cxn>
                </a:cxnLst>
                <a:rect l="0" t="0" r="r" b="b"/>
                <a:pathLst>
                  <a:path w="14" h="82">
                    <a:moveTo>
                      <a:pt x="0" y="2"/>
                    </a:moveTo>
                    <a:lnTo>
                      <a:pt x="4" y="21"/>
                    </a:lnTo>
                    <a:lnTo>
                      <a:pt x="7" y="40"/>
                    </a:lnTo>
                    <a:lnTo>
                      <a:pt x="7" y="81"/>
                    </a:lnTo>
                    <a:lnTo>
                      <a:pt x="9" y="79"/>
                    </a:lnTo>
                    <a:lnTo>
                      <a:pt x="14" y="79"/>
                    </a:lnTo>
                    <a:lnTo>
                      <a:pt x="14" y="60"/>
                    </a:lnTo>
                    <a:lnTo>
                      <a:pt x="9" y="21"/>
                    </a:lnTo>
                    <a:lnTo>
                      <a:pt x="7" y="0"/>
                    </a:lnTo>
                    <a:lnTo>
                      <a:pt x="4" y="0"/>
                    </a:lnTo>
                    <a:lnTo>
                      <a:pt x="0"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4" name="Freeform 2600"/>
              <p:cNvSpPr>
                <a:spLocks/>
              </p:cNvSpPr>
              <p:nvPr/>
            </p:nvSpPr>
            <p:spPr bwMode="auto">
              <a:xfrm>
                <a:off x="9876" y="6242"/>
                <a:ext cx="12" cy="82"/>
              </a:xfrm>
              <a:custGeom>
                <a:avLst/>
                <a:gdLst/>
                <a:ahLst/>
                <a:cxnLst>
                  <a:cxn ang="0">
                    <a:pos x="11" y="40"/>
                  </a:cxn>
                  <a:cxn ang="0">
                    <a:pos x="9" y="21"/>
                  </a:cxn>
                  <a:cxn ang="0">
                    <a:pos x="7" y="0"/>
                  </a:cxn>
                  <a:cxn ang="0">
                    <a:pos x="2" y="0"/>
                  </a:cxn>
                  <a:cxn ang="0">
                    <a:pos x="0" y="2"/>
                  </a:cxn>
                  <a:cxn ang="0">
                    <a:pos x="7" y="60"/>
                  </a:cxn>
                  <a:cxn ang="0">
                    <a:pos x="7" y="81"/>
                  </a:cxn>
                  <a:cxn ang="0">
                    <a:pos x="11" y="79"/>
                  </a:cxn>
                  <a:cxn ang="0">
                    <a:pos x="11" y="40"/>
                  </a:cxn>
                </a:cxnLst>
                <a:rect l="0" t="0" r="r" b="b"/>
                <a:pathLst>
                  <a:path w="12" h="82">
                    <a:moveTo>
                      <a:pt x="11" y="40"/>
                    </a:moveTo>
                    <a:lnTo>
                      <a:pt x="9" y="21"/>
                    </a:lnTo>
                    <a:lnTo>
                      <a:pt x="7" y="0"/>
                    </a:lnTo>
                    <a:lnTo>
                      <a:pt x="2" y="0"/>
                    </a:lnTo>
                    <a:lnTo>
                      <a:pt x="0" y="2"/>
                    </a:lnTo>
                    <a:lnTo>
                      <a:pt x="7" y="60"/>
                    </a:lnTo>
                    <a:lnTo>
                      <a:pt x="7" y="81"/>
                    </a:lnTo>
                    <a:lnTo>
                      <a:pt x="11" y="79"/>
                    </a:lnTo>
                    <a:lnTo>
                      <a:pt x="11" y="4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5" name="Freeform 2601"/>
              <p:cNvSpPr>
                <a:spLocks/>
              </p:cNvSpPr>
              <p:nvPr/>
            </p:nvSpPr>
            <p:spPr bwMode="auto">
              <a:xfrm>
                <a:off x="9873" y="6242"/>
                <a:ext cx="15" cy="82"/>
              </a:xfrm>
              <a:custGeom>
                <a:avLst/>
                <a:gdLst/>
                <a:ahLst/>
                <a:cxnLst>
                  <a:cxn ang="0">
                    <a:pos x="0" y="2"/>
                  </a:cxn>
                  <a:cxn ang="0">
                    <a:pos x="4" y="21"/>
                  </a:cxn>
                  <a:cxn ang="0">
                    <a:pos x="7" y="40"/>
                  </a:cxn>
                  <a:cxn ang="0">
                    <a:pos x="7" y="60"/>
                  </a:cxn>
                  <a:cxn ang="0">
                    <a:pos x="9" y="81"/>
                  </a:cxn>
                  <a:cxn ang="0">
                    <a:pos x="9" y="79"/>
                  </a:cxn>
                  <a:cxn ang="0">
                    <a:pos x="14" y="79"/>
                  </a:cxn>
                  <a:cxn ang="0">
                    <a:pos x="14" y="60"/>
                  </a:cxn>
                  <a:cxn ang="0">
                    <a:pos x="9" y="21"/>
                  </a:cxn>
                  <a:cxn ang="0">
                    <a:pos x="7" y="0"/>
                  </a:cxn>
                  <a:cxn ang="0">
                    <a:pos x="4" y="0"/>
                  </a:cxn>
                  <a:cxn ang="0">
                    <a:pos x="0" y="2"/>
                  </a:cxn>
                </a:cxnLst>
                <a:rect l="0" t="0" r="r" b="b"/>
                <a:pathLst>
                  <a:path w="15" h="82">
                    <a:moveTo>
                      <a:pt x="0" y="2"/>
                    </a:moveTo>
                    <a:lnTo>
                      <a:pt x="4" y="21"/>
                    </a:lnTo>
                    <a:lnTo>
                      <a:pt x="7" y="40"/>
                    </a:lnTo>
                    <a:lnTo>
                      <a:pt x="7" y="60"/>
                    </a:lnTo>
                    <a:lnTo>
                      <a:pt x="9" y="81"/>
                    </a:lnTo>
                    <a:lnTo>
                      <a:pt x="9" y="79"/>
                    </a:lnTo>
                    <a:lnTo>
                      <a:pt x="14" y="79"/>
                    </a:lnTo>
                    <a:lnTo>
                      <a:pt x="14" y="60"/>
                    </a:lnTo>
                    <a:lnTo>
                      <a:pt x="9" y="21"/>
                    </a:lnTo>
                    <a:lnTo>
                      <a:pt x="7" y="0"/>
                    </a:lnTo>
                    <a:lnTo>
                      <a:pt x="4" y="0"/>
                    </a:lnTo>
                    <a:lnTo>
                      <a:pt x="0"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6" name="Freeform 2602"/>
              <p:cNvSpPr>
                <a:spLocks/>
              </p:cNvSpPr>
              <p:nvPr/>
            </p:nvSpPr>
            <p:spPr bwMode="auto">
              <a:xfrm>
                <a:off x="9873" y="6242"/>
                <a:ext cx="12" cy="82"/>
              </a:xfrm>
              <a:custGeom>
                <a:avLst/>
                <a:gdLst/>
                <a:ahLst/>
                <a:cxnLst>
                  <a:cxn ang="0">
                    <a:pos x="11" y="40"/>
                  </a:cxn>
                  <a:cxn ang="0">
                    <a:pos x="9" y="21"/>
                  </a:cxn>
                  <a:cxn ang="0">
                    <a:pos x="7" y="0"/>
                  </a:cxn>
                  <a:cxn ang="0">
                    <a:pos x="2" y="0"/>
                  </a:cxn>
                  <a:cxn ang="0">
                    <a:pos x="0" y="2"/>
                  </a:cxn>
                  <a:cxn ang="0">
                    <a:pos x="7" y="60"/>
                  </a:cxn>
                  <a:cxn ang="0">
                    <a:pos x="7" y="81"/>
                  </a:cxn>
                  <a:cxn ang="0">
                    <a:pos x="11" y="79"/>
                  </a:cxn>
                  <a:cxn ang="0">
                    <a:pos x="11" y="40"/>
                  </a:cxn>
                </a:cxnLst>
                <a:rect l="0" t="0" r="r" b="b"/>
                <a:pathLst>
                  <a:path w="12" h="82">
                    <a:moveTo>
                      <a:pt x="11" y="40"/>
                    </a:moveTo>
                    <a:lnTo>
                      <a:pt x="9" y="21"/>
                    </a:lnTo>
                    <a:lnTo>
                      <a:pt x="7" y="0"/>
                    </a:lnTo>
                    <a:lnTo>
                      <a:pt x="2" y="0"/>
                    </a:lnTo>
                    <a:lnTo>
                      <a:pt x="0" y="2"/>
                    </a:lnTo>
                    <a:lnTo>
                      <a:pt x="7" y="60"/>
                    </a:lnTo>
                    <a:lnTo>
                      <a:pt x="7" y="81"/>
                    </a:lnTo>
                    <a:lnTo>
                      <a:pt x="11" y="79"/>
                    </a:lnTo>
                    <a:lnTo>
                      <a:pt x="11" y="4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7" name="Freeform 2603"/>
              <p:cNvSpPr>
                <a:spLocks/>
              </p:cNvSpPr>
              <p:nvPr/>
            </p:nvSpPr>
            <p:spPr bwMode="auto">
              <a:xfrm>
                <a:off x="9873" y="6242"/>
                <a:ext cx="12" cy="82"/>
              </a:xfrm>
              <a:custGeom>
                <a:avLst/>
                <a:gdLst/>
                <a:ahLst/>
                <a:cxnLst>
                  <a:cxn ang="0">
                    <a:pos x="0" y="2"/>
                  </a:cxn>
                  <a:cxn ang="0">
                    <a:pos x="4" y="40"/>
                  </a:cxn>
                  <a:cxn ang="0">
                    <a:pos x="4" y="60"/>
                  </a:cxn>
                  <a:cxn ang="0">
                    <a:pos x="7" y="81"/>
                  </a:cxn>
                  <a:cxn ang="0">
                    <a:pos x="11" y="79"/>
                  </a:cxn>
                  <a:cxn ang="0">
                    <a:pos x="11" y="60"/>
                  </a:cxn>
                  <a:cxn ang="0">
                    <a:pos x="7" y="21"/>
                  </a:cxn>
                  <a:cxn ang="0">
                    <a:pos x="4" y="0"/>
                  </a:cxn>
                  <a:cxn ang="0">
                    <a:pos x="0" y="2"/>
                  </a:cxn>
                </a:cxnLst>
                <a:rect l="0" t="0" r="r" b="b"/>
                <a:pathLst>
                  <a:path w="12" h="82">
                    <a:moveTo>
                      <a:pt x="0" y="2"/>
                    </a:moveTo>
                    <a:lnTo>
                      <a:pt x="4" y="40"/>
                    </a:lnTo>
                    <a:lnTo>
                      <a:pt x="4" y="60"/>
                    </a:lnTo>
                    <a:lnTo>
                      <a:pt x="7" y="81"/>
                    </a:lnTo>
                    <a:lnTo>
                      <a:pt x="11" y="79"/>
                    </a:lnTo>
                    <a:lnTo>
                      <a:pt x="11" y="60"/>
                    </a:lnTo>
                    <a:lnTo>
                      <a:pt x="7" y="21"/>
                    </a:lnTo>
                    <a:lnTo>
                      <a:pt x="4" y="0"/>
                    </a:lnTo>
                    <a:lnTo>
                      <a:pt x="0"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8" name="Freeform 2604"/>
              <p:cNvSpPr>
                <a:spLocks/>
              </p:cNvSpPr>
              <p:nvPr/>
            </p:nvSpPr>
            <p:spPr bwMode="auto">
              <a:xfrm>
                <a:off x="9724" y="6336"/>
                <a:ext cx="3" cy="192"/>
              </a:xfrm>
              <a:custGeom>
                <a:avLst/>
                <a:gdLst/>
                <a:ahLst/>
                <a:cxnLst>
                  <a:cxn ang="0">
                    <a:pos x="0" y="191"/>
                  </a:cxn>
                  <a:cxn ang="0">
                    <a:pos x="2" y="0"/>
                  </a:cxn>
                </a:cxnLst>
                <a:rect l="0" t="0" r="r" b="b"/>
                <a:pathLst>
                  <a:path w="3" h="192">
                    <a:moveTo>
                      <a:pt x="0" y="191"/>
                    </a:moveTo>
                    <a:lnTo>
                      <a:pt x="2" y="0"/>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9" name="Freeform 2605"/>
              <p:cNvSpPr>
                <a:spLocks/>
              </p:cNvSpPr>
              <p:nvPr/>
            </p:nvSpPr>
            <p:spPr bwMode="auto">
              <a:xfrm>
                <a:off x="10401" y="6273"/>
                <a:ext cx="125" cy="31"/>
              </a:xfrm>
              <a:custGeom>
                <a:avLst/>
                <a:gdLst/>
                <a:ahLst/>
                <a:cxnLst>
                  <a:cxn ang="0">
                    <a:pos x="0" y="31"/>
                  </a:cxn>
                  <a:cxn ang="0">
                    <a:pos x="124" y="26"/>
                  </a:cxn>
                  <a:cxn ang="0">
                    <a:pos x="122" y="0"/>
                  </a:cxn>
                  <a:cxn ang="0">
                    <a:pos x="4" y="14"/>
                  </a:cxn>
                  <a:cxn ang="0">
                    <a:pos x="0" y="31"/>
                  </a:cxn>
                </a:cxnLst>
                <a:rect l="0" t="0" r="r" b="b"/>
                <a:pathLst>
                  <a:path w="125" h="31">
                    <a:moveTo>
                      <a:pt x="0" y="31"/>
                    </a:moveTo>
                    <a:lnTo>
                      <a:pt x="124" y="26"/>
                    </a:lnTo>
                    <a:lnTo>
                      <a:pt x="122" y="0"/>
                    </a:lnTo>
                    <a:lnTo>
                      <a:pt x="4" y="14"/>
                    </a:lnTo>
                    <a:lnTo>
                      <a:pt x="0" y="3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0" name="Freeform 2606"/>
              <p:cNvSpPr>
                <a:spLocks/>
              </p:cNvSpPr>
              <p:nvPr/>
            </p:nvSpPr>
            <p:spPr bwMode="auto">
              <a:xfrm>
                <a:off x="10492" y="6067"/>
                <a:ext cx="332" cy="269"/>
              </a:xfrm>
              <a:custGeom>
                <a:avLst/>
                <a:gdLst/>
                <a:ahLst/>
                <a:cxnLst>
                  <a:cxn ang="0">
                    <a:pos x="187" y="266"/>
                  </a:cxn>
                  <a:cxn ang="0">
                    <a:pos x="192" y="263"/>
                  </a:cxn>
                  <a:cxn ang="0">
                    <a:pos x="199" y="261"/>
                  </a:cxn>
                  <a:cxn ang="0">
                    <a:pos x="206" y="259"/>
                  </a:cxn>
                  <a:cxn ang="0">
                    <a:pos x="211" y="256"/>
                  </a:cxn>
                  <a:cxn ang="0">
                    <a:pos x="216" y="256"/>
                  </a:cxn>
                  <a:cxn ang="0">
                    <a:pos x="225" y="251"/>
                  </a:cxn>
                  <a:cxn ang="0">
                    <a:pos x="230" y="249"/>
                  </a:cxn>
                  <a:cxn ang="0">
                    <a:pos x="230" y="244"/>
                  </a:cxn>
                  <a:cxn ang="0">
                    <a:pos x="227" y="242"/>
                  </a:cxn>
                  <a:cxn ang="0">
                    <a:pos x="223" y="240"/>
                  </a:cxn>
                  <a:cxn ang="0">
                    <a:pos x="242" y="216"/>
                  </a:cxn>
                  <a:cxn ang="0">
                    <a:pos x="326" y="201"/>
                  </a:cxn>
                  <a:cxn ang="0">
                    <a:pos x="331" y="98"/>
                  </a:cxn>
                  <a:cxn ang="0">
                    <a:pos x="331" y="98"/>
                  </a:cxn>
                  <a:cxn ang="0">
                    <a:pos x="271" y="45"/>
                  </a:cxn>
                  <a:cxn ang="0">
                    <a:pos x="182" y="7"/>
                  </a:cxn>
                  <a:cxn ang="0">
                    <a:pos x="127" y="0"/>
                  </a:cxn>
                  <a:cxn ang="0">
                    <a:pos x="107" y="19"/>
                  </a:cxn>
                  <a:cxn ang="0">
                    <a:pos x="100" y="31"/>
                  </a:cxn>
                  <a:cxn ang="0">
                    <a:pos x="91" y="43"/>
                  </a:cxn>
                  <a:cxn ang="0">
                    <a:pos x="84" y="55"/>
                  </a:cxn>
                  <a:cxn ang="0">
                    <a:pos x="76" y="69"/>
                  </a:cxn>
                  <a:cxn ang="0">
                    <a:pos x="69" y="81"/>
                  </a:cxn>
                  <a:cxn ang="0">
                    <a:pos x="55" y="110"/>
                  </a:cxn>
                  <a:cxn ang="0">
                    <a:pos x="50" y="122"/>
                  </a:cxn>
                  <a:cxn ang="0">
                    <a:pos x="43" y="136"/>
                  </a:cxn>
                  <a:cxn ang="0">
                    <a:pos x="28" y="160"/>
                  </a:cxn>
                  <a:cxn ang="0">
                    <a:pos x="24" y="172"/>
                  </a:cxn>
                  <a:cxn ang="0">
                    <a:pos x="9" y="191"/>
                  </a:cxn>
                  <a:cxn ang="0">
                    <a:pos x="0" y="211"/>
                  </a:cxn>
                  <a:cxn ang="0">
                    <a:pos x="4" y="213"/>
                  </a:cxn>
                  <a:cxn ang="0">
                    <a:pos x="9" y="216"/>
                  </a:cxn>
                  <a:cxn ang="0">
                    <a:pos x="14" y="218"/>
                  </a:cxn>
                  <a:cxn ang="0">
                    <a:pos x="21" y="218"/>
                  </a:cxn>
                  <a:cxn ang="0">
                    <a:pos x="24" y="220"/>
                  </a:cxn>
                  <a:cxn ang="0">
                    <a:pos x="36" y="220"/>
                  </a:cxn>
                  <a:cxn ang="0">
                    <a:pos x="38" y="223"/>
                  </a:cxn>
                  <a:cxn ang="0">
                    <a:pos x="47" y="223"/>
                  </a:cxn>
                  <a:cxn ang="0">
                    <a:pos x="55" y="230"/>
                  </a:cxn>
                  <a:cxn ang="0">
                    <a:pos x="60" y="232"/>
                  </a:cxn>
                  <a:cxn ang="0">
                    <a:pos x="43" y="240"/>
                  </a:cxn>
                  <a:cxn ang="0">
                    <a:pos x="26" y="242"/>
                  </a:cxn>
                  <a:cxn ang="0">
                    <a:pos x="16" y="247"/>
                  </a:cxn>
                  <a:cxn ang="0">
                    <a:pos x="21" y="251"/>
                  </a:cxn>
                  <a:cxn ang="0">
                    <a:pos x="26" y="251"/>
                  </a:cxn>
                  <a:cxn ang="0">
                    <a:pos x="31" y="254"/>
                  </a:cxn>
                  <a:cxn ang="0">
                    <a:pos x="45" y="254"/>
                  </a:cxn>
                  <a:cxn ang="0">
                    <a:pos x="52" y="256"/>
                  </a:cxn>
                  <a:cxn ang="0">
                    <a:pos x="91" y="256"/>
                  </a:cxn>
                  <a:cxn ang="0">
                    <a:pos x="148" y="259"/>
                  </a:cxn>
                  <a:cxn ang="0">
                    <a:pos x="172" y="268"/>
                  </a:cxn>
                  <a:cxn ang="0">
                    <a:pos x="180" y="268"/>
                  </a:cxn>
                  <a:cxn ang="0">
                    <a:pos x="187" y="266"/>
                  </a:cxn>
                </a:cxnLst>
                <a:rect l="0" t="0" r="r" b="b"/>
                <a:pathLst>
                  <a:path w="332" h="269">
                    <a:moveTo>
                      <a:pt x="187" y="266"/>
                    </a:moveTo>
                    <a:lnTo>
                      <a:pt x="192" y="263"/>
                    </a:lnTo>
                    <a:lnTo>
                      <a:pt x="199" y="261"/>
                    </a:lnTo>
                    <a:lnTo>
                      <a:pt x="206" y="259"/>
                    </a:lnTo>
                    <a:lnTo>
                      <a:pt x="211" y="256"/>
                    </a:lnTo>
                    <a:lnTo>
                      <a:pt x="216" y="256"/>
                    </a:lnTo>
                    <a:lnTo>
                      <a:pt x="225" y="251"/>
                    </a:lnTo>
                    <a:lnTo>
                      <a:pt x="230" y="249"/>
                    </a:lnTo>
                    <a:lnTo>
                      <a:pt x="230" y="244"/>
                    </a:lnTo>
                    <a:lnTo>
                      <a:pt x="227" y="242"/>
                    </a:lnTo>
                    <a:lnTo>
                      <a:pt x="223" y="240"/>
                    </a:lnTo>
                    <a:lnTo>
                      <a:pt x="242" y="216"/>
                    </a:lnTo>
                    <a:lnTo>
                      <a:pt x="326" y="201"/>
                    </a:lnTo>
                    <a:lnTo>
                      <a:pt x="331" y="98"/>
                    </a:lnTo>
                    <a:lnTo>
                      <a:pt x="331" y="98"/>
                    </a:lnTo>
                    <a:lnTo>
                      <a:pt x="271" y="45"/>
                    </a:lnTo>
                    <a:lnTo>
                      <a:pt x="182" y="7"/>
                    </a:lnTo>
                    <a:lnTo>
                      <a:pt x="127" y="0"/>
                    </a:lnTo>
                    <a:lnTo>
                      <a:pt x="107" y="19"/>
                    </a:lnTo>
                    <a:lnTo>
                      <a:pt x="100" y="31"/>
                    </a:lnTo>
                    <a:lnTo>
                      <a:pt x="91" y="43"/>
                    </a:lnTo>
                    <a:lnTo>
                      <a:pt x="84" y="55"/>
                    </a:lnTo>
                    <a:lnTo>
                      <a:pt x="76" y="69"/>
                    </a:lnTo>
                    <a:lnTo>
                      <a:pt x="69" y="81"/>
                    </a:lnTo>
                    <a:lnTo>
                      <a:pt x="55" y="110"/>
                    </a:lnTo>
                    <a:lnTo>
                      <a:pt x="50" y="122"/>
                    </a:lnTo>
                    <a:lnTo>
                      <a:pt x="43" y="136"/>
                    </a:lnTo>
                    <a:lnTo>
                      <a:pt x="28" y="160"/>
                    </a:lnTo>
                    <a:lnTo>
                      <a:pt x="24" y="172"/>
                    </a:lnTo>
                    <a:lnTo>
                      <a:pt x="9" y="191"/>
                    </a:lnTo>
                    <a:lnTo>
                      <a:pt x="0" y="211"/>
                    </a:lnTo>
                    <a:lnTo>
                      <a:pt x="4" y="213"/>
                    </a:lnTo>
                    <a:lnTo>
                      <a:pt x="9" y="216"/>
                    </a:lnTo>
                    <a:lnTo>
                      <a:pt x="14" y="218"/>
                    </a:lnTo>
                    <a:lnTo>
                      <a:pt x="21" y="218"/>
                    </a:lnTo>
                    <a:lnTo>
                      <a:pt x="24" y="220"/>
                    </a:lnTo>
                    <a:lnTo>
                      <a:pt x="36" y="220"/>
                    </a:lnTo>
                    <a:lnTo>
                      <a:pt x="38" y="223"/>
                    </a:lnTo>
                    <a:lnTo>
                      <a:pt x="47" y="223"/>
                    </a:lnTo>
                    <a:lnTo>
                      <a:pt x="55" y="230"/>
                    </a:lnTo>
                    <a:lnTo>
                      <a:pt x="60" y="232"/>
                    </a:lnTo>
                    <a:lnTo>
                      <a:pt x="43" y="240"/>
                    </a:lnTo>
                    <a:lnTo>
                      <a:pt x="26" y="242"/>
                    </a:lnTo>
                    <a:lnTo>
                      <a:pt x="16" y="247"/>
                    </a:lnTo>
                    <a:lnTo>
                      <a:pt x="21" y="251"/>
                    </a:lnTo>
                    <a:lnTo>
                      <a:pt x="26" y="251"/>
                    </a:lnTo>
                    <a:lnTo>
                      <a:pt x="31" y="254"/>
                    </a:lnTo>
                    <a:lnTo>
                      <a:pt x="45" y="254"/>
                    </a:lnTo>
                    <a:lnTo>
                      <a:pt x="52" y="256"/>
                    </a:lnTo>
                    <a:lnTo>
                      <a:pt x="91" y="256"/>
                    </a:lnTo>
                    <a:lnTo>
                      <a:pt x="148" y="259"/>
                    </a:lnTo>
                    <a:lnTo>
                      <a:pt x="172" y="268"/>
                    </a:lnTo>
                    <a:lnTo>
                      <a:pt x="180" y="268"/>
                    </a:lnTo>
                    <a:lnTo>
                      <a:pt x="187" y="266"/>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1" name="Freeform 2607"/>
              <p:cNvSpPr>
                <a:spLocks/>
              </p:cNvSpPr>
              <p:nvPr/>
            </p:nvSpPr>
            <p:spPr bwMode="auto">
              <a:xfrm>
                <a:off x="10308" y="6204"/>
                <a:ext cx="60" cy="93"/>
              </a:xfrm>
              <a:custGeom>
                <a:avLst/>
                <a:gdLst/>
                <a:ahLst/>
                <a:cxnLst>
                  <a:cxn ang="0">
                    <a:pos x="7" y="2"/>
                  </a:cxn>
                  <a:cxn ang="0">
                    <a:pos x="7" y="2"/>
                  </a:cxn>
                  <a:cxn ang="0">
                    <a:pos x="4" y="21"/>
                  </a:cxn>
                  <a:cxn ang="0">
                    <a:pos x="0" y="62"/>
                  </a:cxn>
                  <a:cxn ang="0">
                    <a:pos x="0" y="88"/>
                  </a:cxn>
                  <a:cxn ang="0">
                    <a:pos x="36" y="93"/>
                  </a:cxn>
                  <a:cxn ang="0">
                    <a:pos x="60" y="86"/>
                  </a:cxn>
                  <a:cxn ang="0">
                    <a:pos x="60" y="43"/>
                  </a:cxn>
                  <a:cxn ang="0">
                    <a:pos x="55" y="23"/>
                  </a:cxn>
                  <a:cxn ang="0">
                    <a:pos x="55" y="12"/>
                  </a:cxn>
                  <a:cxn ang="0">
                    <a:pos x="50" y="2"/>
                  </a:cxn>
                  <a:cxn ang="0">
                    <a:pos x="28" y="0"/>
                  </a:cxn>
                  <a:cxn ang="0">
                    <a:pos x="7" y="2"/>
                  </a:cxn>
                </a:cxnLst>
                <a:rect l="0" t="0" r="r" b="b"/>
                <a:pathLst>
                  <a:path w="60" h="93">
                    <a:moveTo>
                      <a:pt x="7" y="2"/>
                    </a:moveTo>
                    <a:lnTo>
                      <a:pt x="7" y="2"/>
                    </a:lnTo>
                    <a:lnTo>
                      <a:pt x="4" y="21"/>
                    </a:lnTo>
                    <a:lnTo>
                      <a:pt x="0" y="62"/>
                    </a:lnTo>
                    <a:lnTo>
                      <a:pt x="0" y="88"/>
                    </a:lnTo>
                    <a:lnTo>
                      <a:pt x="36" y="93"/>
                    </a:lnTo>
                    <a:lnTo>
                      <a:pt x="60" y="86"/>
                    </a:lnTo>
                    <a:lnTo>
                      <a:pt x="60" y="43"/>
                    </a:lnTo>
                    <a:lnTo>
                      <a:pt x="55" y="23"/>
                    </a:lnTo>
                    <a:lnTo>
                      <a:pt x="55" y="12"/>
                    </a:lnTo>
                    <a:lnTo>
                      <a:pt x="50" y="2"/>
                    </a:lnTo>
                    <a:lnTo>
                      <a:pt x="28"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2" name="Freeform 2608"/>
              <p:cNvSpPr>
                <a:spLocks/>
              </p:cNvSpPr>
              <p:nvPr/>
            </p:nvSpPr>
            <p:spPr bwMode="auto">
              <a:xfrm>
                <a:off x="10308" y="6213"/>
                <a:ext cx="36" cy="75"/>
              </a:xfrm>
              <a:custGeom>
                <a:avLst/>
                <a:gdLst/>
                <a:ahLst/>
                <a:cxnLst>
                  <a:cxn ang="0">
                    <a:pos x="4" y="2"/>
                  </a:cxn>
                  <a:cxn ang="0">
                    <a:pos x="4" y="2"/>
                  </a:cxn>
                  <a:cxn ang="0">
                    <a:pos x="0" y="36"/>
                  </a:cxn>
                  <a:cxn ang="0">
                    <a:pos x="0" y="71"/>
                  </a:cxn>
                  <a:cxn ang="0">
                    <a:pos x="16" y="71"/>
                  </a:cxn>
                  <a:cxn ang="0">
                    <a:pos x="21" y="74"/>
                  </a:cxn>
                  <a:cxn ang="0">
                    <a:pos x="36" y="74"/>
                  </a:cxn>
                  <a:cxn ang="0">
                    <a:pos x="36" y="2"/>
                  </a:cxn>
                  <a:cxn ang="0">
                    <a:pos x="19" y="0"/>
                  </a:cxn>
                  <a:cxn ang="0">
                    <a:pos x="4" y="2"/>
                  </a:cxn>
                </a:cxnLst>
                <a:rect l="0" t="0" r="r" b="b"/>
                <a:pathLst>
                  <a:path w="36" h="75">
                    <a:moveTo>
                      <a:pt x="4" y="2"/>
                    </a:moveTo>
                    <a:lnTo>
                      <a:pt x="4" y="2"/>
                    </a:lnTo>
                    <a:lnTo>
                      <a:pt x="0" y="36"/>
                    </a:lnTo>
                    <a:lnTo>
                      <a:pt x="0" y="71"/>
                    </a:lnTo>
                    <a:lnTo>
                      <a:pt x="16" y="71"/>
                    </a:lnTo>
                    <a:lnTo>
                      <a:pt x="21" y="74"/>
                    </a:lnTo>
                    <a:lnTo>
                      <a:pt x="36" y="74"/>
                    </a:lnTo>
                    <a:lnTo>
                      <a:pt x="36"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3" name="Freeform 2609"/>
              <p:cNvSpPr>
                <a:spLocks/>
              </p:cNvSpPr>
              <p:nvPr/>
            </p:nvSpPr>
            <p:spPr bwMode="auto">
              <a:xfrm>
                <a:off x="10308" y="6213"/>
                <a:ext cx="36" cy="70"/>
              </a:xfrm>
              <a:custGeom>
                <a:avLst/>
                <a:gdLst/>
                <a:ahLst/>
                <a:cxnLst>
                  <a:cxn ang="0">
                    <a:pos x="12" y="2"/>
                  </a:cxn>
                  <a:cxn ang="0">
                    <a:pos x="4" y="2"/>
                  </a:cxn>
                  <a:cxn ang="0">
                    <a:pos x="2" y="19"/>
                  </a:cxn>
                  <a:cxn ang="0">
                    <a:pos x="2" y="33"/>
                  </a:cxn>
                  <a:cxn ang="0">
                    <a:pos x="0" y="50"/>
                  </a:cxn>
                  <a:cxn ang="0">
                    <a:pos x="0" y="67"/>
                  </a:cxn>
                  <a:cxn ang="0">
                    <a:pos x="12" y="67"/>
                  </a:cxn>
                  <a:cxn ang="0">
                    <a:pos x="16" y="69"/>
                  </a:cxn>
                  <a:cxn ang="0">
                    <a:pos x="33" y="69"/>
                  </a:cxn>
                  <a:cxn ang="0">
                    <a:pos x="36" y="52"/>
                  </a:cxn>
                  <a:cxn ang="0">
                    <a:pos x="36" y="19"/>
                  </a:cxn>
                  <a:cxn ang="0">
                    <a:pos x="33" y="2"/>
                  </a:cxn>
                  <a:cxn ang="0">
                    <a:pos x="24" y="2"/>
                  </a:cxn>
                  <a:cxn ang="0">
                    <a:pos x="21" y="0"/>
                  </a:cxn>
                  <a:cxn ang="0">
                    <a:pos x="14" y="0"/>
                  </a:cxn>
                  <a:cxn ang="0">
                    <a:pos x="12" y="2"/>
                  </a:cxn>
                </a:cxnLst>
                <a:rect l="0" t="0" r="r" b="b"/>
                <a:pathLst>
                  <a:path w="36" h="70">
                    <a:moveTo>
                      <a:pt x="12" y="2"/>
                    </a:moveTo>
                    <a:lnTo>
                      <a:pt x="4" y="2"/>
                    </a:lnTo>
                    <a:lnTo>
                      <a:pt x="2" y="19"/>
                    </a:lnTo>
                    <a:lnTo>
                      <a:pt x="2" y="33"/>
                    </a:lnTo>
                    <a:lnTo>
                      <a:pt x="0" y="50"/>
                    </a:lnTo>
                    <a:lnTo>
                      <a:pt x="0" y="67"/>
                    </a:lnTo>
                    <a:lnTo>
                      <a:pt x="12" y="67"/>
                    </a:lnTo>
                    <a:lnTo>
                      <a:pt x="16" y="69"/>
                    </a:lnTo>
                    <a:lnTo>
                      <a:pt x="33" y="69"/>
                    </a:lnTo>
                    <a:lnTo>
                      <a:pt x="36" y="52"/>
                    </a:lnTo>
                    <a:lnTo>
                      <a:pt x="36" y="19"/>
                    </a:lnTo>
                    <a:lnTo>
                      <a:pt x="33" y="2"/>
                    </a:lnTo>
                    <a:lnTo>
                      <a:pt x="24" y="2"/>
                    </a:lnTo>
                    <a:lnTo>
                      <a:pt x="21" y="0"/>
                    </a:lnTo>
                    <a:lnTo>
                      <a:pt x="14" y="0"/>
                    </a:lnTo>
                    <a:lnTo>
                      <a:pt x="12" y="2"/>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4" name="Freeform 2610"/>
              <p:cNvSpPr>
                <a:spLocks/>
              </p:cNvSpPr>
              <p:nvPr/>
            </p:nvSpPr>
            <p:spPr bwMode="auto">
              <a:xfrm>
                <a:off x="10308" y="6213"/>
                <a:ext cx="33" cy="65"/>
              </a:xfrm>
              <a:custGeom>
                <a:avLst/>
                <a:gdLst/>
                <a:ahLst/>
                <a:cxnLst>
                  <a:cxn ang="0">
                    <a:pos x="33" y="64"/>
                  </a:cxn>
                  <a:cxn ang="0">
                    <a:pos x="33" y="2"/>
                  </a:cxn>
                  <a:cxn ang="0">
                    <a:pos x="24" y="2"/>
                  </a:cxn>
                  <a:cxn ang="0">
                    <a:pos x="21" y="0"/>
                  </a:cxn>
                  <a:cxn ang="0">
                    <a:pos x="14" y="0"/>
                  </a:cxn>
                  <a:cxn ang="0">
                    <a:pos x="12" y="2"/>
                  </a:cxn>
                  <a:cxn ang="0">
                    <a:pos x="4" y="2"/>
                  </a:cxn>
                  <a:cxn ang="0">
                    <a:pos x="2" y="16"/>
                  </a:cxn>
                  <a:cxn ang="0">
                    <a:pos x="2" y="31"/>
                  </a:cxn>
                  <a:cxn ang="0">
                    <a:pos x="0" y="45"/>
                  </a:cxn>
                  <a:cxn ang="0">
                    <a:pos x="0" y="62"/>
                  </a:cxn>
                  <a:cxn ang="0">
                    <a:pos x="9" y="62"/>
                  </a:cxn>
                  <a:cxn ang="0">
                    <a:pos x="12" y="64"/>
                  </a:cxn>
                  <a:cxn ang="0">
                    <a:pos x="33" y="64"/>
                  </a:cxn>
                </a:cxnLst>
                <a:rect l="0" t="0" r="r" b="b"/>
                <a:pathLst>
                  <a:path w="33" h="65">
                    <a:moveTo>
                      <a:pt x="33" y="64"/>
                    </a:moveTo>
                    <a:lnTo>
                      <a:pt x="33" y="2"/>
                    </a:lnTo>
                    <a:lnTo>
                      <a:pt x="24" y="2"/>
                    </a:lnTo>
                    <a:lnTo>
                      <a:pt x="21" y="0"/>
                    </a:lnTo>
                    <a:lnTo>
                      <a:pt x="14" y="0"/>
                    </a:lnTo>
                    <a:lnTo>
                      <a:pt x="12" y="2"/>
                    </a:lnTo>
                    <a:lnTo>
                      <a:pt x="4" y="2"/>
                    </a:lnTo>
                    <a:lnTo>
                      <a:pt x="2" y="16"/>
                    </a:lnTo>
                    <a:lnTo>
                      <a:pt x="2" y="31"/>
                    </a:lnTo>
                    <a:lnTo>
                      <a:pt x="0" y="45"/>
                    </a:lnTo>
                    <a:lnTo>
                      <a:pt x="0" y="62"/>
                    </a:lnTo>
                    <a:lnTo>
                      <a:pt x="9" y="62"/>
                    </a:lnTo>
                    <a:lnTo>
                      <a:pt x="12" y="64"/>
                    </a:lnTo>
                    <a:lnTo>
                      <a:pt x="33" y="6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5" name="Freeform 2611"/>
              <p:cNvSpPr>
                <a:spLocks/>
              </p:cNvSpPr>
              <p:nvPr/>
            </p:nvSpPr>
            <p:spPr bwMode="auto">
              <a:xfrm>
                <a:off x="10310" y="6213"/>
                <a:ext cx="31" cy="60"/>
              </a:xfrm>
              <a:custGeom>
                <a:avLst/>
                <a:gdLst/>
                <a:ahLst/>
                <a:cxnLst>
                  <a:cxn ang="0">
                    <a:pos x="31" y="60"/>
                  </a:cxn>
                  <a:cxn ang="0">
                    <a:pos x="31" y="2"/>
                  </a:cxn>
                  <a:cxn ang="0">
                    <a:pos x="21" y="2"/>
                  </a:cxn>
                  <a:cxn ang="0">
                    <a:pos x="19" y="0"/>
                  </a:cxn>
                  <a:cxn ang="0">
                    <a:pos x="12" y="0"/>
                  </a:cxn>
                  <a:cxn ang="0">
                    <a:pos x="9" y="2"/>
                  </a:cxn>
                  <a:cxn ang="0">
                    <a:pos x="4" y="2"/>
                  </a:cxn>
                  <a:cxn ang="0">
                    <a:pos x="0" y="16"/>
                  </a:cxn>
                  <a:cxn ang="0">
                    <a:pos x="0" y="57"/>
                  </a:cxn>
                  <a:cxn ang="0">
                    <a:pos x="2" y="60"/>
                  </a:cxn>
                  <a:cxn ang="0">
                    <a:pos x="31" y="60"/>
                  </a:cxn>
                </a:cxnLst>
                <a:rect l="0" t="0" r="r" b="b"/>
                <a:pathLst>
                  <a:path w="31" h="60">
                    <a:moveTo>
                      <a:pt x="31" y="60"/>
                    </a:moveTo>
                    <a:lnTo>
                      <a:pt x="31" y="2"/>
                    </a:lnTo>
                    <a:lnTo>
                      <a:pt x="21" y="2"/>
                    </a:lnTo>
                    <a:lnTo>
                      <a:pt x="19" y="0"/>
                    </a:lnTo>
                    <a:lnTo>
                      <a:pt x="12" y="0"/>
                    </a:lnTo>
                    <a:lnTo>
                      <a:pt x="9" y="2"/>
                    </a:lnTo>
                    <a:lnTo>
                      <a:pt x="4" y="2"/>
                    </a:lnTo>
                    <a:lnTo>
                      <a:pt x="0" y="16"/>
                    </a:lnTo>
                    <a:lnTo>
                      <a:pt x="0" y="57"/>
                    </a:lnTo>
                    <a:lnTo>
                      <a:pt x="2" y="60"/>
                    </a:lnTo>
                    <a:lnTo>
                      <a:pt x="31" y="6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6" name="Freeform 2612"/>
              <p:cNvSpPr>
                <a:spLocks/>
              </p:cNvSpPr>
              <p:nvPr/>
            </p:nvSpPr>
            <p:spPr bwMode="auto">
              <a:xfrm>
                <a:off x="10310" y="6213"/>
                <a:ext cx="31" cy="55"/>
              </a:xfrm>
              <a:custGeom>
                <a:avLst/>
                <a:gdLst/>
                <a:ahLst/>
                <a:cxnLst>
                  <a:cxn ang="0">
                    <a:pos x="31" y="28"/>
                  </a:cxn>
                  <a:cxn ang="0">
                    <a:pos x="28" y="14"/>
                  </a:cxn>
                  <a:cxn ang="0">
                    <a:pos x="28" y="2"/>
                  </a:cxn>
                  <a:cxn ang="0">
                    <a:pos x="21" y="2"/>
                  </a:cxn>
                  <a:cxn ang="0">
                    <a:pos x="19" y="0"/>
                  </a:cxn>
                  <a:cxn ang="0">
                    <a:pos x="12" y="0"/>
                  </a:cxn>
                  <a:cxn ang="0">
                    <a:pos x="9" y="2"/>
                  </a:cxn>
                  <a:cxn ang="0">
                    <a:pos x="4" y="2"/>
                  </a:cxn>
                  <a:cxn ang="0">
                    <a:pos x="2" y="14"/>
                  </a:cxn>
                  <a:cxn ang="0">
                    <a:pos x="0" y="28"/>
                  </a:cxn>
                  <a:cxn ang="0">
                    <a:pos x="0" y="55"/>
                  </a:cxn>
                  <a:cxn ang="0">
                    <a:pos x="28" y="55"/>
                  </a:cxn>
                  <a:cxn ang="0">
                    <a:pos x="28" y="43"/>
                  </a:cxn>
                  <a:cxn ang="0">
                    <a:pos x="31" y="28"/>
                  </a:cxn>
                </a:cxnLst>
                <a:rect l="0" t="0" r="r" b="b"/>
                <a:pathLst>
                  <a:path w="31" h="55">
                    <a:moveTo>
                      <a:pt x="31" y="28"/>
                    </a:moveTo>
                    <a:lnTo>
                      <a:pt x="28" y="14"/>
                    </a:lnTo>
                    <a:lnTo>
                      <a:pt x="28" y="2"/>
                    </a:lnTo>
                    <a:lnTo>
                      <a:pt x="21" y="2"/>
                    </a:lnTo>
                    <a:lnTo>
                      <a:pt x="19" y="0"/>
                    </a:lnTo>
                    <a:lnTo>
                      <a:pt x="12" y="0"/>
                    </a:lnTo>
                    <a:lnTo>
                      <a:pt x="9" y="2"/>
                    </a:lnTo>
                    <a:lnTo>
                      <a:pt x="4" y="2"/>
                    </a:lnTo>
                    <a:lnTo>
                      <a:pt x="2" y="14"/>
                    </a:lnTo>
                    <a:lnTo>
                      <a:pt x="0" y="28"/>
                    </a:lnTo>
                    <a:lnTo>
                      <a:pt x="0" y="55"/>
                    </a:lnTo>
                    <a:lnTo>
                      <a:pt x="28" y="55"/>
                    </a:lnTo>
                    <a:lnTo>
                      <a:pt x="28" y="43"/>
                    </a:lnTo>
                    <a:lnTo>
                      <a:pt x="31" y="28"/>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7" name="Freeform 2613"/>
              <p:cNvSpPr>
                <a:spLocks/>
              </p:cNvSpPr>
              <p:nvPr/>
            </p:nvSpPr>
            <p:spPr bwMode="auto">
              <a:xfrm>
                <a:off x="10310" y="6213"/>
                <a:ext cx="29" cy="51"/>
              </a:xfrm>
              <a:custGeom>
                <a:avLst/>
                <a:gdLst/>
                <a:ahLst/>
                <a:cxnLst>
                  <a:cxn ang="0">
                    <a:pos x="28" y="50"/>
                  </a:cxn>
                  <a:cxn ang="0">
                    <a:pos x="28" y="2"/>
                  </a:cxn>
                  <a:cxn ang="0">
                    <a:pos x="19" y="2"/>
                  </a:cxn>
                  <a:cxn ang="0">
                    <a:pos x="19" y="0"/>
                  </a:cxn>
                  <a:cxn ang="0">
                    <a:pos x="12" y="0"/>
                  </a:cxn>
                  <a:cxn ang="0">
                    <a:pos x="12" y="2"/>
                  </a:cxn>
                  <a:cxn ang="0">
                    <a:pos x="4" y="2"/>
                  </a:cxn>
                  <a:cxn ang="0">
                    <a:pos x="0" y="26"/>
                  </a:cxn>
                  <a:cxn ang="0">
                    <a:pos x="0" y="50"/>
                  </a:cxn>
                  <a:cxn ang="0">
                    <a:pos x="28" y="50"/>
                  </a:cxn>
                </a:cxnLst>
                <a:rect l="0" t="0" r="r" b="b"/>
                <a:pathLst>
                  <a:path w="29" h="51">
                    <a:moveTo>
                      <a:pt x="28" y="50"/>
                    </a:moveTo>
                    <a:lnTo>
                      <a:pt x="28" y="2"/>
                    </a:lnTo>
                    <a:lnTo>
                      <a:pt x="19" y="2"/>
                    </a:lnTo>
                    <a:lnTo>
                      <a:pt x="19" y="0"/>
                    </a:lnTo>
                    <a:lnTo>
                      <a:pt x="12" y="0"/>
                    </a:lnTo>
                    <a:lnTo>
                      <a:pt x="12" y="2"/>
                    </a:lnTo>
                    <a:lnTo>
                      <a:pt x="4" y="2"/>
                    </a:lnTo>
                    <a:lnTo>
                      <a:pt x="0" y="26"/>
                    </a:lnTo>
                    <a:lnTo>
                      <a:pt x="0" y="50"/>
                    </a:lnTo>
                    <a:lnTo>
                      <a:pt x="28" y="5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8" name="Freeform 2614"/>
              <p:cNvSpPr>
                <a:spLocks/>
              </p:cNvSpPr>
              <p:nvPr/>
            </p:nvSpPr>
            <p:spPr bwMode="auto">
              <a:xfrm>
                <a:off x="10310" y="6213"/>
                <a:ext cx="29" cy="48"/>
              </a:xfrm>
              <a:custGeom>
                <a:avLst/>
                <a:gdLst/>
                <a:ahLst/>
                <a:cxnLst>
                  <a:cxn ang="0">
                    <a:pos x="14" y="45"/>
                  </a:cxn>
                  <a:cxn ang="0">
                    <a:pos x="16" y="47"/>
                  </a:cxn>
                  <a:cxn ang="0">
                    <a:pos x="28" y="47"/>
                  </a:cxn>
                  <a:cxn ang="0">
                    <a:pos x="28" y="2"/>
                  </a:cxn>
                  <a:cxn ang="0">
                    <a:pos x="19" y="2"/>
                  </a:cxn>
                  <a:cxn ang="0">
                    <a:pos x="16" y="0"/>
                  </a:cxn>
                  <a:cxn ang="0">
                    <a:pos x="12" y="2"/>
                  </a:cxn>
                  <a:cxn ang="0">
                    <a:pos x="4" y="2"/>
                  </a:cxn>
                  <a:cxn ang="0">
                    <a:pos x="2" y="14"/>
                  </a:cxn>
                  <a:cxn ang="0">
                    <a:pos x="0" y="23"/>
                  </a:cxn>
                  <a:cxn ang="0">
                    <a:pos x="0" y="45"/>
                  </a:cxn>
                  <a:cxn ang="0">
                    <a:pos x="14" y="45"/>
                  </a:cxn>
                </a:cxnLst>
                <a:rect l="0" t="0" r="r" b="b"/>
                <a:pathLst>
                  <a:path w="29" h="48">
                    <a:moveTo>
                      <a:pt x="14" y="45"/>
                    </a:moveTo>
                    <a:lnTo>
                      <a:pt x="16" y="47"/>
                    </a:lnTo>
                    <a:lnTo>
                      <a:pt x="28" y="47"/>
                    </a:lnTo>
                    <a:lnTo>
                      <a:pt x="28" y="2"/>
                    </a:lnTo>
                    <a:lnTo>
                      <a:pt x="19" y="2"/>
                    </a:lnTo>
                    <a:lnTo>
                      <a:pt x="16" y="0"/>
                    </a:lnTo>
                    <a:lnTo>
                      <a:pt x="12" y="2"/>
                    </a:lnTo>
                    <a:lnTo>
                      <a:pt x="4" y="2"/>
                    </a:lnTo>
                    <a:lnTo>
                      <a:pt x="2" y="14"/>
                    </a:lnTo>
                    <a:lnTo>
                      <a:pt x="0" y="23"/>
                    </a:lnTo>
                    <a:lnTo>
                      <a:pt x="0" y="45"/>
                    </a:lnTo>
                    <a:lnTo>
                      <a:pt x="14"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9" name="Freeform 2615"/>
              <p:cNvSpPr>
                <a:spLocks/>
              </p:cNvSpPr>
              <p:nvPr/>
            </p:nvSpPr>
            <p:spPr bwMode="auto">
              <a:xfrm>
                <a:off x="10310" y="6213"/>
                <a:ext cx="26" cy="43"/>
              </a:xfrm>
              <a:custGeom>
                <a:avLst/>
                <a:gdLst/>
                <a:ahLst/>
                <a:cxnLst>
                  <a:cxn ang="0">
                    <a:pos x="26" y="43"/>
                  </a:cxn>
                  <a:cxn ang="0">
                    <a:pos x="26" y="2"/>
                  </a:cxn>
                  <a:cxn ang="0">
                    <a:pos x="16" y="2"/>
                  </a:cxn>
                  <a:cxn ang="0">
                    <a:pos x="16" y="0"/>
                  </a:cxn>
                  <a:cxn ang="0">
                    <a:pos x="12" y="2"/>
                  </a:cxn>
                  <a:cxn ang="0">
                    <a:pos x="4" y="2"/>
                  </a:cxn>
                  <a:cxn ang="0">
                    <a:pos x="2" y="11"/>
                  </a:cxn>
                  <a:cxn ang="0">
                    <a:pos x="2" y="21"/>
                  </a:cxn>
                  <a:cxn ang="0">
                    <a:pos x="0" y="31"/>
                  </a:cxn>
                  <a:cxn ang="0">
                    <a:pos x="0" y="40"/>
                  </a:cxn>
                  <a:cxn ang="0">
                    <a:pos x="4" y="43"/>
                  </a:cxn>
                  <a:cxn ang="0">
                    <a:pos x="26" y="43"/>
                  </a:cxn>
                </a:cxnLst>
                <a:rect l="0" t="0" r="r" b="b"/>
                <a:pathLst>
                  <a:path w="26" h="43">
                    <a:moveTo>
                      <a:pt x="26" y="43"/>
                    </a:moveTo>
                    <a:lnTo>
                      <a:pt x="26" y="2"/>
                    </a:lnTo>
                    <a:lnTo>
                      <a:pt x="16" y="2"/>
                    </a:lnTo>
                    <a:lnTo>
                      <a:pt x="16" y="0"/>
                    </a:lnTo>
                    <a:lnTo>
                      <a:pt x="12" y="2"/>
                    </a:lnTo>
                    <a:lnTo>
                      <a:pt x="4" y="2"/>
                    </a:lnTo>
                    <a:lnTo>
                      <a:pt x="2" y="11"/>
                    </a:lnTo>
                    <a:lnTo>
                      <a:pt x="2" y="21"/>
                    </a:lnTo>
                    <a:lnTo>
                      <a:pt x="0" y="31"/>
                    </a:lnTo>
                    <a:lnTo>
                      <a:pt x="0" y="40"/>
                    </a:lnTo>
                    <a:lnTo>
                      <a:pt x="4" y="43"/>
                    </a:lnTo>
                    <a:lnTo>
                      <a:pt x="26" y="43"/>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0" name="Freeform 2616"/>
              <p:cNvSpPr>
                <a:spLocks/>
              </p:cNvSpPr>
              <p:nvPr/>
            </p:nvSpPr>
            <p:spPr bwMode="auto">
              <a:xfrm>
                <a:off x="10312" y="6213"/>
                <a:ext cx="24" cy="39"/>
              </a:xfrm>
              <a:custGeom>
                <a:avLst/>
                <a:gdLst/>
                <a:ahLst/>
                <a:cxnLst>
                  <a:cxn ang="0">
                    <a:pos x="24" y="38"/>
                  </a:cxn>
                  <a:cxn ang="0">
                    <a:pos x="24" y="2"/>
                  </a:cxn>
                  <a:cxn ang="0">
                    <a:pos x="14" y="2"/>
                  </a:cxn>
                  <a:cxn ang="0">
                    <a:pos x="14" y="0"/>
                  </a:cxn>
                  <a:cxn ang="0">
                    <a:pos x="9" y="0"/>
                  </a:cxn>
                  <a:cxn ang="0">
                    <a:pos x="9" y="2"/>
                  </a:cxn>
                  <a:cxn ang="0">
                    <a:pos x="2" y="2"/>
                  </a:cxn>
                  <a:cxn ang="0">
                    <a:pos x="0" y="11"/>
                  </a:cxn>
                  <a:cxn ang="0">
                    <a:pos x="0" y="38"/>
                  </a:cxn>
                  <a:cxn ang="0">
                    <a:pos x="24" y="38"/>
                  </a:cxn>
                </a:cxnLst>
                <a:rect l="0" t="0" r="r" b="b"/>
                <a:pathLst>
                  <a:path w="24" h="39">
                    <a:moveTo>
                      <a:pt x="24" y="38"/>
                    </a:moveTo>
                    <a:lnTo>
                      <a:pt x="24" y="2"/>
                    </a:lnTo>
                    <a:lnTo>
                      <a:pt x="14" y="2"/>
                    </a:lnTo>
                    <a:lnTo>
                      <a:pt x="14" y="0"/>
                    </a:lnTo>
                    <a:lnTo>
                      <a:pt x="9" y="0"/>
                    </a:lnTo>
                    <a:lnTo>
                      <a:pt x="9" y="2"/>
                    </a:lnTo>
                    <a:lnTo>
                      <a:pt x="2" y="2"/>
                    </a:lnTo>
                    <a:lnTo>
                      <a:pt x="0" y="11"/>
                    </a:lnTo>
                    <a:lnTo>
                      <a:pt x="0" y="38"/>
                    </a:lnTo>
                    <a:lnTo>
                      <a:pt x="24"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1" name="Freeform 2617"/>
              <p:cNvSpPr>
                <a:spLocks/>
              </p:cNvSpPr>
              <p:nvPr/>
            </p:nvSpPr>
            <p:spPr bwMode="auto">
              <a:xfrm>
                <a:off x="10312" y="6216"/>
                <a:ext cx="24" cy="31"/>
              </a:xfrm>
              <a:custGeom>
                <a:avLst/>
                <a:gdLst/>
                <a:ahLst/>
                <a:cxnLst>
                  <a:cxn ang="0">
                    <a:pos x="2" y="0"/>
                  </a:cxn>
                  <a:cxn ang="0">
                    <a:pos x="2" y="0"/>
                  </a:cxn>
                  <a:cxn ang="0">
                    <a:pos x="0" y="7"/>
                  </a:cxn>
                  <a:cxn ang="0">
                    <a:pos x="0" y="31"/>
                  </a:cxn>
                  <a:cxn ang="0">
                    <a:pos x="21" y="31"/>
                  </a:cxn>
                  <a:cxn ang="0">
                    <a:pos x="24" y="23"/>
                  </a:cxn>
                  <a:cxn ang="0">
                    <a:pos x="24" y="7"/>
                  </a:cxn>
                  <a:cxn ang="0">
                    <a:pos x="21" y="0"/>
                  </a:cxn>
                  <a:cxn ang="0">
                    <a:pos x="2" y="0"/>
                  </a:cxn>
                </a:cxnLst>
                <a:rect l="0" t="0" r="r" b="b"/>
                <a:pathLst>
                  <a:path w="24" h="31">
                    <a:moveTo>
                      <a:pt x="2" y="0"/>
                    </a:moveTo>
                    <a:lnTo>
                      <a:pt x="2" y="0"/>
                    </a:lnTo>
                    <a:lnTo>
                      <a:pt x="0" y="7"/>
                    </a:lnTo>
                    <a:lnTo>
                      <a:pt x="0" y="31"/>
                    </a:lnTo>
                    <a:lnTo>
                      <a:pt x="21" y="31"/>
                    </a:lnTo>
                    <a:lnTo>
                      <a:pt x="24" y="23"/>
                    </a:lnTo>
                    <a:lnTo>
                      <a:pt x="24" y="7"/>
                    </a:lnTo>
                    <a:lnTo>
                      <a:pt x="21"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2" name="Freeform 2618"/>
              <p:cNvSpPr>
                <a:spLocks/>
              </p:cNvSpPr>
              <p:nvPr/>
            </p:nvSpPr>
            <p:spPr bwMode="auto">
              <a:xfrm>
                <a:off x="10312" y="6216"/>
                <a:ext cx="22" cy="26"/>
              </a:xfrm>
              <a:custGeom>
                <a:avLst/>
                <a:gdLst/>
                <a:ahLst/>
                <a:cxnLst>
                  <a:cxn ang="0">
                    <a:pos x="2" y="0"/>
                  </a:cxn>
                  <a:cxn ang="0">
                    <a:pos x="2" y="0"/>
                  </a:cxn>
                  <a:cxn ang="0">
                    <a:pos x="0" y="7"/>
                  </a:cxn>
                  <a:cxn ang="0">
                    <a:pos x="0" y="26"/>
                  </a:cxn>
                  <a:cxn ang="0">
                    <a:pos x="21" y="26"/>
                  </a:cxn>
                  <a:cxn ang="0">
                    <a:pos x="21" y="0"/>
                  </a:cxn>
                  <a:cxn ang="0">
                    <a:pos x="2" y="0"/>
                  </a:cxn>
                </a:cxnLst>
                <a:rect l="0" t="0" r="r" b="b"/>
                <a:pathLst>
                  <a:path w="22" h="26">
                    <a:moveTo>
                      <a:pt x="2" y="0"/>
                    </a:moveTo>
                    <a:lnTo>
                      <a:pt x="2" y="0"/>
                    </a:lnTo>
                    <a:lnTo>
                      <a:pt x="0" y="7"/>
                    </a:lnTo>
                    <a:lnTo>
                      <a:pt x="0" y="26"/>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3" name="Freeform 2619"/>
              <p:cNvSpPr>
                <a:spLocks/>
              </p:cNvSpPr>
              <p:nvPr/>
            </p:nvSpPr>
            <p:spPr bwMode="auto">
              <a:xfrm>
                <a:off x="10312" y="6213"/>
                <a:ext cx="22" cy="27"/>
              </a:xfrm>
              <a:custGeom>
                <a:avLst/>
                <a:gdLst/>
                <a:ahLst/>
                <a:cxnLst>
                  <a:cxn ang="0">
                    <a:pos x="2" y="2"/>
                  </a:cxn>
                  <a:cxn ang="0">
                    <a:pos x="2" y="2"/>
                  </a:cxn>
                  <a:cxn ang="0">
                    <a:pos x="0" y="7"/>
                  </a:cxn>
                  <a:cxn ang="0">
                    <a:pos x="0" y="26"/>
                  </a:cxn>
                  <a:cxn ang="0">
                    <a:pos x="14" y="26"/>
                  </a:cxn>
                  <a:cxn ang="0">
                    <a:pos x="16" y="23"/>
                  </a:cxn>
                  <a:cxn ang="0">
                    <a:pos x="21" y="23"/>
                  </a:cxn>
                  <a:cxn ang="0">
                    <a:pos x="21" y="2"/>
                  </a:cxn>
                  <a:cxn ang="0">
                    <a:pos x="12" y="0"/>
                  </a:cxn>
                  <a:cxn ang="0">
                    <a:pos x="2" y="2"/>
                  </a:cxn>
                </a:cxnLst>
                <a:rect l="0" t="0" r="r" b="b"/>
                <a:pathLst>
                  <a:path w="22" h="27">
                    <a:moveTo>
                      <a:pt x="2" y="2"/>
                    </a:moveTo>
                    <a:lnTo>
                      <a:pt x="2" y="2"/>
                    </a:lnTo>
                    <a:lnTo>
                      <a:pt x="0" y="7"/>
                    </a:lnTo>
                    <a:lnTo>
                      <a:pt x="0" y="26"/>
                    </a:lnTo>
                    <a:lnTo>
                      <a:pt x="14" y="26"/>
                    </a:lnTo>
                    <a:lnTo>
                      <a:pt x="16" y="23"/>
                    </a:lnTo>
                    <a:lnTo>
                      <a:pt x="21" y="23"/>
                    </a:lnTo>
                    <a:lnTo>
                      <a:pt x="21" y="2"/>
                    </a:lnTo>
                    <a:lnTo>
                      <a:pt x="12" y="0"/>
                    </a:lnTo>
                    <a:lnTo>
                      <a:pt x="2"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4" name="Freeform 2620"/>
              <p:cNvSpPr>
                <a:spLocks/>
              </p:cNvSpPr>
              <p:nvPr/>
            </p:nvSpPr>
            <p:spPr bwMode="auto">
              <a:xfrm>
                <a:off x="10315" y="6206"/>
                <a:ext cx="29" cy="7"/>
              </a:xfrm>
              <a:custGeom>
                <a:avLst/>
                <a:gdLst/>
                <a:ahLst/>
                <a:cxnLst>
                  <a:cxn ang="0">
                    <a:pos x="0" y="0"/>
                  </a:cxn>
                  <a:cxn ang="0">
                    <a:pos x="0" y="7"/>
                  </a:cxn>
                  <a:cxn ang="0">
                    <a:pos x="28" y="7"/>
                  </a:cxn>
                  <a:cxn ang="0">
                    <a:pos x="28" y="2"/>
                  </a:cxn>
                  <a:cxn ang="0">
                    <a:pos x="14" y="0"/>
                  </a:cxn>
                  <a:cxn ang="0">
                    <a:pos x="0" y="0"/>
                  </a:cxn>
                </a:cxnLst>
                <a:rect l="0" t="0" r="r" b="b"/>
                <a:pathLst>
                  <a:path w="29" h="7">
                    <a:moveTo>
                      <a:pt x="0" y="0"/>
                    </a:moveTo>
                    <a:lnTo>
                      <a:pt x="0" y="7"/>
                    </a:lnTo>
                    <a:lnTo>
                      <a:pt x="28" y="7"/>
                    </a:lnTo>
                    <a:lnTo>
                      <a:pt x="28" y="2"/>
                    </a:lnTo>
                    <a:lnTo>
                      <a:pt x="14"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5" name="Freeform 2621"/>
              <p:cNvSpPr>
                <a:spLocks/>
              </p:cNvSpPr>
              <p:nvPr/>
            </p:nvSpPr>
            <p:spPr bwMode="auto">
              <a:xfrm>
                <a:off x="10308" y="6285"/>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6" name="Freeform 2622"/>
              <p:cNvSpPr>
                <a:spLocks/>
              </p:cNvSpPr>
              <p:nvPr/>
            </p:nvSpPr>
            <p:spPr bwMode="auto">
              <a:xfrm>
                <a:off x="10320" y="6290"/>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7" name="Freeform 2623"/>
              <p:cNvSpPr>
                <a:spLocks/>
              </p:cNvSpPr>
              <p:nvPr/>
            </p:nvSpPr>
            <p:spPr bwMode="auto">
              <a:xfrm>
                <a:off x="10320" y="6288"/>
                <a:ext cx="9" cy="4"/>
              </a:xfrm>
              <a:custGeom>
                <a:avLst/>
                <a:gdLst/>
                <a:ahLst/>
                <a:cxnLst>
                  <a:cxn ang="0">
                    <a:pos x="4" y="2"/>
                  </a:cxn>
                  <a:cxn ang="0">
                    <a:pos x="4" y="0"/>
                  </a:cxn>
                  <a:cxn ang="0">
                    <a:pos x="2" y="0"/>
                  </a:cxn>
                  <a:cxn ang="0">
                    <a:pos x="0" y="4"/>
                  </a:cxn>
                  <a:cxn ang="0">
                    <a:pos x="7" y="4"/>
                  </a:cxn>
                  <a:cxn ang="0">
                    <a:pos x="9" y="2"/>
                  </a:cxn>
                  <a:cxn ang="0">
                    <a:pos x="4" y="2"/>
                  </a:cxn>
                </a:cxnLst>
                <a:rect l="0" t="0" r="r" b="b"/>
                <a:pathLst>
                  <a:path w="9" h="4">
                    <a:moveTo>
                      <a:pt x="4" y="2"/>
                    </a:moveTo>
                    <a:lnTo>
                      <a:pt x="4" y="0"/>
                    </a:lnTo>
                    <a:lnTo>
                      <a:pt x="2" y="0"/>
                    </a:lnTo>
                    <a:lnTo>
                      <a:pt x="0" y="4"/>
                    </a:lnTo>
                    <a:lnTo>
                      <a:pt x="7" y="4"/>
                    </a:lnTo>
                    <a:lnTo>
                      <a:pt x="9" y="2"/>
                    </a:lnTo>
                    <a:lnTo>
                      <a:pt x="4" y="2"/>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8" name="Freeform 2624"/>
              <p:cNvSpPr>
                <a:spLocks/>
              </p:cNvSpPr>
              <p:nvPr/>
            </p:nvSpPr>
            <p:spPr bwMode="auto">
              <a:xfrm>
                <a:off x="10320" y="6290"/>
                <a:ext cx="4" cy="2"/>
              </a:xfrm>
              <a:custGeom>
                <a:avLst/>
                <a:gdLst/>
                <a:ahLst/>
                <a:cxnLst>
                  <a:cxn ang="0">
                    <a:pos x="2" y="0"/>
                  </a:cxn>
                  <a:cxn ang="0">
                    <a:pos x="4" y="0"/>
                  </a:cxn>
                  <a:cxn ang="0">
                    <a:pos x="4" y="2"/>
                  </a:cxn>
                  <a:cxn ang="0">
                    <a:pos x="2" y="2"/>
                  </a:cxn>
                  <a:cxn ang="0">
                    <a:pos x="0" y="0"/>
                  </a:cxn>
                  <a:cxn ang="0">
                    <a:pos x="2" y="0"/>
                  </a:cxn>
                </a:cxnLst>
                <a:rect l="0" t="0" r="r" b="b"/>
                <a:pathLst>
                  <a:path w="4" h="2">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9" name="Freeform 2625"/>
              <p:cNvSpPr>
                <a:spLocks/>
              </p:cNvSpPr>
              <p:nvPr/>
            </p:nvSpPr>
            <p:spPr bwMode="auto">
              <a:xfrm>
                <a:off x="10344" y="6285"/>
                <a:ext cx="24" cy="12"/>
              </a:xfrm>
              <a:custGeom>
                <a:avLst/>
                <a:gdLst/>
                <a:ahLst/>
                <a:cxnLst>
                  <a:cxn ang="0">
                    <a:pos x="0" y="4"/>
                  </a:cxn>
                  <a:cxn ang="0">
                    <a:pos x="0" y="12"/>
                  </a:cxn>
                  <a:cxn ang="0">
                    <a:pos x="16" y="7"/>
                  </a:cxn>
                  <a:cxn ang="0">
                    <a:pos x="23" y="4"/>
                  </a:cxn>
                  <a:cxn ang="0">
                    <a:pos x="23" y="0"/>
                  </a:cxn>
                  <a:cxn ang="0">
                    <a:pos x="0" y="4"/>
                  </a:cxn>
                </a:cxnLst>
                <a:rect l="0" t="0" r="r" b="b"/>
                <a:pathLst>
                  <a:path w="24" h="12">
                    <a:moveTo>
                      <a:pt x="0" y="4"/>
                    </a:moveTo>
                    <a:lnTo>
                      <a:pt x="0" y="12"/>
                    </a:lnTo>
                    <a:lnTo>
                      <a:pt x="16"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0" name="Freeform 2626"/>
              <p:cNvSpPr>
                <a:spLocks/>
              </p:cNvSpPr>
              <p:nvPr/>
            </p:nvSpPr>
            <p:spPr bwMode="auto">
              <a:xfrm>
                <a:off x="10346" y="6285"/>
                <a:ext cx="22" cy="10"/>
              </a:xfrm>
              <a:custGeom>
                <a:avLst/>
                <a:gdLst/>
                <a:ahLst/>
                <a:cxnLst>
                  <a:cxn ang="0">
                    <a:pos x="4" y="9"/>
                  </a:cxn>
                  <a:cxn ang="0">
                    <a:pos x="7" y="7"/>
                  </a:cxn>
                  <a:cxn ang="0">
                    <a:pos x="14" y="7"/>
                  </a:cxn>
                  <a:cxn ang="0">
                    <a:pos x="16" y="4"/>
                  </a:cxn>
                  <a:cxn ang="0">
                    <a:pos x="21" y="4"/>
                  </a:cxn>
                  <a:cxn ang="0">
                    <a:pos x="21" y="0"/>
                  </a:cxn>
                  <a:cxn ang="0">
                    <a:pos x="16" y="0"/>
                  </a:cxn>
                  <a:cxn ang="0">
                    <a:pos x="14" y="2"/>
                  </a:cxn>
                  <a:cxn ang="0">
                    <a:pos x="2" y="2"/>
                  </a:cxn>
                  <a:cxn ang="0">
                    <a:pos x="0" y="4"/>
                  </a:cxn>
                  <a:cxn ang="0">
                    <a:pos x="0" y="9"/>
                  </a:cxn>
                  <a:cxn ang="0">
                    <a:pos x="4" y="9"/>
                  </a:cxn>
                </a:cxnLst>
                <a:rect l="0" t="0" r="r" b="b"/>
                <a:pathLst>
                  <a:path w="22" h="10">
                    <a:moveTo>
                      <a:pt x="4" y="9"/>
                    </a:moveTo>
                    <a:lnTo>
                      <a:pt x="7" y="7"/>
                    </a:lnTo>
                    <a:lnTo>
                      <a:pt x="14" y="7"/>
                    </a:lnTo>
                    <a:lnTo>
                      <a:pt x="16" y="4"/>
                    </a:lnTo>
                    <a:lnTo>
                      <a:pt x="21" y="4"/>
                    </a:lnTo>
                    <a:lnTo>
                      <a:pt x="21" y="0"/>
                    </a:lnTo>
                    <a:lnTo>
                      <a:pt x="16" y="0"/>
                    </a:lnTo>
                    <a:lnTo>
                      <a:pt x="14" y="2"/>
                    </a:lnTo>
                    <a:lnTo>
                      <a:pt x="2" y="2"/>
                    </a:lnTo>
                    <a:lnTo>
                      <a:pt x="0" y="4"/>
                    </a:lnTo>
                    <a:lnTo>
                      <a:pt x="0" y="9"/>
                    </a:lnTo>
                    <a:lnTo>
                      <a:pt x="4"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1" name="Freeform 2627"/>
              <p:cNvSpPr>
                <a:spLocks/>
              </p:cNvSpPr>
              <p:nvPr/>
            </p:nvSpPr>
            <p:spPr bwMode="auto">
              <a:xfrm>
                <a:off x="10346" y="6285"/>
                <a:ext cx="22" cy="10"/>
              </a:xfrm>
              <a:custGeom>
                <a:avLst/>
                <a:gdLst/>
                <a:ahLst/>
                <a:cxnLst>
                  <a:cxn ang="0">
                    <a:pos x="21" y="4"/>
                  </a:cxn>
                  <a:cxn ang="0">
                    <a:pos x="21" y="0"/>
                  </a:cxn>
                  <a:cxn ang="0">
                    <a:pos x="14" y="0"/>
                  </a:cxn>
                  <a:cxn ang="0">
                    <a:pos x="11" y="2"/>
                  </a:cxn>
                  <a:cxn ang="0">
                    <a:pos x="2" y="2"/>
                  </a:cxn>
                  <a:cxn ang="0">
                    <a:pos x="0" y="4"/>
                  </a:cxn>
                  <a:cxn ang="0">
                    <a:pos x="0" y="9"/>
                  </a:cxn>
                  <a:cxn ang="0">
                    <a:pos x="7" y="9"/>
                  </a:cxn>
                  <a:cxn ang="0">
                    <a:pos x="7" y="7"/>
                  </a:cxn>
                  <a:cxn ang="0">
                    <a:pos x="14" y="7"/>
                  </a:cxn>
                  <a:cxn ang="0">
                    <a:pos x="16" y="4"/>
                  </a:cxn>
                  <a:cxn ang="0">
                    <a:pos x="21" y="4"/>
                  </a:cxn>
                </a:cxnLst>
                <a:rect l="0" t="0" r="r" b="b"/>
                <a:pathLst>
                  <a:path w="22" h="10">
                    <a:moveTo>
                      <a:pt x="21" y="4"/>
                    </a:moveTo>
                    <a:lnTo>
                      <a:pt x="21" y="0"/>
                    </a:lnTo>
                    <a:lnTo>
                      <a:pt x="14" y="0"/>
                    </a:lnTo>
                    <a:lnTo>
                      <a:pt x="11" y="2"/>
                    </a:lnTo>
                    <a:lnTo>
                      <a:pt x="2" y="2"/>
                    </a:lnTo>
                    <a:lnTo>
                      <a:pt x="0" y="4"/>
                    </a:lnTo>
                    <a:lnTo>
                      <a:pt x="0" y="9"/>
                    </a:lnTo>
                    <a:lnTo>
                      <a:pt x="7" y="9"/>
                    </a:lnTo>
                    <a:lnTo>
                      <a:pt x="7" y="7"/>
                    </a:lnTo>
                    <a:lnTo>
                      <a:pt x="14" y="7"/>
                    </a:lnTo>
                    <a:lnTo>
                      <a:pt x="16" y="4"/>
                    </a:lnTo>
                    <a:lnTo>
                      <a:pt x="21"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2" name="Freeform 2628"/>
              <p:cNvSpPr>
                <a:spLocks/>
              </p:cNvSpPr>
              <p:nvPr/>
            </p:nvSpPr>
            <p:spPr bwMode="auto">
              <a:xfrm>
                <a:off x="10348" y="6285"/>
                <a:ext cx="20" cy="10"/>
              </a:xfrm>
              <a:custGeom>
                <a:avLst/>
                <a:gdLst/>
                <a:ahLst/>
                <a:cxnLst>
                  <a:cxn ang="0">
                    <a:pos x="4" y="9"/>
                  </a:cxn>
                  <a:cxn ang="0">
                    <a:pos x="7" y="7"/>
                  </a:cxn>
                  <a:cxn ang="0">
                    <a:pos x="14" y="7"/>
                  </a:cxn>
                  <a:cxn ang="0">
                    <a:pos x="14" y="4"/>
                  </a:cxn>
                  <a:cxn ang="0">
                    <a:pos x="19" y="4"/>
                  </a:cxn>
                  <a:cxn ang="0">
                    <a:pos x="19" y="0"/>
                  </a:cxn>
                  <a:cxn ang="0">
                    <a:pos x="11" y="0"/>
                  </a:cxn>
                  <a:cxn ang="0">
                    <a:pos x="9" y="2"/>
                  </a:cxn>
                  <a:cxn ang="0">
                    <a:pos x="2" y="2"/>
                  </a:cxn>
                  <a:cxn ang="0">
                    <a:pos x="0" y="4"/>
                  </a:cxn>
                  <a:cxn ang="0">
                    <a:pos x="0" y="9"/>
                  </a:cxn>
                  <a:cxn ang="0">
                    <a:pos x="4" y="9"/>
                  </a:cxn>
                </a:cxnLst>
                <a:rect l="0" t="0" r="r" b="b"/>
                <a:pathLst>
                  <a:path w="20" h="10">
                    <a:moveTo>
                      <a:pt x="4" y="9"/>
                    </a:moveTo>
                    <a:lnTo>
                      <a:pt x="7" y="7"/>
                    </a:lnTo>
                    <a:lnTo>
                      <a:pt x="14" y="7"/>
                    </a:lnTo>
                    <a:lnTo>
                      <a:pt x="14" y="4"/>
                    </a:lnTo>
                    <a:lnTo>
                      <a:pt x="19" y="4"/>
                    </a:lnTo>
                    <a:lnTo>
                      <a:pt x="19" y="0"/>
                    </a:lnTo>
                    <a:lnTo>
                      <a:pt x="11" y="0"/>
                    </a:lnTo>
                    <a:lnTo>
                      <a:pt x="9"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3" name="Freeform 2629"/>
              <p:cNvSpPr>
                <a:spLocks/>
              </p:cNvSpPr>
              <p:nvPr/>
            </p:nvSpPr>
            <p:spPr bwMode="auto">
              <a:xfrm>
                <a:off x="10348" y="6285"/>
                <a:ext cx="20" cy="10"/>
              </a:xfrm>
              <a:custGeom>
                <a:avLst/>
                <a:gdLst/>
                <a:ahLst/>
                <a:cxnLst>
                  <a:cxn ang="0">
                    <a:pos x="0" y="9"/>
                  </a:cxn>
                  <a:cxn ang="0">
                    <a:pos x="4" y="9"/>
                  </a:cxn>
                  <a:cxn ang="0">
                    <a:pos x="4" y="7"/>
                  </a:cxn>
                  <a:cxn ang="0">
                    <a:pos x="14" y="7"/>
                  </a:cxn>
                  <a:cxn ang="0">
                    <a:pos x="14" y="4"/>
                  </a:cxn>
                  <a:cxn ang="0">
                    <a:pos x="19" y="4"/>
                  </a:cxn>
                  <a:cxn ang="0">
                    <a:pos x="19" y="0"/>
                  </a:cxn>
                  <a:cxn ang="0">
                    <a:pos x="11" y="0"/>
                  </a:cxn>
                  <a:cxn ang="0">
                    <a:pos x="9" y="2"/>
                  </a:cxn>
                  <a:cxn ang="0">
                    <a:pos x="0" y="2"/>
                  </a:cxn>
                  <a:cxn ang="0">
                    <a:pos x="0" y="9"/>
                  </a:cxn>
                </a:cxnLst>
                <a:rect l="0" t="0" r="r" b="b"/>
                <a:pathLst>
                  <a:path w="20" h="10">
                    <a:moveTo>
                      <a:pt x="0" y="9"/>
                    </a:moveTo>
                    <a:lnTo>
                      <a:pt x="4" y="9"/>
                    </a:lnTo>
                    <a:lnTo>
                      <a:pt x="4" y="7"/>
                    </a:lnTo>
                    <a:lnTo>
                      <a:pt x="14" y="7"/>
                    </a:lnTo>
                    <a:lnTo>
                      <a:pt x="14" y="4"/>
                    </a:lnTo>
                    <a:lnTo>
                      <a:pt x="19" y="4"/>
                    </a:lnTo>
                    <a:lnTo>
                      <a:pt x="19" y="0"/>
                    </a:lnTo>
                    <a:lnTo>
                      <a:pt x="11" y="0"/>
                    </a:lnTo>
                    <a:lnTo>
                      <a:pt x="9" y="2"/>
                    </a:lnTo>
                    <a:lnTo>
                      <a:pt x="0" y="2"/>
                    </a:lnTo>
                    <a:lnTo>
                      <a:pt x="0"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4" name="Freeform 2630"/>
              <p:cNvSpPr>
                <a:spLocks/>
              </p:cNvSpPr>
              <p:nvPr/>
            </p:nvSpPr>
            <p:spPr bwMode="auto">
              <a:xfrm>
                <a:off x="10351" y="6285"/>
                <a:ext cx="17" cy="10"/>
              </a:xfrm>
              <a:custGeom>
                <a:avLst/>
                <a:gdLst/>
                <a:ahLst/>
                <a:cxnLst>
                  <a:cxn ang="0">
                    <a:pos x="16" y="4"/>
                  </a:cxn>
                  <a:cxn ang="0">
                    <a:pos x="16" y="0"/>
                  </a:cxn>
                  <a:cxn ang="0">
                    <a:pos x="9" y="0"/>
                  </a:cxn>
                  <a:cxn ang="0">
                    <a:pos x="7" y="2"/>
                  </a:cxn>
                  <a:cxn ang="0">
                    <a:pos x="0" y="2"/>
                  </a:cxn>
                  <a:cxn ang="0">
                    <a:pos x="0" y="9"/>
                  </a:cxn>
                  <a:cxn ang="0">
                    <a:pos x="4" y="7"/>
                  </a:cxn>
                  <a:cxn ang="0">
                    <a:pos x="12" y="7"/>
                  </a:cxn>
                  <a:cxn ang="0">
                    <a:pos x="12" y="4"/>
                  </a:cxn>
                  <a:cxn ang="0">
                    <a:pos x="16" y="4"/>
                  </a:cxn>
                </a:cxnLst>
                <a:rect l="0" t="0" r="r" b="b"/>
                <a:pathLst>
                  <a:path w="17" h="10">
                    <a:moveTo>
                      <a:pt x="16" y="4"/>
                    </a:moveTo>
                    <a:lnTo>
                      <a:pt x="16" y="0"/>
                    </a:lnTo>
                    <a:lnTo>
                      <a:pt x="9" y="0"/>
                    </a:lnTo>
                    <a:lnTo>
                      <a:pt x="7" y="2"/>
                    </a:lnTo>
                    <a:lnTo>
                      <a:pt x="0" y="2"/>
                    </a:lnTo>
                    <a:lnTo>
                      <a:pt x="0" y="9"/>
                    </a:lnTo>
                    <a:lnTo>
                      <a:pt x="4" y="7"/>
                    </a:lnTo>
                    <a:lnTo>
                      <a:pt x="12" y="7"/>
                    </a:lnTo>
                    <a:lnTo>
                      <a:pt x="12" y="4"/>
                    </a:lnTo>
                    <a:lnTo>
                      <a:pt x="16" y="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5" name="Freeform 2631"/>
              <p:cNvSpPr>
                <a:spLocks/>
              </p:cNvSpPr>
              <p:nvPr/>
            </p:nvSpPr>
            <p:spPr bwMode="auto">
              <a:xfrm>
                <a:off x="10351" y="6285"/>
                <a:ext cx="17" cy="10"/>
              </a:xfrm>
              <a:custGeom>
                <a:avLst/>
                <a:gdLst/>
                <a:ahLst/>
                <a:cxnLst>
                  <a:cxn ang="0">
                    <a:pos x="12" y="0"/>
                  </a:cxn>
                  <a:cxn ang="0">
                    <a:pos x="9" y="2"/>
                  </a:cxn>
                  <a:cxn ang="0">
                    <a:pos x="0" y="2"/>
                  </a:cxn>
                  <a:cxn ang="0">
                    <a:pos x="0" y="9"/>
                  </a:cxn>
                  <a:cxn ang="0">
                    <a:pos x="2" y="7"/>
                  </a:cxn>
                  <a:cxn ang="0">
                    <a:pos x="12" y="7"/>
                  </a:cxn>
                  <a:cxn ang="0">
                    <a:pos x="12" y="4"/>
                  </a:cxn>
                  <a:cxn ang="0">
                    <a:pos x="16" y="4"/>
                  </a:cxn>
                  <a:cxn ang="0">
                    <a:pos x="16" y="0"/>
                  </a:cxn>
                  <a:cxn ang="0">
                    <a:pos x="12" y="0"/>
                  </a:cxn>
                </a:cxnLst>
                <a:rect l="0" t="0" r="r" b="b"/>
                <a:pathLst>
                  <a:path w="17" h="10">
                    <a:moveTo>
                      <a:pt x="12" y="0"/>
                    </a:moveTo>
                    <a:lnTo>
                      <a:pt x="9" y="2"/>
                    </a:lnTo>
                    <a:lnTo>
                      <a:pt x="0" y="2"/>
                    </a:lnTo>
                    <a:lnTo>
                      <a:pt x="0" y="9"/>
                    </a:lnTo>
                    <a:lnTo>
                      <a:pt x="2" y="7"/>
                    </a:lnTo>
                    <a:lnTo>
                      <a:pt x="12" y="7"/>
                    </a:lnTo>
                    <a:lnTo>
                      <a:pt x="12" y="4"/>
                    </a:lnTo>
                    <a:lnTo>
                      <a:pt x="16" y="4"/>
                    </a:lnTo>
                    <a:lnTo>
                      <a:pt x="16" y="0"/>
                    </a:lnTo>
                    <a:lnTo>
                      <a:pt x="12"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6" name="Freeform 2632"/>
              <p:cNvSpPr>
                <a:spLocks/>
              </p:cNvSpPr>
              <p:nvPr/>
            </p:nvSpPr>
            <p:spPr bwMode="auto">
              <a:xfrm>
                <a:off x="10353" y="6285"/>
                <a:ext cx="15"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5" h="7">
                    <a:moveTo>
                      <a:pt x="14" y="4"/>
                    </a:moveTo>
                    <a:lnTo>
                      <a:pt x="14" y="0"/>
                    </a:lnTo>
                    <a:lnTo>
                      <a:pt x="7" y="0"/>
                    </a:lnTo>
                    <a:lnTo>
                      <a:pt x="4" y="2"/>
                    </a:lnTo>
                    <a:lnTo>
                      <a:pt x="0" y="2"/>
                    </a:lnTo>
                    <a:lnTo>
                      <a:pt x="0" y="7"/>
                    </a:lnTo>
                    <a:lnTo>
                      <a:pt x="9" y="7"/>
                    </a:lnTo>
                    <a:lnTo>
                      <a:pt x="9" y="4"/>
                    </a:lnTo>
                    <a:lnTo>
                      <a:pt x="14" y="4"/>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7" name="Freeform 2633"/>
              <p:cNvSpPr>
                <a:spLocks/>
              </p:cNvSpPr>
              <p:nvPr/>
            </p:nvSpPr>
            <p:spPr bwMode="auto">
              <a:xfrm>
                <a:off x="10353" y="6285"/>
                <a:ext cx="15"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5" h="7">
                    <a:moveTo>
                      <a:pt x="14" y="4"/>
                    </a:moveTo>
                    <a:lnTo>
                      <a:pt x="14" y="0"/>
                    </a:lnTo>
                    <a:lnTo>
                      <a:pt x="7" y="0"/>
                    </a:lnTo>
                    <a:lnTo>
                      <a:pt x="4" y="2"/>
                    </a:lnTo>
                    <a:lnTo>
                      <a:pt x="0" y="2"/>
                    </a:lnTo>
                    <a:lnTo>
                      <a:pt x="0" y="7"/>
                    </a:lnTo>
                    <a:lnTo>
                      <a:pt x="9" y="7"/>
                    </a:lnTo>
                    <a:lnTo>
                      <a:pt x="9" y="4"/>
                    </a:lnTo>
                    <a:lnTo>
                      <a:pt x="14" y="4"/>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8" name="Freeform 2634"/>
              <p:cNvSpPr>
                <a:spLocks/>
              </p:cNvSpPr>
              <p:nvPr/>
            </p:nvSpPr>
            <p:spPr bwMode="auto">
              <a:xfrm>
                <a:off x="10356" y="6285"/>
                <a:ext cx="12" cy="7"/>
              </a:xfrm>
              <a:custGeom>
                <a:avLst/>
                <a:gdLst/>
                <a:ahLst/>
                <a:cxnLst>
                  <a:cxn ang="0">
                    <a:pos x="7" y="0"/>
                  </a:cxn>
                  <a:cxn ang="0">
                    <a:pos x="4" y="2"/>
                  </a:cxn>
                  <a:cxn ang="0">
                    <a:pos x="0" y="2"/>
                  </a:cxn>
                  <a:cxn ang="0">
                    <a:pos x="0" y="7"/>
                  </a:cxn>
                  <a:cxn ang="0">
                    <a:pos x="7" y="7"/>
                  </a:cxn>
                  <a:cxn ang="0">
                    <a:pos x="7" y="4"/>
                  </a:cxn>
                  <a:cxn ang="0">
                    <a:pos x="12" y="4"/>
                  </a:cxn>
                  <a:cxn ang="0">
                    <a:pos x="12" y="0"/>
                  </a:cxn>
                  <a:cxn ang="0">
                    <a:pos x="7" y="0"/>
                  </a:cxn>
                </a:cxnLst>
                <a:rect l="0" t="0" r="r" b="b"/>
                <a:pathLst>
                  <a:path w="12" h="7">
                    <a:moveTo>
                      <a:pt x="7" y="0"/>
                    </a:moveTo>
                    <a:lnTo>
                      <a:pt x="4" y="2"/>
                    </a:lnTo>
                    <a:lnTo>
                      <a:pt x="0" y="2"/>
                    </a:lnTo>
                    <a:lnTo>
                      <a:pt x="0" y="7"/>
                    </a:lnTo>
                    <a:lnTo>
                      <a:pt x="7" y="7"/>
                    </a:lnTo>
                    <a:lnTo>
                      <a:pt x="7" y="4"/>
                    </a:lnTo>
                    <a:lnTo>
                      <a:pt x="12" y="4"/>
                    </a:lnTo>
                    <a:lnTo>
                      <a:pt x="12" y="0"/>
                    </a:lnTo>
                    <a:lnTo>
                      <a:pt x="7"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9" name="Freeform 2635"/>
              <p:cNvSpPr>
                <a:spLocks/>
              </p:cNvSpPr>
              <p:nvPr/>
            </p:nvSpPr>
            <p:spPr bwMode="auto">
              <a:xfrm>
                <a:off x="10356" y="6285"/>
                <a:ext cx="12" cy="7"/>
              </a:xfrm>
              <a:custGeom>
                <a:avLst/>
                <a:gdLst/>
                <a:ahLst/>
                <a:cxnLst>
                  <a:cxn ang="0">
                    <a:pos x="7" y="0"/>
                  </a:cxn>
                  <a:cxn ang="0">
                    <a:pos x="4" y="2"/>
                  </a:cxn>
                  <a:cxn ang="0">
                    <a:pos x="0" y="2"/>
                  </a:cxn>
                  <a:cxn ang="0">
                    <a:pos x="0" y="7"/>
                  </a:cxn>
                  <a:cxn ang="0">
                    <a:pos x="7" y="7"/>
                  </a:cxn>
                  <a:cxn ang="0">
                    <a:pos x="7" y="4"/>
                  </a:cxn>
                  <a:cxn ang="0">
                    <a:pos x="12" y="4"/>
                  </a:cxn>
                  <a:cxn ang="0">
                    <a:pos x="12" y="0"/>
                  </a:cxn>
                  <a:cxn ang="0">
                    <a:pos x="7" y="0"/>
                  </a:cxn>
                </a:cxnLst>
                <a:rect l="0" t="0" r="r" b="b"/>
                <a:pathLst>
                  <a:path w="12" h="7">
                    <a:moveTo>
                      <a:pt x="7" y="0"/>
                    </a:moveTo>
                    <a:lnTo>
                      <a:pt x="4" y="2"/>
                    </a:lnTo>
                    <a:lnTo>
                      <a:pt x="0" y="2"/>
                    </a:lnTo>
                    <a:lnTo>
                      <a:pt x="0" y="7"/>
                    </a:lnTo>
                    <a:lnTo>
                      <a:pt x="7" y="7"/>
                    </a:lnTo>
                    <a:lnTo>
                      <a:pt x="7" y="4"/>
                    </a:lnTo>
                    <a:lnTo>
                      <a:pt x="12" y="4"/>
                    </a:lnTo>
                    <a:lnTo>
                      <a:pt x="12" y="0"/>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0" name="Freeform 2636"/>
              <p:cNvSpPr>
                <a:spLocks/>
              </p:cNvSpPr>
              <p:nvPr/>
            </p:nvSpPr>
            <p:spPr bwMode="auto">
              <a:xfrm>
                <a:off x="10358" y="6285"/>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1" name="Freeform 2637"/>
              <p:cNvSpPr>
                <a:spLocks/>
              </p:cNvSpPr>
              <p:nvPr/>
            </p:nvSpPr>
            <p:spPr bwMode="auto">
              <a:xfrm>
                <a:off x="10346" y="6211"/>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2" name="Freeform 2638"/>
              <p:cNvSpPr>
                <a:spLocks/>
              </p:cNvSpPr>
              <p:nvPr/>
            </p:nvSpPr>
            <p:spPr bwMode="auto">
              <a:xfrm>
                <a:off x="10346" y="6211"/>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3" name="Freeform 2639"/>
              <p:cNvSpPr>
                <a:spLocks/>
              </p:cNvSpPr>
              <p:nvPr/>
            </p:nvSpPr>
            <p:spPr bwMode="auto">
              <a:xfrm>
                <a:off x="10346" y="6211"/>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4" name="Freeform 2640"/>
              <p:cNvSpPr>
                <a:spLocks/>
              </p:cNvSpPr>
              <p:nvPr/>
            </p:nvSpPr>
            <p:spPr bwMode="auto">
              <a:xfrm>
                <a:off x="10348" y="6211"/>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5" name="Freeform 2641"/>
              <p:cNvSpPr>
                <a:spLocks/>
              </p:cNvSpPr>
              <p:nvPr/>
            </p:nvSpPr>
            <p:spPr bwMode="auto">
              <a:xfrm>
                <a:off x="10348" y="6211"/>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6" name="Freeform 2642"/>
              <p:cNvSpPr>
                <a:spLocks/>
              </p:cNvSpPr>
              <p:nvPr/>
            </p:nvSpPr>
            <p:spPr bwMode="auto">
              <a:xfrm>
                <a:off x="10348" y="6211"/>
                <a:ext cx="12" cy="0"/>
              </a:xfrm>
              <a:custGeom>
                <a:avLst/>
                <a:gdLst/>
                <a:ahLst/>
                <a:cxnLst>
                  <a:cxn ang="0">
                    <a:pos x="0" y="0"/>
                  </a:cxn>
                  <a:cxn ang="0">
                    <a:pos x="12" y="0"/>
                  </a:cxn>
                </a:cxnLst>
                <a:rect l="0" t="0" r="r" b="b"/>
                <a:pathLst>
                  <a:path w="12">
                    <a:moveTo>
                      <a:pt x="0" y="0"/>
                    </a:moveTo>
                    <a:lnTo>
                      <a:pt x="12"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7" name="Freeform 2643"/>
              <p:cNvSpPr>
                <a:spLocks/>
              </p:cNvSpPr>
              <p:nvPr/>
            </p:nvSpPr>
            <p:spPr bwMode="auto">
              <a:xfrm>
                <a:off x="10351" y="6211"/>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8" name="Freeform 2644"/>
              <p:cNvSpPr>
                <a:spLocks/>
              </p:cNvSpPr>
              <p:nvPr/>
            </p:nvSpPr>
            <p:spPr bwMode="auto">
              <a:xfrm>
                <a:off x="10351" y="6211"/>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9" name="Freeform 2645"/>
              <p:cNvSpPr>
                <a:spLocks/>
              </p:cNvSpPr>
              <p:nvPr/>
            </p:nvSpPr>
            <p:spPr bwMode="auto">
              <a:xfrm>
                <a:off x="10353" y="621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0" name="Freeform 2646"/>
              <p:cNvSpPr>
                <a:spLocks/>
              </p:cNvSpPr>
              <p:nvPr/>
            </p:nvSpPr>
            <p:spPr bwMode="auto">
              <a:xfrm>
                <a:off x="10353" y="621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1" name="Freeform 2647"/>
              <p:cNvSpPr>
                <a:spLocks/>
              </p:cNvSpPr>
              <p:nvPr/>
            </p:nvSpPr>
            <p:spPr bwMode="auto">
              <a:xfrm>
                <a:off x="10356" y="6211"/>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2" name="Freeform 2648"/>
              <p:cNvSpPr>
                <a:spLocks/>
              </p:cNvSpPr>
              <p:nvPr/>
            </p:nvSpPr>
            <p:spPr bwMode="auto">
              <a:xfrm>
                <a:off x="10356" y="6211"/>
                <a:ext cx="4" cy="0"/>
              </a:xfrm>
              <a:custGeom>
                <a:avLst/>
                <a:gdLst/>
                <a:ahLst/>
                <a:cxnLst>
                  <a:cxn ang="0">
                    <a:pos x="0" y="0"/>
                  </a:cxn>
                  <a:cxn ang="0">
                    <a:pos x="4" y="0"/>
                  </a:cxn>
                </a:cxnLst>
                <a:rect l="0" t="0" r="r" b="b"/>
                <a:pathLst>
                  <a:path w="4">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3" name="Freeform 2649"/>
              <p:cNvSpPr>
                <a:spLocks/>
              </p:cNvSpPr>
              <p:nvPr/>
            </p:nvSpPr>
            <p:spPr bwMode="auto">
              <a:xfrm>
                <a:off x="10356" y="6216"/>
                <a:ext cx="12" cy="67"/>
              </a:xfrm>
              <a:custGeom>
                <a:avLst/>
                <a:gdLst/>
                <a:ahLst/>
                <a:cxnLst>
                  <a:cxn ang="0">
                    <a:pos x="7" y="50"/>
                  </a:cxn>
                  <a:cxn ang="0">
                    <a:pos x="7" y="67"/>
                  </a:cxn>
                  <a:cxn ang="0">
                    <a:pos x="12" y="64"/>
                  </a:cxn>
                  <a:cxn ang="0">
                    <a:pos x="12" y="47"/>
                  </a:cxn>
                  <a:cxn ang="0">
                    <a:pos x="9" y="33"/>
                  </a:cxn>
                  <a:cxn ang="0">
                    <a:pos x="4" y="0"/>
                  </a:cxn>
                  <a:cxn ang="0">
                    <a:pos x="0" y="0"/>
                  </a:cxn>
                  <a:cxn ang="0">
                    <a:pos x="7" y="50"/>
                  </a:cxn>
                </a:cxnLst>
                <a:rect l="0" t="0" r="r" b="b"/>
                <a:pathLst>
                  <a:path w="12" h="67">
                    <a:moveTo>
                      <a:pt x="7" y="50"/>
                    </a:moveTo>
                    <a:lnTo>
                      <a:pt x="7" y="67"/>
                    </a:lnTo>
                    <a:lnTo>
                      <a:pt x="12" y="64"/>
                    </a:lnTo>
                    <a:lnTo>
                      <a:pt x="12" y="47"/>
                    </a:lnTo>
                    <a:lnTo>
                      <a:pt x="9" y="33"/>
                    </a:lnTo>
                    <a:lnTo>
                      <a:pt x="4" y="0"/>
                    </a:lnTo>
                    <a:lnTo>
                      <a:pt x="0" y="0"/>
                    </a:lnTo>
                    <a:lnTo>
                      <a:pt x="7" y="5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4" name="Freeform 2650"/>
              <p:cNvSpPr>
                <a:spLocks/>
              </p:cNvSpPr>
              <p:nvPr/>
            </p:nvSpPr>
            <p:spPr bwMode="auto">
              <a:xfrm>
                <a:off x="10356" y="6216"/>
                <a:ext cx="9" cy="67"/>
              </a:xfrm>
              <a:custGeom>
                <a:avLst/>
                <a:gdLst/>
                <a:ahLst/>
                <a:cxnLst>
                  <a:cxn ang="0">
                    <a:pos x="4" y="0"/>
                  </a:cxn>
                  <a:cxn ang="0">
                    <a:pos x="0" y="0"/>
                  </a:cxn>
                  <a:cxn ang="0">
                    <a:pos x="4" y="33"/>
                  </a:cxn>
                  <a:cxn ang="0">
                    <a:pos x="4" y="67"/>
                  </a:cxn>
                  <a:cxn ang="0">
                    <a:pos x="9" y="64"/>
                  </a:cxn>
                  <a:cxn ang="0">
                    <a:pos x="9" y="33"/>
                  </a:cxn>
                  <a:cxn ang="0">
                    <a:pos x="4" y="0"/>
                  </a:cxn>
                </a:cxnLst>
                <a:rect l="0" t="0" r="r" b="b"/>
                <a:pathLst>
                  <a:path w="9" h="67">
                    <a:moveTo>
                      <a:pt x="4" y="0"/>
                    </a:moveTo>
                    <a:lnTo>
                      <a:pt x="0" y="0"/>
                    </a:lnTo>
                    <a:lnTo>
                      <a:pt x="4" y="33"/>
                    </a:lnTo>
                    <a:lnTo>
                      <a:pt x="4" y="67"/>
                    </a:lnTo>
                    <a:lnTo>
                      <a:pt x="9" y="64"/>
                    </a:lnTo>
                    <a:lnTo>
                      <a:pt x="9" y="33"/>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5" name="Freeform 2651"/>
              <p:cNvSpPr>
                <a:spLocks/>
              </p:cNvSpPr>
              <p:nvPr/>
            </p:nvSpPr>
            <p:spPr bwMode="auto">
              <a:xfrm>
                <a:off x="10356" y="6216"/>
                <a:ext cx="9" cy="67"/>
              </a:xfrm>
              <a:custGeom>
                <a:avLst/>
                <a:gdLst/>
                <a:ahLst/>
                <a:cxnLst>
                  <a:cxn ang="0">
                    <a:pos x="4" y="50"/>
                  </a:cxn>
                  <a:cxn ang="0">
                    <a:pos x="4" y="67"/>
                  </a:cxn>
                  <a:cxn ang="0">
                    <a:pos x="9" y="64"/>
                  </a:cxn>
                  <a:cxn ang="0">
                    <a:pos x="9" y="47"/>
                  </a:cxn>
                  <a:cxn ang="0">
                    <a:pos x="7" y="33"/>
                  </a:cxn>
                  <a:cxn ang="0">
                    <a:pos x="7" y="16"/>
                  </a:cxn>
                  <a:cxn ang="0">
                    <a:pos x="4" y="0"/>
                  </a:cxn>
                  <a:cxn ang="0">
                    <a:pos x="0" y="0"/>
                  </a:cxn>
                  <a:cxn ang="0">
                    <a:pos x="2" y="16"/>
                  </a:cxn>
                  <a:cxn ang="0">
                    <a:pos x="2" y="33"/>
                  </a:cxn>
                  <a:cxn ang="0">
                    <a:pos x="4" y="50"/>
                  </a:cxn>
                </a:cxnLst>
                <a:rect l="0" t="0" r="r" b="b"/>
                <a:pathLst>
                  <a:path w="9" h="67">
                    <a:moveTo>
                      <a:pt x="4" y="50"/>
                    </a:moveTo>
                    <a:lnTo>
                      <a:pt x="4" y="67"/>
                    </a:lnTo>
                    <a:lnTo>
                      <a:pt x="9" y="64"/>
                    </a:lnTo>
                    <a:lnTo>
                      <a:pt x="9" y="47"/>
                    </a:lnTo>
                    <a:lnTo>
                      <a:pt x="7" y="33"/>
                    </a:lnTo>
                    <a:lnTo>
                      <a:pt x="7" y="16"/>
                    </a:lnTo>
                    <a:lnTo>
                      <a:pt x="4" y="0"/>
                    </a:lnTo>
                    <a:lnTo>
                      <a:pt x="0" y="0"/>
                    </a:lnTo>
                    <a:lnTo>
                      <a:pt x="2" y="16"/>
                    </a:lnTo>
                    <a:lnTo>
                      <a:pt x="2" y="33"/>
                    </a:lnTo>
                    <a:lnTo>
                      <a:pt x="4" y="5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6" name="Freeform 2652"/>
              <p:cNvSpPr>
                <a:spLocks/>
              </p:cNvSpPr>
              <p:nvPr/>
            </p:nvSpPr>
            <p:spPr bwMode="auto">
              <a:xfrm>
                <a:off x="10353" y="6216"/>
                <a:ext cx="12" cy="67"/>
              </a:xfrm>
              <a:custGeom>
                <a:avLst/>
                <a:gdLst/>
                <a:ahLst/>
                <a:cxnLst>
                  <a:cxn ang="0">
                    <a:pos x="7" y="50"/>
                  </a:cxn>
                  <a:cxn ang="0">
                    <a:pos x="7" y="67"/>
                  </a:cxn>
                  <a:cxn ang="0">
                    <a:pos x="12" y="64"/>
                  </a:cxn>
                  <a:cxn ang="0">
                    <a:pos x="9" y="47"/>
                  </a:cxn>
                  <a:cxn ang="0">
                    <a:pos x="9" y="33"/>
                  </a:cxn>
                  <a:cxn ang="0">
                    <a:pos x="4" y="0"/>
                  </a:cxn>
                  <a:cxn ang="0">
                    <a:pos x="0" y="0"/>
                  </a:cxn>
                  <a:cxn ang="0">
                    <a:pos x="7" y="50"/>
                  </a:cxn>
                </a:cxnLst>
                <a:rect l="0" t="0" r="r" b="b"/>
                <a:pathLst>
                  <a:path w="12" h="67">
                    <a:moveTo>
                      <a:pt x="7" y="50"/>
                    </a:moveTo>
                    <a:lnTo>
                      <a:pt x="7" y="67"/>
                    </a:lnTo>
                    <a:lnTo>
                      <a:pt x="12" y="64"/>
                    </a:lnTo>
                    <a:lnTo>
                      <a:pt x="9" y="47"/>
                    </a:lnTo>
                    <a:lnTo>
                      <a:pt x="9" y="33"/>
                    </a:lnTo>
                    <a:lnTo>
                      <a:pt x="4" y="0"/>
                    </a:lnTo>
                    <a:lnTo>
                      <a:pt x="0" y="0"/>
                    </a:lnTo>
                    <a:lnTo>
                      <a:pt x="7" y="5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7" name="Freeform 2653"/>
              <p:cNvSpPr>
                <a:spLocks/>
              </p:cNvSpPr>
              <p:nvPr/>
            </p:nvSpPr>
            <p:spPr bwMode="auto">
              <a:xfrm>
                <a:off x="10353" y="621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8" name="Freeform 2654"/>
              <p:cNvSpPr>
                <a:spLocks/>
              </p:cNvSpPr>
              <p:nvPr/>
            </p:nvSpPr>
            <p:spPr bwMode="auto">
              <a:xfrm>
                <a:off x="10351" y="6216"/>
                <a:ext cx="12" cy="67"/>
              </a:xfrm>
              <a:custGeom>
                <a:avLst/>
                <a:gdLst/>
                <a:ahLst/>
                <a:cxnLst>
                  <a:cxn ang="0">
                    <a:pos x="9" y="33"/>
                  </a:cxn>
                  <a:cxn ang="0">
                    <a:pos x="9" y="16"/>
                  </a:cxn>
                  <a:cxn ang="0">
                    <a:pos x="4" y="0"/>
                  </a:cxn>
                  <a:cxn ang="0">
                    <a:pos x="0" y="0"/>
                  </a:cxn>
                  <a:cxn ang="0">
                    <a:pos x="4" y="16"/>
                  </a:cxn>
                  <a:cxn ang="0">
                    <a:pos x="4" y="33"/>
                  </a:cxn>
                  <a:cxn ang="0">
                    <a:pos x="7" y="50"/>
                  </a:cxn>
                  <a:cxn ang="0">
                    <a:pos x="7" y="67"/>
                  </a:cxn>
                  <a:cxn ang="0">
                    <a:pos x="12" y="64"/>
                  </a:cxn>
                  <a:cxn ang="0">
                    <a:pos x="12" y="47"/>
                  </a:cxn>
                  <a:cxn ang="0">
                    <a:pos x="9" y="33"/>
                  </a:cxn>
                </a:cxnLst>
                <a:rect l="0" t="0" r="r" b="b"/>
                <a:pathLst>
                  <a:path w="12" h="67">
                    <a:moveTo>
                      <a:pt x="9" y="33"/>
                    </a:moveTo>
                    <a:lnTo>
                      <a:pt x="9" y="16"/>
                    </a:lnTo>
                    <a:lnTo>
                      <a:pt x="4" y="0"/>
                    </a:lnTo>
                    <a:lnTo>
                      <a:pt x="0" y="0"/>
                    </a:lnTo>
                    <a:lnTo>
                      <a:pt x="4" y="16"/>
                    </a:lnTo>
                    <a:lnTo>
                      <a:pt x="4" y="33"/>
                    </a:lnTo>
                    <a:lnTo>
                      <a:pt x="7" y="50"/>
                    </a:lnTo>
                    <a:lnTo>
                      <a:pt x="7" y="67"/>
                    </a:lnTo>
                    <a:lnTo>
                      <a:pt x="12" y="64"/>
                    </a:lnTo>
                    <a:lnTo>
                      <a:pt x="12" y="47"/>
                    </a:lnTo>
                    <a:lnTo>
                      <a:pt x="9" y="33"/>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9" name="Freeform 2655"/>
              <p:cNvSpPr>
                <a:spLocks/>
              </p:cNvSpPr>
              <p:nvPr/>
            </p:nvSpPr>
            <p:spPr bwMode="auto">
              <a:xfrm>
                <a:off x="10351" y="6216"/>
                <a:ext cx="9" cy="67"/>
              </a:xfrm>
              <a:custGeom>
                <a:avLst/>
                <a:gdLst/>
                <a:ahLst/>
                <a:cxnLst>
                  <a:cxn ang="0">
                    <a:pos x="4" y="0"/>
                  </a:cxn>
                  <a:cxn ang="0">
                    <a:pos x="0" y="0"/>
                  </a:cxn>
                  <a:cxn ang="0">
                    <a:pos x="4" y="33"/>
                  </a:cxn>
                  <a:cxn ang="0">
                    <a:pos x="4" y="67"/>
                  </a:cxn>
                  <a:cxn ang="0">
                    <a:pos x="9" y="64"/>
                  </a:cxn>
                  <a:cxn ang="0">
                    <a:pos x="9" y="33"/>
                  </a:cxn>
                  <a:cxn ang="0">
                    <a:pos x="4" y="0"/>
                  </a:cxn>
                </a:cxnLst>
                <a:rect l="0" t="0" r="r" b="b"/>
                <a:pathLst>
                  <a:path w="9" h="67">
                    <a:moveTo>
                      <a:pt x="4" y="0"/>
                    </a:moveTo>
                    <a:lnTo>
                      <a:pt x="0" y="0"/>
                    </a:lnTo>
                    <a:lnTo>
                      <a:pt x="4" y="33"/>
                    </a:lnTo>
                    <a:lnTo>
                      <a:pt x="4" y="67"/>
                    </a:lnTo>
                    <a:lnTo>
                      <a:pt x="9" y="64"/>
                    </a:lnTo>
                    <a:lnTo>
                      <a:pt x="9" y="33"/>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0" name="Freeform 2656"/>
              <p:cNvSpPr>
                <a:spLocks/>
              </p:cNvSpPr>
              <p:nvPr/>
            </p:nvSpPr>
            <p:spPr bwMode="auto">
              <a:xfrm>
                <a:off x="10348" y="6216"/>
                <a:ext cx="12" cy="67"/>
              </a:xfrm>
              <a:custGeom>
                <a:avLst/>
                <a:gdLst/>
                <a:ahLst/>
                <a:cxnLst>
                  <a:cxn ang="0">
                    <a:pos x="7" y="50"/>
                  </a:cxn>
                  <a:cxn ang="0">
                    <a:pos x="7" y="67"/>
                  </a:cxn>
                  <a:cxn ang="0">
                    <a:pos x="11" y="64"/>
                  </a:cxn>
                  <a:cxn ang="0">
                    <a:pos x="11" y="47"/>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1" y="64"/>
                    </a:lnTo>
                    <a:lnTo>
                      <a:pt x="11" y="47"/>
                    </a:lnTo>
                    <a:lnTo>
                      <a:pt x="9" y="33"/>
                    </a:lnTo>
                    <a:lnTo>
                      <a:pt x="9" y="16"/>
                    </a:lnTo>
                    <a:lnTo>
                      <a:pt x="7" y="0"/>
                    </a:lnTo>
                    <a:lnTo>
                      <a:pt x="0" y="0"/>
                    </a:lnTo>
                    <a:lnTo>
                      <a:pt x="4" y="16"/>
                    </a:lnTo>
                    <a:lnTo>
                      <a:pt x="4" y="33"/>
                    </a:lnTo>
                    <a:lnTo>
                      <a:pt x="7" y="5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1" name="Freeform 2657"/>
              <p:cNvSpPr>
                <a:spLocks/>
              </p:cNvSpPr>
              <p:nvPr/>
            </p:nvSpPr>
            <p:spPr bwMode="auto">
              <a:xfrm>
                <a:off x="10348" y="6216"/>
                <a:ext cx="12" cy="67"/>
              </a:xfrm>
              <a:custGeom>
                <a:avLst/>
                <a:gdLst/>
                <a:ahLst/>
                <a:cxnLst>
                  <a:cxn ang="0">
                    <a:pos x="7" y="50"/>
                  </a:cxn>
                  <a:cxn ang="0">
                    <a:pos x="7" y="67"/>
                  </a:cxn>
                  <a:cxn ang="0">
                    <a:pos x="11" y="64"/>
                  </a:cxn>
                  <a:cxn ang="0">
                    <a:pos x="11" y="47"/>
                  </a:cxn>
                  <a:cxn ang="0">
                    <a:pos x="9" y="33"/>
                  </a:cxn>
                  <a:cxn ang="0">
                    <a:pos x="4" y="0"/>
                  </a:cxn>
                  <a:cxn ang="0">
                    <a:pos x="0" y="0"/>
                  </a:cxn>
                  <a:cxn ang="0">
                    <a:pos x="7" y="50"/>
                  </a:cxn>
                </a:cxnLst>
                <a:rect l="0" t="0" r="r" b="b"/>
                <a:pathLst>
                  <a:path w="12" h="67">
                    <a:moveTo>
                      <a:pt x="7" y="50"/>
                    </a:moveTo>
                    <a:lnTo>
                      <a:pt x="7" y="67"/>
                    </a:lnTo>
                    <a:lnTo>
                      <a:pt x="11" y="64"/>
                    </a:lnTo>
                    <a:lnTo>
                      <a:pt x="11" y="47"/>
                    </a:lnTo>
                    <a:lnTo>
                      <a:pt x="9" y="33"/>
                    </a:lnTo>
                    <a:lnTo>
                      <a:pt x="4" y="0"/>
                    </a:lnTo>
                    <a:lnTo>
                      <a:pt x="0" y="0"/>
                    </a:lnTo>
                    <a:lnTo>
                      <a:pt x="7" y="5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2" name="Freeform 2658"/>
              <p:cNvSpPr>
                <a:spLocks/>
              </p:cNvSpPr>
              <p:nvPr/>
            </p:nvSpPr>
            <p:spPr bwMode="auto">
              <a:xfrm>
                <a:off x="10348" y="621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3" name="Freeform 2659"/>
              <p:cNvSpPr>
                <a:spLocks/>
              </p:cNvSpPr>
              <p:nvPr/>
            </p:nvSpPr>
            <p:spPr bwMode="auto">
              <a:xfrm>
                <a:off x="10346" y="6216"/>
                <a:ext cx="12" cy="67"/>
              </a:xfrm>
              <a:custGeom>
                <a:avLst/>
                <a:gdLst/>
                <a:ahLst/>
                <a:cxnLst>
                  <a:cxn ang="0">
                    <a:pos x="7" y="50"/>
                  </a:cxn>
                  <a:cxn ang="0">
                    <a:pos x="7" y="67"/>
                  </a:cxn>
                  <a:cxn ang="0">
                    <a:pos x="11" y="64"/>
                  </a:cxn>
                  <a:cxn ang="0">
                    <a:pos x="11" y="47"/>
                  </a:cxn>
                  <a:cxn ang="0">
                    <a:pos x="9" y="33"/>
                  </a:cxn>
                  <a:cxn ang="0">
                    <a:pos x="9" y="16"/>
                  </a:cxn>
                  <a:cxn ang="0">
                    <a:pos x="7" y="0"/>
                  </a:cxn>
                  <a:cxn ang="0">
                    <a:pos x="0" y="0"/>
                  </a:cxn>
                  <a:cxn ang="0">
                    <a:pos x="7" y="50"/>
                  </a:cxn>
                </a:cxnLst>
                <a:rect l="0" t="0" r="r" b="b"/>
                <a:pathLst>
                  <a:path w="12" h="67">
                    <a:moveTo>
                      <a:pt x="7" y="50"/>
                    </a:moveTo>
                    <a:lnTo>
                      <a:pt x="7" y="67"/>
                    </a:lnTo>
                    <a:lnTo>
                      <a:pt x="11" y="64"/>
                    </a:lnTo>
                    <a:lnTo>
                      <a:pt x="11" y="47"/>
                    </a:lnTo>
                    <a:lnTo>
                      <a:pt x="9" y="33"/>
                    </a:lnTo>
                    <a:lnTo>
                      <a:pt x="9" y="16"/>
                    </a:lnTo>
                    <a:lnTo>
                      <a:pt x="7" y="0"/>
                    </a:lnTo>
                    <a:lnTo>
                      <a:pt x="0" y="0"/>
                    </a:lnTo>
                    <a:lnTo>
                      <a:pt x="7" y="5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4" name="Freeform 2660"/>
              <p:cNvSpPr>
                <a:spLocks/>
              </p:cNvSpPr>
              <p:nvPr/>
            </p:nvSpPr>
            <p:spPr bwMode="auto">
              <a:xfrm>
                <a:off x="10346" y="6216"/>
                <a:ext cx="10" cy="67"/>
              </a:xfrm>
              <a:custGeom>
                <a:avLst/>
                <a:gdLst/>
                <a:ahLst/>
                <a:cxnLst>
                  <a:cxn ang="0">
                    <a:pos x="9" y="64"/>
                  </a:cxn>
                  <a:cxn ang="0">
                    <a:pos x="9" y="33"/>
                  </a:cxn>
                  <a:cxn ang="0">
                    <a:pos x="4" y="0"/>
                  </a:cxn>
                  <a:cxn ang="0">
                    <a:pos x="0" y="0"/>
                  </a:cxn>
                  <a:cxn ang="0">
                    <a:pos x="4" y="33"/>
                  </a:cxn>
                  <a:cxn ang="0">
                    <a:pos x="4" y="50"/>
                  </a:cxn>
                  <a:cxn ang="0">
                    <a:pos x="7" y="67"/>
                  </a:cxn>
                  <a:cxn ang="0">
                    <a:pos x="9" y="64"/>
                  </a:cxn>
                </a:cxnLst>
                <a:rect l="0" t="0" r="r" b="b"/>
                <a:pathLst>
                  <a:path w="10" h="67">
                    <a:moveTo>
                      <a:pt x="9" y="64"/>
                    </a:moveTo>
                    <a:lnTo>
                      <a:pt x="9" y="33"/>
                    </a:lnTo>
                    <a:lnTo>
                      <a:pt x="4" y="0"/>
                    </a:lnTo>
                    <a:lnTo>
                      <a:pt x="0" y="0"/>
                    </a:lnTo>
                    <a:lnTo>
                      <a:pt x="4" y="33"/>
                    </a:lnTo>
                    <a:lnTo>
                      <a:pt x="4" y="50"/>
                    </a:lnTo>
                    <a:lnTo>
                      <a:pt x="7" y="67"/>
                    </a:lnTo>
                    <a:lnTo>
                      <a:pt x="9" y="6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5" name="Freeform 2661"/>
              <p:cNvSpPr>
                <a:spLocks/>
              </p:cNvSpPr>
              <p:nvPr/>
            </p:nvSpPr>
            <p:spPr bwMode="auto">
              <a:xfrm>
                <a:off x="10356" y="6069"/>
                <a:ext cx="211" cy="235"/>
              </a:xfrm>
              <a:custGeom>
                <a:avLst/>
                <a:gdLst/>
                <a:ahLst/>
                <a:cxnLst>
                  <a:cxn ang="0">
                    <a:pos x="211" y="215"/>
                  </a:cxn>
                  <a:cxn ang="0">
                    <a:pos x="208" y="11"/>
                  </a:cxn>
                  <a:cxn ang="0">
                    <a:pos x="52" y="0"/>
                  </a:cxn>
                  <a:cxn ang="0">
                    <a:pos x="0" y="4"/>
                  </a:cxn>
                  <a:cxn ang="0">
                    <a:pos x="0" y="218"/>
                  </a:cxn>
                  <a:cxn ang="0">
                    <a:pos x="12" y="218"/>
                  </a:cxn>
                  <a:cxn ang="0">
                    <a:pos x="12" y="225"/>
                  </a:cxn>
                  <a:cxn ang="0">
                    <a:pos x="52" y="235"/>
                  </a:cxn>
                  <a:cxn ang="0">
                    <a:pos x="187" y="215"/>
                  </a:cxn>
                  <a:cxn ang="0">
                    <a:pos x="211" y="215"/>
                  </a:cxn>
                </a:cxnLst>
                <a:rect l="0" t="0" r="r" b="b"/>
                <a:pathLst>
                  <a:path w="211" h="235">
                    <a:moveTo>
                      <a:pt x="211" y="215"/>
                    </a:moveTo>
                    <a:lnTo>
                      <a:pt x="208" y="11"/>
                    </a:lnTo>
                    <a:lnTo>
                      <a:pt x="52" y="0"/>
                    </a:lnTo>
                    <a:lnTo>
                      <a:pt x="0" y="4"/>
                    </a:lnTo>
                    <a:lnTo>
                      <a:pt x="0" y="218"/>
                    </a:lnTo>
                    <a:lnTo>
                      <a:pt x="12" y="218"/>
                    </a:lnTo>
                    <a:lnTo>
                      <a:pt x="12" y="225"/>
                    </a:lnTo>
                    <a:lnTo>
                      <a:pt x="52" y="235"/>
                    </a:lnTo>
                    <a:lnTo>
                      <a:pt x="187" y="215"/>
                    </a:lnTo>
                    <a:lnTo>
                      <a:pt x="211" y="215"/>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6" name="Freeform 2662"/>
              <p:cNvSpPr>
                <a:spLocks/>
              </p:cNvSpPr>
              <p:nvPr/>
            </p:nvSpPr>
            <p:spPr bwMode="auto">
              <a:xfrm>
                <a:off x="10418" y="6024"/>
                <a:ext cx="326" cy="302"/>
              </a:xfrm>
              <a:custGeom>
                <a:avLst/>
                <a:gdLst/>
                <a:ahLst/>
                <a:cxnLst>
                  <a:cxn ang="0">
                    <a:pos x="319" y="228"/>
                  </a:cxn>
                  <a:cxn ang="0">
                    <a:pos x="324" y="182"/>
                  </a:cxn>
                  <a:cxn ang="0">
                    <a:pos x="326" y="143"/>
                  </a:cxn>
                  <a:cxn ang="0">
                    <a:pos x="324" y="108"/>
                  </a:cxn>
                  <a:cxn ang="0">
                    <a:pos x="252" y="50"/>
                  </a:cxn>
                  <a:cxn ang="0">
                    <a:pos x="244" y="38"/>
                  </a:cxn>
                  <a:cxn ang="0">
                    <a:pos x="235" y="23"/>
                  </a:cxn>
                  <a:cxn ang="0">
                    <a:pos x="223" y="14"/>
                  </a:cxn>
                  <a:cxn ang="0">
                    <a:pos x="216" y="9"/>
                  </a:cxn>
                  <a:cxn ang="0">
                    <a:pos x="206" y="7"/>
                  </a:cxn>
                  <a:cxn ang="0">
                    <a:pos x="194" y="4"/>
                  </a:cxn>
                  <a:cxn ang="0">
                    <a:pos x="175" y="0"/>
                  </a:cxn>
                  <a:cxn ang="0">
                    <a:pos x="158" y="2"/>
                  </a:cxn>
                  <a:cxn ang="0">
                    <a:pos x="148" y="4"/>
                  </a:cxn>
                  <a:cxn ang="0">
                    <a:pos x="132" y="7"/>
                  </a:cxn>
                  <a:cxn ang="0">
                    <a:pos x="117" y="9"/>
                  </a:cxn>
                  <a:cxn ang="0">
                    <a:pos x="100" y="12"/>
                  </a:cxn>
                  <a:cxn ang="0">
                    <a:pos x="91" y="14"/>
                  </a:cxn>
                  <a:cxn ang="0">
                    <a:pos x="74" y="16"/>
                  </a:cxn>
                  <a:cxn ang="0">
                    <a:pos x="57" y="19"/>
                  </a:cxn>
                  <a:cxn ang="0">
                    <a:pos x="48" y="21"/>
                  </a:cxn>
                  <a:cxn ang="0">
                    <a:pos x="38" y="23"/>
                  </a:cxn>
                  <a:cxn ang="0">
                    <a:pos x="26" y="26"/>
                  </a:cxn>
                  <a:cxn ang="0">
                    <a:pos x="16" y="28"/>
                  </a:cxn>
                  <a:cxn ang="0">
                    <a:pos x="7" y="52"/>
                  </a:cxn>
                  <a:cxn ang="0">
                    <a:pos x="0" y="120"/>
                  </a:cxn>
                  <a:cxn ang="0">
                    <a:pos x="2" y="184"/>
                  </a:cxn>
                  <a:cxn ang="0">
                    <a:pos x="7" y="235"/>
                  </a:cxn>
                  <a:cxn ang="0">
                    <a:pos x="19" y="240"/>
                  </a:cxn>
                  <a:cxn ang="0">
                    <a:pos x="28" y="244"/>
                  </a:cxn>
                  <a:cxn ang="0">
                    <a:pos x="36" y="247"/>
                  </a:cxn>
                  <a:cxn ang="0">
                    <a:pos x="48" y="249"/>
                  </a:cxn>
                  <a:cxn ang="0">
                    <a:pos x="60" y="252"/>
                  </a:cxn>
                  <a:cxn ang="0">
                    <a:pos x="79" y="261"/>
                  </a:cxn>
                  <a:cxn ang="0">
                    <a:pos x="76" y="276"/>
                  </a:cxn>
                  <a:cxn ang="0">
                    <a:pos x="55" y="283"/>
                  </a:cxn>
                  <a:cxn ang="0">
                    <a:pos x="60" y="290"/>
                  </a:cxn>
                  <a:cxn ang="0">
                    <a:pos x="69" y="292"/>
                  </a:cxn>
                  <a:cxn ang="0">
                    <a:pos x="81" y="295"/>
                  </a:cxn>
                  <a:cxn ang="0">
                    <a:pos x="136" y="297"/>
                  </a:cxn>
                  <a:cxn ang="0">
                    <a:pos x="232" y="290"/>
                  </a:cxn>
                  <a:cxn ang="0">
                    <a:pos x="244" y="283"/>
                  </a:cxn>
                  <a:cxn ang="0">
                    <a:pos x="249" y="273"/>
                  </a:cxn>
                  <a:cxn ang="0">
                    <a:pos x="242" y="263"/>
                  </a:cxn>
                  <a:cxn ang="0">
                    <a:pos x="235" y="261"/>
                  </a:cxn>
                  <a:cxn ang="0">
                    <a:pos x="218" y="254"/>
                  </a:cxn>
                </a:cxnLst>
                <a:rect l="0" t="0" r="r" b="b"/>
                <a:pathLst>
                  <a:path w="326" h="302">
                    <a:moveTo>
                      <a:pt x="254" y="240"/>
                    </a:moveTo>
                    <a:lnTo>
                      <a:pt x="319" y="228"/>
                    </a:lnTo>
                    <a:lnTo>
                      <a:pt x="324" y="199"/>
                    </a:lnTo>
                    <a:lnTo>
                      <a:pt x="324" y="182"/>
                    </a:lnTo>
                    <a:lnTo>
                      <a:pt x="326" y="163"/>
                    </a:lnTo>
                    <a:lnTo>
                      <a:pt x="326" y="143"/>
                    </a:lnTo>
                    <a:lnTo>
                      <a:pt x="324" y="127"/>
                    </a:lnTo>
                    <a:lnTo>
                      <a:pt x="324" y="108"/>
                    </a:lnTo>
                    <a:lnTo>
                      <a:pt x="321" y="91"/>
                    </a:lnTo>
                    <a:lnTo>
                      <a:pt x="252" y="50"/>
                    </a:lnTo>
                    <a:lnTo>
                      <a:pt x="247" y="43"/>
                    </a:lnTo>
                    <a:lnTo>
                      <a:pt x="244" y="38"/>
                    </a:lnTo>
                    <a:lnTo>
                      <a:pt x="242" y="31"/>
                    </a:lnTo>
                    <a:lnTo>
                      <a:pt x="235" y="23"/>
                    </a:lnTo>
                    <a:lnTo>
                      <a:pt x="232" y="19"/>
                    </a:lnTo>
                    <a:lnTo>
                      <a:pt x="223" y="14"/>
                    </a:lnTo>
                    <a:lnTo>
                      <a:pt x="220" y="12"/>
                    </a:lnTo>
                    <a:lnTo>
                      <a:pt x="216" y="9"/>
                    </a:lnTo>
                    <a:lnTo>
                      <a:pt x="211" y="9"/>
                    </a:lnTo>
                    <a:lnTo>
                      <a:pt x="206" y="7"/>
                    </a:lnTo>
                    <a:lnTo>
                      <a:pt x="199" y="4"/>
                    </a:lnTo>
                    <a:lnTo>
                      <a:pt x="194" y="4"/>
                    </a:lnTo>
                    <a:lnTo>
                      <a:pt x="180" y="0"/>
                    </a:lnTo>
                    <a:lnTo>
                      <a:pt x="175" y="0"/>
                    </a:lnTo>
                    <a:lnTo>
                      <a:pt x="170" y="2"/>
                    </a:lnTo>
                    <a:lnTo>
                      <a:pt x="158" y="2"/>
                    </a:lnTo>
                    <a:lnTo>
                      <a:pt x="153" y="4"/>
                    </a:lnTo>
                    <a:lnTo>
                      <a:pt x="148" y="4"/>
                    </a:lnTo>
                    <a:lnTo>
                      <a:pt x="144" y="7"/>
                    </a:lnTo>
                    <a:lnTo>
                      <a:pt x="132" y="7"/>
                    </a:lnTo>
                    <a:lnTo>
                      <a:pt x="127" y="9"/>
                    </a:lnTo>
                    <a:lnTo>
                      <a:pt x="117" y="9"/>
                    </a:lnTo>
                    <a:lnTo>
                      <a:pt x="110" y="12"/>
                    </a:lnTo>
                    <a:lnTo>
                      <a:pt x="100" y="12"/>
                    </a:lnTo>
                    <a:lnTo>
                      <a:pt x="96" y="14"/>
                    </a:lnTo>
                    <a:lnTo>
                      <a:pt x="91" y="14"/>
                    </a:lnTo>
                    <a:lnTo>
                      <a:pt x="84" y="16"/>
                    </a:lnTo>
                    <a:lnTo>
                      <a:pt x="74" y="16"/>
                    </a:lnTo>
                    <a:lnTo>
                      <a:pt x="69" y="19"/>
                    </a:lnTo>
                    <a:lnTo>
                      <a:pt x="57" y="19"/>
                    </a:lnTo>
                    <a:lnTo>
                      <a:pt x="52" y="21"/>
                    </a:lnTo>
                    <a:lnTo>
                      <a:pt x="48" y="21"/>
                    </a:lnTo>
                    <a:lnTo>
                      <a:pt x="43" y="23"/>
                    </a:lnTo>
                    <a:lnTo>
                      <a:pt x="38" y="23"/>
                    </a:lnTo>
                    <a:lnTo>
                      <a:pt x="31" y="26"/>
                    </a:lnTo>
                    <a:lnTo>
                      <a:pt x="26" y="26"/>
                    </a:lnTo>
                    <a:lnTo>
                      <a:pt x="21" y="28"/>
                    </a:lnTo>
                    <a:lnTo>
                      <a:pt x="16" y="28"/>
                    </a:lnTo>
                    <a:lnTo>
                      <a:pt x="12" y="31"/>
                    </a:lnTo>
                    <a:lnTo>
                      <a:pt x="7" y="52"/>
                    </a:lnTo>
                    <a:lnTo>
                      <a:pt x="4" y="76"/>
                    </a:lnTo>
                    <a:lnTo>
                      <a:pt x="0" y="120"/>
                    </a:lnTo>
                    <a:lnTo>
                      <a:pt x="0" y="163"/>
                    </a:lnTo>
                    <a:lnTo>
                      <a:pt x="2" y="184"/>
                    </a:lnTo>
                    <a:lnTo>
                      <a:pt x="2" y="208"/>
                    </a:lnTo>
                    <a:lnTo>
                      <a:pt x="7" y="235"/>
                    </a:lnTo>
                    <a:lnTo>
                      <a:pt x="16" y="240"/>
                    </a:lnTo>
                    <a:lnTo>
                      <a:pt x="19" y="240"/>
                    </a:lnTo>
                    <a:lnTo>
                      <a:pt x="24" y="242"/>
                    </a:lnTo>
                    <a:lnTo>
                      <a:pt x="28" y="244"/>
                    </a:lnTo>
                    <a:lnTo>
                      <a:pt x="31" y="244"/>
                    </a:lnTo>
                    <a:lnTo>
                      <a:pt x="36" y="247"/>
                    </a:lnTo>
                    <a:lnTo>
                      <a:pt x="43" y="247"/>
                    </a:lnTo>
                    <a:lnTo>
                      <a:pt x="48" y="249"/>
                    </a:lnTo>
                    <a:lnTo>
                      <a:pt x="57" y="249"/>
                    </a:lnTo>
                    <a:lnTo>
                      <a:pt x="60" y="252"/>
                    </a:lnTo>
                    <a:lnTo>
                      <a:pt x="64" y="252"/>
                    </a:lnTo>
                    <a:lnTo>
                      <a:pt x="79" y="261"/>
                    </a:lnTo>
                    <a:lnTo>
                      <a:pt x="88" y="266"/>
                    </a:lnTo>
                    <a:lnTo>
                      <a:pt x="76" y="276"/>
                    </a:lnTo>
                    <a:lnTo>
                      <a:pt x="62" y="280"/>
                    </a:lnTo>
                    <a:lnTo>
                      <a:pt x="55" y="283"/>
                    </a:lnTo>
                    <a:lnTo>
                      <a:pt x="57" y="288"/>
                    </a:lnTo>
                    <a:lnTo>
                      <a:pt x="60" y="290"/>
                    </a:lnTo>
                    <a:lnTo>
                      <a:pt x="64" y="292"/>
                    </a:lnTo>
                    <a:lnTo>
                      <a:pt x="69" y="292"/>
                    </a:lnTo>
                    <a:lnTo>
                      <a:pt x="74" y="295"/>
                    </a:lnTo>
                    <a:lnTo>
                      <a:pt x="81" y="295"/>
                    </a:lnTo>
                    <a:lnTo>
                      <a:pt x="86" y="297"/>
                    </a:lnTo>
                    <a:lnTo>
                      <a:pt x="136" y="297"/>
                    </a:lnTo>
                    <a:lnTo>
                      <a:pt x="199" y="302"/>
                    </a:lnTo>
                    <a:lnTo>
                      <a:pt x="232" y="290"/>
                    </a:lnTo>
                    <a:lnTo>
                      <a:pt x="242" y="285"/>
                    </a:lnTo>
                    <a:lnTo>
                      <a:pt x="244" y="283"/>
                    </a:lnTo>
                    <a:lnTo>
                      <a:pt x="249" y="278"/>
                    </a:lnTo>
                    <a:lnTo>
                      <a:pt x="249" y="273"/>
                    </a:lnTo>
                    <a:lnTo>
                      <a:pt x="247" y="268"/>
                    </a:lnTo>
                    <a:lnTo>
                      <a:pt x="242" y="263"/>
                    </a:lnTo>
                    <a:lnTo>
                      <a:pt x="237" y="263"/>
                    </a:lnTo>
                    <a:lnTo>
                      <a:pt x="235" y="261"/>
                    </a:lnTo>
                    <a:lnTo>
                      <a:pt x="225" y="256"/>
                    </a:lnTo>
                    <a:lnTo>
                      <a:pt x="218" y="254"/>
                    </a:lnTo>
                    <a:lnTo>
                      <a:pt x="254" y="24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7" name="Freeform 2663"/>
              <p:cNvSpPr>
                <a:spLocks/>
              </p:cNvSpPr>
              <p:nvPr/>
            </p:nvSpPr>
            <p:spPr bwMode="auto">
              <a:xfrm>
                <a:off x="10617" y="6028"/>
                <a:ext cx="5" cy="231"/>
              </a:xfrm>
              <a:custGeom>
                <a:avLst/>
                <a:gdLst/>
                <a:ahLst/>
                <a:cxnLst>
                  <a:cxn ang="0">
                    <a:pos x="2" y="0"/>
                  </a:cxn>
                  <a:cxn ang="0">
                    <a:pos x="0" y="36"/>
                  </a:cxn>
                  <a:cxn ang="0">
                    <a:pos x="0" y="194"/>
                  </a:cxn>
                  <a:cxn ang="0">
                    <a:pos x="2" y="230"/>
                  </a:cxn>
                  <a:cxn ang="0">
                    <a:pos x="4" y="230"/>
                  </a:cxn>
                  <a:cxn ang="0">
                    <a:pos x="2" y="177"/>
                  </a:cxn>
                  <a:cxn ang="0">
                    <a:pos x="2" y="129"/>
                  </a:cxn>
                  <a:cxn ang="0">
                    <a:pos x="4" y="72"/>
                  </a:cxn>
                  <a:cxn ang="0">
                    <a:pos x="4" y="2"/>
                  </a:cxn>
                  <a:cxn ang="0">
                    <a:pos x="2" y="0"/>
                  </a:cxn>
                </a:cxnLst>
                <a:rect l="0" t="0" r="r" b="b"/>
                <a:pathLst>
                  <a:path w="5" h="231">
                    <a:moveTo>
                      <a:pt x="2" y="0"/>
                    </a:moveTo>
                    <a:lnTo>
                      <a:pt x="0" y="36"/>
                    </a:lnTo>
                    <a:lnTo>
                      <a:pt x="0" y="194"/>
                    </a:lnTo>
                    <a:lnTo>
                      <a:pt x="2" y="230"/>
                    </a:lnTo>
                    <a:lnTo>
                      <a:pt x="4" y="230"/>
                    </a:lnTo>
                    <a:lnTo>
                      <a:pt x="2" y="177"/>
                    </a:lnTo>
                    <a:lnTo>
                      <a:pt x="2" y="129"/>
                    </a:lnTo>
                    <a:lnTo>
                      <a:pt x="4" y="72"/>
                    </a:lnTo>
                    <a:lnTo>
                      <a:pt x="4" y="2"/>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8" name="Freeform 2664"/>
              <p:cNvSpPr>
                <a:spLocks/>
              </p:cNvSpPr>
              <p:nvPr/>
            </p:nvSpPr>
            <p:spPr bwMode="auto">
              <a:xfrm>
                <a:off x="10618" y="6028"/>
                <a:ext cx="0" cy="231"/>
              </a:xfrm>
              <a:custGeom>
                <a:avLst/>
                <a:gdLst/>
                <a:ahLst/>
                <a:cxnLst>
                  <a:cxn ang="0">
                    <a:pos x="0" y="0"/>
                  </a:cxn>
                  <a:cxn ang="0">
                    <a:pos x="0" y="230"/>
                  </a:cxn>
                </a:cxnLst>
                <a:rect l="0" t="0" r="r" b="b"/>
                <a:pathLst>
                  <a:path h="231">
                    <a:moveTo>
                      <a:pt x="0" y="0"/>
                    </a:moveTo>
                    <a:lnTo>
                      <a:pt x="0" y="230"/>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9" name="Freeform 2665"/>
              <p:cNvSpPr>
                <a:spLocks/>
              </p:cNvSpPr>
              <p:nvPr/>
            </p:nvSpPr>
            <p:spPr bwMode="auto">
              <a:xfrm>
                <a:off x="10615" y="6028"/>
                <a:ext cx="5" cy="231"/>
              </a:xfrm>
              <a:custGeom>
                <a:avLst/>
                <a:gdLst/>
                <a:ahLst/>
                <a:cxnLst>
                  <a:cxn ang="0">
                    <a:pos x="2" y="0"/>
                  </a:cxn>
                  <a:cxn ang="0">
                    <a:pos x="0" y="36"/>
                  </a:cxn>
                  <a:cxn ang="0">
                    <a:pos x="0" y="230"/>
                  </a:cxn>
                  <a:cxn ang="0">
                    <a:pos x="4" y="230"/>
                  </a:cxn>
                  <a:cxn ang="0">
                    <a:pos x="2" y="177"/>
                  </a:cxn>
                  <a:cxn ang="0">
                    <a:pos x="2" y="72"/>
                  </a:cxn>
                  <a:cxn ang="0">
                    <a:pos x="4" y="2"/>
                  </a:cxn>
                  <a:cxn ang="0">
                    <a:pos x="2" y="0"/>
                  </a:cxn>
                </a:cxnLst>
                <a:rect l="0" t="0" r="r" b="b"/>
                <a:pathLst>
                  <a:path w="5" h="231">
                    <a:moveTo>
                      <a:pt x="2" y="0"/>
                    </a:moveTo>
                    <a:lnTo>
                      <a:pt x="0" y="36"/>
                    </a:lnTo>
                    <a:lnTo>
                      <a:pt x="0" y="230"/>
                    </a:lnTo>
                    <a:lnTo>
                      <a:pt x="4" y="230"/>
                    </a:lnTo>
                    <a:lnTo>
                      <a:pt x="2" y="177"/>
                    </a:lnTo>
                    <a:lnTo>
                      <a:pt x="2" y="72"/>
                    </a:lnTo>
                    <a:lnTo>
                      <a:pt x="4" y="2"/>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0" name="Freeform 2666"/>
              <p:cNvSpPr>
                <a:spLocks/>
              </p:cNvSpPr>
              <p:nvPr/>
            </p:nvSpPr>
            <p:spPr bwMode="auto">
              <a:xfrm>
                <a:off x="10612" y="6028"/>
                <a:ext cx="5" cy="231"/>
              </a:xfrm>
              <a:custGeom>
                <a:avLst/>
                <a:gdLst/>
                <a:ahLst/>
                <a:cxnLst>
                  <a:cxn ang="0">
                    <a:pos x="4" y="0"/>
                  </a:cxn>
                  <a:cxn ang="0">
                    <a:pos x="2" y="0"/>
                  </a:cxn>
                  <a:cxn ang="0">
                    <a:pos x="2" y="36"/>
                  </a:cxn>
                  <a:cxn ang="0">
                    <a:pos x="0" y="115"/>
                  </a:cxn>
                  <a:cxn ang="0">
                    <a:pos x="0" y="194"/>
                  </a:cxn>
                  <a:cxn ang="0">
                    <a:pos x="2" y="230"/>
                  </a:cxn>
                  <a:cxn ang="0">
                    <a:pos x="4" y="230"/>
                  </a:cxn>
                  <a:cxn ang="0">
                    <a:pos x="4" y="0"/>
                  </a:cxn>
                </a:cxnLst>
                <a:rect l="0" t="0" r="r" b="b"/>
                <a:pathLst>
                  <a:path w="5" h="231">
                    <a:moveTo>
                      <a:pt x="4" y="0"/>
                    </a:moveTo>
                    <a:lnTo>
                      <a:pt x="2" y="0"/>
                    </a:lnTo>
                    <a:lnTo>
                      <a:pt x="2" y="36"/>
                    </a:lnTo>
                    <a:lnTo>
                      <a:pt x="0" y="115"/>
                    </a:lnTo>
                    <a:lnTo>
                      <a:pt x="0" y="194"/>
                    </a:lnTo>
                    <a:lnTo>
                      <a:pt x="2" y="230"/>
                    </a:lnTo>
                    <a:lnTo>
                      <a:pt x="4" y="230"/>
                    </a:lnTo>
                    <a:lnTo>
                      <a:pt x="4"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1" name="Freeform 2667"/>
              <p:cNvSpPr>
                <a:spLocks/>
              </p:cNvSpPr>
              <p:nvPr/>
            </p:nvSpPr>
            <p:spPr bwMode="auto">
              <a:xfrm>
                <a:off x="10612" y="6028"/>
                <a:ext cx="5" cy="231"/>
              </a:xfrm>
              <a:custGeom>
                <a:avLst/>
                <a:gdLst/>
                <a:ahLst/>
                <a:cxnLst>
                  <a:cxn ang="0">
                    <a:pos x="2" y="177"/>
                  </a:cxn>
                  <a:cxn ang="0">
                    <a:pos x="2" y="0"/>
                  </a:cxn>
                  <a:cxn ang="0">
                    <a:pos x="0" y="0"/>
                  </a:cxn>
                  <a:cxn ang="0">
                    <a:pos x="0" y="230"/>
                  </a:cxn>
                  <a:cxn ang="0">
                    <a:pos x="4" y="227"/>
                  </a:cxn>
                  <a:cxn ang="0">
                    <a:pos x="2" y="177"/>
                  </a:cxn>
                </a:cxnLst>
                <a:rect l="0" t="0" r="r" b="b"/>
                <a:pathLst>
                  <a:path w="5" h="231">
                    <a:moveTo>
                      <a:pt x="2" y="177"/>
                    </a:moveTo>
                    <a:lnTo>
                      <a:pt x="2" y="0"/>
                    </a:lnTo>
                    <a:lnTo>
                      <a:pt x="0" y="0"/>
                    </a:lnTo>
                    <a:lnTo>
                      <a:pt x="0" y="230"/>
                    </a:lnTo>
                    <a:lnTo>
                      <a:pt x="4" y="227"/>
                    </a:lnTo>
                    <a:lnTo>
                      <a:pt x="2" y="177"/>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2" name="Freeform 2668"/>
              <p:cNvSpPr>
                <a:spLocks/>
              </p:cNvSpPr>
              <p:nvPr/>
            </p:nvSpPr>
            <p:spPr bwMode="auto">
              <a:xfrm>
                <a:off x="10610" y="6028"/>
                <a:ext cx="5" cy="228"/>
              </a:xfrm>
              <a:custGeom>
                <a:avLst/>
                <a:gdLst/>
                <a:ahLst/>
                <a:cxnLst>
                  <a:cxn ang="0">
                    <a:pos x="2" y="177"/>
                  </a:cxn>
                  <a:cxn ang="0">
                    <a:pos x="2" y="127"/>
                  </a:cxn>
                  <a:cxn ang="0">
                    <a:pos x="4" y="72"/>
                  </a:cxn>
                  <a:cxn ang="0">
                    <a:pos x="4" y="0"/>
                  </a:cxn>
                  <a:cxn ang="0">
                    <a:pos x="2" y="0"/>
                  </a:cxn>
                  <a:cxn ang="0">
                    <a:pos x="2" y="36"/>
                  </a:cxn>
                  <a:cxn ang="0">
                    <a:pos x="0" y="115"/>
                  </a:cxn>
                  <a:cxn ang="0">
                    <a:pos x="0" y="194"/>
                  </a:cxn>
                  <a:cxn ang="0">
                    <a:pos x="2" y="227"/>
                  </a:cxn>
                  <a:cxn ang="0">
                    <a:pos x="4" y="227"/>
                  </a:cxn>
                  <a:cxn ang="0">
                    <a:pos x="2" y="177"/>
                  </a:cxn>
                </a:cxnLst>
                <a:rect l="0" t="0" r="r" b="b"/>
                <a:pathLst>
                  <a:path w="5" h="228">
                    <a:moveTo>
                      <a:pt x="2" y="177"/>
                    </a:moveTo>
                    <a:lnTo>
                      <a:pt x="2" y="127"/>
                    </a:lnTo>
                    <a:lnTo>
                      <a:pt x="4" y="72"/>
                    </a:lnTo>
                    <a:lnTo>
                      <a:pt x="4" y="0"/>
                    </a:lnTo>
                    <a:lnTo>
                      <a:pt x="2" y="0"/>
                    </a:lnTo>
                    <a:lnTo>
                      <a:pt x="2" y="36"/>
                    </a:lnTo>
                    <a:lnTo>
                      <a:pt x="0" y="115"/>
                    </a:lnTo>
                    <a:lnTo>
                      <a:pt x="0" y="194"/>
                    </a:lnTo>
                    <a:lnTo>
                      <a:pt x="2" y="227"/>
                    </a:lnTo>
                    <a:lnTo>
                      <a:pt x="4" y="227"/>
                    </a:lnTo>
                    <a:lnTo>
                      <a:pt x="2" y="177"/>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3" name="Freeform 2669"/>
              <p:cNvSpPr>
                <a:spLocks/>
              </p:cNvSpPr>
              <p:nvPr/>
            </p:nvSpPr>
            <p:spPr bwMode="auto">
              <a:xfrm>
                <a:off x="10611" y="6028"/>
                <a:ext cx="0" cy="228"/>
              </a:xfrm>
              <a:custGeom>
                <a:avLst/>
                <a:gdLst/>
                <a:ahLst/>
                <a:cxnLst>
                  <a:cxn ang="0">
                    <a:pos x="0" y="0"/>
                  </a:cxn>
                  <a:cxn ang="0">
                    <a:pos x="0" y="227"/>
                  </a:cxn>
                </a:cxnLst>
                <a:rect l="0" t="0" r="r" b="b"/>
                <a:pathLst>
                  <a:path h="228">
                    <a:moveTo>
                      <a:pt x="0" y="0"/>
                    </a:moveTo>
                    <a:lnTo>
                      <a:pt x="0" y="227"/>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4" name="Freeform 2670"/>
              <p:cNvSpPr>
                <a:spLocks/>
              </p:cNvSpPr>
              <p:nvPr/>
            </p:nvSpPr>
            <p:spPr bwMode="auto">
              <a:xfrm>
                <a:off x="10608" y="6028"/>
                <a:ext cx="4" cy="228"/>
              </a:xfrm>
              <a:custGeom>
                <a:avLst/>
                <a:gdLst/>
                <a:ahLst/>
                <a:cxnLst>
                  <a:cxn ang="0">
                    <a:pos x="2" y="0"/>
                  </a:cxn>
                  <a:cxn ang="0">
                    <a:pos x="0" y="36"/>
                  </a:cxn>
                  <a:cxn ang="0">
                    <a:pos x="0" y="192"/>
                  </a:cxn>
                  <a:cxn ang="0">
                    <a:pos x="2" y="227"/>
                  </a:cxn>
                  <a:cxn ang="0">
                    <a:pos x="4" y="227"/>
                  </a:cxn>
                  <a:cxn ang="0">
                    <a:pos x="2" y="177"/>
                  </a:cxn>
                  <a:cxn ang="0">
                    <a:pos x="2" y="127"/>
                  </a:cxn>
                  <a:cxn ang="0">
                    <a:pos x="4" y="69"/>
                  </a:cxn>
                  <a:cxn ang="0">
                    <a:pos x="4" y="0"/>
                  </a:cxn>
                  <a:cxn ang="0">
                    <a:pos x="2" y="0"/>
                  </a:cxn>
                </a:cxnLst>
                <a:rect l="0" t="0" r="r" b="b"/>
                <a:pathLst>
                  <a:path w="4" h="228">
                    <a:moveTo>
                      <a:pt x="2" y="0"/>
                    </a:moveTo>
                    <a:lnTo>
                      <a:pt x="0" y="36"/>
                    </a:lnTo>
                    <a:lnTo>
                      <a:pt x="0" y="192"/>
                    </a:lnTo>
                    <a:lnTo>
                      <a:pt x="2" y="227"/>
                    </a:lnTo>
                    <a:lnTo>
                      <a:pt x="4" y="227"/>
                    </a:lnTo>
                    <a:lnTo>
                      <a:pt x="2" y="177"/>
                    </a:lnTo>
                    <a:lnTo>
                      <a:pt x="2" y="127"/>
                    </a:lnTo>
                    <a:lnTo>
                      <a:pt x="4" y="69"/>
                    </a:lnTo>
                    <a:lnTo>
                      <a:pt x="4" y="0"/>
                    </a:lnTo>
                    <a:lnTo>
                      <a:pt x="2"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5" name="Freeform 2671"/>
              <p:cNvSpPr>
                <a:spLocks/>
              </p:cNvSpPr>
              <p:nvPr/>
            </p:nvSpPr>
            <p:spPr bwMode="auto">
              <a:xfrm>
                <a:off x="10609" y="6028"/>
                <a:ext cx="0" cy="228"/>
              </a:xfrm>
              <a:custGeom>
                <a:avLst/>
                <a:gdLst/>
                <a:ahLst/>
                <a:cxnLst>
                  <a:cxn ang="0">
                    <a:pos x="0" y="0"/>
                  </a:cxn>
                  <a:cxn ang="0">
                    <a:pos x="0" y="227"/>
                  </a:cxn>
                </a:cxnLst>
                <a:rect l="0" t="0" r="r" b="b"/>
                <a:pathLst>
                  <a:path h="228">
                    <a:moveTo>
                      <a:pt x="0" y="0"/>
                    </a:moveTo>
                    <a:lnTo>
                      <a:pt x="0" y="227"/>
                    </a:lnTo>
                  </a:path>
                </a:pathLst>
              </a:custGeom>
              <a:noFill/>
              <a:ln w="2794">
                <a:solidFill>
                  <a:srgbClr val="553C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6" name="Freeform 2672"/>
              <p:cNvSpPr>
                <a:spLocks/>
              </p:cNvSpPr>
              <p:nvPr/>
            </p:nvSpPr>
            <p:spPr bwMode="auto">
              <a:xfrm>
                <a:off x="10605" y="6026"/>
                <a:ext cx="5" cy="230"/>
              </a:xfrm>
              <a:custGeom>
                <a:avLst/>
                <a:gdLst/>
                <a:ahLst/>
                <a:cxnLst>
                  <a:cxn ang="0">
                    <a:pos x="2" y="0"/>
                  </a:cxn>
                  <a:cxn ang="0">
                    <a:pos x="0" y="36"/>
                  </a:cxn>
                  <a:cxn ang="0">
                    <a:pos x="0" y="194"/>
                  </a:cxn>
                  <a:cxn ang="0">
                    <a:pos x="2" y="230"/>
                  </a:cxn>
                  <a:cxn ang="0">
                    <a:pos x="4" y="230"/>
                  </a:cxn>
                  <a:cxn ang="0">
                    <a:pos x="2" y="177"/>
                  </a:cxn>
                  <a:cxn ang="0">
                    <a:pos x="2" y="72"/>
                  </a:cxn>
                  <a:cxn ang="0">
                    <a:pos x="4" y="2"/>
                  </a:cxn>
                  <a:cxn ang="0">
                    <a:pos x="2" y="0"/>
                  </a:cxn>
                </a:cxnLst>
                <a:rect l="0" t="0" r="r" b="b"/>
                <a:pathLst>
                  <a:path w="5" h="230">
                    <a:moveTo>
                      <a:pt x="2" y="0"/>
                    </a:moveTo>
                    <a:lnTo>
                      <a:pt x="0" y="36"/>
                    </a:lnTo>
                    <a:lnTo>
                      <a:pt x="0" y="194"/>
                    </a:lnTo>
                    <a:lnTo>
                      <a:pt x="2" y="230"/>
                    </a:lnTo>
                    <a:lnTo>
                      <a:pt x="4" y="230"/>
                    </a:lnTo>
                    <a:lnTo>
                      <a:pt x="2" y="177"/>
                    </a:lnTo>
                    <a:lnTo>
                      <a:pt x="2" y="72"/>
                    </a:lnTo>
                    <a:lnTo>
                      <a:pt x="4" y="2"/>
                    </a:lnTo>
                    <a:lnTo>
                      <a:pt x="2"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7" name="Freeform 2673"/>
              <p:cNvSpPr>
                <a:spLocks/>
              </p:cNvSpPr>
              <p:nvPr/>
            </p:nvSpPr>
            <p:spPr bwMode="auto">
              <a:xfrm>
                <a:off x="10605" y="6026"/>
                <a:ext cx="3" cy="230"/>
              </a:xfrm>
              <a:custGeom>
                <a:avLst/>
                <a:gdLst/>
                <a:ahLst/>
                <a:cxnLst>
                  <a:cxn ang="0">
                    <a:pos x="0" y="0"/>
                  </a:cxn>
                  <a:cxn ang="0">
                    <a:pos x="0" y="230"/>
                  </a:cxn>
                  <a:cxn ang="0">
                    <a:pos x="2" y="230"/>
                  </a:cxn>
                  <a:cxn ang="0">
                    <a:pos x="2" y="2"/>
                  </a:cxn>
                  <a:cxn ang="0">
                    <a:pos x="0" y="0"/>
                  </a:cxn>
                </a:cxnLst>
                <a:rect l="0" t="0" r="r" b="b"/>
                <a:pathLst>
                  <a:path w="3" h="230">
                    <a:moveTo>
                      <a:pt x="0" y="0"/>
                    </a:moveTo>
                    <a:lnTo>
                      <a:pt x="0" y="230"/>
                    </a:lnTo>
                    <a:lnTo>
                      <a:pt x="2" y="230"/>
                    </a:lnTo>
                    <a:lnTo>
                      <a:pt x="2" y="2"/>
                    </a:lnTo>
                    <a:lnTo>
                      <a:pt x="0"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8" name="Freeform 2674"/>
              <p:cNvSpPr>
                <a:spLocks/>
              </p:cNvSpPr>
              <p:nvPr/>
            </p:nvSpPr>
            <p:spPr bwMode="auto">
              <a:xfrm>
                <a:off x="10603" y="6026"/>
                <a:ext cx="5" cy="230"/>
              </a:xfrm>
              <a:custGeom>
                <a:avLst/>
                <a:gdLst/>
                <a:ahLst/>
                <a:cxnLst>
                  <a:cxn ang="0">
                    <a:pos x="2" y="0"/>
                  </a:cxn>
                  <a:cxn ang="0">
                    <a:pos x="0" y="36"/>
                  </a:cxn>
                  <a:cxn ang="0">
                    <a:pos x="0" y="230"/>
                  </a:cxn>
                  <a:cxn ang="0">
                    <a:pos x="4" y="230"/>
                  </a:cxn>
                  <a:cxn ang="0">
                    <a:pos x="2" y="177"/>
                  </a:cxn>
                  <a:cxn ang="0">
                    <a:pos x="2" y="72"/>
                  </a:cxn>
                  <a:cxn ang="0">
                    <a:pos x="4" y="2"/>
                  </a:cxn>
                  <a:cxn ang="0">
                    <a:pos x="2" y="0"/>
                  </a:cxn>
                </a:cxnLst>
                <a:rect l="0" t="0" r="r" b="b"/>
                <a:pathLst>
                  <a:path w="5" h="230">
                    <a:moveTo>
                      <a:pt x="2" y="0"/>
                    </a:moveTo>
                    <a:lnTo>
                      <a:pt x="0" y="36"/>
                    </a:lnTo>
                    <a:lnTo>
                      <a:pt x="0" y="230"/>
                    </a:lnTo>
                    <a:lnTo>
                      <a:pt x="4" y="230"/>
                    </a:lnTo>
                    <a:lnTo>
                      <a:pt x="2" y="177"/>
                    </a:lnTo>
                    <a:lnTo>
                      <a:pt x="2" y="72"/>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9" name="Freeform 2675"/>
              <p:cNvSpPr>
                <a:spLocks/>
              </p:cNvSpPr>
              <p:nvPr/>
            </p:nvSpPr>
            <p:spPr bwMode="auto">
              <a:xfrm>
                <a:off x="10620" y="6031"/>
                <a:ext cx="4" cy="228"/>
              </a:xfrm>
              <a:custGeom>
                <a:avLst/>
                <a:gdLst/>
                <a:ahLst/>
                <a:cxnLst>
                  <a:cxn ang="0">
                    <a:pos x="2" y="0"/>
                  </a:cxn>
                  <a:cxn ang="0">
                    <a:pos x="0" y="33"/>
                  </a:cxn>
                  <a:cxn ang="0">
                    <a:pos x="0" y="192"/>
                  </a:cxn>
                  <a:cxn ang="0">
                    <a:pos x="2" y="227"/>
                  </a:cxn>
                  <a:cxn ang="0">
                    <a:pos x="4" y="227"/>
                  </a:cxn>
                  <a:cxn ang="0">
                    <a:pos x="2" y="175"/>
                  </a:cxn>
                  <a:cxn ang="0">
                    <a:pos x="2" y="69"/>
                  </a:cxn>
                  <a:cxn ang="0">
                    <a:pos x="4" y="0"/>
                  </a:cxn>
                  <a:cxn ang="0">
                    <a:pos x="2" y="0"/>
                  </a:cxn>
                </a:cxnLst>
                <a:rect l="0" t="0" r="r" b="b"/>
                <a:pathLst>
                  <a:path w="4" h="228">
                    <a:moveTo>
                      <a:pt x="2" y="0"/>
                    </a:moveTo>
                    <a:lnTo>
                      <a:pt x="0" y="33"/>
                    </a:lnTo>
                    <a:lnTo>
                      <a:pt x="0" y="192"/>
                    </a:lnTo>
                    <a:lnTo>
                      <a:pt x="2" y="227"/>
                    </a:lnTo>
                    <a:lnTo>
                      <a:pt x="4" y="227"/>
                    </a:lnTo>
                    <a:lnTo>
                      <a:pt x="2" y="175"/>
                    </a:lnTo>
                    <a:lnTo>
                      <a:pt x="2" y="69"/>
                    </a:lnTo>
                    <a:lnTo>
                      <a:pt x="4" y="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0" name="Freeform 2676"/>
              <p:cNvSpPr>
                <a:spLocks/>
              </p:cNvSpPr>
              <p:nvPr/>
            </p:nvSpPr>
            <p:spPr bwMode="auto">
              <a:xfrm>
                <a:off x="10356" y="6069"/>
                <a:ext cx="52" cy="231"/>
              </a:xfrm>
              <a:custGeom>
                <a:avLst/>
                <a:gdLst/>
                <a:ahLst/>
                <a:cxnLst>
                  <a:cxn ang="0">
                    <a:pos x="9" y="220"/>
                  </a:cxn>
                  <a:cxn ang="0">
                    <a:pos x="9" y="230"/>
                  </a:cxn>
                  <a:cxn ang="0">
                    <a:pos x="52" y="230"/>
                  </a:cxn>
                  <a:cxn ang="0">
                    <a:pos x="52" y="0"/>
                  </a:cxn>
                  <a:cxn ang="0">
                    <a:pos x="0" y="4"/>
                  </a:cxn>
                  <a:cxn ang="0">
                    <a:pos x="0" y="218"/>
                  </a:cxn>
                  <a:cxn ang="0">
                    <a:pos x="9" y="220"/>
                  </a:cxn>
                </a:cxnLst>
                <a:rect l="0" t="0" r="r" b="b"/>
                <a:pathLst>
                  <a:path w="52" h="231">
                    <a:moveTo>
                      <a:pt x="9" y="220"/>
                    </a:moveTo>
                    <a:lnTo>
                      <a:pt x="9" y="230"/>
                    </a:lnTo>
                    <a:lnTo>
                      <a:pt x="52" y="230"/>
                    </a:lnTo>
                    <a:lnTo>
                      <a:pt x="52" y="0"/>
                    </a:lnTo>
                    <a:lnTo>
                      <a:pt x="0" y="4"/>
                    </a:lnTo>
                    <a:lnTo>
                      <a:pt x="0" y="218"/>
                    </a:lnTo>
                    <a:lnTo>
                      <a:pt x="9" y="22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1" name="Freeform 2677"/>
              <p:cNvSpPr>
                <a:spLocks/>
              </p:cNvSpPr>
              <p:nvPr/>
            </p:nvSpPr>
            <p:spPr bwMode="auto">
              <a:xfrm>
                <a:off x="10356" y="6069"/>
                <a:ext cx="52" cy="214"/>
              </a:xfrm>
              <a:custGeom>
                <a:avLst/>
                <a:gdLst/>
                <a:ahLst/>
                <a:cxnLst>
                  <a:cxn ang="0">
                    <a:pos x="43" y="2"/>
                  </a:cxn>
                  <a:cxn ang="0">
                    <a:pos x="19" y="2"/>
                  </a:cxn>
                  <a:cxn ang="0">
                    <a:pos x="16" y="4"/>
                  </a:cxn>
                  <a:cxn ang="0">
                    <a:pos x="0" y="4"/>
                  </a:cxn>
                  <a:cxn ang="0">
                    <a:pos x="0" y="203"/>
                  </a:cxn>
                  <a:cxn ang="0">
                    <a:pos x="9" y="203"/>
                  </a:cxn>
                  <a:cxn ang="0">
                    <a:pos x="9" y="213"/>
                  </a:cxn>
                  <a:cxn ang="0">
                    <a:pos x="52" y="213"/>
                  </a:cxn>
                  <a:cxn ang="0">
                    <a:pos x="52" y="0"/>
                  </a:cxn>
                  <a:cxn ang="0">
                    <a:pos x="45" y="0"/>
                  </a:cxn>
                  <a:cxn ang="0">
                    <a:pos x="43" y="2"/>
                  </a:cxn>
                </a:cxnLst>
                <a:rect l="0" t="0" r="r" b="b"/>
                <a:pathLst>
                  <a:path w="52" h="214">
                    <a:moveTo>
                      <a:pt x="43" y="2"/>
                    </a:moveTo>
                    <a:lnTo>
                      <a:pt x="19" y="2"/>
                    </a:lnTo>
                    <a:lnTo>
                      <a:pt x="16" y="4"/>
                    </a:lnTo>
                    <a:lnTo>
                      <a:pt x="0" y="4"/>
                    </a:lnTo>
                    <a:lnTo>
                      <a:pt x="0" y="203"/>
                    </a:lnTo>
                    <a:lnTo>
                      <a:pt x="9" y="203"/>
                    </a:lnTo>
                    <a:lnTo>
                      <a:pt x="9" y="213"/>
                    </a:lnTo>
                    <a:lnTo>
                      <a:pt x="52" y="213"/>
                    </a:lnTo>
                    <a:lnTo>
                      <a:pt x="52" y="0"/>
                    </a:lnTo>
                    <a:lnTo>
                      <a:pt x="45" y="0"/>
                    </a:lnTo>
                    <a:lnTo>
                      <a:pt x="4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2" name="Freeform 2678"/>
              <p:cNvSpPr>
                <a:spLocks/>
              </p:cNvSpPr>
              <p:nvPr/>
            </p:nvSpPr>
            <p:spPr bwMode="auto">
              <a:xfrm>
                <a:off x="10356" y="6069"/>
                <a:ext cx="52" cy="197"/>
              </a:xfrm>
              <a:custGeom>
                <a:avLst/>
                <a:gdLst/>
                <a:ahLst/>
                <a:cxnLst>
                  <a:cxn ang="0">
                    <a:pos x="45" y="2"/>
                  </a:cxn>
                  <a:cxn ang="0">
                    <a:pos x="19" y="2"/>
                  </a:cxn>
                  <a:cxn ang="0">
                    <a:pos x="16" y="4"/>
                  </a:cxn>
                  <a:cxn ang="0">
                    <a:pos x="0" y="4"/>
                  </a:cxn>
                  <a:cxn ang="0">
                    <a:pos x="0" y="187"/>
                  </a:cxn>
                  <a:cxn ang="0">
                    <a:pos x="4" y="187"/>
                  </a:cxn>
                  <a:cxn ang="0">
                    <a:pos x="4" y="189"/>
                  </a:cxn>
                  <a:cxn ang="0">
                    <a:pos x="9" y="189"/>
                  </a:cxn>
                  <a:cxn ang="0">
                    <a:pos x="9" y="196"/>
                  </a:cxn>
                  <a:cxn ang="0">
                    <a:pos x="52" y="196"/>
                  </a:cxn>
                  <a:cxn ang="0">
                    <a:pos x="52" y="0"/>
                  </a:cxn>
                  <a:cxn ang="0">
                    <a:pos x="48" y="0"/>
                  </a:cxn>
                  <a:cxn ang="0">
                    <a:pos x="45" y="2"/>
                  </a:cxn>
                </a:cxnLst>
                <a:rect l="0" t="0" r="r" b="b"/>
                <a:pathLst>
                  <a:path w="52" h="197">
                    <a:moveTo>
                      <a:pt x="45" y="2"/>
                    </a:moveTo>
                    <a:lnTo>
                      <a:pt x="19" y="2"/>
                    </a:lnTo>
                    <a:lnTo>
                      <a:pt x="16" y="4"/>
                    </a:lnTo>
                    <a:lnTo>
                      <a:pt x="0" y="4"/>
                    </a:lnTo>
                    <a:lnTo>
                      <a:pt x="0" y="187"/>
                    </a:lnTo>
                    <a:lnTo>
                      <a:pt x="4" y="187"/>
                    </a:lnTo>
                    <a:lnTo>
                      <a:pt x="4" y="189"/>
                    </a:lnTo>
                    <a:lnTo>
                      <a:pt x="9" y="189"/>
                    </a:lnTo>
                    <a:lnTo>
                      <a:pt x="9" y="196"/>
                    </a:lnTo>
                    <a:lnTo>
                      <a:pt x="52" y="196"/>
                    </a:lnTo>
                    <a:lnTo>
                      <a:pt x="52" y="0"/>
                    </a:lnTo>
                    <a:lnTo>
                      <a:pt x="48" y="0"/>
                    </a:lnTo>
                    <a:lnTo>
                      <a:pt x="45"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3" name="Freeform 2679"/>
              <p:cNvSpPr>
                <a:spLocks/>
              </p:cNvSpPr>
              <p:nvPr/>
            </p:nvSpPr>
            <p:spPr bwMode="auto">
              <a:xfrm>
                <a:off x="10356" y="6069"/>
                <a:ext cx="52" cy="180"/>
              </a:xfrm>
              <a:custGeom>
                <a:avLst/>
                <a:gdLst/>
                <a:ahLst/>
                <a:cxnLst>
                  <a:cxn ang="0">
                    <a:pos x="45" y="2"/>
                  </a:cxn>
                  <a:cxn ang="0">
                    <a:pos x="19" y="2"/>
                  </a:cxn>
                  <a:cxn ang="0">
                    <a:pos x="16" y="4"/>
                  </a:cxn>
                  <a:cxn ang="0">
                    <a:pos x="0" y="4"/>
                  </a:cxn>
                  <a:cxn ang="0">
                    <a:pos x="0" y="172"/>
                  </a:cxn>
                  <a:cxn ang="0">
                    <a:pos x="9" y="172"/>
                  </a:cxn>
                  <a:cxn ang="0">
                    <a:pos x="9" y="180"/>
                  </a:cxn>
                  <a:cxn ang="0">
                    <a:pos x="52" y="180"/>
                  </a:cxn>
                  <a:cxn ang="0">
                    <a:pos x="52" y="0"/>
                  </a:cxn>
                  <a:cxn ang="0">
                    <a:pos x="48" y="0"/>
                  </a:cxn>
                  <a:cxn ang="0">
                    <a:pos x="45" y="2"/>
                  </a:cxn>
                </a:cxnLst>
                <a:rect l="0" t="0" r="r" b="b"/>
                <a:pathLst>
                  <a:path w="52" h="180">
                    <a:moveTo>
                      <a:pt x="45" y="2"/>
                    </a:moveTo>
                    <a:lnTo>
                      <a:pt x="19" y="2"/>
                    </a:lnTo>
                    <a:lnTo>
                      <a:pt x="16" y="4"/>
                    </a:lnTo>
                    <a:lnTo>
                      <a:pt x="0" y="4"/>
                    </a:lnTo>
                    <a:lnTo>
                      <a:pt x="0" y="172"/>
                    </a:lnTo>
                    <a:lnTo>
                      <a:pt x="9" y="172"/>
                    </a:lnTo>
                    <a:lnTo>
                      <a:pt x="9" y="180"/>
                    </a:lnTo>
                    <a:lnTo>
                      <a:pt x="52" y="180"/>
                    </a:lnTo>
                    <a:lnTo>
                      <a:pt x="52" y="0"/>
                    </a:lnTo>
                    <a:lnTo>
                      <a:pt x="48" y="0"/>
                    </a:lnTo>
                    <a:lnTo>
                      <a:pt x="45"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4" name="Freeform 2680"/>
              <p:cNvSpPr>
                <a:spLocks/>
              </p:cNvSpPr>
              <p:nvPr/>
            </p:nvSpPr>
            <p:spPr bwMode="auto">
              <a:xfrm>
                <a:off x="10356" y="6069"/>
                <a:ext cx="52" cy="163"/>
              </a:xfrm>
              <a:custGeom>
                <a:avLst/>
                <a:gdLst/>
                <a:ahLst/>
                <a:cxnLst>
                  <a:cxn ang="0">
                    <a:pos x="9" y="163"/>
                  </a:cxn>
                  <a:cxn ang="0">
                    <a:pos x="52" y="163"/>
                  </a:cxn>
                  <a:cxn ang="0">
                    <a:pos x="52" y="0"/>
                  </a:cxn>
                  <a:cxn ang="0">
                    <a:pos x="48" y="0"/>
                  </a:cxn>
                  <a:cxn ang="0">
                    <a:pos x="45" y="2"/>
                  </a:cxn>
                  <a:cxn ang="0">
                    <a:pos x="19" y="2"/>
                  </a:cxn>
                  <a:cxn ang="0">
                    <a:pos x="16" y="4"/>
                  </a:cxn>
                  <a:cxn ang="0">
                    <a:pos x="0" y="4"/>
                  </a:cxn>
                  <a:cxn ang="0">
                    <a:pos x="0" y="155"/>
                  </a:cxn>
                  <a:cxn ang="0">
                    <a:pos x="7" y="155"/>
                  </a:cxn>
                  <a:cxn ang="0">
                    <a:pos x="9" y="158"/>
                  </a:cxn>
                  <a:cxn ang="0">
                    <a:pos x="9" y="163"/>
                  </a:cxn>
                </a:cxnLst>
                <a:rect l="0" t="0" r="r" b="b"/>
                <a:pathLst>
                  <a:path w="52" h="163">
                    <a:moveTo>
                      <a:pt x="9" y="163"/>
                    </a:moveTo>
                    <a:lnTo>
                      <a:pt x="52" y="163"/>
                    </a:lnTo>
                    <a:lnTo>
                      <a:pt x="52" y="0"/>
                    </a:lnTo>
                    <a:lnTo>
                      <a:pt x="48" y="0"/>
                    </a:lnTo>
                    <a:lnTo>
                      <a:pt x="45" y="2"/>
                    </a:lnTo>
                    <a:lnTo>
                      <a:pt x="19" y="2"/>
                    </a:lnTo>
                    <a:lnTo>
                      <a:pt x="16" y="4"/>
                    </a:lnTo>
                    <a:lnTo>
                      <a:pt x="0" y="4"/>
                    </a:lnTo>
                    <a:lnTo>
                      <a:pt x="0" y="155"/>
                    </a:lnTo>
                    <a:lnTo>
                      <a:pt x="7" y="155"/>
                    </a:lnTo>
                    <a:lnTo>
                      <a:pt x="9" y="158"/>
                    </a:lnTo>
                    <a:lnTo>
                      <a:pt x="9" y="163"/>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5" name="Freeform 2681"/>
              <p:cNvSpPr>
                <a:spLocks/>
              </p:cNvSpPr>
              <p:nvPr/>
            </p:nvSpPr>
            <p:spPr bwMode="auto">
              <a:xfrm>
                <a:off x="10356" y="6069"/>
                <a:ext cx="52" cy="147"/>
              </a:xfrm>
              <a:custGeom>
                <a:avLst/>
                <a:gdLst/>
                <a:ahLst/>
                <a:cxnLst>
                  <a:cxn ang="0">
                    <a:pos x="48" y="2"/>
                  </a:cxn>
                  <a:cxn ang="0">
                    <a:pos x="19" y="2"/>
                  </a:cxn>
                  <a:cxn ang="0">
                    <a:pos x="16" y="4"/>
                  </a:cxn>
                  <a:cxn ang="0">
                    <a:pos x="0" y="4"/>
                  </a:cxn>
                  <a:cxn ang="0">
                    <a:pos x="0" y="141"/>
                  </a:cxn>
                  <a:cxn ang="0">
                    <a:pos x="9" y="141"/>
                  </a:cxn>
                  <a:cxn ang="0">
                    <a:pos x="9" y="146"/>
                  </a:cxn>
                  <a:cxn ang="0">
                    <a:pos x="52" y="146"/>
                  </a:cxn>
                  <a:cxn ang="0">
                    <a:pos x="52" y="0"/>
                  </a:cxn>
                  <a:cxn ang="0">
                    <a:pos x="48" y="2"/>
                  </a:cxn>
                </a:cxnLst>
                <a:rect l="0" t="0" r="r" b="b"/>
                <a:pathLst>
                  <a:path w="52" h="147">
                    <a:moveTo>
                      <a:pt x="48" y="2"/>
                    </a:moveTo>
                    <a:lnTo>
                      <a:pt x="19" y="2"/>
                    </a:lnTo>
                    <a:lnTo>
                      <a:pt x="16" y="4"/>
                    </a:lnTo>
                    <a:lnTo>
                      <a:pt x="0" y="4"/>
                    </a:lnTo>
                    <a:lnTo>
                      <a:pt x="0" y="141"/>
                    </a:lnTo>
                    <a:lnTo>
                      <a:pt x="9" y="141"/>
                    </a:lnTo>
                    <a:lnTo>
                      <a:pt x="9" y="146"/>
                    </a:lnTo>
                    <a:lnTo>
                      <a:pt x="52" y="146"/>
                    </a:lnTo>
                    <a:lnTo>
                      <a:pt x="52" y="0"/>
                    </a:lnTo>
                    <a:lnTo>
                      <a:pt x="48"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6" name="Freeform 2682"/>
              <p:cNvSpPr>
                <a:spLocks/>
              </p:cNvSpPr>
              <p:nvPr/>
            </p:nvSpPr>
            <p:spPr bwMode="auto">
              <a:xfrm>
                <a:off x="10356" y="6069"/>
                <a:ext cx="52" cy="130"/>
              </a:xfrm>
              <a:custGeom>
                <a:avLst/>
                <a:gdLst/>
                <a:ahLst/>
                <a:cxnLst>
                  <a:cxn ang="0">
                    <a:pos x="48" y="2"/>
                  </a:cxn>
                  <a:cxn ang="0">
                    <a:pos x="19" y="2"/>
                  </a:cxn>
                  <a:cxn ang="0">
                    <a:pos x="16" y="4"/>
                  </a:cxn>
                  <a:cxn ang="0">
                    <a:pos x="0" y="4"/>
                  </a:cxn>
                  <a:cxn ang="0">
                    <a:pos x="0" y="124"/>
                  </a:cxn>
                  <a:cxn ang="0">
                    <a:pos x="9" y="124"/>
                  </a:cxn>
                  <a:cxn ang="0">
                    <a:pos x="9" y="129"/>
                  </a:cxn>
                  <a:cxn ang="0">
                    <a:pos x="52" y="129"/>
                  </a:cxn>
                  <a:cxn ang="0">
                    <a:pos x="52" y="0"/>
                  </a:cxn>
                  <a:cxn ang="0">
                    <a:pos x="48" y="2"/>
                  </a:cxn>
                </a:cxnLst>
                <a:rect l="0" t="0" r="r" b="b"/>
                <a:pathLst>
                  <a:path w="52" h="130">
                    <a:moveTo>
                      <a:pt x="48" y="2"/>
                    </a:moveTo>
                    <a:lnTo>
                      <a:pt x="19" y="2"/>
                    </a:lnTo>
                    <a:lnTo>
                      <a:pt x="16" y="4"/>
                    </a:lnTo>
                    <a:lnTo>
                      <a:pt x="0" y="4"/>
                    </a:lnTo>
                    <a:lnTo>
                      <a:pt x="0" y="124"/>
                    </a:lnTo>
                    <a:lnTo>
                      <a:pt x="9" y="124"/>
                    </a:lnTo>
                    <a:lnTo>
                      <a:pt x="9" y="129"/>
                    </a:lnTo>
                    <a:lnTo>
                      <a:pt x="52" y="129"/>
                    </a:lnTo>
                    <a:lnTo>
                      <a:pt x="52" y="0"/>
                    </a:lnTo>
                    <a:lnTo>
                      <a:pt x="48"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7" name="Freeform 2683"/>
              <p:cNvSpPr>
                <a:spLocks/>
              </p:cNvSpPr>
              <p:nvPr/>
            </p:nvSpPr>
            <p:spPr bwMode="auto">
              <a:xfrm>
                <a:off x="10356" y="6072"/>
                <a:ext cx="52" cy="112"/>
              </a:xfrm>
              <a:custGeom>
                <a:avLst/>
                <a:gdLst/>
                <a:ahLst/>
                <a:cxnLst>
                  <a:cxn ang="0">
                    <a:pos x="52" y="0"/>
                  </a:cxn>
                  <a:cxn ang="0">
                    <a:pos x="19" y="0"/>
                  </a:cxn>
                  <a:cxn ang="0">
                    <a:pos x="16" y="2"/>
                  </a:cxn>
                  <a:cxn ang="0">
                    <a:pos x="0" y="2"/>
                  </a:cxn>
                  <a:cxn ang="0">
                    <a:pos x="0" y="107"/>
                  </a:cxn>
                  <a:cxn ang="0">
                    <a:pos x="9" y="107"/>
                  </a:cxn>
                  <a:cxn ang="0">
                    <a:pos x="9" y="110"/>
                  </a:cxn>
                  <a:cxn ang="0">
                    <a:pos x="40" y="110"/>
                  </a:cxn>
                  <a:cxn ang="0">
                    <a:pos x="43" y="112"/>
                  </a:cxn>
                  <a:cxn ang="0">
                    <a:pos x="52" y="112"/>
                  </a:cxn>
                  <a:cxn ang="0">
                    <a:pos x="52" y="0"/>
                  </a:cxn>
                </a:cxnLst>
                <a:rect l="0" t="0" r="r" b="b"/>
                <a:pathLst>
                  <a:path w="52" h="112">
                    <a:moveTo>
                      <a:pt x="52" y="0"/>
                    </a:moveTo>
                    <a:lnTo>
                      <a:pt x="19" y="0"/>
                    </a:lnTo>
                    <a:lnTo>
                      <a:pt x="16" y="2"/>
                    </a:lnTo>
                    <a:lnTo>
                      <a:pt x="0" y="2"/>
                    </a:lnTo>
                    <a:lnTo>
                      <a:pt x="0" y="107"/>
                    </a:lnTo>
                    <a:lnTo>
                      <a:pt x="9" y="107"/>
                    </a:lnTo>
                    <a:lnTo>
                      <a:pt x="9" y="110"/>
                    </a:lnTo>
                    <a:lnTo>
                      <a:pt x="40" y="110"/>
                    </a:lnTo>
                    <a:lnTo>
                      <a:pt x="43" y="112"/>
                    </a:lnTo>
                    <a:lnTo>
                      <a:pt x="52" y="112"/>
                    </a:lnTo>
                    <a:lnTo>
                      <a:pt x="52" y="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8" name="Freeform 2684"/>
              <p:cNvSpPr>
                <a:spLocks/>
              </p:cNvSpPr>
              <p:nvPr/>
            </p:nvSpPr>
            <p:spPr bwMode="auto">
              <a:xfrm>
                <a:off x="10356" y="6072"/>
                <a:ext cx="52" cy="96"/>
              </a:xfrm>
              <a:custGeom>
                <a:avLst/>
                <a:gdLst/>
                <a:ahLst/>
                <a:cxnLst>
                  <a:cxn ang="0">
                    <a:pos x="52" y="0"/>
                  </a:cxn>
                  <a:cxn ang="0">
                    <a:pos x="19" y="0"/>
                  </a:cxn>
                  <a:cxn ang="0">
                    <a:pos x="16" y="2"/>
                  </a:cxn>
                  <a:cxn ang="0">
                    <a:pos x="0" y="2"/>
                  </a:cxn>
                  <a:cxn ang="0">
                    <a:pos x="0" y="91"/>
                  </a:cxn>
                  <a:cxn ang="0">
                    <a:pos x="9" y="91"/>
                  </a:cxn>
                  <a:cxn ang="0">
                    <a:pos x="9" y="95"/>
                  </a:cxn>
                  <a:cxn ang="0">
                    <a:pos x="52" y="95"/>
                  </a:cxn>
                  <a:cxn ang="0">
                    <a:pos x="52" y="0"/>
                  </a:cxn>
                </a:cxnLst>
                <a:rect l="0" t="0" r="r" b="b"/>
                <a:pathLst>
                  <a:path w="52" h="96">
                    <a:moveTo>
                      <a:pt x="52" y="0"/>
                    </a:moveTo>
                    <a:lnTo>
                      <a:pt x="19" y="0"/>
                    </a:lnTo>
                    <a:lnTo>
                      <a:pt x="16" y="2"/>
                    </a:lnTo>
                    <a:lnTo>
                      <a:pt x="0" y="2"/>
                    </a:lnTo>
                    <a:lnTo>
                      <a:pt x="0" y="91"/>
                    </a:lnTo>
                    <a:lnTo>
                      <a:pt x="9" y="91"/>
                    </a:lnTo>
                    <a:lnTo>
                      <a:pt x="9" y="95"/>
                    </a:lnTo>
                    <a:lnTo>
                      <a:pt x="52" y="95"/>
                    </a:lnTo>
                    <a:lnTo>
                      <a:pt x="52" y="0"/>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9" name="Freeform 2685"/>
              <p:cNvSpPr>
                <a:spLocks/>
              </p:cNvSpPr>
              <p:nvPr/>
            </p:nvSpPr>
            <p:spPr bwMode="auto">
              <a:xfrm>
                <a:off x="10356" y="6072"/>
                <a:ext cx="52" cy="79"/>
              </a:xfrm>
              <a:custGeom>
                <a:avLst/>
                <a:gdLst/>
                <a:ahLst/>
                <a:cxnLst>
                  <a:cxn ang="0">
                    <a:pos x="9" y="79"/>
                  </a:cxn>
                  <a:cxn ang="0">
                    <a:pos x="52" y="79"/>
                  </a:cxn>
                  <a:cxn ang="0">
                    <a:pos x="52" y="0"/>
                  </a:cxn>
                  <a:cxn ang="0">
                    <a:pos x="19" y="0"/>
                  </a:cxn>
                  <a:cxn ang="0">
                    <a:pos x="16" y="2"/>
                  </a:cxn>
                  <a:cxn ang="0">
                    <a:pos x="0" y="2"/>
                  </a:cxn>
                  <a:cxn ang="0">
                    <a:pos x="0" y="74"/>
                  </a:cxn>
                  <a:cxn ang="0">
                    <a:pos x="2" y="76"/>
                  </a:cxn>
                  <a:cxn ang="0">
                    <a:pos x="9" y="76"/>
                  </a:cxn>
                  <a:cxn ang="0">
                    <a:pos x="9" y="79"/>
                  </a:cxn>
                </a:cxnLst>
                <a:rect l="0" t="0" r="r" b="b"/>
                <a:pathLst>
                  <a:path w="52" h="79">
                    <a:moveTo>
                      <a:pt x="9" y="79"/>
                    </a:moveTo>
                    <a:lnTo>
                      <a:pt x="52" y="79"/>
                    </a:lnTo>
                    <a:lnTo>
                      <a:pt x="52" y="0"/>
                    </a:lnTo>
                    <a:lnTo>
                      <a:pt x="19" y="0"/>
                    </a:lnTo>
                    <a:lnTo>
                      <a:pt x="16" y="2"/>
                    </a:lnTo>
                    <a:lnTo>
                      <a:pt x="0" y="2"/>
                    </a:lnTo>
                    <a:lnTo>
                      <a:pt x="0" y="74"/>
                    </a:lnTo>
                    <a:lnTo>
                      <a:pt x="2" y="76"/>
                    </a:lnTo>
                    <a:lnTo>
                      <a:pt x="9" y="76"/>
                    </a:lnTo>
                    <a:lnTo>
                      <a:pt x="9" y="79"/>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0" name="Freeform 2686"/>
              <p:cNvSpPr>
                <a:spLocks/>
              </p:cNvSpPr>
              <p:nvPr/>
            </p:nvSpPr>
            <p:spPr bwMode="auto">
              <a:xfrm>
                <a:off x="10356" y="6072"/>
                <a:ext cx="52" cy="62"/>
              </a:xfrm>
              <a:custGeom>
                <a:avLst/>
                <a:gdLst/>
                <a:ahLst/>
                <a:cxnLst>
                  <a:cxn ang="0">
                    <a:pos x="52" y="0"/>
                  </a:cxn>
                  <a:cxn ang="0">
                    <a:pos x="19" y="0"/>
                  </a:cxn>
                  <a:cxn ang="0">
                    <a:pos x="16" y="2"/>
                  </a:cxn>
                  <a:cxn ang="0">
                    <a:pos x="0" y="2"/>
                  </a:cxn>
                  <a:cxn ang="0">
                    <a:pos x="0" y="60"/>
                  </a:cxn>
                  <a:cxn ang="0">
                    <a:pos x="9" y="60"/>
                  </a:cxn>
                  <a:cxn ang="0">
                    <a:pos x="9" y="62"/>
                  </a:cxn>
                  <a:cxn ang="0">
                    <a:pos x="52" y="62"/>
                  </a:cxn>
                  <a:cxn ang="0">
                    <a:pos x="52" y="0"/>
                  </a:cxn>
                </a:cxnLst>
                <a:rect l="0" t="0" r="r" b="b"/>
                <a:pathLst>
                  <a:path w="52" h="62">
                    <a:moveTo>
                      <a:pt x="52" y="0"/>
                    </a:moveTo>
                    <a:lnTo>
                      <a:pt x="19" y="0"/>
                    </a:lnTo>
                    <a:lnTo>
                      <a:pt x="16" y="2"/>
                    </a:lnTo>
                    <a:lnTo>
                      <a:pt x="0" y="2"/>
                    </a:lnTo>
                    <a:lnTo>
                      <a:pt x="0" y="60"/>
                    </a:lnTo>
                    <a:lnTo>
                      <a:pt x="9" y="60"/>
                    </a:lnTo>
                    <a:lnTo>
                      <a:pt x="9" y="62"/>
                    </a:lnTo>
                    <a:lnTo>
                      <a:pt x="52" y="62"/>
                    </a:lnTo>
                    <a:lnTo>
                      <a:pt x="52"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1" name="Freeform 2687"/>
              <p:cNvSpPr>
                <a:spLocks/>
              </p:cNvSpPr>
              <p:nvPr/>
            </p:nvSpPr>
            <p:spPr bwMode="auto">
              <a:xfrm>
                <a:off x="10356" y="6072"/>
                <a:ext cx="52"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2"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2" name="Freeform 2688"/>
              <p:cNvSpPr>
                <a:spLocks/>
              </p:cNvSpPr>
              <p:nvPr/>
            </p:nvSpPr>
            <p:spPr bwMode="auto">
              <a:xfrm>
                <a:off x="10418" y="6024"/>
                <a:ext cx="180" cy="242"/>
              </a:xfrm>
              <a:custGeom>
                <a:avLst/>
                <a:gdLst/>
                <a:ahLst/>
                <a:cxnLst>
                  <a:cxn ang="0">
                    <a:pos x="7" y="26"/>
                  </a:cxn>
                  <a:cxn ang="0">
                    <a:pos x="0" y="105"/>
                  </a:cxn>
                  <a:cxn ang="0">
                    <a:pos x="0" y="180"/>
                  </a:cxn>
                  <a:cxn ang="0">
                    <a:pos x="2" y="206"/>
                  </a:cxn>
                  <a:cxn ang="0">
                    <a:pos x="7" y="232"/>
                  </a:cxn>
                  <a:cxn ang="0">
                    <a:pos x="9" y="232"/>
                  </a:cxn>
                  <a:cxn ang="0">
                    <a:pos x="14" y="235"/>
                  </a:cxn>
                  <a:cxn ang="0">
                    <a:pos x="19" y="235"/>
                  </a:cxn>
                  <a:cxn ang="0">
                    <a:pos x="24" y="237"/>
                  </a:cxn>
                  <a:cxn ang="0">
                    <a:pos x="33" y="237"/>
                  </a:cxn>
                  <a:cxn ang="0">
                    <a:pos x="40" y="240"/>
                  </a:cxn>
                  <a:cxn ang="0">
                    <a:pos x="57" y="240"/>
                  </a:cxn>
                  <a:cxn ang="0">
                    <a:pos x="62" y="242"/>
                  </a:cxn>
                  <a:cxn ang="0">
                    <a:pos x="139" y="242"/>
                  </a:cxn>
                  <a:cxn ang="0">
                    <a:pos x="146" y="240"/>
                  </a:cxn>
                  <a:cxn ang="0">
                    <a:pos x="160" y="240"/>
                  </a:cxn>
                  <a:cxn ang="0">
                    <a:pos x="165" y="237"/>
                  </a:cxn>
                  <a:cxn ang="0">
                    <a:pos x="172" y="237"/>
                  </a:cxn>
                  <a:cxn ang="0">
                    <a:pos x="177" y="235"/>
                  </a:cxn>
                  <a:cxn ang="0">
                    <a:pos x="175" y="177"/>
                  </a:cxn>
                  <a:cxn ang="0">
                    <a:pos x="175" y="117"/>
                  </a:cxn>
                  <a:cxn ang="0">
                    <a:pos x="177" y="60"/>
                  </a:cxn>
                  <a:cxn ang="0">
                    <a:pos x="180" y="0"/>
                  </a:cxn>
                  <a:cxn ang="0">
                    <a:pos x="158" y="0"/>
                  </a:cxn>
                  <a:cxn ang="0">
                    <a:pos x="153" y="2"/>
                  </a:cxn>
                  <a:cxn ang="0">
                    <a:pos x="132" y="2"/>
                  </a:cxn>
                  <a:cxn ang="0">
                    <a:pos x="127" y="4"/>
                  </a:cxn>
                  <a:cxn ang="0">
                    <a:pos x="115" y="4"/>
                  </a:cxn>
                  <a:cxn ang="0">
                    <a:pos x="110" y="7"/>
                  </a:cxn>
                  <a:cxn ang="0">
                    <a:pos x="93" y="7"/>
                  </a:cxn>
                  <a:cxn ang="0">
                    <a:pos x="88" y="9"/>
                  </a:cxn>
                  <a:cxn ang="0">
                    <a:pos x="84" y="9"/>
                  </a:cxn>
                  <a:cxn ang="0">
                    <a:pos x="76" y="12"/>
                  </a:cxn>
                  <a:cxn ang="0">
                    <a:pos x="67" y="12"/>
                  </a:cxn>
                  <a:cxn ang="0">
                    <a:pos x="62" y="14"/>
                  </a:cxn>
                  <a:cxn ang="0">
                    <a:pos x="55" y="14"/>
                  </a:cxn>
                  <a:cxn ang="0">
                    <a:pos x="50" y="16"/>
                  </a:cxn>
                  <a:cxn ang="0">
                    <a:pos x="45" y="16"/>
                  </a:cxn>
                  <a:cxn ang="0">
                    <a:pos x="40" y="19"/>
                  </a:cxn>
                  <a:cxn ang="0">
                    <a:pos x="33" y="19"/>
                  </a:cxn>
                  <a:cxn ang="0">
                    <a:pos x="28" y="21"/>
                  </a:cxn>
                  <a:cxn ang="0">
                    <a:pos x="24" y="21"/>
                  </a:cxn>
                  <a:cxn ang="0">
                    <a:pos x="19" y="23"/>
                  </a:cxn>
                  <a:cxn ang="0">
                    <a:pos x="14" y="23"/>
                  </a:cxn>
                  <a:cxn ang="0">
                    <a:pos x="7" y="26"/>
                  </a:cxn>
                </a:cxnLst>
                <a:rect l="0" t="0" r="r" b="b"/>
                <a:pathLst>
                  <a:path w="180" h="242">
                    <a:moveTo>
                      <a:pt x="7" y="26"/>
                    </a:moveTo>
                    <a:lnTo>
                      <a:pt x="0" y="105"/>
                    </a:lnTo>
                    <a:lnTo>
                      <a:pt x="0" y="180"/>
                    </a:lnTo>
                    <a:lnTo>
                      <a:pt x="2" y="206"/>
                    </a:lnTo>
                    <a:lnTo>
                      <a:pt x="7" y="232"/>
                    </a:lnTo>
                    <a:lnTo>
                      <a:pt x="9" y="232"/>
                    </a:lnTo>
                    <a:lnTo>
                      <a:pt x="14" y="235"/>
                    </a:lnTo>
                    <a:lnTo>
                      <a:pt x="19" y="235"/>
                    </a:lnTo>
                    <a:lnTo>
                      <a:pt x="24" y="237"/>
                    </a:lnTo>
                    <a:lnTo>
                      <a:pt x="33" y="237"/>
                    </a:lnTo>
                    <a:lnTo>
                      <a:pt x="40" y="240"/>
                    </a:lnTo>
                    <a:lnTo>
                      <a:pt x="57" y="240"/>
                    </a:lnTo>
                    <a:lnTo>
                      <a:pt x="62" y="242"/>
                    </a:lnTo>
                    <a:lnTo>
                      <a:pt x="139" y="242"/>
                    </a:lnTo>
                    <a:lnTo>
                      <a:pt x="146" y="240"/>
                    </a:lnTo>
                    <a:lnTo>
                      <a:pt x="160" y="240"/>
                    </a:lnTo>
                    <a:lnTo>
                      <a:pt x="165" y="237"/>
                    </a:lnTo>
                    <a:lnTo>
                      <a:pt x="172" y="237"/>
                    </a:lnTo>
                    <a:lnTo>
                      <a:pt x="177" y="235"/>
                    </a:lnTo>
                    <a:lnTo>
                      <a:pt x="175" y="177"/>
                    </a:lnTo>
                    <a:lnTo>
                      <a:pt x="175" y="117"/>
                    </a:lnTo>
                    <a:lnTo>
                      <a:pt x="177" y="60"/>
                    </a:lnTo>
                    <a:lnTo>
                      <a:pt x="180" y="0"/>
                    </a:lnTo>
                    <a:lnTo>
                      <a:pt x="158" y="0"/>
                    </a:lnTo>
                    <a:lnTo>
                      <a:pt x="153" y="2"/>
                    </a:lnTo>
                    <a:lnTo>
                      <a:pt x="132" y="2"/>
                    </a:lnTo>
                    <a:lnTo>
                      <a:pt x="127" y="4"/>
                    </a:lnTo>
                    <a:lnTo>
                      <a:pt x="115" y="4"/>
                    </a:lnTo>
                    <a:lnTo>
                      <a:pt x="110" y="7"/>
                    </a:lnTo>
                    <a:lnTo>
                      <a:pt x="93" y="7"/>
                    </a:lnTo>
                    <a:lnTo>
                      <a:pt x="88" y="9"/>
                    </a:lnTo>
                    <a:lnTo>
                      <a:pt x="84" y="9"/>
                    </a:lnTo>
                    <a:lnTo>
                      <a:pt x="76" y="12"/>
                    </a:lnTo>
                    <a:lnTo>
                      <a:pt x="67" y="12"/>
                    </a:lnTo>
                    <a:lnTo>
                      <a:pt x="62" y="14"/>
                    </a:lnTo>
                    <a:lnTo>
                      <a:pt x="55" y="14"/>
                    </a:lnTo>
                    <a:lnTo>
                      <a:pt x="50" y="16"/>
                    </a:lnTo>
                    <a:lnTo>
                      <a:pt x="45" y="16"/>
                    </a:lnTo>
                    <a:lnTo>
                      <a:pt x="40" y="19"/>
                    </a:lnTo>
                    <a:lnTo>
                      <a:pt x="33" y="19"/>
                    </a:lnTo>
                    <a:lnTo>
                      <a:pt x="28" y="21"/>
                    </a:lnTo>
                    <a:lnTo>
                      <a:pt x="24" y="21"/>
                    </a:lnTo>
                    <a:lnTo>
                      <a:pt x="19" y="23"/>
                    </a:lnTo>
                    <a:lnTo>
                      <a:pt x="14" y="23"/>
                    </a:lnTo>
                    <a:lnTo>
                      <a:pt x="7" y="2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3" name="Freeform 2689"/>
              <p:cNvSpPr>
                <a:spLocks/>
              </p:cNvSpPr>
              <p:nvPr/>
            </p:nvSpPr>
            <p:spPr bwMode="auto">
              <a:xfrm>
                <a:off x="10418" y="6024"/>
                <a:ext cx="178" cy="235"/>
              </a:xfrm>
              <a:custGeom>
                <a:avLst/>
                <a:gdLst/>
                <a:ahLst/>
                <a:cxnLst>
                  <a:cxn ang="0">
                    <a:pos x="0" y="103"/>
                  </a:cxn>
                  <a:cxn ang="0">
                    <a:pos x="0" y="175"/>
                  </a:cxn>
                  <a:cxn ang="0">
                    <a:pos x="2" y="199"/>
                  </a:cxn>
                  <a:cxn ang="0">
                    <a:pos x="7" y="225"/>
                  </a:cxn>
                  <a:cxn ang="0">
                    <a:pos x="14" y="228"/>
                  </a:cxn>
                  <a:cxn ang="0">
                    <a:pos x="24" y="230"/>
                  </a:cxn>
                  <a:cxn ang="0">
                    <a:pos x="33" y="230"/>
                  </a:cxn>
                  <a:cxn ang="0">
                    <a:pos x="45" y="232"/>
                  </a:cxn>
                  <a:cxn ang="0">
                    <a:pos x="55" y="232"/>
                  </a:cxn>
                  <a:cxn ang="0">
                    <a:pos x="67" y="235"/>
                  </a:cxn>
                  <a:cxn ang="0">
                    <a:pos x="115" y="235"/>
                  </a:cxn>
                  <a:cxn ang="0">
                    <a:pos x="124" y="232"/>
                  </a:cxn>
                  <a:cxn ang="0">
                    <a:pos x="146" y="232"/>
                  </a:cxn>
                  <a:cxn ang="0">
                    <a:pos x="156" y="230"/>
                  </a:cxn>
                  <a:cxn ang="0">
                    <a:pos x="165" y="228"/>
                  </a:cxn>
                  <a:cxn ang="0">
                    <a:pos x="172" y="228"/>
                  </a:cxn>
                  <a:cxn ang="0">
                    <a:pos x="170" y="170"/>
                  </a:cxn>
                  <a:cxn ang="0">
                    <a:pos x="172" y="112"/>
                  </a:cxn>
                  <a:cxn ang="0">
                    <a:pos x="172" y="57"/>
                  </a:cxn>
                  <a:cxn ang="0">
                    <a:pos x="177" y="0"/>
                  </a:cxn>
                  <a:cxn ang="0">
                    <a:pos x="165" y="0"/>
                  </a:cxn>
                  <a:cxn ang="0">
                    <a:pos x="160" y="2"/>
                  </a:cxn>
                  <a:cxn ang="0">
                    <a:pos x="134" y="2"/>
                  </a:cxn>
                  <a:cxn ang="0">
                    <a:pos x="129" y="4"/>
                  </a:cxn>
                  <a:cxn ang="0">
                    <a:pos x="112" y="4"/>
                  </a:cxn>
                  <a:cxn ang="0">
                    <a:pos x="108" y="7"/>
                  </a:cxn>
                  <a:cxn ang="0">
                    <a:pos x="96" y="7"/>
                  </a:cxn>
                  <a:cxn ang="0">
                    <a:pos x="91" y="9"/>
                  </a:cxn>
                  <a:cxn ang="0">
                    <a:pos x="81" y="9"/>
                  </a:cxn>
                  <a:cxn ang="0">
                    <a:pos x="76" y="12"/>
                  </a:cxn>
                  <a:cxn ang="0">
                    <a:pos x="69" y="12"/>
                  </a:cxn>
                  <a:cxn ang="0">
                    <a:pos x="64" y="14"/>
                  </a:cxn>
                  <a:cxn ang="0">
                    <a:pos x="60" y="14"/>
                  </a:cxn>
                  <a:cxn ang="0">
                    <a:pos x="55" y="16"/>
                  </a:cxn>
                  <a:cxn ang="0">
                    <a:pos x="45" y="16"/>
                  </a:cxn>
                  <a:cxn ang="0">
                    <a:pos x="38" y="19"/>
                  </a:cxn>
                  <a:cxn ang="0">
                    <a:pos x="33" y="19"/>
                  </a:cxn>
                  <a:cxn ang="0">
                    <a:pos x="28" y="21"/>
                  </a:cxn>
                  <a:cxn ang="0">
                    <a:pos x="24" y="23"/>
                  </a:cxn>
                  <a:cxn ang="0">
                    <a:pos x="19" y="23"/>
                  </a:cxn>
                  <a:cxn ang="0">
                    <a:pos x="14" y="26"/>
                  </a:cxn>
                  <a:cxn ang="0">
                    <a:pos x="7" y="26"/>
                  </a:cxn>
                  <a:cxn ang="0">
                    <a:pos x="2" y="79"/>
                  </a:cxn>
                  <a:cxn ang="0">
                    <a:pos x="0" y="103"/>
                  </a:cxn>
                </a:cxnLst>
                <a:rect l="0" t="0" r="r" b="b"/>
                <a:pathLst>
                  <a:path w="178" h="235">
                    <a:moveTo>
                      <a:pt x="0" y="103"/>
                    </a:moveTo>
                    <a:lnTo>
                      <a:pt x="0" y="175"/>
                    </a:lnTo>
                    <a:lnTo>
                      <a:pt x="2" y="199"/>
                    </a:lnTo>
                    <a:lnTo>
                      <a:pt x="7" y="225"/>
                    </a:lnTo>
                    <a:lnTo>
                      <a:pt x="14" y="228"/>
                    </a:lnTo>
                    <a:lnTo>
                      <a:pt x="24" y="230"/>
                    </a:lnTo>
                    <a:lnTo>
                      <a:pt x="33" y="230"/>
                    </a:lnTo>
                    <a:lnTo>
                      <a:pt x="45" y="232"/>
                    </a:lnTo>
                    <a:lnTo>
                      <a:pt x="55" y="232"/>
                    </a:lnTo>
                    <a:lnTo>
                      <a:pt x="67" y="235"/>
                    </a:lnTo>
                    <a:lnTo>
                      <a:pt x="115" y="235"/>
                    </a:lnTo>
                    <a:lnTo>
                      <a:pt x="124" y="232"/>
                    </a:lnTo>
                    <a:lnTo>
                      <a:pt x="146" y="232"/>
                    </a:lnTo>
                    <a:lnTo>
                      <a:pt x="156" y="230"/>
                    </a:lnTo>
                    <a:lnTo>
                      <a:pt x="165" y="228"/>
                    </a:lnTo>
                    <a:lnTo>
                      <a:pt x="172" y="228"/>
                    </a:lnTo>
                    <a:lnTo>
                      <a:pt x="170" y="170"/>
                    </a:lnTo>
                    <a:lnTo>
                      <a:pt x="172" y="112"/>
                    </a:lnTo>
                    <a:lnTo>
                      <a:pt x="172" y="57"/>
                    </a:lnTo>
                    <a:lnTo>
                      <a:pt x="177" y="0"/>
                    </a:lnTo>
                    <a:lnTo>
                      <a:pt x="165" y="0"/>
                    </a:lnTo>
                    <a:lnTo>
                      <a:pt x="160" y="2"/>
                    </a:lnTo>
                    <a:lnTo>
                      <a:pt x="134" y="2"/>
                    </a:lnTo>
                    <a:lnTo>
                      <a:pt x="129" y="4"/>
                    </a:lnTo>
                    <a:lnTo>
                      <a:pt x="112" y="4"/>
                    </a:lnTo>
                    <a:lnTo>
                      <a:pt x="108" y="7"/>
                    </a:lnTo>
                    <a:lnTo>
                      <a:pt x="96" y="7"/>
                    </a:lnTo>
                    <a:lnTo>
                      <a:pt x="91" y="9"/>
                    </a:lnTo>
                    <a:lnTo>
                      <a:pt x="81" y="9"/>
                    </a:lnTo>
                    <a:lnTo>
                      <a:pt x="76" y="12"/>
                    </a:lnTo>
                    <a:lnTo>
                      <a:pt x="69" y="12"/>
                    </a:lnTo>
                    <a:lnTo>
                      <a:pt x="64" y="14"/>
                    </a:lnTo>
                    <a:lnTo>
                      <a:pt x="60" y="14"/>
                    </a:lnTo>
                    <a:lnTo>
                      <a:pt x="55" y="16"/>
                    </a:lnTo>
                    <a:lnTo>
                      <a:pt x="45" y="16"/>
                    </a:lnTo>
                    <a:lnTo>
                      <a:pt x="38" y="19"/>
                    </a:lnTo>
                    <a:lnTo>
                      <a:pt x="33" y="19"/>
                    </a:lnTo>
                    <a:lnTo>
                      <a:pt x="28" y="21"/>
                    </a:lnTo>
                    <a:lnTo>
                      <a:pt x="24" y="23"/>
                    </a:lnTo>
                    <a:lnTo>
                      <a:pt x="19" y="23"/>
                    </a:lnTo>
                    <a:lnTo>
                      <a:pt x="14" y="26"/>
                    </a:lnTo>
                    <a:lnTo>
                      <a:pt x="7" y="26"/>
                    </a:lnTo>
                    <a:lnTo>
                      <a:pt x="2" y="79"/>
                    </a:lnTo>
                    <a:lnTo>
                      <a:pt x="0" y="10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4" name="Freeform 2690"/>
              <p:cNvSpPr>
                <a:spLocks/>
              </p:cNvSpPr>
              <p:nvPr/>
            </p:nvSpPr>
            <p:spPr bwMode="auto">
              <a:xfrm>
                <a:off x="10418" y="6024"/>
                <a:ext cx="173" cy="225"/>
              </a:xfrm>
              <a:custGeom>
                <a:avLst/>
                <a:gdLst/>
                <a:ahLst/>
                <a:cxnLst>
                  <a:cxn ang="0">
                    <a:pos x="7" y="218"/>
                  </a:cxn>
                  <a:cxn ang="0">
                    <a:pos x="14" y="220"/>
                  </a:cxn>
                  <a:cxn ang="0">
                    <a:pos x="24" y="220"/>
                  </a:cxn>
                  <a:cxn ang="0">
                    <a:pos x="33" y="223"/>
                  </a:cxn>
                  <a:cxn ang="0">
                    <a:pos x="43" y="225"/>
                  </a:cxn>
                  <a:cxn ang="0">
                    <a:pos x="122" y="225"/>
                  </a:cxn>
                  <a:cxn ang="0">
                    <a:pos x="134" y="223"/>
                  </a:cxn>
                  <a:cxn ang="0">
                    <a:pos x="144" y="223"/>
                  </a:cxn>
                  <a:cxn ang="0">
                    <a:pos x="151" y="220"/>
                  </a:cxn>
                  <a:cxn ang="0">
                    <a:pos x="160" y="220"/>
                  </a:cxn>
                  <a:cxn ang="0">
                    <a:pos x="168" y="218"/>
                  </a:cxn>
                  <a:cxn ang="0">
                    <a:pos x="168" y="110"/>
                  </a:cxn>
                  <a:cxn ang="0">
                    <a:pos x="172" y="0"/>
                  </a:cxn>
                  <a:cxn ang="0">
                    <a:pos x="163" y="2"/>
                  </a:cxn>
                  <a:cxn ang="0">
                    <a:pos x="141" y="2"/>
                  </a:cxn>
                  <a:cxn ang="0">
                    <a:pos x="132" y="4"/>
                  </a:cxn>
                  <a:cxn ang="0">
                    <a:pos x="120" y="4"/>
                  </a:cxn>
                  <a:cxn ang="0">
                    <a:pos x="110" y="7"/>
                  </a:cxn>
                  <a:cxn ang="0">
                    <a:pos x="100" y="7"/>
                  </a:cxn>
                  <a:cxn ang="0">
                    <a:pos x="88" y="9"/>
                  </a:cxn>
                  <a:cxn ang="0">
                    <a:pos x="79" y="12"/>
                  </a:cxn>
                  <a:cxn ang="0">
                    <a:pos x="69" y="12"/>
                  </a:cxn>
                  <a:cxn ang="0">
                    <a:pos x="57" y="14"/>
                  </a:cxn>
                  <a:cxn ang="0">
                    <a:pos x="28" y="21"/>
                  </a:cxn>
                  <a:cxn ang="0">
                    <a:pos x="19" y="23"/>
                  </a:cxn>
                  <a:cxn ang="0">
                    <a:pos x="9" y="26"/>
                  </a:cxn>
                  <a:cxn ang="0">
                    <a:pos x="4" y="52"/>
                  </a:cxn>
                  <a:cxn ang="0">
                    <a:pos x="0" y="100"/>
                  </a:cxn>
                  <a:cxn ang="0">
                    <a:pos x="0" y="146"/>
                  </a:cxn>
                  <a:cxn ang="0">
                    <a:pos x="7" y="218"/>
                  </a:cxn>
                </a:cxnLst>
                <a:rect l="0" t="0" r="r" b="b"/>
                <a:pathLst>
                  <a:path w="173" h="225">
                    <a:moveTo>
                      <a:pt x="7" y="218"/>
                    </a:moveTo>
                    <a:lnTo>
                      <a:pt x="14" y="220"/>
                    </a:lnTo>
                    <a:lnTo>
                      <a:pt x="24" y="220"/>
                    </a:lnTo>
                    <a:lnTo>
                      <a:pt x="33" y="223"/>
                    </a:lnTo>
                    <a:lnTo>
                      <a:pt x="43" y="225"/>
                    </a:lnTo>
                    <a:lnTo>
                      <a:pt x="122" y="225"/>
                    </a:lnTo>
                    <a:lnTo>
                      <a:pt x="134" y="223"/>
                    </a:lnTo>
                    <a:lnTo>
                      <a:pt x="144" y="223"/>
                    </a:lnTo>
                    <a:lnTo>
                      <a:pt x="151" y="220"/>
                    </a:lnTo>
                    <a:lnTo>
                      <a:pt x="160" y="220"/>
                    </a:lnTo>
                    <a:lnTo>
                      <a:pt x="168" y="218"/>
                    </a:lnTo>
                    <a:lnTo>
                      <a:pt x="168" y="110"/>
                    </a:lnTo>
                    <a:lnTo>
                      <a:pt x="172" y="0"/>
                    </a:lnTo>
                    <a:lnTo>
                      <a:pt x="163" y="2"/>
                    </a:lnTo>
                    <a:lnTo>
                      <a:pt x="141" y="2"/>
                    </a:lnTo>
                    <a:lnTo>
                      <a:pt x="132" y="4"/>
                    </a:lnTo>
                    <a:lnTo>
                      <a:pt x="120" y="4"/>
                    </a:lnTo>
                    <a:lnTo>
                      <a:pt x="110" y="7"/>
                    </a:lnTo>
                    <a:lnTo>
                      <a:pt x="100" y="7"/>
                    </a:lnTo>
                    <a:lnTo>
                      <a:pt x="88" y="9"/>
                    </a:lnTo>
                    <a:lnTo>
                      <a:pt x="79" y="12"/>
                    </a:lnTo>
                    <a:lnTo>
                      <a:pt x="69" y="12"/>
                    </a:lnTo>
                    <a:lnTo>
                      <a:pt x="57" y="14"/>
                    </a:lnTo>
                    <a:lnTo>
                      <a:pt x="28" y="21"/>
                    </a:lnTo>
                    <a:lnTo>
                      <a:pt x="19" y="23"/>
                    </a:lnTo>
                    <a:lnTo>
                      <a:pt x="9" y="26"/>
                    </a:lnTo>
                    <a:lnTo>
                      <a:pt x="4" y="52"/>
                    </a:lnTo>
                    <a:lnTo>
                      <a:pt x="0" y="100"/>
                    </a:lnTo>
                    <a:lnTo>
                      <a:pt x="0" y="146"/>
                    </a:lnTo>
                    <a:lnTo>
                      <a:pt x="7" y="218"/>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5" name="Freeform 2691"/>
              <p:cNvSpPr>
                <a:spLocks/>
              </p:cNvSpPr>
              <p:nvPr/>
            </p:nvSpPr>
            <p:spPr bwMode="auto">
              <a:xfrm>
                <a:off x="10418" y="6026"/>
                <a:ext cx="168" cy="216"/>
              </a:xfrm>
              <a:custGeom>
                <a:avLst/>
                <a:gdLst/>
                <a:ahLst/>
                <a:cxnLst>
                  <a:cxn ang="0">
                    <a:pos x="43" y="213"/>
                  </a:cxn>
                  <a:cxn ang="0">
                    <a:pos x="52" y="216"/>
                  </a:cxn>
                  <a:cxn ang="0">
                    <a:pos x="98" y="216"/>
                  </a:cxn>
                  <a:cxn ang="0">
                    <a:pos x="108" y="213"/>
                  </a:cxn>
                  <a:cxn ang="0">
                    <a:pos x="129" y="213"/>
                  </a:cxn>
                  <a:cxn ang="0">
                    <a:pos x="139" y="211"/>
                  </a:cxn>
                  <a:cxn ang="0">
                    <a:pos x="148" y="211"/>
                  </a:cxn>
                  <a:cxn ang="0">
                    <a:pos x="156" y="208"/>
                  </a:cxn>
                  <a:cxn ang="0">
                    <a:pos x="163" y="206"/>
                  </a:cxn>
                  <a:cxn ang="0">
                    <a:pos x="163" y="103"/>
                  </a:cxn>
                  <a:cxn ang="0">
                    <a:pos x="165" y="52"/>
                  </a:cxn>
                  <a:cxn ang="0">
                    <a:pos x="168" y="0"/>
                  </a:cxn>
                  <a:cxn ang="0">
                    <a:pos x="139" y="0"/>
                  </a:cxn>
                  <a:cxn ang="0">
                    <a:pos x="127" y="2"/>
                  </a:cxn>
                  <a:cxn ang="0">
                    <a:pos x="117" y="2"/>
                  </a:cxn>
                  <a:cxn ang="0">
                    <a:pos x="108" y="4"/>
                  </a:cxn>
                  <a:cxn ang="0">
                    <a:pos x="98" y="4"/>
                  </a:cxn>
                  <a:cxn ang="0">
                    <a:pos x="88" y="7"/>
                  </a:cxn>
                  <a:cxn ang="0">
                    <a:pos x="76" y="9"/>
                  </a:cxn>
                  <a:cxn ang="0">
                    <a:pos x="67" y="12"/>
                  </a:cxn>
                  <a:cxn ang="0">
                    <a:pos x="57" y="12"/>
                  </a:cxn>
                  <a:cxn ang="0">
                    <a:pos x="28" y="19"/>
                  </a:cxn>
                  <a:cxn ang="0">
                    <a:pos x="19" y="21"/>
                  </a:cxn>
                  <a:cxn ang="0">
                    <a:pos x="9" y="23"/>
                  </a:cxn>
                  <a:cxn ang="0">
                    <a:pos x="4" y="48"/>
                  </a:cxn>
                  <a:cxn ang="0">
                    <a:pos x="2" y="72"/>
                  </a:cxn>
                  <a:cxn ang="0">
                    <a:pos x="2" y="96"/>
                  </a:cxn>
                  <a:cxn ang="0">
                    <a:pos x="0" y="117"/>
                  </a:cxn>
                  <a:cxn ang="0">
                    <a:pos x="0" y="139"/>
                  </a:cxn>
                  <a:cxn ang="0">
                    <a:pos x="2" y="163"/>
                  </a:cxn>
                  <a:cxn ang="0">
                    <a:pos x="4" y="184"/>
                  </a:cxn>
                  <a:cxn ang="0">
                    <a:pos x="7" y="208"/>
                  </a:cxn>
                  <a:cxn ang="0">
                    <a:pos x="14" y="211"/>
                  </a:cxn>
                  <a:cxn ang="0">
                    <a:pos x="24" y="211"/>
                  </a:cxn>
                  <a:cxn ang="0">
                    <a:pos x="33" y="213"/>
                  </a:cxn>
                  <a:cxn ang="0">
                    <a:pos x="43" y="213"/>
                  </a:cxn>
                </a:cxnLst>
                <a:rect l="0" t="0" r="r" b="b"/>
                <a:pathLst>
                  <a:path w="168" h="216">
                    <a:moveTo>
                      <a:pt x="43" y="213"/>
                    </a:moveTo>
                    <a:lnTo>
                      <a:pt x="52" y="216"/>
                    </a:lnTo>
                    <a:lnTo>
                      <a:pt x="98" y="216"/>
                    </a:lnTo>
                    <a:lnTo>
                      <a:pt x="108" y="213"/>
                    </a:lnTo>
                    <a:lnTo>
                      <a:pt x="129" y="213"/>
                    </a:lnTo>
                    <a:lnTo>
                      <a:pt x="139" y="211"/>
                    </a:lnTo>
                    <a:lnTo>
                      <a:pt x="148" y="211"/>
                    </a:lnTo>
                    <a:lnTo>
                      <a:pt x="156" y="208"/>
                    </a:lnTo>
                    <a:lnTo>
                      <a:pt x="163" y="206"/>
                    </a:lnTo>
                    <a:lnTo>
                      <a:pt x="163" y="103"/>
                    </a:lnTo>
                    <a:lnTo>
                      <a:pt x="165" y="52"/>
                    </a:lnTo>
                    <a:lnTo>
                      <a:pt x="168" y="0"/>
                    </a:lnTo>
                    <a:lnTo>
                      <a:pt x="139" y="0"/>
                    </a:lnTo>
                    <a:lnTo>
                      <a:pt x="127" y="2"/>
                    </a:lnTo>
                    <a:lnTo>
                      <a:pt x="117" y="2"/>
                    </a:lnTo>
                    <a:lnTo>
                      <a:pt x="108" y="4"/>
                    </a:lnTo>
                    <a:lnTo>
                      <a:pt x="98" y="4"/>
                    </a:lnTo>
                    <a:lnTo>
                      <a:pt x="88" y="7"/>
                    </a:lnTo>
                    <a:lnTo>
                      <a:pt x="76" y="9"/>
                    </a:lnTo>
                    <a:lnTo>
                      <a:pt x="67" y="12"/>
                    </a:lnTo>
                    <a:lnTo>
                      <a:pt x="57" y="12"/>
                    </a:lnTo>
                    <a:lnTo>
                      <a:pt x="28" y="19"/>
                    </a:lnTo>
                    <a:lnTo>
                      <a:pt x="19" y="21"/>
                    </a:lnTo>
                    <a:lnTo>
                      <a:pt x="9" y="23"/>
                    </a:lnTo>
                    <a:lnTo>
                      <a:pt x="4" y="48"/>
                    </a:lnTo>
                    <a:lnTo>
                      <a:pt x="2" y="72"/>
                    </a:lnTo>
                    <a:lnTo>
                      <a:pt x="2" y="96"/>
                    </a:lnTo>
                    <a:lnTo>
                      <a:pt x="0" y="117"/>
                    </a:lnTo>
                    <a:lnTo>
                      <a:pt x="0" y="139"/>
                    </a:lnTo>
                    <a:lnTo>
                      <a:pt x="2" y="163"/>
                    </a:lnTo>
                    <a:lnTo>
                      <a:pt x="4" y="184"/>
                    </a:lnTo>
                    <a:lnTo>
                      <a:pt x="7" y="208"/>
                    </a:lnTo>
                    <a:lnTo>
                      <a:pt x="14" y="211"/>
                    </a:lnTo>
                    <a:lnTo>
                      <a:pt x="24" y="211"/>
                    </a:lnTo>
                    <a:lnTo>
                      <a:pt x="33" y="213"/>
                    </a:lnTo>
                    <a:lnTo>
                      <a:pt x="43" y="213"/>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6" name="Freeform 2692"/>
              <p:cNvSpPr>
                <a:spLocks/>
              </p:cNvSpPr>
              <p:nvPr/>
            </p:nvSpPr>
            <p:spPr bwMode="auto">
              <a:xfrm>
                <a:off x="10418" y="6026"/>
                <a:ext cx="163" cy="206"/>
              </a:xfrm>
              <a:custGeom>
                <a:avLst/>
                <a:gdLst/>
                <a:ahLst/>
                <a:cxnLst>
                  <a:cxn ang="0">
                    <a:pos x="4" y="48"/>
                  </a:cxn>
                  <a:cxn ang="0">
                    <a:pos x="2" y="69"/>
                  </a:cxn>
                  <a:cxn ang="0">
                    <a:pos x="2" y="93"/>
                  </a:cxn>
                  <a:cxn ang="0">
                    <a:pos x="0" y="112"/>
                  </a:cxn>
                  <a:cxn ang="0">
                    <a:pos x="2" y="134"/>
                  </a:cxn>
                  <a:cxn ang="0">
                    <a:pos x="2" y="156"/>
                  </a:cxn>
                  <a:cxn ang="0">
                    <a:pos x="7" y="199"/>
                  </a:cxn>
                  <a:cxn ang="0">
                    <a:pos x="14" y="201"/>
                  </a:cxn>
                  <a:cxn ang="0">
                    <a:pos x="24" y="203"/>
                  </a:cxn>
                  <a:cxn ang="0">
                    <a:pos x="31" y="206"/>
                  </a:cxn>
                  <a:cxn ang="0">
                    <a:pos x="105" y="206"/>
                  </a:cxn>
                  <a:cxn ang="0">
                    <a:pos x="117" y="203"/>
                  </a:cxn>
                  <a:cxn ang="0">
                    <a:pos x="127" y="203"/>
                  </a:cxn>
                  <a:cxn ang="0">
                    <a:pos x="136" y="201"/>
                  </a:cxn>
                  <a:cxn ang="0">
                    <a:pos x="144" y="201"/>
                  </a:cxn>
                  <a:cxn ang="0">
                    <a:pos x="151" y="199"/>
                  </a:cxn>
                  <a:cxn ang="0">
                    <a:pos x="158" y="196"/>
                  </a:cxn>
                  <a:cxn ang="0">
                    <a:pos x="158" y="98"/>
                  </a:cxn>
                  <a:cxn ang="0">
                    <a:pos x="160" y="50"/>
                  </a:cxn>
                  <a:cxn ang="0">
                    <a:pos x="163" y="0"/>
                  </a:cxn>
                  <a:cxn ang="0">
                    <a:pos x="144" y="0"/>
                  </a:cxn>
                  <a:cxn ang="0">
                    <a:pos x="134" y="2"/>
                  </a:cxn>
                  <a:cxn ang="0">
                    <a:pos x="124" y="2"/>
                  </a:cxn>
                  <a:cxn ang="0">
                    <a:pos x="115" y="4"/>
                  </a:cxn>
                  <a:cxn ang="0">
                    <a:pos x="105" y="4"/>
                  </a:cxn>
                  <a:cxn ang="0">
                    <a:pos x="96" y="7"/>
                  </a:cxn>
                  <a:cxn ang="0">
                    <a:pos x="86" y="7"/>
                  </a:cxn>
                  <a:cxn ang="0">
                    <a:pos x="76" y="9"/>
                  </a:cxn>
                  <a:cxn ang="0">
                    <a:pos x="67" y="12"/>
                  </a:cxn>
                  <a:cxn ang="0">
                    <a:pos x="55" y="14"/>
                  </a:cxn>
                  <a:cxn ang="0">
                    <a:pos x="45" y="14"/>
                  </a:cxn>
                  <a:cxn ang="0">
                    <a:pos x="36" y="16"/>
                  </a:cxn>
                  <a:cxn ang="0">
                    <a:pos x="26" y="19"/>
                  </a:cxn>
                  <a:cxn ang="0">
                    <a:pos x="19" y="21"/>
                  </a:cxn>
                  <a:cxn ang="0">
                    <a:pos x="9" y="23"/>
                  </a:cxn>
                  <a:cxn ang="0">
                    <a:pos x="4" y="48"/>
                  </a:cxn>
                </a:cxnLst>
                <a:rect l="0" t="0" r="r" b="b"/>
                <a:pathLst>
                  <a:path w="163" h="206">
                    <a:moveTo>
                      <a:pt x="4" y="48"/>
                    </a:moveTo>
                    <a:lnTo>
                      <a:pt x="2" y="69"/>
                    </a:lnTo>
                    <a:lnTo>
                      <a:pt x="2" y="93"/>
                    </a:lnTo>
                    <a:lnTo>
                      <a:pt x="0" y="112"/>
                    </a:lnTo>
                    <a:lnTo>
                      <a:pt x="2" y="134"/>
                    </a:lnTo>
                    <a:lnTo>
                      <a:pt x="2" y="156"/>
                    </a:lnTo>
                    <a:lnTo>
                      <a:pt x="7" y="199"/>
                    </a:lnTo>
                    <a:lnTo>
                      <a:pt x="14" y="201"/>
                    </a:lnTo>
                    <a:lnTo>
                      <a:pt x="24" y="203"/>
                    </a:lnTo>
                    <a:lnTo>
                      <a:pt x="31" y="206"/>
                    </a:lnTo>
                    <a:lnTo>
                      <a:pt x="105" y="206"/>
                    </a:lnTo>
                    <a:lnTo>
                      <a:pt x="117" y="203"/>
                    </a:lnTo>
                    <a:lnTo>
                      <a:pt x="127" y="203"/>
                    </a:lnTo>
                    <a:lnTo>
                      <a:pt x="136" y="201"/>
                    </a:lnTo>
                    <a:lnTo>
                      <a:pt x="144" y="201"/>
                    </a:lnTo>
                    <a:lnTo>
                      <a:pt x="151" y="199"/>
                    </a:lnTo>
                    <a:lnTo>
                      <a:pt x="158" y="196"/>
                    </a:lnTo>
                    <a:lnTo>
                      <a:pt x="158" y="98"/>
                    </a:lnTo>
                    <a:lnTo>
                      <a:pt x="160" y="50"/>
                    </a:lnTo>
                    <a:lnTo>
                      <a:pt x="163" y="0"/>
                    </a:lnTo>
                    <a:lnTo>
                      <a:pt x="144" y="0"/>
                    </a:lnTo>
                    <a:lnTo>
                      <a:pt x="134" y="2"/>
                    </a:lnTo>
                    <a:lnTo>
                      <a:pt x="124" y="2"/>
                    </a:lnTo>
                    <a:lnTo>
                      <a:pt x="115" y="4"/>
                    </a:lnTo>
                    <a:lnTo>
                      <a:pt x="105" y="4"/>
                    </a:lnTo>
                    <a:lnTo>
                      <a:pt x="96" y="7"/>
                    </a:lnTo>
                    <a:lnTo>
                      <a:pt x="86" y="7"/>
                    </a:lnTo>
                    <a:lnTo>
                      <a:pt x="76" y="9"/>
                    </a:lnTo>
                    <a:lnTo>
                      <a:pt x="67" y="12"/>
                    </a:lnTo>
                    <a:lnTo>
                      <a:pt x="55" y="14"/>
                    </a:lnTo>
                    <a:lnTo>
                      <a:pt x="45" y="14"/>
                    </a:lnTo>
                    <a:lnTo>
                      <a:pt x="36" y="16"/>
                    </a:lnTo>
                    <a:lnTo>
                      <a:pt x="26" y="19"/>
                    </a:lnTo>
                    <a:lnTo>
                      <a:pt x="19" y="21"/>
                    </a:lnTo>
                    <a:lnTo>
                      <a:pt x="9" y="23"/>
                    </a:lnTo>
                    <a:lnTo>
                      <a:pt x="4" y="48"/>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7" name="Freeform 2693"/>
              <p:cNvSpPr>
                <a:spLocks/>
              </p:cNvSpPr>
              <p:nvPr/>
            </p:nvSpPr>
            <p:spPr bwMode="auto">
              <a:xfrm>
                <a:off x="10420" y="6026"/>
                <a:ext cx="159" cy="199"/>
              </a:xfrm>
              <a:custGeom>
                <a:avLst/>
                <a:gdLst/>
                <a:ahLst/>
                <a:cxnLst>
                  <a:cxn ang="0">
                    <a:pos x="2" y="172"/>
                  </a:cxn>
                  <a:cxn ang="0">
                    <a:pos x="4" y="192"/>
                  </a:cxn>
                  <a:cxn ang="0">
                    <a:pos x="12" y="194"/>
                  </a:cxn>
                  <a:cxn ang="0">
                    <a:pos x="21" y="196"/>
                  </a:cxn>
                  <a:cxn ang="0">
                    <a:pos x="28" y="196"/>
                  </a:cxn>
                  <a:cxn ang="0">
                    <a:pos x="38" y="199"/>
                  </a:cxn>
                  <a:cxn ang="0">
                    <a:pos x="91" y="199"/>
                  </a:cxn>
                  <a:cxn ang="0">
                    <a:pos x="100" y="196"/>
                  </a:cxn>
                  <a:cxn ang="0">
                    <a:pos x="110" y="196"/>
                  </a:cxn>
                  <a:cxn ang="0">
                    <a:pos x="120" y="194"/>
                  </a:cxn>
                  <a:cxn ang="0">
                    <a:pos x="129" y="194"/>
                  </a:cxn>
                  <a:cxn ang="0">
                    <a:pos x="139" y="192"/>
                  </a:cxn>
                  <a:cxn ang="0">
                    <a:pos x="146" y="189"/>
                  </a:cxn>
                  <a:cxn ang="0">
                    <a:pos x="153" y="189"/>
                  </a:cxn>
                  <a:cxn ang="0">
                    <a:pos x="151" y="141"/>
                  </a:cxn>
                  <a:cxn ang="0">
                    <a:pos x="153" y="93"/>
                  </a:cxn>
                  <a:cxn ang="0">
                    <a:pos x="156" y="48"/>
                  </a:cxn>
                  <a:cxn ang="0">
                    <a:pos x="158" y="0"/>
                  </a:cxn>
                  <a:cxn ang="0">
                    <a:pos x="148" y="0"/>
                  </a:cxn>
                  <a:cxn ang="0">
                    <a:pos x="139" y="2"/>
                  </a:cxn>
                  <a:cxn ang="0">
                    <a:pos x="120" y="2"/>
                  </a:cxn>
                  <a:cxn ang="0">
                    <a:pos x="110" y="4"/>
                  </a:cxn>
                  <a:cxn ang="0">
                    <a:pos x="100" y="4"/>
                  </a:cxn>
                  <a:cxn ang="0">
                    <a:pos x="91" y="7"/>
                  </a:cxn>
                  <a:cxn ang="0">
                    <a:pos x="81" y="9"/>
                  </a:cxn>
                  <a:cxn ang="0">
                    <a:pos x="72" y="9"/>
                  </a:cxn>
                  <a:cxn ang="0">
                    <a:pos x="62" y="12"/>
                  </a:cxn>
                  <a:cxn ang="0">
                    <a:pos x="33" y="19"/>
                  </a:cxn>
                  <a:cxn ang="0">
                    <a:pos x="24" y="21"/>
                  </a:cxn>
                  <a:cxn ang="0">
                    <a:pos x="14" y="21"/>
                  </a:cxn>
                  <a:cxn ang="0">
                    <a:pos x="7" y="26"/>
                  </a:cxn>
                  <a:cxn ang="0">
                    <a:pos x="2" y="69"/>
                  </a:cxn>
                  <a:cxn ang="0">
                    <a:pos x="0" y="88"/>
                  </a:cxn>
                  <a:cxn ang="0">
                    <a:pos x="0" y="151"/>
                  </a:cxn>
                  <a:cxn ang="0">
                    <a:pos x="2" y="172"/>
                  </a:cxn>
                </a:cxnLst>
                <a:rect l="0" t="0" r="r" b="b"/>
                <a:pathLst>
                  <a:path w="159" h="199">
                    <a:moveTo>
                      <a:pt x="2" y="172"/>
                    </a:moveTo>
                    <a:lnTo>
                      <a:pt x="4" y="192"/>
                    </a:lnTo>
                    <a:lnTo>
                      <a:pt x="12" y="194"/>
                    </a:lnTo>
                    <a:lnTo>
                      <a:pt x="21" y="196"/>
                    </a:lnTo>
                    <a:lnTo>
                      <a:pt x="28" y="196"/>
                    </a:lnTo>
                    <a:lnTo>
                      <a:pt x="38" y="199"/>
                    </a:lnTo>
                    <a:lnTo>
                      <a:pt x="91" y="199"/>
                    </a:lnTo>
                    <a:lnTo>
                      <a:pt x="100" y="196"/>
                    </a:lnTo>
                    <a:lnTo>
                      <a:pt x="110" y="196"/>
                    </a:lnTo>
                    <a:lnTo>
                      <a:pt x="120" y="194"/>
                    </a:lnTo>
                    <a:lnTo>
                      <a:pt x="129" y="194"/>
                    </a:lnTo>
                    <a:lnTo>
                      <a:pt x="139" y="192"/>
                    </a:lnTo>
                    <a:lnTo>
                      <a:pt x="146" y="189"/>
                    </a:lnTo>
                    <a:lnTo>
                      <a:pt x="153" y="189"/>
                    </a:lnTo>
                    <a:lnTo>
                      <a:pt x="151" y="141"/>
                    </a:lnTo>
                    <a:lnTo>
                      <a:pt x="153" y="93"/>
                    </a:lnTo>
                    <a:lnTo>
                      <a:pt x="156" y="48"/>
                    </a:lnTo>
                    <a:lnTo>
                      <a:pt x="158" y="0"/>
                    </a:lnTo>
                    <a:lnTo>
                      <a:pt x="148" y="0"/>
                    </a:lnTo>
                    <a:lnTo>
                      <a:pt x="139" y="2"/>
                    </a:lnTo>
                    <a:lnTo>
                      <a:pt x="120" y="2"/>
                    </a:lnTo>
                    <a:lnTo>
                      <a:pt x="110" y="4"/>
                    </a:lnTo>
                    <a:lnTo>
                      <a:pt x="100" y="4"/>
                    </a:lnTo>
                    <a:lnTo>
                      <a:pt x="91" y="7"/>
                    </a:lnTo>
                    <a:lnTo>
                      <a:pt x="81" y="9"/>
                    </a:lnTo>
                    <a:lnTo>
                      <a:pt x="72" y="9"/>
                    </a:lnTo>
                    <a:lnTo>
                      <a:pt x="62" y="12"/>
                    </a:lnTo>
                    <a:lnTo>
                      <a:pt x="33" y="19"/>
                    </a:lnTo>
                    <a:lnTo>
                      <a:pt x="24" y="21"/>
                    </a:lnTo>
                    <a:lnTo>
                      <a:pt x="14" y="21"/>
                    </a:lnTo>
                    <a:lnTo>
                      <a:pt x="7" y="26"/>
                    </a:lnTo>
                    <a:lnTo>
                      <a:pt x="2" y="69"/>
                    </a:lnTo>
                    <a:lnTo>
                      <a:pt x="0" y="88"/>
                    </a:lnTo>
                    <a:lnTo>
                      <a:pt x="0" y="151"/>
                    </a:lnTo>
                    <a:lnTo>
                      <a:pt x="2" y="172"/>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8" name="Freeform 2694"/>
              <p:cNvSpPr>
                <a:spLocks/>
              </p:cNvSpPr>
              <p:nvPr/>
            </p:nvSpPr>
            <p:spPr bwMode="auto">
              <a:xfrm>
                <a:off x="10420" y="6026"/>
                <a:ext cx="154" cy="192"/>
              </a:xfrm>
              <a:custGeom>
                <a:avLst/>
                <a:gdLst/>
                <a:ahLst/>
                <a:cxnLst>
                  <a:cxn ang="0">
                    <a:pos x="14" y="23"/>
                  </a:cxn>
                  <a:cxn ang="0">
                    <a:pos x="7" y="26"/>
                  </a:cxn>
                  <a:cxn ang="0">
                    <a:pos x="4" y="45"/>
                  </a:cxn>
                  <a:cxn ang="0">
                    <a:pos x="2" y="67"/>
                  </a:cxn>
                  <a:cxn ang="0">
                    <a:pos x="0" y="86"/>
                  </a:cxn>
                  <a:cxn ang="0">
                    <a:pos x="0" y="127"/>
                  </a:cxn>
                  <a:cxn ang="0">
                    <a:pos x="2" y="146"/>
                  </a:cxn>
                  <a:cxn ang="0">
                    <a:pos x="2" y="165"/>
                  </a:cxn>
                  <a:cxn ang="0">
                    <a:pos x="4" y="184"/>
                  </a:cxn>
                  <a:cxn ang="0">
                    <a:pos x="12" y="187"/>
                  </a:cxn>
                  <a:cxn ang="0">
                    <a:pos x="21" y="189"/>
                  </a:cxn>
                  <a:cxn ang="0">
                    <a:pos x="28" y="189"/>
                  </a:cxn>
                  <a:cxn ang="0">
                    <a:pos x="38" y="192"/>
                  </a:cxn>
                  <a:cxn ang="0">
                    <a:pos x="67" y="192"/>
                  </a:cxn>
                  <a:cxn ang="0">
                    <a:pos x="79" y="189"/>
                  </a:cxn>
                  <a:cxn ang="0">
                    <a:pos x="98" y="189"/>
                  </a:cxn>
                  <a:cxn ang="0">
                    <a:pos x="108" y="187"/>
                  </a:cxn>
                  <a:cxn ang="0">
                    <a:pos x="117" y="187"/>
                  </a:cxn>
                  <a:cxn ang="0">
                    <a:pos x="127" y="184"/>
                  </a:cxn>
                  <a:cxn ang="0">
                    <a:pos x="134" y="182"/>
                  </a:cxn>
                  <a:cxn ang="0">
                    <a:pos x="141" y="182"/>
                  </a:cxn>
                  <a:cxn ang="0">
                    <a:pos x="148" y="180"/>
                  </a:cxn>
                  <a:cxn ang="0">
                    <a:pos x="148" y="91"/>
                  </a:cxn>
                  <a:cxn ang="0">
                    <a:pos x="153" y="0"/>
                  </a:cxn>
                  <a:cxn ang="0">
                    <a:pos x="144" y="2"/>
                  </a:cxn>
                  <a:cxn ang="0">
                    <a:pos x="117" y="2"/>
                  </a:cxn>
                  <a:cxn ang="0">
                    <a:pos x="108" y="4"/>
                  </a:cxn>
                  <a:cxn ang="0">
                    <a:pos x="98" y="4"/>
                  </a:cxn>
                  <a:cxn ang="0">
                    <a:pos x="88" y="7"/>
                  </a:cxn>
                  <a:cxn ang="0">
                    <a:pos x="79" y="9"/>
                  </a:cxn>
                  <a:cxn ang="0">
                    <a:pos x="69" y="9"/>
                  </a:cxn>
                  <a:cxn ang="0">
                    <a:pos x="60" y="12"/>
                  </a:cxn>
                  <a:cxn ang="0">
                    <a:pos x="50" y="14"/>
                  </a:cxn>
                  <a:cxn ang="0">
                    <a:pos x="43" y="16"/>
                  </a:cxn>
                  <a:cxn ang="0">
                    <a:pos x="33" y="19"/>
                  </a:cxn>
                  <a:cxn ang="0">
                    <a:pos x="24" y="21"/>
                  </a:cxn>
                  <a:cxn ang="0">
                    <a:pos x="14" y="23"/>
                  </a:cxn>
                </a:cxnLst>
                <a:rect l="0" t="0" r="r" b="b"/>
                <a:pathLst>
                  <a:path w="154" h="192">
                    <a:moveTo>
                      <a:pt x="14" y="23"/>
                    </a:moveTo>
                    <a:lnTo>
                      <a:pt x="7" y="26"/>
                    </a:lnTo>
                    <a:lnTo>
                      <a:pt x="4" y="45"/>
                    </a:lnTo>
                    <a:lnTo>
                      <a:pt x="2" y="67"/>
                    </a:lnTo>
                    <a:lnTo>
                      <a:pt x="0" y="86"/>
                    </a:lnTo>
                    <a:lnTo>
                      <a:pt x="0" y="127"/>
                    </a:lnTo>
                    <a:lnTo>
                      <a:pt x="2" y="146"/>
                    </a:lnTo>
                    <a:lnTo>
                      <a:pt x="2" y="165"/>
                    </a:lnTo>
                    <a:lnTo>
                      <a:pt x="4" y="184"/>
                    </a:lnTo>
                    <a:lnTo>
                      <a:pt x="12" y="187"/>
                    </a:lnTo>
                    <a:lnTo>
                      <a:pt x="21" y="189"/>
                    </a:lnTo>
                    <a:lnTo>
                      <a:pt x="28" y="189"/>
                    </a:lnTo>
                    <a:lnTo>
                      <a:pt x="38" y="192"/>
                    </a:lnTo>
                    <a:lnTo>
                      <a:pt x="67" y="192"/>
                    </a:lnTo>
                    <a:lnTo>
                      <a:pt x="79" y="189"/>
                    </a:lnTo>
                    <a:lnTo>
                      <a:pt x="98" y="189"/>
                    </a:lnTo>
                    <a:lnTo>
                      <a:pt x="108" y="187"/>
                    </a:lnTo>
                    <a:lnTo>
                      <a:pt x="117" y="187"/>
                    </a:lnTo>
                    <a:lnTo>
                      <a:pt x="127" y="184"/>
                    </a:lnTo>
                    <a:lnTo>
                      <a:pt x="134" y="182"/>
                    </a:lnTo>
                    <a:lnTo>
                      <a:pt x="141" y="182"/>
                    </a:lnTo>
                    <a:lnTo>
                      <a:pt x="148" y="180"/>
                    </a:lnTo>
                    <a:lnTo>
                      <a:pt x="148" y="91"/>
                    </a:lnTo>
                    <a:lnTo>
                      <a:pt x="153" y="0"/>
                    </a:lnTo>
                    <a:lnTo>
                      <a:pt x="144" y="2"/>
                    </a:lnTo>
                    <a:lnTo>
                      <a:pt x="117" y="2"/>
                    </a:lnTo>
                    <a:lnTo>
                      <a:pt x="108" y="4"/>
                    </a:lnTo>
                    <a:lnTo>
                      <a:pt x="98" y="4"/>
                    </a:lnTo>
                    <a:lnTo>
                      <a:pt x="88" y="7"/>
                    </a:lnTo>
                    <a:lnTo>
                      <a:pt x="79" y="9"/>
                    </a:lnTo>
                    <a:lnTo>
                      <a:pt x="69" y="9"/>
                    </a:lnTo>
                    <a:lnTo>
                      <a:pt x="60" y="12"/>
                    </a:lnTo>
                    <a:lnTo>
                      <a:pt x="50" y="14"/>
                    </a:lnTo>
                    <a:lnTo>
                      <a:pt x="43" y="16"/>
                    </a:lnTo>
                    <a:lnTo>
                      <a:pt x="33" y="19"/>
                    </a:lnTo>
                    <a:lnTo>
                      <a:pt x="24" y="21"/>
                    </a:lnTo>
                    <a:lnTo>
                      <a:pt x="14" y="2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9" name="Freeform 2695"/>
              <p:cNvSpPr>
                <a:spLocks/>
              </p:cNvSpPr>
              <p:nvPr/>
            </p:nvSpPr>
            <p:spPr bwMode="auto">
              <a:xfrm>
                <a:off x="10420" y="6028"/>
                <a:ext cx="149" cy="180"/>
              </a:xfrm>
              <a:custGeom>
                <a:avLst/>
                <a:gdLst/>
                <a:ahLst/>
                <a:cxnLst>
                  <a:cxn ang="0">
                    <a:pos x="0" y="81"/>
                  </a:cxn>
                  <a:cxn ang="0">
                    <a:pos x="0" y="120"/>
                  </a:cxn>
                  <a:cxn ang="0">
                    <a:pos x="2" y="139"/>
                  </a:cxn>
                  <a:cxn ang="0">
                    <a:pos x="2" y="156"/>
                  </a:cxn>
                  <a:cxn ang="0">
                    <a:pos x="7" y="175"/>
                  </a:cxn>
                  <a:cxn ang="0">
                    <a:pos x="12" y="177"/>
                  </a:cxn>
                  <a:cxn ang="0">
                    <a:pos x="19" y="180"/>
                  </a:cxn>
                  <a:cxn ang="0">
                    <a:pos x="76" y="180"/>
                  </a:cxn>
                  <a:cxn ang="0">
                    <a:pos x="86" y="177"/>
                  </a:cxn>
                  <a:cxn ang="0">
                    <a:pos x="105" y="177"/>
                  </a:cxn>
                  <a:cxn ang="0">
                    <a:pos x="115" y="175"/>
                  </a:cxn>
                  <a:cxn ang="0">
                    <a:pos x="122" y="172"/>
                  </a:cxn>
                  <a:cxn ang="0">
                    <a:pos x="129" y="172"/>
                  </a:cxn>
                  <a:cxn ang="0">
                    <a:pos x="144" y="167"/>
                  </a:cxn>
                  <a:cxn ang="0">
                    <a:pos x="144" y="83"/>
                  </a:cxn>
                  <a:cxn ang="0">
                    <a:pos x="146" y="62"/>
                  </a:cxn>
                  <a:cxn ang="0">
                    <a:pos x="146" y="43"/>
                  </a:cxn>
                  <a:cxn ang="0">
                    <a:pos x="148" y="21"/>
                  </a:cxn>
                  <a:cxn ang="0">
                    <a:pos x="148" y="0"/>
                  </a:cxn>
                  <a:cxn ang="0">
                    <a:pos x="124" y="0"/>
                  </a:cxn>
                  <a:cxn ang="0">
                    <a:pos x="115" y="2"/>
                  </a:cxn>
                  <a:cxn ang="0">
                    <a:pos x="105" y="2"/>
                  </a:cxn>
                  <a:cxn ang="0">
                    <a:pos x="96" y="4"/>
                  </a:cxn>
                  <a:cxn ang="0">
                    <a:pos x="86" y="4"/>
                  </a:cxn>
                  <a:cxn ang="0">
                    <a:pos x="76" y="7"/>
                  </a:cxn>
                  <a:cxn ang="0">
                    <a:pos x="69" y="9"/>
                  </a:cxn>
                  <a:cxn ang="0">
                    <a:pos x="60" y="9"/>
                  </a:cxn>
                  <a:cxn ang="0">
                    <a:pos x="31" y="16"/>
                  </a:cxn>
                  <a:cxn ang="0">
                    <a:pos x="24" y="19"/>
                  </a:cxn>
                  <a:cxn ang="0">
                    <a:pos x="14" y="21"/>
                  </a:cxn>
                  <a:cxn ang="0">
                    <a:pos x="7" y="23"/>
                  </a:cxn>
                  <a:cxn ang="0">
                    <a:pos x="0" y="81"/>
                  </a:cxn>
                </a:cxnLst>
                <a:rect l="0" t="0" r="r" b="b"/>
                <a:pathLst>
                  <a:path w="149" h="180">
                    <a:moveTo>
                      <a:pt x="0" y="81"/>
                    </a:moveTo>
                    <a:lnTo>
                      <a:pt x="0" y="120"/>
                    </a:lnTo>
                    <a:lnTo>
                      <a:pt x="2" y="139"/>
                    </a:lnTo>
                    <a:lnTo>
                      <a:pt x="2" y="156"/>
                    </a:lnTo>
                    <a:lnTo>
                      <a:pt x="7" y="175"/>
                    </a:lnTo>
                    <a:lnTo>
                      <a:pt x="12" y="177"/>
                    </a:lnTo>
                    <a:lnTo>
                      <a:pt x="19" y="180"/>
                    </a:lnTo>
                    <a:lnTo>
                      <a:pt x="76" y="180"/>
                    </a:lnTo>
                    <a:lnTo>
                      <a:pt x="86" y="177"/>
                    </a:lnTo>
                    <a:lnTo>
                      <a:pt x="105" y="177"/>
                    </a:lnTo>
                    <a:lnTo>
                      <a:pt x="115" y="175"/>
                    </a:lnTo>
                    <a:lnTo>
                      <a:pt x="122" y="172"/>
                    </a:lnTo>
                    <a:lnTo>
                      <a:pt x="129" y="172"/>
                    </a:lnTo>
                    <a:lnTo>
                      <a:pt x="144" y="167"/>
                    </a:lnTo>
                    <a:lnTo>
                      <a:pt x="144" y="83"/>
                    </a:lnTo>
                    <a:lnTo>
                      <a:pt x="146" y="62"/>
                    </a:lnTo>
                    <a:lnTo>
                      <a:pt x="146" y="43"/>
                    </a:lnTo>
                    <a:lnTo>
                      <a:pt x="148" y="21"/>
                    </a:lnTo>
                    <a:lnTo>
                      <a:pt x="148" y="0"/>
                    </a:lnTo>
                    <a:lnTo>
                      <a:pt x="124" y="0"/>
                    </a:lnTo>
                    <a:lnTo>
                      <a:pt x="115" y="2"/>
                    </a:lnTo>
                    <a:lnTo>
                      <a:pt x="105" y="2"/>
                    </a:lnTo>
                    <a:lnTo>
                      <a:pt x="96" y="4"/>
                    </a:lnTo>
                    <a:lnTo>
                      <a:pt x="86" y="4"/>
                    </a:lnTo>
                    <a:lnTo>
                      <a:pt x="76" y="7"/>
                    </a:lnTo>
                    <a:lnTo>
                      <a:pt x="69" y="9"/>
                    </a:lnTo>
                    <a:lnTo>
                      <a:pt x="60" y="9"/>
                    </a:lnTo>
                    <a:lnTo>
                      <a:pt x="31" y="16"/>
                    </a:lnTo>
                    <a:lnTo>
                      <a:pt x="24" y="19"/>
                    </a:lnTo>
                    <a:lnTo>
                      <a:pt x="14" y="21"/>
                    </a:lnTo>
                    <a:lnTo>
                      <a:pt x="7" y="23"/>
                    </a:lnTo>
                    <a:lnTo>
                      <a:pt x="0" y="81"/>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0" name="Freeform 2696"/>
              <p:cNvSpPr>
                <a:spLocks/>
              </p:cNvSpPr>
              <p:nvPr/>
            </p:nvSpPr>
            <p:spPr bwMode="auto">
              <a:xfrm>
                <a:off x="10420" y="6028"/>
                <a:ext cx="147" cy="173"/>
              </a:xfrm>
              <a:custGeom>
                <a:avLst/>
                <a:gdLst/>
                <a:ahLst/>
                <a:cxnLst>
                  <a:cxn ang="0">
                    <a:pos x="4" y="151"/>
                  </a:cxn>
                  <a:cxn ang="0">
                    <a:pos x="7" y="167"/>
                  </a:cxn>
                  <a:cxn ang="0">
                    <a:pos x="12" y="170"/>
                  </a:cxn>
                  <a:cxn ang="0">
                    <a:pos x="19" y="172"/>
                  </a:cxn>
                  <a:cxn ang="0">
                    <a:pos x="64" y="172"/>
                  </a:cxn>
                  <a:cxn ang="0">
                    <a:pos x="74" y="170"/>
                  </a:cxn>
                  <a:cxn ang="0">
                    <a:pos x="84" y="170"/>
                  </a:cxn>
                  <a:cxn ang="0">
                    <a:pos x="93" y="167"/>
                  </a:cxn>
                  <a:cxn ang="0">
                    <a:pos x="100" y="167"/>
                  </a:cxn>
                  <a:cxn ang="0">
                    <a:pos x="120" y="163"/>
                  </a:cxn>
                  <a:cxn ang="0">
                    <a:pos x="127" y="163"/>
                  </a:cxn>
                  <a:cxn ang="0">
                    <a:pos x="134" y="160"/>
                  </a:cxn>
                  <a:cxn ang="0">
                    <a:pos x="139" y="160"/>
                  </a:cxn>
                  <a:cxn ang="0">
                    <a:pos x="139" y="98"/>
                  </a:cxn>
                  <a:cxn ang="0">
                    <a:pos x="141" y="79"/>
                  </a:cxn>
                  <a:cxn ang="0">
                    <a:pos x="141" y="40"/>
                  </a:cxn>
                  <a:cxn ang="0">
                    <a:pos x="144" y="19"/>
                  </a:cxn>
                  <a:cxn ang="0">
                    <a:pos x="146" y="0"/>
                  </a:cxn>
                  <a:cxn ang="0">
                    <a:pos x="129" y="0"/>
                  </a:cxn>
                  <a:cxn ang="0">
                    <a:pos x="120" y="2"/>
                  </a:cxn>
                  <a:cxn ang="0">
                    <a:pos x="103" y="2"/>
                  </a:cxn>
                  <a:cxn ang="0">
                    <a:pos x="93" y="4"/>
                  </a:cxn>
                  <a:cxn ang="0">
                    <a:pos x="84" y="7"/>
                  </a:cxn>
                  <a:cxn ang="0">
                    <a:pos x="76" y="7"/>
                  </a:cxn>
                  <a:cxn ang="0">
                    <a:pos x="67" y="9"/>
                  </a:cxn>
                  <a:cxn ang="0">
                    <a:pos x="57" y="12"/>
                  </a:cxn>
                  <a:cxn ang="0">
                    <a:pos x="48" y="12"/>
                  </a:cxn>
                  <a:cxn ang="0">
                    <a:pos x="40" y="14"/>
                  </a:cxn>
                  <a:cxn ang="0">
                    <a:pos x="31" y="16"/>
                  </a:cxn>
                  <a:cxn ang="0">
                    <a:pos x="24" y="19"/>
                  </a:cxn>
                  <a:cxn ang="0">
                    <a:pos x="14" y="21"/>
                  </a:cxn>
                  <a:cxn ang="0">
                    <a:pos x="7" y="23"/>
                  </a:cxn>
                  <a:cxn ang="0">
                    <a:pos x="2" y="62"/>
                  </a:cxn>
                  <a:cxn ang="0">
                    <a:pos x="2" y="79"/>
                  </a:cxn>
                  <a:cxn ang="0">
                    <a:pos x="0" y="98"/>
                  </a:cxn>
                  <a:cxn ang="0">
                    <a:pos x="0" y="115"/>
                  </a:cxn>
                  <a:cxn ang="0">
                    <a:pos x="2" y="132"/>
                  </a:cxn>
                  <a:cxn ang="0">
                    <a:pos x="4" y="151"/>
                  </a:cxn>
                </a:cxnLst>
                <a:rect l="0" t="0" r="r" b="b"/>
                <a:pathLst>
                  <a:path w="147" h="173">
                    <a:moveTo>
                      <a:pt x="4" y="151"/>
                    </a:moveTo>
                    <a:lnTo>
                      <a:pt x="7" y="167"/>
                    </a:lnTo>
                    <a:lnTo>
                      <a:pt x="12" y="170"/>
                    </a:lnTo>
                    <a:lnTo>
                      <a:pt x="19" y="172"/>
                    </a:lnTo>
                    <a:lnTo>
                      <a:pt x="64" y="172"/>
                    </a:lnTo>
                    <a:lnTo>
                      <a:pt x="74" y="170"/>
                    </a:lnTo>
                    <a:lnTo>
                      <a:pt x="84" y="170"/>
                    </a:lnTo>
                    <a:lnTo>
                      <a:pt x="93" y="167"/>
                    </a:lnTo>
                    <a:lnTo>
                      <a:pt x="100" y="167"/>
                    </a:lnTo>
                    <a:lnTo>
                      <a:pt x="120" y="163"/>
                    </a:lnTo>
                    <a:lnTo>
                      <a:pt x="127" y="163"/>
                    </a:lnTo>
                    <a:lnTo>
                      <a:pt x="134" y="160"/>
                    </a:lnTo>
                    <a:lnTo>
                      <a:pt x="139" y="160"/>
                    </a:lnTo>
                    <a:lnTo>
                      <a:pt x="139" y="98"/>
                    </a:lnTo>
                    <a:lnTo>
                      <a:pt x="141" y="79"/>
                    </a:lnTo>
                    <a:lnTo>
                      <a:pt x="141" y="40"/>
                    </a:lnTo>
                    <a:lnTo>
                      <a:pt x="144" y="19"/>
                    </a:lnTo>
                    <a:lnTo>
                      <a:pt x="146" y="0"/>
                    </a:lnTo>
                    <a:lnTo>
                      <a:pt x="129" y="0"/>
                    </a:lnTo>
                    <a:lnTo>
                      <a:pt x="120" y="2"/>
                    </a:lnTo>
                    <a:lnTo>
                      <a:pt x="103" y="2"/>
                    </a:lnTo>
                    <a:lnTo>
                      <a:pt x="93" y="4"/>
                    </a:lnTo>
                    <a:lnTo>
                      <a:pt x="84" y="7"/>
                    </a:lnTo>
                    <a:lnTo>
                      <a:pt x="76" y="7"/>
                    </a:lnTo>
                    <a:lnTo>
                      <a:pt x="67" y="9"/>
                    </a:lnTo>
                    <a:lnTo>
                      <a:pt x="57" y="12"/>
                    </a:lnTo>
                    <a:lnTo>
                      <a:pt x="48" y="12"/>
                    </a:lnTo>
                    <a:lnTo>
                      <a:pt x="40" y="14"/>
                    </a:lnTo>
                    <a:lnTo>
                      <a:pt x="31" y="16"/>
                    </a:lnTo>
                    <a:lnTo>
                      <a:pt x="24" y="19"/>
                    </a:lnTo>
                    <a:lnTo>
                      <a:pt x="14" y="21"/>
                    </a:lnTo>
                    <a:lnTo>
                      <a:pt x="7" y="23"/>
                    </a:lnTo>
                    <a:lnTo>
                      <a:pt x="2" y="62"/>
                    </a:lnTo>
                    <a:lnTo>
                      <a:pt x="2" y="79"/>
                    </a:lnTo>
                    <a:lnTo>
                      <a:pt x="0" y="98"/>
                    </a:lnTo>
                    <a:lnTo>
                      <a:pt x="0" y="115"/>
                    </a:lnTo>
                    <a:lnTo>
                      <a:pt x="2" y="132"/>
                    </a:lnTo>
                    <a:lnTo>
                      <a:pt x="4" y="151"/>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1" name="Freeform 2697"/>
              <p:cNvSpPr>
                <a:spLocks/>
              </p:cNvSpPr>
              <p:nvPr/>
            </p:nvSpPr>
            <p:spPr bwMode="auto">
              <a:xfrm>
                <a:off x="10423" y="6028"/>
                <a:ext cx="139" cy="166"/>
              </a:xfrm>
              <a:custGeom>
                <a:avLst/>
                <a:gdLst/>
                <a:ahLst/>
                <a:cxnLst>
                  <a:cxn ang="0">
                    <a:pos x="0" y="60"/>
                  </a:cxn>
                  <a:cxn ang="0">
                    <a:pos x="0" y="127"/>
                  </a:cxn>
                  <a:cxn ang="0">
                    <a:pos x="4" y="160"/>
                  </a:cxn>
                  <a:cxn ang="0">
                    <a:pos x="9" y="163"/>
                  </a:cxn>
                  <a:cxn ang="0">
                    <a:pos x="16" y="163"/>
                  </a:cxn>
                  <a:cxn ang="0">
                    <a:pos x="24" y="165"/>
                  </a:cxn>
                  <a:cxn ang="0">
                    <a:pos x="50" y="165"/>
                  </a:cxn>
                  <a:cxn ang="0">
                    <a:pos x="60" y="163"/>
                  </a:cxn>
                  <a:cxn ang="0">
                    <a:pos x="69" y="163"/>
                  </a:cxn>
                  <a:cxn ang="0">
                    <a:pos x="79" y="160"/>
                  </a:cxn>
                  <a:cxn ang="0">
                    <a:pos x="86" y="160"/>
                  </a:cxn>
                  <a:cxn ang="0">
                    <a:pos x="96" y="158"/>
                  </a:cxn>
                  <a:cxn ang="0">
                    <a:pos x="105" y="156"/>
                  </a:cxn>
                  <a:cxn ang="0">
                    <a:pos x="112" y="156"/>
                  </a:cxn>
                  <a:cxn ang="0">
                    <a:pos x="120" y="153"/>
                  </a:cxn>
                  <a:cxn ang="0">
                    <a:pos x="127" y="151"/>
                  </a:cxn>
                  <a:cxn ang="0">
                    <a:pos x="132" y="151"/>
                  </a:cxn>
                  <a:cxn ang="0">
                    <a:pos x="132" y="93"/>
                  </a:cxn>
                  <a:cxn ang="0">
                    <a:pos x="134" y="74"/>
                  </a:cxn>
                  <a:cxn ang="0">
                    <a:pos x="134" y="57"/>
                  </a:cxn>
                  <a:cxn ang="0">
                    <a:pos x="136" y="38"/>
                  </a:cxn>
                  <a:cxn ang="0">
                    <a:pos x="136" y="19"/>
                  </a:cxn>
                  <a:cxn ang="0">
                    <a:pos x="139" y="0"/>
                  </a:cxn>
                  <a:cxn ang="0">
                    <a:pos x="122" y="0"/>
                  </a:cxn>
                  <a:cxn ang="0">
                    <a:pos x="115" y="2"/>
                  </a:cxn>
                  <a:cxn ang="0">
                    <a:pos x="105" y="2"/>
                  </a:cxn>
                  <a:cxn ang="0">
                    <a:pos x="98" y="4"/>
                  </a:cxn>
                  <a:cxn ang="0">
                    <a:pos x="88" y="4"/>
                  </a:cxn>
                  <a:cxn ang="0">
                    <a:pos x="79" y="7"/>
                  </a:cxn>
                  <a:cxn ang="0">
                    <a:pos x="72" y="7"/>
                  </a:cxn>
                  <a:cxn ang="0">
                    <a:pos x="62" y="9"/>
                  </a:cxn>
                  <a:cxn ang="0">
                    <a:pos x="52" y="12"/>
                  </a:cxn>
                  <a:cxn ang="0">
                    <a:pos x="45" y="14"/>
                  </a:cxn>
                  <a:cxn ang="0">
                    <a:pos x="36" y="14"/>
                  </a:cxn>
                  <a:cxn ang="0">
                    <a:pos x="28" y="16"/>
                  </a:cxn>
                  <a:cxn ang="0">
                    <a:pos x="19" y="19"/>
                  </a:cxn>
                  <a:cxn ang="0">
                    <a:pos x="4" y="23"/>
                  </a:cxn>
                  <a:cxn ang="0">
                    <a:pos x="2" y="43"/>
                  </a:cxn>
                  <a:cxn ang="0">
                    <a:pos x="0" y="60"/>
                  </a:cxn>
                </a:cxnLst>
                <a:rect l="0" t="0" r="r" b="b"/>
                <a:pathLst>
                  <a:path w="139" h="166">
                    <a:moveTo>
                      <a:pt x="0" y="60"/>
                    </a:moveTo>
                    <a:lnTo>
                      <a:pt x="0" y="127"/>
                    </a:lnTo>
                    <a:lnTo>
                      <a:pt x="4" y="160"/>
                    </a:lnTo>
                    <a:lnTo>
                      <a:pt x="9" y="163"/>
                    </a:lnTo>
                    <a:lnTo>
                      <a:pt x="16" y="163"/>
                    </a:lnTo>
                    <a:lnTo>
                      <a:pt x="24" y="165"/>
                    </a:lnTo>
                    <a:lnTo>
                      <a:pt x="50" y="165"/>
                    </a:lnTo>
                    <a:lnTo>
                      <a:pt x="60" y="163"/>
                    </a:lnTo>
                    <a:lnTo>
                      <a:pt x="69" y="163"/>
                    </a:lnTo>
                    <a:lnTo>
                      <a:pt x="79" y="160"/>
                    </a:lnTo>
                    <a:lnTo>
                      <a:pt x="86" y="160"/>
                    </a:lnTo>
                    <a:lnTo>
                      <a:pt x="96" y="158"/>
                    </a:lnTo>
                    <a:lnTo>
                      <a:pt x="105" y="156"/>
                    </a:lnTo>
                    <a:lnTo>
                      <a:pt x="112" y="156"/>
                    </a:lnTo>
                    <a:lnTo>
                      <a:pt x="120" y="153"/>
                    </a:lnTo>
                    <a:lnTo>
                      <a:pt x="127" y="151"/>
                    </a:lnTo>
                    <a:lnTo>
                      <a:pt x="132" y="151"/>
                    </a:lnTo>
                    <a:lnTo>
                      <a:pt x="132" y="93"/>
                    </a:lnTo>
                    <a:lnTo>
                      <a:pt x="134" y="74"/>
                    </a:lnTo>
                    <a:lnTo>
                      <a:pt x="134" y="57"/>
                    </a:lnTo>
                    <a:lnTo>
                      <a:pt x="136" y="38"/>
                    </a:lnTo>
                    <a:lnTo>
                      <a:pt x="136" y="19"/>
                    </a:lnTo>
                    <a:lnTo>
                      <a:pt x="139" y="0"/>
                    </a:lnTo>
                    <a:lnTo>
                      <a:pt x="122" y="0"/>
                    </a:lnTo>
                    <a:lnTo>
                      <a:pt x="115" y="2"/>
                    </a:lnTo>
                    <a:lnTo>
                      <a:pt x="105" y="2"/>
                    </a:lnTo>
                    <a:lnTo>
                      <a:pt x="98" y="4"/>
                    </a:lnTo>
                    <a:lnTo>
                      <a:pt x="88" y="4"/>
                    </a:lnTo>
                    <a:lnTo>
                      <a:pt x="79" y="7"/>
                    </a:lnTo>
                    <a:lnTo>
                      <a:pt x="72" y="7"/>
                    </a:lnTo>
                    <a:lnTo>
                      <a:pt x="62" y="9"/>
                    </a:lnTo>
                    <a:lnTo>
                      <a:pt x="52" y="12"/>
                    </a:lnTo>
                    <a:lnTo>
                      <a:pt x="45" y="14"/>
                    </a:lnTo>
                    <a:lnTo>
                      <a:pt x="36" y="14"/>
                    </a:lnTo>
                    <a:lnTo>
                      <a:pt x="28" y="16"/>
                    </a:lnTo>
                    <a:lnTo>
                      <a:pt x="19" y="19"/>
                    </a:lnTo>
                    <a:lnTo>
                      <a:pt x="4" y="23"/>
                    </a:lnTo>
                    <a:lnTo>
                      <a:pt x="2" y="43"/>
                    </a:lnTo>
                    <a:lnTo>
                      <a:pt x="0" y="6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2" name="Freeform 2698"/>
              <p:cNvSpPr>
                <a:spLocks/>
              </p:cNvSpPr>
              <p:nvPr/>
            </p:nvSpPr>
            <p:spPr bwMode="auto">
              <a:xfrm>
                <a:off x="10423" y="6028"/>
                <a:ext cx="134" cy="159"/>
              </a:xfrm>
              <a:custGeom>
                <a:avLst/>
                <a:gdLst/>
                <a:ahLst/>
                <a:cxnLst>
                  <a:cxn ang="0">
                    <a:pos x="2" y="136"/>
                  </a:cxn>
                  <a:cxn ang="0">
                    <a:pos x="4" y="153"/>
                  </a:cxn>
                  <a:cxn ang="0">
                    <a:pos x="9" y="156"/>
                  </a:cxn>
                  <a:cxn ang="0">
                    <a:pos x="16" y="156"/>
                  </a:cxn>
                  <a:cxn ang="0">
                    <a:pos x="24" y="158"/>
                  </a:cxn>
                  <a:cxn ang="0">
                    <a:pos x="40" y="158"/>
                  </a:cxn>
                  <a:cxn ang="0">
                    <a:pos x="50" y="156"/>
                  </a:cxn>
                  <a:cxn ang="0">
                    <a:pos x="57" y="156"/>
                  </a:cxn>
                  <a:cxn ang="0">
                    <a:pos x="67" y="153"/>
                  </a:cxn>
                  <a:cxn ang="0">
                    <a:pos x="76" y="153"/>
                  </a:cxn>
                  <a:cxn ang="0">
                    <a:pos x="84" y="151"/>
                  </a:cxn>
                  <a:cxn ang="0">
                    <a:pos x="93" y="151"/>
                  </a:cxn>
                  <a:cxn ang="0">
                    <a:pos x="100" y="148"/>
                  </a:cxn>
                  <a:cxn ang="0">
                    <a:pos x="110" y="146"/>
                  </a:cxn>
                  <a:cxn ang="0">
                    <a:pos x="117" y="143"/>
                  </a:cxn>
                  <a:cxn ang="0">
                    <a:pos x="122" y="143"/>
                  </a:cxn>
                  <a:cxn ang="0">
                    <a:pos x="129" y="141"/>
                  </a:cxn>
                  <a:cxn ang="0">
                    <a:pos x="127" y="122"/>
                  </a:cxn>
                  <a:cxn ang="0">
                    <a:pos x="129" y="105"/>
                  </a:cxn>
                  <a:cxn ang="0">
                    <a:pos x="129" y="72"/>
                  </a:cxn>
                  <a:cxn ang="0">
                    <a:pos x="132" y="52"/>
                  </a:cxn>
                  <a:cxn ang="0">
                    <a:pos x="132" y="36"/>
                  </a:cxn>
                  <a:cxn ang="0">
                    <a:pos x="134" y="19"/>
                  </a:cxn>
                  <a:cxn ang="0">
                    <a:pos x="134" y="0"/>
                  </a:cxn>
                  <a:cxn ang="0">
                    <a:pos x="127" y="0"/>
                  </a:cxn>
                  <a:cxn ang="0">
                    <a:pos x="120" y="2"/>
                  </a:cxn>
                  <a:cxn ang="0">
                    <a:pos x="103" y="2"/>
                  </a:cxn>
                  <a:cxn ang="0">
                    <a:pos x="96" y="4"/>
                  </a:cxn>
                  <a:cxn ang="0">
                    <a:pos x="86" y="4"/>
                  </a:cxn>
                  <a:cxn ang="0">
                    <a:pos x="79" y="7"/>
                  </a:cxn>
                  <a:cxn ang="0">
                    <a:pos x="69" y="9"/>
                  </a:cxn>
                  <a:cxn ang="0">
                    <a:pos x="60" y="9"/>
                  </a:cxn>
                  <a:cxn ang="0">
                    <a:pos x="52" y="12"/>
                  </a:cxn>
                  <a:cxn ang="0">
                    <a:pos x="43" y="14"/>
                  </a:cxn>
                  <a:cxn ang="0">
                    <a:pos x="36" y="16"/>
                  </a:cxn>
                  <a:cxn ang="0">
                    <a:pos x="26" y="19"/>
                  </a:cxn>
                  <a:cxn ang="0">
                    <a:pos x="19" y="19"/>
                  </a:cxn>
                  <a:cxn ang="0">
                    <a:pos x="4" y="23"/>
                  </a:cxn>
                  <a:cxn ang="0">
                    <a:pos x="2" y="40"/>
                  </a:cxn>
                  <a:cxn ang="0">
                    <a:pos x="2" y="57"/>
                  </a:cxn>
                  <a:cxn ang="0">
                    <a:pos x="0" y="74"/>
                  </a:cxn>
                  <a:cxn ang="0">
                    <a:pos x="0" y="122"/>
                  </a:cxn>
                  <a:cxn ang="0">
                    <a:pos x="2" y="136"/>
                  </a:cxn>
                </a:cxnLst>
                <a:rect l="0" t="0" r="r" b="b"/>
                <a:pathLst>
                  <a:path w="134" h="159">
                    <a:moveTo>
                      <a:pt x="2" y="136"/>
                    </a:moveTo>
                    <a:lnTo>
                      <a:pt x="4" y="153"/>
                    </a:lnTo>
                    <a:lnTo>
                      <a:pt x="9" y="156"/>
                    </a:lnTo>
                    <a:lnTo>
                      <a:pt x="16" y="156"/>
                    </a:lnTo>
                    <a:lnTo>
                      <a:pt x="24" y="158"/>
                    </a:lnTo>
                    <a:lnTo>
                      <a:pt x="40" y="158"/>
                    </a:lnTo>
                    <a:lnTo>
                      <a:pt x="50" y="156"/>
                    </a:lnTo>
                    <a:lnTo>
                      <a:pt x="57" y="156"/>
                    </a:lnTo>
                    <a:lnTo>
                      <a:pt x="67" y="153"/>
                    </a:lnTo>
                    <a:lnTo>
                      <a:pt x="76" y="153"/>
                    </a:lnTo>
                    <a:lnTo>
                      <a:pt x="84" y="151"/>
                    </a:lnTo>
                    <a:lnTo>
                      <a:pt x="93" y="151"/>
                    </a:lnTo>
                    <a:lnTo>
                      <a:pt x="100" y="148"/>
                    </a:lnTo>
                    <a:lnTo>
                      <a:pt x="110" y="146"/>
                    </a:lnTo>
                    <a:lnTo>
                      <a:pt x="117" y="143"/>
                    </a:lnTo>
                    <a:lnTo>
                      <a:pt x="122" y="143"/>
                    </a:lnTo>
                    <a:lnTo>
                      <a:pt x="129" y="141"/>
                    </a:lnTo>
                    <a:lnTo>
                      <a:pt x="127" y="122"/>
                    </a:lnTo>
                    <a:lnTo>
                      <a:pt x="129" y="105"/>
                    </a:lnTo>
                    <a:lnTo>
                      <a:pt x="129" y="72"/>
                    </a:lnTo>
                    <a:lnTo>
                      <a:pt x="132" y="52"/>
                    </a:lnTo>
                    <a:lnTo>
                      <a:pt x="132" y="36"/>
                    </a:lnTo>
                    <a:lnTo>
                      <a:pt x="134" y="19"/>
                    </a:lnTo>
                    <a:lnTo>
                      <a:pt x="134" y="0"/>
                    </a:lnTo>
                    <a:lnTo>
                      <a:pt x="127" y="0"/>
                    </a:lnTo>
                    <a:lnTo>
                      <a:pt x="120" y="2"/>
                    </a:lnTo>
                    <a:lnTo>
                      <a:pt x="103" y="2"/>
                    </a:lnTo>
                    <a:lnTo>
                      <a:pt x="96" y="4"/>
                    </a:lnTo>
                    <a:lnTo>
                      <a:pt x="86" y="4"/>
                    </a:lnTo>
                    <a:lnTo>
                      <a:pt x="79" y="7"/>
                    </a:lnTo>
                    <a:lnTo>
                      <a:pt x="69" y="9"/>
                    </a:lnTo>
                    <a:lnTo>
                      <a:pt x="60" y="9"/>
                    </a:lnTo>
                    <a:lnTo>
                      <a:pt x="52" y="12"/>
                    </a:lnTo>
                    <a:lnTo>
                      <a:pt x="43" y="14"/>
                    </a:lnTo>
                    <a:lnTo>
                      <a:pt x="36" y="16"/>
                    </a:lnTo>
                    <a:lnTo>
                      <a:pt x="26" y="19"/>
                    </a:lnTo>
                    <a:lnTo>
                      <a:pt x="19" y="19"/>
                    </a:lnTo>
                    <a:lnTo>
                      <a:pt x="4" y="23"/>
                    </a:lnTo>
                    <a:lnTo>
                      <a:pt x="2" y="40"/>
                    </a:lnTo>
                    <a:lnTo>
                      <a:pt x="2" y="57"/>
                    </a:lnTo>
                    <a:lnTo>
                      <a:pt x="0" y="74"/>
                    </a:lnTo>
                    <a:lnTo>
                      <a:pt x="0" y="122"/>
                    </a:lnTo>
                    <a:lnTo>
                      <a:pt x="2" y="136"/>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3" name="Freeform 2699"/>
              <p:cNvSpPr>
                <a:spLocks/>
              </p:cNvSpPr>
              <p:nvPr/>
            </p:nvSpPr>
            <p:spPr bwMode="auto">
              <a:xfrm>
                <a:off x="10423" y="6028"/>
                <a:ext cx="129" cy="149"/>
              </a:xfrm>
              <a:custGeom>
                <a:avLst/>
                <a:gdLst/>
                <a:ahLst/>
                <a:cxnLst>
                  <a:cxn ang="0">
                    <a:pos x="4" y="23"/>
                  </a:cxn>
                  <a:cxn ang="0">
                    <a:pos x="2" y="40"/>
                  </a:cxn>
                  <a:cxn ang="0">
                    <a:pos x="2" y="55"/>
                  </a:cxn>
                  <a:cxn ang="0">
                    <a:pos x="0" y="72"/>
                  </a:cxn>
                  <a:cxn ang="0">
                    <a:pos x="0" y="100"/>
                  </a:cxn>
                  <a:cxn ang="0">
                    <a:pos x="2" y="117"/>
                  </a:cxn>
                  <a:cxn ang="0">
                    <a:pos x="2" y="132"/>
                  </a:cxn>
                  <a:cxn ang="0">
                    <a:pos x="4" y="146"/>
                  </a:cxn>
                  <a:cxn ang="0">
                    <a:pos x="9" y="148"/>
                  </a:cxn>
                  <a:cxn ang="0">
                    <a:pos x="47" y="148"/>
                  </a:cxn>
                  <a:cxn ang="0">
                    <a:pos x="55" y="146"/>
                  </a:cxn>
                  <a:cxn ang="0">
                    <a:pos x="64" y="146"/>
                  </a:cxn>
                  <a:cxn ang="0">
                    <a:pos x="74" y="143"/>
                  </a:cxn>
                  <a:cxn ang="0">
                    <a:pos x="81" y="143"/>
                  </a:cxn>
                  <a:cxn ang="0">
                    <a:pos x="91" y="141"/>
                  </a:cxn>
                  <a:cxn ang="0">
                    <a:pos x="105" y="136"/>
                  </a:cxn>
                  <a:cxn ang="0">
                    <a:pos x="112" y="136"/>
                  </a:cxn>
                  <a:cxn ang="0">
                    <a:pos x="120" y="134"/>
                  </a:cxn>
                  <a:cxn ang="0">
                    <a:pos x="124" y="132"/>
                  </a:cxn>
                  <a:cxn ang="0">
                    <a:pos x="124" y="67"/>
                  </a:cxn>
                  <a:cxn ang="0">
                    <a:pos x="127" y="50"/>
                  </a:cxn>
                  <a:cxn ang="0">
                    <a:pos x="127" y="36"/>
                  </a:cxn>
                  <a:cxn ang="0">
                    <a:pos x="129" y="19"/>
                  </a:cxn>
                  <a:cxn ang="0">
                    <a:pos x="129" y="0"/>
                  </a:cxn>
                  <a:cxn ang="0">
                    <a:pos x="124" y="2"/>
                  </a:cxn>
                  <a:cxn ang="0">
                    <a:pos x="100" y="2"/>
                  </a:cxn>
                  <a:cxn ang="0">
                    <a:pos x="93" y="4"/>
                  </a:cxn>
                  <a:cxn ang="0">
                    <a:pos x="84" y="7"/>
                  </a:cxn>
                  <a:cxn ang="0">
                    <a:pos x="76" y="7"/>
                  </a:cxn>
                  <a:cxn ang="0">
                    <a:pos x="67" y="9"/>
                  </a:cxn>
                  <a:cxn ang="0">
                    <a:pos x="60" y="12"/>
                  </a:cxn>
                  <a:cxn ang="0">
                    <a:pos x="50" y="12"/>
                  </a:cxn>
                  <a:cxn ang="0">
                    <a:pos x="43" y="14"/>
                  </a:cxn>
                  <a:cxn ang="0">
                    <a:pos x="33" y="16"/>
                  </a:cxn>
                  <a:cxn ang="0">
                    <a:pos x="26" y="19"/>
                  </a:cxn>
                  <a:cxn ang="0">
                    <a:pos x="19" y="19"/>
                  </a:cxn>
                  <a:cxn ang="0">
                    <a:pos x="4" y="23"/>
                  </a:cxn>
                </a:cxnLst>
                <a:rect l="0" t="0" r="r" b="b"/>
                <a:pathLst>
                  <a:path w="129" h="149">
                    <a:moveTo>
                      <a:pt x="4" y="23"/>
                    </a:moveTo>
                    <a:lnTo>
                      <a:pt x="2" y="40"/>
                    </a:lnTo>
                    <a:lnTo>
                      <a:pt x="2" y="55"/>
                    </a:lnTo>
                    <a:lnTo>
                      <a:pt x="0" y="72"/>
                    </a:lnTo>
                    <a:lnTo>
                      <a:pt x="0" y="100"/>
                    </a:lnTo>
                    <a:lnTo>
                      <a:pt x="2" y="117"/>
                    </a:lnTo>
                    <a:lnTo>
                      <a:pt x="2" y="132"/>
                    </a:lnTo>
                    <a:lnTo>
                      <a:pt x="4" y="146"/>
                    </a:lnTo>
                    <a:lnTo>
                      <a:pt x="9" y="148"/>
                    </a:lnTo>
                    <a:lnTo>
                      <a:pt x="47" y="148"/>
                    </a:lnTo>
                    <a:lnTo>
                      <a:pt x="55" y="146"/>
                    </a:lnTo>
                    <a:lnTo>
                      <a:pt x="64" y="146"/>
                    </a:lnTo>
                    <a:lnTo>
                      <a:pt x="74" y="143"/>
                    </a:lnTo>
                    <a:lnTo>
                      <a:pt x="81" y="143"/>
                    </a:lnTo>
                    <a:lnTo>
                      <a:pt x="91" y="141"/>
                    </a:lnTo>
                    <a:lnTo>
                      <a:pt x="105" y="136"/>
                    </a:lnTo>
                    <a:lnTo>
                      <a:pt x="112" y="136"/>
                    </a:lnTo>
                    <a:lnTo>
                      <a:pt x="120" y="134"/>
                    </a:lnTo>
                    <a:lnTo>
                      <a:pt x="124" y="132"/>
                    </a:lnTo>
                    <a:lnTo>
                      <a:pt x="124" y="67"/>
                    </a:lnTo>
                    <a:lnTo>
                      <a:pt x="127" y="50"/>
                    </a:lnTo>
                    <a:lnTo>
                      <a:pt x="127" y="36"/>
                    </a:lnTo>
                    <a:lnTo>
                      <a:pt x="129" y="19"/>
                    </a:lnTo>
                    <a:lnTo>
                      <a:pt x="129" y="0"/>
                    </a:lnTo>
                    <a:lnTo>
                      <a:pt x="124" y="2"/>
                    </a:lnTo>
                    <a:lnTo>
                      <a:pt x="100" y="2"/>
                    </a:lnTo>
                    <a:lnTo>
                      <a:pt x="93" y="4"/>
                    </a:lnTo>
                    <a:lnTo>
                      <a:pt x="84" y="7"/>
                    </a:lnTo>
                    <a:lnTo>
                      <a:pt x="76" y="7"/>
                    </a:lnTo>
                    <a:lnTo>
                      <a:pt x="67" y="9"/>
                    </a:lnTo>
                    <a:lnTo>
                      <a:pt x="60" y="12"/>
                    </a:lnTo>
                    <a:lnTo>
                      <a:pt x="50" y="12"/>
                    </a:lnTo>
                    <a:lnTo>
                      <a:pt x="43" y="14"/>
                    </a:lnTo>
                    <a:lnTo>
                      <a:pt x="33" y="16"/>
                    </a:lnTo>
                    <a:lnTo>
                      <a:pt x="26" y="19"/>
                    </a:lnTo>
                    <a:lnTo>
                      <a:pt x="19" y="19"/>
                    </a:lnTo>
                    <a:lnTo>
                      <a:pt x="4" y="23"/>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4" name="Freeform 2700"/>
              <p:cNvSpPr>
                <a:spLocks/>
              </p:cNvSpPr>
              <p:nvPr/>
            </p:nvSpPr>
            <p:spPr bwMode="auto">
              <a:xfrm>
                <a:off x="10423" y="6031"/>
                <a:ext cx="127" cy="139"/>
              </a:xfrm>
              <a:custGeom>
                <a:avLst/>
                <a:gdLst/>
                <a:ahLst/>
                <a:cxnLst>
                  <a:cxn ang="0">
                    <a:pos x="0" y="81"/>
                  </a:cxn>
                  <a:cxn ang="0">
                    <a:pos x="2" y="107"/>
                  </a:cxn>
                  <a:cxn ang="0">
                    <a:pos x="4" y="136"/>
                  </a:cxn>
                  <a:cxn ang="0">
                    <a:pos x="9" y="139"/>
                  </a:cxn>
                  <a:cxn ang="0">
                    <a:pos x="45" y="139"/>
                  </a:cxn>
                  <a:cxn ang="0">
                    <a:pos x="55" y="136"/>
                  </a:cxn>
                  <a:cxn ang="0">
                    <a:pos x="62" y="134"/>
                  </a:cxn>
                  <a:cxn ang="0">
                    <a:pos x="72" y="134"/>
                  </a:cxn>
                  <a:cxn ang="0">
                    <a:pos x="79" y="132"/>
                  </a:cxn>
                  <a:cxn ang="0">
                    <a:pos x="86" y="129"/>
                  </a:cxn>
                  <a:cxn ang="0">
                    <a:pos x="93" y="127"/>
                  </a:cxn>
                  <a:cxn ang="0">
                    <a:pos x="100" y="127"/>
                  </a:cxn>
                  <a:cxn ang="0">
                    <a:pos x="107" y="124"/>
                  </a:cxn>
                  <a:cxn ang="0">
                    <a:pos x="115" y="122"/>
                  </a:cxn>
                  <a:cxn ang="0">
                    <a:pos x="120" y="122"/>
                  </a:cxn>
                  <a:cxn ang="0">
                    <a:pos x="120" y="74"/>
                  </a:cxn>
                  <a:cxn ang="0">
                    <a:pos x="122" y="60"/>
                  </a:cxn>
                  <a:cxn ang="0">
                    <a:pos x="122" y="45"/>
                  </a:cxn>
                  <a:cxn ang="0">
                    <a:pos x="124" y="31"/>
                  </a:cxn>
                  <a:cxn ang="0">
                    <a:pos x="124" y="14"/>
                  </a:cxn>
                  <a:cxn ang="0">
                    <a:pos x="127" y="0"/>
                  </a:cxn>
                  <a:cxn ang="0">
                    <a:pos x="105" y="0"/>
                  </a:cxn>
                  <a:cxn ang="0">
                    <a:pos x="98" y="2"/>
                  </a:cxn>
                  <a:cxn ang="0">
                    <a:pos x="91" y="2"/>
                  </a:cxn>
                  <a:cxn ang="0">
                    <a:pos x="81" y="4"/>
                  </a:cxn>
                  <a:cxn ang="0">
                    <a:pos x="74" y="4"/>
                  </a:cxn>
                  <a:cxn ang="0">
                    <a:pos x="64" y="7"/>
                  </a:cxn>
                  <a:cxn ang="0">
                    <a:pos x="57" y="9"/>
                  </a:cxn>
                  <a:cxn ang="0">
                    <a:pos x="50" y="9"/>
                  </a:cxn>
                  <a:cxn ang="0">
                    <a:pos x="40" y="12"/>
                  </a:cxn>
                  <a:cxn ang="0">
                    <a:pos x="26" y="16"/>
                  </a:cxn>
                  <a:cxn ang="0">
                    <a:pos x="19" y="19"/>
                  </a:cxn>
                  <a:cxn ang="0">
                    <a:pos x="12" y="19"/>
                  </a:cxn>
                  <a:cxn ang="0">
                    <a:pos x="4" y="21"/>
                  </a:cxn>
                  <a:cxn ang="0">
                    <a:pos x="2" y="52"/>
                  </a:cxn>
                  <a:cxn ang="0">
                    <a:pos x="0" y="81"/>
                  </a:cxn>
                </a:cxnLst>
                <a:rect l="0" t="0" r="r" b="b"/>
                <a:pathLst>
                  <a:path w="127" h="139">
                    <a:moveTo>
                      <a:pt x="0" y="81"/>
                    </a:moveTo>
                    <a:lnTo>
                      <a:pt x="2" y="107"/>
                    </a:lnTo>
                    <a:lnTo>
                      <a:pt x="4" y="136"/>
                    </a:lnTo>
                    <a:lnTo>
                      <a:pt x="9" y="139"/>
                    </a:lnTo>
                    <a:lnTo>
                      <a:pt x="45" y="139"/>
                    </a:lnTo>
                    <a:lnTo>
                      <a:pt x="55" y="136"/>
                    </a:lnTo>
                    <a:lnTo>
                      <a:pt x="62" y="134"/>
                    </a:lnTo>
                    <a:lnTo>
                      <a:pt x="72" y="134"/>
                    </a:lnTo>
                    <a:lnTo>
                      <a:pt x="79" y="132"/>
                    </a:lnTo>
                    <a:lnTo>
                      <a:pt x="86" y="129"/>
                    </a:lnTo>
                    <a:lnTo>
                      <a:pt x="93" y="127"/>
                    </a:lnTo>
                    <a:lnTo>
                      <a:pt x="100" y="127"/>
                    </a:lnTo>
                    <a:lnTo>
                      <a:pt x="107" y="124"/>
                    </a:lnTo>
                    <a:lnTo>
                      <a:pt x="115" y="122"/>
                    </a:lnTo>
                    <a:lnTo>
                      <a:pt x="120" y="122"/>
                    </a:lnTo>
                    <a:lnTo>
                      <a:pt x="120" y="74"/>
                    </a:lnTo>
                    <a:lnTo>
                      <a:pt x="122" y="60"/>
                    </a:lnTo>
                    <a:lnTo>
                      <a:pt x="122" y="45"/>
                    </a:lnTo>
                    <a:lnTo>
                      <a:pt x="124" y="31"/>
                    </a:lnTo>
                    <a:lnTo>
                      <a:pt x="124" y="14"/>
                    </a:lnTo>
                    <a:lnTo>
                      <a:pt x="127" y="0"/>
                    </a:lnTo>
                    <a:lnTo>
                      <a:pt x="105" y="0"/>
                    </a:lnTo>
                    <a:lnTo>
                      <a:pt x="98" y="2"/>
                    </a:lnTo>
                    <a:lnTo>
                      <a:pt x="91" y="2"/>
                    </a:lnTo>
                    <a:lnTo>
                      <a:pt x="81" y="4"/>
                    </a:lnTo>
                    <a:lnTo>
                      <a:pt x="74" y="4"/>
                    </a:lnTo>
                    <a:lnTo>
                      <a:pt x="64" y="7"/>
                    </a:lnTo>
                    <a:lnTo>
                      <a:pt x="57" y="9"/>
                    </a:lnTo>
                    <a:lnTo>
                      <a:pt x="50" y="9"/>
                    </a:lnTo>
                    <a:lnTo>
                      <a:pt x="40" y="12"/>
                    </a:lnTo>
                    <a:lnTo>
                      <a:pt x="26" y="16"/>
                    </a:lnTo>
                    <a:lnTo>
                      <a:pt x="19" y="19"/>
                    </a:lnTo>
                    <a:lnTo>
                      <a:pt x="12" y="19"/>
                    </a:lnTo>
                    <a:lnTo>
                      <a:pt x="4" y="21"/>
                    </a:lnTo>
                    <a:lnTo>
                      <a:pt x="2" y="52"/>
                    </a:lnTo>
                    <a:lnTo>
                      <a:pt x="0" y="81"/>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5" name="Freeform 2701"/>
              <p:cNvSpPr>
                <a:spLocks/>
              </p:cNvSpPr>
              <p:nvPr/>
            </p:nvSpPr>
            <p:spPr bwMode="auto">
              <a:xfrm>
                <a:off x="10425" y="6031"/>
                <a:ext cx="120" cy="132"/>
              </a:xfrm>
              <a:custGeom>
                <a:avLst/>
                <a:gdLst/>
                <a:ahLst/>
                <a:cxnLst>
                  <a:cxn ang="0">
                    <a:pos x="24" y="16"/>
                  </a:cxn>
                  <a:cxn ang="0">
                    <a:pos x="16" y="19"/>
                  </a:cxn>
                  <a:cxn ang="0">
                    <a:pos x="9" y="21"/>
                  </a:cxn>
                  <a:cxn ang="0">
                    <a:pos x="4" y="21"/>
                  </a:cxn>
                  <a:cxn ang="0">
                    <a:pos x="0" y="50"/>
                  </a:cxn>
                  <a:cxn ang="0">
                    <a:pos x="0" y="103"/>
                  </a:cxn>
                  <a:cxn ang="0">
                    <a:pos x="2" y="129"/>
                  </a:cxn>
                  <a:cxn ang="0">
                    <a:pos x="7" y="132"/>
                  </a:cxn>
                  <a:cxn ang="0">
                    <a:pos x="33" y="132"/>
                  </a:cxn>
                  <a:cxn ang="0">
                    <a:pos x="43" y="129"/>
                  </a:cxn>
                  <a:cxn ang="0">
                    <a:pos x="50" y="129"/>
                  </a:cxn>
                  <a:cxn ang="0">
                    <a:pos x="57" y="127"/>
                  </a:cxn>
                  <a:cxn ang="0">
                    <a:pos x="67" y="124"/>
                  </a:cxn>
                  <a:cxn ang="0">
                    <a:pos x="74" y="122"/>
                  </a:cxn>
                  <a:cxn ang="0">
                    <a:pos x="81" y="122"/>
                  </a:cxn>
                  <a:cxn ang="0">
                    <a:pos x="103" y="115"/>
                  </a:cxn>
                  <a:cxn ang="0">
                    <a:pos x="107" y="112"/>
                  </a:cxn>
                  <a:cxn ang="0">
                    <a:pos x="112" y="112"/>
                  </a:cxn>
                  <a:cxn ang="0">
                    <a:pos x="112" y="69"/>
                  </a:cxn>
                  <a:cxn ang="0">
                    <a:pos x="115" y="55"/>
                  </a:cxn>
                  <a:cxn ang="0">
                    <a:pos x="115" y="43"/>
                  </a:cxn>
                  <a:cxn ang="0">
                    <a:pos x="120" y="14"/>
                  </a:cxn>
                  <a:cxn ang="0">
                    <a:pos x="120" y="0"/>
                  </a:cxn>
                  <a:cxn ang="0">
                    <a:pos x="107" y="0"/>
                  </a:cxn>
                  <a:cxn ang="0">
                    <a:pos x="100" y="2"/>
                  </a:cxn>
                  <a:cxn ang="0">
                    <a:pos x="86" y="2"/>
                  </a:cxn>
                  <a:cxn ang="0">
                    <a:pos x="76" y="4"/>
                  </a:cxn>
                  <a:cxn ang="0">
                    <a:pos x="69" y="7"/>
                  </a:cxn>
                  <a:cxn ang="0">
                    <a:pos x="62" y="7"/>
                  </a:cxn>
                  <a:cxn ang="0">
                    <a:pos x="52" y="9"/>
                  </a:cxn>
                  <a:cxn ang="0">
                    <a:pos x="45" y="12"/>
                  </a:cxn>
                  <a:cxn ang="0">
                    <a:pos x="38" y="12"/>
                  </a:cxn>
                  <a:cxn ang="0">
                    <a:pos x="24" y="16"/>
                  </a:cxn>
                </a:cxnLst>
                <a:rect l="0" t="0" r="r" b="b"/>
                <a:pathLst>
                  <a:path w="120" h="132">
                    <a:moveTo>
                      <a:pt x="24" y="16"/>
                    </a:moveTo>
                    <a:lnTo>
                      <a:pt x="16" y="19"/>
                    </a:lnTo>
                    <a:lnTo>
                      <a:pt x="9" y="21"/>
                    </a:lnTo>
                    <a:lnTo>
                      <a:pt x="4" y="21"/>
                    </a:lnTo>
                    <a:lnTo>
                      <a:pt x="0" y="50"/>
                    </a:lnTo>
                    <a:lnTo>
                      <a:pt x="0" y="103"/>
                    </a:lnTo>
                    <a:lnTo>
                      <a:pt x="2" y="129"/>
                    </a:lnTo>
                    <a:lnTo>
                      <a:pt x="7" y="132"/>
                    </a:lnTo>
                    <a:lnTo>
                      <a:pt x="33" y="132"/>
                    </a:lnTo>
                    <a:lnTo>
                      <a:pt x="43" y="129"/>
                    </a:lnTo>
                    <a:lnTo>
                      <a:pt x="50" y="129"/>
                    </a:lnTo>
                    <a:lnTo>
                      <a:pt x="57" y="127"/>
                    </a:lnTo>
                    <a:lnTo>
                      <a:pt x="67" y="124"/>
                    </a:lnTo>
                    <a:lnTo>
                      <a:pt x="74" y="122"/>
                    </a:lnTo>
                    <a:lnTo>
                      <a:pt x="81" y="122"/>
                    </a:lnTo>
                    <a:lnTo>
                      <a:pt x="103" y="115"/>
                    </a:lnTo>
                    <a:lnTo>
                      <a:pt x="107" y="112"/>
                    </a:lnTo>
                    <a:lnTo>
                      <a:pt x="112" y="112"/>
                    </a:lnTo>
                    <a:lnTo>
                      <a:pt x="112" y="69"/>
                    </a:lnTo>
                    <a:lnTo>
                      <a:pt x="115" y="55"/>
                    </a:lnTo>
                    <a:lnTo>
                      <a:pt x="115" y="43"/>
                    </a:lnTo>
                    <a:lnTo>
                      <a:pt x="120" y="14"/>
                    </a:lnTo>
                    <a:lnTo>
                      <a:pt x="120" y="0"/>
                    </a:lnTo>
                    <a:lnTo>
                      <a:pt x="107" y="0"/>
                    </a:lnTo>
                    <a:lnTo>
                      <a:pt x="100" y="2"/>
                    </a:lnTo>
                    <a:lnTo>
                      <a:pt x="86" y="2"/>
                    </a:lnTo>
                    <a:lnTo>
                      <a:pt x="76" y="4"/>
                    </a:lnTo>
                    <a:lnTo>
                      <a:pt x="69" y="7"/>
                    </a:lnTo>
                    <a:lnTo>
                      <a:pt x="62" y="7"/>
                    </a:lnTo>
                    <a:lnTo>
                      <a:pt x="52" y="9"/>
                    </a:lnTo>
                    <a:lnTo>
                      <a:pt x="45" y="12"/>
                    </a:lnTo>
                    <a:lnTo>
                      <a:pt x="38" y="12"/>
                    </a:lnTo>
                    <a:lnTo>
                      <a:pt x="24" y="16"/>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6" name="Freeform 2702"/>
              <p:cNvSpPr>
                <a:spLocks/>
              </p:cNvSpPr>
              <p:nvPr/>
            </p:nvSpPr>
            <p:spPr bwMode="auto">
              <a:xfrm>
                <a:off x="10425" y="6031"/>
                <a:ext cx="115" cy="125"/>
              </a:xfrm>
              <a:custGeom>
                <a:avLst/>
                <a:gdLst/>
                <a:ahLst/>
                <a:cxnLst>
                  <a:cxn ang="0">
                    <a:pos x="0" y="47"/>
                  </a:cxn>
                  <a:cxn ang="0">
                    <a:pos x="0" y="98"/>
                  </a:cxn>
                  <a:cxn ang="0">
                    <a:pos x="2" y="122"/>
                  </a:cxn>
                  <a:cxn ang="0">
                    <a:pos x="7" y="124"/>
                  </a:cxn>
                  <a:cxn ang="0">
                    <a:pos x="26" y="124"/>
                  </a:cxn>
                  <a:cxn ang="0">
                    <a:pos x="33" y="122"/>
                  </a:cxn>
                  <a:cxn ang="0">
                    <a:pos x="40" y="122"/>
                  </a:cxn>
                  <a:cxn ang="0">
                    <a:pos x="55" y="117"/>
                  </a:cxn>
                  <a:cxn ang="0">
                    <a:pos x="64" y="117"/>
                  </a:cxn>
                  <a:cxn ang="0">
                    <a:pos x="72" y="115"/>
                  </a:cxn>
                  <a:cxn ang="0">
                    <a:pos x="79" y="112"/>
                  </a:cxn>
                  <a:cxn ang="0">
                    <a:pos x="86" y="110"/>
                  </a:cxn>
                  <a:cxn ang="0">
                    <a:pos x="91" y="107"/>
                  </a:cxn>
                  <a:cxn ang="0">
                    <a:pos x="98" y="105"/>
                  </a:cxn>
                  <a:cxn ang="0">
                    <a:pos x="103" y="105"/>
                  </a:cxn>
                  <a:cxn ang="0">
                    <a:pos x="107" y="103"/>
                  </a:cxn>
                  <a:cxn ang="0">
                    <a:pos x="107" y="76"/>
                  </a:cxn>
                  <a:cxn ang="0">
                    <a:pos x="110" y="64"/>
                  </a:cxn>
                  <a:cxn ang="0">
                    <a:pos x="110" y="52"/>
                  </a:cxn>
                  <a:cxn ang="0">
                    <a:pos x="112" y="40"/>
                  </a:cxn>
                  <a:cxn ang="0">
                    <a:pos x="112" y="26"/>
                  </a:cxn>
                  <a:cxn ang="0">
                    <a:pos x="115" y="14"/>
                  </a:cxn>
                  <a:cxn ang="0">
                    <a:pos x="115" y="0"/>
                  </a:cxn>
                  <a:cxn ang="0">
                    <a:pos x="103" y="0"/>
                  </a:cxn>
                  <a:cxn ang="0">
                    <a:pos x="96" y="2"/>
                  </a:cxn>
                  <a:cxn ang="0">
                    <a:pos x="91" y="2"/>
                  </a:cxn>
                  <a:cxn ang="0">
                    <a:pos x="81" y="4"/>
                  </a:cxn>
                  <a:cxn ang="0">
                    <a:pos x="74" y="4"/>
                  </a:cxn>
                  <a:cxn ang="0">
                    <a:pos x="67" y="7"/>
                  </a:cxn>
                  <a:cxn ang="0">
                    <a:pos x="60" y="7"/>
                  </a:cxn>
                  <a:cxn ang="0">
                    <a:pos x="50" y="9"/>
                  </a:cxn>
                  <a:cxn ang="0">
                    <a:pos x="36" y="14"/>
                  </a:cxn>
                  <a:cxn ang="0">
                    <a:pos x="28" y="14"/>
                  </a:cxn>
                  <a:cxn ang="0">
                    <a:pos x="21" y="16"/>
                  </a:cxn>
                  <a:cxn ang="0">
                    <a:pos x="14" y="19"/>
                  </a:cxn>
                  <a:cxn ang="0">
                    <a:pos x="9" y="21"/>
                  </a:cxn>
                  <a:cxn ang="0">
                    <a:pos x="4" y="23"/>
                  </a:cxn>
                  <a:cxn ang="0">
                    <a:pos x="0" y="47"/>
                  </a:cxn>
                </a:cxnLst>
                <a:rect l="0" t="0" r="r" b="b"/>
                <a:pathLst>
                  <a:path w="115" h="125">
                    <a:moveTo>
                      <a:pt x="0" y="47"/>
                    </a:moveTo>
                    <a:lnTo>
                      <a:pt x="0" y="98"/>
                    </a:lnTo>
                    <a:lnTo>
                      <a:pt x="2" y="122"/>
                    </a:lnTo>
                    <a:lnTo>
                      <a:pt x="7" y="124"/>
                    </a:lnTo>
                    <a:lnTo>
                      <a:pt x="26" y="124"/>
                    </a:lnTo>
                    <a:lnTo>
                      <a:pt x="33" y="122"/>
                    </a:lnTo>
                    <a:lnTo>
                      <a:pt x="40" y="122"/>
                    </a:lnTo>
                    <a:lnTo>
                      <a:pt x="55" y="117"/>
                    </a:lnTo>
                    <a:lnTo>
                      <a:pt x="64" y="117"/>
                    </a:lnTo>
                    <a:lnTo>
                      <a:pt x="72" y="115"/>
                    </a:lnTo>
                    <a:lnTo>
                      <a:pt x="79" y="112"/>
                    </a:lnTo>
                    <a:lnTo>
                      <a:pt x="86" y="110"/>
                    </a:lnTo>
                    <a:lnTo>
                      <a:pt x="91" y="107"/>
                    </a:lnTo>
                    <a:lnTo>
                      <a:pt x="98" y="105"/>
                    </a:lnTo>
                    <a:lnTo>
                      <a:pt x="103" y="105"/>
                    </a:lnTo>
                    <a:lnTo>
                      <a:pt x="107" y="103"/>
                    </a:lnTo>
                    <a:lnTo>
                      <a:pt x="107" y="76"/>
                    </a:lnTo>
                    <a:lnTo>
                      <a:pt x="110" y="64"/>
                    </a:lnTo>
                    <a:lnTo>
                      <a:pt x="110" y="52"/>
                    </a:lnTo>
                    <a:lnTo>
                      <a:pt x="112" y="40"/>
                    </a:lnTo>
                    <a:lnTo>
                      <a:pt x="112" y="26"/>
                    </a:lnTo>
                    <a:lnTo>
                      <a:pt x="115" y="14"/>
                    </a:lnTo>
                    <a:lnTo>
                      <a:pt x="115" y="0"/>
                    </a:lnTo>
                    <a:lnTo>
                      <a:pt x="103" y="0"/>
                    </a:lnTo>
                    <a:lnTo>
                      <a:pt x="96" y="2"/>
                    </a:lnTo>
                    <a:lnTo>
                      <a:pt x="91" y="2"/>
                    </a:lnTo>
                    <a:lnTo>
                      <a:pt x="81" y="4"/>
                    </a:lnTo>
                    <a:lnTo>
                      <a:pt x="74" y="4"/>
                    </a:lnTo>
                    <a:lnTo>
                      <a:pt x="67" y="7"/>
                    </a:lnTo>
                    <a:lnTo>
                      <a:pt x="60" y="7"/>
                    </a:lnTo>
                    <a:lnTo>
                      <a:pt x="50" y="9"/>
                    </a:lnTo>
                    <a:lnTo>
                      <a:pt x="36" y="14"/>
                    </a:lnTo>
                    <a:lnTo>
                      <a:pt x="28" y="14"/>
                    </a:lnTo>
                    <a:lnTo>
                      <a:pt x="21" y="16"/>
                    </a:lnTo>
                    <a:lnTo>
                      <a:pt x="14" y="19"/>
                    </a:lnTo>
                    <a:lnTo>
                      <a:pt x="9" y="21"/>
                    </a:lnTo>
                    <a:lnTo>
                      <a:pt x="4" y="23"/>
                    </a:lnTo>
                    <a:lnTo>
                      <a:pt x="0" y="47"/>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7" name="Freeform 2703"/>
              <p:cNvSpPr>
                <a:spLocks/>
              </p:cNvSpPr>
              <p:nvPr/>
            </p:nvSpPr>
            <p:spPr bwMode="auto">
              <a:xfrm>
                <a:off x="10425" y="6031"/>
                <a:ext cx="111" cy="117"/>
              </a:xfrm>
              <a:custGeom>
                <a:avLst/>
                <a:gdLst/>
                <a:ahLst/>
                <a:cxnLst>
                  <a:cxn ang="0">
                    <a:pos x="105" y="57"/>
                  </a:cxn>
                  <a:cxn ang="0">
                    <a:pos x="107" y="47"/>
                  </a:cxn>
                  <a:cxn ang="0">
                    <a:pos x="107" y="36"/>
                  </a:cxn>
                  <a:cxn ang="0">
                    <a:pos x="110" y="26"/>
                  </a:cxn>
                  <a:cxn ang="0">
                    <a:pos x="110" y="0"/>
                  </a:cxn>
                  <a:cxn ang="0">
                    <a:pos x="105" y="0"/>
                  </a:cxn>
                  <a:cxn ang="0">
                    <a:pos x="100" y="2"/>
                  </a:cxn>
                  <a:cxn ang="0">
                    <a:pos x="86" y="2"/>
                  </a:cxn>
                  <a:cxn ang="0">
                    <a:pos x="79" y="4"/>
                  </a:cxn>
                  <a:cxn ang="0">
                    <a:pos x="72" y="4"/>
                  </a:cxn>
                  <a:cxn ang="0">
                    <a:pos x="64" y="7"/>
                  </a:cxn>
                  <a:cxn ang="0">
                    <a:pos x="57" y="9"/>
                  </a:cxn>
                  <a:cxn ang="0">
                    <a:pos x="50" y="9"/>
                  </a:cxn>
                  <a:cxn ang="0">
                    <a:pos x="28" y="16"/>
                  </a:cxn>
                  <a:cxn ang="0">
                    <a:pos x="21" y="16"/>
                  </a:cxn>
                  <a:cxn ang="0">
                    <a:pos x="14" y="19"/>
                  </a:cxn>
                  <a:cxn ang="0">
                    <a:pos x="9" y="21"/>
                  </a:cxn>
                  <a:cxn ang="0">
                    <a:pos x="4" y="23"/>
                  </a:cxn>
                  <a:cxn ang="0">
                    <a:pos x="0" y="47"/>
                  </a:cxn>
                  <a:cxn ang="0">
                    <a:pos x="0" y="91"/>
                  </a:cxn>
                  <a:cxn ang="0">
                    <a:pos x="4" y="115"/>
                  </a:cxn>
                  <a:cxn ang="0">
                    <a:pos x="7" y="117"/>
                  </a:cxn>
                  <a:cxn ang="0">
                    <a:pos x="26" y="117"/>
                  </a:cxn>
                  <a:cxn ang="0">
                    <a:pos x="33" y="115"/>
                  </a:cxn>
                  <a:cxn ang="0">
                    <a:pos x="40" y="112"/>
                  </a:cxn>
                  <a:cxn ang="0">
                    <a:pos x="45" y="112"/>
                  </a:cxn>
                  <a:cxn ang="0">
                    <a:pos x="52" y="110"/>
                  </a:cxn>
                  <a:cxn ang="0">
                    <a:pos x="60" y="107"/>
                  </a:cxn>
                  <a:cxn ang="0">
                    <a:pos x="74" y="103"/>
                  </a:cxn>
                  <a:cxn ang="0">
                    <a:pos x="81" y="100"/>
                  </a:cxn>
                  <a:cxn ang="0">
                    <a:pos x="88" y="100"/>
                  </a:cxn>
                  <a:cxn ang="0">
                    <a:pos x="93" y="98"/>
                  </a:cxn>
                  <a:cxn ang="0">
                    <a:pos x="100" y="96"/>
                  </a:cxn>
                  <a:cxn ang="0">
                    <a:pos x="105" y="93"/>
                  </a:cxn>
                  <a:cxn ang="0">
                    <a:pos x="103" y="81"/>
                  </a:cxn>
                  <a:cxn ang="0">
                    <a:pos x="105" y="69"/>
                  </a:cxn>
                  <a:cxn ang="0">
                    <a:pos x="105" y="57"/>
                  </a:cxn>
                </a:cxnLst>
                <a:rect l="0" t="0" r="r" b="b"/>
                <a:pathLst>
                  <a:path w="111" h="117">
                    <a:moveTo>
                      <a:pt x="105" y="57"/>
                    </a:moveTo>
                    <a:lnTo>
                      <a:pt x="107" y="47"/>
                    </a:lnTo>
                    <a:lnTo>
                      <a:pt x="107" y="36"/>
                    </a:lnTo>
                    <a:lnTo>
                      <a:pt x="110" y="26"/>
                    </a:lnTo>
                    <a:lnTo>
                      <a:pt x="110" y="0"/>
                    </a:lnTo>
                    <a:lnTo>
                      <a:pt x="105" y="0"/>
                    </a:lnTo>
                    <a:lnTo>
                      <a:pt x="100" y="2"/>
                    </a:lnTo>
                    <a:lnTo>
                      <a:pt x="86" y="2"/>
                    </a:lnTo>
                    <a:lnTo>
                      <a:pt x="79" y="4"/>
                    </a:lnTo>
                    <a:lnTo>
                      <a:pt x="72" y="4"/>
                    </a:lnTo>
                    <a:lnTo>
                      <a:pt x="64" y="7"/>
                    </a:lnTo>
                    <a:lnTo>
                      <a:pt x="57" y="9"/>
                    </a:lnTo>
                    <a:lnTo>
                      <a:pt x="50" y="9"/>
                    </a:lnTo>
                    <a:lnTo>
                      <a:pt x="28" y="16"/>
                    </a:lnTo>
                    <a:lnTo>
                      <a:pt x="21" y="16"/>
                    </a:lnTo>
                    <a:lnTo>
                      <a:pt x="14" y="19"/>
                    </a:lnTo>
                    <a:lnTo>
                      <a:pt x="9" y="21"/>
                    </a:lnTo>
                    <a:lnTo>
                      <a:pt x="4" y="23"/>
                    </a:lnTo>
                    <a:lnTo>
                      <a:pt x="0" y="47"/>
                    </a:lnTo>
                    <a:lnTo>
                      <a:pt x="0" y="91"/>
                    </a:lnTo>
                    <a:lnTo>
                      <a:pt x="4" y="115"/>
                    </a:lnTo>
                    <a:lnTo>
                      <a:pt x="7" y="117"/>
                    </a:lnTo>
                    <a:lnTo>
                      <a:pt x="26" y="117"/>
                    </a:lnTo>
                    <a:lnTo>
                      <a:pt x="33" y="115"/>
                    </a:lnTo>
                    <a:lnTo>
                      <a:pt x="40" y="112"/>
                    </a:lnTo>
                    <a:lnTo>
                      <a:pt x="45" y="112"/>
                    </a:lnTo>
                    <a:lnTo>
                      <a:pt x="52" y="110"/>
                    </a:lnTo>
                    <a:lnTo>
                      <a:pt x="60" y="107"/>
                    </a:lnTo>
                    <a:lnTo>
                      <a:pt x="74" y="103"/>
                    </a:lnTo>
                    <a:lnTo>
                      <a:pt x="81" y="100"/>
                    </a:lnTo>
                    <a:lnTo>
                      <a:pt x="88" y="100"/>
                    </a:lnTo>
                    <a:lnTo>
                      <a:pt x="93" y="98"/>
                    </a:lnTo>
                    <a:lnTo>
                      <a:pt x="100" y="96"/>
                    </a:lnTo>
                    <a:lnTo>
                      <a:pt x="105" y="93"/>
                    </a:lnTo>
                    <a:lnTo>
                      <a:pt x="103" y="81"/>
                    </a:lnTo>
                    <a:lnTo>
                      <a:pt x="105" y="69"/>
                    </a:lnTo>
                    <a:lnTo>
                      <a:pt x="105" y="57"/>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8" name="Freeform 2704"/>
              <p:cNvSpPr>
                <a:spLocks/>
              </p:cNvSpPr>
              <p:nvPr/>
            </p:nvSpPr>
            <p:spPr bwMode="auto">
              <a:xfrm>
                <a:off x="10430" y="6043"/>
                <a:ext cx="166" cy="31"/>
              </a:xfrm>
              <a:custGeom>
                <a:avLst/>
                <a:gdLst/>
                <a:ahLst/>
                <a:cxnLst>
                  <a:cxn ang="0">
                    <a:pos x="148" y="9"/>
                  </a:cxn>
                  <a:cxn ang="0">
                    <a:pos x="165" y="0"/>
                  </a:cxn>
                  <a:cxn ang="0">
                    <a:pos x="151" y="4"/>
                  </a:cxn>
                  <a:cxn ang="0">
                    <a:pos x="120" y="7"/>
                  </a:cxn>
                  <a:cxn ang="0">
                    <a:pos x="45" y="16"/>
                  </a:cxn>
                  <a:cxn ang="0">
                    <a:pos x="0" y="26"/>
                  </a:cxn>
                  <a:cxn ang="0">
                    <a:pos x="7" y="31"/>
                  </a:cxn>
                  <a:cxn ang="0">
                    <a:pos x="148" y="9"/>
                  </a:cxn>
                </a:cxnLst>
                <a:rect l="0" t="0" r="r" b="b"/>
                <a:pathLst>
                  <a:path w="166" h="31">
                    <a:moveTo>
                      <a:pt x="148" y="9"/>
                    </a:moveTo>
                    <a:lnTo>
                      <a:pt x="165" y="0"/>
                    </a:lnTo>
                    <a:lnTo>
                      <a:pt x="151" y="4"/>
                    </a:lnTo>
                    <a:lnTo>
                      <a:pt x="120" y="7"/>
                    </a:lnTo>
                    <a:lnTo>
                      <a:pt x="45"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9" name="Freeform 2705"/>
              <p:cNvSpPr>
                <a:spLocks/>
              </p:cNvSpPr>
              <p:nvPr/>
            </p:nvSpPr>
            <p:spPr bwMode="auto">
              <a:xfrm>
                <a:off x="10432" y="6052"/>
                <a:ext cx="147" cy="171"/>
              </a:xfrm>
              <a:custGeom>
                <a:avLst/>
                <a:gdLst/>
                <a:ahLst/>
                <a:cxnLst>
                  <a:cxn ang="0">
                    <a:pos x="4" y="33"/>
                  </a:cxn>
                  <a:cxn ang="0">
                    <a:pos x="2" y="52"/>
                  </a:cxn>
                  <a:cxn ang="0">
                    <a:pos x="2" y="69"/>
                  </a:cxn>
                  <a:cxn ang="0">
                    <a:pos x="0" y="86"/>
                  </a:cxn>
                  <a:cxn ang="0">
                    <a:pos x="0" y="105"/>
                  </a:cxn>
                  <a:cxn ang="0">
                    <a:pos x="2" y="127"/>
                  </a:cxn>
                  <a:cxn ang="0">
                    <a:pos x="2" y="146"/>
                  </a:cxn>
                  <a:cxn ang="0">
                    <a:pos x="4" y="168"/>
                  </a:cxn>
                  <a:cxn ang="0">
                    <a:pos x="14" y="170"/>
                  </a:cxn>
                  <a:cxn ang="0">
                    <a:pos x="127" y="170"/>
                  </a:cxn>
                  <a:cxn ang="0">
                    <a:pos x="136" y="168"/>
                  </a:cxn>
                  <a:cxn ang="0">
                    <a:pos x="146" y="168"/>
                  </a:cxn>
                  <a:cxn ang="0">
                    <a:pos x="144" y="124"/>
                  </a:cxn>
                  <a:cxn ang="0">
                    <a:pos x="144" y="0"/>
                  </a:cxn>
                  <a:cxn ang="0">
                    <a:pos x="120" y="0"/>
                  </a:cxn>
                  <a:cxn ang="0">
                    <a:pos x="110" y="2"/>
                  </a:cxn>
                  <a:cxn ang="0">
                    <a:pos x="100" y="2"/>
                  </a:cxn>
                  <a:cxn ang="0">
                    <a:pos x="93" y="4"/>
                  </a:cxn>
                  <a:cxn ang="0">
                    <a:pos x="74" y="4"/>
                  </a:cxn>
                  <a:cxn ang="0">
                    <a:pos x="67" y="7"/>
                  </a:cxn>
                  <a:cxn ang="0">
                    <a:pos x="57" y="7"/>
                  </a:cxn>
                  <a:cxn ang="0">
                    <a:pos x="47" y="9"/>
                  </a:cxn>
                  <a:cxn ang="0">
                    <a:pos x="40" y="12"/>
                  </a:cxn>
                  <a:cxn ang="0">
                    <a:pos x="31" y="12"/>
                  </a:cxn>
                  <a:cxn ang="0">
                    <a:pos x="21" y="14"/>
                  </a:cxn>
                  <a:cxn ang="0">
                    <a:pos x="14" y="16"/>
                  </a:cxn>
                  <a:cxn ang="0">
                    <a:pos x="4" y="16"/>
                  </a:cxn>
                  <a:cxn ang="0">
                    <a:pos x="4" y="33"/>
                  </a:cxn>
                </a:cxnLst>
                <a:rect l="0" t="0" r="r" b="b"/>
                <a:pathLst>
                  <a:path w="147" h="171">
                    <a:moveTo>
                      <a:pt x="4" y="33"/>
                    </a:moveTo>
                    <a:lnTo>
                      <a:pt x="2" y="52"/>
                    </a:lnTo>
                    <a:lnTo>
                      <a:pt x="2" y="69"/>
                    </a:lnTo>
                    <a:lnTo>
                      <a:pt x="0" y="86"/>
                    </a:lnTo>
                    <a:lnTo>
                      <a:pt x="0" y="105"/>
                    </a:lnTo>
                    <a:lnTo>
                      <a:pt x="2" y="127"/>
                    </a:lnTo>
                    <a:lnTo>
                      <a:pt x="2" y="146"/>
                    </a:lnTo>
                    <a:lnTo>
                      <a:pt x="4" y="168"/>
                    </a:lnTo>
                    <a:lnTo>
                      <a:pt x="14" y="170"/>
                    </a:lnTo>
                    <a:lnTo>
                      <a:pt x="127" y="170"/>
                    </a:lnTo>
                    <a:lnTo>
                      <a:pt x="136" y="168"/>
                    </a:lnTo>
                    <a:lnTo>
                      <a:pt x="146" y="168"/>
                    </a:lnTo>
                    <a:lnTo>
                      <a:pt x="144" y="124"/>
                    </a:lnTo>
                    <a:lnTo>
                      <a:pt x="144" y="0"/>
                    </a:lnTo>
                    <a:lnTo>
                      <a:pt x="120" y="0"/>
                    </a:lnTo>
                    <a:lnTo>
                      <a:pt x="110" y="2"/>
                    </a:lnTo>
                    <a:lnTo>
                      <a:pt x="100" y="2"/>
                    </a:lnTo>
                    <a:lnTo>
                      <a:pt x="93" y="4"/>
                    </a:lnTo>
                    <a:lnTo>
                      <a:pt x="74" y="4"/>
                    </a:lnTo>
                    <a:lnTo>
                      <a:pt x="67" y="7"/>
                    </a:lnTo>
                    <a:lnTo>
                      <a:pt x="57" y="7"/>
                    </a:lnTo>
                    <a:lnTo>
                      <a:pt x="47" y="9"/>
                    </a:lnTo>
                    <a:lnTo>
                      <a:pt x="40" y="12"/>
                    </a:lnTo>
                    <a:lnTo>
                      <a:pt x="31" y="12"/>
                    </a:lnTo>
                    <a:lnTo>
                      <a:pt x="21" y="14"/>
                    </a:lnTo>
                    <a:lnTo>
                      <a:pt x="14" y="16"/>
                    </a:lnTo>
                    <a:lnTo>
                      <a:pt x="4" y="16"/>
                    </a:lnTo>
                    <a:lnTo>
                      <a:pt x="4" y="33"/>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0" name="Freeform 2706"/>
              <p:cNvSpPr>
                <a:spLocks/>
              </p:cNvSpPr>
              <p:nvPr/>
            </p:nvSpPr>
            <p:spPr bwMode="auto">
              <a:xfrm>
                <a:off x="10435" y="6055"/>
                <a:ext cx="139" cy="165"/>
              </a:xfrm>
              <a:custGeom>
                <a:avLst/>
                <a:gdLst/>
                <a:ahLst/>
                <a:cxnLst>
                  <a:cxn ang="0">
                    <a:pos x="4" y="160"/>
                  </a:cxn>
                  <a:cxn ang="0">
                    <a:pos x="14" y="163"/>
                  </a:cxn>
                  <a:cxn ang="0">
                    <a:pos x="38" y="163"/>
                  </a:cxn>
                  <a:cxn ang="0">
                    <a:pos x="47" y="165"/>
                  </a:cxn>
                  <a:cxn ang="0">
                    <a:pos x="98" y="165"/>
                  </a:cxn>
                  <a:cxn ang="0">
                    <a:pos x="105" y="163"/>
                  </a:cxn>
                  <a:cxn ang="0">
                    <a:pos x="122" y="163"/>
                  </a:cxn>
                  <a:cxn ang="0">
                    <a:pos x="129" y="160"/>
                  </a:cxn>
                  <a:cxn ang="0">
                    <a:pos x="139" y="160"/>
                  </a:cxn>
                  <a:cxn ang="0">
                    <a:pos x="139" y="0"/>
                  </a:cxn>
                  <a:cxn ang="0">
                    <a:pos x="129" y="2"/>
                  </a:cxn>
                  <a:cxn ang="0">
                    <a:pos x="95" y="2"/>
                  </a:cxn>
                  <a:cxn ang="0">
                    <a:pos x="88" y="4"/>
                  </a:cxn>
                  <a:cxn ang="0">
                    <a:pos x="72" y="4"/>
                  </a:cxn>
                  <a:cxn ang="0">
                    <a:pos x="62" y="7"/>
                  </a:cxn>
                  <a:cxn ang="0">
                    <a:pos x="55" y="7"/>
                  </a:cxn>
                  <a:cxn ang="0">
                    <a:pos x="47" y="9"/>
                  </a:cxn>
                  <a:cxn ang="0">
                    <a:pos x="38" y="12"/>
                  </a:cxn>
                  <a:cxn ang="0">
                    <a:pos x="31" y="12"/>
                  </a:cxn>
                  <a:cxn ang="0">
                    <a:pos x="21" y="14"/>
                  </a:cxn>
                  <a:cxn ang="0">
                    <a:pos x="14" y="16"/>
                  </a:cxn>
                  <a:cxn ang="0">
                    <a:pos x="4" y="16"/>
                  </a:cxn>
                  <a:cxn ang="0">
                    <a:pos x="4" y="33"/>
                  </a:cxn>
                  <a:cxn ang="0">
                    <a:pos x="0" y="67"/>
                  </a:cxn>
                  <a:cxn ang="0">
                    <a:pos x="0" y="122"/>
                  </a:cxn>
                  <a:cxn ang="0">
                    <a:pos x="4" y="160"/>
                  </a:cxn>
                </a:cxnLst>
                <a:rect l="0" t="0" r="r" b="b"/>
                <a:pathLst>
                  <a:path w="139" h="165">
                    <a:moveTo>
                      <a:pt x="4" y="160"/>
                    </a:moveTo>
                    <a:lnTo>
                      <a:pt x="14" y="163"/>
                    </a:lnTo>
                    <a:lnTo>
                      <a:pt x="38" y="163"/>
                    </a:lnTo>
                    <a:lnTo>
                      <a:pt x="47" y="165"/>
                    </a:lnTo>
                    <a:lnTo>
                      <a:pt x="98" y="165"/>
                    </a:lnTo>
                    <a:lnTo>
                      <a:pt x="105" y="163"/>
                    </a:lnTo>
                    <a:lnTo>
                      <a:pt x="122" y="163"/>
                    </a:lnTo>
                    <a:lnTo>
                      <a:pt x="129" y="160"/>
                    </a:lnTo>
                    <a:lnTo>
                      <a:pt x="139" y="160"/>
                    </a:lnTo>
                    <a:lnTo>
                      <a:pt x="139" y="0"/>
                    </a:lnTo>
                    <a:lnTo>
                      <a:pt x="129" y="2"/>
                    </a:lnTo>
                    <a:lnTo>
                      <a:pt x="95" y="2"/>
                    </a:lnTo>
                    <a:lnTo>
                      <a:pt x="88" y="4"/>
                    </a:lnTo>
                    <a:lnTo>
                      <a:pt x="72" y="4"/>
                    </a:lnTo>
                    <a:lnTo>
                      <a:pt x="62" y="7"/>
                    </a:lnTo>
                    <a:lnTo>
                      <a:pt x="55" y="7"/>
                    </a:lnTo>
                    <a:lnTo>
                      <a:pt x="47" y="9"/>
                    </a:lnTo>
                    <a:lnTo>
                      <a:pt x="38" y="12"/>
                    </a:lnTo>
                    <a:lnTo>
                      <a:pt x="31" y="12"/>
                    </a:lnTo>
                    <a:lnTo>
                      <a:pt x="21" y="14"/>
                    </a:lnTo>
                    <a:lnTo>
                      <a:pt x="14" y="16"/>
                    </a:lnTo>
                    <a:lnTo>
                      <a:pt x="4" y="16"/>
                    </a:lnTo>
                    <a:lnTo>
                      <a:pt x="4" y="33"/>
                    </a:lnTo>
                    <a:lnTo>
                      <a:pt x="0" y="67"/>
                    </a:lnTo>
                    <a:lnTo>
                      <a:pt x="0" y="122"/>
                    </a:lnTo>
                    <a:lnTo>
                      <a:pt x="4" y="160"/>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1" name="Freeform 2707"/>
              <p:cNvSpPr>
                <a:spLocks/>
              </p:cNvSpPr>
              <p:nvPr/>
            </p:nvSpPr>
            <p:spPr bwMode="auto">
              <a:xfrm>
                <a:off x="10437" y="6060"/>
                <a:ext cx="132" cy="156"/>
              </a:xfrm>
              <a:custGeom>
                <a:avLst/>
                <a:gdLst/>
                <a:ahLst/>
                <a:cxnLst>
                  <a:cxn ang="0">
                    <a:pos x="21" y="153"/>
                  </a:cxn>
                  <a:cxn ang="0">
                    <a:pos x="28" y="156"/>
                  </a:cxn>
                  <a:cxn ang="0">
                    <a:pos x="107" y="156"/>
                  </a:cxn>
                  <a:cxn ang="0">
                    <a:pos x="117" y="153"/>
                  </a:cxn>
                  <a:cxn ang="0">
                    <a:pos x="124" y="153"/>
                  </a:cxn>
                  <a:cxn ang="0">
                    <a:pos x="132" y="151"/>
                  </a:cxn>
                  <a:cxn ang="0">
                    <a:pos x="132" y="0"/>
                  </a:cxn>
                  <a:cxn ang="0">
                    <a:pos x="100" y="0"/>
                  </a:cxn>
                  <a:cxn ang="0">
                    <a:pos x="93" y="2"/>
                  </a:cxn>
                  <a:cxn ang="0">
                    <a:pos x="69" y="2"/>
                  </a:cxn>
                  <a:cxn ang="0">
                    <a:pos x="60" y="4"/>
                  </a:cxn>
                  <a:cxn ang="0">
                    <a:pos x="52" y="4"/>
                  </a:cxn>
                  <a:cxn ang="0">
                    <a:pos x="45" y="7"/>
                  </a:cxn>
                  <a:cxn ang="0">
                    <a:pos x="38" y="7"/>
                  </a:cxn>
                  <a:cxn ang="0">
                    <a:pos x="28" y="9"/>
                  </a:cxn>
                  <a:cxn ang="0">
                    <a:pos x="14" y="14"/>
                  </a:cxn>
                  <a:cxn ang="0">
                    <a:pos x="7" y="16"/>
                  </a:cxn>
                  <a:cxn ang="0">
                    <a:pos x="4" y="31"/>
                  </a:cxn>
                  <a:cxn ang="0">
                    <a:pos x="2" y="47"/>
                  </a:cxn>
                  <a:cxn ang="0">
                    <a:pos x="0" y="62"/>
                  </a:cxn>
                  <a:cxn ang="0">
                    <a:pos x="0" y="112"/>
                  </a:cxn>
                  <a:cxn ang="0">
                    <a:pos x="2" y="132"/>
                  </a:cxn>
                  <a:cxn ang="0">
                    <a:pos x="7" y="153"/>
                  </a:cxn>
                  <a:cxn ang="0">
                    <a:pos x="21" y="153"/>
                  </a:cxn>
                </a:cxnLst>
                <a:rect l="0" t="0" r="r" b="b"/>
                <a:pathLst>
                  <a:path w="132" h="156">
                    <a:moveTo>
                      <a:pt x="21" y="153"/>
                    </a:moveTo>
                    <a:lnTo>
                      <a:pt x="28" y="156"/>
                    </a:lnTo>
                    <a:lnTo>
                      <a:pt x="107" y="156"/>
                    </a:lnTo>
                    <a:lnTo>
                      <a:pt x="117" y="153"/>
                    </a:lnTo>
                    <a:lnTo>
                      <a:pt x="124" y="153"/>
                    </a:lnTo>
                    <a:lnTo>
                      <a:pt x="132" y="151"/>
                    </a:lnTo>
                    <a:lnTo>
                      <a:pt x="132" y="0"/>
                    </a:lnTo>
                    <a:lnTo>
                      <a:pt x="100" y="0"/>
                    </a:lnTo>
                    <a:lnTo>
                      <a:pt x="93" y="2"/>
                    </a:lnTo>
                    <a:lnTo>
                      <a:pt x="69" y="2"/>
                    </a:lnTo>
                    <a:lnTo>
                      <a:pt x="60" y="4"/>
                    </a:lnTo>
                    <a:lnTo>
                      <a:pt x="52" y="4"/>
                    </a:lnTo>
                    <a:lnTo>
                      <a:pt x="45" y="7"/>
                    </a:lnTo>
                    <a:lnTo>
                      <a:pt x="38" y="7"/>
                    </a:lnTo>
                    <a:lnTo>
                      <a:pt x="28" y="9"/>
                    </a:lnTo>
                    <a:lnTo>
                      <a:pt x="14" y="14"/>
                    </a:lnTo>
                    <a:lnTo>
                      <a:pt x="7" y="16"/>
                    </a:lnTo>
                    <a:lnTo>
                      <a:pt x="4" y="31"/>
                    </a:lnTo>
                    <a:lnTo>
                      <a:pt x="2" y="47"/>
                    </a:lnTo>
                    <a:lnTo>
                      <a:pt x="0" y="62"/>
                    </a:lnTo>
                    <a:lnTo>
                      <a:pt x="0" y="112"/>
                    </a:lnTo>
                    <a:lnTo>
                      <a:pt x="2" y="132"/>
                    </a:lnTo>
                    <a:lnTo>
                      <a:pt x="7" y="153"/>
                    </a:lnTo>
                    <a:lnTo>
                      <a:pt x="21" y="153"/>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2" name="Freeform 2708"/>
              <p:cNvSpPr>
                <a:spLocks/>
              </p:cNvSpPr>
              <p:nvPr/>
            </p:nvSpPr>
            <p:spPr bwMode="auto">
              <a:xfrm>
                <a:off x="10440" y="6062"/>
                <a:ext cx="127" cy="151"/>
              </a:xfrm>
              <a:custGeom>
                <a:avLst/>
                <a:gdLst/>
                <a:ahLst/>
                <a:cxnLst>
                  <a:cxn ang="0">
                    <a:pos x="7" y="16"/>
                  </a:cxn>
                  <a:cxn ang="0">
                    <a:pos x="0" y="60"/>
                  </a:cxn>
                  <a:cxn ang="0">
                    <a:pos x="0" y="107"/>
                  </a:cxn>
                  <a:cxn ang="0">
                    <a:pos x="2" y="127"/>
                  </a:cxn>
                  <a:cxn ang="0">
                    <a:pos x="7" y="146"/>
                  </a:cxn>
                  <a:cxn ang="0">
                    <a:pos x="14" y="146"/>
                  </a:cxn>
                  <a:cxn ang="0">
                    <a:pos x="21" y="148"/>
                  </a:cxn>
                  <a:cxn ang="0">
                    <a:pos x="35" y="148"/>
                  </a:cxn>
                  <a:cxn ang="0">
                    <a:pos x="43" y="151"/>
                  </a:cxn>
                  <a:cxn ang="0">
                    <a:pos x="88" y="151"/>
                  </a:cxn>
                  <a:cxn ang="0">
                    <a:pos x="95" y="148"/>
                  </a:cxn>
                  <a:cxn ang="0">
                    <a:pos x="103" y="148"/>
                  </a:cxn>
                  <a:cxn ang="0">
                    <a:pos x="110" y="146"/>
                  </a:cxn>
                  <a:cxn ang="0">
                    <a:pos x="117" y="146"/>
                  </a:cxn>
                  <a:cxn ang="0">
                    <a:pos x="124" y="143"/>
                  </a:cxn>
                  <a:cxn ang="0">
                    <a:pos x="127" y="107"/>
                  </a:cxn>
                  <a:cxn ang="0">
                    <a:pos x="127" y="33"/>
                  </a:cxn>
                  <a:cxn ang="0">
                    <a:pos x="124" y="0"/>
                  </a:cxn>
                  <a:cxn ang="0">
                    <a:pos x="110" y="0"/>
                  </a:cxn>
                  <a:cxn ang="0">
                    <a:pos x="103" y="2"/>
                  </a:cxn>
                  <a:cxn ang="0">
                    <a:pos x="64" y="2"/>
                  </a:cxn>
                  <a:cxn ang="0">
                    <a:pos x="57" y="4"/>
                  </a:cxn>
                  <a:cxn ang="0">
                    <a:pos x="50" y="4"/>
                  </a:cxn>
                  <a:cxn ang="0">
                    <a:pos x="43" y="7"/>
                  </a:cxn>
                  <a:cxn ang="0">
                    <a:pos x="35" y="7"/>
                  </a:cxn>
                  <a:cxn ang="0">
                    <a:pos x="7" y="16"/>
                  </a:cxn>
                </a:cxnLst>
                <a:rect l="0" t="0" r="r" b="b"/>
                <a:pathLst>
                  <a:path w="127" h="151">
                    <a:moveTo>
                      <a:pt x="7" y="16"/>
                    </a:moveTo>
                    <a:lnTo>
                      <a:pt x="0" y="60"/>
                    </a:lnTo>
                    <a:lnTo>
                      <a:pt x="0" y="107"/>
                    </a:lnTo>
                    <a:lnTo>
                      <a:pt x="2" y="127"/>
                    </a:lnTo>
                    <a:lnTo>
                      <a:pt x="7" y="146"/>
                    </a:lnTo>
                    <a:lnTo>
                      <a:pt x="14" y="146"/>
                    </a:lnTo>
                    <a:lnTo>
                      <a:pt x="21" y="148"/>
                    </a:lnTo>
                    <a:lnTo>
                      <a:pt x="35" y="148"/>
                    </a:lnTo>
                    <a:lnTo>
                      <a:pt x="43" y="151"/>
                    </a:lnTo>
                    <a:lnTo>
                      <a:pt x="88" y="151"/>
                    </a:lnTo>
                    <a:lnTo>
                      <a:pt x="95" y="148"/>
                    </a:lnTo>
                    <a:lnTo>
                      <a:pt x="103" y="148"/>
                    </a:lnTo>
                    <a:lnTo>
                      <a:pt x="110" y="146"/>
                    </a:lnTo>
                    <a:lnTo>
                      <a:pt x="117" y="146"/>
                    </a:lnTo>
                    <a:lnTo>
                      <a:pt x="124" y="143"/>
                    </a:lnTo>
                    <a:lnTo>
                      <a:pt x="127" y="107"/>
                    </a:lnTo>
                    <a:lnTo>
                      <a:pt x="127" y="33"/>
                    </a:lnTo>
                    <a:lnTo>
                      <a:pt x="124" y="0"/>
                    </a:lnTo>
                    <a:lnTo>
                      <a:pt x="110" y="0"/>
                    </a:lnTo>
                    <a:lnTo>
                      <a:pt x="103" y="2"/>
                    </a:lnTo>
                    <a:lnTo>
                      <a:pt x="64" y="2"/>
                    </a:lnTo>
                    <a:lnTo>
                      <a:pt x="57" y="4"/>
                    </a:lnTo>
                    <a:lnTo>
                      <a:pt x="50" y="4"/>
                    </a:lnTo>
                    <a:lnTo>
                      <a:pt x="43" y="7"/>
                    </a:lnTo>
                    <a:lnTo>
                      <a:pt x="35" y="7"/>
                    </a:lnTo>
                    <a:lnTo>
                      <a:pt x="7" y="16"/>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3" name="Freeform 2709"/>
              <p:cNvSpPr>
                <a:spLocks/>
              </p:cNvSpPr>
              <p:nvPr/>
            </p:nvSpPr>
            <p:spPr bwMode="auto">
              <a:xfrm>
                <a:off x="10442" y="6067"/>
                <a:ext cx="120" cy="141"/>
              </a:xfrm>
              <a:custGeom>
                <a:avLst/>
                <a:gdLst/>
                <a:ahLst/>
                <a:cxnLst>
                  <a:cxn ang="0">
                    <a:pos x="28" y="139"/>
                  </a:cxn>
                  <a:cxn ang="0">
                    <a:pos x="33" y="141"/>
                  </a:cxn>
                  <a:cxn ang="0">
                    <a:pos x="91" y="141"/>
                  </a:cxn>
                  <a:cxn ang="0">
                    <a:pos x="98" y="139"/>
                  </a:cxn>
                  <a:cxn ang="0">
                    <a:pos x="105" y="139"/>
                  </a:cxn>
                  <a:cxn ang="0">
                    <a:pos x="112" y="136"/>
                  </a:cxn>
                  <a:cxn ang="0">
                    <a:pos x="120" y="134"/>
                  </a:cxn>
                  <a:cxn ang="0">
                    <a:pos x="120" y="0"/>
                  </a:cxn>
                  <a:cxn ang="0">
                    <a:pos x="69" y="0"/>
                  </a:cxn>
                  <a:cxn ang="0">
                    <a:pos x="62" y="2"/>
                  </a:cxn>
                  <a:cxn ang="0">
                    <a:pos x="47" y="2"/>
                  </a:cxn>
                  <a:cxn ang="0">
                    <a:pos x="40" y="4"/>
                  </a:cxn>
                  <a:cxn ang="0">
                    <a:pos x="33" y="4"/>
                  </a:cxn>
                  <a:cxn ang="0">
                    <a:pos x="26" y="7"/>
                  </a:cxn>
                  <a:cxn ang="0">
                    <a:pos x="21" y="9"/>
                  </a:cxn>
                  <a:cxn ang="0">
                    <a:pos x="7" y="14"/>
                  </a:cxn>
                  <a:cxn ang="0">
                    <a:pos x="2" y="43"/>
                  </a:cxn>
                  <a:cxn ang="0">
                    <a:pos x="0" y="55"/>
                  </a:cxn>
                  <a:cxn ang="0">
                    <a:pos x="0" y="100"/>
                  </a:cxn>
                  <a:cxn ang="0">
                    <a:pos x="2" y="117"/>
                  </a:cxn>
                  <a:cxn ang="0">
                    <a:pos x="7" y="136"/>
                  </a:cxn>
                  <a:cxn ang="0">
                    <a:pos x="14" y="136"/>
                  </a:cxn>
                  <a:cxn ang="0">
                    <a:pos x="21" y="139"/>
                  </a:cxn>
                  <a:cxn ang="0">
                    <a:pos x="28" y="139"/>
                  </a:cxn>
                </a:cxnLst>
                <a:rect l="0" t="0" r="r" b="b"/>
                <a:pathLst>
                  <a:path w="120" h="141">
                    <a:moveTo>
                      <a:pt x="28" y="139"/>
                    </a:moveTo>
                    <a:lnTo>
                      <a:pt x="33" y="141"/>
                    </a:lnTo>
                    <a:lnTo>
                      <a:pt x="91" y="141"/>
                    </a:lnTo>
                    <a:lnTo>
                      <a:pt x="98" y="139"/>
                    </a:lnTo>
                    <a:lnTo>
                      <a:pt x="105" y="139"/>
                    </a:lnTo>
                    <a:lnTo>
                      <a:pt x="112" y="136"/>
                    </a:lnTo>
                    <a:lnTo>
                      <a:pt x="120" y="134"/>
                    </a:lnTo>
                    <a:lnTo>
                      <a:pt x="120" y="0"/>
                    </a:lnTo>
                    <a:lnTo>
                      <a:pt x="69" y="0"/>
                    </a:lnTo>
                    <a:lnTo>
                      <a:pt x="62" y="2"/>
                    </a:lnTo>
                    <a:lnTo>
                      <a:pt x="47" y="2"/>
                    </a:lnTo>
                    <a:lnTo>
                      <a:pt x="40" y="4"/>
                    </a:lnTo>
                    <a:lnTo>
                      <a:pt x="33" y="4"/>
                    </a:lnTo>
                    <a:lnTo>
                      <a:pt x="26" y="7"/>
                    </a:lnTo>
                    <a:lnTo>
                      <a:pt x="21" y="9"/>
                    </a:lnTo>
                    <a:lnTo>
                      <a:pt x="7" y="14"/>
                    </a:lnTo>
                    <a:lnTo>
                      <a:pt x="2" y="43"/>
                    </a:lnTo>
                    <a:lnTo>
                      <a:pt x="0" y="55"/>
                    </a:lnTo>
                    <a:lnTo>
                      <a:pt x="0" y="100"/>
                    </a:lnTo>
                    <a:lnTo>
                      <a:pt x="2" y="117"/>
                    </a:lnTo>
                    <a:lnTo>
                      <a:pt x="7" y="136"/>
                    </a:lnTo>
                    <a:lnTo>
                      <a:pt x="14" y="136"/>
                    </a:lnTo>
                    <a:lnTo>
                      <a:pt x="21" y="139"/>
                    </a:lnTo>
                    <a:lnTo>
                      <a:pt x="28" y="139"/>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4" name="Freeform 2710"/>
              <p:cNvSpPr>
                <a:spLocks/>
              </p:cNvSpPr>
              <p:nvPr/>
            </p:nvSpPr>
            <p:spPr bwMode="auto">
              <a:xfrm>
                <a:off x="10444" y="6069"/>
                <a:ext cx="116" cy="137"/>
              </a:xfrm>
              <a:custGeom>
                <a:avLst/>
                <a:gdLst/>
                <a:ahLst/>
                <a:cxnLst>
                  <a:cxn ang="0">
                    <a:pos x="2" y="40"/>
                  </a:cxn>
                  <a:cxn ang="0">
                    <a:pos x="0" y="55"/>
                  </a:cxn>
                  <a:cxn ang="0">
                    <a:pos x="0" y="95"/>
                  </a:cxn>
                  <a:cxn ang="0">
                    <a:pos x="2" y="112"/>
                  </a:cxn>
                  <a:cxn ang="0">
                    <a:pos x="7" y="129"/>
                  </a:cxn>
                  <a:cxn ang="0">
                    <a:pos x="14" y="131"/>
                  </a:cxn>
                  <a:cxn ang="0">
                    <a:pos x="21" y="131"/>
                  </a:cxn>
                  <a:cxn ang="0">
                    <a:pos x="26" y="134"/>
                  </a:cxn>
                  <a:cxn ang="0">
                    <a:pos x="33" y="134"/>
                  </a:cxn>
                  <a:cxn ang="0">
                    <a:pos x="40" y="136"/>
                  </a:cxn>
                  <a:cxn ang="0">
                    <a:pos x="79" y="136"/>
                  </a:cxn>
                  <a:cxn ang="0">
                    <a:pos x="86" y="134"/>
                  </a:cxn>
                  <a:cxn ang="0">
                    <a:pos x="93" y="134"/>
                  </a:cxn>
                  <a:cxn ang="0">
                    <a:pos x="100" y="131"/>
                  </a:cxn>
                  <a:cxn ang="0">
                    <a:pos x="105" y="129"/>
                  </a:cxn>
                  <a:cxn ang="0">
                    <a:pos x="112" y="127"/>
                  </a:cxn>
                  <a:cxn ang="0">
                    <a:pos x="115" y="95"/>
                  </a:cxn>
                  <a:cxn ang="0">
                    <a:pos x="115" y="31"/>
                  </a:cxn>
                  <a:cxn ang="0">
                    <a:pos x="112" y="0"/>
                  </a:cxn>
                  <a:cxn ang="0">
                    <a:pos x="67" y="0"/>
                  </a:cxn>
                  <a:cxn ang="0">
                    <a:pos x="60" y="2"/>
                  </a:cxn>
                  <a:cxn ang="0">
                    <a:pos x="45" y="2"/>
                  </a:cxn>
                  <a:cxn ang="0">
                    <a:pos x="40" y="4"/>
                  </a:cxn>
                  <a:cxn ang="0">
                    <a:pos x="33" y="4"/>
                  </a:cxn>
                  <a:cxn ang="0">
                    <a:pos x="19" y="9"/>
                  </a:cxn>
                  <a:cxn ang="0">
                    <a:pos x="14" y="11"/>
                  </a:cxn>
                  <a:cxn ang="0">
                    <a:pos x="7" y="14"/>
                  </a:cxn>
                  <a:cxn ang="0">
                    <a:pos x="4" y="28"/>
                  </a:cxn>
                  <a:cxn ang="0">
                    <a:pos x="2" y="40"/>
                  </a:cxn>
                </a:cxnLst>
                <a:rect l="0" t="0" r="r" b="b"/>
                <a:pathLst>
                  <a:path w="116" h="137">
                    <a:moveTo>
                      <a:pt x="2" y="40"/>
                    </a:moveTo>
                    <a:lnTo>
                      <a:pt x="0" y="55"/>
                    </a:lnTo>
                    <a:lnTo>
                      <a:pt x="0" y="95"/>
                    </a:lnTo>
                    <a:lnTo>
                      <a:pt x="2" y="112"/>
                    </a:lnTo>
                    <a:lnTo>
                      <a:pt x="7" y="129"/>
                    </a:lnTo>
                    <a:lnTo>
                      <a:pt x="14" y="131"/>
                    </a:lnTo>
                    <a:lnTo>
                      <a:pt x="21" y="131"/>
                    </a:lnTo>
                    <a:lnTo>
                      <a:pt x="26" y="134"/>
                    </a:lnTo>
                    <a:lnTo>
                      <a:pt x="33" y="134"/>
                    </a:lnTo>
                    <a:lnTo>
                      <a:pt x="40" y="136"/>
                    </a:lnTo>
                    <a:lnTo>
                      <a:pt x="79" y="136"/>
                    </a:lnTo>
                    <a:lnTo>
                      <a:pt x="86" y="134"/>
                    </a:lnTo>
                    <a:lnTo>
                      <a:pt x="93" y="134"/>
                    </a:lnTo>
                    <a:lnTo>
                      <a:pt x="100" y="131"/>
                    </a:lnTo>
                    <a:lnTo>
                      <a:pt x="105" y="129"/>
                    </a:lnTo>
                    <a:lnTo>
                      <a:pt x="112" y="127"/>
                    </a:lnTo>
                    <a:lnTo>
                      <a:pt x="115" y="95"/>
                    </a:lnTo>
                    <a:lnTo>
                      <a:pt x="115" y="31"/>
                    </a:lnTo>
                    <a:lnTo>
                      <a:pt x="112" y="0"/>
                    </a:lnTo>
                    <a:lnTo>
                      <a:pt x="67" y="0"/>
                    </a:lnTo>
                    <a:lnTo>
                      <a:pt x="60" y="2"/>
                    </a:lnTo>
                    <a:lnTo>
                      <a:pt x="45" y="2"/>
                    </a:lnTo>
                    <a:lnTo>
                      <a:pt x="40" y="4"/>
                    </a:lnTo>
                    <a:lnTo>
                      <a:pt x="33" y="4"/>
                    </a:lnTo>
                    <a:lnTo>
                      <a:pt x="19" y="9"/>
                    </a:lnTo>
                    <a:lnTo>
                      <a:pt x="14" y="11"/>
                    </a:lnTo>
                    <a:lnTo>
                      <a:pt x="7" y="14"/>
                    </a:lnTo>
                    <a:lnTo>
                      <a:pt x="4" y="28"/>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5" name="Freeform 2711"/>
              <p:cNvSpPr>
                <a:spLocks/>
              </p:cNvSpPr>
              <p:nvPr/>
            </p:nvSpPr>
            <p:spPr bwMode="auto">
              <a:xfrm>
                <a:off x="10444" y="6072"/>
                <a:ext cx="111" cy="132"/>
              </a:xfrm>
              <a:custGeom>
                <a:avLst/>
                <a:gdLst/>
                <a:ahLst/>
                <a:cxnLst>
                  <a:cxn ang="0">
                    <a:pos x="60" y="2"/>
                  </a:cxn>
                  <a:cxn ang="0">
                    <a:pos x="45" y="2"/>
                  </a:cxn>
                  <a:cxn ang="0">
                    <a:pos x="40" y="4"/>
                  </a:cxn>
                  <a:cxn ang="0">
                    <a:pos x="33" y="4"/>
                  </a:cxn>
                  <a:cxn ang="0">
                    <a:pos x="28" y="7"/>
                  </a:cxn>
                  <a:cxn ang="0">
                    <a:pos x="21" y="9"/>
                  </a:cxn>
                  <a:cxn ang="0">
                    <a:pos x="16" y="11"/>
                  </a:cxn>
                  <a:cxn ang="0">
                    <a:pos x="9" y="14"/>
                  </a:cxn>
                  <a:cxn ang="0">
                    <a:pos x="4" y="38"/>
                  </a:cxn>
                  <a:cxn ang="0">
                    <a:pos x="2" y="52"/>
                  </a:cxn>
                  <a:cxn ang="0">
                    <a:pos x="0" y="64"/>
                  </a:cxn>
                  <a:cxn ang="0">
                    <a:pos x="2" y="76"/>
                  </a:cxn>
                  <a:cxn ang="0">
                    <a:pos x="2" y="91"/>
                  </a:cxn>
                  <a:cxn ang="0">
                    <a:pos x="4" y="105"/>
                  </a:cxn>
                  <a:cxn ang="0">
                    <a:pos x="9" y="122"/>
                  </a:cxn>
                  <a:cxn ang="0">
                    <a:pos x="16" y="124"/>
                  </a:cxn>
                  <a:cxn ang="0">
                    <a:pos x="21" y="127"/>
                  </a:cxn>
                  <a:cxn ang="0">
                    <a:pos x="28" y="127"/>
                  </a:cxn>
                  <a:cxn ang="0">
                    <a:pos x="33" y="129"/>
                  </a:cxn>
                  <a:cxn ang="0">
                    <a:pos x="40" y="129"/>
                  </a:cxn>
                  <a:cxn ang="0">
                    <a:pos x="47" y="131"/>
                  </a:cxn>
                  <a:cxn ang="0">
                    <a:pos x="64" y="131"/>
                  </a:cxn>
                  <a:cxn ang="0">
                    <a:pos x="72" y="129"/>
                  </a:cxn>
                  <a:cxn ang="0">
                    <a:pos x="76" y="129"/>
                  </a:cxn>
                  <a:cxn ang="0">
                    <a:pos x="84" y="127"/>
                  </a:cxn>
                  <a:cxn ang="0">
                    <a:pos x="91" y="127"/>
                  </a:cxn>
                  <a:cxn ang="0">
                    <a:pos x="95" y="124"/>
                  </a:cxn>
                  <a:cxn ang="0">
                    <a:pos x="103" y="122"/>
                  </a:cxn>
                  <a:cxn ang="0">
                    <a:pos x="107" y="120"/>
                  </a:cxn>
                  <a:cxn ang="0">
                    <a:pos x="110" y="91"/>
                  </a:cxn>
                  <a:cxn ang="0">
                    <a:pos x="110" y="31"/>
                  </a:cxn>
                  <a:cxn ang="0">
                    <a:pos x="107" y="2"/>
                  </a:cxn>
                  <a:cxn ang="0">
                    <a:pos x="95" y="2"/>
                  </a:cxn>
                  <a:cxn ang="0">
                    <a:pos x="91" y="0"/>
                  </a:cxn>
                  <a:cxn ang="0">
                    <a:pos x="64" y="0"/>
                  </a:cxn>
                  <a:cxn ang="0">
                    <a:pos x="60" y="2"/>
                  </a:cxn>
                </a:cxnLst>
                <a:rect l="0" t="0" r="r" b="b"/>
                <a:pathLst>
                  <a:path w="111" h="132">
                    <a:moveTo>
                      <a:pt x="60" y="2"/>
                    </a:moveTo>
                    <a:lnTo>
                      <a:pt x="45" y="2"/>
                    </a:lnTo>
                    <a:lnTo>
                      <a:pt x="40" y="4"/>
                    </a:lnTo>
                    <a:lnTo>
                      <a:pt x="33" y="4"/>
                    </a:lnTo>
                    <a:lnTo>
                      <a:pt x="28" y="7"/>
                    </a:lnTo>
                    <a:lnTo>
                      <a:pt x="21" y="9"/>
                    </a:lnTo>
                    <a:lnTo>
                      <a:pt x="16" y="11"/>
                    </a:lnTo>
                    <a:lnTo>
                      <a:pt x="9" y="14"/>
                    </a:lnTo>
                    <a:lnTo>
                      <a:pt x="4" y="38"/>
                    </a:lnTo>
                    <a:lnTo>
                      <a:pt x="2" y="52"/>
                    </a:lnTo>
                    <a:lnTo>
                      <a:pt x="0" y="64"/>
                    </a:lnTo>
                    <a:lnTo>
                      <a:pt x="2" y="76"/>
                    </a:lnTo>
                    <a:lnTo>
                      <a:pt x="2" y="91"/>
                    </a:lnTo>
                    <a:lnTo>
                      <a:pt x="4" y="105"/>
                    </a:lnTo>
                    <a:lnTo>
                      <a:pt x="9" y="122"/>
                    </a:lnTo>
                    <a:lnTo>
                      <a:pt x="16" y="124"/>
                    </a:lnTo>
                    <a:lnTo>
                      <a:pt x="21" y="127"/>
                    </a:lnTo>
                    <a:lnTo>
                      <a:pt x="28" y="127"/>
                    </a:lnTo>
                    <a:lnTo>
                      <a:pt x="33" y="129"/>
                    </a:lnTo>
                    <a:lnTo>
                      <a:pt x="40" y="129"/>
                    </a:lnTo>
                    <a:lnTo>
                      <a:pt x="47" y="131"/>
                    </a:lnTo>
                    <a:lnTo>
                      <a:pt x="64" y="131"/>
                    </a:lnTo>
                    <a:lnTo>
                      <a:pt x="72" y="129"/>
                    </a:lnTo>
                    <a:lnTo>
                      <a:pt x="76" y="129"/>
                    </a:lnTo>
                    <a:lnTo>
                      <a:pt x="84" y="127"/>
                    </a:lnTo>
                    <a:lnTo>
                      <a:pt x="91" y="127"/>
                    </a:lnTo>
                    <a:lnTo>
                      <a:pt x="95" y="124"/>
                    </a:lnTo>
                    <a:lnTo>
                      <a:pt x="103" y="122"/>
                    </a:lnTo>
                    <a:lnTo>
                      <a:pt x="107" y="120"/>
                    </a:lnTo>
                    <a:lnTo>
                      <a:pt x="110" y="91"/>
                    </a:lnTo>
                    <a:lnTo>
                      <a:pt x="110" y="31"/>
                    </a:lnTo>
                    <a:lnTo>
                      <a:pt x="107" y="2"/>
                    </a:lnTo>
                    <a:lnTo>
                      <a:pt x="95" y="2"/>
                    </a:lnTo>
                    <a:lnTo>
                      <a:pt x="91" y="0"/>
                    </a:lnTo>
                    <a:lnTo>
                      <a:pt x="64" y="0"/>
                    </a:lnTo>
                    <a:lnTo>
                      <a:pt x="60" y="2"/>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6" name="Freeform 2712"/>
              <p:cNvSpPr>
                <a:spLocks/>
              </p:cNvSpPr>
              <p:nvPr/>
            </p:nvSpPr>
            <p:spPr bwMode="auto">
              <a:xfrm>
                <a:off x="10447" y="6076"/>
                <a:ext cx="105" cy="123"/>
              </a:xfrm>
              <a:custGeom>
                <a:avLst/>
                <a:gdLst/>
                <a:ahLst/>
                <a:cxnLst>
                  <a:cxn ang="0">
                    <a:pos x="103" y="2"/>
                  </a:cxn>
                  <a:cxn ang="0">
                    <a:pos x="103" y="2"/>
                  </a:cxn>
                  <a:cxn ang="0">
                    <a:pos x="95" y="0"/>
                  </a:cxn>
                  <a:cxn ang="0">
                    <a:pos x="45" y="0"/>
                  </a:cxn>
                  <a:cxn ang="0">
                    <a:pos x="38" y="2"/>
                  </a:cxn>
                  <a:cxn ang="0">
                    <a:pos x="33" y="2"/>
                  </a:cxn>
                  <a:cxn ang="0">
                    <a:pos x="26" y="4"/>
                  </a:cxn>
                  <a:cxn ang="0">
                    <a:pos x="21" y="7"/>
                  </a:cxn>
                  <a:cxn ang="0">
                    <a:pos x="16" y="9"/>
                  </a:cxn>
                  <a:cxn ang="0">
                    <a:pos x="9" y="12"/>
                  </a:cxn>
                  <a:cxn ang="0">
                    <a:pos x="7" y="24"/>
                  </a:cxn>
                  <a:cxn ang="0">
                    <a:pos x="2" y="36"/>
                  </a:cxn>
                  <a:cxn ang="0">
                    <a:pos x="2" y="48"/>
                  </a:cxn>
                  <a:cxn ang="0">
                    <a:pos x="0" y="60"/>
                  </a:cxn>
                  <a:cxn ang="0">
                    <a:pos x="0" y="72"/>
                  </a:cxn>
                  <a:cxn ang="0">
                    <a:pos x="2" y="84"/>
                  </a:cxn>
                  <a:cxn ang="0">
                    <a:pos x="4" y="98"/>
                  </a:cxn>
                  <a:cxn ang="0">
                    <a:pos x="9" y="112"/>
                  </a:cxn>
                  <a:cxn ang="0">
                    <a:pos x="16" y="115"/>
                  </a:cxn>
                  <a:cxn ang="0">
                    <a:pos x="26" y="120"/>
                  </a:cxn>
                  <a:cxn ang="0">
                    <a:pos x="33" y="122"/>
                  </a:cxn>
                  <a:cxn ang="0">
                    <a:pos x="67" y="122"/>
                  </a:cxn>
                  <a:cxn ang="0">
                    <a:pos x="74" y="120"/>
                  </a:cxn>
                  <a:cxn ang="0">
                    <a:pos x="79" y="120"/>
                  </a:cxn>
                  <a:cxn ang="0">
                    <a:pos x="83" y="117"/>
                  </a:cxn>
                  <a:cxn ang="0">
                    <a:pos x="91" y="115"/>
                  </a:cxn>
                  <a:cxn ang="0">
                    <a:pos x="95" y="112"/>
                  </a:cxn>
                  <a:cxn ang="0">
                    <a:pos x="103" y="112"/>
                  </a:cxn>
                  <a:cxn ang="0">
                    <a:pos x="105" y="84"/>
                  </a:cxn>
                  <a:cxn ang="0">
                    <a:pos x="105" y="28"/>
                  </a:cxn>
                  <a:cxn ang="0">
                    <a:pos x="103" y="2"/>
                  </a:cxn>
                </a:cxnLst>
                <a:rect l="0" t="0" r="r" b="b"/>
                <a:pathLst>
                  <a:path w="105" h="123">
                    <a:moveTo>
                      <a:pt x="103" y="2"/>
                    </a:moveTo>
                    <a:lnTo>
                      <a:pt x="103" y="2"/>
                    </a:lnTo>
                    <a:lnTo>
                      <a:pt x="95" y="0"/>
                    </a:lnTo>
                    <a:lnTo>
                      <a:pt x="45" y="0"/>
                    </a:lnTo>
                    <a:lnTo>
                      <a:pt x="38" y="2"/>
                    </a:lnTo>
                    <a:lnTo>
                      <a:pt x="33" y="2"/>
                    </a:lnTo>
                    <a:lnTo>
                      <a:pt x="26" y="4"/>
                    </a:lnTo>
                    <a:lnTo>
                      <a:pt x="21" y="7"/>
                    </a:lnTo>
                    <a:lnTo>
                      <a:pt x="16" y="9"/>
                    </a:lnTo>
                    <a:lnTo>
                      <a:pt x="9" y="12"/>
                    </a:lnTo>
                    <a:lnTo>
                      <a:pt x="7" y="24"/>
                    </a:lnTo>
                    <a:lnTo>
                      <a:pt x="2" y="36"/>
                    </a:lnTo>
                    <a:lnTo>
                      <a:pt x="2" y="48"/>
                    </a:lnTo>
                    <a:lnTo>
                      <a:pt x="0" y="60"/>
                    </a:lnTo>
                    <a:lnTo>
                      <a:pt x="0" y="72"/>
                    </a:lnTo>
                    <a:lnTo>
                      <a:pt x="2" y="84"/>
                    </a:lnTo>
                    <a:lnTo>
                      <a:pt x="4" y="98"/>
                    </a:lnTo>
                    <a:lnTo>
                      <a:pt x="9" y="112"/>
                    </a:lnTo>
                    <a:lnTo>
                      <a:pt x="16" y="115"/>
                    </a:lnTo>
                    <a:lnTo>
                      <a:pt x="26" y="120"/>
                    </a:lnTo>
                    <a:lnTo>
                      <a:pt x="33" y="122"/>
                    </a:lnTo>
                    <a:lnTo>
                      <a:pt x="67" y="122"/>
                    </a:lnTo>
                    <a:lnTo>
                      <a:pt x="74" y="120"/>
                    </a:lnTo>
                    <a:lnTo>
                      <a:pt x="79" y="120"/>
                    </a:lnTo>
                    <a:lnTo>
                      <a:pt x="83" y="117"/>
                    </a:lnTo>
                    <a:lnTo>
                      <a:pt x="91" y="115"/>
                    </a:lnTo>
                    <a:lnTo>
                      <a:pt x="95" y="112"/>
                    </a:lnTo>
                    <a:lnTo>
                      <a:pt x="103" y="112"/>
                    </a:lnTo>
                    <a:lnTo>
                      <a:pt x="105" y="84"/>
                    </a:lnTo>
                    <a:lnTo>
                      <a:pt x="105" y="28"/>
                    </a:lnTo>
                    <a:lnTo>
                      <a:pt x="103" y="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7" name="Freeform 2713"/>
              <p:cNvSpPr>
                <a:spLocks/>
              </p:cNvSpPr>
              <p:nvPr/>
            </p:nvSpPr>
            <p:spPr bwMode="auto">
              <a:xfrm>
                <a:off x="10449" y="6079"/>
                <a:ext cx="101" cy="117"/>
              </a:xfrm>
              <a:custGeom>
                <a:avLst/>
                <a:gdLst/>
                <a:ahLst/>
                <a:cxnLst>
                  <a:cxn ang="0">
                    <a:pos x="0" y="45"/>
                  </a:cxn>
                  <a:cxn ang="0">
                    <a:pos x="0" y="67"/>
                  </a:cxn>
                  <a:cxn ang="0">
                    <a:pos x="4" y="91"/>
                  </a:cxn>
                  <a:cxn ang="0">
                    <a:pos x="9" y="105"/>
                  </a:cxn>
                  <a:cxn ang="0">
                    <a:pos x="16" y="108"/>
                  </a:cxn>
                  <a:cxn ang="0">
                    <a:pos x="31" y="115"/>
                  </a:cxn>
                  <a:cxn ang="0">
                    <a:pos x="35" y="115"/>
                  </a:cxn>
                  <a:cxn ang="0">
                    <a:pos x="43" y="117"/>
                  </a:cxn>
                  <a:cxn ang="0">
                    <a:pos x="57" y="117"/>
                  </a:cxn>
                  <a:cxn ang="0">
                    <a:pos x="64" y="115"/>
                  </a:cxn>
                  <a:cxn ang="0">
                    <a:pos x="69" y="115"/>
                  </a:cxn>
                  <a:cxn ang="0">
                    <a:pos x="79" y="110"/>
                  </a:cxn>
                  <a:cxn ang="0">
                    <a:pos x="86" y="110"/>
                  </a:cxn>
                  <a:cxn ang="0">
                    <a:pos x="95" y="105"/>
                  </a:cxn>
                  <a:cxn ang="0">
                    <a:pos x="100" y="52"/>
                  </a:cxn>
                  <a:cxn ang="0">
                    <a:pos x="98" y="26"/>
                  </a:cxn>
                  <a:cxn ang="0">
                    <a:pos x="95" y="2"/>
                  </a:cxn>
                  <a:cxn ang="0">
                    <a:pos x="83" y="2"/>
                  </a:cxn>
                  <a:cxn ang="0">
                    <a:pos x="79" y="0"/>
                  </a:cxn>
                  <a:cxn ang="0">
                    <a:pos x="43" y="0"/>
                  </a:cxn>
                  <a:cxn ang="0">
                    <a:pos x="35" y="2"/>
                  </a:cxn>
                  <a:cxn ang="0">
                    <a:pos x="31" y="2"/>
                  </a:cxn>
                  <a:cxn ang="0">
                    <a:pos x="26" y="4"/>
                  </a:cxn>
                  <a:cxn ang="0">
                    <a:pos x="21" y="7"/>
                  </a:cxn>
                  <a:cxn ang="0">
                    <a:pos x="16" y="9"/>
                  </a:cxn>
                  <a:cxn ang="0">
                    <a:pos x="9" y="14"/>
                  </a:cxn>
                  <a:cxn ang="0">
                    <a:pos x="7" y="24"/>
                  </a:cxn>
                  <a:cxn ang="0">
                    <a:pos x="2" y="33"/>
                  </a:cxn>
                  <a:cxn ang="0">
                    <a:pos x="0" y="45"/>
                  </a:cxn>
                </a:cxnLst>
                <a:rect l="0" t="0" r="r" b="b"/>
                <a:pathLst>
                  <a:path w="101" h="117">
                    <a:moveTo>
                      <a:pt x="0" y="45"/>
                    </a:moveTo>
                    <a:lnTo>
                      <a:pt x="0" y="67"/>
                    </a:lnTo>
                    <a:lnTo>
                      <a:pt x="4" y="91"/>
                    </a:lnTo>
                    <a:lnTo>
                      <a:pt x="9" y="105"/>
                    </a:lnTo>
                    <a:lnTo>
                      <a:pt x="16" y="108"/>
                    </a:lnTo>
                    <a:lnTo>
                      <a:pt x="31" y="115"/>
                    </a:lnTo>
                    <a:lnTo>
                      <a:pt x="35" y="115"/>
                    </a:lnTo>
                    <a:lnTo>
                      <a:pt x="43" y="117"/>
                    </a:lnTo>
                    <a:lnTo>
                      <a:pt x="57" y="117"/>
                    </a:lnTo>
                    <a:lnTo>
                      <a:pt x="64" y="115"/>
                    </a:lnTo>
                    <a:lnTo>
                      <a:pt x="69" y="115"/>
                    </a:lnTo>
                    <a:lnTo>
                      <a:pt x="79" y="110"/>
                    </a:lnTo>
                    <a:lnTo>
                      <a:pt x="86" y="110"/>
                    </a:lnTo>
                    <a:lnTo>
                      <a:pt x="95" y="105"/>
                    </a:lnTo>
                    <a:lnTo>
                      <a:pt x="100" y="52"/>
                    </a:lnTo>
                    <a:lnTo>
                      <a:pt x="98" y="26"/>
                    </a:lnTo>
                    <a:lnTo>
                      <a:pt x="95" y="2"/>
                    </a:lnTo>
                    <a:lnTo>
                      <a:pt x="83" y="2"/>
                    </a:lnTo>
                    <a:lnTo>
                      <a:pt x="79" y="0"/>
                    </a:lnTo>
                    <a:lnTo>
                      <a:pt x="43" y="0"/>
                    </a:lnTo>
                    <a:lnTo>
                      <a:pt x="35" y="2"/>
                    </a:lnTo>
                    <a:lnTo>
                      <a:pt x="31" y="2"/>
                    </a:lnTo>
                    <a:lnTo>
                      <a:pt x="26" y="4"/>
                    </a:lnTo>
                    <a:lnTo>
                      <a:pt x="21" y="7"/>
                    </a:lnTo>
                    <a:lnTo>
                      <a:pt x="16" y="9"/>
                    </a:lnTo>
                    <a:lnTo>
                      <a:pt x="9" y="14"/>
                    </a:lnTo>
                    <a:lnTo>
                      <a:pt x="7" y="24"/>
                    </a:lnTo>
                    <a:lnTo>
                      <a:pt x="2" y="33"/>
                    </a:lnTo>
                    <a:lnTo>
                      <a:pt x="0" y="4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8" name="Freeform 2714"/>
              <p:cNvSpPr>
                <a:spLocks/>
              </p:cNvSpPr>
              <p:nvPr/>
            </p:nvSpPr>
            <p:spPr bwMode="auto">
              <a:xfrm>
                <a:off x="10452" y="6081"/>
                <a:ext cx="93" cy="113"/>
              </a:xfrm>
              <a:custGeom>
                <a:avLst/>
                <a:gdLst/>
                <a:ahLst/>
                <a:cxnLst>
                  <a:cxn ang="0">
                    <a:pos x="14" y="9"/>
                  </a:cxn>
                  <a:cxn ang="0">
                    <a:pos x="2" y="33"/>
                  </a:cxn>
                  <a:cxn ang="0">
                    <a:pos x="0" y="43"/>
                  </a:cxn>
                  <a:cxn ang="0">
                    <a:pos x="0" y="64"/>
                  </a:cxn>
                  <a:cxn ang="0">
                    <a:pos x="2" y="74"/>
                  </a:cxn>
                  <a:cxn ang="0">
                    <a:pos x="4" y="86"/>
                  </a:cxn>
                  <a:cxn ang="0">
                    <a:pos x="12" y="98"/>
                  </a:cxn>
                  <a:cxn ang="0">
                    <a:pos x="16" y="103"/>
                  </a:cxn>
                  <a:cxn ang="0">
                    <a:pos x="21" y="105"/>
                  </a:cxn>
                  <a:cxn ang="0">
                    <a:pos x="26" y="108"/>
                  </a:cxn>
                  <a:cxn ang="0">
                    <a:pos x="31" y="108"/>
                  </a:cxn>
                  <a:cxn ang="0">
                    <a:pos x="35" y="110"/>
                  </a:cxn>
                  <a:cxn ang="0">
                    <a:pos x="40" y="110"/>
                  </a:cxn>
                  <a:cxn ang="0">
                    <a:pos x="45" y="112"/>
                  </a:cxn>
                  <a:cxn ang="0">
                    <a:pos x="50" y="110"/>
                  </a:cxn>
                  <a:cxn ang="0">
                    <a:pos x="60" y="110"/>
                  </a:cxn>
                  <a:cxn ang="0">
                    <a:pos x="64" y="108"/>
                  </a:cxn>
                  <a:cxn ang="0">
                    <a:pos x="69" y="108"/>
                  </a:cxn>
                  <a:cxn ang="0">
                    <a:pos x="74" y="105"/>
                  </a:cxn>
                  <a:cxn ang="0">
                    <a:pos x="79" y="103"/>
                  </a:cxn>
                  <a:cxn ang="0">
                    <a:pos x="88" y="98"/>
                  </a:cxn>
                  <a:cxn ang="0">
                    <a:pos x="93" y="74"/>
                  </a:cxn>
                  <a:cxn ang="0">
                    <a:pos x="93" y="26"/>
                  </a:cxn>
                  <a:cxn ang="0">
                    <a:pos x="88" y="4"/>
                  </a:cxn>
                  <a:cxn ang="0">
                    <a:pos x="83" y="2"/>
                  </a:cxn>
                  <a:cxn ang="0">
                    <a:pos x="79" y="2"/>
                  </a:cxn>
                  <a:cxn ang="0">
                    <a:pos x="74" y="0"/>
                  </a:cxn>
                  <a:cxn ang="0">
                    <a:pos x="35" y="0"/>
                  </a:cxn>
                  <a:cxn ang="0">
                    <a:pos x="31" y="2"/>
                  </a:cxn>
                  <a:cxn ang="0">
                    <a:pos x="26" y="4"/>
                  </a:cxn>
                  <a:cxn ang="0">
                    <a:pos x="21" y="7"/>
                  </a:cxn>
                  <a:cxn ang="0">
                    <a:pos x="14" y="9"/>
                  </a:cxn>
                </a:cxnLst>
                <a:rect l="0" t="0" r="r" b="b"/>
                <a:pathLst>
                  <a:path w="93" h="113">
                    <a:moveTo>
                      <a:pt x="14" y="9"/>
                    </a:moveTo>
                    <a:lnTo>
                      <a:pt x="2" y="33"/>
                    </a:lnTo>
                    <a:lnTo>
                      <a:pt x="0" y="43"/>
                    </a:lnTo>
                    <a:lnTo>
                      <a:pt x="0" y="64"/>
                    </a:lnTo>
                    <a:lnTo>
                      <a:pt x="2" y="74"/>
                    </a:lnTo>
                    <a:lnTo>
                      <a:pt x="4" y="86"/>
                    </a:lnTo>
                    <a:lnTo>
                      <a:pt x="12" y="98"/>
                    </a:lnTo>
                    <a:lnTo>
                      <a:pt x="16" y="103"/>
                    </a:lnTo>
                    <a:lnTo>
                      <a:pt x="21" y="105"/>
                    </a:lnTo>
                    <a:lnTo>
                      <a:pt x="26" y="108"/>
                    </a:lnTo>
                    <a:lnTo>
                      <a:pt x="31" y="108"/>
                    </a:lnTo>
                    <a:lnTo>
                      <a:pt x="35" y="110"/>
                    </a:lnTo>
                    <a:lnTo>
                      <a:pt x="40" y="110"/>
                    </a:lnTo>
                    <a:lnTo>
                      <a:pt x="45" y="112"/>
                    </a:lnTo>
                    <a:lnTo>
                      <a:pt x="50" y="110"/>
                    </a:lnTo>
                    <a:lnTo>
                      <a:pt x="60" y="110"/>
                    </a:lnTo>
                    <a:lnTo>
                      <a:pt x="64" y="108"/>
                    </a:lnTo>
                    <a:lnTo>
                      <a:pt x="69" y="108"/>
                    </a:lnTo>
                    <a:lnTo>
                      <a:pt x="74" y="105"/>
                    </a:lnTo>
                    <a:lnTo>
                      <a:pt x="79" y="103"/>
                    </a:lnTo>
                    <a:lnTo>
                      <a:pt x="88" y="98"/>
                    </a:lnTo>
                    <a:lnTo>
                      <a:pt x="93" y="74"/>
                    </a:lnTo>
                    <a:lnTo>
                      <a:pt x="93" y="26"/>
                    </a:lnTo>
                    <a:lnTo>
                      <a:pt x="88" y="4"/>
                    </a:lnTo>
                    <a:lnTo>
                      <a:pt x="83" y="2"/>
                    </a:lnTo>
                    <a:lnTo>
                      <a:pt x="79" y="2"/>
                    </a:lnTo>
                    <a:lnTo>
                      <a:pt x="74" y="0"/>
                    </a:lnTo>
                    <a:lnTo>
                      <a:pt x="35" y="0"/>
                    </a:lnTo>
                    <a:lnTo>
                      <a:pt x="31" y="2"/>
                    </a:lnTo>
                    <a:lnTo>
                      <a:pt x="26" y="4"/>
                    </a:lnTo>
                    <a:lnTo>
                      <a:pt x="21" y="7"/>
                    </a:lnTo>
                    <a:lnTo>
                      <a:pt x="14" y="9"/>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9" name="Freeform 2715"/>
              <p:cNvSpPr>
                <a:spLocks/>
              </p:cNvSpPr>
              <p:nvPr/>
            </p:nvSpPr>
            <p:spPr bwMode="auto">
              <a:xfrm>
                <a:off x="10454" y="6084"/>
                <a:ext cx="89" cy="105"/>
              </a:xfrm>
              <a:custGeom>
                <a:avLst/>
                <a:gdLst/>
                <a:ahLst/>
                <a:cxnLst>
                  <a:cxn ang="0">
                    <a:pos x="4" y="79"/>
                  </a:cxn>
                  <a:cxn ang="0">
                    <a:pos x="12" y="91"/>
                  </a:cxn>
                  <a:cxn ang="0">
                    <a:pos x="19" y="98"/>
                  </a:cxn>
                  <a:cxn ang="0">
                    <a:pos x="23" y="100"/>
                  </a:cxn>
                  <a:cxn ang="0">
                    <a:pos x="28" y="103"/>
                  </a:cxn>
                  <a:cxn ang="0">
                    <a:pos x="33" y="105"/>
                  </a:cxn>
                  <a:cxn ang="0">
                    <a:pos x="50" y="105"/>
                  </a:cxn>
                  <a:cxn ang="0">
                    <a:pos x="55" y="103"/>
                  </a:cxn>
                  <a:cxn ang="0">
                    <a:pos x="60" y="103"/>
                  </a:cxn>
                  <a:cxn ang="0">
                    <a:pos x="64" y="100"/>
                  </a:cxn>
                  <a:cxn ang="0">
                    <a:pos x="79" y="93"/>
                  </a:cxn>
                  <a:cxn ang="0">
                    <a:pos x="81" y="91"/>
                  </a:cxn>
                  <a:cxn ang="0">
                    <a:pos x="83" y="79"/>
                  </a:cxn>
                  <a:cxn ang="0">
                    <a:pos x="86" y="69"/>
                  </a:cxn>
                  <a:cxn ang="0">
                    <a:pos x="88" y="57"/>
                  </a:cxn>
                  <a:cxn ang="0">
                    <a:pos x="88" y="36"/>
                  </a:cxn>
                  <a:cxn ang="0">
                    <a:pos x="86" y="26"/>
                  </a:cxn>
                  <a:cxn ang="0">
                    <a:pos x="83" y="14"/>
                  </a:cxn>
                  <a:cxn ang="0">
                    <a:pos x="81" y="4"/>
                  </a:cxn>
                  <a:cxn ang="0">
                    <a:pos x="79" y="4"/>
                  </a:cxn>
                  <a:cxn ang="0">
                    <a:pos x="74" y="2"/>
                  </a:cxn>
                  <a:cxn ang="0">
                    <a:pos x="69" y="2"/>
                  </a:cxn>
                  <a:cxn ang="0">
                    <a:pos x="64" y="0"/>
                  </a:cxn>
                  <a:cxn ang="0">
                    <a:pos x="33" y="0"/>
                  </a:cxn>
                  <a:cxn ang="0">
                    <a:pos x="19" y="7"/>
                  </a:cxn>
                  <a:cxn ang="0">
                    <a:pos x="12" y="14"/>
                  </a:cxn>
                  <a:cxn ang="0">
                    <a:pos x="7" y="23"/>
                  </a:cxn>
                  <a:cxn ang="0">
                    <a:pos x="2" y="31"/>
                  </a:cxn>
                  <a:cxn ang="0">
                    <a:pos x="0" y="40"/>
                  </a:cxn>
                  <a:cxn ang="0">
                    <a:pos x="0" y="60"/>
                  </a:cxn>
                  <a:cxn ang="0">
                    <a:pos x="4" y="79"/>
                  </a:cxn>
                </a:cxnLst>
                <a:rect l="0" t="0" r="r" b="b"/>
                <a:pathLst>
                  <a:path w="89" h="105">
                    <a:moveTo>
                      <a:pt x="4" y="79"/>
                    </a:moveTo>
                    <a:lnTo>
                      <a:pt x="12" y="91"/>
                    </a:lnTo>
                    <a:lnTo>
                      <a:pt x="19" y="98"/>
                    </a:lnTo>
                    <a:lnTo>
                      <a:pt x="23" y="100"/>
                    </a:lnTo>
                    <a:lnTo>
                      <a:pt x="28" y="103"/>
                    </a:lnTo>
                    <a:lnTo>
                      <a:pt x="33" y="105"/>
                    </a:lnTo>
                    <a:lnTo>
                      <a:pt x="50" y="105"/>
                    </a:lnTo>
                    <a:lnTo>
                      <a:pt x="55" y="103"/>
                    </a:lnTo>
                    <a:lnTo>
                      <a:pt x="60" y="103"/>
                    </a:lnTo>
                    <a:lnTo>
                      <a:pt x="64" y="100"/>
                    </a:lnTo>
                    <a:lnTo>
                      <a:pt x="79" y="93"/>
                    </a:lnTo>
                    <a:lnTo>
                      <a:pt x="81" y="91"/>
                    </a:lnTo>
                    <a:lnTo>
                      <a:pt x="83" y="79"/>
                    </a:lnTo>
                    <a:lnTo>
                      <a:pt x="86" y="69"/>
                    </a:lnTo>
                    <a:lnTo>
                      <a:pt x="88" y="57"/>
                    </a:lnTo>
                    <a:lnTo>
                      <a:pt x="88" y="36"/>
                    </a:lnTo>
                    <a:lnTo>
                      <a:pt x="86" y="26"/>
                    </a:lnTo>
                    <a:lnTo>
                      <a:pt x="83" y="14"/>
                    </a:lnTo>
                    <a:lnTo>
                      <a:pt x="81" y="4"/>
                    </a:lnTo>
                    <a:lnTo>
                      <a:pt x="79" y="4"/>
                    </a:lnTo>
                    <a:lnTo>
                      <a:pt x="74" y="2"/>
                    </a:lnTo>
                    <a:lnTo>
                      <a:pt x="69" y="2"/>
                    </a:lnTo>
                    <a:lnTo>
                      <a:pt x="64" y="0"/>
                    </a:lnTo>
                    <a:lnTo>
                      <a:pt x="33" y="0"/>
                    </a:lnTo>
                    <a:lnTo>
                      <a:pt x="19" y="7"/>
                    </a:lnTo>
                    <a:lnTo>
                      <a:pt x="12" y="14"/>
                    </a:lnTo>
                    <a:lnTo>
                      <a:pt x="7" y="23"/>
                    </a:lnTo>
                    <a:lnTo>
                      <a:pt x="2" y="31"/>
                    </a:lnTo>
                    <a:lnTo>
                      <a:pt x="0" y="40"/>
                    </a:lnTo>
                    <a:lnTo>
                      <a:pt x="0" y="60"/>
                    </a:lnTo>
                    <a:lnTo>
                      <a:pt x="4" y="79"/>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0" name="Freeform 2716"/>
              <p:cNvSpPr>
                <a:spLocks/>
              </p:cNvSpPr>
              <p:nvPr/>
            </p:nvSpPr>
            <p:spPr bwMode="auto">
              <a:xfrm>
                <a:off x="10456" y="6086"/>
                <a:ext cx="82" cy="101"/>
              </a:xfrm>
              <a:custGeom>
                <a:avLst/>
                <a:gdLst/>
                <a:ahLst/>
                <a:cxnLst>
                  <a:cxn ang="0">
                    <a:pos x="0" y="38"/>
                  </a:cxn>
                  <a:cxn ang="0">
                    <a:pos x="0" y="55"/>
                  </a:cxn>
                  <a:cxn ang="0">
                    <a:pos x="4" y="74"/>
                  </a:cxn>
                  <a:cxn ang="0">
                    <a:pos x="12" y="83"/>
                  </a:cxn>
                  <a:cxn ang="0">
                    <a:pos x="14" y="88"/>
                  </a:cxn>
                  <a:cxn ang="0">
                    <a:pos x="19" y="91"/>
                  </a:cxn>
                  <a:cxn ang="0">
                    <a:pos x="23" y="96"/>
                  </a:cxn>
                  <a:cxn ang="0">
                    <a:pos x="28" y="98"/>
                  </a:cxn>
                  <a:cxn ang="0">
                    <a:pos x="31" y="98"/>
                  </a:cxn>
                  <a:cxn ang="0">
                    <a:pos x="35" y="100"/>
                  </a:cxn>
                  <a:cxn ang="0">
                    <a:pos x="43" y="100"/>
                  </a:cxn>
                  <a:cxn ang="0">
                    <a:pos x="47" y="98"/>
                  </a:cxn>
                  <a:cxn ang="0">
                    <a:pos x="52" y="98"/>
                  </a:cxn>
                  <a:cxn ang="0">
                    <a:pos x="55" y="96"/>
                  </a:cxn>
                  <a:cxn ang="0">
                    <a:pos x="60" y="96"/>
                  </a:cxn>
                  <a:cxn ang="0">
                    <a:pos x="64" y="93"/>
                  </a:cxn>
                  <a:cxn ang="0">
                    <a:pos x="67" y="88"/>
                  </a:cxn>
                  <a:cxn ang="0">
                    <a:pos x="72" y="86"/>
                  </a:cxn>
                  <a:cxn ang="0">
                    <a:pos x="76" y="83"/>
                  </a:cxn>
                  <a:cxn ang="0">
                    <a:pos x="81" y="64"/>
                  </a:cxn>
                  <a:cxn ang="0">
                    <a:pos x="81" y="36"/>
                  </a:cxn>
                  <a:cxn ang="0">
                    <a:pos x="79" y="26"/>
                  </a:cxn>
                  <a:cxn ang="0">
                    <a:pos x="79" y="16"/>
                  </a:cxn>
                  <a:cxn ang="0">
                    <a:pos x="76" y="7"/>
                  </a:cxn>
                  <a:cxn ang="0">
                    <a:pos x="72" y="4"/>
                  </a:cxn>
                  <a:cxn ang="0">
                    <a:pos x="67" y="4"/>
                  </a:cxn>
                  <a:cxn ang="0">
                    <a:pos x="64" y="2"/>
                  </a:cxn>
                  <a:cxn ang="0">
                    <a:pos x="60" y="2"/>
                  </a:cxn>
                  <a:cxn ang="0">
                    <a:pos x="55" y="0"/>
                  </a:cxn>
                  <a:cxn ang="0">
                    <a:pos x="31" y="0"/>
                  </a:cxn>
                  <a:cxn ang="0">
                    <a:pos x="28" y="2"/>
                  </a:cxn>
                  <a:cxn ang="0">
                    <a:pos x="23" y="4"/>
                  </a:cxn>
                  <a:cxn ang="0">
                    <a:pos x="14" y="9"/>
                  </a:cxn>
                  <a:cxn ang="0">
                    <a:pos x="12" y="14"/>
                  </a:cxn>
                  <a:cxn ang="0">
                    <a:pos x="7" y="21"/>
                  </a:cxn>
                  <a:cxn ang="0">
                    <a:pos x="2" y="31"/>
                  </a:cxn>
                  <a:cxn ang="0">
                    <a:pos x="0" y="38"/>
                  </a:cxn>
                </a:cxnLst>
                <a:rect l="0" t="0" r="r" b="b"/>
                <a:pathLst>
                  <a:path w="82" h="101">
                    <a:moveTo>
                      <a:pt x="0" y="38"/>
                    </a:moveTo>
                    <a:lnTo>
                      <a:pt x="0" y="55"/>
                    </a:lnTo>
                    <a:lnTo>
                      <a:pt x="4" y="74"/>
                    </a:lnTo>
                    <a:lnTo>
                      <a:pt x="12" y="83"/>
                    </a:lnTo>
                    <a:lnTo>
                      <a:pt x="14" y="88"/>
                    </a:lnTo>
                    <a:lnTo>
                      <a:pt x="19" y="91"/>
                    </a:lnTo>
                    <a:lnTo>
                      <a:pt x="23" y="96"/>
                    </a:lnTo>
                    <a:lnTo>
                      <a:pt x="28" y="98"/>
                    </a:lnTo>
                    <a:lnTo>
                      <a:pt x="31" y="98"/>
                    </a:lnTo>
                    <a:lnTo>
                      <a:pt x="35" y="100"/>
                    </a:lnTo>
                    <a:lnTo>
                      <a:pt x="43" y="100"/>
                    </a:lnTo>
                    <a:lnTo>
                      <a:pt x="47" y="98"/>
                    </a:lnTo>
                    <a:lnTo>
                      <a:pt x="52" y="98"/>
                    </a:lnTo>
                    <a:lnTo>
                      <a:pt x="55" y="96"/>
                    </a:lnTo>
                    <a:lnTo>
                      <a:pt x="60" y="96"/>
                    </a:lnTo>
                    <a:lnTo>
                      <a:pt x="64" y="93"/>
                    </a:lnTo>
                    <a:lnTo>
                      <a:pt x="67" y="88"/>
                    </a:lnTo>
                    <a:lnTo>
                      <a:pt x="72" y="86"/>
                    </a:lnTo>
                    <a:lnTo>
                      <a:pt x="76" y="83"/>
                    </a:lnTo>
                    <a:lnTo>
                      <a:pt x="81" y="64"/>
                    </a:lnTo>
                    <a:lnTo>
                      <a:pt x="81" y="36"/>
                    </a:lnTo>
                    <a:lnTo>
                      <a:pt x="79" y="26"/>
                    </a:lnTo>
                    <a:lnTo>
                      <a:pt x="79" y="16"/>
                    </a:lnTo>
                    <a:lnTo>
                      <a:pt x="76" y="7"/>
                    </a:lnTo>
                    <a:lnTo>
                      <a:pt x="72" y="4"/>
                    </a:lnTo>
                    <a:lnTo>
                      <a:pt x="67" y="4"/>
                    </a:lnTo>
                    <a:lnTo>
                      <a:pt x="64" y="2"/>
                    </a:lnTo>
                    <a:lnTo>
                      <a:pt x="60" y="2"/>
                    </a:lnTo>
                    <a:lnTo>
                      <a:pt x="55" y="0"/>
                    </a:lnTo>
                    <a:lnTo>
                      <a:pt x="31" y="0"/>
                    </a:lnTo>
                    <a:lnTo>
                      <a:pt x="28" y="2"/>
                    </a:lnTo>
                    <a:lnTo>
                      <a:pt x="23" y="4"/>
                    </a:lnTo>
                    <a:lnTo>
                      <a:pt x="14" y="9"/>
                    </a:lnTo>
                    <a:lnTo>
                      <a:pt x="12" y="14"/>
                    </a:lnTo>
                    <a:lnTo>
                      <a:pt x="7" y="21"/>
                    </a:lnTo>
                    <a:lnTo>
                      <a:pt x="2" y="31"/>
                    </a:lnTo>
                    <a:lnTo>
                      <a:pt x="0" y="38"/>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1" name="Freeform 2717"/>
              <p:cNvSpPr>
                <a:spLocks/>
              </p:cNvSpPr>
              <p:nvPr/>
            </p:nvSpPr>
            <p:spPr bwMode="auto">
              <a:xfrm>
                <a:off x="10358" y="6076"/>
                <a:ext cx="43" cy="80"/>
              </a:xfrm>
              <a:custGeom>
                <a:avLst/>
                <a:gdLst/>
                <a:ahLst/>
                <a:cxnLst>
                  <a:cxn ang="0">
                    <a:pos x="0" y="4"/>
                  </a:cxn>
                  <a:cxn ang="0">
                    <a:pos x="0" y="79"/>
                  </a:cxn>
                  <a:cxn ang="0">
                    <a:pos x="2" y="79"/>
                  </a:cxn>
                  <a:cxn ang="0">
                    <a:pos x="2" y="7"/>
                  </a:cxn>
                  <a:cxn ang="0">
                    <a:pos x="43" y="2"/>
                  </a:cxn>
                  <a:cxn ang="0">
                    <a:pos x="43" y="0"/>
                  </a:cxn>
                  <a:cxn ang="0">
                    <a:pos x="0" y="4"/>
                  </a:cxn>
                </a:cxnLst>
                <a:rect l="0" t="0" r="r" b="b"/>
                <a:pathLst>
                  <a:path w="43" h="80">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2" name="Freeform 2718"/>
              <p:cNvSpPr>
                <a:spLocks/>
              </p:cNvSpPr>
              <p:nvPr/>
            </p:nvSpPr>
            <p:spPr bwMode="auto">
              <a:xfrm>
                <a:off x="10358" y="6086"/>
                <a:ext cx="43" cy="7"/>
              </a:xfrm>
              <a:custGeom>
                <a:avLst/>
                <a:gdLst/>
                <a:ahLst/>
                <a:cxnLst>
                  <a:cxn ang="0">
                    <a:pos x="2" y="4"/>
                  </a:cxn>
                  <a:cxn ang="0">
                    <a:pos x="2" y="4"/>
                  </a:cxn>
                  <a:cxn ang="0">
                    <a:pos x="0" y="7"/>
                  </a:cxn>
                  <a:cxn ang="0">
                    <a:pos x="43" y="4"/>
                  </a:cxn>
                  <a:cxn ang="0">
                    <a:pos x="43" y="0"/>
                  </a:cxn>
                  <a:cxn ang="0">
                    <a:pos x="2" y="4"/>
                  </a:cxn>
                </a:cxnLst>
                <a:rect l="0" t="0" r="r" b="b"/>
                <a:pathLst>
                  <a:path w="43" h="7">
                    <a:moveTo>
                      <a:pt x="2" y="4"/>
                    </a:moveTo>
                    <a:lnTo>
                      <a:pt x="2" y="4"/>
                    </a:lnTo>
                    <a:lnTo>
                      <a:pt x="0" y="7"/>
                    </a:lnTo>
                    <a:lnTo>
                      <a:pt x="43" y="4"/>
                    </a:lnTo>
                    <a:lnTo>
                      <a:pt x="43" y="0"/>
                    </a:lnTo>
                    <a:lnTo>
                      <a:pt x="2"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3" name="Freeform 2719"/>
              <p:cNvSpPr>
                <a:spLocks/>
              </p:cNvSpPr>
              <p:nvPr/>
            </p:nvSpPr>
            <p:spPr bwMode="auto">
              <a:xfrm>
                <a:off x="10360" y="6100"/>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4" name="Freeform 2720"/>
              <p:cNvSpPr>
                <a:spLocks/>
              </p:cNvSpPr>
              <p:nvPr/>
            </p:nvSpPr>
            <p:spPr bwMode="auto">
              <a:xfrm>
                <a:off x="10360" y="6100"/>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5" name="Freeform 2721"/>
              <p:cNvSpPr>
                <a:spLocks/>
              </p:cNvSpPr>
              <p:nvPr/>
            </p:nvSpPr>
            <p:spPr bwMode="auto">
              <a:xfrm>
                <a:off x="10358" y="6120"/>
                <a:ext cx="43" cy="4"/>
              </a:xfrm>
              <a:custGeom>
                <a:avLst/>
                <a:gdLst/>
                <a:ahLst/>
                <a:cxnLst>
                  <a:cxn ang="0">
                    <a:pos x="2" y="2"/>
                  </a:cxn>
                  <a:cxn ang="0">
                    <a:pos x="2" y="2"/>
                  </a:cxn>
                  <a:cxn ang="0">
                    <a:pos x="0" y="4"/>
                  </a:cxn>
                  <a:cxn ang="0">
                    <a:pos x="43" y="4"/>
                  </a:cxn>
                  <a:cxn ang="0">
                    <a:pos x="43" y="0"/>
                  </a:cxn>
                  <a:cxn ang="0">
                    <a:pos x="2" y="2"/>
                  </a:cxn>
                </a:cxnLst>
                <a:rect l="0" t="0" r="r" b="b"/>
                <a:pathLst>
                  <a:path w="43" h="4">
                    <a:moveTo>
                      <a:pt x="2" y="2"/>
                    </a:moveTo>
                    <a:lnTo>
                      <a:pt x="2" y="2"/>
                    </a:lnTo>
                    <a:lnTo>
                      <a:pt x="0" y="4"/>
                    </a:lnTo>
                    <a:lnTo>
                      <a:pt x="43" y="4"/>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6" name="Freeform 2722"/>
              <p:cNvSpPr>
                <a:spLocks/>
              </p:cNvSpPr>
              <p:nvPr/>
            </p:nvSpPr>
            <p:spPr bwMode="auto">
              <a:xfrm>
                <a:off x="10360" y="6115"/>
                <a:ext cx="41" cy="0"/>
              </a:xfrm>
              <a:custGeom>
                <a:avLst/>
                <a:gdLst/>
                <a:ahLst/>
                <a:cxnLst>
                  <a:cxn ang="0">
                    <a:pos x="0" y="0"/>
                  </a:cxn>
                  <a:cxn ang="0">
                    <a:pos x="40" y="0"/>
                  </a:cxn>
                </a:cxnLst>
                <a:rect l="0" t="0" r="r" b="b"/>
                <a:pathLst>
                  <a:path w="41">
                    <a:moveTo>
                      <a:pt x="0" y="0"/>
                    </a:moveTo>
                    <a:lnTo>
                      <a:pt x="40" y="0"/>
                    </a:lnTo>
                  </a:path>
                </a:pathLst>
              </a:custGeom>
              <a:noFill/>
              <a:ln w="1041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7" name="Freeform 2723"/>
              <p:cNvSpPr>
                <a:spLocks/>
              </p:cNvSpPr>
              <p:nvPr/>
            </p:nvSpPr>
            <p:spPr bwMode="auto">
              <a:xfrm>
                <a:off x="10360" y="6153"/>
                <a:ext cx="41" cy="5"/>
              </a:xfrm>
              <a:custGeom>
                <a:avLst/>
                <a:gdLst/>
                <a:ahLst/>
                <a:cxnLst>
                  <a:cxn ang="0">
                    <a:pos x="0" y="0"/>
                  </a:cxn>
                  <a:cxn ang="0">
                    <a:pos x="0" y="4"/>
                  </a:cxn>
                  <a:cxn ang="0">
                    <a:pos x="40" y="2"/>
                  </a:cxn>
                  <a:cxn ang="0">
                    <a:pos x="40" y="0"/>
                  </a:cxn>
                  <a:cxn ang="0">
                    <a:pos x="0" y="0"/>
                  </a:cxn>
                </a:cxnLst>
                <a:rect l="0" t="0" r="r" b="b"/>
                <a:pathLst>
                  <a:path w="41" h="5">
                    <a:moveTo>
                      <a:pt x="0" y="0"/>
                    </a:moveTo>
                    <a:lnTo>
                      <a:pt x="0" y="4"/>
                    </a:lnTo>
                    <a:lnTo>
                      <a:pt x="40" y="2"/>
                    </a:lnTo>
                    <a:lnTo>
                      <a:pt x="40"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8" name="Freeform 2724"/>
              <p:cNvSpPr>
                <a:spLocks/>
              </p:cNvSpPr>
              <p:nvPr/>
            </p:nvSpPr>
            <p:spPr bwMode="auto">
              <a:xfrm>
                <a:off x="10447" y="6247"/>
                <a:ext cx="108" cy="12"/>
              </a:xfrm>
              <a:custGeom>
                <a:avLst/>
                <a:gdLst/>
                <a:ahLst/>
                <a:cxnLst>
                  <a:cxn ang="0">
                    <a:pos x="0" y="0"/>
                  </a:cxn>
                  <a:cxn ang="0">
                    <a:pos x="0" y="11"/>
                  </a:cxn>
                  <a:cxn ang="0">
                    <a:pos x="0" y="7"/>
                  </a:cxn>
                  <a:cxn ang="0">
                    <a:pos x="107" y="9"/>
                  </a:cxn>
                  <a:cxn ang="0">
                    <a:pos x="107" y="4"/>
                  </a:cxn>
                  <a:cxn ang="0">
                    <a:pos x="0" y="0"/>
                  </a:cxn>
                </a:cxnLst>
                <a:rect l="0" t="0" r="r" b="b"/>
                <a:pathLst>
                  <a:path w="108" h="12">
                    <a:moveTo>
                      <a:pt x="0" y="0"/>
                    </a:moveTo>
                    <a:lnTo>
                      <a:pt x="0" y="11"/>
                    </a:lnTo>
                    <a:lnTo>
                      <a:pt x="0" y="7"/>
                    </a:lnTo>
                    <a:lnTo>
                      <a:pt x="107" y="9"/>
                    </a:lnTo>
                    <a:lnTo>
                      <a:pt x="107" y="4"/>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9" name="Freeform 2725"/>
              <p:cNvSpPr>
                <a:spLocks/>
              </p:cNvSpPr>
              <p:nvPr/>
            </p:nvSpPr>
            <p:spPr bwMode="auto">
              <a:xfrm>
                <a:off x="10447" y="6254"/>
                <a:ext cx="108" cy="5"/>
              </a:xfrm>
              <a:custGeom>
                <a:avLst/>
                <a:gdLst/>
                <a:ahLst/>
                <a:cxnLst>
                  <a:cxn ang="0">
                    <a:pos x="2" y="0"/>
                  </a:cxn>
                  <a:cxn ang="0">
                    <a:pos x="2" y="0"/>
                  </a:cxn>
                  <a:cxn ang="0">
                    <a:pos x="0" y="2"/>
                  </a:cxn>
                  <a:cxn ang="0">
                    <a:pos x="107" y="4"/>
                  </a:cxn>
                  <a:cxn ang="0">
                    <a:pos x="107" y="2"/>
                  </a:cxn>
                  <a:cxn ang="0">
                    <a:pos x="2" y="0"/>
                  </a:cxn>
                </a:cxnLst>
                <a:rect l="0" t="0" r="r" b="b"/>
                <a:pathLst>
                  <a:path w="108" h="5">
                    <a:moveTo>
                      <a:pt x="2" y="0"/>
                    </a:moveTo>
                    <a:lnTo>
                      <a:pt x="2" y="0"/>
                    </a:lnTo>
                    <a:lnTo>
                      <a:pt x="0" y="2"/>
                    </a:lnTo>
                    <a:lnTo>
                      <a:pt x="107" y="4"/>
                    </a:lnTo>
                    <a:lnTo>
                      <a:pt x="107"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0" name="Freeform 2726"/>
              <p:cNvSpPr>
                <a:spLocks/>
              </p:cNvSpPr>
              <p:nvPr/>
            </p:nvSpPr>
            <p:spPr bwMode="auto">
              <a:xfrm>
                <a:off x="10449" y="6249"/>
                <a:ext cx="19" cy="5"/>
              </a:xfrm>
              <a:custGeom>
                <a:avLst/>
                <a:gdLst/>
                <a:ahLst/>
                <a:cxnLst>
                  <a:cxn ang="0">
                    <a:pos x="0" y="0"/>
                  </a:cxn>
                  <a:cxn ang="0">
                    <a:pos x="0" y="2"/>
                  </a:cxn>
                  <a:cxn ang="0">
                    <a:pos x="19" y="4"/>
                  </a:cxn>
                  <a:cxn ang="0">
                    <a:pos x="19" y="0"/>
                  </a:cxn>
                  <a:cxn ang="0">
                    <a:pos x="0" y="0"/>
                  </a:cxn>
                </a:cxnLst>
                <a:rect l="0" t="0" r="r" b="b"/>
                <a:pathLst>
                  <a:path w="19" h="5">
                    <a:moveTo>
                      <a:pt x="0" y="0"/>
                    </a:moveTo>
                    <a:lnTo>
                      <a:pt x="0" y="2"/>
                    </a:lnTo>
                    <a:lnTo>
                      <a:pt x="19" y="4"/>
                    </a:lnTo>
                    <a:lnTo>
                      <a:pt x="19"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1" name="Freeform 2727"/>
              <p:cNvSpPr>
                <a:spLocks/>
              </p:cNvSpPr>
              <p:nvPr/>
            </p:nvSpPr>
            <p:spPr bwMode="auto">
              <a:xfrm>
                <a:off x="10471" y="6252"/>
                <a:ext cx="72" cy="0"/>
              </a:xfrm>
              <a:custGeom>
                <a:avLst/>
                <a:gdLst/>
                <a:ahLst/>
                <a:cxnLst>
                  <a:cxn ang="0">
                    <a:pos x="0" y="0"/>
                  </a:cxn>
                  <a:cxn ang="0">
                    <a:pos x="72" y="0"/>
                  </a:cxn>
                </a:cxnLst>
                <a:rect l="0" t="0" r="r" b="b"/>
                <a:pathLst>
                  <a:path w="72">
                    <a:moveTo>
                      <a:pt x="0" y="0"/>
                    </a:moveTo>
                    <a:lnTo>
                      <a:pt x="72"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2" name="Freeform 2728"/>
              <p:cNvSpPr>
                <a:spLocks/>
              </p:cNvSpPr>
              <p:nvPr/>
            </p:nvSpPr>
            <p:spPr bwMode="auto">
              <a:xfrm>
                <a:off x="10495" y="6249"/>
                <a:ext cx="19" cy="5"/>
              </a:xfrm>
              <a:custGeom>
                <a:avLst/>
                <a:gdLst/>
                <a:ahLst/>
                <a:cxnLst>
                  <a:cxn ang="0">
                    <a:pos x="0" y="0"/>
                  </a:cxn>
                  <a:cxn ang="0">
                    <a:pos x="0" y="4"/>
                  </a:cxn>
                  <a:cxn ang="0">
                    <a:pos x="19" y="4"/>
                  </a:cxn>
                  <a:cxn ang="0">
                    <a:pos x="19" y="2"/>
                  </a:cxn>
                  <a:cxn ang="0">
                    <a:pos x="0" y="0"/>
                  </a:cxn>
                </a:cxnLst>
                <a:rect l="0" t="0" r="r" b="b"/>
                <a:pathLst>
                  <a:path w="19"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3" name="Freeform 2729"/>
              <p:cNvSpPr>
                <a:spLocks/>
              </p:cNvSpPr>
              <p:nvPr/>
            </p:nvSpPr>
            <p:spPr bwMode="auto">
              <a:xfrm>
                <a:off x="10449" y="6249"/>
                <a:ext cx="19" cy="3"/>
              </a:xfrm>
              <a:custGeom>
                <a:avLst/>
                <a:gdLst/>
                <a:ahLst/>
                <a:cxnLst>
                  <a:cxn ang="0">
                    <a:pos x="0" y="0"/>
                  </a:cxn>
                  <a:cxn ang="0">
                    <a:pos x="0" y="2"/>
                  </a:cxn>
                  <a:cxn ang="0">
                    <a:pos x="19" y="2"/>
                  </a:cxn>
                  <a:cxn ang="0">
                    <a:pos x="0" y="0"/>
                  </a:cxn>
                </a:cxnLst>
                <a:rect l="0" t="0" r="r" b="b"/>
                <a:pathLst>
                  <a:path w="19" h="3">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4" name="Freeform 2730"/>
              <p:cNvSpPr>
                <a:spLocks/>
              </p:cNvSpPr>
              <p:nvPr/>
            </p:nvSpPr>
            <p:spPr bwMode="auto">
              <a:xfrm>
                <a:off x="10495" y="6252"/>
                <a:ext cx="19" cy="2"/>
              </a:xfrm>
              <a:custGeom>
                <a:avLst/>
                <a:gdLst/>
                <a:ahLst/>
                <a:cxnLst>
                  <a:cxn ang="0">
                    <a:pos x="0" y="0"/>
                  </a:cxn>
                  <a:cxn ang="0">
                    <a:pos x="0" y="0"/>
                  </a:cxn>
                  <a:cxn ang="0">
                    <a:pos x="19" y="2"/>
                  </a:cxn>
                  <a:cxn ang="0">
                    <a:pos x="19" y="0"/>
                  </a:cxn>
                  <a:cxn ang="0">
                    <a:pos x="0" y="0"/>
                  </a:cxn>
                </a:cxnLst>
                <a:rect l="0" t="0" r="r" b="b"/>
                <a:pathLst>
                  <a:path w="19" h="2">
                    <a:moveTo>
                      <a:pt x="0" y="0"/>
                    </a:moveTo>
                    <a:lnTo>
                      <a:pt x="0" y="0"/>
                    </a:lnTo>
                    <a:lnTo>
                      <a:pt x="19" y="2"/>
                    </a:lnTo>
                    <a:lnTo>
                      <a:pt x="19"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5" name="Freeform 2731"/>
              <p:cNvSpPr>
                <a:spLocks/>
              </p:cNvSpPr>
              <p:nvPr/>
            </p:nvSpPr>
            <p:spPr bwMode="auto">
              <a:xfrm>
                <a:off x="10521" y="6253"/>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6" name="Freeform 2732"/>
              <p:cNvSpPr>
                <a:spLocks/>
              </p:cNvSpPr>
              <p:nvPr/>
            </p:nvSpPr>
            <p:spPr bwMode="auto">
              <a:xfrm>
                <a:off x="10656" y="6050"/>
                <a:ext cx="12" cy="218"/>
              </a:xfrm>
              <a:custGeom>
                <a:avLst/>
                <a:gdLst/>
                <a:ahLst/>
                <a:cxnLst>
                  <a:cxn ang="0">
                    <a:pos x="9" y="19"/>
                  </a:cxn>
                  <a:cxn ang="0">
                    <a:pos x="9" y="19"/>
                  </a:cxn>
                  <a:cxn ang="0">
                    <a:pos x="0" y="0"/>
                  </a:cxn>
                  <a:cxn ang="0">
                    <a:pos x="0" y="218"/>
                  </a:cxn>
                  <a:cxn ang="0">
                    <a:pos x="12" y="208"/>
                  </a:cxn>
                  <a:cxn ang="0">
                    <a:pos x="12" y="28"/>
                  </a:cxn>
                  <a:cxn ang="0">
                    <a:pos x="9" y="19"/>
                  </a:cxn>
                </a:cxnLst>
                <a:rect l="0" t="0" r="r" b="b"/>
                <a:pathLst>
                  <a:path w="12" h="218">
                    <a:moveTo>
                      <a:pt x="9" y="19"/>
                    </a:moveTo>
                    <a:lnTo>
                      <a:pt x="9" y="19"/>
                    </a:lnTo>
                    <a:lnTo>
                      <a:pt x="0" y="0"/>
                    </a:lnTo>
                    <a:lnTo>
                      <a:pt x="0" y="218"/>
                    </a:lnTo>
                    <a:lnTo>
                      <a:pt x="12" y="208"/>
                    </a:lnTo>
                    <a:lnTo>
                      <a:pt x="12"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7" name="Freeform 2733"/>
              <p:cNvSpPr>
                <a:spLocks/>
              </p:cNvSpPr>
              <p:nvPr/>
            </p:nvSpPr>
            <p:spPr bwMode="auto">
              <a:xfrm>
                <a:off x="10723" y="6110"/>
                <a:ext cx="21" cy="144"/>
              </a:xfrm>
              <a:custGeom>
                <a:avLst/>
                <a:gdLst/>
                <a:ahLst/>
                <a:cxnLst>
                  <a:cxn ang="0">
                    <a:pos x="16" y="9"/>
                  </a:cxn>
                  <a:cxn ang="0">
                    <a:pos x="2" y="0"/>
                  </a:cxn>
                  <a:cxn ang="0">
                    <a:pos x="4" y="21"/>
                  </a:cxn>
                  <a:cxn ang="0">
                    <a:pos x="7" y="40"/>
                  </a:cxn>
                  <a:cxn ang="0">
                    <a:pos x="7" y="74"/>
                  </a:cxn>
                  <a:cxn ang="0">
                    <a:pos x="4" y="88"/>
                  </a:cxn>
                  <a:cxn ang="0">
                    <a:pos x="2" y="105"/>
                  </a:cxn>
                  <a:cxn ang="0">
                    <a:pos x="2" y="122"/>
                  </a:cxn>
                  <a:cxn ang="0">
                    <a:pos x="0" y="144"/>
                  </a:cxn>
                  <a:cxn ang="0">
                    <a:pos x="16" y="141"/>
                  </a:cxn>
                  <a:cxn ang="0">
                    <a:pos x="16" y="129"/>
                  </a:cxn>
                  <a:cxn ang="0">
                    <a:pos x="19" y="112"/>
                  </a:cxn>
                  <a:cxn ang="0">
                    <a:pos x="19" y="96"/>
                  </a:cxn>
                  <a:cxn ang="0">
                    <a:pos x="21" y="79"/>
                  </a:cxn>
                  <a:cxn ang="0">
                    <a:pos x="21" y="60"/>
                  </a:cxn>
                  <a:cxn ang="0">
                    <a:pos x="19" y="40"/>
                  </a:cxn>
                  <a:cxn ang="0">
                    <a:pos x="19" y="24"/>
                  </a:cxn>
                  <a:cxn ang="0">
                    <a:pos x="16" y="9"/>
                  </a:cxn>
                </a:cxnLst>
                <a:rect l="0" t="0" r="r" b="b"/>
                <a:pathLst>
                  <a:path w="21" h="144">
                    <a:moveTo>
                      <a:pt x="16" y="9"/>
                    </a:moveTo>
                    <a:lnTo>
                      <a:pt x="2" y="0"/>
                    </a:lnTo>
                    <a:lnTo>
                      <a:pt x="4" y="21"/>
                    </a:lnTo>
                    <a:lnTo>
                      <a:pt x="7" y="40"/>
                    </a:lnTo>
                    <a:lnTo>
                      <a:pt x="7" y="74"/>
                    </a:lnTo>
                    <a:lnTo>
                      <a:pt x="4" y="88"/>
                    </a:lnTo>
                    <a:lnTo>
                      <a:pt x="2" y="105"/>
                    </a:lnTo>
                    <a:lnTo>
                      <a:pt x="2" y="122"/>
                    </a:lnTo>
                    <a:lnTo>
                      <a:pt x="0" y="144"/>
                    </a:lnTo>
                    <a:lnTo>
                      <a:pt x="16" y="141"/>
                    </a:lnTo>
                    <a:lnTo>
                      <a:pt x="16" y="129"/>
                    </a:lnTo>
                    <a:lnTo>
                      <a:pt x="19" y="112"/>
                    </a:lnTo>
                    <a:lnTo>
                      <a:pt x="19" y="96"/>
                    </a:lnTo>
                    <a:lnTo>
                      <a:pt x="21" y="79"/>
                    </a:lnTo>
                    <a:lnTo>
                      <a:pt x="21" y="60"/>
                    </a:lnTo>
                    <a:lnTo>
                      <a:pt x="19" y="40"/>
                    </a:lnTo>
                    <a:lnTo>
                      <a:pt x="19" y="24"/>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8" name="Freeform 2734"/>
              <p:cNvSpPr>
                <a:spLocks/>
              </p:cNvSpPr>
              <p:nvPr/>
            </p:nvSpPr>
            <p:spPr bwMode="auto">
              <a:xfrm>
                <a:off x="10720" y="6108"/>
                <a:ext cx="22" cy="146"/>
              </a:xfrm>
              <a:custGeom>
                <a:avLst/>
                <a:gdLst/>
                <a:ahLst/>
                <a:cxnLst>
                  <a:cxn ang="0">
                    <a:pos x="7" y="146"/>
                  </a:cxn>
                  <a:cxn ang="0">
                    <a:pos x="9" y="144"/>
                  </a:cxn>
                  <a:cxn ang="0">
                    <a:pos x="14" y="144"/>
                  </a:cxn>
                  <a:cxn ang="0">
                    <a:pos x="19" y="115"/>
                  </a:cxn>
                  <a:cxn ang="0">
                    <a:pos x="19" y="79"/>
                  </a:cxn>
                  <a:cxn ang="0">
                    <a:pos x="21" y="62"/>
                  </a:cxn>
                  <a:cxn ang="0">
                    <a:pos x="19" y="43"/>
                  </a:cxn>
                  <a:cxn ang="0">
                    <a:pos x="19" y="26"/>
                  </a:cxn>
                  <a:cxn ang="0">
                    <a:pos x="16" y="9"/>
                  </a:cxn>
                  <a:cxn ang="0">
                    <a:pos x="12" y="4"/>
                  </a:cxn>
                  <a:cxn ang="0">
                    <a:pos x="7" y="2"/>
                  </a:cxn>
                  <a:cxn ang="0">
                    <a:pos x="2" y="0"/>
                  </a:cxn>
                  <a:cxn ang="0">
                    <a:pos x="4" y="24"/>
                  </a:cxn>
                  <a:cxn ang="0">
                    <a:pos x="7" y="43"/>
                  </a:cxn>
                  <a:cxn ang="0">
                    <a:pos x="7" y="60"/>
                  </a:cxn>
                  <a:cxn ang="0">
                    <a:pos x="4" y="76"/>
                  </a:cxn>
                  <a:cxn ang="0">
                    <a:pos x="4" y="91"/>
                  </a:cxn>
                  <a:cxn ang="0">
                    <a:pos x="0" y="124"/>
                  </a:cxn>
                  <a:cxn ang="0">
                    <a:pos x="0" y="146"/>
                  </a:cxn>
                  <a:cxn ang="0">
                    <a:pos x="7" y="146"/>
                  </a:cxn>
                </a:cxnLst>
                <a:rect l="0" t="0" r="r" b="b"/>
                <a:pathLst>
                  <a:path w="22" h="146">
                    <a:moveTo>
                      <a:pt x="7" y="146"/>
                    </a:moveTo>
                    <a:lnTo>
                      <a:pt x="9" y="144"/>
                    </a:lnTo>
                    <a:lnTo>
                      <a:pt x="14" y="144"/>
                    </a:lnTo>
                    <a:lnTo>
                      <a:pt x="19" y="115"/>
                    </a:lnTo>
                    <a:lnTo>
                      <a:pt x="19" y="79"/>
                    </a:lnTo>
                    <a:lnTo>
                      <a:pt x="21" y="62"/>
                    </a:lnTo>
                    <a:lnTo>
                      <a:pt x="19" y="43"/>
                    </a:lnTo>
                    <a:lnTo>
                      <a:pt x="19" y="26"/>
                    </a:lnTo>
                    <a:lnTo>
                      <a:pt x="16" y="9"/>
                    </a:lnTo>
                    <a:lnTo>
                      <a:pt x="12" y="4"/>
                    </a:lnTo>
                    <a:lnTo>
                      <a:pt x="7" y="2"/>
                    </a:lnTo>
                    <a:lnTo>
                      <a:pt x="2" y="0"/>
                    </a:lnTo>
                    <a:lnTo>
                      <a:pt x="4" y="24"/>
                    </a:lnTo>
                    <a:lnTo>
                      <a:pt x="7" y="43"/>
                    </a:lnTo>
                    <a:lnTo>
                      <a:pt x="7" y="60"/>
                    </a:lnTo>
                    <a:lnTo>
                      <a:pt x="4" y="76"/>
                    </a:lnTo>
                    <a:lnTo>
                      <a:pt x="4" y="91"/>
                    </a:lnTo>
                    <a:lnTo>
                      <a:pt x="0" y="124"/>
                    </a:lnTo>
                    <a:lnTo>
                      <a:pt x="0" y="146"/>
                    </a:lnTo>
                    <a:lnTo>
                      <a:pt x="7" y="14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9" name="Freeform 2735"/>
              <p:cNvSpPr>
                <a:spLocks/>
              </p:cNvSpPr>
              <p:nvPr/>
            </p:nvSpPr>
            <p:spPr bwMode="auto">
              <a:xfrm>
                <a:off x="10716" y="6105"/>
                <a:ext cx="21" cy="149"/>
              </a:xfrm>
              <a:custGeom>
                <a:avLst/>
                <a:gdLst/>
                <a:ahLst/>
                <a:cxnLst>
                  <a:cxn ang="0">
                    <a:pos x="9" y="148"/>
                  </a:cxn>
                  <a:cxn ang="0">
                    <a:pos x="12" y="146"/>
                  </a:cxn>
                  <a:cxn ang="0">
                    <a:pos x="16" y="146"/>
                  </a:cxn>
                  <a:cxn ang="0">
                    <a:pos x="19" y="117"/>
                  </a:cxn>
                  <a:cxn ang="0">
                    <a:pos x="21" y="81"/>
                  </a:cxn>
                  <a:cxn ang="0">
                    <a:pos x="21" y="43"/>
                  </a:cxn>
                  <a:cxn ang="0">
                    <a:pos x="19" y="9"/>
                  </a:cxn>
                  <a:cxn ang="0">
                    <a:pos x="16" y="9"/>
                  </a:cxn>
                  <a:cxn ang="0">
                    <a:pos x="12" y="4"/>
                  </a:cxn>
                  <a:cxn ang="0">
                    <a:pos x="7" y="2"/>
                  </a:cxn>
                  <a:cxn ang="0">
                    <a:pos x="2" y="0"/>
                  </a:cxn>
                  <a:cxn ang="0">
                    <a:pos x="7" y="24"/>
                  </a:cxn>
                  <a:cxn ang="0">
                    <a:pos x="9" y="43"/>
                  </a:cxn>
                  <a:cxn ang="0">
                    <a:pos x="9" y="62"/>
                  </a:cxn>
                  <a:cxn ang="0">
                    <a:pos x="7" y="76"/>
                  </a:cxn>
                  <a:cxn ang="0">
                    <a:pos x="7" y="93"/>
                  </a:cxn>
                  <a:cxn ang="0">
                    <a:pos x="2" y="127"/>
                  </a:cxn>
                  <a:cxn ang="0">
                    <a:pos x="0" y="148"/>
                  </a:cxn>
                  <a:cxn ang="0">
                    <a:pos x="9" y="148"/>
                  </a:cxn>
                </a:cxnLst>
                <a:rect l="0" t="0" r="r" b="b"/>
                <a:pathLst>
                  <a:path w="21" h="149">
                    <a:moveTo>
                      <a:pt x="9" y="148"/>
                    </a:moveTo>
                    <a:lnTo>
                      <a:pt x="12" y="146"/>
                    </a:lnTo>
                    <a:lnTo>
                      <a:pt x="16" y="146"/>
                    </a:lnTo>
                    <a:lnTo>
                      <a:pt x="19" y="117"/>
                    </a:lnTo>
                    <a:lnTo>
                      <a:pt x="21" y="81"/>
                    </a:lnTo>
                    <a:lnTo>
                      <a:pt x="21" y="43"/>
                    </a:lnTo>
                    <a:lnTo>
                      <a:pt x="19" y="9"/>
                    </a:lnTo>
                    <a:lnTo>
                      <a:pt x="16" y="9"/>
                    </a:lnTo>
                    <a:lnTo>
                      <a:pt x="12" y="4"/>
                    </a:lnTo>
                    <a:lnTo>
                      <a:pt x="7" y="2"/>
                    </a:lnTo>
                    <a:lnTo>
                      <a:pt x="2" y="0"/>
                    </a:lnTo>
                    <a:lnTo>
                      <a:pt x="7" y="24"/>
                    </a:lnTo>
                    <a:lnTo>
                      <a:pt x="9" y="43"/>
                    </a:lnTo>
                    <a:lnTo>
                      <a:pt x="9" y="62"/>
                    </a:lnTo>
                    <a:lnTo>
                      <a:pt x="7" y="76"/>
                    </a:lnTo>
                    <a:lnTo>
                      <a:pt x="7" y="93"/>
                    </a:lnTo>
                    <a:lnTo>
                      <a:pt x="2" y="127"/>
                    </a:lnTo>
                    <a:lnTo>
                      <a:pt x="0" y="148"/>
                    </a:lnTo>
                    <a:lnTo>
                      <a:pt x="9" y="148"/>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0" name="Freeform 2736"/>
              <p:cNvSpPr>
                <a:spLocks/>
              </p:cNvSpPr>
              <p:nvPr/>
            </p:nvSpPr>
            <p:spPr bwMode="auto">
              <a:xfrm>
                <a:off x="10713" y="6105"/>
                <a:ext cx="22" cy="149"/>
              </a:xfrm>
              <a:custGeom>
                <a:avLst/>
                <a:gdLst/>
                <a:ahLst/>
                <a:cxnLst>
                  <a:cxn ang="0">
                    <a:pos x="2" y="129"/>
                  </a:cxn>
                  <a:cxn ang="0">
                    <a:pos x="0" y="148"/>
                  </a:cxn>
                  <a:cxn ang="0">
                    <a:pos x="7" y="148"/>
                  </a:cxn>
                  <a:cxn ang="0">
                    <a:pos x="9" y="146"/>
                  </a:cxn>
                  <a:cxn ang="0">
                    <a:pos x="16" y="146"/>
                  </a:cxn>
                  <a:cxn ang="0">
                    <a:pos x="19" y="117"/>
                  </a:cxn>
                  <a:cxn ang="0">
                    <a:pos x="21" y="81"/>
                  </a:cxn>
                  <a:cxn ang="0">
                    <a:pos x="21" y="43"/>
                  </a:cxn>
                  <a:cxn ang="0">
                    <a:pos x="19" y="9"/>
                  </a:cxn>
                  <a:cxn ang="0">
                    <a:pos x="14" y="7"/>
                  </a:cxn>
                  <a:cxn ang="0">
                    <a:pos x="9" y="2"/>
                  </a:cxn>
                  <a:cxn ang="0">
                    <a:pos x="7" y="2"/>
                  </a:cxn>
                  <a:cxn ang="0">
                    <a:pos x="2" y="0"/>
                  </a:cxn>
                  <a:cxn ang="0">
                    <a:pos x="7" y="21"/>
                  </a:cxn>
                  <a:cxn ang="0">
                    <a:pos x="7" y="76"/>
                  </a:cxn>
                  <a:cxn ang="0">
                    <a:pos x="2" y="110"/>
                  </a:cxn>
                  <a:cxn ang="0">
                    <a:pos x="2" y="129"/>
                  </a:cxn>
                </a:cxnLst>
                <a:rect l="0" t="0" r="r" b="b"/>
                <a:pathLst>
                  <a:path w="22" h="149">
                    <a:moveTo>
                      <a:pt x="2" y="129"/>
                    </a:moveTo>
                    <a:lnTo>
                      <a:pt x="0" y="148"/>
                    </a:lnTo>
                    <a:lnTo>
                      <a:pt x="7" y="148"/>
                    </a:lnTo>
                    <a:lnTo>
                      <a:pt x="9" y="146"/>
                    </a:lnTo>
                    <a:lnTo>
                      <a:pt x="16" y="146"/>
                    </a:lnTo>
                    <a:lnTo>
                      <a:pt x="19" y="117"/>
                    </a:lnTo>
                    <a:lnTo>
                      <a:pt x="21" y="81"/>
                    </a:lnTo>
                    <a:lnTo>
                      <a:pt x="21" y="43"/>
                    </a:lnTo>
                    <a:lnTo>
                      <a:pt x="19" y="9"/>
                    </a:lnTo>
                    <a:lnTo>
                      <a:pt x="14" y="7"/>
                    </a:lnTo>
                    <a:lnTo>
                      <a:pt x="9" y="2"/>
                    </a:lnTo>
                    <a:lnTo>
                      <a:pt x="7" y="2"/>
                    </a:lnTo>
                    <a:lnTo>
                      <a:pt x="2" y="0"/>
                    </a:lnTo>
                    <a:lnTo>
                      <a:pt x="7" y="21"/>
                    </a:lnTo>
                    <a:lnTo>
                      <a:pt x="7" y="76"/>
                    </a:lnTo>
                    <a:lnTo>
                      <a:pt x="2" y="110"/>
                    </a:lnTo>
                    <a:lnTo>
                      <a:pt x="2"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1" name="Freeform 2737"/>
              <p:cNvSpPr>
                <a:spLocks/>
              </p:cNvSpPr>
              <p:nvPr/>
            </p:nvSpPr>
            <p:spPr bwMode="auto">
              <a:xfrm>
                <a:off x="10711" y="6103"/>
                <a:ext cx="21" cy="151"/>
              </a:xfrm>
              <a:custGeom>
                <a:avLst/>
                <a:gdLst/>
                <a:ahLst/>
                <a:cxnLst>
                  <a:cxn ang="0">
                    <a:pos x="12" y="4"/>
                  </a:cxn>
                  <a:cxn ang="0">
                    <a:pos x="7" y="2"/>
                  </a:cxn>
                  <a:cxn ang="0">
                    <a:pos x="2" y="0"/>
                  </a:cxn>
                  <a:cxn ang="0">
                    <a:pos x="4" y="23"/>
                  </a:cxn>
                  <a:cxn ang="0">
                    <a:pos x="7" y="43"/>
                  </a:cxn>
                  <a:cxn ang="0">
                    <a:pos x="7" y="79"/>
                  </a:cxn>
                  <a:cxn ang="0">
                    <a:pos x="0" y="129"/>
                  </a:cxn>
                  <a:cxn ang="0">
                    <a:pos x="0" y="151"/>
                  </a:cxn>
                  <a:cxn ang="0">
                    <a:pos x="4" y="151"/>
                  </a:cxn>
                  <a:cxn ang="0">
                    <a:pos x="7" y="148"/>
                  </a:cxn>
                  <a:cxn ang="0">
                    <a:pos x="14" y="148"/>
                  </a:cxn>
                  <a:cxn ang="0">
                    <a:pos x="19" y="117"/>
                  </a:cxn>
                  <a:cxn ang="0">
                    <a:pos x="19" y="81"/>
                  </a:cxn>
                  <a:cxn ang="0">
                    <a:pos x="21" y="43"/>
                  </a:cxn>
                  <a:cxn ang="0">
                    <a:pos x="19" y="9"/>
                  </a:cxn>
                  <a:cxn ang="0">
                    <a:pos x="16" y="9"/>
                  </a:cxn>
                  <a:cxn ang="0">
                    <a:pos x="12" y="4"/>
                  </a:cxn>
                </a:cxnLst>
                <a:rect l="0" t="0" r="r" b="b"/>
                <a:pathLst>
                  <a:path w="21" h="151">
                    <a:moveTo>
                      <a:pt x="12" y="4"/>
                    </a:moveTo>
                    <a:lnTo>
                      <a:pt x="7" y="2"/>
                    </a:lnTo>
                    <a:lnTo>
                      <a:pt x="2" y="0"/>
                    </a:lnTo>
                    <a:lnTo>
                      <a:pt x="4" y="23"/>
                    </a:lnTo>
                    <a:lnTo>
                      <a:pt x="7" y="43"/>
                    </a:lnTo>
                    <a:lnTo>
                      <a:pt x="7" y="79"/>
                    </a:lnTo>
                    <a:lnTo>
                      <a:pt x="0" y="129"/>
                    </a:lnTo>
                    <a:lnTo>
                      <a:pt x="0" y="151"/>
                    </a:lnTo>
                    <a:lnTo>
                      <a:pt x="4" y="151"/>
                    </a:lnTo>
                    <a:lnTo>
                      <a:pt x="7" y="148"/>
                    </a:lnTo>
                    <a:lnTo>
                      <a:pt x="14" y="148"/>
                    </a:lnTo>
                    <a:lnTo>
                      <a:pt x="19" y="117"/>
                    </a:lnTo>
                    <a:lnTo>
                      <a:pt x="19" y="81"/>
                    </a:lnTo>
                    <a:lnTo>
                      <a:pt x="21" y="43"/>
                    </a:lnTo>
                    <a:lnTo>
                      <a:pt x="19" y="9"/>
                    </a:lnTo>
                    <a:lnTo>
                      <a:pt x="16" y="9"/>
                    </a:lnTo>
                    <a:lnTo>
                      <a:pt x="12" y="4"/>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2" name="Freeform 2738"/>
              <p:cNvSpPr>
                <a:spLocks/>
              </p:cNvSpPr>
              <p:nvPr/>
            </p:nvSpPr>
            <p:spPr bwMode="auto">
              <a:xfrm>
                <a:off x="10706" y="6100"/>
                <a:ext cx="22" cy="154"/>
              </a:xfrm>
              <a:custGeom>
                <a:avLst/>
                <a:gdLst/>
                <a:ahLst/>
                <a:cxnLst>
                  <a:cxn ang="0">
                    <a:pos x="4" y="0"/>
                  </a:cxn>
                  <a:cxn ang="0">
                    <a:pos x="7" y="23"/>
                  </a:cxn>
                  <a:cxn ang="0">
                    <a:pos x="9" y="45"/>
                  </a:cxn>
                  <a:cxn ang="0">
                    <a:pos x="9" y="62"/>
                  </a:cxn>
                  <a:cxn ang="0">
                    <a:pos x="7" y="81"/>
                  </a:cxn>
                  <a:cxn ang="0">
                    <a:pos x="7" y="98"/>
                  </a:cxn>
                  <a:cxn ang="0">
                    <a:pos x="2" y="131"/>
                  </a:cxn>
                  <a:cxn ang="0">
                    <a:pos x="0" y="153"/>
                  </a:cxn>
                  <a:cxn ang="0">
                    <a:pos x="7" y="153"/>
                  </a:cxn>
                  <a:cxn ang="0">
                    <a:pos x="9" y="151"/>
                  </a:cxn>
                  <a:cxn ang="0">
                    <a:pos x="16" y="151"/>
                  </a:cxn>
                  <a:cxn ang="0">
                    <a:pos x="19" y="120"/>
                  </a:cxn>
                  <a:cxn ang="0">
                    <a:pos x="21" y="83"/>
                  </a:cxn>
                  <a:cxn ang="0">
                    <a:pos x="21" y="11"/>
                  </a:cxn>
                  <a:cxn ang="0">
                    <a:pos x="16" y="7"/>
                  </a:cxn>
                  <a:cxn ang="0">
                    <a:pos x="14" y="7"/>
                  </a:cxn>
                  <a:cxn ang="0">
                    <a:pos x="9" y="2"/>
                  </a:cxn>
                  <a:cxn ang="0">
                    <a:pos x="4" y="0"/>
                  </a:cxn>
                </a:cxnLst>
                <a:rect l="0" t="0" r="r" b="b"/>
                <a:pathLst>
                  <a:path w="22" h="154">
                    <a:moveTo>
                      <a:pt x="4" y="0"/>
                    </a:moveTo>
                    <a:lnTo>
                      <a:pt x="7" y="23"/>
                    </a:lnTo>
                    <a:lnTo>
                      <a:pt x="9" y="45"/>
                    </a:lnTo>
                    <a:lnTo>
                      <a:pt x="9" y="62"/>
                    </a:lnTo>
                    <a:lnTo>
                      <a:pt x="7" y="81"/>
                    </a:lnTo>
                    <a:lnTo>
                      <a:pt x="7" y="98"/>
                    </a:lnTo>
                    <a:lnTo>
                      <a:pt x="2" y="131"/>
                    </a:lnTo>
                    <a:lnTo>
                      <a:pt x="0" y="153"/>
                    </a:lnTo>
                    <a:lnTo>
                      <a:pt x="7" y="153"/>
                    </a:lnTo>
                    <a:lnTo>
                      <a:pt x="9" y="151"/>
                    </a:lnTo>
                    <a:lnTo>
                      <a:pt x="16" y="151"/>
                    </a:lnTo>
                    <a:lnTo>
                      <a:pt x="19" y="120"/>
                    </a:lnTo>
                    <a:lnTo>
                      <a:pt x="21" y="83"/>
                    </a:lnTo>
                    <a:lnTo>
                      <a:pt x="21" y="11"/>
                    </a:lnTo>
                    <a:lnTo>
                      <a:pt x="16" y="7"/>
                    </a:lnTo>
                    <a:lnTo>
                      <a:pt x="14" y="7"/>
                    </a:lnTo>
                    <a:lnTo>
                      <a:pt x="9" y="2"/>
                    </a:lnTo>
                    <a:lnTo>
                      <a:pt x="4"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3" name="Freeform 2739"/>
              <p:cNvSpPr>
                <a:spLocks/>
              </p:cNvSpPr>
              <p:nvPr/>
            </p:nvSpPr>
            <p:spPr bwMode="auto">
              <a:xfrm>
                <a:off x="10704" y="6100"/>
                <a:ext cx="21" cy="154"/>
              </a:xfrm>
              <a:custGeom>
                <a:avLst/>
                <a:gdLst/>
                <a:ahLst/>
                <a:cxnLst>
                  <a:cxn ang="0">
                    <a:pos x="14" y="151"/>
                  </a:cxn>
                  <a:cxn ang="0">
                    <a:pos x="16" y="148"/>
                  </a:cxn>
                  <a:cxn ang="0">
                    <a:pos x="19" y="120"/>
                  </a:cxn>
                  <a:cxn ang="0">
                    <a:pos x="21" y="81"/>
                  </a:cxn>
                  <a:cxn ang="0">
                    <a:pos x="21" y="9"/>
                  </a:cxn>
                  <a:cxn ang="0">
                    <a:pos x="16" y="7"/>
                  </a:cxn>
                  <a:cxn ang="0">
                    <a:pos x="11" y="4"/>
                  </a:cxn>
                  <a:cxn ang="0">
                    <a:pos x="7" y="0"/>
                  </a:cxn>
                  <a:cxn ang="0">
                    <a:pos x="4" y="0"/>
                  </a:cxn>
                  <a:cxn ang="0">
                    <a:pos x="9" y="43"/>
                  </a:cxn>
                  <a:cxn ang="0">
                    <a:pos x="9" y="62"/>
                  </a:cxn>
                  <a:cxn ang="0">
                    <a:pos x="4" y="95"/>
                  </a:cxn>
                  <a:cxn ang="0">
                    <a:pos x="2" y="115"/>
                  </a:cxn>
                  <a:cxn ang="0">
                    <a:pos x="0" y="131"/>
                  </a:cxn>
                  <a:cxn ang="0">
                    <a:pos x="0" y="153"/>
                  </a:cxn>
                  <a:cxn ang="0">
                    <a:pos x="7" y="153"/>
                  </a:cxn>
                  <a:cxn ang="0">
                    <a:pos x="7" y="151"/>
                  </a:cxn>
                  <a:cxn ang="0">
                    <a:pos x="14" y="151"/>
                  </a:cxn>
                </a:cxnLst>
                <a:rect l="0" t="0" r="r" b="b"/>
                <a:pathLst>
                  <a:path w="21" h="154">
                    <a:moveTo>
                      <a:pt x="14" y="151"/>
                    </a:moveTo>
                    <a:lnTo>
                      <a:pt x="16" y="148"/>
                    </a:lnTo>
                    <a:lnTo>
                      <a:pt x="19" y="120"/>
                    </a:lnTo>
                    <a:lnTo>
                      <a:pt x="21" y="81"/>
                    </a:lnTo>
                    <a:lnTo>
                      <a:pt x="21" y="9"/>
                    </a:lnTo>
                    <a:lnTo>
                      <a:pt x="16" y="7"/>
                    </a:lnTo>
                    <a:lnTo>
                      <a:pt x="11" y="4"/>
                    </a:lnTo>
                    <a:lnTo>
                      <a:pt x="7" y="0"/>
                    </a:lnTo>
                    <a:lnTo>
                      <a:pt x="4" y="0"/>
                    </a:lnTo>
                    <a:lnTo>
                      <a:pt x="9" y="43"/>
                    </a:lnTo>
                    <a:lnTo>
                      <a:pt x="9" y="62"/>
                    </a:lnTo>
                    <a:lnTo>
                      <a:pt x="4" y="95"/>
                    </a:lnTo>
                    <a:lnTo>
                      <a:pt x="2" y="115"/>
                    </a:lnTo>
                    <a:lnTo>
                      <a:pt x="0" y="131"/>
                    </a:lnTo>
                    <a:lnTo>
                      <a:pt x="0" y="153"/>
                    </a:lnTo>
                    <a:lnTo>
                      <a:pt x="7" y="153"/>
                    </a:lnTo>
                    <a:lnTo>
                      <a:pt x="7" y="151"/>
                    </a:lnTo>
                    <a:lnTo>
                      <a:pt x="14" y="151"/>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4" name="Freeform 2740"/>
              <p:cNvSpPr>
                <a:spLocks/>
              </p:cNvSpPr>
              <p:nvPr/>
            </p:nvSpPr>
            <p:spPr bwMode="auto">
              <a:xfrm>
                <a:off x="10699" y="6098"/>
                <a:ext cx="24" cy="156"/>
              </a:xfrm>
              <a:custGeom>
                <a:avLst/>
                <a:gdLst/>
                <a:ahLst/>
                <a:cxnLst>
                  <a:cxn ang="0">
                    <a:pos x="2" y="134"/>
                  </a:cxn>
                  <a:cxn ang="0">
                    <a:pos x="0" y="156"/>
                  </a:cxn>
                  <a:cxn ang="0">
                    <a:pos x="7" y="156"/>
                  </a:cxn>
                  <a:cxn ang="0">
                    <a:pos x="9" y="153"/>
                  </a:cxn>
                  <a:cxn ang="0">
                    <a:pos x="16" y="153"/>
                  </a:cxn>
                  <a:cxn ang="0">
                    <a:pos x="19" y="151"/>
                  </a:cxn>
                  <a:cxn ang="0">
                    <a:pos x="21" y="122"/>
                  </a:cxn>
                  <a:cxn ang="0">
                    <a:pos x="21" y="83"/>
                  </a:cxn>
                  <a:cxn ang="0">
                    <a:pos x="23" y="45"/>
                  </a:cxn>
                  <a:cxn ang="0">
                    <a:pos x="23" y="9"/>
                  </a:cxn>
                  <a:cxn ang="0">
                    <a:pos x="21" y="9"/>
                  </a:cxn>
                  <a:cxn ang="0">
                    <a:pos x="16" y="7"/>
                  </a:cxn>
                  <a:cxn ang="0">
                    <a:pos x="11" y="4"/>
                  </a:cxn>
                  <a:cxn ang="0">
                    <a:pos x="7" y="0"/>
                  </a:cxn>
                  <a:cxn ang="0">
                    <a:pos x="9" y="23"/>
                  </a:cxn>
                  <a:cxn ang="0">
                    <a:pos x="9" y="81"/>
                  </a:cxn>
                  <a:cxn ang="0">
                    <a:pos x="7" y="98"/>
                  </a:cxn>
                  <a:cxn ang="0">
                    <a:pos x="4" y="117"/>
                  </a:cxn>
                  <a:cxn ang="0">
                    <a:pos x="2" y="134"/>
                  </a:cxn>
                </a:cxnLst>
                <a:rect l="0" t="0" r="r" b="b"/>
                <a:pathLst>
                  <a:path w="24" h="156">
                    <a:moveTo>
                      <a:pt x="2" y="134"/>
                    </a:moveTo>
                    <a:lnTo>
                      <a:pt x="0" y="156"/>
                    </a:lnTo>
                    <a:lnTo>
                      <a:pt x="7" y="156"/>
                    </a:lnTo>
                    <a:lnTo>
                      <a:pt x="9" y="153"/>
                    </a:lnTo>
                    <a:lnTo>
                      <a:pt x="16" y="153"/>
                    </a:lnTo>
                    <a:lnTo>
                      <a:pt x="19" y="151"/>
                    </a:lnTo>
                    <a:lnTo>
                      <a:pt x="21" y="122"/>
                    </a:lnTo>
                    <a:lnTo>
                      <a:pt x="21" y="83"/>
                    </a:lnTo>
                    <a:lnTo>
                      <a:pt x="23" y="45"/>
                    </a:lnTo>
                    <a:lnTo>
                      <a:pt x="23" y="9"/>
                    </a:lnTo>
                    <a:lnTo>
                      <a:pt x="21" y="9"/>
                    </a:lnTo>
                    <a:lnTo>
                      <a:pt x="16" y="7"/>
                    </a:lnTo>
                    <a:lnTo>
                      <a:pt x="11" y="4"/>
                    </a:lnTo>
                    <a:lnTo>
                      <a:pt x="7" y="0"/>
                    </a:lnTo>
                    <a:lnTo>
                      <a:pt x="9" y="23"/>
                    </a:lnTo>
                    <a:lnTo>
                      <a:pt x="9" y="81"/>
                    </a:lnTo>
                    <a:lnTo>
                      <a:pt x="7" y="98"/>
                    </a:lnTo>
                    <a:lnTo>
                      <a:pt x="4" y="117"/>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5" name="Freeform 2741"/>
              <p:cNvSpPr>
                <a:spLocks/>
              </p:cNvSpPr>
              <p:nvPr/>
            </p:nvSpPr>
            <p:spPr bwMode="auto">
              <a:xfrm>
                <a:off x="10696" y="6096"/>
                <a:ext cx="24" cy="158"/>
              </a:xfrm>
              <a:custGeom>
                <a:avLst/>
                <a:gdLst/>
                <a:ahLst/>
                <a:cxnLst>
                  <a:cxn ang="0">
                    <a:pos x="7" y="100"/>
                  </a:cxn>
                  <a:cxn ang="0">
                    <a:pos x="2" y="117"/>
                  </a:cxn>
                  <a:cxn ang="0">
                    <a:pos x="2" y="136"/>
                  </a:cxn>
                  <a:cxn ang="0">
                    <a:pos x="0" y="158"/>
                  </a:cxn>
                  <a:cxn ang="0">
                    <a:pos x="7" y="158"/>
                  </a:cxn>
                  <a:cxn ang="0">
                    <a:pos x="9" y="156"/>
                  </a:cxn>
                  <a:cxn ang="0">
                    <a:pos x="14" y="156"/>
                  </a:cxn>
                  <a:cxn ang="0">
                    <a:pos x="19" y="153"/>
                  </a:cxn>
                  <a:cxn ang="0">
                    <a:pos x="21" y="124"/>
                  </a:cxn>
                  <a:cxn ang="0">
                    <a:pos x="21" y="45"/>
                  </a:cxn>
                  <a:cxn ang="0">
                    <a:pos x="23" y="11"/>
                  </a:cxn>
                  <a:cxn ang="0">
                    <a:pos x="19" y="9"/>
                  </a:cxn>
                  <a:cxn ang="0">
                    <a:pos x="14" y="4"/>
                  </a:cxn>
                  <a:cxn ang="0">
                    <a:pos x="12" y="4"/>
                  </a:cxn>
                  <a:cxn ang="0">
                    <a:pos x="7" y="0"/>
                  </a:cxn>
                  <a:cxn ang="0">
                    <a:pos x="9" y="23"/>
                  </a:cxn>
                  <a:cxn ang="0">
                    <a:pos x="9" y="64"/>
                  </a:cxn>
                  <a:cxn ang="0">
                    <a:pos x="7" y="83"/>
                  </a:cxn>
                  <a:cxn ang="0">
                    <a:pos x="7" y="100"/>
                  </a:cxn>
                </a:cxnLst>
                <a:rect l="0" t="0" r="r" b="b"/>
                <a:pathLst>
                  <a:path w="24" h="158">
                    <a:moveTo>
                      <a:pt x="7" y="100"/>
                    </a:moveTo>
                    <a:lnTo>
                      <a:pt x="2" y="117"/>
                    </a:lnTo>
                    <a:lnTo>
                      <a:pt x="2" y="136"/>
                    </a:lnTo>
                    <a:lnTo>
                      <a:pt x="0" y="158"/>
                    </a:lnTo>
                    <a:lnTo>
                      <a:pt x="7" y="158"/>
                    </a:lnTo>
                    <a:lnTo>
                      <a:pt x="9" y="156"/>
                    </a:lnTo>
                    <a:lnTo>
                      <a:pt x="14" y="156"/>
                    </a:lnTo>
                    <a:lnTo>
                      <a:pt x="19" y="153"/>
                    </a:lnTo>
                    <a:lnTo>
                      <a:pt x="21" y="124"/>
                    </a:lnTo>
                    <a:lnTo>
                      <a:pt x="21" y="45"/>
                    </a:lnTo>
                    <a:lnTo>
                      <a:pt x="23" y="11"/>
                    </a:lnTo>
                    <a:lnTo>
                      <a:pt x="19" y="9"/>
                    </a:lnTo>
                    <a:lnTo>
                      <a:pt x="14" y="4"/>
                    </a:lnTo>
                    <a:lnTo>
                      <a:pt x="12" y="4"/>
                    </a:lnTo>
                    <a:lnTo>
                      <a:pt x="7" y="0"/>
                    </a:lnTo>
                    <a:lnTo>
                      <a:pt x="9" y="23"/>
                    </a:lnTo>
                    <a:lnTo>
                      <a:pt x="9" y="64"/>
                    </a:lnTo>
                    <a:lnTo>
                      <a:pt x="7" y="83"/>
                    </a:lnTo>
                    <a:lnTo>
                      <a:pt x="7" y="10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6" name="Freeform 2742"/>
              <p:cNvSpPr>
                <a:spLocks/>
              </p:cNvSpPr>
              <p:nvPr/>
            </p:nvSpPr>
            <p:spPr bwMode="auto">
              <a:xfrm>
                <a:off x="10694" y="6096"/>
                <a:ext cx="24" cy="158"/>
              </a:xfrm>
              <a:custGeom>
                <a:avLst/>
                <a:gdLst/>
                <a:ahLst/>
                <a:cxnLst>
                  <a:cxn ang="0">
                    <a:pos x="4" y="158"/>
                  </a:cxn>
                  <a:cxn ang="0">
                    <a:pos x="7" y="156"/>
                  </a:cxn>
                  <a:cxn ang="0">
                    <a:pos x="12" y="156"/>
                  </a:cxn>
                  <a:cxn ang="0">
                    <a:pos x="16" y="153"/>
                  </a:cxn>
                  <a:cxn ang="0">
                    <a:pos x="19" y="122"/>
                  </a:cxn>
                  <a:cxn ang="0">
                    <a:pos x="21" y="83"/>
                  </a:cxn>
                  <a:cxn ang="0">
                    <a:pos x="21" y="45"/>
                  </a:cxn>
                  <a:cxn ang="0">
                    <a:pos x="23" y="9"/>
                  </a:cxn>
                  <a:cxn ang="0">
                    <a:pos x="21" y="9"/>
                  </a:cxn>
                  <a:cxn ang="0">
                    <a:pos x="16" y="4"/>
                  </a:cxn>
                  <a:cxn ang="0">
                    <a:pos x="14" y="4"/>
                  </a:cxn>
                  <a:cxn ang="0">
                    <a:pos x="9" y="2"/>
                  </a:cxn>
                  <a:cxn ang="0">
                    <a:pos x="4" y="0"/>
                  </a:cxn>
                  <a:cxn ang="0">
                    <a:pos x="9" y="23"/>
                  </a:cxn>
                  <a:cxn ang="0">
                    <a:pos x="9" y="64"/>
                  </a:cxn>
                  <a:cxn ang="0">
                    <a:pos x="7" y="81"/>
                  </a:cxn>
                  <a:cxn ang="0">
                    <a:pos x="4" y="100"/>
                  </a:cxn>
                  <a:cxn ang="0">
                    <a:pos x="2" y="117"/>
                  </a:cxn>
                  <a:cxn ang="0">
                    <a:pos x="0" y="136"/>
                  </a:cxn>
                  <a:cxn ang="0">
                    <a:pos x="0" y="158"/>
                  </a:cxn>
                  <a:cxn ang="0">
                    <a:pos x="4" y="158"/>
                  </a:cxn>
                </a:cxnLst>
                <a:rect l="0" t="0" r="r" b="b"/>
                <a:pathLst>
                  <a:path w="24" h="158">
                    <a:moveTo>
                      <a:pt x="4" y="158"/>
                    </a:moveTo>
                    <a:lnTo>
                      <a:pt x="7" y="156"/>
                    </a:lnTo>
                    <a:lnTo>
                      <a:pt x="12" y="156"/>
                    </a:lnTo>
                    <a:lnTo>
                      <a:pt x="16" y="153"/>
                    </a:lnTo>
                    <a:lnTo>
                      <a:pt x="19" y="122"/>
                    </a:lnTo>
                    <a:lnTo>
                      <a:pt x="21" y="83"/>
                    </a:lnTo>
                    <a:lnTo>
                      <a:pt x="21" y="45"/>
                    </a:lnTo>
                    <a:lnTo>
                      <a:pt x="23" y="9"/>
                    </a:lnTo>
                    <a:lnTo>
                      <a:pt x="21" y="9"/>
                    </a:lnTo>
                    <a:lnTo>
                      <a:pt x="16" y="4"/>
                    </a:lnTo>
                    <a:lnTo>
                      <a:pt x="14" y="4"/>
                    </a:lnTo>
                    <a:lnTo>
                      <a:pt x="9" y="2"/>
                    </a:lnTo>
                    <a:lnTo>
                      <a:pt x="4" y="0"/>
                    </a:lnTo>
                    <a:lnTo>
                      <a:pt x="9" y="23"/>
                    </a:lnTo>
                    <a:lnTo>
                      <a:pt x="9" y="64"/>
                    </a:lnTo>
                    <a:lnTo>
                      <a:pt x="7" y="81"/>
                    </a:lnTo>
                    <a:lnTo>
                      <a:pt x="4" y="100"/>
                    </a:lnTo>
                    <a:lnTo>
                      <a:pt x="2" y="117"/>
                    </a:lnTo>
                    <a:lnTo>
                      <a:pt x="0" y="136"/>
                    </a:lnTo>
                    <a:lnTo>
                      <a:pt x="0" y="158"/>
                    </a:lnTo>
                    <a:lnTo>
                      <a:pt x="4" y="158"/>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7" name="Freeform 2743"/>
              <p:cNvSpPr>
                <a:spLocks/>
              </p:cNvSpPr>
              <p:nvPr/>
            </p:nvSpPr>
            <p:spPr bwMode="auto">
              <a:xfrm>
                <a:off x="10689" y="6093"/>
                <a:ext cx="27" cy="161"/>
              </a:xfrm>
              <a:custGeom>
                <a:avLst/>
                <a:gdLst/>
                <a:ahLst/>
                <a:cxnLst>
                  <a:cxn ang="0">
                    <a:pos x="2" y="139"/>
                  </a:cxn>
                  <a:cxn ang="0">
                    <a:pos x="0" y="160"/>
                  </a:cxn>
                  <a:cxn ang="0">
                    <a:pos x="4" y="160"/>
                  </a:cxn>
                  <a:cxn ang="0">
                    <a:pos x="7" y="158"/>
                  </a:cxn>
                  <a:cxn ang="0">
                    <a:pos x="14" y="158"/>
                  </a:cxn>
                  <a:cxn ang="0">
                    <a:pos x="19" y="156"/>
                  </a:cxn>
                  <a:cxn ang="0">
                    <a:pos x="21" y="124"/>
                  </a:cxn>
                  <a:cxn ang="0">
                    <a:pos x="23" y="86"/>
                  </a:cxn>
                  <a:cxn ang="0">
                    <a:pos x="23" y="45"/>
                  </a:cxn>
                  <a:cxn ang="0">
                    <a:pos x="26" y="11"/>
                  </a:cxn>
                  <a:cxn ang="0">
                    <a:pos x="21" y="7"/>
                  </a:cxn>
                  <a:cxn ang="0">
                    <a:pos x="19" y="7"/>
                  </a:cxn>
                  <a:cxn ang="0">
                    <a:pos x="14" y="4"/>
                  </a:cxn>
                  <a:cxn ang="0">
                    <a:pos x="9" y="0"/>
                  </a:cxn>
                  <a:cxn ang="0">
                    <a:pos x="7" y="0"/>
                  </a:cxn>
                  <a:cxn ang="0">
                    <a:pos x="12" y="23"/>
                  </a:cxn>
                  <a:cxn ang="0">
                    <a:pos x="12" y="64"/>
                  </a:cxn>
                  <a:cxn ang="0">
                    <a:pos x="7" y="103"/>
                  </a:cxn>
                  <a:cxn ang="0">
                    <a:pos x="4" y="120"/>
                  </a:cxn>
                  <a:cxn ang="0">
                    <a:pos x="2" y="139"/>
                  </a:cxn>
                </a:cxnLst>
                <a:rect l="0" t="0" r="r" b="b"/>
                <a:pathLst>
                  <a:path w="27" h="161">
                    <a:moveTo>
                      <a:pt x="2" y="139"/>
                    </a:moveTo>
                    <a:lnTo>
                      <a:pt x="0" y="160"/>
                    </a:lnTo>
                    <a:lnTo>
                      <a:pt x="4" y="160"/>
                    </a:lnTo>
                    <a:lnTo>
                      <a:pt x="7" y="158"/>
                    </a:lnTo>
                    <a:lnTo>
                      <a:pt x="14" y="158"/>
                    </a:lnTo>
                    <a:lnTo>
                      <a:pt x="19" y="156"/>
                    </a:lnTo>
                    <a:lnTo>
                      <a:pt x="21" y="124"/>
                    </a:lnTo>
                    <a:lnTo>
                      <a:pt x="23" y="86"/>
                    </a:lnTo>
                    <a:lnTo>
                      <a:pt x="23" y="45"/>
                    </a:lnTo>
                    <a:lnTo>
                      <a:pt x="26" y="11"/>
                    </a:lnTo>
                    <a:lnTo>
                      <a:pt x="21" y="7"/>
                    </a:lnTo>
                    <a:lnTo>
                      <a:pt x="19" y="7"/>
                    </a:lnTo>
                    <a:lnTo>
                      <a:pt x="14" y="4"/>
                    </a:lnTo>
                    <a:lnTo>
                      <a:pt x="9" y="0"/>
                    </a:lnTo>
                    <a:lnTo>
                      <a:pt x="7" y="0"/>
                    </a:lnTo>
                    <a:lnTo>
                      <a:pt x="12" y="23"/>
                    </a:lnTo>
                    <a:lnTo>
                      <a:pt x="12" y="64"/>
                    </a:lnTo>
                    <a:lnTo>
                      <a:pt x="7" y="103"/>
                    </a:lnTo>
                    <a:lnTo>
                      <a:pt x="4" y="120"/>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8" name="Freeform 2744"/>
              <p:cNvSpPr>
                <a:spLocks/>
              </p:cNvSpPr>
              <p:nvPr/>
            </p:nvSpPr>
            <p:spPr bwMode="auto">
              <a:xfrm>
                <a:off x="10687" y="6091"/>
                <a:ext cx="24" cy="163"/>
              </a:xfrm>
              <a:custGeom>
                <a:avLst/>
                <a:gdLst/>
                <a:ahLst/>
                <a:cxnLst>
                  <a:cxn ang="0">
                    <a:pos x="19" y="158"/>
                  </a:cxn>
                  <a:cxn ang="0">
                    <a:pos x="21" y="127"/>
                  </a:cxn>
                  <a:cxn ang="0">
                    <a:pos x="21" y="47"/>
                  </a:cxn>
                  <a:cxn ang="0">
                    <a:pos x="23" y="12"/>
                  </a:cxn>
                  <a:cxn ang="0">
                    <a:pos x="7" y="0"/>
                  </a:cxn>
                  <a:cxn ang="0">
                    <a:pos x="9" y="23"/>
                  </a:cxn>
                  <a:cxn ang="0">
                    <a:pos x="12" y="45"/>
                  </a:cxn>
                  <a:cxn ang="0">
                    <a:pos x="9" y="67"/>
                  </a:cxn>
                  <a:cxn ang="0">
                    <a:pos x="9" y="86"/>
                  </a:cxn>
                  <a:cxn ang="0">
                    <a:pos x="7" y="103"/>
                  </a:cxn>
                  <a:cxn ang="0">
                    <a:pos x="4" y="122"/>
                  </a:cxn>
                  <a:cxn ang="0">
                    <a:pos x="0" y="141"/>
                  </a:cxn>
                  <a:cxn ang="0">
                    <a:pos x="0" y="163"/>
                  </a:cxn>
                  <a:cxn ang="0">
                    <a:pos x="19" y="158"/>
                  </a:cxn>
                </a:cxnLst>
                <a:rect l="0" t="0" r="r" b="b"/>
                <a:pathLst>
                  <a:path w="24" h="163">
                    <a:moveTo>
                      <a:pt x="19" y="158"/>
                    </a:moveTo>
                    <a:lnTo>
                      <a:pt x="21" y="127"/>
                    </a:lnTo>
                    <a:lnTo>
                      <a:pt x="21" y="47"/>
                    </a:lnTo>
                    <a:lnTo>
                      <a:pt x="23" y="12"/>
                    </a:lnTo>
                    <a:lnTo>
                      <a:pt x="7" y="0"/>
                    </a:lnTo>
                    <a:lnTo>
                      <a:pt x="9" y="23"/>
                    </a:lnTo>
                    <a:lnTo>
                      <a:pt x="12" y="45"/>
                    </a:lnTo>
                    <a:lnTo>
                      <a:pt x="9" y="67"/>
                    </a:lnTo>
                    <a:lnTo>
                      <a:pt x="9" y="86"/>
                    </a:lnTo>
                    <a:lnTo>
                      <a:pt x="7" y="103"/>
                    </a:lnTo>
                    <a:lnTo>
                      <a:pt x="4" y="122"/>
                    </a:lnTo>
                    <a:lnTo>
                      <a:pt x="0" y="141"/>
                    </a:lnTo>
                    <a:lnTo>
                      <a:pt x="0" y="163"/>
                    </a:lnTo>
                    <a:lnTo>
                      <a:pt x="19" y="15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9" name="Freeform 2745"/>
              <p:cNvSpPr>
                <a:spLocks/>
              </p:cNvSpPr>
              <p:nvPr/>
            </p:nvSpPr>
            <p:spPr bwMode="auto">
              <a:xfrm>
                <a:off x="10428" y="6259"/>
                <a:ext cx="211" cy="17"/>
              </a:xfrm>
              <a:custGeom>
                <a:avLst/>
                <a:gdLst/>
                <a:ahLst/>
                <a:cxnLst>
                  <a:cxn ang="0">
                    <a:pos x="4" y="4"/>
                  </a:cxn>
                  <a:cxn ang="0">
                    <a:pos x="9" y="4"/>
                  </a:cxn>
                  <a:cxn ang="0">
                    <a:pos x="12" y="7"/>
                  </a:cxn>
                  <a:cxn ang="0">
                    <a:pos x="16" y="7"/>
                  </a:cxn>
                  <a:cxn ang="0">
                    <a:pos x="19" y="9"/>
                  </a:cxn>
                  <a:cxn ang="0">
                    <a:pos x="28" y="9"/>
                  </a:cxn>
                  <a:cxn ang="0">
                    <a:pos x="33" y="12"/>
                  </a:cxn>
                  <a:cxn ang="0">
                    <a:pos x="38" y="12"/>
                  </a:cxn>
                  <a:cxn ang="0">
                    <a:pos x="45" y="14"/>
                  </a:cxn>
                  <a:cxn ang="0">
                    <a:pos x="62" y="14"/>
                  </a:cxn>
                  <a:cxn ang="0">
                    <a:pos x="69" y="16"/>
                  </a:cxn>
                  <a:cxn ang="0">
                    <a:pos x="148" y="16"/>
                  </a:cxn>
                  <a:cxn ang="0">
                    <a:pos x="156" y="14"/>
                  </a:cxn>
                  <a:cxn ang="0">
                    <a:pos x="165" y="14"/>
                  </a:cxn>
                  <a:cxn ang="0">
                    <a:pos x="184" y="12"/>
                  </a:cxn>
                  <a:cxn ang="0">
                    <a:pos x="211" y="7"/>
                  </a:cxn>
                  <a:cxn ang="0">
                    <a:pos x="187" y="4"/>
                  </a:cxn>
                  <a:cxn ang="0">
                    <a:pos x="163" y="4"/>
                  </a:cxn>
                  <a:cxn ang="0">
                    <a:pos x="151" y="7"/>
                  </a:cxn>
                  <a:cxn ang="0">
                    <a:pos x="136" y="7"/>
                  </a:cxn>
                  <a:cxn ang="0">
                    <a:pos x="124" y="9"/>
                  </a:cxn>
                  <a:cxn ang="0">
                    <a:pos x="103" y="9"/>
                  </a:cxn>
                  <a:cxn ang="0">
                    <a:pos x="93" y="12"/>
                  </a:cxn>
                  <a:cxn ang="0">
                    <a:pos x="74" y="12"/>
                  </a:cxn>
                  <a:cxn ang="0">
                    <a:pos x="64" y="9"/>
                  </a:cxn>
                  <a:cxn ang="0">
                    <a:pos x="47" y="9"/>
                  </a:cxn>
                  <a:cxn ang="0">
                    <a:pos x="38" y="7"/>
                  </a:cxn>
                  <a:cxn ang="0">
                    <a:pos x="28" y="7"/>
                  </a:cxn>
                  <a:cxn ang="0">
                    <a:pos x="19" y="4"/>
                  </a:cxn>
                  <a:cxn ang="0">
                    <a:pos x="9" y="2"/>
                  </a:cxn>
                  <a:cxn ang="0">
                    <a:pos x="0" y="0"/>
                  </a:cxn>
                  <a:cxn ang="0">
                    <a:pos x="0" y="2"/>
                  </a:cxn>
                  <a:cxn ang="0">
                    <a:pos x="4" y="4"/>
                  </a:cxn>
                </a:cxnLst>
                <a:rect l="0" t="0" r="r" b="b"/>
                <a:pathLst>
                  <a:path w="211" h="17">
                    <a:moveTo>
                      <a:pt x="4" y="4"/>
                    </a:moveTo>
                    <a:lnTo>
                      <a:pt x="9" y="4"/>
                    </a:lnTo>
                    <a:lnTo>
                      <a:pt x="12" y="7"/>
                    </a:lnTo>
                    <a:lnTo>
                      <a:pt x="16" y="7"/>
                    </a:lnTo>
                    <a:lnTo>
                      <a:pt x="19" y="9"/>
                    </a:lnTo>
                    <a:lnTo>
                      <a:pt x="28" y="9"/>
                    </a:lnTo>
                    <a:lnTo>
                      <a:pt x="33" y="12"/>
                    </a:lnTo>
                    <a:lnTo>
                      <a:pt x="38" y="12"/>
                    </a:lnTo>
                    <a:lnTo>
                      <a:pt x="45" y="14"/>
                    </a:lnTo>
                    <a:lnTo>
                      <a:pt x="62" y="14"/>
                    </a:lnTo>
                    <a:lnTo>
                      <a:pt x="69" y="16"/>
                    </a:lnTo>
                    <a:lnTo>
                      <a:pt x="148" y="16"/>
                    </a:lnTo>
                    <a:lnTo>
                      <a:pt x="156" y="14"/>
                    </a:lnTo>
                    <a:lnTo>
                      <a:pt x="165" y="14"/>
                    </a:lnTo>
                    <a:lnTo>
                      <a:pt x="184" y="12"/>
                    </a:lnTo>
                    <a:lnTo>
                      <a:pt x="211" y="7"/>
                    </a:lnTo>
                    <a:lnTo>
                      <a:pt x="187" y="4"/>
                    </a:lnTo>
                    <a:lnTo>
                      <a:pt x="163" y="4"/>
                    </a:lnTo>
                    <a:lnTo>
                      <a:pt x="151" y="7"/>
                    </a:lnTo>
                    <a:lnTo>
                      <a:pt x="136" y="7"/>
                    </a:lnTo>
                    <a:lnTo>
                      <a:pt x="124" y="9"/>
                    </a:lnTo>
                    <a:lnTo>
                      <a:pt x="103" y="9"/>
                    </a:lnTo>
                    <a:lnTo>
                      <a:pt x="93" y="12"/>
                    </a:lnTo>
                    <a:lnTo>
                      <a:pt x="74" y="12"/>
                    </a:lnTo>
                    <a:lnTo>
                      <a:pt x="64" y="9"/>
                    </a:lnTo>
                    <a:lnTo>
                      <a:pt x="47" y="9"/>
                    </a:lnTo>
                    <a:lnTo>
                      <a:pt x="38" y="7"/>
                    </a:lnTo>
                    <a:lnTo>
                      <a:pt x="28" y="7"/>
                    </a:lnTo>
                    <a:lnTo>
                      <a:pt x="19" y="4"/>
                    </a:lnTo>
                    <a:lnTo>
                      <a:pt x="9" y="2"/>
                    </a:lnTo>
                    <a:lnTo>
                      <a:pt x="0" y="0"/>
                    </a:lnTo>
                    <a:lnTo>
                      <a:pt x="0" y="2"/>
                    </a:lnTo>
                    <a:lnTo>
                      <a:pt x="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0" name="Freeform 2746"/>
              <p:cNvSpPr>
                <a:spLocks/>
              </p:cNvSpPr>
              <p:nvPr/>
            </p:nvSpPr>
            <p:spPr bwMode="auto">
              <a:xfrm>
                <a:off x="10490" y="6276"/>
                <a:ext cx="79" cy="21"/>
              </a:xfrm>
              <a:custGeom>
                <a:avLst/>
                <a:gdLst/>
                <a:ahLst/>
                <a:cxnLst>
                  <a:cxn ang="0">
                    <a:pos x="9" y="2"/>
                  </a:cxn>
                  <a:cxn ang="0">
                    <a:pos x="0" y="0"/>
                  </a:cxn>
                  <a:cxn ang="0">
                    <a:pos x="4" y="7"/>
                  </a:cxn>
                  <a:cxn ang="0">
                    <a:pos x="19" y="14"/>
                  </a:cxn>
                  <a:cxn ang="0">
                    <a:pos x="28" y="16"/>
                  </a:cxn>
                  <a:cxn ang="0">
                    <a:pos x="47" y="19"/>
                  </a:cxn>
                  <a:cxn ang="0">
                    <a:pos x="64" y="21"/>
                  </a:cxn>
                  <a:cxn ang="0">
                    <a:pos x="79" y="21"/>
                  </a:cxn>
                  <a:cxn ang="0">
                    <a:pos x="72" y="16"/>
                  </a:cxn>
                  <a:cxn ang="0">
                    <a:pos x="62" y="14"/>
                  </a:cxn>
                  <a:cxn ang="0">
                    <a:pos x="57" y="7"/>
                  </a:cxn>
                  <a:cxn ang="0">
                    <a:pos x="55" y="2"/>
                  </a:cxn>
                  <a:cxn ang="0">
                    <a:pos x="9" y="2"/>
                  </a:cxn>
                </a:cxnLst>
                <a:rect l="0" t="0" r="r" b="b"/>
                <a:pathLst>
                  <a:path w="79" h="21">
                    <a:moveTo>
                      <a:pt x="9" y="2"/>
                    </a:moveTo>
                    <a:lnTo>
                      <a:pt x="0" y="0"/>
                    </a:lnTo>
                    <a:lnTo>
                      <a:pt x="4" y="7"/>
                    </a:lnTo>
                    <a:lnTo>
                      <a:pt x="19" y="14"/>
                    </a:lnTo>
                    <a:lnTo>
                      <a:pt x="28" y="16"/>
                    </a:lnTo>
                    <a:lnTo>
                      <a:pt x="47" y="19"/>
                    </a:lnTo>
                    <a:lnTo>
                      <a:pt x="64" y="21"/>
                    </a:lnTo>
                    <a:lnTo>
                      <a:pt x="79" y="21"/>
                    </a:lnTo>
                    <a:lnTo>
                      <a:pt x="72" y="16"/>
                    </a:lnTo>
                    <a:lnTo>
                      <a:pt x="62" y="14"/>
                    </a:lnTo>
                    <a:lnTo>
                      <a:pt x="57" y="7"/>
                    </a:lnTo>
                    <a:lnTo>
                      <a:pt x="55" y="2"/>
                    </a:lnTo>
                    <a:lnTo>
                      <a:pt x="9"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1" name="Freeform 2747"/>
              <p:cNvSpPr>
                <a:spLocks/>
              </p:cNvSpPr>
              <p:nvPr/>
            </p:nvSpPr>
            <p:spPr bwMode="auto">
              <a:xfrm>
                <a:off x="10476" y="6295"/>
                <a:ext cx="139" cy="33"/>
              </a:xfrm>
              <a:custGeom>
                <a:avLst/>
                <a:gdLst/>
                <a:ahLst/>
                <a:cxnLst>
                  <a:cxn ang="0">
                    <a:pos x="12" y="23"/>
                  </a:cxn>
                  <a:cxn ang="0">
                    <a:pos x="16" y="26"/>
                  </a:cxn>
                  <a:cxn ang="0">
                    <a:pos x="24" y="26"/>
                  </a:cxn>
                  <a:cxn ang="0">
                    <a:pos x="28" y="28"/>
                  </a:cxn>
                  <a:cxn ang="0">
                    <a:pos x="43" y="28"/>
                  </a:cxn>
                  <a:cxn ang="0">
                    <a:pos x="48" y="31"/>
                  </a:cxn>
                  <a:cxn ang="0">
                    <a:pos x="64" y="31"/>
                  </a:cxn>
                  <a:cxn ang="0">
                    <a:pos x="105" y="33"/>
                  </a:cxn>
                  <a:cxn ang="0">
                    <a:pos x="139" y="28"/>
                  </a:cxn>
                  <a:cxn ang="0">
                    <a:pos x="132" y="26"/>
                  </a:cxn>
                  <a:cxn ang="0">
                    <a:pos x="127" y="23"/>
                  </a:cxn>
                  <a:cxn ang="0">
                    <a:pos x="122" y="21"/>
                  </a:cxn>
                  <a:cxn ang="0">
                    <a:pos x="108" y="14"/>
                  </a:cxn>
                  <a:cxn ang="0">
                    <a:pos x="103" y="9"/>
                  </a:cxn>
                  <a:cxn ang="0">
                    <a:pos x="98" y="7"/>
                  </a:cxn>
                  <a:cxn ang="0">
                    <a:pos x="74" y="7"/>
                  </a:cxn>
                  <a:cxn ang="0">
                    <a:pos x="72" y="4"/>
                  </a:cxn>
                  <a:cxn ang="0">
                    <a:pos x="52" y="4"/>
                  </a:cxn>
                  <a:cxn ang="0">
                    <a:pos x="50" y="2"/>
                  </a:cxn>
                  <a:cxn ang="0">
                    <a:pos x="43" y="2"/>
                  </a:cxn>
                  <a:cxn ang="0">
                    <a:pos x="38" y="0"/>
                  </a:cxn>
                  <a:cxn ang="0">
                    <a:pos x="28" y="0"/>
                  </a:cxn>
                  <a:cxn ang="0">
                    <a:pos x="16" y="4"/>
                  </a:cxn>
                  <a:cxn ang="0">
                    <a:pos x="2" y="9"/>
                  </a:cxn>
                  <a:cxn ang="0">
                    <a:pos x="0" y="12"/>
                  </a:cxn>
                  <a:cxn ang="0">
                    <a:pos x="0" y="19"/>
                  </a:cxn>
                  <a:cxn ang="0">
                    <a:pos x="2" y="19"/>
                  </a:cxn>
                  <a:cxn ang="0">
                    <a:pos x="7" y="21"/>
                  </a:cxn>
                  <a:cxn ang="0">
                    <a:pos x="12" y="23"/>
                  </a:cxn>
                </a:cxnLst>
                <a:rect l="0" t="0" r="r" b="b"/>
                <a:pathLst>
                  <a:path w="139" h="33">
                    <a:moveTo>
                      <a:pt x="12" y="23"/>
                    </a:moveTo>
                    <a:lnTo>
                      <a:pt x="16" y="26"/>
                    </a:lnTo>
                    <a:lnTo>
                      <a:pt x="24" y="26"/>
                    </a:lnTo>
                    <a:lnTo>
                      <a:pt x="28" y="28"/>
                    </a:lnTo>
                    <a:lnTo>
                      <a:pt x="43" y="28"/>
                    </a:lnTo>
                    <a:lnTo>
                      <a:pt x="48" y="31"/>
                    </a:lnTo>
                    <a:lnTo>
                      <a:pt x="64" y="31"/>
                    </a:lnTo>
                    <a:lnTo>
                      <a:pt x="105" y="33"/>
                    </a:lnTo>
                    <a:lnTo>
                      <a:pt x="139" y="28"/>
                    </a:lnTo>
                    <a:lnTo>
                      <a:pt x="132" y="26"/>
                    </a:lnTo>
                    <a:lnTo>
                      <a:pt x="127" y="23"/>
                    </a:lnTo>
                    <a:lnTo>
                      <a:pt x="122" y="21"/>
                    </a:lnTo>
                    <a:lnTo>
                      <a:pt x="108" y="14"/>
                    </a:lnTo>
                    <a:lnTo>
                      <a:pt x="103" y="9"/>
                    </a:lnTo>
                    <a:lnTo>
                      <a:pt x="98" y="7"/>
                    </a:lnTo>
                    <a:lnTo>
                      <a:pt x="74" y="7"/>
                    </a:lnTo>
                    <a:lnTo>
                      <a:pt x="72" y="4"/>
                    </a:lnTo>
                    <a:lnTo>
                      <a:pt x="52" y="4"/>
                    </a:lnTo>
                    <a:lnTo>
                      <a:pt x="50" y="2"/>
                    </a:lnTo>
                    <a:lnTo>
                      <a:pt x="43" y="2"/>
                    </a:lnTo>
                    <a:lnTo>
                      <a:pt x="38" y="0"/>
                    </a:lnTo>
                    <a:lnTo>
                      <a:pt x="28" y="0"/>
                    </a:lnTo>
                    <a:lnTo>
                      <a:pt x="16" y="4"/>
                    </a:lnTo>
                    <a:lnTo>
                      <a:pt x="2" y="9"/>
                    </a:lnTo>
                    <a:lnTo>
                      <a:pt x="0" y="12"/>
                    </a:lnTo>
                    <a:lnTo>
                      <a:pt x="0" y="19"/>
                    </a:lnTo>
                    <a:lnTo>
                      <a:pt x="2" y="19"/>
                    </a:lnTo>
                    <a:lnTo>
                      <a:pt x="7" y="21"/>
                    </a:lnTo>
                    <a:lnTo>
                      <a:pt x="12" y="23"/>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2" name="Freeform 2748"/>
              <p:cNvSpPr>
                <a:spLocks/>
              </p:cNvSpPr>
              <p:nvPr/>
            </p:nvSpPr>
            <p:spPr bwMode="auto">
              <a:xfrm>
                <a:off x="10492" y="6276"/>
                <a:ext cx="53" cy="21"/>
              </a:xfrm>
              <a:custGeom>
                <a:avLst/>
                <a:gdLst/>
                <a:ahLst/>
                <a:cxnLst>
                  <a:cxn ang="0">
                    <a:pos x="24" y="16"/>
                  </a:cxn>
                  <a:cxn ang="0">
                    <a:pos x="26" y="19"/>
                  </a:cxn>
                  <a:cxn ang="0">
                    <a:pos x="36" y="19"/>
                  </a:cxn>
                  <a:cxn ang="0">
                    <a:pos x="40" y="21"/>
                  </a:cxn>
                  <a:cxn ang="0">
                    <a:pos x="52" y="21"/>
                  </a:cxn>
                  <a:cxn ang="0">
                    <a:pos x="47" y="19"/>
                  </a:cxn>
                  <a:cxn ang="0">
                    <a:pos x="36" y="7"/>
                  </a:cxn>
                  <a:cxn ang="0">
                    <a:pos x="33" y="2"/>
                  </a:cxn>
                  <a:cxn ang="0">
                    <a:pos x="21" y="2"/>
                  </a:cxn>
                  <a:cxn ang="0">
                    <a:pos x="0" y="0"/>
                  </a:cxn>
                  <a:cxn ang="0">
                    <a:pos x="2" y="2"/>
                  </a:cxn>
                  <a:cxn ang="0">
                    <a:pos x="4" y="7"/>
                  </a:cxn>
                  <a:cxn ang="0">
                    <a:pos x="9" y="9"/>
                  </a:cxn>
                  <a:cxn ang="0">
                    <a:pos x="14" y="11"/>
                  </a:cxn>
                  <a:cxn ang="0">
                    <a:pos x="19" y="16"/>
                  </a:cxn>
                  <a:cxn ang="0">
                    <a:pos x="24" y="16"/>
                  </a:cxn>
                </a:cxnLst>
                <a:rect l="0" t="0" r="r" b="b"/>
                <a:pathLst>
                  <a:path w="53" h="21">
                    <a:moveTo>
                      <a:pt x="24" y="16"/>
                    </a:moveTo>
                    <a:lnTo>
                      <a:pt x="26" y="19"/>
                    </a:lnTo>
                    <a:lnTo>
                      <a:pt x="36" y="19"/>
                    </a:lnTo>
                    <a:lnTo>
                      <a:pt x="40" y="21"/>
                    </a:lnTo>
                    <a:lnTo>
                      <a:pt x="52" y="21"/>
                    </a:lnTo>
                    <a:lnTo>
                      <a:pt x="47" y="19"/>
                    </a:lnTo>
                    <a:lnTo>
                      <a:pt x="36" y="7"/>
                    </a:lnTo>
                    <a:lnTo>
                      <a:pt x="33" y="2"/>
                    </a:lnTo>
                    <a:lnTo>
                      <a:pt x="21" y="2"/>
                    </a:lnTo>
                    <a:lnTo>
                      <a:pt x="0" y="0"/>
                    </a:lnTo>
                    <a:lnTo>
                      <a:pt x="2" y="2"/>
                    </a:lnTo>
                    <a:lnTo>
                      <a:pt x="4" y="7"/>
                    </a:lnTo>
                    <a:lnTo>
                      <a:pt x="9" y="9"/>
                    </a:lnTo>
                    <a:lnTo>
                      <a:pt x="14" y="11"/>
                    </a:lnTo>
                    <a:lnTo>
                      <a:pt x="19" y="16"/>
                    </a:lnTo>
                    <a:lnTo>
                      <a:pt x="2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3" name="Freeform 2749"/>
              <p:cNvSpPr>
                <a:spLocks/>
              </p:cNvSpPr>
              <p:nvPr/>
            </p:nvSpPr>
            <p:spPr bwMode="auto">
              <a:xfrm>
                <a:off x="10473" y="6292"/>
                <a:ext cx="111" cy="36"/>
              </a:xfrm>
              <a:custGeom>
                <a:avLst/>
                <a:gdLst/>
                <a:ahLst/>
                <a:cxnLst>
                  <a:cxn ang="0">
                    <a:pos x="28" y="0"/>
                  </a:cxn>
                  <a:cxn ang="0">
                    <a:pos x="0" y="14"/>
                  </a:cxn>
                  <a:cxn ang="0">
                    <a:pos x="0" y="19"/>
                  </a:cxn>
                  <a:cxn ang="0">
                    <a:pos x="2" y="21"/>
                  </a:cxn>
                  <a:cxn ang="0">
                    <a:pos x="7" y="23"/>
                  </a:cxn>
                  <a:cxn ang="0">
                    <a:pos x="12" y="23"/>
                  </a:cxn>
                  <a:cxn ang="0">
                    <a:pos x="21" y="28"/>
                  </a:cxn>
                  <a:cxn ang="0">
                    <a:pos x="28" y="28"/>
                  </a:cxn>
                  <a:cxn ang="0">
                    <a:pos x="36" y="31"/>
                  </a:cxn>
                  <a:cxn ang="0">
                    <a:pos x="40" y="31"/>
                  </a:cxn>
                  <a:cxn ang="0">
                    <a:pos x="48" y="33"/>
                  </a:cxn>
                  <a:cxn ang="0">
                    <a:pos x="72" y="33"/>
                  </a:cxn>
                  <a:cxn ang="0">
                    <a:pos x="76" y="36"/>
                  </a:cxn>
                  <a:cxn ang="0">
                    <a:pos x="110" y="36"/>
                  </a:cxn>
                  <a:cxn ang="0">
                    <a:pos x="96" y="23"/>
                  </a:cxn>
                  <a:cxn ang="0">
                    <a:pos x="84" y="7"/>
                  </a:cxn>
                  <a:cxn ang="0">
                    <a:pos x="64" y="7"/>
                  </a:cxn>
                  <a:cxn ang="0">
                    <a:pos x="38" y="2"/>
                  </a:cxn>
                  <a:cxn ang="0">
                    <a:pos x="28" y="0"/>
                  </a:cxn>
                </a:cxnLst>
                <a:rect l="0" t="0" r="r" b="b"/>
                <a:pathLst>
                  <a:path w="111" h="36">
                    <a:moveTo>
                      <a:pt x="28" y="0"/>
                    </a:moveTo>
                    <a:lnTo>
                      <a:pt x="0" y="14"/>
                    </a:lnTo>
                    <a:lnTo>
                      <a:pt x="0" y="19"/>
                    </a:lnTo>
                    <a:lnTo>
                      <a:pt x="2" y="21"/>
                    </a:lnTo>
                    <a:lnTo>
                      <a:pt x="7" y="23"/>
                    </a:lnTo>
                    <a:lnTo>
                      <a:pt x="12" y="23"/>
                    </a:lnTo>
                    <a:lnTo>
                      <a:pt x="21" y="28"/>
                    </a:lnTo>
                    <a:lnTo>
                      <a:pt x="28" y="28"/>
                    </a:lnTo>
                    <a:lnTo>
                      <a:pt x="36" y="31"/>
                    </a:lnTo>
                    <a:lnTo>
                      <a:pt x="40" y="31"/>
                    </a:lnTo>
                    <a:lnTo>
                      <a:pt x="48" y="33"/>
                    </a:lnTo>
                    <a:lnTo>
                      <a:pt x="72" y="33"/>
                    </a:lnTo>
                    <a:lnTo>
                      <a:pt x="76" y="36"/>
                    </a:lnTo>
                    <a:lnTo>
                      <a:pt x="110" y="36"/>
                    </a:lnTo>
                    <a:lnTo>
                      <a:pt x="96" y="23"/>
                    </a:lnTo>
                    <a:lnTo>
                      <a:pt x="84"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4" name="Freeform 2750"/>
              <p:cNvSpPr>
                <a:spLocks/>
              </p:cNvSpPr>
              <p:nvPr/>
            </p:nvSpPr>
            <p:spPr bwMode="auto">
              <a:xfrm>
                <a:off x="10363" y="6163"/>
                <a:ext cx="36" cy="7"/>
              </a:xfrm>
              <a:custGeom>
                <a:avLst/>
                <a:gdLst/>
                <a:ahLst/>
                <a:cxnLst>
                  <a:cxn ang="0">
                    <a:pos x="21" y="4"/>
                  </a:cxn>
                  <a:cxn ang="0">
                    <a:pos x="19" y="0"/>
                  </a:cxn>
                  <a:cxn ang="0">
                    <a:pos x="14" y="0"/>
                  </a:cxn>
                  <a:cxn ang="0">
                    <a:pos x="12" y="4"/>
                  </a:cxn>
                  <a:cxn ang="0">
                    <a:pos x="0" y="4"/>
                  </a:cxn>
                  <a:cxn ang="0">
                    <a:pos x="0" y="7"/>
                  </a:cxn>
                  <a:cxn ang="0">
                    <a:pos x="36" y="7"/>
                  </a:cxn>
                  <a:cxn ang="0">
                    <a:pos x="36" y="2"/>
                  </a:cxn>
                  <a:cxn ang="0">
                    <a:pos x="21" y="4"/>
                  </a:cxn>
                </a:cxnLst>
                <a:rect l="0" t="0" r="r" b="b"/>
                <a:pathLst>
                  <a:path w="36" h="7">
                    <a:moveTo>
                      <a:pt x="21" y="4"/>
                    </a:moveTo>
                    <a:lnTo>
                      <a:pt x="19" y="0"/>
                    </a:lnTo>
                    <a:lnTo>
                      <a:pt x="14" y="0"/>
                    </a:lnTo>
                    <a:lnTo>
                      <a:pt x="12" y="4"/>
                    </a:lnTo>
                    <a:lnTo>
                      <a:pt x="0" y="4"/>
                    </a:lnTo>
                    <a:lnTo>
                      <a:pt x="0" y="7"/>
                    </a:lnTo>
                    <a:lnTo>
                      <a:pt x="36" y="7"/>
                    </a:lnTo>
                    <a:lnTo>
                      <a:pt x="36" y="2"/>
                    </a:lnTo>
                    <a:lnTo>
                      <a:pt x="21"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5" name="Freeform 2751"/>
              <p:cNvSpPr>
                <a:spLocks/>
              </p:cNvSpPr>
              <p:nvPr/>
            </p:nvSpPr>
            <p:spPr bwMode="auto">
              <a:xfrm>
                <a:off x="10360" y="6182"/>
                <a:ext cx="39" cy="98"/>
              </a:xfrm>
              <a:custGeom>
                <a:avLst/>
                <a:gdLst/>
                <a:ahLst/>
                <a:cxnLst>
                  <a:cxn ang="0">
                    <a:pos x="28" y="83"/>
                  </a:cxn>
                  <a:cxn ang="0">
                    <a:pos x="0" y="81"/>
                  </a:cxn>
                  <a:cxn ang="0">
                    <a:pos x="0" y="98"/>
                  </a:cxn>
                  <a:cxn ang="0">
                    <a:pos x="2" y="88"/>
                  </a:cxn>
                  <a:cxn ang="0">
                    <a:pos x="38" y="88"/>
                  </a:cxn>
                  <a:cxn ang="0">
                    <a:pos x="36" y="72"/>
                  </a:cxn>
                  <a:cxn ang="0">
                    <a:pos x="33" y="50"/>
                  </a:cxn>
                  <a:cxn ang="0">
                    <a:pos x="33" y="4"/>
                  </a:cxn>
                  <a:cxn ang="0">
                    <a:pos x="38" y="0"/>
                  </a:cxn>
                  <a:cxn ang="0">
                    <a:pos x="28" y="0"/>
                  </a:cxn>
                  <a:cxn ang="0">
                    <a:pos x="28" y="83"/>
                  </a:cxn>
                </a:cxnLst>
                <a:rect l="0" t="0" r="r" b="b"/>
                <a:pathLst>
                  <a:path w="39" h="98">
                    <a:moveTo>
                      <a:pt x="28" y="83"/>
                    </a:moveTo>
                    <a:lnTo>
                      <a:pt x="0" y="81"/>
                    </a:lnTo>
                    <a:lnTo>
                      <a:pt x="0" y="98"/>
                    </a:lnTo>
                    <a:lnTo>
                      <a:pt x="2" y="88"/>
                    </a:lnTo>
                    <a:lnTo>
                      <a:pt x="38" y="88"/>
                    </a:lnTo>
                    <a:lnTo>
                      <a:pt x="36" y="72"/>
                    </a:lnTo>
                    <a:lnTo>
                      <a:pt x="33" y="50"/>
                    </a:lnTo>
                    <a:lnTo>
                      <a:pt x="33" y="4"/>
                    </a:lnTo>
                    <a:lnTo>
                      <a:pt x="38" y="0"/>
                    </a:lnTo>
                    <a:lnTo>
                      <a:pt x="28" y="0"/>
                    </a:lnTo>
                    <a:lnTo>
                      <a:pt x="28" y="83"/>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6" name="Freeform 2752"/>
              <p:cNvSpPr>
                <a:spLocks/>
              </p:cNvSpPr>
              <p:nvPr/>
            </p:nvSpPr>
            <p:spPr bwMode="auto">
              <a:xfrm>
                <a:off x="10356" y="6170"/>
                <a:ext cx="48" cy="113"/>
              </a:xfrm>
              <a:custGeom>
                <a:avLst/>
                <a:gdLst/>
                <a:ahLst/>
                <a:cxnLst>
                  <a:cxn ang="0">
                    <a:pos x="0" y="9"/>
                  </a:cxn>
                  <a:cxn ang="0">
                    <a:pos x="0" y="112"/>
                  </a:cxn>
                  <a:cxn ang="0">
                    <a:pos x="4" y="112"/>
                  </a:cxn>
                  <a:cxn ang="0">
                    <a:pos x="4" y="16"/>
                  </a:cxn>
                  <a:cxn ang="0">
                    <a:pos x="48" y="9"/>
                  </a:cxn>
                  <a:cxn ang="0">
                    <a:pos x="48" y="2"/>
                  </a:cxn>
                  <a:cxn ang="0">
                    <a:pos x="0" y="0"/>
                  </a:cxn>
                  <a:cxn ang="0">
                    <a:pos x="0" y="9"/>
                  </a:cxn>
                </a:cxnLst>
                <a:rect l="0" t="0" r="r" b="b"/>
                <a:pathLst>
                  <a:path w="48" h="113">
                    <a:moveTo>
                      <a:pt x="0" y="9"/>
                    </a:moveTo>
                    <a:lnTo>
                      <a:pt x="0" y="112"/>
                    </a:lnTo>
                    <a:lnTo>
                      <a:pt x="4" y="112"/>
                    </a:lnTo>
                    <a:lnTo>
                      <a:pt x="4" y="16"/>
                    </a:lnTo>
                    <a:lnTo>
                      <a:pt x="48" y="9"/>
                    </a:lnTo>
                    <a:lnTo>
                      <a:pt x="48" y="2"/>
                    </a:lnTo>
                    <a:lnTo>
                      <a:pt x="0"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7" name="Freeform 2753"/>
              <p:cNvSpPr>
                <a:spLocks/>
              </p:cNvSpPr>
              <p:nvPr/>
            </p:nvSpPr>
            <p:spPr bwMode="auto">
              <a:xfrm>
                <a:off x="10363" y="6182"/>
                <a:ext cx="41" cy="96"/>
              </a:xfrm>
              <a:custGeom>
                <a:avLst/>
                <a:gdLst/>
                <a:ahLst/>
                <a:cxnLst>
                  <a:cxn ang="0">
                    <a:pos x="2" y="86"/>
                  </a:cxn>
                  <a:cxn ang="0">
                    <a:pos x="0" y="91"/>
                  </a:cxn>
                  <a:cxn ang="0">
                    <a:pos x="36" y="96"/>
                  </a:cxn>
                  <a:cxn ang="0">
                    <a:pos x="33" y="81"/>
                  </a:cxn>
                  <a:cxn ang="0">
                    <a:pos x="33" y="33"/>
                  </a:cxn>
                  <a:cxn ang="0">
                    <a:pos x="36" y="21"/>
                  </a:cxn>
                  <a:cxn ang="0">
                    <a:pos x="38" y="12"/>
                  </a:cxn>
                  <a:cxn ang="0">
                    <a:pos x="40" y="0"/>
                  </a:cxn>
                  <a:cxn ang="0">
                    <a:pos x="31" y="2"/>
                  </a:cxn>
                  <a:cxn ang="0">
                    <a:pos x="31" y="88"/>
                  </a:cxn>
                  <a:cxn ang="0">
                    <a:pos x="24" y="88"/>
                  </a:cxn>
                  <a:cxn ang="0">
                    <a:pos x="2" y="86"/>
                  </a:cxn>
                </a:cxnLst>
                <a:rect l="0" t="0" r="r" b="b"/>
                <a:pathLst>
                  <a:path w="41" h="96">
                    <a:moveTo>
                      <a:pt x="2" y="86"/>
                    </a:moveTo>
                    <a:lnTo>
                      <a:pt x="0" y="91"/>
                    </a:lnTo>
                    <a:lnTo>
                      <a:pt x="36" y="96"/>
                    </a:lnTo>
                    <a:lnTo>
                      <a:pt x="33" y="81"/>
                    </a:lnTo>
                    <a:lnTo>
                      <a:pt x="33" y="33"/>
                    </a:lnTo>
                    <a:lnTo>
                      <a:pt x="36" y="21"/>
                    </a:lnTo>
                    <a:lnTo>
                      <a:pt x="38" y="12"/>
                    </a:lnTo>
                    <a:lnTo>
                      <a:pt x="40" y="0"/>
                    </a:lnTo>
                    <a:lnTo>
                      <a:pt x="31" y="2"/>
                    </a:lnTo>
                    <a:lnTo>
                      <a:pt x="31" y="88"/>
                    </a:lnTo>
                    <a:lnTo>
                      <a:pt x="24" y="88"/>
                    </a:lnTo>
                    <a:lnTo>
                      <a:pt x="2" y="8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8" name="Freeform 2754"/>
              <p:cNvSpPr>
                <a:spLocks/>
              </p:cNvSpPr>
              <p:nvPr/>
            </p:nvSpPr>
            <p:spPr bwMode="auto">
              <a:xfrm>
                <a:off x="10372" y="6189"/>
                <a:ext cx="5" cy="10"/>
              </a:xfrm>
              <a:custGeom>
                <a:avLst/>
                <a:gdLst/>
                <a:ahLst/>
                <a:cxnLst>
                  <a:cxn ang="0">
                    <a:pos x="2" y="0"/>
                  </a:cxn>
                  <a:cxn ang="0">
                    <a:pos x="0" y="0"/>
                  </a:cxn>
                  <a:cxn ang="0">
                    <a:pos x="0" y="9"/>
                  </a:cxn>
                  <a:cxn ang="0">
                    <a:pos x="4" y="9"/>
                  </a:cxn>
                  <a:cxn ang="0">
                    <a:pos x="4" y="2"/>
                  </a:cxn>
                  <a:cxn ang="0">
                    <a:pos x="2" y="0"/>
                  </a:cxn>
                </a:cxnLst>
                <a:rect l="0" t="0" r="r" b="b"/>
                <a:pathLst>
                  <a:path w="5" h="10">
                    <a:moveTo>
                      <a:pt x="2" y="0"/>
                    </a:moveTo>
                    <a:lnTo>
                      <a:pt x="0" y="0"/>
                    </a:lnTo>
                    <a:lnTo>
                      <a:pt x="0" y="9"/>
                    </a:lnTo>
                    <a:lnTo>
                      <a:pt x="4" y="9"/>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9" name="Freeform 2755"/>
              <p:cNvSpPr>
                <a:spLocks/>
              </p:cNvSpPr>
              <p:nvPr/>
            </p:nvSpPr>
            <p:spPr bwMode="auto">
              <a:xfrm>
                <a:off x="10372" y="6211"/>
                <a:ext cx="5" cy="9"/>
              </a:xfrm>
              <a:custGeom>
                <a:avLst/>
                <a:gdLst/>
                <a:ahLst/>
                <a:cxnLst>
                  <a:cxn ang="0">
                    <a:pos x="2" y="0"/>
                  </a:cxn>
                  <a:cxn ang="0">
                    <a:pos x="0" y="0"/>
                  </a:cxn>
                  <a:cxn ang="0">
                    <a:pos x="0" y="9"/>
                  </a:cxn>
                  <a:cxn ang="0">
                    <a:pos x="4" y="9"/>
                  </a:cxn>
                  <a:cxn ang="0">
                    <a:pos x="4" y="2"/>
                  </a:cxn>
                  <a:cxn ang="0">
                    <a:pos x="2" y="0"/>
                  </a:cxn>
                </a:cxnLst>
                <a:rect l="0" t="0" r="r" b="b"/>
                <a:pathLst>
                  <a:path w="5" h="9">
                    <a:moveTo>
                      <a:pt x="2" y="0"/>
                    </a:moveTo>
                    <a:lnTo>
                      <a:pt x="0" y="0"/>
                    </a:lnTo>
                    <a:lnTo>
                      <a:pt x="0" y="9"/>
                    </a:lnTo>
                    <a:lnTo>
                      <a:pt x="4" y="9"/>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0" name="Freeform 2756"/>
              <p:cNvSpPr>
                <a:spLocks/>
              </p:cNvSpPr>
              <p:nvPr/>
            </p:nvSpPr>
            <p:spPr bwMode="auto">
              <a:xfrm>
                <a:off x="10370" y="6189"/>
                <a:ext cx="7" cy="10"/>
              </a:xfrm>
              <a:custGeom>
                <a:avLst/>
                <a:gdLst/>
                <a:ahLst/>
                <a:cxnLst>
                  <a:cxn ang="0">
                    <a:pos x="2" y="0"/>
                  </a:cxn>
                  <a:cxn ang="0">
                    <a:pos x="0" y="0"/>
                  </a:cxn>
                  <a:cxn ang="0">
                    <a:pos x="0" y="9"/>
                  </a:cxn>
                  <a:cxn ang="0">
                    <a:pos x="4" y="9"/>
                  </a:cxn>
                  <a:cxn ang="0">
                    <a:pos x="7" y="7"/>
                  </a:cxn>
                  <a:cxn ang="0">
                    <a:pos x="7" y="2"/>
                  </a:cxn>
                  <a:cxn ang="0">
                    <a:pos x="2" y="0"/>
                  </a:cxn>
                </a:cxnLst>
                <a:rect l="0" t="0" r="r" b="b"/>
                <a:pathLst>
                  <a:path w="7" h="10">
                    <a:moveTo>
                      <a:pt x="2" y="0"/>
                    </a:moveTo>
                    <a:lnTo>
                      <a:pt x="0" y="0"/>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1" name="Freeform 2757"/>
              <p:cNvSpPr>
                <a:spLocks/>
              </p:cNvSpPr>
              <p:nvPr/>
            </p:nvSpPr>
            <p:spPr bwMode="auto">
              <a:xfrm>
                <a:off x="10370" y="6211"/>
                <a:ext cx="7" cy="9"/>
              </a:xfrm>
              <a:custGeom>
                <a:avLst/>
                <a:gdLst/>
                <a:ahLst/>
                <a:cxnLst>
                  <a:cxn ang="0">
                    <a:pos x="2" y="0"/>
                  </a:cxn>
                  <a:cxn ang="0">
                    <a:pos x="2" y="0"/>
                  </a:cxn>
                  <a:cxn ang="0">
                    <a:pos x="0" y="2"/>
                  </a:cxn>
                  <a:cxn ang="0">
                    <a:pos x="0" y="9"/>
                  </a:cxn>
                  <a:cxn ang="0">
                    <a:pos x="4" y="9"/>
                  </a:cxn>
                  <a:cxn ang="0">
                    <a:pos x="7" y="7"/>
                  </a:cxn>
                  <a:cxn ang="0">
                    <a:pos x="7" y="2"/>
                  </a:cxn>
                  <a:cxn ang="0">
                    <a:pos x="2" y="0"/>
                  </a:cxn>
                </a:cxnLst>
                <a:rect l="0" t="0" r="r" b="b"/>
                <a:pathLst>
                  <a:path w="7" h="9">
                    <a:moveTo>
                      <a:pt x="2" y="0"/>
                    </a:moveTo>
                    <a:lnTo>
                      <a:pt x="2" y="0"/>
                    </a:lnTo>
                    <a:lnTo>
                      <a:pt x="0" y="2"/>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2" name="Freeform 2758"/>
              <p:cNvSpPr>
                <a:spLocks/>
              </p:cNvSpPr>
              <p:nvPr/>
            </p:nvSpPr>
            <p:spPr bwMode="auto">
              <a:xfrm>
                <a:off x="10363" y="6096"/>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3" name="Freeform 2759"/>
              <p:cNvSpPr>
                <a:spLocks/>
              </p:cNvSpPr>
              <p:nvPr/>
            </p:nvSpPr>
            <p:spPr bwMode="auto">
              <a:xfrm>
                <a:off x="10377" y="6096"/>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4" name="Freeform 2760"/>
              <p:cNvSpPr>
                <a:spLocks/>
              </p:cNvSpPr>
              <p:nvPr/>
            </p:nvSpPr>
            <p:spPr bwMode="auto">
              <a:xfrm>
                <a:off x="10394" y="6093"/>
                <a:ext cx="5" cy="5"/>
              </a:xfrm>
              <a:custGeom>
                <a:avLst/>
                <a:gdLst/>
                <a:ahLst/>
                <a:cxnLst>
                  <a:cxn ang="0">
                    <a:pos x="0" y="0"/>
                  </a:cxn>
                  <a:cxn ang="0">
                    <a:pos x="0" y="4"/>
                  </a:cxn>
                  <a:cxn ang="0">
                    <a:pos x="4" y="2"/>
                  </a:cxn>
                  <a:cxn ang="0">
                    <a:pos x="0" y="0"/>
                  </a:cxn>
                </a:cxnLst>
                <a:rect l="0" t="0" r="r" b="b"/>
                <a:pathLst>
                  <a:path w="5" h="5">
                    <a:moveTo>
                      <a:pt x="0" y="0"/>
                    </a:moveTo>
                    <a:lnTo>
                      <a:pt x="0" y="4"/>
                    </a:lnTo>
                    <a:lnTo>
                      <a:pt x="4" y="2"/>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5" name="Freeform 2761"/>
              <p:cNvSpPr>
                <a:spLocks/>
              </p:cNvSpPr>
              <p:nvPr/>
            </p:nvSpPr>
            <p:spPr bwMode="auto">
              <a:xfrm>
                <a:off x="10363" y="6098"/>
                <a:ext cx="5" cy="0"/>
              </a:xfrm>
              <a:custGeom>
                <a:avLst/>
                <a:gdLst/>
                <a:ahLst/>
                <a:cxnLst>
                  <a:cxn ang="0">
                    <a:pos x="0" y="0"/>
                  </a:cxn>
                  <a:cxn ang="0">
                    <a:pos x="4" y="0"/>
                  </a:cxn>
                </a:cxnLst>
                <a:rect l="0" t="0" r="r" b="b"/>
                <a:pathLst>
                  <a:path w="5">
                    <a:moveTo>
                      <a:pt x="0" y="0"/>
                    </a:moveTo>
                    <a:lnTo>
                      <a:pt x="4"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6" name="Freeform 2762"/>
              <p:cNvSpPr>
                <a:spLocks/>
              </p:cNvSpPr>
              <p:nvPr/>
            </p:nvSpPr>
            <p:spPr bwMode="auto">
              <a:xfrm>
                <a:off x="10377" y="6096"/>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7" name="Freeform 2763"/>
              <p:cNvSpPr>
                <a:spLocks/>
              </p:cNvSpPr>
              <p:nvPr/>
            </p:nvSpPr>
            <p:spPr bwMode="auto">
              <a:xfrm>
                <a:off x="10392" y="6096"/>
                <a:ext cx="7" cy="0"/>
              </a:xfrm>
              <a:custGeom>
                <a:avLst/>
                <a:gdLst/>
                <a:ahLst/>
                <a:cxnLst>
                  <a:cxn ang="0">
                    <a:pos x="0" y="0"/>
                  </a:cxn>
                  <a:cxn ang="0">
                    <a:pos x="7" y="0"/>
                  </a:cxn>
                </a:cxnLst>
                <a:rect l="0" t="0" r="r" b="b"/>
                <a:pathLst>
                  <a:path w="7">
                    <a:moveTo>
                      <a:pt x="0" y="0"/>
                    </a:moveTo>
                    <a:lnTo>
                      <a:pt x="7" y="0"/>
                    </a:lnTo>
                  </a:path>
                </a:pathLst>
              </a:custGeom>
              <a:noFill/>
              <a:ln w="1270">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8" name="Freeform 2764"/>
              <p:cNvSpPr>
                <a:spLocks/>
              </p:cNvSpPr>
              <p:nvPr/>
            </p:nvSpPr>
            <p:spPr bwMode="auto">
              <a:xfrm>
                <a:off x="10365" y="6290"/>
                <a:ext cx="43" cy="14"/>
              </a:xfrm>
              <a:custGeom>
                <a:avLst/>
                <a:gdLst/>
                <a:ahLst/>
                <a:cxnLst>
                  <a:cxn ang="0">
                    <a:pos x="0" y="0"/>
                  </a:cxn>
                  <a:cxn ang="0">
                    <a:pos x="0" y="7"/>
                  </a:cxn>
                  <a:cxn ang="0">
                    <a:pos x="43" y="14"/>
                  </a:cxn>
                  <a:cxn ang="0">
                    <a:pos x="43" y="4"/>
                  </a:cxn>
                  <a:cxn ang="0">
                    <a:pos x="0" y="0"/>
                  </a:cxn>
                </a:cxnLst>
                <a:rect l="0" t="0" r="r" b="b"/>
                <a:pathLst>
                  <a:path w="43" h="14">
                    <a:moveTo>
                      <a:pt x="0" y="0"/>
                    </a:moveTo>
                    <a:lnTo>
                      <a:pt x="0" y="7"/>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9" name="Freeform 2765"/>
              <p:cNvSpPr>
                <a:spLocks/>
              </p:cNvSpPr>
              <p:nvPr/>
            </p:nvSpPr>
            <p:spPr bwMode="auto">
              <a:xfrm>
                <a:off x="10576" y="6050"/>
                <a:ext cx="15" cy="173"/>
              </a:xfrm>
              <a:custGeom>
                <a:avLst/>
                <a:gdLst/>
                <a:ahLst/>
                <a:cxnLst>
                  <a:cxn ang="0">
                    <a:pos x="0" y="4"/>
                  </a:cxn>
                  <a:cxn ang="0">
                    <a:pos x="0" y="170"/>
                  </a:cxn>
                  <a:cxn ang="0">
                    <a:pos x="14" y="172"/>
                  </a:cxn>
                  <a:cxn ang="0">
                    <a:pos x="2" y="168"/>
                  </a:cxn>
                  <a:cxn ang="0">
                    <a:pos x="2" y="84"/>
                  </a:cxn>
                  <a:cxn ang="0">
                    <a:pos x="4" y="40"/>
                  </a:cxn>
                  <a:cxn ang="0">
                    <a:pos x="7" y="0"/>
                  </a:cxn>
                  <a:cxn ang="0">
                    <a:pos x="0" y="4"/>
                  </a:cxn>
                </a:cxnLst>
                <a:rect l="0" t="0" r="r" b="b"/>
                <a:pathLst>
                  <a:path w="15" h="173">
                    <a:moveTo>
                      <a:pt x="0" y="4"/>
                    </a:moveTo>
                    <a:lnTo>
                      <a:pt x="0" y="170"/>
                    </a:lnTo>
                    <a:lnTo>
                      <a:pt x="14" y="172"/>
                    </a:lnTo>
                    <a:lnTo>
                      <a:pt x="2" y="168"/>
                    </a:lnTo>
                    <a:lnTo>
                      <a:pt x="2" y="84"/>
                    </a:lnTo>
                    <a:lnTo>
                      <a:pt x="4" y="40"/>
                    </a:lnTo>
                    <a:lnTo>
                      <a:pt x="7" y="0"/>
                    </a:lnTo>
                    <a:lnTo>
                      <a:pt x="0" y="4"/>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0" name="Freeform 2766"/>
              <p:cNvSpPr>
                <a:spLocks/>
              </p:cNvSpPr>
              <p:nvPr/>
            </p:nvSpPr>
            <p:spPr bwMode="auto">
              <a:xfrm>
                <a:off x="10603" y="6230"/>
                <a:ext cx="72" cy="110"/>
              </a:xfrm>
              <a:custGeom>
                <a:avLst/>
                <a:gdLst/>
                <a:ahLst/>
                <a:cxnLst>
                  <a:cxn ang="0">
                    <a:pos x="72" y="100"/>
                  </a:cxn>
                  <a:cxn ang="0">
                    <a:pos x="72" y="64"/>
                  </a:cxn>
                  <a:cxn ang="0">
                    <a:pos x="69" y="52"/>
                  </a:cxn>
                  <a:cxn ang="0">
                    <a:pos x="69" y="40"/>
                  </a:cxn>
                  <a:cxn ang="0">
                    <a:pos x="64" y="16"/>
                  </a:cxn>
                  <a:cxn ang="0">
                    <a:pos x="62" y="2"/>
                  </a:cxn>
                  <a:cxn ang="0">
                    <a:pos x="36" y="0"/>
                  </a:cxn>
                  <a:cxn ang="0">
                    <a:pos x="9" y="0"/>
                  </a:cxn>
                  <a:cxn ang="0">
                    <a:pos x="4" y="24"/>
                  </a:cxn>
                  <a:cxn ang="0">
                    <a:pos x="0" y="74"/>
                  </a:cxn>
                  <a:cxn ang="0">
                    <a:pos x="0" y="103"/>
                  </a:cxn>
                  <a:cxn ang="0">
                    <a:pos x="40" y="110"/>
                  </a:cxn>
                  <a:cxn ang="0">
                    <a:pos x="72" y="100"/>
                  </a:cxn>
                </a:cxnLst>
                <a:rect l="0" t="0" r="r" b="b"/>
                <a:pathLst>
                  <a:path w="72" h="110">
                    <a:moveTo>
                      <a:pt x="72" y="100"/>
                    </a:moveTo>
                    <a:lnTo>
                      <a:pt x="72" y="64"/>
                    </a:lnTo>
                    <a:lnTo>
                      <a:pt x="69" y="52"/>
                    </a:lnTo>
                    <a:lnTo>
                      <a:pt x="69" y="40"/>
                    </a:lnTo>
                    <a:lnTo>
                      <a:pt x="64" y="16"/>
                    </a:lnTo>
                    <a:lnTo>
                      <a:pt x="62" y="2"/>
                    </a:lnTo>
                    <a:lnTo>
                      <a:pt x="36" y="0"/>
                    </a:lnTo>
                    <a:lnTo>
                      <a:pt x="9" y="0"/>
                    </a:lnTo>
                    <a:lnTo>
                      <a:pt x="4" y="24"/>
                    </a:lnTo>
                    <a:lnTo>
                      <a:pt x="0" y="74"/>
                    </a:lnTo>
                    <a:lnTo>
                      <a:pt x="0" y="103"/>
                    </a:lnTo>
                    <a:lnTo>
                      <a:pt x="40" y="110"/>
                    </a:lnTo>
                    <a:lnTo>
                      <a:pt x="72" y="10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1" name="Freeform 2767"/>
              <p:cNvSpPr>
                <a:spLocks/>
              </p:cNvSpPr>
              <p:nvPr/>
            </p:nvSpPr>
            <p:spPr bwMode="auto">
              <a:xfrm>
                <a:off x="10603" y="6240"/>
                <a:ext cx="43" cy="88"/>
              </a:xfrm>
              <a:custGeom>
                <a:avLst/>
                <a:gdLst/>
                <a:ahLst/>
                <a:cxnLst>
                  <a:cxn ang="0">
                    <a:pos x="0" y="43"/>
                  </a:cxn>
                  <a:cxn ang="0">
                    <a:pos x="0" y="83"/>
                  </a:cxn>
                  <a:cxn ang="0">
                    <a:pos x="4" y="86"/>
                  </a:cxn>
                  <a:cxn ang="0">
                    <a:pos x="26" y="86"/>
                  </a:cxn>
                  <a:cxn ang="0">
                    <a:pos x="28" y="88"/>
                  </a:cxn>
                  <a:cxn ang="0">
                    <a:pos x="40" y="88"/>
                  </a:cxn>
                  <a:cxn ang="0">
                    <a:pos x="43" y="67"/>
                  </a:cxn>
                  <a:cxn ang="0">
                    <a:pos x="43" y="23"/>
                  </a:cxn>
                  <a:cxn ang="0">
                    <a:pos x="40" y="2"/>
                  </a:cxn>
                  <a:cxn ang="0">
                    <a:pos x="21" y="0"/>
                  </a:cxn>
                  <a:cxn ang="0">
                    <a:pos x="4" y="2"/>
                  </a:cxn>
                  <a:cxn ang="0">
                    <a:pos x="2" y="23"/>
                  </a:cxn>
                  <a:cxn ang="0">
                    <a:pos x="0" y="43"/>
                  </a:cxn>
                </a:cxnLst>
                <a:rect l="0" t="0" r="r" b="b"/>
                <a:pathLst>
                  <a:path w="43" h="88">
                    <a:moveTo>
                      <a:pt x="0" y="43"/>
                    </a:moveTo>
                    <a:lnTo>
                      <a:pt x="0" y="83"/>
                    </a:lnTo>
                    <a:lnTo>
                      <a:pt x="4" y="86"/>
                    </a:lnTo>
                    <a:lnTo>
                      <a:pt x="26" y="86"/>
                    </a:lnTo>
                    <a:lnTo>
                      <a:pt x="28" y="88"/>
                    </a:lnTo>
                    <a:lnTo>
                      <a:pt x="40" y="88"/>
                    </a:lnTo>
                    <a:lnTo>
                      <a:pt x="43" y="67"/>
                    </a:lnTo>
                    <a:lnTo>
                      <a:pt x="43" y="23"/>
                    </a:lnTo>
                    <a:lnTo>
                      <a:pt x="40" y="2"/>
                    </a:lnTo>
                    <a:lnTo>
                      <a:pt x="21" y="0"/>
                    </a:lnTo>
                    <a:lnTo>
                      <a:pt x="4" y="2"/>
                    </a:lnTo>
                    <a:lnTo>
                      <a:pt x="2" y="23"/>
                    </a:lnTo>
                    <a:lnTo>
                      <a:pt x="0" y="4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2" name="Freeform 2768"/>
              <p:cNvSpPr>
                <a:spLocks/>
              </p:cNvSpPr>
              <p:nvPr/>
            </p:nvSpPr>
            <p:spPr bwMode="auto">
              <a:xfrm>
                <a:off x="10603" y="6240"/>
                <a:ext cx="41" cy="84"/>
              </a:xfrm>
              <a:custGeom>
                <a:avLst/>
                <a:gdLst/>
                <a:ahLst/>
                <a:cxnLst>
                  <a:cxn ang="0">
                    <a:pos x="4" y="81"/>
                  </a:cxn>
                  <a:cxn ang="0">
                    <a:pos x="31" y="81"/>
                  </a:cxn>
                  <a:cxn ang="0">
                    <a:pos x="36" y="83"/>
                  </a:cxn>
                  <a:cxn ang="0">
                    <a:pos x="40" y="83"/>
                  </a:cxn>
                  <a:cxn ang="0">
                    <a:pos x="40" y="2"/>
                  </a:cxn>
                  <a:cxn ang="0">
                    <a:pos x="24" y="2"/>
                  </a:cxn>
                  <a:cxn ang="0">
                    <a:pos x="21" y="0"/>
                  </a:cxn>
                  <a:cxn ang="0">
                    <a:pos x="16" y="2"/>
                  </a:cxn>
                  <a:cxn ang="0">
                    <a:pos x="7" y="2"/>
                  </a:cxn>
                  <a:cxn ang="0">
                    <a:pos x="2" y="21"/>
                  </a:cxn>
                  <a:cxn ang="0">
                    <a:pos x="0" y="40"/>
                  </a:cxn>
                  <a:cxn ang="0">
                    <a:pos x="0" y="79"/>
                  </a:cxn>
                  <a:cxn ang="0">
                    <a:pos x="4" y="81"/>
                  </a:cxn>
                </a:cxnLst>
                <a:rect l="0" t="0" r="r" b="b"/>
                <a:pathLst>
                  <a:path w="41" h="84">
                    <a:moveTo>
                      <a:pt x="4" y="81"/>
                    </a:moveTo>
                    <a:lnTo>
                      <a:pt x="31" y="81"/>
                    </a:lnTo>
                    <a:lnTo>
                      <a:pt x="36" y="83"/>
                    </a:lnTo>
                    <a:lnTo>
                      <a:pt x="40" y="83"/>
                    </a:lnTo>
                    <a:lnTo>
                      <a:pt x="40" y="2"/>
                    </a:lnTo>
                    <a:lnTo>
                      <a:pt x="24" y="2"/>
                    </a:lnTo>
                    <a:lnTo>
                      <a:pt x="21" y="0"/>
                    </a:lnTo>
                    <a:lnTo>
                      <a:pt x="16" y="2"/>
                    </a:lnTo>
                    <a:lnTo>
                      <a:pt x="7" y="2"/>
                    </a:lnTo>
                    <a:lnTo>
                      <a:pt x="2" y="21"/>
                    </a:lnTo>
                    <a:lnTo>
                      <a:pt x="0" y="40"/>
                    </a:lnTo>
                    <a:lnTo>
                      <a:pt x="0" y="79"/>
                    </a:lnTo>
                    <a:lnTo>
                      <a:pt x="4" y="81"/>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3" name="Freeform 2769"/>
              <p:cNvSpPr>
                <a:spLocks/>
              </p:cNvSpPr>
              <p:nvPr/>
            </p:nvSpPr>
            <p:spPr bwMode="auto">
              <a:xfrm>
                <a:off x="10603" y="6240"/>
                <a:ext cx="41" cy="76"/>
              </a:xfrm>
              <a:custGeom>
                <a:avLst/>
                <a:gdLst/>
                <a:ahLst/>
                <a:cxnLst>
                  <a:cxn ang="0">
                    <a:pos x="0" y="55"/>
                  </a:cxn>
                  <a:cxn ang="0">
                    <a:pos x="0" y="74"/>
                  </a:cxn>
                  <a:cxn ang="0">
                    <a:pos x="4" y="74"/>
                  </a:cxn>
                  <a:cxn ang="0">
                    <a:pos x="9" y="76"/>
                  </a:cxn>
                  <a:cxn ang="0">
                    <a:pos x="38" y="76"/>
                  </a:cxn>
                  <a:cxn ang="0">
                    <a:pos x="40" y="60"/>
                  </a:cxn>
                  <a:cxn ang="0">
                    <a:pos x="40" y="21"/>
                  </a:cxn>
                  <a:cxn ang="0">
                    <a:pos x="38" y="2"/>
                  </a:cxn>
                  <a:cxn ang="0">
                    <a:pos x="24" y="2"/>
                  </a:cxn>
                  <a:cxn ang="0">
                    <a:pos x="21" y="0"/>
                  </a:cxn>
                  <a:cxn ang="0">
                    <a:pos x="16" y="2"/>
                  </a:cxn>
                  <a:cxn ang="0">
                    <a:pos x="7" y="2"/>
                  </a:cxn>
                  <a:cxn ang="0">
                    <a:pos x="2" y="21"/>
                  </a:cxn>
                  <a:cxn ang="0">
                    <a:pos x="2" y="38"/>
                  </a:cxn>
                  <a:cxn ang="0">
                    <a:pos x="0" y="55"/>
                  </a:cxn>
                </a:cxnLst>
                <a:rect l="0" t="0" r="r" b="b"/>
                <a:pathLst>
                  <a:path w="41" h="76">
                    <a:moveTo>
                      <a:pt x="0" y="55"/>
                    </a:moveTo>
                    <a:lnTo>
                      <a:pt x="0" y="74"/>
                    </a:lnTo>
                    <a:lnTo>
                      <a:pt x="4" y="74"/>
                    </a:lnTo>
                    <a:lnTo>
                      <a:pt x="9" y="76"/>
                    </a:lnTo>
                    <a:lnTo>
                      <a:pt x="38" y="76"/>
                    </a:lnTo>
                    <a:lnTo>
                      <a:pt x="40" y="60"/>
                    </a:lnTo>
                    <a:lnTo>
                      <a:pt x="40" y="21"/>
                    </a:lnTo>
                    <a:lnTo>
                      <a:pt x="38" y="2"/>
                    </a:lnTo>
                    <a:lnTo>
                      <a:pt x="24" y="2"/>
                    </a:lnTo>
                    <a:lnTo>
                      <a:pt x="21" y="0"/>
                    </a:lnTo>
                    <a:lnTo>
                      <a:pt x="16" y="2"/>
                    </a:lnTo>
                    <a:lnTo>
                      <a:pt x="7" y="2"/>
                    </a:lnTo>
                    <a:lnTo>
                      <a:pt x="2" y="21"/>
                    </a:lnTo>
                    <a:lnTo>
                      <a:pt x="2" y="38"/>
                    </a:lnTo>
                    <a:lnTo>
                      <a:pt x="0" y="55"/>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4" name="Freeform 2770"/>
              <p:cNvSpPr>
                <a:spLocks/>
              </p:cNvSpPr>
              <p:nvPr/>
            </p:nvSpPr>
            <p:spPr bwMode="auto">
              <a:xfrm>
                <a:off x="10605" y="6242"/>
                <a:ext cx="39" cy="70"/>
              </a:xfrm>
              <a:custGeom>
                <a:avLst/>
                <a:gdLst/>
                <a:ahLst/>
                <a:cxnLst>
                  <a:cxn ang="0">
                    <a:pos x="4" y="0"/>
                  </a:cxn>
                  <a:cxn ang="0">
                    <a:pos x="4" y="0"/>
                  </a:cxn>
                  <a:cxn ang="0">
                    <a:pos x="0" y="16"/>
                  </a:cxn>
                  <a:cxn ang="0">
                    <a:pos x="0" y="67"/>
                  </a:cxn>
                  <a:cxn ang="0">
                    <a:pos x="7" y="67"/>
                  </a:cxn>
                  <a:cxn ang="0">
                    <a:pos x="12" y="69"/>
                  </a:cxn>
                  <a:cxn ang="0">
                    <a:pos x="36" y="69"/>
                  </a:cxn>
                  <a:cxn ang="0">
                    <a:pos x="36" y="52"/>
                  </a:cxn>
                  <a:cxn ang="0">
                    <a:pos x="38" y="36"/>
                  </a:cxn>
                  <a:cxn ang="0">
                    <a:pos x="36" y="16"/>
                  </a:cxn>
                  <a:cxn ang="0">
                    <a:pos x="36" y="0"/>
                  </a:cxn>
                  <a:cxn ang="0">
                    <a:pos x="4" y="0"/>
                  </a:cxn>
                </a:cxnLst>
                <a:rect l="0" t="0" r="r" b="b"/>
                <a:pathLst>
                  <a:path w="39" h="70">
                    <a:moveTo>
                      <a:pt x="4" y="0"/>
                    </a:moveTo>
                    <a:lnTo>
                      <a:pt x="4" y="0"/>
                    </a:lnTo>
                    <a:lnTo>
                      <a:pt x="0" y="16"/>
                    </a:lnTo>
                    <a:lnTo>
                      <a:pt x="0" y="67"/>
                    </a:lnTo>
                    <a:lnTo>
                      <a:pt x="7" y="67"/>
                    </a:lnTo>
                    <a:lnTo>
                      <a:pt x="12" y="69"/>
                    </a:lnTo>
                    <a:lnTo>
                      <a:pt x="36" y="69"/>
                    </a:lnTo>
                    <a:lnTo>
                      <a:pt x="36" y="52"/>
                    </a:lnTo>
                    <a:lnTo>
                      <a:pt x="38" y="36"/>
                    </a:lnTo>
                    <a:lnTo>
                      <a:pt x="36" y="16"/>
                    </a:lnTo>
                    <a:lnTo>
                      <a:pt x="36"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5" name="Freeform 2771"/>
              <p:cNvSpPr>
                <a:spLocks/>
              </p:cNvSpPr>
              <p:nvPr/>
            </p:nvSpPr>
            <p:spPr bwMode="auto">
              <a:xfrm>
                <a:off x="10605" y="6242"/>
                <a:ext cx="36" cy="65"/>
              </a:xfrm>
              <a:custGeom>
                <a:avLst/>
                <a:gdLst/>
                <a:ahLst/>
                <a:cxnLst>
                  <a:cxn ang="0">
                    <a:pos x="7" y="62"/>
                  </a:cxn>
                  <a:cxn ang="0">
                    <a:pos x="12" y="64"/>
                  </a:cxn>
                  <a:cxn ang="0">
                    <a:pos x="36" y="64"/>
                  </a:cxn>
                  <a:cxn ang="0">
                    <a:pos x="36" y="0"/>
                  </a:cxn>
                  <a:cxn ang="0">
                    <a:pos x="4" y="0"/>
                  </a:cxn>
                  <a:cxn ang="0">
                    <a:pos x="2" y="16"/>
                  </a:cxn>
                  <a:cxn ang="0">
                    <a:pos x="0" y="31"/>
                  </a:cxn>
                  <a:cxn ang="0">
                    <a:pos x="0" y="62"/>
                  </a:cxn>
                  <a:cxn ang="0">
                    <a:pos x="7" y="62"/>
                  </a:cxn>
                </a:cxnLst>
                <a:rect l="0" t="0" r="r" b="b"/>
                <a:pathLst>
                  <a:path w="36" h="65">
                    <a:moveTo>
                      <a:pt x="7" y="62"/>
                    </a:moveTo>
                    <a:lnTo>
                      <a:pt x="12" y="64"/>
                    </a:lnTo>
                    <a:lnTo>
                      <a:pt x="36" y="64"/>
                    </a:lnTo>
                    <a:lnTo>
                      <a:pt x="36" y="0"/>
                    </a:lnTo>
                    <a:lnTo>
                      <a:pt x="4" y="0"/>
                    </a:lnTo>
                    <a:lnTo>
                      <a:pt x="2" y="16"/>
                    </a:lnTo>
                    <a:lnTo>
                      <a:pt x="0" y="31"/>
                    </a:lnTo>
                    <a:lnTo>
                      <a:pt x="0" y="62"/>
                    </a:lnTo>
                    <a:lnTo>
                      <a:pt x="7" y="6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6" name="Freeform 2772"/>
              <p:cNvSpPr>
                <a:spLocks/>
              </p:cNvSpPr>
              <p:nvPr/>
            </p:nvSpPr>
            <p:spPr bwMode="auto">
              <a:xfrm>
                <a:off x="10605" y="6242"/>
                <a:ext cx="34" cy="60"/>
              </a:xfrm>
              <a:custGeom>
                <a:avLst/>
                <a:gdLst/>
                <a:ahLst/>
                <a:cxnLst>
                  <a:cxn ang="0">
                    <a:pos x="4" y="0"/>
                  </a:cxn>
                  <a:cxn ang="0">
                    <a:pos x="4" y="0"/>
                  </a:cxn>
                  <a:cxn ang="0">
                    <a:pos x="0" y="28"/>
                  </a:cxn>
                  <a:cxn ang="0">
                    <a:pos x="0" y="57"/>
                  </a:cxn>
                  <a:cxn ang="0">
                    <a:pos x="16" y="57"/>
                  </a:cxn>
                  <a:cxn ang="0">
                    <a:pos x="21" y="60"/>
                  </a:cxn>
                  <a:cxn ang="0">
                    <a:pos x="33" y="60"/>
                  </a:cxn>
                  <a:cxn ang="0">
                    <a:pos x="33" y="0"/>
                  </a:cxn>
                  <a:cxn ang="0">
                    <a:pos x="4" y="0"/>
                  </a:cxn>
                </a:cxnLst>
                <a:rect l="0" t="0" r="r" b="b"/>
                <a:pathLst>
                  <a:path w="34" h="60">
                    <a:moveTo>
                      <a:pt x="4" y="0"/>
                    </a:moveTo>
                    <a:lnTo>
                      <a:pt x="4" y="0"/>
                    </a:lnTo>
                    <a:lnTo>
                      <a:pt x="0" y="28"/>
                    </a:lnTo>
                    <a:lnTo>
                      <a:pt x="0" y="57"/>
                    </a:lnTo>
                    <a:lnTo>
                      <a:pt x="16" y="57"/>
                    </a:lnTo>
                    <a:lnTo>
                      <a:pt x="21"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7" name="Freeform 2773"/>
              <p:cNvSpPr>
                <a:spLocks/>
              </p:cNvSpPr>
              <p:nvPr/>
            </p:nvSpPr>
            <p:spPr bwMode="auto">
              <a:xfrm>
                <a:off x="10605" y="6242"/>
                <a:ext cx="34" cy="55"/>
              </a:xfrm>
              <a:custGeom>
                <a:avLst/>
                <a:gdLst/>
                <a:ahLst/>
                <a:cxnLst>
                  <a:cxn ang="0">
                    <a:pos x="12" y="52"/>
                  </a:cxn>
                  <a:cxn ang="0">
                    <a:pos x="16" y="55"/>
                  </a:cxn>
                  <a:cxn ang="0">
                    <a:pos x="33" y="55"/>
                  </a:cxn>
                  <a:cxn ang="0">
                    <a:pos x="33" y="0"/>
                  </a:cxn>
                  <a:cxn ang="0">
                    <a:pos x="4" y="0"/>
                  </a:cxn>
                  <a:cxn ang="0">
                    <a:pos x="2" y="14"/>
                  </a:cxn>
                  <a:cxn ang="0">
                    <a:pos x="0" y="26"/>
                  </a:cxn>
                  <a:cxn ang="0">
                    <a:pos x="0" y="52"/>
                  </a:cxn>
                  <a:cxn ang="0">
                    <a:pos x="12" y="52"/>
                  </a:cxn>
                </a:cxnLst>
                <a:rect l="0" t="0" r="r" b="b"/>
                <a:pathLst>
                  <a:path w="34" h="55">
                    <a:moveTo>
                      <a:pt x="12" y="52"/>
                    </a:moveTo>
                    <a:lnTo>
                      <a:pt x="16" y="55"/>
                    </a:lnTo>
                    <a:lnTo>
                      <a:pt x="33" y="55"/>
                    </a:lnTo>
                    <a:lnTo>
                      <a:pt x="33" y="0"/>
                    </a:lnTo>
                    <a:lnTo>
                      <a:pt x="4" y="0"/>
                    </a:lnTo>
                    <a:lnTo>
                      <a:pt x="2" y="14"/>
                    </a:lnTo>
                    <a:lnTo>
                      <a:pt x="0" y="26"/>
                    </a:lnTo>
                    <a:lnTo>
                      <a:pt x="0" y="52"/>
                    </a:lnTo>
                    <a:lnTo>
                      <a:pt x="12" y="5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8" name="Freeform 2774"/>
              <p:cNvSpPr>
                <a:spLocks/>
              </p:cNvSpPr>
              <p:nvPr/>
            </p:nvSpPr>
            <p:spPr bwMode="auto">
              <a:xfrm>
                <a:off x="10608" y="6242"/>
                <a:ext cx="31" cy="48"/>
              </a:xfrm>
              <a:custGeom>
                <a:avLst/>
                <a:gdLst/>
                <a:ahLst/>
                <a:cxnLst>
                  <a:cxn ang="0">
                    <a:pos x="2" y="0"/>
                  </a:cxn>
                  <a:cxn ang="0">
                    <a:pos x="2" y="0"/>
                  </a:cxn>
                  <a:cxn ang="0">
                    <a:pos x="0" y="12"/>
                  </a:cxn>
                  <a:cxn ang="0">
                    <a:pos x="0" y="47"/>
                  </a:cxn>
                  <a:cxn ang="0">
                    <a:pos x="28" y="47"/>
                  </a:cxn>
                  <a:cxn ang="0">
                    <a:pos x="31" y="36"/>
                  </a:cxn>
                  <a:cxn ang="0">
                    <a:pos x="31" y="12"/>
                  </a:cxn>
                  <a:cxn ang="0">
                    <a:pos x="28" y="0"/>
                  </a:cxn>
                  <a:cxn ang="0">
                    <a:pos x="2" y="0"/>
                  </a:cxn>
                </a:cxnLst>
                <a:rect l="0" t="0" r="r" b="b"/>
                <a:pathLst>
                  <a:path w="31" h="48">
                    <a:moveTo>
                      <a:pt x="2" y="0"/>
                    </a:moveTo>
                    <a:lnTo>
                      <a:pt x="2" y="0"/>
                    </a:lnTo>
                    <a:lnTo>
                      <a:pt x="0" y="12"/>
                    </a:lnTo>
                    <a:lnTo>
                      <a:pt x="0" y="47"/>
                    </a:lnTo>
                    <a:lnTo>
                      <a:pt x="28" y="47"/>
                    </a:lnTo>
                    <a:lnTo>
                      <a:pt x="31" y="36"/>
                    </a:lnTo>
                    <a:lnTo>
                      <a:pt x="31" y="12"/>
                    </a:lnTo>
                    <a:lnTo>
                      <a:pt x="28"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9" name="Freeform 2775"/>
              <p:cNvSpPr>
                <a:spLocks/>
              </p:cNvSpPr>
              <p:nvPr/>
            </p:nvSpPr>
            <p:spPr bwMode="auto">
              <a:xfrm>
                <a:off x="10608" y="6242"/>
                <a:ext cx="28" cy="43"/>
              </a:xfrm>
              <a:custGeom>
                <a:avLst/>
                <a:gdLst/>
                <a:ahLst/>
                <a:cxnLst>
                  <a:cxn ang="0">
                    <a:pos x="2" y="0"/>
                  </a:cxn>
                  <a:cxn ang="0">
                    <a:pos x="2" y="0"/>
                  </a:cxn>
                  <a:cxn ang="0">
                    <a:pos x="0" y="12"/>
                  </a:cxn>
                  <a:cxn ang="0">
                    <a:pos x="0" y="43"/>
                  </a:cxn>
                  <a:cxn ang="0">
                    <a:pos x="28" y="43"/>
                  </a:cxn>
                  <a:cxn ang="0">
                    <a:pos x="28" y="0"/>
                  </a:cxn>
                  <a:cxn ang="0">
                    <a:pos x="2" y="0"/>
                  </a:cxn>
                </a:cxnLst>
                <a:rect l="0" t="0" r="r" b="b"/>
                <a:pathLst>
                  <a:path w="28" h="43">
                    <a:moveTo>
                      <a:pt x="2" y="0"/>
                    </a:moveTo>
                    <a:lnTo>
                      <a:pt x="2" y="0"/>
                    </a:lnTo>
                    <a:lnTo>
                      <a:pt x="0" y="12"/>
                    </a:lnTo>
                    <a:lnTo>
                      <a:pt x="0" y="43"/>
                    </a:lnTo>
                    <a:lnTo>
                      <a:pt x="28" y="43"/>
                    </a:lnTo>
                    <a:lnTo>
                      <a:pt x="28"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0" name="Freeform 2776"/>
              <p:cNvSpPr>
                <a:spLocks/>
              </p:cNvSpPr>
              <p:nvPr/>
            </p:nvSpPr>
            <p:spPr bwMode="auto">
              <a:xfrm>
                <a:off x="10608" y="6242"/>
                <a:ext cx="28" cy="38"/>
              </a:xfrm>
              <a:custGeom>
                <a:avLst/>
                <a:gdLst/>
                <a:ahLst/>
                <a:cxnLst>
                  <a:cxn ang="0">
                    <a:pos x="2" y="0"/>
                  </a:cxn>
                  <a:cxn ang="0">
                    <a:pos x="2" y="0"/>
                  </a:cxn>
                  <a:cxn ang="0">
                    <a:pos x="0" y="9"/>
                  </a:cxn>
                  <a:cxn ang="0">
                    <a:pos x="0" y="38"/>
                  </a:cxn>
                  <a:cxn ang="0">
                    <a:pos x="26" y="38"/>
                  </a:cxn>
                  <a:cxn ang="0">
                    <a:pos x="28" y="28"/>
                  </a:cxn>
                  <a:cxn ang="0">
                    <a:pos x="28" y="9"/>
                  </a:cxn>
                  <a:cxn ang="0">
                    <a:pos x="26" y="0"/>
                  </a:cxn>
                  <a:cxn ang="0">
                    <a:pos x="2" y="0"/>
                  </a:cxn>
                </a:cxnLst>
                <a:rect l="0" t="0" r="r" b="b"/>
                <a:pathLst>
                  <a:path w="28" h="38">
                    <a:moveTo>
                      <a:pt x="2" y="0"/>
                    </a:moveTo>
                    <a:lnTo>
                      <a:pt x="2" y="0"/>
                    </a:lnTo>
                    <a:lnTo>
                      <a:pt x="0" y="9"/>
                    </a:lnTo>
                    <a:lnTo>
                      <a:pt x="0" y="38"/>
                    </a:lnTo>
                    <a:lnTo>
                      <a:pt x="26" y="38"/>
                    </a:lnTo>
                    <a:lnTo>
                      <a:pt x="28" y="28"/>
                    </a:lnTo>
                    <a:lnTo>
                      <a:pt x="28" y="9"/>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1" name="Freeform 2777"/>
              <p:cNvSpPr>
                <a:spLocks/>
              </p:cNvSpPr>
              <p:nvPr/>
            </p:nvSpPr>
            <p:spPr bwMode="auto">
              <a:xfrm>
                <a:off x="10608" y="6242"/>
                <a:ext cx="26" cy="34"/>
              </a:xfrm>
              <a:custGeom>
                <a:avLst/>
                <a:gdLst/>
                <a:ahLst/>
                <a:cxnLst>
                  <a:cxn ang="0">
                    <a:pos x="4" y="0"/>
                  </a:cxn>
                  <a:cxn ang="0">
                    <a:pos x="4" y="0"/>
                  </a:cxn>
                  <a:cxn ang="0">
                    <a:pos x="2" y="7"/>
                  </a:cxn>
                  <a:cxn ang="0">
                    <a:pos x="0" y="16"/>
                  </a:cxn>
                  <a:cxn ang="0">
                    <a:pos x="0" y="33"/>
                  </a:cxn>
                  <a:cxn ang="0">
                    <a:pos x="26" y="33"/>
                  </a:cxn>
                  <a:cxn ang="0">
                    <a:pos x="26" y="0"/>
                  </a:cxn>
                  <a:cxn ang="0">
                    <a:pos x="4" y="0"/>
                  </a:cxn>
                </a:cxnLst>
                <a:rect l="0" t="0" r="r" b="b"/>
                <a:pathLst>
                  <a:path w="26" h="34">
                    <a:moveTo>
                      <a:pt x="4" y="0"/>
                    </a:moveTo>
                    <a:lnTo>
                      <a:pt x="4" y="0"/>
                    </a:lnTo>
                    <a:lnTo>
                      <a:pt x="2" y="7"/>
                    </a:lnTo>
                    <a:lnTo>
                      <a:pt x="0" y="16"/>
                    </a:lnTo>
                    <a:lnTo>
                      <a:pt x="0" y="33"/>
                    </a:lnTo>
                    <a:lnTo>
                      <a:pt x="26" y="33"/>
                    </a:lnTo>
                    <a:lnTo>
                      <a:pt x="26" y="0"/>
                    </a:lnTo>
                    <a:lnTo>
                      <a:pt x="4"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2" name="Freeform 2778"/>
              <p:cNvSpPr>
                <a:spLocks/>
              </p:cNvSpPr>
              <p:nvPr/>
            </p:nvSpPr>
            <p:spPr bwMode="auto">
              <a:xfrm>
                <a:off x="10608" y="6242"/>
                <a:ext cx="26" cy="29"/>
              </a:xfrm>
              <a:custGeom>
                <a:avLst/>
                <a:gdLst/>
                <a:ahLst/>
                <a:cxnLst>
                  <a:cxn ang="0">
                    <a:pos x="4" y="0"/>
                  </a:cxn>
                  <a:cxn ang="0">
                    <a:pos x="4" y="0"/>
                  </a:cxn>
                  <a:cxn ang="0">
                    <a:pos x="0" y="14"/>
                  </a:cxn>
                  <a:cxn ang="0">
                    <a:pos x="0" y="28"/>
                  </a:cxn>
                  <a:cxn ang="0">
                    <a:pos x="21" y="28"/>
                  </a:cxn>
                  <a:cxn ang="0">
                    <a:pos x="26" y="26"/>
                  </a:cxn>
                  <a:cxn ang="0">
                    <a:pos x="26" y="0"/>
                  </a:cxn>
                  <a:cxn ang="0">
                    <a:pos x="4" y="0"/>
                  </a:cxn>
                </a:cxnLst>
                <a:rect l="0" t="0" r="r" b="b"/>
                <a:pathLst>
                  <a:path w="26" h="29">
                    <a:moveTo>
                      <a:pt x="4" y="0"/>
                    </a:moveTo>
                    <a:lnTo>
                      <a:pt x="4" y="0"/>
                    </a:lnTo>
                    <a:lnTo>
                      <a:pt x="0" y="14"/>
                    </a:lnTo>
                    <a:lnTo>
                      <a:pt x="0" y="28"/>
                    </a:lnTo>
                    <a:lnTo>
                      <a:pt x="21" y="28"/>
                    </a:lnTo>
                    <a:lnTo>
                      <a:pt x="26" y="26"/>
                    </a:lnTo>
                    <a:lnTo>
                      <a:pt x="26" y="0"/>
                    </a:lnTo>
                    <a:lnTo>
                      <a:pt x="4"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3" name="Freeform 2779"/>
              <p:cNvSpPr>
                <a:spLocks/>
              </p:cNvSpPr>
              <p:nvPr/>
            </p:nvSpPr>
            <p:spPr bwMode="auto">
              <a:xfrm>
                <a:off x="10610" y="6236"/>
                <a:ext cx="33" cy="0"/>
              </a:xfrm>
              <a:custGeom>
                <a:avLst/>
                <a:gdLst/>
                <a:ahLst/>
                <a:cxnLst>
                  <a:cxn ang="0">
                    <a:pos x="0" y="0"/>
                  </a:cxn>
                  <a:cxn ang="0">
                    <a:pos x="33" y="0"/>
                  </a:cxn>
                </a:cxnLst>
                <a:rect l="0" t="0" r="r" b="b"/>
                <a:pathLst>
                  <a:path w="33">
                    <a:moveTo>
                      <a:pt x="0" y="0"/>
                    </a:moveTo>
                    <a:lnTo>
                      <a:pt x="33" y="0"/>
                    </a:lnTo>
                  </a:path>
                </a:pathLst>
              </a:custGeom>
              <a:noFill/>
              <a:ln w="5842">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4" name="Freeform 2780"/>
              <p:cNvSpPr>
                <a:spLocks/>
              </p:cNvSpPr>
              <p:nvPr/>
            </p:nvSpPr>
            <p:spPr bwMode="auto">
              <a:xfrm>
                <a:off x="10603" y="6326"/>
                <a:ext cx="41" cy="14"/>
              </a:xfrm>
              <a:custGeom>
                <a:avLst/>
                <a:gdLst/>
                <a:ahLst/>
                <a:cxnLst>
                  <a:cxn ang="0">
                    <a:pos x="0" y="0"/>
                  </a:cxn>
                  <a:cxn ang="0">
                    <a:pos x="0" y="7"/>
                  </a:cxn>
                  <a:cxn ang="0">
                    <a:pos x="40" y="14"/>
                  </a:cxn>
                  <a:cxn ang="0">
                    <a:pos x="40" y="4"/>
                  </a:cxn>
                  <a:cxn ang="0">
                    <a:pos x="0" y="0"/>
                  </a:cxn>
                </a:cxnLst>
                <a:rect l="0" t="0" r="r" b="b"/>
                <a:pathLst>
                  <a:path w="41"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5" name="Freeform 2781"/>
              <p:cNvSpPr>
                <a:spLocks/>
              </p:cNvSpPr>
              <p:nvPr/>
            </p:nvSpPr>
            <p:spPr bwMode="auto">
              <a:xfrm>
                <a:off x="10615" y="6331"/>
                <a:ext cx="17" cy="2"/>
              </a:xfrm>
              <a:custGeom>
                <a:avLst/>
                <a:gdLst/>
                <a:ahLst/>
                <a:cxnLst>
                  <a:cxn ang="0">
                    <a:pos x="9" y="0"/>
                  </a:cxn>
                  <a:cxn ang="0">
                    <a:pos x="0" y="0"/>
                  </a:cxn>
                  <a:cxn ang="0">
                    <a:pos x="2" y="2"/>
                  </a:cxn>
                  <a:cxn ang="0">
                    <a:pos x="16" y="2"/>
                  </a:cxn>
                  <a:cxn ang="0">
                    <a:pos x="16" y="0"/>
                  </a:cxn>
                  <a:cxn ang="0">
                    <a:pos x="9" y="0"/>
                  </a:cxn>
                </a:cxnLst>
                <a:rect l="0" t="0" r="r" b="b"/>
                <a:pathLst>
                  <a:path w="17" h="2">
                    <a:moveTo>
                      <a:pt x="9" y="0"/>
                    </a:moveTo>
                    <a:lnTo>
                      <a:pt x="0" y="0"/>
                    </a:lnTo>
                    <a:lnTo>
                      <a:pt x="2"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6" name="Freeform 2782"/>
              <p:cNvSpPr>
                <a:spLocks/>
              </p:cNvSpPr>
              <p:nvPr/>
            </p:nvSpPr>
            <p:spPr bwMode="auto">
              <a:xfrm>
                <a:off x="10615" y="6331"/>
                <a:ext cx="12" cy="2"/>
              </a:xfrm>
              <a:custGeom>
                <a:avLst/>
                <a:gdLst/>
                <a:ahLst/>
                <a:cxnLst>
                  <a:cxn ang="0">
                    <a:pos x="7" y="0"/>
                  </a:cxn>
                  <a:cxn ang="0">
                    <a:pos x="0" y="0"/>
                  </a:cxn>
                  <a:cxn ang="0">
                    <a:pos x="2" y="2"/>
                  </a:cxn>
                  <a:cxn ang="0">
                    <a:pos x="12" y="2"/>
                  </a:cxn>
                  <a:cxn ang="0">
                    <a:pos x="12" y="0"/>
                  </a:cxn>
                  <a:cxn ang="0">
                    <a:pos x="7" y="0"/>
                  </a:cxn>
                </a:cxnLst>
                <a:rect l="0" t="0" r="r" b="b"/>
                <a:pathLst>
                  <a:path w="12" h="2">
                    <a:moveTo>
                      <a:pt x="7" y="0"/>
                    </a:moveTo>
                    <a:lnTo>
                      <a:pt x="0" y="0"/>
                    </a:lnTo>
                    <a:lnTo>
                      <a:pt x="2" y="2"/>
                    </a:lnTo>
                    <a:lnTo>
                      <a:pt x="12" y="2"/>
                    </a:lnTo>
                    <a:lnTo>
                      <a:pt x="12"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7" name="Freeform 2783"/>
              <p:cNvSpPr>
                <a:spLocks/>
              </p:cNvSpPr>
              <p:nvPr/>
            </p:nvSpPr>
            <p:spPr bwMode="auto">
              <a:xfrm>
                <a:off x="10615" y="6331"/>
                <a:ext cx="7" cy="2"/>
              </a:xfrm>
              <a:custGeom>
                <a:avLst/>
                <a:gdLst/>
                <a:ahLst/>
                <a:cxnLst>
                  <a:cxn ang="0">
                    <a:pos x="4" y="0"/>
                  </a:cxn>
                  <a:cxn ang="0">
                    <a:pos x="0" y="0"/>
                  </a:cxn>
                  <a:cxn ang="0">
                    <a:pos x="2" y="2"/>
                  </a:cxn>
                  <a:cxn ang="0">
                    <a:pos x="7" y="2"/>
                  </a:cxn>
                  <a:cxn ang="0">
                    <a:pos x="4" y="0"/>
                  </a:cxn>
                </a:cxnLst>
                <a:rect l="0" t="0" r="r" b="b"/>
                <a:pathLst>
                  <a:path w="7" h="2">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8" name="Freeform 2784"/>
              <p:cNvSpPr>
                <a:spLocks/>
              </p:cNvSpPr>
              <p:nvPr/>
            </p:nvSpPr>
            <p:spPr bwMode="auto">
              <a:xfrm>
                <a:off x="10646" y="6324"/>
                <a:ext cx="29" cy="14"/>
              </a:xfrm>
              <a:custGeom>
                <a:avLst/>
                <a:gdLst/>
                <a:ahLst/>
                <a:cxnLst>
                  <a:cxn ang="0">
                    <a:pos x="0" y="7"/>
                  </a:cxn>
                  <a:cxn ang="0">
                    <a:pos x="0" y="14"/>
                  </a:cxn>
                  <a:cxn ang="0">
                    <a:pos x="21" y="9"/>
                  </a:cxn>
                  <a:cxn ang="0">
                    <a:pos x="28" y="7"/>
                  </a:cxn>
                  <a:cxn ang="0">
                    <a:pos x="28" y="0"/>
                  </a:cxn>
                  <a:cxn ang="0">
                    <a:pos x="0" y="7"/>
                  </a:cxn>
                </a:cxnLst>
                <a:rect l="0" t="0" r="r" b="b"/>
                <a:pathLst>
                  <a:path w="29" h="14">
                    <a:moveTo>
                      <a:pt x="0" y="7"/>
                    </a:moveTo>
                    <a:lnTo>
                      <a:pt x="0" y="14"/>
                    </a:lnTo>
                    <a:lnTo>
                      <a:pt x="21" y="9"/>
                    </a:lnTo>
                    <a:lnTo>
                      <a:pt x="28" y="7"/>
                    </a:lnTo>
                    <a:lnTo>
                      <a:pt x="28" y="0"/>
                    </a:lnTo>
                    <a:lnTo>
                      <a:pt x="0" y="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9" name="Freeform 2785"/>
              <p:cNvSpPr>
                <a:spLocks/>
              </p:cNvSpPr>
              <p:nvPr/>
            </p:nvSpPr>
            <p:spPr bwMode="auto">
              <a:xfrm>
                <a:off x="10648" y="6324"/>
                <a:ext cx="27" cy="14"/>
              </a:xfrm>
              <a:custGeom>
                <a:avLst/>
                <a:gdLst/>
                <a:ahLst/>
                <a:cxnLst>
                  <a:cxn ang="0">
                    <a:pos x="4" y="4"/>
                  </a:cxn>
                  <a:cxn ang="0">
                    <a:pos x="0" y="7"/>
                  </a:cxn>
                  <a:cxn ang="0">
                    <a:pos x="0" y="14"/>
                  </a:cxn>
                  <a:cxn ang="0">
                    <a:pos x="4" y="14"/>
                  </a:cxn>
                  <a:cxn ang="0">
                    <a:pos x="7" y="12"/>
                  </a:cxn>
                  <a:cxn ang="0">
                    <a:pos x="11" y="12"/>
                  </a:cxn>
                  <a:cxn ang="0">
                    <a:pos x="14" y="9"/>
                  </a:cxn>
                  <a:cxn ang="0">
                    <a:pos x="19" y="9"/>
                  </a:cxn>
                  <a:cxn ang="0">
                    <a:pos x="21" y="7"/>
                  </a:cxn>
                  <a:cxn ang="0">
                    <a:pos x="26" y="7"/>
                  </a:cxn>
                  <a:cxn ang="0">
                    <a:pos x="26" y="0"/>
                  </a:cxn>
                  <a:cxn ang="0">
                    <a:pos x="21" y="2"/>
                  </a:cxn>
                  <a:cxn ang="0">
                    <a:pos x="16" y="2"/>
                  </a:cxn>
                  <a:cxn ang="0">
                    <a:pos x="11" y="4"/>
                  </a:cxn>
                  <a:cxn ang="0">
                    <a:pos x="4" y="4"/>
                  </a:cxn>
                </a:cxnLst>
                <a:rect l="0" t="0" r="r" b="b"/>
                <a:pathLst>
                  <a:path w="27" h="14">
                    <a:moveTo>
                      <a:pt x="4" y="4"/>
                    </a:moveTo>
                    <a:lnTo>
                      <a:pt x="0" y="7"/>
                    </a:lnTo>
                    <a:lnTo>
                      <a:pt x="0" y="14"/>
                    </a:lnTo>
                    <a:lnTo>
                      <a:pt x="4" y="14"/>
                    </a:lnTo>
                    <a:lnTo>
                      <a:pt x="7" y="12"/>
                    </a:lnTo>
                    <a:lnTo>
                      <a:pt x="11" y="12"/>
                    </a:lnTo>
                    <a:lnTo>
                      <a:pt x="14" y="9"/>
                    </a:lnTo>
                    <a:lnTo>
                      <a:pt x="19" y="9"/>
                    </a:lnTo>
                    <a:lnTo>
                      <a:pt x="21" y="7"/>
                    </a:lnTo>
                    <a:lnTo>
                      <a:pt x="26" y="7"/>
                    </a:lnTo>
                    <a:lnTo>
                      <a:pt x="26" y="0"/>
                    </a:lnTo>
                    <a:lnTo>
                      <a:pt x="21" y="2"/>
                    </a:lnTo>
                    <a:lnTo>
                      <a:pt x="16" y="2"/>
                    </a:lnTo>
                    <a:lnTo>
                      <a:pt x="11" y="4"/>
                    </a:lnTo>
                    <a:lnTo>
                      <a:pt x="4" y="4"/>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0" name="Freeform 2786"/>
              <p:cNvSpPr>
                <a:spLocks/>
              </p:cNvSpPr>
              <p:nvPr/>
            </p:nvSpPr>
            <p:spPr bwMode="auto">
              <a:xfrm>
                <a:off x="10648" y="6324"/>
                <a:ext cx="27" cy="14"/>
              </a:xfrm>
              <a:custGeom>
                <a:avLst/>
                <a:gdLst/>
                <a:ahLst/>
                <a:cxnLst>
                  <a:cxn ang="0">
                    <a:pos x="0" y="7"/>
                  </a:cxn>
                  <a:cxn ang="0">
                    <a:pos x="0" y="14"/>
                  </a:cxn>
                  <a:cxn ang="0">
                    <a:pos x="4" y="12"/>
                  </a:cxn>
                  <a:cxn ang="0">
                    <a:pos x="11" y="12"/>
                  </a:cxn>
                  <a:cxn ang="0">
                    <a:pos x="14" y="9"/>
                  </a:cxn>
                  <a:cxn ang="0">
                    <a:pos x="19" y="9"/>
                  </a:cxn>
                  <a:cxn ang="0">
                    <a:pos x="21" y="7"/>
                  </a:cxn>
                  <a:cxn ang="0">
                    <a:pos x="26" y="7"/>
                  </a:cxn>
                  <a:cxn ang="0">
                    <a:pos x="26" y="0"/>
                  </a:cxn>
                  <a:cxn ang="0">
                    <a:pos x="21" y="2"/>
                  </a:cxn>
                  <a:cxn ang="0">
                    <a:pos x="16" y="2"/>
                  </a:cxn>
                  <a:cxn ang="0">
                    <a:pos x="14" y="4"/>
                  </a:cxn>
                  <a:cxn ang="0">
                    <a:pos x="2" y="4"/>
                  </a:cxn>
                  <a:cxn ang="0">
                    <a:pos x="0" y="7"/>
                  </a:cxn>
                </a:cxnLst>
                <a:rect l="0" t="0" r="r" b="b"/>
                <a:pathLst>
                  <a:path w="27" h="14">
                    <a:moveTo>
                      <a:pt x="0" y="7"/>
                    </a:moveTo>
                    <a:lnTo>
                      <a:pt x="0" y="14"/>
                    </a:lnTo>
                    <a:lnTo>
                      <a:pt x="4" y="12"/>
                    </a:lnTo>
                    <a:lnTo>
                      <a:pt x="11" y="12"/>
                    </a:lnTo>
                    <a:lnTo>
                      <a:pt x="14" y="9"/>
                    </a:lnTo>
                    <a:lnTo>
                      <a:pt x="19" y="9"/>
                    </a:lnTo>
                    <a:lnTo>
                      <a:pt x="21" y="7"/>
                    </a:lnTo>
                    <a:lnTo>
                      <a:pt x="26" y="7"/>
                    </a:lnTo>
                    <a:lnTo>
                      <a:pt x="26" y="0"/>
                    </a:lnTo>
                    <a:lnTo>
                      <a:pt x="21" y="2"/>
                    </a:lnTo>
                    <a:lnTo>
                      <a:pt x="16" y="2"/>
                    </a:lnTo>
                    <a:lnTo>
                      <a:pt x="14" y="4"/>
                    </a:lnTo>
                    <a:lnTo>
                      <a:pt x="2" y="4"/>
                    </a:lnTo>
                    <a:lnTo>
                      <a:pt x="0"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1" name="Freeform 2787"/>
              <p:cNvSpPr>
                <a:spLocks/>
              </p:cNvSpPr>
              <p:nvPr/>
            </p:nvSpPr>
            <p:spPr bwMode="auto">
              <a:xfrm>
                <a:off x="10651" y="6324"/>
                <a:ext cx="24" cy="14"/>
              </a:xfrm>
              <a:custGeom>
                <a:avLst/>
                <a:gdLst/>
                <a:ahLst/>
                <a:cxnLst>
                  <a:cxn ang="0">
                    <a:pos x="0" y="7"/>
                  </a:cxn>
                  <a:cxn ang="0">
                    <a:pos x="0" y="14"/>
                  </a:cxn>
                  <a:cxn ang="0">
                    <a:pos x="4" y="12"/>
                  </a:cxn>
                  <a:cxn ang="0">
                    <a:pos x="9" y="12"/>
                  </a:cxn>
                  <a:cxn ang="0">
                    <a:pos x="12" y="9"/>
                  </a:cxn>
                  <a:cxn ang="0">
                    <a:pos x="16" y="9"/>
                  </a:cxn>
                  <a:cxn ang="0">
                    <a:pos x="19" y="7"/>
                  </a:cxn>
                  <a:cxn ang="0">
                    <a:pos x="24" y="7"/>
                  </a:cxn>
                  <a:cxn ang="0">
                    <a:pos x="24" y="0"/>
                  </a:cxn>
                  <a:cxn ang="0">
                    <a:pos x="21" y="2"/>
                  </a:cxn>
                  <a:cxn ang="0">
                    <a:pos x="14" y="2"/>
                  </a:cxn>
                  <a:cxn ang="0">
                    <a:pos x="12" y="4"/>
                  </a:cxn>
                  <a:cxn ang="0">
                    <a:pos x="2" y="4"/>
                  </a:cxn>
                  <a:cxn ang="0">
                    <a:pos x="0" y="7"/>
                  </a:cxn>
                </a:cxnLst>
                <a:rect l="0" t="0" r="r" b="b"/>
                <a:pathLst>
                  <a:path w="24" h="14">
                    <a:moveTo>
                      <a:pt x="0" y="7"/>
                    </a:moveTo>
                    <a:lnTo>
                      <a:pt x="0" y="14"/>
                    </a:lnTo>
                    <a:lnTo>
                      <a:pt x="4" y="12"/>
                    </a:lnTo>
                    <a:lnTo>
                      <a:pt x="9" y="12"/>
                    </a:lnTo>
                    <a:lnTo>
                      <a:pt x="12" y="9"/>
                    </a:lnTo>
                    <a:lnTo>
                      <a:pt x="16" y="9"/>
                    </a:lnTo>
                    <a:lnTo>
                      <a:pt x="19" y="7"/>
                    </a:lnTo>
                    <a:lnTo>
                      <a:pt x="24" y="7"/>
                    </a:lnTo>
                    <a:lnTo>
                      <a:pt x="24" y="0"/>
                    </a:lnTo>
                    <a:lnTo>
                      <a:pt x="21" y="2"/>
                    </a:lnTo>
                    <a:lnTo>
                      <a:pt x="14" y="2"/>
                    </a:lnTo>
                    <a:lnTo>
                      <a:pt x="12" y="4"/>
                    </a:lnTo>
                    <a:lnTo>
                      <a:pt x="2" y="4"/>
                    </a:lnTo>
                    <a:lnTo>
                      <a:pt x="0" y="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2" name="Freeform 2788"/>
              <p:cNvSpPr>
                <a:spLocks/>
              </p:cNvSpPr>
              <p:nvPr/>
            </p:nvSpPr>
            <p:spPr bwMode="auto">
              <a:xfrm>
                <a:off x="10651" y="6324"/>
                <a:ext cx="24" cy="14"/>
              </a:xfrm>
              <a:custGeom>
                <a:avLst/>
                <a:gdLst/>
                <a:ahLst/>
                <a:cxnLst>
                  <a:cxn ang="0">
                    <a:pos x="2" y="12"/>
                  </a:cxn>
                  <a:cxn ang="0">
                    <a:pos x="9" y="12"/>
                  </a:cxn>
                  <a:cxn ang="0">
                    <a:pos x="12" y="9"/>
                  </a:cxn>
                  <a:cxn ang="0">
                    <a:pos x="16" y="9"/>
                  </a:cxn>
                  <a:cxn ang="0">
                    <a:pos x="19" y="7"/>
                  </a:cxn>
                  <a:cxn ang="0">
                    <a:pos x="24" y="7"/>
                  </a:cxn>
                  <a:cxn ang="0">
                    <a:pos x="24" y="0"/>
                  </a:cxn>
                  <a:cxn ang="0">
                    <a:pos x="21" y="2"/>
                  </a:cxn>
                  <a:cxn ang="0">
                    <a:pos x="14" y="2"/>
                  </a:cxn>
                  <a:cxn ang="0">
                    <a:pos x="12" y="4"/>
                  </a:cxn>
                  <a:cxn ang="0">
                    <a:pos x="4" y="4"/>
                  </a:cxn>
                  <a:cxn ang="0">
                    <a:pos x="0" y="7"/>
                  </a:cxn>
                  <a:cxn ang="0">
                    <a:pos x="0" y="14"/>
                  </a:cxn>
                  <a:cxn ang="0">
                    <a:pos x="2" y="12"/>
                  </a:cxn>
                </a:cxnLst>
                <a:rect l="0" t="0" r="r" b="b"/>
                <a:pathLst>
                  <a:path w="24" h="14">
                    <a:moveTo>
                      <a:pt x="2" y="12"/>
                    </a:moveTo>
                    <a:lnTo>
                      <a:pt x="9" y="12"/>
                    </a:lnTo>
                    <a:lnTo>
                      <a:pt x="12" y="9"/>
                    </a:lnTo>
                    <a:lnTo>
                      <a:pt x="16" y="9"/>
                    </a:lnTo>
                    <a:lnTo>
                      <a:pt x="19" y="7"/>
                    </a:lnTo>
                    <a:lnTo>
                      <a:pt x="24" y="7"/>
                    </a:lnTo>
                    <a:lnTo>
                      <a:pt x="24" y="0"/>
                    </a:lnTo>
                    <a:lnTo>
                      <a:pt x="21" y="2"/>
                    </a:lnTo>
                    <a:lnTo>
                      <a:pt x="14" y="2"/>
                    </a:lnTo>
                    <a:lnTo>
                      <a:pt x="12" y="4"/>
                    </a:lnTo>
                    <a:lnTo>
                      <a:pt x="4" y="4"/>
                    </a:lnTo>
                    <a:lnTo>
                      <a:pt x="0" y="7"/>
                    </a:lnTo>
                    <a:lnTo>
                      <a:pt x="0" y="14"/>
                    </a:lnTo>
                    <a:lnTo>
                      <a:pt x="2" y="1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3" name="Freeform 2789"/>
              <p:cNvSpPr>
                <a:spLocks/>
              </p:cNvSpPr>
              <p:nvPr/>
            </p:nvSpPr>
            <p:spPr bwMode="auto">
              <a:xfrm>
                <a:off x="10653" y="6326"/>
                <a:ext cx="22" cy="10"/>
              </a:xfrm>
              <a:custGeom>
                <a:avLst/>
                <a:gdLst/>
                <a:ahLst/>
                <a:cxnLst>
                  <a:cxn ang="0">
                    <a:pos x="7" y="9"/>
                  </a:cxn>
                  <a:cxn ang="0">
                    <a:pos x="9" y="7"/>
                  </a:cxn>
                  <a:cxn ang="0">
                    <a:pos x="16" y="7"/>
                  </a:cxn>
                  <a:cxn ang="0">
                    <a:pos x="16" y="4"/>
                  </a:cxn>
                  <a:cxn ang="0">
                    <a:pos x="21" y="4"/>
                  </a:cxn>
                  <a:cxn ang="0">
                    <a:pos x="21" y="0"/>
                  </a:cxn>
                  <a:cxn ang="0">
                    <a:pos x="9" y="0"/>
                  </a:cxn>
                  <a:cxn ang="0">
                    <a:pos x="7" y="2"/>
                  </a:cxn>
                  <a:cxn ang="0">
                    <a:pos x="0" y="2"/>
                  </a:cxn>
                  <a:cxn ang="0">
                    <a:pos x="0" y="9"/>
                  </a:cxn>
                  <a:cxn ang="0">
                    <a:pos x="7" y="9"/>
                  </a:cxn>
                </a:cxnLst>
                <a:rect l="0" t="0" r="r" b="b"/>
                <a:pathLst>
                  <a:path w="22" h="10">
                    <a:moveTo>
                      <a:pt x="7" y="9"/>
                    </a:moveTo>
                    <a:lnTo>
                      <a:pt x="9" y="7"/>
                    </a:lnTo>
                    <a:lnTo>
                      <a:pt x="16" y="7"/>
                    </a:lnTo>
                    <a:lnTo>
                      <a:pt x="16" y="4"/>
                    </a:lnTo>
                    <a:lnTo>
                      <a:pt x="21" y="4"/>
                    </a:lnTo>
                    <a:lnTo>
                      <a:pt x="21" y="0"/>
                    </a:lnTo>
                    <a:lnTo>
                      <a:pt x="9" y="0"/>
                    </a:lnTo>
                    <a:lnTo>
                      <a:pt x="7" y="2"/>
                    </a:lnTo>
                    <a:lnTo>
                      <a:pt x="0" y="2"/>
                    </a:lnTo>
                    <a:lnTo>
                      <a:pt x="0" y="9"/>
                    </a:lnTo>
                    <a:lnTo>
                      <a:pt x="7" y="9"/>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4" name="Freeform 2790"/>
              <p:cNvSpPr>
                <a:spLocks/>
              </p:cNvSpPr>
              <p:nvPr/>
            </p:nvSpPr>
            <p:spPr bwMode="auto">
              <a:xfrm>
                <a:off x="10656" y="6326"/>
                <a:ext cx="19" cy="10"/>
              </a:xfrm>
              <a:custGeom>
                <a:avLst/>
                <a:gdLst/>
                <a:ahLst/>
                <a:cxnLst>
                  <a:cxn ang="0">
                    <a:pos x="4" y="9"/>
                  </a:cxn>
                  <a:cxn ang="0">
                    <a:pos x="7" y="7"/>
                  </a:cxn>
                  <a:cxn ang="0">
                    <a:pos x="14" y="7"/>
                  </a:cxn>
                  <a:cxn ang="0">
                    <a:pos x="14" y="4"/>
                  </a:cxn>
                  <a:cxn ang="0">
                    <a:pos x="19" y="4"/>
                  </a:cxn>
                  <a:cxn ang="0">
                    <a:pos x="19" y="0"/>
                  </a:cxn>
                  <a:cxn ang="0">
                    <a:pos x="9" y="0"/>
                  </a:cxn>
                  <a:cxn ang="0">
                    <a:pos x="7" y="2"/>
                  </a:cxn>
                  <a:cxn ang="0">
                    <a:pos x="0" y="2"/>
                  </a:cxn>
                  <a:cxn ang="0">
                    <a:pos x="0" y="9"/>
                  </a:cxn>
                  <a:cxn ang="0">
                    <a:pos x="4" y="9"/>
                  </a:cxn>
                </a:cxnLst>
                <a:rect l="0" t="0" r="r" b="b"/>
                <a:pathLst>
                  <a:path w="19" h="10">
                    <a:moveTo>
                      <a:pt x="4" y="9"/>
                    </a:moveTo>
                    <a:lnTo>
                      <a:pt x="7" y="7"/>
                    </a:lnTo>
                    <a:lnTo>
                      <a:pt x="14" y="7"/>
                    </a:lnTo>
                    <a:lnTo>
                      <a:pt x="14" y="4"/>
                    </a:lnTo>
                    <a:lnTo>
                      <a:pt x="19" y="4"/>
                    </a:lnTo>
                    <a:lnTo>
                      <a:pt x="19" y="0"/>
                    </a:lnTo>
                    <a:lnTo>
                      <a:pt x="9" y="0"/>
                    </a:lnTo>
                    <a:lnTo>
                      <a:pt x="7" y="2"/>
                    </a:lnTo>
                    <a:lnTo>
                      <a:pt x="0" y="2"/>
                    </a:lnTo>
                    <a:lnTo>
                      <a:pt x="0" y="9"/>
                    </a:lnTo>
                    <a:lnTo>
                      <a:pt x="4"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5" name="Freeform 2791"/>
              <p:cNvSpPr>
                <a:spLocks/>
              </p:cNvSpPr>
              <p:nvPr/>
            </p:nvSpPr>
            <p:spPr bwMode="auto">
              <a:xfrm>
                <a:off x="10656" y="6326"/>
                <a:ext cx="19" cy="10"/>
              </a:xfrm>
              <a:custGeom>
                <a:avLst/>
                <a:gdLst/>
                <a:ahLst/>
                <a:cxnLst>
                  <a:cxn ang="0">
                    <a:pos x="4" y="9"/>
                  </a:cxn>
                  <a:cxn ang="0">
                    <a:pos x="7" y="7"/>
                  </a:cxn>
                  <a:cxn ang="0">
                    <a:pos x="14" y="7"/>
                  </a:cxn>
                  <a:cxn ang="0">
                    <a:pos x="14" y="4"/>
                  </a:cxn>
                  <a:cxn ang="0">
                    <a:pos x="19" y="4"/>
                  </a:cxn>
                  <a:cxn ang="0">
                    <a:pos x="19" y="0"/>
                  </a:cxn>
                  <a:cxn ang="0">
                    <a:pos x="9" y="0"/>
                  </a:cxn>
                  <a:cxn ang="0">
                    <a:pos x="7" y="2"/>
                  </a:cxn>
                  <a:cxn ang="0">
                    <a:pos x="0" y="2"/>
                  </a:cxn>
                  <a:cxn ang="0">
                    <a:pos x="0" y="9"/>
                  </a:cxn>
                  <a:cxn ang="0">
                    <a:pos x="4" y="9"/>
                  </a:cxn>
                </a:cxnLst>
                <a:rect l="0" t="0" r="r" b="b"/>
                <a:pathLst>
                  <a:path w="19" h="10">
                    <a:moveTo>
                      <a:pt x="4" y="9"/>
                    </a:moveTo>
                    <a:lnTo>
                      <a:pt x="7" y="7"/>
                    </a:lnTo>
                    <a:lnTo>
                      <a:pt x="14" y="7"/>
                    </a:lnTo>
                    <a:lnTo>
                      <a:pt x="14" y="4"/>
                    </a:lnTo>
                    <a:lnTo>
                      <a:pt x="19" y="4"/>
                    </a:lnTo>
                    <a:lnTo>
                      <a:pt x="19" y="0"/>
                    </a:lnTo>
                    <a:lnTo>
                      <a:pt x="9" y="0"/>
                    </a:lnTo>
                    <a:lnTo>
                      <a:pt x="7" y="2"/>
                    </a:lnTo>
                    <a:lnTo>
                      <a:pt x="0" y="2"/>
                    </a:lnTo>
                    <a:lnTo>
                      <a:pt x="0" y="9"/>
                    </a:lnTo>
                    <a:lnTo>
                      <a:pt x="4" y="9"/>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6" name="Freeform 2792"/>
              <p:cNvSpPr>
                <a:spLocks/>
              </p:cNvSpPr>
              <p:nvPr/>
            </p:nvSpPr>
            <p:spPr bwMode="auto">
              <a:xfrm>
                <a:off x="10658" y="6326"/>
                <a:ext cx="17" cy="10"/>
              </a:xfrm>
              <a:custGeom>
                <a:avLst/>
                <a:gdLst/>
                <a:ahLst/>
                <a:cxnLst>
                  <a:cxn ang="0">
                    <a:pos x="12" y="7"/>
                  </a:cxn>
                  <a:cxn ang="0">
                    <a:pos x="16" y="4"/>
                  </a:cxn>
                  <a:cxn ang="0">
                    <a:pos x="16" y="0"/>
                  </a:cxn>
                  <a:cxn ang="0">
                    <a:pos x="7" y="0"/>
                  </a:cxn>
                  <a:cxn ang="0">
                    <a:pos x="4" y="2"/>
                  </a:cxn>
                  <a:cxn ang="0">
                    <a:pos x="0" y="2"/>
                  </a:cxn>
                  <a:cxn ang="0">
                    <a:pos x="0" y="9"/>
                  </a:cxn>
                  <a:cxn ang="0">
                    <a:pos x="4" y="9"/>
                  </a:cxn>
                  <a:cxn ang="0">
                    <a:pos x="4" y="7"/>
                  </a:cxn>
                  <a:cxn ang="0">
                    <a:pos x="12" y="7"/>
                  </a:cxn>
                </a:cxnLst>
                <a:rect l="0" t="0" r="r" b="b"/>
                <a:pathLst>
                  <a:path w="17" h="10">
                    <a:moveTo>
                      <a:pt x="12" y="7"/>
                    </a:moveTo>
                    <a:lnTo>
                      <a:pt x="16" y="4"/>
                    </a:lnTo>
                    <a:lnTo>
                      <a:pt x="16" y="0"/>
                    </a:lnTo>
                    <a:lnTo>
                      <a:pt x="7" y="0"/>
                    </a:lnTo>
                    <a:lnTo>
                      <a:pt x="4" y="2"/>
                    </a:lnTo>
                    <a:lnTo>
                      <a:pt x="0" y="2"/>
                    </a:lnTo>
                    <a:lnTo>
                      <a:pt x="0" y="9"/>
                    </a:lnTo>
                    <a:lnTo>
                      <a:pt x="4" y="9"/>
                    </a:lnTo>
                    <a:lnTo>
                      <a:pt x="4" y="7"/>
                    </a:lnTo>
                    <a:lnTo>
                      <a:pt x="12"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7" name="Freeform 2793"/>
              <p:cNvSpPr>
                <a:spLocks/>
              </p:cNvSpPr>
              <p:nvPr/>
            </p:nvSpPr>
            <p:spPr bwMode="auto">
              <a:xfrm>
                <a:off x="10658" y="6326"/>
                <a:ext cx="17" cy="10"/>
              </a:xfrm>
              <a:custGeom>
                <a:avLst/>
                <a:gdLst/>
                <a:ahLst/>
                <a:cxnLst>
                  <a:cxn ang="0">
                    <a:pos x="12" y="7"/>
                  </a:cxn>
                  <a:cxn ang="0">
                    <a:pos x="16" y="4"/>
                  </a:cxn>
                  <a:cxn ang="0">
                    <a:pos x="16" y="0"/>
                  </a:cxn>
                  <a:cxn ang="0">
                    <a:pos x="7" y="0"/>
                  </a:cxn>
                  <a:cxn ang="0">
                    <a:pos x="4" y="2"/>
                  </a:cxn>
                  <a:cxn ang="0">
                    <a:pos x="0" y="2"/>
                  </a:cxn>
                  <a:cxn ang="0">
                    <a:pos x="2" y="4"/>
                  </a:cxn>
                  <a:cxn ang="0">
                    <a:pos x="2" y="9"/>
                  </a:cxn>
                  <a:cxn ang="0">
                    <a:pos x="4" y="7"/>
                  </a:cxn>
                  <a:cxn ang="0">
                    <a:pos x="12" y="7"/>
                  </a:cxn>
                </a:cxnLst>
                <a:rect l="0" t="0" r="r" b="b"/>
                <a:pathLst>
                  <a:path w="17" h="10">
                    <a:moveTo>
                      <a:pt x="12" y="7"/>
                    </a:moveTo>
                    <a:lnTo>
                      <a:pt x="16" y="4"/>
                    </a:lnTo>
                    <a:lnTo>
                      <a:pt x="16" y="0"/>
                    </a:lnTo>
                    <a:lnTo>
                      <a:pt x="7" y="0"/>
                    </a:lnTo>
                    <a:lnTo>
                      <a:pt x="4" y="2"/>
                    </a:lnTo>
                    <a:lnTo>
                      <a:pt x="0" y="2"/>
                    </a:lnTo>
                    <a:lnTo>
                      <a:pt x="2" y="4"/>
                    </a:lnTo>
                    <a:lnTo>
                      <a:pt x="2" y="9"/>
                    </a:lnTo>
                    <a:lnTo>
                      <a:pt x="4"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8" name="Freeform 2794"/>
              <p:cNvSpPr>
                <a:spLocks/>
              </p:cNvSpPr>
              <p:nvPr/>
            </p:nvSpPr>
            <p:spPr bwMode="auto">
              <a:xfrm>
                <a:off x="10660" y="6326"/>
                <a:ext cx="15" cy="10"/>
              </a:xfrm>
              <a:custGeom>
                <a:avLst/>
                <a:gdLst/>
                <a:ahLst/>
                <a:cxnLst>
                  <a:cxn ang="0">
                    <a:pos x="9" y="7"/>
                  </a:cxn>
                  <a:cxn ang="0">
                    <a:pos x="14" y="4"/>
                  </a:cxn>
                  <a:cxn ang="0">
                    <a:pos x="14" y="0"/>
                  </a:cxn>
                  <a:cxn ang="0">
                    <a:pos x="4" y="0"/>
                  </a:cxn>
                  <a:cxn ang="0">
                    <a:pos x="4" y="2"/>
                  </a:cxn>
                  <a:cxn ang="0">
                    <a:pos x="0" y="2"/>
                  </a:cxn>
                  <a:cxn ang="0">
                    <a:pos x="0" y="9"/>
                  </a:cxn>
                  <a:cxn ang="0">
                    <a:pos x="2" y="7"/>
                  </a:cxn>
                  <a:cxn ang="0">
                    <a:pos x="9" y="7"/>
                  </a:cxn>
                </a:cxnLst>
                <a:rect l="0" t="0" r="r" b="b"/>
                <a:pathLst>
                  <a:path w="15" h="10">
                    <a:moveTo>
                      <a:pt x="9" y="7"/>
                    </a:moveTo>
                    <a:lnTo>
                      <a:pt x="14" y="4"/>
                    </a:lnTo>
                    <a:lnTo>
                      <a:pt x="14" y="0"/>
                    </a:lnTo>
                    <a:lnTo>
                      <a:pt x="4" y="0"/>
                    </a:lnTo>
                    <a:lnTo>
                      <a:pt x="4" y="2"/>
                    </a:lnTo>
                    <a:lnTo>
                      <a:pt x="0" y="2"/>
                    </a:lnTo>
                    <a:lnTo>
                      <a:pt x="0" y="9"/>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9" name="Freeform 2795"/>
              <p:cNvSpPr>
                <a:spLocks/>
              </p:cNvSpPr>
              <p:nvPr/>
            </p:nvSpPr>
            <p:spPr bwMode="auto">
              <a:xfrm>
                <a:off x="10663" y="6326"/>
                <a:ext cx="12" cy="7"/>
              </a:xfrm>
              <a:custGeom>
                <a:avLst/>
                <a:gdLst/>
                <a:ahLst/>
                <a:cxnLst>
                  <a:cxn ang="0">
                    <a:pos x="0" y="2"/>
                  </a:cxn>
                  <a:cxn ang="0">
                    <a:pos x="0" y="7"/>
                  </a:cxn>
                  <a:cxn ang="0">
                    <a:pos x="4" y="7"/>
                  </a:cxn>
                  <a:cxn ang="0">
                    <a:pos x="12" y="4"/>
                  </a:cxn>
                  <a:cxn ang="0">
                    <a:pos x="12" y="0"/>
                  </a:cxn>
                  <a:cxn ang="0">
                    <a:pos x="0" y="2"/>
                  </a:cxn>
                </a:cxnLst>
                <a:rect l="0" t="0" r="r" b="b"/>
                <a:pathLst>
                  <a:path w="12" h="7">
                    <a:moveTo>
                      <a:pt x="0" y="2"/>
                    </a:moveTo>
                    <a:lnTo>
                      <a:pt x="0" y="7"/>
                    </a:lnTo>
                    <a:lnTo>
                      <a:pt x="4" y="7"/>
                    </a:lnTo>
                    <a:lnTo>
                      <a:pt x="12" y="4"/>
                    </a:lnTo>
                    <a:lnTo>
                      <a:pt x="12"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0" name="Freeform 2796"/>
              <p:cNvSpPr>
                <a:spLocks/>
              </p:cNvSpPr>
              <p:nvPr/>
            </p:nvSpPr>
            <p:spPr bwMode="auto">
              <a:xfrm>
                <a:off x="10646" y="6236"/>
                <a:ext cx="19" cy="0"/>
              </a:xfrm>
              <a:custGeom>
                <a:avLst/>
                <a:gdLst/>
                <a:ahLst/>
                <a:cxnLst>
                  <a:cxn ang="0">
                    <a:pos x="0" y="0"/>
                  </a:cxn>
                  <a:cxn ang="0">
                    <a:pos x="19" y="0"/>
                  </a:cxn>
                </a:cxnLst>
                <a:rect l="0" t="0" r="r" b="b"/>
                <a:pathLst>
                  <a:path w="19">
                    <a:moveTo>
                      <a:pt x="0" y="0"/>
                    </a:moveTo>
                    <a:lnTo>
                      <a:pt x="19" y="0"/>
                    </a:lnTo>
                  </a:path>
                </a:pathLst>
              </a:custGeom>
              <a:noFill/>
              <a:ln w="5842">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1" name="Freeform 2797"/>
              <p:cNvSpPr>
                <a:spLocks/>
              </p:cNvSpPr>
              <p:nvPr/>
            </p:nvSpPr>
            <p:spPr bwMode="auto">
              <a:xfrm>
                <a:off x="10648" y="6236"/>
                <a:ext cx="17" cy="0"/>
              </a:xfrm>
              <a:custGeom>
                <a:avLst/>
                <a:gdLst/>
                <a:ahLst/>
                <a:cxnLst>
                  <a:cxn ang="0">
                    <a:pos x="0" y="0"/>
                  </a:cxn>
                  <a:cxn ang="0">
                    <a:pos x="16" y="0"/>
                  </a:cxn>
                </a:cxnLst>
                <a:rect l="0" t="0" r="r" b="b"/>
                <a:pathLst>
                  <a:path w="17">
                    <a:moveTo>
                      <a:pt x="0" y="0"/>
                    </a:moveTo>
                    <a:lnTo>
                      <a:pt x="16" y="0"/>
                    </a:lnTo>
                  </a:path>
                </a:pathLst>
              </a:custGeom>
              <a:noFill/>
              <a:ln w="5842">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2" name="Freeform 2798"/>
              <p:cNvSpPr>
                <a:spLocks/>
              </p:cNvSpPr>
              <p:nvPr/>
            </p:nvSpPr>
            <p:spPr bwMode="auto">
              <a:xfrm>
                <a:off x="10648" y="6236"/>
                <a:ext cx="17" cy="0"/>
              </a:xfrm>
              <a:custGeom>
                <a:avLst/>
                <a:gdLst/>
                <a:ahLst/>
                <a:cxnLst>
                  <a:cxn ang="0">
                    <a:pos x="0" y="0"/>
                  </a:cxn>
                  <a:cxn ang="0">
                    <a:pos x="16" y="0"/>
                  </a:cxn>
                </a:cxnLst>
                <a:rect l="0" t="0" r="r" b="b"/>
                <a:pathLst>
                  <a:path w="17">
                    <a:moveTo>
                      <a:pt x="0" y="0"/>
                    </a:moveTo>
                    <a:lnTo>
                      <a:pt x="16" y="0"/>
                    </a:lnTo>
                  </a:path>
                </a:pathLst>
              </a:custGeom>
              <a:noFill/>
              <a:ln w="5842">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3" name="Freeform 2799"/>
              <p:cNvSpPr>
                <a:spLocks/>
              </p:cNvSpPr>
              <p:nvPr/>
            </p:nvSpPr>
            <p:spPr bwMode="auto">
              <a:xfrm>
                <a:off x="10651" y="6236"/>
                <a:ext cx="14" cy="0"/>
              </a:xfrm>
              <a:custGeom>
                <a:avLst/>
                <a:gdLst/>
                <a:ahLst/>
                <a:cxnLst>
                  <a:cxn ang="0">
                    <a:pos x="0" y="0"/>
                  </a:cxn>
                  <a:cxn ang="0">
                    <a:pos x="14" y="0"/>
                  </a:cxn>
                </a:cxnLst>
                <a:rect l="0" t="0" r="r" b="b"/>
                <a:pathLst>
                  <a:path w="14">
                    <a:moveTo>
                      <a:pt x="0" y="0"/>
                    </a:moveTo>
                    <a:lnTo>
                      <a:pt x="14" y="0"/>
                    </a:lnTo>
                  </a:path>
                </a:pathLst>
              </a:custGeom>
              <a:noFill/>
              <a:ln w="5842">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4" name="Freeform 2800"/>
              <p:cNvSpPr>
                <a:spLocks/>
              </p:cNvSpPr>
              <p:nvPr/>
            </p:nvSpPr>
            <p:spPr bwMode="auto">
              <a:xfrm>
                <a:off x="10651" y="6236"/>
                <a:ext cx="14" cy="0"/>
              </a:xfrm>
              <a:custGeom>
                <a:avLst/>
                <a:gdLst/>
                <a:ahLst/>
                <a:cxnLst>
                  <a:cxn ang="0">
                    <a:pos x="0" y="0"/>
                  </a:cxn>
                  <a:cxn ang="0">
                    <a:pos x="14" y="0"/>
                  </a:cxn>
                </a:cxnLst>
                <a:rect l="0" t="0" r="r" b="b"/>
                <a:pathLst>
                  <a:path w="14">
                    <a:moveTo>
                      <a:pt x="0" y="0"/>
                    </a:moveTo>
                    <a:lnTo>
                      <a:pt x="14" y="0"/>
                    </a:lnTo>
                  </a:path>
                </a:pathLst>
              </a:custGeom>
              <a:noFill/>
              <a:ln w="5842">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5" name="Freeform 2801"/>
              <p:cNvSpPr>
                <a:spLocks/>
              </p:cNvSpPr>
              <p:nvPr/>
            </p:nvSpPr>
            <p:spPr bwMode="auto">
              <a:xfrm>
                <a:off x="10653" y="6236"/>
                <a:ext cx="12" cy="0"/>
              </a:xfrm>
              <a:custGeom>
                <a:avLst/>
                <a:gdLst/>
                <a:ahLst/>
                <a:cxnLst>
                  <a:cxn ang="0">
                    <a:pos x="0" y="0"/>
                  </a:cxn>
                  <a:cxn ang="0">
                    <a:pos x="12" y="0"/>
                  </a:cxn>
                </a:cxnLst>
                <a:rect l="0" t="0" r="r" b="b"/>
                <a:pathLst>
                  <a:path w="12">
                    <a:moveTo>
                      <a:pt x="0" y="0"/>
                    </a:moveTo>
                    <a:lnTo>
                      <a:pt x="12" y="0"/>
                    </a:lnTo>
                  </a:path>
                </a:pathLst>
              </a:custGeom>
              <a:noFill/>
              <a:ln w="5842">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6" name="Freeform 2802"/>
              <p:cNvSpPr>
                <a:spLocks/>
              </p:cNvSpPr>
              <p:nvPr/>
            </p:nvSpPr>
            <p:spPr bwMode="auto">
              <a:xfrm>
                <a:off x="10653" y="6236"/>
                <a:ext cx="12" cy="0"/>
              </a:xfrm>
              <a:custGeom>
                <a:avLst/>
                <a:gdLst/>
                <a:ahLst/>
                <a:cxnLst>
                  <a:cxn ang="0">
                    <a:pos x="0" y="0"/>
                  </a:cxn>
                  <a:cxn ang="0">
                    <a:pos x="12" y="0"/>
                  </a:cxn>
                </a:cxnLst>
                <a:rect l="0" t="0" r="r" b="b"/>
                <a:pathLst>
                  <a:path w="12">
                    <a:moveTo>
                      <a:pt x="0" y="0"/>
                    </a:moveTo>
                    <a:lnTo>
                      <a:pt x="12" y="0"/>
                    </a:lnTo>
                  </a:path>
                </a:pathLst>
              </a:custGeom>
              <a:noFill/>
              <a:ln w="5842">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7" name="Freeform 2803"/>
              <p:cNvSpPr>
                <a:spLocks/>
              </p:cNvSpPr>
              <p:nvPr/>
            </p:nvSpPr>
            <p:spPr bwMode="auto">
              <a:xfrm>
                <a:off x="10656" y="6236"/>
                <a:ext cx="9" cy="0"/>
              </a:xfrm>
              <a:custGeom>
                <a:avLst/>
                <a:gdLst/>
                <a:ahLst/>
                <a:cxnLst>
                  <a:cxn ang="0">
                    <a:pos x="0" y="0"/>
                  </a:cxn>
                  <a:cxn ang="0">
                    <a:pos x="9" y="0"/>
                  </a:cxn>
                </a:cxnLst>
                <a:rect l="0" t="0" r="r" b="b"/>
                <a:pathLst>
                  <a:path w="9">
                    <a:moveTo>
                      <a:pt x="0" y="0"/>
                    </a:moveTo>
                    <a:lnTo>
                      <a:pt x="9" y="0"/>
                    </a:lnTo>
                  </a:path>
                </a:pathLst>
              </a:custGeom>
              <a:noFill/>
              <a:ln w="5842">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8" name="Freeform 2804"/>
              <p:cNvSpPr>
                <a:spLocks/>
              </p:cNvSpPr>
              <p:nvPr/>
            </p:nvSpPr>
            <p:spPr bwMode="auto">
              <a:xfrm>
                <a:off x="10656" y="6236"/>
                <a:ext cx="9" cy="0"/>
              </a:xfrm>
              <a:custGeom>
                <a:avLst/>
                <a:gdLst/>
                <a:ahLst/>
                <a:cxnLst>
                  <a:cxn ang="0">
                    <a:pos x="0" y="0"/>
                  </a:cxn>
                  <a:cxn ang="0">
                    <a:pos x="9" y="0"/>
                  </a:cxn>
                </a:cxnLst>
                <a:rect l="0" t="0" r="r" b="b"/>
                <a:pathLst>
                  <a:path w="9">
                    <a:moveTo>
                      <a:pt x="0" y="0"/>
                    </a:moveTo>
                    <a:lnTo>
                      <a:pt x="9" y="0"/>
                    </a:lnTo>
                  </a:path>
                </a:pathLst>
              </a:custGeom>
              <a:noFill/>
              <a:ln w="5842">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9" name="Freeform 2805"/>
              <p:cNvSpPr>
                <a:spLocks/>
              </p:cNvSpPr>
              <p:nvPr/>
            </p:nvSpPr>
            <p:spPr bwMode="auto">
              <a:xfrm>
                <a:off x="10658" y="6236"/>
                <a:ext cx="7" cy="0"/>
              </a:xfrm>
              <a:custGeom>
                <a:avLst/>
                <a:gdLst/>
                <a:ahLst/>
                <a:cxnLst>
                  <a:cxn ang="0">
                    <a:pos x="0" y="0"/>
                  </a:cxn>
                  <a:cxn ang="0">
                    <a:pos x="7" y="0"/>
                  </a:cxn>
                </a:cxnLst>
                <a:rect l="0" t="0" r="r" b="b"/>
                <a:pathLst>
                  <a:path w="7">
                    <a:moveTo>
                      <a:pt x="0" y="0"/>
                    </a:moveTo>
                    <a:lnTo>
                      <a:pt x="7" y="0"/>
                    </a:lnTo>
                  </a:path>
                </a:pathLst>
              </a:custGeom>
              <a:noFill/>
              <a:ln w="5842">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0" name="Freeform 2806"/>
              <p:cNvSpPr>
                <a:spLocks/>
              </p:cNvSpPr>
              <p:nvPr/>
            </p:nvSpPr>
            <p:spPr bwMode="auto">
              <a:xfrm>
                <a:off x="10658" y="6236"/>
                <a:ext cx="7" cy="0"/>
              </a:xfrm>
              <a:custGeom>
                <a:avLst/>
                <a:gdLst/>
                <a:ahLst/>
                <a:cxnLst>
                  <a:cxn ang="0">
                    <a:pos x="0" y="0"/>
                  </a:cxn>
                  <a:cxn ang="0">
                    <a:pos x="7" y="0"/>
                  </a:cxn>
                </a:cxnLst>
                <a:rect l="0" t="0" r="r" b="b"/>
                <a:pathLst>
                  <a:path w="7">
                    <a:moveTo>
                      <a:pt x="0" y="0"/>
                    </a:moveTo>
                    <a:lnTo>
                      <a:pt x="7" y="0"/>
                    </a:lnTo>
                  </a:path>
                </a:pathLst>
              </a:custGeom>
              <a:noFill/>
              <a:ln w="5842">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1" name="Freeform 2807"/>
              <p:cNvSpPr>
                <a:spLocks/>
              </p:cNvSpPr>
              <p:nvPr/>
            </p:nvSpPr>
            <p:spPr bwMode="auto">
              <a:xfrm>
                <a:off x="10660" y="6236"/>
                <a:ext cx="5" cy="0"/>
              </a:xfrm>
              <a:custGeom>
                <a:avLst/>
                <a:gdLst/>
                <a:ahLst/>
                <a:cxnLst>
                  <a:cxn ang="0">
                    <a:pos x="0" y="0"/>
                  </a:cxn>
                  <a:cxn ang="0">
                    <a:pos x="4" y="0"/>
                  </a:cxn>
                </a:cxnLst>
                <a:rect l="0" t="0" r="r" b="b"/>
                <a:pathLst>
                  <a:path w="5">
                    <a:moveTo>
                      <a:pt x="0" y="0"/>
                    </a:moveTo>
                    <a:lnTo>
                      <a:pt x="4" y="0"/>
                    </a:lnTo>
                  </a:path>
                </a:pathLst>
              </a:custGeom>
              <a:noFill/>
              <a:ln w="5842">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2" name="Freeform 2808"/>
              <p:cNvSpPr>
                <a:spLocks/>
              </p:cNvSpPr>
              <p:nvPr/>
            </p:nvSpPr>
            <p:spPr bwMode="auto">
              <a:xfrm>
                <a:off x="10660" y="6242"/>
                <a:ext cx="12" cy="82"/>
              </a:xfrm>
              <a:custGeom>
                <a:avLst/>
                <a:gdLst/>
                <a:ahLst/>
                <a:cxnLst>
                  <a:cxn ang="0">
                    <a:pos x="12" y="40"/>
                  </a:cxn>
                  <a:cxn ang="0">
                    <a:pos x="9" y="21"/>
                  </a:cxn>
                  <a:cxn ang="0">
                    <a:pos x="7" y="0"/>
                  </a:cxn>
                  <a:cxn ang="0">
                    <a:pos x="2" y="0"/>
                  </a:cxn>
                  <a:cxn ang="0">
                    <a:pos x="0" y="2"/>
                  </a:cxn>
                  <a:cxn ang="0">
                    <a:pos x="4" y="21"/>
                  </a:cxn>
                  <a:cxn ang="0">
                    <a:pos x="4" y="40"/>
                  </a:cxn>
                  <a:cxn ang="0">
                    <a:pos x="7" y="60"/>
                  </a:cxn>
                  <a:cxn ang="0">
                    <a:pos x="7" y="81"/>
                  </a:cxn>
                  <a:cxn ang="0">
                    <a:pos x="12" y="79"/>
                  </a:cxn>
                  <a:cxn ang="0">
                    <a:pos x="12" y="40"/>
                  </a:cxn>
                </a:cxnLst>
                <a:rect l="0" t="0" r="r" b="b"/>
                <a:pathLst>
                  <a:path w="12" h="82">
                    <a:moveTo>
                      <a:pt x="12" y="40"/>
                    </a:moveTo>
                    <a:lnTo>
                      <a:pt x="9" y="21"/>
                    </a:lnTo>
                    <a:lnTo>
                      <a:pt x="7" y="0"/>
                    </a:lnTo>
                    <a:lnTo>
                      <a:pt x="2" y="0"/>
                    </a:lnTo>
                    <a:lnTo>
                      <a:pt x="0" y="2"/>
                    </a:lnTo>
                    <a:lnTo>
                      <a:pt x="4" y="21"/>
                    </a:lnTo>
                    <a:lnTo>
                      <a:pt x="4" y="40"/>
                    </a:lnTo>
                    <a:lnTo>
                      <a:pt x="7" y="60"/>
                    </a:lnTo>
                    <a:lnTo>
                      <a:pt x="7" y="81"/>
                    </a:lnTo>
                    <a:lnTo>
                      <a:pt x="12" y="79"/>
                    </a:lnTo>
                    <a:lnTo>
                      <a:pt x="12" y="4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3" name="Freeform 2809"/>
              <p:cNvSpPr>
                <a:spLocks/>
              </p:cNvSpPr>
              <p:nvPr/>
            </p:nvSpPr>
            <p:spPr bwMode="auto">
              <a:xfrm>
                <a:off x="10660" y="6242"/>
                <a:ext cx="12" cy="82"/>
              </a:xfrm>
              <a:custGeom>
                <a:avLst/>
                <a:gdLst/>
                <a:ahLst/>
                <a:cxnLst>
                  <a:cxn ang="0">
                    <a:pos x="0" y="2"/>
                  </a:cxn>
                  <a:cxn ang="0">
                    <a:pos x="4" y="40"/>
                  </a:cxn>
                  <a:cxn ang="0">
                    <a:pos x="4" y="60"/>
                  </a:cxn>
                  <a:cxn ang="0">
                    <a:pos x="7" y="81"/>
                  </a:cxn>
                  <a:cxn ang="0">
                    <a:pos x="7" y="79"/>
                  </a:cxn>
                  <a:cxn ang="0">
                    <a:pos x="12" y="79"/>
                  </a:cxn>
                  <a:cxn ang="0">
                    <a:pos x="12" y="60"/>
                  </a:cxn>
                  <a:cxn ang="0">
                    <a:pos x="7" y="21"/>
                  </a:cxn>
                  <a:cxn ang="0">
                    <a:pos x="4" y="0"/>
                  </a:cxn>
                  <a:cxn ang="0">
                    <a:pos x="0" y="2"/>
                  </a:cxn>
                </a:cxnLst>
                <a:rect l="0" t="0" r="r" b="b"/>
                <a:pathLst>
                  <a:path w="12" h="82">
                    <a:moveTo>
                      <a:pt x="0" y="2"/>
                    </a:moveTo>
                    <a:lnTo>
                      <a:pt x="4" y="40"/>
                    </a:lnTo>
                    <a:lnTo>
                      <a:pt x="4" y="60"/>
                    </a:lnTo>
                    <a:lnTo>
                      <a:pt x="7" y="81"/>
                    </a:lnTo>
                    <a:lnTo>
                      <a:pt x="7" y="79"/>
                    </a:lnTo>
                    <a:lnTo>
                      <a:pt x="12" y="79"/>
                    </a:lnTo>
                    <a:lnTo>
                      <a:pt x="12" y="60"/>
                    </a:lnTo>
                    <a:lnTo>
                      <a:pt x="7" y="21"/>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4" name="Freeform 2810"/>
              <p:cNvSpPr>
                <a:spLocks/>
              </p:cNvSpPr>
              <p:nvPr/>
            </p:nvSpPr>
            <p:spPr bwMode="auto">
              <a:xfrm>
                <a:off x="10658" y="6242"/>
                <a:ext cx="14" cy="82"/>
              </a:xfrm>
              <a:custGeom>
                <a:avLst/>
                <a:gdLst/>
                <a:ahLst/>
                <a:cxnLst>
                  <a:cxn ang="0">
                    <a:pos x="0" y="2"/>
                  </a:cxn>
                  <a:cxn ang="0">
                    <a:pos x="2" y="12"/>
                  </a:cxn>
                  <a:cxn ang="0">
                    <a:pos x="2" y="21"/>
                  </a:cxn>
                  <a:cxn ang="0">
                    <a:pos x="7" y="40"/>
                  </a:cxn>
                  <a:cxn ang="0">
                    <a:pos x="7" y="81"/>
                  </a:cxn>
                  <a:cxn ang="0">
                    <a:pos x="9" y="79"/>
                  </a:cxn>
                  <a:cxn ang="0">
                    <a:pos x="14" y="79"/>
                  </a:cxn>
                  <a:cxn ang="0">
                    <a:pos x="12" y="60"/>
                  </a:cxn>
                  <a:cxn ang="0">
                    <a:pos x="12" y="40"/>
                  </a:cxn>
                  <a:cxn ang="0">
                    <a:pos x="9" y="21"/>
                  </a:cxn>
                  <a:cxn ang="0">
                    <a:pos x="7" y="0"/>
                  </a:cxn>
                  <a:cxn ang="0">
                    <a:pos x="2" y="0"/>
                  </a:cxn>
                  <a:cxn ang="0">
                    <a:pos x="0" y="2"/>
                  </a:cxn>
                </a:cxnLst>
                <a:rect l="0" t="0" r="r" b="b"/>
                <a:pathLst>
                  <a:path w="14" h="82">
                    <a:moveTo>
                      <a:pt x="0" y="2"/>
                    </a:moveTo>
                    <a:lnTo>
                      <a:pt x="2" y="12"/>
                    </a:lnTo>
                    <a:lnTo>
                      <a:pt x="2" y="21"/>
                    </a:lnTo>
                    <a:lnTo>
                      <a:pt x="7" y="40"/>
                    </a:lnTo>
                    <a:lnTo>
                      <a:pt x="7" y="81"/>
                    </a:lnTo>
                    <a:lnTo>
                      <a:pt x="9" y="79"/>
                    </a:lnTo>
                    <a:lnTo>
                      <a:pt x="14" y="79"/>
                    </a:lnTo>
                    <a:lnTo>
                      <a:pt x="12" y="60"/>
                    </a:lnTo>
                    <a:lnTo>
                      <a:pt x="12" y="40"/>
                    </a:lnTo>
                    <a:lnTo>
                      <a:pt x="9" y="21"/>
                    </a:lnTo>
                    <a:lnTo>
                      <a:pt x="7" y="0"/>
                    </a:lnTo>
                    <a:lnTo>
                      <a:pt x="2" y="0"/>
                    </a:lnTo>
                    <a:lnTo>
                      <a:pt x="0"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5" name="Freeform 2811"/>
              <p:cNvSpPr>
                <a:spLocks/>
              </p:cNvSpPr>
              <p:nvPr/>
            </p:nvSpPr>
            <p:spPr bwMode="auto">
              <a:xfrm>
                <a:off x="10658" y="6242"/>
                <a:ext cx="12" cy="82"/>
              </a:xfrm>
              <a:custGeom>
                <a:avLst/>
                <a:gdLst/>
                <a:ahLst/>
                <a:cxnLst>
                  <a:cxn ang="0">
                    <a:pos x="0" y="2"/>
                  </a:cxn>
                  <a:cxn ang="0">
                    <a:pos x="4" y="40"/>
                  </a:cxn>
                  <a:cxn ang="0">
                    <a:pos x="4" y="60"/>
                  </a:cxn>
                  <a:cxn ang="0">
                    <a:pos x="7" y="81"/>
                  </a:cxn>
                  <a:cxn ang="0">
                    <a:pos x="7" y="79"/>
                  </a:cxn>
                  <a:cxn ang="0">
                    <a:pos x="12" y="79"/>
                  </a:cxn>
                  <a:cxn ang="0">
                    <a:pos x="12" y="60"/>
                  </a:cxn>
                  <a:cxn ang="0">
                    <a:pos x="7" y="21"/>
                  </a:cxn>
                  <a:cxn ang="0">
                    <a:pos x="4" y="0"/>
                  </a:cxn>
                  <a:cxn ang="0">
                    <a:pos x="0" y="2"/>
                  </a:cxn>
                </a:cxnLst>
                <a:rect l="0" t="0" r="r" b="b"/>
                <a:pathLst>
                  <a:path w="12" h="82">
                    <a:moveTo>
                      <a:pt x="0" y="2"/>
                    </a:moveTo>
                    <a:lnTo>
                      <a:pt x="4" y="40"/>
                    </a:lnTo>
                    <a:lnTo>
                      <a:pt x="4" y="60"/>
                    </a:lnTo>
                    <a:lnTo>
                      <a:pt x="7" y="81"/>
                    </a:lnTo>
                    <a:lnTo>
                      <a:pt x="7" y="79"/>
                    </a:lnTo>
                    <a:lnTo>
                      <a:pt x="12" y="79"/>
                    </a:lnTo>
                    <a:lnTo>
                      <a:pt x="12" y="60"/>
                    </a:lnTo>
                    <a:lnTo>
                      <a:pt x="7" y="21"/>
                    </a:lnTo>
                    <a:lnTo>
                      <a:pt x="4" y="0"/>
                    </a:lnTo>
                    <a:lnTo>
                      <a:pt x="0"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6" name="Freeform 2812"/>
              <p:cNvSpPr>
                <a:spLocks/>
              </p:cNvSpPr>
              <p:nvPr/>
            </p:nvSpPr>
            <p:spPr bwMode="auto">
              <a:xfrm>
                <a:off x="10656" y="6242"/>
                <a:ext cx="14" cy="82"/>
              </a:xfrm>
              <a:custGeom>
                <a:avLst/>
                <a:gdLst/>
                <a:ahLst/>
                <a:cxnLst>
                  <a:cxn ang="0">
                    <a:pos x="2" y="0"/>
                  </a:cxn>
                  <a:cxn ang="0">
                    <a:pos x="0" y="2"/>
                  </a:cxn>
                  <a:cxn ang="0">
                    <a:pos x="7" y="60"/>
                  </a:cxn>
                  <a:cxn ang="0">
                    <a:pos x="7" y="81"/>
                  </a:cxn>
                  <a:cxn ang="0">
                    <a:pos x="9" y="79"/>
                  </a:cxn>
                  <a:cxn ang="0">
                    <a:pos x="14" y="79"/>
                  </a:cxn>
                  <a:cxn ang="0">
                    <a:pos x="12" y="60"/>
                  </a:cxn>
                  <a:cxn ang="0">
                    <a:pos x="12" y="40"/>
                  </a:cxn>
                  <a:cxn ang="0">
                    <a:pos x="9" y="21"/>
                  </a:cxn>
                  <a:cxn ang="0">
                    <a:pos x="7" y="0"/>
                  </a:cxn>
                  <a:cxn ang="0">
                    <a:pos x="2" y="0"/>
                  </a:cxn>
                </a:cxnLst>
                <a:rect l="0" t="0" r="r" b="b"/>
                <a:pathLst>
                  <a:path w="14" h="82">
                    <a:moveTo>
                      <a:pt x="2" y="0"/>
                    </a:moveTo>
                    <a:lnTo>
                      <a:pt x="0" y="2"/>
                    </a:lnTo>
                    <a:lnTo>
                      <a:pt x="7" y="60"/>
                    </a:lnTo>
                    <a:lnTo>
                      <a:pt x="7" y="81"/>
                    </a:lnTo>
                    <a:lnTo>
                      <a:pt x="9" y="79"/>
                    </a:lnTo>
                    <a:lnTo>
                      <a:pt x="14" y="79"/>
                    </a:lnTo>
                    <a:lnTo>
                      <a:pt x="12" y="60"/>
                    </a:lnTo>
                    <a:lnTo>
                      <a:pt x="12" y="40"/>
                    </a:lnTo>
                    <a:lnTo>
                      <a:pt x="9" y="21"/>
                    </a:lnTo>
                    <a:lnTo>
                      <a:pt x="7" y="0"/>
                    </a:lnTo>
                    <a:lnTo>
                      <a:pt x="2"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7" name="Freeform 2813"/>
              <p:cNvSpPr>
                <a:spLocks/>
              </p:cNvSpPr>
              <p:nvPr/>
            </p:nvSpPr>
            <p:spPr bwMode="auto">
              <a:xfrm>
                <a:off x="10656" y="6242"/>
                <a:ext cx="12" cy="79"/>
              </a:xfrm>
              <a:custGeom>
                <a:avLst/>
                <a:gdLst/>
                <a:ahLst/>
                <a:cxnLst>
                  <a:cxn ang="0">
                    <a:pos x="7" y="60"/>
                  </a:cxn>
                  <a:cxn ang="0">
                    <a:pos x="7" y="79"/>
                  </a:cxn>
                  <a:cxn ang="0">
                    <a:pos x="12" y="79"/>
                  </a:cxn>
                  <a:cxn ang="0">
                    <a:pos x="12" y="60"/>
                  </a:cxn>
                  <a:cxn ang="0">
                    <a:pos x="9" y="40"/>
                  </a:cxn>
                  <a:cxn ang="0">
                    <a:pos x="9" y="21"/>
                  </a:cxn>
                  <a:cxn ang="0">
                    <a:pos x="4" y="0"/>
                  </a:cxn>
                  <a:cxn ang="0">
                    <a:pos x="0" y="2"/>
                  </a:cxn>
                  <a:cxn ang="0">
                    <a:pos x="7" y="60"/>
                  </a:cxn>
                </a:cxnLst>
                <a:rect l="0" t="0" r="r" b="b"/>
                <a:pathLst>
                  <a:path w="12" h="79">
                    <a:moveTo>
                      <a:pt x="7" y="60"/>
                    </a:moveTo>
                    <a:lnTo>
                      <a:pt x="7" y="79"/>
                    </a:lnTo>
                    <a:lnTo>
                      <a:pt x="12" y="79"/>
                    </a:lnTo>
                    <a:lnTo>
                      <a:pt x="12" y="60"/>
                    </a:lnTo>
                    <a:lnTo>
                      <a:pt x="9" y="40"/>
                    </a:lnTo>
                    <a:lnTo>
                      <a:pt x="9" y="21"/>
                    </a:lnTo>
                    <a:lnTo>
                      <a:pt x="4" y="0"/>
                    </a:lnTo>
                    <a:lnTo>
                      <a:pt x="0" y="2"/>
                    </a:lnTo>
                    <a:lnTo>
                      <a:pt x="7" y="6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8" name="Freeform 2814"/>
              <p:cNvSpPr>
                <a:spLocks/>
              </p:cNvSpPr>
              <p:nvPr/>
            </p:nvSpPr>
            <p:spPr bwMode="auto">
              <a:xfrm>
                <a:off x="10653" y="6242"/>
                <a:ext cx="15" cy="82"/>
              </a:xfrm>
              <a:custGeom>
                <a:avLst/>
                <a:gdLst/>
                <a:ahLst/>
                <a:cxnLst>
                  <a:cxn ang="0">
                    <a:pos x="4" y="21"/>
                  </a:cxn>
                  <a:cxn ang="0">
                    <a:pos x="7" y="40"/>
                  </a:cxn>
                  <a:cxn ang="0">
                    <a:pos x="7" y="81"/>
                  </a:cxn>
                  <a:cxn ang="0">
                    <a:pos x="9" y="79"/>
                  </a:cxn>
                  <a:cxn ang="0">
                    <a:pos x="14" y="79"/>
                  </a:cxn>
                  <a:cxn ang="0">
                    <a:pos x="12" y="60"/>
                  </a:cxn>
                  <a:cxn ang="0">
                    <a:pos x="12" y="40"/>
                  </a:cxn>
                  <a:cxn ang="0">
                    <a:pos x="9" y="21"/>
                  </a:cxn>
                  <a:cxn ang="0">
                    <a:pos x="7" y="0"/>
                  </a:cxn>
                  <a:cxn ang="0">
                    <a:pos x="2" y="0"/>
                  </a:cxn>
                  <a:cxn ang="0">
                    <a:pos x="0" y="2"/>
                  </a:cxn>
                  <a:cxn ang="0">
                    <a:pos x="4" y="21"/>
                  </a:cxn>
                </a:cxnLst>
                <a:rect l="0" t="0" r="r" b="b"/>
                <a:pathLst>
                  <a:path w="15" h="82">
                    <a:moveTo>
                      <a:pt x="4" y="21"/>
                    </a:moveTo>
                    <a:lnTo>
                      <a:pt x="7" y="40"/>
                    </a:lnTo>
                    <a:lnTo>
                      <a:pt x="7" y="81"/>
                    </a:lnTo>
                    <a:lnTo>
                      <a:pt x="9" y="79"/>
                    </a:lnTo>
                    <a:lnTo>
                      <a:pt x="14" y="79"/>
                    </a:lnTo>
                    <a:lnTo>
                      <a:pt x="12" y="60"/>
                    </a:lnTo>
                    <a:lnTo>
                      <a:pt x="12" y="40"/>
                    </a:lnTo>
                    <a:lnTo>
                      <a:pt x="9" y="21"/>
                    </a:lnTo>
                    <a:lnTo>
                      <a:pt x="7" y="0"/>
                    </a:lnTo>
                    <a:lnTo>
                      <a:pt x="2" y="0"/>
                    </a:lnTo>
                    <a:lnTo>
                      <a:pt x="0" y="2"/>
                    </a:lnTo>
                    <a:lnTo>
                      <a:pt x="4" y="21"/>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9" name="Freeform 2815"/>
              <p:cNvSpPr>
                <a:spLocks/>
              </p:cNvSpPr>
              <p:nvPr/>
            </p:nvSpPr>
            <p:spPr bwMode="auto">
              <a:xfrm>
                <a:off x="10653" y="6242"/>
                <a:ext cx="12" cy="79"/>
              </a:xfrm>
              <a:custGeom>
                <a:avLst/>
                <a:gdLst/>
                <a:ahLst/>
                <a:cxnLst>
                  <a:cxn ang="0">
                    <a:pos x="7" y="60"/>
                  </a:cxn>
                  <a:cxn ang="0">
                    <a:pos x="7" y="79"/>
                  </a:cxn>
                  <a:cxn ang="0">
                    <a:pos x="12" y="79"/>
                  </a:cxn>
                  <a:cxn ang="0">
                    <a:pos x="12" y="40"/>
                  </a:cxn>
                  <a:cxn ang="0">
                    <a:pos x="9" y="21"/>
                  </a:cxn>
                  <a:cxn ang="0">
                    <a:pos x="4" y="0"/>
                  </a:cxn>
                  <a:cxn ang="0">
                    <a:pos x="0" y="2"/>
                  </a:cxn>
                  <a:cxn ang="0">
                    <a:pos x="7" y="60"/>
                  </a:cxn>
                </a:cxnLst>
                <a:rect l="0" t="0" r="r" b="b"/>
                <a:pathLst>
                  <a:path w="12" h="79">
                    <a:moveTo>
                      <a:pt x="7" y="60"/>
                    </a:moveTo>
                    <a:lnTo>
                      <a:pt x="7" y="79"/>
                    </a:lnTo>
                    <a:lnTo>
                      <a:pt x="12" y="79"/>
                    </a:lnTo>
                    <a:lnTo>
                      <a:pt x="12" y="40"/>
                    </a:lnTo>
                    <a:lnTo>
                      <a:pt x="9" y="21"/>
                    </a:lnTo>
                    <a:lnTo>
                      <a:pt x="4" y="0"/>
                    </a:lnTo>
                    <a:lnTo>
                      <a:pt x="0" y="2"/>
                    </a:lnTo>
                    <a:lnTo>
                      <a:pt x="7" y="6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0" name="Freeform 2816"/>
              <p:cNvSpPr>
                <a:spLocks/>
              </p:cNvSpPr>
              <p:nvPr/>
            </p:nvSpPr>
            <p:spPr bwMode="auto">
              <a:xfrm>
                <a:off x="10651" y="6242"/>
                <a:ext cx="14" cy="82"/>
              </a:xfrm>
              <a:custGeom>
                <a:avLst/>
                <a:gdLst/>
                <a:ahLst/>
                <a:cxnLst>
                  <a:cxn ang="0">
                    <a:pos x="4" y="21"/>
                  </a:cxn>
                  <a:cxn ang="0">
                    <a:pos x="7" y="40"/>
                  </a:cxn>
                  <a:cxn ang="0">
                    <a:pos x="7" y="81"/>
                  </a:cxn>
                  <a:cxn ang="0">
                    <a:pos x="9" y="79"/>
                  </a:cxn>
                  <a:cxn ang="0">
                    <a:pos x="14" y="79"/>
                  </a:cxn>
                  <a:cxn ang="0">
                    <a:pos x="14" y="60"/>
                  </a:cxn>
                  <a:cxn ang="0">
                    <a:pos x="9" y="21"/>
                  </a:cxn>
                  <a:cxn ang="0">
                    <a:pos x="7" y="0"/>
                  </a:cxn>
                  <a:cxn ang="0">
                    <a:pos x="2" y="0"/>
                  </a:cxn>
                  <a:cxn ang="0">
                    <a:pos x="0" y="2"/>
                  </a:cxn>
                  <a:cxn ang="0">
                    <a:pos x="4" y="21"/>
                  </a:cxn>
                </a:cxnLst>
                <a:rect l="0" t="0" r="r" b="b"/>
                <a:pathLst>
                  <a:path w="14" h="82">
                    <a:moveTo>
                      <a:pt x="4" y="21"/>
                    </a:moveTo>
                    <a:lnTo>
                      <a:pt x="7" y="40"/>
                    </a:lnTo>
                    <a:lnTo>
                      <a:pt x="7" y="81"/>
                    </a:lnTo>
                    <a:lnTo>
                      <a:pt x="9" y="79"/>
                    </a:lnTo>
                    <a:lnTo>
                      <a:pt x="14" y="79"/>
                    </a:lnTo>
                    <a:lnTo>
                      <a:pt x="14" y="60"/>
                    </a:lnTo>
                    <a:lnTo>
                      <a:pt x="9" y="21"/>
                    </a:lnTo>
                    <a:lnTo>
                      <a:pt x="7" y="0"/>
                    </a:lnTo>
                    <a:lnTo>
                      <a:pt x="2" y="0"/>
                    </a:lnTo>
                    <a:lnTo>
                      <a:pt x="0" y="2"/>
                    </a:lnTo>
                    <a:lnTo>
                      <a:pt x="4" y="21"/>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1" name="Freeform 2817"/>
              <p:cNvSpPr>
                <a:spLocks/>
              </p:cNvSpPr>
              <p:nvPr/>
            </p:nvSpPr>
            <p:spPr bwMode="auto">
              <a:xfrm>
                <a:off x="10651" y="6242"/>
                <a:ext cx="12" cy="79"/>
              </a:xfrm>
              <a:custGeom>
                <a:avLst/>
                <a:gdLst/>
                <a:ahLst/>
                <a:cxnLst>
                  <a:cxn ang="0">
                    <a:pos x="7" y="60"/>
                  </a:cxn>
                  <a:cxn ang="0">
                    <a:pos x="7" y="79"/>
                  </a:cxn>
                  <a:cxn ang="0">
                    <a:pos x="12" y="79"/>
                  </a:cxn>
                  <a:cxn ang="0">
                    <a:pos x="12" y="40"/>
                  </a:cxn>
                  <a:cxn ang="0">
                    <a:pos x="9" y="21"/>
                  </a:cxn>
                  <a:cxn ang="0">
                    <a:pos x="4" y="0"/>
                  </a:cxn>
                  <a:cxn ang="0">
                    <a:pos x="0" y="2"/>
                  </a:cxn>
                  <a:cxn ang="0">
                    <a:pos x="7" y="60"/>
                  </a:cxn>
                </a:cxnLst>
                <a:rect l="0" t="0" r="r" b="b"/>
                <a:pathLst>
                  <a:path w="12" h="79">
                    <a:moveTo>
                      <a:pt x="7" y="60"/>
                    </a:moveTo>
                    <a:lnTo>
                      <a:pt x="7" y="79"/>
                    </a:lnTo>
                    <a:lnTo>
                      <a:pt x="12" y="79"/>
                    </a:lnTo>
                    <a:lnTo>
                      <a:pt x="12" y="40"/>
                    </a:lnTo>
                    <a:lnTo>
                      <a:pt x="9" y="21"/>
                    </a:lnTo>
                    <a:lnTo>
                      <a:pt x="4" y="0"/>
                    </a:lnTo>
                    <a:lnTo>
                      <a:pt x="0" y="2"/>
                    </a:lnTo>
                    <a:lnTo>
                      <a:pt x="7" y="6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2" name="Freeform 2818"/>
              <p:cNvSpPr>
                <a:spLocks/>
              </p:cNvSpPr>
              <p:nvPr/>
            </p:nvSpPr>
            <p:spPr bwMode="auto">
              <a:xfrm>
                <a:off x="10648" y="6242"/>
                <a:ext cx="15" cy="82"/>
              </a:xfrm>
              <a:custGeom>
                <a:avLst/>
                <a:gdLst/>
                <a:ahLst/>
                <a:cxnLst>
                  <a:cxn ang="0">
                    <a:pos x="4" y="21"/>
                  </a:cxn>
                  <a:cxn ang="0">
                    <a:pos x="7" y="40"/>
                  </a:cxn>
                  <a:cxn ang="0">
                    <a:pos x="7" y="81"/>
                  </a:cxn>
                  <a:cxn ang="0">
                    <a:pos x="9" y="79"/>
                  </a:cxn>
                  <a:cxn ang="0">
                    <a:pos x="14" y="79"/>
                  </a:cxn>
                  <a:cxn ang="0">
                    <a:pos x="14" y="60"/>
                  </a:cxn>
                  <a:cxn ang="0">
                    <a:pos x="9" y="21"/>
                  </a:cxn>
                  <a:cxn ang="0">
                    <a:pos x="7" y="0"/>
                  </a:cxn>
                  <a:cxn ang="0">
                    <a:pos x="2" y="0"/>
                  </a:cxn>
                  <a:cxn ang="0">
                    <a:pos x="0" y="2"/>
                  </a:cxn>
                  <a:cxn ang="0">
                    <a:pos x="4" y="21"/>
                  </a:cxn>
                </a:cxnLst>
                <a:rect l="0" t="0" r="r" b="b"/>
                <a:pathLst>
                  <a:path w="15" h="82">
                    <a:moveTo>
                      <a:pt x="4" y="21"/>
                    </a:moveTo>
                    <a:lnTo>
                      <a:pt x="7" y="40"/>
                    </a:lnTo>
                    <a:lnTo>
                      <a:pt x="7" y="81"/>
                    </a:lnTo>
                    <a:lnTo>
                      <a:pt x="9" y="79"/>
                    </a:lnTo>
                    <a:lnTo>
                      <a:pt x="14" y="79"/>
                    </a:lnTo>
                    <a:lnTo>
                      <a:pt x="14" y="60"/>
                    </a:lnTo>
                    <a:lnTo>
                      <a:pt x="9" y="21"/>
                    </a:lnTo>
                    <a:lnTo>
                      <a:pt x="7" y="0"/>
                    </a:lnTo>
                    <a:lnTo>
                      <a:pt x="2" y="0"/>
                    </a:lnTo>
                    <a:lnTo>
                      <a:pt x="0" y="2"/>
                    </a:lnTo>
                    <a:lnTo>
                      <a:pt x="4" y="21"/>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3" name="Freeform 2819"/>
              <p:cNvSpPr>
                <a:spLocks/>
              </p:cNvSpPr>
              <p:nvPr/>
            </p:nvSpPr>
            <p:spPr bwMode="auto">
              <a:xfrm>
                <a:off x="10648" y="6242"/>
                <a:ext cx="12" cy="82"/>
              </a:xfrm>
              <a:custGeom>
                <a:avLst/>
                <a:gdLst/>
                <a:ahLst/>
                <a:cxnLst>
                  <a:cxn ang="0">
                    <a:pos x="7" y="60"/>
                  </a:cxn>
                  <a:cxn ang="0">
                    <a:pos x="7" y="81"/>
                  </a:cxn>
                  <a:cxn ang="0">
                    <a:pos x="11" y="79"/>
                  </a:cxn>
                  <a:cxn ang="0">
                    <a:pos x="11" y="40"/>
                  </a:cxn>
                  <a:cxn ang="0">
                    <a:pos x="9" y="21"/>
                  </a:cxn>
                  <a:cxn ang="0">
                    <a:pos x="4" y="0"/>
                  </a:cxn>
                  <a:cxn ang="0">
                    <a:pos x="0" y="2"/>
                  </a:cxn>
                  <a:cxn ang="0">
                    <a:pos x="7" y="60"/>
                  </a:cxn>
                </a:cxnLst>
                <a:rect l="0" t="0" r="r" b="b"/>
                <a:pathLst>
                  <a:path w="12" h="82">
                    <a:moveTo>
                      <a:pt x="7" y="60"/>
                    </a:moveTo>
                    <a:lnTo>
                      <a:pt x="7" y="81"/>
                    </a:lnTo>
                    <a:lnTo>
                      <a:pt x="11" y="79"/>
                    </a:lnTo>
                    <a:lnTo>
                      <a:pt x="11" y="40"/>
                    </a:lnTo>
                    <a:lnTo>
                      <a:pt x="9" y="21"/>
                    </a:lnTo>
                    <a:lnTo>
                      <a:pt x="4" y="0"/>
                    </a:lnTo>
                    <a:lnTo>
                      <a:pt x="0" y="2"/>
                    </a:lnTo>
                    <a:lnTo>
                      <a:pt x="7" y="6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4" name="Freeform 2820"/>
              <p:cNvSpPr>
                <a:spLocks/>
              </p:cNvSpPr>
              <p:nvPr/>
            </p:nvSpPr>
            <p:spPr bwMode="auto">
              <a:xfrm>
                <a:off x="10576" y="6324"/>
                <a:ext cx="3" cy="192"/>
              </a:xfrm>
              <a:custGeom>
                <a:avLst/>
                <a:gdLst/>
                <a:ahLst/>
                <a:cxnLst>
                  <a:cxn ang="0">
                    <a:pos x="0" y="192"/>
                  </a:cxn>
                  <a:cxn ang="0">
                    <a:pos x="2" y="0"/>
                  </a:cxn>
                </a:cxnLst>
                <a:rect l="0" t="0" r="r" b="b"/>
                <a:pathLst>
                  <a:path w="3" h="192">
                    <a:moveTo>
                      <a:pt x="0" y="192"/>
                    </a:moveTo>
                    <a:lnTo>
                      <a:pt x="2" y="0"/>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5" name="Freeform 2821"/>
              <p:cNvSpPr>
                <a:spLocks/>
              </p:cNvSpPr>
              <p:nvPr/>
            </p:nvSpPr>
            <p:spPr bwMode="auto">
              <a:xfrm>
                <a:off x="10207" y="6976"/>
                <a:ext cx="127" cy="32"/>
              </a:xfrm>
              <a:custGeom>
                <a:avLst/>
                <a:gdLst/>
                <a:ahLst/>
                <a:cxnLst>
                  <a:cxn ang="0">
                    <a:pos x="0" y="31"/>
                  </a:cxn>
                  <a:cxn ang="0">
                    <a:pos x="127" y="24"/>
                  </a:cxn>
                  <a:cxn ang="0">
                    <a:pos x="124" y="0"/>
                  </a:cxn>
                  <a:cxn ang="0">
                    <a:pos x="4" y="12"/>
                  </a:cxn>
                  <a:cxn ang="0">
                    <a:pos x="0" y="31"/>
                  </a:cxn>
                </a:cxnLst>
                <a:rect l="0" t="0" r="r" b="b"/>
                <a:pathLst>
                  <a:path w="127" h="32">
                    <a:moveTo>
                      <a:pt x="0" y="31"/>
                    </a:moveTo>
                    <a:lnTo>
                      <a:pt x="127" y="24"/>
                    </a:lnTo>
                    <a:lnTo>
                      <a:pt x="124" y="0"/>
                    </a:lnTo>
                    <a:lnTo>
                      <a:pt x="4" y="12"/>
                    </a:lnTo>
                    <a:lnTo>
                      <a:pt x="0" y="3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6" name="Freeform 2822"/>
              <p:cNvSpPr>
                <a:spLocks/>
              </p:cNvSpPr>
              <p:nvPr/>
            </p:nvSpPr>
            <p:spPr bwMode="auto">
              <a:xfrm>
                <a:off x="10298" y="6772"/>
                <a:ext cx="334" cy="264"/>
              </a:xfrm>
              <a:custGeom>
                <a:avLst/>
                <a:gdLst/>
                <a:ahLst/>
                <a:cxnLst>
                  <a:cxn ang="0">
                    <a:pos x="187" y="261"/>
                  </a:cxn>
                  <a:cxn ang="0">
                    <a:pos x="201" y="256"/>
                  </a:cxn>
                  <a:cxn ang="0">
                    <a:pos x="208" y="254"/>
                  </a:cxn>
                  <a:cxn ang="0">
                    <a:pos x="213" y="254"/>
                  </a:cxn>
                  <a:cxn ang="0">
                    <a:pos x="218" y="252"/>
                  </a:cxn>
                  <a:cxn ang="0">
                    <a:pos x="228" y="247"/>
                  </a:cxn>
                  <a:cxn ang="0">
                    <a:pos x="232" y="244"/>
                  </a:cxn>
                  <a:cxn ang="0">
                    <a:pos x="232" y="240"/>
                  </a:cxn>
                  <a:cxn ang="0">
                    <a:pos x="230" y="237"/>
                  </a:cxn>
                  <a:cxn ang="0">
                    <a:pos x="225" y="237"/>
                  </a:cxn>
                  <a:cxn ang="0">
                    <a:pos x="244" y="211"/>
                  </a:cxn>
                  <a:cxn ang="0">
                    <a:pos x="328" y="199"/>
                  </a:cxn>
                  <a:cxn ang="0">
                    <a:pos x="333" y="96"/>
                  </a:cxn>
                  <a:cxn ang="0">
                    <a:pos x="333" y="95"/>
                  </a:cxn>
                  <a:cxn ang="0">
                    <a:pos x="273" y="45"/>
                  </a:cxn>
                  <a:cxn ang="0">
                    <a:pos x="184" y="4"/>
                  </a:cxn>
                  <a:cxn ang="0">
                    <a:pos x="129" y="0"/>
                  </a:cxn>
                  <a:cxn ang="0">
                    <a:pos x="100" y="28"/>
                  </a:cxn>
                  <a:cxn ang="0">
                    <a:pos x="93" y="40"/>
                  </a:cxn>
                  <a:cxn ang="0">
                    <a:pos x="86" y="55"/>
                  </a:cxn>
                  <a:cxn ang="0">
                    <a:pos x="79" y="67"/>
                  </a:cxn>
                  <a:cxn ang="0">
                    <a:pos x="72" y="81"/>
                  </a:cxn>
                  <a:cxn ang="0">
                    <a:pos x="64" y="93"/>
                  </a:cxn>
                  <a:cxn ang="0">
                    <a:pos x="57" y="108"/>
                  </a:cxn>
                  <a:cxn ang="0">
                    <a:pos x="50" y="120"/>
                  </a:cxn>
                  <a:cxn ang="0">
                    <a:pos x="43" y="134"/>
                  </a:cxn>
                  <a:cxn ang="0">
                    <a:pos x="38" y="146"/>
                  </a:cxn>
                  <a:cxn ang="0">
                    <a:pos x="24" y="170"/>
                  </a:cxn>
                  <a:cxn ang="0">
                    <a:pos x="16" y="180"/>
                  </a:cxn>
                  <a:cxn ang="0">
                    <a:pos x="12" y="189"/>
                  </a:cxn>
                  <a:cxn ang="0">
                    <a:pos x="0" y="206"/>
                  </a:cxn>
                  <a:cxn ang="0">
                    <a:pos x="2" y="208"/>
                  </a:cxn>
                  <a:cxn ang="0">
                    <a:pos x="7" y="211"/>
                  </a:cxn>
                  <a:cxn ang="0">
                    <a:pos x="12" y="211"/>
                  </a:cxn>
                  <a:cxn ang="0">
                    <a:pos x="16" y="213"/>
                  </a:cxn>
                  <a:cxn ang="0">
                    <a:pos x="21" y="216"/>
                  </a:cxn>
                  <a:cxn ang="0">
                    <a:pos x="31" y="216"/>
                  </a:cxn>
                  <a:cxn ang="0">
                    <a:pos x="33" y="218"/>
                  </a:cxn>
                  <a:cxn ang="0">
                    <a:pos x="48" y="218"/>
                  </a:cxn>
                  <a:cxn ang="0">
                    <a:pos x="57" y="225"/>
                  </a:cxn>
                  <a:cxn ang="0">
                    <a:pos x="62" y="230"/>
                  </a:cxn>
                  <a:cxn ang="0">
                    <a:pos x="45" y="235"/>
                  </a:cxn>
                  <a:cxn ang="0">
                    <a:pos x="26" y="240"/>
                  </a:cxn>
                  <a:cxn ang="0">
                    <a:pos x="16" y="242"/>
                  </a:cxn>
                  <a:cxn ang="0">
                    <a:pos x="19" y="244"/>
                  </a:cxn>
                  <a:cxn ang="0">
                    <a:pos x="24" y="247"/>
                  </a:cxn>
                  <a:cxn ang="0">
                    <a:pos x="26" y="249"/>
                  </a:cxn>
                  <a:cxn ang="0">
                    <a:pos x="40" y="249"/>
                  </a:cxn>
                  <a:cxn ang="0">
                    <a:pos x="48" y="252"/>
                  </a:cxn>
                  <a:cxn ang="0">
                    <a:pos x="91" y="252"/>
                  </a:cxn>
                  <a:cxn ang="0">
                    <a:pos x="151" y="254"/>
                  </a:cxn>
                  <a:cxn ang="0">
                    <a:pos x="175" y="263"/>
                  </a:cxn>
                  <a:cxn ang="0">
                    <a:pos x="180" y="263"/>
                  </a:cxn>
                  <a:cxn ang="0">
                    <a:pos x="187" y="261"/>
                  </a:cxn>
                </a:cxnLst>
                <a:rect l="0" t="0" r="r" b="b"/>
                <a:pathLst>
                  <a:path w="334" h="264">
                    <a:moveTo>
                      <a:pt x="187" y="261"/>
                    </a:moveTo>
                    <a:lnTo>
                      <a:pt x="201" y="256"/>
                    </a:lnTo>
                    <a:lnTo>
                      <a:pt x="208" y="254"/>
                    </a:lnTo>
                    <a:lnTo>
                      <a:pt x="213" y="254"/>
                    </a:lnTo>
                    <a:lnTo>
                      <a:pt x="218" y="252"/>
                    </a:lnTo>
                    <a:lnTo>
                      <a:pt x="228" y="247"/>
                    </a:lnTo>
                    <a:lnTo>
                      <a:pt x="232" y="244"/>
                    </a:lnTo>
                    <a:lnTo>
                      <a:pt x="232" y="240"/>
                    </a:lnTo>
                    <a:lnTo>
                      <a:pt x="230" y="237"/>
                    </a:lnTo>
                    <a:lnTo>
                      <a:pt x="225" y="237"/>
                    </a:lnTo>
                    <a:lnTo>
                      <a:pt x="244" y="211"/>
                    </a:lnTo>
                    <a:lnTo>
                      <a:pt x="328" y="199"/>
                    </a:lnTo>
                    <a:lnTo>
                      <a:pt x="333" y="96"/>
                    </a:lnTo>
                    <a:lnTo>
                      <a:pt x="333" y="95"/>
                    </a:lnTo>
                    <a:lnTo>
                      <a:pt x="273" y="45"/>
                    </a:lnTo>
                    <a:lnTo>
                      <a:pt x="184" y="4"/>
                    </a:lnTo>
                    <a:lnTo>
                      <a:pt x="129" y="0"/>
                    </a:lnTo>
                    <a:lnTo>
                      <a:pt x="100" y="28"/>
                    </a:lnTo>
                    <a:lnTo>
                      <a:pt x="93" y="40"/>
                    </a:lnTo>
                    <a:lnTo>
                      <a:pt x="86" y="55"/>
                    </a:lnTo>
                    <a:lnTo>
                      <a:pt x="79" y="67"/>
                    </a:lnTo>
                    <a:lnTo>
                      <a:pt x="72" y="81"/>
                    </a:lnTo>
                    <a:lnTo>
                      <a:pt x="64" y="93"/>
                    </a:lnTo>
                    <a:lnTo>
                      <a:pt x="57" y="108"/>
                    </a:lnTo>
                    <a:lnTo>
                      <a:pt x="50" y="120"/>
                    </a:lnTo>
                    <a:lnTo>
                      <a:pt x="43" y="134"/>
                    </a:lnTo>
                    <a:lnTo>
                      <a:pt x="38" y="146"/>
                    </a:lnTo>
                    <a:lnTo>
                      <a:pt x="24" y="170"/>
                    </a:lnTo>
                    <a:lnTo>
                      <a:pt x="16" y="180"/>
                    </a:lnTo>
                    <a:lnTo>
                      <a:pt x="12" y="189"/>
                    </a:lnTo>
                    <a:lnTo>
                      <a:pt x="0" y="206"/>
                    </a:lnTo>
                    <a:lnTo>
                      <a:pt x="2" y="208"/>
                    </a:lnTo>
                    <a:lnTo>
                      <a:pt x="7" y="211"/>
                    </a:lnTo>
                    <a:lnTo>
                      <a:pt x="12" y="211"/>
                    </a:lnTo>
                    <a:lnTo>
                      <a:pt x="16" y="213"/>
                    </a:lnTo>
                    <a:lnTo>
                      <a:pt x="21" y="216"/>
                    </a:lnTo>
                    <a:lnTo>
                      <a:pt x="31" y="216"/>
                    </a:lnTo>
                    <a:lnTo>
                      <a:pt x="33" y="218"/>
                    </a:lnTo>
                    <a:lnTo>
                      <a:pt x="48" y="218"/>
                    </a:lnTo>
                    <a:lnTo>
                      <a:pt x="57" y="225"/>
                    </a:lnTo>
                    <a:lnTo>
                      <a:pt x="62" y="230"/>
                    </a:lnTo>
                    <a:lnTo>
                      <a:pt x="45" y="235"/>
                    </a:lnTo>
                    <a:lnTo>
                      <a:pt x="26" y="240"/>
                    </a:lnTo>
                    <a:lnTo>
                      <a:pt x="16" y="242"/>
                    </a:lnTo>
                    <a:lnTo>
                      <a:pt x="19" y="244"/>
                    </a:lnTo>
                    <a:lnTo>
                      <a:pt x="24" y="247"/>
                    </a:lnTo>
                    <a:lnTo>
                      <a:pt x="26" y="249"/>
                    </a:lnTo>
                    <a:lnTo>
                      <a:pt x="40" y="249"/>
                    </a:lnTo>
                    <a:lnTo>
                      <a:pt x="48" y="252"/>
                    </a:lnTo>
                    <a:lnTo>
                      <a:pt x="91" y="252"/>
                    </a:lnTo>
                    <a:lnTo>
                      <a:pt x="151" y="254"/>
                    </a:lnTo>
                    <a:lnTo>
                      <a:pt x="175" y="263"/>
                    </a:lnTo>
                    <a:lnTo>
                      <a:pt x="180" y="263"/>
                    </a:lnTo>
                    <a:lnTo>
                      <a:pt x="187" y="26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7" name="Freeform 2823"/>
              <p:cNvSpPr>
                <a:spLocks/>
              </p:cNvSpPr>
              <p:nvPr/>
            </p:nvSpPr>
            <p:spPr bwMode="auto">
              <a:xfrm>
                <a:off x="10113" y="6907"/>
                <a:ext cx="60" cy="91"/>
              </a:xfrm>
              <a:custGeom>
                <a:avLst/>
                <a:gdLst/>
                <a:ahLst/>
                <a:cxnLst>
                  <a:cxn ang="0">
                    <a:pos x="7" y="2"/>
                  </a:cxn>
                  <a:cxn ang="0">
                    <a:pos x="7" y="2"/>
                  </a:cxn>
                  <a:cxn ang="0">
                    <a:pos x="4" y="21"/>
                  </a:cxn>
                  <a:cxn ang="0">
                    <a:pos x="0" y="62"/>
                  </a:cxn>
                  <a:cxn ang="0">
                    <a:pos x="0" y="86"/>
                  </a:cxn>
                  <a:cxn ang="0">
                    <a:pos x="36" y="91"/>
                  </a:cxn>
                  <a:cxn ang="0">
                    <a:pos x="60" y="83"/>
                  </a:cxn>
                  <a:cxn ang="0">
                    <a:pos x="60" y="43"/>
                  </a:cxn>
                  <a:cxn ang="0">
                    <a:pos x="57" y="33"/>
                  </a:cxn>
                  <a:cxn ang="0">
                    <a:pos x="57" y="23"/>
                  </a:cxn>
                  <a:cxn ang="0">
                    <a:pos x="55" y="11"/>
                  </a:cxn>
                  <a:cxn ang="0">
                    <a:pos x="52" y="2"/>
                  </a:cxn>
                  <a:cxn ang="0">
                    <a:pos x="28" y="0"/>
                  </a:cxn>
                  <a:cxn ang="0">
                    <a:pos x="7" y="2"/>
                  </a:cxn>
                </a:cxnLst>
                <a:rect l="0" t="0" r="r" b="b"/>
                <a:pathLst>
                  <a:path w="60" h="91">
                    <a:moveTo>
                      <a:pt x="7" y="2"/>
                    </a:moveTo>
                    <a:lnTo>
                      <a:pt x="7" y="2"/>
                    </a:lnTo>
                    <a:lnTo>
                      <a:pt x="4" y="21"/>
                    </a:lnTo>
                    <a:lnTo>
                      <a:pt x="0" y="62"/>
                    </a:lnTo>
                    <a:lnTo>
                      <a:pt x="0" y="86"/>
                    </a:lnTo>
                    <a:lnTo>
                      <a:pt x="36" y="91"/>
                    </a:lnTo>
                    <a:lnTo>
                      <a:pt x="60" y="83"/>
                    </a:lnTo>
                    <a:lnTo>
                      <a:pt x="60" y="43"/>
                    </a:lnTo>
                    <a:lnTo>
                      <a:pt x="57" y="33"/>
                    </a:lnTo>
                    <a:lnTo>
                      <a:pt x="57" y="23"/>
                    </a:lnTo>
                    <a:lnTo>
                      <a:pt x="55" y="11"/>
                    </a:lnTo>
                    <a:lnTo>
                      <a:pt x="52" y="2"/>
                    </a:lnTo>
                    <a:lnTo>
                      <a:pt x="28"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8" name="Freeform 2824"/>
              <p:cNvSpPr>
                <a:spLocks/>
              </p:cNvSpPr>
              <p:nvPr/>
            </p:nvSpPr>
            <p:spPr bwMode="auto">
              <a:xfrm>
                <a:off x="10113" y="6916"/>
                <a:ext cx="36" cy="72"/>
              </a:xfrm>
              <a:custGeom>
                <a:avLst/>
                <a:gdLst/>
                <a:ahLst/>
                <a:cxnLst>
                  <a:cxn ang="0">
                    <a:pos x="4" y="2"/>
                  </a:cxn>
                  <a:cxn ang="0">
                    <a:pos x="4" y="2"/>
                  </a:cxn>
                  <a:cxn ang="0">
                    <a:pos x="0" y="36"/>
                  </a:cxn>
                  <a:cxn ang="0">
                    <a:pos x="0" y="69"/>
                  </a:cxn>
                  <a:cxn ang="0">
                    <a:pos x="9" y="69"/>
                  </a:cxn>
                  <a:cxn ang="0">
                    <a:pos x="11" y="72"/>
                  </a:cxn>
                  <a:cxn ang="0">
                    <a:pos x="36" y="72"/>
                  </a:cxn>
                  <a:cxn ang="0">
                    <a:pos x="36" y="2"/>
                  </a:cxn>
                  <a:cxn ang="0">
                    <a:pos x="19" y="0"/>
                  </a:cxn>
                  <a:cxn ang="0">
                    <a:pos x="4" y="2"/>
                  </a:cxn>
                </a:cxnLst>
                <a:rect l="0" t="0" r="r" b="b"/>
                <a:pathLst>
                  <a:path w="36" h="72">
                    <a:moveTo>
                      <a:pt x="4" y="2"/>
                    </a:moveTo>
                    <a:lnTo>
                      <a:pt x="4" y="2"/>
                    </a:lnTo>
                    <a:lnTo>
                      <a:pt x="0" y="36"/>
                    </a:lnTo>
                    <a:lnTo>
                      <a:pt x="0" y="69"/>
                    </a:lnTo>
                    <a:lnTo>
                      <a:pt x="9" y="69"/>
                    </a:lnTo>
                    <a:lnTo>
                      <a:pt x="11" y="72"/>
                    </a:lnTo>
                    <a:lnTo>
                      <a:pt x="36" y="72"/>
                    </a:lnTo>
                    <a:lnTo>
                      <a:pt x="36"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9" name="Freeform 2825"/>
              <p:cNvSpPr>
                <a:spLocks/>
              </p:cNvSpPr>
              <p:nvPr/>
            </p:nvSpPr>
            <p:spPr bwMode="auto">
              <a:xfrm>
                <a:off x="10113" y="6916"/>
                <a:ext cx="36" cy="68"/>
              </a:xfrm>
              <a:custGeom>
                <a:avLst/>
                <a:gdLst/>
                <a:ahLst/>
                <a:cxnLst>
                  <a:cxn ang="0">
                    <a:pos x="4" y="64"/>
                  </a:cxn>
                  <a:cxn ang="0">
                    <a:pos x="9" y="67"/>
                  </a:cxn>
                  <a:cxn ang="0">
                    <a:pos x="33" y="67"/>
                  </a:cxn>
                  <a:cxn ang="0">
                    <a:pos x="36" y="52"/>
                  </a:cxn>
                  <a:cxn ang="0">
                    <a:pos x="36" y="19"/>
                  </a:cxn>
                  <a:cxn ang="0">
                    <a:pos x="33" y="2"/>
                  </a:cxn>
                  <a:cxn ang="0">
                    <a:pos x="28" y="0"/>
                  </a:cxn>
                  <a:cxn ang="0">
                    <a:pos x="7" y="0"/>
                  </a:cxn>
                  <a:cxn ang="0">
                    <a:pos x="4" y="2"/>
                  </a:cxn>
                  <a:cxn ang="0">
                    <a:pos x="2" y="16"/>
                  </a:cxn>
                  <a:cxn ang="0">
                    <a:pos x="2" y="33"/>
                  </a:cxn>
                  <a:cxn ang="0">
                    <a:pos x="0" y="48"/>
                  </a:cxn>
                  <a:cxn ang="0">
                    <a:pos x="0" y="64"/>
                  </a:cxn>
                  <a:cxn ang="0">
                    <a:pos x="4" y="64"/>
                  </a:cxn>
                </a:cxnLst>
                <a:rect l="0" t="0" r="r" b="b"/>
                <a:pathLst>
                  <a:path w="36" h="68">
                    <a:moveTo>
                      <a:pt x="4" y="64"/>
                    </a:moveTo>
                    <a:lnTo>
                      <a:pt x="9" y="67"/>
                    </a:lnTo>
                    <a:lnTo>
                      <a:pt x="33" y="67"/>
                    </a:lnTo>
                    <a:lnTo>
                      <a:pt x="36" y="52"/>
                    </a:lnTo>
                    <a:lnTo>
                      <a:pt x="36" y="19"/>
                    </a:lnTo>
                    <a:lnTo>
                      <a:pt x="33" y="2"/>
                    </a:lnTo>
                    <a:lnTo>
                      <a:pt x="28" y="0"/>
                    </a:lnTo>
                    <a:lnTo>
                      <a:pt x="7" y="0"/>
                    </a:lnTo>
                    <a:lnTo>
                      <a:pt x="4" y="2"/>
                    </a:lnTo>
                    <a:lnTo>
                      <a:pt x="2" y="16"/>
                    </a:lnTo>
                    <a:lnTo>
                      <a:pt x="2" y="33"/>
                    </a:lnTo>
                    <a:lnTo>
                      <a:pt x="0" y="48"/>
                    </a:lnTo>
                    <a:lnTo>
                      <a:pt x="0" y="64"/>
                    </a:lnTo>
                    <a:lnTo>
                      <a:pt x="4" y="64"/>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0" name="Freeform 2826"/>
              <p:cNvSpPr>
                <a:spLocks/>
              </p:cNvSpPr>
              <p:nvPr/>
            </p:nvSpPr>
            <p:spPr bwMode="auto">
              <a:xfrm>
                <a:off x="10113" y="6916"/>
                <a:ext cx="36" cy="63"/>
              </a:xfrm>
              <a:custGeom>
                <a:avLst/>
                <a:gdLst/>
                <a:ahLst/>
                <a:cxnLst>
                  <a:cxn ang="0">
                    <a:pos x="7" y="2"/>
                  </a:cxn>
                  <a:cxn ang="0">
                    <a:pos x="7" y="2"/>
                  </a:cxn>
                  <a:cxn ang="0">
                    <a:pos x="2" y="16"/>
                  </a:cxn>
                  <a:cxn ang="0">
                    <a:pos x="2" y="31"/>
                  </a:cxn>
                  <a:cxn ang="0">
                    <a:pos x="0" y="45"/>
                  </a:cxn>
                  <a:cxn ang="0">
                    <a:pos x="0" y="62"/>
                  </a:cxn>
                  <a:cxn ang="0">
                    <a:pos x="33" y="62"/>
                  </a:cxn>
                  <a:cxn ang="0">
                    <a:pos x="33" y="48"/>
                  </a:cxn>
                  <a:cxn ang="0">
                    <a:pos x="36" y="33"/>
                  </a:cxn>
                  <a:cxn ang="0">
                    <a:pos x="33" y="16"/>
                  </a:cxn>
                  <a:cxn ang="0">
                    <a:pos x="33" y="2"/>
                  </a:cxn>
                  <a:cxn ang="0">
                    <a:pos x="28" y="2"/>
                  </a:cxn>
                  <a:cxn ang="0">
                    <a:pos x="28" y="0"/>
                  </a:cxn>
                  <a:cxn ang="0">
                    <a:pos x="7" y="0"/>
                  </a:cxn>
                  <a:cxn ang="0">
                    <a:pos x="7" y="2"/>
                  </a:cxn>
                </a:cxnLst>
                <a:rect l="0" t="0" r="r" b="b"/>
                <a:pathLst>
                  <a:path w="36" h="63">
                    <a:moveTo>
                      <a:pt x="7" y="2"/>
                    </a:moveTo>
                    <a:lnTo>
                      <a:pt x="7" y="2"/>
                    </a:lnTo>
                    <a:lnTo>
                      <a:pt x="2" y="16"/>
                    </a:lnTo>
                    <a:lnTo>
                      <a:pt x="2" y="31"/>
                    </a:lnTo>
                    <a:lnTo>
                      <a:pt x="0" y="45"/>
                    </a:lnTo>
                    <a:lnTo>
                      <a:pt x="0" y="62"/>
                    </a:lnTo>
                    <a:lnTo>
                      <a:pt x="33" y="62"/>
                    </a:lnTo>
                    <a:lnTo>
                      <a:pt x="33" y="48"/>
                    </a:lnTo>
                    <a:lnTo>
                      <a:pt x="36" y="33"/>
                    </a:lnTo>
                    <a:lnTo>
                      <a:pt x="33" y="16"/>
                    </a:lnTo>
                    <a:lnTo>
                      <a:pt x="33" y="2"/>
                    </a:lnTo>
                    <a:lnTo>
                      <a:pt x="28" y="2"/>
                    </a:lnTo>
                    <a:lnTo>
                      <a:pt x="28" y="0"/>
                    </a:lnTo>
                    <a:lnTo>
                      <a:pt x="7" y="0"/>
                    </a:lnTo>
                    <a:lnTo>
                      <a:pt x="7"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1" name="Freeform 2827"/>
              <p:cNvSpPr>
                <a:spLocks/>
              </p:cNvSpPr>
              <p:nvPr/>
            </p:nvSpPr>
            <p:spPr bwMode="auto">
              <a:xfrm>
                <a:off x="10116" y="6916"/>
                <a:ext cx="31" cy="60"/>
              </a:xfrm>
              <a:custGeom>
                <a:avLst/>
                <a:gdLst/>
                <a:ahLst/>
                <a:cxnLst>
                  <a:cxn ang="0">
                    <a:pos x="4" y="2"/>
                  </a:cxn>
                  <a:cxn ang="0">
                    <a:pos x="4" y="2"/>
                  </a:cxn>
                  <a:cxn ang="0">
                    <a:pos x="0" y="16"/>
                  </a:cxn>
                  <a:cxn ang="0">
                    <a:pos x="0" y="57"/>
                  </a:cxn>
                  <a:cxn ang="0">
                    <a:pos x="19" y="57"/>
                  </a:cxn>
                  <a:cxn ang="0">
                    <a:pos x="21" y="60"/>
                  </a:cxn>
                  <a:cxn ang="0">
                    <a:pos x="31" y="60"/>
                  </a:cxn>
                  <a:cxn ang="0">
                    <a:pos x="31" y="2"/>
                  </a:cxn>
                  <a:cxn ang="0">
                    <a:pos x="26" y="2"/>
                  </a:cxn>
                  <a:cxn ang="0">
                    <a:pos x="23" y="0"/>
                  </a:cxn>
                  <a:cxn ang="0">
                    <a:pos x="7" y="0"/>
                  </a:cxn>
                  <a:cxn ang="0">
                    <a:pos x="4" y="2"/>
                  </a:cxn>
                </a:cxnLst>
                <a:rect l="0" t="0" r="r" b="b"/>
                <a:pathLst>
                  <a:path w="31" h="60">
                    <a:moveTo>
                      <a:pt x="4" y="2"/>
                    </a:moveTo>
                    <a:lnTo>
                      <a:pt x="4" y="2"/>
                    </a:lnTo>
                    <a:lnTo>
                      <a:pt x="0" y="16"/>
                    </a:lnTo>
                    <a:lnTo>
                      <a:pt x="0" y="57"/>
                    </a:lnTo>
                    <a:lnTo>
                      <a:pt x="19" y="57"/>
                    </a:lnTo>
                    <a:lnTo>
                      <a:pt x="21" y="60"/>
                    </a:lnTo>
                    <a:lnTo>
                      <a:pt x="31" y="60"/>
                    </a:lnTo>
                    <a:lnTo>
                      <a:pt x="31" y="2"/>
                    </a:lnTo>
                    <a:lnTo>
                      <a:pt x="26" y="2"/>
                    </a:lnTo>
                    <a:lnTo>
                      <a:pt x="23" y="0"/>
                    </a:lnTo>
                    <a:lnTo>
                      <a:pt x="7" y="0"/>
                    </a:lnTo>
                    <a:lnTo>
                      <a:pt x="4"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2" name="Freeform 2828"/>
              <p:cNvSpPr>
                <a:spLocks/>
              </p:cNvSpPr>
              <p:nvPr/>
            </p:nvSpPr>
            <p:spPr bwMode="auto">
              <a:xfrm>
                <a:off x="10116" y="6916"/>
                <a:ext cx="31" cy="56"/>
              </a:xfrm>
              <a:custGeom>
                <a:avLst/>
                <a:gdLst/>
                <a:ahLst/>
                <a:cxnLst>
                  <a:cxn ang="0">
                    <a:pos x="4" y="2"/>
                  </a:cxn>
                  <a:cxn ang="0">
                    <a:pos x="4" y="2"/>
                  </a:cxn>
                  <a:cxn ang="0">
                    <a:pos x="0" y="26"/>
                  </a:cxn>
                  <a:cxn ang="0">
                    <a:pos x="0" y="52"/>
                  </a:cxn>
                  <a:cxn ang="0">
                    <a:pos x="9" y="52"/>
                  </a:cxn>
                  <a:cxn ang="0">
                    <a:pos x="14" y="55"/>
                  </a:cxn>
                  <a:cxn ang="0">
                    <a:pos x="28" y="55"/>
                  </a:cxn>
                  <a:cxn ang="0">
                    <a:pos x="31" y="40"/>
                  </a:cxn>
                  <a:cxn ang="0">
                    <a:pos x="31" y="14"/>
                  </a:cxn>
                  <a:cxn ang="0">
                    <a:pos x="28" y="2"/>
                  </a:cxn>
                  <a:cxn ang="0">
                    <a:pos x="23" y="0"/>
                  </a:cxn>
                  <a:cxn ang="0">
                    <a:pos x="7" y="0"/>
                  </a:cxn>
                  <a:cxn ang="0">
                    <a:pos x="4" y="2"/>
                  </a:cxn>
                </a:cxnLst>
                <a:rect l="0" t="0" r="r" b="b"/>
                <a:pathLst>
                  <a:path w="31" h="56">
                    <a:moveTo>
                      <a:pt x="4" y="2"/>
                    </a:moveTo>
                    <a:lnTo>
                      <a:pt x="4" y="2"/>
                    </a:lnTo>
                    <a:lnTo>
                      <a:pt x="0" y="26"/>
                    </a:lnTo>
                    <a:lnTo>
                      <a:pt x="0" y="52"/>
                    </a:lnTo>
                    <a:lnTo>
                      <a:pt x="9" y="52"/>
                    </a:lnTo>
                    <a:lnTo>
                      <a:pt x="14" y="55"/>
                    </a:lnTo>
                    <a:lnTo>
                      <a:pt x="28" y="55"/>
                    </a:lnTo>
                    <a:lnTo>
                      <a:pt x="31" y="40"/>
                    </a:lnTo>
                    <a:lnTo>
                      <a:pt x="31" y="14"/>
                    </a:lnTo>
                    <a:lnTo>
                      <a:pt x="28" y="2"/>
                    </a:lnTo>
                    <a:lnTo>
                      <a:pt x="23" y="0"/>
                    </a:lnTo>
                    <a:lnTo>
                      <a:pt x="7" y="0"/>
                    </a:lnTo>
                    <a:lnTo>
                      <a:pt x="4"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3" name="Freeform 2829"/>
              <p:cNvSpPr>
                <a:spLocks/>
              </p:cNvSpPr>
              <p:nvPr/>
            </p:nvSpPr>
            <p:spPr bwMode="auto">
              <a:xfrm>
                <a:off x="10116" y="6916"/>
                <a:ext cx="28" cy="51"/>
              </a:xfrm>
              <a:custGeom>
                <a:avLst/>
                <a:gdLst/>
                <a:ahLst/>
                <a:cxnLst>
                  <a:cxn ang="0">
                    <a:pos x="28" y="50"/>
                  </a:cxn>
                  <a:cxn ang="0">
                    <a:pos x="28" y="2"/>
                  </a:cxn>
                  <a:cxn ang="0">
                    <a:pos x="23" y="0"/>
                  </a:cxn>
                  <a:cxn ang="0">
                    <a:pos x="7" y="0"/>
                  </a:cxn>
                  <a:cxn ang="0">
                    <a:pos x="4" y="2"/>
                  </a:cxn>
                  <a:cxn ang="0">
                    <a:pos x="2" y="14"/>
                  </a:cxn>
                  <a:cxn ang="0">
                    <a:pos x="0" y="24"/>
                  </a:cxn>
                  <a:cxn ang="0">
                    <a:pos x="0" y="48"/>
                  </a:cxn>
                  <a:cxn ang="0">
                    <a:pos x="4" y="50"/>
                  </a:cxn>
                  <a:cxn ang="0">
                    <a:pos x="28" y="50"/>
                  </a:cxn>
                </a:cxnLst>
                <a:rect l="0" t="0" r="r" b="b"/>
                <a:pathLst>
                  <a:path w="28" h="51">
                    <a:moveTo>
                      <a:pt x="28" y="50"/>
                    </a:moveTo>
                    <a:lnTo>
                      <a:pt x="28" y="2"/>
                    </a:lnTo>
                    <a:lnTo>
                      <a:pt x="23" y="0"/>
                    </a:lnTo>
                    <a:lnTo>
                      <a:pt x="7" y="0"/>
                    </a:lnTo>
                    <a:lnTo>
                      <a:pt x="4" y="2"/>
                    </a:lnTo>
                    <a:lnTo>
                      <a:pt x="2" y="14"/>
                    </a:lnTo>
                    <a:lnTo>
                      <a:pt x="0" y="24"/>
                    </a:lnTo>
                    <a:lnTo>
                      <a:pt x="0" y="48"/>
                    </a:lnTo>
                    <a:lnTo>
                      <a:pt x="4" y="50"/>
                    </a:lnTo>
                    <a:lnTo>
                      <a:pt x="28" y="5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4" name="Freeform 2830"/>
              <p:cNvSpPr>
                <a:spLocks/>
              </p:cNvSpPr>
              <p:nvPr/>
            </p:nvSpPr>
            <p:spPr bwMode="auto">
              <a:xfrm>
                <a:off x="10116" y="6916"/>
                <a:ext cx="28" cy="46"/>
              </a:xfrm>
              <a:custGeom>
                <a:avLst/>
                <a:gdLst/>
                <a:ahLst/>
                <a:cxnLst>
                  <a:cxn ang="0">
                    <a:pos x="4" y="2"/>
                  </a:cxn>
                  <a:cxn ang="0">
                    <a:pos x="4" y="2"/>
                  </a:cxn>
                  <a:cxn ang="0">
                    <a:pos x="2" y="12"/>
                  </a:cxn>
                  <a:cxn ang="0">
                    <a:pos x="0" y="24"/>
                  </a:cxn>
                  <a:cxn ang="0">
                    <a:pos x="0" y="45"/>
                  </a:cxn>
                  <a:cxn ang="0">
                    <a:pos x="28" y="45"/>
                  </a:cxn>
                  <a:cxn ang="0">
                    <a:pos x="28" y="2"/>
                  </a:cxn>
                  <a:cxn ang="0">
                    <a:pos x="23" y="0"/>
                  </a:cxn>
                  <a:cxn ang="0">
                    <a:pos x="7" y="0"/>
                  </a:cxn>
                  <a:cxn ang="0">
                    <a:pos x="4" y="2"/>
                  </a:cxn>
                </a:cxnLst>
                <a:rect l="0" t="0" r="r" b="b"/>
                <a:pathLst>
                  <a:path w="28" h="46">
                    <a:moveTo>
                      <a:pt x="4" y="2"/>
                    </a:moveTo>
                    <a:lnTo>
                      <a:pt x="4" y="2"/>
                    </a:lnTo>
                    <a:lnTo>
                      <a:pt x="2" y="12"/>
                    </a:lnTo>
                    <a:lnTo>
                      <a:pt x="0" y="24"/>
                    </a:lnTo>
                    <a:lnTo>
                      <a:pt x="0" y="45"/>
                    </a:lnTo>
                    <a:lnTo>
                      <a:pt x="28" y="45"/>
                    </a:lnTo>
                    <a:lnTo>
                      <a:pt x="28" y="2"/>
                    </a:lnTo>
                    <a:lnTo>
                      <a:pt x="23" y="0"/>
                    </a:lnTo>
                    <a:lnTo>
                      <a:pt x="7" y="0"/>
                    </a:lnTo>
                    <a:lnTo>
                      <a:pt x="4"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5" name="Freeform 2831"/>
              <p:cNvSpPr>
                <a:spLocks/>
              </p:cNvSpPr>
              <p:nvPr/>
            </p:nvSpPr>
            <p:spPr bwMode="auto">
              <a:xfrm>
                <a:off x="10116" y="6916"/>
                <a:ext cx="26" cy="41"/>
              </a:xfrm>
              <a:custGeom>
                <a:avLst/>
                <a:gdLst/>
                <a:ahLst/>
                <a:cxnLst>
                  <a:cxn ang="0">
                    <a:pos x="26" y="40"/>
                  </a:cxn>
                  <a:cxn ang="0">
                    <a:pos x="26" y="2"/>
                  </a:cxn>
                  <a:cxn ang="0">
                    <a:pos x="23" y="0"/>
                  </a:cxn>
                  <a:cxn ang="0">
                    <a:pos x="7" y="0"/>
                  </a:cxn>
                  <a:cxn ang="0">
                    <a:pos x="4" y="2"/>
                  </a:cxn>
                  <a:cxn ang="0">
                    <a:pos x="2" y="12"/>
                  </a:cxn>
                  <a:cxn ang="0">
                    <a:pos x="2" y="21"/>
                  </a:cxn>
                  <a:cxn ang="0">
                    <a:pos x="0" y="31"/>
                  </a:cxn>
                  <a:cxn ang="0">
                    <a:pos x="0" y="40"/>
                  </a:cxn>
                  <a:cxn ang="0">
                    <a:pos x="26" y="40"/>
                  </a:cxn>
                </a:cxnLst>
                <a:rect l="0" t="0" r="r" b="b"/>
                <a:pathLst>
                  <a:path w="26" h="41">
                    <a:moveTo>
                      <a:pt x="26" y="40"/>
                    </a:moveTo>
                    <a:lnTo>
                      <a:pt x="26" y="2"/>
                    </a:lnTo>
                    <a:lnTo>
                      <a:pt x="23" y="0"/>
                    </a:lnTo>
                    <a:lnTo>
                      <a:pt x="7" y="0"/>
                    </a:lnTo>
                    <a:lnTo>
                      <a:pt x="4" y="2"/>
                    </a:lnTo>
                    <a:lnTo>
                      <a:pt x="2" y="12"/>
                    </a:lnTo>
                    <a:lnTo>
                      <a:pt x="2" y="21"/>
                    </a:lnTo>
                    <a:lnTo>
                      <a:pt x="0" y="31"/>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6" name="Freeform 2832"/>
              <p:cNvSpPr>
                <a:spLocks/>
              </p:cNvSpPr>
              <p:nvPr/>
            </p:nvSpPr>
            <p:spPr bwMode="auto">
              <a:xfrm>
                <a:off x="10118" y="6916"/>
                <a:ext cx="24" cy="36"/>
              </a:xfrm>
              <a:custGeom>
                <a:avLst/>
                <a:gdLst/>
                <a:ahLst/>
                <a:cxnLst>
                  <a:cxn ang="0">
                    <a:pos x="2" y="2"/>
                  </a:cxn>
                  <a:cxn ang="0">
                    <a:pos x="2" y="2"/>
                  </a:cxn>
                  <a:cxn ang="0">
                    <a:pos x="0" y="9"/>
                  </a:cxn>
                  <a:cxn ang="0">
                    <a:pos x="0" y="36"/>
                  </a:cxn>
                  <a:cxn ang="0">
                    <a:pos x="23" y="36"/>
                  </a:cxn>
                  <a:cxn ang="0">
                    <a:pos x="23" y="2"/>
                  </a:cxn>
                  <a:cxn ang="0">
                    <a:pos x="21" y="0"/>
                  </a:cxn>
                  <a:cxn ang="0">
                    <a:pos x="4" y="0"/>
                  </a:cxn>
                  <a:cxn ang="0">
                    <a:pos x="2" y="2"/>
                  </a:cxn>
                </a:cxnLst>
                <a:rect l="0" t="0" r="r" b="b"/>
                <a:pathLst>
                  <a:path w="24" h="36">
                    <a:moveTo>
                      <a:pt x="2" y="2"/>
                    </a:moveTo>
                    <a:lnTo>
                      <a:pt x="2" y="2"/>
                    </a:lnTo>
                    <a:lnTo>
                      <a:pt x="0" y="9"/>
                    </a:lnTo>
                    <a:lnTo>
                      <a:pt x="0" y="36"/>
                    </a:lnTo>
                    <a:lnTo>
                      <a:pt x="23" y="36"/>
                    </a:lnTo>
                    <a:lnTo>
                      <a:pt x="23" y="2"/>
                    </a:lnTo>
                    <a:lnTo>
                      <a:pt x="21" y="0"/>
                    </a:lnTo>
                    <a:lnTo>
                      <a:pt x="4" y="0"/>
                    </a:lnTo>
                    <a:lnTo>
                      <a:pt x="2"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7" name="Freeform 2833"/>
              <p:cNvSpPr>
                <a:spLocks/>
              </p:cNvSpPr>
              <p:nvPr/>
            </p:nvSpPr>
            <p:spPr bwMode="auto">
              <a:xfrm>
                <a:off x="10118" y="6916"/>
                <a:ext cx="24" cy="34"/>
              </a:xfrm>
              <a:custGeom>
                <a:avLst/>
                <a:gdLst/>
                <a:ahLst/>
                <a:cxnLst>
                  <a:cxn ang="0">
                    <a:pos x="2" y="2"/>
                  </a:cxn>
                  <a:cxn ang="0">
                    <a:pos x="2" y="2"/>
                  </a:cxn>
                  <a:cxn ang="0">
                    <a:pos x="0" y="9"/>
                  </a:cxn>
                  <a:cxn ang="0">
                    <a:pos x="0" y="33"/>
                  </a:cxn>
                  <a:cxn ang="0">
                    <a:pos x="23" y="33"/>
                  </a:cxn>
                  <a:cxn ang="0">
                    <a:pos x="23" y="2"/>
                  </a:cxn>
                  <a:cxn ang="0">
                    <a:pos x="19" y="0"/>
                  </a:cxn>
                  <a:cxn ang="0">
                    <a:pos x="4" y="0"/>
                  </a:cxn>
                  <a:cxn ang="0">
                    <a:pos x="2" y="2"/>
                  </a:cxn>
                </a:cxnLst>
                <a:rect l="0" t="0" r="r" b="b"/>
                <a:pathLst>
                  <a:path w="24" h="34">
                    <a:moveTo>
                      <a:pt x="2" y="2"/>
                    </a:moveTo>
                    <a:lnTo>
                      <a:pt x="2" y="2"/>
                    </a:lnTo>
                    <a:lnTo>
                      <a:pt x="0" y="9"/>
                    </a:lnTo>
                    <a:lnTo>
                      <a:pt x="0" y="33"/>
                    </a:lnTo>
                    <a:lnTo>
                      <a:pt x="23" y="33"/>
                    </a:lnTo>
                    <a:lnTo>
                      <a:pt x="23" y="2"/>
                    </a:lnTo>
                    <a:lnTo>
                      <a:pt x="19" y="0"/>
                    </a:lnTo>
                    <a:lnTo>
                      <a:pt x="4" y="0"/>
                    </a:lnTo>
                    <a:lnTo>
                      <a:pt x="2"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8" name="Freeform 2834"/>
              <p:cNvSpPr>
                <a:spLocks/>
              </p:cNvSpPr>
              <p:nvPr/>
            </p:nvSpPr>
            <p:spPr bwMode="auto">
              <a:xfrm>
                <a:off x="10118" y="6916"/>
                <a:ext cx="22" cy="29"/>
              </a:xfrm>
              <a:custGeom>
                <a:avLst/>
                <a:gdLst/>
                <a:ahLst/>
                <a:cxnLst>
                  <a:cxn ang="0">
                    <a:pos x="2" y="2"/>
                  </a:cxn>
                  <a:cxn ang="0">
                    <a:pos x="2" y="2"/>
                  </a:cxn>
                  <a:cxn ang="0">
                    <a:pos x="0" y="7"/>
                  </a:cxn>
                  <a:cxn ang="0">
                    <a:pos x="0" y="28"/>
                  </a:cxn>
                  <a:cxn ang="0">
                    <a:pos x="21" y="28"/>
                  </a:cxn>
                  <a:cxn ang="0">
                    <a:pos x="21" y="2"/>
                  </a:cxn>
                  <a:cxn ang="0">
                    <a:pos x="19" y="0"/>
                  </a:cxn>
                  <a:cxn ang="0">
                    <a:pos x="4" y="0"/>
                  </a:cxn>
                  <a:cxn ang="0">
                    <a:pos x="2" y="2"/>
                  </a:cxn>
                </a:cxnLst>
                <a:rect l="0" t="0" r="r" b="b"/>
                <a:pathLst>
                  <a:path w="22" h="29">
                    <a:moveTo>
                      <a:pt x="2" y="2"/>
                    </a:moveTo>
                    <a:lnTo>
                      <a:pt x="2" y="2"/>
                    </a:lnTo>
                    <a:lnTo>
                      <a:pt x="0" y="7"/>
                    </a:lnTo>
                    <a:lnTo>
                      <a:pt x="0" y="28"/>
                    </a:lnTo>
                    <a:lnTo>
                      <a:pt x="21" y="28"/>
                    </a:lnTo>
                    <a:lnTo>
                      <a:pt x="21" y="2"/>
                    </a:lnTo>
                    <a:lnTo>
                      <a:pt x="19" y="0"/>
                    </a:lnTo>
                    <a:lnTo>
                      <a:pt x="4" y="0"/>
                    </a:lnTo>
                    <a:lnTo>
                      <a:pt x="2"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9" name="Freeform 2835"/>
              <p:cNvSpPr>
                <a:spLocks/>
              </p:cNvSpPr>
              <p:nvPr/>
            </p:nvSpPr>
            <p:spPr bwMode="auto">
              <a:xfrm>
                <a:off x="10118" y="6916"/>
                <a:ext cx="22" cy="24"/>
              </a:xfrm>
              <a:custGeom>
                <a:avLst/>
                <a:gdLst/>
                <a:ahLst/>
                <a:cxnLst>
                  <a:cxn ang="0">
                    <a:pos x="21" y="24"/>
                  </a:cxn>
                  <a:cxn ang="0">
                    <a:pos x="21" y="2"/>
                  </a:cxn>
                  <a:cxn ang="0">
                    <a:pos x="11" y="0"/>
                  </a:cxn>
                  <a:cxn ang="0">
                    <a:pos x="2" y="2"/>
                  </a:cxn>
                  <a:cxn ang="0">
                    <a:pos x="2" y="7"/>
                  </a:cxn>
                  <a:cxn ang="0">
                    <a:pos x="0" y="12"/>
                  </a:cxn>
                  <a:cxn ang="0">
                    <a:pos x="0" y="24"/>
                  </a:cxn>
                  <a:cxn ang="0">
                    <a:pos x="21" y="24"/>
                  </a:cxn>
                </a:cxnLst>
                <a:rect l="0" t="0" r="r" b="b"/>
                <a:pathLst>
                  <a:path w="22" h="24">
                    <a:moveTo>
                      <a:pt x="21" y="24"/>
                    </a:moveTo>
                    <a:lnTo>
                      <a:pt x="21" y="2"/>
                    </a:lnTo>
                    <a:lnTo>
                      <a:pt x="11" y="0"/>
                    </a:lnTo>
                    <a:lnTo>
                      <a:pt x="2" y="2"/>
                    </a:lnTo>
                    <a:lnTo>
                      <a:pt x="2" y="7"/>
                    </a:lnTo>
                    <a:lnTo>
                      <a:pt x="0" y="12"/>
                    </a:lnTo>
                    <a:lnTo>
                      <a:pt x="0" y="24"/>
                    </a:lnTo>
                    <a:lnTo>
                      <a:pt x="21" y="24"/>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0" name="Freeform 2836"/>
              <p:cNvSpPr>
                <a:spLocks/>
              </p:cNvSpPr>
              <p:nvPr/>
            </p:nvSpPr>
            <p:spPr bwMode="auto">
              <a:xfrm>
                <a:off x="10120" y="6909"/>
                <a:ext cx="29" cy="7"/>
              </a:xfrm>
              <a:custGeom>
                <a:avLst/>
                <a:gdLst/>
                <a:ahLst/>
                <a:cxnLst>
                  <a:cxn ang="0">
                    <a:pos x="28" y="0"/>
                  </a:cxn>
                  <a:cxn ang="0">
                    <a:pos x="0" y="0"/>
                  </a:cxn>
                  <a:cxn ang="0">
                    <a:pos x="0" y="7"/>
                  </a:cxn>
                  <a:cxn ang="0">
                    <a:pos x="2" y="4"/>
                  </a:cxn>
                  <a:cxn ang="0">
                    <a:pos x="14" y="4"/>
                  </a:cxn>
                  <a:cxn ang="0">
                    <a:pos x="16" y="7"/>
                  </a:cxn>
                  <a:cxn ang="0">
                    <a:pos x="28" y="7"/>
                  </a:cxn>
                  <a:cxn ang="0">
                    <a:pos x="28" y="0"/>
                  </a:cxn>
                </a:cxnLst>
                <a:rect l="0" t="0" r="r" b="b"/>
                <a:pathLst>
                  <a:path w="29" h="7">
                    <a:moveTo>
                      <a:pt x="28" y="0"/>
                    </a:moveTo>
                    <a:lnTo>
                      <a:pt x="0" y="0"/>
                    </a:lnTo>
                    <a:lnTo>
                      <a:pt x="0" y="7"/>
                    </a:lnTo>
                    <a:lnTo>
                      <a:pt x="2" y="4"/>
                    </a:lnTo>
                    <a:lnTo>
                      <a:pt x="14" y="4"/>
                    </a:lnTo>
                    <a:lnTo>
                      <a:pt x="16" y="7"/>
                    </a:lnTo>
                    <a:lnTo>
                      <a:pt x="28" y="7"/>
                    </a:lnTo>
                    <a:lnTo>
                      <a:pt x="28"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1" name="Freeform 2837"/>
              <p:cNvSpPr>
                <a:spLocks/>
              </p:cNvSpPr>
              <p:nvPr/>
            </p:nvSpPr>
            <p:spPr bwMode="auto">
              <a:xfrm>
                <a:off x="10113" y="6988"/>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2" name="Freeform 2838"/>
              <p:cNvSpPr>
                <a:spLocks/>
              </p:cNvSpPr>
              <p:nvPr/>
            </p:nvSpPr>
            <p:spPr bwMode="auto">
              <a:xfrm>
                <a:off x="10125" y="6991"/>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3" name="Freeform 2839"/>
              <p:cNvSpPr>
                <a:spLocks/>
              </p:cNvSpPr>
              <p:nvPr/>
            </p:nvSpPr>
            <p:spPr bwMode="auto">
              <a:xfrm>
                <a:off x="10125" y="6991"/>
                <a:ext cx="10" cy="2"/>
              </a:xfrm>
              <a:custGeom>
                <a:avLst/>
                <a:gdLst/>
                <a:ahLst/>
                <a:cxnLst>
                  <a:cxn ang="0">
                    <a:pos x="4" y="0"/>
                  </a:cxn>
                  <a:cxn ang="0">
                    <a:pos x="0" y="0"/>
                  </a:cxn>
                  <a:cxn ang="0">
                    <a:pos x="0" y="2"/>
                  </a:cxn>
                  <a:cxn ang="0">
                    <a:pos x="9" y="2"/>
                  </a:cxn>
                  <a:cxn ang="0">
                    <a:pos x="4" y="0"/>
                  </a:cxn>
                </a:cxnLst>
                <a:rect l="0" t="0" r="r" b="b"/>
                <a:pathLst>
                  <a:path w="10" h="2">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4" name="Freeform 2840"/>
              <p:cNvSpPr>
                <a:spLocks/>
              </p:cNvSpPr>
              <p:nvPr/>
            </p:nvSpPr>
            <p:spPr bwMode="auto">
              <a:xfrm>
                <a:off x="10125" y="6991"/>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5" name="Freeform 2841"/>
              <p:cNvSpPr>
                <a:spLocks/>
              </p:cNvSpPr>
              <p:nvPr/>
            </p:nvSpPr>
            <p:spPr bwMode="auto">
              <a:xfrm>
                <a:off x="10149" y="6986"/>
                <a:ext cx="24" cy="12"/>
              </a:xfrm>
              <a:custGeom>
                <a:avLst/>
                <a:gdLst/>
                <a:ahLst/>
                <a:cxnLst>
                  <a:cxn ang="0">
                    <a:pos x="0" y="4"/>
                  </a:cxn>
                  <a:cxn ang="0">
                    <a:pos x="0" y="12"/>
                  </a:cxn>
                  <a:cxn ang="0">
                    <a:pos x="19" y="7"/>
                  </a:cxn>
                  <a:cxn ang="0">
                    <a:pos x="23" y="4"/>
                  </a:cxn>
                  <a:cxn ang="0">
                    <a:pos x="23" y="0"/>
                  </a:cxn>
                  <a:cxn ang="0">
                    <a:pos x="0" y="4"/>
                  </a:cxn>
                </a:cxnLst>
                <a:rect l="0" t="0" r="r" b="b"/>
                <a:pathLst>
                  <a:path w="24" h="12">
                    <a:moveTo>
                      <a:pt x="0" y="4"/>
                    </a:moveTo>
                    <a:lnTo>
                      <a:pt x="0" y="12"/>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6" name="Freeform 2842"/>
              <p:cNvSpPr>
                <a:spLocks/>
              </p:cNvSpPr>
              <p:nvPr/>
            </p:nvSpPr>
            <p:spPr bwMode="auto">
              <a:xfrm>
                <a:off x="10152" y="6986"/>
                <a:ext cx="21" cy="12"/>
              </a:xfrm>
              <a:custGeom>
                <a:avLst/>
                <a:gdLst/>
                <a:ahLst/>
                <a:cxnLst>
                  <a:cxn ang="0">
                    <a:pos x="2" y="9"/>
                  </a:cxn>
                  <a:cxn ang="0">
                    <a:pos x="9" y="9"/>
                  </a:cxn>
                  <a:cxn ang="0">
                    <a:pos x="11" y="7"/>
                  </a:cxn>
                  <a:cxn ang="0">
                    <a:pos x="16" y="7"/>
                  </a:cxn>
                  <a:cxn ang="0">
                    <a:pos x="21" y="4"/>
                  </a:cxn>
                  <a:cxn ang="0">
                    <a:pos x="21" y="0"/>
                  </a:cxn>
                  <a:cxn ang="0">
                    <a:pos x="16" y="2"/>
                  </a:cxn>
                  <a:cxn ang="0">
                    <a:pos x="7" y="2"/>
                  </a:cxn>
                  <a:cxn ang="0">
                    <a:pos x="4" y="4"/>
                  </a:cxn>
                  <a:cxn ang="0">
                    <a:pos x="0" y="4"/>
                  </a:cxn>
                  <a:cxn ang="0">
                    <a:pos x="0" y="12"/>
                  </a:cxn>
                  <a:cxn ang="0">
                    <a:pos x="2" y="9"/>
                  </a:cxn>
                </a:cxnLst>
                <a:rect l="0" t="0" r="r" b="b"/>
                <a:pathLst>
                  <a:path w="21" h="12">
                    <a:moveTo>
                      <a:pt x="2" y="9"/>
                    </a:moveTo>
                    <a:lnTo>
                      <a:pt x="9" y="9"/>
                    </a:lnTo>
                    <a:lnTo>
                      <a:pt x="11" y="7"/>
                    </a:lnTo>
                    <a:lnTo>
                      <a:pt x="16" y="7"/>
                    </a:lnTo>
                    <a:lnTo>
                      <a:pt x="21" y="4"/>
                    </a:lnTo>
                    <a:lnTo>
                      <a:pt x="21" y="0"/>
                    </a:lnTo>
                    <a:lnTo>
                      <a:pt x="16" y="2"/>
                    </a:lnTo>
                    <a:lnTo>
                      <a:pt x="7" y="2"/>
                    </a:lnTo>
                    <a:lnTo>
                      <a:pt x="4" y="4"/>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7" name="Freeform 2843"/>
              <p:cNvSpPr>
                <a:spLocks/>
              </p:cNvSpPr>
              <p:nvPr/>
            </p:nvSpPr>
            <p:spPr bwMode="auto">
              <a:xfrm>
                <a:off x="10152" y="6986"/>
                <a:ext cx="21" cy="12"/>
              </a:xfrm>
              <a:custGeom>
                <a:avLst/>
                <a:gdLst/>
                <a:ahLst/>
                <a:cxnLst>
                  <a:cxn ang="0">
                    <a:pos x="16" y="2"/>
                  </a:cxn>
                  <a:cxn ang="0">
                    <a:pos x="9" y="2"/>
                  </a:cxn>
                  <a:cxn ang="0">
                    <a:pos x="7" y="4"/>
                  </a:cxn>
                  <a:cxn ang="0">
                    <a:pos x="0" y="4"/>
                  </a:cxn>
                  <a:cxn ang="0">
                    <a:pos x="0" y="12"/>
                  </a:cxn>
                  <a:cxn ang="0">
                    <a:pos x="2" y="9"/>
                  </a:cxn>
                  <a:cxn ang="0">
                    <a:pos x="9" y="9"/>
                  </a:cxn>
                  <a:cxn ang="0">
                    <a:pos x="11" y="7"/>
                  </a:cxn>
                  <a:cxn ang="0">
                    <a:pos x="16" y="7"/>
                  </a:cxn>
                  <a:cxn ang="0">
                    <a:pos x="21" y="4"/>
                  </a:cxn>
                  <a:cxn ang="0">
                    <a:pos x="21" y="0"/>
                  </a:cxn>
                  <a:cxn ang="0">
                    <a:pos x="16" y="2"/>
                  </a:cxn>
                </a:cxnLst>
                <a:rect l="0" t="0" r="r" b="b"/>
                <a:pathLst>
                  <a:path w="21" h="12">
                    <a:moveTo>
                      <a:pt x="16" y="2"/>
                    </a:moveTo>
                    <a:lnTo>
                      <a:pt x="9" y="2"/>
                    </a:lnTo>
                    <a:lnTo>
                      <a:pt x="7" y="4"/>
                    </a:lnTo>
                    <a:lnTo>
                      <a:pt x="0" y="4"/>
                    </a:lnTo>
                    <a:lnTo>
                      <a:pt x="0" y="12"/>
                    </a:lnTo>
                    <a:lnTo>
                      <a:pt x="2" y="9"/>
                    </a:lnTo>
                    <a:lnTo>
                      <a:pt x="9" y="9"/>
                    </a:lnTo>
                    <a:lnTo>
                      <a:pt x="11" y="7"/>
                    </a:lnTo>
                    <a:lnTo>
                      <a:pt x="16" y="7"/>
                    </a:lnTo>
                    <a:lnTo>
                      <a:pt x="21" y="4"/>
                    </a:lnTo>
                    <a:lnTo>
                      <a:pt x="21" y="0"/>
                    </a:lnTo>
                    <a:lnTo>
                      <a:pt x="16"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8" name="Freeform 2844"/>
              <p:cNvSpPr>
                <a:spLocks/>
              </p:cNvSpPr>
              <p:nvPr/>
            </p:nvSpPr>
            <p:spPr bwMode="auto">
              <a:xfrm>
                <a:off x="10154" y="6986"/>
                <a:ext cx="19" cy="10"/>
              </a:xfrm>
              <a:custGeom>
                <a:avLst/>
                <a:gdLst/>
                <a:ahLst/>
                <a:cxnLst>
                  <a:cxn ang="0">
                    <a:pos x="14" y="2"/>
                  </a:cxn>
                  <a:cxn ang="0">
                    <a:pos x="4" y="2"/>
                  </a:cxn>
                  <a:cxn ang="0">
                    <a:pos x="0" y="4"/>
                  </a:cxn>
                  <a:cxn ang="0">
                    <a:pos x="0" y="9"/>
                  </a:cxn>
                  <a:cxn ang="0">
                    <a:pos x="7" y="9"/>
                  </a:cxn>
                  <a:cxn ang="0">
                    <a:pos x="9" y="7"/>
                  </a:cxn>
                  <a:cxn ang="0">
                    <a:pos x="14" y="7"/>
                  </a:cxn>
                  <a:cxn ang="0">
                    <a:pos x="19" y="4"/>
                  </a:cxn>
                  <a:cxn ang="0">
                    <a:pos x="19" y="0"/>
                  </a:cxn>
                  <a:cxn ang="0">
                    <a:pos x="14" y="2"/>
                  </a:cxn>
                </a:cxnLst>
                <a:rect l="0" t="0" r="r" b="b"/>
                <a:pathLst>
                  <a:path w="19" h="10">
                    <a:moveTo>
                      <a:pt x="14" y="2"/>
                    </a:moveTo>
                    <a:lnTo>
                      <a:pt x="4" y="2"/>
                    </a:lnTo>
                    <a:lnTo>
                      <a:pt x="0" y="4"/>
                    </a:lnTo>
                    <a:lnTo>
                      <a:pt x="0" y="9"/>
                    </a:lnTo>
                    <a:lnTo>
                      <a:pt x="7" y="9"/>
                    </a:lnTo>
                    <a:lnTo>
                      <a:pt x="9" y="7"/>
                    </a:lnTo>
                    <a:lnTo>
                      <a:pt x="14" y="7"/>
                    </a:lnTo>
                    <a:lnTo>
                      <a:pt x="19" y="4"/>
                    </a:lnTo>
                    <a:lnTo>
                      <a:pt x="19" y="0"/>
                    </a:lnTo>
                    <a:lnTo>
                      <a:pt x="14"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9" name="Freeform 2845"/>
              <p:cNvSpPr>
                <a:spLocks/>
              </p:cNvSpPr>
              <p:nvPr/>
            </p:nvSpPr>
            <p:spPr bwMode="auto">
              <a:xfrm>
                <a:off x="10154" y="6986"/>
                <a:ext cx="19" cy="10"/>
              </a:xfrm>
              <a:custGeom>
                <a:avLst/>
                <a:gdLst/>
                <a:ahLst/>
                <a:cxnLst>
                  <a:cxn ang="0">
                    <a:pos x="7" y="9"/>
                  </a:cxn>
                  <a:cxn ang="0">
                    <a:pos x="9" y="7"/>
                  </a:cxn>
                  <a:cxn ang="0">
                    <a:pos x="16" y="7"/>
                  </a:cxn>
                  <a:cxn ang="0">
                    <a:pos x="19" y="4"/>
                  </a:cxn>
                  <a:cxn ang="0">
                    <a:pos x="19" y="0"/>
                  </a:cxn>
                  <a:cxn ang="0">
                    <a:pos x="14" y="2"/>
                  </a:cxn>
                  <a:cxn ang="0">
                    <a:pos x="4" y="2"/>
                  </a:cxn>
                  <a:cxn ang="0">
                    <a:pos x="0" y="4"/>
                  </a:cxn>
                  <a:cxn ang="0">
                    <a:pos x="0" y="9"/>
                  </a:cxn>
                  <a:cxn ang="0">
                    <a:pos x="7" y="9"/>
                  </a:cxn>
                </a:cxnLst>
                <a:rect l="0" t="0" r="r" b="b"/>
                <a:pathLst>
                  <a:path w="19" h="10">
                    <a:moveTo>
                      <a:pt x="7" y="9"/>
                    </a:moveTo>
                    <a:lnTo>
                      <a:pt x="9" y="7"/>
                    </a:lnTo>
                    <a:lnTo>
                      <a:pt x="16" y="7"/>
                    </a:lnTo>
                    <a:lnTo>
                      <a:pt x="19" y="4"/>
                    </a:lnTo>
                    <a:lnTo>
                      <a:pt x="19" y="0"/>
                    </a:lnTo>
                    <a:lnTo>
                      <a:pt x="14" y="2"/>
                    </a:lnTo>
                    <a:lnTo>
                      <a:pt x="4" y="2"/>
                    </a:lnTo>
                    <a:lnTo>
                      <a:pt x="0" y="4"/>
                    </a:lnTo>
                    <a:lnTo>
                      <a:pt x="0" y="9"/>
                    </a:lnTo>
                    <a:lnTo>
                      <a:pt x="7"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0" name="Freeform 2846"/>
              <p:cNvSpPr>
                <a:spLocks/>
              </p:cNvSpPr>
              <p:nvPr/>
            </p:nvSpPr>
            <p:spPr bwMode="auto">
              <a:xfrm>
                <a:off x="10156" y="6986"/>
                <a:ext cx="17" cy="10"/>
              </a:xfrm>
              <a:custGeom>
                <a:avLst/>
                <a:gdLst/>
                <a:ahLst/>
                <a:cxnLst>
                  <a:cxn ang="0">
                    <a:pos x="4" y="9"/>
                  </a:cxn>
                  <a:cxn ang="0">
                    <a:pos x="7" y="7"/>
                  </a:cxn>
                  <a:cxn ang="0">
                    <a:pos x="14" y="7"/>
                  </a:cxn>
                  <a:cxn ang="0">
                    <a:pos x="16" y="4"/>
                  </a:cxn>
                  <a:cxn ang="0">
                    <a:pos x="16" y="0"/>
                  </a:cxn>
                  <a:cxn ang="0">
                    <a:pos x="12" y="2"/>
                  </a:cxn>
                  <a:cxn ang="0">
                    <a:pos x="2" y="2"/>
                  </a:cxn>
                  <a:cxn ang="0">
                    <a:pos x="0" y="4"/>
                  </a:cxn>
                  <a:cxn ang="0">
                    <a:pos x="0" y="9"/>
                  </a:cxn>
                  <a:cxn ang="0">
                    <a:pos x="4" y="9"/>
                  </a:cxn>
                </a:cxnLst>
                <a:rect l="0" t="0" r="r" b="b"/>
                <a:pathLst>
                  <a:path w="17" h="10">
                    <a:moveTo>
                      <a:pt x="4" y="9"/>
                    </a:moveTo>
                    <a:lnTo>
                      <a:pt x="7" y="7"/>
                    </a:lnTo>
                    <a:lnTo>
                      <a:pt x="14" y="7"/>
                    </a:lnTo>
                    <a:lnTo>
                      <a:pt x="16" y="4"/>
                    </a:lnTo>
                    <a:lnTo>
                      <a:pt x="16" y="0"/>
                    </a:lnTo>
                    <a:lnTo>
                      <a:pt x="12" y="2"/>
                    </a:lnTo>
                    <a:lnTo>
                      <a:pt x="2" y="2"/>
                    </a:lnTo>
                    <a:lnTo>
                      <a:pt x="0" y="4"/>
                    </a:lnTo>
                    <a:lnTo>
                      <a:pt x="0" y="9"/>
                    </a:lnTo>
                    <a:lnTo>
                      <a:pt x="4" y="9"/>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1" name="Freeform 2847"/>
              <p:cNvSpPr>
                <a:spLocks/>
              </p:cNvSpPr>
              <p:nvPr/>
            </p:nvSpPr>
            <p:spPr bwMode="auto">
              <a:xfrm>
                <a:off x="10156" y="6986"/>
                <a:ext cx="17" cy="10"/>
              </a:xfrm>
              <a:custGeom>
                <a:avLst/>
                <a:gdLst/>
                <a:ahLst/>
                <a:cxnLst>
                  <a:cxn ang="0">
                    <a:pos x="4" y="9"/>
                  </a:cxn>
                  <a:cxn ang="0">
                    <a:pos x="7" y="7"/>
                  </a:cxn>
                  <a:cxn ang="0">
                    <a:pos x="14" y="7"/>
                  </a:cxn>
                  <a:cxn ang="0">
                    <a:pos x="16" y="4"/>
                  </a:cxn>
                  <a:cxn ang="0">
                    <a:pos x="16" y="0"/>
                  </a:cxn>
                  <a:cxn ang="0">
                    <a:pos x="12" y="2"/>
                  </a:cxn>
                  <a:cxn ang="0">
                    <a:pos x="2" y="2"/>
                  </a:cxn>
                  <a:cxn ang="0">
                    <a:pos x="0" y="4"/>
                  </a:cxn>
                  <a:cxn ang="0">
                    <a:pos x="0" y="9"/>
                  </a:cxn>
                  <a:cxn ang="0">
                    <a:pos x="4" y="9"/>
                  </a:cxn>
                </a:cxnLst>
                <a:rect l="0" t="0" r="r" b="b"/>
                <a:pathLst>
                  <a:path w="17" h="10">
                    <a:moveTo>
                      <a:pt x="4" y="9"/>
                    </a:moveTo>
                    <a:lnTo>
                      <a:pt x="7" y="7"/>
                    </a:lnTo>
                    <a:lnTo>
                      <a:pt x="14" y="7"/>
                    </a:lnTo>
                    <a:lnTo>
                      <a:pt x="16" y="4"/>
                    </a:lnTo>
                    <a:lnTo>
                      <a:pt x="16" y="0"/>
                    </a:lnTo>
                    <a:lnTo>
                      <a:pt x="12" y="2"/>
                    </a:lnTo>
                    <a:lnTo>
                      <a:pt x="2" y="2"/>
                    </a:lnTo>
                    <a:lnTo>
                      <a:pt x="0" y="4"/>
                    </a:lnTo>
                    <a:lnTo>
                      <a:pt x="0" y="9"/>
                    </a:lnTo>
                    <a:lnTo>
                      <a:pt x="4"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2" name="Freeform 2848"/>
              <p:cNvSpPr>
                <a:spLocks/>
              </p:cNvSpPr>
              <p:nvPr/>
            </p:nvSpPr>
            <p:spPr bwMode="auto">
              <a:xfrm>
                <a:off x="10159" y="6986"/>
                <a:ext cx="14" cy="10"/>
              </a:xfrm>
              <a:custGeom>
                <a:avLst/>
                <a:gdLst/>
                <a:ahLst/>
                <a:cxnLst>
                  <a:cxn ang="0">
                    <a:pos x="14" y="4"/>
                  </a:cxn>
                  <a:cxn ang="0">
                    <a:pos x="14" y="0"/>
                  </a:cxn>
                  <a:cxn ang="0">
                    <a:pos x="9" y="2"/>
                  </a:cxn>
                  <a:cxn ang="0">
                    <a:pos x="2" y="2"/>
                  </a:cxn>
                  <a:cxn ang="0">
                    <a:pos x="0" y="4"/>
                  </a:cxn>
                  <a:cxn ang="0">
                    <a:pos x="0" y="9"/>
                  </a:cxn>
                  <a:cxn ang="0">
                    <a:pos x="4" y="7"/>
                  </a:cxn>
                  <a:cxn ang="0">
                    <a:pos x="12" y="7"/>
                  </a:cxn>
                  <a:cxn ang="0">
                    <a:pos x="14" y="4"/>
                  </a:cxn>
                </a:cxnLst>
                <a:rect l="0" t="0" r="r" b="b"/>
                <a:pathLst>
                  <a:path w="14" h="10">
                    <a:moveTo>
                      <a:pt x="14" y="4"/>
                    </a:moveTo>
                    <a:lnTo>
                      <a:pt x="14" y="0"/>
                    </a:lnTo>
                    <a:lnTo>
                      <a:pt x="9" y="2"/>
                    </a:lnTo>
                    <a:lnTo>
                      <a:pt x="2" y="2"/>
                    </a:lnTo>
                    <a:lnTo>
                      <a:pt x="0" y="4"/>
                    </a:lnTo>
                    <a:lnTo>
                      <a:pt x="0" y="9"/>
                    </a:lnTo>
                    <a:lnTo>
                      <a:pt x="4" y="7"/>
                    </a:lnTo>
                    <a:lnTo>
                      <a:pt x="12" y="7"/>
                    </a:lnTo>
                    <a:lnTo>
                      <a:pt x="14" y="4"/>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3" name="Freeform 2849"/>
              <p:cNvSpPr>
                <a:spLocks/>
              </p:cNvSpPr>
              <p:nvPr/>
            </p:nvSpPr>
            <p:spPr bwMode="auto">
              <a:xfrm>
                <a:off x="10159" y="6986"/>
                <a:ext cx="14" cy="7"/>
              </a:xfrm>
              <a:custGeom>
                <a:avLst/>
                <a:gdLst/>
                <a:ahLst/>
                <a:cxnLst>
                  <a:cxn ang="0">
                    <a:pos x="14" y="4"/>
                  </a:cxn>
                  <a:cxn ang="0">
                    <a:pos x="14" y="0"/>
                  </a:cxn>
                  <a:cxn ang="0">
                    <a:pos x="9" y="2"/>
                  </a:cxn>
                  <a:cxn ang="0">
                    <a:pos x="0" y="2"/>
                  </a:cxn>
                  <a:cxn ang="0">
                    <a:pos x="0" y="4"/>
                  </a:cxn>
                  <a:cxn ang="0">
                    <a:pos x="4" y="7"/>
                  </a:cxn>
                  <a:cxn ang="0">
                    <a:pos x="12" y="7"/>
                  </a:cxn>
                  <a:cxn ang="0">
                    <a:pos x="14" y="4"/>
                  </a:cxn>
                </a:cxnLst>
                <a:rect l="0" t="0" r="r" b="b"/>
                <a:pathLst>
                  <a:path w="14" h="7">
                    <a:moveTo>
                      <a:pt x="14" y="4"/>
                    </a:moveTo>
                    <a:lnTo>
                      <a:pt x="14" y="0"/>
                    </a:lnTo>
                    <a:lnTo>
                      <a:pt x="9" y="2"/>
                    </a:lnTo>
                    <a:lnTo>
                      <a:pt x="0" y="2"/>
                    </a:lnTo>
                    <a:lnTo>
                      <a:pt x="0" y="4"/>
                    </a:lnTo>
                    <a:lnTo>
                      <a:pt x="4" y="7"/>
                    </a:lnTo>
                    <a:lnTo>
                      <a:pt x="12" y="7"/>
                    </a:lnTo>
                    <a:lnTo>
                      <a:pt x="14" y="4"/>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4" name="Freeform 2850"/>
              <p:cNvSpPr>
                <a:spLocks/>
              </p:cNvSpPr>
              <p:nvPr/>
            </p:nvSpPr>
            <p:spPr bwMode="auto">
              <a:xfrm>
                <a:off x="10161" y="6986"/>
                <a:ext cx="12" cy="10"/>
              </a:xfrm>
              <a:custGeom>
                <a:avLst/>
                <a:gdLst/>
                <a:ahLst/>
                <a:cxnLst>
                  <a:cxn ang="0">
                    <a:pos x="12" y="4"/>
                  </a:cxn>
                  <a:cxn ang="0">
                    <a:pos x="12" y="0"/>
                  </a:cxn>
                  <a:cxn ang="0">
                    <a:pos x="7" y="2"/>
                  </a:cxn>
                  <a:cxn ang="0">
                    <a:pos x="0" y="2"/>
                  </a:cxn>
                  <a:cxn ang="0">
                    <a:pos x="0" y="9"/>
                  </a:cxn>
                  <a:cxn ang="0">
                    <a:pos x="2" y="7"/>
                  </a:cxn>
                  <a:cxn ang="0">
                    <a:pos x="9" y="7"/>
                  </a:cxn>
                  <a:cxn ang="0">
                    <a:pos x="12" y="4"/>
                  </a:cxn>
                </a:cxnLst>
                <a:rect l="0" t="0" r="r" b="b"/>
                <a:pathLst>
                  <a:path w="12" h="10">
                    <a:moveTo>
                      <a:pt x="12" y="4"/>
                    </a:moveTo>
                    <a:lnTo>
                      <a:pt x="12" y="0"/>
                    </a:lnTo>
                    <a:lnTo>
                      <a:pt x="7" y="2"/>
                    </a:lnTo>
                    <a:lnTo>
                      <a:pt x="0" y="2"/>
                    </a:lnTo>
                    <a:lnTo>
                      <a:pt x="0" y="9"/>
                    </a:lnTo>
                    <a:lnTo>
                      <a:pt x="2" y="7"/>
                    </a:lnTo>
                    <a:lnTo>
                      <a:pt x="9" y="7"/>
                    </a:lnTo>
                    <a:lnTo>
                      <a:pt x="12" y="4"/>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5" name="Freeform 2851"/>
              <p:cNvSpPr>
                <a:spLocks/>
              </p:cNvSpPr>
              <p:nvPr/>
            </p:nvSpPr>
            <p:spPr bwMode="auto">
              <a:xfrm>
                <a:off x="10161" y="6986"/>
                <a:ext cx="12" cy="7"/>
              </a:xfrm>
              <a:custGeom>
                <a:avLst/>
                <a:gdLst/>
                <a:ahLst/>
                <a:cxnLst>
                  <a:cxn ang="0">
                    <a:pos x="0" y="2"/>
                  </a:cxn>
                  <a:cxn ang="0">
                    <a:pos x="2" y="7"/>
                  </a:cxn>
                  <a:cxn ang="0">
                    <a:pos x="9" y="7"/>
                  </a:cxn>
                  <a:cxn ang="0">
                    <a:pos x="12" y="4"/>
                  </a:cxn>
                  <a:cxn ang="0">
                    <a:pos x="12" y="0"/>
                  </a:cxn>
                  <a:cxn ang="0">
                    <a:pos x="7" y="2"/>
                  </a:cxn>
                  <a:cxn ang="0">
                    <a:pos x="0" y="2"/>
                  </a:cxn>
                </a:cxnLst>
                <a:rect l="0" t="0" r="r" b="b"/>
                <a:pathLst>
                  <a:path w="12" h="7">
                    <a:moveTo>
                      <a:pt x="0" y="2"/>
                    </a:moveTo>
                    <a:lnTo>
                      <a:pt x="2" y="7"/>
                    </a:lnTo>
                    <a:lnTo>
                      <a:pt x="9" y="7"/>
                    </a:lnTo>
                    <a:lnTo>
                      <a:pt x="12" y="4"/>
                    </a:lnTo>
                    <a:lnTo>
                      <a:pt x="12" y="0"/>
                    </a:lnTo>
                    <a:lnTo>
                      <a:pt x="7" y="2"/>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6" name="Freeform 2852"/>
              <p:cNvSpPr>
                <a:spLocks/>
              </p:cNvSpPr>
              <p:nvPr/>
            </p:nvSpPr>
            <p:spPr bwMode="auto">
              <a:xfrm>
                <a:off x="10164" y="6986"/>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7" name="Freeform 2853"/>
              <p:cNvSpPr>
                <a:spLocks/>
              </p:cNvSpPr>
              <p:nvPr/>
            </p:nvSpPr>
            <p:spPr bwMode="auto">
              <a:xfrm>
                <a:off x="10152" y="6914"/>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8" name="Freeform 2854"/>
              <p:cNvSpPr>
                <a:spLocks/>
              </p:cNvSpPr>
              <p:nvPr/>
            </p:nvSpPr>
            <p:spPr bwMode="auto">
              <a:xfrm>
                <a:off x="10152" y="6914"/>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9" name="Freeform 2855"/>
              <p:cNvSpPr>
                <a:spLocks/>
              </p:cNvSpPr>
              <p:nvPr/>
            </p:nvSpPr>
            <p:spPr bwMode="auto">
              <a:xfrm>
                <a:off x="10152" y="6914"/>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0" name="Freeform 2856"/>
              <p:cNvSpPr>
                <a:spLocks/>
              </p:cNvSpPr>
              <p:nvPr/>
            </p:nvSpPr>
            <p:spPr bwMode="auto">
              <a:xfrm>
                <a:off x="10154" y="6914"/>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1" name="Freeform 2857"/>
              <p:cNvSpPr>
                <a:spLocks/>
              </p:cNvSpPr>
              <p:nvPr/>
            </p:nvSpPr>
            <p:spPr bwMode="auto">
              <a:xfrm>
                <a:off x="10154" y="6914"/>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2" name="Freeform 2858"/>
              <p:cNvSpPr>
                <a:spLocks/>
              </p:cNvSpPr>
              <p:nvPr/>
            </p:nvSpPr>
            <p:spPr bwMode="auto">
              <a:xfrm>
                <a:off x="10156" y="6914"/>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3" name="Freeform 2859"/>
              <p:cNvSpPr>
                <a:spLocks/>
              </p:cNvSpPr>
              <p:nvPr/>
            </p:nvSpPr>
            <p:spPr bwMode="auto">
              <a:xfrm>
                <a:off x="10156" y="6914"/>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4" name="Freeform 2860"/>
              <p:cNvSpPr>
                <a:spLocks/>
              </p:cNvSpPr>
              <p:nvPr/>
            </p:nvSpPr>
            <p:spPr bwMode="auto">
              <a:xfrm>
                <a:off x="10156" y="6914"/>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5" name="Freeform 2861"/>
              <p:cNvSpPr>
                <a:spLocks/>
              </p:cNvSpPr>
              <p:nvPr/>
            </p:nvSpPr>
            <p:spPr bwMode="auto">
              <a:xfrm>
                <a:off x="10159" y="6914"/>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6" name="Freeform 2862"/>
              <p:cNvSpPr>
                <a:spLocks/>
              </p:cNvSpPr>
              <p:nvPr/>
            </p:nvSpPr>
            <p:spPr bwMode="auto">
              <a:xfrm>
                <a:off x="10159" y="6914"/>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7" name="Freeform 2863"/>
              <p:cNvSpPr>
                <a:spLocks/>
              </p:cNvSpPr>
              <p:nvPr/>
            </p:nvSpPr>
            <p:spPr bwMode="auto">
              <a:xfrm>
                <a:off x="10161" y="6914"/>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8" name="Freeform 2864"/>
              <p:cNvSpPr>
                <a:spLocks/>
              </p:cNvSpPr>
              <p:nvPr/>
            </p:nvSpPr>
            <p:spPr bwMode="auto">
              <a:xfrm>
                <a:off x="10161" y="6914"/>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9" name="Freeform 2865"/>
              <p:cNvSpPr>
                <a:spLocks/>
              </p:cNvSpPr>
              <p:nvPr/>
            </p:nvSpPr>
            <p:spPr bwMode="auto">
              <a:xfrm>
                <a:off x="10161" y="6919"/>
                <a:ext cx="12" cy="65"/>
              </a:xfrm>
              <a:custGeom>
                <a:avLst/>
                <a:gdLst/>
                <a:ahLst/>
                <a:cxnLst>
                  <a:cxn ang="0">
                    <a:pos x="7" y="0"/>
                  </a:cxn>
                  <a:cxn ang="0">
                    <a:pos x="0" y="0"/>
                  </a:cxn>
                  <a:cxn ang="0">
                    <a:pos x="4" y="16"/>
                  </a:cxn>
                  <a:cxn ang="0">
                    <a:pos x="4" y="33"/>
                  </a:cxn>
                  <a:cxn ang="0">
                    <a:pos x="7" y="48"/>
                  </a:cxn>
                  <a:cxn ang="0">
                    <a:pos x="7" y="64"/>
                  </a:cxn>
                  <a:cxn ang="0">
                    <a:pos x="12" y="64"/>
                  </a:cxn>
                  <a:cxn ang="0">
                    <a:pos x="12" y="48"/>
                  </a:cxn>
                  <a:cxn ang="0">
                    <a:pos x="9" y="31"/>
                  </a:cxn>
                  <a:cxn ang="0">
                    <a:pos x="9" y="16"/>
                  </a:cxn>
                  <a:cxn ang="0">
                    <a:pos x="7" y="0"/>
                  </a:cxn>
                </a:cxnLst>
                <a:rect l="0" t="0" r="r" b="b"/>
                <a:pathLst>
                  <a:path w="12" h="65">
                    <a:moveTo>
                      <a:pt x="7" y="0"/>
                    </a:moveTo>
                    <a:lnTo>
                      <a:pt x="0" y="0"/>
                    </a:lnTo>
                    <a:lnTo>
                      <a:pt x="4" y="16"/>
                    </a:lnTo>
                    <a:lnTo>
                      <a:pt x="4" y="33"/>
                    </a:lnTo>
                    <a:lnTo>
                      <a:pt x="7" y="48"/>
                    </a:lnTo>
                    <a:lnTo>
                      <a:pt x="7" y="64"/>
                    </a:lnTo>
                    <a:lnTo>
                      <a:pt x="12" y="64"/>
                    </a:lnTo>
                    <a:lnTo>
                      <a:pt x="12" y="48"/>
                    </a:lnTo>
                    <a:lnTo>
                      <a:pt x="9" y="31"/>
                    </a:lnTo>
                    <a:lnTo>
                      <a:pt x="9" y="16"/>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0" name="Freeform 2866"/>
              <p:cNvSpPr>
                <a:spLocks/>
              </p:cNvSpPr>
              <p:nvPr/>
            </p:nvSpPr>
            <p:spPr bwMode="auto">
              <a:xfrm>
                <a:off x="10161" y="6919"/>
                <a:ext cx="10" cy="65"/>
              </a:xfrm>
              <a:custGeom>
                <a:avLst/>
                <a:gdLst/>
                <a:ahLst/>
                <a:cxnLst>
                  <a:cxn ang="0">
                    <a:pos x="0" y="0"/>
                  </a:cxn>
                  <a:cxn ang="0">
                    <a:pos x="4" y="33"/>
                  </a:cxn>
                  <a:cxn ang="0">
                    <a:pos x="4" y="48"/>
                  </a:cxn>
                  <a:cxn ang="0">
                    <a:pos x="7" y="64"/>
                  </a:cxn>
                  <a:cxn ang="0">
                    <a:pos x="9" y="64"/>
                  </a:cxn>
                  <a:cxn ang="0">
                    <a:pos x="9" y="31"/>
                  </a:cxn>
                  <a:cxn ang="0">
                    <a:pos x="7" y="16"/>
                  </a:cxn>
                  <a:cxn ang="0">
                    <a:pos x="4" y="0"/>
                  </a:cxn>
                  <a:cxn ang="0">
                    <a:pos x="0" y="0"/>
                  </a:cxn>
                </a:cxnLst>
                <a:rect l="0" t="0" r="r" b="b"/>
                <a:pathLst>
                  <a:path w="10" h="65">
                    <a:moveTo>
                      <a:pt x="0" y="0"/>
                    </a:moveTo>
                    <a:lnTo>
                      <a:pt x="4" y="33"/>
                    </a:lnTo>
                    <a:lnTo>
                      <a:pt x="4" y="48"/>
                    </a:lnTo>
                    <a:lnTo>
                      <a:pt x="7" y="64"/>
                    </a:lnTo>
                    <a:lnTo>
                      <a:pt x="9" y="64"/>
                    </a:lnTo>
                    <a:lnTo>
                      <a:pt x="9" y="31"/>
                    </a:lnTo>
                    <a:lnTo>
                      <a:pt x="7" y="16"/>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1" name="Freeform 2867"/>
              <p:cNvSpPr>
                <a:spLocks/>
              </p:cNvSpPr>
              <p:nvPr/>
            </p:nvSpPr>
            <p:spPr bwMode="auto">
              <a:xfrm>
                <a:off x="10161" y="6919"/>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2" name="Freeform 2868"/>
              <p:cNvSpPr>
                <a:spLocks/>
              </p:cNvSpPr>
              <p:nvPr/>
            </p:nvSpPr>
            <p:spPr bwMode="auto">
              <a:xfrm>
                <a:off x="10159" y="6919"/>
                <a:ext cx="12" cy="65"/>
              </a:xfrm>
              <a:custGeom>
                <a:avLst/>
                <a:gdLst/>
                <a:ahLst/>
                <a:cxnLst>
                  <a:cxn ang="0">
                    <a:pos x="12" y="48"/>
                  </a:cxn>
                  <a:cxn ang="0">
                    <a:pos x="9" y="31"/>
                  </a:cxn>
                  <a:cxn ang="0">
                    <a:pos x="7" y="16"/>
                  </a:cxn>
                  <a:cxn ang="0">
                    <a:pos x="4" y="0"/>
                  </a:cxn>
                  <a:cxn ang="0">
                    <a:pos x="0" y="0"/>
                  </a:cxn>
                  <a:cxn ang="0">
                    <a:pos x="4" y="33"/>
                  </a:cxn>
                  <a:cxn ang="0">
                    <a:pos x="7" y="48"/>
                  </a:cxn>
                  <a:cxn ang="0">
                    <a:pos x="7" y="64"/>
                  </a:cxn>
                  <a:cxn ang="0">
                    <a:pos x="12" y="64"/>
                  </a:cxn>
                  <a:cxn ang="0">
                    <a:pos x="12" y="48"/>
                  </a:cxn>
                </a:cxnLst>
                <a:rect l="0" t="0" r="r" b="b"/>
                <a:pathLst>
                  <a:path w="12" h="65">
                    <a:moveTo>
                      <a:pt x="12" y="48"/>
                    </a:moveTo>
                    <a:lnTo>
                      <a:pt x="9" y="31"/>
                    </a:lnTo>
                    <a:lnTo>
                      <a:pt x="7" y="16"/>
                    </a:lnTo>
                    <a:lnTo>
                      <a:pt x="4" y="0"/>
                    </a:lnTo>
                    <a:lnTo>
                      <a:pt x="0" y="0"/>
                    </a:lnTo>
                    <a:lnTo>
                      <a:pt x="4" y="33"/>
                    </a:lnTo>
                    <a:lnTo>
                      <a:pt x="7" y="48"/>
                    </a:lnTo>
                    <a:lnTo>
                      <a:pt x="7" y="64"/>
                    </a:lnTo>
                    <a:lnTo>
                      <a:pt x="12" y="64"/>
                    </a:lnTo>
                    <a:lnTo>
                      <a:pt x="12" y="48"/>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3" name="Freeform 2869"/>
              <p:cNvSpPr>
                <a:spLocks/>
              </p:cNvSpPr>
              <p:nvPr/>
            </p:nvSpPr>
            <p:spPr bwMode="auto">
              <a:xfrm>
                <a:off x="10159" y="6919"/>
                <a:ext cx="9"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9" h="65">
                    <a:moveTo>
                      <a:pt x="9" y="31"/>
                    </a:moveTo>
                    <a:lnTo>
                      <a:pt x="7" y="16"/>
                    </a:lnTo>
                    <a:lnTo>
                      <a:pt x="4" y="0"/>
                    </a:lnTo>
                    <a:lnTo>
                      <a:pt x="0" y="0"/>
                    </a:lnTo>
                    <a:lnTo>
                      <a:pt x="4" y="33"/>
                    </a:lnTo>
                    <a:lnTo>
                      <a:pt x="4" y="64"/>
                    </a:lnTo>
                    <a:lnTo>
                      <a:pt x="9" y="64"/>
                    </a:lnTo>
                    <a:lnTo>
                      <a:pt x="9" y="31"/>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4" name="Freeform 2870"/>
              <p:cNvSpPr>
                <a:spLocks/>
              </p:cNvSpPr>
              <p:nvPr/>
            </p:nvSpPr>
            <p:spPr bwMode="auto">
              <a:xfrm>
                <a:off x="10156" y="6919"/>
                <a:ext cx="12" cy="65"/>
              </a:xfrm>
              <a:custGeom>
                <a:avLst/>
                <a:gdLst/>
                <a:ahLst/>
                <a:cxnLst>
                  <a:cxn ang="0">
                    <a:pos x="7" y="0"/>
                  </a:cxn>
                  <a:cxn ang="0">
                    <a:pos x="0" y="0"/>
                  </a:cxn>
                  <a:cxn ang="0">
                    <a:pos x="4" y="16"/>
                  </a:cxn>
                  <a:cxn ang="0">
                    <a:pos x="4" y="33"/>
                  </a:cxn>
                  <a:cxn ang="0">
                    <a:pos x="7" y="48"/>
                  </a:cxn>
                  <a:cxn ang="0">
                    <a:pos x="7" y="64"/>
                  </a:cxn>
                  <a:cxn ang="0">
                    <a:pos x="12" y="64"/>
                  </a:cxn>
                  <a:cxn ang="0">
                    <a:pos x="12" y="48"/>
                  </a:cxn>
                  <a:cxn ang="0">
                    <a:pos x="9" y="31"/>
                  </a:cxn>
                  <a:cxn ang="0">
                    <a:pos x="9" y="16"/>
                  </a:cxn>
                  <a:cxn ang="0">
                    <a:pos x="7" y="0"/>
                  </a:cxn>
                </a:cxnLst>
                <a:rect l="0" t="0" r="r" b="b"/>
                <a:pathLst>
                  <a:path w="12" h="65">
                    <a:moveTo>
                      <a:pt x="7" y="0"/>
                    </a:moveTo>
                    <a:lnTo>
                      <a:pt x="0" y="0"/>
                    </a:lnTo>
                    <a:lnTo>
                      <a:pt x="4" y="16"/>
                    </a:lnTo>
                    <a:lnTo>
                      <a:pt x="4" y="33"/>
                    </a:lnTo>
                    <a:lnTo>
                      <a:pt x="7" y="48"/>
                    </a:lnTo>
                    <a:lnTo>
                      <a:pt x="7" y="64"/>
                    </a:lnTo>
                    <a:lnTo>
                      <a:pt x="12" y="64"/>
                    </a:lnTo>
                    <a:lnTo>
                      <a:pt x="12" y="48"/>
                    </a:lnTo>
                    <a:lnTo>
                      <a:pt x="9" y="31"/>
                    </a:lnTo>
                    <a:lnTo>
                      <a:pt x="9" y="16"/>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5" name="Freeform 2871"/>
              <p:cNvSpPr>
                <a:spLocks/>
              </p:cNvSpPr>
              <p:nvPr/>
            </p:nvSpPr>
            <p:spPr bwMode="auto">
              <a:xfrm>
                <a:off x="10156" y="6919"/>
                <a:ext cx="12" cy="65"/>
              </a:xfrm>
              <a:custGeom>
                <a:avLst/>
                <a:gdLst/>
                <a:ahLst/>
                <a:cxnLst>
                  <a:cxn ang="0">
                    <a:pos x="0" y="0"/>
                  </a:cxn>
                  <a:cxn ang="0">
                    <a:pos x="4" y="33"/>
                  </a:cxn>
                  <a:cxn ang="0">
                    <a:pos x="4" y="48"/>
                  </a:cxn>
                  <a:cxn ang="0">
                    <a:pos x="7" y="64"/>
                  </a:cxn>
                  <a:cxn ang="0">
                    <a:pos x="12" y="64"/>
                  </a:cxn>
                  <a:cxn ang="0">
                    <a:pos x="9" y="48"/>
                  </a:cxn>
                  <a:cxn ang="0">
                    <a:pos x="9" y="31"/>
                  </a:cxn>
                  <a:cxn ang="0">
                    <a:pos x="7" y="16"/>
                  </a:cxn>
                  <a:cxn ang="0">
                    <a:pos x="4" y="0"/>
                  </a:cxn>
                  <a:cxn ang="0">
                    <a:pos x="0" y="0"/>
                  </a:cxn>
                </a:cxnLst>
                <a:rect l="0" t="0" r="r" b="b"/>
                <a:pathLst>
                  <a:path w="12" h="65">
                    <a:moveTo>
                      <a:pt x="0" y="0"/>
                    </a:moveTo>
                    <a:lnTo>
                      <a:pt x="4" y="33"/>
                    </a:lnTo>
                    <a:lnTo>
                      <a:pt x="4" y="48"/>
                    </a:lnTo>
                    <a:lnTo>
                      <a:pt x="7" y="64"/>
                    </a:lnTo>
                    <a:lnTo>
                      <a:pt x="12" y="64"/>
                    </a:lnTo>
                    <a:lnTo>
                      <a:pt x="9" y="48"/>
                    </a:lnTo>
                    <a:lnTo>
                      <a:pt x="9" y="31"/>
                    </a:lnTo>
                    <a:lnTo>
                      <a:pt x="7" y="16"/>
                    </a:lnTo>
                    <a:lnTo>
                      <a:pt x="4"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6" name="Freeform 2872"/>
              <p:cNvSpPr>
                <a:spLocks/>
              </p:cNvSpPr>
              <p:nvPr/>
            </p:nvSpPr>
            <p:spPr bwMode="auto">
              <a:xfrm>
                <a:off x="10156" y="6919"/>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7" name="Freeform 2873"/>
              <p:cNvSpPr>
                <a:spLocks/>
              </p:cNvSpPr>
              <p:nvPr/>
            </p:nvSpPr>
            <p:spPr bwMode="auto">
              <a:xfrm>
                <a:off x="10154" y="6919"/>
                <a:ext cx="12" cy="65"/>
              </a:xfrm>
              <a:custGeom>
                <a:avLst/>
                <a:gdLst/>
                <a:ahLst/>
                <a:cxnLst>
                  <a:cxn ang="0">
                    <a:pos x="11" y="48"/>
                  </a:cxn>
                  <a:cxn ang="0">
                    <a:pos x="9" y="31"/>
                  </a:cxn>
                  <a:cxn ang="0">
                    <a:pos x="7" y="16"/>
                  </a:cxn>
                  <a:cxn ang="0">
                    <a:pos x="4" y="0"/>
                  </a:cxn>
                  <a:cxn ang="0">
                    <a:pos x="0" y="0"/>
                  </a:cxn>
                  <a:cxn ang="0">
                    <a:pos x="4" y="33"/>
                  </a:cxn>
                  <a:cxn ang="0">
                    <a:pos x="7" y="48"/>
                  </a:cxn>
                  <a:cxn ang="0">
                    <a:pos x="7" y="64"/>
                  </a:cxn>
                  <a:cxn ang="0">
                    <a:pos x="11" y="64"/>
                  </a:cxn>
                  <a:cxn ang="0">
                    <a:pos x="11" y="48"/>
                  </a:cxn>
                </a:cxnLst>
                <a:rect l="0" t="0" r="r" b="b"/>
                <a:pathLst>
                  <a:path w="12" h="65">
                    <a:moveTo>
                      <a:pt x="11" y="48"/>
                    </a:moveTo>
                    <a:lnTo>
                      <a:pt x="9" y="31"/>
                    </a:lnTo>
                    <a:lnTo>
                      <a:pt x="7" y="16"/>
                    </a:lnTo>
                    <a:lnTo>
                      <a:pt x="4" y="0"/>
                    </a:lnTo>
                    <a:lnTo>
                      <a:pt x="0" y="0"/>
                    </a:lnTo>
                    <a:lnTo>
                      <a:pt x="4" y="33"/>
                    </a:lnTo>
                    <a:lnTo>
                      <a:pt x="7" y="48"/>
                    </a:lnTo>
                    <a:lnTo>
                      <a:pt x="7" y="64"/>
                    </a:lnTo>
                    <a:lnTo>
                      <a:pt x="11" y="64"/>
                    </a:lnTo>
                    <a:lnTo>
                      <a:pt x="11" y="48"/>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8" name="Freeform 2874"/>
              <p:cNvSpPr>
                <a:spLocks/>
              </p:cNvSpPr>
              <p:nvPr/>
            </p:nvSpPr>
            <p:spPr bwMode="auto">
              <a:xfrm>
                <a:off x="10154" y="6919"/>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9" name="Freeform 2875"/>
              <p:cNvSpPr>
                <a:spLocks/>
              </p:cNvSpPr>
              <p:nvPr/>
            </p:nvSpPr>
            <p:spPr bwMode="auto">
              <a:xfrm>
                <a:off x="10152" y="6919"/>
                <a:ext cx="12" cy="65"/>
              </a:xfrm>
              <a:custGeom>
                <a:avLst/>
                <a:gdLst/>
                <a:ahLst/>
                <a:cxnLst>
                  <a:cxn ang="0">
                    <a:pos x="7" y="0"/>
                  </a:cxn>
                  <a:cxn ang="0">
                    <a:pos x="0" y="0"/>
                  </a:cxn>
                  <a:cxn ang="0">
                    <a:pos x="4" y="16"/>
                  </a:cxn>
                  <a:cxn ang="0">
                    <a:pos x="4" y="33"/>
                  </a:cxn>
                  <a:cxn ang="0">
                    <a:pos x="7" y="48"/>
                  </a:cxn>
                  <a:cxn ang="0">
                    <a:pos x="7" y="64"/>
                  </a:cxn>
                  <a:cxn ang="0">
                    <a:pos x="11" y="64"/>
                  </a:cxn>
                  <a:cxn ang="0">
                    <a:pos x="11" y="48"/>
                  </a:cxn>
                  <a:cxn ang="0">
                    <a:pos x="9" y="31"/>
                  </a:cxn>
                  <a:cxn ang="0">
                    <a:pos x="9" y="16"/>
                  </a:cxn>
                  <a:cxn ang="0">
                    <a:pos x="7" y="0"/>
                  </a:cxn>
                </a:cxnLst>
                <a:rect l="0" t="0" r="r" b="b"/>
                <a:pathLst>
                  <a:path w="12" h="65">
                    <a:moveTo>
                      <a:pt x="7" y="0"/>
                    </a:moveTo>
                    <a:lnTo>
                      <a:pt x="0" y="0"/>
                    </a:lnTo>
                    <a:lnTo>
                      <a:pt x="4" y="16"/>
                    </a:lnTo>
                    <a:lnTo>
                      <a:pt x="4" y="33"/>
                    </a:lnTo>
                    <a:lnTo>
                      <a:pt x="7" y="48"/>
                    </a:lnTo>
                    <a:lnTo>
                      <a:pt x="7" y="64"/>
                    </a:lnTo>
                    <a:lnTo>
                      <a:pt x="11" y="64"/>
                    </a:lnTo>
                    <a:lnTo>
                      <a:pt x="11" y="48"/>
                    </a:lnTo>
                    <a:lnTo>
                      <a:pt x="9" y="31"/>
                    </a:lnTo>
                    <a:lnTo>
                      <a:pt x="9" y="16"/>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0" name="Freeform 2876"/>
              <p:cNvSpPr>
                <a:spLocks/>
              </p:cNvSpPr>
              <p:nvPr/>
            </p:nvSpPr>
            <p:spPr bwMode="auto">
              <a:xfrm>
                <a:off x="10152" y="6919"/>
                <a:ext cx="12" cy="65"/>
              </a:xfrm>
              <a:custGeom>
                <a:avLst/>
                <a:gdLst/>
                <a:ahLst/>
                <a:cxnLst>
                  <a:cxn ang="0">
                    <a:pos x="7" y="48"/>
                  </a:cxn>
                  <a:cxn ang="0">
                    <a:pos x="7" y="64"/>
                  </a:cxn>
                  <a:cxn ang="0">
                    <a:pos x="11" y="64"/>
                  </a:cxn>
                  <a:cxn ang="0">
                    <a:pos x="9" y="48"/>
                  </a:cxn>
                  <a:cxn ang="0">
                    <a:pos x="9" y="31"/>
                  </a:cxn>
                  <a:cxn ang="0">
                    <a:pos x="7" y="16"/>
                  </a:cxn>
                  <a:cxn ang="0">
                    <a:pos x="4" y="0"/>
                  </a:cxn>
                  <a:cxn ang="0">
                    <a:pos x="0" y="0"/>
                  </a:cxn>
                  <a:cxn ang="0">
                    <a:pos x="4" y="33"/>
                  </a:cxn>
                  <a:cxn ang="0">
                    <a:pos x="7" y="48"/>
                  </a:cxn>
                </a:cxnLst>
                <a:rect l="0" t="0" r="r" b="b"/>
                <a:pathLst>
                  <a:path w="12" h="65">
                    <a:moveTo>
                      <a:pt x="7" y="48"/>
                    </a:moveTo>
                    <a:lnTo>
                      <a:pt x="7" y="64"/>
                    </a:lnTo>
                    <a:lnTo>
                      <a:pt x="11" y="64"/>
                    </a:lnTo>
                    <a:lnTo>
                      <a:pt x="9" y="48"/>
                    </a:lnTo>
                    <a:lnTo>
                      <a:pt x="9" y="31"/>
                    </a:lnTo>
                    <a:lnTo>
                      <a:pt x="7" y="16"/>
                    </a:lnTo>
                    <a:lnTo>
                      <a:pt x="4" y="0"/>
                    </a:lnTo>
                    <a:lnTo>
                      <a:pt x="0" y="0"/>
                    </a:lnTo>
                    <a:lnTo>
                      <a:pt x="4" y="33"/>
                    </a:lnTo>
                    <a:lnTo>
                      <a:pt x="7" y="48"/>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1" name="Freeform 2877"/>
              <p:cNvSpPr>
                <a:spLocks/>
              </p:cNvSpPr>
              <p:nvPr/>
            </p:nvSpPr>
            <p:spPr bwMode="auto">
              <a:xfrm>
                <a:off x="10161" y="6775"/>
                <a:ext cx="214" cy="230"/>
              </a:xfrm>
              <a:custGeom>
                <a:avLst/>
                <a:gdLst/>
                <a:ahLst/>
                <a:cxnLst>
                  <a:cxn ang="0">
                    <a:pos x="213" y="211"/>
                  </a:cxn>
                  <a:cxn ang="0">
                    <a:pos x="211" y="12"/>
                  </a:cxn>
                  <a:cxn ang="0">
                    <a:pos x="52" y="0"/>
                  </a:cxn>
                  <a:cxn ang="0">
                    <a:pos x="0" y="4"/>
                  </a:cxn>
                  <a:cxn ang="0">
                    <a:pos x="2" y="213"/>
                  </a:cxn>
                  <a:cxn ang="0">
                    <a:pos x="12" y="213"/>
                  </a:cxn>
                  <a:cxn ang="0">
                    <a:pos x="12" y="220"/>
                  </a:cxn>
                  <a:cxn ang="0">
                    <a:pos x="52" y="230"/>
                  </a:cxn>
                  <a:cxn ang="0">
                    <a:pos x="189" y="211"/>
                  </a:cxn>
                  <a:cxn ang="0">
                    <a:pos x="213" y="211"/>
                  </a:cxn>
                </a:cxnLst>
                <a:rect l="0" t="0" r="r" b="b"/>
                <a:pathLst>
                  <a:path w="214" h="230">
                    <a:moveTo>
                      <a:pt x="213" y="211"/>
                    </a:moveTo>
                    <a:lnTo>
                      <a:pt x="211" y="12"/>
                    </a:lnTo>
                    <a:lnTo>
                      <a:pt x="52" y="0"/>
                    </a:lnTo>
                    <a:lnTo>
                      <a:pt x="0" y="4"/>
                    </a:lnTo>
                    <a:lnTo>
                      <a:pt x="2" y="213"/>
                    </a:lnTo>
                    <a:lnTo>
                      <a:pt x="12" y="213"/>
                    </a:lnTo>
                    <a:lnTo>
                      <a:pt x="12" y="220"/>
                    </a:lnTo>
                    <a:lnTo>
                      <a:pt x="52" y="230"/>
                    </a:lnTo>
                    <a:lnTo>
                      <a:pt x="189" y="211"/>
                    </a:lnTo>
                    <a:lnTo>
                      <a:pt x="213" y="211"/>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2" name="Freeform 2878"/>
              <p:cNvSpPr>
                <a:spLocks/>
              </p:cNvSpPr>
              <p:nvPr/>
            </p:nvSpPr>
            <p:spPr bwMode="auto">
              <a:xfrm>
                <a:off x="10226" y="6729"/>
                <a:ext cx="326" cy="298"/>
              </a:xfrm>
              <a:custGeom>
                <a:avLst/>
                <a:gdLst/>
                <a:ahLst/>
                <a:cxnLst>
                  <a:cxn ang="0">
                    <a:pos x="60" y="285"/>
                  </a:cxn>
                  <a:cxn ang="0">
                    <a:pos x="69" y="287"/>
                  </a:cxn>
                  <a:cxn ang="0">
                    <a:pos x="79" y="290"/>
                  </a:cxn>
                  <a:cxn ang="0">
                    <a:pos x="136" y="292"/>
                  </a:cxn>
                  <a:cxn ang="0">
                    <a:pos x="232" y="287"/>
                  </a:cxn>
                  <a:cxn ang="0">
                    <a:pos x="242" y="280"/>
                  </a:cxn>
                  <a:cxn ang="0">
                    <a:pos x="247" y="273"/>
                  </a:cxn>
                  <a:cxn ang="0">
                    <a:pos x="244" y="263"/>
                  </a:cxn>
                  <a:cxn ang="0">
                    <a:pos x="237" y="259"/>
                  </a:cxn>
                  <a:cxn ang="0">
                    <a:pos x="223" y="254"/>
                  </a:cxn>
                  <a:cxn ang="0">
                    <a:pos x="254" y="237"/>
                  </a:cxn>
                  <a:cxn ang="0">
                    <a:pos x="321" y="211"/>
                  </a:cxn>
                  <a:cxn ang="0">
                    <a:pos x="323" y="177"/>
                  </a:cxn>
                  <a:cxn ang="0">
                    <a:pos x="326" y="143"/>
                  </a:cxn>
                  <a:cxn ang="0">
                    <a:pos x="323" y="107"/>
                  </a:cxn>
                  <a:cxn ang="0">
                    <a:pos x="249" y="50"/>
                  </a:cxn>
                  <a:cxn ang="0">
                    <a:pos x="240" y="31"/>
                  </a:cxn>
                  <a:cxn ang="0">
                    <a:pos x="228" y="16"/>
                  </a:cxn>
                  <a:cxn ang="0">
                    <a:pos x="216" y="9"/>
                  </a:cxn>
                  <a:cxn ang="0">
                    <a:pos x="203" y="7"/>
                  </a:cxn>
                  <a:cxn ang="0">
                    <a:pos x="194" y="4"/>
                  </a:cxn>
                  <a:cxn ang="0">
                    <a:pos x="172" y="0"/>
                  </a:cxn>
                  <a:cxn ang="0">
                    <a:pos x="158" y="2"/>
                  </a:cxn>
                  <a:cxn ang="0">
                    <a:pos x="141" y="4"/>
                  </a:cxn>
                  <a:cxn ang="0">
                    <a:pos x="131" y="7"/>
                  </a:cxn>
                  <a:cxn ang="0">
                    <a:pos x="115" y="9"/>
                  </a:cxn>
                  <a:cxn ang="0">
                    <a:pos x="98" y="11"/>
                  </a:cxn>
                  <a:cxn ang="0">
                    <a:pos x="83" y="14"/>
                  </a:cxn>
                  <a:cxn ang="0">
                    <a:pos x="71" y="16"/>
                  </a:cxn>
                  <a:cxn ang="0">
                    <a:pos x="57" y="19"/>
                  </a:cxn>
                  <a:cxn ang="0">
                    <a:pos x="45" y="21"/>
                  </a:cxn>
                  <a:cxn ang="0">
                    <a:pos x="36" y="23"/>
                  </a:cxn>
                  <a:cxn ang="0">
                    <a:pos x="19" y="26"/>
                  </a:cxn>
                  <a:cxn ang="0">
                    <a:pos x="9" y="28"/>
                  </a:cxn>
                  <a:cxn ang="0">
                    <a:pos x="0" y="95"/>
                  </a:cxn>
                  <a:cxn ang="0">
                    <a:pos x="4" y="230"/>
                  </a:cxn>
                  <a:cxn ang="0">
                    <a:pos x="21" y="237"/>
                  </a:cxn>
                  <a:cxn ang="0">
                    <a:pos x="33" y="242"/>
                  </a:cxn>
                  <a:cxn ang="0">
                    <a:pos x="48" y="244"/>
                  </a:cxn>
                  <a:cxn ang="0">
                    <a:pos x="64" y="247"/>
                  </a:cxn>
                  <a:cxn ang="0">
                    <a:pos x="86" y="263"/>
                  </a:cxn>
                  <a:cxn ang="0">
                    <a:pos x="60" y="275"/>
                  </a:cxn>
                  <a:cxn ang="0">
                    <a:pos x="55" y="283"/>
                  </a:cxn>
                </a:cxnLst>
                <a:rect l="0" t="0" r="r" b="b"/>
                <a:pathLst>
                  <a:path w="326" h="298">
                    <a:moveTo>
                      <a:pt x="55" y="283"/>
                    </a:moveTo>
                    <a:lnTo>
                      <a:pt x="60" y="285"/>
                    </a:lnTo>
                    <a:lnTo>
                      <a:pt x="64" y="287"/>
                    </a:lnTo>
                    <a:lnTo>
                      <a:pt x="69" y="287"/>
                    </a:lnTo>
                    <a:lnTo>
                      <a:pt x="74" y="290"/>
                    </a:lnTo>
                    <a:lnTo>
                      <a:pt x="79" y="290"/>
                    </a:lnTo>
                    <a:lnTo>
                      <a:pt x="86" y="292"/>
                    </a:lnTo>
                    <a:lnTo>
                      <a:pt x="136" y="292"/>
                    </a:lnTo>
                    <a:lnTo>
                      <a:pt x="196" y="297"/>
                    </a:lnTo>
                    <a:lnTo>
                      <a:pt x="232" y="287"/>
                    </a:lnTo>
                    <a:lnTo>
                      <a:pt x="237" y="283"/>
                    </a:lnTo>
                    <a:lnTo>
                      <a:pt x="242" y="280"/>
                    </a:lnTo>
                    <a:lnTo>
                      <a:pt x="247" y="275"/>
                    </a:lnTo>
                    <a:lnTo>
                      <a:pt x="247" y="273"/>
                    </a:lnTo>
                    <a:lnTo>
                      <a:pt x="249" y="268"/>
                    </a:lnTo>
                    <a:lnTo>
                      <a:pt x="244" y="263"/>
                    </a:lnTo>
                    <a:lnTo>
                      <a:pt x="240" y="261"/>
                    </a:lnTo>
                    <a:lnTo>
                      <a:pt x="237" y="259"/>
                    </a:lnTo>
                    <a:lnTo>
                      <a:pt x="228" y="254"/>
                    </a:lnTo>
                    <a:lnTo>
                      <a:pt x="223" y="254"/>
                    </a:lnTo>
                    <a:lnTo>
                      <a:pt x="218" y="251"/>
                    </a:lnTo>
                    <a:lnTo>
                      <a:pt x="254" y="237"/>
                    </a:lnTo>
                    <a:lnTo>
                      <a:pt x="319" y="225"/>
                    </a:lnTo>
                    <a:lnTo>
                      <a:pt x="321" y="211"/>
                    </a:lnTo>
                    <a:lnTo>
                      <a:pt x="321" y="194"/>
                    </a:lnTo>
                    <a:lnTo>
                      <a:pt x="323" y="177"/>
                    </a:lnTo>
                    <a:lnTo>
                      <a:pt x="323" y="160"/>
                    </a:lnTo>
                    <a:lnTo>
                      <a:pt x="326" y="143"/>
                    </a:lnTo>
                    <a:lnTo>
                      <a:pt x="323" y="124"/>
                    </a:lnTo>
                    <a:lnTo>
                      <a:pt x="323" y="107"/>
                    </a:lnTo>
                    <a:lnTo>
                      <a:pt x="321" y="91"/>
                    </a:lnTo>
                    <a:lnTo>
                      <a:pt x="249" y="50"/>
                    </a:lnTo>
                    <a:lnTo>
                      <a:pt x="244" y="35"/>
                    </a:lnTo>
                    <a:lnTo>
                      <a:pt x="240" y="31"/>
                    </a:lnTo>
                    <a:lnTo>
                      <a:pt x="237" y="26"/>
                    </a:lnTo>
                    <a:lnTo>
                      <a:pt x="228" y="16"/>
                    </a:lnTo>
                    <a:lnTo>
                      <a:pt x="218" y="11"/>
                    </a:lnTo>
                    <a:lnTo>
                      <a:pt x="216" y="9"/>
                    </a:lnTo>
                    <a:lnTo>
                      <a:pt x="211" y="9"/>
                    </a:lnTo>
                    <a:lnTo>
                      <a:pt x="203" y="7"/>
                    </a:lnTo>
                    <a:lnTo>
                      <a:pt x="199" y="4"/>
                    </a:lnTo>
                    <a:lnTo>
                      <a:pt x="194" y="4"/>
                    </a:lnTo>
                    <a:lnTo>
                      <a:pt x="180" y="0"/>
                    </a:lnTo>
                    <a:lnTo>
                      <a:pt x="172" y="0"/>
                    </a:lnTo>
                    <a:lnTo>
                      <a:pt x="168" y="2"/>
                    </a:lnTo>
                    <a:lnTo>
                      <a:pt x="158" y="2"/>
                    </a:lnTo>
                    <a:lnTo>
                      <a:pt x="153" y="4"/>
                    </a:lnTo>
                    <a:lnTo>
                      <a:pt x="141" y="4"/>
                    </a:lnTo>
                    <a:lnTo>
                      <a:pt x="136" y="7"/>
                    </a:lnTo>
                    <a:lnTo>
                      <a:pt x="131" y="7"/>
                    </a:lnTo>
                    <a:lnTo>
                      <a:pt x="127" y="9"/>
                    </a:lnTo>
                    <a:lnTo>
                      <a:pt x="115" y="9"/>
                    </a:lnTo>
                    <a:lnTo>
                      <a:pt x="110" y="11"/>
                    </a:lnTo>
                    <a:lnTo>
                      <a:pt x="98" y="11"/>
                    </a:lnTo>
                    <a:lnTo>
                      <a:pt x="93" y="14"/>
                    </a:lnTo>
                    <a:lnTo>
                      <a:pt x="83" y="14"/>
                    </a:lnTo>
                    <a:lnTo>
                      <a:pt x="76" y="16"/>
                    </a:lnTo>
                    <a:lnTo>
                      <a:pt x="71" y="16"/>
                    </a:lnTo>
                    <a:lnTo>
                      <a:pt x="67" y="19"/>
                    </a:lnTo>
                    <a:lnTo>
                      <a:pt x="57" y="19"/>
                    </a:lnTo>
                    <a:lnTo>
                      <a:pt x="50" y="21"/>
                    </a:lnTo>
                    <a:lnTo>
                      <a:pt x="45" y="21"/>
                    </a:lnTo>
                    <a:lnTo>
                      <a:pt x="40" y="23"/>
                    </a:lnTo>
                    <a:lnTo>
                      <a:pt x="36" y="23"/>
                    </a:lnTo>
                    <a:lnTo>
                      <a:pt x="31" y="26"/>
                    </a:lnTo>
                    <a:lnTo>
                      <a:pt x="19" y="26"/>
                    </a:lnTo>
                    <a:lnTo>
                      <a:pt x="14" y="28"/>
                    </a:lnTo>
                    <a:lnTo>
                      <a:pt x="9" y="28"/>
                    </a:lnTo>
                    <a:lnTo>
                      <a:pt x="4" y="52"/>
                    </a:lnTo>
                    <a:lnTo>
                      <a:pt x="0" y="95"/>
                    </a:lnTo>
                    <a:lnTo>
                      <a:pt x="0" y="206"/>
                    </a:lnTo>
                    <a:lnTo>
                      <a:pt x="4" y="230"/>
                    </a:lnTo>
                    <a:lnTo>
                      <a:pt x="19" y="237"/>
                    </a:lnTo>
                    <a:lnTo>
                      <a:pt x="21" y="237"/>
                    </a:lnTo>
                    <a:lnTo>
                      <a:pt x="31" y="242"/>
                    </a:lnTo>
                    <a:lnTo>
                      <a:pt x="33" y="242"/>
                    </a:lnTo>
                    <a:lnTo>
                      <a:pt x="38" y="244"/>
                    </a:lnTo>
                    <a:lnTo>
                      <a:pt x="48" y="244"/>
                    </a:lnTo>
                    <a:lnTo>
                      <a:pt x="52" y="247"/>
                    </a:lnTo>
                    <a:lnTo>
                      <a:pt x="64" y="247"/>
                    </a:lnTo>
                    <a:lnTo>
                      <a:pt x="79" y="256"/>
                    </a:lnTo>
                    <a:lnTo>
                      <a:pt x="86" y="263"/>
                    </a:lnTo>
                    <a:lnTo>
                      <a:pt x="76" y="271"/>
                    </a:lnTo>
                    <a:lnTo>
                      <a:pt x="60" y="275"/>
                    </a:lnTo>
                    <a:lnTo>
                      <a:pt x="52" y="280"/>
                    </a:lnTo>
                    <a:lnTo>
                      <a:pt x="55" y="283"/>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3" name="Freeform 2879"/>
              <p:cNvSpPr>
                <a:spLocks/>
              </p:cNvSpPr>
              <p:nvPr/>
            </p:nvSpPr>
            <p:spPr bwMode="auto">
              <a:xfrm>
                <a:off x="10425" y="6734"/>
                <a:ext cx="3" cy="228"/>
              </a:xfrm>
              <a:custGeom>
                <a:avLst/>
                <a:gdLst/>
                <a:ahLst/>
                <a:cxnLst>
                  <a:cxn ang="0">
                    <a:pos x="0" y="0"/>
                  </a:cxn>
                  <a:cxn ang="0">
                    <a:pos x="0" y="227"/>
                  </a:cxn>
                  <a:cxn ang="0">
                    <a:pos x="2" y="227"/>
                  </a:cxn>
                  <a:cxn ang="0">
                    <a:pos x="2" y="2"/>
                  </a:cxn>
                  <a:cxn ang="0">
                    <a:pos x="0" y="0"/>
                  </a:cxn>
                </a:cxnLst>
                <a:rect l="0" t="0" r="r" b="b"/>
                <a:pathLst>
                  <a:path w="3" h="228">
                    <a:moveTo>
                      <a:pt x="0" y="0"/>
                    </a:moveTo>
                    <a:lnTo>
                      <a:pt x="0" y="227"/>
                    </a:lnTo>
                    <a:lnTo>
                      <a:pt x="2" y="227"/>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4" name="Freeform 2880"/>
              <p:cNvSpPr>
                <a:spLocks/>
              </p:cNvSpPr>
              <p:nvPr/>
            </p:nvSpPr>
            <p:spPr bwMode="auto">
              <a:xfrm>
                <a:off x="10423" y="6734"/>
                <a:ext cx="5" cy="228"/>
              </a:xfrm>
              <a:custGeom>
                <a:avLst/>
                <a:gdLst/>
                <a:ahLst/>
                <a:cxnLst>
                  <a:cxn ang="0">
                    <a:pos x="2" y="35"/>
                  </a:cxn>
                  <a:cxn ang="0">
                    <a:pos x="0" y="112"/>
                  </a:cxn>
                  <a:cxn ang="0">
                    <a:pos x="0" y="191"/>
                  </a:cxn>
                  <a:cxn ang="0">
                    <a:pos x="2" y="227"/>
                  </a:cxn>
                  <a:cxn ang="0">
                    <a:pos x="4" y="225"/>
                  </a:cxn>
                  <a:cxn ang="0">
                    <a:pos x="2" y="175"/>
                  </a:cxn>
                  <a:cxn ang="0">
                    <a:pos x="2" y="71"/>
                  </a:cxn>
                  <a:cxn ang="0">
                    <a:pos x="4" y="2"/>
                  </a:cxn>
                  <a:cxn ang="0">
                    <a:pos x="2" y="0"/>
                  </a:cxn>
                  <a:cxn ang="0">
                    <a:pos x="2" y="35"/>
                  </a:cxn>
                </a:cxnLst>
                <a:rect l="0" t="0" r="r" b="b"/>
                <a:pathLst>
                  <a:path w="5" h="228">
                    <a:moveTo>
                      <a:pt x="2" y="35"/>
                    </a:moveTo>
                    <a:lnTo>
                      <a:pt x="0" y="112"/>
                    </a:lnTo>
                    <a:lnTo>
                      <a:pt x="0" y="191"/>
                    </a:lnTo>
                    <a:lnTo>
                      <a:pt x="2" y="227"/>
                    </a:lnTo>
                    <a:lnTo>
                      <a:pt x="4" y="225"/>
                    </a:lnTo>
                    <a:lnTo>
                      <a:pt x="2" y="175"/>
                    </a:lnTo>
                    <a:lnTo>
                      <a:pt x="2" y="71"/>
                    </a:lnTo>
                    <a:lnTo>
                      <a:pt x="4" y="2"/>
                    </a:lnTo>
                    <a:lnTo>
                      <a:pt x="2" y="0"/>
                    </a:lnTo>
                    <a:lnTo>
                      <a:pt x="2" y="35"/>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5" name="Freeform 2881"/>
              <p:cNvSpPr>
                <a:spLocks/>
              </p:cNvSpPr>
              <p:nvPr/>
            </p:nvSpPr>
            <p:spPr bwMode="auto">
              <a:xfrm>
                <a:off x="10424" y="6734"/>
                <a:ext cx="0" cy="226"/>
              </a:xfrm>
              <a:custGeom>
                <a:avLst/>
                <a:gdLst/>
                <a:ahLst/>
                <a:cxnLst>
                  <a:cxn ang="0">
                    <a:pos x="0" y="0"/>
                  </a:cxn>
                  <a:cxn ang="0">
                    <a:pos x="0" y="225"/>
                  </a:cxn>
                </a:cxnLst>
                <a:rect l="0" t="0" r="r" b="b"/>
                <a:pathLst>
                  <a:path h="226">
                    <a:moveTo>
                      <a:pt x="0" y="0"/>
                    </a:moveTo>
                    <a:lnTo>
                      <a:pt x="0" y="225"/>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6" name="Freeform 2882"/>
              <p:cNvSpPr>
                <a:spLocks/>
              </p:cNvSpPr>
              <p:nvPr/>
            </p:nvSpPr>
            <p:spPr bwMode="auto">
              <a:xfrm>
                <a:off x="10420" y="6734"/>
                <a:ext cx="5" cy="226"/>
              </a:xfrm>
              <a:custGeom>
                <a:avLst/>
                <a:gdLst/>
                <a:ahLst/>
                <a:cxnLst>
                  <a:cxn ang="0">
                    <a:pos x="2" y="0"/>
                  </a:cxn>
                  <a:cxn ang="0">
                    <a:pos x="0" y="35"/>
                  </a:cxn>
                  <a:cxn ang="0">
                    <a:pos x="0" y="225"/>
                  </a:cxn>
                  <a:cxn ang="0">
                    <a:pos x="4" y="225"/>
                  </a:cxn>
                  <a:cxn ang="0">
                    <a:pos x="2" y="175"/>
                  </a:cxn>
                  <a:cxn ang="0">
                    <a:pos x="2" y="124"/>
                  </a:cxn>
                  <a:cxn ang="0">
                    <a:pos x="4" y="69"/>
                  </a:cxn>
                  <a:cxn ang="0">
                    <a:pos x="4" y="0"/>
                  </a:cxn>
                  <a:cxn ang="0">
                    <a:pos x="2" y="0"/>
                  </a:cxn>
                </a:cxnLst>
                <a:rect l="0" t="0" r="r" b="b"/>
                <a:pathLst>
                  <a:path w="5" h="226">
                    <a:moveTo>
                      <a:pt x="2" y="0"/>
                    </a:moveTo>
                    <a:lnTo>
                      <a:pt x="0" y="35"/>
                    </a:lnTo>
                    <a:lnTo>
                      <a:pt x="0" y="225"/>
                    </a:lnTo>
                    <a:lnTo>
                      <a:pt x="4" y="225"/>
                    </a:lnTo>
                    <a:lnTo>
                      <a:pt x="2" y="175"/>
                    </a:lnTo>
                    <a:lnTo>
                      <a:pt x="2" y="124"/>
                    </a:lnTo>
                    <a:lnTo>
                      <a:pt x="4" y="69"/>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7" name="Freeform 2883"/>
              <p:cNvSpPr>
                <a:spLocks/>
              </p:cNvSpPr>
              <p:nvPr/>
            </p:nvSpPr>
            <p:spPr bwMode="auto">
              <a:xfrm>
                <a:off x="10421" y="6734"/>
                <a:ext cx="0" cy="226"/>
              </a:xfrm>
              <a:custGeom>
                <a:avLst/>
                <a:gdLst/>
                <a:ahLst/>
                <a:cxnLst>
                  <a:cxn ang="0">
                    <a:pos x="0" y="0"/>
                  </a:cxn>
                  <a:cxn ang="0">
                    <a:pos x="0" y="225"/>
                  </a:cxn>
                </a:cxnLst>
                <a:rect l="0" t="0" r="r" b="b"/>
                <a:pathLst>
                  <a:path h="226">
                    <a:moveTo>
                      <a:pt x="0" y="0"/>
                    </a:moveTo>
                    <a:lnTo>
                      <a:pt x="0" y="225"/>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8" name="Freeform 2884"/>
              <p:cNvSpPr>
                <a:spLocks/>
              </p:cNvSpPr>
              <p:nvPr/>
            </p:nvSpPr>
            <p:spPr bwMode="auto">
              <a:xfrm>
                <a:off x="10418" y="6734"/>
                <a:ext cx="5" cy="226"/>
              </a:xfrm>
              <a:custGeom>
                <a:avLst/>
                <a:gdLst/>
                <a:ahLst/>
                <a:cxnLst>
                  <a:cxn ang="0">
                    <a:pos x="2" y="0"/>
                  </a:cxn>
                  <a:cxn ang="0">
                    <a:pos x="0" y="33"/>
                  </a:cxn>
                  <a:cxn ang="0">
                    <a:pos x="0" y="225"/>
                  </a:cxn>
                  <a:cxn ang="0">
                    <a:pos x="4" y="225"/>
                  </a:cxn>
                  <a:cxn ang="0">
                    <a:pos x="2" y="175"/>
                  </a:cxn>
                  <a:cxn ang="0">
                    <a:pos x="2" y="69"/>
                  </a:cxn>
                  <a:cxn ang="0">
                    <a:pos x="4" y="0"/>
                  </a:cxn>
                  <a:cxn ang="0">
                    <a:pos x="2" y="0"/>
                  </a:cxn>
                </a:cxnLst>
                <a:rect l="0" t="0" r="r" b="b"/>
                <a:pathLst>
                  <a:path w="5" h="226">
                    <a:moveTo>
                      <a:pt x="2" y="0"/>
                    </a:moveTo>
                    <a:lnTo>
                      <a:pt x="0" y="33"/>
                    </a:lnTo>
                    <a:lnTo>
                      <a:pt x="0" y="225"/>
                    </a:lnTo>
                    <a:lnTo>
                      <a:pt x="4" y="225"/>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9" name="Freeform 2885"/>
              <p:cNvSpPr>
                <a:spLocks/>
              </p:cNvSpPr>
              <p:nvPr/>
            </p:nvSpPr>
            <p:spPr bwMode="auto">
              <a:xfrm>
                <a:off x="10416" y="6734"/>
                <a:ext cx="4" cy="226"/>
              </a:xfrm>
              <a:custGeom>
                <a:avLst/>
                <a:gdLst/>
                <a:ahLst/>
                <a:cxnLst>
                  <a:cxn ang="0">
                    <a:pos x="4" y="0"/>
                  </a:cxn>
                  <a:cxn ang="0">
                    <a:pos x="2" y="0"/>
                  </a:cxn>
                  <a:cxn ang="0">
                    <a:pos x="2" y="33"/>
                  </a:cxn>
                  <a:cxn ang="0">
                    <a:pos x="0" y="112"/>
                  </a:cxn>
                  <a:cxn ang="0">
                    <a:pos x="0" y="189"/>
                  </a:cxn>
                  <a:cxn ang="0">
                    <a:pos x="2" y="225"/>
                  </a:cxn>
                  <a:cxn ang="0">
                    <a:pos x="4" y="225"/>
                  </a:cxn>
                  <a:cxn ang="0">
                    <a:pos x="4" y="0"/>
                  </a:cxn>
                </a:cxnLst>
                <a:rect l="0" t="0" r="r" b="b"/>
                <a:pathLst>
                  <a:path w="4" h="226">
                    <a:moveTo>
                      <a:pt x="4" y="0"/>
                    </a:moveTo>
                    <a:lnTo>
                      <a:pt x="2" y="0"/>
                    </a:lnTo>
                    <a:lnTo>
                      <a:pt x="2" y="33"/>
                    </a:lnTo>
                    <a:lnTo>
                      <a:pt x="0" y="112"/>
                    </a:lnTo>
                    <a:lnTo>
                      <a:pt x="0" y="189"/>
                    </a:lnTo>
                    <a:lnTo>
                      <a:pt x="2" y="225"/>
                    </a:lnTo>
                    <a:lnTo>
                      <a:pt x="4" y="225"/>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0" name="Freeform 2886"/>
              <p:cNvSpPr>
                <a:spLocks/>
              </p:cNvSpPr>
              <p:nvPr/>
            </p:nvSpPr>
            <p:spPr bwMode="auto">
              <a:xfrm>
                <a:off x="10417" y="6734"/>
                <a:ext cx="0" cy="226"/>
              </a:xfrm>
              <a:custGeom>
                <a:avLst/>
                <a:gdLst/>
                <a:ahLst/>
                <a:cxnLst>
                  <a:cxn ang="0">
                    <a:pos x="0" y="0"/>
                  </a:cxn>
                  <a:cxn ang="0">
                    <a:pos x="0" y="225"/>
                  </a:cxn>
                </a:cxnLst>
                <a:rect l="0" t="0" r="r" b="b"/>
                <a:pathLst>
                  <a:path h="226">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1" name="Freeform 2887"/>
              <p:cNvSpPr>
                <a:spLocks/>
              </p:cNvSpPr>
              <p:nvPr/>
            </p:nvSpPr>
            <p:spPr bwMode="auto">
              <a:xfrm>
                <a:off x="10413" y="6734"/>
                <a:ext cx="5" cy="226"/>
              </a:xfrm>
              <a:custGeom>
                <a:avLst/>
                <a:gdLst/>
                <a:ahLst/>
                <a:cxnLst>
                  <a:cxn ang="0">
                    <a:pos x="2" y="172"/>
                  </a:cxn>
                  <a:cxn ang="0">
                    <a:pos x="2" y="124"/>
                  </a:cxn>
                  <a:cxn ang="0">
                    <a:pos x="4" y="69"/>
                  </a:cxn>
                  <a:cxn ang="0">
                    <a:pos x="4" y="0"/>
                  </a:cxn>
                  <a:cxn ang="0">
                    <a:pos x="2" y="0"/>
                  </a:cxn>
                  <a:cxn ang="0">
                    <a:pos x="2" y="33"/>
                  </a:cxn>
                  <a:cxn ang="0">
                    <a:pos x="0" y="110"/>
                  </a:cxn>
                  <a:cxn ang="0">
                    <a:pos x="0" y="189"/>
                  </a:cxn>
                  <a:cxn ang="0">
                    <a:pos x="2" y="225"/>
                  </a:cxn>
                  <a:cxn ang="0">
                    <a:pos x="4" y="223"/>
                  </a:cxn>
                  <a:cxn ang="0">
                    <a:pos x="2" y="172"/>
                  </a:cxn>
                </a:cxnLst>
                <a:rect l="0" t="0" r="r" b="b"/>
                <a:pathLst>
                  <a:path w="5" h="226">
                    <a:moveTo>
                      <a:pt x="2" y="172"/>
                    </a:moveTo>
                    <a:lnTo>
                      <a:pt x="2" y="124"/>
                    </a:lnTo>
                    <a:lnTo>
                      <a:pt x="4" y="69"/>
                    </a:lnTo>
                    <a:lnTo>
                      <a:pt x="4" y="0"/>
                    </a:lnTo>
                    <a:lnTo>
                      <a:pt x="2" y="0"/>
                    </a:lnTo>
                    <a:lnTo>
                      <a:pt x="2" y="33"/>
                    </a:lnTo>
                    <a:lnTo>
                      <a:pt x="0" y="110"/>
                    </a:lnTo>
                    <a:lnTo>
                      <a:pt x="0" y="189"/>
                    </a:lnTo>
                    <a:lnTo>
                      <a:pt x="2" y="225"/>
                    </a:lnTo>
                    <a:lnTo>
                      <a:pt x="4" y="223"/>
                    </a:lnTo>
                    <a:lnTo>
                      <a:pt x="2" y="172"/>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2" name="Freeform 2888"/>
              <p:cNvSpPr>
                <a:spLocks/>
              </p:cNvSpPr>
              <p:nvPr/>
            </p:nvSpPr>
            <p:spPr bwMode="auto">
              <a:xfrm>
                <a:off x="10413" y="6732"/>
                <a:ext cx="3" cy="225"/>
              </a:xfrm>
              <a:custGeom>
                <a:avLst/>
                <a:gdLst/>
                <a:ahLst/>
                <a:cxnLst>
                  <a:cxn ang="0">
                    <a:pos x="0" y="0"/>
                  </a:cxn>
                  <a:cxn ang="0">
                    <a:pos x="0" y="225"/>
                  </a:cxn>
                  <a:cxn ang="0">
                    <a:pos x="2" y="225"/>
                  </a:cxn>
                  <a:cxn ang="0">
                    <a:pos x="2" y="2"/>
                  </a:cxn>
                  <a:cxn ang="0">
                    <a:pos x="0" y="0"/>
                  </a:cxn>
                </a:cxnLst>
                <a:rect l="0" t="0" r="r" b="b"/>
                <a:pathLst>
                  <a:path w="3" h="225">
                    <a:moveTo>
                      <a:pt x="0" y="0"/>
                    </a:moveTo>
                    <a:lnTo>
                      <a:pt x="0" y="225"/>
                    </a:lnTo>
                    <a:lnTo>
                      <a:pt x="2" y="225"/>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3" name="Freeform 2889"/>
              <p:cNvSpPr>
                <a:spLocks/>
              </p:cNvSpPr>
              <p:nvPr/>
            </p:nvSpPr>
            <p:spPr bwMode="auto">
              <a:xfrm>
                <a:off x="10411" y="6732"/>
                <a:ext cx="5" cy="225"/>
              </a:xfrm>
              <a:custGeom>
                <a:avLst/>
                <a:gdLst/>
                <a:ahLst/>
                <a:cxnLst>
                  <a:cxn ang="0">
                    <a:pos x="2" y="0"/>
                  </a:cxn>
                  <a:cxn ang="0">
                    <a:pos x="0" y="35"/>
                  </a:cxn>
                  <a:cxn ang="0">
                    <a:pos x="0" y="191"/>
                  </a:cxn>
                  <a:cxn ang="0">
                    <a:pos x="2" y="225"/>
                  </a:cxn>
                  <a:cxn ang="0">
                    <a:pos x="4" y="225"/>
                  </a:cxn>
                  <a:cxn ang="0">
                    <a:pos x="2" y="175"/>
                  </a:cxn>
                  <a:cxn ang="0">
                    <a:pos x="2" y="71"/>
                  </a:cxn>
                  <a:cxn ang="0">
                    <a:pos x="4" y="2"/>
                  </a:cxn>
                  <a:cxn ang="0">
                    <a:pos x="2" y="0"/>
                  </a:cxn>
                </a:cxnLst>
                <a:rect l="0" t="0" r="r" b="b"/>
                <a:pathLst>
                  <a:path w="5" h="225">
                    <a:moveTo>
                      <a:pt x="2" y="0"/>
                    </a:moveTo>
                    <a:lnTo>
                      <a:pt x="0" y="35"/>
                    </a:lnTo>
                    <a:lnTo>
                      <a:pt x="0" y="191"/>
                    </a:lnTo>
                    <a:lnTo>
                      <a:pt x="2" y="225"/>
                    </a:lnTo>
                    <a:lnTo>
                      <a:pt x="4" y="225"/>
                    </a:lnTo>
                    <a:lnTo>
                      <a:pt x="2" y="175"/>
                    </a:lnTo>
                    <a:lnTo>
                      <a:pt x="2" y="71"/>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4" name="Freeform 2890"/>
              <p:cNvSpPr>
                <a:spLocks/>
              </p:cNvSpPr>
              <p:nvPr/>
            </p:nvSpPr>
            <p:spPr bwMode="auto">
              <a:xfrm>
                <a:off x="10411" y="6732"/>
                <a:ext cx="2" cy="225"/>
              </a:xfrm>
              <a:custGeom>
                <a:avLst/>
                <a:gdLst/>
                <a:ahLst/>
                <a:cxnLst>
                  <a:cxn ang="0">
                    <a:pos x="0" y="0"/>
                  </a:cxn>
                  <a:cxn ang="0">
                    <a:pos x="0" y="225"/>
                  </a:cxn>
                  <a:cxn ang="0">
                    <a:pos x="2" y="225"/>
                  </a:cxn>
                  <a:cxn ang="0">
                    <a:pos x="2" y="2"/>
                  </a:cxn>
                  <a:cxn ang="0">
                    <a:pos x="0" y="0"/>
                  </a:cxn>
                </a:cxnLst>
                <a:rect l="0" t="0" r="r" b="b"/>
                <a:pathLst>
                  <a:path w="2" h="225">
                    <a:moveTo>
                      <a:pt x="0" y="0"/>
                    </a:moveTo>
                    <a:lnTo>
                      <a:pt x="0" y="225"/>
                    </a:lnTo>
                    <a:lnTo>
                      <a:pt x="2" y="225"/>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5" name="Freeform 2891"/>
              <p:cNvSpPr>
                <a:spLocks/>
              </p:cNvSpPr>
              <p:nvPr/>
            </p:nvSpPr>
            <p:spPr bwMode="auto">
              <a:xfrm>
                <a:off x="10428" y="6736"/>
                <a:ext cx="2" cy="226"/>
              </a:xfrm>
              <a:custGeom>
                <a:avLst/>
                <a:gdLst/>
                <a:ahLst/>
                <a:cxnLst>
                  <a:cxn ang="0">
                    <a:pos x="0" y="0"/>
                  </a:cxn>
                  <a:cxn ang="0">
                    <a:pos x="0" y="225"/>
                  </a:cxn>
                  <a:cxn ang="0">
                    <a:pos x="2" y="223"/>
                  </a:cxn>
                  <a:cxn ang="0">
                    <a:pos x="2" y="0"/>
                  </a:cxn>
                  <a:cxn ang="0">
                    <a:pos x="0" y="0"/>
                  </a:cxn>
                </a:cxnLst>
                <a:rect l="0" t="0" r="r" b="b"/>
                <a:pathLst>
                  <a:path w="2" h="226">
                    <a:moveTo>
                      <a:pt x="0" y="0"/>
                    </a:moveTo>
                    <a:lnTo>
                      <a:pt x="0" y="225"/>
                    </a:lnTo>
                    <a:lnTo>
                      <a:pt x="2" y="223"/>
                    </a:lnTo>
                    <a:lnTo>
                      <a:pt x="2" y="0"/>
                    </a:lnTo>
                    <a:lnTo>
                      <a:pt x="0"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6" name="Freeform 2892"/>
              <p:cNvSpPr>
                <a:spLocks/>
              </p:cNvSpPr>
              <p:nvPr/>
            </p:nvSpPr>
            <p:spPr bwMode="auto">
              <a:xfrm>
                <a:off x="10161" y="6775"/>
                <a:ext cx="53" cy="225"/>
              </a:xfrm>
              <a:custGeom>
                <a:avLst/>
                <a:gdLst/>
                <a:ahLst/>
                <a:cxnLst>
                  <a:cxn ang="0">
                    <a:pos x="9" y="216"/>
                  </a:cxn>
                  <a:cxn ang="0">
                    <a:pos x="9" y="225"/>
                  </a:cxn>
                  <a:cxn ang="0">
                    <a:pos x="52" y="225"/>
                  </a:cxn>
                  <a:cxn ang="0">
                    <a:pos x="52" y="0"/>
                  </a:cxn>
                  <a:cxn ang="0">
                    <a:pos x="0" y="4"/>
                  </a:cxn>
                  <a:cxn ang="0">
                    <a:pos x="0" y="216"/>
                  </a:cxn>
                  <a:cxn ang="0">
                    <a:pos x="9" y="216"/>
                  </a:cxn>
                </a:cxnLst>
                <a:rect l="0" t="0" r="r" b="b"/>
                <a:pathLst>
                  <a:path w="53" h="225">
                    <a:moveTo>
                      <a:pt x="9" y="216"/>
                    </a:moveTo>
                    <a:lnTo>
                      <a:pt x="9" y="225"/>
                    </a:lnTo>
                    <a:lnTo>
                      <a:pt x="52" y="225"/>
                    </a:lnTo>
                    <a:lnTo>
                      <a:pt x="52" y="0"/>
                    </a:lnTo>
                    <a:lnTo>
                      <a:pt x="0" y="4"/>
                    </a:lnTo>
                    <a:lnTo>
                      <a:pt x="0" y="216"/>
                    </a:lnTo>
                    <a:lnTo>
                      <a:pt x="9" y="21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7" name="Freeform 2893"/>
              <p:cNvSpPr>
                <a:spLocks/>
              </p:cNvSpPr>
              <p:nvPr/>
            </p:nvSpPr>
            <p:spPr bwMode="auto">
              <a:xfrm>
                <a:off x="10161" y="6775"/>
                <a:ext cx="53" cy="209"/>
              </a:xfrm>
              <a:custGeom>
                <a:avLst/>
                <a:gdLst/>
                <a:ahLst/>
                <a:cxnLst>
                  <a:cxn ang="0">
                    <a:pos x="36" y="2"/>
                  </a:cxn>
                  <a:cxn ang="0">
                    <a:pos x="12" y="2"/>
                  </a:cxn>
                  <a:cxn ang="0">
                    <a:pos x="9" y="4"/>
                  </a:cxn>
                  <a:cxn ang="0">
                    <a:pos x="0" y="4"/>
                  </a:cxn>
                  <a:cxn ang="0">
                    <a:pos x="0" y="199"/>
                  </a:cxn>
                  <a:cxn ang="0">
                    <a:pos x="4" y="199"/>
                  </a:cxn>
                  <a:cxn ang="0">
                    <a:pos x="4" y="201"/>
                  </a:cxn>
                  <a:cxn ang="0">
                    <a:pos x="9" y="201"/>
                  </a:cxn>
                  <a:cxn ang="0">
                    <a:pos x="9" y="208"/>
                  </a:cxn>
                  <a:cxn ang="0">
                    <a:pos x="52" y="208"/>
                  </a:cxn>
                  <a:cxn ang="0">
                    <a:pos x="52" y="0"/>
                  </a:cxn>
                  <a:cxn ang="0">
                    <a:pos x="38" y="0"/>
                  </a:cxn>
                  <a:cxn ang="0">
                    <a:pos x="36" y="2"/>
                  </a:cxn>
                </a:cxnLst>
                <a:rect l="0" t="0" r="r" b="b"/>
                <a:pathLst>
                  <a:path w="53" h="209">
                    <a:moveTo>
                      <a:pt x="36" y="2"/>
                    </a:moveTo>
                    <a:lnTo>
                      <a:pt x="12" y="2"/>
                    </a:lnTo>
                    <a:lnTo>
                      <a:pt x="9" y="4"/>
                    </a:lnTo>
                    <a:lnTo>
                      <a:pt x="0" y="4"/>
                    </a:lnTo>
                    <a:lnTo>
                      <a:pt x="0" y="199"/>
                    </a:lnTo>
                    <a:lnTo>
                      <a:pt x="4" y="199"/>
                    </a:lnTo>
                    <a:lnTo>
                      <a:pt x="4" y="201"/>
                    </a:lnTo>
                    <a:lnTo>
                      <a:pt x="9" y="201"/>
                    </a:lnTo>
                    <a:lnTo>
                      <a:pt x="9" y="208"/>
                    </a:lnTo>
                    <a:lnTo>
                      <a:pt x="52" y="208"/>
                    </a:lnTo>
                    <a:lnTo>
                      <a:pt x="52" y="0"/>
                    </a:lnTo>
                    <a:lnTo>
                      <a:pt x="38" y="0"/>
                    </a:lnTo>
                    <a:lnTo>
                      <a:pt x="36"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8" name="Freeform 2894"/>
              <p:cNvSpPr>
                <a:spLocks/>
              </p:cNvSpPr>
              <p:nvPr/>
            </p:nvSpPr>
            <p:spPr bwMode="auto">
              <a:xfrm>
                <a:off x="10161" y="6775"/>
                <a:ext cx="53" cy="192"/>
              </a:xfrm>
              <a:custGeom>
                <a:avLst/>
                <a:gdLst/>
                <a:ahLst/>
                <a:cxnLst>
                  <a:cxn ang="0">
                    <a:pos x="36" y="2"/>
                  </a:cxn>
                  <a:cxn ang="0">
                    <a:pos x="12" y="2"/>
                  </a:cxn>
                  <a:cxn ang="0">
                    <a:pos x="9" y="4"/>
                  </a:cxn>
                  <a:cxn ang="0">
                    <a:pos x="0" y="4"/>
                  </a:cxn>
                  <a:cxn ang="0">
                    <a:pos x="0" y="184"/>
                  </a:cxn>
                  <a:cxn ang="0">
                    <a:pos x="9" y="184"/>
                  </a:cxn>
                  <a:cxn ang="0">
                    <a:pos x="9" y="192"/>
                  </a:cxn>
                  <a:cxn ang="0">
                    <a:pos x="52" y="192"/>
                  </a:cxn>
                  <a:cxn ang="0">
                    <a:pos x="52" y="0"/>
                  </a:cxn>
                  <a:cxn ang="0">
                    <a:pos x="38" y="0"/>
                  </a:cxn>
                  <a:cxn ang="0">
                    <a:pos x="36" y="2"/>
                  </a:cxn>
                </a:cxnLst>
                <a:rect l="0" t="0" r="r" b="b"/>
                <a:pathLst>
                  <a:path w="53" h="192">
                    <a:moveTo>
                      <a:pt x="36" y="2"/>
                    </a:moveTo>
                    <a:lnTo>
                      <a:pt x="12" y="2"/>
                    </a:lnTo>
                    <a:lnTo>
                      <a:pt x="9" y="4"/>
                    </a:lnTo>
                    <a:lnTo>
                      <a:pt x="0" y="4"/>
                    </a:lnTo>
                    <a:lnTo>
                      <a:pt x="0" y="184"/>
                    </a:lnTo>
                    <a:lnTo>
                      <a:pt x="9" y="184"/>
                    </a:lnTo>
                    <a:lnTo>
                      <a:pt x="9" y="192"/>
                    </a:lnTo>
                    <a:lnTo>
                      <a:pt x="52" y="192"/>
                    </a:lnTo>
                    <a:lnTo>
                      <a:pt x="52" y="0"/>
                    </a:lnTo>
                    <a:lnTo>
                      <a:pt x="38" y="0"/>
                    </a:lnTo>
                    <a:lnTo>
                      <a:pt x="36"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9" name="Freeform 2895"/>
              <p:cNvSpPr>
                <a:spLocks/>
              </p:cNvSpPr>
              <p:nvPr/>
            </p:nvSpPr>
            <p:spPr bwMode="auto">
              <a:xfrm>
                <a:off x="10161" y="6775"/>
                <a:ext cx="53" cy="177"/>
              </a:xfrm>
              <a:custGeom>
                <a:avLst/>
                <a:gdLst/>
                <a:ahLst/>
                <a:cxnLst>
                  <a:cxn ang="0">
                    <a:pos x="19" y="175"/>
                  </a:cxn>
                  <a:cxn ang="0">
                    <a:pos x="21" y="177"/>
                  </a:cxn>
                  <a:cxn ang="0">
                    <a:pos x="52" y="177"/>
                  </a:cxn>
                  <a:cxn ang="0">
                    <a:pos x="52" y="0"/>
                  </a:cxn>
                  <a:cxn ang="0">
                    <a:pos x="38" y="0"/>
                  </a:cxn>
                  <a:cxn ang="0">
                    <a:pos x="36" y="2"/>
                  </a:cxn>
                  <a:cxn ang="0">
                    <a:pos x="12" y="2"/>
                  </a:cxn>
                  <a:cxn ang="0">
                    <a:pos x="9" y="4"/>
                  </a:cxn>
                  <a:cxn ang="0">
                    <a:pos x="0" y="4"/>
                  </a:cxn>
                  <a:cxn ang="0">
                    <a:pos x="0" y="168"/>
                  </a:cxn>
                  <a:cxn ang="0">
                    <a:pos x="4" y="170"/>
                  </a:cxn>
                  <a:cxn ang="0">
                    <a:pos x="9" y="170"/>
                  </a:cxn>
                  <a:cxn ang="0">
                    <a:pos x="9" y="175"/>
                  </a:cxn>
                  <a:cxn ang="0">
                    <a:pos x="19" y="175"/>
                  </a:cxn>
                </a:cxnLst>
                <a:rect l="0" t="0" r="r" b="b"/>
                <a:pathLst>
                  <a:path w="53" h="177">
                    <a:moveTo>
                      <a:pt x="19" y="175"/>
                    </a:moveTo>
                    <a:lnTo>
                      <a:pt x="21" y="177"/>
                    </a:lnTo>
                    <a:lnTo>
                      <a:pt x="52" y="177"/>
                    </a:lnTo>
                    <a:lnTo>
                      <a:pt x="52" y="0"/>
                    </a:lnTo>
                    <a:lnTo>
                      <a:pt x="38" y="0"/>
                    </a:lnTo>
                    <a:lnTo>
                      <a:pt x="36" y="2"/>
                    </a:lnTo>
                    <a:lnTo>
                      <a:pt x="12" y="2"/>
                    </a:lnTo>
                    <a:lnTo>
                      <a:pt x="9" y="4"/>
                    </a:lnTo>
                    <a:lnTo>
                      <a:pt x="0" y="4"/>
                    </a:lnTo>
                    <a:lnTo>
                      <a:pt x="0" y="168"/>
                    </a:lnTo>
                    <a:lnTo>
                      <a:pt x="4" y="170"/>
                    </a:lnTo>
                    <a:lnTo>
                      <a:pt x="9" y="170"/>
                    </a:lnTo>
                    <a:lnTo>
                      <a:pt x="9" y="175"/>
                    </a:lnTo>
                    <a:lnTo>
                      <a:pt x="19" y="175"/>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0" name="Freeform 2896"/>
              <p:cNvSpPr>
                <a:spLocks/>
              </p:cNvSpPr>
              <p:nvPr/>
            </p:nvSpPr>
            <p:spPr bwMode="auto">
              <a:xfrm>
                <a:off x="10161" y="6775"/>
                <a:ext cx="53" cy="161"/>
              </a:xfrm>
              <a:custGeom>
                <a:avLst/>
                <a:gdLst/>
                <a:ahLst/>
                <a:cxnLst>
                  <a:cxn ang="0">
                    <a:pos x="36" y="2"/>
                  </a:cxn>
                  <a:cxn ang="0">
                    <a:pos x="12" y="2"/>
                  </a:cxn>
                  <a:cxn ang="0">
                    <a:pos x="9" y="4"/>
                  </a:cxn>
                  <a:cxn ang="0">
                    <a:pos x="0" y="4"/>
                  </a:cxn>
                  <a:cxn ang="0">
                    <a:pos x="0" y="153"/>
                  </a:cxn>
                  <a:cxn ang="0">
                    <a:pos x="9" y="153"/>
                  </a:cxn>
                  <a:cxn ang="0">
                    <a:pos x="9" y="160"/>
                  </a:cxn>
                  <a:cxn ang="0">
                    <a:pos x="52" y="160"/>
                  </a:cxn>
                  <a:cxn ang="0">
                    <a:pos x="52" y="0"/>
                  </a:cxn>
                  <a:cxn ang="0">
                    <a:pos x="38" y="0"/>
                  </a:cxn>
                  <a:cxn ang="0">
                    <a:pos x="36" y="2"/>
                  </a:cxn>
                </a:cxnLst>
                <a:rect l="0" t="0" r="r" b="b"/>
                <a:pathLst>
                  <a:path w="53" h="161">
                    <a:moveTo>
                      <a:pt x="36" y="2"/>
                    </a:moveTo>
                    <a:lnTo>
                      <a:pt x="12" y="2"/>
                    </a:lnTo>
                    <a:lnTo>
                      <a:pt x="9" y="4"/>
                    </a:lnTo>
                    <a:lnTo>
                      <a:pt x="0" y="4"/>
                    </a:lnTo>
                    <a:lnTo>
                      <a:pt x="0" y="153"/>
                    </a:lnTo>
                    <a:lnTo>
                      <a:pt x="9" y="153"/>
                    </a:lnTo>
                    <a:lnTo>
                      <a:pt x="9" y="160"/>
                    </a:lnTo>
                    <a:lnTo>
                      <a:pt x="52" y="160"/>
                    </a:lnTo>
                    <a:lnTo>
                      <a:pt x="52" y="0"/>
                    </a:lnTo>
                    <a:lnTo>
                      <a:pt x="38" y="0"/>
                    </a:lnTo>
                    <a:lnTo>
                      <a:pt x="36"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1" name="Freeform 2897"/>
              <p:cNvSpPr>
                <a:spLocks/>
              </p:cNvSpPr>
              <p:nvPr/>
            </p:nvSpPr>
            <p:spPr bwMode="auto">
              <a:xfrm>
                <a:off x="10161" y="6775"/>
                <a:ext cx="53" cy="144"/>
              </a:xfrm>
              <a:custGeom>
                <a:avLst/>
                <a:gdLst/>
                <a:ahLst/>
                <a:cxnLst>
                  <a:cxn ang="0">
                    <a:pos x="43" y="0"/>
                  </a:cxn>
                  <a:cxn ang="0">
                    <a:pos x="38" y="2"/>
                  </a:cxn>
                  <a:cxn ang="0">
                    <a:pos x="9" y="2"/>
                  </a:cxn>
                  <a:cxn ang="0">
                    <a:pos x="7" y="4"/>
                  </a:cxn>
                  <a:cxn ang="0">
                    <a:pos x="0" y="4"/>
                  </a:cxn>
                  <a:cxn ang="0">
                    <a:pos x="0" y="136"/>
                  </a:cxn>
                  <a:cxn ang="0">
                    <a:pos x="2" y="139"/>
                  </a:cxn>
                  <a:cxn ang="0">
                    <a:pos x="9" y="139"/>
                  </a:cxn>
                  <a:cxn ang="0">
                    <a:pos x="9" y="143"/>
                  </a:cxn>
                  <a:cxn ang="0">
                    <a:pos x="52" y="143"/>
                  </a:cxn>
                  <a:cxn ang="0">
                    <a:pos x="52" y="0"/>
                  </a:cxn>
                  <a:cxn ang="0">
                    <a:pos x="43" y="0"/>
                  </a:cxn>
                </a:cxnLst>
                <a:rect l="0" t="0" r="r" b="b"/>
                <a:pathLst>
                  <a:path w="53" h="144">
                    <a:moveTo>
                      <a:pt x="43" y="0"/>
                    </a:moveTo>
                    <a:lnTo>
                      <a:pt x="38" y="2"/>
                    </a:lnTo>
                    <a:lnTo>
                      <a:pt x="9" y="2"/>
                    </a:lnTo>
                    <a:lnTo>
                      <a:pt x="7" y="4"/>
                    </a:lnTo>
                    <a:lnTo>
                      <a:pt x="0" y="4"/>
                    </a:lnTo>
                    <a:lnTo>
                      <a:pt x="0" y="136"/>
                    </a:lnTo>
                    <a:lnTo>
                      <a:pt x="2" y="139"/>
                    </a:lnTo>
                    <a:lnTo>
                      <a:pt x="9" y="139"/>
                    </a:lnTo>
                    <a:lnTo>
                      <a:pt x="9" y="143"/>
                    </a:lnTo>
                    <a:lnTo>
                      <a:pt x="52" y="143"/>
                    </a:lnTo>
                    <a:lnTo>
                      <a:pt x="52" y="0"/>
                    </a:lnTo>
                    <a:lnTo>
                      <a:pt x="43" y="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2" name="Freeform 2898"/>
              <p:cNvSpPr>
                <a:spLocks/>
              </p:cNvSpPr>
              <p:nvPr/>
            </p:nvSpPr>
            <p:spPr bwMode="auto">
              <a:xfrm>
                <a:off x="10161" y="6775"/>
                <a:ext cx="53" cy="127"/>
              </a:xfrm>
              <a:custGeom>
                <a:avLst/>
                <a:gdLst/>
                <a:ahLst/>
                <a:cxnLst>
                  <a:cxn ang="0">
                    <a:pos x="9" y="122"/>
                  </a:cxn>
                  <a:cxn ang="0">
                    <a:pos x="9" y="127"/>
                  </a:cxn>
                  <a:cxn ang="0">
                    <a:pos x="52" y="127"/>
                  </a:cxn>
                  <a:cxn ang="0">
                    <a:pos x="52" y="0"/>
                  </a:cxn>
                  <a:cxn ang="0">
                    <a:pos x="43" y="0"/>
                  </a:cxn>
                  <a:cxn ang="0">
                    <a:pos x="38" y="2"/>
                  </a:cxn>
                  <a:cxn ang="0">
                    <a:pos x="9" y="2"/>
                  </a:cxn>
                  <a:cxn ang="0">
                    <a:pos x="7" y="4"/>
                  </a:cxn>
                  <a:cxn ang="0">
                    <a:pos x="0" y="4"/>
                  </a:cxn>
                  <a:cxn ang="0">
                    <a:pos x="0" y="122"/>
                  </a:cxn>
                  <a:cxn ang="0">
                    <a:pos x="9" y="122"/>
                  </a:cxn>
                </a:cxnLst>
                <a:rect l="0" t="0" r="r" b="b"/>
                <a:pathLst>
                  <a:path w="53" h="127">
                    <a:moveTo>
                      <a:pt x="9" y="122"/>
                    </a:moveTo>
                    <a:lnTo>
                      <a:pt x="9" y="127"/>
                    </a:lnTo>
                    <a:lnTo>
                      <a:pt x="52" y="127"/>
                    </a:lnTo>
                    <a:lnTo>
                      <a:pt x="52" y="0"/>
                    </a:lnTo>
                    <a:lnTo>
                      <a:pt x="43" y="0"/>
                    </a:lnTo>
                    <a:lnTo>
                      <a:pt x="38" y="2"/>
                    </a:lnTo>
                    <a:lnTo>
                      <a:pt x="9" y="2"/>
                    </a:lnTo>
                    <a:lnTo>
                      <a:pt x="7" y="4"/>
                    </a:lnTo>
                    <a:lnTo>
                      <a:pt x="0" y="4"/>
                    </a:lnTo>
                    <a:lnTo>
                      <a:pt x="0" y="122"/>
                    </a:lnTo>
                    <a:lnTo>
                      <a:pt x="9" y="12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3" name="Freeform 2899"/>
              <p:cNvSpPr>
                <a:spLocks/>
              </p:cNvSpPr>
              <p:nvPr/>
            </p:nvSpPr>
            <p:spPr bwMode="auto">
              <a:xfrm>
                <a:off x="10161" y="6775"/>
                <a:ext cx="53" cy="113"/>
              </a:xfrm>
              <a:custGeom>
                <a:avLst/>
                <a:gdLst/>
                <a:ahLst/>
                <a:cxnLst>
                  <a:cxn ang="0">
                    <a:pos x="7" y="4"/>
                  </a:cxn>
                  <a:cxn ang="0">
                    <a:pos x="0" y="4"/>
                  </a:cxn>
                  <a:cxn ang="0">
                    <a:pos x="0" y="108"/>
                  </a:cxn>
                  <a:cxn ang="0">
                    <a:pos x="9" y="108"/>
                  </a:cxn>
                  <a:cxn ang="0">
                    <a:pos x="9" y="110"/>
                  </a:cxn>
                  <a:cxn ang="0">
                    <a:pos x="40" y="110"/>
                  </a:cxn>
                  <a:cxn ang="0">
                    <a:pos x="45" y="112"/>
                  </a:cxn>
                  <a:cxn ang="0">
                    <a:pos x="52" y="112"/>
                  </a:cxn>
                  <a:cxn ang="0">
                    <a:pos x="52" y="0"/>
                  </a:cxn>
                  <a:cxn ang="0">
                    <a:pos x="45" y="0"/>
                  </a:cxn>
                  <a:cxn ang="0">
                    <a:pos x="43" y="2"/>
                  </a:cxn>
                  <a:cxn ang="0">
                    <a:pos x="9" y="2"/>
                  </a:cxn>
                  <a:cxn ang="0">
                    <a:pos x="7" y="4"/>
                  </a:cxn>
                </a:cxnLst>
                <a:rect l="0" t="0" r="r" b="b"/>
                <a:pathLst>
                  <a:path w="53" h="113">
                    <a:moveTo>
                      <a:pt x="7" y="4"/>
                    </a:moveTo>
                    <a:lnTo>
                      <a:pt x="0" y="4"/>
                    </a:lnTo>
                    <a:lnTo>
                      <a:pt x="0" y="108"/>
                    </a:lnTo>
                    <a:lnTo>
                      <a:pt x="9" y="108"/>
                    </a:lnTo>
                    <a:lnTo>
                      <a:pt x="9" y="110"/>
                    </a:lnTo>
                    <a:lnTo>
                      <a:pt x="40" y="110"/>
                    </a:lnTo>
                    <a:lnTo>
                      <a:pt x="45" y="112"/>
                    </a:lnTo>
                    <a:lnTo>
                      <a:pt x="52" y="112"/>
                    </a:lnTo>
                    <a:lnTo>
                      <a:pt x="52" y="0"/>
                    </a:lnTo>
                    <a:lnTo>
                      <a:pt x="45" y="0"/>
                    </a:lnTo>
                    <a:lnTo>
                      <a:pt x="43" y="2"/>
                    </a:lnTo>
                    <a:lnTo>
                      <a:pt x="9" y="2"/>
                    </a:lnTo>
                    <a:lnTo>
                      <a:pt x="7" y="4"/>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4" name="Freeform 2900"/>
              <p:cNvSpPr>
                <a:spLocks/>
              </p:cNvSpPr>
              <p:nvPr/>
            </p:nvSpPr>
            <p:spPr bwMode="auto">
              <a:xfrm>
                <a:off x="10161" y="6775"/>
                <a:ext cx="53" cy="96"/>
              </a:xfrm>
              <a:custGeom>
                <a:avLst/>
                <a:gdLst/>
                <a:ahLst/>
                <a:cxnLst>
                  <a:cxn ang="0">
                    <a:pos x="9" y="91"/>
                  </a:cxn>
                  <a:cxn ang="0">
                    <a:pos x="9" y="96"/>
                  </a:cxn>
                  <a:cxn ang="0">
                    <a:pos x="52" y="96"/>
                  </a:cxn>
                  <a:cxn ang="0">
                    <a:pos x="52" y="0"/>
                  </a:cxn>
                  <a:cxn ang="0">
                    <a:pos x="48" y="0"/>
                  </a:cxn>
                  <a:cxn ang="0">
                    <a:pos x="45" y="2"/>
                  </a:cxn>
                  <a:cxn ang="0">
                    <a:pos x="7" y="2"/>
                  </a:cxn>
                  <a:cxn ang="0">
                    <a:pos x="2" y="4"/>
                  </a:cxn>
                  <a:cxn ang="0">
                    <a:pos x="0" y="4"/>
                  </a:cxn>
                  <a:cxn ang="0">
                    <a:pos x="0" y="91"/>
                  </a:cxn>
                  <a:cxn ang="0">
                    <a:pos x="9" y="91"/>
                  </a:cxn>
                </a:cxnLst>
                <a:rect l="0" t="0" r="r" b="b"/>
                <a:pathLst>
                  <a:path w="53" h="96">
                    <a:moveTo>
                      <a:pt x="9" y="91"/>
                    </a:moveTo>
                    <a:lnTo>
                      <a:pt x="9" y="96"/>
                    </a:lnTo>
                    <a:lnTo>
                      <a:pt x="52" y="96"/>
                    </a:lnTo>
                    <a:lnTo>
                      <a:pt x="52" y="0"/>
                    </a:lnTo>
                    <a:lnTo>
                      <a:pt x="48" y="0"/>
                    </a:lnTo>
                    <a:lnTo>
                      <a:pt x="45" y="2"/>
                    </a:lnTo>
                    <a:lnTo>
                      <a:pt x="7" y="2"/>
                    </a:lnTo>
                    <a:lnTo>
                      <a:pt x="2" y="4"/>
                    </a:lnTo>
                    <a:lnTo>
                      <a:pt x="0" y="4"/>
                    </a:lnTo>
                    <a:lnTo>
                      <a:pt x="0" y="91"/>
                    </a:lnTo>
                    <a:lnTo>
                      <a:pt x="9" y="91"/>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5" name="Freeform 2901"/>
              <p:cNvSpPr>
                <a:spLocks/>
              </p:cNvSpPr>
              <p:nvPr/>
            </p:nvSpPr>
            <p:spPr bwMode="auto">
              <a:xfrm>
                <a:off x="10161" y="6775"/>
                <a:ext cx="53" cy="79"/>
              </a:xfrm>
              <a:custGeom>
                <a:avLst/>
                <a:gdLst/>
                <a:ahLst/>
                <a:cxnLst>
                  <a:cxn ang="0">
                    <a:pos x="9" y="76"/>
                  </a:cxn>
                  <a:cxn ang="0">
                    <a:pos x="9" y="79"/>
                  </a:cxn>
                  <a:cxn ang="0">
                    <a:pos x="52" y="79"/>
                  </a:cxn>
                  <a:cxn ang="0">
                    <a:pos x="52" y="0"/>
                  </a:cxn>
                  <a:cxn ang="0">
                    <a:pos x="48" y="0"/>
                  </a:cxn>
                  <a:cxn ang="0">
                    <a:pos x="45" y="2"/>
                  </a:cxn>
                  <a:cxn ang="0">
                    <a:pos x="7" y="2"/>
                  </a:cxn>
                  <a:cxn ang="0">
                    <a:pos x="2" y="4"/>
                  </a:cxn>
                  <a:cxn ang="0">
                    <a:pos x="0" y="4"/>
                  </a:cxn>
                  <a:cxn ang="0">
                    <a:pos x="0" y="76"/>
                  </a:cxn>
                  <a:cxn ang="0">
                    <a:pos x="9" y="76"/>
                  </a:cxn>
                </a:cxnLst>
                <a:rect l="0" t="0" r="r" b="b"/>
                <a:pathLst>
                  <a:path w="53" h="79">
                    <a:moveTo>
                      <a:pt x="9" y="76"/>
                    </a:moveTo>
                    <a:lnTo>
                      <a:pt x="9" y="79"/>
                    </a:lnTo>
                    <a:lnTo>
                      <a:pt x="52" y="79"/>
                    </a:lnTo>
                    <a:lnTo>
                      <a:pt x="52" y="0"/>
                    </a:lnTo>
                    <a:lnTo>
                      <a:pt x="48" y="0"/>
                    </a:lnTo>
                    <a:lnTo>
                      <a:pt x="45" y="2"/>
                    </a:lnTo>
                    <a:lnTo>
                      <a:pt x="7" y="2"/>
                    </a:lnTo>
                    <a:lnTo>
                      <a:pt x="2" y="4"/>
                    </a:lnTo>
                    <a:lnTo>
                      <a:pt x="0" y="4"/>
                    </a:lnTo>
                    <a:lnTo>
                      <a:pt x="0" y="76"/>
                    </a:lnTo>
                    <a:lnTo>
                      <a:pt x="9" y="76"/>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6" name="Freeform 2902"/>
              <p:cNvSpPr>
                <a:spLocks/>
              </p:cNvSpPr>
              <p:nvPr/>
            </p:nvSpPr>
            <p:spPr bwMode="auto">
              <a:xfrm>
                <a:off x="10161" y="6775"/>
                <a:ext cx="53" cy="62"/>
              </a:xfrm>
              <a:custGeom>
                <a:avLst/>
                <a:gdLst/>
                <a:ahLst/>
                <a:cxnLst>
                  <a:cxn ang="0">
                    <a:pos x="9" y="60"/>
                  </a:cxn>
                  <a:cxn ang="0">
                    <a:pos x="9" y="62"/>
                  </a:cxn>
                  <a:cxn ang="0">
                    <a:pos x="52" y="62"/>
                  </a:cxn>
                  <a:cxn ang="0">
                    <a:pos x="52" y="0"/>
                  </a:cxn>
                  <a:cxn ang="0">
                    <a:pos x="48" y="2"/>
                  </a:cxn>
                  <a:cxn ang="0">
                    <a:pos x="7" y="2"/>
                  </a:cxn>
                  <a:cxn ang="0">
                    <a:pos x="2" y="4"/>
                  </a:cxn>
                  <a:cxn ang="0">
                    <a:pos x="0" y="4"/>
                  </a:cxn>
                  <a:cxn ang="0">
                    <a:pos x="0" y="60"/>
                  </a:cxn>
                  <a:cxn ang="0">
                    <a:pos x="9" y="60"/>
                  </a:cxn>
                </a:cxnLst>
                <a:rect l="0" t="0" r="r" b="b"/>
                <a:pathLst>
                  <a:path w="53" h="62">
                    <a:moveTo>
                      <a:pt x="9" y="60"/>
                    </a:moveTo>
                    <a:lnTo>
                      <a:pt x="9" y="62"/>
                    </a:lnTo>
                    <a:lnTo>
                      <a:pt x="52" y="62"/>
                    </a:lnTo>
                    <a:lnTo>
                      <a:pt x="52" y="0"/>
                    </a:lnTo>
                    <a:lnTo>
                      <a:pt x="48" y="2"/>
                    </a:lnTo>
                    <a:lnTo>
                      <a:pt x="7" y="2"/>
                    </a:lnTo>
                    <a:lnTo>
                      <a:pt x="2" y="4"/>
                    </a:lnTo>
                    <a:lnTo>
                      <a:pt x="0" y="4"/>
                    </a:lnTo>
                    <a:lnTo>
                      <a:pt x="0" y="60"/>
                    </a:lnTo>
                    <a:lnTo>
                      <a:pt x="9" y="6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7" name="Freeform 2903"/>
              <p:cNvSpPr>
                <a:spLocks/>
              </p:cNvSpPr>
              <p:nvPr/>
            </p:nvSpPr>
            <p:spPr bwMode="auto">
              <a:xfrm>
                <a:off x="10161" y="6775"/>
                <a:ext cx="53" cy="45"/>
              </a:xfrm>
              <a:custGeom>
                <a:avLst/>
                <a:gdLst/>
                <a:ahLst/>
                <a:cxnLst>
                  <a:cxn ang="0">
                    <a:pos x="0" y="4"/>
                  </a:cxn>
                  <a:cxn ang="0">
                    <a:pos x="0" y="45"/>
                  </a:cxn>
                  <a:cxn ang="0">
                    <a:pos x="52" y="45"/>
                  </a:cxn>
                  <a:cxn ang="0">
                    <a:pos x="52" y="0"/>
                  </a:cxn>
                  <a:cxn ang="0">
                    <a:pos x="0" y="4"/>
                  </a:cxn>
                </a:cxnLst>
                <a:rect l="0" t="0" r="r" b="b"/>
                <a:pathLst>
                  <a:path w="53" h="45">
                    <a:moveTo>
                      <a:pt x="0" y="4"/>
                    </a:moveTo>
                    <a:lnTo>
                      <a:pt x="0" y="45"/>
                    </a:lnTo>
                    <a:lnTo>
                      <a:pt x="52" y="45"/>
                    </a:lnTo>
                    <a:lnTo>
                      <a:pt x="52" y="0"/>
                    </a:lnTo>
                    <a:lnTo>
                      <a:pt x="0" y="4"/>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8" name="Freeform 2904"/>
              <p:cNvSpPr>
                <a:spLocks/>
              </p:cNvSpPr>
              <p:nvPr/>
            </p:nvSpPr>
            <p:spPr bwMode="auto">
              <a:xfrm>
                <a:off x="10224" y="6729"/>
                <a:ext cx="182" cy="240"/>
              </a:xfrm>
              <a:custGeom>
                <a:avLst/>
                <a:gdLst/>
                <a:ahLst/>
                <a:cxnLst>
                  <a:cxn ang="0">
                    <a:pos x="16" y="230"/>
                  </a:cxn>
                  <a:cxn ang="0">
                    <a:pos x="19" y="232"/>
                  </a:cxn>
                  <a:cxn ang="0">
                    <a:pos x="28" y="232"/>
                  </a:cxn>
                  <a:cxn ang="0">
                    <a:pos x="36" y="235"/>
                  </a:cxn>
                  <a:cxn ang="0">
                    <a:pos x="40" y="235"/>
                  </a:cxn>
                  <a:cxn ang="0">
                    <a:pos x="45" y="237"/>
                  </a:cxn>
                  <a:cxn ang="0">
                    <a:pos x="76" y="237"/>
                  </a:cxn>
                  <a:cxn ang="0">
                    <a:pos x="81" y="240"/>
                  </a:cxn>
                  <a:cxn ang="0">
                    <a:pos x="124" y="240"/>
                  </a:cxn>
                  <a:cxn ang="0">
                    <a:pos x="129" y="237"/>
                  </a:cxn>
                  <a:cxn ang="0">
                    <a:pos x="156" y="237"/>
                  </a:cxn>
                  <a:cxn ang="0">
                    <a:pos x="160" y="235"/>
                  </a:cxn>
                  <a:cxn ang="0">
                    <a:pos x="170" y="235"/>
                  </a:cxn>
                  <a:cxn ang="0">
                    <a:pos x="175" y="232"/>
                  </a:cxn>
                  <a:cxn ang="0">
                    <a:pos x="177" y="232"/>
                  </a:cxn>
                  <a:cxn ang="0">
                    <a:pos x="177" y="115"/>
                  </a:cxn>
                  <a:cxn ang="0">
                    <a:pos x="182" y="0"/>
                  </a:cxn>
                  <a:cxn ang="0">
                    <a:pos x="160" y="0"/>
                  </a:cxn>
                  <a:cxn ang="0">
                    <a:pos x="153" y="2"/>
                  </a:cxn>
                  <a:cxn ang="0">
                    <a:pos x="131" y="2"/>
                  </a:cxn>
                  <a:cxn ang="0">
                    <a:pos x="127" y="4"/>
                  </a:cxn>
                  <a:cxn ang="0">
                    <a:pos x="110" y="4"/>
                  </a:cxn>
                  <a:cxn ang="0">
                    <a:pos x="105" y="7"/>
                  </a:cxn>
                  <a:cxn ang="0">
                    <a:pos x="93" y="7"/>
                  </a:cxn>
                  <a:cxn ang="0">
                    <a:pos x="88" y="9"/>
                  </a:cxn>
                  <a:cxn ang="0">
                    <a:pos x="79" y="9"/>
                  </a:cxn>
                  <a:cxn ang="0">
                    <a:pos x="71" y="11"/>
                  </a:cxn>
                  <a:cxn ang="0">
                    <a:pos x="67" y="11"/>
                  </a:cxn>
                  <a:cxn ang="0">
                    <a:pos x="62" y="14"/>
                  </a:cxn>
                  <a:cxn ang="0">
                    <a:pos x="57" y="14"/>
                  </a:cxn>
                  <a:cxn ang="0">
                    <a:pos x="50" y="16"/>
                  </a:cxn>
                  <a:cxn ang="0">
                    <a:pos x="45" y="16"/>
                  </a:cxn>
                  <a:cxn ang="0">
                    <a:pos x="40" y="19"/>
                  </a:cxn>
                  <a:cxn ang="0">
                    <a:pos x="36" y="19"/>
                  </a:cxn>
                  <a:cxn ang="0">
                    <a:pos x="28" y="21"/>
                  </a:cxn>
                  <a:cxn ang="0">
                    <a:pos x="23" y="21"/>
                  </a:cxn>
                  <a:cxn ang="0">
                    <a:pos x="19" y="23"/>
                  </a:cxn>
                  <a:cxn ang="0">
                    <a:pos x="14" y="23"/>
                  </a:cxn>
                  <a:cxn ang="0">
                    <a:pos x="9" y="26"/>
                  </a:cxn>
                  <a:cxn ang="0">
                    <a:pos x="4" y="52"/>
                  </a:cxn>
                  <a:cxn ang="0">
                    <a:pos x="2" y="79"/>
                  </a:cxn>
                  <a:cxn ang="0">
                    <a:pos x="0" y="103"/>
                  </a:cxn>
                  <a:cxn ang="0">
                    <a:pos x="0" y="177"/>
                  </a:cxn>
                  <a:cxn ang="0">
                    <a:pos x="4" y="203"/>
                  </a:cxn>
                  <a:cxn ang="0">
                    <a:pos x="7" y="227"/>
                  </a:cxn>
                  <a:cxn ang="0">
                    <a:pos x="12" y="230"/>
                  </a:cxn>
                  <a:cxn ang="0">
                    <a:pos x="16" y="230"/>
                  </a:cxn>
                </a:cxnLst>
                <a:rect l="0" t="0" r="r" b="b"/>
                <a:pathLst>
                  <a:path w="182" h="240">
                    <a:moveTo>
                      <a:pt x="16" y="230"/>
                    </a:moveTo>
                    <a:lnTo>
                      <a:pt x="19" y="232"/>
                    </a:lnTo>
                    <a:lnTo>
                      <a:pt x="28" y="232"/>
                    </a:lnTo>
                    <a:lnTo>
                      <a:pt x="36" y="235"/>
                    </a:lnTo>
                    <a:lnTo>
                      <a:pt x="40" y="235"/>
                    </a:lnTo>
                    <a:lnTo>
                      <a:pt x="45" y="237"/>
                    </a:lnTo>
                    <a:lnTo>
                      <a:pt x="76" y="237"/>
                    </a:lnTo>
                    <a:lnTo>
                      <a:pt x="81" y="240"/>
                    </a:lnTo>
                    <a:lnTo>
                      <a:pt x="124" y="240"/>
                    </a:lnTo>
                    <a:lnTo>
                      <a:pt x="129" y="237"/>
                    </a:lnTo>
                    <a:lnTo>
                      <a:pt x="156" y="237"/>
                    </a:lnTo>
                    <a:lnTo>
                      <a:pt x="160" y="235"/>
                    </a:lnTo>
                    <a:lnTo>
                      <a:pt x="170" y="235"/>
                    </a:lnTo>
                    <a:lnTo>
                      <a:pt x="175" y="232"/>
                    </a:lnTo>
                    <a:lnTo>
                      <a:pt x="177" y="232"/>
                    </a:lnTo>
                    <a:lnTo>
                      <a:pt x="177" y="115"/>
                    </a:lnTo>
                    <a:lnTo>
                      <a:pt x="182" y="0"/>
                    </a:lnTo>
                    <a:lnTo>
                      <a:pt x="160" y="0"/>
                    </a:lnTo>
                    <a:lnTo>
                      <a:pt x="153" y="2"/>
                    </a:lnTo>
                    <a:lnTo>
                      <a:pt x="131" y="2"/>
                    </a:lnTo>
                    <a:lnTo>
                      <a:pt x="127" y="4"/>
                    </a:lnTo>
                    <a:lnTo>
                      <a:pt x="110" y="4"/>
                    </a:lnTo>
                    <a:lnTo>
                      <a:pt x="105" y="7"/>
                    </a:lnTo>
                    <a:lnTo>
                      <a:pt x="93" y="7"/>
                    </a:lnTo>
                    <a:lnTo>
                      <a:pt x="88" y="9"/>
                    </a:lnTo>
                    <a:lnTo>
                      <a:pt x="79" y="9"/>
                    </a:lnTo>
                    <a:lnTo>
                      <a:pt x="71" y="11"/>
                    </a:lnTo>
                    <a:lnTo>
                      <a:pt x="67" y="11"/>
                    </a:lnTo>
                    <a:lnTo>
                      <a:pt x="62" y="14"/>
                    </a:lnTo>
                    <a:lnTo>
                      <a:pt x="57" y="14"/>
                    </a:lnTo>
                    <a:lnTo>
                      <a:pt x="50" y="16"/>
                    </a:lnTo>
                    <a:lnTo>
                      <a:pt x="45" y="16"/>
                    </a:lnTo>
                    <a:lnTo>
                      <a:pt x="40" y="19"/>
                    </a:lnTo>
                    <a:lnTo>
                      <a:pt x="36" y="19"/>
                    </a:lnTo>
                    <a:lnTo>
                      <a:pt x="28" y="21"/>
                    </a:lnTo>
                    <a:lnTo>
                      <a:pt x="23" y="21"/>
                    </a:lnTo>
                    <a:lnTo>
                      <a:pt x="19" y="23"/>
                    </a:lnTo>
                    <a:lnTo>
                      <a:pt x="14" y="23"/>
                    </a:lnTo>
                    <a:lnTo>
                      <a:pt x="9" y="26"/>
                    </a:lnTo>
                    <a:lnTo>
                      <a:pt x="4" y="52"/>
                    </a:lnTo>
                    <a:lnTo>
                      <a:pt x="2" y="79"/>
                    </a:lnTo>
                    <a:lnTo>
                      <a:pt x="0" y="103"/>
                    </a:lnTo>
                    <a:lnTo>
                      <a:pt x="0" y="177"/>
                    </a:lnTo>
                    <a:lnTo>
                      <a:pt x="4" y="203"/>
                    </a:lnTo>
                    <a:lnTo>
                      <a:pt x="7" y="227"/>
                    </a:lnTo>
                    <a:lnTo>
                      <a:pt x="12" y="230"/>
                    </a:lnTo>
                    <a:lnTo>
                      <a:pt x="16" y="23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9" name="Freeform 2905"/>
              <p:cNvSpPr>
                <a:spLocks/>
              </p:cNvSpPr>
              <p:nvPr/>
            </p:nvSpPr>
            <p:spPr bwMode="auto">
              <a:xfrm>
                <a:off x="10224" y="6729"/>
                <a:ext cx="177" cy="231"/>
              </a:xfrm>
              <a:custGeom>
                <a:avLst/>
                <a:gdLst/>
                <a:ahLst/>
                <a:cxnLst>
                  <a:cxn ang="0">
                    <a:pos x="7" y="220"/>
                  </a:cxn>
                  <a:cxn ang="0">
                    <a:pos x="16" y="223"/>
                  </a:cxn>
                  <a:cxn ang="0">
                    <a:pos x="23" y="225"/>
                  </a:cxn>
                  <a:cxn ang="0">
                    <a:pos x="33" y="227"/>
                  </a:cxn>
                  <a:cxn ang="0">
                    <a:pos x="45" y="227"/>
                  </a:cxn>
                  <a:cxn ang="0">
                    <a:pos x="57" y="230"/>
                  </a:cxn>
                  <a:cxn ang="0">
                    <a:pos x="136" y="230"/>
                  </a:cxn>
                  <a:cxn ang="0">
                    <a:pos x="148" y="227"/>
                  </a:cxn>
                  <a:cxn ang="0">
                    <a:pos x="158" y="227"/>
                  </a:cxn>
                  <a:cxn ang="0">
                    <a:pos x="165" y="225"/>
                  </a:cxn>
                  <a:cxn ang="0">
                    <a:pos x="172" y="223"/>
                  </a:cxn>
                  <a:cxn ang="0">
                    <a:pos x="172" y="112"/>
                  </a:cxn>
                  <a:cxn ang="0">
                    <a:pos x="175" y="57"/>
                  </a:cxn>
                  <a:cxn ang="0">
                    <a:pos x="177" y="0"/>
                  </a:cxn>
                  <a:cxn ang="0">
                    <a:pos x="168" y="0"/>
                  </a:cxn>
                  <a:cxn ang="0">
                    <a:pos x="160" y="2"/>
                  </a:cxn>
                  <a:cxn ang="0">
                    <a:pos x="134" y="2"/>
                  </a:cxn>
                  <a:cxn ang="0">
                    <a:pos x="129" y="4"/>
                  </a:cxn>
                  <a:cxn ang="0">
                    <a:pos x="112" y="4"/>
                  </a:cxn>
                  <a:cxn ang="0">
                    <a:pos x="108" y="7"/>
                  </a:cxn>
                  <a:cxn ang="0">
                    <a:pos x="98" y="7"/>
                  </a:cxn>
                  <a:cxn ang="0">
                    <a:pos x="93" y="9"/>
                  </a:cxn>
                  <a:cxn ang="0">
                    <a:pos x="81" y="9"/>
                  </a:cxn>
                  <a:cxn ang="0">
                    <a:pos x="76" y="11"/>
                  </a:cxn>
                  <a:cxn ang="0">
                    <a:pos x="71" y="11"/>
                  </a:cxn>
                  <a:cxn ang="0">
                    <a:pos x="67" y="14"/>
                  </a:cxn>
                  <a:cxn ang="0">
                    <a:pos x="55" y="14"/>
                  </a:cxn>
                  <a:cxn ang="0">
                    <a:pos x="50" y="16"/>
                  </a:cxn>
                  <a:cxn ang="0">
                    <a:pos x="45" y="16"/>
                  </a:cxn>
                  <a:cxn ang="0">
                    <a:pos x="40" y="19"/>
                  </a:cxn>
                  <a:cxn ang="0">
                    <a:pos x="36" y="19"/>
                  </a:cxn>
                  <a:cxn ang="0">
                    <a:pos x="28" y="21"/>
                  </a:cxn>
                  <a:cxn ang="0">
                    <a:pos x="23" y="21"/>
                  </a:cxn>
                  <a:cxn ang="0">
                    <a:pos x="19" y="23"/>
                  </a:cxn>
                  <a:cxn ang="0">
                    <a:pos x="14" y="23"/>
                  </a:cxn>
                  <a:cxn ang="0">
                    <a:pos x="9" y="26"/>
                  </a:cxn>
                  <a:cxn ang="0">
                    <a:pos x="4" y="52"/>
                  </a:cxn>
                  <a:cxn ang="0">
                    <a:pos x="0" y="100"/>
                  </a:cxn>
                  <a:cxn ang="0">
                    <a:pos x="0" y="148"/>
                  </a:cxn>
                  <a:cxn ang="0">
                    <a:pos x="7" y="220"/>
                  </a:cxn>
                </a:cxnLst>
                <a:rect l="0" t="0" r="r" b="b"/>
                <a:pathLst>
                  <a:path w="177" h="231">
                    <a:moveTo>
                      <a:pt x="7" y="220"/>
                    </a:moveTo>
                    <a:lnTo>
                      <a:pt x="16" y="223"/>
                    </a:lnTo>
                    <a:lnTo>
                      <a:pt x="23" y="225"/>
                    </a:lnTo>
                    <a:lnTo>
                      <a:pt x="33" y="227"/>
                    </a:lnTo>
                    <a:lnTo>
                      <a:pt x="45" y="227"/>
                    </a:lnTo>
                    <a:lnTo>
                      <a:pt x="57" y="230"/>
                    </a:lnTo>
                    <a:lnTo>
                      <a:pt x="136" y="230"/>
                    </a:lnTo>
                    <a:lnTo>
                      <a:pt x="148" y="227"/>
                    </a:lnTo>
                    <a:lnTo>
                      <a:pt x="158" y="227"/>
                    </a:lnTo>
                    <a:lnTo>
                      <a:pt x="165" y="225"/>
                    </a:lnTo>
                    <a:lnTo>
                      <a:pt x="172" y="223"/>
                    </a:lnTo>
                    <a:lnTo>
                      <a:pt x="172" y="112"/>
                    </a:lnTo>
                    <a:lnTo>
                      <a:pt x="175" y="57"/>
                    </a:lnTo>
                    <a:lnTo>
                      <a:pt x="177" y="0"/>
                    </a:lnTo>
                    <a:lnTo>
                      <a:pt x="168" y="0"/>
                    </a:lnTo>
                    <a:lnTo>
                      <a:pt x="160" y="2"/>
                    </a:lnTo>
                    <a:lnTo>
                      <a:pt x="134" y="2"/>
                    </a:lnTo>
                    <a:lnTo>
                      <a:pt x="129" y="4"/>
                    </a:lnTo>
                    <a:lnTo>
                      <a:pt x="112" y="4"/>
                    </a:lnTo>
                    <a:lnTo>
                      <a:pt x="108" y="7"/>
                    </a:lnTo>
                    <a:lnTo>
                      <a:pt x="98" y="7"/>
                    </a:lnTo>
                    <a:lnTo>
                      <a:pt x="93" y="9"/>
                    </a:lnTo>
                    <a:lnTo>
                      <a:pt x="81" y="9"/>
                    </a:lnTo>
                    <a:lnTo>
                      <a:pt x="76" y="11"/>
                    </a:lnTo>
                    <a:lnTo>
                      <a:pt x="71" y="11"/>
                    </a:lnTo>
                    <a:lnTo>
                      <a:pt x="67" y="14"/>
                    </a:lnTo>
                    <a:lnTo>
                      <a:pt x="55" y="14"/>
                    </a:lnTo>
                    <a:lnTo>
                      <a:pt x="50" y="16"/>
                    </a:lnTo>
                    <a:lnTo>
                      <a:pt x="45" y="16"/>
                    </a:lnTo>
                    <a:lnTo>
                      <a:pt x="40" y="19"/>
                    </a:lnTo>
                    <a:lnTo>
                      <a:pt x="36" y="19"/>
                    </a:lnTo>
                    <a:lnTo>
                      <a:pt x="28" y="21"/>
                    </a:lnTo>
                    <a:lnTo>
                      <a:pt x="23" y="21"/>
                    </a:lnTo>
                    <a:lnTo>
                      <a:pt x="19" y="23"/>
                    </a:lnTo>
                    <a:lnTo>
                      <a:pt x="14" y="23"/>
                    </a:lnTo>
                    <a:lnTo>
                      <a:pt x="9" y="26"/>
                    </a:lnTo>
                    <a:lnTo>
                      <a:pt x="4" y="52"/>
                    </a:lnTo>
                    <a:lnTo>
                      <a:pt x="0" y="100"/>
                    </a:lnTo>
                    <a:lnTo>
                      <a:pt x="0" y="148"/>
                    </a:lnTo>
                    <a:lnTo>
                      <a:pt x="7" y="220"/>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0" name="Freeform 2906"/>
              <p:cNvSpPr>
                <a:spLocks/>
              </p:cNvSpPr>
              <p:nvPr/>
            </p:nvSpPr>
            <p:spPr bwMode="auto">
              <a:xfrm>
                <a:off x="10224" y="6729"/>
                <a:ext cx="172" cy="223"/>
              </a:xfrm>
              <a:custGeom>
                <a:avLst/>
                <a:gdLst/>
                <a:ahLst/>
                <a:cxnLst>
                  <a:cxn ang="0">
                    <a:pos x="2" y="167"/>
                  </a:cxn>
                  <a:cxn ang="0">
                    <a:pos x="4" y="189"/>
                  </a:cxn>
                  <a:cxn ang="0">
                    <a:pos x="7" y="213"/>
                  </a:cxn>
                  <a:cxn ang="0">
                    <a:pos x="16" y="215"/>
                  </a:cxn>
                  <a:cxn ang="0">
                    <a:pos x="23" y="218"/>
                  </a:cxn>
                  <a:cxn ang="0">
                    <a:pos x="33" y="220"/>
                  </a:cxn>
                  <a:cxn ang="0">
                    <a:pos x="55" y="220"/>
                  </a:cxn>
                  <a:cxn ang="0">
                    <a:pos x="67" y="223"/>
                  </a:cxn>
                  <a:cxn ang="0">
                    <a:pos x="112" y="223"/>
                  </a:cxn>
                  <a:cxn ang="0">
                    <a:pos x="124" y="220"/>
                  </a:cxn>
                  <a:cxn ang="0">
                    <a:pos x="134" y="220"/>
                  </a:cxn>
                  <a:cxn ang="0">
                    <a:pos x="143" y="218"/>
                  </a:cxn>
                  <a:cxn ang="0">
                    <a:pos x="153" y="218"/>
                  </a:cxn>
                  <a:cxn ang="0">
                    <a:pos x="160" y="215"/>
                  </a:cxn>
                  <a:cxn ang="0">
                    <a:pos x="170" y="215"/>
                  </a:cxn>
                  <a:cxn ang="0">
                    <a:pos x="168" y="160"/>
                  </a:cxn>
                  <a:cxn ang="0">
                    <a:pos x="168" y="107"/>
                  </a:cxn>
                  <a:cxn ang="0">
                    <a:pos x="170" y="55"/>
                  </a:cxn>
                  <a:cxn ang="0">
                    <a:pos x="172" y="0"/>
                  </a:cxn>
                  <a:cxn ang="0">
                    <a:pos x="163" y="2"/>
                  </a:cxn>
                  <a:cxn ang="0">
                    <a:pos x="143" y="2"/>
                  </a:cxn>
                  <a:cxn ang="0">
                    <a:pos x="131" y="4"/>
                  </a:cxn>
                  <a:cxn ang="0">
                    <a:pos x="122" y="4"/>
                  </a:cxn>
                  <a:cxn ang="0">
                    <a:pos x="110" y="7"/>
                  </a:cxn>
                  <a:cxn ang="0">
                    <a:pos x="100" y="7"/>
                  </a:cxn>
                  <a:cxn ang="0">
                    <a:pos x="91" y="9"/>
                  </a:cxn>
                  <a:cxn ang="0">
                    <a:pos x="79" y="9"/>
                  </a:cxn>
                  <a:cxn ang="0">
                    <a:pos x="69" y="11"/>
                  </a:cxn>
                  <a:cxn ang="0">
                    <a:pos x="60" y="14"/>
                  </a:cxn>
                  <a:cxn ang="0">
                    <a:pos x="50" y="16"/>
                  </a:cxn>
                  <a:cxn ang="0">
                    <a:pos x="38" y="19"/>
                  </a:cxn>
                  <a:cxn ang="0">
                    <a:pos x="28" y="21"/>
                  </a:cxn>
                  <a:cxn ang="0">
                    <a:pos x="19" y="23"/>
                  </a:cxn>
                  <a:cxn ang="0">
                    <a:pos x="9" y="26"/>
                  </a:cxn>
                  <a:cxn ang="0">
                    <a:pos x="4" y="50"/>
                  </a:cxn>
                  <a:cxn ang="0">
                    <a:pos x="2" y="74"/>
                  </a:cxn>
                  <a:cxn ang="0">
                    <a:pos x="2" y="98"/>
                  </a:cxn>
                  <a:cxn ang="0">
                    <a:pos x="0" y="122"/>
                  </a:cxn>
                  <a:cxn ang="0">
                    <a:pos x="0" y="143"/>
                  </a:cxn>
                  <a:cxn ang="0">
                    <a:pos x="2" y="167"/>
                  </a:cxn>
                </a:cxnLst>
                <a:rect l="0" t="0" r="r" b="b"/>
                <a:pathLst>
                  <a:path w="172" h="223">
                    <a:moveTo>
                      <a:pt x="2" y="167"/>
                    </a:moveTo>
                    <a:lnTo>
                      <a:pt x="4" y="189"/>
                    </a:lnTo>
                    <a:lnTo>
                      <a:pt x="7" y="213"/>
                    </a:lnTo>
                    <a:lnTo>
                      <a:pt x="16" y="215"/>
                    </a:lnTo>
                    <a:lnTo>
                      <a:pt x="23" y="218"/>
                    </a:lnTo>
                    <a:lnTo>
                      <a:pt x="33" y="220"/>
                    </a:lnTo>
                    <a:lnTo>
                      <a:pt x="55" y="220"/>
                    </a:lnTo>
                    <a:lnTo>
                      <a:pt x="67" y="223"/>
                    </a:lnTo>
                    <a:lnTo>
                      <a:pt x="112" y="223"/>
                    </a:lnTo>
                    <a:lnTo>
                      <a:pt x="124" y="220"/>
                    </a:lnTo>
                    <a:lnTo>
                      <a:pt x="134" y="220"/>
                    </a:lnTo>
                    <a:lnTo>
                      <a:pt x="143" y="218"/>
                    </a:lnTo>
                    <a:lnTo>
                      <a:pt x="153" y="218"/>
                    </a:lnTo>
                    <a:lnTo>
                      <a:pt x="160" y="215"/>
                    </a:lnTo>
                    <a:lnTo>
                      <a:pt x="170" y="215"/>
                    </a:lnTo>
                    <a:lnTo>
                      <a:pt x="168" y="160"/>
                    </a:lnTo>
                    <a:lnTo>
                      <a:pt x="168" y="107"/>
                    </a:lnTo>
                    <a:lnTo>
                      <a:pt x="170" y="55"/>
                    </a:lnTo>
                    <a:lnTo>
                      <a:pt x="172" y="0"/>
                    </a:lnTo>
                    <a:lnTo>
                      <a:pt x="163" y="2"/>
                    </a:lnTo>
                    <a:lnTo>
                      <a:pt x="143" y="2"/>
                    </a:lnTo>
                    <a:lnTo>
                      <a:pt x="131" y="4"/>
                    </a:lnTo>
                    <a:lnTo>
                      <a:pt x="122" y="4"/>
                    </a:lnTo>
                    <a:lnTo>
                      <a:pt x="110" y="7"/>
                    </a:lnTo>
                    <a:lnTo>
                      <a:pt x="100" y="7"/>
                    </a:lnTo>
                    <a:lnTo>
                      <a:pt x="91" y="9"/>
                    </a:lnTo>
                    <a:lnTo>
                      <a:pt x="79" y="9"/>
                    </a:lnTo>
                    <a:lnTo>
                      <a:pt x="69" y="11"/>
                    </a:lnTo>
                    <a:lnTo>
                      <a:pt x="60" y="14"/>
                    </a:lnTo>
                    <a:lnTo>
                      <a:pt x="50" y="16"/>
                    </a:lnTo>
                    <a:lnTo>
                      <a:pt x="38" y="19"/>
                    </a:lnTo>
                    <a:lnTo>
                      <a:pt x="28" y="21"/>
                    </a:lnTo>
                    <a:lnTo>
                      <a:pt x="19" y="23"/>
                    </a:lnTo>
                    <a:lnTo>
                      <a:pt x="9" y="26"/>
                    </a:lnTo>
                    <a:lnTo>
                      <a:pt x="4" y="50"/>
                    </a:lnTo>
                    <a:lnTo>
                      <a:pt x="2" y="74"/>
                    </a:lnTo>
                    <a:lnTo>
                      <a:pt x="2" y="98"/>
                    </a:lnTo>
                    <a:lnTo>
                      <a:pt x="0" y="122"/>
                    </a:lnTo>
                    <a:lnTo>
                      <a:pt x="0" y="143"/>
                    </a:lnTo>
                    <a:lnTo>
                      <a:pt x="2" y="167"/>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1" name="Freeform 2907"/>
              <p:cNvSpPr>
                <a:spLocks/>
              </p:cNvSpPr>
              <p:nvPr/>
            </p:nvSpPr>
            <p:spPr bwMode="auto">
              <a:xfrm>
                <a:off x="10224" y="6732"/>
                <a:ext cx="170" cy="213"/>
              </a:xfrm>
              <a:custGeom>
                <a:avLst/>
                <a:gdLst/>
                <a:ahLst/>
                <a:cxnLst>
                  <a:cxn ang="0">
                    <a:pos x="7" y="47"/>
                  </a:cxn>
                  <a:cxn ang="0">
                    <a:pos x="2" y="71"/>
                  </a:cxn>
                  <a:cxn ang="0">
                    <a:pos x="2" y="93"/>
                  </a:cxn>
                  <a:cxn ang="0">
                    <a:pos x="0" y="115"/>
                  </a:cxn>
                  <a:cxn ang="0">
                    <a:pos x="2" y="136"/>
                  </a:cxn>
                  <a:cxn ang="0">
                    <a:pos x="2" y="160"/>
                  </a:cxn>
                  <a:cxn ang="0">
                    <a:pos x="7" y="203"/>
                  </a:cxn>
                  <a:cxn ang="0">
                    <a:pos x="16" y="206"/>
                  </a:cxn>
                  <a:cxn ang="0">
                    <a:pos x="23" y="208"/>
                  </a:cxn>
                  <a:cxn ang="0">
                    <a:pos x="33" y="208"/>
                  </a:cxn>
                  <a:cxn ang="0">
                    <a:pos x="43" y="211"/>
                  </a:cxn>
                  <a:cxn ang="0">
                    <a:pos x="64" y="211"/>
                  </a:cxn>
                  <a:cxn ang="0">
                    <a:pos x="76" y="213"/>
                  </a:cxn>
                  <a:cxn ang="0">
                    <a:pos x="88" y="213"/>
                  </a:cxn>
                  <a:cxn ang="0">
                    <a:pos x="98" y="211"/>
                  </a:cxn>
                  <a:cxn ang="0">
                    <a:pos x="120" y="211"/>
                  </a:cxn>
                  <a:cxn ang="0">
                    <a:pos x="131" y="208"/>
                  </a:cxn>
                  <a:cxn ang="0">
                    <a:pos x="141" y="208"/>
                  </a:cxn>
                  <a:cxn ang="0">
                    <a:pos x="148" y="206"/>
                  </a:cxn>
                  <a:cxn ang="0">
                    <a:pos x="158" y="206"/>
                  </a:cxn>
                  <a:cxn ang="0">
                    <a:pos x="165" y="203"/>
                  </a:cxn>
                  <a:cxn ang="0">
                    <a:pos x="163" y="151"/>
                  </a:cxn>
                  <a:cxn ang="0">
                    <a:pos x="170" y="0"/>
                  </a:cxn>
                  <a:cxn ang="0">
                    <a:pos x="139" y="0"/>
                  </a:cxn>
                  <a:cxn ang="0">
                    <a:pos x="129" y="2"/>
                  </a:cxn>
                  <a:cxn ang="0">
                    <a:pos x="120" y="2"/>
                  </a:cxn>
                  <a:cxn ang="0">
                    <a:pos x="110" y="4"/>
                  </a:cxn>
                  <a:cxn ang="0">
                    <a:pos x="98" y="4"/>
                  </a:cxn>
                  <a:cxn ang="0">
                    <a:pos x="88" y="7"/>
                  </a:cxn>
                  <a:cxn ang="0">
                    <a:pos x="79" y="9"/>
                  </a:cxn>
                  <a:cxn ang="0">
                    <a:pos x="69" y="9"/>
                  </a:cxn>
                  <a:cxn ang="0">
                    <a:pos x="57" y="11"/>
                  </a:cxn>
                  <a:cxn ang="0">
                    <a:pos x="48" y="14"/>
                  </a:cxn>
                  <a:cxn ang="0">
                    <a:pos x="38" y="16"/>
                  </a:cxn>
                  <a:cxn ang="0">
                    <a:pos x="28" y="19"/>
                  </a:cxn>
                  <a:cxn ang="0">
                    <a:pos x="19" y="21"/>
                  </a:cxn>
                  <a:cxn ang="0">
                    <a:pos x="9" y="23"/>
                  </a:cxn>
                  <a:cxn ang="0">
                    <a:pos x="7" y="47"/>
                  </a:cxn>
                </a:cxnLst>
                <a:rect l="0" t="0" r="r" b="b"/>
                <a:pathLst>
                  <a:path w="170" h="213">
                    <a:moveTo>
                      <a:pt x="7" y="47"/>
                    </a:moveTo>
                    <a:lnTo>
                      <a:pt x="2" y="71"/>
                    </a:lnTo>
                    <a:lnTo>
                      <a:pt x="2" y="93"/>
                    </a:lnTo>
                    <a:lnTo>
                      <a:pt x="0" y="115"/>
                    </a:lnTo>
                    <a:lnTo>
                      <a:pt x="2" y="136"/>
                    </a:lnTo>
                    <a:lnTo>
                      <a:pt x="2" y="160"/>
                    </a:lnTo>
                    <a:lnTo>
                      <a:pt x="7" y="203"/>
                    </a:lnTo>
                    <a:lnTo>
                      <a:pt x="16" y="206"/>
                    </a:lnTo>
                    <a:lnTo>
                      <a:pt x="23" y="208"/>
                    </a:lnTo>
                    <a:lnTo>
                      <a:pt x="33" y="208"/>
                    </a:lnTo>
                    <a:lnTo>
                      <a:pt x="43" y="211"/>
                    </a:lnTo>
                    <a:lnTo>
                      <a:pt x="64" y="211"/>
                    </a:lnTo>
                    <a:lnTo>
                      <a:pt x="76" y="213"/>
                    </a:lnTo>
                    <a:lnTo>
                      <a:pt x="88" y="213"/>
                    </a:lnTo>
                    <a:lnTo>
                      <a:pt x="98" y="211"/>
                    </a:lnTo>
                    <a:lnTo>
                      <a:pt x="120" y="211"/>
                    </a:lnTo>
                    <a:lnTo>
                      <a:pt x="131" y="208"/>
                    </a:lnTo>
                    <a:lnTo>
                      <a:pt x="141" y="208"/>
                    </a:lnTo>
                    <a:lnTo>
                      <a:pt x="148" y="206"/>
                    </a:lnTo>
                    <a:lnTo>
                      <a:pt x="158" y="206"/>
                    </a:lnTo>
                    <a:lnTo>
                      <a:pt x="165" y="203"/>
                    </a:lnTo>
                    <a:lnTo>
                      <a:pt x="163" y="151"/>
                    </a:lnTo>
                    <a:lnTo>
                      <a:pt x="170" y="0"/>
                    </a:lnTo>
                    <a:lnTo>
                      <a:pt x="139" y="0"/>
                    </a:lnTo>
                    <a:lnTo>
                      <a:pt x="129" y="2"/>
                    </a:lnTo>
                    <a:lnTo>
                      <a:pt x="120" y="2"/>
                    </a:lnTo>
                    <a:lnTo>
                      <a:pt x="110" y="4"/>
                    </a:lnTo>
                    <a:lnTo>
                      <a:pt x="98" y="4"/>
                    </a:lnTo>
                    <a:lnTo>
                      <a:pt x="88" y="7"/>
                    </a:lnTo>
                    <a:lnTo>
                      <a:pt x="79" y="9"/>
                    </a:lnTo>
                    <a:lnTo>
                      <a:pt x="69" y="9"/>
                    </a:lnTo>
                    <a:lnTo>
                      <a:pt x="57" y="11"/>
                    </a:lnTo>
                    <a:lnTo>
                      <a:pt x="48" y="14"/>
                    </a:lnTo>
                    <a:lnTo>
                      <a:pt x="38" y="16"/>
                    </a:lnTo>
                    <a:lnTo>
                      <a:pt x="28" y="19"/>
                    </a:lnTo>
                    <a:lnTo>
                      <a:pt x="19" y="21"/>
                    </a:lnTo>
                    <a:lnTo>
                      <a:pt x="9" y="23"/>
                    </a:lnTo>
                    <a:lnTo>
                      <a:pt x="7" y="47"/>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2" name="Freeform 2908"/>
              <p:cNvSpPr>
                <a:spLocks/>
              </p:cNvSpPr>
              <p:nvPr/>
            </p:nvSpPr>
            <p:spPr bwMode="auto">
              <a:xfrm>
                <a:off x="10226" y="6732"/>
                <a:ext cx="163" cy="204"/>
              </a:xfrm>
              <a:custGeom>
                <a:avLst/>
                <a:gdLst/>
                <a:ahLst/>
                <a:cxnLst>
                  <a:cxn ang="0">
                    <a:pos x="0" y="91"/>
                  </a:cxn>
                  <a:cxn ang="0">
                    <a:pos x="0" y="153"/>
                  </a:cxn>
                  <a:cxn ang="0">
                    <a:pos x="2" y="175"/>
                  </a:cxn>
                  <a:cxn ang="0">
                    <a:pos x="7" y="196"/>
                  </a:cxn>
                  <a:cxn ang="0">
                    <a:pos x="14" y="199"/>
                  </a:cxn>
                  <a:cxn ang="0">
                    <a:pos x="21" y="201"/>
                  </a:cxn>
                  <a:cxn ang="0">
                    <a:pos x="31" y="201"/>
                  </a:cxn>
                  <a:cxn ang="0">
                    <a:pos x="40" y="203"/>
                  </a:cxn>
                  <a:cxn ang="0">
                    <a:pos x="93" y="203"/>
                  </a:cxn>
                  <a:cxn ang="0">
                    <a:pos x="105" y="201"/>
                  </a:cxn>
                  <a:cxn ang="0">
                    <a:pos x="124" y="201"/>
                  </a:cxn>
                  <a:cxn ang="0">
                    <a:pos x="134" y="199"/>
                  </a:cxn>
                  <a:cxn ang="0">
                    <a:pos x="143" y="196"/>
                  </a:cxn>
                  <a:cxn ang="0">
                    <a:pos x="151" y="196"/>
                  </a:cxn>
                  <a:cxn ang="0">
                    <a:pos x="158" y="194"/>
                  </a:cxn>
                  <a:cxn ang="0">
                    <a:pos x="158" y="95"/>
                  </a:cxn>
                  <a:cxn ang="0">
                    <a:pos x="163" y="0"/>
                  </a:cxn>
                  <a:cxn ang="0">
                    <a:pos x="143" y="0"/>
                  </a:cxn>
                  <a:cxn ang="0">
                    <a:pos x="134" y="2"/>
                  </a:cxn>
                  <a:cxn ang="0">
                    <a:pos x="115" y="2"/>
                  </a:cxn>
                  <a:cxn ang="0">
                    <a:pos x="105" y="4"/>
                  </a:cxn>
                  <a:cxn ang="0">
                    <a:pos x="93" y="7"/>
                  </a:cxn>
                  <a:cxn ang="0">
                    <a:pos x="83" y="7"/>
                  </a:cxn>
                  <a:cxn ang="0">
                    <a:pos x="74" y="9"/>
                  </a:cxn>
                  <a:cxn ang="0">
                    <a:pos x="64" y="11"/>
                  </a:cxn>
                  <a:cxn ang="0">
                    <a:pos x="55" y="14"/>
                  </a:cxn>
                  <a:cxn ang="0">
                    <a:pos x="45" y="14"/>
                  </a:cxn>
                  <a:cxn ang="0">
                    <a:pos x="36" y="16"/>
                  </a:cxn>
                  <a:cxn ang="0">
                    <a:pos x="26" y="19"/>
                  </a:cxn>
                  <a:cxn ang="0">
                    <a:pos x="16" y="21"/>
                  </a:cxn>
                  <a:cxn ang="0">
                    <a:pos x="7" y="23"/>
                  </a:cxn>
                  <a:cxn ang="0">
                    <a:pos x="4" y="47"/>
                  </a:cxn>
                  <a:cxn ang="0">
                    <a:pos x="0" y="91"/>
                  </a:cxn>
                </a:cxnLst>
                <a:rect l="0" t="0" r="r" b="b"/>
                <a:pathLst>
                  <a:path w="163" h="204">
                    <a:moveTo>
                      <a:pt x="0" y="91"/>
                    </a:moveTo>
                    <a:lnTo>
                      <a:pt x="0" y="153"/>
                    </a:lnTo>
                    <a:lnTo>
                      <a:pt x="2" y="175"/>
                    </a:lnTo>
                    <a:lnTo>
                      <a:pt x="7" y="196"/>
                    </a:lnTo>
                    <a:lnTo>
                      <a:pt x="14" y="199"/>
                    </a:lnTo>
                    <a:lnTo>
                      <a:pt x="21" y="201"/>
                    </a:lnTo>
                    <a:lnTo>
                      <a:pt x="31" y="201"/>
                    </a:lnTo>
                    <a:lnTo>
                      <a:pt x="40" y="203"/>
                    </a:lnTo>
                    <a:lnTo>
                      <a:pt x="93" y="203"/>
                    </a:lnTo>
                    <a:lnTo>
                      <a:pt x="105" y="201"/>
                    </a:lnTo>
                    <a:lnTo>
                      <a:pt x="124" y="201"/>
                    </a:lnTo>
                    <a:lnTo>
                      <a:pt x="134" y="199"/>
                    </a:lnTo>
                    <a:lnTo>
                      <a:pt x="143" y="196"/>
                    </a:lnTo>
                    <a:lnTo>
                      <a:pt x="151" y="196"/>
                    </a:lnTo>
                    <a:lnTo>
                      <a:pt x="158" y="194"/>
                    </a:lnTo>
                    <a:lnTo>
                      <a:pt x="158" y="95"/>
                    </a:lnTo>
                    <a:lnTo>
                      <a:pt x="163" y="0"/>
                    </a:lnTo>
                    <a:lnTo>
                      <a:pt x="143" y="0"/>
                    </a:lnTo>
                    <a:lnTo>
                      <a:pt x="134" y="2"/>
                    </a:lnTo>
                    <a:lnTo>
                      <a:pt x="115" y="2"/>
                    </a:lnTo>
                    <a:lnTo>
                      <a:pt x="105" y="4"/>
                    </a:lnTo>
                    <a:lnTo>
                      <a:pt x="93" y="7"/>
                    </a:lnTo>
                    <a:lnTo>
                      <a:pt x="83" y="7"/>
                    </a:lnTo>
                    <a:lnTo>
                      <a:pt x="74" y="9"/>
                    </a:lnTo>
                    <a:lnTo>
                      <a:pt x="64" y="11"/>
                    </a:lnTo>
                    <a:lnTo>
                      <a:pt x="55" y="14"/>
                    </a:lnTo>
                    <a:lnTo>
                      <a:pt x="45" y="14"/>
                    </a:lnTo>
                    <a:lnTo>
                      <a:pt x="36" y="16"/>
                    </a:lnTo>
                    <a:lnTo>
                      <a:pt x="26" y="19"/>
                    </a:lnTo>
                    <a:lnTo>
                      <a:pt x="16" y="21"/>
                    </a:lnTo>
                    <a:lnTo>
                      <a:pt x="7" y="23"/>
                    </a:lnTo>
                    <a:lnTo>
                      <a:pt x="4" y="47"/>
                    </a:lnTo>
                    <a:lnTo>
                      <a:pt x="0" y="9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3" name="Freeform 2909"/>
              <p:cNvSpPr>
                <a:spLocks/>
              </p:cNvSpPr>
              <p:nvPr/>
            </p:nvSpPr>
            <p:spPr bwMode="auto">
              <a:xfrm>
                <a:off x="10226" y="6732"/>
                <a:ext cx="158" cy="196"/>
              </a:xfrm>
              <a:custGeom>
                <a:avLst/>
                <a:gdLst/>
                <a:ahLst/>
                <a:cxnLst>
                  <a:cxn ang="0">
                    <a:pos x="0" y="88"/>
                  </a:cxn>
                  <a:cxn ang="0">
                    <a:pos x="0" y="148"/>
                  </a:cxn>
                  <a:cxn ang="0">
                    <a:pos x="2" y="170"/>
                  </a:cxn>
                  <a:cxn ang="0">
                    <a:pos x="7" y="189"/>
                  </a:cxn>
                  <a:cxn ang="0">
                    <a:pos x="14" y="191"/>
                  </a:cxn>
                  <a:cxn ang="0">
                    <a:pos x="21" y="194"/>
                  </a:cxn>
                  <a:cxn ang="0">
                    <a:pos x="31" y="194"/>
                  </a:cxn>
                  <a:cxn ang="0">
                    <a:pos x="38" y="196"/>
                  </a:cxn>
                  <a:cxn ang="0">
                    <a:pos x="81" y="196"/>
                  </a:cxn>
                  <a:cxn ang="0">
                    <a:pos x="91" y="194"/>
                  </a:cxn>
                  <a:cxn ang="0">
                    <a:pos x="112" y="194"/>
                  </a:cxn>
                  <a:cxn ang="0">
                    <a:pos x="122" y="191"/>
                  </a:cxn>
                  <a:cxn ang="0">
                    <a:pos x="131" y="191"/>
                  </a:cxn>
                  <a:cxn ang="0">
                    <a:pos x="146" y="187"/>
                  </a:cxn>
                  <a:cxn ang="0">
                    <a:pos x="153" y="187"/>
                  </a:cxn>
                  <a:cxn ang="0">
                    <a:pos x="153" y="93"/>
                  </a:cxn>
                  <a:cxn ang="0">
                    <a:pos x="156" y="47"/>
                  </a:cxn>
                  <a:cxn ang="0">
                    <a:pos x="158" y="0"/>
                  </a:cxn>
                  <a:cxn ang="0">
                    <a:pos x="148" y="0"/>
                  </a:cxn>
                  <a:cxn ang="0">
                    <a:pos x="139" y="2"/>
                  </a:cxn>
                  <a:cxn ang="0">
                    <a:pos x="122" y="2"/>
                  </a:cxn>
                  <a:cxn ang="0">
                    <a:pos x="112" y="4"/>
                  </a:cxn>
                  <a:cxn ang="0">
                    <a:pos x="100" y="4"/>
                  </a:cxn>
                  <a:cxn ang="0">
                    <a:pos x="91" y="7"/>
                  </a:cxn>
                  <a:cxn ang="0">
                    <a:pos x="81" y="7"/>
                  </a:cxn>
                  <a:cxn ang="0">
                    <a:pos x="71" y="9"/>
                  </a:cxn>
                  <a:cxn ang="0">
                    <a:pos x="62" y="11"/>
                  </a:cxn>
                  <a:cxn ang="0">
                    <a:pos x="43" y="16"/>
                  </a:cxn>
                  <a:cxn ang="0">
                    <a:pos x="33" y="16"/>
                  </a:cxn>
                  <a:cxn ang="0">
                    <a:pos x="26" y="19"/>
                  </a:cxn>
                  <a:cxn ang="0">
                    <a:pos x="16" y="21"/>
                  </a:cxn>
                  <a:cxn ang="0">
                    <a:pos x="7" y="23"/>
                  </a:cxn>
                  <a:cxn ang="0">
                    <a:pos x="0" y="88"/>
                  </a:cxn>
                </a:cxnLst>
                <a:rect l="0" t="0" r="r" b="b"/>
                <a:pathLst>
                  <a:path w="158" h="196">
                    <a:moveTo>
                      <a:pt x="0" y="88"/>
                    </a:moveTo>
                    <a:lnTo>
                      <a:pt x="0" y="148"/>
                    </a:lnTo>
                    <a:lnTo>
                      <a:pt x="2" y="170"/>
                    </a:lnTo>
                    <a:lnTo>
                      <a:pt x="7" y="189"/>
                    </a:lnTo>
                    <a:lnTo>
                      <a:pt x="14" y="191"/>
                    </a:lnTo>
                    <a:lnTo>
                      <a:pt x="21" y="194"/>
                    </a:lnTo>
                    <a:lnTo>
                      <a:pt x="31" y="194"/>
                    </a:lnTo>
                    <a:lnTo>
                      <a:pt x="38" y="196"/>
                    </a:lnTo>
                    <a:lnTo>
                      <a:pt x="81" y="196"/>
                    </a:lnTo>
                    <a:lnTo>
                      <a:pt x="91" y="194"/>
                    </a:lnTo>
                    <a:lnTo>
                      <a:pt x="112" y="194"/>
                    </a:lnTo>
                    <a:lnTo>
                      <a:pt x="122" y="191"/>
                    </a:lnTo>
                    <a:lnTo>
                      <a:pt x="131" y="191"/>
                    </a:lnTo>
                    <a:lnTo>
                      <a:pt x="146" y="187"/>
                    </a:lnTo>
                    <a:lnTo>
                      <a:pt x="153" y="187"/>
                    </a:lnTo>
                    <a:lnTo>
                      <a:pt x="153" y="93"/>
                    </a:lnTo>
                    <a:lnTo>
                      <a:pt x="156" y="47"/>
                    </a:lnTo>
                    <a:lnTo>
                      <a:pt x="158" y="0"/>
                    </a:lnTo>
                    <a:lnTo>
                      <a:pt x="148" y="0"/>
                    </a:lnTo>
                    <a:lnTo>
                      <a:pt x="139" y="2"/>
                    </a:lnTo>
                    <a:lnTo>
                      <a:pt x="122" y="2"/>
                    </a:lnTo>
                    <a:lnTo>
                      <a:pt x="112" y="4"/>
                    </a:lnTo>
                    <a:lnTo>
                      <a:pt x="100" y="4"/>
                    </a:lnTo>
                    <a:lnTo>
                      <a:pt x="91" y="7"/>
                    </a:lnTo>
                    <a:lnTo>
                      <a:pt x="81" y="7"/>
                    </a:lnTo>
                    <a:lnTo>
                      <a:pt x="71" y="9"/>
                    </a:lnTo>
                    <a:lnTo>
                      <a:pt x="62" y="11"/>
                    </a:lnTo>
                    <a:lnTo>
                      <a:pt x="43" y="16"/>
                    </a:lnTo>
                    <a:lnTo>
                      <a:pt x="33" y="16"/>
                    </a:lnTo>
                    <a:lnTo>
                      <a:pt x="26" y="19"/>
                    </a:lnTo>
                    <a:lnTo>
                      <a:pt x="16" y="21"/>
                    </a:lnTo>
                    <a:lnTo>
                      <a:pt x="7" y="23"/>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4" name="Freeform 2910"/>
              <p:cNvSpPr>
                <a:spLocks/>
              </p:cNvSpPr>
              <p:nvPr/>
            </p:nvSpPr>
            <p:spPr bwMode="auto">
              <a:xfrm>
                <a:off x="10226" y="6732"/>
                <a:ext cx="154" cy="187"/>
              </a:xfrm>
              <a:custGeom>
                <a:avLst/>
                <a:gdLst/>
                <a:ahLst/>
                <a:cxnLst>
                  <a:cxn ang="0">
                    <a:pos x="0" y="86"/>
                  </a:cxn>
                  <a:cxn ang="0">
                    <a:pos x="0" y="124"/>
                  </a:cxn>
                  <a:cxn ang="0">
                    <a:pos x="7" y="182"/>
                  </a:cxn>
                  <a:cxn ang="0">
                    <a:pos x="14" y="184"/>
                  </a:cxn>
                  <a:cxn ang="0">
                    <a:pos x="21" y="187"/>
                  </a:cxn>
                  <a:cxn ang="0">
                    <a:pos x="88" y="187"/>
                  </a:cxn>
                  <a:cxn ang="0">
                    <a:pos x="98" y="184"/>
                  </a:cxn>
                  <a:cxn ang="0">
                    <a:pos x="108" y="184"/>
                  </a:cxn>
                  <a:cxn ang="0">
                    <a:pos x="117" y="182"/>
                  </a:cxn>
                  <a:cxn ang="0">
                    <a:pos x="127" y="182"/>
                  </a:cxn>
                  <a:cxn ang="0">
                    <a:pos x="136" y="180"/>
                  </a:cxn>
                  <a:cxn ang="0">
                    <a:pos x="143" y="177"/>
                  </a:cxn>
                  <a:cxn ang="0">
                    <a:pos x="148" y="177"/>
                  </a:cxn>
                  <a:cxn ang="0">
                    <a:pos x="148" y="88"/>
                  </a:cxn>
                  <a:cxn ang="0">
                    <a:pos x="151" y="45"/>
                  </a:cxn>
                  <a:cxn ang="0">
                    <a:pos x="153" y="0"/>
                  </a:cxn>
                  <a:cxn ang="0">
                    <a:pos x="146" y="2"/>
                  </a:cxn>
                  <a:cxn ang="0">
                    <a:pos x="117" y="2"/>
                  </a:cxn>
                  <a:cxn ang="0">
                    <a:pos x="108" y="4"/>
                  </a:cxn>
                  <a:cxn ang="0">
                    <a:pos x="100" y="4"/>
                  </a:cxn>
                  <a:cxn ang="0">
                    <a:pos x="91" y="7"/>
                  </a:cxn>
                  <a:cxn ang="0">
                    <a:pos x="81" y="9"/>
                  </a:cxn>
                  <a:cxn ang="0">
                    <a:pos x="71" y="9"/>
                  </a:cxn>
                  <a:cxn ang="0">
                    <a:pos x="62" y="11"/>
                  </a:cxn>
                  <a:cxn ang="0">
                    <a:pos x="43" y="16"/>
                  </a:cxn>
                  <a:cxn ang="0">
                    <a:pos x="33" y="19"/>
                  </a:cxn>
                  <a:cxn ang="0">
                    <a:pos x="23" y="21"/>
                  </a:cxn>
                  <a:cxn ang="0">
                    <a:pos x="16" y="23"/>
                  </a:cxn>
                  <a:cxn ang="0">
                    <a:pos x="7" y="23"/>
                  </a:cxn>
                  <a:cxn ang="0">
                    <a:pos x="2" y="67"/>
                  </a:cxn>
                  <a:cxn ang="0">
                    <a:pos x="0" y="86"/>
                  </a:cxn>
                </a:cxnLst>
                <a:rect l="0" t="0" r="r" b="b"/>
                <a:pathLst>
                  <a:path w="154" h="187">
                    <a:moveTo>
                      <a:pt x="0" y="86"/>
                    </a:moveTo>
                    <a:lnTo>
                      <a:pt x="0" y="124"/>
                    </a:lnTo>
                    <a:lnTo>
                      <a:pt x="7" y="182"/>
                    </a:lnTo>
                    <a:lnTo>
                      <a:pt x="14" y="184"/>
                    </a:lnTo>
                    <a:lnTo>
                      <a:pt x="21" y="187"/>
                    </a:lnTo>
                    <a:lnTo>
                      <a:pt x="88" y="187"/>
                    </a:lnTo>
                    <a:lnTo>
                      <a:pt x="98" y="184"/>
                    </a:lnTo>
                    <a:lnTo>
                      <a:pt x="108" y="184"/>
                    </a:lnTo>
                    <a:lnTo>
                      <a:pt x="117" y="182"/>
                    </a:lnTo>
                    <a:lnTo>
                      <a:pt x="127" y="182"/>
                    </a:lnTo>
                    <a:lnTo>
                      <a:pt x="136" y="180"/>
                    </a:lnTo>
                    <a:lnTo>
                      <a:pt x="143" y="177"/>
                    </a:lnTo>
                    <a:lnTo>
                      <a:pt x="148" y="177"/>
                    </a:lnTo>
                    <a:lnTo>
                      <a:pt x="148" y="88"/>
                    </a:lnTo>
                    <a:lnTo>
                      <a:pt x="151" y="45"/>
                    </a:lnTo>
                    <a:lnTo>
                      <a:pt x="153" y="0"/>
                    </a:lnTo>
                    <a:lnTo>
                      <a:pt x="146" y="2"/>
                    </a:lnTo>
                    <a:lnTo>
                      <a:pt x="117" y="2"/>
                    </a:lnTo>
                    <a:lnTo>
                      <a:pt x="108" y="4"/>
                    </a:lnTo>
                    <a:lnTo>
                      <a:pt x="100" y="4"/>
                    </a:lnTo>
                    <a:lnTo>
                      <a:pt x="91" y="7"/>
                    </a:lnTo>
                    <a:lnTo>
                      <a:pt x="81" y="9"/>
                    </a:lnTo>
                    <a:lnTo>
                      <a:pt x="71" y="9"/>
                    </a:lnTo>
                    <a:lnTo>
                      <a:pt x="62" y="11"/>
                    </a:lnTo>
                    <a:lnTo>
                      <a:pt x="43" y="16"/>
                    </a:lnTo>
                    <a:lnTo>
                      <a:pt x="33" y="19"/>
                    </a:lnTo>
                    <a:lnTo>
                      <a:pt x="23" y="21"/>
                    </a:lnTo>
                    <a:lnTo>
                      <a:pt x="16" y="23"/>
                    </a:lnTo>
                    <a:lnTo>
                      <a:pt x="7" y="23"/>
                    </a:lnTo>
                    <a:lnTo>
                      <a:pt x="2" y="67"/>
                    </a:lnTo>
                    <a:lnTo>
                      <a:pt x="0" y="86"/>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5" name="Freeform 2911"/>
              <p:cNvSpPr>
                <a:spLocks/>
              </p:cNvSpPr>
              <p:nvPr/>
            </p:nvSpPr>
            <p:spPr bwMode="auto">
              <a:xfrm>
                <a:off x="10226" y="6734"/>
                <a:ext cx="151" cy="178"/>
              </a:xfrm>
              <a:custGeom>
                <a:avLst/>
                <a:gdLst/>
                <a:ahLst/>
                <a:cxnLst>
                  <a:cxn ang="0">
                    <a:pos x="7" y="23"/>
                  </a:cxn>
                  <a:cxn ang="0">
                    <a:pos x="2" y="62"/>
                  </a:cxn>
                  <a:cxn ang="0">
                    <a:pos x="2" y="81"/>
                  </a:cxn>
                  <a:cxn ang="0">
                    <a:pos x="0" y="98"/>
                  </a:cxn>
                  <a:cxn ang="0">
                    <a:pos x="0" y="117"/>
                  </a:cxn>
                  <a:cxn ang="0">
                    <a:pos x="2" y="136"/>
                  </a:cxn>
                  <a:cxn ang="0">
                    <a:pos x="4" y="153"/>
                  </a:cxn>
                  <a:cxn ang="0">
                    <a:pos x="7" y="172"/>
                  </a:cxn>
                  <a:cxn ang="0">
                    <a:pos x="14" y="175"/>
                  </a:cxn>
                  <a:cxn ang="0">
                    <a:pos x="21" y="177"/>
                  </a:cxn>
                  <a:cxn ang="0">
                    <a:pos x="76" y="177"/>
                  </a:cxn>
                  <a:cxn ang="0">
                    <a:pos x="86" y="175"/>
                  </a:cxn>
                  <a:cxn ang="0">
                    <a:pos x="96" y="175"/>
                  </a:cxn>
                  <a:cxn ang="0">
                    <a:pos x="105" y="172"/>
                  </a:cxn>
                  <a:cxn ang="0">
                    <a:pos x="115" y="172"/>
                  </a:cxn>
                  <a:cxn ang="0">
                    <a:pos x="124" y="170"/>
                  </a:cxn>
                  <a:cxn ang="0">
                    <a:pos x="131" y="167"/>
                  </a:cxn>
                  <a:cxn ang="0">
                    <a:pos x="139" y="167"/>
                  </a:cxn>
                  <a:cxn ang="0">
                    <a:pos x="146" y="165"/>
                  </a:cxn>
                  <a:cxn ang="0">
                    <a:pos x="143" y="143"/>
                  </a:cxn>
                  <a:cxn ang="0">
                    <a:pos x="143" y="103"/>
                  </a:cxn>
                  <a:cxn ang="0">
                    <a:pos x="146" y="81"/>
                  </a:cxn>
                  <a:cxn ang="0">
                    <a:pos x="146" y="62"/>
                  </a:cxn>
                  <a:cxn ang="0">
                    <a:pos x="148" y="40"/>
                  </a:cxn>
                  <a:cxn ang="0">
                    <a:pos x="148" y="21"/>
                  </a:cxn>
                  <a:cxn ang="0">
                    <a:pos x="151" y="0"/>
                  </a:cxn>
                  <a:cxn ang="0">
                    <a:pos x="124" y="0"/>
                  </a:cxn>
                  <a:cxn ang="0">
                    <a:pos x="115" y="2"/>
                  </a:cxn>
                  <a:cxn ang="0">
                    <a:pos x="105" y="2"/>
                  </a:cxn>
                  <a:cxn ang="0">
                    <a:pos x="98" y="4"/>
                  </a:cxn>
                  <a:cxn ang="0">
                    <a:pos x="88" y="4"/>
                  </a:cxn>
                  <a:cxn ang="0">
                    <a:pos x="79" y="7"/>
                  </a:cxn>
                  <a:cxn ang="0">
                    <a:pos x="69" y="9"/>
                  </a:cxn>
                  <a:cxn ang="0">
                    <a:pos x="60" y="9"/>
                  </a:cxn>
                  <a:cxn ang="0">
                    <a:pos x="40" y="14"/>
                  </a:cxn>
                  <a:cxn ang="0">
                    <a:pos x="33" y="16"/>
                  </a:cxn>
                  <a:cxn ang="0">
                    <a:pos x="23" y="19"/>
                  </a:cxn>
                  <a:cxn ang="0">
                    <a:pos x="16" y="21"/>
                  </a:cxn>
                  <a:cxn ang="0">
                    <a:pos x="7" y="23"/>
                  </a:cxn>
                </a:cxnLst>
                <a:rect l="0" t="0" r="r" b="b"/>
                <a:pathLst>
                  <a:path w="151" h="178">
                    <a:moveTo>
                      <a:pt x="7" y="23"/>
                    </a:moveTo>
                    <a:lnTo>
                      <a:pt x="2" y="62"/>
                    </a:lnTo>
                    <a:lnTo>
                      <a:pt x="2" y="81"/>
                    </a:lnTo>
                    <a:lnTo>
                      <a:pt x="0" y="98"/>
                    </a:lnTo>
                    <a:lnTo>
                      <a:pt x="0" y="117"/>
                    </a:lnTo>
                    <a:lnTo>
                      <a:pt x="2" y="136"/>
                    </a:lnTo>
                    <a:lnTo>
                      <a:pt x="4" y="153"/>
                    </a:lnTo>
                    <a:lnTo>
                      <a:pt x="7" y="172"/>
                    </a:lnTo>
                    <a:lnTo>
                      <a:pt x="14" y="175"/>
                    </a:lnTo>
                    <a:lnTo>
                      <a:pt x="21" y="177"/>
                    </a:lnTo>
                    <a:lnTo>
                      <a:pt x="76" y="177"/>
                    </a:lnTo>
                    <a:lnTo>
                      <a:pt x="86" y="175"/>
                    </a:lnTo>
                    <a:lnTo>
                      <a:pt x="96" y="175"/>
                    </a:lnTo>
                    <a:lnTo>
                      <a:pt x="105" y="172"/>
                    </a:lnTo>
                    <a:lnTo>
                      <a:pt x="115" y="172"/>
                    </a:lnTo>
                    <a:lnTo>
                      <a:pt x="124" y="170"/>
                    </a:lnTo>
                    <a:lnTo>
                      <a:pt x="131" y="167"/>
                    </a:lnTo>
                    <a:lnTo>
                      <a:pt x="139" y="167"/>
                    </a:lnTo>
                    <a:lnTo>
                      <a:pt x="146" y="165"/>
                    </a:lnTo>
                    <a:lnTo>
                      <a:pt x="143" y="143"/>
                    </a:lnTo>
                    <a:lnTo>
                      <a:pt x="143" y="103"/>
                    </a:lnTo>
                    <a:lnTo>
                      <a:pt x="146" y="81"/>
                    </a:lnTo>
                    <a:lnTo>
                      <a:pt x="146" y="62"/>
                    </a:lnTo>
                    <a:lnTo>
                      <a:pt x="148" y="40"/>
                    </a:lnTo>
                    <a:lnTo>
                      <a:pt x="148" y="21"/>
                    </a:lnTo>
                    <a:lnTo>
                      <a:pt x="151" y="0"/>
                    </a:lnTo>
                    <a:lnTo>
                      <a:pt x="124" y="0"/>
                    </a:lnTo>
                    <a:lnTo>
                      <a:pt x="115" y="2"/>
                    </a:lnTo>
                    <a:lnTo>
                      <a:pt x="105" y="2"/>
                    </a:lnTo>
                    <a:lnTo>
                      <a:pt x="98" y="4"/>
                    </a:lnTo>
                    <a:lnTo>
                      <a:pt x="88" y="4"/>
                    </a:lnTo>
                    <a:lnTo>
                      <a:pt x="79" y="7"/>
                    </a:lnTo>
                    <a:lnTo>
                      <a:pt x="69" y="9"/>
                    </a:lnTo>
                    <a:lnTo>
                      <a:pt x="60" y="9"/>
                    </a:lnTo>
                    <a:lnTo>
                      <a:pt x="40" y="14"/>
                    </a:lnTo>
                    <a:lnTo>
                      <a:pt x="33" y="16"/>
                    </a:lnTo>
                    <a:lnTo>
                      <a:pt x="23" y="19"/>
                    </a:lnTo>
                    <a:lnTo>
                      <a:pt x="16" y="21"/>
                    </a:lnTo>
                    <a:lnTo>
                      <a:pt x="7" y="23"/>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6" name="Freeform 2912"/>
              <p:cNvSpPr>
                <a:spLocks/>
              </p:cNvSpPr>
              <p:nvPr/>
            </p:nvSpPr>
            <p:spPr bwMode="auto">
              <a:xfrm>
                <a:off x="10228" y="6734"/>
                <a:ext cx="144" cy="170"/>
              </a:xfrm>
              <a:custGeom>
                <a:avLst/>
                <a:gdLst/>
                <a:ahLst/>
                <a:cxnLst>
                  <a:cxn ang="0">
                    <a:pos x="48" y="11"/>
                  </a:cxn>
                  <a:cxn ang="0">
                    <a:pos x="38" y="14"/>
                  </a:cxn>
                  <a:cxn ang="0">
                    <a:pos x="28" y="16"/>
                  </a:cxn>
                  <a:cxn ang="0">
                    <a:pos x="21" y="19"/>
                  </a:cxn>
                  <a:cxn ang="0">
                    <a:pos x="14" y="21"/>
                  </a:cxn>
                  <a:cxn ang="0">
                    <a:pos x="4" y="23"/>
                  </a:cxn>
                  <a:cxn ang="0">
                    <a:pos x="2" y="43"/>
                  </a:cxn>
                  <a:cxn ang="0">
                    <a:pos x="0" y="60"/>
                  </a:cxn>
                  <a:cxn ang="0">
                    <a:pos x="0" y="129"/>
                  </a:cxn>
                  <a:cxn ang="0">
                    <a:pos x="2" y="148"/>
                  </a:cxn>
                  <a:cxn ang="0">
                    <a:pos x="4" y="165"/>
                  </a:cxn>
                  <a:cxn ang="0">
                    <a:pos x="11" y="167"/>
                  </a:cxn>
                  <a:cxn ang="0">
                    <a:pos x="19" y="167"/>
                  </a:cxn>
                  <a:cxn ang="0">
                    <a:pos x="26" y="170"/>
                  </a:cxn>
                  <a:cxn ang="0">
                    <a:pos x="62" y="170"/>
                  </a:cxn>
                  <a:cxn ang="0">
                    <a:pos x="71" y="167"/>
                  </a:cxn>
                  <a:cxn ang="0">
                    <a:pos x="81" y="167"/>
                  </a:cxn>
                  <a:cxn ang="0">
                    <a:pos x="91" y="165"/>
                  </a:cxn>
                  <a:cxn ang="0">
                    <a:pos x="100" y="165"/>
                  </a:cxn>
                  <a:cxn ang="0">
                    <a:pos x="110" y="163"/>
                  </a:cxn>
                  <a:cxn ang="0">
                    <a:pos x="117" y="160"/>
                  </a:cxn>
                  <a:cxn ang="0">
                    <a:pos x="124" y="160"/>
                  </a:cxn>
                  <a:cxn ang="0">
                    <a:pos x="131" y="158"/>
                  </a:cxn>
                  <a:cxn ang="0">
                    <a:pos x="139" y="155"/>
                  </a:cxn>
                  <a:cxn ang="0">
                    <a:pos x="136" y="136"/>
                  </a:cxn>
                  <a:cxn ang="0">
                    <a:pos x="136" y="117"/>
                  </a:cxn>
                  <a:cxn ang="0">
                    <a:pos x="139" y="98"/>
                  </a:cxn>
                  <a:cxn ang="0">
                    <a:pos x="139" y="60"/>
                  </a:cxn>
                  <a:cxn ang="0">
                    <a:pos x="141" y="38"/>
                  </a:cxn>
                  <a:cxn ang="0">
                    <a:pos x="143" y="19"/>
                  </a:cxn>
                  <a:cxn ang="0">
                    <a:pos x="143" y="0"/>
                  </a:cxn>
                  <a:cxn ang="0">
                    <a:pos x="120" y="0"/>
                  </a:cxn>
                  <a:cxn ang="0">
                    <a:pos x="110" y="2"/>
                  </a:cxn>
                  <a:cxn ang="0">
                    <a:pos x="100" y="2"/>
                  </a:cxn>
                  <a:cxn ang="0">
                    <a:pos x="93" y="4"/>
                  </a:cxn>
                  <a:cxn ang="0">
                    <a:pos x="83" y="4"/>
                  </a:cxn>
                  <a:cxn ang="0">
                    <a:pos x="74" y="7"/>
                  </a:cxn>
                  <a:cxn ang="0">
                    <a:pos x="64" y="9"/>
                  </a:cxn>
                  <a:cxn ang="0">
                    <a:pos x="55" y="11"/>
                  </a:cxn>
                  <a:cxn ang="0">
                    <a:pos x="48" y="11"/>
                  </a:cxn>
                </a:cxnLst>
                <a:rect l="0" t="0" r="r" b="b"/>
                <a:pathLst>
                  <a:path w="144" h="170">
                    <a:moveTo>
                      <a:pt x="48" y="11"/>
                    </a:moveTo>
                    <a:lnTo>
                      <a:pt x="38" y="14"/>
                    </a:lnTo>
                    <a:lnTo>
                      <a:pt x="28" y="16"/>
                    </a:lnTo>
                    <a:lnTo>
                      <a:pt x="21" y="19"/>
                    </a:lnTo>
                    <a:lnTo>
                      <a:pt x="14" y="21"/>
                    </a:lnTo>
                    <a:lnTo>
                      <a:pt x="4" y="23"/>
                    </a:lnTo>
                    <a:lnTo>
                      <a:pt x="2" y="43"/>
                    </a:lnTo>
                    <a:lnTo>
                      <a:pt x="0" y="60"/>
                    </a:lnTo>
                    <a:lnTo>
                      <a:pt x="0" y="129"/>
                    </a:lnTo>
                    <a:lnTo>
                      <a:pt x="2" y="148"/>
                    </a:lnTo>
                    <a:lnTo>
                      <a:pt x="4" y="165"/>
                    </a:lnTo>
                    <a:lnTo>
                      <a:pt x="11" y="167"/>
                    </a:lnTo>
                    <a:lnTo>
                      <a:pt x="19" y="167"/>
                    </a:lnTo>
                    <a:lnTo>
                      <a:pt x="26" y="170"/>
                    </a:lnTo>
                    <a:lnTo>
                      <a:pt x="62" y="170"/>
                    </a:lnTo>
                    <a:lnTo>
                      <a:pt x="71" y="167"/>
                    </a:lnTo>
                    <a:lnTo>
                      <a:pt x="81" y="167"/>
                    </a:lnTo>
                    <a:lnTo>
                      <a:pt x="91" y="165"/>
                    </a:lnTo>
                    <a:lnTo>
                      <a:pt x="100" y="165"/>
                    </a:lnTo>
                    <a:lnTo>
                      <a:pt x="110" y="163"/>
                    </a:lnTo>
                    <a:lnTo>
                      <a:pt x="117" y="160"/>
                    </a:lnTo>
                    <a:lnTo>
                      <a:pt x="124" y="160"/>
                    </a:lnTo>
                    <a:lnTo>
                      <a:pt x="131" y="158"/>
                    </a:lnTo>
                    <a:lnTo>
                      <a:pt x="139" y="155"/>
                    </a:lnTo>
                    <a:lnTo>
                      <a:pt x="136" y="136"/>
                    </a:lnTo>
                    <a:lnTo>
                      <a:pt x="136" y="117"/>
                    </a:lnTo>
                    <a:lnTo>
                      <a:pt x="139" y="98"/>
                    </a:lnTo>
                    <a:lnTo>
                      <a:pt x="139" y="60"/>
                    </a:lnTo>
                    <a:lnTo>
                      <a:pt x="141" y="38"/>
                    </a:lnTo>
                    <a:lnTo>
                      <a:pt x="143" y="19"/>
                    </a:lnTo>
                    <a:lnTo>
                      <a:pt x="143" y="0"/>
                    </a:lnTo>
                    <a:lnTo>
                      <a:pt x="120" y="0"/>
                    </a:lnTo>
                    <a:lnTo>
                      <a:pt x="110" y="2"/>
                    </a:lnTo>
                    <a:lnTo>
                      <a:pt x="100" y="2"/>
                    </a:lnTo>
                    <a:lnTo>
                      <a:pt x="93" y="4"/>
                    </a:lnTo>
                    <a:lnTo>
                      <a:pt x="83" y="4"/>
                    </a:lnTo>
                    <a:lnTo>
                      <a:pt x="74" y="7"/>
                    </a:lnTo>
                    <a:lnTo>
                      <a:pt x="64" y="9"/>
                    </a:lnTo>
                    <a:lnTo>
                      <a:pt x="55" y="11"/>
                    </a:lnTo>
                    <a:lnTo>
                      <a:pt x="48" y="11"/>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7" name="Freeform 2913"/>
              <p:cNvSpPr>
                <a:spLocks/>
              </p:cNvSpPr>
              <p:nvPr/>
            </p:nvSpPr>
            <p:spPr bwMode="auto">
              <a:xfrm>
                <a:off x="10228" y="6734"/>
                <a:ext cx="140" cy="163"/>
              </a:xfrm>
              <a:custGeom>
                <a:avLst/>
                <a:gdLst/>
                <a:ahLst/>
                <a:cxnLst>
                  <a:cxn ang="0">
                    <a:pos x="2" y="40"/>
                  </a:cxn>
                  <a:cxn ang="0">
                    <a:pos x="2" y="57"/>
                  </a:cxn>
                  <a:cxn ang="0">
                    <a:pos x="0" y="76"/>
                  </a:cxn>
                  <a:cxn ang="0">
                    <a:pos x="0" y="124"/>
                  </a:cxn>
                  <a:cxn ang="0">
                    <a:pos x="4" y="158"/>
                  </a:cxn>
                  <a:cxn ang="0">
                    <a:pos x="11" y="160"/>
                  </a:cxn>
                  <a:cxn ang="0">
                    <a:pos x="19" y="160"/>
                  </a:cxn>
                  <a:cxn ang="0">
                    <a:pos x="26" y="163"/>
                  </a:cxn>
                  <a:cxn ang="0">
                    <a:pos x="52" y="163"/>
                  </a:cxn>
                  <a:cxn ang="0">
                    <a:pos x="60" y="160"/>
                  </a:cxn>
                  <a:cxn ang="0">
                    <a:pos x="69" y="160"/>
                  </a:cxn>
                  <a:cxn ang="0">
                    <a:pos x="79" y="158"/>
                  </a:cxn>
                  <a:cxn ang="0">
                    <a:pos x="88" y="158"/>
                  </a:cxn>
                  <a:cxn ang="0">
                    <a:pos x="98" y="155"/>
                  </a:cxn>
                  <a:cxn ang="0">
                    <a:pos x="105" y="153"/>
                  </a:cxn>
                  <a:cxn ang="0">
                    <a:pos x="115" y="153"/>
                  </a:cxn>
                  <a:cxn ang="0">
                    <a:pos x="122" y="151"/>
                  </a:cxn>
                  <a:cxn ang="0">
                    <a:pos x="127" y="148"/>
                  </a:cxn>
                  <a:cxn ang="0">
                    <a:pos x="134" y="148"/>
                  </a:cxn>
                  <a:cxn ang="0">
                    <a:pos x="134" y="74"/>
                  </a:cxn>
                  <a:cxn ang="0">
                    <a:pos x="136" y="55"/>
                  </a:cxn>
                  <a:cxn ang="0">
                    <a:pos x="136" y="38"/>
                  </a:cxn>
                  <a:cxn ang="0">
                    <a:pos x="139" y="19"/>
                  </a:cxn>
                  <a:cxn ang="0">
                    <a:pos x="139" y="0"/>
                  </a:cxn>
                  <a:cxn ang="0">
                    <a:pos x="124" y="0"/>
                  </a:cxn>
                  <a:cxn ang="0">
                    <a:pos x="115" y="2"/>
                  </a:cxn>
                  <a:cxn ang="0">
                    <a:pos x="108" y="2"/>
                  </a:cxn>
                  <a:cxn ang="0">
                    <a:pos x="98" y="4"/>
                  </a:cxn>
                  <a:cxn ang="0">
                    <a:pos x="91" y="4"/>
                  </a:cxn>
                  <a:cxn ang="0">
                    <a:pos x="81" y="7"/>
                  </a:cxn>
                  <a:cxn ang="0">
                    <a:pos x="71" y="7"/>
                  </a:cxn>
                  <a:cxn ang="0">
                    <a:pos x="62" y="9"/>
                  </a:cxn>
                  <a:cxn ang="0">
                    <a:pos x="55" y="11"/>
                  </a:cxn>
                  <a:cxn ang="0">
                    <a:pos x="45" y="11"/>
                  </a:cxn>
                  <a:cxn ang="0">
                    <a:pos x="38" y="14"/>
                  </a:cxn>
                  <a:cxn ang="0">
                    <a:pos x="28" y="16"/>
                  </a:cxn>
                  <a:cxn ang="0">
                    <a:pos x="21" y="19"/>
                  </a:cxn>
                  <a:cxn ang="0">
                    <a:pos x="14" y="21"/>
                  </a:cxn>
                  <a:cxn ang="0">
                    <a:pos x="4" y="23"/>
                  </a:cxn>
                  <a:cxn ang="0">
                    <a:pos x="2" y="40"/>
                  </a:cxn>
                </a:cxnLst>
                <a:rect l="0" t="0" r="r" b="b"/>
                <a:pathLst>
                  <a:path w="140" h="163">
                    <a:moveTo>
                      <a:pt x="2" y="40"/>
                    </a:moveTo>
                    <a:lnTo>
                      <a:pt x="2" y="57"/>
                    </a:lnTo>
                    <a:lnTo>
                      <a:pt x="0" y="76"/>
                    </a:lnTo>
                    <a:lnTo>
                      <a:pt x="0" y="124"/>
                    </a:lnTo>
                    <a:lnTo>
                      <a:pt x="4" y="158"/>
                    </a:lnTo>
                    <a:lnTo>
                      <a:pt x="11" y="160"/>
                    </a:lnTo>
                    <a:lnTo>
                      <a:pt x="19" y="160"/>
                    </a:lnTo>
                    <a:lnTo>
                      <a:pt x="26" y="163"/>
                    </a:lnTo>
                    <a:lnTo>
                      <a:pt x="52" y="163"/>
                    </a:lnTo>
                    <a:lnTo>
                      <a:pt x="60" y="160"/>
                    </a:lnTo>
                    <a:lnTo>
                      <a:pt x="69" y="160"/>
                    </a:lnTo>
                    <a:lnTo>
                      <a:pt x="79" y="158"/>
                    </a:lnTo>
                    <a:lnTo>
                      <a:pt x="88" y="158"/>
                    </a:lnTo>
                    <a:lnTo>
                      <a:pt x="98" y="155"/>
                    </a:lnTo>
                    <a:lnTo>
                      <a:pt x="105" y="153"/>
                    </a:lnTo>
                    <a:lnTo>
                      <a:pt x="115" y="153"/>
                    </a:lnTo>
                    <a:lnTo>
                      <a:pt x="122" y="151"/>
                    </a:lnTo>
                    <a:lnTo>
                      <a:pt x="127" y="148"/>
                    </a:lnTo>
                    <a:lnTo>
                      <a:pt x="134" y="148"/>
                    </a:lnTo>
                    <a:lnTo>
                      <a:pt x="134" y="74"/>
                    </a:lnTo>
                    <a:lnTo>
                      <a:pt x="136" y="55"/>
                    </a:lnTo>
                    <a:lnTo>
                      <a:pt x="136" y="38"/>
                    </a:lnTo>
                    <a:lnTo>
                      <a:pt x="139" y="19"/>
                    </a:lnTo>
                    <a:lnTo>
                      <a:pt x="139" y="0"/>
                    </a:lnTo>
                    <a:lnTo>
                      <a:pt x="124" y="0"/>
                    </a:lnTo>
                    <a:lnTo>
                      <a:pt x="115" y="2"/>
                    </a:lnTo>
                    <a:lnTo>
                      <a:pt x="108" y="2"/>
                    </a:lnTo>
                    <a:lnTo>
                      <a:pt x="98" y="4"/>
                    </a:lnTo>
                    <a:lnTo>
                      <a:pt x="91" y="4"/>
                    </a:lnTo>
                    <a:lnTo>
                      <a:pt x="81" y="7"/>
                    </a:lnTo>
                    <a:lnTo>
                      <a:pt x="71" y="7"/>
                    </a:lnTo>
                    <a:lnTo>
                      <a:pt x="62" y="9"/>
                    </a:lnTo>
                    <a:lnTo>
                      <a:pt x="55" y="11"/>
                    </a:lnTo>
                    <a:lnTo>
                      <a:pt x="45" y="11"/>
                    </a:lnTo>
                    <a:lnTo>
                      <a:pt x="38" y="14"/>
                    </a:lnTo>
                    <a:lnTo>
                      <a:pt x="28" y="16"/>
                    </a:lnTo>
                    <a:lnTo>
                      <a:pt x="21" y="19"/>
                    </a:lnTo>
                    <a:lnTo>
                      <a:pt x="14" y="21"/>
                    </a:lnTo>
                    <a:lnTo>
                      <a:pt x="4" y="23"/>
                    </a:lnTo>
                    <a:lnTo>
                      <a:pt x="2" y="4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8" name="Freeform 2914"/>
              <p:cNvSpPr>
                <a:spLocks/>
              </p:cNvSpPr>
              <p:nvPr/>
            </p:nvSpPr>
            <p:spPr bwMode="auto">
              <a:xfrm>
                <a:off x="10228" y="6734"/>
                <a:ext cx="137" cy="156"/>
              </a:xfrm>
              <a:custGeom>
                <a:avLst/>
                <a:gdLst/>
                <a:ahLst/>
                <a:cxnLst>
                  <a:cxn ang="0">
                    <a:pos x="45" y="14"/>
                  </a:cxn>
                  <a:cxn ang="0">
                    <a:pos x="36" y="16"/>
                  </a:cxn>
                  <a:cxn ang="0">
                    <a:pos x="28" y="16"/>
                  </a:cxn>
                  <a:cxn ang="0">
                    <a:pos x="21" y="19"/>
                  </a:cxn>
                  <a:cxn ang="0">
                    <a:pos x="14" y="21"/>
                  </a:cxn>
                  <a:cxn ang="0">
                    <a:pos x="7" y="23"/>
                  </a:cxn>
                  <a:cxn ang="0">
                    <a:pos x="2" y="57"/>
                  </a:cxn>
                  <a:cxn ang="0">
                    <a:pos x="0" y="71"/>
                  </a:cxn>
                  <a:cxn ang="0">
                    <a:pos x="0" y="105"/>
                  </a:cxn>
                  <a:cxn ang="0">
                    <a:pos x="2" y="120"/>
                  </a:cxn>
                  <a:cxn ang="0">
                    <a:pos x="2" y="136"/>
                  </a:cxn>
                  <a:cxn ang="0">
                    <a:pos x="4" y="151"/>
                  </a:cxn>
                  <a:cxn ang="0">
                    <a:pos x="11" y="153"/>
                  </a:cxn>
                  <a:cxn ang="0">
                    <a:pos x="16" y="153"/>
                  </a:cxn>
                  <a:cxn ang="0">
                    <a:pos x="23" y="155"/>
                  </a:cxn>
                  <a:cxn ang="0">
                    <a:pos x="40" y="155"/>
                  </a:cxn>
                  <a:cxn ang="0">
                    <a:pos x="50" y="153"/>
                  </a:cxn>
                  <a:cxn ang="0">
                    <a:pos x="60" y="153"/>
                  </a:cxn>
                  <a:cxn ang="0">
                    <a:pos x="67" y="151"/>
                  </a:cxn>
                  <a:cxn ang="0">
                    <a:pos x="76" y="151"/>
                  </a:cxn>
                  <a:cxn ang="0">
                    <a:pos x="86" y="148"/>
                  </a:cxn>
                  <a:cxn ang="0">
                    <a:pos x="93" y="148"/>
                  </a:cxn>
                  <a:cxn ang="0">
                    <a:pos x="103" y="146"/>
                  </a:cxn>
                  <a:cxn ang="0">
                    <a:pos x="110" y="143"/>
                  </a:cxn>
                  <a:cxn ang="0">
                    <a:pos x="117" y="141"/>
                  </a:cxn>
                  <a:cxn ang="0">
                    <a:pos x="124" y="141"/>
                  </a:cxn>
                  <a:cxn ang="0">
                    <a:pos x="129" y="139"/>
                  </a:cxn>
                  <a:cxn ang="0">
                    <a:pos x="129" y="86"/>
                  </a:cxn>
                  <a:cxn ang="0">
                    <a:pos x="131" y="69"/>
                  </a:cxn>
                  <a:cxn ang="0">
                    <a:pos x="131" y="52"/>
                  </a:cxn>
                  <a:cxn ang="0">
                    <a:pos x="134" y="35"/>
                  </a:cxn>
                  <a:cxn ang="0">
                    <a:pos x="134" y="19"/>
                  </a:cxn>
                  <a:cxn ang="0">
                    <a:pos x="136" y="0"/>
                  </a:cxn>
                  <a:cxn ang="0">
                    <a:pos x="129" y="0"/>
                  </a:cxn>
                  <a:cxn ang="0">
                    <a:pos x="120" y="2"/>
                  </a:cxn>
                  <a:cxn ang="0">
                    <a:pos x="105" y="2"/>
                  </a:cxn>
                  <a:cxn ang="0">
                    <a:pos x="96" y="4"/>
                  </a:cxn>
                  <a:cxn ang="0">
                    <a:pos x="88" y="4"/>
                  </a:cxn>
                  <a:cxn ang="0">
                    <a:pos x="79" y="7"/>
                  </a:cxn>
                  <a:cxn ang="0">
                    <a:pos x="69" y="7"/>
                  </a:cxn>
                  <a:cxn ang="0">
                    <a:pos x="62" y="9"/>
                  </a:cxn>
                  <a:cxn ang="0">
                    <a:pos x="52" y="11"/>
                  </a:cxn>
                  <a:cxn ang="0">
                    <a:pos x="45" y="14"/>
                  </a:cxn>
                </a:cxnLst>
                <a:rect l="0" t="0" r="r" b="b"/>
                <a:pathLst>
                  <a:path w="137" h="156">
                    <a:moveTo>
                      <a:pt x="45" y="14"/>
                    </a:moveTo>
                    <a:lnTo>
                      <a:pt x="36" y="16"/>
                    </a:lnTo>
                    <a:lnTo>
                      <a:pt x="28" y="16"/>
                    </a:lnTo>
                    <a:lnTo>
                      <a:pt x="21" y="19"/>
                    </a:lnTo>
                    <a:lnTo>
                      <a:pt x="14" y="21"/>
                    </a:lnTo>
                    <a:lnTo>
                      <a:pt x="7" y="23"/>
                    </a:lnTo>
                    <a:lnTo>
                      <a:pt x="2" y="57"/>
                    </a:lnTo>
                    <a:lnTo>
                      <a:pt x="0" y="71"/>
                    </a:lnTo>
                    <a:lnTo>
                      <a:pt x="0" y="105"/>
                    </a:lnTo>
                    <a:lnTo>
                      <a:pt x="2" y="120"/>
                    </a:lnTo>
                    <a:lnTo>
                      <a:pt x="2" y="136"/>
                    </a:lnTo>
                    <a:lnTo>
                      <a:pt x="4" y="151"/>
                    </a:lnTo>
                    <a:lnTo>
                      <a:pt x="11" y="153"/>
                    </a:lnTo>
                    <a:lnTo>
                      <a:pt x="16" y="153"/>
                    </a:lnTo>
                    <a:lnTo>
                      <a:pt x="23" y="155"/>
                    </a:lnTo>
                    <a:lnTo>
                      <a:pt x="40" y="155"/>
                    </a:lnTo>
                    <a:lnTo>
                      <a:pt x="50" y="153"/>
                    </a:lnTo>
                    <a:lnTo>
                      <a:pt x="60" y="153"/>
                    </a:lnTo>
                    <a:lnTo>
                      <a:pt x="67" y="151"/>
                    </a:lnTo>
                    <a:lnTo>
                      <a:pt x="76" y="151"/>
                    </a:lnTo>
                    <a:lnTo>
                      <a:pt x="86" y="148"/>
                    </a:lnTo>
                    <a:lnTo>
                      <a:pt x="93" y="148"/>
                    </a:lnTo>
                    <a:lnTo>
                      <a:pt x="103" y="146"/>
                    </a:lnTo>
                    <a:lnTo>
                      <a:pt x="110" y="143"/>
                    </a:lnTo>
                    <a:lnTo>
                      <a:pt x="117" y="141"/>
                    </a:lnTo>
                    <a:lnTo>
                      <a:pt x="124" y="141"/>
                    </a:lnTo>
                    <a:lnTo>
                      <a:pt x="129" y="139"/>
                    </a:lnTo>
                    <a:lnTo>
                      <a:pt x="129" y="86"/>
                    </a:lnTo>
                    <a:lnTo>
                      <a:pt x="131" y="69"/>
                    </a:lnTo>
                    <a:lnTo>
                      <a:pt x="131" y="52"/>
                    </a:lnTo>
                    <a:lnTo>
                      <a:pt x="134" y="35"/>
                    </a:lnTo>
                    <a:lnTo>
                      <a:pt x="134" y="19"/>
                    </a:lnTo>
                    <a:lnTo>
                      <a:pt x="136" y="0"/>
                    </a:lnTo>
                    <a:lnTo>
                      <a:pt x="129" y="0"/>
                    </a:lnTo>
                    <a:lnTo>
                      <a:pt x="120" y="2"/>
                    </a:lnTo>
                    <a:lnTo>
                      <a:pt x="105" y="2"/>
                    </a:lnTo>
                    <a:lnTo>
                      <a:pt x="96" y="4"/>
                    </a:lnTo>
                    <a:lnTo>
                      <a:pt x="88" y="4"/>
                    </a:lnTo>
                    <a:lnTo>
                      <a:pt x="79" y="7"/>
                    </a:lnTo>
                    <a:lnTo>
                      <a:pt x="69" y="7"/>
                    </a:lnTo>
                    <a:lnTo>
                      <a:pt x="62" y="9"/>
                    </a:lnTo>
                    <a:lnTo>
                      <a:pt x="52" y="11"/>
                    </a:lnTo>
                    <a:lnTo>
                      <a:pt x="45" y="1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9" name="Freeform 2915"/>
              <p:cNvSpPr>
                <a:spLocks/>
              </p:cNvSpPr>
              <p:nvPr/>
            </p:nvSpPr>
            <p:spPr bwMode="auto">
              <a:xfrm>
                <a:off x="10228" y="6734"/>
                <a:ext cx="132" cy="146"/>
              </a:xfrm>
              <a:custGeom>
                <a:avLst/>
                <a:gdLst/>
                <a:ahLst/>
                <a:cxnLst>
                  <a:cxn ang="0">
                    <a:pos x="4" y="40"/>
                  </a:cxn>
                  <a:cxn ang="0">
                    <a:pos x="2" y="55"/>
                  </a:cxn>
                  <a:cxn ang="0">
                    <a:pos x="2" y="69"/>
                  </a:cxn>
                  <a:cxn ang="0">
                    <a:pos x="0" y="83"/>
                  </a:cxn>
                  <a:cxn ang="0">
                    <a:pos x="0" y="100"/>
                  </a:cxn>
                  <a:cxn ang="0">
                    <a:pos x="2" y="115"/>
                  </a:cxn>
                  <a:cxn ang="0">
                    <a:pos x="2" y="129"/>
                  </a:cxn>
                  <a:cxn ang="0">
                    <a:pos x="4" y="143"/>
                  </a:cxn>
                  <a:cxn ang="0">
                    <a:pos x="11" y="146"/>
                  </a:cxn>
                  <a:cxn ang="0">
                    <a:pos x="48" y="146"/>
                  </a:cxn>
                  <a:cxn ang="0">
                    <a:pos x="57" y="143"/>
                  </a:cxn>
                  <a:cxn ang="0">
                    <a:pos x="64" y="143"/>
                  </a:cxn>
                  <a:cxn ang="0">
                    <a:pos x="74" y="141"/>
                  </a:cxn>
                  <a:cxn ang="0">
                    <a:pos x="83" y="141"/>
                  </a:cxn>
                  <a:cxn ang="0">
                    <a:pos x="91" y="139"/>
                  </a:cxn>
                  <a:cxn ang="0">
                    <a:pos x="98" y="136"/>
                  </a:cxn>
                  <a:cxn ang="0">
                    <a:pos x="105" y="134"/>
                  </a:cxn>
                  <a:cxn ang="0">
                    <a:pos x="112" y="134"/>
                  </a:cxn>
                  <a:cxn ang="0">
                    <a:pos x="120" y="131"/>
                  </a:cxn>
                  <a:cxn ang="0">
                    <a:pos x="124" y="129"/>
                  </a:cxn>
                  <a:cxn ang="0">
                    <a:pos x="124" y="81"/>
                  </a:cxn>
                  <a:cxn ang="0">
                    <a:pos x="127" y="64"/>
                  </a:cxn>
                  <a:cxn ang="0">
                    <a:pos x="127" y="50"/>
                  </a:cxn>
                  <a:cxn ang="0">
                    <a:pos x="129" y="33"/>
                  </a:cxn>
                  <a:cxn ang="0">
                    <a:pos x="129" y="16"/>
                  </a:cxn>
                  <a:cxn ang="0">
                    <a:pos x="131" y="0"/>
                  </a:cxn>
                  <a:cxn ang="0">
                    <a:pos x="124" y="0"/>
                  </a:cxn>
                  <a:cxn ang="0">
                    <a:pos x="117" y="2"/>
                  </a:cxn>
                  <a:cxn ang="0">
                    <a:pos x="103" y="2"/>
                  </a:cxn>
                  <a:cxn ang="0">
                    <a:pos x="93" y="4"/>
                  </a:cxn>
                  <a:cxn ang="0">
                    <a:pos x="86" y="4"/>
                  </a:cxn>
                  <a:cxn ang="0">
                    <a:pos x="76" y="7"/>
                  </a:cxn>
                  <a:cxn ang="0">
                    <a:pos x="69" y="9"/>
                  </a:cxn>
                  <a:cxn ang="0">
                    <a:pos x="60" y="9"/>
                  </a:cxn>
                  <a:cxn ang="0">
                    <a:pos x="52" y="11"/>
                  </a:cxn>
                  <a:cxn ang="0">
                    <a:pos x="43" y="14"/>
                  </a:cxn>
                  <a:cxn ang="0">
                    <a:pos x="36" y="16"/>
                  </a:cxn>
                  <a:cxn ang="0">
                    <a:pos x="26" y="16"/>
                  </a:cxn>
                  <a:cxn ang="0">
                    <a:pos x="19" y="19"/>
                  </a:cxn>
                  <a:cxn ang="0">
                    <a:pos x="11" y="21"/>
                  </a:cxn>
                  <a:cxn ang="0">
                    <a:pos x="7" y="23"/>
                  </a:cxn>
                  <a:cxn ang="0">
                    <a:pos x="4" y="40"/>
                  </a:cxn>
                </a:cxnLst>
                <a:rect l="0" t="0" r="r" b="b"/>
                <a:pathLst>
                  <a:path w="132" h="146">
                    <a:moveTo>
                      <a:pt x="4" y="40"/>
                    </a:moveTo>
                    <a:lnTo>
                      <a:pt x="2" y="55"/>
                    </a:lnTo>
                    <a:lnTo>
                      <a:pt x="2" y="69"/>
                    </a:lnTo>
                    <a:lnTo>
                      <a:pt x="0" y="83"/>
                    </a:lnTo>
                    <a:lnTo>
                      <a:pt x="0" y="100"/>
                    </a:lnTo>
                    <a:lnTo>
                      <a:pt x="2" y="115"/>
                    </a:lnTo>
                    <a:lnTo>
                      <a:pt x="2" y="129"/>
                    </a:lnTo>
                    <a:lnTo>
                      <a:pt x="4" y="143"/>
                    </a:lnTo>
                    <a:lnTo>
                      <a:pt x="11" y="146"/>
                    </a:lnTo>
                    <a:lnTo>
                      <a:pt x="48" y="146"/>
                    </a:lnTo>
                    <a:lnTo>
                      <a:pt x="57" y="143"/>
                    </a:lnTo>
                    <a:lnTo>
                      <a:pt x="64" y="143"/>
                    </a:lnTo>
                    <a:lnTo>
                      <a:pt x="74" y="141"/>
                    </a:lnTo>
                    <a:lnTo>
                      <a:pt x="83" y="141"/>
                    </a:lnTo>
                    <a:lnTo>
                      <a:pt x="91" y="139"/>
                    </a:lnTo>
                    <a:lnTo>
                      <a:pt x="98" y="136"/>
                    </a:lnTo>
                    <a:lnTo>
                      <a:pt x="105" y="134"/>
                    </a:lnTo>
                    <a:lnTo>
                      <a:pt x="112" y="134"/>
                    </a:lnTo>
                    <a:lnTo>
                      <a:pt x="120" y="131"/>
                    </a:lnTo>
                    <a:lnTo>
                      <a:pt x="124" y="129"/>
                    </a:lnTo>
                    <a:lnTo>
                      <a:pt x="124" y="81"/>
                    </a:lnTo>
                    <a:lnTo>
                      <a:pt x="127" y="64"/>
                    </a:lnTo>
                    <a:lnTo>
                      <a:pt x="127" y="50"/>
                    </a:lnTo>
                    <a:lnTo>
                      <a:pt x="129" y="33"/>
                    </a:lnTo>
                    <a:lnTo>
                      <a:pt x="129" y="16"/>
                    </a:lnTo>
                    <a:lnTo>
                      <a:pt x="131" y="0"/>
                    </a:lnTo>
                    <a:lnTo>
                      <a:pt x="124" y="0"/>
                    </a:lnTo>
                    <a:lnTo>
                      <a:pt x="117" y="2"/>
                    </a:lnTo>
                    <a:lnTo>
                      <a:pt x="103" y="2"/>
                    </a:lnTo>
                    <a:lnTo>
                      <a:pt x="93" y="4"/>
                    </a:lnTo>
                    <a:lnTo>
                      <a:pt x="86" y="4"/>
                    </a:lnTo>
                    <a:lnTo>
                      <a:pt x="76" y="7"/>
                    </a:lnTo>
                    <a:lnTo>
                      <a:pt x="69" y="9"/>
                    </a:lnTo>
                    <a:lnTo>
                      <a:pt x="60" y="9"/>
                    </a:lnTo>
                    <a:lnTo>
                      <a:pt x="52" y="11"/>
                    </a:lnTo>
                    <a:lnTo>
                      <a:pt x="43" y="14"/>
                    </a:lnTo>
                    <a:lnTo>
                      <a:pt x="36" y="16"/>
                    </a:lnTo>
                    <a:lnTo>
                      <a:pt x="26" y="16"/>
                    </a:lnTo>
                    <a:lnTo>
                      <a:pt x="19" y="19"/>
                    </a:lnTo>
                    <a:lnTo>
                      <a:pt x="11" y="21"/>
                    </a:lnTo>
                    <a:lnTo>
                      <a:pt x="7" y="23"/>
                    </a:lnTo>
                    <a:lnTo>
                      <a:pt x="4"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0" name="Freeform 2916"/>
              <p:cNvSpPr>
                <a:spLocks/>
              </p:cNvSpPr>
              <p:nvPr/>
            </p:nvSpPr>
            <p:spPr bwMode="auto">
              <a:xfrm>
                <a:off x="10231" y="6736"/>
                <a:ext cx="125" cy="137"/>
              </a:xfrm>
              <a:custGeom>
                <a:avLst/>
                <a:gdLst/>
                <a:ahLst/>
                <a:cxnLst>
                  <a:cxn ang="0">
                    <a:pos x="31" y="14"/>
                  </a:cxn>
                  <a:cxn ang="0">
                    <a:pos x="16" y="19"/>
                  </a:cxn>
                  <a:cxn ang="0">
                    <a:pos x="9" y="19"/>
                  </a:cxn>
                  <a:cxn ang="0">
                    <a:pos x="4" y="21"/>
                  </a:cxn>
                  <a:cxn ang="0">
                    <a:pos x="0" y="50"/>
                  </a:cxn>
                  <a:cxn ang="0">
                    <a:pos x="0" y="108"/>
                  </a:cxn>
                  <a:cxn ang="0">
                    <a:pos x="2" y="134"/>
                  </a:cxn>
                  <a:cxn ang="0">
                    <a:pos x="9" y="136"/>
                  </a:cxn>
                  <a:cxn ang="0">
                    <a:pos x="45" y="136"/>
                  </a:cxn>
                  <a:cxn ang="0">
                    <a:pos x="52" y="134"/>
                  </a:cxn>
                  <a:cxn ang="0">
                    <a:pos x="62" y="132"/>
                  </a:cxn>
                  <a:cxn ang="0">
                    <a:pos x="69" y="132"/>
                  </a:cxn>
                  <a:cxn ang="0">
                    <a:pos x="76" y="129"/>
                  </a:cxn>
                  <a:cxn ang="0">
                    <a:pos x="86" y="127"/>
                  </a:cxn>
                  <a:cxn ang="0">
                    <a:pos x="93" y="124"/>
                  </a:cxn>
                  <a:cxn ang="0">
                    <a:pos x="100" y="124"/>
                  </a:cxn>
                  <a:cxn ang="0">
                    <a:pos x="108" y="122"/>
                  </a:cxn>
                  <a:cxn ang="0">
                    <a:pos x="112" y="120"/>
                  </a:cxn>
                  <a:cxn ang="0">
                    <a:pos x="117" y="120"/>
                  </a:cxn>
                  <a:cxn ang="0">
                    <a:pos x="117" y="88"/>
                  </a:cxn>
                  <a:cxn ang="0">
                    <a:pos x="119" y="74"/>
                  </a:cxn>
                  <a:cxn ang="0">
                    <a:pos x="119" y="60"/>
                  </a:cxn>
                  <a:cxn ang="0">
                    <a:pos x="122" y="45"/>
                  </a:cxn>
                  <a:cxn ang="0">
                    <a:pos x="122" y="31"/>
                  </a:cxn>
                  <a:cxn ang="0">
                    <a:pos x="124" y="14"/>
                  </a:cxn>
                  <a:cxn ang="0">
                    <a:pos x="124" y="0"/>
                  </a:cxn>
                  <a:cxn ang="0">
                    <a:pos x="103" y="0"/>
                  </a:cxn>
                  <a:cxn ang="0">
                    <a:pos x="96" y="2"/>
                  </a:cxn>
                  <a:cxn ang="0">
                    <a:pos x="88" y="2"/>
                  </a:cxn>
                  <a:cxn ang="0">
                    <a:pos x="81" y="4"/>
                  </a:cxn>
                  <a:cxn ang="0">
                    <a:pos x="71" y="4"/>
                  </a:cxn>
                  <a:cxn ang="0">
                    <a:pos x="64" y="7"/>
                  </a:cxn>
                  <a:cxn ang="0">
                    <a:pos x="55" y="9"/>
                  </a:cxn>
                  <a:cxn ang="0">
                    <a:pos x="48" y="9"/>
                  </a:cxn>
                  <a:cxn ang="0">
                    <a:pos x="40" y="12"/>
                  </a:cxn>
                  <a:cxn ang="0">
                    <a:pos x="31" y="14"/>
                  </a:cxn>
                </a:cxnLst>
                <a:rect l="0" t="0" r="r" b="b"/>
                <a:pathLst>
                  <a:path w="125" h="137">
                    <a:moveTo>
                      <a:pt x="31" y="14"/>
                    </a:moveTo>
                    <a:lnTo>
                      <a:pt x="16" y="19"/>
                    </a:lnTo>
                    <a:lnTo>
                      <a:pt x="9" y="19"/>
                    </a:lnTo>
                    <a:lnTo>
                      <a:pt x="4" y="21"/>
                    </a:lnTo>
                    <a:lnTo>
                      <a:pt x="0" y="50"/>
                    </a:lnTo>
                    <a:lnTo>
                      <a:pt x="0" y="108"/>
                    </a:lnTo>
                    <a:lnTo>
                      <a:pt x="2" y="134"/>
                    </a:lnTo>
                    <a:lnTo>
                      <a:pt x="9" y="136"/>
                    </a:lnTo>
                    <a:lnTo>
                      <a:pt x="45" y="136"/>
                    </a:lnTo>
                    <a:lnTo>
                      <a:pt x="52" y="134"/>
                    </a:lnTo>
                    <a:lnTo>
                      <a:pt x="62" y="132"/>
                    </a:lnTo>
                    <a:lnTo>
                      <a:pt x="69" y="132"/>
                    </a:lnTo>
                    <a:lnTo>
                      <a:pt x="76" y="129"/>
                    </a:lnTo>
                    <a:lnTo>
                      <a:pt x="86" y="127"/>
                    </a:lnTo>
                    <a:lnTo>
                      <a:pt x="93" y="124"/>
                    </a:lnTo>
                    <a:lnTo>
                      <a:pt x="100" y="124"/>
                    </a:lnTo>
                    <a:lnTo>
                      <a:pt x="108" y="122"/>
                    </a:lnTo>
                    <a:lnTo>
                      <a:pt x="112" y="120"/>
                    </a:lnTo>
                    <a:lnTo>
                      <a:pt x="117" y="120"/>
                    </a:lnTo>
                    <a:lnTo>
                      <a:pt x="117" y="88"/>
                    </a:lnTo>
                    <a:lnTo>
                      <a:pt x="119" y="74"/>
                    </a:lnTo>
                    <a:lnTo>
                      <a:pt x="119" y="60"/>
                    </a:lnTo>
                    <a:lnTo>
                      <a:pt x="122" y="45"/>
                    </a:lnTo>
                    <a:lnTo>
                      <a:pt x="122" y="31"/>
                    </a:lnTo>
                    <a:lnTo>
                      <a:pt x="124" y="14"/>
                    </a:lnTo>
                    <a:lnTo>
                      <a:pt x="124" y="0"/>
                    </a:lnTo>
                    <a:lnTo>
                      <a:pt x="103" y="0"/>
                    </a:lnTo>
                    <a:lnTo>
                      <a:pt x="96" y="2"/>
                    </a:lnTo>
                    <a:lnTo>
                      <a:pt x="88" y="2"/>
                    </a:lnTo>
                    <a:lnTo>
                      <a:pt x="81" y="4"/>
                    </a:lnTo>
                    <a:lnTo>
                      <a:pt x="71" y="4"/>
                    </a:lnTo>
                    <a:lnTo>
                      <a:pt x="64" y="7"/>
                    </a:lnTo>
                    <a:lnTo>
                      <a:pt x="55" y="9"/>
                    </a:lnTo>
                    <a:lnTo>
                      <a:pt x="48" y="9"/>
                    </a:lnTo>
                    <a:lnTo>
                      <a:pt x="40" y="12"/>
                    </a:lnTo>
                    <a:lnTo>
                      <a:pt x="31" y="14"/>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1" name="Freeform 2917"/>
              <p:cNvSpPr>
                <a:spLocks/>
              </p:cNvSpPr>
              <p:nvPr/>
            </p:nvSpPr>
            <p:spPr bwMode="auto">
              <a:xfrm>
                <a:off x="10231" y="6736"/>
                <a:ext cx="120" cy="130"/>
              </a:xfrm>
              <a:custGeom>
                <a:avLst/>
                <a:gdLst/>
                <a:ahLst/>
                <a:cxnLst>
                  <a:cxn ang="0">
                    <a:pos x="31" y="14"/>
                  </a:cxn>
                  <a:cxn ang="0">
                    <a:pos x="16" y="19"/>
                  </a:cxn>
                  <a:cxn ang="0">
                    <a:pos x="9" y="19"/>
                  </a:cxn>
                  <a:cxn ang="0">
                    <a:pos x="4" y="21"/>
                  </a:cxn>
                  <a:cxn ang="0">
                    <a:pos x="0" y="50"/>
                  </a:cxn>
                  <a:cxn ang="0">
                    <a:pos x="0" y="100"/>
                  </a:cxn>
                  <a:cxn ang="0">
                    <a:pos x="4" y="127"/>
                  </a:cxn>
                  <a:cxn ang="0">
                    <a:pos x="9" y="129"/>
                  </a:cxn>
                  <a:cxn ang="0">
                    <a:pos x="36" y="129"/>
                  </a:cxn>
                  <a:cxn ang="0">
                    <a:pos x="43" y="127"/>
                  </a:cxn>
                  <a:cxn ang="0">
                    <a:pos x="50" y="127"/>
                  </a:cxn>
                  <a:cxn ang="0">
                    <a:pos x="59" y="124"/>
                  </a:cxn>
                  <a:cxn ang="0">
                    <a:pos x="67" y="122"/>
                  </a:cxn>
                  <a:cxn ang="0">
                    <a:pos x="74" y="122"/>
                  </a:cxn>
                  <a:cxn ang="0">
                    <a:pos x="88" y="117"/>
                  </a:cxn>
                  <a:cxn ang="0">
                    <a:pos x="96" y="115"/>
                  </a:cxn>
                  <a:cxn ang="0">
                    <a:pos x="103" y="112"/>
                  </a:cxn>
                  <a:cxn ang="0">
                    <a:pos x="110" y="112"/>
                  </a:cxn>
                  <a:cxn ang="0">
                    <a:pos x="115" y="110"/>
                  </a:cxn>
                  <a:cxn ang="0">
                    <a:pos x="115" y="55"/>
                  </a:cxn>
                  <a:cxn ang="0">
                    <a:pos x="117" y="40"/>
                  </a:cxn>
                  <a:cxn ang="0">
                    <a:pos x="117" y="28"/>
                  </a:cxn>
                  <a:cxn ang="0">
                    <a:pos x="119" y="14"/>
                  </a:cxn>
                  <a:cxn ang="0">
                    <a:pos x="119" y="0"/>
                  </a:cxn>
                  <a:cxn ang="0">
                    <a:pos x="108" y="0"/>
                  </a:cxn>
                  <a:cxn ang="0">
                    <a:pos x="100" y="2"/>
                  </a:cxn>
                  <a:cxn ang="0">
                    <a:pos x="86" y="2"/>
                  </a:cxn>
                  <a:cxn ang="0">
                    <a:pos x="79" y="4"/>
                  </a:cxn>
                  <a:cxn ang="0">
                    <a:pos x="69" y="4"/>
                  </a:cxn>
                  <a:cxn ang="0">
                    <a:pos x="62" y="7"/>
                  </a:cxn>
                  <a:cxn ang="0">
                    <a:pos x="55" y="9"/>
                  </a:cxn>
                  <a:cxn ang="0">
                    <a:pos x="45" y="12"/>
                  </a:cxn>
                  <a:cxn ang="0">
                    <a:pos x="38" y="12"/>
                  </a:cxn>
                  <a:cxn ang="0">
                    <a:pos x="31" y="14"/>
                  </a:cxn>
                </a:cxnLst>
                <a:rect l="0" t="0" r="r" b="b"/>
                <a:pathLst>
                  <a:path w="120" h="130">
                    <a:moveTo>
                      <a:pt x="31" y="14"/>
                    </a:moveTo>
                    <a:lnTo>
                      <a:pt x="16" y="19"/>
                    </a:lnTo>
                    <a:lnTo>
                      <a:pt x="9" y="19"/>
                    </a:lnTo>
                    <a:lnTo>
                      <a:pt x="4" y="21"/>
                    </a:lnTo>
                    <a:lnTo>
                      <a:pt x="0" y="50"/>
                    </a:lnTo>
                    <a:lnTo>
                      <a:pt x="0" y="100"/>
                    </a:lnTo>
                    <a:lnTo>
                      <a:pt x="4" y="127"/>
                    </a:lnTo>
                    <a:lnTo>
                      <a:pt x="9" y="129"/>
                    </a:lnTo>
                    <a:lnTo>
                      <a:pt x="36" y="129"/>
                    </a:lnTo>
                    <a:lnTo>
                      <a:pt x="43" y="127"/>
                    </a:lnTo>
                    <a:lnTo>
                      <a:pt x="50" y="127"/>
                    </a:lnTo>
                    <a:lnTo>
                      <a:pt x="59" y="124"/>
                    </a:lnTo>
                    <a:lnTo>
                      <a:pt x="67" y="122"/>
                    </a:lnTo>
                    <a:lnTo>
                      <a:pt x="74" y="122"/>
                    </a:lnTo>
                    <a:lnTo>
                      <a:pt x="88" y="117"/>
                    </a:lnTo>
                    <a:lnTo>
                      <a:pt x="96" y="115"/>
                    </a:lnTo>
                    <a:lnTo>
                      <a:pt x="103" y="112"/>
                    </a:lnTo>
                    <a:lnTo>
                      <a:pt x="110" y="112"/>
                    </a:lnTo>
                    <a:lnTo>
                      <a:pt x="115" y="110"/>
                    </a:lnTo>
                    <a:lnTo>
                      <a:pt x="115" y="55"/>
                    </a:lnTo>
                    <a:lnTo>
                      <a:pt x="117" y="40"/>
                    </a:lnTo>
                    <a:lnTo>
                      <a:pt x="117" y="28"/>
                    </a:lnTo>
                    <a:lnTo>
                      <a:pt x="119" y="14"/>
                    </a:lnTo>
                    <a:lnTo>
                      <a:pt x="119" y="0"/>
                    </a:lnTo>
                    <a:lnTo>
                      <a:pt x="108" y="0"/>
                    </a:lnTo>
                    <a:lnTo>
                      <a:pt x="100" y="2"/>
                    </a:lnTo>
                    <a:lnTo>
                      <a:pt x="86" y="2"/>
                    </a:lnTo>
                    <a:lnTo>
                      <a:pt x="79" y="4"/>
                    </a:lnTo>
                    <a:lnTo>
                      <a:pt x="69" y="4"/>
                    </a:lnTo>
                    <a:lnTo>
                      <a:pt x="62" y="7"/>
                    </a:lnTo>
                    <a:lnTo>
                      <a:pt x="55" y="9"/>
                    </a:lnTo>
                    <a:lnTo>
                      <a:pt x="45" y="12"/>
                    </a:lnTo>
                    <a:lnTo>
                      <a:pt x="38" y="12"/>
                    </a:lnTo>
                    <a:lnTo>
                      <a:pt x="31" y="14"/>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2" name="Freeform 2918"/>
              <p:cNvSpPr>
                <a:spLocks/>
              </p:cNvSpPr>
              <p:nvPr/>
            </p:nvSpPr>
            <p:spPr bwMode="auto">
              <a:xfrm>
                <a:off x="10231" y="6736"/>
                <a:ext cx="117" cy="123"/>
              </a:xfrm>
              <a:custGeom>
                <a:avLst/>
                <a:gdLst/>
                <a:ahLst/>
                <a:cxnLst>
                  <a:cxn ang="0">
                    <a:pos x="21" y="16"/>
                  </a:cxn>
                  <a:cxn ang="0">
                    <a:pos x="16" y="19"/>
                  </a:cxn>
                  <a:cxn ang="0">
                    <a:pos x="9" y="21"/>
                  </a:cxn>
                  <a:cxn ang="0">
                    <a:pos x="4" y="21"/>
                  </a:cxn>
                  <a:cxn ang="0">
                    <a:pos x="2" y="48"/>
                  </a:cxn>
                  <a:cxn ang="0">
                    <a:pos x="0" y="72"/>
                  </a:cxn>
                  <a:cxn ang="0">
                    <a:pos x="0" y="96"/>
                  </a:cxn>
                  <a:cxn ang="0">
                    <a:pos x="4" y="120"/>
                  </a:cxn>
                  <a:cxn ang="0">
                    <a:pos x="9" y="122"/>
                  </a:cxn>
                  <a:cxn ang="0">
                    <a:pos x="26" y="122"/>
                  </a:cxn>
                  <a:cxn ang="0">
                    <a:pos x="33" y="120"/>
                  </a:cxn>
                  <a:cxn ang="0">
                    <a:pos x="40" y="120"/>
                  </a:cxn>
                  <a:cxn ang="0">
                    <a:pos x="50" y="117"/>
                  </a:cxn>
                  <a:cxn ang="0">
                    <a:pos x="57" y="117"/>
                  </a:cxn>
                  <a:cxn ang="0">
                    <a:pos x="71" y="112"/>
                  </a:cxn>
                  <a:cxn ang="0">
                    <a:pos x="79" y="110"/>
                  </a:cxn>
                  <a:cxn ang="0">
                    <a:pos x="86" y="108"/>
                  </a:cxn>
                  <a:cxn ang="0">
                    <a:pos x="93" y="105"/>
                  </a:cxn>
                  <a:cxn ang="0">
                    <a:pos x="98" y="105"/>
                  </a:cxn>
                  <a:cxn ang="0">
                    <a:pos x="105" y="103"/>
                  </a:cxn>
                  <a:cxn ang="0">
                    <a:pos x="110" y="100"/>
                  </a:cxn>
                  <a:cxn ang="0">
                    <a:pos x="110" y="62"/>
                  </a:cxn>
                  <a:cxn ang="0">
                    <a:pos x="112" y="50"/>
                  </a:cxn>
                  <a:cxn ang="0">
                    <a:pos x="112" y="38"/>
                  </a:cxn>
                  <a:cxn ang="0">
                    <a:pos x="115" y="26"/>
                  </a:cxn>
                  <a:cxn ang="0">
                    <a:pos x="115" y="14"/>
                  </a:cxn>
                  <a:cxn ang="0">
                    <a:pos x="117" y="0"/>
                  </a:cxn>
                  <a:cxn ang="0">
                    <a:pos x="105" y="0"/>
                  </a:cxn>
                  <a:cxn ang="0">
                    <a:pos x="98" y="2"/>
                  </a:cxn>
                  <a:cxn ang="0">
                    <a:pos x="91" y="2"/>
                  </a:cxn>
                  <a:cxn ang="0">
                    <a:pos x="83" y="4"/>
                  </a:cxn>
                  <a:cxn ang="0">
                    <a:pos x="76" y="4"/>
                  </a:cxn>
                  <a:cxn ang="0">
                    <a:pos x="67" y="7"/>
                  </a:cxn>
                  <a:cxn ang="0">
                    <a:pos x="59" y="7"/>
                  </a:cxn>
                  <a:cxn ang="0">
                    <a:pos x="45" y="12"/>
                  </a:cxn>
                  <a:cxn ang="0">
                    <a:pos x="36" y="14"/>
                  </a:cxn>
                  <a:cxn ang="0">
                    <a:pos x="28" y="14"/>
                  </a:cxn>
                  <a:cxn ang="0">
                    <a:pos x="21" y="16"/>
                  </a:cxn>
                </a:cxnLst>
                <a:rect l="0" t="0" r="r" b="b"/>
                <a:pathLst>
                  <a:path w="117" h="123">
                    <a:moveTo>
                      <a:pt x="21" y="16"/>
                    </a:moveTo>
                    <a:lnTo>
                      <a:pt x="16" y="19"/>
                    </a:lnTo>
                    <a:lnTo>
                      <a:pt x="9" y="21"/>
                    </a:lnTo>
                    <a:lnTo>
                      <a:pt x="4" y="21"/>
                    </a:lnTo>
                    <a:lnTo>
                      <a:pt x="2" y="48"/>
                    </a:lnTo>
                    <a:lnTo>
                      <a:pt x="0" y="72"/>
                    </a:lnTo>
                    <a:lnTo>
                      <a:pt x="0" y="96"/>
                    </a:lnTo>
                    <a:lnTo>
                      <a:pt x="4" y="120"/>
                    </a:lnTo>
                    <a:lnTo>
                      <a:pt x="9" y="122"/>
                    </a:lnTo>
                    <a:lnTo>
                      <a:pt x="26" y="122"/>
                    </a:lnTo>
                    <a:lnTo>
                      <a:pt x="33" y="120"/>
                    </a:lnTo>
                    <a:lnTo>
                      <a:pt x="40" y="120"/>
                    </a:lnTo>
                    <a:lnTo>
                      <a:pt x="50" y="117"/>
                    </a:lnTo>
                    <a:lnTo>
                      <a:pt x="57" y="117"/>
                    </a:lnTo>
                    <a:lnTo>
                      <a:pt x="71" y="112"/>
                    </a:lnTo>
                    <a:lnTo>
                      <a:pt x="79" y="110"/>
                    </a:lnTo>
                    <a:lnTo>
                      <a:pt x="86" y="108"/>
                    </a:lnTo>
                    <a:lnTo>
                      <a:pt x="93" y="105"/>
                    </a:lnTo>
                    <a:lnTo>
                      <a:pt x="98" y="105"/>
                    </a:lnTo>
                    <a:lnTo>
                      <a:pt x="105" y="103"/>
                    </a:lnTo>
                    <a:lnTo>
                      <a:pt x="110" y="100"/>
                    </a:lnTo>
                    <a:lnTo>
                      <a:pt x="110" y="62"/>
                    </a:lnTo>
                    <a:lnTo>
                      <a:pt x="112" y="50"/>
                    </a:lnTo>
                    <a:lnTo>
                      <a:pt x="112" y="38"/>
                    </a:lnTo>
                    <a:lnTo>
                      <a:pt x="115" y="26"/>
                    </a:lnTo>
                    <a:lnTo>
                      <a:pt x="115" y="14"/>
                    </a:lnTo>
                    <a:lnTo>
                      <a:pt x="117" y="0"/>
                    </a:lnTo>
                    <a:lnTo>
                      <a:pt x="105" y="0"/>
                    </a:lnTo>
                    <a:lnTo>
                      <a:pt x="98" y="2"/>
                    </a:lnTo>
                    <a:lnTo>
                      <a:pt x="91" y="2"/>
                    </a:lnTo>
                    <a:lnTo>
                      <a:pt x="83" y="4"/>
                    </a:lnTo>
                    <a:lnTo>
                      <a:pt x="76" y="4"/>
                    </a:lnTo>
                    <a:lnTo>
                      <a:pt x="67" y="7"/>
                    </a:lnTo>
                    <a:lnTo>
                      <a:pt x="59" y="7"/>
                    </a:lnTo>
                    <a:lnTo>
                      <a:pt x="45" y="12"/>
                    </a:lnTo>
                    <a:lnTo>
                      <a:pt x="36" y="14"/>
                    </a:lnTo>
                    <a:lnTo>
                      <a:pt x="28" y="14"/>
                    </a:lnTo>
                    <a:lnTo>
                      <a:pt x="21" y="16"/>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3" name="Freeform 2919"/>
              <p:cNvSpPr>
                <a:spLocks/>
              </p:cNvSpPr>
              <p:nvPr/>
            </p:nvSpPr>
            <p:spPr bwMode="auto">
              <a:xfrm>
                <a:off x="10231" y="6736"/>
                <a:ext cx="113" cy="116"/>
              </a:xfrm>
              <a:custGeom>
                <a:avLst/>
                <a:gdLst/>
                <a:ahLst/>
                <a:cxnLst>
                  <a:cxn ang="0">
                    <a:pos x="0" y="69"/>
                  </a:cxn>
                  <a:cxn ang="0">
                    <a:pos x="4" y="112"/>
                  </a:cxn>
                  <a:cxn ang="0">
                    <a:pos x="9" y="115"/>
                  </a:cxn>
                  <a:cxn ang="0">
                    <a:pos x="26" y="115"/>
                  </a:cxn>
                  <a:cxn ang="0">
                    <a:pos x="33" y="112"/>
                  </a:cxn>
                  <a:cxn ang="0">
                    <a:pos x="40" y="112"/>
                  </a:cxn>
                  <a:cxn ang="0">
                    <a:pos x="48" y="110"/>
                  </a:cxn>
                  <a:cxn ang="0">
                    <a:pos x="55" y="108"/>
                  </a:cxn>
                  <a:cxn ang="0">
                    <a:pos x="69" y="103"/>
                  </a:cxn>
                  <a:cxn ang="0">
                    <a:pos x="76" y="103"/>
                  </a:cxn>
                  <a:cxn ang="0">
                    <a:pos x="83" y="100"/>
                  </a:cxn>
                  <a:cxn ang="0">
                    <a:pos x="88" y="98"/>
                  </a:cxn>
                  <a:cxn ang="0">
                    <a:pos x="96" y="96"/>
                  </a:cxn>
                  <a:cxn ang="0">
                    <a:pos x="100" y="93"/>
                  </a:cxn>
                  <a:cxn ang="0">
                    <a:pos x="105" y="93"/>
                  </a:cxn>
                  <a:cxn ang="0">
                    <a:pos x="105" y="57"/>
                  </a:cxn>
                  <a:cxn ang="0">
                    <a:pos x="108" y="48"/>
                  </a:cxn>
                  <a:cxn ang="0">
                    <a:pos x="110" y="36"/>
                  </a:cxn>
                  <a:cxn ang="0">
                    <a:pos x="110" y="26"/>
                  </a:cxn>
                  <a:cxn ang="0">
                    <a:pos x="112" y="14"/>
                  </a:cxn>
                  <a:cxn ang="0">
                    <a:pos x="112" y="0"/>
                  </a:cxn>
                  <a:cxn ang="0">
                    <a:pos x="108" y="0"/>
                  </a:cxn>
                  <a:cxn ang="0">
                    <a:pos x="100" y="2"/>
                  </a:cxn>
                  <a:cxn ang="0">
                    <a:pos x="88" y="2"/>
                  </a:cxn>
                  <a:cxn ang="0">
                    <a:pos x="81" y="4"/>
                  </a:cxn>
                  <a:cxn ang="0">
                    <a:pos x="74" y="4"/>
                  </a:cxn>
                  <a:cxn ang="0">
                    <a:pos x="67" y="7"/>
                  </a:cxn>
                  <a:cxn ang="0">
                    <a:pos x="57" y="9"/>
                  </a:cxn>
                  <a:cxn ang="0">
                    <a:pos x="50" y="9"/>
                  </a:cxn>
                  <a:cxn ang="0">
                    <a:pos x="36" y="14"/>
                  </a:cxn>
                  <a:cxn ang="0">
                    <a:pos x="28" y="14"/>
                  </a:cxn>
                  <a:cxn ang="0">
                    <a:pos x="21" y="16"/>
                  </a:cxn>
                  <a:cxn ang="0">
                    <a:pos x="16" y="19"/>
                  </a:cxn>
                  <a:cxn ang="0">
                    <a:pos x="9" y="21"/>
                  </a:cxn>
                  <a:cxn ang="0">
                    <a:pos x="4" y="21"/>
                  </a:cxn>
                  <a:cxn ang="0">
                    <a:pos x="0" y="69"/>
                  </a:cxn>
                </a:cxnLst>
                <a:rect l="0" t="0" r="r" b="b"/>
                <a:pathLst>
                  <a:path w="113" h="116">
                    <a:moveTo>
                      <a:pt x="0" y="69"/>
                    </a:moveTo>
                    <a:lnTo>
                      <a:pt x="4" y="112"/>
                    </a:lnTo>
                    <a:lnTo>
                      <a:pt x="9" y="115"/>
                    </a:lnTo>
                    <a:lnTo>
                      <a:pt x="26" y="115"/>
                    </a:lnTo>
                    <a:lnTo>
                      <a:pt x="33" y="112"/>
                    </a:lnTo>
                    <a:lnTo>
                      <a:pt x="40" y="112"/>
                    </a:lnTo>
                    <a:lnTo>
                      <a:pt x="48" y="110"/>
                    </a:lnTo>
                    <a:lnTo>
                      <a:pt x="55" y="108"/>
                    </a:lnTo>
                    <a:lnTo>
                      <a:pt x="69" y="103"/>
                    </a:lnTo>
                    <a:lnTo>
                      <a:pt x="76" y="103"/>
                    </a:lnTo>
                    <a:lnTo>
                      <a:pt x="83" y="100"/>
                    </a:lnTo>
                    <a:lnTo>
                      <a:pt x="88" y="98"/>
                    </a:lnTo>
                    <a:lnTo>
                      <a:pt x="96" y="96"/>
                    </a:lnTo>
                    <a:lnTo>
                      <a:pt x="100" y="93"/>
                    </a:lnTo>
                    <a:lnTo>
                      <a:pt x="105" y="93"/>
                    </a:lnTo>
                    <a:lnTo>
                      <a:pt x="105" y="57"/>
                    </a:lnTo>
                    <a:lnTo>
                      <a:pt x="108" y="48"/>
                    </a:lnTo>
                    <a:lnTo>
                      <a:pt x="110" y="36"/>
                    </a:lnTo>
                    <a:lnTo>
                      <a:pt x="110" y="26"/>
                    </a:lnTo>
                    <a:lnTo>
                      <a:pt x="112" y="14"/>
                    </a:lnTo>
                    <a:lnTo>
                      <a:pt x="112" y="0"/>
                    </a:lnTo>
                    <a:lnTo>
                      <a:pt x="108" y="0"/>
                    </a:lnTo>
                    <a:lnTo>
                      <a:pt x="100" y="2"/>
                    </a:lnTo>
                    <a:lnTo>
                      <a:pt x="88" y="2"/>
                    </a:lnTo>
                    <a:lnTo>
                      <a:pt x="81" y="4"/>
                    </a:lnTo>
                    <a:lnTo>
                      <a:pt x="74" y="4"/>
                    </a:lnTo>
                    <a:lnTo>
                      <a:pt x="67" y="7"/>
                    </a:lnTo>
                    <a:lnTo>
                      <a:pt x="57" y="9"/>
                    </a:lnTo>
                    <a:lnTo>
                      <a:pt x="50" y="9"/>
                    </a:lnTo>
                    <a:lnTo>
                      <a:pt x="36" y="14"/>
                    </a:lnTo>
                    <a:lnTo>
                      <a:pt x="28" y="14"/>
                    </a:lnTo>
                    <a:lnTo>
                      <a:pt x="21" y="16"/>
                    </a:lnTo>
                    <a:lnTo>
                      <a:pt x="16" y="19"/>
                    </a:lnTo>
                    <a:lnTo>
                      <a:pt x="9" y="21"/>
                    </a:lnTo>
                    <a:lnTo>
                      <a:pt x="4" y="21"/>
                    </a:lnTo>
                    <a:lnTo>
                      <a:pt x="0" y="69"/>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4" name="Freeform 2920"/>
              <p:cNvSpPr>
                <a:spLocks/>
              </p:cNvSpPr>
              <p:nvPr/>
            </p:nvSpPr>
            <p:spPr bwMode="auto">
              <a:xfrm>
                <a:off x="10236" y="6748"/>
                <a:ext cx="165" cy="32"/>
              </a:xfrm>
              <a:custGeom>
                <a:avLst/>
                <a:gdLst/>
                <a:ahLst/>
                <a:cxnLst>
                  <a:cxn ang="0">
                    <a:pos x="148" y="9"/>
                  </a:cxn>
                  <a:cxn ang="0">
                    <a:pos x="165" y="0"/>
                  </a:cxn>
                  <a:cxn ang="0">
                    <a:pos x="151" y="4"/>
                  </a:cxn>
                  <a:cxn ang="0">
                    <a:pos x="119" y="7"/>
                  </a:cxn>
                  <a:cxn ang="0">
                    <a:pos x="45" y="16"/>
                  </a:cxn>
                  <a:cxn ang="0">
                    <a:pos x="0" y="23"/>
                  </a:cxn>
                  <a:cxn ang="0">
                    <a:pos x="9" y="31"/>
                  </a:cxn>
                  <a:cxn ang="0">
                    <a:pos x="148" y="9"/>
                  </a:cxn>
                </a:cxnLst>
                <a:rect l="0" t="0" r="r" b="b"/>
                <a:pathLst>
                  <a:path w="165" h="32">
                    <a:moveTo>
                      <a:pt x="148" y="9"/>
                    </a:moveTo>
                    <a:lnTo>
                      <a:pt x="165" y="0"/>
                    </a:lnTo>
                    <a:lnTo>
                      <a:pt x="151" y="4"/>
                    </a:lnTo>
                    <a:lnTo>
                      <a:pt x="119" y="7"/>
                    </a:lnTo>
                    <a:lnTo>
                      <a:pt x="45" y="16"/>
                    </a:lnTo>
                    <a:lnTo>
                      <a:pt x="0" y="23"/>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5" name="Freeform 2921"/>
              <p:cNvSpPr>
                <a:spLocks/>
              </p:cNvSpPr>
              <p:nvPr/>
            </p:nvSpPr>
            <p:spPr bwMode="auto">
              <a:xfrm>
                <a:off x="10240" y="6758"/>
                <a:ext cx="144" cy="168"/>
              </a:xfrm>
              <a:custGeom>
                <a:avLst/>
                <a:gdLst/>
                <a:ahLst/>
                <a:cxnLst>
                  <a:cxn ang="0">
                    <a:pos x="31" y="165"/>
                  </a:cxn>
                  <a:cxn ang="0">
                    <a:pos x="38" y="167"/>
                  </a:cxn>
                  <a:cxn ang="0">
                    <a:pos x="117" y="167"/>
                  </a:cxn>
                  <a:cxn ang="0">
                    <a:pos x="127" y="165"/>
                  </a:cxn>
                  <a:cxn ang="0">
                    <a:pos x="144" y="165"/>
                  </a:cxn>
                  <a:cxn ang="0">
                    <a:pos x="144" y="0"/>
                  </a:cxn>
                  <a:cxn ang="0">
                    <a:pos x="117" y="0"/>
                  </a:cxn>
                  <a:cxn ang="0">
                    <a:pos x="108" y="2"/>
                  </a:cxn>
                  <a:cxn ang="0">
                    <a:pos x="91" y="2"/>
                  </a:cxn>
                  <a:cxn ang="0">
                    <a:pos x="81" y="4"/>
                  </a:cxn>
                  <a:cxn ang="0">
                    <a:pos x="74" y="4"/>
                  </a:cxn>
                  <a:cxn ang="0">
                    <a:pos x="64" y="7"/>
                  </a:cxn>
                  <a:cxn ang="0">
                    <a:pos x="55" y="7"/>
                  </a:cxn>
                  <a:cxn ang="0">
                    <a:pos x="48" y="9"/>
                  </a:cxn>
                  <a:cxn ang="0">
                    <a:pos x="38" y="9"/>
                  </a:cxn>
                  <a:cxn ang="0">
                    <a:pos x="28" y="11"/>
                  </a:cxn>
                  <a:cxn ang="0">
                    <a:pos x="21" y="14"/>
                  </a:cxn>
                  <a:cxn ang="0">
                    <a:pos x="12" y="14"/>
                  </a:cxn>
                  <a:cxn ang="0">
                    <a:pos x="4" y="16"/>
                  </a:cxn>
                  <a:cxn ang="0">
                    <a:pos x="0" y="50"/>
                  </a:cxn>
                  <a:cxn ang="0">
                    <a:pos x="0" y="124"/>
                  </a:cxn>
                  <a:cxn ang="0">
                    <a:pos x="2" y="143"/>
                  </a:cxn>
                  <a:cxn ang="0">
                    <a:pos x="4" y="165"/>
                  </a:cxn>
                  <a:cxn ang="0">
                    <a:pos x="31" y="165"/>
                  </a:cxn>
                </a:cxnLst>
                <a:rect l="0" t="0" r="r" b="b"/>
                <a:pathLst>
                  <a:path w="144" h="168">
                    <a:moveTo>
                      <a:pt x="31" y="165"/>
                    </a:moveTo>
                    <a:lnTo>
                      <a:pt x="38" y="167"/>
                    </a:lnTo>
                    <a:lnTo>
                      <a:pt x="117" y="167"/>
                    </a:lnTo>
                    <a:lnTo>
                      <a:pt x="127" y="165"/>
                    </a:lnTo>
                    <a:lnTo>
                      <a:pt x="144" y="165"/>
                    </a:lnTo>
                    <a:lnTo>
                      <a:pt x="144" y="0"/>
                    </a:lnTo>
                    <a:lnTo>
                      <a:pt x="117" y="0"/>
                    </a:lnTo>
                    <a:lnTo>
                      <a:pt x="108" y="2"/>
                    </a:lnTo>
                    <a:lnTo>
                      <a:pt x="91" y="2"/>
                    </a:lnTo>
                    <a:lnTo>
                      <a:pt x="81" y="4"/>
                    </a:lnTo>
                    <a:lnTo>
                      <a:pt x="74" y="4"/>
                    </a:lnTo>
                    <a:lnTo>
                      <a:pt x="64" y="7"/>
                    </a:lnTo>
                    <a:lnTo>
                      <a:pt x="55" y="7"/>
                    </a:lnTo>
                    <a:lnTo>
                      <a:pt x="48" y="9"/>
                    </a:lnTo>
                    <a:lnTo>
                      <a:pt x="38" y="9"/>
                    </a:lnTo>
                    <a:lnTo>
                      <a:pt x="28" y="11"/>
                    </a:lnTo>
                    <a:lnTo>
                      <a:pt x="21" y="14"/>
                    </a:lnTo>
                    <a:lnTo>
                      <a:pt x="12" y="14"/>
                    </a:lnTo>
                    <a:lnTo>
                      <a:pt x="4" y="16"/>
                    </a:lnTo>
                    <a:lnTo>
                      <a:pt x="0" y="50"/>
                    </a:lnTo>
                    <a:lnTo>
                      <a:pt x="0" y="124"/>
                    </a:lnTo>
                    <a:lnTo>
                      <a:pt x="2" y="143"/>
                    </a:lnTo>
                    <a:lnTo>
                      <a:pt x="4" y="165"/>
                    </a:lnTo>
                    <a:lnTo>
                      <a:pt x="31" y="165"/>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6" name="Freeform 2922"/>
              <p:cNvSpPr>
                <a:spLocks/>
              </p:cNvSpPr>
              <p:nvPr/>
            </p:nvSpPr>
            <p:spPr bwMode="auto">
              <a:xfrm>
                <a:off x="10240" y="6760"/>
                <a:ext cx="140" cy="164"/>
              </a:xfrm>
              <a:custGeom>
                <a:avLst/>
                <a:gdLst/>
                <a:ahLst/>
                <a:cxnLst>
                  <a:cxn ang="0">
                    <a:pos x="14" y="14"/>
                  </a:cxn>
                  <a:cxn ang="0">
                    <a:pos x="7" y="16"/>
                  </a:cxn>
                  <a:cxn ang="0">
                    <a:pos x="2" y="50"/>
                  </a:cxn>
                  <a:cxn ang="0">
                    <a:pos x="2" y="64"/>
                  </a:cxn>
                  <a:cxn ang="0">
                    <a:pos x="0" y="83"/>
                  </a:cxn>
                  <a:cxn ang="0">
                    <a:pos x="0" y="100"/>
                  </a:cxn>
                  <a:cxn ang="0">
                    <a:pos x="2" y="120"/>
                  </a:cxn>
                  <a:cxn ang="0">
                    <a:pos x="2" y="139"/>
                  </a:cxn>
                  <a:cxn ang="0">
                    <a:pos x="7" y="158"/>
                  </a:cxn>
                  <a:cxn ang="0">
                    <a:pos x="14" y="158"/>
                  </a:cxn>
                  <a:cxn ang="0">
                    <a:pos x="24" y="160"/>
                  </a:cxn>
                  <a:cxn ang="0">
                    <a:pos x="57" y="160"/>
                  </a:cxn>
                  <a:cxn ang="0">
                    <a:pos x="64" y="163"/>
                  </a:cxn>
                  <a:cxn ang="0">
                    <a:pos x="91" y="163"/>
                  </a:cxn>
                  <a:cxn ang="0">
                    <a:pos x="98" y="160"/>
                  </a:cxn>
                  <a:cxn ang="0">
                    <a:pos x="124" y="160"/>
                  </a:cxn>
                  <a:cxn ang="0">
                    <a:pos x="132" y="158"/>
                  </a:cxn>
                  <a:cxn ang="0">
                    <a:pos x="139" y="158"/>
                  </a:cxn>
                  <a:cxn ang="0">
                    <a:pos x="139" y="0"/>
                  </a:cxn>
                  <a:cxn ang="0">
                    <a:pos x="132" y="0"/>
                  </a:cxn>
                  <a:cxn ang="0">
                    <a:pos x="122" y="2"/>
                  </a:cxn>
                  <a:cxn ang="0">
                    <a:pos x="88" y="2"/>
                  </a:cxn>
                  <a:cxn ang="0">
                    <a:pos x="81" y="4"/>
                  </a:cxn>
                  <a:cxn ang="0">
                    <a:pos x="72" y="4"/>
                  </a:cxn>
                  <a:cxn ang="0">
                    <a:pos x="64" y="7"/>
                  </a:cxn>
                  <a:cxn ang="0">
                    <a:pos x="55" y="7"/>
                  </a:cxn>
                  <a:cxn ang="0">
                    <a:pos x="48" y="9"/>
                  </a:cxn>
                  <a:cxn ang="0">
                    <a:pos x="38" y="9"/>
                  </a:cxn>
                  <a:cxn ang="0">
                    <a:pos x="24" y="14"/>
                  </a:cxn>
                  <a:cxn ang="0">
                    <a:pos x="14" y="14"/>
                  </a:cxn>
                </a:cxnLst>
                <a:rect l="0" t="0" r="r" b="b"/>
                <a:pathLst>
                  <a:path w="140" h="164">
                    <a:moveTo>
                      <a:pt x="14" y="14"/>
                    </a:moveTo>
                    <a:lnTo>
                      <a:pt x="7" y="16"/>
                    </a:lnTo>
                    <a:lnTo>
                      <a:pt x="2" y="50"/>
                    </a:lnTo>
                    <a:lnTo>
                      <a:pt x="2" y="64"/>
                    </a:lnTo>
                    <a:lnTo>
                      <a:pt x="0" y="83"/>
                    </a:lnTo>
                    <a:lnTo>
                      <a:pt x="0" y="100"/>
                    </a:lnTo>
                    <a:lnTo>
                      <a:pt x="2" y="120"/>
                    </a:lnTo>
                    <a:lnTo>
                      <a:pt x="2" y="139"/>
                    </a:lnTo>
                    <a:lnTo>
                      <a:pt x="7" y="158"/>
                    </a:lnTo>
                    <a:lnTo>
                      <a:pt x="14" y="158"/>
                    </a:lnTo>
                    <a:lnTo>
                      <a:pt x="24" y="160"/>
                    </a:lnTo>
                    <a:lnTo>
                      <a:pt x="57" y="160"/>
                    </a:lnTo>
                    <a:lnTo>
                      <a:pt x="64" y="163"/>
                    </a:lnTo>
                    <a:lnTo>
                      <a:pt x="91" y="163"/>
                    </a:lnTo>
                    <a:lnTo>
                      <a:pt x="98" y="160"/>
                    </a:lnTo>
                    <a:lnTo>
                      <a:pt x="124" y="160"/>
                    </a:lnTo>
                    <a:lnTo>
                      <a:pt x="132" y="158"/>
                    </a:lnTo>
                    <a:lnTo>
                      <a:pt x="139" y="158"/>
                    </a:lnTo>
                    <a:lnTo>
                      <a:pt x="139" y="0"/>
                    </a:lnTo>
                    <a:lnTo>
                      <a:pt x="132" y="0"/>
                    </a:lnTo>
                    <a:lnTo>
                      <a:pt x="122" y="2"/>
                    </a:lnTo>
                    <a:lnTo>
                      <a:pt x="88" y="2"/>
                    </a:lnTo>
                    <a:lnTo>
                      <a:pt x="81" y="4"/>
                    </a:lnTo>
                    <a:lnTo>
                      <a:pt x="72" y="4"/>
                    </a:lnTo>
                    <a:lnTo>
                      <a:pt x="64" y="7"/>
                    </a:lnTo>
                    <a:lnTo>
                      <a:pt x="55" y="7"/>
                    </a:lnTo>
                    <a:lnTo>
                      <a:pt x="48" y="9"/>
                    </a:lnTo>
                    <a:lnTo>
                      <a:pt x="38" y="9"/>
                    </a:lnTo>
                    <a:lnTo>
                      <a:pt x="24" y="14"/>
                    </a:lnTo>
                    <a:lnTo>
                      <a:pt x="14" y="14"/>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7" name="Freeform 2923"/>
              <p:cNvSpPr>
                <a:spLocks/>
              </p:cNvSpPr>
              <p:nvPr/>
            </p:nvSpPr>
            <p:spPr bwMode="auto">
              <a:xfrm>
                <a:off x="10243" y="6765"/>
                <a:ext cx="134" cy="154"/>
              </a:xfrm>
              <a:custGeom>
                <a:avLst/>
                <a:gdLst/>
                <a:ahLst/>
                <a:cxnLst>
                  <a:cxn ang="0">
                    <a:pos x="2" y="62"/>
                  </a:cxn>
                  <a:cxn ang="0">
                    <a:pos x="0" y="76"/>
                  </a:cxn>
                  <a:cxn ang="0">
                    <a:pos x="0" y="93"/>
                  </a:cxn>
                  <a:cxn ang="0">
                    <a:pos x="2" y="112"/>
                  </a:cxn>
                  <a:cxn ang="0">
                    <a:pos x="4" y="129"/>
                  </a:cxn>
                  <a:cxn ang="0">
                    <a:pos x="7" y="148"/>
                  </a:cxn>
                  <a:cxn ang="0">
                    <a:pos x="14" y="151"/>
                  </a:cxn>
                  <a:cxn ang="0">
                    <a:pos x="31" y="151"/>
                  </a:cxn>
                  <a:cxn ang="0">
                    <a:pos x="38" y="153"/>
                  </a:cxn>
                  <a:cxn ang="0">
                    <a:pos x="100" y="153"/>
                  </a:cxn>
                  <a:cxn ang="0">
                    <a:pos x="110" y="151"/>
                  </a:cxn>
                  <a:cxn ang="0">
                    <a:pos x="117" y="151"/>
                  </a:cxn>
                  <a:cxn ang="0">
                    <a:pos x="124" y="148"/>
                  </a:cxn>
                  <a:cxn ang="0">
                    <a:pos x="134" y="148"/>
                  </a:cxn>
                  <a:cxn ang="0">
                    <a:pos x="134" y="0"/>
                  </a:cxn>
                  <a:cxn ang="0">
                    <a:pos x="93" y="0"/>
                  </a:cxn>
                  <a:cxn ang="0">
                    <a:pos x="86" y="2"/>
                  </a:cxn>
                  <a:cxn ang="0">
                    <a:pos x="69" y="2"/>
                  </a:cxn>
                  <a:cxn ang="0">
                    <a:pos x="62" y="4"/>
                  </a:cxn>
                  <a:cxn ang="0">
                    <a:pos x="52" y="4"/>
                  </a:cxn>
                  <a:cxn ang="0">
                    <a:pos x="45" y="7"/>
                  </a:cxn>
                  <a:cxn ang="0">
                    <a:pos x="38" y="7"/>
                  </a:cxn>
                  <a:cxn ang="0">
                    <a:pos x="31" y="9"/>
                  </a:cxn>
                  <a:cxn ang="0">
                    <a:pos x="21" y="12"/>
                  </a:cxn>
                  <a:cxn ang="0">
                    <a:pos x="14" y="12"/>
                  </a:cxn>
                  <a:cxn ang="0">
                    <a:pos x="7" y="14"/>
                  </a:cxn>
                  <a:cxn ang="0">
                    <a:pos x="4" y="31"/>
                  </a:cxn>
                  <a:cxn ang="0">
                    <a:pos x="2" y="45"/>
                  </a:cxn>
                  <a:cxn ang="0">
                    <a:pos x="2" y="62"/>
                  </a:cxn>
                </a:cxnLst>
                <a:rect l="0" t="0" r="r" b="b"/>
                <a:pathLst>
                  <a:path w="134" h="154">
                    <a:moveTo>
                      <a:pt x="2" y="62"/>
                    </a:moveTo>
                    <a:lnTo>
                      <a:pt x="0" y="76"/>
                    </a:lnTo>
                    <a:lnTo>
                      <a:pt x="0" y="93"/>
                    </a:lnTo>
                    <a:lnTo>
                      <a:pt x="2" y="112"/>
                    </a:lnTo>
                    <a:lnTo>
                      <a:pt x="4" y="129"/>
                    </a:lnTo>
                    <a:lnTo>
                      <a:pt x="7" y="148"/>
                    </a:lnTo>
                    <a:lnTo>
                      <a:pt x="14" y="151"/>
                    </a:lnTo>
                    <a:lnTo>
                      <a:pt x="31" y="151"/>
                    </a:lnTo>
                    <a:lnTo>
                      <a:pt x="38" y="153"/>
                    </a:lnTo>
                    <a:lnTo>
                      <a:pt x="100" y="153"/>
                    </a:lnTo>
                    <a:lnTo>
                      <a:pt x="110" y="151"/>
                    </a:lnTo>
                    <a:lnTo>
                      <a:pt x="117" y="151"/>
                    </a:lnTo>
                    <a:lnTo>
                      <a:pt x="124" y="148"/>
                    </a:lnTo>
                    <a:lnTo>
                      <a:pt x="134" y="148"/>
                    </a:lnTo>
                    <a:lnTo>
                      <a:pt x="134" y="0"/>
                    </a:lnTo>
                    <a:lnTo>
                      <a:pt x="93" y="0"/>
                    </a:lnTo>
                    <a:lnTo>
                      <a:pt x="86" y="2"/>
                    </a:lnTo>
                    <a:lnTo>
                      <a:pt x="69" y="2"/>
                    </a:lnTo>
                    <a:lnTo>
                      <a:pt x="62" y="4"/>
                    </a:lnTo>
                    <a:lnTo>
                      <a:pt x="52" y="4"/>
                    </a:lnTo>
                    <a:lnTo>
                      <a:pt x="45" y="7"/>
                    </a:lnTo>
                    <a:lnTo>
                      <a:pt x="38" y="7"/>
                    </a:lnTo>
                    <a:lnTo>
                      <a:pt x="31" y="9"/>
                    </a:lnTo>
                    <a:lnTo>
                      <a:pt x="21" y="12"/>
                    </a:lnTo>
                    <a:lnTo>
                      <a:pt x="14" y="12"/>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8" name="Freeform 2924"/>
              <p:cNvSpPr>
                <a:spLocks/>
              </p:cNvSpPr>
              <p:nvPr/>
            </p:nvSpPr>
            <p:spPr bwMode="auto">
              <a:xfrm>
                <a:off x="10245" y="6768"/>
                <a:ext cx="127" cy="148"/>
              </a:xfrm>
              <a:custGeom>
                <a:avLst/>
                <a:gdLst/>
                <a:ahLst/>
                <a:cxnLst>
                  <a:cxn ang="0">
                    <a:pos x="2" y="43"/>
                  </a:cxn>
                  <a:cxn ang="0">
                    <a:pos x="0" y="60"/>
                  </a:cxn>
                  <a:cxn ang="0">
                    <a:pos x="0" y="91"/>
                  </a:cxn>
                  <a:cxn ang="0">
                    <a:pos x="2" y="105"/>
                  </a:cxn>
                  <a:cxn ang="0">
                    <a:pos x="4" y="124"/>
                  </a:cxn>
                  <a:cxn ang="0">
                    <a:pos x="7" y="141"/>
                  </a:cxn>
                  <a:cxn ang="0">
                    <a:pos x="14" y="144"/>
                  </a:cxn>
                  <a:cxn ang="0">
                    <a:pos x="21" y="144"/>
                  </a:cxn>
                  <a:cxn ang="0">
                    <a:pos x="28" y="146"/>
                  </a:cxn>
                  <a:cxn ang="0">
                    <a:pos x="45" y="146"/>
                  </a:cxn>
                  <a:cxn ang="0">
                    <a:pos x="52" y="148"/>
                  </a:cxn>
                  <a:cxn ang="0">
                    <a:pos x="81" y="148"/>
                  </a:cxn>
                  <a:cxn ang="0">
                    <a:pos x="88" y="146"/>
                  </a:cxn>
                  <a:cxn ang="0">
                    <a:pos x="105" y="146"/>
                  </a:cxn>
                  <a:cxn ang="0">
                    <a:pos x="112" y="144"/>
                  </a:cxn>
                  <a:cxn ang="0">
                    <a:pos x="120" y="144"/>
                  </a:cxn>
                  <a:cxn ang="0">
                    <a:pos x="127" y="141"/>
                  </a:cxn>
                  <a:cxn ang="0">
                    <a:pos x="127" y="0"/>
                  </a:cxn>
                  <a:cxn ang="0">
                    <a:pos x="88" y="0"/>
                  </a:cxn>
                  <a:cxn ang="0">
                    <a:pos x="81" y="2"/>
                  </a:cxn>
                  <a:cxn ang="0">
                    <a:pos x="67" y="2"/>
                  </a:cxn>
                  <a:cxn ang="0">
                    <a:pos x="60" y="4"/>
                  </a:cxn>
                  <a:cxn ang="0">
                    <a:pos x="50" y="4"/>
                  </a:cxn>
                  <a:cxn ang="0">
                    <a:pos x="43" y="7"/>
                  </a:cxn>
                  <a:cxn ang="0">
                    <a:pos x="36" y="7"/>
                  </a:cxn>
                  <a:cxn ang="0">
                    <a:pos x="21" y="12"/>
                  </a:cxn>
                  <a:cxn ang="0">
                    <a:pos x="14" y="12"/>
                  </a:cxn>
                  <a:cxn ang="0">
                    <a:pos x="7" y="14"/>
                  </a:cxn>
                  <a:cxn ang="0">
                    <a:pos x="2" y="43"/>
                  </a:cxn>
                </a:cxnLst>
                <a:rect l="0" t="0" r="r" b="b"/>
                <a:pathLst>
                  <a:path w="127" h="148">
                    <a:moveTo>
                      <a:pt x="2" y="43"/>
                    </a:moveTo>
                    <a:lnTo>
                      <a:pt x="0" y="60"/>
                    </a:lnTo>
                    <a:lnTo>
                      <a:pt x="0" y="91"/>
                    </a:lnTo>
                    <a:lnTo>
                      <a:pt x="2" y="105"/>
                    </a:lnTo>
                    <a:lnTo>
                      <a:pt x="4" y="124"/>
                    </a:lnTo>
                    <a:lnTo>
                      <a:pt x="7" y="141"/>
                    </a:lnTo>
                    <a:lnTo>
                      <a:pt x="14" y="144"/>
                    </a:lnTo>
                    <a:lnTo>
                      <a:pt x="21" y="144"/>
                    </a:lnTo>
                    <a:lnTo>
                      <a:pt x="28" y="146"/>
                    </a:lnTo>
                    <a:lnTo>
                      <a:pt x="45" y="146"/>
                    </a:lnTo>
                    <a:lnTo>
                      <a:pt x="52" y="148"/>
                    </a:lnTo>
                    <a:lnTo>
                      <a:pt x="81" y="148"/>
                    </a:lnTo>
                    <a:lnTo>
                      <a:pt x="88" y="146"/>
                    </a:lnTo>
                    <a:lnTo>
                      <a:pt x="105" y="146"/>
                    </a:lnTo>
                    <a:lnTo>
                      <a:pt x="112" y="144"/>
                    </a:lnTo>
                    <a:lnTo>
                      <a:pt x="120" y="144"/>
                    </a:lnTo>
                    <a:lnTo>
                      <a:pt x="127" y="141"/>
                    </a:lnTo>
                    <a:lnTo>
                      <a:pt x="127" y="0"/>
                    </a:lnTo>
                    <a:lnTo>
                      <a:pt x="88" y="0"/>
                    </a:lnTo>
                    <a:lnTo>
                      <a:pt x="81" y="2"/>
                    </a:lnTo>
                    <a:lnTo>
                      <a:pt x="67" y="2"/>
                    </a:lnTo>
                    <a:lnTo>
                      <a:pt x="60" y="4"/>
                    </a:lnTo>
                    <a:lnTo>
                      <a:pt x="50" y="4"/>
                    </a:lnTo>
                    <a:lnTo>
                      <a:pt x="43" y="7"/>
                    </a:lnTo>
                    <a:lnTo>
                      <a:pt x="36" y="7"/>
                    </a:lnTo>
                    <a:lnTo>
                      <a:pt x="21" y="12"/>
                    </a:lnTo>
                    <a:lnTo>
                      <a:pt x="14" y="12"/>
                    </a:lnTo>
                    <a:lnTo>
                      <a:pt x="7" y="14"/>
                    </a:lnTo>
                    <a:lnTo>
                      <a:pt x="2" y="4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9" name="Freeform 2925"/>
              <p:cNvSpPr>
                <a:spLocks/>
              </p:cNvSpPr>
              <p:nvPr/>
            </p:nvSpPr>
            <p:spPr bwMode="auto">
              <a:xfrm>
                <a:off x="10248" y="6772"/>
                <a:ext cx="122" cy="140"/>
              </a:xfrm>
              <a:custGeom>
                <a:avLst/>
                <a:gdLst/>
                <a:ahLst/>
                <a:cxnLst>
                  <a:cxn ang="0">
                    <a:pos x="2" y="98"/>
                  </a:cxn>
                  <a:cxn ang="0">
                    <a:pos x="4" y="115"/>
                  </a:cxn>
                  <a:cxn ang="0">
                    <a:pos x="7" y="134"/>
                  </a:cxn>
                  <a:cxn ang="0">
                    <a:pos x="14" y="134"/>
                  </a:cxn>
                  <a:cxn ang="0">
                    <a:pos x="21" y="136"/>
                  </a:cxn>
                  <a:cxn ang="0">
                    <a:pos x="28" y="136"/>
                  </a:cxn>
                  <a:cxn ang="0">
                    <a:pos x="36" y="139"/>
                  </a:cxn>
                  <a:cxn ang="0">
                    <a:pos x="86" y="139"/>
                  </a:cxn>
                  <a:cxn ang="0">
                    <a:pos x="93" y="136"/>
                  </a:cxn>
                  <a:cxn ang="0">
                    <a:pos x="98" y="136"/>
                  </a:cxn>
                  <a:cxn ang="0">
                    <a:pos x="105" y="134"/>
                  </a:cxn>
                  <a:cxn ang="0">
                    <a:pos x="112" y="134"/>
                  </a:cxn>
                  <a:cxn ang="0">
                    <a:pos x="120" y="132"/>
                  </a:cxn>
                  <a:cxn ang="0">
                    <a:pos x="122" y="98"/>
                  </a:cxn>
                  <a:cxn ang="0">
                    <a:pos x="122" y="31"/>
                  </a:cxn>
                  <a:cxn ang="0">
                    <a:pos x="120" y="0"/>
                  </a:cxn>
                  <a:cxn ang="0">
                    <a:pos x="64" y="0"/>
                  </a:cxn>
                  <a:cxn ang="0">
                    <a:pos x="57" y="2"/>
                  </a:cxn>
                  <a:cxn ang="0">
                    <a:pos x="50" y="2"/>
                  </a:cxn>
                  <a:cxn ang="0">
                    <a:pos x="43" y="4"/>
                  </a:cxn>
                  <a:cxn ang="0">
                    <a:pos x="36" y="4"/>
                  </a:cxn>
                  <a:cxn ang="0">
                    <a:pos x="21" y="9"/>
                  </a:cxn>
                  <a:cxn ang="0">
                    <a:pos x="14" y="12"/>
                  </a:cxn>
                  <a:cxn ang="0">
                    <a:pos x="7" y="14"/>
                  </a:cxn>
                  <a:cxn ang="0">
                    <a:pos x="4" y="26"/>
                  </a:cxn>
                  <a:cxn ang="0">
                    <a:pos x="0" y="55"/>
                  </a:cxn>
                  <a:cxn ang="0">
                    <a:pos x="0" y="83"/>
                  </a:cxn>
                  <a:cxn ang="0">
                    <a:pos x="2" y="98"/>
                  </a:cxn>
                </a:cxnLst>
                <a:rect l="0" t="0" r="r" b="b"/>
                <a:pathLst>
                  <a:path w="122" h="140">
                    <a:moveTo>
                      <a:pt x="2" y="98"/>
                    </a:moveTo>
                    <a:lnTo>
                      <a:pt x="4" y="115"/>
                    </a:lnTo>
                    <a:lnTo>
                      <a:pt x="7" y="134"/>
                    </a:lnTo>
                    <a:lnTo>
                      <a:pt x="14" y="134"/>
                    </a:lnTo>
                    <a:lnTo>
                      <a:pt x="21" y="136"/>
                    </a:lnTo>
                    <a:lnTo>
                      <a:pt x="28" y="136"/>
                    </a:lnTo>
                    <a:lnTo>
                      <a:pt x="36" y="139"/>
                    </a:lnTo>
                    <a:lnTo>
                      <a:pt x="86" y="139"/>
                    </a:lnTo>
                    <a:lnTo>
                      <a:pt x="93" y="136"/>
                    </a:lnTo>
                    <a:lnTo>
                      <a:pt x="98" y="136"/>
                    </a:lnTo>
                    <a:lnTo>
                      <a:pt x="105" y="134"/>
                    </a:lnTo>
                    <a:lnTo>
                      <a:pt x="112" y="134"/>
                    </a:lnTo>
                    <a:lnTo>
                      <a:pt x="120" y="132"/>
                    </a:lnTo>
                    <a:lnTo>
                      <a:pt x="122" y="98"/>
                    </a:lnTo>
                    <a:lnTo>
                      <a:pt x="122" y="31"/>
                    </a:lnTo>
                    <a:lnTo>
                      <a:pt x="120" y="0"/>
                    </a:lnTo>
                    <a:lnTo>
                      <a:pt x="64" y="0"/>
                    </a:lnTo>
                    <a:lnTo>
                      <a:pt x="57" y="2"/>
                    </a:lnTo>
                    <a:lnTo>
                      <a:pt x="50" y="2"/>
                    </a:lnTo>
                    <a:lnTo>
                      <a:pt x="43" y="4"/>
                    </a:lnTo>
                    <a:lnTo>
                      <a:pt x="36" y="4"/>
                    </a:lnTo>
                    <a:lnTo>
                      <a:pt x="21" y="9"/>
                    </a:lnTo>
                    <a:lnTo>
                      <a:pt x="14" y="12"/>
                    </a:lnTo>
                    <a:lnTo>
                      <a:pt x="7" y="14"/>
                    </a:lnTo>
                    <a:lnTo>
                      <a:pt x="4" y="26"/>
                    </a:lnTo>
                    <a:lnTo>
                      <a:pt x="0" y="55"/>
                    </a:lnTo>
                    <a:lnTo>
                      <a:pt x="0" y="83"/>
                    </a:lnTo>
                    <a:lnTo>
                      <a:pt x="2" y="98"/>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0" name="Freeform 2926"/>
              <p:cNvSpPr>
                <a:spLocks/>
              </p:cNvSpPr>
              <p:nvPr/>
            </p:nvSpPr>
            <p:spPr bwMode="auto">
              <a:xfrm>
                <a:off x="10250" y="6775"/>
                <a:ext cx="115" cy="134"/>
              </a:xfrm>
              <a:custGeom>
                <a:avLst/>
                <a:gdLst/>
                <a:ahLst/>
                <a:cxnLst>
                  <a:cxn ang="0">
                    <a:pos x="28" y="132"/>
                  </a:cxn>
                  <a:cxn ang="0">
                    <a:pos x="33" y="132"/>
                  </a:cxn>
                  <a:cxn ang="0">
                    <a:pos x="40" y="134"/>
                  </a:cxn>
                  <a:cxn ang="0">
                    <a:pos x="74" y="134"/>
                  </a:cxn>
                  <a:cxn ang="0">
                    <a:pos x="81" y="132"/>
                  </a:cxn>
                  <a:cxn ang="0">
                    <a:pos x="88" y="132"/>
                  </a:cxn>
                  <a:cxn ang="0">
                    <a:pos x="93" y="129"/>
                  </a:cxn>
                  <a:cxn ang="0">
                    <a:pos x="100" y="129"/>
                  </a:cxn>
                  <a:cxn ang="0">
                    <a:pos x="107" y="127"/>
                  </a:cxn>
                  <a:cxn ang="0">
                    <a:pos x="115" y="124"/>
                  </a:cxn>
                  <a:cxn ang="0">
                    <a:pos x="115" y="28"/>
                  </a:cxn>
                  <a:cxn ang="0">
                    <a:pos x="112" y="0"/>
                  </a:cxn>
                  <a:cxn ang="0">
                    <a:pos x="60" y="0"/>
                  </a:cxn>
                  <a:cxn ang="0">
                    <a:pos x="52" y="2"/>
                  </a:cxn>
                  <a:cxn ang="0">
                    <a:pos x="40" y="2"/>
                  </a:cxn>
                  <a:cxn ang="0">
                    <a:pos x="26" y="7"/>
                  </a:cxn>
                  <a:cxn ang="0">
                    <a:pos x="21" y="9"/>
                  </a:cxn>
                  <a:cxn ang="0">
                    <a:pos x="7" y="14"/>
                  </a:cxn>
                  <a:cxn ang="0">
                    <a:pos x="2" y="38"/>
                  </a:cxn>
                  <a:cxn ang="0">
                    <a:pos x="0" y="52"/>
                  </a:cxn>
                  <a:cxn ang="0">
                    <a:pos x="0" y="79"/>
                  </a:cxn>
                  <a:cxn ang="0">
                    <a:pos x="2" y="93"/>
                  </a:cxn>
                  <a:cxn ang="0">
                    <a:pos x="7" y="127"/>
                  </a:cxn>
                  <a:cxn ang="0">
                    <a:pos x="14" y="129"/>
                  </a:cxn>
                  <a:cxn ang="0">
                    <a:pos x="21" y="129"/>
                  </a:cxn>
                  <a:cxn ang="0">
                    <a:pos x="28" y="132"/>
                  </a:cxn>
                </a:cxnLst>
                <a:rect l="0" t="0" r="r" b="b"/>
                <a:pathLst>
                  <a:path w="115" h="134">
                    <a:moveTo>
                      <a:pt x="28" y="132"/>
                    </a:moveTo>
                    <a:lnTo>
                      <a:pt x="33" y="132"/>
                    </a:lnTo>
                    <a:lnTo>
                      <a:pt x="40" y="134"/>
                    </a:lnTo>
                    <a:lnTo>
                      <a:pt x="74" y="134"/>
                    </a:lnTo>
                    <a:lnTo>
                      <a:pt x="81" y="132"/>
                    </a:lnTo>
                    <a:lnTo>
                      <a:pt x="88" y="132"/>
                    </a:lnTo>
                    <a:lnTo>
                      <a:pt x="93" y="129"/>
                    </a:lnTo>
                    <a:lnTo>
                      <a:pt x="100" y="129"/>
                    </a:lnTo>
                    <a:lnTo>
                      <a:pt x="107" y="127"/>
                    </a:lnTo>
                    <a:lnTo>
                      <a:pt x="115" y="124"/>
                    </a:lnTo>
                    <a:lnTo>
                      <a:pt x="115" y="28"/>
                    </a:lnTo>
                    <a:lnTo>
                      <a:pt x="112" y="0"/>
                    </a:lnTo>
                    <a:lnTo>
                      <a:pt x="60" y="0"/>
                    </a:lnTo>
                    <a:lnTo>
                      <a:pt x="52" y="2"/>
                    </a:lnTo>
                    <a:lnTo>
                      <a:pt x="40" y="2"/>
                    </a:lnTo>
                    <a:lnTo>
                      <a:pt x="26" y="7"/>
                    </a:lnTo>
                    <a:lnTo>
                      <a:pt x="21" y="9"/>
                    </a:lnTo>
                    <a:lnTo>
                      <a:pt x="7" y="14"/>
                    </a:lnTo>
                    <a:lnTo>
                      <a:pt x="2" y="38"/>
                    </a:lnTo>
                    <a:lnTo>
                      <a:pt x="0" y="52"/>
                    </a:lnTo>
                    <a:lnTo>
                      <a:pt x="0" y="79"/>
                    </a:lnTo>
                    <a:lnTo>
                      <a:pt x="2" y="93"/>
                    </a:lnTo>
                    <a:lnTo>
                      <a:pt x="7" y="127"/>
                    </a:lnTo>
                    <a:lnTo>
                      <a:pt x="14" y="129"/>
                    </a:lnTo>
                    <a:lnTo>
                      <a:pt x="21" y="129"/>
                    </a:lnTo>
                    <a:lnTo>
                      <a:pt x="28" y="132"/>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1" name="Freeform 2927"/>
              <p:cNvSpPr>
                <a:spLocks/>
              </p:cNvSpPr>
              <p:nvPr/>
            </p:nvSpPr>
            <p:spPr bwMode="auto">
              <a:xfrm>
                <a:off x="10252" y="6777"/>
                <a:ext cx="111" cy="130"/>
              </a:xfrm>
              <a:custGeom>
                <a:avLst/>
                <a:gdLst/>
                <a:ahLst/>
                <a:cxnLst>
                  <a:cxn ang="0">
                    <a:pos x="107" y="2"/>
                  </a:cxn>
                  <a:cxn ang="0">
                    <a:pos x="107" y="2"/>
                  </a:cxn>
                  <a:cxn ang="0">
                    <a:pos x="100" y="0"/>
                  </a:cxn>
                  <a:cxn ang="0">
                    <a:pos x="50" y="0"/>
                  </a:cxn>
                  <a:cxn ang="0">
                    <a:pos x="45" y="2"/>
                  </a:cxn>
                  <a:cxn ang="0">
                    <a:pos x="38" y="2"/>
                  </a:cxn>
                  <a:cxn ang="0">
                    <a:pos x="33" y="4"/>
                  </a:cxn>
                  <a:cxn ang="0">
                    <a:pos x="26" y="7"/>
                  </a:cxn>
                  <a:cxn ang="0">
                    <a:pos x="21" y="9"/>
                  </a:cxn>
                  <a:cxn ang="0">
                    <a:pos x="14" y="12"/>
                  </a:cxn>
                  <a:cxn ang="0">
                    <a:pos x="7" y="14"/>
                  </a:cxn>
                  <a:cxn ang="0">
                    <a:pos x="0" y="50"/>
                  </a:cxn>
                  <a:cxn ang="0">
                    <a:pos x="0" y="88"/>
                  </a:cxn>
                  <a:cxn ang="0">
                    <a:pos x="4" y="103"/>
                  </a:cxn>
                  <a:cxn ang="0">
                    <a:pos x="7" y="120"/>
                  </a:cxn>
                  <a:cxn ang="0">
                    <a:pos x="14" y="122"/>
                  </a:cxn>
                  <a:cxn ang="0">
                    <a:pos x="21" y="124"/>
                  </a:cxn>
                  <a:cxn ang="0">
                    <a:pos x="26" y="124"/>
                  </a:cxn>
                  <a:cxn ang="0">
                    <a:pos x="33" y="127"/>
                  </a:cxn>
                  <a:cxn ang="0">
                    <a:pos x="45" y="127"/>
                  </a:cxn>
                  <a:cxn ang="0">
                    <a:pos x="50" y="129"/>
                  </a:cxn>
                  <a:cxn ang="0">
                    <a:pos x="57" y="129"/>
                  </a:cxn>
                  <a:cxn ang="0">
                    <a:pos x="64" y="127"/>
                  </a:cxn>
                  <a:cxn ang="0">
                    <a:pos x="76" y="127"/>
                  </a:cxn>
                  <a:cxn ang="0">
                    <a:pos x="81" y="124"/>
                  </a:cxn>
                  <a:cxn ang="0">
                    <a:pos x="88" y="124"/>
                  </a:cxn>
                  <a:cxn ang="0">
                    <a:pos x="96" y="122"/>
                  </a:cxn>
                  <a:cxn ang="0">
                    <a:pos x="100" y="120"/>
                  </a:cxn>
                  <a:cxn ang="0">
                    <a:pos x="107" y="117"/>
                  </a:cxn>
                  <a:cxn ang="0">
                    <a:pos x="110" y="88"/>
                  </a:cxn>
                  <a:cxn ang="0">
                    <a:pos x="110" y="28"/>
                  </a:cxn>
                  <a:cxn ang="0">
                    <a:pos x="107" y="2"/>
                  </a:cxn>
                </a:cxnLst>
                <a:rect l="0" t="0" r="r" b="b"/>
                <a:pathLst>
                  <a:path w="111" h="130">
                    <a:moveTo>
                      <a:pt x="107" y="2"/>
                    </a:moveTo>
                    <a:lnTo>
                      <a:pt x="107" y="2"/>
                    </a:lnTo>
                    <a:lnTo>
                      <a:pt x="100" y="0"/>
                    </a:lnTo>
                    <a:lnTo>
                      <a:pt x="50" y="0"/>
                    </a:lnTo>
                    <a:lnTo>
                      <a:pt x="45" y="2"/>
                    </a:lnTo>
                    <a:lnTo>
                      <a:pt x="38" y="2"/>
                    </a:lnTo>
                    <a:lnTo>
                      <a:pt x="33" y="4"/>
                    </a:lnTo>
                    <a:lnTo>
                      <a:pt x="26" y="7"/>
                    </a:lnTo>
                    <a:lnTo>
                      <a:pt x="21" y="9"/>
                    </a:lnTo>
                    <a:lnTo>
                      <a:pt x="14" y="12"/>
                    </a:lnTo>
                    <a:lnTo>
                      <a:pt x="7" y="14"/>
                    </a:lnTo>
                    <a:lnTo>
                      <a:pt x="0" y="50"/>
                    </a:lnTo>
                    <a:lnTo>
                      <a:pt x="0" y="88"/>
                    </a:lnTo>
                    <a:lnTo>
                      <a:pt x="4" y="103"/>
                    </a:lnTo>
                    <a:lnTo>
                      <a:pt x="7" y="120"/>
                    </a:lnTo>
                    <a:lnTo>
                      <a:pt x="14" y="122"/>
                    </a:lnTo>
                    <a:lnTo>
                      <a:pt x="21" y="124"/>
                    </a:lnTo>
                    <a:lnTo>
                      <a:pt x="26" y="124"/>
                    </a:lnTo>
                    <a:lnTo>
                      <a:pt x="33" y="127"/>
                    </a:lnTo>
                    <a:lnTo>
                      <a:pt x="45" y="127"/>
                    </a:lnTo>
                    <a:lnTo>
                      <a:pt x="50" y="129"/>
                    </a:lnTo>
                    <a:lnTo>
                      <a:pt x="57" y="129"/>
                    </a:lnTo>
                    <a:lnTo>
                      <a:pt x="64" y="127"/>
                    </a:lnTo>
                    <a:lnTo>
                      <a:pt x="76" y="127"/>
                    </a:lnTo>
                    <a:lnTo>
                      <a:pt x="81" y="124"/>
                    </a:lnTo>
                    <a:lnTo>
                      <a:pt x="88" y="124"/>
                    </a:lnTo>
                    <a:lnTo>
                      <a:pt x="96" y="122"/>
                    </a:lnTo>
                    <a:lnTo>
                      <a:pt x="100" y="120"/>
                    </a:lnTo>
                    <a:lnTo>
                      <a:pt x="107" y="117"/>
                    </a:lnTo>
                    <a:lnTo>
                      <a:pt x="110" y="88"/>
                    </a:lnTo>
                    <a:lnTo>
                      <a:pt x="110" y="28"/>
                    </a:lnTo>
                    <a:lnTo>
                      <a:pt x="107" y="2"/>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2" name="Freeform 2928"/>
              <p:cNvSpPr>
                <a:spLocks/>
              </p:cNvSpPr>
              <p:nvPr/>
            </p:nvSpPr>
            <p:spPr bwMode="auto">
              <a:xfrm>
                <a:off x="10252" y="6780"/>
                <a:ext cx="106" cy="122"/>
              </a:xfrm>
              <a:custGeom>
                <a:avLst/>
                <a:gdLst/>
                <a:ahLst/>
                <a:cxnLst>
                  <a:cxn ang="0">
                    <a:pos x="12" y="14"/>
                  </a:cxn>
                  <a:cxn ang="0">
                    <a:pos x="7" y="26"/>
                  </a:cxn>
                  <a:cxn ang="0">
                    <a:pos x="4" y="36"/>
                  </a:cxn>
                  <a:cxn ang="0">
                    <a:pos x="0" y="60"/>
                  </a:cxn>
                  <a:cxn ang="0">
                    <a:pos x="2" y="72"/>
                  </a:cxn>
                  <a:cxn ang="0">
                    <a:pos x="2" y="83"/>
                  </a:cxn>
                  <a:cxn ang="0">
                    <a:pos x="12" y="112"/>
                  </a:cxn>
                  <a:cxn ang="0">
                    <a:pos x="21" y="117"/>
                  </a:cxn>
                  <a:cxn ang="0">
                    <a:pos x="28" y="120"/>
                  </a:cxn>
                  <a:cxn ang="0">
                    <a:pos x="33" y="120"/>
                  </a:cxn>
                  <a:cxn ang="0">
                    <a:pos x="40" y="122"/>
                  </a:cxn>
                  <a:cxn ang="0">
                    <a:pos x="69" y="122"/>
                  </a:cxn>
                  <a:cxn ang="0">
                    <a:pos x="74" y="120"/>
                  </a:cxn>
                  <a:cxn ang="0">
                    <a:pos x="81" y="120"/>
                  </a:cxn>
                  <a:cxn ang="0">
                    <a:pos x="91" y="115"/>
                  </a:cxn>
                  <a:cxn ang="0">
                    <a:pos x="98" y="112"/>
                  </a:cxn>
                  <a:cxn ang="0">
                    <a:pos x="103" y="110"/>
                  </a:cxn>
                  <a:cxn ang="0">
                    <a:pos x="105" y="83"/>
                  </a:cxn>
                  <a:cxn ang="0">
                    <a:pos x="105" y="28"/>
                  </a:cxn>
                  <a:cxn ang="0">
                    <a:pos x="103" y="2"/>
                  </a:cxn>
                  <a:cxn ang="0">
                    <a:pos x="86" y="2"/>
                  </a:cxn>
                  <a:cxn ang="0">
                    <a:pos x="79" y="0"/>
                  </a:cxn>
                  <a:cxn ang="0">
                    <a:pos x="57" y="0"/>
                  </a:cxn>
                  <a:cxn ang="0">
                    <a:pos x="50" y="2"/>
                  </a:cxn>
                  <a:cxn ang="0">
                    <a:pos x="40" y="2"/>
                  </a:cxn>
                  <a:cxn ang="0">
                    <a:pos x="33" y="4"/>
                  </a:cxn>
                  <a:cxn ang="0">
                    <a:pos x="28" y="7"/>
                  </a:cxn>
                  <a:cxn ang="0">
                    <a:pos x="21" y="9"/>
                  </a:cxn>
                  <a:cxn ang="0">
                    <a:pos x="16" y="12"/>
                  </a:cxn>
                  <a:cxn ang="0">
                    <a:pos x="12" y="14"/>
                  </a:cxn>
                </a:cxnLst>
                <a:rect l="0" t="0" r="r" b="b"/>
                <a:pathLst>
                  <a:path w="106" h="122">
                    <a:moveTo>
                      <a:pt x="12" y="14"/>
                    </a:moveTo>
                    <a:lnTo>
                      <a:pt x="7" y="26"/>
                    </a:lnTo>
                    <a:lnTo>
                      <a:pt x="4" y="36"/>
                    </a:lnTo>
                    <a:lnTo>
                      <a:pt x="0" y="60"/>
                    </a:lnTo>
                    <a:lnTo>
                      <a:pt x="2" y="72"/>
                    </a:lnTo>
                    <a:lnTo>
                      <a:pt x="2" y="83"/>
                    </a:lnTo>
                    <a:lnTo>
                      <a:pt x="12" y="112"/>
                    </a:lnTo>
                    <a:lnTo>
                      <a:pt x="21" y="117"/>
                    </a:lnTo>
                    <a:lnTo>
                      <a:pt x="28" y="120"/>
                    </a:lnTo>
                    <a:lnTo>
                      <a:pt x="33" y="120"/>
                    </a:lnTo>
                    <a:lnTo>
                      <a:pt x="40" y="122"/>
                    </a:lnTo>
                    <a:lnTo>
                      <a:pt x="69" y="122"/>
                    </a:lnTo>
                    <a:lnTo>
                      <a:pt x="74" y="120"/>
                    </a:lnTo>
                    <a:lnTo>
                      <a:pt x="81" y="120"/>
                    </a:lnTo>
                    <a:lnTo>
                      <a:pt x="91" y="115"/>
                    </a:lnTo>
                    <a:lnTo>
                      <a:pt x="98" y="112"/>
                    </a:lnTo>
                    <a:lnTo>
                      <a:pt x="103" y="110"/>
                    </a:lnTo>
                    <a:lnTo>
                      <a:pt x="105" y="83"/>
                    </a:lnTo>
                    <a:lnTo>
                      <a:pt x="105" y="28"/>
                    </a:lnTo>
                    <a:lnTo>
                      <a:pt x="103" y="2"/>
                    </a:lnTo>
                    <a:lnTo>
                      <a:pt x="86" y="2"/>
                    </a:lnTo>
                    <a:lnTo>
                      <a:pt x="79" y="0"/>
                    </a:lnTo>
                    <a:lnTo>
                      <a:pt x="57" y="0"/>
                    </a:lnTo>
                    <a:lnTo>
                      <a:pt x="50" y="2"/>
                    </a:lnTo>
                    <a:lnTo>
                      <a:pt x="40" y="2"/>
                    </a:lnTo>
                    <a:lnTo>
                      <a:pt x="33" y="4"/>
                    </a:lnTo>
                    <a:lnTo>
                      <a:pt x="28" y="7"/>
                    </a:lnTo>
                    <a:lnTo>
                      <a:pt x="21" y="9"/>
                    </a:lnTo>
                    <a:lnTo>
                      <a:pt x="16" y="12"/>
                    </a:lnTo>
                    <a:lnTo>
                      <a:pt x="12" y="14"/>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3" name="Freeform 2929"/>
              <p:cNvSpPr>
                <a:spLocks/>
              </p:cNvSpPr>
              <p:nvPr/>
            </p:nvSpPr>
            <p:spPr bwMode="auto">
              <a:xfrm>
                <a:off x="10255" y="6782"/>
                <a:ext cx="101" cy="118"/>
              </a:xfrm>
              <a:custGeom>
                <a:avLst/>
                <a:gdLst/>
                <a:ahLst/>
                <a:cxnLst>
                  <a:cxn ang="0">
                    <a:pos x="31" y="4"/>
                  </a:cxn>
                  <a:cxn ang="0">
                    <a:pos x="12" y="14"/>
                  </a:cxn>
                  <a:cxn ang="0">
                    <a:pos x="7" y="23"/>
                  </a:cxn>
                  <a:cxn ang="0">
                    <a:pos x="4" y="36"/>
                  </a:cxn>
                  <a:cxn ang="0">
                    <a:pos x="2" y="45"/>
                  </a:cxn>
                  <a:cxn ang="0">
                    <a:pos x="0" y="57"/>
                  </a:cxn>
                  <a:cxn ang="0">
                    <a:pos x="2" y="67"/>
                  </a:cxn>
                  <a:cxn ang="0">
                    <a:pos x="2" y="79"/>
                  </a:cxn>
                  <a:cxn ang="0">
                    <a:pos x="7" y="91"/>
                  </a:cxn>
                  <a:cxn ang="0">
                    <a:pos x="12" y="105"/>
                  </a:cxn>
                  <a:cxn ang="0">
                    <a:pos x="21" y="110"/>
                  </a:cxn>
                  <a:cxn ang="0">
                    <a:pos x="26" y="112"/>
                  </a:cxn>
                  <a:cxn ang="0">
                    <a:pos x="33" y="115"/>
                  </a:cxn>
                  <a:cxn ang="0">
                    <a:pos x="38" y="115"/>
                  </a:cxn>
                  <a:cxn ang="0">
                    <a:pos x="43" y="117"/>
                  </a:cxn>
                  <a:cxn ang="0">
                    <a:pos x="60" y="117"/>
                  </a:cxn>
                  <a:cxn ang="0">
                    <a:pos x="64" y="115"/>
                  </a:cxn>
                  <a:cxn ang="0">
                    <a:pos x="69" y="115"/>
                  </a:cxn>
                  <a:cxn ang="0">
                    <a:pos x="76" y="112"/>
                  </a:cxn>
                  <a:cxn ang="0">
                    <a:pos x="81" y="110"/>
                  </a:cxn>
                  <a:cxn ang="0">
                    <a:pos x="86" y="110"/>
                  </a:cxn>
                  <a:cxn ang="0">
                    <a:pos x="95" y="105"/>
                  </a:cxn>
                  <a:cxn ang="0">
                    <a:pos x="100" y="79"/>
                  </a:cxn>
                  <a:cxn ang="0">
                    <a:pos x="100" y="28"/>
                  </a:cxn>
                  <a:cxn ang="0">
                    <a:pos x="95" y="4"/>
                  </a:cxn>
                  <a:cxn ang="0">
                    <a:pos x="91" y="2"/>
                  </a:cxn>
                  <a:cxn ang="0">
                    <a:pos x="74" y="2"/>
                  </a:cxn>
                  <a:cxn ang="0">
                    <a:pos x="69" y="0"/>
                  </a:cxn>
                  <a:cxn ang="0">
                    <a:pos x="47" y="0"/>
                  </a:cxn>
                  <a:cxn ang="0">
                    <a:pos x="43" y="2"/>
                  </a:cxn>
                  <a:cxn ang="0">
                    <a:pos x="38" y="2"/>
                  </a:cxn>
                  <a:cxn ang="0">
                    <a:pos x="31" y="4"/>
                  </a:cxn>
                </a:cxnLst>
                <a:rect l="0" t="0" r="r" b="b"/>
                <a:pathLst>
                  <a:path w="101" h="118">
                    <a:moveTo>
                      <a:pt x="31" y="4"/>
                    </a:moveTo>
                    <a:lnTo>
                      <a:pt x="12" y="14"/>
                    </a:lnTo>
                    <a:lnTo>
                      <a:pt x="7" y="23"/>
                    </a:lnTo>
                    <a:lnTo>
                      <a:pt x="4" y="36"/>
                    </a:lnTo>
                    <a:lnTo>
                      <a:pt x="2" y="45"/>
                    </a:lnTo>
                    <a:lnTo>
                      <a:pt x="0" y="57"/>
                    </a:lnTo>
                    <a:lnTo>
                      <a:pt x="2" y="67"/>
                    </a:lnTo>
                    <a:lnTo>
                      <a:pt x="2" y="79"/>
                    </a:lnTo>
                    <a:lnTo>
                      <a:pt x="7" y="91"/>
                    </a:lnTo>
                    <a:lnTo>
                      <a:pt x="12" y="105"/>
                    </a:lnTo>
                    <a:lnTo>
                      <a:pt x="21" y="110"/>
                    </a:lnTo>
                    <a:lnTo>
                      <a:pt x="26" y="112"/>
                    </a:lnTo>
                    <a:lnTo>
                      <a:pt x="33" y="115"/>
                    </a:lnTo>
                    <a:lnTo>
                      <a:pt x="38" y="115"/>
                    </a:lnTo>
                    <a:lnTo>
                      <a:pt x="43" y="117"/>
                    </a:lnTo>
                    <a:lnTo>
                      <a:pt x="60" y="117"/>
                    </a:lnTo>
                    <a:lnTo>
                      <a:pt x="64" y="115"/>
                    </a:lnTo>
                    <a:lnTo>
                      <a:pt x="69" y="115"/>
                    </a:lnTo>
                    <a:lnTo>
                      <a:pt x="76" y="112"/>
                    </a:lnTo>
                    <a:lnTo>
                      <a:pt x="81" y="110"/>
                    </a:lnTo>
                    <a:lnTo>
                      <a:pt x="86" y="110"/>
                    </a:lnTo>
                    <a:lnTo>
                      <a:pt x="95" y="105"/>
                    </a:lnTo>
                    <a:lnTo>
                      <a:pt x="100" y="79"/>
                    </a:lnTo>
                    <a:lnTo>
                      <a:pt x="100" y="28"/>
                    </a:lnTo>
                    <a:lnTo>
                      <a:pt x="95" y="4"/>
                    </a:lnTo>
                    <a:lnTo>
                      <a:pt x="91" y="2"/>
                    </a:lnTo>
                    <a:lnTo>
                      <a:pt x="74" y="2"/>
                    </a:lnTo>
                    <a:lnTo>
                      <a:pt x="69" y="0"/>
                    </a:lnTo>
                    <a:lnTo>
                      <a:pt x="47" y="0"/>
                    </a:lnTo>
                    <a:lnTo>
                      <a:pt x="43" y="2"/>
                    </a:lnTo>
                    <a:lnTo>
                      <a:pt x="38" y="2"/>
                    </a:lnTo>
                    <a:lnTo>
                      <a:pt x="31" y="4"/>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4" name="Freeform 2930"/>
              <p:cNvSpPr>
                <a:spLocks/>
              </p:cNvSpPr>
              <p:nvPr/>
            </p:nvSpPr>
            <p:spPr bwMode="auto">
              <a:xfrm>
                <a:off x="10257" y="6784"/>
                <a:ext cx="96" cy="111"/>
              </a:xfrm>
              <a:custGeom>
                <a:avLst/>
                <a:gdLst/>
                <a:ahLst/>
                <a:cxnLst>
                  <a:cxn ang="0">
                    <a:pos x="0" y="52"/>
                  </a:cxn>
                  <a:cxn ang="0">
                    <a:pos x="0" y="64"/>
                  </a:cxn>
                  <a:cxn ang="0">
                    <a:pos x="2" y="74"/>
                  </a:cxn>
                  <a:cxn ang="0">
                    <a:pos x="12" y="98"/>
                  </a:cxn>
                  <a:cxn ang="0">
                    <a:pos x="16" y="103"/>
                  </a:cxn>
                  <a:cxn ang="0">
                    <a:pos x="26" y="107"/>
                  </a:cxn>
                  <a:cxn ang="0">
                    <a:pos x="31" y="107"/>
                  </a:cxn>
                  <a:cxn ang="0">
                    <a:pos x="35" y="110"/>
                  </a:cxn>
                  <a:cxn ang="0">
                    <a:pos x="60" y="110"/>
                  </a:cxn>
                  <a:cxn ang="0">
                    <a:pos x="64" y="107"/>
                  </a:cxn>
                  <a:cxn ang="0">
                    <a:pos x="69" y="107"/>
                  </a:cxn>
                  <a:cxn ang="0">
                    <a:pos x="76" y="105"/>
                  </a:cxn>
                  <a:cxn ang="0">
                    <a:pos x="91" y="98"/>
                  </a:cxn>
                  <a:cxn ang="0">
                    <a:pos x="95" y="50"/>
                  </a:cxn>
                  <a:cxn ang="0">
                    <a:pos x="93" y="28"/>
                  </a:cxn>
                  <a:cxn ang="0">
                    <a:pos x="91" y="4"/>
                  </a:cxn>
                  <a:cxn ang="0">
                    <a:pos x="86" y="4"/>
                  </a:cxn>
                  <a:cxn ang="0">
                    <a:pos x="79" y="2"/>
                  </a:cxn>
                  <a:cxn ang="0">
                    <a:pos x="64" y="2"/>
                  </a:cxn>
                  <a:cxn ang="0">
                    <a:pos x="60" y="0"/>
                  </a:cxn>
                  <a:cxn ang="0">
                    <a:pos x="45" y="0"/>
                  </a:cxn>
                  <a:cxn ang="0">
                    <a:pos x="40" y="2"/>
                  </a:cxn>
                  <a:cxn ang="0">
                    <a:pos x="35" y="2"/>
                  </a:cxn>
                  <a:cxn ang="0">
                    <a:pos x="31" y="4"/>
                  </a:cxn>
                  <a:cxn ang="0">
                    <a:pos x="26" y="4"/>
                  </a:cxn>
                  <a:cxn ang="0">
                    <a:pos x="21" y="9"/>
                  </a:cxn>
                  <a:cxn ang="0">
                    <a:pos x="12" y="14"/>
                  </a:cxn>
                  <a:cxn ang="0">
                    <a:pos x="7" y="23"/>
                  </a:cxn>
                  <a:cxn ang="0">
                    <a:pos x="0" y="52"/>
                  </a:cxn>
                </a:cxnLst>
                <a:rect l="0" t="0" r="r" b="b"/>
                <a:pathLst>
                  <a:path w="96" h="111">
                    <a:moveTo>
                      <a:pt x="0" y="52"/>
                    </a:moveTo>
                    <a:lnTo>
                      <a:pt x="0" y="64"/>
                    </a:lnTo>
                    <a:lnTo>
                      <a:pt x="2" y="74"/>
                    </a:lnTo>
                    <a:lnTo>
                      <a:pt x="12" y="98"/>
                    </a:lnTo>
                    <a:lnTo>
                      <a:pt x="16" y="103"/>
                    </a:lnTo>
                    <a:lnTo>
                      <a:pt x="26" y="107"/>
                    </a:lnTo>
                    <a:lnTo>
                      <a:pt x="31" y="107"/>
                    </a:lnTo>
                    <a:lnTo>
                      <a:pt x="35" y="110"/>
                    </a:lnTo>
                    <a:lnTo>
                      <a:pt x="60" y="110"/>
                    </a:lnTo>
                    <a:lnTo>
                      <a:pt x="64" y="107"/>
                    </a:lnTo>
                    <a:lnTo>
                      <a:pt x="69" y="107"/>
                    </a:lnTo>
                    <a:lnTo>
                      <a:pt x="76" y="105"/>
                    </a:lnTo>
                    <a:lnTo>
                      <a:pt x="91" y="98"/>
                    </a:lnTo>
                    <a:lnTo>
                      <a:pt x="95" y="50"/>
                    </a:lnTo>
                    <a:lnTo>
                      <a:pt x="93" y="28"/>
                    </a:lnTo>
                    <a:lnTo>
                      <a:pt x="91" y="4"/>
                    </a:lnTo>
                    <a:lnTo>
                      <a:pt x="86" y="4"/>
                    </a:lnTo>
                    <a:lnTo>
                      <a:pt x="79" y="2"/>
                    </a:lnTo>
                    <a:lnTo>
                      <a:pt x="64" y="2"/>
                    </a:lnTo>
                    <a:lnTo>
                      <a:pt x="60" y="0"/>
                    </a:lnTo>
                    <a:lnTo>
                      <a:pt x="45" y="0"/>
                    </a:lnTo>
                    <a:lnTo>
                      <a:pt x="40" y="2"/>
                    </a:lnTo>
                    <a:lnTo>
                      <a:pt x="35" y="2"/>
                    </a:lnTo>
                    <a:lnTo>
                      <a:pt x="31" y="4"/>
                    </a:lnTo>
                    <a:lnTo>
                      <a:pt x="26" y="4"/>
                    </a:lnTo>
                    <a:lnTo>
                      <a:pt x="21" y="9"/>
                    </a:lnTo>
                    <a:lnTo>
                      <a:pt x="12" y="14"/>
                    </a:lnTo>
                    <a:lnTo>
                      <a:pt x="7" y="23"/>
                    </a:lnTo>
                    <a:lnTo>
                      <a:pt x="0" y="5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5" name="Freeform 2931"/>
              <p:cNvSpPr>
                <a:spLocks/>
              </p:cNvSpPr>
              <p:nvPr/>
            </p:nvSpPr>
            <p:spPr bwMode="auto">
              <a:xfrm>
                <a:off x="10260" y="6787"/>
                <a:ext cx="88" cy="105"/>
              </a:xfrm>
              <a:custGeom>
                <a:avLst/>
                <a:gdLst/>
                <a:ahLst/>
                <a:cxnLst>
                  <a:cxn ang="0">
                    <a:pos x="2" y="69"/>
                  </a:cxn>
                  <a:cxn ang="0">
                    <a:pos x="7" y="81"/>
                  </a:cxn>
                  <a:cxn ang="0">
                    <a:pos x="12" y="91"/>
                  </a:cxn>
                  <a:cxn ang="0">
                    <a:pos x="16" y="96"/>
                  </a:cxn>
                  <a:cxn ang="0">
                    <a:pos x="31" y="103"/>
                  </a:cxn>
                  <a:cxn ang="0">
                    <a:pos x="33" y="105"/>
                  </a:cxn>
                  <a:cxn ang="0">
                    <a:pos x="52" y="105"/>
                  </a:cxn>
                  <a:cxn ang="0">
                    <a:pos x="57" y="103"/>
                  </a:cxn>
                  <a:cxn ang="0">
                    <a:pos x="62" y="103"/>
                  </a:cxn>
                  <a:cxn ang="0">
                    <a:pos x="64" y="100"/>
                  </a:cxn>
                  <a:cxn ang="0">
                    <a:pos x="69" y="98"/>
                  </a:cxn>
                  <a:cxn ang="0">
                    <a:pos x="84" y="91"/>
                  </a:cxn>
                  <a:cxn ang="0">
                    <a:pos x="86" y="81"/>
                  </a:cxn>
                  <a:cxn ang="0">
                    <a:pos x="88" y="69"/>
                  </a:cxn>
                  <a:cxn ang="0">
                    <a:pos x="88" y="26"/>
                  </a:cxn>
                  <a:cxn ang="0">
                    <a:pos x="84" y="7"/>
                  </a:cxn>
                  <a:cxn ang="0">
                    <a:pos x="79" y="4"/>
                  </a:cxn>
                  <a:cxn ang="0">
                    <a:pos x="74" y="4"/>
                  </a:cxn>
                  <a:cxn ang="0">
                    <a:pos x="69" y="2"/>
                  </a:cxn>
                  <a:cxn ang="0">
                    <a:pos x="57" y="2"/>
                  </a:cxn>
                  <a:cxn ang="0">
                    <a:pos x="52" y="0"/>
                  </a:cxn>
                  <a:cxn ang="0">
                    <a:pos x="43" y="0"/>
                  </a:cxn>
                  <a:cxn ang="0">
                    <a:pos x="38" y="2"/>
                  </a:cxn>
                  <a:cxn ang="0">
                    <a:pos x="33" y="2"/>
                  </a:cxn>
                  <a:cxn ang="0">
                    <a:pos x="28" y="4"/>
                  </a:cxn>
                  <a:cxn ang="0">
                    <a:pos x="26" y="7"/>
                  </a:cxn>
                  <a:cxn ang="0">
                    <a:pos x="12" y="14"/>
                  </a:cxn>
                  <a:cxn ang="0">
                    <a:pos x="7" y="23"/>
                  </a:cxn>
                  <a:cxn ang="0">
                    <a:pos x="4" y="33"/>
                  </a:cxn>
                  <a:cxn ang="0">
                    <a:pos x="2" y="40"/>
                  </a:cxn>
                  <a:cxn ang="0">
                    <a:pos x="0" y="50"/>
                  </a:cxn>
                  <a:cxn ang="0">
                    <a:pos x="0" y="60"/>
                  </a:cxn>
                  <a:cxn ang="0">
                    <a:pos x="2" y="69"/>
                  </a:cxn>
                </a:cxnLst>
                <a:rect l="0" t="0" r="r" b="b"/>
                <a:pathLst>
                  <a:path w="88" h="105">
                    <a:moveTo>
                      <a:pt x="2" y="69"/>
                    </a:moveTo>
                    <a:lnTo>
                      <a:pt x="7" y="81"/>
                    </a:lnTo>
                    <a:lnTo>
                      <a:pt x="12" y="91"/>
                    </a:lnTo>
                    <a:lnTo>
                      <a:pt x="16" y="96"/>
                    </a:lnTo>
                    <a:lnTo>
                      <a:pt x="31" y="103"/>
                    </a:lnTo>
                    <a:lnTo>
                      <a:pt x="33" y="105"/>
                    </a:lnTo>
                    <a:lnTo>
                      <a:pt x="52" y="105"/>
                    </a:lnTo>
                    <a:lnTo>
                      <a:pt x="57" y="103"/>
                    </a:lnTo>
                    <a:lnTo>
                      <a:pt x="62" y="103"/>
                    </a:lnTo>
                    <a:lnTo>
                      <a:pt x="64" y="100"/>
                    </a:lnTo>
                    <a:lnTo>
                      <a:pt x="69" y="98"/>
                    </a:lnTo>
                    <a:lnTo>
                      <a:pt x="84" y="91"/>
                    </a:lnTo>
                    <a:lnTo>
                      <a:pt x="86" y="81"/>
                    </a:lnTo>
                    <a:lnTo>
                      <a:pt x="88" y="69"/>
                    </a:lnTo>
                    <a:lnTo>
                      <a:pt x="88" y="26"/>
                    </a:lnTo>
                    <a:lnTo>
                      <a:pt x="84" y="7"/>
                    </a:lnTo>
                    <a:lnTo>
                      <a:pt x="79" y="4"/>
                    </a:lnTo>
                    <a:lnTo>
                      <a:pt x="74" y="4"/>
                    </a:lnTo>
                    <a:lnTo>
                      <a:pt x="69" y="2"/>
                    </a:lnTo>
                    <a:lnTo>
                      <a:pt x="57" y="2"/>
                    </a:lnTo>
                    <a:lnTo>
                      <a:pt x="52" y="0"/>
                    </a:lnTo>
                    <a:lnTo>
                      <a:pt x="43" y="0"/>
                    </a:lnTo>
                    <a:lnTo>
                      <a:pt x="38" y="2"/>
                    </a:lnTo>
                    <a:lnTo>
                      <a:pt x="33" y="2"/>
                    </a:lnTo>
                    <a:lnTo>
                      <a:pt x="28" y="4"/>
                    </a:lnTo>
                    <a:lnTo>
                      <a:pt x="26" y="7"/>
                    </a:lnTo>
                    <a:lnTo>
                      <a:pt x="12" y="14"/>
                    </a:lnTo>
                    <a:lnTo>
                      <a:pt x="7" y="23"/>
                    </a:lnTo>
                    <a:lnTo>
                      <a:pt x="4" y="33"/>
                    </a:lnTo>
                    <a:lnTo>
                      <a:pt x="2" y="40"/>
                    </a:lnTo>
                    <a:lnTo>
                      <a:pt x="0" y="50"/>
                    </a:lnTo>
                    <a:lnTo>
                      <a:pt x="0" y="60"/>
                    </a:lnTo>
                    <a:lnTo>
                      <a:pt x="2" y="69"/>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6" name="Freeform 2932"/>
              <p:cNvSpPr>
                <a:spLocks/>
              </p:cNvSpPr>
              <p:nvPr/>
            </p:nvSpPr>
            <p:spPr bwMode="auto">
              <a:xfrm>
                <a:off x="10262" y="6789"/>
                <a:ext cx="84" cy="101"/>
              </a:xfrm>
              <a:custGeom>
                <a:avLst/>
                <a:gdLst/>
                <a:ahLst/>
                <a:cxnLst>
                  <a:cxn ang="0">
                    <a:pos x="35" y="2"/>
                  </a:cxn>
                  <a:cxn ang="0">
                    <a:pos x="31" y="2"/>
                  </a:cxn>
                  <a:cxn ang="0">
                    <a:pos x="28" y="4"/>
                  </a:cxn>
                  <a:cxn ang="0">
                    <a:pos x="24" y="4"/>
                  </a:cxn>
                  <a:cxn ang="0">
                    <a:pos x="21" y="9"/>
                  </a:cxn>
                  <a:cxn ang="0">
                    <a:pos x="16" y="11"/>
                  </a:cxn>
                  <a:cxn ang="0">
                    <a:pos x="12" y="16"/>
                  </a:cxn>
                  <a:cxn ang="0">
                    <a:pos x="2" y="31"/>
                  </a:cxn>
                  <a:cxn ang="0">
                    <a:pos x="0" y="38"/>
                  </a:cxn>
                  <a:cxn ang="0">
                    <a:pos x="0" y="55"/>
                  </a:cxn>
                  <a:cxn ang="0">
                    <a:pos x="2" y="64"/>
                  </a:cxn>
                  <a:cxn ang="0">
                    <a:pos x="12" y="83"/>
                  </a:cxn>
                  <a:cxn ang="0">
                    <a:pos x="16" y="88"/>
                  </a:cxn>
                  <a:cxn ang="0">
                    <a:pos x="21" y="91"/>
                  </a:cxn>
                  <a:cxn ang="0">
                    <a:pos x="24" y="95"/>
                  </a:cxn>
                  <a:cxn ang="0">
                    <a:pos x="28" y="98"/>
                  </a:cxn>
                  <a:cxn ang="0">
                    <a:pos x="33" y="98"/>
                  </a:cxn>
                  <a:cxn ang="0">
                    <a:pos x="35" y="100"/>
                  </a:cxn>
                  <a:cxn ang="0">
                    <a:pos x="45" y="100"/>
                  </a:cxn>
                  <a:cxn ang="0">
                    <a:pos x="47" y="98"/>
                  </a:cxn>
                  <a:cxn ang="0">
                    <a:pos x="52" y="98"/>
                  </a:cxn>
                  <a:cxn ang="0">
                    <a:pos x="57" y="95"/>
                  </a:cxn>
                  <a:cxn ang="0">
                    <a:pos x="60" y="95"/>
                  </a:cxn>
                  <a:cxn ang="0">
                    <a:pos x="64" y="93"/>
                  </a:cxn>
                  <a:cxn ang="0">
                    <a:pos x="72" y="86"/>
                  </a:cxn>
                  <a:cxn ang="0">
                    <a:pos x="76" y="83"/>
                  </a:cxn>
                  <a:cxn ang="0">
                    <a:pos x="84" y="55"/>
                  </a:cxn>
                  <a:cxn ang="0">
                    <a:pos x="84" y="45"/>
                  </a:cxn>
                  <a:cxn ang="0">
                    <a:pos x="81" y="35"/>
                  </a:cxn>
                  <a:cxn ang="0">
                    <a:pos x="81" y="26"/>
                  </a:cxn>
                  <a:cxn ang="0">
                    <a:pos x="76" y="7"/>
                  </a:cxn>
                  <a:cxn ang="0">
                    <a:pos x="72" y="7"/>
                  </a:cxn>
                  <a:cxn ang="0">
                    <a:pos x="69" y="4"/>
                  </a:cxn>
                  <a:cxn ang="0">
                    <a:pos x="64" y="4"/>
                  </a:cxn>
                  <a:cxn ang="0">
                    <a:pos x="60" y="2"/>
                  </a:cxn>
                  <a:cxn ang="0">
                    <a:pos x="52" y="2"/>
                  </a:cxn>
                  <a:cxn ang="0">
                    <a:pos x="47" y="0"/>
                  </a:cxn>
                  <a:cxn ang="0">
                    <a:pos x="40" y="0"/>
                  </a:cxn>
                  <a:cxn ang="0">
                    <a:pos x="35" y="2"/>
                  </a:cxn>
                </a:cxnLst>
                <a:rect l="0" t="0" r="r" b="b"/>
                <a:pathLst>
                  <a:path w="84" h="101">
                    <a:moveTo>
                      <a:pt x="35" y="2"/>
                    </a:moveTo>
                    <a:lnTo>
                      <a:pt x="31" y="2"/>
                    </a:lnTo>
                    <a:lnTo>
                      <a:pt x="28" y="4"/>
                    </a:lnTo>
                    <a:lnTo>
                      <a:pt x="24" y="4"/>
                    </a:lnTo>
                    <a:lnTo>
                      <a:pt x="21" y="9"/>
                    </a:lnTo>
                    <a:lnTo>
                      <a:pt x="16" y="11"/>
                    </a:lnTo>
                    <a:lnTo>
                      <a:pt x="12" y="16"/>
                    </a:lnTo>
                    <a:lnTo>
                      <a:pt x="2" y="31"/>
                    </a:lnTo>
                    <a:lnTo>
                      <a:pt x="0" y="38"/>
                    </a:lnTo>
                    <a:lnTo>
                      <a:pt x="0" y="55"/>
                    </a:lnTo>
                    <a:lnTo>
                      <a:pt x="2" y="64"/>
                    </a:lnTo>
                    <a:lnTo>
                      <a:pt x="12" y="83"/>
                    </a:lnTo>
                    <a:lnTo>
                      <a:pt x="16" y="88"/>
                    </a:lnTo>
                    <a:lnTo>
                      <a:pt x="21" y="91"/>
                    </a:lnTo>
                    <a:lnTo>
                      <a:pt x="24" y="95"/>
                    </a:lnTo>
                    <a:lnTo>
                      <a:pt x="28" y="98"/>
                    </a:lnTo>
                    <a:lnTo>
                      <a:pt x="33" y="98"/>
                    </a:lnTo>
                    <a:lnTo>
                      <a:pt x="35" y="100"/>
                    </a:lnTo>
                    <a:lnTo>
                      <a:pt x="45" y="100"/>
                    </a:lnTo>
                    <a:lnTo>
                      <a:pt x="47" y="98"/>
                    </a:lnTo>
                    <a:lnTo>
                      <a:pt x="52" y="98"/>
                    </a:lnTo>
                    <a:lnTo>
                      <a:pt x="57" y="95"/>
                    </a:lnTo>
                    <a:lnTo>
                      <a:pt x="60" y="95"/>
                    </a:lnTo>
                    <a:lnTo>
                      <a:pt x="64" y="93"/>
                    </a:lnTo>
                    <a:lnTo>
                      <a:pt x="72" y="86"/>
                    </a:lnTo>
                    <a:lnTo>
                      <a:pt x="76" y="83"/>
                    </a:lnTo>
                    <a:lnTo>
                      <a:pt x="84" y="55"/>
                    </a:lnTo>
                    <a:lnTo>
                      <a:pt x="84" y="45"/>
                    </a:lnTo>
                    <a:lnTo>
                      <a:pt x="81" y="35"/>
                    </a:lnTo>
                    <a:lnTo>
                      <a:pt x="81" y="26"/>
                    </a:lnTo>
                    <a:lnTo>
                      <a:pt x="76" y="7"/>
                    </a:lnTo>
                    <a:lnTo>
                      <a:pt x="72" y="7"/>
                    </a:lnTo>
                    <a:lnTo>
                      <a:pt x="69" y="4"/>
                    </a:lnTo>
                    <a:lnTo>
                      <a:pt x="64" y="4"/>
                    </a:lnTo>
                    <a:lnTo>
                      <a:pt x="60" y="2"/>
                    </a:lnTo>
                    <a:lnTo>
                      <a:pt x="52" y="2"/>
                    </a:lnTo>
                    <a:lnTo>
                      <a:pt x="47" y="0"/>
                    </a:lnTo>
                    <a:lnTo>
                      <a:pt x="40" y="0"/>
                    </a:lnTo>
                    <a:lnTo>
                      <a:pt x="35" y="2"/>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7" name="Freeform 2933"/>
              <p:cNvSpPr>
                <a:spLocks/>
              </p:cNvSpPr>
              <p:nvPr/>
            </p:nvSpPr>
            <p:spPr bwMode="auto">
              <a:xfrm>
                <a:off x="10164" y="6782"/>
                <a:ext cx="43" cy="77"/>
              </a:xfrm>
              <a:custGeom>
                <a:avLst/>
                <a:gdLst/>
                <a:ahLst/>
                <a:cxnLst>
                  <a:cxn ang="0">
                    <a:pos x="0" y="4"/>
                  </a:cxn>
                  <a:cxn ang="0">
                    <a:pos x="0" y="76"/>
                  </a:cxn>
                  <a:cxn ang="0">
                    <a:pos x="2" y="76"/>
                  </a:cxn>
                  <a:cxn ang="0">
                    <a:pos x="2" y="7"/>
                  </a:cxn>
                  <a:cxn ang="0">
                    <a:pos x="43" y="2"/>
                  </a:cxn>
                  <a:cxn ang="0">
                    <a:pos x="43" y="0"/>
                  </a:cxn>
                  <a:cxn ang="0">
                    <a:pos x="0" y="4"/>
                  </a:cxn>
                </a:cxnLst>
                <a:rect l="0" t="0" r="r" b="b"/>
                <a:pathLst>
                  <a:path w="43" h="77">
                    <a:moveTo>
                      <a:pt x="0" y="4"/>
                    </a:moveTo>
                    <a:lnTo>
                      <a:pt x="0" y="76"/>
                    </a:lnTo>
                    <a:lnTo>
                      <a:pt x="2" y="76"/>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8" name="Freeform 2934"/>
              <p:cNvSpPr>
                <a:spLocks/>
              </p:cNvSpPr>
              <p:nvPr/>
            </p:nvSpPr>
            <p:spPr bwMode="auto">
              <a:xfrm>
                <a:off x="10164" y="6792"/>
                <a:ext cx="43" cy="7"/>
              </a:xfrm>
              <a:custGeom>
                <a:avLst/>
                <a:gdLst/>
                <a:ahLst/>
                <a:cxnLst>
                  <a:cxn ang="0">
                    <a:pos x="2" y="2"/>
                  </a:cxn>
                  <a:cxn ang="0">
                    <a:pos x="2" y="2"/>
                  </a:cxn>
                  <a:cxn ang="0">
                    <a:pos x="0" y="7"/>
                  </a:cxn>
                  <a:cxn ang="0">
                    <a:pos x="43" y="2"/>
                  </a:cxn>
                  <a:cxn ang="0">
                    <a:pos x="43" y="0"/>
                  </a:cxn>
                  <a:cxn ang="0">
                    <a:pos x="2" y="2"/>
                  </a:cxn>
                </a:cxnLst>
                <a:rect l="0" t="0" r="r" b="b"/>
                <a:pathLst>
                  <a:path w="43"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9" name="Freeform 2935"/>
              <p:cNvSpPr>
                <a:spLocks/>
              </p:cNvSpPr>
              <p:nvPr/>
            </p:nvSpPr>
            <p:spPr bwMode="auto">
              <a:xfrm>
                <a:off x="10166" y="6804"/>
                <a:ext cx="41" cy="7"/>
              </a:xfrm>
              <a:custGeom>
                <a:avLst/>
                <a:gdLst/>
                <a:ahLst/>
                <a:cxnLst>
                  <a:cxn ang="0">
                    <a:pos x="0" y="4"/>
                  </a:cxn>
                  <a:cxn ang="0">
                    <a:pos x="0" y="7"/>
                  </a:cxn>
                  <a:cxn ang="0">
                    <a:pos x="40" y="4"/>
                  </a:cxn>
                  <a:cxn ang="0">
                    <a:pos x="40" y="0"/>
                  </a:cxn>
                  <a:cxn ang="0">
                    <a:pos x="0" y="4"/>
                  </a:cxn>
                </a:cxnLst>
                <a:rect l="0" t="0" r="r" b="b"/>
                <a:pathLst>
                  <a:path w="41" h="7">
                    <a:moveTo>
                      <a:pt x="0" y="4"/>
                    </a:moveTo>
                    <a:lnTo>
                      <a:pt x="0" y="7"/>
                    </a:lnTo>
                    <a:lnTo>
                      <a:pt x="40" y="4"/>
                    </a:lnTo>
                    <a:lnTo>
                      <a:pt x="40"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0" name="Freeform 2936"/>
              <p:cNvSpPr>
                <a:spLocks/>
              </p:cNvSpPr>
              <p:nvPr/>
            </p:nvSpPr>
            <p:spPr bwMode="auto">
              <a:xfrm>
                <a:off x="10166" y="6804"/>
                <a:ext cx="41" cy="4"/>
              </a:xfrm>
              <a:custGeom>
                <a:avLst/>
                <a:gdLst/>
                <a:ahLst/>
                <a:cxnLst>
                  <a:cxn ang="0">
                    <a:pos x="0" y="4"/>
                  </a:cxn>
                  <a:cxn ang="0">
                    <a:pos x="0" y="4"/>
                  </a:cxn>
                  <a:cxn ang="0">
                    <a:pos x="40" y="2"/>
                  </a:cxn>
                  <a:cxn ang="0">
                    <a:pos x="40" y="0"/>
                  </a:cxn>
                  <a:cxn ang="0">
                    <a:pos x="0" y="4"/>
                  </a:cxn>
                </a:cxnLst>
                <a:rect l="0" t="0" r="r" b="b"/>
                <a:pathLst>
                  <a:path w="41" h="4">
                    <a:moveTo>
                      <a:pt x="0" y="4"/>
                    </a:moveTo>
                    <a:lnTo>
                      <a:pt x="0" y="4"/>
                    </a:lnTo>
                    <a:lnTo>
                      <a:pt x="40" y="2"/>
                    </a:lnTo>
                    <a:lnTo>
                      <a:pt x="40" y="0"/>
                    </a:lnTo>
                    <a:lnTo>
                      <a:pt x="0" y="4"/>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1" name="Freeform 2937"/>
              <p:cNvSpPr>
                <a:spLocks/>
              </p:cNvSpPr>
              <p:nvPr/>
            </p:nvSpPr>
            <p:spPr bwMode="auto">
              <a:xfrm>
                <a:off x="10164" y="6825"/>
                <a:ext cx="43" cy="5"/>
              </a:xfrm>
              <a:custGeom>
                <a:avLst/>
                <a:gdLst/>
                <a:ahLst/>
                <a:cxnLst>
                  <a:cxn ang="0">
                    <a:pos x="2" y="2"/>
                  </a:cxn>
                  <a:cxn ang="0">
                    <a:pos x="2" y="2"/>
                  </a:cxn>
                  <a:cxn ang="0">
                    <a:pos x="0" y="4"/>
                  </a:cxn>
                  <a:cxn ang="0">
                    <a:pos x="43" y="2"/>
                  </a:cxn>
                  <a:cxn ang="0">
                    <a:pos x="43" y="0"/>
                  </a:cxn>
                  <a:cxn ang="0">
                    <a:pos x="2" y="2"/>
                  </a:cxn>
                </a:cxnLst>
                <a:rect l="0" t="0" r="r" b="b"/>
                <a:pathLst>
                  <a:path w="43"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2" name="Freeform 2938"/>
              <p:cNvSpPr>
                <a:spLocks/>
              </p:cNvSpPr>
              <p:nvPr/>
            </p:nvSpPr>
            <p:spPr bwMode="auto">
              <a:xfrm>
                <a:off x="10166" y="6811"/>
                <a:ext cx="41" cy="17"/>
              </a:xfrm>
              <a:custGeom>
                <a:avLst/>
                <a:gdLst/>
                <a:ahLst/>
                <a:cxnLst>
                  <a:cxn ang="0">
                    <a:pos x="0" y="2"/>
                  </a:cxn>
                  <a:cxn ang="0">
                    <a:pos x="0" y="16"/>
                  </a:cxn>
                  <a:cxn ang="0">
                    <a:pos x="40" y="14"/>
                  </a:cxn>
                  <a:cxn ang="0">
                    <a:pos x="40" y="0"/>
                  </a:cxn>
                  <a:cxn ang="0">
                    <a:pos x="0" y="2"/>
                  </a:cxn>
                </a:cxnLst>
                <a:rect l="0" t="0" r="r" b="b"/>
                <a:pathLst>
                  <a:path w="41" h="17">
                    <a:moveTo>
                      <a:pt x="0" y="2"/>
                    </a:moveTo>
                    <a:lnTo>
                      <a:pt x="0" y="16"/>
                    </a:lnTo>
                    <a:lnTo>
                      <a:pt x="40" y="14"/>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3" name="Freeform 2939"/>
              <p:cNvSpPr>
                <a:spLocks/>
              </p:cNvSpPr>
              <p:nvPr/>
            </p:nvSpPr>
            <p:spPr bwMode="auto">
              <a:xfrm>
                <a:off x="10166" y="6856"/>
                <a:ext cx="41" cy="5"/>
              </a:xfrm>
              <a:custGeom>
                <a:avLst/>
                <a:gdLst/>
                <a:ahLst/>
                <a:cxnLst>
                  <a:cxn ang="0">
                    <a:pos x="0" y="0"/>
                  </a:cxn>
                  <a:cxn ang="0">
                    <a:pos x="0" y="4"/>
                  </a:cxn>
                  <a:cxn ang="0">
                    <a:pos x="40" y="2"/>
                  </a:cxn>
                  <a:cxn ang="0">
                    <a:pos x="40" y="0"/>
                  </a:cxn>
                  <a:cxn ang="0">
                    <a:pos x="0" y="0"/>
                  </a:cxn>
                </a:cxnLst>
                <a:rect l="0" t="0" r="r" b="b"/>
                <a:pathLst>
                  <a:path w="41" h="5">
                    <a:moveTo>
                      <a:pt x="0" y="0"/>
                    </a:moveTo>
                    <a:lnTo>
                      <a:pt x="0" y="4"/>
                    </a:lnTo>
                    <a:lnTo>
                      <a:pt x="40" y="2"/>
                    </a:lnTo>
                    <a:lnTo>
                      <a:pt x="40"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4" name="Freeform 2940"/>
              <p:cNvSpPr>
                <a:spLocks/>
              </p:cNvSpPr>
              <p:nvPr/>
            </p:nvSpPr>
            <p:spPr bwMode="auto">
              <a:xfrm>
                <a:off x="10252" y="6950"/>
                <a:ext cx="111" cy="10"/>
              </a:xfrm>
              <a:custGeom>
                <a:avLst/>
                <a:gdLst/>
                <a:ahLst/>
                <a:cxnLst>
                  <a:cxn ang="0">
                    <a:pos x="0" y="0"/>
                  </a:cxn>
                  <a:cxn ang="0">
                    <a:pos x="0" y="9"/>
                  </a:cxn>
                  <a:cxn ang="0">
                    <a:pos x="2" y="7"/>
                  </a:cxn>
                  <a:cxn ang="0">
                    <a:pos x="110" y="7"/>
                  </a:cxn>
                  <a:cxn ang="0">
                    <a:pos x="110" y="2"/>
                  </a:cxn>
                  <a:cxn ang="0">
                    <a:pos x="0" y="0"/>
                  </a:cxn>
                </a:cxnLst>
                <a:rect l="0" t="0" r="r" b="b"/>
                <a:pathLst>
                  <a:path w="111" h="10">
                    <a:moveTo>
                      <a:pt x="0" y="0"/>
                    </a:moveTo>
                    <a:lnTo>
                      <a:pt x="0" y="9"/>
                    </a:lnTo>
                    <a:lnTo>
                      <a:pt x="2" y="7"/>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5" name="Freeform 2941"/>
              <p:cNvSpPr>
                <a:spLocks/>
              </p:cNvSpPr>
              <p:nvPr/>
            </p:nvSpPr>
            <p:spPr bwMode="auto">
              <a:xfrm>
                <a:off x="10252" y="6957"/>
                <a:ext cx="111" cy="5"/>
              </a:xfrm>
              <a:custGeom>
                <a:avLst/>
                <a:gdLst/>
                <a:ahLst/>
                <a:cxnLst>
                  <a:cxn ang="0">
                    <a:pos x="2" y="0"/>
                  </a:cxn>
                  <a:cxn ang="0">
                    <a:pos x="2" y="0"/>
                  </a:cxn>
                  <a:cxn ang="0">
                    <a:pos x="0" y="2"/>
                  </a:cxn>
                  <a:cxn ang="0">
                    <a:pos x="110" y="4"/>
                  </a:cxn>
                  <a:cxn ang="0">
                    <a:pos x="110" y="0"/>
                  </a:cxn>
                  <a:cxn ang="0">
                    <a:pos x="2" y="0"/>
                  </a:cxn>
                </a:cxnLst>
                <a:rect l="0" t="0" r="r" b="b"/>
                <a:pathLst>
                  <a:path w="111" h="5">
                    <a:moveTo>
                      <a:pt x="2" y="0"/>
                    </a:moveTo>
                    <a:lnTo>
                      <a:pt x="2" y="0"/>
                    </a:lnTo>
                    <a:lnTo>
                      <a:pt x="0" y="2"/>
                    </a:lnTo>
                    <a:lnTo>
                      <a:pt x="110" y="4"/>
                    </a:lnTo>
                    <a:lnTo>
                      <a:pt x="110" y="0"/>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6" name="Freeform 2942"/>
              <p:cNvSpPr>
                <a:spLocks/>
              </p:cNvSpPr>
              <p:nvPr/>
            </p:nvSpPr>
            <p:spPr bwMode="auto">
              <a:xfrm>
                <a:off x="10255" y="6954"/>
                <a:ext cx="67" cy="0"/>
              </a:xfrm>
              <a:custGeom>
                <a:avLst/>
                <a:gdLst/>
                <a:ahLst/>
                <a:cxnLst>
                  <a:cxn ang="0">
                    <a:pos x="0" y="0"/>
                  </a:cxn>
                  <a:cxn ang="0">
                    <a:pos x="67" y="0"/>
                  </a:cxn>
                </a:cxnLst>
                <a:rect l="0" t="0" r="r" b="b"/>
                <a:pathLst>
                  <a:path w="67">
                    <a:moveTo>
                      <a:pt x="0" y="0"/>
                    </a:moveTo>
                    <a:lnTo>
                      <a:pt x="67"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7" name="Freeform 2943"/>
              <p:cNvSpPr>
                <a:spLocks/>
              </p:cNvSpPr>
              <p:nvPr/>
            </p:nvSpPr>
            <p:spPr bwMode="auto">
              <a:xfrm>
                <a:off x="10329" y="6952"/>
                <a:ext cx="22" cy="5"/>
              </a:xfrm>
              <a:custGeom>
                <a:avLst/>
                <a:gdLst/>
                <a:ahLst/>
                <a:cxnLst>
                  <a:cxn ang="0">
                    <a:pos x="0" y="0"/>
                  </a:cxn>
                  <a:cxn ang="0">
                    <a:pos x="0" y="4"/>
                  </a:cxn>
                  <a:cxn ang="0">
                    <a:pos x="21" y="4"/>
                  </a:cxn>
                  <a:cxn ang="0">
                    <a:pos x="21" y="2"/>
                  </a:cxn>
                  <a:cxn ang="0">
                    <a:pos x="0" y="0"/>
                  </a:cxn>
                </a:cxnLst>
                <a:rect l="0" t="0" r="r" b="b"/>
                <a:pathLst>
                  <a:path w="22"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8" name="Freeform 2944"/>
              <p:cNvSpPr>
                <a:spLocks/>
              </p:cNvSpPr>
              <p:nvPr/>
            </p:nvSpPr>
            <p:spPr bwMode="auto">
              <a:xfrm>
                <a:off x="10255" y="6954"/>
                <a:ext cx="43" cy="0"/>
              </a:xfrm>
              <a:custGeom>
                <a:avLst/>
                <a:gdLst/>
                <a:ahLst/>
                <a:cxnLst>
                  <a:cxn ang="0">
                    <a:pos x="0" y="0"/>
                  </a:cxn>
                  <a:cxn ang="0">
                    <a:pos x="43" y="0"/>
                  </a:cxn>
                </a:cxnLst>
                <a:rect l="0" t="0" r="r" b="b"/>
                <a:pathLst>
                  <a:path w="43">
                    <a:moveTo>
                      <a:pt x="0" y="0"/>
                    </a:moveTo>
                    <a:lnTo>
                      <a:pt x="43"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9" name="Freeform 2945"/>
              <p:cNvSpPr>
                <a:spLocks/>
              </p:cNvSpPr>
              <p:nvPr/>
            </p:nvSpPr>
            <p:spPr bwMode="auto">
              <a:xfrm>
                <a:off x="10300" y="6952"/>
                <a:ext cx="22" cy="3"/>
              </a:xfrm>
              <a:custGeom>
                <a:avLst/>
                <a:gdLst/>
                <a:ahLst/>
                <a:cxnLst>
                  <a:cxn ang="0">
                    <a:pos x="0" y="0"/>
                  </a:cxn>
                  <a:cxn ang="0">
                    <a:pos x="0" y="2"/>
                  </a:cxn>
                  <a:cxn ang="0">
                    <a:pos x="21" y="2"/>
                  </a:cxn>
                  <a:cxn ang="0">
                    <a:pos x="0" y="0"/>
                  </a:cxn>
                </a:cxnLst>
                <a:rect l="0" t="0" r="r" b="b"/>
                <a:pathLst>
                  <a:path w="22" h="3">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0" name="Freeform 2946"/>
              <p:cNvSpPr>
                <a:spLocks/>
              </p:cNvSpPr>
              <p:nvPr/>
            </p:nvSpPr>
            <p:spPr bwMode="auto">
              <a:xfrm>
                <a:off x="10329" y="6955"/>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1" name="Freeform 2947"/>
              <p:cNvSpPr>
                <a:spLocks/>
              </p:cNvSpPr>
              <p:nvPr/>
            </p:nvSpPr>
            <p:spPr bwMode="auto">
              <a:xfrm>
                <a:off x="10464" y="6756"/>
                <a:ext cx="12" cy="213"/>
              </a:xfrm>
              <a:custGeom>
                <a:avLst/>
                <a:gdLst/>
                <a:ahLst/>
                <a:cxnLst>
                  <a:cxn ang="0">
                    <a:pos x="9" y="19"/>
                  </a:cxn>
                  <a:cxn ang="0">
                    <a:pos x="9" y="19"/>
                  </a:cxn>
                  <a:cxn ang="0">
                    <a:pos x="0" y="0"/>
                  </a:cxn>
                  <a:cxn ang="0">
                    <a:pos x="0" y="213"/>
                  </a:cxn>
                  <a:cxn ang="0">
                    <a:pos x="11" y="203"/>
                  </a:cxn>
                  <a:cxn ang="0">
                    <a:pos x="11" y="28"/>
                  </a:cxn>
                  <a:cxn ang="0">
                    <a:pos x="9" y="19"/>
                  </a:cxn>
                </a:cxnLst>
                <a:rect l="0" t="0" r="r" b="b"/>
                <a:pathLst>
                  <a:path w="12" h="213">
                    <a:moveTo>
                      <a:pt x="9" y="19"/>
                    </a:moveTo>
                    <a:lnTo>
                      <a:pt x="9" y="19"/>
                    </a:lnTo>
                    <a:lnTo>
                      <a:pt x="0" y="0"/>
                    </a:lnTo>
                    <a:lnTo>
                      <a:pt x="0" y="213"/>
                    </a:lnTo>
                    <a:lnTo>
                      <a:pt x="11" y="203"/>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2" name="Freeform 2948"/>
              <p:cNvSpPr>
                <a:spLocks/>
              </p:cNvSpPr>
              <p:nvPr/>
            </p:nvSpPr>
            <p:spPr bwMode="auto">
              <a:xfrm>
                <a:off x="10531" y="6813"/>
                <a:ext cx="21" cy="144"/>
              </a:xfrm>
              <a:custGeom>
                <a:avLst/>
                <a:gdLst/>
                <a:ahLst/>
                <a:cxnLst>
                  <a:cxn ang="0">
                    <a:pos x="7" y="43"/>
                  </a:cxn>
                  <a:cxn ang="0">
                    <a:pos x="7" y="74"/>
                  </a:cxn>
                  <a:cxn ang="0">
                    <a:pos x="4" y="88"/>
                  </a:cxn>
                  <a:cxn ang="0">
                    <a:pos x="2" y="105"/>
                  </a:cxn>
                  <a:cxn ang="0">
                    <a:pos x="2" y="122"/>
                  </a:cxn>
                  <a:cxn ang="0">
                    <a:pos x="0" y="143"/>
                  </a:cxn>
                  <a:cxn ang="0">
                    <a:pos x="14" y="141"/>
                  </a:cxn>
                  <a:cxn ang="0">
                    <a:pos x="19" y="112"/>
                  </a:cxn>
                  <a:cxn ang="0">
                    <a:pos x="19" y="96"/>
                  </a:cxn>
                  <a:cxn ang="0">
                    <a:pos x="21" y="79"/>
                  </a:cxn>
                  <a:cxn ang="0">
                    <a:pos x="21" y="60"/>
                  </a:cxn>
                  <a:cxn ang="0">
                    <a:pos x="19" y="43"/>
                  </a:cxn>
                  <a:cxn ang="0">
                    <a:pos x="19" y="26"/>
                  </a:cxn>
                  <a:cxn ang="0">
                    <a:pos x="16" y="9"/>
                  </a:cxn>
                  <a:cxn ang="0">
                    <a:pos x="2" y="0"/>
                  </a:cxn>
                  <a:cxn ang="0">
                    <a:pos x="4" y="23"/>
                  </a:cxn>
                  <a:cxn ang="0">
                    <a:pos x="7" y="43"/>
                  </a:cxn>
                </a:cxnLst>
                <a:rect l="0" t="0" r="r" b="b"/>
                <a:pathLst>
                  <a:path w="21" h="144">
                    <a:moveTo>
                      <a:pt x="7" y="43"/>
                    </a:moveTo>
                    <a:lnTo>
                      <a:pt x="7" y="74"/>
                    </a:lnTo>
                    <a:lnTo>
                      <a:pt x="4" y="88"/>
                    </a:lnTo>
                    <a:lnTo>
                      <a:pt x="2" y="105"/>
                    </a:lnTo>
                    <a:lnTo>
                      <a:pt x="2" y="122"/>
                    </a:lnTo>
                    <a:lnTo>
                      <a:pt x="0" y="143"/>
                    </a:lnTo>
                    <a:lnTo>
                      <a:pt x="14" y="141"/>
                    </a:lnTo>
                    <a:lnTo>
                      <a:pt x="19" y="112"/>
                    </a:lnTo>
                    <a:lnTo>
                      <a:pt x="19" y="96"/>
                    </a:lnTo>
                    <a:lnTo>
                      <a:pt x="21" y="79"/>
                    </a:lnTo>
                    <a:lnTo>
                      <a:pt x="21" y="60"/>
                    </a:lnTo>
                    <a:lnTo>
                      <a:pt x="19" y="43"/>
                    </a:lnTo>
                    <a:lnTo>
                      <a:pt x="19" y="26"/>
                    </a:lnTo>
                    <a:lnTo>
                      <a:pt x="16" y="9"/>
                    </a:lnTo>
                    <a:lnTo>
                      <a:pt x="2" y="0"/>
                    </a:lnTo>
                    <a:lnTo>
                      <a:pt x="4" y="23"/>
                    </a:lnTo>
                    <a:lnTo>
                      <a:pt x="7" y="43"/>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3" name="Freeform 2949"/>
              <p:cNvSpPr>
                <a:spLocks/>
              </p:cNvSpPr>
              <p:nvPr/>
            </p:nvSpPr>
            <p:spPr bwMode="auto">
              <a:xfrm>
                <a:off x="10528" y="6811"/>
                <a:ext cx="20" cy="146"/>
              </a:xfrm>
              <a:custGeom>
                <a:avLst/>
                <a:gdLst/>
                <a:ahLst/>
                <a:cxnLst>
                  <a:cxn ang="0">
                    <a:pos x="19" y="26"/>
                  </a:cxn>
                  <a:cxn ang="0">
                    <a:pos x="16" y="9"/>
                  </a:cxn>
                  <a:cxn ang="0">
                    <a:pos x="14" y="9"/>
                  </a:cxn>
                  <a:cxn ang="0">
                    <a:pos x="9" y="4"/>
                  </a:cxn>
                  <a:cxn ang="0">
                    <a:pos x="4" y="2"/>
                  </a:cxn>
                  <a:cxn ang="0">
                    <a:pos x="0" y="0"/>
                  </a:cxn>
                  <a:cxn ang="0">
                    <a:pos x="4" y="23"/>
                  </a:cxn>
                  <a:cxn ang="0">
                    <a:pos x="4" y="43"/>
                  </a:cxn>
                  <a:cxn ang="0">
                    <a:pos x="7" y="60"/>
                  </a:cxn>
                  <a:cxn ang="0">
                    <a:pos x="4" y="76"/>
                  </a:cxn>
                  <a:cxn ang="0">
                    <a:pos x="4" y="91"/>
                  </a:cxn>
                  <a:cxn ang="0">
                    <a:pos x="0" y="124"/>
                  </a:cxn>
                  <a:cxn ang="0">
                    <a:pos x="0" y="146"/>
                  </a:cxn>
                  <a:cxn ang="0">
                    <a:pos x="4" y="143"/>
                  </a:cxn>
                  <a:cxn ang="0">
                    <a:pos x="14" y="143"/>
                  </a:cxn>
                  <a:cxn ang="0">
                    <a:pos x="19" y="115"/>
                  </a:cxn>
                  <a:cxn ang="0">
                    <a:pos x="19" y="26"/>
                  </a:cxn>
                </a:cxnLst>
                <a:rect l="0" t="0" r="r" b="b"/>
                <a:pathLst>
                  <a:path w="20" h="146">
                    <a:moveTo>
                      <a:pt x="19" y="26"/>
                    </a:moveTo>
                    <a:lnTo>
                      <a:pt x="16" y="9"/>
                    </a:lnTo>
                    <a:lnTo>
                      <a:pt x="14" y="9"/>
                    </a:lnTo>
                    <a:lnTo>
                      <a:pt x="9" y="4"/>
                    </a:lnTo>
                    <a:lnTo>
                      <a:pt x="4" y="2"/>
                    </a:lnTo>
                    <a:lnTo>
                      <a:pt x="0" y="0"/>
                    </a:lnTo>
                    <a:lnTo>
                      <a:pt x="4" y="23"/>
                    </a:lnTo>
                    <a:lnTo>
                      <a:pt x="4" y="43"/>
                    </a:lnTo>
                    <a:lnTo>
                      <a:pt x="7" y="60"/>
                    </a:lnTo>
                    <a:lnTo>
                      <a:pt x="4" y="76"/>
                    </a:lnTo>
                    <a:lnTo>
                      <a:pt x="4" y="91"/>
                    </a:lnTo>
                    <a:lnTo>
                      <a:pt x="0" y="124"/>
                    </a:lnTo>
                    <a:lnTo>
                      <a:pt x="0" y="146"/>
                    </a:lnTo>
                    <a:lnTo>
                      <a:pt x="4" y="143"/>
                    </a:lnTo>
                    <a:lnTo>
                      <a:pt x="14" y="143"/>
                    </a:lnTo>
                    <a:lnTo>
                      <a:pt x="19" y="115"/>
                    </a:lnTo>
                    <a:lnTo>
                      <a:pt x="19" y="2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4" name="Freeform 2950"/>
              <p:cNvSpPr>
                <a:spLocks/>
              </p:cNvSpPr>
              <p:nvPr/>
            </p:nvSpPr>
            <p:spPr bwMode="auto">
              <a:xfrm>
                <a:off x="10524" y="6811"/>
                <a:ext cx="21" cy="146"/>
              </a:xfrm>
              <a:custGeom>
                <a:avLst/>
                <a:gdLst/>
                <a:ahLst/>
                <a:cxnLst>
                  <a:cxn ang="0">
                    <a:pos x="2" y="124"/>
                  </a:cxn>
                  <a:cxn ang="0">
                    <a:pos x="0" y="146"/>
                  </a:cxn>
                  <a:cxn ang="0">
                    <a:pos x="4" y="143"/>
                  </a:cxn>
                  <a:cxn ang="0">
                    <a:pos x="14" y="143"/>
                  </a:cxn>
                  <a:cxn ang="0">
                    <a:pos x="16" y="141"/>
                  </a:cxn>
                  <a:cxn ang="0">
                    <a:pos x="19" y="112"/>
                  </a:cxn>
                  <a:cxn ang="0">
                    <a:pos x="21" y="79"/>
                  </a:cxn>
                  <a:cxn ang="0">
                    <a:pos x="21" y="43"/>
                  </a:cxn>
                  <a:cxn ang="0">
                    <a:pos x="19" y="9"/>
                  </a:cxn>
                  <a:cxn ang="0">
                    <a:pos x="16" y="7"/>
                  </a:cxn>
                  <a:cxn ang="0">
                    <a:pos x="11" y="4"/>
                  </a:cxn>
                  <a:cxn ang="0">
                    <a:pos x="7" y="2"/>
                  </a:cxn>
                  <a:cxn ang="0">
                    <a:pos x="2" y="0"/>
                  </a:cxn>
                  <a:cxn ang="0">
                    <a:pos x="7" y="21"/>
                  </a:cxn>
                  <a:cxn ang="0">
                    <a:pos x="7" y="74"/>
                  </a:cxn>
                  <a:cxn ang="0">
                    <a:pos x="4" y="91"/>
                  </a:cxn>
                  <a:cxn ang="0">
                    <a:pos x="4" y="107"/>
                  </a:cxn>
                  <a:cxn ang="0">
                    <a:pos x="2" y="124"/>
                  </a:cxn>
                </a:cxnLst>
                <a:rect l="0" t="0" r="r" b="b"/>
                <a:pathLst>
                  <a:path w="21" h="146">
                    <a:moveTo>
                      <a:pt x="2" y="124"/>
                    </a:moveTo>
                    <a:lnTo>
                      <a:pt x="0" y="146"/>
                    </a:lnTo>
                    <a:lnTo>
                      <a:pt x="4" y="143"/>
                    </a:lnTo>
                    <a:lnTo>
                      <a:pt x="14" y="143"/>
                    </a:lnTo>
                    <a:lnTo>
                      <a:pt x="16" y="141"/>
                    </a:lnTo>
                    <a:lnTo>
                      <a:pt x="19" y="112"/>
                    </a:lnTo>
                    <a:lnTo>
                      <a:pt x="21" y="79"/>
                    </a:lnTo>
                    <a:lnTo>
                      <a:pt x="21" y="43"/>
                    </a:lnTo>
                    <a:lnTo>
                      <a:pt x="19" y="9"/>
                    </a:lnTo>
                    <a:lnTo>
                      <a:pt x="16" y="7"/>
                    </a:lnTo>
                    <a:lnTo>
                      <a:pt x="11" y="4"/>
                    </a:lnTo>
                    <a:lnTo>
                      <a:pt x="7" y="2"/>
                    </a:lnTo>
                    <a:lnTo>
                      <a:pt x="2" y="0"/>
                    </a:lnTo>
                    <a:lnTo>
                      <a:pt x="7" y="21"/>
                    </a:lnTo>
                    <a:lnTo>
                      <a:pt x="7" y="74"/>
                    </a:lnTo>
                    <a:lnTo>
                      <a:pt x="4" y="91"/>
                    </a:lnTo>
                    <a:lnTo>
                      <a:pt x="4" y="107"/>
                    </a:lnTo>
                    <a:lnTo>
                      <a:pt x="2" y="12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5" name="Freeform 2951"/>
              <p:cNvSpPr>
                <a:spLocks/>
              </p:cNvSpPr>
              <p:nvPr/>
            </p:nvSpPr>
            <p:spPr bwMode="auto">
              <a:xfrm>
                <a:off x="10521" y="6808"/>
                <a:ext cx="22" cy="149"/>
              </a:xfrm>
              <a:custGeom>
                <a:avLst/>
                <a:gdLst/>
                <a:ahLst/>
                <a:cxnLst>
                  <a:cxn ang="0">
                    <a:pos x="14" y="146"/>
                  </a:cxn>
                  <a:cxn ang="0">
                    <a:pos x="16" y="143"/>
                  </a:cxn>
                  <a:cxn ang="0">
                    <a:pos x="19" y="115"/>
                  </a:cxn>
                  <a:cxn ang="0">
                    <a:pos x="21" y="81"/>
                  </a:cxn>
                  <a:cxn ang="0">
                    <a:pos x="21" y="43"/>
                  </a:cxn>
                  <a:cxn ang="0">
                    <a:pos x="19" y="9"/>
                  </a:cxn>
                  <a:cxn ang="0">
                    <a:pos x="16" y="9"/>
                  </a:cxn>
                  <a:cxn ang="0">
                    <a:pos x="11" y="4"/>
                  </a:cxn>
                  <a:cxn ang="0">
                    <a:pos x="7" y="2"/>
                  </a:cxn>
                  <a:cxn ang="0">
                    <a:pos x="2" y="0"/>
                  </a:cxn>
                  <a:cxn ang="0">
                    <a:pos x="7" y="23"/>
                  </a:cxn>
                  <a:cxn ang="0">
                    <a:pos x="7" y="76"/>
                  </a:cxn>
                  <a:cxn ang="0">
                    <a:pos x="0" y="127"/>
                  </a:cxn>
                  <a:cxn ang="0">
                    <a:pos x="0" y="148"/>
                  </a:cxn>
                  <a:cxn ang="0">
                    <a:pos x="4" y="146"/>
                  </a:cxn>
                  <a:cxn ang="0">
                    <a:pos x="14" y="146"/>
                  </a:cxn>
                </a:cxnLst>
                <a:rect l="0" t="0" r="r" b="b"/>
                <a:pathLst>
                  <a:path w="22" h="149">
                    <a:moveTo>
                      <a:pt x="14" y="146"/>
                    </a:moveTo>
                    <a:lnTo>
                      <a:pt x="16" y="143"/>
                    </a:lnTo>
                    <a:lnTo>
                      <a:pt x="19" y="115"/>
                    </a:lnTo>
                    <a:lnTo>
                      <a:pt x="21" y="81"/>
                    </a:lnTo>
                    <a:lnTo>
                      <a:pt x="21" y="43"/>
                    </a:lnTo>
                    <a:lnTo>
                      <a:pt x="19" y="9"/>
                    </a:lnTo>
                    <a:lnTo>
                      <a:pt x="16" y="9"/>
                    </a:lnTo>
                    <a:lnTo>
                      <a:pt x="11" y="4"/>
                    </a:lnTo>
                    <a:lnTo>
                      <a:pt x="7" y="2"/>
                    </a:lnTo>
                    <a:lnTo>
                      <a:pt x="2" y="0"/>
                    </a:lnTo>
                    <a:lnTo>
                      <a:pt x="7" y="23"/>
                    </a:lnTo>
                    <a:lnTo>
                      <a:pt x="7" y="76"/>
                    </a:lnTo>
                    <a:lnTo>
                      <a:pt x="0" y="127"/>
                    </a:lnTo>
                    <a:lnTo>
                      <a:pt x="0" y="148"/>
                    </a:lnTo>
                    <a:lnTo>
                      <a:pt x="4" y="146"/>
                    </a:lnTo>
                    <a:lnTo>
                      <a:pt x="14" y="146"/>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6" name="Freeform 2952"/>
              <p:cNvSpPr>
                <a:spLocks/>
              </p:cNvSpPr>
              <p:nvPr/>
            </p:nvSpPr>
            <p:spPr bwMode="auto">
              <a:xfrm>
                <a:off x="10516" y="6806"/>
                <a:ext cx="22" cy="151"/>
              </a:xfrm>
              <a:custGeom>
                <a:avLst/>
                <a:gdLst/>
                <a:ahLst/>
                <a:cxnLst>
                  <a:cxn ang="0">
                    <a:pos x="2" y="129"/>
                  </a:cxn>
                  <a:cxn ang="0">
                    <a:pos x="0" y="151"/>
                  </a:cxn>
                  <a:cxn ang="0">
                    <a:pos x="4" y="148"/>
                  </a:cxn>
                  <a:cxn ang="0">
                    <a:pos x="14" y="148"/>
                  </a:cxn>
                  <a:cxn ang="0">
                    <a:pos x="16" y="146"/>
                  </a:cxn>
                  <a:cxn ang="0">
                    <a:pos x="21" y="117"/>
                  </a:cxn>
                  <a:cxn ang="0">
                    <a:pos x="21" y="12"/>
                  </a:cxn>
                  <a:cxn ang="0">
                    <a:pos x="16" y="9"/>
                  </a:cxn>
                  <a:cxn ang="0">
                    <a:pos x="9" y="2"/>
                  </a:cxn>
                  <a:cxn ang="0">
                    <a:pos x="4" y="0"/>
                  </a:cxn>
                  <a:cxn ang="0">
                    <a:pos x="7" y="23"/>
                  </a:cxn>
                  <a:cxn ang="0">
                    <a:pos x="9" y="43"/>
                  </a:cxn>
                  <a:cxn ang="0">
                    <a:pos x="9" y="62"/>
                  </a:cxn>
                  <a:cxn ang="0">
                    <a:pos x="7" y="79"/>
                  </a:cxn>
                  <a:cxn ang="0">
                    <a:pos x="7" y="96"/>
                  </a:cxn>
                  <a:cxn ang="0">
                    <a:pos x="2" y="129"/>
                  </a:cxn>
                </a:cxnLst>
                <a:rect l="0" t="0" r="r" b="b"/>
                <a:pathLst>
                  <a:path w="22" h="151">
                    <a:moveTo>
                      <a:pt x="2" y="129"/>
                    </a:moveTo>
                    <a:lnTo>
                      <a:pt x="0" y="151"/>
                    </a:lnTo>
                    <a:lnTo>
                      <a:pt x="4" y="148"/>
                    </a:lnTo>
                    <a:lnTo>
                      <a:pt x="14" y="148"/>
                    </a:lnTo>
                    <a:lnTo>
                      <a:pt x="16" y="146"/>
                    </a:lnTo>
                    <a:lnTo>
                      <a:pt x="21" y="117"/>
                    </a:lnTo>
                    <a:lnTo>
                      <a:pt x="21" y="12"/>
                    </a:lnTo>
                    <a:lnTo>
                      <a:pt x="16" y="9"/>
                    </a:lnTo>
                    <a:lnTo>
                      <a:pt x="9" y="2"/>
                    </a:lnTo>
                    <a:lnTo>
                      <a:pt x="4" y="0"/>
                    </a:lnTo>
                    <a:lnTo>
                      <a:pt x="7" y="23"/>
                    </a:lnTo>
                    <a:lnTo>
                      <a:pt x="9" y="43"/>
                    </a:lnTo>
                    <a:lnTo>
                      <a:pt x="9" y="62"/>
                    </a:lnTo>
                    <a:lnTo>
                      <a:pt x="7" y="79"/>
                    </a:lnTo>
                    <a:lnTo>
                      <a:pt x="7" y="96"/>
                    </a:lnTo>
                    <a:lnTo>
                      <a:pt x="2" y="12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7" name="Freeform 2953"/>
              <p:cNvSpPr>
                <a:spLocks/>
              </p:cNvSpPr>
              <p:nvPr/>
            </p:nvSpPr>
            <p:spPr bwMode="auto">
              <a:xfrm>
                <a:off x="10514" y="6806"/>
                <a:ext cx="22" cy="151"/>
              </a:xfrm>
              <a:custGeom>
                <a:avLst/>
                <a:gdLst/>
                <a:ahLst/>
                <a:cxnLst>
                  <a:cxn ang="0">
                    <a:pos x="4" y="148"/>
                  </a:cxn>
                  <a:cxn ang="0">
                    <a:pos x="12" y="148"/>
                  </a:cxn>
                  <a:cxn ang="0">
                    <a:pos x="16" y="146"/>
                  </a:cxn>
                  <a:cxn ang="0">
                    <a:pos x="19" y="117"/>
                  </a:cxn>
                  <a:cxn ang="0">
                    <a:pos x="21" y="81"/>
                  </a:cxn>
                  <a:cxn ang="0">
                    <a:pos x="21" y="9"/>
                  </a:cxn>
                  <a:cxn ang="0">
                    <a:pos x="16" y="7"/>
                  </a:cxn>
                  <a:cxn ang="0">
                    <a:pos x="12" y="4"/>
                  </a:cxn>
                  <a:cxn ang="0">
                    <a:pos x="7" y="0"/>
                  </a:cxn>
                  <a:cxn ang="0">
                    <a:pos x="4" y="0"/>
                  </a:cxn>
                  <a:cxn ang="0">
                    <a:pos x="9" y="43"/>
                  </a:cxn>
                  <a:cxn ang="0">
                    <a:pos x="9" y="60"/>
                  </a:cxn>
                  <a:cxn ang="0">
                    <a:pos x="7" y="79"/>
                  </a:cxn>
                  <a:cxn ang="0">
                    <a:pos x="4" y="93"/>
                  </a:cxn>
                  <a:cxn ang="0">
                    <a:pos x="2" y="112"/>
                  </a:cxn>
                  <a:cxn ang="0">
                    <a:pos x="2" y="129"/>
                  </a:cxn>
                  <a:cxn ang="0">
                    <a:pos x="0" y="151"/>
                  </a:cxn>
                  <a:cxn ang="0">
                    <a:pos x="4" y="148"/>
                  </a:cxn>
                </a:cxnLst>
                <a:rect l="0" t="0" r="r" b="b"/>
                <a:pathLst>
                  <a:path w="22" h="151">
                    <a:moveTo>
                      <a:pt x="4" y="148"/>
                    </a:moveTo>
                    <a:lnTo>
                      <a:pt x="12" y="148"/>
                    </a:lnTo>
                    <a:lnTo>
                      <a:pt x="16" y="146"/>
                    </a:lnTo>
                    <a:lnTo>
                      <a:pt x="19" y="117"/>
                    </a:lnTo>
                    <a:lnTo>
                      <a:pt x="21" y="81"/>
                    </a:lnTo>
                    <a:lnTo>
                      <a:pt x="21" y="9"/>
                    </a:lnTo>
                    <a:lnTo>
                      <a:pt x="16" y="7"/>
                    </a:lnTo>
                    <a:lnTo>
                      <a:pt x="12" y="4"/>
                    </a:lnTo>
                    <a:lnTo>
                      <a:pt x="7" y="0"/>
                    </a:lnTo>
                    <a:lnTo>
                      <a:pt x="4" y="0"/>
                    </a:lnTo>
                    <a:lnTo>
                      <a:pt x="9" y="43"/>
                    </a:lnTo>
                    <a:lnTo>
                      <a:pt x="9" y="60"/>
                    </a:lnTo>
                    <a:lnTo>
                      <a:pt x="7" y="79"/>
                    </a:lnTo>
                    <a:lnTo>
                      <a:pt x="4" y="93"/>
                    </a:lnTo>
                    <a:lnTo>
                      <a:pt x="2" y="112"/>
                    </a:lnTo>
                    <a:lnTo>
                      <a:pt x="2" y="129"/>
                    </a:lnTo>
                    <a:lnTo>
                      <a:pt x="0" y="151"/>
                    </a:lnTo>
                    <a:lnTo>
                      <a:pt x="4" y="148"/>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8" name="Freeform 2954"/>
              <p:cNvSpPr>
                <a:spLocks/>
              </p:cNvSpPr>
              <p:nvPr/>
            </p:nvSpPr>
            <p:spPr bwMode="auto">
              <a:xfrm>
                <a:off x="10512" y="6804"/>
                <a:ext cx="21" cy="153"/>
              </a:xfrm>
              <a:custGeom>
                <a:avLst/>
                <a:gdLst/>
                <a:ahLst/>
                <a:cxnLst>
                  <a:cxn ang="0">
                    <a:pos x="7" y="23"/>
                  </a:cxn>
                  <a:cxn ang="0">
                    <a:pos x="7" y="79"/>
                  </a:cxn>
                  <a:cxn ang="0">
                    <a:pos x="2" y="112"/>
                  </a:cxn>
                  <a:cxn ang="0">
                    <a:pos x="0" y="132"/>
                  </a:cxn>
                  <a:cxn ang="0">
                    <a:pos x="0" y="153"/>
                  </a:cxn>
                  <a:cxn ang="0">
                    <a:pos x="2" y="151"/>
                  </a:cxn>
                  <a:cxn ang="0">
                    <a:pos x="9" y="151"/>
                  </a:cxn>
                  <a:cxn ang="0">
                    <a:pos x="12" y="148"/>
                  </a:cxn>
                  <a:cxn ang="0">
                    <a:pos x="16" y="148"/>
                  </a:cxn>
                  <a:cxn ang="0">
                    <a:pos x="19" y="120"/>
                  </a:cxn>
                  <a:cxn ang="0">
                    <a:pos x="21" y="81"/>
                  </a:cxn>
                  <a:cxn ang="0">
                    <a:pos x="21" y="9"/>
                  </a:cxn>
                  <a:cxn ang="0">
                    <a:pos x="19" y="9"/>
                  </a:cxn>
                  <a:cxn ang="0">
                    <a:pos x="14" y="7"/>
                  </a:cxn>
                  <a:cxn ang="0">
                    <a:pos x="9" y="4"/>
                  </a:cxn>
                  <a:cxn ang="0">
                    <a:pos x="4" y="0"/>
                  </a:cxn>
                  <a:cxn ang="0">
                    <a:pos x="7" y="23"/>
                  </a:cxn>
                </a:cxnLst>
                <a:rect l="0" t="0" r="r" b="b"/>
                <a:pathLst>
                  <a:path w="21" h="153">
                    <a:moveTo>
                      <a:pt x="7" y="23"/>
                    </a:moveTo>
                    <a:lnTo>
                      <a:pt x="7" y="79"/>
                    </a:lnTo>
                    <a:lnTo>
                      <a:pt x="2" y="112"/>
                    </a:lnTo>
                    <a:lnTo>
                      <a:pt x="0" y="132"/>
                    </a:lnTo>
                    <a:lnTo>
                      <a:pt x="0" y="153"/>
                    </a:lnTo>
                    <a:lnTo>
                      <a:pt x="2" y="151"/>
                    </a:lnTo>
                    <a:lnTo>
                      <a:pt x="9" y="151"/>
                    </a:lnTo>
                    <a:lnTo>
                      <a:pt x="12" y="148"/>
                    </a:lnTo>
                    <a:lnTo>
                      <a:pt x="16" y="148"/>
                    </a:lnTo>
                    <a:lnTo>
                      <a:pt x="19" y="120"/>
                    </a:lnTo>
                    <a:lnTo>
                      <a:pt x="21" y="81"/>
                    </a:lnTo>
                    <a:lnTo>
                      <a:pt x="21" y="9"/>
                    </a:lnTo>
                    <a:lnTo>
                      <a:pt x="19" y="9"/>
                    </a:lnTo>
                    <a:lnTo>
                      <a:pt x="14" y="7"/>
                    </a:lnTo>
                    <a:lnTo>
                      <a:pt x="9" y="4"/>
                    </a:lnTo>
                    <a:lnTo>
                      <a:pt x="4" y="0"/>
                    </a:lnTo>
                    <a:lnTo>
                      <a:pt x="7" y="23"/>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9" name="Freeform 2955"/>
              <p:cNvSpPr>
                <a:spLocks/>
              </p:cNvSpPr>
              <p:nvPr/>
            </p:nvSpPr>
            <p:spPr bwMode="auto">
              <a:xfrm>
                <a:off x="10507" y="6801"/>
                <a:ext cx="24" cy="156"/>
              </a:xfrm>
              <a:custGeom>
                <a:avLst/>
                <a:gdLst/>
                <a:ahLst/>
                <a:cxnLst>
                  <a:cxn ang="0">
                    <a:pos x="4" y="0"/>
                  </a:cxn>
                  <a:cxn ang="0">
                    <a:pos x="9" y="23"/>
                  </a:cxn>
                  <a:cxn ang="0">
                    <a:pos x="9" y="81"/>
                  </a:cxn>
                  <a:cxn ang="0">
                    <a:pos x="4" y="115"/>
                  </a:cxn>
                  <a:cxn ang="0">
                    <a:pos x="2" y="134"/>
                  </a:cxn>
                  <a:cxn ang="0">
                    <a:pos x="0" y="156"/>
                  </a:cxn>
                  <a:cxn ang="0">
                    <a:pos x="4" y="153"/>
                  </a:cxn>
                  <a:cxn ang="0">
                    <a:pos x="12" y="153"/>
                  </a:cxn>
                  <a:cxn ang="0">
                    <a:pos x="14" y="151"/>
                  </a:cxn>
                  <a:cxn ang="0">
                    <a:pos x="19" y="151"/>
                  </a:cxn>
                  <a:cxn ang="0">
                    <a:pos x="21" y="122"/>
                  </a:cxn>
                  <a:cxn ang="0">
                    <a:pos x="21" y="45"/>
                  </a:cxn>
                  <a:cxn ang="0">
                    <a:pos x="23" y="12"/>
                  </a:cxn>
                  <a:cxn ang="0">
                    <a:pos x="19" y="9"/>
                  </a:cxn>
                  <a:cxn ang="0">
                    <a:pos x="14" y="7"/>
                  </a:cxn>
                  <a:cxn ang="0">
                    <a:pos x="9" y="2"/>
                  </a:cxn>
                  <a:cxn ang="0">
                    <a:pos x="4" y="0"/>
                  </a:cxn>
                </a:cxnLst>
                <a:rect l="0" t="0" r="r" b="b"/>
                <a:pathLst>
                  <a:path w="24" h="156">
                    <a:moveTo>
                      <a:pt x="4" y="0"/>
                    </a:moveTo>
                    <a:lnTo>
                      <a:pt x="9" y="23"/>
                    </a:lnTo>
                    <a:lnTo>
                      <a:pt x="9" y="81"/>
                    </a:lnTo>
                    <a:lnTo>
                      <a:pt x="4" y="115"/>
                    </a:lnTo>
                    <a:lnTo>
                      <a:pt x="2" y="134"/>
                    </a:lnTo>
                    <a:lnTo>
                      <a:pt x="0" y="156"/>
                    </a:lnTo>
                    <a:lnTo>
                      <a:pt x="4" y="153"/>
                    </a:lnTo>
                    <a:lnTo>
                      <a:pt x="12" y="153"/>
                    </a:lnTo>
                    <a:lnTo>
                      <a:pt x="14" y="151"/>
                    </a:lnTo>
                    <a:lnTo>
                      <a:pt x="19" y="151"/>
                    </a:lnTo>
                    <a:lnTo>
                      <a:pt x="21" y="122"/>
                    </a:lnTo>
                    <a:lnTo>
                      <a:pt x="21" y="45"/>
                    </a:lnTo>
                    <a:lnTo>
                      <a:pt x="23" y="12"/>
                    </a:lnTo>
                    <a:lnTo>
                      <a:pt x="19" y="9"/>
                    </a:lnTo>
                    <a:lnTo>
                      <a:pt x="14" y="7"/>
                    </a:lnTo>
                    <a:lnTo>
                      <a:pt x="9" y="2"/>
                    </a:lnTo>
                    <a:lnTo>
                      <a:pt x="4"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0" name="Freeform 2956"/>
              <p:cNvSpPr>
                <a:spLocks/>
              </p:cNvSpPr>
              <p:nvPr/>
            </p:nvSpPr>
            <p:spPr bwMode="auto">
              <a:xfrm>
                <a:off x="10504" y="6801"/>
                <a:ext cx="24" cy="156"/>
              </a:xfrm>
              <a:custGeom>
                <a:avLst/>
                <a:gdLst/>
                <a:ahLst/>
                <a:cxnLst>
                  <a:cxn ang="0">
                    <a:pos x="4" y="153"/>
                  </a:cxn>
                  <a:cxn ang="0">
                    <a:pos x="12" y="153"/>
                  </a:cxn>
                  <a:cxn ang="0">
                    <a:pos x="12" y="151"/>
                  </a:cxn>
                  <a:cxn ang="0">
                    <a:pos x="16" y="151"/>
                  </a:cxn>
                  <a:cxn ang="0">
                    <a:pos x="21" y="120"/>
                  </a:cxn>
                  <a:cxn ang="0">
                    <a:pos x="21" y="43"/>
                  </a:cxn>
                  <a:cxn ang="0">
                    <a:pos x="24" y="9"/>
                  </a:cxn>
                  <a:cxn ang="0">
                    <a:pos x="21" y="9"/>
                  </a:cxn>
                  <a:cxn ang="0">
                    <a:pos x="16" y="4"/>
                  </a:cxn>
                  <a:cxn ang="0">
                    <a:pos x="14" y="4"/>
                  </a:cxn>
                  <a:cxn ang="0">
                    <a:pos x="9" y="2"/>
                  </a:cxn>
                  <a:cxn ang="0">
                    <a:pos x="4" y="0"/>
                  </a:cxn>
                  <a:cxn ang="0">
                    <a:pos x="9" y="23"/>
                  </a:cxn>
                  <a:cxn ang="0">
                    <a:pos x="9" y="62"/>
                  </a:cxn>
                  <a:cxn ang="0">
                    <a:pos x="7" y="81"/>
                  </a:cxn>
                  <a:cxn ang="0">
                    <a:pos x="2" y="115"/>
                  </a:cxn>
                  <a:cxn ang="0">
                    <a:pos x="0" y="134"/>
                  </a:cxn>
                  <a:cxn ang="0">
                    <a:pos x="0" y="156"/>
                  </a:cxn>
                  <a:cxn ang="0">
                    <a:pos x="4" y="153"/>
                  </a:cxn>
                </a:cxnLst>
                <a:rect l="0" t="0" r="r" b="b"/>
                <a:pathLst>
                  <a:path w="24" h="156">
                    <a:moveTo>
                      <a:pt x="4" y="153"/>
                    </a:moveTo>
                    <a:lnTo>
                      <a:pt x="12" y="153"/>
                    </a:lnTo>
                    <a:lnTo>
                      <a:pt x="12" y="151"/>
                    </a:lnTo>
                    <a:lnTo>
                      <a:pt x="16" y="151"/>
                    </a:lnTo>
                    <a:lnTo>
                      <a:pt x="21" y="120"/>
                    </a:lnTo>
                    <a:lnTo>
                      <a:pt x="21" y="43"/>
                    </a:lnTo>
                    <a:lnTo>
                      <a:pt x="24" y="9"/>
                    </a:lnTo>
                    <a:lnTo>
                      <a:pt x="21" y="9"/>
                    </a:lnTo>
                    <a:lnTo>
                      <a:pt x="16" y="4"/>
                    </a:lnTo>
                    <a:lnTo>
                      <a:pt x="14" y="4"/>
                    </a:lnTo>
                    <a:lnTo>
                      <a:pt x="9" y="2"/>
                    </a:lnTo>
                    <a:lnTo>
                      <a:pt x="4" y="0"/>
                    </a:lnTo>
                    <a:lnTo>
                      <a:pt x="9" y="23"/>
                    </a:lnTo>
                    <a:lnTo>
                      <a:pt x="9" y="62"/>
                    </a:lnTo>
                    <a:lnTo>
                      <a:pt x="7" y="81"/>
                    </a:lnTo>
                    <a:lnTo>
                      <a:pt x="2" y="115"/>
                    </a:lnTo>
                    <a:lnTo>
                      <a:pt x="0" y="134"/>
                    </a:lnTo>
                    <a:lnTo>
                      <a:pt x="0" y="156"/>
                    </a:lnTo>
                    <a:lnTo>
                      <a:pt x="4" y="153"/>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1" name="Freeform 2957"/>
              <p:cNvSpPr>
                <a:spLocks/>
              </p:cNvSpPr>
              <p:nvPr/>
            </p:nvSpPr>
            <p:spPr bwMode="auto">
              <a:xfrm>
                <a:off x="10500" y="6799"/>
                <a:ext cx="24" cy="158"/>
              </a:xfrm>
              <a:custGeom>
                <a:avLst/>
                <a:gdLst/>
                <a:ahLst/>
                <a:cxnLst>
                  <a:cxn ang="0">
                    <a:pos x="21" y="7"/>
                  </a:cxn>
                  <a:cxn ang="0">
                    <a:pos x="16" y="4"/>
                  </a:cxn>
                  <a:cxn ang="0">
                    <a:pos x="12" y="2"/>
                  </a:cxn>
                  <a:cxn ang="0">
                    <a:pos x="7" y="0"/>
                  </a:cxn>
                  <a:cxn ang="0">
                    <a:pos x="9" y="24"/>
                  </a:cxn>
                  <a:cxn ang="0">
                    <a:pos x="12" y="45"/>
                  </a:cxn>
                  <a:cxn ang="0">
                    <a:pos x="12" y="64"/>
                  </a:cxn>
                  <a:cxn ang="0">
                    <a:pos x="9" y="81"/>
                  </a:cxn>
                  <a:cxn ang="0">
                    <a:pos x="7" y="100"/>
                  </a:cxn>
                  <a:cxn ang="0">
                    <a:pos x="4" y="117"/>
                  </a:cxn>
                  <a:cxn ang="0">
                    <a:pos x="2" y="136"/>
                  </a:cxn>
                  <a:cxn ang="0">
                    <a:pos x="0" y="158"/>
                  </a:cxn>
                  <a:cxn ang="0">
                    <a:pos x="4" y="156"/>
                  </a:cxn>
                  <a:cxn ang="0">
                    <a:pos x="9" y="156"/>
                  </a:cxn>
                  <a:cxn ang="0">
                    <a:pos x="12" y="153"/>
                  </a:cxn>
                  <a:cxn ang="0">
                    <a:pos x="19" y="153"/>
                  </a:cxn>
                  <a:cxn ang="0">
                    <a:pos x="21" y="122"/>
                  </a:cxn>
                  <a:cxn ang="0">
                    <a:pos x="24" y="84"/>
                  </a:cxn>
                  <a:cxn ang="0">
                    <a:pos x="24" y="9"/>
                  </a:cxn>
                  <a:cxn ang="0">
                    <a:pos x="21" y="7"/>
                  </a:cxn>
                </a:cxnLst>
                <a:rect l="0" t="0" r="r" b="b"/>
                <a:pathLst>
                  <a:path w="24" h="158">
                    <a:moveTo>
                      <a:pt x="21" y="7"/>
                    </a:moveTo>
                    <a:lnTo>
                      <a:pt x="16" y="4"/>
                    </a:lnTo>
                    <a:lnTo>
                      <a:pt x="12" y="2"/>
                    </a:lnTo>
                    <a:lnTo>
                      <a:pt x="7" y="0"/>
                    </a:lnTo>
                    <a:lnTo>
                      <a:pt x="9" y="24"/>
                    </a:lnTo>
                    <a:lnTo>
                      <a:pt x="12" y="45"/>
                    </a:lnTo>
                    <a:lnTo>
                      <a:pt x="12" y="64"/>
                    </a:lnTo>
                    <a:lnTo>
                      <a:pt x="9" y="81"/>
                    </a:lnTo>
                    <a:lnTo>
                      <a:pt x="7" y="100"/>
                    </a:lnTo>
                    <a:lnTo>
                      <a:pt x="4" y="117"/>
                    </a:lnTo>
                    <a:lnTo>
                      <a:pt x="2" y="136"/>
                    </a:lnTo>
                    <a:lnTo>
                      <a:pt x="0" y="158"/>
                    </a:lnTo>
                    <a:lnTo>
                      <a:pt x="4" y="156"/>
                    </a:lnTo>
                    <a:lnTo>
                      <a:pt x="9" y="156"/>
                    </a:lnTo>
                    <a:lnTo>
                      <a:pt x="12" y="153"/>
                    </a:lnTo>
                    <a:lnTo>
                      <a:pt x="19" y="153"/>
                    </a:lnTo>
                    <a:lnTo>
                      <a:pt x="21" y="122"/>
                    </a:lnTo>
                    <a:lnTo>
                      <a:pt x="24" y="84"/>
                    </a:lnTo>
                    <a:lnTo>
                      <a:pt x="24" y="9"/>
                    </a:lnTo>
                    <a:lnTo>
                      <a:pt x="21" y="7"/>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2" name="Freeform 2958"/>
              <p:cNvSpPr>
                <a:spLocks/>
              </p:cNvSpPr>
              <p:nvPr/>
            </p:nvSpPr>
            <p:spPr bwMode="auto">
              <a:xfrm>
                <a:off x="10497" y="6796"/>
                <a:ext cx="24" cy="161"/>
              </a:xfrm>
              <a:custGeom>
                <a:avLst/>
                <a:gdLst/>
                <a:ahLst/>
                <a:cxnLst>
                  <a:cxn ang="0">
                    <a:pos x="7" y="100"/>
                  </a:cxn>
                  <a:cxn ang="0">
                    <a:pos x="2" y="139"/>
                  </a:cxn>
                  <a:cxn ang="0">
                    <a:pos x="0" y="160"/>
                  </a:cxn>
                  <a:cxn ang="0">
                    <a:pos x="4" y="158"/>
                  </a:cxn>
                  <a:cxn ang="0">
                    <a:pos x="9" y="158"/>
                  </a:cxn>
                  <a:cxn ang="0">
                    <a:pos x="12" y="156"/>
                  </a:cxn>
                  <a:cxn ang="0">
                    <a:pos x="16" y="156"/>
                  </a:cxn>
                  <a:cxn ang="0">
                    <a:pos x="19" y="153"/>
                  </a:cxn>
                  <a:cxn ang="0">
                    <a:pos x="21" y="124"/>
                  </a:cxn>
                  <a:cxn ang="0">
                    <a:pos x="21" y="86"/>
                  </a:cxn>
                  <a:cxn ang="0">
                    <a:pos x="24" y="45"/>
                  </a:cxn>
                  <a:cxn ang="0">
                    <a:pos x="24" y="12"/>
                  </a:cxn>
                  <a:cxn ang="0">
                    <a:pos x="21" y="9"/>
                  </a:cxn>
                  <a:cxn ang="0">
                    <a:pos x="16" y="7"/>
                  </a:cxn>
                  <a:cxn ang="0">
                    <a:pos x="12" y="4"/>
                  </a:cxn>
                  <a:cxn ang="0">
                    <a:pos x="7" y="0"/>
                  </a:cxn>
                  <a:cxn ang="0">
                    <a:pos x="9" y="24"/>
                  </a:cxn>
                  <a:cxn ang="0">
                    <a:pos x="12" y="45"/>
                  </a:cxn>
                  <a:cxn ang="0">
                    <a:pos x="9" y="64"/>
                  </a:cxn>
                  <a:cxn ang="0">
                    <a:pos x="9" y="84"/>
                  </a:cxn>
                  <a:cxn ang="0">
                    <a:pos x="7" y="100"/>
                  </a:cxn>
                </a:cxnLst>
                <a:rect l="0" t="0" r="r" b="b"/>
                <a:pathLst>
                  <a:path w="24" h="161">
                    <a:moveTo>
                      <a:pt x="7" y="100"/>
                    </a:moveTo>
                    <a:lnTo>
                      <a:pt x="2" y="139"/>
                    </a:lnTo>
                    <a:lnTo>
                      <a:pt x="0" y="160"/>
                    </a:lnTo>
                    <a:lnTo>
                      <a:pt x="4" y="158"/>
                    </a:lnTo>
                    <a:lnTo>
                      <a:pt x="9" y="158"/>
                    </a:lnTo>
                    <a:lnTo>
                      <a:pt x="12" y="156"/>
                    </a:lnTo>
                    <a:lnTo>
                      <a:pt x="16" y="156"/>
                    </a:lnTo>
                    <a:lnTo>
                      <a:pt x="19" y="153"/>
                    </a:lnTo>
                    <a:lnTo>
                      <a:pt x="21" y="124"/>
                    </a:lnTo>
                    <a:lnTo>
                      <a:pt x="21" y="86"/>
                    </a:lnTo>
                    <a:lnTo>
                      <a:pt x="24" y="45"/>
                    </a:lnTo>
                    <a:lnTo>
                      <a:pt x="24" y="12"/>
                    </a:lnTo>
                    <a:lnTo>
                      <a:pt x="21" y="9"/>
                    </a:lnTo>
                    <a:lnTo>
                      <a:pt x="16" y="7"/>
                    </a:lnTo>
                    <a:lnTo>
                      <a:pt x="12" y="4"/>
                    </a:lnTo>
                    <a:lnTo>
                      <a:pt x="7" y="0"/>
                    </a:lnTo>
                    <a:lnTo>
                      <a:pt x="9" y="24"/>
                    </a:lnTo>
                    <a:lnTo>
                      <a:pt x="12" y="45"/>
                    </a:lnTo>
                    <a:lnTo>
                      <a:pt x="9" y="64"/>
                    </a:lnTo>
                    <a:lnTo>
                      <a:pt x="9" y="84"/>
                    </a:lnTo>
                    <a:lnTo>
                      <a:pt x="7" y="10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3" name="Freeform 2959"/>
              <p:cNvSpPr>
                <a:spLocks/>
              </p:cNvSpPr>
              <p:nvPr/>
            </p:nvSpPr>
            <p:spPr bwMode="auto">
              <a:xfrm>
                <a:off x="10495" y="6796"/>
                <a:ext cx="24" cy="161"/>
              </a:xfrm>
              <a:custGeom>
                <a:avLst/>
                <a:gdLst/>
                <a:ahLst/>
                <a:cxnLst>
                  <a:cxn ang="0">
                    <a:pos x="19" y="153"/>
                  </a:cxn>
                  <a:cxn ang="0">
                    <a:pos x="21" y="124"/>
                  </a:cxn>
                  <a:cxn ang="0">
                    <a:pos x="21" y="45"/>
                  </a:cxn>
                  <a:cxn ang="0">
                    <a:pos x="24" y="9"/>
                  </a:cxn>
                  <a:cxn ang="0">
                    <a:pos x="7" y="0"/>
                  </a:cxn>
                  <a:cxn ang="0">
                    <a:pos x="9" y="24"/>
                  </a:cxn>
                  <a:cxn ang="0">
                    <a:pos x="12" y="45"/>
                  </a:cxn>
                  <a:cxn ang="0">
                    <a:pos x="7" y="84"/>
                  </a:cxn>
                  <a:cxn ang="0">
                    <a:pos x="4" y="100"/>
                  </a:cxn>
                  <a:cxn ang="0">
                    <a:pos x="0" y="139"/>
                  </a:cxn>
                  <a:cxn ang="0">
                    <a:pos x="0" y="160"/>
                  </a:cxn>
                  <a:cxn ang="0">
                    <a:pos x="19" y="153"/>
                  </a:cxn>
                </a:cxnLst>
                <a:rect l="0" t="0" r="r" b="b"/>
                <a:pathLst>
                  <a:path w="24" h="161">
                    <a:moveTo>
                      <a:pt x="19" y="153"/>
                    </a:moveTo>
                    <a:lnTo>
                      <a:pt x="21" y="124"/>
                    </a:lnTo>
                    <a:lnTo>
                      <a:pt x="21" y="45"/>
                    </a:lnTo>
                    <a:lnTo>
                      <a:pt x="24" y="9"/>
                    </a:lnTo>
                    <a:lnTo>
                      <a:pt x="7" y="0"/>
                    </a:lnTo>
                    <a:lnTo>
                      <a:pt x="9" y="24"/>
                    </a:lnTo>
                    <a:lnTo>
                      <a:pt x="12" y="45"/>
                    </a:lnTo>
                    <a:lnTo>
                      <a:pt x="7" y="84"/>
                    </a:lnTo>
                    <a:lnTo>
                      <a:pt x="4" y="100"/>
                    </a:lnTo>
                    <a:lnTo>
                      <a:pt x="0" y="139"/>
                    </a:lnTo>
                    <a:lnTo>
                      <a:pt x="0" y="160"/>
                    </a:lnTo>
                    <a:lnTo>
                      <a:pt x="19" y="153"/>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4" name="Freeform 2960"/>
              <p:cNvSpPr>
                <a:spLocks/>
              </p:cNvSpPr>
              <p:nvPr/>
            </p:nvSpPr>
            <p:spPr bwMode="auto">
              <a:xfrm>
                <a:off x="10233" y="6962"/>
                <a:ext cx="214" cy="17"/>
              </a:xfrm>
              <a:custGeom>
                <a:avLst/>
                <a:gdLst/>
                <a:ahLst/>
                <a:cxnLst>
                  <a:cxn ang="0">
                    <a:pos x="19" y="4"/>
                  </a:cxn>
                  <a:cxn ang="0">
                    <a:pos x="9" y="2"/>
                  </a:cxn>
                  <a:cxn ang="0">
                    <a:pos x="0" y="0"/>
                  </a:cxn>
                  <a:cxn ang="0">
                    <a:pos x="2" y="2"/>
                  </a:cxn>
                  <a:cxn ang="0">
                    <a:pos x="7" y="4"/>
                  </a:cxn>
                  <a:cxn ang="0">
                    <a:pos x="14" y="4"/>
                  </a:cxn>
                  <a:cxn ang="0">
                    <a:pos x="16" y="7"/>
                  </a:cxn>
                  <a:cxn ang="0">
                    <a:pos x="26" y="7"/>
                  </a:cxn>
                  <a:cxn ang="0">
                    <a:pos x="28" y="9"/>
                  </a:cxn>
                  <a:cxn ang="0">
                    <a:pos x="36" y="9"/>
                  </a:cxn>
                  <a:cxn ang="0">
                    <a:pos x="40" y="12"/>
                  </a:cxn>
                  <a:cxn ang="0">
                    <a:pos x="50" y="12"/>
                  </a:cxn>
                  <a:cxn ang="0">
                    <a:pos x="57" y="14"/>
                  </a:cxn>
                  <a:cxn ang="0">
                    <a:pos x="79" y="14"/>
                  </a:cxn>
                  <a:cxn ang="0">
                    <a:pos x="83" y="16"/>
                  </a:cxn>
                  <a:cxn ang="0">
                    <a:pos x="131" y="16"/>
                  </a:cxn>
                  <a:cxn ang="0">
                    <a:pos x="141" y="14"/>
                  </a:cxn>
                  <a:cxn ang="0">
                    <a:pos x="158" y="14"/>
                  </a:cxn>
                  <a:cxn ang="0">
                    <a:pos x="165" y="12"/>
                  </a:cxn>
                  <a:cxn ang="0">
                    <a:pos x="187" y="9"/>
                  </a:cxn>
                  <a:cxn ang="0">
                    <a:pos x="213" y="7"/>
                  </a:cxn>
                  <a:cxn ang="0">
                    <a:pos x="189" y="4"/>
                  </a:cxn>
                  <a:cxn ang="0">
                    <a:pos x="172" y="2"/>
                  </a:cxn>
                  <a:cxn ang="0">
                    <a:pos x="165" y="4"/>
                  </a:cxn>
                  <a:cxn ang="0">
                    <a:pos x="151" y="4"/>
                  </a:cxn>
                  <a:cxn ang="0">
                    <a:pos x="139" y="7"/>
                  </a:cxn>
                  <a:cxn ang="0">
                    <a:pos x="127" y="7"/>
                  </a:cxn>
                  <a:cxn ang="0">
                    <a:pos x="115" y="9"/>
                  </a:cxn>
                  <a:cxn ang="0">
                    <a:pos x="57" y="9"/>
                  </a:cxn>
                  <a:cxn ang="0">
                    <a:pos x="48" y="7"/>
                  </a:cxn>
                  <a:cxn ang="0">
                    <a:pos x="38" y="7"/>
                  </a:cxn>
                  <a:cxn ang="0">
                    <a:pos x="28" y="4"/>
                  </a:cxn>
                  <a:cxn ang="0">
                    <a:pos x="19" y="4"/>
                  </a:cxn>
                </a:cxnLst>
                <a:rect l="0" t="0" r="r" b="b"/>
                <a:pathLst>
                  <a:path w="214" h="17">
                    <a:moveTo>
                      <a:pt x="19" y="4"/>
                    </a:moveTo>
                    <a:lnTo>
                      <a:pt x="9" y="2"/>
                    </a:lnTo>
                    <a:lnTo>
                      <a:pt x="0" y="0"/>
                    </a:lnTo>
                    <a:lnTo>
                      <a:pt x="2" y="2"/>
                    </a:lnTo>
                    <a:lnTo>
                      <a:pt x="7" y="4"/>
                    </a:lnTo>
                    <a:lnTo>
                      <a:pt x="14" y="4"/>
                    </a:lnTo>
                    <a:lnTo>
                      <a:pt x="16" y="7"/>
                    </a:lnTo>
                    <a:lnTo>
                      <a:pt x="26" y="7"/>
                    </a:lnTo>
                    <a:lnTo>
                      <a:pt x="28" y="9"/>
                    </a:lnTo>
                    <a:lnTo>
                      <a:pt x="36" y="9"/>
                    </a:lnTo>
                    <a:lnTo>
                      <a:pt x="40" y="12"/>
                    </a:lnTo>
                    <a:lnTo>
                      <a:pt x="50" y="12"/>
                    </a:lnTo>
                    <a:lnTo>
                      <a:pt x="57" y="14"/>
                    </a:lnTo>
                    <a:lnTo>
                      <a:pt x="79" y="14"/>
                    </a:lnTo>
                    <a:lnTo>
                      <a:pt x="83" y="16"/>
                    </a:lnTo>
                    <a:lnTo>
                      <a:pt x="131" y="16"/>
                    </a:lnTo>
                    <a:lnTo>
                      <a:pt x="141" y="14"/>
                    </a:lnTo>
                    <a:lnTo>
                      <a:pt x="158" y="14"/>
                    </a:lnTo>
                    <a:lnTo>
                      <a:pt x="165" y="12"/>
                    </a:lnTo>
                    <a:lnTo>
                      <a:pt x="187" y="9"/>
                    </a:lnTo>
                    <a:lnTo>
                      <a:pt x="213" y="7"/>
                    </a:lnTo>
                    <a:lnTo>
                      <a:pt x="189" y="4"/>
                    </a:lnTo>
                    <a:lnTo>
                      <a:pt x="172" y="2"/>
                    </a:lnTo>
                    <a:lnTo>
                      <a:pt x="165" y="4"/>
                    </a:lnTo>
                    <a:lnTo>
                      <a:pt x="151" y="4"/>
                    </a:lnTo>
                    <a:lnTo>
                      <a:pt x="139" y="7"/>
                    </a:lnTo>
                    <a:lnTo>
                      <a:pt x="127" y="7"/>
                    </a:lnTo>
                    <a:lnTo>
                      <a:pt x="115" y="9"/>
                    </a:lnTo>
                    <a:lnTo>
                      <a:pt x="57" y="9"/>
                    </a:lnTo>
                    <a:lnTo>
                      <a:pt x="48" y="7"/>
                    </a:lnTo>
                    <a:lnTo>
                      <a:pt x="38" y="7"/>
                    </a:lnTo>
                    <a:lnTo>
                      <a:pt x="28" y="4"/>
                    </a:lnTo>
                    <a:lnTo>
                      <a:pt x="19"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5" name="Freeform 2961"/>
              <p:cNvSpPr>
                <a:spLocks/>
              </p:cNvSpPr>
              <p:nvPr/>
            </p:nvSpPr>
            <p:spPr bwMode="auto">
              <a:xfrm>
                <a:off x="10296" y="6979"/>
                <a:ext cx="79" cy="19"/>
              </a:xfrm>
              <a:custGeom>
                <a:avLst/>
                <a:gdLst/>
                <a:ahLst/>
                <a:cxnLst>
                  <a:cxn ang="0">
                    <a:pos x="12" y="2"/>
                  </a:cxn>
                  <a:cxn ang="0">
                    <a:pos x="0" y="0"/>
                  </a:cxn>
                  <a:cxn ang="0">
                    <a:pos x="4" y="4"/>
                  </a:cxn>
                  <a:cxn ang="0">
                    <a:pos x="19" y="14"/>
                  </a:cxn>
                  <a:cxn ang="0">
                    <a:pos x="31" y="16"/>
                  </a:cxn>
                  <a:cxn ang="0">
                    <a:pos x="48" y="19"/>
                  </a:cxn>
                  <a:cxn ang="0">
                    <a:pos x="79" y="19"/>
                  </a:cxn>
                  <a:cxn ang="0">
                    <a:pos x="72" y="14"/>
                  </a:cxn>
                  <a:cxn ang="0">
                    <a:pos x="62" y="12"/>
                  </a:cxn>
                  <a:cxn ang="0">
                    <a:pos x="60" y="4"/>
                  </a:cxn>
                  <a:cxn ang="0">
                    <a:pos x="57" y="0"/>
                  </a:cxn>
                  <a:cxn ang="0">
                    <a:pos x="43" y="2"/>
                  </a:cxn>
                  <a:cxn ang="0">
                    <a:pos x="12" y="2"/>
                  </a:cxn>
                </a:cxnLst>
                <a:rect l="0" t="0" r="r" b="b"/>
                <a:pathLst>
                  <a:path w="79" h="19">
                    <a:moveTo>
                      <a:pt x="12" y="2"/>
                    </a:moveTo>
                    <a:lnTo>
                      <a:pt x="0" y="0"/>
                    </a:lnTo>
                    <a:lnTo>
                      <a:pt x="4" y="4"/>
                    </a:lnTo>
                    <a:lnTo>
                      <a:pt x="19" y="14"/>
                    </a:lnTo>
                    <a:lnTo>
                      <a:pt x="31" y="16"/>
                    </a:lnTo>
                    <a:lnTo>
                      <a:pt x="48" y="19"/>
                    </a:lnTo>
                    <a:lnTo>
                      <a:pt x="79" y="19"/>
                    </a:lnTo>
                    <a:lnTo>
                      <a:pt x="72" y="14"/>
                    </a:lnTo>
                    <a:lnTo>
                      <a:pt x="62" y="12"/>
                    </a:lnTo>
                    <a:lnTo>
                      <a:pt x="60" y="4"/>
                    </a:lnTo>
                    <a:lnTo>
                      <a:pt x="57" y="0"/>
                    </a:lnTo>
                    <a:lnTo>
                      <a:pt x="43" y="2"/>
                    </a:lnTo>
                    <a:lnTo>
                      <a:pt x="12"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6" name="Freeform 2962"/>
              <p:cNvSpPr>
                <a:spLocks/>
              </p:cNvSpPr>
              <p:nvPr/>
            </p:nvSpPr>
            <p:spPr bwMode="auto">
              <a:xfrm>
                <a:off x="10281" y="6996"/>
                <a:ext cx="139" cy="33"/>
              </a:xfrm>
              <a:custGeom>
                <a:avLst/>
                <a:gdLst/>
                <a:ahLst/>
                <a:cxnLst>
                  <a:cxn ang="0">
                    <a:pos x="16" y="4"/>
                  </a:cxn>
                  <a:cxn ang="0">
                    <a:pos x="2" y="11"/>
                  </a:cxn>
                  <a:cxn ang="0">
                    <a:pos x="0" y="16"/>
                  </a:cxn>
                  <a:cxn ang="0">
                    <a:pos x="2" y="21"/>
                  </a:cxn>
                  <a:cxn ang="0">
                    <a:pos x="7" y="21"/>
                  </a:cxn>
                  <a:cxn ang="0">
                    <a:pos x="16" y="26"/>
                  </a:cxn>
                  <a:cxn ang="0">
                    <a:pos x="23" y="26"/>
                  </a:cxn>
                  <a:cxn ang="0">
                    <a:pos x="31" y="28"/>
                  </a:cxn>
                  <a:cxn ang="0">
                    <a:pos x="43" y="28"/>
                  </a:cxn>
                  <a:cxn ang="0">
                    <a:pos x="50" y="31"/>
                  </a:cxn>
                  <a:cxn ang="0">
                    <a:pos x="64" y="31"/>
                  </a:cxn>
                  <a:cxn ang="0">
                    <a:pos x="107" y="33"/>
                  </a:cxn>
                  <a:cxn ang="0">
                    <a:pos x="139" y="28"/>
                  </a:cxn>
                  <a:cxn ang="0">
                    <a:pos x="120" y="19"/>
                  </a:cxn>
                  <a:cxn ang="0">
                    <a:pos x="115" y="16"/>
                  </a:cxn>
                  <a:cxn ang="0">
                    <a:pos x="105" y="11"/>
                  </a:cxn>
                  <a:cxn ang="0">
                    <a:pos x="100" y="7"/>
                  </a:cxn>
                  <a:cxn ang="0">
                    <a:pos x="69" y="7"/>
                  </a:cxn>
                  <a:cxn ang="0">
                    <a:pos x="64" y="4"/>
                  </a:cxn>
                  <a:cxn ang="0">
                    <a:pos x="50" y="4"/>
                  </a:cxn>
                  <a:cxn ang="0">
                    <a:pos x="47" y="2"/>
                  </a:cxn>
                  <a:cxn ang="0">
                    <a:pos x="40" y="2"/>
                  </a:cxn>
                  <a:cxn ang="0">
                    <a:pos x="38" y="0"/>
                  </a:cxn>
                  <a:cxn ang="0">
                    <a:pos x="31" y="0"/>
                  </a:cxn>
                  <a:cxn ang="0">
                    <a:pos x="16" y="4"/>
                  </a:cxn>
                </a:cxnLst>
                <a:rect l="0" t="0" r="r" b="b"/>
                <a:pathLst>
                  <a:path w="139" h="33">
                    <a:moveTo>
                      <a:pt x="16" y="4"/>
                    </a:moveTo>
                    <a:lnTo>
                      <a:pt x="2" y="11"/>
                    </a:lnTo>
                    <a:lnTo>
                      <a:pt x="0" y="16"/>
                    </a:lnTo>
                    <a:lnTo>
                      <a:pt x="2" y="21"/>
                    </a:lnTo>
                    <a:lnTo>
                      <a:pt x="7" y="21"/>
                    </a:lnTo>
                    <a:lnTo>
                      <a:pt x="16" y="26"/>
                    </a:lnTo>
                    <a:lnTo>
                      <a:pt x="23" y="26"/>
                    </a:lnTo>
                    <a:lnTo>
                      <a:pt x="31" y="28"/>
                    </a:lnTo>
                    <a:lnTo>
                      <a:pt x="43" y="28"/>
                    </a:lnTo>
                    <a:lnTo>
                      <a:pt x="50" y="31"/>
                    </a:lnTo>
                    <a:lnTo>
                      <a:pt x="64" y="31"/>
                    </a:lnTo>
                    <a:lnTo>
                      <a:pt x="107" y="33"/>
                    </a:lnTo>
                    <a:lnTo>
                      <a:pt x="139" y="28"/>
                    </a:lnTo>
                    <a:lnTo>
                      <a:pt x="120" y="19"/>
                    </a:lnTo>
                    <a:lnTo>
                      <a:pt x="115" y="16"/>
                    </a:lnTo>
                    <a:lnTo>
                      <a:pt x="105" y="11"/>
                    </a:lnTo>
                    <a:lnTo>
                      <a:pt x="100" y="7"/>
                    </a:lnTo>
                    <a:lnTo>
                      <a:pt x="69" y="7"/>
                    </a:lnTo>
                    <a:lnTo>
                      <a:pt x="64" y="4"/>
                    </a:lnTo>
                    <a:lnTo>
                      <a:pt x="50" y="4"/>
                    </a:lnTo>
                    <a:lnTo>
                      <a:pt x="47" y="2"/>
                    </a:lnTo>
                    <a:lnTo>
                      <a:pt x="40" y="2"/>
                    </a:lnTo>
                    <a:lnTo>
                      <a:pt x="38" y="0"/>
                    </a:lnTo>
                    <a:lnTo>
                      <a:pt x="31" y="0"/>
                    </a:lnTo>
                    <a:lnTo>
                      <a:pt x="16"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7" name="Freeform 2963"/>
              <p:cNvSpPr>
                <a:spLocks/>
              </p:cNvSpPr>
              <p:nvPr/>
            </p:nvSpPr>
            <p:spPr bwMode="auto">
              <a:xfrm>
                <a:off x="10298" y="6979"/>
                <a:ext cx="53" cy="19"/>
              </a:xfrm>
              <a:custGeom>
                <a:avLst/>
                <a:gdLst/>
                <a:ahLst/>
                <a:cxnLst>
                  <a:cxn ang="0">
                    <a:pos x="24" y="2"/>
                  </a:cxn>
                  <a:cxn ang="0">
                    <a:pos x="0" y="0"/>
                  </a:cxn>
                  <a:cxn ang="0">
                    <a:pos x="2" y="2"/>
                  </a:cxn>
                  <a:cxn ang="0">
                    <a:pos x="7" y="4"/>
                  </a:cxn>
                  <a:cxn ang="0">
                    <a:pos x="12" y="9"/>
                  </a:cxn>
                  <a:cxn ang="0">
                    <a:pos x="16" y="12"/>
                  </a:cxn>
                  <a:cxn ang="0">
                    <a:pos x="21" y="14"/>
                  </a:cxn>
                  <a:cxn ang="0">
                    <a:pos x="26" y="16"/>
                  </a:cxn>
                  <a:cxn ang="0">
                    <a:pos x="33" y="16"/>
                  </a:cxn>
                  <a:cxn ang="0">
                    <a:pos x="38" y="19"/>
                  </a:cxn>
                  <a:cxn ang="0">
                    <a:pos x="52" y="19"/>
                  </a:cxn>
                  <a:cxn ang="0">
                    <a:pos x="48" y="14"/>
                  </a:cxn>
                  <a:cxn ang="0">
                    <a:pos x="45" y="14"/>
                  </a:cxn>
                  <a:cxn ang="0">
                    <a:pos x="38" y="7"/>
                  </a:cxn>
                  <a:cxn ang="0">
                    <a:pos x="36" y="2"/>
                  </a:cxn>
                  <a:cxn ang="0">
                    <a:pos x="24" y="2"/>
                  </a:cxn>
                </a:cxnLst>
                <a:rect l="0" t="0" r="r" b="b"/>
                <a:pathLst>
                  <a:path w="53" h="19">
                    <a:moveTo>
                      <a:pt x="24" y="2"/>
                    </a:moveTo>
                    <a:lnTo>
                      <a:pt x="0" y="0"/>
                    </a:lnTo>
                    <a:lnTo>
                      <a:pt x="2" y="2"/>
                    </a:lnTo>
                    <a:lnTo>
                      <a:pt x="7" y="4"/>
                    </a:lnTo>
                    <a:lnTo>
                      <a:pt x="12" y="9"/>
                    </a:lnTo>
                    <a:lnTo>
                      <a:pt x="16" y="12"/>
                    </a:lnTo>
                    <a:lnTo>
                      <a:pt x="21" y="14"/>
                    </a:lnTo>
                    <a:lnTo>
                      <a:pt x="26" y="16"/>
                    </a:lnTo>
                    <a:lnTo>
                      <a:pt x="33" y="16"/>
                    </a:lnTo>
                    <a:lnTo>
                      <a:pt x="38" y="19"/>
                    </a:lnTo>
                    <a:lnTo>
                      <a:pt x="52" y="19"/>
                    </a:lnTo>
                    <a:lnTo>
                      <a:pt x="48" y="14"/>
                    </a:lnTo>
                    <a:lnTo>
                      <a:pt x="45" y="14"/>
                    </a:lnTo>
                    <a:lnTo>
                      <a:pt x="38" y="7"/>
                    </a:lnTo>
                    <a:lnTo>
                      <a:pt x="36" y="2"/>
                    </a:lnTo>
                    <a:lnTo>
                      <a:pt x="2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8" name="Freeform 2964"/>
              <p:cNvSpPr>
                <a:spLocks/>
              </p:cNvSpPr>
              <p:nvPr/>
            </p:nvSpPr>
            <p:spPr bwMode="auto">
              <a:xfrm>
                <a:off x="10279" y="6993"/>
                <a:ext cx="113" cy="36"/>
              </a:xfrm>
              <a:custGeom>
                <a:avLst/>
                <a:gdLst/>
                <a:ahLst/>
                <a:cxnLst>
                  <a:cxn ang="0">
                    <a:pos x="7" y="23"/>
                  </a:cxn>
                  <a:cxn ang="0">
                    <a:pos x="11" y="26"/>
                  </a:cxn>
                  <a:cxn ang="0">
                    <a:pos x="16" y="26"/>
                  </a:cxn>
                  <a:cxn ang="0">
                    <a:pos x="23" y="28"/>
                  </a:cxn>
                  <a:cxn ang="0">
                    <a:pos x="28" y="31"/>
                  </a:cxn>
                  <a:cxn ang="0">
                    <a:pos x="43" y="31"/>
                  </a:cxn>
                  <a:cxn ang="0">
                    <a:pos x="50" y="33"/>
                  </a:cxn>
                  <a:cxn ang="0">
                    <a:pos x="67" y="33"/>
                  </a:cxn>
                  <a:cxn ang="0">
                    <a:pos x="74" y="36"/>
                  </a:cxn>
                  <a:cxn ang="0">
                    <a:pos x="112" y="36"/>
                  </a:cxn>
                  <a:cxn ang="0">
                    <a:pos x="98" y="26"/>
                  </a:cxn>
                  <a:cxn ang="0">
                    <a:pos x="86" y="7"/>
                  </a:cxn>
                  <a:cxn ang="0">
                    <a:pos x="64" y="7"/>
                  </a:cxn>
                  <a:cxn ang="0">
                    <a:pos x="38" y="4"/>
                  </a:cxn>
                  <a:cxn ang="0">
                    <a:pos x="28" y="0"/>
                  </a:cxn>
                  <a:cxn ang="0">
                    <a:pos x="14" y="7"/>
                  </a:cxn>
                  <a:cxn ang="0">
                    <a:pos x="0" y="16"/>
                  </a:cxn>
                  <a:cxn ang="0">
                    <a:pos x="7" y="23"/>
                  </a:cxn>
                </a:cxnLst>
                <a:rect l="0" t="0" r="r" b="b"/>
                <a:pathLst>
                  <a:path w="113" h="36">
                    <a:moveTo>
                      <a:pt x="7" y="23"/>
                    </a:moveTo>
                    <a:lnTo>
                      <a:pt x="11" y="26"/>
                    </a:lnTo>
                    <a:lnTo>
                      <a:pt x="16" y="26"/>
                    </a:lnTo>
                    <a:lnTo>
                      <a:pt x="23" y="28"/>
                    </a:lnTo>
                    <a:lnTo>
                      <a:pt x="28" y="31"/>
                    </a:lnTo>
                    <a:lnTo>
                      <a:pt x="43" y="31"/>
                    </a:lnTo>
                    <a:lnTo>
                      <a:pt x="50" y="33"/>
                    </a:lnTo>
                    <a:lnTo>
                      <a:pt x="67" y="33"/>
                    </a:lnTo>
                    <a:lnTo>
                      <a:pt x="74" y="36"/>
                    </a:lnTo>
                    <a:lnTo>
                      <a:pt x="112" y="36"/>
                    </a:lnTo>
                    <a:lnTo>
                      <a:pt x="98" y="26"/>
                    </a:lnTo>
                    <a:lnTo>
                      <a:pt x="86" y="7"/>
                    </a:lnTo>
                    <a:lnTo>
                      <a:pt x="64" y="7"/>
                    </a:lnTo>
                    <a:lnTo>
                      <a:pt x="38" y="4"/>
                    </a:lnTo>
                    <a:lnTo>
                      <a:pt x="28" y="0"/>
                    </a:lnTo>
                    <a:lnTo>
                      <a:pt x="14" y="7"/>
                    </a:lnTo>
                    <a:lnTo>
                      <a:pt x="0" y="16"/>
                    </a:lnTo>
                    <a:lnTo>
                      <a:pt x="7" y="2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9" name="Freeform 2965"/>
              <p:cNvSpPr>
                <a:spLocks/>
              </p:cNvSpPr>
              <p:nvPr/>
            </p:nvSpPr>
            <p:spPr bwMode="auto">
              <a:xfrm>
                <a:off x="10168" y="6866"/>
                <a:ext cx="36" cy="7"/>
              </a:xfrm>
              <a:custGeom>
                <a:avLst/>
                <a:gdLst/>
                <a:ahLst/>
                <a:cxnLst>
                  <a:cxn ang="0">
                    <a:pos x="36" y="7"/>
                  </a:cxn>
                  <a:cxn ang="0">
                    <a:pos x="36" y="2"/>
                  </a:cxn>
                  <a:cxn ang="0">
                    <a:pos x="23" y="4"/>
                  </a:cxn>
                  <a:cxn ang="0">
                    <a:pos x="19" y="2"/>
                  </a:cxn>
                  <a:cxn ang="0">
                    <a:pos x="16" y="0"/>
                  </a:cxn>
                  <a:cxn ang="0">
                    <a:pos x="12" y="4"/>
                  </a:cxn>
                  <a:cxn ang="0">
                    <a:pos x="0" y="4"/>
                  </a:cxn>
                  <a:cxn ang="0">
                    <a:pos x="0" y="7"/>
                  </a:cxn>
                  <a:cxn ang="0">
                    <a:pos x="36" y="7"/>
                  </a:cxn>
                </a:cxnLst>
                <a:rect l="0" t="0" r="r" b="b"/>
                <a:pathLst>
                  <a:path w="36" h="7">
                    <a:moveTo>
                      <a:pt x="36" y="7"/>
                    </a:moveTo>
                    <a:lnTo>
                      <a:pt x="36" y="2"/>
                    </a:lnTo>
                    <a:lnTo>
                      <a:pt x="23" y="4"/>
                    </a:lnTo>
                    <a:lnTo>
                      <a:pt x="19" y="2"/>
                    </a:lnTo>
                    <a:lnTo>
                      <a:pt x="16" y="0"/>
                    </a:lnTo>
                    <a:lnTo>
                      <a:pt x="12" y="4"/>
                    </a:lnTo>
                    <a:lnTo>
                      <a:pt x="0" y="4"/>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0" name="Freeform 2966"/>
              <p:cNvSpPr>
                <a:spLocks/>
              </p:cNvSpPr>
              <p:nvPr/>
            </p:nvSpPr>
            <p:spPr bwMode="auto">
              <a:xfrm>
                <a:off x="10166" y="6885"/>
                <a:ext cx="38" cy="96"/>
              </a:xfrm>
              <a:custGeom>
                <a:avLst/>
                <a:gdLst/>
                <a:ahLst/>
                <a:cxnLst>
                  <a:cxn ang="0">
                    <a:pos x="4" y="88"/>
                  </a:cxn>
                  <a:cxn ang="0">
                    <a:pos x="38" y="88"/>
                  </a:cxn>
                  <a:cxn ang="0">
                    <a:pos x="33" y="50"/>
                  </a:cxn>
                  <a:cxn ang="0">
                    <a:pos x="33" y="4"/>
                  </a:cxn>
                  <a:cxn ang="0">
                    <a:pos x="38" y="0"/>
                  </a:cxn>
                  <a:cxn ang="0">
                    <a:pos x="28" y="0"/>
                  </a:cxn>
                  <a:cxn ang="0">
                    <a:pos x="28" y="84"/>
                  </a:cxn>
                  <a:cxn ang="0">
                    <a:pos x="0" y="81"/>
                  </a:cxn>
                  <a:cxn ang="0">
                    <a:pos x="0" y="96"/>
                  </a:cxn>
                  <a:cxn ang="0">
                    <a:pos x="4" y="88"/>
                  </a:cxn>
                </a:cxnLst>
                <a:rect l="0" t="0" r="r" b="b"/>
                <a:pathLst>
                  <a:path w="38" h="96">
                    <a:moveTo>
                      <a:pt x="4" y="88"/>
                    </a:moveTo>
                    <a:lnTo>
                      <a:pt x="38" y="88"/>
                    </a:lnTo>
                    <a:lnTo>
                      <a:pt x="33" y="50"/>
                    </a:lnTo>
                    <a:lnTo>
                      <a:pt x="33" y="4"/>
                    </a:lnTo>
                    <a:lnTo>
                      <a:pt x="38" y="0"/>
                    </a:lnTo>
                    <a:lnTo>
                      <a:pt x="28" y="0"/>
                    </a:lnTo>
                    <a:lnTo>
                      <a:pt x="28" y="84"/>
                    </a:lnTo>
                    <a:lnTo>
                      <a:pt x="0" y="81"/>
                    </a:lnTo>
                    <a:lnTo>
                      <a:pt x="0" y="96"/>
                    </a:lnTo>
                    <a:lnTo>
                      <a:pt x="4" y="88"/>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1" name="Freeform 2967"/>
              <p:cNvSpPr>
                <a:spLocks/>
              </p:cNvSpPr>
              <p:nvPr/>
            </p:nvSpPr>
            <p:spPr bwMode="auto">
              <a:xfrm>
                <a:off x="10161" y="6873"/>
                <a:ext cx="48" cy="111"/>
              </a:xfrm>
              <a:custGeom>
                <a:avLst/>
                <a:gdLst/>
                <a:ahLst/>
                <a:cxnLst>
                  <a:cxn ang="0">
                    <a:pos x="0" y="9"/>
                  </a:cxn>
                  <a:cxn ang="0">
                    <a:pos x="0" y="110"/>
                  </a:cxn>
                  <a:cxn ang="0">
                    <a:pos x="4" y="110"/>
                  </a:cxn>
                  <a:cxn ang="0">
                    <a:pos x="4" y="16"/>
                  </a:cxn>
                  <a:cxn ang="0">
                    <a:pos x="48" y="9"/>
                  </a:cxn>
                  <a:cxn ang="0">
                    <a:pos x="48" y="2"/>
                  </a:cxn>
                  <a:cxn ang="0">
                    <a:pos x="2" y="0"/>
                  </a:cxn>
                  <a:cxn ang="0">
                    <a:pos x="0" y="9"/>
                  </a:cxn>
                </a:cxnLst>
                <a:rect l="0" t="0" r="r" b="b"/>
                <a:pathLst>
                  <a:path w="48" h="111">
                    <a:moveTo>
                      <a:pt x="0" y="9"/>
                    </a:moveTo>
                    <a:lnTo>
                      <a:pt x="0" y="110"/>
                    </a:lnTo>
                    <a:lnTo>
                      <a:pt x="4" y="110"/>
                    </a:lnTo>
                    <a:lnTo>
                      <a:pt x="4" y="16"/>
                    </a:lnTo>
                    <a:lnTo>
                      <a:pt x="48" y="9"/>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2" name="Freeform 2968"/>
              <p:cNvSpPr>
                <a:spLocks/>
              </p:cNvSpPr>
              <p:nvPr/>
            </p:nvSpPr>
            <p:spPr bwMode="auto">
              <a:xfrm>
                <a:off x="10168" y="6885"/>
                <a:ext cx="41" cy="94"/>
              </a:xfrm>
              <a:custGeom>
                <a:avLst/>
                <a:gdLst/>
                <a:ahLst/>
                <a:cxnLst>
                  <a:cxn ang="0">
                    <a:pos x="38" y="12"/>
                  </a:cxn>
                  <a:cxn ang="0">
                    <a:pos x="40" y="0"/>
                  </a:cxn>
                  <a:cxn ang="0">
                    <a:pos x="31" y="2"/>
                  </a:cxn>
                  <a:cxn ang="0">
                    <a:pos x="31" y="86"/>
                  </a:cxn>
                  <a:cxn ang="0">
                    <a:pos x="23" y="88"/>
                  </a:cxn>
                  <a:cxn ang="0">
                    <a:pos x="2" y="86"/>
                  </a:cxn>
                  <a:cxn ang="0">
                    <a:pos x="0" y="91"/>
                  </a:cxn>
                  <a:cxn ang="0">
                    <a:pos x="36" y="93"/>
                  </a:cxn>
                  <a:cxn ang="0">
                    <a:pos x="33" y="79"/>
                  </a:cxn>
                  <a:cxn ang="0">
                    <a:pos x="33" y="31"/>
                  </a:cxn>
                  <a:cxn ang="0">
                    <a:pos x="38" y="12"/>
                  </a:cxn>
                </a:cxnLst>
                <a:rect l="0" t="0" r="r" b="b"/>
                <a:pathLst>
                  <a:path w="41" h="94">
                    <a:moveTo>
                      <a:pt x="38" y="12"/>
                    </a:moveTo>
                    <a:lnTo>
                      <a:pt x="40" y="0"/>
                    </a:lnTo>
                    <a:lnTo>
                      <a:pt x="31" y="2"/>
                    </a:lnTo>
                    <a:lnTo>
                      <a:pt x="31" y="86"/>
                    </a:lnTo>
                    <a:lnTo>
                      <a:pt x="23" y="88"/>
                    </a:lnTo>
                    <a:lnTo>
                      <a:pt x="2" y="86"/>
                    </a:lnTo>
                    <a:lnTo>
                      <a:pt x="0" y="91"/>
                    </a:lnTo>
                    <a:lnTo>
                      <a:pt x="36" y="93"/>
                    </a:lnTo>
                    <a:lnTo>
                      <a:pt x="33" y="79"/>
                    </a:lnTo>
                    <a:lnTo>
                      <a:pt x="33" y="31"/>
                    </a:lnTo>
                    <a:lnTo>
                      <a:pt x="38" y="12"/>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3" name="Freeform 2969"/>
              <p:cNvSpPr>
                <a:spLocks/>
              </p:cNvSpPr>
              <p:nvPr/>
            </p:nvSpPr>
            <p:spPr bwMode="auto">
              <a:xfrm>
                <a:off x="10178" y="6892"/>
                <a:ext cx="5" cy="10"/>
              </a:xfrm>
              <a:custGeom>
                <a:avLst/>
                <a:gdLst/>
                <a:ahLst/>
                <a:cxnLst>
                  <a:cxn ang="0">
                    <a:pos x="2" y="0"/>
                  </a:cxn>
                  <a:cxn ang="0">
                    <a:pos x="2" y="0"/>
                  </a:cxn>
                  <a:cxn ang="0">
                    <a:pos x="0" y="2"/>
                  </a:cxn>
                  <a:cxn ang="0">
                    <a:pos x="0" y="9"/>
                  </a:cxn>
                  <a:cxn ang="0">
                    <a:pos x="4" y="9"/>
                  </a:cxn>
                  <a:cxn ang="0">
                    <a:pos x="4" y="0"/>
                  </a:cxn>
                  <a:cxn ang="0">
                    <a:pos x="2" y="0"/>
                  </a:cxn>
                </a:cxnLst>
                <a:rect l="0" t="0" r="r" b="b"/>
                <a:pathLst>
                  <a:path w="5" h="10">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4" name="Freeform 2970"/>
              <p:cNvSpPr>
                <a:spLocks/>
              </p:cNvSpPr>
              <p:nvPr/>
            </p:nvSpPr>
            <p:spPr bwMode="auto">
              <a:xfrm>
                <a:off x="10178" y="6914"/>
                <a:ext cx="5" cy="10"/>
              </a:xfrm>
              <a:custGeom>
                <a:avLst/>
                <a:gdLst/>
                <a:ahLst/>
                <a:cxnLst>
                  <a:cxn ang="0">
                    <a:pos x="2" y="0"/>
                  </a:cxn>
                  <a:cxn ang="0">
                    <a:pos x="2" y="0"/>
                  </a:cxn>
                  <a:cxn ang="0">
                    <a:pos x="0" y="2"/>
                  </a:cxn>
                  <a:cxn ang="0">
                    <a:pos x="0" y="9"/>
                  </a:cxn>
                  <a:cxn ang="0">
                    <a:pos x="4" y="9"/>
                  </a:cxn>
                  <a:cxn ang="0">
                    <a:pos x="4" y="0"/>
                  </a:cxn>
                  <a:cxn ang="0">
                    <a:pos x="2" y="0"/>
                  </a:cxn>
                </a:cxnLst>
                <a:rect l="0" t="0" r="r" b="b"/>
                <a:pathLst>
                  <a:path w="5" h="10">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5" name="Freeform 2971"/>
              <p:cNvSpPr>
                <a:spLocks/>
              </p:cNvSpPr>
              <p:nvPr/>
            </p:nvSpPr>
            <p:spPr bwMode="auto">
              <a:xfrm>
                <a:off x="10176" y="6892"/>
                <a:ext cx="7" cy="10"/>
              </a:xfrm>
              <a:custGeom>
                <a:avLst/>
                <a:gdLst/>
                <a:ahLst/>
                <a:cxnLst>
                  <a:cxn ang="0">
                    <a:pos x="2" y="0"/>
                  </a:cxn>
                  <a:cxn ang="0">
                    <a:pos x="0" y="0"/>
                  </a:cxn>
                  <a:cxn ang="0">
                    <a:pos x="0" y="7"/>
                  </a:cxn>
                  <a:cxn ang="0">
                    <a:pos x="2" y="9"/>
                  </a:cxn>
                  <a:cxn ang="0">
                    <a:pos x="7" y="7"/>
                  </a:cxn>
                  <a:cxn ang="0">
                    <a:pos x="7" y="2"/>
                  </a:cxn>
                  <a:cxn ang="0">
                    <a:pos x="2" y="0"/>
                  </a:cxn>
                </a:cxnLst>
                <a:rect l="0" t="0" r="r" b="b"/>
                <a:pathLst>
                  <a:path w="7" h="10">
                    <a:moveTo>
                      <a:pt x="2" y="0"/>
                    </a:moveTo>
                    <a:lnTo>
                      <a:pt x="0" y="0"/>
                    </a:lnTo>
                    <a:lnTo>
                      <a:pt x="0" y="7"/>
                    </a:lnTo>
                    <a:lnTo>
                      <a:pt x="2"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6" name="Freeform 2972"/>
              <p:cNvSpPr>
                <a:spLocks/>
              </p:cNvSpPr>
              <p:nvPr/>
            </p:nvSpPr>
            <p:spPr bwMode="auto">
              <a:xfrm>
                <a:off x="10176" y="6914"/>
                <a:ext cx="7" cy="10"/>
              </a:xfrm>
              <a:custGeom>
                <a:avLst/>
                <a:gdLst/>
                <a:ahLst/>
                <a:cxnLst>
                  <a:cxn ang="0">
                    <a:pos x="2" y="0"/>
                  </a:cxn>
                  <a:cxn ang="0">
                    <a:pos x="0" y="0"/>
                  </a:cxn>
                  <a:cxn ang="0">
                    <a:pos x="0" y="7"/>
                  </a:cxn>
                  <a:cxn ang="0">
                    <a:pos x="2" y="9"/>
                  </a:cxn>
                  <a:cxn ang="0">
                    <a:pos x="7" y="7"/>
                  </a:cxn>
                  <a:cxn ang="0">
                    <a:pos x="7" y="2"/>
                  </a:cxn>
                  <a:cxn ang="0">
                    <a:pos x="2" y="0"/>
                  </a:cxn>
                </a:cxnLst>
                <a:rect l="0" t="0" r="r" b="b"/>
                <a:pathLst>
                  <a:path w="7" h="10">
                    <a:moveTo>
                      <a:pt x="2" y="0"/>
                    </a:moveTo>
                    <a:lnTo>
                      <a:pt x="0" y="0"/>
                    </a:lnTo>
                    <a:lnTo>
                      <a:pt x="0" y="7"/>
                    </a:lnTo>
                    <a:lnTo>
                      <a:pt x="2"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7" name="Freeform 2973"/>
              <p:cNvSpPr>
                <a:spLocks/>
              </p:cNvSpPr>
              <p:nvPr/>
            </p:nvSpPr>
            <p:spPr bwMode="auto">
              <a:xfrm>
                <a:off x="10168" y="6801"/>
                <a:ext cx="8" cy="3"/>
              </a:xfrm>
              <a:custGeom>
                <a:avLst/>
                <a:gdLst/>
                <a:ahLst/>
                <a:cxnLst>
                  <a:cxn ang="0">
                    <a:pos x="2" y="0"/>
                  </a:cxn>
                  <a:cxn ang="0">
                    <a:pos x="2" y="0"/>
                  </a:cxn>
                  <a:cxn ang="0">
                    <a:pos x="0" y="2"/>
                  </a:cxn>
                  <a:cxn ang="0">
                    <a:pos x="7" y="2"/>
                  </a:cxn>
                  <a:cxn ang="0">
                    <a:pos x="7" y="0"/>
                  </a:cxn>
                  <a:cxn ang="0">
                    <a:pos x="2" y="0"/>
                  </a:cxn>
                </a:cxnLst>
                <a:rect l="0" t="0" r="r" b="b"/>
                <a:pathLst>
                  <a:path w="8"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8" name="Freeform 2974"/>
              <p:cNvSpPr>
                <a:spLocks/>
              </p:cNvSpPr>
              <p:nvPr/>
            </p:nvSpPr>
            <p:spPr bwMode="auto">
              <a:xfrm>
                <a:off x="10183" y="6799"/>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9" name="Freeform 2975"/>
              <p:cNvSpPr>
                <a:spLocks/>
              </p:cNvSpPr>
              <p:nvPr/>
            </p:nvSpPr>
            <p:spPr bwMode="auto">
              <a:xfrm>
                <a:off x="10197" y="6799"/>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0" name="Freeform 2976"/>
              <p:cNvSpPr>
                <a:spLocks/>
              </p:cNvSpPr>
              <p:nvPr/>
            </p:nvSpPr>
            <p:spPr bwMode="auto">
              <a:xfrm>
                <a:off x="10168" y="6801"/>
                <a:ext cx="8" cy="3"/>
              </a:xfrm>
              <a:custGeom>
                <a:avLst/>
                <a:gdLst/>
                <a:ahLst/>
                <a:cxnLst>
                  <a:cxn ang="0">
                    <a:pos x="2" y="0"/>
                  </a:cxn>
                  <a:cxn ang="0">
                    <a:pos x="2" y="0"/>
                  </a:cxn>
                  <a:cxn ang="0">
                    <a:pos x="0" y="2"/>
                  </a:cxn>
                  <a:cxn ang="0">
                    <a:pos x="4" y="2"/>
                  </a:cxn>
                  <a:cxn ang="0">
                    <a:pos x="7" y="0"/>
                  </a:cxn>
                  <a:cxn ang="0">
                    <a:pos x="2" y="0"/>
                  </a:cxn>
                </a:cxnLst>
                <a:rect l="0" t="0" r="r" b="b"/>
                <a:pathLst>
                  <a:path w="8" h="3">
                    <a:moveTo>
                      <a:pt x="2" y="0"/>
                    </a:moveTo>
                    <a:lnTo>
                      <a:pt x="2" y="0"/>
                    </a:lnTo>
                    <a:lnTo>
                      <a:pt x="0" y="2"/>
                    </a:lnTo>
                    <a:lnTo>
                      <a:pt x="4" y="2"/>
                    </a:lnTo>
                    <a:lnTo>
                      <a:pt x="7" y="0"/>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1" name="Freeform 2977"/>
              <p:cNvSpPr>
                <a:spLocks/>
              </p:cNvSpPr>
              <p:nvPr/>
            </p:nvSpPr>
            <p:spPr bwMode="auto">
              <a:xfrm>
                <a:off x="10183" y="6799"/>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2" name="Freeform 2978"/>
              <p:cNvSpPr>
                <a:spLocks/>
              </p:cNvSpPr>
              <p:nvPr/>
            </p:nvSpPr>
            <p:spPr bwMode="auto">
              <a:xfrm>
                <a:off x="10197" y="6799"/>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3" name="Freeform 2979"/>
              <p:cNvSpPr>
                <a:spLocks/>
              </p:cNvSpPr>
              <p:nvPr/>
            </p:nvSpPr>
            <p:spPr bwMode="auto">
              <a:xfrm>
                <a:off x="10171" y="6991"/>
                <a:ext cx="43" cy="14"/>
              </a:xfrm>
              <a:custGeom>
                <a:avLst/>
                <a:gdLst/>
                <a:ahLst/>
                <a:cxnLst>
                  <a:cxn ang="0">
                    <a:pos x="0" y="0"/>
                  </a:cxn>
                  <a:cxn ang="0">
                    <a:pos x="0" y="9"/>
                  </a:cxn>
                  <a:cxn ang="0">
                    <a:pos x="43" y="14"/>
                  </a:cxn>
                  <a:cxn ang="0">
                    <a:pos x="43" y="4"/>
                  </a:cxn>
                  <a:cxn ang="0">
                    <a:pos x="0" y="0"/>
                  </a:cxn>
                </a:cxnLst>
                <a:rect l="0" t="0" r="r" b="b"/>
                <a:pathLst>
                  <a:path w="43"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4" name="Freeform 2980"/>
              <p:cNvSpPr>
                <a:spLocks/>
              </p:cNvSpPr>
              <p:nvPr/>
            </p:nvSpPr>
            <p:spPr bwMode="auto">
              <a:xfrm>
                <a:off x="10382" y="6753"/>
                <a:ext cx="14" cy="171"/>
              </a:xfrm>
              <a:custGeom>
                <a:avLst/>
                <a:gdLst/>
                <a:ahLst/>
                <a:cxnLst>
                  <a:cxn ang="0">
                    <a:pos x="7" y="40"/>
                  </a:cxn>
                  <a:cxn ang="0">
                    <a:pos x="7" y="0"/>
                  </a:cxn>
                  <a:cxn ang="0">
                    <a:pos x="2" y="4"/>
                  </a:cxn>
                  <a:cxn ang="0">
                    <a:pos x="2" y="88"/>
                  </a:cxn>
                  <a:cxn ang="0">
                    <a:pos x="0" y="129"/>
                  </a:cxn>
                  <a:cxn ang="0">
                    <a:pos x="0" y="170"/>
                  </a:cxn>
                  <a:cxn ang="0">
                    <a:pos x="14" y="170"/>
                  </a:cxn>
                  <a:cxn ang="0">
                    <a:pos x="2" y="165"/>
                  </a:cxn>
                  <a:cxn ang="0">
                    <a:pos x="4" y="124"/>
                  </a:cxn>
                  <a:cxn ang="0">
                    <a:pos x="4" y="83"/>
                  </a:cxn>
                  <a:cxn ang="0">
                    <a:pos x="7" y="40"/>
                  </a:cxn>
                </a:cxnLst>
                <a:rect l="0" t="0" r="r" b="b"/>
                <a:pathLst>
                  <a:path w="14" h="171">
                    <a:moveTo>
                      <a:pt x="7" y="40"/>
                    </a:moveTo>
                    <a:lnTo>
                      <a:pt x="7" y="0"/>
                    </a:lnTo>
                    <a:lnTo>
                      <a:pt x="2" y="4"/>
                    </a:lnTo>
                    <a:lnTo>
                      <a:pt x="2" y="88"/>
                    </a:lnTo>
                    <a:lnTo>
                      <a:pt x="0" y="129"/>
                    </a:lnTo>
                    <a:lnTo>
                      <a:pt x="0" y="170"/>
                    </a:lnTo>
                    <a:lnTo>
                      <a:pt x="14" y="170"/>
                    </a:lnTo>
                    <a:lnTo>
                      <a:pt x="2" y="165"/>
                    </a:lnTo>
                    <a:lnTo>
                      <a:pt x="4" y="124"/>
                    </a:lnTo>
                    <a:lnTo>
                      <a:pt x="4" y="83"/>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5" name="Freeform 2981"/>
              <p:cNvSpPr>
                <a:spLocks/>
              </p:cNvSpPr>
              <p:nvPr/>
            </p:nvSpPr>
            <p:spPr bwMode="auto">
              <a:xfrm>
                <a:off x="10411" y="6931"/>
                <a:ext cx="72" cy="110"/>
              </a:xfrm>
              <a:custGeom>
                <a:avLst/>
                <a:gdLst/>
                <a:ahLst/>
                <a:cxnLst>
                  <a:cxn ang="0">
                    <a:pos x="7" y="2"/>
                  </a:cxn>
                  <a:cxn ang="0">
                    <a:pos x="7" y="2"/>
                  </a:cxn>
                  <a:cxn ang="0">
                    <a:pos x="2" y="26"/>
                  </a:cxn>
                  <a:cxn ang="0">
                    <a:pos x="0" y="74"/>
                  </a:cxn>
                  <a:cxn ang="0">
                    <a:pos x="0" y="103"/>
                  </a:cxn>
                  <a:cxn ang="0">
                    <a:pos x="40" y="110"/>
                  </a:cxn>
                  <a:cxn ang="0">
                    <a:pos x="72" y="103"/>
                  </a:cxn>
                  <a:cxn ang="0">
                    <a:pos x="72" y="76"/>
                  </a:cxn>
                  <a:cxn ang="0">
                    <a:pos x="69" y="64"/>
                  </a:cxn>
                  <a:cxn ang="0">
                    <a:pos x="69" y="40"/>
                  </a:cxn>
                  <a:cxn ang="0">
                    <a:pos x="64" y="16"/>
                  </a:cxn>
                  <a:cxn ang="0">
                    <a:pos x="62" y="2"/>
                  </a:cxn>
                  <a:cxn ang="0">
                    <a:pos x="33" y="0"/>
                  </a:cxn>
                  <a:cxn ang="0">
                    <a:pos x="7" y="2"/>
                  </a:cxn>
                </a:cxnLst>
                <a:rect l="0" t="0" r="r" b="b"/>
                <a:pathLst>
                  <a:path w="72" h="110">
                    <a:moveTo>
                      <a:pt x="7" y="2"/>
                    </a:moveTo>
                    <a:lnTo>
                      <a:pt x="7" y="2"/>
                    </a:lnTo>
                    <a:lnTo>
                      <a:pt x="2" y="26"/>
                    </a:lnTo>
                    <a:lnTo>
                      <a:pt x="0" y="74"/>
                    </a:lnTo>
                    <a:lnTo>
                      <a:pt x="0" y="103"/>
                    </a:lnTo>
                    <a:lnTo>
                      <a:pt x="40" y="110"/>
                    </a:lnTo>
                    <a:lnTo>
                      <a:pt x="72" y="103"/>
                    </a:lnTo>
                    <a:lnTo>
                      <a:pt x="72"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6" name="Freeform 2982"/>
              <p:cNvSpPr>
                <a:spLocks/>
              </p:cNvSpPr>
              <p:nvPr/>
            </p:nvSpPr>
            <p:spPr bwMode="auto">
              <a:xfrm>
                <a:off x="10408" y="6943"/>
                <a:ext cx="46" cy="86"/>
              </a:xfrm>
              <a:custGeom>
                <a:avLst/>
                <a:gdLst/>
                <a:ahLst/>
                <a:cxnLst>
                  <a:cxn ang="0">
                    <a:pos x="7" y="2"/>
                  </a:cxn>
                  <a:cxn ang="0">
                    <a:pos x="7" y="2"/>
                  </a:cxn>
                  <a:cxn ang="0">
                    <a:pos x="2" y="21"/>
                  </a:cxn>
                  <a:cxn ang="0">
                    <a:pos x="2" y="40"/>
                  </a:cxn>
                  <a:cxn ang="0">
                    <a:pos x="0" y="60"/>
                  </a:cxn>
                  <a:cxn ang="0">
                    <a:pos x="0" y="81"/>
                  </a:cxn>
                  <a:cxn ang="0">
                    <a:pos x="2" y="83"/>
                  </a:cxn>
                  <a:cxn ang="0">
                    <a:pos x="21" y="83"/>
                  </a:cxn>
                  <a:cxn ang="0">
                    <a:pos x="23" y="86"/>
                  </a:cxn>
                  <a:cxn ang="0">
                    <a:pos x="43" y="86"/>
                  </a:cxn>
                  <a:cxn ang="0">
                    <a:pos x="45" y="67"/>
                  </a:cxn>
                  <a:cxn ang="0">
                    <a:pos x="45" y="23"/>
                  </a:cxn>
                  <a:cxn ang="0">
                    <a:pos x="43" y="2"/>
                  </a:cxn>
                  <a:cxn ang="0">
                    <a:pos x="23" y="0"/>
                  </a:cxn>
                  <a:cxn ang="0">
                    <a:pos x="7" y="2"/>
                  </a:cxn>
                </a:cxnLst>
                <a:rect l="0" t="0" r="r" b="b"/>
                <a:pathLst>
                  <a:path w="46" h="86">
                    <a:moveTo>
                      <a:pt x="7" y="2"/>
                    </a:moveTo>
                    <a:lnTo>
                      <a:pt x="7" y="2"/>
                    </a:lnTo>
                    <a:lnTo>
                      <a:pt x="2" y="21"/>
                    </a:lnTo>
                    <a:lnTo>
                      <a:pt x="2" y="40"/>
                    </a:lnTo>
                    <a:lnTo>
                      <a:pt x="0" y="60"/>
                    </a:lnTo>
                    <a:lnTo>
                      <a:pt x="0" y="81"/>
                    </a:lnTo>
                    <a:lnTo>
                      <a:pt x="2" y="83"/>
                    </a:lnTo>
                    <a:lnTo>
                      <a:pt x="21" y="83"/>
                    </a:lnTo>
                    <a:lnTo>
                      <a:pt x="23" y="86"/>
                    </a:lnTo>
                    <a:lnTo>
                      <a:pt x="43" y="86"/>
                    </a:lnTo>
                    <a:lnTo>
                      <a:pt x="45" y="67"/>
                    </a:lnTo>
                    <a:lnTo>
                      <a:pt x="45" y="23"/>
                    </a:lnTo>
                    <a:lnTo>
                      <a:pt x="43" y="2"/>
                    </a:lnTo>
                    <a:lnTo>
                      <a:pt x="23" y="0"/>
                    </a:lnTo>
                    <a:lnTo>
                      <a:pt x="7"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7" name="Freeform 2983"/>
              <p:cNvSpPr>
                <a:spLocks/>
              </p:cNvSpPr>
              <p:nvPr/>
            </p:nvSpPr>
            <p:spPr bwMode="auto">
              <a:xfrm>
                <a:off x="10411" y="6943"/>
                <a:ext cx="41" cy="81"/>
              </a:xfrm>
              <a:custGeom>
                <a:avLst/>
                <a:gdLst/>
                <a:ahLst/>
                <a:cxnLst>
                  <a:cxn ang="0">
                    <a:pos x="4" y="79"/>
                  </a:cxn>
                  <a:cxn ang="0">
                    <a:pos x="24" y="79"/>
                  </a:cxn>
                  <a:cxn ang="0">
                    <a:pos x="28" y="81"/>
                  </a:cxn>
                  <a:cxn ang="0">
                    <a:pos x="40" y="81"/>
                  </a:cxn>
                  <a:cxn ang="0">
                    <a:pos x="40" y="2"/>
                  </a:cxn>
                  <a:cxn ang="0">
                    <a:pos x="33" y="2"/>
                  </a:cxn>
                  <a:cxn ang="0">
                    <a:pos x="31" y="0"/>
                  </a:cxn>
                  <a:cxn ang="0">
                    <a:pos x="9" y="0"/>
                  </a:cxn>
                  <a:cxn ang="0">
                    <a:pos x="4" y="2"/>
                  </a:cxn>
                  <a:cxn ang="0">
                    <a:pos x="2" y="21"/>
                  </a:cxn>
                  <a:cxn ang="0">
                    <a:pos x="0" y="38"/>
                  </a:cxn>
                  <a:cxn ang="0">
                    <a:pos x="0" y="76"/>
                  </a:cxn>
                  <a:cxn ang="0">
                    <a:pos x="4" y="79"/>
                  </a:cxn>
                </a:cxnLst>
                <a:rect l="0" t="0" r="r" b="b"/>
                <a:pathLst>
                  <a:path w="41" h="81">
                    <a:moveTo>
                      <a:pt x="4" y="79"/>
                    </a:moveTo>
                    <a:lnTo>
                      <a:pt x="24" y="79"/>
                    </a:lnTo>
                    <a:lnTo>
                      <a:pt x="28" y="81"/>
                    </a:lnTo>
                    <a:lnTo>
                      <a:pt x="40" y="81"/>
                    </a:lnTo>
                    <a:lnTo>
                      <a:pt x="40" y="2"/>
                    </a:lnTo>
                    <a:lnTo>
                      <a:pt x="33" y="2"/>
                    </a:lnTo>
                    <a:lnTo>
                      <a:pt x="31" y="0"/>
                    </a:lnTo>
                    <a:lnTo>
                      <a:pt x="9" y="0"/>
                    </a:lnTo>
                    <a:lnTo>
                      <a:pt x="4" y="2"/>
                    </a:lnTo>
                    <a:lnTo>
                      <a:pt x="2" y="21"/>
                    </a:lnTo>
                    <a:lnTo>
                      <a:pt x="0" y="38"/>
                    </a:lnTo>
                    <a:lnTo>
                      <a:pt x="0" y="76"/>
                    </a:lnTo>
                    <a:lnTo>
                      <a:pt x="4" y="79"/>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8" name="Freeform 2984"/>
              <p:cNvSpPr>
                <a:spLocks/>
              </p:cNvSpPr>
              <p:nvPr/>
            </p:nvSpPr>
            <p:spPr bwMode="auto">
              <a:xfrm>
                <a:off x="10411" y="6943"/>
                <a:ext cx="41" cy="74"/>
              </a:xfrm>
              <a:custGeom>
                <a:avLst/>
                <a:gdLst/>
                <a:ahLst/>
                <a:cxnLst>
                  <a:cxn ang="0">
                    <a:pos x="4" y="2"/>
                  </a:cxn>
                  <a:cxn ang="0">
                    <a:pos x="4" y="2"/>
                  </a:cxn>
                  <a:cxn ang="0">
                    <a:pos x="0" y="35"/>
                  </a:cxn>
                  <a:cxn ang="0">
                    <a:pos x="0" y="71"/>
                  </a:cxn>
                  <a:cxn ang="0">
                    <a:pos x="4" y="74"/>
                  </a:cxn>
                  <a:cxn ang="0">
                    <a:pos x="38" y="74"/>
                  </a:cxn>
                  <a:cxn ang="0">
                    <a:pos x="40" y="57"/>
                  </a:cxn>
                  <a:cxn ang="0">
                    <a:pos x="40" y="19"/>
                  </a:cxn>
                  <a:cxn ang="0">
                    <a:pos x="38" y="2"/>
                  </a:cxn>
                  <a:cxn ang="0">
                    <a:pos x="31" y="2"/>
                  </a:cxn>
                  <a:cxn ang="0">
                    <a:pos x="28" y="0"/>
                  </a:cxn>
                  <a:cxn ang="0">
                    <a:pos x="9" y="0"/>
                  </a:cxn>
                  <a:cxn ang="0">
                    <a:pos x="4" y="2"/>
                  </a:cxn>
                </a:cxnLst>
                <a:rect l="0" t="0" r="r" b="b"/>
                <a:pathLst>
                  <a:path w="41" h="74">
                    <a:moveTo>
                      <a:pt x="4" y="2"/>
                    </a:moveTo>
                    <a:lnTo>
                      <a:pt x="4" y="2"/>
                    </a:lnTo>
                    <a:lnTo>
                      <a:pt x="0" y="35"/>
                    </a:lnTo>
                    <a:lnTo>
                      <a:pt x="0" y="71"/>
                    </a:lnTo>
                    <a:lnTo>
                      <a:pt x="4" y="74"/>
                    </a:lnTo>
                    <a:lnTo>
                      <a:pt x="38" y="74"/>
                    </a:lnTo>
                    <a:lnTo>
                      <a:pt x="40" y="57"/>
                    </a:lnTo>
                    <a:lnTo>
                      <a:pt x="40" y="19"/>
                    </a:lnTo>
                    <a:lnTo>
                      <a:pt x="38" y="2"/>
                    </a:lnTo>
                    <a:lnTo>
                      <a:pt x="31" y="2"/>
                    </a:lnTo>
                    <a:lnTo>
                      <a:pt x="28" y="0"/>
                    </a:lnTo>
                    <a:lnTo>
                      <a:pt x="9" y="0"/>
                    </a:lnTo>
                    <a:lnTo>
                      <a:pt x="4"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9" name="Freeform 2985"/>
              <p:cNvSpPr>
                <a:spLocks/>
              </p:cNvSpPr>
              <p:nvPr/>
            </p:nvSpPr>
            <p:spPr bwMode="auto">
              <a:xfrm>
                <a:off x="10411" y="6943"/>
                <a:ext cx="38" cy="69"/>
              </a:xfrm>
              <a:custGeom>
                <a:avLst/>
                <a:gdLst/>
                <a:ahLst/>
                <a:cxnLst>
                  <a:cxn ang="0">
                    <a:pos x="0" y="33"/>
                  </a:cxn>
                  <a:cxn ang="0">
                    <a:pos x="0" y="67"/>
                  </a:cxn>
                  <a:cxn ang="0">
                    <a:pos x="4" y="67"/>
                  </a:cxn>
                  <a:cxn ang="0">
                    <a:pos x="9" y="69"/>
                  </a:cxn>
                  <a:cxn ang="0">
                    <a:pos x="38" y="69"/>
                  </a:cxn>
                  <a:cxn ang="0">
                    <a:pos x="38" y="2"/>
                  </a:cxn>
                  <a:cxn ang="0">
                    <a:pos x="31" y="2"/>
                  </a:cxn>
                  <a:cxn ang="0">
                    <a:pos x="28" y="0"/>
                  </a:cxn>
                  <a:cxn ang="0">
                    <a:pos x="9" y="0"/>
                  </a:cxn>
                  <a:cxn ang="0">
                    <a:pos x="4" y="2"/>
                  </a:cxn>
                  <a:cxn ang="0">
                    <a:pos x="2" y="19"/>
                  </a:cxn>
                  <a:cxn ang="0">
                    <a:pos x="0" y="33"/>
                  </a:cxn>
                </a:cxnLst>
                <a:rect l="0" t="0" r="r" b="b"/>
                <a:pathLst>
                  <a:path w="38" h="69">
                    <a:moveTo>
                      <a:pt x="0" y="33"/>
                    </a:moveTo>
                    <a:lnTo>
                      <a:pt x="0" y="67"/>
                    </a:lnTo>
                    <a:lnTo>
                      <a:pt x="4" y="67"/>
                    </a:lnTo>
                    <a:lnTo>
                      <a:pt x="9" y="69"/>
                    </a:lnTo>
                    <a:lnTo>
                      <a:pt x="38" y="69"/>
                    </a:lnTo>
                    <a:lnTo>
                      <a:pt x="38" y="2"/>
                    </a:lnTo>
                    <a:lnTo>
                      <a:pt x="31" y="2"/>
                    </a:lnTo>
                    <a:lnTo>
                      <a:pt x="28" y="0"/>
                    </a:lnTo>
                    <a:lnTo>
                      <a:pt x="9" y="0"/>
                    </a:lnTo>
                    <a:lnTo>
                      <a:pt x="4" y="2"/>
                    </a:lnTo>
                    <a:lnTo>
                      <a:pt x="2" y="19"/>
                    </a:lnTo>
                    <a:lnTo>
                      <a:pt x="0" y="33"/>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0" name="Freeform 2986"/>
              <p:cNvSpPr>
                <a:spLocks/>
              </p:cNvSpPr>
              <p:nvPr/>
            </p:nvSpPr>
            <p:spPr bwMode="auto">
              <a:xfrm>
                <a:off x="10411" y="6943"/>
                <a:ext cx="38" cy="65"/>
              </a:xfrm>
              <a:custGeom>
                <a:avLst/>
                <a:gdLst/>
                <a:ahLst/>
                <a:cxnLst>
                  <a:cxn ang="0">
                    <a:pos x="0" y="47"/>
                  </a:cxn>
                  <a:cxn ang="0">
                    <a:pos x="0" y="62"/>
                  </a:cxn>
                  <a:cxn ang="0">
                    <a:pos x="4" y="62"/>
                  </a:cxn>
                  <a:cxn ang="0">
                    <a:pos x="9" y="64"/>
                  </a:cxn>
                  <a:cxn ang="0">
                    <a:pos x="36" y="64"/>
                  </a:cxn>
                  <a:cxn ang="0">
                    <a:pos x="38" y="50"/>
                  </a:cxn>
                  <a:cxn ang="0">
                    <a:pos x="38" y="16"/>
                  </a:cxn>
                  <a:cxn ang="0">
                    <a:pos x="36" y="2"/>
                  </a:cxn>
                  <a:cxn ang="0">
                    <a:pos x="31" y="2"/>
                  </a:cxn>
                  <a:cxn ang="0">
                    <a:pos x="28" y="0"/>
                  </a:cxn>
                  <a:cxn ang="0">
                    <a:pos x="9" y="0"/>
                  </a:cxn>
                  <a:cxn ang="0">
                    <a:pos x="4" y="2"/>
                  </a:cxn>
                  <a:cxn ang="0">
                    <a:pos x="2" y="16"/>
                  </a:cxn>
                  <a:cxn ang="0">
                    <a:pos x="2" y="31"/>
                  </a:cxn>
                  <a:cxn ang="0">
                    <a:pos x="0" y="47"/>
                  </a:cxn>
                </a:cxnLst>
                <a:rect l="0" t="0" r="r" b="b"/>
                <a:pathLst>
                  <a:path w="38" h="65">
                    <a:moveTo>
                      <a:pt x="0" y="47"/>
                    </a:moveTo>
                    <a:lnTo>
                      <a:pt x="0" y="62"/>
                    </a:lnTo>
                    <a:lnTo>
                      <a:pt x="4" y="62"/>
                    </a:lnTo>
                    <a:lnTo>
                      <a:pt x="9" y="64"/>
                    </a:lnTo>
                    <a:lnTo>
                      <a:pt x="36" y="64"/>
                    </a:lnTo>
                    <a:lnTo>
                      <a:pt x="38" y="50"/>
                    </a:lnTo>
                    <a:lnTo>
                      <a:pt x="38" y="16"/>
                    </a:lnTo>
                    <a:lnTo>
                      <a:pt x="36" y="2"/>
                    </a:lnTo>
                    <a:lnTo>
                      <a:pt x="31" y="2"/>
                    </a:lnTo>
                    <a:lnTo>
                      <a:pt x="28" y="0"/>
                    </a:lnTo>
                    <a:lnTo>
                      <a:pt x="9" y="0"/>
                    </a:lnTo>
                    <a:lnTo>
                      <a:pt x="4" y="2"/>
                    </a:lnTo>
                    <a:lnTo>
                      <a:pt x="2" y="16"/>
                    </a:lnTo>
                    <a:lnTo>
                      <a:pt x="2" y="31"/>
                    </a:lnTo>
                    <a:lnTo>
                      <a:pt x="0" y="47"/>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1" name="Freeform 2987"/>
              <p:cNvSpPr>
                <a:spLocks/>
              </p:cNvSpPr>
              <p:nvPr/>
            </p:nvSpPr>
            <p:spPr bwMode="auto">
              <a:xfrm>
                <a:off x="10413" y="6943"/>
                <a:ext cx="34" cy="60"/>
              </a:xfrm>
              <a:custGeom>
                <a:avLst/>
                <a:gdLst/>
                <a:ahLst/>
                <a:cxnLst>
                  <a:cxn ang="0">
                    <a:pos x="4" y="2"/>
                  </a:cxn>
                  <a:cxn ang="0">
                    <a:pos x="4" y="2"/>
                  </a:cxn>
                  <a:cxn ang="0">
                    <a:pos x="0" y="16"/>
                  </a:cxn>
                  <a:cxn ang="0">
                    <a:pos x="0" y="57"/>
                  </a:cxn>
                  <a:cxn ang="0">
                    <a:pos x="7" y="57"/>
                  </a:cxn>
                  <a:cxn ang="0">
                    <a:pos x="12" y="60"/>
                  </a:cxn>
                  <a:cxn ang="0">
                    <a:pos x="33" y="60"/>
                  </a:cxn>
                  <a:cxn ang="0">
                    <a:pos x="33" y="2"/>
                  </a:cxn>
                  <a:cxn ang="0">
                    <a:pos x="26" y="2"/>
                  </a:cxn>
                  <a:cxn ang="0">
                    <a:pos x="26" y="0"/>
                  </a:cxn>
                  <a:cxn ang="0">
                    <a:pos x="7" y="0"/>
                  </a:cxn>
                  <a:cxn ang="0">
                    <a:pos x="4" y="2"/>
                  </a:cxn>
                </a:cxnLst>
                <a:rect l="0" t="0" r="r" b="b"/>
                <a:pathLst>
                  <a:path w="34" h="60">
                    <a:moveTo>
                      <a:pt x="4" y="2"/>
                    </a:moveTo>
                    <a:lnTo>
                      <a:pt x="4" y="2"/>
                    </a:lnTo>
                    <a:lnTo>
                      <a:pt x="0" y="16"/>
                    </a:lnTo>
                    <a:lnTo>
                      <a:pt x="0" y="57"/>
                    </a:lnTo>
                    <a:lnTo>
                      <a:pt x="7" y="57"/>
                    </a:lnTo>
                    <a:lnTo>
                      <a:pt x="12" y="60"/>
                    </a:lnTo>
                    <a:lnTo>
                      <a:pt x="33" y="60"/>
                    </a:lnTo>
                    <a:lnTo>
                      <a:pt x="33" y="2"/>
                    </a:lnTo>
                    <a:lnTo>
                      <a:pt x="26" y="2"/>
                    </a:lnTo>
                    <a:lnTo>
                      <a:pt x="26" y="0"/>
                    </a:lnTo>
                    <a:lnTo>
                      <a:pt x="7" y="0"/>
                    </a:lnTo>
                    <a:lnTo>
                      <a:pt x="4" y="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2" name="Freeform 2988"/>
              <p:cNvSpPr>
                <a:spLocks/>
              </p:cNvSpPr>
              <p:nvPr/>
            </p:nvSpPr>
            <p:spPr bwMode="auto">
              <a:xfrm>
                <a:off x="10413" y="6943"/>
                <a:ext cx="34" cy="55"/>
              </a:xfrm>
              <a:custGeom>
                <a:avLst/>
                <a:gdLst/>
                <a:ahLst/>
                <a:cxnLst>
                  <a:cxn ang="0">
                    <a:pos x="4" y="2"/>
                  </a:cxn>
                  <a:cxn ang="0">
                    <a:pos x="4" y="2"/>
                  </a:cxn>
                  <a:cxn ang="0">
                    <a:pos x="0" y="26"/>
                  </a:cxn>
                  <a:cxn ang="0">
                    <a:pos x="0" y="52"/>
                  </a:cxn>
                  <a:cxn ang="0">
                    <a:pos x="2" y="52"/>
                  </a:cxn>
                  <a:cxn ang="0">
                    <a:pos x="7" y="55"/>
                  </a:cxn>
                  <a:cxn ang="0">
                    <a:pos x="31" y="55"/>
                  </a:cxn>
                  <a:cxn ang="0">
                    <a:pos x="33" y="40"/>
                  </a:cxn>
                  <a:cxn ang="0">
                    <a:pos x="33" y="14"/>
                  </a:cxn>
                  <a:cxn ang="0">
                    <a:pos x="31" y="2"/>
                  </a:cxn>
                  <a:cxn ang="0">
                    <a:pos x="26" y="2"/>
                  </a:cxn>
                  <a:cxn ang="0">
                    <a:pos x="24" y="0"/>
                  </a:cxn>
                  <a:cxn ang="0">
                    <a:pos x="7" y="0"/>
                  </a:cxn>
                  <a:cxn ang="0">
                    <a:pos x="4" y="2"/>
                  </a:cxn>
                </a:cxnLst>
                <a:rect l="0" t="0" r="r" b="b"/>
                <a:pathLst>
                  <a:path w="34" h="55">
                    <a:moveTo>
                      <a:pt x="4" y="2"/>
                    </a:moveTo>
                    <a:lnTo>
                      <a:pt x="4" y="2"/>
                    </a:lnTo>
                    <a:lnTo>
                      <a:pt x="0" y="26"/>
                    </a:lnTo>
                    <a:lnTo>
                      <a:pt x="0" y="52"/>
                    </a:lnTo>
                    <a:lnTo>
                      <a:pt x="2" y="52"/>
                    </a:lnTo>
                    <a:lnTo>
                      <a:pt x="7" y="55"/>
                    </a:lnTo>
                    <a:lnTo>
                      <a:pt x="31" y="55"/>
                    </a:lnTo>
                    <a:lnTo>
                      <a:pt x="33" y="40"/>
                    </a:lnTo>
                    <a:lnTo>
                      <a:pt x="33" y="14"/>
                    </a:lnTo>
                    <a:lnTo>
                      <a:pt x="31" y="2"/>
                    </a:lnTo>
                    <a:lnTo>
                      <a:pt x="26" y="2"/>
                    </a:lnTo>
                    <a:lnTo>
                      <a:pt x="24" y="0"/>
                    </a:lnTo>
                    <a:lnTo>
                      <a:pt x="7" y="0"/>
                    </a:lnTo>
                    <a:lnTo>
                      <a:pt x="4"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3" name="Freeform 2989"/>
              <p:cNvSpPr>
                <a:spLocks/>
              </p:cNvSpPr>
              <p:nvPr/>
            </p:nvSpPr>
            <p:spPr bwMode="auto">
              <a:xfrm>
                <a:off x="10413" y="6943"/>
                <a:ext cx="31" cy="50"/>
              </a:xfrm>
              <a:custGeom>
                <a:avLst/>
                <a:gdLst/>
                <a:ahLst/>
                <a:cxnLst>
                  <a:cxn ang="0">
                    <a:pos x="31" y="2"/>
                  </a:cxn>
                  <a:cxn ang="0">
                    <a:pos x="26" y="2"/>
                  </a:cxn>
                  <a:cxn ang="0">
                    <a:pos x="24" y="0"/>
                  </a:cxn>
                  <a:cxn ang="0">
                    <a:pos x="7" y="0"/>
                  </a:cxn>
                  <a:cxn ang="0">
                    <a:pos x="4" y="2"/>
                  </a:cxn>
                  <a:cxn ang="0">
                    <a:pos x="2" y="14"/>
                  </a:cxn>
                  <a:cxn ang="0">
                    <a:pos x="0" y="23"/>
                  </a:cxn>
                  <a:cxn ang="0">
                    <a:pos x="0" y="47"/>
                  </a:cxn>
                  <a:cxn ang="0">
                    <a:pos x="7" y="47"/>
                  </a:cxn>
                  <a:cxn ang="0">
                    <a:pos x="12" y="50"/>
                  </a:cxn>
                  <a:cxn ang="0">
                    <a:pos x="31" y="50"/>
                  </a:cxn>
                  <a:cxn ang="0">
                    <a:pos x="31" y="2"/>
                  </a:cxn>
                </a:cxnLst>
                <a:rect l="0" t="0" r="r" b="b"/>
                <a:pathLst>
                  <a:path w="31" h="50">
                    <a:moveTo>
                      <a:pt x="31" y="2"/>
                    </a:moveTo>
                    <a:lnTo>
                      <a:pt x="26" y="2"/>
                    </a:lnTo>
                    <a:lnTo>
                      <a:pt x="24" y="0"/>
                    </a:lnTo>
                    <a:lnTo>
                      <a:pt x="7" y="0"/>
                    </a:lnTo>
                    <a:lnTo>
                      <a:pt x="4" y="2"/>
                    </a:lnTo>
                    <a:lnTo>
                      <a:pt x="2" y="14"/>
                    </a:lnTo>
                    <a:lnTo>
                      <a:pt x="0" y="23"/>
                    </a:lnTo>
                    <a:lnTo>
                      <a:pt x="0" y="47"/>
                    </a:lnTo>
                    <a:lnTo>
                      <a:pt x="7" y="47"/>
                    </a:lnTo>
                    <a:lnTo>
                      <a:pt x="12" y="50"/>
                    </a:lnTo>
                    <a:lnTo>
                      <a:pt x="31" y="50"/>
                    </a:lnTo>
                    <a:lnTo>
                      <a:pt x="31" y="2"/>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4" name="Freeform 2990"/>
              <p:cNvSpPr>
                <a:spLocks/>
              </p:cNvSpPr>
              <p:nvPr/>
            </p:nvSpPr>
            <p:spPr bwMode="auto">
              <a:xfrm>
                <a:off x="10413" y="6943"/>
                <a:ext cx="31" cy="45"/>
              </a:xfrm>
              <a:custGeom>
                <a:avLst/>
                <a:gdLst/>
                <a:ahLst/>
                <a:cxnLst>
                  <a:cxn ang="0">
                    <a:pos x="4" y="2"/>
                  </a:cxn>
                  <a:cxn ang="0">
                    <a:pos x="4" y="2"/>
                  </a:cxn>
                  <a:cxn ang="0">
                    <a:pos x="0" y="21"/>
                  </a:cxn>
                  <a:cxn ang="0">
                    <a:pos x="0" y="43"/>
                  </a:cxn>
                  <a:cxn ang="0">
                    <a:pos x="14" y="43"/>
                  </a:cxn>
                  <a:cxn ang="0">
                    <a:pos x="19" y="45"/>
                  </a:cxn>
                  <a:cxn ang="0">
                    <a:pos x="26" y="45"/>
                  </a:cxn>
                  <a:cxn ang="0">
                    <a:pos x="31" y="43"/>
                  </a:cxn>
                  <a:cxn ang="0">
                    <a:pos x="31" y="2"/>
                  </a:cxn>
                  <a:cxn ang="0">
                    <a:pos x="26" y="2"/>
                  </a:cxn>
                  <a:cxn ang="0">
                    <a:pos x="24" y="0"/>
                  </a:cxn>
                  <a:cxn ang="0">
                    <a:pos x="7" y="0"/>
                  </a:cxn>
                  <a:cxn ang="0">
                    <a:pos x="4" y="2"/>
                  </a:cxn>
                </a:cxnLst>
                <a:rect l="0" t="0" r="r" b="b"/>
                <a:pathLst>
                  <a:path w="31" h="45">
                    <a:moveTo>
                      <a:pt x="4" y="2"/>
                    </a:moveTo>
                    <a:lnTo>
                      <a:pt x="4" y="2"/>
                    </a:lnTo>
                    <a:lnTo>
                      <a:pt x="0" y="21"/>
                    </a:lnTo>
                    <a:lnTo>
                      <a:pt x="0" y="43"/>
                    </a:lnTo>
                    <a:lnTo>
                      <a:pt x="14" y="43"/>
                    </a:lnTo>
                    <a:lnTo>
                      <a:pt x="19" y="45"/>
                    </a:lnTo>
                    <a:lnTo>
                      <a:pt x="26" y="45"/>
                    </a:lnTo>
                    <a:lnTo>
                      <a:pt x="31" y="43"/>
                    </a:lnTo>
                    <a:lnTo>
                      <a:pt x="31" y="2"/>
                    </a:lnTo>
                    <a:lnTo>
                      <a:pt x="26" y="2"/>
                    </a:lnTo>
                    <a:lnTo>
                      <a:pt x="24" y="0"/>
                    </a:lnTo>
                    <a:lnTo>
                      <a:pt x="7" y="0"/>
                    </a:lnTo>
                    <a:lnTo>
                      <a:pt x="4"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5" name="Freeform 2991"/>
              <p:cNvSpPr>
                <a:spLocks/>
              </p:cNvSpPr>
              <p:nvPr/>
            </p:nvSpPr>
            <p:spPr bwMode="auto">
              <a:xfrm>
                <a:off x="10416" y="6943"/>
                <a:ext cx="26" cy="38"/>
              </a:xfrm>
              <a:custGeom>
                <a:avLst/>
                <a:gdLst/>
                <a:ahLst/>
                <a:cxnLst>
                  <a:cxn ang="0">
                    <a:pos x="2" y="2"/>
                  </a:cxn>
                  <a:cxn ang="0">
                    <a:pos x="2" y="2"/>
                  </a:cxn>
                  <a:cxn ang="0">
                    <a:pos x="0" y="11"/>
                  </a:cxn>
                  <a:cxn ang="0">
                    <a:pos x="0" y="38"/>
                  </a:cxn>
                  <a:cxn ang="0">
                    <a:pos x="26" y="38"/>
                  </a:cxn>
                  <a:cxn ang="0">
                    <a:pos x="26" y="2"/>
                  </a:cxn>
                  <a:cxn ang="0">
                    <a:pos x="21" y="0"/>
                  </a:cxn>
                  <a:cxn ang="0">
                    <a:pos x="4" y="0"/>
                  </a:cxn>
                  <a:cxn ang="0">
                    <a:pos x="2" y="2"/>
                  </a:cxn>
                </a:cxnLst>
                <a:rect l="0" t="0" r="r" b="b"/>
                <a:pathLst>
                  <a:path w="26" h="38">
                    <a:moveTo>
                      <a:pt x="2" y="2"/>
                    </a:moveTo>
                    <a:lnTo>
                      <a:pt x="2" y="2"/>
                    </a:lnTo>
                    <a:lnTo>
                      <a:pt x="0" y="11"/>
                    </a:lnTo>
                    <a:lnTo>
                      <a:pt x="0" y="38"/>
                    </a:lnTo>
                    <a:lnTo>
                      <a:pt x="26" y="38"/>
                    </a:lnTo>
                    <a:lnTo>
                      <a:pt x="26" y="2"/>
                    </a:lnTo>
                    <a:lnTo>
                      <a:pt x="21" y="0"/>
                    </a:lnTo>
                    <a:lnTo>
                      <a:pt x="4" y="0"/>
                    </a:lnTo>
                    <a:lnTo>
                      <a:pt x="2"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6" name="Freeform 2992"/>
              <p:cNvSpPr>
                <a:spLocks/>
              </p:cNvSpPr>
              <p:nvPr/>
            </p:nvSpPr>
            <p:spPr bwMode="auto">
              <a:xfrm>
                <a:off x="10416" y="6943"/>
                <a:ext cx="26" cy="33"/>
              </a:xfrm>
              <a:custGeom>
                <a:avLst/>
                <a:gdLst/>
                <a:ahLst/>
                <a:cxnLst>
                  <a:cxn ang="0">
                    <a:pos x="2" y="2"/>
                  </a:cxn>
                  <a:cxn ang="0">
                    <a:pos x="2" y="2"/>
                  </a:cxn>
                  <a:cxn ang="0">
                    <a:pos x="0" y="9"/>
                  </a:cxn>
                  <a:cxn ang="0">
                    <a:pos x="0" y="33"/>
                  </a:cxn>
                  <a:cxn ang="0">
                    <a:pos x="26" y="33"/>
                  </a:cxn>
                  <a:cxn ang="0">
                    <a:pos x="26" y="2"/>
                  </a:cxn>
                  <a:cxn ang="0">
                    <a:pos x="21" y="2"/>
                  </a:cxn>
                  <a:cxn ang="0">
                    <a:pos x="21" y="0"/>
                  </a:cxn>
                  <a:cxn ang="0">
                    <a:pos x="4" y="0"/>
                  </a:cxn>
                  <a:cxn ang="0">
                    <a:pos x="2" y="2"/>
                  </a:cxn>
                </a:cxnLst>
                <a:rect l="0" t="0" r="r" b="b"/>
                <a:pathLst>
                  <a:path w="26" h="33">
                    <a:moveTo>
                      <a:pt x="2" y="2"/>
                    </a:moveTo>
                    <a:lnTo>
                      <a:pt x="2" y="2"/>
                    </a:lnTo>
                    <a:lnTo>
                      <a:pt x="0" y="9"/>
                    </a:lnTo>
                    <a:lnTo>
                      <a:pt x="0" y="33"/>
                    </a:lnTo>
                    <a:lnTo>
                      <a:pt x="26" y="33"/>
                    </a:lnTo>
                    <a:lnTo>
                      <a:pt x="26" y="2"/>
                    </a:lnTo>
                    <a:lnTo>
                      <a:pt x="21" y="2"/>
                    </a:lnTo>
                    <a:lnTo>
                      <a:pt x="21" y="0"/>
                    </a:lnTo>
                    <a:lnTo>
                      <a:pt x="4" y="0"/>
                    </a:lnTo>
                    <a:lnTo>
                      <a:pt x="2"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7" name="Freeform 2993"/>
              <p:cNvSpPr>
                <a:spLocks/>
              </p:cNvSpPr>
              <p:nvPr/>
            </p:nvSpPr>
            <p:spPr bwMode="auto">
              <a:xfrm>
                <a:off x="10416" y="6943"/>
                <a:ext cx="24" cy="29"/>
              </a:xfrm>
              <a:custGeom>
                <a:avLst/>
                <a:gdLst/>
                <a:ahLst/>
                <a:cxnLst>
                  <a:cxn ang="0">
                    <a:pos x="2" y="2"/>
                  </a:cxn>
                  <a:cxn ang="0">
                    <a:pos x="2" y="2"/>
                  </a:cxn>
                  <a:cxn ang="0">
                    <a:pos x="0" y="7"/>
                  </a:cxn>
                  <a:cxn ang="0">
                    <a:pos x="0" y="28"/>
                  </a:cxn>
                  <a:cxn ang="0">
                    <a:pos x="24" y="28"/>
                  </a:cxn>
                  <a:cxn ang="0">
                    <a:pos x="24" y="2"/>
                  </a:cxn>
                  <a:cxn ang="0">
                    <a:pos x="12" y="0"/>
                  </a:cxn>
                  <a:cxn ang="0">
                    <a:pos x="2" y="2"/>
                  </a:cxn>
                </a:cxnLst>
                <a:rect l="0" t="0" r="r" b="b"/>
                <a:pathLst>
                  <a:path w="24" h="29">
                    <a:moveTo>
                      <a:pt x="2" y="2"/>
                    </a:moveTo>
                    <a:lnTo>
                      <a:pt x="2" y="2"/>
                    </a:lnTo>
                    <a:lnTo>
                      <a:pt x="0" y="7"/>
                    </a:lnTo>
                    <a:lnTo>
                      <a:pt x="0" y="28"/>
                    </a:lnTo>
                    <a:lnTo>
                      <a:pt x="24" y="28"/>
                    </a:lnTo>
                    <a:lnTo>
                      <a:pt x="24" y="2"/>
                    </a:lnTo>
                    <a:lnTo>
                      <a:pt x="12" y="0"/>
                    </a:lnTo>
                    <a:lnTo>
                      <a:pt x="2"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8" name="Freeform 2994"/>
              <p:cNvSpPr>
                <a:spLocks/>
              </p:cNvSpPr>
              <p:nvPr/>
            </p:nvSpPr>
            <p:spPr bwMode="auto">
              <a:xfrm>
                <a:off x="10416" y="6933"/>
                <a:ext cx="36" cy="10"/>
              </a:xfrm>
              <a:custGeom>
                <a:avLst/>
                <a:gdLst/>
                <a:ahLst/>
                <a:cxnLst>
                  <a:cxn ang="0">
                    <a:pos x="36" y="2"/>
                  </a:cxn>
                  <a:cxn ang="0">
                    <a:pos x="19" y="0"/>
                  </a:cxn>
                  <a:cxn ang="0">
                    <a:pos x="2" y="2"/>
                  </a:cxn>
                  <a:cxn ang="0">
                    <a:pos x="0" y="7"/>
                  </a:cxn>
                  <a:cxn ang="0">
                    <a:pos x="24" y="7"/>
                  </a:cxn>
                  <a:cxn ang="0">
                    <a:pos x="26" y="9"/>
                  </a:cxn>
                  <a:cxn ang="0">
                    <a:pos x="36" y="9"/>
                  </a:cxn>
                  <a:cxn ang="0">
                    <a:pos x="36" y="2"/>
                  </a:cxn>
                </a:cxnLst>
                <a:rect l="0" t="0" r="r" b="b"/>
                <a:pathLst>
                  <a:path w="36" h="10">
                    <a:moveTo>
                      <a:pt x="36" y="2"/>
                    </a:moveTo>
                    <a:lnTo>
                      <a:pt x="19" y="0"/>
                    </a:lnTo>
                    <a:lnTo>
                      <a:pt x="2" y="2"/>
                    </a:lnTo>
                    <a:lnTo>
                      <a:pt x="0" y="7"/>
                    </a:lnTo>
                    <a:lnTo>
                      <a:pt x="24" y="7"/>
                    </a:lnTo>
                    <a:lnTo>
                      <a:pt x="26" y="9"/>
                    </a:lnTo>
                    <a:lnTo>
                      <a:pt x="36" y="9"/>
                    </a:lnTo>
                    <a:lnTo>
                      <a:pt x="36" y="2"/>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9" name="Freeform 2995"/>
              <p:cNvSpPr>
                <a:spLocks/>
              </p:cNvSpPr>
              <p:nvPr/>
            </p:nvSpPr>
            <p:spPr bwMode="auto">
              <a:xfrm>
                <a:off x="10411" y="7027"/>
                <a:ext cx="41" cy="14"/>
              </a:xfrm>
              <a:custGeom>
                <a:avLst/>
                <a:gdLst/>
                <a:ahLst/>
                <a:cxnLst>
                  <a:cxn ang="0">
                    <a:pos x="0" y="0"/>
                  </a:cxn>
                  <a:cxn ang="0">
                    <a:pos x="0" y="7"/>
                  </a:cxn>
                  <a:cxn ang="0">
                    <a:pos x="40" y="14"/>
                  </a:cxn>
                  <a:cxn ang="0">
                    <a:pos x="40" y="4"/>
                  </a:cxn>
                  <a:cxn ang="0">
                    <a:pos x="0" y="0"/>
                  </a:cxn>
                </a:cxnLst>
                <a:rect l="0" t="0" r="r" b="b"/>
                <a:pathLst>
                  <a:path w="41"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0" name="Freeform 2996"/>
              <p:cNvSpPr>
                <a:spLocks/>
              </p:cNvSpPr>
              <p:nvPr/>
            </p:nvSpPr>
            <p:spPr bwMode="auto">
              <a:xfrm>
                <a:off x="10423" y="7032"/>
                <a:ext cx="17" cy="2"/>
              </a:xfrm>
              <a:custGeom>
                <a:avLst/>
                <a:gdLst/>
                <a:ahLst/>
                <a:cxnLst>
                  <a:cxn ang="0">
                    <a:pos x="7" y="0"/>
                  </a:cxn>
                  <a:cxn ang="0">
                    <a:pos x="0" y="0"/>
                  </a:cxn>
                  <a:cxn ang="0">
                    <a:pos x="0" y="2"/>
                  </a:cxn>
                  <a:cxn ang="0">
                    <a:pos x="16" y="2"/>
                  </a:cxn>
                  <a:cxn ang="0">
                    <a:pos x="16" y="0"/>
                  </a:cxn>
                  <a:cxn ang="0">
                    <a:pos x="7" y="0"/>
                  </a:cxn>
                </a:cxnLst>
                <a:rect l="0" t="0" r="r" b="b"/>
                <a:pathLst>
                  <a:path w="17" h="2">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1" name="Freeform 2997"/>
              <p:cNvSpPr>
                <a:spLocks/>
              </p:cNvSpPr>
              <p:nvPr/>
            </p:nvSpPr>
            <p:spPr bwMode="auto">
              <a:xfrm>
                <a:off x="10423" y="7032"/>
                <a:ext cx="12" cy="2"/>
              </a:xfrm>
              <a:custGeom>
                <a:avLst/>
                <a:gdLst/>
                <a:ahLst/>
                <a:cxnLst>
                  <a:cxn ang="0">
                    <a:pos x="4" y="0"/>
                  </a:cxn>
                  <a:cxn ang="0">
                    <a:pos x="0" y="0"/>
                  </a:cxn>
                  <a:cxn ang="0">
                    <a:pos x="0" y="2"/>
                  </a:cxn>
                  <a:cxn ang="0">
                    <a:pos x="12" y="2"/>
                  </a:cxn>
                  <a:cxn ang="0">
                    <a:pos x="9" y="0"/>
                  </a:cxn>
                  <a:cxn ang="0">
                    <a:pos x="4" y="0"/>
                  </a:cxn>
                </a:cxnLst>
                <a:rect l="0" t="0" r="r" b="b"/>
                <a:pathLst>
                  <a:path w="12" h="2">
                    <a:moveTo>
                      <a:pt x="4" y="0"/>
                    </a:moveTo>
                    <a:lnTo>
                      <a:pt x="0" y="0"/>
                    </a:lnTo>
                    <a:lnTo>
                      <a:pt x="0"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2" name="Freeform 2998"/>
              <p:cNvSpPr>
                <a:spLocks/>
              </p:cNvSpPr>
              <p:nvPr/>
            </p:nvSpPr>
            <p:spPr bwMode="auto">
              <a:xfrm>
                <a:off x="10423" y="7032"/>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3" name="Freeform 2999"/>
              <p:cNvSpPr>
                <a:spLocks/>
              </p:cNvSpPr>
              <p:nvPr/>
            </p:nvSpPr>
            <p:spPr bwMode="auto">
              <a:xfrm>
                <a:off x="10454" y="7027"/>
                <a:ext cx="26" cy="12"/>
              </a:xfrm>
              <a:custGeom>
                <a:avLst/>
                <a:gdLst/>
                <a:ahLst/>
                <a:cxnLst>
                  <a:cxn ang="0">
                    <a:pos x="0" y="4"/>
                  </a:cxn>
                  <a:cxn ang="0">
                    <a:pos x="0" y="11"/>
                  </a:cxn>
                  <a:cxn ang="0">
                    <a:pos x="19" y="7"/>
                  </a:cxn>
                  <a:cxn ang="0">
                    <a:pos x="26" y="4"/>
                  </a:cxn>
                  <a:cxn ang="0">
                    <a:pos x="26" y="0"/>
                  </a:cxn>
                  <a:cxn ang="0">
                    <a:pos x="0" y="4"/>
                  </a:cxn>
                </a:cxnLst>
                <a:rect l="0" t="0" r="r" b="b"/>
                <a:pathLst>
                  <a:path w="26" h="12">
                    <a:moveTo>
                      <a:pt x="0" y="4"/>
                    </a:moveTo>
                    <a:lnTo>
                      <a:pt x="0" y="11"/>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4" name="Freeform 3000"/>
              <p:cNvSpPr>
                <a:spLocks/>
              </p:cNvSpPr>
              <p:nvPr/>
            </p:nvSpPr>
            <p:spPr bwMode="auto">
              <a:xfrm>
                <a:off x="10454" y="7027"/>
                <a:ext cx="26"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1"/>
                  </a:cxn>
                  <a:cxn ang="0">
                    <a:pos x="4" y="11"/>
                  </a:cxn>
                  <a:cxn ang="0">
                    <a:pos x="7" y="9"/>
                  </a:cxn>
                  <a:cxn ang="0">
                    <a:pos x="12" y="9"/>
                  </a:cxn>
                  <a:cxn ang="0">
                    <a:pos x="14" y="7"/>
                  </a:cxn>
                  <a:cxn ang="0">
                    <a:pos x="21" y="7"/>
                  </a:cxn>
                </a:cxnLst>
                <a:rect l="0" t="0" r="r" b="b"/>
                <a:pathLst>
                  <a:path w="26" h="12">
                    <a:moveTo>
                      <a:pt x="21" y="7"/>
                    </a:moveTo>
                    <a:lnTo>
                      <a:pt x="26" y="4"/>
                    </a:lnTo>
                    <a:lnTo>
                      <a:pt x="26" y="0"/>
                    </a:lnTo>
                    <a:lnTo>
                      <a:pt x="16" y="0"/>
                    </a:lnTo>
                    <a:lnTo>
                      <a:pt x="14" y="2"/>
                    </a:lnTo>
                    <a:lnTo>
                      <a:pt x="7" y="2"/>
                    </a:lnTo>
                    <a:lnTo>
                      <a:pt x="4" y="4"/>
                    </a:lnTo>
                    <a:lnTo>
                      <a:pt x="0" y="4"/>
                    </a:lnTo>
                    <a:lnTo>
                      <a:pt x="0" y="11"/>
                    </a:lnTo>
                    <a:lnTo>
                      <a:pt x="4" y="11"/>
                    </a:lnTo>
                    <a:lnTo>
                      <a:pt x="7" y="9"/>
                    </a:lnTo>
                    <a:lnTo>
                      <a:pt x="12"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5" name="Freeform 3001"/>
              <p:cNvSpPr>
                <a:spLocks/>
              </p:cNvSpPr>
              <p:nvPr/>
            </p:nvSpPr>
            <p:spPr bwMode="auto">
              <a:xfrm>
                <a:off x="10456" y="7027"/>
                <a:ext cx="24" cy="12"/>
              </a:xfrm>
              <a:custGeom>
                <a:avLst/>
                <a:gdLst/>
                <a:ahLst/>
                <a:cxnLst>
                  <a:cxn ang="0">
                    <a:pos x="0" y="4"/>
                  </a:cxn>
                  <a:cxn ang="0">
                    <a:pos x="0" y="11"/>
                  </a:cxn>
                  <a:cxn ang="0">
                    <a:pos x="4" y="9"/>
                  </a:cxn>
                  <a:cxn ang="0">
                    <a:pos x="9" y="9"/>
                  </a:cxn>
                  <a:cxn ang="0">
                    <a:pos x="12" y="7"/>
                  </a:cxn>
                  <a:cxn ang="0">
                    <a:pos x="19" y="7"/>
                  </a:cxn>
                  <a:cxn ang="0">
                    <a:pos x="23" y="4"/>
                  </a:cxn>
                  <a:cxn ang="0">
                    <a:pos x="23" y="0"/>
                  </a:cxn>
                  <a:cxn ang="0">
                    <a:pos x="16" y="0"/>
                  </a:cxn>
                  <a:cxn ang="0">
                    <a:pos x="12" y="2"/>
                  </a:cxn>
                  <a:cxn ang="0">
                    <a:pos x="2" y="2"/>
                  </a:cxn>
                  <a:cxn ang="0">
                    <a:pos x="0" y="4"/>
                  </a:cxn>
                </a:cxnLst>
                <a:rect l="0" t="0" r="r" b="b"/>
                <a:pathLst>
                  <a:path w="24" h="12">
                    <a:moveTo>
                      <a:pt x="0" y="4"/>
                    </a:moveTo>
                    <a:lnTo>
                      <a:pt x="0" y="11"/>
                    </a:lnTo>
                    <a:lnTo>
                      <a:pt x="4" y="9"/>
                    </a:lnTo>
                    <a:lnTo>
                      <a:pt x="9" y="9"/>
                    </a:lnTo>
                    <a:lnTo>
                      <a:pt x="12" y="7"/>
                    </a:lnTo>
                    <a:lnTo>
                      <a:pt x="19" y="7"/>
                    </a:lnTo>
                    <a:lnTo>
                      <a:pt x="23" y="4"/>
                    </a:lnTo>
                    <a:lnTo>
                      <a:pt x="23" y="0"/>
                    </a:lnTo>
                    <a:lnTo>
                      <a:pt x="16" y="0"/>
                    </a:lnTo>
                    <a:lnTo>
                      <a:pt x="12"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6" name="Freeform 3002"/>
              <p:cNvSpPr>
                <a:spLocks/>
              </p:cNvSpPr>
              <p:nvPr/>
            </p:nvSpPr>
            <p:spPr bwMode="auto">
              <a:xfrm>
                <a:off x="10456" y="7027"/>
                <a:ext cx="27" cy="12"/>
              </a:xfrm>
              <a:custGeom>
                <a:avLst/>
                <a:gdLst/>
                <a:ahLst/>
                <a:cxnLst>
                  <a:cxn ang="0">
                    <a:pos x="4" y="9"/>
                  </a:cxn>
                  <a:cxn ang="0">
                    <a:pos x="12" y="9"/>
                  </a:cxn>
                  <a:cxn ang="0">
                    <a:pos x="14" y="7"/>
                  </a:cxn>
                  <a:cxn ang="0">
                    <a:pos x="19" y="7"/>
                  </a:cxn>
                  <a:cxn ang="0">
                    <a:pos x="21" y="4"/>
                  </a:cxn>
                  <a:cxn ang="0">
                    <a:pos x="26" y="4"/>
                  </a:cxn>
                  <a:cxn ang="0">
                    <a:pos x="26" y="0"/>
                  </a:cxn>
                  <a:cxn ang="0">
                    <a:pos x="16" y="0"/>
                  </a:cxn>
                  <a:cxn ang="0">
                    <a:pos x="14" y="2"/>
                  </a:cxn>
                  <a:cxn ang="0">
                    <a:pos x="4" y="2"/>
                  </a:cxn>
                  <a:cxn ang="0">
                    <a:pos x="0" y="4"/>
                  </a:cxn>
                  <a:cxn ang="0">
                    <a:pos x="0" y="11"/>
                  </a:cxn>
                  <a:cxn ang="0">
                    <a:pos x="4" y="9"/>
                  </a:cxn>
                </a:cxnLst>
                <a:rect l="0" t="0" r="r" b="b"/>
                <a:pathLst>
                  <a:path w="27" h="12">
                    <a:moveTo>
                      <a:pt x="4" y="9"/>
                    </a:moveTo>
                    <a:lnTo>
                      <a:pt x="12" y="9"/>
                    </a:lnTo>
                    <a:lnTo>
                      <a:pt x="14" y="7"/>
                    </a:lnTo>
                    <a:lnTo>
                      <a:pt x="19" y="7"/>
                    </a:lnTo>
                    <a:lnTo>
                      <a:pt x="21" y="4"/>
                    </a:lnTo>
                    <a:lnTo>
                      <a:pt x="26" y="4"/>
                    </a:lnTo>
                    <a:lnTo>
                      <a:pt x="26" y="0"/>
                    </a:lnTo>
                    <a:lnTo>
                      <a:pt x="16" y="0"/>
                    </a:lnTo>
                    <a:lnTo>
                      <a:pt x="14" y="2"/>
                    </a:lnTo>
                    <a:lnTo>
                      <a:pt x="4" y="2"/>
                    </a:lnTo>
                    <a:lnTo>
                      <a:pt x="0" y="4"/>
                    </a:lnTo>
                    <a:lnTo>
                      <a:pt x="0" y="11"/>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7" name="Freeform 3003"/>
              <p:cNvSpPr>
                <a:spLocks/>
              </p:cNvSpPr>
              <p:nvPr/>
            </p:nvSpPr>
            <p:spPr bwMode="auto">
              <a:xfrm>
                <a:off x="10459" y="7027"/>
                <a:ext cx="24" cy="12"/>
              </a:xfrm>
              <a:custGeom>
                <a:avLst/>
                <a:gdLst/>
                <a:ahLst/>
                <a:cxnLst>
                  <a:cxn ang="0">
                    <a:pos x="19" y="7"/>
                  </a:cxn>
                  <a:cxn ang="0">
                    <a:pos x="23" y="4"/>
                  </a:cxn>
                  <a:cxn ang="0">
                    <a:pos x="23" y="0"/>
                  </a:cxn>
                  <a:cxn ang="0">
                    <a:pos x="14" y="0"/>
                  </a:cxn>
                  <a:cxn ang="0">
                    <a:pos x="11" y="2"/>
                  </a:cxn>
                  <a:cxn ang="0">
                    <a:pos x="2" y="2"/>
                  </a:cxn>
                  <a:cxn ang="0">
                    <a:pos x="0" y="4"/>
                  </a:cxn>
                  <a:cxn ang="0">
                    <a:pos x="0" y="11"/>
                  </a:cxn>
                  <a:cxn ang="0">
                    <a:pos x="2" y="9"/>
                  </a:cxn>
                  <a:cxn ang="0">
                    <a:pos x="9" y="9"/>
                  </a:cxn>
                  <a:cxn ang="0">
                    <a:pos x="11" y="7"/>
                  </a:cxn>
                  <a:cxn ang="0">
                    <a:pos x="19" y="7"/>
                  </a:cxn>
                </a:cxnLst>
                <a:rect l="0" t="0" r="r" b="b"/>
                <a:pathLst>
                  <a:path w="24" h="12">
                    <a:moveTo>
                      <a:pt x="19" y="7"/>
                    </a:moveTo>
                    <a:lnTo>
                      <a:pt x="23" y="4"/>
                    </a:lnTo>
                    <a:lnTo>
                      <a:pt x="23" y="0"/>
                    </a:lnTo>
                    <a:lnTo>
                      <a:pt x="14" y="0"/>
                    </a:lnTo>
                    <a:lnTo>
                      <a:pt x="11" y="2"/>
                    </a:lnTo>
                    <a:lnTo>
                      <a:pt x="2" y="2"/>
                    </a:lnTo>
                    <a:lnTo>
                      <a:pt x="0" y="4"/>
                    </a:lnTo>
                    <a:lnTo>
                      <a:pt x="0" y="11"/>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8" name="Freeform 3004"/>
              <p:cNvSpPr>
                <a:spLocks/>
              </p:cNvSpPr>
              <p:nvPr/>
            </p:nvSpPr>
            <p:spPr bwMode="auto">
              <a:xfrm>
                <a:off x="10461" y="7027"/>
                <a:ext cx="22" cy="9"/>
              </a:xfrm>
              <a:custGeom>
                <a:avLst/>
                <a:gdLst/>
                <a:ahLst/>
                <a:cxnLst>
                  <a:cxn ang="0">
                    <a:pos x="16" y="7"/>
                  </a:cxn>
                  <a:cxn ang="0">
                    <a:pos x="21" y="4"/>
                  </a:cxn>
                  <a:cxn ang="0">
                    <a:pos x="21" y="0"/>
                  </a:cxn>
                  <a:cxn ang="0">
                    <a:pos x="11" y="0"/>
                  </a:cxn>
                  <a:cxn ang="0">
                    <a:pos x="9" y="2"/>
                  </a:cxn>
                  <a:cxn ang="0">
                    <a:pos x="0" y="2"/>
                  </a:cxn>
                  <a:cxn ang="0">
                    <a:pos x="0" y="9"/>
                  </a:cxn>
                  <a:cxn ang="0">
                    <a:pos x="7" y="9"/>
                  </a:cxn>
                  <a:cxn ang="0">
                    <a:pos x="7" y="7"/>
                  </a:cxn>
                  <a:cxn ang="0">
                    <a:pos x="16" y="7"/>
                  </a:cxn>
                </a:cxnLst>
                <a:rect l="0" t="0" r="r" b="b"/>
                <a:pathLst>
                  <a:path w="22" h="9">
                    <a:moveTo>
                      <a:pt x="16" y="7"/>
                    </a:moveTo>
                    <a:lnTo>
                      <a:pt x="21" y="4"/>
                    </a:lnTo>
                    <a:lnTo>
                      <a:pt x="21" y="0"/>
                    </a:lnTo>
                    <a:lnTo>
                      <a:pt x="11" y="0"/>
                    </a:lnTo>
                    <a:lnTo>
                      <a:pt x="9"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9" name="Freeform 3005"/>
              <p:cNvSpPr>
                <a:spLocks/>
              </p:cNvSpPr>
              <p:nvPr/>
            </p:nvSpPr>
            <p:spPr bwMode="auto">
              <a:xfrm>
                <a:off x="10461" y="7027"/>
                <a:ext cx="22" cy="9"/>
              </a:xfrm>
              <a:custGeom>
                <a:avLst/>
                <a:gdLst/>
                <a:ahLst/>
                <a:cxnLst>
                  <a:cxn ang="0">
                    <a:pos x="2" y="9"/>
                  </a:cxn>
                  <a:cxn ang="0">
                    <a:pos x="7" y="9"/>
                  </a:cxn>
                  <a:cxn ang="0">
                    <a:pos x="9" y="7"/>
                  </a:cxn>
                  <a:cxn ang="0">
                    <a:pos x="16" y="7"/>
                  </a:cxn>
                  <a:cxn ang="0">
                    <a:pos x="21" y="4"/>
                  </a:cxn>
                  <a:cxn ang="0">
                    <a:pos x="21" y="0"/>
                  </a:cxn>
                  <a:cxn ang="0">
                    <a:pos x="11" y="0"/>
                  </a:cxn>
                  <a:cxn ang="0">
                    <a:pos x="9" y="2"/>
                  </a:cxn>
                  <a:cxn ang="0">
                    <a:pos x="0" y="2"/>
                  </a:cxn>
                  <a:cxn ang="0">
                    <a:pos x="0" y="7"/>
                  </a:cxn>
                  <a:cxn ang="0">
                    <a:pos x="2" y="9"/>
                  </a:cxn>
                </a:cxnLst>
                <a:rect l="0" t="0" r="r" b="b"/>
                <a:pathLst>
                  <a:path w="22" h="9">
                    <a:moveTo>
                      <a:pt x="2" y="9"/>
                    </a:moveTo>
                    <a:lnTo>
                      <a:pt x="7" y="9"/>
                    </a:lnTo>
                    <a:lnTo>
                      <a:pt x="9" y="7"/>
                    </a:lnTo>
                    <a:lnTo>
                      <a:pt x="16" y="7"/>
                    </a:lnTo>
                    <a:lnTo>
                      <a:pt x="21" y="4"/>
                    </a:lnTo>
                    <a:lnTo>
                      <a:pt x="21" y="0"/>
                    </a:lnTo>
                    <a:lnTo>
                      <a:pt x="11" y="0"/>
                    </a:lnTo>
                    <a:lnTo>
                      <a:pt x="9"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0" name="Freeform 3006"/>
              <p:cNvSpPr>
                <a:spLocks/>
              </p:cNvSpPr>
              <p:nvPr/>
            </p:nvSpPr>
            <p:spPr bwMode="auto">
              <a:xfrm>
                <a:off x="10464" y="7027"/>
                <a:ext cx="19" cy="9"/>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19" h="9">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1" name="Freeform 3007"/>
              <p:cNvSpPr>
                <a:spLocks/>
              </p:cNvSpPr>
              <p:nvPr/>
            </p:nvSpPr>
            <p:spPr bwMode="auto">
              <a:xfrm>
                <a:off x="10466" y="7027"/>
                <a:ext cx="17" cy="9"/>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9">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2" name="Freeform 3008"/>
              <p:cNvSpPr>
                <a:spLocks/>
              </p:cNvSpPr>
              <p:nvPr/>
            </p:nvSpPr>
            <p:spPr bwMode="auto">
              <a:xfrm>
                <a:off x="10466" y="7027"/>
                <a:ext cx="17" cy="9"/>
              </a:xfrm>
              <a:custGeom>
                <a:avLst/>
                <a:gdLst/>
                <a:ahLst/>
                <a:cxnLst>
                  <a:cxn ang="0">
                    <a:pos x="11" y="7"/>
                  </a:cxn>
                  <a:cxn ang="0">
                    <a:pos x="16" y="4"/>
                  </a:cxn>
                  <a:cxn ang="0">
                    <a:pos x="16" y="0"/>
                  </a:cxn>
                  <a:cxn ang="0">
                    <a:pos x="7" y="0"/>
                  </a:cxn>
                  <a:cxn ang="0">
                    <a:pos x="7" y="2"/>
                  </a:cxn>
                  <a:cxn ang="0">
                    <a:pos x="0" y="2"/>
                  </a:cxn>
                  <a:cxn ang="0">
                    <a:pos x="0" y="9"/>
                  </a:cxn>
                  <a:cxn ang="0">
                    <a:pos x="2" y="7"/>
                  </a:cxn>
                  <a:cxn ang="0">
                    <a:pos x="11" y="7"/>
                  </a:cxn>
                </a:cxnLst>
                <a:rect l="0" t="0" r="r" b="b"/>
                <a:pathLst>
                  <a:path w="17" h="9">
                    <a:moveTo>
                      <a:pt x="11" y="7"/>
                    </a:moveTo>
                    <a:lnTo>
                      <a:pt x="16" y="4"/>
                    </a:lnTo>
                    <a:lnTo>
                      <a:pt x="16" y="0"/>
                    </a:lnTo>
                    <a:lnTo>
                      <a:pt x="7" y="0"/>
                    </a:lnTo>
                    <a:lnTo>
                      <a:pt x="7"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3" name="Freeform 3009"/>
              <p:cNvSpPr>
                <a:spLocks/>
              </p:cNvSpPr>
              <p:nvPr/>
            </p:nvSpPr>
            <p:spPr bwMode="auto">
              <a:xfrm>
                <a:off x="10468" y="7027"/>
                <a:ext cx="15" cy="9"/>
              </a:xfrm>
              <a:custGeom>
                <a:avLst/>
                <a:gdLst/>
                <a:ahLst/>
                <a:cxnLst>
                  <a:cxn ang="0">
                    <a:pos x="9" y="7"/>
                  </a:cxn>
                  <a:cxn ang="0">
                    <a:pos x="14" y="4"/>
                  </a:cxn>
                  <a:cxn ang="0">
                    <a:pos x="14" y="0"/>
                  </a:cxn>
                  <a:cxn ang="0">
                    <a:pos x="7" y="0"/>
                  </a:cxn>
                  <a:cxn ang="0">
                    <a:pos x="4" y="2"/>
                  </a:cxn>
                  <a:cxn ang="0">
                    <a:pos x="0" y="2"/>
                  </a:cxn>
                  <a:cxn ang="0">
                    <a:pos x="0" y="9"/>
                  </a:cxn>
                  <a:cxn ang="0">
                    <a:pos x="2" y="7"/>
                  </a:cxn>
                  <a:cxn ang="0">
                    <a:pos x="9" y="7"/>
                  </a:cxn>
                </a:cxnLst>
                <a:rect l="0" t="0" r="r" b="b"/>
                <a:pathLst>
                  <a:path w="15" h="9">
                    <a:moveTo>
                      <a:pt x="9" y="7"/>
                    </a:moveTo>
                    <a:lnTo>
                      <a:pt x="14" y="4"/>
                    </a:lnTo>
                    <a:lnTo>
                      <a:pt x="14" y="0"/>
                    </a:lnTo>
                    <a:lnTo>
                      <a:pt x="7" y="0"/>
                    </a:lnTo>
                    <a:lnTo>
                      <a:pt x="4" y="2"/>
                    </a:lnTo>
                    <a:lnTo>
                      <a:pt x="0" y="2"/>
                    </a:lnTo>
                    <a:lnTo>
                      <a:pt x="0" y="9"/>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4" name="Freeform 3010"/>
              <p:cNvSpPr>
                <a:spLocks/>
              </p:cNvSpPr>
              <p:nvPr/>
            </p:nvSpPr>
            <p:spPr bwMode="auto">
              <a:xfrm>
                <a:off x="10468" y="7027"/>
                <a:ext cx="15" cy="7"/>
              </a:xfrm>
              <a:custGeom>
                <a:avLst/>
                <a:gdLst/>
                <a:ahLst/>
                <a:cxnLst>
                  <a:cxn ang="0">
                    <a:pos x="0" y="2"/>
                  </a:cxn>
                  <a:cxn ang="0">
                    <a:pos x="0" y="2"/>
                  </a:cxn>
                  <a:cxn ang="0">
                    <a:pos x="2" y="7"/>
                  </a:cxn>
                  <a:cxn ang="0">
                    <a:pos x="7" y="7"/>
                  </a:cxn>
                  <a:cxn ang="0">
                    <a:pos x="14" y="4"/>
                  </a:cxn>
                  <a:cxn ang="0">
                    <a:pos x="14" y="0"/>
                  </a:cxn>
                  <a:cxn ang="0">
                    <a:pos x="0" y="2"/>
                  </a:cxn>
                </a:cxnLst>
                <a:rect l="0" t="0" r="r" b="b"/>
                <a:pathLst>
                  <a:path w="15" h="7">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5" name="Freeform 3011"/>
              <p:cNvSpPr>
                <a:spLocks/>
              </p:cNvSpPr>
              <p:nvPr/>
            </p:nvSpPr>
            <p:spPr bwMode="auto">
              <a:xfrm>
                <a:off x="10454" y="6939"/>
                <a:ext cx="19" cy="0"/>
              </a:xfrm>
              <a:custGeom>
                <a:avLst/>
                <a:gdLst/>
                <a:ahLst/>
                <a:cxnLst>
                  <a:cxn ang="0">
                    <a:pos x="0" y="0"/>
                  </a:cxn>
                  <a:cxn ang="0">
                    <a:pos x="19" y="0"/>
                  </a:cxn>
                </a:cxnLst>
                <a:rect l="0" t="0" r="r" b="b"/>
                <a:pathLst>
                  <a:path w="19">
                    <a:moveTo>
                      <a:pt x="0" y="0"/>
                    </a:moveTo>
                    <a:lnTo>
                      <a:pt x="19" y="0"/>
                    </a:lnTo>
                  </a:path>
                </a:pathLst>
              </a:custGeom>
              <a:noFill/>
              <a:ln w="5842">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6" name="Freeform 3012"/>
              <p:cNvSpPr>
                <a:spLocks/>
              </p:cNvSpPr>
              <p:nvPr/>
            </p:nvSpPr>
            <p:spPr bwMode="auto">
              <a:xfrm>
                <a:off x="10456" y="6939"/>
                <a:ext cx="17" cy="0"/>
              </a:xfrm>
              <a:custGeom>
                <a:avLst/>
                <a:gdLst/>
                <a:ahLst/>
                <a:cxnLst>
                  <a:cxn ang="0">
                    <a:pos x="0" y="0"/>
                  </a:cxn>
                  <a:cxn ang="0">
                    <a:pos x="16" y="0"/>
                  </a:cxn>
                </a:cxnLst>
                <a:rect l="0" t="0" r="r" b="b"/>
                <a:pathLst>
                  <a:path w="17">
                    <a:moveTo>
                      <a:pt x="0" y="0"/>
                    </a:moveTo>
                    <a:lnTo>
                      <a:pt x="16" y="0"/>
                    </a:lnTo>
                  </a:path>
                </a:pathLst>
              </a:custGeom>
              <a:noFill/>
              <a:ln w="5842">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7" name="Freeform 3013"/>
              <p:cNvSpPr>
                <a:spLocks/>
              </p:cNvSpPr>
              <p:nvPr/>
            </p:nvSpPr>
            <p:spPr bwMode="auto">
              <a:xfrm>
                <a:off x="10456" y="6939"/>
                <a:ext cx="17" cy="0"/>
              </a:xfrm>
              <a:custGeom>
                <a:avLst/>
                <a:gdLst/>
                <a:ahLst/>
                <a:cxnLst>
                  <a:cxn ang="0">
                    <a:pos x="0" y="0"/>
                  </a:cxn>
                  <a:cxn ang="0">
                    <a:pos x="16" y="0"/>
                  </a:cxn>
                </a:cxnLst>
                <a:rect l="0" t="0" r="r" b="b"/>
                <a:pathLst>
                  <a:path w="17">
                    <a:moveTo>
                      <a:pt x="0" y="0"/>
                    </a:moveTo>
                    <a:lnTo>
                      <a:pt x="16" y="0"/>
                    </a:lnTo>
                  </a:path>
                </a:pathLst>
              </a:custGeom>
              <a:noFill/>
              <a:ln w="5842">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8" name="Freeform 3014"/>
              <p:cNvSpPr>
                <a:spLocks/>
              </p:cNvSpPr>
              <p:nvPr/>
            </p:nvSpPr>
            <p:spPr bwMode="auto">
              <a:xfrm>
                <a:off x="10456" y="6939"/>
                <a:ext cx="17" cy="0"/>
              </a:xfrm>
              <a:custGeom>
                <a:avLst/>
                <a:gdLst/>
                <a:ahLst/>
                <a:cxnLst>
                  <a:cxn ang="0">
                    <a:pos x="0" y="0"/>
                  </a:cxn>
                  <a:cxn ang="0">
                    <a:pos x="16" y="0"/>
                  </a:cxn>
                </a:cxnLst>
                <a:rect l="0" t="0" r="r" b="b"/>
                <a:pathLst>
                  <a:path w="17">
                    <a:moveTo>
                      <a:pt x="0" y="0"/>
                    </a:moveTo>
                    <a:lnTo>
                      <a:pt x="16" y="0"/>
                    </a:lnTo>
                  </a:path>
                </a:pathLst>
              </a:custGeom>
              <a:noFill/>
              <a:ln w="5842">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9" name="Freeform 3015"/>
              <p:cNvSpPr>
                <a:spLocks/>
              </p:cNvSpPr>
              <p:nvPr/>
            </p:nvSpPr>
            <p:spPr bwMode="auto">
              <a:xfrm>
                <a:off x="10459" y="6939"/>
                <a:ext cx="14" cy="0"/>
              </a:xfrm>
              <a:custGeom>
                <a:avLst/>
                <a:gdLst/>
                <a:ahLst/>
                <a:cxnLst>
                  <a:cxn ang="0">
                    <a:pos x="0" y="0"/>
                  </a:cxn>
                  <a:cxn ang="0">
                    <a:pos x="14" y="0"/>
                  </a:cxn>
                </a:cxnLst>
                <a:rect l="0" t="0" r="r" b="b"/>
                <a:pathLst>
                  <a:path w="14">
                    <a:moveTo>
                      <a:pt x="0" y="0"/>
                    </a:moveTo>
                    <a:lnTo>
                      <a:pt x="14" y="0"/>
                    </a:lnTo>
                  </a:path>
                </a:pathLst>
              </a:custGeom>
              <a:noFill/>
              <a:ln w="5842">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0" name="Freeform 3016"/>
              <p:cNvSpPr>
                <a:spLocks/>
              </p:cNvSpPr>
              <p:nvPr/>
            </p:nvSpPr>
            <p:spPr bwMode="auto">
              <a:xfrm>
                <a:off x="10459" y="6939"/>
                <a:ext cx="14" cy="0"/>
              </a:xfrm>
              <a:custGeom>
                <a:avLst/>
                <a:gdLst/>
                <a:ahLst/>
                <a:cxnLst>
                  <a:cxn ang="0">
                    <a:pos x="0" y="0"/>
                  </a:cxn>
                  <a:cxn ang="0">
                    <a:pos x="14" y="0"/>
                  </a:cxn>
                </a:cxnLst>
                <a:rect l="0" t="0" r="r" b="b"/>
                <a:pathLst>
                  <a:path w="14">
                    <a:moveTo>
                      <a:pt x="0" y="0"/>
                    </a:moveTo>
                    <a:lnTo>
                      <a:pt x="14" y="0"/>
                    </a:lnTo>
                  </a:path>
                </a:pathLst>
              </a:custGeom>
              <a:noFill/>
              <a:ln w="5842">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1" name="Freeform 3017"/>
              <p:cNvSpPr>
                <a:spLocks/>
              </p:cNvSpPr>
              <p:nvPr/>
            </p:nvSpPr>
            <p:spPr bwMode="auto">
              <a:xfrm>
                <a:off x="10461" y="6939"/>
                <a:ext cx="12" cy="0"/>
              </a:xfrm>
              <a:custGeom>
                <a:avLst/>
                <a:gdLst/>
                <a:ahLst/>
                <a:cxnLst>
                  <a:cxn ang="0">
                    <a:pos x="0" y="0"/>
                  </a:cxn>
                  <a:cxn ang="0">
                    <a:pos x="12" y="0"/>
                  </a:cxn>
                </a:cxnLst>
                <a:rect l="0" t="0" r="r" b="b"/>
                <a:pathLst>
                  <a:path w="12">
                    <a:moveTo>
                      <a:pt x="0" y="0"/>
                    </a:moveTo>
                    <a:lnTo>
                      <a:pt x="12" y="0"/>
                    </a:lnTo>
                  </a:path>
                </a:pathLst>
              </a:custGeom>
              <a:noFill/>
              <a:ln w="5842">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2" name="Freeform 3018"/>
              <p:cNvSpPr>
                <a:spLocks/>
              </p:cNvSpPr>
              <p:nvPr/>
            </p:nvSpPr>
            <p:spPr bwMode="auto">
              <a:xfrm>
                <a:off x="10461" y="6939"/>
                <a:ext cx="12" cy="0"/>
              </a:xfrm>
              <a:custGeom>
                <a:avLst/>
                <a:gdLst/>
                <a:ahLst/>
                <a:cxnLst>
                  <a:cxn ang="0">
                    <a:pos x="0" y="0"/>
                  </a:cxn>
                  <a:cxn ang="0">
                    <a:pos x="12" y="0"/>
                  </a:cxn>
                </a:cxnLst>
                <a:rect l="0" t="0" r="r" b="b"/>
                <a:pathLst>
                  <a:path w="12">
                    <a:moveTo>
                      <a:pt x="0" y="0"/>
                    </a:moveTo>
                    <a:lnTo>
                      <a:pt x="12" y="0"/>
                    </a:lnTo>
                  </a:path>
                </a:pathLst>
              </a:custGeom>
              <a:noFill/>
              <a:ln w="5842">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3" name="Freeform 3019"/>
              <p:cNvSpPr>
                <a:spLocks/>
              </p:cNvSpPr>
              <p:nvPr/>
            </p:nvSpPr>
            <p:spPr bwMode="auto">
              <a:xfrm>
                <a:off x="10464" y="6939"/>
                <a:ext cx="9" cy="0"/>
              </a:xfrm>
              <a:custGeom>
                <a:avLst/>
                <a:gdLst/>
                <a:ahLst/>
                <a:cxnLst>
                  <a:cxn ang="0">
                    <a:pos x="0" y="0"/>
                  </a:cxn>
                  <a:cxn ang="0">
                    <a:pos x="9" y="0"/>
                  </a:cxn>
                </a:cxnLst>
                <a:rect l="0" t="0" r="r" b="b"/>
                <a:pathLst>
                  <a:path w="9">
                    <a:moveTo>
                      <a:pt x="0" y="0"/>
                    </a:moveTo>
                    <a:lnTo>
                      <a:pt x="9" y="0"/>
                    </a:lnTo>
                  </a:path>
                </a:pathLst>
              </a:custGeom>
              <a:noFill/>
              <a:ln w="5842">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4" name="Freeform 3020"/>
              <p:cNvSpPr>
                <a:spLocks/>
              </p:cNvSpPr>
              <p:nvPr/>
            </p:nvSpPr>
            <p:spPr bwMode="auto">
              <a:xfrm>
                <a:off x="10464" y="6939"/>
                <a:ext cx="9" cy="0"/>
              </a:xfrm>
              <a:custGeom>
                <a:avLst/>
                <a:gdLst/>
                <a:ahLst/>
                <a:cxnLst>
                  <a:cxn ang="0">
                    <a:pos x="0" y="0"/>
                  </a:cxn>
                  <a:cxn ang="0">
                    <a:pos x="9" y="0"/>
                  </a:cxn>
                </a:cxnLst>
                <a:rect l="0" t="0" r="r" b="b"/>
                <a:pathLst>
                  <a:path w="9">
                    <a:moveTo>
                      <a:pt x="0" y="0"/>
                    </a:moveTo>
                    <a:lnTo>
                      <a:pt x="9" y="0"/>
                    </a:lnTo>
                  </a:path>
                </a:pathLst>
              </a:custGeom>
              <a:noFill/>
              <a:ln w="5842">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5" name="Freeform 3021"/>
              <p:cNvSpPr>
                <a:spLocks/>
              </p:cNvSpPr>
              <p:nvPr/>
            </p:nvSpPr>
            <p:spPr bwMode="auto">
              <a:xfrm>
                <a:off x="10466" y="6939"/>
                <a:ext cx="7" cy="0"/>
              </a:xfrm>
              <a:custGeom>
                <a:avLst/>
                <a:gdLst/>
                <a:ahLst/>
                <a:cxnLst>
                  <a:cxn ang="0">
                    <a:pos x="0" y="0"/>
                  </a:cxn>
                  <a:cxn ang="0">
                    <a:pos x="7" y="0"/>
                  </a:cxn>
                </a:cxnLst>
                <a:rect l="0" t="0" r="r" b="b"/>
                <a:pathLst>
                  <a:path w="7">
                    <a:moveTo>
                      <a:pt x="0" y="0"/>
                    </a:moveTo>
                    <a:lnTo>
                      <a:pt x="7" y="0"/>
                    </a:lnTo>
                  </a:path>
                </a:pathLst>
              </a:custGeom>
              <a:noFill/>
              <a:ln w="5842">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6" name="Freeform 3022"/>
              <p:cNvSpPr>
                <a:spLocks/>
              </p:cNvSpPr>
              <p:nvPr/>
            </p:nvSpPr>
            <p:spPr bwMode="auto">
              <a:xfrm>
                <a:off x="10466" y="6939"/>
                <a:ext cx="7" cy="0"/>
              </a:xfrm>
              <a:custGeom>
                <a:avLst/>
                <a:gdLst/>
                <a:ahLst/>
                <a:cxnLst>
                  <a:cxn ang="0">
                    <a:pos x="0" y="0"/>
                  </a:cxn>
                  <a:cxn ang="0">
                    <a:pos x="7" y="0"/>
                  </a:cxn>
                </a:cxnLst>
                <a:rect l="0" t="0" r="r" b="b"/>
                <a:pathLst>
                  <a:path w="7">
                    <a:moveTo>
                      <a:pt x="0" y="0"/>
                    </a:moveTo>
                    <a:lnTo>
                      <a:pt x="7" y="0"/>
                    </a:lnTo>
                  </a:path>
                </a:pathLst>
              </a:custGeom>
              <a:noFill/>
              <a:ln w="5842">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7" name="Freeform 3023"/>
              <p:cNvSpPr>
                <a:spLocks/>
              </p:cNvSpPr>
              <p:nvPr/>
            </p:nvSpPr>
            <p:spPr bwMode="auto">
              <a:xfrm>
                <a:off x="10468" y="6945"/>
                <a:ext cx="12" cy="79"/>
              </a:xfrm>
              <a:custGeom>
                <a:avLst/>
                <a:gdLst/>
                <a:ahLst/>
                <a:cxnLst>
                  <a:cxn ang="0">
                    <a:pos x="7" y="57"/>
                  </a:cxn>
                  <a:cxn ang="0">
                    <a:pos x="7" y="79"/>
                  </a:cxn>
                  <a:cxn ang="0">
                    <a:pos x="11" y="76"/>
                  </a:cxn>
                  <a:cxn ang="0">
                    <a:pos x="11" y="57"/>
                  </a:cxn>
                  <a:cxn ang="0">
                    <a:pos x="9" y="38"/>
                  </a:cxn>
                  <a:cxn ang="0">
                    <a:pos x="9" y="19"/>
                  </a:cxn>
                  <a:cxn ang="0">
                    <a:pos x="4" y="0"/>
                  </a:cxn>
                  <a:cxn ang="0">
                    <a:pos x="0" y="0"/>
                  </a:cxn>
                  <a:cxn ang="0">
                    <a:pos x="7" y="57"/>
                  </a:cxn>
                </a:cxnLst>
                <a:rect l="0" t="0" r="r" b="b"/>
                <a:pathLst>
                  <a:path w="12" h="79">
                    <a:moveTo>
                      <a:pt x="7" y="57"/>
                    </a:moveTo>
                    <a:lnTo>
                      <a:pt x="7" y="79"/>
                    </a:lnTo>
                    <a:lnTo>
                      <a:pt x="11" y="76"/>
                    </a:lnTo>
                    <a:lnTo>
                      <a:pt x="11"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8" name="Freeform 3024"/>
              <p:cNvSpPr>
                <a:spLocks/>
              </p:cNvSpPr>
              <p:nvPr/>
            </p:nvSpPr>
            <p:spPr bwMode="auto">
              <a:xfrm>
                <a:off x="10466" y="6945"/>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9" name="Freeform 3025"/>
              <p:cNvSpPr>
                <a:spLocks/>
              </p:cNvSpPr>
              <p:nvPr/>
            </p:nvSpPr>
            <p:spPr bwMode="auto">
              <a:xfrm>
                <a:off x="10466" y="6945"/>
                <a:ext cx="12" cy="79"/>
              </a:xfrm>
              <a:custGeom>
                <a:avLst/>
                <a:gdLst/>
                <a:ahLst/>
                <a:cxnLst>
                  <a:cxn ang="0">
                    <a:pos x="0" y="0"/>
                  </a:cxn>
                  <a:cxn ang="0">
                    <a:pos x="0" y="9"/>
                  </a:cxn>
                  <a:cxn ang="0">
                    <a:pos x="4" y="28"/>
                  </a:cxn>
                  <a:cxn ang="0">
                    <a:pos x="4" y="38"/>
                  </a:cxn>
                  <a:cxn ang="0">
                    <a:pos x="7" y="48"/>
                  </a:cxn>
                  <a:cxn ang="0">
                    <a:pos x="7" y="79"/>
                  </a:cxn>
                  <a:cxn ang="0">
                    <a:pos x="11" y="76"/>
                  </a:cxn>
                  <a:cxn ang="0">
                    <a:pos x="11" y="38"/>
                  </a:cxn>
                  <a:cxn ang="0">
                    <a:pos x="9" y="19"/>
                  </a:cxn>
                  <a:cxn ang="0">
                    <a:pos x="4" y="0"/>
                  </a:cxn>
                  <a:cxn ang="0">
                    <a:pos x="0" y="0"/>
                  </a:cxn>
                </a:cxnLst>
                <a:rect l="0" t="0" r="r" b="b"/>
                <a:pathLst>
                  <a:path w="12" h="79">
                    <a:moveTo>
                      <a:pt x="0" y="0"/>
                    </a:moveTo>
                    <a:lnTo>
                      <a:pt x="0" y="9"/>
                    </a:lnTo>
                    <a:lnTo>
                      <a:pt x="4" y="28"/>
                    </a:lnTo>
                    <a:lnTo>
                      <a:pt x="4" y="38"/>
                    </a:lnTo>
                    <a:lnTo>
                      <a:pt x="7" y="48"/>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0" name="Freeform 3026"/>
              <p:cNvSpPr>
                <a:spLocks/>
              </p:cNvSpPr>
              <p:nvPr/>
            </p:nvSpPr>
            <p:spPr bwMode="auto">
              <a:xfrm>
                <a:off x="10464" y="694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1" name="Freeform 3027"/>
              <p:cNvSpPr>
                <a:spLocks/>
              </p:cNvSpPr>
              <p:nvPr/>
            </p:nvSpPr>
            <p:spPr bwMode="auto">
              <a:xfrm>
                <a:off x="10464" y="6945"/>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2" name="Freeform 3028"/>
              <p:cNvSpPr>
                <a:spLocks/>
              </p:cNvSpPr>
              <p:nvPr/>
            </p:nvSpPr>
            <p:spPr bwMode="auto">
              <a:xfrm>
                <a:off x="10461" y="6945"/>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3" name="Freeform 3029"/>
              <p:cNvSpPr>
                <a:spLocks/>
              </p:cNvSpPr>
              <p:nvPr/>
            </p:nvSpPr>
            <p:spPr bwMode="auto">
              <a:xfrm>
                <a:off x="10461" y="6945"/>
                <a:ext cx="12" cy="79"/>
              </a:xfrm>
              <a:custGeom>
                <a:avLst/>
                <a:gdLst/>
                <a:ahLst/>
                <a:cxnLst>
                  <a:cxn ang="0">
                    <a:pos x="7" y="57"/>
                  </a:cxn>
                  <a:cxn ang="0">
                    <a:pos x="7" y="79"/>
                  </a:cxn>
                  <a:cxn ang="0">
                    <a:pos x="11" y="76"/>
                  </a:cxn>
                  <a:cxn ang="0">
                    <a:pos x="11" y="38"/>
                  </a:cxn>
                  <a:cxn ang="0">
                    <a:pos x="9" y="19"/>
                  </a:cxn>
                  <a:cxn ang="0">
                    <a:pos x="4" y="0"/>
                  </a:cxn>
                  <a:cxn ang="0">
                    <a:pos x="0" y="0"/>
                  </a:cxn>
                  <a:cxn ang="0">
                    <a:pos x="7" y="57"/>
                  </a:cxn>
                </a:cxnLst>
                <a:rect l="0" t="0" r="r" b="b"/>
                <a:pathLst>
                  <a:path w="12" h="79">
                    <a:moveTo>
                      <a:pt x="7" y="57"/>
                    </a:moveTo>
                    <a:lnTo>
                      <a:pt x="7" y="79"/>
                    </a:lnTo>
                    <a:lnTo>
                      <a:pt x="11" y="76"/>
                    </a:lnTo>
                    <a:lnTo>
                      <a:pt x="11"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4" name="Freeform 3030"/>
              <p:cNvSpPr>
                <a:spLocks/>
              </p:cNvSpPr>
              <p:nvPr/>
            </p:nvSpPr>
            <p:spPr bwMode="auto">
              <a:xfrm>
                <a:off x="10459" y="694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5" name="Freeform 3031"/>
              <p:cNvSpPr>
                <a:spLocks/>
              </p:cNvSpPr>
              <p:nvPr/>
            </p:nvSpPr>
            <p:spPr bwMode="auto">
              <a:xfrm>
                <a:off x="10459" y="6945"/>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6" name="Freeform 3032"/>
              <p:cNvSpPr>
                <a:spLocks/>
              </p:cNvSpPr>
              <p:nvPr/>
            </p:nvSpPr>
            <p:spPr bwMode="auto">
              <a:xfrm>
                <a:off x="10456" y="6945"/>
                <a:ext cx="15" cy="79"/>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5" h="79">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7" name="Freeform 3033"/>
              <p:cNvSpPr>
                <a:spLocks/>
              </p:cNvSpPr>
              <p:nvPr/>
            </p:nvSpPr>
            <p:spPr bwMode="auto">
              <a:xfrm>
                <a:off x="10456" y="6945"/>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8" name="Freeform 3034"/>
              <p:cNvSpPr>
                <a:spLocks/>
              </p:cNvSpPr>
              <p:nvPr/>
            </p:nvSpPr>
            <p:spPr bwMode="auto">
              <a:xfrm>
                <a:off x="10456" y="6945"/>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9" name="Freeform 3035"/>
              <p:cNvSpPr>
                <a:spLocks/>
              </p:cNvSpPr>
              <p:nvPr/>
            </p:nvSpPr>
            <p:spPr bwMode="auto">
              <a:xfrm>
                <a:off x="10339" y="6528"/>
                <a:ext cx="5" cy="189"/>
              </a:xfrm>
              <a:custGeom>
                <a:avLst/>
                <a:gdLst/>
                <a:ahLst/>
                <a:cxnLst>
                  <a:cxn ang="0">
                    <a:pos x="0" y="189"/>
                  </a:cxn>
                  <a:cxn ang="0">
                    <a:pos x="4" y="0"/>
                  </a:cxn>
                </a:cxnLst>
                <a:rect l="0" t="0" r="r" b="b"/>
                <a:pathLst>
                  <a:path w="5" h="189">
                    <a:moveTo>
                      <a:pt x="0" y="189"/>
                    </a:moveTo>
                    <a:lnTo>
                      <a:pt x="4" y="0"/>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0" name="Freeform 3036"/>
              <p:cNvSpPr>
                <a:spLocks/>
              </p:cNvSpPr>
              <p:nvPr/>
            </p:nvSpPr>
            <p:spPr bwMode="auto">
              <a:xfrm>
                <a:off x="9105" y="6976"/>
                <a:ext cx="127" cy="32"/>
              </a:xfrm>
              <a:custGeom>
                <a:avLst/>
                <a:gdLst/>
                <a:ahLst/>
                <a:cxnLst>
                  <a:cxn ang="0">
                    <a:pos x="0" y="31"/>
                  </a:cxn>
                  <a:cxn ang="0">
                    <a:pos x="127" y="24"/>
                  </a:cxn>
                  <a:cxn ang="0">
                    <a:pos x="124" y="0"/>
                  </a:cxn>
                  <a:cxn ang="0">
                    <a:pos x="4" y="12"/>
                  </a:cxn>
                  <a:cxn ang="0">
                    <a:pos x="0" y="31"/>
                  </a:cxn>
                </a:cxnLst>
                <a:rect l="0" t="0" r="r" b="b"/>
                <a:pathLst>
                  <a:path w="127" h="32">
                    <a:moveTo>
                      <a:pt x="0" y="31"/>
                    </a:moveTo>
                    <a:lnTo>
                      <a:pt x="127" y="24"/>
                    </a:lnTo>
                    <a:lnTo>
                      <a:pt x="124" y="0"/>
                    </a:lnTo>
                    <a:lnTo>
                      <a:pt x="4" y="12"/>
                    </a:lnTo>
                    <a:lnTo>
                      <a:pt x="0" y="3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1" name="Freeform 3037"/>
              <p:cNvSpPr>
                <a:spLocks/>
              </p:cNvSpPr>
              <p:nvPr/>
            </p:nvSpPr>
            <p:spPr bwMode="auto">
              <a:xfrm>
                <a:off x="9196" y="6772"/>
                <a:ext cx="334" cy="264"/>
              </a:xfrm>
              <a:custGeom>
                <a:avLst/>
                <a:gdLst/>
                <a:ahLst/>
                <a:cxnLst>
                  <a:cxn ang="0">
                    <a:pos x="26" y="240"/>
                  </a:cxn>
                  <a:cxn ang="0">
                    <a:pos x="16" y="242"/>
                  </a:cxn>
                  <a:cxn ang="0">
                    <a:pos x="19" y="244"/>
                  </a:cxn>
                  <a:cxn ang="0">
                    <a:pos x="24" y="247"/>
                  </a:cxn>
                  <a:cxn ang="0">
                    <a:pos x="26" y="249"/>
                  </a:cxn>
                  <a:cxn ang="0">
                    <a:pos x="40" y="249"/>
                  </a:cxn>
                  <a:cxn ang="0">
                    <a:pos x="48" y="252"/>
                  </a:cxn>
                  <a:cxn ang="0">
                    <a:pos x="91" y="252"/>
                  </a:cxn>
                  <a:cxn ang="0">
                    <a:pos x="151" y="254"/>
                  </a:cxn>
                  <a:cxn ang="0">
                    <a:pos x="175" y="263"/>
                  </a:cxn>
                  <a:cxn ang="0">
                    <a:pos x="180" y="263"/>
                  </a:cxn>
                  <a:cxn ang="0">
                    <a:pos x="208" y="254"/>
                  </a:cxn>
                  <a:cxn ang="0">
                    <a:pos x="213" y="254"/>
                  </a:cxn>
                  <a:cxn ang="0">
                    <a:pos x="228" y="247"/>
                  </a:cxn>
                  <a:cxn ang="0">
                    <a:pos x="232" y="244"/>
                  </a:cxn>
                  <a:cxn ang="0">
                    <a:pos x="232" y="240"/>
                  </a:cxn>
                  <a:cxn ang="0">
                    <a:pos x="230" y="237"/>
                  </a:cxn>
                  <a:cxn ang="0">
                    <a:pos x="225" y="237"/>
                  </a:cxn>
                  <a:cxn ang="0">
                    <a:pos x="244" y="211"/>
                  </a:cxn>
                  <a:cxn ang="0">
                    <a:pos x="328" y="199"/>
                  </a:cxn>
                  <a:cxn ang="0">
                    <a:pos x="333" y="96"/>
                  </a:cxn>
                  <a:cxn ang="0">
                    <a:pos x="273" y="45"/>
                  </a:cxn>
                  <a:cxn ang="0">
                    <a:pos x="184" y="4"/>
                  </a:cxn>
                  <a:cxn ang="0">
                    <a:pos x="129" y="0"/>
                  </a:cxn>
                  <a:cxn ang="0">
                    <a:pos x="100" y="28"/>
                  </a:cxn>
                  <a:cxn ang="0">
                    <a:pos x="93" y="40"/>
                  </a:cxn>
                  <a:cxn ang="0">
                    <a:pos x="86" y="55"/>
                  </a:cxn>
                  <a:cxn ang="0">
                    <a:pos x="79" y="67"/>
                  </a:cxn>
                  <a:cxn ang="0">
                    <a:pos x="72" y="81"/>
                  </a:cxn>
                  <a:cxn ang="0">
                    <a:pos x="64" y="93"/>
                  </a:cxn>
                  <a:cxn ang="0">
                    <a:pos x="57" y="108"/>
                  </a:cxn>
                  <a:cxn ang="0">
                    <a:pos x="50" y="120"/>
                  </a:cxn>
                  <a:cxn ang="0">
                    <a:pos x="43" y="134"/>
                  </a:cxn>
                  <a:cxn ang="0">
                    <a:pos x="38" y="146"/>
                  </a:cxn>
                  <a:cxn ang="0">
                    <a:pos x="24" y="170"/>
                  </a:cxn>
                  <a:cxn ang="0">
                    <a:pos x="16" y="180"/>
                  </a:cxn>
                  <a:cxn ang="0">
                    <a:pos x="12" y="189"/>
                  </a:cxn>
                  <a:cxn ang="0">
                    <a:pos x="0" y="206"/>
                  </a:cxn>
                  <a:cxn ang="0">
                    <a:pos x="2" y="208"/>
                  </a:cxn>
                  <a:cxn ang="0">
                    <a:pos x="7" y="211"/>
                  </a:cxn>
                  <a:cxn ang="0">
                    <a:pos x="12" y="211"/>
                  </a:cxn>
                  <a:cxn ang="0">
                    <a:pos x="16" y="213"/>
                  </a:cxn>
                  <a:cxn ang="0">
                    <a:pos x="21" y="216"/>
                  </a:cxn>
                  <a:cxn ang="0">
                    <a:pos x="31" y="216"/>
                  </a:cxn>
                  <a:cxn ang="0">
                    <a:pos x="33" y="218"/>
                  </a:cxn>
                  <a:cxn ang="0">
                    <a:pos x="48" y="218"/>
                  </a:cxn>
                  <a:cxn ang="0">
                    <a:pos x="57" y="225"/>
                  </a:cxn>
                  <a:cxn ang="0">
                    <a:pos x="62" y="230"/>
                  </a:cxn>
                  <a:cxn ang="0">
                    <a:pos x="45" y="235"/>
                  </a:cxn>
                  <a:cxn ang="0">
                    <a:pos x="26" y="240"/>
                  </a:cxn>
                </a:cxnLst>
                <a:rect l="0" t="0" r="r" b="b"/>
                <a:pathLst>
                  <a:path w="334" h="264">
                    <a:moveTo>
                      <a:pt x="26" y="240"/>
                    </a:moveTo>
                    <a:lnTo>
                      <a:pt x="16" y="242"/>
                    </a:lnTo>
                    <a:lnTo>
                      <a:pt x="19" y="244"/>
                    </a:lnTo>
                    <a:lnTo>
                      <a:pt x="24" y="247"/>
                    </a:lnTo>
                    <a:lnTo>
                      <a:pt x="26" y="249"/>
                    </a:lnTo>
                    <a:lnTo>
                      <a:pt x="40" y="249"/>
                    </a:lnTo>
                    <a:lnTo>
                      <a:pt x="48" y="252"/>
                    </a:lnTo>
                    <a:lnTo>
                      <a:pt x="91" y="252"/>
                    </a:lnTo>
                    <a:lnTo>
                      <a:pt x="151" y="254"/>
                    </a:lnTo>
                    <a:lnTo>
                      <a:pt x="175" y="263"/>
                    </a:lnTo>
                    <a:lnTo>
                      <a:pt x="180" y="263"/>
                    </a:lnTo>
                    <a:lnTo>
                      <a:pt x="208" y="254"/>
                    </a:lnTo>
                    <a:lnTo>
                      <a:pt x="213" y="254"/>
                    </a:lnTo>
                    <a:lnTo>
                      <a:pt x="228" y="247"/>
                    </a:lnTo>
                    <a:lnTo>
                      <a:pt x="232" y="244"/>
                    </a:lnTo>
                    <a:lnTo>
                      <a:pt x="232" y="240"/>
                    </a:lnTo>
                    <a:lnTo>
                      <a:pt x="230" y="237"/>
                    </a:lnTo>
                    <a:lnTo>
                      <a:pt x="225" y="237"/>
                    </a:lnTo>
                    <a:lnTo>
                      <a:pt x="244" y="211"/>
                    </a:lnTo>
                    <a:lnTo>
                      <a:pt x="328" y="199"/>
                    </a:lnTo>
                    <a:lnTo>
                      <a:pt x="333" y="96"/>
                    </a:lnTo>
                    <a:lnTo>
                      <a:pt x="273" y="45"/>
                    </a:lnTo>
                    <a:lnTo>
                      <a:pt x="184" y="4"/>
                    </a:lnTo>
                    <a:lnTo>
                      <a:pt x="129" y="0"/>
                    </a:lnTo>
                    <a:lnTo>
                      <a:pt x="100" y="28"/>
                    </a:lnTo>
                    <a:lnTo>
                      <a:pt x="93" y="40"/>
                    </a:lnTo>
                    <a:lnTo>
                      <a:pt x="86" y="55"/>
                    </a:lnTo>
                    <a:lnTo>
                      <a:pt x="79" y="67"/>
                    </a:lnTo>
                    <a:lnTo>
                      <a:pt x="72" y="81"/>
                    </a:lnTo>
                    <a:lnTo>
                      <a:pt x="64" y="93"/>
                    </a:lnTo>
                    <a:lnTo>
                      <a:pt x="57" y="108"/>
                    </a:lnTo>
                    <a:lnTo>
                      <a:pt x="50" y="120"/>
                    </a:lnTo>
                    <a:lnTo>
                      <a:pt x="43" y="134"/>
                    </a:lnTo>
                    <a:lnTo>
                      <a:pt x="38" y="146"/>
                    </a:lnTo>
                    <a:lnTo>
                      <a:pt x="24" y="170"/>
                    </a:lnTo>
                    <a:lnTo>
                      <a:pt x="16" y="180"/>
                    </a:lnTo>
                    <a:lnTo>
                      <a:pt x="12" y="189"/>
                    </a:lnTo>
                    <a:lnTo>
                      <a:pt x="0" y="206"/>
                    </a:lnTo>
                    <a:lnTo>
                      <a:pt x="2" y="208"/>
                    </a:lnTo>
                    <a:lnTo>
                      <a:pt x="7" y="211"/>
                    </a:lnTo>
                    <a:lnTo>
                      <a:pt x="12" y="211"/>
                    </a:lnTo>
                    <a:lnTo>
                      <a:pt x="16" y="213"/>
                    </a:lnTo>
                    <a:lnTo>
                      <a:pt x="21" y="216"/>
                    </a:lnTo>
                    <a:lnTo>
                      <a:pt x="31" y="216"/>
                    </a:lnTo>
                    <a:lnTo>
                      <a:pt x="33" y="218"/>
                    </a:lnTo>
                    <a:lnTo>
                      <a:pt x="48" y="218"/>
                    </a:lnTo>
                    <a:lnTo>
                      <a:pt x="57" y="225"/>
                    </a:lnTo>
                    <a:lnTo>
                      <a:pt x="62" y="230"/>
                    </a:lnTo>
                    <a:lnTo>
                      <a:pt x="45" y="235"/>
                    </a:lnTo>
                    <a:lnTo>
                      <a:pt x="26"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2" name="Freeform 3038"/>
              <p:cNvSpPr>
                <a:spLocks/>
              </p:cNvSpPr>
              <p:nvPr/>
            </p:nvSpPr>
            <p:spPr bwMode="auto">
              <a:xfrm>
                <a:off x="9012" y="6907"/>
                <a:ext cx="60" cy="91"/>
              </a:xfrm>
              <a:custGeom>
                <a:avLst/>
                <a:gdLst/>
                <a:ahLst/>
                <a:cxnLst>
                  <a:cxn ang="0">
                    <a:pos x="7" y="2"/>
                  </a:cxn>
                  <a:cxn ang="0">
                    <a:pos x="7" y="2"/>
                  </a:cxn>
                  <a:cxn ang="0">
                    <a:pos x="4" y="21"/>
                  </a:cxn>
                  <a:cxn ang="0">
                    <a:pos x="0" y="62"/>
                  </a:cxn>
                  <a:cxn ang="0">
                    <a:pos x="0" y="86"/>
                  </a:cxn>
                  <a:cxn ang="0">
                    <a:pos x="35" y="91"/>
                  </a:cxn>
                  <a:cxn ang="0">
                    <a:pos x="60" y="83"/>
                  </a:cxn>
                  <a:cxn ang="0">
                    <a:pos x="60" y="43"/>
                  </a:cxn>
                  <a:cxn ang="0">
                    <a:pos x="57" y="33"/>
                  </a:cxn>
                  <a:cxn ang="0">
                    <a:pos x="57" y="23"/>
                  </a:cxn>
                  <a:cxn ang="0">
                    <a:pos x="55" y="11"/>
                  </a:cxn>
                  <a:cxn ang="0">
                    <a:pos x="52" y="2"/>
                  </a:cxn>
                  <a:cxn ang="0">
                    <a:pos x="28" y="0"/>
                  </a:cxn>
                  <a:cxn ang="0">
                    <a:pos x="7" y="2"/>
                  </a:cxn>
                </a:cxnLst>
                <a:rect l="0" t="0" r="r" b="b"/>
                <a:pathLst>
                  <a:path w="60" h="91">
                    <a:moveTo>
                      <a:pt x="7" y="2"/>
                    </a:moveTo>
                    <a:lnTo>
                      <a:pt x="7" y="2"/>
                    </a:lnTo>
                    <a:lnTo>
                      <a:pt x="4" y="21"/>
                    </a:lnTo>
                    <a:lnTo>
                      <a:pt x="0" y="62"/>
                    </a:lnTo>
                    <a:lnTo>
                      <a:pt x="0" y="86"/>
                    </a:lnTo>
                    <a:lnTo>
                      <a:pt x="35" y="91"/>
                    </a:lnTo>
                    <a:lnTo>
                      <a:pt x="60" y="83"/>
                    </a:lnTo>
                    <a:lnTo>
                      <a:pt x="60" y="43"/>
                    </a:lnTo>
                    <a:lnTo>
                      <a:pt x="57" y="33"/>
                    </a:lnTo>
                    <a:lnTo>
                      <a:pt x="57" y="23"/>
                    </a:lnTo>
                    <a:lnTo>
                      <a:pt x="55" y="11"/>
                    </a:lnTo>
                    <a:lnTo>
                      <a:pt x="52" y="2"/>
                    </a:lnTo>
                    <a:lnTo>
                      <a:pt x="28"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3" name="Freeform 3039"/>
              <p:cNvSpPr>
                <a:spLocks/>
              </p:cNvSpPr>
              <p:nvPr/>
            </p:nvSpPr>
            <p:spPr bwMode="auto">
              <a:xfrm>
                <a:off x="9012" y="6916"/>
                <a:ext cx="36" cy="72"/>
              </a:xfrm>
              <a:custGeom>
                <a:avLst/>
                <a:gdLst/>
                <a:ahLst/>
                <a:cxnLst>
                  <a:cxn ang="0">
                    <a:pos x="4" y="2"/>
                  </a:cxn>
                  <a:cxn ang="0">
                    <a:pos x="4" y="2"/>
                  </a:cxn>
                  <a:cxn ang="0">
                    <a:pos x="0" y="36"/>
                  </a:cxn>
                  <a:cxn ang="0">
                    <a:pos x="0" y="69"/>
                  </a:cxn>
                  <a:cxn ang="0">
                    <a:pos x="9" y="69"/>
                  </a:cxn>
                  <a:cxn ang="0">
                    <a:pos x="11" y="72"/>
                  </a:cxn>
                  <a:cxn ang="0">
                    <a:pos x="35" y="72"/>
                  </a:cxn>
                  <a:cxn ang="0">
                    <a:pos x="35" y="2"/>
                  </a:cxn>
                  <a:cxn ang="0">
                    <a:pos x="19" y="0"/>
                  </a:cxn>
                  <a:cxn ang="0">
                    <a:pos x="4" y="2"/>
                  </a:cxn>
                </a:cxnLst>
                <a:rect l="0" t="0" r="r" b="b"/>
                <a:pathLst>
                  <a:path w="36" h="72">
                    <a:moveTo>
                      <a:pt x="4" y="2"/>
                    </a:moveTo>
                    <a:lnTo>
                      <a:pt x="4" y="2"/>
                    </a:lnTo>
                    <a:lnTo>
                      <a:pt x="0" y="36"/>
                    </a:lnTo>
                    <a:lnTo>
                      <a:pt x="0" y="69"/>
                    </a:lnTo>
                    <a:lnTo>
                      <a:pt x="9" y="69"/>
                    </a:lnTo>
                    <a:lnTo>
                      <a:pt x="11" y="72"/>
                    </a:lnTo>
                    <a:lnTo>
                      <a:pt x="35" y="72"/>
                    </a:lnTo>
                    <a:lnTo>
                      <a:pt x="35"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4" name="Freeform 3040"/>
              <p:cNvSpPr>
                <a:spLocks/>
              </p:cNvSpPr>
              <p:nvPr/>
            </p:nvSpPr>
            <p:spPr bwMode="auto">
              <a:xfrm>
                <a:off x="9012" y="6916"/>
                <a:ext cx="36" cy="68"/>
              </a:xfrm>
              <a:custGeom>
                <a:avLst/>
                <a:gdLst/>
                <a:ahLst/>
                <a:cxnLst>
                  <a:cxn ang="0">
                    <a:pos x="4" y="64"/>
                  </a:cxn>
                  <a:cxn ang="0">
                    <a:pos x="9" y="67"/>
                  </a:cxn>
                  <a:cxn ang="0">
                    <a:pos x="33" y="67"/>
                  </a:cxn>
                  <a:cxn ang="0">
                    <a:pos x="35" y="52"/>
                  </a:cxn>
                  <a:cxn ang="0">
                    <a:pos x="35" y="19"/>
                  </a:cxn>
                  <a:cxn ang="0">
                    <a:pos x="33" y="2"/>
                  </a:cxn>
                  <a:cxn ang="0">
                    <a:pos x="28" y="0"/>
                  </a:cxn>
                  <a:cxn ang="0">
                    <a:pos x="7" y="0"/>
                  </a:cxn>
                  <a:cxn ang="0">
                    <a:pos x="4" y="2"/>
                  </a:cxn>
                  <a:cxn ang="0">
                    <a:pos x="2" y="16"/>
                  </a:cxn>
                  <a:cxn ang="0">
                    <a:pos x="2" y="33"/>
                  </a:cxn>
                  <a:cxn ang="0">
                    <a:pos x="0" y="48"/>
                  </a:cxn>
                  <a:cxn ang="0">
                    <a:pos x="0" y="64"/>
                  </a:cxn>
                  <a:cxn ang="0">
                    <a:pos x="4" y="64"/>
                  </a:cxn>
                </a:cxnLst>
                <a:rect l="0" t="0" r="r" b="b"/>
                <a:pathLst>
                  <a:path w="36" h="68">
                    <a:moveTo>
                      <a:pt x="4" y="64"/>
                    </a:moveTo>
                    <a:lnTo>
                      <a:pt x="9" y="67"/>
                    </a:lnTo>
                    <a:lnTo>
                      <a:pt x="33" y="67"/>
                    </a:lnTo>
                    <a:lnTo>
                      <a:pt x="35" y="52"/>
                    </a:lnTo>
                    <a:lnTo>
                      <a:pt x="35" y="19"/>
                    </a:lnTo>
                    <a:lnTo>
                      <a:pt x="33" y="2"/>
                    </a:lnTo>
                    <a:lnTo>
                      <a:pt x="28" y="0"/>
                    </a:lnTo>
                    <a:lnTo>
                      <a:pt x="7" y="0"/>
                    </a:lnTo>
                    <a:lnTo>
                      <a:pt x="4" y="2"/>
                    </a:lnTo>
                    <a:lnTo>
                      <a:pt x="2" y="16"/>
                    </a:lnTo>
                    <a:lnTo>
                      <a:pt x="2" y="33"/>
                    </a:lnTo>
                    <a:lnTo>
                      <a:pt x="0" y="48"/>
                    </a:lnTo>
                    <a:lnTo>
                      <a:pt x="0" y="64"/>
                    </a:lnTo>
                    <a:lnTo>
                      <a:pt x="4" y="64"/>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5" name="Freeform 3041"/>
              <p:cNvSpPr>
                <a:spLocks/>
              </p:cNvSpPr>
              <p:nvPr/>
            </p:nvSpPr>
            <p:spPr bwMode="auto">
              <a:xfrm>
                <a:off x="9012" y="6916"/>
                <a:ext cx="36" cy="63"/>
              </a:xfrm>
              <a:custGeom>
                <a:avLst/>
                <a:gdLst/>
                <a:ahLst/>
                <a:cxnLst>
                  <a:cxn ang="0">
                    <a:pos x="35" y="33"/>
                  </a:cxn>
                  <a:cxn ang="0">
                    <a:pos x="33" y="16"/>
                  </a:cxn>
                  <a:cxn ang="0">
                    <a:pos x="33" y="2"/>
                  </a:cxn>
                  <a:cxn ang="0">
                    <a:pos x="28" y="2"/>
                  </a:cxn>
                  <a:cxn ang="0">
                    <a:pos x="28" y="0"/>
                  </a:cxn>
                  <a:cxn ang="0">
                    <a:pos x="7" y="0"/>
                  </a:cxn>
                  <a:cxn ang="0">
                    <a:pos x="7" y="2"/>
                  </a:cxn>
                  <a:cxn ang="0">
                    <a:pos x="2" y="16"/>
                  </a:cxn>
                  <a:cxn ang="0">
                    <a:pos x="2" y="31"/>
                  </a:cxn>
                  <a:cxn ang="0">
                    <a:pos x="0" y="45"/>
                  </a:cxn>
                  <a:cxn ang="0">
                    <a:pos x="0" y="62"/>
                  </a:cxn>
                  <a:cxn ang="0">
                    <a:pos x="33" y="62"/>
                  </a:cxn>
                  <a:cxn ang="0">
                    <a:pos x="33" y="48"/>
                  </a:cxn>
                  <a:cxn ang="0">
                    <a:pos x="35" y="33"/>
                  </a:cxn>
                </a:cxnLst>
                <a:rect l="0" t="0" r="r" b="b"/>
                <a:pathLst>
                  <a:path w="36" h="63">
                    <a:moveTo>
                      <a:pt x="35" y="33"/>
                    </a:moveTo>
                    <a:lnTo>
                      <a:pt x="33" y="16"/>
                    </a:lnTo>
                    <a:lnTo>
                      <a:pt x="33" y="2"/>
                    </a:lnTo>
                    <a:lnTo>
                      <a:pt x="28" y="2"/>
                    </a:lnTo>
                    <a:lnTo>
                      <a:pt x="28" y="0"/>
                    </a:lnTo>
                    <a:lnTo>
                      <a:pt x="7" y="0"/>
                    </a:lnTo>
                    <a:lnTo>
                      <a:pt x="7" y="2"/>
                    </a:lnTo>
                    <a:lnTo>
                      <a:pt x="2" y="16"/>
                    </a:lnTo>
                    <a:lnTo>
                      <a:pt x="2" y="31"/>
                    </a:lnTo>
                    <a:lnTo>
                      <a:pt x="0" y="45"/>
                    </a:lnTo>
                    <a:lnTo>
                      <a:pt x="0" y="62"/>
                    </a:lnTo>
                    <a:lnTo>
                      <a:pt x="33" y="62"/>
                    </a:lnTo>
                    <a:lnTo>
                      <a:pt x="33" y="48"/>
                    </a:lnTo>
                    <a:lnTo>
                      <a:pt x="35" y="33"/>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6" name="Freeform 3042"/>
              <p:cNvSpPr>
                <a:spLocks/>
              </p:cNvSpPr>
              <p:nvPr/>
            </p:nvSpPr>
            <p:spPr bwMode="auto">
              <a:xfrm>
                <a:off x="9014" y="6916"/>
                <a:ext cx="31" cy="60"/>
              </a:xfrm>
              <a:custGeom>
                <a:avLst/>
                <a:gdLst/>
                <a:ahLst/>
                <a:cxnLst>
                  <a:cxn ang="0">
                    <a:pos x="4" y="2"/>
                  </a:cxn>
                  <a:cxn ang="0">
                    <a:pos x="4" y="2"/>
                  </a:cxn>
                  <a:cxn ang="0">
                    <a:pos x="0" y="16"/>
                  </a:cxn>
                  <a:cxn ang="0">
                    <a:pos x="0" y="57"/>
                  </a:cxn>
                  <a:cxn ang="0">
                    <a:pos x="19" y="57"/>
                  </a:cxn>
                  <a:cxn ang="0">
                    <a:pos x="21" y="60"/>
                  </a:cxn>
                  <a:cxn ang="0">
                    <a:pos x="31" y="60"/>
                  </a:cxn>
                  <a:cxn ang="0">
                    <a:pos x="31" y="2"/>
                  </a:cxn>
                  <a:cxn ang="0">
                    <a:pos x="26" y="2"/>
                  </a:cxn>
                  <a:cxn ang="0">
                    <a:pos x="23" y="0"/>
                  </a:cxn>
                  <a:cxn ang="0">
                    <a:pos x="7" y="0"/>
                  </a:cxn>
                  <a:cxn ang="0">
                    <a:pos x="4" y="2"/>
                  </a:cxn>
                </a:cxnLst>
                <a:rect l="0" t="0" r="r" b="b"/>
                <a:pathLst>
                  <a:path w="31" h="60">
                    <a:moveTo>
                      <a:pt x="4" y="2"/>
                    </a:moveTo>
                    <a:lnTo>
                      <a:pt x="4" y="2"/>
                    </a:lnTo>
                    <a:lnTo>
                      <a:pt x="0" y="16"/>
                    </a:lnTo>
                    <a:lnTo>
                      <a:pt x="0" y="57"/>
                    </a:lnTo>
                    <a:lnTo>
                      <a:pt x="19" y="57"/>
                    </a:lnTo>
                    <a:lnTo>
                      <a:pt x="21" y="60"/>
                    </a:lnTo>
                    <a:lnTo>
                      <a:pt x="31" y="60"/>
                    </a:lnTo>
                    <a:lnTo>
                      <a:pt x="31" y="2"/>
                    </a:lnTo>
                    <a:lnTo>
                      <a:pt x="26" y="2"/>
                    </a:lnTo>
                    <a:lnTo>
                      <a:pt x="23" y="0"/>
                    </a:lnTo>
                    <a:lnTo>
                      <a:pt x="7" y="0"/>
                    </a:lnTo>
                    <a:lnTo>
                      <a:pt x="4"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7" name="Freeform 3043"/>
              <p:cNvSpPr>
                <a:spLocks/>
              </p:cNvSpPr>
              <p:nvPr/>
            </p:nvSpPr>
            <p:spPr bwMode="auto">
              <a:xfrm>
                <a:off x="9014" y="6916"/>
                <a:ext cx="31" cy="56"/>
              </a:xfrm>
              <a:custGeom>
                <a:avLst/>
                <a:gdLst/>
                <a:ahLst/>
                <a:cxnLst>
                  <a:cxn ang="0">
                    <a:pos x="4" y="2"/>
                  </a:cxn>
                  <a:cxn ang="0">
                    <a:pos x="4" y="2"/>
                  </a:cxn>
                  <a:cxn ang="0">
                    <a:pos x="0" y="26"/>
                  </a:cxn>
                  <a:cxn ang="0">
                    <a:pos x="0" y="52"/>
                  </a:cxn>
                  <a:cxn ang="0">
                    <a:pos x="9" y="52"/>
                  </a:cxn>
                  <a:cxn ang="0">
                    <a:pos x="14" y="55"/>
                  </a:cxn>
                  <a:cxn ang="0">
                    <a:pos x="28" y="55"/>
                  </a:cxn>
                  <a:cxn ang="0">
                    <a:pos x="31" y="40"/>
                  </a:cxn>
                  <a:cxn ang="0">
                    <a:pos x="31" y="14"/>
                  </a:cxn>
                  <a:cxn ang="0">
                    <a:pos x="28" y="2"/>
                  </a:cxn>
                  <a:cxn ang="0">
                    <a:pos x="23" y="0"/>
                  </a:cxn>
                  <a:cxn ang="0">
                    <a:pos x="7" y="0"/>
                  </a:cxn>
                  <a:cxn ang="0">
                    <a:pos x="4" y="2"/>
                  </a:cxn>
                </a:cxnLst>
                <a:rect l="0" t="0" r="r" b="b"/>
                <a:pathLst>
                  <a:path w="31" h="56">
                    <a:moveTo>
                      <a:pt x="4" y="2"/>
                    </a:moveTo>
                    <a:lnTo>
                      <a:pt x="4" y="2"/>
                    </a:lnTo>
                    <a:lnTo>
                      <a:pt x="0" y="26"/>
                    </a:lnTo>
                    <a:lnTo>
                      <a:pt x="0" y="52"/>
                    </a:lnTo>
                    <a:lnTo>
                      <a:pt x="9" y="52"/>
                    </a:lnTo>
                    <a:lnTo>
                      <a:pt x="14" y="55"/>
                    </a:lnTo>
                    <a:lnTo>
                      <a:pt x="28" y="55"/>
                    </a:lnTo>
                    <a:lnTo>
                      <a:pt x="31" y="40"/>
                    </a:lnTo>
                    <a:lnTo>
                      <a:pt x="31" y="14"/>
                    </a:lnTo>
                    <a:lnTo>
                      <a:pt x="28" y="2"/>
                    </a:lnTo>
                    <a:lnTo>
                      <a:pt x="23" y="0"/>
                    </a:lnTo>
                    <a:lnTo>
                      <a:pt x="7" y="0"/>
                    </a:lnTo>
                    <a:lnTo>
                      <a:pt x="4"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8" name="Freeform 3044"/>
              <p:cNvSpPr>
                <a:spLocks/>
              </p:cNvSpPr>
              <p:nvPr/>
            </p:nvSpPr>
            <p:spPr bwMode="auto">
              <a:xfrm>
                <a:off x="9014" y="6916"/>
                <a:ext cx="29" cy="51"/>
              </a:xfrm>
              <a:custGeom>
                <a:avLst/>
                <a:gdLst/>
                <a:ahLst/>
                <a:cxnLst>
                  <a:cxn ang="0">
                    <a:pos x="28" y="50"/>
                  </a:cxn>
                  <a:cxn ang="0">
                    <a:pos x="28" y="2"/>
                  </a:cxn>
                  <a:cxn ang="0">
                    <a:pos x="23" y="0"/>
                  </a:cxn>
                  <a:cxn ang="0">
                    <a:pos x="7" y="0"/>
                  </a:cxn>
                  <a:cxn ang="0">
                    <a:pos x="4" y="2"/>
                  </a:cxn>
                  <a:cxn ang="0">
                    <a:pos x="2" y="14"/>
                  </a:cxn>
                  <a:cxn ang="0">
                    <a:pos x="0" y="24"/>
                  </a:cxn>
                  <a:cxn ang="0">
                    <a:pos x="0" y="48"/>
                  </a:cxn>
                  <a:cxn ang="0">
                    <a:pos x="4" y="50"/>
                  </a:cxn>
                  <a:cxn ang="0">
                    <a:pos x="28" y="50"/>
                  </a:cxn>
                </a:cxnLst>
                <a:rect l="0" t="0" r="r" b="b"/>
                <a:pathLst>
                  <a:path w="29" h="51">
                    <a:moveTo>
                      <a:pt x="28" y="50"/>
                    </a:moveTo>
                    <a:lnTo>
                      <a:pt x="28" y="2"/>
                    </a:lnTo>
                    <a:lnTo>
                      <a:pt x="23" y="0"/>
                    </a:lnTo>
                    <a:lnTo>
                      <a:pt x="7" y="0"/>
                    </a:lnTo>
                    <a:lnTo>
                      <a:pt x="4" y="2"/>
                    </a:lnTo>
                    <a:lnTo>
                      <a:pt x="2" y="14"/>
                    </a:lnTo>
                    <a:lnTo>
                      <a:pt x="0" y="24"/>
                    </a:lnTo>
                    <a:lnTo>
                      <a:pt x="0" y="48"/>
                    </a:lnTo>
                    <a:lnTo>
                      <a:pt x="4" y="50"/>
                    </a:lnTo>
                    <a:lnTo>
                      <a:pt x="28" y="5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9" name="Freeform 3045"/>
              <p:cNvSpPr>
                <a:spLocks/>
              </p:cNvSpPr>
              <p:nvPr/>
            </p:nvSpPr>
            <p:spPr bwMode="auto">
              <a:xfrm>
                <a:off x="9014" y="6916"/>
                <a:ext cx="29" cy="46"/>
              </a:xfrm>
              <a:custGeom>
                <a:avLst/>
                <a:gdLst/>
                <a:ahLst/>
                <a:cxnLst>
                  <a:cxn ang="0">
                    <a:pos x="4" y="2"/>
                  </a:cxn>
                  <a:cxn ang="0">
                    <a:pos x="4" y="2"/>
                  </a:cxn>
                  <a:cxn ang="0">
                    <a:pos x="2" y="12"/>
                  </a:cxn>
                  <a:cxn ang="0">
                    <a:pos x="0" y="24"/>
                  </a:cxn>
                  <a:cxn ang="0">
                    <a:pos x="0" y="45"/>
                  </a:cxn>
                  <a:cxn ang="0">
                    <a:pos x="28" y="45"/>
                  </a:cxn>
                  <a:cxn ang="0">
                    <a:pos x="28" y="2"/>
                  </a:cxn>
                  <a:cxn ang="0">
                    <a:pos x="23" y="0"/>
                  </a:cxn>
                  <a:cxn ang="0">
                    <a:pos x="7" y="0"/>
                  </a:cxn>
                  <a:cxn ang="0">
                    <a:pos x="4" y="2"/>
                  </a:cxn>
                </a:cxnLst>
                <a:rect l="0" t="0" r="r" b="b"/>
                <a:pathLst>
                  <a:path w="29" h="46">
                    <a:moveTo>
                      <a:pt x="4" y="2"/>
                    </a:moveTo>
                    <a:lnTo>
                      <a:pt x="4" y="2"/>
                    </a:lnTo>
                    <a:lnTo>
                      <a:pt x="2" y="12"/>
                    </a:lnTo>
                    <a:lnTo>
                      <a:pt x="0" y="24"/>
                    </a:lnTo>
                    <a:lnTo>
                      <a:pt x="0" y="45"/>
                    </a:lnTo>
                    <a:lnTo>
                      <a:pt x="28" y="45"/>
                    </a:lnTo>
                    <a:lnTo>
                      <a:pt x="28" y="2"/>
                    </a:lnTo>
                    <a:lnTo>
                      <a:pt x="23" y="0"/>
                    </a:lnTo>
                    <a:lnTo>
                      <a:pt x="7" y="0"/>
                    </a:lnTo>
                    <a:lnTo>
                      <a:pt x="4"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0" name="Freeform 3046"/>
              <p:cNvSpPr>
                <a:spLocks/>
              </p:cNvSpPr>
              <p:nvPr/>
            </p:nvSpPr>
            <p:spPr bwMode="auto">
              <a:xfrm>
                <a:off x="9014" y="6916"/>
                <a:ext cx="26" cy="41"/>
              </a:xfrm>
              <a:custGeom>
                <a:avLst/>
                <a:gdLst/>
                <a:ahLst/>
                <a:cxnLst>
                  <a:cxn ang="0">
                    <a:pos x="26" y="40"/>
                  </a:cxn>
                  <a:cxn ang="0">
                    <a:pos x="26" y="2"/>
                  </a:cxn>
                  <a:cxn ang="0">
                    <a:pos x="23" y="0"/>
                  </a:cxn>
                  <a:cxn ang="0">
                    <a:pos x="7" y="0"/>
                  </a:cxn>
                  <a:cxn ang="0">
                    <a:pos x="4" y="2"/>
                  </a:cxn>
                  <a:cxn ang="0">
                    <a:pos x="2" y="12"/>
                  </a:cxn>
                  <a:cxn ang="0">
                    <a:pos x="2" y="21"/>
                  </a:cxn>
                  <a:cxn ang="0">
                    <a:pos x="0" y="31"/>
                  </a:cxn>
                  <a:cxn ang="0">
                    <a:pos x="0" y="40"/>
                  </a:cxn>
                  <a:cxn ang="0">
                    <a:pos x="26" y="40"/>
                  </a:cxn>
                </a:cxnLst>
                <a:rect l="0" t="0" r="r" b="b"/>
                <a:pathLst>
                  <a:path w="26" h="41">
                    <a:moveTo>
                      <a:pt x="26" y="40"/>
                    </a:moveTo>
                    <a:lnTo>
                      <a:pt x="26" y="2"/>
                    </a:lnTo>
                    <a:lnTo>
                      <a:pt x="23" y="0"/>
                    </a:lnTo>
                    <a:lnTo>
                      <a:pt x="7" y="0"/>
                    </a:lnTo>
                    <a:lnTo>
                      <a:pt x="4" y="2"/>
                    </a:lnTo>
                    <a:lnTo>
                      <a:pt x="2" y="12"/>
                    </a:lnTo>
                    <a:lnTo>
                      <a:pt x="2" y="21"/>
                    </a:lnTo>
                    <a:lnTo>
                      <a:pt x="0" y="31"/>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1" name="Freeform 3047"/>
              <p:cNvSpPr>
                <a:spLocks/>
              </p:cNvSpPr>
              <p:nvPr/>
            </p:nvSpPr>
            <p:spPr bwMode="auto">
              <a:xfrm>
                <a:off x="9016" y="6916"/>
                <a:ext cx="24" cy="36"/>
              </a:xfrm>
              <a:custGeom>
                <a:avLst/>
                <a:gdLst/>
                <a:ahLst/>
                <a:cxnLst>
                  <a:cxn ang="0">
                    <a:pos x="2" y="2"/>
                  </a:cxn>
                  <a:cxn ang="0">
                    <a:pos x="2" y="2"/>
                  </a:cxn>
                  <a:cxn ang="0">
                    <a:pos x="0" y="9"/>
                  </a:cxn>
                  <a:cxn ang="0">
                    <a:pos x="0" y="36"/>
                  </a:cxn>
                  <a:cxn ang="0">
                    <a:pos x="24" y="36"/>
                  </a:cxn>
                  <a:cxn ang="0">
                    <a:pos x="24" y="2"/>
                  </a:cxn>
                  <a:cxn ang="0">
                    <a:pos x="21" y="0"/>
                  </a:cxn>
                  <a:cxn ang="0">
                    <a:pos x="4" y="0"/>
                  </a:cxn>
                  <a:cxn ang="0">
                    <a:pos x="2" y="2"/>
                  </a:cxn>
                </a:cxnLst>
                <a:rect l="0" t="0" r="r" b="b"/>
                <a:pathLst>
                  <a:path w="24" h="36">
                    <a:moveTo>
                      <a:pt x="2" y="2"/>
                    </a:moveTo>
                    <a:lnTo>
                      <a:pt x="2" y="2"/>
                    </a:lnTo>
                    <a:lnTo>
                      <a:pt x="0" y="9"/>
                    </a:lnTo>
                    <a:lnTo>
                      <a:pt x="0" y="36"/>
                    </a:lnTo>
                    <a:lnTo>
                      <a:pt x="24" y="36"/>
                    </a:lnTo>
                    <a:lnTo>
                      <a:pt x="24" y="2"/>
                    </a:lnTo>
                    <a:lnTo>
                      <a:pt x="21" y="0"/>
                    </a:lnTo>
                    <a:lnTo>
                      <a:pt x="4" y="0"/>
                    </a:lnTo>
                    <a:lnTo>
                      <a:pt x="2"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2" name="Freeform 3048"/>
              <p:cNvSpPr>
                <a:spLocks/>
              </p:cNvSpPr>
              <p:nvPr/>
            </p:nvSpPr>
            <p:spPr bwMode="auto">
              <a:xfrm>
                <a:off x="9016" y="6916"/>
                <a:ext cx="24" cy="34"/>
              </a:xfrm>
              <a:custGeom>
                <a:avLst/>
                <a:gdLst/>
                <a:ahLst/>
                <a:cxnLst>
                  <a:cxn ang="0">
                    <a:pos x="2" y="2"/>
                  </a:cxn>
                  <a:cxn ang="0">
                    <a:pos x="2" y="2"/>
                  </a:cxn>
                  <a:cxn ang="0">
                    <a:pos x="0" y="9"/>
                  </a:cxn>
                  <a:cxn ang="0">
                    <a:pos x="0" y="33"/>
                  </a:cxn>
                  <a:cxn ang="0">
                    <a:pos x="24" y="33"/>
                  </a:cxn>
                  <a:cxn ang="0">
                    <a:pos x="24" y="2"/>
                  </a:cxn>
                  <a:cxn ang="0">
                    <a:pos x="19" y="0"/>
                  </a:cxn>
                  <a:cxn ang="0">
                    <a:pos x="4" y="0"/>
                  </a:cxn>
                  <a:cxn ang="0">
                    <a:pos x="2" y="2"/>
                  </a:cxn>
                </a:cxnLst>
                <a:rect l="0" t="0" r="r" b="b"/>
                <a:pathLst>
                  <a:path w="24" h="34">
                    <a:moveTo>
                      <a:pt x="2" y="2"/>
                    </a:moveTo>
                    <a:lnTo>
                      <a:pt x="2" y="2"/>
                    </a:lnTo>
                    <a:lnTo>
                      <a:pt x="0" y="9"/>
                    </a:lnTo>
                    <a:lnTo>
                      <a:pt x="0" y="33"/>
                    </a:lnTo>
                    <a:lnTo>
                      <a:pt x="24" y="33"/>
                    </a:lnTo>
                    <a:lnTo>
                      <a:pt x="24" y="2"/>
                    </a:lnTo>
                    <a:lnTo>
                      <a:pt x="19" y="0"/>
                    </a:lnTo>
                    <a:lnTo>
                      <a:pt x="4" y="0"/>
                    </a:lnTo>
                    <a:lnTo>
                      <a:pt x="2"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3" name="Freeform 3049"/>
              <p:cNvSpPr>
                <a:spLocks/>
              </p:cNvSpPr>
              <p:nvPr/>
            </p:nvSpPr>
            <p:spPr bwMode="auto">
              <a:xfrm>
                <a:off x="9016" y="6916"/>
                <a:ext cx="22" cy="29"/>
              </a:xfrm>
              <a:custGeom>
                <a:avLst/>
                <a:gdLst/>
                <a:ahLst/>
                <a:cxnLst>
                  <a:cxn ang="0">
                    <a:pos x="2" y="2"/>
                  </a:cxn>
                  <a:cxn ang="0">
                    <a:pos x="2" y="2"/>
                  </a:cxn>
                  <a:cxn ang="0">
                    <a:pos x="0" y="7"/>
                  </a:cxn>
                  <a:cxn ang="0">
                    <a:pos x="0" y="28"/>
                  </a:cxn>
                  <a:cxn ang="0">
                    <a:pos x="21" y="28"/>
                  </a:cxn>
                  <a:cxn ang="0">
                    <a:pos x="21" y="2"/>
                  </a:cxn>
                  <a:cxn ang="0">
                    <a:pos x="19" y="0"/>
                  </a:cxn>
                  <a:cxn ang="0">
                    <a:pos x="4" y="0"/>
                  </a:cxn>
                  <a:cxn ang="0">
                    <a:pos x="2" y="2"/>
                  </a:cxn>
                </a:cxnLst>
                <a:rect l="0" t="0" r="r" b="b"/>
                <a:pathLst>
                  <a:path w="22" h="29">
                    <a:moveTo>
                      <a:pt x="2" y="2"/>
                    </a:moveTo>
                    <a:lnTo>
                      <a:pt x="2" y="2"/>
                    </a:lnTo>
                    <a:lnTo>
                      <a:pt x="0" y="7"/>
                    </a:lnTo>
                    <a:lnTo>
                      <a:pt x="0" y="28"/>
                    </a:lnTo>
                    <a:lnTo>
                      <a:pt x="21" y="28"/>
                    </a:lnTo>
                    <a:lnTo>
                      <a:pt x="21" y="2"/>
                    </a:lnTo>
                    <a:lnTo>
                      <a:pt x="19" y="0"/>
                    </a:lnTo>
                    <a:lnTo>
                      <a:pt x="4" y="0"/>
                    </a:lnTo>
                    <a:lnTo>
                      <a:pt x="2"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4" name="Freeform 3050"/>
              <p:cNvSpPr>
                <a:spLocks/>
              </p:cNvSpPr>
              <p:nvPr/>
            </p:nvSpPr>
            <p:spPr bwMode="auto">
              <a:xfrm>
                <a:off x="9016" y="6916"/>
                <a:ext cx="22" cy="24"/>
              </a:xfrm>
              <a:custGeom>
                <a:avLst/>
                <a:gdLst/>
                <a:ahLst/>
                <a:cxnLst>
                  <a:cxn ang="0">
                    <a:pos x="21" y="24"/>
                  </a:cxn>
                  <a:cxn ang="0">
                    <a:pos x="21" y="2"/>
                  </a:cxn>
                  <a:cxn ang="0">
                    <a:pos x="12" y="0"/>
                  </a:cxn>
                  <a:cxn ang="0">
                    <a:pos x="2" y="2"/>
                  </a:cxn>
                  <a:cxn ang="0">
                    <a:pos x="2" y="7"/>
                  </a:cxn>
                  <a:cxn ang="0">
                    <a:pos x="0" y="12"/>
                  </a:cxn>
                  <a:cxn ang="0">
                    <a:pos x="0" y="24"/>
                  </a:cxn>
                  <a:cxn ang="0">
                    <a:pos x="21" y="24"/>
                  </a:cxn>
                </a:cxnLst>
                <a:rect l="0" t="0" r="r" b="b"/>
                <a:pathLst>
                  <a:path w="22" h="24">
                    <a:moveTo>
                      <a:pt x="21" y="24"/>
                    </a:moveTo>
                    <a:lnTo>
                      <a:pt x="21" y="2"/>
                    </a:lnTo>
                    <a:lnTo>
                      <a:pt x="12" y="0"/>
                    </a:lnTo>
                    <a:lnTo>
                      <a:pt x="2" y="2"/>
                    </a:lnTo>
                    <a:lnTo>
                      <a:pt x="2" y="7"/>
                    </a:lnTo>
                    <a:lnTo>
                      <a:pt x="0" y="12"/>
                    </a:lnTo>
                    <a:lnTo>
                      <a:pt x="0" y="24"/>
                    </a:lnTo>
                    <a:lnTo>
                      <a:pt x="21" y="24"/>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5" name="Freeform 3051"/>
              <p:cNvSpPr>
                <a:spLocks/>
              </p:cNvSpPr>
              <p:nvPr/>
            </p:nvSpPr>
            <p:spPr bwMode="auto">
              <a:xfrm>
                <a:off x="9019" y="6909"/>
                <a:ext cx="29" cy="7"/>
              </a:xfrm>
              <a:custGeom>
                <a:avLst/>
                <a:gdLst/>
                <a:ahLst/>
                <a:cxnLst>
                  <a:cxn ang="0">
                    <a:pos x="28" y="0"/>
                  </a:cxn>
                  <a:cxn ang="0">
                    <a:pos x="0" y="0"/>
                  </a:cxn>
                  <a:cxn ang="0">
                    <a:pos x="0" y="7"/>
                  </a:cxn>
                  <a:cxn ang="0">
                    <a:pos x="2" y="4"/>
                  </a:cxn>
                  <a:cxn ang="0">
                    <a:pos x="14" y="4"/>
                  </a:cxn>
                  <a:cxn ang="0">
                    <a:pos x="16" y="7"/>
                  </a:cxn>
                  <a:cxn ang="0">
                    <a:pos x="28" y="7"/>
                  </a:cxn>
                  <a:cxn ang="0">
                    <a:pos x="28" y="0"/>
                  </a:cxn>
                </a:cxnLst>
                <a:rect l="0" t="0" r="r" b="b"/>
                <a:pathLst>
                  <a:path w="29" h="7">
                    <a:moveTo>
                      <a:pt x="28" y="0"/>
                    </a:moveTo>
                    <a:lnTo>
                      <a:pt x="0" y="0"/>
                    </a:lnTo>
                    <a:lnTo>
                      <a:pt x="0" y="7"/>
                    </a:lnTo>
                    <a:lnTo>
                      <a:pt x="2" y="4"/>
                    </a:lnTo>
                    <a:lnTo>
                      <a:pt x="14" y="4"/>
                    </a:lnTo>
                    <a:lnTo>
                      <a:pt x="16" y="7"/>
                    </a:lnTo>
                    <a:lnTo>
                      <a:pt x="28" y="7"/>
                    </a:lnTo>
                    <a:lnTo>
                      <a:pt x="28"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6" name="Freeform 3052"/>
              <p:cNvSpPr>
                <a:spLocks/>
              </p:cNvSpPr>
              <p:nvPr/>
            </p:nvSpPr>
            <p:spPr bwMode="auto">
              <a:xfrm>
                <a:off x="9012" y="6988"/>
                <a:ext cx="36" cy="10"/>
              </a:xfrm>
              <a:custGeom>
                <a:avLst/>
                <a:gdLst/>
                <a:ahLst/>
                <a:cxnLst>
                  <a:cxn ang="0">
                    <a:pos x="0" y="0"/>
                  </a:cxn>
                  <a:cxn ang="0">
                    <a:pos x="0" y="4"/>
                  </a:cxn>
                  <a:cxn ang="0">
                    <a:pos x="35" y="9"/>
                  </a:cxn>
                  <a:cxn ang="0">
                    <a:pos x="35" y="2"/>
                  </a:cxn>
                  <a:cxn ang="0">
                    <a:pos x="0" y="0"/>
                  </a:cxn>
                </a:cxnLst>
                <a:rect l="0" t="0" r="r" b="b"/>
                <a:pathLst>
                  <a:path w="36" h="10">
                    <a:moveTo>
                      <a:pt x="0" y="0"/>
                    </a:moveTo>
                    <a:lnTo>
                      <a:pt x="0" y="4"/>
                    </a:lnTo>
                    <a:lnTo>
                      <a:pt x="35" y="9"/>
                    </a:lnTo>
                    <a:lnTo>
                      <a:pt x="35"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7" name="Freeform 3053"/>
              <p:cNvSpPr>
                <a:spLocks/>
              </p:cNvSpPr>
              <p:nvPr/>
            </p:nvSpPr>
            <p:spPr bwMode="auto">
              <a:xfrm>
                <a:off x="9024" y="6991"/>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8" name="Freeform 3054"/>
              <p:cNvSpPr>
                <a:spLocks/>
              </p:cNvSpPr>
              <p:nvPr/>
            </p:nvSpPr>
            <p:spPr bwMode="auto">
              <a:xfrm>
                <a:off x="9024" y="6991"/>
                <a:ext cx="9" cy="2"/>
              </a:xfrm>
              <a:custGeom>
                <a:avLst/>
                <a:gdLst/>
                <a:ahLst/>
                <a:cxnLst>
                  <a:cxn ang="0">
                    <a:pos x="4" y="0"/>
                  </a:cxn>
                  <a:cxn ang="0">
                    <a:pos x="0" y="0"/>
                  </a:cxn>
                  <a:cxn ang="0">
                    <a:pos x="0" y="2"/>
                  </a:cxn>
                  <a:cxn ang="0">
                    <a:pos x="9" y="2"/>
                  </a:cxn>
                  <a:cxn ang="0">
                    <a:pos x="4" y="0"/>
                  </a:cxn>
                </a:cxnLst>
                <a:rect l="0" t="0" r="r" b="b"/>
                <a:pathLst>
                  <a:path w="9" h="2">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9" name="Freeform 3055"/>
              <p:cNvSpPr>
                <a:spLocks/>
              </p:cNvSpPr>
              <p:nvPr/>
            </p:nvSpPr>
            <p:spPr bwMode="auto">
              <a:xfrm>
                <a:off x="9024" y="6991"/>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0" name="Freeform 3056"/>
              <p:cNvSpPr>
                <a:spLocks/>
              </p:cNvSpPr>
              <p:nvPr/>
            </p:nvSpPr>
            <p:spPr bwMode="auto">
              <a:xfrm>
                <a:off x="9048" y="6986"/>
                <a:ext cx="24" cy="12"/>
              </a:xfrm>
              <a:custGeom>
                <a:avLst/>
                <a:gdLst/>
                <a:ahLst/>
                <a:cxnLst>
                  <a:cxn ang="0">
                    <a:pos x="0" y="4"/>
                  </a:cxn>
                  <a:cxn ang="0">
                    <a:pos x="0" y="12"/>
                  </a:cxn>
                  <a:cxn ang="0">
                    <a:pos x="19" y="7"/>
                  </a:cxn>
                  <a:cxn ang="0">
                    <a:pos x="24" y="4"/>
                  </a:cxn>
                  <a:cxn ang="0">
                    <a:pos x="24" y="0"/>
                  </a:cxn>
                  <a:cxn ang="0">
                    <a:pos x="0" y="4"/>
                  </a:cxn>
                </a:cxnLst>
                <a:rect l="0" t="0" r="r" b="b"/>
                <a:pathLst>
                  <a:path w="24" h="12">
                    <a:moveTo>
                      <a:pt x="0" y="4"/>
                    </a:moveTo>
                    <a:lnTo>
                      <a:pt x="0" y="12"/>
                    </a:lnTo>
                    <a:lnTo>
                      <a:pt x="19" y="7"/>
                    </a:lnTo>
                    <a:lnTo>
                      <a:pt x="24" y="4"/>
                    </a:lnTo>
                    <a:lnTo>
                      <a:pt x="24"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1" name="Freeform 3057"/>
              <p:cNvSpPr>
                <a:spLocks/>
              </p:cNvSpPr>
              <p:nvPr/>
            </p:nvSpPr>
            <p:spPr bwMode="auto">
              <a:xfrm>
                <a:off x="9050" y="6986"/>
                <a:ext cx="22" cy="12"/>
              </a:xfrm>
              <a:custGeom>
                <a:avLst/>
                <a:gdLst/>
                <a:ahLst/>
                <a:cxnLst>
                  <a:cxn ang="0">
                    <a:pos x="2" y="9"/>
                  </a:cxn>
                  <a:cxn ang="0">
                    <a:pos x="9" y="9"/>
                  </a:cxn>
                  <a:cxn ang="0">
                    <a:pos x="12" y="7"/>
                  </a:cxn>
                  <a:cxn ang="0">
                    <a:pos x="16" y="7"/>
                  </a:cxn>
                  <a:cxn ang="0">
                    <a:pos x="21" y="4"/>
                  </a:cxn>
                  <a:cxn ang="0">
                    <a:pos x="21" y="0"/>
                  </a:cxn>
                  <a:cxn ang="0">
                    <a:pos x="16" y="2"/>
                  </a:cxn>
                  <a:cxn ang="0">
                    <a:pos x="7" y="2"/>
                  </a:cxn>
                  <a:cxn ang="0">
                    <a:pos x="4" y="4"/>
                  </a:cxn>
                  <a:cxn ang="0">
                    <a:pos x="0" y="4"/>
                  </a:cxn>
                  <a:cxn ang="0">
                    <a:pos x="0" y="12"/>
                  </a:cxn>
                  <a:cxn ang="0">
                    <a:pos x="2" y="9"/>
                  </a:cxn>
                </a:cxnLst>
                <a:rect l="0" t="0" r="r" b="b"/>
                <a:pathLst>
                  <a:path w="22" h="12">
                    <a:moveTo>
                      <a:pt x="2" y="9"/>
                    </a:moveTo>
                    <a:lnTo>
                      <a:pt x="9" y="9"/>
                    </a:lnTo>
                    <a:lnTo>
                      <a:pt x="12" y="7"/>
                    </a:lnTo>
                    <a:lnTo>
                      <a:pt x="16" y="7"/>
                    </a:lnTo>
                    <a:lnTo>
                      <a:pt x="21" y="4"/>
                    </a:lnTo>
                    <a:lnTo>
                      <a:pt x="21" y="0"/>
                    </a:lnTo>
                    <a:lnTo>
                      <a:pt x="16" y="2"/>
                    </a:lnTo>
                    <a:lnTo>
                      <a:pt x="7" y="2"/>
                    </a:lnTo>
                    <a:lnTo>
                      <a:pt x="4" y="4"/>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2" name="Freeform 3058"/>
              <p:cNvSpPr>
                <a:spLocks/>
              </p:cNvSpPr>
              <p:nvPr/>
            </p:nvSpPr>
            <p:spPr bwMode="auto">
              <a:xfrm>
                <a:off x="9050" y="6986"/>
                <a:ext cx="22" cy="12"/>
              </a:xfrm>
              <a:custGeom>
                <a:avLst/>
                <a:gdLst/>
                <a:ahLst/>
                <a:cxnLst>
                  <a:cxn ang="0">
                    <a:pos x="16" y="2"/>
                  </a:cxn>
                  <a:cxn ang="0">
                    <a:pos x="9" y="2"/>
                  </a:cxn>
                  <a:cxn ang="0">
                    <a:pos x="7" y="4"/>
                  </a:cxn>
                  <a:cxn ang="0">
                    <a:pos x="0" y="4"/>
                  </a:cxn>
                  <a:cxn ang="0">
                    <a:pos x="0" y="12"/>
                  </a:cxn>
                  <a:cxn ang="0">
                    <a:pos x="2" y="9"/>
                  </a:cxn>
                  <a:cxn ang="0">
                    <a:pos x="9" y="9"/>
                  </a:cxn>
                  <a:cxn ang="0">
                    <a:pos x="12" y="7"/>
                  </a:cxn>
                  <a:cxn ang="0">
                    <a:pos x="16" y="7"/>
                  </a:cxn>
                  <a:cxn ang="0">
                    <a:pos x="21" y="4"/>
                  </a:cxn>
                  <a:cxn ang="0">
                    <a:pos x="21" y="0"/>
                  </a:cxn>
                  <a:cxn ang="0">
                    <a:pos x="16" y="2"/>
                  </a:cxn>
                </a:cxnLst>
                <a:rect l="0" t="0" r="r" b="b"/>
                <a:pathLst>
                  <a:path w="22" h="12">
                    <a:moveTo>
                      <a:pt x="16" y="2"/>
                    </a:moveTo>
                    <a:lnTo>
                      <a:pt x="9" y="2"/>
                    </a:lnTo>
                    <a:lnTo>
                      <a:pt x="7" y="4"/>
                    </a:lnTo>
                    <a:lnTo>
                      <a:pt x="0" y="4"/>
                    </a:lnTo>
                    <a:lnTo>
                      <a:pt x="0" y="12"/>
                    </a:lnTo>
                    <a:lnTo>
                      <a:pt x="2" y="9"/>
                    </a:lnTo>
                    <a:lnTo>
                      <a:pt x="9" y="9"/>
                    </a:lnTo>
                    <a:lnTo>
                      <a:pt x="12" y="7"/>
                    </a:lnTo>
                    <a:lnTo>
                      <a:pt x="16" y="7"/>
                    </a:lnTo>
                    <a:lnTo>
                      <a:pt x="21" y="4"/>
                    </a:lnTo>
                    <a:lnTo>
                      <a:pt x="21" y="0"/>
                    </a:lnTo>
                    <a:lnTo>
                      <a:pt x="16"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3" name="Freeform 3059"/>
              <p:cNvSpPr>
                <a:spLocks/>
              </p:cNvSpPr>
              <p:nvPr/>
            </p:nvSpPr>
            <p:spPr bwMode="auto">
              <a:xfrm>
                <a:off x="9052" y="6986"/>
                <a:ext cx="20" cy="10"/>
              </a:xfrm>
              <a:custGeom>
                <a:avLst/>
                <a:gdLst/>
                <a:ahLst/>
                <a:cxnLst>
                  <a:cxn ang="0">
                    <a:pos x="14" y="2"/>
                  </a:cxn>
                  <a:cxn ang="0">
                    <a:pos x="4" y="2"/>
                  </a:cxn>
                  <a:cxn ang="0">
                    <a:pos x="0" y="4"/>
                  </a:cxn>
                  <a:cxn ang="0">
                    <a:pos x="0" y="9"/>
                  </a:cxn>
                  <a:cxn ang="0">
                    <a:pos x="7" y="9"/>
                  </a:cxn>
                  <a:cxn ang="0">
                    <a:pos x="9" y="7"/>
                  </a:cxn>
                  <a:cxn ang="0">
                    <a:pos x="14" y="7"/>
                  </a:cxn>
                  <a:cxn ang="0">
                    <a:pos x="19" y="4"/>
                  </a:cxn>
                  <a:cxn ang="0">
                    <a:pos x="19" y="0"/>
                  </a:cxn>
                  <a:cxn ang="0">
                    <a:pos x="14" y="2"/>
                  </a:cxn>
                </a:cxnLst>
                <a:rect l="0" t="0" r="r" b="b"/>
                <a:pathLst>
                  <a:path w="20" h="10">
                    <a:moveTo>
                      <a:pt x="14" y="2"/>
                    </a:moveTo>
                    <a:lnTo>
                      <a:pt x="4" y="2"/>
                    </a:lnTo>
                    <a:lnTo>
                      <a:pt x="0" y="4"/>
                    </a:lnTo>
                    <a:lnTo>
                      <a:pt x="0" y="9"/>
                    </a:lnTo>
                    <a:lnTo>
                      <a:pt x="7" y="9"/>
                    </a:lnTo>
                    <a:lnTo>
                      <a:pt x="9" y="7"/>
                    </a:lnTo>
                    <a:lnTo>
                      <a:pt x="14" y="7"/>
                    </a:lnTo>
                    <a:lnTo>
                      <a:pt x="19" y="4"/>
                    </a:lnTo>
                    <a:lnTo>
                      <a:pt x="19" y="0"/>
                    </a:lnTo>
                    <a:lnTo>
                      <a:pt x="14"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4" name="Freeform 3060"/>
              <p:cNvSpPr>
                <a:spLocks/>
              </p:cNvSpPr>
              <p:nvPr/>
            </p:nvSpPr>
            <p:spPr bwMode="auto">
              <a:xfrm>
                <a:off x="9052" y="6986"/>
                <a:ext cx="20" cy="10"/>
              </a:xfrm>
              <a:custGeom>
                <a:avLst/>
                <a:gdLst/>
                <a:ahLst/>
                <a:cxnLst>
                  <a:cxn ang="0">
                    <a:pos x="7" y="9"/>
                  </a:cxn>
                  <a:cxn ang="0">
                    <a:pos x="9" y="7"/>
                  </a:cxn>
                  <a:cxn ang="0">
                    <a:pos x="16" y="7"/>
                  </a:cxn>
                  <a:cxn ang="0">
                    <a:pos x="19" y="4"/>
                  </a:cxn>
                  <a:cxn ang="0">
                    <a:pos x="19" y="0"/>
                  </a:cxn>
                  <a:cxn ang="0">
                    <a:pos x="14" y="2"/>
                  </a:cxn>
                  <a:cxn ang="0">
                    <a:pos x="4" y="2"/>
                  </a:cxn>
                  <a:cxn ang="0">
                    <a:pos x="0" y="4"/>
                  </a:cxn>
                  <a:cxn ang="0">
                    <a:pos x="0" y="9"/>
                  </a:cxn>
                  <a:cxn ang="0">
                    <a:pos x="7" y="9"/>
                  </a:cxn>
                </a:cxnLst>
                <a:rect l="0" t="0" r="r" b="b"/>
                <a:pathLst>
                  <a:path w="20" h="10">
                    <a:moveTo>
                      <a:pt x="7" y="9"/>
                    </a:moveTo>
                    <a:lnTo>
                      <a:pt x="9" y="7"/>
                    </a:lnTo>
                    <a:lnTo>
                      <a:pt x="16" y="7"/>
                    </a:lnTo>
                    <a:lnTo>
                      <a:pt x="19" y="4"/>
                    </a:lnTo>
                    <a:lnTo>
                      <a:pt x="19" y="0"/>
                    </a:lnTo>
                    <a:lnTo>
                      <a:pt x="14" y="2"/>
                    </a:lnTo>
                    <a:lnTo>
                      <a:pt x="4" y="2"/>
                    </a:lnTo>
                    <a:lnTo>
                      <a:pt x="0" y="4"/>
                    </a:lnTo>
                    <a:lnTo>
                      <a:pt x="0" y="9"/>
                    </a:lnTo>
                    <a:lnTo>
                      <a:pt x="7"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5" name="Freeform 3061"/>
              <p:cNvSpPr>
                <a:spLocks/>
              </p:cNvSpPr>
              <p:nvPr/>
            </p:nvSpPr>
            <p:spPr bwMode="auto">
              <a:xfrm>
                <a:off x="9055" y="6986"/>
                <a:ext cx="17" cy="10"/>
              </a:xfrm>
              <a:custGeom>
                <a:avLst/>
                <a:gdLst/>
                <a:ahLst/>
                <a:cxnLst>
                  <a:cxn ang="0">
                    <a:pos x="4" y="9"/>
                  </a:cxn>
                  <a:cxn ang="0">
                    <a:pos x="7" y="7"/>
                  </a:cxn>
                  <a:cxn ang="0">
                    <a:pos x="14" y="7"/>
                  </a:cxn>
                  <a:cxn ang="0">
                    <a:pos x="16" y="4"/>
                  </a:cxn>
                  <a:cxn ang="0">
                    <a:pos x="16" y="0"/>
                  </a:cxn>
                  <a:cxn ang="0">
                    <a:pos x="12" y="2"/>
                  </a:cxn>
                  <a:cxn ang="0">
                    <a:pos x="2" y="2"/>
                  </a:cxn>
                  <a:cxn ang="0">
                    <a:pos x="0" y="4"/>
                  </a:cxn>
                  <a:cxn ang="0">
                    <a:pos x="0" y="9"/>
                  </a:cxn>
                  <a:cxn ang="0">
                    <a:pos x="4" y="9"/>
                  </a:cxn>
                </a:cxnLst>
                <a:rect l="0" t="0" r="r" b="b"/>
                <a:pathLst>
                  <a:path w="17" h="10">
                    <a:moveTo>
                      <a:pt x="4" y="9"/>
                    </a:moveTo>
                    <a:lnTo>
                      <a:pt x="7" y="7"/>
                    </a:lnTo>
                    <a:lnTo>
                      <a:pt x="14" y="7"/>
                    </a:lnTo>
                    <a:lnTo>
                      <a:pt x="16" y="4"/>
                    </a:lnTo>
                    <a:lnTo>
                      <a:pt x="16" y="0"/>
                    </a:lnTo>
                    <a:lnTo>
                      <a:pt x="12" y="2"/>
                    </a:lnTo>
                    <a:lnTo>
                      <a:pt x="2" y="2"/>
                    </a:lnTo>
                    <a:lnTo>
                      <a:pt x="0" y="4"/>
                    </a:lnTo>
                    <a:lnTo>
                      <a:pt x="0" y="9"/>
                    </a:lnTo>
                    <a:lnTo>
                      <a:pt x="4" y="9"/>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6" name="Freeform 3062"/>
              <p:cNvSpPr>
                <a:spLocks/>
              </p:cNvSpPr>
              <p:nvPr/>
            </p:nvSpPr>
            <p:spPr bwMode="auto">
              <a:xfrm>
                <a:off x="9055" y="6986"/>
                <a:ext cx="17" cy="10"/>
              </a:xfrm>
              <a:custGeom>
                <a:avLst/>
                <a:gdLst/>
                <a:ahLst/>
                <a:cxnLst>
                  <a:cxn ang="0">
                    <a:pos x="4" y="9"/>
                  </a:cxn>
                  <a:cxn ang="0">
                    <a:pos x="7" y="7"/>
                  </a:cxn>
                  <a:cxn ang="0">
                    <a:pos x="14" y="7"/>
                  </a:cxn>
                  <a:cxn ang="0">
                    <a:pos x="16" y="4"/>
                  </a:cxn>
                  <a:cxn ang="0">
                    <a:pos x="16" y="0"/>
                  </a:cxn>
                  <a:cxn ang="0">
                    <a:pos x="12" y="2"/>
                  </a:cxn>
                  <a:cxn ang="0">
                    <a:pos x="2" y="2"/>
                  </a:cxn>
                  <a:cxn ang="0">
                    <a:pos x="0" y="4"/>
                  </a:cxn>
                  <a:cxn ang="0">
                    <a:pos x="0" y="9"/>
                  </a:cxn>
                  <a:cxn ang="0">
                    <a:pos x="4" y="9"/>
                  </a:cxn>
                </a:cxnLst>
                <a:rect l="0" t="0" r="r" b="b"/>
                <a:pathLst>
                  <a:path w="17" h="10">
                    <a:moveTo>
                      <a:pt x="4" y="9"/>
                    </a:moveTo>
                    <a:lnTo>
                      <a:pt x="7" y="7"/>
                    </a:lnTo>
                    <a:lnTo>
                      <a:pt x="14" y="7"/>
                    </a:lnTo>
                    <a:lnTo>
                      <a:pt x="16" y="4"/>
                    </a:lnTo>
                    <a:lnTo>
                      <a:pt x="16" y="0"/>
                    </a:lnTo>
                    <a:lnTo>
                      <a:pt x="12" y="2"/>
                    </a:lnTo>
                    <a:lnTo>
                      <a:pt x="2" y="2"/>
                    </a:lnTo>
                    <a:lnTo>
                      <a:pt x="0" y="4"/>
                    </a:lnTo>
                    <a:lnTo>
                      <a:pt x="0" y="9"/>
                    </a:lnTo>
                    <a:lnTo>
                      <a:pt x="4"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7" name="Freeform 3063"/>
              <p:cNvSpPr>
                <a:spLocks/>
              </p:cNvSpPr>
              <p:nvPr/>
            </p:nvSpPr>
            <p:spPr bwMode="auto">
              <a:xfrm>
                <a:off x="9057" y="6986"/>
                <a:ext cx="15" cy="10"/>
              </a:xfrm>
              <a:custGeom>
                <a:avLst/>
                <a:gdLst/>
                <a:ahLst/>
                <a:cxnLst>
                  <a:cxn ang="0">
                    <a:pos x="14" y="4"/>
                  </a:cxn>
                  <a:cxn ang="0">
                    <a:pos x="14" y="0"/>
                  </a:cxn>
                  <a:cxn ang="0">
                    <a:pos x="9" y="2"/>
                  </a:cxn>
                  <a:cxn ang="0">
                    <a:pos x="2" y="2"/>
                  </a:cxn>
                  <a:cxn ang="0">
                    <a:pos x="0" y="4"/>
                  </a:cxn>
                  <a:cxn ang="0">
                    <a:pos x="0" y="9"/>
                  </a:cxn>
                  <a:cxn ang="0">
                    <a:pos x="4" y="7"/>
                  </a:cxn>
                  <a:cxn ang="0">
                    <a:pos x="12" y="7"/>
                  </a:cxn>
                  <a:cxn ang="0">
                    <a:pos x="14" y="4"/>
                  </a:cxn>
                </a:cxnLst>
                <a:rect l="0" t="0" r="r" b="b"/>
                <a:pathLst>
                  <a:path w="15" h="10">
                    <a:moveTo>
                      <a:pt x="14" y="4"/>
                    </a:moveTo>
                    <a:lnTo>
                      <a:pt x="14" y="0"/>
                    </a:lnTo>
                    <a:lnTo>
                      <a:pt x="9" y="2"/>
                    </a:lnTo>
                    <a:lnTo>
                      <a:pt x="2" y="2"/>
                    </a:lnTo>
                    <a:lnTo>
                      <a:pt x="0" y="4"/>
                    </a:lnTo>
                    <a:lnTo>
                      <a:pt x="0" y="9"/>
                    </a:lnTo>
                    <a:lnTo>
                      <a:pt x="4" y="7"/>
                    </a:lnTo>
                    <a:lnTo>
                      <a:pt x="12" y="7"/>
                    </a:lnTo>
                    <a:lnTo>
                      <a:pt x="14" y="4"/>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8" name="Freeform 3064"/>
              <p:cNvSpPr>
                <a:spLocks/>
              </p:cNvSpPr>
              <p:nvPr/>
            </p:nvSpPr>
            <p:spPr bwMode="auto">
              <a:xfrm>
                <a:off x="9057" y="6986"/>
                <a:ext cx="15" cy="7"/>
              </a:xfrm>
              <a:custGeom>
                <a:avLst/>
                <a:gdLst/>
                <a:ahLst/>
                <a:cxnLst>
                  <a:cxn ang="0">
                    <a:pos x="14" y="4"/>
                  </a:cxn>
                  <a:cxn ang="0">
                    <a:pos x="14" y="0"/>
                  </a:cxn>
                  <a:cxn ang="0">
                    <a:pos x="9" y="2"/>
                  </a:cxn>
                  <a:cxn ang="0">
                    <a:pos x="0" y="2"/>
                  </a:cxn>
                  <a:cxn ang="0">
                    <a:pos x="0" y="4"/>
                  </a:cxn>
                  <a:cxn ang="0">
                    <a:pos x="4" y="7"/>
                  </a:cxn>
                  <a:cxn ang="0">
                    <a:pos x="12" y="7"/>
                  </a:cxn>
                  <a:cxn ang="0">
                    <a:pos x="14" y="4"/>
                  </a:cxn>
                </a:cxnLst>
                <a:rect l="0" t="0" r="r" b="b"/>
                <a:pathLst>
                  <a:path w="15" h="7">
                    <a:moveTo>
                      <a:pt x="14" y="4"/>
                    </a:moveTo>
                    <a:lnTo>
                      <a:pt x="14" y="0"/>
                    </a:lnTo>
                    <a:lnTo>
                      <a:pt x="9" y="2"/>
                    </a:lnTo>
                    <a:lnTo>
                      <a:pt x="0" y="2"/>
                    </a:lnTo>
                    <a:lnTo>
                      <a:pt x="0" y="4"/>
                    </a:lnTo>
                    <a:lnTo>
                      <a:pt x="4" y="7"/>
                    </a:lnTo>
                    <a:lnTo>
                      <a:pt x="12" y="7"/>
                    </a:lnTo>
                    <a:lnTo>
                      <a:pt x="14" y="4"/>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9" name="Freeform 3065"/>
              <p:cNvSpPr>
                <a:spLocks/>
              </p:cNvSpPr>
              <p:nvPr/>
            </p:nvSpPr>
            <p:spPr bwMode="auto">
              <a:xfrm>
                <a:off x="9060" y="6986"/>
                <a:ext cx="12" cy="10"/>
              </a:xfrm>
              <a:custGeom>
                <a:avLst/>
                <a:gdLst/>
                <a:ahLst/>
                <a:cxnLst>
                  <a:cxn ang="0">
                    <a:pos x="12" y="4"/>
                  </a:cxn>
                  <a:cxn ang="0">
                    <a:pos x="12" y="0"/>
                  </a:cxn>
                  <a:cxn ang="0">
                    <a:pos x="7" y="2"/>
                  </a:cxn>
                  <a:cxn ang="0">
                    <a:pos x="0" y="2"/>
                  </a:cxn>
                  <a:cxn ang="0">
                    <a:pos x="0" y="9"/>
                  </a:cxn>
                  <a:cxn ang="0">
                    <a:pos x="2" y="7"/>
                  </a:cxn>
                  <a:cxn ang="0">
                    <a:pos x="9" y="7"/>
                  </a:cxn>
                  <a:cxn ang="0">
                    <a:pos x="12" y="4"/>
                  </a:cxn>
                </a:cxnLst>
                <a:rect l="0" t="0" r="r" b="b"/>
                <a:pathLst>
                  <a:path w="12" h="10">
                    <a:moveTo>
                      <a:pt x="12" y="4"/>
                    </a:moveTo>
                    <a:lnTo>
                      <a:pt x="12" y="0"/>
                    </a:lnTo>
                    <a:lnTo>
                      <a:pt x="7" y="2"/>
                    </a:lnTo>
                    <a:lnTo>
                      <a:pt x="0" y="2"/>
                    </a:lnTo>
                    <a:lnTo>
                      <a:pt x="0" y="9"/>
                    </a:lnTo>
                    <a:lnTo>
                      <a:pt x="2" y="7"/>
                    </a:lnTo>
                    <a:lnTo>
                      <a:pt x="9" y="7"/>
                    </a:lnTo>
                    <a:lnTo>
                      <a:pt x="12" y="4"/>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0" name="Freeform 3066"/>
              <p:cNvSpPr>
                <a:spLocks/>
              </p:cNvSpPr>
              <p:nvPr/>
            </p:nvSpPr>
            <p:spPr bwMode="auto">
              <a:xfrm>
                <a:off x="9060" y="6986"/>
                <a:ext cx="12" cy="7"/>
              </a:xfrm>
              <a:custGeom>
                <a:avLst/>
                <a:gdLst/>
                <a:ahLst/>
                <a:cxnLst>
                  <a:cxn ang="0">
                    <a:pos x="0" y="2"/>
                  </a:cxn>
                  <a:cxn ang="0">
                    <a:pos x="2" y="7"/>
                  </a:cxn>
                  <a:cxn ang="0">
                    <a:pos x="9" y="7"/>
                  </a:cxn>
                  <a:cxn ang="0">
                    <a:pos x="12" y="4"/>
                  </a:cxn>
                  <a:cxn ang="0">
                    <a:pos x="12" y="0"/>
                  </a:cxn>
                  <a:cxn ang="0">
                    <a:pos x="7" y="2"/>
                  </a:cxn>
                  <a:cxn ang="0">
                    <a:pos x="0" y="2"/>
                  </a:cxn>
                </a:cxnLst>
                <a:rect l="0" t="0" r="r" b="b"/>
                <a:pathLst>
                  <a:path w="12" h="7">
                    <a:moveTo>
                      <a:pt x="0" y="2"/>
                    </a:moveTo>
                    <a:lnTo>
                      <a:pt x="2" y="7"/>
                    </a:lnTo>
                    <a:lnTo>
                      <a:pt x="9" y="7"/>
                    </a:lnTo>
                    <a:lnTo>
                      <a:pt x="12" y="4"/>
                    </a:lnTo>
                    <a:lnTo>
                      <a:pt x="12" y="0"/>
                    </a:lnTo>
                    <a:lnTo>
                      <a:pt x="7" y="2"/>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1" name="Freeform 3067"/>
              <p:cNvSpPr>
                <a:spLocks/>
              </p:cNvSpPr>
              <p:nvPr/>
            </p:nvSpPr>
            <p:spPr bwMode="auto">
              <a:xfrm>
                <a:off x="9062" y="6986"/>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2" name="Freeform 3068"/>
              <p:cNvSpPr>
                <a:spLocks/>
              </p:cNvSpPr>
              <p:nvPr/>
            </p:nvSpPr>
            <p:spPr bwMode="auto">
              <a:xfrm>
                <a:off x="9050" y="6914"/>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3" name="Freeform 3069"/>
              <p:cNvSpPr>
                <a:spLocks/>
              </p:cNvSpPr>
              <p:nvPr/>
            </p:nvSpPr>
            <p:spPr bwMode="auto">
              <a:xfrm>
                <a:off x="9050" y="6914"/>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4" name="Freeform 3070"/>
              <p:cNvSpPr>
                <a:spLocks/>
              </p:cNvSpPr>
              <p:nvPr/>
            </p:nvSpPr>
            <p:spPr bwMode="auto">
              <a:xfrm>
                <a:off x="9050" y="6914"/>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5" name="Freeform 3071"/>
              <p:cNvSpPr>
                <a:spLocks/>
              </p:cNvSpPr>
              <p:nvPr/>
            </p:nvSpPr>
            <p:spPr bwMode="auto">
              <a:xfrm>
                <a:off x="9052" y="6914"/>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6" name="Freeform 3072"/>
              <p:cNvSpPr>
                <a:spLocks/>
              </p:cNvSpPr>
              <p:nvPr/>
            </p:nvSpPr>
            <p:spPr bwMode="auto">
              <a:xfrm>
                <a:off x="9052" y="6914"/>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7" name="Freeform 3073"/>
              <p:cNvSpPr>
                <a:spLocks/>
              </p:cNvSpPr>
              <p:nvPr/>
            </p:nvSpPr>
            <p:spPr bwMode="auto">
              <a:xfrm>
                <a:off x="9055" y="6914"/>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8" name="Freeform 3074"/>
              <p:cNvSpPr>
                <a:spLocks/>
              </p:cNvSpPr>
              <p:nvPr/>
            </p:nvSpPr>
            <p:spPr bwMode="auto">
              <a:xfrm>
                <a:off x="9055" y="6914"/>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9" name="Freeform 3075"/>
              <p:cNvSpPr>
                <a:spLocks/>
              </p:cNvSpPr>
              <p:nvPr/>
            </p:nvSpPr>
            <p:spPr bwMode="auto">
              <a:xfrm>
                <a:off x="9055" y="6914"/>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0" name="Freeform 3076"/>
              <p:cNvSpPr>
                <a:spLocks/>
              </p:cNvSpPr>
              <p:nvPr/>
            </p:nvSpPr>
            <p:spPr bwMode="auto">
              <a:xfrm>
                <a:off x="9057" y="6914"/>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1" name="Freeform 3077"/>
              <p:cNvSpPr>
                <a:spLocks/>
              </p:cNvSpPr>
              <p:nvPr/>
            </p:nvSpPr>
            <p:spPr bwMode="auto">
              <a:xfrm>
                <a:off x="9057" y="6914"/>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2" name="Freeform 3078"/>
              <p:cNvSpPr>
                <a:spLocks/>
              </p:cNvSpPr>
              <p:nvPr/>
            </p:nvSpPr>
            <p:spPr bwMode="auto">
              <a:xfrm>
                <a:off x="9060" y="6914"/>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3" name="Freeform 3079"/>
              <p:cNvSpPr>
                <a:spLocks/>
              </p:cNvSpPr>
              <p:nvPr/>
            </p:nvSpPr>
            <p:spPr bwMode="auto">
              <a:xfrm>
                <a:off x="9060" y="6914"/>
                <a:ext cx="4" cy="0"/>
              </a:xfrm>
              <a:custGeom>
                <a:avLst/>
                <a:gdLst/>
                <a:ahLst/>
                <a:cxnLst>
                  <a:cxn ang="0">
                    <a:pos x="0" y="0"/>
                  </a:cxn>
                  <a:cxn ang="0">
                    <a:pos x="4" y="0"/>
                  </a:cxn>
                </a:cxnLst>
                <a:rect l="0" t="0" r="r" b="b"/>
                <a:pathLst>
                  <a:path w="4">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4" name="Freeform 3080"/>
              <p:cNvSpPr>
                <a:spLocks/>
              </p:cNvSpPr>
              <p:nvPr/>
            </p:nvSpPr>
            <p:spPr bwMode="auto">
              <a:xfrm>
                <a:off x="9060" y="6919"/>
                <a:ext cx="12" cy="65"/>
              </a:xfrm>
              <a:custGeom>
                <a:avLst/>
                <a:gdLst/>
                <a:ahLst/>
                <a:cxnLst>
                  <a:cxn ang="0">
                    <a:pos x="7" y="0"/>
                  </a:cxn>
                  <a:cxn ang="0">
                    <a:pos x="0" y="0"/>
                  </a:cxn>
                  <a:cxn ang="0">
                    <a:pos x="4" y="16"/>
                  </a:cxn>
                  <a:cxn ang="0">
                    <a:pos x="4" y="33"/>
                  </a:cxn>
                  <a:cxn ang="0">
                    <a:pos x="7" y="48"/>
                  </a:cxn>
                  <a:cxn ang="0">
                    <a:pos x="7" y="64"/>
                  </a:cxn>
                  <a:cxn ang="0">
                    <a:pos x="12" y="64"/>
                  </a:cxn>
                  <a:cxn ang="0">
                    <a:pos x="12" y="48"/>
                  </a:cxn>
                  <a:cxn ang="0">
                    <a:pos x="9" y="31"/>
                  </a:cxn>
                  <a:cxn ang="0">
                    <a:pos x="9" y="16"/>
                  </a:cxn>
                  <a:cxn ang="0">
                    <a:pos x="7" y="0"/>
                  </a:cxn>
                </a:cxnLst>
                <a:rect l="0" t="0" r="r" b="b"/>
                <a:pathLst>
                  <a:path w="12" h="65">
                    <a:moveTo>
                      <a:pt x="7" y="0"/>
                    </a:moveTo>
                    <a:lnTo>
                      <a:pt x="0" y="0"/>
                    </a:lnTo>
                    <a:lnTo>
                      <a:pt x="4" y="16"/>
                    </a:lnTo>
                    <a:lnTo>
                      <a:pt x="4" y="33"/>
                    </a:lnTo>
                    <a:lnTo>
                      <a:pt x="7" y="48"/>
                    </a:lnTo>
                    <a:lnTo>
                      <a:pt x="7" y="64"/>
                    </a:lnTo>
                    <a:lnTo>
                      <a:pt x="12" y="64"/>
                    </a:lnTo>
                    <a:lnTo>
                      <a:pt x="12" y="48"/>
                    </a:lnTo>
                    <a:lnTo>
                      <a:pt x="9" y="31"/>
                    </a:lnTo>
                    <a:lnTo>
                      <a:pt x="9" y="16"/>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5" name="Freeform 3081"/>
              <p:cNvSpPr>
                <a:spLocks/>
              </p:cNvSpPr>
              <p:nvPr/>
            </p:nvSpPr>
            <p:spPr bwMode="auto">
              <a:xfrm>
                <a:off x="9060" y="6919"/>
                <a:ext cx="9" cy="65"/>
              </a:xfrm>
              <a:custGeom>
                <a:avLst/>
                <a:gdLst/>
                <a:ahLst/>
                <a:cxnLst>
                  <a:cxn ang="0">
                    <a:pos x="0" y="0"/>
                  </a:cxn>
                  <a:cxn ang="0">
                    <a:pos x="4" y="33"/>
                  </a:cxn>
                  <a:cxn ang="0">
                    <a:pos x="4" y="48"/>
                  </a:cxn>
                  <a:cxn ang="0">
                    <a:pos x="7" y="64"/>
                  </a:cxn>
                  <a:cxn ang="0">
                    <a:pos x="9" y="64"/>
                  </a:cxn>
                  <a:cxn ang="0">
                    <a:pos x="9" y="31"/>
                  </a:cxn>
                  <a:cxn ang="0">
                    <a:pos x="7" y="16"/>
                  </a:cxn>
                  <a:cxn ang="0">
                    <a:pos x="4" y="0"/>
                  </a:cxn>
                  <a:cxn ang="0">
                    <a:pos x="0" y="0"/>
                  </a:cxn>
                </a:cxnLst>
                <a:rect l="0" t="0" r="r" b="b"/>
                <a:pathLst>
                  <a:path w="9" h="65">
                    <a:moveTo>
                      <a:pt x="0" y="0"/>
                    </a:moveTo>
                    <a:lnTo>
                      <a:pt x="4" y="33"/>
                    </a:lnTo>
                    <a:lnTo>
                      <a:pt x="4" y="48"/>
                    </a:lnTo>
                    <a:lnTo>
                      <a:pt x="7" y="64"/>
                    </a:lnTo>
                    <a:lnTo>
                      <a:pt x="9" y="64"/>
                    </a:lnTo>
                    <a:lnTo>
                      <a:pt x="9" y="31"/>
                    </a:lnTo>
                    <a:lnTo>
                      <a:pt x="7" y="16"/>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6" name="Freeform 3082"/>
              <p:cNvSpPr>
                <a:spLocks/>
              </p:cNvSpPr>
              <p:nvPr/>
            </p:nvSpPr>
            <p:spPr bwMode="auto">
              <a:xfrm>
                <a:off x="9060" y="6919"/>
                <a:ext cx="9"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9" h="65">
                    <a:moveTo>
                      <a:pt x="9" y="31"/>
                    </a:moveTo>
                    <a:lnTo>
                      <a:pt x="7" y="16"/>
                    </a:lnTo>
                    <a:lnTo>
                      <a:pt x="4" y="0"/>
                    </a:lnTo>
                    <a:lnTo>
                      <a:pt x="0" y="0"/>
                    </a:lnTo>
                    <a:lnTo>
                      <a:pt x="4" y="33"/>
                    </a:lnTo>
                    <a:lnTo>
                      <a:pt x="4" y="64"/>
                    </a:lnTo>
                    <a:lnTo>
                      <a:pt x="9" y="64"/>
                    </a:lnTo>
                    <a:lnTo>
                      <a:pt x="9" y="31"/>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7" name="Freeform 3083"/>
              <p:cNvSpPr>
                <a:spLocks/>
              </p:cNvSpPr>
              <p:nvPr/>
            </p:nvSpPr>
            <p:spPr bwMode="auto">
              <a:xfrm>
                <a:off x="9057" y="6919"/>
                <a:ext cx="12" cy="65"/>
              </a:xfrm>
              <a:custGeom>
                <a:avLst/>
                <a:gdLst/>
                <a:ahLst/>
                <a:cxnLst>
                  <a:cxn ang="0">
                    <a:pos x="12" y="48"/>
                  </a:cxn>
                  <a:cxn ang="0">
                    <a:pos x="9" y="31"/>
                  </a:cxn>
                  <a:cxn ang="0">
                    <a:pos x="7" y="16"/>
                  </a:cxn>
                  <a:cxn ang="0">
                    <a:pos x="4" y="0"/>
                  </a:cxn>
                  <a:cxn ang="0">
                    <a:pos x="0" y="0"/>
                  </a:cxn>
                  <a:cxn ang="0">
                    <a:pos x="4" y="33"/>
                  </a:cxn>
                  <a:cxn ang="0">
                    <a:pos x="7" y="48"/>
                  </a:cxn>
                  <a:cxn ang="0">
                    <a:pos x="7" y="64"/>
                  </a:cxn>
                  <a:cxn ang="0">
                    <a:pos x="12" y="64"/>
                  </a:cxn>
                  <a:cxn ang="0">
                    <a:pos x="12" y="48"/>
                  </a:cxn>
                </a:cxnLst>
                <a:rect l="0" t="0" r="r" b="b"/>
                <a:pathLst>
                  <a:path w="12" h="65">
                    <a:moveTo>
                      <a:pt x="12" y="48"/>
                    </a:moveTo>
                    <a:lnTo>
                      <a:pt x="9" y="31"/>
                    </a:lnTo>
                    <a:lnTo>
                      <a:pt x="7" y="16"/>
                    </a:lnTo>
                    <a:lnTo>
                      <a:pt x="4" y="0"/>
                    </a:lnTo>
                    <a:lnTo>
                      <a:pt x="0" y="0"/>
                    </a:lnTo>
                    <a:lnTo>
                      <a:pt x="4" y="33"/>
                    </a:lnTo>
                    <a:lnTo>
                      <a:pt x="7" y="48"/>
                    </a:lnTo>
                    <a:lnTo>
                      <a:pt x="7" y="64"/>
                    </a:lnTo>
                    <a:lnTo>
                      <a:pt x="12" y="64"/>
                    </a:lnTo>
                    <a:lnTo>
                      <a:pt x="12" y="48"/>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8" name="Freeform 3084"/>
              <p:cNvSpPr>
                <a:spLocks/>
              </p:cNvSpPr>
              <p:nvPr/>
            </p:nvSpPr>
            <p:spPr bwMode="auto">
              <a:xfrm>
                <a:off x="9057" y="6919"/>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9" name="Freeform 3085"/>
              <p:cNvSpPr>
                <a:spLocks/>
              </p:cNvSpPr>
              <p:nvPr/>
            </p:nvSpPr>
            <p:spPr bwMode="auto">
              <a:xfrm>
                <a:off x="9055" y="6919"/>
                <a:ext cx="12" cy="65"/>
              </a:xfrm>
              <a:custGeom>
                <a:avLst/>
                <a:gdLst/>
                <a:ahLst/>
                <a:cxnLst>
                  <a:cxn ang="0">
                    <a:pos x="7" y="0"/>
                  </a:cxn>
                  <a:cxn ang="0">
                    <a:pos x="0" y="0"/>
                  </a:cxn>
                  <a:cxn ang="0">
                    <a:pos x="4" y="16"/>
                  </a:cxn>
                  <a:cxn ang="0">
                    <a:pos x="4" y="33"/>
                  </a:cxn>
                  <a:cxn ang="0">
                    <a:pos x="7" y="48"/>
                  </a:cxn>
                  <a:cxn ang="0">
                    <a:pos x="7" y="64"/>
                  </a:cxn>
                  <a:cxn ang="0">
                    <a:pos x="12" y="64"/>
                  </a:cxn>
                  <a:cxn ang="0">
                    <a:pos x="12" y="48"/>
                  </a:cxn>
                  <a:cxn ang="0">
                    <a:pos x="9" y="31"/>
                  </a:cxn>
                  <a:cxn ang="0">
                    <a:pos x="9" y="16"/>
                  </a:cxn>
                  <a:cxn ang="0">
                    <a:pos x="7" y="0"/>
                  </a:cxn>
                </a:cxnLst>
                <a:rect l="0" t="0" r="r" b="b"/>
                <a:pathLst>
                  <a:path w="12" h="65">
                    <a:moveTo>
                      <a:pt x="7" y="0"/>
                    </a:moveTo>
                    <a:lnTo>
                      <a:pt x="0" y="0"/>
                    </a:lnTo>
                    <a:lnTo>
                      <a:pt x="4" y="16"/>
                    </a:lnTo>
                    <a:lnTo>
                      <a:pt x="4" y="33"/>
                    </a:lnTo>
                    <a:lnTo>
                      <a:pt x="7" y="48"/>
                    </a:lnTo>
                    <a:lnTo>
                      <a:pt x="7" y="64"/>
                    </a:lnTo>
                    <a:lnTo>
                      <a:pt x="12" y="64"/>
                    </a:lnTo>
                    <a:lnTo>
                      <a:pt x="12" y="48"/>
                    </a:lnTo>
                    <a:lnTo>
                      <a:pt x="9" y="31"/>
                    </a:lnTo>
                    <a:lnTo>
                      <a:pt x="9" y="16"/>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0" name="Freeform 3086"/>
              <p:cNvSpPr>
                <a:spLocks/>
              </p:cNvSpPr>
              <p:nvPr/>
            </p:nvSpPr>
            <p:spPr bwMode="auto">
              <a:xfrm>
                <a:off x="9055" y="6919"/>
                <a:ext cx="12" cy="65"/>
              </a:xfrm>
              <a:custGeom>
                <a:avLst/>
                <a:gdLst/>
                <a:ahLst/>
                <a:cxnLst>
                  <a:cxn ang="0">
                    <a:pos x="0" y="0"/>
                  </a:cxn>
                  <a:cxn ang="0">
                    <a:pos x="4" y="33"/>
                  </a:cxn>
                  <a:cxn ang="0">
                    <a:pos x="4" y="48"/>
                  </a:cxn>
                  <a:cxn ang="0">
                    <a:pos x="7" y="64"/>
                  </a:cxn>
                  <a:cxn ang="0">
                    <a:pos x="12" y="64"/>
                  </a:cxn>
                  <a:cxn ang="0">
                    <a:pos x="9" y="48"/>
                  </a:cxn>
                  <a:cxn ang="0">
                    <a:pos x="9" y="31"/>
                  </a:cxn>
                  <a:cxn ang="0">
                    <a:pos x="7" y="16"/>
                  </a:cxn>
                  <a:cxn ang="0">
                    <a:pos x="4" y="0"/>
                  </a:cxn>
                  <a:cxn ang="0">
                    <a:pos x="0" y="0"/>
                  </a:cxn>
                </a:cxnLst>
                <a:rect l="0" t="0" r="r" b="b"/>
                <a:pathLst>
                  <a:path w="12" h="65">
                    <a:moveTo>
                      <a:pt x="0" y="0"/>
                    </a:moveTo>
                    <a:lnTo>
                      <a:pt x="4" y="33"/>
                    </a:lnTo>
                    <a:lnTo>
                      <a:pt x="4" y="48"/>
                    </a:lnTo>
                    <a:lnTo>
                      <a:pt x="7" y="64"/>
                    </a:lnTo>
                    <a:lnTo>
                      <a:pt x="12" y="64"/>
                    </a:lnTo>
                    <a:lnTo>
                      <a:pt x="9" y="48"/>
                    </a:lnTo>
                    <a:lnTo>
                      <a:pt x="9" y="31"/>
                    </a:lnTo>
                    <a:lnTo>
                      <a:pt x="7" y="16"/>
                    </a:lnTo>
                    <a:lnTo>
                      <a:pt x="4"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1" name="Freeform 3087"/>
              <p:cNvSpPr>
                <a:spLocks/>
              </p:cNvSpPr>
              <p:nvPr/>
            </p:nvSpPr>
            <p:spPr bwMode="auto">
              <a:xfrm>
                <a:off x="9055" y="6919"/>
                <a:ext cx="9"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9" h="65">
                    <a:moveTo>
                      <a:pt x="9" y="31"/>
                    </a:moveTo>
                    <a:lnTo>
                      <a:pt x="7" y="16"/>
                    </a:lnTo>
                    <a:lnTo>
                      <a:pt x="4" y="0"/>
                    </a:lnTo>
                    <a:lnTo>
                      <a:pt x="0" y="0"/>
                    </a:lnTo>
                    <a:lnTo>
                      <a:pt x="4" y="33"/>
                    </a:lnTo>
                    <a:lnTo>
                      <a:pt x="4" y="64"/>
                    </a:lnTo>
                    <a:lnTo>
                      <a:pt x="9" y="64"/>
                    </a:lnTo>
                    <a:lnTo>
                      <a:pt x="9" y="31"/>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2" name="Freeform 3088"/>
              <p:cNvSpPr>
                <a:spLocks/>
              </p:cNvSpPr>
              <p:nvPr/>
            </p:nvSpPr>
            <p:spPr bwMode="auto">
              <a:xfrm>
                <a:off x="9052" y="6919"/>
                <a:ext cx="12" cy="65"/>
              </a:xfrm>
              <a:custGeom>
                <a:avLst/>
                <a:gdLst/>
                <a:ahLst/>
                <a:cxnLst>
                  <a:cxn ang="0">
                    <a:pos x="12" y="48"/>
                  </a:cxn>
                  <a:cxn ang="0">
                    <a:pos x="9" y="31"/>
                  </a:cxn>
                  <a:cxn ang="0">
                    <a:pos x="7" y="16"/>
                  </a:cxn>
                  <a:cxn ang="0">
                    <a:pos x="4" y="0"/>
                  </a:cxn>
                  <a:cxn ang="0">
                    <a:pos x="0" y="0"/>
                  </a:cxn>
                  <a:cxn ang="0">
                    <a:pos x="4" y="33"/>
                  </a:cxn>
                  <a:cxn ang="0">
                    <a:pos x="7" y="48"/>
                  </a:cxn>
                  <a:cxn ang="0">
                    <a:pos x="7" y="64"/>
                  </a:cxn>
                  <a:cxn ang="0">
                    <a:pos x="12" y="64"/>
                  </a:cxn>
                  <a:cxn ang="0">
                    <a:pos x="12" y="48"/>
                  </a:cxn>
                </a:cxnLst>
                <a:rect l="0" t="0" r="r" b="b"/>
                <a:pathLst>
                  <a:path w="12" h="65">
                    <a:moveTo>
                      <a:pt x="12" y="48"/>
                    </a:moveTo>
                    <a:lnTo>
                      <a:pt x="9" y="31"/>
                    </a:lnTo>
                    <a:lnTo>
                      <a:pt x="7" y="16"/>
                    </a:lnTo>
                    <a:lnTo>
                      <a:pt x="4" y="0"/>
                    </a:lnTo>
                    <a:lnTo>
                      <a:pt x="0" y="0"/>
                    </a:lnTo>
                    <a:lnTo>
                      <a:pt x="4" y="33"/>
                    </a:lnTo>
                    <a:lnTo>
                      <a:pt x="7" y="48"/>
                    </a:lnTo>
                    <a:lnTo>
                      <a:pt x="7" y="64"/>
                    </a:lnTo>
                    <a:lnTo>
                      <a:pt x="12" y="64"/>
                    </a:lnTo>
                    <a:lnTo>
                      <a:pt x="12" y="48"/>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3" name="Freeform 3089"/>
              <p:cNvSpPr>
                <a:spLocks/>
              </p:cNvSpPr>
              <p:nvPr/>
            </p:nvSpPr>
            <p:spPr bwMode="auto">
              <a:xfrm>
                <a:off x="9052" y="6919"/>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4" name="Freeform 3090"/>
              <p:cNvSpPr>
                <a:spLocks/>
              </p:cNvSpPr>
              <p:nvPr/>
            </p:nvSpPr>
            <p:spPr bwMode="auto">
              <a:xfrm>
                <a:off x="9050" y="6919"/>
                <a:ext cx="12" cy="65"/>
              </a:xfrm>
              <a:custGeom>
                <a:avLst/>
                <a:gdLst/>
                <a:ahLst/>
                <a:cxnLst>
                  <a:cxn ang="0">
                    <a:pos x="7" y="0"/>
                  </a:cxn>
                  <a:cxn ang="0">
                    <a:pos x="0" y="0"/>
                  </a:cxn>
                  <a:cxn ang="0">
                    <a:pos x="4" y="16"/>
                  </a:cxn>
                  <a:cxn ang="0">
                    <a:pos x="4" y="33"/>
                  </a:cxn>
                  <a:cxn ang="0">
                    <a:pos x="7" y="48"/>
                  </a:cxn>
                  <a:cxn ang="0">
                    <a:pos x="7" y="64"/>
                  </a:cxn>
                  <a:cxn ang="0">
                    <a:pos x="12" y="64"/>
                  </a:cxn>
                  <a:cxn ang="0">
                    <a:pos x="12" y="48"/>
                  </a:cxn>
                  <a:cxn ang="0">
                    <a:pos x="9" y="31"/>
                  </a:cxn>
                  <a:cxn ang="0">
                    <a:pos x="9" y="16"/>
                  </a:cxn>
                  <a:cxn ang="0">
                    <a:pos x="7" y="0"/>
                  </a:cxn>
                </a:cxnLst>
                <a:rect l="0" t="0" r="r" b="b"/>
                <a:pathLst>
                  <a:path w="12" h="65">
                    <a:moveTo>
                      <a:pt x="7" y="0"/>
                    </a:moveTo>
                    <a:lnTo>
                      <a:pt x="0" y="0"/>
                    </a:lnTo>
                    <a:lnTo>
                      <a:pt x="4" y="16"/>
                    </a:lnTo>
                    <a:lnTo>
                      <a:pt x="4" y="33"/>
                    </a:lnTo>
                    <a:lnTo>
                      <a:pt x="7" y="48"/>
                    </a:lnTo>
                    <a:lnTo>
                      <a:pt x="7" y="64"/>
                    </a:lnTo>
                    <a:lnTo>
                      <a:pt x="12" y="64"/>
                    </a:lnTo>
                    <a:lnTo>
                      <a:pt x="12" y="48"/>
                    </a:lnTo>
                    <a:lnTo>
                      <a:pt x="9" y="31"/>
                    </a:lnTo>
                    <a:lnTo>
                      <a:pt x="9" y="16"/>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5" name="Freeform 3091"/>
              <p:cNvSpPr>
                <a:spLocks/>
              </p:cNvSpPr>
              <p:nvPr/>
            </p:nvSpPr>
            <p:spPr bwMode="auto">
              <a:xfrm>
                <a:off x="9050" y="6919"/>
                <a:ext cx="12" cy="65"/>
              </a:xfrm>
              <a:custGeom>
                <a:avLst/>
                <a:gdLst/>
                <a:ahLst/>
                <a:cxnLst>
                  <a:cxn ang="0">
                    <a:pos x="7" y="48"/>
                  </a:cxn>
                  <a:cxn ang="0">
                    <a:pos x="7" y="64"/>
                  </a:cxn>
                  <a:cxn ang="0">
                    <a:pos x="12" y="64"/>
                  </a:cxn>
                  <a:cxn ang="0">
                    <a:pos x="9" y="48"/>
                  </a:cxn>
                  <a:cxn ang="0">
                    <a:pos x="9" y="31"/>
                  </a:cxn>
                  <a:cxn ang="0">
                    <a:pos x="7" y="16"/>
                  </a:cxn>
                  <a:cxn ang="0">
                    <a:pos x="4" y="0"/>
                  </a:cxn>
                  <a:cxn ang="0">
                    <a:pos x="0" y="0"/>
                  </a:cxn>
                  <a:cxn ang="0">
                    <a:pos x="4" y="33"/>
                  </a:cxn>
                  <a:cxn ang="0">
                    <a:pos x="7" y="48"/>
                  </a:cxn>
                </a:cxnLst>
                <a:rect l="0" t="0" r="r" b="b"/>
                <a:pathLst>
                  <a:path w="12" h="65">
                    <a:moveTo>
                      <a:pt x="7" y="48"/>
                    </a:moveTo>
                    <a:lnTo>
                      <a:pt x="7" y="64"/>
                    </a:lnTo>
                    <a:lnTo>
                      <a:pt x="12" y="64"/>
                    </a:lnTo>
                    <a:lnTo>
                      <a:pt x="9" y="48"/>
                    </a:lnTo>
                    <a:lnTo>
                      <a:pt x="9" y="31"/>
                    </a:lnTo>
                    <a:lnTo>
                      <a:pt x="7" y="16"/>
                    </a:lnTo>
                    <a:lnTo>
                      <a:pt x="4" y="0"/>
                    </a:lnTo>
                    <a:lnTo>
                      <a:pt x="0" y="0"/>
                    </a:lnTo>
                    <a:lnTo>
                      <a:pt x="4" y="33"/>
                    </a:lnTo>
                    <a:lnTo>
                      <a:pt x="7" y="48"/>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6" name="Freeform 3092"/>
              <p:cNvSpPr>
                <a:spLocks/>
              </p:cNvSpPr>
              <p:nvPr/>
            </p:nvSpPr>
            <p:spPr bwMode="auto">
              <a:xfrm>
                <a:off x="9060" y="6775"/>
                <a:ext cx="213" cy="230"/>
              </a:xfrm>
              <a:custGeom>
                <a:avLst/>
                <a:gdLst/>
                <a:ahLst/>
                <a:cxnLst>
                  <a:cxn ang="0">
                    <a:pos x="213" y="211"/>
                  </a:cxn>
                  <a:cxn ang="0">
                    <a:pos x="211" y="12"/>
                  </a:cxn>
                  <a:cxn ang="0">
                    <a:pos x="52" y="0"/>
                  </a:cxn>
                  <a:cxn ang="0">
                    <a:pos x="0" y="4"/>
                  </a:cxn>
                  <a:cxn ang="0">
                    <a:pos x="2" y="213"/>
                  </a:cxn>
                  <a:cxn ang="0">
                    <a:pos x="12" y="213"/>
                  </a:cxn>
                  <a:cxn ang="0">
                    <a:pos x="12" y="220"/>
                  </a:cxn>
                  <a:cxn ang="0">
                    <a:pos x="52" y="230"/>
                  </a:cxn>
                  <a:cxn ang="0">
                    <a:pos x="189" y="211"/>
                  </a:cxn>
                  <a:cxn ang="0">
                    <a:pos x="213" y="211"/>
                  </a:cxn>
                </a:cxnLst>
                <a:rect l="0" t="0" r="r" b="b"/>
                <a:pathLst>
                  <a:path w="213" h="230">
                    <a:moveTo>
                      <a:pt x="213" y="211"/>
                    </a:moveTo>
                    <a:lnTo>
                      <a:pt x="211" y="12"/>
                    </a:lnTo>
                    <a:lnTo>
                      <a:pt x="52" y="0"/>
                    </a:lnTo>
                    <a:lnTo>
                      <a:pt x="0" y="4"/>
                    </a:lnTo>
                    <a:lnTo>
                      <a:pt x="2" y="213"/>
                    </a:lnTo>
                    <a:lnTo>
                      <a:pt x="12" y="213"/>
                    </a:lnTo>
                    <a:lnTo>
                      <a:pt x="12" y="220"/>
                    </a:lnTo>
                    <a:lnTo>
                      <a:pt x="52" y="230"/>
                    </a:lnTo>
                    <a:lnTo>
                      <a:pt x="189" y="211"/>
                    </a:lnTo>
                    <a:lnTo>
                      <a:pt x="213" y="211"/>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7" name="Freeform 3093"/>
              <p:cNvSpPr>
                <a:spLocks/>
              </p:cNvSpPr>
              <p:nvPr/>
            </p:nvSpPr>
            <p:spPr bwMode="auto">
              <a:xfrm>
                <a:off x="9124" y="6729"/>
                <a:ext cx="327" cy="298"/>
              </a:xfrm>
              <a:custGeom>
                <a:avLst/>
                <a:gdLst/>
                <a:ahLst/>
                <a:cxnLst>
                  <a:cxn ang="0">
                    <a:pos x="55" y="283"/>
                  </a:cxn>
                  <a:cxn ang="0">
                    <a:pos x="69" y="287"/>
                  </a:cxn>
                  <a:cxn ang="0">
                    <a:pos x="79" y="290"/>
                  </a:cxn>
                  <a:cxn ang="0">
                    <a:pos x="136" y="292"/>
                  </a:cxn>
                  <a:cxn ang="0">
                    <a:pos x="232" y="287"/>
                  </a:cxn>
                  <a:cxn ang="0">
                    <a:pos x="242" y="280"/>
                  </a:cxn>
                  <a:cxn ang="0">
                    <a:pos x="247" y="273"/>
                  </a:cxn>
                  <a:cxn ang="0">
                    <a:pos x="244" y="263"/>
                  </a:cxn>
                  <a:cxn ang="0">
                    <a:pos x="237" y="259"/>
                  </a:cxn>
                  <a:cxn ang="0">
                    <a:pos x="223" y="254"/>
                  </a:cxn>
                  <a:cxn ang="0">
                    <a:pos x="254" y="237"/>
                  </a:cxn>
                  <a:cxn ang="0">
                    <a:pos x="321" y="211"/>
                  </a:cxn>
                  <a:cxn ang="0">
                    <a:pos x="323" y="177"/>
                  </a:cxn>
                  <a:cxn ang="0">
                    <a:pos x="326" y="143"/>
                  </a:cxn>
                  <a:cxn ang="0">
                    <a:pos x="323" y="107"/>
                  </a:cxn>
                  <a:cxn ang="0">
                    <a:pos x="249" y="50"/>
                  </a:cxn>
                  <a:cxn ang="0">
                    <a:pos x="240" y="31"/>
                  </a:cxn>
                  <a:cxn ang="0">
                    <a:pos x="227" y="16"/>
                  </a:cxn>
                  <a:cxn ang="0">
                    <a:pos x="218" y="11"/>
                  </a:cxn>
                  <a:cxn ang="0">
                    <a:pos x="211" y="9"/>
                  </a:cxn>
                  <a:cxn ang="0">
                    <a:pos x="199" y="4"/>
                  </a:cxn>
                  <a:cxn ang="0">
                    <a:pos x="180" y="0"/>
                  </a:cxn>
                  <a:cxn ang="0">
                    <a:pos x="167" y="2"/>
                  </a:cxn>
                  <a:cxn ang="0">
                    <a:pos x="153" y="4"/>
                  </a:cxn>
                  <a:cxn ang="0">
                    <a:pos x="136" y="7"/>
                  </a:cxn>
                  <a:cxn ang="0">
                    <a:pos x="127" y="9"/>
                  </a:cxn>
                  <a:cxn ang="0">
                    <a:pos x="110" y="11"/>
                  </a:cxn>
                  <a:cxn ang="0">
                    <a:pos x="93" y="14"/>
                  </a:cxn>
                  <a:cxn ang="0">
                    <a:pos x="76" y="16"/>
                  </a:cxn>
                  <a:cxn ang="0">
                    <a:pos x="67" y="19"/>
                  </a:cxn>
                  <a:cxn ang="0">
                    <a:pos x="50" y="21"/>
                  </a:cxn>
                  <a:cxn ang="0">
                    <a:pos x="40" y="23"/>
                  </a:cxn>
                  <a:cxn ang="0">
                    <a:pos x="31" y="26"/>
                  </a:cxn>
                  <a:cxn ang="0">
                    <a:pos x="14" y="28"/>
                  </a:cxn>
                  <a:cxn ang="0">
                    <a:pos x="4" y="52"/>
                  </a:cxn>
                  <a:cxn ang="0">
                    <a:pos x="0" y="206"/>
                  </a:cxn>
                  <a:cxn ang="0">
                    <a:pos x="19" y="237"/>
                  </a:cxn>
                  <a:cxn ang="0">
                    <a:pos x="31" y="242"/>
                  </a:cxn>
                  <a:cxn ang="0">
                    <a:pos x="38" y="244"/>
                  </a:cxn>
                  <a:cxn ang="0">
                    <a:pos x="52" y="247"/>
                  </a:cxn>
                  <a:cxn ang="0">
                    <a:pos x="79" y="256"/>
                  </a:cxn>
                  <a:cxn ang="0">
                    <a:pos x="76" y="271"/>
                  </a:cxn>
                  <a:cxn ang="0">
                    <a:pos x="52" y="280"/>
                  </a:cxn>
                </a:cxnLst>
                <a:rect l="0" t="0" r="r" b="b"/>
                <a:pathLst>
                  <a:path w="327" h="298">
                    <a:moveTo>
                      <a:pt x="52" y="280"/>
                    </a:moveTo>
                    <a:lnTo>
                      <a:pt x="55" y="283"/>
                    </a:lnTo>
                    <a:lnTo>
                      <a:pt x="64" y="287"/>
                    </a:lnTo>
                    <a:lnTo>
                      <a:pt x="69" y="287"/>
                    </a:lnTo>
                    <a:lnTo>
                      <a:pt x="74" y="290"/>
                    </a:lnTo>
                    <a:lnTo>
                      <a:pt x="79" y="290"/>
                    </a:lnTo>
                    <a:lnTo>
                      <a:pt x="86" y="292"/>
                    </a:lnTo>
                    <a:lnTo>
                      <a:pt x="136" y="292"/>
                    </a:lnTo>
                    <a:lnTo>
                      <a:pt x="196" y="297"/>
                    </a:lnTo>
                    <a:lnTo>
                      <a:pt x="232" y="287"/>
                    </a:lnTo>
                    <a:lnTo>
                      <a:pt x="237" y="283"/>
                    </a:lnTo>
                    <a:lnTo>
                      <a:pt x="242" y="280"/>
                    </a:lnTo>
                    <a:lnTo>
                      <a:pt x="247" y="275"/>
                    </a:lnTo>
                    <a:lnTo>
                      <a:pt x="247" y="273"/>
                    </a:lnTo>
                    <a:lnTo>
                      <a:pt x="249" y="268"/>
                    </a:lnTo>
                    <a:lnTo>
                      <a:pt x="244" y="263"/>
                    </a:lnTo>
                    <a:lnTo>
                      <a:pt x="240" y="261"/>
                    </a:lnTo>
                    <a:lnTo>
                      <a:pt x="237" y="259"/>
                    </a:lnTo>
                    <a:lnTo>
                      <a:pt x="227" y="254"/>
                    </a:lnTo>
                    <a:lnTo>
                      <a:pt x="223" y="254"/>
                    </a:lnTo>
                    <a:lnTo>
                      <a:pt x="218" y="251"/>
                    </a:lnTo>
                    <a:lnTo>
                      <a:pt x="254" y="237"/>
                    </a:lnTo>
                    <a:lnTo>
                      <a:pt x="319" y="225"/>
                    </a:lnTo>
                    <a:lnTo>
                      <a:pt x="321" y="211"/>
                    </a:lnTo>
                    <a:lnTo>
                      <a:pt x="321" y="194"/>
                    </a:lnTo>
                    <a:lnTo>
                      <a:pt x="323" y="177"/>
                    </a:lnTo>
                    <a:lnTo>
                      <a:pt x="323" y="160"/>
                    </a:lnTo>
                    <a:lnTo>
                      <a:pt x="326" y="143"/>
                    </a:lnTo>
                    <a:lnTo>
                      <a:pt x="323" y="124"/>
                    </a:lnTo>
                    <a:lnTo>
                      <a:pt x="323" y="107"/>
                    </a:lnTo>
                    <a:lnTo>
                      <a:pt x="321" y="91"/>
                    </a:lnTo>
                    <a:lnTo>
                      <a:pt x="249" y="50"/>
                    </a:lnTo>
                    <a:lnTo>
                      <a:pt x="244" y="35"/>
                    </a:lnTo>
                    <a:lnTo>
                      <a:pt x="240" y="31"/>
                    </a:lnTo>
                    <a:lnTo>
                      <a:pt x="237" y="26"/>
                    </a:lnTo>
                    <a:lnTo>
                      <a:pt x="227" y="16"/>
                    </a:lnTo>
                    <a:lnTo>
                      <a:pt x="223" y="14"/>
                    </a:lnTo>
                    <a:lnTo>
                      <a:pt x="218" y="11"/>
                    </a:lnTo>
                    <a:lnTo>
                      <a:pt x="216" y="9"/>
                    </a:lnTo>
                    <a:lnTo>
                      <a:pt x="211" y="9"/>
                    </a:lnTo>
                    <a:lnTo>
                      <a:pt x="203" y="7"/>
                    </a:lnTo>
                    <a:lnTo>
                      <a:pt x="199" y="4"/>
                    </a:lnTo>
                    <a:lnTo>
                      <a:pt x="194" y="4"/>
                    </a:lnTo>
                    <a:lnTo>
                      <a:pt x="180" y="0"/>
                    </a:lnTo>
                    <a:lnTo>
                      <a:pt x="172" y="0"/>
                    </a:lnTo>
                    <a:lnTo>
                      <a:pt x="167" y="2"/>
                    </a:lnTo>
                    <a:lnTo>
                      <a:pt x="158" y="2"/>
                    </a:lnTo>
                    <a:lnTo>
                      <a:pt x="153" y="4"/>
                    </a:lnTo>
                    <a:lnTo>
                      <a:pt x="141" y="4"/>
                    </a:lnTo>
                    <a:lnTo>
                      <a:pt x="136" y="7"/>
                    </a:lnTo>
                    <a:lnTo>
                      <a:pt x="131" y="7"/>
                    </a:lnTo>
                    <a:lnTo>
                      <a:pt x="127" y="9"/>
                    </a:lnTo>
                    <a:lnTo>
                      <a:pt x="115" y="9"/>
                    </a:lnTo>
                    <a:lnTo>
                      <a:pt x="110" y="11"/>
                    </a:lnTo>
                    <a:lnTo>
                      <a:pt x="98" y="11"/>
                    </a:lnTo>
                    <a:lnTo>
                      <a:pt x="93" y="14"/>
                    </a:lnTo>
                    <a:lnTo>
                      <a:pt x="83" y="14"/>
                    </a:lnTo>
                    <a:lnTo>
                      <a:pt x="76" y="16"/>
                    </a:lnTo>
                    <a:lnTo>
                      <a:pt x="71" y="16"/>
                    </a:lnTo>
                    <a:lnTo>
                      <a:pt x="67" y="19"/>
                    </a:lnTo>
                    <a:lnTo>
                      <a:pt x="57" y="19"/>
                    </a:lnTo>
                    <a:lnTo>
                      <a:pt x="50" y="21"/>
                    </a:lnTo>
                    <a:lnTo>
                      <a:pt x="45" y="21"/>
                    </a:lnTo>
                    <a:lnTo>
                      <a:pt x="40" y="23"/>
                    </a:lnTo>
                    <a:lnTo>
                      <a:pt x="36" y="23"/>
                    </a:lnTo>
                    <a:lnTo>
                      <a:pt x="31" y="26"/>
                    </a:lnTo>
                    <a:lnTo>
                      <a:pt x="19" y="26"/>
                    </a:lnTo>
                    <a:lnTo>
                      <a:pt x="14" y="28"/>
                    </a:lnTo>
                    <a:lnTo>
                      <a:pt x="9" y="28"/>
                    </a:lnTo>
                    <a:lnTo>
                      <a:pt x="4" y="52"/>
                    </a:lnTo>
                    <a:lnTo>
                      <a:pt x="0" y="95"/>
                    </a:lnTo>
                    <a:lnTo>
                      <a:pt x="0" y="206"/>
                    </a:lnTo>
                    <a:lnTo>
                      <a:pt x="4" y="230"/>
                    </a:lnTo>
                    <a:lnTo>
                      <a:pt x="19" y="237"/>
                    </a:lnTo>
                    <a:lnTo>
                      <a:pt x="21" y="237"/>
                    </a:lnTo>
                    <a:lnTo>
                      <a:pt x="31" y="242"/>
                    </a:lnTo>
                    <a:lnTo>
                      <a:pt x="33" y="242"/>
                    </a:lnTo>
                    <a:lnTo>
                      <a:pt x="38" y="244"/>
                    </a:lnTo>
                    <a:lnTo>
                      <a:pt x="47" y="244"/>
                    </a:lnTo>
                    <a:lnTo>
                      <a:pt x="52" y="247"/>
                    </a:lnTo>
                    <a:lnTo>
                      <a:pt x="64" y="247"/>
                    </a:lnTo>
                    <a:lnTo>
                      <a:pt x="79" y="256"/>
                    </a:lnTo>
                    <a:lnTo>
                      <a:pt x="86" y="263"/>
                    </a:lnTo>
                    <a:lnTo>
                      <a:pt x="76" y="271"/>
                    </a:lnTo>
                    <a:lnTo>
                      <a:pt x="60" y="275"/>
                    </a:lnTo>
                    <a:lnTo>
                      <a:pt x="52" y="2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8" name="Freeform 3094"/>
              <p:cNvSpPr>
                <a:spLocks/>
              </p:cNvSpPr>
              <p:nvPr/>
            </p:nvSpPr>
            <p:spPr bwMode="auto">
              <a:xfrm>
                <a:off x="9324" y="6734"/>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9" name="Freeform 3095"/>
              <p:cNvSpPr>
                <a:spLocks/>
              </p:cNvSpPr>
              <p:nvPr/>
            </p:nvSpPr>
            <p:spPr bwMode="auto">
              <a:xfrm>
                <a:off x="9321" y="6734"/>
                <a:ext cx="5" cy="228"/>
              </a:xfrm>
              <a:custGeom>
                <a:avLst/>
                <a:gdLst/>
                <a:ahLst/>
                <a:cxnLst>
                  <a:cxn ang="0">
                    <a:pos x="2" y="35"/>
                  </a:cxn>
                  <a:cxn ang="0">
                    <a:pos x="0" y="112"/>
                  </a:cxn>
                  <a:cxn ang="0">
                    <a:pos x="0" y="191"/>
                  </a:cxn>
                  <a:cxn ang="0">
                    <a:pos x="2" y="227"/>
                  </a:cxn>
                  <a:cxn ang="0">
                    <a:pos x="4" y="225"/>
                  </a:cxn>
                  <a:cxn ang="0">
                    <a:pos x="2" y="175"/>
                  </a:cxn>
                  <a:cxn ang="0">
                    <a:pos x="2" y="71"/>
                  </a:cxn>
                  <a:cxn ang="0">
                    <a:pos x="4" y="2"/>
                  </a:cxn>
                  <a:cxn ang="0">
                    <a:pos x="2" y="0"/>
                  </a:cxn>
                  <a:cxn ang="0">
                    <a:pos x="2" y="35"/>
                  </a:cxn>
                </a:cxnLst>
                <a:rect l="0" t="0" r="r" b="b"/>
                <a:pathLst>
                  <a:path w="5" h="228">
                    <a:moveTo>
                      <a:pt x="2" y="35"/>
                    </a:moveTo>
                    <a:lnTo>
                      <a:pt x="0" y="112"/>
                    </a:lnTo>
                    <a:lnTo>
                      <a:pt x="0" y="191"/>
                    </a:lnTo>
                    <a:lnTo>
                      <a:pt x="2" y="227"/>
                    </a:lnTo>
                    <a:lnTo>
                      <a:pt x="4" y="225"/>
                    </a:lnTo>
                    <a:lnTo>
                      <a:pt x="2" y="175"/>
                    </a:lnTo>
                    <a:lnTo>
                      <a:pt x="2" y="71"/>
                    </a:lnTo>
                    <a:lnTo>
                      <a:pt x="4" y="2"/>
                    </a:lnTo>
                    <a:lnTo>
                      <a:pt x="2" y="0"/>
                    </a:lnTo>
                    <a:lnTo>
                      <a:pt x="2" y="35"/>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0" name="Freeform 3096"/>
              <p:cNvSpPr>
                <a:spLocks/>
              </p:cNvSpPr>
              <p:nvPr/>
            </p:nvSpPr>
            <p:spPr bwMode="auto">
              <a:xfrm>
                <a:off x="9322" y="6734"/>
                <a:ext cx="0" cy="226"/>
              </a:xfrm>
              <a:custGeom>
                <a:avLst/>
                <a:gdLst/>
                <a:ahLst/>
                <a:cxnLst>
                  <a:cxn ang="0">
                    <a:pos x="0" y="0"/>
                  </a:cxn>
                  <a:cxn ang="0">
                    <a:pos x="0" y="225"/>
                  </a:cxn>
                </a:cxnLst>
                <a:rect l="0" t="0" r="r" b="b"/>
                <a:pathLst>
                  <a:path h="226">
                    <a:moveTo>
                      <a:pt x="0" y="0"/>
                    </a:moveTo>
                    <a:lnTo>
                      <a:pt x="0" y="225"/>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1" name="Freeform 3097"/>
              <p:cNvSpPr>
                <a:spLocks/>
              </p:cNvSpPr>
              <p:nvPr/>
            </p:nvSpPr>
            <p:spPr bwMode="auto">
              <a:xfrm>
                <a:off x="9319" y="6734"/>
                <a:ext cx="5" cy="226"/>
              </a:xfrm>
              <a:custGeom>
                <a:avLst/>
                <a:gdLst/>
                <a:ahLst/>
                <a:cxnLst>
                  <a:cxn ang="0">
                    <a:pos x="2" y="0"/>
                  </a:cxn>
                  <a:cxn ang="0">
                    <a:pos x="0" y="35"/>
                  </a:cxn>
                  <a:cxn ang="0">
                    <a:pos x="0" y="225"/>
                  </a:cxn>
                  <a:cxn ang="0">
                    <a:pos x="4" y="225"/>
                  </a:cxn>
                  <a:cxn ang="0">
                    <a:pos x="2" y="175"/>
                  </a:cxn>
                  <a:cxn ang="0">
                    <a:pos x="2" y="124"/>
                  </a:cxn>
                  <a:cxn ang="0">
                    <a:pos x="4" y="69"/>
                  </a:cxn>
                  <a:cxn ang="0">
                    <a:pos x="4" y="0"/>
                  </a:cxn>
                  <a:cxn ang="0">
                    <a:pos x="2" y="0"/>
                  </a:cxn>
                </a:cxnLst>
                <a:rect l="0" t="0" r="r" b="b"/>
                <a:pathLst>
                  <a:path w="5" h="226">
                    <a:moveTo>
                      <a:pt x="2" y="0"/>
                    </a:moveTo>
                    <a:lnTo>
                      <a:pt x="0" y="35"/>
                    </a:lnTo>
                    <a:lnTo>
                      <a:pt x="0" y="225"/>
                    </a:lnTo>
                    <a:lnTo>
                      <a:pt x="4" y="225"/>
                    </a:lnTo>
                    <a:lnTo>
                      <a:pt x="2" y="175"/>
                    </a:lnTo>
                    <a:lnTo>
                      <a:pt x="2" y="124"/>
                    </a:lnTo>
                    <a:lnTo>
                      <a:pt x="4" y="69"/>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2" name="Freeform 3098"/>
              <p:cNvSpPr>
                <a:spLocks/>
              </p:cNvSpPr>
              <p:nvPr/>
            </p:nvSpPr>
            <p:spPr bwMode="auto">
              <a:xfrm>
                <a:off x="9320" y="6734"/>
                <a:ext cx="0" cy="226"/>
              </a:xfrm>
              <a:custGeom>
                <a:avLst/>
                <a:gdLst/>
                <a:ahLst/>
                <a:cxnLst>
                  <a:cxn ang="0">
                    <a:pos x="0" y="0"/>
                  </a:cxn>
                  <a:cxn ang="0">
                    <a:pos x="0" y="225"/>
                  </a:cxn>
                </a:cxnLst>
                <a:rect l="0" t="0" r="r" b="b"/>
                <a:pathLst>
                  <a:path h="226">
                    <a:moveTo>
                      <a:pt x="0" y="0"/>
                    </a:moveTo>
                    <a:lnTo>
                      <a:pt x="0" y="225"/>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3" name="Freeform 3099"/>
              <p:cNvSpPr>
                <a:spLocks/>
              </p:cNvSpPr>
              <p:nvPr/>
            </p:nvSpPr>
            <p:spPr bwMode="auto">
              <a:xfrm>
                <a:off x="9316" y="6734"/>
                <a:ext cx="5" cy="226"/>
              </a:xfrm>
              <a:custGeom>
                <a:avLst/>
                <a:gdLst/>
                <a:ahLst/>
                <a:cxnLst>
                  <a:cxn ang="0">
                    <a:pos x="2" y="0"/>
                  </a:cxn>
                  <a:cxn ang="0">
                    <a:pos x="0" y="33"/>
                  </a:cxn>
                  <a:cxn ang="0">
                    <a:pos x="0" y="225"/>
                  </a:cxn>
                  <a:cxn ang="0">
                    <a:pos x="4" y="225"/>
                  </a:cxn>
                  <a:cxn ang="0">
                    <a:pos x="2" y="175"/>
                  </a:cxn>
                  <a:cxn ang="0">
                    <a:pos x="2" y="69"/>
                  </a:cxn>
                  <a:cxn ang="0">
                    <a:pos x="4" y="0"/>
                  </a:cxn>
                  <a:cxn ang="0">
                    <a:pos x="2" y="0"/>
                  </a:cxn>
                </a:cxnLst>
                <a:rect l="0" t="0" r="r" b="b"/>
                <a:pathLst>
                  <a:path w="5" h="226">
                    <a:moveTo>
                      <a:pt x="2" y="0"/>
                    </a:moveTo>
                    <a:lnTo>
                      <a:pt x="0" y="33"/>
                    </a:lnTo>
                    <a:lnTo>
                      <a:pt x="0" y="225"/>
                    </a:lnTo>
                    <a:lnTo>
                      <a:pt x="4" y="225"/>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4" name="Freeform 3100"/>
              <p:cNvSpPr>
                <a:spLocks/>
              </p:cNvSpPr>
              <p:nvPr/>
            </p:nvSpPr>
            <p:spPr bwMode="auto">
              <a:xfrm>
                <a:off x="9314" y="6734"/>
                <a:ext cx="5" cy="226"/>
              </a:xfrm>
              <a:custGeom>
                <a:avLst/>
                <a:gdLst/>
                <a:ahLst/>
                <a:cxnLst>
                  <a:cxn ang="0">
                    <a:pos x="4" y="0"/>
                  </a:cxn>
                  <a:cxn ang="0">
                    <a:pos x="2" y="0"/>
                  </a:cxn>
                  <a:cxn ang="0">
                    <a:pos x="2" y="33"/>
                  </a:cxn>
                  <a:cxn ang="0">
                    <a:pos x="0" y="112"/>
                  </a:cxn>
                  <a:cxn ang="0">
                    <a:pos x="0" y="189"/>
                  </a:cxn>
                  <a:cxn ang="0">
                    <a:pos x="2" y="225"/>
                  </a:cxn>
                  <a:cxn ang="0">
                    <a:pos x="4" y="225"/>
                  </a:cxn>
                  <a:cxn ang="0">
                    <a:pos x="4" y="0"/>
                  </a:cxn>
                </a:cxnLst>
                <a:rect l="0" t="0" r="r" b="b"/>
                <a:pathLst>
                  <a:path w="5" h="226">
                    <a:moveTo>
                      <a:pt x="4" y="0"/>
                    </a:moveTo>
                    <a:lnTo>
                      <a:pt x="2" y="0"/>
                    </a:lnTo>
                    <a:lnTo>
                      <a:pt x="2" y="33"/>
                    </a:lnTo>
                    <a:lnTo>
                      <a:pt x="0" y="112"/>
                    </a:lnTo>
                    <a:lnTo>
                      <a:pt x="0" y="189"/>
                    </a:lnTo>
                    <a:lnTo>
                      <a:pt x="2" y="225"/>
                    </a:lnTo>
                    <a:lnTo>
                      <a:pt x="4" y="225"/>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5" name="Freeform 3101"/>
              <p:cNvSpPr>
                <a:spLocks/>
              </p:cNvSpPr>
              <p:nvPr/>
            </p:nvSpPr>
            <p:spPr bwMode="auto">
              <a:xfrm>
                <a:off x="9315" y="6734"/>
                <a:ext cx="0" cy="226"/>
              </a:xfrm>
              <a:custGeom>
                <a:avLst/>
                <a:gdLst/>
                <a:ahLst/>
                <a:cxnLst>
                  <a:cxn ang="0">
                    <a:pos x="0" y="0"/>
                  </a:cxn>
                  <a:cxn ang="0">
                    <a:pos x="0" y="225"/>
                  </a:cxn>
                </a:cxnLst>
                <a:rect l="0" t="0" r="r" b="b"/>
                <a:pathLst>
                  <a:path h="226">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6" name="Freeform 3102"/>
              <p:cNvSpPr>
                <a:spLocks/>
              </p:cNvSpPr>
              <p:nvPr/>
            </p:nvSpPr>
            <p:spPr bwMode="auto">
              <a:xfrm>
                <a:off x="9312" y="6734"/>
                <a:ext cx="4" cy="226"/>
              </a:xfrm>
              <a:custGeom>
                <a:avLst/>
                <a:gdLst/>
                <a:ahLst/>
                <a:cxnLst>
                  <a:cxn ang="0">
                    <a:pos x="2" y="172"/>
                  </a:cxn>
                  <a:cxn ang="0">
                    <a:pos x="2" y="124"/>
                  </a:cxn>
                  <a:cxn ang="0">
                    <a:pos x="4" y="69"/>
                  </a:cxn>
                  <a:cxn ang="0">
                    <a:pos x="4" y="0"/>
                  </a:cxn>
                  <a:cxn ang="0">
                    <a:pos x="2" y="0"/>
                  </a:cxn>
                  <a:cxn ang="0">
                    <a:pos x="2" y="33"/>
                  </a:cxn>
                  <a:cxn ang="0">
                    <a:pos x="0" y="110"/>
                  </a:cxn>
                  <a:cxn ang="0">
                    <a:pos x="0" y="189"/>
                  </a:cxn>
                  <a:cxn ang="0">
                    <a:pos x="2" y="225"/>
                  </a:cxn>
                  <a:cxn ang="0">
                    <a:pos x="4" y="223"/>
                  </a:cxn>
                  <a:cxn ang="0">
                    <a:pos x="2" y="172"/>
                  </a:cxn>
                </a:cxnLst>
                <a:rect l="0" t="0" r="r" b="b"/>
                <a:pathLst>
                  <a:path w="4" h="226">
                    <a:moveTo>
                      <a:pt x="2" y="172"/>
                    </a:moveTo>
                    <a:lnTo>
                      <a:pt x="2" y="124"/>
                    </a:lnTo>
                    <a:lnTo>
                      <a:pt x="4" y="69"/>
                    </a:lnTo>
                    <a:lnTo>
                      <a:pt x="4" y="0"/>
                    </a:lnTo>
                    <a:lnTo>
                      <a:pt x="2" y="0"/>
                    </a:lnTo>
                    <a:lnTo>
                      <a:pt x="2" y="33"/>
                    </a:lnTo>
                    <a:lnTo>
                      <a:pt x="0" y="110"/>
                    </a:lnTo>
                    <a:lnTo>
                      <a:pt x="0" y="189"/>
                    </a:lnTo>
                    <a:lnTo>
                      <a:pt x="2" y="225"/>
                    </a:lnTo>
                    <a:lnTo>
                      <a:pt x="4" y="223"/>
                    </a:lnTo>
                    <a:lnTo>
                      <a:pt x="2" y="172"/>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7" name="Freeform 3103"/>
              <p:cNvSpPr>
                <a:spLocks/>
              </p:cNvSpPr>
              <p:nvPr/>
            </p:nvSpPr>
            <p:spPr bwMode="auto">
              <a:xfrm>
                <a:off x="9312" y="6732"/>
                <a:ext cx="2" cy="225"/>
              </a:xfrm>
              <a:custGeom>
                <a:avLst/>
                <a:gdLst/>
                <a:ahLst/>
                <a:cxnLst>
                  <a:cxn ang="0">
                    <a:pos x="0" y="0"/>
                  </a:cxn>
                  <a:cxn ang="0">
                    <a:pos x="0" y="225"/>
                  </a:cxn>
                  <a:cxn ang="0">
                    <a:pos x="2" y="225"/>
                  </a:cxn>
                  <a:cxn ang="0">
                    <a:pos x="2" y="2"/>
                  </a:cxn>
                  <a:cxn ang="0">
                    <a:pos x="0" y="0"/>
                  </a:cxn>
                </a:cxnLst>
                <a:rect l="0" t="0" r="r" b="b"/>
                <a:pathLst>
                  <a:path w="2" h="225">
                    <a:moveTo>
                      <a:pt x="0" y="0"/>
                    </a:moveTo>
                    <a:lnTo>
                      <a:pt x="0" y="225"/>
                    </a:lnTo>
                    <a:lnTo>
                      <a:pt x="2" y="225"/>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8" name="Freeform 3104"/>
              <p:cNvSpPr>
                <a:spLocks/>
              </p:cNvSpPr>
              <p:nvPr/>
            </p:nvSpPr>
            <p:spPr bwMode="auto">
              <a:xfrm>
                <a:off x="9309" y="6732"/>
                <a:ext cx="5" cy="225"/>
              </a:xfrm>
              <a:custGeom>
                <a:avLst/>
                <a:gdLst/>
                <a:ahLst/>
                <a:cxnLst>
                  <a:cxn ang="0">
                    <a:pos x="2" y="0"/>
                  </a:cxn>
                  <a:cxn ang="0">
                    <a:pos x="0" y="35"/>
                  </a:cxn>
                  <a:cxn ang="0">
                    <a:pos x="0" y="191"/>
                  </a:cxn>
                  <a:cxn ang="0">
                    <a:pos x="2" y="225"/>
                  </a:cxn>
                  <a:cxn ang="0">
                    <a:pos x="4" y="225"/>
                  </a:cxn>
                  <a:cxn ang="0">
                    <a:pos x="2" y="175"/>
                  </a:cxn>
                  <a:cxn ang="0">
                    <a:pos x="2" y="71"/>
                  </a:cxn>
                  <a:cxn ang="0">
                    <a:pos x="4" y="2"/>
                  </a:cxn>
                  <a:cxn ang="0">
                    <a:pos x="2" y="0"/>
                  </a:cxn>
                </a:cxnLst>
                <a:rect l="0" t="0" r="r" b="b"/>
                <a:pathLst>
                  <a:path w="5" h="225">
                    <a:moveTo>
                      <a:pt x="2" y="0"/>
                    </a:moveTo>
                    <a:lnTo>
                      <a:pt x="0" y="35"/>
                    </a:lnTo>
                    <a:lnTo>
                      <a:pt x="0" y="191"/>
                    </a:lnTo>
                    <a:lnTo>
                      <a:pt x="2" y="225"/>
                    </a:lnTo>
                    <a:lnTo>
                      <a:pt x="4" y="225"/>
                    </a:lnTo>
                    <a:lnTo>
                      <a:pt x="2" y="175"/>
                    </a:lnTo>
                    <a:lnTo>
                      <a:pt x="2" y="71"/>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9" name="Freeform 3105"/>
              <p:cNvSpPr>
                <a:spLocks/>
              </p:cNvSpPr>
              <p:nvPr/>
            </p:nvSpPr>
            <p:spPr bwMode="auto">
              <a:xfrm>
                <a:off x="9309" y="6732"/>
                <a:ext cx="3" cy="225"/>
              </a:xfrm>
              <a:custGeom>
                <a:avLst/>
                <a:gdLst/>
                <a:ahLst/>
                <a:cxnLst>
                  <a:cxn ang="0">
                    <a:pos x="0" y="0"/>
                  </a:cxn>
                  <a:cxn ang="0">
                    <a:pos x="0" y="225"/>
                  </a:cxn>
                  <a:cxn ang="0">
                    <a:pos x="2" y="225"/>
                  </a:cxn>
                  <a:cxn ang="0">
                    <a:pos x="2" y="2"/>
                  </a:cxn>
                  <a:cxn ang="0">
                    <a:pos x="0" y="0"/>
                  </a:cxn>
                </a:cxnLst>
                <a:rect l="0" t="0" r="r" b="b"/>
                <a:pathLst>
                  <a:path w="3" h="225">
                    <a:moveTo>
                      <a:pt x="0" y="0"/>
                    </a:moveTo>
                    <a:lnTo>
                      <a:pt x="0" y="225"/>
                    </a:lnTo>
                    <a:lnTo>
                      <a:pt x="2" y="225"/>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0" name="Freeform 3106"/>
              <p:cNvSpPr>
                <a:spLocks/>
              </p:cNvSpPr>
              <p:nvPr/>
            </p:nvSpPr>
            <p:spPr bwMode="auto">
              <a:xfrm>
                <a:off x="9326" y="6736"/>
                <a:ext cx="2" cy="226"/>
              </a:xfrm>
              <a:custGeom>
                <a:avLst/>
                <a:gdLst/>
                <a:ahLst/>
                <a:cxnLst>
                  <a:cxn ang="0">
                    <a:pos x="0" y="0"/>
                  </a:cxn>
                  <a:cxn ang="0">
                    <a:pos x="0" y="225"/>
                  </a:cxn>
                  <a:cxn ang="0">
                    <a:pos x="2" y="223"/>
                  </a:cxn>
                  <a:cxn ang="0">
                    <a:pos x="2" y="0"/>
                  </a:cxn>
                  <a:cxn ang="0">
                    <a:pos x="0" y="0"/>
                  </a:cxn>
                </a:cxnLst>
                <a:rect l="0" t="0" r="r" b="b"/>
                <a:pathLst>
                  <a:path w="2" h="226">
                    <a:moveTo>
                      <a:pt x="0" y="0"/>
                    </a:moveTo>
                    <a:lnTo>
                      <a:pt x="0" y="225"/>
                    </a:lnTo>
                    <a:lnTo>
                      <a:pt x="2" y="223"/>
                    </a:lnTo>
                    <a:lnTo>
                      <a:pt x="2" y="0"/>
                    </a:lnTo>
                    <a:lnTo>
                      <a:pt x="0"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1" name="Freeform 3107"/>
              <p:cNvSpPr>
                <a:spLocks/>
              </p:cNvSpPr>
              <p:nvPr/>
            </p:nvSpPr>
            <p:spPr bwMode="auto">
              <a:xfrm>
                <a:off x="9060" y="6775"/>
                <a:ext cx="52" cy="225"/>
              </a:xfrm>
              <a:custGeom>
                <a:avLst/>
                <a:gdLst/>
                <a:ahLst/>
                <a:cxnLst>
                  <a:cxn ang="0">
                    <a:pos x="9" y="216"/>
                  </a:cxn>
                  <a:cxn ang="0">
                    <a:pos x="9" y="225"/>
                  </a:cxn>
                  <a:cxn ang="0">
                    <a:pos x="52" y="225"/>
                  </a:cxn>
                  <a:cxn ang="0">
                    <a:pos x="52" y="0"/>
                  </a:cxn>
                  <a:cxn ang="0">
                    <a:pos x="0" y="4"/>
                  </a:cxn>
                  <a:cxn ang="0">
                    <a:pos x="0" y="216"/>
                  </a:cxn>
                  <a:cxn ang="0">
                    <a:pos x="9" y="216"/>
                  </a:cxn>
                </a:cxnLst>
                <a:rect l="0" t="0" r="r" b="b"/>
                <a:pathLst>
                  <a:path w="52" h="225">
                    <a:moveTo>
                      <a:pt x="9" y="216"/>
                    </a:moveTo>
                    <a:lnTo>
                      <a:pt x="9" y="225"/>
                    </a:lnTo>
                    <a:lnTo>
                      <a:pt x="52" y="225"/>
                    </a:lnTo>
                    <a:lnTo>
                      <a:pt x="52" y="0"/>
                    </a:lnTo>
                    <a:lnTo>
                      <a:pt x="0" y="4"/>
                    </a:lnTo>
                    <a:lnTo>
                      <a:pt x="0" y="216"/>
                    </a:lnTo>
                    <a:lnTo>
                      <a:pt x="9" y="21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2" name="Freeform 3108"/>
              <p:cNvSpPr>
                <a:spLocks/>
              </p:cNvSpPr>
              <p:nvPr/>
            </p:nvSpPr>
            <p:spPr bwMode="auto">
              <a:xfrm>
                <a:off x="9060" y="6775"/>
                <a:ext cx="52" cy="209"/>
              </a:xfrm>
              <a:custGeom>
                <a:avLst/>
                <a:gdLst/>
                <a:ahLst/>
                <a:cxnLst>
                  <a:cxn ang="0">
                    <a:pos x="36" y="2"/>
                  </a:cxn>
                  <a:cxn ang="0">
                    <a:pos x="12" y="2"/>
                  </a:cxn>
                  <a:cxn ang="0">
                    <a:pos x="9" y="4"/>
                  </a:cxn>
                  <a:cxn ang="0">
                    <a:pos x="0" y="4"/>
                  </a:cxn>
                  <a:cxn ang="0">
                    <a:pos x="0" y="199"/>
                  </a:cxn>
                  <a:cxn ang="0">
                    <a:pos x="4" y="199"/>
                  </a:cxn>
                  <a:cxn ang="0">
                    <a:pos x="4" y="201"/>
                  </a:cxn>
                  <a:cxn ang="0">
                    <a:pos x="9" y="201"/>
                  </a:cxn>
                  <a:cxn ang="0">
                    <a:pos x="9" y="208"/>
                  </a:cxn>
                  <a:cxn ang="0">
                    <a:pos x="52" y="208"/>
                  </a:cxn>
                  <a:cxn ang="0">
                    <a:pos x="52" y="0"/>
                  </a:cxn>
                  <a:cxn ang="0">
                    <a:pos x="38" y="0"/>
                  </a:cxn>
                  <a:cxn ang="0">
                    <a:pos x="36" y="2"/>
                  </a:cxn>
                </a:cxnLst>
                <a:rect l="0" t="0" r="r" b="b"/>
                <a:pathLst>
                  <a:path w="52" h="209">
                    <a:moveTo>
                      <a:pt x="36" y="2"/>
                    </a:moveTo>
                    <a:lnTo>
                      <a:pt x="12" y="2"/>
                    </a:lnTo>
                    <a:lnTo>
                      <a:pt x="9" y="4"/>
                    </a:lnTo>
                    <a:lnTo>
                      <a:pt x="0" y="4"/>
                    </a:lnTo>
                    <a:lnTo>
                      <a:pt x="0" y="199"/>
                    </a:lnTo>
                    <a:lnTo>
                      <a:pt x="4" y="199"/>
                    </a:lnTo>
                    <a:lnTo>
                      <a:pt x="4" y="201"/>
                    </a:lnTo>
                    <a:lnTo>
                      <a:pt x="9" y="201"/>
                    </a:lnTo>
                    <a:lnTo>
                      <a:pt x="9" y="208"/>
                    </a:lnTo>
                    <a:lnTo>
                      <a:pt x="52" y="208"/>
                    </a:lnTo>
                    <a:lnTo>
                      <a:pt x="52" y="0"/>
                    </a:lnTo>
                    <a:lnTo>
                      <a:pt x="38" y="0"/>
                    </a:lnTo>
                    <a:lnTo>
                      <a:pt x="36"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3" name="Freeform 3109"/>
              <p:cNvSpPr>
                <a:spLocks/>
              </p:cNvSpPr>
              <p:nvPr/>
            </p:nvSpPr>
            <p:spPr bwMode="auto">
              <a:xfrm>
                <a:off x="9060" y="6775"/>
                <a:ext cx="52" cy="192"/>
              </a:xfrm>
              <a:custGeom>
                <a:avLst/>
                <a:gdLst/>
                <a:ahLst/>
                <a:cxnLst>
                  <a:cxn ang="0">
                    <a:pos x="36" y="2"/>
                  </a:cxn>
                  <a:cxn ang="0">
                    <a:pos x="12" y="2"/>
                  </a:cxn>
                  <a:cxn ang="0">
                    <a:pos x="9" y="4"/>
                  </a:cxn>
                  <a:cxn ang="0">
                    <a:pos x="0" y="4"/>
                  </a:cxn>
                  <a:cxn ang="0">
                    <a:pos x="0" y="184"/>
                  </a:cxn>
                  <a:cxn ang="0">
                    <a:pos x="9" y="184"/>
                  </a:cxn>
                  <a:cxn ang="0">
                    <a:pos x="9" y="192"/>
                  </a:cxn>
                  <a:cxn ang="0">
                    <a:pos x="52" y="192"/>
                  </a:cxn>
                  <a:cxn ang="0">
                    <a:pos x="52" y="0"/>
                  </a:cxn>
                  <a:cxn ang="0">
                    <a:pos x="38" y="0"/>
                  </a:cxn>
                  <a:cxn ang="0">
                    <a:pos x="36" y="2"/>
                  </a:cxn>
                </a:cxnLst>
                <a:rect l="0" t="0" r="r" b="b"/>
                <a:pathLst>
                  <a:path w="52" h="192">
                    <a:moveTo>
                      <a:pt x="36" y="2"/>
                    </a:moveTo>
                    <a:lnTo>
                      <a:pt x="12" y="2"/>
                    </a:lnTo>
                    <a:lnTo>
                      <a:pt x="9" y="4"/>
                    </a:lnTo>
                    <a:lnTo>
                      <a:pt x="0" y="4"/>
                    </a:lnTo>
                    <a:lnTo>
                      <a:pt x="0" y="184"/>
                    </a:lnTo>
                    <a:lnTo>
                      <a:pt x="9" y="184"/>
                    </a:lnTo>
                    <a:lnTo>
                      <a:pt x="9" y="192"/>
                    </a:lnTo>
                    <a:lnTo>
                      <a:pt x="52" y="192"/>
                    </a:lnTo>
                    <a:lnTo>
                      <a:pt x="52" y="0"/>
                    </a:lnTo>
                    <a:lnTo>
                      <a:pt x="38" y="0"/>
                    </a:lnTo>
                    <a:lnTo>
                      <a:pt x="36"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4" name="Freeform 3110"/>
              <p:cNvSpPr>
                <a:spLocks/>
              </p:cNvSpPr>
              <p:nvPr/>
            </p:nvSpPr>
            <p:spPr bwMode="auto">
              <a:xfrm>
                <a:off x="9060" y="6775"/>
                <a:ext cx="52" cy="177"/>
              </a:xfrm>
              <a:custGeom>
                <a:avLst/>
                <a:gdLst/>
                <a:ahLst/>
                <a:cxnLst>
                  <a:cxn ang="0">
                    <a:pos x="19" y="175"/>
                  </a:cxn>
                  <a:cxn ang="0">
                    <a:pos x="21" y="177"/>
                  </a:cxn>
                  <a:cxn ang="0">
                    <a:pos x="52" y="177"/>
                  </a:cxn>
                  <a:cxn ang="0">
                    <a:pos x="52" y="0"/>
                  </a:cxn>
                  <a:cxn ang="0">
                    <a:pos x="38" y="0"/>
                  </a:cxn>
                  <a:cxn ang="0">
                    <a:pos x="36" y="2"/>
                  </a:cxn>
                  <a:cxn ang="0">
                    <a:pos x="12" y="2"/>
                  </a:cxn>
                  <a:cxn ang="0">
                    <a:pos x="9" y="4"/>
                  </a:cxn>
                  <a:cxn ang="0">
                    <a:pos x="0" y="4"/>
                  </a:cxn>
                  <a:cxn ang="0">
                    <a:pos x="0" y="168"/>
                  </a:cxn>
                  <a:cxn ang="0">
                    <a:pos x="4" y="170"/>
                  </a:cxn>
                  <a:cxn ang="0">
                    <a:pos x="9" y="170"/>
                  </a:cxn>
                  <a:cxn ang="0">
                    <a:pos x="9" y="175"/>
                  </a:cxn>
                  <a:cxn ang="0">
                    <a:pos x="19" y="175"/>
                  </a:cxn>
                </a:cxnLst>
                <a:rect l="0" t="0" r="r" b="b"/>
                <a:pathLst>
                  <a:path w="52" h="177">
                    <a:moveTo>
                      <a:pt x="19" y="175"/>
                    </a:moveTo>
                    <a:lnTo>
                      <a:pt x="21" y="177"/>
                    </a:lnTo>
                    <a:lnTo>
                      <a:pt x="52" y="177"/>
                    </a:lnTo>
                    <a:lnTo>
                      <a:pt x="52" y="0"/>
                    </a:lnTo>
                    <a:lnTo>
                      <a:pt x="38" y="0"/>
                    </a:lnTo>
                    <a:lnTo>
                      <a:pt x="36" y="2"/>
                    </a:lnTo>
                    <a:lnTo>
                      <a:pt x="12" y="2"/>
                    </a:lnTo>
                    <a:lnTo>
                      <a:pt x="9" y="4"/>
                    </a:lnTo>
                    <a:lnTo>
                      <a:pt x="0" y="4"/>
                    </a:lnTo>
                    <a:lnTo>
                      <a:pt x="0" y="168"/>
                    </a:lnTo>
                    <a:lnTo>
                      <a:pt x="4" y="170"/>
                    </a:lnTo>
                    <a:lnTo>
                      <a:pt x="9" y="170"/>
                    </a:lnTo>
                    <a:lnTo>
                      <a:pt x="9" y="175"/>
                    </a:lnTo>
                    <a:lnTo>
                      <a:pt x="19" y="175"/>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5" name="Freeform 3111"/>
              <p:cNvSpPr>
                <a:spLocks/>
              </p:cNvSpPr>
              <p:nvPr/>
            </p:nvSpPr>
            <p:spPr bwMode="auto">
              <a:xfrm>
                <a:off x="9060" y="6775"/>
                <a:ext cx="52" cy="161"/>
              </a:xfrm>
              <a:custGeom>
                <a:avLst/>
                <a:gdLst/>
                <a:ahLst/>
                <a:cxnLst>
                  <a:cxn ang="0">
                    <a:pos x="36" y="2"/>
                  </a:cxn>
                  <a:cxn ang="0">
                    <a:pos x="12" y="2"/>
                  </a:cxn>
                  <a:cxn ang="0">
                    <a:pos x="9" y="4"/>
                  </a:cxn>
                  <a:cxn ang="0">
                    <a:pos x="0" y="4"/>
                  </a:cxn>
                  <a:cxn ang="0">
                    <a:pos x="0" y="153"/>
                  </a:cxn>
                  <a:cxn ang="0">
                    <a:pos x="9" y="153"/>
                  </a:cxn>
                  <a:cxn ang="0">
                    <a:pos x="9" y="160"/>
                  </a:cxn>
                  <a:cxn ang="0">
                    <a:pos x="52" y="160"/>
                  </a:cxn>
                  <a:cxn ang="0">
                    <a:pos x="52" y="0"/>
                  </a:cxn>
                  <a:cxn ang="0">
                    <a:pos x="38" y="0"/>
                  </a:cxn>
                  <a:cxn ang="0">
                    <a:pos x="36" y="2"/>
                  </a:cxn>
                </a:cxnLst>
                <a:rect l="0" t="0" r="r" b="b"/>
                <a:pathLst>
                  <a:path w="52" h="161">
                    <a:moveTo>
                      <a:pt x="36" y="2"/>
                    </a:moveTo>
                    <a:lnTo>
                      <a:pt x="12" y="2"/>
                    </a:lnTo>
                    <a:lnTo>
                      <a:pt x="9" y="4"/>
                    </a:lnTo>
                    <a:lnTo>
                      <a:pt x="0" y="4"/>
                    </a:lnTo>
                    <a:lnTo>
                      <a:pt x="0" y="153"/>
                    </a:lnTo>
                    <a:lnTo>
                      <a:pt x="9" y="153"/>
                    </a:lnTo>
                    <a:lnTo>
                      <a:pt x="9" y="160"/>
                    </a:lnTo>
                    <a:lnTo>
                      <a:pt x="52" y="160"/>
                    </a:lnTo>
                    <a:lnTo>
                      <a:pt x="52" y="0"/>
                    </a:lnTo>
                    <a:lnTo>
                      <a:pt x="38" y="0"/>
                    </a:lnTo>
                    <a:lnTo>
                      <a:pt x="36"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6" name="Freeform 3112"/>
              <p:cNvSpPr>
                <a:spLocks/>
              </p:cNvSpPr>
              <p:nvPr/>
            </p:nvSpPr>
            <p:spPr bwMode="auto">
              <a:xfrm>
                <a:off x="9060" y="6775"/>
                <a:ext cx="52" cy="144"/>
              </a:xfrm>
              <a:custGeom>
                <a:avLst/>
                <a:gdLst/>
                <a:ahLst/>
                <a:cxnLst>
                  <a:cxn ang="0">
                    <a:pos x="43" y="0"/>
                  </a:cxn>
                  <a:cxn ang="0">
                    <a:pos x="38" y="2"/>
                  </a:cxn>
                  <a:cxn ang="0">
                    <a:pos x="9" y="2"/>
                  </a:cxn>
                  <a:cxn ang="0">
                    <a:pos x="7" y="4"/>
                  </a:cxn>
                  <a:cxn ang="0">
                    <a:pos x="0" y="4"/>
                  </a:cxn>
                  <a:cxn ang="0">
                    <a:pos x="0" y="136"/>
                  </a:cxn>
                  <a:cxn ang="0">
                    <a:pos x="2" y="139"/>
                  </a:cxn>
                  <a:cxn ang="0">
                    <a:pos x="9" y="139"/>
                  </a:cxn>
                  <a:cxn ang="0">
                    <a:pos x="9" y="143"/>
                  </a:cxn>
                  <a:cxn ang="0">
                    <a:pos x="52" y="143"/>
                  </a:cxn>
                  <a:cxn ang="0">
                    <a:pos x="52" y="0"/>
                  </a:cxn>
                  <a:cxn ang="0">
                    <a:pos x="43" y="0"/>
                  </a:cxn>
                </a:cxnLst>
                <a:rect l="0" t="0" r="r" b="b"/>
                <a:pathLst>
                  <a:path w="52" h="144">
                    <a:moveTo>
                      <a:pt x="43" y="0"/>
                    </a:moveTo>
                    <a:lnTo>
                      <a:pt x="38" y="2"/>
                    </a:lnTo>
                    <a:lnTo>
                      <a:pt x="9" y="2"/>
                    </a:lnTo>
                    <a:lnTo>
                      <a:pt x="7" y="4"/>
                    </a:lnTo>
                    <a:lnTo>
                      <a:pt x="0" y="4"/>
                    </a:lnTo>
                    <a:lnTo>
                      <a:pt x="0" y="136"/>
                    </a:lnTo>
                    <a:lnTo>
                      <a:pt x="2" y="139"/>
                    </a:lnTo>
                    <a:lnTo>
                      <a:pt x="9" y="139"/>
                    </a:lnTo>
                    <a:lnTo>
                      <a:pt x="9" y="143"/>
                    </a:lnTo>
                    <a:lnTo>
                      <a:pt x="52" y="143"/>
                    </a:lnTo>
                    <a:lnTo>
                      <a:pt x="52" y="0"/>
                    </a:lnTo>
                    <a:lnTo>
                      <a:pt x="43" y="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7" name="Freeform 3113"/>
              <p:cNvSpPr>
                <a:spLocks/>
              </p:cNvSpPr>
              <p:nvPr/>
            </p:nvSpPr>
            <p:spPr bwMode="auto">
              <a:xfrm>
                <a:off x="9060" y="6775"/>
                <a:ext cx="52" cy="127"/>
              </a:xfrm>
              <a:custGeom>
                <a:avLst/>
                <a:gdLst/>
                <a:ahLst/>
                <a:cxnLst>
                  <a:cxn ang="0">
                    <a:pos x="9" y="122"/>
                  </a:cxn>
                  <a:cxn ang="0">
                    <a:pos x="9" y="127"/>
                  </a:cxn>
                  <a:cxn ang="0">
                    <a:pos x="52" y="127"/>
                  </a:cxn>
                  <a:cxn ang="0">
                    <a:pos x="52" y="0"/>
                  </a:cxn>
                  <a:cxn ang="0">
                    <a:pos x="43" y="0"/>
                  </a:cxn>
                  <a:cxn ang="0">
                    <a:pos x="38" y="2"/>
                  </a:cxn>
                  <a:cxn ang="0">
                    <a:pos x="9" y="2"/>
                  </a:cxn>
                  <a:cxn ang="0">
                    <a:pos x="7" y="4"/>
                  </a:cxn>
                  <a:cxn ang="0">
                    <a:pos x="0" y="4"/>
                  </a:cxn>
                  <a:cxn ang="0">
                    <a:pos x="0" y="122"/>
                  </a:cxn>
                  <a:cxn ang="0">
                    <a:pos x="9" y="122"/>
                  </a:cxn>
                </a:cxnLst>
                <a:rect l="0" t="0" r="r" b="b"/>
                <a:pathLst>
                  <a:path w="52" h="127">
                    <a:moveTo>
                      <a:pt x="9" y="122"/>
                    </a:moveTo>
                    <a:lnTo>
                      <a:pt x="9" y="127"/>
                    </a:lnTo>
                    <a:lnTo>
                      <a:pt x="52" y="127"/>
                    </a:lnTo>
                    <a:lnTo>
                      <a:pt x="52" y="0"/>
                    </a:lnTo>
                    <a:lnTo>
                      <a:pt x="43" y="0"/>
                    </a:lnTo>
                    <a:lnTo>
                      <a:pt x="38" y="2"/>
                    </a:lnTo>
                    <a:lnTo>
                      <a:pt x="9" y="2"/>
                    </a:lnTo>
                    <a:lnTo>
                      <a:pt x="7" y="4"/>
                    </a:lnTo>
                    <a:lnTo>
                      <a:pt x="0" y="4"/>
                    </a:lnTo>
                    <a:lnTo>
                      <a:pt x="0" y="122"/>
                    </a:lnTo>
                    <a:lnTo>
                      <a:pt x="9" y="12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8" name="Freeform 3114"/>
              <p:cNvSpPr>
                <a:spLocks/>
              </p:cNvSpPr>
              <p:nvPr/>
            </p:nvSpPr>
            <p:spPr bwMode="auto">
              <a:xfrm>
                <a:off x="9060" y="6775"/>
                <a:ext cx="52" cy="113"/>
              </a:xfrm>
              <a:custGeom>
                <a:avLst/>
                <a:gdLst/>
                <a:ahLst/>
                <a:cxnLst>
                  <a:cxn ang="0">
                    <a:pos x="7" y="4"/>
                  </a:cxn>
                  <a:cxn ang="0">
                    <a:pos x="0" y="4"/>
                  </a:cxn>
                  <a:cxn ang="0">
                    <a:pos x="0" y="108"/>
                  </a:cxn>
                  <a:cxn ang="0">
                    <a:pos x="9" y="108"/>
                  </a:cxn>
                  <a:cxn ang="0">
                    <a:pos x="9" y="110"/>
                  </a:cxn>
                  <a:cxn ang="0">
                    <a:pos x="40" y="110"/>
                  </a:cxn>
                  <a:cxn ang="0">
                    <a:pos x="45" y="112"/>
                  </a:cxn>
                  <a:cxn ang="0">
                    <a:pos x="52" y="112"/>
                  </a:cxn>
                  <a:cxn ang="0">
                    <a:pos x="52" y="0"/>
                  </a:cxn>
                  <a:cxn ang="0">
                    <a:pos x="45" y="0"/>
                  </a:cxn>
                  <a:cxn ang="0">
                    <a:pos x="43" y="2"/>
                  </a:cxn>
                  <a:cxn ang="0">
                    <a:pos x="9" y="2"/>
                  </a:cxn>
                  <a:cxn ang="0">
                    <a:pos x="7" y="4"/>
                  </a:cxn>
                </a:cxnLst>
                <a:rect l="0" t="0" r="r" b="b"/>
                <a:pathLst>
                  <a:path w="52" h="113">
                    <a:moveTo>
                      <a:pt x="7" y="4"/>
                    </a:moveTo>
                    <a:lnTo>
                      <a:pt x="0" y="4"/>
                    </a:lnTo>
                    <a:lnTo>
                      <a:pt x="0" y="108"/>
                    </a:lnTo>
                    <a:lnTo>
                      <a:pt x="9" y="108"/>
                    </a:lnTo>
                    <a:lnTo>
                      <a:pt x="9" y="110"/>
                    </a:lnTo>
                    <a:lnTo>
                      <a:pt x="40" y="110"/>
                    </a:lnTo>
                    <a:lnTo>
                      <a:pt x="45" y="112"/>
                    </a:lnTo>
                    <a:lnTo>
                      <a:pt x="52" y="112"/>
                    </a:lnTo>
                    <a:lnTo>
                      <a:pt x="52" y="0"/>
                    </a:lnTo>
                    <a:lnTo>
                      <a:pt x="45" y="0"/>
                    </a:lnTo>
                    <a:lnTo>
                      <a:pt x="43" y="2"/>
                    </a:lnTo>
                    <a:lnTo>
                      <a:pt x="9" y="2"/>
                    </a:lnTo>
                    <a:lnTo>
                      <a:pt x="7" y="4"/>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9" name="Freeform 3115"/>
              <p:cNvSpPr>
                <a:spLocks/>
              </p:cNvSpPr>
              <p:nvPr/>
            </p:nvSpPr>
            <p:spPr bwMode="auto">
              <a:xfrm>
                <a:off x="9060" y="6775"/>
                <a:ext cx="52" cy="96"/>
              </a:xfrm>
              <a:custGeom>
                <a:avLst/>
                <a:gdLst/>
                <a:ahLst/>
                <a:cxnLst>
                  <a:cxn ang="0">
                    <a:pos x="9" y="91"/>
                  </a:cxn>
                  <a:cxn ang="0">
                    <a:pos x="9" y="96"/>
                  </a:cxn>
                  <a:cxn ang="0">
                    <a:pos x="52" y="96"/>
                  </a:cxn>
                  <a:cxn ang="0">
                    <a:pos x="52" y="0"/>
                  </a:cxn>
                  <a:cxn ang="0">
                    <a:pos x="47" y="0"/>
                  </a:cxn>
                  <a:cxn ang="0">
                    <a:pos x="45" y="2"/>
                  </a:cxn>
                  <a:cxn ang="0">
                    <a:pos x="7" y="2"/>
                  </a:cxn>
                  <a:cxn ang="0">
                    <a:pos x="2" y="4"/>
                  </a:cxn>
                  <a:cxn ang="0">
                    <a:pos x="0" y="4"/>
                  </a:cxn>
                  <a:cxn ang="0">
                    <a:pos x="0" y="91"/>
                  </a:cxn>
                  <a:cxn ang="0">
                    <a:pos x="9" y="91"/>
                  </a:cxn>
                </a:cxnLst>
                <a:rect l="0" t="0" r="r" b="b"/>
                <a:pathLst>
                  <a:path w="52" h="96">
                    <a:moveTo>
                      <a:pt x="9" y="91"/>
                    </a:moveTo>
                    <a:lnTo>
                      <a:pt x="9" y="96"/>
                    </a:lnTo>
                    <a:lnTo>
                      <a:pt x="52" y="96"/>
                    </a:lnTo>
                    <a:lnTo>
                      <a:pt x="52" y="0"/>
                    </a:lnTo>
                    <a:lnTo>
                      <a:pt x="47" y="0"/>
                    </a:lnTo>
                    <a:lnTo>
                      <a:pt x="45" y="2"/>
                    </a:lnTo>
                    <a:lnTo>
                      <a:pt x="7" y="2"/>
                    </a:lnTo>
                    <a:lnTo>
                      <a:pt x="2" y="4"/>
                    </a:lnTo>
                    <a:lnTo>
                      <a:pt x="0" y="4"/>
                    </a:lnTo>
                    <a:lnTo>
                      <a:pt x="0" y="91"/>
                    </a:lnTo>
                    <a:lnTo>
                      <a:pt x="9" y="91"/>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0" name="Freeform 3116"/>
              <p:cNvSpPr>
                <a:spLocks/>
              </p:cNvSpPr>
              <p:nvPr/>
            </p:nvSpPr>
            <p:spPr bwMode="auto">
              <a:xfrm>
                <a:off x="9060" y="6775"/>
                <a:ext cx="52" cy="79"/>
              </a:xfrm>
              <a:custGeom>
                <a:avLst/>
                <a:gdLst/>
                <a:ahLst/>
                <a:cxnLst>
                  <a:cxn ang="0">
                    <a:pos x="9" y="76"/>
                  </a:cxn>
                  <a:cxn ang="0">
                    <a:pos x="9" y="79"/>
                  </a:cxn>
                  <a:cxn ang="0">
                    <a:pos x="52" y="79"/>
                  </a:cxn>
                  <a:cxn ang="0">
                    <a:pos x="52" y="0"/>
                  </a:cxn>
                  <a:cxn ang="0">
                    <a:pos x="47" y="0"/>
                  </a:cxn>
                  <a:cxn ang="0">
                    <a:pos x="45" y="2"/>
                  </a:cxn>
                  <a:cxn ang="0">
                    <a:pos x="7" y="2"/>
                  </a:cxn>
                  <a:cxn ang="0">
                    <a:pos x="2" y="4"/>
                  </a:cxn>
                  <a:cxn ang="0">
                    <a:pos x="0" y="4"/>
                  </a:cxn>
                  <a:cxn ang="0">
                    <a:pos x="0" y="76"/>
                  </a:cxn>
                  <a:cxn ang="0">
                    <a:pos x="9" y="76"/>
                  </a:cxn>
                </a:cxnLst>
                <a:rect l="0" t="0" r="r" b="b"/>
                <a:pathLst>
                  <a:path w="52" h="79">
                    <a:moveTo>
                      <a:pt x="9" y="76"/>
                    </a:moveTo>
                    <a:lnTo>
                      <a:pt x="9" y="79"/>
                    </a:lnTo>
                    <a:lnTo>
                      <a:pt x="52" y="79"/>
                    </a:lnTo>
                    <a:lnTo>
                      <a:pt x="52" y="0"/>
                    </a:lnTo>
                    <a:lnTo>
                      <a:pt x="47" y="0"/>
                    </a:lnTo>
                    <a:lnTo>
                      <a:pt x="45" y="2"/>
                    </a:lnTo>
                    <a:lnTo>
                      <a:pt x="7" y="2"/>
                    </a:lnTo>
                    <a:lnTo>
                      <a:pt x="2" y="4"/>
                    </a:lnTo>
                    <a:lnTo>
                      <a:pt x="0" y="4"/>
                    </a:lnTo>
                    <a:lnTo>
                      <a:pt x="0" y="76"/>
                    </a:lnTo>
                    <a:lnTo>
                      <a:pt x="9" y="76"/>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1" name="Freeform 3117"/>
              <p:cNvSpPr>
                <a:spLocks/>
              </p:cNvSpPr>
              <p:nvPr/>
            </p:nvSpPr>
            <p:spPr bwMode="auto">
              <a:xfrm>
                <a:off x="9060" y="6775"/>
                <a:ext cx="52" cy="62"/>
              </a:xfrm>
              <a:custGeom>
                <a:avLst/>
                <a:gdLst/>
                <a:ahLst/>
                <a:cxnLst>
                  <a:cxn ang="0">
                    <a:pos x="9" y="60"/>
                  </a:cxn>
                  <a:cxn ang="0">
                    <a:pos x="9" y="62"/>
                  </a:cxn>
                  <a:cxn ang="0">
                    <a:pos x="52" y="62"/>
                  </a:cxn>
                  <a:cxn ang="0">
                    <a:pos x="52" y="0"/>
                  </a:cxn>
                  <a:cxn ang="0">
                    <a:pos x="47" y="2"/>
                  </a:cxn>
                  <a:cxn ang="0">
                    <a:pos x="7" y="2"/>
                  </a:cxn>
                  <a:cxn ang="0">
                    <a:pos x="2" y="4"/>
                  </a:cxn>
                  <a:cxn ang="0">
                    <a:pos x="0" y="4"/>
                  </a:cxn>
                  <a:cxn ang="0">
                    <a:pos x="0" y="60"/>
                  </a:cxn>
                  <a:cxn ang="0">
                    <a:pos x="9" y="60"/>
                  </a:cxn>
                </a:cxnLst>
                <a:rect l="0" t="0" r="r" b="b"/>
                <a:pathLst>
                  <a:path w="52" h="62">
                    <a:moveTo>
                      <a:pt x="9" y="60"/>
                    </a:moveTo>
                    <a:lnTo>
                      <a:pt x="9" y="62"/>
                    </a:lnTo>
                    <a:lnTo>
                      <a:pt x="52" y="62"/>
                    </a:lnTo>
                    <a:lnTo>
                      <a:pt x="52" y="0"/>
                    </a:lnTo>
                    <a:lnTo>
                      <a:pt x="47" y="2"/>
                    </a:lnTo>
                    <a:lnTo>
                      <a:pt x="7" y="2"/>
                    </a:lnTo>
                    <a:lnTo>
                      <a:pt x="2" y="4"/>
                    </a:lnTo>
                    <a:lnTo>
                      <a:pt x="0" y="4"/>
                    </a:lnTo>
                    <a:lnTo>
                      <a:pt x="0" y="60"/>
                    </a:lnTo>
                    <a:lnTo>
                      <a:pt x="9" y="6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2" name="Freeform 3118"/>
              <p:cNvSpPr>
                <a:spLocks/>
              </p:cNvSpPr>
              <p:nvPr/>
            </p:nvSpPr>
            <p:spPr bwMode="auto">
              <a:xfrm>
                <a:off x="9060" y="6775"/>
                <a:ext cx="52" cy="45"/>
              </a:xfrm>
              <a:custGeom>
                <a:avLst/>
                <a:gdLst/>
                <a:ahLst/>
                <a:cxnLst>
                  <a:cxn ang="0">
                    <a:pos x="0" y="4"/>
                  </a:cxn>
                  <a:cxn ang="0">
                    <a:pos x="0" y="45"/>
                  </a:cxn>
                  <a:cxn ang="0">
                    <a:pos x="52" y="45"/>
                  </a:cxn>
                  <a:cxn ang="0">
                    <a:pos x="52" y="0"/>
                  </a:cxn>
                  <a:cxn ang="0">
                    <a:pos x="0" y="4"/>
                  </a:cxn>
                </a:cxnLst>
                <a:rect l="0" t="0" r="r" b="b"/>
                <a:pathLst>
                  <a:path w="52" h="45">
                    <a:moveTo>
                      <a:pt x="0" y="4"/>
                    </a:moveTo>
                    <a:lnTo>
                      <a:pt x="0" y="45"/>
                    </a:lnTo>
                    <a:lnTo>
                      <a:pt x="52" y="45"/>
                    </a:lnTo>
                    <a:lnTo>
                      <a:pt x="52" y="0"/>
                    </a:lnTo>
                    <a:lnTo>
                      <a:pt x="0" y="4"/>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3" name="Freeform 3119"/>
              <p:cNvSpPr>
                <a:spLocks/>
              </p:cNvSpPr>
              <p:nvPr/>
            </p:nvSpPr>
            <p:spPr bwMode="auto">
              <a:xfrm>
                <a:off x="9122" y="6729"/>
                <a:ext cx="182" cy="240"/>
              </a:xfrm>
              <a:custGeom>
                <a:avLst/>
                <a:gdLst/>
                <a:ahLst/>
                <a:cxnLst>
                  <a:cxn ang="0">
                    <a:pos x="16" y="230"/>
                  </a:cxn>
                  <a:cxn ang="0">
                    <a:pos x="19" y="232"/>
                  </a:cxn>
                  <a:cxn ang="0">
                    <a:pos x="28" y="232"/>
                  </a:cxn>
                  <a:cxn ang="0">
                    <a:pos x="36" y="235"/>
                  </a:cxn>
                  <a:cxn ang="0">
                    <a:pos x="40" y="235"/>
                  </a:cxn>
                  <a:cxn ang="0">
                    <a:pos x="45" y="237"/>
                  </a:cxn>
                  <a:cxn ang="0">
                    <a:pos x="76" y="237"/>
                  </a:cxn>
                  <a:cxn ang="0">
                    <a:pos x="81" y="240"/>
                  </a:cxn>
                  <a:cxn ang="0">
                    <a:pos x="124" y="240"/>
                  </a:cxn>
                  <a:cxn ang="0">
                    <a:pos x="129" y="237"/>
                  </a:cxn>
                  <a:cxn ang="0">
                    <a:pos x="156" y="237"/>
                  </a:cxn>
                  <a:cxn ang="0">
                    <a:pos x="160" y="235"/>
                  </a:cxn>
                  <a:cxn ang="0">
                    <a:pos x="170" y="235"/>
                  </a:cxn>
                  <a:cxn ang="0">
                    <a:pos x="175" y="232"/>
                  </a:cxn>
                  <a:cxn ang="0">
                    <a:pos x="177" y="232"/>
                  </a:cxn>
                  <a:cxn ang="0">
                    <a:pos x="177" y="115"/>
                  </a:cxn>
                  <a:cxn ang="0">
                    <a:pos x="182" y="0"/>
                  </a:cxn>
                  <a:cxn ang="0">
                    <a:pos x="160" y="0"/>
                  </a:cxn>
                  <a:cxn ang="0">
                    <a:pos x="153" y="2"/>
                  </a:cxn>
                  <a:cxn ang="0">
                    <a:pos x="132" y="2"/>
                  </a:cxn>
                  <a:cxn ang="0">
                    <a:pos x="127" y="4"/>
                  </a:cxn>
                  <a:cxn ang="0">
                    <a:pos x="110" y="4"/>
                  </a:cxn>
                  <a:cxn ang="0">
                    <a:pos x="105" y="7"/>
                  </a:cxn>
                  <a:cxn ang="0">
                    <a:pos x="93" y="7"/>
                  </a:cxn>
                  <a:cxn ang="0">
                    <a:pos x="88" y="9"/>
                  </a:cxn>
                  <a:cxn ang="0">
                    <a:pos x="79" y="9"/>
                  </a:cxn>
                  <a:cxn ang="0">
                    <a:pos x="72" y="11"/>
                  </a:cxn>
                  <a:cxn ang="0">
                    <a:pos x="67" y="11"/>
                  </a:cxn>
                  <a:cxn ang="0">
                    <a:pos x="62" y="14"/>
                  </a:cxn>
                  <a:cxn ang="0">
                    <a:pos x="57" y="14"/>
                  </a:cxn>
                  <a:cxn ang="0">
                    <a:pos x="50" y="16"/>
                  </a:cxn>
                  <a:cxn ang="0">
                    <a:pos x="45" y="16"/>
                  </a:cxn>
                  <a:cxn ang="0">
                    <a:pos x="40" y="19"/>
                  </a:cxn>
                  <a:cxn ang="0">
                    <a:pos x="36" y="19"/>
                  </a:cxn>
                  <a:cxn ang="0">
                    <a:pos x="28" y="21"/>
                  </a:cxn>
                  <a:cxn ang="0">
                    <a:pos x="23" y="21"/>
                  </a:cxn>
                  <a:cxn ang="0">
                    <a:pos x="19" y="23"/>
                  </a:cxn>
                  <a:cxn ang="0">
                    <a:pos x="14" y="23"/>
                  </a:cxn>
                  <a:cxn ang="0">
                    <a:pos x="9" y="26"/>
                  </a:cxn>
                  <a:cxn ang="0">
                    <a:pos x="4" y="52"/>
                  </a:cxn>
                  <a:cxn ang="0">
                    <a:pos x="2" y="79"/>
                  </a:cxn>
                  <a:cxn ang="0">
                    <a:pos x="0" y="103"/>
                  </a:cxn>
                  <a:cxn ang="0">
                    <a:pos x="0" y="177"/>
                  </a:cxn>
                  <a:cxn ang="0">
                    <a:pos x="4" y="203"/>
                  </a:cxn>
                  <a:cxn ang="0">
                    <a:pos x="7" y="227"/>
                  </a:cxn>
                  <a:cxn ang="0">
                    <a:pos x="12" y="230"/>
                  </a:cxn>
                  <a:cxn ang="0">
                    <a:pos x="16" y="230"/>
                  </a:cxn>
                </a:cxnLst>
                <a:rect l="0" t="0" r="r" b="b"/>
                <a:pathLst>
                  <a:path w="182" h="240">
                    <a:moveTo>
                      <a:pt x="16" y="230"/>
                    </a:moveTo>
                    <a:lnTo>
                      <a:pt x="19" y="232"/>
                    </a:lnTo>
                    <a:lnTo>
                      <a:pt x="28" y="232"/>
                    </a:lnTo>
                    <a:lnTo>
                      <a:pt x="36" y="235"/>
                    </a:lnTo>
                    <a:lnTo>
                      <a:pt x="40" y="235"/>
                    </a:lnTo>
                    <a:lnTo>
                      <a:pt x="45" y="237"/>
                    </a:lnTo>
                    <a:lnTo>
                      <a:pt x="76" y="237"/>
                    </a:lnTo>
                    <a:lnTo>
                      <a:pt x="81" y="240"/>
                    </a:lnTo>
                    <a:lnTo>
                      <a:pt x="124" y="240"/>
                    </a:lnTo>
                    <a:lnTo>
                      <a:pt x="129" y="237"/>
                    </a:lnTo>
                    <a:lnTo>
                      <a:pt x="156" y="237"/>
                    </a:lnTo>
                    <a:lnTo>
                      <a:pt x="160" y="235"/>
                    </a:lnTo>
                    <a:lnTo>
                      <a:pt x="170" y="235"/>
                    </a:lnTo>
                    <a:lnTo>
                      <a:pt x="175" y="232"/>
                    </a:lnTo>
                    <a:lnTo>
                      <a:pt x="177" y="232"/>
                    </a:lnTo>
                    <a:lnTo>
                      <a:pt x="177" y="115"/>
                    </a:lnTo>
                    <a:lnTo>
                      <a:pt x="182" y="0"/>
                    </a:lnTo>
                    <a:lnTo>
                      <a:pt x="160" y="0"/>
                    </a:lnTo>
                    <a:lnTo>
                      <a:pt x="153" y="2"/>
                    </a:lnTo>
                    <a:lnTo>
                      <a:pt x="132" y="2"/>
                    </a:lnTo>
                    <a:lnTo>
                      <a:pt x="127" y="4"/>
                    </a:lnTo>
                    <a:lnTo>
                      <a:pt x="110" y="4"/>
                    </a:lnTo>
                    <a:lnTo>
                      <a:pt x="105" y="7"/>
                    </a:lnTo>
                    <a:lnTo>
                      <a:pt x="93" y="7"/>
                    </a:lnTo>
                    <a:lnTo>
                      <a:pt x="88" y="9"/>
                    </a:lnTo>
                    <a:lnTo>
                      <a:pt x="79" y="9"/>
                    </a:lnTo>
                    <a:lnTo>
                      <a:pt x="72" y="11"/>
                    </a:lnTo>
                    <a:lnTo>
                      <a:pt x="67" y="11"/>
                    </a:lnTo>
                    <a:lnTo>
                      <a:pt x="62" y="14"/>
                    </a:lnTo>
                    <a:lnTo>
                      <a:pt x="57" y="14"/>
                    </a:lnTo>
                    <a:lnTo>
                      <a:pt x="50" y="16"/>
                    </a:lnTo>
                    <a:lnTo>
                      <a:pt x="45" y="16"/>
                    </a:lnTo>
                    <a:lnTo>
                      <a:pt x="40" y="19"/>
                    </a:lnTo>
                    <a:lnTo>
                      <a:pt x="36" y="19"/>
                    </a:lnTo>
                    <a:lnTo>
                      <a:pt x="28" y="21"/>
                    </a:lnTo>
                    <a:lnTo>
                      <a:pt x="23" y="21"/>
                    </a:lnTo>
                    <a:lnTo>
                      <a:pt x="19" y="23"/>
                    </a:lnTo>
                    <a:lnTo>
                      <a:pt x="14" y="23"/>
                    </a:lnTo>
                    <a:lnTo>
                      <a:pt x="9" y="26"/>
                    </a:lnTo>
                    <a:lnTo>
                      <a:pt x="4" y="52"/>
                    </a:lnTo>
                    <a:lnTo>
                      <a:pt x="2" y="79"/>
                    </a:lnTo>
                    <a:lnTo>
                      <a:pt x="0" y="103"/>
                    </a:lnTo>
                    <a:lnTo>
                      <a:pt x="0" y="177"/>
                    </a:lnTo>
                    <a:lnTo>
                      <a:pt x="4" y="203"/>
                    </a:lnTo>
                    <a:lnTo>
                      <a:pt x="7" y="227"/>
                    </a:lnTo>
                    <a:lnTo>
                      <a:pt x="12" y="230"/>
                    </a:lnTo>
                    <a:lnTo>
                      <a:pt x="16" y="23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4" name="Freeform 3120"/>
              <p:cNvSpPr>
                <a:spLocks/>
              </p:cNvSpPr>
              <p:nvPr/>
            </p:nvSpPr>
            <p:spPr bwMode="auto">
              <a:xfrm>
                <a:off x="9122" y="6729"/>
                <a:ext cx="178" cy="231"/>
              </a:xfrm>
              <a:custGeom>
                <a:avLst/>
                <a:gdLst/>
                <a:ahLst/>
                <a:cxnLst>
                  <a:cxn ang="0">
                    <a:pos x="7" y="220"/>
                  </a:cxn>
                  <a:cxn ang="0">
                    <a:pos x="16" y="223"/>
                  </a:cxn>
                  <a:cxn ang="0">
                    <a:pos x="23" y="225"/>
                  </a:cxn>
                  <a:cxn ang="0">
                    <a:pos x="33" y="227"/>
                  </a:cxn>
                  <a:cxn ang="0">
                    <a:pos x="45" y="227"/>
                  </a:cxn>
                  <a:cxn ang="0">
                    <a:pos x="57" y="230"/>
                  </a:cxn>
                  <a:cxn ang="0">
                    <a:pos x="136" y="230"/>
                  </a:cxn>
                  <a:cxn ang="0">
                    <a:pos x="148" y="227"/>
                  </a:cxn>
                  <a:cxn ang="0">
                    <a:pos x="158" y="227"/>
                  </a:cxn>
                  <a:cxn ang="0">
                    <a:pos x="165" y="225"/>
                  </a:cxn>
                  <a:cxn ang="0">
                    <a:pos x="172" y="223"/>
                  </a:cxn>
                  <a:cxn ang="0">
                    <a:pos x="172" y="112"/>
                  </a:cxn>
                  <a:cxn ang="0">
                    <a:pos x="175" y="57"/>
                  </a:cxn>
                  <a:cxn ang="0">
                    <a:pos x="177" y="0"/>
                  </a:cxn>
                  <a:cxn ang="0">
                    <a:pos x="167" y="0"/>
                  </a:cxn>
                  <a:cxn ang="0">
                    <a:pos x="160" y="2"/>
                  </a:cxn>
                  <a:cxn ang="0">
                    <a:pos x="134" y="2"/>
                  </a:cxn>
                  <a:cxn ang="0">
                    <a:pos x="129" y="4"/>
                  </a:cxn>
                  <a:cxn ang="0">
                    <a:pos x="112" y="4"/>
                  </a:cxn>
                  <a:cxn ang="0">
                    <a:pos x="107" y="7"/>
                  </a:cxn>
                  <a:cxn ang="0">
                    <a:pos x="98" y="7"/>
                  </a:cxn>
                  <a:cxn ang="0">
                    <a:pos x="93" y="9"/>
                  </a:cxn>
                  <a:cxn ang="0">
                    <a:pos x="81" y="9"/>
                  </a:cxn>
                  <a:cxn ang="0">
                    <a:pos x="76" y="11"/>
                  </a:cxn>
                  <a:cxn ang="0">
                    <a:pos x="72" y="11"/>
                  </a:cxn>
                  <a:cxn ang="0">
                    <a:pos x="67" y="14"/>
                  </a:cxn>
                  <a:cxn ang="0">
                    <a:pos x="55" y="14"/>
                  </a:cxn>
                  <a:cxn ang="0">
                    <a:pos x="50" y="16"/>
                  </a:cxn>
                  <a:cxn ang="0">
                    <a:pos x="45" y="16"/>
                  </a:cxn>
                  <a:cxn ang="0">
                    <a:pos x="40" y="19"/>
                  </a:cxn>
                  <a:cxn ang="0">
                    <a:pos x="36" y="19"/>
                  </a:cxn>
                  <a:cxn ang="0">
                    <a:pos x="28" y="21"/>
                  </a:cxn>
                  <a:cxn ang="0">
                    <a:pos x="23" y="21"/>
                  </a:cxn>
                  <a:cxn ang="0">
                    <a:pos x="19" y="23"/>
                  </a:cxn>
                  <a:cxn ang="0">
                    <a:pos x="14" y="23"/>
                  </a:cxn>
                  <a:cxn ang="0">
                    <a:pos x="9" y="26"/>
                  </a:cxn>
                  <a:cxn ang="0">
                    <a:pos x="4" y="52"/>
                  </a:cxn>
                  <a:cxn ang="0">
                    <a:pos x="0" y="100"/>
                  </a:cxn>
                  <a:cxn ang="0">
                    <a:pos x="0" y="148"/>
                  </a:cxn>
                  <a:cxn ang="0">
                    <a:pos x="7" y="220"/>
                  </a:cxn>
                </a:cxnLst>
                <a:rect l="0" t="0" r="r" b="b"/>
                <a:pathLst>
                  <a:path w="178" h="231">
                    <a:moveTo>
                      <a:pt x="7" y="220"/>
                    </a:moveTo>
                    <a:lnTo>
                      <a:pt x="16" y="223"/>
                    </a:lnTo>
                    <a:lnTo>
                      <a:pt x="23" y="225"/>
                    </a:lnTo>
                    <a:lnTo>
                      <a:pt x="33" y="227"/>
                    </a:lnTo>
                    <a:lnTo>
                      <a:pt x="45" y="227"/>
                    </a:lnTo>
                    <a:lnTo>
                      <a:pt x="57" y="230"/>
                    </a:lnTo>
                    <a:lnTo>
                      <a:pt x="136" y="230"/>
                    </a:lnTo>
                    <a:lnTo>
                      <a:pt x="148" y="227"/>
                    </a:lnTo>
                    <a:lnTo>
                      <a:pt x="158" y="227"/>
                    </a:lnTo>
                    <a:lnTo>
                      <a:pt x="165" y="225"/>
                    </a:lnTo>
                    <a:lnTo>
                      <a:pt x="172" y="223"/>
                    </a:lnTo>
                    <a:lnTo>
                      <a:pt x="172" y="112"/>
                    </a:lnTo>
                    <a:lnTo>
                      <a:pt x="175" y="57"/>
                    </a:lnTo>
                    <a:lnTo>
                      <a:pt x="177" y="0"/>
                    </a:lnTo>
                    <a:lnTo>
                      <a:pt x="167" y="0"/>
                    </a:lnTo>
                    <a:lnTo>
                      <a:pt x="160" y="2"/>
                    </a:lnTo>
                    <a:lnTo>
                      <a:pt x="134" y="2"/>
                    </a:lnTo>
                    <a:lnTo>
                      <a:pt x="129" y="4"/>
                    </a:lnTo>
                    <a:lnTo>
                      <a:pt x="112" y="4"/>
                    </a:lnTo>
                    <a:lnTo>
                      <a:pt x="107" y="7"/>
                    </a:lnTo>
                    <a:lnTo>
                      <a:pt x="98" y="7"/>
                    </a:lnTo>
                    <a:lnTo>
                      <a:pt x="93" y="9"/>
                    </a:lnTo>
                    <a:lnTo>
                      <a:pt x="81" y="9"/>
                    </a:lnTo>
                    <a:lnTo>
                      <a:pt x="76" y="11"/>
                    </a:lnTo>
                    <a:lnTo>
                      <a:pt x="72" y="11"/>
                    </a:lnTo>
                    <a:lnTo>
                      <a:pt x="67" y="14"/>
                    </a:lnTo>
                    <a:lnTo>
                      <a:pt x="55" y="14"/>
                    </a:lnTo>
                    <a:lnTo>
                      <a:pt x="50" y="16"/>
                    </a:lnTo>
                    <a:lnTo>
                      <a:pt x="45" y="16"/>
                    </a:lnTo>
                    <a:lnTo>
                      <a:pt x="40" y="19"/>
                    </a:lnTo>
                    <a:lnTo>
                      <a:pt x="36" y="19"/>
                    </a:lnTo>
                    <a:lnTo>
                      <a:pt x="28" y="21"/>
                    </a:lnTo>
                    <a:lnTo>
                      <a:pt x="23" y="21"/>
                    </a:lnTo>
                    <a:lnTo>
                      <a:pt x="19" y="23"/>
                    </a:lnTo>
                    <a:lnTo>
                      <a:pt x="14" y="23"/>
                    </a:lnTo>
                    <a:lnTo>
                      <a:pt x="9" y="26"/>
                    </a:lnTo>
                    <a:lnTo>
                      <a:pt x="4" y="52"/>
                    </a:lnTo>
                    <a:lnTo>
                      <a:pt x="0" y="100"/>
                    </a:lnTo>
                    <a:lnTo>
                      <a:pt x="0" y="148"/>
                    </a:lnTo>
                    <a:lnTo>
                      <a:pt x="7" y="220"/>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5" name="Freeform 3121"/>
              <p:cNvSpPr>
                <a:spLocks/>
              </p:cNvSpPr>
              <p:nvPr/>
            </p:nvSpPr>
            <p:spPr bwMode="auto">
              <a:xfrm>
                <a:off x="9122" y="6729"/>
                <a:ext cx="173" cy="223"/>
              </a:xfrm>
              <a:custGeom>
                <a:avLst/>
                <a:gdLst/>
                <a:ahLst/>
                <a:cxnLst>
                  <a:cxn ang="0">
                    <a:pos x="2" y="167"/>
                  </a:cxn>
                  <a:cxn ang="0">
                    <a:pos x="4" y="189"/>
                  </a:cxn>
                  <a:cxn ang="0">
                    <a:pos x="7" y="213"/>
                  </a:cxn>
                  <a:cxn ang="0">
                    <a:pos x="16" y="215"/>
                  </a:cxn>
                  <a:cxn ang="0">
                    <a:pos x="23" y="218"/>
                  </a:cxn>
                  <a:cxn ang="0">
                    <a:pos x="33" y="220"/>
                  </a:cxn>
                  <a:cxn ang="0">
                    <a:pos x="55" y="220"/>
                  </a:cxn>
                  <a:cxn ang="0">
                    <a:pos x="67" y="223"/>
                  </a:cxn>
                  <a:cxn ang="0">
                    <a:pos x="112" y="223"/>
                  </a:cxn>
                  <a:cxn ang="0">
                    <a:pos x="124" y="220"/>
                  </a:cxn>
                  <a:cxn ang="0">
                    <a:pos x="134" y="220"/>
                  </a:cxn>
                  <a:cxn ang="0">
                    <a:pos x="143" y="218"/>
                  </a:cxn>
                  <a:cxn ang="0">
                    <a:pos x="153" y="218"/>
                  </a:cxn>
                  <a:cxn ang="0">
                    <a:pos x="160" y="215"/>
                  </a:cxn>
                  <a:cxn ang="0">
                    <a:pos x="170" y="215"/>
                  </a:cxn>
                  <a:cxn ang="0">
                    <a:pos x="167" y="160"/>
                  </a:cxn>
                  <a:cxn ang="0">
                    <a:pos x="167" y="107"/>
                  </a:cxn>
                  <a:cxn ang="0">
                    <a:pos x="170" y="55"/>
                  </a:cxn>
                  <a:cxn ang="0">
                    <a:pos x="172" y="0"/>
                  </a:cxn>
                  <a:cxn ang="0">
                    <a:pos x="163" y="2"/>
                  </a:cxn>
                  <a:cxn ang="0">
                    <a:pos x="143" y="2"/>
                  </a:cxn>
                  <a:cxn ang="0">
                    <a:pos x="132" y="4"/>
                  </a:cxn>
                  <a:cxn ang="0">
                    <a:pos x="122" y="4"/>
                  </a:cxn>
                  <a:cxn ang="0">
                    <a:pos x="110" y="7"/>
                  </a:cxn>
                  <a:cxn ang="0">
                    <a:pos x="100" y="7"/>
                  </a:cxn>
                  <a:cxn ang="0">
                    <a:pos x="91" y="9"/>
                  </a:cxn>
                  <a:cxn ang="0">
                    <a:pos x="79" y="9"/>
                  </a:cxn>
                  <a:cxn ang="0">
                    <a:pos x="69" y="11"/>
                  </a:cxn>
                  <a:cxn ang="0">
                    <a:pos x="60" y="14"/>
                  </a:cxn>
                  <a:cxn ang="0">
                    <a:pos x="50" y="16"/>
                  </a:cxn>
                  <a:cxn ang="0">
                    <a:pos x="38" y="19"/>
                  </a:cxn>
                  <a:cxn ang="0">
                    <a:pos x="28" y="21"/>
                  </a:cxn>
                  <a:cxn ang="0">
                    <a:pos x="19" y="23"/>
                  </a:cxn>
                  <a:cxn ang="0">
                    <a:pos x="9" y="26"/>
                  </a:cxn>
                  <a:cxn ang="0">
                    <a:pos x="4" y="50"/>
                  </a:cxn>
                  <a:cxn ang="0">
                    <a:pos x="2" y="74"/>
                  </a:cxn>
                  <a:cxn ang="0">
                    <a:pos x="2" y="98"/>
                  </a:cxn>
                  <a:cxn ang="0">
                    <a:pos x="0" y="122"/>
                  </a:cxn>
                  <a:cxn ang="0">
                    <a:pos x="0" y="143"/>
                  </a:cxn>
                  <a:cxn ang="0">
                    <a:pos x="2" y="167"/>
                  </a:cxn>
                </a:cxnLst>
                <a:rect l="0" t="0" r="r" b="b"/>
                <a:pathLst>
                  <a:path w="173" h="223">
                    <a:moveTo>
                      <a:pt x="2" y="167"/>
                    </a:moveTo>
                    <a:lnTo>
                      <a:pt x="4" y="189"/>
                    </a:lnTo>
                    <a:lnTo>
                      <a:pt x="7" y="213"/>
                    </a:lnTo>
                    <a:lnTo>
                      <a:pt x="16" y="215"/>
                    </a:lnTo>
                    <a:lnTo>
                      <a:pt x="23" y="218"/>
                    </a:lnTo>
                    <a:lnTo>
                      <a:pt x="33" y="220"/>
                    </a:lnTo>
                    <a:lnTo>
                      <a:pt x="55" y="220"/>
                    </a:lnTo>
                    <a:lnTo>
                      <a:pt x="67" y="223"/>
                    </a:lnTo>
                    <a:lnTo>
                      <a:pt x="112" y="223"/>
                    </a:lnTo>
                    <a:lnTo>
                      <a:pt x="124" y="220"/>
                    </a:lnTo>
                    <a:lnTo>
                      <a:pt x="134" y="220"/>
                    </a:lnTo>
                    <a:lnTo>
                      <a:pt x="143" y="218"/>
                    </a:lnTo>
                    <a:lnTo>
                      <a:pt x="153" y="218"/>
                    </a:lnTo>
                    <a:lnTo>
                      <a:pt x="160" y="215"/>
                    </a:lnTo>
                    <a:lnTo>
                      <a:pt x="170" y="215"/>
                    </a:lnTo>
                    <a:lnTo>
                      <a:pt x="167" y="160"/>
                    </a:lnTo>
                    <a:lnTo>
                      <a:pt x="167" y="107"/>
                    </a:lnTo>
                    <a:lnTo>
                      <a:pt x="170" y="55"/>
                    </a:lnTo>
                    <a:lnTo>
                      <a:pt x="172" y="0"/>
                    </a:lnTo>
                    <a:lnTo>
                      <a:pt x="163" y="2"/>
                    </a:lnTo>
                    <a:lnTo>
                      <a:pt x="143" y="2"/>
                    </a:lnTo>
                    <a:lnTo>
                      <a:pt x="132" y="4"/>
                    </a:lnTo>
                    <a:lnTo>
                      <a:pt x="122" y="4"/>
                    </a:lnTo>
                    <a:lnTo>
                      <a:pt x="110" y="7"/>
                    </a:lnTo>
                    <a:lnTo>
                      <a:pt x="100" y="7"/>
                    </a:lnTo>
                    <a:lnTo>
                      <a:pt x="91" y="9"/>
                    </a:lnTo>
                    <a:lnTo>
                      <a:pt x="79" y="9"/>
                    </a:lnTo>
                    <a:lnTo>
                      <a:pt x="69" y="11"/>
                    </a:lnTo>
                    <a:lnTo>
                      <a:pt x="60" y="14"/>
                    </a:lnTo>
                    <a:lnTo>
                      <a:pt x="50" y="16"/>
                    </a:lnTo>
                    <a:lnTo>
                      <a:pt x="38" y="19"/>
                    </a:lnTo>
                    <a:lnTo>
                      <a:pt x="28" y="21"/>
                    </a:lnTo>
                    <a:lnTo>
                      <a:pt x="19" y="23"/>
                    </a:lnTo>
                    <a:lnTo>
                      <a:pt x="9" y="26"/>
                    </a:lnTo>
                    <a:lnTo>
                      <a:pt x="4" y="50"/>
                    </a:lnTo>
                    <a:lnTo>
                      <a:pt x="2" y="74"/>
                    </a:lnTo>
                    <a:lnTo>
                      <a:pt x="2" y="98"/>
                    </a:lnTo>
                    <a:lnTo>
                      <a:pt x="0" y="122"/>
                    </a:lnTo>
                    <a:lnTo>
                      <a:pt x="0" y="143"/>
                    </a:lnTo>
                    <a:lnTo>
                      <a:pt x="2" y="167"/>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6" name="Freeform 3122"/>
              <p:cNvSpPr>
                <a:spLocks/>
              </p:cNvSpPr>
              <p:nvPr/>
            </p:nvSpPr>
            <p:spPr bwMode="auto">
              <a:xfrm>
                <a:off x="9122" y="6732"/>
                <a:ext cx="170" cy="213"/>
              </a:xfrm>
              <a:custGeom>
                <a:avLst/>
                <a:gdLst/>
                <a:ahLst/>
                <a:cxnLst>
                  <a:cxn ang="0">
                    <a:pos x="7" y="47"/>
                  </a:cxn>
                  <a:cxn ang="0">
                    <a:pos x="2" y="71"/>
                  </a:cxn>
                  <a:cxn ang="0">
                    <a:pos x="2" y="93"/>
                  </a:cxn>
                  <a:cxn ang="0">
                    <a:pos x="0" y="115"/>
                  </a:cxn>
                  <a:cxn ang="0">
                    <a:pos x="2" y="136"/>
                  </a:cxn>
                  <a:cxn ang="0">
                    <a:pos x="2" y="160"/>
                  </a:cxn>
                  <a:cxn ang="0">
                    <a:pos x="7" y="203"/>
                  </a:cxn>
                  <a:cxn ang="0">
                    <a:pos x="16" y="206"/>
                  </a:cxn>
                  <a:cxn ang="0">
                    <a:pos x="23" y="208"/>
                  </a:cxn>
                  <a:cxn ang="0">
                    <a:pos x="33" y="208"/>
                  </a:cxn>
                  <a:cxn ang="0">
                    <a:pos x="43" y="211"/>
                  </a:cxn>
                  <a:cxn ang="0">
                    <a:pos x="64" y="211"/>
                  </a:cxn>
                  <a:cxn ang="0">
                    <a:pos x="76" y="213"/>
                  </a:cxn>
                  <a:cxn ang="0">
                    <a:pos x="88" y="213"/>
                  </a:cxn>
                  <a:cxn ang="0">
                    <a:pos x="98" y="211"/>
                  </a:cxn>
                  <a:cxn ang="0">
                    <a:pos x="120" y="211"/>
                  </a:cxn>
                  <a:cxn ang="0">
                    <a:pos x="132" y="208"/>
                  </a:cxn>
                  <a:cxn ang="0">
                    <a:pos x="141" y="208"/>
                  </a:cxn>
                  <a:cxn ang="0">
                    <a:pos x="148" y="206"/>
                  </a:cxn>
                  <a:cxn ang="0">
                    <a:pos x="158" y="206"/>
                  </a:cxn>
                  <a:cxn ang="0">
                    <a:pos x="165" y="203"/>
                  </a:cxn>
                  <a:cxn ang="0">
                    <a:pos x="163" y="151"/>
                  </a:cxn>
                  <a:cxn ang="0">
                    <a:pos x="170" y="0"/>
                  </a:cxn>
                  <a:cxn ang="0">
                    <a:pos x="139" y="0"/>
                  </a:cxn>
                  <a:cxn ang="0">
                    <a:pos x="129" y="2"/>
                  </a:cxn>
                  <a:cxn ang="0">
                    <a:pos x="120" y="2"/>
                  </a:cxn>
                  <a:cxn ang="0">
                    <a:pos x="110" y="4"/>
                  </a:cxn>
                  <a:cxn ang="0">
                    <a:pos x="98" y="4"/>
                  </a:cxn>
                  <a:cxn ang="0">
                    <a:pos x="88" y="7"/>
                  </a:cxn>
                  <a:cxn ang="0">
                    <a:pos x="79" y="9"/>
                  </a:cxn>
                  <a:cxn ang="0">
                    <a:pos x="69" y="9"/>
                  </a:cxn>
                  <a:cxn ang="0">
                    <a:pos x="57" y="11"/>
                  </a:cxn>
                  <a:cxn ang="0">
                    <a:pos x="28" y="19"/>
                  </a:cxn>
                  <a:cxn ang="0">
                    <a:pos x="19" y="21"/>
                  </a:cxn>
                  <a:cxn ang="0">
                    <a:pos x="9" y="23"/>
                  </a:cxn>
                  <a:cxn ang="0">
                    <a:pos x="7" y="47"/>
                  </a:cxn>
                </a:cxnLst>
                <a:rect l="0" t="0" r="r" b="b"/>
                <a:pathLst>
                  <a:path w="170" h="213">
                    <a:moveTo>
                      <a:pt x="7" y="47"/>
                    </a:moveTo>
                    <a:lnTo>
                      <a:pt x="2" y="71"/>
                    </a:lnTo>
                    <a:lnTo>
                      <a:pt x="2" y="93"/>
                    </a:lnTo>
                    <a:lnTo>
                      <a:pt x="0" y="115"/>
                    </a:lnTo>
                    <a:lnTo>
                      <a:pt x="2" y="136"/>
                    </a:lnTo>
                    <a:lnTo>
                      <a:pt x="2" y="160"/>
                    </a:lnTo>
                    <a:lnTo>
                      <a:pt x="7" y="203"/>
                    </a:lnTo>
                    <a:lnTo>
                      <a:pt x="16" y="206"/>
                    </a:lnTo>
                    <a:lnTo>
                      <a:pt x="23" y="208"/>
                    </a:lnTo>
                    <a:lnTo>
                      <a:pt x="33" y="208"/>
                    </a:lnTo>
                    <a:lnTo>
                      <a:pt x="43" y="211"/>
                    </a:lnTo>
                    <a:lnTo>
                      <a:pt x="64" y="211"/>
                    </a:lnTo>
                    <a:lnTo>
                      <a:pt x="76" y="213"/>
                    </a:lnTo>
                    <a:lnTo>
                      <a:pt x="88" y="213"/>
                    </a:lnTo>
                    <a:lnTo>
                      <a:pt x="98" y="211"/>
                    </a:lnTo>
                    <a:lnTo>
                      <a:pt x="120" y="211"/>
                    </a:lnTo>
                    <a:lnTo>
                      <a:pt x="132" y="208"/>
                    </a:lnTo>
                    <a:lnTo>
                      <a:pt x="141" y="208"/>
                    </a:lnTo>
                    <a:lnTo>
                      <a:pt x="148" y="206"/>
                    </a:lnTo>
                    <a:lnTo>
                      <a:pt x="158" y="206"/>
                    </a:lnTo>
                    <a:lnTo>
                      <a:pt x="165" y="203"/>
                    </a:lnTo>
                    <a:lnTo>
                      <a:pt x="163" y="151"/>
                    </a:lnTo>
                    <a:lnTo>
                      <a:pt x="170" y="0"/>
                    </a:lnTo>
                    <a:lnTo>
                      <a:pt x="139" y="0"/>
                    </a:lnTo>
                    <a:lnTo>
                      <a:pt x="129" y="2"/>
                    </a:lnTo>
                    <a:lnTo>
                      <a:pt x="120" y="2"/>
                    </a:lnTo>
                    <a:lnTo>
                      <a:pt x="110" y="4"/>
                    </a:lnTo>
                    <a:lnTo>
                      <a:pt x="98" y="4"/>
                    </a:lnTo>
                    <a:lnTo>
                      <a:pt x="88" y="7"/>
                    </a:lnTo>
                    <a:lnTo>
                      <a:pt x="79" y="9"/>
                    </a:lnTo>
                    <a:lnTo>
                      <a:pt x="69" y="9"/>
                    </a:lnTo>
                    <a:lnTo>
                      <a:pt x="57" y="11"/>
                    </a:lnTo>
                    <a:lnTo>
                      <a:pt x="28" y="19"/>
                    </a:lnTo>
                    <a:lnTo>
                      <a:pt x="19" y="21"/>
                    </a:lnTo>
                    <a:lnTo>
                      <a:pt x="9" y="23"/>
                    </a:lnTo>
                    <a:lnTo>
                      <a:pt x="7" y="47"/>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7" name="Freeform 3123"/>
              <p:cNvSpPr>
                <a:spLocks/>
              </p:cNvSpPr>
              <p:nvPr/>
            </p:nvSpPr>
            <p:spPr bwMode="auto">
              <a:xfrm>
                <a:off x="9124" y="6732"/>
                <a:ext cx="164" cy="204"/>
              </a:xfrm>
              <a:custGeom>
                <a:avLst/>
                <a:gdLst/>
                <a:ahLst/>
                <a:cxnLst>
                  <a:cxn ang="0">
                    <a:pos x="40" y="203"/>
                  </a:cxn>
                  <a:cxn ang="0">
                    <a:pos x="93" y="203"/>
                  </a:cxn>
                  <a:cxn ang="0">
                    <a:pos x="105" y="201"/>
                  </a:cxn>
                  <a:cxn ang="0">
                    <a:pos x="124" y="201"/>
                  </a:cxn>
                  <a:cxn ang="0">
                    <a:pos x="143" y="196"/>
                  </a:cxn>
                  <a:cxn ang="0">
                    <a:pos x="151" y="196"/>
                  </a:cxn>
                  <a:cxn ang="0">
                    <a:pos x="158" y="194"/>
                  </a:cxn>
                  <a:cxn ang="0">
                    <a:pos x="158" y="95"/>
                  </a:cxn>
                  <a:cxn ang="0">
                    <a:pos x="163" y="0"/>
                  </a:cxn>
                  <a:cxn ang="0">
                    <a:pos x="143" y="0"/>
                  </a:cxn>
                  <a:cxn ang="0">
                    <a:pos x="134" y="2"/>
                  </a:cxn>
                  <a:cxn ang="0">
                    <a:pos x="115" y="2"/>
                  </a:cxn>
                  <a:cxn ang="0">
                    <a:pos x="105" y="4"/>
                  </a:cxn>
                  <a:cxn ang="0">
                    <a:pos x="93" y="7"/>
                  </a:cxn>
                  <a:cxn ang="0">
                    <a:pos x="83" y="7"/>
                  </a:cxn>
                  <a:cxn ang="0">
                    <a:pos x="74" y="9"/>
                  </a:cxn>
                  <a:cxn ang="0">
                    <a:pos x="64" y="11"/>
                  </a:cxn>
                  <a:cxn ang="0">
                    <a:pos x="55" y="14"/>
                  </a:cxn>
                  <a:cxn ang="0">
                    <a:pos x="45" y="14"/>
                  </a:cxn>
                  <a:cxn ang="0">
                    <a:pos x="26" y="19"/>
                  </a:cxn>
                  <a:cxn ang="0">
                    <a:pos x="16" y="21"/>
                  </a:cxn>
                  <a:cxn ang="0">
                    <a:pos x="7" y="23"/>
                  </a:cxn>
                  <a:cxn ang="0">
                    <a:pos x="4" y="47"/>
                  </a:cxn>
                  <a:cxn ang="0">
                    <a:pos x="0" y="91"/>
                  </a:cxn>
                  <a:cxn ang="0">
                    <a:pos x="0" y="153"/>
                  </a:cxn>
                  <a:cxn ang="0">
                    <a:pos x="2" y="175"/>
                  </a:cxn>
                  <a:cxn ang="0">
                    <a:pos x="7" y="196"/>
                  </a:cxn>
                  <a:cxn ang="0">
                    <a:pos x="21" y="201"/>
                  </a:cxn>
                  <a:cxn ang="0">
                    <a:pos x="31" y="201"/>
                  </a:cxn>
                  <a:cxn ang="0">
                    <a:pos x="40" y="203"/>
                  </a:cxn>
                </a:cxnLst>
                <a:rect l="0" t="0" r="r" b="b"/>
                <a:pathLst>
                  <a:path w="164" h="204">
                    <a:moveTo>
                      <a:pt x="40" y="203"/>
                    </a:moveTo>
                    <a:lnTo>
                      <a:pt x="93" y="203"/>
                    </a:lnTo>
                    <a:lnTo>
                      <a:pt x="105" y="201"/>
                    </a:lnTo>
                    <a:lnTo>
                      <a:pt x="124" y="201"/>
                    </a:lnTo>
                    <a:lnTo>
                      <a:pt x="143" y="196"/>
                    </a:lnTo>
                    <a:lnTo>
                      <a:pt x="151" y="196"/>
                    </a:lnTo>
                    <a:lnTo>
                      <a:pt x="158" y="194"/>
                    </a:lnTo>
                    <a:lnTo>
                      <a:pt x="158" y="95"/>
                    </a:lnTo>
                    <a:lnTo>
                      <a:pt x="163" y="0"/>
                    </a:lnTo>
                    <a:lnTo>
                      <a:pt x="143" y="0"/>
                    </a:lnTo>
                    <a:lnTo>
                      <a:pt x="134" y="2"/>
                    </a:lnTo>
                    <a:lnTo>
                      <a:pt x="115" y="2"/>
                    </a:lnTo>
                    <a:lnTo>
                      <a:pt x="105" y="4"/>
                    </a:lnTo>
                    <a:lnTo>
                      <a:pt x="93" y="7"/>
                    </a:lnTo>
                    <a:lnTo>
                      <a:pt x="83" y="7"/>
                    </a:lnTo>
                    <a:lnTo>
                      <a:pt x="74" y="9"/>
                    </a:lnTo>
                    <a:lnTo>
                      <a:pt x="64" y="11"/>
                    </a:lnTo>
                    <a:lnTo>
                      <a:pt x="55" y="14"/>
                    </a:lnTo>
                    <a:lnTo>
                      <a:pt x="45" y="14"/>
                    </a:lnTo>
                    <a:lnTo>
                      <a:pt x="26" y="19"/>
                    </a:lnTo>
                    <a:lnTo>
                      <a:pt x="16" y="21"/>
                    </a:lnTo>
                    <a:lnTo>
                      <a:pt x="7" y="23"/>
                    </a:lnTo>
                    <a:lnTo>
                      <a:pt x="4" y="47"/>
                    </a:lnTo>
                    <a:lnTo>
                      <a:pt x="0" y="91"/>
                    </a:lnTo>
                    <a:lnTo>
                      <a:pt x="0" y="153"/>
                    </a:lnTo>
                    <a:lnTo>
                      <a:pt x="2" y="175"/>
                    </a:lnTo>
                    <a:lnTo>
                      <a:pt x="7" y="196"/>
                    </a:lnTo>
                    <a:lnTo>
                      <a:pt x="21" y="201"/>
                    </a:lnTo>
                    <a:lnTo>
                      <a:pt x="31" y="201"/>
                    </a:lnTo>
                    <a:lnTo>
                      <a:pt x="40" y="203"/>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8" name="Freeform 3124"/>
              <p:cNvSpPr>
                <a:spLocks/>
              </p:cNvSpPr>
              <p:nvPr/>
            </p:nvSpPr>
            <p:spPr bwMode="auto">
              <a:xfrm>
                <a:off x="9124" y="6732"/>
                <a:ext cx="159" cy="196"/>
              </a:xfrm>
              <a:custGeom>
                <a:avLst/>
                <a:gdLst/>
                <a:ahLst/>
                <a:cxnLst>
                  <a:cxn ang="0">
                    <a:pos x="2" y="170"/>
                  </a:cxn>
                  <a:cxn ang="0">
                    <a:pos x="7" y="189"/>
                  </a:cxn>
                  <a:cxn ang="0">
                    <a:pos x="14" y="191"/>
                  </a:cxn>
                  <a:cxn ang="0">
                    <a:pos x="21" y="194"/>
                  </a:cxn>
                  <a:cxn ang="0">
                    <a:pos x="31" y="194"/>
                  </a:cxn>
                  <a:cxn ang="0">
                    <a:pos x="38" y="196"/>
                  </a:cxn>
                  <a:cxn ang="0">
                    <a:pos x="81" y="196"/>
                  </a:cxn>
                  <a:cxn ang="0">
                    <a:pos x="91" y="194"/>
                  </a:cxn>
                  <a:cxn ang="0">
                    <a:pos x="112" y="194"/>
                  </a:cxn>
                  <a:cxn ang="0">
                    <a:pos x="122" y="191"/>
                  </a:cxn>
                  <a:cxn ang="0">
                    <a:pos x="131" y="191"/>
                  </a:cxn>
                  <a:cxn ang="0">
                    <a:pos x="139" y="189"/>
                  </a:cxn>
                  <a:cxn ang="0">
                    <a:pos x="146" y="187"/>
                  </a:cxn>
                  <a:cxn ang="0">
                    <a:pos x="153" y="187"/>
                  </a:cxn>
                  <a:cxn ang="0">
                    <a:pos x="153" y="93"/>
                  </a:cxn>
                  <a:cxn ang="0">
                    <a:pos x="156" y="47"/>
                  </a:cxn>
                  <a:cxn ang="0">
                    <a:pos x="158" y="0"/>
                  </a:cxn>
                  <a:cxn ang="0">
                    <a:pos x="148" y="0"/>
                  </a:cxn>
                  <a:cxn ang="0">
                    <a:pos x="139" y="2"/>
                  </a:cxn>
                  <a:cxn ang="0">
                    <a:pos x="122" y="2"/>
                  </a:cxn>
                  <a:cxn ang="0">
                    <a:pos x="112" y="4"/>
                  </a:cxn>
                  <a:cxn ang="0">
                    <a:pos x="100" y="4"/>
                  </a:cxn>
                  <a:cxn ang="0">
                    <a:pos x="91" y="7"/>
                  </a:cxn>
                  <a:cxn ang="0">
                    <a:pos x="81" y="7"/>
                  </a:cxn>
                  <a:cxn ang="0">
                    <a:pos x="71" y="9"/>
                  </a:cxn>
                  <a:cxn ang="0">
                    <a:pos x="62" y="11"/>
                  </a:cxn>
                  <a:cxn ang="0">
                    <a:pos x="43" y="16"/>
                  </a:cxn>
                  <a:cxn ang="0">
                    <a:pos x="33" y="16"/>
                  </a:cxn>
                  <a:cxn ang="0">
                    <a:pos x="26" y="19"/>
                  </a:cxn>
                  <a:cxn ang="0">
                    <a:pos x="16" y="21"/>
                  </a:cxn>
                  <a:cxn ang="0">
                    <a:pos x="7" y="23"/>
                  </a:cxn>
                  <a:cxn ang="0">
                    <a:pos x="0" y="88"/>
                  </a:cxn>
                  <a:cxn ang="0">
                    <a:pos x="0" y="148"/>
                  </a:cxn>
                  <a:cxn ang="0">
                    <a:pos x="2" y="170"/>
                  </a:cxn>
                </a:cxnLst>
                <a:rect l="0" t="0" r="r" b="b"/>
                <a:pathLst>
                  <a:path w="159" h="196">
                    <a:moveTo>
                      <a:pt x="2" y="170"/>
                    </a:moveTo>
                    <a:lnTo>
                      <a:pt x="7" y="189"/>
                    </a:lnTo>
                    <a:lnTo>
                      <a:pt x="14" y="191"/>
                    </a:lnTo>
                    <a:lnTo>
                      <a:pt x="21" y="194"/>
                    </a:lnTo>
                    <a:lnTo>
                      <a:pt x="31" y="194"/>
                    </a:lnTo>
                    <a:lnTo>
                      <a:pt x="38" y="196"/>
                    </a:lnTo>
                    <a:lnTo>
                      <a:pt x="81" y="196"/>
                    </a:lnTo>
                    <a:lnTo>
                      <a:pt x="91" y="194"/>
                    </a:lnTo>
                    <a:lnTo>
                      <a:pt x="112" y="194"/>
                    </a:lnTo>
                    <a:lnTo>
                      <a:pt x="122" y="191"/>
                    </a:lnTo>
                    <a:lnTo>
                      <a:pt x="131" y="191"/>
                    </a:lnTo>
                    <a:lnTo>
                      <a:pt x="139" y="189"/>
                    </a:lnTo>
                    <a:lnTo>
                      <a:pt x="146" y="187"/>
                    </a:lnTo>
                    <a:lnTo>
                      <a:pt x="153" y="187"/>
                    </a:lnTo>
                    <a:lnTo>
                      <a:pt x="153" y="93"/>
                    </a:lnTo>
                    <a:lnTo>
                      <a:pt x="156" y="47"/>
                    </a:lnTo>
                    <a:lnTo>
                      <a:pt x="158" y="0"/>
                    </a:lnTo>
                    <a:lnTo>
                      <a:pt x="148" y="0"/>
                    </a:lnTo>
                    <a:lnTo>
                      <a:pt x="139" y="2"/>
                    </a:lnTo>
                    <a:lnTo>
                      <a:pt x="122" y="2"/>
                    </a:lnTo>
                    <a:lnTo>
                      <a:pt x="112" y="4"/>
                    </a:lnTo>
                    <a:lnTo>
                      <a:pt x="100" y="4"/>
                    </a:lnTo>
                    <a:lnTo>
                      <a:pt x="91" y="7"/>
                    </a:lnTo>
                    <a:lnTo>
                      <a:pt x="81" y="7"/>
                    </a:lnTo>
                    <a:lnTo>
                      <a:pt x="71" y="9"/>
                    </a:lnTo>
                    <a:lnTo>
                      <a:pt x="62" y="11"/>
                    </a:lnTo>
                    <a:lnTo>
                      <a:pt x="43" y="16"/>
                    </a:lnTo>
                    <a:lnTo>
                      <a:pt x="33" y="16"/>
                    </a:lnTo>
                    <a:lnTo>
                      <a:pt x="26" y="19"/>
                    </a:lnTo>
                    <a:lnTo>
                      <a:pt x="16" y="21"/>
                    </a:lnTo>
                    <a:lnTo>
                      <a:pt x="7" y="23"/>
                    </a:lnTo>
                    <a:lnTo>
                      <a:pt x="0" y="88"/>
                    </a:lnTo>
                    <a:lnTo>
                      <a:pt x="0" y="148"/>
                    </a:lnTo>
                    <a:lnTo>
                      <a:pt x="2" y="170"/>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9" name="Freeform 3125"/>
              <p:cNvSpPr>
                <a:spLocks/>
              </p:cNvSpPr>
              <p:nvPr/>
            </p:nvSpPr>
            <p:spPr bwMode="auto">
              <a:xfrm>
                <a:off x="9124" y="6732"/>
                <a:ext cx="154" cy="187"/>
              </a:xfrm>
              <a:custGeom>
                <a:avLst/>
                <a:gdLst/>
                <a:ahLst/>
                <a:cxnLst>
                  <a:cxn ang="0">
                    <a:pos x="7" y="182"/>
                  </a:cxn>
                  <a:cxn ang="0">
                    <a:pos x="21" y="187"/>
                  </a:cxn>
                  <a:cxn ang="0">
                    <a:pos x="88" y="187"/>
                  </a:cxn>
                  <a:cxn ang="0">
                    <a:pos x="98" y="184"/>
                  </a:cxn>
                  <a:cxn ang="0">
                    <a:pos x="107" y="184"/>
                  </a:cxn>
                  <a:cxn ang="0">
                    <a:pos x="117" y="182"/>
                  </a:cxn>
                  <a:cxn ang="0">
                    <a:pos x="127" y="182"/>
                  </a:cxn>
                  <a:cxn ang="0">
                    <a:pos x="136" y="180"/>
                  </a:cxn>
                  <a:cxn ang="0">
                    <a:pos x="143" y="177"/>
                  </a:cxn>
                  <a:cxn ang="0">
                    <a:pos x="148" y="177"/>
                  </a:cxn>
                  <a:cxn ang="0">
                    <a:pos x="148" y="88"/>
                  </a:cxn>
                  <a:cxn ang="0">
                    <a:pos x="151" y="45"/>
                  </a:cxn>
                  <a:cxn ang="0">
                    <a:pos x="153" y="0"/>
                  </a:cxn>
                  <a:cxn ang="0">
                    <a:pos x="146" y="2"/>
                  </a:cxn>
                  <a:cxn ang="0">
                    <a:pos x="117" y="2"/>
                  </a:cxn>
                  <a:cxn ang="0">
                    <a:pos x="107" y="4"/>
                  </a:cxn>
                  <a:cxn ang="0">
                    <a:pos x="100" y="4"/>
                  </a:cxn>
                  <a:cxn ang="0">
                    <a:pos x="81" y="9"/>
                  </a:cxn>
                  <a:cxn ang="0">
                    <a:pos x="71" y="9"/>
                  </a:cxn>
                  <a:cxn ang="0">
                    <a:pos x="62" y="11"/>
                  </a:cxn>
                  <a:cxn ang="0">
                    <a:pos x="23" y="21"/>
                  </a:cxn>
                  <a:cxn ang="0">
                    <a:pos x="16" y="23"/>
                  </a:cxn>
                  <a:cxn ang="0">
                    <a:pos x="7" y="23"/>
                  </a:cxn>
                  <a:cxn ang="0">
                    <a:pos x="2" y="67"/>
                  </a:cxn>
                  <a:cxn ang="0">
                    <a:pos x="0" y="86"/>
                  </a:cxn>
                  <a:cxn ang="0">
                    <a:pos x="0" y="124"/>
                  </a:cxn>
                  <a:cxn ang="0">
                    <a:pos x="7" y="182"/>
                  </a:cxn>
                </a:cxnLst>
                <a:rect l="0" t="0" r="r" b="b"/>
                <a:pathLst>
                  <a:path w="154" h="187">
                    <a:moveTo>
                      <a:pt x="7" y="182"/>
                    </a:moveTo>
                    <a:lnTo>
                      <a:pt x="21" y="187"/>
                    </a:lnTo>
                    <a:lnTo>
                      <a:pt x="88" y="187"/>
                    </a:lnTo>
                    <a:lnTo>
                      <a:pt x="98" y="184"/>
                    </a:lnTo>
                    <a:lnTo>
                      <a:pt x="107" y="184"/>
                    </a:lnTo>
                    <a:lnTo>
                      <a:pt x="117" y="182"/>
                    </a:lnTo>
                    <a:lnTo>
                      <a:pt x="127" y="182"/>
                    </a:lnTo>
                    <a:lnTo>
                      <a:pt x="136" y="180"/>
                    </a:lnTo>
                    <a:lnTo>
                      <a:pt x="143" y="177"/>
                    </a:lnTo>
                    <a:lnTo>
                      <a:pt x="148" y="177"/>
                    </a:lnTo>
                    <a:lnTo>
                      <a:pt x="148" y="88"/>
                    </a:lnTo>
                    <a:lnTo>
                      <a:pt x="151" y="45"/>
                    </a:lnTo>
                    <a:lnTo>
                      <a:pt x="153" y="0"/>
                    </a:lnTo>
                    <a:lnTo>
                      <a:pt x="146" y="2"/>
                    </a:lnTo>
                    <a:lnTo>
                      <a:pt x="117" y="2"/>
                    </a:lnTo>
                    <a:lnTo>
                      <a:pt x="107" y="4"/>
                    </a:lnTo>
                    <a:lnTo>
                      <a:pt x="100" y="4"/>
                    </a:lnTo>
                    <a:lnTo>
                      <a:pt x="81" y="9"/>
                    </a:lnTo>
                    <a:lnTo>
                      <a:pt x="71" y="9"/>
                    </a:lnTo>
                    <a:lnTo>
                      <a:pt x="62" y="11"/>
                    </a:lnTo>
                    <a:lnTo>
                      <a:pt x="23" y="21"/>
                    </a:lnTo>
                    <a:lnTo>
                      <a:pt x="16" y="23"/>
                    </a:lnTo>
                    <a:lnTo>
                      <a:pt x="7" y="23"/>
                    </a:lnTo>
                    <a:lnTo>
                      <a:pt x="2" y="67"/>
                    </a:lnTo>
                    <a:lnTo>
                      <a:pt x="0" y="86"/>
                    </a:lnTo>
                    <a:lnTo>
                      <a:pt x="0" y="124"/>
                    </a:lnTo>
                    <a:lnTo>
                      <a:pt x="7" y="182"/>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0" name="Freeform 3126"/>
              <p:cNvSpPr>
                <a:spLocks/>
              </p:cNvSpPr>
              <p:nvPr/>
            </p:nvSpPr>
            <p:spPr bwMode="auto">
              <a:xfrm>
                <a:off x="9124" y="6734"/>
                <a:ext cx="152" cy="178"/>
              </a:xfrm>
              <a:custGeom>
                <a:avLst/>
                <a:gdLst/>
                <a:ahLst/>
                <a:cxnLst>
                  <a:cxn ang="0">
                    <a:pos x="7" y="23"/>
                  </a:cxn>
                  <a:cxn ang="0">
                    <a:pos x="2" y="62"/>
                  </a:cxn>
                  <a:cxn ang="0">
                    <a:pos x="2" y="81"/>
                  </a:cxn>
                  <a:cxn ang="0">
                    <a:pos x="0" y="98"/>
                  </a:cxn>
                  <a:cxn ang="0">
                    <a:pos x="0" y="117"/>
                  </a:cxn>
                  <a:cxn ang="0">
                    <a:pos x="2" y="136"/>
                  </a:cxn>
                  <a:cxn ang="0">
                    <a:pos x="4" y="153"/>
                  </a:cxn>
                  <a:cxn ang="0">
                    <a:pos x="7" y="172"/>
                  </a:cxn>
                  <a:cxn ang="0">
                    <a:pos x="21" y="177"/>
                  </a:cxn>
                  <a:cxn ang="0">
                    <a:pos x="76" y="177"/>
                  </a:cxn>
                  <a:cxn ang="0">
                    <a:pos x="86" y="175"/>
                  </a:cxn>
                  <a:cxn ang="0">
                    <a:pos x="96" y="175"/>
                  </a:cxn>
                  <a:cxn ang="0">
                    <a:pos x="105" y="172"/>
                  </a:cxn>
                  <a:cxn ang="0">
                    <a:pos x="115" y="172"/>
                  </a:cxn>
                  <a:cxn ang="0">
                    <a:pos x="124" y="170"/>
                  </a:cxn>
                  <a:cxn ang="0">
                    <a:pos x="131" y="167"/>
                  </a:cxn>
                  <a:cxn ang="0">
                    <a:pos x="139" y="167"/>
                  </a:cxn>
                  <a:cxn ang="0">
                    <a:pos x="146" y="165"/>
                  </a:cxn>
                  <a:cxn ang="0">
                    <a:pos x="143" y="143"/>
                  </a:cxn>
                  <a:cxn ang="0">
                    <a:pos x="143" y="103"/>
                  </a:cxn>
                  <a:cxn ang="0">
                    <a:pos x="146" y="81"/>
                  </a:cxn>
                  <a:cxn ang="0">
                    <a:pos x="146" y="62"/>
                  </a:cxn>
                  <a:cxn ang="0">
                    <a:pos x="148" y="40"/>
                  </a:cxn>
                  <a:cxn ang="0">
                    <a:pos x="148" y="21"/>
                  </a:cxn>
                  <a:cxn ang="0">
                    <a:pos x="151" y="0"/>
                  </a:cxn>
                  <a:cxn ang="0">
                    <a:pos x="124" y="0"/>
                  </a:cxn>
                  <a:cxn ang="0">
                    <a:pos x="115" y="2"/>
                  </a:cxn>
                  <a:cxn ang="0">
                    <a:pos x="105" y="2"/>
                  </a:cxn>
                  <a:cxn ang="0">
                    <a:pos x="98" y="4"/>
                  </a:cxn>
                  <a:cxn ang="0">
                    <a:pos x="88" y="4"/>
                  </a:cxn>
                  <a:cxn ang="0">
                    <a:pos x="79" y="7"/>
                  </a:cxn>
                  <a:cxn ang="0">
                    <a:pos x="69" y="9"/>
                  </a:cxn>
                  <a:cxn ang="0">
                    <a:pos x="60" y="9"/>
                  </a:cxn>
                  <a:cxn ang="0">
                    <a:pos x="40" y="14"/>
                  </a:cxn>
                  <a:cxn ang="0">
                    <a:pos x="33" y="16"/>
                  </a:cxn>
                  <a:cxn ang="0">
                    <a:pos x="23" y="19"/>
                  </a:cxn>
                  <a:cxn ang="0">
                    <a:pos x="16" y="21"/>
                  </a:cxn>
                  <a:cxn ang="0">
                    <a:pos x="7" y="23"/>
                  </a:cxn>
                </a:cxnLst>
                <a:rect l="0" t="0" r="r" b="b"/>
                <a:pathLst>
                  <a:path w="152" h="178">
                    <a:moveTo>
                      <a:pt x="7" y="23"/>
                    </a:moveTo>
                    <a:lnTo>
                      <a:pt x="2" y="62"/>
                    </a:lnTo>
                    <a:lnTo>
                      <a:pt x="2" y="81"/>
                    </a:lnTo>
                    <a:lnTo>
                      <a:pt x="0" y="98"/>
                    </a:lnTo>
                    <a:lnTo>
                      <a:pt x="0" y="117"/>
                    </a:lnTo>
                    <a:lnTo>
                      <a:pt x="2" y="136"/>
                    </a:lnTo>
                    <a:lnTo>
                      <a:pt x="4" y="153"/>
                    </a:lnTo>
                    <a:lnTo>
                      <a:pt x="7" y="172"/>
                    </a:lnTo>
                    <a:lnTo>
                      <a:pt x="21" y="177"/>
                    </a:lnTo>
                    <a:lnTo>
                      <a:pt x="76" y="177"/>
                    </a:lnTo>
                    <a:lnTo>
                      <a:pt x="86" y="175"/>
                    </a:lnTo>
                    <a:lnTo>
                      <a:pt x="96" y="175"/>
                    </a:lnTo>
                    <a:lnTo>
                      <a:pt x="105" y="172"/>
                    </a:lnTo>
                    <a:lnTo>
                      <a:pt x="115" y="172"/>
                    </a:lnTo>
                    <a:lnTo>
                      <a:pt x="124" y="170"/>
                    </a:lnTo>
                    <a:lnTo>
                      <a:pt x="131" y="167"/>
                    </a:lnTo>
                    <a:lnTo>
                      <a:pt x="139" y="167"/>
                    </a:lnTo>
                    <a:lnTo>
                      <a:pt x="146" y="165"/>
                    </a:lnTo>
                    <a:lnTo>
                      <a:pt x="143" y="143"/>
                    </a:lnTo>
                    <a:lnTo>
                      <a:pt x="143" y="103"/>
                    </a:lnTo>
                    <a:lnTo>
                      <a:pt x="146" y="81"/>
                    </a:lnTo>
                    <a:lnTo>
                      <a:pt x="146" y="62"/>
                    </a:lnTo>
                    <a:lnTo>
                      <a:pt x="148" y="40"/>
                    </a:lnTo>
                    <a:lnTo>
                      <a:pt x="148" y="21"/>
                    </a:lnTo>
                    <a:lnTo>
                      <a:pt x="151" y="0"/>
                    </a:lnTo>
                    <a:lnTo>
                      <a:pt x="124" y="0"/>
                    </a:lnTo>
                    <a:lnTo>
                      <a:pt x="115" y="2"/>
                    </a:lnTo>
                    <a:lnTo>
                      <a:pt x="105" y="2"/>
                    </a:lnTo>
                    <a:lnTo>
                      <a:pt x="98" y="4"/>
                    </a:lnTo>
                    <a:lnTo>
                      <a:pt x="88" y="4"/>
                    </a:lnTo>
                    <a:lnTo>
                      <a:pt x="79" y="7"/>
                    </a:lnTo>
                    <a:lnTo>
                      <a:pt x="69" y="9"/>
                    </a:lnTo>
                    <a:lnTo>
                      <a:pt x="60" y="9"/>
                    </a:lnTo>
                    <a:lnTo>
                      <a:pt x="40" y="14"/>
                    </a:lnTo>
                    <a:lnTo>
                      <a:pt x="33" y="16"/>
                    </a:lnTo>
                    <a:lnTo>
                      <a:pt x="23" y="19"/>
                    </a:lnTo>
                    <a:lnTo>
                      <a:pt x="16" y="21"/>
                    </a:lnTo>
                    <a:lnTo>
                      <a:pt x="7" y="23"/>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1" name="Freeform 3127"/>
              <p:cNvSpPr>
                <a:spLocks/>
              </p:cNvSpPr>
              <p:nvPr/>
            </p:nvSpPr>
            <p:spPr bwMode="auto">
              <a:xfrm>
                <a:off x="9127" y="6734"/>
                <a:ext cx="144" cy="170"/>
              </a:xfrm>
              <a:custGeom>
                <a:avLst/>
                <a:gdLst/>
                <a:ahLst/>
                <a:cxnLst>
                  <a:cxn ang="0">
                    <a:pos x="28" y="16"/>
                  </a:cxn>
                  <a:cxn ang="0">
                    <a:pos x="14" y="21"/>
                  </a:cxn>
                  <a:cxn ang="0">
                    <a:pos x="4" y="23"/>
                  </a:cxn>
                  <a:cxn ang="0">
                    <a:pos x="2" y="43"/>
                  </a:cxn>
                  <a:cxn ang="0">
                    <a:pos x="0" y="60"/>
                  </a:cxn>
                  <a:cxn ang="0">
                    <a:pos x="0" y="129"/>
                  </a:cxn>
                  <a:cxn ang="0">
                    <a:pos x="2" y="148"/>
                  </a:cxn>
                  <a:cxn ang="0">
                    <a:pos x="4" y="165"/>
                  </a:cxn>
                  <a:cxn ang="0">
                    <a:pos x="11" y="167"/>
                  </a:cxn>
                  <a:cxn ang="0">
                    <a:pos x="19" y="167"/>
                  </a:cxn>
                  <a:cxn ang="0">
                    <a:pos x="26" y="170"/>
                  </a:cxn>
                  <a:cxn ang="0">
                    <a:pos x="62" y="170"/>
                  </a:cxn>
                  <a:cxn ang="0">
                    <a:pos x="71" y="167"/>
                  </a:cxn>
                  <a:cxn ang="0">
                    <a:pos x="81" y="167"/>
                  </a:cxn>
                  <a:cxn ang="0">
                    <a:pos x="91" y="165"/>
                  </a:cxn>
                  <a:cxn ang="0">
                    <a:pos x="100" y="165"/>
                  </a:cxn>
                  <a:cxn ang="0">
                    <a:pos x="110" y="163"/>
                  </a:cxn>
                  <a:cxn ang="0">
                    <a:pos x="117" y="160"/>
                  </a:cxn>
                  <a:cxn ang="0">
                    <a:pos x="124" y="160"/>
                  </a:cxn>
                  <a:cxn ang="0">
                    <a:pos x="131" y="158"/>
                  </a:cxn>
                  <a:cxn ang="0">
                    <a:pos x="139" y="155"/>
                  </a:cxn>
                  <a:cxn ang="0">
                    <a:pos x="136" y="136"/>
                  </a:cxn>
                  <a:cxn ang="0">
                    <a:pos x="136" y="117"/>
                  </a:cxn>
                  <a:cxn ang="0">
                    <a:pos x="139" y="98"/>
                  </a:cxn>
                  <a:cxn ang="0">
                    <a:pos x="139" y="60"/>
                  </a:cxn>
                  <a:cxn ang="0">
                    <a:pos x="141" y="38"/>
                  </a:cxn>
                  <a:cxn ang="0">
                    <a:pos x="143" y="19"/>
                  </a:cxn>
                  <a:cxn ang="0">
                    <a:pos x="143" y="0"/>
                  </a:cxn>
                  <a:cxn ang="0">
                    <a:pos x="120" y="0"/>
                  </a:cxn>
                  <a:cxn ang="0">
                    <a:pos x="110" y="2"/>
                  </a:cxn>
                  <a:cxn ang="0">
                    <a:pos x="100" y="2"/>
                  </a:cxn>
                  <a:cxn ang="0">
                    <a:pos x="93" y="4"/>
                  </a:cxn>
                  <a:cxn ang="0">
                    <a:pos x="83" y="4"/>
                  </a:cxn>
                  <a:cxn ang="0">
                    <a:pos x="74" y="7"/>
                  </a:cxn>
                  <a:cxn ang="0">
                    <a:pos x="64" y="9"/>
                  </a:cxn>
                  <a:cxn ang="0">
                    <a:pos x="55" y="11"/>
                  </a:cxn>
                  <a:cxn ang="0">
                    <a:pos x="47" y="11"/>
                  </a:cxn>
                  <a:cxn ang="0">
                    <a:pos x="28" y="16"/>
                  </a:cxn>
                </a:cxnLst>
                <a:rect l="0" t="0" r="r" b="b"/>
                <a:pathLst>
                  <a:path w="144" h="170">
                    <a:moveTo>
                      <a:pt x="28" y="16"/>
                    </a:moveTo>
                    <a:lnTo>
                      <a:pt x="14" y="21"/>
                    </a:lnTo>
                    <a:lnTo>
                      <a:pt x="4" y="23"/>
                    </a:lnTo>
                    <a:lnTo>
                      <a:pt x="2" y="43"/>
                    </a:lnTo>
                    <a:lnTo>
                      <a:pt x="0" y="60"/>
                    </a:lnTo>
                    <a:lnTo>
                      <a:pt x="0" y="129"/>
                    </a:lnTo>
                    <a:lnTo>
                      <a:pt x="2" y="148"/>
                    </a:lnTo>
                    <a:lnTo>
                      <a:pt x="4" y="165"/>
                    </a:lnTo>
                    <a:lnTo>
                      <a:pt x="11" y="167"/>
                    </a:lnTo>
                    <a:lnTo>
                      <a:pt x="19" y="167"/>
                    </a:lnTo>
                    <a:lnTo>
                      <a:pt x="26" y="170"/>
                    </a:lnTo>
                    <a:lnTo>
                      <a:pt x="62" y="170"/>
                    </a:lnTo>
                    <a:lnTo>
                      <a:pt x="71" y="167"/>
                    </a:lnTo>
                    <a:lnTo>
                      <a:pt x="81" y="167"/>
                    </a:lnTo>
                    <a:lnTo>
                      <a:pt x="91" y="165"/>
                    </a:lnTo>
                    <a:lnTo>
                      <a:pt x="100" y="165"/>
                    </a:lnTo>
                    <a:lnTo>
                      <a:pt x="110" y="163"/>
                    </a:lnTo>
                    <a:lnTo>
                      <a:pt x="117" y="160"/>
                    </a:lnTo>
                    <a:lnTo>
                      <a:pt x="124" y="160"/>
                    </a:lnTo>
                    <a:lnTo>
                      <a:pt x="131" y="158"/>
                    </a:lnTo>
                    <a:lnTo>
                      <a:pt x="139" y="155"/>
                    </a:lnTo>
                    <a:lnTo>
                      <a:pt x="136" y="136"/>
                    </a:lnTo>
                    <a:lnTo>
                      <a:pt x="136" y="117"/>
                    </a:lnTo>
                    <a:lnTo>
                      <a:pt x="139" y="98"/>
                    </a:lnTo>
                    <a:lnTo>
                      <a:pt x="139" y="60"/>
                    </a:lnTo>
                    <a:lnTo>
                      <a:pt x="141" y="38"/>
                    </a:lnTo>
                    <a:lnTo>
                      <a:pt x="143" y="19"/>
                    </a:lnTo>
                    <a:lnTo>
                      <a:pt x="143" y="0"/>
                    </a:lnTo>
                    <a:lnTo>
                      <a:pt x="120" y="0"/>
                    </a:lnTo>
                    <a:lnTo>
                      <a:pt x="110" y="2"/>
                    </a:lnTo>
                    <a:lnTo>
                      <a:pt x="100" y="2"/>
                    </a:lnTo>
                    <a:lnTo>
                      <a:pt x="93" y="4"/>
                    </a:lnTo>
                    <a:lnTo>
                      <a:pt x="83" y="4"/>
                    </a:lnTo>
                    <a:lnTo>
                      <a:pt x="74" y="7"/>
                    </a:lnTo>
                    <a:lnTo>
                      <a:pt x="64" y="9"/>
                    </a:lnTo>
                    <a:lnTo>
                      <a:pt x="55" y="11"/>
                    </a:lnTo>
                    <a:lnTo>
                      <a:pt x="47" y="11"/>
                    </a:lnTo>
                    <a:lnTo>
                      <a:pt x="28" y="16"/>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2" name="Freeform 3128"/>
              <p:cNvSpPr>
                <a:spLocks/>
              </p:cNvSpPr>
              <p:nvPr/>
            </p:nvSpPr>
            <p:spPr bwMode="auto">
              <a:xfrm>
                <a:off x="9127" y="6734"/>
                <a:ext cx="139" cy="163"/>
              </a:xfrm>
              <a:custGeom>
                <a:avLst/>
                <a:gdLst/>
                <a:ahLst/>
                <a:cxnLst>
                  <a:cxn ang="0">
                    <a:pos x="0" y="76"/>
                  </a:cxn>
                  <a:cxn ang="0">
                    <a:pos x="0" y="124"/>
                  </a:cxn>
                  <a:cxn ang="0">
                    <a:pos x="4" y="158"/>
                  </a:cxn>
                  <a:cxn ang="0">
                    <a:pos x="11" y="160"/>
                  </a:cxn>
                  <a:cxn ang="0">
                    <a:pos x="19" y="160"/>
                  </a:cxn>
                  <a:cxn ang="0">
                    <a:pos x="26" y="163"/>
                  </a:cxn>
                  <a:cxn ang="0">
                    <a:pos x="52" y="163"/>
                  </a:cxn>
                  <a:cxn ang="0">
                    <a:pos x="60" y="160"/>
                  </a:cxn>
                  <a:cxn ang="0">
                    <a:pos x="69" y="160"/>
                  </a:cxn>
                  <a:cxn ang="0">
                    <a:pos x="79" y="158"/>
                  </a:cxn>
                  <a:cxn ang="0">
                    <a:pos x="88" y="158"/>
                  </a:cxn>
                  <a:cxn ang="0">
                    <a:pos x="98" y="155"/>
                  </a:cxn>
                  <a:cxn ang="0">
                    <a:pos x="105" y="153"/>
                  </a:cxn>
                  <a:cxn ang="0">
                    <a:pos x="115" y="153"/>
                  </a:cxn>
                  <a:cxn ang="0">
                    <a:pos x="122" y="151"/>
                  </a:cxn>
                  <a:cxn ang="0">
                    <a:pos x="127" y="148"/>
                  </a:cxn>
                  <a:cxn ang="0">
                    <a:pos x="134" y="148"/>
                  </a:cxn>
                  <a:cxn ang="0">
                    <a:pos x="134" y="74"/>
                  </a:cxn>
                  <a:cxn ang="0">
                    <a:pos x="136" y="55"/>
                  </a:cxn>
                  <a:cxn ang="0">
                    <a:pos x="136" y="38"/>
                  </a:cxn>
                  <a:cxn ang="0">
                    <a:pos x="139" y="19"/>
                  </a:cxn>
                  <a:cxn ang="0">
                    <a:pos x="139" y="0"/>
                  </a:cxn>
                  <a:cxn ang="0">
                    <a:pos x="124" y="0"/>
                  </a:cxn>
                  <a:cxn ang="0">
                    <a:pos x="115" y="2"/>
                  </a:cxn>
                  <a:cxn ang="0">
                    <a:pos x="107" y="2"/>
                  </a:cxn>
                  <a:cxn ang="0">
                    <a:pos x="98" y="4"/>
                  </a:cxn>
                  <a:cxn ang="0">
                    <a:pos x="91" y="4"/>
                  </a:cxn>
                  <a:cxn ang="0">
                    <a:pos x="81" y="7"/>
                  </a:cxn>
                  <a:cxn ang="0">
                    <a:pos x="71" y="7"/>
                  </a:cxn>
                  <a:cxn ang="0">
                    <a:pos x="62" y="9"/>
                  </a:cxn>
                  <a:cxn ang="0">
                    <a:pos x="55" y="11"/>
                  </a:cxn>
                  <a:cxn ang="0">
                    <a:pos x="45" y="11"/>
                  </a:cxn>
                  <a:cxn ang="0">
                    <a:pos x="38" y="14"/>
                  </a:cxn>
                  <a:cxn ang="0">
                    <a:pos x="28" y="16"/>
                  </a:cxn>
                  <a:cxn ang="0">
                    <a:pos x="14" y="21"/>
                  </a:cxn>
                  <a:cxn ang="0">
                    <a:pos x="4" y="23"/>
                  </a:cxn>
                  <a:cxn ang="0">
                    <a:pos x="2" y="40"/>
                  </a:cxn>
                  <a:cxn ang="0">
                    <a:pos x="2" y="57"/>
                  </a:cxn>
                  <a:cxn ang="0">
                    <a:pos x="0" y="76"/>
                  </a:cxn>
                </a:cxnLst>
                <a:rect l="0" t="0" r="r" b="b"/>
                <a:pathLst>
                  <a:path w="139" h="163">
                    <a:moveTo>
                      <a:pt x="0" y="76"/>
                    </a:moveTo>
                    <a:lnTo>
                      <a:pt x="0" y="124"/>
                    </a:lnTo>
                    <a:lnTo>
                      <a:pt x="4" y="158"/>
                    </a:lnTo>
                    <a:lnTo>
                      <a:pt x="11" y="160"/>
                    </a:lnTo>
                    <a:lnTo>
                      <a:pt x="19" y="160"/>
                    </a:lnTo>
                    <a:lnTo>
                      <a:pt x="26" y="163"/>
                    </a:lnTo>
                    <a:lnTo>
                      <a:pt x="52" y="163"/>
                    </a:lnTo>
                    <a:lnTo>
                      <a:pt x="60" y="160"/>
                    </a:lnTo>
                    <a:lnTo>
                      <a:pt x="69" y="160"/>
                    </a:lnTo>
                    <a:lnTo>
                      <a:pt x="79" y="158"/>
                    </a:lnTo>
                    <a:lnTo>
                      <a:pt x="88" y="158"/>
                    </a:lnTo>
                    <a:lnTo>
                      <a:pt x="98" y="155"/>
                    </a:lnTo>
                    <a:lnTo>
                      <a:pt x="105" y="153"/>
                    </a:lnTo>
                    <a:lnTo>
                      <a:pt x="115" y="153"/>
                    </a:lnTo>
                    <a:lnTo>
                      <a:pt x="122" y="151"/>
                    </a:lnTo>
                    <a:lnTo>
                      <a:pt x="127" y="148"/>
                    </a:lnTo>
                    <a:lnTo>
                      <a:pt x="134" y="148"/>
                    </a:lnTo>
                    <a:lnTo>
                      <a:pt x="134" y="74"/>
                    </a:lnTo>
                    <a:lnTo>
                      <a:pt x="136" y="55"/>
                    </a:lnTo>
                    <a:lnTo>
                      <a:pt x="136" y="38"/>
                    </a:lnTo>
                    <a:lnTo>
                      <a:pt x="139" y="19"/>
                    </a:lnTo>
                    <a:lnTo>
                      <a:pt x="139" y="0"/>
                    </a:lnTo>
                    <a:lnTo>
                      <a:pt x="124" y="0"/>
                    </a:lnTo>
                    <a:lnTo>
                      <a:pt x="115" y="2"/>
                    </a:lnTo>
                    <a:lnTo>
                      <a:pt x="107" y="2"/>
                    </a:lnTo>
                    <a:lnTo>
                      <a:pt x="98" y="4"/>
                    </a:lnTo>
                    <a:lnTo>
                      <a:pt x="91" y="4"/>
                    </a:lnTo>
                    <a:lnTo>
                      <a:pt x="81" y="7"/>
                    </a:lnTo>
                    <a:lnTo>
                      <a:pt x="71" y="7"/>
                    </a:lnTo>
                    <a:lnTo>
                      <a:pt x="62" y="9"/>
                    </a:lnTo>
                    <a:lnTo>
                      <a:pt x="55" y="11"/>
                    </a:lnTo>
                    <a:lnTo>
                      <a:pt x="45" y="11"/>
                    </a:lnTo>
                    <a:lnTo>
                      <a:pt x="38" y="14"/>
                    </a:lnTo>
                    <a:lnTo>
                      <a:pt x="28" y="16"/>
                    </a:lnTo>
                    <a:lnTo>
                      <a:pt x="14" y="21"/>
                    </a:lnTo>
                    <a:lnTo>
                      <a:pt x="4" y="23"/>
                    </a:lnTo>
                    <a:lnTo>
                      <a:pt x="2" y="40"/>
                    </a:lnTo>
                    <a:lnTo>
                      <a:pt x="2" y="57"/>
                    </a:lnTo>
                    <a:lnTo>
                      <a:pt x="0" y="7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3" name="Freeform 3129"/>
              <p:cNvSpPr>
                <a:spLocks/>
              </p:cNvSpPr>
              <p:nvPr/>
            </p:nvSpPr>
            <p:spPr bwMode="auto">
              <a:xfrm>
                <a:off x="9127" y="6734"/>
                <a:ext cx="137" cy="156"/>
              </a:xfrm>
              <a:custGeom>
                <a:avLst/>
                <a:gdLst/>
                <a:ahLst/>
                <a:cxnLst>
                  <a:cxn ang="0">
                    <a:pos x="36" y="16"/>
                  </a:cxn>
                  <a:cxn ang="0">
                    <a:pos x="28" y="16"/>
                  </a:cxn>
                  <a:cxn ang="0">
                    <a:pos x="14" y="21"/>
                  </a:cxn>
                  <a:cxn ang="0">
                    <a:pos x="7" y="23"/>
                  </a:cxn>
                  <a:cxn ang="0">
                    <a:pos x="2" y="57"/>
                  </a:cxn>
                  <a:cxn ang="0">
                    <a:pos x="0" y="71"/>
                  </a:cxn>
                  <a:cxn ang="0">
                    <a:pos x="0" y="105"/>
                  </a:cxn>
                  <a:cxn ang="0">
                    <a:pos x="2" y="120"/>
                  </a:cxn>
                  <a:cxn ang="0">
                    <a:pos x="2" y="136"/>
                  </a:cxn>
                  <a:cxn ang="0">
                    <a:pos x="4" y="151"/>
                  </a:cxn>
                  <a:cxn ang="0">
                    <a:pos x="11" y="153"/>
                  </a:cxn>
                  <a:cxn ang="0">
                    <a:pos x="16" y="153"/>
                  </a:cxn>
                  <a:cxn ang="0">
                    <a:pos x="23" y="155"/>
                  </a:cxn>
                  <a:cxn ang="0">
                    <a:pos x="40" y="155"/>
                  </a:cxn>
                  <a:cxn ang="0">
                    <a:pos x="50" y="153"/>
                  </a:cxn>
                  <a:cxn ang="0">
                    <a:pos x="60" y="153"/>
                  </a:cxn>
                  <a:cxn ang="0">
                    <a:pos x="67" y="151"/>
                  </a:cxn>
                  <a:cxn ang="0">
                    <a:pos x="76" y="151"/>
                  </a:cxn>
                  <a:cxn ang="0">
                    <a:pos x="86" y="148"/>
                  </a:cxn>
                  <a:cxn ang="0">
                    <a:pos x="93" y="148"/>
                  </a:cxn>
                  <a:cxn ang="0">
                    <a:pos x="103" y="146"/>
                  </a:cxn>
                  <a:cxn ang="0">
                    <a:pos x="110" y="143"/>
                  </a:cxn>
                  <a:cxn ang="0">
                    <a:pos x="117" y="141"/>
                  </a:cxn>
                  <a:cxn ang="0">
                    <a:pos x="124" y="141"/>
                  </a:cxn>
                  <a:cxn ang="0">
                    <a:pos x="129" y="139"/>
                  </a:cxn>
                  <a:cxn ang="0">
                    <a:pos x="129" y="86"/>
                  </a:cxn>
                  <a:cxn ang="0">
                    <a:pos x="131" y="69"/>
                  </a:cxn>
                  <a:cxn ang="0">
                    <a:pos x="131" y="52"/>
                  </a:cxn>
                  <a:cxn ang="0">
                    <a:pos x="134" y="35"/>
                  </a:cxn>
                  <a:cxn ang="0">
                    <a:pos x="134" y="19"/>
                  </a:cxn>
                  <a:cxn ang="0">
                    <a:pos x="136" y="0"/>
                  </a:cxn>
                  <a:cxn ang="0">
                    <a:pos x="129" y="0"/>
                  </a:cxn>
                  <a:cxn ang="0">
                    <a:pos x="120" y="2"/>
                  </a:cxn>
                  <a:cxn ang="0">
                    <a:pos x="105" y="2"/>
                  </a:cxn>
                  <a:cxn ang="0">
                    <a:pos x="96" y="4"/>
                  </a:cxn>
                  <a:cxn ang="0">
                    <a:pos x="88" y="4"/>
                  </a:cxn>
                  <a:cxn ang="0">
                    <a:pos x="79" y="7"/>
                  </a:cxn>
                  <a:cxn ang="0">
                    <a:pos x="69" y="7"/>
                  </a:cxn>
                  <a:cxn ang="0">
                    <a:pos x="62" y="9"/>
                  </a:cxn>
                  <a:cxn ang="0">
                    <a:pos x="52" y="11"/>
                  </a:cxn>
                  <a:cxn ang="0">
                    <a:pos x="45" y="14"/>
                  </a:cxn>
                  <a:cxn ang="0">
                    <a:pos x="36" y="16"/>
                  </a:cxn>
                </a:cxnLst>
                <a:rect l="0" t="0" r="r" b="b"/>
                <a:pathLst>
                  <a:path w="137" h="156">
                    <a:moveTo>
                      <a:pt x="36" y="16"/>
                    </a:moveTo>
                    <a:lnTo>
                      <a:pt x="28" y="16"/>
                    </a:lnTo>
                    <a:lnTo>
                      <a:pt x="14" y="21"/>
                    </a:lnTo>
                    <a:lnTo>
                      <a:pt x="7" y="23"/>
                    </a:lnTo>
                    <a:lnTo>
                      <a:pt x="2" y="57"/>
                    </a:lnTo>
                    <a:lnTo>
                      <a:pt x="0" y="71"/>
                    </a:lnTo>
                    <a:lnTo>
                      <a:pt x="0" y="105"/>
                    </a:lnTo>
                    <a:lnTo>
                      <a:pt x="2" y="120"/>
                    </a:lnTo>
                    <a:lnTo>
                      <a:pt x="2" y="136"/>
                    </a:lnTo>
                    <a:lnTo>
                      <a:pt x="4" y="151"/>
                    </a:lnTo>
                    <a:lnTo>
                      <a:pt x="11" y="153"/>
                    </a:lnTo>
                    <a:lnTo>
                      <a:pt x="16" y="153"/>
                    </a:lnTo>
                    <a:lnTo>
                      <a:pt x="23" y="155"/>
                    </a:lnTo>
                    <a:lnTo>
                      <a:pt x="40" y="155"/>
                    </a:lnTo>
                    <a:lnTo>
                      <a:pt x="50" y="153"/>
                    </a:lnTo>
                    <a:lnTo>
                      <a:pt x="60" y="153"/>
                    </a:lnTo>
                    <a:lnTo>
                      <a:pt x="67" y="151"/>
                    </a:lnTo>
                    <a:lnTo>
                      <a:pt x="76" y="151"/>
                    </a:lnTo>
                    <a:lnTo>
                      <a:pt x="86" y="148"/>
                    </a:lnTo>
                    <a:lnTo>
                      <a:pt x="93" y="148"/>
                    </a:lnTo>
                    <a:lnTo>
                      <a:pt x="103" y="146"/>
                    </a:lnTo>
                    <a:lnTo>
                      <a:pt x="110" y="143"/>
                    </a:lnTo>
                    <a:lnTo>
                      <a:pt x="117" y="141"/>
                    </a:lnTo>
                    <a:lnTo>
                      <a:pt x="124" y="141"/>
                    </a:lnTo>
                    <a:lnTo>
                      <a:pt x="129" y="139"/>
                    </a:lnTo>
                    <a:lnTo>
                      <a:pt x="129" y="86"/>
                    </a:lnTo>
                    <a:lnTo>
                      <a:pt x="131" y="69"/>
                    </a:lnTo>
                    <a:lnTo>
                      <a:pt x="131" y="52"/>
                    </a:lnTo>
                    <a:lnTo>
                      <a:pt x="134" y="35"/>
                    </a:lnTo>
                    <a:lnTo>
                      <a:pt x="134" y="19"/>
                    </a:lnTo>
                    <a:lnTo>
                      <a:pt x="136" y="0"/>
                    </a:lnTo>
                    <a:lnTo>
                      <a:pt x="129" y="0"/>
                    </a:lnTo>
                    <a:lnTo>
                      <a:pt x="120" y="2"/>
                    </a:lnTo>
                    <a:lnTo>
                      <a:pt x="105" y="2"/>
                    </a:lnTo>
                    <a:lnTo>
                      <a:pt x="96" y="4"/>
                    </a:lnTo>
                    <a:lnTo>
                      <a:pt x="88" y="4"/>
                    </a:lnTo>
                    <a:lnTo>
                      <a:pt x="79" y="7"/>
                    </a:lnTo>
                    <a:lnTo>
                      <a:pt x="69" y="7"/>
                    </a:lnTo>
                    <a:lnTo>
                      <a:pt x="62" y="9"/>
                    </a:lnTo>
                    <a:lnTo>
                      <a:pt x="52" y="11"/>
                    </a:lnTo>
                    <a:lnTo>
                      <a:pt x="45" y="14"/>
                    </a:lnTo>
                    <a:lnTo>
                      <a:pt x="36" y="16"/>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4" name="Freeform 3130"/>
              <p:cNvSpPr>
                <a:spLocks/>
              </p:cNvSpPr>
              <p:nvPr/>
            </p:nvSpPr>
            <p:spPr bwMode="auto">
              <a:xfrm>
                <a:off x="9127" y="6734"/>
                <a:ext cx="132" cy="146"/>
              </a:xfrm>
              <a:custGeom>
                <a:avLst/>
                <a:gdLst/>
                <a:ahLst/>
                <a:cxnLst>
                  <a:cxn ang="0">
                    <a:pos x="47" y="146"/>
                  </a:cxn>
                  <a:cxn ang="0">
                    <a:pos x="57" y="143"/>
                  </a:cxn>
                  <a:cxn ang="0">
                    <a:pos x="64" y="143"/>
                  </a:cxn>
                  <a:cxn ang="0">
                    <a:pos x="74" y="141"/>
                  </a:cxn>
                  <a:cxn ang="0">
                    <a:pos x="83" y="141"/>
                  </a:cxn>
                  <a:cxn ang="0">
                    <a:pos x="105" y="134"/>
                  </a:cxn>
                  <a:cxn ang="0">
                    <a:pos x="112" y="134"/>
                  </a:cxn>
                  <a:cxn ang="0">
                    <a:pos x="120" y="131"/>
                  </a:cxn>
                  <a:cxn ang="0">
                    <a:pos x="124" y="129"/>
                  </a:cxn>
                  <a:cxn ang="0">
                    <a:pos x="124" y="81"/>
                  </a:cxn>
                  <a:cxn ang="0">
                    <a:pos x="127" y="64"/>
                  </a:cxn>
                  <a:cxn ang="0">
                    <a:pos x="127" y="50"/>
                  </a:cxn>
                  <a:cxn ang="0">
                    <a:pos x="129" y="33"/>
                  </a:cxn>
                  <a:cxn ang="0">
                    <a:pos x="129" y="16"/>
                  </a:cxn>
                  <a:cxn ang="0">
                    <a:pos x="131" y="0"/>
                  </a:cxn>
                  <a:cxn ang="0">
                    <a:pos x="124" y="0"/>
                  </a:cxn>
                  <a:cxn ang="0">
                    <a:pos x="117" y="2"/>
                  </a:cxn>
                  <a:cxn ang="0">
                    <a:pos x="103" y="2"/>
                  </a:cxn>
                  <a:cxn ang="0">
                    <a:pos x="93" y="4"/>
                  </a:cxn>
                  <a:cxn ang="0">
                    <a:pos x="86" y="4"/>
                  </a:cxn>
                  <a:cxn ang="0">
                    <a:pos x="76" y="7"/>
                  </a:cxn>
                  <a:cxn ang="0">
                    <a:pos x="69" y="9"/>
                  </a:cxn>
                  <a:cxn ang="0">
                    <a:pos x="60" y="9"/>
                  </a:cxn>
                  <a:cxn ang="0">
                    <a:pos x="52" y="11"/>
                  </a:cxn>
                  <a:cxn ang="0">
                    <a:pos x="43" y="14"/>
                  </a:cxn>
                  <a:cxn ang="0">
                    <a:pos x="36" y="16"/>
                  </a:cxn>
                  <a:cxn ang="0">
                    <a:pos x="26" y="16"/>
                  </a:cxn>
                  <a:cxn ang="0">
                    <a:pos x="11" y="21"/>
                  </a:cxn>
                  <a:cxn ang="0">
                    <a:pos x="7" y="23"/>
                  </a:cxn>
                  <a:cxn ang="0">
                    <a:pos x="4" y="40"/>
                  </a:cxn>
                  <a:cxn ang="0">
                    <a:pos x="2" y="55"/>
                  </a:cxn>
                  <a:cxn ang="0">
                    <a:pos x="2" y="69"/>
                  </a:cxn>
                  <a:cxn ang="0">
                    <a:pos x="0" y="83"/>
                  </a:cxn>
                  <a:cxn ang="0">
                    <a:pos x="0" y="100"/>
                  </a:cxn>
                  <a:cxn ang="0">
                    <a:pos x="2" y="115"/>
                  </a:cxn>
                  <a:cxn ang="0">
                    <a:pos x="2" y="129"/>
                  </a:cxn>
                  <a:cxn ang="0">
                    <a:pos x="4" y="143"/>
                  </a:cxn>
                  <a:cxn ang="0">
                    <a:pos x="11" y="146"/>
                  </a:cxn>
                  <a:cxn ang="0">
                    <a:pos x="47" y="146"/>
                  </a:cxn>
                </a:cxnLst>
                <a:rect l="0" t="0" r="r" b="b"/>
                <a:pathLst>
                  <a:path w="132" h="146">
                    <a:moveTo>
                      <a:pt x="47" y="146"/>
                    </a:moveTo>
                    <a:lnTo>
                      <a:pt x="57" y="143"/>
                    </a:lnTo>
                    <a:lnTo>
                      <a:pt x="64" y="143"/>
                    </a:lnTo>
                    <a:lnTo>
                      <a:pt x="74" y="141"/>
                    </a:lnTo>
                    <a:lnTo>
                      <a:pt x="83" y="141"/>
                    </a:lnTo>
                    <a:lnTo>
                      <a:pt x="105" y="134"/>
                    </a:lnTo>
                    <a:lnTo>
                      <a:pt x="112" y="134"/>
                    </a:lnTo>
                    <a:lnTo>
                      <a:pt x="120" y="131"/>
                    </a:lnTo>
                    <a:lnTo>
                      <a:pt x="124" y="129"/>
                    </a:lnTo>
                    <a:lnTo>
                      <a:pt x="124" y="81"/>
                    </a:lnTo>
                    <a:lnTo>
                      <a:pt x="127" y="64"/>
                    </a:lnTo>
                    <a:lnTo>
                      <a:pt x="127" y="50"/>
                    </a:lnTo>
                    <a:lnTo>
                      <a:pt x="129" y="33"/>
                    </a:lnTo>
                    <a:lnTo>
                      <a:pt x="129" y="16"/>
                    </a:lnTo>
                    <a:lnTo>
                      <a:pt x="131" y="0"/>
                    </a:lnTo>
                    <a:lnTo>
                      <a:pt x="124" y="0"/>
                    </a:lnTo>
                    <a:lnTo>
                      <a:pt x="117" y="2"/>
                    </a:lnTo>
                    <a:lnTo>
                      <a:pt x="103" y="2"/>
                    </a:lnTo>
                    <a:lnTo>
                      <a:pt x="93" y="4"/>
                    </a:lnTo>
                    <a:lnTo>
                      <a:pt x="86" y="4"/>
                    </a:lnTo>
                    <a:lnTo>
                      <a:pt x="76" y="7"/>
                    </a:lnTo>
                    <a:lnTo>
                      <a:pt x="69" y="9"/>
                    </a:lnTo>
                    <a:lnTo>
                      <a:pt x="60" y="9"/>
                    </a:lnTo>
                    <a:lnTo>
                      <a:pt x="52" y="11"/>
                    </a:lnTo>
                    <a:lnTo>
                      <a:pt x="43" y="14"/>
                    </a:lnTo>
                    <a:lnTo>
                      <a:pt x="36" y="16"/>
                    </a:lnTo>
                    <a:lnTo>
                      <a:pt x="26" y="16"/>
                    </a:lnTo>
                    <a:lnTo>
                      <a:pt x="11" y="21"/>
                    </a:lnTo>
                    <a:lnTo>
                      <a:pt x="7" y="23"/>
                    </a:lnTo>
                    <a:lnTo>
                      <a:pt x="4" y="40"/>
                    </a:lnTo>
                    <a:lnTo>
                      <a:pt x="2" y="55"/>
                    </a:lnTo>
                    <a:lnTo>
                      <a:pt x="2" y="69"/>
                    </a:lnTo>
                    <a:lnTo>
                      <a:pt x="0" y="83"/>
                    </a:lnTo>
                    <a:lnTo>
                      <a:pt x="0" y="100"/>
                    </a:lnTo>
                    <a:lnTo>
                      <a:pt x="2" y="115"/>
                    </a:lnTo>
                    <a:lnTo>
                      <a:pt x="2" y="129"/>
                    </a:lnTo>
                    <a:lnTo>
                      <a:pt x="4" y="143"/>
                    </a:lnTo>
                    <a:lnTo>
                      <a:pt x="11" y="146"/>
                    </a:lnTo>
                    <a:lnTo>
                      <a:pt x="47" y="14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5" name="Freeform 3131"/>
              <p:cNvSpPr>
                <a:spLocks/>
              </p:cNvSpPr>
              <p:nvPr/>
            </p:nvSpPr>
            <p:spPr bwMode="auto">
              <a:xfrm>
                <a:off x="9129" y="6736"/>
                <a:ext cx="125" cy="137"/>
              </a:xfrm>
              <a:custGeom>
                <a:avLst/>
                <a:gdLst/>
                <a:ahLst/>
                <a:cxnLst>
                  <a:cxn ang="0">
                    <a:pos x="31" y="14"/>
                  </a:cxn>
                  <a:cxn ang="0">
                    <a:pos x="16" y="19"/>
                  </a:cxn>
                  <a:cxn ang="0">
                    <a:pos x="9" y="19"/>
                  </a:cxn>
                  <a:cxn ang="0">
                    <a:pos x="4" y="21"/>
                  </a:cxn>
                  <a:cxn ang="0">
                    <a:pos x="0" y="50"/>
                  </a:cxn>
                  <a:cxn ang="0">
                    <a:pos x="0" y="108"/>
                  </a:cxn>
                  <a:cxn ang="0">
                    <a:pos x="2" y="134"/>
                  </a:cxn>
                  <a:cxn ang="0">
                    <a:pos x="9" y="136"/>
                  </a:cxn>
                  <a:cxn ang="0">
                    <a:pos x="45" y="136"/>
                  </a:cxn>
                  <a:cxn ang="0">
                    <a:pos x="52" y="134"/>
                  </a:cxn>
                  <a:cxn ang="0">
                    <a:pos x="62" y="132"/>
                  </a:cxn>
                  <a:cxn ang="0">
                    <a:pos x="69" y="132"/>
                  </a:cxn>
                  <a:cxn ang="0">
                    <a:pos x="76" y="129"/>
                  </a:cxn>
                  <a:cxn ang="0">
                    <a:pos x="86" y="127"/>
                  </a:cxn>
                  <a:cxn ang="0">
                    <a:pos x="93" y="124"/>
                  </a:cxn>
                  <a:cxn ang="0">
                    <a:pos x="100" y="124"/>
                  </a:cxn>
                  <a:cxn ang="0">
                    <a:pos x="107" y="122"/>
                  </a:cxn>
                  <a:cxn ang="0">
                    <a:pos x="112" y="120"/>
                  </a:cxn>
                  <a:cxn ang="0">
                    <a:pos x="117" y="120"/>
                  </a:cxn>
                  <a:cxn ang="0">
                    <a:pos x="117" y="88"/>
                  </a:cxn>
                  <a:cxn ang="0">
                    <a:pos x="120" y="74"/>
                  </a:cxn>
                  <a:cxn ang="0">
                    <a:pos x="120" y="60"/>
                  </a:cxn>
                  <a:cxn ang="0">
                    <a:pos x="122" y="45"/>
                  </a:cxn>
                  <a:cxn ang="0">
                    <a:pos x="122" y="31"/>
                  </a:cxn>
                  <a:cxn ang="0">
                    <a:pos x="124" y="14"/>
                  </a:cxn>
                  <a:cxn ang="0">
                    <a:pos x="124" y="0"/>
                  </a:cxn>
                  <a:cxn ang="0">
                    <a:pos x="103" y="0"/>
                  </a:cxn>
                  <a:cxn ang="0">
                    <a:pos x="95" y="2"/>
                  </a:cxn>
                  <a:cxn ang="0">
                    <a:pos x="88" y="2"/>
                  </a:cxn>
                  <a:cxn ang="0">
                    <a:pos x="81" y="4"/>
                  </a:cxn>
                  <a:cxn ang="0">
                    <a:pos x="71" y="4"/>
                  </a:cxn>
                  <a:cxn ang="0">
                    <a:pos x="64" y="7"/>
                  </a:cxn>
                  <a:cxn ang="0">
                    <a:pos x="55" y="9"/>
                  </a:cxn>
                  <a:cxn ang="0">
                    <a:pos x="47" y="9"/>
                  </a:cxn>
                  <a:cxn ang="0">
                    <a:pos x="40" y="12"/>
                  </a:cxn>
                  <a:cxn ang="0">
                    <a:pos x="31" y="14"/>
                  </a:cxn>
                </a:cxnLst>
                <a:rect l="0" t="0" r="r" b="b"/>
                <a:pathLst>
                  <a:path w="125" h="137">
                    <a:moveTo>
                      <a:pt x="31" y="14"/>
                    </a:moveTo>
                    <a:lnTo>
                      <a:pt x="16" y="19"/>
                    </a:lnTo>
                    <a:lnTo>
                      <a:pt x="9" y="19"/>
                    </a:lnTo>
                    <a:lnTo>
                      <a:pt x="4" y="21"/>
                    </a:lnTo>
                    <a:lnTo>
                      <a:pt x="0" y="50"/>
                    </a:lnTo>
                    <a:lnTo>
                      <a:pt x="0" y="108"/>
                    </a:lnTo>
                    <a:lnTo>
                      <a:pt x="2" y="134"/>
                    </a:lnTo>
                    <a:lnTo>
                      <a:pt x="9" y="136"/>
                    </a:lnTo>
                    <a:lnTo>
                      <a:pt x="45" y="136"/>
                    </a:lnTo>
                    <a:lnTo>
                      <a:pt x="52" y="134"/>
                    </a:lnTo>
                    <a:lnTo>
                      <a:pt x="62" y="132"/>
                    </a:lnTo>
                    <a:lnTo>
                      <a:pt x="69" y="132"/>
                    </a:lnTo>
                    <a:lnTo>
                      <a:pt x="76" y="129"/>
                    </a:lnTo>
                    <a:lnTo>
                      <a:pt x="86" y="127"/>
                    </a:lnTo>
                    <a:lnTo>
                      <a:pt x="93" y="124"/>
                    </a:lnTo>
                    <a:lnTo>
                      <a:pt x="100" y="124"/>
                    </a:lnTo>
                    <a:lnTo>
                      <a:pt x="107" y="122"/>
                    </a:lnTo>
                    <a:lnTo>
                      <a:pt x="112" y="120"/>
                    </a:lnTo>
                    <a:lnTo>
                      <a:pt x="117" y="120"/>
                    </a:lnTo>
                    <a:lnTo>
                      <a:pt x="117" y="88"/>
                    </a:lnTo>
                    <a:lnTo>
                      <a:pt x="120" y="74"/>
                    </a:lnTo>
                    <a:lnTo>
                      <a:pt x="120" y="60"/>
                    </a:lnTo>
                    <a:lnTo>
                      <a:pt x="122" y="45"/>
                    </a:lnTo>
                    <a:lnTo>
                      <a:pt x="122" y="31"/>
                    </a:lnTo>
                    <a:lnTo>
                      <a:pt x="124" y="14"/>
                    </a:lnTo>
                    <a:lnTo>
                      <a:pt x="124" y="0"/>
                    </a:lnTo>
                    <a:lnTo>
                      <a:pt x="103" y="0"/>
                    </a:lnTo>
                    <a:lnTo>
                      <a:pt x="95" y="2"/>
                    </a:lnTo>
                    <a:lnTo>
                      <a:pt x="88" y="2"/>
                    </a:lnTo>
                    <a:lnTo>
                      <a:pt x="81" y="4"/>
                    </a:lnTo>
                    <a:lnTo>
                      <a:pt x="71" y="4"/>
                    </a:lnTo>
                    <a:lnTo>
                      <a:pt x="64" y="7"/>
                    </a:lnTo>
                    <a:lnTo>
                      <a:pt x="55" y="9"/>
                    </a:lnTo>
                    <a:lnTo>
                      <a:pt x="47" y="9"/>
                    </a:lnTo>
                    <a:lnTo>
                      <a:pt x="40" y="12"/>
                    </a:lnTo>
                    <a:lnTo>
                      <a:pt x="31" y="14"/>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6" name="Freeform 3132"/>
              <p:cNvSpPr>
                <a:spLocks/>
              </p:cNvSpPr>
              <p:nvPr/>
            </p:nvSpPr>
            <p:spPr bwMode="auto">
              <a:xfrm>
                <a:off x="9129" y="6736"/>
                <a:ext cx="120" cy="130"/>
              </a:xfrm>
              <a:custGeom>
                <a:avLst/>
                <a:gdLst/>
                <a:ahLst/>
                <a:cxnLst>
                  <a:cxn ang="0">
                    <a:pos x="4" y="127"/>
                  </a:cxn>
                  <a:cxn ang="0">
                    <a:pos x="9" y="129"/>
                  </a:cxn>
                  <a:cxn ang="0">
                    <a:pos x="35" y="129"/>
                  </a:cxn>
                  <a:cxn ang="0">
                    <a:pos x="43" y="127"/>
                  </a:cxn>
                  <a:cxn ang="0">
                    <a:pos x="50" y="127"/>
                  </a:cxn>
                  <a:cxn ang="0">
                    <a:pos x="60" y="124"/>
                  </a:cxn>
                  <a:cxn ang="0">
                    <a:pos x="67" y="122"/>
                  </a:cxn>
                  <a:cxn ang="0">
                    <a:pos x="74" y="122"/>
                  </a:cxn>
                  <a:cxn ang="0">
                    <a:pos x="103" y="112"/>
                  </a:cxn>
                  <a:cxn ang="0">
                    <a:pos x="110" y="112"/>
                  </a:cxn>
                  <a:cxn ang="0">
                    <a:pos x="115" y="110"/>
                  </a:cxn>
                  <a:cxn ang="0">
                    <a:pos x="115" y="55"/>
                  </a:cxn>
                  <a:cxn ang="0">
                    <a:pos x="117" y="40"/>
                  </a:cxn>
                  <a:cxn ang="0">
                    <a:pos x="117" y="28"/>
                  </a:cxn>
                  <a:cxn ang="0">
                    <a:pos x="120" y="14"/>
                  </a:cxn>
                  <a:cxn ang="0">
                    <a:pos x="120" y="0"/>
                  </a:cxn>
                  <a:cxn ang="0">
                    <a:pos x="107" y="0"/>
                  </a:cxn>
                  <a:cxn ang="0">
                    <a:pos x="100" y="2"/>
                  </a:cxn>
                  <a:cxn ang="0">
                    <a:pos x="86" y="2"/>
                  </a:cxn>
                  <a:cxn ang="0">
                    <a:pos x="79" y="4"/>
                  </a:cxn>
                  <a:cxn ang="0">
                    <a:pos x="69" y="4"/>
                  </a:cxn>
                  <a:cxn ang="0">
                    <a:pos x="62" y="7"/>
                  </a:cxn>
                  <a:cxn ang="0">
                    <a:pos x="55" y="9"/>
                  </a:cxn>
                  <a:cxn ang="0">
                    <a:pos x="45" y="12"/>
                  </a:cxn>
                  <a:cxn ang="0">
                    <a:pos x="38" y="12"/>
                  </a:cxn>
                  <a:cxn ang="0">
                    <a:pos x="16" y="19"/>
                  </a:cxn>
                  <a:cxn ang="0">
                    <a:pos x="9" y="19"/>
                  </a:cxn>
                  <a:cxn ang="0">
                    <a:pos x="4" y="21"/>
                  </a:cxn>
                  <a:cxn ang="0">
                    <a:pos x="0" y="50"/>
                  </a:cxn>
                  <a:cxn ang="0">
                    <a:pos x="0" y="100"/>
                  </a:cxn>
                  <a:cxn ang="0">
                    <a:pos x="4" y="127"/>
                  </a:cxn>
                </a:cxnLst>
                <a:rect l="0" t="0" r="r" b="b"/>
                <a:pathLst>
                  <a:path w="120" h="130">
                    <a:moveTo>
                      <a:pt x="4" y="127"/>
                    </a:moveTo>
                    <a:lnTo>
                      <a:pt x="9" y="129"/>
                    </a:lnTo>
                    <a:lnTo>
                      <a:pt x="35" y="129"/>
                    </a:lnTo>
                    <a:lnTo>
                      <a:pt x="43" y="127"/>
                    </a:lnTo>
                    <a:lnTo>
                      <a:pt x="50" y="127"/>
                    </a:lnTo>
                    <a:lnTo>
                      <a:pt x="60" y="124"/>
                    </a:lnTo>
                    <a:lnTo>
                      <a:pt x="67" y="122"/>
                    </a:lnTo>
                    <a:lnTo>
                      <a:pt x="74" y="122"/>
                    </a:lnTo>
                    <a:lnTo>
                      <a:pt x="103" y="112"/>
                    </a:lnTo>
                    <a:lnTo>
                      <a:pt x="110" y="112"/>
                    </a:lnTo>
                    <a:lnTo>
                      <a:pt x="115" y="110"/>
                    </a:lnTo>
                    <a:lnTo>
                      <a:pt x="115" y="55"/>
                    </a:lnTo>
                    <a:lnTo>
                      <a:pt x="117" y="40"/>
                    </a:lnTo>
                    <a:lnTo>
                      <a:pt x="117" y="28"/>
                    </a:lnTo>
                    <a:lnTo>
                      <a:pt x="120" y="14"/>
                    </a:lnTo>
                    <a:lnTo>
                      <a:pt x="120" y="0"/>
                    </a:lnTo>
                    <a:lnTo>
                      <a:pt x="107" y="0"/>
                    </a:lnTo>
                    <a:lnTo>
                      <a:pt x="100" y="2"/>
                    </a:lnTo>
                    <a:lnTo>
                      <a:pt x="86" y="2"/>
                    </a:lnTo>
                    <a:lnTo>
                      <a:pt x="79" y="4"/>
                    </a:lnTo>
                    <a:lnTo>
                      <a:pt x="69" y="4"/>
                    </a:lnTo>
                    <a:lnTo>
                      <a:pt x="62" y="7"/>
                    </a:lnTo>
                    <a:lnTo>
                      <a:pt x="55" y="9"/>
                    </a:lnTo>
                    <a:lnTo>
                      <a:pt x="45" y="12"/>
                    </a:lnTo>
                    <a:lnTo>
                      <a:pt x="38" y="12"/>
                    </a:lnTo>
                    <a:lnTo>
                      <a:pt x="16" y="19"/>
                    </a:lnTo>
                    <a:lnTo>
                      <a:pt x="9" y="19"/>
                    </a:lnTo>
                    <a:lnTo>
                      <a:pt x="4" y="21"/>
                    </a:lnTo>
                    <a:lnTo>
                      <a:pt x="0" y="50"/>
                    </a:lnTo>
                    <a:lnTo>
                      <a:pt x="0" y="100"/>
                    </a:lnTo>
                    <a:lnTo>
                      <a:pt x="4" y="12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7" name="Freeform 3133"/>
              <p:cNvSpPr>
                <a:spLocks/>
              </p:cNvSpPr>
              <p:nvPr/>
            </p:nvSpPr>
            <p:spPr bwMode="auto">
              <a:xfrm>
                <a:off x="9129" y="6736"/>
                <a:ext cx="118" cy="123"/>
              </a:xfrm>
              <a:custGeom>
                <a:avLst/>
                <a:gdLst/>
                <a:ahLst/>
                <a:cxnLst>
                  <a:cxn ang="0">
                    <a:pos x="0" y="72"/>
                  </a:cxn>
                  <a:cxn ang="0">
                    <a:pos x="0" y="96"/>
                  </a:cxn>
                  <a:cxn ang="0">
                    <a:pos x="4" y="120"/>
                  </a:cxn>
                  <a:cxn ang="0">
                    <a:pos x="9" y="122"/>
                  </a:cxn>
                  <a:cxn ang="0">
                    <a:pos x="26" y="122"/>
                  </a:cxn>
                  <a:cxn ang="0">
                    <a:pos x="33" y="120"/>
                  </a:cxn>
                  <a:cxn ang="0">
                    <a:pos x="40" y="120"/>
                  </a:cxn>
                  <a:cxn ang="0">
                    <a:pos x="50" y="117"/>
                  </a:cxn>
                  <a:cxn ang="0">
                    <a:pos x="57" y="117"/>
                  </a:cxn>
                  <a:cxn ang="0">
                    <a:pos x="79" y="110"/>
                  </a:cxn>
                  <a:cxn ang="0">
                    <a:pos x="86" y="108"/>
                  </a:cxn>
                  <a:cxn ang="0">
                    <a:pos x="93" y="105"/>
                  </a:cxn>
                  <a:cxn ang="0">
                    <a:pos x="98" y="105"/>
                  </a:cxn>
                  <a:cxn ang="0">
                    <a:pos x="105" y="103"/>
                  </a:cxn>
                  <a:cxn ang="0">
                    <a:pos x="110" y="100"/>
                  </a:cxn>
                  <a:cxn ang="0">
                    <a:pos x="110" y="62"/>
                  </a:cxn>
                  <a:cxn ang="0">
                    <a:pos x="112" y="50"/>
                  </a:cxn>
                  <a:cxn ang="0">
                    <a:pos x="112" y="38"/>
                  </a:cxn>
                  <a:cxn ang="0">
                    <a:pos x="115" y="26"/>
                  </a:cxn>
                  <a:cxn ang="0">
                    <a:pos x="115" y="14"/>
                  </a:cxn>
                  <a:cxn ang="0">
                    <a:pos x="117" y="0"/>
                  </a:cxn>
                  <a:cxn ang="0">
                    <a:pos x="105" y="0"/>
                  </a:cxn>
                  <a:cxn ang="0">
                    <a:pos x="98" y="2"/>
                  </a:cxn>
                  <a:cxn ang="0">
                    <a:pos x="91" y="2"/>
                  </a:cxn>
                  <a:cxn ang="0">
                    <a:pos x="83" y="4"/>
                  </a:cxn>
                  <a:cxn ang="0">
                    <a:pos x="76" y="4"/>
                  </a:cxn>
                  <a:cxn ang="0">
                    <a:pos x="67" y="7"/>
                  </a:cxn>
                  <a:cxn ang="0">
                    <a:pos x="60" y="7"/>
                  </a:cxn>
                  <a:cxn ang="0">
                    <a:pos x="45" y="12"/>
                  </a:cxn>
                  <a:cxn ang="0">
                    <a:pos x="35" y="14"/>
                  </a:cxn>
                  <a:cxn ang="0">
                    <a:pos x="28" y="14"/>
                  </a:cxn>
                  <a:cxn ang="0">
                    <a:pos x="21" y="16"/>
                  </a:cxn>
                  <a:cxn ang="0">
                    <a:pos x="16" y="19"/>
                  </a:cxn>
                  <a:cxn ang="0">
                    <a:pos x="9" y="21"/>
                  </a:cxn>
                  <a:cxn ang="0">
                    <a:pos x="4" y="21"/>
                  </a:cxn>
                  <a:cxn ang="0">
                    <a:pos x="2" y="48"/>
                  </a:cxn>
                  <a:cxn ang="0">
                    <a:pos x="0" y="72"/>
                  </a:cxn>
                </a:cxnLst>
                <a:rect l="0" t="0" r="r" b="b"/>
                <a:pathLst>
                  <a:path w="118" h="123">
                    <a:moveTo>
                      <a:pt x="0" y="72"/>
                    </a:moveTo>
                    <a:lnTo>
                      <a:pt x="0" y="96"/>
                    </a:lnTo>
                    <a:lnTo>
                      <a:pt x="4" y="120"/>
                    </a:lnTo>
                    <a:lnTo>
                      <a:pt x="9" y="122"/>
                    </a:lnTo>
                    <a:lnTo>
                      <a:pt x="26" y="122"/>
                    </a:lnTo>
                    <a:lnTo>
                      <a:pt x="33" y="120"/>
                    </a:lnTo>
                    <a:lnTo>
                      <a:pt x="40" y="120"/>
                    </a:lnTo>
                    <a:lnTo>
                      <a:pt x="50" y="117"/>
                    </a:lnTo>
                    <a:lnTo>
                      <a:pt x="57" y="117"/>
                    </a:lnTo>
                    <a:lnTo>
                      <a:pt x="79" y="110"/>
                    </a:lnTo>
                    <a:lnTo>
                      <a:pt x="86" y="108"/>
                    </a:lnTo>
                    <a:lnTo>
                      <a:pt x="93" y="105"/>
                    </a:lnTo>
                    <a:lnTo>
                      <a:pt x="98" y="105"/>
                    </a:lnTo>
                    <a:lnTo>
                      <a:pt x="105" y="103"/>
                    </a:lnTo>
                    <a:lnTo>
                      <a:pt x="110" y="100"/>
                    </a:lnTo>
                    <a:lnTo>
                      <a:pt x="110" y="62"/>
                    </a:lnTo>
                    <a:lnTo>
                      <a:pt x="112" y="50"/>
                    </a:lnTo>
                    <a:lnTo>
                      <a:pt x="112" y="38"/>
                    </a:lnTo>
                    <a:lnTo>
                      <a:pt x="115" y="26"/>
                    </a:lnTo>
                    <a:lnTo>
                      <a:pt x="115" y="14"/>
                    </a:lnTo>
                    <a:lnTo>
                      <a:pt x="117" y="0"/>
                    </a:lnTo>
                    <a:lnTo>
                      <a:pt x="105" y="0"/>
                    </a:lnTo>
                    <a:lnTo>
                      <a:pt x="98" y="2"/>
                    </a:lnTo>
                    <a:lnTo>
                      <a:pt x="91" y="2"/>
                    </a:lnTo>
                    <a:lnTo>
                      <a:pt x="83" y="4"/>
                    </a:lnTo>
                    <a:lnTo>
                      <a:pt x="76" y="4"/>
                    </a:lnTo>
                    <a:lnTo>
                      <a:pt x="67" y="7"/>
                    </a:lnTo>
                    <a:lnTo>
                      <a:pt x="60" y="7"/>
                    </a:lnTo>
                    <a:lnTo>
                      <a:pt x="45" y="12"/>
                    </a:lnTo>
                    <a:lnTo>
                      <a:pt x="35" y="14"/>
                    </a:lnTo>
                    <a:lnTo>
                      <a:pt x="28" y="14"/>
                    </a:lnTo>
                    <a:lnTo>
                      <a:pt x="21" y="16"/>
                    </a:lnTo>
                    <a:lnTo>
                      <a:pt x="16" y="19"/>
                    </a:lnTo>
                    <a:lnTo>
                      <a:pt x="9" y="21"/>
                    </a:lnTo>
                    <a:lnTo>
                      <a:pt x="4" y="21"/>
                    </a:lnTo>
                    <a:lnTo>
                      <a:pt x="2" y="48"/>
                    </a:lnTo>
                    <a:lnTo>
                      <a:pt x="0" y="7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8" name="Freeform 3134"/>
              <p:cNvSpPr>
                <a:spLocks/>
              </p:cNvSpPr>
              <p:nvPr/>
            </p:nvSpPr>
            <p:spPr bwMode="auto">
              <a:xfrm>
                <a:off x="9129" y="6736"/>
                <a:ext cx="113" cy="116"/>
              </a:xfrm>
              <a:custGeom>
                <a:avLst/>
                <a:gdLst/>
                <a:ahLst/>
                <a:cxnLst>
                  <a:cxn ang="0">
                    <a:pos x="0" y="69"/>
                  </a:cxn>
                  <a:cxn ang="0">
                    <a:pos x="4" y="112"/>
                  </a:cxn>
                  <a:cxn ang="0">
                    <a:pos x="9" y="115"/>
                  </a:cxn>
                  <a:cxn ang="0">
                    <a:pos x="26" y="115"/>
                  </a:cxn>
                  <a:cxn ang="0">
                    <a:pos x="33" y="112"/>
                  </a:cxn>
                  <a:cxn ang="0">
                    <a:pos x="40" y="112"/>
                  </a:cxn>
                  <a:cxn ang="0">
                    <a:pos x="47" y="110"/>
                  </a:cxn>
                  <a:cxn ang="0">
                    <a:pos x="55" y="108"/>
                  </a:cxn>
                  <a:cxn ang="0">
                    <a:pos x="69" y="103"/>
                  </a:cxn>
                  <a:cxn ang="0">
                    <a:pos x="76" y="103"/>
                  </a:cxn>
                  <a:cxn ang="0">
                    <a:pos x="83" y="100"/>
                  </a:cxn>
                  <a:cxn ang="0">
                    <a:pos x="88" y="98"/>
                  </a:cxn>
                  <a:cxn ang="0">
                    <a:pos x="95" y="96"/>
                  </a:cxn>
                  <a:cxn ang="0">
                    <a:pos x="100" y="93"/>
                  </a:cxn>
                  <a:cxn ang="0">
                    <a:pos x="105" y="93"/>
                  </a:cxn>
                  <a:cxn ang="0">
                    <a:pos x="105" y="57"/>
                  </a:cxn>
                  <a:cxn ang="0">
                    <a:pos x="107" y="48"/>
                  </a:cxn>
                  <a:cxn ang="0">
                    <a:pos x="110" y="36"/>
                  </a:cxn>
                  <a:cxn ang="0">
                    <a:pos x="110" y="26"/>
                  </a:cxn>
                  <a:cxn ang="0">
                    <a:pos x="112" y="14"/>
                  </a:cxn>
                  <a:cxn ang="0">
                    <a:pos x="112" y="0"/>
                  </a:cxn>
                  <a:cxn ang="0">
                    <a:pos x="107" y="0"/>
                  </a:cxn>
                  <a:cxn ang="0">
                    <a:pos x="100" y="2"/>
                  </a:cxn>
                  <a:cxn ang="0">
                    <a:pos x="88" y="2"/>
                  </a:cxn>
                  <a:cxn ang="0">
                    <a:pos x="81" y="4"/>
                  </a:cxn>
                  <a:cxn ang="0">
                    <a:pos x="74" y="4"/>
                  </a:cxn>
                  <a:cxn ang="0">
                    <a:pos x="67" y="7"/>
                  </a:cxn>
                  <a:cxn ang="0">
                    <a:pos x="57" y="9"/>
                  </a:cxn>
                  <a:cxn ang="0">
                    <a:pos x="50" y="9"/>
                  </a:cxn>
                  <a:cxn ang="0">
                    <a:pos x="35" y="14"/>
                  </a:cxn>
                  <a:cxn ang="0">
                    <a:pos x="28" y="14"/>
                  </a:cxn>
                  <a:cxn ang="0">
                    <a:pos x="21" y="16"/>
                  </a:cxn>
                  <a:cxn ang="0">
                    <a:pos x="16" y="19"/>
                  </a:cxn>
                  <a:cxn ang="0">
                    <a:pos x="9" y="21"/>
                  </a:cxn>
                  <a:cxn ang="0">
                    <a:pos x="4" y="21"/>
                  </a:cxn>
                  <a:cxn ang="0">
                    <a:pos x="0" y="69"/>
                  </a:cxn>
                </a:cxnLst>
                <a:rect l="0" t="0" r="r" b="b"/>
                <a:pathLst>
                  <a:path w="113" h="116">
                    <a:moveTo>
                      <a:pt x="0" y="69"/>
                    </a:moveTo>
                    <a:lnTo>
                      <a:pt x="4" y="112"/>
                    </a:lnTo>
                    <a:lnTo>
                      <a:pt x="9" y="115"/>
                    </a:lnTo>
                    <a:lnTo>
                      <a:pt x="26" y="115"/>
                    </a:lnTo>
                    <a:lnTo>
                      <a:pt x="33" y="112"/>
                    </a:lnTo>
                    <a:lnTo>
                      <a:pt x="40" y="112"/>
                    </a:lnTo>
                    <a:lnTo>
                      <a:pt x="47" y="110"/>
                    </a:lnTo>
                    <a:lnTo>
                      <a:pt x="55" y="108"/>
                    </a:lnTo>
                    <a:lnTo>
                      <a:pt x="69" y="103"/>
                    </a:lnTo>
                    <a:lnTo>
                      <a:pt x="76" y="103"/>
                    </a:lnTo>
                    <a:lnTo>
                      <a:pt x="83" y="100"/>
                    </a:lnTo>
                    <a:lnTo>
                      <a:pt x="88" y="98"/>
                    </a:lnTo>
                    <a:lnTo>
                      <a:pt x="95" y="96"/>
                    </a:lnTo>
                    <a:lnTo>
                      <a:pt x="100" y="93"/>
                    </a:lnTo>
                    <a:lnTo>
                      <a:pt x="105" y="93"/>
                    </a:lnTo>
                    <a:lnTo>
                      <a:pt x="105" y="57"/>
                    </a:lnTo>
                    <a:lnTo>
                      <a:pt x="107" y="48"/>
                    </a:lnTo>
                    <a:lnTo>
                      <a:pt x="110" y="36"/>
                    </a:lnTo>
                    <a:lnTo>
                      <a:pt x="110" y="26"/>
                    </a:lnTo>
                    <a:lnTo>
                      <a:pt x="112" y="14"/>
                    </a:lnTo>
                    <a:lnTo>
                      <a:pt x="112" y="0"/>
                    </a:lnTo>
                    <a:lnTo>
                      <a:pt x="107" y="0"/>
                    </a:lnTo>
                    <a:lnTo>
                      <a:pt x="100" y="2"/>
                    </a:lnTo>
                    <a:lnTo>
                      <a:pt x="88" y="2"/>
                    </a:lnTo>
                    <a:lnTo>
                      <a:pt x="81" y="4"/>
                    </a:lnTo>
                    <a:lnTo>
                      <a:pt x="74" y="4"/>
                    </a:lnTo>
                    <a:lnTo>
                      <a:pt x="67" y="7"/>
                    </a:lnTo>
                    <a:lnTo>
                      <a:pt x="57" y="9"/>
                    </a:lnTo>
                    <a:lnTo>
                      <a:pt x="50" y="9"/>
                    </a:lnTo>
                    <a:lnTo>
                      <a:pt x="35" y="14"/>
                    </a:lnTo>
                    <a:lnTo>
                      <a:pt x="28" y="14"/>
                    </a:lnTo>
                    <a:lnTo>
                      <a:pt x="21" y="16"/>
                    </a:lnTo>
                    <a:lnTo>
                      <a:pt x="16" y="19"/>
                    </a:lnTo>
                    <a:lnTo>
                      <a:pt x="9" y="21"/>
                    </a:lnTo>
                    <a:lnTo>
                      <a:pt x="4" y="21"/>
                    </a:lnTo>
                    <a:lnTo>
                      <a:pt x="0" y="69"/>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9" name="Freeform 3135"/>
              <p:cNvSpPr>
                <a:spLocks/>
              </p:cNvSpPr>
              <p:nvPr/>
            </p:nvSpPr>
            <p:spPr bwMode="auto">
              <a:xfrm>
                <a:off x="9134" y="6748"/>
                <a:ext cx="166" cy="32"/>
              </a:xfrm>
              <a:custGeom>
                <a:avLst/>
                <a:gdLst/>
                <a:ahLst/>
                <a:cxnLst>
                  <a:cxn ang="0">
                    <a:pos x="148" y="9"/>
                  </a:cxn>
                  <a:cxn ang="0">
                    <a:pos x="165" y="0"/>
                  </a:cxn>
                  <a:cxn ang="0">
                    <a:pos x="151" y="4"/>
                  </a:cxn>
                  <a:cxn ang="0">
                    <a:pos x="120" y="7"/>
                  </a:cxn>
                  <a:cxn ang="0">
                    <a:pos x="45" y="16"/>
                  </a:cxn>
                  <a:cxn ang="0">
                    <a:pos x="0" y="23"/>
                  </a:cxn>
                  <a:cxn ang="0">
                    <a:pos x="9" y="31"/>
                  </a:cxn>
                  <a:cxn ang="0">
                    <a:pos x="148" y="9"/>
                  </a:cxn>
                </a:cxnLst>
                <a:rect l="0" t="0" r="r" b="b"/>
                <a:pathLst>
                  <a:path w="166" h="32">
                    <a:moveTo>
                      <a:pt x="148" y="9"/>
                    </a:moveTo>
                    <a:lnTo>
                      <a:pt x="165" y="0"/>
                    </a:lnTo>
                    <a:lnTo>
                      <a:pt x="151" y="4"/>
                    </a:lnTo>
                    <a:lnTo>
                      <a:pt x="120" y="7"/>
                    </a:lnTo>
                    <a:lnTo>
                      <a:pt x="45" y="16"/>
                    </a:lnTo>
                    <a:lnTo>
                      <a:pt x="0" y="23"/>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0" name="Freeform 3136"/>
              <p:cNvSpPr>
                <a:spLocks/>
              </p:cNvSpPr>
              <p:nvPr/>
            </p:nvSpPr>
            <p:spPr bwMode="auto">
              <a:xfrm>
                <a:off x="9139" y="6758"/>
                <a:ext cx="144" cy="168"/>
              </a:xfrm>
              <a:custGeom>
                <a:avLst/>
                <a:gdLst/>
                <a:ahLst/>
                <a:cxnLst>
                  <a:cxn ang="0">
                    <a:pos x="31" y="165"/>
                  </a:cxn>
                  <a:cxn ang="0">
                    <a:pos x="38" y="167"/>
                  </a:cxn>
                  <a:cxn ang="0">
                    <a:pos x="117" y="167"/>
                  </a:cxn>
                  <a:cxn ang="0">
                    <a:pos x="127" y="165"/>
                  </a:cxn>
                  <a:cxn ang="0">
                    <a:pos x="144" y="165"/>
                  </a:cxn>
                  <a:cxn ang="0">
                    <a:pos x="144" y="0"/>
                  </a:cxn>
                  <a:cxn ang="0">
                    <a:pos x="117" y="0"/>
                  </a:cxn>
                  <a:cxn ang="0">
                    <a:pos x="108" y="2"/>
                  </a:cxn>
                  <a:cxn ang="0">
                    <a:pos x="91" y="2"/>
                  </a:cxn>
                  <a:cxn ang="0">
                    <a:pos x="81" y="4"/>
                  </a:cxn>
                  <a:cxn ang="0">
                    <a:pos x="74" y="4"/>
                  </a:cxn>
                  <a:cxn ang="0">
                    <a:pos x="64" y="7"/>
                  </a:cxn>
                  <a:cxn ang="0">
                    <a:pos x="55" y="7"/>
                  </a:cxn>
                  <a:cxn ang="0">
                    <a:pos x="48" y="9"/>
                  </a:cxn>
                  <a:cxn ang="0">
                    <a:pos x="38" y="9"/>
                  </a:cxn>
                  <a:cxn ang="0">
                    <a:pos x="28" y="11"/>
                  </a:cxn>
                  <a:cxn ang="0">
                    <a:pos x="21" y="14"/>
                  </a:cxn>
                  <a:cxn ang="0">
                    <a:pos x="12" y="14"/>
                  </a:cxn>
                  <a:cxn ang="0">
                    <a:pos x="4" y="16"/>
                  </a:cxn>
                  <a:cxn ang="0">
                    <a:pos x="0" y="50"/>
                  </a:cxn>
                  <a:cxn ang="0">
                    <a:pos x="0" y="124"/>
                  </a:cxn>
                  <a:cxn ang="0">
                    <a:pos x="2" y="143"/>
                  </a:cxn>
                  <a:cxn ang="0">
                    <a:pos x="4" y="165"/>
                  </a:cxn>
                  <a:cxn ang="0">
                    <a:pos x="31" y="165"/>
                  </a:cxn>
                </a:cxnLst>
                <a:rect l="0" t="0" r="r" b="b"/>
                <a:pathLst>
                  <a:path w="144" h="168">
                    <a:moveTo>
                      <a:pt x="31" y="165"/>
                    </a:moveTo>
                    <a:lnTo>
                      <a:pt x="38" y="167"/>
                    </a:lnTo>
                    <a:lnTo>
                      <a:pt x="117" y="167"/>
                    </a:lnTo>
                    <a:lnTo>
                      <a:pt x="127" y="165"/>
                    </a:lnTo>
                    <a:lnTo>
                      <a:pt x="144" y="165"/>
                    </a:lnTo>
                    <a:lnTo>
                      <a:pt x="144" y="0"/>
                    </a:lnTo>
                    <a:lnTo>
                      <a:pt x="117" y="0"/>
                    </a:lnTo>
                    <a:lnTo>
                      <a:pt x="108" y="2"/>
                    </a:lnTo>
                    <a:lnTo>
                      <a:pt x="91" y="2"/>
                    </a:lnTo>
                    <a:lnTo>
                      <a:pt x="81" y="4"/>
                    </a:lnTo>
                    <a:lnTo>
                      <a:pt x="74" y="4"/>
                    </a:lnTo>
                    <a:lnTo>
                      <a:pt x="64" y="7"/>
                    </a:lnTo>
                    <a:lnTo>
                      <a:pt x="55" y="7"/>
                    </a:lnTo>
                    <a:lnTo>
                      <a:pt x="48" y="9"/>
                    </a:lnTo>
                    <a:lnTo>
                      <a:pt x="38" y="9"/>
                    </a:lnTo>
                    <a:lnTo>
                      <a:pt x="28" y="11"/>
                    </a:lnTo>
                    <a:lnTo>
                      <a:pt x="21" y="14"/>
                    </a:lnTo>
                    <a:lnTo>
                      <a:pt x="12" y="14"/>
                    </a:lnTo>
                    <a:lnTo>
                      <a:pt x="4" y="16"/>
                    </a:lnTo>
                    <a:lnTo>
                      <a:pt x="0" y="50"/>
                    </a:lnTo>
                    <a:lnTo>
                      <a:pt x="0" y="124"/>
                    </a:lnTo>
                    <a:lnTo>
                      <a:pt x="2" y="143"/>
                    </a:lnTo>
                    <a:lnTo>
                      <a:pt x="4" y="165"/>
                    </a:lnTo>
                    <a:lnTo>
                      <a:pt x="31" y="165"/>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1" name="Freeform 3137"/>
              <p:cNvSpPr>
                <a:spLocks/>
              </p:cNvSpPr>
              <p:nvPr/>
            </p:nvSpPr>
            <p:spPr bwMode="auto">
              <a:xfrm>
                <a:off x="9139" y="6760"/>
                <a:ext cx="139" cy="164"/>
              </a:xfrm>
              <a:custGeom>
                <a:avLst/>
                <a:gdLst/>
                <a:ahLst/>
                <a:cxnLst>
                  <a:cxn ang="0">
                    <a:pos x="14" y="14"/>
                  </a:cxn>
                  <a:cxn ang="0">
                    <a:pos x="7" y="16"/>
                  </a:cxn>
                  <a:cxn ang="0">
                    <a:pos x="2" y="50"/>
                  </a:cxn>
                  <a:cxn ang="0">
                    <a:pos x="2" y="64"/>
                  </a:cxn>
                  <a:cxn ang="0">
                    <a:pos x="0" y="83"/>
                  </a:cxn>
                  <a:cxn ang="0">
                    <a:pos x="0" y="100"/>
                  </a:cxn>
                  <a:cxn ang="0">
                    <a:pos x="2" y="120"/>
                  </a:cxn>
                  <a:cxn ang="0">
                    <a:pos x="2" y="139"/>
                  </a:cxn>
                  <a:cxn ang="0">
                    <a:pos x="7" y="158"/>
                  </a:cxn>
                  <a:cxn ang="0">
                    <a:pos x="14" y="158"/>
                  </a:cxn>
                  <a:cxn ang="0">
                    <a:pos x="24" y="160"/>
                  </a:cxn>
                  <a:cxn ang="0">
                    <a:pos x="57" y="160"/>
                  </a:cxn>
                  <a:cxn ang="0">
                    <a:pos x="64" y="163"/>
                  </a:cxn>
                  <a:cxn ang="0">
                    <a:pos x="91" y="163"/>
                  </a:cxn>
                  <a:cxn ang="0">
                    <a:pos x="98" y="160"/>
                  </a:cxn>
                  <a:cxn ang="0">
                    <a:pos x="124" y="160"/>
                  </a:cxn>
                  <a:cxn ang="0">
                    <a:pos x="132" y="158"/>
                  </a:cxn>
                  <a:cxn ang="0">
                    <a:pos x="139" y="158"/>
                  </a:cxn>
                  <a:cxn ang="0">
                    <a:pos x="139" y="0"/>
                  </a:cxn>
                  <a:cxn ang="0">
                    <a:pos x="132" y="0"/>
                  </a:cxn>
                  <a:cxn ang="0">
                    <a:pos x="122" y="2"/>
                  </a:cxn>
                  <a:cxn ang="0">
                    <a:pos x="88" y="2"/>
                  </a:cxn>
                  <a:cxn ang="0">
                    <a:pos x="81" y="4"/>
                  </a:cxn>
                  <a:cxn ang="0">
                    <a:pos x="72" y="4"/>
                  </a:cxn>
                  <a:cxn ang="0">
                    <a:pos x="64" y="7"/>
                  </a:cxn>
                  <a:cxn ang="0">
                    <a:pos x="55" y="7"/>
                  </a:cxn>
                  <a:cxn ang="0">
                    <a:pos x="48" y="9"/>
                  </a:cxn>
                  <a:cxn ang="0">
                    <a:pos x="38" y="9"/>
                  </a:cxn>
                  <a:cxn ang="0">
                    <a:pos x="31" y="11"/>
                  </a:cxn>
                  <a:cxn ang="0">
                    <a:pos x="24" y="14"/>
                  </a:cxn>
                  <a:cxn ang="0">
                    <a:pos x="14" y="14"/>
                  </a:cxn>
                </a:cxnLst>
                <a:rect l="0" t="0" r="r" b="b"/>
                <a:pathLst>
                  <a:path w="139" h="164">
                    <a:moveTo>
                      <a:pt x="14" y="14"/>
                    </a:moveTo>
                    <a:lnTo>
                      <a:pt x="7" y="16"/>
                    </a:lnTo>
                    <a:lnTo>
                      <a:pt x="2" y="50"/>
                    </a:lnTo>
                    <a:lnTo>
                      <a:pt x="2" y="64"/>
                    </a:lnTo>
                    <a:lnTo>
                      <a:pt x="0" y="83"/>
                    </a:lnTo>
                    <a:lnTo>
                      <a:pt x="0" y="100"/>
                    </a:lnTo>
                    <a:lnTo>
                      <a:pt x="2" y="120"/>
                    </a:lnTo>
                    <a:lnTo>
                      <a:pt x="2" y="139"/>
                    </a:lnTo>
                    <a:lnTo>
                      <a:pt x="7" y="158"/>
                    </a:lnTo>
                    <a:lnTo>
                      <a:pt x="14" y="158"/>
                    </a:lnTo>
                    <a:lnTo>
                      <a:pt x="24" y="160"/>
                    </a:lnTo>
                    <a:lnTo>
                      <a:pt x="57" y="160"/>
                    </a:lnTo>
                    <a:lnTo>
                      <a:pt x="64" y="163"/>
                    </a:lnTo>
                    <a:lnTo>
                      <a:pt x="91" y="163"/>
                    </a:lnTo>
                    <a:lnTo>
                      <a:pt x="98" y="160"/>
                    </a:lnTo>
                    <a:lnTo>
                      <a:pt x="124" y="160"/>
                    </a:lnTo>
                    <a:lnTo>
                      <a:pt x="132" y="158"/>
                    </a:lnTo>
                    <a:lnTo>
                      <a:pt x="139" y="158"/>
                    </a:lnTo>
                    <a:lnTo>
                      <a:pt x="139" y="0"/>
                    </a:lnTo>
                    <a:lnTo>
                      <a:pt x="132" y="0"/>
                    </a:lnTo>
                    <a:lnTo>
                      <a:pt x="122" y="2"/>
                    </a:lnTo>
                    <a:lnTo>
                      <a:pt x="88" y="2"/>
                    </a:lnTo>
                    <a:lnTo>
                      <a:pt x="81" y="4"/>
                    </a:lnTo>
                    <a:lnTo>
                      <a:pt x="72" y="4"/>
                    </a:lnTo>
                    <a:lnTo>
                      <a:pt x="64" y="7"/>
                    </a:lnTo>
                    <a:lnTo>
                      <a:pt x="55" y="7"/>
                    </a:lnTo>
                    <a:lnTo>
                      <a:pt x="48" y="9"/>
                    </a:lnTo>
                    <a:lnTo>
                      <a:pt x="38" y="9"/>
                    </a:lnTo>
                    <a:lnTo>
                      <a:pt x="31" y="11"/>
                    </a:lnTo>
                    <a:lnTo>
                      <a:pt x="24" y="14"/>
                    </a:lnTo>
                    <a:lnTo>
                      <a:pt x="14" y="14"/>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2" name="Freeform 3138"/>
              <p:cNvSpPr>
                <a:spLocks/>
              </p:cNvSpPr>
              <p:nvPr/>
            </p:nvSpPr>
            <p:spPr bwMode="auto">
              <a:xfrm>
                <a:off x="9141" y="6765"/>
                <a:ext cx="135" cy="154"/>
              </a:xfrm>
              <a:custGeom>
                <a:avLst/>
                <a:gdLst/>
                <a:ahLst/>
                <a:cxnLst>
                  <a:cxn ang="0">
                    <a:pos x="2" y="62"/>
                  </a:cxn>
                  <a:cxn ang="0">
                    <a:pos x="0" y="76"/>
                  </a:cxn>
                  <a:cxn ang="0">
                    <a:pos x="0" y="93"/>
                  </a:cxn>
                  <a:cxn ang="0">
                    <a:pos x="2" y="112"/>
                  </a:cxn>
                  <a:cxn ang="0">
                    <a:pos x="4" y="129"/>
                  </a:cxn>
                  <a:cxn ang="0">
                    <a:pos x="7" y="148"/>
                  </a:cxn>
                  <a:cxn ang="0">
                    <a:pos x="14" y="151"/>
                  </a:cxn>
                  <a:cxn ang="0">
                    <a:pos x="31" y="151"/>
                  </a:cxn>
                  <a:cxn ang="0">
                    <a:pos x="38" y="153"/>
                  </a:cxn>
                  <a:cxn ang="0">
                    <a:pos x="100" y="153"/>
                  </a:cxn>
                  <a:cxn ang="0">
                    <a:pos x="110" y="151"/>
                  </a:cxn>
                  <a:cxn ang="0">
                    <a:pos x="117" y="151"/>
                  </a:cxn>
                  <a:cxn ang="0">
                    <a:pos x="124" y="148"/>
                  </a:cxn>
                  <a:cxn ang="0">
                    <a:pos x="134" y="148"/>
                  </a:cxn>
                  <a:cxn ang="0">
                    <a:pos x="134" y="0"/>
                  </a:cxn>
                  <a:cxn ang="0">
                    <a:pos x="93" y="0"/>
                  </a:cxn>
                  <a:cxn ang="0">
                    <a:pos x="86" y="2"/>
                  </a:cxn>
                  <a:cxn ang="0">
                    <a:pos x="69" y="2"/>
                  </a:cxn>
                  <a:cxn ang="0">
                    <a:pos x="62" y="4"/>
                  </a:cxn>
                  <a:cxn ang="0">
                    <a:pos x="52" y="4"/>
                  </a:cxn>
                  <a:cxn ang="0">
                    <a:pos x="45" y="7"/>
                  </a:cxn>
                  <a:cxn ang="0">
                    <a:pos x="38" y="7"/>
                  </a:cxn>
                  <a:cxn ang="0">
                    <a:pos x="31" y="9"/>
                  </a:cxn>
                  <a:cxn ang="0">
                    <a:pos x="21" y="12"/>
                  </a:cxn>
                  <a:cxn ang="0">
                    <a:pos x="14" y="12"/>
                  </a:cxn>
                  <a:cxn ang="0">
                    <a:pos x="7" y="14"/>
                  </a:cxn>
                  <a:cxn ang="0">
                    <a:pos x="4" y="31"/>
                  </a:cxn>
                  <a:cxn ang="0">
                    <a:pos x="2" y="45"/>
                  </a:cxn>
                  <a:cxn ang="0">
                    <a:pos x="2" y="62"/>
                  </a:cxn>
                </a:cxnLst>
                <a:rect l="0" t="0" r="r" b="b"/>
                <a:pathLst>
                  <a:path w="135" h="154">
                    <a:moveTo>
                      <a:pt x="2" y="62"/>
                    </a:moveTo>
                    <a:lnTo>
                      <a:pt x="0" y="76"/>
                    </a:lnTo>
                    <a:lnTo>
                      <a:pt x="0" y="93"/>
                    </a:lnTo>
                    <a:lnTo>
                      <a:pt x="2" y="112"/>
                    </a:lnTo>
                    <a:lnTo>
                      <a:pt x="4" y="129"/>
                    </a:lnTo>
                    <a:lnTo>
                      <a:pt x="7" y="148"/>
                    </a:lnTo>
                    <a:lnTo>
                      <a:pt x="14" y="151"/>
                    </a:lnTo>
                    <a:lnTo>
                      <a:pt x="31" y="151"/>
                    </a:lnTo>
                    <a:lnTo>
                      <a:pt x="38" y="153"/>
                    </a:lnTo>
                    <a:lnTo>
                      <a:pt x="100" y="153"/>
                    </a:lnTo>
                    <a:lnTo>
                      <a:pt x="110" y="151"/>
                    </a:lnTo>
                    <a:lnTo>
                      <a:pt x="117" y="151"/>
                    </a:lnTo>
                    <a:lnTo>
                      <a:pt x="124" y="148"/>
                    </a:lnTo>
                    <a:lnTo>
                      <a:pt x="134" y="148"/>
                    </a:lnTo>
                    <a:lnTo>
                      <a:pt x="134" y="0"/>
                    </a:lnTo>
                    <a:lnTo>
                      <a:pt x="93" y="0"/>
                    </a:lnTo>
                    <a:lnTo>
                      <a:pt x="86" y="2"/>
                    </a:lnTo>
                    <a:lnTo>
                      <a:pt x="69" y="2"/>
                    </a:lnTo>
                    <a:lnTo>
                      <a:pt x="62" y="4"/>
                    </a:lnTo>
                    <a:lnTo>
                      <a:pt x="52" y="4"/>
                    </a:lnTo>
                    <a:lnTo>
                      <a:pt x="45" y="7"/>
                    </a:lnTo>
                    <a:lnTo>
                      <a:pt x="38" y="7"/>
                    </a:lnTo>
                    <a:lnTo>
                      <a:pt x="31" y="9"/>
                    </a:lnTo>
                    <a:lnTo>
                      <a:pt x="21" y="12"/>
                    </a:lnTo>
                    <a:lnTo>
                      <a:pt x="14" y="12"/>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3" name="Freeform 3139"/>
              <p:cNvSpPr>
                <a:spLocks/>
              </p:cNvSpPr>
              <p:nvPr/>
            </p:nvSpPr>
            <p:spPr bwMode="auto">
              <a:xfrm>
                <a:off x="9144" y="6768"/>
                <a:ext cx="127" cy="148"/>
              </a:xfrm>
              <a:custGeom>
                <a:avLst/>
                <a:gdLst/>
                <a:ahLst/>
                <a:cxnLst>
                  <a:cxn ang="0">
                    <a:pos x="2" y="43"/>
                  </a:cxn>
                  <a:cxn ang="0">
                    <a:pos x="0" y="60"/>
                  </a:cxn>
                  <a:cxn ang="0">
                    <a:pos x="0" y="91"/>
                  </a:cxn>
                  <a:cxn ang="0">
                    <a:pos x="2" y="105"/>
                  </a:cxn>
                  <a:cxn ang="0">
                    <a:pos x="4" y="124"/>
                  </a:cxn>
                  <a:cxn ang="0">
                    <a:pos x="7" y="141"/>
                  </a:cxn>
                  <a:cxn ang="0">
                    <a:pos x="14" y="144"/>
                  </a:cxn>
                  <a:cxn ang="0">
                    <a:pos x="21" y="144"/>
                  </a:cxn>
                  <a:cxn ang="0">
                    <a:pos x="28" y="146"/>
                  </a:cxn>
                  <a:cxn ang="0">
                    <a:pos x="45" y="146"/>
                  </a:cxn>
                  <a:cxn ang="0">
                    <a:pos x="52" y="148"/>
                  </a:cxn>
                  <a:cxn ang="0">
                    <a:pos x="81" y="148"/>
                  </a:cxn>
                  <a:cxn ang="0">
                    <a:pos x="88" y="146"/>
                  </a:cxn>
                  <a:cxn ang="0">
                    <a:pos x="105" y="146"/>
                  </a:cxn>
                  <a:cxn ang="0">
                    <a:pos x="112" y="144"/>
                  </a:cxn>
                  <a:cxn ang="0">
                    <a:pos x="120" y="144"/>
                  </a:cxn>
                  <a:cxn ang="0">
                    <a:pos x="127" y="141"/>
                  </a:cxn>
                  <a:cxn ang="0">
                    <a:pos x="127" y="0"/>
                  </a:cxn>
                  <a:cxn ang="0">
                    <a:pos x="88" y="0"/>
                  </a:cxn>
                  <a:cxn ang="0">
                    <a:pos x="81" y="2"/>
                  </a:cxn>
                  <a:cxn ang="0">
                    <a:pos x="67" y="2"/>
                  </a:cxn>
                  <a:cxn ang="0">
                    <a:pos x="60" y="4"/>
                  </a:cxn>
                  <a:cxn ang="0">
                    <a:pos x="50" y="4"/>
                  </a:cxn>
                  <a:cxn ang="0">
                    <a:pos x="43" y="7"/>
                  </a:cxn>
                  <a:cxn ang="0">
                    <a:pos x="36" y="7"/>
                  </a:cxn>
                  <a:cxn ang="0">
                    <a:pos x="21" y="12"/>
                  </a:cxn>
                  <a:cxn ang="0">
                    <a:pos x="14" y="12"/>
                  </a:cxn>
                  <a:cxn ang="0">
                    <a:pos x="7" y="14"/>
                  </a:cxn>
                  <a:cxn ang="0">
                    <a:pos x="2" y="43"/>
                  </a:cxn>
                </a:cxnLst>
                <a:rect l="0" t="0" r="r" b="b"/>
                <a:pathLst>
                  <a:path w="127" h="148">
                    <a:moveTo>
                      <a:pt x="2" y="43"/>
                    </a:moveTo>
                    <a:lnTo>
                      <a:pt x="0" y="60"/>
                    </a:lnTo>
                    <a:lnTo>
                      <a:pt x="0" y="91"/>
                    </a:lnTo>
                    <a:lnTo>
                      <a:pt x="2" y="105"/>
                    </a:lnTo>
                    <a:lnTo>
                      <a:pt x="4" y="124"/>
                    </a:lnTo>
                    <a:lnTo>
                      <a:pt x="7" y="141"/>
                    </a:lnTo>
                    <a:lnTo>
                      <a:pt x="14" y="144"/>
                    </a:lnTo>
                    <a:lnTo>
                      <a:pt x="21" y="144"/>
                    </a:lnTo>
                    <a:lnTo>
                      <a:pt x="28" y="146"/>
                    </a:lnTo>
                    <a:lnTo>
                      <a:pt x="45" y="146"/>
                    </a:lnTo>
                    <a:lnTo>
                      <a:pt x="52" y="148"/>
                    </a:lnTo>
                    <a:lnTo>
                      <a:pt x="81" y="148"/>
                    </a:lnTo>
                    <a:lnTo>
                      <a:pt x="88" y="146"/>
                    </a:lnTo>
                    <a:lnTo>
                      <a:pt x="105" y="146"/>
                    </a:lnTo>
                    <a:lnTo>
                      <a:pt x="112" y="144"/>
                    </a:lnTo>
                    <a:lnTo>
                      <a:pt x="120" y="144"/>
                    </a:lnTo>
                    <a:lnTo>
                      <a:pt x="127" y="141"/>
                    </a:lnTo>
                    <a:lnTo>
                      <a:pt x="127" y="0"/>
                    </a:lnTo>
                    <a:lnTo>
                      <a:pt x="88" y="0"/>
                    </a:lnTo>
                    <a:lnTo>
                      <a:pt x="81" y="2"/>
                    </a:lnTo>
                    <a:lnTo>
                      <a:pt x="67" y="2"/>
                    </a:lnTo>
                    <a:lnTo>
                      <a:pt x="60" y="4"/>
                    </a:lnTo>
                    <a:lnTo>
                      <a:pt x="50" y="4"/>
                    </a:lnTo>
                    <a:lnTo>
                      <a:pt x="43" y="7"/>
                    </a:lnTo>
                    <a:lnTo>
                      <a:pt x="36" y="7"/>
                    </a:lnTo>
                    <a:lnTo>
                      <a:pt x="21" y="12"/>
                    </a:lnTo>
                    <a:lnTo>
                      <a:pt x="14" y="12"/>
                    </a:lnTo>
                    <a:lnTo>
                      <a:pt x="7" y="14"/>
                    </a:lnTo>
                    <a:lnTo>
                      <a:pt x="2" y="4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4" name="Freeform 3140"/>
              <p:cNvSpPr>
                <a:spLocks/>
              </p:cNvSpPr>
              <p:nvPr/>
            </p:nvSpPr>
            <p:spPr bwMode="auto">
              <a:xfrm>
                <a:off x="9146" y="6772"/>
                <a:ext cx="122" cy="140"/>
              </a:xfrm>
              <a:custGeom>
                <a:avLst/>
                <a:gdLst/>
                <a:ahLst/>
                <a:cxnLst>
                  <a:cxn ang="0">
                    <a:pos x="2" y="98"/>
                  </a:cxn>
                  <a:cxn ang="0">
                    <a:pos x="4" y="115"/>
                  </a:cxn>
                  <a:cxn ang="0">
                    <a:pos x="7" y="134"/>
                  </a:cxn>
                  <a:cxn ang="0">
                    <a:pos x="14" y="134"/>
                  </a:cxn>
                  <a:cxn ang="0">
                    <a:pos x="21" y="136"/>
                  </a:cxn>
                  <a:cxn ang="0">
                    <a:pos x="28" y="136"/>
                  </a:cxn>
                  <a:cxn ang="0">
                    <a:pos x="36" y="139"/>
                  </a:cxn>
                  <a:cxn ang="0">
                    <a:pos x="86" y="139"/>
                  </a:cxn>
                  <a:cxn ang="0">
                    <a:pos x="93" y="136"/>
                  </a:cxn>
                  <a:cxn ang="0">
                    <a:pos x="98" y="136"/>
                  </a:cxn>
                  <a:cxn ang="0">
                    <a:pos x="105" y="134"/>
                  </a:cxn>
                  <a:cxn ang="0">
                    <a:pos x="112" y="134"/>
                  </a:cxn>
                  <a:cxn ang="0">
                    <a:pos x="120" y="132"/>
                  </a:cxn>
                  <a:cxn ang="0">
                    <a:pos x="122" y="98"/>
                  </a:cxn>
                  <a:cxn ang="0">
                    <a:pos x="122" y="31"/>
                  </a:cxn>
                  <a:cxn ang="0">
                    <a:pos x="120" y="0"/>
                  </a:cxn>
                  <a:cxn ang="0">
                    <a:pos x="64" y="0"/>
                  </a:cxn>
                  <a:cxn ang="0">
                    <a:pos x="57" y="2"/>
                  </a:cxn>
                  <a:cxn ang="0">
                    <a:pos x="50" y="2"/>
                  </a:cxn>
                  <a:cxn ang="0">
                    <a:pos x="43" y="4"/>
                  </a:cxn>
                  <a:cxn ang="0">
                    <a:pos x="36" y="4"/>
                  </a:cxn>
                  <a:cxn ang="0">
                    <a:pos x="14" y="12"/>
                  </a:cxn>
                  <a:cxn ang="0">
                    <a:pos x="7" y="14"/>
                  </a:cxn>
                  <a:cxn ang="0">
                    <a:pos x="4" y="26"/>
                  </a:cxn>
                  <a:cxn ang="0">
                    <a:pos x="0" y="55"/>
                  </a:cxn>
                  <a:cxn ang="0">
                    <a:pos x="0" y="83"/>
                  </a:cxn>
                  <a:cxn ang="0">
                    <a:pos x="2" y="98"/>
                  </a:cxn>
                </a:cxnLst>
                <a:rect l="0" t="0" r="r" b="b"/>
                <a:pathLst>
                  <a:path w="122" h="140">
                    <a:moveTo>
                      <a:pt x="2" y="98"/>
                    </a:moveTo>
                    <a:lnTo>
                      <a:pt x="4" y="115"/>
                    </a:lnTo>
                    <a:lnTo>
                      <a:pt x="7" y="134"/>
                    </a:lnTo>
                    <a:lnTo>
                      <a:pt x="14" y="134"/>
                    </a:lnTo>
                    <a:lnTo>
                      <a:pt x="21" y="136"/>
                    </a:lnTo>
                    <a:lnTo>
                      <a:pt x="28" y="136"/>
                    </a:lnTo>
                    <a:lnTo>
                      <a:pt x="36" y="139"/>
                    </a:lnTo>
                    <a:lnTo>
                      <a:pt x="86" y="139"/>
                    </a:lnTo>
                    <a:lnTo>
                      <a:pt x="93" y="136"/>
                    </a:lnTo>
                    <a:lnTo>
                      <a:pt x="98" y="136"/>
                    </a:lnTo>
                    <a:lnTo>
                      <a:pt x="105" y="134"/>
                    </a:lnTo>
                    <a:lnTo>
                      <a:pt x="112" y="134"/>
                    </a:lnTo>
                    <a:lnTo>
                      <a:pt x="120" y="132"/>
                    </a:lnTo>
                    <a:lnTo>
                      <a:pt x="122" y="98"/>
                    </a:lnTo>
                    <a:lnTo>
                      <a:pt x="122" y="31"/>
                    </a:lnTo>
                    <a:lnTo>
                      <a:pt x="120" y="0"/>
                    </a:lnTo>
                    <a:lnTo>
                      <a:pt x="64" y="0"/>
                    </a:lnTo>
                    <a:lnTo>
                      <a:pt x="57" y="2"/>
                    </a:lnTo>
                    <a:lnTo>
                      <a:pt x="50" y="2"/>
                    </a:lnTo>
                    <a:lnTo>
                      <a:pt x="43" y="4"/>
                    </a:lnTo>
                    <a:lnTo>
                      <a:pt x="36" y="4"/>
                    </a:lnTo>
                    <a:lnTo>
                      <a:pt x="14" y="12"/>
                    </a:lnTo>
                    <a:lnTo>
                      <a:pt x="7" y="14"/>
                    </a:lnTo>
                    <a:lnTo>
                      <a:pt x="4" y="26"/>
                    </a:lnTo>
                    <a:lnTo>
                      <a:pt x="0" y="55"/>
                    </a:lnTo>
                    <a:lnTo>
                      <a:pt x="0" y="83"/>
                    </a:lnTo>
                    <a:lnTo>
                      <a:pt x="2" y="98"/>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5" name="Freeform 3141"/>
              <p:cNvSpPr>
                <a:spLocks/>
              </p:cNvSpPr>
              <p:nvPr/>
            </p:nvSpPr>
            <p:spPr bwMode="auto">
              <a:xfrm>
                <a:off x="9148" y="6775"/>
                <a:ext cx="116" cy="134"/>
              </a:xfrm>
              <a:custGeom>
                <a:avLst/>
                <a:gdLst/>
                <a:ahLst/>
                <a:cxnLst>
                  <a:cxn ang="0">
                    <a:pos x="2" y="93"/>
                  </a:cxn>
                  <a:cxn ang="0">
                    <a:pos x="7" y="127"/>
                  </a:cxn>
                  <a:cxn ang="0">
                    <a:pos x="14" y="129"/>
                  </a:cxn>
                  <a:cxn ang="0">
                    <a:pos x="21" y="129"/>
                  </a:cxn>
                  <a:cxn ang="0">
                    <a:pos x="28" y="132"/>
                  </a:cxn>
                  <a:cxn ang="0">
                    <a:pos x="33" y="132"/>
                  </a:cxn>
                  <a:cxn ang="0">
                    <a:pos x="40" y="134"/>
                  </a:cxn>
                  <a:cxn ang="0">
                    <a:pos x="74" y="134"/>
                  </a:cxn>
                  <a:cxn ang="0">
                    <a:pos x="81" y="132"/>
                  </a:cxn>
                  <a:cxn ang="0">
                    <a:pos x="88" y="132"/>
                  </a:cxn>
                  <a:cxn ang="0">
                    <a:pos x="93" y="129"/>
                  </a:cxn>
                  <a:cxn ang="0">
                    <a:pos x="100" y="129"/>
                  </a:cxn>
                  <a:cxn ang="0">
                    <a:pos x="115" y="124"/>
                  </a:cxn>
                  <a:cxn ang="0">
                    <a:pos x="115" y="28"/>
                  </a:cxn>
                  <a:cxn ang="0">
                    <a:pos x="112" y="0"/>
                  </a:cxn>
                  <a:cxn ang="0">
                    <a:pos x="60" y="0"/>
                  </a:cxn>
                  <a:cxn ang="0">
                    <a:pos x="52" y="2"/>
                  </a:cxn>
                  <a:cxn ang="0">
                    <a:pos x="40" y="2"/>
                  </a:cxn>
                  <a:cxn ang="0">
                    <a:pos x="26" y="7"/>
                  </a:cxn>
                  <a:cxn ang="0">
                    <a:pos x="21" y="9"/>
                  </a:cxn>
                  <a:cxn ang="0">
                    <a:pos x="14" y="12"/>
                  </a:cxn>
                  <a:cxn ang="0">
                    <a:pos x="7" y="14"/>
                  </a:cxn>
                  <a:cxn ang="0">
                    <a:pos x="2" y="38"/>
                  </a:cxn>
                  <a:cxn ang="0">
                    <a:pos x="0" y="52"/>
                  </a:cxn>
                  <a:cxn ang="0">
                    <a:pos x="0" y="79"/>
                  </a:cxn>
                  <a:cxn ang="0">
                    <a:pos x="2" y="93"/>
                  </a:cxn>
                </a:cxnLst>
                <a:rect l="0" t="0" r="r" b="b"/>
                <a:pathLst>
                  <a:path w="116" h="134">
                    <a:moveTo>
                      <a:pt x="2" y="93"/>
                    </a:moveTo>
                    <a:lnTo>
                      <a:pt x="7" y="127"/>
                    </a:lnTo>
                    <a:lnTo>
                      <a:pt x="14" y="129"/>
                    </a:lnTo>
                    <a:lnTo>
                      <a:pt x="21" y="129"/>
                    </a:lnTo>
                    <a:lnTo>
                      <a:pt x="28" y="132"/>
                    </a:lnTo>
                    <a:lnTo>
                      <a:pt x="33" y="132"/>
                    </a:lnTo>
                    <a:lnTo>
                      <a:pt x="40" y="134"/>
                    </a:lnTo>
                    <a:lnTo>
                      <a:pt x="74" y="134"/>
                    </a:lnTo>
                    <a:lnTo>
                      <a:pt x="81" y="132"/>
                    </a:lnTo>
                    <a:lnTo>
                      <a:pt x="88" y="132"/>
                    </a:lnTo>
                    <a:lnTo>
                      <a:pt x="93" y="129"/>
                    </a:lnTo>
                    <a:lnTo>
                      <a:pt x="100" y="129"/>
                    </a:lnTo>
                    <a:lnTo>
                      <a:pt x="115" y="124"/>
                    </a:lnTo>
                    <a:lnTo>
                      <a:pt x="115" y="28"/>
                    </a:lnTo>
                    <a:lnTo>
                      <a:pt x="112" y="0"/>
                    </a:lnTo>
                    <a:lnTo>
                      <a:pt x="60" y="0"/>
                    </a:lnTo>
                    <a:lnTo>
                      <a:pt x="52" y="2"/>
                    </a:lnTo>
                    <a:lnTo>
                      <a:pt x="40" y="2"/>
                    </a:lnTo>
                    <a:lnTo>
                      <a:pt x="26" y="7"/>
                    </a:lnTo>
                    <a:lnTo>
                      <a:pt x="21" y="9"/>
                    </a:lnTo>
                    <a:lnTo>
                      <a:pt x="14" y="12"/>
                    </a:lnTo>
                    <a:lnTo>
                      <a:pt x="7" y="14"/>
                    </a:lnTo>
                    <a:lnTo>
                      <a:pt x="2" y="38"/>
                    </a:lnTo>
                    <a:lnTo>
                      <a:pt x="0" y="52"/>
                    </a:lnTo>
                    <a:lnTo>
                      <a:pt x="0" y="79"/>
                    </a:lnTo>
                    <a:lnTo>
                      <a:pt x="2" y="93"/>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6" name="Freeform 3142"/>
              <p:cNvSpPr>
                <a:spLocks/>
              </p:cNvSpPr>
              <p:nvPr/>
            </p:nvSpPr>
            <p:spPr bwMode="auto">
              <a:xfrm>
                <a:off x="9151" y="6777"/>
                <a:ext cx="110" cy="130"/>
              </a:xfrm>
              <a:custGeom>
                <a:avLst/>
                <a:gdLst/>
                <a:ahLst/>
                <a:cxnLst>
                  <a:cxn ang="0">
                    <a:pos x="107" y="2"/>
                  </a:cxn>
                  <a:cxn ang="0">
                    <a:pos x="107" y="2"/>
                  </a:cxn>
                  <a:cxn ang="0">
                    <a:pos x="100" y="0"/>
                  </a:cxn>
                  <a:cxn ang="0">
                    <a:pos x="50" y="0"/>
                  </a:cxn>
                  <a:cxn ang="0">
                    <a:pos x="45" y="2"/>
                  </a:cxn>
                  <a:cxn ang="0">
                    <a:pos x="38" y="2"/>
                  </a:cxn>
                  <a:cxn ang="0">
                    <a:pos x="33" y="4"/>
                  </a:cxn>
                  <a:cxn ang="0">
                    <a:pos x="26" y="7"/>
                  </a:cxn>
                  <a:cxn ang="0">
                    <a:pos x="21" y="9"/>
                  </a:cxn>
                  <a:cxn ang="0">
                    <a:pos x="7" y="14"/>
                  </a:cxn>
                  <a:cxn ang="0">
                    <a:pos x="0" y="50"/>
                  </a:cxn>
                  <a:cxn ang="0">
                    <a:pos x="0" y="88"/>
                  </a:cxn>
                  <a:cxn ang="0">
                    <a:pos x="4" y="103"/>
                  </a:cxn>
                  <a:cxn ang="0">
                    <a:pos x="7" y="120"/>
                  </a:cxn>
                  <a:cxn ang="0">
                    <a:pos x="21" y="124"/>
                  </a:cxn>
                  <a:cxn ang="0">
                    <a:pos x="26" y="124"/>
                  </a:cxn>
                  <a:cxn ang="0">
                    <a:pos x="33" y="127"/>
                  </a:cxn>
                  <a:cxn ang="0">
                    <a:pos x="45" y="127"/>
                  </a:cxn>
                  <a:cxn ang="0">
                    <a:pos x="50" y="129"/>
                  </a:cxn>
                  <a:cxn ang="0">
                    <a:pos x="57" y="129"/>
                  </a:cxn>
                  <a:cxn ang="0">
                    <a:pos x="64" y="127"/>
                  </a:cxn>
                  <a:cxn ang="0">
                    <a:pos x="76" y="127"/>
                  </a:cxn>
                  <a:cxn ang="0">
                    <a:pos x="81" y="124"/>
                  </a:cxn>
                  <a:cxn ang="0">
                    <a:pos x="88" y="124"/>
                  </a:cxn>
                  <a:cxn ang="0">
                    <a:pos x="96" y="122"/>
                  </a:cxn>
                  <a:cxn ang="0">
                    <a:pos x="100" y="120"/>
                  </a:cxn>
                  <a:cxn ang="0">
                    <a:pos x="107" y="117"/>
                  </a:cxn>
                  <a:cxn ang="0">
                    <a:pos x="110" y="88"/>
                  </a:cxn>
                  <a:cxn ang="0">
                    <a:pos x="110" y="28"/>
                  </a:cxn>
                  <a:cxn ang="0">
                    <a:pos x="107" y="2"/>
                  </a:cxn>
                </a:cxnLst>
                <a:rect l="0" t="0" r="r" b="b"/>
                <a:pathLst>
                  <a:path w="110" h="130">
                    <a:moveTo>
                      <a:pt x="107" y="2"/>
                    </a:moveTo>
                    <a:lnTo>
                      <a:pt x="107" y="2"/>
                    </a:lnTo>
                    <a:lnTo>
                      <a:pt x="100" y="0"/>
                    </a:lnTo>
                    <a:lnTo>
                      <a:pt x="50" y="0"/>
                    </a:lnTo>
                    <a:lnTo>
                      <a:pt x="45" y="2"/>
                    </a:lnTo>
                    <a:lnTo>
                      <a:pt x="38" y="2"/>
                    </a:lnTo>
                    <a:lnTo>
                      <a:pt x="33" y="4"/>
                    </a:lnTo>
                    <a:lnTo>
                      <a:pt x="26" y="7"/>
                    </a:lnTo>
                    <a:lnTo>
                      <a:pt x="21" y="9"/>
                    </a:lnTo>
                    <a:lnTo>
                      <a:pt x="7" y="14"/>
                    </a:lnTo>
                    <a:lnTo>
                      <a:pt x="0" y="50"/>
                    </a:lnTo>
                    <a:lnTo>
                      <a:pt x="0" y="88"/>
                    </a:lnTo>
                    <a:lnTo>
                      <a:pt x="4" y="103"/>
                    </a:lnTo>
                    <a:lnTo>
                      <a:pt x="7" y="120"/>
                    </a:lnTo>
                    <a:lnTo>
                      <a:pt x="21" y="124"/>
                    </a:lnTo>
                    <a:lnTo>
                      <a:pt x="26" y="124"/>
                    </a:lnTo>
                    <a:lnTo>
                      <a:pt x="33" y="127"/>
                    </a:lnTo>
                    <a:lnTo>
                      <a:pt x="45" y="127"/>
                    </a:lnTo>
                    <a:lnTo>
                      <a:pt x="50" y="129"/>
                    </a:lnTo>
                    <a:lnTo>
                      <a:pt x="57" y="129"/>
                    </a:lnTo>
                    <a:lnTo>
                      <a:pt x="64" y="127"/>
                    </a:lnTo>
                    <a:lnTo>
                      <a:pt x="76" y="127"/>
                    </a:lnTo>
                    <a:lnTo>
                      <a:pt x="81" y="124"/>
                    </a:lnTo>
                    <a:lnTo>
                      <a:pt x="88" y="124"/>
                    </a:lnTo>
                    <a:lnTo>
                      <a:pt x="96" y="122"/>
                    </a:lnTo>
                    <a:lnTo>
                      <a:pt x="100" y="120"/>
                    </a:lnTo>
                    <a:lnTo>
                      <a:pt x="107" y="117"/>
                    </a:lnTo>
                    <a:lnTo>
                      <a:pt x="110" y="88"/>
                    </a:lnTo>
                    <a:lnTo>
                      <a:pt x="110" y="28"/>
                    </a:lnTo>
                    <a:lnTo>
                      <a:pt x="107" y="2"/>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7" name="Freeform 3143"/>
              <p:cNvSpPr>
                <a:spLocks/>
              </p:cNvSpPr>
              <p:nvPr/>
            </p:nvSpPr>
            <p:spPr bwMode="auto">
              <a:xfrm>
                <a:off x="9151" y="6780"/>
                <a:ext cx="105" cy="122"/>
              </a:xfrm>
              <a:custGeom>
                <a:avLst/>
                <a:gdLst/>
                <a:ahLst/>
                <a:cxnLst>
                  <a:cxn ang="0">
                    <a:pos x="12" y="14"/>
                  </a:cxn>
                  <a:cxn ang="0">
                    <a:pos x="7" y="26"/>
                  </a:cxn>
                  <a:cxn ang="0">
                    <a:pos x="4" y="36"/>
                  </a:cxn>
                  <a:cxn ang="0">
                    <a:pos x="0" y="60"/>
                  </a:cxn>
                  <a:cxn ang="0">
                    <a:pos x="2" y="72"/>
                  </a:cxn>
                  <a:cxn ang="0">
                    <a:pos x="2" y="83"/>
                  </a:cxn>
                  <a:cxn ang="0">
                    <a:pos x="12" y="112"/>
                  </a:cxn>
                  <a:cxn ang="0">
                    <a:pos x="16" y="115"/>
                  </a:cxn>
                  <a:cxn ang="0">
                    <a:pos x="21" y="117"/>
                  </a:cxn>
                  <a:cxn ang="0">
                    <a:pos x="28" y="120"/>
                  </a:cxn>
                  <a:cxn ang="0">
                    <a:pos x="33" y="120"/>
                  </a:cxn>
                  <a:cxn ang="0">
                    <a:pos x="40" y="122"/>
                  </a:cxn>
                  <a:cxn ang="0">
                    <a:pos x="69" y="122"/>
                  </a:cxn>
                  <a:cxn ang="0">
                    <a:pos x="74" y="120"/>
                  </a:cxn>
                  <a:cxn ang="0">
                    <a:pos x="81" y="120"/>
                  </a:cxn>
                  <a:cxn ang="0">
                    <a:pos x="91" y="115"/>
                  </a:cxn>
                  <a:cxn ang="0">
                    <a:pos x="98" y="112"/>
                  </a:cxn>
                  <a:cxn ang="0">
                    <a:pos x="103" y="110"/>
                  </a:cxn>
                  <a:cxn ang="0">
                    <a:pos x="105" y="83"/>
                  </a:cxn>
                  <a:cxn ang="0">
                    <a:pos x="105" y="28"/>
                  </a:cxn>
                  <a:cxn ang="0">
                    <a:pos x="103" y="2"/>
                  </a:cxn>
                  <a:cxn ang="0">
                    <a:pos x="86" y="2"/>
                  </a:cxn>
                  <a:cxn ang="0">
                    <a:pos x="79" y="0"/>
                  </a:cxn>
                  <a:cxn ang="0">
                    <a:pos x="57" y="0"/>
                  </a:cxn>
                  <a:cxn ang="0">
                    <a:pos x="50" y="2"/>
                  </a:cxn>
                  <a:cxn ang="0">
                    <a:pos x="40" y="2"/>
                  </a:cxn>
                  <a:cxn ang="0">
                    <a:pos x="33" y="4"/>
                  </a:cxn>
                  <a:cxn ang="0">
                    <a:pos x="28" y="7"/>
                  </a:cxn>
                  <a:cxn ang="0">
                    <a:pos x="21" y="9"/>
                  </a:cxn>
                  <a:cxn ang="0">
                    <a:pos x="12" y="14"/>
                  </a:cxn>
                </a:cxnLst>
                <a:rect l="0" t="0" r="r" b="b"/>
                <a:pathLst>
                  <a:path w="105" h="122">
                    <a:moveTo>
                      <a:pt x="12" y="14"/>
                    </a:moveTo>
                    <a:lnTo>
                      <a:pt x="7" y="26"/>
                    </a:lnTo>
                    <a:lnTo>
                      <a:pt x="4" y="36"/>
                    </a:lnTo>
                    <a:lnTo>
                      <a:pt x="0" y="60"/>
                    </a:lnTo>
                    <a:lnTo>
                      <a:pt x="2" y="72"/>
                    </a:lnTo>
                    <a:lnTo>
                      <a:pt x="2" y="83"/>
                    </a:lnTo>
                    <a:lnTo>
                      <a:pt x="12" y="112"/>
                    </a:lnTo>
                    <a:lnTo>
                      <a:pt x="16" y="115"/>
                    </a:lnTo>
                    <a:lnTo>
                      <a:pt x="21" y="117"/>
                    </a:lnTo>
                    <a:lnTo>
                      <a:pt x="28" y="120"/>
                    </a:lnTo>
                    <a:lnTo>
                      <a:pt x="33" y="120"/>
                    </a:lnTo>
                    <a:lnTo>
                      <a:pt x="40" y="122"/>
                    </a:lnTo>
                    <a:lnTo>
                      <a:pt x="69" y="122"/>
                    </a:lnTo>
                    <a:lnTo>
                      <a:pt x="74" y="120"/>
                    </a:lnTo>
                    <a:lnTo>
                      <a:pt x="81" y="120"/>
                    </a:lnTo>
                    <a:lnTo>
                      <a:pt x="91" y="115"/>
                    </a:lnTo>
                    <a:lnTo>
                      <a:pt x="98" y="112"/>
                    </a:lnTo>
                    <a:lnTo>
                      <a:pt x="103" y="110"/>
                    </a:lnTo>
                    <a:lnTo>
                      <a:pt x="105" y="83"/>
                    </a:lnTo>
                    <a:lnTo>
                      <a:pt x="105" y="28"/>
                    </a:lnTo>
                    <a:lnTo>
                      <a:pt x="103" y="2"/>
                    </a:lnTo>
                    <a:lnTo>
                      <a:pt x="86" y="2"/>
                    </a:lnTo>
                    <a:lnTo>
                      <a:pt x="79" y="0"/>
                    </a:lnTo>
                    <a:lnTo>
                      <a:pt x="57" y="0"/>
                    </a:lnTo>
                    <a:lnTo>
                      <a:pt x="50" y="2"/>
                    </a:lnTo>
                    <a:lnTo>
                      <a:pt x="40" y="2"/>
                    </a:lnTo>
                    <a:lnTo>
                      <a:pt x="33" y="4"/>
                    </a:lnTo>
                    <a:lnTo>
                      <a:pt x="28" y="7"/>
                    </a:lnTo>
                    <a:lnTo>
                      <a:pt x="21" y="9"/>
                    </a:lnTo>
                    <a:lnTo>
                      <a:pt x="12" y="14"/>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8" name="Freeform 3144"/>
              <p:cNvSpPr>
                <a:spLocks/>
              </p:cNvSpPr>
              <p:nvPr/>
            </p:nvSpPr>
            <p:spPr bwMode="auto">
              <a:xfrm>
                <a:off x="9153" y="6782"/>
                <a:ext cx="101" cy="118"/>
              </a:xfrm>
              <a:custGeom>
                <a:avLst/>
                <a:gdLst/>
                <a:ahLst/>
                <a:cxnLst>
                  <a:cxn ang="0">
                    <a:pos x="31" y="4"/>
                  </a:cxn>
                  <a:cxn ang="0">
                    <a:pos x="11" y="14"/>
                  </a:cxn>
                  <a:cxn ang="0">
                    <a:pos x="7" y="23"/>
                  </a:cxn>
                  <a:cxn ang="0">
                    <a:pos x="4" y="36"/>
                  </a:cxn>
                  <a:cxn ang="0">
                    <a:pos x="2" y="45"/>
                  </a:cxn>
                  <a:cxn ang="0">
                    <a:pos x="0" y="57"/>
                  </a:cxn>
                  <a:cxn ang="0">
                    <a:pos x="2" y="67"/>
                  </a:cxn>
                  <a:cxn ang="0">
                    <a:pos x="2" y="79"/>
                  </a:cxn>
                  <a:cxn ang="0">
                    <a:pos x="7" y="91"/>
                  </a:cxn>
                  <a:cxn ang="0">
                    <a:pos x="11" y="105"/>
                  </a:cxn>
                  <a:cxn ang="0">
                    <a:pos x="21" y="110"/>
                  </a:cxn>
                  <a:cxn ang="0">
                    <a:pos x="26" y="112"/>
                  </a:cxn>
                  <a:cxn ang="0">
                    <a:pos x="33" y="115"/>
                  </a:cxn>
                  <a:cxn ang="0">
                    <a:pos x="38" y="115"/>
                  </a:cxn>
                  <a:cxn ang="0">
                    <a:pos x="43" y="117"/>
                  </a:cxn>
                  <a:cxn ang="0">
                    <a:pos x="60" y="117"/>
                  </a:cxn>
                  <a:cxn ang="0">
                    <a:pos x="64" y="115"/>
                  </a:cxn>
                  <a:cxn ang="0">
                    <a:pos x="69" y="115"/>
                  </a:cxn>
                  <a:cxn ang="0">
                    <a:pos x="76" y="112"/>
                  </a:cxn>
                  <a:cxn ang="0">
                    <a:pos x="81" y="110"/>
                  </a:cxn>
                  <a:cxn ang="0">
                    <a:pos x="86" y="110"/>
                  </a:cxn>
                  <a:cxn ang="0">
                    <a:pos x="96" y="105"/>
                  </a:cxn>
                  <a:cxn ang="0">
                    <a:pos x="100" y="79"/>
                  </a:cxn>
                  <a:cxn ang="0">
                    <a:pos x="100" y="28"/>
                  </a:cxn>
                  <a:cxn ang="0">
                    <a:pos x="96" y="4"/>
                  </a:cxn>
                  <a:cxn ang="0">
                    <a:pos x="91" y="2"/>
                  </a:cxn>
                  <a:cxn ang="0">
                    <a:pos x="74" y="2"/>
                  </a:cxn>
                  <a:cxn ang="0">
                    <a:pos x="69" y="0"/>
                  </a:cxn>
                  <a:cxn ang="0">
                    <a:pos x="47" y="0"/>
                  </a:cxn>
                  <a:cxn ang="0">
                    <a:pos x="43" y="2"/>
                  </a:cxn>
                  <a:cxn ang="0">
                    <a:pos x="38" y="2"/>
                  </a:cxn>
                  <a:cxn ang="0">
                    <a:pos x="31" y="4"/>
                  </a:cxn>
                </a:cxnLst>
                <a:rect l="0" t="0" r="r" b="b"/>
                <a:pathLst>
                  <a:path w="101" h="118">
                    <a:moveTo>
                      <a:pt x="31" y="4"/>
                    </a:moveTo>
                    <a:lnTo>
                      <a:pt x="11" y="14"/>
                    </a:lnTo>
                    <a:lnTo>
                      <a:pt x="7" y="23"/>
                    </a:lnTo>
                    <a:lnTo>
                      <a:pt x="4" y="36"/>
                    </a:lnTo>
                    <a:lnTo>
                      <a:pt x="2" y="45"/>
                    </a:lnTo>
                    <a:lnTo>
                      <a:pt x="0" y="57"/>
                    </a:lnTo>
                    <a:lnTo>
                      <a:pt x="2" y="67"/>
                    </a:lnTo>
                    <a:lnTo>
                      <a:pt x="2" y="79"/>
                    </a:lnTo>
                    <a:lnTo>
                      <a:pt x="7" y="91"/>
                    </a:lnTo>
                    <a:lnTo>
                      <a:pt x="11" y="105"/>
                    </a:lnTo>
                    <a:lnTo>
                      <a:pt x="21" y="110"/>
                    </a:lnTo>
                    <a:lnTo>
                      <a:pt x="26" y="112"/>
                    </a:lnTo>
                    <a:lnTo>
                      <a:pt x="33" y="115"/>
                    </a:lnTo>
                    <a:lnTo>
                      <a:pt x="38" y="115"/>
                    </a:lnTo>
                    <a:lnTo>
                      <a:pt x="43" y="117"/>
                    </a:lnTo>
                    <a:lnTo>
                      <a:pt x="60" y="117"/>
                    </a:lnTo>
                    <a:lnTo>
                      <a:pt x="64" y="115"/>
                    </a:lnTo>
                    <a:lnTo>
                      <a:pt x="69" y="115"/>
                    </a:lnTo>
                    <a:lnTo>
                      <a:pt x="76" y="112"/>
                    </a:lnTo>
                    <a:lnTo>
                      <a:pt x="81" y="110"/>
                    </a:lnTo>
                    <a:lnTo>
                      <a:pt x="86" y="110"/>
                    </a:lnTo>
                    <a:lnTo>
                      <a:pt x="96" y="105"/>
                    </a:lnTo>
                    <a:lnTo>
                      <a:pt x="100" y="79"/>
                    </a:lnTo>
                    <a:lnTo>
                      <a:pt x="100" y="28"/>
                    </a:lnTo>
                    <a:lnTo>
                      <a:pt x="96" y="4"/>
                    </a:lnTo>
                    <a:lnTo>
                      <a:pt x="91" y="2"/>
                    </a:lnTo>
                    <a:lnTo>
                      <a:pt x="74" y="2"/>
                    </a:lnTo>
                    <a:lnTo>
                      <a:pt x="69" y="0"/>
                    </a:lnTo>
                    <a:lnTo>
                      <a:pt x="47" y="0"/>
                    </a:lnTo>
                    <a:lnTo>
                      <a:pt x="43" y="2"/>
                    </a:lnTo>
                    <a:lnTo>
                      <a:pt x="38" y="2"/>
                    </a:lnTo>
                    <a:lnTo>
                      <a:pt x="31" y="4"/>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9" name="Freeform 3145"/>
              <p:cNvSpPr>
                <a:spLocks/>
              </p:cNvSpPr>
              <p:nvPr/>
            </p:nvSpPr>
            <p:spPr bwMode="auto">
              <a:xfrm>
                <a:off x="9156" y="6784"/>
                <a:ext cx="96" cy="111"/>
              </a:xfrm>
              <a:custGeom>
                <a:avLst/>
                <a:gdLst/>
                <a:ahLst/>
                <a:cxnLst>
                  <a:cxn ang="0">
                    <a:pos x="0" y="52"/>
                  </a:cxn>
                  <a:cxn ang="0">
                    <a:pos x="0" y="64"/>
                  </a:cxn>
                  <a:cxn ang="0">
                    <a:pos x="2" y="74"/>
                  </a:cxn>
                  <a:cxn ang="0">
                    <a:pos x="11" y="98"/>
                  </a:cxn>
                  <a:cxn ang="0">
                    <a:pos x="16" y="103"/>
                  </a:cxn>
                  <a:cxn ang="0">
                    <a:pos x="26" y="107"/>
                  </a:cxn>
                  <a:cxn ang="0">
                    <a:pos x="31" y="107"/>
                  </a:cxn>
                  <a:cxn ang="0">
                    <a:pos x="36" y="110"/>
                  </a:cxn>
                  <a:cxn ang="0">
                    <a:pos x="60" y="110"/>
                  </a:cxn>
                  <a:cxn ang="0">
                    <a:pos x="64" y="107"/>
                  </a:cxn>
                  <a:cxn ang="0">
                    <a:pos x="69" y="107"/>
                  </a:cxn>
                  <a:cxn ang="0">
                    <a:pos x="76" y="105"/>
                  </a:cxn>
                  <a:cxn ang="0">
                    <a:pos x="91" y="98"/>
                  </a:cxn>
                  <a:cxn ang="0">
                    <a:pos x="96" y="50"/>
                  </a:cxn>
                  <a:cxn ang="0">
                    <a:pos x="93" y="28"/>
                  </a:cxn>
                  <a:cxn ang="0">
                    <a:pos x="91" y="4"/>
                  </a:cxn>
                  <a:cxn ang="0">
                    <a:pos x="86" y="4"/>
                  </a:cxn>
                  <a:cxn ang="0">
                    <a:pos x="79" y="2"/>
                  </a:cxn>
                  <a:cxn ang="0">
                    <a:pos x="64" y="2"/>
                  </a:cxn>
                  <a:cxn ang="0">
                    <a:pos x="60" y="0"/>
                  </a:cxn>
                  <a:cxn ang="0">
                    <a:pos x="45" y="0"/>
                  </a:cxn>
                  <a:cxn ang="0">
                    <a:pos x="40" y="2"/>
                  </a:cxn>
                  <a:cxn ang="0">
                    <a:pos x="36" y="2"/>
                  </a:cxn>
                  <a:cxn ang="0">
                    <a:pos x="31" y="4"/>
                  </a:cxn>
                  <a:cxn ang="0">
                    <a:pos x="26" y="4"/>
                  </a:cxn>
                  <a:cxn ang="0">
                    <a:pos x="21" y="9"/>
                  </a:cxn>
                  <a:cxn ang="0">
                    <a:pos x="11" y="14"/>
                  </a:cxn>
                  <a:cxn ang="0">
                    <a:pos x="7" y="23"/>
                  </a:cxn>
                  <a:cxn ang="0">
                    <a:pos x="0" y="52"/>
                  </a:cxn>
                </a:cxnLst>
                <a:rect l="0" t="0" r="r" b="b"/>
                <a:pathLst>
                  <a:path w="96" h="111">
                    <a:moveTo>
                      <a:pt x="0" y="52"/>
                    </a:moveTo>
                    <a:lnTo>
                      <a:pt x="0" y="64"/>
                    </a:lnTo>
                    <a:lnTo>
                      <a:pt x="2" y="74"/>
                    </a:lnTo>
                    <a:lnTo>
                      <a:pt x="11" y="98"/>
                    </a:lnTo>
                    <a:lnTo>
                      <a:pt x="16" y="103"/>
                    </a:lnTo>
                    <a:lnTo>
                      <a:pt x="26" y="107"/>
                    </a:lnTo>
                    <a:lnTo>
                      <a:pt x="31" y="107"/>
                    </a:lnTo>
                    <a:lnTo>
                      <a:pt x="36" y="110"/>
                    </a:lnTo>
                    <a:lnTo>
                      <a:pt x="60" y="110"/>
                    </a:lnTo>
                    <a:lnTo>
                      <a:pt x="64" y="107"/>
                    </a:lnTo>
                    <a:lnTo>
                      <a:pt x="69" y="107"/>
                    </a:lnTo>
                    <a:lnTo>
                      <a:pt x="76" y="105"/>
                    </a:lnTo>
                    <a:lnTo>
                      <a:pt x="91" y="98"/>
                    </a:lnTo>
                    <a:lnTo>
                      <a:pt x="96" y="50"/>
                    </a:lnTo>
                    <a:lnTo>
                      <a:pt x="93" y="28"/>
                    </a:lnTo>
                    <a:lnTo>
                      <a:pt x="91" y="4"/>
                    </a:lnTo>
                    <a:lnTo>
                      <a:pt x="86" y="4"/>
                    </a:lnTo>
                    <a:lnTo>
                      <a:pt x="79" y="2"/>
                    </a:lnTo>
                    <a:lnTo>
                      <a:pt x="64" y="2"/>
                    </a:lnTo>
                    <a:lnTo>
                      <a:pt x="60" y="0"/>
                    </a:lnTo>
                    <a:lnTo>
                      <a:pt x="45" y="0"/>
                    </a:lnTo>
                    <a:lnTo>
                      <a:pt x="40" y="2"/>
                    </a:lnTo>
                    <a:lnTo>
                      <a:pt x="36" y="2"/>
                    </a:lnTo>
                    <a:lnTo>
                      <a:pt x="31" y="4"/>
                    </a:lnTo>
                    <a:lnTo>
                      <a:pt x="26" y="4"/>
                    </a:lnTo>
                    <a:lnTo>
                      <a:pt x="21" y="9"/>
                    </a:lnTo>
                    <a:lnTo>
                      <a:pt x="11" y="14"/>
                    </a:lnTo>
                    <a:lnTo>
                      <a:pt x="7" y="23"/>
                    </a:lnTo>
                    <a:lnTo>
                      <a:pt x="0" y="5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0" name="Freeform 3146"/>
              <p:cNvSpPr>
                <a:spLocks/>
              </p:cNvSpPr>
              <p:nvPr/>
            </p:nvSpPr>
            <p:spPr bwMode="auto">
              <a:xfrm>
                <a:off x="9158" y="6787"/>
                <a:ext cx="89" cy="105"/>
              </a:xfrm>
              <a:custGeom>
                <a:avLst/>
                <a:gdLst/>
                <a:ahLst/>
                <a:cxnLst>
                  <a:cxn ang="0">
                    <a:pos x="2" y="69"/>
                  </a:cxn>
                  <a:cxn ang="0">
                    <a:pos x="7" y="81"/>
                  </a:cxn>
                  <a:cxn ang="0">
                    <a:pos x="11" y="91"/>
                  </a:cxn>
                  <a:cxn ang="0">
                    <a:pos x="16" y="96"/>
                  </a:cxn>
                  <a:cxn ang="0">
                    <a:pos x="31" y="103"/>
                  </a:cxn>
                  <a:cxn ang="0">
                    <a:pos x="33" y="105"/>
                  </a:cxn>
                  <a:cxn ang="0">
                    <a:pos x="52" y="105"/>
                  </a:cxn>
                  <a:cxn ang="0">
                    <a:pos x="57" y="103"/>
                  </a:cxn>
                  <a:cxn ang="0">
                    <a:pos x="62" y="103"/>
                  </a:cxn>
                  <a:cxn ang="0">
                    <a:pos x="64" y="100"/>
                  </a:cxn>
                  <a:cxn ang="0">
                    <a:pos x="83" y="91"/>
                  </a:cxn>
                  <a:cxn ang="0">
                    <a:pos x="86" y="81"/>
                  </a:cxn>
                  <a:cxn ang="0">
                    <a:pos x="88" y="69"/>
                  </a:cxn>
                  <a:cxn ang="0">
                    <a:pos x="88" y="26"/>
                  </a:cxn>
                  <a:cxn ang="0">
                    <a:pos x="83" y="7"/>
                  </a:cxn>
                  <a:cxn ang="0">
                    <a:pos x="79" y="4"/>
                  </a:cxn>
                  <a:cxn ang="0">
                    <a:pos x="74" y="4"/>
                  </a:cxn>
                  <a:cxn ang="0">
                    <a:pos x="69" y="2"/>
                  </a:cxn>
                  <a:cxn ang="0">
                    <a:pos x="57" y="2"/>
                  </a:cxn>
                  <a:cxn ang="0">
                    <a:pos x="52" y="0"/>
                  </a:cxn>
                  <a:cxn ang="0">
                    <a:pos x="43" y="0"/>
                  </a:cxn>
                  <a:cxn ang="0">
                    <a:pos x="38" y="2"/>
                  </a:cxn>
                  <a:cxn ang="0">
                    <a:pos x="33" y="2"/>
                  </a:cxn>
                  <a:cxn ang="0">
                    <a:pos x="28" y="4"/>
                  </a:cxn>
                  <a:cxn ang="0">
                    <a:pos x="26" y="7"/>
                  </a:cxn>
                  <a:cxn ang="0">
                    <a:pos x="11" y="14"/>
                  </a:cxn>
                  <a:cxn ang="0">
                    <a:pos x="7" y="23"/>
                  </a:cxn>
                  <a:cxn ang="0">
                    <a:pos x="4" y="33"/>
                  </a:cxn>
                  <a:cxn ang="0">
                    <a:pos x="2" y="40"/>
                  </a:cxn>
                  <a:cxn ang="0">
                    <a:pos x="0" y="50"/>
                  </a:cxn>
                  <a:cxn ang="0">
                    <a:pos x="0" y="60"/>
                  </a:cxn>
                  <a:cxn ang="0">
                    <a:pos x="2" y="69"/>
                  </a:cxn>
                </a:cxnLst>
                <a:rect l="0" t="0" r="r" b="b"/>
                <a:pathLst>
                  <a:path w="89" h="105">
                    <a:moveTo>
                      <a:pt x="2" y="69"/>
                    </a:moveTo>
                    <a:lnTo>
                      <a:pt x="7" y="81"/>
                    </a:lnTo>
                    <a:lnTo>
                      <a:pt x="11" y="91"/>
                    </a:lnTo>
                    <a:lnTo>
                      <a:pt x="16" y="96"/>
                    </a:lnTo>
                    <a:lnTo>
                      <a:pt x="31" y="103"/>
                    </a:lnTo>
                    <a:lnTo>
                      <a:pt x="33" y="105"/>
                    </a:lnTo>
                    <a:lnTo>
                      <a:pt x="52" y="105"/>
                    </a:lnTo>
                    <a:lnTo>
                      <a:pt x="57" y="103"/>
                    </a:lnTo>
                    <a:lnTo>
                      <a:pt x="62" y="103"/>
                    </a:lnTo>
                    <a:lnTo>
                      <a:pt x="64" y="100"/>
                    </a:lnTo>
                    <a:lnTo>
                      <a:pt x="83" y="91"/>
                    </a:lnTo>
                    <a:lnTo>
                      <a:pt x="86" y="81"/>
                    </a:lnTo>
                    <a:lnTo>
                      <a:pt x="88" y="69"/>
                    </a:lnTo>
                    <a:lnTo>
                      <a:pt x="88" y="26"/>
                    </a:lnTo>
                    <a:lnTo>
                      <a:pt x="83" y="7"/>
                    </a:lnTo>
                    <a:lnTo>
                      <a:pt x="79" y="4"/>
                    </a:lnTo>
                    <a:lnTo>
                      <a:pt x="74" y="4"/>
                    </a:lnTo>
                    <a:lnTo>
                      <a:pt x="69" y="2"/>
                    </a:lnTo>
                    <a:lnTo>
                      <a:pt x="57" y="2"/>
                    </a:lnTo>
                    <a:lnTo>
                      <a:pt x="52" y="0"/>
                    </a:lnTo>
                    <a:lnTo>
                      <a:pt x="43" y="0"/>
                    </a:lnTo>
                    <a:lnTo>
                      <a:pt x="38" y="2"/>
                    </a:lnTo>
                    <a:lnTo>
                      <a:pt x="33" y="2"/>
                    </a:lnTo>
                    <a:lnTo>
                      <a:pt x="28" y="4"/>
                    </a:lnTo>
                    <a:lnTo>
                      <a:pt x="26" y="7"/>
                    </a:lnTo>
                    <a:lnTo>
                      <a:pt x="11" y="14"/>
                    </a:lnTo>
                    <a:lnTo>
                      <a:pt x="7" y="23"/>
                    </a:lnTo>
                    <a:lnTo>
                      <a:pt x="4" y="33"/>
                    </a:lnTo>
                    <a:lnTo>
                      <a:pt x="2" y="40"/>
                    </a:lnTo>
                    <a:lnTo>
                      <a:pt x="0" y="50"/>
                    </a:lnTo>
                    <a:lnTo>
                      <a:pt x="0" y="60"/>
                    </a:lnTo>
                    <a:lnTo>
                      <a:pt x="2" y="69"/>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1" name="Freeform 3147"/>
              <p:cNvSpPr>
                <a:spLocks/>
              </p:cNvSpPr>
              <p:nvPr/>
            </p:nvSpPr>
            <p:spPr bwMode="auto">
              <a:xfrm>
                <a:off x="9160" y="6789"/>
                <a:ext cx="84" cy="101"/>
              </a:xfrm>
              <a:custGeom>
                <a:avLst/>
                <a:gdLst/>
                <a:ahLst/>
                <a:cxnLst>
                  <a:cxn ang="0">
                    <a:pos x="35" y="2"/>
                  </a:cxn>
                  <a:cxn ang="0">
                    <a:pos x="31" y="2"/>
                  </a:cxn>
                  <a:cxn ang="0">
                    <a:pos x="28" y="4"/>
                  </a:cxn>
                  <a:cxn ang="0">
                    <a:pos x="23" y="4"/>
                  </a:cxn>
                  <a:cxn ang="0">
                    <a:pos x="21" y="9"/>
                  </a:cxn>
                  <a:cxn ang="0">
                    <a:pos x="16" y="11"/>
                  </a:cxn>
                  <a:cxn ang="0">
                    <a:pos x="11" y="16"/>
                  </a:cxn>
                  <a:cxn ang="0">
                    <a:pos x="2" y="31"/>
                  </a:cxn>
                  <a:cxn ang="0">
                    <a:pos x="0" y="38"/>
                  </a:cxn>
                  <a:cxn ang="0">
                    <a:pos x="0" y="55"/>
                  </a:cxn>
                  <a:cxn ang="0">
                    <a:pos x="2" y="64"/>
                  </a:cxn>
                  <a:cxn ang="0">
                    <a:pos x="11" y="83"/>
                  </a:cxn>
                  <a:cxn ang="0">
                    <a:pos x="16" y="88"/>
                  </a:cxn>
                  <a:cxn ang="0">
                    <a:pos x="21" y="91"/>
                  </a:cxn>
                  <a:cxn ang="0">
                    <a:pos x="23" y="95"/>
                  </a:cxn>
                  <a:cxn ang="0">
                    <a:pos x="28" y="98"/>
                  </a:cxn>
                  <a:cxn ang="0">
                    <a:pos x="33" y="98"/>
                  </a:cxn>
                  <a:cxn ang="0">
                    <a:pos x="35" y="100"/>
                  </a:cxn>
                  <a:cxn ang="0">
                    <a:pos x="45" y="100"/>
                  </a:cxn>
                  <a:cxn ang="0">
                    <a:pos x="47" y="98"/>
                  </a:cxn>
                  <a:cxn ang="0">
                    <a:pos x="52" y="98"/>
                  </a:cxn>
                  <a:cxn ang="0">
                    <a:pos x="57" y="95"/>
                  </a:cxn>
                  <a:cxn ang="0">
                    <a:pos x="60" y="95"/>
                  </a:cxn>
                  <a:cxn ang="0">
                    <a:pos x="64" y="93"/>
                  </a:cxn>
                  <a:cxn ang="0">
                    <a:pos x="71" y="86"/>
                  </a:cxn>
                  <a:cxn ang="0">
                    <a:pos x="76" y="83"/>
                  </a:cxn>
                  <a:cxn ang="0">
                    <a:pos x="83" y="55"/>
                  </a:cxn>
                  <a:cxn ang="0">
                    <a:pos x="83" y="45"/>
                  </a:cxn>
                  <a:cxn ang="0">
                    <a:pos x="81" y="35"/>
                  </a:cxn>
                  <a:cxn ang="0">
                    <a:pos x="81" y="26"/>
                  </a:cxn>
                  <a:cxn ang="0">
                    <a:pos x="76" y="7"/>
                  </a:cxn>
                  <a:cxn ang="0">
                    <a:pos x="71" y="7"/>
                  </a:cxn>
                  <a:cxn ang="0">
                    <a:pos x="69" y="4"/>
                  </a:cxn>
                  <a:cxn ang="0">
                    <a:pos x="64" y="4"/>
                  </a:cxn>
                  <a:cxn ang="0">
                    <a:pos x="60" y="2"/>
                  </a:cxn>
                  <a:cxn ang="0">
                    <a:pos x="52" y="2"/>
                  </a:cxn>
                  <a:cxn ang="0">
                    <a:pos x="47" y="0"/>
                  </a:cxn>
                  <a:cxn ang="0">
                    <a:pos x="40" y="0"/>
                  </a:cxn>
                  <a:cxn ang="0">
                    <a:pos x="35" y="2"/>
                  </a:cxn>
                </a:cxnLst>
                <a:rect l="0" t="0" r="r" b="b"/>
                <a:pathLst>
                  <a:path w="84" h="101">
                    <a:moveTo>
                      <a:pt x="35" y="2"/>
                    </a:moveTo>
                    <a:lnTo>
                      <a:pt x="31" y="2"/>
                    </a:lnTo>
                    <a:lnTo>
                      <a:pt x="28" y="4"/>
                    </a:lnTo>
                    <a:lnTo>
                      <a:pt x="23" y="4"/>
                    </a:lnTo>
                    <a:lnTo>
                      <a:pt x="21" y="9"/>
                    </a:lnTo>
                    <a:lnTo>
                      <a:pt x="16" y="11"/>
                    </a:lnTo>
                    <a:lnTo>
                      <a:pt x="11" y="16"/>
                    </a:lnTo>
                    <a:lnTo>
                      <a:pt x="2" y="31"/>
                    </a:lnTo>
                    <a:lnTo>
                      <a:pt x="0" y="38"/>
                    </a:lnTo>
                    <a:lnTo>
                      <a:pt x="0" y="55"/>
                    </a:lnTo>
                    <a:lnTo>
                      <a:pt x="2" y="64"/>
                    </a:lnTo>
                    <a:lnTo>
                      <a:pt x="11" y="83"/>
                    </a:lnTo>
                    <a:lnTo>
                      <a:pt x="16" y="88"/>
                    </a:lnTo>
                    <a:lnTo>
                      <a:pt x="21" y="91"/>
                    </a:lnTo>
                    <a:lnTo>
                      <a:pt x="23" y="95"/>
                    </a:lnTo>
                    <a:lnTo>
                      <a:pt x="28" y="98"/>
                    </a:lnTo>
                    <a:lnTo>
                      <a:pt x="33" y="98"/>
                    </a:lnTo>
                    <a:lnTo>
                      <a:pt x="35" y="100"/>
                    </a:lnTo>
                    <a:lnTo>
                      <a:pt x="45" y="100"/>
                    </a:lnTo>
                    <a:lnTo>
                      <a:pt x="47" y="98"/>
                    </a:lnTo>
                    <a:lnTo>
                      <a:pt x="52" y="98"/>
                    </a:lnTo>
                    <a:lnTo>
                      <a:pt x="57" y="95"/>
                    </a:lnTo>
                    <a:lnTo>
                      <a:pt x="60" y="95"/>
                    </a:lnTo>
                    <a:lnTo>
                      <a:pt x="64" y="93"/>
                    </a:lnTo>
                    <a:lnTo>
                      <a:pt x="71" y="86"/>
                    </a:lnTo>
                    <a:lnTo>
                      <a:pt x="76" y="83"/>
                    </a:lnTo>
                    <a:lnTo>
                      <a:pt x="83" y="55"/>
                    </a:lnTo>
                    <a:lnTo>
                      <a:pt x="83" y="45"/>
                    </a:lnTo>
                    <a:lnTo>
                      <a:pt x="81" y="35"/>
                    </a:lnTo>
                    <a:lnTo>
                      <a:pt x="81" y="26"/>
                    </a:lnTo>
                    <a:lnTo>
                      <a:pt x="76" y="7"/>
                    </a:lnTo>
                    <a:lnTo>
                      <a:pt x="71" y="7"/>
                    </a:lnTo>
                    <a:lnTo>
                      <a:pt x="69" y="4"/>
                    </a:lnTo>
                    <a:lnTo>
                      <a:pt x="64" y="4"/>
                    </a:lnTo>
                    <a:lnTo>
                      <a:pt x="60" y="2"/>
                    </a:lnTo>
                    <a:lnTo>
                      <a:pt x="52" y="2"/>
                    </a:lnTo>
                    <a:lnTo>
                      <a:pt x="47" y="0"/>
                    </a:lnTo>
                    <a:lnTo>
                      <a:pt x="40" y="0"/>
                    </a:lnTo>
                    <a:lnTo>
                      <a:pt x="35" y="2"/>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2" name="Freeform 3148"/>
              <p:cNvSpPr>
                <a:spLocks/>
              </p:cNvSpPr>
              <p:nvPr/>
            </p:nvSpPr>
            <p:spPr bwMode="auto">
              <a:xfrm>
                <a:off x="9062" y="6782"/>
                <a:ext cx="43" cy="77"/>
              </a:xfrm>
              <a:custGeom>
                <a:avLst/>
                <a:gdLst/>
                <a:ahLst/>
                <a:cxnLst>
                  <a:cxn ang="0">
                    <a:pos x="0" y="4"/>
                  </a:cxn>
                  <a:cxn ang="0">
                    <a:pos x="0" y="76"/>
                  </a:cxn>
                  <a:cxn ang="0">
                    <a:pos x="2" y="76"/>
                  </a:cxn>
                  <a:cxn ang="0">
                    <a:pos x="2" y="7"/>
                  </a:cxn>
                  <a:cxn ang="0">
                    <a:pos x="43" y="2"/>
                  </a:cxn>
                  <a:cxn ang="0">
                    <a:pos x="43" y="0"/>
                  </a:cxn>
                  <a:cxn ang="0">
                    <a:pos x="0" y="4"/>
                  </a:cxn>
                </a:cxnLst>
                <a:rect l="0" t="0" r="r" b="b"/>
                <a:pathLst>
                  <a:path w="43" h="77">
                    <a:moveTo>
                      <a:pt x="0" y="4"/>
                    </a:moveTo>
                    <a:lnTo>
                      <a:pt x="0" y="76"/>
                    </a:lnTo>
                    <a:lnTo>
                      <a:pt x="2" y="76"/>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3" name="Freeform 3149"/>
              <p:cNvSpPr>
                <a:spLocks/>
              </p:cNvSpPr>
              <p:nvPr/>
            </p:nvSpPr>
            <p:spPr bwMode="auto">
              <a:xfrm>
                <a:off x="9062" y="6792"/>
                <a:ext cx="43" cy="7"/>
              </a:xfrm>
              <a:custGeom>
                <a:avLst/>
                <a:gdLst/>
                <a:ahLst/>
                <a:cxnLst>
                  <a:cxn ang="0">
                    <a:pos x="2" y="2"/>
                  </a:cxn>
                  <a:cxn ang="0">
                    <a:pos x="2" y="2"/>
                  </a:cxn>
                  <a:cxn ang="0">
                    <a:pos x="0" y="7"/>
                  </a:cxn>
                  <a:cxn ang="0">
                    <a:pos x="43" y="2"/>
                  </a:cxn>
                  <a:cxn ang="0">
                    <a:pos x="43" y="0"/>
                  </a:cxn>
                  <a:cxn ang="0">
                    <a:pos x="2" y="2"/>
                  </a:cxn>
                </a:cxnLst>
                <a:rect l="0" t="0" r="r" b="b"/>
                <a:pathLst>
                  <a:path w="43"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4" name="Freeform 3150"/>
              <p:cNvSpPr>
                <a:spLocks/>
              </p:cNvSpPr>
              <p:nvPr/>
            </p:nvSpPr>
            <p:spPr bwMode="auto">
              <a:xfrm>
                <a:off x="9064" y="6804"/>
                <a:ext cx="41" cy="7"/>
              </a:xfrm>
              <a:custGeom>
                <a:avLst/>
                <a:gdLst/>
                <a:ahLst/>
                <a:cxnLst>
                  <a:cxn ang="0">
                    <a:pos x="0" y="4"/>
                  </a:cxn>
                  <a:cxn ang="0">
                    <a:pos x="0" y="7"/>
                  </a:cxn>
                  <a:cxn ang="0">
                    <a:pos x="40" y="4"/>
                  </a:cxn>
                  <a:cxn ang="0">
                    <a:pos x="40" y="0"/>
                  </a:cxn>
                  <a:cxn ang="0">
                    <a:pos x="0" y="4"/>
                  </a:cxn>
                </a:cxnLst>
                <a:rect l="0" t="0" r="r" b="b"/>
                <a:pathLst>
                  <a:path w="41" h="7">
                    <a:moveTo>
                      <a:pt x="0" y="4"/>
                    </a:moveTo>
                    <a:lnTo>
                      <a:pt x="0" y="7"/>
                    </a:lnTo>
                    <a:lnTo>
                      <a:pt x="40" y="4"/>
                    </a:lnTo>
                    <a:lnTo>
                      <a:pt x="40"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5" name="Freeform 3151"/>
              <p:cNvSpPr>
                <a:spLocks/>
              </p:cNvSpPr>
              <p:nvPr/>
            </p:nvSpPr>
            <p:spPr bwMode="auto">
              <a:xfrm>
                <a:off x="9064" y="6804"/>
                <a:ext cx="41" cy="4"/>
              </a:xfrm>
              <a:custGeom>
                <a:avLst/>
                <a:gdLst/>
                <a:ahLst/>
                <a:cxnLst>
                  <a:cxn ang="0">
                    <a:pos x="0" y="4"/>
                  </a:cxn>
                  <a:cxn ang="0">
                    <a:pos x="0" y="4"/>
                  </a:cxn>
                  <a:cxn ang="0">
                    <a:pos x="40" y="2"/>
                  </a:cxn>
                  <a:cxn ang="0">
                    <a:pos x="40" y="0"/>
                  </a:cxn>
                  <a:cxn ang="0">
                    <a:pos x="0" y="4"/>
                  </a:cxn>
                </a:cxnLst>
                <a:rect l="0" t="0" r="r" b="b"/>
                <a:pathLst>
                  <a:path w="41" h="4">
                    <a:moveTo>
                      <a:pt x="0" y="4"/>
                    </a:moveTo>
                    <a:lnTo>
                      <a:pt x="0" y="4"/>
                    </a:lnTo>
                    <a:lnTo>
                      <a:pt x="40" y="2"/>
                    </a:lnTo>
                    <a:lnTo>
                      <a:pt x="40" y="0"/>
                    </a:lnTo>
                    <a:lnTo>
                      <a:pt x="0" y="4"/>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6" name="Freeform 3152"/>
              <p:cNvSpPr>
                <a:spLocks/>
              </p:cNvSpPr>
              <p:nvPr/>
            </p:nvSpPr>
            <p:spPr bwMode="auto">
              <a:xfrm>
                <a:off x="9062" y="6825"/>
                <a:ext cx="43" cy="5"/>
              </a:xfrm>
              <a:custGeom>
                <a:avLst/>
                <a:gdLst/>
                <a:ahLst/>
                <a:cxnLst>
                  <a:cxn ang="0">
                    <a:pos x="2" y="2"/>
                  </a:cxn>
                  <a:cxn ang="0">
                    <a:pos x="2" y="2"/>
                  </a:cxn>
                  <a:cxn ang="0">
                    <a:pos x="0" y="4"/>
                  </a:cxn>
                  <a:cxn ang="0">
                    <a:pos x="43" y="2"/>
                  </a:cxn>
                  <a:cxn ang="0">
                    <a:pos x="43" y="0"/>
                  </a:cxn>
                  <a:cxn ang="0">
                    <a:pos x="2" y="2"/>
                  </a:cxn>
                </a:cxnLst>
                <a:rect l="0" t="0" r="r" b="b"/>
                <a:pathLst>
                  <a:path w="43"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7" name="Freeform 3153"/>
              <p:cNvSpPr>
                <a:spLocks/>
              </p:cNvSpPr>
              <p:nvPr/>
            </p:nvSpPr>
            <p:spPr bwMode="auto">
              <a:xfrm>
                <a:off x="9064" y="6811"/>
                <a:ext cx="41" cy="17"/>
              </a:xfrm>
              <a:custGeom>
                <a:avLst/>
                <a:gdLst/>
                <a:ahLst/>
                <a:cxnLst>
                  <a:cxn ang="0">
                    <a:pos x="0" y="2"/>
                  </a:cxn>
                  <a:cxn ang="0">
                    <a:pos x="0" y="16"/>
                  </a:cxn>
                  <a:cxn ang="0">
                    <a:pos x="40" y="14"/>
                  </a:cxn>
                  <a:cxn ang="0">
                    <a:pos x="40" y="0"/>
                  </a:cxn>
                  <a:cxn ang="0">
                    <a:pos x="0" y="2"/>
                  </a:cxn>
                </a:cxnLst>
                <a:rect l="0" t="0" r="r" b="b"/>
                <a:pathLst>
                  <a:path w="41" h="17">
                    <a:moveTo>
                      <a:pt x="0" y="2"/>
                    </a:moveTo>
                    <a:lnTo>
                      <a:pt x="0" y="16"/>
                    </a:lnTo>
                    <a:lnTo>
                      <a:pt x="40" y="14"/>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8" name="Freeform 3154"/>
              <p:cNvSpPr>
                <a:spLocks/>
              </p:cNvSpPr>
              <p:nvPr/>
            </p:nvSpPr>
            <p:spPr bwMode="auto">
              <a:xfrm>
                <a:off x="9064" y="6856"/>
                <a:ext cx="41" cy="5"/>
              </a:xfrm>
              <a:custGeom>
                <a:avLst/>
                <a:gdLst/>
                <a:ahLst/>
                <a:cxnLst>
                  <a:cxn ang="0">
                    <a:pos x="0" y="0"/>
                  </a:cxn>
                  <a:cxn ang="0">
                    <a:pos x="0" y="4"/>
                  </a:cxn>
                  <a:cxn ang="0">
                    <a:pos x="40" y="2"/>
                  </a:cxn>
                  <a:cxn ang="0">
                    <a:pos x="40" y="0"/>
                  </a:cxn>
                  <a:cxn ang="0">
                    <a:pos x="0" y="0"/>
                  </a:cxn>
                </a:cxnLst>
                <a:rect l="0" t="0" r="r" b="b"/>
                <a:pathLst>
                  <a:path w="41" h="5">
                    <a:moveTo>
                      <a:pt x="0" y="0"/>
                    </a:moveTo>
                    <a:lnTo>
                      <a:pt x="0" y="4"/>
                    </a:lnTo>
                    <a:lnTo>
                      <a:pt x="40" y="2"/>
                    </a:lnTo>
                    <a:lnTo>
                      <a:pt x="40"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9" name="Freeform 3155"/>
              <p:cNvSpPr>
                <a:spLocks/>
              </p:cNvSpPr>
              <p:nvPr/>
            </p:nvSpPr>
            <p:spPr bwMode="auto">
              <a:xfrm>
                <a:off x="9151" y="6950"/>
                <a:ext cx="110" cy="10"/>
              </a:xfrm>
              <a:custGeom>
                <a:avLst/>
                <a:gdLst/>
                <a:ahLst/>
                <a:cxnLst>
                  <a:cxn ang="0">
                    <a:pos x="0" y="0"/>
                  </a:cxn>
                  <a:cxn ang="0">
                    <a:pos x="0" y="9"/>
                  </a:cxn>
                  <a:cxn ang="0">
                    <a:pos x="2" y="7"/>
                  </a:cxn>
                  <a:cxn ang="0">
                    <a:pos x="110" y="7"/>
                  </a:cxn>
                  <a:cxn ang="0">
                    <a:pos x="110" y="2"/>
                  </a:cxn>
                  <a:cxn ang="0">
                    <a:pos x="0" y="0"/>
                  </a:cxn>
                </a:cxnLst>
                <a:rect l="0" t="0" r="r" b="b"/>
                <a:pathLst>
                  <a:path w="110" h="10">
                    <a:moveTo>
                      <a:pt x="0" y="0"/>
                    </a:moveTo>
                    <a:lnTo>
                      <a:pt x="0" y="9"/>
                    </a:lnTo>
                    <a:lnTo>
                      <a:pt x="2" y="7"/>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0" name="Freeform 3156"/>
              <p:cNvSpPr>
                <a:spLocks/>
              </p:cNvSpPr>
              <p:nvPr/>
            </p:nvSpPr>
            <p:spPr bwMode="auto">
              <a:xfrm>
                <a:off x="9151" y="6957"/>
                <a:ext cx="110" cy="5"/>
              </a:xfrm>
              <a:custGeom>
                <a:avLst/>
                <a:gdLst/>
                <a:ahLst/>
                <a:cxnLst>
                  <a:cxn ang="0">
                    <a:pos x="2" y="0"/>
                  </a:cxn>
                  <a:cxn ang="0">
                    <a:pos x="2" y="0"/>
                  </a:cxn>
                  <a:cxn ang="0">
                    <a:pos x="0" y="2"/>
                  </a:cxn>
                  <a:cxn ang="0">
                    <a:pos x="110" y="4"/>
                  </a:cxn>
                  <a:cxn ang="0">
                    <a:pos x="110" y="0"/>
                  </a:cxn>
                  <a:cxn ang="0">
                    <a:pos x="2" y="0"/>
                  </a:cxn>
                </a:cxnLst>
                <a:rect l="0" t="0" r="r" b="b"/>
                <a:pathLst>
                  <a:path w="110" h="5">
                    <a:moveTo>
                      <a:pt x="2" y="0"/>
                    </a:moveTo>
                    <a:lnTo>
                      <a:pt x="2" y="0"/>
                    </a:lnTo>
                    <a:lnTo>
                      <a:pt x="0" y="2"/>
                    </a:lnTo>
                    <a:lnTo>
                      <a:pt x="110" y="4"/>
                    </a:lnTo>
                    <a:lnTo>
                      <a:pt x="110" y="0"/>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1" name="Freeform 3157"/>
              <p:cNvSpPr>
                <a:spLocks/>
              </p:cNvSpPr>
              <p:nvPr/>
            </p:nvSpPr>
            <p:spPr bwMode="auto">
              <a:xfrm>
                <a:off x="9153" y="6954"/>
                <a:ext cx="67" cy="0"/>
              </a:xfrm>
              <a:custGeom>
                <a:avLst/>
                <a:gdLst/>
                <a:ahLst/>
                <a:cxnLst>
                  <a:cxn ang="0">
                    <a:pos x="0" y="0"/>
                  </a:cxn>
                  <a:cxn ang="0">
                    <a:pos x="67" y="0"/>
                  </a:cxn>
                </a:cxnLst>
                <a:rect l="0" t="0" r="r" b="b"/>
                <a:pathLst>
                  <a:path w="67">
                    <a:moveTo>
                      <a:pt x="0" y="0"/>
                    </a:moveTo>
                    <a:lnTo>
                      <a:pt x="67"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2" name="Freeform 3158"/>
              <p:cNvSpPr>
                <a:spLocks/>
              </p:cNvSpPr>
              <p:nvPr/>
            </p:nvSpPr>
            <p:spPr bwMode="auto">
              <a:xfrm>
                <a:off x="9228" y="6952"/>
                <a:ext cx="21" cy="5"/>
              </a:xfrm>
              <a:custGeom>
                <a:avLst/>
                <a:gdLst/>
                <a:ahLst/>
                <a:cxnLst>
                  <a:cxn ang="0">
                    <a:pos x="0" y="0"/>
                  </a:cxn>
                  <a:cxn ang="0">
                    <a:pos x="0" y="4"/>
                  </a:cxn>
                  <a:cxn ang="0">
                    <a:pos x="21" y="4"/>
                  </a:cxn>
                  <a:cxn ang="0">
                    <a:pos x="21" y="2"/>
                  </a:cxn>
                  <a:cxn ang="0">
                    <a:pos x="0" y="0"/>
                  </a:cxn>
                </a:cxnLst>
                <a:rect l="0" t="0" r="r" b="b"/>
                <a:pathLst>
                  <a:path w="21"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3" name="Freeform 3159"/>
              <p:cNvSpPr>
                <a:spLocks/>
              </p:cNvSpPr>
              <p:nvPr/>
            </p:nvSpPr>
            <p:spPr bwMode="auto">
              <a:xfrm>
                <a:off x="9153" y="6954"/>
                <a:ext cx="43" cy="0"/>
              </a:xfrm>
              <a:custGeom>
                <a:avLst/>
                <a:gdLst/>
                <a:ahLst/>
                <a:cxnLst>
                  <a:cxn ang="0">
                    <a:pos x="0" y="0"/>
                  </a:cxn>
                  <a:cxn ang="0">
                    <a:pos x="43" y="0"/>
                  </a:cxn>
                </a:cxnLst>
                <a:rect l="0" t="0" r="r" b="b"/>
                <a:pathLst>
                  <a:path w="43">
                    <a:moveTo>
                      <a:pt x="0" y="0"/>
                    </a:moveTo>
                    <a:lnTo>
                      <a:pt x="43"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4" name="Freeform 3160"/>
              <p:cNvSpPr>
                <a:spLocks/>
              </p:cNvSpPr>
              <p:nvPr/>
            </p:nvSpPr>
            <p:spPr bwMode="auto">
              <a:xfrm>
                <a:off x="9199" y="6952"/>
                <a:ext cx="21" cy="3"/>
              </a:xfrm>
              <a:custGeom>
                <a:avLst/>
                <a:gdLst/>
                <a:ahLst/>
                <a:cxnLst>
                  <a:cxn ang="0">
                    <a:pos x="0" y="0"/>
                  </a:cxn>
                  <a:cxn ang="0">
                    <a:pos x="0" y="2"/>
                  </a:cxn>
                  <a:cxn ang="0">
                    <a:pos x="21" y="2"/>
                  </a:cxn>
                  <a:cxn ang="0">
                    <a:pos x="0" y="0"/>
                  </a:cxn>
                </a:cxnLst>
                <a:rect l="0" t="0" r="r" b="b"/>
                <a:pathLst>
                  <a:path w="21" h="3">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5" name="Freeform 3161"/>
              <p:cNvSpPr>
                <a:spLocks/>
              </p:cNvSpPr>
              <p:nvPr/>
            </p:nvSpPr>
            <p:spPr bwMode="auto">
              <a:xfrm>
                <a:off x="9228" y="6955"/>
                <a:ext cx="21" cy="2"/>
              </a:xfrm>
              <a:custGeom>
                <a:avLst/>
                <a:gdLst/>
                <a:ahLst/>
                <a:cxnLst>
                  <a:cxn ang="0">
                    <a:pos x="0" y="0"/>
                  </a:cxn>
                  <a:cxn ang="0">
                    <a:pos x="0" y="0"/>
                  </a:cxn>
                  <a:cxn ang="0">
                    <a:pos x="21" y="2"/>
                  </a:cxn>
                  <a:cxn ang="0">
                    <a:pos x="21" y="0"/>
                  </a:cxn>
                  <a:cxn ang="0">
                    <a:pos x="0" y="0"/>
                  </a:cxn>
                </a:cxnLst>
                <a:rect l="0" t="0" r="r" b="b"/>
                <a:pathLst>
                  <a:path w="21"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6" name="Freeform 3162"/>
              <p:cNvSpPr>
                <a:spLocks/>
              </p:cNvSpPr>
              <p:nvPr/>
            </p:nvSpPr>
            <p:spPr bwMode="auto">
              <a:xfrm>
                <a:off x="9362" y="6756"/>
                <a:ext cx="12" cy="213"/>
              </a:xfrm>
              <a:custGeom>
                <a:avLst/>
                <a:gdLst/>
                <a:ahLst/>
                <a:cxnLst>
                  <a:cxn ang="0">
                    <a:pos x="9" y="19"/>
                  </a:cxn>
                  <a:cxn ang="0">
                    <a:pos x="9" y="19"/>
                  </a:cxn>
                  <a:cxn ang="0">
                    <a:pos x="0" y="0"/>
                  </a:cxn>
                  <a:cxn ang="0">
                    <a:pos x="0" y="213"/>
                  </a:cxn>
                  <a:cxn ang="0">
                    <a:pos x="12" y="203"/>
                  </a:cxn>
                  <a:cxn ang="0">
                    <a:pos x="12" y="28"/>
                  </a:cxn>
                  <a:cxn ang="0">
                    <a:pos x="9" y="19"/>
                  </a:cxn>
                </a:cxnLst>
                <a:rect l="0" t="0" r="r" b="b"/>
                <a:pathLst>
                  <a:path w="12" h="213">
                    <a:moveTo>
                      <a:pt x="9" y="19"/>
                    </a:moveTo>
                    <a:lnTo>
                      <a:pt x="9" y="19"/>
                    </a:lnTo>
                    <a:lnTo>
                      <a:pt x="0" y="0"/>
                    </a:lnTo>
                    <a:lnTo>
                      <a:pt x="0" y="213"/>
                    </a:lnTo>
                    <a:lnTo>
                      <a:pt x="12" y="203"/>
                    </a:lnTo>
                    <a:lnTo>
                      <a:pt x="12"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7" name="Freeform 3163"/>
              <p:cNvSpPr>
                <a:spLocks/>
              </p:cNvSpPr>
              <p:nvPr/>
            </p:nvSpPr>
            <p:spPr bwMode="auto">
              <a:xfrm>
                <a:off x="9429" y="6813"/>
                <a:ext cx="22" cy="144"/>
              </a:xfrm>
              <a:custGeom>
                <a:avLst/>
                <a:gdLst/>
                <a:ahLst/>
                <a:cxnLst>
                  <a:cxn ang="0">
                    <a:pos x="7" y="43"/>
                  </a:cxn>
                  <a:cxn ang="0">
                    <a:pos x="7" y="74"/>
                  </a:cxn>
                  <a:cxn ang="0">
                    <a:pos x="4" y="88"/>
                  </a:cxn>
                  <a:cxn ang="0">
                    <a:pos x="2" y="105"/>
                  </a:cxn>
                  <a:cxn ang="0">
                    <a:pos x="2" y="122"/>
                  </a:cxn>
                  <a:cxn ang="0">
                    <a:pos x="0" y="143"/>
                  </a:cxn>
                  <a:cxn ang="0">
                    <a:pos x="14" y="141"/>
                  </a:cxn>
                  <a:cxn ang="0">
                    <a:pos x="19" y="112"/>
                  </a:cxn>
                  <a:cxn ang="0">
                    <a:pos x="19" y="96"/>
                  </a:cxn>
                  <a:cxn ang="0">
                    <a:pos x="21" y="79"/>
                  </a:cxn>
                  <a:cxn ang="0">
                    <a:pos x="21" y="60"/>
                  </a:cxn>
                  <a:cxn ang="0">
                    <a:pos x="19" y="43"/>
                  </a:cxn>
                  <a:cxn ang="0">
                    <a:pos x="19" y="26"/>
                  </a:cxn>
                  <a:cxn ang="0">
                    <a:pos x="16" y="9"/>
                  </a:cxn>
                  <a:cxn ang="0">
                    <a:pos x="2" y="0"/>
                  </a:cxn>
                  <a:cxn ang="0">
                    <a:pos x="4" y="23"/>
                  </a:cxn>
                  <a:cxn ang="0">
                    <a:pos x="7" y="43"/>
                  </a:cxn>
                </a:cxnLst>
                <a:rect l="0" t="0" r="r" b="b"/>
                <a:pathLst>
                  <a:path w="22" h="144">
                    <a:moveTo>
                      <a:pt x="7" y="43"/>
                    </a:moveTo>
                    <a:lnTo>
                      <a:pt x="7" y="74"/>
                    </a:lnTo>
                    <a:lnTo>
                      <a:pt x="4" y="88"/>
                    </a:lnTo>
                    <a:lnTo>
                      <a:pt x="2" y="105"/>
                    </a:lnTo>
                    <a:lnTo>
                      <a:pt x="2" y="122"/>
                    </a:lnTo>
                    <a:lnTo>
                      <a:pt x="0" y="143"/>
                    </a:lnTo>
                    <a:lnTo>
                      <a:pt x="14" y="141"/>
                    </a:lnTo>
                    <a:lnTo>
                      <a:pt x="19" y="112"/>
                    </a:lnTo>
                    <a:lnTo>
                      <a:pt x="19" y="96"/>
                    </a:lnTo>
                    <a:lnTo>
                      <a:pt x="21" y="79"/>
                    </a:lnTo>
                    <a:lnTo>
                      <a:pt x="21" y="60"/>
                    </a:lnTo>
                    <a:lnTo>
                      <a:pt x="19" y="43"/>
                    </a:lnTo>
                    <a:lnTo>
                      <a:pt x="19" y="26"/>
                    </a:lnTo>
                    <a:lnTo>
                      <a:pt x="16" y="9"/>
                    </a:lnTo>
                    <a:lnTo>
                      <a:pt x="2" y="0"/>
                    </a:lnTo>
                    <a:lnTo>
                      <a:pt x="4" y="23"/>
                    </a:lnTo>
                    <a:lnTo>
                      <a:pt x="7" y="43"/>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8" name="Freeform 3164"/>
              <p:cNvSpPr>
                <a:spLocks/>
              </p:cNvSpPr>
              <p:nvPr/>
            </p:nvSpPr>
            <p:spPr bwMode="auto">
              <a:xfrm>
                <a:off x="9427" y="6811"/>
                <a:ext cx="19" cy="146"/>
              </a:xfrm>
              <a:custGeom>
                <a:avLst/>
                <a:gdLst/>
                <a:ahLst/>
                <a:cxnLst>
                  <a:cxn ang="0">
                    <a:pos x="19" y="26"/>
                  </a:cxn>
                  <a:cxn ang="0">
                    <a:pos x="16" y="9"/>
                  </a:cxn>
                  <a:cxn ang="0">
                    <a:pos x="14" y="9"/>
                  </a:cxn>
                  <a:cxn ang="0">
                    <a:pos x="9" y="4"/>
                  </a:cxn>
                  <a:cxn ang="0">
                    <a:pos x="4" y="2"/>
                  </a:cxn>
                  <a:cxn ang="0">
                    <a:pos x="0" y="0"/>
                  </a:cxn>
                  <a:cxn ang="0">
                    <a:pos x="4" y="23"/>
                  </a:cxn>
                  <a:cxn ang="0">
                    <a:pos x="4" y="43"/>
                  </a:cxn>
                  <a:cxn ang="0">
                    <a:pos x="7" y="60"/>
                  </a:cxn>
                  <a:cxn ang="0">
                    <a:pos x="4" y="76"/>
                  </a:cxn>
                  <a:cxn ang="0">
                    <a:pos x="4" y="91"/>
                  </a:cxn>
                  <a:cxn ang="0">
                    <a:pos x="0" y="124"/>
                  </a:cxn>
                  <a:cxn ang="0">
                    <a:pos x="0" y="146"/>
                  </a:cxn>
                  <a:cxn ang="0">
                    <a:pos x="4" y="143"/>
                  </a:cxn>
                  <a:cxn ang="0">
                    <a:pos x="14" y="143"/>
                  </a:cxn>
                  <a:cxn ang="0">
                    <a:pos x="19" y="115"/>
                  </a:cxn>
                  <a:cxn ang="0">
                    <a:pos x="19" y="26"/>
                  </a:cxn>
                </a:cxnLst>
                <a:rect l="0" t="0" r="r" b="b"/>
                <a:pathLst>
                  <a:path w="19" h="146">
                    <a:moveTo>
                      <a:pt x="19" y="26"/>
                    </a:moveTo>
                    <a:lnTo>
                      <a:pt x="16" y="9"/>
                    </a:lnTo>
                    <a:lnTo>
                      <a:pt x="14" y="9"/>
                    </a:lnTo>
                    <a:lnTo>
                      <a:pt x="9" y="4"/>
                    </a:lnTo>
                    <a:lnTo>
                      <a:pt x="4" y="2"/>
                    </a:lnTo>
                    <a:lnTo>
                      <a:pt x="0" y="0"/>
                    </a:lnTo>
                    <a:lnTo>
                      <a:pt x="4" y="23"/>
                    </a:lnTo>
                    <a:lnTo>
                      <a:pt x="4" y="43"/>
                    </a:lnTo>
                    <a:lnTo>
                      <a:pt x="7" y="60"/>
                    </a:lnTo>
                    <a:lnTo>
                      <a:pt x="4" y="76"/>
                    </a:lnTo>
                    <a:lnTo>
                      <a:pt x="4" y="91"/>
                    </a:lnTo>
                    <a:lnTo>
                      <a:pt x="0" y="124"/>
                    </a:lnTo>
                    <a:lnTo>
                      <a:pt x="0" y="146"/>
                    </a:lnTo>
                    <a:lnTo>
                      <a:pt x="4" y="143"/>
                    </a:lnTo>
                    <a:lnTo>
                      <a:pt x="14" y="143"/>
                    </a:lnTo>
                    <a:lnTo>
                      <a:pt x="19" y="115"/>
                    </a:lnTo>
                    <a:lnTo>
                      <a:pt x="19" y="2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9" name="Freeform 3165"/>
              <p:cNvSpPr>
                <a:spLocks/>
              </p:cNvSpPr>
              <p:nvPr/>
            </p:nvSpPr>
            <p:spPr bwMode="auto">
              <a:xfrm>
                <a:off x="9422" y="6811"/>
                <a:ext cx="22" cy="146"/>
              </a:xfrm>
              <a:custGeom>
                <a:avLst/>
                <a:gdLst/>
                <a:ahLst/>
                <a:cxnLst>
                  <a:cxn ang="0">
                    <a:pos x="2" y="124"/>
                  </a:cxn>
                  <a:cxn ang="0">
                    <a:pos x="0" y="146"/>
                  </a:cxn>
                  <a:cxn ang="0">
                    <a:pos x="4" y="143"/>
                  </a:cxn>
                  <a:cxn ang="0">
                    <a:pos x="14" y="143"/>
                  </a:cxn>
                  <a:cxn ang="0">
                    <a:pos x="16" y="141"/>
                  </a:cxn>
                  <a:cxn ang="0">
                    <a:pos x="19" y="112"/>
                  </a:cxn>
                  <a:cxn ang="0">
                    <a:pos x="21" y="79"/>
                  </a:cxn>
                  <a:cxn ang="0">
                    <a:pos x="21" y="43"/>
                  </a:cxn>
                  <a:cxn ang="0">
                    <a:pos x="19" y="9"/>
                  </a:cxn>
                  <a:cxn ang="0">
                    <a:pos x="16" y="7"/>
                  </a:cxn>
                  <a:cxn ang="0">
                    <a:pos x="12" y="4"/>
                  </a:cxn>
                  <a:cxn ang="0">
                    <a:pos x="7" y="2"/>
                  </a:cxn>
                  <a:cxn ang="0">
                    <a:pos x="2" y="0"/>
                  </a:cxn>
                  <a:cxn ang="0">
                    <a:pos x="7" y="21"/>
                  </a:cxn>
                  <a:cxn ang="0">
                    <a:pos x="7" y="74"/>
                  </a:cxn>
                  <a:cxn ang="0">
                    <a:pos x="4" y="91"/>
                  </a:cxn>
                  <a:cxn ang="0">
                    <a:pos x="4" y="107"/>
                  </a:cxn>
                  <a:cxn ang="0">
                    <a:pos x="2" y="124"/>
                  </a:cxn>
                </a:cxnLst>
                <a:rect l="0" t="0" r="r" b="b"/>
                <a:pathLst>
                  <a:path w="22" h="146">
                    <a:moveTo>
                      <a:pt x="2" y="124"/>
                    </a:moveTo>
                    <a:lnTo>
                      <a:pt x="0" y="146"/>
                    </a:lnTo>
                    <a:lnTo>
                      <a:pt x="4" y="143"/>
                    </a:lnTo>
                    <a:lnTo>
                      <a:pt x="14" y="143"/>
                    </a:lnTo>
                    <a:lnTo>
                      <a:pt x="16" y="141"/>
                    </a:lnTo>
                    <a:lnTo>
                      <a:pt x="19" y="112"/>
                    </a:lnTo>
                    <a:lnTo>
                      <a:pt x="21" y="79"/>
                    </a:lnTo>
                    <a:lnTo>
                      <a:pt x="21" y="43"/>
                    </a:lnTo>
                    <a:lnTo>
                      <a:pt x="19" y="9"/>
                    </a:lnTo>
                    <a:lnTo>
                      <a:pt x="16" y="7"/>
                    </a:lnTo>
                    <a:lnTo>
                      <a:pt x="12" y="4"/>
                    </a:lnTo>
                    <a:lnTo>
                      <a:pt x="7" y="2"/>
                    </a:lnTo>
                    <a:lnTo>
                      <a:pt x="2" y="0"/>
                    </a:lnTo>
                    <a:lnTo>
                      <a:pt x="7" y="21"/>
                    </a:lnTo>
                    <a:lnTo>
                      <a:pt x="7" y="74"/>
                    </a:lnTo>
                    <a:lnTo>
                      <a:pt x="4" y="91"/>
                    </a:lnTo>
                    <a:lnTo>
                      <a:pt x="4" y="107"/>
                    </a:lnTo>
                    <a:lnTo>
                      <a:pt x="2" y="12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0" name="Freeform 3166"/>
              <p:cNvSpPr>
                <a:spLocks/>
              </p:cNvSpPr>
              <p:nvPr/>
            </p:nvSpPr>
            <p:spPr bwMode="auto">
              <a:xfrm>
                <a:off x="9420" y="6808"/>
                <a:ext cx="21" cy="149"/>
              </a:xfrm>
              <a:custGeom>
                <a:avLst/>
                <a:gdLst/>
                <a:ahLst/>
                <a:cxnLst>
                  <a:cxn ang="0">
                    <a:pos x="14" y="146"/>
                  </a:cxn>
                  <a:cxn ang="0">
                    <a:pos x="16" y="143"/>
                  </a:cxn>
                  <a:cxn ang="0">
                    <a:pos x="19" y="115"/>
                  </a:cxn>
                  <a:cxn ang="0">
                    <a:pos x="21" y="81"/>
                  </a:cxn>
                  <a:cxn ang="0">
                    <a:pos x="21" y="43"/>
                  </a:cxn>
                  <a:cxn ang="0">
                    <a:pos x="19" y="9"/>
                  </a:cxn>
                  <a:cxn ang="0">
                    <a:pos x="16" y="9"/>
                  </a:cxn>
                  <a:cxn ang="0">
                    <a:pos x="12" y="4"/>
                  </a:cxn>
                  <a:cxn ang="0">
                    <a:pos x="7" y="2"/>
                  </a:cxn>
                  <a:cxn ang="0">
                    <a:pos x="2" y="0"/>
                  </a:cxn>
                  <a:cxn ang="0">
                    <a:pos x="7" y="23"/>
                  </a:cxn>
                  <a:cxn ang="0">
                    <a:pos x="7" y="76"/>
                  </a:cxn>
                  <a:cxn ang="0">
                    <a:pos x="0" y="127"/>
                  </a:cxn>
                  <a:cxn ang="0">
                    <a:pos x="0" y="148"/>
                  </a:cxn>
                  <a:cxn ang="0">
                    <a:pos x="4" y="146"/>
                  </a:cxn>
                  <a:cxn ang="0">
                    <a:pos x="14" y="146"/>
                  </a:cxn>
                </a:cxnLst>
                <a:rect l="0" t="0" r="r" b="b"/>
                <a:pathLst>
                  <a:path w="21" h="149">
                    <a:moveTo>
                      <a:pt x="14" y="146"/>
                    </a:moveTo>
                    <a:lnTo>
                      <a:pt x="16" y="143"/>
                    </a:lnTo>
                    <a:lnTo>
                      <a:pt x="19" y="115"/>
                    </a:lnTo>
                    <a:lnTo>
                      <a:pt x="21" y="81"/>
                    </a:lnTo>
                    <a:lnTo>
                      <a:pt x="21" y="43"/>
                    </a:lnTo>
                    <a:lnTo>
                      <a:pt x="19" y="9"/>
                    </a:lnTo>
                    <a:lnTo>
                      <a:pt x="16" y="9"/>
                    </a:lnTo>
                    <a:lnTo>
                      <a:pt x="12" y="4"/>
                    </a:lnTo>
                    <a:lnTo>
                      <a:pt x="7" y="2"/>
                    </a:lnTo>
                    <a:lnTo>
                      <a:pt x="2" y="0"/>
                    </a:lnTo>
                    <a:lnTo>
                      <a:pt x="7" y="23"/>
                    </a:lnTo>
                    <a:lnTo>
                      <a:pt x="7" y="76"/>
                    </a:lnTo>
                    <a:lnTo>
                      <a:pt x="0" y="127"/>
                    </a:lnTo>
                    <a:lnTo>
                      <a:pt x="0" y="148"/>
                    </a:lnTo>
                    <a:lnTo>
                      <a:pt x="4" y="146"/>
                    </a:lnTo>
                    <a:lnTo>
                      <a:pt x="14" y="146"/>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1" name="Freeform 3167"/>
              <p:cNvSpPr>
                <a:spLocks/>
              </p:cNvSpPr>
              <p:nvPr/>
            </p:nvSpPr>
            <p:spPr bwMode="auto">
              <a:xfrm>
                <a:off x="9415" y="6806"/>
                <a:ext cx="21" cy="151"/>
              </a:xfrm>
              <a:custGeom>
                <a:avLst/>
                <a:gdLst/>
                <a:ahLst/>
                <a:cxnLst>
                  <a:cxn ang="0">
                    <a:pos x="2" y="129"/>
                  </a:cxn>
                  <a:cxn ang="0">
                    <a:pos x="0" y="151"/>
                  </a:cxn>
                  <a:cxn ang="0">
                    <a:pos x="4" y="148"/>
                  </a:cxn>
                  <a:cxn ang="0">
                    <a:pos x="14" y="148"/>
                  </a:cxn>
                  <a:cxn ang="0">
                    <a:pos x="16" y="146"/>
                  </a:cxn>
                  <a:cxn ang="0">
                    <a:pos x="21" y="117"/>
                  </a:cxn>
                  <a:cxn ang="0">
                    <a:pos x="21" y="12"/>
                  </a:cxn>
                  <a:cxn ang="0">
                    <a:pos x="16" y="9"/>
                  </a:cxn>
                  <a:cxn ang="0">
                    <a:pos x="9" y="2"/>
                  </a:cxn>
                  <a:cxn ang="0">
                    <a:pos x="4" y="0"/>
                  </a:cxn>
                  <a:cxn ang="0">
                    <a:pos x="7" y="23"/>
                  </a:cxn>
                  <a:cxn ang="0">
                    <a:pos x="9" y="43"/>
                  </a:cxn>
                  <a:cxn ang="0">
                    <a:pos x="9" y="62"/>
                  </a:cxn>
                  <a:cxn ang="0">
                    <a:pos x="7" y="79"/>
                  </a:cxn>
                  <a:cxn ang="0">
                    <a:pos x="7" y="96"/>
                  </a:cxn>
                  <a:cxn ang="0">
                    <a:pos x="2" y="129"/>
                  </a:cxn>
                </a:cxnLst>
                <a:rect l="0" t="0" r="r" b="b"/>
                <a:pathLst>
                  <a:path w="21" h="151">
                    <a:moveTo>
                      <a:pt x="2" y="129"/>
                    </a:moveTo>
                    <a:lnTo>
                      <a:pt x="0" y="151"/>
                    </a:lnTo>
                    <a:lnTo>
                      <a:pt x="4" y="148"/>
                    </a:lnTo>
                    <a:lnTo>
                      <a:pt x="14" y="148"/>
                    </a:lnTo>
                    <a:lnTo>
                      <a:pt x="16" y="146"/>
                    </a:lnTo>
                    <a:lnTo>
                      <a:pt x="21" y="117"/>
                    </a:lnTo>
                    <a:lnTo>
                      <a:pt x="21" y="12"/>
                    </a:lnTo>
                    <a:lnTo>
                      <a:pt x="16" y="9"/>
                    </a:lnTo>
                    <a:lnTo>
                      <a:pt x="9" y="2"/>
                    </a:lnTo>
                    <a:lnTo>
                      <a:pt x="4" y="0"/>
                    </a:lnTo>
                    <a:lnTo>
                      <a:pt x="7" y="23"/>
                    </a:lnTo>
                    <a:lnTo>
                      <a:pt x="9" y="43"/>
                    </a:lnTo>
                    <a:lnTo>
                      <a:pt x="9" y="62"/>
                    </a:lnTo>
                    <a:lnTo>
                      <a:pt x="7" y="79"/>
                    </a:lnTo>
                    <a:lnTo>
                      <a:pt x="7" y="96"/>
                    </a:lnTo>
                    <a:lnTo>
                      <a:pt x="2" y="12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2" name="Freeform 3168"/>
              <p:cNvSpPr>
                <a:spLocks/>
              </p:cNvSpPr>
              <p:nvPr/>
            </p:nvSpPr>
            <p:spPr bwMode="auto">
              <a:xfrm>
                <a:off x="9412" y="6806"/>
                <a:ext cx="22" cy="151"/>
              </a:xfrm>
              <a:custGeom>
                <a:avLst/>
                <a:gdLst/>
                <a:ahLst/>
                <a:cxnLst>
                  <a:cxn ang="0">
                    <a:pos x="4" y="148"/>
                  </a:cxn>
                  <a:cxn ang="0">
                    <a:pos x="12" y="148"/>
                  </a:cxn>
                  <a:cxn ang="0">
                    <a:pos x="16" y="146"/>
                  </a:cxn>
                  <a:cxn ang="0">
                    <a:pos x="19" y="117"/>
                  </a:cxn>
                  <a:cxn ang="0">
                    <a:pos x="21" y="81"/>
                  </a:cxn>
                  <a:cxn ang="0">
                    <a:pos x="21" y="9"/>
                  </a:cxn>
                  <a:cxn ang="0">
                    <a:pos x="16" y="7"/>
                  </a:cxn>
                  <a:cxn ang="0">
                    <a:pos x="12" y="4"/>
                  </a:cxn>
                  <a:cxn ang="0">
                    <a:pos x="7" y="0"/>
                  </a:cxn>
                  <a:cxn ang="0">
                    <a:pos x="4" y="0"/>
                  </a:cxn>
                  <a:cxn ang="0">
                    <a:pos x="9" y="43"/>
                  </a:cxn>
                  <a:cxn ang="0">
                    <a:pos x="9" y="60"/>
                  </a:cxn>
                  <a:cxn ang="0">
                    <a:pos x="7" y="79"/>
                  </a:cxn>
                  <a:cxn ang="0">
                    <a:pos x="4" y="93"/>
                  </a:cxn>
                  <a:cxn ang="0">
                    <a:pos x="2" y="112"/>
                  </a:cxn>
                  <a:cxn ang="0">
                    <a:pos x="2" y="129"/>
                  </a:cxn>
                  <a:cxn ang="0">
                    <a:pos x="0" y="151"/>
                  </a:cxn>
                  <a:cxn ang="0">
                    <a:pos x="4" y="148"/>
                  </a:cxn>
                </a:cxnLst>
                <a:rect l="0" t="0" r="r" b="b"/>
                <a:pathLst>
                  <a:path w="22" h="151">
                    <a:moveTo>
                      <a:pt x="4" y="148"/>
                    </a:moveTo>
                    <a:lnTo>
                      <a:pt x="12" y="148"/>
                    </a:lnTo>
                    <a:lnTo>
                      <a:pt x="16" y="146"/>
                    </a:lnTo>
                    <a:lnTo>
                      <a:pt x="19" y="117"/>
                    </a:lnTo>
                    <a:lnTo>
                      <a:pt x="21" y="81"/>
                    </a:lnTo>
                    <a:lnTo>
                      <a:pt x="21" y="9"/>
                    </a:lnTo>
                    <a:lnTo>
                      <a:pt x="16" y="7"/>
                    </a:lnTo>
                    <a:lnTo>
                      <a:pt x="12" y="4"/>
                    </a:lnTo>
                    <a:lnTo>
                      <a:pt x="7" y="0"/>
                    </a:lnTo>
                    <a:lnTo>
                      <a:pt x="4" y="0"/>
                    </a:lnTo>
                    <a:lnTo>
                      <a:pt x="9" y="43"/>
                    </a:lnTo>
                    <a:lnTo>
                      <a:pt x="9" y="60"/>
                    </a:lnTo>
                    <a:lnTo>
                      <a:pt x="7" y="79"/>
                    </a:lnTo>
                    <a:lnTo>
                      <a:pt x="4" y="93"/>
                    </a:lnTo>
                    <a:lnTo>
                      <a:pt x="2" y="112"/>
                    </a:lnTo>
                    <a:lnTo>
                      <a:pt x="2" y="129"/>
                    </a:lnTo>
                    <a:lnTo>
                      <a:pt x="0" y="151"/>
                    </a:lnTo>
                    <a:lnTo>
                      <a:pt x="4" y="148"/>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3" name="Freeform 3169"/>
              <p:cNvSpPr>
                <a:spLocks/>
              </p:cNvSpPr>
              <p:nvPr/>
            </p:nvSpPr>
            <p:spPr bwMode="auto">
              <a:xfrm>
                <a:off x="9410" y="6804"/>
                <a:ext cx="22" cy="153"/>
              </a:xfrm>
              <a:custGeom>
                <a:avLst/>
                <a:gdLst/>
                <a:ahLst/>
                <a:cxnLst>
                  <a:cxn ang="0">
                    <a:pos x="7" y="23"/>
                  </a:cxn>
                  <a:cxn ang="0">
                    <a:pos x="7" y="79"/>
                  </a:cxn>
                  <a:cxn ang="0">
                    <a:pos x="2" y="112"/>
                  </a:cxn>
                  <a:cxn ang="0">
                    <a:pos x="0" y="132"/>
                  </a:cxn>
                  <a:cxn ang="0">
                    <a:pos x="0" y="153"/>
                  </a:cxn>
                  <a:cxn ang="0">
                    <a:pos x="2" y="151"/>
                  </a:cxn>
                  <a:cxn ang="0">
                    <a:pos x="9" y="151"/>
                  </a:cxn>
                  <a:cxn ang="0">
                    <a:pos x="12" y="148"/>
                  </a:cxn>
                  <a:cxn ang="0">
                    <a:pos x="16" y="148"/>
                  </a:cxn>
                  <a:cxn ang="0">
                    <a:pos x="19" y="120"/>
                  </a:cxn>
                  <a:cxn ang="0">
                    <a:pos x="21" y="81"/>
                  </a:cxn>
                  <a:cxn ang="0">
                    <a:pos x="21" y="9"/>
                  </a:cxn>
                  <a:cxn ang="0">
                    <a:pos x="19" y="9"/>
                  </a:cxn>
                  <a:cxn ang="0">
                    <a:pos x="14" y="7"/>
                  </a:cxn>
                  <a:cxn ang="0">
                    <a:pos x="9" y="4"/>
                  </a:cxn>
                  <a:cxn ang="0">
                    <a:pos x="4" y="0"/>
                  </a:cxn>
                  <a:cxn ang="0">
                    <a:pos x="7" y="23"/>
                  </a:cxn>
                </a:cxnLst>
                <a:rect l="0" t="0" r="r" b="b"/>
                <a:pathLst>
                  <a:path w="22" h="153">
                    <a:moveTo>
                      <a:pt x="7" y="23"/>
                    </a:moveTo>
                    <a:lnTo>
                      <a:pt x="7" y="79"/>
                    </a:lnTo>
                    <a:lnTo>
                      <a:pt x="2" y="112"/>
                    </a:lnTo>
                    <a:lnTo>
                      <a:pt x="0" y="132"/>
                    </a:lnTo>
                    <a:lnTo>
                      <a:pt x="0" y="153"/>
                    </a:lnTo>
                    <a:lnTo>
                      <a:pt x="2" y="151"/>
                    </a:lnTo>
                    <a:lnTo>
                      <a:pt x="9" y="151"/>
                    </a:lnTo>
                    <a:lnTo>
                      <a:pt x="12" y="148"/>
                    </a:lnTo>
                    <a:lnTo>
                      <a:pt x="16" y="148"/>
                    </a:lnTo>
                    <a:lnTo>
                      <a:pt x="19" y="120"/>
                    </a:lnTo>
                    <a:lnTo>
                      <a:pt x="21" y="81"/>
                    </a:lnTo>
                    <a:lnTo>
                      <a:pt x="21" y="9"/>
                    </a:lnTo>
                    <a:lnTo>
                      <a:pt x="19" y="9"/>
                    </a:lnTo>
                    <a:lnTo>
                      <a:pt x="14" y="7"/>
                    </a:lnTo>
                    <a:lnTo>
                      <a:pt x="9" y="4"/>
                    </a:lnTo>
                    <a:lnTo>
                      <a:pt x="4" y="0"/>
                    </a:lnTo>
                    <a:lnTo>
                      <a:pt x="7" y="23"/>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4" name="Freeform 3170"/>
              <p:cNvSpPr>
                <a:spLocks/>
              </p:cNvSpPr>
              <p:nvPr/>
            </p:nvSpPr>
            <p:spPr bwMode="auto">
              <a:xfrm>
                <a:off x="9405" y="6801"/>
                <a:ext cx="24" cy="156"/>
              </a:xfrm>
              <a:custGeom>
                <a:avLst/>
                <a:gdLst/>
                <a:ahLst/>
                <a:cxnLst>
                  <a:cxn ang="0">
                    <a:pos x="4" y="0"/>
                  </a:cxn>
                  <a:cxn ang="0">
                    <a:pos x="9" y="23"/>
                  </a:cxn>
                  <a:cxn ang="0">
                    <a:pos x="9" y="81"/>
                  </a:cxn>
                  <a:cxn ang="0">
                    <a:pos x="4" y="115"/>
                  </a:cxn>
                  <a:cxn ang="0">
                    <a:pos x="2" y="134"/>
                  </a:cxn>
                  <a:cxn ang="0">
                    <a:pos x="0" y="156"/>
                  </a:cxn>
                  <a:cxn ang="0">
                    <a:pos x="4" y="153"/>
                  </a:cxn>
                  <a:cxn ang="0">
                    <a:pos x="12" y="153"/>
                  </a:cxn>
                  <a:cxn ang="0">
                    <a:pos x="14" y="151"/>
                  </a:cxn>
                  <a:cxn ang="0">
                    <a:pos x="19" y="151"/>
                  </a:cxn>
                  <a:cxn ang="0">
                    <a:pos x="21" y="122"/>
                  </a:cxn>
                  <a:cxn ang="0">
                    <a:pos x="21" y="45"/>
                  </a:cxn>
                  <a:cxn ang="0">
                    <a:pos x="24" y="12"/>
                  </a:cxn>
                  <a:cxn ang="0">
                    <a:pos x="19" y="9"/>
                  </a:cxn>
                  <a:cxn ang="0">
                    <a:pos x="14" y="7"/>
                  </a:cxn>
                  <a:cxn ang="0">
                    <a:pos x="9" y="2"/>
                  </a:cxn>
                  <a:cxn ang="0">
                    <a:pos x="4" y="0"/>
                  </a:cxn>
                </a:cxnLst>
                <a:rect l="0" t="0" r="r" b="b"/>
                <a:pathLst>
                  <a:path w="24" h="156">
                    <a:moveTo>
                      <a:pt x="4" y="0"/>
                    </a:moveTo>
                    <a:lnTo>
                      <a:pt x="9" y="23"/>
                    </a:lnTo>
                    <a:lnTo>
                      <a:pt x="9" y="81"/>
                    </a:lnTo>
                    <a:lnTo>
                      <a:pt x="4" y="115"/>
                    </a:lnTo>
                    <a:lnTo>
                      <a:pt x="2" y="134"/>
                    </a:lnTo>
                    <a:lnTo>
                      <a:pt x="0" y="156"/>
                    </a:lnTo>
                    <a:lnTo>
                      <a:pt x="4" y="153"/>
                    </a:lnTo>
                    <a:lnTo>
                      <a:pt x="12" y="153"/>
                    </a:lnTo>
                    <a:lnTo>
                      <a:pt x="14" y="151"/>
                    </a:lnTo>
                    <a:lnTo>
                      <a:pt x="19" y="151"/>
                    </a:lnTo>
                    <a:lnTo>
                      <a:pt x="21" y="122"/>
                    </a:lnTo>
                    <a:lnTo>
                      <a:pt x="21" y="45"/>
                    </a:lnTo>
                    <a:lnTo>
                      <a:pt x="24" y="12"/>
                    </a:lnTo>
                    <a:lnTo>
                      <a:pt x="19" y="9"/>
                    </a:lnTo>
                    <a:lnTo>
                      <a:pt x="14" y="7"/>
                    </a:lnTo>
                    <a:lnTo>
                      <a:pt x="9" y="2"/>
                    </a:lnTo>
                    <a:lnTo>
                      <a:pt x="4"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5" name="Freeform 3171"/>
              <p:cNvSpPr>
                <a:spLocks/>
              </p:cNvSpPr>
              <p:nvPr/>
            </p:nvSpPr>
            <p:spPr bwMode="auto">
              <a:xfrm>
                <a:off x="9403" y="6801"/>
                <a:ext cx="24" cy="156"/>
              </a:xfrm>
              <a:custGeom>
                <a:avLst/>
                <a:gdLst/>
                <a:ahLst/>
                <a:cxnLst>
                  <a:cxn ang="0">
                    <a:pos x="4" y="153"/>
                  </a:cxn>
                  <a:cxn ang="0">
                    <a:pos x="11" y="153"/>
                  </a:cxn>
                  <a:cxn ang="0">
                    <a:pos x="11" y="151"/>
                  </a:cxn>
                  <a:cxn ang="0">
                    <a:pos x="16" y="151"/>
                  </a:cxn>
                  <a:cxn ang="0">
                    <a:pos x="21" y="120"/>
                  </a:cxn>
                  <a:cxn ang="0">
                    <a:pos x="21" y="43"/>
                  </a:cxn>
                  <a:cxn ang="0">
                    <a:pos x="23" y="9"/>
                  </a:cxn>
                  <a:cxn ang="0">
                    <a:pos x="21" y="9"/>
                  </a:cxn>
                  <a:cxn ang="0">
                    <a:pos x="16" y="4"/>
                  </a:cxn>
                  <a:cxn ang="0">
                    <a:pos x="14" y="4"/>
                  </a:cxn>
                  <a:cxn ang="0">
                    <a:pos x="9" y="2"/>
                  </a:cxn>
                  <a:cxn ang="0">
                    <a:pos x="4" y="0"/>
                  </a:cxn>
                  <a:cxn ang="0">
                    <a:pos x="9" y="23"/>
                  </a:cxn>
                  <a:cxn ang="0">
                    <a:pos x="9" y="62"/>
                  </a:cxn>
                  <a:cxn ang="0">
                    <a:pos x="7" y="81"/>
                  </a:cxn>
                  <a:cxn ang="0">
                    <a:pos x="2" y="115"/>
                  </a:cxn>
                  <a:cxn ang="0">
                    <a:pos x="0" y="134"/>
                  </a:cxn>
                  <a:cxn ang="0">
                    <a:pos x="0" y="156"/>
                  </a:cxn>
                  <a:cxn ang="0">
                    <a:pos x="4" y="153"/>
                  </a:cxn>
                </a:cxnLst>
                <a:rect l="0" t="0" r="r" b="b"/>
                <a:pathLst>
                  <a:path w="24" h="156">
                    <a:moveTo>
                      <a:pt x="4" y="153"/>
                    </a:moveTo>
                    <a:lnTo>
                      <a:pt x="11" y="153"/>
                    </a:lnTo>
                    <a:lnTo>
                      <a:pt x="11" y="151"/>
                    </a:lnTo>
                    <a:lnTo>
                      <a:pt x="16" y="151"/>
                    </a:lnTo>
                    <a:lnTo>
                      <a:pt x="21" y="120"/>
                    </a:lnTo>
                    <a:lnTo>
                      <a:pt x="21" y="43"/>
                    </a:lnTo>
                    <a:lnTo>
                      <a:pt x="23" y="9"/>
                    </a:lnTo>
                    <a:lnTo>
                      <a:pt x="21" y="9"/>
                    </a:lnTo>
                    <a:lnTo>
                      <a:pt x="16" y="4"/>
                    </a:lnTo>
                    <a:lnTo>
                      <a:pt x="14" y="4"/>
                    </a:lnTo>
                    <a:lnTo>
                      <a:pt x="9" y="2"/>
                    </a:lnTo>
                    <a:lnTo>
                      <a:pt x="4" y="0"/>
                    </a:lnTo>
                    <a:lnTo>
                      <a:pt x="9" y="23"/>
                    </a:lnTo>
                    <a:lnTo>
                      <a:pt x="9" y="62"/>
                    </a:lnTo>
                    <a:lnTo>
                      <a:pt x="7" y="81"/>
                    </a:lnTo>
                    <a:lnTo>
                      <a:pt x="2" y="115"/>
                    </a:lnTo>
                    <a:lnTo>
                      <a:pt x="0" y="134"/>
                    </a:lnTo>
                    <a:lnTo>
                      <a:pt x="0" y="156"/>
                    </a:lnTo>
                    <a:lnTo>
                      <a:pt x="4" y="153"/>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6" name="Freeform 3172"/>
              <p:cNvSpPr>
                <a:spLocks/>
              </p:cNvSpPr>
              <p:nvPr/>
            </p:nvSpPr>
            <p:spPr bwMode="auto">
              <a:xfrm>
                <a:off x="9398" y="6799"/>
                <a:ext cx="24" cy="158"/>
              </a:xfrm>
              <a:custGeom>
                <a:avLst/>
                <a:gdLst/>
                <a:ahLst/>
                <a:cxnLst>
                  <a:cxn ang="0">
                    <a:pos x="21" y="7"/>
                  </a:cxn>
                  <a:cxn ang="0">
                    <a:pos x="16" y="4"/>
                  </a:cxn>
                  <a:cxn ang="0">
                    <a:pos x="11" y="2"/>
                  </a:cxn>
                  <a:cxn ang="0">
                    <a:pos x="7" y="0"/>
                  </a:cxn>
                  <a:cxn ang="0">
                    <a:pos x="9" y="24"/>
                  </a:cxn>
                  <a:cxn ang="0">
                    <a:pos x="11" y="45"/>
                  </a:cxn>
                  <a:cxn ang="0">
                    <a:pos x="11" y="64"/>
                  </a:cxn>
                  <a:cxn ang="0">
                    <a:pos x="9" y="81"/>
                  </a:cxn>
                  <a:cxn ang="0">
                    <a:pos x="7" y="100"/>
                  </a:cxn>
                  <a:cxn ang="0">
                    <a:pos x="4" y="117"/>
                  </a:cxn>
                  <a:cxn ang="0">
                    <a:pos x="2" y="136"/>
                  </a:cxn>
                  <a:cxn ang="0">
                    <a:pos x="0" y="158"/>
                  </a:cxn>
                  <a:cxn ang="0">
                    <a:pos x="4" y="156"/>
                  </a:cxn>
                  <a:cxn ang="0">
                    <a:pos x="9" y="156"/>
                  </a:cxn>
                  <a:cxn ang="0">
                    <a:pos x="11" y="153"/>
                  </a:cxn>
                  <a:cxn ang="0">
                    <a:pos x="19" y="153"/>
                  </a:cxn>
                  <a:cxn ang="0">
                    <a:pos x="21" y="122"/>
                  </a:cxn>
                  <a:cxn ang="0">
                    <a:pos x="23" y="84"/>
                  </a:cxn>
                  <a:cxn ang="0">
                    <a:pos x="23" y="9"/>
                  </a:cxn>
                  <a:cxn ang="0">
                    <a:pos x="21" y="7"/>
                  </a:cxn>
                </a:cxnLst>
                <a:rect l="0" t="0" r="r" b="b"/>
                <a:pathLst>
                  <a:path w="24" h="158">
                    <a:moveTo>
                      <a:pt x="21" y="7"/>
                    </a:moveTo>
                    <a:lnTo>
                      <a:pt x="16" y="4"/>
                    </a:lnTo>
                    <a:lnTo>
                      <a:pt x="11" y="2"/>
                    </a:lnTo>
                    <a:lnTo>
                      <a:pt x="7" y="0"/>
                    </a:lnTo>
                    <a:lnTo>
                      <a:pt x="9" y="24"/>
                    </a:lnTo>
                    <a:lnTo>
                      <a:pt x="11" y="45"/>
                    </a:lnTo>
                    <a:lnTo>
                      <a:pt x="11" y="64"/>
                    </a:lnTo>
                    <a:lnTo>
                      <a:pt x="9" y="81"/>
                    </a:lnTo>
                    <a:lnTo>
                      <a:pt x="7" y="100"/>
                    </a:lnTo>
                    <a:lnTo>
                      <a:pt x="4" y="117"/>
                    </a:lnTo>
                    <a:lnTo>
                      <a:pt x="2" y="136"/>
                    </a:lnTo>
                    <a:lnTo>
                      <a:pt x="0" y="158"/>
                    </a:lnTo>
                    <a:lnTo>
                      <a:pt x="4" y="156"/>
                    </a:lnTo>
                    <a:lnTo>
                      <a:pt x="9" y="156"/>
                    </a:lnTo>
                    <a:lnTo>
                      <a:pt x="11" y="153"/>
                    </a:lnTo>
                    <a:lnTo>
                      <a:pt x="19" y="153"/>
                    </a:lnTo>
                    <a:lnTo>
                      <a:pt x="21" y="122"/>
                    </a:lnTo>
                    <a:lnTo>
                      <a:pt x="23" y="84"/>
                    </a:lnTo>
                    <a:lnTo>
                      <a:pt x="23" y="9"/>
                    </a:lnTo>
                    <a:lnTo>
                      <a:pt x="21" y="7"/>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7" name="Freeform 3173"/>
              <p:cNvSpPr>
                <a:spLocks/>
              </p:cNvSpPr>
              <p:nvPr/>
            </p:nvSpPr>
            <p:spPr bwMode="auto">
              <a:xfrm>
                <a:off x="9396" y="6796"/>
                <a:ext cx="24" cy="161"/>
              </a:xfrm>
              <a:custGeom>
                <a:avLst/>
                <a:gdLst/>
                <a:ahLst/>
                <a:cxnLst>
                  <a:cxn ang="0">
                    <a:pos x="7" y="100"/>
                  </a:cxn>
                  <a:cxn ang="0">
                    <a:pos x="2" y="139"/>
                  </a:cxn>
                  <a:cxn ang="0">
                    <a:pos x="0" y="160"/>
                  </a:cxn>
                  <a:cxn ang="0">
                    <a:pos x="4" y="158"/>
                  </a:cxn>
                  <a:cxn ang="0">
                    <a:pos x="9" y="158"/>
                  </a:cxn>
                  <a:cxn ang="0">
                    <a:pos x="11" y="156"/>
                  </a:cxn>
                  <a:cxn ang="0">
                    <a:pos x="16" y="156"/>
                  </a:cxn>
                  <a:cxn ang="0">
                    <a:pos x="19" y="153"/>
                  </a:cxn>
                  <a:cxn ang="0">
                    <a:pos x="21" y="124"/>
                  </a:cxn>
                  <a:cxn ang="0">
                    <a:pos x="21" y="86"/>
                  </a:cxn>
                  <a:cxn ang="0">
                    <a:pos x="23" y="45"/>
                  </a:cxn>
                  <a:cxn ang="0">
                    <a:pos x="23" y="12"/>
                  </a:cxn>
                  <a:cxn ang="0">
                    <a:pos x="21" y="9"/>
                  </a:cxn>
                  <a:cxn ang="0">
                    <a:pos x="16" y="7"/>
                  </a:cxn>
                  <a:cxn ang="0">
                    <a:pos x="11" y="4"/>
                  </a:cxn>
                  <a:cxn ang="0">
                    <a:pos x="7" y="0"/>
                  </a:cxn>
                  <a:cxn ang="0">
                    <a:pos x="9" y="24"/>
                  </a:cxn>
                  <a:cxn ang="0">
                    <a:pos x="11" y="45"/>
                  </a:cxn>
                  <a:cxn ang="0">
                    <a:pos x="9" y="64"/>
                  </a:cxn>
                  <a:cxn ang="0">
                    <a:pos x="9" y="84"/>
                  </a:cxn>
                  <a:cxn ang="0">
                    <a:pos x="7" y="100"/>
                  </a:cxn>
                </a:cxnLst>
                <a:rect l="0" t="0" r="r" b="b"/>
                <a:pathLst>
                  <a:path w="24" h="161">
                    <a:moveTo>
                      <a:pt x="7" y="100"/>
                    </a:moveTo>
                    <a:lnTo>
                      <a:pt x="2" y="139"/>
                    </a:lnTo>
                    <a:lnTo>
                      <a:pt x="0" y="160"/>
                    </a:lnTo>
                    <a:lnTo>
                      <a:pt x="4" y="158"/>
                    </a:lnTo>
                    <a:lnTo>
                      <a:pt x="9" y="158"/>
                    </a:lnTo>
                    <a:lnTo>
                      <a:pt x="11" y="156"/>
                    </a:lnTo>
                    <a:lnTo>
                      <a:pt x="16" y="156"/>
                    </a:lnTo>
                    <a:lnTo>
                      <a:pt x="19" y="153"/>
                    </a:lnTo>
                    <a:lnTo>
                      <a:pt x="21" y="124"/>
                    </a:lnTo>
                    <a:lnTo>
                      <a:pt x="21" y="86"/>
                    </a:lnTo>
                    <a:lnTo>
                      <a:pt x="23" y="45"/>
                    </a:lnTo>
                    <a:lnTo>
                      <a:pt x="23" y="12"/>
                    </a:lnTo>
                    <a:lnTo>
                      <a:pt x="21" y="9"/>
                    </a:lnTo>
                    <a:lnTo>
                      <a:pt x="16" y="7"/>
                    </a:lnTo>
                    <a:lnTo>
                      <a:pt x="11" y="4"/>
                    </a:lnTo>
                    <a:lnTo>
                      <a:pt x="7" y="0"/>
                    </a:lnTo>
                    <a:lnTo>
                      <a:pt x="9" y="24"/>
                    </a:lnTo>
                    <a:lnTo>
                      <a:pt x="11" y="45"/>
                    </a:lnTo>
                    <a:lnTo>
                      <a:pt x="9" y="64"/>
                    </a:lnTo>
                    <a:lnTo>
                      <a:pt x="9" y="84"/>
                    </a:lnTo>
                    <a:lnTo>
                      <a:pt x="7" y="10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8" name="Freeform 3174"/>
              <p:cNvSpPr>
                <a:spLocks/>
              </p:cNvSpPr>
              <p:nvPr/>
            </p:nvSpPr>
            <p:spPr bwMode="auto">
              <a:xfrm>
                <a:off x="9393" y="6796"/>
                <a:ext cx="24" cy="161"/>
              </a:xfrm>
              <a:custGeom>
                <a:avLst/>
                <a:gdLst/>
                <a:ahLst/>
                <a:cxnLst>
                  <a:cxn ang="0">
                    <a:pos x="19" y="153"/>
                  </a:cxn>
                  <a:cxn ang="0">
                    <a:pos x="21" y="124"/>
                  </a:cxn>
                  <a:cxn ang="0">
                    <a:pos x="21" y="45"/>
                  </a:cxn>
                  <a:cxn ang="0">
                    <a:pos x="23" y="9"/>
                  </a:cxn>
                  <a:cxn ang="0">
                    <a:pos x="7" y="0"/>
                  </a:cxn>
                  <a:cxn ang="0">
                    <a:pos x="9" y="24"/>
                  </a:cxn>
                  <a:cxn ang="0">
                    <a:pos x="11" y="45"/>
                  </a:cxn>
                  <a:cxn ang="0">
                    <a:pos x="7" y="84"/>
                  </a:cxn>
                  <a:cxn ang="0">
                    <a:pos x="4" y="100"/>
                  </a:cxn>
                  <a:cxn ang="0">
                    <a:pos x="0" y="139"/>
                  </a:cxn>
                  <a:cxn ang="0">
                    <a:pos x="0" y="160"/>
                  </a:cxn>
                  <a:cxn ang="0">
                    <a:pos x="19" y="153"/>
                  </a:cxn>
                </a:cxnLst>
                <a:rect l="0" t="0" r="r" b="b"/>
                <a:pathLst>
                  <a:path w="24" h="161">
                    <a:moveTo>
                      <a:pt x="19" y="153"/>
                    </a:moveTo>
                    <a:lnTo>
                      <a:pt x="21" y="124"/>
                    </a:lnTo>
                    <a:lnTo>
                      <a:pt x="21" y="45"/>
                    </a:lnTo>
                    <a:lnTo>
                      <a:pt x="23" y="9"/>
                    </a:lnTo>
                    <a:lnTo>
                      <a:pt x="7" y="0"/>
                    </a:lnTo>
                    <a:lnTo>
                      <a:pt x="9" y="24"/>
                    </a:lnTo>
                    <a:lnTo>
                      <a:pt x="11" y="45"/>
                    </a:lnTo>
                    <a:lnTo>
                      <a:pt x="7" y="84"/>
                    </a:lnTo>
                    <a:lnTo>
                      <a:pt x="4" y="100"/>
                    </a:lnTo>
                    <a:lnTo>
                      <a:pt x="0" y="139"/>
                    </a:lnTo>
                    <a:lnTo>
                      <a:pt x="0" y="160"/>
                    </a:lnTo>
                    <a:lnTo>
                      <a:pt x="19" y="153"/>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9" name="Freeform 3175"/>
              <p:cNvSpPr>
                <a:spLocks/>
              </p:cNvSpPr>
              <p:nvPr/>
            </p:nvSpPr>
            <p:spPr bwMode="auto">
              <a:xfrm>
                <a:off x="9132" y="6962"/>
                <a:ext cx="213" cy="17"/>
              </a:xfrm>
              <a:custGeom>
                <a:avLst/>
                <a:gdLst/>
                <a:ahLst/>
                <a:cxnLst>
                  <a:cxn ang="0">
                    <a:pos x="19" y="4"/>
                  </a:cxn>
                  <a:cxn ang="0">
                    <a:pos x="9" y="2"/>
                  </a:cxn>
                  <a:cxn ang="0">
                    <a:pos x="0" y="0"/>
                  </a:cxn>
                  <a:cxn ang="0">
                    <a:pos x="2" y="2"/>
                  </a:cxn>
                  <a:cxn ang="0">
                    <a:pos x="7" y="4"/>
                  </a:cxn>
                  <a:cxn ang="0">
                    <a:pos x="14" y="4"/>
                  </a:cxn>
                  <a:cxn ang="0">
                    <a:pos x="16" y="7"/>
                  </a:cxn>
                  <a:cxn ang="0">
                    <a:pos x="26" y="7"/>
                  </a:cxn>
                  <a:cxn ang="0">
                    <a:pos x="28" y="9"/>
                  </a:cxn>
                  <a:cxn ang="0">
                    <a:pos x="35" y="9"/>
                  </a:cxn>
                  <a:cxn ang="0">
                    <a:pos x="40" y="12"/>
                  </a:cxn>
                  <a:cxn ang="0">
                    <a:pos x="50" y="12"/>
                  </a:cxn>
                  <a:cxn ang="0">
                    <a:pos x="57" y="14"/>
                  </a:cxn>
                  <a:cxn ang="0">
                    <a:pos x="79" y="14"/>
                  </a:cxn>
                  <a:cxn ang="0">
                    <a:pos x="83" y="16"/>
                  </a:cxn>
                  <a:cxn ang="0">
                    <a:pos x="131" y="16"/>
                  </a:cxn>
                  <a:cxn ang="0">
                    <a:pos x="141" y="14"/>
                  </a:cxn>
                  <a:cxn ang="0">
                    <a:pos x="158" y="14"/>
                  </a:cxn>
                  <a:cxn ang="0">
                    <a:pos x="165" y="12"/>
                  </a:cxn>
                  <a:cxn ang="0">
                    <a:pos x="187" y="9"/>
                  </a:cxn>
                  <a:cxn ang="0">
                    <a:pos x="213" y="7"/>
                  </a:cxn>
                  <a:cxn ang="0">
                    <a:pos x="189" y="4"/>
                  </a:cxn>
                  <a:cxn ang="0">
                    <a:pos x="172" y="2"/>
                  </a:cxn>
                  <a:cxn ang="0">
                    <a:pos x="165" y="4"/>
                  </a:cxn>
                  <a:cxn ang="0">
                    <a:pos x="151" y="4"/>
                  </a:cxn>
                  <a:cxn ang="0">
                    <a:pos x="139" y="7"/>
                  </a:cxn>
                  <a:cxn ang="0">
                    <a:pos x="127" y="7"/>
                  </a:cxn>
                  <a:cxn ang="0">
                    <a:pos x="115" y="9"/>
                  </a:cxn>
                  <a:cxn ang="0">
                    <a:pos x="57" y="9"/>
                  </a:cxn>
                  <a:cxn ang="0">
                    <a:pos x="47" y="7"/>
                  </a:cxn>
                  <a:cxn ang="0">
                    <a:pos x="38" y="7"/>
                  </a:cxn>
                  <a:cxn ang="0">
                    <a:pos x="28" y="4"/>
                  </a:cxn>
                  <a:cxn ang="0">
                    <a:pos x="19" y="4"/>
                  </a:cxn>
                </a:cxnLst>
                <a:rect l="0" t="0" r="r" b="b"/>
                <a:pathLst>
                  <a:path w="213" h="17">
                    <a:moveTo>
                      <a:pt x="19" y="4"/>
                    </a:moveTo>
                    <a:lnTo>
                      <a:pt x="9" y="2"/>
                    </a:lnTo>
                    <a:lnTo>
                      <a:pt x="0" y="0"/>
                    </a:lnTo>
                    <a:lnTo>
                      <a:pt x="2" y="2"/>
                    </a:lnTo>
                    <a:lnTo>
                      <a:pt x="7" y="4"/>
                    </a:lnTo>
                    <a:lnTo>
                      <a:pt x="14" y="4"/>
                    </a:lnTo>
                    <a:lnTo>
                      <a:pt x="16" y="7"/>
                    </a:lnTo>
                    <a:lnTo>
                      <a:pt x="26" y="7"/>
                    </a:lnTo>
                    <a:lnTo>
                      <a:pt x="28" y="9"/>
                    </a:lnTo>
                    <a:lnTo>
                      <a:pt x="35" y="9"/>
                    </a:lnTo>
                    <a:lnTo>
                      <a:pt x="40" y="12"/>
                    </a:lnTo>
                    <a:lnTo>
                      <a:pt x="50" y="12"/>
                    </a:lnTo>
                    <a:lnTo>
                      <a:pt x="57" y="14"/>
                    </a:lnTo>
                    <a:lnTo>
                      <a:pt x="79" y="14"/>
                    </a:lnTo>
                    <a:lnTo>
                      <a:pt x="83" y="16"/>
                    </a:lnTo>
                    <a:lnTo>
                      <a:pt x="131" y="16"/>
                    </a:lnTo>
                    <a:lnTo>
                      <a:pt x="141" y="14"/>
                    </a:lnTo>
                    <a:lnTo>
                      <a:pt x="158" y="14"/>
                    </a:lnTo>
                    <a:lnTo>
                      <a:pt x="165" y="12"/>
                    </a:lnTo>
                    <a:lnTo>
                      <a:pt x="187" y="9"/>
                    </a:lnTo>
                    <a:lnTo>
                      <a:pt x="213" y="7"/>
                    </a:lnTo>
                    <a:lnTo>
                      <a:pt x="189" y="4"/>
                    </a:lnTo>
                    <a:lnTo>
                      <a:pt x="172" y="2"/>
                    </a:lnTo>
                    <a:lnTo>
                      <a:pt x="165" y="4"/>
                    </a:lnTo>
                    <a:lnTo>
                      <a:pt x="151" y="4"/>
                    </a:lnTo>
                    <a:lnTo>
                      <a:pt x="139" y="7"/>
                    </a:lnTo>
                    <a:lnTo>
                      <a:pt x="127" y="7"/>
                    </a:lnTo>
                    <a:lnTo>
                      <a:pt x="115" y="9"/>
                    </a:lnTo>
                    <a:lnTo>
                      <a:pt x="57" y="9"/>
                    </a:lnTo>
                    <a:lnTo>
                      <a:pt x="47" y="7"/>
                    </a:lnTo>
                    <a:lnTo>
                      <a:pt x="38" y="7"/>
                    </a:lnTo>
                    <a:lnTo>
                      <a:pt x="28" y="4"/>
                    </a:lnTo>
                    <a:lnTo>
                      <a:pt x="19"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0" name="Freeform 3176"/>
              <p:cNvSpPr>
                <a:spLocks/>
              </p:cNvSpPr>
              <p:nvPr/>
            </p:nvSpPr>
            <p:spPr bwMode="auto">
              <a:xfrm>
                <a:off x="9194" y="6979"/>
                <a:ext cx="79" cy="19"/>
              </a:xfrm>
              <a:custGeom>
                <a:avLst/>
                <a:gdLst/>
                <a:ahLst/>
                <a:cxnLst>
                  <a:cxn ang="0">
                    <a:pos x="11" y="2"/>
                  </a:cxn>
                  <a:cxn ang="0">
                    <a:pos x="0" y="0"/>
                  </a:cxn>
                  <a:cxn ang="0">
                    <a:pos x="4" y="4"/>
                  </a:cxn>
                  <a:cxn ang="0">
                    <a:pos x="19" y="14"/>
                  </a:cxn>
                  <a:cxn ang="0">
                    <a:pos x="31" y="16"/>
                  </a:cxn>
                  <a:cxn ang="0">
                    <a:pos x="47" y="19"/>
                  </a:cxn>
                  <a:cxn ang="0">
                    <a:pos x="79" y="19"/>
                  </a:cxn>
                  <a:cxn ang="0">
                    <a:pos x="71" y="14"/>
                  </a:cxn>
                  <a:cxn ang="0">
                    <a:pos x="62" y="12"/>
                  </a:cxn>
                  <a:cxn ang="0">
                    <a:pos x="60" y="4"/>
                  </a:cxn>
                  <a:cxn ang="0">
                    <a:pos x="57" y="0"/>
                  </a:cxn>
                  <a:cxn ang="0">
                    <a:pos x="43" y="2"/>
                  </a:cxn>
                  <a:cxn ang="0">
                    <a:pos x="11" y="2"/>
                  </a:cxn>
                </a:cxnLst>
                <a:rect l="0" t="0" r="r" b="b"/>
                <a:pathLst>
                  <a:path w="79" h="19">
                    <a:moveTo>
                      <a:pt x="11" y="2"/>
                    </a:moveTo>
                    <a:lnTo>
                      <a:pt x="0" y="0"/>
                    </a:lnTo>
                    <a:lnTo>
                      <a:pt x="4" y="4"/>
                    </a:lnTo>
                    <a:lnTo>
                      <a:pt x="19" y="14"/>
                    </a:lnTo>
                    <a:lnTo>
                      <a:pt x="31" y="16"/>
                    </a:lnTo>
                    <a:lnTo>
                      <a:pt x="47" y="19"/>
                    </a:lnTo>
                    <a:lnTo>
                      <a:pt x="79" y="19"/>
                    </a:lnTo>
                    <a:lnTo>
                      <a:pt x="71" y="14"/>
                    </a:lnTo>
                    <a:lnTo>
                      <a:pt x="62" y="12"/>
                    </a:lnTo>
                    <a:lnTo>
                      <a:pt x="60" y="4"/>
                    </a:lnTo>
                    <a:lnTo>
                      <a:pt x="57" y="0"/>
                    </a:lnTo>
                    <a:lnTo>
                      <a:pt x="43" y="2"/>
                    </a:lnTo>
                    <a:lnTo>
                      <a:pt x="11"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1" name="Freeform 3177"/>
              <p:cNvSpPr>
                <a:spLocks/>
              </p:cNvSpPr>
              <p:nvPr/>
            </p:nvSpPr>
            <p:spPr bwMode="auto">
              <a:xfrm>
                <a:off x="9180" y="6996"/>
                <a:ext cx="139" cy="33"/>
              </a:xfrm>
              <a:custGeom>
                <a:avLst/>
                <a:gdLst/>
                <a:ahLst/>
                <a:cxnLst>
                  <a:cxn ang="0">
                    <a:pos x="16" y="4"/>
                  </a:cxn>
                  <a:cxn ang="0">
                    <a:pos x="2" y="11"/>
                  </a:cxn>
                  <a:cxn ang="0">
                    <a:pos x="0" y="16"/>
                  </a:cxn>
                  <a:cxn ang="0">
                    <a:pos x="2" y="21"/>
                  </a:cxn>
                  <a:cxn ang="0">
                    <a:pos x="7" y="21"/>
                  </a:cxn>
                  <a:cxn ang="0">
                    <a:pos x="16" y="26"/>
                  </a:cxn>
                  <a:cxn ang="0">
                    <a:pos x="23" y="26"/>
                  </a:cxn>
                  <a:cxn ang="0">
                    <a:pos x="31" y="28"/>
                  </a:cxn>
                  <a:cxn ang="0">
                    <a:pos x="43" y="28"/>
                  </a:cxn>
                  <a:cxn ang="0">
                    <a:pos x="50" y="31"/>
                  </a:cxn>
                  <a:cxn ang="0">
                    <a:pos x="64" y="31"/>
                  </a:cxn>
                  <a:cxn ang="0">
                    <a:pos x="107" y="33"/>
                  </a:cxn>
                  <a:cxn ang="0">
                    <a:pos x="139" y="28"/>
                  </a:cxn>
                  <a:cxn ang="0">
                    <a:pos x="120" y="19"/>
                  </a:cxn>
                  <a:cxn ang="0">
                    <a:pos x="115" y="16"/>
                  </a:cxn>
                  <a:cxn ang="0">
                    <a:pos x="105" y="11"/>
                  </a:cxn>
                  <a:cxn ang="0">
                    <a:pos x="100" y="7"/>
                  </a:cxn>
                  <a:cxn ang="0">
                    <a:pos x="69" y="7"/>
                  </a:cxn>
                  <a:cxn ang="0">
                    <a:pos x="64" y="4"/>
                  </a:cxn>
                  <a:cxn ang="0">
                    <a:pos x="50" y="4"/>
                  </a:cxn>
                  <a:cxn ang="0">
                    <a:pos x="47" y="2"/>
                  </a:cxn>
                  <a:cxn ang="0">
                    <a:pos x="40" y="2"/>
                  </a:cxn>
                  <a:cxn ang="0">
                    <a:pos x="38" y="0"/>
                  </a:cxn>
                  <a:cxn ang="0">
                    <a:pos x="31" y="0"/>
                  </a:cxn>
                  <a:cxn ang="0">
                    <a:pos x="16" y="4"/>
                  </a:cxn>
                </a:cxnLst>
                <a:rect l="0" t="0" r="r" b="b"/>
                <a:pathLst>
                  <a:path w="139" h="33">
                    <a:moveTo>
                      <a:pt x="16" y="4"/>
                    </a:moveTo>
                    <a:lnTo>
                      <a:pt x="2" y="11"/>
                    </a:lnTo>
                    <a:lnTo>
                      <a:pt x="0" y="16"/>
                    </a:lnTo>
                    <a:lnTo>
                      <a:pt x="2" y="21"/>
                    </a:lnTo>
                    <a:lnTo>
                      <a:pt x="7" y="21"/>
                    </a:lnTo>
                    <a:lnTo>
                      <a:pt x="16" y="26"/>
                    </a:lnTo>
                    <a:lnTo>
                      <a:pt x="23" y="26"/>
                    </a:lnTo>
                    <a:lnTo>
                      <a:pt x="31" y="28"/>
                    </a:lnTo>
                    <a:lnTo>
                      <a:pt x="43" y="28"/>
                    </a:lnTo>
                    <a:lnTo>
                      <a:pt x="50" y="31"/>
                    </a:lnTo>
                    <a:lnTo>
                      <a:pt x="64" y="31"/>
                    </a:lnTo>
                    <a:lnTo>
                      <a:pt x="107" y="33"/>
                    </a:lnTo>
                    <a:lnTo>
                      <a:pt x="139" y="28"/>
                    </a:lnTo>
                    <a:lnTo>
                      <a:pt x="120" y="19"/>
                    </a:lnTo>
                    <a:lnTo>
                      <a:pt x="115" y="16"/>
                    </a:lnTo>
                    <a:lnTo>
                      <a:pt x="105" y="11"/>
                    </a:lnTo>
                    <a:lnTo>
                      <a:pt x="100" y="7"/>
                    </a:lnTo>
                    <a:lnTo>
                      <a:pt x="69" y="7"/>
                    </a:lnTo>
                    <a:lnTo>
                      <a:pt x="64" y="4"/>
                    </a:lnTo>
                    <a:lnTo>
                      <a:pt x="50" y="4"/>
                    </a:lnTo>
                    <a:lnTo>
                      <a:pt x="47" y="2"/>
                    </a:lnTo>
                    <a:lnTo>
                      <a:pt x="40" y="2"/>
                    </a:lnTo>
                    <a:lnTo>
                      <a:pt x="38" y="0"/>
                    </a:lnTo>
                    <a:lnTo>
                      <a:pt x="31" y="0"/>
                    </a:lnTo>
                    <a:lnTo>
                      <a:pt x="16"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2" name="Freeform 3178"/>
              <p:cNvSpPr>
                <a:spLocks/>
              </p:cNvSpPr>
              <p:nvPr/>
            </p:nvSpPr>
            <p:spPr bwMode="auto">
              <a:xfrm>
                <a:off x="9196" y="6979"/>
                <a:ext cx="53" cy="19"/>
              </a:xfrm>
              <a:custGeom>
                <a:avLst/>
                <a:gdLst/>
                <a:ahLst/>
                <a:cxnLst>
                  <a:cxn ang="0">
                    <a:pos x="24" y="2"/>
                  </a:cxn>
                  <a:cxn ang="0">
                    <a:pos x="0" y="0"/>
                  </a:cxn>
                  <a:cxn ang="0">
                    <a:pos x="2" y="2"/>
                  </a:cxn>
                  <a:cxn ang="0">
                    <a:pos x="7" y="4"/>
                  </a:cxn>
                  <a:cxn ang="0">
                    <a:pos x="12" y="9"/>
                  </a:cxn>
                  <a:cxn ang="0">
                    <a:pos x="16" y="12"/>
                  </a:cxn>
                  <a:cxn ang="0">
                    <a:pos x="21" y="14"/>
                  </a:cxn>
                  <a:cxn ang="0">
                    <a:pos x="26" y="16"/>
                  </a:cxn>
                  <a:cxn ang="0">
                    <a:pos x="33" y="16"/>
                  </a:cxn>
                  <a:cxn ang="0">
                    <a:pos x="38" y="19"/>
                  </a:cxn>
                  <a:cxn ang="0">
                    <a:pos x="52" y="19"/>
                  </a:cxn>
                  <a:cxn ang="0">
                    <a:pos x="48" y="14"/>
                  </a:cxn>
                  <a:cxn ang="0">
                    <a:pos x="45" y="14"/>
                  </a:cxn>
                  <a:cxn ang="0">
                    <a:pos x="38" y="7"/>
                  </a:cxn>
                  <a:cxn ang="0">
                    <a:pos x="36" y="2"/>
                  </a:cxn>
                  <a:cxn ang="0">
                    <a:pos x="24" y="2"/>
                  </a:cxn>
                </a:cxnLst>
                <a:rect l="0" t="0" r="r" b="b"/>
                <a:pathLst>
                  <a:path w="53" h="19">
                    <a:moveTo>
                      <a:pt x="24" y="2"/>
                    </a:moveTo>
                    <a:lnTo>
                      <a:pt x="0" y="0"/>
                    </a:lnTo>
                    <a:lnTo>
                      <a:pt x="2" y="2"/>
                    </a:lnTo>
                    <a:lnTo>
                      <a:pt x="7" y="4"/>
                    </a:lnTo>
                    <a:lnTo>
                      <a:pt x="12" y="9"/>
                    </a:lnTo>
                    <a:lnTo>
                      <a:pt x="16" y="12"/>
                    </a:lnTo>
                    <a:lnTo>
                      <a:pt x="21" y="14"/>
                    </a:lnTo>
                    <a:lnTo>
                      <a:pt x="26" y="16"/>
                    </a:lnTo>
                    <a:lnTo>
                      <a:pt x="33" y="16"/>
                    </a:lnTo>
                    <a:lnTo>
                      <a:pt x="38" y="19"/>
                    </a:lnTo>
                    <a:lnTo>
                      <a:pt x="52" y="19"/>
                    </a:lnTo>
                    <a:lnTo>
                      <a:pt x="48" y="14"/>
                    </a:lnTo>
                    <a:lnTo>
                      <a:pt x="45" y="14"/>
                    </a:lnTo>
                    <a:lnTo>
                      <a:pt x="38" y="7"/>
                    </a:lnTo>
                    <a:lnTo>
                      <a:pt x="36" y="2"/>
                    </a:lnTo>
                    <a:lnTo>
                      <a:pt x="2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3" name="Freeform 3179"/>
              <p:cNvSpPr>
                <a:spLocks/>
              </p:cNvSpPr>
              <p:nvPr/>
            </p:nvSpPr>
            <p:spPr bwMode="auto">
              <a:xfrm>
                <a:off x="9177" y="6993"/>
                <a:ext cx="113" cy="36"/>
              </a:xfrm>
              <a:custGeom>
                <a:avLst/>
                <a:gdLst/>
                <a:ahLst/>
                <a:cxnLst>
                  <a:cxn ang="0">
                    <a:pos x="7" y="23"/>
                  </a:cxn>
                  <a:cxn ang="0">
                    <a:pos x="12" y="26"/>
                  </a:cxn>
                  <a:cxn ang="0">
                    <a:pos x="16" y="26"/>
                  </a:cxn>
                  <a:cxn ang="0">
                    <a:pos x="23" y="28"/>
                  </a:cxn>
                  <a:cxn ang="0">
                    <a:pos x="28" y="31"/>
                  </a:cxn>
                  <a:cxn ang="0">
                    <a:pos x="43" y="31"/>
                  </a:cxn>
                  <a:cxn ang="0">
                    <a:pos x="50" y="33"/>
                  </a:cxn>
                  <a:cxn ang="0">
                    <a:pos x="67" y="33"/>
                  </a:cxn>
                  <a:cxn ang="0">
                    <a:pos x="74" y="36"/>
                  </a:cxn>
                  <a:cxn ang="0">
                    <a:pos x="112" y="36"/>
                  </a:cxn>
                  <a:cxn ang="0">
                    <a:pos x="98" y="26"/>
                  </a:cxn>
                  <a:cxn ang="0">
                    <a:pos x="86" y="7"/>
                  </a:cxn>
                  <a:cxn ang="0">
                    <a:pos x="64" y="7"/>
                  </a:cxn>
                  <a:cxn ang="0">
                    <a:pos x="38" y="4"/>
                  </a:cxn>
                  <a:cxn ang="0">
                    <a:pos x="28" y="0"/>
                  </a:cxn>
                  <a:cxn ang="0">
                    <a:pos x="14" y="7"/>
                  </a:cxn>
                  <a:cxn ang="0">
                    <a:pos x="0" y="16"/>
                  </a:cxn>
                  <a:cxn ang="0">
                    <a:pos x="7" y="23"/>
                  </a:cxn>
                </a:cxnLst>
                <a:rect l="0" t="0" r="r" b="b"/>
                <a:pathLst>
                  <a:path w="113" h="36">
                    <a:moveTo>
                      <a:pt x="7" y="23"/>
                    </a:moveTo>
                    <a:lnTo>
                      <a:pt x="12" y="26"/>
                    </a:lnTo>
                    <a:lnTo>
                      <a:pt x="16" y="26"/>
                    </a:lnTo>
                    <a:lnTo>
                      <a:pt x="23" y="28"/>
                    </a:lnTo>
                    <a:lnTo>
                      <a:pt x="28" y="31"/>
                    </a:lnTo>
                    <a:lnTo>
                      <a:pt x="43" y="31"/>
                    </a:lnTo>
                    <a:lnTo>
                      <a:pt x="50" y="33"/>
                    </a:lnTo>
                    <a:lnTo>
                      <a:pt x="67" y="33"/>
                    </a:lnTo>
                    <a:lnTo>
                      <a:pt x="74" y="36"/>
                    </a:lnTo>
                    <a:lnTo>
                      <a:pt x="112" y="36"/>
                    </a:lnTo>
                    <a:lnTo>
                      <a:pt x="98" y="26"/>
                    </a:lnTo>
                    <a:lnTo>
                      <a:pt x="86" y="7"/>
                    </a:lnTo>
                    <a:lnTo>
                      <a:pt x="64" y="7"/>
                    </a:lnTo>
                    <a:lnTo>
                      <a:pt x="38" y="4"/>
                    </a:lnTo>
                    <a:lnTo>
                      <a:pt x="28" y="0"/>
                    </a:lnTo>
                    <a:lnTo>
                      <a:pt x="14" y="7"/>
                    </a:lnTo>
                    <a:lnTo>
                      <a:pt x="0" y="16"/>
                    </a:lnTo>
                    <a:lnTo>
                      <a:pt x="7" y="2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4" name="Freeform 3180"/>
              <p:cNvSpPr>
                <a:spLocks/>
              </p:cNvSpPr>
              <p:nvPr/>
            </p:nvSpPr>
            <p:spPr bwMode="auto">
              <a:xfrm>
                <a:off x="9067" y="6866"/>
                <a:ext cx="36" cy="7"/>
              </a:xfrm>
              <a:custGeom>
                <a:avLst/>
                <a:gdLst/>
                <a:ahLst/>
                <a:cxnLst>
                  <a:cxn ang="0">
                    <a:pos x="36" y="7"/>
                  </a:cxn>
                  <a:cxn ang="0">
                    <a:pos x="36" y="2"/>
                  </a:cxn>
                  <a:cxn ang="0">
                    <a:pos x="23" y="4"/>
                  </a:cxn>
                  <a:cxn ang="0">
                    <a:pos x="19" y="2"/>
                  </a:cxn>
                  <a:cxn ang="0">
                    <a:pos x="16" y="0"/>
                  </a:cxn>
                  <a:cxn ang="0">
                    <a:pos x="11" y="4"/>
                  </a:cxn>
                  <a:cxn ang="0">
                    <a:pos x="0" y="4"/>
                  </a:cxn>
                  <a:cxn ang="0">
                    <a:pos x="0" y="7"/>
                  </a:cxn>
                  <a:cxn ang="0">
                    <a:pos x="36" y="7"/>
                  </a:cxn>
                </a:cxnLst>
                <a:rect l="0" t="0" r="r" b="b"/>
                <a:pathLst>
                  <a:path w="36" h="7">
                    <a:moveTo>
                      <a:pt x="36" y="7"/>
                    </a:moveTo>
                    <a:lnTo>
                      <a:pt x="36" y="2"/>
                    </a:lnTo>
                    <a:lnTo>
                      <a:pt x="23" y="4"/>
                    </a:lnTo>
                    <a:lnTo>
                      <a:pt x="19" y="2"/>
                    </a:lnTo>
                    <a:lnTo>
                      <a:pt x="16" y="0"/>
                    </a:lnTo>
                    <a:lnTo>
                      <a:pt x="11" y="4"/>
                    </a:lnTo>
                    <a:lnTo>
                      <a:pt x="0" y="4"/>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5" name="Freeform 3181"/>
              <p:cNvSpPr>
                <a:spLocks/>
              </p:cNvSpPr>
              <p:nvPr/>
            </p:nvSpPr>
            <p:spPr bwMode="auto">
              <a:xfrm>
                <a:off x="9064" y="6885"/>
                <a:ext cx="39" cy="96"/>
              </a:xfrm>
              <a:custGeom>
                <a:avLst/>
                <a:gdLst/>
                <a:ahLst/>
                <a:cxnLst>
                  <a:cxn ang="0">
                    <a:pos x="4" y="88"/>
                  </a:cxn>
                  <a:cxn ang="0">
                    <a:pos x="38" y="88"/>
                  </a:cxn>
                  <a:cxn ang="0">
                    <a:pos x="33" y="50"/>
                  </a:cxn>
                  <a:cxn ang="0">
                    <a:pos x="33" y="4"/>
                  </a:cxn>
                  <a:cxn ang="0">
                    <a:pos x="38" y="0"/>
                  </a:cxn>
                  <a:cxn ang="0">
                    <a:pos x="28" y="0"/>
                  </a:cxn>
                  <a:cxn ang="0">
                    <a:pos x="28" y="84"/>
                  </a:cxn>
                  <a:cxn ang="0">
                    <a:pos x="0" y="81"/>
                  </a:cxn>
                  <a:cxn ang="0">
                    <a:pos x="0" y="96"/>
                  </a:cxn>
                  <a:cxn ang="0">
                    <a:pos x="4" y="88"/>
                  </a:cxn>
                </a:cxnLst>
                <a:rect l="0" t="0" r="r" b="b"/>
                <a:pathLst>
                  <a:path w="39" h="96">
                    <a:moveTo>
                      <a:pt x="4" y="88"/>
                    </a:moveTo>
                    <a:lnTo>
                      <a:pt x="38" y="88"/>
                    </a:lnTo>
                    <a:lnTo>
                      <a:pt x="33" y="50"/>
                    </a:lnTo>
                    <a:lnTo>
                      <a:pt x="33" y="4"/>
                    </a:lnTo>
                    <a:lnTo>
                      <a:pt x="38" y="0"/>
                    </a:lnTo>
                    <a:lnTo>
                      <a:pt x="28" y="0"/>
                    </a:lnTo>
                    <a:lnTo>
                      <a:pt x="28" y="84"/>
                    </a:lnTo>
                    <a:lnTo>
                      <a:pt x="0" y="81"/>
                    </a:lnTo>
                    <a:lnTo>
                      <a:pt x="0" y="96"/>
                    </a:lnTo>
                    <a:lnTo>
                      <a:pt x="4" y="88"/>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6" name="Freeform 3182"/>
              <p:cNvSpPr>
                <a:spLocks/>
              </p:cNvSpPr>
              <p:nvPr/>
            </p:nvSpPr>
            <p:spPr bwMode="auto">
              <a:xfrm>
                <a:off x="9060" y="6873"/>
                <a:ext cx="48" cy="111"/>
              </a:xfrm>
              <a:custGeom>
                <a:avLst/>
                <a:gdLst/>
                <a:ahLst/>
                <a:cxnLst>
                  <a:cxn ang="0">
                    <a:pos x="0" y="9"/>
                  </a:cxn>
                  <a:cxn ang="0">
                    <a:pos x="0" y="110"/>
                  </a:cxn>
                  <a:cxn ang="0">
                    <a:pos x="4" y="110"/>
                  </a:cxn>
                  <a:cxn ang="0">
                    <a:pos x="4" y="16"/>
                  </a:cxn>
                  <a:cxn ang="0">
                    <a:pos x="47" y="9"/>
                  </a:cxn>
                  <a:cxn ang="0">
                    <a:pos x="47" y="2"/>
                  </a:cxn>
                  <a:cxn ang="0">
                    <a:pos x="2" y="0"/>
                  </a:cxn>
                  <a:cxn ang="0">
                    <a:pos x="0" y="9"/>
                  </a:cxn>
                </a:cxnLst>
                <a:rect l="0" t="0" r="r" b="b"/>
                <a:pathLst>
                  <a:path w="48" h="111">
                    <a:moveTo>
                      <a:pt x="0" y="9"/>
                    </a:moveTo>
                    <a:lnTo>
                      <a:pt x="0" y="110"/>
                    </a:lnTo>
                    <a:lnTo>
                      <a:pt x="4" y="110"/>
                    </a:lnTo>
                    <a:lnTo>
                      <a:pt x="4" y="16"/>
                    </a:lnTo>
                    <a:lnTo>
                      <a:pt x="47" y="9"/>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7" name="Freeform 3183"/>
              <p:cNvSpPr>
                <a:spLocks/>
              </p:cNvSpPr>
              <p:nvPr/>
            </p:nvSpPr>
            <p:spPr bwMode="auto">
              <a:xfrm>
                <a:off x="9067" y="6885"/>
                <a:ext cx="41" cy="94"/>
              </a:xfrm>
              <a:custGeom>
                <a:avLst/>
                <a:gdLst/>
                <a:ahLst/>
                <a:cxnLst>
                  <a:cxn ang="0">
                    <a:pos x="38" y="12"/>
                  </a:cxn>
                  <a:cxn ang="0">
                    <a:pos x="40" y="0"/>
                  </a:cxn>
                  <a:cxn ang="0">
                    <a:pos x="31" y="2"/>
                  </a:cxn>
                  <a:cxn ang="0">
                    <a:pos x="31" y="86"/>
                  </a:cxn>
                  <a:cxn ang="0">
                    <a:pos x="23" y="88"/>
                  </a:cxn>
                  <a:cxn ang="0">
                    <a:pos x="2" y="86"/>
                  </a:cxn>
                  <a:cxn ang="0">
                    <a:pos x="0" y="91"/>
                  </a:cxn>
                  <a:cxn ang="0">
                    <a:pos x="36" y="93"/>
                  </a:cxn>
                  <a:cxn ang="0">
                    <a:pos x="33" y="79"/>
                  </a:cxn>
                  <a:cxn ang="0">
                    <a:pos x="33" y="31"/>
                  </a:cxn>
                  <a:cxn ang="0">
                    <a:pos x="38" y="12"/>
                  </a:cxn>
                </a:cxnLst>
                <a:rect l="0" t="0" r="r" b="b"/>
                <a:pathLst>
                  <a:path w="41" h="94">
                    <a:moveTo>
                      <a:pt x="38" y="12"/>
                    </a:moveTo>
                    <a:lnTo>
                      <a:pt x="40" y="0"/>
                    </a:lnTo>
                    <a:lnTo>
                      <a:pt x="31" y="2"/>
                    </a:lnTo>
                    <a:lnTo>
                      <a:pt x="31" y="86"/>
                    </a:lnTo>
                    <a:lnTo>
                      <a:pt x="23" y="88"/>
                    </a:lnTo>
                    <a:lnTo>
                      <a:pt x="2" y="86"/>
                    </a:lnTo>
                    <a:lnTo>
                      <a:pt x="0" y="91"/>
                    </a:lnTo>
                    <a:lnTo>
                      <a:pt x="36" y="93"/>
                    </a:lnTo>
                    <a:lnTo>
                      <a:pt x="33" y="79"/>
                    </a:lnTo>
                    <a:lnTo>
                      <a:pt x="33" y="31"/>
                    </a:lnTo>
                    <a:lnTo>
                      <a:pt x="38" y="12"/>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8" name="Freeform 3184"/>
              <p:cNvSpPr>
                <a:spLocks/>
              </p:cNvSpPr>
              <p:nvPr/>
            </p:nvSpPr>
            <p:spPr bwMode="auto">
              <a:xfrm>
                <a:off x="9076" y="6892"/>
                <a:ext cx="5" cy="10"/>
              </a:xfrm>
              <a:custGeom>
                <a:avLst/>
                <a:gdLst/>
                <a:ahLst/>
                <a:cxnLst>
                  <a:cxn ang="0">
                    <a:pos x="2" y="0"/>
                  </a:cxn>
                  <a:cxn ang="0">
                    <a:pos x="2" y="0"/>
                  </a:cxn>
                  <a:cxn ang="0">
                    <a:pos x="0" y="2"/>
                  </a:cxn>
                  <a:cxn ang="0">
                    <a:pos x="0" y="9"/>
                  </a:cxn>
                  <a:cxn ang="0">
                    <a:pos x="4" y="9"/>
                  </a:cxn>
                  <a:cxn ang="0">
                    <a:pos x="4" y="0"/>
                  </a:cxn>
                  <a:cxn ang="0">
                    <a:pos x="2" y="0"/>
                  </a:cxn>
                </a:cxnLst>
                <a:rect l="0" t="0" r="r" b="b"/>
                <a:pathLst>
                  <a:path w="5" h="10">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9" name="Freeform 3185"/>
              <p:cNvSpPr>
                <a:spLocks/>
              </p:cNvSpPr>
              <p:nvPr/>
            </p:nvSpPr>
            <p:spPr bwMode="auto">
              <a:xfrm>
                <a:off x="9076" y="6914"/>
                <a:ext cx="5" cy="10"/>
              </a:xfrm>
              <a:custGeom>
                <a:avLst/>
                <a:gdLst/>
                <a:ahLst/>
                <a:cxnLst>
                  <a:cxn ang="0">
                    <a:pos x="2" y="0"/>
                  </a:cxn>
                  <a:cxn ang="0">
                    <a:pos x="2" y="0"/>
                  </a:cxn>
                  <a:cxn ang="0">
                    <a:pos x="0" y="2"/>
                  </a:cxn>
                  <a:cxn ang="0">
                    <a:pos x="0" y="9"/>
                  </a:cxn>
                  <a:cxn ang="0">
                    <a:pos x="4" y="9"/>
                  </a:cxn>
                  <a:cxn ang="0">
                    <a:pos x="4" y="0"/>
                  </a:cxn>
                  <a:cxn ang="0">
                    <a:pos x="2" y="0"/>
                  </a:cxn>
                </a:cxnLst>
                <a:rect l="0" t="0" r="r" b="b"/>
                <a:pathLst>
                  <a:path w="5" h="10">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0" name="Freeform 3186"/>
              <p:cNvSpPr>
                <a:spLocks/>
              </p:cNvSpPr>
              <p:nvPr/>
            </p:nvSpPr>
            <p:spPr bwMode="auto">
              <a:xfrm>
                <a:off x="9074" y="6892"/>
                <a:ext cx="7" cy="10"/>
              </a:xfrm>
              <a:custGeom>
                <a:avLst/>
                <a:gdLst/>
                <a:ahLst/>
                <a:cxnLst>
                  <a:cxn ang="0">
                    <a:pos x="2" y="0"/>
                  </a:cxn>
                  <a:cxn ang="0">
                    <a:pos x="0" y="0"/>
                  </a:cxn>
                  <a:cxn ang="0">
                    <a:pos x="0" y="7"/>
                  </a:cxn>
                  <a:cxn ang="0">
                    <a:pos x="2" y="9"/>
                  </a:cxn>
                  <a:cxn ang="0">
                    <a:pos x="7" y="7"/>
                  </a:cxn>
                  <a:cxn ang="0">
                    <a:pos x="7" y="2"/>
                  </a:cxn>
                  <a:cxn ang="0">
                    <a:pos x="2" y="0"/>
                  </a:cxn>
                </a:cxnLst>
                <a:rect l="0" t="0" r="r" b="b"/>
                <a:pathLst>
                  <a:path w="7" h="10">
                    <a:moveTo>
                      <a:pt x="2" y="0"/>
                    </a:moveTo>
                    <a:lnTo>
                      <a:pt x="0" y="0"/>
                    </a:lnTo>
                    <a:lnTo>
                      <a:pt x="0" y="7"/>
                    </a:lnTo>
                    <a:lnTo>
                      <a:pt x="2"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1" name="Freeform 3187"/>
              <p:cNvSpPr>
                <a:spLocks/>
              </p:cNvSpPr>
              <p:nvPr/>
            </p:nvSpPr>
            <p:spPr bwMode="auto">
              <a:xfrm>
                <a:off x="9074" y="6914"/>
                <a:ext cx="7" cy="10"/>
              </a:xfrm>
              <a:custGeom>
                <a:avLst/>
                <a:gdLst/>
                <a:ahLst/>
                <a:cxnLst>
                  <a:cxn ang="0">
                    <a:pos x="2" y="0"/>
                  </a:cxn>
                  <a:cxn ang="0">
                    <a:pos x="0" y="0"/>
                  </a:cxn>
                  <a:cxn ang="0">
                    <a:pos x="0" y="7"/>
                  </a:cxn>
                  <a:cxn ang="0">
                    <a:pos x="2" y="9"/>
                  </a:cxn>
                  <a:cxn ang="0">
                    <a:pos x="7" y="7"/>
                  </a:cxn>
                  <a:cxn ang="0">
                    <a:pos x="7" y="2"/>
                  </a:cxn>
                  <a:cxn ang="0">
                    <a:pos x="2" y="0"/>
                  </a:cxn>
                </a:cxnLst>
                <a:rect l="0" t="0" r="r" b="b"/>
                <a:pathLst>
                  <a:path w="7" h="10">
                    <a:moveTo>
                      <a:pt x="2" y="0"/>
                    </a:moveTo>
                    <a:lnTo>
                      <a:pt x="0" y="0"/>
                    </a:lnTo>
                    <a:lnTo>
                      <a:pt x="0" y="7"/>
                    </a:lnTo>
                    <a:lnTo>
                      <a:pt x="2"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2" name="Freeform 3188"/>
              <p:cNvSpPr>
                <a:spLocks/>
              </p:cNvSpPr>
              <p:nvPr/>
            </p:nvSpPr>
            <p:spPr bwMode="auto">
              <a:xfrm>
                <a:off x="9067" y="6801"/>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3" name="Freeform 3189"/>
              <p:cNvSpPr>
                <a:spLocks/>
              </p:cNvSpPr>
              <p:nvPr/>
            </p:nvSpPr>
            <p:spPr bwMode="auto">
              <a:xfrm>
                <a:off x="9081" y="6799"/>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4" name="Freeform 3190"/>
              <p:cNvSpPr>
                <a:spLocks/>
              </p:cNvSpPr>
              <p:nvPr/>
            </p:nvSpPr>
            <p:spPr bwMode="auto">
              <a:xfrm>
                <a:off x="9096" y="6799"/>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5" name="Freeform 3191"/>
              <p:cNvSpPr>
                <a:spLocks/>
              </p:cNvSpPr>
              <p:nvPr/>
            </p:nvSpPr>
            <p:spPr bwMode="auto">
              <a:xfrm>
                <a:off x="9067" y="6801"/>
                <a:ext cx="7" cy="3"/>
              </a:xfrm>
              <a:custGeom>
                <a:avLst/>
                <a:gdLst/>
                <a:ahLst/>
                <a:cxnLst>
                  <a:cxn ang="0">
                    <a:pos x="2" y="0"/>
                  </a:cxn>
                  <a:cxn ang="0">
                    <a:pos x="2" y="0"/>
                  </a:cxn>
                  <a:cxn ang="0">
                    <a:pos x="0" y="2"/>
                  </a:cxn>
                  <a:cxn ang="0">
                    <a:pos x="4" y="2"/>
                  </a:cxn>
                  <a:cxn ang="0">
                    <a:pos x="7" y="0"/>
                  </a:cxn>
                  <a:cxn ang="0">
                    <a:pos x="2" y="0"/>
                  </a:cxn>
                </a:cxnLst>
                <a:rect l="0" t="0" r="r" b="b"/>
                <a:pathLst>
                  <a:path w="7" h="3">
                    <a:moveTo>
                      <a:pt x="2" y="0"/>
                    </a:moveTo>
                    <a:lnTo>
                      <a:pt x="2" y="0"/>
                    </a:lnTo>
                    <a:lnTo>
                      <a:pt x="0" y="2"/>
                    </a:lnTo>
                    <a:lnTo>
                      <a:pt x="4" y="2"/>
                    </a:lnTo>
                    <a:lnTo>
                      <a:pt x="7" y="0"/>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6" name="Freeform 3192"/>
              <p:cNvSpPr>
                <a:spLocks/>
              </p:cNvSpPr>
              <p:nvPr/>
            </p:nvSpPr>
            <p:spPr bwMode="auto">
              <a:xfrm>
                <a:off x="9081" y="6799"/>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7" name="Freeform 3193"/>
              <p:cNvSpPr>
                <a:spLocks/>
              </p:cNvSpPr>
              <p:nvPr/>
            </p:nvSpPr>
            <p:spPr bwMode="auto">
              <a:xfrm>
                <a:off x="9096" y="6799"/>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8" name="Freeform 3194"/>
              <p:cNvSpPr>
                <a:spLocks/>
              </p:cNvSpPr>
              <p:nvPr/>
            </p:nvSpPr>
            <p:spPr bwMode="auto">
              <a:xfrm>
                <a:off x="9069" y="6991"/>
                <a:ext cx="43" cy="14"/>
              </a:xfrm>
              <a:custGeom>
                <a:avLst/>
                <a:gdLst/>
                <a:ahLst/>
                <a:cxnLst>
                  <a:cxn ang="0">
                    <a:pos x="0" y="0"/>
                  </a:cxn>
                  <a:cxn ang="0">
                    <a:pos x="0" y="9"/>
                  </a:cxn>
                  <a:cxn ang="0">
                    <a:pos x="43" y="14"/>
                  </a:cxn>
                  <a:cxn ang="0">
                    <a:pos x="43" y="4"/>
                  </a:cxn>
                  <a:cxn ang="0">
                    <a:pos x="0" y="0"/>
                  </a:cxn>
                </a:cxnLst>
                <a:rect l="0" t="0" r="r" b="b"/>
                <a:pathLst>
                  <a:path w="43"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9" name="Freeform 3195"/>
              <p:cNvSpPr>
                <a:spLocks/>
              </p:cNvSpPr>
              <p:nvPr/>
            </p:nvSpPr>
            <p:spPr bwMode="auto">
              <a:xfrm>
                <a:off x="9280" y="6753"/>
                <a:ext cx="15" cy="171"/>
              </a:xfrm>
              <a:custGeom>
                <a:avLst/>
                <a:gdLst/>
                <a:ahLst/>
                <a:cxnLst>
                  <a:cxn ang="0">
                    <a:pos x="7" y="40"/>
                  </a:cxn>
                  <a:cxn ang="0">
                    <a:pos x="7" y="0"/>
                  </a:cxn>
                  <a:cxn ang="0">
                    <a:pos x="2" y="4"/>
                  </a:cxn>
                  <a:cxn ang="0">
                    <a:pos x="2" y="88"/>
                  </a:cxn>
                  <a:cxn ang="0">
                    <a:pos x="0" y="129"/>
                  </a:cxn>
                  <a:cxn ang="0">
                    <a:pos x="0" y="170"/>
                  </a:cxn>
                  <a:cxn ang="0">
                    <a:pos x="14" y="170"/>
                  </a:cxn>
                  <a:cxn ang="0">
                    <a:pos x="2" y="165"/>
                  </a:cxn>
                  <a:cxn ang="0">
                    <a:pos x="4" y="124"/>
                  </a:cxn>
                  <a:cxn ang="0">
                    <a:pos x="4" y="83"/>
                  </a:cxn>
                  <a:cxn ang="0">
                    <a:pos x="7" y="40"/>
                  </a:cxn>
                </a:cxnLst>
                <a:rect l="0" t="0" r="r" b="b"/>
                <a:pathLst>
                  <a:path w="15" h="171">
                    <a:moveTo>
                      <a:pt x="7" y="40"/>
                    </a:moveTo>
                    <a:lnTo>
                      <a:pt x="7" y="0"/>
                    </a:lnTo>
                    <a:lnTo>
                      <a:pt x="2" y="4"/>
                    </a:lnTo>
                    <a:lnTo>
                      <a:pt x="2" y="88"/>
                    </a:lnTo>
                    <a:lnTo>
                      <a:pt x="0" y="129"/>
                    </a:lnTo>
                    <a:lnTo>
                      <a:pt x="0" y="170"/>
                    </a:lnTo>
                    <a:lnTo>
                      <a:pt x="14" y="170"/>
                    </a:lnTo>
                    <a:lnTo>
                      <a:pt x="2" y="165"/>
                    </a:lnTo>
                    <a:lnTo>
                      <a:pt x="4" y="124"/>
                    </a:lnTo>
                    <a:lnTo>
                      <a:pt x="4" y="83"/>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0" name="Freeform 3196"/>
              <p:cNvSpPr>
                <a:spLocks/>
              </p:cNvSpPr>
              <p:nvPr/>
            </p:nvSpPr>
            <p:spPr bwMode="auto">
              <a:xfrm>
                <a:off x="9309" y="6931"/>
                <a:ext cx="72" cy="110"/>
              </a:xfrm>
              <a:custGeom>
                <a:avLst/>
                <a:gdLst/>
                <a:ahLst/>
                <a:cxnLst>
                  <a:cxn ang="0">
                    <a:pos x="7" y="2"/>
                  </a:cxn>
                  <a:cxn ang="0">
                    <a:pos x="7" y="2"/>
                  </a:cxn>
                  <a:cxn ang="0">
                    <a:pos x="2" y="26"/>
                  </a:cxn>
                  <a:cxn ang="0">
                    <a:pos x="0" y="74"/>
                  </a:cxn>
                  <a:cxn ang="0">
                    <a:pos x="0" y="103"/>
                  </a:cxn>
                  <a:cxn ang="0">
                    <a:pos x="40" y="110"/>
                  </a:cxn>
                  <a:cxn ang="0">
                    <a:pos x="71" y="103"/>
                  </a:cxn>
                  <a:cxn ang="0">
                    <a:pos x="71" y="76"/>
                  </a:cxn>
                  <a:cxn ang="0">
                    <a:pos x="69" y="64"/>
                  </a:cxn>
                  <a:cxn ang="0">
                    <a:pos x="69" y="40"/>
                  </a:cxn>
                  <a:cxn ang="0">
                    <a:pos x="64" y="16"/>
                  </a:cxn>
                  <a:cxn ang="0">
                    <a:pos x="62" y="2"/>
                  </a:cxn>
                  <a:cxn ang="0">
                    <a:pos x="33" y="0"/>
                  </a:cxn>
                  <a:cxn ang="0">
                    <a:pos x="7" y="2"/>
                  </a:cxn>
                </a:cxnLst>
                <a:rect l="0" t="0" r="r" b="b"/>
                <a:pathLst>
                  <a:path w="72" h="110">
                    <a:moveTo>
                      <a:pt x="7" y="2"/>
                    </a:moveTo>
                    <a:lnTo>
                      <a:pt x="7" y="2"/>
                    </a:lnTo>
                    <a:lnTo>
                      <a:pt x="2" y="26"/>
                    </a:lnTo>
                    <a:lnTo>
                      <a:pt x="0" y="74"/>
                    </a:lnTo>
                    <a:lnTo>
                      <a:pt x="0" y="103"/>
                    </a:lnTo>
                    <a:lnTo>
                      <a:pt x="40" y="110"/>
                    </a:lnTo>
                    <a:lnTo>
                      <a:pt x="71" y="103"/>
                    </a:lnTo>
                    <a:lnTo>
                      <a:pt x="71"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1" name="Freeform 3197"/>
              <p:cNvSpPr>
                <a:spLocks/>
              </p:cNvSpPr>
              <p:nvPr/>
            </p:nvSpPr>
            <p:spPr bwMode="auto">
              <a:xfrm>
                <a:off x="9307" y="6943"/>
                <a:ext cx="45" cy="86"/>
              </a:xfrm>
              <a:custGeom>
                <a:avLst/>
                <a:gdLst/>
                <a:ahLst/>
                <a:cxnLst>
                  <a:cxn ang="0">
                    <a:pos x="7" y="2"/>
                  </a:cxn>
                  <a:cxn ang="0">
                    <a:pos x="7" y="2"/>
                  </a:cxn>
                  <a:cxn ang="0">
                    <a:pos x="2" y="21"/>
                  </a:cxn>
                  <a:cxn ang="0">
                    <a:pos x="2" y="40"/>
                  </a:cxn>
                  <a:cxn ang="0">
                    <a:pos x="0" y="60"/>
                  </a:cxn>
                  <a:cxn ang="0">
                    <a:pos x="0" y="81"/>
                  </a:cxn>
                  <a:cxn ang="0">
                    <a:pos x="2" y="83"/>
                  </a:cxn>
                  <a:cxn ang="0">
                    <a:pos x="21" y="83"/>
                  </a:cxn>
                  <a:cxn ang="0">
                    <a:pos x="23" y="86"/>
                  </a:cxn>
                  <a:cxn ang="0">
                    <a:pos x="43" y="86"/>
                  </a:cxn>
                  <a:cxn ang="0">
                    <a:pos x="45" y="67"/>
                  </a:cxn>
                  <a:cxn ang="0">
                    <a:pos x="45" y="23"/>
                  </a:cxn>
                  <a:cxn ang="0">
                    <a:pos x="43" y="2"/>
                  </a:cxn>
                  <a:cxn ang="0">
                    <a:pos x="23" y="0"/>
                  </a:cxn>
                  <a:cxn ang="0">
                    <a:pos x="7" y="2"/>
                  </a:cxn>
                </a:cxnLst>
                <a:rect l="0" t="0" r="r" b="b"/>
                <a:pathLst>
                  <a:path w="45" h="86">
                    <a:moveTo>
                      <a:pt x="7" y="2"/>
                    </a:moveTo>
                    <a:lnTo>
                      <a:pt x="7" y="2"/>
                    </a:lnTo>
                    <a:lnTo>
                      <a:pt x="2" y="21"/>
                    </a:lnTo>
                    <a:lnTo>
                      <a:pt x="2" y="40"/>
                    </a:lnTo>
                    <a:lnTo>
                      <a:pt x="0" y="60"/>
                    </a:lnTo>
                    <a:lnTo>
                      <a:pt x="0" y="81"/>
                    </a:lnTo>
                    <a:lnTo>
                      <a:pt x="2" y="83"/>
                    </a:lnTo>
                    <a:lnTo>
                      <a:pt x="21" y="83"/>
                    </a:lnTo>
                    <a:lnTo>
                      <a:pt x="23" y="86"/>
                    </a:lnTo>
                    <a:lnTo>
                      <a:pt x="43" y="86"/>
                    </a:lnTo>
                    <a:lnTo>
                      <a:pt x="45" y="67"/>
                    </a:lnTo>
                    <a:lnTo>
                      <a:pt x="45" y="23"/>
                    </a:lnTo>
                    <a:lnTo>
                      <a:pt x="43" y="2"/>
                    </a:lnTo>
                    <a:lnTo>
                      <a:pt x="23" y="0"/>
                    </a:lnTo>
                    <a:lnTo>
                      <a:pt x="7"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2" name="Freeform 3198"/>
              <p:cNvSpPr>
                <a:spLocks/>
              </p:cNvSpPr>
              <p:nvPr/>
            </p:nvSpPr>
            <p:spPr bwMode="auto">
              <a:xfrm>
                <a:off x="9309" y="6943"/>
                <a:ext cx="41" cy="81"/>
              </a:xfrm>
              <a:custGeom>
                <a:avLst/>
                <a:gdLst/>
                <a:ahLst/>
                <a:cxnLst>
                  <a:cxn ang="0">
                    <a:pos x="4" y="79"/>
                  </a:cxn>
                  <a:cxn ang="0">
                    <a:pos x="23" y="79"/>
                  </a:cxn>
                  <a:cxn ang="0">
                    <a:pos x="28" y="81"/>
                  </a:cxn>
                  <a:cxn ang="0">
                    <a:pos x="40" y="81"/>
                  </a:cxn>
                  <a:cxn ang="0">
                    <a:pos x="40" y="2"/>
                  </a:cxn>
                  <a:cxn ang="0">
                    <a:pos x="33" y="2"/>
                  </a:cxn>
                  <a:cxn ang="0">
                    <a:pos x="31" y="0"/>
                  </a:cxn>
                  <a:cxn ang="0">
                    <a:pos x="9" y="0"/>
                  </a:cxn>
                  <a:cxn ang="0">
                    <a:pos x="4" y="2"/>
                  </a:cxn>
                  <a:cxn ang="0">
                    <a:pos x="2" y="21"/>
                  </a:cxn>
                  <a:cxn ang="0">
                    <a:pos x="0" y="38"/>
                  </a:cxn>
                  <a:cxn ang="0">
                    <a:pos x="0" y="76"/>
                  </a:cxn>
                  <a:cxn ang="0">
                    <a:pos x="4" y="79"/>
                  </a:cxn>
                </a:cxnLst>
                <a:rect l="0" t="0" r="r" b="b"/>
                <a:pathLst>
                  <a:path w="41" h="81">
                    <a:moveTo>
                      <a:pt x="4" y="79"/>
                    </a:moveTo>
                    <a:lnTo>
                      <a:pt x="23" y="79"/>
                    </a:lnTo>
                    <a:lnTo>
                      <a:pt x="28" y="81"/>
                    </a:lnTo>
                    <a:lnTo>
                      <a:pt x="40" y="81"/>
                    </a:lnTo>
                    <a:lnTo>
                      <a:pt x="40" y="2"/>
                    </a:lnTo>
                    <a:lnTo>
                      <a:pt x="33" y="2"/>
                    </a:lnTo>
                    <a:lnTo>
                      <a:pt x="31" y="0"/>
                    </a:lnTo>
                    <a:lnTo>
                      <a:pt x="9" y="0"/>
                    </a:lnTo>
                    <a:lnTo>
                      <a:pt x="4" y="2"/>
                    </a:lnTo>
                    <a:lnTo>
                      <a:pt x="2" y="21"/>
                    </a:lnTo>
                    <a:lnTo>
                      <a:pt x="0" y="38"/>
                    </a:lnTo>
                    <a:lnTo>
                      <a:pt x="0" y="76"/>
                    </a:lnTo>
                    <a:lnTo>
                      <a:pt x="4" y="79"/>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3" name="Freeform 3199"/>
              <p:cNvSpPr>
                <a:spLocks/>
              </p:cNvSpPr>
              <p:nvPr/>
            </p:nvSpPr>
            <p:spPr bwMode="auto">
              <a:xfrm>
                <a:off x="9309" y="6943"/>
                <a:ext cx="41" cy="74"/>
              </a:xfrm>
              <a:custGeom>
                <a:avLst/>
                <a:gdLst/>
                <a:ahLst/>
                <a:cxnLst>
                  <a:cxn ang="0">
                    <a:pos x="4" y="2"/>
                  </a:cxn>
                  <a:cxn ang="0">
                    <a:pos x="4" y="2"/>
                  </a:cxn>
                  <a:cxn ang="0">
                    <a:pos x="0" y="35"/>
                  </a:cxn>
                  <a:cxn ang="0">
                    <a:pos x="0" y="71"/>
                  </a:cxn>
                  <a:cxn ang="0">
                    <a:pos x="4" y="74"/>
                  </a:cxn>
                  <a:cxn ang="0">
                    <a:pos x="38" y="74"/>
                  </a:cxn>
                  <a:cxn ang="0">
                    <a:pos x="40" y="57"/>
                  </a:cxn>
                  <a:cxn ang="0">
                    <a:pos x="40" y="19"/>
                  </a:cxn>
                  <a:cxn ang="0">
                    <a:pos x="38" y="2"/>
                  </a:cxn>
                  <a:cxn ang="0">
                    <a:pos x="31" y="2"/>
                  </a:cxn>
                  <a:cxn ang="0">
                    <a:pos x="28" y="0"/>
                  </a:cxn>
                  <a:cxn ang="0">
                    <a:pos x="9" y="0"/>
                  </a:cxn>
                  <a:cxn ang="0">
                    <a:pos x="4" y="2"/>
                  </a:cxn>
                </a:cxnLst>
                <a:rect l="0" t="0" r="r" b="b"/>
                <a:pathLst>
                  <a:path w="41" h="74">
                    <a:moveTo>
                      <a:pt x="4" y="2"/>
                    </a:moveTo>
                    <a:lnTo>
                      <a:pt x="4" y="2"/>
                    </a:lnTo>
                    <a:lnTo>
                      <a:pt x="0" y="35"/>
                    </a:lnTo>
                    <a:lnTo>
                      <a:pt x="0" y="71"/>
                    </a:lnTo>
                    <a:lnTo>
                      <a:pt x="4" y="74"/>
                    </a:lnTo>
                    <a:lnTo>
                      <a:pt x="38" y="74"/>
                    </a:lnTo>
                    <a:lnTo>
                      <a:pt x="40" y="57"/>
                    </a:lnTo>
                    <a:lnTo>
                      <a:pt x="40" y="19"/>
                    </a:lnTo>
                    <a:lnTo>
                      <a:pt x="38" y="2"/>
                    </a:lnTo>
                    <a:lnTo>
                      <a:pt x="31" y="2"/>
                    </a:lnTo>
                    <a:lnTo>
                      <a:pt x="28" y="0"/>
                    </a:lnTo>
                    <a:lnTo>
                      <a:pt x="9" y="0"/>
                    </a:lnTo>
                    <a:lnTo>
                      <a:pt x="4"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4" name="Freeform 3200"/>
              <p:cNvSpPr>
                <a:spLocks/>
              </p:cNvSpPr>
              <p:nvPr/>
            </p:nvSpPr>
            <p:spPr bwMode="auto">
              <a:xfrm>
                <a:off x="9309" y="6943"/>
                <a:ext cx="39" cy="69"/>
              </a:xfrm>
              <a:custGeom>
                <a:avLst/>
                <a:gdLst/>
                <a:ahLst/>
                <a:cxnLst>
                  <a:cxn ang="0">
                    <a:pos x="0" y="33"/>
                  </a:cxn>
                  <a:cxn ang="0">
                    <a:pos x="0" y="67"/>
                  </a:cxn>
                  <a:cxn ang="0">
                    <a:pos x="4" y="67"/>
                  </a:cxn>
                  <a:cxn ang="0">
                    <a:pos x="9" y="69"/>
                  </a:cxn>
                  <a:cxn ang="0">
                    <a:pos x="38" y="69"/>
                  </a:cxn>
                  <a:cxn ang="0">
                    <a:pos x="38" y="2"/>
                  </a:cxn>
                  <a:cxn ang="0">
                    <a:pos x="31" y="2"/>
                  </a:cxn>
                  <a:cxn ang="0">
                    <a:pos x="28" y="0"/>
                  </a:cxn>
                  <a:cxn ang="0">
                    <a:pos x="9" y="0"/>
                  </a:cxn>
                  <a:cxn ang="0">
                    <a:pos x="4" y="2"/>
                  </a:cxn>
                  <a:cxn ang="0">
                    <a:pos x="2" y="19"/>
                  </a:cxn>
                  <a:cxn ang="0">
                    <a:pos x="0" y="33"/>
                  </a:cxn>
                </a:cxnLst>
                <a:rect l="0" t="0" r="r" b="b"/>
                <a:pathLst>
                  <a:path w="39" h="69">
                    <a:moveTo>
                      <a:pt x="0" y="33"/>
                    </a:moveTo>
                    <a:lnTo>
                      <a:pt x="0" y="67"/>
                    </a:lnTo>
                    <a:lnTo>
                      <a:pt x="4" y="67"/>
                    </a:lnTo>
                    <a:lnTo>
                      <a:pt x="9" y="69"/>
                    </a:lnTo>
                    <a:lnTo>
                      <a:pt x="38" y="69"/>
                    </a:lnTo>
                    <a:lnTo>
                      <a:pt x="38" y="2"/>
                    </a:lnTo>
                    <a:lnTo>
                      <a:pt x="31" y="2"/>
                    </a:lnTo>
                    <a:lnTo>
                      <a:pt x="28" y="0"/>
                    </a:lnTo>
                    <a:lnTo>
                      <a:pt x="9" y="0"/>
                    </a:lnTo>
                    <a:lnTo>
                      <a:pt x="4" y="2"/>
                    </a:lnTo>
                    <a:lnTo>
                      <a:pt x="2" y="19"/>
                    </a:lnTo>
                    <a:lnTo>
                      <a:pt x="0" y="33"/>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5" name="Freeform 3201"/>
              <p:cNvSpPr>
                <a:spLocks/>
              </p:cNvSpPr>
              <p:nvPr/>
            </p:nvSpPr>
            <p:spPr bwMode="auto">
              <a:xfrm>
                <a:off x="9309" y="6943"/>
                <a:ext cx="39" cy="65"/>
              </a:xfrm>
              <a:custGeom>
                <a:avLst/>
                <a:gdLst/>
                <a:ahLst/>
                <a:cxnLst>
                  <a:cxn ang="0">
                    <a:pos x="0" y="47"/>
                  </a:cxn>
                  <a:cxn ang="0">
                    <a:pos x="0" y="62"/>
                  </a:cxn>
                  <a:cxn ang="0">
                    <a:pos x="4" y="62"/>
                  </a:cxn>
                  <a:cxn ang="0">
                    <a:pos x="9" y="64"/>
                  </a:cxn>
                  <a:cxn ang="0">
                    <a:pos x="35" y="64"/>
                  </a:cxn>
                  <a:cxn ang="0">
                    <a:pos x="38" y="50"/>
                  </a:cxn>
                  <a:cxn ang="0">
                    <a:pos x="38" y="16"/>
                  </a:cxn>
                  <a:cxn ang="0">
                    <a:pos x="35" y="2"/>
                  </a:cxn>
                  <a:cxn ang="0">
                    <a:pos x="31" y="2"/>
                  </a:cxn>
                  <a:cxn ang="0">
                    <a:pos x="28" y="0"/>
                  </a:cxn>
                  <a:cxn ang="0">
                    <a:pos x="9" y="0"/>
                  </a:cxn>
                  <a:cxn ang="0">
                    <a:pos x="4" y="2"/>
                  </a:cxn>
                  <a:cxn ang="0">
                    <a:pos x="2" y="16"/>
                  </a:cxn>
                  <a:cxn ang="0">
                    <a:pos x="2" y="31"/>
                  </a:cxn>
                  <a:cxn ang="0">
                    <a:pos x="0" y="47"/>
                  </a:cxn>
                </a:cxnLst>
                <a:rect l="0" t="0" r="r" b="b"/>
                <a:pathLst>
                  <a:path w="39" h="65">
                    <a:moveTo>
                      <a:pt x="0" y="47"/>
                    </a:moveTo>
                    <a:lnTo>
                      <a:pt x="0" y="62"/>
                    </a:lnTo>
                    <a:lnTo>
                      <a:pt x="4" y="62"/>
                    </a:lnTo>
                    <a:lnTo>
                      <a:pt x="9" y="64"/>
                    </a:lnTo>
                    <a:lnTo>
                      <a:pt x="35" y="64"/>
                    </a:lnTo>
                    <a:lnTo>
                      <a:pt x="38" y="50"/>
                    </a:lnTo>
                    <a:lnTo>
                      <a:pt x="38" y="16"/>
                    </a:lnTo>
                    <a:lnTo>
                      <a:pt x="35" y="2"/>
                    </a:lnTo>
                    <a:lnTo>
                      <a:pt x="31" y="2"/>
                    </a:lnTo>
                    <a:lnTo>
                      <a:pt x="28" y="0"/>
                    </a:lnTo>
                    <a:lnTo>
                      <a:pt x="9" y="0"/>
                    </a:lnTo>
                    <a:lnTo>
                      <a:pt x="4" y="2"/>
                    </a:lnTo>
                    <a:lnTo>
                      <a:pt x="2" y="16"/>
                    </a:lnTo>
                    <a:lnTo>
                      <a:pt x="2" y="31"/>
                    </a:lnTo>
                    <a:lnTo>
                      <a:pt x="0" y="47"/>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6" name="Freeform 3202"/>
              <p:cNvSpPr>
                <a:spLocks/>
              </p:cNvSpPr>
              <p:nvPr/>
            </p:nvSpPr>
            <p:spPr bwMode="auto">
              <a:xfrm>
                <a:off x="9312" y="6943"/>
                <a:ext cx="33" cy="60"/>
              </a:xfrm>
              <a:custGeom>
                <a:avLst/>
                <a:gdLst/>
                <a:ahLst/>
                <a:cxnLst>
                  <a:cxn ang="0">
                    <a:pos x="4" y="2"/>
                  </a:cxn>
                  <a:cxn ang="0">
                    <a:pos x="4" y="2"/>
                  </a:cxn>
                  <a:cxn ang="0">
                    <a:pos x="0" y="16"/>
                  </a:cxn>
                  <a:cxn ang="0">
                    <a:pos x="0" y="57"/>
                  </a:cxn>
                  <a:cxn ang="0">
                    <a:pos x="7" y="57"/>
                  </a:cxn>
                  <a:cxn ang="0">
                    <a:pos x="11" y="60"/>
                  </a:cxn>
                  <a:cxn ang="0">
                    <a:pos x="33" y="60"/>
                  </a:cxn>
                  <a:cxn ang="0">
                    <a:pos x="33" y="2"/>
                  </a:cxn>
                  <a:cxn ang="0">
                    <a:pos x="26" y="2"/>
                  </a:cxn>
                  <a:cxn ang="0">
                    <a:pos x="26" y="0"/>
                  </a:cxn>
                  <a:cxn ang="0">
                    <a:pos x="7" y="0"/>
                  </a:cxn>
                  <a:cxn ang="0">
                    <a:pos x="4" y="2"/>
                  </a:cxn>
                </a:cxnLst>
                <a:rect l="0" t="0" r="r" b="b"/>
                <a:pathLst>
                  <a:path w="33" h="60">
                    <a:moveTo>
                      <a:pt x="4" y="2"/>
                    </a:moveTo>
                    <a:lnTo>
                      <a:pt x="4" y="2"/>
                    </a:lnTo>
                    <a:lnTo>
                      <a:pt x="0" y="16"/>
                    </a:lnTo>
                    <a:lnTo>
                      <a:pt x="0" y="57"/>
                    </a:lnTo>
                    <a:lnTo>
                      <a:pt x="7" y="57"/>
                    </a:lnTo>
                    <a:lnTo>
                      <a:pt x="11" y="60"/>
                    </a:lnTo>
                    <a:lnTo>
                      <a:pt x="33" y="60"/>
                    </a:lnTo>
                    <a:lnTo>
                      <a:pt x="33" y="2"/>
                    </a:lnTo>
                    <a:lnTo>
                      <a:pt x="26" y="2"/>
                    </a:lnTo>
                    <a:lnTo>
                      <a:pt x="26" y="0"/>
                    </a:lnTo>
                    <a:lnTo>
                      <a:pt x="7" y="0"/>
                    </a:lnTo>
                    <a:lnTo>
                      <a:pt x="4" y="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7" name="Freeform 3203"/>
              <p:cNvSpPr>
                <a:spLocks/>
              </p:cNvSpPr>
              <p:nvPr/>
            </p:nvSpPr>
            <p:spPr bwMode="auto">
              <a:xfrm>
                <a:off x="9312" y="6943"/>
                <a:ext cx="33" cy="55"/>
              </a:xfrm>
              <a:custGeom>
                <a:avLst/>
                <a:gdLst/>
                <a:ahLst/>
                <a:cxnLst>
                  <a:cxn ang="0">
                    <a:pos x="4" y="2"/>
                  </a:cxn>
                  <a:cxn ang="0">
                    <a:pos x="4" y="2"/>
                  </a:cxn>
                  <a:cxn ang="0">
                    <a:pos x="0" y="26"/>
                  </a:cxn>
                  <a:cxn ang="0">
                    <a:pos x="0" y="52"/>
                  </a:cxn>
                  <a:cxn ang="0">
                    <a:pos x="2" y="52"/>
                  </a:cxn>
                  <a:cxn ang="0">
                    <a:pos x="7" y="55"/>
                  </a:cxn>
                  <a:cxn ang="0">
                    <a:pos x="31" y="55"/>
                  </a:cxn>
                  <a:cxn ang="0">
                    <a:pos x="33" y="40"/>
                  </a:cxn>
                  <a:cxn ang="0">
                    <a:pos x="33" y="14"/>
                  </a:cxn>
                  <a:cxn ang="0">
                    <a:pos x="31" y="2"/>
                  </a:cxn>
                  <a:cxn ang="0">
                    <a:pos x="26" y="2"/>
                  </a:cxn>
                  <a:cxn ang="0">
                    <a:pos x="23" y="0"/>
                  </a:cxn>
                  <a:cxn ang="0">
                    <a:pos x="7" y="0"/>
                  </a:cxn>
                  <a:cxn ang="0">
                    <a:pos x="4" y="2"/>
                  </a:cxn>
                </a:cxnLst>
                <a:rect l="0" t="0" r="r" b="b"/>
                <a:pathLst>
                  <a:path w="33" h="55">
                    <a:moveTo>
                      <a:pt x="4" y="2"/>
                    </a:moveTo>
                    <a:lnTo>
                      <a:pt x="4" y="2"/>
                    </a:lnTo>
                    <a:lnTo>
                      <a:pt x="0" y="26"/>
                    </a:lnTo>
                    <a:lnTo>
                      <a:pt x="0" y="52"/>
                    </a:lnTo>
                    <a:lnTo>
                      <a:pt x="2" y="52"/>
                    </a:lnTo>
                    <a:lnTo>
                      <a:pt x="7" y="55"/>
                    </a:lnTo>
                    <a:lnTo>
                      <a:pt x="31" y="55"/>
                    </a:lnTo>
                    <a:lnTo>
                      <a:pt x="33" y="40"/>
                    </a:lnTo>
                    <a:lnTo>
                      <a:pt x="33" y="14"/>
                    </a:lnTo>
                    <a:lnTo>
                      <a:pt x="31" y="2"/>
                    </a:lnTo>
                    <a:lnTo>
                      <a:pt x="26" y="2"/>
                    </a:lnTo>
                    <a:lnTo>
                      <a:pt x="23" y="0"/>
                    </a:lnTo>
                    <a:lnTo>
                      <a:pt x="7" y="0"/>
                    </a:lnTo>
                    <a:lnTo>
                      <a:pt x="4"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8" name="Freeform 3204"/>
              <p:cNvSpPr>
                <a:spLocks/>
              </p:cNvSpPr>
              <p:nvPr/>
            </p:nvSpPr>
            <p:spPr bwMode="auto">
              <a:xfrm>
                <a:off x="9312" y="6943"/>
                <a:ext cx="31" cy="50"/>
              </a:xfrm>
              <a:custGeom>
                <a:avLst/>
                <a:gdLst/>
                <a:ahLst/>
                <a:cxnLst>
                  <a:cxn ang="0">
                    <a:pos x="31" y="2"/>
                  </a:cxn>
                  <a:cxn ang="0">
                    <a:pos x="26" y="2"/>
                  </a:cxn>
                  <a:cxn ang="0">
                    <a:pos x="23" y="0"/>
                  </a:cxn>
                  <a:cxn ang="0">
                    <a:pos x="7" y="0"/>
                  </a:cxn>
                  <a:cxn ang="0">
                    <a:pos x="4" y="2"/>
                  </a:cxn>
                  <a:cxn ang="0">
                    <a:pos x="2" y="14"/>
                  </a:cxn>
                  <a:cxn ang="0">
                    <a:pos x="0" y="23"/>
                  </a:cxn>
                  <a:cxn ang="0">
                    <a:pos x="0" y="47"/>
                  </a:cxn>
                  <a:cxn ang="0">
                    <a:pos x="7" y="47"/>
                  </a:cxn>
                  <a:cxn ang="0">
                    <a:pos x="11" y="50"/>
                  </a:cxn>
                  <a:cxn ang="0">
                    <a:pos x="31" y="50"/>
                  </a:cxn>
                  <a:cxn ang="0">
                    <a:pos x="31" y="2"/>
                  </a:cxn>
                </a:cxnLst>
                <a:rect l="0" t="0" r="r" b="b"/>
                <a:pathLst>
                  <a:path w="31" h="50">
                    <a:moveTo>
                      <a:pt x="31" y="2"/>
                    </a:moveTo>
                    <a:lnTo>
                      <a:pt x="26" y="2"/>
                    </a:lnTo>
                    <a:lnTo>
                      <a:pt x="23" y="0"/>
                    </a:lnTo>
                    <a:lnTo>
                      <a:pt x="7" y="0"/>
                    </a:lnTo>
                    <a:lnTo>
                      <a:pt x="4" y="2"/>
                    </a:lnTo>
                    <a:lnTo>
                      <a:pt x="2" y="14"/>
                    </a:lnTo>
                    <a:lnTo>
                      <a:pt x="0" y="23"/>
                    </a:lnTo>
                    <a:lnTo>
                      <a:pt x="0" y="47"/>
                    </a:lnTo>
                    <a:lnTo>
                      <a:pt x="7" y="47"/>
                    </a:lnTo>
                    <a:lnTo>
                      <a:pt x="11" y="50"/>
                    </a:lnTo>
                    <a:lnTo>
                      <a:pt x="31" y="50"/>
                    </a:lnTo>
                    <a:lnTo>
                      <a:pt x="31" y="2"/>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9" name="Freeform 3205"/>
              <p:cNvSpPr>
                <a:spLocks/>
              </p:cNvSpPr>
              <p:nvPr/>
            </p:nvSpPr>
            <p:spPr bwMode="auto">
              <a:xfrm>
                <a:off x="9312" y="6943"/>
                <a:ext cx="31" cy="45"/>
              </a:xfrm>
              <a:custGeom>
                <a:avLst/>
                <a:gdLst/>
                <a:ahLst/>
                <a:cxnLst>
                  <a:cxn ang="0">
                    <a:pos x="4" y="2"/>
                  </a:cxn>
                  <a:cxn ang="0">
                    <a:pos x="4" y="2"/>
                  </a:cxn>
                  <a:cxn ang="0">
                    <a:pos x="0" y="21"/>
                  </a:cxn>
                  <a:cxn ang="0">
                    <a:pos x="0" y="43"/>
                  </a:cxn>
                  <a:cxn ang="0">
                    <a:pos x="14" y="43"/>
                  </a:cxn>
                  <a:cxn ang="0">
                    <a:pos x="19" y="45"/>
                  </a:cxn>
                  <a:cxn ang="0">
                    <a:pos x="26" y="45"/>
                  </a:cxn>
                  <a:cxn ang="0">
                    <a:pos x="31" y="43"/>
                  </a:cxn>
                  <a:cxn ang="0">
                    <a:pos x="31" y="2"/>
                  </a:cxn>
                  <a:cxn ang="0">
                    <a:pos x="26" y="2"/>
                  </a:cxn>
                  <a:cxn ang="0">
                    <a:pos x="23" y="0"/>
                  </a:cxn>
                  <a:cxn ang="0">
                    <a:pos x="7" y="0"/>
                  </a:cxn>
                  <a:cxn ang="0">
                    <a:pos x="4" y="2"/>
                  </a:cxn>
                </a:cxnLst>
                <a:rect l="0" t="0" r="r" b="b"/>
                <a:pathLst>
                  <a:path w="31" h="45">
                    <a:moveTo>
                      <a:pt x="4" y="2"/>
                    </a:moveTo>
                    <a:lnTo>
                      <a:pt x="4" y="2"/>
                    </a:lnTo>
                    <a:lnTo>
                      <a:pt x="0" y="21"/>
                    </a:lnTo>
                    <a:lnTo>
                      <a:pt x="0" y="43"/>
                    </a:lnTo>
                    <a:lnTo>
                      <a:pt x="14" y="43"/>
                    </a:lnTo>
                    <a:lnTo>
                      <a:pt x="19" y="45"/>
                    </a:lnTo>
                    <a:lnTo>
                      <a:pt x="26" y="45"/>
                    </a:lnTo>
                    <a:lnTo>
                      <a:pt x="31" y="43"/>
                    </a:lnTo>
                    <a:lnTo>
                      <a:pt x="31" y="2"/>
                    </a:lnTo>
                    <a:lnTo>
                      <a:pt x="26" y="2"/>
                    </a:lnTo>
                    <a:lnTo>
                      <a:pt x="23" y="0"/>
                    </a:lnTo>
                    <a:lnTo>
                      <a:pt x="7" y="0"/>
                    </a:lnTo>
                    <a:lnTo>
                      <a:pt x="4"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0" name="Freeform 3206"/>
              <p:cNvSpPr>
                <a:spLocks/>
              </p:cNvSpPr>
              <p:nvPr/>
            </p:nvSpPr>
            <p:spPr bwMode="auto">
              <a:xfrm>
                <a:off x="9314" y="6943"/>
                <a:ext cx="26" cy="38"/>
              </a:xfrm>
              <a:custGeom>
                <a:avLst/>
                <a:gdLst/>
                <a:ahLst/>
                <a:cxnLst>
                  <a:cxn ang="0">
                    <a:pos x="2" y="2"/>
                  </a:cxn>
                  <a:cxn ang="0">
                    <a:pos x="2" y="2"/>
                  </a:cxn>
                  <a:cxn ang="0">
                    <a:pos x="0" y="11"/>
                  </a:cxn>
                  <a:cxn ang="0">
                    <a:pos x="0" y="38"/>
                  </a:cxn>
                  <a:cxn ang="0">
                    <a:pos x="26" y="38"/>
                  </a:cxn>
                  <a:cxn ang="0">
                    <a:pos x="26" y="2"/>
                  </a:cxn>
                  <a:cxn ang="0">
                    <a:pos x="21" y="0"/>
                  </a:cxn>
                  <a:cxn ang="0">
                    <a:pos x="4" y="0"/>
                  </a:cxn>
                  <a:cxn ang="0">
                    <a:pos x="2" y="2"/>
                  </a:cxn>
                </a:cxnLst>
                <a:rect l="0" t="0" r="r" b="b"/>
                <a:pathLst>
                  <a:path w="26" h="38">
                    <a:moveTo>
                      <a:pt x="2" y="2"/>
                    </a:moveTo>
                    <a:lnTo>
                      <a:pt x="2" y="2"/>
                    </a:lnTo>
                    <a:lnTo>
                      <a:pt x="0" y="11"/>
                    </a:lnTo>
                    <a:lnTo>
                      <a:pt x="0" y="38"/>
                    </a:lnTo>
                    <a:lnTo>
                      <a:pt x="26" y="38"/>
                    </a:lnTo>
                    <a:lnTo>
                      <a:pt x="26" y="2"/>
                    </a:lnTo>
                    <a:lnTo>
                      <a:pt x="21" y="0"/>
                    </a:lnTo>
                    <a:lnTo>
                      <a:pt x="4" y="0"/>
                    </a:lnTo>
                    <a:lnTo>
                      <a:pt x="2"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1" name="Freeform 3207"/>
              <p:cNvSpPr>
                <a:spLocks/>
              </p:cNvSpPr>
              <p:nvPr/>
            </p:nvSpPr>
            <p:spPr bwMode="auto">
              <a:xfrm>
                <a:off x="9314" y="6943"/>
                <a:ext cx="26" cy="33"/>
              </a:xfrm>
              <a:custGeom>
                <a:avLst/>
                <a:gdLst/>
                <a:ahLst/>
                <a:cxnLst>
                  <a:cxn ang="0">
                    <a:pos x="2" y="2"/>
                  </a:cxn>
                  <a:cxn ang="0">
                    <a:pos x="2" y="2"/>
                  </a:cxn>
                  <a:cxn ang="0">
                    <a:pos x="0" y="9"/>
                  </a:cxn>
                  <a:cxn ang="0">
                    <a:pos x="0" y="33"/>
                  </a:cxn>
                  <a:cxn ang="0">
                    <a:pos x="26" y="33"/>
                  </a:cxn>
                  <a:cxn ang="0">
                    <a:pos x="26" y="2"/>
                  </a:cxn>
                  <a:cxn ang="0">
                    <a:pos x="21" y="2"/>
                  </a:cxn>
                  <a:cxn ang="0">
                    <a:pos x="21" y="0"/>
                  </a:cxn>
                  <a:cxn ang="0">
                    <a:pos x="4" y="0"/>
                  </a:cxn>
                  <a:cxn ang="0">
                    <a:pos x="2" y="2"/>
                  </a:cxn>
                </a:cxnLst>
                <a:rect l="0" t="0" r="r" b="b"/>
                <a:pathLst>
                  <a:path w="26" h="33">
                    <a:moveTo>
                      <a:pt x="2" y="2"/>
                    </a:moveTo>
                    <a:lnTo>
                      <a:pt x="2" y="2"/>
                    </a:lnTo>
                    <a:lnTo>
                      <a:pt x="0" y="9"/>
                    </a:lnTo>
                    <a:lnTo>
                      <a:pt x="0" y="33"/>
                    </a:lnTo>
                    <a:lnTo>
                      <a:pt x="26" y="33"/>
                    </a:lnTo>
                    <a:lnTo>
                      <a:pt x="26" y="2"/>
                    </a:lnTo>
                    <a:lnTo>
                      <a:pt x="21" y="2"/>
                    </a:lnTo>
                    <a:lnTo>
                      <a:pt x="21" y="0"/>
                    </a:lnTo>
                    <a:lnTo>
                      <a:pt x="4" y="0"/>
                    </a:lnTo>
                    <a:lnTo>
                      <a:pt x="2"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2" name="Freeform 3208"/>
              <p:cNvSpPr>
                <a:spLocks/>
              </p:cNvSpPr>
              <p:nvPr/>
            </p:nvSpPr>
            <p:spPr bwMode="auto">
              <a:xfrm>
                <a:off x="9314" y="6943"/>
                <a:ext cx="24" cy="29"/>
              </a:xfrm>
              <a:custGeom>
                <a:avLst/>
                <a:gdLst/>
                <a:ahLst/>
                <a:cxnLst>
                  <a:cxn ang="0">
                    <a:pos x="2" y="2"/>
                  </a:cxn>
                  <a:cxn ang="0">
                    <a:pos x="2" y="2"/>
                  </a:cxn>
                  <a:cxn ang="0">
                    <a:pos x="0" y="7"/>
                  </a:cxn>
                  <a:cxn ang="0">
                    <a:pos x="0" y="28"/>
                  </a:cxn>
                  <a:cxn ang="0">
                    <a:pos x="23" y="28"/>
                  </a:cxn>
                  <a:cxn ang="0">
                    <a:pos x="23" y="2"/>
                  </a:cxn>
                  <a:cxn ang="0">
                    <a:pos x="11" y="0"/>
                  </a:cxn>
                  <a:cxn ang="0">
                    <a:pos x="2" y="2"/>
                  </a:cxn>
                </a:cxnLst>
                <a:rect l="0" t="0" r="r" b="b"/>
                <a:pathLst>
                  <a:path w="24" h="29">
                    <a:moveTo>
                      <a:pt x="2" y="2"/>
                    </a:moveTo>
                    <a:lnTo>
                      <a:pt x="2" y="2"/>
                    </a:lnTo>
                    <a:lnTo>
                      <a:pt x="0" y="7"/>
                    </a:lnTo>
                    <a:lnTo>
                      <a:pt x="0" y="28"/>
                    </a:lnTo>
                    <a:lnTo>
                      <a:pt x="23" y="28"/>
                    </a:lnTo>
                    <a:lnTo>
                      <a:pt x="23" y="2"/>
                    </a:lnTo>
                    <a:lnTo>
                      <a:pt x="11" y="0"/>
                    </a:lnTo>
                    <a:lnTo>
                      <a:pt x="2"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3" name="Freeform 3209"/>
              <p:cNvSpPr>
                <a:spLocks/>
              </p:cNvSpPr>
              <p:nvPr/>
            </p:nvSpPr>
            <p:spPr bwMode="auto">
              <a:xfrm>
                <a:off x="9314" y="6933"/>
                <a:ext cx="36" cy="10"/>
              </a:xfrm>
              <a:custGeom>
                <a:avLst/>
                <a:gdLst/>
                <a:ahLst/>
                <a:cxnLst>
                  <a:cxn ang="0">
                    <a:pos x="35" y="2"/>
                  </a:cxn>
                  <a:cxn ang="0">
                    <a:pos x="19" y="0"/>
                  </a:cxn>
                  <a:cxn ang="0">
                    <a:pos x="2" y="2"/>
                  </a:cxn>
                  <a:cxn ang="0">
                    <a:pos x="0" y="7"/>
                  </a:cxn>
                  <a:cxn ang="0">
                    <a:pos x="23" y="7"/>
                  </a:cxn>
                  <a:cxn ang="0">
                    <a:pos x="26" y="9"/>
                  </a:cxn>
                  <a:cxn ang="0">
                    <a:pos x="35" y="9"/>
                  </a:cxn>
                  <a:cxn ang="0">
                    <a:pos x="35" y="2"/>
                  </a:cxn>
                </a:cxnLst>
                <a:rect l="0" t="0" r="r" b="b"/>
                <a:pathLst>
                  <a:path w="36" h="10">
                    <a:moveTo>
                      <a:pt x="35" y="2"/>
                    </a:moveTo>
                    <a:lnTo>
                      <a:pt x="19" y="0"/>
                    </a:lnTo>
                    <a:lnTo>
                      <a:pt x="2" y="2"/>
                    </a:lnTo>
                    <a:lnTo>
                      <a:pt x="0" y="7"/>
                    </a:lnTo>
                    <a:lnTo>
                      <a:pt x="23" y="7"/>
                    </a:lnTo>
                    <a:lnTo>
                      <a:pt x="26" y="9"/>
                    </a:lnTo>
                    <a:lnTo>
                      <a:pt x="35" y="9"/>
                    </a:lnTo>
                    <a:lnTo>
                      <a:pt x="35" y="2"/>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4" name="Freeform 3210"/>
              <p:cNvSpPr>
                <a:spLocks/>
              </p:cNvSpPr>
              <p:nvPr/>
            </p:nvSpPr>
            <p:spPr bwMode="auto">
              <a:xfrm>
                <a:off x="9309" y="7027"/>
                <a:ext cx="41" cy="14"/>
              </a:xfrm>
              <a:custGeom>
                <a:avLst/>
                <a:gdLst/>
                <a:ahLst/>
                <a:cxnLst>
                  <a:cxn ang="0">
                    <a:pos x="0" y="0"/>
                  </a:cxn>
                  <a:cxn ang="0">
                    <a:pos x="0" y="7"/>
                  </a:cxn>
                  <a:cxn ang="0">
                    <a:pos x="40" y="14"/>
                  </a:cxn>
                  <a:cxn ang="0">
                    <a:pos x="40" y="4"/>
                  </a:cxn>
                  <a:cxn ang="0">
                    <a:pos x="0" y="0"/>
                  </a:cxn>
                </a:cxnLst>
                <a:rect l="0" t="0" r="r" b="b"/>
                <a:pathLst>
                  <a:path w="41"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5" name="Freeform 3211"/>
              <p:cNvSpPr>
                <a:spLocks/>
              </p:cNvSpPr>
              <p:nvPr/>
            </p:nvSpPr>
            <p:spPr bwMode="auto">
              <a:xfrm>
                <a:off x="9321" y="7032"/>
                <a:ext cx="17" cy="2"/>
              </a:xfrm>
              <a:custGeom>
                <a:avLst/>
                <a:gdLst/>
                <a:ahLst/>
                <a:cxnLst>
                  <a:cxn ang="0">
                    <a:pos x="7" y="0"/>
                  </a:cxn>
                  <a:cxn ang="0">
                    <a:pos x="0" y="0"/>
                  </a:cxn>
                  <a:cxn ang="0">
                    <a:pos x="0" y="2"/>
                  </a:cxn>
                  <a:cxn ang="0">
                    <a:pos x="16" y="2"/>
                  </a:cxn>
                  <a:cxn ang="0">
                    <a:pos x="16" y="0"/>
                  </a:cxn>
                  <a:cxn ang="0">
                    <a:pos x="7" y="0"/>
                  </a:cxn>
                </a:cxnLst>
                <a:rect l="0" t="0" r="r" b="b"/>
                <a:pathLst>
                  <a:path w="17" h="2">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6" name="Freeform 3212"/>
              <p:cNvSpPr>
                <a:spLocks/>
              </p:cNvSpPr>
              <p:nvPr/>
            </p:nvSpPr>
            <p:spPr bwMode="auto">
              <a:xfrm>
                <a:off x="9321" y="7032"/>
                <a:ext cx="12" cy="2"/>
              </a:xfrm>
              <a:custGeom>
                <a:avLst/>
                <a:gdLst/>
                <a:ahLst/>
                <a:cxnLst>
                  <a:cxn ang="0">
                    <a:pos x="4" y="0"/>
                  </a:cxn>
                  <a:cxn ang="0">
                    <a:pos x="0" y="0"/>
                  </a:cxn>
                  <a:cxn ang="0">
                    <a:pos x="0" y="2"/>
                  </a:cxn>
                  <a:cxn ang="0">
                    <a:pos x="12" y="2"/>
                  </a:cxn>
                  <a:cxn ang="0">
                    <a:pos x="9" y="0"/>
                  </a:cxn>
                  <a:cxn ang="0">
                    <a:pos x="4" y="0"/>
                  </a:cxn>
                </a:cxnLst>
                <a:rect l="0" t="0" r="r" b="b"/>
                <a:pathLst>
                  <a:path w="12" h="2">
                    <a:moveTo>
                      <a:pt x="4" y="0"/>
                    </a:moveTo>
                    <a:lnTo>
                      <a:pt x="0" y="0"/>
                    </a:lnTo>
                    <a:lnTo>
                      <a:pt x="0"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7" name="Freeform 3213"/>
              <p:cNvSpPr>
                <a:spLocks/>
              </p:cNvSpPr>
              <p:nvPr/>
            </p:nvSpPr>
            <p:spPr bwMode="auto">
              <a:xfrm>
                <a:off x="9321" y="7032"/>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8" name="Freeform 3214"/>
              <p:cNvSpPr>
                <a:spLocks/>
              </p:cNvSpPr>
              <p:nvPr/>
            </p:nvSpPr>
            <p:spPr bwMode="auto">
              <a:xfrm>
                <a:off x="9352" y="7027"/>
                <a:ext cx="27" cy="12"/>
              </a:xfrm>
              <a:custGeom>
                <a:avLst/>
                <a:gdLst/>
                <a:ahLst/>
                <a:cxnLst>
                  <a:cxn ang="0">
                    <a:pos x="0" y="4"/>
                  </a:cxn>
                  <a:cxn ang="0">
                    <a:pos x="0" y="11"/>
                  </a:cxn>
                  <a:cxn ang="0">
                    <a:pos x="19" y="7"/>
                  </a:cxn>
                  <a:cxn ang="0">
                    <a:pos x="26" y="4"/>
                  </a:cxn>
                  <a:cxn ang="0">
                    <a:pos x="26" y="0"/>
                  </a:cxn>
                  <a:cxn ang="0">
                    <a:pos x="0" y="4"/>
                  </a:cxn>
                </a:cxnLst>
                <a:rect l="0" t="0" r="r" b="b"/>
                <a:pathLst>
                  <a:path w="27" h="12">
                    <a:moveTo>
                      <a:pt x="0" y="4"/>
                    </a:moveTo>
                    <a:lnTo>
                      <a:pt x="0" y="11"/>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9" name="Freeform 3215"/>
              <p:cNvSpPr>
                <a:spLocks/>
              </p:cNvSpPr>
              <p:nvPr/>
            </p:nvSpPr>
            <p:spPr bwMode="auto">
              <a:xfrm>
                <a:off x="9352" y="7027"/>
                <a:ext cx="27"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1"/>
                  </a:cxn>
                  <a:cxn ang="0">
                    <a:pos x="4" y="11"/>
                  </a:cxn>
                  <a:cxn ang="0">
                    <a:pos x="7" y="9"/>
                  </a:cxn>
                  <a:cxn ang="0">
                    <a:pos x="12" y="9"/>
                  </a:cxn>
                  <a:cxn ang="0">
                    <a:pos x="14" y="7"/>
                  </a:cxn>
                  <a:cxn ang="0">
                    <a:pos x="21" y="7"/>
                  </a:cxn>
                </a:cxnLst>
                <a:rect l="0" t="0" r="r" b="b"/>
                <a:pathLst>
                  <a:path w="27" h="12">
                    <a:moveTo>
                      <a:pt x="21" y="7"/>
                    </a:moveTo>
                    <a:lnTo>
                      <a:pt x="26" y="4"/>
                    </a:lnTo>
                    <a:lnTo>
                      <a:pt x="26" y="0"/>
                    </a:lnTo>
                    <a:lnTo>
                      <a:pt x="16" y="0"/>
                    </a:lnTo>
                    <a:lnTo>
                      <a:pt x="14" y="2"/>
                    </a:lnTo>
                    <a:lnTo>
                      <a:pt x="7" y="2"/>
                    </a:lnTo>
                    <a:lnTo>
                      <a:pt x="4" y="4"/>
                    </a:lnTo>
                    <a:lnTo>
                      <a:pt x="0" y="4"/>
                    </a:lnTo>
                    <a:lnTo>
                      <a:pt x="0" y="11"/>
                    </a:lnTo>
                    <a:lnTo>
                      <a:pt x="4" y="11"/>
                    </a:lnTo>
                    <a:lnTo>
                      <a:pt x="7" y="9"/>
                    </a:lnTo>
                    <a:lnTo>
                      <a:pt x="12"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0" name="Freeform 3216"/>
              <p:cNvSpPr>
                <a:spLocks/>
              </p:cNvSpPr>
              <p:nvPr/>
            </p:nvSpPr>
            <p:spPr bwMode="auto">
              <a:xfrm>
                <a:off x="9355" y="7027"/>
                <a:ext cx="24" cy="12"/>
              </a:xfrm>
              <a:custGeom>
                <a:avLst/>
                <a:gdLst/>
                <a:ahLst/>
                <a:cxnLst>
                  <a:cxn ang="0">
                    <a:pos x="0" y="4"/>
                  </a:cxn>
                  <a:cxn ang="0">
                    <a:pos x="0" y="11"/>
                  </a:cxn>
                  <a:cxn ang="0">
                    <a:pos x="4" y="9"/>
                  </a:cxn>
                  <a:cxn ang="0">
                    <a:pos x="9" y="9"/>
                  </a:cxn>
                  <a:cxn ang="0">
                    <a:pos x="12" y="7"/>
                  </a:cxn>
                  <a:cxn ang="0">
                    <a:pos x="19" y="7"/>
                  </a:cxn>
                  <a:cxn ang="0">
                    <a:pos x="23" y="4"/>
                  </a:cxn>
                  <a:cxn ang="0">
                    <a:pos x="23" y="0"/>
                  </a:cxn>
                  <a:cxn ang="0">
                    <a:pos x="16" y="0"/>
                  </a:cxn>
                  <a:cxn ang="0">
                    <a:pos x="12" y="2"/>
                  </a:cxn>
                  <a:cxn ang="0">
                    <a:pos x="2" y="2"/>
                  </a:cxn>
                  <a:cxn ang="0">
                    <a:pos x="0" y="4"/>
                  </a:cxn>
                </a:cxnLst>
                <a:rect l="0" t="0" r="r" b="b"/>
                <a:pathLst>
                  <a:path w="24" h="12">
                    <a:moveTo>
                      <a:pt x="0" y="4"/>
                    </a:moveTo>
                    <a:lnTo>
                      <a:pt x="0" y="11"/>
                    </a:lnTo>
                    <a:lnTo>
                      <a:pt x="4" y="9"/>
                    </a:lnTo>
                    <a:lnTo>
                      <a:pt x="9" y="9"/>
                    </a:lnTo>
                    <a:lnTo>
                      <a:pt x="12" y="7"/>
                    </a:lnTo>
                    <a:lnTo>
                      <a:pt x="19" y="7"/>
                    </a:lnTo>
                    <a:lnTo>
                      <a:pt x="23" y="4"/>
                    </a:lnTo>
                    <a:lnTo>
                      <a:pt x="23" y="0"/>
                    </a:lnTo>
                    <a:lnTo>
                      <a:pt x="16" y="0"/>
                    </a:lnTo>
                    <a:lnTo>
                      <a:pt x="12"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1" name="Freeform 3217"/>
              <p:cNvSpPr>
                <a:spLocks/>
              </p:cNvSpPr>
              <p:nvPr/>
            </p:nvSpPr>
            <p:spPr bwMode="auto">
              <a:xfrm>
                <a:off x="9355" y="7027"/>
                <a:ext cx="26" cy="12"/>
              </a:xfrm>
              <a:custGeom>
                <a:avLst/>
                <a:gdLst/>
                <a:ahLst/>
                <a:cxnLst>
                  <a:cxn ang="0">
                    <a:pos x="4" y="9"/>
                  </a:cxn>
                  <a:cxn ang="0">
                    <a:pos x="12" y="9"/>
                  </a:cxn>
                  <a:cxn ang="0">
                    <a:pos x="14" y="7"/>
                  </a:cxn>
                  <a:cxn ang="0">
                    <a:pos x="19" y="7"/>
                  </a:cxn>
                  <a:cxn ang="0">
                    <a:pos x="21" y="4"/>
                  </a:cxn>
                  <a:cxn ang="0">
                    <a:pos x="26" y="4"/>
                  </a:cxn>
                  <a:cxn ang="0">
                    <a:pos x="26" y="0"/>
                  </a:cxn>
                  <a:cxn ang="0">
                    <a:pos x="16" y="0"/>
                  </a:cxn>
                  <a:cxn ang="0">
                    <a:pos x="14" y="2"/>
                  </a:cxn>
                  <a:cxn ang="0">
                    <a:pos x="4" y="2"/>
                  </a:cxn>
                  <a:cxn ang="0">
                    <a:pos x="0" y="4"/>
                  </a:cxn>
                  <a:cxn ang="0">
                    <a:pos x="0" y="11"/>
                  </a:cxn>
                  <a:cxn ang="0">
                    <a:pos x="4" y="9"/>
                  </a:cxn>
                </a:cxnLst>
                <a:rect l="0" t="0" r="r" b="b"/>
                <a:pathLst>
                  <a:path w="26" h="12">
                    <a:moveTo>
                      <a:pt x="4" y="9"/>
                    </a:moveTo>
                    <a:lnTo>
                      <a:pt x="12" y="9"/>
                    </a:lnTo>
                    <a:lnTo>
                      <a:pt x="14" y="7"/>
                    </a:lnTo>
                    <a:lnTo>
                      <a:pt x="19" y="7"/>
                    </a:lnTo>
                    <a:lnTo>
                      <a:pt x="21" y="4"/>
                    </a:lnTo>
                    <a:lnTo>
                      <a:pt x="26" y="4"/>
                    </a:lnTo>
                    <a:lnTo>
                      <a:pt x="26" y="0"/>
                    </a:lnTo>
                    <a:lnTo>
                      <a:pt x="16" y="0"/>
                    </a:lnTo>
                    <a:lnTo>
                      <a:pt x="14" y="2"/>
                    </a:lnTo>
                    <a:lnTo>
                      <a:pt x="4" y="2"/>
                    </a:lnTo>
                    <a:lnTo>
                      <a:pt x="0" y="4"/>
                    </a:lnTo>
                    <a:lnTo>
                      <a:pt x="0" y="11"/>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2" name="Freeform 3218"/>
              <p:cNvSpPr>
                <a:spLocks/>
              </p:cNvSpPr>
              <p:nvPr/>
            </p:nvSpPr>
            <p:spPr bwMode="auto">
              <a:xfrm>
                <a:off x="9357" y="7027"/>
                <a:ext cx="24" cy="12"/>
              </a:xfrm>
              <a:custGeom>
                <a:avLst/>
                <a:gdLst/>
                <a:ahLst/>
                <a:cxnLst>
                  <a:cxn ang="0">
                    <a:pos x="19" y="7"/>
                  </a:cxn>
                  <a:cxn ang="0">
                    <a:pos x="23" y="4"/>
                  </a:cxn>
                  <a:cxn ang="0">
                    <a:pos x="23" y="0"/>
                  </a:cxn>
                  <a:cxn ang="0">
                    <a:pos x="14" y="0"/>
                  </a:cxn>
                  <a:cxn ang="0">
                    <a:pos x="12" y="2"/>
                  </a:cxn>
                  <a:cxn ang="0">
                    <a:pos x="2" y="2"/>
                  </a:cxn>
                  <a:cxn ang="0">
                    <a:pos x="0" y="4"/>
                  </a:cxn>
                  <a:cxn ang="0">
                    <a:pos x="0" y="11"/>
                  </a:cxn>
                  <a:cxn ang="0">
                    <a:pos x="2" y="9"/>
                  </a:cxn>
                  <a:cxn ang="0">
                    <a:pos x="9" y="9"/>
                  </a:cxn>
                  <a:cxn ang="0">
                    <a:pos x="12" y="7"/>
                  </a:cxn>
                  <a:cxn ang="0">
                    <a:pos x="19" y="7"/>
                  </a:cxn>
                </a:cxnLst>
                <a:rect l="0" t="0" r="r" b="b"/>
                <a:pathLst>
                  <a:path w="24" h="12">
                    <a:moveTo>
                      <a:pt x="19" y="7"/>
                    </a:moveTo>
                    <a:lnTo>
                      <a:pt x="23" y="4"/>
                    </a:lnTo>
                    <a:lnTo>
                      <a:pt x="23" y="0"/>
                    </a:lnTo>
                    <a:lnTo>
                      <a:pt x="14" y="0"/>
                    </a:lnTo>
                    <a:lnTo>
                      <a:pt x="12" y="2"/>
                    </a:lnTo>
                    <a:lnTo>
                      <a:pt x="2" y="2"/>
                    </a:lnTo>
                    <a:lnTo>
                      <a:pt x="0" y="4"/>
                    </a:lnTo>
                    <a:lnTo>
                      <a:pt x="0" y="11"/>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3" name="Freeform 3219"/>
              <p:cNvSpPr>
                <a:spLocks/>
              </p:cNvSpPr>
              <p:nvPr/>
            </p:nvSpPr>
            <p:spPr bwMode="auto">
              <a:xfrm>
                <a:off x="9360" y="7027"/>
                <a:ext cx="21" cy="9"/>
              </a:xfrm>
              <a:custGeom>
                <a:avLst/>
                <a:gdLst/>
                <a:ahLst/>
                <a:cxnLst>
                  <a:cxn ang="0">
                    <a:pos x="16" y="7"/>
                  </a:cxn>
                  <a:cxn ang="0">
                    <a:pos x="21" y="4"/>
                  </a:cxn>
                  <a:cxn ang="0">
                    <a:pos x="21" y="0"/>
                  </a:cxn>
                  <a:cxn ang="0">
                    <a:pos x="12" y="0"/>
                  </a:cxn>
                  <a:cxn ang="0">
                    <a:pos x="9" y="2"/>
                  </a:cxn>
                  <a:cxn ang="0">
                    <a:pos x="0" y="2"/>
                  </a:cxn>
                  <a:cxn ang="0">
                    <a:pos x="0" y="9"/>
                  </a:cxn>
                  <a:cxn ang="0">
                    <a:pos x="7" y="9"/>
                  </a:cxn>
                  <a:cxn ang="0">
                    <a:pos x="7" y="7"/>
                  </a:cxn>
                  <a:cxn ang="0">
                    <a:pos x="16" y="7"/>
                  </a:cxn>
                </a:cxnLst>
                <a:rect l="0" t="0" r="r" b="b"/>
                <a:pathLst>
                  <a:path w="21" h="9">
                    <a:moveTo>
                      <a:pt x="16" y="7"/>
                    </a:moveTo>
                    <a:lnTo>
                      <a:pt x="21" y="4"/>
                    </a:lnTo>
                    <a:lnTo>
                      <a:pt x="21" y="0"/>
                    </a:lnTo>
                    <a:lnTo>
                      <a:pt x="12" y="0"/>
                    </a:lnTo>
                    <a:lnTo>
                      <a:pt x="9"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4" name="Freeform 3220"/>
              <p:cNvSpPr>
                <a:spLocks/>
              </p:cNvSpPr>
              <p:nvPr/>
            </p:nvSpPr>
            <p:spPr bwMode="auto">
              <a:xfrm>
                <a:off x="9360" y="7027"/>
                <a:ext cx="21" cy="9"/>
              </a:xfrm>
              <a:custGeom>
                <a:avLst/>
                <a:gdLst/>
                <a:ahLst/>
                <a:cxnLst>
                  <a:cxn ang="0">
                    <a:pos x="2" y="9"/>
                  </a:cxn>
                  <a:cxn ang="0">
                    <a:pos x="7" y="9"/>
                  </a:cxn>
                  <a:cxn ang="0">
                    <a:pos x="9" y="7"/>
                  </a:cxn>
                  <a:cxn ang="0">
                    <a:pos x="16" y="7"/>
                  </a:cxn>
                  <a:cxn ang="0">
                    <a:pos x="21" y="4"/>
                  </a:cxn>
                  <a:cxn ang="0">
                    <a:pos x="21" y="0"/>
                  </a:cxn>
                  <a:cxn ang="0">
                    <a:pos x="12" y="0"/>
                  </a:cxn>
                  <a:cxn ang="0">
                    <a:pos x="9" y="2"/>
                  </a:cxn>
                  <a:cxn ang="0">
                    <a:pos x="0" y="2"/>
                  </a:cxn>
                  <a:cxn ang="0">
                    <a:pos x="0" y="7"/>
                  </a:cxn>
                  <a:cxn ang="0">
                    <a:pos x="2" y="9"/>
                  </a:cxn>
                </a:cxnLst>
                <a:rect l="0" t="0" r="r" b="b"/>
                <a:pathLst>
                  <a:path w="21" h="9">
                    <a:moveTo>
                      <a:pt x="2" y="9"/>
                    </a:moveTo>
                    <a:lnTo>
                      <a:pt x="7" y="9"/>
                    </a:lnTo>
                    <a:lnTo>
                      <a:pt x="9" y="7"/>
                    </a:lnTo>
                    <a:lnTo>
                      <a:pt x="16" y="7"/>
                    </a:lnTo>
                    <a:lnTo>
                      <a:pt x="21" y="4"/>
                    </a:lnTo>
                    <a:lnTo>
                      <a:pt x="21" y="0"/>
                    </a:lnTo>
                    <a:lnTo>
                      <a:pt x="12" y="0"/>
                    </a:lnTo>
                    <a:lnTo>
                      <a:pt x="9"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5" name="Freeform 3221"/>
              <p:cNvSpPr>
                <a:spLocks/>
              </p:cNvSpPr>
              <p:nvPr/>
            </p:nvSpPr>
            <p:spPr bwMode="auto">
              <a:xfrm>
                <a:off x="9362" y="7027"/>
                <a:ext cx="19" cy="9"/>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19" h="9">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6" name="Freeform 3222"/>
              <p:cNvSpPr>
                <a:spLocks/>
              </p:cNvSpPr>
              <p:nvPr/>
            </p:nvSpPr>
            <p:spPr bwMode="auto">
              <a:xfrm>
                <a:off x="9364" y="7027"/>
                <a:ext cx="17" cy="9"/>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9">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7" name="Freeform 3223"/>
              <p:cNvSpPr>
                <a:spLocks/>
              </p:cNvSpPr>
              <p:nvPr/>
            </p:nvSpPr>
            <p:spPr bwMode="auto">
              <a:xfrm>
                <a:off x="9364" y="7027"/>
                <a:ext cx="17" cy="9"/>
              </a:xfrm>
              <a:custGeom>
                <a:avLst/>
                <a:gdLst/>
                <a:ahLst/>
                <a:cxnLst>
                  <a:cxn ang="0">
                    <a:pos x="11" y="7"/>
                  </a:cxn>
                  <a:cxn ang="0">
                    <a:pos x="16" y="4"/>
                  </a:cxn>
                  <a:cxn ang="0">
                    <a:pos x="16" y="0"/>
                  </a:cxn>
                  <a:cxn ang="0">
                    <a:pos x="7" y="0"/>
                  </a:cxn>
                  <a:cxn ang="0">
                    <a:pos x="7" y="2"/>
                  </a:cxn>
                  <a:cxn ang="0">
                    <a:pos x="0" y="2"/>
                  </a:cxn>
                  <a:cxn ang="0">
                    <a:pos x="0" y="9"/>
                  </a:cxn>
                  <a:cxn ang="0">
                    <a:pos x="2" y="7"/>
                  </a:cxn>
                  <a:cxn ang="0">
                    <a:pos x="11" y="7"/>
                  </a:cxn>
                </a:cxnLst>
                <a:rect l="0" t="0" r="r" b="b"/>
                <a:pathLst>
                  <a:path w="17" h="9">
                    <a:moveTo>
                      <a:pt x="11" y="7"/>
                    </a:moveTo>
                    <a:lnTo>
                      <a:pt x="16" y="4"/>
                    </a:lnTo>
                    <a:lnTo>
                      <a:pt x="16" y="0"/>
                    </a:lnTo>
                    <a:lnTo>
                      <a:pt x="7" y="0"/>
                    </a:lnTo>
                    <a:lnTo>
                      <a:pt x="7"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8" name="Freeform 3224"/>
              <p:cNvSpPr>
                <a:spLocks/>
              </p:cNvSpPr>
              <p:nvPr/>
            </p:nvSpPr>
            <p:spPr bwMode="auto">
              <a:xfrm>
                <a:off x="9367" y="7027"/>
                <a:ext cx="14" cy="9"/>
              </a:xfrm>
              <a:custGeom>
                <a:avLst/>
                <a:gdLst/>
                <a:ahLst/>
                <a:cxnLst>
                  <a:cxn ang="0">
                    <a:pos x="9" y="7"/>
                  </a:cxn>
                  <a:cxn ang="0">
                    <a:pos x="14" y="4"/>
                  </a:cxn>
                  <a:cxn ang="0">
                    <a:pos x="14" y="0"/>
                  </a:cxn>
                  <a:cxn ang="0">
                    <a:pos x="7" y="0"/>
                  </a:cxn>
                  <a:cxn ang="0">
                    <a:pos x="4" y="2"/>
                  </a:cxn>
                  <a:cxn ang="0">
                    <a:pos x="0" y="2"/>
                  </a:cxn>
                  <a:cxn ang="0">
                    <a:pos x="0" y="9"/>
                  </a:cxn>
                  <a:cxn ang="0">
                    <a:pos x="2" y="7"/>
                  </a:cxn>
                  <a:cxn ang="0">
                    <a:pos x="9" y="7"/>
                  </a:cxn>
                </a:cxnLst>
                <a:rect l="0" t="0" r="r" b="b"/>
                <a:pathLst>
                  <a:path w="14" h="9">
                    <a:moveTo>
                      <a:pt x="9" y="7"/>
                    </a:moveTo>
                    <a:lnTo>
                      <a:pt x="14" y="4"/>
                    </a:lnTo>
                    <a:lnTo>
                      <a:pt x="14" y="0"/>
                    </a:lnTo>
                    <a:lnTo>
                      <a:pt x="7" y="0"/>
                    </a:lnTo>
                    <a:lnTo>
                      <a:pt x="4" y="2"/>
                    </a:lnTo>
                    <a:lnTo>
                      <a:pt x="0" y="2"/>
                    </a:lnTo>
                    <a:lnTo>
                      <a:pt x="0" y="9"/>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9" name="Freeform 3225"/>
              <p:cNvSpPr>
                <a:spLocks/>
              </p:cNvSpPr>
              <p:nvPr/>
            </p:nvSpPr>
            <p:spPr bwMode="auto">
              <a:xfrm>
                <a:off x="9367" y="7027"/>
                <a:ext cx="14" cy="7"/>
              </a:xfrm>
              <a:custGeom>
                <a:avLst/>
                <a:gdLst/>
                <a:ahLst/>
                <a:cxnLst>
                  <a:cxn ang="0">
                    <a:pos x="0" y="2"/>
                  </a:cxn>
                  <a:cxn ang="0">
                    <a:pos x="0" y="2"/>
                  </a:cxn>
                  <a:cxn ang="0">
                    <a:pos x="2" y="7"/>
                  </a:cxn>
                  <a:cxn ang="0">
                    <a:pos x="7" y="7"/>
                  </a:cxn>
                  <a:cxn ang="0">
                    <a:pos x="14" y="4"/>
                  </a:cxn>
                  <a:cxn ang="0">
                    <a:pos x="14" y="0"/>
                  </a:cxn>
                  <a:cxn ang="0">
                    <a:pos x="0" y="2"/>
                  </a:cxn>
                </a:cxnLst>
                <a:rect l="0" t="0" r="r" b="b"/>
                <a:pathLst>
                  <a:path w="14" h="7">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0" name="Freeform 3226"/>
              <p:cNvSpPr>
                <a:spLocks/>
              </p:cNvSpPr>
              <p:nvPr/>
            </p:nvSpPr>
            <p:spPr bwMode="auto">
              <a:xfrm>
                <a:off x="9352" y="6939"/>
                <a:ext cx="20" cy="0"/>
              </a:xfrm>
              <a:custGeom>
                <a:avLst/>
                <a:gdLst/>
                <a:ahLst/>
                <a:cxnLst>
                  <a:cxn ang="0">
                    <a:pos x="0" y="0"/>
                  </a:cxn>
                  <a:cxn ang="0">
                    <a:pos x="19" y="0"/>
                  </a:cxn>
                </a:cxnLst>
                <a:rect l="0" t="0" r="r" b="b"/>
                <a:pathLst>
                  <a:path w="20">
                    <a:moveTo>
                      <a:pt x="0" y="0"/>
                    </a:moveTo>
                    <a:lnTo>
                      <a:pt x="19" y="0"/>
                    </a:lnTo>
                  </a:path>
                </a:pathLst>
              </a:custGeom>
              <a:noFill/>
              <a:ln w="5842">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1" name="Freeform 3227"/>
              <p:cNvSpPr>
                <a:spLocks/>
              </p:cNvSpPr>
              <p:nvPr/>
            </p:nvSpPr>
            <p:spPr bwMode="auto">
              <a:xfrm>
                <a:off x="9355" y="6939"/>
                <a:ext cx="17" cy="0"/>
              </a:xfrm>
              <a:custGeom>
                <a:avLst/>
                <a:gdLst/>
                <a:ahLst/>
                <a:cxnLst>
                  <a:cxn ang="0">
                    <a:pos x="0" y="0"/>
                  </a:cxn>
                  <a:cxn ang="0">
                    <a:pos x="16" y="0"/>
                  </a:cxn>
                </a:cxnLst>
                <a:rect l="0" t="0" r="r" b="b"/>
                <a:pathLst>
                  <a:path w="17">
                    <a:moveTo>
                      <a:pt x="0" y="0"/>
                    </a:moveTo>
                    <a:lnTo>
                      <a:pt x="16" y="0"/>
                    </a:lnTo>
                  </a:path>
                </a:pathLst>
              </a:custGeom>
              <a:noFill/>
              <a:ln w="5842">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2" name="Freeform 3228"/>
              <p:cNvSpPr>
                <a:spLocks/>
              </p:cNvSpPr>
              <p:nvPr/>
            </p:nvSpPr>
            <p:spPr bwMode="auto">
              <a:xfrm>
                <a:off x="9355" y="6939"/>
                <a:ext cx="17" cy="0"/>
              </a:xfrm>
              <a:custGeom>
                <a:avLst/>
                <a:gdLst/>
                <a:ahLst/>
                <a:cxnLst>
                  <a:cxn ang="0">
                    <a:pos x="0" y="0"/>
                  </a:cxn>
                  <a:cxn ang="0">
                    <a:pos x="16" y="0"/>
                  </a:cxn>
                </a:cxnLst>
                <a:rect l="0" t="0" r="r" b="b"/>
                <a:pathLst>
                  <a:path w="17">
                    <a:moveTo>
                      <a:pt x="0" y="0"/>
                    </a:moveTo>
                    <a:lnTo>
                      <a:pt x="16" y="0"/>
                    </a:lnTo>
                  </a:path>
                </a:pathLst>
              </a:custGeom>
              <a:noFill/>
              <a:ln w="5842">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3" name="Freeform 3229"/>
              <p:cNvSpPr>
                <a:spLocks/>
              </p:cNvSpPr>
              <p:nvPr/>
            </p:nvSpPr>
            <p:spPr bwMode="auto">
              <a:xfrm>
                <a:off x="9355" y="6939"/>
                <a:ext cx="17" cy="0"/>
              </a:xfrm>
              <a:custGeom>
                <a:avLst/>
                <a:gdLst/>
                <a:ahLst/>
                <a:cxnLst>
                  <a:cxn ang="0">
                    <a:pos x="0" y="0"/>
                  </a:cxn>
                  <a:cxn ang="0">
                    <a:pos x="16" y="0"/>
                  </a:cxn>
                </a:cxnLst>
                <a:rect l="0" t="0" r="r" b="b"/>
                <a:pathLst>
                  <a:path w="17">
                    <a:moveTo>
                      <a:pt x="0" y="0"/>
                    </a:moveTo>
                    <a:lnTo>
                      <a:pt x="16" y="0"/>
                    </a:lnTo>
                  </a:path>
                </a:pathLst>
              </a:custGeom>
              <a:noFill/>
              <a:ln w="5842">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4" name="Freeform 3230"/>
              <p:cNvSpPr>
                <a:spLocks/>
              </p:cNvSpPr>
              <p:nvPr/>
            </p:nvSpPr>
            <p:spPr bwMode="auto">
              <a:xfrm>
                <a:off x="9357" y="6939"/>
                <a:ext cx="15" cy="0"/>
              </a:xfrm>
              <a:custGeom>
                <a:avLst/>
                <a:gdLst/>
                <a:ahLst/>
                <a:cxnLst>
                  <a:cxn ang="0">
                    <a:pos x="0" y="0"/>
                  </a:cxn>
                  <a:cxn ang="0">
                    <a:pos x="14" y="0"/>
                  </a:cxn>
                </a:cxnLst>
                <a:rect l="0" t="0" r="r" b="b"/>
                <a:pathLst>
                  <a:path w="15">
                    <a:moveTo>
                      <a:pt x="0" y="0"/>
                    </a:moveTo>
                    <a:lnTo>
                      <a:pt x="14" y="0"/>
                    </a:lnTo>
                  </a:path>
                </a:pathLst>
              </a:custGeom>
              <a:noFill/>
              <a:ln w="5842">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5" name="Freeform 3231"/>
              <p:cNvSpPr>
                <a:spLocks/>
              </p:cNvSpPr>
              <p:nvPr/>
            </p:nvSpPr>
            <p:spPr bwMode="auto">
              <a:xfrm>
                <a:off x="9357" y="6939"/>
                <a:ext cx="15" cy="0"/>
              </a:xfrm>
              <a:custGeom>
                <a:avLst/>
                <a:gdLst/>
                <a:ahLst/>
                <a:cxnLst>
                  <a:cxn ang="0">
                    <a:pos x="0" y="0"/>
                  </a:cxn>
                  <a:cxn ang="0">
                    <a:pos x="14" y="0"/>
                  </a:cxn>
                </a:cxnLst>
                <a:rect l="0" t="0" r="r" b="b"/>
                <a:pathLst>
                  <a:path w="15">
                    <a:moveTo>
                      <a:pt x="0" y="0"/>
                    </a:moveTo>
                    <a:lnTo>
                      <a:pt x="14" y="0"/>
                    </a:lnTo>
                  </a:path>
                </a:pathLst>
              </a:custGeom>
              <a:noFill/>
              <a:ln w="5842">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6" name="Freeform 3232"/>
              <p:cNvSpPr>
                <a:spLocks/>
              </p:cNvSpPr>
              <p:nvPr/>
            </p:nvSpPr>
            <p:spPr bwMode="auto">
              <a:xfrm>
                <a:off x="9360" y="6939"/>
                <a:ext cx="12" cy="0"/>
              </a:xfrm>
              <a:custGeom>
                <a:avLst/>
                <a:gdLst/>
                <a:ahLst/>
                <a:cxnLst>
                  <a:cxn ang="0">
                    <a:pos x="0" y="0"/>
                  </a:cxn>
                  <a:cxn ang="0">
                    <a:pos x="12" y="0"/>
                  </a:cxn>
                </a:cxnLst>
                <a:rect l="0" t="0" r="r" b="b"/>
                <a:pathLst>
                  <a:path w="12">
                    <a:moveTo>
                      <a:pt x="0" y="0"/>
                    </a:moveTo>
                    <a:lnTo>
                      <a:pt x="12" y="0"/>
                    </a:lnTo>
                  </a:path>
                </a:pathLst>
              </a:custGeom>
              <a:noFill/>
              <a:ln w="5842">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7" name="Freeform 3233"/>
              <p:cNvSpPr>
                <a:spLocks/>
              </p:cNvSpPr>
              <p:nvPr/>
            </p:nvSpPr>
            <p:spPr bwMode="auto">
              <a:xfrm>
                <a:off x="9360" y="6939"/>
                <a:ext cx="12" cy="0"/>
              </a:xfrm>
              <a:custGeom>
                <a:avLst/>
                <a:gdLst/>
                <a:ahLst/>
                <a:cxnLst>
                  <a:cxn ang="0">
                    <a:pos x="0" y="0"/>
                  </a:cxn>
                  <a:cxn ang="0">
                    <a:pos x="12" y="0"/>
                  </a:cxn>
                </a:cxnLst>
                <a:rect l="0" t="0" r="r" b="b"/>
                <a:pathLst>
                  <a:path w="12">
                    <a:moveTo>
                      <a:pt x="0" y="0"/>
                    </a:moveTo>
                    <a:lnTo>
                      <a:pt x="12" y="0"/>
                    </a:lnTo>
                  </a:path>
                </a:pathLst>
              </a:custGeom>
              <a:noFill/>
              <a:ln w="5842">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8" name="Freeform 3234"/>
              <p:cNvSpPr>
                <a:spLocks/>
              </p:cNvSpPr>
              <p:nvPr/>
            </p:nvSpPr>
            <p:spPr bwMode="auto">
              <a:xfrm>
                <a:off x="9362" y="6939"/>
                <a:ext cx="10" cy="0"/>
              </a:xfrm>
              <a:custGeom>
                <a:avLst/>
                <a:gdLst/>
                <a:ahLst/>
                <a:cxnLst>
                  <a:cxn ang="0">
                    <a:pos x="0" y="0"/>
                  </a:cxn>
                  <a:cxn ang="0">
                    <a:pos x="9" y="0"/>
                  </a:cxn>
                </a:cxnLst>
                <a:rect l="0" t="0" r="r" b="b"/>
                <a:pathLst>
                  <a:path w="10">
                    <a:moveTo>
                      <a:pt x="0" y="0"/>
                    </a:moveTo>
                    <a:lnTo>
                      <a:pt x="9" y="0"/>
                    </a:lnTo>
                  </a:path>
                </a:pathLst>
              </a:custGeom>
              <a:noFill/>
              <a:ln w="5842">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9" name="Freeform 3235"/>
              <p:cNvSpPr>
                <a:spLocks/>
              </p:cNvSpPr>
              <p:nvPr/>
            </p:nvSpPr>
            <p:spPr bwMode="auto">
              <a:xfrm>
                <a:off x="9362" y="6939"/>
                <a:ext cx="10" cy="0"/>
              </a:xfrm>
              <a:custGeom>
                <a:avLst/>
                <a:gdLst/>
                <a:ahLst/>
                <a:cxnLst>
                  <a:cxn ang="0">
                    <a:pos x="0" y="0"/>
                  </a:cxn>
                  <a:cxn ang="0">
                    <a:pos x="9" y="0"/>
                  </a:cxn>
                </a:cxnLst>
                <a:rect l="0" t="0" r="r" b="b"/>
                <a:pathLst>
                  <a:path w="10">
                    <a:moveTo>
                      <a:pt x="0" y="0"/>
                    </a:moveTo>
                    <a:lnTo>
                      <a:pt x="9" y="0"/>
                    </a:lnTo>
                  </a:path>
                </a:pathLst>
              </a:custGeom>
              <a:noFill/>
              <a:ln w="5842">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0" name="Freeform 3236"/>
              <p:cNvSpPr>
                <a:spLocks/>
              </p:cNvSpPr>
              <p:nvPr/>
            </p:nvSpPr>
            <p:spPr bwMode="auto">
              <a:xfrm>
                <a:off x="9364" y="6939"/>
                <a:ext cx="8" cy="0"/>
              </a:xfrm>
              <a:custGeom>
                <a:avLst/>
                <a:gdLst/>
                <a:ahLst/>
                <a:cxnLst>
                  <a:cxn ang="0">
                    <a:pos x="0" y="0"/>
                  </a:cxn>
                  <a:cxn ang="0">
                    <a:pos x="7" y="0"/>
                  </a:cxn>
                </a:cxnLst>
                <a:rect l="0" t="0" r="r" b="b"/>
                <a:pathLst>
                  <a:path w="8">
                    <a:moveTo>
                      <a:pt x="0" y="0"/>
                    </a:moveTo>
                    <a:lnTo>
                      <a:pt x="7" y="0"/>
                    </a:lnTo>
                  </a:path>
                </a:pathLst>
              </a:custGeom>
              <a:noFill/>
              <a:ln w="5842">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1" name="Freeform 3237"/>
              <p:cNvSpPr>
                <a:spLocks/>
              </p:cNvSpPr>
              <p:nvPr/>
            </p:nvSpPr>
            <p:spPr bwMode="auto">
              <a:xfrm>
                <a:off x="9364" y="6939"/>
                <a:ext cx="8" cy="0"/>
              </a:xfrm>
              <a:custGeom>
                <a:avLst/>
                <a:gdLst/>
                <a:ahLst/>
                <a:cxnLst>
                  <a:cxn ang="0">
                    <a:pos x="0" y="0"/>
                  </a:cxn>
                  <a:cxn ang="0">
                    <a:pos x="7" y="0"/>
                  </a:cxn>
                </a:cxnLst>
                <a:rect l="0" t="0" r="r" b="b"/>
                <a:pathLst>
                  <a:path w="8">
                    <a:moveTo>
                      <a:pt x="0" y="0"/>
                    </a:moveTo>
                    <a:lnTo>
                      <a:pt x="7" y="0"/>
                    </a:lnTo>
                  </a:path>
                </a:pathLst>
              </a:custGeom>
              <a:noFill/>
              <a:ln w="5842">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2" name="Freeform 3238"/>
              <p:cNvSpPr>
                <a:spLocks/>
              </p:cNvSpPr>
              <p:nvPr/>
            </p:nvSpPr>
            <p:spPr bwMode="auto">
              <a:xfrm>
                <a:off x="9367" y="6945"/>
                <a:ext cx="12" cy="79"/>
              </a:xfrm>
              <a:custGeom>
                <a:avLst/>
                <a:gdLst/>
                <a:ahLst/>
                <a:cxnLst>
                  <a:cxn ang="0">
                    <a:pos x="7" y="57"/>
                  </a:cxn>
                  <a:cxn ang="0">
                    <a:pos x="7" y="79"/>
                  </a:cxn>
                  <a:cxn ang="0">
                    <a:pos x="11" y="76"/>
                  </a:cxn>
                  <a:cxn ang="0">
                    <a:pos x="11" y="57"/>
                  </a:cxn>
                  <a:cxn ang="0">
                    <a:pos x="9" y="38"/>
                  </a:cxn>
                  <a:cxn ang="0">
                    <a:pos x="9" y="19"/>
                  </a:cxn>
                  <a:cxn ang="0">
                    <a:pos x="4" y="0"/>
                  </a:cxn>
                  <a:cxn ang="0">
                    <a:pos x="0" y="0"/>
                  </a:cxn>
                  <a:cxn ang="0">
                    <a:pos x="7" y="57"/>
                  </a:cxn>
                </a:cxnLst>
                <a:rect l="0" t="0" r="r" b="b"/>
                <a:pathLst>
                  <a:path w="12" h="79">
                    <a:moveTo>
                      <a:pt x="7" y="57"/>
                    </a:moveTo>
                    <a:lnTo>
                      <a:pt x="7" y="79"/>
                    </a:lnTo>
                    <a:lnTo>
                      <a:pt x="11" y="76"/>
                    </a:lnTo>
                    <a:lnTo>
                      <a:pt x="11"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3" name="Freeform 3239"/>
              <p:cNvSpPr>
                <a:spLocks/>
              </p:cNvSpPr>
              <p:nvPr/>
            </p:nvSpPr>
            <p:spPr bwMode="auto">
              <a:xfrm>
                <a:off x="9364" y="6945"/>
                <a:ext cx="15"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5"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4" name="Freeform 3240"/>
              <p:cNvSpPr>
                <a:spLocks/>
              </p:cNvSpPr>
              <p:nvPr/>
            </p:nvSpPr>
            <p:spPr bwMode="auto">
              <a:xfrm>
                <a:off x="9364" y="6945"/>
                <a:ext cx="12" cy="79"/>
              </a:xfrm>
              <a:custGeom>
                <a:avLst/>
                <a:gdLst/>
                <a:ahLst/>
                <a:cxnLst>
                  <a:cxn ang="0">
                    <a:pos x="0" y="0"/>
                  </a:cxn>
                  <a:cxn ang="0">
                    <a:pos x="0" y="9"/>
                  </a:cxn>
                  <a:cxn ang="0">
                    <a:pos x="4" y="28"/>
                  </a:cxn>
                  <a:cxn ang="0">
                    <a:pos x="4" y="38"/>
                  </a:cxn>
                  <a:cxn ang="0">
                    <a:pos x="7" y="48"/>
                  </a:cxn>
                  <a:cxn ang="0">
                    <a:pos x="7" y="79"/>
                  </a:cxn>
                  <a:cxn ang="0">
                    <a:pos x="11" y="76"/>
                  </a:cxn>
                  <a:cxn ang="0">
                    <a:pos x="11" y="38"/>
                  </a:cxn>
                  <a:cxn ang="0">
                    <a:pos x="9" y="19"/>
                  </a:cxn>
                  <a:cxn ang="0">
                    <a:pos x="4" y="0"/>
                  </a:cxn>
                  <a:cxn ang="0">
                    <a:pos x="0" y="0"/>
                  </a:cxn>
                </a:cxnLst>
                <a:rect l="0" t="0" r="r" b="b"/>
                <a:pathLst>
                  <a:path w="12" h="79">
                    <a:moveTo>
                      <a:pt x="0" y="0"/>
                    </a:moveTo>
                    <a:lnTo>
                      <a:pt x="0" y="9"/>
                    </a:lnTo>
                    <a:lnTo>
                      <a:pt x="4" y="28"/>
                    </a:lnTo>
                    <a:lnTo>
                      <a:pt x="4" y="38"/>
                    </a:lnTo>
                    <a:lnTo>
                      <a:pt x="7" y="48"/>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5" name="Freeform 3241"/>
              <p:cNvSpPr>
                <a:spLocks/>
              </p:cNvSpPr>
              <p:nvPr/>
            </p:nvSpPr>
            <p:spPr bwMode="auto">
              <a:xfrm>
                <a:off x="9362" y="694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6" name="Freeform 3242"/>
              <p:cNvSpPr>
                <a:spLocks/>
              </p:cNvSpPr>
              <p:nvPr/>
            </p:nvSpPr>
            <p:spPr bwMode="auto">
              <a:xfrm>
                <a:off x="9362" y="6945"/>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7" name="Freeform 3243"/>
              <p:cNvSpPr>
                <a:spLocks/>
              </p:cNvSpPr>
              <p:nvPr/>
            </p:nvSpPr>
            <p:spPr bwMode="auto">
              <a:xfrm>
                <a:off x="9360" y="694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8" name="Freeform 3244"/>
              <p:cNvSpPr>
                <a:spLocks/>
              </p:cNvSpPr>
              <p:nvPr/>
            </p:nvSpPr>
            <p:spPr bwMode="auto">
              <a:xfrm>
                <a:off x="9360" y="6945"/>
                <a:ext cx="12" cy="79"/>
              </a:xfrm>
              <a:custGeom>
                <a:avLst/>
                <a:gdLst/>
                <a:ahLst/>
                <a:cxnLst>
                  <a:cxn ang="0">
                    <a:pos x="7" y="57"/>
                  </a:cxn>
                  <a:cxn ang="0">
                    <a:pos x="7" y="79"/>
                  </a:cxn>
                  <a:cxn ang="0">
                    <a:pos x="12" y="76"/>
                  </a:cxn>
                  <a:cxn ang="0">
                    <a:pos x="12" y="38"/>
                  </a:cxn>
                  <a:cxn ang="0">
                    <a:pos x="9" y="19"/>
                  </a:cxn>
                  <a:cxn ang="0">
                    <a:pos x="4" y="0"/>
                  </a:cxn>
                  <a:cxn ang="0">
                    <a:pos x="0" y="0"/>
                  </a:cxn>
                  <a:cxn ang="0">
                    <a:pos x="7" y="57"/>
                  </a:cxn>
                </a:cxnLst>
                <a:rect l="0" t="0" r="r" b="b"/>
                <a:pathLst>
                  <a:path w="12" h="79">
                    <a:moveTo>
                      <a:pt x="7" y="57"/>
                    </a:moveTo>
                    <a:lnTo>
                      <a:pt x="7" y="79"/>
                    </a:lnTo>
                    <a:lnTo>
                      <a:pt x="12" y="76"/>
                    </a:lnTo>
                    <a:lnTo>
                      <a:pt x="12"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9" name="Freeform 3245"/>
              <p:cNvSpPr>
                <a:spLocks/>
              </p:cNvSpPr>
              <p:nvPr/>
            </p:nvSpPr>
            <p:spPr bwMode="auto">
              <a:xfrm>
                <a:off x="9357" y="6945"/>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0" name="Freeform 3246"/>
              <p:cNvSpPr>
                <a:spLocks/>
              </p:cNvSpPr>
              <p:nvPr/>
            </p:nvSpPr>
            <p:spPr bwMode="auto">
              <a:xfrm>
                <a:off x="9357" y="6945"/>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1" name="Freeform 3247"/>
              <p:cNvSpPr>
                <a:spLocks/>
              </p:cNvSpPr>
              <p:nvPr/>
            </p:nvSpPr>
            <p:spPr bwMode="auto">
              <a:xfrm>
                <a:off x="9355" y="6945"/>
                <a:ext cx="14" cy="79"/>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4" h="79">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2" name="Freeform 3248"/>
              <p:cNvSpPr>
                <a:spLocks/>
              </p:cNvSpPr>
              <p:nvPr/>
            </p:nvSpPr>
            <p:spPr bwMode="auto">
              <a:xfrm>
                <a:off x="9355" y="6945"/>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3" name="Freeform 3249"/>
              <p:cNvSpPr>
                <a:spLocks/>
              </p:cNvSpPr>
              <p:nvPr/>
            </p:nvSpPr>
            <p:spPr bwMode="auto">
              <a:xfrm>
                <a:off x="9355" y="6945"/>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4" name="Freeform 3250"/>
              <p:cNvSpPr>
                <a:spLocks/>
              </p:cNvSpPr>
              <p:nvPr/>
            </p:nvSpPr>
            <p:spPr bwMode="auto">
              <a:xfrm>
                <a:off x="9204" y="6537"/>
                <a:ext cx="4" cy="192"/>
              </a:xfrm>
              <a:custGeom>
                <a:avLst/>
                <a:gdLst/>
                <a:ahLst/>
                <a:cxnLst>
                  <a:cxn ang="0">
                    <a:pos x="0" y="192"/>
                  </a:cxn>
                  <a:cxn ang="0">
                    <a:pos x="4" y="0"/>
                  </a:cxn>
                </a:cxnLst>
                <a:rect l="0" t="0" r="r" b="b"/>
                <a:pathLst>
                  <a:path w="4" h="192">
                    <a:moveTo>
                      <a:pt x="0" y="192"/>
                    </a:moveTo>
                    <a:lnTo>
                      <a:pt x="4" y="0"/>
                    </a:lnTo>
                  </a:path>
                </a:pathLst>
              </a:custGeom>
              <a:noFill/>
              <a:ln w="2895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75" name="Group 3251"/>
            <p:cNvGrpSpPr>
              <a:grpSpLocks/>
            </p:cNvGrpSpPr>
            <p:nvPr/>
          </p:nvGrpSpPr>
          <p:grpSpPr bwMode="auto">
            <a:xfrm>
              <a:off x="2487613" y="4938713"/>
              <a:ext cx="1879600" cy="1039812"/>
              <a:chOff x="3678" y="7537"/>
              <a:chExt cx="2959" cy="1637"/>
            </a:xfrm>
          </p:grpSpPr>
          <p:sp>
            <p:nvSpPr>
              <p:cNvPr id="4276" name="Freeform 3252"/>
              <p:cNvSpPr>
                <a:spLocks/>
              </p:cNvSpPr>
              <p:nvPr/>
            </p:nvSpPr>
            <p:spPr bwMode="auto">
              <a:xfrm>
                <a:off x="4180" y="8383"/>
                <a:ext cx="128" cy="33"/>
              </a:xfrm>
              <a:custGeom>
                <a:avLst/>
                <a:gdLst/>
                <a:ahLst/>
                <a:cxnLst>
                  <a:cxn ang="0">
                    <a:pos x="0" y="33"/>
                  </a:cxn>
                  <a:cxn ang="0">
                    <a:pos x="127" y="26"/>
                  </a:cxn>
                  <a:cxn ang="0">
                    <a:pos x="124" y="0"/>
                  </a:cxn>
                  <a:cxn ang="0">
                    <a:pos x="4" y="14"/>
                  </a:cxn>
                  <a:cxn ang="0">
                    <a:pos x="0" y="33"/>
                  </a:cxn>
                </a:cxnLst>
                <a:rect l="0" t="0" r="r" b="b"/>
                <a:pathLst>
                  <a:path w="128" h="33">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7" name="Freeform 3253"/>
              <p:cNvSpPr>
                <a:spLocks/>
              </p:cNvSpPr>
              <p:nvPr/>
            </p:nvSpPr>
            <p:spPr bwMode="auto">
              <a:xfrm>
                <a:off x="4272" y="8179"/>
                <a:ext cx="336" cy="266"/>
              </a:xfrm>
              <a:custGeom>
                <a:avLst/>
                <a:gdLst/>
                <a:ahLst/>
                <a:cxnLst>
                  <a:cxn ang="0">
                    <a:pos x="4" y="211"/>
                  </a:cxn>
                  <a:cxn ang="0">
                    <a:pos x="9" y="213"/>
                  </a:cxn>
                  <a:cxn ang="0">
                    <a:pos x="14" y="213"/>
                  </a:cxn>
                  <a:cxn ang="0">
                    <a:pos x="16" y="216"/>
                  </a:cxn>
                  <a:cxn ang="0">
                    <a:pos x="24" y="216"/>
                  </a:cxn>
                  <a:cxn ang="0">
                    <a:pos x="26" y="218"/>
                  </a:cxn>
                  <a:cxn ang="0">
                    <a:pos x="36" y="218"/>
                  </a:cxn>
                  <a:cxn ang="0">
                    <a:pos x="38" y="220"/>
                  </a:cxn>
                  <a:cxn ang="0">
                    <a:pos x="50" y="220"/>
                  </a:cxn>
                  <a:cxn ang="0">
                    <a:pos x="57" y="228"/>
                  </a:cxn>
                  <a:cxn ang="0">
                    <a:pos x="62" y="230"/>
                  </a:cxn>
                  <a:cxn ang="0">
                    <a:pos x="45" y="237"/>
                  </a:cxn>
                  <a:cxn ang="0">
                    <a:pos x="28" y="240"/>
                  </a:cxn>
                  <a:cxn ang="0">
                    <a:pos x="16" y="244"/>
                  </a:cxn>
                  <a:cxn ang="0">
                    <a:pos x="19" y="247"/>
                  </a:cxn>
                  <a:cxn ang="0">
                    <a:pos x="24" y="249"/>
                  </a:cxn>
                  <a:cxn ang="0">
                    <a:pos x="28" y="249"/>
                  </a:cxn>
                  <a:cxn ang="0">
                    <a:pos x="31" y="252"/>
                  </a:cxn>
                  <a:cxn ang="0">
                    <a:pos x="48" y="252"/>
                  </a:cxn>
                  <a:cxn ang="0">
                    <a:pos x="55" y="254"/>
                  </a:cxn>
                  <a:cxn ang="0">
                    <a:pos x="93" y="254"/>
                  </a:cxn>
                  <a:cxn ang="0">
                    <a:pos x="151" y="256"/>
                  </a:cxn>
                  <a:cxn ang="0">
                    <a:pos x="175" y="266"/>
                  </a:cxn>
                  <a:cxn ang="0">
                    <a:pos x="182" y="266"/>
                  </a:cxn>
                  <a:cxn ang="0">
                    <a:pos x="204" y="259"/>
                  </a:cxn>
                  <a:cxn ang="0">
                    <a:pos x="208" y="256"/>
                  </a:cxn>
                  <a:cxn ang="0">
                    <a:pos x="216" y="256"/>
                  </a:cxn>
                  <a:cxn ang="0">
                    <a:pos x="225" y="252"/>
                  </a:cxn>
                  <a:cxn ang="0">
                    <a:pos x="228" y="249"/>
                  </a:cxn>
                  <a:cxn ang="0">
                    <a:pos x="232" y="247"/>
                  </a:cxn>
                  <a:cxn ang="0">
                    <a:pos x="235" y="247"/>
                  </a:cxn>
                  <a:cxn ang="0">
                    <a:pos x="235" y="242"/>
                  </a:cxn>
                  <a:cxn ang="0">
                    <a:pos x="230" y="240"/>
                  </a:cxn>
                  <a:cxn ang="0">
                    <a:pos x="228" y="240"/>
                  </a:cxn>
                  <a:cxn ang="0">
                    <a:pos x="247" y="213"/>
                  </a:cxn>
                  <a:cxn ang="0">
                    <a:pos x="331" y="199"/>
                  </a:cxn>
                  <a:cxn ang="0">
                    <a:pos x="336" y="96"/>
                  </a:cxn>
                  <a:cxn ang="0">
                    <a:pos x="276" y="45"/>
                  </a:cxn>
                  <a:cxn ang="0">
                    <a:pos x="184" y="4"/>
                  </a:cxn>
                  <a:cxn ang="0">
                    <a:pos x="129" y="0"/>
                  </a:cxn>
                  <a:cxn ang="0">
                    <a:pos x="120" y="9"/>
                  </a:cxn>
                  <a:cxn ang="0">
                    <a:pos x="112" y="19"/>
                  </a:cxn>
                  <a:cxn ang="0">
                    <a:pos x="103" y="31"/>
                  </a:cxn>
                  <a:cxn ang="0">
                    <a:pos x="96" y="43"/>
                  </a:cxn>
                  <a:cxn ang="0">
                    <a:pos x="86" y="55"/>
                  </a:cxn>
                  <a:cxn ang="0">
                    <a:pos x="79" y="67"/>
                  </a:cxn>
                  <a:cxn ang="0">
                    <a:pos x="64" y="96"/>
                  </a:cxn>
                  <a:cxn ang="0">
                    <a:pos x="57" y="108"/>
                  </a:cxn>
                  <a:cxn ang="0">
                    <a:pos x="50" y="122"/>
                  </a:cxn>
                  <a:cxn ang="0">
                    <a:pos x="45" y="134"/>
                  </a:cxn>
                  <a:cxn ang="0">
                    <a:pos x="38" y="148"/>
                  </a:cxn>
                  <a:cxn ang="0">
                    <a:pos x="31" y="160"/>
                  </a:cxn>
                  <a:cxn ang="0">
                    <a:pos x="26" y="170"/>
                  </a:cxn>
                  <a:cxn ang="0">
                    <a:pos x="19" y="182"/>
                  </a:cxn>
                  <a:cxn ang="0">
                    <a:pos x="11" y="192"/>
                  </a:cxn>
                  <a:cxn ang="0">
                    <a:pos x="0" y="208"/>
                  </a:cxn>
                  <a:cxn ang="0">
                    <a:pos x="4" y="211"/>
                  </a:cxn>
                </a:cxnLst>
                <a:rect l="0" t="0" r="r" b="b"/>
                <a:pathLst>
                  <a:path w="336" h="266">
                    <a:moveTo>
                      <a:pt x="4" y="211"/>
                    </a:moveTo>
                    <a:lnTo>
                      <a:pt x="9" y="213"/>
                    </a:lnTo>
                    <a:lnTo>
                      <a:pt x="14" y="213"/>
                    </a:lnTo>
                    <a:lnTo>
                      <a:pt x="16" y="216"/>
                    </a:lnTo>
                    <a:lnTo>
                      <a:pt x="24" y="216"/>
                    </a:lnTo>
                    <a:lnTo>
                      <a:pt x="26" y="218"/>
                    </a:lnTo>
                    <a:lnTo>
                      <a:pt x="36" y="218"/>
                    </a:lnTo>
                    <a:lnTo>
                      <a:pt x="38" y="220"/>
                    </a:lnTo>
                    <a:lnTo>
                      <a:pt x="50" y="220"/>
                    </a:lnTo>
                    <a:lnTo>
                      <a:pt x="57" y="228"/>
                    </a:lnTo>
                    <a:lnTo>
                      <a:pt x="62" y="230"/>
                    </a:lnTo>
                    <a:lnTo>
                      <a:pt x="45" y="237"/>
                    </a:lnTo>
                    <a:lnTo>
                      <a:pt x="28" y="240"/>
                    </a:lnTo>
                    <a:lnTo>
                      <a:pt x="16" y="244"/>
                    </a:lnTo>
                    <a:lnTo>
                      <a:pt x="19" y="247"/>
                    </a:lnTo>
                    <a:lnTo>
                      <a:pt x="24" y="249"/>
                    </a:lnTo>
                    <a:lnTo>
                      <a:pt x="28" y="249"/>
                    </a:lnTo>
                    <a:lnTo>
                      <a:pt x="31" y="252"/>
                    </a:lnTo>
                    <a:lnTo>
                      <a:pt x="48" y="252"/>
                    </a:lnTo>
                    <a:lnTo>
                      <a:pt x="55" y="254"/>
                    </a:lnTo>
                    <a:lnTo>
                      <a:pt x="93" y="254"/>
                    </a:lnTo>
                    <a:lnTo>
                      <a:pt x="151" y="256"/>
                    </a:lnTo>
                    <a:lnTo>
                      <a:pt x="175" y="266"/>
                    </a:lnTo>
                    <a:lnTo>
                      <a:pt x="182" y="266"/>
                    </a:lnTo>
                    <a:lnTo>
                      <a:pt x="204" y="259"/>
                    </a:lnTo>
                    <a:lnTo>
                      <a:pt x="208" y="256"/>
                    </a:lnTo>
                    <a:lnTo>
                      <a:pt x="216" y="256"/>
                    </a:lnTo>
                    <a:lnTo>
                      <a:pt x="225" y="252"/>
                    </a:lnTo>
                    <a:lnTo>
                      <a:pt x="228" y="249"/>
                    </a:lnTo>
                    <a:lnTo>
                      <a:pt x="232" y="247"/>
                    </a:lnTo>
                    <a:lnTo>
                      <a:pt x="235" y="247"/>
                    </a:lnTo>
                    <a:lnTo>
                      <a:pt x="235" y="242"/>
                    </a:lnTo>
                    <a:lnTo>
                      <a:pt x="230" y="240"/>
                    </a:lnTo>
                    <a:lnTo>
                      <a:pt x="228" y="240"/>
                    </a:lnTo>
                    <a:lnTo>
                      <a:pt x="247" y="213"/>
                    </a:lnTo>
                    <a:lnTo>
                      <a:pt x="331" y="199"/>
                    </a:lnTo>
                    <a:lnTo>
                      <a:pt x="336" y="96"/>
                    </a:lnTo>
                    <a:lnTo>
                      <a:pt x="276" y="45"/>
                    </a:lnTo>
                    <a:lnTo>
                      <a:pt x="184" y="4"/>
                    </a:lnTo>
                    <a:lnTo>
                      <a:pt x="129" y="0"/>
                    </a:lnTo>
                    <a:lnTo>
                      <a:pt x="120" y="9"/>
                    </a:lnTo>
                    <a:lnTo>
                      <a:pt x="112" y="19"/>
                    </a:lnTo>
                    <a:lnTo>
                      <a:pt x="103" y="31"/>
                    </a:lnTo>
                    <a:lnTo>
                      <a:pt x="96" y="43"/>
                    </a:lnTo>
                    <a:lnTo>
                      <a:pt x="86" y="55"/>
                    </a:lnTo>
                    <a:lnTo>
                      <a:pt x="79" y="67"/>
                    </a:lnTo>
                    <a:lnTo>
                      <a:pt x="64" y="96"/>
                    </a:lnTo>
                    <a:lnTo>
                      <a:pt x="57" y="108"/>
                    </a:lnTo>
                    <a:lnTo>
                      <a:pt x="50" y="122"/>
                    </a:lnTo>
                    <a:lnTo>
                      <a:pt x="45" y="134"/>
                    </a:lnTo>
                    <a:lnTo>
                      <a:pt x="38" y="148"/>
                    </a:lnTo>
                    <a:lnTo>
                      <a:pt x="31" y="160"/>
                    </a:lnTo>
                    <a:lnTo>
                      <a:pt x="26" y="170"/>
                    </a:lnTo>
                    <a:lnTo>
                      <a:pt x="19" y="182"/>
                    </a:lnTo>
                    <a:lnTo>
                      <a:pt x="11" y="192"/>
                    </a:lnTo>
                    <a:lnTo>
                      <a:pt x="0" y="208"/>
                    </a:lnTo>
                    <a:lnTo>
                      <a:pt x="4" y="21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8" name="Freeform 3254"/>
              <p:cNvSpPr>
                <a:spLocks/>
              </p:cNvSpPr>
              <p:nvPr/>
            </p:nvSpPr>
            <p:spPr bwMode="auto">
              <a:xfrm>
                <a:off x="4087" y="8316"/>
                <a:ext cx="60" cy="91"/>
              </a:xfrm>
              <a:custGeom>
                <a:avLst/>
                <a:gdLst/>
                <a:ahLst/>
                <a:cxnLst>
                  <a:cxn ang="0">
                    <a:pos x="7" y="0"/>
                  </a:cxn>
                  <a:cxn ang="0">
                    <a:pos x="7" y="0"/>
                  </a:cxn>
                  <a:cxn ang="0">
                    <a:pos x="4" y="19"/>
                  </a:cxn>
                  <a:cxn ang="0">
                    <a:pos x="0" y="62"/>
                  </a:cxn>
                  <a:cxn ang="0">
                    <a:pos x="0" y="86"/>
                  </a:cxn>
                  <a:cxn ang="0">
                    <a:pos x="35" y="91"/>
                  </a:cxn>
                  <a:cxn ang="0">
                    <a:pos x="60" y="83"/>
                  </a:cxn>
                  <a:cxn ang="0">
                    <a:pos x="60" y="43"/>
                  </a:cxn>
                  <a:cxn ang="0">
                    <a:pos x="57" y="33"/>
                  </a:cxn>
                  <a:cxn ang="0">
                    <a:pos x="57" y="21"/>
                  </a:cxn>
                  <a:cxn ang="0">
                    <a:pos x="55" y="11"/>
                  </a:cxn>
                  <a:cxn ang="0">
                    <a:pos x="52" y="0"/>
                  </a:cxn>
                  <a:cxn ang="0">
                    <a:pos x="7" y="0"/>
                  </a:cxn>
                </a:cxnLst>
                <a:rect l="0" t="0" r="r" b="b"/>
                <a:pathLst>
                  <a:path w="60" h="91">
                    <a:moveTo>
                      <a:pt x="7" y="0"/>
                    </a:moveTo>
                    <a:lnTo>
                      <a:pt x="7" y="0"/>
                    </a:lnTo>
                    <a:lnTo>
                      <a:pt x="4" y="19"/>
                    </a:lnTo>
                    <a:lnTo>
                      <a:pt x="0" y="62"/>
                    </a:lnTo>
                    <a:lnTo>
                      <a:pt x="0" y="86"/>
                    </a:lnTo>
                    <a:lnTo>
                      <a:pt x="35" y="91"/>
                    </a:lnTo>
                    <a:lnTo>
                      <a:pt x="60" y="83"/>
                    </a:lnTo>
                    <a:lnTo>
                      <a:pt x="60" y="43"/>
                    </a:lnTo>
                    <a:lnTo>
                      <a:pt x="57" y="33"/>
                    </a:lnTo>
                    <a:lnTo>
                      <a:pt x="57" y="21"/>
                    </a:lnTo>
                    <a:lnTo>
                      <a:pt x="55" y="11"/>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9" name="Freeform 3255"/>
              <p:cNvSpPr>
                <a:spLocks/>
              </p:cNvSpPr>
              <p:nvPr/>
            </p:nvSpPr>
            <p:spPr bwMode="auto">
              <a:xfrm>
                <a:off x="4087" y="8325"/>
                <a:ext cx="36" cy="72"/>
              </a:xfrm>
              <a:custGeom>
                <a:avLst/>
                <a:gdLst/>
                <a:ahLst/>
                <a:cxnLst>
                  <a:cxn ang="0">
                    <a:pos x="35" y="0"/>
                  </a:cxn>
                  <a:cxn ang="0">
                    <a:pos x="4" y="0"/>
                  </a:cxn>
                  <a:cxn ang="0">
                    <a:pos x="2" y="19"/>
                  </a:cxn>
                  <a:cxn ang="0">
                    <a:pos x="0" y="33"/>
                  </a:cxn>
                  <a:cxn ang="0">
                    <a:pos x="0" y="69"/>
                  </a:cxn>
                  <a:cxn ang="0">
                    <a:pos x="11" y="69"/>
                  </a:cxn>
                  <a:cxn ang="0">
                    <a:pos x="16" y="72"/>
                  </a:cxn>
                  <a:cxn ang="0">
                    <a:pos x="35" y="72"/>
                  </a:cxn>
                  <a:cxn ang="0">
                    <a:pos x="35" y="0"/>
                  </a:cxn>
                </a:cxnLst>
                <a:rect l="0" t="0" r="r" b="b"/>
                <a:pathLst>
                  <a:path w="36" h="72">
                    <a:moveTo>
                      <a:pt x="35" y="0"/>
                    </a:moveTo>
                    <a:lnTo>
                      <a:pt x="4" y="0"/>
                    </a:lnTo>
                    <a:lnTo>
                      <a:pt x="2" y="19"/>
                    </a:lnTo>
                    <a:lnTo>
                      <a:pt x="0" y="33"/>
                    </a:lnTo>
                    <a:lnTo>
                      <a:pt x="0" y="69"/>
                    </a:lnTo>
                    <a:lnTo>
                      <a:pt x="11" y="69"/>
                    </a:lnTo>
                    <a:lnTo>
                      <a:pt x="16" y="72"/>
                    </a:lnTo>
                    <a:lnTo>
                      <a:pt x="35" y="72"/>
                    </a:lnTo>
                    <a:lnTo>
                      <a:pt x="35"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0" name="Freeform 3256"/>
              <p:cNvSpPr>
                <a:spLocks/>
              </p:cNvSpPr>
              <p:nvPr/>
            </p:nvSpPr>
            <p:spPr bwMode="auto">
              <a:xfrm>
                <a:off x="4087" y="8325"/>
                <a:ext cx="36" cy="67"/>
              </a:xfrm>
              <a:custGeom>
                <a:avLst/>
                <a:gdLst/>
                <a:ahLst/>
                <a:cxnLst>
                  <a:cxn ang="0">
                    <a:pos x="35" y="0"/>
                  </a:cxn>
                  <a:cxn ang="0">
                    <a:pos x="4" y="0"/>
                  </a:cxn>
                  <a:cxn ang="0">
                    <a:pos x="2" y="16"/>
                  </a:cxn>
                  <a:cxn ang="0">
                    <a:pos x="2" y="31"/>
                  </a:cxn>
                  <a:cxn ang="0">
                    <a:pos x="0" y="48"/>
                  </a:cxn>
                  <a:cxn ang="0">
                    <a:pos x="0" y="64"/>
                  </a:cxn>
                  <a:cxn ang="0">
                    <a:pos x="9" y="64"/>
                  </a:cxn>
                  <a:cxn ang="0">
                    <a:pos x="11" y="67"/>
                  </a:cxn>
                  <a:cxn ang="0">
                    <a:pos x="35" y="67"/>
                  </a:cxn>
                  <a:cxn ang="0">
                    <a:pos x="35" y="0"/>
                  </a:cxn>
                </a:cxnLst>
                <a:rect l="0" t="0" r="r" b="b"/>
                <a:pathLst>
                  <a:path w="36" h="67">
                    <a:moveTo>
                      <a:pt x="35" y="0"/>
                    </a:moveTo>
                    <a:lnTo>
                      <a:pt x="4" y="0"/>
                    </a:lnTo>
                    <a:lnTo>
                      <a:pt x="2" y="16"/>
                    </a:lnTo>
                    <a:lnTo>
                      <a:pt x="2" y="31"/>
                    </a:lnTo>
                    <a:lnTo>
                      <a:pt x="0" y="48"/>
                    </a:lnTo>
                    <a:lnTo>
                      <a:pt x="0" y="64"/>
                    </a:lnTo>
                    <a:lnTo>
                      <a:pt x="9" y="64"/>
                    </a:lnTo>
                    <a:lnTo>
                      <a:pt x="11" y="67"/>
                    </a:lnTo>
                    <a:lnTo>
                      <a:pt x="35" y="67"/>
                    </a:lnTo>
                    <a:lnTo>
                      <a:pt x="35"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1" name="Freeform 3257"/>
              <p:cNvSpPr>
                <a:spLocks/>
              </p:cNvSpPr>
              <p:nvPr/>
            </p:nvSpPr>
            <p:spPr bwMode="auto">
              <a:xfrm>
                <a:off x="4087" y="8325"/>
                <a:ext cx="36" cy="63"/>
              </a:xfrm>
              <a:custGeom>
                <a:avLst/>
                <a:gdLst/>
                <a:ahLst/>
                <a:cxnLst>
                  <a:cxn ang="0">
                    <a:pos x="2" y="16"/>
                  </a:cxn>
                  <a:cxn ang="0">
                    <a:pos x="2" y="31"/>
                  </a:cxn>
                  <a:cxn ang="0">
                    <a:pos x="0" y="45"/>
                  </a:cxn>
                  <a:cxn ang="0">
                    <a:pos x="0" y="60"/>
                  </a:cxn>
                  <a:cxn ang="0">
                    <a:pos x="4" y="62"/>
                  </a:cxn>
                  <a:cxn ang="0">
                    <a:pos x="33" y="62"/>
                  </a:cxn>
                  <a:cxn ang="0">
                    <a:pos x="35" y="48"/>
                  </a:cxn>
                  <a:cxn ang="0">
                    <a:pos x="35" y="16"/>
                  </a:cxn>
                  <a:cxn ang="0">
                    <a:pos x="33" y="0"/>
                  </a:cxn>
                  <a:cxn ang="0">
                    <a:pos x="7" y="0"/>
                  </a:cxn>
                  <a:cxn ang="0">
                    <a:pos x="2" y="16"/>
                  </a:cxn>
                </a:cxnLst>
                <a:rect l="0" t="0" r="r" b="b"/>
                <a:pathLst>
                  <a:path w="36" h="63">
                    <a:moveTo>
                      <a:pt x="2" y="16"/>
                    </a:moveTo>
                    <a:lnTo>
                      <a:pt x="2" y="31"/>
                    </a:lnTo>
                    <a:lnTo>
                      <a:pt x="0" y="45"/>
                    </a:lnTo>
                    <a:lnTo>
                      <a:pt x="0" y="60"/>
                    </a:lnTo>
                    <a:lnTo>
                      <a:pt x="4" y="62"/>
                    </a:lnTo>
                    <a:lnTo>
                      <a:pt x="33" y="62"/>
                    </a:lnTo>
                    <a:lnTo>
                      <a:pt x="35" y="48"/>
                    </a:lnTo>
                    <a:lnTo>
                      <a:pt x="35" y="16"/>
                    </a:lnTo>
                    <a:lnTo>
                      <a:pt x="33" y="0"/>
                    </a:lnTo>
                    <a:lnTo>
                      <a:pt x="7" y="0"/>
                    </a:lnTo>
                    <a:lnTo>
                      <a:pt x="2" y="16"/>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2" name="Freeform 3258"/>
              <p:cNvSpPr>
                <a:spLocks/>
              </p:cNvSpPr>
              <p:nvPr/>
            </p:nvSpPr>
            <p:spPr bwMode="auto">
              <a:xfrm>
                <a:off x="4089" y="8325"/>
                <a:ext cx="31"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3" name="Freeform 3259"/>
              <p:cNvSpPr>
                <a:spLocks/>
              </p:cNvSpPr>
              <p:nvPr/>
            </p:nvSpPr>
            <p:spPr bwMode="auto">
              <a:xfrm>
                <a:off x="4089" y="8325"/>
                <a:ext cx="31"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1"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4" name="Freeform 3260"/>
              <p:cNvSpPr>
                <a:spLocks/>
              </p:cNvSpPr>
              <p:nvPr/>
            </p:nvSpPr>
            <p:spPr bwMode="auto">
              <a:xfrm>
                <a:off x="4089" y="8325"/>
                <a:ext cx="29" cy="51"/>
              </a:xfrm>
              <a:custGeom>
                <a:avLst/>
                <a:gdLst/>
                <a:ahLst/>
                <a:cxnLst>
                  <a:cxn ang="0">
                    <a:pos x="4" y="0"/>
                  </a:cxn>
                  <a:cxn ang="0">
                    <a:pos x="4" y="0"/>
                  </a:cxn>
                  <a:cxn ang="0">
                    <a:pos x="0" y="24"/>
                  </a:cxn>
                  <a:cxn ang="0">
                    <a:pos x="0" y="48"/>
                  </a:cxn>
                  <a:cxn ang="0">
                    <a:pos x="7" y="48"/>
                  </a:cxn>
                  <a:cxn ang="0">
                    <a:pos x="9" y="50"/>
                  </a:cxn>
                  <a:cxn ang="0">
                    <a:pos x="28" y="50"/>
                  </a:cxn>
                  <a:cxn ang="0">
                    <a:pos x="28" y="0"/>
                  </a:cxn>
                  <a:cxn ang="0">
                    <a:pos x="4" y="0"/>
                  </a:cxn>
                </a:cxnLst>
                <a:rect l="0" t="0" r="r" b="b"/>
                <a:pathLst>
                  <a:path w="29" h="51">
                    <a:moveTo>
                      <a:pt x="4" y="0"/>
                    </a:moveTo>
                    <a:lnTo>
                      <a:pt x="4" y="0"/>
                    </a:lnTo>
                    <a:lnTo>
                      <a:pt x="0" y="24"/>
                    </a:lnTo>
                    <a:lnTo>
                      <a:pt x="0" y="48"/>
                    </a:lnTo>
                    <a:lnTo>
                      <a:pt x="7" y="48"/>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5" name="Freeform 3261"/>
              <p:cNvSpPr>
                <a:spLocks/>
              </p:cNvSpPr>
              <p:nvPr/>
            </p:nvSpPr>
            <p:spPr bwMode="auto">
              <a:xfrm>
                <a:off x="4089" y="8325"/>
                <a:ext cx="29" cy="46"/>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6">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6" name="Freeform 3262"/>
              <p:cNvSpPr>
                <a:spLocks/>
              </p:cNvSpPr>
              <p:nvPr/>
            </p:nvSpPr>
            <p:spPr bwMode="auto">
              <a:xfrm>
                <a:off x="4089" y="8325"/>
                <a:ext cx="29" cy="41"/>
              </a:xfrm>
              <a:custGeom>
                <a:avLst/>
                <a:gdLst/>
                <a:ahLst/>
                <a:cxnLst>
                  <a:cxn ang="0">
                    <a:pos x="26" y="40"/>
                  </a:cxn>
                  <a:cxn ang="0">
                    <a:pos x="28" y="31"/>
                  </a:cxn>
                  <a:cxn ang="0">
                    <a:pos x="28" y="21"/>
                  </a:cxn>
                  <a:cxn ang="0">
                    <a:pos x="26" y="9"/>
                  </a:cxn>
                  <a:cxn ang="0">
                    <a:pos x="26" y="0"/>
                  </a:cxn>
                  <a:cxn ang="0">
                    <a:pos x="4" y="0"/>
                  </a:cxn>
                  <a:cxn ang="0">
                    <a:pos x="2" y="9"/>
                  </a:cxn>
                  <a:cxn ang="0">
                    <a:pos x="2" y="19"/>
                  </a:cxn>
                  <a:cxn ang="0">
                    <a:pos x="0" y="28"/>
                  </a:cxn>
                  <a:cxn ang="0">
                    <a:pos x="0" y="40"/>
                  </a:cxn>
                  <a:cxn ang="0">
                    <a:pos x="26" y="40"/>
                  </a:cxn>
                </a:cxnLst>
                <a:rect l="0" t="0" r="r" b="b"/>
                <a:pathLst>
                  <a:path w="29" h="41">
                    <a:moveTo>
                      <a:pt x="26" y="40"/>
                    </a:moveTo>
                    <a:lnTo>
                      <a:pt x="28" y="31"/>
                    </a:lnTo>
                    <a:lnTo>
                      <a:pt x="28" y="21"/>
                    </a:lnTo>
                    <a:lnTo>
                      <a:pt x="26" y="9"/>
                    </a:ln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7" name="Freeform 3263"/>
              <p:cNvSpPr>
                <a:spLocks/>
              </p:cNvSpPr>
              <p:nvPr/>
            </p:nvSpPr>
            <p:spPr bwMode="auto">
              <a:xfrm>
                <a:off x="4092" y="8325"/>
                <a:ext cx="24" cy="36"/>
              </a:xfrm>
              <a:custGeom>
                <a:avLst/>
                <a:gdLst/>
                <a:ahLst/>
                <a:cxnLst>
                  <a:cxn ang="0">
                    <a:pos x="2" y="0"/>
                  </a:cxn>
                  <a:cxn ang="0">
                    <a:pos x="2" y="0"/>
                  </a:cxn>
                  <a:cxn ang="0">
                    <a:pos x="0" y="9"/>
                  </a:cxn>
                  <a:cxn ang="0">
                    <a:pos x="0" y="36"/>
                  </a:cxn>
                  <a:cxn ang="0">
                    <a:pos x="24" y="36"/>
                  </a:cxn>
                  <a:cxn ang="0">
                    <a:pos x="24" y="0"/>
                  </a:cxn>
                  <a:cxn ang="0">
                    <a:pos x="2" y="0"/>
                  </a:cxn>
                </a:cxnLst>
                <a:rect l="0" t="0" r="r" b="b"/>
                <a:pathLst>
                  <a:path w="24" h="36">
                    <a:moveTo>
                      <a:pt x="2" y="0"/>
                    </a:moveTo>
                    <a:lnTo>
                      <a:pt x="2" y="0"/>
                    </a:lnTo>
                    <a:lnTo>
                      <a:pt x="0" y="9"/>
                    </a:lnTo>
                    <a:lnTo>
                      <a:pt x="0" y="36"/>
                    </a:lnTo>
                    <a:lnTo>
                      <a:pt x="24" y="36"/>
                    </a:lnTo>
                    <a:lnTo>
                      <a:pt x="24"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8" name="Freeform 3264"/>
              <p:cNvSpPr>
                <a:spLocks/>
              </p:cNvSpPr>
              <p:nvPr/>
            </p:nvSpPr>
            <p:spPr bwMode="auto">
              <a:xfrm>
                <a:off x="4092" y="8325"/>
                <a:ext cx="24" cy="31"/>
              </a:xfrm>
              <a:custGeom>
                <a:avLst/>
                <a:gdLst/>
                <a:ahLst/>
                <a:cxnLst>
                  <a:cxn ang="0">
                    <a:pos x="2" y="0"/>
                  </a:cxn>
                  <a:cxn ang="0">
                    <a:pos x="2" y="0"/>
                  </a:cxn>
                  <a:cxn ang="0">
                    <a:pos x="0" y="9"/>
                  </a:cxn>
                  <a:cxn ang="0">
                    <a:pos x="0" y="31"/>
                  </a:cxn>
                  <a:cxn ang="0">
                    <a:pos x="24" y="31"/>
                  </a:cxn>
                  <a:cxn ang="0">
                    <a:pos x="24" y="0"/>
                  </a:cxn>
                  <a:cxn ang="0">
                    <a:pos x="2" y="0"/>
                  </a:cxn>
                </a:cxnLst>
                <a:rect l="0" t="0" r="r" b="b"/>
                <a:pathLst>
                  <a:path w="24" h="31">
                    <a:moveTo>
                      <a:pt x="2" y="0"/>
                    </a:moveTo>
                    <a:lnTo>
                      <a:pt x="2" y="0"/>
                    </a:lnTo>
                    <a:lnTo>
                      <a:pt x="0" y="9"/>
                    </a:lnTo>
                    <a:lnTo>
                      <a:pt x="0" y="31"/>
                    </a:lnTo>
                    <a:lnTo>
                      <a:pt x="24" y="31"/>
                    </a:lnTo>
                    <a:lnTo>
                      <a:pt x="24"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9" name="Freeform 3265"/>
              <p:cNvSpPr>
                <a:spLocks/>
              </p:cNvSpPr>
              <p:nvPr/>
            </p:nvSpPr>
            <p:spPr bwMode="auto">
              <a:xfrm>
                <a:off x="4092" y="8325"/>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0" name="Freeform 3266"/>
              <p:cNvSpPr>
                <a:spLocks/>
              </p:cNvSpPr>
              <p:nvPr/>
            </p:nvSpPr>
            <p:spPr bwMode="auto">
              <a:xfrm>
                <a:off x="4092" y="8325"/>
                <a:ext cx="21" cy="24"/>
              </a:xfrm>
              <a:custGeom>
                <a:avLst/>
                <a:gdLst/>
                <a:ahLst/>
                <a:cxnLst>
                  <a:cxn ang="0">
                    <a:pos x="21" y="24"/>
                  </a:cxn>
                  <a:cxn ang="0">
                    <a:pos x="21" y="0"/>
                  </a:cxn>
                  <a:cxn ang="0">
                    <a:pos x="2" y="0"/>
                  </a:cxn>
                  <a:cxn ang="0">
                    <a:pos x="2" y="7"/>
                  </a:cxn>
                  <a:cxn ang="0">
                    <a:pos x="0" y="12"/>
                  </a:cxn>
                  <a:cxn ang="0">
                    <a:pos x="0" y="24"/>
                  </a:cxn>
                  <a:cxn ang="0">
                    <a:pos x="21" y="24"/>
                  </a:cxn>
                </a:cxnLst>
                <a:rect l="0" t="0" r="r" b="b"/>
                <a:pathLst>
                  <a:path w="21" h="24">
                    <a:moveTo>
                      <a:pt x="21" y="24"/>
                    </a:moveTo>
                    <a:lnTo>
                      <a:pt x="21" y="0"/>
                    </a:lnTo>
                    <a:lnTo>
                      <a:pt x="2" y="0"/>
                    </a:lnTo>
                    <a:lnTo>
                      <a:pt x="2" y="7"/>
                    </a:lnTo>
                    <a:lnTo>
                      <a:pt x="0" y="12"/>
                    </a:lnTo>
                    <a:lnTo>
                      <a:pt x="0" y="24"/>
                    </a:lnTo>
                    <a:lnTo>
                      <a:pt x="21" y="24"/>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1" name="Freeform 3267"/>
              <p:cNvSpPr>
                <a:spLocks/>
              </p:cNvSpPr>
              <p:nvPr/>
            </p:nvSpPr>
            <p:spPr bwMode="auto">
              <a:xfrm>
                <a:off x="4094" y="8320"/>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2" name="Freeform 3268"/>
              <p:cNvSpPr>
                <a:spLocks/>
              </p:cNvSpPr>
              <p:nvPr/>
            </p:nvSpPr>
            <p:spPr bwMode="auto">
              <a:xfrm>
                <a:off x="4087" y="8397"/>
                <a:ext cx="36" cy="10"/>
              </a:xfrm>
              <a:custGeom>
                <a:avLst/>
                <a:gdLst/>
                <a:ahLst/>
                <a:cxnLst>
                  <a:cxn ang="0">
                    <a:pos x="0" y="0"/>
                  </a:cxn>
                  <a:cxn ang="0">
                    <a:pos x="0" y="4"/>
                  </a:cxn>
                  <a:cxn ang="0">
                    <a:pos x="35" y="9"/>
                  </a:cxn>
                  <a:cxn ang="0">
                    <a:pos x="35" y="2"/>
                  </a:cxn>
                  <a:cxn ang="0">
                    <a:pos x="0" y="0"/>
                  </a:cxn>
                </a:cxnLst>
                <a:rect l="0" t="0" r="r" b="b"/>
                <a:pathLst>
                  <a:path w="36" h="10">
                    <a:moveTo>
                      <a:pt x="0" y="0"/>
                    </a:moveTo>
                    <a:lnTo>
                      <a:pt x="0" y="4"/>
                    </a:lnTo>
                    <a:lnTo>
                      <a:pt x="35" y="9"/>
                    </a:lnTo>
                    <a:lnTo>
                      <a:pt x="35"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3" name="Freeform 3269"/>
              <p:cNvSpPr>
                <a:spLocks/>
              </p:cNvSpPr>
              <p:nvPr/>
            </p:nvSpPr>
            <p:spPr bwMode="auto">
              <a:xfrm>
                <a:off x="4099" y="8400"/>
                <a:ext cx="12" cy="2"/>
              </a:xfrm>
              <a:custGeom>
                <a:avLst/>
                <a:gdLst/>
                <a:ahLst/>
                <a:cxnLst>
                  <a:cxn ang="0">
                    <a:pos x="7" y="0"/>
                  </a:cxn>
                  <a:cxn ang="0">
                    <a:pos x="0" y="0"/>
                  </a:cxn>
                  <a:cxn ang="0">
                    <a:pos x="0" y="2"/>
                  </a:cxn>
                  <a:cxn ang="0">
                    <a:pos x="11" y="2"/>
                  </a:cxn>
                  <a:cxn ang="0">
                    <a:pos x="11" y="0"/>
                  </a:cxn>
                  <a:cxn ang="0">
                    <a:pos x="7" y="0"/>
                  </a:cxn>
                </a:cxnLst>
                <a:rect l="0" t="0" r="r" b="b"/>
                <a:pathLst>
                  <a:path w="12" h="2">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4" name="Freeform 3270"/>
              <p:cNvSpPr>
                <a:spLocks/>
              </p:cNvSpPr>
              <p:nvPr/>
            </p:nvSpPr>
            <p:spPr bwMode="auto">
              <a:xfrm>
                <a:off x="4099" y="8400"/>
                <a:ext cx="9" cy="2"/>
              </a:xfrm>
              <a:custGeom>
                <a:avLst/>
                <a:gdLst/>
                <a:ahLst/>
                <a:cxnLst>
                  <a:cxn ang="0">
                    <a:pos x="4" y="0"/>
                  </a:cxn>
                  <a:cxn ang="0">
                    <a:pos x="0" y="0"/>
                  </a:cxn>
                  <a:cxn ang="0">
                    <a:pos x="0" y="2"/>
                  </a:cxn>
                  <a:cxn ang="0">
                    <a:pos x="9" y="2"/>
                  </a:cxn>
                  <a:cxn ang="0">
                    <a:pos x="9" y="0"/>
                  </a:cxn>
                  <a:cxn ang="0">
                    <a:pos x="4" y="0"/>
                  </a:cxn>
                </a:cxnLst>
                <a:rect l="0" t="0" r="r" b="b"/>
                <a:pathLst>
                  <a:path w="9" h="2">
                    <a:moveTo>
                      <a:pt x="4" y="0"/>
                    </a:moveTo>
                    <a:lnTo>
                      <a:pt x="0" y="0"/>
                    </a:lnTo>
                    <a:lnTo>
                      <a:pt x="0" y="2"/>
                    </a:lnTo>
                    <a:lnTo>
                      <a:pt x="9"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5" name="Freeform 3271"/>
              <p:cNvSpPr>
                <a:spLocks/>
              </p:cNvSpPr>
              <p:nvPr/>
            </p:nvSpPr>
            <p:spPr bwMode="auto">
              <a:xfrm>
                <a:off x="4099" y="8400"/>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6" name="Freeform 3272"/>
              <p:cNvSpPr>
                <a:spLocks/>
              </p:cNvSpPr>
              <p:nvPr/>
            </p:nvSpPr>
            <p:spPr bwMode="auto">
              <a:xfrm>
                <a:off x="4123" y="8395"/>
                <a:ext cx="24" cy="12"/>
              </a:xfrm>
              <a:custGeom>
                <a:avLst/>
                <a:gdLst/>
                <a:ahLst/>
                <a:cxnLst>
                  <a:cxn ang="0">
                    <a:pos x="0" y="4"/>
                  </a:cxn>
                  <a:cxn ang="0">
                    <a:pos x="0" y="12"/>
                  </a:cxn>
                  <a:cxn ang="0">
                    <a:pos x="19" y="7"/>
                  </a:cxn>
                  <a:cxn ang="0">
                    <a:pos x="24" y="4"/>
                  </a:cxn>
                  <a:cxn ang="0">
                    <a:pos x="24" y="0"/>
                  </a:cxn>
                  <a:cxn ang="0">
                    <a:pos x="0" y="4"/>
                  </a:cxn>
                </a:cxnLst>
                <a:rect l="0" t="0" r="r" b="b"/>
                <a:pathLst>
                  <a:path w="24" h="12">
                    <a:moveTo>
                      <a:pt x="0" y="4"/>
                    </a:moveTo>
                    <a:lnTo>
                      <a:pt x="0" y="12"/>
                    </a:lnTo>
                    <a:lnTo>
                      <a:pt x="19" y="7"/>
                    </a:lnTo>
                    <a:lnTo>
                      <a:pt x="24" y="4"/>
                    </a:lnTo>
                    <a:lnTo>
                      <a:pt x="24"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7" name="Freeform 3273"/>
              <p:cNvSpPr>
                <a:spLocks/>
              </p:cNvSpPr>
              <p:nvPr/>
            </p:nvSpPr>
            <p:spPr bwMode="auto">
              <a:xfrm>
                <a:off x="4125" y="8395"/>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2"/>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8" name="Freeform 3274"/>
              <p:cNvSpPr>
                <a:spLocks/>
              </p:cNvSpPr>
              <p:nvPr/>
            </p:nvSpPr>
            <p:spPr bwMode="auto">
              <a:xfrm>
                <a:off x="4125" y="8395"/>
                <a:ext cx="22" cy="9"/>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9">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9" name="Freeform 3275"/>
              <p:cNvSpPr>
                <a:spLocks/>
              </p:cNvSpPr>
              <p:nvPr/>
            </p:nvSpPr>
            <p:spPr bwMode="auto">
              <a:xfrm>
                <a:off x="4128" y="8395"/>
                <a:ext cx="19" cy="9"/>
              </a:xfrm>
              <a:custGeom>
                <a:avLst/>
                <a:gdLst/>
                <a:ahLst/>
                <a:cxnLst>
                  <a:cxn ang="0">
                    <a:pos x="4" y="9"/>
                  </a:cxn>
                  <a:cxn ang="0">
                    <a:pos x="7" y="7"/>
                  </a:cxn>
                  <a:cxn ang="0">
                    <a:pos x="14" y="7"/>
                  </a:cxn>
                  <a:cxn ang="0">
                    <a:pos x="19" y="4"/>
                  </a:cxn>
                  <a:cxn ang="0">
                    <a:pos x="19" y="0"/>
                  </a:cxn>
                  <a:cxn ang="0">
                    <a:pos x="14" y="0"/>
                  </a:cxn>
                  <a:cxn ang="0">
                    <a:pos x="11"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1"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0" name="Freeform 3276"/>
              <p:cNvSpPr>
                <a:spLocks/>
              </p:cNvSpPr>
              <p:nvPr/>
            </p:nvSpPr>
            <p:spPr bwMode="auto">
              <a:xfrm>
                <a:off x="4128" y="8395"/>
                <a:ext cx="19" cy="9"/>
              </a:xfrm>
              <a:custGeom>
                <a:avLst/>
                <a:gdLst/>
                <a:ahLst/>
                <a:cxnLst>
                  <a:cxn ang="0">
                    <a:pos x="0" y="4"/>
                  </a:cxn>
                  <a:cxn ang="0">
                    <a:pos x="0" y="9"/>
                  </a:cxn>
                  <a:cxn ang="0">
                    <a:pos x="7" y="9"/>
                  </a:cxn>
                  <a:cxn ang="0">
                    <a:pos x="7" y="7"/>
                  </a:cxn>
                  <a:cxn ang="0">
                    <a:pos x="14" y="7"/>
                  </a:cxn>
                  <a:cxn ang="0">
                    <a:pos x="19" y="4"/>
                  </a:cxn>
                  <a:cxn ang="0">
                    <a:pos x="19" y="0"/>
                  </a:cxn>
                  <a:cxn ang="0">
                    <a:pos x="14" y="0"/>
                  </a:cxn>
                  <a:cxn ang="0">
                    <a:pos x="11" y="2"/>
                  </a:cxn>
                  <a:cxn ang="0">
                    <a:pos x="2" y="2"/>
                  </a:cxn>
                  <a:cxn ang="0">
                    <a:pos x="0" y="4"/>
                  </a:cxn>
                </a:cxnLst>
                <a:rect l="0" t="0" r="r" b="b"/>
                <a:pathLst>
                  <a:path w="19" h="9">
                    <a:moveTo>
                      <a:pt x="0" y="4"/>
                    </a:moveTo>
                    <a:lnTo>
                      <a:pt x="0" y="9"/>
                    </a:lnTo>
                    <a:lnTo>
                      <a:pt x="7" y="9"/>
                    </a:lnTo>
                    <a:lnTo>
                      <a:pt x="7" y="7"/>
                    </a:lnTo>
                    <a:lnTo>
                      <a:pt x="14" y="7"/>
                    </a:lnTo>
                    <a:lnTo>
                      <a:pt x="19" y="4"/>
                    </a:lnTo>
                    <a:lnTo>
                      <a:pt x="19" y="0"/>
                    </a:lnTo>
                    <a:lnTo>
                      <a:pt x="14" y="0"/>
                    </a:lnTo>
                    <a:lnTo>
                      <a:pt x="11" y="2"/>
                    </a:lnTo>
                    <a:lnTo>
                      <a:pt x="2" y="2"/>
                    </a:lnTo>
                    <a:lnTo>
                      <a:pt x="0" y="4"/>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1" name="Freeform 3277"/>
              <p:cNvSpPr>
                <a:spLocks/>
              </p:cNvSpPr>
              <p:nvPr/>
            </p:nvSpPr>
            <p:spPr bwMode="auto">
              <a:xfrm>
                <a:off x="4130" y="8395"/>
                <a:ext cx="17" cy="9"/>
              </a:xfrm>
              <a:custGeom>
                <a:avLst/>
                <a:gdLst/>
                <a:ahLst/>
                <a:cxnLst>
                  <a:cxn ang="0">
                    <a:pos x="11" y="2"/>
                  </a:cxn>
                  <a:cxn ang="0">
                    <a:pos x="0" y="2"/>
                  </a:cxn>
                  <a:cxn ang="0">
                    <a:pos x="0" y="9"/>
                  </a:cxn>
                  <a:cxn ang="0">
                    <a:pos x="4" y="7"/>
                  </a:cxn>
                  <a:cxn ang="0">
                    <a:pos x="11" y="7"/>
                  </a:cxn>
                  <a:cxn ang="0">
                    <a:pos x="16" y="4"/>
                  </a:cxn>
                  <a:cxn ang="0">
                    <a:pos x="16" y="0"/>
                  </a:cxn>
                  <a:cxn ang="0">
                    <a:pos x="11" y="2"/>
                  </a:cxn>
                </a:cxnLst>
                <a:rect l="0" t="0" r="r" b="b"/>
                <a:pathLst>
                  <a:path w="17" h="9">
                    <a:moveTo>
                      <a:pt x="11" y="2"/>
                    </a:moveTo>
                    <a:lnTo>
                      <a:pt x="0" y="2"/>
                    </a:lnTo>
                    <a:lnTo>
                      <a:pt x="0" y="9"/>
                    </a:lnTo>
                    <a:lnTo>
                      <a:pt x="4" y="7"/>
                    </a:lnTo>
                    <a:lnTo>
                      <a:pt x="11" y="7"/>
                    </a:lnTo>
                    <a:lnTo>
                      <a:pt x="16" y="4"/>
                    </a:lnTo>
                    <a:lnTo>
                      <a:pt x="16" y="0"/>
                    </a:lnTo>
                    <a:lnTo>
                      <a:pt x="11"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2" name="Freeform 3278"/>
              <p:cNvSpPr>
                <a:spLocks/>
              </p:cNvSpPr>
              <p:nvPr/>
            </p:nvSpPr>
            <p:spPr bwMode="auto">
              <a:xfrm>
                <a:off x="4130" y="8395"/>
                <a:ext cx="17" cy="9"/>
              </a:xfrm>
              <a:custGeom>
                <a:avLst/>
                <a:gdLst/>
                <a:ahLst/>
                <a:cxnLst>
                  <a:cxn ang="0">
                    <a:pos x="2" y="4"/>
                  </a:cxn>
                  <a:cxn ang="0">
                    <a:pos x="2" y="9"/>
                  </a:cxn>
                  <a:cxn ang="0">
                    <a:pos x="4" y="7"/>
                  </a:cxn>
                  <a:cxn ang="0">
                    <a:pos x="11" y="7"/>
                  </a:cxn>
                  <a:cxn ang="0">
                    <a:pos x="16" y="4"/>
                  </a:cxn>
                  <a:cxn ang="0">
                    <a:pos x="16" y="0"/>
                  </a:cxn>
                  <a:cxn ang="0">
                    <a:pos x="11" y="0"/>
                  </a:cxn>
                  <a:cxn ang="0">
                    <a:pos x="9" y="2"/>
                  </a:cxn>
                  <a:cxn ang="0">
                    <a:pos x="0" y="2"/>
                  </a:cxn>
                  <a:cxn ang="0">
                    <a:pos x="2" y="4"/>
                  </a:cxn>
                </a:cxnLst>
                <a:rect l="0" t="0" r="r" b="b"/>
                <a:pathLst>
                  <a:path w="17" h="9">
                    <a:moveTo>
                      <a:pt x="2" y="4"/>
                    </a:moveTo>
                    <a:lnTo>
                      <a:pt x="2" y="9"/>
                    </a:lnTo>
                    <a:lnTo>
                      <a:pt x="4" y="7"/>
                    </a:lnTo>
                    <a:lnTo>
                      <a:pt x="11" y="7"/>
                    </a:lnTo>
                    <a:lnTo>
                      <a:pt x="16" y="4"/>
                    </a:lnTo>
                    <a:lnTo>
                      <a:pt x="16" y="0"/>
                    </a:lnTo>
                    <a:lnTo>
                      <a:pt x="11" y="0"/>
                    </a:lnTo>
                    <a:lnTo>
                      <a:pt x="9" y="2"/>
                    </a:lnTo>
                    <a:lnTo>
                      <a:pt x="0" y="2"/>
                    </a:lnTo>
                    <a:lnTo>
                      <a:pt x="2" y="4"/>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3" name="Freeform 3279"/>
              <p:cNvSpPr>
                <a:spLocks/>
              </p:cNvSpPr>
              <p:nvPr/>
            </p:nvSpPr>
            <p:spPr bwMode="auto">
              <a:xfrm>
                <a:off x="4132" y="8395"/>
                <a:ext cx="15" cy="9"/>
              </a:xfrm>
              <a:custGeom>
                <a:avLst/>
                <a:gdLst/>
                <a:ahLst/>
                <a:cxnLst>
                  <a:cxn ang="0">
                    <a:pos x="12" y="7"/>
                  </a:cxn>
                  <a:cxn ang="0">
                    <a:pos x="14" y="4"/>
                  </a:cxn>
                  <a:cxn ang="0">
                    <a:pos x="14" y="0"/>
                  </a:cxn>
                  <a:cxn ang="0">
                    <a:pos x="9" y="0"/>
                  </a:cxn>
                  <a:cxn ang="0">
                    <a:pos x="7" y="2"/>
                  </a:cxn>
                  <a:cxn ang="0">
                    <a:pos x="0" y="2"/>
                  </a:cxn>
                  <a:cxn ang="0">
                    <a:pos x="0" y="9"/>
                  </a:cxn>
                  <a:cxn ang="0">
                    <a:pos x="2" y="7"/>
                  </a:cxn>
                  <a:cxn ang="0">
                    <a:pos x="12" y="7"/>
                  </a:cxn>
                </a:cxnLst>
                <a:rect l="0" t="0" r="r" b="b"/>
                <a:pathLst>
                  <a:path w="15" h="9">
                    <a:moveTo>
                      <a:pt x="12" y="7"/>
                    </a:moveTo>
                    <a:lnTo>
                      <a:pt x="14" y="4"/>
                    </a:lnTo>
                    <a:lnTo>
                      <a:pt x="14" y="0"/>
                    </a:lnTo>
                    <a:lnTo>
                      <a:pt x="9" y="0"/>
                    </a:lnTo>
                    <a:lnTo>
                      <a:pt x="7" y="2"/>
                    </a:lnTo>
                    <a:lnTo>
                      <a:pt x="0" y="2"/>
                    </a:lnTo>
                    <a:lnTo>
                      <a:pt x="0" y="9"/>
                    </a:lnTo>
                    <a:lnTo>
                      <a:pt x="2" y="7"/>
                    </a:lnTo>
                    <a:lnTo>
                      <a:pt x="12"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4" name="Freeform 3280"/>
              <p:cNvSpPr>
                <a:spLocks/>
              </p:cNvSpPr>
              <p:nvPr/>
            </p:nvSpPr>
            <p:spPr bwMode="auto">
              <a:xfrm>
                <a:off x="4135" y="8395"/>
                <a:ext cx="12" cy="7"/>
              </a:xfrm>
              <a:custGeom>
                <a:avLst/>
                <a:gdLst/>
                <a:ahLst/>
                <a:cxnLst>
                  <a:cxn ang="0">
                    <a:pos x="9" y="7"/>
                  </a:cxn>
                  <a:cxn ang="0">
                    <a:pos x="12" y="4"/>
                  </a:cxn>
                  <a:cxn ang="0">
                    <a:pos x="12" y="0"/>
                  </a:cxn>
                  <a:cxn ang="0">
                    <a:pos x="7" y="0"/>
                  </a:cxn>
                  <a:cxn ang="0">
                    <a:pos x="4" y="2"/>
                  </a:cxn>
                  <a:cxn ang="0">
                    <a:pos x="0" y="2"/>
                  </a:cxn>
                  <a:cxn ang="0">
                    <a:pos x="0" y="7"/>
                  </a:cxn>
                  <a:cxn ang="0">
                    <a:pos x="9" y="7"/>
                  </a:cxn>
                </a:cxnLst>
                <a:rect l="0" t="0" r="r" b="b"/>
                <a:pathLst>
                  <a:path w="12" h="7">
                    <a:moveTo>
                      <a:pt x="9" y="7"/>
                    </a:moveTo>
                    <a:lnTo>
                      <a:pt x="12" y="4"/>
                    </a:lnTo>
                    <a:lnTo>
                      <a:pt x="12" y="0"/>
                    </a:lnTo>
                    <a:lnTo>
                      <a:pt x="7" y="0"/>
                    </a:lnTo>
                    <a:lnTo>
                      <a:pt x="4" y="2"/>
                    </a:lnTo>
                    <a:lnTo>
                      <a:pt x="0" y="2"/>
                    </a:lnTo>
                    <a:lnTo>
                      <a:pt x="0" y="7"/>
                    </a:lnTo>
                    <a:lnTo>
                      <a:pt x="9" y="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5" name="Freeform 3281"/>
              <p:cNvSpPr>
                <a:spLocks/>
              </p:cNvSpPr>
              <p:nvPr/>
            </p:nvSpPr>
            <p:spPr bwMode="auto">
              <a:xfrm>
                <a:off x="4135" y="8395"/>
                <a:ext cx="12" cy="7"/>
              </a:xfrm>
              <a:custGeom>
                <a:avLst/>
                <a:gdLst/>
                <a:ahLst/>
                <a:cxnLst>
                  <a:cxn ang="0">
                    <a:pos x="9" y="7"/>
                  </a:cxn>
                  <a:cxn ang="0">
                    <a:pos x="12" y="4"/>
                  </a:cxn>
                  <a:cxn ang="0">
                    <a:pos x="12" y="0"/>
                  </a:cxn>
                  <a:cxn ang="0">
                    <a:pos x="7" y="0"/>
                  </a:cxn>
                  <a:cxn ang="0">
                    <a:pos x="7" y="2"/>
                  </a:cxn>
                  <a:cxn ang="0">
                    <a:pos x="0" y="2"/>
                  </a:cxn>
                  <a:cxn ang="0">
                    <a:pos x="0" y="7"/>
                  </a:cxn>
                  <a:cxn ang="0">
                    <a:pos x="9" y="7"/>
                  </a:cxn>
                </a:cxnLst>
                <a:rect l="0" t="0" r="r" b="b"/>
                <a:pathLst>
                  <a:path w="12" h="7">
                    <a:moveTo>
                      <a:pt x="9" y="7"/>
                    </a:moveTo>
                    <a:lnTo>
                      <a:pt x="12" y="4"/>
                    </a:lnTo>
                    <a:lnTo>
                      <a:pt x="12"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6" name="Freeform 3282"/>
              <p:cNvSpPr>
                <a:spLocks/>
              </p:cNvSpPr>
              <p:nvPr/>
            </p:nvSpPr>
            <p:spPr bwMode="auto">
              <a:xfrm>
                <a:off x="4137" y="8395"/>
                <a:ext cx="10" cy="7"/>
              </a:xfrm>
              <a:custGeom>
                <a:avLst/>
                <a:gdLst/>
                <a:ahLst/>
                <a:cxnLst>
                  <a:cxn ang="0">
                    <a:pos x="0" y="2"/>
                  </a:cxn>
                  <a:cxn ang="0">
                    <a:pos x="0" y="7"/>
                  </a:cxn>
                  <a:cxn ang="0">
                    <a:pos x="7" y="7"/>
                  </a:cxn>
                  <a:cxn ang="0">
                    <a:pos x="9" y="4"/>
                  </a:cxn>
                  <a:cxn ang="0">
                    <a:pos x="9" y="0"/>
                  </a:cxn>
                  <a:cxn ang="0">
                    <a:pos x="4" y="0"/>
                  </a:cxn>
                  <a:cxn ang="0">
                    <a:pos x="0" y="2"/>
                  </a:cxn>
                </a:cxnLst>
                <a:rect l="0" t="0" r="r" b="b"/>
                <a:pathLst>
                  <a:path w="10" h="7">
                    <a:moveTo>
                      <a:pt x="0" y="2"/>
                    </a:moveTo>
                    <a:lnTo>
                      <a:pt x="0" y="7"/>
                    </a:lnTo>
                    <a:lnTo>
                      <a:pt x="7" y="7"/>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7" name="Freeform 3283"/>
              <p:cNvSpPr>
                <a:spLocks/>
              </p:cNvSpPr>
              <p:nvPr/>
            </p:nvSpPr>
            <p:spPr bwMode="auto">
              <a:xfrm>
                <a:off x="4137" y="8395"/>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8" name="Freeform 3284"/>
              <p:cNvSpPr>
                <a:spLocks/>
              </p:cNvSpPr>
              <p:nvPr/>
            </p:nvSpPr>
            <p:spPr bwMode="auto">
              <a:xfrm>
                <a:off x="4125" y="8320"/>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9" name="Freeform 3285"/>
              <p:cNvSpPr>
                <a:spLocks/>
              </p:cNvSpPr>
              <p:nvPr/>
            </p:nvSpPr>
            <p:spPr bwMode="auto">
              <a:xfrm>
                <a:off x="4125" y="8320"/>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0" name="Freeform 3286"/>
              <p:cNvSpPr>
                <a:spLocks/>
              </p:cNvSpPr>
              <p:nvPr/>
            </p:nvSpPr>
            <p:spPr bwMode="auto">
              <a:xfrm>
                <a:off x="4128" y="8320"/>
                <a:ext cx="12" cy="0"/>
              </a:xfrm>
              <a:custGeom>
                <a:avLst/>
                <a:gdLst/>
                <a:ahLst/>
                <a:cxnLst>
                  <a:cxn ang="0">
                    <a:pos x="0" y="0"/>
                  </a:cxn>
                  <a:cxn ang="0">
                    <a:pos x="11" y="0"/>
                  </a:cxn>
                </a:cxnLst>
                <a:rect l="0" t="0" r="r" b="b"/>
                <a:pathLst>
                  <a:path w="12">
                    <a:moveTo>
                      <a:pt x="0" y="0"/>
                    </a:moveTo>
                    <a:lnTo>
                      <a:pt x="11"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1" name="Freeform 3287"/>
              <p:cNvSpPr>
                <a:spLocks/>
              </p:cNvSpPr>
              <p:nvPr/>
            </p:nvSpPr>
            <p:spPr bwMode="auto">
              <a:xfrm>
                <a:off x="4128" y="8320"/>
                <a:ext cx="12" cy="0"/>
              </a:xfrm>
              <a:custGeom>
                <a:avLst/>
                <a:gdLst/>
                <a:ahLst/>
                <a:cxnLst>
                  <a:cxn ang="0">
                    <a:pos x="0" y="0"/>
                  </a:cxn>
                  <a:cxn ang="0">
                    <a:pos x="11" y="0"/>
                  </a:cxn>
                </a:cxnLst>
                <a:rect l="0" t="0" r="r" b="b"/>
                <a:pathLst>
                  <a:path w="12">
                    <a:moveTo>
                      <a:pt x="0" y="0"/>
                    </a:moveTo>
                    <a:lnTo>
                      <a:pt x="11"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2" name="Freeform 3288"/>
              <p:cNvSpPr>
                <a:spLocks/>
              </p:cNvSpPr>
              <p:nvPr/>
            </p:nvSpPr>
            <p:spPr bwMode="auto">
              <a:xfrm>
                <a:off x="4128" y="8320"/>
                <a:ext cx="12" cy="0"/>
              </a:xfrm>
              <a:custGeom>
                <a:avLst/>
                <a:gdLst/>
                <a:ahLst/>
                <a:cxnLst>
                  <a:cxn ang="0">
                    <a:pos x="0" y="0"/>
                  </a:cxn>
                  <a:cxn ang="0">
                    <a:pos x="11" y="0"/>
                  </a:cxn>
                </a:cxnLst>
                <a:rect l="0" t="0" r="r" b="b"/>
                <a:pathLst>
                  <a:path w="12">
                    <a:moveTo>
                      <a:pt x="0" y="0"/>
                    </a:moveTo>
                    <a:lnTo>
                      <a:pt x="11"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3" name="Freeform 3289"/>
              <p:cNvSpPr>
                <a:spLocks/>
              </p:cNvSpPr>
              <p:nvPr/>
            </p:nvSpPr>
            <p:spPr bwMode="auto">
              <a:xfrm>
                <a:off x="4130" y="8320"/>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4" name="Freeform 3290"/>
              <p:cNvSpPr>
                <a:spLocks/>
              </p:cNvSpPr>
              <p:nvPr/>
            </p:nvSpPr>
            <p:spPr bwMode="auto">
              <a:xfrm>
                <a:off x="4130" y="8320"/>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5" name="Freeform 3291"/>
              <p:cNvSpPr>
                <a:spLocks/>
              </p:cNvSpPr>
              <p:nvPr/>
            </p:nvSpPr>
            <p:spPr bwMode="auto">
              <a:xfrm>
                <a:off x="4132" y="8320"/>
                <a:ext cx="8" cy="0"/>
              </a:xfrm>
              <a:custGeom>
                <a:avLst/>
                <a:gdLst/>
                <a:ahLst/>
                <a:cxnLst>
                  <a:cxn ang="0">
                    <a:pos x="0" y="0"/>
                  </a:cxn>
                  <a:cxn ang="0">
                    <a:pos x="7" y="0"/>
                  </a:cxn>
                </a:cxnLst>
                <a:rect l="0" t="0" r="r" b="b"/>
                <a:pathLst>
                  <a:path w="8">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6" name="Freeform 3292"/>
              <p:cNvSpPr>
                <a:spLocks/>
              </p:cNvSpPr>
              <p:nvPr/>
            </p:nvSpPr>
            <p:spPr bwMode="auto">
              <a:xfrm>
                <a:off x="4132" y="8320"/>
                <a:ext cx="8" cy="0"/>
              </a:xfrm>
              <a:custGeom>
                <a:avLst/>
                <a:gdLst/>
                <a:ahLst/>
                <a:cxnLst>
                  <a:cxn ang="0">
                    <a:pos x="0" y="0"/>
                  </a:cxn>
                  <a:cxn ang="0">
                    <a:pos x="7" y="0"/>
                  </a:cxn>
                </a:cxnLst>
                <a:rect l="0" t="0" r="r" b="b"/>
                <a:pathLst>
                  <a:path w="8">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7" name="Freeform 3293"/>
              <p:cNvSpPr>
                <a:spLocks/>
              </p:cNvSpPr>
              <p:nvPr/>
            </p:nvSpPr>
            <p:spPr bwMode="auto">
              <a:xfrm>
                <a:off x="4132" y="8320"/>
                <a:ext cx="8" cy="0"/>
              </a:xfrm>
              <a:custGeom>
                <a:avLst/>
                <a:gdLst/>
                <a:ahLst/>
                <a:cxnLst>
                  <a:cxn ang="0">
                    <a:pos x="0" y="0"/>
                  </a:cxn>
                  <a:cxn ang="0">
                    <a:pos x="7" y="0"/>
                  </a:cxn>
                </a:cxnLst>
                <a:rect l="0" t="0" r="r" b="b"/>
                <a:pathLst>
                  <a:path w="8">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8" name="Freeform 3294"/>
              <p:cNvSpPr>
                <a:spLocks/>
              </p:cNvSpPr>
              <p:nvPr/>
            </p:nvSpPr>
            <p:spPr bwMode="auto">
              <a:xfrm>
                <a:off x="4135" y="8320"/>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9" name="Freeform 3295"/>
              <p:cNvSpPr>
                <a:spLocks/>
              </p:cNvSpPr>
              <p:nvPr/>
            </p:nvSpPr>
            <p:spPr bwMode="auto">
              <a:xfrm>
                <a:off x="4135" y="8320"/>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0" name="Freeform 3296"/>
              <p:cNvSpPr>
                <a:spLocks/>
              </p:cNvSpPr>
              <p:nvPr/>
            </p:nvSpPr>
            <p:spPr bwMode="auto">
              <a:xfrm>
                <a:off x="4137" y="8328"/>
                <a:ext cx="10" cy="64"/>
              </a:xfrm>
              <a:custGeom>
                <a:avLst/>
                <a:gdLst/>
                <a:ahLst/>
                <a:cxnLst>
                  <a:cxn ang="0">
                    <a:pos x="9" y="31"/>
                  </a:cxn>
                  <a:cxn ang="0">
                    <a:pos x="7" y="14"/>
                  </a:cxn>
                  <a:cxn ang="0">
                    <a:pos x="4" y="0"/>
                  </a:cxn>
                  <a:cxn ang="0">
                    <a:pos x="0" y="0"/>
                  </a:cxn>
                  <a:cxn ang="0">
                    <a:pos x="2" y="14"/>
                  </a:cxn>
                  <a:cxn ang="0">
                    <a:pos x="2" y="31"/>
                  </a:cxn>
                  <a:cxn ang="0">
                    <a:pos x="4" y="48"/>
                  </a:cxn>
                  <a:cxn ang="0">
                    <a:pos x="4" y="64"/>
                  </a:cxn>
                  <a:cxn ang="0">
                    <a:pos x="9" y="62"/>
                  </a:cxn>
                  <a:cxn ang="0">
                    <a:pos x="9" y="31"/>
                  </a:cxn>
                </a:cxnLst>
                <a:rect l="0" t="0" r="r" b="b"/>
                <a:pathLst>
                  <a:path w="10" h="64">
                    <a:moveTo>
                      <a:pt x="9" y="31"/>
                    </a:moveTo>
                    <a:lnTo>
                      <a:pt x="7" y="14"/>
                    </a:lnTo>
                    <a:lnTo>
                      <a:pt x="4" y="0"/>
                    </a:lnTo>
                    <a:lnTo>
                      <a:pt x="0" y="0"/>
                    </a:lnTo>
                    <a:lnTo>
                      <a:pt x="2" y="14"/>
                    </a:lnTo>
                    <a:lnTo>
                      <a:pt x="2" y="31"/>
                    </a:lnTo>
                    <a:lnTo>
                      <a:pt x="4" y="48"/>
                    </a:lnTo>
                    <a:lnTo>
                      <a:pt x="4" y="64"/>
                    </a:lnTo>
                    <a:lnTo>
                      <a:pt x="9" y="62"/>
                    </a:lnTo>
                    <a:lnTo>
                      <a:pt x="9" y="3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1" name="Freeform 3297"/>
              <p:cNvSpPr>
                <a:spLocks/>
              </p:cNvSpPr>
              <p:nvPr/>
            </p:nvSpPr>
            <p:spPr bwMode="auto">
              <a:xfrm>
                <a:off x="4135" y="8328"/>
                <a:ext cx="12" cy="64"/>
              </a:xfrm>
              <a:custGeom>
                <a:avLst/>
                <a:gdLst/>
                <a:ahLst/>
                <a:cxnLst>
                  <a:cxn ang="0">
                    <a:pos x="0" y="0"/>
                  </a:cxn>
                  <a:cxn ang="0">
                    <a:pos x="2" y="14"/>
                  </a:cxn>
                  <a:cxn ang="0">
                    <a:pos x="7" y="48"/>
                  </a:cxn>
                  <a:cxn ang="0">
                    <a:pos x="7" y="64"/>
                  </a:cxn>
                  <a:cxn ang="0">
                    <a:pos x="12" y="62"/>
                  </a:cxn>
                  <a:cxn ang="0">
                    <a:pos x="12" y="48"/>
                  </a:cxn>
                  <a:cxn ang="0">
                    <a:pos x="7" y="14"/>
                  </a:cxn>
                  <a:cxn ang="0">
                    <a:pos x="4" y="0"/>
                  </a:cxn>
                  <a:cxn ang="0">
                    <a:pos x="0" y="0"/>
                  </a:cxn>
                </a:cxnLst>
                <a:rect l="0" t="0" r="r" b="b"/>
                <a:pathLst>
                  <a:path w="12" h="64">
                    <a:moveTo>
                      <a:pt x="0" y="0"/>
                    </a:moveTo>
                    <a:lnTo>
                      <a:pt x="2" y="14"/>
                    </a:lnTo>
                    <a:lnTo>
                      <a:pt x="7" y="48"/>
                    </a:lnTo>
                    <a:lnTo>
                      <a:pt x="7" y="64"/>
                    </a:lnTo>
                    <a:lnTo>
                      <a:pt x="12" y="62"/>
                    </a:lnTo>
                    <a:lnTo>
                      <a:pt x="12" y="48"/>
                    </a:lnTo>
                    <a:lnTo>
                      <a:pt x="7" y="1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2" name="Freeform 3298"/>
              <p:cNvSpPr>
                <a:spLocks/>
              </p:cNvSpPr>
              <p:nvPr/>
            </p:nvSpPr>
            <p:spPr bwMode="auto">
              <a:xfrm>
                <a:off x="4135" y="8328"/>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3" name="Freeform 3299"/>
              <p:cNvSpPr>
                <a:spLocks/>
              </p:cNvSpPr>
              <p:nvPr/>
            </p:nvSpPr>
            <p:spPr bwMode="auto">
              <a:xfrm>
                <a:off x="4132" y="8328"/>
                <a:ext cx="12" cy="64"/>
              </a:xfrm>
              <a:custGeom>
                <a:avLst/>
                <a:gdLst/>
                <a:ahLst/>
                <a:cxnLst>
                  <a:cxn ang="0">
                    <a:pos x="9" y="31"/>
                  </a:cxn>
                  <a:cxn ang="0">
                    <a:pos x="9" y="14"/>
                  </a:cxn>
                  <a:cxn ang="0">
                    <a:pos x="4" y="0"/>
                  </a:cxn>
                  <a:cxn ang="0">
                    <a:pos x="0" y="0"/>
                  </a:cxn>
                  <a:cxn ang="0">
                    <a:pos x="4" y="14"/>
                  </a:cxn>
                  <a:cxn ang="0">
                    <a:pos x="4" y="31"/>
                  </a:cxn>
                  <a:cxn ang="0">
                    <a:pos x="7" y="48"/>
                  </a:cxn>
                  <a:cxn ang="0">
                    <a:pos x="7" y="64"/>
                  </a:cxn>
                  <a:cxn ang="0">
                    <a:pos x="12" y="62"/>
                  </a:cxn>
                  <a:cxn ang="0">
                    <a:pos x="12" y="48"/>
                  </a:cxn>
                  <a:cxn ang="0">
                    <a:pos x="9" y="31"/>
                  </a:cxn>
                </a:cxnLst>
                <a:rect l="0" t="0" r="r" b="b"/>
                <a:pathLst>
                  <a:path w="12" h="64">
                    <a:moveTo>
                      <a:pt x="9" y="31"/>
                    </a:moveTo>
                    <a:lnTo>
                      <a:pt x="9" y="14"/>
                    </a:lnTo>
                    <a:lnTo>
                      <a:pt x="4" y="0"/>
                    </a:lnTo>
                    <a:lnTo>
                      <a:pt x="0" y="0"/>
                    </a:lnTo>
                    <a:lnTo>
                      <a:pt x="4" y="14"/>
                    </a:lnTo>
                    <a:lnTo>
                      <a:pt x="4" y="31"/>
                    </a:lnTo>
                    <a:lnTo>
                      <a:pt x="7" y="48"/>
                    </a:lnTo>
                    <a:lnTo>
                      <a:pt x="7" y="64"/>
                    </a:lnTo>
                    <a:lnTo>
                      <a:pt x="12" y="62"/>
                    </a:lnTo>
                    <a:lnTo>
                      <a:pt x="12" y="48"/>
                    </a:lnTo>
                    <a:lnTo>
                      <a:pt x="9" y="31"/>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4" name="Freeform 3300"/>
              <p:cNvSpPr>
                <a:spLocks/>
              </p:cNvSpPr>
              <p:nvPr/>
            </p:nvSpPr>
            <p:spPr bwMode="auto">
              <a:xfrm>
                <a:off x="4132" y="8328"/>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5" name="Freeform 3301"/>
              <p:cNvSpPr>
                <a:spLocks/>
              </p:cNvSpPr>
              <p:nvPr/>
            </p:nvSpPr>
            <p:spPr bwMode="auto">
              <a:xfrm>
                <a:off x="4132" y="8328"/>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6" name="Freeform 3302"/>
              <p:cNvSpPr>
                <a:spLocks/>
              </p:cNvSpPr>
              <p:nvPr/>
            </p:nvSpPr>
            <p:spPr bwMode="auto">
              <a:xfrm>
                <a:off x="4130" y="8328"/>
                <a:ext cx="12" cy="64"/>
              </a:xfrm>
              <a:custGeom>
                <a:avLst/>
                <a:gdLst/>
                <a:ahLst/>
                <a:cxnLst>
                  <a:cxn ang="0">
                    <a:pos x="0" y="0"/>
                  </a:cxn>
                  <a:cxn ang="0">
                    <a:pos x="2" y="14"/>
                  </a:cxn>
                  <a:cxn ang="0">
                    <a:pos x="7" y="48"/>
                  </a:cxn>
                  <a:cxn ang="0">
                    <a:pos x="7" y="64"/>
                  </a:cxn>
                  <a:cxn ang="0">
                    <a:pos x="11" y="62"/>
                  </a:cxn>
                  <a:cxn ang="0">
                    <a:pos x="11" y="48"/>
                  </a:cxn>
                  <a:cxn ang="0">
                    <a:pos x="7" y="14"/>
                  </a:cxn>
                  <a:cxn ang="0">
                    <a:pos x="4" y="0"/>
                  </a:cxn>
                  <a:cxn ang="0">
                    <a:pos x="0" y="0"/>
                  </a:cxn>
                </a:cxnLst>
                <a:rect l="0" t="0" r="r" b="b"/>
                <a:pathLst>
                  <a:path w="12" h="64">
                    <a:moveTo>
                      <a:pt x="0" y="0"/>
                    </a:moveTo>
                    <a:lnTo>
                      <a:pt x="2" y="14"/>
                    </a:lnTo>
                    <a:lnTo>
                      <a:pt x="7" y="48"/>
                    </a:lnTo>
                    <a:lnTo>
                      <a:pt x="7" y="64"/>
                    </a:lnTo>
                    <a:lnTo>
                      <a:pt x="11" y="62"/>
                    </a:lnTo>
                    <a:lnTo>
                      <a:pt x="11" y="48"/>
                    </a:lnTo>
                    <a:lnTo>
                      <a:pt x="7" y="14"/>
                    </a:lnTo>
                    <a:lnTo>
                      <a:pt x="4"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7" name="Freeform 3303"/>
              <p:cNvSpPr>
                <a:spLocks/>
              </p:cNvSpPr>
              <p:nvPr/>
            </p:nvSpPr>
            <p:spPr bwMode="auto">
              <a:xfrm>
                <a:off x="4130" y="8328"/>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8" name="Freeform 3304"/>
              <p:cNvSpPr>
                <a:spLocks/>
              </p:cNvSpPr>
              <p:nvPr/>
            </p:nvSpPr>
            <p:spPr bwMode="auto">
              <a:xfrm>
                <a:off x="4128" y="8328"/>
                <a:ext cx="12" cy="64"/>
              </a:xfrm>
              <a:custGeom>
                <a:avLst/>
                <a:gdLst/>
                <a:ahLst/>
                <a:cxnLst>
                  <a:cxn ang="0">
                    <a:pos x="7" y="0"/>
                  </a:cxn>
                  <a:cxn ang="0">
                    <a:pos x="0" y="0"/>
                  </a:cxn>
                  <a:cxn ang="0">
                    <a:pos x="4" y="14"/>
                  </a:cxn>
                  <a:cxn ang="0">
                    <a:pos x="4" y="31"/>
                  </a:cxn>
                  <a:cxn ang="0">
                    <a:pos x="7" y="48"/>
                  </a:cxn>
                  <a:cxn ang="0">
                    <a:pos x="7" y="64"/>
                  </a:cxn>
                  <a:cxn ang="0">
                    <a:pos x="11" y="62"/>
                  </a:cxn>
                  <a:cxn ang="0">
                    <a:pos x="11" y="48"/>
                  </a:cxn>
                  <a:cxn ang="0">
                    <a:pos x="9" y="31"/>
                  </a:cxn>
                  <a:cxn ang="0">
                    <a:pos x="9" y="14"/>
                  </a:cxn>
                  <a:cxn ang="0">
                    <a:pos x="7" y="0"/>
                  </a:cxn>
                </a:cxnLst>
                <a:rect l="0" t="0" r="r" b="b"/>
                <a:pathLst>
                  <a:path w="12" h="64">
                    <a:moveTo>
                      <a:pt x="7" y="0"/>
                    </a:moveTo>
                    <a:lnTo>
                      <a:pt x="0" y="0"/>
                    </a:lnTo>
                    <a:lnTo>
                      <a:pt x="4" y="14"/>
                    </a:lnTo>
                    <a:lnTo>
                      <a:pt x="4" y="31"/>
                    </a:lnTo>
                    <a:lnTo>
                      <a:pt x="7" y="48"/>
                    </a:lnTo>
                    <a:lnTo>
                      <a:pt x="7" y="64"/>
                    </a:lnTo>
                    <a:lnTo>
                      <a:pt x="11" y="62"/>
                    </a:lnTo>
                    <a:lnTo>
                      <a:pt x="11" y="48"/>
                    </a:lnTo>
                    <a:lnTo>
                      <a:pt x="9" y="31"/>
                    </a:lnTo>
                    <a:lnTo>
                      <a:pt x="9" y="14"/>
                    </a:lnTo>
                    <a:lnTo>
                      <a:pt x="7"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9" name="Freeform 3305"/>
              <p:cNvSpPr>
                <a:spLocks/>
              </p:cNvSpPr>
              <p:nvPr/>
            </p:nvSpPr>
            <p:spPr bwMode="auto">
              <a:xfrm>
                <a:off x="4128" y="8328"/>
                <a:ext cx="9" cy="64"/>
              </a:xfrm>
              <a:custGeom>
                <a:avLst/>
                <a:gdLst/>
                <a:ahLst/>
                <a:cxnLst>
                  <a:cxn ang="0">
                    <a:pos x="2" y="14"/>
                  </a:cxn>
                  <a:cxn ang="0">
                    <a:pos x="4" y="31"/>
                  </a:cxn>
                  <a:cxn ang="0">
                    <a:pos x="4" y="48"/>
                  </a:cxn>
                  <a:cxn ang="0">
                    <a:pos x="7" y="64"/>
                  </a:cxn>
                  <a:cxn ang="0">
                    <a:pos x="9" y="64"/>
                  </a:cxn>
                  <a:cxn ang="0">
                    <a:pos x="9" y="31"/>
                  </a:cxn>
                  <a:cxn ang="0">
                    <a:pos x="7" y="14"/>
                  </a:cxn>
                  <a:cxn ang="0">
                    <a:pos x="4" y="0"/>
                  </a:cxn>
                  <a:cxn ang="0">
                    <a:pos x="0" y="0"/>
                  </a:cxn>
                  <a:cxn ang="0">
                    <a:pos x="2" y="14"/>
                  </a:cxn>
                </a:cxnLst>
                <a:rect l="0" t="0" r="r" b="b"/>
                <a:pathLst>
                  <a:path w="9" h="64">
                    <a:moveTo>
                      <a:pt x="2" y="14"/>
                    </a:moveTo>
                    <a:lnTo>
                      <a:pt x="4" y="31"/>
                    </a:lnTo>
                    <a:lnTo>
                      <a:pt x="4" y="48"/>
                    </a:lnTo>
                    <a:lnTo>
                      <a:pt x="7" y="64"/>
                    </a:lnTo>
                    <a:lnTo>
                      <a:pt x="9" y="64"/>
                    </a:lnTo>
                    <a:lnTo>
                      <a:pt x="9" y="31"/>
                    </a:lnTo>
                    <a:lnTo>
                      <a:pt x="7" y="14"/>
                    </a:lnTo>
                    <a:lnTo>
                      <a:pt x="4" y="0"/>
                    </a:lnTo>
                    <a:lnTo>
                      <a:pt x="0" y="0"/>
                    </a:lnTo>
                    <a:lnTo>
                      <a:pt x="2" y="1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0" name="Freeform 3306"/>
              <p:cNvSpPr>
                <a:spLocks/>
              </p:cNvSpPr>
              <p:nvPr/>
            </p:nvSpPr>
            <p:spPr bwMode="auto">
              <a:xfrm>
                <a:off x="4128" y="8328"/>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1" name="Freeform 3307"/>
              <p:cNvSpPr>
                <a:spLocks/>
              </p:cNvSpPr>
              <p:nvPr/>
            </p:nvSpPr>
            <p:spPr bwMode="auto">
              <a:xfrm>
                <a:off x="4125" y="8328"/>
                <a:ext cx="12" cy="64"/>
              </a:xfrm>
              <a:custGeom>
                <a:avLst/>
                <a:gdLst/>
                <a:ahLst/>
                <a:cxnLst>
                  <a:cxn ang="0">
                    <a:pos x="0" y="0"/>
                  </a:cxn>
                  <a:cxn ang="0">
                    <a:pos x="2" y="14"/>
                  </a:cxn>
                  <a:cxn ang="0">
                    <a:pos x="7" y="48"/>
                  </a:cxn>
                  <a:cxn ang="0">
                    <a:pos x="7" y="64"/>
                  </a:cxn>
                  <a:cxn ang="0">
                    <a:pos x="11" y="62"/>
                  </a:cxn>
                  <a:cxn ang="0">
                    <a:pos x="11" y="48"/>
                  </a:cxn>
                  <a:cxn ang="0">
                    <a:pos x="7" y="14"/>
                  </a:cxn>
                  <a:cxn ang="0">
                    <a:pos x="4" y="0"/>
                  </a:cxn>
                  <a:cxn ang="0">
                    <a:pos x="0" y="0"/>
                  </a:cxn>
                </a:cxnLst>
                <a:rect l="0" t="0" r="r" b="b"/>
                <a:pathLst>
                  <a:path w="12" h="64">
                    <a:moveTo>
                      <a:pt x="0" y="0"/>
                    </a:moveTo>
                    <a:lnTo>
                      <a:pt x="2" y="14"/>
                    </a:lnTo>
                    <a:lnTo>
                      <a:pt x="7" y="48"/>
                    </a:lnTo>
                    <a:lnTo>
                      <a:pt x="7" y="64"/>
                    </a:lnTo>
                    <a:lnTo>
                      <a:pt x="11" y="62"/>
                    </a:lnTo>
                    <a:lnTo>
                      <a:pt x="11" y="48"/>
                    </a:lnTo>
                    <a:lnTo>
                      <a:pt x="7" y="14"/>
                    </a:lnTo>
                    <a:lnTo>
                      <a:pt x="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2" name="Freeform 3308"/>
              <p:cNvSpPr>
                <a:spLocks/>
              </p:cNvSpPr>
              <p:nvPr/>
            </p:nvSpPr>
            <p:spPr bwMode="auto">
              <a:xfrm>
                <a:off x="4135" y="8181"/>
                <a:ext cx="213" cy="233"/>
              </a:xfrm>
              <a:custGeom>
                <a:avLst/>
                <a:gdLst/>
                <a:ahLst/>
                <a:cxnLst>
                  <a:cxn ang="0">
                    <a:pos x="213" y="213"/>
                  </a:cxn>
                  <a:cxn ang="0">
                    <a:pos x="211" y="12"/>
                  </a:cxn>
                  <a:cxn ang="0">
                    <a:pos x="52" y="0"/>
                  </a:cxn>
                  <a:cxn ang="0">
                    <a:pos x="0" y="4"/>
                  </a:cxn>
                  <a:cxn ang="0">
                    <a:pos x="2" y="216"/>
                  </a:cxn>
                  <a:cxn ang="0">
                    <a:pos x="12" y="216"/>
                  </a:cxn>
                  <a:cxn ang="0">
                    <a:pos x="12" y="223"/>
                  </a:cxn>
                  <a:cxn ang="0">
                    <a:pos x="52" y="232"/>
                  </a:cxn>
                  <a:cxn ang="0">
                    <a:pos x="189" y="213"/>
                  </a:cxn>
                  <a:cxn ang="0">
                    <a:pos x="213" y="213"/>
                  </a:cxn>
                </a:cxnLst>
                <a:rect l="0" t="0" r="r" b="b"/>
                <a:pathLst>
                  <a:path w="213" h="233">
                    <a:moveTo>
                      <a:pt x="213" y="213"/>
                    </a:moveTo>
                    <a:lnTo>
                      <a:pt x="211" y="12"/>
                    </a:lnTo>
                    <a:lnTo>
                      <a:pt x="52" y="0"/>
                    </a:lnTo>
                    <a:lnTo>
                      <a:pt x="0" y="4"/>
                    </a:lnTo>
                    <a:lnTo>
                      <a:pt x="2" y="216"/>
                    </a:lnTo>
                    <a:lnTo>
                      <a:pt x="12" y="216"/>
                    </a:lnTo>
                    <a:lnTo>
                      <a:pt x="12"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3" name="Freeform 3309"/>
              <p:cNvSpPr>
                <a:spLocks/>
              </p:cNvSpPr>
              <p:nvPr/>
            </p:nvSpPr>
            <p:spPr bwMode="auto">
              <a:xfrm>
                <a:off x="4200" y="8136"/>
                <a:ext cx="326" cy="300"/>
              </a:xfrm>
              <a:custGeom>
                <a:avLst/>
                <a:gdLst/>
                <a:ahLst/>
                <a:cxnLst>
                  <a:cxn ang="0">
                    <a:pos x="251" y="50"/>
                  </a:cxn>
                  <a:cxn ang="0">
                    <a:pos x="242" y="31"/>
                  </a:cxn>
                  <a:cxn ang="0">
                    <a:pos x="235" y="23"/>
                  </a:cxn>
                  <a:cxn ang="0">
                    <a:pos x="228" y="16"/>
                  </a:cxn>
                  <a:cxn ang="0">
                    <a:pos x="216" y="9"/>
                  </a:cxn>
                  <a:cxn ang="0">
                    <a:pos x="201" y="4"/>
                  </a:cxn>
                  <a:cxn ang="0">
                    <a:pos x="180" y="0"/>
                  </a:cxn>
                  <a:cxn ang="0">
                    <a:pos x="170" y="2"/>
                  </a:cxn>
                  <a:cxn ang="0">
                    <a:pos x="153" y="4"/>
                  </a:cxn>
                  <a:cxn ang="0">
                    <a:pos x="136" y="7"/>
                  </a:cxn>
                  <a:cxn ang="0">
                    <a:pos x="127" y="9"/>
                  </a:cxn>
                  <a:cxn ang="0">
                    <a:pos x="110" y="11"/>
                  </a:cxn>
                  <a:cxn ang="0">
                    <a:pos x="96" y="14"/>
                  </a:cxn>
                  <a:cxn ang="0">
                    <a:pos x="79" y="16"/>
                  </a:cxn>
                  <a:cxn ang="0">
                    <a:pos x="67" y="19"/>
                  </a:cxn>
                  <a:cxn ang="0">
                    <a:pos x="52" y="21"/>
                  </a:cxn>
                  <a:cxn ang="0">
                    <a:pos x="40" y="23"/>
                  </a:cxn>
                  <a:cxn ang="0">
                    <a:pos x="31" y="26"/>
                  </a:cxn>
                  <a:cxn ang="0">
                    <a:pos x="21" y="28"/>
                  </a:cxn>
                  <a:cxn ang="0">
                    <a:pos x="9" y="31"/>
                  </a:cxn>
                  <a:cxn ang="0">
                    <a:pos x="2" y="74"/>
                  </a:cxn>
                  <a:cxn ang="0">
                    <a:pos x="0" y="184"/>
                  </a:cxn>
                  <a:cxn ang="0">
                    <a:pos x="19" y="240"/>
                  </a:cxn>
                  <a:cxn ang="0">
                    <a:pos x="26" y="242"/>
                  </a:cxn>
                  <a:cxn ang="0">
                    <a:pos x="36" y="244"/>
                  </a:cxn>
                  <a:cxn ang="0">
                    <a:pos x="43" y="247"/>
                  </a:cxn>
                  <a:cxn ang="0">
                    <a:pos x="55" y="249"/>
                  </a:cxn>
                  <a:cxn ang="0">
                    <a:pos x="79" y="259"/>
                  </a:cxn>
                  <a:cxn ang="0">
                    <a:pos x="76" y="273"/>
                  </a:cxn>
                  <a:cxn ang="0">
                    <a:pos x="52" y="283"/>
                  </a:cxn>
                  <a:cxn ang="0">
                    <a:pos x="60" y="287"/>
                  </a:cxn>
                  <a:cxn ang="0">
                    <a:pos x="69" y="290"/>
                  </a:cxn>
                  <a:cxn ang="0">
                    <a:pos x="79" y="292"/>
                  </a:cxn>
                  <a:cxn ang="0">
                    <a:pos x="136" y="295"/>
                  </a:cxn>
                  <a:cxn ang="0">
                    <a:pos x="235" y="287"/>
                  </a:cxn>
                  <a:cxn ang="0">
                    <a:pos x="242" y="283"/>
                  </a:cxn>
                  <a:cxn ang="0">
                    <a:pos x="249" y="278"/>
                  </a:cxn>
                  <a:cxn ang="0">
                    <a:pos x="244" y="263"/>
                  </a:cxn>
                  <a:cxn ang="0">
                    <a:pos x="225" y="254"/>
                  </a:cxn>
                  <a:cxn ang="0">
                    <a:pos x="254" y="240"/>
                  </a:cxn>
                  <a:cxn ang="0">
                    <a:pos x="323" y="213"/>
                  </a:cxn>
                  <a:cxn ang="0">
                    <a:pos x="326" y="180"/>
                  </a:cxn>
                  <a:cxn ang="0">
                    <a:pos x="323" y="91"/>
                  </a:cxn>
                </a:cxnLst>
                <a:rect l="0" t="0" r="r" b="b"/>
                <a:pathLst>
                  <a:path w="326" h="300">
                    <a:moveTo>
                      <a:pt x="323" y="91"/>
                    </a:moveTo>
                    <a:lnTo>
                      <a:pt x="251" y="50"/>
                    </a:lnTo>
                    <a:lnTo>
                      <a:pt x="247" y="36"/>
                    </a:lnTo>
                    <a:lnTo>
                      <a:pt x="242" y="31"/>
                    </a:lnTo>
                    <a:lnTo>
                      <a:pt x="240" y="26"/>
                    </a:lnTo>
                    <a:lnTo>
                      <a:pt x="235" y="23"/>
                    </a:lnTo>
                    <a:lnTo>
                      <a:pt x="232" y="19"/>
                    </a:lnTo>
                    <a:lnTo>
                      <a:pt x="228" y="16"/>
                    </a:lnTo>
                    <a:lnTo>
                      <a:pt x="225" y="14"/>
                    </a:lnTo>
                    <a:lnTo>
                      <a:pt x="216" y="9"/>
                    </a:lnTo>
                    <a:lnTo>
                      <a:pt x="211" y="9"/>
                    </a:lnTo>
                    <a:lnTo>
                      <a:pt x="201" y="4"/>
                    </a:lnTo>
                    <a:lnTo>
                      <a:pt x="194" y="4"/>
                    </a:lnTo>
                    <a:lnTo>
                      <a:pt x="180" y="0"/>
                    </a:lnTo>
                    <a:lnTo>
                      <a:pt x="175" y="0"/>
                    </a:lnTo>
                    <a:lnTo>
                      <a:pt x="170" y="2"/>
                    </a:lnTo>
                    <a:lnTo>
                      <a:pt x="158" y="2"/>
                    </a:lnTo>
                    <a:lnTo>
                      <a:pt x="153" y="4"/>
                    </a:lnTo>
                    <a:lnTo>
                      <a:pt x="143" y="4"/>
                    </a:lnTo>
                    <a:lnTo>
                      <a:pt x="136" y="7"/>
                    </a:lnTo>
                    <a:lnTo>
                      <a:pt x="131" y="7"/>
                    </a:lnTo>
                    <a:lnTo>
                      <a:pt x="127" y="9"/>
                    </a:lnTo>
                    <a:lnTo>
                      <a:pt x="117" y="9"/>
                    </a:lnTo>
                    <a:lnTo>
                      <a:pt x="110" y="11"/>
                    </a:lnTo>
                    <a:lnTo>
                      <a:pt x="100" y="11"/>
                    </a:lnTo>
                    <a:lnTo>
                      <a:pt x="96" y="14"/>
                    </a:lnTo>
                    <a:lnTo>
                      <a:pt x="83" y="14"/>
                    </a:lnTo>
                    <a:lnTo>
                      <a:pt x="79" y="16"/>
                    </a:lnTo>
                    <a:lnTo>
                      <a:pt x="74" y="16"/>
                    </a:lnTo>
                    <a:lnTo>
                      <a:pt x="67" y="19"/>
                    </a:lnTo>
                    <a:lnTo>
                      <a:pt x="57" y="19"/>
                    </a:lnTo>
                    <a:lnTo>
                      <a:pt x="52" y="21"/>
                    </a:lnTo>
                    <a:lnTo>
                      <a:pt x="48" y="21"/>
                    </a:lnTo>
                    <a:lnTo>
                      <a:pt x="40" y="23"/>
                    </a:lnTo>
                    <a:lnTo>
                      <a:pt x="36" y="23"/>
                    </a:lnTo>
                    <a:lnTo>
                      <a:pt x="31" y="26"/>
                    </a:lnTo>
                    <a:lnTo>
                      <a:pt x="26" y="26"/>
                    </a:lnTo>
                    <a:lnTo>
                      <a:pt x="21" y="28"/>
                    </a:lnTo>
                    <a:lnTo>
                      <a:pt x="14" y="28"/>
                    </a:lnTo>
                    <a:lnTo>
                      <a:pt x="9" y="31"/>
                    </a:lnTo>
                    <a:lnTo>
                      <a:pt x="4" y="52"/>
                    </a:lnTo>
                    <a:lnTo>
                      <a:pt x="2" y="74"/>
                    </a:lnTo>
                    <a:lnTo>
                      <a:pt x="0" y="98"/>
                    </a:lnTo>
                    <a:lnTo>
                      <a:pt x="0" y="184"/>
                    </a:lnTo>
                    <a:lnTo>
                      <a:pt x="4" y="232"/>
                    </a:lnTo>
                    <a:lnTo>
                      <a:pt x="19" y="240"/>
                    </a:lnTo>
                    <a:lnTo>
                      <a:pt x="23" y="240"/>
                    </a:lnTo>
                    <a:lnTo>
                      <a:pt x="26" y="242"/>
                    </a:lnTo>
                    <a:lnTo>
                      <a:pt x="31" y="242"/>
                    </a:lnTo>
                    <a:lnTo>
                      <a:pt x="36" y="244"/>
                    </a:lnTo>
                    <a:lnTo>
                      <a:pt x="38" y="244"/>
                    </a:lnTo>
                    <a:lnTo>
                      <a:pt x="43" y="247"/>
                    </a:lnTo>
                    <a:lnTo>
                      <a:pt x="52" y="247"/>
                    </a:lnTo>
                    <a:lnTo>
                      <a:pt x="55" y="249"/>
                    </a:lnTo>
                    <a:lnTo>
                      <a:pt x="64" y="249"/>
                    </a:lnTo>
                    <a:lnTo>
                      <a:pt x="79" y="259"/>
                    </a:lnTo>
                    <a:lnTo>
                      <a:pt x="88" y="266"/>
                    </a:lnTo>
                    <a:lnTo>
                      <a:pt x="76" y="273"/>
                    </a:lnTo>
                    <a:lnTo>
                      <a:pt x="60" y="278"/>
                    </a:lnTo>
                    <a:lnTo>
                      <a:pt x="52" y="283"/>
                    </a:lnTo>
                    <a:lnTo>
                      <a:pt x="57" y="285"/>
                    </a:lnTo>
                    <a:lnTo>
                      <a:pt x="60" y="287"/>
                    </a:lnTo>
                    <a:lnTo>
                      <a:pt x="64" y="290"/>
                    </a:lnTo>
                    <a:lnTo>
                      <a:pt x="69" y="290"/>
                    </a:lnTo>
                    <a:lnTo>
                      <a:pt x="74" y="292"/>
                    </a:lnTo>
                    <a:lnTo>
                      <a:pt x="79" y="292"/>
                    </a:lnTo>
                    <a:lnTo>
                      <a:pt x="86" y="295"/>
                    </a:lnTo>
                    <a:lnTo>
                      <a:pt x="136" y="295"/>
                    </a:lnTo>
                    <a:lnTo>
                      <a:pt x="199" y="300"/>
                    </a:lnTo>
                    <a:lnTo>
                      <a:pt x="235" y="287"/>
                    </a:lnTo>
                    <a:lnTo>
                      <a:pt x="240" y="285"/>
                    </a:lnTo>
                    <a:lnTo>
                      <a:pt x="242" y="283"/>
                    </a:lnTo>
                    <a:lnTo>
                      <a:pt x="247" y="280"/>
                    </a:lnTo>
                    <a:lnTo>
                      <a:pt x="249" y="278"/>
                    </a:lnTo>
                    <a:lnTo>
                      <a:pt x="249" y="268"/>
                    </a:lnTo>
                    <a:lnTo>
                      <a:pt x="244" y="263"/>
                    </a:lnTo>
                    <a:lnTo>
                      <a:pt x="240" y="261"/>
                    </a:lnTo>
                    <a:lnTo>
                      <a:pt x="225" y="254"/>
                    </a:lnTo>
                    <a:lnTo>
                      <a:pt x="220" y="254"/>
                    </a:lnTo>
                    <a:lnTo>
                      <a:pt x="254" y="240"/>
                    </a:lnTo>
                    <a:lnTo>
                      <a:pt x="321" y="227"/>
                    </a:lnTo>
                    <a:lnTo>
                      <a:pt x="323" y="213"/>
                    </a:lnTo>
                    <a:lnTo>
                      <a:pt x="323" y="196"/>
                    </a:lnTo>
                    <a:lnTo>
                      <a:pt x="326" y="180"/>
                    </a:lnTo>
                    <a:lnTo>
                      <a:pt x="326" y="107"/>
                    </a:lnTo>
                    <a:lnTo>
                      <a:pt x="323" y="91"/>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4" name="Freeform 3310"/>
              <p:cNvSpPr>
                <a:spLocks/>
              </p:cNvSpPr>
              <p:nvPr/>
            </p:nvSpPr>
            <p:spPr bwMode="auto">
              <a:xfrm>
                <a:off x="4399" y="8140"/>
                <a:ext cx="5" cy="228"/>
              </a:xfrm>
              <a:custGeom>
                <a:avLst/>
                <a:gdLst/>
                <a:ahLst/>
                <a:cxnLst>
                  <a:cxn ang="0">
                    <a:pos x="4" y="2"/>
                  </a:cxn>
                  <a:cxn ang="0">
                    <a:pos x="2" y="0"/>
                  </a:cxn>
                  <a:cxn ang="0">
                    <a:pos x="2" y="35"/>
                  </a:cxn>
                  <a:cxn ang="0">
                    <a:pos x="0" y="115"/>
                  </a:cxn>
                  <a:cxn ang="0">
                    <a:pos x="0" y="194"/>
                  </a:cxn>
                  <a:cxn ang="0">
                    <a:pos x="2" y="227"/>
                  </a:cxn>
                  <a:cxn ang="0">
                    <a:pos x="4" y="227"/>
                  </a:cxn>
                  <a:cxn ang="0">
                    <a:pos x="4" y="2"/>
                  </a:cxn>
                </a:cxnLst>
                <a:rect l="0" t="0" r="r" b="b"/>
                <a:pathLst>
                  <a:path w="5" h="228">
                    <a:moveTo>
                      <a:pt x="4" y="2"/>
                    </a:moveTo>
                    <a:lnTo>
                      <a:pt x="2" y="0"/>
                    </a:lnTo>
                    <a:lnTo>
                      <a:pt x="2" y="35"/>
                    </a:lnTo>
                    <a:lnTo>
                      <a:pt x="0" y="115"/>
                    </a:lnTo>
                    <a:lnTo>
                      <a:pt x="0" y="194"/>
                    </a:lnTo>
                    <a:lnTo>
                      <a:pt x="2" y="227"/>
                    </a:lnTo>
                    <a:lnTo>
                      <a:pt x="4" y="227"/>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5" name="Freeform 3311"/>
              <p:cNvSpPr>
                <a:spLocks/>
              </p:cNvSpPr>
              <p:nvPr/>
            </p:nvSpPr>
            <p:spPr bwMode="auto">
              <a:xfrm>
                <a:off x="4400" y="8140"/>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6" name="Freeform 3312"/>
              <p:cNvSpPr>
                <a:spLocks/>
              </p:cNvSpPr>
              <p:nvPr/>
            </p:nvSpPr>
            <p:spPr bwMode="auto">
              <a:xfrm>
                <a:off x="4396" y="8140"/>
                <a:ext cx="5" cy="228"/>
              </a:xfrm>
              <a:custGeom>
                <a:avLst/>
                <a:gdLst/>
                <a:ahLst/>
                <a:cxnLst>
                  <a:cxn ang="0">
                    <a:pos x="2" y="0"/>
                  </a:cxn>
                  <a:cxn ang="0">
                    <a:pos x="0" y="35"/>
                  </a:cxn>
                  <a:cxn ang="0">
                    <a:pos x="0" y="191"/>
                  </a:cxn>
                  <a:cxn ang="0">
                    <a:pos x="2" y="227"/>
                  </a:cxn>
                  <a:cxn ang="0">
                    <a:pos x="4" y="227"/>
                  </a:cxn>
                  <a:cxn ang="0">
                    <a:pos x="2" y="177"/>
                  </a:cxn>
                  <a:cxn ang="0">
                    <a:pos x="2" y="127"/>
                  </a:cxn>
                  <a:cxn ang="0">
                    <a:pos x="4" y="71"/>
                  </a:cxn>
                  <a:cxn ang="0">
                    <a:pos x="4" y="0"/>
                  </a:cxn>
                  <a:cxn ang="0">
                    <a:pos x="2" y="0"/>
                  </a:cxn>
                </a:cxnLst>
                <a:rect l="0" t="0" r="r" b="b"/>
                <a:pathLst>
                  <a:path w="5" h="228">
                    <a:moveTo>
                      <a:pt x="2" y="0"/>
                    </a:moveTo>
                    <a:lnTo>
                      <a:pt x="0" y="35"/>
                    </a:lnTo>
                    <a:lnTo>
                      <a:pt x="0" y="191"/>
                    </a:lnTo>
                    <a:lnTo>
                      <a:pt x="2" y="227"/>
                    </a:lnTo>
                    <a:lnTo>
                      <a:pt x="4" y="227"/>
                    </a:lnTo>
                    <a:lnTo>
                      <a:pt x="2" y="177"/>
                    </a:lnTo>
                    <a:lnTo>
                      <a:pt x="2" y="127"/>
                    </a:lnTo>
                    <a:lnTo>
                      <a:pt x="4" y="71"/>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7" name="Freeform 3313"/>
              <p:cNvSpPr>
                <a:spLocks/>
              </p:cNvSpPr>
              <p:nvPr/>
            </p:nvSpPr>
            <p:spPr bwMode="auto">
              <a:xfrm>
                <a:off x="4398" y="8140"/>
                <a:ext cx="0" cy="228"/>
              </a:xfrm>
              <a:custGeom>
                <a:avLst/>
                <a:gdLst/>
                <a:ahLst/>
                <a:cxnLst>
                  <a:cxn ang="0">
                    <a:pos x="0" y="0"/>
                  </a:cxn>
                  <a:cxn ang="0">
                    <a:pos x="0" y="227"/>
                  </a:cxn>
                </a:cxnLst>
                <a:rect l="0" t="0" r="r" b="b"/>
                <a:pathLst>
                  <a:path h="228">
                    <a:moveTo>
                      <a:pt x="0" y="0"/>
                    </a:moveTo>
                    <a:lnTo>
                      <a:pt x="0" y="227"/>
                    </a:lnTo>
                  </a:path>
                </a:pathLst>
              </a:custGeom>
              <a:noFill/>
              <a:ln w="2794">
                <a:solidFill>
                  <a:srgbClr val="6C3F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8" name="Freeform 3314"/>
              <p:cNvSpPr>
                <a:spLocks/>
              </p:cNvSpPr>
              <p:nvPr/>
            </p:nvSpPr>
            <p:spPr bwMode="auto">
              <a:xfrm>
                <a:off x="4394" y="8140"/>
                <a:ext cx="5" cy="228"/>
              </a:xfrm>
              <a:custGeom>
                <a:avLst/>
                <a:gdLst/>
                <a:ahLst/>
                <a:cxnLst>
                  <a:cxn ang="0">
                    <a:pos x="2" y="0"/>
                  </a:cxn>
                  <a:cxn ang="0">
                    <a:pos x="0" y="35"/>
                  </a:cxn>
                  <a:cxn ang="0">
                    <a:pos x="0" y="191"/>
                  </a:cxn>
                  <a:cxn ang="0">
                    <a:pos x="2" y="227"/>
                  </a:cxn>
                  <a:cxn ang="0">
                    <a:pos x="4" y="227"/>
                  </a:cxn>
                  <a:cxn ang="0">
                    <a:pos x="2" y="175"/>
                  </a:cxn>
                  <a:cxn ang="0">
                    <a:pos x="2" y="71"/>
                  </a:cxn>
                  <a:cxn ang="0">
                    <a:pos x="4" y="0"/>
                  </a:cxn>
                  <a:cxn ang="0">
                    <a:pos x="2" y="0"/>
                  </a:cxn>
                </a:cxnLst>
                <a:rect l="0" t="0" r="r" b="b"/>
                <a:pathLst>
                  <a:path w="5" h="228">
                    <a:moveTo>
                      <a:pt x="2" y="0"/>
                    </a:moveTo>
                    <a:lnTo>
                      <a:pt x="0" y="35"/>
                    </a:lnTo>
                    <a:lnTo>
                      <a:pt x="0" y="191"/>
                    </a:lnTo>
                    <a:lnTo>
                      <a:pt x="2" y="227"/>
                    </a:lnTo>
                    <a:lnTo>
                      <a:pt x="4" y="227"/>
                    </a:lnTo>
                    <a:lnTo>
                      <a:pt x="2" y="175"/>
                    </a:lnTo>
                    <a:lnTo>
                      <a:pt x="2" y="71"/>
                    </a:lnTo>
                    <a:lnTo>
                      <a:pt x="4" y="0"/>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9" name="Freeform 3315"/>
              <p:cNvSpPr>
                <a:spLocks/>
              </p:cNvSpPr>
              <p:nvPr/>
            </p:nvSpPr>
            <p:spPr bwMode="auto">
              <a:xfrm>
                <a:off x="4395" y="8140"/>
                <a:ext cx="0" cy="228"/>
              </a:xfrm>
              <a:custGeom>
                <a:avLst/>
                <a:gdLst/>
                <a:ahLst/>
                <a:cxnLst>
                  <a:cxn ang="0">
                    <a:pos x="0" y="0"/>
                  </a:cxn>
                  <a:cxn ang="0">
                    <a:pos x="0" y="227"/>
                  </a:cxn>
                </a:cxnLst>
                <a:rect l="0" t="0" r="r" b="b"/>
                <a:pathLst>
                  <a:path h="228">
                    <a:moveTo>
                      <a:pt x="0" y="0"/>
                    </a:moveTo>
                    <a:lnTo>
                      <a:pt x="0" y="227"/>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0" name="Freeform 3316"/>
              <p:cNvSpPr>
                <a:spLocks/>
              </p:cNvSpPr>
              <p:nvPr/>
            </p:nvSpPr>
            <p:spPr bwMode="auto">
              <a:xfrm>
                <a:off x="4392" y="8140"/>
                <a:ext cx="4" cy="228"/>
              </a:xfrm>
              <a:custGeom>
                <a:avLst/>
                <a:gdLst/>
                <a:ahLst/>
                <a:cxnLst>
                  <a:cxn ang="0">
                    <a:pos x="2" y="0"/>
                  </a:cxn>
                  <a:cxn ang="0">
                    <a:pos x="0" y="33"/>
                  </a:cxn>
                  <a:cxn ang="0">
                    <a:pos x="0" y="227"/>
                  </a:cxn>
                  <a:cxn ang="0">
                    <a:pos x="4" y="225"/>
                  </a:cxn>
                  <a:cxn ang="0">
                    <a:pos x="2" y="175"/>
                  </a:cxn>
                  <a:cxn ang="0">
                    <a:pos x="2" y="69"/>
                  </a:cxn>
                  <a:cxn ang="0">
                    <a:pos x="4" y="0"/>
                  </a:cxn>
                  <a:cxn ang="0">
                    <a:pos x="2" y="0"/>
                  </a:cxn>
                </a:cxnLst>
                <a:rect l="0" t="0" r="r" b="b"/>
                <a:pathLst>
                  <a:path w="4" h="228">
                    <a:moveTo>
                      <a:pt x="2" y="0"/>
                    </a:moveTo>
                    <a:lnTo>
                      <a:pt x="0" y="33"/>
                    </a:lnTo>
                    <a:lnTo>
                      <a:pt x="0" y="227"/>
                    </a:lnTo>
                    <a:lnTo>
                      <a:pt x="4" y="225"/>
                    </a:lnTo>
                    <a:lnTo>
                      <a:pt x="2" y="175"/>
                    </a:lnTo>
                    <a:lnTo>
                      <a:pt x="2" y="69"/>
                    </a:lnTo>
                    <a:lnTo>
                      <a:pt x="4" y="0"/>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1" name="Freeform 3317"/>
              <p:cNvSpPr>
                <a:spLocks/>
              </p:cNvSpPr>
              <p:nvPr/>
            </p:nvSpPr>
            <p:spPr bwMode="auto">
              <a:xfrm>
                <a:off x="4389" y="8140"/>
                <a:ext cx="5" cy="226"/>
              </a:xfrm>
              <a:custGeom>
                <a:avLst/>
                <a:gdLst/>
                <a:ahLst/>
                <a:cxnLst>
                  <a:cxn ang="0">
                    <a:pos x="4" y="0"/>
                  </a:cxn>
                  <a:cxn ang="0">
                    <a:pos x="2" y="0"/>
                  </a:cxn>
                  <a:cxn ang="0">
                    <a:pos x="2" y="33"/>
                  </a:cxn>
                  <a:cxn ang="0">
                    <a:pos x="0" y="112"/>
                  </a:cxn>
                  <a:cxn ang="0">
                    <a:pos x="0" y="191"/>
                  </a:cxn>
                  <a:cxn ang="0">
                    <a:pos x="2" y="225"/>
                  </a:cxn>
                  <a:cxn ang="0">
                    <a:pos x="4" y="225"/>
                  </a:cxn>
                  <a:cxn ang="0">
                    <a:pos x="4" y="0"/>
                  </a:cxn>
                </a:cxnLst>
                <a:rect l="0" t="0" r="r" b="b"/>
                <a:pathLst>
                  <a:path w="5" h="226">
                    <a:moveTo>
                      <a:pt x="4" y="0"/>
                    </a:moveTo>
                    <a:lnTo>
                      <a:pt x="2" y="0"/>
                    </a:lnTo>
                    <a:lnTo>
                      <a:pt x="2" y="33"/>
                    </a:lnTo>
                    <a:lnTo>
                      <a:pt x="0" y="112"/>
                    </a:lnTo>
                    <a:lnTo>
                      <a:pt x="0" y="191"/>
                    </a:lnTo>
                    <a:lnTo>
                      <a:pt x="2" y="225"/>
                    </a:lnTo>
                    <a:lnTo>
                      <a:pt x="4" y="225"/>
                    </a:lnTo>
                    <a:lnTo>
                      <a:pt x="4"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2" name="Freeform 3318"/>
              <p:cNvSpPr>
                <a:spLocks/>
              </p:cNvSpPr>
              <p:nvPr/>
            </p:nvSpPr>
            <p:spPr bwMode="auto">
              <a:xfrm>
                <a:off x="4389" y="8140"/>
                <a:ext cx="5" cy="226"/>
              </a:xfrm>
              <a:custGeom>
                <a:avLst/>
                <a:gdLst/>
                <a:ahLst/>
                <a:cxnLst>
                  <a:cxn ang="0">
                    <a:pos x="2" y="0"/>
                  </a:cxn>
                  <a:cxn ang="0">
                    <a:pos x="0" y="33"/>
                  </a:cxn>
                  <a:cxn ang="0">
                    <a:pos x="0" y="225"/>
                  </a:cxn>
                  <a:cxn ang="0">
                    <a:pos x="4" y="225"/>
                  </a:cxn>
                  <a:cxn ang="0">
                    <a:pos x="2" y="175"/>
                  </a:cxn>
                  <a:cxn ang="0">
                    <a:pos x="2" y="69"/>
                  </a:cxn>
                  <a:cxn ang="0">
                    <a:pos x="4" y="0"/>
                  </a:cxn>
                  <a:cxn ang="0">
                    <a:pos x="2" y="0"/>
                  </a:cxn>
                </a:cxnLst>
                <a:rect l="0" t="0" r="r" b="b"/>
                <a:pathLst>
                  <a:path w="5" h="226">
                    <a:moveTo>
                      <a:pt x="2" y="0"/>
                    </a:moveTo>
                    <a:lnTo>
                      <a:pt x="0" y="33"/>
                    </a:lnTo>
                    <a:lnTo>
                      <a:pt x="0" y="225"/>
                    </a:lnTo>
                    <a:lnTo>
                      <a:pt x="4" y="225"/>
                    </a:lnTo>
                    <a:lnTo>
                      <a:pt x="2" y="175"/>
                    </a:lnTo>
                    <a:lnTo>
                      <a:pt x="2" y="69"/>
                    </a:lnTo>
                    <a:lnTo>
                      <a:pt x="4" y="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3" name="Freeform 3319"/>
              <p:cNvSpPr>
                <a:spLocks/>
              </p:cNvSpPr>
              <p:nvPr/>
            </p:nvSpPr>
            <p:spPr bwMode="auto">
              <a:xfrm>
                <a:off x="4387" y="8138"/>
                <a:ext cx="5" cy="228"/>
              </a:xfrm>
              <a:custGeom>
                <a:avLst/>
                <a:gdLst/>
                <a:ahLst/>
                <a:cxnLst>
                  <a:cxn ang="0">
                    <a:pos x="4" y="2"/>
                  </a:cxn>
                  <a:cxn ang="0">
                    <a:pos x="2" y="0"/>
                  </a:cxn>
                  <a:cxn ang="0">
                    <a:pos x="2" y="36"/>
                  </a:cxn>
                  <a:cxn ang="0">
                    <a:pos x="0" y="115"/>
                  </a:cxn>
                  <a:cxn ang="0">
                    <a:pos x="0" y="191"/>
                  </a:cxn>
                  <a:cxn ang="0">
                    <a:pos x="2" y="227"/>
                  </a:cxn>
                  <a:cxn ang="0">
                    <a:pos x="4" y="227"/>
                  </a:cxn>
                  <a:cxn ang="0">
                    <a:pos x="4" y="177"/>
                  </a:cxn>
                  <a:cxn ang="0">
                    <a:pos x="2" y="127"/>
                  </a:cxn>
                  <a:cxn ang="0">
                    <a:pos x="4" y="71"/>
                  </a:cxn>
                  <a:cxn ang="0">
                    <a:pos x="4" y="2"/>
                  </a:cxn>
                </a:cxnLst>
                <a:rect l="0" t="0" r="r" b="b"/>
                <a:pathLst>
                  <a:path w="5" h="228">
                    <a:moveTo>
                      <a:pt x="4" y="2"/>
                    </a:moveTo>
                    <a:lnTo>
                      <a:pt x="2" y="0"/>
                    </a:lnTo>
                    <a:lnTo>
                      <a:pt x="2" y="36"/>
                    </a:lnTo>
                    <a:lnTo>
                      <a:pt x="0" y="115"/>
                    </a:lnTo>
                    <a:lnTo>
                      <a:pt x="0" y="191"/>
                    </a:lnTo>
                    <a:lnTo>
                      <a:pt x="2" y="227"/>
                    </a:lnTo>
                    <a:lnTo>
                      <a:pt x="4" y="227"/>
                    </a:lnTo>
                    <a:lnTo>
                      <a:pt x="4" y="177"/>
                    </a:lnTo>
                    <a:lnTo>
                      <a:pt x="2" y="127"/>
                    </a:lnTo>
                    <a:lnTo>
                      <a:pt x="4" y="71"/>
                    </a:lnTo>
                    <a:lnTo>
                      <a:pt x="4" y="2"/>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4" name="Freeform 3320"/>
              <p:cNvSpPr>
                <a:spLocks/>
              </p:cNvSpPr>
              <p:nvPr/>
            </p:nvSpPr>
            <p:spPr bwMode="auto">
              <a:xfrm>
                <a:off x="4388" y="8138"/>
                <a:ext cx="0" cy="228"/>
              </a:xfrm>
              <a:custGeom>
                <a:avLst/>
                <a:gdLst/>
                <a:ahLst/>
                <a:cxnLst>
                  <a:cxn ang="0">
                    <a:pos x="0" y="0"/>
                  </a:cxn>
                  <a:cxn ang="0">
                    <a:pos x="0" y="227"/>
                  </a:cxn>
                </a:cxnLst>
                <a:rect l="0" t="0" r="r" b="b"/>
                <a:pathLst>
                  <a:path h="228">
                    <a:moveTo>
                      <a:pt x="0" y="0"/>
                    </a:moveTo>
                    <a:lnTo>
                      <a:pt x="0" y="227"/>
                    </a:lnTo>
                  </a:path>
                </a:pathLst>
              </a:custGeom>
              <a:noFill/>
              <a:ln w="2794">
                <a:solidFill>
                  <a:srgbClr val="4B39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5" name="Freeform 3321"/>
              <p:cNvSpPr>
                <a:spLocks/>
              </p:cNvSpPr>
              <p:nvPr/>
            </p:nvSpPr>
            <p:spPr bwMode="auto">
              <a:xfrm>
                <a:off x="4384" y="8138"/>
                <a:ext cx="5" cy="228"/>
              </a:xfrm>
              <a:custGeom>
                <a:avLst/>
                <a:gdLst/>
                <a:ahLst/>
                <a:cxnLst>
                  <a:cxn ang="0">
                    <a:pos x="2" y="0"/>
                  </a:cxn>
                  <a:cxn ang="0">
                    <a:pos x="0" y="36"/>
                  </a:cxn>
                  <a:cxn ang="0">
                    <a:pos x="0" y="191"/>
                  </a:cxn>
                  <a:cxn ang="0">
                    <a:pos x="2" y="227"/>
                  </a:cxn>
                  <a:cxn ang="0">
                    <a:pos x="4" y="227"/>
                  </a:cxn>
                  <a:cxn ang="0">
                    <a:pos x="2" y="177"/>
                  </a:cxn>
                  <a:cxn ang="0">
                    <a:pos x="2" y="71"/>
                  </a:cxn>
                  <a:cxn ang="0">
                    <a:pos x="4" y="2"/>
                  </a:cxn>
                  <a:cxn ang="0">
                    <a:pos x="2" y="0"/>
                  </a:cxn>
                </a:cxnLst>
                <a:rect l="0" t="0" r="r" b="b"/>
                <a:pathLst>
                  <a:path w="5" h="228">
                    <a:moveTo>
                      <a:pt x="2" y="0"/>
                    </a:moveTo>
                    <a:lnTo>
                      <a:pt x="0" y="36"/>
                    </a:lnTo>
                    <a:lnTo>
                      <a:pt x="0" y="191"/>
                    </a:lnTo>
                    <a:lnTo>
                      <a:pt x="2" y="227"/>
                    </a:lnTo>
                    <a:lnTo>
                      <a:pt x="4" y="227"/>
                    </a:lnTo>
                    <a:lnTo>
                      <a:pt x="2" y="177"/>
                    </a:lnTo>
                    <a:lnTo>
                      <a:pt x="2" y="71"/>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6" name="Freeform 3322"/>
              <p:cNvSpPr>
                <a:spLocks/>
              </p:cNvSpPr>
              <p:nvPr/>
            </p:nvSpPr>
            <p:spPr bwMode="auto">
              <a:xfrm>
                <a:off x="4401" y="8143"/>
                <a:ext cx="5" cy="225"/>
              </a:xfrm>
              <a:custGeom>
                <a:avLst/>
                <a:gdLst/>
                <a:ahLst/>
                <a:cxnLst>
                  <a:cxn ang="0">
                    <a:pos x="4" y="0"/>
                  </a:cxn>
                  <a:cxn ang="0">
                    <a:pos x="2" y="0"/>
                  </a:cxn>
                  <a:cxn ang="0">
                    <a:pos x="2" y="33"/>
                  </a:cxn>
                  <a:cxn ang="0">
                    <a:pos x="0" y="112"/>
                  </a:cxn>
                  <a:cxn ang="0">
                    <a:pos x="0" y="191"/>
                  </a:cxn>
                  <a:cxn ang="0">
                    <a:pos x="2" y="225"/>
                  </a:cxn>
                  <a:cxn ang="0">
                    <a:pos x="4" y="225"/>
                  </a:cxn>
                  <a:cxn ang="0">
                    <a:pos x="4" y="0"/>
                  </a:cxn>
                </a:cxnLst>
                <a:rect l="0" t="0" r="r" b="b"/>
                <a:pathLst>
                  <a:path w="5" h="225">
                    <a:moveTo>
                      <a:pt x="4" y="0"/>
                    </a:moveTo>
                    <a:lnTo>
                      <a:pt x="2" y="0"/>
                    </a:lnTo>
                    <a:lnTo>
                      <a:pt x="2" y="33"/>
                    </a:lnTo>
                    <a:lnTo>
                      <a:pt x="0" y="112"/>
                    </a:lnTo>
                    <a:lnTo>
                      <a:pt x="0" y="191"/>
                    </a:lnTo>
                    <a:lnTo>
                      <a:pt x="2" y="225"/>
                    </a:lnTo>
                    <a:lnTo>
                      <a:pt x="4" y="225"/>
                    </a:lnTo>
                    <a:lnTo>
                      <a:pt x="4"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7" name="Freeform 3323"/>
              <p:cNvSpPr>
                <a:spLocks/>
              </p:cNvSpPr>
              <p:nvPr/>
            </p:nvSpPr>
            <p:spPr bwMode="auto">
              <a:xfrm>
                <a:off x="4135" y="8181"/>
                <a:ext cx="53" cy="228"/>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3" h="228">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8" name="Freeform 3324"/>
              <p:cNvSpPr>
                <a:spLocks/>
              </p:cNvSpPr>
              <p:nvPr/>
            </p:nvSpPr>
            <p:spPr bwMode="auto">
              <a:xfrm>
                <a:off x="4135" y="8181"/>
                <a:ext cx="53" cy="211"/>
              </a:xfrm>
              <a:custGeom>
                <a:avLst/>
                <a:gdLst/>
                <a:ahLst/>
                <a:cxnLst>
                  <a:cxn ang="0">
                    <a:pos x="9" y="211"/>
                  </a:cxn>
                  <a:cxn ang="0">
                    <a:pos x="52" y="211"/>
                  </a:cxn>
                  <a:cxn ang="0">
                    <a:pos x="52" y="0"/>
                  </a:cxn>
                  <a:cxn ang="0">
                    <a:pos x="40" y="0"/>
                  </a:cxn>
                  <a:cxn ang="0">
                    <a:pos x="36" y="2"/>
                  </a:cxn>
                  <a:cxn ang="0">
                    <a:pos x="16" y="2"/>
                  </a:cxn>
                  <a:cxn ang="0">
                    <a:pos x="14"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40" y="0"/>
                    </a:lnTo>
                    <a:lnTo>
                      <a:pt x="36" y="2"/>
                    </a:lnTo>
                    <a:lnTo>
                      <a:pt x="16" y="2"/>
                    </a:lnTo>
                    <a:lnTo>
                      <a:pt x="14"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9" name="Freeform 3325"/>
              <p:cNvSpPr>
                <a:spLocks/>
              </p:cNvSpPr>
              <p:nvPr/>
            </p:nvSpPr>
            <p:spPr bwMode="auto">
              <a:xfrm>
                <a:off x="4135" y="8181"/>
                <a:ext cx="53" cy="195"/>
              </a:xfrm>
              <a:custGeom>
                <a:avLst/>
                <a:gdLst/>
                <a:ahLst/>
                <a:cxnLst>
                  <a:cxn ang="0">
                    <a:pos x="40" y="2"/>
                  </a:cxn>
                  <a:cxn ang="0">
                    <a:pos x="16" y="2"/>
                  </a:cxn>
                  <a:cxn ang="0">
                    <a:pos x="14" y="4"/>
                  </a:cxn>
                  <a:cxn ang="0">
                    <a:pos x="0" y="4"/>
                  </a:cxn>
                  <a:cxn ang="0">
                    <a:pos x="0" y="187"/>
                  </a:cxn>
                  <a:cxn ang="0">
                    <a:pos x="9" y="187"/>
                  </a:cxn>
                  <a:cxn ang="0">
                    <a:pos x="9" y="194"/>
                  </a:cxn>
                  <a:cxn ang="0">
                    <a:pos x="52" y="194"/>
                  </a:cxn>
                  <a:cxn ang="0">
                    <a:pos x="52" y="0"/>
                  </a:cxn>
                  <a:cxn ang="0">
                    <a:pos x="43" y="0"/>
                  </a:cxn>
                  <a:cxn ang="0">
                    <a:pos x="40" y="2"/>
                  </a:cxn>
                </a:cxnLst>
                <a:rect l="0" t="0" r="r" b="b"/>
                <a:pathLst>
                  <a:path w="53" h="195">
                    <a:moveTo>
                      <a:pt x="40" y="2"/>
                    </a:moveTo>
                    <a:lnTo>
                      <a:pt x="16" y="2"/>
                    </a:lnTo>
                    <a:lnTo>
                      <a:pt x="14" y="4"/>
                    </a:lnTo>
                    <a:lnTo>
                      <a:pt x="0" y="4"/>
                    </a:lnTo>
                    <a:lnTo>
                      <a:pt x="0" y="187"/>
                    </a:lnTo>
                    <a:lnTo>
                      <a:pt x="9" y="187"/>
                    </a:lnTo>
                    <a:lnTo>
                      <a:pt x="9" y="194"/>
                    </a:lnTo>
                    <a:lnTo>
                      <a:pt x="52" y="194"/>
                    </a:lnTo>
                    <a:lnTo>
                      <a:pt x="52" y="0"/>
                    </a:lnTo>
                    <a:lnTo>
                      <a:pt x="43" y="0"/>
                    </a:lnTo>
                    <a:lnTo>
                      <a:pt x="40"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0" name="Freeform 3326"/>
              <p:cNvSpPr>
                <a:spLocks/>
              </p:cNvSpPr>
              <p:nvPr/>
            </p:nvSpPr>
            <p:spPr bwMode="auto">
              <a:xfrm>
                <a:off x="4135" y="8181"/>
                <a:ext cx="53" cy="178"/>
              </a:xfrm>
              <a:custGeom>
                <a:avLst/>
                <a:gdLst/>
                <a:ahLst/>
                <a:cxnLst>
                  <a:cxn ang="0">
                    <a:pos x="40" y="2"/>
                  </a:cxn>
                  <a:cxn ang="0">
                    <a:pos x="16" y="2"/>
                  </a:cxn>
                  <a:cxn ang="0">
                    <a:pos x="14" y="4"/>
                  </a:cxn>
                  <a:cxn ang="0">
                    <a:pos x="0" y="4"/>
                  </a:cxn>
                  <a:cxn ang="0">
                    <a:pos x="0" y="170"/>
                  </a:cxn>
                  <a:cxn ang="0">
                    <a:pos x="9" y="170"/>
                  </a:cxn>
                  <a:cxn ang="0">
                    <a:pos x="9" y="177"/>
                  </a:cxn>
                  <a:cxn ang="0">
                    <a:pos x="52" y="177"/>
                  </a:cxn>
                  <a:cxn ang="0">
                    <a:pos x="52" y="0"/>
                  </a:cxn>
                  <a:cxn ang="0">
                    <a:pos x="43" y="0"/>
                  </a:cxn>
                  <a:cxn ang="0">
                    <a:pos x="40" y="2"/>
                  </a:cxn>
                </a:cxnLst>
                <a:rect l="0" t="0" r="r" b="b"/>
                <a:pathLst>
                  <a:path w="53" h="178">
                    <a:moveTo>
                      <a:pt x="40" y="2"/>
                    </a:moveTo>
                    <a:lnTo>
                      <a:pt x="16" y="2"/>
                    </a:lnTo>
                    <a:lnTo>
                      <a:pt x="14" y="4"/>
                    </a:lnTo>
                    <a:lnTo>
                      <a:pt x="0" y="4"/>
                    </a:lnTo>
                    <a:lnTo>
                      <a:pt x="0" y="170"/>
                    </a:lnTo>
                    <a:lnTo>
                      <a:pt x="9" y="170"/>
                    </a:lnTo>
                    <a:lnTo>
                      <a:pt x="9" y="177"/>
                    </a:lnTo>
                    <a:lnTo>
                      <a:pt x="52" y="177"/>
                    </a:lnTo>
                    <a:lnTo>
                      <a:pt x="52" y="0"/>
                    </a:lnTo>
                    <a:lnTo>
                      <a:pt x="43" y="0"/>
                    </a:lnTo>
                    <a:lnTo>
                      <a:pt x="40"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1" name="Freeform 3327"/>
              <p:cNvSpPr>
                <a:spLocks/>
              </p:cNvSpPr>
              <p:nvPr/>
            </p:nvSpPr>
            <p:spPr bwMode="auto">
              <a:xfrm>
                <a:off x="4135" y="8181"/>
                <a:ext cx="53" cy="161"/>
              </a:xfrm>
              <a:custGeom>
                <a:avLst/>
                <a:gdLst/>
                <a:ahLst/>
                <a:cxnLst>
                  <a:cxn ang="0">
                    <a:pos x="40" y="2"/>
                  </a:cxn>
                  <a:cxn ang="0">
                    <a:pos x="16" y="2"/>
                  </a:cxn>
                  <a:cxn ang="0">
                    <a:pos x="14" y="4"/>
                  </a:cxn>
                  <a:cxn ang="0">
                    <a:pos x="0" y="4"/>
                  </a:cxn>
                  <a:cxn ang="0">
                    <a:pos x="0" y="156"/>
                  </a:cxn>
                  <a:cxn ang="0">
                    <a:pos x="9" y="156"/>
                  </a:cxn>
                  <a:cxn ang="0">
                    <a:pos x="9" y="160"/>
                  </a:cxn>
                  <a:cxn ang="0">
                    <a:pos x="52" y="160"/>
                  </a:cxn>
                  <a:cxn ang="0">
                    <a:pos x="52" y="0"/>
                  </a:cxn>
                  <a:cxn ang="0">
                    <a:pos x="43" y="0"/>
                  </a:cxn>
                  <a:cxn ang="0">
                    <a:pos x="40" y="2"/>
                  </a:cxn>
                </a:cxnLst>
                <a:rect l="0" t="0" r="r" b="b"/>
                <a:pathLst>
                  <a:path w="53" h="161">
                    <a:moveTo>
                      <a:pt x="40" y="2"/>
                    </a:moveTo>
                    <a:lnTo>
                      <a:pt x="16" y="2"/>
                    </a:lnTo>
                    <a:lnTo>
                      <a:pt x="14" y="4"/>
                    </a:lnTo>
                    <a:lnTo>
                      <a:pt x="0" y="4"/>
                    </a:lnTo>
                    <a:lnTo>
                      <a:pt x="0" y="156"/>
                    </a:lnTo>
                    <a:lnTo>
                      <a:pt x="9" y="156"/>
                    </a:lnTo>
                    <a:lnTo>
                      <a:pt x="9" y="160"/>
                    </a:lnTo>
                    <a:lnTo>
                      <a:pt x="52" y="160"/>
                    </a:lnTo>
                    <a:lnTo>
                      <a:pt x="52" y="0"/>
                    </a:lnTo>
                    <a:lnTo>
                      <a:pt x="43" y="0"/>
                    </a:lnTo>
                    <a:lnTo>
                      <a:pt x="40"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2" name="Freeform 3328"/>
              <p:cNvSpPr>
                <a:spLocks/>
              </p:cNvSpPr>
              <p:nvPr/>
            </p:nvSpPr>
            <p:spPr bwMode="auto">
              <a:xfrm>
                <a:off x="4135" y="8181"/>
                <a:ext cx="53" cy="147"/>
              </a:xfrm>
              <a:custGeom>
                <a:avLst/>
                <a:gdLst/>
                <a:ahLst/>
                <a:cxnLst>
                  <a:cxn ang="0">
                    <a:pos x="43" y="2"/>
                  </a:cxn>
                  <a:cxn ang="0">
                    <a:pos x="16" y="2"/>
                  </a:cxn>
                  <a:cxn ang="0">
                    <a:pos x="14" y="4"/>
                  </a:cxn>
                  <a:cxn ang="0">
                    <a:pos x="0" y="4"/>
                  </a:cxn>
                  <a:cxn ang="0">
                    <a:pos x="0" y="139"/>
                  </a:cxn>
                  <a:cxn ang="0">
                    <a:pos x="9" y="139"/>
                  </a:cxn>
                  <a:cxn ang="0">
                    <a:pos x="9" y="146"/>
                  </a:cxn>
                  <a:cxn ang="0">
                    <a:pos x="52" y="146"/>
                  </a:cxn>
                  <a:cxn ang="0">
                    <a:pos x="52" y="0"/>
                  </a:cxn>
                  <a:cxn ang="0">
                    <a:pos x="45" y="0"/>
                  </a:cxn>
                  <a:cxn ang="0">
                    <a:pos x="43" y="2"/>
                  </a:cxn>
                </a:cxnLst>
                <a:rect l="0" t="0" r="r" b="b"/>
                <a:pathLst>
                  <a:path w="53" h="147">
                    <a:moveTo>
                      <a:pt x="43" y="2"/>
                    </a:moveTo>
                    <a:lnTo>
                      <a:pt x="16" y="2"/>
                    </a:lnTo>
                    <a:lnTo>
                      <a:pt x="14"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3" name="Freeform 3329"/>
              <p:cNvSpPr>
                <a:spLocks/>
              </p:cNvSpPr>
              <p:nvPr/>
            </p:nvSpPr>
            <p:spPr bwMode="auto">
              <a:xfrm>
                <a:off x="4135" y="8181"/>
                <a:ext cx="53" cy="130"/>
              </a:xfrm>
              <a:custGeom>
                <a:avLst/>
                <a:gdLst/>
                <a:ahLst/>
                <a:cxnLst>
                  <a:cxn ang="0">
                    <a:pos x="43" y="2"/>
                  </a:cxn>
                  <a:cxn ang="0">
                    <a:pos x="16" y="2"/>
                  </a:cxn>
                  <a:cxn ang="0">
                    <a:pos x="14"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4"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4" name="Freeform 3330"/>
              <p:cNvSpPr>
                <a:spLocks/>
              </p:cNvSpPr>
              <p:nvPr/>
            </p:nvSpPr>
            <p:spPr bwMode="auto">
              <a:xfrm>
                <a:off x="4135" y="8181"/>
                <a:ext cx="53" cy="113"/>
              </a:xfrm>
              <a:custGeom>
                <a:avLst/>
                <a:gdLst/>
                <a:ahLst/>
                <a:cxnLst>
                  <a:cxn ang="0">
                    <a:pos x="45" y="2"/>
                  </a:cxn>
                  <a:cxn ang="0">
                    <a:pos x="16" y="2"/>
                  </a:cxn>
                  <a:cxn ang="0">
                    <a:pos x="14" y="4"/>
                  </a:cxn>
                  <a:cxn ang="0">
                    <a:pos x="0" y="4"/>
                  </a:cxn>
                  <a:cxn ang="0">
                    <a:pos x="0" y="108"/>
                  </a:cxn>
                  <a:cxn ang="0">
                    <a:pos x="9" y="108"/>
                  </a:cxn>
                  <a:cxn ang="0">
                    <a:pos x="9" y="112"/>
                  </a:cxn>
                  <a:cxn ang="0">
                    <a:pos x="52" y="112"/>
                  </a:cxn>
                  <a:cxn ang="0">
                    <a:pos x="52" y="0"/>
                  </a:cxn>
                  <a:cxn ang="0">
                    <a:pos x="50" y="0"/>
                  </a:cxn>
                  <a:cxn ang="0">
                    <a:pos x="45" y="2"/>
                  </a:cxn>
                </a:cxnLst>
                <a:rect l="0" t="0" r="r" b="b"/>
                <a:pathLst>
                  <a:path w="53" h="113">
                    <a:moveTo>
                      <a:pt x="45" y="2"/>
                    </a:moveTo>
                    <a:lnTo>
                      <a:pt x="16" y="2"/>
                    </a:lnTo>
                    <a:lnTo>
                      <a:pt x="14" y="4"/>
                    </a:lnTo>
                    <a:lnTo>
                      <a:pt x="0" y="4"/>
                    </a:lnTo>
                    <a:lnTo>
                      <a:pt x="0" y="108"/>
                    </a:lnTo>
                    <a:lnTo>
                      <a:pt x="9" y="108"/>
                    </a:lnTo>
                    <a:lnTo>
                      <a:pt x="9" y="112"/>
                    </a:lnTo>
                    <a:lnTo>
                      <a:pt x="52" y="112"/>
                    </a:lnTo>
                    <a:lnTo>
                      <a:pt x="52" y="0"/>
                    </a:lnTo>
                    <a:lnTo>
                      <a:pt x="50"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5" name="Freeform 3331"/>
              <p:cNvSpPr>
                <a:spLocks/>
              </p:cNvSpPr>
              <p:nvPr/>
            </p:nvSpPr>
            <p:spPr bwMode="auto">
              <a:xfrm>
                <a:off x="4135" y="8181"/>
                <a:ext cx="53" cy="96"/>
              </a:xfrm>
              <a:custGeom>
                <a:avLst/>
                <a:gdLst/>
                <a:ahLst/>
                <a:cxnLst>
                  <a:cxn ang="0">
                    <a:pos x="50" y="2"/>
                  </a:cxn>
                  <a:cxn ang="0">
                    <a:pos x="16" y="2"/>
                  </a:cxn>
                  <a:cxn ang="0">
                    <a:pos x="14" y="4"/>
                  </a:cxn>
                  <a:cxn ang="0">
                    <a:pos x="0" y="4"/>
                  </a:cxn>
                  <a:cxn ang="0">
                    <a:pos x="0" y="93"/>
                  </a:cxn>
                  <a:cxn ang="0">
                    <a:pos x="9" y="93"/>
                  </a:cxn>
                  <a:cxn ang="0">
                    <a:pos x="9" y="96"/>
                  </a:cxn>
                  <a:cxn ang="0">
                    <a:pos x="52" y="96"/>
                  </a:cxn>
                  <a:cxn ang="0">
                    <a:pos x="52" y="0"/>
                  </a:cxn>
                  <a:cxn ang="0">
                    <a:pos x="50" y="2"/>
                  </a:cxn>
                </a:cxnLst>
                <a:rect l="0" t="0" r="r" b="b"/>
                <a:pathLst>
                  <a:path w="53" h="96">
                    <a:moveTo>
                      <a:pt x="50" y="2"/>
                    </a:moveTo>
                    <a:lnTo>
                      <a:pt x="16" y="2"/>
                    </a:lnTo>
                    <a:lnTo>
                      <a:pt x="14" y="4"/>
                    </a:lnTo>
                    <a:lnTo>
                      <a:pt x="0" y="4"/>
                    </a:lnTo>
                    <a:lnTo>
                      <a:pt x="0" y="93"/>
                    </a:lnTo>
                    <a:lnTo>
                      <a:pt x="9" y="93"/>
                    </a:lnTo>
                    <a:lnTo>
                      <a:pt x="9" y="96"/>
                    </a:lnTo>
                    <a:lnTo>
                      <a:pt x="52" y="96"/>
                    </a:lnTo>
                    <a:lnTo>
                      <a:pt x="52" y="0"/>
                    </a:lnTo>
                    <a:lnTo>
                      <a:pt x="50"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6" name="Freeform 3332"/>
              <p:cNvSpPr>
                <a:spLocks/>
              </p:cNvSpPr>
              <p:nvPr/>
            </p:nvSpPr>
            <p:spPr bwMode="auto">
              <a:xfrm>
                <a:off x="4135" y="8181"/>
                <a:ext cx="53" cy="79"/>
              </a:xfrm>
              <a:custGeom>
                <a:avLst/>
                <a:gdLst/>
                <a:ahLst/>
                <a:cxnLst>
                  <a:cxn ang="0">
                    <a:pos x="50" y="2"/>
                  </a:cxn>
                  <a:cxn ang="0">
                    <a:pos x="16" y="2"/>
                  </a:cxn>
                  <a:cxn ang="0">
                    <a:pos x="14" y="4"/>
                  </a:cxn>
                  <a:cxn ang="0">
                    <a:pos x="0" y="4"/>
                  </a:cxn>
                  <a:cxn ang="0">
                    <a:pos x="0" y="76"/>
                  </a:cxn>
                  <a:cxn ang="0">
                    <a:pos x="9" y="76"/>
                  </a:cxn>
                  <a:cxn ang="0">
                    <a:pos x="9" y="79"/>
                  </a:cxn>
                  <a:cxn ang="0">
                    <a:pos x="52" y="79"/>
                  </a:cxn>
                  <a:cxn ang="0">
                    <a:pos x="52" y="0"/>
                  </a:cxn>
                  <a:cxn ang="0">
                    <a:pos x="50" y="2"/>
                  </a:cxn>
                </a:cxnLst>
                <a:rect l="0" t="0" r="r" b="b"/>
                <a:pathLst>
                  <a:path w="53" h="79">
                    <a:moveTo>
                      <a:pt x="50" y="2"/>
                    </a:moveTo>
                    <a:lnTo>
                      <a:pt x="16" y="2"/>
                    </a:lnTo>
                    <a:lnTo>
                      <a:pt x="14" y="4"/>
                    </a:lnTo>
                    <a:lnTo>
                      <a:pt x="0" y="4"/>
                    </a:lnTo>
                    <a:lnTo>
                      <a:pt x="0" y="76"/>
                    </a:lnTo>
                    <a:lnTo>
                      <a:pt x="9" y="76"/>
                    </a:lnTo>
                    <a:lnTo>
                      <a:pt x="9" y="79"/>
                    </a:lnTo>
                    <a:lnTo>
                      <a:pt x="52" y="79"/>
                    </a:lnTo>
                    <a:lnTo>
                      <a:pt x="52" y="0"/>
                    </a:lnTo>
                    <a:lnTo>
                      <a:pt x="50"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7" name="Freeform 3333"/>
              <p:cNvSpPr>
                <a:spLocks/>
              </p:cNvSpPr>
              <p:nvPr/>
            </p:nvSpPr>
            <p:spPr bwMode="auto">
              <a:xfrm>
                <a:off x="4135" y="8184"/>
                <a:ext cx="53" cy="62"/>
              </a:xfrm>
              <a:custGeom>
                <a:avLst/>
                <a:gdLst/>
                <a:ahLst/>
                <a:cxnLst>
                  <a:cxn ang="0">
                    <a:pos x="9" y="62"/>
                  </a:cxn>
                  <a:cxn ang="0">
                    <a:pos x="52" y="62"/>
                  </a:cxn>
                  <a:cxn ang="0">
                    <a:pos x="52" y="0"/>
                  </a:cxn>
                  <a:cxn ang="0">
                    <a:pos x="16" y="0"/>
                  </a:cxn>
                  <a:cxn ang="0">
                    <a:pos x="14" y="2"/>
                  </a:cxn>
                  <a:cxn ang="0">
                    <a:pos x="0" y="2"/>
                  </a:cxn>
                  <a:cxn ang="0">
                    <a:pos x="0" y="57"/>
                  </a:cxn>
                  <a:cxn ang="0">
                    <a:pos x="2" y="60"/>
                  </a:cxn>
                  <a:cxn ang="0">
                    <a:pos x="9" y="60"/>
                  </a:cxn>
                  <a:cxn ang="0">
                    <a:pos x="9" y="62"/>
                  </a:cxn>
                </a:cxnLst>
                <a:rect l="0" t="0" r="r" b="b"/>
                <a:pathLst>
                  <a:path w="53" h="62">
                    <a:moveTo>
                      <a:pt x="9" y="62"/>
                    </a:moveTo>
                    <a:lnTo>
                      <a:pt x="52" y="62"/>
                    </a:lnTo>
                    <a:lnTo>
                      <a:pt x="52" y="0"/>
                    </a:lnTo>
                    <a:lnTo>
                      <a:pt x="16" y="0"/>
                    </a:lnTo>
                    <a:lnTo>
                      <a:pt x="14"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8" name="Freeform 3334"/>
              <p:cNvSpPr>
                <a:spLocks/>
              </p:cNvSpPr>
              <p:nvPr/>
            </p:nvSpPr>
            <p:spPr bwMode="auto">
              <a:xfrm>
                <a:off x="4135" y="8184"/>
                <a:ext cx="53"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9" name="Freeform 3335"/>
              <p:cNvSpPr>
                <a:spLocks/>
              </p:cNvSpPr>
              <p:nvPr/>
            </p:nvSpPr>
            <p:spPr bwMode="auto">
              <a:xfrm>
                <a:off x="4197" y="8136"/>
                <a:ext cx="183" cy="242"/>
              </a:xfrm>
              <a:custGeom>
                <a:avLst/>
                <a:gdLst/>
                <a:ahLst/>
                <a:cxnLst>
                  <a:cxn ang="0">
                    <a:pos x="2" y="180"/>
                  </a:cxn>
                  <a:cxn ang="0">
                    <a:pos x="4" y="203"/>
                  </a:cxn>
                  <a:cxn ang="0">
                    <a:pos x="7" y="230"/>
                  </a:cxn>
                  <a:cxn ang="0">
                    <a:pos x="11" y="232"/>
                  </a:cxn>
                  <a:cxn ang="0">
                    <a:pos x="21" y="232"/>
                  </a:cxn>
                  <a:cxn ang="0">
                    <a:pos x="26" y="235"/>
                  </a:cxn>
                  <a:cxn ang="0">
                    <a:pos x="31" y="235"/>
                  </a:cxn>
                  <a:cxn ang="0">
                    <a:pos x="36" y="237"/>
                  </a:cxn>
                  <a:cxn ang="0">
                    <a:pos x="48" y="237"/>
                  </a:cxn>
                  <a:cxn ang="0">
                    <a:pos x="52" y="240"/>
                  </a:cxn>
                  <a:cxn ang="0">
                    <a:pos x="88" y="240"/>
                  </a:cxn>
                  <a:cxn ang="0">
                    <a:pos x="96" y="242"/>
                  </a:cxn>
                  <a:cxn ang="0">
                    <a:pos x="112" y="242"/>
                  </a:cxn>
                  <a:cxn ang="0">
                    <a:pos x="120" y="240"/>
                  </a:cxn>
                  <a:cxn ang="0">
                    <a:pos x="153" y="240"/>
                  </a:cxn>
                  <a:cxn ang="0">
                    <a:pos x="158" y="237"/>
                  </a:cxn>
                  <a:cxn ang="0">
                    <a:pos x="168" y="237"/>
                  </a:cxn>
                  <a:cxn ang="0">
                    <a:pos x="172" y="235"/>
                  </a:cxn>
                  <a:cxn ang="0">
                    <a:pos x="180" y="235"/>
                  </a:cxn>
                  <a:cxn ang="0">
                    <a:pos x="177" y="175"/>
                  </a:cxn>
                  <a:cxn ang="0">
                    <a:pos x="177" y="117"/>
                  </a:cxn>
                  <a:cxn ang="0">
                    <a:pos x="180" y="60"/>
                  </a:cxn>
                  <a:cxn ang="0">
                    <a:pos x="182" y="0"/>
                  </a:cxn>
                  <a:cxn ang="0">
                    <a:pos x="160" y="0"/>
                  </a:cxn>
                  <a:cxn ang="0">
                    <a:pos x="156" y="2"/>
                  </a:cxn>
                  <a:cxn ang="0">
                    <a:pos x="134" y="2"/>
                  </a:cxn>
                  <a:cxn ang="0">
                    <a:pos x="127" y="4"/>
                  </a:cxn>
                  <a:cxn ang="0">
                    <a:pos x="112" y="4"/>
                  </a:cxn>
                  <a:cxn ang="0">
                    <a:pos x="105" y="7"/>
                  </a:cxn>
                  <a:cxn ang="0">
                    <a:pos x="96" y="7"/>
                  </a:cxn>
                  <a:cxn ang="0">
                    <a:pos x="91" y="9"/>
                  </a:cxn>
                  <a:cxn ang="0">
                    <a:pos x="84" y="9"/>
                  </a:cxn>
                  <a:cxn ang="0">
                    <a:pos x="79" y="11"/>
                  </a:cxn>
                  <a:cxn ang="0">
                    <a:pos x="69" y="11"/>
                  </a:cxn>
                  <a:cxn ang="0">
                    <a:pos x="62" y="14"/>
                  </a:cxn>
                  <a:cxn ang="0">
                    <a:pos x="57" y="14"/>
                  </a:cxn>
                  <a:cxn ang="0">
                    <a:pos x="52" y="16"/>
                  </a:cxn>
                  <a:cxn ang="0">
                    <a:pos x="48" y="16"/>
                  </a:cxn>
                  <a:cxn ang="0">
                    <a:pos x="40" y="19"/>
                  </a:cxn>
                  <a:cxn ang="0">
                    <a:pos x="36" y="19"/>
                  </a:cxn>
                  <a:cxn ang="0">
                    <a:pos x="31" y="21"/>
                  </a:cxn>
                  <a:cxn ang="0">
                    <a:pos x="26" y="21"/>
                  </a:cxn>
                  <a:cxn ang="0">
                    <a:pos x="19" y="23"/>
                  </a:cxn>
                  <a:cxn ang="0">
                    <a:pos x="14" y="23"/>
                  </a:cxn>
                  <a:cxn ang="0">
                    <a:pos x="9" y="26"/>
                  </a:cxn>
                  <a:cxn ang="0">
                    <a:pos x="4" y="52"/>
                  </a:cxn>
                  <a:cxn ang="0">
                    <a:pos x="0" y="105"/>
                  </a:cxn>
                  <a:cxn ang="0">
                    <a:pos x="0" y="153"/>
                  </a:cxn>
                  <a:cxn ang="0">
                    <a:pos x="2" y="180"/>
                  </a:cxn>
                </a:cxnLst>
                <a:rect l="0" t="0" r="r" b="b"/>
                <a:pathLst>
                  <a:path w="183" h="242">
                    <a:moveTo>
                      <a:pt x="2" y="180"/>
                    </a:moveTo>
                    <a:lnTo>
                      <a:pt x="4" y="203"/>
                    </a:lnTo>
                    <a:lnTo>
                      <a:pt x="7" y="230"/>
                    </a:lnTo>
                    <a:lnTo>
                      <a:pt x="11" y="232"/>
                    </a:lnTo>
                    <a:lnTo>
                      <a:pt x="21" y="232"/>
                    </a:lnTo>
                    <a:lnTo>
                      <a:pt x="26" y="235"/>
                    </a:lnTo>
                    <a:lnTo>
                      <a:pt x="31" y="235"/>
                    </a:lnTo>
                    <a:lnTo>
                      <a:pt x="36" y="237"/>
                    </a:lnTo>
                    <a:lnTo>
                      <a:pt x="48" y="237"/>
                    </a:lnTo>
                    <a:lnTo>
                      <a:pt x="52" y="240"/>
                    </a:lnTo>
                    <a:lnTo>
                      <a:pt x="88" y="240"/>
                    </a:lnTo>
                    <a:lnTo>
                      <a:pt x="96" y="242"/>
                    </a:lnTo>
                    <a:lnTo>
                      <a:pt x="112" y="242"/>
                    </a:lnTo>
                    <a:lnTo>
                      <a:pt x="120" y="240"/>
                    </a:lnTo>
                    <a:lnTo>
                      <a:pt x="153" y="240"/>
                    </a:lnTo>
                    <a:lnTo>
                      <a:pt x="158" y="237"/>
                    </a:lnTo>
                    <a:lnTo>
                      <a:pt x="168" y="237"/>
                    </a:lnTo>
                    <a:lnTo>
                      <a:pt x="172" y="235"/>
                    </a:lnTo>
                    <a:lnTo>
                      <a:pt x="180" y="235"/>
                    </a:lnTo>
                    <a:lnTo>
                      <a:pt x="177" y="175"/>
                    </a:lnTo>
                    <a:lnTo>
                      <a:pt x="177" y="117"/>
                    </a:lnTo>
                    <a:lnTo>
                      <a:pt x="180" y="60"/>
                    </a:lnTo>
                    <a:lnTo>
                      <a:pt x="182" y="0"/>
                    </a:lnTo>
                    <a:lnTo>
                      <a:pt x="160" y="0"/>
                    </a:lnTo>
                    <a:lnTo>
                      <a:pt x="156" y="2"/>
                    </a:lnTo>
                    <a:lnTo>
                      <a:pt x="134" y="2"/>
                    </a:lnTo>
                    <a:lnTo>
                      <a:pt x="127" y="4"/>
                    </a:lnTo>
                    <a:lnTo>
                      <a:pt x="112" y="4"/>
                    </a:lnTo>
                    <a:lnTo>
                      <a:pt x="105" y="7"/>
                    </a:lnTo>
                    <a:lnTo>
                      <a:pt x="96" y="7"/>
                    </a:lnTo>
                    <a:lnTo>
                      <a:pt x="91" y="9"/>
                    </a:lnTo>
                    <a:lnTo>
                      <a:pt x="84" y="9"/>
                    </a:lnTo>
                    <a:lnTo>
                      <a:pt x="79" y="11"/>
                    </a:lnTo>
                    <a:lnTo>
                      <a:pt x="69" y="11"/>
                    </a:lnTo>
                    <a:lnTo>
                      <a:pt x="62" y="14"/>
                    </a:lnTo>
                    <a:lnTo>
                      <a:pt x="57" y="14"/>
                    </a:lnTo>
                    <a:lnTo>
                      <a:pt x="52" y="16"/>
                    </a:lnTo>
                    <a:lnTo>
                      <a:pt x="48" y="16"/>
                    </a:lnTo>
                    <a:lnTo>
                      <a:pt x="40" y="19"/>
                    </a:lnTo>
                    <a:lnTo>
                      <a:pt x="36" y="19"/>
                    </a:lnTo>
                    <a:lnTo>
                      <a:pt x="31" y="21"/>
                    </a:lnTo>
                    <a:lnTo>
                      <a:pt x="26" y="21"/>
                    </a:lnTo>
                    <a:lnTo>
                      <a:pt x="19" y="23"/>
                    </a:lnTo>
                    <a:lnTo>
                      <a:pt x="14" y="23"/>
                    </a:lnTo>
                    <a:lnTo>
                      <a:pt x="9" y="26"/>
                    </a:lnTo>
                    <a:lnTo>
                      <a:pt x="4" y="52"/>
                    </a:lnTo>
                    <a:lnTo>
                      <a:pt x="0" y="105"/>
                    </a:lnTo>
                    <a:lnTo>
                      <a:pt x="0" y="153"/>
                    </a:lnTo>
                    <a:lnTo>
                      <a:pt x="2" y="18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0" name="Freeform 3336"/>
              <p:cNvSpPr>
                <a:spLocks/>
              </p:cNvSpPr>
              <p:nvPr/>
            </p:nvSpPr>
            <p:spPr bwMode="auto">
              <a:xfrm>
                <a:off x="4197" y="8136"/>
                <a:ext cx="180" cy="232"/>
              </a:xfrm>
              <a:custGeom>
                <a:avLst/>
                <a:gdLst/>
                <a:ahLst/>
                <a:cxnLst>
                  <a:cxn ang="0">
                    <a:pos x="7" y="223"/>
                  </a:cxn>
                  <a:cxn ang="0">
                    <a:pos x="16" y="225"/>
                  </a:cxn>
                  <a:cxn ang="0">
                    <a:pos x="26" y="227"/>
                  </a:cxn>
                  <a:cxn ang="0">
                    <a:pos x="36" y="227"/>
                  </a:cxn>
                  <a:cxn ang="0">
                    <a:pos x="45" y="230"/>
                  </a:cxn>
                  <a:cxn ang="0">
                    <a:pos x="57" y="232"/>
                  </a:cxn>
                  <a:cxn ang="0">
                    <a:pos x="127" y="232"/>
                  </a:cxn>
                  <a:cxn ang="0">
                    <a:pos x="139" y="230"/>
                  </a:cxn>
                  <a:cxn ang="0">
                    <a:pos x="148" y="230"/>
                  </a:cxn>
                  <a:cxn ang="0">
                    <a:pos x="158" y="227"/>
                  </a:cxn>
                  <a:cxn ang="0">
                    <a:pos x="168" y="227"/>
                  </a:cxn>
                  <a:cxn ang="0">
                    <a:pos x="175" y="225"/>
                  </a:cxn>
                  <a:cxn ang="0">
                    <a:pos x="175" y="112"/>
                  </a:cxn>
                  <a:cxn ang="0">
                    <a:pos x="177" y="57"/>
                  </a:cxn>
                  <a:cxn ang="0">
                    <a:pos x="180" y="0"/>
                  </a:cxn>
                  <a:cxn ang="0">
                    <a:pos x="168" y="0"/>
                  </a:cxn>
                  <a:cxn ang="0">
                    <a:pos x="163" y="2"/>
                  </a:cxn>
                  <a:cxn ang="0">
                    <a:pos x="136" y="2"/>
                  </a:cxn>
                  <a:cxn ang="0">
                    <a:pos x="131" y="4"/>
                  </a:cxn>
                  <a:cxn ang="0">
                    <a:pos x="115" y="4"/>
                  </a:cxn>
                  <a:cxn ang="0">
                    <a:pos x="110" y="7"/>
                  </a:cxn>
                  <a:cxn ang="0">
                    <a:pos x="98" y="7"/>
                  </a:cxn>
                  <a:cxn ang="0">
                    <a:pos x="93" y="9"/>
                  </a:cxn>
                  <a:cxn ang="0">
                    <a:pos x="84" y="9"/>
                  </a:cxn>
                  <a:cxn ang="0">
                    <a:pos x="76" y="11"/>
                  </a:cxn>
                  <a:cxn ang="0">
                    <a:pos x="71" y="11"/>
                  </a:cxn>
                  <a:cxn ang="0">
                    <a:pos x="67" y="14"/>
                  </a:cxn>
                  <a:cxn ang="0">
                    <a:pos x="57" y="14"/>
                  </a:cxn>
                  <a:cxn ang="0">
                    <a:pos x="50" y="16"/>
                  </a:cxn>
                  <a:cxn ang="0">
                    <a:pos x="45" y="16"/>
                  </a:cxn>
                  <a:cxn ang="0">
                    <a:pos x="40" y="19"/>
                  </a:cxn>
                  <a:cxn ang="0">
                    <a:pos x="36" y="19"/>
                  </a:cxn>
                  <a:cxn ang="0">
                    <a:pos x="31" y="21"/>
                  </a:cxn>
                  <a:cxn ang="0">
                    <a:pos x="26" y="21"/>
                  </a:cxn>
                  <a:cxn ang="0">
                    <a:pos x="19" y="23"/>
                  </a:cxn>
                  <a:cxn ang="0">
                    <a:pos x="14" y="26"/>
                  </a:cxn>
                  <a:cxn ang="0">
                    <a:pos x="9" y="26"/>
                  </a:cxn>
                  <a:cxn ang="0">
                    <a:pos x="4" y="52"/>
                  </a:cxn>
                  <a:cxn ang="0">
                    <a:pos x="2" y="76"/>
                  </a:cxn>
                  <a:cxn ang="0">
                    <a:pos x="0" y="103"/>
                  </a:cxn>
                  <a:cxn ang="0">
                    <a:pos x="0" y="151"/>
                  </a:cxn>
                  <a:cxn ang="0">
                    <a:pos x="7" y="223"/>
                  </a:cxn>
                </a:cxnLst>
                <a:rect l="0" t="0" r="r" b="b"/>
                <a:pathLst>
                  <a:path w="180" h="232">
                    <a:moveTo>
                      <a:pt x="7" y="223"/>
                    </a:moveTo>
                    <a:lnTo>
                      <a:pt x="16" y="225"/>
                    </a:lnTo>
                    <a:lnTo>
                      <a:pt x="26" y="227"/>
                    </a:lnTo>
                    <a:lnTo>
                      <a:pt x="36" y="227"/>
                    </a:lnTo>
                    <a:lnTo>
                      <a:pt x="45" y="230"/>
                    </a:lnTo>
                    <a:lnTo>
                      <a:pt x="57" y="232"/>
                    </a:lnTo>
                    <a:lnTo>
                      <a:pt x="127" y="232"/>
                    </a:lnTo>
                    <a:lnTo>
                      <a:pt x="139" y="230"/>
                    </a:lnTo>
                    <a:lnTo>
                      <a:pt x="148" y="230"/>
                    </a:lnTo>
                    <a:lnTo>
                      <a:pt x="158" y="227"/>
                    </a:lnTo>
                    <a:lnTo>
                      <a:pt x="168" y="227"/>
                    </a:lnTo>
                    <a:lnTo>
                      <a:pt x="175" y="225"/>
                    </a:lnTo>
                    <a:lnTo>
                      <a:pt x="175" y="112"/>
                    </a:lnTo>
                    <a:lnTo>
                      <a:pt x="177" y="57"/>
                    </a:lnTo>
                    <a:lnTo>
                      <a:pt x="180" y="0"/>
                    </a:lnTo>
                    <a:lnTo>
                      <a:pt x="168" y="0"/>
                    </a:lnTo>
                    <a:lnTo>
                      <a:pt x="163" y="2"/>
                    </a:lnTo>
                    <a:lnTo>
                      <a:pt x="136" y="2"/>
                    </a:lnTo>
                    <a:lnTo>
                      <a:pt x="131" y="4"/>
                    </a:lnTo>
                    <a:lnTo>
                      <a:pt x="115" y="4"/>
                    </a:lnTo>
                    <a:lnTo>
                      <a:pt x="110" y="7"/>
                    </a:lnTo>
                    <a:lnTo>
                      <a:pt x="98" y="7"/>
                    </a:lnTo>
                    <a:lnTo>
                      <a:pt x="93" y="9"/>
                    </a:lnTo>
                    <a:lnTo>
                      <a:pt x="84" y="9"/>
                    </a:lnTo>
                    <a:lnTo>
                      <a:pt x="76" y="11"/>
                    </a:lnTo>
                    <a:lnTo>
                      <a:pt x="71" y="11"/>
                    </a:lnTo>
                    <a:lnTo>
                      <a:pt x="67" y="14"/>
                    </a:lnTo>
                    <a:lnTo>
                      <a:pt x="57" y="14"/>
                    </a:lnTo>
                    <a:lnTo>
                      <a:pt x="50" y="16"/>
                    </a:lnTo>
                    <a:lnTo>
                      <a:pt x="45" y="16"/>
                    </a:lnTo>
                    <a:lnTo>
                      <a:pt x="40" y="19"/>
                    </a:lnTo>
                    <a:lnTo>
                      <a:pt x="36" y="19"/>
                    </a:lnTo>
                    <a:lnTo>
                      <a:pt x="31" y="21"/>
                    </a:lnTo>
                    <a:lnTo>
                      <a:pt x="26" y="21"/>
                    </a:lnTo>
                    <a:lnTo>
                      <a:pt x="19" y="23"/>
                    </a:lnTo>
                    <a:lnTo>
                      <a:pt x="14" y="26"/>
                    </a:lnTo>
                    <a:lnTo>
                      <a:pt x="9" y="26"/>
                    </a:lnTo>
                    <a:lnTo>
                      <a:pt x="4" y="52"/>
                    </a:lnTo>
                    <a:lnTo>
                      <a:pt x="2" y="76"/>
                    </a:lnTo>
                    <a:lnTo>
                      <a:pt x="0" y="103"/>
                    </a:lnTo>
                    <a:lnTo>
                      <a:pt x="0" y="151"/>
                    </a:lnTo>
                    <a:lnTo>
                      <a:pt x="7" y="22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1" name="Freeform 3337"/>
              <p:cNvSpPr>
                <a:spLocks/>
              </p:cNvSpPr>
              <p:nvPr/>
            </p:nvSpPr>
            <p:spPr bwMode="auto">
              <a:xfrm>
                <a:off x="4197" y="8136"/>
                <a:ext cx="175" cy="225"/>
              </a:xfrm>
              <a:custGeom>
                <a:avLst/>
                <a:gdLst/>
                <a:ahLst/>
                <a:cxnLst>
                  <a:cxn ang="0">
                    <a:pos x="9" y="26"/>
                  </a:cxn>
                  <a:cxn ang="0">
                    <a:pos x="7" y="52"/>
                  </a:cxn>
                  <a:cxn ang="0">
                    <a:pos x="2" y="76"/>
                  </a:cxn>
                  <a:cxn ang="0">
                    <a:pos x="2" y="98"/>
                  </a:cxn>
                  <a:cxn ang="0">
                    <a:pos x="0" y="122"/>
                  </a:cxn>
                  <a:cxn ang="0">
                    <a:pos x="2" y="146"/>
                  </a:cxn>
                  <a:cxn ang="0">
                    <a:pos x="2" y="167"/>
                  </a:cxn>
                  <a:cxn ang="0">
                    <a:pos x="4" y="191"/>
                  </a:cxn>
                  <a:cxn ang="0">
                    <a:pos x="9" y="216"/>
                  </a:cxn>
                  <a:cxn ang="0">
                    <a:pos x="16" y="218"/>
                  </a:cxn>
                  <a:cxn ang="0">
                    <a:pos x="26" y="220"/>
                  </a:cxn>
                  <a:cxn ang="0">
                    <a:pos x="36" y="220"/>
                  </a:cxn>
                  <a:cxn ang="0">
                    <a:pos x="45" y="223"/>
                  </a:cxn>
                  <a:cxn ang="0">
                    <a:pos x="55" y="223"/>
                  </a:cxn>
                  <a:cxn ang="0">
                    <a:pos x="67" y="225"/>
                  </a:cxn>
                  <a:cxn ang="0">
                    <a:pos x="103" y="225"/>
                  </a:cxn>
                  <a:cxn ang="0">
                    <a:pos x="112" y="223"/>
                  </a:cxn>
                  <a:cxn ang="0">
                    <a:pos x="136" y="223"/>
                  </a:cxn>
                  <a:cxn ang="0">
                    <a:pos x="146" y="220"/>
                  </a:cxn>
                  <a:cxn ang="0">
                    <a:pos x="156" y="220"/>
                  </a:cxn>
                  <a:cxn ang="0">
                    <a:pos x="170" y="216"/>
                  </a:cxn>
                  <a:cxn ang="0">
                    <a:pos x="170" y="107"/>
                  </a:cxn>
                  <a:cxn ang="0">
                    <a:pos x="172" y="55"/>
                  </a:cxn>
                  <a:cxn ang="0">
                    <a:pos x="175" y="0"/>
                  </a:cxn>
                  <a:cxn ang="0">
                    <a:pos x="165" y="2"/>
                  </a:cxn>
                  <a:cxn ang="0">
                    <a:pos x="144" y="2"/>
                  </a:cxn>
                  <a:cxn ang="0">
                    <a:pos x="134" y="4"/>
                  </a:cxn>
                  <a:cxn ang="0">
                    <a:pos x="122" y="4"/>
                  </a:cxn>
                  <a:cxn ang="0">
                    <a:pos x="112" y="7"/>
                  </a:cxn>
                  <a:cxn ang="0">
                    <a:pos x="103" y="7"/>
                  </a:cxn>
                  <a:cxn ang="0">
                    <a:pos x="91" y="9"/>
                  </a:cxn>
                  <a:cxn ang="0">
                    <a:pos x="81" y="11"/>
                  </a:cxn>
                  <a:cxn ang="0">
                    <a:pos x="71" y="11"/>
                  </a:cxn>
                  <a:cxn ang="0">
                    <a:pos x="60" y="14"/>
                  </a:cxn>
                  <a:cxn ang="0">
                    <a:pos x="50" y="16"/>
                  </a:cxn>
                  <a:cxn ang="0">
                    <a:pos x="40" y="19"/>
                  </a:cxn>
                  <a:cxn ang="0">
                    <a:pos x="28" y="21"/>
                  </a:cxn>
                  <a:cxn ang="0">
                    <a:pos x="9" y="26"/>
                  </a:cxn>
                </a:cxnLst>
                <a:rect l="0" t="0" r="r" b="b"/>
                <a:pathLst>
                  <a:path w="175" h="225">
                    <a:moveTo>
                      <a:pt x="9" y="26"/>
                    </a:moveTo>
                    <a:lnTo>
                      <a:pt x="7" y="52"/>
                    </a:lnTo>
                    <a:lnTo>
                      <a:pt x="2" y="76"/>
                    </a:lnTo>
                    <a:lnTo>
                      <a:pt x="2" y="98"/>
                    </a:lnTo>
                    <a:lnTo>
                      <a:pt x="0" y="122"/>
                    </a:lnTo>
                    <a:lnTo>
                      <a:pt x="2" y="146"/>
                    </a:lnTo>
                    <a:lnTo>
                      <a:pt x="2" y="167"/>
                    </a:lnTo>
                    <a:lnTo>
                      <a:pt x="4" y="191"/>
                    </a:lnTo>
                    <a:lnTo>
                      <a:pt x="9" y="216"/>
                    </a:lnTo>
                    <a:lnTo>
                      <a:pt x="16" y="218"/>
                    </a:lnTo>
                    <a:lnTo>
                      <a:pt x="26" y="220"/>
                    </a:lnTo>
                    <a:lnTo>
                      <a:pt x="36" y="220"/>
                    </a:lnTo>
                    <a:lnTo>
                      <a:pt x="45" y="223"/>
                    </a:lnTo>
                    <a:lnTo>
                      <a:pt x="55" y="223"/>
                    </a:lnTo>
                    <a:lnTo>
                      <a:pt x="67" y="225"/>
                    </a:lnTo>
                    <a:lnTo>
                      <a:pt x="103" y="225"/>
                    </a:lnTo>
                    <a:lnTo>
                      <a:pt x="112" y="223"/>
                    </a:lnTo>
                    <a:lnTo>
                      <a:pt x="136" y="223"/>
                    </a:lnTo>
                    <a:lnTo>
                      <a:pt x="146" y="220"/>
                    </a:lnTo>
                    <a:lnTo>
                      <a:pt x="156" y="220"/>
                    </a:lnTo>
                    <a:lnTo>
                      <a:pt x="170" y="216"/>
                    </a:lnTo>
                    <a:lnTo>
                      <a:pt x="170" y="107"/>
                    </a:lnTo>
                    <a:lnTo>
                      <a:pt x="172" y="55"/>
                    </a:lnTo>
                    <a:lnTo>
                      <a:pt x="175" y="0"/>
                    </a:lnTo>
                    <a:lnTo>
                      <a:pt x="165" y="2"/>
                    </a:lnTo>
                    <a:lnTo>
                      <a:pt x="144" y="2"/>
                    </a:lnTo>
                    <a:lnTo>
                      <a:pt x="134" y="4"/>
                    </a:lnTo>
                    <a:lnTo>
                      <a:pt x="122" y="4"/>
                    </a:lnTo>
                    <a:lnTo>
                      <a:pt x="112" y="7"/>
                    </a:lnTo>
                    <a:lnTo>
                      <a:pt x="103" y="7"/>
                    </a:lnTo>
                    <a:lnTo>
                      <a:pt x="91" y="9"/>
                    </a:lnTo>
                    <a:lnTo>
                      <a:pt x="81" y="11"/>
                    </a:lnTo>
                    <a:lnTo>
                      <a:pt x="71" y="11"/>
                    </a:lnTo>
                    <a:lnTo>
                      <a:pt x="60" y="14"/>
                    </a:lnTo>
                    <a:lnTo>
                      <a:pt x="50" y="16"/>
                    </a:lnTo>
                    <a:lnTo>
                      <a:pt x="40"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2" name="Freeform 3338"/>
              <p:cNvSpPr>
                <a:spLocks/>
              </p:cNvSpPr>
              <p:nvPr/>
            </p:nvSpPr>
            <p:spPr bwMode="auto">
              <a:xfrm>
                <a:off x="4200" y="8138"/>
                <a:ext cx="168" cy="214"/>
              </a:xfrm>
              <a:custGeom>
                <a:avLst/>
                <a:gdLst/>
                <a:ahLst/>
                <a:cxnLst>
                  <a:cxn ang="0">
                    <a:pos x="36" y="16"/>
                  </a:cxn>
                  <a:cxn ang="0">
                    <a:pos x="7" y="23"/>
                  </a:cxn>
                  <a:cxn ang="0">
                    <a:pos x="2" y="71"/>
                  </a:cxn>
                  <a:cxn ang="0">
                    <a:pos x="0" y="93"/>
                  </a:cxn>
                  <a:cxn ang="0">
                    <a:pos x="0" y="160"/>
                  </a:cxn>
                  <a:cxn ang="0">
                    <a:pos x="2" y="182"/>
                  </a:cxn>
                  <a:cxn ang="0">
                    <a:pos x="7" y="206"/>
                  </a:cxn>
                  <a:cxn ang="0">
                    <a:pos x="14" y="208"/>
                  </a:cxn>
                  <a:cxn ang="0">
                    <a:pos x="21" y="211"/>
                  </a:cxn>
                  <a:cxn ang="0">
                    <a:pos x="31" y="211"/>
                  </a:cxn>
                  <a:cxn ang="0">
                    <a:pos x="43" y="213"/>
                  </a:cxn>
                  <a:cxn ang="0">
                    <a:pos x="108" y="213"/>
                  </a:cxn>
                  <a:cxn ang="0">
                    <a:pos x="120" y="211"/>
                  </a:cxn>
                  <a:cxn ang="0">
                    <a:pos x="129" y="211"/>
                  </a:cxn>
                  <a:cxn ang="0">
                    <a:pos x="139" y="208"/>
                  </a:cxn>
                  <a:cxn ang="0">
                    <a:pos x="148" y="208"/>
                  </a:cxn>
                  <a:cxn ang="0">
                    <a:pos x="156" y="206"/>
                  </a:cxn>
                  <a:cxn ang="0">
                    <a:pos x="163" y="203"/>
                  </a:cxn>
                  <a:cxn ang="0">
                    <a:pos x="163" y="103"/>
                  </a:cxn>
                  <a:cxn ang="0">
                    <a:pos x="165" y="50"/>
                  </a:cxn>
                  <a:cxn ang="0">
                    <a:pos x="168" y="0"/>
                  </a:cxn>
                  <a:cxn ang="0">
                    <a:pos x="139" y="0"/>
                  </a:cxn>
                  <a:cxn ang="0">
                    <a:pos x="127" y="2"/>
                  </a:cxn>
                  <a:cxn ang="0">
                    <a:pos x="117" y="2"/>
                  </a:cxn>
                  <a:cxn ang="0">
                    <a:pos x="108" y="4"/>
                  </a:cxn>
                  <a:cxn ang="0">
                    <a:pos x="98" y="4"/>
                  </a:cxn>
                  <a:cxn ang="0">
                    <a:pos x="86" y="7"/>
                  </a:cxn>
                  <a:cxn ang="0">
                    <a:pos x="76" y="9"/>
                  </a:cxn>
                  <a:cxn ang="0">
                    <a:pos x="67" y="9"/>
                  </a:cxn>
                  <a:cxn ang="0">
                    <a:pos x="57" y="11"/>
                  </a:cxn>
                  <a:cxn ang="0">
                    <a:pos x="48" y="14"/>
                  </a:cxn>
                  <a:cxn ang="0">
                    <a:pos x="36" y="16"/>
                  </a:cxn>
                </a:cxnLst>
                <a:rect l="0" t="0" r="r" b="b"/>
                <a:pathLst>
                  <a:path w="168" h="214">
                    <a:moveTo>
                      <a:pt x="36" y="16"/>
                    </a:moveTo>
                    <a:lnTo>
                      <a:pt x="7" y="23"/>
                    </a:lnTo>
                    <a:lnTo>
                      <a:pt x="2" y="71"/>
                    </a:lnTo>
                    <a:lnTo>
                      <a:pt x="0" y="93"/>
                    </a:lnTo>
                    <a:lnTo>
                      <a:pt x="0" y="160"/>
                    </a:lnTo>
                    <a:lnTo>
                      <a:pt x="2" y="182"/>
                    </a:lnTo>
                    <a:lnTo>
                      <a:pt x="7" y="206"/>
                    </a:lnTo>
                    <a:lnTo>
                      <a:pt x="14" y="208"/>
                    </a:lnTo>
                    <a:lnTo>
                      <a:pt x="21" y="211"/>
                    </a:lnTo>
                    <a:lnTo>
                      <a:pt x="31" y="211"/>
                    </a:lnTo>
                    <a:lnTo>
                      <a:pt x="43" y="213"/>
                    </a:lnTo>
                    <a:lnTo>
                      <a:pt x="108" y="213"/>
                    </a:lnTo>
                    <a:lnTo>
                      <a:pt x="120" y="211"/>
                    </a:lnTo>
                    <a:lnTo>
                      <a:pt x="129" y="211"/>
                    </a:lnTo>
                    <a:lnTo>
                      <a:pt x="139" y="208"/>
                    </a:lnTo>
                    <a:lnTo>
                      <a:pt x="148" y="208"/>
                    </a:lnTo>
                    <a:lnTo>
                      <a:pt x="156" y="206"/>
                    </a:lnTo>
                    <a:lnTo>
                      <a:pt x="163" y="203"/>
                    </a:lnTo>
                    <a:lnTo>
                      <a:pt x="163" y="103"/>
                    </a:lnTo>
                    <a:lnTo>
                      <a:pt x="165" y="50"/>
                    </a:lnTo>
                    <a:lnTo>
                      <a:pt x="168" y="0"/>
                    </a:lnTo>
                    <a:lnTo>
                      <a:pt x="139" y="0"/>
                    </a:lnTo>
                    <a:lnTo>
                      <a:pt x="127" y="2"/>
                    </a:lnTo>
                    <a:lnTo>
                      <a:pt x="117" y="2"/>
                    </a:lnTo>
                    <a:lnTo>
                      <a:pt x="108" y="4"/>
                    </a:lnTo>
                    <a:lnTo>
                      <a:pt x="98" y="4"/>
                    </a:lnTo>
                    <a:lnTo>
                      <a:pt x="86" y="7"/>
                    </a:lnTo>
                    <a:lnTo>
                      <a:pt x="76" y="9"/>
                    </a:lnTo>
                    <a:lnTo>
                      <a:pt x="67" y="9"/>
                    </a:lnTo>
                    <a:lnTo>
                      <a:pt x="57" y="11"/>
                    </a:lnTo>
                    <a:lnTo>
                      <a:pt x="48" y="14"/>
                    </a:lnTo>
                    <a:lnTo>
                      <a:pt x="36" y="16"/>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3" name="Freeform 3339"/>
              <p:cNvSpPr>
                <a:spLocks/>
              </p:cNvSpPr>
              <p:nvPr/>
            </p:nvSpPr>
            <p:spPr bwMode="auto">
              <a:xfrm>
                <a:off x="4200" y="8138"/>
                <a:ext cx="163" cy="206"/>
              </a:xfrm>
              <a:custGeom>
                <a:avLst/>
                <a:gdLst/>
                <a:ahLst/>
                <a:cxnLst>
                  <a:cxn ang="0">
                    <a:pos x="0" y="91"/>
                  </a:cxn>
                  <a:cxn ang="0">
                    <a:pos x="0" y="156"/>
                  </a:cxn>
                  <a:cxn ang="0">
                    <a:pos x="2" y="177"/>
                  </a:cxn>
                  <a:cxn ang="0">
                    <a:pos x="7" y="199"/>
                  </a:cxn>
                  <a:cxn ang="0">
                    <a:pos x="14" y="201"/>
                  </a:cxn>
                  <a:cxn ang="0">
                    <a:pos x="21" y="201"/>
                  </a:cxn>
                  <a:cxn ang="0">
                    <a:pos x="31" y="203"/>
                  </a:cxn>
                  <a:cxn ang="0">
                    <a:pos x="40" y="203"/>
                  </a:cxn>
                  <a:cxn ang="0">
                    <a:pos x="50" y="206"/>
                  </a:cxn>
                  <a:cxn ang="0">
                    <a:pos x="83" y="206"/>
                  </a:cxn>
                  <a:cxn ang="0">
                    <a:pos x="96" y="203"/>
                  </a:cxn>
                  <a:cxn ang="0">
                    <a:pos x="115" y="203"/>
                  </a:cxn>
                  <a:cxn ang="0">
                    <a:pos x="127" y="201"/>
                  </a:cxn>
                  <a:cxn ang="0">
                    <a:pos x="136" y="201"/>
                  </a:cxn>
                  <a:cxn ang="0">
                    <a:pos x="143" y="199"/>
                  </a:cxn>
                  <a:cxn ang="0">
                    <a:pos x="153" y="196"/>
                  </a:cxn>
                  <a:cxn ang="0">
                    <a:pos x="160" y="196"/>
                  </a:cxn>
                  <a:cxn ang="0">
                    <a:pos x="158" y="146"/>
                  </a:cxn>
                  <a:cxn ang="0">
                    <a:pos x="160" y="98"/>
                  </a:cxn>
                  <a:cxn ang="0">
                    <a:pos x="160" y="50"/>
                  </a:cxn>
                  <a:cxn ang="0">
                    <a:pos x="163" y="0"/>
                  </a:cxn>
                  <a:cxn ang="0">
                    <a:pos x="143" y="0"/>
                  </a:cxn>
                  <a:cxn ang="0">
                    <a:pos x="134" y="2"/>
                  </a:cxn>
                  <a:cxn ang="0">
                    <a:pos x="115" y="2"/>
                  </a:cxn>
                  <a:cxn ang="0">
                    <a:pos x="96" y="7"/>
                  </a:cxn>
                  <a:cxn ang="0">
                    <a:pos x="86" y="7"/>
                  </a:cxn>
                  <a:cxn ang="0">
                    <a:pos x="74" y="9"/>
                  </a:cxn>
                  <a:cxn ang="0">
                    <a:pos x="64" y="11"/>
                  </a:cxn>
                  <a:cxn ang="0">
                    <a:pos x="55" y="14"/>
                  </a:cxn>
                  <a:cxn ang="0">
                    <a:pos x="45" y="14"/>
                  </a:cxn>
                  <a:cxn ang="0">
                    <a:pos x="7" y="23"/>
                  </a:cxn>
                  <a:cxn ang="0">
                    <a:pos x="4" y="47"/>
                  </a:cxn>
                  <a:cxn ang="0">
                    <a:pos x="0" y="91"/>
                  </a:cxn>
                </a:cxnLst>
                <a:rect l="0" t="0" r="r" b="b"/>
                <a:pathLst>
                  <a:path w="163" h="206">
                    <a:moveTo>
                      <a:pt x="0" y="91"/>
                    </a:moveTo>
                    <a:lnTo>
                      <a:pt x="0" y="156"/>
                    </a:lnTo>
                    <a:lnTo>
                      <a:pt x="2" y="177"/>
                    </a:lnTo>
                    <a:lnTo>
                      <a:pt x="7" y="199"/>
                    </a:lnTo>
                    <a:lnTo>
                      <a:pt x="14" y="201"/>
                    </a:lnTo>
                    <a:lnTo>
                      <a:pt x="21" y="201"/>
                    </a:lnTo>
                    <a:lnTo>
                      <a:pt x="31" y="203"/>
                    </a:lnTo>
                    <a:lnTo>
                      <a:pt x="40" y="203"/>
                    </a:lnTo>
                    <a:lnTo>
                      <a:pt x="50" y="206"/>
                    </a:lnTo>
                    <a:lnTo>
                      <a:pt x="83" y="206"/>
                    </a:lnTo>
                    <a:lnTo>
                      <a:pt x="96" y="203"/>
                    </a:lnTo>
                    <a:lnTo>
                      <a:pt x="115" y="203"/>
                    </a:lnTo>
                    <a:lnTo>
                      <a:pt x="127" y="201"/>
                    </a:lnTo>
                    <a:lnTo>
                      <a:pt x="136" y="201"/>
                    </a:lnTo>
                    <a:lnTo>
                      <a:pt x="143" y="199"/>
                    </a:lnTo>
                    <a:lnTo>
                      <a:pt x="153" y="196"/>
                    </a:lnTo>
                    <a:lnTo>
                      <a:pt x="160" y="196"/>
                    </a:lnTo>
                    <a:lnTo>
                      <a:pt x="158" y="146"/>
                    </a:lnTo>
                    <a:lnTo>
                      <a:pt x="160" y="98"/>
                    </a:lnTo>
                    <a:lnTo>
                      <a:pt x="160" y="50"/>
                    </a:lnTo>
                    <a:lnTo>
                      <a:pt x="163" y="0"/>
                    </a:lnTo>
                    <a:lnTo>
                      <a:pt x="143" y="0"/>
                    </a:lnTo>
                    <a:lnTo>
                      <a:pt x="134" y="2"/>
                    </a:lnTo>
                    <a:lnTo>
                      <a:pt x="115" y="2"/>
                    </a:lnTo>
                    <a:lnTo>
                      <a:pt x="96" y="7"/>
                    </a:lnTo>
                    <a:lnTo>
                      <a:pt x="86" y="7"/>
                    </a:lnTo>
                    <a:lnTo>
                      <a:pt x="74" y="9"/>
                    </a:lnTo>
                    <a:lnTo>
                      <a:pt x="64" y="11"/>
                    </a:lnTo>
                    <a:lnTo>
                      <a:pt x="55" y="14"/>
                    </a:lnTo>
                    <a:lnTo>
                      <a:pt x="45" y="14"/>
                    </a:lnTo>
                    <a:lnTo>
                      <a:pt x="7" y="23"/>
                    </a:lnTo>
                    <a:lnTo>
                      <a:pt x="4" y="47"/>
                    </a:lnTo>
                    <a:lnTo>
                      <a:pt x="0" y="9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4" name="Freeform 3340"/>
              <p:cNvSpPr>
                <a:spLocks/>
              </p:cNvSpPr>
              <p:nvPr/>
            </p:nvSpPr>
            <p:spPr bwMode="auto">
              <a:xfrm>
                <a:off x="4200" y="8138"/>
                <a:ext cx="160" cy="197"/>
              </a:xfrm>
              <a:custGeom>
                <a:avLst/>
                <a:gdLst/>
                <a:ahLst/>
                <a:cxnLst>
                  <a:cxn ang="0">
                    <a:pos x="0" y="88"/>
                  </a:cxn>
                  <a:cxn ang="0">
                    <a:pos x="0" y="129"/>
                  </a:cxn>
                  <a:cxn ang="0">
                    <a:pos x="2" y="151"/>
                  </a:cxn>
                  <a:cxn ang="0">
                    <a:pos x="4" y="170"/>
                  </a:cxn>
                  <a:cxn ang="0">
                    <a:pos x="7" y="191"/>
                  </a:cxn>
                  <a:cxn ang="0">
                    <a:pos x="14" y="194"/>
                  </a:cxn>
                  <a:cxn ang="0">
                    <a:pos x="21" y="194"/>
                  </a:cxn>
                  <a:cxn ang="0">
                    <a:pos x="31" y="196"/>
                  </a:cxn>
                  <a:cxn ang="0">
                    <a:pos x="103" y="196"/>
                  </a:cxn>
                  <a:cxn ang="0">
                    <a:pos x="112" y="194"/>
                  </a:cxn>
                  <a:cxn ang="0">
                    <a:pos x="122" y="194"/>
                  </a:cxn>
                  <a:cxn ang="0">
                    <a:pos x="131" y="191"/>
                  </a:cxn>
                  <a:cxn ang="0">
                    <a:pos x="141" y="189"/>
                  </a:cxn>
                  <a:cxn ang="0">
                    <a:pos x="148" y="189"/>
                  </a:cxn>
                  <a:cxn ang="0">
                    <a:pos x="156" y="187"/>
                  </a:cxn>
                  <a:cxn ang="0">
                    <a:pos x="153" y="139"/>
                  </a:cxn>
                  <a:cxn ang="0">
                    <a:pos x="158" y="47"/>
                  </a:cxn>
                  <a:cxn ang="0">
                    <a:pos x="160" y="0"/>
                  </a:cxn>
                  <a:cxn ang="0">
                    <a:pos x="151" y="0"/>
                  </a:cxn>
                  <a:cxn ang="0">
                    <a:pos x="141" y="2"/>
                  </a:cxn>
                  <a:cxn ang="0">
                    <a:pos x="122" y="2"/>
                  </a:cxn>
                  <a:cxn ang="0">
                    <a:pos x="112" y="4"/>
                  </a:cxn>
                  <a:cxn ang="0">
                    <a:pos x="103" y="4"/>
                  </a:cxn>
                  <a:cxn ang="0">
                    <a:pos x="83" y="9"/>
                  </a:cxn>
                  <a:cxn ang="0">
                    <a:pos x="74" y="9"/>
                  </a:cxn>
                  <a:cxn ang="0">
                    <a:pos x="64" y="11"/>
                  </a:cxn>
                  <a:cxn ang="0">
                    <a:pos x="55" y="14"/>
                  </a:cxn>
                  <a:cxn ang="0">
                    <a:pos x="45" y="16"/>
                  </a:cxn>
                  <a:cxn ang="0">
                    <a:pos x="36" y="16"/>
                  </a:cxn>
                  <a:cxn ang="0">
                    <a:pos x="7" y="23"/>
                  </a:cxn>
                  <a:cxn ang="0">
                    <a:pos x="4" y="47"/>
                  </a:cxn>
                  <a:cxn ang="0">
                    <a:pos x="2" y="69"/>
                  </a:cxn>
                  <a:cxn ang="0">
                    <a:pos x="0" y="88"/>
                  </a:cxn>
                </a:cxnLst>
                <a:rect l="0" t="0" r="r" b="b"/>
                <a:pathLst>
                  <a:path w="160" h="197">
                    <a:moveTo>
                      <a:pt x="0" y="88"/>
                    </a:moveTo>
                    <a:lnTo>
                      <a:pt x="0" y="129"/>
                    </a:lnTo>
                    <a:lnTo>
                      <a:pt x="2" y="151"/>
                    </a:lnTo>
                    <a:lnTo>
                      <a:pt x="4" y="170"/>
                    </a:lnTo>
                    <a:lnTo>
                      <a:pt x="7" y="191"/>
                    </a:lnTo>
                    <a:lnTo>
                      <a:pt x="14" y="194"/>
                    </a:lnTo>
                    <a:lnTo>
                      <a:pt x="21" y="194"/>
                    </a:lnTo>
                    <a:lnTo>
                      <a:pt x="31" y="196"/>
                    </a:lnTo>
                    <a:lnTo>
                      <a:pt x="103" y="196"/>
                    </a:lnTo>
                    <a:lnTo>
                      <a:pt x="112" y="194"/>
                    </a:lnTo>
                    <a:lnTo>
                      <a:pt x="122" y="194"/>
                    </a:lnTo>
                    <a:lnTo>
                      <a:pt x="131" y="191"/>
                    </a:lnTo>
                    <a:lnTo>
                      <a:pt x="141" y="189"/>
                    </a:lnTo>
                    <a:lnTo>
                      <a:pt x="148" y="189"/>
                    </a:lnTo>
                    <a:lnTo>
                      <a:pt x="156" y="187"/>
                    </a:lnTo>
                    <a:lnTo>
                      <a:pt x="153" y="139"/>
                    </a:lnTo>
                    <a:lnTo>
                      <a:pt x="158" y="47"/>
                    </a:lnTo>
                    <a:lnTo>
                      <a:pt x="160" y="0"/>
                    </a:lnTo>
                    <a:lnTo>
                      <a:pt x="151" y="0"/>
                    </a:lnTo>
                    <a:lnTo>
                      <a:pt x="141" y="2"/>
                    </a:lnTo>
                    <a:lnTo>
                      <a:pt x="122" y="2"/>
                    </a:lnTo>
                    <a:lnTo>
                      <a:pt x="112" y="4"/>
                    </a:lnTo>
                    <a:lnTo>
                      <a:pt x="103" y="4"/>
                    </a:lnTo>
                    <a:lnTo>
                      <a:pt x="83" y="9"/>
                    </a:lnTo>
                    <a:lnTo>
                      <a:pt x="74" y="9"/>
                    </a:lnTo>
                    <a:lnTo>
                      <a:pt x="64" y="11"/>
                    </a:lnTo>
                    <a:lnTo>
                      <a:pt x="55" y="14"/>
                    </a:lnTo>
                    <a:lnTo>
                      <a:pt x="45" y="16"/>
                    </a:lnTo>
                    <a:lnTo>
                      <a:pt x="36" y="16"/>
                    </a:lnTo>
                    <a:lnTo>
                      <a:pt x="7" y="23"/>
                    </a:lnTo>
                    <a:lnTo>
                      <a:pt x="4" y="47"/>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5" name="Freeform 3341"/>
              <p:cNvSpPr>
                <a:spLocks/>
              </p:cNvSpPr>
              <p:nvPr/>
            </p:nvSpPr>
            <p:spPr bwMode="auto">
              <a:xfrm>
                <a:off x="4200" y="8138"/>
                <a:ext cx="156" cy="190"/>
              </a:xfrm>
              <a:custGeom>
                <a:avLst/>
                <a:gdLst/>
                <a:ahLst/>
                <a:cxnLst>
                  <a:cxn ang="0">
                    <a:pos x="0" y="105"/>
                  </a:cxn>
                  <a:cxn ang="0">
                    <a:pos x="0" y="124"/>
                  </a:cxn>
                  <a:cxn ang="0">
                    <a:pos x="4" y="163"/>
                  </a:cxn>
                  <a:cxn ang="0">
                    <a:pos x="7" y="184"/>
                  </a:cxn>
                  <a:cxn ang="0">
                    <a:pos x="14" y="187"/>
                  </a:cxn>
                  <a:cxn ang="0">
                    <a:pos x="21" y="187"/>
                  </a:cxn>
                  <a:cxn ang="0">
                    <a:pos x="31" y="189"/>
                  </a:cxn>
                  <a:cxn ang="0">
                    <a:pos x="79" y="189"/>
                  </a:cxn>
                  <a:cxn ang="0">
                    <a:pos x="91" y="187"/>
                  </a:cxn>
                  <a:cxn ang="0">
                    <a:pos x="100" y="187"/>
                  </a:cxn>
                  <a:cxn ang="0">
                    <a:pos x="110" y="184"/>
                  </a:cxn>
                  <a:cxn ang="0">
                    <a:pos x="120" y="184"/>
                  </a:cxn>
                  <a:cxn ang="0">
                    <a:pos x="129" y="182"/>
                  </a:cxn>
                  <a:cxn ang="0">
                    <a:pos x="136" y="182"/>
                  </a:cxn>
                  <a:cxn ang="0">
                    <a:pos x="151" y="177"/>
                  </a:cxn>
                  <a:cxn ang="0">
                    <a:pos x="151" y="88"/>
                  </a:cxn>
                  <a:cxn ang="0">
                    <a:pos x="153" y="45"/>
                  </a:cxn>
                  <a:cxn ang="0">
                    <a:pos x="156" y="0"/>
                  </a:cxn>
                  <a:cxn ang="0">
                    <a:pos x="146" y="2"/>
                  </a:cxn>
                  <a:cxn ang="0">
                    <a:pos x="120" y="2"/>
                  </a:cxn>
                  <a:cxn ang="0">
                    <a:pos x="110" y="4"/>
                  </a:cxn>
                  <a:cxn ang="0">
                    <a:pos x="100" y="4"/>
                  </a:cxn>
                  <a:cxn ang="0">
                    <a:pos x="81" y="9"/>
                  </a:cxn>
                  <a:cxn ang="0">
                    <a:pos x="71" y="9"/>
                  </a:cxn>
                  <a:cxn ang="0">
                    <a:pos x="62" y="11"/>
                  </a:cxn>
                  <a:cxn ang="0">
                    <a:pos x="52" y="14"/>
                  </a:cxn>
                  <a:cxn ang="0">
                    <a:pos x="33" y="19"/>
                  </a:cxn>
                  <a:cxn ang="0">
                    <a:pos x="26" y="21"/>
                  </a:cxn>
                  <a:cxn ang="0">
                    <a:pos x="7" y="26"/>
                  </a:cxn>
                  <a:cxn ang="0">
                    <a:pos x="4" y="45"/>
                  </a:cxn>
                  <a:cxn ang="0">
                    <a:pos x="2" y="67"/>
                  </a:cxn>
                  <a:cxn ang="0">
                    <a:pos x="2" y="86"/>
                  </a:cxn>
                  <a:cxn ang="0">
                    <a:pos x="0" y="105"/>
                  </a:cxn>
                </a:cxnLst>
                <a:rect l="0" t="0" r="r" b="b"/>
                <a:pathLst>
                  <a:path w="156" h="190">
                    <a:moveTo>
                      <a:pt x="0" y="105"/>
                    </a:moveTo>
                    <a:lnTo>
                      <a:pt x="0" y="124"/>
                    </a:lnTo>
                    <a:lnTo>
                      <a:pt x="4" y="163"/>
                    </a:lnTo>
                    <a:lnTo>
                      <a:pt x="7" y="184"/>
                    </a:lnTo>
                    <a:lnTo>
                      <a:pt x="14" y="187"/>
                    </a:lnTo>
                    <a:lnTo>
                      <a:pt x="21" y="187"/>
                    </a:lnTo>
                    <a:lnTo>
                      <a:pt x="31" y="189"/>
                    </a:lnTo>
                    <a:lnTo>
                      <a:pt x="79" y="189"/>
                    </a:lnTo>
                    <a:lnTo>
                      <a:pt x="91" y="187"/>
                    </a:lnTo>
                    <a:lnTo>
                      <a:pt x="100" y="187"/>
                    </a:lnTo>
                    <a:lnTo>
                      <a:pt x="110" y="184"/>
                    </a:lnTo>
                    <a:lnTo>
                      <a:pt x="120" y="184"/>
                    </a:lnTo>
                    <a:lnTo>
                      <a:pt x="129" y="182"/>
                    </a:lnTo>
                    <a:lnTo>
                      <a:pt x="136" y="182"/>
                    </a:lnTo>
                    <a:lnTo>
                      <a:pt x="151" y="177"/>
                    </a:lnTo>
                    <a:lnTo>
                      <a:pt x="151" y="88"/>
                    </a:lnTo>
                    <a:lnTo>
                      <a:pt x="153" y="45"/>
                    </a:lnTo>
                    <a:lnTo>
                      <a:pt x="156" y="0"/>
                    </a:lnTo>
                    <a:lnTo>
                      <a:pt x="146" y="2"/>
                    </a:lnTo>
                    <a:lnTo>
                      <a:pt x="120" y="2"/>
                    </a:lnTo>
                    <a:lnTo>
                      <a:pt x="110" y="4"/>
                    </a:lnTo>
                    <a:lnTo>
                      <a:pt x="100" y="4"/>
                    </a:lnTo>
                    <a:lnTo>
                      <a:pt x="81" y="9"/>
                    </a:lnTo>
                    <a:lnTo>
                      <a:pt x="71" y="9"/>
                    </a:lnTo>
                    <a:lnTo>
                      <a:pt x="62" y="11"/>
                    </a:lnTo>
                    <a:lnTo>
                      <a:pt x="52" y="14"/>
                    </a:lnTo>
                    <a:lnTo>
                      <a:pt x="33" y="19"/>
                    </a:lnTo>
                    <a:lnTo>
                      <a:pt x="26" y="21"/>
                    </a:lnTo>
                    <a:lnTo>
                      <a:pt x="7" y="26"/>
                    </a:lnTo>
                    <a:lnTo>
                      <a:pt x="4" y="45"/>
                    </a:lnTo>
                    <a:lnTo>
                      <a:pt x="2" y="67"/>
                    </a:lnTo>
                    <a:lnTo>
                      <a:pt x="2" y="86"/>
                    </a:lnTo>
                    <a:lnTo>
                      <a:pt x="0" y="105"/>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6" name="Freeform 3342"/>
              <p:cNvSpPr>
                <a:spLocks/>
              </p:cNvSpPr>
              <p:nvPr/>
            </p:nvSpPr>
            <p:spPr bwMode="auto">
              <a:xfrm>
                <a:off x="4202" y="8140"/>
                <a:ext cx="149" cy="180"/>
              </a:xfrm>
              <a:custGeom>
                <a:avLst/>
                <a:gdLst/>
                <a:ahLst/>
                <a:cxnLst>
                  <a:cxn ang="0">
                    <a:pos x="0" y="62"/>
                  </a:cxn>
                  <a:cxn ang="0">
                    <a:pos x="0" y="136"/>
                  </a:cxn>
                  <a:cxn ang="0">
                    <a:pos x="4" y="175"/>
                  </a:cxn>
                  <a:cxn ang="0">
                    <a:pos x="11" y="177"/>
                  </a:cxn>
                  <a:cxn ang="0">
                    <a:pos x="19" y="177"/>
                  </a:cxn>
                  <a:cxn ang="0">
                    <a:pos x="26" y="180"/>
                  </a:cxn>
                  <a:cxn ang="0">
                    <a:pos x="64" y="180"/>
                  </a:cxn>
                  <a:cxn ang="0">
                    <a:pos x="74" y="177"/>
                  </a:cxn>
                  <a:cxn ang="0">
                    <a:pos x="83" y="177"/>
                  </a:cxn>
                  <a:cxn ang="0">
                    <a:pos x="95" y="175"/>
                  </a:cxn>
                  <a:cxn ang="0">
                    <a:pos x="105" y="175"/>
                  </a:cxn>
                  <a:cxn ang="0">
                    <a:pos x="112" y="172"/>
                  </a:cxn>
                  <a:cxn ang="0">
                    <a:pos x="122" y="172"/>
                  </a:cxn>
                  <a:cxn ang="0">
                    <a:pos x="136" y="167"/>
                  </a:cxn>
                  <a:cxn ang="0">
                    <a:pos x="143" y="167"/>
                  </a:cxn>
                  <a:cxn ang="0">
                    <a:pos x="143" y="83"/>
                  </a:cxn>
                  <a:cxn ang="0">
                    <a:pos x="146" y="62"/>
                  </a:cxn>
                  <a:cxn ang="0">
                    <a:pos x="146" y="40"/>
                  </a:cxn>
                  <a:cxn ang="0">
                    <a:pos x="148" y="21"/>
                  </a:cxn>
                  <a:cxn ang="0">
                    <a:pos x="148" y="0"/>
                  </a:cxn>
                  <a:cxn ang="0">
                    <a:pos x="122" y="0"/>
                  </a:cxn>
                  <a:cxn ang="0">
                    <a:pos x="115" y="2"/>
                  </a:cxn>
                  <a:cxn ang="0">
                    <a:pos x="105" y="2"/>
                  </a:cxn>
                  <a:cxn ang="0">
                    <a:pos x="95" y="4"/>
                  </a:cxn>
                  <a:cxn ang="0">
                    <a:pos x="86" y="4"/>
                  </a:cxn>
                  <a:cxn ang="0">
                    <a:pos x="67" y="9"/>
                  </a:cxn>
                  <a:cxn ang="0">
                    <a:pos x="57" y="9"/>
                  </a:cxn>
                  <a:cxn ang="0">
                    <a:pos x="50" y="11"/>
                  </a:cxn>
                  <a:cxn ang="0">
                    <a:pos x="21" y="19"/>
                  </a:cxn>
                  <a:cxn ang="0">
                    <a:pos x="7" y="23"/>
                  </a:cxn>
                  <a:cxn ang="0">
                    <a:pos x="2" y="43"/>
                  </a:cxn>
                  <a:cxn ang="0">
                    <a:pos x="0" y="62"/>
                  </a:cxn>
                </a:cxnLst>
                <a:rect l="0" t="0" r="r" b="b"/>
                <a:pathLst>
                  <a:path w="149" h="180">
                    <a:moveTo>
                      <a:pt x="0" y="62"/>
                    </a:moveTo>
                    <a:lnTo>
                      <a:pt x="0" y="136"/>
                    </a:lnTo>
                    <a:lnTo>
                      <a:pt x="4" y="175"/>
                    </a:lnTo>
                    <a:lnTo>
                      <a:pt x="11" y="177"/>
                    </a:lnTo>
                    <a:lnTo>
                      <a:pt x="19" y="177"/>
                    </a:lnTo>
                    <a:lnTo>
                      <a:pt x="26" y="180"/>
                    </a:lnTo>
                    <a:lnTo>
                      <a:pt x="64" y="180"/>
                    </a:lnTo>
                    <a:lnTo>
                      <a:pt x="74" y="177"/>
                    </a:lnTo>
                    <a:lnTo>
                      <a:pt x="83" y="177"/>
                    </a:lnTo>
                    <a:lnTo>
                      <a:pt x="95" y="175"/>
                    </a:lnTo>
                    <a:lnTo>
                      <a:pt x="105" y="175"/>
                    </a:lnTo>
                    <a:lnTo>
                      <a:pt x="112" y="172"/>
                    </a:lnTo>
                    <a:lnTo>
                      <a:pt x="122" y="172"/>
                    </a:lnTo>
                    <a:lnTo>
                      <a:pt x="136" y="167"/>
                    </a:lnTo>
                    <a:lnTo>
                      <a:pt x="143" y="167"/>
                    </a:lnTo>
                    <a:lnTo>
                      <a:pt x="143" y="83"/>
                    </a:lnTo>
                    <a:lnTo>
                      <a:pt x="146" y="62"/>
                    </a:lnTo>
                    <a:lnTo>
                      <a:pt x="146" y="40"/>
                    </a:lnTo>
                    <a:lnTo>
                      <a:pt x="148" y="21"/>
                    </a:lnTo>
                    <a:lnTo>
                      <a:pt x="148" y="0"/>
                    </a:lnTo>
                    <a:lnTo>
                      <a:pt x="122" y="0"/>
                    </a:lnTo>
                    <a:lnTo>
                      <a:pt x="115" y="2"/>
                    </a:lnTo>
                    <a:lnTo>
                      <a:pt x="105" y="2"/>
                    </a:lnTo>
                    <a:lnTo>
                      <a:pt x="95" y="4"/>
                    </a:lnTo>
                    <a:lnTo>
                      <a:pt x="86" y="4"/>
                    </a:lnTo>
                    <a:lnTo>
                      <a:pt x="67" y="9"/>
                    </a:lnTo>
                    <a:lnTo>
                      <a:pt x="57" y="9"/>
                    </a:lnTo>
                    <a:lnTo>
                      <a:pt x="50" y="11"/>
                    </a:lnTo>
                    <a:lnTo>
                      <a:pt x="21" y="19"/>
                    </a:lnTo>
                    <a:lnTo>
                      <a:pt x="7" y="23"/>
                    </a:lnTo>
                    <a:lnTo>
                      <a:pt x="2" y="43"/>
                    </a:lnTo>
                    <a:lnTo>
                      <a:pt x="0" y="6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7" name="Freeform 3343"/>
              <p:cNvSpPr>
                <a:spLocks/>
              </p:cNvSpPr>
              <p:nvPr/>
            </p:nvSpPr>
            <p:spPr bwMode="auto">
              <a:xfrm>
                <a:off x="4202" y="8140"/>
                <a:ext cx="146" cy="173"/>
              </a:xfrm>
              <a:custGeom>
                <a:avLst/>
                <a:gdLst/>
                <a:ahLst/>
                <a:cxnLst>
                  <a:cxn ang="0">
                    <a:pos x="21" y="19"/>
                  </a:cxn>
                  <a:cxn ang="0">
                    <a:pos x="7" y="23"/>
                  </a:cxn>
                  <a:cxn ang="0">
                    <a:pos x="4" y="43"/>
                  </a:cxn>
                  <a:cxn ang="0">
                    <a:pos x="2" y="60"/>
                  </a:cxn>
                  <a:cxn ang="0">
                    <a:pos x="0" y="79"/>
                  </a:cxn>
                  <a:cxn ang="0">
                    <a:pos x="0" y="131"/>
                  </a:cxn>
                  <a:cxn ang="0">
                    <a:pos x="2" y="148"/>
                  </a:cxn>
                  <a:cxn ang="0">
                    <a:pos x="4" y="167"/>
                  </a:cxn>
                  <a:cxn ang="0">
                    <a:pos x="11" y="167"/>
                  </a:cxn>
                  <a:cxn ang="0">
                    <a:pos x="19" y="170"/>
                  </a:cxn>
                  <a:cxn ang="0">
                    <a:pos x="26" y="170"/>
                  </a:cxn>
                  <a:cxn ang="0">
                    <a:pos x="35" y="172"/>
                  </a:cxn>
                  <a:cxn ang="0">
                    <a:pos x="45" y="172"/>
                  </a:cxn>
                  <a:cxn ang="0">
                    <a:pos x="52" y="170"/>
                  </a:cxn>
                  <a:cxn ang="0">
                    <a:pos x="71" y="170"/>
                  </a:cxn>
                  <a:cxn ang="0">
                    <a:pos x="83" y="167"/>
                  </a:cxn>
                  <a:cxn ang="0">
                    <a:pos x="91" y="167"/>
                  </a:cxn>
                  <a:cxn ang="0">
                    <a:pos x="100" y="165"/>
                  </a:cxn>
                  <a:cxn ang="0">
                    <a:pos x="110" y="165"/>
                  </a:cxn>
                  <a:cxn ang="0">
                    <a:pos x="120" y="163"/>
                  </a:cxn>
                  <a:cxn ang="0">
                    <a:pos x="127" y="160"/>
                  </a:cxn>
                  <a:cxn ang="0">
                    <a:pos x="134" y="160"/>
                  </a:cxn>
                  <a:cxn ang="0">
                    <a:pos x="139" y="158"/>
                  </a:cxn>
                  <a:cxn ang="0">
                    <a:pos x="139" y="98"/>
                  </a:cxn>
                  <a:cxn ang="0">
                    <a:pos x="141" y="79"/>
                  </a:cxn>
                  <a:cxn ang="0">
                    <a:pos x="141" y="60"/>
                  </a:cxn>
                  <a:cxn ang="0">
                    <a:pos x="143" y="40"/>
                  </a:cxn>
                  <a:cxn ang="0">
                    <a:pos x="143" y="19"/>
                  </a:cxn>
                  <a:cxn ang="0">
                    <a:pos x="146" y="0"/>
                  </a:cxn>
                  <a:cxn ang="0">
                    <a:pos x="120" y="0"/>
                  </a:cxn>
                  <a:cxn ang="0">
                    <a:pos x="112" y="2"/>
                  </a:cxn>
                  <a:cxn ang="0">
                    <a:pos x="103" y="2"/>
                  </a:cxn>
                  <a:cxn ang="0">
                    <a:pos x="83" y="7"/>
                  </a:cxn>
                  <a:cxn ang="0">
                    <a:pos x="74" y="7"/>
                  </a:cxn>
                  <a:cxn ang="0">
                    <a:pos x="67" y="9"/>
                  </a:cxn>
                  <a:cxn ang="0">
                    <a:pos x="57" y="11"/>
                  </a:cxn>
                  <a:cxn ang="0">
                    <a:pos x="48" y="11"/>
                  </a:cxn>
                  <a:cxn ang="0">
                    <a:pos x="38" y="14"/>
                  </a:cxn>
                  <a:cxn ang="0">
                    <a:pos x="31" y="16"/>
                  </a:cxn>
                  <a:cxn ang="0">
                    <a:pos x="21" y="19"/>
                  </a:cxn>
                </a:cxnLst>
                <a:rect l="0" t="0" r="r" b="b"/>
                <a:pathLst>
                  <a:path w="146" h="173">
                    <a:moveTo>
                      <a:pt x="21" y="19"/>
                    </a:moveTo>
                    <a:lnTo>
                      <a:pt x="7" y="23"/>
                    </a:lnTo>
                    <a:lnTo>
                      <a:pt x="4" y="43"/>
                    </a:lnTo>
                    <a:lnTo>
                      <a:pt x="2" y="60"/>
                    </a:lnTo>
                    <a:lnTo>
                      <a:pt x="0" y="79"/>
                    </a:lnTo>
                    <a:lnTo>
                      <a:pt x="0" y="131"/>
                    </a:lnTo>
                    <a:lnTo>
                      <a:pt x="2" y="148"/>
                    </a:lnTo>
                    <a:lnTo>
                      <a:pt x="4" y="167"/>
                    </a:lnTo>
                    <a:lnTo>
                      <a:pt x="11" y="167"/>
                    </a:lnTo>
                    <a:lnTo>
                      <a:pt x="19" y="170"/>
                    </a:lnTo>
                    <a:lnTo>
                      <a:pt x="26" y="170"/>
                    </a:lnTo>
                    <a:lnTo>
                      <a:pt x="35" y="172"/>
                    </a:lnTo>
                    <a:lnTo>
                      <a:pt x="45" y="172"/>
                    </a:lnTo>
                    <a:lnTo>
                      <a:pt x="52" y="170"/>
                    </a:lnTo>
                    <a:lnTo>
                      <a:pt x="71" y="170"/>
                    </a:lnTo>
                    <a:lnTo>
                      <a:pt x="83" y="167"/>
                    </a:lnTo>
                    <a:lnTo>
                      <a:pt x="91" y="167"/>
                    </a:lnTo>
                    <a:lnTo>
                      <a:pt x="100" y="165"/>
                    </a:lnTo>
                    <a:lnTo>
                      <a:pt x="110" y="165"/>
                    </a:lnTo>
                    <a:lnTo>
                      <a:pt x="120" y="163"/>
                    </a:lnTo>
                    <a:lnTo>
                      <a:pt x="127" y="160"/>
                    </a:lnTo>
                    <a:lnTo>
                      <a:pt x="134" y="160"/>
                    </a:lnTo>
                    <a:lnTo>
                      <a:pt x="139" y="158"/>
                    </a:lnTo>
                    <a:lnTo>
                      <a:pt x="139" y="98"/>
                    </a:lnTo>
                    <a:lnTo>
                      <a:pt x="141" y="79"/>
                    </a:lnTo>
                    <a:lnTo>
                      <a:pt x="141" y="60"/>
                    </a:lnTo>
                    <a:lnTo>
                      <a:pt x="143" y="40"/>
                    </a:lnTo>
                    <a:lnTo>
                      <a:pt x="143" y="19"/>
                    </a:lnTo>
                    <a:lnTo>
                      <a:pt x="146" y="0"/>
                    </a:lnTo>
                    <a:lnTo>
                      <a:pt x="120" y="0"/>
                    </a:lnTo>
                    <a:lnTo>
                      <a:pt x="112" y="2"/>
                    </a:lnTo>
                    <a:lnTo>
                      <a:pt x="103" y="2"/>
                    </a:lnTo>
                    <a:lnTo>
                      <a:pt x="83" y="7"/>
                    </a:lnTo>
                    <a:lnTo>
                      <a:pt x="74" y="7"/>
                    </a:lnTo>
                    <a:lnTo>
                      <a:pt x="67" y="9"/>
                    </a:lnTo>
                    <a:lnTo>
                      <a:pt x="57" y="11"/>
                    </a:lnTo>
                    <a:lnTo>
                      <a:pt x="48" y="11"/>
                    </a:lnTo>
                    <a:lnTo>
                      <a:pt x="38" y="14"/>
                    </a:lnTo>
                    <a:lnTo>
                      <a:pt x="31" y="16"/>
                    </a:lnTo>
                    <a:lnTo>
                      <a:pt x="21" y="1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8" name="Freeform 3344"/>
              <p:cNvSpPr>
                <a:spLocks/>
              </p:cNvSpPr>
              <p:nvPr/>
            </p:nvSpPr>
            <p:spPr bwMode="auto">
              <a:xfrm>
                <a:off x="4202" y="8140"/>
                <a:ext cx="142" cy="164"/>
              </a:xfrm>
              <a:custGeom>
                <a:avLst/>
                <a:gdLst/>
                <a:ahLst/>
                <a:cxnLst>
                  <a:cxn ang="0">
                    <a:pos x="28" y="16"/>
                  </a:cxn>
                  <a:cxn ang="0">
                    <a:pos x="7" y="23"/>
                  </a:cxn>
                  <a:cxn ang="0">
                    <a:pos x="4" y="40"/>
                  </a:cxn>
                  <a:cxn ang="0">
                    <a:pos x="2" y="60"/>
                  </a:cxn>
                  <a:cxn ang="0">
                    <a:pos x="0" y="76"/>
                  </a:cxn>
                  <a:cxn ang="0">
                    <a:pos x="0" y="110"/>
                  </a:cxn>
                  <a:cxn ang="0">
                    <a:pos x="2" y="127"/>
                  </a:cxn>
                  <a:cxn ang="0">
                    <a:pos x="2" y="143"/>
                  </a:cxn>
                  <a:cxn ang="0">
                    <a:pos x="4" y="160"/>
                  </a:cxn>
                  <a:cxn ang="0">
                    <a:pos x="11" y="160"/>
                  </a:cxn>
                  <a:cxn ang="0">
                    <a:pos x="19" y="163"/>
                  </a:cxn>
                  <a:cxn ang="0">
                    <a:pos x="62" y="163"/>
                  </a:cxn>
                  <a:cxn ang="0">
                    <a:pos x="71" y="160"/>
                  </a:cxn>
                  <a:cxn ang="0">
                    <a:pos x="79" y="160"/>
                  </a:cxn>
                  <a:cxn ang="0">
                    <a:pos x="88" y="158"/>
                  </a:cxn>
                  <a:cxn ang="0">
                    <a:pos x="98" y="158"/>
                  </a:cxn>
                  <a:cxn ang="0">
                    <a:pos x="108" y="155"/>
                  </a:cxn>
                  <a:cxn ang="0">
                    <a:pos x="115" y="153"/>
                  </a:cxn>
                  <a:cxn ang="0">
                    <a:pos x="122" y="153"/>
                  </a:cxn>
                  <a:cxn ang="0">
                    <a:pos x="129" y="151"/>
                  </a:cxn>
                  <a:cxn ang="0">
                    <a:pos x="134" y="148"/>
                  </a:cxn>
                  <a:cxn ang="0">
                    <a:pos x="134" y="93"/>
                  </a:cxn>
                  <a:cxn ang="0">
                    <a:pos x="136" y="74"/>
                  </a:cxn>
                  <a:cxn ang="0">
                    <a:pos x="136" y="57"/>
                  </a:cxn>
                  <a:cxn ang="0">
                    <a:pos x="139" y="38"/>
                  </a:cxn>
                  <a:cxn ang="0">
                    <a:pos x="139" y="19"/>
                  </a:cxn>
                  <a:cxn ang="0">
                    <a:pos x="141" y="0"/>
                  </a:cxn>
                  <a:cxn ang="0">
                    <a:pos x="124" y="0"/>
                  </a:cxn>
                  <a:cxn ang="0">
                    <a:pos x="117" y="2"/>
                  </a:cxn>
                  <a:cxn ang="0">
                    <a:pos x="108" y="2"/>
                  </a:cxn>
                  <a:cxn ang="0">
                    <a:pos x="100" y="4"/>
                  </a:cxn>
                  <a:cxn ang="0">
                    <a:pos x="91" y="4"/>
                  </a:cxn>
                  <a:cxn ang="0">
                    <a:pos x="81" y="7"/>
                  </a:cxn>
                  <a:cxn ang="0">
                    <a:pos x="74" y="7"/>
                  </a:cxn>
                  <a:cxn ang="0">
                    <a:pos x="64" y="9"/>
                  </a:cxn>
                  <a:cxn ang="0">
                    <a:pos x="55" y="11"/>
                  </a:cxn>
                  <a:cxn ang="0">
                    <a:pos x="45" y="14"/>
                  </a:cxn>
                  <a:cxn ang="0">
                    <a:pos x="38" y="14"/>
                  </a:cxn>
                  <a:cxn ang="0">
                    <a:pos x="28" y="16"/>
                  </a:cxn>
                </a:cxnLst>
                <a:rect l="0" t="0" r="r" b="b"/>
                <a:pathLst>
                  <a:path w="142" h="164">
                    <a:moveTo>
                      <a:pt x="28" y="16"/>
                    </a:moveTo>
                    <a:lnTo>
                      <a:pt x="7" y="23"/>
                    </a:lnTo>
                    <a:lnTo>
                      <a:pt x="4" y="40"/>
                    </a:lnTo>
                    <a:lnTo>
                      <a:pt x="2" y="60"/>
                    </a:lnTo>
                    <a:lnTo>
                      <a:pt x="0" y="76"/>
                    </a:lnTo>
                    <a:lnTo>
                      <a:pt x="0" y="110"/>
                    </a:lnTo>
                    <a:lnTo>
                      <a:pt x="2" y="127"/>
                    </a:lnTo>
                    <a:lnTo>
                      <a:pt x="2" y="143"/>
                    </a:lnTo>
                    <a:lnTo>
                      <a:pt x="4" y="160"/>
                    </a:lnTo>
                    <a:lnTo>
                      <a:pt x="11" y="160"/>
                    </a:lnTo>
                    <a:lnTo>
                      <a:pt x="19" y="163"/>
                    </a:lnTo>
                    <a:lnTo>
                      <a:pt x="62" y="163"/>
                    </a:lnTo>
                    <a:lnTo>
                      <a:pt x="71" y="160"/>
                    </a:lnTo>
                    <a:lnTo>
                      <a:pt x="79" y="160"/>
                    </a:lnTo>
                    <a:lnTo>
                      <a:pt x="88" y="158"/>
                    </a:lnTo>
                    <a:lnTo>
                      <a:pt x="98" y="158"/>
                    </a:lnTo>
                    <a:lnTo>
                      <a:pt x="108" y="155"/>
                    </a:lnTo>
                    <a:lnTo>
                      <a:pt x="115" y="153"/>
                    </a:lnTo>
                    <a:lnTo>
                      <a:pt x="122" y="153"/>
                    </a:lnTo>
                    <a:lnTo>
                      <a:pt x="129" y="151"/>
                    </a:lnTo>
                    <a:lnTo>
                      <a:pt x="134" y="148"/>
                    </a:lnTo>
                    <a:lnTo>
                      <a:pt x="134" y="93"/>
                    </a:lnTo>
                    <a:lnTo>
                      <a:pt x="136" y="74"/>
                    </a:lnTo>
                    <a:lnTo>
                      <a:pt x="136" y="57"/>
                    </a:lnTo>
                    <a:lnTo>
                      <a:pt x="139" y="38"/>
                    </a:lnTo>
                    <a:lnTo>
                      <a:pt x="139" y="19"/>
                    </a:lnTo>
                    <a:lnTo>
                      <a:pt x="141" y="0"/>
                    </a:lnTo>
                    <a:lnTo>
                      <a:pt x="124" y="0"/>
                    </a:lnTo>
                    <a:lnTo>
                      <a:pt x="117" y="2"/>
                    </a:lnTo>
                    <a:lnTo>
                      <a:pt x="108" y="2"/>
                    </a:lnTo>
                    <a:lnTo>
                      <a:pt x="100" y="4"/>
                    </a:lnTo>
                    <a:lnTo>
                      <a:pt x="91" y="4"/>
                    </a:lnTo>
                    <a:lnTo>
                      <a:pt x="81" y="7"/>
                    </a:lnTo>
                    <a:lnTo>
                      <a:pt x="74" y="7"/>
                    </a:lnTo>
                    <a:lnTo>
                      <a:pt x="64" y="9"/>
                    </a:lnTo>
                    <a:lnTo>
                      <a:pt x="55" y="11"/>
                    </a:lnTo>
                    <a:lnTo>
                      <a:pt x="45" y="14"/>
                    </a:lnTo>
                    <a:lnTo>
                      <a:pt x="38" y="14"/>
                    </a:lnTo>
                    <a:lnTo>
                      <a:pt x="28" y="1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9" name="Freeform 3345"/>
              <p:cNvSpPr>
                <a:spLocks/>
              </p:cNvSpPr>
              <p:nvPr/>
            </p:nvSpPr>
            <p:spPr bwMode="auto">
              <a:xfrm>
                <a:off x="4202" y="8140"/>
                <a:ext cx="137" cy="156"/>
              </a:xfrm>
              <a:custGeom>
                <a:avLst/>
                <a:gdLst/>
                <a:ahLst/>
                <a:cxnLst>
                  <a:cxn ang="0">
                    <a:pos x="2" y="74"/>
                  </a:cxn>
                  <a:cxn ang="0">
                    <a:pos x="0" y="88"/>
                  </a:cxn>
                  <a:cxn ang="0">
                    <a:pos x="0" y="105"/>
                  </a:cxn>
                  <a:cxn ang="0">
                    <a:pos x="2" y="120"/>
                  </a:cxn>
                  <a:cxn ang="0">
                    <a:pos x="7" y="153"/>
                  </a:cxn>
                  <a:cxn ang="0">
                    <a:pos x="11" y="153"/>
                  </a:cxn>
                  <a:cxn ang="0">
                    <a:pos x="19" y="155"/>
                  </a:cxn>
                  <a:cxn ang="0">
                    <a:pos x="50" y="155"/>
                  </a:cxn>
                  <a:cxn ang="0">
                    <a:pos x="60" y="153"/>
                  </a:cxn>
                  <a:cxn ang="0">
                    <a:pos x="69" y="153"/>
                  </a:cxn>
                  <a:cxn ang="0">
                    <a:pos x="76" y="151"/>
                  </a:cxn>
                  <a:cxn ang="0">
                    <a:pos x="86" y="151"/>
                  </a:cxn>
                  <a:cxn ang="0">
                    <a:pos x="95" y="148"/>
                  </a:cxn>
                  <a:cxn ang="0">
                    <a:pos x="103" y="146"/>
                  </a:cxn>
                  <a:cxn ang="0">
                    <a:pos x="110" y="146"/>
                  </a:cxn>
                  <a:cxn ang="0">
                    <a:pos x="120" y="143"/>
                  </a:cxn>
                  <a:cxn ang="0">
                    <a:pos x="124" y="141"/>
                  </a:cxn>
                  <a:cxn ang="0">
                    <a:pos x="131" y="141"/>
                  </a:cxn>
                  <a:cxn ang="0">
                    <a:pos x="129" y="122"/>
                  </a:cxn>
                  <a:cxn ang="0">
                    <a:pos x="131" y="105"/>
                  </a:cxn>
                  <a:cxn ang="0">
                    <a:pos x="131" y="69"/>
                  </a:cxn>
                  <a:cxn ang="0">
                    <a:pos x="134" y="52"/>
                  </a:cxn>
                  <a:cxn ang="0">
                    <a:pos x="134" y="35"/>
                  </a:cxn>
                  <a:cxn ang="0">
                    <a:pos x="136" y="19"/>
                  </a:cxn>
                  <a:cxn ang="0">
                    <a:pos x="136" y="0"/>
                  </a:cxn>
                  <a:cxn ang="0">
                    <a:pos x="129" y="0"/>
                  </a:cxn>
                  <a:cxn ang="0">
                    <a:pos x="122" y="2"/>
                  </a:cxn>
                  <a:cxn ang="0">
                    <a:pos x="105" y="2"/>
                  </a:cxn>
                  <a:cxn ang="0">
                    <a:pos x="98" y="4"/>
                  </a:cxn>
                  <a:cxn ang="0">
                    <a:pos x="88" y="4"/>
                  </a:cxn>
                  <a:cxn ang="0">
                    <a:pos x="79" y="7"/>
                  </a:cxn>
                  <a:cxn ang="0">
                    <a:pos x="71" y="7"/>
                  </a:cxn>
                  <a:cxn ang="0">
                    <a:pos x="62" y="9"/>
                  </a:cxn>
                  <a:cxn ang="0">
                    <a:pos x="55" y="11"/>
                  </a:cxn>
                  <a:cxn ang="0">
                    <a:pos x="35" y="16"/>
                  </a:cxn>
                  <a:cxn ang="0">
                    <a:pos x="28" y="16"/>
                  </a:cxn>
                  <a:cxn ang="0">
                    <a:pos x="7" y="23"/>
                  </a:cxn>
                  <a:cxn ang="0">
                    <a:pos x="2" y="57"/>
                  </a:cxn>
                  <a:cxn ang="0">
                    <a:pos x="2" y="74"/>
                  </a:cxn>
                </a:cxnLst>
                <a:rect l="0" t="0" r="r" b="b"/>
                <a:pathLst>
                  <a:path w="137" h="156">
                    <a:moveTo>
                      <a:pt x="2" y="74"/>
                    </a:moveTo>
                    <a:lnTo>
                      <a:pt x="0" y="88"/>
                    </a:lnTo>
                    <a:lnTo>
                      <a:pt x="0" y="105"/>
                    </a:lnTo>
                    <a:lnTo>
                      <a:pt x="2" y="120"/>
                    </a:lnTo>
                    <a:lnTo>
                      <a:pt x="7" y="153"/>
                    </a:lnTo>
                    <a:lnTo>
                      <a:pt x="11" y="153"/>
                    </a:lnTo>
                    <a:lnTo>
                      <a:pt x="19" y="155"/>
                    </a:lnTo>
                    <a:lnTo>
                      <a:pt x="50" y="155"/>
                    </a:lnTo>
                    <a:lnTo>
                      <a:pt x="60" y="153"/>
                    </a:lnTo>
                    <a:lnTo>
                      <a:pt x="69" y="153"/>
                    </a:lnTo>
                    <a:lnTo>
                      <a:pt x="76" y="151"/>
                    </a:lnTo>
                    <a:lnTo>
                      <a:pt x="86" y="151"/>
                    </a:lnTo>
                    <a:lnTo>
                      <a:pt x="95" y="148"/>
                    </a:lnTo>
                    <a:lnTo>
                      <a:pt x="103" y="146"/>
                    </a:lnTo>
                    <a:lnTo>
                      <a:pt x="110" y="146"/>
                    </a:lnTo>
                    <a:lnTo>
                      <a:pt x="120" y="143"/>
                    </a:lnTo>
                    <a:lnTo>
                      <a:pt x="124" y="141"/>
                    </a:lnTo>
                    <a:lnTo>
                      <a:pt x="131" y="141"/>
                    </a:lnTo>
                    <a:lnTo>
                      <a:pt x="129" y="122"/>
                    </a:lnTo>
                    <a:lnTo>
                      <a:pt x="131" y="105"/>
                    </a:lnTo>
                    <a:lnTo>
                      <a:pt x="131" y="69"/>
                    </a:lnTo>
                    <a:lnTo>
                      <a:pt x="134" y="52"/>
                    </a:lnTo>
                    <a:lnTo>
                      <a:pt x="134" y="35"/>
                    </a:lnTo>
                    <a:lnTo>
                      <a:pt x="136" y="19"/>
                    </a:lnTo>
                    <a:lnTo>
                      <a:pt x="136" y="0"/>
                    </a:lnTo>
                    <a:lnTo>
                      <a:pt x="129" y="0"/>
                    </a:lnTo>
                    <a:lnTo>
                      <a:pt x="122" y="2"/>
                    </a:lnTo>
                    <a:lnTo>
                      <a:pt x="105" y="2"/>
                    </a:lnTo>
                    <a:lnTo>
                      <a:pt x="98" y="4"/>
                    </a:lnTo>
                    <a:lnTo>
                      <a:pt x="88" y="4"/>
                    </a:lnTo>
                    <a:lnTo>
                      <a:pt x="79" y="7"/>
                    </a:lnTo>
                    <a:lnTo>
                      <a:pt x="71" y="7"/>
                    </a:lnTo>
                    <a:lnTo>
                      <a:pt x="62" y="9"/>
                    </a:lnTo>
                    <a:lnTo>
                      <a:pt x="55" y="11"/>
                    </a:lnTo>
                    <a:lnTo>
                      <a:pt x="35" y="16"/>
                    </a:lnTo>
                    <a:lnTo>
                      <a:pt x="28" y="16"/>
                    </a:lnTo>
                    <a:lnTo>
                      <a:pt x="7" y="23"/>
                    </a:lnTo>
                    <a:lnTo>
                      <a:pt x="2" y="57"/>
                    </a:lnTo>
                    <a:lnTo>
                      <a:pt x="2" y="7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0" name="Freeform 3346"/>
              <p:cNvSpPr>
                <a:spLocks/>
              </p:cNvSpPr>
              <p:nvPr/>
            </p:nvSpPr>
            <p:spPr bwMode="auto">
              <a:xfrm>
                <a:off x="4204" y="8140"/>
                <a:ext cx="130" cy="149"/>
              </a:xfrm>
              <a:custGeom>
                <a:avLst/>
                <a:gdLst/>
                <a:ahLst/>
                <a:cxnLst>
                  <a:cxn ang="0">
                    <a:pos x="9" y="146"/>
                  </a:cxn>
                  <a:cxn ang="0">
                    <a:pos x="16" y="148"/>
                  </a:cxn>
                  <a:cxn ang="0">
                    <a:pos x="38" y="148"/>
                  </a:cxn>
                  <a:cxn ang="0">
                    <a:pos x="47" y="146"/>
                  </a:cxn>
                  <a:cxn ang="0">
                    <a:pos x="55" y="146"/>
                  </a:cxn>
                  <a:cxn ang="0">
                    <a:pos x="64" y="143"/>
                  </a:cxn>
                  <a:cxn ang="0">
                    <a:pos x="71" y="143"/>
                  </a:cxn>
                  <a:cxn ang="0">
                    <a:pos x="81" y="141"/>
                  </a:cxn>
                  <a:cxn ang="0">
                    <a:pos x="88" y="139"/>
                  </a:cxn>
                  <a:cxn ang="0">
                    <a:pos x="98" y="139"/>
                  </a:cxn>
                  <a:cxn ang="0">
                    <a:pos x="112" y="134"/>
                  </a:cxn>
                  <a:cxn ang="0">
                    <a:pos x="117" y="134"/>
                  </a:cxn>
                  <a:cxn ang="0">
                    <a:pos x="124" y="131"/>
                  </a:cxn>
                  <a:cxn ang="0">
                    <a:pos x="124" y="67"/>
                  </a:cxn>
                  <a:cxn ang="0">
                    <a:pos x="127" y="50"/>
                  </a:cxn>
                  <a:cxn ang="0">
                    <a:pos x="127" y="33"/>
                  </a:cxn>
                  <a:cxn ang="0">
                    <a:pos x="129" y="19"/>
                  </a:cxn>
                  <a:cxn ang="0">
                    <a:pos x="129" y="0"/>
                  </a:cxn>
                  <a:cxn ang="0">
                    <a:pos x="124" y="0"/>
                  </a:cxn>
                  <a:cxn ang="0">
                    <a:pos x="117" y="2"/>
                  </a:cxn>
                  <a:cxn ang="0">
                    <a:pos x="100" y="2"/>
                  </a:cxn>
                  <a:cxn ang="0">
                    <a:pos x="93" y="4"/>
                  </a:cxn>
                  <a:cxn ang="0">
                    <a:pos x="83" y="7"/>
                  </a:cxn>
                  <a:cxn ang="0">
                    <a:pos x="76" y="7"/>
                  </a:cxn>
                  <a:cxn ang="0">
                    <a:pos x="67" y="9"/>
                  </a:cxn>
                  <a:cxn ang="0">
                    <a:pos x="57" y="9"/>
                  </a:cxn>
                  <a:cxn ang="0">
                    <a:pos x="50" y="11"/>
                  </a:cxn>
                  <a:cxn ang="0">
                    <a:pos x="40" y="14"/>
                  </a:cxn>
                  <a:cxn ang="0">
                    <a:pos x="26" y="19"/>
                  </a:cxn>
                  <a:cxn ang="0">
                    <a:pos x="19" y="19"/>
                  </a:cxn>
                  <a:cxn ang="0">
                    <a:pos x="4" y="23"/>
                  </a:cxn>
                  <a:cxn ang="0">
                    <a:pos x="2" y="40"/>
                  </a:cxn>
                  <a:cxn ang="0">
                    <a:pos x="0" y="55"/>
                  </a:cxn>
                  <a:cxn ang="0">
                    <a:pos x="0" y="115"/>
                  </a:cxn>
                  <a:cxn ang="0">
                    <a:pos x="2" y="129"/>
                  </a:cxn>
                  <a:cxn ang="0">
                    <a:pos x="4" y="146"/>
                  </a:cxn>
                  <a:cxn ang="0">
                    <a:pos x="9" y="146"/>
                  </a:cxn>
                </a:cxnLst>
                <a:rect l="0" t="0" r="r" b="b"/>
                <a:pathLst>
                  <a:path w="130" h="149">
                    <a:moveTo>
                      <a:pt x="9" y="146"/>
                    </a:moveTo>
                    <a:lnTo>
                      <a:pt x="16" y="148"/>
                    </a:lnTo>
                    <a:lnTo>
                      <a:pt x="38" y="148"/>
                    </a:lnTo>
                    <a:lnTo>
                      <a:pt x="47" y="146"/>
                    </a:lnTo>
                    <a:lnTo>
                      <a:pt x="55" y="146"/>
                    </a:lnTo>
                    <a:lnTo>
                      <a:pt x="64" y="143"/>
                    </a:lnTo>
                    <a:lnTo>
                      <a:pt x="71" y="143"/>
                    </a:lnTo>
                    <a:lnTo>
                      <a:pt x="81" y="141"/>
                    </a:lnTo>
                    <a:lnTo>
                      <a:pt x="88" y="139"/>
                    </a:lnTo>
                    <a:lnTo>
                      <a:pt x="98" y="139"/>
                    </a:lnTo>
                    <a:lnTo>
                      <a:pt x="112" y="134"/>
                    </a:lnTo>
                    <a:lnTo>
                      <a:pt x="117" y="134"/>
                    </a:lnTo>
                    <a:lnTo>
                      <a:pt x="124" y="131"/>
                    </a:lnTo>
                    <a:lnTo>
                      <a:pt x="124" y="67"/>
                    </a:lnTo>
                    <a:lnTo>
                      <a:pt x="127" y="50"/>
                    </a:lnTo>
                    <a:lnTo>
                      <a:pt x="127" y="33"/>
                    </a:lnTo>
                    <a:lnTo>
                      <a:pt x="129" y="19"/>
                    </a:lnTo>
                    <a:lnTo>
                      <a:pt x="129" y="0"/>
                    </a:lnTo>
                    <a:lnTo>
                      <a:pt x="124" y="0"/>
                    </a:lnTo>
                    <a:lnTo>
                      <a:pt x="117" y="2"/>
                    </a:lnTo>
                    <a:lnTo>
                      <a:pt x="100" y="2"/>
                    </a:lnTo>
                    <a:lnTo>
                      <a:pt x="93" y="4"/>
                    </a:lnTo>
                    <a:lnTo>
                      <a:pt x="83" y="7"/>
                    </a:lnTo>
                    <a:lnTo>
                      <a:pt x="76" y="7"/>
                    </a:lnTo>
                    <a:lnTo>
                      <a:pt x="67" y="9"/>
                    </a:lnTo>
                    <a:lnTo>
                      <a:pt x="57" y="9"/>
                    </a:lnTo>
                    <a:lnTo>
                      <a:pt x="50" y="11"/>
                    </a:lnTo>
                    <a:lnTo>
                      <a:pt x="40" y="14"/>
                    </a:lnTo>
                    <a:lnTo>
                      <a:pt x="26" y="19"/>
                    </a:lnTo>
                    <a:lnTo>
                      <a:pt x="19" y="19"/>
                    </a:lnTo>
                    <a:lnTo>
                      <a:pt x="4" y="23"/>
                    </a:lnTo>
                    <a:lnTo>
                      <a:pt x="2" y="40"/>
                    </a:lnTo>
                    <a:lnTo>
                      <a:pt x="0" y="55"/>
                    </a:lnTo>
                    <a:lnTo>
                      <a:pt x="0" y="115"/>
                    </a:lnTo>
                    <a:lnTo>
                      <a:pt x="2" y="129"/>
                    </a:lnTo>
                    <a:lnTo>
                      <a:pt x="4" y="146"/>
                    </a:lnTo>
                    <a:lnTo>
                      <a:pt x="9" y="14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1" name="Freeform 3347"/>
              <p:cNvSpPr>
                <a:spLocks/>
              </p:cNvSpPr>
              <p:nvPr/>
            </p:nvSpPr>
            <p:spPr bwMode="auto">
              <a:xfrm>
                <a:off x="4204" y="8143"/>
                <a:ext cx="128" cy="139"/>
              </a:xfrm>
              <a:custGeom>
                <a:avLst/>
                <a:gdLst/>
                <a:ahLst/>
                <a:cxnLst>
                  <a:cxn ang="0">
                    <a:pos x="28" y="139"/>
                  </a:cxn>
                  <a:cxn ang="0">
                    <a:pos x="38" y="136"/>
                  </a:cxn>
                  <a:cxn ang="0">
                    <a:pos x="52" y="136"/>
                  </a:cxn>
                  <a:cxn ang="0">
                    <a:pos x="62" y="134"/>
                  </a:cxn>
                  <a:cxn ang="0">
                    <a:pos x="69" y="131"/>
                  </a:cxn>
                  <a:cxn ang="0">
                    <a:pos x="79" y="131"/>
                  </a:cxn>
                  <a:cxn ang="0">
                    <a:pos x="86" y="129"/>
                  </a:cxn>
                  <a:cxn ang="0">
                    <a:pos x="93" y="127"/>
                  </a:cxn>
                  <a:cxn ang="0">
                    <a:pos x="100" y="124"/>
                  </a:cxn>
                  <a:cxn ang="0">
                    <a:pos x="107"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88" y="2"/>
                  </a:cxn>
                  <a:cxn ang="0">
                    <a:pos x="81" y="4"/>
                  </a:cxn>
                  <a:cxn ang="0">
                    <a:pos x="74" y="4"/>
                  </a:cxn>
                  <a:cxn ang="0">
                    <a:pos x="64" y="7"/>
                  </a:cxn>
                  <a:cxn ang="0">
                    <a:pos x="57" y="9"/>
                  </a:cxn>
                  <a:cxn ang="0">
                    <a:pos x="47" y="9"/>
                  </a:cxn>
                  <a:cxn ang="0">
                    <a:pos x="33" y="14"/>
                  </a:cxn>
                  <a:cxn ang="0">
                    <a:pos x="23" y="16"/>
                  </a:cxn>
                  <a:cxn ang="0">
                    <a:pos x="16" y="19"/>
                  </a:cxn>
                  <a:cxn ang="0">
                    <a:pos x="11" y="19"/>
                  </a:cxn>
                  <a:cxn ang="0">
                    <a:pos x="4" y="21"/>
                  </a:cxn>
                  <a:cxn ang="0">
                    <a:pos x="0" y="52"/>
                  </a:cxn>
                  <a:cxn ang="0">
                    <a:pos x="0" y="107"/>
                  </a:cxn>
                  <a:cxn ang="0">
                    <a:pos x="4" y="136"/>
                  </a:cxn>
                  <a:cxn ang="0">
                    <a:pos x="9" y="136"/>
                  </a:cxn>
                  <a:cxn ang="0">
                    <a:pos x="16" y="139"/>
                  </a:cxn>
                  <a:cxn ang="0">
                    <a:pos x="28" y="139"/>
                  </a:cxn>
                </a:cxnLst>
                <a:rect l="0" t="0" r="r" b="b"/>
                <a:pathLst>
                  <a:path w="128" h="139">
                    <a:moveTo>
                      <a:pt x="28" y="139"/>
                    </a:moveTo>
                    <a:lnTo>
                      <a:pt x="38" y="136"/>
                    </a:lnTo>
                    <a:lnTo>
                      <a:pt x="52" y="136"/>
                    </a:lnTo>
                    <a:lnTo>
                      <a:pt x="62" y="134"/>
                    </a:lnTo>
                    <a:lnTo>
                      <a:pt x="69" y="131"/>
                    </a:lnTo>
                    <a:lnTo>
                      <a:pt x="79" y="131"/>
                    </a:lnTo>
                    <a:lnTo>
                      <a:pt x="86" y="129"/>
                    </a:lnTo>
                    <a:lnTo>
                      <a:pt x="93" y="127"/>
                    </a:lnTo>
                    <a:lnTo>
                      <a:pt x="100" y="124"/>
                    </a:lnTo>
                    <a:lnTo>
                      <a:pt x="107" y="124"/>
                    </a:lnTo>
                    <a:lnTo>
                      <a:pt x="115" y="122"/>
                    </a:lnTo>
                    <a:lnTo>
                      <a:pt x="120" y="120"/>
                    </a:lnTo>
                    <a:lnTo>
                      <a:pt x="120" y="74"/>
                    </a:lnTo>
                    <a:lnTo>
                      <a:pt x="122" y="60"/>
                    </a:lnTo>
                    <a:lnTo>
                      <a:pt x="122" y="45"/>
                    </a:lnTo>
                    <a:lnTo>
                      <a:pt x="124" y="31"/>
                    </a:lnTo>
                    <a:lnTo>
                      <a:pt x="124" y="14"/>
                    </a:lnTo>
                    <a:lnTo>
                      <a:pt x="127" y="0"/>
                    </a:lnTo>
                    <a:lnTo>
                      <a:pt x="105" y="0"/>
                    </a:lnTo>
                    <a:lnTo>
                      <a:pt x="98" y="2"/>
                    </a:lnTo>
                    <a:lnTo>
                      <a:pt x="88" y="2"/>
                    </a:lnTo>
                    <a:lnTo>
                      <a:pt x="81" y="4"/>
                    </a:lnTo>
                    <a:lnTo>
                      <a:pt x="74" y="4"/>
                    </a:lnTo>
                    <a:lnTo>
                      <a:pt x="64" y="7"/>
                    </a:lnTo>
                    <a:lnTo>
                      <a:pt x="57" y="9"/>
                    </a:lnTo>
                    <a:lnTo>
                      <a:pt x="47" y="9"/>
                    </a:lnTo>
                    <a:lnTo>
                      <a:pt x="33" y="14"/>
                    </a:lnTo>
                    <a:lnTo>
                      <a:pt x="23" y="16"/>
                    </a:lnTo>
                    <a:lnTo>
                      <a:pt x="16" y="19"/>
                    </a:lnTo>
                    <a:lnTo>
                      <a:pt x="11" y="19"/>
                    </a:lnTo>
                    <a:lnTo>
                      <a:pt x="4" y="21"/>
                    </a:lnTo>
                    <a:lnTo>
                      <a:pt x="0" y="52"/>
                    </a:lnTo>
                    <a:lnTo>
                      <a:pt x="0" y="107"/>
                    </a:lnTo>
                    <a:lnTo>
                      <a:pt x="4" y="136"/>
                    </a:lnTo>
                    <a:lnTo>
                      <a:pt x="9" y="136"/>
                    </a:lnTo>
                    <a:lnTo>
                      <a:pt x="16" y="139"/>
                    </a:lnTo>
                    <a:lnTo>
                      <a:pt x="28" y="13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2" name="Freeform 3348"/>
              <p:cNvSpPr>
                <a:spLocks/>
              </p:cNvSpPr>
              <p:nvPr/>
            </p:nvSpPr>
            <p:spPr bwMode="auto">
              <a:xfrm>
                <a:off x="4204" y="8143"/>
                <a:ext cx="123" cy="132"/>
              </a:xfrm>
              <a:custGeom>
                <a:avLst/>
                <a:gdLst/>
                <a:ahLst/>
                <a:cxnLst>
                  <a:cxn ang="0">
                    <a:pos x="0" y="76"/>
                  </a:cxn>
                  <a:cxn ang="0">
                    <a:pos x="0" y="103"/>
                  </a:cxn>
                  <a:cxn ang="0">
                    <a:pos x="4" y="129"/>
                  </a:cxn>
                  <a:cxn ang="0">
                    <a:pos x="9" y="129"/>
                  </a:cxn>
                  <a:cxn ang="0">
                    <a:pos x="14" y="131"/>
                  </a:cxn>
                  <a:cxn ang="0">
                    <a:pos x="28" y="131"/>
                  </a:cxn>
                  <a:cxn ang="0">
                    <a:pos x="35" y="129"/>
                  </a:cxn>
                  <a:cxn ang="0">
                    <a:pos x="43" y="129"/>
                  </a:cxn>
                  <a:cxn ang="0">
                    <a:pos x="52" y="127"/>
                  </a:cxn>
                  <a:cxn ang="0">
                    <a:pos x="60" y="124"/>
                  </a:cxn>
                  <a:cxn ang="0">
                    <a:pos x="67" y="124"/>
                  </a:cxn>
                  <a:cxn ang="0">
                    <a:pos x="76" y="122"/>
                  </a:cxn>
                  <a:cxn ang="0">
                    <a:pos x="91" y="117"/>
                  </a:cxn>
                  <a:cxn ang="0">
                    <a:pos x="98" y="117"/>
                  </a:cxn>
                  <a:cxn ang="0">
                    <a:pos x="105" y="115"/>
                  </a:cxn>
                  <a:cxn ang="0">
                    <a:pos x="110" y="112"/>
                  </a:cxn>
                  <a:cxn ang="0">
                    <a:pos x="115" y="112"/>
                  </a:cxn>
                  <a:cxn ang="0">
                    <a:pos x="115" y="69"/>
                  </a:cxn>
                  <a:cxn ang="0">
                    <a:pos x="117" y="55"/>
                  </a:cxn>
                  <a:cxn ang="0">
                    <a:pos x="117" y="43"/>
                  </a:cxn>
                  <a:cxn ang="0">
                    <a:pos x="120" y="28"/>
                  </a:cxn>
                  <a:cxn ang="0">
                    <a:pos x="120" y="14"/>
                  </a:cxn>
                  <a:cxn ang="0">
                    <a:pos x="122" y="0"/>
                  </a:cxn>
                  <a:cxn ang="0">
                    <a:pos x="110" y="0"/>
                  </a:cxn>
                  <a:cxn ang="0">
                    <a:pos x="103" y="2"/>
                  </a:cxn>
                  <a:cxn ang="0">
                    <a:pos x="86" y="2"/>
                  </a:cxn>
                  <a:cxn ang="0">
                    <a:pos x="79" y="4"/>
                  </a:cxn>
                  <a:cxn ang="0">
                    <a:pos x="71" y="4"/>
                  </a:cxn>
                  <a:cxn ang="0">
                    <a:pos x="62" y="7"/>
                  </a:cxn>
                  <a:cxn ang="0">
                    <a:pos x="55" y="9"/>
                  </a:cxn>
                  <a:cxn ang="0">
                    <a:pos x="47" y="11"/>
                  </a:cxn>
                  <a:cxn ang="0">
                    <a:pos x="38" y="11"/>
                  </a:cxn>
                  <a:cxn ang="0">
                    <a:pos x="16" y="19"/>
                  </a:cxn>
                  <a:cxn ang="0">
                    <a:pos x="11" y="19"/>
                  </a:cxn>
                  <a:cxn ang="0">
                    <a:pos x="4" y="21"/>
                  </a:cxn>
                  <a:cxn ang="0">
                    <a:pos x="2" y="50"/>
                  </a:cxn>
                  <a:cxn ang="0">
                    <a:pos x="0" y="76"/>
                  </a:cxn>
                </a:cxnLst>
                <a:rect l="0" t="0" r="r" b="b"/>
                <a:pathLst>
                  <a:path w="123" h="132">
                    <a:moveTo>
                      <a:pt x="0" y="76"/>
                    </a:moveTo>
                    <a:lnTo>
                      <a:pt x="0" y="103"/>
                    </a:lnTo>
                    <a:lnTo>
                      <a:pt x="4" y="129"/>
                    </a:lnTo>
                    <a:lnTo>
                      <a:pt x="9" y="129"/>
                    </a:lnTo>
                    <a:lnTo>
                      <a:pt x="14" y="131"/>
                    </a:lnTo>
                    <a:lnTo>
                      <a:pt x="28" y="131"/>
                    </a:lnTo>
                    <a:lnTo>
                      <a:pt x="35" y="129"/>
                    </a:lnTo>
                    <a:lnTo>
                      <a:pt x="43" y="129"/>
                    </a:lnTo>
                    <a:lnTo>
                      <a:pt x="52" y="127"/>
                    </a:lnTo>
                    <a:lnTo>
                      <a:pt x="60" y="124"/>
                    </a:lnTo>
                    <a:lnTo>
                      <a:pt x="67" y="124"/>
                    </a:lnTo>
                    <a:lnTo>
                      <a:pt x="76" y="122"/>
                    </a:lnTo>
                    <a:lnTo>
                      <a:pt x="91" y="117"/>
                    </a:lnTo>
                    <a:lnTo>
                      <a:pt x="98" y="117"/>
                    </a:lnTo>
                    <a:lnTo>
                      <a:pt x="105" y="115"/>
                    </a:lnTo>
                    <a:lnTo>
                      <a:pt x="110" y="112"/>
                    </a:lnTo>
                    <a:lnTo>
                      <a:pt x="115" y="112"/>
                    </a:lnTo>
                    <a:lnTo>
                      <a:pt x="115" y="69"/>
                    </a:lnTo>
                    <a:lnTo>
                      <a:pt x="117" y="55"/>
                    </a:lnTo>
                    <a:lnTo>
                      <a:pt x="117" y="43"/>
                    </a:lnTo>
                    <a:lnTo>
                      <a:pt x="120" y="28"/>
                    </a:lnTo>
                    <a:lnTo>
                      <a:pt x="120" y="14"/>
                    </a:lnTo>
                    <a:lnTo>
                      <a:pt x="122" y="0"/>
                    </a:lnTo>
                    <a:lnTo>
                      <a:pt x="110" y="0"/>
                    </a:lnTo>
                    <a:lnTo>
                      <a:pt x="103" y="2"/>
                    </a:lnTo>
                    <a:lnTo>
                      <a:pt x="86" y="2"/>
                    </a:lnTo>
                    <a:lnTo>
                      <a:pt x="79" y="4"/>
                    </a:lnTo>
                    <a:lnTo>
                      <a:pt x="71" y="4"/>
                    </a:lnTo>
                    <a:lnTo>
                      <a:pt x="62" y="7"/>
                    </a:lnTo>
                    <a:lnTo>
                      <a:pt x="55" y="9"/>
                    </a:lnTo>
                    <a:lnTo>
                      <a:pt x="47" y="11"/>
                    </a:lnTo>
                    <a:lnTo>
                      <a:pt x="38" y="11"/>
                    </a:lnTo>
                    <a:lnTo>
                      <a:pt x="16" y="19"/>
                    </a:lnTo>
                    <a:lnTo>
                      <a:pt x="11" y="19"/>
                    </a:lnTo>
                    <a:lnTo>
                      <a:pt x="4" y="21"/>
                    </a:lnTo>
                    <a:lnTo>
                      <a:pt x="2" y="50"/>
                    </a:lnTo>
                    <a:lnTo>
                      <a:pt x="0" y="76"/>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3" name="Freeform 3349"/>
              <p:cNvSpPr>
                <a:spLocks/>
              </p:cNvSpPr>
              <p:nvPr/>
            </p:nvSpPr>
            <p:spPr bwMode="auto">
              <a:xfrm>
                <a:off x="4204" y="8143"/>
                <a:ext cx="118" cy="125"/>
              </a:xfrm>
              <a:custGeom>
                <a:avLst/>
                <a:gdLst/>
                <a:ahLst/>
                <a:cxnLst>
                  <a:cxn ang="0">
                    <a:pos x="2" y="47"/>
                  </a:cxn>
                  <a:cxn ang="0">
                    <a:pos x="0" y="71"/>
                  </a:cxn>
                  <a:cxn ang="0">
                    <a:pos x="2" y="95"/>
                  </a:cxn>
                  <a:cxn ang="0">
                    <a:pos x="4" y="122"/>
                  </a:cxn>
                  <a:cxn ang="0">
                    <a:pos x="14" y="122"/>
                  </a:cxn>
                  <a:cxn ang="0">
                    <a:pos x="21" y="124"/>
                  </a:cxn>
                  <a:cxn ang="0">
                    <a:pos x="28" y="122"/>
                  </a:cxn>
                  <a:cxn ang="0">
                    <a:pos x="35" y="122"/>
                  </a:cxn>
                  <a:cxn ang="0">
                    <a:pos x="43" y="120"/>
                  </a:cxn>
                  <a:cxn ang="0">
                    <a:pos x="50" y="120"/>
                  </a:cxn>
                  <a:cxn ang="0">
                    <a:pos x="71" y="112"/>
                  </a:cxn>
                  <a:cxn ang="0">
                    <a:pos x="81" y="112"/>
                  </a:cxn>
                  <a:cxn ang="0">
                    <a:pos x="86" y="110"/>
                  </a:cxn>
                  <a:cxn ang="0">
                    <a:pos x="100" y="105"/>
                  </a:cxn>
                  <a:cxn ang="0">
                    <a:pos x="105" y="103"/>
                  </a:cxn>
                  <a:cxn ang="0">
                    <a:pos x="110" y="103"/>
                  </a:cxn>
                  <a:cxn ang="0">
                    <a:pos x="110" y="76"/>
                  </a:cxn>
                  <a:cxn ang="0">
                    <a:pos x="112" y="64"/>
                  </a:cxn>
                  <a:cxn ang="0">
                    <a:pos x="112" y="50"/>
                  </a:cxn>
                  <a:cxn ang="0">
                    <a:pos x="115" y="38"/>
                  </a:cxn>
                  <a:cxn ang="0">
                    <a:pos x="115" y="26"/>
                  </a:cxn>
                  <a:cxn ang="0">
                    <a:pos x="117" y="14"/>
                  </a:cxn>
                  <a:cxn ang="0">
                    <a:pos x="117" y="0"/>
                  </a:cxn>
                  <a:cxn ang="0">
                    <a:pos x="105" y="0"/>
                  </a:cxn>
                  <a:cxn ang="0">
                    <a:pos x="98" y="2"/>
                  </a:cxn>
                  <a:cxn ang="0">
                    <a:pos x="91" y="2"/>
                  </a:cxn>
                  <a:cxn ang="0">
                    <a:pos x="83" y="4"/>
                  </a:cxn>
                  <a:cxn ang="0">
                    <a:pos x="76" y="4"/>
                  </a:cxn>
                  <a:cxn ang="0">
                    <a:pos x="69" y="7"/>
                  </a:cxn>
                  <a:cxn ang="0">
                    <a:pos x="62" y="7"/>
                  </a:cxn>
                  <a:cxn ang="0">
                    <a:pos x="52" y="9"/>
                  </a:cxn>
                  <a:cxn ang="0">
                    <a:pos x="38" y="14"/>
                  </a:cxn>
                  <a:cxn ang="0">
                    <a:pos x="31" y="14"/>
                  </a:cxn>
                  <a:cxn ang="0">
                    <a:pos x="9" y="21"/>
                  </a:cxn>
                  <a:cxn ang="0">
                    <a:pos x="4" y="21"/>
                  </a:cxn>
                  <a:cxn ang="0">
                    <a:pos x="2" y="47"/>
                  </a:cxn>
                </a:cxnLst>
                <a:rect l="0" t="0" r="r" b="b"/>
                <a:pathLst>
                  <a:path w="118" h="125">
                    <a:moveTo>
                      <a:pt x="2" y="47"/>
                    </a:moveTo>
                    <a:lnTo>
                      <a:pt x="0" y="71"/>
                    </a:lnTo>
                    <a:lnTo>
                      <a:pt x="2" y="95"/>
                    </a:lnTo>
                    <a:lnTo>
                      <a:pt x="4" y="122"/>
                    </a:lnTo>
                    <a:lnTo>
                      <a:pt x="14" y="122"/>
                    </a:lnTo>
                    <a:lnTo>
                      <a:pt x="21" y="124"/>
                    </a:lnTo>
                    <a:lnTo>
                      <a:pt x="28" y="122"/>
                    </a:lnTo>
                    <a:lnTo>
                      <a:pt x="35" y="122"/>
                    </a:lnTo>
                    <a:lnTo>
                      <a:pt x="43" y="120"/>
                    </a:lnTo>
                    <a:lnTo>
                      <a:pt x="50" y="120"/>
                    </a:lnTo>
                    <a:lnTo>
                      <a:pt x="71" y="112"/>
                    </a:lnTo>
                    <a:lnTo>
                      <a:pt x="81" y="112"/>
                    </a:lnTo>
                    <a:lnTo>
                      <a:pt x="86" y="110"/>
                    </a:lnTo>
                    <a:lnTo>
                      <a:pt x="100" y="105"/>
                    </a:lnTo>
                    <a:lnTo>
                      <a:pt x="105" y="103"/>
                    </a:lnTo>
                    <a:lnTo>
                      <a:pt x="110" y="103"/>
                    </a:lnTo>
                    <a:lnTo>
                      <a:pt x="110" y="76"/>
                    </a:lnTo>
                    <a:lnTo>
                      <a:pt x="112" y="64"/>
                    </a:lnTo>
                    <a:lnTo>
                      <a:pt x="112" y="50"/>
                    </a:lnTo>
                    <a:lnTo>
                      <a:pt x="115" y="38"/>
                    </a:lnTo>
                    <a:lnTo>
                      <a:pt x="115" y="26"/>
                    </a:lnTo>
                    <a:lnTo>
                      <a:pt x="117" y="14"/>
                    </a:lnTo>
                    <a:lnTo>
                      <a:pt x="117" y="0"/>
                    </a:lnTo>
                    <a:lnTo>
                      <a:pt x="105" y="0"/>
                    </a:lnTo>
                    <a:lnTo>
                      <a:pt x="98" y="2"/>
                    </a:lnTo>
                    <a:lnTo>
                      <a:pt x="91" y="2"/>
                    </a:lnTo>
                    <a:lnTo>
                      <a:pt x="83" y="4"/>
                    </a:lnTo>
                    <a:lnTo>
                      <a:pt x="76" y="4"/>
                    </a:lnTo>
                    <a:lnTo>
                      <a:pt x="69" y="7"/>
                    </a:lnTo>
                    <a:lnTo>
                      <a:pt x="62" y="7"/>
                    </a:lnTo>
                    <a:lnTo>
                      <a:pt x="52" y="9"/>
                    </a:lnTo>
                    <a:lnTo>
                      <a:pt x="38" y="14"/>
                    </a:lnTo>
                    <a:lnTo>
                      <a:pt x="31" y="14"/>
                    </a:lnTo>
                    <a:lnTo>
                      <a:pt x="9" y="21"/>
                    </a:lnTo>
                    <a:lnTo>
                      <a:pt x="4" y="21"/>
                    </a:lnTo>
                    <a:lnTo>
                      <a:pt x="2" y="47"/>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4" name="Freeform 3350"/>
              <p:cNvSpPr>
                <a:spLocks/>
              </p:cNvSpPr>
              <p:nvPr/>
            </p:nvSpPr>
            <p:spPr bwMode="auto">
              <a:xfrm>
                <a:off x="4207" y="8143"/>
                <a:ext cx="110" cy="115"/>
              </a:xfrm>
              <a:custGeom>
                <a:avLst/>
                <a:gdLst/>
                <a:ahLst/>
                <a:cxnLst>
                  <a:cxn ang="0">
                    <a:pos x="0" y="45"/>
                  </a:cxn>
                  <a:cxn ang="0">
                    <a:pos x="0" y="91"/>
                  </a:cxn>
                  <a:cxn ang="0">
                    <a:pos x="2" y="115"/>
                  </a:cxn>
                  <a:cxn ang="0">
                    <a:pos x="31" y="115"/>
                  </a:cxn>
                  <a:cxn ang="0">
                    <a:pos x="38" y="112"/>
                  </a:cxn>
                  <a:cxn ang="0">
                    <a:pos x="45" y="110"/>
                  </a:cxn>
                  <a:cxn ang="0">
                    <a:pos x="52" y="110"/>
                  </a:cxn>
                  <a:cxn ang="0">
                    <a:pos x="88" y="98"/>
                  </a:cxn>
                  <a:cxn ang="0">
                    <a:pos x="93" y="95"/>
                  </a:cxn>
                  <a:cxn ang="0">
                    <a:pos x="100" y="95"/>
                  </a:cxn>
                  <a:cxn ang="0">
                    <a:pos x="103" y="93"/>
                  </a:cxn>
                  <a:cxn ang="0">
                    <a:pos x="103" y="81"/>
                  </a:cxn>
                  <a:cxn ang="0">
                    <a:pos x="105" y="69"/>
                  </a:cxn>
                  <a:cxn ang="0">
                    <a:pos x="105" y="47"/>
                  </a:cxn>
                  <a:cxn ang="0">
                    <a:pos x="107" y="35"/>
                  </a:cxn>
                  <a:cxn ang="0">
                    <a:pos x="110" y="26"/>
                  </a:cxn>
                  <a:cxn ang="0">
                    <a:pos x="110" y="0"/>
                  </a:cxn>
                  <a:cxn ang="0">
                    <a:pos x="105" y="0"/>
                  </a:cxn>
                  <a:cxn ang="0">
                    <a:pos x="100" y="2"/>
                  </a:cxn>
                  <a:cxn ang="0">
                    <a:pos x="86" y="2"/>
                  </a:cxn>
                  <a:cxn ang="0">
                    <a:pos x="79" y="4"/>
                  </a:cxn>
                  <a:cxn ang="0">
                    <a:pos x="71" y="4"/>
                  </a:cxn>
                  <a:cxn ang="0">
                    <a:pos x="64" y="7"/>
                  </a:cxn>
                  <a:cxn ang="0">
                    <a:pos x="57" y="9"/>
                  </a:cxn>
                  <a:cxn ang="0">
                    <a:pos x="50" y="9"/>
                  </a:cxn>
                  <a:cxn ang="0">
                    <a:pos x="40" y="11"/>
                  </a:cxn>
                  <a:cxn ang="0">
                    <a:pos x="33" y="14"/>
                  </a:cxn>
                  <a:cxn ang="0">
                    <a:pos x="26" y="14"/>
                  </a:cxn>
                  <a:cxn ang="0">
                    <a:pos x="19" y="16"/>
                  </a:cxn>
                  <a:cxn ang="0">
                    <a:pos x="14" y="19"/>
                  </a:cxn>
                  <a:cxn ang="0">
                    <a:pos x="7" y="21"/>
                  </a:cxn>
                  <a:cxn ang="0">
                    <a:pos x="2" y="23"/>
                  </a:cxn>
                  <a:cxn ang="0">
                    <a:pos x="0" y="45"/>
                  </a:cxn>
                </a:cxnLst>
                <a:rect l="0" t="0" r="r" b="b"/>
                <a:pathLst>
                  <a:path w="110" h="115">
                    <a:moveTo>
                      <a:pt x="0" y="45"/>
                    </a:moveTo>
                    <a:lnTo>
                      <a:pt x="0" y="91"/>
                    </a:lnTo>
                    <a:lnTo>
                      <a:pt x="2" y="115"/>
                    </a:lnTo>
                    <a:lnTo>
                      <a:pt x="31" y="115"/>
                    </a:lnTo>
                    <a:lnTo>
                      <a:pt x="38" y="112"/>
                    </a:lnTo>
                    <a:lnTo>
                      <a:pt x="45" y="110"/>
                    </a:lnTo>
                    <a:lnTo>
                      <a:pt x="52" y="110"/>
                    </a:lnTo>
                    <a:lnTo>
                      <a:pt x="88" y="98"/>
                    </a:lnTo>
                    <a:lnTo>
                      <a:pt x="93" y="95"/>
                    </a:lnTo>
                    <a:lnTo>
                      <a:pt x="100" y="95"/>
                    </a:lnTo>
                    <a:lnTo>
                      <a:pt x="103" y="93"/>
                    </a:lnTo>
                    <a:lnTo>
                      <a:pt x="103" y="81"/>
                    </a:lnTo>
                    <a:lnTo>
                      <a:pt x="105" y="69"/>
                    </a:lnTo>
                    <a:lnTo>
                      <a:pt x="105" y="47"/>
                    </a:lnTo>
                    <a:lnTo>
                      <a:pt x="107" y="35"/>
                    </a:lnTo>
                    <a:lnTo>
                      <a:pt x="110" y="26"/>
                    </a:lnTo>
                    <a:lnTo>
                      <a:pt x="110" y="0"/>
                    </a:lnTo>
                    <a:lnTo>
                      <a:pt x="105" y="0"/>
                    </a:lnTo>
                    <a:lnTo>
                      <a:pt x="100" y="2"/>
                    </a:lnTo>
                    <a:lnTo>
                      <a:pt x="86" y="2"/>
                    </a:lnTo>
                    <a:lnTo>
                      <a:pt x="79" y="4"/>
                    </a:lnTo>
                    <a:lnTo>
                      <a:pt x="71" y="4"/>
                    </a:lnTo>
                    <a:lnTo>
                      <a:pt x="64" y="7"/>
                    </a:lnTo>
                    <a:lnTo>
                      <a:pt x="57" y="9"/>
                    </a:lnTo>
                    <a:lnTo>
                      <a:pt x="50" y="9"/>
                    </a:lnTo>
                    <a:lnTo>
                      <a:pt x="40" y="11"/>
                    </a:lnTo>
                    <a:lnTo>
                      <a:pt x="33" y="14"/>
                    </a:lnTo>
                    <a:lnTo>
                      <a:pt x="26" y="14"/>
                    </a:lnTo>
                    <a:lnTo>
                      <a:pt x="19" y="16"/>
                    </a:lnTo>
                    <a:lnTo>
                      <a:pt x="14" y="19"/>
                    </a:lnTo>
                    <a:lnTo>
                      <a:pt x="7" y="21"/>
                    </a:lnTo>
                    <a:lnTo>
                      <a:pt x="2" y="23"/>
                    </a:lnTo>
                    <a:lnTo>
                      <a:pt x="0" y="4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5" name="Freeform 3351"/>
              <p:cNvSpPr>
                <a:spLocks/>
              </p:cNvSpPr>
              <p:nvPr/>
            </p:nvSpPr>
            <p:spPr bwMode="auto">
              <a:xfrm>
                <a:off x="4212" y="8155"/>
                <a:ext cx="165" cy="31"/>
              </a:xfrm>
              <a:custGeom>
                <a:avLst/>
                <a:gdLst/>
                <a:ahLst/>
                <a:cxnLst>
                  <a:cxn ang="0">
                    <a:pos x="148" y="9"/>
                  </a:cxn>
                  <a:cxn ang="0">
                    <a:pos x="165" y="0"/>
                  </a:cxn>
                  <a:cxn ang="0">
                    <a:pos x="151" y="4"/>
                  </a:cxn>
                  <a:cxn ang="0">
                    <a:pos x="120" y="7"/>
                  </a:cxn>
                  <a:cxn ang="0">
                    <a:pos x="43" y="16"/>
                  </a:cxn>
                  <a:cxn ang="0">
                    <a:pos x="0" y="26"/>
                  </a:cxn>
                  <a:cxn ang="0">
                    <a:pos x="7" y="31"/>
                  </a:cxn>
                  <a:cxn ang="0">
                    <a:pos x="148" y="9"/>
                  </a:cxn>
                </a:cxnLst>
                <a:rect l="0" t="0" r="r" b="b"/>
                <a:pathLst>
                  <a:path w="165" h="31">
                    <a:moveTo>
                      <a:pt x="148" y="9"/>
                    </a:moveTo>
                    <a:lnTo>
                      <a:pt x="165" y="0"/>
                    </a:lnTo>
                    <a:lnTo>
                      <a:pt x="151" y="4"/>
                    </a:lnTo>
                    <a:lnTo>
                      <a:pt x="120" y="7"/>
                    </a:lnTo>
                    <a:lnTo>
                      <a:pt x="43"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6" name="Freeform 3352"/>
              <p:cNvSpPr>
                <a:spLocks/>
              </p:cNvSpPr>
              <p:nvPr/>
            </p:nvSpPr>
            <p:spPr bwMode="auto">
              <a:xfrm>
                <a:off x="4214" y="8164"/>
                <a:ext cx="146" cy="171"/>
              </a:xfrm>
              <a:custGeom>
                <a:avLst/>
                <a:gdLst/>
                <a:ahLst/>
                <a:cxnLst>
                  <a:cxn ang="0">
                    <a:pos x="67" y="167"/>
                  </a:cxn>
                  <a:cxn ang="0">
                    <a:pos x="74" y="170"/>
                  </a:cxn>
                  <a:cxn ang="0">
                    <a:pos x="100" y="170"/>
                  </a:cxn>
                  <a:cxn ang="0">
                    <a:pos x="110" y="167"/>
                  </a:cxn>
                  <a:cxn ang="0">
                    <a:pos x="136" y="167"/>
                  </a:cxn>
                  <a:cxn ang="0">
                    <a:pos x="146" y="165"/>
                  </a:cxn>
                  <a:cxn ang="0">
                    <a:pos x="143" y="122"/>
                  </a:cxn>
                  <a:cxn ang="0">
                    <a:pos x="143" y="38"/>
                  </a:cxn>
                  <a:cxn ang="0">
                    <a:pos x="146" y="0"/>
                  </a:cxn>
                  <a:cxn ang="0">
                    <a:pos x="120" y="0"/>
                  </a:cxn>
                  <a:cxn ang="0">
                    <a:pos x="110" y="2"/>
                  </a:cxn>
                  <a:cxn ang="0">
                    <a:pos x="91" y="2"/>
                  </a:cxn>
                  <a:cxn ang="0">
                    <a:pos x="83" y="4"/>
                  </a:cxn>
                  <a:cxn ang="0">
                    <a:pos x="74" y="4"/>
                  </a:cxn>
                  <a:cxn ang="0">
                    <a:pos x="64" y="7"/>
                  </a:cxn>
                  <a:cxn ang="0">
                    <a:pos x="57" y="7"/>
                  </a:cxn>
                  <a:cxn ang="0">
                    <a:pos x="48" y="9"/>
                  </a:cxn>
                  <a:cxn ang="0">
                    <a:pos x="38" y="9"/>
                  </a:cxn>
                  <a:cxn ang="0">
                    <a:pos x="31" y="11"/>
                  </a:cxn>
                  <a:cxn ang="0">
                    <a:pos x="21" y="14"/>
                  </a:cxn>
                  <a:cxn ang="0">
                    <a:pos x="11" y="14"/>
                  </a:cxn>
                  <a:cxn ang="0">
                    <a:pos x="4" y="16"/>
                  </a:cxn>
                  <a:cxn ang="0">
                    <a:pos x="2" y="33"/>
                  </a:cxn>
                  <a:cxn ang="0">
                    <a:pos x="2" y="50"/>
                  </a:cxn>
                  <a:cxn ang="0">
                    <a:pos x="0" y="69"/>
                  </a:cxn>
                  <a:cxn ang="0">
                    <a:pos x="0" y="124"/>
                  </a:cxn>
                  <a:cxn ang="0">
                    <a:pos x="4" y="167"/>
                  </a:cxn>
                  <a:cxn ang="0">
                    <a:pos x="67" y="167"/>
                  </a:cxn>
                </a:cxnLst>
                <a:rect l="0" t="0" r="r" b="b"/>
                <a:pathLst>
                  <a:path w="146" h="171">
                    <a:moveTo>
                      <a:pt x="67" y="167"/>
                    </a:moveTo>
                    <a:lnTo>
                      <a:pt x="74" y="170"/>
                    </a:lnTo>
                    <a:lnTo>
                      <a:pt x="100" y="170"/>
                    </a:lnTo>
                    <a:lnTo>
                      <a:pt x="110" y="167"/>
                    </a:lnTo>
                    <a:lnTo>
                      <a:pt x="136" y="167"/>
                    </a:lnTo>
                    <a:lnTo>
                      <a:pt x="146" y="165"/>
                    </a:lnTo>
                    <a:lnTo>
                      <a:pt x="143" y="122"/>
                    </a:lnTo>
                    <a:lnTo>
                      <a:pt x="143" y="38"/>
                    </a:lnTo>
                    <a:lnTo>
                      <a:pt x="146" y="0"/>
                    </a:lnTo>
                    <a:lnTo>
                      <a:pt x="120" y="0"/>
                    </a:lnTo>
                    <a:lnTo>
                      <a:pt x="110" y="2"/>
                    </a:lnTo>
                    <a:lnTo>
                      <a:pt x="91" y="2"/>
                    </a:lnTo>
                    <a:lnTo>
                      <a:pt x="83" y="4"/>
                    </a:lnTo>
                    <a:lnTo>
                      <a:pt x="74" y="4"/>
                    </a:lnTo>
                    <a:lnTo>
                      <a:pt x="64" y="7"/>
                    </a:lnTo>
                    <a:lnTo>
                      <a:pt x="57" y="7"/>
                    </a:lnTo>
                    <a:lnTo>
                      <a:pt x="48" y="9"/>
                    </a:lnTo>
                    <a:lnTo>
                      <a:pt x="38" y="9"/>
                    </a:lnTo>
                    <a:lnTo>
                      <a:pt x="31" y="11"/>
                    </a:lnTo>
                    <a:lnTo>
                      <a:pt x="21" y="14"/>
                    </a:lnTo>
                    <a:lnTo>
                      <a:pt x="11" y="14"/>
                    </a:lnTo>
                    <a:lnTo>
                      <a:pt x="4" y="16"/>
                    </a:lnTo>
                    <a:lnTo>
                      <a:pt x="2" y="33"/>
                    </a:lnTo>
                    <a:lnTo>
                      <a:pt x="2" y="50"/>
                    </a:lnTo>
                    <a:lnTo>
                      <a:pt x="0" y="69"/>
                    </a:lnTo>
                    <a:lnTo>
                      <a:pt x="0" y="124"/>
                    </a:lnTo>
                    <a:lnTo>
                      <a:pt x="4" y="167"/>
                    </a:lnTo>
                    <a:lnTo>
                      <a:pt x="67" y="16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7" name="Freeform 3353"/>
              <p:cNvSpPr>
                <a:spLocks/>
              </p:cNvSpPr>
              <p:nvPr/>
            </p:nvSpPr>
            <p:spPr bwMode="auto">
              <a:xfrm>
                <a:off x="4216" y="8167"/>
                <a:ext cx="140" cy="163"/>
              </a:xfrm>
              <a:custGeom>
                <a:avLst/>
                <a:gdLst/>
                <a:ahLst/>
                <a:cxnLst>
                  <a:cxn ang="0">
                    <a:pos x="2" y="139"/>
                  </a:cxn>
                  <a:cxn ang="0">
                    <a:pos x="4" y="160"/>
                  </a:cxn>
                  <a:cxn ang="0">
                    <a:pos x="28" y="160"/>
                  </a:cxn>
                  <a:cxn ang="0">
                    <a:pos x="38" y="163"/>
                  </a:cxn>
                  <a:cxn ang="0">
                    <a:pos x="115" y="163"/>
                  </a:cxn>
                  <a:cxn ang="0">
                    <a:pos x="122" y="160"/>
                  </a:cxn>
                  <a:cxn ang="0">
                    <a:pos x="129" y="160"/>
                  </a:cxn>
                  <a:cxn ang="0">
                    <a:pos x="139" y="158"/>
                  </a:cxn>
                  <a:cxn ang="0">
                    <a:pos x="139" y="0"/>
                  </a:cxn>
                  <a:cxn ang="0">
                    <a:pos x="129" y="0"/>
                  </a:cxn>
                  <a:cxn ang="0">
                    <a:pos x="122" y="2"/>
                  </a:cxn>
                  <a:cxn ang="0">
                    <a:pos x="95" y="2"/>
                  </a:cxn>
                  <a:cxn ang="0">
                    <a:pos x="88" y="4"/>
                  </a:cxn>
                  <a:cxn ang="0">
                    <a:pos x="71" y="4"/>
                  </a:cxn>
                  <a:cxn ang="0">
                    <a:pos x="62" y="7"/>
                  </a:cxn>
                  <a:cxn ang="0">
                    <a:pos x="55" y="7"/>
                  </a:cxn>
                  <a:cxn ang="0">
                    <a:pos x="45" y="9"/>
                  </a:cxn>
                  <a:cxn ang="0">
                    <a:pos x="38" y="9"/>
                  </a:cxn>
                  <a:cxn ang="0">
                    <a:pos x="28" y="11"/>
                  </a:cxn>
                  <a:cxn ang="0">
                    <a:pos x="21" y="14"/>
                  </a:cxn>
                  <a:cxn ang="0">
                    <a:pos x="11" y="14"/>
                  </a:cxn>
                  <a:cxn ang="0">
                    <a:pos x="4" y="16"/>
                  </a:cxn>
                  <a:cxn ang="0">
                    <a:pos x="2" y="33"/>
                  </a:cxn>
                  <a:cxn ang="0">
                    <a:pos x="2" y="50"/>
                  </a:cxn>
                  <a:cxn ang="0">
                    <a:pos x="0" y="67"/>
                  </a:cxn>
                  <a:cxn ang="0">
                    <a:pos x="0" y="120"/>
                  </a:cxn>
                  <a:cxn ang="0">
                    <a:pos x="2" y="139"/>
                  </a:cxn>
                </a:cxnLst>
                <a:rect l="0" t="0" r="r" b="b"/>
                <a:pathLst>
                  <a:path w="140" h="163">
                    <a:moveTo>
                      <a:pt x="2" y="139"/>
                    </a:moveTo>
                    <a:lnTo>
                      <a:pt x="4" y="160"/>
                    </a:lnTo>
                    <a:lnTo>
                      <a:pt x="28" y="160"/>
                    </a:lnTo>
                    <a:lnTo>
                      <a:pt x="38" y="163"/>
                    </a:lnTo>
                    <a:lnTo>
                      <a:pt x="115" y="163"/>
                    </a:lnTo>
                    <a:lnTo>
                      <a:pt x="122" y="160"/>
                    </a:lnTo>
                    <a:lnTo>
                      <a:pt x="129" y="160"/>
                    </a:lnTo>
                    <a:lnTo>
                      <a:pt x="139" y="158"/>
                    </a:lnTo>
                    <a:lnTo>
                      <a:pt x="139" y="0"/>
                    </a:lnTo>
                    <a:lnTo>
                      <a:pt x="129" y="0"/>
                    </a:lnTo>
                    <a:lnTo>
                      <a:pt x="122" y="2"/>
                    </a:lnTo>
                    <a:lnTo>
                      <a:pt x="95" y="2"/>
                    </a:lnTo>
                    <a:lnTo>
                      <a:pt x="88" y="4"/>
                    </a:lnTo>
                    <a:lnTo>
                      <a:pt x="71" y="4"/>
                    </a:lnTo>
                    <a:lnTo>
                      <a:pt x="62" y="7"/>
                    </a:lnTo>
                    <a:lnTo>
                      <a:pt x="55" y="7"/>
                    </a:lnTo>
                    <a:lnTo>
                      <a:pt x="45" y="9"/>
                    </a:lnTo>
                    <a:lnTo>
                      <a:pt x="38" y="9"/>
                    </a:lnTo>
                    <a:lnTo>
                      <a:pt x="28" y="11"/>
                    </a:lnTo>
                    <a:lnTo>
                      <a:pt x="21" y="14"/>
                    </a:lnTo>
                    <a:lnTo>
                      <a:pt x="11" y="14"/>
                    </a:lnTo>
                    <a:lnTo>
                      <a:pt x="4" y="16"/>
                    </a:lnTo>
                    <a:lnTo>
                      <a:pt x="2" y="33"/>
                    </a:lnTo>
                    <a:lnTo>
                      <a:pt x="2" y="50"/>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8" name="Freeform 3354"/>
              <p:cNvSpPr>
                <a:spLocks/>
              </p:cNvSpPr>
              <p:nvPr/>
            </p:nvSpPr>
            <p:spPr bwMode="auto">
              <a:xfrm>
                <a:off x="4219" y="8172"/>
                <a:ext cx="132" cy="156"/>
              </a:xfrm>
              <a:custGeom>
                <a:avLst/>
                <a:gdLst/>
                <a:ahLst/>
                <a:cxnLst>
                  <a:cxn ang="0">
                    <a:pos x="2" y="31"/>
                  </a:cxn>
                  <a:cxn ang="0">
                    <a:pos x="0" y="45"/>
                  </a:cxn>
                  <a:cxn ang="0">
                    <a:pos x="0" y="112"/>
                  </a:cxn>
                  <a:cxn ang="0">
                    <a:pos x="4" y="151"/>
                  </a:cxn>
                  <a:cxn ang="0">
                    <a:pos x="11" y="151"/>
                  </a:cxn>
                  <a:cxn ang="0">
                    <a:pos x="21" y="153"/>
                  </a:cxn>
                  <a:cxn ang="0">
                    <a:pos x="45" y="153"/>
                  </a:cxn>
                  <a:cxn ang="0">
                    <a:pos x="52" y="155"/>
                  </a:cxn>
                  <a:cxn ang="0">
                    <a:pos x="83" y="155"/>
                  </a:cxn>
                  <a:cxn ang="0">
                    <a:pos x="93" y="153"/>
                  </a:cxn>
                  <a:cxn ang="0">
                    <a:pos x="117" y="153"/>
                  </a:cxn>
                  <a:cxn ang="0">
                    <a:pos x="124" y="151"/>
                  </a:cxn>
                  <a:cxn ang="0">
                    <a:pos x="131" y="151"/>
                  </a:cxn>
                  <a:cxn ang="0">
                    <a:pos x="131" y="0"/>
                  </a:cxn>
                  <a:cxn ang="0">
                    <a:pos x="91" y="0"/>
                  </a:cxn>
                  <a:cxn ang="0">
                    <a:pos x="83" y="2"/>
                  </a:cxn>
                  <a:cxn ang="0">
                    <a:pos x="67" y="2"/>
                  </a:cxn>
                  <a:cxn ang="0">
                    <a:pos x="60" y="4"/>
                  </a:cxn>
                  <a:cxn ang="0">
                    <a:pos x="52" y="4"/>
                  </a:cxn>
                  <a:cxn ang="0">
                    <a:pos x="43" y="7"/>
                  </a:cxn>
                  <a:cxn ang="0">
                    <a:pos x="35" y="7"/>
                  </a:cxn>
                  <a:cxn ang="0">
                    <a:pos x="28" y="9"/>
                  </a:cxn>
                  <a:cxn ang="0">
                    <a:pos x="21" y="11"/>
                  </a:cxn>
                  <a:cxn ang="0">
                    <a:pos x="11" y="14"/>
                  </a:cxn>
                  <a:cxn ang="0">
                    <a:pos x="4" y="14"/>
                  </a:cxn>
                  <a:cxn ang="0">
                    <a:pos x="2" y="31"/>
                  </a:cxn>
                </a:cxnLst>
                <a:rect l="0" t="0" r="r" b="b"/>
                <a:pathLst>
                  <a:path w="132" h="156">
                    <a:moveTo>
                      <a:pt x="2" y="31"/>
                    </a:moveTo>
                    <a:lnTo>
                      <a:pt x="0" y="45"/>
                    </a:lnTo>
                    <a:lnTo>
                      <a:pt x="0" y="112"/>
                    </a:lnTo>
                    <a:lnTo>
                      <a:pt x="4" y="151"/>
                    </a:lnTo>
                    <a:lnTo>
                      <a:pt x="11" y="151"/>
                    </a:lnTo>
                    <a:lnTo>
                      <a:pt x="21" y="153"/>
                    </a:lnTo>
                    <a:lnTo>
                      <a:pt x="45" y="153"/>
                    </a:lnTo>
                    <a:lnTo>
                      <a:pt x="52" y="155"/>
                    </a:lnTo>
                    <a:lnTo>
                      <a:pt x="83" y="155"/>
                    </a:lnTo>
                    <a:lnTo>
                      <a:pt x="93" y="153"/>
                    </a:lnTo>
                    <a:lnTo>
                      <a:pt x="117" y="153"/>
                    </a:lnTo>
                    <a:lnTo>
                      <a:pt x="124" y="151"/>
                    </a:lnTo>
                    <a:lnTo>
                      <a:pt x="131" y="151"/>
                    </a:lnTo>
                    <a:lnTo>
                      <a:pt x="131" y="0"/>
                    </a:lnTo>
                    <a:lnTo>
                      <a:pt x="91" y="0"/>
                    </a:lnTo>
                    <a:lnTo>
                      <a:pt x="83" y="2"/>
                    </a:lnTo>
                    <a:lnTo>
                      <a:pt x="67" y="2"/>
                    </a:lnTo>
                    <a:lnTo>
                      <a:pt x="60" y="4"/>
                    </a:lnTo>
                    <a:lnTo>
                      <a:pt x="52" y="4"/>
                    </a:lnTo>
                    <a:lnTo>
                      <a:pt x="43" y="7"/>
                    </a:lnTo>
                    <a:lnTo>
                      <a:pt x="35" y="7"/>
                    </a:lnTo>
                    <a:lnTo>
                      <a:pt x="28" y="9"/>
                    </a:lnTo>
                    <a:lnTo>
                      <a:pt x="21" y="11"/>
                    </a:lnTo>
                    <a:lnTo>
                      <a:pt x="11" y="14"/>
                    </a:lnTo>
                    <a:lnTo>
                      <a:pt x="4" y="14"/>
                    </a:lnTo>
                    <a:lnTo>
                      <a:pt x="2" y="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9" name="Freeform 3355"/>
              <p:cNvSpPr>
                <a:spLocks/>
              </p:cNvSpPr>
              <p:nvPr/>
            </p:nvSpPr>
            <p:spPr bwMode="auto">
              <a:xfrm>
                <a:off x="4219" y="8174"/>
                <a:ext cx="129" cy="149"/>
              </a:xfrm>
              <a:custGeom>
                <a:avLst/>
                <a:gdLst/>
                <a:ahLst/>
                <a:cxnLst>
                  <a:cxn ang="0">
                    <a:pos x="4" y="124"/>
                  </a:cxn>
                  <a:cxn ang="0">
                    <a:pos x="7" y="143"/>
                  </a:cxn>
                  <a:cxn ang="0">
                    <a:pos x="14" y="146"/>
                  </a:cxn>
                  <a:cxn ang="0">
                    <a:pos x="31" y="146"/>
                  </a:cxn>
                  <a:cxn ang="0">
                    <a:pos x="38" y="148"/>
                  </a:cxn>
                  <a:cxn ang="0">
                    <a:pos x="98" y="148"/>
                  </a:cxn>
                  <a:cxn ang="0">
                    <a:pos x="105" y="146"/>
                  </a:cxn>
                  <a:cxn ang="0">
                    <a:pos x="112" y="146"/>
                  </a:cxn>
                  <a:cxn ang="0">
                    <a:pos x="120" y="143"/>
                  </a:cxn>
                  <a:cxn ang="0">
                    <a:pos x="127" y="143"/>
                  </a:cxn>
                  <a:cxn ang="0">
                    <a:pos x="129" y="105"/>
                  </a:cxn>
                  <a:cxn ang="0">
                    <a:pos x="129" y="33"/>
                  </a:cxn>
                  <a:cxn ang="0">
                    <a:pos x="127" y="0"/>
                  </a:cxn>
                  <a:cxn ang="0">
                    <a:pos x="98" y="0"/>
                  </a:cxn>
                  <a:cxn ang="0">
                    <a:pos x="91" y="2"/>
                  </a:cxn>
                  <a:cxn ang="0">
                    <a:pos x="67" y="2"/>
                  </a:cxn>
                  <a:cxn ang="0">
                    <a:pos x="60" y="4"/>
                  </a:cxn>
                  <a:cxn ang="0">
                    <a:pos x="52" y="4"/>
                  </a:cxn>
                  <a:cxn ang="0">
                    <a:pos x="45" y="7"/>
                  </a:cxn>
                  <a:cxn ang="0">
                    <a:pos x="38" y="7"/>
                  </a:cxn>
                  <a:cxn ang="0">
                    <a:pos x="28" y="9"/>
                  </a:cxn>
                  <a:cxn ang="0">
                    <a:pos x="7" y="16"/>
                  </a:cxn>
                  <a:cxn ang="0">
                    <a:pos x="2" y="45"/>
                  </a:cxn>
                  <a:cxn ang="0">
                    <a:pos x="2" y="60"/>
                  </a:cxn>
                  <a:cxn ang="0">
                    <a:pos x="0" y="74"/>
                  </a:cxn>
                  <a:cxn ang="0">
                    <a:pos x="0" y="91"/>
                  </a:cxn>
                  <a:cxn ang="0">
                    <a:pos x="4" y="124"/>
                  </a:cxn>
                </a:cxnLst>
                <a:rect l="0" t="0" r="r" b="b"/>
                <a:pathLst>
                  <a:path w="129" h="149">
                    <a:moveTo>
                      <a:pt x="4" y="124"/>
                    </a:moveTo>
                    <a:lnTo>
                      <a:pt x="7" y="143"/>
                    </a:lnTo>
                    <a:lnTo>
                      <a:pt x="14" y="146"/>
                    </a:lnTo>
                    <a:lnTo>
                      <a:pt x="31" y="146"/>
                    </a:lnTo>
                    <a:lnTo>
                      <a:pt x="38" y="148"/>
                    </a:lnTo>
                    <a:lnTo>
                      <a:pt x="98" y="148"/>
                    </a:lnTo>
                    <a:lnTo>
                      <a:pt x="105" y="146"/>
                    </a:lnTo>
                    <a:lnTo>
                      <a:pt x="112" y="146"/>
                    </a:lnTo>
                    <a:lnTo>
                      <a:pt x="120" y="143"/>
                    </a:lnTo>
                    <a:lnTo>
                      <a:pt x="127" y="143"/>
                    </a:lnTo>
                    <a:lnTo>
                      <a:pt x="129" y="105"/>
                    </a:lnTo>
                    <a:lnTo>
                      <a:pt x="129" y="33"/>
                    </a:lnTo>
                    <a:lnTo>
                      <a:pt x="127" y="0"/>
                    </a:lnTo>
                    <a:lnTo>
                      <a:pt x="98" y="0"/>
                    </a:lnTo>
                    <a:lnTo>
                      <a:pt x="91" y="2"/>
                    </a:lnTo>
                    <a:lnTo>
                      <a:pt x="67" y="2"/>
                    </a:lnTo>
                    <a:lnTo>
                      <a:pt x="60" y="4"/>
                    </a:lnTo>
                    <a:lnTo>
                      <a:pt x="52" y="4"/>
                    </a:lnTo>
                    <a:lnTo>
                      <a:pt x="45" y="7"/>
                    </a:lnTo>
                    <a:lnTo>
                      <a:pt x="38" y="7"/>
                    </a:lnTo>
                    <a:lnTo>
                      <a:pt x="28" y="9"/>
                    </a:lnTo>
                    <a:lnTo>
                      <a:pt x="7" y="16"/>
                    </a:lnTo>
                    <a:lnTo>
                      <a:pt x="2" y="45"/>
                    </a:lnTo>
                    <a:lnTo>
                      <a:pt x="2" y="60"/>
                    </a:lnTo>
                    <a:lnTo>
                      <a:pt x="0" y="74"/>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0" name="Freeform 3356"/>
              <p:cNvSpPr>
                <a:spLocks/>
              </p:cNvSpPr>
              <p:nvPr/>
            </p:nvSpPr>
            <p:spPr bwMode="auto">
              <a:xfrm>
                <a:off x="4221" y="8179"/>
                <a:ext cx="123" cy="141"/>
              </a:xfrm>
              <a:custGeom>
                <a:avLst/>
                <a:gdLst/>
                <a:ahLst/>
                <a:cxnLst>
                  <a:cxn ang="0">
                    <a:pos x="35" y="4"/>
                  </a:cxn>
                  <a:cxn ang="0">
                    <a:pos x="7" y="14"/>
                  </a:cxn>
                  <a:cxn ang="0">
                    <a:pos x="4" y="28"/>
                  </a:cxn>
                  <a:cxn ang="0">
                    <a:pos x="2" y="40"/>
                  </a:cxn>
                  <a:cxn ang="0">
                    <a:pos x="2" y="55"/>
                  </a:cxn>
                  <a:cxn ang="0">
                    <a:pos x="0" y="69"/>
                  </a:cxn>
                  <a:cxn ang="0">
                    <a:pos x="0" y="84"/>
                  </a:cxn>
                  <a:cxn ang="0">
                    <a:pos x="7" y="134"/>
                  </a:cxn>
                  <a:cxn ang="0">
                    <a:pos x="14" y="136"/>
                  </a:cxn>
                  <a:cxn ang="0">
                    <a:pos x="21" y="136"/>
                  </a:cxn>
                  <a:cxn ang="0">
                    <a:pos x="28" y="139"/>
                  </a:cxn>
                  <a:cxn ang="0">
                    <a:pos x="35" y="139"/>
                  </a:cxn>
                  <a:cxn ang="0">
                    <a:pos x="43" y="141"/>
                  </a:cxn>
                  <a:cxn ang="0">
                    <a:pos x="79" y="141"/>
                  </a:cxn>
                  <a:cxn ang="0">
                    <a:pos x="86" y="139"/>
                  </a:cxn>
                  <a:cxn ang="0">
                    <a:pos x="100" y="139"/>
                  </a:cxn>
                  <a:cxn ang="0">
                    <a:pos x="107" y="136"/>
                  </a:cxn>
                  <a:cxn ang="0">
                    <a:pos x="115" y="134"/>
                  </a:cxn>
                  <a:cxn ang="0">
                    <a:pos x="122" y="134"/>
                  </a:cxn>
                  <a:cxn ang="0">
                    <a:pos x="122" y="0"/>
                  </a:cxn>
                  <a:cxn ang="0">
                    <a:pos x="64" y="0"/>
                  </a:cxn>
                  <a:cxn ang="0">
                    <a:pos x="57" y="2"/>
                  </a:cxn>
                  <a:cxn ang="0">
                    <a:pos x="50" y="2"/>
                  </a:cxn>
                  <a:cxn ang="0">
                    <a:pos x="43" y="4"/>
                  </a:cxn>
                  <a:cxn ang="0">
                    <a:pos x="35" y="4"/>
                  </a:cxn>
                </a:cxnLst>
                <a:rect l="0" t="0" r="r" b="b"/>
                <a:pathLst>
                  <a:path w="123" h="141">
                    <a:moveTo>
                      <a:pt x="35" y="4"/>
                    </a:moveTo>
                    <a:lnTo>
                      <a:pt x="7" y="14"/>
                    </a:lnTo>
                    <a:lnTo>
                      <a:pt x="4" y="28"/>
                    </a:lnTo>
                    <a:lnTo>
                      <a:pt x="2" y="40"/>
                    </a:lnTo>
                    <a:lnTo>
                      <a:pt x="2" y="55"/>
                    </a:lnTo>
                    <a:lnTo>
                      <a:pt x="0" y="69"/>
                    </a:lnTo>
                    <a:lnTo>
                      <a:pt x="0" y="84"/>
                    </a:lnTo>
                    <a:lnTo>
                      <a:pt x="7" y="134"/>
                    </a:lnTo>
                    <a:lnTo>
                      <a:pt x="14" y="136"/>
                    </a:lnTo>
                    <a:lnTo>
                      <a:pt x="21" y="136"/>
                    </a:lnTo>
                    <a:lnTo>
                      <a:pt x="28" y="139"/>
                    </a:lnTo>
                    <a:lnTo>
                      <a:pt x="35" y="139"/>
                    </a:lnTo>
                    <a:lnTo>
                      <a:pt x="43" y="141"/>
                    </a:lnTo>
                    <a:lnTo>
                      <a:pt x="79" y="141"/>
                    </a:lnTo>
                    <a:lnTo>
                      <a:pt x="86" y="139"/>
                    </a:lnTo>
                    <a:lnTo>
                      <a:pt x="100" y="139"/>
                    </a:lnTo>
                    <a:lnTo>
                      <a:pt x="107" y="136"/>
                    </a:lnTo>
                    <a:lnTo>
                      <a:pt x="115" y="134"/>
                    </a:lnTo>
                    <a:lnTo>
                      <a:pt x="122" y="134"/>
                    </a:lnTo>
                    <a:lnTo>
                      <a:pt x="122" y="0"/>
                    </a:lnTo>
                    <a:lnTo>
                      <a:pt x="64" y="0"/>
                    </a:lnTo>
                    <a:lnTo>
                      <a:pt x="57" y="2"/>
                    </a:lnTo>
                    <a:lnTo>
                      <a:pt x="50" y="2"/>
                    </a:lnTo>
                    <a:lnTo>
                      <a:pt x="43" y="4"/>
                    </a:lnTo>
                    <a:lnTo>
                      <a:pt x="35" y="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1" name="Freeform 3357"/>
              <p:cNvSpPr>
                <a:spLocks/>
              </p:cNvSpPr>
              <p:nvPr/>
            </p:nvSpPr>
            <p:spPr bwMode="auto">
              <a:xfrm>
                <a:off x="4224" y="8181"/>
                <a:ext cx="117" cy="137"/>
              </a:xfrm>
              <a:custGeom>
                <a:avLst/>
                <a:gdLst/>
                <a:ahLst/>
                <a:cxnLst>
                  <a:cxn ang="0">
                    <a:pos x="4" y="110"/>
                  </a:cxn>
                  <a:cxn ang="0">
                    <a:pos x="9" y="127"/>
                  </a:cxn>
                  <a:cxn ang="0">
                    <a:pos x="14" y="129"/>
                  </a:cxn>
                  <a:cxn ang="0">
                    <a:pos x="21" y="132"/>
                  </a:cxn>
                  <a:cxn ang="0">
                    <a:pos x="28" y="132"/>
                  </a:cxn>
                  <a:cxn ang="0">
                    <a:pos x="36" y="134"/>
                  </a:cxn>
                  <a:cxn ang="0">
                    <a:pos x="48" y="134"/>
                  </a:cxn>
                  <a:cxn ang="0">
                    <a:pos x="55" y="136"/>
                  </a:cxn>
                  <a:cxn ang="0">
                    <a:pos x="62" y="136"/>
                  </a:cxn>
                  <a:cxn ang="0">
                    <a:pos x="69" y="134"/>
                  </a:cxn>
                  <a:cxn ang="0">
                    <a:pos x="88" y="134"/>
                  </a:cxn>
                  <a:cxn ang="0">
                    <a:pos x="96" y="132"/>
                  </a:cxn>
                  <a:cxn ang="0">
                    <a:pos x="100" y="129"/>
                  </a:cxn>
                  <a:cxn ang="0">
                    <a:pos x="108" y="129"/>
                  </a:cxn>
                  <a:cxn ang="0">
                    <a:pos x="115" y="127"/>
                  </a:cxn>
                  <a:cxn ang="0">
                    <a:pos x="117" y="93"/>
                  </a:cxn>
                  <a:cxn ang="0">
                    <a:pos x="117" y="31"/>
                  </a:cxn>
                  <a:cxn ang="0">
                    <a:pos x="115" y="0"/>
                  </a:cxn>
                  <a:cxn ang="0">
                    <a:pos x="62" y="0"/>
                  </a:cxn>
                  <a:cxn ang="0">
                    <a:pos x="55" y="2"/>
                  </a:cxn>
                  <a:cxn ang="0">
                    <a:pos x="48" y="2"/>
                  </a:cxn>
                  <a:cxn ang="0">
                    <a:pos x="40" y="4"/>
                  </a:cxn>
                  <a:cxn ang="0">
                    <a:pos x="36" y="4"/>
                  </a:cxn>
                  <a:cxn ang="0">
                    <a:pos x="14" y="12"/>
                  </a:cxn>
                  <a:cxn ang="0">
                    <a:pos x="9" y="14"/>
                  </a:cxn>
                  <a:cxn ang="0">
                    <a:pos x="4" y="26"/>
                  </a:cxn>
                  <a:cxn ang="0">
                    <a:pos x="2" y="40"/>
                  </a:cxn>
                  <a:cxn ang="0">
                    <a:pos x="0" y="52"/>
                  </a:cxn>
                  <a:cxn ang="0">
                    <a:pos x="0" y="81"/>
                  </a:cxn>
                  <a:cxn ang="0">
                    <a:pos x="4" y="110"/>
                  </a:cxn>
                </a:cxnLst>
                <a:rect l="0" t="0" r="r" b="b"/>
                <a:pathLst>
                  <a:path w="117" h="137">
                    <a:moveTo>
                      <a:pt x="4" y="110"/>
                    </a:moveTo>
                    <a:lnTo>
                      <a:pt x="9" y="127"/>
                    </a:lnTo>
                    <a:lnTo>
                      <a:pt x="14" y="129"/>
                    </a:lnTo>
                    <a:lnTo>
                      <a:pt x="21" y="132"/>
                    </a:lnTo>
                    <a:lnTo>
                      <a:pt x="28" y="132"/>
                    </a:lnTo>
                    <a:lnTo>
                      <a:pt x="36" y="134"/>
                    </a:lnTo>
                    <a:lnTo>
                      <a:pt x="48" y="134"/>
                    </a:lnTo>
                    <a:lnTo>
                      <a:pt x="55" y="136"/>
                    </a:lnTo>
                    <a:lnTo>
                      <a:pt x="62" y="136"/>
                    </a:lnTo>
                    <a:lnTo>
                      <a:pt x="69" y="134"/>
                    </a:lnTo>
                    <a:lnTo>
                      <a:pt x="88" y="134"/>
                    </a:lnTo>
                    <a:lnTo>
                      <a:pt x="96" y="132"/>
                    </a:lnTo>
                    <a:lnTo>
                      <a:pt x="100" y="129"/>
                    </a:lnTo>
                    <a:lnTo>
                      <a:pt x="108" y="129"/>
                    </a:lnTo>
                    <a:lnTo>
                      <a:pt x="115" y="127"/>
                    </a:lnTo>
                    <a:lnTo>
                      <a:pt x="117" y="93"/>
                    </a:lnTo>
                    <a:lnTo>
                      <a:pt x="117" y="31"/>
                    </a:lnTo>
                    <a:lnTo>
                      <a:pt x="115" y="0"/>
                    </a:lnTo>
                    <a:lnTo>
                      <a:pt x="62" y="0"/>
                    </a:lnTo>
                    <a:lnTo>
                      <a:pt x="55" y="2"/>
                    </a:lnTo>
                    <a:lnTo>
                      <a:pt x="48" y="2"/>
                    </a:lnTo>
                    <a:lnTo>
                      <a:pt x="40" y="4"/>
                    </a:lnTo>
                    <a:lnTo>
                      <a:pt x="36" y="4"/>
                    </a:lnTo>
                    <a:lnTo>
                      <a:pt x="14" y="12"/>
                    </a:lnTo>
                    <a:lnTo>
                      <a:pt x="9" y="14"/>
                    </a:lnTo>
                    <a:lnTo>
                      <a:pt x="4" y="26"/>
                    </a:lnTo>
                    <a:lnTo>
                      <a:pt x="2" y="40"/>
                    </a:lnTo>
                    <a:lnTo>
                      <a:pt x="0" y="52"/>
                    </a:lnTo>
                    <a:lnTo>
                      <a:pt x="0" y="81"/>
                    </a:lnTo>
                    <a:lnTo>
                      <a:pt x="4" y="11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2" name="Freeform 3358"/>
              <p:cNvSpPr>
                <a:spLocks/>
              </p:cNvSpPr>
              <p:nvPr/>
            </p:nvSpPr>
            <p:spPr bwMode="auto">
              <a:xfrm>
                <a:off x="4226" y="8184"/>
                <a:ext cx="110" cy="129"/>
              </a:xfrm>
              <a:custGeom>
                <a:avLst/>
                <a:gdLst/>
                <a:ahLst/>
                <a:cxnLst>
                  <a:cxn ang="0">
                    <a:pos x="4" y="105"/>
                  </a:cxn>
                  <a:cxn ang="0">
                    <a:pos x="9" y="120"/>
                  </a:cxn>
                  <a:cxn ang="0">
                    <a:pos x="14" y="122"/>
                  </a:cxn>
                  <a:cxn ang="0">
                    <a:pos x="21" y="124"/>
                  </a:cxn>
                  <a:cxn ang="0">
                    <a:pos x="26" y="127"/>
                  </a:cxn>
                  <a:cxn ang="0">
                    <a:pos x="33" y="127"/>
                  </a:cxn>
                  <a:cxn ang="0">
                    <a:pos x="40" y="129"/>
                  </a:cxn>
                  <a:cxn ang="0">
                    <a:pos x="71" y="129"/>
                  </a:cxn>
                  <a:cxn ang="0">
                    <a:pos x="76" y="127"/>
                  </a:cxn>
                  <a:cxn ang="0">
                    <a:pos x="84" y="127"/>
                  </a:cxn>
                  <a:cxn ang="0">
                    <a:pos x="91" y="124"/>
                  </a:cxn>
                  <a:cxn ang="0">
                    <a:pos x="96" y="124"/>
                  </a:cxn>
                  <a:cxn ang="0">
                    <a:pos x="103" y="122"/>
                  </a:cxn>
                  <a:cxn ang="0">
                    <a:pos x="108" y="120"/>
                  </a:cxn>
                  <a:cxn ang="0">
                    <a:pos x="110" y="88"/>
                  </a:cxn>
                  <a:cxn ang="0">
                    <a:pos x="110" y="28"/>
                  </a:cxn>
                  <a:cxn ang="0">
                    <a:pos x="108" y="2"/>
                  </a:cxn>
                  <a:cxn ang="0">
                    <a:pos x="103" y="2"/>
                  </a:cxn>
                  <a:cxn ang="0">
                    <a:pos x="96" y="0"/>
                  </a:cxn>
                  <a:cxn ang="0">
                    <a:pos x="57" y="0"/>
                  </a:cxn>
                  <a:cxn ang="0">
                    <a:pos x="52" y="2"/>
                  </a:cxn>
                  <a:cxn ang="0">
                    <a:pos x="45" y="2"/>
                  </a:cxn>
                  <a:cxn ang="0">
                    <a:pos x="40" y="4"/>
                  </a:cxn>
                  <a:cxn ang="0">
                    <a:pos x="33" y="4"/>
                  </a:cxn>
                  <a:cxn ang="0">
                    <a:pos x="26" y="7"/>
                  </a:cxn>
                  <a:cxn ang="0">
                    <a:pos x="21" y="9"/>
                  </a:cxn>
                  <a:cxn ang="0">
                    <a:pos x="14" y="12"/>
                  </a:cxn>
                  <a:cxn ang="0">
                    <a:pos x="9" y="14"/>
                  </a:cxn>
                  <a:cxn ang="0">
                    <a:pos x="4" y="26"/>
                  </a:cxn>
                  <a:cxn ang="0">
                    <a:pos x="0" y="50"/>
                  </a:cxn>
                  <a:cxn ang="0">
                    <a:pos x="0" y="76"/>
                  </a:cxn>
                  <a:cxn ang="0">
                    <a:pos x="4" y="105"/>
                  </a:cxn>
                </a:cxnLst>
                <a:rect l="0" t="0" r="r" b="b"/>
                <a:pathLst>
                  <a:path w="110" h="129">
                    <a:moveTo>
                      <a:pt x="4" y="105"/>
                    </a:moveTo>
                    <a:lnTo>
                      <a:pt x="9" y="120"/>
                    </a:lnTo>
                    <a:lnTo>
                      <a:pt x="14" y="122"/>
                    </a:lnTo>
                    <a:lnTo>
                      <a:pt x="21" y="124"/>
                    </a:lnTo>
                    <a:lnTo>
                      <a:pt x="26" y="127"/>
                    </a:lnTo>
                    <a:lnTo>
                      <a:pt x="33" y="127"/>
                    </a:lnTo>
                    <a:lnTo>
                      <a:pt x="40" y="129"/>
                    </a:lnTo>
                    <a:lnTo>
                      <a:pt x="71" y="129"/>
                    </a:lnTo>
                    <a:lnTo>
                      <a:pt x="76" y="127"/>
                    </a:lnTo>
                    <a:lnTo>
                      <a:pt x="84" y="127"/>
                    </a:lnTo>
                    <a:lnTo>
                      <a:pt x="91" y="124"/>
                    </a:lnTo>
                    <a:lnTo>
                      <a:pt x="96" y="124"/>
                    </a:lnTo>
                    <a:lnTo>
                      <a:pt x="103" y="122"/>
                    </a:lnTo>
                    <a:lnTo>
                      <a:pt x="108" y="120"/>
                    </a:lnTo>
                    <a:lnTo>
                      <a:pt x="110" y="88"/>
                    </a:lnTo>
                    <a:lnTo>
                      <a:pt x="110" y="28"/>
                    </a:lnTo>
                    <a:lnTo>
                      <a:pt x="108" y="2"/>
                    </a:lnTo>
                    <a:lnTo>
                      <a:pt x="103" y="2"/>
                    </a:lnTo>
                    <a:lnTo>
                      <a:pt x="96" y="0"/>
                    </a:lnTo>
                    <a:lnTo>
                      <a:pt x="57" y="0"/>
                    </a:lnTo>
                    <a:lnTo>
                      <a:pt x="52" y="2"/>
                    </a:lnTo>
                    <a:lnTo>
                      <a:pt x="45" y="2"/>
                    </a:lnTo>
                    <a:lnTo>
                      <a:pt x="40" y="4"/>
                    </a:lnTo>
                    <a:lnTo>
                      <a:pt x="33" y="4"/>
                    </a:lnTo>
                    <a:lnTo>
                      <a:pt x="26" y="7"/>
                    </a:lnTo>
                    <a:lnTo>
                      <a:pt x="21" y="9"/>
                    </a:lnTo>
                    <a:lnTo>
                      <a:pt x="14" y="12"/>
                    </a:lnTo>
                    <a:lnTo>
                      <a:pt x="9" y="14"/>
                    </a:lnTo>
                    <a:lnTo>
                      <a:pt x="4" y="26"/>
                    </a:lnTo>
                    <a:lnTo>
                      <a:pt x="0" y="50"/>
                    </a:lnTo>
                    <a:lnTo>
                      <a:pt x="0" y="76"/>
                    </a:lnTo>
                    <a:lnTo>
                      <a:pt x="4" y="105"/>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3" name="Freeform 3359"/>
              <p:cNvSpPr>
                <a:spLocks/>
              </p:cNvSpPr>
              <p:nvPr/>
            </p:nvSpPr>
            <p:spPr bwMode="auto">
              <a:xfrm>
                <a:off x="4228" y="8186"/>
                <a:ext cx="106" cy="125"/>
              </a:xfrm>
              <a:custGeom>
                <a:avLst/>
                <a:gdLst/>
                <a:ahLst/>
                <a:cxnLst>
                  <a:cxn ang="0">
                    <a:pos x="38" y="2"/>
                  </a:cxn>
                  <a:cxn ang="0">
                    <a:pos x="31" y="4"/>
                  </a:cxn>
                  <a:cxn ang="0">
                    <a:pos x="26" y="7"/>
                  </a:cxn>
                  <a:cxn ang="0">
                    <a:pos x="21" y="9"/>
                  </a:cxn>
                  <a:cxn ang="0">
                    <a:pos x="14" y="12"/>
                  </a:cxn>
                  <a:cxn ang="0">
                    <a:pos x="9" y="14"/>
                  </a:cxn>
                  <a:cxn ang="0">
                    <a:pos x="4" y="26"/>
                  </a:cxn>
                  <a:cxn ang="0">
                    <a:pos x="2" y="38"/>
                  </a:cxn>
                  <a:cxn ang="0">
                    <a:pos x="0" y="48"/>
                  </a:cxn>
                  <a:cxn ang="0">
                    <a:pos x="0" y="72"/>
                  </a:cxn>
                  <a:cxn ang="0">
                    <a:pos x="2" y="86"/>
                  </a:cxn>
                  <a:cxn ang="0">
                    <a:pos x="4" y="98"/>
                  </a:cxn>
                  <a:cxn ang="0">
                    <a:pos x="9" y="112"/>
                  </a:cxn>
                  <a:cxn ang="0">
                    <a:pos x="14" y="117"/>
                  </a:cxn>
                  <a:cxn ang="0">
                    <a:pos x="21" y="120"/>
                  </a:cxn>
                  <a:cxn ang="0">
                    <a:pos x="26" y="120"/>
                  </a:cxn>
                  <a:cxn ang="0">
                    <a:pos x="33" y="122"/>
                  </a:cxn>
                  <a:cxn ang="0">
                    <a:pos x="38" y="122"/>
                  </a:cxn>
                  <a:cxn ang="0">
                    <a:pos x="43" y="124"/>
                  </a:cxn>
                  <a:cxn ang="0">
                    <a:pos x="62" y="124"/>
                  </a:cxn>
                  <a:cxn ang="0">
                    <a:pos x="67" y="122"/>
                  </a:cxn>
                  <a:cxn ang="0">
                    <a:pos x="74" y="122"/>
                  </a:cxn>
                  <a:cxn ang="0">
                    <a:pos x="79" y="120"/>
                  </a:cxn>
                  <a:cxn ang="0">
                    <a:pos x="83" y="120"/>
                  </a:cxn>
                  <a:cxn ang="0">
                    <a:pos x="91" y="117"/>
                  </a:cxn>
                  <a:cxn ang="0">
                    <a:pos x="96" y="115"/>
                  </a:cxn>
                  <a:cxn ang="0">
                    <a:pos x="103" y="112"/>
                  </a:cxn>
                  <a:cxn ang="0">
                    <a:pos x="105" y="83"/>
                  </a:cxn>
                  <a:cxn ang="0">
                    <a:pos x="105" y="28"/>
                  </a:cxn>
                  <a:cxn ang="0">
                    <a:pos x="103" y="2"/>
                  </a:cxn>
                  <a:cxn ang="0">
                    <a:pos x="79" y="2"/>
                  </a:cxn>
                  <a:cxn ang="0">
                    <a:pos x="71" y="0"/>
                  </a:cxn>
                  <a:cxn ang="0">
                    <a:pos x="62" y="0"/>
                  </a:cxn>
                  <a:cxn ang="0">
                    <a:pos x="55" y="2"/>
                  </a:cxn>
                  <a:cxn ang="0">
                    <a:pos x="38" y="2"/>
                  </a:cxn>
                </a:cxnLst>
                <a:rect l="0" t="0" r="r" b="b"/>
                <a:pathLst>
                  <a:path w="106" h="125">
                    <a:moveTo>
                      <a:pt x="38" y="2"/>
                    </a:moveTo>
                    <a:lnTo>
                      <a:pt x="31" y="4"/>
                    </a:lnTo>
                    <a:lnTo>
                      <a:pt x="26" y="7"/>
                    </a:lnTo>
                    <a:lnTo>
                      <a:pt x="21" y="9"/>
                    </a:lnTo>
                    <a:lnTo>
                      <a:pt x="14" y="12"/>
                    </a:lnTo>
                    <a:lnTo>
                      <a:pt x="9" y="14"/>
                    </a:lnTo>
                    <a:lnTo>
                      <a:pt x="4" y="26"/>
                    </a:lnTo>
                    <a:lnTo>
                      <a:pt x="2" y="38"/>
                    </a:lnTo>
                    <a:lnTo>
                      <a:pt x="0" y="48"/>
                    </a:lnTo>
                    <a:lnTo>
                      <a:pt x="0" y="72"/>
                    </a:lnTo>
                    <a:lnTo>
                      <a:pt x="2" y="86"/>
                    </a:lnTo>
                    <a:lnTo>
                      <a:pt x="4" y="98"/>
                    </a:lnTo>
                    <a:lnTo>
                      <a:pt x="9" y="112"/>
                    </a:lnTo>
                    <a:lnTo>
                      <a:pt x="14" y="117"/>
                    </a:lnTo>
                    <a:lnTo>
                      <a:pt x="21" y="120"/>
                    </a:lnTo>
                    <a:lnTo>
                      <a:pt x="26" y="120"/>
                    </a:lnTo>
                    <a:lnTo>
                      <a:pt x="33" y="122"/>
                    </a:lnTo>
                    <a:lnTo>
                      <a:pt x="38" y="122"/>
                    </a:lnTo>
                    <a:lnTo>
                      <a:pt x="43" y="124"/>
                    </a:lnTo>
                    <a:lnTo>
                      <a:pt x="62" y="124"/>
                    </a:lnTo>
                    <a:lnTo>
                      <a:pt x="67" y="122"/>
                    </a:lnTo>
                    <a:lnTo>
                      <a:pt x="74" y="122"/>
                    </a:lnTo>
                    <a:lnTo>
                      <a:pt x="79" y="120"/>
                    </a:lnTo>
                    <a:lnTo>
                      <a:pt x="83" y="120"/>
                    </a:lnTo>
                    <a:lnTo>
                      <a:pt x="91" y="117"/>
                    </a:lnTo>
                    <a:lnTo>
                      <a:pt x="96" y="115"/>
                    </a:lnTo>
                    <a:lnTo>
                      <a:pt x="103" y="112"/>
                    </a:lnTo>
                    <a:lnTo>
                      <a:pt x="105" y="83"/>
                    </a:lnTo>
                    <a:lnTo>
                      <a:pt x="105" y="28"/>
                    </a:lnTo>
                    <a:lnTo>
                      <a:pt x="103" y="2"/>
                    </a:lnTo>
                    <a:lnTo>
                      <a:pt x="79" y="2"/>
                    </a:lnTo>
                    <a:lnTo>
                      <a:pt x="71" y="0"/>
                    </a:lnTo>
                    <a:lnTo>
                      <a:pt x="62" y="0"/>
                    </a:lnTo>
                    <a:lnTo>
                      <a:pt x="55" y="2"/>
                    </a:lnTo>
                    <a:lnTo>
                      <a:pt x="38" y="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4" name="Freeform 3360"/>
              <p:cNvSpPr>
                <a:spLocks/>
              </p:cNvSpPr>
              <p:nvPr/>
            </p:nvSpPr>
            <p:spPr bwMode="auto">
              <a:xfrm>
                <a:off x="4231" y="8188"/>
                <a:ext cx="101" cy="118"/>
              </a:xfrm>
              <a:custGeom>
                <a:avLst/>
                <a:gdLst/>
                <a:ahLst/>
                <a:cxnLst>
                  <a:cxn ang="0">
                    <a:pos x="0" y="45"/>
                  </a:cxn>
                  <a:cxn ang="0">
                    <a:pos x="0" y="69"/>
                  </a:cxn>
                  <a:cxn ang="0">
                    <a:pos x="4" y="93"/>
                  </a:cxn>
                  <a:cxn ang="0">
                    <a:pos x="9" y="107"/>
                  </a:cxn>
                  <a:cxn ang="0">
                    <a:pos x="14" y="110"/>
                  </a:cxn>
                  <a:cxn ang="0">
                    <a:pos x="19" y="112"/>
                  </a:cxn>
                  <a:cxn ang="0">
                    <a:pos x="26" y="115"/>
                  </a:cxn>
                  <a:cxn ang="0">
                    <a:pos x="31" y="115"/>
                  </a:cxn>
                  <a:cxn ang="0">
                    <a:pos x="36" y="117"/>
                  </a:cxn>
                  <a:cxn ang="0">
                    <a:pos x="64" y="117"/>
                  </a:cxn>
                  <a:cxn ang="0">
                    <a:pos x="69" y="115"/>
                  </a:cxn>
                  <a:cxn ang="0">
                    <a:pos x="74" y="115"/>
                  </a:cxn>
                  <a:cxn ang="0">
                    <a:pos x="79" y="112"/>
                  </a:cxn>
                  <a:cxn ang="0">
                    <a:pos x="83" y="110"/>
                  </a:cxn>
                  <a:cxn ang="0">
                    <a:pos x="91" y="107"/>
                  </a:cxn>
                  <a:cxn ang="0">
                    <a:pos x="96" y="105"/>
                  </a:cxn>
                  <a:cxn ang="0">
                    <a:pos x="98" y="79"/>
                  </a:cxn>
                  <a:cxn ang="0">
                    <a:pos x="100" y="55"/>
                  </a:cxn>
                  <a:cxn ang="0">
                    <a:pos x="98" y="28"/>
                  </a:cxn>
                  <a:cxn ang="0">
                    <a:pos x="96" y="4"/>
                  </a:cxn>
                  <a:cxn ang="0">
                    <a:pos x="91" y="4"/>
                  </a:cxn>
                  <a:cxn ang="0">
                    <a:pos x="83" y="2"/>
                  </a:cxn>
                  <a:cxn ang="0">
                    <a:pos x="69" y="2"/>
                  </a:cxn>
                  <a:cxn ang="0">
                    <a:pos x="62" y="0"/>
                  </a:cxn>
                  <a:cxn ang="0">
                    <a:pos x="52" y="0"/>
                  </a:cxn>
                  <a:cxn ang="0">
                    <a:pos x="48" y="2"/>
                  </a:cxn>
                  <a:cxn ang="0">
                    <a:pos x="36" y="2"/>
                  </a:cxn>
                  <a:cxn ang="0">
                    <a:pos x="31" y="4"/>
                  </a:cxn>
                  <a:cxn ang="0">
                    <a:pos x="26" y="7"/>
                  </a:cxn>
                  <a:cxn ang="0">
                    <a:pos x="19" y="9"/>
                  </a:cxn>
                  <a:cxn ang="0">
                    <a:pos x="9" y="14"/>
                  </a:cxn>
                  <a:cxn ang="0">
                    <a:pos x="4" y="26"/>
                  </a:cxn>
                  <a:cxn ang="0">
                    <a:pos x="0" y="45"/>
                  </a:cxn>
                </a:cxnLst>
                <a:rect l="0" t="0" r="r" b="b"/>
                <a:pathLst>
                  <a:path w="101" h="118">
                    <a:moveTo>
                      <a:pt x="0" y="45"/>
                    </a:moveTo>
                    <a:lnTo>
                      <a:pt x="0" y="69"/>
                    </a:lnTo>
                    <a:lnTo>
                      <a:pt x="4" y="93"/>
                    </a:lnTo>
                    <a:lnTo>
                      <a:pt x="9" y="107"/>
                    </a:lnTo>
                    <a:lnTo>
                      <a:pt x="14" y="110"/>
                    </a:lnTo>
                    <a:lnTo>
                      <a:pt x="19" y="112"/>
                    </a:lnTo>
                    <a:lnTo>
                      <a:pt x="26" y="115"/>
                    </a:lnTo>
                    <a:lnTo>
                      <a:pt x="31" y="115"/>
                    </a:lnTo>
                    <a:lnTo>
                      <a:pt x="36" y="117"/>
                    </a:lnTo>
                    <a:lnTo>
                      <a:pt x="64" y="117"/>
                    </a:lnTo>
                    <a:lnTo>
                      <a:pt x="69" y="115"/>
                    </a:lnTo>
                    <a:lnTo>
                      <a:pt x="74" y="115"/>
                    </a:lnTo>
                    <a:lnTo>
                      <a:pt x="79" y="112"/>
                    </a:lnTo>
                    <a:lnTo>
                      <a:pt x="83" y="110"/>
                    </a:lnTo>
                    <a:lnTo>
                      <a:pt x="91" y="107"/>
                    </a:lnTo>
                    <a:lnTo>
                      <a:pt x="96" y="105"/>
                    </a:lnTo>
                    <a:lnTo>
                      <a:pt x="98" y="79"/>
                    </a:lnTo>
                    <a:lnTo>
                      <a:pt x="100" y="55"/>
                    </a:lnTo>
                    <a:lnTo>
                      <a:pt x="98" y="28"/>
                    </a:lnTo>
                    <a:lnTo>
                      <a:pt x="96" y="4"/>
                    </a:lnTo>
                    <a:lnTo>
                      <a:pt x="91" y="4"/>
                    </a:lnTo>
                    <a:lnTo>
                      <a:pt x="83" y="2"/>
                    </a:lnTo>
                    <a:lnTo>
                      <a:pt x="69" y="2"/>
                    </a:lnTo>
                    <a:lnTo>
                      <a:pt x="62" y="0"/>
                    </a:lnTo>
                    <a:lnTo>
                      <a:pt x="52" y="0"/>
                    </a:lnTo>
                    <a:lnTo>
                      <a:pt x="48" y="2"/>
                    </a:lnTo>
                    <a:lnTo>
                      <a:pt x="36" y="2"/>
                    </a:lnTo>
                    <a:lnTo>
                      <a:pt x="31" y="4"/>
                    </a:lnTo>
                    <a:lnTo>
                      <a:pt x="26" y="7"/>
                    </a:lnTo>
                    <a:lnTo>
                      <a:pt x="19" y="9"/>
                    </a:lnTo>
                    <a:lnTo>
                      <a:pt x="9" y="14"/>
                    </a:lnTo>
                    <a:lnTo>
                      <a:pt x="4" y="26"/>
                    </a:lnTo>
                    <a:lnTo>
                      <a:pt x="0" y="4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5" name="Freeform 3361"/>
              <p:cNvSpPr>
                <a:spLocks/>
              </p:cNvSpPr>
              <p:nvPr/>
            </p:nvSpPr>
            <p:spPr bwMode="auto">
              <a:xfrm>
                <a:off x="4233" y="8191"/>
                <a:ext cx="94" cy="113"/>
              </a:xfrm>
              <a:custGeom>
                <a:avLst/>
                <a:gdLst/>
                <a:ahLst/>
                <a:cxnLst>
                  <a:cxn ang="0">
                    <a:pos x="33" y="2"/>
                  </a:cxn>
                  <a:cxn ang="0">
                    <a:pos x="14" y="12"/>
                  </a:cxn>
                  <a:cxn ang="0">
                    <a:pos x="9" y="16"/>
                  </a:cxn>
                  <a:cxn ang="0">
                    <a:pos x="4" y="23"/>
                  </a:cxn>
                  <a:cxn ang="0">
                    <a:pos x="2" y="36"/>
                  </a:cxn>
                  <a:cxn ang="0">
                    <a:pos x="0" y="45"/>
                  </a:cxn>
                  <a:cxn ang="0">
                    <a:pos x="0" y="64"/>
                  </a:cxn>
                  <a:cxn ang="0">
                    <a:pos x="2" y="76"/>
                  </a:cxn>
                  <a:cxn ang="0">
                    <a:pos x="4" y="86"/>
                  </a:cxn>
                  <a:cxn ang="0">
                    <a:pos x="9" y="100"/>
                  </a:cxn>
                  <a:cxn ang="0">
                    <a:pos x="28" y="110"/>
                  </a:cxn>
                  <a:cxn ang="0">
                    <a:pos x="33" y="110"/>
                  </a:cxn>
                  <a:cxn ang="0">
                    <a:pos x="38" y="112"/>
                  </a:cxn>
                  <a:cxn ang="0">
                    <a:pos x="55" y="112"/>
                  </a:cxn>
                  <a:cxn ang="0">
                    <a:pos x="60" y="110"/>
                  </a:cxn>
                  <a:cxn ang="0">
                    <a:pos x="64" y="110"/>
                  </a:cxn>
                  <a:cxn ang="0">
                    <a:pos x="69" y="107"/>
                  </a:cxn>
                  <a:cxn ang="0">
                    <a:pos x="88" y="98"/>
                  </a:cxn>
                  <a:cxn ang="0">
                    <a:pos x="93" y="74"/>
                  </a:cxn>
                  <a:cxn ang="0">
                    <a:pos x="93" y="52"/>
                  </a:cxn>
                  <a:cxn ang="0">
                    <a:pos x="88" y="4"/>
                  </a:cxn>
                  <a:cxn ang="0">
                    <a:pos x="79" y="4"/>
                  </a:cxn>
                  <a:cxn ang="0">
                    <a:pos x="74" y="2"/>
                  </a:cxn>
                  <a:cxn ang="0">
                    <a:pos x="60" y="2"/>
                  </a:cxn>
                  <a:cxn ang="0">
                    <a:pos x="55" y="0"/>
                  </a:cxn>
                  <a:cxn ang="0">
                    <a:pos x="50" y="0"/>
                  </a:cxn>
                  <a:cxn ang="0">
                    <a:pos x="43" y="2"/>
                  </a:cxn>
                  <a:cxn ang="0">
                    <a:pos x="33" y="2"/>
                  </a:cxn>
                </a:cxnLst>
                <a:rect l="0" t="0" r="r" b="b"/>
                <a:pathLst>
                  <a:path w="94" h="113">
                    <a:moveTo>
                      <a:pt x="33" y="2"/>
                    </a:moveTo>
                    <a:lnTo>
                      <a:pt x="14" y="12"/>
                    </a:lnTo>
                    <a:lnTo>
                      <a:pt x="9" y="16"/>
                    </a:lnTo>
                    <a:lnTo>
                      <a:pt x="4" y="23"/>
                    </a:lnTo>
                    <a:lnTo>
                      <a:pt x="2" y="36"/>
                    </a:lnTo>
                    <a:lnTo>
                      <a:pt x="0" y="45"/>
                    </a:lnTo>
                    <a:lnTo>
                      <a:pt x="0" y="64"/>
                    </a:lnTo>
                    <a:lnTo>
                      <a:pt x="2" y="76"/>
                    </a:lnTo>
                    <a:lnTo>
                      <a:pt x="4" y="86"/>
                    </a:lnTo>
                    <a:lnTo>
                      <a:pt x="9" y="100"/>
                    </a:lnTo>
                    <a:lnTo>
                      <a:pt x="28" y="110"/>
                    </a:lnTo>
                    <a:lnTo>
                      <a:pt x="33" y="110"/>
                    </a:lnTo>
                    <a:lnTo>
                      <a:pt x="38" y="112"/>
                    </a:lnTo>
                    <a:lnTo>
                      <a:pt x="55" y="112"/>
                    </a:lnTo>
                    <a:lnTo>
                      <a:pt x="60" y="110"/>
                    </a:lnTo>
                    <a:lnTo>
                      <a:pt x="64" y="110"/>
                    </a:lnTo>
                    <a:lnTo>
                      <a:pt x="69" y="107"/>
                    </a:lnTo>
                    <a:lnTo>
                      <a:pt x="88" y="98"/>
                    </a:lnTo>
                    <a:lnTo>
                      <a:pt x="93" y="74"/>
                    </a:lnTo>
                    <a:lnTo>
                      <a:pt x="93" y="52"/>
                    </a:lnTo>
                    <a:lnTo>
                      <a:pt x="88" y="4"/>
                    </a:lnTo>
                    <a:lnTo>
                      <a:pt x="79" y="4"/>
                    </a:lnTo>
                    <a:lnTo>
                      <a:pt x="74" y="2"/>
                    </a:lnTo>
                    <a:lnTo>
                      <a:pt x="60" y="2"/>
                    </a:lnTo>
                    <a:lnTo>
                      <a:pt x="55" y="0"/>
                    </a:lnTo>
                    <a:lnTo>
                      <a:pt x="50" y="0"/>
                    </a:lnTo>
                    <a:lnTo>
                      <a:pt x="43" y="2"/>
                    </a:lnTo>
                    <a:lnTo>
                      <a:pt x="33" y="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6" name="Freeform 3362"/>
              <p:cNvSpPr>
                <a:spLocks/>
              </p:cNvSpPr>
              <p:nvPr/>
            </p:nvSpPr>
            <p:spPr bwMode="auto">
              <a:xfrm>
                <a:off x="4233" y="8196"/>
                <a:ext cx="91" cy="105"/>
              </a:xfrm>
              <a:custGeom>
                <a:avLst/>
                <a:gdLst/>
                <a:ahLst/>
                <a:cxnLst>
                  <a:cxn ang="0">
                    <a:pos x="2" y="60"/>
                  </a:cxn>
                  <a:cxn ang="0">
                    <a:pos x="2" y="69"/>
                  </a:cxn>
                  <a:cxn ang="0">
                    <a:pos x="7" y="79"/>
                  </a:cxn>
                  <a:cxn ang="0">
                    <a:pos x="11" y="91"/>
                  </a:cxn>
                  <a:cxn ang="0">
                    <a:pos x="16" y="93"/>
                  </a:cxn>
                  <a:cxn ang="0">
                    <a:pos x="21" y="98"/>
                  </a:cxn>
                  <a:cxn ang="0">
                    <a:pos x="26" y="100"/>
                  </a:cxn>
                  <a:cxn ang="0">
                    <a:pos x="31" y="100"/>
                  </a:cxn>
                  <a:cxn ang="0">
                    <a:pos x="35" y="103"/>
                  </a:cxn>
                  <a:cxn ang="0">
                    <a:pos x="40" y="103"/>
                  </a:cxn>
                  <a:cxn ang="0">
                    <a:pos x="45" y="105"/>
                  </a:cxn>
                  <a:cxn ang="0">
                    <a:pos x="48" y="105"/>
                  </a:cxn>
                  <a:cxn ang="0">
                    <a:pos x="52" y="103"/>
                  </a:cxn>
                  <a:cxn ang="0">
                    <a:pos x="57" y="103"/>
                  </a:cxn>
                  <a:cxn ang="0">
                    <a:pos x="62" y="100"/>
                  </a:cxn>
                  <a:cxn ang="0">
                    <a:pos x="67" y="100"/>
                  </a:cxn>
                  <a:cxn ang="0">
                    <a:pos x="76" y="96"/>
                  </a:cxn>
                  <a:cxn ang="0">
                    <a:pos x="83" y="88"/>
                  </a:cxn>
                  <a:cxn ang="0">
                    <a:pos x="86" y="79"/>
                  </a:cxn>
                  <a:cxn ang="0">
                    <a:pos x="88" y="67"/>
                  </a:cxn>
                  <a:cxn ang="0">
                    <a:pos x="88" y="57"/>
                  </a:cxn>
                  <a:cxn ang="0">
                    <a:pos x="91" y="45"/>
                  </a:cxn>
                  <a:cxn ang="0">
                    <a:pos x="88" y="36"/>
                  </a:cxn>
                  <a:cxn ang="0">
                    <a:pos x="88" y="26"/>
                  </a:cxn>
                  <a:cxn ang="0">
                    <a:pos x="86" y="14"/>
                  </a:cxn>
                  <a:cxn ang="0">
                    <a:pos x="83" y="4"/>
                  </a:cxn>
                  <a:cxn ang="0">
                    <a:pos x="79" y="2"/>
                  </a:cxn>
                  <a:cxn ang="0">
                    <a:pos x="71" y="2"/>
                  </a:cxn>
                  <a:cxn ang="0">
                    <a:pos x="67" y="0"/>
                  </a:cxn>
                  <a:cxn ang="0">
                    <a:pos x="35" y="0"/>
                  </a:cxn>
                  <a:cxn ang="0">
                    <a:pos x="16" y="9"/>
                  </a:cxn>
                  <a:cxn ang="0">
                    <a:pos x="11" y="14"/>
                  </a:cxn>
                  <a:cxn ang="0">
                    <a:pos x="7" y="21"/>
                  </a:cxn>
                  <a:cxn ang="0">
                    <a:pos x="0" y="50"/>
                  </a:cxn>
                  <a:cxn ang="0">
                    <a:pos x="2" y="60"/>
                  </a:cxn>
                </a:cxnLst>
                <a:rect l="0" t="0" r="r" b="b"/>
                <a:pathLst>
                  <a:path w="91" h="105">
                    <a:moveTo>
                      <a:pt x="2" y="60"/>
                    </a:moveTo>
                    <a:lnTo>
                      <a:pt x="2" y="69"/>
                    </a:lnTo>
                    <a:lnTo>
                      <a:pt x="7" y="79"/>
                    </a:lnTo>
                    <a:lnTo>
                      <a:pt x="11" y="91"/>
                    </a:lnTo>
                    <a:lnTo>
                      <a:pt x="16" y="93"/>
                    </a:lnTo>
                    <a:lnTo>
                      <a:pt x="21" y="98"/>
                    </a:lnTo>
                    <a:lnTo>
                      <a:pt x="26" y="100"/>
                    </a:lnTo>
                    <a:lnTo>
                      <a:pt x="31" y="100"/>
                    </a:lnTo>
                    <a:lnTo>
                      <a:pt x="35" y="103"/>
                    </a:lnTo>
                    <a:lnTo>
                      <a:pt x="40" y="103"/>
                    </a:lnTo>
                    <a:lnTo>
                      <a:pt x="45" y="105"/>
                    </a:lnTo>
                    <a:lnTo>
                      <a:pt x="48" y="105"/>
                    </a:lnTo>
                    <a:lnTo>
                      <a:pt x="52" y="103"/>
                    </a:lnTo>
                    <a:lnTo>
                      <a:pt x="57" y="103"/>
                    </a:lnTo>
                    <a:lnTo>
                      <a:pt x="62" y="100"/>
                    </a:lnTo>
                    <a:lnTo>
                      <a:pt x="67" y="100"/>
                    </a:lnTo>
                    <a:lnTo>
                      <a:pt x="76" y="96"/>
                    </a:lnTo>
                    <a:lnTo>
                      <a:pt x="83" y="88"/>
                    </a:lnTo>
                    <a:lnTo>
                      <a:pt x="86" y="79"/>
                    </a:lnTo>
                    <a:lnTo>
                      <a:pt x="88" y="67"/>
                    </a:lnTo>
                    <a:lnTo>
                      <a:pt x="88" y="57"/>
                    </a:lnTo>
                    <a:lnTo>
                      <a:pt x="91" y="45"/>
                    </a:lnTo>
                    <a:lnTo>
                      <a:pt x="88" y="36"/>
                    </a:lnTo>
                    <a:lnTo>
                      <a:pt x="88" y="26"/>
                    </a:lnTo>
                    <a:lnTo>
                      <a:pt x="86" y="14"/>
                    </a:lnTo>
                    <a:lnTo>
                      <a:pt x="83" y="4"/>
                    </a:lnTo>
                    <a:lnTo>
                      <a:pt x="79" y="2"/>
                    </a:lnTo>
                    <a:lnTo>
                      <a:pt x="71" y="2"/>
                    </a:lnTo>
                    <a:lnTo>
                      <a:pt x="67" y="0"/>
                    </a:lnTo>
                    <a:lnTo>
                      <a:pt x="35" y="0"/>
                    </a:lnTo>
                    <a:lnTo>
                      <a:pt x="16" y="9"/>
                    </a:lnTo>
                    <a:lnTo>
                      <a:pt x="11" y="14"/>
                    </a:lnTo>
                    <a:lnTo>
                      <a:pt x="7" y="21"/>
                    </a:lnTo>
                    <a:lnTo>
                      <a:pt x="0" y="50"/>
                    </a:lnTo>
                    <a:lnTo>
                      <a:pt x="2" y="6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7" name="Freeform 3363"/>
              <p:cNvSpPr>
                <a:spLocks/>
              </p:cNvSpPr>
              <p:nvPr/>
            </p:nvSpPr>
            <p:spPr bwMode="auto">
              <a:xfrm>
                <a:off x="4236" y="8198"/>
                <a:ext cx="84" cy="98"/>
              </a:xfrm>
              <a:custGeom>
                <a:avLst/>
                <a:gdLst/>
                <a:ahLst/>
                <a:cxnLst>
                  <a:cxn ang="0">
                    <a:pos x="2" y="64"/>
                  </a:cxn>
                  <a:cxn ang="0">
                    <a:pos x="11" y="83"/>
                  </a:cxn>
                  <a:cxn ang="0">
                    <a:pos x="16" y="88"/>
                  </a:cxn>
                  <a:cxn ang="0">
                    <a:pos x="21" y="91"/>
                  </a:cxn>
                  <a:cxn ang="0">
                    <a:pos x="23" y="93"/>
                  </a:cxn>
                  <a:cxn ang="0">
                    <a:pos x="33" y="98"/>
                  </a:cxn>
                  <a:cxn ang="0">
                    <a:pos x="50" y="98"/>
                  </a:cxn>
                  <a:cxn ang="0">
                    <a:pos x="52" y="96"/>
                  </a:cxn>
                  <a:cxn ang="0">
                    <a:pos x="57" y="96"/>
                  </a:cxn>
                  <a:cxn ang="0">
                    <a:pos x="67" y="91"/>
                  </a:cxn>
                  <a:cxn ang="0">
                    <a:pos x="69" y="88"/>
                  </a:cxn>
                  <a:cxn ang="0">
                    <a:pos x="79" y="83"/>
                  </a:cxn>
                  <a:cxn ang="0">
                    <a:pos x="81" y="71"/>
                  </a:cxn>
                  <a:cxn ang="0">
                    <a:pos x="83" y="64"/>
                  </a:cxn>
                  <a:cxn ang="0">
                    <a:pos x="83" y="33"/>
                  </a:cxn>
                  <a:cxn ang="0">
                    <a:pos x="81" y="23"/>
                  </a:cxn>
                  <a:cxn ang="0">
                    <a:pos x="81" y="14"/>
                  </a:cxn>
                  <a:cxn ang="0">
                    <a:pos x="79" y="4"/>
                  </a:cxn>
                  <a:cxn ang="0">
                    <a:pos x="74" y="4"/>
                  </a:cxn>
                  <a:cxn ang="0">
                    <a:pos x="69" y="2"/>
                  </a:cxn>
                  <a:cxn ang="0">
                    <a:pos x="62" y="2"/>
                  </a:cxn>
                  <a:cxn ang="0">
                    <a:pos x="57" y="0"/>
                  </a:cxn>
                  <a:cxn ang="0">
                    <a:pos x="33" y="0"/>
                  </a:cxn>
                  <a:cxn ang="0">
                    <a:pos x="23" y="4"/>
                  </a:cxn>
                  <a:cxn ang="0">
                    <a:pos x="21" y="7"/>
                  </a:cxn>
                  <a:cxn ang="0">
                    <a:pos x="16" y="9"/>
                  </a:cxn>
                  <a:cxn ang="0">
                    <a:pos x="11" y="14"/>
                  </a:cxn>
                  <a:cxn ang="0">
                    <a:pos x="7" y="21"/>
                  </a:cxn>
                  <a:cxn ang="0">
                    <a:pos x="4" y="31"/>
                  </a:cxn>
                  <a:cxn ang="0">
                    <a:pos x="0" y="45"/>
                  </a:cxn>
                  <a:cxn ang="0">
                    <a:pos x="0" y="55"/>
                  </a:cxn>
                  <a:cxn ang="0">
                    <a:pos x="2" y="64"/>
                  </a:cxn>
                </a:cxnLst>
                <a:rect l="0" t="0" r="r" b="b"/>
                <a:pathLst>
                  <a:path w="84" h="98">
                    <a:moveTo>
                      <a:pt x="2" y="64"/>
                    </a:moveTo>
                    <a:lnTo>
                      <a:pt x="11" y="83"/>
                    </a:lnTo>
                    <a:lnTo>
                      <a:pt x="16" y="88"/>
                    </a:lnTo>
                    <a:lnTo>
                      <a:pt x="21" y="91"/>
                    </a:lnTo>
                    <a:lnTo>
                      <a:pt x="23" y="93"/>
                    </a:lnTo>
                    <a:lnTo>
                      <a:pt x="33" y="98"/>
                    </a:lnTo>
                    <a:lnTo>
                      <a:pt x="50" y="98"/>
                    </a:lnTo>
                    <a:lnTo>
                      <a:pt x="52" y="96"/>
                    </a:lnTo>
                    <a:lnTo>
                      <a:pt x="57" y="96"/>
                    </a:lnTo>
                    <a:lnTo>
                      <a:pt x="67" y="91"/>
                    </a:lnTo>
                    <a:lnTo>
                      <a:pt x="69" y="88"/>
                    </a:lnTo>
                    <a:lnTo>
                      <a:pt x="79" y="83"/>
                    </a:lnTo>
                    <a:lnTo>
                      <a:pt x="81" y="71"/>
                    </a:lnTo>
                    <a:lnTo>
                      <a:pt x="83" y="64"/>
                    </a:lnTo>
                    <a:lnTo>
                      <a:pt x="83" y="33"/>
                    </a:lnTo>
                    <a:lnTo>
                      <a:pt x="81" y="23"/>
                    </a:lnTo>
                    <a:lnTo>
                      <a:pt x="81" y="14"/>
                    </a:lnTo>
                    <a:lnTo>
                      <a:pt x="79" y="4"/>
                    </a:lnTo>
                    <a:lnTo>
                      <a:pt x="74" y="4"/>
                    </a:lnTo>
                    <a:lnTo>
                      <a:pt x="69" y="2"/>
                    </a:lnTo>
                    <a:lnTo>
                      <a:pt x="62" y="2"/>
                    </a:lnTo>
                    <a:lnTo>
                      <a:pt x="57" y="0"/>
                    </a:lnTo>
                    <a:lnTo>
                      <a:pt x="33" y="0"/>
                    </a:lnTo>
                    <a:lnTo>
                      <a:pt x="23" y="4"/>
                    </a:lnTo>
                    <a:lnTo>
                      <a:pt x="21" y="7"/>
                    </a:lnTo>
                    <a:lnTo>
                      <a:pt x="16" y="9"/>
                    </a:lnTo>
                    <a:lnTo>
                      <a:pt x="11" y="14"/>
                    </a:lnTo>
                    <a:lnTo>
                      <a:pt x="7" y="21"/>
                    </a:lnTo>
                    <a:lnTo>
                      <a:pt x="4" y="31"/>
                    </a:lnTo>
                    <a:lnTo>
                      <a:pt x="0" y="45"/>
                    </a:lnTo>
                    <a:lnTo>
                      <a:pt x="0" y="55"/>
                    </a:lnTo>
                    <a:lnTo>
                      <a:pt x="2" y="6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8" name="Freeform 3364"/>
              <p:cNvSpPr>
                <a:spLocks/>
              </p:cNvSpPr>
              <p:nvPr/>
            </p:nvSpPr>
            <p:spPr bwMode="auto">
              <a:xfrm>
                <a:off x="4137" y="8188"/>
                <a:ext cx="43" cy="80"/>
              </a:xfrm>
              <a:custGeom>
                <a:avLst/>
                <a:gdLst/>
                <a:ahLst/>
                <a:cxnLst>
                  <a:cxn ang="0">
                    <a:pos x="0" y="4"/>
                  </a:cxn>
                  <a:cxn ang="0">
                    <a:pos x="0" y="79"/>
                  </a:cxn>
                  <a:cxn ang="0">
                    <a:pos x="2" y="79"/>
                  </a:cxn>
                  <a:cxn ang="0">
                    <a:pos x="2" y="7"/>
                  </a:cxn>
                  <a:cxn ang="0">
                    <a:pos x="43" y="2"/>
                  </a:cxn>
                  <a:cxn ang="0">
                    <a:pos x="43" y="0"/>
                  </a:cxn>
                  <a:cxn ang="0">
                    <a:pos x="0" y="4"/>
                  </a:cxn>
                </a:cxnLst>
                <a:rect l="0" t="0" r="r" b="b"/>
                <a:pathLst>
                  <a:path w="43" h="80">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9" name="Freeform 3365"/>
              <p:cNvSpPr>
                <a:spLocks/>
              </p:cNvSpPr>
              <p:nvPr/>
            </p:nvSpPr>
            <p:spPr bwMode="auto">
              <a:xfrm>
                <a:off x="4140" y="8198"/>
                <a:ext cx="40" cy="7"/>
              </a:xfrm>
              <a:custGeom>
                <a:avLst/>
                <a:gdLst/>
                <a:ahLst/>
                <a:cxnLst>
                  <a:cxn ang="0">
                    <a:pos x="0" y="2"/>
                  </a:cxn>
                  <a:cxn ang="0">
                    <a:pos x="0" y="7"/>
                  </a:cxn>
                  <a:cxn ang="0">
                    <a:pos x="40" y="2"/>
                  </a:cxn>
                  <a:cxn ang="0">
                    <a:pos x="40" y="0"/>
                  </a:cxn>
                  <a:cxn ang="0">
                    <a:pos x="0" y="2"/>
                  </a:cxn>
                </a:cxnLst>
                <a:rect l="0" t="0" r="r" b="b"/>
                <a:pathLst>
                  <a:path w="40" h="7">
                    <a:moveTo>
                      <a:pt x="0" y="2"/>
                    </a:moveTo>
                    <a:lnTo>
                      <a:pt x="0" y="7"/>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0" name="Freeform 3366"/>
              <p:cNvSpPr>
                <a:spLocks/>
              </p:cNvSpPr>
              <p:nvPr/>
            </p:nvSpPr>
            <p:spPr bwMode="auto">
              <a:xfrm>
                <a:off x="4140" y="8212"/>
                <a:ext cx="40" cy="5"/>
              </a:xfrm>
              <a:custGeom>
                <a:avLst/>
                <a:gdLst/>
                <a:ahLst/>
                <a:cxnLst>
                  <a:cxn ang="0">
                    <a:pos x="0" y="2"/>
                  </a:cxn>
                  <a:cxn ang="0">
                    <a:pos x="0" y="4"/>
                  </a:cxn>
                  <a:cxn ang="0">
                    <a:pos x="40" y="2"/>
                  </a:cxn>
                  <a:cxn ang="0">
                    <a:pos x="40" y="0"/>
                  </a:cxn>
                  <a:cxn ang="0">
                    <a:pos x="0" y="2"/>
                  </a:cxn>
                </a:cxnLst>
                <a:rect l="0" t="0" r="r" b="b"/>
                <a:pathLst>
                  <a:path w="40"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1" name="Freeform 3367"/>
              <p:cNvSpPr>
                <a:spLocks/>
              </p:cNvSpPr>
              <p:nvPr/>
            </p:nvSpPr>
            <p:spPr bwMode="auto">
              <a:xfrm>
                <a:off x="4140" y="8212"/>
                <a:ext cx="40" cy="5"/>
              </a:xfrm>
              <a:custGeom>
                <a:avLst/>
                <a:gdLst/>
                <a:ahLst/>
                <a:cxnLst>
                  <a:cxn ang="0">
                    <a:pos x="0" y="2"/>
                  </a:cxn>
                  <a:cxn ang="0">
                    <a:pos x="0" y="4"/>
                  </a:cxn>
                  <a:cxn ang="0">
                    <a:pos x="40" y="2"/>
                  </a:cxn>
                  <a:cxn ang="0">
                    <a:pos x="40" y="0"/>
                  </a:cxn>
                  <a:cxn ang="0">
                    <a:pos x="0" y="2"/>
                  </a:cxn>
                </a:cxnLst>
                <a:rect l="0" t="0" r="r" b="b"/>
                <a:pathLst>
                  <a:path w="40"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2" name="Freeform 3368"/>
              <p:cNvSpPr>
                <a:spLocks/>
              </p:cNvSpPr>
              <p:nvPr/>
            </p:nvSpPr>
            <p:spPr bwMode="auto">
              <a:xfrm>
                <a:off x="4140" y="8232"/>
                <a:ext cx="40" cy="4"/>
              </a:xfrm>
              <a:custGeom>
                <a:avLst/>
                <a:gdLst/>
                <a:ahLst/>
                <a:cxnLst>
                  <a:cxn ang="0">
                    <a:pos x="0" y="2"/>
                  </a:cxn>
                  <a:cxn ang="0">
                    <a:pos x="0" y="4"/>
                  </a:cxn>
                  <a:cxn ang="0">
                    <a:pos x="40" y="2"/>
                  </a:cxn>
                  <a:cxn ang="0">
                    <a:pos x="40" y="0"/>
                  </a:cxn>
                  <a:cxn ang="0">
                    <a:pos x="0" y="2"/>
                  </a:cxn>
                </a:cxnLst>
                <a:rect l="0" t="0" r="r" b="b"/>
                <a:pathLst>
                  <a:path w="40" h="4">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3" name="Freeform 3369"/>
              <p:cNvSpPr>
                <a:spLocks/>
              </p:cNvSpPr>
              <p:nvPr/>
            </p:nvSpPr>
            <p:spPr bwMode="auto">
              <a:xfrm>
                <a:off x="4140" y="8217"/>
                <a:ext cx="40" cy="17"/>
              </a:xfrm>
              <a:custGeom>
                <a:avLst/>
                <a:gdLst/>
                <a:ahLst/>
                <a:cxnLst>
                  <a:cxn ang="0">
                    <a:pos x="0" y="2"/>
                  </a:cxn>
                  <a:cxn ang="0">
                    <a:pos x="0" y="16"/>
                  </a:cxn>
                  <a:cxn ang="0">
                    <a:pos x="40" y="16"/>
                  </a:cxn>
                  <a:cxn ang="0">
                    <a:pos x="40" y="0"/>
                  </a:cxn>
                  <a:cxn ang="0">
                    <a:pos x="0" y="2"/>
                  </a:cxn>
                </a:cxnLst>
                <a:rect l="0" t="0" r="r" b="b"/>
                <a:pathLst>
                  <a:path w="40"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4" name="Freeform 3370"/>
              <p:cNvSpPr>
                <a:spLocks/>
              </p:cNvSpPr>
              <p:nvPr/>
            </p:nvSpPr>
            <p:spPr bwMode="auto">
              <a:xfrm>
                <a:off x="4140" y="8263"/>
                <a:ext cx="43" cy="5"/>
              </a:xfrm>
              <a:custGeom>
                <a:avLst/>
                <a:gdLst/>
                <a:ahLst/>
                <a:cxnLst>
                  <a:cxn ang="0">
                    <a:pos x="0" y="2"/>
                  </a:cxn>
                  <a:cxn ang="0">
                    <a:pos x="0" y="4"/>
                  </a:cxn>
                  <a:cxn ang="0">
                    <a:pos x="43" y="4"/>
                  </a:cxn>
                  <a:cxn ang="0">
                    <a:pos x="43" y="0"/>
                  </a:cxn>
                  <a:cxn ang="0">
                    <a:pos x="0" y="2"/>
                  </a:cxn>
                </a:cxnLst>
                <a:rect l="0" t="0" r="r" b="b"/>
                <a:pathLst>
                  <a:path w="43" h="5">
                    <a:moveTo>
                      <a:pt x="0" y="2"/>
                    </a:moveTo>
                    <a:lnTo>
                      <a:pt x="0" y="4"/>
                    </a:lnTo>
                    <a:lnTo>
                      <a:pt x="43" y="4"/>
                    </a:lnTo>
                    <a:lnTo>
                      <a:pt x="4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5" name="Freeform 3371"/>
              <p:cNvSpPr>
                <a:spLocks/>
              </p:cNvSpPr>
              <p:nvPr/>
            </p:nvSpPr>
            <p:spPr bwMode="auto">
              <a:xfrm>
                <a:off x="4226" y="8359"/>
                <a:ext cx="110" cy="9"/>
              </a:xfrm>
              <a:custGeom>
                <a:avLst/>
                <a:gdLst/>
                <a:ahLst/>
                <a:cxnLst>
                  <a:cxn ang="0">
                    <a:pos x="0" y="0"/>
                  </a:cxn>
                  <a:cxn ang="0">
                    <a:pos x="0" y="9"/>
                  </a:cxn>
                  <a:cxn ang="0">
                    <a:pos x="2" y="4"/>
                  </a:cxn>
                  <a:cxn ang="0">
                    <a:pos x="110" y="7"/>
                  </a:cxn>
                  <a:cxn ang="0">
                    <a:pos x="110" y="2"/>
                  </a:cxn>
                  <a:cxn ang="0">
                    <a:pos x="0" y="0"/>
                  </a:cxn>
                </a:cxnLst>
                <a:rect l="0" t="0" r="r" b="b"/>
                <a:pathLst>
                  <a:path w="110" h="9">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6" name="Freeform 3372"/>
              <p:cNvSpPr>
                <a:spLocks/>
              </p:cNvSpPr>
              <p:nvPr/>
            </p:nvSpPr>
            <p:spPr bwMode="auto">
              <a:xfrm>
                <a:off x="4228" y="8364"/>
                <a:ext cx="108" cy="4"/>
              </a:xfrm>
              <a:custGeom>
                <a:avLst/>
                <a:gdLst/>
                <a:ahLst/>
                <a:cxnLst>
                  <a:cxn ang="0">
                    <a:pos x="0" y="0"/>
                  </a:cxn>
                  <a:cxn ang="0">
                    <a:pos x="0" y="2"/>
                  </a:cxn>
                  <a:cxn ang="0">
                    <a:pos x="108" y="4"/>
                  </a:cxn>
                  <a:cxn ang="0">
                    <a:pos x="108" y="2"/>
                  </a:cxn>
                  <a:cxn ang="0">
                    <a:pos x="0" y="0"/>
                  </a:cxn>
                </a:cxnLst>
                <a:rect l="0" t="0" r="r" b="b"/>
                <a:pathLst>
                  <a:path w="108" h="4">
                    <a:moveTo>
                      <a:pt x="0" y="0"/>
                    </a:moveTo>
                    <a:lnTo>
                      <a:pt x="0" y="2"/>
                    </a:lnTo>
                    <a:lnTo>
                      <a:pt x="108" y="4"/>
                    </a:lnTo>
                    <a:lnTo>
                      <a:pt x="108"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7" name="Freeform 3373"/>
              <p:cNvSpPr>
                <a:spLocks/>
              </p:cNvSpPr>
              <p:nvPr/>
            </p:nvSpPr>
            <p:spPr bwMode="auto">
              <a:xfrm>
                <a:off x="4228" y="8359"/>
                <a:ext cx="22" cy="5"/>
              </a:xfrm>
              <a:custGeom>
                <a:avLst/>
                <a:gdLst/>
                <a:ahLst/>
                <a:cxnLst>
                  <a:cxn ang="0">
                    <a:pos x="0" y="0"/>
                  </a:cxn>
                  <a:cxn ang="0">
                    <a:pos x="0" y="4"/>
                  </a:cxn>
                  <a:cxn ang="0">
                    <a:pos x="21" y="4"/>
                  </a:cxn>
                  <a:cxn ang="0">
                    <a:pos x="21" y="2"/>
                  </a:cxn>
                  <a:cxn ang="0">
                    <a:pos x="0" y="0"/>
                  </a:cxn>
                </a:cxnLst>
                <a:rect l="0" t="0" r="r" b="b"/>
                <a:pathLst>
                  <a:path w="22"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8" name="Freeform 3374"/>
              <p:cNvSpPr>
                <a:spLocks/>
              </p:cNvSpPr>
              <p:nvPr/>
            </p:nvSpPr>
            <p:spPr bwMode="auto">
              <a:xfrm>
                <a:off x="4252" y="8359"/>
                <a:ext cx="20" cy="5"/>
              </a:xfrm>
              <a:custGeom>
                <a:avLst/>
                <a:gdLst/>
                <a:ahLst/>
                <a:cxnLst>
                  <a:cxn ang="0">
                    <a:pos x="0" y="0"/>
                  </a:cxn>
                  <a:cxn ang="0">
                    <a:pos x="0" y="4"/>
                  </a:cxn>
                  <a:cxn ang="0">
                    <a:pos x="19" y="4"/>
                  </a:cxn>
                  <a:cxn ang="0">
                    <a:pos x="19" y="2"/>
                  </a:cxn>
                  <a:cxn ang="0">
                    <a:pos x="0" y="0"/>
                  </a:cxn>
                </a:cxnLst>
                <a:rect l="0" t="0" r="r" b="b"/>
                <a:pathLst>
                  <a:path w="20"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9" name="Freeform 3375"/>
              <p:cNvSpPr>
                <a:spLocks/>
              </p:cNvSpPr>
              <p:nvPr/>
            </p:nvSpPr>
            <p:spPr bwMode="auto">
              <a:xfrm>
                <a:off x="4276" y="8362"/>
                <a:ext cx="20" cy="0"/>
              </a:xfrm>
              <a:custGeom>
                <a:avLst/>
                <a:gdLst/>
                <a:ahLst/>
                <a:cxnLst>
                  <a:cxn ang="0">
                    <a:pos x="0" y="0"/>
                  </a:cxn>
                  <a:cxn ang="0">
                    <a:pos x="19" y="0"/>
                  </a:cxn>
                </a:cxnLst>
                <a:rect l="0" t="0" r="r" b="b"/>
                <a:pathLst>
                  <a:path w="20">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0" name="Freeform 3376"/>
              <p:cNvSpPr>
                <a:spLocks/>
              </p:cNvSpPr>
              <p:nvPr/>
            </p:nvSpPr>
            <p:spPr bwMode="auto">
              <a:xfrm>
                <a:off x="4303" y="8361"/>
                <a:ext cx="21" cy="5"/>
              </a:xfrm>
              <a:custGeom>
                <a:avLst/>
                <a:gdLst/>
                <a:ahLst/>
                <a:cxnLst>
                  <a:cxn ang="0">
                    <a:pos x="0" y="0"/>
                  </a:cxn>
                  <a:cxn ang="0">
                    <a:pos x="0" y="2"/>
                  </a:cxn>
                  <a:cxn ang="0">
                    <a:pos x="21" y="4"/>
                  </a:cxn>
                  <a:cxn ang="0">
                    <a:pos x="21" y="0"/>
                  </a:cxn>
                  <a:cxn ang="0">
                    <a:pos x="0" y="0"/>
                  </a:cxn>
                </a:cxnLst>
                <a:rect l="0" t="0" r="r" b="b"/>
                <a:pathLst>
                  <a:path w="21"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1" name="Freeform 3377"/>
              <p:cNvSpPr>
                <a:spLocks/>
              </p:cNvSpPr>
              <p:nvPr/>
            </p:nvSpPr>
            <p:spPr bwMode="auto">
              <a:xfrm>
                <a:off x="4252" y="8361"/>
                <a:ext cx="20" cy="3"/>
              </a:xfrm>
              <a:custGeom>
                <a:avLst/>
                <a:gdLst/>
                <a:ahLst/>
                <a:cxnLst>
                  <a:cxn ang="0">
                    <a:pos x="0" y="0"/>
                  </a:cxn>
                  <a:cxn ang="0">
                    <a:pos x="0" y="0"/>
                  </a:cxn>
                  <a:cxn ang="0">
                    <a:pos x="19" y="2"/>
                  </a:cxn>
                  <a:cxn ang="0">
                    <a:pos x="19" y="0"/>
                  </a:cxn>
                  <a:cxn ang="0">
                    <a:pos x="0" y="0"/>
                  </a:cxn>
                </a:cxnLst>
                <a:rect l="0" t="0" r="r" b="b"/>
                <a:pathLst>
                  <a:path w="20" h="3">
                    <a:moveTo>
                      <a:pt x="0" y="0"/>
                    </a:moveTo>
                    <a:lnTo>
                      <a:pt x="0" y="0"/>
                    </a:lnTo>
                    <a:lnTo>
                      <a:pt x="19" y="2"/>
                    </a:lnTo>
                    <a:lnTo>
                      <a:pt x="19"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2" name="Freeform 3378"/>
              <p:cNvSpPr>
                <a:spLocks/>
              </p:cNvSpPr>
              <p:nvPr/>
            </p:nvSpPr>
            <p:spPr bwMode="auto">
              <a:xfrm>
                <a:off x="4276" y="8362"/>
                <a:ext cx="20" cy="0"/>
              </a:xfrm>
              <a:custGeom>
                <a:avLst/>
                <a:gdLst/>
                <a:ahLst/>
                <a:cxnLst>
                  <a:cxn ang="0">
                    <a:pos x="0" y="0"/>
                  </a:cxn>
                  <a:cxn ang="0">
                    <a:pos x="19" y="0"/>
                  </a:cxn>
                </a:cxnLst>
                <a:rect l="0" t="0" r="r" b="b"/>
                <a:pathLst>
                  <a:path w="20">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3" name="Freeform 3379"/>
              <p:cNvSpPr>
                <a:spLocks/>
              </p:cNvSpPr>
              <p:nvPr/>
            </p:nvSpPr>
            <p:spPr bwMode="auto">
              <a:xfrm>
                <a:off x="4303" y="8361"/>
                <a:ext cx="21" cy="3"/>
              </a:xfrm>
              <a:custGeom>
                <a:avLst/>
                <a:gdLst/>
                <a:ahLst/>
                <a:cxnLst>
                  <a:cxn ang="0">
                    <a:pos x="0" y="0"/>
                  </a:cxn>
                  <a:cxn ang="0">
                    <a:pos x="0" y="2"/>
                  </a:cxn>
                  <a:cxn ang="0">
                    <a:pos x="21" y="2"/>
                  </a:cxn>
                  <a:cxn ang="0">
                    <a:pos x="0" y="0"/>
                  </a:cxn>
                </a:cxnLst>
                <a:rect l="0" t="0" r="r" b="b"/>
                <a:pathLst>
                  <a:path w="21" h="3">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4" name="Freeform 3380"/>
              <p:cNvSpPr>
                <a:spLocks/>
              </p:cNvSpPr>
              <p:nvPr/>
            </p:nvSpPr>
            <p:spPr bwMode="auto">
              <a:xfrm>
                <a:off x="4437" y="8162"/>
                <a:ext cx="15" cy="216"/>
              </a:xfrm>
              <a:custGeom>
                <a:avLst/>
                <a:gdLst/>
                <a:ahLst/>
                <a:cxnLst>
                  <a:cxn ang="0">
                    <a:pos x="9" y="19"/>
                  </a:cxn>
                  <a:cxn ang="0">
                    <a:pos x="9" y="19"/>
                  </a:cxn>
                  <a:cxn ang="0">
                    <a:pos x="0" y="0"/>
                  </a:cxn>
                  <a:cxn ang="0">
                    <a:pos x="0" y="216"/>
                  </a:cxn>
                  <a:cxn ang="0">
                    <a:pos x="14" y="206"/>
                  </a:cxn>
                  <a:cxn ang="0">
                    <a:pos x="14" y="28"/>
                  </a:cxn>
                  <a:cxn ang="0">
                    <a:pos x="9" y="19"/>
                  </a:cxn>
                </a:cxnLst>
                <a:rect l="0" t="0" r="r" b="b"/>
                <a:pathLst>
                  <a:path w="15" h="216">
                    <a:moveTo>
                      <a:pt x="9" y="19"/>
                    </a:moveTo>
                    <a:lnTo>
                      <a:pt x="9" y="19"/>
                    </a:lnTo>
                    <a:lnTo>
                      <a:pt x="0" y="0"/>
                    </a:lnTo>
                    <a:lnTo>
                      <a:pt x="0" y="216"/>
                    </a:lnTo>
                    <a:lnTo>
                      <a:pt x="14" y="206"/>
                    </a:lnTo>
                    <a:lnTo>
                      <a:pt x="14"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5" name="Freeform 3381"/>
              <p:cNvSpPr>
                <a:spLocks/>
              </p:cNvSpPr>
              <p:nvPr/>
            </p:nvSpPr>
            <p:spPr bwMode="auto">
              <a:xfrm>
                <a:off x="4507" y="8220"/>
                <a:ext cx="19" cy="144"/>
              </a:xfrm>
              <a:custGeom>
                <a:avLst/>
                <a:gdLst/>
                <a:ahLst/>
                <a:cxnLst>
                  <a:cxn ang="0">
                    <a:pos x="16" y="9"/>
                  </a:cxn>
                  <a:cxn ang="0">
                    <a:pos x="0" y="0"/>
                  </a:cxn>
                  <a:cxn ang="0">
                    <a:pos x="4" y="23"/>
                  </a:cxn>
                  <a:cxn ang="0">
                    <a:pos x="4" y="43"/>
                  </a:cxn>
                  <a:cxn ang="0">
                    <a:pos x="7" y="60"/>
                  </a:cxn>
                  <a:cxn ang="0">
                    <a:pos x="4" y="76"/>
                  </a:cxn>
                  <a:cxn ang="0">
                    <a:pos x="4" y="91"/>
                  </a:cxn>
                  <a:cxn ang="0">
                    <a:pos x="2" y="105"/>
                  </a:cxn>
                  <a:cxn ang="0">
                    <a:pos x="2" y="124"/>
                  </a:cxn>
                  <a:cxn ang="0">
                    <a:pos x="0" y="143"/>
                  </a:cxn>
                  <a:cxn ang="0">
                    <a:pos x="14" y="141"/>
                  </a:cxn>
                  <a:cxn ang="0">
                    <a:pos x="16" y="129"/>
                  </a:cxn>
                  <a:cxn ang="0">
                    <a:pos x="19" y="115"/>
                  </a:cxn>
                  <a:cxn ang="0">
                    <a:pos x="19" y="26"/>
                  </a:cxn>
                  <a:cxn ang="0">
                    <a:pos x="16" y="9"/>
                  </a:cxn>
                </a:cxnLst>
                <a:rect l="0" t="0" r="r" b="b"/>
                <a:pathLst>
                  <a:path w="19" h="144">
                    <a:moveTo>
                      <a:pt x="16" y="9"/>
                    </a:moveTo>
                    <a:lnTo>
                      <a:pt x="0" y="0"/>
                    </a:lnTo>
                    <a:lnTo>
                      <a:pt x="4" y="23"/>
                    </a:lnTo>
                    <a:lnTo>
                      <a:pt x="4" y="43"/>
                    </a:lnTo>
                    <a:lnTo>
                      <a:pt x="7" y="60"/>
                    </a:lnTo>
                    <a:lnTo>
                      <a:pt x="4" y="76"/>
                    </a:lnTo>
                    <a:lnTo>
                      <a:pt x="4" y="91"/>
                    </a:lnTo>
                    <a:lnTo>
                      <a:pt x="2" y="105"/>
                    </a:lnTo>
                    <a:lnTo>
                      <a:pt x="2" y="124"/>
                    </a:lnTo>
                    <a:lnTo>
                      <a:pt x="0" y="143"/>
                    </a:lnTo>
                    <a:lnTo>
                      <a:pt x="14" y="141"/>
                    </a:lnTo>
                    <a:lnTo>
                      <a:pt x="16" y="129"/>
                    </a:lnTo>
                    <a:lnTo>
                      <a:pt x="19" y="115"/>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6" name="Freeform 3382"/>
              <p:cNvSpPr>
                <a:spLocks/>
              </p:cNvSpPr>
              <p:nvPr/>
            </p:nvSpPr>
            <p:spPr bwMode="auto">
              <a:xfrm>
                <a:off x="4504" y="8220"/>
                <a:ext cx="20" cy="144"/>
              </a:xfrm>
              <a:custGeom>
                <a:avLst/>
                <a:gdLst/>
                <a:ahLst/>
                <a:cxnLst>
                  <a:cxn ang="0">
                    <a:pos x="16" y="9"/>
                  </a:cxn>
                  <a:cxn ang="0">
                    <a:pos x="11" y="7"/>
                  </a:cxn>
                  <a:cxn ang="0">
                    <a:pos x="7" y="2"/>
                  </a:cxn>
                  <a:cxn ang="0">
                    <a:pos x="4" y="2"/>
                  </a:cxn>
                  <a:cxn ang="0">
                    <a:pos x="0" y="0"/>
                  </a:cxn>
                  <a:cxn ang="0">
                    <a:pos x="4" y="21"/>
                  </a:cxn>
                  <a:cxn ang="0">
                    <a:pos x="4" y="91"/>
                  </a:cxn>
                  <a:cxn ang="0">
                    <a:pos x="2" y="105"/>
                  </a:cxn>
                  <a:cxn ang="0">
                    <a:pos x="0" y="124"/>
                  </a:cxn>
                  <a:cxn ang="0">
                    <a:pos x="0" y="143"/>
                  </a:cxn>
                  <a:cxn ang="0">
                    <a:pos x="9" y="143"/>
                  </a:cxn>
                  <a:cxn ang="0">
                    <a:pos x="14" y="141"/>
                  </a:cxn>
                  <a:cxn ang="0">
                    <a:pos x="16" y="129"/>
                  </a:cxn>
                  <a:cxn ang="0">
                    <a:pos x="16" y="112"/>
                  </a:cxn>
                  <a:cxn ang="0">
                    <a:pos x="19" y="96"/>
                  </a:cxn>
                  <a:cxn ang="0">
                    <a:pos x="19" y="23"/>
                  </a:cxn>
                  <a:cxn ang="0">
                    <a:pos x="16" y="9"/>
                  </a:cxn>
                </a:cxnLst>
                <a:rect l="0" t="0" r="r" b="b"/>
                <a:pathLst>
                  <a:path w="20" h="144">
                    <a:moveTo>
                      <a:pt x="16" y="9"/>
                    </a:moveTo>
                    <a:lnTo>
                      <a:pt x="11" y="7"/>
                    </a:lnTo>
                    <a:lnTo>
                      <a:pt x="7" y="2"/>
                    </a:lnTo>
                    <a:lnTo>
                      <a:pt x="4" y="2"/>
                    </a:lnTo>
                    <a:lnTo>
                      <a:pt x="0" y="0"/>
                    </a:lnTo>
                    <a:lnTo>
                      <a:pt x="4" y="21"/>
                    </a:lnTo>
                    <a:lnTo>
                      <a:pt x="4" y="91"/>
                    </a:lnTo>
                    <a:lnTo>
                      <a:pt x="2" y="105"/>
                    </a:lnTo>
                    <a:lnTo>
                      <a:pt x="0" y="124"/>
                    </a:lnTo>
                    <a:lnTo>
                      <a:pt x="0" y="143"/>
                    </a:lnTo>
                    <a:lnTo>
                      <a:pt x="9" y="143"/>
                    </a:lnTo>
                    <a:lnTo>
                      <a:pt x="14" y="141"/>
                    </a:lnTo>
                    <a:lnTo>
                      <a:pt x="16" y="129"/>
                    </a:lnTo>
                    <a:lnTo>
                      <a:pt x="16" y="112"/>
                    </a:lnTo>
                    <a:lnTo>
                      <a:pt x="19" y="96"/>
                    </a:lnTo>
                    <a:lnTo>
                      <a:pt x="19" y="23"/>
                    </a:lnTo>
                    <a:lnTo>
                      <a:pt x="16" y="9"/>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7" name="Freeform 3383"/>
              <p:cNvSpPr>
                <a:spLocks/>
              </p:cNvSpPr>
              <p:nvPr/>
            </p:nvSpPr>
            <p:spPr bwMode="auto">
              <a:xfrm>
                <a:off x="4500" y="8217"/>
                <a:ext cx="21" cy="147"/>
              </a:xfrm>
              <a:custGeom>
                <a:avLst/>
                <a:gdLst/>
                <a:ahLst/>
                <a:cxnLst>
                  <a:cxn ang="0">
                    <a:pos x="7" y="23"/>
                  </a:cxn>
                  <a:cxn ang="0">
                    <a:pos x="7" y="76"/>
                  </a:cxn>
                  <a:cxn ang="0">
                    <a:pos x="4" y="91"/>
                  </a:cxn>
                  <a:cxn ang="0">
                    <a:pos x="4" y="107"/>
                  </a:cxn>
                  <a:cxn ang="0">
                    <a:pos x="0" y="146"/>
                  </a:cxn>
                  <a:cxn ang="0">
                    <a:pos x="9" y="146"/>
                  </a:cxn>
                  <a:cxn ang="0">
                    <a:pos x="11" y="143"/>
                  </a:cxn>
                  <a:cxn ang="0">
                    <a:pos x="16" y="143"/>
                  </a:cxn>
                  <a:cxn ang="0">
                    <a:pos x="19" y="115"/>
                  </a:cxn>
                  <a:cxn ang="0">
                    <a:pos x="21" y="79"/>
                  </a:cxn>
                  <a:cxn ang="0">
                    <a:pos x="21" y="43"/>
                  </a:cxn>
                  <a:cxn ang="0">
                    <a:pos x="19" y="9"/>
                  </a:cxn>
                  <a:cxn ang="0">
                    <a:pos x="16" y="9"/>
                  </a:cxn>
                  <a:cxn ang="0">
                    <a:pos x="11" y="4"/>
                  </a:cxn>
                  <a:cxn ang="0">
                    <a:pos x="9" y="4"/>
                  </a:cxn>
                  <a:cxn ang="0">
                    <a:pos x="4" y="0"/>
                  </a:cxn>
                  <a:cxn ang="0">
                    <a:pos x="2" y="0"/>
                  </a:cxn>
                  <a:cxn ang="0">
                    <a:pos x="7" y="23"/>
                  </a:cxn>
                </a:cxnLst>
                <a:rect l="0" t="0" r="r" b="b"/>
                <a:pathLst>
                  <a:path w="21" h="147">
                    <a:moveTo>
                      <a:pt x="7" y="23"/>
                    </a:moveTo>
                    <a:lnTo>
                      <a:pt x="7" y="76"/>
                    </a:lnTo>
                    <a:lnTo>
                      <a:pt x="4" y="91"/>
                    </a:lnTo>
                    <a:lnTo>
                      <a:pt x="4" y="107"/>
                    </a:lnTo>
                    <a:lnTo>
                      <a:pt x="0" y="146"/>
                    </a:lnTo>
                    <a:lnTo>
                      <a:pt x="9" y="146"/>
                    </a:lnTo>
                    <a:lnTo>
                      <a:pt x="11" y="143"/>
                    </a:lnTo>
                    <a:lnTo>
                      <a:pt x="16" y="143"/>
                    </a:lnTo>
                    <a:lnTo>
                      <a:pt x="19" y="115"/>
                    </a:lnTo>
                    <a:lnTo>
                      <a:pt x="21" y="79"/>
                    </a:lnTo>
                    <a:lnTo>
                      <a:pt x="21" y="43"/>
                    </a:lnTo>
                    <a:lnTo>
                      <a:pt x="19" y="9"/>
                    </a:lnTo>
                    <a:lnTo>
                      <a:pt x="16" y="9"/>
                    </a:lnTo>
                    <a:lnTo>
                      <a:pt x="11"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8" name="Freeform 3384"/>
              <p:cNvSpPr>
                <a:spLocks/>
              </p:cNvSpPr>
              <p:nvPr/>
            </p:nvSpPr>
            <p:spPr bwMode="auto">
              <a:xfrm>
                <a:off x="4497" y="8215"/>
                <a:ext cx="19" cy="151"/>
              </a:xfrm>
              <a:custGeom>
                <a:avLst/>
                <a:gdLst/>
                <a:ahLst/>
                <a:cxnLst>
                  <a:cxn ang="0">
                    <a:pos x="0" y="129"/>
                  </a:cxn>
                  <a:cxn ang="0">
                    <a:pos x="0" y="151"/>
                  </a:cxn>
                  <a:cxn ang="0">
                    <a:pos x="2" y="148"/>
                  </a:cxn>
                  <a:cxn ang="0">
                    <a:pos x="9" y="148"/>
                  </a:cxn>
                  <a:cxn ang="0">
                    <a:pos x="14" y="146"/>
                  </a:cxn>
                  <a:cxn ang="0">
                    <a:pos x="19" y="117"/>
                  </a:cxn>
                  <a:cxn ang="0">
                    <a:pos x="19" y="9"/>
                  </a:cxn>
                  <a:cxn ang="0">
                    <a:pos x="16" y="9"/>
                  </a:cxn>
                  <a:cxn ang="0">
                    <a:pos x="11" y="7"/>
                  </a:cxn>
                  <a:cxn ang="0">
                    <a:pos x="7" y="2"/>
                  </a:cxn>
                  <a:cxn ang="0">
                    <a:pos x="2" y="0"/>
                  </a:cxn>
                  <a:cxn ang="0">
                    <a:pos x="4" y="23"/>
                  </a:cxn>
                  <a:cxn ang="0">
                    <a:pos x="7" y="43"/>
                  </a:cxn>
                  <a:cxn ang="0">
                    <a:pos x="7" y="79"/>
                  </a:cxn>
                  <a:cxn ang="0">
                    <a:pos x="4" y="93"/>
                  </a:cxn>
                  <a:cxn ang="0">
                    <a:pos x="2" y="110"/>
                  </a:cxn>
                  <a:cxn ang="0">
                    <a:pos x="0" y="129"/>
                  </a:cxn>
                </a:cxnLst>
                <a:rect l="0" t="0" r="r" b="b"/>
                <a:pathLst>
                  <a:path w="19" h="151">
                    <a:moveTo>
                      <a:pt x="0" y="129"/>
                    </a:moveTo>
                    <a:lnTo>
                      <a:pt x="0" y="151"/>
                    </a:lnTo>
                    <a:lnTo>
                      <a:pt x="2" y="148"/>
                    </a:lnTo>
                    <a:lnTo>
                      <a:pt x="9" y="148"/>
                    </a:lnTo>
                    <a:lnTo>
                      <a:pt x="14" y="146"/>
                    </a:lnTo>
                    <a:lnTo>
                      <a:pt x="19" y="117"/>
                    </a:lnTo>
                    <a:lnTo>
                      <a:pt x="19" y="9"/>
                    </a:lnTo>
                    <a:lnTo>
                      <a:pt x="16" y="9"/>
                    </a:lnTo>
                    <a:lnTo>
                      <a:pt x="11" y="7"/>
                    </a:lnTo>
                    <a:lnTo>
                      <a:pt x="7" y="2"/>
                    </a:lnTo>
                    <a:lnTo>
                      <a:pt x="2" y="0"/>
                    </a:lnTo>
                    <a:lnTo>
                      <a:pt x="4" y="23"/>
                    </a:lnTo>
                    <a:lnTo>
                      <a:pt x="7" y="4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9" name="Freeform 3385"/>
              <p:cNvSpPr>
                <a:spLocks/>
              </p:cNvSpPr>
              <p:nvPr/>
            </p:nvSpPr>
            <p:spPr bwMode="auto">
              <a:xfrm>
                <a:off x="4492" y="8215"/>
                <a:ext cx="22" cy="151"/>
              </a:xfrm>
              <a:custGeom>
                <a:avLst/>
                <a:gdLst/>
                <a:ahLst/>
                <a:cxnLst>
                  <a:cxn ang="0">
                    <a:pos x="2" y="148"/>
                  </a:cxn>
                  <a:cxn ang="0">
                    <a:pos x="12" y="148"/>
                  </a:cxn>
                  <a:cxn ang="0">
                    <a:pos x="12" y="146"/>
                  </a:cxn>
                  <a:cxn ang="0">
                    <a:pos x="16" y="146"/>
                  </a:cxn>
                  <a:cxn ang="0">
                    <a:pos x="19" y="117"/>
                  </a:cxn>
                  <a:cxn ang="0">
                    <a:pos x="21" y="81"/>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1">
                    <a:moveTo>
                      <a:pt x="2" y="148"/>
                    </a:moveTo>
                    <a:lnTo>
                      <a:pt x="12" y="148"/>
                    </a:lnTo>
                    <a:lnTo>
                      <a:pt x="12" y="146"/>
                    </a:lnTo>
                    <a:lnTo>
                      <a:pt x="16" y="146"/>
                    </a:lnTo>
                    <a:lnTo>
                      <a:pt x="19" y="117"/>
                    </a:lnTo>
                    <a:lnTo>
                      <a:pt x="21" y="81"/>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0" name="Freeform 3386"/>
              <p:cNvSpPr>
                <a:spLocks/>
              </p:cNvSpPr>
              <p:nvPr/>
            </p:nvSpPr>
            <p:spPr bwMode="auto">
              <a:xfrm>
                <a:off x="4490" y="8212"/>
                <a:ext cx="22" cy="154"/>
              </a:xfrm>
              <a:custGeom>
                <a:avLst/>
                <a:gdLst/>
                <a:ahLst/>
                <a:cxnLst>
                  <a:cxn ang="0">
                    <a:pos x="7" y="79"/>
                  </a:cxn>
                  <a:cxn ang="0">
                    <a:pos x="2" y="112"/>
                  </a:cxn>
                  <a:cxn ang="0">
                    <a:pos x="2" y="132"/>
                  </a:cxn>
                  <a:cxn ang="0">
                    <a:pos x="0" y="153"/>
                  </a:cxn>
                  <a:cxn ang="0">
                    <a:pos x="2" y="151"/>
                  </a:cxn>
                  <a:cxn ang="0">
                    <a:pos x="7" y="151"/>
                  </a:cxn>
                  <a:cxn ang="0">
                    <a:pos x="9" y="148"/>
                  </a:cxn>
                  <a:cxn ang="0">
                    <a:pos x="16" y="148"/>
                  </a:cxn>
                  <a:cxn ang="0">
                    <a:pos x="19" y="120"/>
                  </a:cxn>
                  <a:cxn ang="0">
                    <a:pos x="21" y="81"/>
                  </a:cxn>
                  <a:cxn ang="0">
                    <a:pos x="21" y="9"/>
                  </a:cxn>
                  <a:cxn ang="0">
                    <a:pos x="19" y="9"/>
                  </a:cxn>
                  <a:cxn ang="0">
                    <a:pos x="14" y="7"/>
                  </a:cxn>
                  <a:cxn ang="0">
                    <a:pos x="9" y="4"/>
                  </a:cxn>
                  <a:cxn ang="0">
                    <a:pos x="4" y="0"/>
                  </a:cxn>
                  <a:cxn ang="0">
                    <a:pos x="7" y="23"/>
                  </a:cxn>
                  <a:cxn ang="0">
                    <a:pos x="7" y="79"/>
                  </a:cxn>
                </a:cxnLst>
                <a:rect l="0" t="0" r="r" b="b"/>
                <a:pathLst>
                  <a:path w="22" h="154">
                    <a:moveTo>
                      <a:pt x="7" y="79"/>
                    </a:moveTo>
                    <a:lnTo>
                      <a:pt x="2" y="112"/>
                    </a:lnTo>
                    <a:lnTo>
                      <a:pt x="2" y="132"/>
                    </a:lnTo>
                    <a:lnTo>
                      <a:pt x="0" y="153"/>
                    </a:lnTo>
                    <a:lnTo>
                      <a:pt x="2" y="151"/>
                    </a:lnTo>
                    <a:lnTo>
                      <a:pt x="7" y="151"/>
                    </a:lnTo>
                    <a:lnTo>
                      <a:pt x="9" y="148"/>
                    </a:lnTo>
                    <a:lnTo>
                      <a:pt x="16" y="148"/>
                    </a:lnTo>
                    <a:lnTo>
                      <a:pt x="19" y="120"/>
                    </a:lnTo>
                    <a:lnTo>
                      <a:pt x="21" y="81"/>
                    </a:lnTo>
                    <a:lnTo>
                      <a:pt x="21" y="9"/>
                    </a:lnTo>
                    <a:lnTo>
                      <a:pt x="19" y="9"/>
                    </a:lnTo>
                    <a:lnTo>
                      <a:pt x="14" y="7"/>
                    </a:lnTo>
                    <a:lnTo>
                      <a:pt x="9" y="4"/>
                    </a:lnTo>
                    <a:lnTo>
                      <a:pt x="4" y="0"/>
                    </a:lnTo>
                    <a:lnTo>
                      <a:pt x="7" y="23"/>
                    </a:lnTo>
                    <a:lnTo>
                      <a:pt x="7" y="7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1" name="Freeform 3387"/>
              <p:cNvSpPr>
                <a:spLocks/>
              </p:cNvSpPr>
              <p:nvPr/>
            </p:nvSpPr>
            <p:spPr bwMode="auto">
              <a:xfrm>
                <a:off x="4485" y="8210"/>
                <a:ext cx="24" cy="156"/>
              </a:xfrm>
              <a:custGeom>
                <a:avLst/>
                <a:gdLst/>
                <a:ahLst/>
                <a:cxnLst>
                  <a:cxn ang="0">
                    <a:pos x="2" y="134"/>
                  </a:cxn>
                  <a:cxn ang="0">
                    <a:pos x="0" y="156"/>
                  </a:cxn>
                  <a:cxn ang="0">
                    <a:pos x="2" y="153"/>
                  </a:cxn>
                  <a:cxn ang="0">
                    <a:pos x="9" y="153"/>
                  </a:cxn>
                  <a:cxn ang="0">
                    <a:pos x="11" y="151"/>
                  </a:cxn>
                  <a:cxn ang="0">
                    <a:pos x="19" y="151"/>
                  </a:cxn>
                  <a:cxn ang="0">
                    <a:pos x="21" y="120"/>
                  </a:cxn>
                  <a:cxn ang="0">
                    <a:pos x="23" y="84"/>
                  </a:cxn>
                  <a:cxn ang="0">
                    <a:pos x="23" y="12"/>
                  </a:cxn>
                  <a:cxn ang="0">
                    <a:pos x="19" y="9"/>
                  </a:cxn>
                  <a:cxn ang="0">
                    <a:pos x="14" y="4"/>
                  </a:cxn>
                  <a:cxn ang="0">
                    <a:pos x="9" y="2"/>
                  </a:cxn>
                  <a:cxn ang="0">
                    <a:pos x="4" y="0"/>
                  </a:cxn>
                  <a:cxn ang="0">
                    <a:pos x="9" y="24"/>
                  </a:cxn>
                  <a:cxn ang="0">
                    <a:pos x="9" y="81"/>
                  </a:cxn>
                  <a:cxn ang="0">
                    <a:pos x="4" y="115"/>
                  </a:cxn>
                  <a:cxn ang="0">
                    <a:pos x="2" y="134"/>
                  </a:cxn>
                </a:cxnLst>
                <a:rect l="0" t="0" r="r" b="b"/>
                <a:pathLst>
                  <a:path w="24" h="156">
                    <a:moveTo>
                      <a:pt x="2" y="134"/>
                    </a:moveTo>
                    <a:lnTo>
                      <a:pt x="0" y="156"/>
                    </a:lnTo>
                    <a:lnTo>
                      <a:pt x="2" y="153"/>
                    </a:lnTo>
                    <a:lnTo>
                      <a:pt x="9" y="153"/>
                    </a:lnTo>
                    <a:lnTo>
                      <a:pt x="11" y="151"/>
                    </a:lnTo>
                    <a:lnTo>
                      <a:pt x="19" y="151"/>
                    </a:lnTo>
                    <a:lnTo>
                      <a:pt x="21" y="120"/>
                    </a:lnTo>
                    <a:lnTo>
                      <a:pt x="23" y="84"/>
                    </a:lnTo>
                    <a:lnTo>
                      <a:pt x="23" y="12"/>
                    </a:lnTo>
                    <a:lnTo>
                      <a:pt x="19" y="9"/>
                    </a:lnTo>
                    <a:lnTo>
                      <a:pt x="14" y="4"/>
                    </a:lnTo>
                    <a:lnTo>
                      <a:pt x="9" y="2"/>
                    </a:lnTo>
                    <a:lnTo>
                      <a:pt x="4" y="0"/>
                    </a:lnTo>
                    <a:lnTo>
                      <a:pt x="9" y="24"/>
                    </a:lnTo>
                    <a:lnTo>
                      <a:pt x="9" y="81"/>
                    </a:lnTo>
                    <a:lnTo>
                      <a:pt x="4" y="115"/>
                    </a:lnTo>
                    <a:lnTo>
                      <a:pt x="2" y="13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2" name="Freeform 3388"/>
              <p:cNvSpPr>
                <a:spLocks/>
              </p:cNvSpPr>
              <p:nvPr/>
            </p:nvSpPr>
            <p:spPr bwMode="auto">
              <a:xfrm>
                <a:off x="4483" y="8210"/>
                <a:ext cx="21" cy="156"/>
              </a:xfrm>
              <a:custGeom>
                <a:avLst/>
                <a:gdLst/>
                <a:ahLst/>
                <a:cxnLst>
                  <a:cxn ang="0">
                    <a:pos x="9" y="153"/>
                  </a:cxn>
                  <a:cxn ang="0">
                    <a:pos x="11" y="151"/>
                  </a:cxn>
                  <a:cxn ang="0">
                    <a:pos x="16" y="151"/>
                  </a:cxn>
                  <a:cxn ang="0">
                    <a:pos x="21" y="120"/>
                  </a:cxn>
                  <a:cxn ang="0">
                    <a:pos x="21" y="9"/>
                  </a:cxn>
                  <a:cxn ang="0">
                    <a:pos x="16" y="4"/>
                  </a:cxn>
                  <a:cxn ang="0">
                    <a:pos x="14" y="4"/>
                  </a:cxn>
                  <a:cxn ang="0">
                    <a:pos x="9" y="2"/>
                  </a:cxn>
                  <a:cxn ang="0">
                    <a:pos x="4" y="0"/>
                  </a:cxn>
                  <a:cxn ang="0">
                    <a:pos x="9" y="21"/>
                  </a:cxn>
                  <a:cxn ang="0">
                    <a:pos x="9" y="62"/>
                  </a:cxn>
                  <a:cxn ang="0">
                    <a:pos x="7" y="79"/>
                  </a:cxn>
                  <a:cxn ang="0">
                    <a:pos x="7" y="98"/>
                  </a:cxn>
                  <a:cxn ang="0">
                    <a:pos x="4" y="115"/>
                  </a:cxn>
                  <a:cxn ang="0">
                    <a:pos x="2" y="134"/>
                  </a:cxn>
                  <a:cxn ang="0">
                    <a:pos x="0" y="156"/>
                  </a:cxn>
                  <a:cxn ang="0">
                    <a:pos x="2" y="153"/>
                  </a:cxn>
                  <a:cxn ang="0">
                    <a:pos x="9" y="153"/>
                  </a:cxn>
                </a:cxnLst>
                <a:rect l="0" t="0" r="r" b="b"/>
                <a:pathLst>
                  <a:path w="21" h="156">
                    <a:moveTo>
                      <a:pt x="9" y="153"/>
                    </a:moveTo>
                    <a:lnTo>
                      <a:pt x="11" y="151"/>
                    </a:lnTo>
                    <a:lnTo>
                      <a:pt x="16" y="151"/>
                    </a:lnTo>
                    <a:lnTo>
                      <a:pt x="21" y="120"/>
                    </a:lnTo>
                    <a:lnTo>
                      <a:pt x="21" y="9"/>
                    </a:lnTo>
                    <a:lnTo>
                      <a:pt x="16" y="4"/>
                    </a:lnTo>
                    <a:lnTo>
                      <a:pt x="14" y="4"/>
                    </a:lnTo>
                    <a:lnTo>
                      <a:pt x="9" y="2"/>
                    </a:lnTo>
                    <a:lnTo>
                      <a:pt x="4" y="0"/>
                    </a:lnTo>
                    <a:lnTo>
                      <a:pt x="9" y="21"/>
                    </a:lnTo>
                    <a:lnTo>
                      <a:pt x="9" y="62"/>
                    </a:lnTo>
                    <a:lnTo>
                      <a:pt x="7" y="79"/>
                    </a:lnTo>
                    <a:lnTo>
                      <a:pt x="7" y="98"/>
                    </a:lnTo>
                    <a:lnTo>
                      <a:pt x="4" y="115"/>
                    </a:lnTo>
                    <a:lnTo>
                      <a:pt x="2" y="134"/>
                    </a:lnTo>
                    <a:lnTo>
                      <a:pt x="0" y="156"/>
                    </a:lnTo>
                    <a:lnTo>
                      <a:pt x="2" y="153"/>
                    </a:lnTo>
                    <a:lnTo>
                      <a:pt x="9" y="153"/>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3" name="Freeform 3389"/>
              <p:cNvSpPr>
                <a:spLocks/>
              </p:cNvSpPr>
              <p:nvPr/>
            </p:nvSpPr>
            <p:spPr bwMode="auto">
              <a:xfrm>
                <a:off x="4480" y="8208"/>
                <a:ext cx="22" cy="158"/>
              </a:xfrm>
              <a:custGeom>
                <a:avLst/>
                <a:gdLst/>
                <a:ahLst/>
                <a:cxnLst>
                  <a:cxn ang="0">
                    <a:pos x="2" y="156"/>
                  </a:cxn>
                  <a:cxn ang="0">
                    <a:pos x="7" y="153"/>
                  </a:cxn>
                  <a:cxn ang="0">
                    <a:pos x="14" y="153"/>
                  </a:cxn>
                  <a:cxn ang="0">
                    <a:pos x="16" y="151"/>
                  </a:cxn>
                  <a:cxn ang="0">
                    <a:pos x="19" y="122"/>
                  </a:cxn>
                  <a:cxn ang="0">
                    <a:pos x="21" y="84"/>
                  </a:cxn>
                  <a:cxn ang="0">
                    <a:pos x="21" y="9"/>
                  </a:cxn>
                  <a:cxn ang="0">
                    <a:pos x="16" y="7"/>
                  </a:cxn>
                  <a:cxn ang="0">
                    <a:pos x="11" y="4"/>
                  </a:cxn>
                  <a:cxn ang="0">
                    <a:pos x="7" y="0"/>
                  </a:cxn>
                  <a:cxn ang="0">
                    <a:pos x="4" y="0"/>
                  </a:cxn>
                  <a:cxn ang="0">
                    <a:pos x="7" y="24"/>
                  </a:cxn>
                  <a:cxn ang="0">
                    <a:pos x="9" y="45"/>
                  </a:cxn>
                  <a:cxn ang="0">
                    <a:pos x="9" y="64"/>
                  </a:cxn>
                  <a:cxn ang="0">
                    <a:pos x="4" y="98"/>
                  </a:cxn>
                  <a:cxn ang="0">
                    <a:pos x="0" y="136"/>
                  </a:cxn>
                  <a:cxn ang="0">
                    <a:pos x="0" y="158"/>
                  </a:cxn>
                  <a:cxn ang="0">
                    <a:pos x="2" y="156"/>
                  </a:cxn>
                </a:cxnLst>
                <a:rect l="0" t="0" r="r" b="b"/>
                <a:pathLst>
                  <a:path w="22" h="158">
                    <a:moveTo>
                      <a:pt x="2" y="156"/>
                    </a:moveTo>
                    <a:lnTo>
                      <a:pt x="7" y="153"/>
                    </a:lnTo>
                    <a:lnTo>
                      <a:pt x="14" y="153"/>
                    </a:lnTo>
                    <a:lnTo>
                      <a:pt x="16" y="151"/>
                    </a:lnTo>
                    <a:lnTo>
                      <a:pt x="19" y="122"/>
                    </a:lnTo>
                    <a:lnTo>
                      <a:pt x="21" y="84"/>
                    </a:lnTo>
                    <a:lnTo>
                      <a:pt x="21" y="9"/>
                    </a:lnTo>
                    <a:lnTo>
                      <a:pt x="16" y="7"/>
                    </a:lnTo>
                    <a:lnTo>
                      <a:pt x="11" y="4"/>
                    </a:lnTo>
                    <a:lnTo>
                      <a:pt x="7" y="0"/>
                    </a:lnTo>
                    <a:lnTo>
                      <a:pt x="4" y="0"/>
                    </a:lnTo>
                    <a:lnTo>
                      <a:pt x="7" y="24"/>
                    </a:lnTo>
                    <a:lnTo>
                      <a:pt x="9" y="45"/>
                    </a:lnTo>
                    <a:lnTo>
                      <a:pt x="9" y="64"/>
                    </a:lnTo>
                    <a:lnTo>
                      <a:pt x="4" y="98"/>
                    </a:lnTo>
                    <a:lnTo>
                      <a:pt x="0" y="136"/>
                    </a:lnTo>
                    <a:lnTo>
                      <a:pt x="0" y="158"/>
                    </a:lnTo>
                    <a:lnTo>
                      <a:pt x="2" y="15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4" name="Freeform 3390"/>
              <p:cNvSpPr>
                <a:spLocks/>
              </p:cNvSpPr>
              <p:nvPr/>
            </p:nvSpPr>
            <p:spPr bwMode="auto">
              <a:xfrm>
                <a:off x="4476" y="8205"/>
                <a:ext cx="24" cy="161"/>
              </a:xfrm>
              <a:custGeom>
                <a:avLst/>
                <a:gdLst/>
                <a:ahLst/>
                <a:cxnLst>
                  <a:cxn ang="0">
                    <a:pos x="9" y="24"/>
                  </a:cxn>
                  <a:cxn ang="0">
                    <a:pos x="11" y="45"/>
                  </a:cxn>
                  <a:cxn ang="0">
                    <a:pos x="9" y="64"/>
                  </a:cxn>
                  <a:cxn ang="0">
                    <a:pos x="9" y="84"/>
                  </a:cxn>
                  <a:cxn ang="0">
                    <a:pos x="7" y="100"/>
                  </a:cxn>
                  <a:cxn ang="0">
                    <a:pos x="2" y="139"/>
                  </a:cxn>
                  <a:cxn ang="0">
                    <a:pos x="0" y="160"/>
                  </a:cxn>
                  <a:cxn ang="0">
                    <a:pos x="2" y="158"/>
                  </a:cxn>
                  <a:cxn ang="0">
                    <a:pos x="7" y="158"/>
                  </a:cxn>
                  <a:cxn ang="0">
                    <a:pos x="9" y="156"/>
                  </a:cxn>
                  <a:cxn ang="0">
                    <a:pos x="16" y="156"/>
                  </a:cxn>
                  <a:cxn ang="0">
                    <a:pos x="19" y="153"/>
                  </a:cxn>
                  <a:cxn ang="0">
                    <a:pos x="21" y="124"/>
                  </a:cxn>
                  <a:cxn ang="0">
                    <a:pos x="21" y="86"/>
                  </a:cxn>
                  <a:cxn ang="0">
                    <a:pos x="23" y="45"/>
                  </a:cxn>
                  <a:cxn ang="0">
                    <a:pos x="23" y="12"/>
                  </a:cxn>
                  <a:cxn ang="0">
                    <a:pos x="21" y="9"/>
                  </a:cxn>
                  <a:cxn ang="0">
                    <a:pos x="16" y="7"/>
                  </a:cxn>
                  <a:cxn ang="0">
                    <a:pos x="11" y="2"/>
                  </a:cxn>
                  <a:cxn ang="0">
                    <a:pos x="7" y="0"/>
                  </a:cxn>
                  <a:cxn ang="0">
                    <a:pos x="9" y="24"/>
                  </a:cxn>
                </a:cxnLst>
                <a:rect l="0" t="0" r="r" b="b"/>
                <a:pathLst>
                  <a:path w="24" h="161">
                    <a:moveTo>
                      <a:pt x="9" y="24"/>
                    </a:moveTo>
                    <a:lnTo>
                      <a:pt x="11" y="45"/>
                    </a:lnTo>
                    <a:lnTo>
                      <a:pt x="9" y="64"/>
                    </a:lnTo>
                    <a:lnTo>
                      <a:pt x="9" y="84"/>
                    </a:lnTo>
                    <a:lnTo>
                      <a:pt x="7" y="100"/>
                    </a:lnTo>
                    <a:lnTo>
                      <a:pt x="2" y="139"/>
                    </a:lnTo>
                    <a:lnTo>
                      <a:pt x="0" y="160"/>
                    </a:lnTo>
                    <a:lnTo>
                      <a:pt x="2" y="158"/>
                    </a:lnTo>
                    <a:lnTo>
                      <a:pt x="7" y="158"/>
                    </a:lnTo>
                    <a:lnTo>
                      <a:pt x="9" y="156"/>
                    </a:lnTo>
                    <a:lnTo>
                      <a:pt x="16" y="156"/>
                    </a:lnTo>
                    <a:lnTo>
                      <a:pt x="19" y="153"/>
                    </a:lnTo>
                    <a:lnTo>
                      <a:pt x="21" y="124"/>
                    </a:lnTo>
                    <a:lnTo>
                      <a:pt x="21" y="86"/>
                    </a:lnTo>
                    <a:lnTo>
                      <a:pt x="23" y="45"/>
                    </a:lnTo>
                    <a:lnTo>
                      <a:pt x="23" y="12"/>
                    </a:lnTo>
                    <a:lnTo>
                      <a:pt x="21" y="9"/>
                    </a:lnTo>
                    <a:lnTo>
                      <a:pt x="16" y="7"/>
                    </a:lnTo>
                    <a:lnTo>
                      <a:pt x="11" y="2"/>
                    </a:lnTo>
                    <a:lnTo>
                      <a:pt x="7" y="0"/>
                    </a:lnTo>
                    <a:lnTo>
                      <a:pt x="9" y="24"/>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5" name="Freeform 3391"/>
              <p:cNvSpPr>
                <a:spLocks/>
              </p:cNvSpPr>
              <p:nvPr/>
            </p:nvSpPr>
            <p:spPr bwMode="auto">
              <a:xfrm>
                <a:off x="4473" y="8205"/>
                <a:ext cx="24" cy="161"/>
              </a:xfrm>
              <a:custGeom>
                <a:avLst/>
                <a:gdLst/>
                <a:ahLst/>
                <a:cxnLst>
                  <a:cxn ang="0">
                    <a:pos x="2" y="158"/>
                  </a:cxn>
                  <a:cxn ang="0">
                    <a:pos x="7" y="158"/>
                  </a:cxn>
                  <a:cxn ang="0">
                    <a:pos x="9" y="156"/>
                  </a:cxn>
                  <a:cxn ang="0">
                    <a:pos x="16" y="156"/>
                  </a:cxn>
                  <a:cxn ang="0">
                    <a:pos x="19" y="153"/>
                  </a:cxn>
                  <a:cxn ang="0">
                    <a:pos x="21" y="122"/>
                  </a:cxn>
                  <a:cxn ang="0">
                    <a:pos x="21" y="45"/>
                  </a:cxn>
                  <a:cxn ang="0">
                    <a:pos x="23" y="9"/>
                  </a:cxn>
                  <a:cxn ang="0">
                    <a:pos x="21" y="9"/>
                  </a:cxn>
                  <a:cxn ang="0">
                    <a:pos x="16" y="4"/>
                  </a:cxn>
                  <a:cxn ang="0">
                    <a:pos x="11" y="2"/>
                  </a:cxn>
                  <a:cxn ang="0">
                    <a:pos x="7" y="0"/>
                  </a:cxn>
                  <a:cxn ang="0">
                    <a:pos x="9" y="24"/>
                  </a:cxn>
                  <a:cxn ang="0">
                    <a:pos x="9" y="81"/>
                  </a:cxn>
                  <a:cxn ang="0">
                    <a:pos x="4" y="100"/>
                  </a:cxn>
                  <a:cxn ang="0">
                    <a:pos x="0" y="139"/>
                  </a:cxn>
                  <a:cxn ang="0">
                    <a:pos x="0" y="160"/>
                  </a:cxn>
                  <a:cxn ang="0">
                    <a:pos x="2" y="158"/>
                  </a:cxn>
                </a:cxnLst>
                <a:rect l="0" t="0" r="r" b="b"/>
                <a:pathLst>
                  <a:path w="24" h="161">
                    <a:moveTo>
                      <a:pt x="2" y="158"/>
                    </a:moveTo>
                    <a:lnTo>
                      <a:pt x="7" y="158"/>
                    </a:lnTo>
                    <a:lnTo>
                      <a:pt x="9" y="156"/>
                    </a:lnTo>
                    <a:lnTo>
                      <a:pt x="16" y="156"/>
                    </a:lnTo>
                    <a:lnTo>
                      <a:pt x="19" y="153"/>
                    </a:lnTo>
                    <a:lnTo>
                      <a:pt x="21" y="122"/>
                    </a:lnTo>
                    <a:lnTo>
                      <a:pt x="21" y="45"/>
                    </a:lnTo>
                    <a:lnTo>
                      <a:pt x="23" y="9"/>
                    </a:lnTo>
                    <a:lnTo>
                      <a:pt x="21" y="9"/>
                    </a:lnTo>
                    <a:lnTo>
                      <a:pt x="16" y="4"/>
                    </a:lnTo>
                    <a:lnTo>
                      <a:pt x="11" y="2"/>
                    </a:lnTo>
                    <a:lnTo>
                      <a:pt x="7" y="0"/>
                    </a:lnTo>
                    <a:lnTo>
                      <a:pt x="9" y="24"/>
                    </a:lnTo>
                    <a:lnTo>
                      <a:pt x="9" y="81"/>
                    </a:lnTo>
                    <a:lnTo>
                      <a:pt x="4" y="100"/>
                    </a:lnTo>
                    <a:lnTo>
                      <a:pt x="0" y="139"/>
                    </a:lnTo>
                    <a:lnTo>
                      <a:pt x="0" y="160"/>
                    </a:lnTo>
                    <a:lnTo>
                      <a:pt x="2" y="158"/>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6" name="Freeform 3392"/>
              <p:cNvSpPr>
                <a:spLocks/>
              </p:cNvSpPr>
              <p:nvPr/>
            </p:nvSpPr>
            <p:spPr bwMode="auto">
              <a:xfrm>
                <a:off x="4468" y="8203"/>
                <a:ext cx="27" cy="163"/>
              </a:xfrm>
              <a:custGeom>
                <a:avLst/>
                <a:gdLst/>
                <a:ahLst/>
                <a:cxnLst>
                  <a:cxn ang="0">
                    <a:pos x="23" y="45"/>
                  </a:cxn>
                  <a:cxn ang="0">
                    <a:pos x="26" y="11"/>
                  </a:cxn>
                  <a:cxn ang="0">
                    <a:pos x="9" y="0"/>
                  </a:cxn>
                  <a:cxn ang="0">
                    <a:pos x="11" y="23"/>
                  </a:cxn>
                  <a:cxn ang="0">
                    <a:pos x="11" y="64"/>
                  </a:cxn>
                  <a:cxn ang="0">
                    <a:pos x="2" y="141"/>
                  </a:cxn>
                  <a:cxn ang="0">
                    <a:pos x="0" y="163"/>
                  </a:cxn>
                  <a:cxn ang="0">
                    <a:pos x="19" y="155"/>
                  </a:cxn>
                  <a:cxn ang="0">
                    <a:pos x="21" y="124"/>
                  </a:cxn>
                  <a:cxn ang="0">
                    <a:pos x="23" y="86"/>
                  </a:cxn>
                  <a:cxn ang="0">
                    <a:pos x="23" y="45"/>
                  </a:cxn>
                </a:cxnLst>
                <a:rect l="0" t="0" r="r" b="b"/>
                <a:pathLst>
                  <a:path w="27" h="163">
                    <a:moveTo>
                      <a:pt x="23" y="45"/>
                    </a:moveTo>
                    <a:lnTo>
                      <a:pt x="26" y="11"/>
                    </a:lnTo>
                    <a:lnTo>
                      <a:pt x="9" y="0"/>
                    </a:lnTo>
                    <a:lnTo>
                      <a:pt x="11" y="23"/>
                    </a:lnTo>
                    <a:lnTo>
                      <a:pt x="11" y="64"/>
                    </a:lnTo>
                    <a:lnTo>
                      <a:pt x="2" y="141"/>
                    </a:lnTo>
                    <a:lnTo>
                      <a:pt x="0" y="163"/>
                    </a:lnTo>
                    <a:lnTo>
                      <a:pt x="19" y="155"/>
                    </a:lnTo>
                    <a:lnTo>
                      <a:pt x="21" y="124"/>
                    </a:lnTo>
                    <a:lnTo>
                      <a:pt x="23" y="86"/>
                    </a:lnTo>
                    <a:lnTo>
                      <a:pt x="23" y="45"/>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7" name="Freeform 3393"/>
              <p:cNvSpPr>
                <a:spLocks/>
              </p:cNvSpPr>
              <p:nvPr/>
            </p:nvSpPr>
            <p:spPr bwMode="auto">
              <a:xfrm>
                <a:off x="4209" y="8368"/>
                <a:ext cx="214" cy="20"/>
              </a:xfrm>
              <a:custGeom>
                <a:avLst/>
                <a:gdLst/>
                <a:ahLst/>
                <a:cxnLst>
                  <a:cxn ang="0">
                    <a:pos x="19" y="4"/>
                  </a:cxn>
                  <a:cxn ang="0">
                    <a:pos x="0" y="0"/>
                  </a:cxn>
                  <a:cxn ang="0">
                    <a:pos x="0" y="2"/>
                  </a:cxn>
                  <a:cxn ang="0">
                    <a:pos x="4" y="4"/>
                  </a:cxn>
                  <a:cxn ang="0">
                    <a:pos x="9" y="7"/>
                  </a:cxn>
                  <a:cxn ang="0">
                    <a:pos x="14" y="7"/>
                  </a:cxn>
                  <a:cxn ang="0">
                    <a:pos x="19" y="9"/>
                  </a:cxn>
                  <a:cxn ang="0">
                    <a:pos x="24" y="9"/>
                  </a:cxn>
                  <a:cxn ang="0">
                    <a:pos x="28" y="12"/>
                  </a:cxn>
                  <a:cxn ang="0">
                    <a:pos x="38" y="12"/>
                  </a:cxn>
                  <a:cxn ang="0">
                    <a:pos x="43" y="14"/>
                  </a:cxn>
                  <a:cxn ang="0">
                    <a:pos x="55" y="14"/>
                  </a:cxn>
                  <a:cxn ang="0">
                    <a:pos x="62" y="16"/>
                  </a:cxn>
                  <a:cxn ang="0">
                    <a:pos x="84" y="16"/>
                  </a:cxn>
                  <a:cxn ang="0">
                    <a:pos x="91" y="19"/>
                  </a:cxn>
                  <a:cxn ang="0">
                    <a:pos x="122" y="19"/>
                  </a:cxn>
                  <a:cxn ang="0">
                    <a:pos x="132" y="16"/>
                  </a:cxn>
                  <a:cxn ang="0">
                    <a:pos x="156" y="16"/>
                  </a:cxn>
                  <a:cxn ang="0">
                    <a:pos x="165" y="14"/>
                  </a:cxn>
                  <a:cxn ang="0">
                    <a:pos x="184" y="12"/>
                  </a:cxn>
                  <a:cxn ang="0">
                    <a:pos x="213" y="9"/>
                  </a:cxn>
                  <a:cxn ang="0">
                    <a:pos x="189" y="4"/>
                  </a:cxn>
                  <a:cxn ang="0">
                    <a:pos x="172" y="4"/>
                  </a:cxn>
                  <a:cxn ang="0">
                    <a:pos x="163" y="7"/>
                  </a:cxn>
                  <a:cxn ang="0">
                    <a:pos x="151" y="7"/>
                  </a:cxn>
                  <a:cxn ang="0">
                    <a:pos x="136" y="9"/>
                  </a:cxn>
                  <a:cxn ang="0">
                    <a:pos x="112" y="9"/>
                  </a:cxn>
                  <a:cxn ang="0">
                    <a:pos x="103" y="12"/>
                  </a:cxn>
                  <a:cxn ang="0">
                    <a:pos x="64" y="12"/>
                  </a:cxn>
                  <a:cxn ang="0">
                    <a:pos x="55" y="9"/>
                  </a:cxn>
                  <a:cxn ang="0">
                    <a:pos x="36" y="9"/>
                  </a:cxn>
                  <a:cxn ang="0">
                    <a:pos x="28" y="7"/>
                  </a:cxn>
                  <a:cxn ang="0">
                    <a:pos x="19" y="4"/>
                  </a:cxn>
                </a:cxnLst>
                <a:rect l="0" t="0" r="r" b="b"/>
                <a:pathLst>
                  <a:path w="214" h="20">
                    <a:moveTo>
                      <a:pt x="19" y="4"/>
                    </a:moveTo>
                    <a:lnTo>
                      <a:pt x="0" y="0"/>
                    </a:lnTo>
                    <a:lnTo>
                      <a:pt x="0" y="2"/>
                    </a:lnTo>
                    <a:lnTo>
                      <a:pt x="4" y="4"/>
                    </a:lnTo>
                    <a:lnTo>
                      <a:pt x="9" y="7"/>
                    </a:lnTo>
                    <a:lnTo>
                      <a:pt x="14" y="7"/>
                    </a:lnTo>
                    <a:lnTo>
                      <a:pt x="19" y="9"/>
                    </a:lnTo>
                    <a:lnTo>
                      <a:pt x="24" y="9"/>
                    </a:lnTo>
                    <a:lnTo>
                      <a:pt x="28" y="12"/>
                    </a:lnTo>
                    <a:lnTo>
                      <a:pt x="38" y="12"/>
                    </a:lnTo>
                    <a:lnTo>
                      <a:pt x="43" y="14"/>
                    </a:lnTo>
                    <a:lnTo>
                      <a:pt x="55" y="14"/>
                    </a:lnTo>
                    <a:lnTo>
                      <a:pt x="62" y="16"/>
                    </a:lnTo>
                    <a:lnTo>
                      <a:pt x="84" y="16"/>
                    </a:lnTo>
                    <a:lnTo>
                      <a:pt x="91" y="19"/>
                    </a:lnTo>
                    <a:lnTo>
                      <a:pt x="122" y="19"/>
                    </a:lnTo>
                    <a:lnTo>
                      <a:pt x="132" y="16"/>
                    </a:lnTo>
                    <a:lnTo>
                      <a:pt x="156" y="16"/>
                    </a:lnTo>
                    <a:lnTo>
                      <a:pt x="165" y="14"/>
                    </a:lnTo>
                    <a:lnTo>
                      <a:pt x="184" y="12"/>
                    </a:lnTo>
                    <a:lnTo>
                      <a:pt x="213" y="9"/>
                    </a:lnTo>
                    <a:lnTo>
                      <a:pt x="189" y="4"/>
                    </a:lnTo>
                    <a:lnTo>
                      <a:pt x="172" y="4"/>
                    </a:lnTo>
                    <a:lnTo>
                      <a:pt x="163" y="7"/>
                    </a:lnTo>
                    <a:lnTo>
                      <a:pt x="151" y="7"/>
                    </a:lnTo>
                    <a:lnTo>
                      <a:pt x="136" y="9"/>
                    </a:lnTo>
                    <a:lnTo>
                      <a:pt x="112" y="9"/>
                    </a:lnTo>
                    <a:lnTo>
                      <a:pt x="103" y="12"/>
                    </a:lnTo>
                    <a:lnTo>
                      <a:pt x="64" y="12"/>
                    </a:lnTo>
                    <a:lnTo>
                      <a:pt x="55" y="9"/>
                    </a:lnTo>
                    <a:lnTo>
                      <a:pt x="36" y="9"/>
                    </a:lnTo>
                    <a:lnTo>
                      <a:pt x="28" y="7"/>
                    </a:lnTo>
                    <a:lnTo>
                      <a:pt x="19"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8" name="Freeform 3394"/>
              <p:cNvSpPr>
                <a:spLocks/>
              </p:cNvSpPr>
              <p:nvPr/>
            </p:nvSpPr>
            <p:spPr bwMode="auto">
              <a:xfrm>
                <a:off x="4272" y="8388"/>
                <a:ext cx="79" cy="19"/>
              </a:xfrm>
              <a:custGeom>
                <a:avLst/>
                <a:gdLst/>
                <a:ahLst/>
                <a:cxnLst>
                  <a:cxn ang="0">
                    <a:pos x="0" y="0"/>
                  </a:cxn>
                  <a:cxn ang="0">
                    <a:pos x="0" y="0"/>
                  </a:cxn>
                  <a:cxn ang="0">
                    <a:pos x="2" y="4"/>
                  </a:cxn>
                  <a:cxn ang="0">
                    <a:pos x="16" y="14"/>
                  </a:cxn>
                  <a:cxn ang="0">
                    <a:pos x="28" y="16"/>
                  </a:cxn>
                  <a:cxn ang="0">
                    <a:pos x="48" y="16"/>
                  </a:cxn>
                  <a:cxn ang="0">
                    <a:pos x="64" y="19"/>
                  </a:cxn>
                  <a:cxn ang="0">
                    <a:pos x="79" y="19"/>
                  </a:cxn>
                  <a:cxn ang="0">
                    <a:pos x="71" y="14"/>
                  </a:cxn>
                  <a:cxn ang="0">
                    <a:pos x="62" y="12"/>
                  </a:cxn>
                  <a:cxn ang="0">
                    <a:pos x="57" y="4"/>
                  </a:cxn>
                  <a:cxn ang="0">
                    <a:pos x="55" y="0"/>
                  </a:cxn>
                  <a:cxn ang="0">
                    <a:pos x="0" y="0"/>
                  </a:cxn>
                </a:cxnLst>
                <a:rect l="0" t="0" r="r" b="b"/>
                <a:pathLst>
                  <a:path w="79" h="19">
                    <a:moveTo>
                      <a:pt x="0" y="0"/>
                    </a:moveTo>
                    <a:lnTo>
                      <a:pt x="0" y="0"/>
                    </a:lnTo>
                    <a:lnTo>
                      <a:pt x="2" y="4"/>
                    </a:lnTo>
                    <a:lnTo>
                      <a:pt x="16" y="14"/>
                    </a:lnTo>
                    <a:lnTo>
                      <a:pt x="28" y="16"/>
                    </a:lnTo>
                    <a:lnTo>
                      <a:pt x="48" y="16"/>
                    </a:lnTo>
                    <a:lnTo>
                      <a:pt x="64" y="19"/>
                    </a:lnTo>
                    <a:lnTo>
                      <a:pt x="79" y="19"/>
                    </a:lnTo>
                    <a:lnTo>
                      <a:pt x="71" y="14"/>
                    </a:lnTo>
                    <a:lnTo>
                      <a:pt x="62" y="12"/>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9" name="Freeform 3395"/>
              <p:cNvSpPr>
                <a:spLocks/>
              </p:cNvSpPr>
              <p:nvPr/>
            </p:nvSpPr>
            <p:spPr bwMode="auto">
              <a:xfrm>
                <a:off x="4257" y="8404"/>
                <a:ext cx="139" cy="34"/>
              </a:xfrm>
              <a:custGeom>
                <a:avLst/>
                <a:gdLst/>
                <a:ahLst/>
                <a:cxnLst>
                  <a:cxn ang="0">
                    <a:pos x="14" y="4"/>
                  </a:cxn>
                  <a:cxn ang="0">
                    <a:pos x="2" y="9"/>
                  </a:cxn>
                  <a:cxn ang="0">
                    <a:pos x="0" y="14"/>
                  </a:cxn>
                  <a:cxn ang="0">
                    <a:pos x="0" y="19"/>
                  </a:cxn>
                  <a:cxn ang="0">
                    <a:pos x="4" y="21"/>
                  </a:cxn>
                  <a:cxn ang="0">
                    <a:pos x="9" y="23"/>
                  </a:cxn>
                  <a:cxn ang="0">
                    <a:pos x="16" y="26"/>
                  </a:cxn>
                  <a:cxn ang="0">
                    <a:pos x="21" y="26"/>
                  </a:cxn>
                  <a:cxn ang="0">
                    <a:pos x="28" y="28"/>
                  </a:cxn>
                  <a:cxn ang="0">
                    <a:pos x="40" y="28"/>
                  </a:cxn>
                  <a:cxn ang="0">
                    <a:pos x="48" y="31"/>
                  </a:cxn>
                  <a:cxn ang="0">
                    <a:pos x="64" y="31"/>
                  </a:cxn>
                  <a:cxn ang="0">
                    <a:pos x="108" y="33"/>
                  </a:cxn>
                  <a:cxn ang="0">
                    <a:pos x="139" y="28"/>
                  </a:cxn>
                  <a:cxn ang="0">
                    <a:pos x="134" y="26"/>
                  </a:cxn>
                  <a:cxn ang="0">
                    <a:pos x="127" y="23"/>
                  </a:cxn>
                  <a:cxn ang="0">
                    <a:pos x="108" y="14"/>
                  </a:cxn>
                  <a:cxn ang="0">
                    <a:pos x="103" y="9"/>
                  </a:cxn>
                  <a:cxn ang="0">
                    <a:pos x="98" y="7"/>
                  </a:cxn>
                  <a:cxn ang="0">
                    <a:pos x="71" y="7"/>
                  </a:cxn>
                  <a:cxn ang="0">
                    <a:pos x="67" y="4"/>
                  </a:cxn>
                  <a:cxn ang="0">
                    <a:pos x="48" y="4"/>
                  </a:cxn>
                  <a:cxn ang="0">
                    <a:pos x="43" y="2"/>
                  </a:cxn>
                  <a:cxn ang="0">
                    <a:pos x="38" y="0"/>
                  </a:cxn>
                  <a:cxn ang="0">
                    <a:pos x="28" y="0"/>
                  </a:cxn>
                  <a:cxn ang="0">
                    <a:pos x="14" y="4"/>
                  </a:cxn>
                </a:cxnLst>
                <a:rect l="0" t="0" r="r" b="b"/>
                <a:pathLst>
                  <a:path w="139" h="34">
                    <a:moveTo>
                      <a:pt x="14" y="4"/>
                    </a:moveTo>
                    <a:lnTo>
                      <a:pt x="2" y="9"/>
                    </a:lnTo>
                    <a:lnTo>
                      <a:pt x="0" y="14"/>
                    </a:lnTo>
                    <a:lnTo>
                      <a:pt x="0" y="19"/>
                    </a:lnTo>
                    <a:lnTo>
                      <a:pt x="4" y="21"/>
                    </a:lnTo>
                    <a:lnTo>
                      <a:pt x="9" y="23"/>
                    </a:lnTo>
                    <a:lnTo>
                      <a:pt x="16" y="26"/>
                    </a:lnTo>
                    <a:lnTo>
                      <a:pt x="21" y="26"/>
                    </a:lnTo>
                    <a:lnTo>
                      <a:pt x="28" y="28"/>
                    </a:lnTo>
                    <a:lnTo>
                      <a:pt x="40" y="28"/>
                    </a:lnTo>
                    <a:lnTo>
                      <a:pt x="48" y="31"/>
                    </a:lnTo>
                    <a:lnTo>
                      <a:pt x="64" y="31"/>
                    </a:lnTo>
                    <a:lnTo>
                      <a:pt x="108" y="33"/>
                    </a:lnTo>
                    <a:lnTo>
                      <a:pt x="139" y="28"/>
                    </a:lnTo>
                    <a:lnTo>
                      <a:pt x="134" y="26"/>
                    </a:lnTo>
                    <a:lnTo>
                      <a:pt x="127" y="23"/>
                    </a:lnTo>
                    <a:lnTo>
                      <a:pt x="108" y="14"/>
                    </a:lnTo>
                    <a:lnTo>
                      <a:pt x="103" y="9"/>
                    </a:lnTo>
                    <a:lnTo>
                      <a:pt x="98" y="7"/>
                    </a:lnTo>
                    <a:lnTo>
                      <a:pt x="71" y="7"/>
                    </a:lnTo>
                    <a:lnTo>
                      <a:pt x="67" y="4"/>
                    </a:lnTo>
                    <a:lnTo>
                      <a:pt x="48" y="4"/>
                    </a:lnTo>
                    <a:lnTo>
                      <a:pt x="43" y="2"/>
                    </a:lnTo>
                    <a:lnTo>
                      <a:pt x="38" y="0"/>
                    </a:lnTo>
                    <a:lnTo>
                      <a:pt x="28" y="0"/>
                    </a:lnTo>
                    <a:lnTo>
                      <a:pt x="1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0" name="Freeform 3396"/>
              <p:cNvSpPr>
                <a:spLocks/>
              </p:cNvSpPr>
              <p:nvPr/>
            </p:nvSpPr>
            <p:spPr bwMode="auto">
              <a:xfrm>
                <a:off x="4272" y="8385"/>
                <a:ext cx="55" cy="22"/>
              </a:xfrm>
              <a:custGeom>
                <a:avLst/>
                <a:gdLst/>
                <a:ahLst/>
                <a:cxnLst>
                  <a:cxn ang="0">
                    <a:pos x="24" y="4"/>
                  </a:cxn>
                  <a:cxn ang="0">
                    <a:pos x="0" y="0"/>
                  </a:cxn>
                  <a:cxn ang="0">
                    <a:pos x="9" y="9"/>
                  </a:cxn>
                  <a:cxn ang="0">
                    <a:pos x="14" y="12"/>
                  </a:cxn>
                  <a:cxn ang="0">
                    <a:pos x="16" y="12"/>
                  </a:cxn>
                  <a:cxn ang="0">
                    <a:pos x="21" y="16"/>
                  </a:cxn>
                  <a:cxn ang="0">
                    <a:pos x="26" y="16"/>
                  </a:cxn>
                  <a:cxn ang="0">
                    <a:pos x="28" y="19"/>
                  </a:cxn>
                  <a:cxn ang="0">
                    <a:pos x="36" y="19"/>
                  </a:cxn>
                  <a:cxn ang="0">
                    <a:pos x="38" y="21"/>
                  </a:cxn>
                  <a:cxn ang="0">
                    <a:pos x="55" y="21"/>
                  </a:cxn>
                  <a:cxn ang="0">
                    <a:pos x="50" y="19"/>
                  </a:cxn>
                  <a:cxn ang="0">
                    <a:pos x="45" y="16"/>
                  </a:cxn>
                  <a:cxn ang="0">
                    <a:pos x="43" y="12"/>
                  </a:cxn>
                  <a:cxn ang="0">
                    <a:pos x="36" y="4"/>
                  </a:cxn>
                  <a:cxn ang="0">
                    <a:pos x="24" y="4"/>
                  </a:cxn>
                </a:cxnLst>
                <a:rect l="0" t="0" r="r" b="b"/>
                <a:pathLst>
                  <a:path w="55" h="22">
                    <a:moveTo>
                      <a:pt x="24" y="4"/>
                    </a:moveTo>
                    <a:lnTo>
                      <a:pt x="0" y="0"/>
                    </a:lnTo>
                    <a:lnTo>
                      <a:pt x="9" y="9"/>
                    </a:lnTo>
                    <a:lnTo>
                      <a:pt x="14" y="12"/>
                    </a:lnTo>
                    <a:lnTo>
                      <a:pt x="16" y="12"/>
                    </a:lnTo>
                    <a:lnTo>
                      <a:pt x="21" y="16"/>
                    </a:lnTo>
                    <a:lnTo>
                      <a:pt x="26" y="16"/>
                    </a:lnTo>
                    <a:lnTo>
                      <a:pt x="28" y="19"/>
                    </a:lnTo>
                    <a:lnTo>
                      <a:pt x="36" y="19"/>
                    </a:lnTo>
                    <a:lnTo>
                      <a:pt x="38" y="21"/>
                    </a:lnTo>
                    <a:lnTo>
                      <a:pt x="55" y="21"/>
                    </a:lnTo>
                    <a:lnTo>
                      <a:pt x="50" y="19"/>
                    </a:lnTo>
                    <a:lnTo>
                      <a:pt x="45" y="16"/>
                    </a:lnTo>
                    <a:lnTo>
                      <a:pt x="43" y="12"/>
                    </a:lnTo>
                    <a:lnTo>
                      <a:pt x="36" y="4"/>
                    </a:lnTo>
                    <a:lnTo>
                      <a:pt x="24"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1" name="Freeform 3397"/>
              <p:cNvSpPr>
                <a:spLocks/>
              </p:cNvSpPr>
              <p:nvPr/>
            </p:nvSpPr>
            <p:spPr bwMode="auto">
              <a:xfrm>
                <a:off x="4252" y="8402"/>
                <a:ext cx="116" cy="36"/>
              </a:xfrm>
              <a:custGeom>
                <a:avLst/>
                <a:gdLst/>
                <a:ahLst/>
                <a:cxnLst>
                  <a:cxn ang="0">
                    <a:pos x="7" y="23"/>
                  </a:cxn>
                  <a:cxn ang="0">
                    <a:pos x="12" y="26"/>
                  </a:cxn>
                  <a:cxn ang="0">
                    <a:pos x="19" y="26"/>
                  </a:cxn>
                  <a:cxn ang="0">
                    <a:pos x="24" y="28"/>
                  </a:cxn>
                  <a:cxn ang="0">
                    <a:pos x="31" y="28"/>
                  </a:cxn>
                  <a:cxn ang="0">
                    <a:pos x="36" y="31"/>
                  </a:cxn>
                  <a:cxn ang="0">
                    <a:pos x="43" y="31"/>
                  </a:cxn>
                  <a:cxn ang="0">
                    <a:pos x="50" y="33"/>
                  </a:cxn>
                  <a:cxn ang="0">
                    <a:pos x="74" y="33"/>
                  </a:cxn>
                  <a:cxn ang="0">
                    <a:pos x="79" y="36"/>
                  </a:cxn>
                  <a:cxn ang="0">
                    <a:pos x="115" y="36"/>
                  </a:cxn>
                  <a:cxn ang="0">
                    <a:pos x="98" y="26"/>
                  </a:cxn>
                  <a:cxn ang="0">
                    <a:pos x="86" y="7"/>
                  </a:cxn>
                  <a:cxn ang="0">
                    <a:pos x="67" y="7"/>
                  </a:cxn>
                  <a:cxn ang="0">
                    <a:pos x="40" y="2"/>
                  </a:cxn>
                  <a:cxn ang="0">
                    <a:pos x="31" y="0"/>
                  </a:cxn>
                  <a:cxn ang="0">
                    <a:pos x="14" y="7"/>
                  </a:cxn>
                  <a:cxn ang="0">
                    <a:pos x="0" y="14"/>
                  </a:cxn>
                  <a:cxn ang="0">
                    <a:pos x="2" y="19"/>
                  </a:cxn>
                  <a:cxn ang="0">
                    <a:pos x="7" y="23"/>
                  </a:cxn>
                </a:cxnLst>
                <a:rect l="0" t="0" r="r" b="b"/>
                <a:pathLst>
                  <a:path w="116" h="36">
                    <a:moveTo>
                      <a:pt x="7" y="23"/>
                    </a:moveTo>
                    <a:lnTo>
                      <a:pt x="12" y="26"/>
                    </a:lnTo>
                    <a:lnTo>
                      <a:pt x="19" y="26"/>
                    </a:lnTo>
                    <a:lnTo>
                      <a:pt x="24" y="28"/>
                    </a:lnTo>
                    <a:lnTo>
                      <a:pt x="31" y="28"/>
                    </a:lnTo>
                    <a:lnTo>
                      <a:pt x="36" y="31"/>
                    </a:lnTo>
                    <a:lnTo>
                      <a:pt x="43" y="31"/>
                    </a:lnTo>
                    <a:lnTo>
                      <a:pt x="50" y="33"/>
                    </a:lnTo>
                    <a:lnTo>
                      <a:pt x="74" y="33"/>
                    </a:lnTo>
                    <a:lnTo>
                      <a:pt x="79" y="36"/>
                    </a:lnTo>
                    <a:lnTo>
                      <a:pt x="115" y="36"/>
                    </a:lnTo>
                    <a:lnTo>
                      <a:pt x="98" y="26"/>
                    </a:lnTo>
                    <a:lnTo>
                      <a:pt x="86" y="7"/>
                    </a:lnTo>
                    <a:lnTo>
                      <a:pt x="67" y="7"/>
                    </a:lnTo>
                    <a:lnTo>
                      <a:pt x="40" y="2"/>
                    </a:lnTo>
                    <a:lnTo>
                      <a:pt x="31" y="0"/>
                    </a:lnTo>
                    <a:lnTo>
                      <a:pt x="14" y="7"/>
                    </a:lnTo>
                    <a:lnTo>
                      <a:pt x="0" y="14"/>
                    </a:lnTo>
                    <a:lnTo>
                      <a:pt x="2" y="19"/>
                    </a:lnTo>
                    <a:lnTo>
                      <a:pt x="7" y="2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2" name="Freeform 3398"/>
              <p:cNvSpPr>
                <a:spLocks/>
              </p:cNvSpPr>
              <p:nvPr/>
            </p:nvSpPr>
            <p:spPr bwMode="auto">
              <a:xfrm>
                <a:off x="4142" y="8275"/>
                <a:ext cx="36" cy="7"/>
              </a:xfrm>
              <a:custGeom>
                <a:avLst/>
                <a:gdLst/>
                <a:ahLst/>
                <a:cxnLst>
                  <a:cxn ang="0">
                    <a:pos x="21" y="2"/>
                  </a:cxn>
                  <a:cxn ang="0">
                    <a:pos x="19" y="0"/>
                  </a:cxn>
                  <a:cxn ang="0">
                    <a:pos x="14" y="0"/>
                  </a:cxn>
                  <a:cxn ang="0">
                    <a:pos x="11" y="2"/>
                  </a:cxn>
                  <a:cxn ang="0">
                    <a:pos x="0" y="2"/>
                  </a:cxn>
                  <a:cxn ang="0">
                    <a:pos x="0" y="7"/>
                  </a:cxn>
                  <a:cxn ang="0">
                    <a:pos x="35" y="7"/>
                  </a:cxn>
                  <a:cxn ang="0">
                    <a:pos x="35" y="2"/>
                  </a:cxn>
                  <a:cxn ang="0">
                    <a:pos x="21" y="2"/>
                  </a:cxn>
                </a:cxnLst>
                <a:rect l="0" t="0" r="r" b="b"/>
                <a:pathLst>
                  <a:path w="36" h="7">
                    <a:moveTo>
                      <a:pt x="21" y="2"/>
                    </a:moveTo>
                    <a:lnTo>
                      <a:pt x="19" y="0"/>
                    </a:lnTo>
                    <a:lnTo>
                      <a:pt x="14" y="0"/>
                    </a:lnTo>
                    <a:lnTo>
                      <a:pt x="11" y="2"/>
                    </a:lnTo>
                    <a:lnTo>
                      <a:pt x="0" y="2"/>
                    </a:lnTo>
                    <a:lnTo>
                      <a:pt x="0" y="7"/>
                    </a:lnTo>
                    <a:lnTo>
                      <a:pt x="35" y="7"/>
                    </a:lnTo>
                    <a:lnTo>
                      <a:pt x="35" y="2"/>
                    </a:lnTo>
                    <a:lnTo>
                      <a:pt x="21"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3" name="Freeform 3399"/>
              <p:cNvSpPr>
                <a:spLocks/>
              </p:cNvSpPr>
              <p:nvPr/>
            </p:nvSpPr>
            <p:spPr bwMode="auto">
              <a:xfrm>
                <a:off x="4140" y="8292"/>
                <a:ext cx="40" cy="98"/>
              </a:xfrm>
              <a:custGeom>
                <a:avLst/>
                <a:gdLst/>
                <a:ahLst/>
                <a:cxnLst>
                  <a:cxn ang="0">
                    <a:pos x="31" y="86"/>
                  </a:cxn>
                  <a:cxn ang="0">
                    <a:pos x="0" y="83"/>
                  </a:cxn>
                  <a:cxn ang="0">
                    <a:pos x="0" y="98"/>
                  </a:cxn>
                  <a:cxn ang="0">
                    <a:pos x="4" y="88"/>
                  </a:cxn>
                  <a:cxn ang="0">
                    <a:pos x="38" y="88"/>
                  </a:cxn>
                  <a:cxn ang="0">
                    <a:pos x="36" y="71"/>
                  </a:cxn>
                  <a:cxn ang="0">
                    <a:pos x="33" y="50"/>
                  </a:cxn>
                  <a:cxn ang="0">
                    <a:pos x="33" y="4"/>
                  </a:cxn>
                  <a:cxn ang="0">
                    <a:pos x="40" y="0"/>
                  </a:cxn>
                  <a:cxn ang="0">
                    <a:pos x="31" y="0"/>
                  </a:cxn>
                  <a:cxn ang="0">
                    <a:pos x="31" y="86"/>
                  </a:cxn>
                </a:cxnLst>
                <a:rect l="0" t="0" r="r" b="b"/>
                <a:pathLst>
                  <a:path w="40" h="98">
                    <a:moveTo>
                      <a:pt x="31" y="86"/>
                    </a:moveTo>
                    <a:lnTo>
                      <a:pt x="0" y="83"/>
                    </a:lnTo>
                    <a:lnTo>
                      <a:pt x="0" y="98"/>
                    </a:lnTo>
                    <a:lnTo>
                      <a:pt x="4" y="88"/>
                    </a:lnTo>
                    <a:lnTo>
                      <a:pt x="38" y="88"/>
                    </a:lnTo>
                    <a:lnTo>
                      <a:pt x="36" y="71"/>
                    </a:lnTo>
                    <a:lnTo>
                      <a:pt x="33" y="50"/>
                    </a:lnTo>
                    <a:lnTo>
                      <a:pt x="33" y="4"/>
                    </a:lnTo>
                    <a:lnTo>
                      <a:pt x="40" y="0"/>
                    </a:lnTo>
                    <a:lnTo>
                      <a:pt x="31" y="0"/>
                    </a:lnTo>
                    <a:lnTo>
                      <a:pt x="31"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4" name="Freeform 3400"/>
              <p:cNvSpPr>
                <a:spLocks/>
              </p:cNvSpPr>
              <p:nvPr/>
            </p:nvSpPr>
            <p:spPr bwMode="auto">
              <a:xfrm>
                <a:off x="4135" y="8282"/>
                <a:ext cx="48" cy="110"/>
              </a:xfrm>
              <a:custGeom>
                <a:avLst/>
                <a:gdLst/>
                <a:ahLst/>
                <a:cxnLst>
                  <a:cxn ang="0">
                    <a:pos x="0" y="9"/>
                  </a:cxn>
                  <a:cxn ang="0">
                    <a:pos x="0" y="110"/>
                  </a:cxn>
                  <a:cxn ang="0">
                    <a:pos x="4" y="110"/>
                  </a:cxn>
                  <a:cxn ang="0">
                    <a:pos x="4" y="14"/>
                  </a:cxn>
                  <a:cxn ang="0">
                    <a:pos x="48" y="7"/>
                  </a:cxn>
                  <a:cxn ang="0">
                    <a:pos x="48" y="2"/>
                  </a:cxn>
                  <a:cxn ang="0">
                    <a:pos x="2" y="0"/>
                  </a:cxn>
                  <a:cxn ang="0">
                    <a:pos x="0" y="9"/>
                  </a:cxn>
                </a:cxnLst>
                <a:rect l="0" t="0" r="r" b="b"/>
                <a:pathLst>
                  <a:path w="48" h="110">
                    <a:moveTo>
                      <a:pt x="0" y="9"/>
                    </a:moveTo>
                    <a:lnTo>
                      <a:pt x="0" y="110"/>
                    </a:lnTo>
                    <a:lnTo>
                      <a:pt x="4" y="110"/>
                    </a:lnTo>
                    <a:lnTo>
                      <a:pt x="4" y="14"/>
                    </a:lnTo>
                    <a:lnTo>
                      <a:pt x="48" y="7"/>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5" name="Freeform 3401"/>
              <p:cNvSpPr>
                <a:spLocks/>
              </p:cNvSpPr>
              <p:nvPr/>
            </p:nvSpPr>
            <p:spPr bwMode="auto">
              <a:xfrm>
                <a:off x="4142" y="8294"/>
                <a:ext cx="41" cy="94"/>
              </a:xfrm>
              <a:custGeom>
                <a:avLst/>
                <a:gdLst/>
                <a:ahLst/>
                <a:cxnLst>
                  <a:cxn ang="0">
                    <a:pos x="35" y="31"/>
                  </a:cxn>
                  <a:cxn ang="0">
                    <a:pos x="35" y="19"/>
                  </a:cxn>
                  <a:cxn ang="0">
                    <a:pos x="40" y="0"/>
                  </a:cxn>
                  <a:cxn ang="0">
                    <a:pos x="31" y="2"/>
                  </a:cxn>
                  <a:cxn ang="0">
                    <a:pos x="31" y="86"/>
                  </a:cxn>
                  <a:cxn ang="0">
                    <a:pos x="23" y="86"/>
                  </a:cxn>
                  <a:cxn ang="0">
                    <a:pos x="2" y="83"/>
                  </a:cxn>
                  <a:cxn ang="0">
                    <a:pos x="0" y="91"/>
                  </a:cxn>
                  <a:cxn ang="0">
                    <a:pos x="35" y="93"/>
                  </a:cxn>
                  <a:cxn ang="0">
                    <a:pos x="35" y="79"/>
                  </a:cxn>
                  <a:cxn ang="0">
                    <a:pos x="33" y="67"/>
                  </a:cxn>
                  <a:cxn ang="0">
                    <a:pos x="33" y="40"/>
                  </a:cxn>
                  <a:cxn ang="0">
                    <a:pos x="35" y="31"/>
                  </a:cxn>
                </a:cxnLst>
                <a:rect l="0" t="0" r="r" b="b"/>
                <a:pathLst>
                  <a:path w="41" h="94">
                    <a:moveTo>
                      <a:pt x="35" y="31"/>
                    </a:moveTo>
                    <a:lnTo>
                      <a:pt x="35" y="19"/>
                    </a:lnTo>
                    <a:lnTo>
                      <a:pt x="40" y="0"/>
                    </a:lnTo>
                    <a:lnTo>
                      <a:pt x="31" y="2"/>
                    </a:lnTo>
                    <a:lnTo>
                      <a:pt x="31" y="86"/>
                    </a:lnTo>
                    <a:lnTo>
                      <a:pt x="23" y="86"/>
                    </a:lnTo>
                    <a:lnTo>
                      <a:pt x="2" y="83"/>
                    </a:lnTo>
                    <a:lnTo>
                      <a:pt x="0" y="91"/>
                    </a:lnTo>
                    <a:lnTo>
                      <a:pt x="35" y="93"/>
                    </a:lnTo>
                    <a:lnTo>
                      <a:pt x="35" y="79"/>
                    </a:lnTo>
                    <a:lnTo>
                      <a:pt x="33" y="67"/>
                    </a:lnTo>
                    <a:lnTo>
                      <a:pt x="33" y="40"/>
                    </a:lnTo>
                    <a:lnTo>
                      <a:pt x="35"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6" name="Freeform 3402"/>
              <p:cNvSpPr>
                <a:spLocks/>
              </p:cNvSpPr>
              <p:nvPr/>
            </p:nvSpPr>
            <p:spPr bwMode="auto">
              <a:xfrm>
                <a:off x="4152" y="8301"/>
                <a:ext cx="7" cy="10"/>
              </a:xfrm>
              <a:custGeom>
                <a:avLst/>
                <a:gdLst/>
                <a:ahLst/>
                <a:cxnLst>
                  <a:cxn ang="0">
                    <a:pos x="2" y="0"/>
                  </a:cxn>
                  <a:cxn ang="0">
                    <a:pos x="0" y="0"/>
                  </a:cxn>
                  <a:cxn ang="0">
                    <a:pos x="0" y="7"/>
                  </a:cxn>
                  <a:cxn ang="0">
                    <a:pos x="2" y="9"/>
                  </a:cxn>
                  <a:cxn ang="0">
                    <a:pos x="7" y="7"/>
                  </a:cxn>
                  <a:cxn ang="0">
                    <a:pos x="7" y="2"/>
                  </a:cxn>
                  <a:cxn ang="0">
                    <a:pos x="2" y="0"/>
                  </a:cxn>
                </a:cxnLst>
                <a:rect l="0" t="0" r="r" b="b"/>
                <a:pathLst>
                  <a:path w="7" h="10">
                    <a:moveTo>
                      <a:pt x="2" y="0"/>
                    </a:moveTo>
                    <a:lnTo>
                      <a:pt x="0" y="0"/>
                    </a:lnTo>
                    <a:lnTo>
                      <a:pt x="0" y="7"/>
                    </a:lnTo>
                    <a:lnTo>
                      <a:pt x="2"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7" name="Freeform 3403"/>
              <p:cNvSpPr>
                <a:spLocks/>
              </p:cNvSpPr>
              <p:nvPr/>
            </p:nvSpPr>
            <p:spPr bwMode="auto">
              <a:xfrm>
                <a:off x="4152" y="8323"/>
                <a:ext cx="7" cy="7"/>
              </a:xfrm>
              <a:custGeom>
                <a:avLst/>
                <a:gdLst/>
                <a:ahLst/>
                <a:cxnLst>
                  <a:cxn ang="0">
                    <a:pos x="2" y="0"/>
                  </a:cxn>
                  <a:cxn ang="0">
                    <a:pos x="0" y="0"/>
                  </a:cxn>
                  <a:cxn ang="0">
                    <a:pos x="0" y="7"/>
                  </a:cxn>
                  <a:cxn ang="0">
                    <a:pos x="4" y="7"/>
                  </a:cxn>
                  <a:cxn ang="0">
                    <a:pos x="7" y="2"/>
                  </a:cxn>
                  <a:cxn ang="0">
                    <a:pos x="2" y="0"/>
                  </a:cxn>
                </a:cxnLst>
                <a:rect l="0" t="0" r="r" b="b"/>
                <a:pathLst>
                  <a:path w="7" h="7">
                    <a:moveTo>
                      <a:pt x="2" y="0"/>
                    </a:moveTo>
                    <a:lnTo>
                      <a:pt x="0" y="0"/>
                    </a:lnTo>
                    <a:lnTo>
                      <a:pt x="0" y="7"/>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8" name="Freeform 3404"/>
              <p:cNvSpPr>
                <a:spLocks/>
              </p:cNvSpPr>
              <p:nvPr/>
            </p:nvSpPr>
            <p:spPr bwMode="auto">
              <a:xfrm>
                <a:off x="4149" y="8299"/>
                <a:ext cx="7" cy="12"/>
              </a:xfrm>
              <a:custGeom>
                <a:avLst/>
                <a:gdLst/>
                <a:ahLst/>
                <a:cxnLst>
                  <a:cxn ang="0">
                    <a:pos x="2" y="0"/>
                  </a:cxn>
                  <a:cxn ang="0">
                    <a:pos x="2" y="0"/>
                  </a:cxn>
                  <a:cxn ang="0">
                    <a:pos x="0" y="2"/>
                  </a:cxn>
                  <a:cxn ang="0">
                    <a:pos x="0" y="9"/>
                  </a:cxn>
                  <a:cxn ang="0">
                    <a:pos x="2" y="12"/>
                  </a:cxn>
                  <a:cxn ang="0">
                    <a:pos x="7" y="9"/>
                  </a:cxn>
                  <a:cxn ang="0">
                    <a:pos x="7" y="2"/>
                  </a:cxn>
                  <a:cxn ang="0">
                    <a:pos x="2" y="0"/>
                  </a:cxn>
                </a:cxnLst>
                <a:rect l="0" t="0" r="r" b="b"/>
                <a:pathLst>
                  <a:path w="7" h="12">
                    <a:moveTo>
                      <a:pt x="2" y="0"/>
                    </a:moveTo>
                    <a:lnTo>
                      <a:pt x="2" y="0"/>
                    </a:lnTo>
                    <a:lnTo>
                      <a:pt x="0" y="2"/>
                    </a:lnTo>
                    <a:lnTo>
                      <a:pt x="0" y="9"/>
                    </a:lnTo>
                    <a:lnTo>
                      <a:pt x="2" y="12"/>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9" name="Freeform 3405"/>
              <p:cNvSpPr>
                <a:spLocks/>
              </p:cNvSpPr>
              <p:nvPr/>
            </p:nvSpPr>
            <p:spPr bwMode="auto">
              <a:xfrm>
                <a:off x="4149" y="8320"/>
                <a:ext cx="7" cy="12"/>
              </a:xfrm>
              <a:custGeom>
                <a:avLst/>
                <a:gdLst/>
                <a:ahLst/>
                <a:cxnLst>
                  <a:cxn ang="0">
                    <a:pos x="2" y="0"/>
                  </a:cxn>
                  <a:cxn ang="0">
                    <a:pos x="2" y="0"/>
                  </a:cxn>
                  <a:cxn ang="0">
                    <a:pos x="0" y="2"/>
                  </a:cxn>
                  <a:cxn ang="0">
                    <a:pos x="0" y="9"/>
                  </a:cxn>
                  <a:cxn ang="0">
                    <a:pos x="2" y="11"/>
                  </a:cxn>
                  <a:cxn ang="0">
                    <a:pos x="7" y="9"/>
                  </a:cxn>
                  <a:cxn ang="0">
                    <a:pos x="7" y="2"/>
                  </a:cxn>
                  <a:cxn ang="0">
                    <a:pos x="2" y="0"/>
                  </a:cxn>
                </a:cxnLst>
                <a:rect l="0" t="0" r="r" b="b"/>
                <a:pathLst>
                  <a:path w="7" h="12">
                    <a:moveTo>
                      <a:pt x="2" y="0"/>
                    </a:moveTo>
                    <a:lnTo>
                      <a:pt x="2" y="0"/>
                    </a:lnTo>
                    <a:lnTo>
                      <a:pt x="0" y="2"/>
                    </a:lnTo>
                    <a:lnTo>
                      <a:pt x="0" y="9"/>
                    </a:lnTo>
                    <a:lnTo>
                      <a:pt x="2" y="11"/>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0" name="Freeform 3406"/>
              <p:cNvSpPr>
                <a:spLocks/>
              </p:cNvSpPr>
              <p:nvPr/>
            </p:nvSpPr>
            <p:spPr bwMode="auto">
              <a:xfrm>
                <a:off x="4142" y="8208"/>
                <a:ext cx="7" cy="2"/>
              </a:xfrm>
              <a:custGeom>
                <a:avLst/>
                <a:gdLst/>
                <a:ahLst/>
                <a:cxnLst>
                  <a:cxn ang="0">
                    <a:pos x="4" y="0"/>
                  </a:cxn>
                  <a:cxn ang="0">
                    <a:pos x="0" y="0"/>
                  </a:cxn>
                  <a:cxn ang="0">
                    <a:pos x="0" y="2"/>
                  </a:cxn>
                  <a:cxn ang="0">
                    <a:pos x="7" y="2"/>
                  </a:cxn>
                  <a:cxn ang="0">
                    <a:pos x="4" y="0"/>
                  </a:cxn>
                </a:cxnLst>
                <a:rect l="0" t="0" r="r" b="b"/>
                <a:pathLst>
                  <a:path w="7" h="2">
                    <a:moveTo>
                      <a:pt x="4" y="0"/>
                    </a:moveTo>
                    <a:lnTo>
                      <a:pt x="0"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1" name="Freeform 3407"/>
              <p:cNvSpPr>
                <a:spLocks/>
              </p:cNvSpPr>
              <p:nvPr/>
            </p:nvSpPr>
            <p:spPr bwMode="auto">
              <a:xfrm>
                <a:off x="4156" y="8205"/>
                <a:ext cx="8" cy="3"/>
              </a:xfrm>
              <a:custGeom>
                <a:avLst/>
                <a:gdLst/>
                <a:ahLst/>
                <a:cxnLst>
                  <a:cxn ang="0">
                    <a:pos x="4" y="0"/>
                  </a:cxn>
                  <a:cxn ang="0">
                    <a:pos x="4" y="0"/>
                  </a:cxn>
                  <a:cxn ang="0">
                    <a:pos x="0" y="2"/>
                  </a:cxn>
                  <a:cxn ang="0">
                    <a:pos x="7" y="2"/>
                  </a:cxn>
                  <a:cxn ang="0">
                    <a:pos x="4" y="0"/>
                  </a:cxn>
                </a:cxnLst>
                <a:rect l="0" t="0" r="r" b="b"/>
                <a:pathLst>
                  <a:path w="8" h="3">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2" name="Freeform 3408"/>
              <p:cNvSpPr>
                <a:spLocks/>
              </p:cNvSpPr>
              <p:nvPr/>
            </p:nvSpPr>
            <p:spPr bwMode="auto">
              <a:xfrm>
                <a:off x="4171" y="8205"/>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3" name="Freeform 3409"/>
              <p:cNvSpPr>
                <a:spLocks/>
              </p:cNvSpPr>
              <p:nvPr/>
            </p:nvSpPr>
            <p:spPr bwMode="auto">
              <a:xfrm>
                <a:off x="4144" y="8208"/>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4" name="Freeform 3410"/>
              <p:cNvSpPr>
                <a:spLocks/>
              </p:cNvSpPr>
              <p:nvPr/>
            </p:nvSpPr>
            <p:spPr bwMode="auto">
              <a:xfrm>
                <a:off x="4156" y="8205"/>
                <a:ext cx="8" cy="3"/>
              </a:xfrm>
              <a:custGeom>
                <a:avLst/>
                <a:gdLst/>
                <a:ahLst/>
                <a:cxnLst>
                  <a:cxn ang="0">
                    <a:pos x="4" y="0"/>
                  </a:cxn>
                  <a:cxn ang="0">
                    <a:pos x="4" y="0"/>
                  </a:cxn>
                  <a:cxn ang="0">
                    <a:pos x="0" y="2"/>
                  </a:cxn>
                  <a:cxn ang="0">
                    <a:pos x="7" y="2"/>
                  </a:cxn>
                  <a:cxn ang="0">
                    <a:pos x="4" y="0"/>
                  </a:cxn>
                </a:cxnLst>
                <a:rect l="0" t="0" r="r" b="b"/>
                <a:pathLst>
                  <a:path w="8" h="3">
                    <a:moveTo>
                      <a:pt x="4" y="0"/>
                    </a:moveTo>
                    <a:lnTo>
                      <a:pt x="4" y="0"/>
                    </a:lnTo>
                    <a:lnTo>
                      <a:pt x="0" y="2"/>
                    </a:lnTo>
                    <a:lnTo>
                      <a:pt x="7" y="2"/>
                    </a:lnTo>
                    <a:lnTo>
                      <a:pt x="4"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5" name="Freeform 3411"/>
              <p:cNvSpPr>
                <a:spLocks/>
              </p:cNvSpPr>
              <p:nvPr/>
            </p:nvSpPr>
            <p:spPr bwMode="auto">
              <a:xfrm>
                <a:off x="4173" y="8205"/>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6" name="Freeform 3412"/>
              <p:cNvSpPr>
                <a:spLocks/>
              </p:cNvSpPr>
              <p:nvPr/>
            </p:nvSpPr>
            <p:spPr bwMode="auto">
              <a:xfrm>
                <a:off x="4144" y="8400"/>
                <a:ext cx="44" cy="14"/>
              </a:xfrm>
              <a:custGeom>
                <a:avLst/>
                <a:gdLst/>
                <a:ahLst/>
                <a:cxnLst>
                  <a:cxn ang="0">
                    <a:pos x="0" y="0"/>
                  </a:cxn>
                  <a:cxn ang="0">
                    <a:pos x="0" y="9"/>
                  </a:cxn>
                  <a:cxn ang="0">
                    <a:pos x="43" y="14"/>
                  </a:cxn>
                  <a:cxn ang="0">
                    <a:pos x="43" y="4"/>
                  </a:cxn>
                  <a:cxn ang="0">
                    <a:pos x="0" y="0"/>
                  </a:cxn>
                </a:cxnLst>
                <a:rect l="0" t="0" r="r" b="b"/>
                <a:pathLst>
                  <a:path w="44"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7" name="Freeform 3413"/>
              <p:cNvSpPr>
                <a:spLocks/>
              </p:cNvSpPr>
              <p:nvPr/>
            </p:nvSpPr>
            <p:spPr bwMode="auto">
              <a:xfrm>
                <a:off x="4358" y="8162"/>
                <a:ext cx="14" cy="170"/>
              </a:xfrm>
              <a:custGeom>
                <a:avLst/>
                <a:gdLst/>
                <a:ahLst/>
                <a:cxnLst>
                  <a:cxn ang="0">
                    <a:pos x="2" y="2"/>
                  </a:cxn>
                  <a:cxn ang="0">
                    <a:pos x="0" y="45"/>
                  </a:cxn>
                  <a:cxn ang="0">
                    <a:pos x="0" y="167"/>
                  </a:cxn>
                  <a:cxn ang="0">
                    <a:pos x="14" y="170"/>
                  </a:cxn>
                  <a:cxn ang="0">
                    <a:pos x="2" y="165"/>
                  </a:cxn>
                  <a:cxn ang="0">
                    <a:pos x="2" y="124"/>
                  </a:cxn>
                  <a:cxn ang="0">
                    <a:pos x="4" y="81"/>
                  </a:cxn>
                  <a:cxn ang="0">
                    <a:pos x="4" y="40"/>
                  </a:cxn>
                  <a:cxn ang="0">
                    <a:pos x="7" y="0"/>
                  </a:cxn>
                  <a:cxn ang="0">
                    <a:pos x="2" y="2"/>
                  </a:cxn>
                </a:cxnLst>
                <a:rect l="0" t="0" r="r" b="b"/>
                <a:pathLst>
                  <a:path w="14" h="170">
                    <a:moveTo>
                      <a:pt x="2" y="2"/>
                    </a:moveTo>
                    <a:lnTo>
                      <a:pt x="0" y="45"/>
                    </a:lnTo>
                    <a:lnTo>
                      <a:pt x="0" y="167"/>
                    </a:lnTo>
                    <a:lnTo>
                      <a:pt x="14" y="170"/>
                    </a:lnTo>
                    <a:lnTo>
                      <a:pt x="2" y="165"/>
                    </a:lnTo>
                    <a:lnTo>
                      <a:pt x="2" y="124"/>
                    </a:lnTo>
                    <a:lnTo>
                      <a:pt x="4" y="81"/>
                    </a:lnTo>
                    <a:lnTo>
                      <a:pt x="4" y="40"/>
                    </a:lnTo>
                    <a:lnTo>
                      <a:pt x="7" y="0"/>
                    </a:lnTo>
                    <a:lnTo>
                      <a:pt x="2"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8" name="Freeform 3414"/>
              <p:cNvSpPr>
                <a:spLocks/>
              </p:cNvSpPr>
              <p:nvPr/>
            </p:nvSpPr>
            <p:spPr bwMode="auto">
              <a:xfrm>
                <a:off x="4384" y="8340"/>
                <a:ext cx="72" cy="110"/>
              </a:xfrm>
              <a:custGeom>
                <a:avLst/>
                <a:gdLst/>
                <a:ahLst/>
                <a:cxnLst>
                  <a:cxn ang="0">
                    <a:pos x="9" y="2"/>
                  </a:cxn>
                  <a:cxn ang="0">
                    <a:pos x="9" y="2"/>
                  </a:cxn>
                  <a:cxn ang="0">
                    <a:pos x="4" y="23"/>
                  </a:cxn>
                  <a:cxn ang="0">
                    <a:pos x="0" y="74"/>
                  </a:cxn>
                  <a:cxn ang="0">
                    <a:pos x="0" y="103"/>
                  </a:cxn>
                  <a:cxn ang="0">
                    <a:pos x="43" y="110"/>
                  </a:cxn>
                  <a:cxn ang="0">
                    <a:pos x="71" y="103"/>
                  </a:cxn>
                  <a:cxn ang="0">
                    <a:pos x="71" y="52"/>
                  </a:cxn>
                  <a:cxn ang="0">
                    <a:pos x="69" y="40"/>
                  </a:cxn>
                  <a:cxn ang="0">
                    <a:pos x="69" y="28"/>
                  </a:cxn>
                  <a:cxn ang="0">
                    <a:pos x="67" y="16"/>
                  </a:cxn>
                  <a:cxn ang="0">
                    <a:pos x="62" y="2"/>
                  </a:cxn>
                  <a:cxn ang="0">
                    <a:pos x="35" y="0"/>
                  </a:cxn>
                  <a:cxn ang="0">
                    <a:pos x="9" y="2"/>
                  </a:cxn>
                </a:cxnLst>
                <a:rect l="0" t="0" r="r" b="b"/>
                <a:pathLst>
                  <a:path w="72" h="110">
                    <a:moveTo>
                      <a:pt x="9" y="2"/>
                    </a:moveTo>
                    <a:lnTo>
                      <a:pt x="9" y="2"/>
                    </a:lnTo>
                    <a:lnTo>
                      <a:pt x="4" y="23"/>
                    </a:lnTo>
                    <a:lnTo>
                      <a:pt x="0" y="74"/>
                    </a:lnTo>
                    <a:lnTo>
                      <a:pt x="0" y="103"/>
                    </a:lnTo>
                    <a:lnTo>
                      <a:pt x="43" y="110"/>
                    </a:lnTo>
                    <a:lnTo>
                      <a:pt x="71" y="103"/>
                    </a:lnTo>
                    <a:lnTo>
                      <a:pt x="71" y="52"/>
                    </a:lnTo>
                    <a:lnTo>
                      <a:pt x="69" y="40"/>
                    </a:lnTo>
                    <a:lnTo>
                      <a:pt x="69" y="28"/>
                    </a:lnTo>
                    <a:lnTo>
                      <a:pt x="67" y="16"/>
                    </a:lnTo>
                    <a:lnTo>
                      <a:pt x="62" y="2"/>
                    </a:lnTo>
                    <a:lnTo>
                      <a:pt x="35"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9" name="Freeform 3415"/>
              <p:cNvSpPr>
                <a:spLocks/>
              </p:cNvSpPr>
              <p:nvPr/>
            </p:nvSpPr>
            <p:spPr bwMode="auto">
              <a:xfrm>
                <a:off x="4384" y="8352"/>
                <a:ext cx="44" cy="86"/>
              </a:xfrm>
              <a:custGeom>
                <a:avLst/>
                <a:gdLst/>
                <a:ahLst/>
                <a:cxnLst>
                  <a:cxn ang="0">
                    <a:pos x="7" y="0"/>
                  </a:cxn>
                  <a:cxn ang="0">
                    <a:pos x="7" y="0"/>
                  </a:cxn>
                  <a:cxn ang="0">
                    <a:pos x="2" y="21"/>
                  </a:cxn>
                  <a:cxn ang="0">
                    <a:pos x="0" y="40"/>
                  </a:cxn>
                  <a:cxn ang="0">
                    <a:pos x="0" y="81"/>
                  </a:cxn>
                  <a:cxn ang="0">
                    <a:pos x="2" y="83"/>
                  </a:cxn>
                  <a:cxn ang="0">
                    <a:pos x="26" y="83"/>
                  </a:cxn>
                  <a:cxn ang="0">
                    <a:pos x="28" y="86"/>
                  </a:cxn>
                  <a:cxn ang="0">
                    <a:pos x="43" y="86"/>
                  </a:cxn>
                  <a:cxn ang="0">
                    <a:pos x="43" y="0"/>
                  </a:cxn>
                  <a:cxn ang="0">
                    <a:pos x="7" y="0"/>
                  </a:cxn>
                </a:cxnLst>
                <a:rect l="0" t="0" r="r" b="b"/>
                <a:pathLst>
                  <a:path w="44" h="86">
                    <a:moveTo>
                      <a:pt x="7" y="0"/>
                    </a:moveTo>
                    <a:lnTo>
                      <a:pt x="7" y="0"/>
                    </a:lnTo>
                    <a:lnTo>
                      <a:pt x="2" y="21"/>
                    </a:lnTo>
                    <a:lnTo>
                      <a:pt x="0" y="40"/>
                    </a:lnTo>
                    <a:lnTo>
                      <a:pt x="0" y="81"/>
                    </a:lnTo>
                    <a:lnTo>
                      <a:pt x="2" y="83"/>
                    </a:lnTo>
                    <a:lnTo>
                      <a:pt x="26" y="83"/>
                    </a:lnTo>
                    <a:lnTo>
                      <a:pt x="28" y="86"/>
                    </a:lnTo>
                    <a:lnTo>
                      <a:pt x="43" y="86"/>
                    </a:lnTo>
                    <a:lnTo>
                      <a:pt x="43" y="0"/>
                    </a:lnTo>
                    <a:lnTo>
                      <a:pt x="7"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0" name="Freeform 3416"/>
              <p:cNvSpPr>
                <a:spLocks/>
              </p:cNvSpPr>
              <p:nvPr/>
            </p:nvSpPr>
            <p:spPr bwMode="auto">
              <a:xfrm>
                <a:off x="4384" y="8352"/>
                <a:ext cx="44" cy="81"/>
              </a:xfrm>
              <a:custGeom>
                <a:avLst/>
                <a:gdLst/>
                <a:ahLst/>
                <a:cxnLst>
                  <a:cxn ang="0">
                    <a:pos x="7" y="0"/>
                  </a:cxn>
                  <a:cxn ang="0">
                    <a:pos x="7" y="0"/>
                  </a:cxn>
                  <a:cxn ang="0">
                    <a:pos x="2" y="21"/>
                  </a:cxn>
                  <a:cxn ang="0">
                    <a:pos x="0" y="38"/>
                  </a:cxn>
                  <a:cxn ang="0">
                    <a:pos x="0" y="76"/>
                  </a:cxn>
                  <a:cxn ang="0">
                    <a:pos x="4" y="79"/>
                  </a:cxn>
                  <a:cxn ang="0">
                    <a:pos x="31" y="79"/>
                  </a:cxn>
                  <a:cxn ang="0">
                    <a:pos x="35" y="81"/>
                  </a:cxn>
                  <a:cxn ang="0">
                    <a:pos x="40" y="81"/>
                  </a:cxn>
                  <a:cxn ang="0">
                    <a:pos x="43" y="62"/>
                  </a:cxn>
                  <a:cxn ang="0">
                    <a:pos x="43" y="21"/>
                  </a:cxn>
                  <a:cxn ang="0">
                    <a:pos x="40" y="0"/>
                  </a:cxn>
                  <a:cxn ang="0">
                    <a:pos x="7" y="0"/>
                  </a:cxn>
                </a:cxnLst>
                <a:rect l="0" t="0" r="r" b="b"/>
                <a:pathLst>
                  <a:path w="44" h="81">
                    <a:moveTo>
                      <a:pt x="7" y="0"/>
                    </a:moveTo>
                    <a:lnTo>
                      <a:pt x="7" y="0"/>
                    </a:lnTo>
                    <a:lnTo>
                      <a:pt x="2" y="21"/>
                    </a:lnTo>
                    <a:lnTo>
                      <a:pt x="0" y="38"/>
                    </a:lnTo>
                    <a:lnTo>
                      <a:pt x="0" y="76"/>
                    </a:lnTo>
                    <a:lnTo>
                      <a:pt x="4" y="79"/>
                    </a:lnTo>
                    <a:lnTo>
                      <a:pt x="31" y="79"/>
                    </a:lnTo>
                    <a:lnTo>
                      <a:pt x="35" y="81"/>
                    </a:lnTo>
                    <a:lnTo>
                      <a:pt x="40" y="81"/>
                    </a:lnTo>
                    <a:lnTo>
                      <a:pt x="43" y="62"/>
                    </a:lnTo>
                    <a:lnTo>
                      <a:pt x="43" y="2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1" name="Freeform 3417"/>
              <p:cNvSpPr>
                <a:spLocks/>
              </p:cNvSpPr>
              <p:nvPr/>
            </p:nvSpPr>
            <p:spPr bwMode="auto">
              <a:xfrm>
                <a:off x="4384" y="8352"/>
                <a:ext cx="41" cy="74"/>
              </a:xfrm>
              <a:custGeom>
                <a:avLst/>
                <a:gdLst/>
                <a:ahLst/>
                <a:cxnLst>
                  <a:cxn ang="0">
                    <a:pos x="40" y="74"/>
                  </a:cxn>
                  <a:cxn ang="0">
                    <a:pos x="40" y="0"/>
                  </a:cxn>
                  <a:cxn ang="0">
                    <a:pos x="7" y="0"/>
                  </a:cxn>
                  <a:cxn ang="0">
                    <a:pos x="2" y="19"/>
                  </a:cxn>
                  <a:cxn ang="0">
                    <a:pos x="2" y="35"/>
                  </a:cxn>
                  <a:cxn ang="0">
                    <a:pos x="0" y="52"/>
                  </a:cxn>
                  <a:cxn ang="0">
                    <a:pos x="0" y="71"/>
                  </a:cxn>
                  <a:cxn ang="0">
                    <a:pos x="4" y="71"/>
                  </a:cxn>
                  <a:cxn ang="0">
                    <a:pos x="9" y="74"/>
                  </a:cxn>
                  <a:cxn ang="0">
                    <a:pos x="40" y="74"/>
                  </a:cxn>
                </a:cxnLst>
                <a:rect l="0" t="0" r="r" b="b"/>
                <a:pathLst>
                  <a:path w="41" h="74">
                    <a:moveTo>
                      <a:pt x="40" y="74"/>
                    </a:moveTo>
                    <a:lnTo>
                      <a:pt x="40" y="0"/>
                    </a:lnTo>
                    <a:lnTo>
                      <a:pt x="7" y="0"/>
                    </a:lnTo>
                    <a:lnTo>
                      <a:pt x="2" y="19"/>
                    </a:lnTo>
                    <a:lnTo>
                      <a:pt x="2" y="35"/>
                    </a:lnTo>
                    <a:lnTo>
                      <a:pt x="0" y="52"/>
                    </a:lnTo>
                    <a:lnTo>
                      <a:pt x="0" y="71"/>
                    </a:lnTo>
                    <a:lnTo>
                      <a:pt x="4" y="71"/>
                    </a:lnTo>
                    <a:lnTo>
                      <a:pt x="9" y="74"/>
                    </a:lnTo>
                    <a:lnTo>
                      <a:pt x="40"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2" name="Freeform 3418"/>
              <p:cNvSpPr>
                <a:spLocks/>
              </p:cNvSpPr>
              <p:nvPr/>
            </p:nvSpPr>
            <p:spPr bwMode="auto">
              <a:xfrm>
                <a:off x="4387" y="8352"/>
                <a:ext cx="38" cy="69"/>
              </a:xfrm>
              <a:custGeom>
                <a:avLst/>
                <a:gdLst/>
                <a:ahLst/>
                <a:cxnLst>
                  <a:cxn ang="0">
                    <a:pos x="35" y="0"/>
                  </a:cxn>
                  <a:cxn ang="0">
                    <a:pos x="4" y="0"/>
                  </a:cxn>
                  <a:cxn ang="0">
                    <a:pos x="2" y="19"/>
                  </a:cxn>
                  <a:cxn ang="0">
                    <a:pos x="0" y="33"/>
                  </a:cxn>
                  <a:cxn ang="0">
                    <a:pos x="0" y="67"/>
                  </a:cxn>
                  <a:cxn ang="0">
                    <a:pos x="4" y="67"/>
                  </a:cxn>
                  <a:cxn ang="0">
                    <a:pos x="9" y="69"/>
                  </a:cxn>
                  <a:cxn ang="0">
                    <a:pos x="35" y="69"/>
                  </a:cxn>
                  <a:cxn ang="0">
                    <a:pos x="38" y="52"/>
                  </a:cxn>
                  <a:cxn ang="0">
                    <a:pos x="38" y="19"/>
                  </a:cxn>
                  <a:cxn ang="0">
                    <a:pos x="35" y="0"/>
                  </a:cxn>
                </a:cxnLst>
                <a:rect l="0" t="0" r="r" b="b"/>
                <a:pathLst>
                  <a:path w="38" h="69">
                    <a:moveTo>
                      <a:pt x="35" y="0"/>
                    </a:moveTo>
                    <a:lnTo>
                      <a:pt x="4" y="0"/>
                    </a:lnTo>
                    <a:lnTo>
                      <a:pt x="2" y="19"/>
                    </a:lnTo>
                    <a:lnTo>
                      <a:pt x="0" y="33"/>
                    </a:lnTo>
                    <a:lnTo>
                      <a:pt x="0" y="67"/>
                    </a:lnTo>
                    <a:lnTo>
                      <a:pt x="4" y="67"/>
                    </a:lnTo>
                    <a:lnTo>
                      <a:pt x="9" y="69"/>
                    </a:lnTo>
                    <a:lnTo>
                      <a:pt x="35" y="69"/>
                    </a:lnTo>
                    <a:lnTo>
                      <a:pt x="38" y="52"/>
                    </a:lnTo>
                    <a:lnTo>
                      <a:pt x="38" y="19"/>
                    </a:lnTo>
                    <a:lnTo>
                      <a:pt x="35"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3" name="Freeform 3419"/>
              <p:cNvSpPr>
                <a:spLocks/>
              </p:cNvSpPr>
              <p:nvPr/>
            </p:nvSpPr>
            <p:spPr bwMode="auto">
              <a:xfrm>
                <a:off x="4387" y="8352"/>
                <a:ext cx="36" cy="64"/>
              </a:xfrm>
              <a:custGeom>
                <a:avLst/>
                <a:gdLst/>
                <a:ahLst/>
                <a:cxnLst>
                  <a:cxn ang="0">
                    <a:pos x="35" y="64"/>
                  </a:cxn>
                  <a:cxn ang="0">
                    <a:pos x="35" y="0"/>
                  </a:cxn>
                  <a:cxn ang="0">
                    <a:pos x="4" y="0"/>
                  </a:cxn>
                  <a:cxn ang="0">
                    <a:pos x="2" y="16"/>
                  </a:cxn>
                  <a:cxn ang="0">
                    <a:pos x="0" y="31"/>
                  </a:cxn>
                  <a:cxn ang="0">
                    <a:pos x="0" y="62"/>
                  </a:cxn>
                  <a:cxn ang="0">
                    <a:pos x="4" y="62"/>
                  </a:cxn>
                  <a:cxn ang="0">
                    <a:pos x="9" y="64"/>
                  </a:cxn>
                  <a:cxn ang="0">
                    <a:pos x="35" y="64"/>
                  </a:cxn>
                </a:cxnLst>
                <a:rect l="0" t="0" r="r" b="b"/>
                <a:pathLst>
                  <a:path w="36" h="64">
                    <a:moveTo>
                      <a:pt x="35" y="64"/>
                    </a:moveTo>
                    <a:lnTo>
                      <a:pt x="35" y="0"/>
                    </a:lnTo>
                    <a:lnTo>
                      <a:pt x="4" y="0"/>
                    </a:lnTo>
                    <a:lnTo>
                      <a:pt x="2" y="16"/>
                    </a:lnTo>
                    <a:lnTo>
                      <a:pt x="0" y="31"/>
                    </a:lnTo>
                    <a:lnTo>
                      <a:pt x="0" y="62"/>
                    </a:lnTo>
                    <a:lnTo>
                      <a:pt x="4" y="62"/>
                    </a:lnTo>
                    <a:lnTo>
                      <a:pt x="9" y="64"/>
                    </a:lnTo>
                    <a:lnTo>
                      <a:pt x="35"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4" name="Freeform 3420"/>
              <p:cNvSpPr>
                <a:spLocks/>
              </p:cNvSpPr>
              <p:nvPr/>
            </p:nvSpPr>
            <p:spPr bwMode="auto">
              <a:xfrm>
                <a:off x="4387" y="8352"/>
                <a:ext cx="36" cy="60"/>
              </a:xfrm>
              <a:custGeom>
                <a:avLst/>
                <a:gdLst/>
                <a:ahLst/>
                <a:cxnLst>
                  <a:cxn ang="0">
                    <a:pos x="33" y="0"/>
                  </a:cxn>
                  <a:cxn ang="0">
                    <a:pos x="4" y="0"/>
                  </a:cxn>
                  <a:cxn ang="0">
                    <a:pos x="2" y="16"/>
                  </a:cxn>
                  <a:cxn ang="0">
                    <a:pos x="0" y="28"/>
                  </a:cxn>
                  <a:cxn ang="0">
                    <a:pos x="0" y="57"/>
                  </a:cxn>
                  <a:cxn ang="0">
                    <a:pos x="11" y="57"/>
                  </a:cxn>
                  <a:cxn ang="0">
                    <a:pos x="16" y="60"/>
                  </a:cxn>
                  <a:cxn ang="0">
                    <a:pos x="33" y="60"/>
                  </a:cxn>
                  <a:cxn ang="0">
                    <a:pos x="35" y="45"/>
                  </a:cxn>
                  <a:cxn ang="0">
                    <a:pos x="35" y="14"/>
                  </a:cxn>
                  <a:cxn ang="0">
                    <a:pos x="33" y="0"/>
                  </a:cxn>
                </a:cxnLst>
                <a:rect l="0" t="0" r="r" b="b"/>
                <a:pathLst>
                  <a:path w="36" h="60">
                    <a:moveTo>
                      <a:pt x="33" y="0"/>
                    </a:moveTo>
                    <a:lnTo>
                      <a:pt x="4" y="0"/>
                    </a:lnTo>
                    <a:lnTo>
                      <a:pt x="2" y="16"/>
                    </a:lnTo>
                    <a:lnTo>
                      <a:pt x="0" y="28"/>
                    </a:lnTo>
                    <a:lnTo>
                      <a:pt x="0" y="57"/>
                    </a:lnTo>
                    <a:lnTo>
                      <a:pt x="11" y="57"/>
                    </a:lnTo>
                    <a:lnTo>
                      <a:pt x="16" y="60"/>
                    </a:lnTo>
                    <a:lnTo>
                      <a:pt x="33" y="60"/>
                    </a:lnTo>
                    <a:lnTo>
                      <a:pt x="35" y="45"/>
                    </a:lnTo>
                    <a:lnTo>
                      <a:pt x="35" y="14"/>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5" name="Freeform 3421"/>
              <p:cNvSpPr>
                <a:spLocks/>
              </p:cNvSpPr>
              <p:nvPr/>
            </p:nvSpPr>
            <p:spPr bwMode="auto">
              <a:xfrm>
                <a:off x="4387" y="8352"/>
                <a:ext cx="33" cy="55"/>
              </a:xfrm>
              <a:custGeom>
                <a:avLst/>
                <a:gdLst/>
                <a:ahLst/>
                <a:cxnLst>
                  <a:cxn ang="0">
                    <a:pos x="33" y="0"/>
                  </a:cxn>
                  <a:cxn ang="0">
                    <a:pos x="4" y="0"/>
                  </a:cxn>
                  <a:cxn ang="0">
                    <a:pos x="2" y="14"/>
                  </a:cxn>
                  <a:cxn ang="0">
                    <a:pos x="2" y="26"/>
                  </a:cxn>
                  <a:cxn ang="0">
                    <a:pos x="0" y="38"/>
                  </a:cxn>
                  <a:cxn ang="0">
                    <a:pos x="0" y="52"/>
                  </a:cxn>
                  <a:cxn ang="0">
                    <a:pos x="9" y="52"/>
                  </a:cxn>
                  <a:cxn ang="0">
                    <a:pos x="11" y="55"/>
                  </a:cxn>
                  <a:cxn ang="0">
                    <a:pos x="33" y="55"/>
                  </a:cxn>
                  <a:cxn ang="0">
                    <a:pos x="33" y="0"/>
                  </a:cxn>
                </a:cxnLst>
                <a:rect l="0" t="0" r="r" b="b"/>
                <a:pathLst>
                  <a:path w="33" h="55">
                    <a:moveTo>
                      <a:pt x="33" y="0"/>
                    </a:moveTo>
                    <a:lnTo>
                      <a:pt x="4" y="0"/>
                    </a:lnTo>
                    <a:lnTo>
                      <a:pt x="2" y="14"/>
                    </a:lnTo>
                    <a:lnTo>
                      <a:pt x="2" y="26"/>
                    </a:lnTo>
                    <a:lnTo>
                      <a:pt x="0" y="38"/>
                    </a:lnTo>
                    <a:lnTo>
                      <a:pt x="0" y="52"/>
                    </a:lnTo>
                    <a:lnTo>
                      <a:pt x="9" y="52"/>
                    </a:lnTo>
                    <a:lnTo>
                      <a:pt x="11"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6" name="Freeform 3422"/>
              <p:cNvSpPr>
                <a:spLocks/>
              </p:cNvSpPr>
              <p:nvPr/>
            </p:nvSpPr>
            <p:spPr bwMode="auto">
              <a:xfrm>
                <a:off x="4389" y="8352"/>
                <a:ext cx="31" cy="50"/>
              </a:xfrm>
              <a:custGeom>
                <a:avLst/>
                <a:gdLst/>
                <a:ahLst/>
                <a:cxnLst>
                  <a:cxn ang="0">
                    <a:pos x="2" y="0"/>
                  </a:cxn>
                  <a:cxn ang="0">
                    <a:pos x="2" y="0"/>
                  </a:cxn>
                  <a:cxn ang="0">
                    <a:pos x="0" y="11"/>
                  </a:cxn>
                  <a:cxn ang="0">
                    <a:pos x="0" y="47"/>
                  </a:cxn>
                  <a:cxn ang="0">
                    <a:pos x="14" y="47"/>
                  </a:cxn>
                  <a:cxn ang="0">
                    <a:pos x="19" y="50"/>
                  </a:cxn>
                  <a:cxn ang="0">
                    <a:pos x="31" y="50"/>
                  </a:cxn>
                  <a:cxn ang="0">
                    <a:pos x="31" y="0"/>
                  </a:cxn>
                  <a:cxn ang="0">
                    <a:pos x="2" y="0"/>
                  </a:cxn>
                </a:cxnLst>
                <a:rect l="0" t="0" r="r" b="b"/>
                <a:pathLst>
                  <a:path w="31" h="50">
                    <a:moveTo>
                      <a:pt x="2" y="0"/>
                    </a:moveTo>
                    <a:lnTo>
                      <a:pt x="2" y="0"/>
                    </a:lnTo>
                    <a:lnTo>
                      <a:pt x="0" y="11"/>
                    </a:lnTo>
                    <a:lnTo>
                      <a:pt x="0" y="47"/>
                    </a:lnTo>
                    <a:lnTo>
                      <a:pt x="14" y="47"/>
                    </a:lnTo>
                    <a:lnTo>
                      <a:pt x="19" y="50"/>
                    </a:lnTo>
                    <a:lnTo>
                      <a:pt x="31" y="50"/>
                    </a:lnTo>
                    <a:lnTo>
                      <a:pt x="31"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7" name="Freeform 3423"/>
              <p:cNvSpPr>
                <a:spLocks/>
              </p:cNvSpPr>
              <p:nvPr/>
            </p:nvSpPr>
            <p:spPr bwMode="auto">
              <a:xfrm>
                <a:off x="4389" y="8352"/>
                <a:ext cx="29" cy="43"/>
              </a:xfrm>
              <a:custGeom>
                <a:avLst/>
                <a:gdLst/>
                <a:ahLst/>
                <a:cxnLst>
                  <a:cxn ang="0">
                    <a:pos x="4" y="0"/>
                  </a:cxn>
                  <a:cxn ang="0">
                    <a:pos x="4" y="0"/>
                  </a:cxn>
                  <a:cxn ang="0">
                    <a:pos x="0" y="11"/>
                  </a:cxn>
                  <a:cxn ang="0">
                    <a:pos x="0" y="43"/>
                  </a:cxn>
                  <a:cxn ang="0">
                    <a:pos x="28" y="43"/>
                  </a:cxn>
                  <a:cxn ang="0">
                    <a:pos x="28" y="0"/>
                  </a:cxn>
                  <a:cxn ang="0">
                    <a:pos x="4" y="0"/>
                  </a:cxn>
                </a:cxnLst>
                <a:rect l="0" t="0" r="r" b="b"/>
                <a:pathLst>
                  <a:path w="29" h="43">
                    <a:moveTo>
                      <a:pt x="4" y="0"/>
                    </a:moveTo>
                    <a:lnTo>
                      <a:pt x="4" y="0"/>
                    </a:lnTo>
                    <a:lnTo>
                      <a:pt x="0" y="11"/>
                    </a:lnTo>
                    <a:lnTo>
                      <a:pt x="0" y="43"/>
                    </a:lnTo>
                    <a:lnTo>
                      <a:pt x="28" y="43"/>
                    </a:lnTo>
                    <a:lnTo>
                      <a:pt x="28" y="0"/>
                    </a:lnTo>
                    <a:lnTo>
                      <a:pt x="4"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8" name="Freeform 3424"/>
              <p:cNvSpPr>
                <a:spLocks/>
              </p:cNvSpPr>
              <p:nvPr/>
            </p:nvSpPr>
            <p:spPr bwMode="auto">
              <a:xfrm>
                <a:off x="4389" y="8352"/>
                <a:ext cx="29" cy="38"/>
              </a:xfrm>
              <a:custGeom>
                <a:avLst/>
                <a:gdLst/>
                <a:ahLst/>
                <a:cxnLst>
                  <a:cxn ang="0">
                    <a:pos x="4" y="0"/>
                  </a:cxn>
                  <a:cxn ang="0">
                    <a:pos x="4" y="0"/>
                  </a:cxn>
                  <a:cxn ang="0">
                    <a:pos x="0" y="19"/>
                  </a:cxn>
                  <a:cxn ang="0">
                    <a:pos x="0" y="38"/>
                  </a:cxn>
                  <a:cxn ang="0">
                    <a:pos x="28" y="38"/>
                  </a:cxn>
                  <a:cxn ang="0">
                    <a:pos x="28" y="0"/>
                  </a:cxn>
                  <a:cxn ang="0">
                    <a:pos x="4" y="0"/>
                  </a:cxn>
                </a:cxnLst>
                <a:rect l="0" t="0" r="r" b="b"/>
                <a:pathLst>
                  <a:path w="29" h="38">
                    <a:moveTo>
                      <a:pt x="4" y="0"/>
                    </a:moveTo>
                    <a:lnTo>
                      <a:pt x="4" y="0"/>
                    </a:lnTo>
                    <a:lnTo>
                      <a:pt x="0" y="19"/>
                    </a:lnTo>
                    <a:lnTo>
                      <a:pt x="0" y="38"/>
                    </a:lnTo>
                    <a:lnTo>
                      <a:pt x="28" y="38"/>
                    </a:lnTo>
                    <a:lnTo>
                      <a:pt x="28" y="0"/>
                    </a:lnTo>
                    <a:lnTo>
                      <a:pt x="4"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9" name="Freeform 3425"/>
              <p:cNvSpPr>
                <a:spLocks/>
              </p:cNvSpPr>
              <p:nvPr/>
            </p:nvSpPr>
            <p:spPr bwMode="auto">
              <a:xfrm>
                <a:off x="4389" y="8352"/>
                <a:ext cx="27" cy="33"/>
              </a:xfrm>
              <a:custGeom>
                <a:avLst/>
                <a:gdLst/>
                <a:ahLst/>
                <a:cxnLst>
                  <a:cxn ang="0">
                    <a:pos x="26" y="33"/>
                  </a:cxn>
                  <a:cxn ang="0">
                    <a:pos x="26" y="0"/>
                  </a:cxn>
                  <a:cxn ang="0">
                    <a:pos x="4" y="0"/>
                  </a:cxn>
                  <a:cxn ang="0">
                    <a:pos x="2" y="9"/>
                  </a:cxn>
                  <a:cxn ang="0">
                    <a:pos x="0" y="16"/>
                  </a:cxn>
                  <a:cxn ang="0">
                    <a:pos x="0" y="33"/>
                  </a:cxn>
                  <a:cxn ang="0">
                    <a:pos x="26" y="33"/>
                  </a:cxn>
                </a:cxnLst>
                <a:rect l="0" t="0" r="r" b="b"/>
                <a:pathLst>
                  <a:path w="27" h="33">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0" name="Freeform 3426"/>
              <p:cNvSpPr>
                <a:spLocks/>
              </p:cNvSpPr>
              <p:nvPr/>
            </p:nvSpPr>
            <p:spPr bwMode="auto">
              <a:xfrm>
                <a:off x="4392" y="8352"/>
                <a:ext cx="24" cy="28"/>
              </a:xfrm>
              <a:custGeom>
                <a:avLst/>
                <a:gdLst/>
                <a:ahLst/>
                <a:cxnLst>
                  <a:cxn ang="0">
                    <a:pos x="2" y="0"/>
                  </a:cxn>
                  <a:cxn ang="0">
                    <a:pos x="2" y="0"/>
                  </a:cxn>
                  <a:cxn ang="0">
                    <a:pos x="0" y="7"/>
                  </a:cxn>
                  <a:cxn ang="0">
                    <a:pos x="0" y="28"/>
                  </a:cxn>
                  <a:cxn ang="0">
                    <a:pos x="24" y="28"/>
                  </a:cxn>
                  <a:cxn ang="0">
                    <a:pos x="24" y="0"/>
                  </a:cxn>
                  <a:cxn ang="0">
                    <a:pos x="2" y="0"/>
                  </a:cxn>
                </a:cxnLst>
                <a:rect l="0" t="0" r="r" b="b"/>
                <a:pathLst>
                  <a:path w="24" h="28">
                    <a:moveTo>
                      <a:pt x="2" y="0"/>
                    </a:moveTo>
                    <a:lnTo>
                      <a:pt x="2" y="0"/>
                    </a:lnTo>
                    <a:lnTo>
                      <a:pt x="0" y="7"/>
                    </a:lnTo>
                    <a:lnTo>
                      <a:pt x="0" y="28"/>
                    </a:lnTo>
                    <a:lnTo>
                      <a:pt x="24" y="28"/>
                    </a:lnTo>
                    <a:lnTo>
                      <a:pt x="24"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1" name="Freeform 3427"/>
              <p:cNvSpPr>
                <a:spLocks/>
              </p:cNvSpPr>
              <p:nvPr/>
            </p:nvSpPr>
            <p:spPr bwMode="auto">
              <a:xfrm>
                <a:off x="4392" y="8342"/>
                <a:ext cx="36" cy="10"/>
              </a:xfrm>
              <a:custGeom>
                <a:avLst/>
                <a:gdLst/>
                <a:ahLst/>
                <a:cxnLst>
                  <a:cxn ang="0">
                    <a:pos x="31" y="7"/>
                  </a:cxn>
                  <a:cxn ang="0">
                    <a:pos x="36" y="9"/>
                  </a:cxn>
                  <a:cxn ang="0">
                    <a:pos x="36" y="2"/>
                  </a:cxn>
                  <a:cxn ang="0">
                    <a:pos x="19" y="0"/>
                  </a:cxn>
                  <a:cxn ang="0">
                    <a:pos x="2" y="0"/>
                  </a:cxn>
                  <a:cxn ang="0">
                    <a:pos x="0" y="7"/>
                  </a:cxn>
                  <a:cxn ang="0">
                    <a:pos x="31" y="7"/>
                  </a:cxn>
                </a:cxnLst>
                <a:rect l="0" t="0" r="r" b="b"/>
                <a:pathLst>
                  <a:path w="36" h="10">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2" name="Freeform 3428"/>
              <p:cNvSpPr>
                <a:spLocks/>
              </p:cNvSpPr>
              <p:nvPr/>
            </p:nvSpPr>
            <p:spPr bwMode="auto">
              <a:xfrm>
                <a:off x="4384" y="8436"/>
                <a:ext cx="44" cy="14"/>
              </a:xfrm>
              <a:custGeom>
                <a:avLst/>
                <a:gdLst/>
                <a:ahLst/>
                <a:cxnLst>
                  <a:cxn ang="0">
                    <a:pos x="0" y="0"/>
                  </a:cxn>
                  <a:cxn ang="0">
                    <a:pos x="0" y="7"/>
                  </a:cxn>
                  <a:cxn ang="0">
                    <a:pos x="43" y="14"/>
                  </a:cxn>
                  <a:cxn ang="0">
                    <a:pos x="43" y="4"/>
                  </a:cxn>
                  <a:cxn ang="0">
                    <a:pos x="0" y="0"/>
                  </a:cxn>
                </a:cxnLst>
                <a:rect l="0" t="0" r="r" b="b"/>
                <a:pathLst>
                  <a:path w="44" h="14">
                    <a:moveTo>
                      <a:pt x="0" y="0"/>
                    </a:moveTo>
                    <a:lnTo>
                      <a:pt x="0" y="7"/>
                    </a:lnTo>
                    <a:lnTo>
                      <a:pt x="43" y="14"/>
                    </a:lnTo>
                    <a:lnTo>
                      <a:pt x="43"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3" name="Freeform 3429"/>
              <p:cNvSpPr>
                <a:spLocks/>
              </p:cNvSpPr>
              <p:nvPr/>
            </p:nvSpPr>
            <p:spPr bwMode="auto">
              <a:xfrm>
                <a:off x="4396" y="8440"/>
                <a:ext cx="17" cy="3"/>
              </a:xfrm>
              <a:custGeom>
                <a:avLst/>
                <a:gdLst/>
                <a:ahLst/>
                <a:cxnLst>
                  <a:cxn ang="0">
                    <a:pos x="9" y="0"/>
                  </a:cxn>
                  <a:cxn ang="0">
                    <a:pos x="0" y="0"/>
                  </a:cxn>
                  <a:cxn ang="0">
                    <a:pos x="2" y="2"/>
                  </a:cxn>
                  <a:cxn ang="0">
                    <a:pos x="16" y="2"/>
                  </a:cxn>
                  <a:cxn ang="0">
                    <a:pos x="16" y="0"/>
                  </a:cxn>
                  <a:cxn ang="0">
                    <a:pos x="9" y="0"/>
                  </a:cxn>
                </a:cxnLst>
                <a:rect l="0" t="0" r="r" b="b"/>
                <a:pathLst>
                  <a:path w="17" h="3">
                    <a:moveTo>
                      <a:pt x="9" y="0"/>
                    </a:moveTo>
                    <a:lnTo>
                      <a:pt x="0" y="0"/>
                    </a:lnTo>
                    <a:lnTo>
                      <a:pt x="2"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4" name="Freeform 3430"/>
              <p:cNvSpPr>
                <a:spLocks/>
              </p:cNvSpPr>
              <p:nvPr/>
            </p:nvSpPr>
            <p:spPr bwMode="auto">
              <a:xfrm>
                <a:off x="4396" y="8440"/>
                <a:ext cx="12" cy="3"/>
              </a:xfrm>
              <a:custGeom>
                <a:avLst/>
                <a:gdLst/>
                <a:ahLst/>
                <a:cxnLst>
                  <a:cxn ang="0">
                    <a:pos x="7" y="0"/>
                  </a:cxn>
                  <a:cxn ang="0">
                    <a:pos x="0" y="0"/>
                  </a:cxn>
                  <a:cxn ang="0">
                    <a:pos x="2" y="2"/>
                  </a:cxn>
                  <a:cxn ang="0">
                    <a:pos x="11" y="2"/>
                  </a:cxn>
                  <a:cxn ang="0">
                    <a:pos x="11" y="0"/>
                  </a:cxn>
                  <a:cxn ang="0">
                    <a:pos x="7" y="0"/>
                  </a:cxn>
                </a:cxnLst>
                <a:rect l="0" t="0" r="r" b="b"/>
                <a:pathLst>
                  <a:path w="12" h="3">
                    <a:moveTo>
                      <a:pt x="7" y="0"/>
                    </a:moveTo>
                    <a:lnTo>
                      <a:pt x="0" y="0"/>
                    </a:lnTo>
                    <a:lnTo>
                      <a:pt x="2" y="2"/>
                    </a:lnTo>
                    <a:lnTo>
                      <a:pt x="11" y="2"/>
                    </a:lnTo>
                    <a:lnTo>
                      <a:pt x="11"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5" name="Freeform 3431"/>
              <p:cNvSpPr>
                <a:spLocks/>
              </p:cNvSpPr>
              <p:nvPr/>
            </p:nvSpPr>
            <p:spPr bwMode="auto">
              <a:xfrm>
                <a:off x="4396" y="8440"/>
                <a:ext cx="10" cy="3"/>
              </a:xfrm>
              <a:custGeom>
                <a:avLst/>
                <a:gdLst/>
                <a:ahLst/>
                <a:cxnLst>
                  <a:cxn ang="0">
                    <a:pos x="4" y="0"/>
                  </a:cxn>
                  <a:cxn ang="0">
                    <a:pos x="0" y="0"/>
                  </a:cxn>
                  <a:cxn ang="0">
                    <a:pos x="2" y="2"/>
                  </a:cxn>
                  <a:cxn ang="0">
                    <a:pos x="9" y="2"/>
                  </a:cxn>
                  <a:cxn ang="0">
                    <a:pos x="9" y="0"/>
                  </a:cxn>
                  <a:cxn ang="0">
                    <a:pos x="4" y="0"/>
                  </a:cxn>
                </a:cxnLst>
                <a:rect l="0" t="0" r="r" b="b"/>
                <a:pathLst>
                  <a:path w="10" h="3">
                    <a:moveTo>
                      <a:pt x="4" y="0"/>
                    </a:moveTo>
                    <a:lnTo>
                      <a:pt x="0" y="0"/>
                    </a:lnTo>
                    <a:lnTo>
                      <a:pt x="2" y="2"/>
                    </a:lnTo>
                    <a:lnTo>
                      <a:pt x="9" y="2"/>
                    </a:lnTo>
                    <a:lnTo>
                      <a:pt x="9"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6" name="Freeform 3432"/>
              <p:cNvSpPr>
                <a:spLocks/>
              </p:cNvSpPr>
              <p:nvPr/>
            </p:nvSpPr>
            <p:spPr bwMode="auto">
              <a:xfrm>
                <a:off x="4428" y="8436"/>
                <a:ext cx="28" cy="12"/>
              </a:xfrm>
              <a:custGeom>
                <a:avLst/>
                <a:gdLst/>
                <a:ahLst/>
                <a:cxnLst>
                  <a:cxn ang="0">
                    <a:pos x="0" y="4"/>
                  </a:cxn>
                  <a:cxn ang="0">
                    <a:pos x="0" y="11"/>
                  </a:cxn>
                  <a:cxn ang="0">
                    <a:pos x="21" y="7"/>
                  </a:cxn>
                  <a:cxn ang="0">
                    <a:pos x="28" y="4"/>
                  </a:cxn>
                  <a:cxn ang="0">
                    <a:pos x="28" y="0"/>
                  </a:cxn>
                  <a:cxn ang="0">
                    <a:pos x="0" y="4"/>
                  </a:cxn>
                </a:cxnLst>
                <a:rect l="0" t="0" r="r" b="b"/>
                <a:pathLst>
                  <a:path w="28" h="12">
                    <a:moveTo>
                      <a:pt x="0" y="4"/>
                    </a:moveTo>
                    <a:lnTo>
                      <a:pt x="0" y="11"/>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7" name="Freeform 3433"/>
              <p:cNvSpPr>
                <a:spLocks/>
              </p:cNvSpPr>
              <p:nvPr/>
            </p:nvSpPr>
            <p:spPr bwMode="auto">
              <a:xfrm>
                <a:off x="4430" y="8436"/>
                <a:ext cx="26" cy="12"/>
              </a:xfrm>
              <a:custGeom>
                <a:avLst/>
                <a:gdLst/>
                <a:ahLst/>
                <a:cxnLst>
                  <a:cxn ang="0">
                    <a:pos x="4" y="11"/>
                  </a:cxn>
                  <a:cxn ang="0">
                    <a:pos x="7" y="9"/>
                  </a:cxn>
                  <a:cxn ang="0">
                    <a:pos x="11" y="9"/>
                  </a:cxn>
                  <a:cxn ang="0">
                    <a:pos x="14" y="7"/>
                  </a:cxn>
                  <a:cxn ang="0">
                    <a:pos x="21" y="7"/>
                  </a:cxn>
                  <a:cxn ang="0">
                    <a:pos x="26" y="4"/>
                  </a:cxn>
                  <a:cxn ang="0">
                    <a:pos x="26" y="0"/>
                  </a:cxn>
                  <a:cxn ang="0">
                    <a:pos x="16" y="0"/>
                  </a:cxn>
                  <a:cxn ang="0">
                    <a:pos x="14" y="2"/>
                  </a:cxn>
                  <a:cxn ang="0">
                    <a:pos x="7" y="2"/>
                  </a:cxn>
                  <a:cxn ang="0">
                    <a:pos x="2" y="4"/>
                  </a:cxn>
                  <a:cxn ang="0">
                    <a:pos x="0" y="4"/>
                  </a:cxn>
                  <a:cxn ang="0">
                    <a:pos x="0" y="11"/>
                  </a:cxn>
                  <a:cxn ang="0">
                    <a:pos x="4" y="11"/>
                  </a:cxn>
                </a:cxnLst>
                <a:rect l="0" t="0" r="r" b="b"/>
                <a:pathLst>
                  <a:path w="26" h="12">
                    <a:moveTo>
                      <a:pt x="4" y="11"/>
                    </a:moveTo>
                    <a:lnTo>
                      <a:pt x="7" y="9"/>
                    </a:lnTo>
                    <a:lnTo>
                      <a:pt x="11" y="9"/>
                    </a:lnTo>
                    <a:lnTo>
                      <a:pt x="14" y="7"/>
                    </a:lnTo>
                    <a:lnTo>
                      <a:pt x="21" y="7"/>
                    </a:lnTo>
                    <a:lnTo>
                      <a:pt x="26" y="4"/>
                    </a:lnTo>
                    <a:lnTo>
                      <a:pt x="26" y="0"/>
                    </a:lnTo>
                    <a:lnTo>
                      <a:pt x="16" y="0"/>
                    </a:lnTo>
                    <a:lnTo>
                      <a:pt x="14" y="2"/>
                    </a:lnTo>
                    <a:lnTo>
                      <a:pt x="7" y="2"/>
                    </a:lnTo>
                    <a:lnTo>
                      <a:pt x="2" y="4"/>
                    </a:lnTo>
                    <a:lnTo>
                      <a:pt x="0" y="4"/>
                    </a:lnTo>
                    <a:lnTo>
                      <a:pt x="0" y="11"/>
                    </a:lnTo>
                    <a:lnTo>
                      <a:pt x="4" y="11"/>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8" name="Freeform 3434"/>
              <p:cNvSpPr>
                <a:spLocks/>
              </p:cNvSpPr>
              <p:nvPr/>
            </p:nvSpPr>
            <p:spPr bwMode="auto">
              <a:xfrm>
                <a:off x="4432" y="8436"/>
                <a:ext cx="24" cy="12"/>
              </a:xfrm>
              <a:custGeom>
                <a:avLst/>
                <a:gdLst/>
                <a:ahLst/>
                <a:cxnLst>
                  <a:cxn ang="0">
                    <a:pos x="19" y="7"/>
                  </a:cxn>
                  <a:cxn ang="0">
                    <a:pos x="24" y="4"/>
                  </a:cxn>
                  <a:cxn ang="0">
                    <a:pos x="24" y="0"/>
                  </a:cxn>
                  <a:cxn ang="0">
                    <a:pos x="14" y="0"/>
                  </a:cxn>
                  <a:cxn ang="0">
                    <a:pos x="12" y="2"/>
                  </a:cxn>
                  <a:cxn ang="0">
                    <a:pos x="2" y="2"/>
                  </a:cxn>
                  <a:cxn ang="0">
                    <a:pos x="0" y="4"/>
                  </a:cxn>
                  <a:cxn ang="0">
                    <a:pos x="0" y="11"/>
                  </a:cxn>
                  <a:cxn ang="0">
                    <a:pos x="2" y="9"/>
                  </a:cxn>
                  <a:cxn ang="0">
                    <a:pos x="9" y="9"/>
                  </a:cxn>
                  <a:cxn ang="0">
                    <a:pos x="12" y="7"/>
                  </a:cxn>
                  <a:cxn ang="0">
                    <a:pos x="19" y="7"/>
                  </a:cxn>
                </a:cxnLst>
                <a:rect l="0" t="0" r="r" b="b"/>
                <a:pathLst>
                  <a:path w="24" h="12">
                    <a:moveTo>
                      <a:pt x="19" y="7"/>
                    </a:moveTo>
                    <a:lnTo>
                      <a:pt x="24" y="4"/>
                    </a:lnTo>
                    <a:lnTo>
                      <a:pt x="24" y="0"/>
                    </a:lnTo>
                    <a:lnTo>
                      <a:pt x="14" y="0"/>
                    </a:lnTo>
                    <a:lnTo>
                      <a:pt x="12" y="2"/>
                    </a:lnTo>
                    <a:lnTo>
                      <a:pt x="2" y="2"/>
                    </a:lnTo>
                    <a:lnTo>
                      <a:pt x="0" y="4"/>
                    </a:lnTo>
                    <a:lnTo>
                      <a:pt x="0" y="11"/>
                    </a:lnTo>
                    <a:lnTo>
                      <a:pt x="2" y="9"/>
                    </a:lnTo>
                    <a:lnTo>
                      <a:pt x="9" y="9"/>
                    </a:lnTo>
                    <a:lnTo>
                      <a:pt x="12" y="7"/>
                    </a:lnTo>
                    <a:lnTo>
                      <a:pt x="19"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9" name="Freeform 3435"/>
              <p:cNvSpPr>
                <a:spLocks/>
              </p:cNvSpPr>
              <p:nvPr/>
            </p:nvSpPr>
            <p:spPr bwMode="auto">
              <a:xfrm>
                <a:off x="4432" y="8436"/>
                <a:ext cx="24" cy="12"/>
              </a:xfrm>
              <a:custGeom>
                <a:avLst/>
                <a:gdLst/>
                <a:ahLst/>
                <a:cxnLst>
                  <a:cxn ang="0">
                    <a:pos x="0" y="4"/>
                  </a:cxn>
                  <a:cxn ang="0">
                    <a:pos x="0" y="11"/>
                  </a:cxn>
                  <a:cxn ang="0">
                    <a:pos x="4" y="9"/>
                  </a:cxn>
                  <a:cxn ang="0">
                    <a:pos x="12" y="9"/>
                  </a:cxn>
                  <a:cxn ang="0">
                    <a:pos x="12" y="7"/>
                  </a:cxn>
                  <a:cxn ang="0">
                    <a:pos x="19" y="7"/>
                  </a:cxn>
                  <a:cxn ang="0">
                    <a:pos x="24" y="4"/>
                  </a:cxn>
                  <a:cxn ang="0">
                    <a:pos x="24" y="0"/>
                  </a:cxn>
                  <a:cxn ang="0">
                    <a:pos x="14" y="0"/>
                  </a:cxn>
                  <a:cxn ang="0">
                    <a:pos x="12" y="2"/>
                  </a:cxn>
                  <a:cxn ang="0">
                    <a:pos x="2" y="2"/>
                  </a:cxn>
                  <a:cxn ang="0">
                    <a:pos x="0" y="4"/>
                  </a:cxn>
                </a:cxnLst>
                <a:rect l="0" t="0" r="r" b="b"/>
                <a:pathLst>
                  <a:path w="24" h="12">
                    <a:moveTo>
                      <a:pt x="0" y="4"/>
                    </a:moveTo>
                    <a:lnTo>
                      <a:pt x="0" y="11"/>
                    </a:lnTo>
                    <a:lnTo>
                      <a:pt x="4" y="9"/>
                    </a:lnTo>
                    <a:lnTo>
                      <a:pt x="12" y="9"/>
                    </a:lnTo>
                    <a:lnTo>
                      <a:pt x="12" y="7"/>
                    </a:lnTo>
                    <a:lnTo>
                      <a:pt x="19" y="7"/>
                    </a:lnTo>
                    <a:lnTo>
                      <a:pt x="24" y="4"/>
                    </a:lnTo>
                    <a:lnTo>
                      <a:pt x="24" y="0"/>
                    </a:lnTo>
                    <a:lnTo>
                      <a:pt x="14" y="0"/>
                    </a:lnTo>
                    <a:lnTo>
                      <a:pt x="12"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0" name="Freeform 3436"/>
              <p:cNvSpPr>
                <a:spLocks/>
              </p:cNvSpPr>
              <p:nvPr/>
            </p:nvSpPr>
            <p:spPr bwMode="auto">
              <a:xfrm>
                <a:off x="4435" y="8436"/>
                <a:ext cx="21" cy="12"/>
              </a:xfrm>
              <a:custGeom>
                <a:avLst/>
                <a:gdLst/>
                <a:ahLst/>
                <a:cxnLst>
                  <a:cxn ang="0">
                    <a:pos x="19" y="7"/>
                  </a:cxn>
                  <a:cxn ang="0">
                    <a:pos x="21" y="4"/>
                  </a:cxn>
                  <a:cxn ang="0">
                    <a:pos x="21" y="0"/>
                  </a:cxn>
                  <a:cxn ang="0">
                    <a:pos x="14" y="0"/>
                  </a:cxn>
                  <a:cxn ang="0">
                    <a:pos x="12" y="2"/>
                  </a:cxn>
                  <a:cxn ang="0">
                    <a:pos x="2" y="2"/>
                  </a:cxn>
                  <a:cxn ang="0">
                    <a:pos x="0" y="4"/>
                  </a:cxn>
                  <a:cxn ang="0">
                    <a:pos x="0" y="11"/>
                  </a:cxn>
                  <a:cxn ang="0">
                    <a:pos x="2" y="9"/>
                  </a:cxn>
                  <a:cxn ang="0">
                    <a:pos x="9" y="9"/>
                  </a:cxn>
                  <a:cxn ang="0">
                    <a:pos x="12" y="7"/>
                  </a:cxn>
                  <a:cxn ang="0">
                    <a:pos x="19" y="7"/>
                  </a:cxn>
                </a:cxnLst>
                <a:rect l="0" t="0" r="r" b="b"/>
                <a:pathLst>
                  <a:path w="21" h="12">
                    <a:moveTo>
                      <a:pt x="19" y="7"/>
                    </a:moveTo>
                    <a:lnTo>
                      <a:pt x="21" y="4"/>
                    </a:lnTo>
                    <a:lnTo>
                      <a:pt x="21" y="0"/>
                    </a:lnTo>
                    <a:lnTo>
                      <a:pt x="14" y="0"/>
                    </a:lnTo>
                    <a:lnTo>
                      <a:pt x="12" y="2"/>
                    </a:lnTo>
                    <a:lnTo>
                      <a:pt x="2" y="2"/>
                    </a:lnTo>
                    <a:lnTo>
                      <a:pt x="0" y="4"/>
                    </a:lnTo>
                    <a:lnTo>
                      <a:pt x="0" y="11"/>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1" name="Freeform 3437"/>
              <p:cNvSpPr>
                <a:spLocks/>
              </p:cNvSpPr>
              <p:nvPr/>
            </p:nvSpPr>
            <p:spPr bwMode="auto">
              <a:xfrm>
                <a:off x="4435" y="8436"/>
                <a:ext cx="21" cy="9"/>
              </a:xfrm>
              <a:custGeom>
                <a:avLst/>
                <a:gdLst/>
                <a:ahLst/>
                <a:cxnLst>
                  <a:cxn ang="0">
                    <a:pos x="19" y="7"/>
                  </a:cxn>
                  <a:cxn ang="0">
                    <a:pos x="21" y="4"/>
                  </a:cxn>
                  <a:cxn ang="0">
                    <a:pos x="21" y="0"/>
                  </a:cxn>
                  <a:cxn ang="0">
                    <a:pos x="12" y="0"/>
                  </a:cxn>
                  <a:cxn ang="0">
                    <a:pos x="9" y="2"/>
                  </a:cxn>
                  <a:cxn ang="0">
                    <a:pos x="0" y="2"/>
                  </a:cxn>
                  <a:cxn ang="0">
                    <a:pos x="0" y="9"/>
                  </a:cxn>
                  <a:cxn ang="0">
                    <a:pos x="7" y="9"/>
                  </a:cxn>
                  <a:cxn ang="0">
                    <a:pos x="9" y="7"/>
                  </a:cxn>
                  <a:cxn ang="0">
                    <a:pos x="19" y="7"/>
                  </a:cxn>
                </a:cxnLst>
                <a:rect l="0" t="0" r="r" b="b"/>
                <a:pathLst>
                  <a:path w="21" h="9">
                    <a:moveTo>
                      <a:pt x="19" y="7"/>
                    </a:moveTo>
                    <a:lnTo>
                      <a:pt x="21" y="4"/>
                    </a:lnTo>
                    <a:lnTo>
                      <a:pt x="21" y="0"/>
                    </a:lnTo>
                    <a:lnTo>
                      <a:pt x="12" y="0"/>
                    </a:lnTo>
                    <a:lnTo>
                      <a:pt x="9" y="2"/>
                    </a:lnTo>
                    <a:lnTo>
                      <a:pt x="0" y="2"/>
                    </a:lnTo>
                    <a:lnTo>
                      <a:pt x="0" y="9"/>
                    </a:lnTo>
                    <a:lnTo>
                      <a:pt x="7" y="9"/>
                    </a:lnTo>
                    <a:lnTo>
                      <a:pt x="9" y="7"/>
                    </a:lnTo>
                    <a:lnTo>
                      <a:pt x="19"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2" name="Freeform 3438"/>
              <p:cNvSpPr>
                <a:spLocks/>
              </p:cNvSpPr>
              <p:nvPr/>
            </p:nvSpPr>
            <p:spPr bwMode="auto">
              <a:xfrm>
                <a:off x="4437" y="8436"/>
                <a:ext cx="19" cy="9"/>
              </a:xfrm>
              <a:custGeom>
                <a:avLst/>
                <a:gdLst/>
                <a:ahLst/>
                <a:cxnLst>
                  <a:cxn ang="0">
                    <a:pos x="16" y="7"/>
                  </a:cxn>
                  <a:cxn ang="0">
                    <a:pos x="19" y="4"/>
                  </a:cxn>
                  <a:cxn ang="0">
                    <a:pos x="19" y="0"/>
                  </a:cxn>
                  <a:cxn ang="0">
                    <a:pos x="9" y="0"/>
                  </a:cxn>
                  <a:cxn ang="0">
                    <a:pos x="7" y="2"/>
                  </a:cxn>
                  <a:cxn ang="0">
                    <a:pos x="0" y="2"/>
                  </a:cxn>
                  <a:cxn ang="0">
                    <a:pos x="0" y="9"/>
                  </a:cxn>
                  <a:cxn ang="0">
                    <a:pos x="7" y="9"/>
                  </a:cxn>
                  <a:cxn ang="0">
                    <a:pos x="7" y="7"/>
                  </a:cxn>
                  <a:cxn ang="0">
                    <a:pos x="16" y="7"/>
                  </a:cxn>
                </a:cxnLst>
                <a:rect l="0" t="0" r="r" b="b"/>
                <a:pathLst>
                  <a:path w="19" h="9">
                    <a:moveTo>
                      <a:pt x="16" y="7"/>
                    </a:moveTo>
                    <a:lnTo>
                      <a:pt x="19" y="4"/>
                    </a:lnTo>
                    <a:lnTo>
                      <a:pt x="19" y="0"/>
                    </a:lnTo>
                    <a:lnTo>
                      <a:pt x="9" y="0"/>
                    </a:lnTo>
                    <a:lnTo>
                      <a:pt x="7" y="2"/>
                    </a:lnTo>
                    <a:lnTo>
                      <a:pt x="0" y="2"/>
                    </a:lnTo>
                    <a:lnTo>
                      <a:pt x="0" y="9"/>
                    </a:lnTo>
                    <a:lnTo>
                      <a:pt x="7" y="9"/>
                    </a:lnTo>
                    <a:lnTo>
                      <a:pt x="7" y="7"/>
                    </a:lnTo>
                    <a:lnTo>
                      <a:pt x="16"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3" name="Freeform 3439"/>
              <p:cNvSpPr>
                <a:spLocks/>
              </p:cNvSpPr>
              <p:nvPr/>
            </p:nvSpPr>
            <p:spPr bwMode="auto">
              <a:xfrm>
                <a:off x="4440" y="8436"/>
                <a:ext cx="16" cy="9"/>
              </a:xfrm>
              <a:custGeom>
                <a:avLst/>
                <a:gdLst/>
                <a:ahLst/>
                <a:cxnLst>
                  <a:cxn ang="0">
                    <a:pos x="14" y="7"/>
                  </a:cxn>
                  <a:cxn ang="0">
                    <a:pos x="16" y="4"/>
                  </a:cxn>
                  <a:cxn ang="0">
                    <a:pos x="16" y="0"/>
                  </a:cxn>
                  <a:cxn ang="0">
                    <a:pos x="7" y="0"/>
                  </a:cxn>
                  <a:cxn ang="0">
                    <a:pos x="7" y="2"/>
                  </a:cxn>
                  <a:cxn ang="0">
                    <a:pos x="0" y="2"/>
                  </a:cxn>
                  <a:cxn ang="0">
                    <a:pos x="0" y="9"/>
                  </a:cxn>
                  <a:cxn ang="0">
                    <a:pos x="4" y="9"/>
                  </a:cxn>
                  <a:cxn ang="0">
                    <a:pos x="4" y="7"/>
                  </a:cxn>
                  <a:cxn ang="0">
                    <a:pos x="14" y="7"/>
                  </a:cxn>
                </a:cxnLst>
                <a:rect l="0" t="0" r="r" b="b"/>
                <a:pathLst>
                  <a:path w="16" h="9">
                    <a:moveTo>
                      <a:pt x="14" y="7"/>
                    </a:moveTo>
                    <a:lnTo>
                      <a:pt x="16" y="4"/>
                    </a:lnTo>
                    <a:lnTo>
                      <a:pt x="16" y="0"/>
                    </a:lnTo>
                    <a:lnTo>
                      <a:pt x="7"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4" name="Freeform 3440"/>
              <p:cNvSpPr>
                <a:spLocks/>
              </p:cNvSpPr>
              <p:nvPr/>
            </p:nvSpPr>
            <p:spPr bwMode="auto">
              <a:xfrm>
                <a:off x="4440" y="8436"/>
                <a:ext cx="16" cy="9"/>
              </a:xfrm>
              <a:custGeom>
                <a:avLst/>
                <a:gdLst/>
                <a:ahLst/>
                <a:cxnLst>
                  <a:cxn ang="0">
                    <a:pos x="14" y="7"/>
                  </a:cxn>
                  <a:cxn ang="0">
                    <a:pos x="16" y="4"/>
                  </a:cxn>
                  <a:cxn ang="0">
                    <a:pos x="16" y="0"/>
                  </a:cxn>
                  <a:cxn ang="0">
                    <a:pos x="9" y="0"/>
                  </a:cxn>
                  <a:cxn ang="0">
                    <a:pos x="7" y="2"/>
                  </a:cxn>
                  <a:cxn ang="0">
                    <a:pos x="0" y="2"/>
                  </a:cxn>
                  <a:cxn ang="0">
                    <a:pos x="0" y="9"/>
                  </a:cxn>
                  <a:cxn ang="0">
                    <a:pos x="4" y="9"/>
                  </a:cxn>
                  <a:cxn ang="0">
                    <a:pos x="4" y="7"/>
                  </a:cxn>
                  <a:cxn ang="0">
                    <a:pos x="14" y="7"/>
                  </a:cxn>
                </a:cxnLst>
                <a:rect l="0" t="0" r="r" b="b"/>
                <a:pathLst>
                  <a:path w="16" h="9">
                    <a:moveTo>
                      <a:pt x="14" y="7"/>
                    </a:moveTo>
                    <a:lnTo>
                      <a:pt x="16" y="4"/>
                    </a:lnTo>
                    <a:lnTo>
                      <a:pt x="16" y="0"/>
                    </a:lnTo>
                    <a:lnTo>
                      <a:pt x="9" y="0"/>
                    </a:lnTo>
                    <a:lnTo>
                      <a:pt x="7" y="2"/>
                    </a:lnTo>
                    <a:lnTo>
                      <a:pt x="0" y="2"/>
                    </a:lnTo>
                    <a:lnTo>
                      <a:pt x="0" y="9"/>
                    </a:lnTo>
                    <a:lnTo>
                      <a:pt x="4" y="9"/>
                    </a:lnTo>
                    <a:lnTo>
                      <a:pt x="4" y="7"/>
                    </a:lnTo>
                    <a:lnTo>
                      <a:pt x="14"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5" name="Freeform 3441"/>
              <p:cNvSpPr>
                <a:spLocks/>
              </p:cNvSpPr>
              <p:nvPr/>
            </p:nvSpPr>
            <p:spPr bwMode="auto">
              <a:xfrm>
                <a:off x="4442" y="8436"/>
                <a:ext cx="14" cy="9"/>
              </a:xfrm>
              <a:custGeom>
                <a:avLst/>
                <a:gdLst/>
                <a:ahLst/>
                <a:cxnLst>
                  <a:cxn ang="0">
                    <a:pos x="11" y="7"/>
                  </a:cxn>
                  <a:cxn ang="0">
                    <a:pos x="14" y="4"/>
                  </a:cxn>
                  <a:cxn ang="0">
                    <a:pos x="14" y="0"/>
                  </a:cxn>
                  <a:cxn ang="0">
                    <a:pos x="4" y="0"/>
                  </a:cxn>
                  <a:cxn ang="0">
                    <a:pos x="4" y="2"/>
                  </a:cxn>
                  <a:cxn ang="0">
                    <a:pos x="0" y="2"/>
                  </a:cxn>
                  <a:cxn ang="0">
                    <a:pos x="0" y="9"/>
                  </a:cxn>
                  <a:cxn ang="0">
                    <a:pos x="2" y="7"/>
                  </a:cxn>
                  <a:cxn ang="0">
                    <a:pos x="11" y="7"/>
                  </a:cxn>
                </a:cxnLst>
                <a:rect l="0" t="0" r="r" b="b"/>
                <a:pathLst>
                  <a:path w="14" h="9">
                    <a:moveTo>
                      <a:pt x="11" y="7"/>
                    </a:moveTo>
                    <a:lnTo>
                      <a:pt x="14" y="4"/>
                    </a:lnTo>
                    <a:lnTo>
                      <a:pt x="14" y="0"/>
                    </a:lnTo>
                    <a:lnTo>
                      <a:pt x="4"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6" name="Freeform 3442"/>
              <p:cNvSpPr>
                <a:spLocks/>
              </p:cNvSpPr>
              <p:nvPr/>
            </p:nvSpPr>
            <p:spPr bwMode="auto">
              <a:xfrm>
                <a:off x="4444" y="8436"/>
                <a:ext cx="12" cy="9"/>
              </a:xfrm>
              <a:custGeom>
                <a:avLst/>
                <a:gdLst/>
                <a:ahLst/>
                <a:cxnLst>
                  <a:cxn ang="0">
                    <a:pos x="0" y="2"/>
                  </a:cxn>
                  <a:cxn ang="0">
                    <a:pos x="0" y="9"/>
                  </a:cxn>
                  <a:cxn ang="0">
                    <a:pos x="0" y="7"/>
                  </a:cxn>
                  <a:cxn ang="0">
                    <a:pos x="9" y="7"/>
                  </a:cxn>
                  <a:cxn ang="0">
                    <a:pos x="11" y="4"/>
                  </a:cxn>
                  <a:cxn ang="0">
                    <a:pos x="11" y="0"/>
                  </a:cxn>
                  <a:cxn ang="0">
                    <a:pos x="4" y="0"/>
                  </a:cxn>
                  <a:cxn ang="0">
                    <a:pos x="0" y="2"/>
                  </a:cxn>
                </a:cxnLst>
                <a:rect l="0" t="0" r="r" b="b"/>
                <a:pathLst>
                  <a:path w="12" h="9">
                    <a:moveTo>
                      <a:pt x="0" y="2"/>
                    </a:moveTo>
                    <a:lnTo>
                      <a:pt x="0" y="9"/>
                    </a:lnTo>
                    <a:lnTo>
                      <a:pt x="0" y="7"/>
                    </a:lnTo>
                    <a:lnTo>
                      <a:pt x="9" y="7"/>
                    </a:lnTo>
                    <a:lnTo>
                      <a:pt x="11" y="4"/>
                    </a:lnTo>
                    <a:lnTo>
                      <a:pt x="11"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7" name="Freeform 3443"/>
              <p:cNvSpPr>
                <a:spLocks/>
              </p:cNvSpPr>
              <p:nvPr/>
            </p:nvSpPr>
            <p:spPr bwMode="auto">
              <a:xfrm>
                <a:off x="4444" y="8436"/>
                <a:ext cx="12" cy="7"/>
              </a:xfrm>
              <a:custGeom>
                <a:avLst/>
                <a:gdLst/>
                <a:ahLst/>
                <a:cxnLst>
                  <a:cxn ang="0">
                    <a:pos x="0" y="2"/>
                  </a:cxn>
                  <a:cxn ang="0">
                    <a:pos x="0" y="7"/>
                  </a:cxn>
                  <a:cxn ang="0">
                    <a:pos x="4" y="7"/>
                  </a:cxn>
                  <a:cxn ang="0">
                    <a:pos x="11" y="4"/>
                  </a:cxn>
                  <a:cxn ang="0">
                    <a:pos x="11" y="0"/>
                  </a:cxn>
                  <a:cxn ang="0">
                    <a:pos x="0" y="2"/>
                  </a:cxn>
                </a:cxnLst>
                <a:rect l="0" t="0" r="r" b="b"/>
                <a:pathLst>
                  <a:path w="12" h="7">
                    <a:moveTo>
                      <a:pt x="0" y="2"/>
                    </a:moveTo>
                    <a:lnTo>
                      <a:pt x="0" y="7"/>
                    </a:lnTo>
                    <a:lnTo>
                      <a:pt x="4" y="7"/>
                    </a:lnTo>
                    <a:lnTo>
                      <a:pt x="11" y="4"/>
                    </a:lnTo>
                    <a:lnTo>
                      <a:pt x="11"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8" name="Freeform 3444"/>
              <p:cNvSpPr>
                <a:spLocks/>
              </p:cNvSpPr>
              <p:nvPr/>
            </p:nvSpPr>
            <p:spPr bwMode="auto">
              <a:xfrm>
                <a:off x="4430" y="8344"/>
                <a:ext cx="19" cy="8"/>
              </a:xfrm>
              <a:custGeom>
                <a:avLst/>
                <a:gdLst/>
                <a:ahLst/>
                <a:cxnLst>
                  <a:cxn ang="0">
                    <a:pos x="0" y="0"/>
                  </a:cxn>
                  <a:cxn ang="0">
                    <a:pos x="0" y="7"/>
                  </a:cxn>
                  <a:cxn ang="0">
                    <a:pos x="4" y="7"/>
                  </a:cxn>
                  <a:cxn ang="0">
                    <a:pos x="19" y="4"/>
                  </a:cxn>
                  <a:cxn ang="0">
                    <a:pos x="16" y="0"/>
                  </a:cxn>
                  <a:cxn ang="0">
                    <a:pos x="0" y="0"/>
                  </a:cxn>
                </a:cxnLst>
                <a:rect l="0" t="0" r="r" b="b"/>
                <a:pathLst>
                  <a:path w="19" h="8">
                    <a:moveTo>
                      <a:pt x="0" y="0"/>
                    </a:moveTo>
                    <a:lnTo>
                      <a:pt x="0" y="7"/>
                    </a:lnTo>
                    <a:lnTo>
                      <a:pt x="4" y="7"/>
                    </a:lnTo>
                    <a:lnTo>
                      <a:pt x="19" y="4"/>
                    </a:lnTo>
                    <a:lnTo>
                      <a:pt x="16"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9" name="Freeform 3445"/>
              <p:cNvSpPr>
                <a:spLocks/>
              </p:cNvSpPr>
              <p:nvPr/>
            </p:nvSpPr>
            <p:spPr bwMode="auto">
              <a:xfrm>
                <a:off x="4430" y="8344"/>
                <a:ext cx="19" cy="8"/>
              </a:xfrm>
              <a:custGeom>
                <a:avLst/>
                <a:gdLst/>
                <a:ahLst/>
                <a:cxnLst>
                  <a:cxn ang="0">
                    <a:pos x="0" y="0"/>
                  </a:cxn>
                  <a:cxn ang="0">
                    <a:pos x="0" y="7"/>
                  </a:cxn>
                  <a:cxn ang="0">
                    <a:pos x="7" y="7"/>
                  </a:cxn>
                  <a:cxn ang="0">
                    <a:pos x="9" y="4"/>
                  </a:cxn>
                  <a:cxn ang="0">
                    <a:pos x="19" y="4"/>
                  </a:cxn>
                  <a:cxn ang="0">
                    <a:pos x="16" y="0"/>
                  </a:cxn>
                  <a:cxn ang="0">
                    <a:pos x="0" y="0"/>
                  </a:cxn>
                </a:cxnLst>
                <a:rect l="0" t="0" r="r" b="b"/>
                <a:pathLst>
                  <a:path w="19" h="8">
                    <a:moveTo>
                      <a:pt x="0" y="0"/>
                    </a:moveTo>
                    <a:lnTo>
                      <a:pt x="0" y="7"/>
                    </a:lnTo>
                    <a:lnTo>
                      <a:pt x="7" y="7"/>
                    </a:lnTo>
                    <a:lnTo>
                      <a:pt x="9" y="4"/>
                    </a:lnTo>
                    <a:lnTo>
                      <a:pt x="19"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0" name="Freeform 3446"/>
              <p:cNvSpPr>
                <a:spLocks/>
              </p:cNvSpPr>
              <p:nvPr/>
            </p:nvSpPr>
            <p:spPr bwMode="auto">
              <a:xfrm>
                <a:off x="4432" y="8344"/>
                <a:ext cx="17" cy="8"/>
              </a:xfrm>
              <a:custGeom>
                <a:avLst/>
                <a:gdLst/>
                <a:ahLst/>
                <a:cxnLst>
                  <a:cxn ang="0">
                    <a:pos x="0" y="0"/>
                  </a:cxn>
                  <a:cxn ang="0">
                    <a:pos x="0" y="7"/>
                  </a:cxn>
                  <a:cxn ang="0">
                    <a:pos x="4" y="7"/>
                  </a:cxn>
                  <a:cxn ang="0">
                    <a:pos x="7" y="4"/>
                  </a:cxn>
                  <a:cxn ang="0">
                    <a:pos x="16" y="4"/>
                  </a:cxn>
                  <a:cxn ang="0">
                    <a:pos x="14" y="0"/>
                  </a:cxn>
                  <a:cxn ang="0">
                    <a:pos x="0" y="0"/>
                  </a:cxn>
                </a:cxnLst>
                <a:rect l="0" t="0" r="r" b="b"/>
                <a:pathLst>
                  <a:path w="17" h="8">
                    <a:moveTo>
                      <a:pt x="0" y="0"/>
                    </a:moveTo>
                    <a:lnTo>
                      <a:pt x="0" y="7"/>
                    </a:lnTo>
                    <a:lnTo>
                      <a:pt x="4" y="7"/>
                    </a:lnTo>
                    <a:lnTo>
                      <a:pt x="7" y="4"/>
                    </a:lnTo>
                    <a:lnTo>
                      <a:pt x="16" y="4"/>
                    </a:lnTo>
                    <a:lnTo>
                      <a:pt x="14"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1" name="Freeform 3447"/>
              <p:cNvSpPr>
                <a:spLocks/>
              </p:cNvSpPr>
              <p:nvPr/>
            </p:nvSpPr>
            <p:spPr bwMode="auto">
              <a:xfrm>
                <a:off x="4432" y="8344"/>
                <a:ext cx="17" cy="8"/>
              </a:xfrm>
              <a:custGeom>
                <a:avLst/>
                <a:gdLst/>
                <a:ahLst/>
                <a:cxnLst>
                  <a:cxn ang="0">
                    <a:pos x="0" y="0"/>
                  </a:cxn>
                  <a:cxn ang="0">
                    <a:pos x="0" y="7"/>
                  </a:cxn>
                  <a:cxn ang="0">
                    <a:pos x="7" y="7"/>
                  </a:cxn>
                  <a:cxn ang="0">
                    <a:pos x="7" y="4"/>
                  </a:cxn>
                  <a:cxn ang="0">
                    <a:pos x="16" y="4"/>
                  </a:cxn>
                  <a:cxn ang="0">
                    <a:pos x="14" y="0"/>
                  </a:cxn>
                  <a:cxn ang="0">
                    <a:pos x="0" y="0"/>
                  </a:cxn>
                </a:cxnLst>
                <a:rect l="0" t="0" r="r" b="b"/>
                <a:pathLst>
                  <a:path w="17" h="8">
                    <a:moveTo>
                      <a:pt x="0" y="0"/>
                    </a:moveTo>
                    <a:lnTo>
                      <a:pt x="0" y="7"/>
                    </a:lnTo>
                    <a:lnTo>
                      <a:pt x="7" y="7"/>
                    </a:lnTo>
                    <a:lnTo>
                      <a:pt x="7" y="4"/>
                    </a:lnTo>
                    <a:lnTo>
                      <a:pt x="16"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2" name="Freeform 3448"/>
              <p:cNvSpPr>
                <a:spLocks/>
              </p:cNvSpPr>
              <p:nvPr/>
            </p:nvSpPr>
            <p:spPr bwMode="auto">
              <a:xfrm>
                <a:off x="4435" y="8344"/>
                <a:ext cx="14" cy="8"/>
              </a:xfrm>
              <a:custGeom>
                <a:avLst/>
                <a:gdLst/>
                <a:ahLst/>
                <a:cxnLst>
                  <a:cxn ang="0">
                    <a:pos x="0" y="0"/>
                  </a:cxn>
                  <a:cxn ang="0">
                    <a:pos x="0" y="7"/>
                  </a:cxn>
                  <a:cxn ang="0">
                    <a:pos x="4" y="7"/>
                  </a:cxn>
                  <a:cxn ang="0">
                    <a:pos x="4" y="4"/>
                  </a:cxn>
                  <a:cxn ang="0">
                    <a:pos x="14" y="4"/>
                  </a:cxn>
                  <a:cxn ang="0">
                    <a:pos x="12" y="0"/>
                  </a:cxn>
                  <a:cxn ang="0">
                    <a:pos x="0" y="0"/>
                  </a:cxn>
                </a:cxnLst>
                <a:rect l="0" t="0" r="r" b="b"/>
                <a:pathLst>
                  <a:path w="14" h="8">
                    <a:moveTo>
                      <a:pt x="0" y="0"/>
                    </a:moveTo>
                    <a:lnTo>
                      <a:pt x="0" y="7"/>
                    </a:lnTo>
                    <a:lnTo>
                      <a:pt x="4" y="7"/>
                    </a:lnTo>
                    <a:lnTo>
                      <a:pt x="4" y="4"/>
                    </a:lnTo>
                    <a:lnTo>
                      <a:pt x="14" y="4"/>
                    </a:lnTo>
                    <a:lnTo>
                      <a:pt x="12"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3" name="Freeform 3449"/>
              <p:cNvSpPr>
                <a:spLocks/>
              </p:cNvSpPr>
              <p:nvPr/>
            </p:nvSpPr>
            <p:spPr bwMode="auto">
              <a:xfrm>
                <a:off x="4435" y="8344"/>
                <a:ext cx="14" cy="8"/>
              </a:xfrm>
              <a:custGeom>
                <a:avLst/>
                <a:gdLst/>
                <a:ahLst/>
                <a:cxnLst>
                  <a:cxn ang="0">
                    <a:pos x="0" y="0"/>
                  </a:cxn>
                  <a:cxn ang="0">
                    <a:pos x="0" y="7"/>
                  </a:cxn>
                  <a:cxn ang="0">
                    <a:pos x="4" y="7"/>
                  </a:cxn>
                  <a:cxn ang="0">
                    <a:pos x="7" y="4"/>
                  </a:cxn>
                  <a:cxn ang="0">
                    <a:pos x="14" y="4"/>
                  </a:cxn>
                  <a:cxn ang="0">
                    <a:pos x="12" y="0"/>
                  </a:cxn>
                  <a:cxn ang="0">
                    <a:pos x="0" y="0"/>
                  </a:cxn>
                </a:cxnLst>
                <a:rect l="0" t="0" r="r" b="b"/>
                <a:pathLst>
                  <a:path w="14" h="8">
                    <a:moveTo>
                      <a:pt x="0" y="0"/>
                    </a:moveTo>
                    <a:lnTo>
                      <a:pt x="0" y="7"/>
                    </a:lnTo>
                    <a:lnTo>
                      <a:pt x="4" y="7"/>
                    </a:lnTo>
                    <a:lnTo>
                      <a:pt x="7" y="4"/>
                    </a:lnTo>
                    <a:lnTo>
                      <a:pt x="14" y="4"/>
                    </a:lnTo>
                    <a:lnTo>
                      <a:pt x="12"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4" name="Freeform 3450"/>
              <p:cNvSpPr>
                <a:spLocks/>
              </p:cNvSpPr>
              <p:nvPr/>
            </p:nvSpPr>
            <p:spPr bwMode="auto">
              <a:xfrm>
                <a:off x="4437" y="8344"/>
                <a:ext cx="12" cy="8"/>
              </a:xfrm>
              <a:custGeom>
                <a:avLst/>
                <a:gdLst/>
                <a:ahLst/>
                <a:cxnLst>
                  <a:cxn ang="0">
                    <a:pos x="0" y="0"/>
                  </a:cxn>
                  <a:cxn ang="0">
                    <a:pos x="0" y="7"/>
                  </a:cxn>
                  <a:cxn ang="0">
                    <a:pos x="4" y="7"/>
                  </a:cxn>
                  <a:cxn ang="0">
                    <a:pos x="4" y="4"/>
                  </a:cxn>
                  <a:cxn ang="0">
                    <a:pos x="11" y="4"/>
                  </a:cxn>
                  <a:cxn ang="0">
                    <a:pos x="9" y="0"/>
                  </a:cxn>
                  <a:cxn ang="0">
                    <a:pos x="0" y="0"/>
                  </a:cxn>
                </a:cxnLst>
                <a:rect l="0" t="0" r="r" b="b"/>
                <a:pathLst>
                  <a:path w="12" h="8">
                    <a:moveTo>
                      <a:pt x="0" y="0"/>
                    </a:moveTo>
                    <a:lnTo>
                      <a:pt x="0" y="7"/>
                    </a:lnTo>
                    <a:lnTo>
                      <a:pt x="4" y="7"/>
                    </a:lnTo>
                    <a:lnTo>
                      <a:pt x="4" y="4"/>
                    </a:lnTo>
                    <a:lnTo>
                      <a:pt x="11" y="4"/>
                    </a:lnTo>
                    <a:lnTo>
                      <a:pt x="9"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5" name="Freeform 3451"/>
              <p:cNvSpPr>
                <a:spLocks/>
              </p:cNvSpPr>
              <p:nvPr/>
            </p:nvSpPr>
            <p:spPr bwMode="auto">
              <a:xfrm>
                <a:off x="4437" y="8344"/>
                <a:ext cx="12" cy="8"/>
              </a:xfrm>
              <a:custGeom>
                <a:avLst/>
                <a:gdLst/>
                <a:ahLst/>
                <a:cxnLst>
                  <a:cxn ang="0">
                    <a:pos x="0" y="0"/>
                  </a:cxn>
                  <a:cxn ang="0">
                    <a:pos x="0" y="7"/>
                  </a:cxn>
                  <a:cxn ang="0">
                    <a:pos x="4" y="7"/>
                  </a:cxn>
                  <a:cxn ang="0">
                    <a:pos x="4" y="4"/>
                  </a:cxn>
                  <a:cxn ang="0">
                    <a:pos x="11" y="4"/>
                  </a:cxn>
                  <a:cxn ang="0">
                    <a:pos x="9" y="0"/>
                  </a:cxn>
                  <a:cxn ang="0">
                    <a:pos x="0" y="0"/>
                  </a:cxn>
                </a:cxnLst>
                <a:rect l="0" t="0" r="r" b="b"/>
                <a:pathLst>
                  <a:path w="12" h="8">
                    <a:moveTo>
                      <a:pt x="0" y="0"/>
                    </a:moveTo>
                    <a:lnTo>
                      <a:pt x="0" y="7"/>
                    </a:lnTo>
                    <a:lnTo>
                      <a:pt x="4" y="7"/>
                    </a:lnTo>
                    <a:lnTo>
                      <a:pt x="4" y="4"/>
                    </a:lnTo>
                    <a:lnTo>
                      <a:pt x="11"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6" name="Freeform 3452"/>
              <p:cNvSpPr>
                <a:spLocks/>
              </p:cNvSpPr>
              <p:nvPr/>
            </p:nvSpPr>
            <p:spPr bwMode="auto">
              <a:xfrm>
                <a:off x="4440" y="8344"/>
                <a:ext cx="9" cy="8"/>
              </a:xfrm>
              <a:custGeom>
                <a:avLst/>
                <a:gdLst/>
                <a:ahLst/>
                <a:cxnLst>
                  <a:cxn ang="0">
                    <a:pos x="0" y="0"/>
                  </a:cxn>
                  <a:cxn ang="0">
                    <a:pos x="0" y="7"/>
                  </a:cxn>
                  <a:cxn ang="0">
                    <a:pos x="4" y="4"/>
                  </a:cxn>
                  <a:cxn ang="0">
                    <a:pos x="9" y="4"/>
                  </a:cxn>
                  <a:cxn ang="0">
                    <a:pos x="7" y="0"/>
                  </a:cxn>
                  <a:cxn ang="0">
                    <a:pos x="0" y="0"/>
                  </a:cxn>
                </a:cxnLst>
                <a:rect l="0" t="0" r="r" b="b"/>
                <a:pathLst>
                  <a:path w="9" h="8">
                    <a:moveTo>
                      <a:pt x="0" y="0"/>
                    </a:moveTo>
                    <a:lnTo>
                      <a:pt x="0" y="7"/>
                    </a:lnTo>
                    <a:lnTo>
                      <a:pt x="4"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7" name="Freeform 3453"/>
              <p:cNvSpPr>
                <a:spLocks/>
              </p:cNvSpPr>
              <p:nvPr/>
            </p:nvSpPr>
            <p:spPr bwMode="auto">
              <a:xfrm>
                <a:off x="4440" y="8344"/>
                <a:ext cx="9" cy="8"/>
              </a:xfrm>
              <a:custGeom>
                <a:avLst/>
                <a:gdLst/>
                <a:ahLst/>
                <a:cxnLst>
                  <a:cxn ang="0">
                    <a:pos x="0" y="0"/>
                  </a:cxn>
                  <a:cxn ang="0">
                    <a:pos x="0" y="7"/>
                  </a:cxn>
                  <a:cxn ang="0">
                    <a:pos x="4" y="4"/>
                  </a:cxn>
                  <a:cxn ang="0">
                    <a:pos x="9" y="4"/>
                  </a:cxn>
                  <a:cxn ang="0">
                    <a:pos x="7" y="0"/>
                  </a:cxn>
                  <a:cxn ang="0">
                    <a:pos x="0" y="0"/>
                  </a:cxn>
                </a:cxnLst>
                <a:rect l="0" t="0" r="r" b="b"/>
                <a:pathLst>
                  <a:path w="9" h="8">
                    <a:moveTo>
                      <a:pt x="0" y="0"/>
                    </a:moveTo>
                    <a:lnTo>
                      <a:pt x="0" y="7"/>
                    </a:lnTo>
                    <a:lnTo>
                      <a:pt x="4" y="4"/>
                    </a:lnTo>
                    <a:lnTo>
                      <a:pt x="9"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8" name="Freeform 3454"/>
              <p:cNvSpPr>
                <a:spLocks/>
              </p:cNvSpPr>
              <p:nvPr/>
            </p:nvSpPr>
            <p:spPr bwMode="auto">
              <a:xfrm>
                <a:off x="4440" y="8344"/>
                <a:ext cx="9" cy="8"/>
              </a:xfrm>
              <a:custGeom>
                <a:avLst/>
                <a:gdLst/>
                <a:ahLst/>
                <a:cxnLst>
                  <a:cxn ang="0">
                    <a:pos x="0" y="0"/>
                  </a:cxn>
                  <a:cxn ang="0">
                    <a:pos x="0" y="7"/>
                  </a:cxn>
                  <a:cxn ang="0">
                    <a:pos x="4" y="7"/>
                  </a:cxn>
                  <a:cxn ang="0">
                    <a:pos x="4" y="4"/>
                  </a:cxn>
                  <a:cxn ang="0">
                    <a:pos x="9" y="4"/>
                  </a:cxn>
                  <a:cxn ang="0">
                    <a:pos x="7" y="0"/>
                  </a:cxn>
                  <a:cxn ang="0">
                    <a:pos x="0" y="0"/>
                  </a:cxn>
                </a:cxnLst>
                <a:rect l="0" t="0" r="r" b="b"/>
                <a:pathLst>
                  <a:path w="9" h="8">
                    <a:moveTo>
                      <a:pt x="0" y="0"/>
                    </a:moveTo>
                    <a:lnTo>
                      <a:pt x="0" y="7"/>
                    </a:lnTo>
                    <a:lnTo>
                      <a:pt x="4" y="7"/>
                    </a:lnTo>
                    <a:lnTo>
                      <a:pt x="4" y="4"/>
                    </a:lnTo>
                    <a:lnTo>
                      <a:pt x="9"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9" name="Freeform 3455"/>
              <p:cNvSpPr>
                <a:spLocks/>
              </p:cNvSpPr>
              <p:nvPr/>
            </p:nvSpPr>
            <p:spPr bwMode="auto">
              <a:xfrm>
                <a:off x="4442" y="8344"/>
                <a:ext cx="7" cy="8"/>
              </a:xfrm>
              <a:custGeom>
                <a:avLst/>
                <a:gdLst/>
                <a:ahLst/>
                <a:cxnLst>
                  <a:cxn ang="0">
                    <a:pos x="0" y="0"/>
                  </a:cxn>
                  <a:cxn ang="0">
                    <a:pos x="0" y="7"/>
                  </a:cxn>
                  <a:cxn ang="0">
                    <a:pos x="2" y="7"/>
                  </a:cxn>
                  <a:cxn ang="0">
                    <a:pos x="7" y="4"/>
                  </a:cxn>
                  <a:cxn ang="0">
                    <a:pos x="4" y="0"/>
                  </a:cxn>
                  <a:cxn ang="0">
                    <a:pos x="0" y="0"/>
                  </a:cxn>
                </a:cxnLst>
                <a:rect l="0" t="0" r="r" b="b"/>
                <a:pathLst>
                  <a:path w="7" h="8">
                    <a:moveTo>
                      <a:pt x="0" y="0"/>
                    </a:moveTo>
                    <a:lnTo>
                      <a:pt x="0" y="7"/>
                    </a:lnTo>
                    <a:lnTo>
                      <a:pt x="2" y="7"/>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0" name="Freeform 3456"/>
              <p:cNvSpPr>
                <a:spLocks/>
              </p:cNvSpPr>
              <p:nvPr/>
            </p:nvSpPr>
            <p:spPr bwMode="auto">
              <a:xfrm>
                <a:off x="4444" y="8354"/>
                <a:ext cx="12" cy="79"/>
              </a:xfrm>
              <a:custGeom>
                <a:avLst/>
                <a:gdLst/>
                <a:ahLst/>
                <a:cxnLst>
                  <a:cxn ang="0">
                    <a:pos x="11" y="76"/>
                  </a:cxn>
                  <a:cxn ang="0">
                    <a:pos x="11" y="57"/>
                  </a:cxn>
                  <a:cxn ang="0">
                    <a:pos x="4" y="0"/>
                  </a:cxn>
                  <a:cxn ang="0">
                    <a:pos x="0" y="0"/>
                  </a:cxn>
                  <a:cxn ang="0">
                    <a:pos x="4" y="38"/>
                  </a:cxn>
                  <a:cxn ang="0">
                    <a:pos x="4" y="57"/>
                  </a:cxn>
                  <a:cxn ang="0">
                    <a:pos x="7" y="79"/>
                  </a:cxn>
                  <a:cxn ang="0">
                    <a:pos x="11" y="76"/>
                  </a:cxn>
                </a:cxnLst>
                <a:rect l="0" t="0" r="r" b="b"/>
                <a:pathLst>
                  <a:path w="12" h="79">
                    <a:moveTo>
                      <a:pt x="11" y="76"/>
                    </a:moveTo>
                    <a:lnTo>
                      <a:pt x="11" y="57"/>
                    </a:lnTo>
                    <a:lnTo>
                      <a:pt x="4" y="0"/>
                    </a:lnTo>
                    <a:lnTo>
                      <a:pt x="0" y="0"/>
                    </a:lnTo>
                    <a:lnTo>
                      <a:pt x="4" y="38"/>
                    </a:lnTo>
                    <a:lnTo>
                      <a:pt x="4" y="57"/>
                    </a:lnTo>
                    <a:lnTo>
                      <a:pt x="7" y="79"/>
                    </a:lnTo>
                    <a:lnTo>
                      <a:pt x="11" y="7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1" name="Freeform 3457"/>
              <p:cNvSpPr>
                <a:spLocks/>
              </p:cNvSpPr>
              <p:nvPr/>
            </p:nvSpPr>
            <p:spPr bwMode="auto">
              <a:xfrm>
                <a:off x="4442" y="8354"/>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2" name="Freeform 3458"/>
              <p:cNvSpPr>
                <a:spLocks/>
              </p:cNvSpPr>
              <p:nvPr/>
            </p:nvSpPr>
            <p:spPr bwMode="auto">
              <a:xfrm>
                <a:off x="4440" y="8354"/>
                <a:ext cx="14" cy="77"/>
              </a:xfrm>
              <a:custGeom>
                <a:avLst/>
                <a:gdLst/>
                <a:ahLst/>
                <a:cxnLst>
                  <a:cxn ang="0">
                    <a:pos x="14" y="76"/>
                  </a:cxn>
                  <a:cxn ang="0">
                    <a:pos x="14" y="57"/>
                  </a:cxn>
                  <a:cxn ang="0">
                    <a:pos x="7" y="0"/>
                  </a:cxn>
                  <a:cxn ang="0">
                    <a:pos x="0" y="0"/>
                  </a:cxn>
                  <a:cxn ang="0">
                    <a:pos x="4" y="19"/>
                  </a:cxn>
                  <a:cxn ang="0">
                    <a:pos x="4" y="28"/>
                  </a:cxn>
                  <a:cxn ang="0">
                    <a:pos x="7" y="38"/>
                  </a:cxn>
                  <a:cxn ang="0">
                    <a:pos x="7" y="57"/>
                  </a:cxn>
                  <a:cxn ang="0">
                    <a:pos x="9" y="67"/>
                  </a:cxn>
                  <a:cxn ang="0">
                    <a:pos x="9" y="76"/>
                  </a:cxn>
                  <a:cxn ang="0">
                    <a:pos x="14" y="76"/>
                  </a:cxn>
                </a:cxnLst>
                <a:rect l="0" t="0" r="r" b="b"/>
                <a:pathLst>
                  <a:path w="14" h="77">
                    <a:moveTo>
                      <a:pt x="14" y="76"/>
                    </a:moveTo>
                    <a:lnTo>
                      <a:pt x="14" y="57"/>
                    </a:lnTo>
                    <a:lnTo>
                      <a:pt x="7" y="0"/>
                    </a:lnTo>
                    <a:lnTo>
                      <a:pt x="0" y="0"/>
                    </a:lnTo>
                    <a:lnTo>
                      <a:pt x="4" y="19"/>
                    </a:lnTo>
                    <a:lnTo>
                      <a:pt x="4" y="28"/>
                    </a:lnTo>
                    <a:lnTo>
                      <a:pt x="7" y="38"/>
                    </a:lnTo>
                    <a:lnTo>
                      <a:pt x="7" y="57"/>
                    </a:lnTo>
                    <a:lnTo>
                      <a:pt x="9" y="67"/>
                    </a:lnTo>
                    <a:lnTo>
                      <a:pt x="9" y="76"/>
                    </a:lnTo>
                    <a:lnTo>
                      <a:pt x="14" y="76"/>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3" name="Freeform 3459"/>
              <p:cNvSpPr>
                <a:spLocks/>
              </p:cNvSpPr>
              <p:nvPr/>
            </p:nvSpPr>
            <p:spPr bwMode="auto">
              <a:xfrm>
                <a:off x="4440" y="8354"/>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4" name="Freeform 3460"/>
              <p:cNvSpPr>
                <a:spLocks/>
              </p:cNvSpPr>
              <p:nvPr/>
            </p:nvSpPr>
            <p:spPr bwMode="auto">
              <a:xfrm>
                <a:off x="4440" y="8354"/>
                <a:ext cx="12" cy="79"/>
              </a:xfrm>
              <a:custGeom>
                <a:avLst/>
                <a:gdLst/>
                <a:ahLst/>
                <a:cxnLst>
                  <a:cxn ang="0">
                    <a:pos x="4" y="0"/>
                  </a:cxn>
                  <a:cxn ang="0">
                    <a:pos x="0" y="0"/>
                  </a:cxn>
                  <a:cxn ang="0">
                    <a:pos x="4" y="38"/>
                  </a:cxn>
                  <a:cxn ang="0">
                    <a:pos x="4" y="57"/>
                  </a:cxn>
                  <a:cxn ang="0">
                    <a:pos x="7" y="79"/>
                  </a:cxn>
                  <a:cxn ang="0">
                    <a:pos x="7" y="76"/>
                  </a:cxn>
                  <a:cxn ang="0">
                    <a:pos x="11" y="76"/>
                  </a:cxn>
                  <a:cxn ang="0">
                    <a:pos x="11" y="57"/>
                  </a:cxn>
                  <a:cxn ang="0">
                    <a:pos x="4" y="0"/>
                  </a:cxn>
                </a:cxnLst>
                <a:rect l="0" t="0" r="r" b="b"/>
                <a:pathLst>
                  <a:path w="12" h="79">
                    <a:moveTo>
                      <a:pt x="4" y="0"/>
                    </a:moveTo>
                    <a:lnTo>
                      <a:pt x="0" y="0"/>
                    </a:lnTo>
                    <a:lnTo>
                      <a:pt x="4" y="38"/>
                    </a:lnTo>
                    <a:lnTo>
                      <a:pt x="4" y="57"/>
                    </a:lnTo>
                    <a:lnTo>
                      <a:pt x="7" y="79"/>
                    </a:lnTo>
                    <a:lnTo>
                      <a:pt x="7" y="76"/>
                    </a:lnTo>
                    <a:lnTo>
                      <a:pt x="11" y="76"/>
                    </a:lnTo>
                    <a:lnTo>
                      <a:pt x="11" y="57"/>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5" name="Freeform 3461"/>
              <p:cNvSpPr>
                <a:spLocks/>
              </p:cNvSpPr>
              <p:nvPr/>
            </p:nvSpPr>
            <p:spPr bwMode="auto">
              <a:xfrm>
                <a:off x="4437" y="8354"/>
                <a:ext cx="15" cy="79"/>
              </a:xfrm>
              <a:custGeom>
                <a:avLst/>
                <a:gdLst/>
                <a:ahLst/>
                <a:cxnLst>
                  <a:cxn ang="0">
                    <a:pos x="11" y="57"/>
                  </a:cxn>
                  <a:cxn ang="0">
                    <a:pos x="11" y="38"/>
                  </a:cxn>
                  <a:cxn ang="0">
                    <a:pos x="7" y="0"/>
                  </a:cxn>
                  <a:cxn ang="0">
                    <a:pos x="0" y="0"/>
                  </a:cxn>
                  <a:cxn ang="0">
                    <a:pos x="7" y="57"/>
                  </a:cxn>
                  <a:cxn ang="0">
                    <a:pos x="7" y="79"/>
                  </a:cxn>
                  <a:cxn ang="0">
                    <a:pos x="9" y="76"/>
                  </a:cxn>
                  <a:cxn ang="0">
                    <a:pos x="14" y="76"/>
                  </a:cxn>
                  <a:cxn ang="0">
                    <a:pos x="11" y="57"/>
                  </a:cxn>
                </a:cxnLst>
                <a:rect l="0" t="0" r="r" b="b"/>
                <a:pathLst>
                  <a:path w="15" h="79">
                    <a:moveTo>
                      <a:pt x="11" y="57"/>
                    </a:moveTo>
                    <a:lnTo>
                      <a:pt x="11" y="38"/>
                    </a:lnTo>
                    <a:lnTo>
                      <a:pt x="7" y="0"/>
                    </a:lnTo>
                    <a:lnTo>
                      <a:pt x="0" y="0"/>
                    </a:lnTo>
                    <a:lnTo>
                      <a:pt x="7" y="57"/>
                    </a:lnTo>
                    <a:lnTo>
                      <a:pt x="7" y="79"/>
                    </a:lnTo>
                    <a:lnTo>
                      <a:pt x="9" y="76"/>
                    </a:lnTo>
                    <a:lnTo>
                      <a:pt x="14" y="76"/>
                    </a:lnTo>
                    <a:lnTo>
                      <a:pt x="11"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6" name="Freeform 3462"/>
              <p:cNvSpPr>
                <a:spLocks/>
              </p:cNvSpPr>
              <p:nvPr/>
            </p:nvSpPr>
            <p:spPr bwMode="auto">
              <a:xfrm>
                <a:off x="4437" y="8354"/>
                <a:ext cx="12" cy="79"/>
              </a:xfrm>
              <a:custGeom>
                <a:avLst/>
                <a:gdLst/>
                <a:ahLst/>
                <a:cxnLst>
                  <a:cxn ang="0">
                    <a:pos x="4" y="0"/>
                  </a:cxn>
                  <a:cxn ang="0">
                    <a:pos x="0" y="0"/>
                  </a:cxn>
                  <a:cxn ang="0">
                    <a:pos x="4" y="38"/>
                  </a:cxn>
                  <a:cxn ang="0">
                    <a:pos x="4" y="57"/>
                  </a:cxn>
                  <a:cxn ang="0">
                    <a:pos x="7" y="79"/>
                  </a:cxn>
                  <a:cxn ang="0">
                    <a:pos x="7" y="76"/>
                  </a:cxn>
                  <a:cxn ang="0">
                    <a:pos x="11" y="76"/>
                  </a:cxn>
                  <a:cxn ang="0">
                    <a:pos x="11" y="57"/>
                  </a:cxn>
                  <a:cxn ang="0">
                    <a:pos x="9" y="38"/>
                  </a:cxn>
                  <a:cxn ang="0">
                    <a:pos x="9" y="19"/>
                  </a:cxn>
                  <a:cxn ang="0">
                    <a:pos x="4" y="0"/>
                  </a:cxn>
                </a:cxnLst>
                <a:rect l="0" t="0" r="r" b="b"/>
                <a:pathLst>
                  <a:path w="12" h="79">
                    <a:moveTo>
                      <a:pt x="4" y="0"/>
                    </a:moveTo>
                    <a:lnTo>
                      <a:pt x="0" y="0"/>
                    </a:lnTo>
                    <a:lnTo>
                      <a:pt x="4" y="38"/>
                    </a:lnTo>
                    <a:lnTo>
                      <a:pt x="4" y="57"/>
                    </a:lnTo>
                    <a:lnTo>
                      <a:pt x="7" y="79"/>
                    </a:lnTo>
                    <a:lnTo>
                      <a:pt x="7" y="76"/>
                    </a:lnTo>
                    <a:lnTo>
                      <a:pt x="11" y="76"/>
                    </a:lnTo>
                    <a:lnTo>
                      <a:pt x="11" y="57"/>
                    </a:lnTo>
                    <a:lnTo>
                      <a:pt x="9" y="38"/>
                    </a:lnTo>
                    <a:lnTo>
                      <a:pt x="9" y="19"/>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7" name="Freeform 3463"/>
              <p:cNvSpPr>
                <a:spLocks/>
              </p:cNvSpPr>
              <p:nvPr/>
            </p:nvSpPr>
            <p:spPr bwMode="auto">
              <a:xfrm>
                <a:off x="4435" y="8354"/>
                <a:ext cx="14"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4" h="79">
                    <a:moveTo>
                      <a:pt x="12" y="57"/>
                    </a:moveTo>
                    <a:lnTo>
                      <a:pt x="12" y="38"/>
                    </a:lnTo>
                    <a:lnTo>
                      <a:pt x="7" y="0"/>
                    </a:lnTo>
                    <a:lnTo>
                      <a:pt x="0" y="0"/>
                    </a:lnTo>
                    <a:lnTo>
                      <a:pt x="7" y="57"/>
                    </a:lnTo>
                    <a:lnTo>
                      <a:pt x="7" y="79"/>
                    </a:lnTo>
                    <a:lnTo>
                      <a:pt x="9" y="76"/>
                    </a:lnTo>
                    <a:lnTo>
                      <a:pt x="14" y="76"/>
                    </a:lnTo>
                    <a:lnTo>
                      <a:pt x="12"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8" name="Freeform 3464"/>
              <p:cNvSpPr>
                <a:spLocks/>
              </p:cNvSpPr>
              <p:nvPr/>
            </p:nvSpPr>
            <p:spPr bwMode="auto">
              <a:xfrm>
                <a:off x="4435" y="8354"/>
                <a:ext cx="12" cy="77"/>
              </a:xfrm>
              <a:custGeom>
                <a:avLst/>
                <a:gdLst/>
                <a:ahLst/>
                <a:cxnLst>
                  <a:cxn ang="0">
                    <a:pos x="7" y="57"/>
                  </a:cxn>
                  <a:cxn ang="0">
                    <a:pos x="7" y="76"/>
                  </a:cxn>
                  <a:cxn ang="0">
                    <a:pos x="12" y="76"/>
                  </a:cxn>
                  <a:cxn ang="0">
                    <a:pos x="12" y="57"/>
                  </a:cxn>
                  <a:cxn ang="0">
                    <a:pos x="9" y="38"/>
                  </a:cxn>
                  <a:cxn ang="0">
                    <a:pos x="9" y="19"/>
                  </a:cxn>
                  <a:cxn ang="0">
                    <a:pos x="4" y="0"/>
                  </a:cxn>
                  <a:cxn ang="0">
                    <a:pos x="0" y="0"/>
                  </a:cxn>
                  <a:cxn ang="0">
                    <a:pos x="7" y="57"/>
                  </a:cxn>
                </a:cxnLst>
                <a:rect l="0" t="0" r="r" b="b"/>
                <a:pathLst>
                  <a:path w="12" h="77">
                    <a:moveTo>
                      <a:pt x="7" y="57"/>
                    </a:moveTo>
                    <a:lnTo>
                      <a:pt x="7" y="76"/>
                    </a:lnTo>
                    <a:lnTo>
                      <a:pt x="12" y="76"/>
                    </a:lnTo>
                    <a:lnTo>
                      <a:pt x="12" y="57"/>
                    </a:lnTo>
                    <a:lnTo>
                      <a:pt x="9" y="38"/>
                    </a:lnTo>
                    <a:lnTo>
                      <a:pt x="9" y="19"/>
                    </a:lnTo>
                    <a:lnTo>
                      <a:pt x="4" y="0"/>
                    </a:lnTo>
                    <a:lnTo>
                      <a:pt x="0" y="0"/>
                    </a:lnTo>
                    <a:lnTo>
                      <a:pt x="7"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9" name="Freeform 3465"/>
              <p:cNvSpPr>
                <a:spLocks/>
              </p:cNvSpPr>
              <p:nvPr/>
            </p:nvSpPr>
            <p:spPr bwMode="auto">
              <a:xfrm>
                <a:off x="4432" y="8354"/>
                <a:ext cx="15" cy="79"/>
              </a:xfrm>
              <a:custGeom>
                <a:avLst/>
                <a:gdLst/>
                <a:ahLst/>
                <a:cxnLst>
                  <a:cxn ang="0">
                    <a:pos x="7" y="0"/>
                  </a:cxn>
                  <a:cxn ang="0">
                    <a:pos x="0" y="0"/>
                  </a:cxn>
                  <a:cxn ang="0">
                    <a:pos x="4" y="19"/>
                  </a:cxn>
                  <a:cxn ang="0">
                    <a:pos x="7" y="38"/>
                  </a:cxn>
                  <a:cxn ang="0">
                    <a:pos x="7" y="79"/>
                  </a:cxn>
                  <a:cxn ang="0">
                    <a:pos x="9" y="76"/>
                  </a:cxn>
                  <a:cxn ang="0">
                    <a:pos x="14" y="76"/>
                  </a:cxn>
                  <a:cxn ang="0">
                    <a:pos x="12" y="57"/>
                  </a:cxn>
                  <a:cxn ang="0">
                    <a:pos x="12" y="38"/>
                  </a:cxn>
                  <a:cxn ang="0">
                    <a:pos x="7" y="0"/>
                  </a:cxn>
                </a:cxnLst>
                <a:rect l="0" t="0" r="r" b="b"/>
                <a:pathLst>
                  <a:path w="15" h="79">
                    <a:moveTo>
                      <a:pt x="7" y="0"/>
                    </a:moveTo>
                    <a:lnTo>
                      <a:pt x="0" y="0"/>
                    </a:lnTo>
                    <a:lnTo>
                      <a:pt x="4" y="19"/>
                    </a:lnTo>
                    <a:lnTo>
                      <a:pt x="7" y="38"/>
                    </a:lnTo>
                    <a:lnTo>
                      <a:pt x="7" y="79"/>
                    </a:lnTo>
                    <a:lnTo>
                      <a:pt x="9" y="76"/>
                    </a:lnTo>
                    <a:lnTo>
                      <a:pt x="14" y="76"/>
                    </a:lnTo>
                    <a:lnTo>
                      <a:pt x="12" y="57"/>
                    </a:lnTo>
                    <a:lnTo>
                      <a:pt x="12" y="38"/>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0" name="Freeform 3466"/>
              <p:cNvSpPr>
                <a:spLocks/>
              </p:cNvSpPr>
              <p:nvPr/>
            </p:nvSpPr>
            <p:spPr bwMode="auto">
              <a:xfrm>
                <a:off x="4432" y="8354"/>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1" name="Freeform 3467"/>
              <p:cNvSpPr>
                <a:spLocks/>
              </p:cNvSpPr>
              <p:nvPr/>
            </p:nvSpPr>
            <p:spPr bwMode="auto">
              <a:xfrm>
                <a:off x="4430" y="8354"/>
                <a:ext cx="14" cy="79"/>
              </a:xfrm>
              <a:custGeom>
                <a:avLst/>
                <a:gdLst/>
                <a:ahLst/>
                <a:cxnLst>
                  <a:cxn ang="0">
                    <a:pos x="7" y="0"/>
                  </a:cxn>
                  <a:cxn ang="0">
                    <a:pos x="0" y="0"/>
                  </a:cxn>
                  <a:cxn ang="0">
                    <a:pos x="4" y="19"/>
                  </a:cxn>
                  <a:cxn ang="0">
                    <a:pos x="7" y="38"/>
                  </a:cxn>
                  <a:cxn ang="0">
                    <a:pos x="7" y="79"/>
                  </a:cxn>
                  <a:cxn ang="0">
                    <a:pos x="14" y="76"/>
                  </a:cxn>
                  <a:cxn ang="0">
                    <a:pos x="14" y="57"/>
                  </a:cxn>
                  <a:cxn ang="0">
                    <a:pos x="7" y="0"/>
                  </a:cxn>
                </a:cxnLst>
                <a:rect l="0" t="0" r="r" b="b"/>
                <a:pathLst>
                  <a:path w="14" h="79">
                    <a:moveTo>
                      <a:pt x="7" y="0"/>
                    </a:moveTo>
                    <a:lnTo>
                      <a:pt x="0" y="0"/>
                    </a:lnTo>
                    <a:lnTo>
                      <a:pt x="4" y="19"/>
                    </a:lnTo>
                    <a:lnTo>
                      <a:pt x="7" y="38"/>
                    </a:lnTo>
                    <a:lnTo>
                      <a:pt x="7" y="79"/>
                    </a:lnTo>
                    <a:lnTo>
                      <a:pt x="14" y="76"/>
                    </a:lnTo>
                    <a:lnTo>
                      <a:pt x="14" y="57"/>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2" name="Freeform 3468"/>
              <p:cNvSpPr>
                <a:spLocks/>
              </p:cNvSpPr>
              <p:nvPr/>
            </p:nvSpPr>
            <p:spPr bwMode="auto">
              <a:xfrm>
                <a:off x="5023" y="7807"/>
                <a:ext cx="127" cy="33"/>
              </a:xfrm>
              <a:custGeom>
                <a:avLst/>
                <a:gdLst/>
                <a:ahLst/>
                <a:cxnLst>
                  <a:cxn ang="0">
                    <a:pos x="0" y="33"/>
                  </a:cxn>
                  <a:cxn ang="0">
                    <a:pos x="127" y="26"/>
                  </a:cxn>
                  <a:cxn ang="0">
                    <a:pos x="124" y="0"/>
                  </a:cxn>
                  <a:cxn ang="0">
                    <a:pos x="4" y="14"/>
                  </a:cxn>
                  <a:cxn ang="0">
                    <a:pos x="0" y="33"/>
                  </a:cxn>
                </a:cxnLst>
                <a:rect l="0" t="0" r="r" b="b"/>
                <a:pathLst>
                  <a:path w="127" h="33">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3" name="Freeform 3469"/>
              <p:cNvSpPr>
                <a:spLocks/>
              </p:cNvSpPr>
              <p:nvPr/>
            </p:nvSpPr>
            <p:spPr bwMode="auto">
              <a:xfrm>
                <a:off x="5114" y="7603"/>
                <a:ext cx="336" cy="266"/>
              </a:xfrm>
              <a:custGeom>
                <a:avLst/>
                <a:gdLst/>
                <a:ahLst/>
                <a:cxnLst>
                  <a:cxn ang="0">
                    <a:pos x="4" y="211"/>
                  </a:cxn>
                  <a:cxn ang="0">
                    <a:pos x="9" y="213"/>
                  </a:cxn>
                  <a:cxn ang="0">
                    <a:pos x="14" y="213"/>
                  </a:cxn>
                  <a:cxn ang="0">
                    <a:pos x="16" y="215"/>
                  </a:cxn>
                  <a:cxn ang="0">
                    <a:pos x="24" y="215"/>
                  </a:cxn>
                  <a:cxn ang="0">
                    <a:pos x="26" y="218"/>
                  </a:cxn>
                  <a:cxn ang="0">
                    <a:pos x="35" y="218"/>
                  </a:cxn>
                  <a:cxn ang="0">
                    <a:pos x="38" y="220"/>
                  </a:cxn>
                  <a:cxn ang="0">
                    <a:pos x="50" y="220"/>
                  </a:cxn>
                  <a:cxn ang="0">
                    <a:pos x="57" y="227"/>
                  </a:cxn>
                  <a:cxn ang="0">
                    <a:pos x="62" y="230"/>
                  </a:cxn>
                  <a:cxn ang="0">
                    <a:pos x="45" y="237"/>
                  </a:cxn>
                  <a:cxn ang="0">
                    <a:pos x="28" y="240"/>
                  </a:cxn>
                  <a:cxn ang="0">
                    <a:pos x="16" y="244"/>
                  </a:cxn>
                  <a:cxn ang="0">
                    <a:pos x="19" y="247"/>
                  </a:cxn>
                  <a:cxn ang="0">
                    <a:pos x="24" y="249"/>
                  </a:cxn>
                  <a:cxn ang="0">
                    <a:pos x="28" y="249"/>
                  </a:cxn>
                  <a:cxn ang="0">
                    <a:pos x="31" y="251"/>
                  </a:cxn>
                  <a:cxn ang="0">
                    <a:pos x="48" y="251"/>
                  </a:cxn>
                  <a:cxn ang="0">
                    <a:pos x="55" y="254"/>
                  </a:cxn>
                  <a:cxn ang="0">
                    <a:pos x="93" y="254"/>
                  </a:cxn>
                  <a:cxn ang="0">
                    <a:pos x="151" y="256"/>
                  </a:cxn>
                  <a:cxn ang="0">
                    <a:pos x="175" y="266"/>
                  </a:cxn>
                  <a:cxn ang="0">
                    <a:pos x="182" y="266"/>
                  </a:cxn>
                  <a:cxn ang="0">
                    <a:pos x="189" y="263"/>
                  </a:cxn>
                  <a:cxn ang="0">
                    <a:pos x="196" y="261"/>
                  </a:cxn>
                  <a:cxn ang="0">
                    <a:pos x="204" y="259"/>
                  </a:cxn>
                  <a:cxn ang="0">
                    <a:pos x="208" y="256"/>
                  </a:cxn>
                  <a:cxn ang="0">
                    <a:pos x="215" y="256"/>
                  </a:cxn>
                  <a:cxn ang="0">
                    <a:pos x="225" y="251"/>
                  </a:cxn>
                  <a:cxn ang="0">
                    <a:pos x="228" y="249"/>
                  </a:cxn>
                  <a:cxn ang="0">
                    <a:pos x="232" y="247"/>
                  </a:cxn>
                  <a:cxn ang="0">
                    <a:pos x="235" y="247"/>
                  </a:cxn>
                  <a:cxn ang="0">
                    <a:pos x="235" y="242"/>
                  </a:cxn>
                  <a:cxn ang="0">
                    <a:pos x="230" y="240"/>
                  </a:cxn>
                  <a:cxn ang="0">
                    <a:pos x="228" y="240"/>
                  </a:cxn>
                  <a:cxn ang="0">
                    <a:pos x="247" y="213"/>
                  </a:cxn>
                  <a:cxn ang="0">
                    <a:pos x="331" y="199"/>
                  </a:cxn>
                  <a:cxn ang="0">
                    <a:pos x="335" y="95"/>
                  </a:cxn>
                  <a:cxn ang="0">
                    <a:pos x="275" y="45"/>
                  </a:cxn>
                  <a:cxn ang="0">
                    <a:pos x="184" y="4"/>
                  </a:cxn>
                  <a:cxn ang="0">
                    <a:pos x="129" y="0"/>
                  </a:cxn>
                  <a:cxn ang="0">
                    <a:pos x="120" y="9"/>
                  </a:cxn>
                  <a:cxn ang="0">
                    <a:pos x="112" y="19"/>
                  </a:cxn>
                  <a:cxn ang="0">
                    <a:pos x="103" y="31"/>
                  </a:cxn>
                  <a:cxn ang="0">
                    <a:pos x="95" y="43"/>
                  </a:cxn>
                  <a:cxn ang="0">
                    <a:pos x="86" y="55"/>
                  </a:cxn>
                  <a:cxn ang="0">
                    <a:pos x="79" y="67"/>
                  </a:cxn>
                  <a:cxn ang="0">
                    <a:pos x="64" y="95"/>
                  </a:cxn>
                  <a:cxn ang="0">
                    <a:pos x="57" y="107"/>
                  </a:cxn>
                  <a:cxn ang="0">
                    <a:pos x="50" y="122"/>
                  </a:cxn>
                  <a:cxn ang="0">
                    <a:pos x="45" y="134"/>
                  </a:cxn>
                  <a:cxn ang="0">
                    <a:pos x="38" y="148"/>
                  </a:cxn>
                  <a:cxn ang="0">
                    <a:pos x="31" y="160"/>
                  </a:cxn>
                  <a:cxn ang="0">
                    <a:pos x="26" y="170"/>
                  </a:cxn>
                  <a:cxn ang="0">
                    <a:pos x="19" y="182"/>
                  </a:cxn>
                  <a:cxn ang="0">
                    <a:pos x="11" y="191"/>
                  </a:cxn>
                  <a:cxn ang="0">
                    <a:pos x="0" y="208"/>
                  </a:cxn>
                  <a:cxn ang="0">
                    <a:pos x="4" y="211"/>
                  </a:cxn>
                </a:cxnLst>
                <a:rect l="0" t="0" r="r" b="b"/>
                <a:pathLst>
                  <a:path w="336" h="266">
                    <a:moveTo>
                      <a:pt x="4" y="211"/>
                    </a:moveTo>
                    <a:lnTo>
                      <a:pt x="9" y="213"/>
                    </a:lnTo>
                    <a:lnTo>
                      <a:pt x="14" y="213"/>
                    </a:lnTo>
                    <a:lnTo>
                      <a:pt x="16" y="215"/>
                    </a:lnTo>
                    <a:lnTo>
                      <a:pt x="24" y="215"/>
                    </a:lnTo>
                    <a:lnTo>
                      <a:pt x="26" y="218"/>
                    </a:lnTo>
                    <a:lnTo>
                      <a:pt x="35" y="218"/>
                    </a:lnTo>
                    <a:lnTo>
                      <a:pt x="38" y="220"/>
                    </a:lnTo>
                    <a:lnTo>
                      <a:pt x="50" y="220"/>
                    </a:lnTo>
                    <a:lnTo>
                      <a:pt x="57" y="227"/>
                    </a:lnTo>
                    <a:lnTo>
                      <a:pt x="62" y="230"/>
                    </a:lnTo>
                    <a:lnTo>
                      <a:pt x="45" y="237"/>
                    </a:lnTo>
                    <a:lnTo>
                      <a:pt x="28" y="240"/>
                    </a:lnTo>
                    <a:lnTo>
                      <a:pt x="16" y="244"/>
                    </a:lnTo>
                    <a:lnTo>
                      <a:pt x="19" y="247"/>
                    </a:lnTo>
                    <a:lnTo>
                      <a:pt x="24" y="249"/>
                    </a:lnTo>
                    <a:lnTo>
                      <a:pt x="28" y="249"/>
                    </a:lnTo>
                    <a:lnTo>
                      <a:pt x="31" y="251"/>
                    </a:lnTo>
                    <a:lnTo>
                      <a:pt x="48" y="251"/>
                    </a:lnTo>
                    <a:lnTo>
                      <a:pt x="55" y="254"/>
                    </a:lnTo>
                    <a:lnTo>
                      <a:pt x="93" y="254"/>
                    </a:lnTo>
                    <a:lnTo>
                      <a:pt x="151" y="256"/>
                    </a:lnTo>
                    <a:lnTo>
                      <a:pt x="175" y="266"/>
                    </a:lnTo>
                    <a:lnTo>
                      <a:pt x="182" y="266"/>
                    </a:lnTo>
                    <a:lnTo>
                      <a:pt x="189" y="263"/>
                    </a:lnTo>
                    <a:lnTo>
                      <a:pt x="196" y="261"/>
                    </a:lnTo>
                    <a:lnTo>
                      <a:pt x="204" y="259"/>
                    </a:lnTo>
                    <a:lnTo>
                      <a:pt x="208" y="256"/>
                    </a:lnTo>
                    <a:lnTo>
                      <a:pt x="215" y="256"/>
                    </a:lnTo>
                    <a:lnTo>
                      <a:pt x="225" y="251"/>
                    </a:lnTo>
                    <a:lnTo>
                      <a:pt x="228" y="249"/>
                    </a:lnTo>
                    <a:lnTo>
                      <a:pt x="232" y="247"/>
                    </a:lnTo>
                    <a:lnTo>
                      <a:pt x="235" y="247"/>
                    </a:lnTo>
                    <a:lnTo>
                      <a:pt x="235" y="242"/>
                    </a:lnTo>
                    <a:lnTo>
                      <a:pt x="230" y="240"/>
                    </a:lnTo>
                    <a:lnTo>
                      <a:pt x="228" y="240"/>
                    </a:lnTo>
                    <a:lnTo>
                      <a:pt x="247" y="213"/>
                    </a:lnTo>
                    <a:lnTo>
                      <a:pt x="331" y="199"/>
                    </a:lnTo>
                    <a:lnTo>
                      <a:pt x="335" y="95"/>
                    </a:lnTo>
                    <a:lnTo>
                      <a:pt x="275" y="45"/>
                    </a:lnTo>
                    <a:lnTo>
                      <a:pt x="184" y="4"/>
                    </a:lnTo>
                    <a:lnTo>
                      <a:pt x="129" y="0"/>
                    </a:lnTo>
                    <a:lnTo>
                      <a:pt x="120" y="9"/>
                    </a:lnTo>
                    <a:lnTo>
                      <a:pt x="112" y="19"/>
                    </a:lnTo>
                    <a:lnTo>
                      <a:pt x="103" y="31"/>
                    </a:lnTo>
                    <a:lnTo>
                      <a:pt x="95" y="43"/>
                    </a:lnTo>
                    <a:lnTo>
                      <a:pt x="86" y="55"/>
                    </a:lnTo>
                    <a:lnTo>
                      <a:pt x="79" y="67"/>
                    </a:lnTo>
                    <a:lnTo>
                      <a:pt x="64" y="95"/>
                    </a:lnTo>
                    <a:lnTo>
                      <a:pt x="57" y="107"/>
                    </a:lnTo>
                    <a:lnTo>
                      <a:pt x="50" y="122"/>
                    </a:lnTo>
                    <a:lnTo>
                      <a:pt x="45" y="134"/>
                    </a:lnTo>
                    <a:lnTo>
                      <a:pt x="38" y="148"/>
                    </a:lnTo>
                    <a:lnTo>
                      <a:pt x="31" y="160"/>
                    </a:lnTo>
                    <a:lnTo>
                      <a:pt x="26" y="170"/>
                    </a:lnTo>
                    <a:lnTo>
                      <a:pt x="19" y="182"/>
                    </a:lnTo>
                    <a:lnTo>
                      <a:pt x="11" y="191"/>
                    </a:lnTo>
                    <a:lnTo>
                      <a:pt x="0" y="208"/>
                    </a:lnTo>
                    <a:lnTo>
                      <a:pt x="4" y="21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4" name="Freeform 3470"/>
              <p:cNvSpPr>
                <a:spLocks/>
              </p:cNvSpPr>
              <p:nvPr/>
            </p:nvSpPr>
            <p:spPr bwMode="auto">
              <a:xfrm>
                <a:off x="4929" y="7740"/>
                <a:ext cx="60" cy="91"/>
              </a:xfrm>
              <a:custGeom>
                <a:avLst/>
                <a:gdLst/>
                <a:ahLst/>
                <a:cxnLst>
                  <a:cxn ang="0">
                    <a:pos x="7" y="0"/>
                  </a:cxn>
                  <a:cxn ang="0">
                    <a:pos x="7" y="0"/>
                  </a:cxn>
                  <a:cxn ang="0">
                    <a:pos x="4" y="19"/>
                  </a:cxn>
                  <a:cxn ang="0">
                    <a:pos x="0" y="62"/>
                  </a:cxn>
                  <a:cxn ang="0">
                    <a:pos x="0" y="86"/>
                  </a:cxn>
                  <a:cxn ang="0">
                    <a:pos x="36" y="91"/>
                  </a:cxn>
                  <a:cxn ang="0">
                    <a:pos x="60" y="83"/>
                  </a:cxn>
                  <a:cxn ang="0">
                    <a:pos x="60" y="43"/>
                  </a:cxn>
                  <a:cxn ang="0">
                    <a:pos x="57" y="33"/>
                  </a:cxn>
                  <a:cxn ang="0">
                    <a:pos x="57" y="21"/>
                  </a:cxn>
                  <a:cxn ang="0">
                    <a:pos x="55" y="12"/>
                  </a:cxn>
                  <a:cxn ang="0">
                    <a:pos x="52" y="0"/>
                  </a:cxn>
                  <a:cxn ang="0">
                    <a:pos x="7" y="0"/>
                  </a:cxn>
                </a:cxnLst>
                <a:rect l="0" t="0" r="r" b="b"/>
                <a:pathLst>
                  <a:path w="60" h="91">
                    <a:moveTo>
                      <a:pt x="7" y="0"/>
                    </a:moveTo>
                    <a:lnTo>
                      <a:pt x="7" y="0"/>
                    </a:lnTo>
                    <a:lnTo>
                      <a:pt x="4" y="19"/>
                    </a:lnTo>
                    <a:lnTo>
                      <a:pt x="0" y="62"/>
                    </a:lnTo>
                    <a:lnTo>
                      <a:pt x="0" y="86"/>
                    </a:lnTo>
                    <a:lnTo>
                      <a:pt x="36" y="91"/>
                    </a:lnTo>
                    <a:lnTo>
                      <a:pt x="60" y="83"/>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5" name="Freeform 3471"/>
              <p:cNvSpPr>
                <a:spLocks/>
              </p:cNvSpPr>
              <p:nvPr/>
            </p:nvSpPr>
            <p:spPr bwMode="auto">
              <a:xfrm>
                <a:off x="4929" y="7749"/>
                <a:ext cx="36" cy="72"/>
              </a:xfrm>
              <a:custGeom>
                <a:avLst/>
                <a:gdLst/>
                <a:ahLst/>
                <a:cxnLst>
                  <a:cxn ang="0">
                    <a:pos x="36" y="0"/>
                  </a:cxn>
                  <a:cxn ang="0">
                    <a:pos x="4" y="0"/>
                  </a:cxn>
                  <a:cxn ang="0">
                    <a:pos x="2" y="19"/>
                  </a:cxn>
                  <a:cxn ang="0">
                    <a:pos x="0" y="33"/>
                  </a:cxn>
                  <a:cxn ang="0">
                    <a:pos x="0" y="69"/>
                  </a:cxn>
                  <a:cxn ang="0">
                    <a:pos x="12" y="69"/>
                  </a:cxn>
                  <a:cxn ang="0">
                    <a:pos x="16" y="71"/>
                  </a:cxn>
                  <a:cxn ang="0">
                    <a:pos x="36" y="71"/>
                  </a:cxn>
                  <a:cxn ang="0">
                    <a:pos x="36" y="0"/>
                  </a:cxn>
                </a:cxnLst>
                <a:rect l="0" t="0" r="r" b="b"/>
                <a:pathLst>
                  <a:path w="36" h="72">
                    <a:moveTo>
                      <a:pt x="36" y="0"/>
                    </a:moveTo>
                    <a:lnTo>
                      <a:pt x="4" y="0"/>
                    </a:lnTo>
                    <a:lnTo>
                      <a:pt x="2" y="19"/>
                    </a:lnTo>
                    <a:lnTo>
                      <a:pt x="0" y="33"/>
                    </a:lnTo>
                    <a:lnTo>
                      <a:pt x="0" y="69"/>
                    </a:lnTo>
                    <a:lnTo>
                      <a:pt x="12" y="69"/>
                    </a:lnTo>
                    <a:lnTo>
                      <a:pt x="16" y="71"/>
                    </a:lnTo>
                    <a:lnTo>
                      <a:pt x="36" y="71"/>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6" name="Freeform 3472"/>
              <p:cNvSpPr>
                <a:spLocks/>
              </p:cNvSpPr>
              <p:nvPr/>
            </p:nvSpPr>
            <p:spPr bwMode="auto">
              <a:xfrm>
                <a:off x="4929" y="7749"/>
                <a:ext cx="36" cy="67"/>
              </a:xfrm>
              <a:custGeom>
                <a:avLst/>
                <a:gdLst/>
                <a:ahLst/>
                <a:cxnLst>
                  <a:cxn ang="0">
                    <a:pos x="36" y="0"/>
                  </a:cxn>
                  <a:cxn ang="0">
                    <a:pos x="4" y="0"/>
                  </a:cxn>
                  <a:cxn ang="0">
                    <a:pos x="2" y="16"/>
                  </a:cxn>
                  <a:cxn ang="0">
                    <a:pos x="2" y="31"/>
                  </a:cxn>
                  <a:cxn ang="0">
                    <a:pos x="0" y="47"/>
                  </a:cxn>
                  <a:cxn ang="0">
                    <a:pos x="0" y="64"/>
                  </a:cxn>
                  <a:cxn ang="0">
                    <a:pos x="9" y="64"/>
                  </a:cxn>
                  <a:cxn ang="0">
                    <a:pos x="12" y="67"/>
                  </a:cxn>
                  <a:cxn ang="0">
                    <a:pos x="36" y="67"/>
                  </a:cxn>
                  <a:cxn ang="0">
                    <a:pos x="36" y="0"/>
                  </a:cxn>
                </a:cxnLst>
                <a:rect l="0" t="0" r="r" b="b"/>
                <a:pathLst>
                  <a:path w="36" h="67">
                    <a:moveTo>
                      <a:pt x="36" y="0"/>
                    </a:moveTo>
                    <a:lnTo>
                      <a:pt x="4" y="0"/>
                    </a:lnTo>
                    <a:lnTo>
                      <a:pt x="2" y="16"/>
                    </a:lnTo>
                    <a:lnTo>
                      <a:pt x="2" y="31"/>
                    </a:lnTo>
                    <a:lnTo>
                      <a:pt x="0" y="47"/>
                    </a:lnTo>
                    <a:lnTo>
                      <a:pt x="0" y="64"/>
                    </a:lnTo>
                    <a:lnTo>
                      <a:pt x="9" y="64"/>
                    </a:lnTo>
                    <a:lnTo>
                      <a:pt x="12" y="67"/>
                    </a:lnTo>
                    <a:lnTo>
                      <a:pt x="36" y="67"/>
                    </a:lnTo>
                    <a:lnTo>
                      <a:pt x="36"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7" name="Freeform 3473"/>
              <p:cNvSpPr>
                <a:spLocks/>
              </p:cNvSpPr>
              <p:nvPr/>
            </p:nvSpPr>
            <p:spPr bwMode="auto">
              <a:xfrm>
                <a:off x="4929" y="7749"/>
                <a:ext cx="36" cy="63"/>
              </a:xfrm>
              <a:custGeom>
                <a:avLst/>
                <a:gdLst/>
                <a:ahLst/>
                <a:cxnLst>
                  <a:cxn ang="0">
                    <a:pos x="2" y="16"/>
                  </a:cxn>
                  <a:cxn ang="0">
                    <a:pos x="2" y="31"/>
                  </a:cxn>
                  <a:cxn ang="0">
                    <a:pos x="0" y="45"/>
                  </a:cxn>
                  <a:cxn ang="0">
                    <a:pos x="0" y="60"/>
                  </a:cxn>
                  <a:cxn ang="0">
                    <a:pos x="4" y="62"/>
                  </a:cxn>
                  <a:cxn ang="0">
                    <a:pos x="33" y="62"/>
                  </a:cxn>
                  <a:cxn ang="0">
                    <a:pos x="36" y="47"/>
                  </a:cxn>
                  <a:cxn ang="0">
                    <a:pos x="36" y="16"/>
                  </a:cxn>
                  <a:cxn ang="0">
                    <a:pos x="33" y="0"/>
                  </a:cxn>
                  <a:cxn ang="0">
                    <a:pos x="7" y="0"/>
                  </a:cxn>
                  <a:cxn ang="0">
                    <a:pos x="2" y="16"/>
                  </a:cxn>
                </a:cxnLst>
                <a:rect l="0" t="0" r="r" b="b"/>
                <a:pathLst>
                  <a:path w="36" h="63">
                    <a:moveTo>
                      <a:pt x="2" y="16"/>
                    </a:moveTo>
                    <a:lnTo>
                      <a:pt x="2" y="31"/>
                    </a:lnTo>
                    <a:lnTo>
                      <a:pt x="0" y="45"/>
                    </a:lnTo>
                    <a:lnTo>
                      <a:pt x="0" y="60"/>
                    </a:lnTo>
                    <a:lnTo>
                      <a:pt x="4" y="62"/>
                    </a:lnTo>
                    <a:lnTo>
                      <a:pt x="33" y="62"/>
                    </a:lnTo>
                    <a:lnTo>
                      <a:pt x="36" y="47"/>
                    </a:lnTo>
                    <a:lnTo>
                      <a:pt x="36" y="16"/>
                    </a:lnTo>
                    <a:lnTo>
                      <a:pt x="33" y="0"/>
                    </a:lnTo>
                    <a:lnTo>
                      <a:pt x="7" y="0"/>
                    </a:lnTo>
                    <a:lnTo>
                      <a:pt x="2" y="16"/>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8" name="Freeform 3474"/>
              <p:cNvSpPr>
                <a:spLocks/>
              </p:cNvSpPr>
              <p:nvPr/>
            </p:nvSpPr>
            <p:spPr bwMode="auto">
              <a:xfrm>
                <a:off x="4932" y="7749"/>
                <a:ext cx="31"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9" name="Freeform 3475"/>
              <p:cNvSpPr>
                <a:spLocks/>
              </p:cNvSpPr>
              <p:nvPr/>
            </p:nvSpPr>
            <p:spPr bwMode="auto">
              <a:xfrm>
                <a:off x="4932" y="7749"/>
                <a:ext cx="31"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1"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0" name="Freeform 3476"/>
              <p:cNvSpPr>
                <a:spLocks/>
              </p:cNvSpPr>
              <p:nvPr/>
            </p:nvSpPr>
            <p:spPr bwMode="auto">
              <a:xfrm>
                <a:off x="4932" y="7749"/>
                <a:ext cx="28" cy="51"/>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8" h="51">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1" name="Freeform 3477"/>
              <p:cNvSpPr>
                <a:spLocks/>
              </p:cNvSpPr>
              <p:nvPr/>
            </p:nvSpPr>
            <p:spPr bwMode="auto">
              <a:xfrm>
                <a:off x="4932" y="7749"/>
                <a:ext cx="28" cy="46"/>
              </a:xfrm>
              <a:custGeom>
                <a:avLst/>
                <a:gdLst/>
                <a:ahLst/>
                <a:cxnLst>
                  <a:cxn ang="0">
                    <a:pos x="28" y="45"/>
                  </a:cxn>
                  <a:cxn ang="0">
                    <a:pos x="28" y="0"/>
                  </a:cxn>
                  <a:cxn ang="0">
                    <a:pos x="4" y="0"/>
                  </a:cxn>
                  <a:cxn ang="0">
                    <a:pos x="2" y="11"/>
                  </a:cxn>
                  <a:cxn ang="0">
                    <a:pos x="0" y="21"/>
                  </a:cxn>
                  <a:cxn ang="0">
                    <a:pos x="0" y="43"/>
                  </a:cxn>
                  <a:cxn ang="0">
                    <a:pos x="4" y="43"/>
                  </a:cxn>
                  <a:cxn ang="0">
                    <a:pos x="7" y="45"/>
                  </a:cxn>
                  <a:cxn ang="0">
                    <a:pos x="28" y="45"/>
                  </a:cxn>
                </a:cxnLst>
                <a:rect l="0" t="0" r="r" b="b"/>
                <a:pathLst>
                  <a:path w="28" h="46">
                    <a:moveTo>
                      <a:pt x="28" y="45"/>
                    </a:moveTo>
                    <a:lnTo>
                      <a:pt x="28" y="0"/>
                    </a:lnTo>
                    <a:lnTo>
                      <a:pt x="4" y="0"/>
                    </a:lnTo>
                    <a:lnTo>
                      <a:pt x="2" y="11"/>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2" name="Freeform 3478"/>
              <p:cNvSpPr>
                <a:spLocks/>
              </p:cNvSpPr>
              <p:nvPr/>
            </p:nvSpPr>
            <p:spPr bwMode="auto">
              <a:xfrm>
                <a:off x="4932" y="7749"/>
                <a:ext cx="28" cy="41"/>
              </a:xfrm>
              <a:custGeom>
                <a:avLst/>
                <a:gdLst/>
                <a:ahLst/>
                <a:cxnLst>
                  <a:cxn ang="0">
                    <a:pos x="26" y="40"/>
                  </a:cxn>
                  <a:cxn ang="0">
                    <a:pos x="28" y="31"/>
                  </a:cxn>
                  <a:cxn ang="0">
                    <a:pos x="28" y="21"/>
                  </a:cxn>
                  <a:cxn ang="0">
                    <a:pos x="26" y="9"/>
                  </a:cxn>
                  <a:cxn ang="0">
                    <a:pos x="26" y="0"/>
                  </a:cxn>
                  <a:cxn ang="0">
                    <a:pos x="4" y="0"/>
                  </a:cxn>
                  <a:cxn ang="0">
                    <a:pos x="2" y="9"/>
                  </a:cxn>
                  <a:cxn ang="0">
                    <a:pos x="2" y="19"/>
                  </a:cxn>
                  <a:cxn ang="0">
                    <a:pos x="0" y="28"/>
                  </a:cxn>
                  <a:cxn ang="0">
                    <a:pos x="0" y="40"/>
                  </a:cxn>
                  <a:cxn ang="0">
                    <a:pos x="26" y="40"/>
                  </a:cxn>
                </a:cxnLst>
                <a:rect l="0" t="0" r="r" b="b"/>
                <a:pathLst>
                  <a:path w="28" h="41">
                    <a:moveTo>
                      <a:pt x="26" y="40"/>
                    </a:moveTo>
                    <a:lnTo>
                      <a:pt x="28" y="31"/>
                    </a:lnTo>
                    <a:lnTo>
                      <a:pt x="28" y="21"/>
                    </a:lnTo>
                    <a:lnTo>
                      <a:pt x="26" y="9"/>
                    </a:ln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3" name="Freeform 3479"/>
              <p:cNvSpPr>
                <a:spLocks/>
              </p:cNvSpPr>
              <p:nvPr/>
            </p:nvSpPr>
            <p:spPr bwMode="auto">
              <a:xfrm>
                <a:off x="4934" y="7749"/>
                <a:ext cx="24" cy="36"/>
              </a:xfrm>
              <a:custGeom>
                <a:avLst/>
                <a:gdLst/>
                <a:ahLst/>
                <a:cxnLst>
                  <a:cxn ang="0">
                    <a:pos x="2" y="0"/>
                  </a:cxn>
                  <a:cxn ang="0">
                    <a:pos x="2" y="0"/>
                  </a:cxn>
                  <a:cxn ang="0">
                    <a:pos x="0" y="9"/>
                  </a:cxn>
                  <a:cxn ang="0">
                    <a:pos x="0" y="35"/>
                  </a:cxn>
                  <a:cxn ang="0">
                    <a:pos x="23" y="35"/>
                  </a:cxn>
                  <a:cxn ang="0">
                    <a:pos x="23" y="0"/>
                  </a:cxn>
                  <a:cxn ang="0">
                    <a:pos x="2" y="0"/>
                  </a:cxn>
                </a:cxnLst>
                <a:rect l="0" t="0" r="r" b="b"/>
                <a:pathLst>
                  <a:path w="24" h="36">
                    <a:moveTo>
                      <a:pt x="2" y="0"/>
                    </a:moveTo>
                    <a:lnTo>
                      <a:pt x="2" y="0"/>
                    </a:lnTo>
                    <a:lnTo>
                      <a:pt x="0" y="9"/>
                    </a:lnTo>
                    <a:lnTo>
                      <a:pt x="0" y="35"/>
                    </a:lnTo>
                    <a:lnTo>
                      <a:pt x="23" y="35"/>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4" name="Freeform 3480"/>
              <p:cNvSpPr>
                <a:spLocks/>
              </p:cNvSpPr>
              <p:nvPr/>
            </p:nvSpPr>
            <p:spPr bwMode="auto">
              <a:xfrm>
                <a:off x="4934" y="7749"/>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5" name="Freeform 3481"/>
              <p:cNvSpPr>
                <a:spLocks/>
              </p:cNvSpPr>
              <p:nvPr/>
            </p:nvSpPr>
            <p:spPr bwMode="auto">
              <a:xfrm>
                <a:off x="4934" y="7749"/>
                <a:ext cx="22"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2"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6" name="Freeform 3482"/>
              <p:cNvSpPr>
                <a:spLocks/>
              </p:cNvSpPr>
              <p:nvPr/>
            </p:nvSpPr>
            <p:spPr bwMode="auto">
              <a:xfrm>
                <a:off x="4934" y="7749"/>
                <a:ext cx="22" cy="24"/>
              </a:xfrm>
              <a:custGeom>
                <a:avLst/>
                <a:gdLst/>
                <a:ahLst/>
                <a:cxnLst>
                  <a:cxn ang="0">
                    <a:pos x="21" y="23"/>
                  </a:cxn>
                  <a:cxn ang="0">
                    <a:pos x="21" y="0"/>
                  </a:cxn>
                  <a:cxn ang="0">
                    <a:pos x="2" y="0"/>
                  </a:cxn>
                  <a:cxn ang="0">
                    <a:pos x="2" y="7"/>
                  </a:cxn>
                  <a:cxn ang="0">
                    <a:pos x="0" y="11"/>
                  </a:cxn>
                  <a:cxn ang="0">
                    <a:pos x="0" y="23"/>
                  </a:cxn>
                  <a:cxn ang="0">
                    <a:pos x="21" y="23"/>
                  </a:cxn>
                </a:cxnLst>
                <a:rect l="0" t="0" r="r" b="b"/>
                <a:pathLst>
                  <a:path w="22" h="24">
                    <a:moveTo>
                      <a:pt x="21" y="23"/>
                    </a:moveTo>
                    <a:lnTo>
                      <a:pt x="21" y="0"/>
                    </a:lnTo>
                    <a:lnTo>
                      <a:pt x="2" y="0"/>
                    </a:lnTo>
                    <a:lnTo>
                      <a:pt x="2" y="7"/>
                    </a:lnTo>
                    <a:lnTo>
                      <a:pt x="0" y="11"/>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7" name="Freeform 3483"/>
              <p:cNvSpPr>
                <a:spLocks/>
              </p:cNvSpPr>
              <p:nvPr/>
            </p:nvSpPr>
            <p:spPr bwMode="auto">
              <a:xfrm>
                <a:off x="4936" y="7744"/>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8" name="Freeform 3484"/>
              <p:cNvSpPr>
                <a:spLocks/>
              </p:cNvSpPr>
              <p:nvPr/>
            </p:nvSpPr>
            <p:spPr bwMode="auto">
              <a:xfrm>
                <a:off x="4929" y="7821"/>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9" name="Freeform 3485"/>
              <p:cNvSpPr>
                <a:spLocks/>
              </p:cNvSpPr>
              <p:nvPr/>
            </p:nvSpPr>
            <p:spPr bwMode="auto">
              <a:xfrm>
                <a:off x="4941" y="7824"/>
                <a:ext cx="12" cy="2"/>
              </a:xfrm>
              <a:custGeom>
                <a:avLst/>
                <a:gdLst/>
                <a:ahLst/>
                <a:cxnLst>
                  <a:cxn ang="0">
                    <a:pos x="7" y="0"/>
                  </a:cxn>
                  <a:cxn ang="0">
                    <a:pos x="0" y="0"/>
                  </a:cxn>
                  <a:cxn ang="0">
                    <a:pos x="0" y="2"/>
                  </a:cxn>
                  <a:cxn ang="0">
                    <a:pos x="11" y="2"/>
                  </a:cxn>
                  <a:cxn ang="0">
                    <a:pos x="11" y="0"/>
                  </a:cxn>
                  <a:cxn ang="0">
                    <a:pos x="7" y="0"/>
                  </a:cxn>
                </a:cxnLst>
                <a:rect l="0" t="0" r="r" b="b"/>
                <a:pathLst>
                  <a:path w="12" h="2">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0" name="Freeform 3486"/>
              <p:cNvSpPr>
                <a:spLocks/>
              </p:cNvSpPr>
              <p:nvPr/>
            </p:nvSpPr>
            <p:spPr bwMode="auto">
              <a:xfrm>
                <a:off x="4941" y="7824"/>
                <a:ext cx="10" cy="2"/>
              </a:xfrm>
              <a:custGeom>
                <a:avLst/>
                <a:gdLst/>
                <a:ahLst/>
                <a:cxnLst>
                  <a:cxn ang="0">
                    <a:pos x="4" y="0"/>
                  </a:cxn>
                  <a:cxn ang="0">
                    <a:pos x="0" y="0"/>
                  </a:cxn>
                  <a:cxn ang="0">
                    <a:pos x="0" y="2"/>
                  </a:cxn>
                  <a:cxn ang="0">
                    <a:pos x="9" y="2"/>
                  </a:cxn>
                  <a:cxn ang="0">
                    <a:pos x="9" y="0"/>
                  </a:cxn>
                  <a:cxn ang="0">
                    <a:pos x="4" y="0"/>
                  </a:cxn>
                </a:cxnLst>
                <a:rect l="0" t="0" r="r" b="b"/>
                <a:pathLst>
                  <a:path w="10" h="2">
                    <a:moveTo>
                      <a:pt x="4" y="0"/>
                    </a:moveTo>
                    <a:lnTo>
                      <a:pt x="0" y="0"/>
                    </a:lnTo>
                    <a:lnTo>
                      <a:pt x="0" y="2"/>
                    </a:lnTo>
                    <a:lnTo>
                      <a:pt x="9"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1" name="Freeform 3487"/>
              <p:cNvSpPr>
                <a:spLocks/>
              </p:cNvSpPr>
              <p:nvPr/>
            </p:nvSpPr>
            <p:spPr bwMode="auto">
              <a:xfrm>
                <a:off x="4941" y="7824"/>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2" name="Freeform 3488"/>
              <p:cNvSpPr>
                <a:spLocks/>
              </p:cNvSpPr>
              <p:nvPr/>
            </p:nvSpPr>
            <p:spPr bwMode="auto">
              <a:xfrm>
                <a:off x="4965" y="7819"/>
                <a:ext cx="24" cy="12"/>
              </a:xfrm>
              <a:custGeom>
                <a:avLst/>
                <a:gdLst/>
                <a:ahLst/>
                <a:cxnLst>
                  <a:cxn ang="0">
                    <a:pos x="0" y="4"/>
                  </a:cxn>
                  <a:cxn ang="0">
                    <a:pos x="0" y="12"/>
                  </a:cxn>
                  <a:cxn ang="0">
                    <a:pos x="19" y="7"/>
                  </a:cxn>
                  <a:cxn ang="0">
                    <a:pos x="23" y="4"/>
                  </a:cxn>
                  <a:cxn ang="0">
                    <a:pos x="23" y="0"/>
                  </a:cxn>
                  <a:cxn ang="0">
                    <a:pos x="0" y="4"/>
                  </a:cxn>
                </a:cxnLst>
                <a:rect l="0" t="0" r="r" b="b"/>
                <a:pathLst>
                  <a:path w="24" h="12">
                    <a:moveTo>
                      <a:pt x="0" y="4"/>
                    </a:moveTo>
                    <a:lnTo>
                      <a:pt x="0" y="12"/>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3" name="Freeform 3489"/>
              <p:cNvSpPr>
                <a:spLocks/>
              </p:cNvSpPr>
              <p:nvPr/>
            </p:nvSpPr>
            <p:spPr bwMode="auto">
              <a:xfrm>
                <a:off x="4968" y="7819"/>
                <a:ext cx="21"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2"/>
                  </a:cxn>
                  <a:cxn ang="0">
                    <a:pos x="2" y="9"/>
                  </a:cxn>
                </a:cxnLst>
                <a:rect l="0" t="0" r="r" b="b"/>
                <a:pathLst>
                  <a:path w="21" h="12">
                    <a:moveTo>
                      <a:pt x="2" y="9"/>
                    </a:moveTo>
                    <a:lnTo>
                      <a:pt x="7" y="9"/>
                    </a:lnTo>
                    <a:lnTo>
                      <a:pt x="9" y="7"/>
                    </a:lnTo>
                    <a:lnTo>
                      <a:pt x="16" y="7"/>
                    </a:lnTo>
                    <a:lnTo>
                      <a:pt x="21" y="4"/>
                    </a:lnTo>
                    <a:lnTo>
                      <a:pt x="21" y="0"/>
                    </a:lnTo>
                    <a:lnTo>
                      <a:pt x="16" y="0"/>
                    </a:lnTo>
                    <a:lnTo>
                      <a:pt x="14" y="2"/>
                    </a:lnTo>
                    <a:lnTo>
                      <a:pt x="4" y="2"/>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4" name="Freeform 3490"/>
              <p:cNvSpPr>
                <a:spLocks/>
              </p:cNvSpPr>
              <p:nvPr/>
            </p:nvSpPr>
            <p:spPr bwMode="auto">
              <a:xfrm>
                <a:off x="4968" y="7819"/>
                <a:ext cx="21" cy="9"/>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1" h="9">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5" name="Freeform 3491"/>
              <p:cNvSpPr>
                <a:spLocks/>
              </p:cNvSpPr>
              <p:nvPr/>
            </p:nvSpPr>
            <p:spPr bwMode="auto">
              <a:xfrm>
                <a:off x="4970" y="7819"/>
                <a:ext cx="19" cy="9"/>
              </a:xfrm>
              <a:custGeom>
                <a:avLst/>
                <a:gdLst/>
                <a:ahLst/>
                <a:cxnLst>
                  <a:cxn ang="0">
                    <a:pos x="4" y="9"/>
                  </a:cxn>
                  <a:cxn ang="0">
                    <a:pos x="7" y="7"/>
                  </a:cxn>
                  <a:cxn ang="0">
                    <a:pos x="14" y="7"/>
                  </a:cxn>
                  <a:cxn ang="0">
                    <a:pos x="19" y="4"/>
                  </a:cxn>
                  <a:cxn ang="0">
                    <a:pos x="19" y="0"/>
                  </a:cxn>
                  <a:cxn ang="0">
                    <a:pos x="14" y="0"/>
                  </a:cxn>
                  <a:cxn ang="0">
                    <a:pos x="11"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1"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6" name="Freeform 3492"/>
              <p:cNvSpPr>
                <a:spLocks/>
              </p:cNvSpPr>
              <p:nvPr/>
            </p:nvSpPr>
            <p:spPr bwMode="auto">
              <a:xfrm>
                <a:off x="4970" y="7819"/>
                <a:ext cx="19" cy="9"/>
              </a:xfrm>
              <a:custGeom>
                <a:avLst/>
                <a:gdLst/>
                <a:ahLst/>
                <a:cxnLst>
                  <a:cxn ang="0">
                    <a:pos x="0" y="4"/>
                  </a:cxn>
                  <a:cxn ang="0">
                    <a:pos x="0" y="9"/>
                  </a:cxn>
                  <a:cxn ang="0">
                    <a:pos x="7" y="9"/>
                  </a:cxn>
                  <a:cxn ang="0">
                    <a:pos x="7" y="7"/>
                  </a:cxn>
                  <a:cxn ang="0">
                    <a:pos x="14" y="7"/>
                  </a:cxn>
                  <a:cxn ang="0">
                    <a:pos x="19" y="4"/>
                  </a:cxn>
                  <a:cxn ang="0">
                    <a:pos x="19" y="0"/>
                  </a:cxn>
                  <a:cxn ang="0">
                    <a:pos x="14" y="0"/>
                  </a:cxn>
                  <a:cxn ang="0">
                    <a:pos x="11" y="2"/>
                  </a:cxn>
                  <a:cxn ang="0">
                    <a:pos x="2" y="2"/>
                  </a:cxn>
                  <a:cxn ang="0">
                    <a:pos x="0" y="4"/>
                  </a:cxn>
                </a:cxnLst>
                <a:rect l="0" t="0" r="r" b="b"/>
                <a:pathLst>
                  <a:path w="19" h="9">
                    <a:moveTo>
                      <a:pt x="0" y="4"/>
                    </a:moveTo>
                    <a:lnTo>
                      <a:pt x="0" y="9"/>
                    </a:lnTo>
                    <a:lnTo>
                      <a:pt x="7" y="9"/>
                    </a:lnTo>
                    <a:lnTo>
                      <a:pt x="7" y="7"/>
                    </a:lnTo>
                    <a:lnTo>
                      <a:pt x="14" y="7"/>
                    </a:lnTo>
                    <a:lnTo>
                      <a:pt x="19" y="4"/>
                    </a:lnTo>
                    <a:lnTo>
                      <a:pt x="19" y="0"/>
                    </a:lnTo>
                    <a:lnTo>
                      <a:pt x="14" y="0"/>
                    </a:lnTo>
                    <a:lnTo>
                      <a:pt x="11" y="2"/>
                    </a:lnTo>
                    <a:lnTo>
                      <a:pt x="2" y="2"/>
                    </a:lnTo>
                    <a:lnTo>
                      <a:pt x="0" y="4"/>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7" name="Freeform 3493"/>
              <p:cNvSpPr>
                <a:spLocks/>
              </p:cNvSpPr>
              <p:nvPr/>
            </p:nvSpPr>
            <p:spPr bwMode="auto">
              <a:xfrm>
                <a:off x="4972" y="7819"/>
                <a:ext cx="17" cy="9"/>
              </a:xfrm>
              <a:custGeom>
                <a:avLst/>
                <a:gdLst/>
                <a:ahLst/>
                <a:cxnLst>
                  <a:cxn ang="0">
                    <a:pos x="12" y="2"/>
                  </a:cxn>
                  <a:cxn ang="0">
                    <a:pos x="0" y="2"/>
                  </a:cxn>
                  <a:cxn ang="0">
                    <a:pos x="0" y="9"/>
                  </a:cxn>
                  <a:cxn ang="0">
                    <a:pos x="4" y="7"/>
                  </a:cxn>
                  <a:cxn ang="0">
                    <a:pos x="12" y="7"/>
                  </a:cxn>
                  <a:cxn ang="0">
                    <a:pos x="16" y="4"/>
                  </a:cxn>
                  <a:cxn ang="0">
                    <a:pos x="16" y="0"/>
                  </a:cxn>
                  <a:cxn ang="0">
                    <a:pos x="12" y="2"/>
                  </a:cxn>
                </a:cxnLst>
                <a:rect l="0" t="0" r="r" b="b"/>
                <a:pathLst>
                  <a:path w="17" h="9">
                    <a:moveTo>
                      <a:pt x="12" y="2"/>
                    </a:moveTo>
                    <a:lnTo>
                      <a:pt x="0" y="2"/>
                    </a:lnTo>
                    <a:lnTo>
                      <a:pt x="0" y="9"/>
                    </a:lnTo>
                    <a:lnTo>
                      <a:pt x="4" y="7"/>
                    </a:lnTo>
                    <a:lnTo>
                      <a:pt x="12" y="7"/>
                    </a:lnTo>
                    <a:lnTo>
                      <a:pt x="16" y="4"/>
                    </a:lnTo>
                    <a:lnTo>
                      <a:pt x="16" y="0"/>
                    </a:lnTo>
                    <a:lnTo>
                      <a:pt x="12"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8" name="Freeform 3494"/>
              <p:cNvSpPr>
                <a:spLocks/>
              </p:cNvSpPr>
              <p:nvPr/>
            </p:nvSpPr>
            <p:spPr bwMode="auto">
              <a:xfrm>
                <a:off x="4972" y="7819"/>
                <a:ext cx="17" cy="9"/>
              </a:xfrm>
              <a:custGeom>
                <a:avLst/>
                <a:gdLst/>
                <a:ahLst/>
                <a:cxnLst>
                  <a:cxn ang="0">
                    <a:pos x="2" y="4"/>
                  </a:cxn>
                  <a:cxn ang="0">
                    <a:pos x="2" y="9"/>
                  </a:cxn>
                  <a:cxn ang="0">
                    <a:pos x="4" y="7"/>
                  </a:cxn>
                  <a:cxn ang="0">
                    <a:pos x="12" y="7"/>
                  </a:cxn>
                  <a:cxn ang="0">
                    <a:pos x="16" y="4"/>
                  </a:cxn>
                  <a:cxn ang="0">
                    <a:pos x="16" y="0"/>
                  </a:cxn>
                  <a:cxn ang="0">
                    <a:pos x="12" y="0"/>
                  </a:cxn>
                  <a:cxn ang="0">
                    <a:pos x="9" y="2"/>
                  </a:cxn>
                  <a:cxn ang="0">
                    <a:pos x="0" y="2"/>
                  </a:cxn>
                  <a:cxn ang="0">
                    <a:pos x="2" y="4"/>
                  </a:cxn>
                </a:cxnLst>
                <a:rect l="0" t="0" r="r" b="b"/>
                <a:pathLst>
                  <a:path w="17" h="9">
                    <a:moveTo>
                      <a:pt x="2" y="4"/>
                    </a:moveTo>
                    <a:lnTo>
                      <a:pt x="2" y="9"/>
                    </a:lnTo>
                    <a:lnTo>
                      <a:pt x="4" y="7"/>
                    </a:lnTo>
                    <a:lnTo>
                      <a:pt x="12" y="7"/>
                    </a:lnTo>
                    <a:lnTo>
                      <a:pt x="16" y="4"/>
                    </a:lnTo>
                    <a:lnTo>
                      <a:pt x="16" y="0"/>
                    </a:lnTo>
                    <a:lnTo>
                      <a:pt x="12" y="0"/>
                    </a:lnTo>
                    <a:lnTo>
                      <a:pt x="9" y="2"/>
                    </a:lnTo>
                    <a:lnTo>
                      <a:pt x="0" y="2"/>
                    </a:lnTo>
                    <a:lnTo>
                      <a:pt x="2" y="4"/>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9" name="Freeform 3495"/>
              <p:cNvSpPr>
                <a:spLocks/>
              </p:cNvSpPr>
              <p:nvPr/>
            </p:nvSpPr>
            <p:spPr bwMode="auto">
              <a:xfrm>
                <a:off x="4975" y="7819"/>
                <a:ext cx="14" cy="9"/>
              </a:xfrm>
              <a:custGeom>
                <a:avLst/>
                <a:gdLst/>
                <a:ahLst/>
                <a:cxnLst>
                  <a:cxn ang="0">
                    <a:pos x="12" y="7"/>
                  </a:cxn>
                  <a:cxn ang="0">
                    <a:pos x="14" y="4"/>
                  </a:cxn>
                  <a:cxn ang="0">
                    <a:pos x="14" y="0"/>
                  </a:cxn>
                  <a:cxn ang="0">
                    <a:pos x="9" y="0"/>
                  </a:cxn>
                  <a:cxn ang="0">
                    <a:pos x="7" y="2"/>
                  </a:cxn>
                  <a:cxn ang="0">
                    <a:pos x="0" y="2"/>
                  </a:cxn>
                  <a:cxn ang="0">
                    <a:pos x="0" y="9"/>
                  </a:cxn>
                  <a:cxn ang="0">
                    <a:pos x="2" y="7"/>
                  </a:cxn>
                  <a:cxn ang="0">
                    <a:pos x="12" y="7"/>
                  </a:cxn>
                </a:cxnLst>
                <a:rect l="0" t="0" r="r" b="b"/>
                <a:pathLst>
                  <a:path w="14" h="9">
                    <a:moveTo>
                      <a:pt x="12" y="7"/>
                    </a:moveTo>
                    <a:lnTo>
                      <a:pt x="14" y="4"/>
                    </a:lnTo>
                    <a:lnTo>
                      <a:pt x="14" y="0"/>
                    </a:lnTo>
                    <a:lnTo>
                      <a:pt x="9" y="0"/>
                    </a:lnTo>
                    <a:lnTo>
                      <a:pt x="7" y="2"/>
                    </a:lnTo>
                    <a:lnTo>
                      <a:pt x="0" y="2"/>
                    </a:lnTo>
                    <a:lnTo>
                      <a:pt x="0" y="9"/>
                    </a:lnTo>
                    <a:lnTo>
                      <a:pt x="2" y="7"/>
                    </a:lnTo>
                    <a:lnTo>
                      <a:pt x="12"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0" name="Freeform 3496"/>
              <p:cNvSpPr>
                <a:spLocks/>
              </p:cNvSpPr>
              <p:nvPr/>
            </p:nvSpPr>
            <p:spPr bwMode="auto">
              <a:xfrm>
                <a:off x="4977" y="7819"/>
                <a:ext cx="12" cy="7"/>
              </a:xfrm>
              <a:custGeom>
                <a:avLst/>
                <a:gdLst/>
                <a:ahLst/>
                <a:cxnLst>
                  <a:cxn ang="0">
                    <a:pos x="9" y="7"/>
                  </a:cxn>
                  <a:cxn ang="0">
                    <a:pos x="11" y="4"/>
                  </a:cxn>
                  <a:cxn ang="0">
                    <a:pos x="11" y="0"/>
                  </a:cxn>
                  <a:cxn ang="0">
                    <a:pos x="7" y="0"/>
                  </a:cxn>
                  <a:cxn ang="0">
                    <a:pos x="4" y="2"/>
                  </a:cxn>
                  <a:cxn ang="0">
                    <a:pos x="0" y="2"/>
                  </a:cxn>
                  <a:cxn ang="0">
                    <a:pos x="0" y="7"/>
                  </a:cxn>
                  <a:cxn ang="0">
                    <a:pos x="9" y="7"/>
                  </a:cxn>
                </a:cxnLst>
                <a:rect l="0" t="0" r="r" b="b"/>
                <a:pathLst>
                  <a:path w="12" h="7">
                    <a:moveTo>
                      <a:pt x="9" y="7"/>
                    </a:moveTo>
                    <a:lnTo>
                      <a:pt x="11" y="4"/>
                    </a:lnTo>
                    <a:lnTo>
                      <a:pt x="11" y="0"/>
                    </a:lnTo>
                    <a:lnTo>
                      <a:pt x="7" y="0"/>
                    </a:lnTo>
                    <a:lnTo>
                      <a:pt x="4" y="2"/>
                    </a:lnTo>
                    <a:lnTo>
                      <a:pt x="0" y="2"/>
                    </a:lnTo>
                    <a:lnTo>
                      <a:pt x="0" y="7"/>
                    </a:lnTo>
                    <a:lnTo>
                      <a:pt x="9" y="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1" name="Freeform 3497"/>
              <p:cNvSpPr>
                <a:spLocks/>
              </p:cNvSpPr>
              <p:nvPr/>
            </p:nvSpPr>
            <p:spPr bwMode="auto">
              <a:xfrm>
                <a:off x="4977" y="7819"/>
                <a:ext cx="12" cy="7"/>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7">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2" name="Freeform 3498"/>
              <p:cNvSpPr>
                <a:spLocks/>
              </p:cNvSpPr>
              <p:nvPr/>
            </p:nvSpPr>
            <p:spPr bwMode="auto">
              <a:xfrm>
                <a:off x="4980" y="7819"/>
                <a:ext cx="9" cy="7"/>
              </a:xfrm>
              <a:custGeom>
                <a:avLst/>
                <a:gdLst/>
                <a:ahLst/>
                <a:cxnLst>
                  <a:cxn ang="0">
                    <a:pos x="0" y="2"/>
                  </a:cxn>
                  <a:cxn ang="0">
                    <a:pos x="0" y="7"/>
                  </a:cxn>
                  <a:cxn ang="0">
                    <a:pos x="7" y="7"/>
                  </a:cxn>
                  <a:cxn ang="0">
                    <a:pos x="9" y="4"/>
                  </a:cxn>
                  <a:cxn ang="0">
                    <a:pos x="9" y="0"/>
                  </a:cxn>
                  <a:cxn ang="0">
                    <a:pos x="4" y="0"/>
                  </a:cxn>
                  <a:cxn ang="0">
                    <a:pos x="0" y="2"/>
                  </a:cxn>
                </a:cxnLst>
                <a:rect l="0" t="0" r="r" b="b"/>
                <a:pathLst>
                  <a:path w="9" h="7">
                    <a:moveTo>
                      <a:pt x="0" y="2"/>
                    </a:moveTo>
                    <a:lnTo>
                      <a:pt x="0" y="7"/>
                    </a:lnTo>
                    <a:lnTo>
                      <a:pt x="7" y="7"/>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3" name="Freeform 3499"/>
              <p:cNvSpPr>
                <a:spLocks/>
              </p:cNvSpPr>
              <p:nvPr/>
            </p:nvSpPr>
            <p:spPr bwMode="auto">
              <a:xfrm>
                <a:off x="4980" y="7819"/>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4" name="Freeform 3500"/>
              <p:cNvSpPr>
                <a:spLocks/>
              </p:cNvSpPr>
              <p:nvPr/>
            </p:nvSpPr>
            <p:spPr bwMode="auto">
              <a:xfrm>
                <a:off x="4968" y="7744"/>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5" name="Freeform 3501"/>
              <p:cNvSpPr>
                <a:spLocks/>
              </p:cNvSpPr>
              <p:nvPr/>
            </p:nvSpPr>
            <p:spPr bwMode="auto">
              <a:xfrm>
                <a:off x="4968" y="7744"/>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6" name="Freeform 3502"/>
              <p:cNvSpPr>
                <a:spLocks/>
              </p:cNvSpPr>
              <p:nvPr/>
            </p:nvSpPr>
            <p:spPr bwMode="auto">
              <a:xfrm>
                <a:off x="4970" y="7744"/>
                <a:ext cx="12" cy="0"/>
              </a:xfrm>
              <a:custGeom>
                <a:avLst/>
                <a:gdLst/>
                <a:ahLst/>
                <a:cxnLst>
                  <a:cxn ang="0">
                    <a:pos x="0" y="0"/>
                  </a:cxn>
                  <a:cxn ang="0">
                    <a:pos x="11" y="0"/>
                  </a:cxn>
                </a:cxnLst>
                <a:rect l="0" t="0" r="r" b="b"/>
                <a:pathLst>
                  <a:path w="12">
                    <a:moveTo>
                      <a:pt x="0" y="0"/>
                    </a:moveTo>
                    <a:lnTo>
                      <a:pt x="11"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7" name="Freeform 3503"/>
              <p:cNvSpPr>
                <a:spLocks/>
              </p:cNvSpPr>
              <p:nvPr/>
            </p:nvSpPr>
            <p:spPr bwMode="auto">
              <a:xfrm>
                <a:off x="4970" y="7744"/>
                <a:ext cx="12" cy="0"/>
              </a:xfrm>
              <a:custGeom>
                <a:avLst/>
                <a:gdLst/>
                <a:ahLst/>
                <a:cxnLst>
                  <a:cxn ang="0">
                    <a:pos x="0" y="0"/>
                  </a:cxn>
                  <a:cxn ang="0">
                    <a:pos x="11" y="0"/>
                  </a:cxn>
                </a:cxnLst>
                <a:rect l="0" t="0" r="r" b="b"/>
                <a:pathLst>
                  <a:path w="12">
                    <a:moveTo>
                      <a:pt x="0" y="0"/>
                    </a:moveTo>
                    <a:lnTo>
                      <a:pt x="11"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8" name="Freeform 3504"/>
              <p:cNvSpPr>
                <a:spLocks/>
              </p:cNvSpPr>
              <p:nvPr/>
            </p:nvSpPr>
            <p:spPr bwMode="auto">
              <a:xfrm>
                <a:off x="4970" y="7744"/>
                <a:ext cx="12" cy="0"/>
              </a:xfrm>
              <a:custGeom>
                <a:avLst/>
                <a:gdLst/>
                <a:ahLst/>
                <a:cxnLst>
                  <a:cxn ang="0">
                    <a:pos x="0" y="0"/>
                  </a:cxn>
                  <a:cxn ang="0">
                    <a:pos x="11" y="0"/>
                  </a:cxn>
                </a:cxnLst>
                <a:rect l="0" t="0" r="r" b="b"/>
                <a:pathLst>
                  <a:path w="12">
                    <a:moveTo>
                      <a:pt x="0" y="0"/>
                    </a:moveTo>
                    <a:lnTo>
                      <a:pt x="11"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9" name="Freeform 3505"/>
              <p:cNvSpPr>
                <a:spLocks/>
              </p:cNvSpPr>
              <p:nvPr/>
            </p:nvSpPr>
            <p:spPr bwMode="auto">
              <a:xfrm>
                <a:off x="4972" y="7744"/>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0" name="Freeform 3506"/>
              <p:cNvSpPr>
                <a:spLocks/>
              </p:cNvSpPr>
              <p:nvPr/>
            </p:nvSpPr>
            <p:spPr bwMode="auto">
              <a:xfrm>
                <a:off x="4972" y="7744"/>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1" name="Freeform 3507"/>
              <p:cNvSpPr>
                <a:spLocks/>
              </p:cNvSpPr>
              <p:nvPr/>
            </p:nvSpPr>
            <p:spPr bwMode="auto">
              <a:xfrm>
                <a:off x="4975" y="7744"/>
                <a:ext cx="7" cy="0"/>
              </a:xfrm>
              <a:custGeom>
                <a:avLst/>
                <a:gdLst/>
                <a:ahLst/>
                <a:cxnLst>
                  <a:cxn ang="0">
                    <a:pos x="0" y="0"/>
                  </a:cxn>
                  <a:cxn ang="0">
                    <a:pos x="7" y="0"/>
                  </a:cxn>
                </a:cxnLst>
                <a:rect l="0" t="0" r="r" b="b"/>
                <a:pathLst>
                  <a:path w="7">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2" name="Freeform 3508"/>
              <p:cNvSpPr>
                <a:spLocks/>
              </p:cNvSpPr>
              <p:nvPr/>
            </p:nvSpPr>
            <p:spPr bwMode="auto">
              <a:xfrm>
                <a:off x="4975" y="7744"/>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3" name="Freeform 3509"/>
              <p:cNvSpPr>
                <a:spLocks/>
              </p:cNvSpPr>
              <p:nvPr/>
            </p:nvSpPr>
            <p:spPr bwMode="auto">
              <a:xfrm>
                <a:off x="4975" y="7744"/>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4" name="Freeform 3510"/>
              <p:cNvSpPr>
                <a:spLocks/>
              </p:cNvSpPr>
              <p:nvPr/>
            </p:nvSpPr>
            <p:spPr bwMode="auto">
              <a:xfrm>
                <a:off x="4977" y="7744"/>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5" name="Freeform 3511"/>
              <p:cNvSpPr>
                <a:spLocks/>
              </p:cNvSpPr>
              <p:nvPr/>
            </p:nvSpPr>
            <p:spPr bwMode="auto">
              <a:xfrm>
                <a:off x="4977" y="7744"/>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6" name="Freeform 3512"/>
              <p:cNvSpPr>
                <a:spLocks/>
              </p:cNvSpPr>
              <p:nvPr/>
            </p:nvSpPr>
            <p:spPr bwMode="auto">
              <a:xfrm>
                <a:off x="4980" y="7752"/>
                <a:ext cx="9" cy="64"/>
              </a:xfrm>
              <a:custGeom>
                <a:avLst/>
                <a:gdLst/>
                <a:ahLst/>
                <a:cxnLst>
                  <a:cxn ang="0">
                    <a:pos x="9" y="31"/>
                  </a:cxn>
                  <a:cxn ang="0">
                    <a:pos x="7" y="14"/>
                  </a:cxn>
                  <a:cxn ang="0">
                    <a:pos x="4" y="0"/>
                  </a:cxn>
                  <a:cxn ang="0">
                    <a:pos x="0" y="0"/>
                  </a:cxn>
                  <a:cxn ang="0">
                    <a:pos x="2" y="14"/>
                  </a:cxn>
                  <a:cxn ang="0">
                    <a:pos x="2" y="31"/>
                  </a:cxn>
                  <a:cxn ang="0">
                    <a:pos x="4" y="47"/>
                  </a:cxn>
                  <a:cxn ang="0">
                    <a:pos x="4" y="64"/>
                  </a:cxn>
                  <a:cxn ang="0">
                    <a:pos x="9" y="62"/>
                  </a:cxn>
                  <a:cxn ang="0">
                    <a:pos x="9" y="31"/>
                  </a:cxn>
                </a:cxnLst>
                <a:rect l="0" t="0" r="r" b="b"/>
                <a:pathLst>
                  <a:path w="9" h="64">
                    <a:moveTo>
                      <a:pt x="9" y="31"/>
                    </a:moveTo>
                    <a:lnTo>
                      <a:pt x="7" y="14"/>
                    </a:lnTo>
                    <a:lnTo>
                      <a:pt x="4" y="0"/>
                    </a:lnTo>
                    <a:lnTo>
                      <a:pt x="0" y="0"/>
                    </a:lnTo>
                    <a:lnTo>
                      <a:pt x="2" y="14"/>
                    </a:lnTo>
                    <a:lnTo>
                      <a:pt x="2" y="31"/>
                    </a:lnTo>
                    <a:lnTo>
                      <a:pt x="4" y="47"/>
                    </a:lnTo>
                    <a:lnTo>
                      <a:pt x="4" y="64"/>
                    </a:lnTo>
                    <a:lnTo>
                      <a:pt x="9" y="62"/>
                    </a:lnTo>
                    <a:lnTo>
                      <a:pt x="9" y="3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7" name="Freeform 3513"/>
              <p:cNvSpPr>
                <a:spLocks/>
              </p:cNvSpPr>
              <p:nvPr/>
            </p:nvSpPr>
            <p:spPr bwMode="auto">
              <a:xfrm>
                <a:off x="4977" y="7752"/>
                <a:ext cx="12" cy="64"/>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4">
                    <a:moveTo>
                      <a:pt x="0" y="0"/>
                    </a:moveTo>
                    <a:lnTo>
                      <a:pt x="2" y="14"/>
                    </a:lnTo>
                    <a:lnTo>
                      <a:pt x="7" y="47"/>
                    </a:lnTo>
                    <a:lnTo>
                      <a:pt x="7" y="64"/>
                    </a:lnTo>
                    <a:lnTo>
                      <a:pt x="11" y="62"/>
                    </a:lnTo>
                    <a:lnTo>
                      <a:pt x="11" y="47"/>
                    </a:lnTo>
                    <a:lnTo>
                      <a:pt x="7" y="1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8" name="Freeform 3514"/>
              <p:cNvSpPr>
                <a:spLocks/>
              </p:cNvSpPr>
              <p:nvPr/>
            </p:nvSpPr>
            <p:spPr bwMode="auto">
              <a:xfrm>
                <a:off x="4977" y="7752"/>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9" name="Freeform 3515"/>
              <p:cNvSpPr>
                <a:spLocks/>
              </p:cNvSpPr>
              <p:nvPr/>
            </p:nvSpPr>
            <p:spPr bwMode="auto">
              <a:xfrm>
                <a:off x="4975" y="7752"/>
                <a:ext cx="12" cy="64"/>
              </a:xfrm>
              <a:custGeom>
                <a:avLst/>
                <a:gdLst/>
                <a:ahLst/>
                <a:cxnLst>
                  <a:cxn ang="0">
                    <a:pos x="9" y="31"/>
                  </a:cxn>
                  <a:cxn ang="0">
                    <a:pos x="9" y="14"/>
                  </a:cxn>
                  <a:cxn ang="0">
                    <a:pos x="4" y="0"/>
                  </a:cxn>
                  <a:cxn ang="0">
                    <a:pos x="0" y="0"/>
                  </a:cxn>
                  <a:cxn ang="0">
                    <a:pos x="4" y="14"/>
                  </a:cxn>
                  <a:cxn ang="0">
                    <a:pos x="4" y="31"/>
                  </a:cxn>
                  <a:cxn ang="0">
                    <a:pos x="7" y="47"/>
                  </a:cxn>
                  <a:cxn ang="0">
                    <a:pos x="7" y="64"/>
                  </a:cxn>
                  <a:cxn ang="0">
                    <a:pos x="12" y="62"/>
                  </a:cxn>
                  <a:cxn ang="0">
                    <a:pos x="12" y="47"/>
                  </a:cxn>
                  <a:cxn ang="0">
                    <a:pos x="9" y="31"/>
                  </a:cxn>
                </a:cxnLst>
                <a:rect l="0" t="0" r="r" b="b"/>
                <a:pathLst>
                  <a:path w="12" h="64">
                    <a:moveTo>
                      <a:pt x="9" y="31"/>
                    </a:moveTo>
                    <a:lnTo>
                      <a:pt x="9" y="14"/>
                    </a:lnTo>
                    <a:lnTo>
                      <a:pt x="4" y="0"/>
                    </a:lnTo>
                    <a:lnTo>
                      <a:pt x="0" y="0"/>
                    </a:lnTo>
                    <a:lnTo>
                      <a:pt x="4" y="14"/>
                    </a:lnTo>
                    <a:lnTo>
                      <a:pt x="4" y="31"/>
                    </a:lnTo>
                    <a:lnTo>
                      <a:pt x="7" y="47"/>
                    </a:lnTo>
                    <a:lnTo>
                      <a:pt x="7" y="64"/>
                    </a:lnTo>
                    <a:lnTo>
                      <a:pt x="12" y="62"/>
                    </a:lnTo>
                    <a:lnTo>
                      <a:pt x="12" y="47"/>
                    </a:lnTo>
                    <a:lnTo>
                      <a:pt x="9" y="31"/>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0" name="Freeform 3516"/>
              <p:cNvSpPr>
                <a:spLocks/>
              </p:cNvSpPr>
              <p:nvPr/>
            </p:nvSpPr>
            <p:spPr bwMode="auto">
              <a:xfrm>
                <a:off x="4975" y="7752"/>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1" name="Freeform 3517"/>
              <p:cNvSpPr>
                <a:spLocks/>
              </p:cNvSpPr>
              <p:nvPr/>
            </p:nvSpPr>
            <p:spPr bwMode="auto">
              <a:xfrm>
                <a:off x="4975" y="7752"/>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2" name="Freeform 3518"/>
              <p:cNvSpPr>
                <a:spLocks/>
              </p:cNvSpPr>
              <p:nvPr/>
            </p:nvSpPr>
            <p:spPr bwMode="auto">
              <a:xfrm>
                <a:off x="4972" y="7752"/>
                <a:ext cx="12" cy="64"/>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4">
                    <a:moveTo>
                      <a:pt x="0" y="0"/>
                    </a:moveTo>
                    <a:lnTo>
                      <a:pt x="2" y="14"/>
                    </a:lnTo>
                    <a:lnTo>
                      <a:pt x="7" y="47"/>
                    </a:lnTo>
                    <a:lnTo>
                      <a:pt x="7" y="64"/>
                    </a:lnTo>
                    <a:lnTo>
                      <a:pt x="12" y="62"/>
                    </a:lnTo>
                    <a:lnTo>
                      <a:pt x="12" y="47"/>
                    </a:lnTo>
                    <a:lnTo>
                      <a:pt x="7" y="14"/>
                    </a:lnTo>
                    <a:lnTo>
                      <a:pt x="4"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3" name="Freeform 3519"/>
              <p:cNvSpPr>
                <a:spLocks/>
              </p:cNvSpPr>
              <p:nvPr/>
            </p:nvSpPr>
            <p:spPr bwMode="auto">
              <a:xfrm>
                <a:off x="4972" y="7752"/>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4" name="Freeform 3520"/>
              <p:cNvSpPr>
                <a:spLocks/>
              </p:cNvSpPr>
              <p:nvPr/>
            </p:nvSpPr>
            <p:spPr bwMode="auto">
              <a:xfrm>
                <a:off x="4970" y="7752"/>
                <a:ext cx="12" cy="64"/>
              </a:xfrm>
              <a:custGeom>
                <a:avLst/>
                <a:gdLst/>
                <a:ahLst/>
                <a:cxnLst>
                  <a:cxn ang="0">
                    <a:pos x="7" y="0"/>
                  </a:cxn>
                  <a:cxn ang="0">
                    <a:pos x="0" y="0"/>
                  </a:cxn>
                  <a:cxn ang="0">
                    <a:pos x="4" y="14"/>
                  </a:cxn>
                  <a:cxn ang="0">
                    <a:pos x="4" y="31"/>
                  </a:cxn>
                  <a:cxn ang="0">
                    <a:pos x="7" y="47"/>
                  </a:cxn>
                  <a:cxn ang="0">
                    <a:pos x="7" y="64"/>
                  </a:cxn>
                  <a:cxn ang="0">
                    <a:pos x="11" y="62"/>
                  </a:cxn>
                  <a:cxn ang="0">
                    <a:pos x="11" y="47"/>
                  </a:cxn>
                  <a:cxn ang="0">
                    <a:pos x="9" y="31"/>
                  </a:cxn>
                  <a:cxn ang="0">
                    <a:pos x="9" y="14"/>
                  </a:cxn>
                  <a:cxn ang="0">
                    <a:pos x="7" y="0"/>
                  </a:cxn>
                </a:cxnLst>
                <a:rect l="0" t="0" r="r" b="b"/>
                <a:pathLst>
                  <a:path w="12" h="64">
                    <a:moveTo>
                      <a:pt x="7" y="0"/>
                    </a:moveTo>
                    <a:lnTo>
                      <a:pt x="0" y="0"/>
                    </a:lnTo>
                    <a:lnTo>
                      <a:pt x="4" y="14"/>
                    </a:lnTo>
                    <a:lnTo>
                      <a:pt x="4" y="31"/>
                    </a:lnTo>
                    <a:lnTo>
                      <a:pt x="7" y="47"/>
                    </a:lnTo>
                    <a:lnTo>
                      <a:pt x="7" y="64"/>
                    </a:lnTo>
                    <a:lnTo>
                      <a:pt x="11" y="62"/>
                    </a:lnTo>
                    <a:lnTo>
                      <a:pt x="11" y="47"/>
                    </a:lnTo>
                    <a:lnTo>
                      <a:pt x="9" y="31"/>
                    </a:lnTo>
                    <a:lnTo>
                      <a:pt x="9" y="14"/>
                    </a:lnTo>
                    <a:lnTo>
                      <a:pt x="7"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5" name="Freeform 3521"/>
              <p:cNvSpPr>
                <a:spLocks/>
              </p:cNvSpPr>
              <p:nvPr/>
            </p:nvSpPr>
            <p:spPr bwMode="auto">
              <a:xfrm>
                <a:off x="4970" y="7752"/>
                <a:ext cx="10" cy="64"/>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10" h="64">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6" name="Freeform 3522"/>
              <p:cNvSpPr>
                <a:spLocks/>
              </p:cNvSpPr>
              <p:nvPr/>
            </p:nvSpPr>
            <p:spPr bwMode="auto">
              <a:xfrm>
                <a:off x="4970" y="7752"/>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7" name="Freeform 3523"/>
              <p:cNvSpPr>
                <a:spLocks/>
              </p:cNvSpPr>
              <p:nvPr/>
            </p:nvSpPr>
            <p:spPr bwMode="auto">
              <a:xfrm>
                <a:off x="4968" y="7752"/>
                <a:ext cx="12" cy="64"/>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4">
                    <a:moveTo>
                      <a:pt x="0" y="0"/>
                    </a:moveTo>
                    <a:lnTo>
                      <a:pt x="2" y="14"/>
                    </a:lnTo>
                    <a:lnTo>
                      <a:pt x="7" y="47"/>
                    </a:lnTo>
                    <a:lnTo>
                      <a:pt x="7" y="64"/>
                    </a:lnTo>
                    <a:lnTo>
                      <a:pt x="11" y="62"/>
                    </a:lnTo>
                    <a:lnTo>
                      <a:pt x="11" y="47"/>
                    </a:lnTo>
                    <a:lnTo>
                      <a:pt x="7" y="14"/>
                    </a:lnTo>
                    <a:lnTo>
                      <a:pt x="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8" name="Freeform 3524"/>
              <p:cNvSpPr>
                <a:spLocks/>
              </p:cNvSpPr>
              <p:nvPr/>
            </p:nvSpPr>
            <p:spPr bwMode="auto">
              <a:xfrm>
                <a:off x="4977" y="7605"/>
                <a:ext cx="214" cy="233"/>
              </a:xfrm>
              <a:custGeom>
                <a:avLst/>
                <a:gdLst/>
                <a:ahLst/>
                <a:cxnLst>
                  <a:cxn ang="0">
                    <a:pos x="213" y="213"/>
                  </a:cxn>
                  <a:cxn ang="0">
                    <a:pos x="211" y="12"/>
                  </a:cxn>
                  <a:cxn ang="0">
                    <a:pos x="52" y="0"/>
                  </a:cxn>
                  <a:cxn ang="0">
                    <a:pos x="0" y="4"/>
                  </a:cxn>
                  <a:cxn ang="0">
                    <a:pos x="2" y="216"/>
                  </a:cxn>
                  <a:cxn ang="0">
                    <a:pos x="11" y="216"/>
                  </a:cxn>
                  <a:cxn ang="0">
                    <a:pos x="11" y="223"/>
                  </a:cxn>
                  <a:cxn ang="0">
                    <a:pos x="52" y="232"/>
                  </a:cxn>
                  <a:cxn ang="0">
                    <a:pos x="189" y="213"/>
                  </a:cxn>
                  <a:cxn ang="0">
                    <a:pos x="213" y="213"/>
                  </a:cxn>
                </a:cxnLst>
                <a:rect l="0" t="0" r="r" b="b"/>
                <a:pathLst>
                  <a:path w="214" h="233">
                    <a:moveTo>
                      <a:pt x="213" y="213"/>
                    </a:moveTo>
                    <a:lnTo>
                      <a:pt x="211" y="12"/>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9" name="Freeform 3525"/>
              <p:cNvSpPr>
                <a:spLocks/>
              </p:cNvSpPr>
              <p:nvPr/>
            </p:nvSpPr>
            <p:spPr bwMode="auto">
              <a:xfrm>
                <a:off x="5042" y="7560"/>
                <a:ext cx="326" cy="300"/>
              </a:xfrm>
              <a:custGeom>
                <a:avLst/>
                <a:gdLst/>
                <a:ahLst/>
                <a:cxnLst>
                  <a:cxn ang="0">
                    <a:pos x="252" y="50"/>
                  </a:cxn>
                  <a:cxn ang="0">
                    <a:pos x="242" y="31"/>
                  </a:cxn>
                  <a:cxn ang="0">
                    <a:pos x="235" y="23"/>
                  </a:cxn>
                  <a:cxn ang="0">
                    <a:pos x="227" y="16"/>
                  </a:cxn>
                  <a:cxn ang="0">
                    <a:pos x="216" y="9"/>
                  </a:cxn>
                  <a:cxn ang="0">
                    <a:pos x="206" y="7"/>
                  </a:cxn>
                  <a:cxn ang="0">
                    <a:pos x="194" y="4"/>
                  </a:cxn>
                  <a:cxn ang="0">
                    <a:pos x="175" y="0"/>
                  </a:cxn>
                  <a:cxn ang="0">
                    <a:pos x="158" y="2"/>
                  </a:cxn>
                  <a:cxn ang="0">
                    <a:pos x="143" y="4"/>
                  </a:cxn>
                  <a:cxn ang="0">
                    <a:pos x="132" y="7"/>
                  </a:cxn>
                  <a:cxn ang="0">
                    <a:pos x="117" y="9"/>
                  </a:cxn>
                  <a:cxn ang="0">
                    <a:pos x="100" y="12"/>
                  </a:cxn>
                  <a:cxn ang="0">
                    <a:pos x="83" y="14"/>
                  </a:cxn>
                  <a:cxn ang="0">
                    <a:pos x="74" y="16"/>
                  </a:cxn>
                  <a:cxn ang="0">
                    <a:pos x="57" y="19"/>
                  </a:cxn>
                  <a:cxn ang="0">
                    <a:pos x="48" y="21"/>
                  </a:cxn>
                  <a:cxn ang="0">
                    <a:pos x="35" y="23"/>
                  </a:cxn>
                  <a:cxn ang="0">
                    <a:pos x="26" y="26"/>
                  </a:cxn>
                  <a:cxn ang="0">
                    <a:pos x="14" y="28"/>
                  </a:cxn>
                  <a:cxn ang="0">
                    <a:pos x="4" y="52"/>
                  </a:cxn>
                  <a:cxn ang="0">
                    <a:pos x="0" y="98"/>
                  </a:cxn>
                  <a:cxn ang="0">
                    <a:pos x="4" y="232"/>
                  </a:cxn>
                  <a:cxn ang="0">
                    <a:pos x="23" y="240"/>
                  </a:cxn>
                  <a:cxn ang="0">
                    <a:pos x="31" y="242"/>
                  </a:cxn>
                  <a:cxn ang="0">
                    <a:pos x="38" y="244"/>
                  </a:cxn>
                  <a:cxn ang="0">
                    <a:pos x="52" y="247"/>
                  </a:cxn>
                  <a:cxn ang="0">
                    <a:pos x="64" y="249"/>
                  </a:cxn>
                  <a:cxn ang="0">
                    <a:pos x="88" y="266"/>
                  </a:cxn>
                  <a:cxn ang="0">
                    <a:pos x="60" y="278"/>
                  </a:cxn>
                  <a:cxn ang="0">
                    <a:pos x="57" y="285"/>
                  </a:cxn>
                  <a:cxn ang="0">
                    <a:pos x="64" y="290"/>
                  </a:cxn>
                  <a:cxn ang="0">
                    <a:pos x="74" y="292"/>
                  </a:cxn>
                  <a:cxn ang="0">
                    <a:pos x="86" y="295"/>
                  </a:cxn>
                  <a:cxn ang="0">
                    <a:pos x="199" y="300"/>
                  </a:cxn>
                  <a:cxn ang="0">
                    <a:pos x="240" y="285"/>
                  </a:cxn>
                  <a:cxn ang="0">
                    <a:pos x="247" y="280"/>
                  </a:cxn>
                  <a:cxn ang="0">
                    <a:pos x="249" y="268"/>
                  </a:cxn>
                  <a:cxn ang="0">
                    <a:pos x="240" y="261"/>
                  </a:cxn>
                  <a:cxn ang="0">
                    <a:pos x="225" y="254"/>
                  </a:cxn>
                  <a:cxn ang="0">
                    <a:pos x="254" y="240"/>
                  </a:cxn>
                  <a:cxn ang="0">
                    <a:pos x="323" y="213"/>
                  </a:cxn>
                  <a:cxn ang="0">
                    <a:pos x="326" y="180"/>
                  </a:cxn>
                  <a:cxn ang="0">
                    <a:pos x="323" y="91"/>
                  </a:cxn>
                </a:cxnLst>
                <a:rect l="0" t="0" r="r" b="b"/>
                <a:pathLst>
                  <a:path w="326" h="300">
                    <a:moveTo>
                      <a:pt x="323" y="91"/>
                    </a:moveTo>
                    <a:lnTo>
                      <a:pt x="252" y="50"/>
                    </a:lnTo>
                    <a:lnTo>
                      <a:pt x="247" y="36"/>
                    </a:lnTo>
                    <a:lnTo>
                      <a:pt x="242" y="31"/>
                    </a:lnTo>
                    <a:lnTo>
                      <a:pt x="240" y="26"/>
                    </a:lnTo>
                    <a:lnTo>
                      <a:pt x="235" y="23"/>
                    </a:lnTo>
                    <a:lnTo>
                      <a:pt x="232" y="19"/>
                    </a:lnTo>
                    <a:lnTo>
                      <a:pt x="227" y="16"/>
                    </a:lnTo>
                    <a:lnTo>
                      <a:pt x="225" y="14"/>
                    </a:lnTo>
                    <a:lnTo>
                      <a:pt x="216" y="9"/>
                    </a:lnTo>
                    <a:lnTo>
                      <a:pt x="211" y="9"/>
                    </a:lnTo>
                    <a:lnTo>
                      <a:pt x="206" y="7"/>
                    </a:lnTo>
                    <a:lnTo>
                      <a:pt x="201" y="4"/>
                    </a:lnTo>
                    <a:lnTo>
                      <a:pt x="194" y="4"/>
                    </a:lnTo>
                    <a:lnTo>
                      <a:pt x="180" y="0"/>
                    </a:lnTo>
                    <a:lnTo>
                      <a:pt x="175" y="0"/>
                    </a:lnTo>
                    <a:lnTo>
                      <a:pt x="170" y="2"/>
                    </a:lnTo>
                    <a:lnTo>
                      <a:pt x="158" y="2"/>
                    </a:lnTo>
                    <a:lnTo>
                      <a:pt x="153" y="4"/>
                    </a:lnTo>
                    <a:lnTo>
                      <a:pt x="143" y="4"/>
                    </a:lnTo>
                    <a:lnTo>
                      <a:pt x="136" y="7"/>
                    </a:lnTo>
                    <a:lnTo>
                      <a:pt x="132" y="7"/>
                    </a:lnTo>
                    <a:lnTo>
                      <a:pt x="127" y="9"/>
                    </a:lnTo>
                    <a:lnTo>
                      <a:pt x="117" y="9"/>
                    </a:lnTo>
                    <a:lnTo>
                      <a:pt x="110" y="12"/>
                    </a:lnTo>
                    <a:lnTo>
                      <a:pt x="100" y="12"/>
                    </a:lnTo>
                    <a:lnTo>
                      <a:pt x="96" y="14"/>
                    </a:lnTo>
                    <a:lnTo>
                      <a:pt x="83" y="14"/>
                    </a:lnTo>
                    <a:lnTo>
                      <a:pt x="79" y="16"/>
                    </a:lnTo>
                    <a:lnTo>
                      <a:pt x="74" y="16"/>
                    </a:lnTo>
                    <a:lnTo>
                      <a:pt x="67" y="19"/>
                    </a:lnTo>
                    <a:lnTo>
                      <a:pt x="57" y="19"/>
                    </a:lnTo>
                    <a:lnTo>
                      <a:pt x="52" y="21"/>
                    </a:lnTo>
                    <a:lnTo>
                      <a:pt x="48" y="21"/>
                    </a:lnTo>
                    <a:lnTo>
                      <a:pt x="40" y="23"/>
                    </a:lnTo>
                    <a:lnTo>
                      <a:pt x="35" y="23"/>
                    </a:lnTo>
                    <a:lnTo>
                      <a:pt x="31" y="26"/>
                    </a:lnTo>
                    <a:lnTo>
                      <a:pt x="26" y="26"/>
                    </a:lnTo>
                    <a:lnTo>
                      <a:pt x="21" y="28"/>
                    </a:lnTo>
                    <a:lnTo>
                      <a:pt x="14" y="28"/>
                    </a:lnTo>
                    <a:lnTo>
                      <a:pt x="9" y="31"/>
                    </a:lnTo>
                    <a:lnTo>
                      <a:pt x="4" y="52"/>
                    </a:lnTo>
                    <a:lnTo>
                      <a:pt x="2" y="74"/>
                    </a:lnTo>
                    <a:lnTo>
                      <a:pt x="0" y="98"/>
                    </a:lnTo>
                    <a:lnTo>
                      <a:pt x="0" y="184"/>
                    </a:lnTo>
                    <a:lnTo>
                      <a:pt x="4" y="232"/>
                    </a:lnTo>
                    <a:lnTo>
                      <a:pt x="19" y="240"/>
                    </a:lnTo>
                    <a:lnTo>
                      <a:pt x="23" y="240"/>
                    </a:lnTo>
                    <a:lnTo>
                      <a:pt x="26" y="242"/>
                    </a:lnTo>
                    <a:lnTo>
                      <a:pt x="31" y="242"/>
                    </a:lnTo>
                    <a:lnTo>
                      <a:pt x="35" y="244"/>
                    </a:lnTo>
                    <a:lnTo>
                      <a:pt x="38" y="244"/>
                    </a:lnTo>
                    <a:lnTo>
                      <a:pt x="43" y="247"/>
                    </a:lnTo>
                    <a:lnTo>
                      <a:pt x="52" y="247"/>
                    </a:lnTo>
                    <a:lnTo>
                      <a:pt x="55" y="249"/>
                    </a:lnTo>
                    <a:lnTo>
                      <a:pt x="64" y="249"/>
                    </a:lnTo>
                    <a:lnTo>
                      <a:pt x="79" y="259"/>
                    </a:lnTo>
                    <a:lnTo>
                      <a:pt x="88" y="266"/>
                    </a:lnTo>
                    <a:lnTo>
                      <a:pt x="76" y="273"/>
                    </a:lnTo>
                    <a:lnTo>
                      <a:pt x="60" y="278"/>
                    </a:lnTo>
                    <a:lnTo>
                      <a:pt x="52" y="283"/>
                    </a:lnTo>
                    <a:lnTo>
                      <a:pt x="57" y="285"/>
                    </a:lnTo>
                    <a:lnTo>
                      <a:pt x="60" y="287"/>
                    </a:lnTo>
                    <a:lnTo>
                      <a:pt x="64" y="290"/>
                    </a:lnTo>
                    <a:lnTo>
                      <a:pt x="69" y="290"/>
                    </a:lnTo>
                    <a:lnTo>
                      <a:pt x="74" y="292"/>
                    </a:lnTo>
                    <a:lnTo>
                      <a:pt x="79" y="292"/>
                    </a:lnTo>
                    <a:lnTo>
                      <a:pt x="86" y="295"/>
                    </a:lnTo>
                    <a:lnTo>
                      <a:pt x="136" y="295"/>
                    </a:lnTo>
                    <a:lnTo>
                      <a:pt x="199" y="300"/>
                    </a:lnTo>
                    <a:lnTo>
                      <a:pt x="235" y="287"/>
                    </a:lnTo>
                    <a:lnTo>
                      <a:pt x="240" y="285"/>
                    </a:lnTo>
                    <a:lnTo>
                      <a:pt x="242" y="283"/>
                    </a:lnTo>
                    <a:lnTo>
                      <a:pt x="247" y="280"/>
                    </a:lnTo>
                    <a:lnTo>
                      <a:pt x="249" y="278"/>
                    </a:lnTo>
                    <a:lnTo>
                      <a:pt x="249" y="268"/>
                    </a:lnTo>
                    <a:lnTo>
                      <a:pt x="244" y="263"/>
                    </a:lnTo>
                    <a:lnTo>
                      <a:pt x="240" y="261"/>
                    </a:lnTo>
                    <a:lnTo>
                      <a:pt x="235" y="259"/>
                    </a:lnTo>
                    <a:lnTo>
                      <a:pt x="225" y="254"/>
                    </a:lnTo>
                    <a:lnTo>
                      <a:pt x="220" y="254"/>
                    </a:lnTo>
                    <a:lnTo>
                      <a:pt x="254" y="240"/>
                    </a:lnTo>
                    <a:lnTo>
                      <a:pt x="321" y="227"/>
                    </a:lnTo>
                    <a:lnTo>
                      <a:pt x="323" y="213"/>
                    </a:lnTo>
                    <a:lnTo>
                      <a:pt x="323" y="196"/>
                    </a:lnTo>
                    <a:lnTo>
                      <a:pt x="326" y="180"/>
                    </a:lnTo>
                    <a:lnTo>
                      <a:pt x="326" y="107"/>
                    </a:lnTo>
                    <a:lnTo>
                      <a:pt x="323" y="91"/>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0" name="Freeform 3526"/>
              <p:cNvSpPr>
                <a:spLocks/>
              </p:cNvSpPr>
              <p:nvPr/>
            </p:nvSpPr>
            <p:spPr bwMode="auto">
              <a:xfrm>
                <a:off x="5241" y="7564"/>
                <a:ext cx="5" cy="228"/>
              </a:xfrm>
              <a:custGeom>
                <a:avLst/>
                <a:gdLst/>
                <a:ahLst/>
                <a:cxnLst>
                  <a:cxn ang="0">
                    <a:pos x="4" y="2"/>
                  </a:cxn>
                  <a:cxn ang="0">
                    <a:pos x="2" y="0"/>
                  </a:cxn>
                  <a:cxn ang="0">
                    <a:pos x="2" y="36"/>
                  </a:cxn>
                  <a:cxn ang="0">
                    <a:pos x="0" y="115"/>
                  </a:cxn>
                  <a:cxn ang="0">
                    <a:pos x="0" y="194"/>
                  </a:cxn>
                  <a:cxn ang="0">
                    <a:pos x="2" y="227"/>
                  </a:cxn>
                  <a:cxn ang="0">
                    <a:pos x="4" y="227"/>
                  </a:cxn>
                  <a:cxn ang="0">
                    <a:pos x="4" y="2"/>
                  </a:cxn>
                </a:cxnLst>
                <a:rect l="0" t="0" r="r" b="b"/>
                <a:pathLst>
                  <a:path w="5" h="228">
                    <a:moveTo>
                      <a:pt x="4" y="2"/>
                    </a:moveTo>
                    <a:lnTo>
                      <a:pt x="2" y="0"/>
                    </a:lnTo>
                    <a:lnTo>
                      <a:pt x="2" y="36"/>
                    </a:lnTo>
                    <a:lnTo>
                      <a:pt x="0" y="115"/>
                    </a:lnTo>
                    <a:lnTo>
                      <a:pt x="0" y="194"/>
                    </a:lnTo>
                    <a:lnTo>
                      <a:pt x="2" y="227"/>
                    </a:lnTo>
                    <a:lnTo>
                      <a:pt x="4" y="227"/>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1" name="Freeform 3527"/>
              <p:cNvSpPr>
                <a:spLocks/>
              </p:cNvSpPr>
              <p:nvPr/>
            </p:nvSpPr>
            <p:spPr bwMode="auto">
              <a:xfrm>
                <a:off x="5242" y="7564"/>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2" name="Freeform 3528"/>
              <p:cNvSpPr>
                <a:spLocks/>
              </p:cNvSpPr>
              <p:nvPr/>
            </p:nvSpPr>
            <p:spPr bwMode="auto">
              <a:xfrm>
                <a:off x="5239" y="7564"/>
                <a:ext cx="5" cy="228"/>
              </a:xfrm>
              <a:custGeom>
                <a:avLst/>
                <a:gdLst/>
                <a:ahLst/>
                <a:cxnLst>
                  <a:cxn ang="0">
                    <a:pos x="2" y="0"/>
                  </a:cxn>
                  <a:cxn ang="0">
                    <a:pos x="0" y="36"/>
                  </a:cxn>
                  <a:cxn ang="0">
                    <a:pos x="0" y="191"/>
                  </a:cxn>
                  <a:cxn ang="0">
                    <a:pos x="2" y="227"/>
                  </a:cxn>
                  <a:cxn ang="0">
                    <a:pos x="4" y="227"/>
                  </a:cxn>
                  <a:cxn ang="0">
                    <a:pos x="2" y="177"/>
                  </a:cxn>
                  <a:cxn ang="0">
                    <a:pos x="2" y="127"/>
                  </a:cxn>
                  <a:cxn ang="0">
                    <a:pos x="4" y="71"/>
                  </a:cxn>
                  <a:cxn ang="0">
                    <a:pos x="4" y="0"/>
                  </a:cxn>
                  <a:cxn ang="0">
                    <a:pos x="2" y="0"/>
                  </a:cxn>
                </a:cxnLst>
                <a:rect l="0" t="0" r="r" b="b"/>
                <a:pathLst>
                  <a:path w="5" h="228">
                    <a:moveTo>
                      <a:pt x="2" y="0"/>
                    </a:moveTo>
                    <a:lnTo>
                      <a:pt x="0" y="36"/>
                    </a:lnTo>
                    <a:lnTo>
                      <a:pt x="0" y="191"/>
                    </a:lnTo>
                    <a:lnTo>
                      <a:pt x="2" y="227"/>
                    </a:lnTo>
                    <a:lnTo>
                      <a:pt x="4" y="227"/>
                    </a:lnTo>
                    <a:lnTo>
                      <a:pt x="2" y="177"/>
                    </a:lnTo>
                    <a:lnTo>
                      <a:pt x="2" y="127"/>
                    </a:lnTo>
                    <a:lnTo>
                      <a:pt x="4" y="71"/>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3" name="Freeform 3529"/>
              <p:cNvSpPr>
                <a:spLocks/>
              </p:cNvSpPr>
              <p:nvPr/>
            </p:nvSpPr>
            <p:spPr bwMode="auto">
              <a:xfrm>
                <a:off x="5240" y="7564"/>
                <a:ext cx="0" cy="228"/>
              </a:xfrm>
              <a:custGeom>
                <a:avLst/>
                <a:gdLst/>
                <a:ahLst/>
                <a:cxnLst>
                  <a:cxn ang="0">
                    <a:pos x="0" y="0"/>
                  </a:cxn>
                  <a:cxn ang="0">
                    <a:pos x="0" y="227"/>
                  </a:cxn>
                </a:cxnLst>
                <a:rect l="0" t="0" r="r" b="b"/>
                <a:pathLst>
                  <a:path h="228">
                    <a:moveTo>
                      <a:pt x="0" y="0"/>
                    </a:moveTo>
                    <a:lnTo>
                      <a:pt x="0" y="227"/>
                    </a:lnTo>
                  </a:path>
                </a:pathLst>
              </a:custGeom>
              <a:noFill/>
              <a:ln w="2794">
                <a:solidFill>
                  <a:srgbClr val="6C3F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4" name="Freeform 3530"/>
              <p:cNvSpPr>
                <a:spLocks/>
              </p:cNvSpPr>
              <p:nvPr/>
            </p:nvSpPr>
            <p:spPr bwMode="auto">
              <a:xfrm>
                <a:off x="5236" y="7564"/>
                <a:ext cx="5" cy="228"/>
              </a:xfrm>
              <a:custGeom>
                <a:avLst/>
                <a:gdLst/>
                <a:ahLst/>
                <a:cxnLst>
                  <a:cxn ang="0">
                    <a:pos x="2" y="0"/>
                  </a:cxn>
                  <a:cxn ang="0">
                    <a:pos x="0" y="36"/>
                  </a:cxn>
                  <a:cxn ang="0">
                    <a:pos x="0" y="191"/>
                  </a:cxn>
                  <a:cxn ang="0">
                    <a:pos x="2" y="227"/>
                  </a:cxn>
                  <a:cxn ang="0">
                    <a:pos x="4" y="227"/>
                  </a:cxn>
                  <a:cxn ang="0">
                    <a:pos x="2" y="175"/>
                  </a:cxn>
                  <a:cxn ang="0">
                    <a:pos x="2" y="71"/>
                  </a:cxn>
                  <a:cxn ang="0">
                    <a:pos x="4" y="0"/>
                  </a:cxn>
                  <a:cxn ang="0">
                    <a:pos x="2" y="0"/>
                  </a:cxn>
                </a:cxnLst>
                <a:rect l="0" t="0" r="r" b="b"/>
                <a:pathLst>
                  <a:path w="5" h="228">
                    <a:moveTo>
                      <a:pt x="2" y="0"/>
                    </a:moveTo>
                    <a:lnTo>
                      <a:pt x="0" y="36"/>
                    </a:lnTo>
                    <a:lnTo>
                      <a:pt x="0" y="191"/>
                    </a:lnTo>
                    <a:lnTo>
                      <a:pt x="2" y="227"/>
                    </a:lnTo>
                    <a:lnTo>
                      <a:pt x="4" y="227"/>
                    </a:lnTo>
                    <a:lnTo>
                      <a:pt x="2" y="175"/>
                    </a:lnTo>
                    <a:lnTo>
                      <a:pt x="2" y="71"/>
                    </a:lnTo>
                    <a:lnTo>
                      <a:pt x="4" y="0"/>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5" name="Freeform 3531"/>
              <p:cNvSpPr>
                <a:spLocks/>
              </p:cNvSpPr>
              <p:nvPr/>
            </p:nvSpPr>
            <p:spPr bwMode="auto">
              <a:xfrm>
                <a:off x="5238" y="7564"/>
                <a:ext cx="0" cy="228"/>
              </a:xfrm>
              <a:custGeom>
                <a:avLst/>
                <a:gdLst/>
                <a:ahLst/>
                <a:cxnLst>
                  <a:cxn ang="0">
                    <a:pos x="0" y="0"/>
                  </a:cxn>
                  <a:cxn ang="0">
                    <a:pos x="0" y="227"/>
                  </a:cxn>
                </a:cxnLst>
                <a:rect l="0" t="0" r="r" b="b"/>
                <a:pathLst>
                  <a:path h="228">
                    <a:moveTo>
                      <a:pt x="0" y="0"/>
                    </a:moveTo>
                    <a:lnTo>
                      <a:pt x="0" y="227"/>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6" name="Freeform 3532"/>
              <p:cNvSpPr>
                <a:spLocks/>
              </p:cNvSpPr>
              <p:nvPr/>
            </p:nvSpPr>
            <p:spPr bwMode="auto">
              <a:xfrm>
                <a:off x="5234" y="7564"/>
                <a:ext cx="5" cy="228"/>
              </a:xfrm>
              <a:custGeom>
                <a:avLst/>
                <a:gdLst/>
                <a:ahLst/>
                <a:cxnLst>
                  <a:cxn ang="0">
                    <a:pos x="2" y="0"/>
                  </a:cxn>
                  <a:cxn ang="0">
                    <a:pos x="0" y="33"/>
                  </a:cxn>
                  <a:cxn ang="0">
                    <a:pos x="0" y="227"/>
                  </a:cxn>
                  <a:cxn ang="0">
                    <a:pos x="4" y="225"/>
                  </a:cxn>
                  <a:cxn ang="0">
                    <a:pos x="2" y="175"/>
                  </a:cxn>
                  <a:cxn ang="0">
                    <a:pos x="2" y="69"/>
                  </a:cxn>
                  <a:cxn ang="0">
                    <a:pos x="4" y="0"/>
                  </a:cxn>
                  <a:cxn ang="0">
                    <a:pos x="2" y="0"/>
                  </a:cxn>
                </a:cxnLst>
                <a:rect l="0" t="0" r="r" b="b"/>
                <a:pathLst>
                  <a:path w="5" h="228">
                    <a:moveTo>
                      <a:pt x="2" y="0"/>
                    </a:moveTo>
                    <a:lnTo>
                      <a:pt x="0" y="33"/>
                    </a:lnTo>
                    <a:lnTo>
                      <a:pt x="0" y="227"/>
                    </a:lnTo>
                    <a:lnTo>
                      <a:pt x="4" y="225"/>
                    </a:lnTo>
                    <a:lnTo>
                      <a:pt x="2" y="175"/>
                    </a:lnTo>
                    <a:lnTo>
                      <a:pt x="2" y="69"/>
                    </a:lnTo>
                    <a:lnTo>
                      <a:pt x="4" y="0"/>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7" name="Freeform 3533"/>
              <p:cNvSpPr>
                <a:spLocks/>
              </p:cNvSpPr>
              <p:nvPr/>
            </p:nvSpPr>
            <p:spPr bwMode="auto">
              <a:xfrm>
                <a:off x="5232" y="7564"/>
                <a:ext cx="4" cy="226"/>
              </a:xfrm>
              <a:custGeom>
                <a:avLst/>
                <a:gdLst/>
                <a:ahLst/>
                <a:cxnLst>
                  <a:cxn ang="0">
                    <a:pos x="4" y="0"/>
                  </a:cxn>
                  <a:cxn ang="0">
                    <a:pos x="2" y="0"/>
                  </a:cxn>
                  <a:cxn ang="0">
                    <a:pos x="2" y="33"/>
                  </a:cxn>
                  <a:cxn ang="0">
                    <a:pos x="0" y="112"/>
                  </a:cxn>
                  <a:cxn ang="0">
                    <a:pos x="0" y="191"/>
                  </a:cxn>
                  <a:cxn ang="0">
                    <a:pos x="2" y="225"/>
                  </a:cxn>
                  <a:cxn ang="0">
                    <a:pos x="4" y="225"/>
                  </a:cxn>
                  <a:cxn ang="0">
                    <a:pos x="4" y="0"/>
                  </a:cxn>
                </a:cxnLst>
                <a:rect l="0" t="0" r="r" b="b"/>
                <a:pathLst>
                  <a:path w="4" h="226">
                    <a:moveTo>
                      <a:pt x="4" y="0"/>
                    </a:moveTo>
                    <a:lnTo>
                      <a:pt x="2" y="0"/>
                    </a:lnTo>
                    <a:lnTo>
                      <a:pt x="2" y="33"/>
                    </a:lnTo>
                    <a:lnTo>
                      <a:pt x="0" y="112"/>
                    </a:lnTo>
                    <a:lnTo>
                      <a:pt x="0" y="191"/>
                    </a:lnTo>
                    <a:lnTo>
                      <a:pt x="2" y="225"/>
                    </a:lnTo>
                    <a:lnTo>
                      <a:pt x="4" y="225"/>
                    </a:lnTo>
                    <a:lnTo>
                      <a:pt x="4"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8" name="Freeform 3534"/>
              <p:cNvSpPr>
                <a:spLocks/>
              </p:cNvSpPr>
              <p:nvPr/>
            </p:nvSpPr>
            <p:spPr bwMode="auto">
              <a:xfrm>
                <a:off x="5232" y="7564"/>
                <a:ext cx="4" cy="226"/>
              </a:xfrm>
              <a:custGeom>
                <a:avLst/>
                <a:gdLst/>
                <a:ahLst/>
                <a:cxnLst>
                  <a:cxn ang="0">
                    <a:pos x="2" y="0"/>
                  </a:cxn>
                  <a:cxn ang="0">
                    <a:pos x="0" y="33"/>
                  </a:cxn>
                  <a:cxn ang="0">
                    <a:pos x="0" y="225"/>
                  </a:cxn>
                  <a:cxn ang="0">
                    <a:pos x="4" y="225"/>
                  </a:cxn>
                  <a:cxn ang="0">
                    <a:pos x="2" y="175"/>
                  </a:cxn>
                  <a:cxn ang="0">
                    <a:pos x="2" y="69"/>
                  </a:cxn>
                  <a:cxn ang="0">
                    <a:pos x="4" y="0"/>
                  </a:cxn>
                  <a:cxn ang="0">
                    <a:pos x="2" y="0"/>
                  </a:cxn>
                </a:cxnLst>
                <a:rect l="0" t="0" r="r" b="b"/>
                <a:pathLst>
                  <a:path w="4" h="226">
                    <a:moveTo>
                      <a:pt x="2" y="0"/>
                    </a:moveTo>
                    <a:lnTo>
                      <a:pt x="0" y="33"/>
                    </a:lnTo>
                    <a:lnTo>
                      <a:pt x="0" y="225"/>
                    </a:lnTo>
                    <a:lnTo>
                      <a:pt x="4" y="225"/>
                    </a:lnTo>
                    <a:lnTo>
                      <a:pt x="2" y="175"/>
                    </a:lnTo>
                    <a:lnTo>
                      <a:pt x="2" y="69"/>
                    </a:lnTo>
                    <a:lnTo>
                      <a:pt x="4" y="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9" name="Freeform 3535"/>
              <p:cNvSpPr>
                <a:spLocks/>
              </p:cNvSpPr>
              <p:nvPr/>
            </p:nvSpPr>
            <p:spPr bwMode="auto">
              <a:xfrm>
                <a:off x="5229" y="7562"/>
                <a:ext cx="5" cy="228"/>
              </a:xfrm>
              <a:custGeom>
                <a:avLst/>
                <a:gdLst/>
                <a:ahLst/>
                <a:cxnLst>
                  <a:cxn ang="0">
                    <a:pos x="4" y="2"/>
                  </a:cxn>
                  <a:cxn ang="0">
                    <a:pos x="2" y="0"/>
                  </a:cxn>
                  <a:cxn ang="0">
                    <a:pos x="2" y="36"/>
                  </a:cxn>
                  <a:cxn ang="0">
                    <a:pos x="0" y="115"/>
                  </a:cxn>
                  <a:cxn ang="0">
                    <a:pos x="0" y="192"/>
                  </a:cxn>
                  <a:cxn ang="0">
                    <a:pos x="2" y="227"/>
                  </a:cxn>
                  <a:cxn ang="0">
                    <a:pos x="4" y="227"/>
                  </a:cxn>
                  <a:cxn ang="0">
                    <a:pos x="4" y="177"/>
                  </a:cxn>
                  <a:cxn ang="0">
                    <a:pos x="2" y="127"/>
                  </a:cxn>
                  <a:cxn ang="0">
                    <a:pos x="4" y="72"/>
                  </a:cxn>
                  <a:cxn ang="0">
                    <a:pos x="4" y="2"/>
                  </a:cxn>
                </a:cxnLst>
                <a:rect l="0" t="0" r="r" b="b"/>
                <a:pathLst>
                  <a:path w="5" h="228">
                    <a:moveTo>
                      <a:pt x="4" y="2"/>
                    </a:moveTo>
                    <a:lnTo>
                      <a:pt x="2" y="0"/>
                    </a:lnTo>
                    <a:lnTo>
                      <a:pt x="2" y="36"/>
                    </a:lnTo>
                    <a:lnTo>
                      <a:pt x="0" y="115"/>
                    </a:lnTo>
                    <a:lnTo>
                      <a:pt x="0" y="192"/>
                    </a:lnTo>
                    <a:lnTo>
                      <a:pt x="2" y="227"/>
                    </a:lnTo>
                    <a:lnTo>
                      <a:pt x="4" y="227"/>
                    </a:lnTo>
                    <a:lnTo>
                      <a:pt x="4" y="177"/>
                    </a:lnTo>
                    <a:lnTo>
                      <a:pt x="2" y="127"/>
                    </a:lnTo>
                    <a:lnTo>
                      <a:pt x="4" y="72"/>
                    </a:lnTo>
                    <a:lnTo>
                      <a:pt x="4" y="2"/>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0" name="Freeform 3536"/>
              <p:cNvSpPr>
                <a:spLocks/>
              </p:cNvSpPr>
              <p:nvPr/>
            </p:nvSpPr>
            <p:spPr bwMode="auto">
              <a:xfrm>
                <a:off x="5230" y="7562"/>
                <a:ext cx="0" cy="228"/>
              </a:xfrm>
              <a:custGeom>
                <a:avLst/>
                <a:gdLst/>
                <a:ahLst/>
                <a:cxnLst>
                  <a:cxn ang="0">
                    <a:pos x="0" y="0"/>
                  </a:cxn>
                  <a:cxn ang="0">
                    <a:pos x="0" y="227"/>
                  </a:cxn>
                </a:cxnLst>
                <a:rect l="0" t="0" r="r" b="b"/>
                <a:pathLst>
                  <a:path h="228">
                    <a:moveTo>
                      <a:pt x="0" y="0"/>
                    </a:moveTo>
                    <a:lnTo>
                      <a:pt x="0" y="227"/>
                    </a:lnTo>
                  </a:path>
                </a:pathLst>
              </a:custGeom>
              <a:noFill/>
              <a:ln w="2794">
                <a:solidFill>
                  <a:srgbClr val="4B39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1" name="Freeform 3537"/>
              <p:cNvSpPr>
                <a:spLocks/>
              </p:cNvSpPr>
              <p:nvPr/>
            </p:nvSpPr>
            <p:spPr bwMode="auto">
              <a:xfrm>
                <a:off x="5227" y="7562"/>
                <a:ext cx="5" cy="228"/>
              </a:xfrm>
              <a:custGeom>
                <a:avLst/>
                <a:gdLst/>
                <a:ahLst/>
                <a:cxnLst>
                  <a:cxn ang="0">
                    <a:pos x="2" y="0"/>
                  </a:cxn>
                  <a:cxn ang="0">
                    <a:pos x="0" y="36"/>
                  </a:cxn>
                  <a:cxn ang="0">
                    <a:pos x="0" y="192"/>
                  </a:cxn>
                  <a:cxn ang="0">
                    <a:pos x="2" y="227"/>
                  </a:cxn>
                  <a:cxn ang="0">
                    <a:pos x="4" y="227"/>
                  </a:cxn>
                  <a:cxn ang="0">
                    <a:pos x="2" y="177"/>
                  </a:cxn>
                  <a:cxn ang="0">
                    <a:pos x="2" y="72"/>
                  </a:cxn>
                  <a:cxn ang="0">
                    <a:pos x="4" y="2"/>
                  </a:cxn>
                  <a:cxn ang="0">
                    <a:pos x="2" y="0"/>
                  </a:cxn>
                </a:cxnLst>
                <a:rect l="0" t="0" r="r" b="b"/>
                <a:pathLst>
                  <a:path w="5" h="228">
                    <a:moveTo>
                      <a:pt x="2" y="0"/>
                    </a:moveTo>
                    <a:lnTo>
                      <a:pt x="0" y="36"/>
                    </a:lnTo>
                    <a:lnTo>
                      <a:pt x="0" y="192"/>
                    </a:lnTo>
                    <a:lnTo>
                      <a:pt x="2" y="227"/>
                    </a:lnTo>
                    <a:lnTo>
                      <a:pt x="4" y="227"/>
                    </a:lnTo>
                    <a:lnTo>
                      <a:pt x="2" y="177"/>
                    </a:lnTo>
                    <a:lnTo>
                      <a:pt x="2" y="72"/>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2" name="Freeform 3538"/>
              <p:cNvSpPr>
                <a:spLocks/>
              </p:cNvSpPr>
              <p:nvPr/>
            </p:nvSpPr>
            <p:spPr bwMode="auto">
              <a:xfrm>
                <a:off x="5244" y="7567"/>
                <a:ext cx="4" cy="225"/>
              </a:xfrm>
              <a:custGeom>
                <a:avLst/>
                <a:gdLst/>
                <a:ahLst/>
                <a:cxnLst>
                  <a:cxn ang="0">
                    <a:pos x="4" y="0"/>
                  </a:cxn>
                  <a:cxn ang="0">
                    <a:pos x="2" y="0"/>
                  </a:cxn>
                  <a:cxn ang="0">
                    <a:pos x="2" y="33"/>
                  </a:cxn>
                  <a:cxn ang="0">
                    <a:pos x="0" y="112"/>
                  </a:cxn>
                  <a:cxn ang="0">
                    <a:pos x="0" y="191"/>
                  </a:cxn>
                  <a:cxn ang="0">
                    <a:pos x="2" y="225"/>
                  </a:cxn>
                  <a:cxn ang="0">
                    <a:pos x="4" y="225"/>
                  </a:cxn>
                  <a:cxn ang="0">
                    <a:pos x="4" y="0"/>
                  </a:cxn>
                </a:cxnLst>
                <a:rect l="0" t="0" r="r" b="b"/>
                <a:pathLst>
                  <a:path w="4" h="225">
                    <a:moveTo>
                      <a:pt x="4" y="0"/>
                    </a:moveTo>
                    <a:lnTo>
                      <a:pt x="2" y="0"/>
                    </a:lnTo>
                    <a:lnTo>
                      <a:pt x="2" y="33"/>
                    </a:lnTo>
                    <a:lnTo>
                      <a:pt x="0" y="112"/>
                    </a:lnTo>
                    <a:lnTo>
                      <a:pt x="0" y="191"/>
                    </a:lnTo>
                    <a:lnTo>
                      <a:pt x="2" y="225"/>
                    </a:lnTo>
                    <a:lnTo>
                      <a:pt x="4" y="225"/>
                    </a:lnTo>
                    <a:lnTo>
                      <a:pt x="4"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3" name="Freeform 3539"/>
              <p:cNvSpPr>
                <a:spLocks/>
              </p:cNvSpPr>
              <p:nvPr/>
            </p:nvSpPr>
            <p:spPr bwMode="auto">
              <a:xfrm>
                <a:off x="4977" y="7605"/>
                <a:ext cx="53" cy="228"/>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3" h="228">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4" name="Freeform 3540"/>
              <p:cNvSpPr>
                <a:spLocks/>
              </p:cNvSpPr>
              <p:nvPr/>
            </p:nvSpPr>
            <p:spPr bwMode="auto">
              <a:xfrm>
                <a:off x="4977" y="7605"/>
                <a:ext cx="53" cy="211"/>
              </a:xfrm>
              <a:custGeom>
                <a:avLst/>
                <a:gdLst/>
                <a:ahLst/>
                <a:cxnLst>
                  <a:cxn ang="0">
                    <a:pos x="9" y="211"/>
                  </a:cxn>
                  <a:cxn ang="0">
                    <a:pos x="52" y="211"/>
                  </a:cxn>
                  <a:cxn ang="0">
                    <a:pos x="52" y="0"/>
                  </a:cxn>
                  <a:cxn ang="0">
                    <a:pos x="40" y="0"/>
                  </a:cxn>
                  <a:cxn ang="0">
                    <a:pos x="36" y="2"/>
                  </a:cxn>
                  <a:cxn ang="0">
                    <a:pos x="16" y="2"/>
                  </a:cxn>
                  <a:cxn ang="0">
                    <a:pos x="14" y="4"/>
                  </a:cxn>
                  <a:cxn ang="0">
                    <a:pos x="0" y="4"/>
                  </a:cxn>
                  <a:cxn ang="0">
                    <a:pos x="0" y="201"/>
                  </a:cxn>
                  <a:cxn ang="0">
                    <a:pos x="7" y="201"/>
                  </a:cxn>
                  <a:cxn ang="0">
                    <a:pos x="9" y="204"/>
                  </a:cxn>
                  <a:cxn ang="0">
                    <a:pos x="9" y="211"/>
                  </a:cxn>
                </a:cxnLst>
                <a:rect l="0" t="0" r="r" b="b"/>
                <a:pathLst>
                  <a:path w="53" h="211">
                    <a:moveTo>
                      <a:pt x="9" y="211"/>
                    </a:moveTo>
                    <a:lnTo>
                      <a:pt x="52" y="211"/>
                    </a:lnTo>
                    <a:lnTo>
                      <a:pt x="52" y="0"/>
                    </a:lnTo>
                    <a:lnTo>
                      <a:pt x="40" y="0"/>
                    </a:lnTo>
                    <a:lnTo>
                      <a:pt x="36" y="2"/>
                    </a:lnTo>
                    <a:lnTo>
                      <a:pt x="16" y="2"/>
                    </a:lnTo>
                    <a:lnTo>
                      <a:pt x="14" y="4"/>
                    </a:lnTo>
                    <a:lnTo>
                      <a:pt x="0" y="4"/>
                    </a:lnTo>
                    <a:lnTo>
                      <a:pt x="0" y="201"/>
                    </a:lnTo>
                    <a:lnTo>
                      <a:pt x="7" y="201"/>
                    </a:lnTo>
                    <a:lnTo>
                      <a:pt x="9" y="204"/>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5" name="Freeform 3541"/>
              <p:cNvSpPr>
                <a:spLocks/>
              </p:cNvSpPr>
              <p:nvPr/>
            </p:nvSpPr>
            <p:spPr bwMode="auto">
              <a:xfrm>
                <a:off x="4977" y="7605"/>
                <a:ext cx="53" cy="195"/>
              </a:xfrm>
              <a:custGeom>
                <a:avLst/>
                <a:gdLst/>
                <a:ahLst/>
                <a:cxnLst>
                  <a:cxn ang="0">
                    <a:pos x="40" y="2"/>
                  </a:cxn>
                  <a:cxn ang="0">
                    <a:pos x="16" y="2"/>
                  </a:cxn>
                  <a:cxn ang="0">
                    <a:pos x="14" y="4"/>
                  </a:cxn>
                  <a:cxn ang="0">
                    <a:pos x="0" y="4"/>
                  </a:cxn>
                  <a:cxn ang="0">
                    <a:pos x="0" y="187"/>
                  </a:cxn>
                  <a:cxn ang="0">
                    <a:pos x="9" y="187"/>
                  </a:cxn>
                  <a:cxn ang="0">
                    <a:pos x="9" y="194"/>
                  </a:cxn>
                  <a:cxn ang="0">
                    <a:pos x="52" y="194"/>
                  </a:cxn>
                  <a:cxn ang="0">
                    <a:pos x="52" y="0"/>
                  </a:cxn>
                  <a:cxn ang="0">
                    <a:pos x="43" y="0"/>
                  </a:cxn>
                  <a:cxn ang="0">
                    <a:pos x="40" y="2"/>
                  </a:cxn>
                </a:cxnLst>
                <a:rect l="0" t="0" r="r" b="b"/>
                <a:pathLst>
                  <a:path w="53" h="195">
                    <a:moveTo>
                      <a:pt x="40" y="2"/>
                    </a:moveTo>
                    <a:lnTo>
                      <a:pt x="16" y="2"/>
                    </a:lnTo>
                    <a:lnTo>
                      <a:pt x="14" y="4"/>
                    </a:lnTo>
                    <a:lnTo>
                      <a:pt x="0" y="4"/>
                    </a:lnTo>
                    <a:lnTo>
                      <a:pt x="0" y="187"/>
                    </a:lnTo>
                    <a:lnTo>
                      <a:pt x="9" y="187"/>
                    </a:lnTo>
                    <a:lnTo>
                      <a:pt x="9" y="194"/>
                    </a:lnTo>
                    <a:lnTo>
                      <a:pt x="52" y="194"/>
                    </a:lnTo>
                    <a:lnTo>
                      <a:pt x="52" y="0"/>
                    </a:lnTo>
                    <a:lnTo>
                      <a:pt x="43" y="0"/>
                    </a:lnTo>
                    <a:lnTo>
                      <a:pt x="40"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6" name="Freeform 3542"/>
              <p:cNvSpPr>
                <a:spLocks/>
              </p:cNvSpPr>
              <p:nvPr/>
            </p:nvSpPr>
            <p:spPr bwMode="auto">
              <a:xfrm>
                <a:off x="4977" y="7605"/>
                <a:ext cx="53" cy="178"/>
              </a:xfrm>
              <a:custGeom>
                <a:avLst/>
                <a:gdLst/>
                <a:ahLst/>
                <a:cxnLst>
                  <a:cxn ang="0">
                    <a:pos x="40" y="2"/>
                  </a:cxn>
                  <a:cxn ang="0">
                    <a:pos x="16" y="2"/>
                  </a:cxn>
                  <a:cxn ang="0">
                    <a:pos x="14" y="4"/>
                  </a:cxn>
                  <a:cxn ang="0">
                    <a:pos x="0" y="4"/>
                  </a:cxn>
                  <a:cxn ang="0">
                    <a:pos x="0" y="170"/>
                  </a:cxn>
                  <a:cxn ang="0">
                    <a:pos x="9" y="170"/>
                  </a:cxn>
                  <a:cxn ang="0">
                    <a:pos x="9" y="177"/>
                  </a:cxn>
                  <a:cxn ang="0">
                    <a:pos x="52" y="177"/>
                  </a:cxn>
                  <a:cxn ang="0">
                    <a:pos x="52" y="0"/>
                  </a:cxn>
                  <a:cxn ang="0">
                    <a:pos x="43" y="0"/>
                  </a:cxn>
                  <a:cxn ang="0">
                    <a:pos x="40" y="2"/>
                  </a:cxn>
                </a:cxnLst>
                <a:rect l="0" t="0" r="r" b="b"/>
                <a:pathLst>
                  <a:path w="53" h="178">
                    <a:moveTo>
                      <a:pt x="40" y="2"/>
                    </a:moveTo>
                    <a:lnTo>
                      <a:pt x="16" y="2"/>
                    </a:lnTo>
                    <a:lnTo>
                      <a:pt x="14" y="4"/>
                    </a:lnTo>
                    <a:lnTo>
                      <a:pt x="0" y="4"/>
                    </a:lnTo>
                    <a:lnTo>
                      <a:pt x="0" y="170"/>
                    </a:lnTo>
                    <a:lnTo>
                      <a:pt x="9" y="170"/>
                    </a:lnTo>
                    <a:lnTo>
                      <a:pt x="9" y="177"/>
                    </a:lnTo>
                    <a:lnTo>
                      <a:pt x="52" y="177"/>
                    </a:lnTo>
                    <a:lnTo>
                      <a:pt x="52" y="0"/>
                    </a:lnTo>
                    <a:lnTo>
                      <a:pt x="43" y="0"/>
                    </a:lnTo>
                    <a:lnTo>
                      <a:pt x="40"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7" name="Freeform 3543"/>
              <p:cNvSpPr>
                <a:spLocks/>
              </p:cNvSpPr>
              <p:nvPr/>
            </p:nvSpPr>
            <p:spPr bwMode="auto">
              <a:xfrm>
                <a:off x="4977" y="7605"/>
                <a:ext cx="53" cy="161"/>
              </a:xfrm>
              <a:custGeom>
                <a:avLst/>
                <a:gdLst/>
                <a:ahLst/>
                <a:cxnLst>
                  <a:cxn ang="0">
                    <a:pos x="40" y="2"/>
                  </a:cxn>
                  <a:cxn ang="0">
                    <a:pos x="16" y="2"/>
                  </a:cxn>
                  <a:cxn ang="0">
                    <a:pos x="14" y="4"/>
                  </a:cxn>
                  <a:cxn ang="0">
                    <a:pos x="0" y="4"/>
                  </a:cxn>
                  <a:cxn ang="0">
                    <a:pos x="0" y="156"/>
                  </a:cxn>
                  <a:cxn ang="0">
                    <a:pos x="9" y="156"/>
                  </a:cxn>
                  <a:cxn ang="0">
                    <a:pos x="9" y="160"/>
                  </a:cxn>
                  <a:cxn ang="0">
                    <a:pos x="52" y="160"/>
                  </a:cxn>
                  <a:cxn ang="0">
                    <a:pos x="52" y="0"/>
                  </a:cxn>
                  <a:cxn ang="0">
                    <a:pos x="43" y="0"/>
                  </a:cxn>
                  <a:cxn ang="0">
                    <a:pos x="40" y="2"/>
                  </a:cxn>
                </a:cxnLst>
                <a:rect l="0" t="0" r="r" b="b"/>
                <a:pathLst>
                  <a:path w="53" h="161">
                    <a:moveTo>
                      <a:pt x="40" y="2"/>
                    </a:moveTo>
                    <a:lnTo>
                      <a:pt x="16" y="2"/>
                    </a:lnTo>
                    <a:lnTo>
                      <a:pt x="14" y="4"/>
                    </a:lnTo>
                    <a:lnTo>
                      <a:pt x="0" y="4"/>
                    </a:lnTo>
                    <a:lnTo>
                      <a:pt x="0" y="156"/>
                    </a:lnTo>
                    <a:lnTo>
                      <a:pt x="9" y="156"/>
                    </a:lnTo>
                    <a:lnTo>
                      <a:pt x="9" y="160"/>
                    </a:lnTo>
                    <a:lnTo>
                      <a:pt x="52" y="160"/>
                    </a:lnTo>
                    <a:lnTo>
                      <a:pt x="52" y="0"/>
                    </a:lnTo>
                    <a:lnTo>
                      <a:pt x="43" y="0"/>
                    </a:lnTo>
                    <a:lnTo>
                      <a:pt x="40"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8" name="Freeform 3544"/>
              <p:cNvSpPr>
                <a:spLocks/>
              </p:cNvSpPr>
              <p:nvPr/>
            </p:nvSpPr>
            <p:spPr bwMode="auto">
              <a:xfrm>
                <a:off x="4977" y="7605"/>
                <a:ext cx="53" cy="147"/>
              </a:xfrm>
              <a:custGeom>
                <a:avLst/>
                <a:gdLst/>
                <a:ahLst/>
                <a:cxnLst>
                  <a:cxn ang="0">
                    <a:pos x="43" y="2"/>
                  </a:cxn>
                  <a:cxn ang="0">
                    <a:pos x="16" y="2"/>
                  </a:cxn>
                  <a:cxn ang="0">
                    <a:pos x="14" y="4"/>
                  </a:cxn>
                  <a:cxn ang="0">
                    <a:pos x="0" y="4"/>
                  </a:cxn>
                  <a:cxn ang="0">
                    <a:pos x="0" y="139"/>
                  </a:cxn>
                  <a:cxn ang="0">
                    <a:pos x="9" y="139"/>
                  </a:cxn>
                  <a:cxn ang="0">
                    <a:pos x="9" y="146"/>
                  </a:cxn>
                  <a:cxn ang="0">
                    <a:pos x="52" y="146"/>
                  </a:cxn>
                  <a:cxn ang="0">
                    <a:pos x="52" y="0"/>
                  </a:cxn>
                  <a:cxn ang="0">
                    <a:pos x="45" y="0"/>
                  </a:cxn>
                  <a:cxn ang="0">
                    <a:pos x="43" y="2"/>
                  </a:cxn>
                </a:cxnLst>
                <a:rect l="0" t="0" r="r" b="b"/>
                <a:pathLst>
                  <a:path w="53" h="147">
                    <a:moveTo>
                      <a:pt x="43" y="2"/>
                    </a:moveTo>
                    <a:lnTo>
                      <a:pt x="16" y="2"/>
                    </a:lnTo>
                    <a:lnTo>
                      <a:pt x="14"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9" name="Freeform 3545"/>
              <p:cNvSpPr>
                <a:spLocks/>
              </p:cNvSpPr>
              <p:nvPr/>
            </p:nvSpPr>
            <p:spPr bwMode="auto">
              <a:xfrm>
                <a:off x="4977" y="7605"/>
                <a:ext cx="53" cy="130"/>
              </a:xfrm>
              <a:custGeom>
                <a:avLst/>
                <a:gdLst/>
                <a:ahLst/>
                <a:cxnLst>
                  <a:cxn ang="0">
                    <a:pos x="43" y="2"/>
                  </a:cxn>
                  <a:cxn ang="0">
                    <a:pos x="16" y="2"/>
                  </a:cxn>
                  <a:cxn ang="0">
                    <a:pos x="14"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4"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0" name="Freeform 3546"/>
              <p:cNvSpPr>
                <a:spLocks/>
              </p:cNvSpPr>
              <p:nvPr/>
            </p:nvSpPr>
            <p:spPr bwMode="auto">
              <a:xfrm>
                <a:off x="4977" y="7605"/>
                <a:ext cx="53" cy="113"/>
              </a:xfrm>
              <a:custGeom>
                <a:avLst/>
                <a:gdLst/>
                <a:ahLst/>
                <a:cxnLst>
                  <a:cxn ang="0">
                    <a:pos x="45" y="2"/>
                  </a:cxn>
                  <a:cxn ang="0">
                    <a:pos x="16" y="2"/>
                  </a:cxn>
                  <a:cxn ang="0">
                    <a:pos x="14" y="4"/>
                  </a:cxn>
                  <a:cxn ang="0">
                    <a:pos x="0" y="4"/>
                  </a:cxn>
                  <a:cxn ang="0">
                    <a:pos x="0" y="108"/>
                  </a:cxn>
                  <a:cxn ang="0">
                    <a:pos x="9" y="108"/>
                  </a:cxn>
                  <a:cxn ang="0">
                    <a:pos x="9" y="112"/>
                  </a:cxn>
                  <a:cxn ang="0">
                    <a:pos x="52" y="112"/>
                  </a:cxn>
                  <a:cxn ang="0">
                    <a:pos x="52" y="0"/>
                  </a:cxn>
                  <a:cxn ang="0">
                    <a:pos x="50" y="0"/>
                  </a:cxn>
                  <a:cxn ang="0">
                    <a:pos x="45" y="2"/>
                  </a:cxn>
                </a:cxnLst>
                <a:rect l="0" t="0" r="r" b="b"/>
                <a:pathLst>
                  <a:path w="53" h="113">
                    <a:moveTo>
                      <a:pt x="45" y="2"/>
                    </a:moveTo>
                    <a:lnTo>
                      <a:pt x="16" y="2"/>
                    </a:lnTo>
                    <a:lnTo>
                      <a:pt x="14" y="4"/>
                    </a:lnTo>
                    <a:lnTo>
                      <a:pt x="0" y="4"/>
                    </a:lnTo>
                    <a:lnTo>
                      <a:pt x="0" y="108"/>
                    </a:lnTo>
                    <a:lnTo>
                      <a:pt x="9" y="108"/>
                    </a:lnTo>
                    <a:lnTo>
                      <a:pt x="9" y="112"/>
                    </a:lnTo>
                    <a:lnTo>
                      <a:pt x="52" y="112"/>
                    </a:lnTo>
                    <a:lnTo>
                      <a:pt x="52" y="0"/>
                    </a:lnTo>
                    <a:lnTo>
                      <a:pt x="50"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1" name="Freeform 3547"/>
              <p:cNvSpPr>
                <a:spLocks/>
              </p:cNvSpPr>
              <p:nvPr/>
            </p:nvSpPr>
            <p:spPr bwMode="auto">
              <a:xfrm>
                <a:off x="4977" y="7605"/>
                <a:ext cx="53" cy="96"/>
              </a:xfrm>
              <a:custGeom>
                <a:avLst/>
                <a:gdLst/>
                <a:ahLst/>
                <a:cxnLst>
                  <a:cxn ang="0">
                    <a:pos x="50" y="2"/>
                  </a:cxn>
                  <a:cxn ang="0">
                    <a:pos x="16" y="2"/>
                  </a:cxn>
                  <a:cxn ang="0">
                    <a:pos x="14" y="4"/>
                  </a:cxn>
                  <a:cxn ang="0">
                    <a:pos x="0" y="4"/>
                  </a:cxn>
                  <a:cxn ang="0">
                    <a:pos x="0" y="93"/>
                  </a:cxn>
                  <a:cxn ang="0">
                    <a:pos x="9" y="93"/>
                  </a:cxn>
                  <a:cxn ang="0">
                    <a:pos x="9" y="96"/>
                  </a:cxn>
                  <a:cxn ang="0">
                    <a:pos x="52" y="96"/>
                  </a:cxn>
                  <a:cxn ang="0">
                    <a:pos x="52" y="0"/>
                  </a:cxn>
                  <a:cxn ang="0">
                    <a:pos x="50" y="2"/>
                  </a:cxn>
                </a:cxnLst>
                <a:rect l="0" t="0" r="r" b="b"/>
                <a:pathLst>
                  <a:path w="53" h="96">
                    <a:moveTo>
                      <a:pt x="50" y="2"/>
                    </a:moveTo>
                    <a:lnTo>
                      <a:pt x="16" y="2"/>
                    </a:lnTo>
                    <a:lnTo>
                      <a:pt x="14" y="4"/>
                    </a:lnTo>
                    <a:lnTo>
                      <a:pt x="0" y="4"/>
                    </a:lnTo>
                    <a:lnTo>
                      <a:pt x="0" y="93"/>
                    </a:lnTo>
                    <a:lnTo>
                      <a:pt x="9" y="93"/>
                    </a:lnTo>
                    <a:lnTo>
                      <a:pt x="9" y="96"/>
                    </a:lnTo>
                    <a:lnTo>
                      <a:pt x="52" y="96"/>
                    </a:lnTo>
                    <a:lnTo>
                      <a:pt x="52" y="0"/>
                    </a:lnTo>
                    <a:lnTo>
                      <a:pt x="50"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2" name="Freeform 3548"/>
              <p:cNvSpPr>
                <a:spLocks/>
              </p:cNvSpPr>
              <p:nvPr/>
            </p:nvSpPr>
            <p:spPr bwMode="auto">
              <a:xfrm>
                <a:off x="4977" y="7605"/>
                <a:ext cx="53" cy="79"/>
              </a:xfrm>
              <a:custGeom>
                <a:avLst/>
                <a:gdLst/>
                <a:ahLst/>
                <a:cxnLst>
                  <a:cxn ang="0">
                    <a:pos x="50" y="2"/>
                  </a:cxn>
                  <a:cxn ang="0">
                    <a:pos x="16" y="2"/>
                  </a:cxn>
                  <a:cxn ang="0">
                    <a:pos x="14" y="4"/>
                  </a:cxn>
                  <a:cxn ang="0">
                    <a:pos x="0" y="4"/>
                  </a:cxn>
                  <a:cxn ang="0">
                    <a:pos x="0" y="76"/>
                  </a:cxn>
                  <a:cxn ang="0">
                    <a:pos x="9" y="76"/>
                  </a:cxn>
                  <a:cxn ang="0">
                    <a:pos x="9" y="79"/>
                  </a:cxn>
                  <a:cxn ang="0">
                    <a:pos x="52" y="79"/>
                  </a:cxn>
                  <a:cxn ang="0">
                    <a:pos x="52" y="0"/>
                  </a:cxn>
                  <a:cxn ang="0">
                    <a:pos x="50" y="2"/>
                  </a:cxn>
                </a:cxnLst>
                <a:rect l="0" t="0" r="r" b="b"/>
                <a:pathLst>
                  <a:path w="53" h="79">
                    <a:moveTo>
                      <a:pt x="50" y="2"/>
                    </a:moveTo>
                    <a:lnTo>
                      <a:pt x="16" y="2"/>
                    </a:lnTo>
                    <a:lnTo>
                      <a:pt x="14" y="4"/>
                    </a:lnTo>
                    <a:lnTo>
                      <a:pt x="0" y="4"/>
                    </a:lnTo>
                    <a:lnTo>
                      <a:pt x="0" y="76"/>
                    </a:lnTo>
                    <a:lnTo>
                      <a:pt x="9" y="76"/>
                    </a:lnTo>
                    <a:lnTo>
                      <a:pt x="9" y="79"/>
                    </a:lnTo>
                    <a:lnTo>
                      <a:pt x="52" y="79"/>
                    </a:lnTo>
                    <a:lnTo>
                      <a:pt x="52" y="0"/>
                    </a:lnTo>
                    <a:lnTo>
                      <a:pt x="50"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3" name="Freeform 3549"/>
              <p:cNvSpPr>
                <a:spLocks/>
              </p:cNvSpPr>
              <p:nvPr/>
            </p:nvSpPr>
            <p:spPr bwMode="auto">
              <a:xfrm>
                <a:off x="4977" y="7608"/>
                <a:ext cx="53" cy="62"/>
              </a:xfrm>
              <a:custGeom>
                <a:avLst/>
                <a:gdLst/>
                <a:ahLst/>
                <a:cxnLst>
                  <a:cxn ang="0">
                    <a:pos x="9" y="62"/>
                  </a:cxn>
                  <a:cxn ang="0">
                    <a:pos x="52" y="62"/>
                  </a:cxn>
                  <a:cxn ang="0">
                    <a:pos x="52" y="0"/>
                  </a:cxn>
                  <a:cxn ang="0">
                    <a:pos x="16" y="0"/>
                  </a:cxn>
                  <a:cxn ang="0">
                    <a:pos x="14" y="2"/>
                  </a:cxn>
                  <a:cxn ang="0">
                    <a:pos x="0" y="2"/>
                  </a:cxn>
                  <a:cxn ang="0">
                    <a:pos x="0" y="57"/>
                  </a:cxn>
                  <a:cxn ang="0">
                    <a:pos x="2" y="60"/>
                  </a:cxn>
                  <a:cxn ang="0">
                    <a:pos x="9" y="60"/>
                  </a:cxn>
                  <a:cxn ang="0">
                    <a:pos x="9" y="62"/>
                  </a:cxn>
                </a:cxnLst>
                <a:rect l="0" t="0" r="r" b="b"/>
                <a:pathLst>
                  <a:path w="53" h="62">
                    <a:moveTo>
                      <a:pt x="9" y="62"/>
                    </a:moveTo>
                    <a:lnTo>
                      <a:pt x="52" y="62"/>
                    </a:lnTo>
                    <a:lnTo>
                      <a:pt x="52" y="0"/>
                    </a:lnTo>
                    <a:lnTo>
                      <a:pt x="16" y="0"/>
                    </a:lnTo>
                    <a:lnTo>
                      <a:pt x="14"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4" name="Freeform 3550"/>
              <p:cNvSpPr>
                <a:spLocks/>
              </p:cNvSpPr>
              <p:nvPr/>
            </p:nvSpPr>
            <p:spPr bwMode="auto">
              <a:xfrm>
                <a:off x="4977" y="7608"/>
                <a:ext cx="53"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5" name="Freeform 3551"/>
              <p:cNvSpPr>
                <a:spLocks/>
              </p:cNvSpPr>
              <p:nvPr/>
            </p:nvSpPr>
            <p:spPr bwMode="auto">
              <a:xfrm>
                <a:off x="5040" y="7560"/>
                <a:ext cx="182" cy="242"/>
              </a:xfrm>
              <a:custGeom>
                <a:avLst/>
                <a:gdLst/>
                <a:ahLst/>
                <a:cxnLst>
                  <a:cxn ang="0">
                    <a:pos x="0" y="105"/>
                  </a:cxn>
                  <a:cxn ang="0">
                    <a:pos x="0" y="153"/>
                  </a:cxn>
                  <a:cxn ang="0">
                    <a:pos x="2" y="180"/>
                  </a:cxn>
                  <a:cxn ang="0">
                    <a:pos x="4" y="203"/>
                  </a:cxn>
                  <a:cxn ang="0">
                    <a:pos x="7" y="230"/>
                  </a:cxn>
                  <a:cxn ang="0">
                    <a:pos x="11" y="232"/>
                  </a:cxn>
                  <a:cxn ang="0">
                    <a:pos x="21" y="232"/>
                  </a:cxn>
                  <a:cxn ang="0">
                    <a:pos x="26" y="235"/>
                  </a:cxn>
                  <a:cxn ang="0">
                    <a:pos x="31" y="235"/>
                  </a:cxn>
                  <a:cxn ang="0">
                    <a:pos x="36" y="237"/>
                  </a:cxn>
                  <a:cxn ang="0">
                    <a:pos x="48" y="237"/>
                  </a:cxn>
                  <a:cxn ang="0">
                    <a:pos x="52" y="240"/>
                  </a:cxn>
                  <a:cxn ang="0">
                    <a:pos x="88" y="240"/>
                  </a:cxn>
                  <a:cxn ang="0">
                    <a:pos x="96" y="242"/>
                  </a:cxn>
                  <a:cxn ang="0">
                    <a:pos x="112" y="242"/>
                  </a:cxn>
                  <a:cxn ang="0">
                    <a:pos x="120" y="240"/>
                  </a:cxn>
                  <a:cxn ang="0">
                    <a:pos x="153" y="240"/>
                  </a:cxn>
                  <a:cxn ang="0">
                    <a:pos x="158" y="237"/>
                  </a:cxn>
                  <a:cxn ang="0">
                    <a:pos x="167" y="237"/>
                  </a:cxn>
                  <a:cxn ang="0">
                    <a:pos x="172" y="235"/>
                  </a:cxn>
                  <a:cxn ang="0">
                    <a:pos x="180" y="235"/>
                  </a:cxn>
                  <a:cxn ang="0">
                    <a:pos x="177" y="175"/>
                  </a:cxn>
                  <a:cxn ang="0">
                    <a:pos x="177" y="117"/>
                  </a:cxn>
                  <a:cxn ang="0">
                    <a:pos x="180" y="60"/>
                  </a:cxn>
                  <a:cxn ang="0">
                    <a:pos x="182" y="0"/>
                  </a:cxn>
                  <a:cxn ang="0">
                    <a:pos x="160" y="0"/>
                  </a:cxn>
                  <a:cxn ang="0">
                    <a:pos x="156" y="2"/>
                  </a:cxn>
                  <a:cxn ang="0">
                    <a:pos x="134" y="2"/>
                  </a:cxn>
                  <a:cxn ang="0">
                    <a:pos x="127" y="4"/>
                  </a:cxn>
                  <a:cxn ang="0">
                    <a:pos x="112" y="4"/>
                  </a:cxn>
                  <a:cxn ang="0">
                    <a:pos x="105" y="7"/>
                  </a:cxn>
                  <a:cxn ang="0">
                    <a:pos x="96" y="7"/>
                  </a:cxn>
                  <a:cxn ang="0">
                    <a:pos x="91" y="9"/>
                  </a:cxn>
                  <a:cxn ang="0">
                    <a:pos x="83" y="9"/>
                  </a:cxn>
                  <a:cxn ang="0">
                    <a:pos x="79" y="12"/>
                  </a:cxn>
                  <a:cxn ang="0">
                    <a:pos x="69" y="12"/>
                  </a:cxn>
                  <a:cxn ang="0">
                    <a:pos x="62" y="14"/>
                  </a:cxn>
                  <a:cxn ang="0">
                    <a:pos x="57" y="14"/>
                  </a:cxn>
                  <a:cxn ang="0">
                    <a:pos x="52" y="16"/>
                  </a:cxn>
                  <a:cxn ang="0">
                    <a:pos x="48" y="16"/>
                  </a:cxn>
                  <a:cxn ang="0">
                    <a:pos x="40" y="19"/>
                  </a:cxn>
                  <a:cxn ang="0">
                    <a:pos x="36" y="19"/>
                  </a:cxn>
                  <a:cxn ang="0">
                    <a:pos x="31" y="21"/>
                  </a:cxn>
                  <a:cxn ang="0">
                    <a:pos x="26" y="21"/>
                  </a:cxn>
                  <a:cxn ang="0">
                    <a:pos x="19" y="23"/>
                  </a:cxn>
                  <a:cxn ang="0">
                    <a:pos x="14" y="23"/>
                  </a:cxn>
                  <a:cxn ang="0">
                    <a:pos x="9" y="26"/>
                  </a:cxn>
                  <a:cxn ang="0">
                    <a:pos x="4" y="52"/>
                  </a:cxn>
                  <a:cxn ang="0">
                    <a:pos x="0" y="105"/>
                  </a:cxn>
                </a:cxnLst>
                <a:rect l="0" t="0" r="r" b="b"/>
                <a:pathLst>
                  <a:path w="182" h="242">
                    <a:moveTo>
                      <a:pt x="0" y="105"/>
                    </a:moveTo>
                    <a:lnTo>
                      <a:pt x="0" y="153"/>
                    </a:lnTo>
                    <a:lnTo>
                      <a:pt x="2" y="180"/>
                    </a:lnTo>
                    <a:lnTo>
                      <a:pt x="4" y="203"/>
                    </a:lnTo>
                    <a:lnTo>
                      <a:pt x="7" y="230"/>
                    </a:lnTo>
                    <a:lnTo>
                      <a:pt x="11" y="232"/>
                    </a:lnTo>
                    <a:lnTo>
                      <a:pt x="21" y="232"/>
                    </a:lnTo>
                    <a:lnTo>
                      <a:pt x="26" y="235"/>
                    </a:lnTo>
                    <a:lnTo>
                      <a:pt x="31" y="235"/>
                    </a:lnTo>
                    <a:lnTo>
                      <a:pt x="36" y="237"/>
                    </a:lnTo>
                    <a:lnTo>
                      <a:pt x="48" y="237"/>
                    </a:lnTo>
                    <a:lnTo>
                      <a:pt x="52" y="240"/>
                    </a:lnTo>
                    <a:lnTo>
                      <a:pt x="88" y="240"/>
                    </a:lnTo>
                    <a:lnTo>
                      <a:pt x="96" y="242"/>
                    </a:lnTo>
                    <a:lnTo>
                      <a:pt x="112" y="242"/>
                    </a:lnTo>
                    <a:lnTo>
                      <a:pt x="120" y="240"/>
                    </a:lnTo>
                    <a:lnTo>
                      <a:pt x="153" y="240"/>
                    </a:lnTo>
                    <a:lnTo>
                      <a:pt x="158" y="237"/>
                    </a:lnTo>
                    <a:lnTo>
                      <a:pt x="167" y="237"/>
                    </a:lnTo>
                    <a:lnTo>
                      <a:pt x="172" y="235"/>
                    </a:lnTo>
                    <a:lnTo>
                      <a:pt x="180" y="235"/>
                    </a:lnTo>
                    <a:lnTo>
                      <a:pt x="177" y="175"/>
                    </a:lnTo>
                    <a:lnTo>
                      <a:pt x="177" y="117"/>
                    </a:lnTo>
                    <a:lnTo>
                      <a:pt x="180" y="60"/>
                    </a:lnTo>
                    <a:lnTo>
                      <a:pt x="182" y="0"/>
                    </a:lnTo>
                    <a:lnTo>
                      <a:pt x="160" y="0"/>
                    </a:lnTo>
                    <a:lnTo>
                      <a:pt x="156" y="2"/>
                    </a:lnTo>
                    <a:lnTo>
                      <a:pt x="134" y="2"/>
                    </a:lnTo>
                    <a:lnTo>
                      <a:pt x="127" y="4"/>
                    </a:lnTo>
                    <a:lnTo>
                      <a:pt x="112" y="4"/>
                    </a:lnTo>
                    <a:lnTo>
                      <a:pt x="105" y="7"/>
                    </a:lnTo>
                    <a:lnTo>
                      <a:pt x="96" y="7"/>
                    </a:lnTo>
                    <a:lnTo>
                      <a:pt x="91" y="9"/>
                    </a:lnTo>
                    <a:lnTo>
                      <a:pt x="83" y="9"/>
                    </a:lnTo>
                    <a:lnTo>
                      <a:pt x="79" y="12"/>
                    </a:lnTo>
                    <a:lnTo>
                      <a:pt x="69" y="12"/>
                    </a:lnTo>
                    <a:lnTo>
                      <a:pt x="62" y="14"/>
                    </a:lnTo>
                    <a:lnTo>
                      <a:pt x="57" y="14"/>
                    </a:lnTo>
                    <a:lnTo>
                      <a:pt x="52" y="16"/>
                    </a:lnTo>
                    <a:lnTo>
                      <a:pt x="48" y="16"/>
                    </a:lnTo>
                    <a:lnTo>
                      <a:pt x="40" y="19"/>
                    </a:lnTo>
                    <a:lnTo>
                      <a:pt x="36" y="19"/>
                    </a:lnTo>
                    <a:lnTo>
                      <a:pt x="31" y="21"/>
                    </a:lnTo>
                    <a:lnTo>
                      <a:pt x="26" y="21"/>
                    </a:lnTo>
                    <a:lnTo>
                      <a:pt x="19" y="23"/>
                    </a:lnTo>
                    <a:lnTo>
                      <a:pt x="14" y="23"/>
                    </a:lnTo>
                    <a:lnTo>
                      <a:pt x="9" y="26"/>
                    </a:lnTo>
                    <a:lnTo>
                      <a:pt x="4" y="52"/>
                    </a:lnTo>
                    <a:lnTo>
                      <a:pt x="0" y="10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6" name="Freeform 3552"/>
              <p:cNvSpPr>
                <a:spLocks/>
              </p:cNvSpPr>
              <p:nvPr/>
            </p:nvSpPr>
            <p:spPr bwMode="auto">
              <a:xfrm>
                <a:off x="5040" y="7560"/>
                <a:ext cx="180" cy="232"/>
              </a:xfrm>
              <a:custGeom>
                <a:avLst/>
                <a:gdLst/>
                <a:ahLst/>
                <a:cxnLst>
                  <a:cxn ang="0">
                    <a:pos x="26" y="227"/>
                  </a:cxn>
                  <a:cxn ang="0">
                    <a:pos x="36" y="227"/>
                  </a:cxn>
                  <a:cxn ang="0">
                    <a:pos x="45" y="230"/>
                  </a:cxn>
                  <a:cxn ang="0">
                    <a:pos x="57" y="232"/>
                  </a:cxn>
                  <a:cxn ang="0">
                    <a:pos x="127" y="232"/>
                  </a:cxn>
                  <a:cxn ang="0">
                    <a:pos x="139" y="230"/>
                  </a:cxn>
                  <a:cxn ang="0">
                    <a:pos x="148" y="230"/>
                  </a:cxn>
                  <a:cxn ang="0">
                    <a:pos x="158" y="227"/>
                  </a:cxn>
                  <a:cxn ang="0">
                    <a:pos x="167" y="227"/>
                  </a:cxn>
                  <a:cxn ang="0">
                    <a:pos x="175" y="225"/>
                  </a:cxn>
                  <a:cxn ang="0">
                    <a:pos x="175" y="112"/>
                  </a:cxn>
                  <a:cxn ang="0">
                    <a:pos x="177" y="57"/>
                  </a:cxn>
                  <a:cxn ang="0">
                    <a:pos x="180" y="0"/>
                  </a:cxn>
                  <a:cxn ang="0">
                    <a:pos x="167" y="0"/>
                  </a:cxn>
                  <a:cxn ang="0">
                    <a:pos x="163" y="2"/>
                  </a:cxn>
                  <a:cxn ang="0">
                    <a:pos x="136" y="2"/>
                  </a:cxn>
                  <a:cxn ang="0">
                    <a:pos x="132" y="4"/>
                  </a:cxn>
                  <a:cxn ang="0">
                    <a:pos x="115" y="4"/>
                  </a:cxn>
                  <a:cxn ang="0">
                    <a:pos x="110" y="7"/>
                  </a:cxn>
                  <a:cxn ang="0">
                    <a:pos x="98" y="7"/>
                  </a:cxn>
                  <a:cxn ang="0">
                    <a:pos x="93" y="9"/>
                  </a:cxn>
                  <a:cxn ang="0">
                    <a:pos x="83" y="9"/>
                  </a:cxn>
                  <a:cxn ang="0">
                    <a:pos x="76" y="12"/>
                  </a:cxn>
                  <a:cxn ang="0">
                    <a:pos x="71" y="12"/>
                  </a:cxn>
                  <a:cxn ang="0">
                    <a:pos x="67" y="14"/>
                  </a:cxn>
                  <a:cxn ang="0">
                    <a:pos x="57" y="14"/>
                  </a:cxn>
                  <a:cxn ang="0">
                    <a:pos x="50" y="16"/>
                  </a:cxn>
                  <a:cxn ang="0">
                    <a:pos x="45" y="16"/>
                  </a:cxn>
                  <a:cxn ang="0">
                    <a:pos x="40" y="19"/>
                  </a:cxn>
                  <a:cxn ang="0">
                    <a:pos x="36" y="19"/>
                  </a:cxn>
                  <a:cxn ang="0">
                    <a:pos x="31" y="21"/>
                  </a:cxn>
                  <a:cxn ang="0">
                    <a:pos x="26" y="21"/>
                  </a:cxn>
                  <a:cxn ang="0">
                    <a:pos x="19" y="23"/>
                  </a:cxn>
                  <a:cxn ang="0">
                    <a:pos x="14" y="26"/>
                  </a:cxn>
                  <a:cxn ang="0">
                    <a:pos x="9" y="26"/>
                  </a:cxn>
                  <a:cxn ang="0">
                    <a:pos x="4" y="52"/>
                  </a:cxn>
                  <a:cxn ang="0">
                    <a:pos x="2" y="76"/>
                  </a:cxn>
                  <a:cxn ang="0">
                    <a:pos x="0" y="103"/>
                  </a:cxn>
                  <a:cxn ang="0">
                    <a:pos x="0" y="151"/>
                  </a:cxn>
                  <a:cxn ang="0">
                    <a:pos x="7" y="223"/>
                  </a:cxn>
                  <a:cxn ang="0">
                    <a:pos x="26" y="227"/>
                  </a:cxn>
                </a:cxnLst>
                <a:rect l="0" t="0" r="r" b="b"/>
                <a:pathLst>
                  <a:path w="180" h="232">
                    <a:moveTo>
                      <a:pt x="26" y="227"/>
                    </a:moveTo>
                    <a:lnTo>
                      <a:pt x="36" y="227"/>
                    </a:lnTo>
                    <a:lnTo>
                      <a:pt x="45" y="230"/>
                    </a:lnTo>
                    <a:lnTo>
                      <a:pt x="57" y="232"/>
                    </a:lnTo>
                    <a:lnTo>
                      <a:pt x="127" y="232"/>
                    </a:lnTo>
                    <a:lnTo>
                      <a:pt x="139" y="230"/>
                    </a:lnTo>
                    <a:lnTo>
                      <a:pt x="148" y="230"/>
                    </a:lnTo>
                    <a:lnTo>
                      <a:pt x="158" y="227"/>
                    </a:lnTo>
                    <a:lnTo>
                      <a:pt x="167" y="227"/>
                    </a:lnTo>
                    <a:lnTo>
                      <a:pt x="175" y="225"/>
                    </a:lnTo>
                    <a:lnTo>
                      <a:pt x="175" y="112"/>
                    </a:lnTo>
                    <a:lnTo>
                      <a:pt x="177" y="57"/>
                    </a:lnTo>
                    <a:lnTo>
                      <a:pt x="180" y="0"/>
                    </a:lnTo>
                    <a:lnTo>
                      <a:pt x="167" y="0"/>
                    </a:lnTo>
                    <a:lnTo>
                      <a:pt x="163" y="2"/>
                    </a:lnTo>
                    <a:lnTo>
                      <a:pt x="136" y="2"/>
                    </a:lnTo>
                    <a:lnTo>
                      <a:pt x="132" y="4"/>
                    </a:lnTo>
                    <a:lnTo>
                      <a:pt x="115" y="4"/>
                    </a:lnTo>
                    <a:lnTo>
                      <a:pt x="110" y="7"/>
                    </a:lnTo>
                    <a:lnTo>
                      <a:pt x="98" y="7"/>
                    </a:lnTo>
                    <a:lnTo>
                      <a:pt x="93" y="9"/>
                    </a:lnTo>
                    <a:lnTo>
                      <a:pt x="83" y="9"/>
                    </a:lnTo>
                    <a:lnTo>
                      <a:pt x="76" y="12"/>
                    </a:lnTo>
                    <a:lnTo>
                      <a:pt x="71" y="12"/>
                    </a:lnTo>
                    <a:lnTo>
                      <a:pt x="67" y="14"/>
                    </a:lnTo>
                    <a:lnTo>
                      <a:pt x="57" y="14"/>
                    </a:lnTo>
                    <a:lnTo>
                      <a:pt x="50" y="16"/>
                    </a:lnTo>
                    <a:lnTo>
                      <a:pt x="45" y="16"/>
                    </a:lnTo>
                    <a:lnTo>
                      <a:pt x="40" y="19"/>
                    </a:lnTo>
                    <a:lnTo>
                      <a:pt x="36" y="19"/>
                    </a:lnTo>
                    <a:lnTo>
                      <a:pt x="31" y="21"/>
                    </a:lnTo>
                    <a:lnTo>
                      <a:pt x="26" y="21"/>
                    </a:lnTo>
                    <a:lnTo>
                      <a:pt x="19" y="23"/>
                    </a:lnTo>
                    <a:lnTo>
                      <a:pt x="14" y="26"/>
                    </a:lnTo>
                    <a:lnTo>
                      <a:pt x="9" y="26"/>
                    </a:lnTo>
                    <a:lnTo>
                      <a:pt x="4" y="52"/>
                    </a:lnTo>
                    <a:lnTo>
                      <a:pt x="2" y="76"/>
                    </a:lnTo>
                    <a:lnTo>
                      <a:pt x="0" y="103"/>
                    </a:lnTo>
                    <a:lnTo>
                      <a:pt x="0" y="151"/>
                    </a:lnTo>
                    <a:lnTo>
                      <a:pt x="7" y="223"/>
                    </a:lnTo>
                    <a:lnTo>
                      <a:pt x="26" y="227"/>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7" name="Freeform 3553"/>
              <p:cNvSpPr>
                <a:spLocks/>
              </p:cNvSpPr>
              <p:nvPr/>
            </p:nvSpPr>
            <p:spPr bwMode="auto">
              <a:xfrm>
                <a:off x="5040" y="7560"/>
                <a:ext cx="175" cy="225"/>
              </a:xfrm>
              <a:custGeom>
                <a:avLst/>
                <a:gdLst/>
                <a:ahLst/>
                <a:cxnLst>
                  <a:cxn ang="0">
                    <a:pos x="7" y="52"/>
                  </a:cxn>
                  <a:cxn ang="0">
                    <a:pos x="2" y="76"/>
                  </a:cxn>
                  <a:cxn ang="0">
                    <a:pos x="2" y="98"/>
                  </a:cxn>
                  <a:cxn ang="0">
                    <a:pos x="0" y="122"/>
                  </a:cxn>
                  <a:cxn ang="0">
                    <a:pos x="2" y="146"/>
                  </a:cxn>
                  <a:cxn ang="0">
                    <a:pos x="2" y="167"/>
                  </a:cxn>
                  <a:cxn ang="0">
                    <a:pos x="4" y="192"/>
                  </a:cxn>
                  <a:cxn ang="0">
                    <a:pos x="9" y="216"/>
                  </a:cxn>
                  <a:cxn ang="0">
                    <a:pos x="16" y="218"/>
                  </a:cxn>
                  <a:cxn ang="0">
                    <a:pos x="26" y="220"/>
                  </a:cxn>
                  <a:cxn ang="0">
                    <a:pos x="36" y="220"/>
                  </a:cxn>
                  <a:cxn ang="0">
                    <a:pos x="45" y="223"/>
                  </a:cxn>
                  <a:cxn ang="0">
                    <a:pos x="55" y="223"/>
                  </a:cxn>
                  <a:cxn ang="0">
                    <a:pos x="67" y="225"/>
                  </a:cxn>
                  <a:cxn ang="0">
                    <a:pos x="103" y="225"/>
                  </a:cxn>
                  <a:cxn ang="0">
                    <a:pos x="112" y="223"/>
                  </a:cxn>
                  <a:cxn ang="0">
                    <a:pos x="136" y="223"/>
                  </a:cxn>
                  <a:cxn ang="0">
                    <a:pos x="146" y="220"/>
                  </a:cxn>
                  <a:cxn ang="0">
                    <a:pos x="156" y="220"/>
                  </a:cxn>
                  <a:cxn ang="0">
                    <a:pos x="163" y="218"/>
                  </a:cxn>
                  <a:cxn ang="0">
                    <a:pos x="170" y="216"/>
                  </a:cxn>
                  <a:cxn ang="0">
                    <a:pos x="170" y="107"/>
                  </a:cxn>
                  <a:cxn ang="0">
                    <a:pos x="172" y="55"/>
                  </a:cxn>
                  <a:cxn ang="0">
                    <a:pos x="175" y="0"/>
                  </a:cxn>
                  <a:cxn ang="0">
                    <a:pos x="165" y="2"/>
                  </a:cxn>
                  <a:cxn ang="0">
                    <a:pos x="143" y="2"/>
                  </a:cxn>
                  <a:cxn ang="0">
                    <a:pos x="134" y="4"/>
                  </a:cxn>
                  <a:cxn ang="0">
                    <a:pos x="122" y="4"/>
                  </a:cxn>
                  <a:cxn ang="0">
                    <a:pos x="112" y="7"/>
                  </a:cxn>
                  <a:cxn ang="0">
                    <a:pos x="103" y="7"/>
                  </a:cxn>
                  <a:cxn ang="0">
                    <a:pos x="91" y="9"/>
                  </a:cxn>
                  <a:cxn ang="0">
                    <a:pos x="81" y="12"/>
                  </a:cxn>
                  <a:cxn ang="0">
                    <a:pos x="71" y="12"/>
                  </a:cxn>
                  <a:cxn ang="0">
                    <a:pos x="60" y="14"/>
                  </a:cxn>
                  <a:cxn ang="0">
                    <a:pos x="40" y="19"/>
                  </a:cxn>
                  <a:cxn ang="0">
                    <a:pos x="28" y="21"/>
                  </a:cxn>
                  <a:cxn ang="0">
                    <a:pos x="19" y="23"/>
                  </a:cxn>
                  <a:cxn ang="0">
                    <a:pos x="9" y="26"/>
                  </a:cxn>
                  <a:cxn ang="0">
                    <a:pos x="7" y="52"/>
                  </a:cxn>
                </a:cxnLst>
                <a:rect l="0" t="0" r="r" b="b"/>
                <a:pathLst>
                  <a:path w="175" h="225">
                    <a:moveTo>
                      <a:pt x="7" y="52"/>
                    </a:moveTo>
                    <a:lnTo>
                      <a:pt x="2" y="76"/>
                    </a:lnTo>
                    <a:lnTo>
                      <a:pt x="2" y="98"/>
                    </a:lnTo>
                    <a:lnTo>
                      <a:pt x="0" y="122"/>
                    </a:lnTo>
                    <a:lnTo>
                      <a:pt x="2" y="146"/>
                    </a:lnTo>
                    <a:lnTo>
                      <a:pt x="2" y="167"/>
                    </a:lnTo>
                    <a:lnTo>
                      <a:pt x="4" y="192"/>
                    </a:lnTo>
                    <a:lnTo>
                      <a:pt x="9" y="216"/>
                    </a:lnTo>
                    <a:lnTo>
                      <a:pt x="16" y="218"/>
                    </a:lnTo>
                    <a:lnTo>
                      <a:pt x="26" y="220"/>
                    </a:lnTo>
                    <a:lnTo>
                      <a:pt x="36" y="220"/>
                    </a:lnTo>
                    <a:lnTo>
                      <a:pt x="45" y="223"/>
                    </a:lnTo>
                    <a:lnTo>
                      <a:pt x="55" y="223"/>
                    </a:lnTo>
                    <a:lnTo>
                      <a:pt x="67" y="225"/>
                    </a:lnTo>
                    <a:lnTo>
                      <a:pt x="103" y="225"/>
                    </a:lnTo>
                    <a:lnTo>
                      <a:pt x="112" y="223"/>
                    </a:lnTo>
                    <a:lnTo>
                      <a:pt x="136" y="223"/>
                    </a:lnTo>
                    <a:lnTo>
                      <a:pt x="146" y="220"/>
                    </a:lnTo>
                    <a:lnTo>
                      <a:pt x="156" y="220"/>
                    </a:lnTo>
                    <a:lnTo>
                      <a:pt x="163" y="218"/>
                    </a:lnTo>
                    <a:lnTo>
                      <a:pt x="170" y="216"/>
                    </a:lnTo>
                    <a:lnTo>
                      <a:pt x="170" y="107"/>
                    </a:lnTo>
                    <a:lnTo>
                      <a:pt x="172" y="55"/>
                    </a:lnTo>
                    <a:lnTo>
                      <a:pt x="175" y="0"/>
                    </a:lnTo>
                    <a:lnTo>
                      <a:pt x="165" y="2"/>
                    </a:lnTo>
                    <a:lnTo>
                      <a:pt x="143" y="2"/>
                    </a:lnTo>
                    <a:lnTo>
                      <a:pt x="134" y="4"/>
                    </a:lnTo>
                    <a:lnTo>
                      <a:pt x="122" y="4"/>
                    </a:lnTo>
                    <a:lnTo>
                      <a:pt x="112" y="7"/>
                    </a:lnTo>
                    <a:lnTo>
                      <a:pt x="103" y="7"/>
                    </a:lnTo>
                    <a:lnTo>
                      <a:pt x="91" y="9"/>
                    </a:lnTo>
                    <a:lnTo>
                      <a:pt x="81" y="12"/>
                    </a:lnTo>
                    <a:lnTo>
                      <a:pt x="71" y="12"/>
                    </a:lnTo>
                    <a:lnTo>
                      <a:pt x="60" y="14"/>
                    </a:lnTo>
                    <a:lnTo>
                      <a:pt x="40" y="19"/>
                    </a:lnTo>
                    <a:lnTo>
                      <a:pt x="28" y="21"/>
                    </a:lnTo>
                    <a:lnTo>
                      <a:pt x="19" y="23"/>
                    </a:lnTo>
                    <a:lnTo>
                      <a:pt x="9" y="26"/>
                    </a:lnTo>
                    <a:lnTo>
                      <a:pt x="7" y="52"/>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8" name="Freeform 3554"/>
              <p:cNvSpPr>
                <a:spLocks/>
              </p:cNvSpPr>
              <p:nvPr/>
            </p:nvSpPr>
            <p:spPr bwMode="auto">
              <a:xfrm>
                <a:off x="5042" y="7562"/>
                <a:ext cx="168" cy="214"/>
              </a:xfrm>
              <a:custGeom>
                <a:avLst/>
                <a:gdLst/>
                <a:ahLst/>
                <a:cxnLst>
                  <a:cxn ang="0">
                    <a:pos x="0" y="93"/>
                  </a:cxn>
                  <a:cxn ang="0">
                    <a:pos x="0" y="160"/>
                  </a:cxn>
                  <a:cxn ang="0">
                    <a:pos x="2" y="182"/>
                  </a:cxn>
                  <a:cxn ang="0">
                    <a:pos x="7" y="206"/>
                  </a:cxn>
                  <a:cxn ang="0">
                    <a:pos x="21" y="211"/>
                  </a:cxn>
                  <a:cxn ang="0">
                    <a:pos x="31" y="211"/>
                  </a:cxn>
                  <a:cxn ang="0">
                    <a:pos x="43" y="213"/>
                  </a:cxn>
                  <a:cxn ang="0">
                    <a:pos x="107" y="213"/>
                  </a:cxn>
                  <a:cxn ang="0">
                    <a:pos x="120" y="211"/>
                  </a:cxn>
                  <a:cxn ang="0">
                    <a:pos x="129" y="211"/>
                  </a:cxn>
                  <a:cxn ang="0">
                    <a:pos x="139" y="208"/>
                  </a:cxn>
                  <a:cxn ang="0">
                    <a:pos x="148" y="208"/>
                  </a:cxn>
                  <a:cxn ang="0">
                    <a:pos x="163" y="203"/>
                  </a:cxn>
                  <a:cxn ang="0">
                    <a:pos x="163" y="103"/>
                  </a:cxn>
                  <a:cxn ang="0">
                    <a:pos x="165" y="50"/>
                  </a:cxn>
                  <a:cxn ang="0">
                    <a:pos x="167" y="0"/>
                  </a:cxn>
                  <a:cxn ang="0">
                    <a:pos x="139" y="0"/>
                  </a:cxn>
                  <a:cxn ang="0">
                    <a:pos x="127" y="2"/>
                  </a:cxn>
                  <a:cxn ang="0">
                    <a:pos x="117" y="2"/>
                  </a:cxn>
                  <a:cxn ang="0">
                    <a:pos x="107" y="4"/>
                  </a:cxn>
                  <a:cxn ang="0">
                    <a:pos x="98" y="4"/>
                  </a:cxn>
                  <a:cxn ang="0">
                    <a:pos x="86" y="7"/>
                  </a:cxn>
                  <a:cxn ang="0">
                    <a:pos x="76" y="9"/>
                  </a:cxn>
                  <a:cxn ang="0">
                    <a:pos x="67" y="9"/>
                  </a:cxn>
                  <a:cxn ang="0">
                    <a:pos x="48" y="14"/>
                  </a:cxn>
                  <a:cxn ang="0">
                    <a:pos x="35" y="16"/>
                  </a:cxn>
                  <a:cxn ang="0">
                    <a:pos x="26" y="19"/>
                  </a:cxn>
                  <a:cxn ang="0">
                    <a:pos x="16" y="21"/>
                  </a:cxn>
                  <a:cxn ang="0">
                    <a:pos x="7" y="23"/>
                  </a:cxn>
                  <a:cxn ang="0">
                    <a:pos x="2" y="72"/>
                  </a:cxn>
                  <a:cxn ang="0">
                    <a:pos x="0" y="93"/>
                  </a:cxn>
                </a:cxnLst>
                <a:rect l="0" t="0" r="r" b="b"/>
                <a:pathLst>
                  <a:path w="168" h="214">
                    <a:moveTo>
                      <a:pt x="0" y="93"/>
                    </a:moveTo>
                    <a:lnTo>
                      <a:pt x="0" y="160"/>
                    </a:lnTo>
                    <a:lnTo>
                      <a:pt x="2" y="182"/>
                    </a:lnTo>
                    <a:lnTo>
                      <a:pt x="7" y="206"/>
                    </a:lnTo>
                    <a:lnTo>
                      <a:pt x="21" y="211"/>
                    </a:lnTo>
                    <a:lnTo>
                      <a:pt x="31" y="211"/>
                    </a:lnTo>
                    <a:lnTo>
                      <a:pt x="43" y="213"/>
                    </a:lnTo>
                    <a:lnTo>
                      <a:pt x="107" y="213"/>
                    </a:lnTo>
                    <a:lnTo>
                      <a:pt x="120" y="211"/>
                    </a:lnTo>
                    <a:lnTo>
                      <a:pt x="129" y="211"/>
                    </a:lnTo>
                    <a:lnTo>
                      <a:pt x="139" y="208"/>
                    </a:lnTo>
                    <a:lnTo>
                      <a:pt x="148" y="208"/>
                    </a:lnTo>
                    <a:lnTo>
                      <a:pt x="163" y="203"/>
                    </a:lnTo>
                    <a:lnTo>
                      <a:pt x="163" y="103"/>
                    </a:lnTo>
                    <a:lnTo>
                      <a:pt x="165" y="50"/>
                    </a:lnTo>
                    <a:lnTo>
                      <a:pt x="167" y="0"/>
                    </a:lnTo>
                    <a:lnTo>
                      <a:pt x="139" y="0"/>
                    </a:lnTo>
                    <a:lnTo>
                      <a:pt x="127" y="2"/>
                    </a:lnTo>
                    <a:lnTo>
                      <a:pt x="117" y="2"/>
                    </a:lnTo>
                    <a:lnTo>
                      <a:pt x="107" y="4"/>
                    </a:lnTo>
                    <a:lnTo>
                      <a:pt x="98" y="4"/>
                    </a:lnTo>
                    <a:lnTo>
                      <a:pt x="86" y="7"/>
                    </a:lnTo>
                    <a:lnTo>
                      <a:pt x="76" y="9"/>
                    </a:lnTo>
                    <a:lnTo>
                      <a:pt x="67" y="9"/>
                    </a:lnTo>
                    <a:lnTo>
                      <a:pt x="48" y="14"/>
                    </a:lnTo>
                    <a:lnTo>
                      <a:pt x="35" y="16"/>
                    </a:lnTo>
                    <a:lnTo>
                      <a:pt x="26" y="19"/>
                    </a:lnTo>
                    <a:lnTo>
                      <a:pt x="16" y="21"/>
                    </a:lnTo>
                    <a:lnTo>
                      <a:pt x="7" y="23"/>
                    </a:lnTo>
                    <a:lnTo>
                      <a:pt x="2" y="72"/>
                    </a:lnTo>
                    <a:lnTo>
                      <a:pt x="0" y="93"/>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9" name="Freeform 3555"/>
              <p:cNvSpPr>
                <a:spLocks/>
              </p:cNvSpPr>
              <p:nvPr/>
            </p:nvSpPr>
            <p:spPr bwMode="auto">
              <a:xfrm>
                <a:off x="5042" y="7562"/>
                <a:ext cx="163" cy="206"/>
              </a:xfrm>
              <a:custGeom>
                <a:avLst/>
                <a:gdLst/>
                <a:ahLst/>
                <a:cxnLst>
                  <a:cxn ang="0">
                    <a:pos x="2" y="177"/>
                  </a:cxn>
                  <a:cxn ang="0">
                    <a:pos x="7" y="199"/>
                  </a:cxn>
                  <a:cxn ang="0">
                    <a:pos x="14" y="201"/>
                  </a:cxn>
                  <a:cxn ang="0">
                    <a:pos x="21" y="201"/>
                  </a:cxn>
                  <a:cxn ang="0">
                    <a:pos x="31" y="203"/>
                  </a:cxn>
                  <a:cxn ang="0">
                    <a:pos x="40" y="203"/>
                  </a:cxn>
                  <a:cxn ang="0">
                    <a:pos x="50" y="206"/>
                  </a:cxn>
                  <a:cxn ang="0">
                    <a:pos x="83" y="206"/>
                  </a:cxn>
                  <a:cxn ang="0">
                    <a:pos x="96" y="203"/>
                  </a:cxn>
                  <a:cxn ang="0">
                    <a:pos x="115" y="203"/>
                  </a:cxn>
                  <a:cxn ang="0">
                    <a:pos x="127" y="201"/>
                  </a:cxn>
                  <a:cxn ang="0">
                    <a:pos x="136" y="201"/>
                  </a:cxn>
                  <a:cxn ang="0">
                    <a:pos x="143" y="199"/>
                  </a:cxn>
                  <a:cxn ang="0">
                    <a:pos x="153" y="196"/>
                  </a:cxn>
                  <a:cxn ang="0">
                    <a:pos x="160" y="196"/>
                  </a:cxn>
                  <a:cxn ang="0">
                    <a:pos x="158" y="146"/>
                  </a:cxn>
                  <a:cxn ang="0">
                    <a:pos x="160" y="98"/>
                  </a:cxn>
                  <a:cxn ang="0">
                    <a:pos x="160" y="50"/>
                  </a:cxn>
                  <a:cxn ang="0">
                    <a:pos x="163" y="0"/>
                  </a:cxn>
                  <a:cxn ang="0">
                    <a:pos x="143" y="0"/>
                  </a:cxn>
                  <a:cxn ang="0">
                    <a:pos x="134" y="2"/>
                  </a:cxn>
                  <a:cxn ang="0">
                    <a:pos x="115" y="2"/>
                  </a:cxn>
                  <a:cxn ang="0">
                    <a:pos x="105" y="4"/>
                  </a:cxn>
                  <a:cxn ang="0">
                    <a:pos x="96" y="7"/>
                  </a:cxn>
                  <a:cxn ang="0">
                    <a:pos x="86" y="7"/>
                  </a:cxn>
                  <a:cxn ang="0">
                    <a:pos x="74" y="9"/>
                  </a:cxn>
                  <a:cxn ang="0">
                    <a:pos x="55" y="14"/>
                  </a:cxn>
                  <a:cxn ang="0">
                    <a:pos x="45" y="14"/>
                  </a:cxn>
                  <a:cxn ang="0">
                    <a:pos x="26" y="19"/>
                  </a:cxn>
                  <a:cxn ang="0">
                    <a:pos x="16" y="21"/>
                  </a:cxn>
                  <a:cxn ang="0">
                    <a:pos x="7" y="23"/>
                  </a:cxn>
                  <a:cxn ang="0">
                    <a:pos x="4" y="47"/>
                  </a:cxn>
                  <a:cxn ang="0">
                    <a:pos x="0" y="91"/>
                  </a:cxn>
                  <a:cxn ang="0">
                    <a:pos x="0" y="156"/>
                  </a:cxn>
                  <a:cxn ang="0">
                    <a:pos x="2" y="177"/>
                  </a:cxn>
                </a:cxnLst>
                <a:rect l="0" t="0" r="r" b="b"/>
                <a:pathLst>
                  <a:path w="163" h="206">
                    <a:moveTo>
                      <a:pt x="2" y="177"/>
                    </a:moveTo>
                    <a:lnTo>
                      <a:pt x="7" y="199"/>
                    </a:lnTo>
                    <a:lnTo>
                      <a:pt x="14" y="201"/>
                    </a:lnTo>
                    <a:lnTo>
                      <a:pt x="21" y="201"/>
                    </a:lnTo>
                    <a:lnTo>
                      <a:pt x="31" y="203"/>
                    </a:lnTo>
                    <a:lnTo>
                      <a:pt x="40" y="203"/>
                    </a:lnTo>
                    <a:lnTo>
                      <a:pt x="50" y="206"/>
                    </a:lnTo>
                    <a:lnTo>
                      <a:pt x="83" y="206"/>
                    </a:lnTo>
                    <a:lnTo>
                      <a:pt x="96" y="203"/>
                    </a:lnTo>
                    <a:lnTo>
                      <a:pt x="115" y="203"/>
                    </a:lnTo>
                    <a:lnTo>
                      <a:pt x="127" y="201"/>
                    </a:lnTo>
                    <a:lnTo>
                      <a:pt x="136" y="201"/>
                    </a:lnTo>
                    <a:lnTo>
                      <a:pt x="143" y="199"/>
                    </a:lnTo>
                    <a:lnTo>
                      <a:pt x="153" y="196"/>
                    </a:lnTo>
                    <a:lnTo>
                      <a:pt x="160" y="196"/>
                    </a:lnTo>
                    <a:lnTo>
                      <a:pt x="158" y="146"/>
                    </a:lnTo>
                    <a:lnTo>
                      <a:pt x="160" y="98"/>
                    </a:lnTo>
                    <a:lnTo>
                      <a:pt x="160" y="50"/>
                    </a:lnTo>
                    <a:lnTo>
                      <a:pt x="163" y="0"/>
                    </a:lnTo>
                    <a:lnTo>
                      <a:pt x="143" y="0"/>
                    </a:lnTo>
                    <a:lnTo>
                      <a:pt x="134" y="2"/>
                    </a:lnTo>
                    <a:lnTo>
                      <a:pt x="115" y="2"/>
                    </a:lnTo>
                    <a:lnTo>
                      <a:pt x="105" y="4"/>
                    </a:lnTo>
                    <a:lnTo>
                      <a:pt x="96" y="7"/>
                    </a:lnTo>
                    <a:lnTo>
                      <a:pt x="86" y="7"/>
                    </a:lnTo>
                    <a:lnTo>
                      <a:pt x="74" y="9"/>
                    </a:lnTo>
                    <a:lnTo>
                      <a:pt x="55" y="14"/>
                    </a:lnTo>
                    <a:lnTo>
                      <a:pt x="45" y="14"/>
                    </a:lnTo>
                    <a:lnTo>
                      <a:pt x="26" y="19"/>
                    </a:lnTo>
                    <a:lnTo>
                      <a:pt x="16" y="21"/>
                    </a:lnTo>
                    <a:lnTo>
                      <a:pt x="7" y="23"/>
                    </a:lnTo>
                    <a:lnTo>
                      <a:pt x="4" y="47"/>
                    </a:lnTo>
                    <a:lnTo>
                      <a:pt x="0" y="91"/>
                    </a:lnTo>
                    <a:lnTo>
                      <a:pt x="0" y="156"/>
                    </a:lnTo>
                    <a:lnTo>
                      <a:pt x="2"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0" name="Freeform 3556"/>
              <p:cNvSpPr>
                <a:spLocks/>
              </p:cNvSpPr>
              <p:nvPr/>
            </p:nvSpPr>
            <p:spPr bwMode="auto">
              <a:xfrm>
                <a:off x="5042" y="7562"/>
                <a:ext cx="161" cy="197"/>
              </a:xfrm>
              <a:custGeom>
                <a:avLst/>
                <a:gdLst/>
                <a:ahLst/>
                <a:cxnLst>
                  <a:cxn ang="0">
                    <a:pos x="2" y="151"/>
                  </a:cxn>
                  <a:cxn ang="0">
                    <a:pos x="4" y="170"/>
                  </a:cxn>
                  <a:cxn ang="0">
                    <a:pos x="7" y="192"/>
                  </a:cxn>
                  <a:cxn ang="0">
                    <a:pos x="14" y="194"/>
                  </a:cxn>
                  <a:cxn ang="0">
                    <a:pos x="21" y="194"/>
                  </a:cxn>
                  <a:cxn ang="0">
                    <a:pos x="31" y="196"/>
                  </a:cxn>
                  <a:cxn ang="0">
                    <a:pos x="103" y="196"/>
                  </a:cxn>
                  <a:cxn ang="0">
                    <a:pos x="112" y="194"/>
                  </a:cxn>
                  <a:cxn ang="0">
                    <a:pos x="122" y="194"/>
                  </a:cxn>
                  <a:cxn ang="0">
                    <a:pos x="141" y="189"/>
                  </a:cxn>
                  <a:cxn ang="0">
                    <a:pos x="148" y="189"/>
                  </a:cxn>
                  <a:cxn ang="0">
                    <a:pos x="156" y="187"/>
                  </a:cxn>
                  <a:cxn ang="0">
                    <a:pos x="153" y="139"/>
                  </a:cxn>
                  <a:cxn ang="0">
                    <a:pos x="158" y="47"/>
                  </a:cxn>
                  <a:cxn ang="0">
                    <a:pos x="160" y="0"/>
                  </a:cxn>
                  <a:cxn ang="0">
                    <a:pos x="151" y="0"/>
                  </a:cxn>
                  <a:cxn ang="0">
                    <a:pos x="141" y="2"/>
                  </a:cxn>
                  <a:cxn ang="0">
                    <a:pos x="122" y="2"/>
                  </a:cxn>
                  <a:cxn ang="0">
                    <a:pos x="112" y="4"/>
                  </a:cxn>
                  <a:cxn ang="0">
                    <a:pos x="103" y="4"/>
                  </a:cxn>
                  <a:cxn ang="0">
                    <a:pos x="83" y="9"/>
                  </a:cxn>
                  <a:cxn ang="0">
                    <a:pos x="74" y="9"/>
                  </a:cxn>
                  <a:cxn ang="0">
                    <a:pos x="45" y="16"/>
                  </a:cxn>
                  <a:cxn ang="0">
                    <a:pos x="35" y="16"/>
                  </a:cxn>
                  <a:cxn ang="0">
                    <a:pos x="26" y="19"/>
                  </a:cxn>
                  <a:cxn ang="0">
                    <a:pos x="16" y="21"/>
                  </a:cxn>
                  <a:cxn ang="0">
                    <a:pos x="7" y="23"/>
                  </a:cxn>
                  <a:cxn ang="0">
                    <a:pos x="4" y="47"/>
                  </a:cxn>
                  <a:cxn ang="0">
                    <a:pos x="2" y="69"/>
                  </a:cxn>
                  <a:cxn ang="0">
                    <a:pos x="0" y="88"/>
                  </a:cxn>
                  <a:cxn ang="0">
                    <a:pos x="0" y="129"/>
                  </a:cxn>
                  <a:cxn ang="0">
                    <a:pos x="2" y="151"/>
                  </a:cxn>
                </a:cxnLst>
                <a:rect l="0" t="0" r="r" b="b"/>
                <a:pathLst>
                  <a:path w="161" h="197">
                    <a:moveTo>
                      <a:pt x="2" y="151"/>
                    </a:moveTo>
                    <a:lnTo>
                      <a:pt x="4" y="170"/>
                    </a:lnTo>
                    <a:lnTo>
                      <a:pt x="7" y="192"/>
                    </a:lnTo>
                    <a:lnTo>
                      <a:pt x="14" y="194"/>
                    </a:lnTo>
                    <a:lnTo>
                      <a:pt x="21" y="194"/>
                    </a:lnTo>
                    <a:lnTo>
                      <a:pt x="31" y="196"/>
                    </a:lnTo>
                    <a:lnTo>
                      <a:pt x="103" y="196"/>
                    </a:lnTo>
                    <a:lnTo>
                      <a:pt x="112" y="194"/>
                    </a:lnTo>
                    <a:lnTo>
                      <a:pt x="122" y="194"/>
                    </a:lnTo>
                    <a:lnTo>
                      <a:pt x="141" y="189"/>
                    </a:lnTo>
                    <a:lnTo>
                      <a:pt x="148" y="189"/>
                    </a:lnTo>
                    <a:lnTo>
                      <a:pt x="156" y="187"/>
                    </a:lnTo>
                    <a:lnTo>
                      <a:pt x="153" y="139"/>
                    </a:lnTo>
                    <a:lnTo>
                      <a:pt x="158" y="47"/>
                    </a:lnTo>
                    <a:lnTo>
                      <a:pt x="160" y="0"/>
                    </a:lnTo>
                    <a:lnTo>
                      <a:pt x="151" y="0"/>
                    </a:lnTo>
                    <a:lnTo>
                      <a:pt x="141" y="2"/>
                    </a:lnTo>
                    <a:lnTo>
                      <a:pt x="122" y="2"/>
                    </a:lnTo>
                    <a:lnTo>
                      <a:pt x="112" y="4"/>
                    </a:lnTo>
                    <a:lnTo>
                      <a:pt x="103" y="4"/>
                    </a:lnTo>
                    <a:lnTo>
                      <a:pt x="83" y="9"/>
                    </a:lnTo>
                    <a:lnTo>
                      <a:pt x="74" y="9"/>
                    </a:lnTo>
                    <a:lnTo>
                      <a:pt x="45" y="16"/>
                    </a:lnTo>
                    <a:lnTo>
                      <a:pt x="35" y="16"/>
                    </a:lnTo>
                    <a:lnTo>
                      <a:pt x="26" y="19"/>
                    </a:lnTo>
                    <a:lnTo>
                      <a:pt x="16" y="21"/>
                    </a:lnTo>
                    <a:lnTo>
                      <a:pt x="7" y="23"/>
                    </a:lnTo>
                    <a:lnTo>
                      <a:pt x="4" y="47"/>
                    </a:lnTo>
                    <a:lnTo>
                      <a:pt x="2" y="69"/>
                    </a:lnTo>
                    <a:lnTo>
                      <a:pt x="0" y="88"/>
                    </a:lnTo>
                    <a:lnTo>
                      <a:pt x="0" y="129"/>
                    </a:lnTo>
                    <a:lnTo>
                      <a:pt x="2" y="151"/>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1" name="Freeform 3557"/>
              <p:cNvSpPr>
                <a:spLocks/>
              </p:cNvSpPr>
              <p:nvPr/>
            </p:nvSpPr>
            <p:spPr bwMode="auto">
              <a:xfrm>
                <a:off x="5042" y="7562"/>
                <a:ext cx="156" cy="190"/>
              </a:xfrm>
              <a:custGeom>
                <a:avLst/>
                <a:gdLst/>
                <a:ahLst/>
                <a:cxnLst>
                  <a:cxn ang="0">
                    <a:pos x="2" y="67"/>
                  </a:cxn>
                  <a:cxn ang="0">
                    <a:pos x="2" y="86"/>
                  </a:cxn>
                  <a:cxn ang="0">
                    <a:pos x="0" y="105"/>
                  </a:cxn>
                  <a:cxn ang="0">
                    <a:pos x="0" y="124"/>
                  </a:cxn>
                  <a:cxn ang="0">
                    <a:pos x="4" y="163"/>
                  </a:cxn>
                  <a:cxn ang="0">
                    <a:pos x="7" y="184"/>
                  </a:cxn>
                  <a:cxn ang="0">
                    <a:pos x="14" y="187"/>
                  </a:cxn>
                  <a:cxn ang="0">
                    <a:pos x="21" y="187"/>
                  </a:cxn>
                  <a:cxn ang="0">
                    <a:pos x="31" y="189"/>
                  </a:cxn>
                  <a:cxn ang="0">
                    <a:pos x="79" y="189"/>
                  </a:cxn>
                  <a:cxn ang="0">
                    <a:pos x="91" y="187"/>
                  </a:cxn>
                  <a:cxn ang="0">
                    <a:pos x="100" y="187"/>
                  </a:cxn>
                  <a:cxn ang="0">
                    <a:pos x="110" y="184"/>
                  </a:cxn>
                  <a:cxn ang="0">
                    <a:pos x="120" y="184"/>
                  </a:cxn>
                  <a:cxn ang="0">
                    <a:pos x="129" y="182"/>
                  </a:cxn>
                  <a:cxn ang="0">
                    <a:pos x="136" y="182"/>
                  </a:cxn>
                  <a:cxn ang="0">
                    <a:pos x="151" y="177"/>
                  </a:cxn>
                  <a:cxn ang="0">
                    <a:pos x="151" y="88"/>
                  </a:cxn>
                  <a:cxn ang="0">
                    <a:pos x="153" y="45"/>
                  </a:cxn>
                  <a:cxn ang="0">
                    <a:pos x="156" y="0"/>
                  </a:cxn>
                  <a:cxn ang="0">
                    <a:pos x="146" y="2"/>
                  </a:cxn>
                  <a:cxn ang="0">
                    <a:pos x="120" y="2"/>
                  </a:cxn>
                  <a:cxn ang="0">
                    <a:pos x="110" y="4"/>
                  </a:cxn>
                  <a:cxn ang="0">
                    <a:pos x="100" y="4"/>
                  </a:cxn>
                  <a:cxn ang="0">
                    <a:pos x="81" y="9"/>
                  </a:cxn>
                  <a:cxn ang="0">
                    <a:pos x="71" y="9"/>
                  </a:cxn>
                  <a:cxn ang="0">
                    <a:pos x="33" y="19"/>
                  </a:cxn>
                  <a:cxn ang="0">
                    <a:pos x="26" y="21"/>
                  </a:cxn>
                  <a:cxn ang="0">
                    <a:pos x="7" y="26"/>
                  </a:cxn>
                  <a:cxn ang="0">
                    <a:pos x="4" y="45"/>
                  </a:cxn>
                  <a:cxn ang="0">
                    <a:pos x="2" y="67"/>
                  </a:cxn>
                </a:cxnLst>
                <a:rect l="0" t="0" r="r" b="b"/>
                <a:pathLst>
                  <a:path w="156" h="190">
                    <a:moveTo>
                      <a:pt x="2" y="67"/>
                    </a:moveTo>
                    <a:lnTo>
                      <a:pt x="2" y="86"/>
                    </a:lnTo>
                    <a:lnTo>
                      <a:pt x="0" y="105"/>
                    </a:lnTo>
                    <a:lnTo>
                      <a:pt x="0" y="124"/>
                    </a:lnTo>
                    <a:lnTo>
                      <a:pt x="4" y="163"/>
                    </a:lnTo>
                    <a:lnTo>
                      <a:pt x="7" y="184"/>
                    </a:lnTo>
                    <a:lnTo>
                      <a:pt x="14" y="187"/>
                    </a:lnTo>
                    <a:lnTo>
                      <a:pt x="21" y="187"/>
                    </a:lnTo>
                    <a:lnTo>
                      <a:pt x="31" y="189"/>
                    </a:lnTo>
                    <a:lnTo>
                      <a:pt x="79" y="189"/>
                    </a:lnTo>
                    <a:lnTo>
                      <a:pt x="91" y="187"/>
                    </a:lnTo>
                    <a:lnTo>
                      <a:pt x="100" y="187"/>
                    </a:lnTo>
                    <a:lnTo>
                      <a:pt x="110" y="184"/>
                    </a:lnTo>
                    <a:lnTo>
                      <a:pt x="120" y="184"/>
                    </a:lnTo>
                    <a:lnTo>
                      <a:pt x="129" y="182"/>
                    </a:lnTo>
                    <a:lnTo>
                      <a:pt x="136" y="182"/>
                    </a:lnTo>
                    <a:lnTo>
                      <a:pt x="151" y="177"/>
                    </a:lnTo>
                    <a:lnTo>
                      <a:pt x="151" y="88"/>
                    </a:lnTo>
                    <a:lnTo>
                      <a:pt x="153" y="45"/>
                    </a:lnTo>
                    <a:lnTo>
                      <a:pt x="156" y="0"/>
                    </a:lnTo>
                    <a:lnTo>
                      <a:pt x="146" y="2"/>
                    </a:lnTo>
                    <a:lnTo>
                      <a:pt x="120" y="2"/>
                    </a:lnTo>
                    <a:lnTo>
                      <a:pt x="110" y="4"/>
                    </a:lnTo>
                    <a:lnTo>
                      <a:pt x="100" y="4"/>
                    </a:lnTo>
                    <a:lnTo>
                      <a:pt x="81" y="9"/>
                    </a:lnTo>
                    <a:lnTo>
                      <a:pt x="71" y="9"/>
                    </a:lnTo>
                    <a:lnTo>
                      <a:pt x="33" y="19"/>
                    </a:lnTo>
                    <a:lnTo>
                      <a:pt x="26" y="21"/>
                    </a:lnTo>
                    <a:lnTo>
                      <a:pt x="7" y="26"/>
                    </a:lnTo>
                    <a:lnTo>
                      <a:pt x="4" y="45"/>
                    </a:lnTo>
                    <a:lnTo>
                      <a:pt x="2" y="67"/>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2" name="Freeform 3558"/>
              <p:cNvSpPr>
                <a:spLocks/>
              </p:cNvSpPr>
              <p:nvPr/>
            </p:nvSpPr>
            <p:spPr bwMode="auto">
              <a:xfrm>
                <a:off x="5044" y="7564"/>
                <a:ext cx="149" cy="180"/>
              </a:xfrm>
              <a:custGeom>
                <a:avLst/>
                <a:gdLst/>
                <a:ahLst/>
                <a:cxnLst>
                  <a:cxn ang="0">
                    <a:pos x="0" y="62"/>
                  </a:cxn>
                  <a:cxn ang="0">
                    <a:pos x="0" y="136"/>
                  </a:cxn>
                  <a:cxn ang="0">
                    <a:pos x="4" y="175"/>
                  </a:cxn>
                  <a:cxn ang="0">
                    <a:pos x="11" y="177"/>
                  </a:cxn>
                  <a:cxn ang="0">
                    <a:pos x="19" y="177"/>
                  </a:cxn>
                  <a:cxn ang="0">
                    <a:pos x="26" y="180"/>
                  </a:cxn>
                  <a:cxn ang="0">
                    <a:pos x="64" y="180"/>
                  </a:cxn>
                  <a:cxn ang="0">
                    <a:pos x="74" y="177"/>
                  </a:cxn>
                  <a:cxn ang="0">
                    <a:pos x="83" y="177"/>
                  </a:cxn>
                  <a:cxn ang="0">
                    <a:pos x="96" y="175"/>
                  </a:cxn>
                  <a:cxn ang="0">
                    <a:pos x="105" y="175"/>
                  </a:cxn>
                  <a:cxn ang="0">
                    <a:pos x="112" y="172"/>
                  </a:cxn>
                  <a:cxn ang="0">
                    <a:pos x="122" y="172"/>
                  </a:cxn>
                  <a:cxn ang="0">
                    <a:pos x="136" y="167"/>
                  </a:cxn>
                  <a:cxn ang="0">
                    <a:pos x="143" y="167"/>
                  </a:cxn>
                  <a:cxn ang="0">
                    <a:pos x="143" y="83"/>
                  </a:cxn>
                  <a:cxn ang="0">
                    <a:pos x="146" y="62"/>
                  </a:cxn>
                  <a:cxn ang="0">
                    <a:pos x="146" y="40"/>
                  </a:cxn>
                  <a:cxn ang="0">
                    <a:pos x="148" y="21"/>
                  </a:cxn>
                  <a:cxn ang="0">
                    <a:pos x="148" y="0"/>
                  </a:cxn>
                  <a:cxn ang="0">
                    <a:pos x="122" y="0"/>
                  </a:cxn>
                  <a:cxn ang="0">
                    <a:pos x="115" y="2"/>
                  </a:cxn>
                  <a:cxn ang="0">
                    <a:pos x="105" y="2"/>
                  </a:cxn>
                  <a:cxn ang="0">
                    <a:pos x="96" y="4"/>
                  </a:cxn>
                  <a:cxn ang="0">
                    <a:pos x="86" y="4"/>
                  </a:cxn>
                  <a:cxn ang="0">
                    <a:pos x="67" y="9"/>
                  </a:cxn>
                  <a:cxn ang="0">
                    <a:pos x="57" y="9"/>
                  </a:cxn>
                  <a:cxn ang="0">
                    <a:pos x="50" y="11"/>
                  </a:cxn>
                  <a:cxn ang="0">
                    <a:pos x="31" y="16"/>
                  </a:cxn>
                  <a:cxn ang="0">
                    <a:pos x="21" y="19"/>
                  </a:cxn>
                  <a:cxn ang="0">
                    <a:pos x="7" y="23"/>
                  </a:cxn>
                  <a:cxn ang="0">
                    <a:pos x="2" y="43"/>
                  </a:cxn>
                  <a:cxn ang="0">
                    <a:pos x="0" y="62"/>
                  </a:cxn>
                </a:cxnLst>
                <a:rect l="0" t="0" r="r" b="b"/>
                <a:pathLst>
                  <a:path w="149" h="180">
                    <a:moveTo>
                      <a:pt x="0" y="62"/>
                    </a:moveTo>
                    <a:lnTo>
                      <a:pt x="0" y="136"/>
                    </a:lnTo>
                    <a:lnTo>
                      <a:pt x="4" y="175"/>
                    </a:lnTo>
                    <a:lnTo>
                      <a:pt x="11" y="177"/>
                    </a:lnTo>
                    <a:lnTo>
                      <a:pt x="19" y="177"/>
                    </a:lnTo>
                    <a:lnTo>
                      <a:pt x="26" y="180"/>
                    </a:lnTo>
                    <a:lnTo>
                      <a:pt x="64" y="180"/>
                    </a:lnTo>
                    <a:lnTo>
                      <a:pt x="74" y="177"/>
                    </a:lnTo>
                    <a:lnTo>
                      <a:pt x="83" y="177"/>
                    </a:lnTo>
                    <a:lnTo>
                      <a:pt x="96" y="175"/>
                    </a:lnTo>
                    <a:lnTo>
                      <a:pt x="105" y="175"/>
                    </a:lnTo>
                    <a:lnTo>
                      <a:pt x="112" y="172"/>
                    </a:lnTo>
                    <a:lnTo>
                      <a:pt x="122" y="172"/>
                    </a:lnTo>
                    <a:lnTo>
                      <a:pt x="136" y="167"/>
                    </a:lnTo>
                    <a:lnTo>
                      <a:pt x="143" y="167"/>
                    </a:lnTo>
                    <a:lnTo>
                      <a:pt x="143" y="83"/>
                    </a:lnTo>
                    <a:lnTo>
                      <a:pt x="146" y="62"/>
                    </a:lnTo>
                    <a:lnTo>
                      <a:pt x="146" y="40"/>
                    </a:lnTo>
                    <a:lnTo>
                      <a:pt x="148" y="21"/>
                    </a:lnTo>
                    <a:lnTo>
                      <a:pt x="148" y="0"/>
                    </a:lnTo>
                    <a:lnTo>
                      <a:pt x="122" y="0"/>
                    </a:lnTo>
                    <a:lnTo>
                      <a:pt x="115" y="2"/>
                    </a:lnTo>
                    <a:lnTo>
                      <a:pt x="105" y="2"/>
                    </a:lnTo>
                    <a:lnTo>
                      <a:pt x="96" y="4"/>
                    </a:lnTo>
                    <a:lnTo>
                      <a:pt x="86" y="4"/>
                    </a:lnTo>
                    <a:lnTo>
                      <a:pt x="67" y="9"/>
                    </a:lnTo>
                    <a:lnTo>
                      <a:pt x="57" y="9"/>
                    </a:lnTo>
                    <a:lnTo>
                      <a:pt x="50" y="11"/>
                    </a:lnTo>
                    <a:lnTo>
                      <a:pt x="31" y="16"/>
                    </a:lnTo>
                    <a:lnTo>
                      <a:pt x="21" y="19"/>
                    </a:lnTo>
                    <a:lnTo>
                      <a:pt x="7" y="23"/>
                    </a:lnTo>
                    <a:lnTo>
                      <a:pt x="2" y="43"/>
                    </a:lnTo>
                    <a:lnTo>
                      <a:pt x="0" y="6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3" name="Freeform 3559"/>
              <p:cNvSpPr>
                <a:spLocks/>
              </p:cNvSpPr>
              <p:nvPr/>
            </p:nvSpPr>
            <p:spPr bwMode="auto">
              <a:xfrm>
                <a:off x="5044" y="7564"/>
                <a:ext cx="147" cy="173"/>
              </a:xfrm>
              <a:custGeom>
                <a:avLst/>
                <a:gdLst/>
                <a:ahLst/>
                <a:cxnLst>
                  <a:cxn ang="0">
                    <a:pos x="21" y="19"/>
                  </a:cxn>
                  <a:cxn ang="0">
                    <a:pos x="7" y="23"/>
                  </a:cxn>
                  <a:cxn ang="0">
                    <a:pos x="4" y="43"/>
                  </a:cxn>
                  <a:cxn ang="0">
                    <a:pos x="2" y="60"/>
                  </a:cxn>
                  <a:cxn ang="0">
                    <a:pos x="0" y="79"/>
                  </a:cxn>
                  <a:cxn ang="0">
                    <a:pos x="0" y="131"/>
                  </a:cxn>
                  <a:cxn ang="0">
                    <a:pos x="2" y="148"/>
                  </a:cxn>
                  <a:cxn ang="0">
                    <a:pos x="4" y="167"/>
                  </a:cxn>
                  <a:cxn ang="0">
                    <a:pos x="11" y="167"/>
                  </a:cxn>
                  <a:cxn ang="0">
                    <a:pos x="19" y="170"/>
                  </a:cxn>
                  <a:cxn ang="0">
                    <a:pos x="26" y="170"/>
                  </a:cxn>
                  <a:cxn ang="0">
                    <a:pos x="35" y="172"/>
                  </a:cxn>
                  <a:cxn ang="0">
                    <a:pos x="45" y="172"/>
                  </a:cxn>
                  <a:cxn ang="0">
                    <a:pos x="52" y="170"/>
                  </a:cxn>
                  <a:cxn ang="0">
                    <a:pos x="71" y="170"/>
                  </a:cxn>
                  <a:cxn ang="0">
                    <a:pos x="83" y="167"/>
                  </a:cxn>
                  <a:cxn ang="0">
                    <a:pos x="91" y="167"/>
                  </a:cxn>
                  <a:cxn ang="0">
                    <a:pos x="100" y="165"/>
                  </a:cxn>
                  <a:cxn ang="0">
                    <a:pos x="110" y="165"/>
                  </a:cxn>
                  <a:cxn ang="0">
                    <a:pos x="120" y="163"/>
                  </a:cxn>
                  <a:cxn ang="0">
                    <a:pos x="127" y="160"/>
                  </a:cxn>
                  <a:cxn ang="0">
                    <a:pos x="134" y="160"/>
                  </a:cxn>
                  <a:cxn ang="0">
                    <a:pos x="139" y="158"/>
                  </a:cxn>
                  <a:cxn ang="0">
                    <a:pos x="139" y="98"/>
                  </a:cxn>
                  <a:cxn ang="0">
                    <a:pos x="141" y="79"/>
                  </a:cxn>
                  <a:cxn ang="0">
                    <a:pos x="141" y="60"/>
                  </a:cxn>
                  <a:cxn ang="0">
                    <a:pos x="143" y="40"/>
                  </a:cxn>
                  <a:cxn ang="0">
                    <a:pos x="143" y="19"/>
                  </a:cxn>
                  <a:cxn ang="0">
                    <a:pos x="146" y="0"/>
                  </a:cxn>
                  <a:cxn ang="0">
                    <a:pos x="120" y="0"/>
                  </a:cxn>
                  <a:cxn ang="0">
                    <a:pos x="112" y="2"/>
                  </a:cxn>
                  <a:cxn ang="0">
                    <a:pos x="103" y="2"/>
                  </a:cxn>
                  <a:cxn ang="0">
                    <a:pos x="83" y="7"/>
                  </a:cxn>
                  <a:cxn ang="0">
                    <a:pos x="74" y="7"/>
                  </a:cxn>
                  <a:cxn ang="0">
                    <a:pos x="67" y="9"/>
                  </a:cxn>
                  <a:cxn ang="0">
                    <a:pos x="57" y="11"/>
                  </a:cxn>
                  <a:cxn ang="0">
                    <a:pos x="47" y="11"/>
                  </a:cxn>
                  <a:cxn ang="0">
                    <a:pos x="38" y="14"/>
                  </a:cxn>
                  <a:cxn ang="0">
                    <a:pos x="31" y="16"/>
                  </a:cxn>
                  <a:cxn ang="0">
                    <a:pos x="21" y="19"/>
                  </a:cxn>
                </a:cxnLst>
                <a:rect l="0" t="0" r="r" b="b"/>
                <a:pathLst>
                  <a:path w="147" h="173">
                    <a:moveTo>
                      <a:pt x="21" y="19"/>
                    </a:moveTo>
                    <a:lnTo>
                      <a:pt x="7" y="23"/>
                    </a:lnTo>
                    <a:lnTo>
                      <a:pt x="4" y="43"/>
                    </a:lnTo>
                    <a:lnTo>
                      <a:pt x="2" y="60"/>
                    </a:lnTo>
                    <a:lnTo>
                      <a:pt x="0" y="79"/>
                    </a:lnTo>
                    <a:lnTo>
                      <a:pt x="0" y="131"/>
                    </a:lnTo>
                    <a:lnTo>
                      <a:pt x="2" y="148"/>
                    </a:lnTo>
                    <a:lnTo>
                      <a:pt x="4" y="167"/>
                    </a:lnTo>
                    <a:lnTo>
                      <a:pt x="11" y="167"/>
                    </a:lnTo>
                    <a:lnTo>
                      <a:pt x="19" y="170"/>
                    </a:lnTo>
                    <a:lnTo>
                      <a:pt x="26" y="170"/>
                    </a:lnTo>
                    <a:lnTo>
                      <a:pt x="35" y="172"/>
                    </a:lnTo>
                    <a:lnTo>
                      <a:pt x="45" y="172"/>
                    </a:lnTo>
                    <a:lnTo>
                      <a:pt x="52" y="170"/>
                    </a:lnTo>
                    <a:lnTo>
                      <a:pt x="71" y="170"/>
                    </a:lnTo>
                    <a:lnTo>
                      <a:pt x="83" y="167"/>
                    </a:lnTo>
                    <a:lnTo>
                      <a:pt x="91" y="167"/>
                    </a:lnTo>
                    <a:lnTo>
                      <a:pt x="100" y="165"/>
                    </a:lnTo>
                    <a:lnTo>
                      <a:pt x="110" y="165"/>
                    </a:lnTo>
                    <a:lnTo>
                      <a:pt x="120" y="163"/>
                    </a:lnTo>
                    <a:lnTo>
                      <a:pt x="127" y="160"/>
                    </a:lnTo>
                    <a:lnTo>
                      <a:pt x="134" y="160"/>
                    </a:lnTo>
                    <a:lnTo>
                      <a:pt x="139" y="158"/>
                    </a:lnTo>
                    <a:lnTo>
                      <a:pt x="139" y="98"/>
                    </a:lnTo>
                    <a:lnTo>
                      <a:pt x="141" y="79"/>
                    </a:lnTo>
                    <a:lnTo>
                      <a:pt x="141" y="60"/>
                    </a:lnTo>
                    <a:lnTo>
                      <a:pt x="143" y="40"/>
                    </a:lnTo>
                    <a:lnTo>
                      <a:pt x="143" y="19"/>
                    </a:lnTo>
                    <a:lnTo>
                      <a:pt x="146" y="0"/>
                    </a:lnTo>
                    <a:lnTo>
                      <a:pt x="120" y="0"/>
                    </a:lnTo>
                    <a:lnTo>
                      <a:pt x="112" y="2"/>
                    </a:lnTo>
                    <a:lnTo>
                      <a:pt x="103" y="2"/>
                    </a:lnTo>
                    <a:lnTo>
                      <a:pt x="83" y="7"/>
                    </a:lnTo>
                    <a:lnTo>
                      <a:pt x="74" y="7"/>
                    </a:lnTo>
                    <a:lnTo>
                      <a:pt x="67" y="9"/>
                    </a:lnTo>
                    <a:lnTo>
                      <a:pt x="57" y="11"/>
                    </a:lnTo>
                    <a:lnTo>
                      <a:pt x="47" y="11"/>
                    </a:lnTo>
                    <a:lnTo>
                      <a:pt x="38" y="14"/>
                    </a:lnTo>
                    <a:lnTo>
                      <a:pt x="31" y="16"/>
                    </a:lnTo>
                    <a:lnTo>
                      <a:pt x="21" y="1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4" name="Freeform 3560"/>
              <p:cNvSpPr>
                <a:spLocks/>
              </p:cNvSpPr>
              <p:nvPr/>
            </p:nvSpPr>
            <p:spPr bwMode="auto">
              <a:xfrm>
                <a:off x="5044" y="7564"/>
                <a:ext cx="142" cy="164"/>
              </a:xfrm>
              <a:custGeom>
                <a:avLst/>
                <a:gdLst/>
                <a:ahLst/>
                <a:cxnLst>
                  <a:cxn ang="0">
                    <a:pos x="62" y="163"/>
                  </a:cxn>
                  <a:cxn ang="0">
                    <a:pos x="71" y="160"/>
                  </a:cxn>
                  <a:cxn ang="0">
                    <a:pos x="79" y="160"/>
                  </a:cxn>
                  <a:cxn ang="0">
                    <a:pos x="88" y="158"/>
                  </a:cxn>
                  <a:cxn ang="0">
                    <a:pos x="98" y="158"/>
                  </a:cxn>
                  <a:cxn ang="0">
                    <a:pos x="107" y="156"/>
                  </a:cxn>
                  <a:cxn ang="0">
                    <a:pos x="115" y="153"/>
                  </a:cxn>
                  <a:cxn ang="0">
                    <a:pos x="122" y="153"/>
                  </a:cxn>
                  <a:cxn ang="0">
                    <a:pos x="129" y="151"/>
                  </a:cxn>
                  <a:cxn ang="0">
                    <a:pos x="134" y="148"/>
                  </a:cxn>
                  <a:cxn ang="0">
                    <a:pos x="134" y="93"/>
                  </a:cxn>
                  <a:cxn ang="0">
                    <a:pos x="136" y="74"/>
                  </a:cxn>
                  <a:cxn ang="0">
                    <a:pos x="136" y="57"/>
                  </a:cxn>
                  <a:cxn ang="0">
                    <a:pos x="139" y="38"/>
                  </a:cxn>
                  <a:cxn ang="0">
                    <a:pos x="139" y="19"/>
                  </a:cxn>
                  <a:cxn ang="0">
                    <a:pos x="141" y="0"/>
                  </a:cxn>
                  <a:cxn ang="0">
                    <a:pos x="124" y="0"/>
                  </a:cxn>
                  <a:cxn ang="0">
                    <a:pos x="117" y="2"/>
                  </a:cxn>
                  <a:cxn ang="0">
                    <a:pos x="107" y="2"/>
                  </a:cxn>
                  <a:cxn ang="0">
                    <a:pos x="100" y="4"/>
                  </a:cxn>
                  <a:cxn ang="0">
                    <a:pos x="91" y="4"/>
                  </a:cxn>
                  <a:cxn ang="0">
                    <a:pos x="81" y="7"/>
                  </a:cxn>
                  <a:cxn ang="0">
                    <a:pos x="74" y="7"/>
                  </a:cxn>
                  <a:cxn ang="0">
                    <a:pos x="45" y="14"/>
                  </a:cxn>
                  <a:cxn ang="0">
                    <a:pos x="38" y="14"/>
                  </a:cxn>
                  <a:cxn ang="0">
                    <a:pos x="28" y="16"/>
                  </a:cxn>
                  <a:cxn ang="0">
                    <a:pos x="21" y="19"/>
                  </a:cxn>
                  <a:cxn ang="0">
                    <a:pos x="7" y="23"/>
                  </a:cxn>
                  <a:cxn ang="0">
                    <a:pos x="4" y="40"/>
                  </a:cxn>
                  <a:cxn ang="0">
                    <a:pos x="2" y="60"/>
                  </a:cxn>
                  <a:cxn ang="0">
                    <a:pos x="0" y="76"/>
                  </a:cxn>
                  <a:cxn ang="0">
                    <a:pos x="0" y="110"/>
                  </a:cxn>
                  <a:cxn ang="0">
                    <a:pos x="2" y="127"/>
                  </a:cxn>
                  <a:cxn ang="0">
                    <a:pos x="2" y="143"/>
                  </a:cxn>
                  <a:cxn ang="0">
                    <a:pos x="4" y="160"/>
                  </a:cxn>
                  <a:cxn ang="0">
                    <a:pos x="11" y="160"/>
                  </a:cxn>
                  <a:cxn ang="0">
                    <a:pos x="19" y="163"/>
                  </a:cxn>
                  <a:cxn ang="0">
                    <a:pos x="62" y="163"/>
                  </a:cxn>
                </a:cxnLst>
                <a:rect l="0" t="0" r="r" b="b"/>
                <a:pathLst>
                  <a:path w="142" h="164">
                    <a:moveTo>
                      <a:pt x="62" y="163"/>
                    </a:moveTo>
                    <a:lnTo>
                      <a:pt x="71" y="160"/>
                    </a:lnTo>
                    <a:lnTo>
                      <a:pt x="79" y="160"/>
                    </a:lnTo>
                    <a:lnTo>
                      <a:pt x="88" y="158"/>
                    </a:lnTo>
                    <a:lnTo>
                      <a:pt x="98" y="158"/>
                    </a:lnTo>
                    <a:lnTo>
                      <a:pt x="107" y="156"/>
                    </a:lnTo>
                    <a:lnTo>
                      <a:pt x="115" y="153"/>
                    </a:lnTo>
                    <a:lnTo>
                      <a:pt x="122" y="153"/>
                    </a:lnTo>
                    <a:lnTo>
                      <a:pt x="129" y="151"/>
                    </a:lnTo>
                    <a:lnTo>
                      <a:pt x="134" y="148"/>
                    </a:lnTo>
                    <a:lnTo>
                      <a:pt x="134" y="93"/>
                    </a:lnTo>
                    <a:lnTo>
                      <a:pt x="136" y="74"/>
                    </a:lnTo>
                    <a:lnTo>
                      <a:pt x="136" y="57"/>
                    </a:lnTo>
                    <a:lnTo>
                      <a:pt x="139" y="38"/>
                    </a:lnTo>
                    <a:lnTo>
                      <a:pt x="139" y="19"/>
                    </a:lnTo>
                    <a:lnTo>
                      <a:pt x="141" y="0"/>
                    </a:lnTo>
                    <a:lnTo>
                      <a:pt x="124" y="0"/>
                    </a:lnTo>
                    <a:lnTo>
                      <a:pt x="117" y="2"/>
                    </a:lnTo>
                    <a:lnTo>
                      <a:pt x="107" y="2"/>
                    </a:lnTo>
                    <a:lnTo>
                      <a:pt x="100" y="4"/>
                    </a:lnTo>
                    <a:lnTo>
                      <a:pt x="91" y="4"/>
                    </a:lnTo>
                    <a:lnTo>
                      <a:pt x="81" y="7"/>
                    </a:lnTo>
                    <a:lnTo>
                      <a:pt x="74" y="7"/>
                    </a:lnTo>
                    <a:lnTo>
                      <a:pt x="45" y="14"/>
                    </a:lnTo>
                    <a:lnTo>
                      <a:pt x="38" y="14"/>
                    </a:lnTo>
                    <a:lnTo>
                      <a:pt x="28" y="16"/>
                    </a:lnTo>
                    <a:lnTo>
                      <a:pt x="21" y="19"/>
                    </a:lnTo>
                    <a:lnTo>
                      <a:pt x="7" y="23"/>
                    </a:lnTo>
                    <a:lnTo>
                      <a:pt x="4" y="40"/>
                    </a:lnTo>
                    <a:lnTo>
                      <a:pt x="2" y="60"/>
                    </a:lnTo>
                    <a:lnTo>
                      <a:pt x="0" y="76"/>
                    </a:lnTo>
                    <a:lnTo>
                      <a:pt x="0" y="110"/>
                    </a:lnTo>
                    <a:lnTo>
                      <a:pt x="2" y="127"/>
                    </a:lnTo>
                    <a:lnTo>
                      <a:pt x="2" y="143"/>
                    </a:lnTo>
                    <a:lnTo>
                      <a:pt x="4" y="160"/>
                    </a:lnTo>
                    <a:lnTo>
                      <a:pt x="11" y="160"/>
                    </a:lnTo>
                    <a:lnTo>
                      <a:pt x="19" y="163"/>
                    </a:lnTo>
                    <a:lnTo>
                      <a:pt x="62" y="163"/>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5" name="Freeform 3561"/>
              <p:cNvSpPr>
                <a:spLocks/>
              </p:cNvSpPr>
              <p:nvPr/>
            </p:nvSpPr>
            <p:spPr bwMode="auto">
              <a:xfrm>
                <a:off x="5044" y="7564"/>
                <a:ext cx="137" cy="156"/>
              </a:xfrm>
              <a:custGeom>
                <a:avLst/>
                <a:gdLst/>
                <a:ahLst/>
                <a:cxnLst>
                  <a:cxn ang="0">
                    <a:pos x="7" y="153"/>
                  </a:cxn>
                  <a:cxn ang="0">
                    <a:pos x="11" y="153"/>
                  </a:cxn>
                  <a:cxn ang="0">
                    <a:pos x="19" y="156"/>
                  </a:cxn>
                  <a:cxn ang="0">
                    <a:pos x="50" y="156"/>
                  </a:cxn>
                  <a:cxn ang="0">
                    <a:pos x="60" y="153"/>
                  </a:cxn>
                  <a:cxn ang="0">
                    <a:pos x="69" y="153"/>
                  </a:cxn>
                  <a:cxn ang="0">
                    <a:pos x="76" y="151"/>
                  </a:cxn>
                  <a:cxn ang="0">
                    <a:pos x="86" y="151"/>
                  </a:cxn>
                  <a:cxn ang="0">
                    <a:pos x="96" y="148"/>
                  </a:cxn>
                  <a:cxn ang="0">
                    <a:pos x="103" y="146"/>
                  </a:cxn>
                  <a:cxn ang="0">
                    <a:pos x="110" y="146"/>
                  </a:cxn>
                  <a:cxn ang="0">
                    <a:pos x="120" y="143"/>
                  </a:cxn>
                  <a:cxn ang="0">
                    <a:pos x="124" y="141"/>
                  </a:cxn>
                  <a:cxn ang="0">
                    <a:pos x="131" y="141"/>
                  </a:cxn>
                  <a:cxn ang="0">
                    <a:pos x="129" y="122"/>
                  </a:cxn>
                  <a:cxn ang="0">
                    <a:pos x="131" y="105"/>
                  </a:cxn>
                  <a:cxn ang="0">
                    <a:pos x="131" y="69"/>
                  </a:cxn>
                  <a:cxn ang="0">
                    <a:pos x="134" y="52"/>
                  </a:cxn>
                  <a:cxn ang="0">
                    <a:pos x="134" y="36"/>
                  </a:cxn>
                  <a:cxn ang="0">
                    <a:pos x="136" y="19"/>
                  </a:cxn>
                  <a:cxn ang="0">
                    <a:pos x="136" y="0"/>
                  </a:cxn>
                  <a:cxn ang="0">
                    <a:pos x="129" y="0"/>
                  </a:cxn>
                  <a:cxn ang="0">
                    <a:pos x="122" y="2"/>
                  </a:cxn>
                  <a:cxn ang="0">
                    <a:pos x="105" y="2"/>
                  </a:cxn>
                  <a:cxn ang="0">
                    <a:pos x="98" y="4"/>
                  </a:cxn>
                  <a:cxn ang="0">
                    <a:pos x="88" y="4"/>
                  </a:cxn>
                  <a:cxn ang="0">
                    <a:pos x="79" y="7"/>
                  </a:cxn>
                  <a:cxn ang="0">
                    <a:pos x="71" y="7"/>
                  </a:cxn>
                  <a:cxn ang="0">
                    <a:pos x="62" y="9"/>
                  </a:cxn>
                  <a:cxn ang="0">
                    <a:pos x="55" y="11"/>
                  </a:cxn>
                  <a:cxn ang="0">
                    <a:pos x="35" y="16"/>
                  </a:cxn>
                  <a:cxn ang="0">
                    <a:pos x="28" y="16"/>
                  </a:cxn>
                  <a:cxn ang="0">
                    <a:pos x="21" y="19"/>
                  </a:cxn>
                  <a:cxn ang="0">
                    <a:pos x="7" y="23"/>
                  </a:cxn>
                  <a:cxn ang="0">
                    <a:pos x="2" y="57"/>
                  </a:cxn>
                  <a:cxn ang="0">
                    <a:pos x="2" y="74"/>
                  </a:cxn>
                  <a:cxn ang="0">
                    <a:pos x="0" y="88"/>
                  </a:cxn>
                  <a:cxn ang="0">
                    <a:pos x="0" y="105"/>
                  </a:cxn>
                  <a:cxn ang="0">
                    <a:pos x="2" y="120"/>
                  </a:cxn>
                  <a:cxn ang="0">
                    <a:pos x="7" y="153"/>
                  </a:cxn>
                </a:cxnLst>
                <a:rect l="0" t="0" r="r" b="b"/>
                <a:pathLst>
                  <a:path w="137" h="156">
                    <a:moveTo>
                      <a:pt x="7" y="153"/>
                    </a:moveTo>
                    <a:lnTo>
                      <a:pt x="11" y="153"/>
                    </a:lnTo>
                    <a:lnTo>
                      <a:pt x="19" y="156"/>
                    </a:lnTo>
                    <a:lnTo>
                      <a:pt x="50" y="156"/>
                    </a:lnTo>
                    <a:lnTo>
                      <a:pt x="60" y="153"/>
                    </a:lnTo>
                    <a:lnTo>
                      <a:pt x="69" y="153"/>
                    </a:lnTo>
                    <a:lnTo>
                      <a:pt x="76" y="151"/>
                    </a:lnTo>
                    <a:lnTo>
                      <a:pt x="86" y="151"/>
                    </a:lnTo>
                    <a:lnTo>
                      <a:pt x="96" y="148"/>
                    </a:lnTo>
                    <a:lnTo>
                      <a:pt x="103" y="146"/>
                    </a:lnTo>
                    <a:lnTo>
                      <a:pt x="110" y="146"/>
                    </a:lnTo>
                    <a:lnTo>
                      <a:pt x="120" y="143"/>
                    </a:lnTo>
                    <a:lnTo>
                      <a:pt x="124" y="141"/>
                    </a:lnTo>
                    <a:lnTo>
                      <a:pt x="131" y="141"/>
                    </a:lnTo>
                    <a:lnTo>
                      <a:pt x="129" y="122"/>
                    </a:lnTo>
                    <a:lnTo>
                      <a:pt x="131" y="105"/>
                    </a:lnTo>
                    <a:lnTo>
                      <a:pt x="131" y="69"/>
                    </a:lnTo>
                    <a:lnTo>
                      <a:pt x="134" y="52"/>
                    </a:lnTo>
                    <a:lnTo>
                      <a:pt x="134" y="36"/>
                    </a:lnTo>
                    <a:lnTo>
                      <a:pt x="136" y="19"/>
                    </a:lnTo>
                    <a:lnTo>
                      <a:pt x="136" y="0"/>
                    </a:lnTo>
                    <a:lnTo>
                      <a:pt x="129" y="0"/>
                    </a:lnTo>
                    <a:lnTo>
                      <a:pt x="122" y="2"/>
                    </a:lnTo>
                    <a:lnTo>
                      <a:pt x="105" y="2"/>
                    </a:lnTo>
                    <a:lnTo>
                      <a:pt x="98" y="4"/>
                    </a:lnTo>
                    <a:lnTo>
                      <a:pt x="88" y="4"/>
                    </a:lnTo>
                    <a:lnTo>
                      <a:pt x="79" y="7"/>
                    </a:lnTo>
                    <a:lnTo>
                      <a:pt x="71" y="7"/>
                    </a:lnTo>
                    <a:lnTo>
                      <a:pt x="62" y="9"/>
                    </a:lnTo>
                    <a:lnTo>
                      <a:pt x="55" y="11"/>
                    </a:lnTo>
                    <a:lnTo>
                      <a:pt x="35" y="16"/>
                    </a:lnTo>
                    <a:lnTo>
                      <a:pt x="28" y="16"/>
                    </a:lnTo>
                    <a:lnTo>
                      <a:pt x="21" y="19"/>
                    </a:lnTo>
                    <a:lnTo>
                      <a:pt x="7" y="23"/>
                    </a:lnTo>
                    <a:lnTo>
                      <a:pt x="2" y="57"/>
                    </a:lnTo>
                    <a:lnTo>
                      <a:pt x="2" y="74"/>
                    </a:lnTo>
                    <a:lnTo>
                      <a:pt x="0" y="88"/>
                    </a:lnTo>
                    <a:lnTo>
                      <a:pt x="0" y="105"/>
                    </a:lnTo>
                    <a:lnTo>
                      <a:pt x="2" y="120"/>
                    </a:lnTo>
                    <a:lnTo>
                      <a:pt x="7" y="153"/>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6" name="Freeform 3562"/>
              <p:cNvSpPr>
                <a:spLocks/>
              </p:cNvSpPr>
              <p:nvPr/>
            </p:nvSpPr>
            <p:spPr bwMode="auto">
              <a:xfrm>
                <a:off x="5047" y="7564"/>
                <a:ext cx="129" cy="149"/>
              </a:xfrm>
              <a:custGeom>
                <a:avLst/>
                <a:gdLst/>
                <a:ahLst/>
                <a:cxnLst>
                  <a:cxn ang="0">
                    <a:pos x="9" y="146"/>
                  </a:cxn>
                  <a:cxn ang="0">
                    <a:pos x="16" y="148"/>
                  </a:cxn>
                  <a:cxn ang="0">
                    <a:pos x="38" y="148"/>
                  </a:cxn>
                  <a:cxn ang="0">
                    <a:pos x="47" y="146"/>
                  </a:cxn>
                  <a:cxn ang="0">
                    <a:pos x="55" y="146"/>
                  </a:cxn>
                  <a:cxn ang="0">
                    <a:pos x="64" y="143"/>
                  </a:cxn>
                  <a:cxn ang="0">
                    <a:pos x="71" y="143"/>
                  </a:cxn>
                  <a:cxn ang="0">
                    <a:pos x="81" y="141"/>
                  </a:cxn>
                  <a:cxn ang="0">
                    <a:pos x="88" y="139"/>
                  </a:cxn>
                  <a:cxn ang="0">
                    <a:pos x="98" y="139"/>
                  </a:cxn>
                  <a:cxn ang="0">
                    <a:pos x="105" y="136"/>
                  </a:cxn>
                  <a:cxn ang="0">
                    <a:pos x="112" y="134"/>
                  </a:cxn>
                  <a:cxn ang="0">
                    <a:pos x="117" y="134"/>
                  </a:cxn>
                  <a:cxn ang="0">
                    <a:pos x="124" y="131"/>
                  </a:cxn>
                  <a:cxn ang="0">
                    <a:pos x="124" y="67"/>
                  </a:cxn>
                  <a:cxn ang="0">
                    <a:pos x="127" y="50"/>
                  </a:cxn>
                  <a:cxn ang="0">
                    <a:pos x="127" y="33"/>
                  </a:cxn>
                  <a:cxn ang="0">
                    <a:pos x="129" y="19"/>
                  </a:cxn>
                  <a:cxn ang="0">
                    <a:pos x="129" y="0"/>
                  </a:cxn>
                  <a:cxn ang="0">
                    <a:pos x="124" y="0"/>
                  </a:cxn>
                  <a:cxn ang="0">
                    <a:pos x="117" y="2"/>
                  </a:cxn>
                  <a:cxn ang="0">
                    <a:pos x="100" y="2"/>
                  </a:cxn>
                  <a:cxn ang="0">
                    <a:pos x="93" y="4"/>
                  </a:cxn>
                  <a:cxn ang="0">
                    <a:pos x="83" y="7"/>
                  </a:cxn>
                  <a:cxn ang="0">
                    <a:pos x="76" y="7"/>
                  </a:cxn>
                  <a:cxn ang="0">
                    <a:pos x="67" y="9"/>
                  </a:cxn>
                  <a:cxn ang="0">
                    <a:pos x="57" y="9"/>
                  </a:cxn>
                  <a:cxn ang="0">
                    <a:pos x="50" y="11"/>
                  </a:cxn>
                  <a:cxn ang="0">
                    <a:pos x="40" y="14"/>
                  </a:cxn>
                  <a:cxn ang="0">
                    <a:pos x="33" y="16"/>
                  </a:cxn>
                  <a:cxn ang="0">
                    <a:pos x="26" y="19"/>
                  </a:cxn>
                  <a:cxn ang="0">
                    <a:pos x="19" y="19"/>
                  </a:cxn>
                  <a:cxn ang="0">
                    <a:pos x="4" y="23"/>
                  </a:cxn>
                  <a:cxn ang="0">
                    <a:pos x="2" y="40"/>
                  </a:cxn>
                  <a:cxn ang="0">
                    <a:pos x="0" y="55"/>
                  </a:cxn>
                  <a:cxn ang="0">
                    <a:pos x="0" y="115"/>
                  </a:cxn>
                  <a:cxn ang="0">
                    <a:pos x="2" y="129"/>
                  </a:cxn>
                  <a:cxn ang="0">
                    <a:pos x="4" y="146"/>
                  </a:cxn>
                  <a:cxn ang="0">
                    <a:pos x="9" y="146"/>
                  </a:cxn>
                </a:cxnLst>
                <a:rect l="0" t="0" r="r" b="b"/>
                <a:pathLst>
                  <a:path w="129" h="149">
                    <a:moveTo>
                      <a:pt x="9" y="146"/>
                    </a:moveTo>
                    <a:lnTo>
                      <a:pt x="16" y="148"/>
                    </a:lnTo>
                    <a:lnTo>
                      <a:pt x="38" y="148"/>
                    </a:lnTo>
                    <a:lnTo>
                      <a:pt x="47" y="146"/>
                    </a:lnTo>
                    <a:lnTo>
                      <a:pt x="55" y="146"/>
                    </a:lnTo>
                    <a:lnTo>
                      <a:pt x="64" y="143"/>
                    </a:lnTo>
                    <a:lnTo>
                      <a:pt x="71" y="143"/>
                    </a:lnTo>
                    <a:lnTo>
                      <a:pt x="81" y="141"/>
                    </a:lnTo>
                    <a:lnTo>
                      <a:pt x="88" y="139"/>
                    </a:lnTo>
                    <a:lnTo>
                      <a:pt x="98" y="139"/>
                    </a:lnTo>
                    <a:lnTo>
                      <a:pt x="105" y="136"/>
                    </a:lnTo>
                    <a:lnTo>
                      <a:pt x="112" y="134"/>
                    </a:lnTo>
                    <a:lnTo>
                      <a:pt x="117" y="134"/>
                    </a:lnTo>
                    <a:lnTo>
                      <a:pt x="124" y="131"/>
                    </a:lnTo>
                    <a:lnTo>
                      <a:pt x="124" y="67"/>
                    </a:lnTo>
                    <a:lnTo>
                      <a:pt x="127" y="50"/>
                    </a:lnTo>
                    <a:lnTo>
                      <a:pt x="127" y="33"/>
                    </a:lnTo>
                    <a:lnTo>
                      <a:pt x="129" y="19"/>
                    </a:lnTo>
                    <a:lnTo>
                      <a:pt x="129" y="0"/>
                    </a:lnTo>
                    <a:lnTo>
                      <a:pt x="124" y="0"/>
                    </a:lnTo>
                    <a:lnTo>
                      <a:pt x="117" y="2"/>
                    </a:lnTo>
                    <a:lnTo>
                      <a:pt x="100" y="2"/>
                    </a:lnTo>
                    <a:lnTo>
                      <a:pt x="93" y="4"/>
                    </a:lnTo>
                    <a:lnTo>
                      <a:pt x="83" y="7"/>
                    </a:lnTo>
                    <a:lnTo>
                      <a:pt x="76" y="7"/>
                    </a:lnTo>
                    <a:lnTo>
                      <a:pt x="67" y="9"/>
                    </a:lnTo>
                    <a:lnTo>
                      <a:pt x="57" y="9"/>
                    </a:lnTo>
                    <a:lnTo>
                      <a:pt x="50" y="11"/>
                    </a:lnTo>
                    <a:lnTo>
                      <a:pt x="40" y="14"/>
                    </a:lnTo>
                    <a:lnTo>
                      <a:pt x="33" y="16"/>
                    </a:lnTo>
                    <a:lnTo>
                      <a:pt x="26" y="19"/>
                    </a:lnTo>
                    <a:lnTo>
                      <a:pt x="19" y="19"/>
                    </a:lnTo>
                    <a:lnTo>
                      <a:pt x="4" y="23"/>
                    </a:lnTo>
                    <a:lnTo>
                      <a:pt x="2" y="40"/>
                    </a:lnTo>
                    <a:lnTo>
                      <a:pt x="0" y="55"/>
                    </a:lnTo>
                    <a:lnTo>
                      <a:pt x="0" y="115"/>
                    </a:lnTo>
                    <a:lnTo>
                      <a:pt x="2" y="129"/>
                    </a:lnTo>
                    <a:lnTo>
                      <a:pt x="4" y="146"/>
                    </a:lnTo>
                    <a:lnTo>
                      <a:pt x="9" y="14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7" name="Freeform 3563"/>
              <p:cNvSpPr>
                <a:spLocks/>
              </p:cNvSpPr>
              <p:nvPr/>
            </p:nvSpPr>
            <p:spPr bwMode="auto">
              <a:xfrm>
                <a:off x="5047" y="7567"/>
                <a:ext cx="127" cy="139"/>
              </a:xfrm>
              <a:custGeom>
                <a:avLst/>
                <a:gdLst/>
                <a:ahLst/>
                <a:cxnLst>
                  <a:cxn ang="0">
                    <a:pos x="4" y="136"/>
                  </a:cxn>
                  <a:cxn ang="0">
                    <a:pos x="9" y="136"/>
                  </a:cxn>
                  <a:cxn ang="0">
                    <a:pos x="16" y="139"/>
                  </a:cxn>
                  <a:cxn ang="0">
                    <a:pos x="28" y="139"/>
                  </a:cxn>
                  <a:cxn ang="0">
                    <a:pos x="38" y="136"/>
                  </a:cxn>
                  <a:cxn ang="0">
                    <a:pos x="52" y="136"/>
                  </a:cxn>
                  <a:cxn ang="0">
                    <a:pos x="62" y="134"/>
                  </a:cxn>
                  <a:cxn ang="0">
                    <a:pos x="69" y="131"/>
                  </a:cxn>
                  <a:cxn ang="0">
                    <a:pos x="79" y="131"/>
                  </a:cxn>
                  <a:cxn ang="0">
                    <a:pos x="100" y="124"/>
                  </a:cxn>
                  <a:cxn ang="0">
                    <a:pos x="107"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88" y="2"/>
                  </a:cxn>
                  <a:cxn ang="0">
                    <a:pos x="81" y="4"/>
                  </a:cxn>
                  <a:cxn ang="0">
                    <a:pos x="74" y="4"/>
                  </a:cxn>
                  <a:cxn ang="0">
                    <a:pos x="64" y="7"/>
                  </a:cxn>
                  <a:cxn ang="0">
                    <a:pos x="57" y="9"/>
                  </a:cxn>
                  <a:cxn ang="0">
                    <a:pos x="47" y="9"/>
                  </a:cxn>
                  <a:cxn ang="0">
                    <a:pos x="33" y="14"/>
                  </a:cxn>
                  <a:cxn ang="0">
                    <a:pos x="23" y="16"/>
                  </a:cxn>
                  <a:cxn ang="0">
                    <a:pos x="16" y="19"/>
                  </a:cxn>
                  <a:cxn ang="0">
                    <a:pos x="11" y="19"/>
                  </a:cxn>
                  <a:cxn ang="0">
                    <a:pos x="4" y="21"/>
                  </a:cxn>
                  <a:cxn ang="0">
                    <a:pos x="0" y="52"/>
                  </a:cxn>
                  <a:cxn ang="0">
                    <a:pos x="0" y="107"/>
                  </a:cxn>
                  <a:cxn ang="0">
                    <a:pos x="4" y="136"/>
                  </a:cxn>
                </a:cxnLst>
                <a:rect l="0" t="0" r="r" b="b"/>
                <a:pathLst>
                  <a:path w="127" h="139">
                    <a:moveTo>
                      <a:pt x="4" y="136"/>
                    </a:moveTo>
                    <a:lnTo>
                      <a:pt x="9" y="136"/>
                    </a:lnTo>
                    <a:lnTo>
                      <a:pt x="16" y="139"/>
                    </a:lnTo>
                    <a:lnTo>
                      <a:pt x="28" y="139"/>
                    </a:lnTo>
                    <a:lnTo>
                      <a:pt x="38" y="136"/>
                    </a:lnTo>
                    <a:lnTo>
                      <a:pt x="52" y="136"/>
                    </a:lnTo>
                    <a:lnTo>
                      <a:pt x="62" y="134"/>
                    </a:lnTo>
                    <a:lnTo>
                      <a:pt x="69" y="131"/>
                    </a:lnTo>
                    <a:lnTo>
                      <a:pt x="79" y="131"/>
                    </a:lnTo>
                    <a:lnTo>
                      <a:pt x="100" y="124"/>
                    </a:lnTo>
                    <a:lnTo>
                      <a:pt x="107" y="124"/>
                    </a:lnTo>
                    <a:lnTo>
                      <a:pt x="115" y="122"/>
                    </a:lnTo>
                    <a:lnTo>
                      <a:pt x="120" y="120"/>
                    </a:lnTo>
                    <a:lnTo>
                      <a:pt x="120" y="74"/>
                    </a:lnTo>
                    <a:lnTo>
                      <a:pt x="122" y="60"/>
                    </a:lnTo>
                    <a:lnTo>
                      <a:pt x="122" y="45"/>
                    </a:lnTo>
                    <a:lnTo>
                      <a:pt x="124" y="31"/>
                    </a:lnTo>
                    <a:lnTo>
                      <a:pt x="124" y="14"/>
                    </a:lnTo>
                    <a:lnTo>
                      <a:pt x="127" y="0"/>
                    </a:lnTo>
                    <a:lnTo>
                      <a:pt x="105" y="0"/>
                    </a:lnTo>
                    <a:lnTo>
                      <a:pt x="98" y="2"/>
                    </a:lnTo>
                    <a:lnTo>
                      <a:pt x="88" y="2"/>
                    </a:lnTo>
                    <a:lnTo>
                      <a:pt x="81" y="4"/>
                    </a:lnTo>
                    <a:lnTo>
                      <a:pt x="74" y="4"/>
                    </a:lnTo>
                    <a:lnTo>
                      <a:pt x="64" y="7"/>
                    </a:lnTo>
                    <a:lnTo>
                      <a:pt x="57" y="9"/>
                    </a:lnTo>
                    <a:lnTo>
                      <a:pt x="47" y="9"/>
                    </a:lnTo>
                    <a:lnTo>
                      <a:pt x="33" y="14"/>
                    </a:lnTo>
                    <a:lnTo>
                      <a:pt x="23" y="16"/>
                    </a:lnTo>
                    <a:lnTo>
                      <a:pt x="16" y="19"/>
                    </a:lnTo>
                    <a:lnTo>
                      <a:pt x="11" y="19"/>
                    </a:lnTo>
                    <a:lnTo>
                      <a:pt x="4" y="21"/>
                    </a:lnTo>
                    <a:lnTo>
                      <a:pt x="0" y="52"/>
                    </a:lnTo>
                    <a:lnTo>
                      <a:pt x="0" y="107"/>
                    </a:lnTo>
                    <a:lnTo>
                      <a:pt x="4"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8" name="Freeform 3564"/>
              <p:cNvSpPr>
                <a:spLocks/>
              </p:cNvSpPr>
              <p:nvPr/>
            </p:nvSpPr>
            <p:spPr bwMode="auto">
              <a:xfrm>
                <a:off x="5047" y="7567"/>
                <a:ext cx="122" cy="132"/>
              </a:xfrm>
              <a:custGeom>
                <a:avLst/>
                <a:gdLst/>
                <a:ahLst/>
                <a:cxnLst>
                  <a:cxn ang="0">
                    <a:pos x="2" y="50"/>
                  </a:cxn>
                  <a:cxn ang="0">
                    <a:pos x="0" y="76"/>
                  </a:cxn>
                  <a:cxn ang="0">
                    <a:pos x="0" y="103"/>
                  </a:cxn>
                  <a:cxn ang="0">
                    <a:pos x="4" y="129"/>
                  </a:cxn>
                  <a:cxn ang="0">
                    <a:pos x="9" y="129"/>
                  </a:cxn>
                  <a:cxn ang="0">
                    <a:pos x="14" y="131"/>
                  </a:cxn>
                  <a:cxn ang="0">
                    <a:pos x="28" y="131"/>
                  </a:cxn>
                  <a:cxn ang="0">
                    <a:pos x="35" y="129"/>
                  </a:cxn>
                  <a:cxn ang="0">
                    <a:pos x="43" y="129"/>
                  </a:cxn>
                  <a:cxn ang="0">
                    <a:pos x="52" y="127"/>
                  </a:cxn>
                  <a:cxn ang="0">
                    <a:pos x="60" y="124"/>
                  </a:cxn>
                  <a:cxn ang="0">
                    <a:pos x="67" y="124"/>
                  </a:cxn>
                  <a:cxn ang="0">
                    <a:pos x="76" y="122"/>
                  </a:cxn>
                  <a:cxn ang="0">
                    <a:pos x="83" y="120"/>
                  </a:cxn>
                  <a:cxn ang="0">
                    <a:pos x="91" y="117"/>
                  </a:cxn>
                  <a:cxn ang="0">
                    <a:pos x="98" y="117"/>
                  </a:cxn>
                  <a:cxn ang="0">
                    <a:pos x="105" y="115"/>
                  </a:cxn>
                  <a:cxn ang="0">
                    <a:pos x="110" y="112"/>
                  </a:cxn>
                  <a:cxn ang="0">
                    <a:pos x="115" y="112"/>
                  </a:cxn>
                  <a:cxn ang="0">
                    <a:pos x="115" y="69"/>
                  </a:cxn>
                  <a:cxn ang="0">
                    <a:pos x="117" y="55"/>
                  </a:cxn>
                  <a:cxn ang="0">
                    <a:pos x="117" y="43"/>
                  </a:cxn>
                  <a:cxn ang="0">
                    <a:pos x="120" y="28"/>
                  </a:cxn>
                  <a:cxn ang="0">
                    <a:pos x="120" y="14"/>
                  </a:cxn>
                  <a:cxn ang="0">
                    <a:pos x="122" y="0"/>
                  </a:cxn>
                  <a:cxn ang="0">
                    <a:pos x="110" y="0"/>
                  </a:cxn>
                  <a:cxn ang="0">
                    <a:pos x="103" y="2"/>
                  </a:cxn>
                  <a:cxn ang="0">
                    <a:pos x="86" y="2"/>
                  </a:cxn>
                  <a:cxn ang="0">
                    <a:pos x="79" y="4"/>
                  </a:cxn>
                  <a:cxn ang="0">
                    <a:pos x="71" y="4"/>
                  </a:cxn>
                  <a:cxn ang="0">
                    <a:pos x="62" y="7"/>
                  </a:cxn>
                  <a:cxn ang="0">
                    <a:pos x="47" y="11"/>
                  </a:cxn>
                  <a:cxn ang="0">
                    <a:pos x="38" y="11"/>
                  </a:cxn>
                  <a:cxn ang="0">
                    <a:pos x="31" y="14"/>
                  </a:cxn>
                  <a:cxn ang="0">
                    <a:pos x="23" y="16"/>
                  </a:cxn>
                  <a:cxn ang="0">
                    <a:pos x="16" y="19"/>
                  </a:cxn>
                  <a:cxn ang="0">
                    <a:pos x="11" y="19"/>
                  </a:cxn>
                  <a:cxn ang="0">
                    <a:pos x="4" y="21"/>
                  </a:cxn>
                  <a:cxn ang="0">
                    <a:pos x="2" y="50"/>
                  </a:cxn>
                </a:cxnLst>
                <a:rect l="0" t="0" r="r" b="b"/>
                <a:pathLst>
                  <a:path w="122" h="132">
                    <a:moveTo>
                      <a:pt x="2" y="50"/>
                    </a:moveTo>
                    <a:lnTo>
                      <a:pt x="0" y="76"/>
                    </a:lnTo>
                    <a:lnTo>
                      <a:pt x="0" y="103"/>
                    </a:lnTo>
                    <a:lnTo>
                      <a:pt x="4" y="129"/>
                    </a:lnTo>
                    <a:lnTo>
                      <a:pt x="9" y="129"/>
                    </a:lnTo>
                    <a:lnTo>
                      <a:pt x="14" y="131"/>
                    </a:lnTo>
                    <a:lnTo>
                      <a:pt x="28" y="131"/>
                    </a:lnTo>
                    <a:lnTo>
                      <a:pt x="35" y="129"/>
                    </a:lnTo>
                    <a:lnTo>
                      <a:pt x="43" y="129"/>
                    </a:lnTo>
                    <a:lnTo>
                      <a:pt x="52" y="127"/>
                    </a:lnTo>
                    <a:lnTo>
                      <a:pt x="60" y="124"/>
                    </a:lnTo>
                    <a:lnTo>
                      <a:pt x="67" y="124"/>
                    </a:lnTo>
                    <a:lnTo>
                      <a:pt x="76" y="122"/>
                    </a:lnTo>
                    <a:lnTo>
                      <a:pt x="83" y="120"/>
                    </a:lnTo>
                    <a:lnTo>
                      <a:pt x="91" y="117"/>
                    </a:lnTo>
                    <a:lnTo>
                      <a:pt x="98" y="117"/>
                    </a:lnTo>
                    <a:lnTo>
                      <a:pt x="105" y="115"/>
                    </a:lnTo>
                    <a:lnTo>
                      <a:pt x="110" y="112"/>
                    </a:lnTo>
                    <a:lnTo>
                      <a:pt x="115" y="112"/>
                    </a:lnTo>
                    <a:lnTo>
                      <a:pt x="115" y="69"/>
                    </a:lnTo>
                    <a:lnTo>
                      <a:pt x="117" y="55"/>
                    </a:lnTo>
                    <a:lnTo>
                      <a:pt x="117" y="43"/>
                    </a:lnTo>
                    <a:lnTo>
                      <a:pt x="120" y="28"/>
                    </a:lnTo>
                    <a:lnTo>
                      <a:pt x="120" y="14"/>
                    </a:lnTo>
                    <a:lnTo>
                      <a:pt x="122" y="0"/>
                    </a:lnTo>
                    <a:lnTo>
                      <a:pt x="110" y="0"/>
                    </a:lnTo>
                    <a:lnTo>
                      <a:pt x="103" y="2"/>
                    </a:lnTo>
                    <a:lnTo>
                      <a:pt x="86" y="2"/>
                    </a:lnTo>
                    <a:lnTo>
                      <a:pt x="79" y="4"/>
                    </a:lnTo>
                    <a:lnTo>
                      <a:pt x="71" y="4"/>
                    </a:lnTo>
                    <a:lnTo>
                      <a:pt x="62" y="7"/>
                    </a:lnTo>
                    <a:lnTo>
                      <a:pt x="47" y="11"/>
                    </a:lnTo>
                    <a:lnTo>
                      <a:pt x="38" y="11"/>
                    </a:lnTo>
                    <a:lnTo>
                      <a:pt x="31" y="14"/>
                    </a:lnTo>
                    <a:lnTo>
                      <a:pt x="23" y="16"/>
                    </a:lnTo>
                    <a:lnTo>
                      <a:pt x="16" y="19"/>
                    </a:lnTo>
                    <a:lnTo>
                      <a:pt x="11" y="19"/>
                    </a:lnTo>
                    <a:lnTo>
                      <a:pt x="4" y="21"/>
                    </a:lnTo>
                    <a:lnTo>
                      <a:pt x="2" y="50"/>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9" name="Freeform 3565"/>
              <p:cNvSpPr>
                <a:spLocks/>
              </p:cNvSpPr>
              <p:nvPr/>
            </p:nvSpPr>
            <p:spPr bwMode="auto">
              <a:xfrm>
                <a:off x="5047" y="7567"/>
                <a:ext cx="117" cy="125"/>
              </a:xfrm>
              <a:custGeom>
                <a:avLst/>
                <a:gdLst/>
                <a:ahLst/>
                <a:cxnLst>
                  <a:cxn ang="0">
                    <a:pos x="14" y="122"/>
                  </a:cxn>
                  <a:cxn ang="0">
                    <a:pos x="21" y="124"/>
                  </a:cxn>
                  <a:cxn ang="0">
                    <a:pos x="28" y="122"/>
                  </a:cxn>
                  <a:cxn ang="0">
                    <a:pos x="35" y="122"/>
                  </a:cxn>
                  <a:cxn ang="0">
                    <a:pos x="43" y="120"/>
                  </a:cxn>
                  <a:cxn ang="0">
                    <a:pos x="50" y="120"/>
                  </a:cxn>
                  <a:cxn ang="0">
                    <a:pos x="57" y="117"/>
                  </a:cxn>
                  <a:cxn ang="0">
                    <a:pos x="71" y="112"/>
                  </a:cxn>
                  <a:cxn ang="0">
                    <a:pos x="81" y="112"/>
                  </a:cxn>
                  <a:cxn ang="0">
                    <a:pos x="86" y="110"/>
                  </a:cxn>
                  <a:cxn ang="0">
                    <a:pos x="100" y="105"/>
                  </a:cxn>
                  <a:cxn ang="0">
                    <a:pos x="105" y="103"/>
                  </a:cxn>
                  <a:cxn ang="0">
                    <a:pos x="110" y="103"/>
                  </a:cxn>
                  <a:cxn ang="0">
                    <a:pos x="110" y="76"/>
                  </a:cxn>
                  <a:cxn ang="0">
                    <a:pos x="112" y="64"/>
                  </a:cxn>
                  <a:cxn ang="0">
                    <a:pos x="112" y="50"/>
                  </a:cxn>
                  <a:cxn ang="0">
                    <a:pos x="115" y="38"/>
                  </a:cxn>
                  <a:cxn ang="0">
                    <a:pos x="115" y="26"/>
                  </a:cxn>
                  <a:cxn ang="0">
                    <a:pos x="117" y="14"/>
                  </a:cxn>
                  <a:cxn ang="0">
                    <a:pos x="117" y="0"/>
                  </a:cxn>
                  <a:cxn ang="0">
                    <a:pos x="105" y="0"/>
                  </a:cxn>
                  <a:cxn ang="0">
                    <a:pos x="98" y="2"/>
                  </a:cxn>
                  <a:cxn ang="0">
                    <a:pos x="91" y="2"/>
                  </a:cxn>
                  <a:cxn ang="0">
                    <a:pos x="83" y="4"/>
                  </a:cxn>
                  <a:cxn ang="0">
                    <a:pos x="76" y="4"/>
                  </a:cxn>
                  <a:cxn ang="0">
                    <a:pos x="69" y="7"/>
                  </a:cxn>
                  <a:cxn ang="0">
                    <a:pos x="62" y="7"/>
                  </a:cxn>
                  <a:cxn ang="0">
                    <a:pos x="52" y="9"/>
                  </a:cxn>
                  <a:cxn ang="0">
                    <a:pos x="38" y="14"/>
                  </a:cxn>
                  <a:cxn ang="0">
                    <a:pos x="31" y="14"/>
                  </a:cxn>
                  <a:cxn ang="0">
                    <a:pos x="23" y="16"/>
                  </a:cxn>
                  <a:cxn ang="0">
                    <a:pos x="9" y="21"/>
                  </a:cxn>
                  <a:cxn ang="0">
                    <a:pos x="4" y="21"/>
                  </a:cxn>
                  <a:cxn ang="0">
                    <a:pos x="2" y="47"/>
                  </a:cxn>
                  <a:cxn ang="0">
                    <a:pos x="0" y="71"/>
                  </a:cxn>
                  <a:cxn ang="0">
                    <a:pos x="2" y="96"/>
                  </a:cxn>
                  <a:cxn ang="0">
                    <a:pos x="4" y="122"/>
                  </a:cxn>
                  <a:cxn ang="0">
                    <a:pos x="14" y="122"/>
                  </a:cxn>
                </a:cxnLst>
                <a:rect l="0" t="0" r="r" b="b"/>
                <a:pathLst>
                  <a:path w="117" h="125">
                    <a:moveTo>
                      <a:pt x="14" y="122"/>
                    </a:moveTo>
                    <a:lnTo>
                      <a:pt x="21" y="124"/>
                    </a:lnTo>
                    <a:lnTo>
                      <a:pt x="28" y="122"/>
                    </a:lnTo>
                    <a:lnTo>
                      <a:pt x="35" y="122"/>
                    </a:lnTo>
                    <a:lnTo>
                      <a:pt x="43" y="120"/>
                    </a:lnTo>
                    <a:lnTo>
                      <a:pt x="50" y="120"/>
                    </a:lnTo>
                    <a:lnTo>
                      <a:pt x="57" y="117"/>
                    </a:lnTo>
                    <a:lnTo>
                      <a:pt x="71" y="112"/>
                    </a:lnTo>
                    <a:lnTo>
                      <a:pt x="81" y="112"/>
                    </a:lnTo>
                    <a:lnTo>
                      <a:pt x="86" y="110"/>
                    </a:lnTo>
                    <a:lnTo>
                      <a:pt x="100" y="105"/>
                    </a:lnTo>
                    <a:lnTo>
                      <a:pt x="105" y="103"/>
                    </a:lnTo>
                    <a:lnTo>
                      <a:pt x="110" y="103"/>
                    </a:lnTo>
                    <a:lnTo>
                      <a:pt x="110" y="76"/>
                    </a:lnTo>
                    <a:lnTo>
                      <a:pt x="112" y="64"/>
                    </a:lnTo>
                    <a:lnTo>
                      <a:pt x="112" y="50"/>
                    </a:lnTo>
                    <a:lnTo>
                      <a:pt x="115" y="38"/>
                    </a:lnTo>
                    <a:lnTo>
                      <a:pt x="115" y="26"/>
                    </a:lnTo>
                    <a:lnTo>
                      <a:pt x="117" y="14"/>
                    </a:lnTo>
                    <a:lnTo>
                      <a:pt x="117" y="0"/>
                    </a:lnTo>
                    <a:lnTo>
                      <a:pt x="105" y="0"/>
                    </a:lnTo>
                    <a:lnTo>
                      <a:pt x="98" y="2"/>
                    </a:lnTo>
                    <a:lnTo>
                      <a:pt x="91" y="2"/>
                    </a:lnTo>
                    <a:lnTo>
                      <a:pt x="83" y="4"/>
                    </a:lnTo>
                    <a:lnTo>
                      <a:pt x="76" y="4"/>
                    </a:lnTo>
                    <a:lnTo>
                      <a:pt x="69" y="7"/>
                    </a:lnTo>
                    <a:lnTo>
                      <a:pt x="62" y="7"/>
                    </a:lnTo>
                    <a:lnTo>
                      <a:pt x="52" y="9"/>
                    </a:lnTo>
                    <a:lnTo>
                      <a:pt x="38" y="14"/>
                    </a:lnTo>
                    <a:lnTo>
                      <a:pt x="31" y="14"/>
                    </a:lnTo>
                    <a:lnTo>
                      <a:pt x="23" y="16"/>
                    </a:lnTo>
                    <a:lnTo>
                      <a:pt x="9" y="21"/>
                    </a:lnTo>
                    <a:lnTo>
                      <a:pt x="4" y="21"/>
                    </a:lnTo>
                    <a:lnTo>
                      <a:pt x="2" y="47"/>
                    </a:lnTo>
                    <a:lnTo>
                      <a:pt x="0" y="71"/>
                    </a:lnTo>
                    <a:lnTo>
                      <a:pt x="2" y="96"/>
                    </a:lnTo>
                    <a:lnTo>
                      <a:pt x="4" y="122"/>
                    </a:lnTo>
                    <a:lnTo>
                      <a:pt x="14"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0" name="Freeform 3566"/>
              <p:cNvSpPr>
                <a:spLocks/>
              </p:cNvSpPr>
              <p:nvPr/>
            </p:nvSpPr>
            <p:spPr bwMode="auto">
              <a:xfrm>
                <a:off x="5049" y="7567"/>
                <a:ext cx="111" cy="115"/>
              </a:xfrm>
              <a:custGeom>
                <a:avLst/>
                <a:gdLst/>
                <a:ahLst/>
                <a:cxnLst>
                  <a:cxn ang="0">
                    <a:pos x="0" y="45"/>
                  </a:cxn>
                  <a:cxn ang="0">
                    <a:pos x="0" y="91"/>
                  </a:cxn>
                  <a:cxn ang="0">
                    <a:pos x="2" y="115"/>
                  </a:cxn>
                  <a:cxn ang="0">
                    <a:pos x="31" y="115"/>
                  </a:cxn>
                  <a:cxn ang="0">
                    <a:pos x="45" y="110"/>
                  </a:cxn>
                  <a:cxn ang="0">
                    <a:pos x="52" y="110"/>
                  </a:cxn>
                  <a:cxn ang="0">
                    <a:pos x="67" y="105"/>
                  </a:cxn>
                  <a:cxn ang="0">
                    <a:pos x="74" y="103"/>
                  </a:cxn>
                  <a:cxn ang="0">
                    <a:pos x="88" y="98"/>
                  </a:cxn>
                  <a:cxn ang="0">
                    <a:pos x="93" y="96"/>
                  </a:cxn>
                  <a:cxn ang="0">
                    <a:pos x="100" y="96"/>
                  </a:cxn>
                  <a:cxn ang="0">
                    <a:pos x="103" y="93"/>
                  </a:cxn>
                  <a:cxn ang="0">
                    <a:pos x="103" y="81"/>
                  </a:cxn>
                  <a:cxn ang="0">
                    <a:pos x="105" y="69"/>
                  </a:cxn>
                  <a:cxn ang="0">
                    <a:pos x="105" y="47"/>
                  </a:cxn>
                  <a:cxn ang="0">
                    <a:pos x="108" y="36"/>
                  </a:cxn>
                  <a:cxn ang="0">
                    <a:pos x="110" y="26"/>
                  </a:cxn>
                  <a:cxn ang="0">
                    <a:pos x="110" y="0"/>
                  </a:cxn>
                  <a:cxn ang="0">
                    <a:pos x="105" y="0"/>
                  </a:cxn>
                  <a:cxn ang="0">
                    <a:pos x="100" y="2"/>
                  </a:cxn>
                  <a:cxn ang="0">
                    <a:pos x="86" y="2"/>
                  </a:cxn>
                  <a:cxn ang="0">
                    <a:pos x="79" y="4"/>
                  </a:cxn>
                  <a:cxn ang="0">
                    <a:pos x="71" y="4"/>
                  </a:cxn>
                  <a:cxn ang="0">
                    <a:pos x="57" y="9"/>
                  </a:cxn>
                  <a:cxn ang="0">
                    <a:pos x="50" y="9"/>
                  </a:cxn>
                  <a:cxn ang="0">
                    <a:pos x="40" y="11"/>
                  </a:cxn>
                  <a:cxn ang="0">
                    <a:pos x="33" y="14"/>
                  </a:cxn>
                  <a:cxn ang="0">
                    <a:pos x="26" y="14"/>
                  </a:cxn>
                  <a:cxn ang="0">
                    <a:pos x="19" y="16"/>
                  </a:cxn>
                  <a:cxn ang="0">
                    <a:pos x="14" y="19"/>
                  </a:cxn>
                  <a:cxn ang="0">
                    <a:pos x="7" y="21"/>
                  </a:cxn>
                  <a:cxn ang="0">
                    <a:pos x="2" y="23"/>
                  </a:cxn>
                  <a:cxn ang="0">
                    <a:pos x="0" y="45"/>
                  </a:cxn>
                </a:cxnLst>
                <a:rect l="0" t="0" r="r" b="b"/>
                <a:pathLst>
                  <a:path w="111" h="115">
                    <a:moveTo>
                      <a:pt x="0" y="45"/>
                    </a:moveTo>
                    <a:lnTo>
                      <a:pt x="0" y="91"/>
                    </a:lnTo>
                    <a:lnTo>
                      <a:pt x="2" y="115"/>
                    </a:lnTo>
                    <a:lnTo>
                      <a:pt x="31" y="115"/>
                    </a:lnTo>
                    <a:lnTo>
                      <a:pt x="45" y="110"/>
                    </a:lnTo>
                    <a:lnTo>
                      <a:pt x="52" y="110"/>
                    </a:lnTo>
                    <a:lnTo>
                      <a:pt x="67" y="105"/>
                    </a:lnTo>
                    <a:lnTo>
                      <a:pt x="74" y="103"/>
                    </a:lnTo>
                    <a:lnTo>
                      <a:pt x="88" y="98"/>
                    </a:lnTo>
                    <a:lnTo>
                      <a:pt x="93" y="96"/>
                    </a:lnTo>
                    <a:lnTo>
                      <a:pt x="100" y="96"/>
                    </a:lnTo>
                    <a:lnTo>
                      <a:pt x="103" y="93"/>
                    </a:lnTo>
                    <a:lnTo>
                      <a:pt x="103" y="81"/>
                    </a:lnTo>
                    <a:lnTo>
                      <a:pt x="105" y="69"/>
                    </a:lnTo>
                    <a:lnTo>
                      <a:pt x="105" y="47"/>
                    </a:lnTo>
                    <a:lnTo>
                      <a:pt x="108" y="36"/>
                    </a:lnTo>
                    <a:lnTo>
                      <a:pt x="110" y="26"/>
                    </a:lnTo>
                    <a:lnTo>
                      <a:pt x="110" y="0"/>
                    </a:lnTo>
                    <a:lnTo>
                      <a:pt x="105" y="0"/>
                    </a:lnTo>
                    <a:lnTo>
                      <a:pt x="100" y="2"/>
                    </a:lnTo>
                    <a:lnTo>
                      <a:pt x="86" y="2"/>
                    </a:lnTo>
                    <a:lnTo>
                      <a:pt x="79" y="4"/>
                    </a:lnTo>
                    <a:lnTo>
                      <a:pt x="71" y="4"/>
                    </a:lnTo>
                    <a:lnTo>
                      <a:pt x="57" y="9"/>
                    </a:lnTo>
                    <a:lnTo>
                      <a:pt x="50" y="9"/>
                    </a:lnTo>
                    <a:lnTo>
                      <a:pt x="40" y="11"/>
                    </a:lnTo>
                    <a:lnTo>
                      <a:pt x="33" y="14"/>
                    </a:lnTo>
                    <a:lnTo>
                      <a:pt x="26" y="14"/>
                    </a:lnTo>
                    <a:lnTo>
                      <a:pt x="19" y="16"/>
                    </a:lnTo>
                    <a:lnTo>
                      <a:pt x="14" y="19"/>
                    </a:lnTo>
                    <a:lnTo>
                      <a:pt x="7" y="21"/>
                    </a:lnTo>
                    <a:lnTo>
                      <a:pt x="2" y="23"/>
                    </a:lnTo>
                    <a:lnTo>
                      <a:pt x="0" y="4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1" name="Freeform 3567"/>
              <p:cNvSpPr>
                <a:spLocks/>
              </p:cNvSpPr>
              <p:nvPr/>
            </p:nvSpPr>
            <p:spPr bwMode="auto">
              <a:xfrm>
                <a:off x="5054" y="7579"/>
                <a:ext cx="166" cy="31"/>
              </a:xfrm>
              <a:custGeom>
                <a:avLst/>
                <a:gdLst/>
                <a:ahLst/>
                <a:cxnLst>
                  <a:cxn ang="0">
                    <a:pos x="148" y="9"/>
                  </a:cxn>
                  <a:cxn ang="0">
                    <a:pos x="165" y="0"/>
                  </a:cxn>
                  <a:cxn ang="0">
                    <a:pos x="151" y="4"/>
                  </a:cxn>
                  <a:cxn ang="0">
                    <a:pos x="120" y="7"/>
                  </a:cxn>
                  <a:cxn ang="0">
                    <a:pos x="43" y="16"/>
                  </a:cxn>
                  <a:cxn ang="0">
                    <a:pos x="0" y="26"/>
                  </a:cxn>
                  <a:cxn ang="0">
                    <a:pos x="7" y="31"/>
                  </a:cxn>
                  <a:cxn ang="0">
                    <a:pos x="148" y="9"/>
                  </a:cxn>
                </a:cxnLst>
                <a:rect l="0" t="0" r="r" b="b"/>
                <a:pathLst>
                  <a:path w="166" h="31">
                    <a:moveTo>
                      <a:pt x="148" y="9"/>
                    </a:moveTo>
                    <a:lnTo>
                      <a:pt x="165" y="0"/>
                    </a:lnTo>
                    <a:lnTo>
                      <a:pt x="151" y="4"/>
                    </a:lnTo>
                    <a:lnTo>
                      <a:pt x="120" y="7"/>
                    </a:lnTo>
                    <a:lnTo>
                      <a:pt x="43"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2" name="Freeform 3568"/>
              <p:cNvSpPr>
                <a:spLocks/>
              </p:cNvSpPr>
              <p:nvPr/>
            </p:nvSpPr>
            <p:spPr bwMode="auto">
              <a:xfrm>
                <a:off x="5056" y="7588"/>
                <a:ext cx="147" cy="171"/>
              </a:xfrm>
              <a:custGeom>
                <a:avLst/>
                <a:gdLst/>
                <a:ahLst/>
                <a:cxnLst>
                  <a:cxn ang="0">
                    <a:pos x="67" y="167"/>
                  </a:cxn>
                  <a:cxn ang="0">
                    <a:pos x="74" y="170"/>
                  </a:cxn>
                  <a:cxn ang="0">
                    <a:pos x="100" y="170"/>
                  </a:cxn>
                  <a:cxn ang="0">
                    <a:pos x="110" y="167"/>
                  </a:cxn>
                  <a:cxn ang="0">
                    <a:pos x="136" y="167"/>
                  </a:cxn>
                  <a:cxn ang="0">
                    <a:pos x="146" y="165"/>
                  </a:cxn>
                  <a:cxn ang="0">
                    <a:pos x="144" y="122"/>
                  </a:cxn>
                  <a:cxn ang="0">
                    <a:pos x="144" y="38"/>
                  </a:cxn>
                  <a:cxn ang="0">
                    <a:pos x="146" y="0"/>
                  </a:cxn>
                  <a:cxn ang="0">
                    <a:pos x="119" y="0"/>
                  </a:cxn>
                  <a:cxn ang="0">
                    <a:pos x="110" y="2"/>
                  </a:cxn>
                  <a:cxn ang="0">
                    <a:pos x="91" y="2"/>
                  </a:cxn>
                  <a:cxn ang="0">
                    <a:pos x="84" y="4"/>
                  </a:cxn>
                  <a:cxn ang="0">
                    <a:pos x="74" y="4"/>
                  </a:cxn>
                  <a:cxn ang="0">
                    <a:pos x="64" y="7"/>
                  </a:cxn>
                  <a:cxn ang="0">
                    <a:pos x="57" y="7"/>
                  </a:cxn>
                  <a:cxn ang="0">
                    <a:pos x="48" y="9"/>
                  </a:cxn>
                  <a:cxn ang="0">
                    <a:pos x="38" y="9"/>
                  </a:cxn>
                  <a:cxn ang="0">
                    <a:pos x="31" y="12"/>
                  </a:cxn>
                  <a:cxn ang="0">
                    <a:pos x="21" y="14"/>
                  </a:cxn>
                  <a:cxn ang="0">
                    <a:pos x="11" y="14"/>
                  </a:cxn>
                  <a:cxn ang="0">
                    <a:pos x="4" y="16"/>
                  </a:cxn>
                  <a:cxn ang="0">
                    <a:pos x="2" y="33"/>
                  </a:cxn>
                  <a:cxn ang="0">
                    <a:pos x="2" y="50"/>
                  </a:cxn>
                  <a:cxn ang="0">
                    <a:pos x="0" y="69"/>
                  </a:cxn>
                  <a:cxn ang="0">
                    <a:pos x="0" y="124"/>
                  </a:cxn>
                  <a:cxn ang="0">
                    <a:pos x="4" y="167"/>
                  </a:cxn>
                  <a:cxn ang="0">
                    <a:pos x="67" y="167"/>
                  </a:cxn>
                </a:cxnLst>
                <a:rect l="0" t="0" r="r" b="b"/>
                <a:pathLst>
                  <a:path w="147" h="171">
                    <a:moveTo>
                      <a:pt x="67" y="167"/>
                    </a:moveTo>
                    <a:lnTo>
                      <a:pt x="74" y="170"/>
                    </a:lnTo>
                    <a:lnTo>
                      <a:pt x="100" y="170"/>
                    </a:lnTo>
                    <a:lnTo>
                      <a:pt x="110" y="167"/>
                    </a:lnTo>
                    <a:lnTo>
                      <a:pt x="136" y="167"/>
                    </a:lnTo>
                    <a:lnTo>
                      <a:pt x="146" y="165"/>
                    </a:lnTo>
                    <a:lnTo>
                      <a:pt x="144" y="122"/>
                    </a:lnTo>
                    <a:lnTo>
                      <a:pt x="144" y="38"/>
                    </a:lnTo>
                    <a:lnTo>
                      <a:pt x="146" y="0"/>
                    </a:lnTo>
                    <a:lnTo>
                      <a:pt x="119" y="0"/>
                    </a:lnTo>
                    <a:lnTo>
                      <a:pt x="110" y="2"/>
                    </a:lnTo>
                    <a:lnTo>
                      <a:pt x="91" y="2"/>
                    </a:lnTo>
                    <a:lnTo>
                      <a:pt x="84" y="4"/>
                    </a:lnTo>
                    <a:lnTo>
                      <a:pt x="74" y="4"/>
                    </a:lnTo>
                    <a:lnTo>
                      <a:pt x="64" y="7"/>
                    </a:lnTo>
                    <a:lnTo>
                      <a:pt x="57" y="7"/>
                    </a:lnTo>
                    <a:lnTo>
                      <a:pt x="48" y="9"/>
                    </a:lnTo>
                    <a:lnTo>
                      <a:pt x="38" y="9"/>
                    </a:lnTo>
                    <a:lnTo>
                      <a:pt x="31" y="12"/>
                    </a:lnTo>
                    <a:lnTo>
                      <a:pt x="21" y="14"/>
                    </a:lnTo>
                    <a:lnTo>
                      <a:pt x="11" y="14"/>
                    </a:lnTo>
                    <a:lnTo>
                      <a:pt x="4" y="16"/>
                    </a:lnTo>
                    <a:lnTo>
                      <a:pt x="2" y="33"/>
                    </a:lnTo>
                    <a:lnTo>
                      <a:pt x="2" y="50"/>
                    </a:lnTo>
                    <a:lnTo>
                      <a:pt x="0" y="69"/>
                    </a:lnTo>
                    <a:lnTo>
                      <a:pt x="0" y="124"/>
                    </a:lnTo>
                    <a:lnTo>
                      <a:pt x="4" y="167"/>
                    </a:lnTo>
                    <a:lnTo>
                      <a:pt x="67" y="16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3" name="Freeform 3569"/>
              <p:cNvSpPr>
                <a:spLocks/>
              </p:cNvSpPr>
              <p:nvPr/>
            </p:nvSpPr>
            <p:spPr bwMode="auto">
              <a:xfrm>
                <a:off x="5059" y="7591"/>
                <a:ext cx="139" cy="163"/>
              </a:xfrm>
              <a:custGeom>
                <a:avLst/>
                <a:gdLst/>
                <a:ahLst/>
                <a:cxnLst>
                  <a:cxn ang="0">
                    <a:pos x="2" y="139"/>
                  </a:cxn>
                  <a:cxn ang="0">
                    <a:pos x="4" y="160"/>
                  </a:cxn>
                  <a:cxn ang="0">
                    <a:pos x="28" y="160"/>
                  </a:cxn>
                  <a:cxn ang="0">
                    <a:pos x="38" y="163"/>
                  </a:cxn>
                  <a:cxn ang="0">
                    <a:pos x="115" y="163"/>
                  </a:cxn>
                  <a:cxn ang="0">
                    <a:pos x="122" y="160"/>
                  </a:cxn>
                  <a:cxn ang="0">
                    <a:pos x="129" y="160"/>
                  </a:cxn>
                  <a:cxn ang="0">
                    <a:pos x="139" y="158"/>
                  </a:cxn>
                  <a:cxn ang="0">
                    <a:pos x="139" y="0"/>
                  </a:cxn>
                  <a:cxn ang="0">
                    <a:pos x="129" y="0"/>
                  </a:cxn>
                  <a:cxn ang="0">
                    <a:pos x="122" y="2"/>
                  </a:cxn>
                  <a:cxn ang="0">
                    <a:pos x="95" y="2"/>
                  </a:cxn>
                  <a:cxn ang="0">
                    <a:pos x="88" y="4"/>
                  </a:cxn>
                  <a:cxn ang="0">
                    <a:pos x="71" y="4"/>
                  </a:cxn>
                  <a:cxn ang="0">
                    <a:pos x="62" y="7"/>
                  </a:cxn>
                  <a:cxn ang="0">
                    <a:pos x="55" y="7"/>
                  </a:cxn>
                  <a:cxn ang="0">
                    <a:pos x="45" y="9"/>
                  </a:cxn>
                  <a:cxn ang="0">
                    <a:pos x="38" y="9"/>
                  </a:cxn>
                  <a:cxn ang="0">
                    <a:pos x="28" y="12"/>
                  </a:cxn>
                  <a:cxn ang="0">
                    <a:pos x="21" y="14"/>
                  </a:cxn>
                  <a:cxn ang="0">
                    <a:pos x="11" y="14"/>
                  </a:cxn>
                  <a:cxn ang="0">
                    <a:pos x="4" y="16"/>
                  </a:cxn>
                  <a:cxn ang="0">
                    <a:pos x="2" y="33"/>
                  </a:cxn>
                  <a:cxn ang="0">
                    <a:pos x="2" y="50"/>
                  </a:cxn>
                  <a:cxn ang="0">
                    <a:pos x="0" y="67"/>
                  </a:cxn>
                  <a:cxn ang="0">
                    <a:pos x="0" y="120"/>
                  </a:cxn>
                  <a:cxn ang="0">
                    <a:pos x="2" y="139"/>
                  </a:cxn>
                </a:cxnLst>
                <a:rect l="0" t="0" r="r" b="b"/>
                <a:pathLst>
                  <a:path w="139" h="163">
                    <a:moveTo>
                      <a:pt x="2" y="139"/>
                    </a:moveTo>
                    <a:lnTo>
                      <a:pt x="4" y="160"/>
                    </a:lnTo>
                    <a:lnTo>
                      <a:pt x="28" y="160"/>
                    </a:lnTo>
                    <a:lnTo>
                      <a:pt x="38" y="163"/>
                    </a:lnTo>
                    <a:lnTo>
                      <a:pt x="115" y="163"/>
                    </a:lnTo>
                    <a:lnTo>
                      <a:pt x="122" y="160"/>
                    </a:lnTo>
                    <a:lnTo>
                      <a:pt x="129" y="160"/>
                    </a:lnTo>
                    <a:lnTo>
                      <a:pt x="139" y="158"/>
                    </a:lnTo>
                    <a:lnTo>
                      <a:pt x="139" y="0"/>
                    </a:lnTo>
                    <a:lnTo>
                      <a:pt x="129" y="0"/>
                    </a:lnTo>
                    <a:lnTo>
                      <a:pt x="122" y="2"/>
                    </a:lnTo>
                    <a:lnTo>
                      <a:pt x="95" y="2"/>
                    </a:lnTo>
                    <a:lnTo>
                      <a:pt x="88" y="4"/>
                    </a:lnTo>
                    <a:lnTo>
                      <a:pt x="71" y="4"/>
                    </a:lnTo>
                    <a:lnTo>
                      <a:pt x="62" y="7"/>
                    </a:lnTo>
                    <a:lnTo>
                      <a:pt x="55" y="7"/>
                    </a:lnTo>
                    <a:lnTo>
                      <a:pt x="45" y="9"/>
                    </a:lnTo>
                    <a:lnTo>
                      <a:pt x="38" y="9"/>
                    </a:lnTo>
                    <a:lnTo>
                      <a:pt x="28" y="12"/>
                    </a:lnTo>
                    <a:lnTo>
                      <a:pt x="21" y="14"/>
                    </a:lnTo>
                    <a:lnTo>
                      <a:pt x="11" y="14"/>
                    </a:lnTo>
                    <a:lnTo>
                      <a:pt x="4" y="16"/>
                    </a:lnTo>
                    <a:lnTo>
                      <a:pt x="2" y="33"/>
                    </a:lnTo>
                    <a:lnTo>
                      <a:pt x="2" y="50"/>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4" name="Freeform 3570"/>
              <p:cNvSpPr>
                <a:spLocks/>
              </p:cNvSpPr>
              <p:nvPr/>
            </p:nvSpPr>
            <p:spPr bwMode="auto">
              <a:xfrm>
                <a:off x="5061" y="7596"/>
                <a:ext cx="132" cy="156"/>
              </a:xfrm>
              <a:custGeom>
                <a:avLst/>
                <a:gdLst/>
                <a:ahLst/>
                <a:cxnLst>
                  <a:cxn ang="0">
                    <a:pos x="2" y="31"/>
                  </a:cxn>
                  <a:cxn ang="0">
                    <a:pos x="0" y="45"/>
                  </a:cxn>
                  <a:cxn ang="0">
                    <a:pos x="0" y="112"/>
                  </a:cxn>
                  <a:cxn ang="0">
                    <a:pos x="4" y="151"/>
                  </a:cxn>
                  <a:cxn ang="0">
                    <a:pos x="11" y="151"/>
                  </a:cxn>
                  <a:cxn ang="0">
                    <a:pos x="21" y="153"/>
                  </a:cxn>
                  <a:cxn ang="0">
                    <a:pos x="45" y="153"/>
                  </a:cxn>
                  <a:cxn ang="0">
                    <a:pos x="52" y="156"/>
                  </a:cxn>
                  <a:cxn ang="0">
                    <a:pos x="83" y="156"/>
                  </a:cxn>
                  <a:cxn ang="0">
                    <a:pos x="93" y="153"/>
                  </a:cxn>
                  <a:cxn ang="0">
                    <a:pos x="117" y="153"/>
                  </a:cxn>
                  <a:cxn ang="0">
                    <a:pos x="124" y="151"/>
                  </a:cxn>
                  <a:cxn ang="0">
                    <a:pos x="131" y="151"/>
                  </a:cxn>
                  <a:cxn ang="0">
                    <a:pos x="131" y="0"/>
                  </a:cxn>
                  <a:cxn ang="0">
                    <a:pos x="91" y="0"/>
                  </a:cxn>
                  <a:cxn ang="0">
                    <a:pos x="83" y="2"/>
                  </a:cxn>
                  <a:cxn ang="0">
                    <a:pos x="67" y="2"/>
                  </a:cxn>
                  <a:cxn ang="0">
                    <a:pos x="59" y="4"/>
                  </a:cxn>
                  <a:cxn ang="0">
                    <a:pos x="52" y="4"/>
                  </a:cxn>
                  <a:cxn ang="0">
                    <a:pos x="43" y="7"/>
                  </a:cxn>
                  <a:cxn ang="0">
                    <a:pos x="35" y="7"/>
                  </a:cxn>
                  <a:cxn ang="0">
                    <a:pos x="21" y="11"/>
                  </a:cxn>
                  <a:cxn ang="0">
                    <a:pos x="11" y="14"/>
                  </a:cxn>
                  <a:cxn ang="0">
                    <a:pos x="4" y="14"/>
                  </a:cxn>
                  <a:cxn ang="0">
                    <a:pos x="2" y="31"/>
                  </a:cxn>
                </a:cxnLst>
                <a:rect l="0" t="0" r="r" b="b"/>
                <a:pathLst>
                  <a:path w="132" h="156">
                    <a:moveTo>
                      <a:pt x="2" y="31"/>
                    </a:moveTo>
                    <a:lnTo>
                      <a:pt x="0" y="45"/>
                    </a:lnTo>
                    <a:lnTo>
                      <a:pt x="0" y="112"/>
                    </a:lnTo>
                    <a:lnTo>
                      <a:pt x="4" y="151"/>
                    </a:lnTo>
                    <a:lnTo>
                      <a:pt x="11" y="151"/>
                    </a:lnTo>
                    <a:lnTo>
                      <a:pt x="21" y="153"/>
                    </a:lnTo>
                    <a:lnTo>
                      <a:pt x="45" y="153"/>
                    </a:lnTo>
                    <a:lnTo>
                      <a:pt x="52" y="156"/>
                    </a:lnTo>
                    <a:lnTo>
                      <a:pt x="83" y="156"/>
                    </a:lnTo>
                    <a:lnTo>
                      <a:pt x="93" y="153"/>
                    </a:lnTo>
                    <a:lnTo>
                      <a:pt x="117" y="153"/>
                    </a:lnTo>
                    <a:lnTo>
                      <a:pt x="124" y="151"/>
                    </a:lnTo>
                    <a:lnTo>
                      <a:pt x="131" y="151"/>
                    </a:lnTo>
                    <a:lnTo>
                      <a:pt x="131" y="0"/>
                    </a:lnTo>
                    <a:lnTo>
                      <a:pt x="91" y="0"/>
                    </a:lnTo>
                    <a:lnTo>
                      <a:pt x="83" y="2"/>
                    </a:lnTo>
                    <a:lnTo>
                      <a:pt x="67" y="2"/>
                    </a:lnTo>
                    <a:lnTo>
                      <a:pt x="59" y="4"/>
                    </a:lnTo>
                    <a:lnTo>
                      <a:pt x="52" y="4"/>
                    </a:lnTo>
                    <a:lnTo>
                      <a:pt x="43" y="7"/>
                    </a:lnTo>
                    <a:lnTo>
                      <a:pt x="35" y="7"/>
                    </a:lnTo>
                    <a:lnTo>
                      <a:pt x="21" y="11"/>
                    </a:lnTo>
                    <a:lnTo>
                      <a:pt x="11" y="14"/>
                    </a:lnTo>
                    <a:lnTo>
                      <a:pt x="4" y="14"/>
                    </a:lnTo>
                    <a:lnTo>
                      <a:pt x="2" y="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5" name="Freeform 3571"/>
              <p:cNvSpPr>
                <a:spLocks/>
              </p:cNvSpPr>
              <p:nvPr/>
            </p:nvSpPr>
            <p:spPr bwMode="auto">
              <a:xfrm>
                <a:off x="5061" y="7598"/>
                <a:ext cx="130" cy="149"/>
              </a:xfrm>
              <a:custGeom>
                <a:avLst/>
                <a:gdLst/>
                <a:ahLst/>
                <a:cxnLst>
                  <a:cxn ang="0">
                    <a:pos x="4" y="124"/>
                  </a:cxn>
                  <a:cxn ang="0">
                    <a:pos x="7" y="143"/>
                  </a:cxn>
                  <a:cxn ang="0">
                    <a:pos x="14" y="146"/>
                  </a:cxn>
                  <a:cxn ang="0">
                    <a:pos x="31" y="146"/>
                  </a:cxn>
                  <a:cxn ang="0">
                    <a:pos x="38" y="148"/>
                  </a:cxn>
                  <a:cxn ang="0">
                    <a:pos x="98" y="148"/>
                  </a:cxn>
                  <a:cxn ang="0">
                    <a:pos x="105" y="146"/>
                  </a:cxn>
                  <a:cxn ang="0">
                    <a:pos x="112" y="146"/>
                  </a:cxn>
                  <a:cxn ang="0">
                    <a:pos x="119" y="143"/>
                  </a:cxn>
                  <a:cxn ang="0">
                    <a:pos x="127" y="143"/>
                  </a:cxn>
                  <a:cxn ang="0">
                    <a:pos x="129" y="105"/>
                  </a:cxn>
                  <a:cxn ang="0">
                    <a:pos x="129" y="33"/>
                  </a:cxn>
                  <a:cxn ang="0">
                    <a:pos x="127" y="0"/>
                  </a:cxn>
                  <a:cxn ang="0">
                    <a:pos x="98" y="0"/>
                  </a:cxn>
                  <a:cxn ang="0">
                    <a:pos x="91" y="2"/>
                  </a:cxn>
                  <a:cxn ang="0">
                    <a:pos x="67" y="2"/>
                  </a:cxn>
                  <a:cxn ang="0">
                    <a:pos x="59" y="4"/>
                  </a:cxn>
                  <a:cxn ang="0">
                    <a:pos x="52" y="4"/>
                  </a:cxn>
                  <a:cxn ang="0">
                    <a:pos x="45" y="7"/>
                  </a:cxn>
                  <a:cxn ang="0">
                    <a:pos x="38" y="7"/>
                  </a:cxn>
                  <a:cxn ang="0">
                    <a:pos x="28" y="9"/>
                  </a:cxn>
                  <a:cxn ang="0">
                    <a:pos x="21" y="11"/>
                  </a:cxn>
                  <a:cxn ang="0">
                    <a:pos x="14" y="14"/>
                  </a:cxn>
                  <a:cxn ang="0">
                    <a:pos x="7" y="16"/>
                  </a:cxn>
                  <a:cxn ang="0">
                    <a:pos x="2" y="45"/>
                  </a:cxn>
                  <a:cxn ang="0">
                    <a:pos x="2" y="60"/>
                  </a:cxn>
                  <a:cxn ang="0">
                    <a:pos x="0" y="74"/>
                  </a:cxn>
                  <a:cxn ang="0">
                    <a:pos x="0" y="91"/>
                  </a:cxn>
                  <a:cxn ang="0">
                    <a:pos x="4" y="124"/>
                  </a:cxn>
                </a:cxnLst>
                <a:rect l="0" t="0" r="r" b="b"/>
                <a:pathLst>
                  <a:path w="130" h="149">
                    <a:moveTo>
                      <a:pt x="4" y="124"/>
                    </a:moveTo>
                    <a:lnTo>
                      <a:pt x="7" y="143"/>
                    </a:lnTo>
                    <a:lnTo>
                      <a:pt x="14" y="146"/>
                    </a:lnTo>
                    <a:lnTo>
                      <a:pt x="31" y="146"/>
                    </a:lnTo>
                    <a:lnTo>
                      <a:pt x="38" y="148"/>
                    </a:lnTo>
                    <a:lnTo>
                      <a:pt x="98" y="148"/>
                    </a:lnTo>
                    <a:lnTo>
                      <a:pt x="105" y="146"/>
                    </a:lnTo>
                    <a:lnTo>
                      <a:pt x="112" y="146"/>
                    </a:lnTo>
                    <a:lnTo>
                      <a:pt x="119" y="143"/>
                    </a:lnTo>
                    <a:lnTo>
                      <a:pt x="127" y="143"/>
                    </a:lnTo>
                    <a:lnTo>
                      <a:pt x="129" y="105"/>
                    </a:lnTo>
                    <a:lnTo>
                      <a:pt x="129" y="33"/>
                    </a:lnTo>
                    <a:lnTo>
                      <a:pt x="127" y="0"/>
                    </a:lnTo>
                    <a:lnTo>
                      <a:pt x="98" y="0"/>
                    </a:lnTo>
                    <a:lnTo>
                      <a:pt x="91" y="2"/>
                    </a:lnTo>
                    <a:lnTo>
                      <a:pt x="67" y="2"/>
                    </a:lnTo>
                    <a:lnTo>
                      <a:pt x="59" y="4"/>
                    </a:lnTo>
                    <a:lnTo>
                      <a:pt x="52" y="4"/>
                    </a:lnTo>
                    <a:lnTo>
                      <a:pt x="45" y="7"/>
                    </a:lnTo>
                    <a:lnTo>
                      <a:pt x="38" y="7"/>
                    </a:lnTo>
                    <a:lnTo>
                      <a:pt x="28" y="9"/>
                    </a:lnTo>
                    <a:lnTo>
                      <a:pt x="21" y="11"/>
                    </a:lnTo>
                    <a:lnTo>
                      <a:pt x="14" y="14"/>
                    </a:lnTo>
                    <a:lnTo>
                      <a:pt x="7" y="16"/>
                    </a:lnTo>
                    <a:lnTo>
                      <a:pt x="2" y="45"/>
                    </a:lnTo>
                    <a:lnTo>
                      <a:pt x="2" y="60"/>
                    </a:lnTo>
                    <a:lnTo>
                      <a:pt x="0" y="74"/>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6" name="Freeform 3572"/>
              <p:cNvSpPr>
                <a:spLocks/>
              </p:cNvSpPr>
              <p:nvPr/>
            </p:nvSpPr>
            <p:spPr bwMode="auto">
              <a:xfrm>
                <a:off x="5064" y="7603"/>
                <a:ext cx="122" cy="141"/>
              </a:xfrm>
              <a:custGeom>
                <a:avLst/>
                <a:gdLst/>
                <a:ahLst/>
                <a:cxnLst>
                  <a:cxn ang="0">
                    <a:pos x="7" y="134"/>
                  </a:cxn>
                  <a:cxn ang="0">
                    <a:pos x="14" y="136"/>
                  </a:cxn>
                  <a:cxn ang="0">
                    <a:pos x="21" y="136"/>
                  </a:cxn>
                  <a:cxn ang="0">
                    <a:pos x="28" y="139"/>
                  </a:cxn>
                  <a:cxn ang="0">
                    <a:pos x="36" y="139"/>
                  </a:cxn>
                  <a:cxn ang="0">
                    <a:pos x="43" y="141"/>
                  </a:cxn>
                  <a:cxn ang="0">
                    <a:pos x="79" y="141"/>
                  </a:cxn>
                  <a:cxn ang="0">
                    <a:pos x="86" y="139"/>
                  </a:cxn>
                  <a:cxn ang="0">
                    <a:pos x="100" y="139"/>
                  </a:cxn>
                  <a:cxn ang="0">
                    <a:pos x="115" y="134"/>
                  </a:cxn>
                  <a:cxn ang="0">
                    <a:pos x="122" y="134"/>
                  </a:cxn>
                  <a:cxn ang="0">
                    <a:pos x="122" y="0"/>
                  </a:cxn>
                  <a:cxn ang="0">
                    <a:pos x="64" y="0"/>
                  </a:cxn>
                  <a:cxn ang="0">
                    <a:pos x="57" y="2"/>
                  </a:cxn>
                  <a:cxn ang="0">
                    <a:pos x="50" y="2"/>
                  </a:cxn>
                  <a:cxn ang="0">
                    <a:pos x="43" y="4"/>
                  </a:cxn>
                  <a:cxn ang="0">
                    <a:pos x="36" y="4"/>
                  </a:cxn>
                  <a:cxn ang="0">
                    <a:pos x="28" y="7"/>
                  </a:cxn>
                  <a:cxn ang="0">
                    <a:pos x="21" y="9"/>
                  </a:cxn>
                  <a:cxn ang="0">
                    <a:pos x="7" y="14"/>
                  </a:cxn>
                  <a:cxn ang="0">
                    <a:pos x="4" y="28"/>
                  </a:cxn>
                  <a:cxn ang="0">
                    <a:pos x="2" y="40"/>
                  </a:cxn>
                  <a:cxn ang="0">
                    <a:pos x="2" y="55"/>
                  </a:cxn>
                  <a:cxn ang="0">
                    <a:pos x="0" y="69"/>
                  </a:cxn>
                  <a:cxn ang="0">
                    <a:pos x="0" y="83"/>
                  </a:cxn>
                  <a:cxn ang="0">
                    <a:pos x="7" y="134"/>
                  </a:cxn>
                </a:cxnLst>
                <a:rect l="0" t="0" r="r" b="b"/>
                <a:pathLst>
                  <a:path w="122" h="141">
                    <a:moveTo>
                      <a:pt x="7" y="134"/>
                    </a:moveTo>
                    <a:lnTo>
                      <a:pt x="14" y="136"/>
                    </a:lnTo>
                    <a:lnTo>
                      <a:pt x="21" y="136"/>
                    </a:lnTo>
                    <a:lnTo>
                      <a:pt x="28" y="139"/>
                    </a:lnTo>
                    <a:lnTo>
                      <a:pt x="36" y="139"/>
                    </a:lnTo>
                    <a:lnTo>
                      <a:pt x="43" y="141"/>
                    </a:lnTo>
                    <a:lnTo>
                      <a:pt x="79" y="141"/>
                    </a:lnTo>
                    <a:lnTo>
                      <a:pt x="86" y="139"/>
                    </a:lnTo>
                    <a:lnTo>
                      <a:pt x="100" y="139"/>
                    </a:lnTo>
                    <a:lnTo>
                      <a:pt x="115" y="134"/>
                    </a:lnTo>
                    <a:lnTo>
                      <a:pt x="122" y="134"/>
                    </a:lnTo>
                    <a:lnTo>
                      <a:pt x="122" y="0"/>
                    </a:lnTo>
                    <a:lnTo>
                      <a:pt x="64" y="0"/>
                    </a:lnTo>
                    <a:lnTo>
                      <a:pt x="57" y="2"/>
                    </a:lnTo>
                    <a:lnTo>
                      <a:pt x="50" y="2"/>
                    </a:lnTo>
                    <a:lnTo>
                      <a:pt x="43" y="4"/>
                    </a:lnTo>
                    <a:lnTo>
                      <a:pt x="36" y="4"/>
                    </a:lnTo>
                    <a:lnTo>
                      <a:pt x="28" y="7"/>
                    </a:lnTo>
                    <a:lnTo>
                      <a:pt x="21" y="9"/>
                    </a:lnTo>
                    <a:lnTo>
                      <a:pt x="7" y="14"/>
                    </a:lnTo>
                    <a:lnTo>
                      <a:pt x="4" y="28"/>
                    </a:lnTo>
                    <a:lnTo>
                      <a:pt x="2" y="40"/>
                    </a:lnTo>
                    <a:lnTo>
                      <a:pt x="2" y="55"/>
                    </a:lnTo>
                    <a:lnTo>
                      <a:pt x="0" y="69"/>
                    </a:lnTo>
                    <a:lnTo>
                      <a:pt x="0" y="83"/>
                    </a:lnTo>
                    <a:lnTo>
                      <a:pt x="7" y="13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7" name="Freeform 3573"/>
              <p:cNvSpPr>
                <a:spLocks/>
              </p:cNvSpPr>
              <p:nvPr/>
            </p:nvSpPr>
            <p:spPr bwMode="auto">
              <a:xfrm>
                <a:off x="5066" y="7605"/>
                <a:ext cx="118" cy="137"/>
              </a:xfrm>
              <a:custGeom>
                <a:avLst/>
                <a:gdLst/>
                <a:ahLst/>
                <a:cxnLst>
                  <a:cxn ang="0">
                    <a:pos x="0" y="52"/>
                  </a:cxn>
                  <a:cxn ang="0">
                    <a:pos x="0" y="81"/>
                  </a:cxn>
                  <a:cxn ang="0">
                    <a:pos x="4" y="110"/>
                  </a:cxn>
                  <a:cxn ang="0">
                    <a:pos x="9" y="127"/>
                  </a:cxn>
                  <a:cxn ang="0">
                    <a:pos x="14" y="129"/>
                  </a:cxn>
                  <a:cxn ang="0">
                    <a:pos x="21" y="132"/>
                  </a:cxn>
                  <a:cxn ang="0">
                    <a:pos x="28" y="132"/>
                  </a:cxn>
                  <a:cxn ang="0">
                    <a:pos x="36" y="134"/>
                  </a:cxn>
                  <a:cxn ang="0">
                    <a:pos x="48" y="134"/>
                  </a:cxn>
                  <a:cxn ang="0">
                    <a:pos x="55" y="136"/>
                  </a:cxn>
                  <a:cxn ang="0">
                    <a:pos x="62" y="136"/>
                  </a:cxn>
                  <a:cxn ang="0">
                    <a:pos x="69" y="134"/>
                  </a:cxn>
                  <a:cxn ang="0">
                    <a:pos x="88" y="134"/>
                  </a:cxn>
                  <a:cxn ang="0">
                    <a:pos x="96" y="132"/>
                  </a:cxn>
                  <a:cxn ang="0">
                    <a:pos x="100" y="129"/>
                  </a:cxn>
                  <a:cxn ang="0">
                    <a:pos x="108" y="129"/>
                  </a:cxn>
                  <a:cxn ang="0">
                    <a:pos x="115" y="127"/>
                  </a:cxn>
                  <a:cxn ang="0">
                    <a:pos x="117" y="93"/>
                  </a:cxn>
                  <a:cxn ang="0">
                    <a:pos x="117" y="31"/>
                  </a:cxn>
                  <a:cxn ang="0">
                    <a:pos x="115" y="0"/>
                  </a:cxn>
                  <a:cxn ang="0">
                    <a:pos x="62" y="0"/>
                  </a:cxn>
                  <a:cxn ang="0">
                    <a:pos x="55" y="2"/>
                  </a:cxn>
                  <a:cxn ang="0">
                    <a:pos x="48" y="2"/>
                  </a:cxn>
                  <a:cxn ang="0">
                    <a:pos x="40" y="4"/>
                  </a:cxn>
                  <a:cxn ang="0">
                    <a:pos x="36" y="4"/>
                  </a:cxn>
                  <a:cxn ang="0">
                    <a:pos x="28" y="7"/>
                  </a:cxn>
                  <a:cxn ang="0">
                    <a:pos x="14" y="12"/>
                  </a:cxn>
                  <a:cxn ang="0">
                    <a:pos x="9" y="14"/>
                  </a:cxn>
                  <a:cxn ang="0">
                    <a:pos x="4" y="26"/>
                  </a:cxn>
                  <a:cxn ang="0">
                    <a:pos x="2" y="40"/>
                  </a:cxn>
                  <a:cxn ang="0">
                    <a:pos x="0" y="52"/>
                  </a:cxn>
                </a:cxnLst>
                <a:rect l="0" t="0" r="r" b="b"/>
                <a:pathLst>
                  <a:path w="118" h="137">
                    <a:moveTo>
                      <a:pt x="0" y="52"/>
                    </a:moveTo>
                    <a:lnTo>
                      <a:pt x="0" y="81"/>
                    </a:lnTo>
                    <a:lnTo>
                      <a:pt x="4" y="110"/>
                    </a:lnTo>
                    <a:lnTo>
                      <a:pt x="9" y="127"/>
                    </a:lnTo>
                    <a:lnTo>
                      <a:pt x="14" y="129"/>
                    </a:lnTo>
                    <a:lnTo>
                      <a:pt x="21" y="132"/>
                    </a:lnTo>
                    <a:lnTo>
                      <a:pt x="28" y="132"/>
                    </a:lnTo>
                    <a:lnTo>
                      <a:pt x="36" y="134"/>
                    </a:lnTo>
                    <a:lnTo>
                      <a:pt x="48" y="134"/>
                    </a:lnTo>
                    <a:lnTo>
                      <a:pt x="55" y="136"/>
                    </a:lnTo>
                    <a:lnTo>
                      <a:pt x="62" y="136"/>
                    </a:lnTo>
                    <a:lnTo>
                      <a:pt x="69" y="134"/>
                    </a:lnTo>
                    <a:lnTo>
                      <a:pt x="88" y="134"/>
                    </a:lnTo>
                    <a:lnTo>
                      <a:pt x="96" y="132"/>
                    </a:lnTo>
                    <a:lnTo>
                      <a:pt x="100" y="129"/>
                    </a:lnTo>
                    <a:lnTo>
                      <a:pt x="108" y="129"/>
                    </a:lnTo>
                    <a:lnTo>
                      <a:pt x="115" y="127"/>
                    </a:lnTo>
                    <a:lnTo>
                      <a:pt x="117" y="93"/>
                    </a:lnTo>
                    <a:lnTo>
                      <a:pt x="117" y="31"/>
                    </a:lnTo>
                    <a:lnTo>
                      <a:pt x="115" y="0"/>
                    </a:lnTo>
                    <a:lnTo>
                      <a:pt x="62" y="0"/>
                    </a:lnTo>
                    <a:lnTo>
                      <a:pt x="55" y="2"/>
                    </a:lnTo>
                    <a:lnTo>
                      <a:pt x="48" y="2"/>
                    </a:lnTo>
                    <a:lnTo>
                      <a:pt x="40" y="4"/>
                    </a:lnTo>
                    <a:lnTo>
                      <a:pt x="36" y="4"/>
                    </a:lnTo>
                    <a:lnTo>
                      <a:pt x="28" y="7"/>
                    </a:lnTo>
                    <a:lnTo>
                      <a:pt x="14" y="12"/>
                    </a:lnTo>
                    <a:lnTo>
                      <a:pt x="9" y="14"/>
                    </a:lnTo>
                    <a:lnTo>
                      <a:pt x="4" y="26"/>
                    </a:lnTo>
                    <a:lnTo>
                      <a:pt x="2" y="40"/>
                    </a:lnTo>
                    <a:lnTo>
                      <a:pt x="0" y="52"/>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8" name="Freeform 3574"/>
              <p:cNvSpPr>
                <a:spLocks/>
              </p:cNvSpPr>
              <p:nvPr/>
            </p:nvSpPr>
            <p:spPr bwMode="auto">
              <a:xfrm>
                <a:off x="5068" y="7608"/>
                <a:ext cx="111" cy="129"/>
              </a:xfrm>
              <a:custGeom>
                <a:avLst/>
                <a:gdLst/>
                <a:ahLst/>
                <a:cxnLst>
                  <a:cxn ang="0">
                    <a:pos x="4" y="105"/>
                  </a:cxn>
                  <a:cxn ang="0">
                    <a:pos x="9" y="120"/>
                  </a:cxn>
                  <a:cxn ang="0">
                    <a:pos x="14" y="122"/>
                  </a:cxn>
                  <a:cxn ang="0">
                    <a:pos x="21" y="124"/>
                  </a:cxn>
                  <a:cxn ang="0">
                    <a:pos x="26" y="127"/>
                  </a:cxn>
                  <a:cxn ang="0">
                    <a:pos x="33" y="127"/>
                  </a:cxn>
                  <a:cxn ang="0">
                    <a:pos x="40" y="129"/>
                  </a:cxn>
                  <a:cxn ang="0">
                    <a:pos x="72" y="129"/>
                  </a:cxn>
                  <a:cxn ang="0">
                    <a:pos x="76" y="127"/>
                  </a:cxn>
                  <a:cxn ang="0">
                    <a:pos x="83" y="127"/>
                  </a:cxn>
                  <a:cxn ang="0">
                    <a:pos x="91" y="124"/>
                  </a:cxn>
                  <a:cxn ang="0">
                    <a:pos x="96" y="124"/>
                  </a:cxn>
                  <a:cxn ang="0">
                    <a:pos x="103" y="122"/>
                  </a:cxn>
                  <a:cxn ang="0">
                    <a:pos x="107" y="120"/>
                  </a:cxn>
                  <a:cxn ang="0">
                    <a:pos x="110" y="88"/>
                  </a:cxn>
                  <a:cxn ang="0">
                    <a:pos x="110" y="28"/>
                  </a:cxn>
                  <a:cxn ang="0">
                    <a:pos x="107" y="2"/>
                  </a:cxn>
                  <a:cxn ang="0">
                    <a:pos x="103" y="2"/>
                  </a:cxn>
                  <a:cxn ang="0">
                    <a:pos x="96" y="0"/>
                  </a:cxn>
                  <a:cxn ang="0">
                    <a:pos x="57" y="0"/>
                  </a:cxn>
                  <a:cxn ang="0">
                    <a:pos x="52" y="2"/>
                  </a:cxn>
                  <a:cxn ang="0">
                    <a:pos x="45" y="2"/>
                  </a:cxn>
                  <a:cxn ang="0">
                    <a:pos x="40" y="4"/>
                  </a:cxn>
                  <a:cxn ang="0">
                    <a:pos x="33" y="4"/>
                  </a:cxn>
                  <a:cxn ang="0">
                    <a:pos x="26" y="7"/>
                  </a:cxn>
                  <a:cxn ang="0">
                    <a:pos x="21" y="9"/>
                  </a:cxn>
                  <a:cxn ang="0">
                    <a:pos x="14" y="12"/>
                  </a:cxn>
                  <a:cxn ang="0">
                    <a:pos x="9" y="14"/>
                  </a:cxn>
                  <a:cxn ang="0">
                    <a:pos x="4" y="26"/>
                  </a:cxn>
                  <a:cxn ang="0">
                    <a:pos x="0" y="50"/>
                  </a:cxn>
                  <a:cxn ang="0">
                    <a:pos x="0" y="76"/>
                  </a:cxn>
                  <a:cxn ang="0">
                    <a:pos x="4" y="105"/>
                  </a:cxn>
                </a:cxnLst>
                <a:rect l="0" t="0" r="r" b="b"/>
                <a:pathLst>
                  <a:path w="111" h="129">
                    <a:moveTo>
                      <a:pt x="4" y="105"/>
                    </a:moveTo>
                    <a:lnTo>
                      <a:pt x="9" y="120"/>
                    </a:lnTo>
                    <a:lnTo>
                      <a:pt x="14" y="122"/>
                    </a:lnTo>
                    <a:lnTo>
                      <a:pt x="21" y="124"/>
                    </a:lnTo>
                    <a:lnTo>
                      <a:pt x="26" y="127"/>
                    </a:lnTo>
                    <a:lnTo>
                      <a:pt x="33" y="127"/>
                    </a:lnTo>
                    <a:lnTo>
                      <a:pt x="40" y="129"/>
                    </a:lnTo>
                    <a:lnTo>
                      <a:pt x="72" y="129"/>
                    </a:lnTo>
                    <a:lnTo>
                      <a:pt x="76" y="127"/>
                    </a:lnTo>
                    <a:lnTo>
                      <a:pt x="83" y="127"/>
                    </a:lnTo>
                    <a:lnTo>
                      <a:pt x="91" y="124"/>
                    </a:lnTo>
                    <a:lnTo>
                      <a:pt x="96" y="124"/>
                    </a:lnTo>
                    <a:lnTo>
                      <a:pt x="103" y="122"/>
                    </a:lnTo>
                    <a:lnTo>
                      <a:pt x="107" y="120"/>
                    </a:lnTo>
                    <a:lnTo>
                      <a:pt x="110" y="88"/>
                    </a:lnTo>
                    <a:lnTo>
                      <a:pt x="110" y="28"/>
                    </a:lnTo>
                    <a:lnTo>
                      <a:pt x="107" y="2"/>
                    </a:lnTo>
                    <a:lnTo>
                      <a:pt x="103" y="2"/>
                    </a:lnTo>
                    <a:lnTo>
                      <a:pt x="96" y="0"/>
                    </a:lnTo>
                    <a:lnTo>
                      <a:pt x="57" y="0"/>
                    </a:lnTo>
                    <a:lnTo>
                      <a:pt x="52" y="2"/>
                    </a:lnTo>
                    <a:lnTo>
                      <a:pt x="45" y="2"/>
                    </a:lnTo>
                    <a:lnTo>
                      <a:pt x="40" y="4"/>
                    </a:lnTo>
                    <a:lnTo>
                      <a:pt x="33" y="4"/>
                    </a:lnTo>
                    <a:lnTo>
                      <a:pt x="26" y="7"/>
                    </a:lnTo>
                    <a:lnTo>
                      <a:pt x="21" y="9"/>
                    </a:lnTo>
                    <a:lnTo>
                      <a:pt x="14" y="12"/>
                    </a:lnTo>
                    <a:lnTo>
                      <a:pt x="9" y="14"/>
                    </a:lnTo>
                    <a:lnTo>
                      <a:pt x="4" y="26"/>
                    </a:lnTo>
                    <a:lnTo>
                      <a:pt x="0" y="50"/>
                    </a:lnTo>
                    <a:lnTo>
                      <a:pt x="0" y="76"/>
                    </a:lnTo>
                    <a:lnTo>
                      <a:pt x="4" y="105"/>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9" name="Freeform 3575"/>
              <p:cNvSpPr>
                <a:spLocks/>
              </p:cNvSpPr>
              <p:nvPr/>
            </p:nvSpPr>
            <p:spPr bwMode="auto">
              <a:xfrm>
                <a:off x="5071" y="7610"/>
                <a:ext cx="105" cy="125"/>
              </a:xfrm>
              <a:custGeom>
                <a:avLst/>
                <a:gdLst/>
                <a:ahLst/>
                <a:cxnLst>
                  <a:cxn ang="0">
                    <a:pos x="0" y="48"/>
                  </a:cxn>
                  <a:cxn ang="0">
                    <a:pos x="0" y="72"/>
                  </a:cxn>
                  <a:cxn ang="0">
                    <a:pos x="2" y="86"/>
                  </a:cxn>
                  <a:cxn ang="0">
                    <a:pos x="4" y="98"/>
                  </a:cxn>
                  <a:cxn ang="0">
                    <a:pos x="9" y="112"/>
                  </a:cxn>
                  <a:cxn ang="0">
                    <a:pos x="14" y="117"/>
                  </a:cxn>
                  <a:cxn ang="0">
                    <a:pos x="21" y="120"/>
                  </a:cxn>
                  <a:cxn ang="0">
                    <a:pos x="26" y="120"/>
                  </a:cxn>
                  <a:cxn ang="0">
                    <a:pos x="33" y="122"/>
                  </a:cxn>
                  <a:cxn ang="0">
                    <a:pos x="38" y="122"/>
                  </a:cxn>
                  <a:cxn ang="0">
                    <a:pos x="43" y="124"/>
                  </a:cxn>
                  <a:cxn ang="0">
                    <a:pos x="62" y="124"/>
                  </a:cxn>
                  <a:cxn ang="0">
                    <a:pos x="67" y="122"/>
                  </a:cxn>
                  <a:cxn ang="0">
                    <a:pos x="74" y="122"/>
                  </a:cxn>
                  <a:cxn ang="0">
                    <a:pos x="79" y="120"/>
                  </a:cxn>
                  <a:cxn ang="0">
                    <a:pos x="83" y="120"/>
                  </a:cxn>
                  <a:cxn ang="0">
                    <a:pos x="91" y="117"/>
                  </a:cxn>
                  <a:cxn ang="0">
                    <a:pos x="96" y="115"/>
                  </a:cxn>
                  <a:cxn ang="0">
                    <a:pos x="103" y="112"/>
                  </a:cxn>
                  <a:cxn ang="0">
                    <a:pos x="105" y="84"/>
                  </a:cxn>
                  <a:cxn ang="0">
                    <a:pos x="105" y="28"/>
                  </a:cxn>
                  <a:cxn ang="0">
                    <a:pos x="103" y="2"/>
                  </a:cxn>
                  <a:cxn ang="0">
                    <a:pos x="79" y="2"/>
                  </a:cxn>
                  <a:cxn ang="0">
                    <a:pos x="72" y="0"/>
                  </a:cxn>
                  <a:cxn ang="0">
                    <a:pos x="62" y="0"/>
                  </a:cxn>
                  <a:cxn ang="0">
                    <a:pos x="55" y="2"/>
                  </a:cxn>
                  <a:cxn ang="0">
                    <a:pos x="38" y="2"/>
                  </a:cxn>
                  <a:cxn ang="0">
                    <a:pos x="31" y="4"/>
                  </a:cxn>
                  <a:cxn ang="0">
                    <a:pos x="21" y="9"/>
                  </a:cxn>
                  <a:cxn ang="0">
                    <a:pos x="14" y="12"/>
                  </a:cxn>
                  <a:cxn ang="0">
                    <a:pos x="9" y="14"/>
                  </a:cxn>
                  <a:cxn ang="0">
                    <a:pos x="4" y="26"/>
                  </a:cxn>
                  <a:cxn ang="0">
                    <a:pos x="2" y="38"/>
                  </a:cxn>
                  <a:cxn ang="0">
                    <a:pos x="0" y="48"/>
                  </a:cxn>
                </a:cxnLst>
                <a:rect l="0" t="0" r="r" b="b"/>
                <a:pathLst>
                  <a:path w="105" h="125">
                    <a:moveTo>
                      <a:pt x="0" y="48"/>
                    </a:moveTo>
                    <a:lnTo>
                      <a:pt x="0" y="72"/>
                    </a:lnTo>
                    <a:lnTo>
                      <a:pt x="2" y="86"/>
                    </a:lnTo>
                    <a:lnTo>
                      <a:pt x="4" y="98"/>
                    </a:lnTo>
                    <a:lnTo>
                      <a:pt x="9" y="112"/>
                    </a:lnTo>
                    <a:lnTo>
                      <a:pt x="14" y="117"/>
                    </a:lnTo>
                    <a:lnTo>
                      <a:pt x="21" y="120"/>
                    </a:lnTo>
                    <a:lnTo>
                      <a:pt x="26" y="120"/>
                    </a:lnTo>
                    <a:lnTo>
                      <a:pt x="33" y="122"/>
                    </a:lnTo>
                    <a:lnTo>
                      <a:pt x="38" y="122"/>
                    </a:lnTo>
                    <a:lnTo>
                      <a:pt x="43" y="124"/>
                    </a:lnTo>
                    <a:lnTo>
                      <a:pt x="62" y="124"/>
                    </a:lnTo>
                    <a:lnTo>
                      <a:pt x="67" y="122"/>
                    </a:lnTo>
                    <a:lnTo>
                      <a:pt x="74" y="122"/>
                    </a:lnTo>
                    <a:lnTo>
                      <a:pt x="79" y="120"/>
                    </a:lnTo>
                    <a:lnTo>
                      <a:pt x="83" y="120"/>
                    </a:lnTo>
                    <a:lnTo>
                      <a:pt x="91" y="117"/>
                    </a:lnTo>
                    <a:lnTo>
                      <a:pt x="96" y="115"/>
                    </a:lnTo>
                    <a:lnTo>
                      <a:pt x="103" y="112"/>
                    </a:lnTo>
                    <a:lnTo>
                      <a:pt x="105" y="84"/>
                    </a:lnTo>
                    <a:lnTo>
                      <a:pt x="105" y="28"/>
                    </a:lnTo>
                    <a:lnTo>
                      <a:pt x="103" y="2"/>
                    </a:lnTo>
                    <a:lnTo>
                      <a:pt x="79" y="2"/>
                    </a:lnTo>
                    <a:lnTo>
                      <a:pt x="72" y="0"/>
                    </a:lnTo>
                    <a:lnTo>
                      <a:pt x="62" y="0"/>
                    </a:lnTo>
                    <a:lnTo>
                      <a:pt x="55" y="2"/>
                    </a:lnTo>
                    <a:lnTo>
                      <a:pt x="38" y="2"/>
                    </a:lnTo>
                    <a:lnTo>
                      <a:pt x="31" y="4"/>
                    </a:lnTo>
                    <a:lnTo>
                      <a:pt x="21" y="9"/>
                    </a:lnTo>
                    <a:lnTo>
                      <a:pt x="14" y="12"/>
                    </a:lnTo>
                    <a:lnTo>
                      <a:pt x="9" y="14"/>
                    </a:lnTo>
                    <a:lnTo>
                      <a:pt x="4" y="26"/>
                    </a:lnTo>
                    <a:lnTo>
                      <a:pt x="2" y="38"/>
                    </a:lnTo>
                    <a:lnTo>
                      <a:pt x="0" y="48"/>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0" name="Freeform 3576"/>
              <p:cNvSpPr>
                <a:spLocks/>
              </p:cNvSpPr>
              <p:nvPr/>
            </p:nvSpPr>
            <p:spPr bwMode="auto">
              <a:xfrm>
                <a:off x="5073" y="7612"/>
                <a:ext cx="101" cy="118"/>
              </a:xfrm>
              <a:custGeom>
                <a:avLst/>
                <a:gdLst/>
                <a:ahLst/>
                <a:cxnLst>
                  <a:cxn ang="0">
                    <a:pos x="19" y="112"/>
                  </a:cxn>
                  <a:cxn ang="0">
                    <a:pos x="26" y="115"/>
                  </a:cxn>
                  <a:cxn ang="0">
                    <a:pos x="31" y="115"/>
                  </a:cxn>
                  <a:cxn ang="0">
                    <a:pos x="35" y="117"/>
                  </a:cxn>
                  <a:cxn ang="0">
                    <a:pos x="64" y="117"/>
                  </a:cxn>
                  <a:cxn ang="0">
                    <a:pos x="69" y="115"/>
                  </a:cxn>
                  <a:cxn ang="0">
                    <a:pos x="74" y="115"/>
                  </a:cxn>
                  <a:cxn ang="0">
                    <a:pos x="83" y="110"/>
                  </a:cxn>
                  <a:cxn ang="0">
                    <a:pos x="91" y="108"/>
                  </a:cxn>
                  <a:cxn ang="0">
                    <a:pos x="96" y="105"/>
                  </a:cxn>
                  <a:cxn ang="0">
                    <a:pos x="98" y="79"/>
                  </a:cxn>
                  <a:cxn ang="0">
                    <a:pos x="100" y="55"/>
                  </a:cxn>
                  <a:cxn ang="0">
                    <a:pos x="98" y="28"/>
                  </a:cxn>
                  <a:cxn ang="0">
                    <a:pos x="96" y="4"/>
                  </a:cxn>
                  <a:cxn ang="0">
                    <a:pos x="91" y="4"/>
                  </a:cxn>
                  <a:cxn ang="0">
                    <a:pos x="83" y="2"/>
                  </a:cxn>
                  <a:cxn ang="0">
                    <a:pos x="69" y="2"/>
                  </a:cxn>
                  <a:cxn ang="0">
                    <a:pos x="62" y="0"/>
                  </a:cxn>
                  <a:cxn ang="0">
                    <a:pos x="52" y="0"/>
                  </a:cxn>
                  <a:cxn ang="0">
                    <a:pos x="47" y="2"/>
                  </a:cxn>
                  <a:cxn ang="0">
                    <a:pos x="35" y="2"/>
                  </a:cxn>
                  <a:cxn ang="0">
                    <a:pos x="26" y="7"/>
                  </a:cxn>
                  <a:cxn ang="0">
                    <a:pos x="19" y="9"/>
                  </a:cxn>
                  <a:cxn ang="0">
                    <a:pos x="14" y="12"/>
                  </a:cxn>
                  <a:cxn ang="0">
                    <a:pos x="9" y="14"/>
                  </a:cxn>
                  <a:cxn ang="0">
                    <a:pos x="4" y="26"/>
                  </a:cxn>
                  <a:cxn ang="0">
                    <a:pos x="0" y="45"/>
                  </a:cxn>
                  <a:cxn ang="0">
                    <a:pos x="0" y="69"/>
                  </a:cxn>
                  <a:cxn ang="0">
                    <a:pos x="4" y="93"/>
                  </a:cxn>
                  <a:cxn ang="0">
                    <a:pos x="9" y="108"/>
                  </a:cxn>
                  <a:cxn ang="0">
                    <a:pos x="19" y="112"/>
                  </a:cxn>
                </a:cxnLst>
                <a:rect l="0" t="0" r="r" b="b"/>
                <a:pathLst>
                  <a:path w="101" h="118">
                    <a:moveTo>
                      <a:pt x="19" y="112"/>
                    </a:moveTo>
                    <a:lnTo>
                      <a:pt x="26" y="115"/>
                    </a:lnTo>
                    <a:lnTo>
                      <a:pt x="31" y="115"/>
                    </a:lnTo>
                    <a:lnTo>
                      <a:pt x="35" y="117"/>
                    </a:lnTo>
                    <a:lnTo>
                      <a:pt x="64" y="117"/>
                    </a:lnTo>
                    <a:lnTo>
                      <a:pt x="69" y="115"/>
                    </a:lnTo>
                    <a:lnTo>
                      <a:pt x="74" y="115"/>
                    </a:lnTo>
                    <a:lnTo>
                      <a:pt x="83" y="110"/>
                    </a:lnTo>
                    <a:lnTo>
                      <a:pt x="91" y="108"/>
                    </a:lnTo>
                    <a:lnTo>
                      <a:pt x="96" y="105"/>
                    </a:lnTo>
                    <a:lnTo>
                      <a:pt x="98" y="79"/>
                    </a:lnTo>
                    <a:lnTo>
                      <a:pt x="100" y="55"/>
                    </a:lnTo>
                    <a:lnTo>
                      <a:pt x="98" y="28"/>
                    </a:lnTo>
                    <a:lnTo>
                      <a:pt x="96" y="4"/>
                    </a:lnTo>
                    <a:lnTo>
                      <a:pt x="91" y="4"/>
                    </a:lnTo>
                    <a:lnTo>
                      <a:pt x="83" y="2"/>
                    </a:lnTo>
                    <a:lnTo>
                      <a:pt x="69" y="2"/>
                    </a:lnTo>
                    <a:lnTo>
                      <a:pt x="62" y="0"/>
                    </a:lnTo>
                    <a:lnTo>
                      <a:pt x="52" y="0"/>
                    </a:lnTo>
                    <a:lnTo>
                      <a:pt x="47" y="2"/>
                    </a:lnTo>
                    <a:lnTo>
                      <a:pt x="35" y="2"/>
                    </a:lnTo>
                    <a:lnTo>
                      <a:pt x="26" y="7"/>
                    </a:lnTo>
                    <a:lnTo>
                      <a:pt x="19" y="9"/>
                    </a:lnTo>
                    <a:lnTo>
                      <a:pt x="14" y="12"/>
                    </a:lnTo>
                    <a:lnTo>
                      <a:pt x="9" y="14"/>
                    </a:lnTo>
                    <a:lnTo>
                      <a:pt x="4" y="26"/>
                    </a:lnTo>
                    <a:lnTo>
                      <a:pt x="0" y="45"/>
                    </a:lnTo>
                    <a:lnTo>
                      <a:pt x="0" y="69"/>
                    </a:lnTo>
                    <a:lnTo>
                      <a:pt x="4" y="93"/>
                    </a:lnTo>
                    <a:lnTo>
                      <a:pt x="9" y="108"/>
                    </a:lnTo>
                    <a:lnTo>
                      <a:pt x="19" y="112"/>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1" name="Freeform 3577"/>
              <p:cNvSpPr>
                <a:spLocks/>
              </p:cNvSpPr>
              <p:nvPr/>
            </p:nvSpPr>
            <p:spPr bwMode="auto">
              <a:xfrm>
                <a:off x="5076" y="7615"/>
                <a:ext cx="93" cy="113"/>
              </a:xfrm>
              <a:custGeom>
                <a:avLst/>
                <a:gdLst/>
                <a:ahLst/>
                <a:cxnLst>
                  <a:cxn ang="0">
                    <a:pos x="0" y="45"/>
                  </a:cxn>
                  <a:cxn ang="0">
                    <a:pos x="0" y="64"/>
                  </a:cxn>
                  <a:cxn ang="0">
                    <a:pos x="2" y="76"/>
                  </a:cxn>
                  <a:cxn ang="0">
                    <a:pos x="4" y="86"/>
                  </a:cxn>
                  <a:cxn ang="0">
                    <a:pos x="9" y="100"/>
                  </a:cxn>
                  <a:cxn ang="0">
                    <a:pos x="28" y="110"/>
                  </a:cxn>
                  <a:cxn ang="0">
                    <a:pos x="33" y="110"/>
                  </a:cxn>
                  <a:cxn ang="0">
                    <a:pos x="38" y="112"/>
                  </a:cxn>
                  <a:cxn ang="0">
                    <a:pos x="55" y="112"/>
                  </a:cxn>
                  <a:cxn ang="0">
                    <a:pos x="60" y="110"/>
                  </a:cxn>
                  <a:cxn ang="0">
                    <a:pos x="64" y="110"/>
                  </a:cxn>
                  <a:cxn ang="0">
                    <a:pos x="79" y="103"/>
                  </a:cxn>
                  <a:cxn ang="0">
                    <a:pos x="83" y="100"/>
                  </a:cxn>
                  <a:cxn ang="0">
                    <a:pos x="88" y="98"/>
                  </a:cxn>
                  <a:cxn ang="0">
                    <a:pos x="93" y="74"/>
                  </a:cxn>
                  <a:cxn ang="0">
                    <a:pos x="93" y="52"/>
                  </a:cxn>
                  <a:cxn ang="0">
                    <a:pos x="88" y="4"/>
                  </a:cxn>
                  <a:cxn ang="0">
                    <a:pos x="79" y="4"/>
                  </a:cxn>
                  <a:cxn ang="0">
                    <a:pos x="74" y="2"/>
                  </a:cxn>
                  <a:cxn ang="0">
                    <a:pos x="60" y="2"/>
                  </a:cxn>
                  <a:cxn ang="0">
                    <a:pos x="55" y="0"/>
                  </a:cxn>
                  <a:cxn ang="0">
                    <a:pos x="50" y="0"/>
                  </a:cxn>
                  <a:cxn ang="0">
                    <a:pos x="43" y="2"/>
                  </a:cxn>
                  <a:cxn ang="0">
                    <a:pos x="33" y="2"/>
                  </a:cxn>
                  <a:cxn ang="0">
                    <a:pos x="19" y="9"/>
                  </a:cxn>
                  <a:cxn ang="0">
                    <a:pos x="14" y="12"/>
                  </a:cxn>
                  <a:cxn ang="0">
                    <a:pos x="9" y="16"/>
                  </a:cxn>
                  <a:cxn ang="0">
                    <a:pos x="4" y="23"/>
                  </a:cxn>
                  <a:cxn ang="0">
                    <a:pos x="2" y="36"/>
                  </a:cxn>
                  <a:cxn ang="0">
                    <a:pos x="0" y="45"/>
                  </a:cxn>
                </a:cxnLst>
                <a:rect l="0" t="0" r="r" b="b"/>
                <a:pathLst>
                  <a:path w="93" h="113">
                    <a:moveTo>
                      <a:pt x="0" y="45"/>
                    </a:moveTo>
                    <a:lnTo>
                      <a:pt x="0" y="64"/>
                    </a:lnTo>
                    <a:lnTo>
                      <a:pt x="2" y="76"/>
                    </a:lnTo>
                    <a:lnTo>
                      <a:pt x="4" y="86"/>
                    </a:lnTo>
                    <a:lnTo>
                      <a:pt x="9" y="100"/>
                    </a:lnTo>
                    <a:lnTo>
                      <a:pt x="28" y="110"/>
                    </a:lnTo>
                    <a:lnTo>
                      <a:pt x="33" y="110"/>
                    </a:lnTo>
                    <a:lnTo>
                      <a:pt x="38" y="112"/>
                    </a:lnTo>
                    <a:lnTo>
                      <a:pt x="55" y="112"/>
                    </a:lnTo>
                    <a:lnTo>
                      <a:pt x="60" y="110"/>
                    </a:lnTo>
                    <a:lnTo>
                      <a:pt x="64" y="110"/>
                    </a:lnTo>
                    <a:lnTo>
                      <a:pt x="79" y="103"/>
                    </a:lnTo>
                    <a:lnTo>
                      <a:pt x="83" y="100"/>
                    </a:lnTo>
                    <a:lnTo>
                      <a:pt x="88" y="98"/>
                    </a:lnTo>
                    <a:lnTo>
                      <a:pt x="93" y="74"/>
                    </a:lnTo>
                    <a:lnTo>
                      <a:pt x="93" y="52"/>
                    </a:lnTo>
                    <a:lnTo>
                      <a:pt x="88" y="4"/>
                    </a:lnTo>
                    <a:lnTo>
                      <a:pt x="79" y="4"/>
                    </a:lnTo>
                    <a:lnTo>
                      <a:pt x="74" y="2"/>
                    </a:lnTo>
                    <a:lnTo>
                      <a:pt x="60" y="2"/>
                    </a:lnTo>
                    <a:lnTo>
                      <a:pt x="55" y="0"/>
                    </a:lnTo>
                    <a:lnTo>
                      <a:pt x="50" y="0"/>
                    </a:lnTo>
                    <a:lnTo>
                      <a:pt x="43" y="2"/>
                    </a:lnTo>
                    <a:lnTo>
                      <a:pt x="33" y="2"/>
                    </a:lnTo>
                    <a:lnTo>
                      <a:pt x="19" y="9"/>
                    </a:lnTo>
                    <a:lnTo>
                      <a:pt x="14" y="12"/>
                    </a:lnTo>
                    <a:lnTo>
                      <a:pt x="9" y="16"/>
                    </a:lnTo>
                    <a:lnTo>
                      <a:pt x="4" y="23"/>
                    </a:lnTo>
                    <a:lnTo>
                      <a:pt x="2" y="36"/>
                    </a:lnTo>
                    <a:lnTo>
                      <a:pt x="0" y="45"/>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2" name="Freeform 3578"/>
              <p:cNvSpPr>
                <a:spLocks/>
              </p:cNvSpPr>
              <p:nvPr/>
            </p:nvSpPr>
            <p:spPr bwMode="auto">
              <a:xfrm>
                <a:off x="5076" y="7620"/>
                <a:ext cx="91" cy="105"/>
              </a:xfrm>
              <a:custGeom>
                <a:avLst/>
                <a:gdLst/>
                <a:ahLst/>
                <a:cxnLst>
                  <a:cxn ang="0">
                    <a:pos x="2" y="60"/>
                  </a:cxn>
                  <a:cxn ang="0">
                    <a:pos x="2" y="69"/>
                  </a:cxn>
                  <a:cxn ang="0">
                    <a:pos x="7" y="79"/>
                  </a:cxn>
                  <a:cxn ang="0">
                    <a:pos x="11" y="91"/>
                  </a:cxn>
                  <a:cxn ang="0">
                    <a:pos x="16" y="93"/>
                  </a:cxn>
                  <a:cxn ang="0">
                    <a:pos x="21" y="98"/>
                  </a:cxn>
                  <a:cxn ang="0">
                    <a:pos x="26" y="100"/>
                  </a:cxn>
                  <a:cxn ang="0">
                    <a:pos x="31" y="100"/>
                  </a:cxn>
                  <a:cxn ang="0">
                    <a:pos x="35" y="103"/>
                  </a:cxn>
                  <a:cxn ang="0">
                    <a:pos x="40" y="103"/>
                  </a:cxn>
                  <a:cxn ang="0">
                    <a:pos x="45" y="105"/>
                  </a:cxn>
                  <a:cxn ang="0">
                    <a:pos x="47" y="105"/>
                  </a:cxn>
                  <a:cxn ang="0">
                    <a:pos x="52" y="103"/>
                  </a:cxn>
                  <a:cxn ang="0">
                    <a:pos x="57" y="103"/>
                  </a:cxn>
                  <a:cxn ang="0">
                    <a:pos x="62" y="100"/>
                  </a:cxn>
                  <a:cxn ang="0">
                    <a:pos x="67" y="100"/>
                  </a:cxn>
                  <a:cxn ang="0">
                    <a:pos x="71" y="98"/>
                  </a:cxn>
                  <a:cxn ang="0">
                    <a:pos x="76" y="96"/>
                  </a:cxn>
                  <a:cxn ang="0">
                    <a:pos x="83" y="88"/>
                  </a:cxn>
                  <a:cxn ang="0">
                    <a:pos x="86" y="79"/>
                  </a:cxn>
                  <a:cxn ang="0">
                    <a:pos x="88" y="67"/>
                  </a:cxn>
                  <a:cxn ang="0">
                    <a:pos x="88" y="57"/>
                  </a:cxn>
                  <a:cxn ang="0">
                    <a:pos x="91" y="45"/>
                  </a:cxn>
                  <a:cxn ang="0">
                    <a:pos x="88" y="36"/>
                  </a:cxn>
                  <a:cxn ang="0">
                    <a:pos x="88" y="26"/>
                  </a:cxn>
                  <a:cxn ang="0">
                    <a:pos x="86" y="14"/>
                  </a:cxn>
                  <a:cxn ang="0">
                    <a:pos x="83" y="4"/>
                  </a:cxn>
                  <a:cxn ang="0">
                    <a:pos x="79" y="2"/>
                  </a:cxn>
                  <a:cxn ang="0">
                    <a:pos x="71" y="2"/>
                  </a:cxn>
                  <a:cxn ang="0">
                    <a:pos x="67" y="0"/>
                  </a:cxn>
                  <a:cxn ang="0">
                    <a:pos x="35" y="0"/>
                  </a:cxn>
                  <a:cxn ang="0">
                    <a:pos x="26" y="4"/>
                  </a:cxn>
                  <a:cxn ang="0">
                    <a:pos x="21" y="7"/>
                  </a:cxn>
                  <a:cxn ang="0">
                    <a:pos x="16" y="9"/>
                  </a:cxn>
                  <a:cxn ang="0">
                    <a:pos x="11" y="14"/>
                  </a:cxn>
                  <a:cxn ang="0">
                    <a:pos x="7" y="21"/>
                  </a:cxn>
                  <a:cxn ang="0">
                    <a:pos x="0" y="50"/>
                  </a:cxn>
                  <a:cxn ang="0">
                    <a:pos x="2" y="60"/>
                  </a:cxn>
                </a:cxnLst>
                <a:rect l="0" t="0" r="r" b="b"/>
                <a:pathLst>
                  <a:path w="91" h="105">
                    <a:moveTo>
                      <a:pt x="2" y="60"/>
                    </a:moveTo>
                    <a:lnTo>
                      <a:pt x="2" y="69"/>
                    </a:lnTo>
                    <a:lnTo>
                      <a:pt x="7" y="79"/>
                    </a:lnTo>
                    <a:lnTo>
                      <a:pt x="11" y="91"/>
                    </a:lnTo>
                    <a:lnTo>
                      <a:pt x="16" y="93"/>
                    </a:lnTo>
                    <a:lnTo>
                      <a:pt x="21" y="98"/>
                    </a:lnTo>
                    <a:lnTo>
                      <a:pt x="26" y="100"/>
                    </a:lnTo>
                    <a:lnTo>
                      <a:pt x="31" y="100"/>
                    </a:lnTo>
                    <a:lnTo>
                      <a:pt x="35" y="103"/>
                    </a:lnTo>
                    <a:lnTo>
                      <a:pt x="40" y="103"/>
                    </a:lnTo>
                    <a:lnTo>
                      <a:pt x="45" y="105"/>
                    </a:lnTo>
                    <a:lnTo>
                      <a:pt x="47" y="105"/>
                    </a:lnTo>
                    <a:lnTo>
                      <a:pt x="52" y="103"/>
                    </a:lnTo>
                    <a:lnTo>
                      <a:pt x="57" y="103"/>
                    </a:lnTo>
                    <a:lnTo>
                      <a:pt x="62" y="100"/>
                    </a:lnTo>
                    <a:lnTo>
                      <a:pt x="67" y="100"/>
                    </a:lnTo>
                    <a:lnTo>
                      <a:pt x="71" y="98"/>
                    </a:lnTo>
                    <a:lnTo>
                      <a:pt x="76" y="96"/>
                    </a:lnTo>
                    <a:lnTo>
                      <a:pt x="83" y="88"/>
                    </a:lnTo>
                    <a:lnTo>
                      <a:pt x="86" y="79"/>
                    </a:lnTo>
                    <a:lnTo>
                      <a:pt x="88" y="67"/>
                    </a:lnTo>
                    <a:lnTo>
                      <a:pt x="88" y="57"/>
                    </a:lnTo>
                    <a:lnTo>
                      <a:pt x="91" y="45"/>
                    </a:lnTo>
                    <a:lnTo>
                      <a:pt x="88" y="36"/>
                    </a:lnTo>
                    <a:lnTo>
                      <a:pt x="88" y="26"/>
                    </a:lnTo>
                    <a:lnTo>
                      <a:pt x="86" y="14"/>
                    </a:lnTo>
                    <a:lnTo>
                      <a:pt x="83" y="4"/>
                    </a:lnTo>
                    <a:lnTo>
                      <a:pt x="79" y="2"/>
                    </a:lnTo>
                    <a:lnTo>
                      <a:pt x="71" y="2"/>
                    </a:lnTo>
                    <a:lnTo>
                      <a:pt x="67" y="0"/>
                    </a:lnTo>
                    <a:lnTo>
                      <a:pt x="35" y="0"/>
                    </a:lnTo>
                    <a:lnTo>
                      <a:pt x="26" y="4"/>
                    </a:lnTo>
                    <a:lnTo>
                      <a:pt x="21" y="7"/>
                    </a:lnTo>
                    <a:lnTo>
                      <a:pt x="16" y="9"/>
                    </a:lnTo>
                    <a:lnTo>
                      <a:pt x="11" y="14"/>
                    </a:lnTo>
                    <a:lnTo>
                      <a:pt x="7" y="21"/>
                    </a:lnTo>
                    <a:lnTo>
                      <a:pt x="0" y="50"/>
                    </a:lnTo>
                    <a:lnTo>
                      <a:pt x="2" y="6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3" name="Freeform 3579"/>
              <p:cNvSpPr>
                <a:spLocks/>
              </p:cNvSpPr>
              <p:nvPr/>
            </p:nvSpPr>
            <p:spPr bwMode="auto">
              <a:xfrm>
                <a:off x="5078" y="7622"/>
                <a:ext cx="84" cy="98"/>
              </a:xfrm>
              <a:custGeom>
                <a:avLst/>
                <a:gdLst/>
                <a:ahLst/>
                <a:cxnLst>
                  <a:cxn ang="0">
                    <a:pos x="2" y="64"/>
                  </a:cxn>
                  <a:cxn ang="0">
                    <a:pos x="12" y="83"/>
                  </a:cxn>
                  <a:cxn ang="0">
                    <a:pos x="16" y="88"/>
                  </a:cxn>
                  <a:cxn ang="0">
                    <a:pos x="21" y="91"/>
                  </a:cxn>
                  <a:cxn ang="0">
                    <a:pos x="24" y="93"/>
                  </a:cxn>
                  <a:cxn ang="0">
                    <a:pos x="28" y="96"/>
                  </a:cxn>
                  <a:cxn ang="0">
                    <a:pos x="33" y="98"/>
                  </a:cxn>
                  <a:cxn ang="0">
                    <a:pos x="50" y="98"/>
                  </a:cxn>
                  <a:cxn ang="0">
                    <a:pos x="52" y="96"/>
                  </a:cxn>
                  <a:cxn ang="0">
                    <a:pos x="57" y="96"/>
                  </a:cxn>
                  <a:cxn ang="0">
                    <a:pos x="67" y="91"/>
                  </a:cxn>
                  <a:cxn ang="0">
                    <a:pos x="69" y="88"/>
                  </a:cxn>
                  <a:cxn ang="0">
                    <a:pos x="79" y="83"/>
                  </a:cxn>
                  <a:cxn ang="0">
                    <a:pos x="81" y="72"/>
                  </a:cxn>
                  <a:cxn ang="0">
                    <a:pos x="84" y="64"/>
                  </a:cxn>
                  <a:cxn ang="0">
                    <a:pos x="84" y="33"/>
                  </a:cxn>
                  <a:cxn ang="0">
                    <a:pos x="81" y="23"/>
                  </a:cxn>
                  <a:cxn ang="0">
                    <a:pos x="81" y="14"/>
                  </a:cxn>
                  <a:cxn ang="0">
                    <a:pos x="79" y="4"/>
                  </a:cxn>
                  <a:cxn ang="0">
                    <a:pos x="74" y="4"/>
                  </a:cxn>
                  <a:cxn ang="0">
                    <a:pos x="69" y="2"/>
                  </a:cxn>
                  <a:cxn ang="0">
                    <a:pos x="62" y="2"/>
                  </a:cxn>
                  <a:cxn ang="0">
                    <a:pos x="57" y="0"/>
                  </a:cxn>
                  <a:cxn ang="0">
                    <a:pos x="33" y="0"/>
                  </a:cxn>
                  <a:cxn ang="0">
                    <a:pos x="28" y="2"/>
                  </a:cxn>
                  <a:cxn ang="0">
                    <a:pos x="24" y="4"/>
                  </a:cxn>
                  <a:cxn ang="0">
                    <a:pos x="21" y="7"/>
                  </a:cxn>
                  <a:cxn ang="0">
                    <a:pos x="16" y="9"/>
                  </a:cxn>
                  <a:cxn ang="0">
                    <a:pos x="12" y="14"/>
                  </a:cxn>
                  <a:cxn ang="0">
                    <a:pos x="7" y="21"/>
                  </a:cxn>
                  <a:cxn ang="0">
                    <a:pos x="4" y="31"/>
                  </a:cxn>
                  <a:cxn ang="0">
                    <a:pos x="0" y="45"/>
                  </a:cxn>
                  <a:cxn ang="0">
                    <a:pos x="0" y="55"/>
                  </a:cxn>
                  <a:cxn ang="0">
                    <a:pos x="2" y="64"/>
                  </a:cxn>
                </a:cxnLst>
                <a:rect l="0" t="0" r="r" b="b"/>
                <a:pathLst>
                  <a:path w="84" h="98">
                    <a:moveTo>
                      <a:pt x="2" y="64"/>
                    </a:moveTo>
                    <a:lnTo>
                      <a:pt x="12" y="83"/>
                    </a:lnTo>
                    <a:lnTo>
                      <a:pt x="16" y="88"/>
                    </a:lnTo>
                    <a:lnTo>
                      <a:pt x="21" y="91"/>
                    </a:lnTo>
                    <a:lnTo>
                      <a:pt x="24" y="93"/>
                    </a:lnTo>
                    <a:lnTo>
                      <a:pt x="28" y="96"/>
                    </a:lnTo>
                    <a:lnTo>
                      <a:pt x="33" y="98"/>
                    </a:lnTo>
                    <a:lnTo>
                      <a:pt x="50" y="98"/>
                    </a:lnTo>
                    <a:lnTo>
                      <a:pt x="52" y="96"/>
                    </a:lnTo>
                    <a:lnTo>
                      <a:pt x="57" y="96"/>
                    </a:lnTo>
                    <a:lnTo>
                      <a:pt x="67" y="91"/>
                    </a:lnTo>
                    <a:lnTo>
                      <a:pt x="69" y="88"/>
                    </a:lnTo>
                    <a:lnTo>
                      <a:pt x="79" y="83"/>
                    </a:lnTo>
                    <a:lnTo>
                      <a:pt x="81" y="72"/>
                    </a:lnTo>
                    <a:lnTo>
                      <a:pt x="84" y="64"/>
                    </a:lnTo>
                    <a:lnTo>
                      <a:pt x="84" y="33"/>
                    </a:lnTo>
                    <a:lnTo>
                      <a:pt x="81" y="23"/>
                    </a:lnTo>
                    <a:lnTo>
                      <a:pt x="81" y="14"/>
                    </a:lnTo>
                    <a:lnTo>
                      <a:pt x="79" y="4"/>
                    </a:lnTo>
                    <a:lnTo>
                      <a:pt x="74" y="4"/>
                    </a:lnTo>
                    <a:lnTo>
                      <a:pt x="69" y="2"/>
                    </a:lnTo>
                    <a:lnTo>
                      <a:pt x="62" y="2"/>
                    </a:lnTo>
                    <a:lnTo>
                      <a:pt x="57" y="0"/>
                    </a:lnTo>
                    <a:lnTo>
                      <a:pt x="33" y="0"/>
                    </a:lnTo>
                    <a:lnTo>
                      <a:pt x="28" y="2"/>
                    </a:lnTo>
                    <a:lnTo>
                      <a:pt x="24" y="4"/>
                    </a:lnTo>
                    <a:lnTo>
                      <a:pt x="21" y="7"/>
                    </a:lnTo>
                    <a:lnTo>
                      <a:pt x="16" y="9"/>
                    </a:lnTo>
                    <a:lnTo>
                      <a:pt x="12" y="14"/>
                    </a:lnTo>
                    <a:lnTo>
                      <a:pt x="7" y="21"/>
                    </a:lnTo>
                    <a:lnTo>
                      <a:pt x="4" y="31"/>
                    </a:lnTo>
                    <a:lnTo>
                      <a:pt x="0" y="45"/>
                    </a:lnTo>
                    <a:lnTo>
                      <a:pt x="0" y="55"/>
                    </a:lnTo>
                    <a:lnTo>
                      <a:pt x="2" y="6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4" name="Freeform 3580"/>
              <p:cNvSpPr>
                <a:spLocks/>
              </p:cNvSpPr>
              <p:nvPr/>
            </p:nvSpPr>
            <p:spPr bwMode="auto">
              <a:xfrm>
                <a:off x="4980" y="7612"/>
                <a:ext cx="43" cy="80"/>
              </a:xfrm>
              <a:custGeom>
                <a:avLst/>
                <a:gdLst/>
                <a:ahLst/>
                <a:cxnLst>
                  <a:cxn ang="0">
                    <a:pos x="0" y="4"/>
                  </a:cxn>
                  <a:cxn ang="0">
                    <a:pos x="0" y="79"/>
                  </a:cxn>
                  <a:cxn ang="0">
                    <a:pos x="2" y="79"/>
                  </a:cxn>
                  <a:cxn ang="0">
                    <a:pos x="2" y="7"/>
                  </a:cxn>
                  <a:cxn ang="0">
                    <a:pos x="43" y="2"/>
                  </a:cxn>
                  <a:cxn ang="0">
                    <a:pos x="43" y="0"/>
                  </a:cxn>
                  <a:cxn ang="0">
                    <a:pos x="0" y="4"/>
                  </a:cxn>
                </a:cxnLst>
                <a:rect l="0" t="0" r="r" b="b"/>
                <a:pathLst>
                  <a:path w="43" h="80">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5" name="Freeform 3581"/>
              <p:cNvSpPr>
                <a:spLocks/>
              </p:cNvSpPr>
              <p:nvPr/>
            </p:nvSpPr>
            <p:spPr bwMode="auto">
              <a:xfrm>
                <a:off x="4982" y="7622"/>
                <a:ext cx="41" cy="7"/>
              </a:xfrm>
              <a:custGeom>
                <a:avLst/>
                <a:gdLst/>
                <a:ahLst/>
                <a:cxnLst>
                  <a:cxn ang="0">
                    <a:pos x="0" y="2"/>
                  </a:cxn>
                  <a:cxn ang="0">
                    <a:pos x="0" y="7"/>
                  </a:cxn>
                  <a:cxn ang="0">
                    <a:pos x="40" y="2"/>
                  </a:cxn>
                  <a:cxn ang="0">
                    <a:pos x="40" y="0"/>
                  </a:cxn>
                  <a:cxn ang="0">
                    <a:pos x="0" y="2"/>
                  </a:cxn>
                </a:cxnLst>
                <a:rect l="0" t="0" r="r" b="b"/>
                <a:pathLst>
                  <a:path w="41" h="7">
                    <a:moveTo>
                      <a:pt x="0" y="2"/>
                    </a:moveTo>
                    <a:lnTo>
                      <a:pt x="0" y="7"/>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6" name="Freeform 3582"/>
              <p:cNvSpPr>
                <a:spLocks/>
              </p:cNvSpPr>
              <p:nvPr/>
            </p:nvSpPr>
            <p:spPr bwMode="auto">
              <a:xfrm>
                <a:off x="4982" y="7636"/>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7" name="Freeform 3583"/>
              <p:cNvSpPr>
                <a:spLocks/>
              </p:cNvSpPr>
              <p:nvPr/>
            </p:nvSpPr>
            <p:spPr bwMode="auto">
              <a:xfrm>
                <a:off x="4982" y="7636"/>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8" name="Freeform 3584"/>
              <p:cNvSpPr>
                <a:spLocks/>
              </p:cNvSpPr>
              <p:nvPr/>
            </p:nvSpPr>
            <p:spPr bwMode="auto">
              <a:xfrm>
                <a:off x="4982" y="7656"/>
                <a:ext cx="41" cy="4"/>
              </a:xfrm>
              <a:custGeom>
                <a:avLst/>
                <a:gdLst/>
                <a:ahLst/>
                <a:cxnLst>
                  <a:cxn ang="0">
                    <a:pos x="0" y="2"/>
                  </a:cxn>
                  <a:cxn ang="0">
                    <a:pos x="0" y="4"/>
                  </a:cxn>
                  <a:cxn ang="0">
                    <a:pos x="40" y="2"/>
                  </a:cxn>
                  <a:cxn ang="0">
                    <a:pos x="40" y="0"/>
                  </a:cxn>
                  <a:cxn ang="0">
                    <a:pos x="0" y="2"/>
                  </a:cxn>
                </a:cxnLst>
                <a:rect l="0" t="0" r="r" b="b"/>
                <a:pathLst>
                  <a:path w="41" h="4">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9" name="Freeform 3585"/>
              <p:cNvSpPr>
                <a:spLocks/>
              </p:cNvSpPr>
              <p:nvPr/>
            </p:nvSpPr>
            <p:spPr bwMode="auto">
              <a:xfrm>
                <a:off x="4982" y="7641"/>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0" name="Freeform 3586"/>
              <p:cNvSpPr>
                <a:spLocks/>
              </p:cNvSpPr>
              <p:nvPr/>
            </p:nvSpPr>
            <p:spPr bwMode="auto">
              <a:xfrm>
                <a:off x="4982" y="7687"/>
                <a:ext cx="43" cy="5"/>
              </a:xfrm>
              <a:custGeom>
                <a:avLst/>
                <a:gdLst/>
                <a:ahLst/>
                <a:cxnLst>
                  <a:cxn ang="0">
                    <a:pos x="0" y="2"/>
                  </a:cxn>
                  <a:cxn ang="0">
                    <a:pos x="0" y="4"/>
                  </a:cxn>
                  <a:cxn ang="0">
                    <a:pos x="43" y="4"/>
                  </a:cxn>
                  <a:cxn ang="0">
                    <a:pos x="43" y="0"/>
                  </a:cxn>
                  <a:cxn ang="0">
                    <a:pos x="0" y="2"/>
                  </a:cxn>
                </a:cxnLst>
                <a:rect l="0" t="0" r="r" b="b"/>
                <a:pathLst>
                  <a:path w="43" h="5">
                    <a:moveTo>
                      <a:pt x="0" y="2"/>
                    </a:moveTo>
                    <a:lnTo>
                      <a:pt x="0" y="4"/>
                    </a:lnTo>
                    <a:lnTo>
                      <a:pt x="43" y="4"/>
                    </a:lnTo>
                    <a:lnTo>
                      <a:pt x="4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1" name="Freeform 3587"/>
              <p:cNvSpPr>
                <a:spLocks/>
              </p:cNvSpPr>
              <p:nvPr/>
            </p:nvSpPr>
            <p:spPr bwMode="auto">
              <a:xfrm>
                <a:off x="5068" y="7783"/>
                <a:ext cx="111" cy="9"/>
              </a:xfrm>
              <a:custGeom>
                <a:avLst/>
                <a:gdLst/>
                <a:ahLst/>
                <a:cxnLst>
                  <a:cxn ang="0">
                    <a:pos x="0" y="0"/>
                  </a:cxn>
                  <a:cxn ang="0">
                    <a:pos x="0" y="9"/>
                  </a:cxn>
                  <a:cxn ang="0">
                    <a:pos x="2" y="4"/>
                  </a:cxn>
                  <a:cxn ang="0">
                    <a:pos x="110" y="7"/>
                  </a:cxn>
                  <a:cxn ang="0">
                    <a:pos x="110" y="2"/>
                  </a:cxn>
                  <a:cxn ang="0">
                    <a:pos x="0" y="0"/>
                  </a:cxn>
                </a:cxnLst>
                <a:rect l="0" t="0" r="r" b="b"/>
                <a:pathLst>
                  <a:path w="111" h="9">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2" name="Freeform 3588"/>
              <p:cNvSpPr>
                <a:spLocks/>
              </p:cNvSpPr>
              <p:nvPr/>
            </p:nvSpPr>
            <p:spPr bwMode="auto">
              <a:xfrm>
                <a:off x="5071" y="7788"/>
                <a:ext cx="108" cy="4"/>
              </a:xfrm>
              <a:custGeom>
                <a:avLst/>
                <a:gdLst/>
                <a:ahLst/>
                <a:cxnLst>
                  <a:cxn ang="0">
                    <a:pos x="0" y="0"/>
                  </a:cxn>
                  <a:cxn ang="0">
                    <a:pos x="0" y="2"/>
                  </a:cxn>
                  <a:cxn ang="0">
                    <a:pos x="107" y="4"/>
                  </a:cxn>
                  <a:cxn ang="0">
                    <a:pos x="107" y="2"/>
                  </a:cxn>
                  <a:cxn ang="0">
                    <a:pos x="0" y="0"/>
                  </a:cxn>
                </a:cxnLst>
                <a:rect l="0" t="0" r="r" b="b"/>
                <a:pathLst>
                  <a:path w="108" h="4">
                    <a:moveTo>
                      <a:pt x="0" y="0"/>
                    </a:moveTo>
                    <a:lnTo>
                      <a:pt x="0" y="2"/>
                    </a:lnTo>
                    <a:lnTo>
                      <a:pt x="107" y="4"/>
                    </a:lnTo>
                    <a:lnTo>
                      <a:pt x="107"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3" name="Freeform 3589"/>
              <p:cNvSpPr>
                <a:spLocks/>
              </p:cNvSpPr>
              <p:nvPr/>
            </p:nvSpPr>
            <p:spPr bwMode="auto">
              <a:xfrm>
                <a:off x="5071" y="7783"/>
                <a:ext cx="21" cy="5"/>
              </a:xfrm>
              <a:custGeom>
                <a:avLst/>
                <a:gdLst/>
                <a:ahLst/>
                <a:cxnLst>
                  <a:cxn ang="0">
                    <a:pos x="0" y="0"/>
                  </a:cxn>
                  <a:cxn ang="0">
                    <a:pos x="0" y="4"/>
                  </a:cxn>
                  <a:cxn ang="0">
                    <a:pos x="21" y="4"/>
                  </a:cxn>
                  <a:cxn ang="0">
                    <a:pos x="21" y="2"/>
                  </a:cxn>
                  <a:cxn ang="0">
                    <a:pos x="0" y="0"/>
                  </a:cxn>
                </a:cxnLst>
                <a:rect l="0" t="0" r="r" b="b"/>
                <a:pathLst>
                  <a:path w="21"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4" name="Freeform 3590"/>
              <p:cNvSpPr>
                <a:spLocks/>
              </p:cNvSpPr>
              <p:nvPr/>
            </p:nvSpPr>
            <p:spPr bwMode="auto">
              <a:xfrm>
                <a:off x="5095" y="7783"/>
                <a:ext cx="19" cy="5"/>
              </a:xfrm>
              <a:custGeom>
                <a:avLst/>
                <a:gdLst/>
                <a:ahLst/>
                <a:cxnLst>
                  <a:cxn ang="0">
                    <a:pos x="0" y="0"/>
                  </a:cxn>
                  <a:cxn ang="0">
                    <a:pos x="0" y="4"/>
                  </a:cxn>
                  <a:cxn ang="0">
                    <a:pos x="19" y="4"/>
                  </a:cxn>
                  <a:cxn ang="0">
                    <a:pos x="19" y="2"/>
                  </a:cxn>
                  <a:cxn ang="0">
                    <a:pos x="0" y="0"/>
                  </a:cxn>
                </a:cxnLst>
                <a:rect l="0" t="0" r="r" b="b"/>
                <a:pathLst>
                  <a:path w="19"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5" name="Freeform 3591"/>
              <p:cNvSpPr>
                <a:spLocks/>
              </p:cNvSpPr>
              <p:nvPr/>
            </p:nvSpPr>
            <p:spPr bwMode="auto">
              <a:xfrm>
                <a:off x="5119" y="7786"/>
                <a:ext cx="19" cy="0"/>
              </a:xfrm>
              <a:custGeom>
                <a:avLst/>
                <a:gdLst/>
                <a:ahLst/>
                <a:cxnLst>
                  <a:cxn ang="0">
                    <a:pos x="0" y="0"/>
                  </a:cxn>
                  <a:cxn ang="0">
                    <a:pos x="19" y="0"/>
                  </a:cxn>
                </a:cxnLst>
                <a:rect l="0" t="0" r="r" b="b"/>
                <a:pathLst>
                  <a:path w="19">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6" name="Freeform 3592"/>
              <p:cNvSpPr>
                <a:spLocks/>
              </p:cNvSpPr>
              <p:nvPr/>
            </p:nvSpPr>
            <p:spPr bwMode="auto">
              <a:xfrm>
                <a:off x="5145" y="7785"/>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7" name="Freeform 3593"/>
              <p:cNvSpPr>
                <a:spLocks/>
              </p:cNvSpPr>
              <p:nvPr/>
            </p:nvSpPr>
            <p:spPr bwMode="auto">
              <a:xfrm>
                <a:off x="5095" y="7785"/>
                <a:ext cx="19" cy="3"/>
              </a:xfrm>
              <a:custGeom>
                <a:avLst/>
                <a:gdLst/>
                <a:ahLst/>
                <a:cxnLst>
                  <a:cxn ang="0">
                    <a:pos x="0" y="0"/>
                  </a:cxn>
                  <a:cxn ang="0">
                    <a:pos x="0" y="0"/>
                  </a:cxn>
                  <a:cxn ang="0">
                    <a:pos x="19" y="2"/>
                  </a:cxn>
                  <a:cxn ang="0">
                    <a:pos x="19" y="0"/>
                  </a:cxn>
                  <a:cxn ang="0">
                    <a:pos x="0" y="0"/>
                  </a:cxn>
                </a:cxnLst>
                <a:rect l="0" t="0" r="r" b="b"/>
                <a:pathLst>
                  <a:path w="19" h="3">
                    <a:moveTo>
                      <a:pt x="0" y="0"/>
                    </a:moveTo>
                    <a:lnTo>
                      <a:pt x="0" y="0"/>
                    </a:lnTo>
                    <a:lnTo>
                      <a:pt x="19" y="2"/>
                    </a:lnTo>
                    <a:lnTo>
                      <a:pt x="19"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8" name="Freeform 3594"/>
              <p:cNvSpPr>
                <a:spLocks/>
              </p:cNvSpPr>
              <p:nvPr/>
            </p:nvSpPr>
            <p:spPr bwMode="auto">
              <a:xfrm>
                <a:off x="5119" y="7786"/>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9" name="Freeform 3595"/>
              <p:cNvSpPr>
                <a:spLocks/>
              </p:cNvSpPr>
              <p:nvPr/>
            </p:nvSpPr>
            <p:spPr bwMode="auto">
              <a:xfrm>
                <a:off x="5145" y="7785"/>
                <a:ext cx="22" cy="3"/>
              </a:xfrm>
              <a:custGeom>
                <a:avLst/>
                <a:gdLst/>
                <a:ahLst/>
                <a:cxnLst>
                  <a:cxn ang="0">
                    <a:pos x="0" y="0"/>
                  </a:cxn>
                  <a:cxn ang="0">
                    <a:pos x="0" y="2"/>
                  </a:cxn>
                  <a:cxn ang="0">
                    <a:pos x="21" y="2"/>
                  </a:cxn>
                  <a:cxn ang="0">
                    <a:pos x="0" y="0"/>
                  </a:cxn>
                </a:cxnLst>
                <a:rect l="0" t="0" r="r" b="b"/>
                <a:pathLst>
                  <a:path w="22" h="3">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0" name="Freeform 3596"/>
              <p:cNvSpPr>
                <a:spLocks/>
              </p:cNvSpPr>
              <p:nvPr/>
            </p:nvSpPr>
            <p:spPr bwMode="auto">
              <a:xfrm>
                <a:off x="5280" y="7586"/>
                <a:ext cx="14" cy="216"/>
              </a:xfrm>
              <a:custGeom>
                <a:avLst/>
                <a:gdLst/>
                <a:ahLst/>
                <a:cxnLst>
                  <a:cxn ang="0">
                    <a:pos x="9" y="19"/>
                  </a:cxn>
                  <a:cxn ang="0">
                    <a:pos x="9" y="19"/>
                  </a:cxn>
                  <a:cxn ang="0">
                    <a:pos x="0" y="0"/>
                  </a:cxn>
                  <a:cxn ang="0">
                    <a:pos x="0" y="216"/>
                  </a:cxn>
                  <a:cxn ang="0">
                    <a:pos x="14" y="206"/>
                  </a:cxn>
                  <a:cxn ang="0">
                    <a:pos x="14" y="28"/>
                  </a:cxn>
                  <a:cxn ang="0">
                    <a:pos x="9" y="19"/>
                  </a:cxn>
                </a:cxnLst>
                <a:rect l="0" t="0" r="r" b="b"/>
                <a:pathLst>
                  <a:path w="14" h="216">
                    <a:moveTo>
                      <a:pt x="9" y="19"/>
                    </a:moveTo>
                    <a:lnTo>
                      <a:pt x="9" y="19"/>
                    </a:lnTo>
                    <a:lnTo>
                      <a:pt x="0" y="0"/>
                    </a:lnTo>
                    <a:lnTo>
                      <a:pt x="0" y="216"/>
                    </a:lnTo>
                    <a:lnTo>
                      <a:pt x="14" y="206"/>
                    </a:lnTo>
                    <a:lnTo>
                      <a:pt x="14"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1" name="Freeform 3597"/>
              <p:cNvSpPr>
                <a:spLocks/>
              </p:cNvSpPr>
              <p:nvPr/>
            </p:nvSpPr>
            <p:spPr bwMode="auto">
              <a:xfrm>
                <a:off x="5349" y="7644"/>
                <a:ext cx="19" cy="144"/>
              </a:xfrm>
              <a:custGeom>
                <a:avLst/>
                <a:gdLst/>
                <a:ahLst/>
                <a:cxnLst>
                  <a:cxn ang="0">
                    <a:pos x="16" y="9"/>
                  </a:cxn>
                  <a:cxn ang="0">
                    <a:pos x="0" y="0"/>
                  </a:cxn>
                  <a:cxn ang="0">
                    <a:pos x="4" y="23"/>
                  </a:cxn>
                  <a:cxn ang="0">
                    <a:pos x="4" y="43"/>
                  </a:cxn>
                  <a:cxn ang="0">
                    <a:pos x="7" y="60"/>
                  </a:cxn>
                  <a:cxn ang="0">
                    <a:pos x="4" y="76"/>
                  </a:cxn>
                  <a:cxn ang="0">
                    <a:pos x="4" y="91"/>
                  </a:cxn>
                  <a:cxn ang="0">
                    <a:pos x="2" y="105"/>
                  </a:cxn>
                  <a:cxn ang="0">
                    <a:pos x="2" y="124"/>
                  </a:cxn>
                  <a:cxn ang="0">
                    <a:pos x="0" y="143"/>
                  </a:cxn>
                  <a:cxn ang="0">
                    <a:pos x="14" y="141"/>
                  </a:cxn>
                  <a:cxn ang="0">
                    <a:pos x="16" y="129"/>
                  </a:cxn>
                  <a:cxn ang="0">
                    <a:pos x="19" y="115"/>
                  </a:cxn>
                  <a:cxn ang="0">
                    <a:pos x="19" y="26"/>
                  </a:cxn>
                  <a:cxn ang="0">
                    <a:pos x="16" y="9"/>
                  </a:cxn>
                </a:cxnLst>
                <a:rect l="0" t="0" r="r" b="b"/>
                <a:pathLst>
                  <a:path w="19" h="144">
                    <a:moveTo>
                      <a:pt x="16" y="9"/>
                    </a:moveTo>
                    <a:lnTo>
                      <a:pt x="0" y="0"/>
                    </a:lnTo>
                    <a:lnTo>
                      <a:pt x="4" y="23"/>
                    </a:lnTo>
                    <a:lnTo>
                      <a:pt x="4" y="43"/>
                    </a:lnTo>
                    <a:lnTo>
                      <a:pt x="7" y="60"/>
                    </a:lnTo>
                    <a:lnTo>
                      <a:pt x="4" y="76"/>
                    </a:lnTo>
                    <a:lnTo>
                      <a:pt x="4" y="91"/>
                    </a:lnTo>
                    <a:lnTo>
                      <a:pt x="2" y="105"/>
                    </a:lnTo>
                    <a:lnTo>
                      <a:pt x="2" y="124"/>
                    </a:lnTo>
                    <a:lnTo>
                      <a:pt x="0" y="143"/>
                    </a:lnTo>
                    <a:lnTo>
                      <a:pt x="14" y="141"/>
                    </a:lnTo>
                    <a:lnTo>
                      <a:pt x="16" y="129"/>
                    </a:lnTo>
                    <a:lnTo>
                      <a:pt x="19" y="115"/>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2" name="Freeform 3598"/>
              <p:cNvSpPr>
                <a:spLocks/>
              </p:cNvSpPr>
              <p:nvPr/>
            </p:nvSpPr>
            <p:spPr bwMode="auto">
              <a:xfrm>
                <a:off x="5347" y="7644"/>
                <a:ext cx="19" cy="144"/>
              </a:xfrm>
              <a:custGeom>
                <a:avLst/>
                <a:gdLst/>
                <a:ahLst/>
                <a:cxnLst>
                  <a:cxn ang="0">
                    <a:pos x="16" y="9"/>
                  </a:cxn>
                  <a:cxn ang="0">
                    <a:pos x="11" y="7"/>
                  </a:cxn>
                  <a:cxn ang="0">
                    <a:pos x="7" y="2"/>
                  </a:cxn>
                  <a:cxn ang="0">
                    <a:pos x="4" y="2"/>
                  </a:cxn>
                  <a:cxn ang="0">
                    <a:pos x="0" y="0"/>
                  </a:cxn>
                  <a:cxn ang="0">
                    <a:pos x="4" y="21"/>
                  </a:cxn>
                  <a:cxn ang="0">
                    <a:pos x="4" y="91"/>
                  </a:cxn>
                  <a:cxn ang="0">
                    <a:pos x="2" y="105"/>
                  </a:cxn>
                  <a:cxn ang="0">
                    <a:pos x="0" y="124"/>
                  </a:cxn>
                  <a:cxn ang="0">
                    <a:pos x="0" y="143"/>
                  </a:cxn>
                  <a:cxn ang="0">
                    <a:pos x="9" y="143"/>
                  </a:cxn>
                  <a:cxn ang="0">
                    <a:pos x="14" y="141"/>
                  </a:cxn>
                  <a:cxn ang="0">
                    <a:pos x="16" y="129"/>
                  </a:cxn>
                  <a:cxn ang="0">
                    <a:pos x="16" y="112"/>
                  </a:cxn>
                  <a:cxn ang="0">
                    <a:pos x="19" y="96"/>
                  </a:cxn>
                  <a:cxn ang="0">
                    <a:pos x="19" y="23"/>
                  </a:cxn>
                  <a:cxn ang="0">
                    <a:pos x="16" y="9"/>
                  </a:cxn>
                </a:cxnLst>
                <a:rect l="0" t="0" r="r" b="b"/>
                <a:pathLst>
                  <a:path w="19" h="144">
                    <a:moveTo>
                      <a:pt x="16" y="9"/>
                    </a:moveTo>
                    <a:lnTo>
                      <a:pt x="11" y="7"/>
                    </a:lnTo>
                    <a:lnTo>
                      <a:pt x="7" y="2"/>
                    </a:lnTo>
                    <a:lnTo>
                      <a:pt x="4" y="2"/>
                    </a:lnTo>
                    <a:lnTo>
                      <a:pt x="0" y="0"/>
                    </a:lnTo>
                    <a:lnTo>
                      <a:pt x="4" y="21"/>
                    </a:lnTo>
                    <a:lnTo>
                      <a:pt x="4" y="91"/>
                    </a:lnTo>
                    <a:lnTo>
                      <a:pt x="2" y="105"/>
                    </a:lnTo>
                    <a:lnTo>
                      <a:pt x="0" y="124"/>
                    </a:lnTo>
                    <a:lnTo>
                      <a:pt x="0" y="143"/>
                    </a:lnTo>
                    <a:lnTo>
                      <a:pt x="9" y="143"/>
                    </a:lnTo>
                    <a:lnTo>
                      <a:pt x="14" y="141"/>
                    </a:lnTo>
                    <a:lnTo>
                      <a:pt x="16" y="129"/>
                    </a:lnTo>
                    <a:lnTo>
                      <a:pt x="16" y="112"/>
                    </a:lnTo>
                    <a:lnTo>
                      <a:pt x="19" y="96"/>
                    </a:lnTo>
                    <a:lnTo>
                      <a:pt x="19" y="23"/>
                    </a:lnTo>
                    <a:lnTo>
                      <a:pt x="16" y="9"/>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3" name="Freeform 3599"/>
              <p:cNvSpPr>
                <a:spLocks/>
              </p:cNvSpPr>
              <p:nvPr/>
            </p:nvSpPr>
            <p:spPr bwMode="auto">
              <a:xfrm>
                <a:off x="5342" y="7641"/>
                <a:ext cx="22" cy="147"/>
              </a:xfrm>
              <a:custGeom>
                <a:avLst/>
                <a:gdLst/>
                <a:ahLst/>
                <a:cxnLst>
                  <a:cxn ang="0">
                    <a:pos x="7" y="23"/>
                  </a:cxn>
                  <a:cxn ang="0">
                    <a:pos x="7" y="76"/>
                  </a:cxn>
                  <a:cxn ang="0">
                    <a:pos x="4" y="91"/>
                  </a:cxn>
                  <a:cxn ang="0">
                    <a:pos x="4" y="108"/>
                  </a:cxn>
                  <a:cxn ang="0">
                    <a:pos x="0" y="146"/>
                  </a:cxn>
                  <a:cxn ang="0">
                    <a:pos x="9" y="146"/>
                  </a:cxn>
                  <a:cxn ang="0">
                    <a:pos x="12" y="143"/>
                  </a:cxn>
                  <a:cxn ang="0">
                    <a:pos x="16" y="143"/>
                  </a:cxn>
                  <a:cxn ang="0">
                    <a:pos x="19" y="115"/>
                  </a:cxn>
                  <a:cxn ang="0">
                    <a:pos x="21" y="79"/>
                  </a:cxn>
                  <a:cxn ang="0">
                    <a:pos x="21" y="43"/>
                  </a:cxn>
                  <a:cxn ang="0">
                    <a:pos x="19" y="9"/>
                  </a:cxn>
                  <a:cxn ang="0">
                    <a:pos x="16" y="9"/>
                  </a:cxn>
                  <a:cxn ang="0">
                    <a:pos x="12" y="4"/>
                  </a:cxn>
                  <a:cxn ang="0">
                    <a:pos x="9" y="4"/>
                  </a:cxn>
                  <a:cxn ang="0">
                    <a:pos x="4" y="0"/>
                  </a:cxn>
                  <a:cxn ang="0">
                    <a:pos x="2" y="0"/>
                  </a:cxn>
                  <a:cxn ang="0">
                    <a:pos x="7" y="23"/>
                  </a:cxn>
                </a:cxnLst>
                <a:rect l="0" t="0" r="r" b="b"/>
                <a:pathLst>
                  <a:path w="22" h="147">
                    <a:moveTo>
                      <a:pt x="7" y="23"/>
                    </a:moveTo>
                    <a:lnTo>
                      <a:pt x="7" y="76"/>
                    </a:lnTo>
                    <a:lnTo>
                      <a:pt x="4" y="91"/>
                    </a:lnTo>
                    <a:lnTo>
                      <a:pt x="4" y="108"/>
                    </a:lnTo>
                    <a:lnTo>
                      <a:pt x="0" y="146"/>
                    </a:lnTo>
                    <a:lnTo>
                      <a:pt x="9" y="146"/>
                    </a:lnTo>
                    <a:lnTo>
                      <a:pt x="12" y="143"/>
                    </a:lnTo>
                    <a:lnTo>
                      <a:pt x="16" y="143"/>
                    </a:lnTo>
                    <a:lnTo>
                      <a:pt x="19" y="115"/>
                    </a:lnTo>
                    <a:lnTo>
                      <a:pt x="21" y="79"/>
                    </a:lnTo>
                    <a:lnTo>
                      <a:pt x="21" y="43"/>
                    </a:lnTo>
                    <a:lnTo>
                      <a:pt x="19" y="9"/>
                    </a:lnTo>
                    <a:lnTo>
                      <a:pt x="16" y="9"/>
                    </a:lnTo>
                    <a:lnTo>
                      <a:pt x="12"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4" name="Freeform 3600"/>
              <p:cNvSpPr>
                <a:spLocks/>
              </p:cNvSpPr>
              <p:nvPr/>
            </p:nvSpPr>
            <p:spPr bwMode="auto">
              <a:xfrm>
                <a:off x="5340" y="7639"/>
                <a:ext cx="19" cy="151"/>
              </a:xfrm>
              <a:custGeom>
                <a:avLst/>
                <a:gdLst/>
                <a:ahLst/>
                <a:cxnLst>
                  <a:cxn ang="0">
                    <a:pos x="0" y="129"/>
                  </a:cxn>
                  <a:cxn ang="0">
                    <a:pos x="0" y="151"/>
                  </a:cxn>
                  <a:cxn ang="0">
                    <a:pos x="2" y="148"/>
                  </a:cxn>
                  <a:cxn ang="0">
                    <a:pos x="9" y="148"/>
                  </a:cxn>
                  <a:cxn ang="0">
                    <a:pos x="14" y="146"/>
                  </a:cxn>
                  <a:cxn ang="0">
                    <a:pos x="19" y="117"/>
                  </a:cxn>
                  <a:cxn ang="0">
                    <a:pos x="19" y="9"/>
                  </a:cxn>
                  <a:cxn ang="0">
                    <a:pos x="16" y="9"/>
                  </a:cxn>
                  <a:cxn ang="0">
                    <a:pos x="12" y="7"/>
                  </a:cxn>
                  <a:cxn ang="0">
                    <a:pos x="7" y="2"/>
                  </a:cxn>
                  <a:cxn ang="0">
                    <a:pos x="2" y="0"/>
                  </a:cxn>
                  <a:cxn ang="0">
                    <a:pos x="4" y="24"/>
                  </a:cxn>
                  <a:cxn ang="0">
                    <a:pos x="7" y="43"/>
                  </a:cxn>
                  <a:cxn ang="0">
                    <a:pos x="7" y="79"/>
                  </a:cxn>
                  <a:cxn ang="0">
                    <a:pos x="4" y="93"/>
                  </a:cxn>
                  <a:cxn ang="0">
                    <a:pos x="2" y="110"/>
                  </a:cxn>
                  <a:cxn ang="0">
                    <a:pos x="0" y="129"/>
                  </a:cxn>
                </a:cxnLst>
                <a:rect l="0" t="0" r="r" b="b"/>
                <a:pathLst>
                  <a:path w="19" h="151">
                    <a:moveTo>
                      <a:pt x="0" y="129"/>
                    </a:moveTo>
                    <a:lnTo>
                      <a:pt x="0" y="151"/>
                    </a:lnTo>
                    <a:lnTo>
                      <a:pt x="2" y="148"/>
                    </a:lnTo>
                    <a:lnTo>
                      <a:pt x="9" y="148"/>
                    </a:lnTo>
                    <a:lnTo>
                      <a:pt x="14" y="146"/>
                    </a:lnTo>
                    <a:lnTo>
                      <a:pt x="19" y="117"/>
                    </a:lnTo>
                    <a:lnTo>
                      <a:pt x="19" y="9"/>
                    </a:lnTo>
                    <a:lnTo>
                      <a:pt x="16" y="9"/>
                    </a:lnTo>
                    <a:lnTo>
                      <a:pt x="12" y="7"/>
                    </a:lnTo>
                    <a:lnTo>
                      <a:pt x="7" y="2"/>
                    </a:lnTo>
                    <a:lnTo>
                      <a:pt x="2" y="0"/>
                    </a:lnTo>
                    <a:lnTo>
                      <a:pt x="4" y="24"/>
                    </a:lnTo>
                    <a:lnTo>
                      <a:pt x="7" y="4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5" name="Freeform 3601"/>
              <p:cNvSpPr>
                <a:spLocks/>
              </p:cNvSpPr>
              <p:nvPr/>
            </p:nvSpPr>
            <p:spPr bwMode="auto">
              <a:xfrm>
                <a:off x="5335" y="7639"/>
                <a:ext cx="21" cy="151"/>
              </a:xfrm>
              <a:custGeom>
                <a:avLst/>
                <a:gdLst/>
                <a:ahLst/>
                <a:cxnLst>
                  <a:cxn ang="0">
                    <a:pos x="2" y="148"/>
                  </a:cxn>
                  <a:cxn ang="0">
                    <a:pos x="12" y="148"/>
                  </a:cxn>
                  <a:cxn ang="0">
                    <a:pos x="12" y="146"/>
                  </a:cxn>
                  <a:cxn ang="0">
                    <a:pos x="16" y="146"/>
                  </a:cxn>
                  <a:cxn ang="0">
                    <a:pos x="19" y="117"/>
                  </a:cxn>
                  <a:cxn ang="0">
                    <a:pos x="21" y="81"/>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1" h="151">
                    <a:moveTo>
                      <a:pt x="2" y="148"/>
                    </a:moveTo>
                    <a:lnTo>
                      <a:pt x="12" y="148"/>
                    </a:lnTo>
                    <a:lnTo>
                      <a:pt x="12" y="146"/>
                    </a:lnTo>
                    <a:lnTo>
                      <a:pt x="16" y="146"/>
                    </a:lnTo>
                    <a:lnTo>
                      <a:pt x="19" y="117"/>
                    </a:lnTo>
                    <a:lnTo>
                      <a:pt x="21" y="81"/>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6" name="Freeform 3602"/>
              <p:cNvSpPr>
                <a:spLocks/>
              </p:cNvSpPr>
              <p:nvPr/>
            </p:nvSpPr>
            <p:spPr bwMode="auto">
              <a:xfrm>
                <a:off x="5332" y="7636"/>
                <a:ext cx="22" cy="154"/>
              </a:xfrm>
              <a:custGeom>
                <a:avLst/>
                <a:gdLst/>
                <a:ahLst/>
                <a:cxnLst>
                  <a:cxn ang="0">
                    <a:pos x="7" y="79"/>
                  </a:cxn>
                  <a:cxn ang="0">
                    <a:pos x="2" y="112"/>
                  </a:cxn>
                  <a:cxn ang="0">
                    <a:pos x="2" y="132"/>
                  </a:cxn>
                  <a:cxn ang="0">
                    <a:pos x="0" y="153"/>
                  </a:cxn>
                  <a:cxn ang="0">
                    <a:pos x="2" y="151"/>
                  </a:cxn>
                  <a:cxn ang="0">
                    <a:pos x="7" y="151"/>
                  </a:cxn>
                  <a:cxn ang="0">
                    <a:pos x="9" y="148"/>
                  </a:cxn>
                  <a:cxn ang="0">
                    <a:pos x="16" y="148"/>
                  </a:cxn>
                  <a:cxn ang="0">
                    <a:pos x="19" y="120"/>
                  </a:cxn>
                  <a:cxn ang="0">
                    <a:pos x="21" y="81"/>
                  </a:cxn>
                  <a:cxn ang="0">
                    <a:pos x="21" y="9"/>
                  </a:cxn>
                  <a:cxn ang="0">
                    <a:pos x="19" y="9"/>
                  </a:cxn>
                  <a:cxn ang="0">
                    <a:pos x="14" y="7"/>
                  </a:cxn>
                  <a:cxn ang="0">
                    <a:pos x="9" y="4"/>
                  </a:cxn>
                  <a:cxn ang="0">
                    <a:pos x="4" y="0"/>
                  </a:cxn>
                  <a:cxn ang="0">
                    <a:pos x="7" y="24"/>
                  </a:cxn>
                  <a:cxn ang="0">
                    <a:pos x="7" y="79"/>
                  </a:cxn>
                </a:cxnLst>
                <a:rect l="0" t="0" r="r" b="b"/>
                <a:pathLst>
                  <a:path w="22" h="154">
                    <a:moveTo>
                      <a:pt x="7" y="79"/>
                    </a:moveTo>
                    <a:lnTo>
                      <a:pt x="2" y="112"/>
                    </a:lnTo>
                    <a:lnTo>
                      <a:pt x="2" y="132"/>
                    </a:lnTo>
                    <a:lnTo>
                      <a:pt x="0" y="153"/>
                    </a:lnTo>
                    <a:lnTo>
                      <a:pt x="2" y="151"/>
                    </a:lnTo>
                    <a:lnTo>
                      <a:pt x="7" y="151"/>
                    </a:lnTo>
                    <a:lnTo>
                      <a:pt x="9" y="148"/>
                    </a:lnTo>
                    <a:lnTo>
                      <a:pt x="16" y="148"/>
                    </a:lnTo>
                    <a:lnTo>
                      <a:pt x="19" y="120"/>
                    </a:lnTo>
                    <a:lnTo>
                      <a:pt x="21" y="81"/>
                    </a:lnTo>
                    <a:lnTo>
                      <a:pt x="21" y="9"/>
                    </a:lnTo>
                    <a:lnTo>
                      <a:pt x="19" y="9"/>
                    </a:lnTo>
                    <a:lnTo>
                      <a:pt x="14" y="7"/>
                    </a:lnTo>
                    <a:lnTo>
                      <a:pt x="9" y="4"/>
                    </a:lnTo>
                    <a:lnTo>
                      <a:pt x="4" y="0"/>
                    </a:lnTo>
                    <a:lnTo>
                      <a:pt x="7" y="24"/>
                    </a:lnTo>
                    <a:lnTo>
                      <a:pt x="7" y="7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7" name="Freeform 3603"/>
              <p:cNvSpPr>
                <a:spLocks/>
              </p:cNvSpPr>
              <p:nvPr/>
            </p:nvSpPr>
            <p:spPr bwMode="auto">
              <a:xfrm>
                <a:off x="5328" y="7634"/>
                <a:ext cx="24" cy="156"/>
              </a:xfrm>
              <a:custGeom>
                <a:avLst/>
                <a:gdLst/>
                <a:ahLst/>
                <a:cxnLst>
                  <a:cxn ang="0">
                    <a:pos x="2" y="134"/>
                  </a:cxn>
                  <a:cxn ang="0">
                    <a:pos x="0" y="155"/>
                  </a:cxn>
                  <a:cxn ang="0">
                    <a:pos x="2" y="153"/>
                  </a:cxn>
                  <a:cxn ang="0">
                    <a:pos x="9" y="153"/>
                  </a:cxn>
                  <a:cxn ang="0">
                    <a:pos x="12" y="151"/>
                  </a:cxn>
                  <a:cxn ang="0">
                    <a:pos x="19" y="151"/>
                  </a:cxn>
                  <a:cxn ang="0">
                    <a:pos x="21" y="120"/>
                  </a:cxn>
                  <a:cxn ang="0">
                    <a:pos x="24" y="83"/>
                  </a:cxn>
                  <a:cxn ang="0">
                    <a:pos x="24" y="11"/>
                  </a:cxn>
                  <a:cxn ang="0">
                    <a:pos x="19" y="9"/>
                  </a:cxn>
                  <a:cxn ang="0">
                    <a:pos x="14" y="4"/>
                  </a:cxn>
                  <a:cxn ang="0">
                    <a:pos x="9" y="2"/>
                  </a:cxn>
                  <a:cxn ang="0">
                    <a:pos x="4" y="0"/>
                  </a:cxn>
                  <a:cxn ang="0">
                    <a:pos x="9" y="23"/>
                  </a:cxn>
                  <a:cxn ang="0">
                    <a:pos x="9" y="81"/>
                  </a:cxn>
                  <a:cxn ang="0">
                    <a:pos x="4" y="115"/>
                  </a:cxn>
                  <a:cxn ang="0">
                    <a:pos x="2" y="134"/>
                  </a:cxn>
                </a:cxnLst>
                <a:rect l="0" t="0" r="r" b="b"/>
                <a:pathLst>
                  <a:path w="24" h="156">
                    <a:moveTo>
                      <a:pt x="2" y="134"/>
                    </a:moveTo>
                    <a:lnTo>
                      <a:pt x="0" y="155"/>
                    </a:lnTo>
                    <a:lnTo>
                      <a:pt x="2" y="153"/>
                    </a:lnTo>
                    <a:lnTo>
                      <a:pt x="9" y="153"/>
                    </a:lnTo>
                    <a:lnTo>
                      <a:pt x="12" y="151"/>
                    </a:lnTo>
                    <a:lnTo>
                      <a:pt x="19" y="151"/>
                    </a:lnTo>
                    <a:lnTo>
                      <a:pt x="21" y="120"/>
                    </a:lnTo>
                    <a:lnTo>
                      <a:pt x="24" y="83"/>
                    </a:lnTo>
                    <a:lnTo>
                      <a:pt x="24" y="11"/>
                    </a:lnTo>
                    <a:lnTo>
                      <a:pt x="19" y="9"/>
                    </a:lnTo>
                    <a:lnTo>
                      <a:pt x="14" y="4"/>
                    </a:lnTo>
                    <a:lnTo>
                      <a:pt x="9" y="2"/>
                    </a:lnTo>
                    <a:lnTo>
                      <a:pt x="4" y="0"/>
                    </a:lnTo>
                    <a:lnTo>
                      <a:pt x="9" y="23"/>
                    </a:lnTo>
                    <a:lnTo>
                      <a:pt x="9" y="81"/>
                    </a:lnTo>
                    <a:lnTo>
                      <a:pt x="4" y="115"/>
                    </a:lnTo>
                    <a:lnTo>
                      <a:pt x="2" y="13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8" name="Freeform 3604"/>
              <p:cNvSpPr>
                <a:spLocks/>
              </p:cNvSpPr>
              <p:nvPr/>
            </p:nvSpPr>
            <p:spPr bwMode="auto">
              <a:xfrm>
                <a:off x="5325" y="7634"/>
                <a:ext cx="22" cy="156"/>
              </a:xfrm>
              <a:custGeom>
                <a:avLst/>
                <a:gdLst/>
                <a:ahLst/>
                <a:cxnLst>
                  <a:cxn ang="0">
                    <a:pos x="9" y="153"/>
                  </a:cxn>
                  <a:cxn ang="0">
                    <a:pos x="12" y="151"/>
                  </a:cxn>
                  <a:cxn ang="0">
                    <a:pos x="16" y="151"/>
                  </a:cxn>
                  <a:cxn ang="0">
                    <a:pos x="21" y="120"/>
                  </a:cxn>
                  <a:cxn ang="0">
                    <a:pos x="21" y="9"/>
                  </a:cxn>
                  <a:cxn ang="0">
                    <a:pos x="16" y="4"/>
                  </a:cxn>
                  <a:cxn ang="0">
                    <a:pos x="14" y="4"/>
                  </a:cxn>
                  <a:cxn ang="0">
                    <a:pos x="9" y="2"/>
                  </a:cxn>
                  <a:cxn ang="0">
                    <a:pos x="4" y="0"/>
                  </a:cxn>
                  <a:cxn ang="0">
                    <a:pos x="9" y="21"/>
                  </a:cxn>
                  <a:cxn ang="0">
                    <a:pos x="9" y="62"/>
                  </a:cxn>
                  <a:cxn ang="0">
                    <a:pos x="7" y="79"/>
                  </a:cxn>
                  <a:cxn ang="0">
                    <a:pos x="7" y="98"/>
                  </a:cxn>
                  <a:cxn ang="0">
                    <a:pos x="4" y="115"/>
                  </a:cxn>
                  <a:cxn ang="0">
                    <a:pos x="2" y="134"/>
                  </a:cxn>
                  <a:cxn ang="0">
                    <a:pos x="0" y="155"/>
                  </a:cxn>
                  <a:cxn ang="0">
                    <a:pos x="2" y="153"/>
                  </a:cxn>
                  <a:cxn ang="0">
                    <a:pos x="9" y="153"/>
                  </a:cxn>
                </a:cxnLst>
                <a:rect l="0" t="0" r="r" b="b"/>
                <a:pathLst>
                  <a:path w="22" h="156">
                    <a:moveTo>
                      <a:pt x="9" y="153"/>
                    </a:moveTo>
                    <a:lnTo>
                      <a:pt x="12" y="151"/>
                    </a:lnTo>
                    <a:lnTo>
                      <a:pt x="16" y="151"/>
                    </a:lnTo>
                    <a:lnTo>
                      <a:pt x="21" y="120"/>
                    </a:lnTo>
                    <a:lnTo>
                      <a:pt x="21" y="9"/>
                    </a:lnTo>
                    <a:lnTo>
                      <a:pt x="16" y="4"/>
                    </a:lnTo>
                    <a:lnTo>
                      <a:pt x="14" y="4"/>
                    </a:lnTo>
                    <a:lnTo>
                      <a:pt x="9" y="2"/>
                    </a:lnTo>
                    <a:lnTo>
                      <a:pt x="4" y="0"/>
                    </a:lnTo>
                    <a:lnTo>
                      <a:pt x="9" y="21"/>
                    </a:lnTo>
                    <a:lnTo>
                      <a:pt x="9" y="62"/>
                    </a:lnTo>
                    <a:lnTo>
                      <a:pt x="7" y="79"/>
                    </a:lnTo>
                    <a:lnTo>
                      <a:pt x="7" y="98"/>
                    </a:lnTo>
                    <a:lnTo>
                      <a:pt x="4" y="115"/>
                    </a:lnTo>
                    <a:lnTo>
                      <a:pt x="2" y="134"/>
                    </a:lnTo>
                    <a:lnTo>
                      <a:pt x="0" y="155"/>
                    </a:lnTo>
                    <a:lnTo>
                      <a:pt x="2" y="153"/>
                    </a:lnTo>
                    <a:lnTo>
                      <a:pt x="9" y="153"/>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9" name="Freeform 3605"/>
              <p:cNvSpPr>
                <a:spLocks/>
              </p:cNvSpPr>
              <p:nvPr/>
            </p:nvSpPr>
            <p:spPr bwMode="auto">
              <a:xfrm>
                <a:off x="5323" y="7632"/>
                <a:ext cx="21" cy="158"/>
              </a:xfrm>
              <a:custGeom>
                <a:avLst/>
                <a:gdLst/>
                <a:ahLst/>
                <a:cxnLst>
                  <a:cxn ang="0">
                    <a:pos x="2" y="155"/>
                  </a:cxn>
                  <a:cxn ang="0">
                    <a:pos x="7" y="153"/>
                  </a:cxn>
                  <a:cxn ang="0">
                    <a:pos x="14" y="153"/>
                  </a:cxn>
                  <a:cxn ang="0">
                    <a:pos x="16" y="151"/>
                  </a:cxn>
                  <a:cxn ang="0">
                    <a:pos x="19" y="122"/>
                  </a:cxn>
                  <a:cxn ang="0">
                    <a:pos x="21" y="83"/>
                  </a:cxn>
                  <a:cxn ang="0">
                    <a:pos x="21" y="9"/>
                  </a:cxn>
                  <a:cxn ang="0">
                    <a:pos x="16" y="7"/>
                  </a:cxn>
                  <a:cxn ang="0">
                    <a:pos x="11" y="4"/>
                  </a:cxn>
                  <a:cxn ang="0">
                    <a:pos x="7" y="0"/>
                  </a:cxn>
                  <a:cxn ang="0">
                    <a:pos x="4" y="0"/>
                  </a:cxn>
                  <a:cxn ang="0">
                    <a:pos x="7" y="23"/>
                  </a:cxn>
                  <a:cxn ang="0">
                    <a:pos x="9" y="45"/>
                  </a:cxn>
                  <a:cxn ang="0">
                    <a:pos x="9" y="64"/>
                  </a:cxn>
                  <a:cxn ang="0">
                    <a:pos x="4" y="98"/>
                  </a:cxn>
                  <a:cxn ang="0">
                    <a:pos x="0" y="136"/>
                  </a:cxn>
                  <a:cxn ang="0">
                    <a:pos x="0" y="158"/>
                  </a:cxn>
                  <a:cxn ang="0">
                    <a:pos x="2" y="155"/>
                  </a:cxn>
                </a:cxnLst>
                <a:rect l="0" t="0" r="r" b="b"/>
                <a:pathLst>
                  <a:path w="21" h="158">
                    <a:moveTo>
                      <a:pt x="2" y="155"/>
                    </a:moveTo>
                    <a:lnTo>
                      <a:pt x="7" y="153"/>
                    </a:lnTo>
                    <a:lnTo>
                      <a:pt x="14" y="153"/>
                    </a:lnTo>
                    <a:lnTo>
                      <a:pt x="16" y="151"/>
                    </a:lnTo>
                    <a:lnTo>
                      <a:pt x="19" y="122"/>
                    </a:lnTo>
                    <a:lnTo>
                      <a:pt x="21" y="83"/>
                    </a:lnTo>
                    <a:lnTo>
                      <a:pt x="21" y="9"/>
                    </a:lnTo>
                    <a:lnTo>
                      <a:pt x="16" y="7"/>
                    </a:lnTo>
                    <a:lnTo>
                      <a:pt x="11" y="4"/>
                    </a:lnTo>
                    <a:lnTo>
                      <a:pt x="7" y="0"/>
                    </a:lnTo>
                    <a:lnTo>
                      <a:pt x="4" y="0"/>
                    </a:lnTo>
                    <a:lnTo>
                      <a:pt x="7" y="23"/>
                    </a:lnTo>
                    <a:lnTo>
                      <a:pt x="9" y="45"/>
                    </a:lnTo>
                    <a:lnTo>
                      <a:pt x="9" y="64"/>
                    </a:lnTo>
                    <a:lnTo>
                      <a:pt x="4" y="98"/>
                    </a:lnTo>
                    <a:lnTo>
                      <a:pt x="0" y="136"/>
                    </a:lnTo>
                    <a:lnTo>
                      <a:pt x="0" y="158"/>
                    </a:lnTo>
                    <a:lnTo>
                      <a:pt x="2" y="15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0" name="Freeform 3606"/>
              <p:cNvSpPr>
                <a:spLocks/>
              </p:cNvSpPr>
              <p:nvPr/>
            </p:nvSpPr>
            <p:spPr bwMode="auto">
              <a:xfrm>
                <a:off x="5318" y="7629"/>
                <a:ext cx="24" cy="161"/>
              </a:xfrm>
              <a:custGeom>
                <a:avLst/>
                <a:gdLst/>
                <a:ahLst/>
                <a:cxnLst>
                  <a:cxn ang="0">
                    <a:pos x="9" y="23"/>
                  </a:cxn>
                  <a:cxn ang="0">
                    <a:pos x="11" y="45"/>
                  </a:cxn>
                  <a:cxn ang="0">
                    <a:pos x="9" y="64"/>
                  </a:cxn>
                  <a:cxn ang="0">
                    <a:pos x="9" y="83"/>
                  </a:cxn>
                  <a:cxn ang="0">
                    <a:pos x="7" y="100"/>
                  </a:cxn>
                  <a:cxn ang="0">
                    <a:pos x="2" y="139"/>
                  </a:cxn>
                  <a:cxn ang="0">
                    <a:pos x="0" y="160"/>
                  </a:cxn>
                  <a:cxn ang="0">
                    <a:pos x="2" y="158"/>
                  </a:cxn>
                  <a:cxn ang="0">
                    <a:pos x="7" y="158"/>
                  </a:cxn>
                  <a:cxn ang="0">
                    <a:pos x="9" y="155"/>
                  </a:cxn>
                  <a:cxn ang="0">
                    <a:pos x="16" y="155"/>
                  </a:cxn>
                  <a:cxn ang="0">
                    <a:pos x="19" y="153"/>
                  </a:cxn>
                  <a:cxn ang="0">
                    <a:pos x="21" y="124"/>
                  </a:cxn>
                  <a:cxn ang="0">
                    <a:pos x="21" y="86"/>
                  </a:cxn>
                  <a:cxn ang="0">
                    <a:pos x="23" y="45"/>
                  </a:cxn>
                  <a:cxn ang="0">
                    <a:pos x="23" y="11"/>
                  </a:cxn>
                  <a:cxn ang="0">
                    <a:pos x="21" y="9"/>
                  </a:cxn>
                  <a:cxn ang="0">
                    <a:pos x="16" y="7"/>
                  </a:cxn>
                  <a:cxn ang="0">
                    <a:pos x="11" y="2"/>
                  </a:cxn>
                  <a:cxn ang="0">
                    <a:pos x="7" y="0"/>
                  </a:cxn>
                  <a:cxn ang="0">
                    <a:pos x="9" y="23"/>
                  </a:cxn>
                </a:cxnLst>
                <a:rect l="0" t="0" r="r" b="b"/>
                <a:pathLst>
                  <a:path w="24" h="161">
                    <a:moveTo>
                      <a:pt x="9" y="23"/>
                    </a:moveTo>
                    <a:lnTo>
                      <a:pt x="11" y="45"/>
                    </a:lnTo>
                    <a:lnTo>
                      <a:pt x="9" y="64"/>
                    </a:lnTo>
                    <a:lnTo>
                      <a:pt x="9" y="83"/>
                    </a:lnTo>
                    <a:lnTo>
                      <a:pt x="7" y="100"/>
                    </a:lnTo>
                    <a:lnTo>
                      <a:pt x="2" y="139"/>
                    </a:lnTo>
                    <a:lnTo>
                      <a:pt x="0" y="160"/>
                    </a:lnTo>
                    <a:lnTo>
                      <a:pt x="2" y="158"/>
                    </a:lnTo>
                    <a:lnTo>
                      <a:pt x="7" y="158"/>
                    </a:lnTo>
                    <a:lnTo>
                      <a:pt x="9" y="155"/>
                    </a:lnTo>
                    <a:lnTo>
                      <a:pt x="16" y="155"/>
                    </a:lnTo>
                    <a:lnTo>
                      <a:pt x="19" y="153"/>
                    </a:lnTo>
                    <a:lnTo>
                      <a:pt x="21" y="124"/>
                    </a:lnTo>
                    <a:lnTo>
                      <a:pt x="21" y="86"/>
                    </a:lnTo>
                    <a:lnTo>
                      <a:pt x="23" y="45"/>
                    </a:lnTo>
                    <a:lnTo>
                      <a:pt x="23" y="11"/>
                    </a:lnTo>
                    <a:lnTo>
                      <a:pt x="21" y="9"/>
                    </a:lnTo>
                    <a:lnTo>
                      <a:pt x="16" y="7"/>
                    </a:lnTo>
                    <a:lnTo>
                      <a:pt x="11"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1" name="Freeform 3607"/>
              <p:cNvSpPr>
                <a:spLocks/>
              </p:cNvSpPr>
              <p:nvPr/>
            </p:nvSpPr>
            <p:spPr bwMode="auto">
              <a:xfrm>
                <a:off x="5316" y="7629"/>
                <a:ext cx="24" cy="161"/>
              </a:xfrm>
              <a:custGeom>
                <a:avLst/>
                <a:gdLst/>
                <a:ahLst/>
                <a:cxnLst>
                  <a:cxn ang="0">
                    <a:pos x="2" y="158"/>
                  </a:cxn>
                  <a:cxn ang="0">
                    <a:pos x="7" y="158"/>
                  </a:cxn>
                  <a:cxn ang="0">
                    <a:pos x="9" y="155"/>
                  </a:cxn>
                  <a:cxn ang="0">
                    <a:pos x="16" y="155"/>
                  </a:cxn>
                  <a:cxn ang="0">
                    <a:pos x="19" y="153"/>
                  </a:cxn>
                  <a:cxn ang="0">
                    <a:pos x="21" y="122"/>
                  </a:cxn>
                  <a:cxn ang="0">
                    <a:pos x="21" y="45"/>
                  </a:cxn>
                  <a:cxn ang="0">
                    <a:pos x="23" y="9"/>
                  </a:cxn>
                  <a:cxn ang="0">
                    <a:pos x="21" y="9"/>
                  </a:cxn>
                  <a:cxn ang="0">
                    <a:pos x="16" y="4"/>
                  </a:cxn>
                  <a:cxn ang="0">
                    <a:pos x="11" y="2"/>
                  </a:cxn>
                  <a:cxn ang="0">
                    <a:pos x="7" y="0"/>
                  </a:cxn>
                  <a:cxn ang="0">
                    <a:pos x="9" y="23"/>
                  </a:cxn>
                  <a:cxn ang="0">
                    <a:pos x="9" y="81"/>
                  </a:cxn>
                  <a:cxn ang="0">
                    <a:pos x="4" y="100"/>
                  </a:cxn>
                  <a:cxn ang="0">
                    <a:pos x="0" y="139"/>
                  </a:cxn>
                  <a:cxn ang="0">
                    <a:pos x="0" y="160"/>
                  </a:cxn>
                  <a:cxn ang="0">
                    <a:pos x="2" y="158"/>
                  </a:cxn>
                </a:cxnLst>
                <a:rect l="0" t="0" r="r" b="b"/>
                <a:pathLst>
                  <a:path w="24" h="161">
                    <a:moveTo>
                      <a:pt x="2" y="158"/>
                    </a:moveTo>
                    <a:lnTo>
                      <a:pt x="7" y="158"/>
                    </a:lnTo>
                    <a:lnTo>
                      <a:pt x="9" y="155"/>
                    </a:lnTo>
                    <a:lnTo>
                      <a:pt x="16" y="155"/>
                    </a:lnTo>
                    <a:lnTo>
                      <a:pt x="19" y="153"/>
                    </a:lnTo>
                    <a:lnTo>
                      <a:pt x="21" y="122"/>
                    </a:lnTo>
                    <a:lnTo>
                      <a:pt x="21" y="45"/>
                    </a:lnTo>
                    <a:lnTo>
                      <a:pt x="23" y="9"/>
                    </a:lnTo>
                    <a:lnTo>
                      <a:pt x="21" y="9"/>
                    </a:lnTo>
                    <a:lnTo>
                      <a:pt x="16" y="4"/>
                    </a:lnTo>
                    <a:lnTo>
                      <a:pt x="11" y="2"/>
                    </a:lnTo>
                    <a:lnTo>
                      <a:pt x="7" y="0"/>
                    </a:lnTo>
                    <a:lnTo>
                      <a:pt x="9" y="23"/>
                    </a:lnTo>
                    <a:lnTo>
                      <a:pt x="9" y="81"/>
                    </a:lnTo>
                    <a:lnTo>
                      <a:pt x="4" y="100"/>
                    </a:lnTo>
                    <a:lnTo>
                      <a:pt x="0" y="139"/>
                    </a:lnTo>
                    <a:lnTo>
                      <a:pt x="0" y="160"/>
                    </a:lnTo>
                    <a:lnTo>
                      <a:pt x="2" y="158"/>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2" name="Freeform 3608"/>
              <p:cNvSpPr>
                <a:spLocks/>
              </p:cNvSpPr>
              <p:nvPr/>
            </p:nvSpPr>
            <p:spPr bwMode="auto">
              <a:xfrm>
                <a:off x="5311" y="7627"/>
                <a:ext cx="26" cy="163"/>
              </a:xfrm>
              <a:custGeom>
                <a:avLst/>
                <a:gdLst/>
                <a:ahLst/>
                <a:cxnLst>
                  <a:cxn ang="0">
                    <a:pos x="23" y="45"/>
                  </a:cxn>
                  <a:cxn ang="0">
                    <a:pos x="26" y="11"/>
                  </a:cxn>
                  <a:cxn ang="0">
                    <a:pos x="9" y="0"/>
                  </a:cxn>
                  <a:cxn ang="0">
                    <a:pos x="12" y="23"/>
                  </a:cxn>
                  <a:cxn ang="0">
                    <a:pos x="12" y="64"/>
                  </a:cxn>
                  <a:cxn ang="0">
                    <a:pos x="2" y="141"/>
                  </a:cxn>
                  <a:cxn ang="0">
                    <a:pos x="0" y="163"/>
                  </a:cxn>
                  <a:cxn ang="0">
                    <a:pos x="19" y="156"/>
                  </a:cxn>
                  <a:cxn ang="0">
                    <a:pos x="21" y="124"/>
                  </a:cxn>
                  <a:cxn ang="0">
                    <a:pos x="23" y="86"/>
                  </a:cxn>
                  <a:cxn ang="0">
                    <a:pos x="23" y="45"/>
                  </a:cxn>
                </a:cxnLst>
                <a:rect l="0" t="0" r="r" b="b"/>
                <a:pathLst>
                  <a:path w="26" h="163">
                    <a:moveTo>
                      <a:pt x="23" y="45"/>
                    </a:moveTo>
                    <a:lnTo>
                      <a:pt x="26" y="11"/>
                    </a:lnTo>
                    <a:lnTo>
                      <a:pt x="9" y="0"/>
                    </a:lnTo>
                    <a:lnTo>
                      <a:pt x="12" y="23"/>
                    </a:lnTo>
                    <a:lnTo>
                      <a:pt x="12" y="64"/>
                    </a:lnTo>
                    <a:lnTo>
                      <a:pt x="2" y="141"/>
                    </a:lnTo>
                    <a:lnTo>
                      <a:pt x="0" y="163"/>
                    </a:lnTo>
                    <a:lnTo>
                      <a:pt x="19" y="156"/>
                    </a:lnTo>
                    <a:lnTo>
                      <a:pt x="21" y="124"/>
                    </a:lnTo>
                    <a:lnTo>
                      <a:pt x="23" y="86"/>
                    </a:lnTo>
                    <a:lnTo>
                      <a:pt x="23" y="45"/>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3" name="Freeform 3609"/>
              <p:cNvSpPr>
                <a:spLocks/>
              </p:cNvSpPr>
              <p:nvPr/>
            </p:nvSpPr>
            <p:spPr bwMode="auto">
              <a:xfrm>
                <a:off x="5052" y="7792"/>
                <a:ext cx="213" cy="20"/>
              </a:xfrm>
              <a:custGeom>
                <a:avLst/>
                <a:gdLst/>
                <a:ahLst/>
                <a:cxnLst>
                  <a:cxn ang="0">
                    <a:pos x="4" y="4"/>
                  </a:cxn>
                  <a:cxn ang="0">
                    <a:pos x="9" y="7"/>
                  </a:cxn>
                  <a:cxn ang="0">
                    <a:pos x="14" y="7"/>
                  </a:cxn>
                  <a:cxn ang="0">
                    <a:pos x="19" y="9"/>
                  </a:cxn>
                  <a:cxn ang="0">
                    <a:pos x="24" y="9"/>
                  </a:cxn>
                  <a:cxn ang="0">
                    <a:pos x="28" y="12"/>
                  </a:cxn>
                  <a:cxn ang="0">
                    <a:pos x="38" y="12"/>
                  </a:cxn>
                  <a:cxn ang="0">
                    <a:pos x="43" y="14"/>
                  </a:cxn>
                  <a:cxn ang="0">
                    <a:pos x="55" y="14"/>
                  </a:cxn>
                  <a:cxn ang="0">
                    <a:pos x="62" y="16"/>
                  </a:cxn>
                  <a:cxn ang="0">
                    <a:pos x="84" y="16"/>
                  </a:cxn>
                  <a:cxn ang="0">
                    <a:pos x="91" y="19"/>
                  </a:cxn>
                  <a:cxn ang="0">
                    <a:pos x="122" y="19"/>
                  </a:cxn>
                  <a:cxn ang="0">
                    <a:pos x="131" y="16"/>
                  </a:cxn>
                  <a:cxn ang="0">
                    <a:pos x="155" y="16"/>
                  </a:cxn>
                  <a:cxn ang="0">
                    <a:pos x="165" y="14"/>
                  </a:cxn>
                  <a:cxn ang="0">
                    <a:pos x="184" y="12"/>
                  </a:cxn>
                  <a:cxn ang="0">
                    <a:pos x="213" y="9"/>
                  </a:cxn>
                  <a:cxn ang="0">
                    <a:pos x="189" y="4"/>
                  </a:cxn>
                  <a:cxn ang="0">
                    <a:pos x="172" y="4"/>
                  </a:cxn>
                  <a:cxn ang="0">
                    <a:pos x="163" y="7"/>
                  </a:cxn>
                  <a:cxn ang="0">
                    <a:pos x="151" y="7"/>
                  </a:cxn>
                  <a:cxn ang="0">
                    <a:pos x="136" y="9"/>
                  </a:cxn>
                  <a:cxn ang="0">
                    <a:pos x="112" y="9"/>
                  </a:cxn>
                  <a:cxn ang="0">
                    <a:pos x="103" y="12"/>
                  </a:cxn>
                  <a:cxn ang="0">
                    <a:pos x="64" y="12"/>
                  </a:cxn>
                  <a:cxn ang="0">
                    <a:pos x="55" y="9"/>
                  </a:cxn>
                  <a:cxn ang="0">
                    <a:pos x="36" y="9"/>
                  </a:cxn>
                  <a:cxn ang="0">
                    <a:pos x="28" y="7"/>
                  </a:cxn>
                  <a:cxn ang="0">
                    <a:pos x="0" y="0"/>
                  </a:cxn>
                  <a:cxn ang="0">
                    <a:pos x="0" y="2"/>
                  </a:cxn>
                  <a:cxn ang="0">
                    <a:pos x="4" y="4"/>
                  </a:cxn>
                </a:cxnLst>
                <a:rect l="0" t="0" r="r" b="b"/>
                <a:pathLst>
                  <a:path w="213" h="20">
                    <a:moveTo>
                      <a:pt x="4" y="4"/>
                    </a:moveTo>
                    <a:lnTo>
                      <a:pt x="9" y="7"/>
                    </a:lnTo>
                    <a:lnTo>
                      <a:pt x="14" y="7"/>
                    </a:lnTo>
                    <a:lnTo>
                      <a:pt x="19" y="9"/>
                    </a:lnTo>
                    <a:lnTo>
                      <a:pt x="24" y="9"/>
                    </a:lnTo>
                    <a:lnTo>
                      <a:pt x="28" y="12"/>
                    </a:lnTo>
                    <a:lnTo>
                      <a:pt x="38" y="12"/>
                    </a:lnTo>
                    <a:lnTo>
                      <a:pt x="43" y="14"/>
                    </a:lnTo>
                    <a:lnTo>
                      <a:pt x="55" y="14"/>
                    </a:lnTo>
                    <a:lnTo>
                      <a:pt x="62" y="16"/>
                    </a:lnTo>
                    <a:lnTo>
                      <a:pt x="84" y="16"/>
                    </a:lnTo>
                    <a:lnTo>
                      <a:pt x="91" y="19"/>
                    </a:lnTo>
                    <a:lnTo>
                      <a:pt x="122" y="19"/>
                    </a:lnTo>
                    <a:lnTo>
                      <a:pt x="131" y="16"/>
                    </a:lnTo>
                    <a:lnTo>
                      <a:pt x="155" y="16"/>
                    </a:lnTo>
                    <a:lnTo>
                      <a:pt x="165" y="14"/>
                    </a:lnTo>
                    <a:lnTo>
                      <a:pt x="184" y="12"/>
                    </a:lnTo>
                    <a:lnTo>
                      <a:pt x="213" y="9"/>
                    </a:lnTo>
                    <a:lnTo>
                      <a:pt x="189" y="4"/>
                    </a:lnTo>
                    <a:lnTo>
                      <a:pt x="172" y="4"/>
                    </a:lnTo>
                    <a:lnTo>
                      <a:pt x="163" y="7"/>
                    </a:lnTo>
                    <a:lnTo>
                      <a:pt x="151" y="7"/>
                    </a:lnTo>
                    <a:lnTo>
                      <a:pt x="136" y="9"/>
                    </a:lnTo>
                    <a:lnTo>
                      <a:pt x="112" y="9"/>
                    </a:lnTo>
                    <a:lnTo>
                      <a:pt x="103" y="12"/>
                    </a:lnTo>
                    <a:lnTo>
                      <a:pt x="64" y="12"/>
                    </a:lnTo>
                    <a:lnTo>
                      <a:pt x="55" y="9"/>
                    </a:lnTo>
                    <a:lnTo>
                      <a:pt x="36" y="9"/>
                    </a:lnTo>
                    <a:lnTo>
                      <a:pt x="28" y="7"/>
                    </a:lnTo>
                    <a:lnTo>
                      <a:pt x="0" y="0"/>
                    </a:lnTo>
                    <a:lnTo>
                      <a:pt x="0" y="2"/>
                    </a:lnTo>
                    <a:lnTo>
                      <a:pt x="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4" name="Freeform 3610"/>
              <p:cNvSpPr>
                <a:spLocks/>
              </p:cNvSpPr>
              <p:nvPr/>
            </p:nvSpPr>
            <p:spPr bwMode="auto">
              <a:xfrm>
                <a:off x="5114" y="7812"/>
                <a:ext cx="79" cy="19"/>
              </a:xfrm>
              <a:custGeom>
                <a:avLst/>
                <a:gdLst/>
                <a:ahLst/>
                <a:cxnLst>
                  <a:cxn ang="0">
                    <a:pos x="0" y="0"/>
                  </a:cxn>
                  <a:cxn ang="0">
                    <a:pos x="0" y="0"/>
                  </a:cxn>
                  <a:cxn ang="0">
                    <a:pos x="2" y="4"/>
                  </a:cxn>
                  <a:cxn ang="0">
                    <a:pos x="16" y="14"/>
                  </a:cxn>
                  <a:cxn ang="0">
                    <a:pos x="28" y="16"/>
                  </a:cxn>
                  <a:cxn ang="0">
                    <a:pos x="48" y="16"/>
                  </a:cxn>
                  <a:cxn ang="0">
                    <a:pos x="64" y="19"/>
                  </a:cxn>
                  <a:cxn ang="0">
                    <a:pos x="79" y="19"/>
                  </a:cxn>
                  <a:cxn ang="0">
                    <a:pos x="71" y="14"/>
                  </a:cxn>
                  <a:cxn ang="0">
                    <a:pos x="62" y="11"/>
                  </a:cxn>
                  <a:cxn ang="0">
                    <a:pos x="57" y="4"/>
                  </a:cxn>
                  <a:cxn ang="0">
                    <a:pos x="55" y="0"/>
                  </a:cxn>
                  <a:cxn ang="0">
                    <a:pos x="0" y="0"/>
                  </a:cxn>
                </a:cxnLst>
                <a:rect l="0" t="0" r="r" b="b"/>
                <a:pathLst>
                  <a:path w="79" h="19">
                    <a:moveTo>
                      <a:pt x="0" y="0"/>
                    </a:moveTo>
                    <a:lnTo>
                      <a:pt x="0" y="0"/>
                    </a:lnTo>
                    <a:lnTo>
                      <a:pt x="2" y="4"/>
                    </a:lnTo>
                    <a:lnTo>
                      <a:pt x="16" y="14"/>
                    </a:lnTo>
                    <a:lnTo>
                      <a:pt x="28" y="16"/>
                    </a:lnTo>
                    <a:lnTo>
                      <a:pt x="48" y="16"/>
                    </a:lnTo>
                    <a:lnTo>
                      <a:pt x="64" y="19"/>
                    </a:lnTo>
                    <a:lnTo>
                      <a:pt x="79" y="19"/>
                    </a:lnTo>
                    <a:lnTo>
                      <a:pt x="71" y="14"/>
                    </a:lnTo>
                    <a:lnTo>
                      <a:pt x="62" y="11"/>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5" name="Freeform 3611"/>
              <p:cNvSpPr>
                <a:spLocks/>
              </p:cNvSpPr>
              <p:nvPr/>
            </p:nvSpPr>
            <p:spPr bwMode="auto">
              <a:xfrm>
                <a:off x="5100" y="7828"/>
                <a:ext cx="139" cy="34"/>
              </a:xfrm>
              <a:custGeom>
                <a:avLst/>
                <a:gdLst/>
                <a:ahLst/>
                <a:cxnLst>
                  <a:cxn ang="0">
                    <a:pos x="14" y="4"/>
                  </a:cxn>
                  <a:cxn ang="0">
                    <a:pos x="2" y="9"/>
                  </a:cxn>
                  <a:cxn ang="0">
                    <a:pos x="0" y="14"/>
                  </a:cxn>
                  <a:cxn ang="0">
                    <a:pos x="0" y="19"/>
                  </a:cxn>
                  <a:cxn ang="0">
                    <a:pos x="4" y="21"/>
                  </a:cxn>
                  <a:cxn ang="0">
                    <a:pos x="9" y="23"/>
                  </a:cxn>
                  <a:cxn ang="0">
                    <a:pos x="16" y="26"/>
                  </a:cxn>
                  <a:cxn ang="0">
                    <a:pos x="21" y="26"/>
                  </a:cxn>
                  <a:cxn ang="0">
                    <a:pos x="28" y="28"/>
                  </a:cxn>
                  <a:cxn ang="0">
                    <a:pos x="40" y="28"/>
                  </a:cxn>
                  <a:cxn ang="0">
                    <a:pos x="47" y="31"/>
                  </a:cxn>
                  <a:cxn ang="0">
                    <a:pos x="64" y="31"/>
                  </a:cxn>
                  <a:cxn ang="0">
                    <a:pos x="107" y="33"/>
                  </a:cxn>
                  <a:cxn ang="0">
                    <a:pos x="139" y="28"/>
                  </a:cxn>
                  <a:cxn ang="0">
                    <a:pos x="134" y="26"/>
                  </a:cxn>
                  <a:cxn ang="0">
                    <a:pos x="127" y="23"/>
                  </a:cxn>
                  <a:cxn ang="0">
                    <a:pos x="107" y="14"/>
                  </a:cxn>
                  <a:cxn ang="0">
                    <a:pos x="103" y="9"/>
                  </a:cxn>
                  <a:cxn ang="0">
                    <a:pos x="98" y="7"/>
                  </a:cxn>
                  <a:cxn ang="0">
                    <a:pos x="72" y="7"/>
                  </a:cxn>
                  <a:cxn ang="0">
                    <a:pos x="67" y="4"/>
                  </a:cxn>
                  <a:cxn ang="0">
                    <a:pos x="47" y="4"/>
                  </a:cxn>
                  <a:cxn ang="0">
                    <a:pos x="43" y="2"/>
                  </a:cxn>
                  <a:cxn ang="0">
                    <a:pos x="38" y="0"/>
                  </a:cxn>
                  <a:cxn ang="0">
                    <a:pos x="28" y="0"/>
                  </a:cxn>
                  <a:cxn ang="0">
                    <a:pos x="14" y="4"/>
                  </a:cxn>
                </a:cxnLst>
                <a:rect l="0" t="0" r="r" b="b"/>
                <a:pathLst>
                  <a:path w="139" h="34">
                    <a:moveTo>
                      <a:pt x="14" y="4"/>
                    </a:moveTo>
                    <a:lnTo>
                      <a:pt x="2" y="9"/>
                    </a:lnTo>
                    <a:lnTo>
                      <a:pt x="0" y="14"/>
                    </a:lnTo>
                    <a:lnTo>
                      <a:pt x="0" y="19"/>
                    </a:lnTo>
                    <a:lnTo>
                      <a:pt x="4" y="21"/>
                    </a:lnTo>
                    <a:lnTo>
                      <a:pt x="9" y="23"/>
                    </a:lnTo>
                    <a:lnTo>
                      <a:pt x="16" y="26"/>
                    </a:lnTo>
                    <a:lnTo>
                      <a:pt x="21" y="26"/>
                    </a:lnTo>
                    <a:lnTo>
                      <a:pt x="28" y="28"/>
                    </a:lnTo>
                    <a:lnTo>
                      <a:pt x="40" y="28"/>
                    </a:lnTo>
                    <a:lnTo>
                      <a:pt x="47" y="31"/>
                    </a:lnTo>
                    <a:lnTo>
                      <a:pt x="64" y="31"/>
                    </a:lnTo>
                    <a:lnTo>
                      <a:pt x="107" y="33"/>
                    </a:lnTo>
                    <a:lnTo>
                      <a:pt x="139" y="28"/>
                    </a:lnTo>
                    <a:lnTo>
                      <a:pt x="134" y="26"/>
                    </a:lnTo>
                    <a:lnTo>
                      <a:pt x="127" y="23"/>
                    </a:lnTo>
                    <a:lnTo>
                      <a:pt x="107" y="14"/>
                    </a:lnTo>
                    <a:lnTo>
                      <a:pt x="103" y="9"/>
                    </a:lnTo>
                    <a:lnTo>
                      <a:pt x="98" y="7"/>
                    </a:lnTo>
                    <a:lnTo>
                      <a:pt x="72" y="7"/>
                    </a:lnTo>
                    <a:lnTo>
                      <a:pt x="67" y="4"/>
                    </a:lnTo>
                    <a:lnTo>
                      <a:pt x="47" y="4"/>
                    </a:lnTo>
                    <a:lnTo>
                      <a:pt x="43" y="2"/>
                    </a:lnTo>
                    <a:lnTo>
                      <a:pt x="38" y="0"/>
                    </a:lnTo>
                    <a:lnTo>
                      <a:pt x="28" y="0"/>
                    </a:lnTo>
                    <a:lnTo>
                      <a:pt x="1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6" name="Freeform 3612"/>
              <p:cNvSpPr>
                <a:spLocks/>
              </p:cNvSpPr>
              <p:nvPr/>
            </p:nvSpPr>
            <p:spPr bwMode="auto">
              <a:xfrm>
                <a:off x="5114" y="7809"/>
                <a:ext cx="55" cy="22"/>
              </a:xfrm>
              <a:custGeom>
                <a:avLst/>
                <a:gdLst/>
                <a:ahLst/>
                <a:cxnLst>
                  <a:cxn ang="0">
                    <a:pos x="24" y="4"/>
                  </a:cxn>
                  <a:cxn ang="0">
                    <a:pos x="0" y="0"/>
                  </a:cxn>
                  <a:cxn ang="0">
                    <a:pos x="9" y="9"/>
                  </a:cxn>
                  <a:cxn ang="0">
                    <a:pos x="14" y="11"/>
                  </a:cxn>
                  <a:cxn ang="0">
                    <a:pos x="16" y="11"/>
                  </a:cxn>
                  <a:cxn ang="0">
                    <a:pos x="21" y="16"/>
                  </a:cxn>
                  <a:cxn ang="0">
                    <a:pos x="26" y="16"/>
                  </a:cxn>
                  <a:cxn ang="0">
                    <a:pos x="28" y="19"/>
                  </a:cxn>
                  <a:cxn ang="0">
                    <a:pos x="35" y="19"/>
                  </a:cxn>
                  <a:cxn ang="0">
                    <a:pos x="38" y="21"/>
                  </a:cxn>
                  <a:cxn ang="0">
                    <a:pos x="55" y="21"/>
                  </a:cxn>
                  <a:cxn ang="0">
                    <a:pos x="50" y="19"/>
                  </a:cxn>
                  <a:cxn ang="0">
                    <a:pos x="45" y="16"/>
                  </a:cxn>
                  <a:cxn ang="0">
                    <a:pos x="43" y="11"/>
                  </a:cxn>
                  <a:cxn ang="0">
                    <a:pos x="40" y="9"/>
                  </a:cxn>
                  <a:cxn ang="0">
                    <a:pos x="35" y="4"/>
                  </a:cxn>
                  <a:cxn ang="0">
                    <a:pos x="24" y="4"/>
                  </a:cxn>
                </a:cxnLst>
                <a:rect l="0" t="0" r="r" b="b"/>
                <a:pathLst>
                  <a:path w="55" h="22">
                    <a:moveTo>
                      <a:pt x="24" y="4"/>
                    </a:moveTo>
                    <a:lnTo>
                      <a:pt x="0" y="0"/>
                    </a:lnTo>
                    <a:lnTo>
                      <a:pt x="9" y="9"/>
                    </a:lnTo>
                    <a:lnTo>
                      <a:pt x="14" y="11"/>
                    </a:lnTo>
                    <a:lnTo>
                      <a:pt x="16" y="11"/>
                    </a:lnTo>
                    <a:lnTo>
                      <a:pt x="21" y="16"/>
                    </a:lnTo>
                    <a:lnTo>
                      <a:pt x="26" y="16"/>
                    </a:lnTo>
                    <a:lnTo>
                      <a:pt x="28" y="19"/>
                    </a:lnTo>
                    <a:lnTo>
                      <a:pt x="35" y="19"/>
                    </a:lnTo>
                    <a:lnTo>
                      <a:pt x="38" y="21"/>
                    </a:lnTo>
                    <a:lnTo>
                      <a:pt x="55" y="21"/>
                    </a:lnTo>
                    <a:lnTo>
                      <a:pt x="50" y="19"/>
                    </a:lnTo>
                    <a:lnTo>
                      <a:pt x="45" y="16"/>
                    </a:lnTo>
                    <a:lnTo>
                      <a:pt x="43" y="11"/>
                    </a:lnTo>
                    <a:lnTo>
                      <a:pt x="40" y="9"/>
                    </a:lnTo>
                    <a:lnTo>
                      <a:pt x="35" y="4"/>
                    </a:lnTo>
                    <a:lnTo>
                      <a:pt x="24"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7" name="Freeform 3613"/>
              <p:cNvSpPr>
                <a:spLocks/>
              </p:cNvSpPr>
              <p:nvPr/>
            </p:nvSpPr>
            <p:spPr bwMode="auto">
              <a:xfrm>
                <a:off x="5095" y="7826"/>
                <a:ext cx="115" cy="36"/>
              </a:xfrm>
              <a:custGeom>
                <a:avLst/>
                <a:gdLst/>
                <a:ahLst/>
                <a:cxnLst>
                  <a:cxn ang="0">
                    <a:pos x="7" y="23"/>
                  </a:cxn>
                  <a:cxn ang="0">
                    <a:pos x="12" y="26"/>
                  </a:cxn>
                  <a:cxn ang="0">
                    <a:pos x="19" y="26"/>
                  </a:cxn>
                  <a:cxn ang="0">
                    <a:pos x="24" y="28"/>
                  </a:cxn>
                  <a:cxn ang="0">
                    <a:pos x="31" y="28"/>
                  </a:cxn>
                  <a:cxn ang="0">
                    <a:pos x="36" y="31"/>
                  </a:cxn>
                  <a:cxn ang="0">
                    <a:pos x="43" y="31"/>
                  </a:cxn>
                  <a:cxn ang="0">
                    <a:pos x="50" y="33"/>
                  </a:cxn>
                  <a:cxn ang="0">
                    <a:pos x="74" y="33"/>
                  </a:cxn>
                  <a:cxn ang="0">
                    <a:pos x="79" y="36"/>
                  </a:cxn>
                  <a:cxn ang="0">
                    <a:pos x="115" y="36"/>
                  </a:cxn>
                  <a:cxn ang="0">
                    <a:pos x="98" y="26"/>
                  </a:cxn>
                  <a:cxn ang="0">
                    <a:pos x="86" y="7"/>
                  </a:cxn>
                  <a:cxn ang="0">
                    <a:pos x="67" y="7"/>
                  </a:cxn>
                  <a:cxn ang="0">
                    <a:pos x="40" y="2"/>
                  </a:cxn>
                  <a:cxn ang="0">
                    <a:pos x="31" y="0"/>
                  </a:cxn>
                  <a:cxn ang="0">
                    <a:pos x="14" y="7"/>
                  </a:cxn>
                  <a:cxn ang="0">
                    <a:pos x="0" y="14"/>
                  </a:cxn>
                  <a:cxn ang="0">
                    <a:pos x="2" y="19"/>
                  </a:cxn>
                  <a:cxn ang="0">
                    <a:pos x="7" y="23"/>
                  </a:cxn>
                </a:cxnLst>
                <a:rect l="0" t="0" r="r" b="b"/>
                <a:pathLst>
                  <a:path w="115" h="36">
                    <a:moveTo>
                      <a:pt x="7" y="23"/>
                    </a:moveTo>
                    <a:lnTo>
                      <a:pt x="12" y="26"/>
                    </a:lnTo>
                    <a:lnTo>
                      <a:pt x="19" y="26"/>
                    </a:lnTo>
                    <a:lnTo>
                      <a:pt x="24" y="28"/>
                    </a:lnTo>
                    <a:lnTo>
                      <a:pt x="31" y="28"/>
                    </a:lnTo>
                    <a:lnTo>
                      <a:pt x="36" y="31"/>
                    </a:lnTo>
                    <a:lnTo>
                      <a:pt x="43" y="31"/>
                    </a:lnTo>
                    <a:lnTo>
                      <a:pt x="50" y="33"/>
                    </a:lnTo>
                    <a:lnTo>
                      <a:pt x="74" y="33"/>
                    </a:lnTo>
                    <a:lnTo>
                      <a:pt x="79" y="36"/>
                    </a:lnTo>
                    <a:lnTo>
                      <a:pt x="115" y="36"/>
                    </a:lnTo>
                    <a:lnTo>
                      <a:pt x="98" y="26"/>
                    </a:lnTo>
                    <a:lnTo>
                      <a:pt x="86" y="7"/>
                    </a:lnTo>
                    <a:lnTo>
                      <a:pt x="67" y="7"/>
                    </a:lnTo>
                    <a:lnTo>
                      <a:pt x="40" y="2"/>
                    </a:lnTo>
                    <a:lnTo>
                      <a:pt x="31" y="0"/>
                    </a:lnTo>
                    <a:lnTo>
                      <a:pt x="14" y="7"/>
                    </a:lnTo>
                    <a:lnTo>
                      <a:pt x="0" y="14"/>
                    </a:lnTo>
                    <a:lnTo>
                      <a:pt x="2" y="19"/>
                    </a:lnTo>
                    <a:lnTo>
                      <a:pt x="7" y="2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8" name="Freeform 3614"/>
              <p:cNvSpPr>
                <a:spLocks/>
              </p:cNvSpPr>
              <p:nvPr/>
            </p:nvSpPr>
            <p:spPr bwMode="auto">
              <a:xfrm>
                <a:off x="4984" y="7699"/>
                <a:ext cx="36" cy="7"/>
              </a:xfrm>
              <a:custGeom>
                <a:avLst/>
                <a:gdLst/>
                <a:ahLst/>
                <a:cxnLst>
                  <a:cxn ang="0">
                    <a:pos x="21" y="2"/>
                  </a:cxn>
                  <a:cxn ang="0">
                    <a:pos x="19" y="0"/>
                  </a:cxn>
                  <a:cxn ang="0">
                    <a:pos x="14" y="0"/>
                  </a:cxn>
                  <a:cxn ang="0">
                    <a:pos x="11" y="2"/>
                  </a:cxn>
                  <a:cxn ang="0">
                    <a:pos x="0" y="2"/>
                  </a:cxn>
                  <a:cxn ang="0">
                    <a:pos x="0" y="7"/>
                  </a:cxn>
                  <a:cxn ang="0">
                    <a:pos x="35" y="7"/>
                  </a:cxn>
                  <a:cxn ang="0">
                    <a:pos x="35" y="2"/>
                  </a:cxn>
                  <a:cxn ang="0">
                    <a:pos x="21" y="2"/>
                  </a:cxn>
                </a:cxnLst>
                <a:rect l="0" t="0" r="r" b="b"/>
                <a:pathLst>
                  <a:path w="36" h="7">
                    <a:moveTo>
                      <a:pt x="21" y="2"/>
                    </a:moveTo>
                    <a:lnTo>
                      <a:pt x="19" y="0"/>
                    </a:lnTo>
                    <a:lnTo>
                      <a:pt x="14" y="0"/>
                    </a:lnTo>
                    <a:lnTo>
                      <a:pt x="11" y="2"/>
                    </a:lnTo>
                    <a:lnTo>
                      <a:pt x="0" y="2"/>
                    </a:lnTo>
                    <a:lnTo>
                      <a:pt x="0" y="7"/>
                    </a:lnTo>
                    <a:lnTo>
                      <a:pt x="35" y="7"/>
                    </a:lnTo>
                    <a:lnTo>
                      <a:pt x="35" y="2"/>
                    </a:lnTo>
                    <a:lnTo>
                      <a:pt x="21"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9" name="Freeform 3615"/>
              <p:cNvSpPr>
                <a:spLocks/>
              </p:cNvSpPr>
              <p:nvPr/>
            </p:nvSpPr>
            <p:spPr bwMode="auto">
              <a:xfrm>
                <a:off x="4982" y="7716"/>
                <a:ext cx="41" cy="98"/>
              </a:xfrm>
              <a:custGeom>
                <a:avLst/>
                <a:gdLst/>
                <a:ahLst/>
                <a:cxnLst>
                  <a:cxn ang="0">
                    <a:pos x="31" y="86"/>
                  </a:cxn>
                  <a:cxn ang="0">
                    <a:pos x="0" y="83"/>
                  </a:cxn>
                  <a:cxn ang="0">
                    <a:pos x="0" y="98"/>
                  </a:cxn>
                  <a:cxn ang="0">
                    <a:pos x="4" y="88"/>
                  </a:cxn>
                  <a:cxn ang="0">
                    <a:pos x="38" y="88"/>
                  </a:cxn>
                  <a:cxn ang="0">
                    <a:pos x="35" y="71"/>
                  </a:cxn>
                  <a:cxn ang="0">
                    <a:pos x="33" y="50"/>
                  </a:cxn>
                  <a:cxn ang="0">
                    <a:pos x="33" y="4"/>
                  </a:cxn>
                  <a:cxn ang="0">
                    <a:pos x="40" y="0"/>
                  </a:cxn>
                  <a:cxn ang="0">
                    <a:pos x="31" y="0"/>
                  </a:cxn>
                  <a:cxn ang="0">
                    <a:pos x="31" y="86"/>
                  </a:cxn>
                </a:cxnLst>
                <a:rect l="0" t="0" r="r" b="b"/>
                <a:pathLst>
                  <a:path w="41" h="98">
                    <a:moveTo>
                      <a:pt x="31" y="86"/>
                    </a:moveTo>
                    <a:lnTo>
                      <a:pt x="0" y="83"/>
                    </a:lnTo>
                    <a:lnTo>
                      <a:pt x="0" y="98"/>
                    </a:lnTo>
                    <a:lnTo>
                      <a:pt x="4" y="88"/>
                    </a:lnTo>
                    <a:lnTo>
                      <a:pt x="38" y="88"/>
                    </a:lnTo>
                    <a:lnTo>
                      <a:pt x="35" y="71"/>
                    </a:lnTo>
                    <a:lnTo>
                      <a:pt x="33" y="50"/>
                    </a:lnTo>
                    <a:lnTo>
                      <a:pt x="33" y="4"/>
                    </a:lnTo>
                    <a:lnTo>
                      <a:pt x="40" y="0"/>
                    </a:lnTo>
                    <a:lnTo>
                      <a:pt x="31" y="0"/>
                    </a:lnTo>
                    <a:lnTo>
                      <a:pt x="31"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0" name="Freeform 3616"/>
              <p:cNvSpPr>
                <a:spLocks/>
              </p:cNvSpPr>
              <p:nvPr/>
            </p:nvSpPr>
            <p:spPr bwMode="auto">
              <a:xfrm>
                <a:off x="4977" y="7706"/>
                <a:ext cx="48" cy="110"/>
              </a:xfrm>
              <a:custGeom>
                <a:avLst/>
                <a:gdLst/>
                <a:ahLst/>
                <a:cxnLst>
                  <a:cxn ang="0">
                    <a:pos x="0" y="9"/>
                  </a:cxn>
                  <a:cxn ang="0">
                    <a:pos x="0" y="110"/>
                  </a:cxn>
                  <a:cxn ang="0">
                    <a:pos x="4" y="110"/>
                  </a:cxn>
                  <a:cxn ang="0">
                    <a:pos x="4" y="14"/>
                  </a:cxn>
                  <a:cxn ang="0">
                    <a:pos x="48" y="7"/>
                  </a:cxn>
                  <a:cxn ang="0">
                    <a:pos x="48" y="2"/>
                  </a:cxn>
                  <a:cxn ang="0">
                    <a:pos x="2" y="0"/>
                  </a:cxn>
                  <a:cxn ang="0">
                    <a:pos x="0" y="9"/>
                  </a:cxn>
                </a:cxnLst>
                <a:rect l="0" t="0" r="r" b="b"/>
                <a:pathLst>
                  <a:path w="48" h="110">
                    <a:moveTo>
                      <a:pt x="0" y="9"/>
                    </a:moveTo>
                    <a:lnTo>
                      <a:pt x="0" y="110"/>
                    </a:lnTo>
                    <a:lnTo>
                      <a:pt x="4" y="110"/>
                    </a:lnTo>
                    <a:lnTo>
                      <a:pt x="4" y="14"/>
                    </a:lnTo>
                    <a:lnTo>
                      <a:pt x="48" y="7"/>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1" name="Freeform 3617"/>
              <p:cNvSpPr>
                <a:spLocks/>
              </p:cNvSpPr>
              <p:nvPr/>
            </p:nvSpPr>
            <p:spPr bwMode="auto">
              <a:xfrm>
                <a:off x="4984" y="7718"/>
                <a:ext cx="41" cy="94"/>
              </a:xfrm>
              <a:custGeom>
                <a:avLst/>
                <a:gdLst/>
                <a:ahLst/>
                <a:cxnLst>
                  <a:cxn ang="0">
                    <a:pos x="35" y="31"/>
                  </a:cxn>
                  <a:cxn ang="0">
                    <a:pos x="35" y="19"/>
                  </a:cxn>
                  <a:cxn ang="0">
                    <a:pos x="40" y="0"/>
                  </a:cxn>
                  <a:cxn ang="0">
                    <a:pos x="31" y="2"/>
                  </a:cxn>
                  <a:cxn ang="0">
                    <a:pos x="31" y="86"/>
                  </a:cxn>
                  <a:cxn ang="0">
                    <a:pos x="23" y="86"/>
                  </a:cxn>
                  <a:cxn ang="0">
                    <a:pos x="2" y="83"/>
                  </a:cxn>
                  <a:cxn ang="0">
                    <a:pos x="0" y="91"/>
                  </a:cxn>
                  <a:cxn ang="0">
                    <a:pos x="35" y="93"/>
                  </a:cxn>
                  <a:cxn ang="0">
                    <a:pos x="35" y="79"/>
                  </a:cxn>
                  <a:cxn ang="0">
                    <a:pos x="33" y="67"/>
                  </a:cxn>
                  <a:cxn ang="0">
                    <a:pos x="33" y="40"/>
                  </a:cxn>
                  <a:cxn ang="0">
                    <a:pos x="35" y="31"/>
                  </a:cxn>
                </a:cxnLst>
                <a:rect l="0" t="0" r="r" b="b"/>
                <a:pathLst>
                  <a:path w="41" h="94">
                    <a:moveTo>
                      <a:pt x="35" y="31"/>
                    </a:moveTo>
                    <a:lnTo>
                      <a:pt x="35" y="19"/>
                    </a:lnTo>
                    <a:lnTo>
                      <a:pt x="40" y="0"/>
                    </a:lnTo>
                    <a:lnTo>
                      <a:pt x="31" y="2"/>
                    </a:lnTo>
                    <a:lnTo>
                      <a:pt x="31" y="86"/>
                    </a:lnTo>
                    <a:lnTo>
                      <a:pt x="23" y="86"/>
                    </a:lnTo>
                    <a:lnTo>
                      <a:pt x="2" y="83"/>
                    </a:lnTo>
                    <a:lnTo>
                      <a:pt x="0" y="91"/>
                    </a:lnTo>
                    <a:lnTo>
                      <a:pt x="35" y="93"/>
                    </a:lnTo>
                    <a:lnTo>
                      <a:pt x="35" y="79"/>
                    </a:lnTo>
                    <a:lnTo>
                      <a:pt x="33" y="67"/>
                    </a:lnTo>
                    <a:lnTo>
                      <a:pt x="33" y="40"/>
                    </a:lnTo>
                    <a:lnTo>
                      <a:pt x="35"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2" name="Freeform 3618"/>
              <p:cNvSpPr>
                <a:spLocks/>
              </p:cNvSpPr>
              <p:nvPr/>
            </p:nvSpPr>
            <p:spPr bwMode="auto">
              <a:xfrm>
                <a:off x="4994" y="7725"/>
                <a:ext cx="7" cy="10"/>
              </a:xfrm>
              <a:custGeom>
                <a:avLst/>
                <a:gdLst/>
                <a:ahLst/>
                <a:cxnLst>
                  <a:cxn ang="0">
                    <a:pos x="2" y="0"/>
                  </a:cxn>
                  <a:cxn ang="0">
                    <a:pos x="0" y="0"/>
                  </a:cxn>
                  <a:cxn ang="0">
                    <a:pos x="0" y="7"/>
                  </a:cxn>
                  <a:cxn ang="0">
                    <a:pos x="2" y="9"/>
                  </a:cxn>
                  <a:cxn ang="0">
                    <a:pos x="7" y="7"/>
                  </a:cxn>
                  <a:cxn ang="0">
                    <a:pos x="7" y="2"/>
                  </a:cxn>
                  <a:cxn ang="0">
                    <a:pos x="2" y="0"/>
                  </a:cxn>
                </a:cxnLst>
                <a:rect l="0" t="0" r="r" b="b"/>
                <a:pathLst>
                  <a:path w="7" h="10">
                    <a:moveTo>
                      <a:pt x="2" y="0"/>
                    </a:moveTo>
                    <a:lnTo>
                      <a:pt x="0" y="0"/>
                    </a:lnTo>
                    <a:lnTo>
                      <a:pt x="0" y="7"/>
                    </a:lnTo>
                    <a:lnTo>
                      <a:pt x="2"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3" name="Freeform 3619"/>
              <p:cNvSpPr>
                <a:spLocks/>
              </p:cNvSpPr>
              <p:nvPr/>
            </p:nvSpPr>
            <p:spPr bwMode="auto">
              <a:xfrm>
                <a:off x="4994" y="7747"/>
                <a:ext cx="7" cy="7"/>
              </a:xfrm>
              <a:custGeom>
                <a:avLst/>
                <a:gdLst/>
                <a:ahLst/>
                <a:cxnLst>
                  <a:cxn ang="0">
                    <a:pos x="2" y="0"/>
                  </a:cxn>
                  <a:cxn ang="0">
                    <a:pos x="0" y="0"/>
                  </a:cxn>
                  <a:cxn ang="0">
                    <a:pos x="0" y="7"/>
                  </a:cxn>
                  <a:cxn ang="0">
                    <a:pos x="4" y="7"/>
                  </a:cxn>
                  <a:cxn ang="0">
                    <a:pos x="7" y="2"/>
                  </a:cxn>
                  <a:cxn ang="0">
                    <a:pos x="2" y="0"/>
                  </a:cxn>
                </a:cxnLst>
                <a:rect l="0" t="0" r="r" b="b"/>
                <a:pathLst>
                  <a:path w="7" h="7">
                    <a:moveTo>
                      <a:pt x="2" y="0"/>
                    </a:moveTo>
                    <a:lnTo>
                      <a:pt x="0" y="0"/>
                    </a:lnTo>
                    <a:lnTo>
                      <a:pt x="0" y="7"/>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4" name="Freeform 3620"/>
              <p:cNvSpPr>
                <a:spLocks/>
              </p:cNvSpPr>
              <p:nvPr/>
            </p:nvSpPr>
            <p:spPr bwMode="auto">
              <a:xfrm>
                <a:off x="4992" y="7723"/>
                <a:ext cx="7" cy="12"/>
              </a:xfrm>
              <a:custGeom>
                <a:avLst/>
                <a:gdLst/>
                <a:ahLst/>
                <a:cxnLst>
                  <a:cxn ang="0">
                    <a:pos x="2" y="0"/>
                  </a:cxn>
                  <a:cxn ang="0">
                    <a:pos x="2" y="0"/>
                  </a:cxn>
                  <a:cxn ang="0">
                    <a:pos x="0" y="2"/>
                  </a:cxn>
                  <a:cxn ang="0">
                    <a:pos x="0" y="9"/>
                  </a:cxn>
                  <a:cxn ang="0">
                    <a:pos x="2" y="11"/>
                  </a:cxn>
                  <a:cxn ang="0">
                    <a:pos x="7" y="9"/>
                  </a:cxn>
                  <a:cxn ang="0">
                    <a:pos x="7" y="2"/>
                  </a:cxn>
                  <a:cxn ang="0">
                    <a:pos x="2" y="0"/>
                  </a:cxn>
                </a:cxnLst>
                <a:rect l="0" t="0" r="r" b="b"/>
                <a:pathLst>
                  <a:path w="7" h="12">
                    <a:moveTo>
                      <a:pt x="2" y="0"/>
                    </a:moveTo>
                    <a:lnTo>
                      <a:pt x="2" y="0"/>
                    </a:lnTo>
                    <a:lnTo>
                      <a:pt x="0" y="2"/>
                    </a:lnTo>
                    <a:lnTo>
                      <a:pt x="0" y="9"/>
                    </a:lnTo>
                    <a:lnTo>
                      <a:pt x="2" y="11"/>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5" name="Freeform 3621"/>
              <p:cNvSpPr>
                <a:spLocks/>
              </p:cNvSpPr>
              <p:nvPr/>
            </p:nvSpPr>
            <p:spPr bwMode="auto">
              <a:xfrm>
                <a:off x="4992" y="7744"/>
                <a:ext cx="7" cy="12"/>
              </a:xfrm>
              <a:custGeom>
                <a:avLst/>
                <a:gdLst/>
                <a:ahLst/>
                <a:cxnLst>
                  <a:cxn ang="0">
                    <a:pos x="2" y="0"/>
                  </a:cxn>
                  <a:cxn ang="0">
                    <a:pos x="2" y="0"/>
                  </a:cxn>
                  <a:cxn ang="0">
                    <a:pos x="0" y="2"/>
                  </a:cxn>
                  <a:cxn ang="0">
                    <a:pos x="0" y="9"/>
                  </a:cxn>
                  <a:cxn ang="0">
                    <a:pos x="2" y="11"/>
                  </a:cxn>
                  <a:cxn ang="0">
                    <a:pos x="7" y="9"/>
                  </a:cxn>
                  <a:cxn ang="0">
                    <a:pos x="7" y="2"/>
                  </a:cxn>
                  <a:cxn ang="0">
                    <a:pos x="2" y="0"/>
                  </a:cxn>
                </a:cxnLst>
                <a:rect l="0" t="0" r="r" b="b"/>
                <a:pathLst>
                  <a:path w="7" h="12">
                    <a:moveTo>
                      <a:pt x="2" y="0"/>
                    </a:moveTo>
                    <a:lnTo>
                      <a:pt x="2" y="0"/>
                    </a:lnTo>
                    <a:lnTo>
                      <a:pt x="0" y="2"/>
                    </a:lnTo>
                    <a:lnTo>
                      <a:pt x="0" y="9"/>
                    </a:lnTo>
                    <a:lnTo>
                      <a:pt x="2" y="11"/>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6" name="Freeform 3622"/>
              <p:cNvSpPr>
                <a:spLocks/>
              </p:cNvSpPr>
              <p:nvPr/>
            </p:nvSpPr>
            <p:spPr bwMode="auto">
              <a:xfrm>
                <a:off x="4984" y="7632"/>
                <a:ext cx="8" cy="2"/>
              </a:xfrm>
              <a:custGeom>
                <a:avLst/>
                <a:gdLst/>
                <a:ahLst/>
                <a:cxnLst>
                  <a:cxn ang="0">
                    <a:pos x="4" y="0"/>
                  </a:cxn>
                  <a:cxn ang="0">
                    <a:pos x="0" y="0"/>
                  </a:cxn>
                  <a:cxn ang="0">
                    <a:pos x="0" y="2"/>
                  </a:cxn>
                  <a:cxn ang="0">
                    <a:pos x="7" y="2"/>
                  </a:cxn>
                  <a:cxn ang="0">
                    <a:pos x="4" y="0"/>
                  </a:cxn>
                </a:cxnLst>
                <a:rect l="0" t="0" r="r" b="b"/>
                <a:pathLst>
                  <a:path w="8" h="2">
                    <a:moveTo>
                      <a:pt x="4" y="0"/>
                    </a:moveTo>
                    <a:lnTo>
                      <a:pt x="0"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7" name="Freeform 3623"/>
              <p:cNvSpPr>
                <a:spLocks/>
              </p:cNvSpPr>
              <p:nvPr/>
            </p:nvSpPr>
            <p:spPr bwMode="auto">
              <a:xfrm>
                <a:off x="4999" y="7629"/>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8" name="Freeform 3624"/>
              <p:cNvSpPr>
                <a:spLocks/>
              </p:cNvSpPr>
              <p:nvPr/>
            </p:nvSpPr>
            <p:spPr bwMode="auto">
              <a:xfrm>
                <a:off x="5013" y="7629"/>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9" name="Freeform 3625"/>
              <p:cNvSpPr>
                <a:spLocks/>
              </p:cNvSpPr>
              <p:nvPr/>
            </p:nvSpPr>
            <p:spPr bwMode="auto">
              <a:xfrm>
                <a:off x="4987" y="7632"/>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0" name="Freeform 3626"/>
              <p:cNvSpPr>
                <a:spLocks/>
              </p:cNvSpPr>
              <p:nvPr/>
            </p:nvSpPr>
            <p:spPr bwMode="auto">
              <a:xfrm>
                <a:off x="4999" y="7629"/>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1" name="Freeform 3627"/>
              <p:cNvSpPr>
                <a:spLocks/>
              </p:cNvSpPr>
              <p:nvPr/>
            </p:nvSpPr>
            <p:spPr bwMode="auto">
              <a:xfrm>
                <a:off x="5016" y="7629"/>
                <a:ext cx="4" cy="3"/>
              </a:xfrm>
              <a:custGeom>
                <a:avLst/>
                <a:gdLst/>
                <a:ahLst/>
                <a:cxnLst>
                  <a:cxn ang="0">
                    <a:pos x="2" y="0"/>
                  </a:cxn>
                  <a:cxn ang="0">
                    <a:pos x="2" y="0"/>
                  </a:cxn>
                  <a:cxn ang="0">
                    <a:pos x="0" y="2"/>
                  </a:cxn>
                  <a:cxn ang="0">
                    <a:pos x="4" y="2"/>
                  </a:cxn>
                  <a:cxn ang="0">
                    <a:pos x="2" y="0"/>
                  </a:cxn>
                </a:cxnLst>
                <a:rect l="0" t="0" r="r" b="b"/>
                <a:pathLst>
                  <a:path w="4" h="3">
                    <a:moveTo>
                      <a:pt x="2" y="0"/>
                    </a:moveTo>
                    <a:lnTo>
                      <a:pt x="2" y="0"/>
                    </a:lnTo>
                    <a:lnTo>
                      <a:pt x="0" y="2"/>
                    </a:lnTo>
                    <a:lnTo>
                      <a:pt x="4"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2" name="Freeform 3628"/>
              <p:cNvSpPr>
                <a:spLocks/>
              </p:cNvSpPr>
              <p:nvPr/>
            </p:nvSpPr>
            <p:spPr bwMode="auto">
              <a:xfrm>
                <a:off x="4987" y="7824"/>
                <a:ext cx="43" cy="14"/>
              </a:xfrm>
              <a:custGeom>
                <a:avLst/>
                <a:gdLst/>
                <a:ahLst/>
                <a:cxnLst>
                  <a:cxn ang="0">
                    <a:pos x="0" y="0"/>
                  </a:cxn>
                  <a:cxn ang="0">
                    <a:pos x="0" y="9"/>
                  </a:cxn>
                  <a:cxn ang="0">
                    <a:pos x="43" y="14"/>
                  </a:cxn>
                  <a:cxn ang="0">
                    <a:pos x="43" y="4"/>
                  </a:cxn>
                  <a:cxn ang="0">
                    <a:pos x="0" y="0"/>
                  </a:cxn>
                </a:cxnLst>
                <a:rect l="0" t="0" r="r" b="b"/>
                <a:pathLst>
                  <a:path w="43"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3" name="Freeform 3629"/>
              <p:cNvSpPr>
                <a:spLocks/>
              </p:cNvSpPr>
              <p:nvPr/>
            </p:nvSpPr>
            <p:spPr bwMode="auto">
              <a:xfrm>
                <a:off x="5200" y="7586"/>
                <a:ext cx="15" cy="170"/>
              </a:xfrm>
              <a:custGeom>
                <a:avLst/>
                <a:gdLst/>
                <a:ahLst/>
                <a:cxnLst>
                  <a:cxn ang="0">
                    <a:pos x="2" y="2"/>
                  </a:cxn>
                  <a:cxn ang="0">
                    <a:pos x="0" y="45"/>
                  </a:cxn>
                  <a:cxn ang="0">
                    <a:pos x="0" y="168"/>
                  </a:cxn>
                  <a:cxn ang="0">
                    <a:pos x="14" y="170"/>
                  </a:cxn>
                  <a:cxn ang="0">
                    <a:pos x="2" y="165"/>
                  </a:cxn>
                  <a:cxn ang="0">
                    <a:pos x="2" y="124"/>
                  </a:cxn>
                  <a:cxn ang="0">
                    <a:pos x="4" y="81"/>
                  </a:cxn>
                  <a:cxn ang="0">
                    <a:pos x="4" y="40"/>
                  </a:cxn>
                  <a:cxn ang="0">
                    <a:pos x="7" y="0"/>
                  </a:cxn>
                  <a:cxn ang="0">
                    <a:pos x="2" y="2"/>
                  </a:cxn>
                </a:cxnLst>
                <a:rect l="0" t="0" r="r" b="b"/>
                <a:pathLst>
                  <a:path w="15" h="170">
                    <a:moveTo>
                      <a:pt x="2" y="2"/>
                    </a:moveTo>
                    <a:lnTo>
                      <a:pt x="0" y="45"/>
                    </a:lnTo>
                    <a:lnTo>
                      <a:pt x="0" y="168"/>
                    </a:lnTo>
                    <a:lnTo>
                      <a:pt x="14" y="170"/>
                    </a:lnTo>
                    <a:lnTo>
                      <a:pt x="2" y="165"/>
                    </a:lnTo>
                    <a:lnTo>
                      <a:pt x="2" y="124"/>
                    </a:lnTo>
                    <a:lnTo>
                      <a:pt x="4" y="81"/>
                    </a:lnTo>
                    <a:lnTo>
                      <a:pt x="4" y="40"/>
                    </a:lnTo>
                    <a:lnTo>
                      <a:pt x="7" y="0"/>
                    </a:lnTo>
                    <a:lnTo>
                      <a:pt x="2"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4" name="Freeform 3630"/>
              <p:cNvSpPr>
                <a:spLocks/>
              </p:cNvSpPr>
              <p:nvPr/>
            </p:nvSpPr>
            <p:spPr bwMode="auto">
              <a:xfrm>
                <a:off x="5227" y="7764"/>
                <a:ext cx="72" cy="110"/>
              </a:xfrm>
              <a:custGeom>
                <a:avLst/>
                <a:gdLst/>
                <a:ahLst/>
                <a:cxnLst>
                  <a:cxn ang="0">
                    <a:pos x="71" y="103"/>
                  </a:cxn>
                  <a:cxn ang="0">
                    <a:pos x="71" y="52"/>
                  </a:cxn>
                  <a:cxn ang="0">
                    <a:pos x="69" y="40"/>
                  </a:cxn>
                  <a:cxn ang="0">
                    <a:pos x="69" y="28"/>
                  </a:cxn>
                  <a:cxn ang="0">
                    <a:pos x="67" y="16"/>
                  </a:cxn>
                  <a:cxn ang="0">
                    <a:pos x="62" y="2"/>
                  </a:cxn>
                  <a:cxn ang="0">
                    <a:pos x="36" y="0"/>
                  </a:cxn>
                  <a:cxn ang="0">
                    <a:pos x="35" y="0"/>
                  </a:cxn>
                  <a:cxn ang="0">
                    <a:pos x="9" y="2"/>
                  </a:cxn>
                  <a:cxn ang="0">
                    <a:pos x="4" y="23"/>
                  </a:cxn>
                  <a:cxn ang="0">
                    <a:pos x="0" y="74"/>
                  </a:cxn>
                  <a:cxn ang="0">
                    <a:pos x="0" y="103"/>
                  </a:cxn>
                  <a:cxn ang="0">
                    <a:pos x="43" y="110"/>
                  </a:cxn>
                  <a:cxn ang="0">
                    <a:pos x="71" y="103"/>
                  </a:cxn>
                </a:cxnLst>
                <a:rect l="0" t="0" r="r" b="b"/>
                <a:pathLst>
                  <a:path w="72" h="110">
                    <a:moveTo>
                      <a:pt x="71" y="103"/>
                    </a:moveTo>
                    <a:lnTo>
                      <a:pt x="71" y="52"/>
                    </a:lnTo>
                    <a:lnTo>
                      <a:pt x="69" y="40"/>
                    </a:lnTo>
                    <a:lnTo>
                      <a:pt x="69" y="28"/>
                    </a:lnTo>
                    <a:lnTo>
                      <a:pt x="67" y="16"/>
                    </a:lnTo>
                    <a:lnTo>
                      <a:pt x="62" y="2"/>
                    </a:lnTo>
                    <a:lnTo>
                      <a:pt x="36" y="0"/>
                    </a:lnTo>
                    <a:lnTo>
                      <a:pt x="35" y="0"/>
                    </a:lnTo>
                    <a:lnTo>
                      <a:pt x="9" y="2"/>
                    </a:lnTo>
                    <a:lnTo>
                      <a:pt x="4" y="23"/>
                    </a:lnTo>
                    <a:lnTo>
                      <a:pt x="0" y="74"/>
                    </a:lnTo>
                    <a:lnTo>
                      <a:pt x="0" y="103"/>
                    </a:lnTo>
                    <a:lnTo>
                      <a:pt x="43" y="110"/>
                    </a:lnTo>
                    <a:lnTo>
                      <a:pt x="71" y="103"/>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5" name="Freeform 3631"/>
              <p:cNvSpPr>
                <a:spLocks/>
              </p:cNvSpPr>
              <p:nvPr/>
            </p:nvSpPr>
            <p:spPr bwMode="auto">
              <a:xfrm>
                <a:off x="5227" y="7776"/>
                <a:ext cx="43" cy="86"/>
              </a:xfrm>
              <a:custGeom>
                <a:avLst/>
                <a:gdLst/>
                <a:ahLst/>
                <a:cxnLst>
                  <a:cxn ang="0">
                    <a:pos x="7" y="0"/>
                  </a:cxn>
                  <a:cxn ang="0">
                    <a:pos x="7" y="0"/>
                  </a:cxn>
                  <a:cxn ang="0">
                    <a:pos x="2" y="21"/>
                  </a:cxn>
                  <a:cxn ang="0">
                    <a:pos x="0" y="40"/>
                  </a:cxn>
                  <a:cxn ang="0">
                    <a:pos x="0" y="81"/>
                  </a:cxn>
                  <a:cxn ang="0">
                    <a:pos x="2" y="83"/>
                  </a:cxn>
                  <a:cxn ang="0">
                    <a:pos x="26" y="83"/>
                  </a:cxn>
                  <a:cxn ang="0">
                    <a:pos x="28" y="86"/>
                  </a:cxn>
                  <a:cxn ang="0">
                    <a:pos x="43" y="86"/>
                  </a:cxn>
                  <a:cxn ang="0">
                    <a:pos x="43" y="0"/>
                  </a:cxn>
                  <a:cxn ang="0">
                    <a:pos x="7" y="0"/>
                  </a:cxn>
                </a:cxnLst>
                <a:rect l="0" t="0" r="r" b="b"/>
                <a:pathLst>
                  <a:path w="43" h="86">
                    <a:moveTo>
                      <a:pt x="7" y="0"/>
                    </a:moveTo>
                    <a:lnTo>
                      <a:pt x="7" y="0"/>
                    </a:lnTo>
                    <a:lnTo>
                      <a:pt x="2" y="21"/>
                    </a:lnTo>
                    <a:lnTo>
                      <a:pt x="0" y="40"/>
                    </a:lnTo>
                    <a:lnTo>
                      <a:pt x="0" y="81"/>
                    </a:lnTo>
                    <a:lnTo>
                      <a:pt x="2" y="83"/>
                    </a:lnTo>
                    <a:lnTo>
                      <a:pt x="26" y="83"/>
                    </a:lnTo>
                    <a:lnTo>
                      <a:pt x="28" y="86"/>
                    </a:lnTo>
                    <a:lnTo>
                      <a:pt x="43" y="86"/>
                    </a:lnTo>
                    <a:lnTo>
                      <a:pt x="43" y="0"/>
                    </a:lnTo>
                    <a:lnTo>
                      <a:pt x="7"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6" name="Freeform 3632"/>
              <p:cNvSpPr>
                <a:spLocks/>
              </p:cNvSpPr>
              <p:nvPr/>
            </p:nvSpPr>
            <p:spPr bwMode="auto">
              <a:xfrm>
                <a:off x="5227" y="7776"/>
                <a:ext cx="43" cy="81"/>
              </a:xfrm>
              <a:custGeom>
                <a:avLst/>
                <a:gdLst/>
                <a:ahLst/>
                <a:cxnLst>
                  <a:cxn ang="0">
                    <a:pos x="7" y="0"/>
                  </a:cxn>
                  <a:cxn ang="0">
                    <a:pos x="7" y="0"/>
                  </a:cxn>
                  <a:cxn ang="0">
                    <a:pos x="2" y="21"/>
                  </a:cxn>
                  <a:cxn ang="0">
                    <a:pos x="0" y="38"/>
                  </a:cxn>
                  <a:cxn ang="0">
                    <a:pos x="0" y="76"/>
                  </a:cxn>
                  <a:cxn ang="0">
                    <a:pos x="4" y="79"/>
                  </a:cxn>
                  <a:cxn ang="0">
                    <a:pos x="31" y="79"/>
                  </a:cxn>
                  <a:cxn ang="0">
                    <a:pos x="36" y="81"/>
                  </a:cxn>
                  <a:cxn ang="0">
                    <a:pos x="40" y="81"/>
                  </a:cxn>
                  <a:cxn ang="0">
                    <a:pos x="43" y="62"/>
                  </a:cxn>
                  <a:cxn ang="0">
                    <a:pos x="43" y="21"/>
                  </a:cxn>
                  <a:cxn ang="0">
                    <a:pos x="40" y="0"/>
                  </a:cxn>
                  <a:cxn ang="0">
                    <a:pos x="7" y="0"/>
                  </a:cxn>
                </a:cxnLst>
                <a:rect l="0" t="0" r="r" b="b"/>
                <a:pathLst>
                  <a:path w="43" h="81">
                    <a:moveTo>
                      <a:pt x="7" y="0"/>
                    </a:moveTo>
                    <a:lnTo>
                      <a:pt x="7" y="0"/>
                    </a:lnTo>
                    <a:lnTo>
                      <a:pt x="2" y="21"/>
                    </a:lnTo>
                    <a:lnTo>
                      <a:pt x="0" y="38"/>
                    </a:lnTo>
                    <a:lnTo>
                      <a:pt x="0" y="76"/>
                    </a:lnTo>
                    <a:lnTo>
                      <a:pt x="4" y="79"/>
                    </a:lnTo>
                    <a:lnTo>
                      <a:pt x="31" y="79"/>
                    </a:lnTo>
                    <a:lnTo>
                      <a:pt x="36" y="81"/>
                    </a:lnTo>
                    <a:lnTo>
                      <a:pt x="40" y="81"/>
                    </a:lnTo>
                    <a:lnTo>
                      <a:pt x="43" y="62"/>
                    </a:lnTo>
                    <a:lnTo>
                      <a:pt x="43" y="2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7" name="Freeform 3633"/>
              <p:cNvSpPr>
                <a:spLocks/>
              </p:cNvSpPr>
              <p:nvPr/>
            </p:nvSpPr>
            <p:spPr bwMode="auto">
              <a:xfrm>
                <a:off x="5227" y="7776"/>
                <a:ext cx="41" cy="74"/>
              </a:xfrm>
              <a:custGeom>
                <a:avLst/>
                <a:gdLst/>
                <a:ahLst/>
                <a:cxnLst>
                  <a:cxn ang="0">
                    <a:pos x="40" y="74"/>
                  </a:cxn>
                  <a:cxn ang="0">
                    <a:pos x="40" y="0"/>
                  </a:cxn>
                  <a:cxn ang="0">
                    <a:pos x="7" y="0"/>
                  </a:cxn>
                  <a:cxn ang="0">
                    <a:pos x="2" y="19"/>
                  </a:cxn>
                  <a:cxn ang="0">
                    <a:pos x="2" y="36"/>
                  </a:cxn>
                  <a:cxn ang="0">
                    <a:pos x="0" y="52"/>
                  </a:cxn>
                  <a:cxn ang="0">
                    <a:pos x="0" y="71"/>
                  </a:cxn>
                  <a:cxn ang="0">
                    <a:pos x="4" y="71"/>
                  </a:cxn>
                  <a:cxn ang="0">
                    <a:pos x="9" y="74"/>
                  </a:cxn>
                  <a:cxn ang="0">
                    <a:pos x="40" y="74"/>
                  </a:cxn>
                </a:cxnLst>
                <a:rect l="0" t="0" r="r" b="b"/>
                <a:pathLst>
                  <a:path w="41" h="74">
                    <a:moveTo>
                      <a:pt x="40" y="74"/>
                    </a:moveTo>
                    <a:lnTo>
                      <a:pt x="40" y="0"/>
                    </a:lnTo>
                    <a:lnTo>
                      <a:pt x="7" y="0"/>
                    </a:lnTo>
                    <a:lnTo>
                      <a:pt x="2" y="19"/>
                    </a:lnTo>
                    <a:lnTo>
                      <a:pt x="2" y="36"/>
                    </a:lnTo>
                    <a:lnTo>
                      <a:pt x="0" y="52"/>
                    </a:lnTo>
                    <a:lnTo>
                      <a:pt x="0" y="71"/>
                    </a:lnTo>
                    <a:lnTo>
                      <a:pt x="4" y="71"/>
                    </a:lnTo>
                    <a:lnTo>
                      <a:pt x="9" y="74"/>
                    </a:lnTo>
                    <a:lnTo>
                      <a:pt x="40"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8" name="Freeform 3634"/>
              <p:cNvSpPr>
                <a:spLocks/>
              </p:cNvSpPr>
              <p:nvPr/>
            </p:nvSpPr>
            <p:spPr bwMode="auto">
              <a:xfrm>
                <a:off x="5229" y="7776"/>
                <a:ext cx="39" cy="69"/>
              </a:xfrm>
              <a:custGeom>
                <a:avLst/>
                <a:gdLst/>
                <a:ahLst/>
                <a:cxnLst>
                  <a:cxn ang="0">
                    <a:pos x="35" y="0"/>
                  </a:cxn>
                  <a:cxn ang="0">
                    <a:pos x="4" y="0"/>
                  </a:cxn>
                  <a:cxn ang="0">
                    <a:pos x="2" y="19"/>
                  </a:cxn>
                  <a:cxn ang="0">
                    <a:pos x="0" y="33"/>
                  </a:cxn>
                  <a:cxn ang="0">
                    <a:pos x="0" y="67"/>
                  </a:cxn>
                  <a:cxn ang="0">
                    <a:pos x="4" y="67"/>
                  </a:cxn>
                  <a:cxn ang="0">
                    <a:pos x="9" y="69"/>
                  </a:cxn>
                  <a:cxn ang="0">
                    <a:pos x="35" y="69"/>
                  </a:cxn>
                  <a:cxn ang="0">
                    <a:pos x="38" y="52"/>
                  </a:cxn>
                  <a:cxn ang="0">
                    <a:pos x="38" y="19"/>
                  </a:cxn>
                  <a:cxn ang="0">
                    <a:pos x="35" y="0"/>
                  </a:cxn>
                </a:cxnLst>
                <a:rect l="0" t="0" r="r" b="b"/>
                <a:pathLst>
                  <a:path w="39" h="69">
                    <a:moveTo>
                      <a:pt x="35" y="0"/>
                    </a:moveTo>
                    <a:lnTo>
                      <a:pt x="4" y="0"/>
                    </a:lnTo>
                    <a:lnTo>
                      <a:pt x="2" y="19"/>
                    </a:lnTo>
                    <a:lnTo>
                      <a:pt x="0" y="33"/>
                    </a:lnTo>
                    <a:lnTo>
                      <a:pt x="0" y="67"/>
                    </a:lnTo>
                    <a:lnTo>
                      <a:pt x="4" y="67"/>
                    </a:lnTo>
                    <a:lnTo>
                      <a:pt x="9" y="69"/>
                    </a:lnTo>
                    <a:lnTo>
                      <a:pt x="35" y="69"/>
                    </a:lnTo>
                    <a:lnTo>
                      <a:pt x="38" y="52"/>
                    </a:lnTo>
                    <a:lnTo>
                      <a:pt x="38" y="19"/>
                    </a:lnTo>
                    <a:lnTo>
                      <a:pt x="35"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9" name="Freeform 3635"/>
              <p:cNvSpPr>
                <a:spLocks/>
              </p:cNvSpPr>
              <p:nvPr/>
            </p:nvSpPr>
            <p:spPr bwMode="auto">
              <a:xfrm>
                <a:off x="5229" y="7776"/>
                <a:ext cx="36" cy="64"/>
              </a:xfrm>
              <a:custGeom>
                <a:avLst/>
                <a:gdLst/>
                <a:ahLst/>
                <a:cxnLst>
                  <a:cxn ang="0">
                    <a:pos x="35" y="64"/>
                  </a:cxn>
                  <a:cxn ang="0">
                    <a:pos x="35" y="0"/>
                  </a:cxn>
                  <a:cxn ang="0">
                    <a:pos x="4" y="0"/>
                  </a:cxn>
                  <a:cxn ang="0">
                    <a:pos x="2" y="16"/>
                  </a:cxn>
                  <a:cxn ang="0">
                    <a:pos x="0" y="31"/>
                  </a:cxn>
                  <a:cxn ang="0">
                    <a:pos x="0" y="62"/>
                  </a:cxn>
                  <a:cxn ang="0">
                    <a:pos x="4" y="62"/>
                  </a:cxn>
                  <a:cxn ang="0">
                    <a:pos x="9" y="64"/>
                  </a:cxn>
                  <a:cxn ang="0">
                    <a:pos x="35" y="64"/>
                  </a:cxn>
                </a:cxnLst>
                <a:rect l="0" t="0" r="r" b="b"/>
                <a:pathLst>
                  <a:path w="36" h="64">
                    <a:moveTo>
                      <a:pt x="35" y="64"/>
                    </a:moveTo>
                    <a:lnTo>
                      <a:pt x="35" y="0"/>
                    </a:lnTo>
                    <a:lnTo>
                      <a:pt x="4" y="0"/>
                    </a:lnTo>
                    <a:lnTo>
                      <a:pt x="2" y="16"/>
                    </a:lnTo>
                    <a:lnTo>
                      <a:pt x="0" y="31"/>
                    </a:lnTo>
                    <a:lnTo>
                      <a:pt x="0" y="62"/>
                    </a:lnTo>
                    <a:lnTo>
                      <a:pt x="4" y="62"/>
                    </a:lnTo>
                    <a:lnTo>
                      <a:pt x="9" y="64"/>
                    </a:lnTo>
                    <a:lnTo>
                      <a:pt x="35"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0" name="Freeform 3636"/>
              <p:cNvSpPr>
                <a:spLocks/>
              </p:cNvSpPr>
              <p:nvPr/>
            </p:nvSpPr>
            <p:spPr bwMode="auto">
              <a:xfrm>
                <a:off x="5229" y="7776"/>
                <a:ext cx="36" cy="60"/>
              </a:xfrm>
              <a:custGeom>
                <a:avLst/>
                <a:gdLst/>
                <a:ahLst/>
                <a:cxnLst>
                  <a:cxn ang="0">
                    <a:pos x="33" y="0"/>
                  </a:cxn>
                  <a:cxn ang="0">
                    <a:pos x="4" y="0"/>
                  </a:cxn>
                  <a:cxn ang="0">
                    <a:pos x="2" y="16"/>
                  </a:cxn>
                  <a:cxn ang="0">
                    <a:pos x="0" y="28"/>
                  </a:cxn>
                  <a:cxn ang="0">
                    <a:pos x="0" y="57"/>
                  </a:cxn>
                  <a:cxn ang="0">
                    <a:pos x="11" y="57"/>
                  </a:cxn>
                  <a:cxn ang="0">
                    <a:pos x="16" y="60"/>
                  </a:cxn>
                  <a:cxn ang="0">
                    <a:pos x="33" y="60"/>
                  </a:cxn>
                  <a:cxn ang="0">
                    <a:pos x="35" y="45"/>
                  </a:cxn>
                  <a:cxn ang="0">
                    <a:pos x="35" y="14"/>
                  </a:cxn>
                  <a:cxn ang="0">
                    <a:pos x="33" y="0"/>
                  </a:cxn>
                </a:cxnLst>
                <a:rect l="0" t="0" r="r" b="b"/>
                <a:pathLst>
                  <a:path w="36" h="60">
                    <a:moveTo>
                      <a:pt x="33" y="0"/>
                    </a:moveTo>
                    <a:lnTo>
                      <a:pt x="4" y="0"/>
                    </a:lnTo>
                    <a:lnTo>
                      <a:pt x="2" y="16"/>
                    </a:lnTo>
                    <a:lnTo>
                      <a:pt x="0" y="28"/>
                    </a:lnTo>
                    <a:lnTo>
                      <a:pt x="0" y="57"/>
                    </a:lnTo>
                    <a:lnTo>
                      <a:pt x="11" y="57"/>
                    </a:lnTo>
                    <a:lnTo>
                      <a:pt x="16" y="60"/>
                    </a:lnTo>
                    <a:lnTo>
                      <a:pt x="33" y="60"/>
                    </a:lnTo>
                    <a:lnTo>
                      <a:pt x="35" y="45"/>
                    </a:lnTo>
                    <a:lnTo>
                      <a:pt x="35" y="14"/>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1" name="Freeform 3637"/>
              <p:cNvSpPr>
                <a:spLocks/>
              </p:cNvSpPr>
              <p:nvPr/>
            </p:nvSpPr>
            <p:spPr bwMode="auto">
              <a:xfrm>
                <a:off x="5229" y="7776"/>
                <a:ext cx="34" cy="55"/>
              </a:xfrm>
              <a:custGeom>
                <a:avLst/>
                <a:gdLst/>
                <a:ahLst/>
                <a:cxnLst>
                  <a:cxn ang="0">
                    <a:pos x="33" y="0"/>
                  </a:cxn>
                  <a:cxn ang="0">
                    <a:pos x="4" y="0"/>
                  </a:cxn>
                  <a:cxn ang="0">
                    <a:pos x="2" y="14"/>
                  </a:cxn>
                  <a:cxn ang="0">
                    <a:pos x="2" y="26"/>
                  </a:cxn>
                  <a:cxn ang="0">
                    <a:pos x="0" y="38"/>
                  </a:cxn>
                  <a:cxn ang="0">
                    <a:pos x="0" y="52"/>
                  </a:cxn>
                  <a:cxn ang="0">
                    <a:pos x="9" y="52"/>
                  </a:cxn>
                  <a:cxn ang="0">
                    <a:pos x="11" y="55"/>
                  </a:cxn>
                  <a:cxn ang="0">
                    <a:pos x="33" y="55"/>
                  </a:cxn>
                  <a:cxn ang="0">
                    <a:pos x="33" y="0"/>
                  </a:cxn>
                </a:cxnLst>
                <a:rect l="0" t="0" r="r" b="b"/>
                <a:pathLst>
                  <a:path w="34" h="55">
                    <a:moveTo>
                      <a:pt x="33" y="0"/>
                    </a:moveTo>
                    <a:lnTo>
                      <a:pt x="4" y="0"/>
                    </a:lnTo>
                    <a:lnTo>
                      <a:pt x="2" y="14"/>
                    </a:lnTo>
                    <a:lnTo>
                      <a:pt x="2" y="26"/>
                    </a:lnTo>
                    <a:lnTo>
                      <a:pt x="0" y="38"/>
                    </a:lnTo>
                    <a:lnTo>
                      <a:pt x="0" y="52"/>
                    </a:lnTo>
                    <a:lnTo>
                      <a:pt x="9" y="52"/>
                    </a:lnTo>
                    <a:lnTo>
                      <a:pt x="11"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2" name="Freeform 3638"/>
              <p:cNvSpPr>
                <a:spLocks/>
              </p:cNvSpPr>
              <p:nvPr/>
            </p:nvSpPr>
            <p:spPr bwMode="auto">
              <a:xfrm>
                <a:off x="5232" y="7776"/>
                <a:ext cx="31" cy="50"/>
              </a:xfrm>
              <a:custGeom>
                <a:avLst/>
                <a:gdLst/>
                <a:ahLst/>
                <a:cxnLst>
                  <a:cxn ang="0">
                    <a:pos x="2" y="0"/>
                  </a:cxn>
                  <a:cxn ang="0">
                    <a:pos x="2" y="0"/>
                  </a:cxn>
                  <a:cxn ang="0">
                    <a:pos x="0" y="11"/>
                  </a:cxn>
                  <a:cxn ang="0">
                    <a:pos x="0" y="47"/>
                  </a:cxn>
                  <a:cxn ang="0">
                    <a:pos x="14" y="47"/>
                  </a:cxn>
                  <a:cxn ang="0">
                    <a:pos x="19" y="50"/>
                  </a:cxn>
                  <a:cxn ang="0">
                    <a:pos x="31" y="50"/>
                  </a:cxn>
                  <a:cxn ang="0">
                    <a:pos x="31" y="0"/>
                  </a:cxn>
                  <a:cxn ang="0">
                    <a:pos x="2" y="0"/>
                  </a:cxn>
                </a:cxnLst>
                <a:rect l="0" t="0" r="r" b="b"/>
                <a:pathLst>
                  <a:path w="31" h="50">
                    <a:moveTo>
                      <a:pt x="2" y="0"/>
                    </a:moveTo>
                    <a:lnTo>
                      <a:pt x="2" y="0"/>
                    </a:lnTo>
                    <a:lnTo>
                      <a:pt x="0" y="11"/>
                    </a:lnTo>
                    <a:lnTo>
                      <a:pt x="0" y="47"/>
                    </a:lnTo>
                    <a:lnTo>
                      <a:pt x="14" y="47"/>
                    </a:lnTo>
                    <a:lnTo>
                      <a:pt x="19" y="50"/>
                    </a:lnTo>
                    <a:lnTo>
                      <a:pt x="31" y="50"/>
                    </a:lnTo>
                    <a:lnTo>
                      <a:pt x="31"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3" name="Freeform 3639"/>
              <p:cNvSpPr>
                <a:spLocks/>
              </p:cNvSpPr>
              <p:nvPr/>
            </p:nvSpPr>
            <p:spPr bwMode="auto">
              <a:xfrm>
                <a:off x="5232" y="7776"/>
                <a:ext cx="28" cy="43"/>
              </a:xfrm>
              <a:custGeom>
                <a:avLst/>
                <a:gdLst/>
                <a:ahLst/>
                <a:cxnLst>
                  <a:cxn ang="0">
                    <a:pos x="4" y="0"/>
                  </a:cxn>
                  <a:cxn ang="0">
                    <a:pos x="4" y="0"/>
                  </a:cxn>
                  <a:cxn ang="0">
                    <a:pos x="0" y="11"/>
                  </a:cxn>
                  <a:cxn ang="0">
                    <a:pos x="0" y="43"/>
                  </a:cxn>
                  <a:cxn ang="0">
                    <a:pos x="28" y="43"/>
                  </a:cxn>
                  <a:cxn ang="0">
                    <a:pos x="28" y="0"/>
                  </a:cxn>
                  <a:cxn ang="0">
                    <a:pos x="4" y="0"/>
                  </a:cxn>
                </a:cxnLst>
                <a:rect l="0" t="0" r="r" b="b"/>
                <a:pathLst>
                  <a:path w="28" h="43">
                    <a:moveTo>
                      <a:pt x="4" y="0"/>
                    </a:moveTo>
                    <a:lnTo>
                      <a:pt x="4" y="0"/>
                    </a:lnTo>
                    <a:lnTo>
                      <a:pt x="0" y="11"/>
                    </a:lnTo>
                    <a:lnTo>
                      <a:pt x="0" y="43"/>
                    </a:lnTo>
                    <a:lnTo>
                      <a:pt x="28" y="43"/>
                    </a:lnTo>
                    <a:lnTo>
                      <a:pt x="28" y="0"/>
                    </a:lnTo>
                    <a:lnTo>
                      <a:pt x="4"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4" name="Freeform 3640"/>
              <p:cNvSpPr>
                <a:spLocks/>
              </p:cNvSpPr>
              <p:nvPr/>
            </p:nvSpPr>
            <p:spPr bwMode="auto">
              <a:xfrm>
                <a:off x="5232" y="7776"/>
                <a:ext cx="28" cy="38"/>
              </a:xfrm>
              <a:custGeom>
                <a:avLst/>
                <a:gdLst/>
                <a:ahLst/>
                <a:cxnLst>
                  <a:cxn ang="0">
                    <a:pos x="4" y="0"/>
                  </a:cxn>
                  <a:cxn ang="0">
                    <a:pos x="4" y="0"/>
                  </a:cxn>
                  <a:cxn ang="0">
                    <a:pos x="0" y="19"/>
                  </a:cxn>
                  <a:cxn ang="0">
                    <a:pos x="0" y="38"/>
                  </a:cxn>
                  <a:cxn ang="0">
                    <a:pos x="28" y="38"/>
                  </a:cxn>
                  <a:cxn ang="0">
                    <a:pos x="28" y="0"/>
                  </a:cxn>
                  <a:cxn ang="0">
                    <a:pos x="4" y="0"/>
                  </a:cxn>
                </a:cxnLst>
                <a:rect l="0" t="0" r="r" b="b"/>
                <a:pathLst>
                  <a:path w="28" h="38">
                    <a:moveTo>
                      <a:pt x="4" y="0"/>
                    </a:moveTo>
                    <a:lnTo>
                      <a:pt x="4" y="0"/>
                    </a:lnTo>
                    <a:lnTo>
                      <a:pt x="0" y="19"/>
                    </a:lnTo>
                    <a:lnTo>
                      <a:pt x="0" y="38"/>
                    </a:lnTo>
                    <a:lnTo>
                      <a:pt x="28" y="38"/>
                    </a:lnTo>
                    <a:lnTo>
                      <a:pt x="28" y="0"/>
                    </a:lnTo>
                    <a:lnTo>
                      <a:pt x="4"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5" name="Freeform 3641"/>
              <p:cNvSpPr>
                <a:spLocks/>
              </p:cNvSpPr>
              <p:nvPr/>
            </p:nvSpPr>
            <p:spPr bwMode="auto">
              <a:xfrm>
                <a:off x="5232" y="7776"/>
                <a:ext cx="26" cy="33"/>
              </a:xfrm>
              <a:custGeom>
                <a:avLst/>
                <a:gdLst/>
                <a:ahLst/>
                <a:cxnLst>
                  <a:cxn ang="0">
                    <a:pos x="26" y="33"/>
                  </a:cxn>
                  <a:cxn ang="0">
                    <a:pos x="26" y="0"/>
                  </a:cxn>
                  <a:cxn ang="0">
                    <a:pos x="4" y="0"/>
                  </a:cxn>
                  <a:cxn ang="0">
                    <a:pos x="2" y="9"/>
                  </a:cxn>
                  <a:cxn ang="0">
                    <a:pos x="0" y="16"/>
                  </a:cxn>
                  <a:cxn ang="0">
                    <a:pos x="0" y="33"/>
                  </a:cxn>
                  <a:cxn ang="0">
                    <a:pos x="26" y="33"/>
                  </a:cxn>
                </a:cxnLst>
                <a:rect l="0" t="0" r="r" b="b"/>
                <a:pathLst>
                  <a:path w="26" h="33">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6" name="Freeform 3642"/>
              <p:cNvSpPr>
                <a:spLocks/>
              </p:cNvSpPr>
              <p:nvPr/>
            </p:nvSpPr>
            <p:spPr bwMode="auto">
              <a:xfrm>
                <a:off x="5234" y="7776"/>
                <a:ext cx="24" cy="28"/>
              </a:xfrm>
              <a:custGeom>
                <a:avLst/>
                <a:gdLst/>
                <a:ahLst/>
                <a:cxnLst>
                  <a:cxn ang="0">
                    <a:pos x="2" y="0"/>
                  </a:cxn>
                  <a:cxn ang="0">
                    <a:pos x="2" y="0"/>
                  </a:cxn>
                  <a:cxn ang="0">
                    <a:pos x="0" y="7"/>
                  </a:cxn>
                  <a:cxn ang="0">
                    <a:pos x="0" y="28"/>
                  </a:cxn>
                  <a:cxn ang="0">
                    <a:pos x="23" y="28"/>
                  </a:cxn>
                  <a:cxn ang="0">
                    <a:pos x="23" y="0"/>
                  </a:cxn>
                  <a:cxn ang="0">
                    <a:pos x="2" y="0"/>
                  </a:cxn>
                </a:cxnLst>
                <a:rect l="0" t="0" r="r" b="b"/>
                <a:pathLst>
                  <a:path w="24" h="28">
                    <a:moveTo>
                      <a:pt x="2" y="0"/>
                    </a:moveTo>
                    <a:lnTo>
                      <a:pt x="2" y="0"/>
                    </a:lnTo>
                    <a:lnTo>
                      <a:pt x="0" y="7"/>
                    </a:lnTo>
                    <a:lnTo>
                      <a:pt x="0" y="28"/>
                    </a:lnTo>
                    <a:lnTo>
                      <a:pt x="23" y="28"/>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7" name="Freeform 3643"/>
              <p:cNvSpPr>
                <a:spLocks/>
              </p:cNvSpPr>
              <p:nvPr/>
            </p:nvSpPr>
            <p:spPr bwMode="auto">
              <a:xfrm>
                <a:off x="5234" y="7766"/>
                <a:ext cx="36" cy="10"/>
              </a:xfrm>
              <a:custGeom>
                <a:avLst/>
                <a:gdLst/>
                <a:ahLst/>
                <a:cxnLst>
                  <a:cxn ang="0">
                    <a:pos x="31" y="7"/>
                  </a:cxn>
                  <a:cxn ang="0">
                    <a:pos x="35" y="9"/>
                  </a:cxn>
                  <a:cxn ang="0">
                    <a:pos x="35" y="2"/>
                  </a:cxn>
                  <a:cxn ang="0">
                    <a:pos x="19" y="0"/>
                  </a:cxn>
                  <a:cxn ang="0">
                    <a:pos x="2" y="0"/>
                  </a:cxn>
                  <a:cxn ang="0">
                    <a:pos x="0" y="7"/>
                  </a:cxn>
                  <a:cxn ang="0">
                    <a:pos x="31" y="7"/>
                  </a:cxn>
                </a:cxnLst>
                <a:rect l="0" t="0" r="r" b="b"/>
                <a:pathLst>
                  <a:path w="36" h="10">
                    <a:moveTo>
                      <a:pt x="31" y="7"/>
                    </a:moveTo>
                    <a:lnTo>
                      <a:pt x="35" y="9"/>
                    </a:lnTo>
                    <a:lnTo>
                      <a:pt x="35"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8" name="Freeform 3644"/>
              <p:cNvSpPr>
                <a:spLocks/>
              </p:cNvSpPr>
              <p:nvPr/>
            </p:nvSpPr>
            <p:spPr bwMode="auto">
              <a:xfrm>
                <a:off x="5227" y="7860"/>
                <a:ext cx="43" cy="14"/>
              </a:xfrm>
              <a:custGeom>
                <a:avLst/>
                <a:gdLst/>
                <a:ahLst/>
                <a:cxnLst>
                  <a:cxn ang="0">
                    <a:pos x="0" y="0"/>
                  </a:cxn>
                  <a:cxn ang="0">
                    <a:pos x="0" y="7"/>
                  </a:cxn>
                  <a:cxn ang="0">
                    <a:pos x="43" y="14"/>
                  </a:cxn>
                  <a:cxn ang="0">
                    <a:pos x="43" y="4"/>
                  </a:cxn>
                  <a:cxn ang="0">
                    <a:pos x="0" y="0"/>
                  </a:cxn>
                </a:cxnLst>
                <a:rect l="0" t="0" r="r" b="b"/>
                <a:pathLst>
                  <a:path w="43" h="14">
                    <a:moveTo>
                      <a:pt x="0" y="0"/>
                    </a:moveTo>
                    <a:lnTo>
                      <a:pt x="0" y="7"/>
                    </a:lnTo>
                    <a:lnTo>
                      <a:pt x="43" y="14"/>
                    </a:lnTo>
                    <a:lnTo>
                      <a:pt x="43"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9" name="Freeform 3645"/>
              <p:cNvSpPr>
                <a:spLocks/>
              </p:cNvSpPr>
              <p:nvPr/>
            </p:nvSpPr>
            <p:spPr bwMode="auto">
              <a:xfrm>
                <a:off x="5239" y="7864"/>
                <a:ext cx="17" cy="3"/>
              </a:xfrm>
              <a:custGeom>
                <a:avLst/>
                <a:gdLst/>
                <a:ahLst/>
                <a:cxnLst>
                  <a:cxn ang="0">
                    <a:pos x="9" y="0"/>
                  </a:cxn>
                  <a:cxn ang="0">
                    <a:pos x="0" y="0"/>
                  </a:cxn>
                  <a:cxn ang="0">
                    <a:pos x="2" y="2"/>
                  </a:cxn>
                  <a:cxn ang="0">
                    <a:pos x="16" y="2"/>
                  </a:cxn>
                  <a:cxn ang="0">
                    <a:pos x="16" y="0"/>
                  </a:cxn>
                  <a:cxn ang="0">
                    <a:pos x="9" y="0"/>
                  </a:cxn>
                </a:cxnLst>
                <a:rect l="0" t="0" r="r" b="b"/>
                <a:pathLst>
                  <a:path w="17" h="3">
                    <a:moveTo>
                      <a:pt x="9" y="0"/>
                    </a:moveTo>
                    <a:lnTo>
                      <a:pt x="0" y="0"/>
                    </a:lnTo>
                    <a:lnTo>
                      <a:pt x="2"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0" name="Freeform 3646"/>
              <p:cNvSpPr>
                <a:spLocks/>
              </p:cNvSpPr>
              <p:nvPr/>
            </p:nvSpPr>
            <p:spPr bwMode="auto">
              <a:xfrm>
                <a:off x="5239" y="7864"/>
                <a:ext cx="12" cy="3"/>
              </a:xfrm>
              <a:custGeom>
                <a:avLst/>
                <a:gdLst/>
                <a:ahLst/>
                <a:cxnLst>
                  <a:cxn ang="0">
                    <a:pos x="7" y="0"/>
                  </a:cxn>
                  <a:cxn ang="0">
                    <a:pos x="0" y="0"/>
                  </a:cxn>
                  <a:cxn ang="0">
                    <a:pos x="2" y="2"/>
                  </a:cxn>
                  <a:cxn ang="0">
                    <a:pos x="12" y="2"/>
                  </a:cxn>
                  <a:cxn ang="0">
                    <a:pos x="12" y="0"/>
                  </a:cxn>
                  <a:cxn ang="0">
                    <a:pos x="7" y="0"/>
                  </a:cxn>
                </a:cxnLst>
                <a:rect l="0" t="0" r="r" b="b"/>
                <a:pathLst>
                  <a:path w="12" h="3">
                    <a:moveTo>
                      <a:pt x="7" y="0"/>
                    </a:moveTo>
                    <a:lnTo>
                      <a:pt x="0" y="0"/>
                    </a:lnTo>
                    <a:lnTo>
                      <a:pt x="2" y="2"/>
                    </a:lnTo>
                    <a:lnTo>
                      <a:pt x="12" y="2"/>
                    </a:lnTo>
                    <a:lnTo>
                      <a:pt x="12"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1" name="Freeform 3647"/>
              <p:cNvSpPr>
                <a:spLocks/>
              </p:cNvSpPr>
              <p:nvPr/>
            </p:nvSpPr>
            <p:spPr bwMode="auto">
              <a:xfrm>
                <a:off x="5239" y="7864"/>
                <a:ext cx="9" cy="3"/>
              </a:xfrm>
              <a:custGeom>
                <a:avLst/>
                <a:gdLst/>
                <a:ahLst/>
                <a:cxnLst>
                  <a:cxn ang="0">
                    <a:pos x="4" y="0"/>
                  </a:cxn>
                  <a:cxn ang="0">
                    <a:pos x="0" y="0"/>
                  </a:cxn>
                  <a:cxn ang="0">
                    <a:pos x="2" y="2"/>
                  </a:cxn>
                  <a:cxn ang="0">
                    <a:pos x="9" y="2"/>
                  </a:cxn>
                  <a:cxn ang="0">
                    <a:pos x="9" y="0"/>
                  </a:cxn>
                  <a:cxn ang="0">
                    <a:pos x="4" y="0"/>
                  </a:cxn>
                </a:cxnLst>
                <a:rect l="0" t="0" r="r" b="b"/>
                <a:pathLst>
                  <a:path w="9" h="3">
                    <a:moveTo>
                      <a:pt x="4" y="0"/>
                    </a:moveTo>
                    <a:lnTo>
                      <a:pt x="0" y="0"/>
                    </a:lnTo>
                    <a:lnTo>
                      <a:pt x="2" y="2"/>
                    </a:lnTo>
                    <a:lnTo>
                      <a:pt x="9" y="2"/>
                    </a:lnTo>
                    <a:lnTo>
                      <a:pt x="9"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2" name="Freeform 3648"/>
              <p:cNvSpPr>
                <a:spLocks/>
              </p:cNvSpPr>
              <p:nvPr/>
            </p:nvSpPr>
            <p:spPr bwMode="auto">
              <a:xfrm>
                <a:off x="5270" y="7860"/>
                <a:ext cx="29" cy="12"/>
              </a:xfrm>
              <a:custGeom>
                <a:avLst/>
                <a:gdLst/>
                <a:ahLst/>
                <a:cxnLst>
                  <a:cxn ang="0">
                    <a:pos x="0" y="4"/>
                  </a:cxn>
                  <a:cxn ang="0">
                    <a:pos x="0" y="12"/>
                  </a:cxn>
                  <a:cxn ang="0">
                    <a:pos x="21" y="7"/>
                  </a:cxn>
                  <a:cxn ang="0">
                    <a:pos x="28" y="4"/>
                  </a:cxn>
                  <a:cxn ang="0">
                    <a:pos x="28" y="0"/>
                  </a:cxn>
                  <a:cxn ang="0">
                    <a:pos x="0" y="4"/>
                  </a:cxn>
                </a:cxnLst>
                <a:rect l="0" t="0" r="r" b="b"/>
                <a:pathLst>
                  <a:path w="29" h="12">
                    <a:moveTo>
                      <a:pt x="0" y="4"/>
                    </a:moveTo>
                    <a:lnTo>
                      <a:pt x="0" y="12"/>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3" name="Freeform 3649"/>
              <p:cNvSpPr>
                <a:spLocks/>
              </p:cNvSpPr>
              <p:nvPr/>
            </p:nvSpPr>
            <p:spPr bwMode="auto">
              <a:xfrm>
                <a:off x="5272" y="7860"/>
                <a:ext cx="27" cy="12"/>
              </a:xfrm>
              <a:custGeom>
                <a:avLst/>
                <a:gdLst/>
                <a:ahLst/>
                <a:cxnLst>
                  <a:cxn ang="0">
                    <a:pos x="4" y="12"/>
                  </a:cxn>
                  <a:cxn ang="0">
                    <a:pos x="7" y="9"/>
                  </a:cxn>
                  <a:cxn ang="0">
                    <a:pos x="12" y="9"/>
                  </a:cxn>
                  <a:cxn ang="0">
                    <a:pos x="14" y="7"/>
                  </a:cxn>
                  <a:cxn ang="0">
                    <a:pos x="21" y="7"/>
                  </a:cxn>
                  <a:cxn ang="0">
                    <a:pos x="26" y="4"/>
                  </a:cxn>
                  <a:cxn ang="0">
                    <a:pos x="26" y="0"/>
                  </a:cxn>
                  <a:cxn ang="0">
                    <a:pos x="16" y="0"/>
                  </a:cxn>
                  <a:cxn ang="0">
                    <a:pos x="14" y="2"/>
                  </a:cxn>
                  <a:cxn ang="0">
                    <a:pos x="7" y="2"/>
                  </a:cxn>
                  <a:cxn ang="0">
                    <a:pos x="2" y="4"/>
                  </a:cxn>
                  <a:cxn ang="0">
                    <a:pos x="0" y="4"/>
                  </a:cxn>
                  <a:cxn ang="0">
                    <a:pos x="0" y="12"/>
                  </a:cxn>
                  <a:cxn ang="0">
                    <a:pos x="4" y="12"/>
                  </a:cxn>
                </a:cxnLst>
                <a:rect l="0" t="0" r="r" b="b"/>
                <a:pathLst>
                  <a:path w="27" h="12">
                    <a:moveTo>
                      <a:pt x="4" y="12"/>
                    </a:moveTo>
                    <a:lnTo>
                      <a:pt x="7" y="9"/>
                    </a:lnTo>
                    <a:lnTo>
                      <a:pt x="12" y="9"/>
                    </a:lnTo>
                    <a:lnTo>
                      <a:pt x="14" y="7"/>
                    </a:lnTo>
                    <a:lnTo>
                      <a:pt x="21" y="7"/>
                    </a:lnTo>
                    <a:lnTo>
                      <a:pt x="26" y="4"/>
                    </a:lnTo>
                    <a:lnTo>
                      <a:pt x="26" y="0"/>
                    </a:lnTo>
                    <a:lnTo>
                      <a:pt x="16" y="0"/>
                    </a:lnTo>
                    <a:lnTo>
                      <a:pt x="14" y="2"/>
                    </a:lnTo>
                    <a:lnTo>
                      <a:pt x="7" y="2"/>
                    </a:lnTo>
                    <a:lnTo>
                      <a:pt x="2" y="4"/>
                    </a:lnTo>
                    <a:lnTo>
                      <a:pt x="0" y="4"/>
                    </a:lnTo>
                    <a:lnTo>
                      <a:pt x="0" y="12"/>
                    </a:lnTo>
                    <a:lnTo>
                      <a:pt x="4"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4" name="Freeform 3650"/>
              <p:cNvSpPr>
                <a:spLocks/>
              </p:cNvSpPr>
              <p:nvPr/>
            </p:nvSpPr>
            <p:spPr bwMode="auto">
              <a:xfrm>
                <a:off x="5275" y="7860"/>
                <a:ext cx="24" cy="12"/>
              </a:xfrm>
              <a:custGeom>
                <a:avLst/>
                <a:gdLst/>
                <a:ahLst/>
                <a:cxnLst>
                  <a:cxn ang="0">
                    <a:pos x="19" y="7"/>
                  </a:cxn>
                  <a:cxn ang="0">
                    <a:pos x="23" y="4"/>
                  </a:cxn>
                  <a:cxn ang="0">
                    <a:pos x="23" y="0"/>
                  </a:cxn>
                  <a:cxn ang="0">
                    <a:pos x="14" y="0"/>
                  </a:cxn>
                  <a:cxn ang="0">
                    <a:pos x="12" y="2"/>
                  </a:cxn>
                  <a:cxn ang="0">
                    <a:pos x="2" y="2"/>
                  </a:cxn>
                  <a:cxn ang="0">
                    <a:pos x="0" y="4"/>
                  </a:cxn>
                  <a:cxn ang="0">
                    <a:pos x="0" y="12"/>
                  </a:cxn>
                  <a:cxn ang="0">
                    <a:pos x="2" y="9"/>
                  </a:cxn>
                  <a:cxn ang="0">
                    <a:pos x="9" y="9"/>
                  </a:cxn>
                  <a:cxn ang="0">
                    <a:pos x="12" y="7"/>
                  </a:cxn>
                  <a:cxn ang="0">
                    <a:pos x="19" y="7"/>
                  </a:cxn>
                </a:cxnLst>
                <a:rect l="0" t="0" r="r" b="b"/>
                <a:pathLst>
                  <a:path w="24" h="12">
                    <a:moveTo>
                      <a:pt x="19" y="7"/>
                    </a:moveTo>
                    <a:lnTo>
                      <a:pt x="23" y="4"/>
                    </a:lnTo>
                    <a:lnTo>
                      <a:pt x="23" y="0"/>
                    </a:lnTo>
                    <a:lnTo>
                      <a:pt x="14" y="0"/>
                    </a:lnTo>
                    <a:lnTo>
                      <a:pt x="12" y="2"/>
                    </a:lnTo>
                    <a:lnTo>
                      <a:pt x="2" y="2"/>
                    </a:lnTo>
                    <a:lnTo>
                      <a:pt x="0" y="4"/>
                    </a:lnTo>
                    <a:lnTo>
                      <a:pt x="0" y="12"/>
                    </a:lnTo>
                    <a:lnTo>
                      <a:pt x="2" y="9"/>
                    </a:lnTo>
                    <a:lnTo>
                      <a:pt x="9" y="9"/>
                    </a:lnTo>
                    <a:lnTo>
                      <a:pt x="12" y="7"/>
                    </a:lnTo>
                    <a:lnTo>
                      <a:pt x="19"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5" name="Freeform 3651"/>
              <p:cNvSpPr>
                <a:spLocks/>
              </p:cNvSpPr>
              <p:nvPr/>
            </p:nvSpPr>
            <p:spPr bwMode="auto">
              <a:xfrm>
                <a:off x="5275" y="7860"/>
                <a:ext cx="24" cy="12"/>
              </a:xfrm>
              <a:custGeom>
                <a:avLst/>
                <a:gdLst/>
                <a:ahLst/>
                <a:cxnLst>
                  <a:cxn ang="0">
                    <a:pos x="0" y="4"/>
                  </a:cxn>
                  <a:cxn ang="0">
                    <a:pos x="0" y="12"/>
                  </a:cxn>
                  <a:cxn ang="0">
                    <a:pos x="4" y="9"/>
                  </a:cxn>
                  <a:cxn ang="0">
                    <a:pos x="12" y="9"/>
                  </a:cxn>
                  <a:cxn ang="0">
                    <a:pos x="12" y="7"/>
                  </a:cxn>
                  <a:cxn ang="0">
                    <a:pos x="19" y="7"/>
                  </a:cxn>
                  <a:cxn ang="0">
                    <a:pos x="23" y="4"/>
                  </a:cxn>
                  <a:cxn ang="0">
                    <a:pos x="23" y="0"/>
                  </a:cxn>
                  <a:cxn ang="0">
                    <a:pos x="14" y="0"/>
                  </a:cxn>
                  <a:cxn ang="0">
                    <a:pos x="12" y="2"/>
                  </a:cxn>
                  <a:cxn ang="0">
                    <a:pos x="2" y="2"/>
                  </a:cxn>
                  <a:cxn ang="0">
                    <a:pos x="0" y="4"/>
                  </a:cxn>
                </a:cxnLst>
                <a:rect l="0" t="0" r="r" b="b"/>
                <a:pathLst>
                  <a:path w="24" h="12">
                    <a:moveTo>
                      <a:pt x="0" y="4"/>
                    </a:moveTo>
                    <a:lnTo>
                      <a:pt x="0" y="12"/>
                    </a:lnTo>
                    <a:lnTo>
                      <a:pt x="4" y="9"/>
                    </a:lnTo>
                    <a:lnTo>
                      <a:pt x="12" y="9"/>
                    </a:lnTo>
                    <a:lnTo>
                      <a:pt x="12" y="7"/>
                    </a:lnTo>
                    <a:lnTo>
                      <a:pt x="19" y="7"/>
                    </a:lnTo>
                    <a:lnTo>
                      <a:pt x="23" y="4"/>
                    </a:lnTo>
                    <a:lnTo>
                      <a:pt x="23" y="0"/>
                    </a:lnTo>
                    <a:lnTo>
                      <a:pt x="14" y="0"/>
                    </a:lnTo>
                    <a:lnTo>
                      <a:pt x="12"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6" name="Freeform 3652"/>
              <p:cNvSpPr>
                <a:spLocks/>
              </p:cNvSpPr>
              <p:nvPr/>
            </p:nvSpPr>
            <p:spPr bwMode="auto">
              <a:xfrm>
                <a:off x="5277" y="7860"/>
                <a:ext cx="22" cy="12"/>
              </a:xfrm>
              <a:custGeom>
                <a:avLst/>
                <a:gdLst/>
                <a:ahLst/>
                <a:cxnLst>
                  <a:cxn ang="0">
                    <a:pos x="19" y="7"/>
                  </a:cxn>
                  <a:cxn ang="0">
                    <a:pos x="21" y="4"/>
                  </a:cxn>
                  <a:cxn ang="0">
                    <a:pos x="21" y="0"/>
                  </a:cxn>
                  <a:cxn ang="0">
                    <a:pos x="14" y="0"/>
                  </a:cxn>
                  <a:cxn ang="0">
                    <a:pos x="12" y="2"/>
                  </a:cxn>
                  <a:cxn ang="0">
                    <a:pos x="2" y="2"/>
                  </a:cxn>
                  <a:cxn ang="0">
                    <a:pos x="0" y="4"/>
                  </a:cxn>
                  <a:cxn ang="0">
                    <a:pos x="0" y="12"/>
                  </a:cxn>
                  <a:cxn ang="0">
                    <a:pos x="2" y="9"/>
                  </a:cxn>
                  <a:cxn ang="0">
                    <a:pos x="9" y="9"/>
                  </a:cxn>
                  <a:cxn ang="0">
                    <a:pos x="12" y="7"/>
                  </a:cxn>
                  <a:cxn ang="0">
                    <a:pos x="19" y="7"/>
                  </a:cxn>
                </a:cxnLst>
                <a:rect l="0" t="0" r="r" b="b"/>
                <a:pathLst>
                  <a:path w="22" h="12">
                    <a:moveTo>
                      <a:pt x="19" y="7"/>
                    </a:moveTo>
                    <a:lnTo>
                      <a:pt x="21" y="4"/>
                    </a:lnTo>
                    <a:lnTo>
                      <a:pt x="21" y="0"/>
                    </a:lnTo>
                    <a:lnTo>
                      <a:pt x="14" y="0"/>
                    </a:lnTo>
                    <a:lnTo>
                      <a:pt x="12" y="2"/>
                    </a:lnTo>
                    <a:lnTo>
                      <a:pt x="2" y="2"/>
                    </a:lnTo>
                    <a:lnTo>
                      <a:pt x="0" y="4"/>
                    </a:lnTo>
                    <a:lnTo>
                      <a:pt x="0" y="12"/>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7" name="Freeform 3653"/>
              <p:cNvSpPr>
                <a:spLocks/>
              </p:cNvSpPr>
              <p:nvPr/>
            </p:nvSpPr>
            <p:spPr bwMode="auto">
              <a:xfrm>
                <a:off x="5277" y="7860"/>
                <a:ext cx="22" cy="9"/>
              </a:xfrm>
              <a:custGeom>
                <a:avLst/>
                <a:gdLst/>
                <a:ahLst/>
                <a:cxnLst>
                  <a:cxn ang="0">
                    <a:pos x="19" y="7"/>
                  </a:cxn>
                  <a:cxn ang="0">
                    <a:pos x="21" y="4"/>
                  </a:cxn>
                  <a:cxn ang="0">
                    <a:pos x="21" y="0"/>
                  </a:cxn>
                  <a:cxn ang="0">
                    <a:pos x="12" y="0"/>
                  </a:cxn>
                  <a:cxn ang="0">
                    <a:pos x="9" y="2"/>
                  </a:cxn>
                  <a:cxn ang="0">
                    <a:pos x="0" y="2"/>
                  </a:cxn>
                  <a:cxn ang="0">
                    <a:pos x="0" y="9"/>
                  </a:cxn>
                  <a:cxn ang="0">
                    <a:pos x="7" y="9"/>
                  </a:cxn>
                  <a:cxn ang="0">
                    <a:pos x="9" y="7"/>
                  </a:cxn>
                  <a:cxn ang="0">
                    <a:pos x="19" y="7"/>
                  </a:cxn>
                </a:cxnLst>
                <a:rect l="0" t="0" r="r" b="b"/>
                <a:pathLst>
                  <a:path w="22" h="9">
                    <a:moveTo>
                      <a:pt x="19" y="7"/>
                    </a:moveTo>
                    <a:lnTo>
                      <a:pt x="21" y="4"/>
                    </a:lnTo>
                    <a:lnTo>
                      <a:pt x="21" y="0"/>
                    </a:lnTo>
                    <a:lnTo>
                      <a:pt x="12" y="0"/>
                    </a:lnTo>
                    <a:lnTo>
                      <a:pt x="9" y="2"/>
                    </a:lnTo>
                    <a:lnTo>
                      <a:pt x="0" y="2"/>
                    </a:lnTo>
                    <a:lnTo>
                      <a:pt x="0" y="9"/>
                    </a:lnTo>
                    <a:lnTo>
                      <a:pt x="7" y="9"/>
                    </a:lnTo>
                    <a:lnTo>
                      <a:pt x="9" y="7"/>
                    </a:lnTo>
                    <a:lnTo>
                      <a:pt x="19"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8" name="Freeform 3654"/>
              <p:cNvSpPr>
                <a:spLocks/>
              </p:cNvSpPr>
              <p:nvPr/>
            </p:nvSpPr>
            <p:spPr bwMode="auto">
              <a:xfrm>
                <a:off x="5280" y="7860"/>
                <a:ext cx="19" cy="9"/>
              </a:xfrm>
              <a:custGeom>
                <a:avLst/>
                <a:gdLst/>
                <a:ahLst/>
                <a:cxnLst>
                  <a:cxn ang="0">
                    <a:pos x="16" y="7"/>
                  </a:cxn>
                  <a:cxn ang="0">
                    <a:pos x="19" y="4"/>
                  </a:cxn>
                  <a:cxn ang="0">
                    <a:pos x="19" y="0"/>
                  </a:cxn>
                  <a:cxn ang="0">
                    <a:pos x="9" y="0"/>
                  </a:cxn>
                  <a:cxn ang="0">
                    <a:pos x="7" y="2"/>
                  </a:cxn>
                  <a:cxn ang="0">
                    <a:pos x="0" y="2"/>
                  </a:cxn>
                  <a:cxn ang="0">
                    <a:pos x="0" y="9"/>
                  </a:cxn>
                  <a:cxn ang="0">
                    <a:pos x="7" y="9"/>
                  </a:cxn>
                  <a:cxn ang="0">
                    <a:pos x="7" y="7"/>
                  </a:cxn>
                  <a:cxn ang="0">
                    <a:pos x="16" y="7"/>
                  </a:cxn>
                </a:cxnLst>
                <a:rect l="0" t="0" r="r" b="b"/>
                <a:pathLst>
                  <a:path w="19" h="9">
                    <a:moveTo>
                      <a:pt x="16" y="7"/>
                    </a:moveTo>
                    <a:lnTo>
                      <a:pt x="19" y="4"/>
                    </a:lnTo>
                    <a:lnTo>
                      <a:pt x="19" y="0"/>
                    </a:lnTo>
                    <a:lnTo>
                      <a:pt x="9" y="0"/>
                    </a:lnTo>
                    <a:lnTo>
                      <a:pt x="7" y="2"/>
                    </a:lnTo>
                    <a:lnTo>
                      <a:pt x="0" y="2"/>
                    </a:lnTo>
                    <a:lnTo>
                      <a:pt x="0" y="9"/>
                    </a:lnTo>
                    <a:lnTo>
                      <a:pt x="7" y="9"/>
                    </a:lnTo>
                    <a:lnTo>
                      <a:pt x="7" y="7"/>
                    </a:lnTo>
                    <a:lnTo>
                      <a:pt x="16"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9" name="Freeform 3655"/>
              <p:cNvSpPr>
                <a:spLocks/>
              </p:cNvSpPr>
              <p:nvPr/>
            </p:nvSpPr>
            <p:spPr bwMode="auto">
              <a:xfrm>
                <a:off x="5282" y="7860"/>
                <a:ext cx="17" cy="9"/>
              </a:xfrm>
              <a:custGeom>
                <a:avLst/>
                <a:gdLst/>
                <a:ahLst/>
                <a:cxnLst>
                  <a:cxn ang="0">
                    <a:pos x="14" y="7"/>
                  </a:cxn>
                  <a:cxn ang="0">
                    <a:pos x="16" y="4"/>
                  </a:cxn>
                  <a:cxn ang="0">
                    <a:pos x="16" y="0"/>
                  </a:cxn>
                  <a:cxn ang="0">
                    <a:pos x="7" y="0"/>
                  </a:cxn>
                  <a:cxn ang="0">
                    <a:pos x="7" y="2"/>
                  </a:cxn>
                  <a:cxn ang="0">
                    <a:pos x="0" y="2"/>
                  </a:cxn>
                  <a:cxn ang="0">
                    <a:pos x="0" y="9"/>
                  </a:cxn>
                  <a:cxn ang="0">
                    <a:pos x="4" y="9"/>
                  </a:cxn>
                  <a:cxn ang="0">
                    <a:pos x="4" y="7"/>
                  </a:cxn>
                  <a:cxn ang="0">
                    <a:pos x="14" y="7"/>
                  </a:cxn>
                </a:cxnLst>
                <a:rect l="0" t="0" r="r" b="b"/>
                <a:pathLst>
                  <a:path w="17" h="9">
                    <a:moveTo>
                      <a:pt x="14" y="7"/>
                    </a:moveTo>
                    <a:lnTo>
                      <a:pt x="16" y="4"/>
                    </a:lnTo>
                    <a:lnTo>
                      <a:pt x="16" y="0"/>
                    </a:lnTo>
                    <a:lnTo>
                      <a:pt x="7"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0" name="Freeform 3656"/>
              <p:cNvSpPr>
                <a:spLocks/>
              </p:cNvSpPr>
              <p:nvPr/>
            </p:nvSpPr>
            <p:spPr bwMode="auto">
              <a:xfrm>
                <a:off x="5282" y="7860"/>
                <a:ext cx="17" cy="9"/>
              </a:xfrm>
              <a:custGeom>
                <a:avLst/>
                <a:gdLst/>
                <a:ahLst/>
                <a:cxnLst>
                  <a:cxn ang="0">
                    <a:pos x="14" y="7"/>
                  </a:cxn>
                  <a:cxn ang="0">
                    <a:pos x="16" y="4"/>
                  </a:cxn>
                  <a:cxn ang="0">
                    <a:pos x="16" y="0"/>
                  </a:cxn>
                  <a:cxn ang="0">
                    <a:pos x="9" y="0"/>
                  </a:cxn>
                  <a:cxn ang="0">
                    <a:pos x="7" y="2"/>
                  </a:cxn>
                  <a:cxn ang="0">
                    <a:pos x="0" y="2"/>
                  </a:cxn>
                  <a:cxn ang="0">
                    <a:pos x="0" y="9"/>
                  </a:cxn>
                  <a:cxn ang="0">
                    <a:pos x="4" y="9"/>
                  </a:cxn>
                  <a:cxn ang="0">
                    <a:pos x="4" y="7"/>
                  </a:cxn>
                  <a:cxn ang="0">
                    <a:pos x="14" y="7"/>
                  </a:cxn>
                </a:cxnLst>
                <a:rect l="0" t="0" r="r" b="b"/>
                <a:pathLst>
                  <a:path w="17" h="9">
                    <a:moveTo>
                      <a:pt x="14" y="7"/>
                    </a:moveTo>
                    <a:lnTo>
                      <a:pt x="16" y="4"/>
                    </a:lnTo>
                    <a:lnTo>
                      <a:pt x="16" y="0"/>
                    </a:lnTo>
                    <a:lnTo>
                      <a:pt x="9" y="0"/>
                    </a:lnTo>
                    <a:lnTo>
                      <a:pt x="7" y="2"/>
                    </a:lnTo>
                    <a:lnTo>
                      <a:pt x="0" y="2"/>
                    </a:lnTo>
                    <a:lnTo>
                      <a:pt x="0" y="9"/>
                    </a:lnTo>
                    <a:lnTo>
                      <a:pt x="4" y="9"/>
                    </a:lnTo>
                    <a:lnTo>
                      <a:pt x="4" y="7"/>
                    </a:lnTo>
                    <a:lnTo>
                      <a:pt x="14"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1" name="Freeform 3657"/>
              <p:cNvSpPr>
                <a:spLocks/>
              </p:cNvSpPr>
              <p:nvPr/>
            </p:nvSpPr>
            <p:spPr bwMode="auto">
              <a:xfrm>
                <a:off x="5284" y="7860"/>
                <a:ext cx="15" cy="9"/>
              </a:xfrm>
              <a:custGeom>
                <a:avLst/>
                <a:gdLst/>
                <a:ahLst/>
                <a:cxnLst>
                  <a:cxn ang="0">
                    <a:pos x="11" y="7"/>
                  </a:cxn>
                  <a:cxn ang="0">
                    <a:pos x="14" y="4"/>
                  </a:cxn>
                  <a:cxn ang="0">
                    <a:pos x="14" y="0"/>
                  </a:cxn>
                  <a:cxn ang="0">
                    <a:pos x="4" y="0"/>
                  </a:cxn>
                  <a:cxn ang="0">
                    <a:pos x="4" y="2"/>
                  </a:cxn>
                  <a:cxn ang="0">
                    <a:pos x="0" y="2"/>
                  </a:cxn>
                  <a:cxn ang="0">
                    <a:pos x="0" y="9"/>
                  </a:cxn>
                  <a:cxn ang="0">
                    <a:pos x="2" y="7"/>
                  </a:cxn>
                  <a:cxn ang="0">
                    <a:pos x="11" y="7"/>
                  </a:cxn>
                </a:cxnLst>
                <a:rect l="0" t="0" r="r" b="b"/>
                <a:pathLst>
                  <a:path w="15" h="9">
                    <a:moveTo>
                      <a:pt x="11" y="7"/>
                    </a:moveTo>
                    <a:lnTo>
                      <a:pt x="14" y="4"/>
                    </a:lnTo>
                    <a:lnTo>
                      <a:pt x="14" y="0"/>
                    </a:lnTo>
                    <a:lnTo>
                      <a:pt x="4"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2" name="Freeform 3658"/>
              <p:cNvSpPr>
                <a:spLocks/>
              </p:cNvSpPr>
              <p:nvPr/>
            </p:nvSpPr>
            <p:spPr bwMode="auto">
              <a:xfrm>
                <a:off x="5287" y="7860"/>
                <a:ext cx="12" cy="9"/>
              </a:xfrm>
              <a:custGeom>
                <a:avLst/>
                <a:gdLst/>
                <a:ahLst/>
                <a:cxnLst>
                  <a:cxn ang="0">
                    <a:pos x="0" y="2"/>
                  </a:cxn>
                  <a:cxn ang="0">
                    <a:pos x="0" y="9"/>
                  </a:cxn>
                  <a:cxn ang="0">
                    <a:pos x="0" y="7"/>
                  </a:cxn>
                  <a:cxn ang="0">
                    <a:pos x="9" y="7"/>
                  </a:cxn>
                  <a:cxn ang="0">
                    <a:pos x="11" y="4"/>
                  </a:cxn>
                  <a:cxn ang="0">
                    <a:pos x="11" y="0"/>
                  </a:cxn>
                  <a:cxn ang="0">
                    <a:pos x="4" y="0"/>
                  </a:cxn>
                  <a:cxn ang="0">
                    <a:pos x="0" y="2"/>
                  </a:cxn>
                </a:cxnLst>
                <a:rect l="0" t="0" r="r" b="b"/>
                <a:pathLst>
                  <a:path w="12" h="9">
                    <a:moveTo>
                      <a:pt x="0" y="2"/>
                    </a:moveTo>
                    <a:lnTo>
                      <a:pt x="0" y="9"/>
                    </a:lnTo>
                    <a:lnTo>
                      <a:pt x="0" y="7"/>
                    </a:lnTo>
                    <a:lnTo>
                      <a:pt x="9" y="7"/>
                    </a:lnTo>
                    <a:lnTo>
                      <a:pt x="11" y="4"/>
                    </a:lnTo>
                    <a:lnTo>
                      <a:pt x="11"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3" name="Freeform 3659"/>
              <p:cNvSpPr>
                <a:spLocks/>
              </p:cNvSpPr>
              <p:nvPr/>
            </p:nvSpPr>
            <p:spPr bwMode="auto">
              <a:xfrm>
                <a:off x="5287" y="7860"/>
                <a:ext cx="12" cy="7"/>
              </a:xfrm>
              <a:custGeom>
                <a:avLst/>
                <a:gdLst/>
                <a:ahLst/>
                <a:cxnLst>
                  <a:cxn ang="0">
                    <a:pos x="0" y="2"/>
                  </a:cxn>
                  <a:cxn ang="0">
                    <a:pos x="0" y="7"/>
                  </a:cxn>
                  <a:cxn ang="0">
                    <a:pos x="4" y="7"/>
                  </a:cxn>
                  <a:cxn ang="0">
                    <a:pos x="11" y="4"/>
                  </a:cxn>
                  <a:cxn ang="0">
                    <a:pos x="11" y="0"/>
                  </a:cxn>
                  <a:cxn ang="0">
                    <a:pos x="0" y="2"/>
                  </a:cxn>
                </a:cxnLst>
                <a:rect l="0" t="0" r="r" b="b"/>
                <a:pathLst>
                  <a:path w="12" h="7">
                    <a:moveTo>
                      <a:pt x="0" y="2"/>
                    </a:moveTo>
                    <a:lnTo>
                      <a:pt x="0" y="7"/>
                    </a:lnTo>
                    <a:lnTo>
                      <a:pt x="4" y="7"/>
                    </a:lnTo>
                    <a:lnTo>
                      <a:pt x="11" y="4"/>
                    </a:lnTo>
                    <a:lnTo>
                      <a:pt x="11"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4" name="Freeform 3660"/>
              <p:cNvSpPr>
                <a:spLocks/>
              </p:cNvSpPr>
              <p:nvPr/>
            </p:nvSpPr>
            <p:spPr bwMode="auto">
              <a:xfrm>
                <a:off x="5272" y="7768"/>
                <a:ext cx="20" cy="8"/>
              </a:xfrm>
              <a:custGeom>
                <a:avLst/>
                <a:gdLst/>
                <a:ahLst/>
                <a:cxnLst>
                  <a:cxn ang="0">
                    <a:pos x="0" y="0"/>
                  </a:cxn>
                  <a:cxn ang="0">
                    <a:pos x="0" y="7"/>
                  </a:cxn>
                  <a:cxn ang="0">
                    <a:pos x="4" y="7"/>
                  </a:cxn>
                  <a:cxn ang="0">
                    <a:pos x="19" y="4"/>
                  </a:cxn>
                  <a:cxn ang="0">
                    <a:pos x="16" y="0"/>
                  </a:cxn>
                  <a:cxn ang="0">
                    <a:pos x="0" y="0"/>
                  </a:cxn>
                </a:cxnLst>
                <a:rect l="0" t="0" r="r" b="b"/>
                <a:pathLst>
                  <a:path w="20" h="8">
                    <a:moveTo>
                      <a:pt x="0" y="0"/>
                    </a:moveTo>
                    <a:lnTo>
                      <a:pt x="0" y="7"/>
                    </a:lnTo>
                    <a:lnTo>
                      <a:pt x="4" y="7"/>
                    </a:lnTo>
                    <a:lnTo>
                      <a:pt x="19" y="4"/>
                    </a:lnTo>
                    <a:lnTo>
                      <a:pt x="16"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5" name="Freeform 3661"/>
              <p:cNvSpPr>
                <a:spLocks/>
              </p:cNvSpPr>
              <p:nvPr/>
            </p:nvSpPr>
            <p:spPr bwMode="auto">
              <a:xfrm>
                <a:off x="5272" y="7768"/>
                <a:ext cx="20" cy="8"/>
              </a:xfrm>
              <a:custGeom>
                <a:avLst/>
                <a:gdLst/>
                <a:ahLst/>
                <a:cxnLst>
                  <a:cxn ang="0">
                    <a:pos x="0" y="0"/>
                  </a:cxn>
                  <a:cxn ang="0">
                    <a:pos x="0" y="7"/>
                  </a:cxn>
                  <a:cxn ang="0">
                    <a:pos x="7" y="7"/>
                  </a:cxn>
                  <a:cxn ang="0">
                    <a:pos x="9" y="4"/>
                  </a:cxn>
                  <a:cxn ang="0">
                    <a:pos x="19" y="4"/>
                  </a:cxn>
                  <a:cxn ang="0">
                    <a:pos x="16" y="0"/>
                  </a:cxn>
                  <a:cxn ang="0">
                    <a:pos x="0" y="0"/>
                  </a:cxn>
                </a:cxnLst>
                <a:rect l="0" t="0" r="r" b="b"/>
                <a:pathLst>
                  <a:path w="20" h="8">
                    <a:moveTo>
                      <a:pt x="0" y="0"/>
                    </a:moveTo>
                    <a:lnTo>
                      <a:pt x="0" y="7"/>
                    </a:lnTo>
                    <a:lnTo>
                      <a:pt x="7" y="7"/>
                    </a:lnTo>
                    <a:lnTo>
                      <a:pt x="9" y="4"/>
                    </a:lnTo>
                    <a:lnTo>
                      <a:pt x="19"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6" name="Freeform 3662"/>
              <p:cNvSpPr>
                <a:spLocks/>
              </p:cNvSpPr>
              <p:nvPr/>
            </p:nvSpPr>
            <p:spPr bwMode="auto">
              <a:xfrm>
                <a:off x="5275" y="7768"/>
                <a:ext cx="17" cy="8"/>
              </a:xfrm>
              <a:custGeom>
                <a:avLst/>
                <a:gdLst/>
                <a:ahLst/>
                <a:cxnLst>
                  <a:cxn ang="0">
                    <a:pos x="0" y="0"/>
                  </a:cxn>
                  <a:cxn ang="0">
                    <a:pos x="0" y="7"/>
                  </a:cxn>
                  <a:cxn ang="0">
                    <a:pos x="4" y="7"/>
                  </a:cxn>
                  <a:cxn ang="0">
                    <a:pos x="7" y="4"/>
                  </a:cxn>
                  <a:cxn ang="0">
                    <a:pos x="16" y="4"/>
                  </a:cxn>
                  <a:cxn ang="0">
                    <a:pos x="14" y="0"/>
                  </a:cxn>
                  <a:cxn ang="0">
                    <a:pos x="0" y="0"/>
                  </a:cxn>
                </a:cxnLst>
                <a:rect l="0" t="0" r="r" b="b"/>
                <a:pathLst>
                  <a:path w="17" h="8">
                    <a:moveTo>
                      <a:pt x="0" y="0"/>
                    </a:moveTo>
                    <a:lnTo>
                      <a:pt x="0" y="7"/>
                    </a:lnTo>
                    <a:lnTo>
                      <a:pt x="4" y="7"/>
                    </a:lnTo>
                    <a:lnTo>
                      <a:pt x="7" y="4"/>
                    </a:lnTo>
                    <a:lnTo>
                      <a:pt x="16" y="4"/>
                    </a:lnTo>
                    <a:lnTo>
                      <a:pt x="14"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7" name="Freeform 3663"/>
              <p:cNvSpPr>
                <a:spLocks/>
              </p:cNvSpPr>
              <p:nvPr/>
            </p:nvSpPr>
            <p:spPr bwMode="auto">
              <a:xfrm>
                <a:off x="5275" y="7768"/>
                <a:ext cx="17" cy="8"/>
              </a:xfrm>
              <a:custGeom>
                <a:avLst/>
                <a:gdLst/>
                <a:ahLst/>
                <a:cxnLst>
                  <a:cxn ang="0">
                    <a:pos x="0" y="0"/>
                  </a:cxn>
                  <a:cxn ang="0">
                    <a:pos x="0" y="7"/>
                  </a:cxn>
                  <a:cxn ang="0">
                    <a:pos x="7" y="7"/>
                  </a:cxn>
                  <a:cxn ang="0">
                    <a:pos x="7" y="4"/>
                  </a:cxn>
                  <a:cxn ang="0">
                    <a:pos x="16" y="4"/>
                  </a:cxn>
                  <a:cxn ang="0">
                    <a:pos x="14" y="0"/>
                  </a:cxn>
                  <a:cxn ang="0">
                    <a:pos x="0" y="0"/>
                  </a:cxn>
                </a:cxnLst>
                <a:rect l="0" t="0" r="r" b="b"/>
                <a:pathLst>
                  <a:path w="17" h="8">
                    <a:moveTo>
                      <a:pt x="0" y="0"/>
                    </a:moveTo>
                    <a:lnTo>
                      <a:pt x="0" y="7"/>
                    </a:lnTo>
                    <a:lnTo>
                      <a:pt x="7" y="7"/>
                    </a:lnTo>
                    <a:lnTo>
                      <a:pt x="7" y="4"/>
                    </a:lnTo>
                    <a:lnTo>
                      <a:pt x="16"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8" name="Freeform 3664"/>
              <p:cNvSpPr>
                <a:spLocks/>
              </p:cNvSpPr>
              <p:nvPr/>
            </p:nvSpPr>
            <p:spPr bwMode="auto">
              <a:xfrm>
                <a:off x="5277" y="7768"/>
                <a:ext cx="15" cy="8"/>
              </a:xfrm>
              <a:custGeom>
                <a:avLst/>
                <a:gdLst/>
                <a:ahLst/>
                <a:cxnLst>
                  <a:cxn ang="0">
                    <a:pos x="0" y="0"/>
                  </a:cxn>
                  <a:cxn ang="0">
                    <a:pos x="0" y="7"/>
                  </a:cxn>
                  <a:cxn ang="0">
                    <a:pos x="4" y="7"/>
                  </a:cxn>
                  <a:cxn ang="0">
                    <a:pos x="4" y="4"/>
                  </a:cxn>
                  <a:cxn ang="0">
                    <a:pos x="14" y="4"/>
                  </a:cxn>
                  <a:cxn ang="0">
                    <a:pos x="12" y="0"/>
                  </a:cxn>
                  <a:cxn ang="0">
                    <a:pos x="0" y="0"/>
                  </a:cxn>
                </a:cxnLst>
                <a:rect l="0" t="0" r="r" b="b"/>
                <a:pathLst>
                  <a:path w="15" h="8">
                    <a:moveTo>
                      <a:pt x="0" y="0"/>
                    </a:moveTo>
                    <a:lnTo>
                      <a:pt x="0" y="7"/>
                    </a:lnTo>
                    <a:lnTo>
                      <a:pt x="4" y="7"/>
                    </a:lnTo>
                    <a:lnTo>
                      <a:pt x="4" y="4"/>
                    </a:lnTo>
                    <a:lnTo>
                      <a:pt x="14" y="4"/>
                    </a:lnTo>
                    <a:lnTo>
                      <a:pt x="12"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9" name="Freeform 3665"/>
              <p:cNvSpPr>
                <a:spLocks/>
              </p:cNvSpPr>
              <p:nvPr/>
            </p:nvSpPr>
            <p:spPr bwMode="auto">
              <a:xfrm>
                <a:off x="5277" y="7768"/>
                <a:ext cx="15" cy="8"/>
              </a:xfrm>
              <a:custGeom>
                <a:avLst/>
                <a:gdLst/>
                <a:ahLst/>
                <a:cxnLst>
                  <a:cxn ang="0">
                    <a:pos x="0" y="0"/>
                  </a:cxn>
                  <a:cxn ang="0">
                    <a:pos x="0" y="7"/>
                  </a:cxn>
                  <a:cxn ang="0">
                    <a:pos x="4" y="7"/>
                  </a:cxn>
                  <a:cxn ang="0">
                    <a:pos x="7" y="4"/>
                  </a:cxn>
                  <a:cxn ang="0">
                    <a:pos x="14" y="4"/>
                  </a:cxn>
                  <a:cxn ang="0">
                    <a:pos x="12" y="0"/>
                  </a:cxn>
                  <a:cxn ang="0">
                    <a:pos x="0" y="0"/>
                  </a:cxn>
                </a:cxnLst>
                <a:rect l="0" t="0" r="r" b="b"/>
                <a:pathLst>
                  <a:path w="15" h="8">
                    <a:moveTo>
                      <a:pt x="0" y="0"/>
                    </a:moveTo>
                    <a:lnTo>
                      <a:pt x="0" y="7"/>
                    </a:lnTo>
                    <a:lnTo>
                      <a:pt x="4" y="7"/>
                    </a:lnTo>
                    <a:lnTo>
                      <a:pt x="7" y="4"/>
                    </a:lnTo>
                    <a:lnTo>
                      <a:pt x="14" y="4"/>
                    </a:lnTo>
                    <a:lnTo>
                      <a:pt x="12"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0" name="Freeform 3666"/>
              <p:cNvSpPr>
                <a:spLocks/>
              </p:cNvSpPr>
              <p:nvPr/>
            </p:nvSpPr>
            <p:spPr bwMode="auto">
              <a:xfrm>
                <a:off x="5280" y="7768"/>
                <a:ext cx="12" cy="8"/>
              </a:xfrm>
              <a:custGeom>
                <a:avLst/>
                <a:gdLst/>
                <a:ahLst/>
                <a:cxnLst>
                  <a:cxn ang="0">
                    <a:pos x="0" y="0"/>
                  </a:cxn>
                  <a:cxn ang="0">
                    <a:pos x="0" y="7"/>
                  </a:cxn>
                  <a:cxn ang="0">
                    <a:pos x="4" y="7"/>
                  </a:cxn>
                  <a:cxn ang="0">
                    <a:pos x="4" y="4"/>
                  </a:cxn>
                  <a:cxn ang="0">
                    <a:pos x="12" y="4"/>
                  </a:cxn>
                  <a:cxn ang="0">
                    <a:pos x="9" y="0"/>
                  </a:cxn>
                  <a:cxn ang="0">
                    <a:pos x="0" y="0"/>
                  </a:cxn>
                </a:cxnLst>
                <a:rect l="0" t="0" r="r" b="b"/>
                <a:pathLst>
                  <a:path w="12" h="8">
                    <a:moveTo>
                      <a:pt x="0" y="0"/>
                    </a:moveTo>
                    <a:lnTo>
                      <a:pt x="0" y="7"/>
                    </a:lnTo>
                    <a:lnTo>
                      <a:pt x="4" y="7"/>
                    </a:lnTo>
                    <a:lnTo>
                      <a:pt x="4" y="4"/>
                    </a:lnTo>
                    <a:lnTo>
                      <a:pt x="12" y="4"/>
                    </a:lnTo>
                    <a:lnTo>
                      <a:pt x="9"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1" name="Freeform 3667"/>
              <p:cNvSpPr>
                <a:spLocks/>
              </p:cNvSpPr>
              <p:nvPr/>
            </p:nvSpPr>
            <p:spPr bwMode="auto">
              <a:xfrm>
                <a:off x="5280" y="7768"/>
                <a:ext cx="12" cy="8"/>
              </a:xfrm>
              <a:custGeom>
                <a:avLst/>
                <a:gdLst/>
                <a:ahLst/>
                <a:cxnLst>
                  <a:cxn ang="0">
                    <a:pos x="0" y="0"/>
                  </a:cxn>
                  <a:cxn ang="0">
                    <a:pos x="0" y="7"/>
                  </a:cxn>
                  <a:cxn ang="0">
                    <a:pos x="4" y="7"/>
                  </a:cxn>
                  <a:cxn ang="0">
                    <a:pos x="4" y="4"/>
                  </a:cxn>
                  <a:cxn ang="0">
                    <a:pos x="12" y="4"/>
                  </a:cxn>
                  <a:cxn ang="0">
                    <a:pos x="9" y="0"/>
                  </a:cxn>
                  <a:cxn ang="0">
                    <a:pos x="0" y="0"/>
                  </a:cxn>
                </a:cxnLst>
                <a:rect l="0" t="0" r="r" b="b"/>
                <a:pathLst>
                  <a:path w="12" h="8">
                    <a:moveTo>
                      <a:pt x="0" y="0"/>
                    </a:moveTo>
                    <a:lnTo>
                      <a:pt x="0" y="7"/>
                    </a:lnTo>
                    <a:lnTo>
                      <a:pt x="4" y="7"/>
                    </a:lnTo>
                    <a:lnTo>
                      <a:pt x="4" y="4"/>
                    </a:lnTo>
                    <a:lnTo>
                      <a:pt x="12"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2" name="Freeform 3668"/>
              <p:cNvSpPr>
                <a:spLocks/>
              </p:cNvSpPr>
              <p:nvPr/>
            </p:nvSpPr>
            <p:spPr bwMode="auto">
              <a:xfrm>
                <a:off x="5282" y="7768"/>
                <a:ext cx="10" cy="8"/>
              </a:xfrm>
              <a:custGeom>
                <a:avLst/>
                <a:gdLst/>
                <a:ahLst/>
                <a:cxnLst>
                  <a:cxn ang="0">
                    <a:pos x="0" y="0"/>
                  </a:cxn>
                  <a:cxn ang="0">
                    <a:pos x="0" y="7"/>
                  </a:cxn>
                  <a:cxn ang="0">
                    <a:pos x="4" y="4"/>
                  </a:cxn>
                  <a:cxn ang="0">
                    <a:pos x="9" y="4"/>
                  </a:cxn>
                  <a:cxn ang="0">
                    <a:pos x="7" y="0"/>
                  </a:cxn>
                  <a:cxn ang="0">
                    <a:pos x="0" y="0"/>
                  </a:cxn>
                </a:cxnLst>
                <a:rect l="0" t="0" r="r" b="b"/>
                <a:pathLst>
                  <a:path w="10" h="8">
                    <a:moveTo>
                      <a:pt x="0" y="0"/>
                    </a:moveTo>
                    <a:lnTo>
                      <a:pt x="0" y="7"/>
                    </a:lnTo>
                    <a:lnTo>
                      <a:pt x="4"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3" name="Freeform 3669"/>
              <p:cNvSpPr>
                <a:spLocks/>
              </p:cNvSpPr>
              <p:nvPr/>
            </p:nvSpPr>
            <p:spPr bwMode="auto">
              <a:xfrm>
                <a:off x="5282" y="7768"/>
                <a:ext cx="10" cy="8"/>
              </a:xfrm>
              <a:custGeom>
                <a:avLst/>
                <a:gdLst/>
                <a:ahLst/>
                <a:cxnLst>
                  <a:cxn ang="0">
                    <a:pos x="0" y="0"/>
                  </a:cxn>
                  <a:cxn ang="0">
                    <a:pos x="0" y="7"/>
                  </a:cxn>
                  <a:cxn ang="0">
                    <a:pos x="4" y="4"/>
                  </a:cxn>
                  <a:cxn ang="0">
                    <a:pos x="9" y="4"/>
                  </a:cxn>
                  <a:cxn ang="0">
                    <a:pos x="7" y="0"/>
                  </a:cxn>
                  <a:cxn ang="0">
                    <a:pos x="0" y="0"/>
                  </a:cxn>
                </a:cxnLst>
                <a:rect l="0" t="0" r="r" b="b"/>
                <a:pathLst>
                  <a:path w="10" h="8">
                    <a:moveTo>
                      <a:pt x="0" y="0"/>
                    </a:moveTo>
                    <a:lnTo>
                      <a:pt x="0" y="7"/>
                    </a:lnTo>
                    <a:lnTo>
                      <a:pt x="4" y="4"/>
                    </a:lnTo>
                    <a:lnTo>
                      <a:pt x="9"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4" name="Freeform 3670"/>
              <p:cNvSpPr>
                <a:spLocks/>
              </p:cNvSpPr>
              <p:nvPr/>
            </p:nvSpPr>
            <p:spPr bwMode="auto">
              <a:xfrm>
                <a:off x="5282" y="7768"/>
                <a:ext cx="10" cy="8"/>
              </a:xfrm>
              <a:custGeom>
                <a:avLst/>
                <a:gdLst/>
                <a:ahLst/>
                <a:cxnLst>
                  <a:cxn ang="0">
                    <a:pos x="0" y="0"/>
                  </a:cxn>
                  <a:cxn ang="0">
                    <a:pos x="0" y="7"/>
                  </a:cxn>
                  <a:cxn ang="0">
                    <a:pos x="4" y="7"/>
                  </a:cxn>
                  <a:cxn ang="0">
                    <a:pos x="4" y="4"/>
                  </a:cxn>
                  <a:cxn ang="0">
                    <a:pos x="9" y="4"/>
                  </a:cxn>
                  <a:cxn ang="0">
                    <a:pos x="7" y="0"/>
                  </a:cxn>
                  <a:cxn ang="0">
                    <a:pos x="0" y="0"/>
                  </a:cxn>
                </a:cxnLst>
                <a:rect l="0" t="0" r="r" b="b"/>
                <a:pathLst>
                  <a:path w="10" h="8">
                    <a:moveTo>
                      <a:pt x="0" y="0"/>
                    </a:moveTo>
                    <a:lnTo>
                      <a:pt x="0" y="7"/>
                    </a:lnTo>
                    <a:lnTo>
                      <a:pt x="4" y="7"/>
                    </a:lnTo>
                    <a:lnTo>
                      <a:pt x="4" y="4"/>
                    </a:lnTo>
                    <a:lnTo>
                      <a:pt x="9"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5" name="Freeform 3671"/>
              <p:cNvSpPr>
                <a:spLocks/>
              </p:cNvSpPr>
              <p:nvPr/>
            </p:nvSpPr>
            <p:spPr bwMode="auto">
              <a:xfrm>
                <a:off x="5284" y="7768"/>
                <a:ext cx="8" cy="8"/>
              </a:xfrm>
              <a:custGeom>
                <a:avLst/>
                <a:gdLst/>
                <a:ahLst/>
                <a:cxnLst>
                  <a:cxn ang="0">
                    <a:pos x="0" y="0"/>
                  </a:cxn>
                  <a:cxn ang="0">
                    <a:pos x="0" y="7"/>
                  </a:cxn>
                  <a:cxn ang="0">
                    <a:pos x="2" y="7"/>
                  </a:cxn>
                  <a:cxn ang="0">
                    <a:pos x="7" y="4"/>
                  </a:cxn>
                  <a:cxn ang="0">
                    <a:pos x="4" y="0"/>
                  </a:cxn>
                  <a:cxn ang="0">
                    <a:pos x="0" y="0"/>
                  </a:cxn>
                </a:cxnLst>
                <a:rect l="0" t="0" r="r" b="b"/>
                <a:pathLst>
                  <a:path w="8" h="8">
                    <a:moveTo>
                      <a:pt x="0" y="0"/>
                    </a:moveTo>
                    <a:lnTo>
                      <a:pt x="0" y="7"/>
                    </a:lnTo>
                    <a:lnTo>
                      <a:pt x="2" y="7"/>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6" name="Freeform 3672"/>
              <p:cNvSpPr>
                <a:spLocks/>
              </p:cNvSpPr>
              <p:nvPr/>
            </p:nvSpPr>
            <p:spPr bwMode="auto">
              <a:xfrm>
                <a:off x="5287" y="7778"/>
                <a:ext cx="12" cy="79"/>
              </a:xfrm>
              <a:custGeom>
                <a:avLst/>
                <a:gdLst/>
                <a:ahLst/>
                <a:cxnLst>
                  <a:cxn ang="0">
                    <a:pos x="11" y="76"/>
                  </a:cxn>
                  <a:cxn ang="0">
                    <a:pos x="11" y="57"/>
                  </a:cxn>
                  <a:cxn ang="0">
                    <a:pos x="4" y="0"/>
                  </a:cxn>
                  <a:cxn ang="0">
                    <a:pos x="0" y="0"/>
                  </a:cxn>
                  <a:cxn ang="0">
                    <a:pos x="4" y="38"/>
                  </a:cxn>
                  <a:cxn ang="0">
                    <a:pos x="4" y="57"/>
                  </a:cxn>
                  <a:cxn ang="0">
                    <a:pos x="7" y="79"/>
                  </a:cxn>
                  <a:cxn ang="0">
                    <a:pos x="11" y="76"/>
                  </a:cxn>
                </a:cxnLst>
                <a:rect l="0" t="0" r="r" b="b"/>
                <a:pathLst>
                  <a:path w="12" h="79">
                    <a:moveTo>
                      <a:pt x="11" y="76"/>
                    </a:moveTo>
                    <a:lnTo>
                      <a:pt x="11" y="57"/>
                    </a:lnTo>
                    <a:lnTo>
                      <a:pt x="4" y="0"/>
                    </a:lnTo>
                    <a:lnTo>
                      <a:pt x="0" y="0"/>
                    </a:lnTo>
                    <a:lnTo>
                      <a:pt x="4" y="38"/>
                    </a:lnTo>
                    <a:lnTo>
                      <a:pt x="4" y="57"/>
                    </a:lnTo>
                    <a:lnTo>
                      <a:pt x="7" y="79"/>
                    </a:lnTo>
                    <a:lnTo>
                      <a:pt x="11" y="7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7" name="Freeform 3673"/>
              <p:cNvSpPr>
                <a:spLocks/>
              </p:cNvSpPr>
              <p:nvPr/>
            </p:nvSpPr>
            <p:spPr bwMode="auto">
              <a:xfrm>
                <a:off x="5284" y="7778"/>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8" name="Freeform 3674"/>
              <p:cNvSpPr>
                <a:spLocks/>
              </p:cNvSpPr>
              <p:nvPr/>
            </p:nvSpPr>
            <p:spPr bwMode="auto">
              <a:xfrm>
                <a:off x="5282" y="7778"/>
                <a:ext cx="14" cy="77"/>
              </a:xfrm>
              <a:custGeom>
                <a:avLst/>
                <a:gdLst/>
                <a:ahLst/>
                <a:cxnLst>
                  <a:cxn ang="0">
                    <a:pos x="14" y="76"/>
                  </a:cxn>
                  <a:cxn ang="0">
                    <a:pos x="14" y="57"/>
                  </a:cxn>
                  <a:cxn ang="0">
                    <a:pos x="7" y="0"/>
                  </a:cxn>
                  <a:cxn ang="0">
                    <a:pos x="0" y="0"/>
                  </a:cxn>
                  <a:cxn ang="0">
                    <a:pos x="4" y="19"/>
                  </a:cxn>
                  <a:cxn ang="0">
                    <a:pos x="4" y="28"/>
                  </a:cxn>
                  <a:cxn ang="0">
                    <a:pos x="7" y="38"/>
                  </a:cxn>
                  <a:cxn ang="0">
                    <a:pos x="7" y="57"/>
                  </a:cxn>
                  <a:cxn ang="0">
                    <a:pos x="9" y="67"/>
                  </a:cxn>
                  <a:cxn ang="0">
                    <a:pos x="9" y="76"/>
                  </a:cxn>
                  <a:cxn ang="0">
                    <a:pos x="14" y="76"/>
                  </a:cxn>
                </a:cxnLst>
                <a:rect l="0" t="0" r="r" b="b"/>
                <a:pathLst>
                  <a:path w="14" h="77">
                    <a:moveTo>
                      <a:pt x="14" y="76"/>
                    </a:moveTo>
                    <a:lnTo>
                      <a:pt x="14" y="57"/>
                    </a:lnTo>
                    <a:lnTo>
                      <a:pt x="7" y="0"/>
                    </a:lnTo>
                    <a:lnTo>
                      <a:pt x="0" y="0"/>
                    </a:lnTo>
                    <a:lnTo>
                      <a:pt x="4" y="19"/>
                    </a:lnTo>
                    <a:lnTo>
                      <a:pt x="4" y="28"/>
                    </a:lnTo>
                    <a:lnTo>
                      <a:pt x="7" y="38"/>
                    </a:lnTo>
                    <a:lnTo>
                      <a:pt x="7" y="57"/>
                    </a:lnTo>
                    <a:lnTo>
                      <a:pt x="9" y="67"/>
                    </a:lnTo>
                    <a:lnTo>
                      <a:pt x="9" y="76"/>
                    </a:lnTo>
                    <a:lnTo>
                      <a:pt x="14" y="76"/>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9" name="Freeform 3675"/>
              <p:cNvSpPr>
                <a:spLocks/>
              </p:cNvSpPr>
              <p:nvPr/>
            </p:nvSpPr>
            <p:spPr bwMode="auto">
              <a:xfrm>
                <a:off x="5282" y="7778"/>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0" name="Freeform 3676"/>
              <p:cNvSpPr>
                <a:spLocks/>
              </p:cNvSpPr>
              <p:nvPr/>
            </p:nvSpPr>
            <p:spPr bwMode="auto">
              <a:xfrm>
                <a:off x="5282" y="7778"/>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1" name="Freeform 3677"/>
              <p:cNvSpPr>
                <a:spLocks/>
              </p:cNvSpPr>
              <p:nvPr/>
            </p:nvSpPr>
            <p:spPr bwMode="auto">
              <a:xfrm>
                <a:off x="5280" y="7778"/>
                <a:ext cx="14"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4" h="79">
                    <a:moveTo>
                      <a:pt x="12" y="57"/>
                    </a:moveTo>
                    <a:lnTo>
                      <a:pt x="12" y="38"/>
                    </a:lnTo>
                    <a:lnTo>
                      <a:pt x="7" y="0"/>
                    </a:lnTo>
                    <a:lnTo>
                      <a:pt x="0" y="0"/>
                    </a:lnTo>
                    <a:lnTo>
                      <a:pt x="7" y="57"/>
                    </a:lnTo>
                    <a:lnTo>
                      <a:pt x="7" y="79"/>
                    </a:lnTo>
                    <a:lnTo>
                      <a:pt x="9" y="76"/>
                    </a:lnTo>
                    <a:lnTo>
                      <a:pt x="14" y="76"/>
                    </a:lnTo>
                    <a:lnTo>
                      <a:pt x="12"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2" name="Freeform 3678"/>
              <p:cNvSpPr>
                <a:spLocks/>
              </p:cNvSpPr>
              <p:nvPr/>
            </p:nvSpPr>
            <p:spPr bwMode="auto">
              <a:xfrm>
                <a:off x="5280" y="7778"/>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9" y="38"/>
                  </a:cxn>
                  <a:cxn ang="0">
                    <a:pos x="9" y="19"/>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9" y="38"/>
                    </a:lnTo>
                    <a:lnTo>
                      <a:pt x="9" y="19"/>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3" name="Freeform 3679"/>
              <p:cNvSpPr>
                <a:spLocks/>
              </p:cNvSpPr>
              <p:nvPr/>
            </p:nvSpPr>
            <p:spPr bwMode="auto">
              <a:xfrm>
                <a:off x="5277" y="7778"/>
                <a:ext cx="15"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5" h="79">
                    <a:moveTo>
                      <a:pt x="12" y="57"/>
                    </a:moveTo>
                    <a:lnTo>
                      <a:pt x="12" y="38"/>
                    </a:lnTo>
                    <a:lnTo>
                      <a:pt x="7" y="0"/>
                    </a:lnTo>
                    <a:lnTo>
                      <a:pt x="0" y="0"/>
                    </a:lnTo>
                    <a:lnTo>
                      <a:pt x="7" y="57"/>
                    </a:lnTo>
                    <a:lnTo>
                      <a:pt x="7" y="79"/>
                    </a:lnTo>
                    <a:lnTo>
                      <a:pt x="9" y="76"/>
                    </a:lnTo>
                    <a:lnTo>
                      <a:pt x="14" y="76"/>
                    </a:lnTo>
                    <a:lnTo>
                      <a:pt x="12"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4" name="Freeform 3680"/>
              <p:cNvSpPr>
                <a:spLocks/>
              </p:cNvSpPr>
              <p:nvPr/>
            </p:nvSpPr>
            <p:spPr bwMode="auto">
              <a:xfrm>
                <a:off x="5277" y="7778"/>
                <a:ext cx="12" cy="77"/>
              </a:xfrm>
              <a:custGeom>
                <a:avLst/>
                <a:gdLst/>
                <a:ahLst/>
                <a:cxnLst>
                  <a:cxn ang="0">
                    <a:pos x="7" y="57"/>
                  </a:cxn>
                  <a:cxn ang="0">
                    <a:pos x="7" y="76"/>
                  </a:cxn>
                  <a:cxn ang="0">
                    <a:pos x="12" y="76"/>
                  </a:cxn>
                  <a:cxn ang="0">
                    <a:pos x="12" y="57"/>
                  </a:cxn>
                  <a:cxn ang="0">
                    <a:pos x="9" y="38"/>
                  </a:cxn>
                  <a:cxn ang="0">
                    <a:pos x="9" y="19"/>
                  </a:cxn>
                  <a:cxn ang="0">
                    <a:pos x="4" y="0"/>
                  </a:cxn>
                  <a:cxn ang="0">
                    <a:pos x="0" y="0"/>
                  </a:cxn>
                  <a:cxn ang="0">
                    <a:pos x="7" y="57"/>
                  </a:cxn>
                </a:cxnLst>
                <a:rect l="0" t="0" r="r" b="b"/>
                <a:pathLst>
                  <a:path w="12" h="77">
                    <a:moveTo>
                      <a:pt x="7" y="57"/>
                    </a:moveTo>
                    <a:lnTo>
                      <a:pt x="7" y="76"/>
                    </a:lnTo>
                    <a:lnTo>
                      <a:pt x="12" y="76"/>
                    </a:lnTo>
                    <a:lnTo>
                      <a:pt x="12" y="57"/>
                    </a:lnTo>
                    <a:lnTo>
                      <a:pt x="9" y="38"/>
                    </a:lnTo>
                    <a:lnTo>
                      <a:pt x="9" y="19"/>
                    </a:lnTo>
                    <a:lnTo>
                      <a:pt x="4" y="0"/>
                    </a:lnTo>
                    <a:lnTo>
                      <a:pt x="0" y="0"/>
                    </a:lnTo>
                    <a:lnTo>
                      <a:pt x="7"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5" name="Freeform 3681"/>
              <p:cNvSpPr>
                <a:spLocks/>
              </p:cNvSpPr>
              <p:nvPr/>
            </p:nvSpPr>
            <p:spPr bwMode="auto">
              <a:xfrm>
                <a:off x="5275" y="7778"/>
                <a:ext cx="14" cy="79"/>
              </a:xfrm>
              <a:custGeom>
                <a:avLst/>
                <a:gdLst/>
                <a:ahLst/>
                <a:cxnLst>
                  <a:cxn ang="0">
                    <a:pos x="7" y="0"/>
                  </a:cxn>
                  <a:cxn ang="0">
                    <a:pos x="0" y="0"/>
                  </a:cxn>
                  <a:cxn ang="0">
                    <a:pos x="4" y="19"/>
                  </a:cxn>
                  <a:cxn ang="0">
                    <a:pos x="7" y="38"/>
                  </a:cxn>
                  <a:cxn ang="0">
                    <a:pos x="7" y="79"/>
                  </a:cxn>
                  <a:cxn ang="0">
                    <a:pos x="9" y="76"/>
                  </a:cxn>
                  <a:cxn ang="0">
                    <a:pos x="14" y="76"/>
                  </a:cxn>
                  <a:cxn ang="0">
                    <a:pos x="12" y="57"/>
                  </a:cxn>
                  <a:cxn ang="0">
                    <a:pos x="12" y="38"/>
                  </a:cxn>
                  <a:cxn ang="0">
                    <a:pos x="7" y="0"/>
                  </a:cxn>
                </a:cxnLst>
                <a:rect l="0" t="0" r="r" b="b"/>
                <a:pathLst>
                  <a:path w="14" h="79">
                    <a:moveTo>
                      <a:pt x="7" y="0"/>
                    </a:moveTo>
                    <a:lnTo>
                      <a:pt x="0" y="0"/>
                    </a:lnTo>
                    <a:lnTo>
                      <a:pt x="4" y="19"/>
                    </a:lnTo>
                    <a:lnTo>
                      <a:pt x="7" y="38"/>
                    </a:lnTo>
                    <a:lnTo>
                      <a:pt x="7" y="79"/>
                    </a:lnTo>
                    <a:lnTo>
                      <a:pt x="9" y="76"/>
                    </a:lnTo>
                    <a:lnTo>
                      <a:pt x="14" y="76"/>
                    </a:lnTo>
                    <a:lnTo>
                      <a:pt x="12" y="57"/>
                    </a:lnTo>
                    <a:lnTo>
                      <a:pt x="12" y="38"/>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6" name="Freeform 3682"/>
              <p:cNvSpPr>
                <a:spLocks/>
              </p:cNvSpPr>
              <p:nvPr/>
            </p:nvSpPr>
            <p:spPr bwMode="auto">
              <a:xfrm>
                <a:off x="5275" y="7778"/>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7" name="Freeform 3683"/>
              <p:cNvSpPr>
                <a:spLocks/>
              </p:cNvSpPr>
              <p:nvPr/>
            </p:nvSpPr>
            <p:spPr bwMode="auto">
              <a:xfrm>
                <a:off x="5272" y="7778"/>
                <a:ext cx="15" cy="79"/>
              </a:xfrm>
              <a:custGeom>
                <a:avLst/>
                <a:gdLst/>
                <a:ahLst/>
                <a:cxnLst>
                  <a:cxn ang="0">
                    <a:pos x="7" y="0"/>
                  </a:cxn>
                  <a:cxn ang="0">
                    <a:pos x="0" y="0"/>
                  </a:cxn>
                  <a:cxn ang="0">
                    <a:pos x="4" y="19"/>
                  </a:cxn>
                  <a:cxn ang="0">
                    <a:pos x="7" y="38"/>
                  </a:cxn>
                  <a:cxn ang="0">
                    <a:pos x="7" y="79"/>
                  </a:cxn>
                  <a:cxn ang="0">
                    <a:pos x="14" y="76"/>
                  </a:cxn>
                  <a:cxn ang="0">
                    <a:pos x="14" y="57"/>
                  </a:cxn>
                  <a:cxn ang="0">
                    <a:pos x="7" y="0"/>
                  </a:cxn>
                </a:cxnLst>
                <a:rect l="0" t="0" r="r" b="b"/>
                <a:pathLst>
                  <a:path w="15" h="79">
                    <a:moveTo>
                      <a:pt x="7" y="0"/>
                    </a:moveTo>
                    <a:lnTo>
                      <a:pt x="0" y="0"/>
                    </a:lnTo>
                    <a:lnTo>
                      <a:pt x="4" y="19"/>
                    </a:lnTo>
                    <a:lnTo>
                      <a:pt x="7" y="38"/>
                    </a:lnTo>
                    <a:lnTo>
                      <a:pt x="7" y="79"/>
                    </a:lnTo>
                    <a:lnTo>
                      <a:pt x="14" y="76"/>
                    </a:lnTo>
                    <a:lnTo>
                      <a:pt x="14" y="57"/>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8" name="Freeform 3684"/>
              <p:cNvSpPr>
                <a:spLocks/>
              </p:cNvSpPr>
              <p:nvPr/>
            </p:nvSpPr>
            <p:spPr bwMode="auto">
              <a:xfrm>
                <a:off x="4284" y="8006"/>
                <a:ext cx="1552" cy="2"/>
              </a:xfrm>
              <a:custGeom>
                <a:avLst/>
                <a:gdLst/>
                <a:ahLst/>
                <a:cxnLst>
                  <a:cxn ang="0">
                    <a:pos x="0" y="0"/>
                  </a:cxn>
                  <a:cxn ang="0">
                    <a:pos x="1552" y="2"/>
                  </a:cxn>
                </a:cxnLst>
                <a:rect l="0" t="0" r="r" b="b"/>
                <a:pathLst>
                  <a:path w="1552" h="2">
                    <a:moveTo>
                      <a:pt x="0" y="0"/>
                    </a:moveTo>
                    <a:lnTo>
                      <a:pt x="1552" y="2"/>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9" name="Freeform 3685"/>
              <p:cNvSpPr>
                <a:spLocks/>
              </p:cNvSpPr>
              <p:nvPr/>
            </p:nvSpPr>
            <p:spPr bwMode="auto">
              <a:xfrm>
                <a:off x="5124" y="7814"/>
                <a:ext cx="4" cy="192"/>
              </a:xfrm>
              <a:custGeom>
                <a:avLst/>
                <a:gdLst/>
                <a:ahLst/>
                <a:cxnLst>
                  <a:cxn ang="0">
                    <a:pos x="0" y="0"/>
                  </a:cxn>
                  <a:cxn ang="0">
                    <a:pos x="4" y="191"/>
                  </a:cxn>
                </a:cxnLst>
                <a:rect l="0" t="0" r="r" b="b"/>
                <a:pathLst>
                  <a:path w="4" h="192">
                    <a:moveTo>
                      <a:pt x="0" y="0"/>
                    </a:moveTo>
                    <a:lnTo>
                      <a:pt x="4" y="191"/>
                    </a:lnTo>
                  </a:path>
                </a:pathLst>
              </a:custGeom>
              <a:noFill/>
              <a:ln w="28955">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0" name="Freeform 3686"/>
              <p:cNvSpPr>
                <a:spLocks/>
              </p:cNvSpPr>
              <p:nvPr/>
            </p:nvSpPr>
            <p:spPr bwMode="auto">
              <a:xfrm>
                <a:off x="5736" y="8383"/>
                <a:ext cx="127" cy="33"/>
              </a:xfrm>
              <a:custGeom>
                <a:avLst/>
                <a:gdLst/>
                <a:ahLst/>
                <a:cxnLst>
                  <a:cxn ang="0">
                    <a:pos x="0" y="33"/>
                  </a:cxn>
                  <a:cxn ang="0">
                    <a:pos x="127" y="26"/>
                  </a:cxn>
                  <a:cxn ang="0">
                    <a:pos x="124" y="0"/>
                  </a:cxn>
                  <a:cxn ang="0">
                    <a:pos x="4" y="14"/>
                  </a:cxn>
                  <a:cxn ang="0">
                    <a:pos x="0" y="33"/>
                  </a:cxn>
                </a:cxnLst>
                <a:rect l="0" t="0" r="r" b="b"/>
                <a:pathLst>
                  <a:path w="127" h="33">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1" name="Freeform 3687"/>
              <p:cNvSpPr>
                <a:spLocks/>
              </p:cNvSpPr>
              <p:nvPr/>
            </p:nvSpPr>
            <p:spPr bwMode="auto">
              <a:xfrm>
                <a:off x="5827" y="8179"/>
                <a:ext cx="336" cy="266"/>
              </a:xfrm>
              <a:custGeom>
                <a:avLst/>
                <a:gdLst/>
                <a:ahLst/>
                <a:cxnLst>
                  <a:cxn ang="0">
                    <a:pos x="4" y="211"/>
                  </a:cxn>
                  <a:cxn ang="0">
                    <a:pos x="9" y="213"/>
                  </a:cxn>
                  <a:cxn ang="0">
                    <a:pos x="14" y="213"/>
                  </a:cxn>
                  <a:cxn ang="0">
                    <a:pos x="16" y="216"/>
                  </a:cxn>
                  <a:cxn ang="0">
                    <a:pos x="23" y="216"/>
                  </a:cxn>
                  <a:cxn ang="0">
                    <a:pos x="26" y="218"/>
                  </a:cxn>
                  <a:cxn ang="0">
                    <a:pos x="36" y="218"/>
                  </a:cxn>
                  <a:cxn ang="0">
                    <a:pos x="38" y="220"/>
                  </a:cxn>
                  <a:cxn ang="0">
                    <a:pos x="50" y="220"/>
                  </a:cxn>
                  <a:cxn ang="0">
                    <a:pos x="57" y="228"/>
                  </a:cxn>
                  <a:cxn ang="0">
                    <a:pos x="62" y="230"/>
                  </a:cxn>
                  <a:cxn ang="0">
                    <a:pos x="45" y="237"/>
                  </a:cxn>
                  <a:cxn ang="0">
                    <a:pos x="28" y="240"/>
                  </a:cxn>
                  <a:cxn ang="0">
                    <a:pos x="16" y="244"/>
                  </a:cxn>
                  <a:cxn ang="0">
                    <a:pos x="19" y="247"/>
                  </a:cxn>
                  <a:cxn ang="0">
                    <a:pos x="23" y="249"/>
                  </a:cxn>
                  <a:cxn ang="0">
                    <a:pos x="28" y="249"/>
                  </a:cxn>
                  <a:cxn ang="0">
                    <a:pos x="31" y="252"/>
                  </a:cxn>
                  <a:cxn ang="0">
                    <a:pos x="47" y="252"/>
                  </a:cxn>
                  <a:cxn ang="0">
                    <a:pos x="55" y="254"/>
                  </a:cxn>
                  <a:cxn ang="0">
                    <a:pos x="93" y="254"/>
                  </a:cxn>
                  <a:cxn ang="0">
                    <a:pos x="151" y="256"/>
                  </a:cxn>
                  <a:cxn ang="0">
                    <a:pos x="175" y="266"/>
                  </a:cxn>
                  <a:cxn ang="0">
                    <a:pos x="182" y="266"/>
                  </a:cxn>
                  <a:cxn ang="0">
                    <a:pos x="203" y="259"/>
                  </a:cxn>
                  <a:cxn ang="0">
                    <a:pos x="208" y="256"/>
                  </a:cxn>
                  <a:cxn ang="0">
                    <a:pos x="216" y="256"/>
                  </a:cxn>
                  <a:cxn ang="0">
                    <a:pos x="220" y="254"/>
                  </a:cxn>
                  <a:cxn ang="0">
                    <a:pos x="225" y="252"/>
                  </a:cxn>
                  <a:cxn ang="0">
                    <a:pos x="227" y="249"/>
                  </a:cxn>
                  <a:cxn ang="0">
                    <a:pos x="232" y="247"/>
                  </a:cxn>
                  <a:cxn ang="0">
                    <a:pos x="235" y="247"/>
                  </a:cxn>
                  <a:cxn ang="0">
                    <a:pos x="235" y="242"/>
                  </a:cxn>
                  <a:cxn ang="0">
                    <a:pos x="230" y="240"/>
                  </a:cxn>
                  <a:cxn ang="0">
                    <a:pos x="227" y="240"/>
                  </a:cxn>
                  <a:cxn ang="0">
                    <a:pos x="247" y="213"/>
                  </a:cxn>
                  <a:cxn ang="0">
                    <a:pos x="331" y="199"/>
                  </a:cxn>
                  <a:cxn ang="0">
                    <a:pos x="336" y="96"/>
                  </a:cxn>
                  <a:cxn ang="0">
                    <a:pos x="276" y="45"/>
                  </a:cxn>
                  <a:cxn ang="0">
                    <a:pos x="184" y="4"/>
                  </a:cxn>
                  <a:cxn ang="0">
                    <a:pos x="129" y="0"/>
                  </a:cxn>
                  <a:cxn ang="0">
                    <a:pos x="120" y="9"/>
                  </a:cxn>
                  <a:cxn ang="0">
                    <a:pos x="112" y="19"/>
                  </a:cxn>
                  <a:cxn ang="0">
                    <a:pos x="103" y="31"/>
                  </a:cxn>
                  <a:cxn ang="0">
                    <a:pos x="96" y="43"/>
                  </a:cxn>
                  <a:cxn ang="0">
                    <a:pos x="86" y="55"/>
                  </a:cxn>
                  <a:cxn ang="0">
                    <a:pos x="79" y="67"/>
                  </a:cxn>
                  <a:cxn ang="0">
                    <a:pos x="64" y="96"/>
                  </a:cxn>
                  <a:cxn ang="0">
                    <a:pos x="57" y="108"/>
                  </a:cxn>
                  <a:cxn ang="0">
                    <a:pos x="50" y="122"/>
                  </a:cxn>
                  <a:cxn ang="0">
                    <a:pos x="45" y="134"/>
                  </a:cxn>
                  <a:cxn ang="0">
                    <a:pos x="38" y="148"/>
                  </a:cxn>
                  <a:cxn ang="0">
                    <a:pos x="31" y="160"/>
                  </a:cxn>
                  <a:cxn ang="0">
                    <a:pos x="26" y="170"/>
                  </a:cxn>
                  <a:cxn ang="0">
                    <a:pos x="19" y="182"/>
                  </a:cxn>
                  <a:cxn ang="0">
                    <a:pos x="11" y="192"/>
                  </a:cxn>
                  <a:cxn ang="0">
                    <a:pos x="0" y="208"/>
                  </a:cxn>
                  <a:cxn ang="0">
                    <a:pos x="4" y="211"/>
                  </a:cxn>
                </a:cxnLst>
                <a:rect l="0" t="0" r="r" b="b"/>
                <a:pathLst>
                  <a:path w="336" h="266">
                    <a:moveTo>
                      <a:pt x="4" y="211"/>
                    </a:moveTo>
                    <a:lnTo>
                      <a:pt x="9" y="213"/>
                    </a:lnTo>
                    <a:lnTo>
                      <a:pt x="14" y="213"/>
                    </a:lnTo>
                    <a:lnTo>
                      <a:pt x="16" y="216"/>
                    </a:lnTo>
                    <a:lnTo>
                      <a:pt x="23" y="216"/>
                    </a:lnTo>
                    <a:lnTo>
                      <a:pt x="26" y="218"/>
                    </a:lnTo>
                    <a:lnTo>
                      <a:pt x="36" y="218"/>
                    </a:lnTo>
                    <a:lnTo>
                      <a:pt x="38" y="220"/>
                    </a:lnTo>
                    <a:lnTo>
                      <a:pt x="50" y="220"/>
                    </a:lnTo>
                    <a:lnTo>
                      <a:pt x="57" y="228"/>
                    </a:lnTo>
                    <a:lnTo>
                      <a:pt x="62" y="230"/>
                    </a:lnTo>
                    <a:lnTo>
                      <a:pt x="45" y="237"/>
                    </a:lnTo>
                    <a:lnTo>
                      <a:pt x="28" y="240"/>
                    </a:lnTo>
                    <a:lnTo>
                      <a:pt x="16" y="244"/>
                    </a:lnTo>
                    <a:lnTo>
                      <a:pt x="19" y="247"/>
                    </a:lnTo>
                    <a:lnTo>
                      <a:pt x="23" y="249"/>
                    </a:lnTo>
                    <a:lnTo>
                      <a:pt x="28" y="249"/>
                    </a:lnTo>
                    <a:lnTo>
                      <a:pt x="31" y="252"/>
                    </a:lnTo>
                    <a:lnTo>
                      <a:pt x="47" y="252"/>
                    </a:lnTo>
                    <a:lnTo>
                      <a:pt x="55" y="254"/>
                    </a:lnTo>
                    <a:lnTo>
                      <a:pt x="93" y="254"/>
                    </a:lnTo>
                    <a:lnTo>
                      <a:pt x="151" y="256"/>
                    </a:lnTo>
                    <a:lnTo>
                      <a:pt x="175" y="266"/>
                    </a:lnTo>
                    <a:lnTo>
                      <a:pt x="182" y="266"/>
                    </a:lnTo>
                    <a:lnTo>
                      <a:pt x="203" y="259"/>
                    </a:lnTo>
                    <a:lnTo>
                      <a:pt x="208" y="256"/>
                    </a:lnTo>
                    <a:lnTo>
                      <a:pt x="216" y="256"/>
                    </a:lnTo>
                    <a:lnTo>
                      <a:pt x="220" y="254"/>
                    </a:lnTo>
                    <a:lnTo>
                      <a:pt x="225" y="252"/>
                    </a:lnTo>
                    <a:lnTo>
                      <a:pt x="227" y="249"/>
                    </a:lnTo>
                    <a:lnTo>
                      <a:pt x="232" y="247"/>
                    </a:lnTo>
                    <a:lnTo>
                      <a:pt x="235" y="247"/>
                    </a:lnTo>
                    <a:lnTo>
                      <a:pt x="235" y="242"/>
                    </a:lnTo>
                    <a:lnTo>
                      <a:pt x="230" y="240"/>
                    </a:lnTo>
                    <a:lnTo>
                      <a:pt x="227" y="240"/>
                    </a:lnTo>
                    <a:lnTo>
                      <a:pt x="247" y="213"/>
                    </a:lnTo>
                    <a:lnTo>
                      <a:pt x="331" y="199"/>
                    </a:lnTo>
                    <a:lnTo>
                      <a:pt x="336" y="96"/>
                    </a:lnTo>
                    <a:lnTo>
                      <a:pt x="276" y="45"/>
                    </a:lnTo>
                    <a:lnTo>
                      <a:pt x="184" y="4"/>
                    </a:lnTo>
                    <a:lnTo>
                      <a:pt x="129" y="0"/>
                    </a:lnTo>
                    <a:lnTo>
                      <a:pt x="120" y="9"/>
                    </a:lnTo>
                    <a:lnTo>
                      <a:pt x="112" y="19"/>
                    </a:lnTo>
                    <a:lnTo>
                      <a:pt x="103" y="31"/>
                    </a:lnTo>
                    <a:lnTo>
                      <a:pt x="96" y="43"/>
                    </a:lnTo>
                    <a:lnTo>
                      <a:pt x="86" y="55"/>
                    </a:lnTo>
                    <a:lnTo>
                      <a:pt x="79" y="67"/>
                    </a:lnTo>
                    <a:lnTo>
                      <a:pt x="64" y="96"/>
                    </a:lnTo>
                    <a:lnTo>
                      <a:pt x="57" y="108"/>
                    </a:lnTo>
                    <a:lnTo>
                      <a:pt x="50" y="122"/>
                    </a:lnTo>
                    <a:lnTo>
                      <a:pt x="45" y="134"/>
                    </a:lnTo>
                    <a:lnTo>
                      <a:pt x="38" y="148"/>
                    </a:lnTo>
                    <a:lnTo>
                      <a:pt x="31" y="160"/>
                    </a:lnTo>
                    <a:lnTo>
                      <a:pt x="26" y="170"/>
                    </a:lnTo>
                    <a:lnTo>
                      <a:pt x="19" y="182"/>
                    </a:lnTo>
                    <a:lnTo>
                      <a:pt x="11" y="192"/>
                    </a:lnTo>
                    <a:lnTo>
                      <a:pt x="0" y="208"/>
                    </a:lnTo>
                    <a:lnTo>
                      <a:pt x="4" y="21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2" name="Freeform 3688"/>
              <p:cNvSpPr>
                <a:spLocks/>
              </p:cNvSpPr>
              <p:nvPr/>
            </p:nvSpPr>
            <p:spPr bwMode="auto">
              <a:xfrm>
                <a:off x="5642" y="8316"/>
                <a:ext cx="60" cy="91"/>
              </a:xfrm>
              <a:custGeom>
                <a:avLst/>
                <a:gdLst/>
                <a:ahLst/>
                <a:cxnLst>
                  <a:cxn ang="0">
                    <a:pos x="7" y="0"/>
                  </a:cxn>
                  <a:cxn ang="0">
                    <a:pos x="7" y="0"/>
                  </a:cxn>
                  <a:cxn ang="0">
                    <a:pos x="4" y="19"/>
                  </a:cxn>
                  <a:cxn ang="0">
                    <a:pos x="0" y="62"/>
                  </a:cxn>
                  <a:cxn ang="0">
                    <a:pos x="0" y="86"/>
                  </a:cxn>
                  <a:cxn ang="0">
                    <a:pos x="36" y="91"/>
                  </a:cxn>
                  <a:cxn ang="0">
                    <a:pos x="60" y="83"/>
                  </a:cxn>
                  <a:cxn ang="0">
                    <a:pos x="60" y="43"/>
                  </a:cxn>
                  <a:cxn ang="0">
                    <a:pos x="57" y="33"/>
                  </a:cxn>
                  <a:cxn ang="0">
                    <a:pos x="57" y="21"/>
                  </a:cxn>
                  <a:cxn ang="0">
                    <a:pos x="55" y="11"/>
                  </a:cxn>
                  <a:cxn ang="0">
                    <a:pos x="52" y="0"/>
                  </a:cxn>
                  <a:cxn ang="0">
                    <a:pos x="7" y="0"/>
                  </a:cxn>
                </a:cxnLst>
                <a:rect l="0" t="0" r="r" b="b"/>
                <a:pathLst>
                  <a:path w="60" h="91">
                    <a:moveTo>
                      <a:pt x="7" y="0"/>
                    </a:moveTo>
                    <a:lnTo>
                      <a:pt x="7" y="0"/>
                    </a:lnTo>
                    <a:lnTo>
                      <a:pt x="4" y="19"/>
                    </a:lnTo>
                    <a:lnTo>
                      <a:pt x="0" y="62"/>
                    </a:lnTo>
                    <a:lnTo>
                      <a:pt x="0" y="86"/>
                    </a:lnTo>
                    <a:lnTo>
                      <a:pt x="36" y="91"/>
                    </a:lnTo>
                    <a:lnTo>
                      <a:pt x="60" y="83"/>
                    </a:lnTo>
                    <a:lnTo>
                      <a:pt x="60" y="43"/>
                    </a:lnTo>
                    <a:lnTo>
                      <a:pt x="57" y="33"/>
                    </a:lnTo>
                    <a:lnTo>
                      <a:pt x="57" y="21"/>
                    </a:lnTo>
                    <a:lnTo>
                      <a:pt x="55" y="11"/>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3" name="Freeform 3689"/>
              <p:cNvSpPr>
                <a:spLocks/>
              </p:cNvSpPr>
              <p:nvPr/>
            </p:nvSpPr>
            <p:spPr bwMode="auto">
              <a:xfrm>
                <a:off x="5642" y="8325"/>
                <a:ext cx="36" cy="72"/>
              </a:xfrm>
              <a:custGeom>
                <a:avLst/>
                <a:gdLst/>
                <a:ahLst/>
                <a:cxnLst>
                  <a:cxn ang="0">
                    <a:pos x="36" y="0"/>
                  </a:cxn>
                  <a:cxn ang="0">
                    <a:pos x="4" y="0"/>
                  </a:cxn>
                  <a:cxn ang="0">
                    <a:pos x="2" y="19"/>
                  </a:cxn>
                  <a:cxn ang="0">
                    <a:pos x="0" y="33"/>
                  </a:cxn>
                  <a:cxn ang="0">
                    <a:pos x="0" y="69"/>
                  </a:cxn>
                  <a:cxn ang="0">
                    <a:pos x="12" y="69"/>
                  </a:cxn>
                  <a:cxn ang="0">
                    <a:pos x="16" y="72"/>
                  </a:cxn>
                  <a:cxn ang="0">
                    <a:pos x="36" y="72"/>
                  </a:cxn>
                  <a:cxn ang="0">
                    <a:pos x="36" y="0"/>
                  </a:cxn>
                </a:cxnLst>
                <a:rect l="0" t="0" r="r" b="b"/>
                <a:pathLst>
                  <a:path w="36" h="72">
                    <a:moveTo>
                      <a:pt x="36" y="0"/>
                    </a:moveTo>
                    <a:lnTo>
                      <a:pt x="4" y="0"/>
                    </a:lnTo>
                    <a:lnTo>
                      <a:pt x="2" y="19"/>
                    </a:lnTo>
                    <a:lnTo>
                      <a:pt x="0" y="33"/>
                    </a:lnTo>
                    <a:lnTo>
                      <a:pt x="0" y="69"/>
                    </a:lnTo>
                    <a:lnTo>
                      <a:pt x="12"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4" name="Freeform 3690"/>
              <p:cNvSpPr>
                <a:spLocks/>
              </p:cNvSpPr>
              <p:nvPr/>
            </p:nvSpPr>
            <p:spPr bwMode="auto">
              <a:xfrm>
                <a:off x="5642" y="8325"/>
                <a:ext cx="36" cy="67"/>
              </a:xfrm>
              <a:custGeom>
                <a:avLst/>
                <a:gdLst/>
                <a:ahLst/>
                <a:cxnLst>
                  <a:cxn ang="0">
                    <a:pos x="36" y="0"/>
                  </a:cxn>
                  <a:cxn ang="0">
                    <a:pos x="4" y="0"/>
                  </a:cxn>
                  <a:cxn ang="0">
                    <a:pos x="2" y="16"/>
                  </a:cxn>
                  <a:cxn ang="0">
                    <a:pos x="2" y="31"/>
                  </a:cxn>
                  <a:cxn ang="0">
                    <a:pos x="0" y="48"/>
                  </a:cxn>
                  <a:cxn ang="0">
                    <a:pos x="0" y="64"/>
                  </a:cxn>
                  <a:cxn ang="0">
                    <a:pos x="9" y="64"/>
                  </a:cxn>
                  <a:cxn ang="0">
                    <a:pos x="12" y="67"/>
                  </a:cxn>
                  <a:cxn ang="0">
                    <a:pos x="36" y="67"/>
                  </a:cxn>
                  <a:cxn ang="0">
                    <a:pos x="36" y="0"/>
                  </a:cxn>
                </a:cxnLst>
                <a:rect l="0" t="0" r="r" b="b"/>
                <a:pathLst>
                  <a:path w="36" h="67">
                    <a:moveTo>
                      <a:pt x="36" y="0"/>
                    </a:moveTo>
                    <a:lnTo>
                      <a:pt x="4" y="0"/>
                    </a:lnTo>
                    <a:lnTo>
                      <a:pt x="2" y="16"/>
                    </a:lnTo>
                    <a:lnTo>
                      <a:pt x="2" y="31"/>
                    </a:lnTo>
                    <a:lnTo>
                      <a:pt x="0" y="48"/>
                    </a:lnTo>
                    <a:lnTo>
                      <a:pt x="0" y="64"/>
                    </a:lnTo>
                    <a:lnTo>
                      <a:pt x="9" y="64"/>
                    </a:lnTo>
                    <a:lnTo>
                      <a:pt x="12" y="67"/>
                    </a:lnTo>
                    <a:lnTo>
                      <a:pt x="36" y="67"/>
                    </a:lnTo>
                    <a:lnTo>
                      <a:pt x="36"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5" name="Freeform 3691"/>
              <p:cNvSpPr>
                <a:spLocks/>
              </p:cNvSpPr>
              <p:nvPr/>
            </p:nvSpPr>
            <p:spPr bwMode="auto">
              <a:xfrm>
                <a:off x="5642" y="8325"/>
                <a:ext cx="36" cy="63"/>
              </a:xfrm>
              <a:custGeom>
                <a:avLst/>
                <a:gdLst/>
                <a:ahLst/>
                <a:cxnLst>
                  <a:cxn ang="0">
                    <a:pos x="2" y="16"/>
                  </a:cxn>
                  <a:cxn ang="0">
                    <a:pos x="2" y="31"/>
                  </a:cxn>
                  <a:cxn ang="0">
                    <a:pos x="0" y="45"/>
                  </a:cxn>
                  <a:cxn ang="0">
                    <a:pos x="0" y="60"/>
                  </a:cxn>
                  <a:cxn ang="0">
                    <a:pos x="4" y="62"/>
                  </a:cxn>
                  <a:cxn ang="0">
                    <a:pos x="33" y="62"/>
                  </a:cxn>
                  <a:cxn ang="0">
                    <a:pos x="36" y="48"/>
                  </a:cxn>
                  <a:cxn ang="0">
                    <a:pos x="36" y="16"/>
                  </a:cxn>
                  <a:cxn ang="0">
                    <a:pos x="33" y="0"/>
                  </a:cxn>
                  <a:cxn ang="0">
                    <a:pos x="7" y="0"/>
                  </a:cxn>
                  <a:cxn ang="0">
                    <a:pos x="2" y="16"/>
                  </a:cxn>
                </a:cxnLst>
                <a:rect l="0" t="0" r="r" b="b"/>
                <a:pathLst>
                  <a:path w="36" h="63">
                    <a:moveTo>
                      <a:pt x="2" y="16"/>
                    </a:moveTo>
                    <a:lnTo>
                      <a:pt x="2" y="31"/>
                    </a:lnTo>
                    <a:lnTo>
                      <a:pt x="0" y="45"/>
                    </a:lnTo>
                    <a:lnTo>
                      <a:pt x="0" y="60"/>
                    </a:lnTo>
                    <a:lnTo>
                      <a:pt x="4" y="62"/>
                    </a:lnTo>
                    <a:lnTo>
                      <a:pt x="33" y="62"/>
                    </a:lnTo>
                    <a:lnTo>
                      <a:pt x="36" y="48"/>
                    </a:lnTo>
                    <a:lnTo>
                      <a:pt x="36" y="16"/>
                    </a:lnTo>
                    <a:lnTo>
                      <a:pt x="33" y="0"/>
                    </a:lnTo>
                    <a:lnTo>
                      <a:pt x="7" y="0"/>
                    </a:lnTo>
                    <a:lnTo>
                      <a:pt x="2" y="16"/>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6" name="Freeform 3692"/>
              <p:cNvSpPr>
                <a:spLocks/>
              </p:cNvSpPr>
              <p:nvPr/>
            </p:nvSpPr>
            <p:spPr bwMode="auto">
              <a:xfrm>
                <a:off x="5644" y="8325"/>
                <a:ext cx="32"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2"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7" name="Freeform 3693"/>
              <p:cNvSpPr>
                <a:spLocks/>
              </p:cNvSpPr>
              <p:nvPr/>
            </p:nvSpPr>
            <p:spPr bwMode="auto">
              <a:xfrm>
                <a:off x="5644" y="8325"/>
                <a:ext cx="32"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2"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8" name="Freeform 3694"/>
              <p:cNvSpPr>
                <a:spLocks/>
              </p:cNvSpPr>
              <p:nvPr/>
            </p:nvSpPr>
            <p:spPr bwMode="auto">
              <a:xfrm>
                <a:off x="5644" y="8325"/>
                <a:ext cx="29" cy="51"/>
              </a:xfrm>
              <a:custGeom>
                <a:avLst/>
                <a:gdLst/>
                <a:ahLst/>
                <a:cxnLst>
                  <a:cxn ang="0">
                    <a:pos x="4" y="0"/>
                  </a:cxn>
                  <a:cxn ang="0">
                    <a:pos x="4" y="0"/>
                  </a:cxn>
                  <a:cxn ang="0">
                    <a:pos x="0" y="24"/>
                  </a:cxn>
                  <a:cxn ang="0">
                    <a:pos x="0" y="48"/>
                  </a:cxn>
                  <a:cxn ang="0">
                    <a:pos x="7" y="48"/>
                  </a:cxn>
                  <a:cxn ang="0">
                    <a:pos x="9" y="50"/>
                  </a:cxn>
                  <a:cxn ang="0">
                    <a:pos x="28" y="50"/>
                  </a:cxn>
                  <a:cxn ang="0">
                    <a:pos x="28" y="0"/>
                  </a:cxn>
                  <a:cxn ang="0">
                    <a:pos x="4" y="0"/>
                  </a:cxn>
                </a:cxnLst>
                <a:rect l="0" t="0" r="r" b="b"/>
                <a:pathLst>
                  <a:path w="29" h="51">
                    <a:moveTo>
                      <a:pt x="4" y="0"/>
                    </a:moveTo>
                    <a:lnTo>
                      <a:pt x="4" y="0"/>
                    </a:lnTo>
                    <a:lnTo>
                      <a:pt x="0" y="24"/>
                    </a:lnTo>
                    <a:lnTo>
                      <a:pt x="0" y="48"/>
                    </a:lnTo>
                    <a:lnTo>
                      <a:pt x="7" y="48"/>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9" name="Freeform 3695"/>
              <p:cNvSpPr>
                <a:spLocks/>
              </p:cNvSpPr>
              <p:nvPr/>
            </p:nvSpPr>
            <p:spPr bwMode="auto">
              <a:xfrm>
                <a:off x="5644" y="8325"/>
                <a:ext cx="29" cy="46"/>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6">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0" name="Freeform 3696"/>
              <p:cNvSpPr>
                <a:spLocks/>
              </p:cNvSpPr>
              <p:nvPr/>
            </p:nvSpPr>
            <p:spPr bwMode="auto">
              <a:xfrm>
                <a:off x="5644" y="8325"/>
                <a:ext cx="29" cy="41"/>
              </a:xfrm>
              <a:custGeom>
                <a:avLst/>
                <a:gdLst/>
                <a:ahLst/>
                <a:cxnLst>
                  <a:cxn ang="0">
                    <a:pos x="26" y="40"/>
                  </a:cxn>
                  <a:cxn ang="0">
                    <a:pos x="28" y="31"/>
                  </a:cxn>
                  <a:cxn ang="0">
                    <a:pos x="28" y="21"/>
                  </a:cxn>
                  <a:cxn ang="0">
                    <a:pos x="26" y="9"/>
                  </a:cxn>
                  <a:cxn ang="0">
                    <a:pos x="26" y="0"/>
                  </a:cxn>
                  <a:cxn ang="0">
                    <a:pos x="4" y="0"/>
                  </a:cxn>
                  <a:cxn ang="0">
                    <a:pos x="2" y="9"/>
                  </a:cxn>
                  <a:cxn ang="0">
                    <a:pos x="2" y="19"/>
                  </a:cxn>
                  <a:cxn ang="0">
                    <a:pos x="0" y="28"/>
                  </a:cxn>
                  <a:cxn ang="0">
                    <a:pos x="0" y="40"/>
                  </a:cxn>
                  <a:cxn ang="0">
                    <a:pos x="26" y="40"/>
                  </a:cxn>
                </a:cxnLst>
                <a:rect l="0" t="0" r="r" b="b"/>
                <a:pathLst>
                  <a:path w="29" h="41">
                    <a:moveTo>
                      <a:pt x="26" y="40"/>
                    </a:moveTo>
                    <a:lnTo>
                      <a:pt x="28" y="31"/>
                    </a:lnTo>
                    <a:lnTo>
                      <a:pt x="28" y="21"/>
                    </a:lnTo>
                    <a:lnTo>
                      <a:pt x="26" y="9"/>
                    </a:ln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1" name="Freeform 3697"/>
              <p:cNvSpPr>
                <a:spLocks/>
              </p:cNvSpPr>
              <p:nvPr/>
            </p:nvSpPr>
            <p:spPr bwMode="auto">
              <a:xfrm>
                <a:off x="5647" y="8325"/>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2" name="Freeform 3698"/>
              <p:cNvSpPr>
                <a:spLocks/>
              </p:cNvSpPr>
              <p:nvPr/>
            </p:nvSpPr>
            <p:spPr bwMode="auto">
              <a:xfrm>
                <a:off x="5647" y="8325"/>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3" name="Freeform 3699"/>
              <p:cNvSpPr>
                <a:spLocks/>
              </p:cNvSpPr>
              <p:nvPr/>
            </p:nvSpPr>
            <p:spPr bwMode="auto">
              <a:xfrm>
                <a:off x="5647" y="8325"/>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4" name="Freeform 3700"/>
              <p:cNvSpPr>
                <a:spLocks/>
              </p:cNvSpPr>
              <p:nvPr/>
            </p:nvSpPr>
            <p:spPr bwMode="auto">
              <a:xfrm>
                <a:off x="5647" y="8325"/>
                <a:ext cx="21" cy="24"/>
              </a:xfrm>
              <a:custGeom>
                <a:avLst/>
                <a:gdLst/>
                <a:ahLst/>
                <a:cxnLst>
                  <a:cxn ang="0">
                    <a:pos x="21" y="24"/>
                  </a:cxn>
                  <a:cxn ang="0">
                    <a:pos x="21" y="0"/>
                  </a:cxn>
                  <a:cxn ang="0">
                    <a:pos x="2" y="0"/>
                  </a:cxn>
                  <a:cxn ang="0">
                    <a:pos x="2" y="7"/>
                  </a:cxn>
                  <a:cxn ang="0">
                    <a:pos x="0" y="12"/>
                  </a:cxn>
                  <a:cxn ang="0">
                    <a:pos x="0" y="24"/>
                  </a:cxn>
                  <a:cxn ang="0">
                    <a:pos x="21" y="24"/>
                  </a:cxn>
                </a:cxnLst>
                <a:rect l="0" t="0" r="r" b="b"/>
                <a:pathLst>
                  <a:path w="21" h="24">
                    <a:moveTo>
                      <a:pt x="21" y="24"/>
                    </a:moveTo>
                    <a:lnTo>
                      <a:pt x="21" y="0"/>
                    </a:lnTo>
                    <a:lnTo>
                      <a:pt x="2" y="0"/>
                    </a:lnTo>
                    <a:lnTo>
                      <a:pt x="2" y="7"/>
                    </a:lnTo>
                    <a:lnTo>
                      <a:pt x="0" y="12"/>
                    </a:lnTo>
                    <a:lnTo>
                      <a:pt x="0" y="24"/>
                    </a:lnTo>
                    <a:lnTo>
                      <a:pt x="21" y="24"/>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5" name="Freeform 3701"/>
              <p:cNvSpPr>
                <a:spLocks/>
              </p:cNvSpPr>
              <p:nvPr/>
            </p:nvSpPr>
            <p:spPr bwMode="auto">
              <a:xfrm>
                <a:off x="5649" y="8320"/>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6" name="Freeform 3702"/>
              <p:cNvSpPr>
                <a:spLocks/>
              </p:cNvSpPr>
              <p:nvPr/>
            </p:nvSpPr>
            <p:spPr bwMode="auto">
              <a:xfrm>
                <a:off x="5642" y="8397"/>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7" name="Freeform 3703"/>
              <p:cNvSpPr>
                <a:spLocks/>
              </p:cNvSpPr>
              <p:nvPr/>
            </p:nvSpPr>
            <p:spPr bwMode="auto">
              <a:xfrm>
                <a:off x="5654" y="8400"/>
                <a:ext cx="12" cy="2"/>
              </a:xfrm>
              <a:custGeom>
                <a:avLst/>
                <a:gdLst/>
                <a:ahLst/>
                <a:cxnLst>
                  <a:cxn ang="0">
                    <a:pos x="7" y="0"/>
                  </a:cxn>
                  <a:cxn ang="0">
                    <a:pos x="0" y="0"/>
                  </a:cxn>
                  <a:cxn ang="0">
                    <a:pos x="0" y="2"/>
                  </a:cxn>
                  <a:cxn ang="0">
                    <a:pos x="11" y="2"/>
                  </a:cxn>
                  <a:cxn ang="0">
                    <a:pos x="11" y="0"/>
                  </a:cxn>
                  <a:cxn ang="0">
                    <a:pos x="7" y="0"/>
                  </a:cxn>
                </a:cxnLst>
                <a:rect l="0" t="0" r="r" b="b"/>
                <a:pathLst>
                  <a:path w="12" h="2">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8" name="Freeform 3704"/>
              <p:cNvSpPr>
                <a:spLocks/>
              </p:cNvSpPr>
              <p:nvPr/>
            </p:nvSpPr>
            <p:spPr bwMode="auto">
              <a:xfrm>
                <a:off x="5654" y="8400"/>
                <a:ext cx="10" cy="2"/>
              </a:xfrm>
              <a:custGeom>
                <a:avLst/>
                <a:gdLst/>
                <a:ahLst/>
                <a:cxnLst>
                  <a:cxn ang="0">
                    <a:pos x="4" y="0"/>
                  </a:cxn>
                  <a:cxn ang="0">
                    <a:pos x="0" y="0"/>
                  </a:cxn>
                  <a:cxn ang="0">
                    <a:pos x="0" y="2"/>
                  </a:cxn>
                  <a:cxn ang="0">
                    <a:pos x="9" y="2"/>
                  </a:cxn>
                  <a:cxn ang="0">
                    <a:pos x="9" y="0"/>
                  </a:cxn>
                  <a:cxn ang="0">
                    <a:pos x="4" y="0"/>
                  </a:cxn>
                </a:cxnLst>
                <a:rect l="0" t="0" r="r" b="b"/>
                <a:pathLst>
                  <a:path w="10" h="2">
                    <a:moveTo>
                      <a:pt x="4" y="0"/>
                    </a:moveTo>
                    <a:lnTo>
                      <a:pt x="0" y="0"/>
                    </a:lnTo>
                    <a:lnTo>
                      <a:pt x="0" y="2"/>
                    </a:lnTo>
                    <a:lnTo>
                      <a:pt x="9"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9" name="Freeform 3705"/>
              <p:cNvSpPr>
                <a:spLocks/>
              </p:cNvSpPr>
              <p:nvPr/>
            </p:nvSpPr>
            <p:spPr bwMode="auto">
              <a:xfrm>
                <a:off x="5654" y="8400"/>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0" name="Freeform 3706"/>
              <p:cNvSpPr>
                <a:spLocks/>
              </p:cNvSpPr>
              <p:nvPr/>
            </p:nvSpPr>
            <p:spPr bwMode="auto">
              <a:xfrm>
                <a:off x="5678" y="8395"/>
                <a:ext cx="24" cy="12"/>
              </a:xfrm>
              <a:custGeom>
                <a:avLst/>
                <a:gdLst/>
                <a:ahLst/>
                <a:cxnLst>
                  <a:cxn ang="0">
                    <a:pos x="0" y="4"/>
                  </a:cxn>
                  <a:cxn ang="0">
                    <a:pos x="0" y="12"/>
                  </a:cxn>
                  <a:cxn ang="0">
                    <a:pos x="19" y="7"/>
                  </a:cxn>
                  <a:cxn ang="0">
                    <a:pos x="23" y="4"/>
                  </a:cxn>
                  <a:cxn ang="0">
                    <a:pos x="23" y="0"/>
                  </a:cxn>
                  <a:cxn ang="0">
                    <a:pos x="0" y="4"/>
                  </a:cxn>
                </a:cxnLst>
                <a:rect l="0" t="0" r="r" b="b"/>
                <a:pathLst>
                  <a:path w="24" h="12">
                    <a:moveTo>
                      <a:pt x="0" y="4"/>
                    </a:moveTo>
                    <a:lnTo>
                      <a:pt x="0" y="12"/>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1" name="Freeform 3707"/>
              <p:cNvSpPr>
                <a:spLocks/>
              </p:cNvSpPr>
              <p:nvPr/>
            </p:nvSpPr>
            <p:spPr bwMode="auto">
              <a:xfrm>
                <a:off x="5680" y="8395"/>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2"/>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2" name="Freeform 3708"/>
              <p:cNvSpPr>
                <a:spLocks/>
              </p:cNvSpPr>
              <p:nvPr/>
            </p:nvSpPr>
            <p:spPr bwMode="auto">
              <a:xfrm>
                <a:off x="5680" y="8395"/>
                <a:ext cx="22" cy="9"/>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9">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3" name="Freeform 3709"/>
              <p:cNvSpPr>
                <a:spLocks/>
              </p:cNvSpPr>
              <p:nvPr/>
            </p:nvSpPr>
            <p:spPr bwMode="auto">
              <a:xfrm>
                <a:off x="5683" y="8395"/>
                <a:ext cx="19" cy="9"/>
              </a:xfrm>
              <a:custGeom>
                <a:avLst/>
                <a:gdLst/>
                <a:ahLst/>
                <a:cxnLst>
                  <a:cxn ang="0">
                    <a:pos x="4" y="9"/>
                  </a:cxn>
                  <a:cxn ang="0">
                    <a:pos x="7" y="7"/>
                  </a:cxn>
                  <a:cxn ang="0">
                    <a:pos x="14" y="7"/>
                  </a:cxn>
                  <a:cxn ang="0">
                    <a:pos x="19" y="4"/>
                  </a:cxn>
                  <a:cxn ang="0">
                    <a:pos x="19" y="0"/>
                  </a:cxn>
                  <a:cxn ang="0">
                    <a:pos x="14" y="0"/>
                  </a:cxn>
                  <a:cxn ang="0">
                    <a:pos x="11"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1"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4" name="Freeform 3710"/>
              <p:cNvSpPr>
                <a:spLocks/>
              </p:cNvSpPr>
              <p:nvPr/>
            </p:nvSpPr>
            <p:spPr bwMode="auto">
              <a:xfrm>
                <a:off x="5683" y="8395"/>
                <a:ext cx="19" cy="9"/>
              </a:xfrm>
              <a:custGeom>
                <a:avLst/>
                <a:gdLst/>
                <a:ahLst/>
                <a:cxnLst>
                  <a:cxn ang="0">
                    <a:pos x="0" y="4"/>
                  </a:cxn>
                  <a:cxn ang="0">
                    <a:pos x="0" y="9"/>
                  </a:cxn>
                  <a:cxn ang="0">
                    <a:pos x="7" y="9"/>
                  </a:cxn>
                  <a:cxn ang="0">
                    <a:pos x="7" y="7"/>
                  </a:cxn>
                  <a:cxn ang="0">
                    <a:pos x="14" y="7"/>
                  </a:cxn>
                  <a:cxn ang="0">
                    <a:pos x="19" y="4"/>
                  </a:cxn>
                  <a:cxn ang="0">
                    <a:pos x="19" y="0"/>
                  </a:cxn>
                  <a:cxn ang="0">
                    <a:pos x="14" y="0"/>
                  </a:cxn>
                  <a:cxn ang="0">
                    <a:pos x="11" y="2"/>
                  </a:cxn>
                  <a:cxn ang="0">
                    <a:pos x="2" y="2"/>
                  </a:cxn>
                  <a:cxn ang="0">
                    <a:pos x="0" y="4"/>
                  </a:cxn>
                </a:cxnLst>
                <a:rect l="0" t="0" r="r" b="b"/>
                <a:pathLst>
                  <a:path w="19" h="9">
                    <a:moveTo>
                      <a:pt x="0" y="4"/>
                    </a:moveTo>
                    <a:lnTo>
                      <a:pt x="0" y="9"/>
                    </a:lnTo>
                    <a:lnTo>
                      <a:pt x="7" y="9"/>
                    </a:lnTo>
                    <a:lnTo>
                      <a:pt x="7" y="7"/>
                    </a:lnTo>
                    <a:lnTo>
                      <a:pt x="14" y="7"/>
                    </a:lnTo>
                    <a:lnTo>
                      <a:pt x="19" y="4"/>
                    </a:lnTo>
                    <a:lnTo>
                      <a:pt x="19" y="0"/>
                    </a:lnTo>
                    <a:lnTo>
                      <a:pt x="14" y="0"/>
                    </a:lnTo>
                    <a:lnTo>
                      <a:pt x="11" y="2"/>
                    </a:lnTo>
                    <a:lnTo>
                      <a:pt x="2" y="2"/>
                    </a:lnTo>
                    <a:lnTo>
                      <a:pt x="0" y="4"/>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5" name="Freeform 3711"/>
              <p:cNvSpPr>
                <a:spLocks/>
              </p:cNvSpPr>
              <p:nvPr/>
            </p:nvSpPr>
            <p:spPr bwMode="auto">
              <a:xfrm>
                <a:off x="5685" y="8395"/>
                <a:ext cx="17" cy="9"/>
              </a:xfrm>
              <a:custGeom>
                <a:avLst/>
                <a:gdLst/>
                <a:ahLst/>
                <a:cxnLst>
                  <a:cxn ang="0">
                    <a:pos x="12" y="2"/>
                  </a:cxn>
                  <a:cxn ang="0">
                    <a:pos x="0" y="2"/>
                  </a:cxn>
                  <a:cxn ang="0">
                    <a:pos x="0" y="9"/>
                  </a:cxn>
                  <a:cxn ang="0">
                    <a:pos x="4" y="7"/>
                  </a:cxn>
                  <a:cxn ang="0">
                    <a:pos x="12" y="7"/>
                  </a:cxn>
                  <a:cxn ang="0">
                    <a:pos x="16" y="4"/>
                  </a:cxn>
                  <a:cxn ang="0">
                    <a:pos x="16" y="0"/>
                  </a:cxn>
                  <a:cxn ang="0">
                    <a:pos x="12" y="2"/>
                  </a:cxn>
                </a:cxnLst>
                <a:rect l="0" t="0" r="r" b="b"/>
                <a:pathLst>
                  <a:path w="17" h="9">
                    <a:moveTo>
                      <a:pt x="12" y="2"/>
                    </a:moveTo>
                    <a:lnTo>
                      <a:pt x="0" y="2"/>
                    </a:lnTo>
                    <a:lnTo>
                      <a:pt x="0" y="9"/>
                    </a:lnTo>
                    <a:lnTo>
                      <a:pt x="4" y="7"/>
                    </a:lnTo>
                    <a:lnTo>
                      <a:pt x="12" y="7"/>
                    </a:lnTo>
                    <a:lnTo>
                      <a:pt x="16" y="4"/>
                    </a:lnTo>
                    <a:lnTo>
                      <a:pt x="16" y="0"/>
                    </a:lnTo>
                    <a:lnTo>
                      <a:pt x="12"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6" name="Freeform 3712"/>
              <p:cNvSpPr>
                <a:spLocks/>
              </p:cNvSpPr>
              <p:nvPr/>
            </p:nvSpPr>
            <p:spPr bwMode="auto">
              <a:xfrm>
                <a:off x="5685" y="8395"/>
                <a:ext cx="17" cy="9"/>
              </a:xfrm>
              <a:custGeom>
                <a:avLst/>
                <a:gdLst/>
                <a:ahLst/>
                <a:cxnLst>
                  <a:cxn ang="0">
                    <a:pos x="2" y="4"/>
                  </a:cxn>
                  <a:cxn ang="0">
                    <a:pos x="2" y="9"/>
                  </a:cxn>
                  <a:cxn ang="0">
                    <a:pos x="4" y="7"/>
                  </a:cxn>
                  <a:cxn ang="0">
                    <a:pos x="12" y="7"/>
                  </a:cxn>
                  <a:cxn ang="0">
                    <a:pos x="16" y="4"/>
                  </a:cxn>
                  <a:cxn ang="0">
                    <a:pos x="16" y="0"/>
                  </a:cxn>
                  <a:cxn ang="0">
                    <a:pos x="12" y="0"/>
                  </a:cxn>
                  <a:cxn ang="0">
                    <a:pos x="9" y="2"/>
                  </a:cxn>
                  <a:cxn ang="0">
                    <a:pos x="0" y="2"/>
                  </a:cxn>
                  <a:cxn ang="0">
                    <a:pos x="2" y="4"/>
                  </a:cxn>
                </a:cxnLst>
                <a:rect l="0" t="0" r="r" b="b"/>
                <a:pathLst>
                  <a:path w="17" h="9">
                    <a:moveTo>
                      <a:pt x="2" y="4"/>
                    </a:moveTo>
                    <a:lnTo>
                      <a:pt x="2" y="9"/>
                    </a:lnTo>
                    <a:lnTo>
                      <a:pt x="4" y="7"/>
                    </a:lnTo>
                    <a:lnTo>
                      <a:pt x="12" y="7"/>
                    </a:lnTo>
                    <a:lnTo>
                      <a:pt x="16" y="4"/>
                    </a:lnTo>
                    <a:lnTo>
                      <a:pt x="16" y="0"/>
                    </a:lnTo>
                    <a:lnTo>
                      <a:pt x="12" y="0"/>
                    </a:lnTo>
                    <a:lnTo>
                      <a:pt x="9" y="2"/>
                    </a:lnTo>
                    <a:lnTo>
                      <a:pt x="0" y="2"/>
                    </a:lnTo>
                    <a:lnTo>
                      <a:pt x="2" y="4"/>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7" name="Freeform 3713"/>
              <p:cNvSpPr>
                <a:spLocks/>
              </p:cNvSpPr>
              <p:nvPr/>
            </p:nvSpPr>
            <p:spPr bwMode="auto">
              <a:xfrm>
                <a:off x="5688" y="8395"/>
                <a:ext cx="14" cy="9"/>
              </a:xfrm>
              <a:custGeom>
                <a:avLst/>
                <a:gdLst/>
                <a:ahLst/>
                <a:cxnLst>
                  <a:cxn ang="0">
                    <a:pos x="12" y="7"/>
                  </a:cxn>
                  <a:cxn ang="0">
                    <a:pos x="14" y="4"/>
                  </a:cxn>
                  <a:cxn ang="0">
                    <a:pos x="14" y="0"/>
                  </a:cxn>
                  <a:cxn ang="0">
                    <a:pos x="9" y="0"/>
                  </a:cxn>
                  <a:cxn ang="0">
                    <a:pos x="7" y="2"/>
                  </a:cxn>
                  <a:cxn ang="0">
                    <a:pos x="0" y="2"/>
                  </a:cxn>
                  <a:cxn ang="0">
                    <a:pos x="0" y="9"/>
                  </a:cxn>
                  <a:cxn ang="0">
                    <a:pos x="2" y="7"/>
                  </a:cxn>
                  <a:cxn ang="0">
                    <a:pos x="12" y="7"/>
                  </a:cxn>
                </a:cxnLst>
                <a:rect l="0" t="0" r="r" b="b"/>
                <a:pathLst>
                  <a:path w="14" h="9">
                    <a:moveTo>
                      <a:pt x="12" y="7"/>
                    </a:moveTo>
                    <a:lnTo>
                      <a:pt x="14" y="4"/>
                    </a:lnTo>
                    <a:lnTo>
                      <a:pt x="14" y="0"/>
                    </a:lnTo>
                    <a:lnTo>
                      <a:pt x="9" y="0"/>
                    </a:lnTo>
                    <a:lnTo>
                      <a:pt x="7" y="2"/>
                    </a:lnTo>
                    <a:lnTo>
                      <a:pt x="0" y="2"/>
                    </a:lnTo>
                    <a:lnTo>
                      <a:pt x="0" y="9"/>
                    </a:lnTo>
                    <a:lnTo>
                      <a:pt x="2" y="7"/>
                    </a:lnTo>
                    <a:lnTo>
                      <a:pt x="12"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8" name="Freeform 3714"/>
              <p:cNvSpPr>
                <a:spLocks/>
              </p:cNvSpPr>
              <p:nvPr/>
            </p:nvSpPr>
            <p:spPr bwMode="auto">
              <a:xfrm>
                <a:off x="5690" y="8395"/>
                <a:ext cx="12" cy="7"/>
              </a:xfrm>
              <a:custGeom>
                <a:avLst/>
                <a:gdLst/>
                <a:ahLst/>
                <a:cxnLst>
                  <a:cxn ang="0">
                    <a:pos x="9" y="7"/>
                  </a:cxn>
                  <a:cxn ang="0">
                    <a:pos x="12" y="4"/>
                  </a:cxn>
                  <a:cxn ang="0">
                    <a:pos x="12" y="0"/>
                  </a:cxn>
                  <a:cxn ang="0">
                    <a:pos x="7" y="0"/>
                  </a:cxn>
                  <a:cxn ang="0">
                    <a:pos x="4" y="2"/>
                  </a:cxn>
                  <a:cxn ang="0">
                    <a:pos x="0" y="2"/>
                  </a:cxn>
                  <a:cxn ang="0">
                    <a:pos x="0" y="7"/>
                  </a:cxn>
                  <a:cxn ang="0">
                    <a:pos x="9" y="7"/>
                  </a:cxn>
                </a:cxnLst>
                <a:rect l="0" t="0" r="r" b="b"/>
                <a:pathLst>
                  <a:path w="12" h="7">
                    <a:moveTo>
                      <a:pt x="9" y="7"/>
                    </a:moveTo>
                    <a:lnTo>
                      <a:pt x="12" y="4"/>
                    </a:lnTo>
                    <a:lnTo>
                      <a:pt x="12" y="0"/>
                    </a:lnTo>
                    <a:lnTo>
                      <a:pt x="7" y="0"/>
                    </a:lnTo>
                    <a:lnTo>
                      <a:pt x="4" y="2"/>
                    </a:lnTo>
                    <a:lnTo>
                      <a:pt x="0" y="2"/>
                    </a:lnTo>
                    <a:lnTo>
                      <a:pt x="0" y="7"/>
                    </a:lnTo>
                    <a:lnTo>
                      <a:pt x="9" y="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9" name="Freeform 3715"/>
              <p:cNvSpPr>
                <a:spLocks/>
              </p:cNvSpPr>
              <p:nvPr/>
            </p:nvSpPr>
            <p:spPr bwMode="auto">
              <a:xfrm>
                <a:off x="5690" y="8395"/>
                <a:ext cx="12" cy="7"/>
              </a:xfrm>
              <a:custGeom>
                <a:avLst/>
                <a:gdLst/>
                <a:ahLst/>
                <a:cxnLst>
                  <a:cxn ang="0">
                    <a:pos x="9" y="7"/>
                  </a:cxn>
                  <a:cxn ang="0">
                    <a:pos x="12" y="4"/>
                  </a:cxn>
                  <a:cxn ang="0">
                    <a:pos x="12" y="0"/>
                  </a:cxn>
                  <a:cxn ang="0">
                    <a:pos x="7" y="0"/>
                  </a:cxn>
                  <a:cxn ang="0">
                    <a:pos x="7" y="2"/>
                  </a:cxn>
                  <a:cxn ang="0">
                    <a:pos x="0" y="2"/>
                  </a:cxn>
                  <a:cxn ang="0">
                    <a:pos x="0" y="7"/>
                  </a:cxn>
                  <a:cxn ang="0">
                    <a:pos x="9" y="7"/>
                  </a:cxn>
                </a:cxnLst>
                <a:rect l="0" t="0" r="r" b="b"/>
                <a:pathLst>
                  <a:path w="12" h="7">
                    <a:moveTo>
                      <a:pt x="9" y="7"/>
                    </a:moveTo>
                    <a:lnTo>
                      <a:pt x="12" y="4"/>
                    </a:lnTo>
                    <a:lnTo>
                      <a:pt x="12"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0" name="Freeform 3716"/>
              <p:cNvSpPr>
                <a:spLocks/>
              </p:cNvSpPr>
              <p:nvPr/>
            </p:nvSpPr>
            <p:spPr bwMode="auto">
              <a:xfrm>
                <a:off x="5692" y="8395"/>
                <a:ext cx="10" cy="7"/>
              </a:xfrm>
              <a:custGeom>
                <a:avLst/>
                <a:gdLst/>
                <a:ahLst/>
                <a:cxnLst>
                  <a:cxn ang="0">
                    <a:pos x="0" y="2"/>
                  </a:cxn>
                  <a:cxn ang="0">
                    <a:pos x="0" y="7"/>
                  </a:cxn>
                  <a:cxn ang="0">
                    <a:pos x="7" y="7"/>
                  </a:cxn>
                  <a:cxn ang="0">
                    <a:pos x="9" y="4"/>
                  </a:cxn>
                  <a:cxn ang="0">
                    <a:pos x="9" y="0"/>
                  </a:cxn>
                  <a:cxn ang="0">
                    <a:pos x="4" y="0"/>
                  </a:cxn>
                  <a:cxn ang="0">
                    <a:pos x="0" y="2"/>
                  </a:cxn>
                </a:cxnLst>
                <a:rect l="0" t="0" r="r" b="b"/>
                <a:pathLst>
                  <a:path w="10" h="7">
                    <a:moveTo>
                      <a:pt x="0" y="2"/>
                    </a:moveTo>
                    <a:lnTo>
                      <a:pt x="0" y="7"/>
                    </a:lnTo>
                    <a:lnTo>
                      <a:pt x="7" y="7"/>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1" name="Freeform 3717"/>
              <p:cNvSpPr>
                <a:spLocks/>
              </p:cNvSpPr>
              <p:nvPr/>
            </p:nvSpPr>
            <p:spPr bwMode="auto">
              <a:xfrm>
                <a:off x="5692" y="8395"/>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2" name="Freeform 3718"/>
              <p:cNvSpPr>
                <a:spLocks/>
              </p:cNvSpPr>
              <p:nvPr/>
            </p:nvSpPr>
            <p:spPr bwMode="auto">
              <a:xfrm>
                <a:off x="5680" y="8320"/>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3" name="Freeform 3719"/>
              <p:cNvSpPr>
                <a:spLocks/>
              </p:cNvSpPr>
              <p:nvPr/>
            </p:nvSpPr>
            <p:spPr bwMode="auto">
              <a:xfrm>
                <a:off x="5680" y="8320"/>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4" name="Freeform 3720"/>
              <p:cNvSpPr>
                <a:spLocks/>
              </p:cNvSpPr>
              <p:nvPr/>
            </p:nvSpPr>
            <p:spPr bwMode="auto">
              <a:xfrm>
                <a:off x="5683" y="8320"/>
                <a:ext cx="12" cy="0"/>
              </a:xfrm>
              <a:custGeom>
                <a:avLst/>
                <a:gdLst/>
                <a:ahLst/>
                <a:cxnLst>
                  <a:cxn ang="0">
                    <a:pos x="0" y="0"/>
                  </a:cxn>
                  <a:cxn ang="0">
                    <a:pos x="12" y="0"/>
                  </a:cxn>
                </a:cxnLst>
                <a:rect l="0" t="0" r="r" b="b"/>
                <a:pathLst>
                  <a:path w="12">
                    <a:moveTo>
                      <a:pt x="0" y="0"/>
                    </a:moveTo>
                    <a:lnTo>
                      <a:pt x="12"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5" name="Freeform 3721"/>
              <p:cNvSpPr>
                <a:spLocks/>
              </p:cNvSpPr>
              <p:nvPr/>
            </p:nvSpPr>
            <p:spPr bwMode="auto">
              <a:xfrm>
                <a:off x="5683" y="8320"/>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6" name="Freeform 3722"/>
              <p:cNvSpPr>
                <a:spLocks/>
              </p:cNvSpPr>
              <p:nvPr/>
            </p:nvSpPr>
            <p:spPr bwMode="auto">
              <a:xfrm>
                <a:off x="5683" y="8320"/>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7" name="Freeform 3723"/>
              <p:cNvSpPr>
                <a:spLocks/>
              </p:cNvSpPr>
              <p:nvPr/>
            </p:nvSpPr>
            <p:spPr bwMode="auto">
              <a:xfrm>
                <a:off x="5685" y="8320"/>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8" name="Freeform 3724"/>
              <p:cNvSpPr>
                <a:spLocks/>
              </p:cNvSpPr>
              <p:nvPr/>
            </p:nvSpPr>
            <p:spPr bwMode="auto">
              <a:xfrm>
                <a:off x="5685" y="8320"/>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9" name="Freeform 3725"/>
              <p:cNvSpPr>
                <a:spLocks/>
              </p:cNvSpPr>
              <p:nvPr/>
            </p:nvSpPr>
            <p:spPr bwMode="auto">
              <a:xfrm>
                <a:off x="5688" y="8320"/>
                <a:ext cx="7" cy="0"/>
              </a:xfrm>
              <a:custGeom>
                <a:avLst/>
                <a:gdLst/>
                <a:ahLst/>
                <a:cxnLst>
                  <a:cxn ang="0">
                    <a:pos x="0" y="0"/>
                  </a:cxn>
                  <a:cxn ang="0">
                    <a:pos x="7" y="0"/>
                  </a:cxn>
                </a:cxnLst>
                <a:rect l="0" t="0" r="r" b="b"/>
                <a:pathLst>
                  <a:path w="7">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0" name="Freeform 3726"/>
              <p:cNvSpPr>
                <a:spLocks/>
              </p:cNvSpPr>
              <p:nvPr/>
            </p:nvSpPr>
            <p:spPr bwMode="auto">
              <a:xfrm>
                <a:off x="5688" y="8320"/>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1" name="Freeform 3727"/>
              <p:cNvSpPr>
                <a:spLocks/>
              </p:cNvSpPr>
              <p:nvPr/>
            </p:nvSpPr>
            <p:spPr bwMode="auto">
              <a:xfrm>
                <a:off x="5688" y="8320"/>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2" name="Freeform 3728"/>
              <p:cNvSpPr>
                <a:spLocks/>
              </p:cNvSpPr>
              <p:nvPr/>
            </p:nvSpPr>
            <p:spPr bwMode="auto">
              <a:xfrm>
                <a:off x="5690" y="8320"/>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3" name="Freeform 3729"/>
              <p:cNvSpPr>
                <a:spLocks/>
              </p:cNvSpPr>
              <p:nvPr/>
            </p:nvSpPr>
            <p:spPr bwMode="auto">
              <a:xfrm>
                <a:off x="5690" y="8320"/>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4" name="Freeform 3730"/>
              <p:cNvSpPr>
                <a:spLocks/>
              </p:cNvSpPr>
              <p:nvPr/>
            </p:nvSpPr>
            <p:spPr bwMode="auto">
              <a:xfrm>
                <a:off x="5692" y="8328"/>
                <a:ext cx="10" cy="64"/>
              </a:xfrm>
              <a:custGeom>
                <a:avLst/>
                <a:gdLst/>
                <a:ahLst/>
                <a:cxnLst>
                  <a:cxn ang="0">
                    <a:pos x="9" y="31"/>
                  </a:cxn>
                  <a:cxn ang="0">
                    <a:pos x="7" y="14"/>
                  </a:cxn>
                  <a:cxn ang="0">
                    <a:pos x="4" y="0"/>
                  </a:cxn>
                  <a:cxn ang="0">
                    <a:pos x="0" y="0"/>
                  </a:cxn>
                  <a:cxn ang="0">
                    <a:pos x="2" y="14"/>
                  </a:cxn>
                  <a:cxn ang="0">
                    <a:pos x="2" y="31"/>
                  </a:cxn>
                  <a:cxn ang="0">
                    <a:pos x="4" y="48"/>
                  </a:cxn>
                  <a:cxn ang="0">
                    <a:pos x="4" y="64"/>
                  </a:cxn>
                  <a:cxn ang="0">
                    <a:pos x="9" y="62"/>
                  </a:cxn>
                  <a:cxn ang="0">
                    <a:pos x="9" y="31"/>
                  </a:cxn>
                </a:cxnLst>
                <a:rect l="0" t="0" r="r" b="b"/>
                <a:pathLst>
                  <a:path w="10" h="64">
                    <a:moveTo>
                      <a:pt x="9" y="31"/>
                    </a:moveTo>
                    <a:lnTo>
                      <a:pt x="7" y="14"/>
                    </a:lnTo>
                    <a:lnTo>
                      <a:pt x="4" y="0"/>
                    </a:lnTo>
                    <a:lnTo>
                      <a:pt x="0" y="0"/>
                    </a:lnTo>
                    <a:lnTo>
                      <a:pt x="2" y="14"/>
                    </a:lnTo>
                    <a:lnTo>
                      <a:pt x="2" y="31"/>
                    </a:lnTo>
                    <a:lnTo>
                      <a:pt x="4" y="48"/>
                    </a:lnTo>
                    <a:lnTo>
                      <a:pt x="4" y="64"/>
                    </a:lnTo>
                    <a:lnTo>
                      <a:pt x="9" y="62"/>
                    </a:lnTo>
                    <a:lnTo>
                      <a:pt x="9" y="3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5" name="Freeform 3731"/>
              <p:cNvSpPr>
                <a:spLocks/>
              </p:cNvSpPr>
              <p:nvPr/>
            </p:nvSpPr>
            <p:spPr bwMode="auto">
              <a:xfrm>
                <a:off x="5690" y="8328"/>
                <a:ext cx="12" cy="64"/>
              </a:xfrm>
              <a:custGeom>
                <a:avLst/>
                <a:gdLst/>
                <a:ahLst/>
                <a:cxnLst>
                  <a:cxn ang="0">
                    <a:pos x="0" y="0"/>
                  </a:cxn>
                  <a:cxn ang="0">
                    <a:pos x="2" y="14"/>
                  </a:cxn>
                  <a:cxn ang="0">
                    <a:pos x="7" y="48"/>
                  </a:cxn>
                  <a:cxn ang="0">
                    <a:pos x="7" y="64"/>
                  </a:cxn>
                  <a:cxn ang="0">
                    <a:pos x="12" y="62"/>
                  </a:cxn>
                  <a:cxn ang="0">
                    <a:pos x="12" y="48"/>
                  </a:cxn>
                  <a:cxn ang="0">
                    <a:pos x="7" y="14"/>
                  </a:cxn>
                  <a:cxn ang="0">
                    <a:pos x="4" y="0"/>
                  </a:cxn>
                  <a:cxn ang="0">
                    <a:pos x="0" y="0"/>
                  </a:cxn>
                </a:cxnLst>
                <a:rect l="0" t="0" r="r" b="b"/>
                <a:pathLst>
                  <a:path w="12" h="64">
                    <a:moveTo>
                      <a:pt x="0" y="0"/>
                    </a:moveTo>
                    <a:lnTo>
                      <a:pt x="2" y="14"/>
                    </a:lnTo>
                    <a:lnTo>
                      <a:pt x="7" y="48"/>
                    </a:lnTo>
                    <a:lnTo>
                      <a:pt x="7" y="64"/>
                    </a:lnTo>
                    <a:lnTo>
                      <a:pt x="12" y="62"/>
                    </a:lnTo>
                    <a:lnTo>
                      <a:pt x="12" y="48"/>
                    </a:lnTo>
                    <a:lnTo>
                      <a:pt x="7" y="1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6" name="Freeform 3732"/>
              <p:cNvSpPr>
                <a:spLocks/>
              </p:cNvSpPr>
              <p:nvPr/>
            </p:nvSpPr>
            <p:spPr bwMode="auto">
              <a:xfrm>
                <a:off x="5690" y="8328"/>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7" name="Freeform 3733"/>
              <p:cNvSpPr>
                <a:spLocks/>
              </p:cNvSpPr>
              <p:nvPr/>
            </p:nvSpPr>
            <p:spPr bwMode="auto">
              <a:xfrm>
                <a:off x="5688" y="8328"/>
                <a:ext cx="12" cy="64"/>
              </a:xfrm>
              <a:custGeom>
                <a:avLst/>
                <a:gdLst/>
                <a:ahLst/>
                <a:cxnLst>
                  <a:cxn ang="0">
                    <a:pos x="9" y="31"/>
                  </a:cxn>
                  <a:cxn ang="0">
                    <a:pos x="9" y="14"/>
                  </a:cxn>
                  <a:cxn ang="0">
                    <a:pos x="4" y="0"/>
                  </a:cxn>
                  <a:cxn ang="0">
                    <a:pos x="0" y="0"/>
                  </a:cxn>
                  <a:cxn ang="0">
                    <a:pos x="4" y="14"/>
                  </a:cxn>
                  <a:cxn ang="0">
                    <a:pos x="4" y="31"/>
                  </a:cxn>
                  <a:cxn ang="0">
                    <a:pos x="7" y="48"/>
                  </a:cxn>
                  <a:cxn ang="0">
                    <a:pos x="7" y="64"/>
                  </a:cxn>
                  <a:cxn ang="0">
                    <a:pos x="12" y="62"/>
                  </a:cxn>
                  <a:cxn ang="0">
                    <a:pos x="12" y="48"/>
                  </a:cxn>
                  <a:cxn ang="0">
                    <a:pos x="9" y="31"/>
                  </a:cxn>
                </a:cxnLst>
                <a:rect l="0" t="0" r="r" b="b"/>
                <a:pathLst>
                  <a:path w="12" h="64">
                    <a:moveTo>
                      <a:pt x="9" y="31"/>
                    </a:moveTo>
                    <a:lnTo>
                      <a:pt x="9" y="14"/>
                    </a:lnTo>
                    <a:lnTo>
                      <a:pt x="4" y="0"/>
                    </a:lnTo>
                    <a:lnTo>
                      <a:pt x="0" y="0"/>
                    </a:lnTo>
                    <a:lnTo>
                      <a:pt x="4" y="14"/>
                    </a:lnTo>
                    <a:lnTo>
                      <a:pt x="4" y="31"/>
                    </a:lnTo>
                    <a:lnTo>
                      <a:pt x="7" y="48"/>
                    </a:lnTo>
                    <a:lnTo>
                      <a:pt x="7" y="64"/>
                    </a:lnTo>
                    <a:lnTo>
                      <a:pt x="12" y="62"/>
                    </a:lnTo>
                    <a:lnTo>
                      <a:pt x="12" y="48"/>
                    </a:lnTo>
                    <a:lnTo>
                      <a:pt x="9" y="31"/>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8" name="Freeform 3734"/>
              <p:cNvSpPr>
                <a:spLocks/>
              </p:cNvSpPr>
              <p:nvPr/>
            </p:nvSpPr>
            <p:spPr bwMode="auto">
              <a:xfrm>
                <a:off x="5688" y="8328"/>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9" name="Freeform 3735"/>
              <p:cNvSpPr>
                <a:spLocks/>
              </p:cNvSpPr>
              <p:nvPr/>
            </p:nvSpPr>
            <p:spPr bwMode="auto">
              <a:xfrm>
                <a:off x="5688" y="8328"/>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0" name="Freeform 3736"/>
              <p:cNvSpPr>
                <a:spLocks/>
              </p:cNvSpPr>
              <p:nvPr/>
            </p:nvSpPr>
            <p:spPr bwMode="auto">
              <a:xfrm>
                <a:off x="5685" y="8328"/>
                <a:ext cx="12" cy="64"/>
              </a:xfrm>
              <a:custGeom>
                <a:avLst/>
                <a:gdLst/>
                <a:ahLst/>
                <a:cxnLst>
                  <a:cxn ang="0">
                    <a:pos x="0" y="0"/>
                  </a:cxn>
                  <a:cxn ang="0">
                    <a:pos x="2" y="14"/>
                  </a:cxn>
                  <a:cxn ang="0">
                    <a:pos x="7" y="48"/>
                  </a:cxn>
                  <a:cxn ang="0">
                    <a:pos x="7" y="64"/>
                  </a:cxn>
                  <a:cxn ang="0">
                    <a:pos x="12" y="62"/>
                  </a:cxn>
                  <a:cxn ang="0">
                    <a:pos x="12" y="48"/>
                  </a:cxn>
                  <a:cxn ang="0">
                    <a:pos x="7" y="14"/>
                  </a:cxn>
                  <a:cxn ang="0">
                    <a:pos x="4" y="0"/>
                  </a:cxn>
                  <a:cxn ang="0">
                    <a:pos x="0" y="0"/>
                  </a:cxn>
                </a:cxnLst>
                <a:rect l="0" t="0" r="r" b="b"/>
                <a:pathLst>
                  <a:path w="12" h="64">
                    <a:moveTo>
                      <a:pt x="0" y="0"/>
                    </a:moveTo>
                    <a:lnTo>
                      <a:pt x="2" y="14"/>
                    </a:lnTo>
                    <a:lnTo>
                      <a:pt x="7" y="48"/>
                    </a:lnTo>
                    <a:lnTo>
                      <a:pt x="7" y="64"/>
                    </a:lnTo>
                    <a:lnTo>
                      <a:pt x="12" y="62"/>
                    </a:lnTo>
                    <a:lnTo>
                      <a:pt x="12" y="48"/>
                    </a:lnTo>
                    <a:lnTo>
                      <a:pt x="7" y="14"/>
                    </a:lnTo>
                    <a:lnTo>
                      <a:pt x="4"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1" name="Freeform 3737"/>
              <p:cNvSpPr>
                <a:spLocks/>
              </p:cNvSpPr>
              <p:nvPr/>
            </p:nvSpPr>
            <p:spPr bwMode="auto">
              <a:xfrm>
                <a:off x="5685" y="8328"/>
                <a:ext cx="10"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4">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2" name="Freeform 3738"/>
              <p:cNvSpPr>
                <a:spLocks/>
              </p:cNvSpPr>
              <p:nvPr/>
            </p:nvSpPr>
            <p:spPr bwMode="auto">
              <a:xfrm>
                <a:off x="5683" y="8328"/>
                <a:ext cx="12" cy="64"/>
              </a:xfrm>
              <a:custGeom>
                <a:avLst/>
                <a:gdLst/>
                <a:ahLst/>
                <a:cxnLst>
                  <a:cxn ang="0">
                    <a:pos x="7" y="0"/>
                  </a:cxn>
                  <a:cxn ang="0">
                    <a:pos x="0" y="0"/>
                  </a:cxn>
                  <a:cxn ang="0">
                    <a:pos x="4" y="14"/>
                  </a:cxn>
                  <a:cxn ang="0">
                    <a:pos x="4" y="31"/>
                  </a:cxn>
                  <a:cxn ang="0">
                    <a:pos x="7" y="48"/>
                  </a:cxn>
                  <a:cxn ang="0">
                    <a:pos x="7" y="64"/>
                  </a:cxn>
                  <a:cxn ang="0">
                    <a:pos x="11" y="62"/>
                  </a:cxn>
                  <a:cxn ang="0">
                    <a:pos x="11" y="48"/>
                  </a:cxn>
                  <a:cxn ang="0">
                    <a:pos x="9" y="31"/>
                  </a:cxn>
                  <a:cxn ang="0">
                    <a:pos x="9" y="14"/>
                  </a:cxn>
                  <a:cxn ang="0">
                    <a:pos x="7" y="0"/>
                  </a:cxn>
                </a:cxnLst>
                <a:rect l="0" t="0" r="r" b="b"/>
                <a:pathLst>
                  <a:path w="12" h="64">
                    <a:moveTo>
                      <a:pt x="7" y="0"/>
                    </a:moveTo>
                    <a:lnTo>
                      <a:pt x="0" y="0"/>
                    </a:lnTo>
                    <a:lnTo>
                      <a:pt x="4" y="14"/>
                    </a:lnTo>
                    <a:lnTo>
                      <a:pt x="4" y="31"/>
                    </a:lnTo>
                    <a:lnTo>
                      <a:pt x="7" y="48"/>
                    </a:lnTo>
                    <a:lnTo>
                      <a:pt x="7" y="64"/>
                    </a:lnTo>
                    <a:lnTo>
                      <a:pt x="11" y="62"/>
                    </a:lnTo>
                    <a:lnTo>
                      <a:pt x="11" y="48"/>
                    </a:lnTo>
                    <a:lnTo>
                      <a:pt x="9" y="31"/>
                    </a:lnTo>
                    <a:lnTo>
                      <a:pt x="9" y="14"/>
                    </a:lnTo>
                    <a:lnTo>
                      <a:pt x="7"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3" name="Freeform 3739"/>
              <p:cNvSpPr>
                <a:spLocks/>
              </p:cNvSpPr>
              <p:nvPr/>
            </p:nvSpPr>
            <p:spPr bwMode="auto">
              <a:xfrm>
                <a:off x="5683" y="8328"/>
                <a:ext cx="9" cy="64"/>
              </a:xfrm>
              <a:custGeom>
                <a:avLst/>
                <a:gdLst/>
                <a:ahLst/>
                <a:cxnLst>
                  <a:cxn ang="0">
                    <a:pos x="2" y="14"/>
                  </a:cxn>
                  <a:cxn ang="0">
                    <a:pos x="4" y="31"/>
                  </a:cxn>
                  <a:cxn ang="0">
                    <a:pos x="4" y="48"/>
                  </a:cxn>
                  <a:cxn ang="0">
                    <a:pos x="7" y="64"/>
                  </a:cxn>
                  <a:cxn ang="0">
                    <a:pos x="9" y="64"/>
                  </a:cxn>
                  <a:cxn ang="0">
                    <a:pos x="9" y="31"/>
                  </a:cxn>
                  <a:cxn ang="0">
                    <a:pos x="7" y="14"/>
                  </a:cxn>
                  <a:cxn ang="0">
                    <a:pos x="4" y="0"/>
                  </a:cxn>
                  <a:cxn ang="0">
                    <a:pos x="0" y="0"/>
                  </a:cxn>
                  <a:cxn ang="0">
                    <a:pos x="2" y="14"/>
                  </a:cxn>
                </a:cxnLst>
                <a:rect l="0" t="0" r="r" b="b"/>
                <a:pathLst>
                  <a:path w="9" h="64">
                    <a:moveTo>
                      <a:pt x="2" y="14"/>
                    </a:moveTo>
                    <a:lnTo>
                      <a:pt x="4" y="31"/>
                    </a:lnTo>
                    <a:lnTo>
                      <a:pt x="4" y="48"/>
                    </a:lnTo>
                    <a:lnTo>
                      <a:pt x="7" y="64"/>
                    </a:lnTo>
                    <a:lnTo>
                      <a:pt x="9" y="64"/>
                    </a:lnTo>
                    <a:lnTo>
                      <a:pt x="9" y="31"/>
                    </a:lnTo>
                    <a:lnTo>
                      <a:pt x="7" y="14"/>
                    </a:lnTo>
                    <a:lnTo>
                      <a:pt x="4" y="0"/>
                    </a:lnTo>
                    <a:lnTo>
                      <a:pt x="0" y="0"/>
                    </a:lnTo>
                    <a:lnTo>
                      <a:pt x="2" y="1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4" name="Freeform 3740"/>
              <p:cNvSpPr>
                <a:spLocks/>
              </p:cNvSpPr>
              <p:nvPr/>
            </p:nvSpPr>
            <p:spPr bwMode="auto">
              <a:xfrm>
                <a:off x="5683" y="8328"/>
                <a:ext cx="9" cy="64"/>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4">
                    <a:moveTo>
                      <a:pt x="4" y="0"/>
                    </a:moveTo>
                    <a:lnTo>
                      <a:pt x="0" y="0"/>
                    </a:lnTo>
                    <a:lnTo>
                      <a:pt x="2" y="14"/>
                    </a:lnTo>
                    <a:lnTo>
                      <a:pt x="4" y="31"/>
                    </a:lnTo>
                    <a:lnTo>
                      <a:pt x="4" y="64"/>
                    </a:lnTo>
                    <a:lnTo>
                      <a:pt x="9" y="64"/>
                    </a:lnTo>
                    <a:lnTo>
                      <a:pt x="9" y="31"/>
                    </a:lnTo>
                    <a:lnTo>
                      <a:pt x="7" y="14"/>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5" name="Freeform 3741"/>
              <p:cNvSpPr>
                <a:spLocks/>
              </p:cNvSpPr>
              <p:nvPr/>
            </p:nvSpPr>
            <p:spPr bwMode="auto">
              <a:xfrm>
                <a:off x="5680" y="8328"/>
                <a:ext cx="12" cy="64"/>
              </a:xfrm>
              <a:custGeom>
                <a:avLst/>
                <a:gdLst/>
                <a:ahLst/>
                <a:cxnLst>
                  <a:cxn ang="0">
                    <a:pos x="0" y="0"/>
                  </a:cxn>
                  <a:cxn ang="0">
                    <a:pos x="2" y="14"/>
                  </a:cxn>
                  <a:cxn ang="0">
                    <a:pos x="7" y="48"/>
                  </a:cxn>
                  <a:cxn ang="0">
                    <a:pos x="7" y="64"/>
                  </a:cxn>
                  <a:cxn ang="0">
                    <a:pos x="11" y="62"/>
                  </a:cxn>
                  <a:cxn ang="0">
                    <a:pos x="11" y="48"/>
                  </a:cxn>
                  <a:cxn ang="0">
                    <a:pos x="7" y="14"/>
                  </a:cxn>
                  <a:cxn ang="0">
                    <a:pos x="4" y="0"/>
                  </a:cxn>
                  <a:cxn ang="0">
                    <a:pos x="0" y="0"/>
                  </a:cxn>
                </a:cxnLst>
                <a:rect l="0" t="0" r="r" b="b"/>
                <a:pathLst>
                  <a:path w="12" h="64">
                    <a:moveTo>
                      <a:pt x="0" y="0"/>
                    </a:moveTo>
                    <a:lnTo>
                      <a:pt x="2" y="14"/>
                    </a:lnTo>
                    <a:lnTo>
                      <a:pt x="7" y="48"/>
                    </a:lnTo>
                    <a:lnTo>
                      <a:pt x="7" y="64"/>
                    </a:lnTo>
                    <a:lnTo>
                      <a:pt x="11" y="62"/>
                    </a:lnTo>
                    <a:lnTo>
                      <a:pt x="11" y="48"/>
                    </a:lnTo>
                    <a:lnTo>
                      <a:pt x="7" y="14"/>
                    </a:lnTo>
                    <a:lnTo>
                      <a:pt x="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6" name="Freeform 3742"/>
              <p:cNvSpPr>
                <a:spLocks/>
              </p:cNvSpPr>
              <p:nvPr/>
            </p:nvSpPr>
            <p:spPr bwMode="auto">
              <a:xfrm>
                <a:off x="5690" y="8181"/>
                <a:ext cx="214" cy="233"/>
              </a:xfrm>
              <a:custGeom>
                <a:avLst/>
                <a:gdLst/>
                <a:ahLst/>
                <a:cxnLst>
                  <a:cxn ang="0">
                    <a:pos x="213" y="213"/>
                  </a:cxn>
                  <a:cxn ang="0">
                    <a:pos x="211" y="12"/>
                  </a:cxn>
                  <a:cxn ang="0">
                    <a:pos x="52" y="0"/>
                  </a:cxn>
                  <a:cxn ang="0">
                    <a:pos x="0" y="4"/>
                  </a:cxn>
                  <a:cxn ang="0">
                    <a:pos x="2" y="216"/>
                  </a:cxn>
                  <a:cxn ang="0">
                    <a:pos x="12" y="216"/>
                  </a:cxn>
                  <a:cxn ang="0">
                    <a:pos x="12" y="223"/>
                  </a:cxn>
                  <a:cxn ang="0">
                    <a:pos x="52" y="232"/>
                  </a:cxn>
                  <a:cxn ang="0">
                    <a:pos x="189" y="213"/>
                  </a:cxn>
                  <a:cxn ang="0">
                    <a:pos x="213" y="213"/>
                  </a:cxn>
                </a:cxnLst>
                <a:rect l="0" t="0" r="r" b="b"/>
                <a:pathLst>
                  <a:path w="214" h="233">
                    <a:moveTo>
                      <a:pt x="213" y="213"/>
                    </a:moveTo>
                    <a:lnTo>
                      <a:pt x="211" y="12"/>
                    </a:lnTo>
                    <a:lnTo>
                      <a:pt x="52" y="0"/>
                    </a:lnTo>
                    <a:lnTo>
                      <a:pt x="0" y="4"/>
                    </a:lnTo>
                    <a:lnTo>
                      <a:pt x="2" y="216"/>
                    </a:lnTo>
                    <a:lnTo>
                      <a:pt x="12" y="216"/>
                    </a:lnTo>
                    <a:lnTo>
                      <a:pt x="12"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7" name="Freeform 3743"/>
              <p:cNvSpPr>
                <a:spLocks/>
              </p:cNvSpPr>
              <p:nvPr/>
            </p:nvSpPr>
            <p:spPr bwMode="auto">
              <a:xfrm>
                <a:off x="5755" y="8136"/>
                <a:ext cx="326" cy="300"/>
              </a:xfrm>
              <a:custGeom>
                <a:avLst/>
                <a:gdLst/>
                <a:ahLst/>
                <a:cxnLst>
                  <a:cxn ang="0">
                    <a:pos x="52" y="283"/>
                  </a:cxn>
                  <a:cxn ang="0">
                    <a:pos x="60" y="287"/>
                  </a:cxn>
                  <a:cxn ang="0">
                    <a:pos x="69" y="290"/>
                  </a:cxn>
                  <a:cxn ang="0">
                    <a:pos x="79" y="292"/>
                  </a:cxn>
                  <a:cxn ang="0">
                    <a:pos x="136" y="295"/>
                  </a:cxn>
                  <a:cxn ang="0">
                    <a:pos x="235" y="287"/>
                  </a:cxn>
                  <a:cxn ang="0">
                    <a:pos x="242" y="283"/>
                  </a:cxn>
                  <a:cxn ang="0">
                    <a:pos x="249" y="278"/>
                  </a:cxn>
                  <a:cxn ang="0">
                    <a:pos x="244" y="263"/>
                  </a:cxn>
                  <a:cxn ang="0">
                    <a:pos x="230" y="256"/>
                  </a:cxn>
                  <a:cxn ang="0">
                    <a:pos x="220" y="254"/>
                  </a:cxn>
                  <a:cxn ang="0">
                    <a:pos x="321" y="227"/>
                  </a:cxn>
                  <a:cxn ang="0">
                    <a:pos x="323" y="196"/>
                  </a:cxn>
                  <a:cxn ang="0">
                    <a:pos x="326" y="107"/>
                  </a:cxn>
                  <a:cxn ang="0">
                    <a:pos x="252" y="50"/>
                  </a:cxn>
                  <a:cxn ang="0">
                    <a:pos x="242" y="31"/>
                  </a:cxn>
                  <a:cxn ang="0">
                    <a:pos x="235" y="23"/>
                  </a:cxn>
                  <a:cxn ang="0">
                    <a:pos x="228" y="16"/>
                  </a:cxn>
                  <a:cxn ang="0">
                    <a:pos x="216" y="9"/>
                  </a:cxn>
                  <a:cxn ang="0">
                    <a:pos x="201" y="4"/>
                  </a:cxn>
                  <a:cxn ang="0">
                    <a:pos x="180" y="0"/>
                  </a:cxn>
                  <a:cxn ang="0">
                    <a:pos x="170" y="2"/>
                  </a:cxn>
                  <a:cxn ang="0">
                    <a:pos x="153" y="4"/>
                  </a:cxn>
                  <a:cxn ang="0">
                    <a:pos x="136" y="7"/>
                  </a:cxn>
                  <a:cxn ang="0">
                    <a:pos x="127" y="9"/>
                  </a:cxn>
                  <a:cxn ang="0">
                    <a:pos x="110" y="11"/>
                  </a:cxn>
                  <a:cxn ang="0">
                    <a:pos x="96" y="14"/>
                  </a:cxn>
                  <a:cxn ang="0">
                    <a:pos x="79" y="16"/>
                  </a:cxn>
                  <a:cxn ang="0">
                    <a:pos x="67" y="19"/>
                  </a:cxn>
                  <a:cxn ang="0">
                    <a:pos x="52" y="21"/>
                  </a:cxn>
                  <a:cxn ang="0">
                    <a:pos x="40" y="23"/>
                  </a:cxn>
                  <a:cxn ang="0">
                    <a:pos x="31" y="26"/>
                  </a:cxn>
                  <a:cxn ang="0">
                    <a:pos x="21" y="28"/>
                  </a:cxn>
                  <a:cxn ang="0">
                    <a:pos x="9" y="31"/>
                  </a:cxn>
                  <a:cxn ang="0">
                    <a:pos x="2" y="74"/>
                  </a:cxn>
                  <a:cxn ang="0">
                    <a:pos x="0" y="184"/>
                  </a:cxn>
                  <a:cxn ang="0">
                    <a:pos x="14" y="237"/>
                  </a:cxn>
                  <a:cxn ang="0">
                    <a:pos x="23" y="240"/>
                  </a:cxn>
                  <a:cxn ang="0">
                    <a:pos x="31" y="242"/>
                  </a:cxn>
                  <a:cxn ang="0">
                    <a:pos x="38" y="244"/>
                  </a:cxn>
                  <a:cxn ang="0">
                    <a:pos x="52" y="247"/>
                  </a:cxn>
                  <a:cxn ang="0">
                    <a:pos x="64" y="249"/>
                  </a:cxn>
                  <a:cxn ang="0">
                    <a:pos x="88" y="266"/>
                  </a:cxn>
                  <a:cxn ang="0">
                    <a:pos x="60" y="278"/>
                  </a:cxn>
                </a:cxnLst>
                <a:rect l="0" t="0" r="r" b="b"/>
                <a:pathLst>
                  <a:path w="326" h="300">
                    <a:moveTo>
                      <a:pt x="60" y="278"/>
                    </a:moveTo>
                    <a:lnTo>
                      <a:pt x="52" y="283"/>
                    </a:lnTo>
                    <a:lnTo>
                      <a:pt x="57" y="285"/>
                    </a:lnTo>
                    <a:lnTo>
                      <a:pt x="60" y="287"/>
                    </a:lnTo>
                    <a:lnTo>
                      <a:pt x="64" y="290"/>
                    </a:lnTo>
                    <a:lnTo>
                      <a:pt x="69" y="290"/>
                    </a:lnTo>
                    <a:lnTo>
                      <a:pt x="74" y="292"/>
                    </a:lnTo>
                    <a:lnTo>
                      <a:pt x="79" y="292"/>
                    </a:lnTo>
                    <a:lnTo>
                      <a:pt x="86" y="295"/>
                    </a:lnTo>
                    <a:lnTo>
                      <a:pt x="136" y="295"/>
                    </a:lnTo>
                    <a:lnTo>
                      <a:pt x="199" y="300"/>
                    </a:lnTo>
                    <a:lnTo>
                      <a:pt x="235" y="287"/>
                    </a:lnTo>
                    <a:lnTo>
                      <a:pt x="240" y="285"/>
                    </a:lnTo>
                    <a:lnTo>
                      <a:pt x="242" y="283"/>
                    </a:lnTo>
                    <a:lnTo>
                      <a:pt x="247" y="280"/>
                    </a:lnTo>
                    <a:lnTo>
                      <a:pt x="249" y="278"/>
                    </a:lnTo>
                    <a:lnTo>
                      <a:pt x="249" y="268"/>
                    </a:lnTo>
                    <a:lnTo>
                      <a:pt x="244" y="263"/>
                    </a:lnTo>
                    <a:lnTo>
                      <a:pt x="240" y="261"/>
                    </a:lnTo>
                    <a:lnTo>
                      <a:pt x="230" y="256"/>
                    </a:lnTo>
                    <a:lnTo>
                      <a:pt x="225" y="254"/>
                    </a:lnTo>
                    <a:lnTo>
                      <a:pt x="220" y="254"/>
                    </a:lnTo>
                    <a:lnTo>
                      <a:pt x="254" y="240"/>
                    </a:lnTo>
                    <a:lnTo>
                      <a:pt x="321" y="227"/>
                    </a:lnTo>
                    <a:lnTo>
                      <a:pt x="323" y="213"/>
                    </a:lnTo>
                    <a:lnTo>
                      <a:pt x="323" y="196"/>
                    </a:lnTo>
                    <a:lnTo>
                      <a:pt x="326" y="180"/>
                    </a:lnTo>
                    <a:lnTo>
                      <a:pt x="326" y="107"/>
                    </a:lnTo>
                    <a:lnTo>
                      <a:pt x="323" y="91"/>
                    </a:lnTo>
                    <a:lnTo>
                      <a:pt x="252" y="50"/>
                    </a:lnTo>
                    <a:lnTo>
                      <a:pt x="247" y="36"/>
                    </a:lnTo>
                    <a:lnTo>
                      <a:pt x="242" y="31"/>
                    </a:lnTo>
                    <a:lnTo>
                      <a:pt x="240" y="26"/>
                    </a:lnTo>
                    <a:lnTo>
                      <a:pt x="235" y="23"/>
                    </a:lnTo>
                    <a:lnTo>
                      <a:pt x="232" y="19"/>
                    </a:lnTo>
                    <a:lnTo>
                      <a:pt x="228" y="16"/>
                    </a:lnTo>
                    <a:lnTo>
                      <a:pt x="225" y="14"/>
                    </a:lnTo>
                    <a:lnTo>
                      <a:pt x="216" y="9"/>
                    </a:lnTo>
                    <a:lnTo>
                      <a:pt x="211" y="9"/>
                    </a:lnTo>
                    <a:lnTo>
                      <a:pt x="201" y="4"/>
                    </a:lnTo>
                    <a:lnTo>
                      <a:pt x="194" y="4"/>
                    </a:lnTo>
                    <a:lnTo>
                      <a:pt x="180" y="0"/>
                    </a:lnTo>
                    <a:lnTo>
                      <a:pt x="175" y="0"/>
                    </a:lnTo>
                    <a:lnTo>
                      <a:pt x="170" y="2"/>
                    </a:lnTo>
                    <a:lnTo>
                      <a:pt x="158" y="2"/>
                    </a:lnTo>
                    <a:lnTo>
                      <a:pt x="153" y="4"/>
                    </a:lnTo>
                    <a:lnTo>
                      <a:pt x="143" y="4"/>
                    </a:lnTo>
                    <a:lnTo>
                      <a:pt x="136" y="7"/>
                    </a:lnTo>
                    <a:lnTo>
                      <a:pt x="132" y="7"/>
                    </a:lnTo>
                    <a:lnTo>
                      <a:pt x="127" y="9"/>
                    </a:lnTo>
                    <a:lnTo>
                      <a:pt x="117" y="9"/>
                    </a:lnTo>
                    <a:lnTo>
                      <a:pt x="110" y="11"/>
                    </a:lnTo>
                    <a:lnTo>
                      <a:pt x="100" y="11"/>
                    </a:lnTo>
                    <a:lnTo>
                      <a:pt x="96" y="14"/>
                    </a:lnTo>
                    <a:lnTo>
                      <a:pt x="83" y="14"/>
                    </a:lnTo>
                    <a:lnTo>
                      <a:pt x="79" y="16"/>
                    </a:lnTo>
                    <a:lnTo>
                      <a:pt x="74" y="16"/>
                    </a:lnTo>
                    <a:lnTo>
                      <a:pt x="67" y="19"/>
                    </a:lnTo>
                    <a:lnTo>
                      <a:pt x="57" y="19"/>
                    </a:lnTo>
                    <a:lnTo>
                      <a:pt x="52" y="21"/>
                    </a:lnTo>
                    <a:lnTo>
                      <a:pt x="48" y="21"/>
                    </a:lnTo>
                    <a:lnTo>
                      <a:pt x="40" y="23"/>
                    </a:lnTo>
                    <a:lnTo>
                      <a:pt x="36" y="23"/>
                    </a:lnTo>
                    <a:lnTo>
                      <a:pt x="31" y="26"/>
                    </a:lnTo>
                    <a:lnTo>
                      <a:pt x="26" y="26"/>
                    </a:lnTo>
                    <a:lnTo>
                      <a:pt x="21" y="28"/>
                    </a:lnTo>
                    <a:lnTo>
                      <a:pt x="14" y="28"/>
                    </a:lnTo>
                    <a:lnTo>
                      <a:pt x="9" y="31"/>
                    </a:lnTo>
                    <a:lnTo>
                      <a:pt x="4" y="52"/>
                    </a:lnTo>
                    <a:lnTo>
                      <a:pt x="2" y="74"/>
                    </a:lnTo>
                    <a:lnTo>
                      <a:pt x="0" y="98"/>
                    </a:lnTo>
                    <a:lnTo>
                      <a:pt x="0" y="184"/>
                    </a:lnTo>
                    <a:lnTo>
                      <a:pt x="4" y="232"/>
                    </a:lnTo>
                    <a:lnTo>
                      <a:pt x="14" y="237"/>
                    </a:lnTo>
                    <a:lnTo>
                      <a:pt x="19" y="240"/>
                    </a:lnTo>
                    <a:lnTo>
                      <a:pt x="23" y="240"/>
                    </a:lnTo>
                    <a:lnTo>
                      <a:pt x="26" y="242"/>
                    </a:lnTo>
                    <a:lnTo>
                      <a:pt x="31" y="242"/>
                    </a:lnTo>
                    <a:lnTo>
                      <a:pt x="36" y="244"/>
                    </a:lnTo>
                    <a:lnTo>
                      <a:pt x="38" y="244"/>
                    </a:lnTo>
                    <a:lnTo>
                      <a:pt x="43" y="247"/>
                    </a:lnTo>
                    <a:lnTo>
                      <a:pt x="52" y="247"/>
                    </a:lnTo>
                    <a:lnTo>
                      <a:pt x="55" y="249"/>
                    </a:lnTo>
                    <a:lnTo>
                      <a:pt x="64" y="249"/>
                    </a:lnTo>
                    <a:lnTo>
                      <a:pt x="79" y="259"/>
                    </a:lnTo>
                    <a:lnTo>
                      <a:pt x="88" y="266"/>
                    </a:lnTo>
                    <a:lnTo>
                      <a:pt x="76" y="273"/>
                    </a:lnTo>
                    <a:lnTo>
                      <a:pt x="60" y="27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8" name="Freeform 3744"/>
              <p:cNvSpPr>
                <a:spLocks/>
              </p:cNvSpPr>
              <p:nvPr/>
            </p:nvSpPr>
            <p:spPr bwMode="auto">
              <a:xfrm>
                <a:off x="5954" y="8140"/>
                <a:ext cx="5" cy="228"/>
              </a:xfrm>
              <a:custGeom>
                <a:avLst/>
                <a:gdLst/>
                <a:ahLst/>
                <a:cxnLst>
                  <a:cxn ang="0">
                    <a:pos x="4" y="2"/>
                  </a:cxn>
                  <a:cxn ang="0">
                    <a:pos x="2" y="0"/>
                  </a:cxn>
                  <a:cxn ang="0">
                    <a:pos x="2" y="35"/>
                  </a:cxn>
                  <a:cxn ang="0">
                    <a:pos x="0" y="115"/>
                  </a:cxn>
                  <a:cxn ang="0">
                    <a:pos x="0" y="194"/>
                  </a:cxn>
                  <a:cxn ang="0">
                    <a:pos x="2" y="227"/>
                  </a:cxn>
                  <a:cxn ang="0">
                    <a:pos x="4" y="227"/>
                  </a:cxn>
                  <a:cxn ang="0">
                    <a:pos x="4" y="2"/>
                  </a:cxn>
                </a:cxnLst>
                <a:rect l="0" t="0" r="r" b="b"/>
                <a:pathLst>
                  <a:path w="5" h="228">
                    <a:moveTo>
                      <a:pt x="4" y="2"/>
                    </a:moveTo>
                    <a:lnTo>
                      <a:pt x="2" y="0"/>
                    </a:lnTo>
                    <a:lnTo>
                      <a:pt x="2" y="35"/>
                    </a:lnTo>
                    <a:lnTo>
                      <a:pt x="0" y="115"/>
                    </a:lnTo>
                    <a:lnTo>
                      <a:pt x="0" y="194"/>
                    </a:lnTo>
                    <a:lnTo>
                      <a:pt x="2" y="227"/>
                    </a:lnTo>
                    <a:lnTo>
                      <a:pt x="4" y="227"/>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9" name="Freeform 3745"/>
              <p:cNvSpPr>
                <a:spLocks/>
              </p:cNvSpPr>
              <p:nvPr/>
            </p:nvSpPr>
            <p:spPr bwMode="auto">
              <a:xfrm>
                <a:off x="5955" y="8140"/>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0" name="Freeform 3746"/>
              <p:cNvSpPr>
                <a:spLocks/>
              </p:cNvSpPr>
              <p:nvPr/>
            </p:nvSpPr>
            <p:spPr bwMode="auto">
              <a:xfrm>
                <a:off x="5952" y="8140"/>
                <a:ext cx="4" cy="228"/>
              </a:xfrm>
              <a:custGeom>
                <a:avLst/>
                <a:gdLst/>
                <a:ahLst/>
                <a:cxnLst>
                  <a:cxn ang="0">
                    <a:pos x="2" y="0"/>
                  </a:cxn>
                  <a:cxn ang="0">
                    <a:pos x="0" y="35"/>
                  </a:cxn>
                  <a:cxn ang="0">
                    <a:pos x="0" y="191"/>
                  </a:cxn>
                  <a:cxn ang="0">
                    <a:pos x="2" y="227"/>
                  </a:cxn>
                  <a:cxn ang="0">
                    <a:pos x="4" y="227"/>
                  </a:cxn>
                  <a:cxn ang="0">
                    <a:pos x="2" y="177"/>
                  </a:cxn>
                  <a:cxn ang="0">
                    <a:pos x="2" y="127"/>
                  </a:cxn>
                  <a:cxn ang="0">
                    <a:pos x="4" y="71"/>
                  </a:cxn>
                  <a:cxn ang="0">
                    <a:pos x="4" y="0"/>
                  </a:cxn>
                  <a:cxn ang="0">
                    <a:pos x="2" y="0"/>
                  </a:cxn>
                </a:cxnLst>
                <a:rect l="0" t="0" r="r" b="b"/>
                <a:pathLst>
                  <a:path w="4" h="228">
                    <a:moveTo>
                      <a:pt x="2" y="0"/>
                    </a:moveTo>
                    <a:lnTo>
                      <a:pt x="0" y="35"/>
                    </a:lnTo>
                    <a:lnTo>
                      <a:pt x="0" y="191"/>
                    </a:lnTo>
                    <a:lnTo>
                      <a:pt x="2" y="227"/>
                    </a:lnTo>
                    <a:lnTo>
                      <a:pt x="4" y="227"/>
                    </a:lnTo>
                    <a:lnTo>
                      <a:pt x="2" y="177"/>
                    </a:lnTo>
                    <a:lnTo>
                      <a:pt x="2" y="127"/>
                    </a:lnTo>
                    <a:lnTo>
                      <a:pt x="4" y="71"/>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1" name="Freeform 3747"/>
              <p:cNvSpPr>
                <a:spLocks/>
              </p:cNvSpPr>
              <p:nvPr/>
            </p:nvSpPr>
            <p:spPr bwMode="auto">
              <a:xfrm>
                <a:off x="5953" y="8140"/>
                <a:ext cx="0" cy="228"/>
              </a:xfrm>
              <a:custGeom>
                <a:avLst/>
                <a:gdLst/>
                <a:ahLst/>
                <a:cxnLst>
                  <a:cxn ang="0">
                    <a:pos x="0" y="0"/>
                  </a:cxn>
                  <a:cxn ang="0">
                    <a:pos x="0" y="227"/>
                  </a:cxn>
                </a:cxnLst>
                <a:rect l="0" t="0" r="r" b="b"/>
                <a:pathLst>
                  <a:path h="228">
                    <a:moveTo>
                      <a:pt x="0" y="0"/>
                    </a:moveTo>
                    <a:lnTo>
                      <a:pt x="0" y="227"/>
                    </a:lnTo>
                  </a:path>
                </a:pathLst>
              </a:custGeom>
              <a:noFill/>
              <a:ln w="2794">
                <a:solidFill>
                  <a:srgbClr val="6C3F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2" name="Freeform 3748"/>
              <p:cNvSpPr>
                <a:spLocks/>
              </p:cNvSpPr>
              <p:nvPr/>
            </p:nvSpPr>
            <p:spPr bwMode="auto">
              <a:xfrm>
                <a:off x="5949" y="8140"/>
                <a:ext cx="5" cy="228"/>
              </a:xfrm>
              <a:custGeom>
                <a:avLst/>
                <a:gdLst/>
                <a:ahLst/>
                <a:cxnLst>
                  <a:cxn ang="0">
                    <a:pos x="2" y="0"/>
                  </a:cxn>
                  <a:cxn ang="0">
                    <a:pos x="0" y="35"/>
                  </a:cxn>
                  <a:cxn ang="0">
                    <a:pos x="0" y="191"/>
                  </a:cxn>
                  <a:cxn ang="0">
                    <a:pos x="2" y="227"/>
                  </a:cxn>
                  <a:cxn ang="0">
                    <a:pos x="4" y="227"/>
                  </a:cxn>
                  <a:cxn ang="0">
                    <a:pos x="2" y="175"/>
                  </a:cxn>
                  <a:cxn ang="0">
                    <a:pos x="2" y="71"/>
                  </a:cxn>
                  <a:cxn ang="0">
                    <a:pos x="4" y="0"/>
                  </a:cxn>
                  <a:cxn ang="0">
                    <a:pos x="2" y="0"/>
                  </a:cxn>
                </a:cxnLst>
                <a:rect l="0" t="0" r="r" b="b"/>
                <a:pathLst>
                  <a:path w="5" h="228">
                    <a:moveTo>
                      <a:pt x="2" y="0"/>
                    </a:moveTo>
                    <a:lnTo>
                      <a:pt x="0" y="35"/>
                    </a:lnTo>
                    <a:lnTo>
                      <a:pt x="0" y="191"/>
                    </a:lnTo>
                    <a:lnTo>
                      <a:pt x="2" y="227"/>
                    </a:lnTo>
                    <a:lnTo>
                      <a:pt x="4" y="227"/>
                    </a:lnTo>
                    <a:lnTo>
                      <a:pt x="2" y="175"/>
                    </a:lnTo>
                    <a:lnTo>
                      <a:pt x="2" y="71"/>
                    </a:lnTo>
                    <a:lnTo>
                      <a:pt x="4" y="0"/>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3" name="Freeform 3749"/>
              <p:cNvSpPr>
                <a:spLocks/>
              </p:cNvSpPr>
              <p:nvPr/>
            </p:nvSpPr>
            <p:spPr bwMode="auto">
              <a:xfrm>
                <a:off x="5950" y="8140"/>
                <a:ext cx="0" cy="228"/>
              </a:xfrm>
              <a:custGeom>
                <a:avLst/>
                <a:gdLst/>
                <a:ahLst/>
                <a:cxnLst>
                  <a:cxn ang="0">
                    <a:pos x="0" y="0"/>
                  </a:cxn>
                  <a:cxn ang="0">
                    <a:pos x="0" y="227"/>
                  </a:cxn>
                </a:cxnLst>
                <a:rect l="0" t="0" r="r" b="b"/>
                <a:pathLst>
                  <a:path h="228">
                    <a:moveTo>
                      <a:pt x="0" y="0"/>
                    </a:moveTo>
                    <a:lnTo>
                      <a:pt x="0" y="227"/>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4" name="Freeform 3750"/>
              <p:cNvSpPr>
                <a:spLocks/>
              </p:cNvSpPr>
              <p:nvPr/>
            </p:nvSpPr>
            <p:spPr bwMode="auto">
              <a:xfrm>
                <a:off x="5947" y="8140"/>
                <a:ext cx="5" cy="228"/>
              </a:xfrm>
              <a:custGeom>
                <a:avLst/>
                <a:gdLst/>
                <a:ahLst/>
                <a:cxnLst>
                  <a:cxn ang="0">
                    <a:pos x="2" y="0"/>
                  </a:cxn>
                  <a:cxn ang="0">
                    <a:pos x="0" y="33"/>
                  </a:cxn>
                  <a:cxn ang="0">
                    <a:pos x="0" y="227"/>
                  </a:cxn>
                  <a:cxn ang="0">
                    <a:pos x="4" y="225"/>
                  </a:cxn>
                  <a:cxn ang="0">
                    <a:pos x="2" y="175"/>
                  </a:cxn>
                  <a:cxn ang="0">
                    <a:pos x="2" y="69"/>
                  </a:cxn>
                  <a:cxn ang="0">
                    <a:pos x="4" y="0"/>
                  </a:cxn>
                  <a:cxn ang="0">
                    <a:pos x="2" y="0"/>
                  </a:cxn>
                </a:cxnLst>
                <a:rect l="0" t="0" r="r" b="b"/>
                <a:pathLst>
                  <a:path w="5" h="228">
                    <a:moveTo>
                      <a:pt x="2" y="0"/>
                    </a:moveTo>
                    <a:lnTo>
                      <a:pt x="0" y="33"/>
                    </a:lnTo>
                    <a:lnTo>
                      <a:pt x="0" y="227"/>
                    </a:lnTo>
                    <a:lnTo>
                      <a:pt x="4" y="225"/>
                    </a:lnTo>
                    <a:lnTo>
                      <a:pt x="2" y="175"/>
                    </a:lnTo>
                    <a:lnTo>
                      <a:pt x="2" y="69"/>
                    </a:lnTo>
                    <a:lnTo>
                      <a:pt x="4" y="0"/>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5" name="Freeform 3751"/>
              <p:cNvSpPr>
                <a:spLocks/>
              </p:cNvSpPr>
              <p:nvPr/>
            </p:nvSpPr>
            <p:spPr bwMode="auto">
              <a:xfrm>
                <a:off x="5944" y="8140"/>
                <a:ext cx="5" cy="226"/>
              </a:xfrm>
              <a:custGeom>
                <a:avLst/>
                <a:gdLst/>
                <a:ahLst/>
                <a:cxnLst>
                  <a:cxn ang="0">
                    <a:pos x="4" y="0"/>
                  </a:cxn>
                  <a:cxn ang="0">
                    <a:pos x="2" y="0"/>
                  </a:cxn>
                  <a:cxn ang="0">
                    <a:pos x="2" y="33"/>
                  </a:cxn>
                  <a:cxn ang="0">
                    <a:pos x="0" y="112"/>
                  </a:cxn>
                  <a:cxn ang="0">
                    <a:pos x="0" y="191"/>
                  </a:cxn>
                  <a:cxn ang="0">
                    <a:pos x="2" y="225"/>
                  </a:cxn>
                  <a:cxn ang="0">
                    <a:pos x="4" y="225"/>
                  </a:cxn>
                  <a:cxn ang="0">
                    <a:pos x="4" y="0"/>
                  </a:cxn>
                </a:cxnLst>
                <a:rect l="0" t="0" r="r" b="b"/>
                <a:pathLst>
                  <a:path w="5" h="226">
                    <a:moveTo>
                      <a:pt x="4" y="0"/>
                    </a:moveTo>
                    <a:lnTo>
                      <a:pt x="2" y="0"/>
                    </a:lnTo>
                    <a:lnTo>
                      <a:pt x="2" y="33"/>
                    </a:lnTo>
                    <a:lnTo>
                      <a:pt x="0" y="112"/>
                    </a:lnTo>
                    <a:lnTo>
                      <a:pt x="0" y="191"/>
                    </a:lnTo>
                    <a:lnTo>
                      <a:pt x="2" y="225"/>
                    </a:lnTo>
                    <a:lnTo>
                      <a:pt x="4" y="225"/>
                    </a:lnTo>
                    <a:lnTo>
                      <a:pt x="4"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6" name="Freeform 3752"/>
              <p:cNvSpPr>
                <a:spLocks/>
              </p:cNvSpPr>
              <p:nvPr/>
            </p:nvSpPr>
            <p:spPr bwMode="auto">
              <a:xfrm>
                <a:off x="5944" y="8140"/>
                <a:ext cx="5" cy="226"/>
              </a:xfrm>
              <a:custGeom>
                <a:avLst/>
                <a:gdLst/>
                <a:ahLst/>
                <a:cxnLst>
                  <a:cxn ang="0">
                    <a:pos x="2" y="0"/>
                  </a:cxn>
                  <a:cxn ang="0">
                    <a:pos x="0" y="33"/>
                  </a:cxn>
                  <a:cxn ang="0">
                    <a:pos x="0" y="225"/>
                  </a:cxn>
                  <a:cxn ang="0">
                    <a:pos x="4" y="225"/>
                  </a:cxn>
                  <a:cxn ang="0">
                    <a:pos x="2" y="175"/>
                  </a:cxn>
                  <a:cxn ang="0">
                    <a:pos x="2" y="69"/>
                  </a:cxn>
                  <a:cxn ang="0">
                    <a:pos x="4" y="0"/>
                  </a:cxn>
                  <a:cxn ang="0">
                    <a:pos x="2" y="0"/>
                  </a:cxn>
                </a:cxnLst>
                <a:rect l="0" t="0" r="r" b="b"/>
                <a:pathLst>
                  <a:path w="5" h="226">
                    <a:moveTo>
                      <a:pt x="2" y="0"/>
                    </a:moveTo>
                    <a:lnTo>
                      <a:pt x="0" y="33"/>
                    </a:lnTo>
                    <a:lnTo>
                      <a:pt x="0" y="225"/>
                    </a:lnTo>
                    <a:lnTo>
                      <a:pt x="4" y="225"/>
                    </a:lnTo>
                    <a:lnTo>
                      <a:pt x="2" y="175"/>
                    </a:lnTo>
                    <a:lnTo>
                      <a:pt x="2" y="69"/>
                    </a:lnTo>
                    <a:lnTo>
                      <a:pt x="4" y="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7" name="Freeform 3753"/>
              <p:cNvSpPr>
                <a:spLocks/>
              </p:cNvSpPr>
              <p:nvPr/>
            </p:nvSpPr>
            <p:spPr bwMode="auto">
              <a:xfrm>
                <a:off x="5942" y="8138"/>
                <a:ext cx="5" cy="228"/>
              </a:xfrm>
              <a:custGeom>
                <a:avLst/>
                <a:gdLst/>
                <a:ahLst/>
                <a:cxnLst>
                  <a:cxn ang="0">
                    <a:pos x="4" y="2"/>
                  </a:cxn>
                  <a:cxn ang="0">
                    <a:pos x="2" y="0"/>
                  </a:cxn>
                  <a:cxn ang="0">
                    <a:pos x="2" y="36"/>
                  </a:cxn>
                  <a:cxn ang="0">
                    <a:pos x="0" y="115"/>
                  </a:cxn>
                  <a:cxn ang="0">
                    <a:pos x="0" y="191"/>
                  </a:cxn>
                  <a:cxn ang="0">
                    <a:pos x="2" y="227"/>
                  </a:cxn>
                  <a:cxn ang="0">
                    <a:pos x="4" y="227"/>
                  </a:cxn>
                  <a:cxn ang="0">
                    <a:pos x="4" y="177"/>
                  </a:cxn>
                  <a:cxn ang="0">
                    <a:pos x="2" y="127"/>
                  </a:cxn>
                  <a:cxn ang="0">
                    <a:pos x="4" y="71"/>
                  </a:cxn>
                  <a:cxn ang="0">
                    <a:pos x="4" y="2"/>
                  </a:cxn>
                </a:cxnLst>
                <a:rect l="0" t="0" r="r" b="b"/>
                <a:pathLst>
                  <a:path w="5" h="228">
                    <a:moveTo>
                      <a:pt x="4" y="2"/>
                    </a:moveTo>
                    <a:lnTo>
                      <a:pt x="2" y="0"/>
                    </a:lnTo>
                    <a:lnTo>
                      <a:pt x="2" y="36"/>
                    </a:lnTo>
                    <a:lnTo>
                      <a:pt x="0" y="115"/>
                    </a:lnTo>
                    <a:lnTo>
                      <a:pt x="0" y="191"/>
                    </a:lnTo>
                    <a:lnTo>
                      <a:pt x="2" y="227"/>
                    </a:lnTo>
                    <a:lnTo>
                      <a:pt x="4" y="227"/>
                    </a:lnTo>
                    <a:lnTo>
                      <a:pt x="4" y="177"/>
                    </a:lnTo>
                    <a:lnTo>
                      <a:pt x="2" y="127"/>
                    </a:lnTo>
                    <a:lnTo>
                      <a:pt x="4" y="71"/>
                    </a:lnTo>
                    <a:lnTo>
                      <a:pt x="4" y="2"/>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8" name="Freeform 3754"/>
              <p:cNvSpPr>
                <a:spLocks/>
              </p:cNvSpPr>
              <p:nvPr/>
            </p:nvSpPr>
            <p:spPr bwMode="auto">
              <a:xfrm>
                <a:off x="5943" y="8138"/>
                <a:ext cx="0" cy="228"/>
              </a:xfrm>
              <a:custGeom>
                <a:avLst/>
                <a:gdLst/>
                <a:ahLst/>
                <a:cxnLst>
                  <a:cxn ang="0">
                    <a:pos x="0" y="0"/>
                  </a:cxn>
                  <a:cxn ang="0">
                    <a:pos x="0" y="227"/>
                  </a:cxn>
                </a:cxnLst>
                <a:rect l="0" t="0" r="r" b="b"/>
                <a:pathLst>
                  <a:path h="228">
                    <a:moveTo>
                      <a:pt x="0" y="0"/>
                    </a:moveTo>
                    <a:lnTo>
                      <a:pt x="0" y="227"/>
                    </a:lnTo>
                  </a:path>
                </a:pathLst>
              </a:custGeom>
              <a:noFill/>
              <a:ln w="2794">
                <a:solidFill>
                  <a:srgbClr val="4B39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9" name="Freeform 3755"/>
              <p:cNvSpPr>
                <a:spLocks/>
              </p:cNvSpPr>
              <p:nvPr/>
            </p:nvSpPr>
            <p:spPr bwMode="auto">
              <a:xfrm>
                <a:off x="5940" y="8138"/>
                <a:ext cx="4" cy="228"/>
              </a:xfrm>
              <a:custGeom>
                <a:avLst/>
                <a:gdLst/>
                <a:ahLst/>
                <a:cxnLst>
                  <a:cxn ang="0">
                    <a:pos x="2" y="0"/>
                  </a:cxn>
                  <a:cxn ang="0">
                    <a:pos x="0" y="36"/>
                  </a:cxn>
                  <a:cxn ang="0">
                    <a:pos x="0" y="191"/>
                  </a:cxn>
                  <a:cxn ang="0">
                    <a:pos x="2" y="227"/>
                  </a:cxn>
                  <a:cxn ang="0">
                    <a:pos x="4" y="227"/>
                  </a:cxn>
                  <a:cxn ang="0">
                    <a:pos x="2" y="177"/>
                  </a:cxn>
                  <a:cxn ang="0">
                    <a:pos x="2" y="71"/>
                  </a:cxn>
                  <a:cxn ang="0">
                    <a:pos x="4" y="2"/>
                  </a:cxn>
                  <a:cxn ang="0">
                    <a:pos x="2" y="0"/>
                  </a:cxn>
                </a:cxnLst>
                <a:rect l="0" t="0" r="r" b="b"/>
                <a:pathLst>
                  <a:path w="4" h="228">
                    <a:moveTo>
                      <a:pt x="2" y="0"/>
                    </a:moveTo>
                    <a:lnTo>
                      <a:pt x="0" y="36"/>
                    </a:lnTo>
                    <a:lnTo>
                      <a:pt x="0" y="191"/>
                    </a:lnTo>
                    <a:lnTo>
                      <a:pt x="2" y="227"/>
                    </a:lnTo>
                    <a:lnTo>
                      <a:pt x="4" y="227"/>
                    </a:lnTo>
                    <a:lnTo>
                      <a:pt x="2" y="177"/>
                    </a:lnTo>
                    <a:lnTo>
                      <a:pt x="2" y="71"/>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0" name="Freeform 3756"/>
              <p:cNvSpPr>
                <a:spLocks/>
              </p:cNvSpPr>
              <p:nvPr/>
            </p:nvSpPr>
            <p:spPr bwMode="auto">
              <a:xfrm>
                <a:off x="5956" y="8143"/>
                <a:ext cx="5" cy="225"/>
              </a:xfrm>
              <a:custGeom>
                <a:avLst/>
                <a:gdLst/>
                <a:ahLst/>
                <a:cxnLst>
                  <a:cxn ang="0">
                    <a:pos x="4" y="0"/>
                  </a:cxn>
                  <a:cxn ang="0">
                    <a:pos x="2" y="0"/>
                  </a:cxn>
                  <a:cxn ang="0">
                    <a:pos x="2" y="33"/>
                  </a:cxn>
                  <a:cxn ang="0">
                    <a:pos x="0" y="112"/>
                  </a:cxn>
                  <a:cxn ang="0">
                    <a:pos x="0" y="191"/>
                  </a:cxn>
                  <a:cxn ang="0">
                    <a:pos x="2" y="225"/>
                  </a:cxn>
                  <a:cxn ang="0">
                    <a:pos x="4" y="225"/>
                  </a:cxn>
                  <a:cxn ang="0">
                    <a:pos x="4" y="0"/>
                  </a:cxn>
                </a:cxnLst>
                <a:rect l="0" t="0" r="r" b="b"/>
                <a:pathLst>
                  <a:path w="5" h="225">
                    <a:moveTo>
                      <a:pt x="4" y="0"/>
                    </a:moveTo>
                    <a:lnTo>
                      <a:pt x="2" y="0"/>
                    </a:lnTo>
                    <a:lnTo>
                      <a:pt x="2" y="33"/>
                    </a:lnTo>
                    <a:lnTo>
                      <a:pt x="0" y="112"/>
                    </a:lnTo>
                    <a:lnTo>
                      <a:pt x="0" y="191"/>
                    </a:lnTo>
                    <a:lnTo>
                      <a:pt x="2" y="225"/>
                    </a:lnTo>
                    <a:lnTo>
                      <a:pt x="4" y="225"/>
                    </a:lnTo>
                    <a:lnTo>
                      <a:pt x="4"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1" name="Freeform 3757"/>
              <p:cNvSpPr>
                <a:spLocks/>
              </p:cNvSpPr>
              <p:nvPr/>
            </p:nvSpPr>
            <p:spPr bwMode="auto">
              <a:xfrm>
                <a:off x="5690" y="8181"/>
                <a:ext cx="53" cy="228"/>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3" h="228">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2" name="Freeform 3758"/>
              <p:cNvSpPr>
                <a:spLocks/>
              </p:cNvSpPr>
              <p:nvPr/>
            </p:nvSpPr>
            <p:spPr bwMode="auto">
              <a:xfrm>
                <a:off x="5690" y="8181"/>
                <a:ext cx="53" cy="211"/>
              </a:xfrm>
              <a:custGeom>
                <a:avLst/>
                <a:gdLst/>
                <a:ahLst/>
                <a:cxnLst>
                  <a:cxn ang="0">
                    <a:pos x="9" y="211"/>
                  </a:cxn>
                  <a:cxn ang="0">
                    <a:pos x="52" y="211"/>
                  </a:cxn>
                  <a:cxn ang="0">
                    <a:pos x="52" y="0"/>
                  </a:cxn>
                  <a:cxn ang="0">
                    <a:pos x="40" y="0"/>
                  </a:cxn>
                  <a:cxn ang="0">
                    <a:pos x="36" y="2"/>
                  </a:cxn>
                  <a:cxn ang="0">
                    <a:pos x="16" y="2"/>
                  </a:cxn>
                  <a:cxn ang="0">
                    <a:pos x="14"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40" y="0"/>
                    </a:lnTo>
                    <a:lnTo>
                      <a:pt x="36" y="2"/>
                    </a:lnTo>
                    <a:lnTo>
                      <a:pt x="16" y="2"/>
                    </a:lnTo>
                    <a:lnTo>
                      <a:pt x="14"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3" name="Freeform 3759"/>
              <p:cNvSpPr>
                <a:spLocks/>
              </p:cNvSpPr>
              <p:nvPr/>
            </p:nvSpPr>
            <p:spPr bwMode="auto">
              <a:xfrm>
                <a:off x="5690" y="8181"/>
                <a:ext cx="53" cy="195"/>
              </a:xfrm>
              <a:custGeom>
                <a:avLst/>
                <a:gdLst/>
                <a:ahLst/>
                <a:cxnLst>
                  <a:cxn ang="0">
                    <a:pos x="40" y="2"/>
                  </a:cxn>
                  <a:cxn ang="0">
                    <a:pos x="16" y="2"/>
                  </a:cxn>
                  <a:cxn ang="0">
                    <a:pos x="14" y="4"/>
                  </a:cxn>
                  <a:cxn ang="0">
                    <a:pos x="0" y="4"/>
                  </a:cxn>
                  <a:cxn ang="0">
                    <a:pos x="0" y="187"/>
                  </a:cxn>
                  <a:cxn ang="0">
                    <a:pos x="9" y="187"/>
                  </a:cxn>
                  <a:cxn ang="0">
                    <a:pos x="9" y="194"/>
                  </a:cxn>
                  <a:cxn ang="0">
                    <a:pos x="52" y="194"/>
                  </a:cxn>
                  <a:cxn ang="0">
                    <a:pos x="52" y="0"/>
                  </a:cxn>
                  <a:cxn ang="0">
                    <a:pos x="43" y="0"/>
                  </a:cxn>
                  <a:cxn ang="0">
                    <a:pos x="40" y="2"/>
                  </a:cxn>
                </a:cxnLst>
                <a:rect l="0" t="0" r="r" b="b"/>
                <a:pathLst>
                  <a:path w="53" h="195">
                    <a:moveTo>
                      <a:pt x="40" y="2"/>
                    </a:moveTo>
                    <a:lnTo>
                      <a:pt x="16" y="2"/>
                    </a:lnTo>
                    <a:lnTo>
                      <a:pt x="14" y="4"/>
                    </a:lnTo>
                    <a:lnTo>
                      <a:pt x="0" y="4"/>
                    </a:lnTo>
                    <a:lnTo>
                      <a:pt x="0" y="187"/>
                    </a:lnTo>
                    <a:lnTo>
                      <a:pt x="9" y="187"/>
                    </a:lnTo>
                    <a:lnTo>
                      <a:pt x="9" y="194"/>
                    </a:lnTo>
                    <a:lnTo>
                      <a:pt x="52" y="194"/>
                    </a:lnTo>
                    <a:lnTo>
                      <a:pt x="52" y="0"/>
                    </a:lnTo>
                    <a:lnTo>
                      <a:pt x="43" y="0"/>
                    </a:lnTo>
                    <a:lnTo>
                      <a:pt x="40"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4" name="Freeform 3760"/>
              <p:cNvSpPr>
                <a:spLocks/>
              </p:cNvSpPr>
              <p:nvPr/>
            </p:nvSpPr>
            <p:spPr bwMode="auto">
              <a:xfrm>
                <a:off x="5690" y="8181"/>
                <a:ext cx="53" cy="178"/>
              </a:xfrm>
              <a:custGeom>
                <a:avLst/>
                <a:gdLst/>
                <a:ahLst/>
                <a:cxnLst>
                  <a:cxn ang="0">
                    <a:pos x="40" y="2"/>
                  </a:cxn>
                  <a:cxn ang="0">
                    <a:pos x="16" y="2"/>
                  </a:cxn>
                  <a:cxn ang="0">
                    <a:pos x="14" y="4"/>
                  </a:cxn>
                  <a:cxn ang="0">
                    <a:pos x="0" y="4"/>
                  </a:cxn>
                  <a:cxn ang="0">
                    <a:pos x="0" y="170"/>
                  </a:cxn>
                  <a:cxn ang="0">
                    <a:pos x="9" y="170"/>
                  </a:cxn>
                  <a:cxn ang="0">
                    <a:pos x="9" y="177"/>
                  </a:cxn>
                  <a:cxn ang="0">
                    <a:pos x="52" y="177"/>
                  </a:cxn>
                  <a:cxn ang="0">
                    <a:pos x="52" y="0"/>
                  </a:cxn>
                  <a:cxn ang="0">
                    <a:pos x="43" y="0"/>
                  </a:cxn>
                  <a:cxn ang="0">
                    <a:pos x="40" y="2"/>
                  </a:cxn>
                </a:cxnLst>
                <a:rect l="0" t="0" r="r" b="b"/>
                <a:pathLst>
                  <a:path w="53" h="178">
                    <a:moveTo>
                      <a:pt x="40" y="2"/>
                    </a:moveTo>
                    <a:lnTo>
                      <a:pt x="16" y="2"/>
                    </a:lnTo>
                    <a:lnTo>
                      <a:pt x="14" y="4"/>
                    </a:lnTo>
                    <a:lnTo>
                      <a:pt x="0" y="4"/>
                    </a:lnTo>
                    <a:lnTo>
                      <a:pt x="0" y="170"/>
                    </a:lnTo>
                    <a:lnTo>
                      <a:pt x="9" y="170"/>
                    </a:lnTo>
                    <a:lnTo>
                      <a:pt x="9" y="177"/>
                    </a:lnTo>
                    <a:lnTo>
                      <a:pt x="52" y="177"/>
                    </a:lnTo>
                    <a:lnTo>
                      <a:pt x="52" y="0"/>
                    </a:lnTo>
                    <a:lnTo>
                      <a:pt x="43" y="0"/>
                    </a:lnTo>
                    <a:lnTo>
                      <a:pt x="40"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5" name="Freeform 3761"/>
              <p:cNvSpPr>
                <a:spLocks/>
              </p:cNvSpPr>
              <p:nvPr/>
            </p:nvSpPr>
            <p:spPr bwMode="auto">
              <a:xfrm>
                <a:off x="5690" y="8181"/>
                <a:ext cx="53" cy="161"/>
              </a:xfrm>
              <a:custGeom>
                <a:avLst/>
                <a:gdLst/>
                <a:ahLst/>
                <a:cxnLst>
                  <a:cxn ang="0">
                    <a:pos x="40" y="2"/>
                  </a:cxn>
                  <a:cxn ang="0">
                    <a:pos x="16" y="2"/>
                  </a:cxn>
                  <a:cxn ang="0">
                    <a:pos x="14" y="4"/>
                  </a:cxn>
                  <a:cxn ang="0">
                    <a:pos x="0" y="4"/>
                  </a:cxn>
                  <a:cxn ang="0">
                    <a:pos x="0" y="156"/>
                  </a:cxn>
                  <a:cxn ang="0">
                    <a:pos x="9" y="156"/>
                  </a:cxn>
                  <a:cxn ang="0">
                    <a:pos x="9" y="160"/>
                  </a:cxn>
                  <a:cxn ang="0">
                    <a:pos x="52" y="160"/>
                  </a:cxn>
                  <a:cxn ang="0">
                    <a:pos x="52" y="0"/>
                  </a:cxn>
                  <a:cxn ang="0">
                    <a:pos x="43" y="0"/>
                  </a:cxn>
                  <a:cxn ang="0">
                    <a:pos x="40" y="2"/>
                  </a:cxn>
                </a:cxnLst>
                <a:rect l="0" t="0" r="r" b="b"/>
                <a:pathLst>
                  <a:path w="53" h="161">
                    <a:moveTo>
                      <a:pt x="40" y="2"/>
                    </a:moveTo>
                    <a:lnTo>
                      <a:pt x="16" y="2"/>
                    </a:lnTo>
                    <a:lnTo>
                      <a:pt x="14" y="4"/>
                    </a:lnTo>
                    <a:lnTo>
                      <a:pt x="0" y="4"/>
                    </a:lnTo>
                    <a:lnTo>
                      <a:pt x="0" y="156"/>
                    </a:lnTo>
                    <a:lnTo>
                      <a:pt x="9" y="156"/>
                    </a:lnTo>
                    <a:lnTo>
                      <a:pt x="9" y="160"/>
                    </a:lnTo>
                    <a:lnTo>
                      <a:pt x="52" y="160"/>
                    </a:lnTo>
                    <a:lnTo>
                      <a:pt x="52" y="0"/>
                    </a:lnTo>
                    <a:lnTo>
                      <a:pt x="43" y="0"/>
                    </a:lnTo>
                    <a:lnTo>
                      <a:pt x="40"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6" name="Freeform 3762"/>
              <p:cNvSpPr>
                <a:spLocks/>
              </p:cNvSpPr>
              <p:nvPr/>
            </p:nvSpPr>
            <p:spPr bwMode="auto">
              <a:xfrm>
                <a:off x="5690" y="8181"/>
                <a:ext cx="53" cy="147"/>
              </a:xfrm>
              <a:custGeom>
                <a:avLst/>
                <a:gdLst/>
                <a:ahLst/>
                <a:cxnLst>
                  <a:cxn ang="0">
                    <a:pos x="43" y="2"/>
                  </a:cxn>
                  <a:cxn ang="0">
                    <a:pos x="16" y="2"/>
                  </a:cxn>
                  <a:cxn ang="0">
                    <a:pos x="14" y="4"/>
                  </a:cxn>
                  <a:cxn ang="0">
                    <a:pos x="0" y="4"/>
                  </a:cxn>
                  <a:cxn ang="0">
                    <a:pos x="0" y="139"/>
                  </a:cxn>
                  <a:cxn ang="0">
                    <a:pos x="9" y="139"/>
                  </a:cxn>
                  <a:cxn ang="0">
                    <a:pos x="9" y="146"/>
                  </a:cxn>
                  <a:cxn ang="0">
                    <a:pos x="52" y="146"/>
                  </a:cxn>
                  <a:cxn ang="0">
                    <a:pos x="52" y="0"/>
                  </a:cxn>
                  <a:cxn ang="0">
                    <a:pos x="45" y="0"/>
                  </a:cxn>
                  <a:cxn ang="0">
                    <a:pos x="43" y="2"/>
                  </a:cxn>
                </a:cxnLst>
                <a:rect l="0" t="0" r="r" b="b"/>
                <a:pathLst>
                  <a:path w="53" h="147">
                    <a:moveTo>
                      <a:pt x="43" y="2"/>
                    </a:moveTo>
                    <a:lnTo>
                      <a:pt x="16" y="2"/>
                    </a:lnTo>
                    <a:lnTo>
                      <a:pt x="14"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7" name="Freeform 3763"/>
              <p:cNvSpPr>
                <a:spLocks/>
              </p:cNvSpPr>
              <p:nvPr/>
            </p:nvSpPr>
            <p:spPr bwMode="auto">
              <a:xfrm>
                <a:off x="5690" y="8181"/>
                <a:ext cx="53" cy="130"/>
              </a:xfrm>
              <a:custGeom>
                <a:avLst/>
                <a:gdLst/>
                <a:ahLst/>
                <a:cxnLst>
                  <a:cxn ang="0">
                    <a:pos x="43" y="2"/>
                  </a:cxn>
                  <a:cxn ang="0">
                    <a:pos x="16" y="2"/>
                  </a:cxn>
                  <a:cxn ang="0">
                    <a:pos x="14"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4"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8" name="Freeform 3764"/>
              <p:cNvSpPr>
                <a:spLocks/>
              </p:cNvSpPr>
              <p:nvPr/>
            </p:nvSpPr>
            <p:spPr bwMode="auto">
              <a:xfrm>
                <a:off x="5690" y="8181"/>
                <a:ext cx="53" cy="113"/>
              </a:xfrm>
              <a:custGeom>
                <a:avLst/>
                <a:gdLst/>
                <a:ahLst/>
                <a:cxnLst>
                  <a:cxn ang="0">
                    <a:pos x="45" y="2"/>
                  </a:cxn>
                  <a:cxn ang="0">
                    <a:pos x="16" y="2"/>
                  </a:cxn>
                  <a:cxn ang="0">
                    <a:pos x="14" y="4"/>
                  </a:cxn>
                  <a:cxn ang="0">
                    <a:pos x="0" y="4"/>
                  </a:cxn>
                  <a:cxn ang="0">
                    <a:pos x="0" y="108"/>
                  </a:cxn>
                  <a:cxn ang="0">
                    <a:pos x="9" y="108"/>
                  </a:cxn>
                  <a:cxn ang="0">
                    <a:pos x="9" y="112"/>
                  </a:cxn>
                  <a:cxn ang="0">
                    <a:pos x="52" y="112"/>
                  </a:cxn>
                  <a:cxn ang="0">
                    <a:pos x="52" y="0"/>
                  </a:cxn>
                  <a:cxn ang="0">
                    <a:pos x="50" y="0"/>
                  </a:cxn>
                  <a:cxn ang="0">
                    <a:pos x="45" y="2"/>
                  </a:cxn>
                </a:cxnLst>
                <a:rect l="0" t="0" r="r" b="b"/>
                <a:pathLst>
                  <a:path w="53" h="113">
                    <a:moveTo>
                      <a:pt x="45" y="2"/>
                    </a:moveTo>
                    <a:lnTo>
                      <a:pt x="16" y="2"/>
                    </a:lnTo>
                    <a:lnTo>
                      <a:pt x="14" y="4"/>
                    </a:lnTo>
                    <a:lnTo>
                      <a:pt x="0" y="4"/>
                    </a:lnTo>
                    <a:lnTo>
                      <a:pt x="0" y="108"/>
                    </a:lnTo>
                    <a:lnTo>
                      <a:pt x="9" y="108"/>
                    </a:lnTo>
                    <a:lnTo>
                      <a:pt x="9" y="112"/>
                    </a:lnTo>
                    <a:lnTo>
                      <a:pt x="52" y="112"/>
                    </a:lnTo>
                    <a:lnTo>
                      <a:pt x="52" y="0"/>
                    </a:lnTo>
                    <a:lnTo>
                      <a:pt x="50"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9" name="Freeform 3765"/>
              <p:cNvSpPr>
                <a:spLocks/>
              </p:cNvSpPr>
              <p:nvPr/>
            </p:nvSpPr>
            <p:spPr bwMode="auto">
              <a:xfrm>
                <a:off x="5690" y="8181"/>
                <a:ext cx="53" cy="96"/>
              </a:xfrm>
              <a:custGeom>
                <a:avLst/>
                <a:gdLst/>
                <a:ahLst/>
                <a:cxnLst>
                  <a:cxn ang="0">
                    <a:pos x="50" y="2"/>
                  </a:cxn>
                  <a:cxn ang="0">
                    <a:pos x="16" y="2"/>
                  </a:cxn>
                  <a:cxn ang="0">
                    <a:pos x="14" y="4"/>
                  </a:cxn>
                  <a:cxn ang="0">
                    <a:pos x="0" y="4"/>
                  </a:cxn>
                  <a:cxn ang="0">
                    <a:pos x="0" y="93"/>
                  </a:cxn>
                  <a:cxn ang="0">
                    <a:pos x="9" y="93"/>
                  </a:cxn>
                  <a:cxn ang="0">
                    <a:pos x="9" y="96"/>
                  </a:cxn>
                  <a:cxn ang="0">
                    <a:pos x="52" y="96"/>
                  </a:cxn>
                  <a:cxn ang="0">
                    <a:pos x="52" y="0"/>
                  </a:cxn>
                  <a:cxn ang="0">
                    <a:pos x="50" y="2"/>
                  </a:cxn>
                </a:cxnLst>
                <a:rect l="0" t="0" r="r" b="b"/>
                <a:pathLst>
                  <a:path w="53" h="96">
                    <a:moveTo>
                      <a:pt x="50" y="2"/>
                    </a:moveTo>
                    <a:lnTo>
                      <a:pt x="16" y="2"/>
                    </a:lnTo>
                    <a:lnTo>
                      <a:pt x="14" y="4"/>
                    </a:lnTo>
                    <a:lnTo>
                      <a:pt x="0" y="4"/>
                    </a:lnTo>
                    <a:lnTo>
                      <a:pt x="0" y="93"/>
                    </a:lnTo>
                    <a:lnTo>
                      <a:pt x="9" y="93"/>
                    </a:lnTo>
                    <a:lnTo>
                      <a:pt x="9" y="96"/>
                    </a:lnTo>
                    <a:lnTo>
                      <a:pt x="52" y="96"/>
                    </a:lnTo>
                    <a:lnTo>
                      <a:pt x="52" y="0"/>
                    </a:lnTo>
                    <a:lnTo>
                      <a:pt x="50"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0" name="Freeform 3766"/>
              <p:cNvSpPr>
                <a:spLocks/>
              </p:cNvSpPr>
              <p:nvPr/>
            </p:nvSpPr>
            <p:spPr bwMode="auto">
              <a:xfrm>
                <a:off x="5690" y="8181"/>
                <a:ext cx="53" cy="79"/>
              </a:xfrm>
              <a:custGeom>
                <a:avLst/>
                <a:gdLst/>
                <a:ahLst/>
                <a:cxnLst>
                  <a:cxn ang="0">
                    <a:pos x="50" y="2"/>
                  </a:cxn>
                  <a:cxn ang="0">
                    <a:pos x="16" y="2"/>
                  </a:cxn>
                  <a:cxn ang="0">
                    <a:pos x="14" y="4"/>
                  </a:cxn>
                  <a:cxn ang="0">
                    <a:pos x="0" y="4"/>
                  </a:cxn>
                  <a:cxn ang="0">
                    <a:pos x="0" y="76"/>
                  </a:cxn>
                  <a:cxn ang="0">
                    <a:pos x="9" y="76"/>
                  </a:cxn>
                  <a:cxn ang="0">
                    <a:pos x="9" y="79"/>
                  </a:cxn>
                  <a:cxn ang="0">
                    <a:pos x="52" y="79"/>
                  </a:cxn>
                  <a:cxn ang="0">
                    <a:pos x="52" y="0"/>
                  </a:cxn>
                  <a:cxn ang="0">
                    <a:pos x="50" y="2"/>
                  </a:cxn>
                </a:cxnLst>
                <a:rect l="0" t="0" r="r" b="b"/>
                <a:pathLst>
                  <a:path w="53" h="79">
                    <a:moveTo>
                      <a:pt x="50" y="2"/>
                    </a:moveTo>
                    <a:lnTo>
                      <a:pt x="16" y="2"/>
                    </a:lnTo>
                    <a:lnTo>
                      <a:pt x="14" y="4"/>
                    </a:lnTo>
                    <a:lnTo>
                      <a:pt x="0" y="4"/>
                    </a:lnTo>
                    <a:lnTo>
                      <a:pt x="0" y="76"/>
                    </a:lnTo>
                    <a:lnTo>
                      <a:pt x="9" y="76"/>
                    </a:lnTo>
                    <a:lnTo>
                      <a:pt x="9" y="79"/>
                    </a:lnTo>
                    <a:lnTo>
                      <a:pt x="52" y="79"/>
                    </a:lnTo>
                    <a:lnTo>
                      <a:pt x="52" y="0"/>
                    </a:lnTo>
                    <a:lnTo>
                      <a:pt x="50"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1" name="Freeform 3767"/>
              <p:cNvSpPr>
                <a:spLocks/>
              </p:cNvSpPr>
              <p:nvPr/>
            </p:nvSpPr>
            <p:spPr bwMode="auto">
              <a:xfrm>
                <a:off x="5690" y="8184"/>
                <a:ext cx="53" cy="62"/>
              </a:xfrm>
              <a:custGeom>
                <a:avLst/>
                <a:gdLst/>
                <a:ahLst/>
                <a:cxnLst>
                  <a:cxn ang="0">
                    <a:pos x="9" y="62"/>
                  </a:cxn>
                  <a:cxn ang="0">
                    <a:pos x="52" y="62"/>
                  </a:cxn>
                  <a:cxn ang="0">
                    <a:pos x="52" y="0"/>
                  </a:cxn>
                  <a:cxn ang="0">
                    <a:pos x="16" y="0"/>
                  </a:cxn>
                  <a:cxn ang="0">
                    <a:pos x="14" y="2"/>
                  </a:cxn>
                  <a:cxn ang="0">
                    <a:pos x="0" y="2"/>
                  </a:cxn>
                  <a:cxn ang="0">
                    <a:pos x="0" y="57"/>
                  </a:cxn>
                  <a:cxn ang="0">
                    <a:pos x="2" y="60"/>
                  </a:cxn>
                  <a:cxn ang="0">
                    <a:pos x="9" y="60"/>
                  </a:cxn>
                  <a:cxn ang="0">
                    <a:pos x="9" y="62"/>
                  </a:cxn>
                </a:cxnLst>
                <a:rect l="0" t="0" r="r" b="b"/>
                <a:pathLst>
                  <a:path w="53" h="62">
                    <a:moveTo>
                      <a:pt x="9" y="62"/>
                    </a:moveTo>
                    <a:lnTo>
                      <a:pt x="52" y="62"/>
                    </a:lnTo>
                    <a:lnTo>
                      <a:pt x="52" y="0"/>
                    </a:lnTo>
                    <a:lnTo>
                      <a:pt x="16" y="0"/>
                    </a:lnTo>
                    <a:lnTo>
                      <a:pt x="14"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2" name="Freeform 3768"/>
              <p:cNvSpPr>
                <a:spLocks/>
              </p:cNvSpPr>
              <p:nvPr/>
            </p:nvSpPr>
            <p:spPr bwMode="auto">
              <a:xfrm>
                <a:off x="5690" y="8184"/>
                <a:ext cx="53"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3" name="Freeform 3769"/>
              <p:cNvSpPr>
                <a:spLocks/>
              </p:cNvSpPr>
              <p:nvPr/>
            </p:nvSpPr>
            <p:spPr bwMode="auto">
              <a:xfrm>
                <a:off x="5752" y="8136"/>
                <a:ext cx="183" cy="242"/>
              </a:xfrm>
              <a:custGeom>
                <a:avLst/>
                <a:gdLst/>
                <a:ahLst/>
                <a:cxnLst>
                  <a:cxn ang="0">
                    <a:pos x="0" y="105"/>
                  </a:cxn>
                  <a:cxn ang="0">
                    <a:pos x="0" y="153"/>
                  </a:cxn>
                  <a:cxn ang="0">
                    <a:pos x="2" y="180"/>
                  </a:cxn>
                  <a:cxn ang="0">
                    <a:pos x="4" y="203"/>
                  </a:cxn>
                  <a:cxn ang="0">
                    <a:pos x="7" y="230"/>
                  </a:cxn>
                  <a:cxn ang="0">
                    <a:pos x="12" y="232"/>
                  </a:cxn>
                  <a:cxn ang="0">
                    <a:pos x="21" y="232"/>
                  </a:cxn>
                  <a:cxn ang="0">
                    <a:pos x="26" y="235"/>
                  </a:cxn>
                  <a:cxn ang="0">
                    <a:pos x="31" y="235"/>
                  </a:cxn>
                  <a:cxn ang="0">
                    <a:pos x="36" y="237"/>
                  </a:cxn>
                  <a:cxn ang="0">
                    <a:pos x="48" y="237"/>
                  </a:cxn>
                  <a:cxn ang="0">
                    <a:pos x="52" y="240"/>
                  </a:cxn>
                  <a:cxn ang="0">
                    <a:pos x="88" y="240"/>
                  </a:cxn>
                  <a:cxn ang="0">
                    <a:pos x="96" y="242"/>
                  </a:cxn>
                  <a:cxn ang="0">
                    <a:pos x="112" y="242"/>
                  </a:cxn>
                  <a:cxn ang="0">
                    <a:pos x="120" y="240"/>
                  </a:cxn>
                  <a:cxn ang="0">
                    <a:pos x="153" y="240"/>
                  </a:cxn>
                  <a:cxn ang="0">
                    <a:pos x="158" y="237"/>
                  </a:cxn>
                  <a:cxn ang="0">
                    <a:pos x="168" y="237"/>
                  </a:cxn>
                  <a:cxn ang="0">
                    <a:pos x="172" y="235"/>
                  </a:cxn>
                  <a:cxn ang="0">
                    <a:pos x="180" y="235"/>
                  </a:cxn>
                  <a:cxn ang="0">
                    <a:pos x="177" y="175"/>
                  </a:cxn>
                  <a:cxn ang="0">
                    <a:pos x="177" y="117"/>
                  </a:cxn>
                  <a:cxn ang="0">
                    <a:pos x="180" y="60"/>
                  </a:cxn>
                  <a:cxn ang="0">
                    <a:pos x="182" y="0"/>
                  </a:cxn>
                  <a:cxn ang="0">
                    <a:pos x="160" y="0"/>
                  </a:cxn>
                  <a:cxn ang="0">
                    <a:pos x="156" y="2"/>
                  </a:cxn>
                  <a:cxn ang="0">
                    <a:pos x="134" y="2"/>
                  </a:cxn>
                  <a:cxn ang="0">
                    <a:pos x="127" y="4"/>
                  </a:cxn>
                  <a:cxn ang="0">
                    <a:pos x="112" y="4"/>
                  </a:cxn>
                  <a:cxn ang="0">
                    <a:pos x="105" y="7"/>
                  </a:cxn>
                  <a:cxn ang="0">
                    <a:pos x="96" y="7"/>
                  </a:cxn>
                  <a:cxn ang="0">
                    <a:pos x="91" y="9"/>
                  </a:cxn>
                  <a:cxn ang="0">
                    <a:pos x="83" y="9"/>
                  </a:cxn>
                  <a:cxn ang="0">
                    <a:pos x="79" y="11"/>
                  </a:cxn>
                  <a:cxn ang="0">
                    <a:pos x="69" y="11"/>
                  </a:cxn>
                  <a:cxn ang="0">
                    <a:pos x="62" y="14"/>
                  </a:cxn>
                  <a:cxn ang="0">
                    <a:pos x="57" y="14"/>
                  </a:cxn>
                  <a:cxn ang="0">
                    <a:pos x="52" y="16"/>
                  </a:cxn>
                  <a:cxn ang="0">
                    <a:pos x="48" y="16"/>
                  </a:cxn>
                  <a:cxn ang="0">
                    <a:pos x="40" y="19"/>
                  </a:cxn>
                  <a:cxn ang="0">
                    <a:pos x="36" y="19"/>
                  </a:cxn>
                  <a:cxn ang="0">
                    <a:pos x="31" y="21"/>
                  </a:cxn>
                  <a:cxn ang="0">
                    <a:pos x="26" y="21"/>
                  </a:cxn>
                  <a:cxn ang="0">
                    <a:pos x="19" y="23"/>
                  </a:cxn>
                  <a:cxn ang="0">
                    <a:pos x="14" y="23"/>
                  </a:cxn>
                  <a:cxn ang="0">
                    <a:pos x="9" y="26"/>
                  </a:cxn>
                  <a:cxn ang="0">
                    <a:pos x="4" y="52"/>
                  </a:cxn>
                  <a:cxn ang="0">
                    <a:pos x="0" y="105"/>
                  </a:cxn>
                </a:cxnLst>
                <a:rect l="0" t="0" r="r" b="b"/>
                <a:pathLst>
                  <a:path w="183" h="242">
                    <a:moveTo>
                      <a:pt x="0" y="105"/>
                    </a:moveTo>
                    <a:lnTo>
                      <a:pt x="0" y="153"/>
                    </a:lnTo>
                    <a:lnTo>
                      <a:pt x="2" y="180"/>
                    </a:lnTo>
                    <a:lnTo>
                      <a:pt x="4" y="203"/>
                    </a:lnTo>
                    <a:lnTo>
                      <a:pt x="7" y="230"/>
                    </a:lnTo>
                    <a:lnTo>
                      <a:pt x="12" y="232"/>
                    </a:lnTo>
                    <a:lnTo>
                      <a:pt x="21" y="232"/>
                    </a:lnTo>
                    <a:lnTo>
                      <a:pt x="26" y="235"/>
                    </a:lnTo>
                    <a:lnTo>
                      <a:pt x="31" y="235"/>
                    </a:lnTo>
                    <a:lnTo>
                      <a:pt x="36" y="237"/>
                    </a:lnTo>
                    <a:lnTo>
                      <a:pt x="48" y="237"/>
                    </a:lnTo>
                    <a:lnTo>
                      <a:pt x="52" y="240"/>
                    </a:lnTo>
                    <a:lnTo>
                      <a:pt x="88" y="240"/>
                    </a:lnTo>
                    <a:lnTo>
                      <a:pt x="96" y="242"/>
                    </a:lnTo>
                    <a:lnTo>
                      <a:pt x="112" y="242"/>
                    </a:lnTo>
                    <a:lnTo>
                      <a:pt x="120" y="240"/>
                    </a:lnTo>
                    <a:lnTo>
                      <a:pt x="153" y="240"/>
                    </a:lnTo>
                    <a:lnTo>
                      <a:pt x="158" y="237"/>
                    </a:lnTo>
                    <a:lnTo>
                      <a:pt x="168" y="237"/>
                    </a:lnTo>
                    <a:lnTo>
                      <a:pt x="172" y="235"/>
                    </a:lnTo>
                    <a:lnTo>
                      <a:pt x="180" y="235"/>
                    </a:lnTo>
                    <a:lnTo>
                      <a:pt x="177" y="175"/>
                    </a:lnTo>
                    <a:lnTo>
                      <a:pt x="177" y="117"/>
                    </a:lnTo>
                    <a:lnTo>
                      <a:pt x="180" y="60"/>
                    </a:lnTo>
                    <a:lnTo>
                      <a:pt x="182" y="0"/>
                    </a:lnTo>
                    <a:lnTo>
                      <a:pt x="160" y="0"/>
                    </a:lnTo>
                    <a:lnTo>
                      <a:pt x="156" y="2"/>
                    </a:lnTo>
                    <a:lnTo>
                      <a:pt x="134" y="2"/>
                    </a:lnTo>
                    <a:lnTo>
                      <a:pt x="127" y="4"/>
                    </a:lnTo>
                    <a:lnTo>
                      <a:pt x="112" y="4"/>
                    </a:lnTo>
                    <a:lnTo>
                      <a:pt x="105" y="7"/>
                    </a:lnTo>
                    <a:lnTo>
                      <a:pt x="96" y="7"/>
                    </a:lnTo>
                    <a:lnTo>
                      <a:pt x="91" y="9"/>
                    </a:lnTo>
                    <a:lnTo>
                      <a:pt x="83" y="9"/>
                    </a:lnTo>
                    <a:lnTo>
                      <a:pt x="79" y="11"/>
                    </a:lnTo>
                    <a:lnTo>
                      <a:pt x="69" y="11"/>
                    </a:lnTo>
                    <a:lnTo>
                      <a:pt x="62" y="14"/>
                    </a:lnTo>
                    <a:lnTo>
                      <a:pt x="57" y="14"/>
                    </a:lnTo>
                    <a:lnTo>
                      <a:pt x="52" y="16"/>
                    </a:lnTo>
                    <a:lnTo>
                      <a:pt x="48" y="16"/>
                    </a:lnTo>
                    <a:lnTo>
                      <a:pt x="40" y="19"/>
                    </a:lnTo>
                    <a:lnTo>
                      <a:pt x="36" y="19"/>
                    </a:lnTo>
                    <a:lnTo>
                      <a:pt x="31" y="21"/>
                    </a:lnTo>
                    <a:lnTo>
                      <a:pt x="26" y="21"/>
                    </a:lnTo>
                    <a:lnTo>
                      <a:pt x="19" y="23"/>
                    </a:lnTo>
                    <a:lnTo>
                      <a:pt x="14" y="23"/>
                    </a:lnTo>
                    <a:lnTo>
                      <a:pt x="9" y="26"/>
                    </a:lnTo>
                    <a:lnTo>
                      <a:pt x="4" y="52"/>
                    </a:lnTo>
                    <a:lnTo>
                      <a:pt x="0" y="10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4" name="Freeform 3770"/>
              <p:cNvSpPr>
                <a:spLocks/>
              </p:cNvSpPr>
              <p:nvPr/>
            </p:nvSpPr>
            <p:spPr bwMode="auto">
              <a:xfrm>
                <a:off x="5752" y="8136"/>
                <a:ext cx="180" cy="232"/>
              </a:xfrm>
              <a:custGeom>
                <a:avLst/>
                <a:gdLst/>
                <a:ahLst/>
                <a:cxnLst>
                  <a:cxn ang="0">
                    <a:pos x="7" y="223"/>
                  </a:cxn>
                  <a:cxn ang="0">
                    <a:pos x="16" y="225"/>
                  </a:cxn>
                  <a:cxn ang="0">
                    <a:pos x="26" y="227"/>
                  </a:cxn>
                  <a:cxn ang="0">
                    <a:pos x="36" y="227"/>
                  </a:cxn>
                  <a:cxn ang="0">
                    <a:pos x="45" y="230"/>
                  </a:cxn>
                  <a:cxn ang="0">
                    <a:pos x="57" y="232"/>
                  </a:cxn>
                  <a:cxn ang="0">
                    <a:pos x="127" y="232"/>
                  </a:cxn>
                  <a:cxn ang="0">
                    <a:pos x="139" y="230"/>
                  </a:cxn>
                  <a:cxn ang="0">
                    <a:pos x="148" y="230"/>
                  </a:cxn>
                  <a:cxn ang="0">
                    <a:pos x="158" y="227"/>
                  </a:cxn>
                  <a:cxn ang="0">
                    <a:pos x="168" y="227"/>
                  </a:cxn>
                  <a:cxn ang="0">
                    <a:pos x="175" y="225"/>
                  </a:cxn>
                  <a:cxn ang="0">
                    <a:pos x="175" y="112"/>
                  </a:cxn>
                  <a:cxn ang="0">
                    <a:pos x="177" y="57"/>
                  </a:cxn>
                  <a:cxn ang="0">
                    <a:pos x="180" y="0"/>
                  </a:cxn>
                  <a:cxn ang="0">
                    <a:pos x="168" y="0"/>
                  </a:cxn>
                  <a:cxn ang="0">
                    <a:pos x="163" y="2"/>
                  </a:cxn>
                  <a:cxn ang="0">
                    <a:pos x="136" y="2"/>
                  </a:cxn>
                  <a:cxn ang="0">
                    <a:pos x="132" y="4"/>
                  </a:cxn>
                  <a:cxn ang="0">
                    <a:pos x="115" y="4"/>
                  </a:cxn>
                  <a:cxn ang="0">
                    <a:pos x="110" y="7"/>
                  </a:cxn>
                  <a:cxn ang="0">
                    <a:pos x="98" y="7"/>
                  </a:cxn>
                  <a:cxn ang="0">
                    <a:pos x="93" y="9"/>
                  </a:cxn>
                  <a:cxn ang="0">
                    <a:pos x="83" y="9"/>
                  </a:cxn>
                  <a:cxn ang="0">
                    <a:pos x="76" y="11"/>
                  </a:cxn>
                  <a:cxn ang="0">
                    <a:pos x="72" y="11"/>
                  </a:cxn>
                  <a:cxn ang="0">
                    <a:pos x="67" y="14"/>
                  </a:cxn>
                  <a:cxn ang="0">
                    <a:pos x="57" y="14"/>
                  </a:cxn>
                  <a:cxn ang="0">
                    <a:pos x="50" y="16"/>
                  </a:cxn>
                  <a:cxn ang="0">
                    <a:pos x="45" y="16"/>
                  </a:cxn>
                  <a:cxn ang="0">
                    <a:pos x="40" y="19"/>
                  </a:cxn>
                  <a:cxn ang="0">
                    <a:pos x="36" y="19"/>
                  </a:cxn>
                  <a:cxn ang="0">
                    <a:pos x="31" y="21"/>
                  </a:cxn>
                  <a:cxn ang="0">
                    <a:pos x="26" y="21"/>
                  </a:cxn>
                  <a:cxn ang="0">
                    <a:pos x="19" y="23"/>
                  </a:cxn>
                  <a:cxn ang="0">
                    <a:pos x="14" y="26"/>
                  </a:cxn>
                  <a:cxn ang="0">
                    <a:pos x="9" y="26"/>
                  </a:cxn>
                  <a:cxn ang="0">
                    <a:pos x="4" y="52"/>
                  </a:cxn>
                  <a:cxn ang="0">
                    <a:pos x="2" y="76"/>
                  </a:cxn>
                  <a:cxn ang="0">
                    <a:pos x="0" y="103"/>
                  </a:cxn>
                  <a:cxn ang="0">
                    <a:pos x="0" y="151"/>
                  </a:cxn>
                  <a:cxn ang="0">
                    <a:pos x="7" y="223"/>
                  </a:cxn>
                </a:cxnLst>
                <a:rect l="0" t="0" r="r" b="b"/>
                <a:pathLst>
                  <a:path w="180" h="232">
                    <a:moveTo>
                      <a:pt x="7" y="223"/>
                    </a:moveTo>
                    <a:lnTo>
                      <a:pt x="16" y="225"/>
                    </a:lnTo>
                    <a:lnTo>
                      <a:pt x="26" y="227"/>
                    </a:lnTo>
                    <a:lnTo>
                      <a:pt x="36" y="227"/>
                    </a:lnTo>
                    <a:lnTo>
                      <a:pt x="45" y="230"/>
                    </a:lnTo>
                    <a:lnTo>
                      <a:pt x="57" y="232"/>
                    </a:lnTo>
                    <a:lnTo>
                      <a:pt x="127" y="232"/>
                    </a:lnTo>
                    <a:lnTo>
                      <a:pt x="139" y="230"/>
                    </a:lnTo>
                    <a:lnTo>
                      <a:pt x="148" y="230"/>
                    </a:lnTo>
                    <a:lnTo>
                      <a:pt x="158" y="227"/>
                    </a:lnTo>
                    <a:lnTo>
                      <a:pt x="168" y="227"/>
                    </a:lnTo>
                    <a:lnTo>
                      <a:pt x="175" y="225"/>
                    </a:lnTo>
                    <a:lnTo>
                      <a:pt x="175" y="112"/>
                    </a:lnTo>
                    <a:lnTo>
                      <a:pt x="177" y="57"/>
                    </a:lnTo>
                    <a:lnTo>
                      <a:pt x="180" y="0"/>
                    </a:lnTo>
                    <a:lnTo>
                      <a:pt x="168" y="0"/>
                    </a:lnTo>
                    <a:lnTo>
                      <a:pt x="163" y="2"/>
                    </a:lnTo>
                    <a:lnTo>
                      <a:pt x="136" y="2"/>
                    </a:lnTo>
                    <a:lnTo>
                      <a:pt x="132" y="4"/>
                    </a:lnTo>
                    <a:lnTo>
                      <a:pt x="115" y="4"/>
                    </a:lnTo>
                    <a:lnTo>
                      <a:pt x="110" y="7"/>
                    </a:lnTo>
                    <a:lnTo>
                      <a:pt x="98" y="7"/>
                    </a:lnTo>
                    <a:lnTo>
                      <a:pt x="93" y="9"/>
                    </a:lnTo>
                    <a:lnTo>
                      <a:pt x="83" y="9"/>
                    </a:lnTo>
                    <a:lnTo>
                      <a:pt x="76" y="11"/>
                    </a:lnTo>
                    <a:lnTo>
                      <a:pt x="72" y="11"/>
                    </a:lnTo>
                    <a:lnTo>
                      <a:pt x="67" y="14"/>
                    </a:lnTo>
                    <a:lnTo>
                      <a:pt x="57" y="14"/>
                    </a:lnTo>
                    <a:lnTo>
                      <a:pt x="50" y="16"/>
                    </a:lnTo>
                    <a:lnTo>
                      <a:pt x="45" y="16"/>
                    </a:lnTo>
                    <a:lnTo>
                      <a:pt x="40" y="19"/>
                    </a:lnTo>
                    <a:lnTo>
                      <a:pt x="36" y="19"/>
                    </a:lnTo>
                    <a:lnTo>
                      <a:pt x="31" y="21"/>
                    </a:lnTo>
                    <a:lnTo>
                      <a:pt x="26" y="21"/>
                    </a:lnTo>
                    <a:lnTo>
                      <a:pt x="19" y="23"/>
                    </a:lnTo>
                    <a:lnTo>
                      <a:pt x="14" y="26"/>
                    </a:lnTo>
                    <a:lnTo>
                      <a:pt x="9" y="26"/>
                    </a:lnTo>
                    <a:lnTo>
                      <a:pt x="4" y="52"/>
                    </a:lnTo>
                    <a:lnTo>
                      <a:pt x="2" y="76"/>
                    </a:lnTo>
                    <a:lnTo>
                      <a:pt x="0" y="103"/>
                    </a:lnTo>
                    <a:lnTo>
                      <a:pt x="0" y="151"/>
                    </a:lnTo>
                    <a:lnTo>
                      <a:pt x="7" y="22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5" name="Freeform 3771"/>
              <p:cNvSpPr>
                <a:spLocks/>
              </p:cNvSpPr>
              <p:nvPr/>
            </p:nvSpPr>
            <p:spPr bwMode="auto">
              <a:xfrm>
                <a:off x="5752" y="8136"/>
                <a:ext cx="176" cy="225"/>
              </a:xfrm>
              <a:custGeom>
                <a:avLst/>
                <a:gdLst/>
                <a:ahLst/>
                <a:cxnLst>
                  <a:cxn ang="0">
                    <a:pos x="9" y="26"/>
                  </a:cxn>
                  <a:cxn ang="0">
                    <a:pos x="7" y="52"/>
                  </a:cxn>
                  <a:cxn ang="0">
                    <a:pos x="2" y="76"/>
                  </a:cxn>
                  <a:cxn ang="0">
                    <a:pos x="2" y="98"/>
                  </a:cxn>
                  <a:cxn ang="0">
                    <a:pos x="0" y="122"/>
                  </a:cxn>
                  <a:cxn ang="0">
                    <a:pos x="2" y="146"/>
                  </a:cxn>
                  <a:cxn ang="0">
                    <a:pos x="2" y="167"/>
                  </a:cxn>
                  <a:cxn ang="0">
                    <a:pos x="4" y="191"/>
                  </a:cxn>
                  <a:cxn ang="0">
                    <a:pos x="9" y="216"/>
                  </a:cxn>
                  <a:cxn ang="0">
                    <a:pos x="16" y="218"/>
                  </a:cxn>
                  <a:cxn ang="0">
                    <a:pos x="26" y="220"/>
                  </a:cxn>
                  <a:cxn ang="0">
                    <a:pos x="36" y="220"/>
                  </a:cxn>
                  <a:cxn ang="0">
                    <a:pos x="45" y="223"/>
                  </a:cxn>
                  <a:cxn ang="0">
                    <a:pos x="55" y="223"/>
                  </a:cxn>
                  <a:cxn ang="0">
                    <a:pos x="67" y="225"/>
                  </a:cxn>
                  <a:cxn ang="0">
                    <a:pos x="103" y="225"/>
                  </a:cxn>
                  <a:cxn ang="0">
                    <a:pos x="112" y="223"/>
                  </a:cxn>
                  <a:cxn ang="0">
                    <a:pos x="136" y="223"/>
                  </a:cxn>
                  <a:cxn ang="0">
                    <a:pos x="146" y="220"/>
                  </a:cxn>
                  <a:cxn ang="0">
                    <a:pos x="156" y="220"/>
                  </a:cxn>
                  <a:cxn ang="0">
                    <a:pos x="170" y="216"/>
                  </a:cxn>
                  <a:cxn ang="0">
                    <a:pos x="170" y="107"/>
                  </a:cxn>
                  <a:cxn ang="0">
                    <a:pos x="172" y="55"/>
                  </a:cxn>
                  <a:cxn ang="0">
                    <a:pos x="175" y="0"/>
                  </a:cxn>
                  <a:cxn ang="0">
                    <a:pos x="165" y="2"/>
                  </a:cxn>
                  <a:cxn ang="0">
                    <a:pos x="143" y="2"/>
                  </a:cxn>
                  <a:cxn ang="0">
                    <a:pos x="134" y="4"/>
                  </a:cxn>
                  <a:cxn ang="0">
                    <a:pos x="122" y="4"/>
                  </a:cxn>
                  <a:cxn ang="0">
                    <a:pos x="112" y="7"/>
                  </a:cxn>
                  <a:cxn ang="0">
                    <a:pos x="103" y="7"/>
                  </a:cxn>
                  <a:cxn ang="0">
                    <a:pos x="91" y="9"/>
                  </a:cxn>
                  <a:cxn ang="0">
                    <a:pos x="81" y="11"/>
                  </a:cxn>
                  <a:cxn ang="0">
                    <a:pos x="72" y="11"/>
                  </a:cxn>
                  <a:cxn ang="0">
                    <a:pos x="60" y="14"/>
                  </a:cxn>
                  <a:cxn ang="0">
                    <a:pos x="50" y="16"/>
                  </a:cxn>
                  <a:cxn ang="0">
                    <a:pos x="40" y="19"/>
                  </a:cxn>
                  <a:cxn ang="0">
                    <a:pos x="28" y="21"/>
                  </a:cxn>
                  <a:cxn ang="0">
                    <a:pos x="9" y="26"/>
                  </a:cxn>
                </a:cxnLst>
                <a:rect l="0" t="0" r="r" b="b"/>
                <a:pathLst>
                  <a:path w="176" h="225">
                    <a:moveTo>
                      <a:pt x="9" y="26"/>
                    </a:moveTo>
                    <a:lnTo>
                      <a:pt x="7" y="52"/>
                    </a:lnTo>
                    <a:lnTo>
                      <a:pt x="2" y="76"/>
                    </a:lnTo>
                    <a:lnTo>
                      <a:pt x="2" y="98"/>
                    </a:lnTo>
                    <a:lnTo>
                      <a:pt x="0" y="122"/>
                    </a:lnTo>
                    <a:lnTo>
                      <a:pt x="2" y="146"/>
                    </a:lnTo>
                    <a:lnTo>
                      <a:pt x="2" y="167"/>
                    </a:lnTo>
                    <a:lnTo>
                      <a:pt x="4" y="191"/>
                    </a:lnTo>
                    <a:lnTo>
                      <a:pt x="9" y="216"/>
                    </a:lnTo>
                    <a:lnTo>
                      <a:pt x="16" y="218"/>
                    </a:lnTo>
                    <a:lnTo>
                      <a:pt x="26" y="220"/>
                    </a:lnTo>
                    <a:lnTo>
                      <a:pt x="36" y="220"/>
                    </a:lnTo>
                    <a:lnTo>
                      <a:pt x="45" y="223"/>
                    </a:lnTo>
                    <a:lnTo>
                      <a:pt x="55" y="223"/>
                    </a:lnTo>
                    <a:lnTo>
                      <a:pt x="67" y="225"/>
                    </a:lnTo>
                    <a:lnTo>
                      <a:pt x="103" y="225"/>
                    </a:lnTo>
                    <a:lnTo>
                      <a:pt x="112" y="223"/>
                    </a:lnTo>
                    <a:lnTo>
                      <a:pt x="136" y="223"/>
                    </a:lnTo>
                    <a:lnTo>
                      <a:pt x="146" y="220"/>
                    </a:lnTo>
                    <a:lnTo>
                      <a:pt x="156" y="220"/>
                    </a:lnTo>
                    <a:lnTo>
                      <a:pt x="170" y="216"/>
                    </a:lnTo>
                    <a:lnTo>
                      <a:pt x="170" y="107"/>
                    </a:lnTo>
                    <a:lnTo>
                      <a:pt x="172" y="55"/>
                    </a:lnTo>
                    <a:lnTo>
                      <a:pt x="175" y="0"/>
                    </a:lnTo>
                    <a:lnTo>
                      <a:pt x="165" y="2"/>
                    </a:lnTo>
                    <a:lnTo>
                      <a:pt x="143" y="2"/>
                    </a:lnTo>
                    <a:lnTo>
                      <a:pt x="134" y="4"/>
                    </a:lnTo>
                    <a:lnTo>
                      <a:pt x="122" y="4"/>
                    </a:lnTo>
                    <a:lnTo>
                      <a:pt x="112" y="7"/>
                    </a:lnTo>
                    <a:lnTo>
                      <a:pt x="103" y="7"/>
                    </a:lnTo>
                    <a:lnTo>
                      <a:pt x="91" y="9"/>
                    </a:lnTo>
                    <a:lnTo>
                      <a:pt x="81" y="11"/>
                    </a:lnTo>
                    <a:lnTo>
                      <a:pt x="72" y="11"/>
                    </a:lnTo>
                    <a:lnTo>
                      <a:pt x="60" y="14"/>
                    </a:lnTo>
                    <a:lnTo>
                      <a:pt x="50" y="16"/>
                    </a:lnTo>
                    <a:lnTo>
                      <a:pt x="40"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6" name="Freeform 3772"/>
              <p:cNvSpPr>
                <a:spLocks/>
              </p:cNvSpPr>
              <p:nvPr/>
            </p:nvSpPr>
            <p:spPr bwMode="auto">
              <a:xfrm>
                <a:off x="5755" y="8138"/>
                <a:ext cx="168" cy="214"/>
              </a:xfrm>
              <a:custGeom>
                <a:avLst/>
                <a:gdLst/>
                <a:ahLst/>
                <a:cxnLst>
                  <a:cxn ang="0">
                    <a:pos x="36" y="16"/>
                  </a:cxn>
                  <a:cxn ang="0">
                    <a:pos x="7" y="23"/>
                  </a:cxn>
                  <a:cxn ang="0">
                    <a:pos x="2" y="71"/>
                  </a:cxn>
                  <a:cxn ang="0">
                    <a:pos x="0" y="93"/>
                  </a:cxn>
                  <a:cxn ang="0">
                    <a:pos x="0" y="160"/>
                  </a:cxn>
                  <a:cxn ang="0">
                    <a:pos x="2" y="182"/>
                  </a:cxn>
                  <a:cxn ang="0">
                    <a:pos x="7" y="206"/>
                  </a:cxn>
                  <a:cxn ang="0">
                    <a:pos x="14" y="208"/>
                  </a:cxn>
                  <a:cxn ang="0">
                    <a:pos x="21" y="211"/>
                  </a:cxn>
                  <a:cxn ang="0">
                    <a:pos x="31" y="211"/>
                  </a:cxn>
                  <a:cxn ang="0">
                    <a:pos x="43" y="213"/>
                  </a:cxn>
                  <a:cxn ang="0">
                    <a:pos x="108" y="213"/>
                  </a:cxn>
                  <a:cxn ang="0">
                    <a:pos x="120" y="211"/>
                  </a:cxn>
                  <a:cxn ang="0">
                    <a:pos x="129" y="211"/>
                  </a:cxn>
                  <a:cxn ang="0">
                    <a:pos x="139" y="208"/>
                  </a:cxn>
                  <a:cxn ang="0">
                    <a:pos x="148" y="208"/>
                  </a:cxn>
                  <a:cxn ang="0">
                    <a:pos x="156" y="206"/>
                  </a:cxn>
                  <a:cxn ang="0">
                    <a:pos x="163" y="203"/>
                  </a:cxn>
                  <a:cxn ang="0">
                    <a:pos x="163" y="103"/>
                  </a:cxn>
                  <a:cxn ang="0">
                    <a:pos x="165" y="50"/>
                  </a:cxn>
                  <a:cxn ang="0">
                    <a:pos x="168" y="0"/>
                  </a:cxn>
                  <a:cxn ang="0">
                    <a:pos x="139" y="0"/>
                  </a:cxn>
                  <a:cxn ang="0">
                    <a:pos x="127" y="2"/>
                  </a:cxn>
                  <a:cxn ang="0">
                    <a:pos x="117" y="2"/>
                  </a:cxn>
                  <a:cxn ang="0">
                    <a:pos x="108" y="4"/>
                  </a:cxn>
                  <a:cxn ang="0">
                    <a:pos x="98" y="4"/>
                  </a:cxn>
                  <a:cxn ang="0">
                    <a:pos x="86" y="7"/>
                  </a:cxn>
                  <a:cxn ang="0">
                    <a:pos x="76" y="9"/>
                  </a:cxn>
                  <a:cxn ang="0">
                    <a:pos x="67" y="9"/>
                  </a:cxn>
                  <a:cxn ang="0">
                    <a:pos x="57" y="11"/>
                  </a:cxn>
                  <a:cxn ang="0">
                    <a:pos x="48" y="14"/>
                  </a:cxn>
                  <a:cxn ang="0">
                    <a:pos x="36" y="16"/>
                  </a:cxn>
                </a:cxnLst>
                <a:rect l="0" t="0" r="r" b="b"/>
                <a:pathLst>
                  <a:path w="168" h="214">
                    <a:moveTo>
                      <a:pt x="36" y="16"/>
                    </a:moveTo>
                    <a:lnTo>
                      <a:pt x="7" y="23"/>
                    </a:lnTo>
                    <a:lnTo>
                      <a:pt x="2" y="71"/>
                    </a:lnTo>
                    <a:lnTo>
                      <a:pt x="0" y="93"/>
                    </a:lnTo>
                    <a:lnTo>
                      <a:pt x="0" y="160"/>
                    </a:lnTo>
                    <a:lnTo>
                      <a:pt x="2" y="182"/>
                    </a:lnTo>
                    <a:lnTo>
                      <a:pt x="7" y="206"/>
                    </a:lnTo>
                    <a:lnTo>
                      <a:pt x="14" y="208"/>
                    </a:lnTo>
                    <a:lnTo>
                      <a:pt x="21" y="211"/>
                    </a:lnTo>
                    <a:lnTo>
                      <a:pt x="31" y="211"/>
                    </a:lnTo>
                    <a:lnTo>
                      <a:pt x="43" y="213"/>
                    </a:lnTo>
                    <a:lnTo>
                      <a:pt x="108" y="213"/>
                    </a:lnTo>
                    <a:lnTo>
                      <a:pt x="120" y="211"/>
                    </a:lnTo>
                    <a:lnTo>
                      <a:pt x="129" y="211"/>
                    </a:lnTo>
                    <a:lnTo>
                      <a:pt x="139" y="208"/>
                    </a:lnTo>
                    <a:lnTo>
                      <a:pt x="148" y="208"/>
                    </a:lnTo>
                    <a:lnTo>
                      <a:pt x="156" y="206"/>
                    </a:lnTo>
                    <a:lnTo>
                      <a:pt x="163" y="203"/>
                    </a:lnTo>
                    <a:lnTo>
                      <a:pt x="163" y="103"/>
                    </a:lnTo>
                    <a:lnTo>
                      <a:pt x="165" y="50"/>
                    </a:lnTo>
                    <a:lnTo>
                      <a:pt x="168" y="0"/>
                    </a:lnTo>
                    <a:lnTo>
                      <a:pt x="139" y="0"/>
                    </a:lnTo>
                    <a:lnTo>
                      <a:pt x="127" y="2"/>
                    </a:lnTo>
                    <a:lnTo>
                      <a:pt x="117" y="2"/>
                    </a:lnTo>
                    <a:lnTo>
                      <a:pt x="108" y="4"/>
                    </a:lnTo>
                    <a:lnTo>
                      <a:pt x="98" y="4"/>
                    </a:lnTo>
                    <a:lnTo>
                      <a:pt x="86" y="7"/>
                    </a:lnTo>
                    <a:lnTo>
                      <a:pt x="76" y="9"/>
                    </a:lnTo>
                    <a:lnTo>
                      <a:pt x="67" y="9"/>
                    </a:lnTo>
                    <a:lnTo>
                      <a:pt x="57" y="11"/>
                    </a:lnTo>
                    <a:lnTo>
                      <a:pt x="48" y="14"/>
                    </a:lnTo>
                    <a:lnTo>
                      <a:pt x="36" y="16"/>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7" name="Freeform 3773"/>
              <p:cNvSpPr>
                <a:spLocks/>
              </p:cNvSpPr>
              <p:nvPr/>
            </p:nvSpPr>
            <p:spPr bwMode="auto">
              <a:xfrm>
                <a:off x="5755" y="8138"/>
                <a:ext cx="163" cy="206"/>
              </a:xfrm>
              <a:custGeom>
                <a:avLst/>
                <a:gdLst/>
                <a:ahLst/>
                <a:cxnLst>
                  <a:cxn ang="0">
                    <a:pos x="0" y="91"/>
                  </a:cxn>
                  <a:cxn ang="0">
                    <a:pos x="0" y="156"/>
                  </a:cxn>
                  <a:cxn ang="0">
                    <a:pos x="2" y="177"/>
                  </a:cxn>
                  <a:cxn ang="0">
                    <a:pos x="7" y="199"/>
                  </a:cxn>
                  <a:cxn ang="0">
                    <a:pos x="14" y="201"/>
                  </a:cxn>
                  <a:cxn ang="0">
                    <a:pos x="21" y="201"/>
                  </a:cxn>
                  <a:cxn ang="0">
                    <a:pos x="31" y="203"/>
                  </a:cxn>
                  <a:cxn ang="0">
                    <a:pos x="40" y="203"/>
                  </a:cxn>
                  <a:cxn ang="0">
                    <a:pos x="50" y="206"/>
                  </a:cxn>
                  <a:cxn ang="0">
                    <a:pos x="83" y="206"/>
                  </a:cxn>
                  <a:cxn ang="0">
                    <a:pos x="96" y="203"/>
                  </a:cxn>
                  <a:cxn ang="0">
                    <a:pos x="115" y="203"/>
                  </a:cxn>
                  <a:cxn ang="0">
                    <a:pos x="127" y="201"/>
                  </a:cxn>
                  <a:cxn ang="0">
                    <a:pos x="136" y="201"/>
                  </a:cxn>
                  <a:cxn ang="0">
                    <a:pos x="143" y="199"/>
                  </a:cxn>
                  <a:cxn ang="0">
                    <a:pos x="153" y="196"/>
                  </a:cxn>
                  <a:cxn ang="0">
                    <a:pos x="160" y="196"/>
                  </a:cxn>
                  <a:cxn ang="0">
                    <a:pos x="158" y="146"/>
                  </a:cxn>
                  <a:cxn ang="0">
                    <a:pos x="160" y="98"/>
                  </a:cxn>
                  <a:cxn ang="0">
                    <a:pos x="160" y="50"/>
                  </a:cxn>
                  <a:cxn ang="0">
                    <a:pos x="163" y="0"/>
                  </a:cxn>
                  <a:cxn ang="0">
                    <a:pos x="143" y="0"/>
                  </a:cxn>
                  <a:cxn ang="0">
                    <a:pos x="134" y="2"/>
                  </a:cxn>
                  <a:cxn ang="0">
                    <a:pos x="115" y="2"/>
                  </a:cxn>
                  <a:cxn ang="0">
                    <a:pos x="96" y="7"/>
                  </a:cxn>
                  <a:cxn ang="0">
                    <a:pos x="86" y="7"/>
                  </a:cxn>
                  <a:cxn ang="0">
                    <a:pos x="74" y="9"/>
                  </a:cxn>
                  <a:cxn ang="0">
                    <a:pos x="64" y="11"/>
                  </a:cxn>
                  <a:cxn ang="0">
                    <a:pos x="55" y="14"/>
                  </a:cxn>
                  <a:cxn ang="0">
                    <a:pos x="45" y="14"/>
                  </a:cxn>
                  <a:cxn ang="0">
                    <a:pos x="7" y="23"/>
                  </a:cxn>
                  <a:cxn ang="0">
                    <a:pos x="4" y="47"/>
                  </a:cxn>
                  <a:cxn ang="0">
                    <a:pos x="0" y="91"/>
                  </a:cxn>
                </a:cxnLst>
                <a:rect l="0" t="0" r="r" b="b"/>
                <a:pathLst>
                  <a:path w="163" h="206">
                    <a:moveTo>
                      <a:pt x="0" y="91"/>
                    </a:moveTo>
                    <a:lnTo>
                      <a:pt x="0" y="156"/>
                    </a:lnTo>
                    <a:lnTo>
                      <a:pt x="2" y="177"/>
                    </a:lnTo>
                    <a:lnTo>
                      <a:pt x="7" y="199"/>
                    </a:lnTo>
                    <a:lnTo>
                      <a:pt x="14" y="201"/>
                    </a:lnTo>
                    <a:lnTo>
                      <a:pt x="21" y="201"/>
                    </a:lnTo>
                    <a:lnTo>
                      <a:pt x="31" y="203"/>
                    </a:lnTo>
                    <a:lnTo>
                      <a:pt x="40" y="203"/>
                    </a:lnTo>
                    <a:lnTo>
                      <a:pt x="50" y="206"/>
                    </a:lnTo>
                    <a:lnTo>
                      <a:pt x="83" y="206"/>
                    </a:lnTo>
                    <a:lnTo>
                      <a:pt x="96" y="203"/>
                    </a:lnTo>
                    <a:lnTo>
                      <a:pt x="115" y="203"/>
                    </a:lnTo>
                    <a:lnTo>
                      <a:pt x="127" y="201"/>
                    </a:lnTo>
                    <a:lnTo>
                      <a:pt x="136" y="201"/>
                    </a:lnTo>
                    <a:lnTo>
                      <a:pt x="143" y="199"/>
                    </a:lnTo>
                    <a:lnTo>
                      <a:pt x="153" y="196"/>
                    </a:lnTo>
                    <a:lnTo>
                      <a:pt x="160" y="196"/>
                    </a:lnTo>
                    <a:lnTo>
                      <a:pt x="158" y="146"/>
                    </a:lnTo>
                    <a:lnTo>
                      <a:pt x="160" y="98"/>
                    </a:lnTo>
                    <a:lnTo>
                      <a:pt x="160" y="50"/>
                    </a:lnTo>
                    <a:lnTo>
                      <a:pt x="163" y="0"/>
                    </a:lnTo>
                    <a:lnTo>
                      <a:pt x="143" y="0"/>
                    </a:lnTo>
                    <a:lnTo>
                      <a:pt x="134" y="2"/>
                    </a:lnTo>
                    <a:lnTo>
                      <a:pt x="115" y="2"/>
                    </a:lnTo>
                    <a:lnTo>
                      <a:pt x="96" y="7"/>
                    </a:lnTo>
                    <a:lnTo>
                      <a:pt x="86" y="7"/>
                    </a:lnTo>
                    <a:lnTo>
                      <a:pt x="74" y="9"/>
                    </a:lnTo>
                    <a:lnTo>
                      <a:pt x="64" y="11"/>
                    </a:lnTo>
                    <a:lnTo>
                      <a:pt x="55" y="14"/>
                    </a:lnTo>
                    <a:lnTo>
                      <a:pt x="45" y="14"/>
                    </a:lnTo>
                    <a:lnTo>
                      <a:pt x="7" y="23"/>
                    </a:lnTo>
                    <a:lnTo>
                      <a:pt x="4" y="47"/>
                    </a:lnTo>
                    <a:lnTo>
                      <a:pt x="0" y="9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8" name="Freeform 3774"/>
              <p:cNvSpPr>
                <a:spLocks/>
              </p:cNvSpPr>
              <p:nvPr/>
            </p:nvSpPr>
            <p:spPr bwMode="auto">
              <a:xfrm>
                <a:off x="5755" y="8138"/>
                <a:ext cx="161" cy="197"/>
              </a:xfrm>
              <a:custGeom>
                <a:avLst/>
                <a:gdLst/>
                <a:ahLst/>
                <a:cxnLst>
                  <a:cxn ang="0">
                    <a:pos x="0" y="88"/>
                  </a:cxn>
                  <a:cxn ang="0">
                    <a:pos x="0" y="129"/>
                  </a:cxn>
                  <a:cxn ang="0">
                    <a:pos x="2" y="151"/>
                  </a:cxn>
                  <a:cxn ang="0">
                    <a:pos x="4" y="170"/>
                  </a:cxn>
                  <a:cxn ang="0">
                    <a:pos x="7" y="191"/>
                  </a:cxn>
                  <a:cxn ang="0">
                    <a:pos x="14" y="194"/>
                  </a:cxn>
                  <a:cxn ang="0">
                    <a:pos x="21" y="194"/>
                  </a:cxn>
                  <a:cxn ang="0">
                    <a:pos x="31" y="196"/>
                  </a:cxn>
                  <a:cxn ang="0">
                    <a:pos x="103" y="196"/>
                  </a:cxn>
                  <a:cxn ang="0">
                    <a:pos x="112" y="194"/>
                  </a:cxn>
                  <a:cxn ang="0">
                    <a:pos x="122" y="194"/>
                  </a:cxn>
                  <a:cxn ang="0">
                    <a:pos x="132" y="191"/>
                  </a:cxn>
                  <a:cxn ang="0">
                    <a:pos x="141" y="189"/>
                  </a:cxn>
                  <a:cxn ang="0">
                    <a:pos x="148" y="189"/>
                  </a:cxn>
                  <a:cxn ang="0">
                    <a:pos x="156" y="187"/>
                  </a:cxn>
                  <a:cxn ang="0">
                    <a:pos x="153" y="139"/>
                  </a:cxn>
                  <a:cxn ang="0">
                    <a:pos x="158" y="47"/>
                  </a:cxn>
                  <a:cxn ang="0">
                    <a:pos x="160" y="0"/>
                  </a:cxn>
                  <a:cxn ang="0">
                    <a:pos x="151" y="0"/>
                  </a:cxn>
                  <a:cxn ang="0">
                    <a:pos x="141" y="2"/>
                  </a:cxn>
                  <a:cxn ang="0">
                    <a:pos x="122" y="2"/>
                  </a:cxn>
                  <a:cxn ang="0">
                    <a:pos x="112" y="4"/>
                  </a:cxn>
                  <a:cxn ang="0">
                    <a:pos x="103" y="4"/>
                  </a:cxn>
                  <a:cxn ang="0">
                    <a:pos x="83" y="9"/>
                  </a:cxn>
                  <a:cxn ang="0">
                    <a:pos x="74" y="9"/>
                  </a:cxn>
                  <a:cxn ang="0">
                    <a:pos x="64" y="11"/>
                  </a:cxn>
                  <a:cxn ang="0">
                    <a:pos x="55" y="14"/>
                  </a:cxn>
                  <a:cxn ang="0">
                    <a:pos x="45" y="16"/>
                  </a:cxn>
                  <a:cxn ang="0">
                    <a:pos x="36" y="16"/>
                  </a:cxn>
                  <a:cxn ang="0">
                    <a:pos x="7" y="23"/>
                  </a:cxn>
                  <a:cxn ang="0">
                    <a:pos x="4" y="47"/>
                  </a:cxn>
                  <a:cxn ang="0">
                    <a:pos x="2" y="69"/>
                  </a:cxn>
                  <a:cxn ang="0">
                    <a:pos x="0" y="88"/>
                  </a:cxn>
                </a:cxnLst>
                <a:rect l="0" t="0" r="r" b="b"/>
                <a:pathLst>
                  <a:path w="161" h="197">
                    <a:moveTo>
                      <a:pt x="0" y="88"/>
                    </a:moveTo>
                    <a:lnTo>
                      <a:pt x="0" y="129"/>
                    </a:lnTo>
                    <a:lnTo>
                      <a:pt x="2" y="151"/>
                    </a:lnTo>
                    <a:lnTo>
                      <a:pt x="4" y="170"/>
                    </a:lnTo>
                    <a:lnTo>
                      <a:pt x="7" y="191"/>
                    </a:lnTo>
                    <a:lnTo>
                      <a:pt x="14" y="194"/>
                    </a:lnTo>
                    <a:lnTo>
                      <a:pt x="21" y="194"/>
                    </a:lnTo>
                    <a:lnTo>
                      <a:pt x="31" y="196"/>
                    </a:lnTo>
                    <a:lnTo>
                      <a:pt x="103" y="196"/>
                    </a:lnTo>
                    <a:lnTo>
                      <a:pt x="112" y="194"/>
                    </a:lnTo>
                    <a:lnTo>
                      <a:pt x="122" y="194"/>
                    </a:lnTo>
                    <a:lnTo>
                      <a:pt x="132" y="191"/>
                    </a:lnTo>
                    <a:lnTo>
                      <a:pt x="141" y="189"/>
                    </a:lnTo>
                    <a:lnTo>
                      <a:pt x="148" y="189"/>
                    </a:lnTo>
                    <a:lnTo>
                      <a:pt x="156" y="187"/>
                    </a:lnTo>
                    <a:lnTo>
                      <a:pt x="153" y="139"/>
                    </a:lnTo>
                    <a:lnTo>
                      <a:pt x="158" y="47"/>
                    </a:lnTo>
                    <a:lnTo>
                      <a:pt x="160" y="0"/>
                    </a:lnTo>
                    <a:lnTo>
                      <a:pt x="151" y="0"/>
                    </a:lnTo>
                    <a:lnTo>
                      <a:pt x="141" y="2"/>
                    </a:lnTo>
                    <a:lnTo>
                      <a:pt x="122" y="2"/>
                    </a:lnTo>
                    <a:lnTo>
                      <a:pt x="112" y="4"/>
                    </a:lnTo>
                    <a:lnTo>
                      <a:pt x="103" y="4"/>
                    </a:lnTo>
                    <a:lnTo>
                      <a:pt x="83" y="9"/>
                    </a:lnTo>
                    <a:lnTo>
                      <a:pt x="74" y="9"/>
                    </a:lnTo>
                    <a:lnTo>
                      <a:pt x="64" y="11"/>
                    </a:lnTo>
                    <a:lnTo>
                      <a:pt x="55" y="14"/>
                    </a:lnTo>
                    <a:lnTo>
                      <a:pt x="45" y="16"/>
                    </a:lnTo>
                    <a:lnTo>
                      <a:pt x="36" y="16"/>
                    </a:lnTo>
                    <a:lnTo>
                      <a:pt x="7" y="23"/>
                    </a:lnTo>
                    <a:lnTo>
                      <a:pt x="4" y="47"/>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9" name="Freeform 3775"/>
              <p:cNvSpPr>
                <a:spLocks/>
              </p:cNvSpPr>
              <p:nvPr/>
            </p:nvSpPr>
            <p:spPr bwMode="auto">
              <a:xfrm>
                <a:off x="5755" y="8138"/>
                <a:ext cx="156" cy="190"/>
              </a:xfrm>
              <a:custGeom>
                <a:avLst/>
                <a:gdLst/>
                <a:ahLst/>
                <a:cxnLst>
                  <a:cxn ang="0">
                    <a:pos x="0" y="105"/>
                  </a:cxn>
                  <a:cxn ang="0">
                    <a:pos x="0" y="124"/>
                  </a:cxn>
                  <a:cxn ang="0">
                    <a:pos x="4" y="163"/>
                  </a:cxn>
                  <a:cxn ang="0">
                    <a:pos x="7" y="184"/>
                  </a:cxn>
                  <a:cxn ang="0">
                    <a:pos x="14" y="187"/>
                  </a:cxn>
                  <a:cxn ang="0">
                    <a:pos x="21" y="187"/>
                  </a:cxn>
                  <a:cxn ang="0">
                    <a:pos x="31" y="189"/>
                  </a:cxn>
                  <a:cxn ang="0">
                    <a:pos x="79" y="189"/>
                  </a:cxn>
                  <a:cxn ang="0">
                    <a:pos x="91" y="187"/>
                  </a:cxn>
                  <a:cxn ang="0">
                    <a:pos x="100" y="187"/>
                  </a:cxn>
                  <a:cxn ang="0">
                    <a:pos x="110" y="184"/>
                  </a:cxn>
                  <a:cxn ang="0">
                    <a:pos x="120" y="184"/>
                  </a:cxn>
                  <a:cxn ang="0">
                    <a:pos x="129" y="182"/>
                  </a:cxn>
                  <a:cxn ang="0">
                    <a:pos x="136" y="182"/>
                  </a:cxn>
                  <a:cxn ang="0">
                    <a:pos x="151" y="177"/>
                  </a:cxn>
                  <a:cxn ang="0">
                    <a:pos x="151" y="88"/>
                  </a:cxn>
                  <a:cxn ang="0">
                    <a:pos x="153" y="45"/>
                  </a:cxn>
                  <a:cxn ang="0">
                    <a:pos x="156" y="0"/>
                  </a:cxn>
                  <a:cxn ang="0">
                    <a:pos x="146" y="2"/>
                  </a:cxn>
                  <a:cxn ang="0">
                    <a:pos x="120" y="2"/>
                  </a:cxn>
                  <a:cxn ang="0">
                    <a:pos x="110" y="4"/>
                  </a:cxn>
                  <a:cxn ang="0">
                    <a:pos x="100" y="4"/>
                  </a:cxn>
                  <a:cxn ang="0">
                    <a:pos x="81" y="9"/>
                  </a:cxn>
                  <a:cxn ang="0">
                    <a:pos x="72" y="9"/>
                  </a:cxn>
                  <a:cxn ang="0">
                    <a:pos x="62" y="11"/>
                  </a:cxn>
                  <a:cxn ang="0">
                    <a:pos x="52" y="14"/>
                  </a:cxn>
                  <a:cxn ang="0">
                    <a:pos x="33" y="19"/>
                  </a:cxn>
                  <a:cxn ang="0">
                    <a:pos x="26" y="21"/>
                  </a:cxn>
                  <a:cxn ang="0">
                    <a:pos x="7" y="26"/>
                  </a:cxn>
                  <a:cxn ang="0">
                    <a:pos x="4" y="45"/>
                  </a:cxn>
                  <a:cxn ang="0">
                    <a:pos x="2" y="67"/>
                  </a:cxn>
                  <a:cxn ang="0">
                    <a:pos x="2" y="86"/>
                  </a:cxn>
                  <a:cxn ang="0">
                    <a:pos x="0" y="105"/>
                  </a:cxn>
                </a:cxnLst>
                <a:rect l="0" t="0" r="r" b="b"/>
                <a:pathLst>
                  <a:path w="156" h="190">
                    <a:moveTo>
                      <a:pt x="0" y="105"/>
                    </a:moveTo>
                    <a:lnTo>
                      <a:pt x="0" y="124"/>
                    </a:lnTo>
                    <a:lnTo>
                      <a:pt x="4" y="163"/>
                    </a:lnTo>
                    <a:lnTo>
                      <a:pt x="7" y="184"/>
                    </a:lnTo>
                    <a:lnTo>
                      <a:pt x="14" y="187"/>
                    </a:lnTo>
                    <a:lnTo>
                      <a:pt x="21" y="187"/>
                    </a:lnTo>
                    <a:lnTo>
                      <a:pt x="31" y="189"/>
                    </a:lnTo>
                    <a:lnTo>
                      <a:pt x="79" y="189"/>
                    </a:lnTo>
                    <a:lnTo>
                      <a:pt x="91" y="187"/>
                    </a:lnTo>
                    <a:lnTo>
                      <a:pt x="100" y="187"/>
                    </a:lnTo>
                    <a:lnTo>
                      <a:pt x="110" y="184"/>
                    </a:lnTo>
                    <a:lnTo>
                      <a:pt x="120" y="184"/>
                    </a:lnTo>
                    <a:lnTo>
                      <a:pt x="129" y="182"/>
                    </a:lnTo>
                    <a:lnTo>
                      <a:pt x="136" y="182"/>
                    </a:lnTo>
                    <a:lnTo>
                      <a:pt x="151" y="177"/>
                    </a:lnTo>
                    <a:lnTo>
                      <a:pt x="151" y="88"/>
                    </a:lnTo>
                    <a:lnTo>
                      <a:pt x="153" y="45"/>
                    </a:lnTo>
                    <a:lnTo>
                      <a:pt x="156" y="0"/>
                    </a:lnTo>
                    <a:lnTo>
                      <a:pt x="146" y="2"/>
                    </a:lnTo>
                    <a:lnTo>
                      <a:pt x="120" y="2"/>
                    </a:lnTo>
                    <a:lnTo>
                      <a:pt x="110" y="4"/>
                    </a:lnTo>
                    <a:lnTo>
                      <a:pt x="100" y="4"/>
                    </a:lnTo>
                    <a:lnTo>
                      <a:pt x="81" y="9"/>
                    </a:lnTo>
                    <a:lnTo>
                      <a:pt x="72" y="9"/>
                    </a:lnTo>
                    <a:lnTo>
                      <a:pt x="62" y="11"/>
                    </a:lnTo>
                    <a:lnTo>
                      <a:pt x="52" y="14"/>
                    </a:lnTo>
                    <a:lnTo>
                      <a:pt x="33" y="19"/>
                    </a:lnTo>
                    <a:lnTo>
                      <a:pt x="26" y="21"/>
                    </a:lnTo>
                    <a:lnTo>
                      <a:pt x="7" y="26"/>
                    </a:lnTo>
                    <a:lnTo>
                      <a:pt x="4" y="45"/>
                    </a:lnTo>
                    <a:lnTo>
                      <a:pt x="2" y="67"/>
                    </a:lnTo>
                    <a:lnTo>
                      <a:pt x="2" y="86"/>
                    </a:lnTo>
                    <a:lnTo>
                      <a:pt x="0" y="105"/>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0" name="Freeform 3776"/>
              <p:cNvSpPr>
                <a:spLocks/>
              </p:cNvSpPr>
              <p:nvPr/>
            </p:nvSpPr>
            <p:spPr bwMode="auto">
              <a:xfrm>
                <a:off x="5757" y="8140"/>
                <a:ext cx="149" cy="180"/>
              </a:xfrm>
              <a:custGeom>
                <a:avLst/>
                <a:gdLst/>
                <a:ahLst/>
                <a:cxnLst>
                  <a:cxn ang="0">
                    <a:pos x="0" y="62"/>
                  </a:cxn>
                  <a:cxn ang="0">
                    <a:pos x="0" y="136"/>
                  </a:cxn>
                  <a:cxn ang="0">
                    <a:pos x="4" y="175"/>
                  </a:cxn>
                  <a:cxn ang="0">
                    <a:pos x="12" y="177"/>
                  </a:cxn>
                  <a:cxn ang="0">
                    <a:pos x="19" y="177"/>
                  </a:cxn>
                  <a:cxn ang="0">
                    <a:pos x="26" y="180"/>
                  </a:cxn>
                  <a:cxn ang="0">
                    <a:pos x="64" y="180"/>
                  </a:cxn>
                  <a:cxn ang="0">
                    <a:pos x="74" y="177"/>
                  </a:cxn>
                  <a:cxn ang="0">
                    <a:pos x="83" y="177"/>
                  </a:cxn>
                  <a:cxn ang="0">
                    <a:pos x="96" y="175"/>
                  </a:cxn>
                  <a:cxn ang="0">
                    <a:pos x="105" y="175"/>
                  </a:cxn>
                  <a:cxn ang="0">
                    <a:pos x="112" y="172"/>
                  </a:cxn>
                  <a:cxn ang="0">
                    <a:pos x="122" y="172"/>
                  </a:cxn>
                  <a:cxn ang="0">
                    <a:pos x="136" y="167"/>
                  </a:cxn>
                  <a:cxn ang="0">
                    <a:pos x="143" y="167"/>
                  </a:cxn>
                  <a:cxn ang="0">
                    <a:pos x="143" y="83"/>
                  </a:cxn>
                  <a:cxn ang="0">
                    <a:pos x="146" y="62"/>
                  </a:cxn>
                  <a:cxn ang="0">
                    <a:pos x="146" y="40"/>
                  </a:cxn>
                  <a:cxn ang="0">
                    <a:pos x="148" y="21"/>
                  </a:cxn>
                  <a:cxn ang="0">
                    <a:pos x="148" y="0"/>
                  </a:cxn>
                  <a:cxn ang="0">
                    <a:pos x="122" y="0"/>
                  </a:cxn>
                  <a:cxn ang="0">
                    <a:pos x="115" y="2"/>
                  </a:cxn>
                  <a:cxn ang="0">
                    <a:pos x="105" y="2"/>
                  </a:cxn>
                  <a:cxn ang="0">
                    <a:pos x="96" y="4"/>
                  </a:cxn>
                  <a:cxn ang="0">
                    <a:pos x="86" y="4"/>
                  </a:cxn>
                  <a:cxn ang="0">
                    <a:pos x="67" y="9"/>
                  </a:cxn>
                  <a:cxn ang="0">
                    <a:pos x="57" y="9"/>
                  </a:cxn>
                  <a:cxn ang="0">
                    <a:pos x="50" y="11"/>
                  </a:cxn>
                  <a:cxn ang="0">
                    <a:pos x="21" y="19"/>
                  </a:cxn>
                  <a:cxn ang="0">
                    <a:pos x="7" y="23"/>
                  </a:cxn>
                  <a:cxn ang="0">
                    <a:pos x="2" y="43"/>
                  </a:cxn>
                  <a:cxn ang="0">
                    <a:pos x="0" y="62"/>
                  </a:cxn>
                </a:cxnLst>
                <a:rect l="0" t="0" r="r" b="b"/>
                <a:pathLst>
                  <a:path w="149" h="180">
                    <a:moveTo>
                      <a:pt x="0" y="62"/>
                    </a:moveTo>
                    <a:lnTo>
                      <a:pt x="0" y="136"/>
                    </a:lnTo>
                    <a:lnTo>
                      <a:pt x="4" y="175"/>
                    </a:lnTo>
                    <a:lnTo>
                      <a:pt x="12" y="177"/>
                    </a:lnTo>
                    <a:lnTo>
                      <a:pt x="19" y="177"/>
                    </a:lnTo>
                    <a:lnTo>
                      <a:pt x="26" y="180"/>
                    </a:lnTo>
                    <a:lnTo>
                      <a:pt x="64" y="180"/>
                    </a:lnTo>
                    <a:lnTo>
                      <a:pt x="74" y="177"/>
                    </a:lnTo>
                    <a:lnTo>
                      <a:pt x="83" y="177"/>
                    </a:lnTo>
                    <a:lnTo>
                      <a:pt x="96" y="175"/>
                    </a:lnTo>
                    <a:lnTo>
                      <a:pt x="105" y="175"/>
                    </a:lnTo>
                    <a:lnTo>
                      <a:pt x="112" y="172"/>
                    </a:lnTo>
                    <a:lnTo>
                      <a:pt x="122" y="172"/>
                    </a:lnTo>
                    <a:lnTo>
                      <a:pt x="136" y="167"/>
                    </a:lnTo>
                    <a:lnTo>
                      <a:pt x="143" y="167"/>
                    </a:lnTo>
                    <a:lnTo>
                      <a:pt x="143" y="83"/>
                    </a:lnTo>
                    <a:lnTo>
                      <a:pt x="146" y="62"/>
                    </a:lnTo>
                    <a:lnTo>
                      <a:pt x="146" y="40"/>
                    </a:lnTo>
                    <a:lnTo>
                      <a:pt x="148" y="21"/>
                    </a:lnTo>
                    <a:lnTo>
                      <a:pt x="148" y="0"/>
                    </a:lnTo>
                    <a:lnTo>
                      <a:pt x="122" y="0"/>
                    </a:lnTo>
                    <a:lnTo>
                      <a:pt x="115" y="2"/>
                    </a:lnTo>
                    <a:lnTo>
                      <a:pt x="105" y="2"/>
                    </a:lnTo>
                    <a:lnTo>
                      <a:pt x="96" y="4"/>
                    </a:lnTo>
                    <a:lnTo>
                      <a:pt x="86" y="4"/>
                    </a:lnTo>
                    <a:lnTo>
                      <a:pt x="67" y="9"/>
                    </a:lnTo>
                    <a:lnTo>
                      <a:pt x="57" y="9"/>
                    </a:lnTo>
                    <a:lnTo>
                      <a:pt x="50" y="11"/>
                    </a:lnTo>
                    <a:lnTo>
                      <a:pt x="21" y="19"/>
                    </a:lnTo>
                    <a:lnTo>
                      <a:pt x="7" y="23"/>
                    </a:lnTo>
                    <a:lnTo>
                      <a:pt x="2" y="43"/>
                    </a:lnTo>
                    <a:lnTo>
                      <a:pt x="0" y="6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1" name="Freeform 3777"/>
              <p:cNvSpPr>
                <a:spLocks/>
              </p:cNvSpPr>
              <p:nvPr/>
            </p:nvSpPr>
            <p:spPr bwMode="auto">
              <a:xfrm>
                <a:off x="5757" y="8140"/>
                <a:ext cx="147" cy="173"/>
              </a:xfrm>
              <a:custGeom>
                <a:avLst/>
                <a:gdLst/>
                <a:ahLst/>
                <a:cxnLst>
                  <a:cxn ang="0">
                    <a:pos x="21" y="19"/>
                  </a:cxn>
                  <a:cxn ang="0">
                    <a:pos x="7" y="23"/>
                  </a:cxn>
                  <a:cxn ang="0">
                    <a:pos x="4" y="43"/>
                  </a:cxn>
                  <a:cxn ang="0">
                    <a:pos x="2" y="60"/>
                  </a:cxn>
                  <a:cxn ang="0">
                    <a:pos x="0" y="79"/>
                  </a:cxn>
                  <a:cxn ang="0">
                    <a:pos x="0" y="131"/>
                  </a:cxn>
                  <a:cxn ang="0">
                    <a:pos x="2" y="148"/>
                  </a:cxn>
                  <a:cxn ang="0">
                    <a:pos x="4" y="167"/>
                  </a:cxn>
                  <a:cxn ang="0">
                    <a:pos x="12" y="167"/>
                  </a:cxn>
                  <a:cxn ang="0">
                    <a:pos x="19" y="170"/>
                  </a:cxn>
                  <a:cxn ang="0">
                    <a:pos x="26" y="170"/>
                  </a:cxn>
                  <a:cxn ang="0">
                    <a:pos x="36" y="172"/>
                  </a:cxn>
                  <a:cxn ang="0">
                    <a:pos x="45" y="172"/>
                  </a:cxn>
                  <a:cxn ang="0">
                    <a:pos x="52" y="170"/>
                  </a:cxn>
                  <a:cxn ang="0">
                    <a:pos x="72" y="170"/>
                  </a:cxn>
                  <a:cxn ang="0">
                    <a:pos x="83" y="167"/>
                  </a:cxn>
                  <a:cxn ang="0">
                    <a:pos x="91" y="167"/>
                  </a:cxn>
                  <a:cxn ang="0">
                    <a:pos x="100" y="165"/>
                  </a:cxn>
                  <a:cxn ang="0">
                    <a:pos x="110" y="165"/>
                  </a:cxn>
                  <a:cxn ang="0">
                    <a:pos x="120" y="163"/>
                  </a:cxn>
                  <a:cxn ang="0">
                    <a:pos x="127" y="160"/>
                  </a:cxn>
                  <a:cxn ang="0">
                    <a:pos x="134" y="160"/>
                  </a:cxn>
                  <a:cxn ang="0">
                    <a:pos x="139" y="158"/>
                  </a:cxn>
                  <a:cxn ang="0">
                    <a:pos x="139" y="98"/>
                  </a:cxn>
                  <a:cxn ang="0">
                    <a:pos x="141" y="79"/>
                  </a:cxn>
                  <a:cxn ang="0">
                    <a:pos x="141" y="60"/>
                  </a:cxn>
                  <a:cxn ang="0">
                    <a:pos x="143" y="40"/>
                  </a:cxn>
                  <a:cxn ang="0">
                    <a:pos x="143" y="19"/>
                  </a:cxn>
                  <a:cxn ang="0">
                    <a:pos x="146" y="0"/>
                  </a:cxn>
                  <a:cxn ang="0">
                    <a:pos x="120" y="0"/>
                  </a:cxn>
                  <a:cxn ang="0">
                    <a:pos x="112" y="2"/>
                  </a:cxn>
                  <a:cxn ang="0">
                    <a:pos x="103" y="2"/>
                  </a:cxn>
                  <a:cxn ang="0">
                    <a:pos x="83" y="7"/>
                  </a:cxn>
                  <a:cxn ang="0">
                    <a:pos x="74" y="7"/>
                  </a:cxn>
                  <a:cxn ang="0">
                    <a:pos x="67" y="9"/>
                  </a:cxn>
                  <a:cxn ang="0">
                    <a:pos x="57" y="11"/>
                  </a:cxn>
                  <a:cxn ang="0">
                    <a:pos x="47" y="11"/>
                  </a:cxn>
                  <a:cxn ang="0">
                    <a:pos x="38" y="14"/>
                  </a:cxn>
                  <a:cxn ang="0">
                    <a:pos x="31" y="16"/>
                  </a:cxn>
                  <a:cxn ang="0">
                    <a:pos x="21" y="19"/>
                  </a:cxn>
                </a:cxnLst>
                <a:rect l="0" t="0" r="r" b="b"/>
                <a:pathLst>
                  <a:path w="147" h="173">
                    <a:moveTo>
                      <a:pt x="21" y="19"/>
                    </a:moveTo>
                    <a:lnTo>
                      <a:pt x="7" y="23"/>
                    </a:lnTo>
                    <a:lnTo>
                      <a:pt x="4" y="43"/>
                    </a:lnTo>
                    <a:lnTo>
                      <a:pt x="2" y="60"/>
                    </a:lnTo>
                    <a:lnTo>
                      <a:pt x="0" y="79"/>
                    </a:lnTo>
                    <a:lnTo>
                      <a:pt x="0" y="131"/>
                    </a:lnTo>
                    <a:lnTo>
                      <a:pt x="2" y="148"/>
                    </a:lnTo>
                    <a:lnTo>
                      <a:pt x="4" y="167"/>
                    </a:lnTo>
                    <a:lnTo>
                      <a:pt x="12" y="167"/>
                    </a:lnTo>
                    <a:lnTo>
                      <a:pt x="19" y="170"/>
                    </a:lnTo>
                    <a:lnTo>
                      <a:pt x="26" y="170"/>
                    </a:lnTo>
                    <a:lnTo>
                      <a:pt x="36" y="172"/>
                    </a:lnTo>
                    <a:lnTo>
                      <a:pt x="45" y="172"/>
                    </a:lnTo>
                    <a:lnTo>
                      <a:pt x="52" y="170"/>
                    </a:lnTo>
                    <a:lnTo>
                      <a:pt x="72" y="170"/>
                    </a:lnTo>
                    <a:lnTo>
                      <a:pt x="83" y="167"/>
                    </a:lnTo>
                    <a:lnTo>
                      <a:pt x="91" y="167"/>
                    </a:lnTo>
                    <a:lnTo>
                      <a:pt x="100" y="165"/>
                    </a:lnTo>
                    <a:lnTo>
                      <a:pt x="110" y="165"/>
                    </a:lnTo>
                    <a:lnTo>
                      <a:pt x="120" y="163"/>
                    </a:lnTo>
                    <a:lnTo>
                      <a:pt x="127" y="160"/>
                    </a:lnTo>
                    <a:lnTo>
                      <a:pt x="134" y="160"/>
                    </a:lnTo>
                    <a:lnTo>
                      <a:pt x="139" y="158"/>
                    </a:lnTo>
                    <a:lnTo>
                      <a:pt x="139" y="98"/>
                    </a:lnTo>
                    <a:lnTo>
                      <a:pt x="141" y="79"/>
                    </a:lnTo>
                    <a:lnTo>
                      <a:pt x="141" y="60"/>
                    </a:lnTo>
                    <a:lnTo>
                      <a:pt x="143" y="40"/>
                    </a:lnTo>
                    <a:lnTo>
                      <a:pt x="143" y="19"/>
                    </a:lnTo>
                    <a:lnTo>
                      <a:pt x="146" y="0"/>
                    </a:lnTo>
                    <a:lnTo>
                      <a:pt x="120" y="0"/>
                    </a:lnTo>
                    <a:lnTo>
                      <a:pt x="112" y="2"/>
                    </a:lnTo>
                    <a:lnTo>
                      <a:pt x="103" y="2"/>
                    </a:lnTo>
                    <a:lnTo>
                      <a:pt x="83" y="7"/>
                    </a:lnTo>
                    <a:lnTo>
                      <a:pt x="74" y="7"/>
                    </a:lnTo>
                    <a:lnTo>
                      <a:pt x="67" y="9"/>
                    </a:lnTo>
                    <a:lnTo>
                      <a:pt x="57" y="11"/>
                    </a:lnTo>
                    <a:lnTo>
                      <a:pt x="47" y="11"/>
                    </a:lnTo>
                    <a:lnTo>
                      <a:pt x="38" y="14"/>
                    </a:lnTo>
                    <a:lnTo>
                      <a:pt x="31" y="16"/>
                    </a:lnTo>
                    <a:lnTo>
                      <a:pt x="21" y="1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2" name="Freeform 3778"/>
              <p:cNvSpPr>
                <a:spLocks/>
              </p:cNvSpPr>
              <p:nvPr/>
            </p:nvSpPr>
            <p:spPr bwMode="auto">
              <a:xfrm>
                <a:off x="5757" y="8140"/>
                <a:ext cx="142" cy="164"/>
              </a:xfrm>
              <a:custGeom>
                <a:avLst/>
                <a:gdLst/>
                <a:ahLst/>
                <a:cxnLst>
                  <a:cxn ang="0">
                    <a:pos x="28" y="16"/>
                  </a:cxn>
                  <a:cxn ang="0">
                    <a:pos x="7" y="23"/>
                  </a:cxn>
                  <a:cxn ang="0">
                    <a:pos x="4" y="40"/>
                  </a:cxn>
                  <a:cxn ang="0">
                    <a:pos x="2" y="60"/>
                  </a:cxn>
                  <a:cxn ang="0">
                    <a:pos x="0" y="76"/>
                  </a:cxn>
                  <a:cxn ang="0">
                    <a:pos x="0" y="110"/>
                  </a:cxn>
                  <a:cxn ang="0">
                    <a:pos x="2" y="127"/>
                  </a:cxn>
                  <a:cxn ang="0">
                    <a:pos x="2" y="143"/>
                  </a:cxn>
                  <a:cxn ang="0">
                    <a:pos x="4" y="160"/>
                  </a:cxn>
                  <a:cxn ang="0">
                    <a:pos x="12" y="160"/>
                  </a:cxn>
                  <a:cxn ang="0">
                    <a:pos x="19" y="163"/>
                  </a:cxn>
                  <a:cxn ang="0">
                    <a:pos x="62" y="163"/>
                  </a:cxn>
                  <a:cxn ang="0">
                    <a:pos x="72" y="160"/>
                  </a:cxn>
                  <a:cxn ang="0">
                    <a:pos x="79" y="160"/>
                  </a:cxn>
                  <a:cxn ang="0">
                    <a:pos x="88" y="158"/>
                  </a:cxn>
                  <a:cxn ang="0">
                    <a:pos x="98" y="158"/>
                  </a:cxn>
                  <a:cxn ang="0">
                    <a:pos x="107" y="155"/>
                  </a:cxn>
                  <a:cxn ang="0">
                    <a:pos x="115" y="153"/>
                  </a:cxn>
                  <a:cxn ang="0">
                    <a:pos x="122" y="153"/>
                  </a:cxn>
                  <a:cxn ang="0">
                    <a:pos x="129" y="151"/>
                  </a:cxn>
                  <a:cxn ang="0">
                    <a:pos x="134" y="148"/>
                  </a:cxn>
                  <a:cxn ang="0">
                    <a:pos x="134" y="93"/>
                  </a:cxn>
                  <a:cxn ang="0">
                    <a:pos x="136" y="74"/>
                  </a:cxn>
                  <a:cxn ang="0">
                    <a:pos x="136" y="57"/>
                  </a:cxn>
                  <a:cxn ang="0">
                    <a:pos x="139" y="38"/>
                  </a:cxn>
                  <a:cxn ang="0">
                    <a:pos x="139" y="19"/>
                  </a:cxn>
                  <a:cxn ang="0">
                    <a:pos x="141" y="0"/>
                  </a:cxn>
                  <a:cxn ang="0">
                    <a:pos x="124" y="0"/>
                  </a:cxn>
                  <a:cxn ang="0">
                    <a:pos x="117" y="2"/>
                  </a:cxn>
                  <a:cxn ang="0">
                    <a:pos x="107" y="2"/>
                  </a:cxn>
                  <a:cxn ang="0">
                    <a:pos x="100" y="4"/>
                  </a:cxn>
                  <a:cxn ang="0">
                    <a:pos x="91" y="4"/>
                  </a:cxn>
                  <a:cxn ang="0">
                    <a:pos x="81" y="7"/>
                  </a:cxn>
                  <a:cxn ang="0">
                    <a:pos x="74" y="7"/>
                  </a:cxn>
                  <a:cxn ang="0">
                    <a:pos x="64" y="9"/>
                  </a:cxn>
                  <a:cxn ang="0">
                    <a:pos x="55" y="11"/>
                  </a:cxn>
                  <a:cxn ang="0">
                    <a:pos x="45" y="14"/>
                  </a:cxn>
                  <a:cxn ang="0">
                    <a:pos x="38" y="14"/>
                  </a:cxn>
                  <a:cxn ang="0">
                    <a:pos x="28" y="16"/>
                  </a:cxn>
                </a:cxnLst>
                <a:rect l="0" t="0" r="r" b="b"/>
                <a:pathLst>
                  <a:path w="142" h="164">
                    <a:moveTo>
                      <a:pt x="28" y="16"/>
                    </a:moveTo>
                    <a:lnTo>
                      <a:pt x="7" y="23"/>
                    </a:lnTo>
                    <a:lnTo>
                      <a:pt x="4" y="40"/>
                    </a:lnTo>
                    <a:lnTo>
                      <a:pt x="2" y="60"/>
                    </a:lnTo>
                    <a:lnTo>
                      <a:pt x="0" y="76"/>
                    </a:lnTo>
                    <a:lnTo>
                      <a:pt x="0" y="110"/>
                    </a:lnTo>
                    <a:lnTo>
                      <a:pt x="2" y="127"/>
                    </a:lnTo>
                    <a:lnTo>
                      <a:pt x="2" y="143"/>
                    </a:lnTo>
                    <a:lnTo>
                      <a:pt x="4" y="160"/>
                    </a:lnTo>
                    <a:lnTo>
                      <a:pt x="12" y="160"/>
                    </a:lnTo>
                    <a:lnTo>
                      <a:pt x="19" y="163"/>
                    </a:lnTo>
                    <a:lnTo>
                      <a:pt x="62" y="163"/>
                    </a:lnTo>
                    <a:lnTo>
                      <a:pt x="72" y="160"/>
                    </a:lnTo>
                    <a:lnTo>
                      <a:pt x="79" y="160"/>
                    </a:lnTo>
                    <a:lnTo>
                      <a:pt x="88" y="158"/>
                    </a:lnTo>
                    <a:lnTo>
                      <a:pt x="98" y="158"/>
                    </a:lnTo>
                    <a:lnTo>
                      <a:pt x="107" y="155"/>
                    </a:lnTo>
                    <a:lnTo>
                      <a:pt x="115" y="153"/>
                    </a:lnTo>
                    <a:lnTo>
                      <a:pt x="122" y="153"/>
                    </a:lnTo>
                    <a:lnTo>
                      <a:pt x="129" y="151"/>
                    </a:lnTo>
                    <a:lnTo>
                      <a:pt x="134" y="148"/>
                    </a:lnTo>
                    <a:lnTo>
                      <a:pt x="134" y="93"/>
                    </a:lnTo>
                    <a:lnTo>
                      <a:pt x="136" y="74"/>
                    </a:lnTo>
                    <a:lnTo>
                      <a:pt x="136" y="57"/>
                    </a:lnTo>
                    <a:lnTo>
                      <a:pt x="139" y="38"/>
                    </a:lnTo>
                    <a:lnTo>
                      <a:pt x="139" y="19"/>
                    </a:lnTo>
                    <a:lnTo>
                      <a:pt x="141" y="0"/>
                    </a:lnTo>
                    <a:lnTo>
                      <a:pt x="124" y="0"/>
                    </a:lnTo>
                    <a:lnTo>
                      <a:pt x="117" y="2"/>
                    </a:lnTo>
                    <a:lnTo>
                      <a:pt x="107" y="2"/>
                    </a:lnTo>
                    <a:lnTo>
                      <a:pt x="100" y="4"/>
                    </a:lnTo>
                    <a:lnTo>
                      <a:pt x="91" y="4"/>
                    </a:lnTo>
                    <a:lnTo>
                      <a:pt x="81" y="7"/>
                    </a:lnTo>
                    <a:lnTo>
                      <a:pt x="74" y="7"/>
                    </a:lnTo>
                    <a:lnTo>
                      <a:pt x="64" y="9"/>
                    </a:lnTo>
                    <a:lnTo>
                      <a:pt x="55" y="11"/>
                    </a:lnTo>
                    <a:lnTo>
                      <a:pt x="45" y="14"/>
                    </a:lnTo>
                    <a:lnTo>
                      <a:pt x="38" y="14"/>
                    </a:lnTo>
                    <a:lnTo>
                      <a:pt x="28" y="1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3" name="Freeform 3779"/>
              <p:cNvSpPr>
                <a:spLocks/>
              </p:cNvSpPr>
              <p:nvPr/>
            </p:nvSpPr>
            <p:spPr bwMode="auto">
              <a:xfrm>
                <a:off x="5757" y="8140"/>
                <a:ext cx="137" cy="156"/>
              </a:xfrm>
              <a:custGeom>
                <a:avLst/>
                <a:gdLst/>
                <a:ahLst/>
                <a:cxnLst>
                  <a:cxn ang="0">
                    <a:pos x="2" y="74"/>
                  </a:cxn>
                  <a:cxn ang="0">
                    <a:pos x="0" y="88"/>
                  </a:cxn>
                  <a:cxn ang="0">
                    <a:pos x="0" y="105"/>
                  </a:cxn>
                  <a:cxn ang="0">
                    <a:pos x="2" y="120"/>
                  </a:cxn>
                  <a:cxn ang="0">
                    <a:pos x="7" y="153"/>
                  </a:cxn>
                  <a:cxn ang="0">
                    <a:pos x="12" y="153"/>
                  </a:cxn>
                  <a:cxn ang="0">
                    <a:pos x="19" y="155"/>
                  </a:cxn>
                  <a:cxn ang="0">
                    <a:pos x="50" y="155"/>
                  </a:cxn>
                  <a:cxn ang="0">
                    <a:pos x="60" y="153"/>
                  </a:cxn>
                  <a:cxn ang="0">
                    <a:pos x="69" y="153"/>
                  </a:cxn>
                  <a:cxn ang="0">
                    <a:pos x="76" y="151"/>
                  </a:cxn>
                  <a:cxn ang="0">
                    <a:pos x="86" y="151"/>
                  </a:cxn>
                  <a:cxn ang="0">
                    <a:pos x="96" y="148"/>
                  </a:cxn>
                  <a:cxn ang="0">
                    <a:pos x="103" y="146"/>
                  </a:cxn>
                  <a:cxn ang="0">
                    <a:pos x="110" y="146"/>
                  </a:cxn>
                  <a:cxn ang="0">
                    <a:pos x="120" y="143"/>
                  </a:cxn>
                  <a:cxn ang="0">
                    <a:pos x="124" y="141"/>
                  </a:cxn>
                  <a:cxn ang="0">
                    <a:pos x="132" y="141"/>
                  </a:cxn>
                  <a:cxn ang="0">
                    <a:pos x="129" y="122"/>
                  </a:cxn>
                  <a:cxn ang="0">
                    <a:pos x="132" y="105"/>
                  </a:cxn>
                  <a:cxn ang="0">
                    <a:pos x="132" y="69"/>
                  </a:cxn>
                  <a:cxn ang="0">
                    <a:pos x="134" y="52"/>
                  </a:cxn>
                  <a:cxn ang="0">
                    <a:pos x="134" y="35"/>
                  </a:cxn>
                  <a:cxn ang="0">
                    <a:pos x="136" y="19"/>
                  </a:cxn>
                  <a:cxn ang="0">
                    <a:pos x="136" y="0"/>
                  </a:cxn>
                  <a:cxn ang="0">
                    <a:pos x="129" y="0"/>
                  </a:cxn>
                  <a:cxn ang="0">
                    <a:pos x="122" y="2"/>
                  </a:cxn>
                  <a:cxn ang="0">
                    <a:pos x="105" y="2"/>
                  </a:cxn>
                  <a:cxn ang="0">
                    <a:pos x="98" y="4"/>
                  </a:cxn>
                  <a:cxn ang="0">
                    <a:pos x="88" y="4"/>
                  </a:cxn>
                  <a:cxn ang="0">
                    <a:pos x="79" y="7"/>
                  </a:cxn>
                  <a:cxn ang="0">
                    <a:pos x="72" y="7"/>
                  </a:cxn>
                  <a:cxn ang="0">
                    <a:pos x="62" y="9"/>
                  </a:cxn>
                  <a:cxn ang="0">
                    <a:pos x="55" y="11"/>
                  </a:cxn>
                  <a:cxn ang="0">
                    <a:pos x="36" y="16"/>
                  </a:cxn>
                  <a:cxn ang="0">
                    <a:pos x="28" y="16"/>
                  </a:cxn>
                  <a:cxn ang="0">
                    <a:pos x="7" y="23"/>
                  </a:cxn>
                  <a:cxn ang="0">
                    <a:pos x="2" y="57"/>
                  </a:cxn>
                  <a:cxn ang="0">
                    <a:pos x="2" y="74"/>
                  </a:cxn>
                </a:cxnLst>
                <a:rect l="0" t="0" r="r" b="b"/>
                <a:pathLst>
                  <a:path w="137" h="156">
                    <a:moveTo>
                      <a:pt x="2" y="74"/>
                    </a:moveTo>
                    <a:lnTo>
                      <a:pt x="0" y="88"/>
                    </a:lnTo>
                    <a:lnTo>
                      <a:pt x="0" y="105"/>
                    </a:lnTo>
                    <a:lnTo>
                      <a:pt x="2" y="120"/>
                    </a:lnTo>
                    <a:lnTo>
                      <a:pt x="7" y="153"/>
                    </a:lnTo>
                    <a:lnTo>
                      <a:pt x="12" y="153"/>
                    </a:lnTo>
                    <a:lnTo>
                      <a:pt x="19" y="155"/>
                    </a:lnTo>
                    <a:lnTo>
                      <a:pt x="50" y="155"/>
                    </a:lnTo>
                    <a:lnTo>
                      <a:pt x="60" y="153"/>
                    </a:lnTo>
                    <a:lnTo>
                      <a:pt x="69" y="153"/>
                    </a:lnTo>
                    <a:lnTo>
                      <a:pt x="76" y="151"/>
                    </a:lnTo>
                    <a:lnTo>
                      <a:pt x="86" y="151"/>
                    </a:lnTo>
                    <a:lnTo>
                      <a:pt x="96" y="148"/>
                    </a:lnTo>
                    <a:lnTo>
                      <a:pt x="103" y="146"/>
                    </a:lnTo>
                    <a:lnTo>
                      <a:pt x="110" y="146"/>
                    </a:lnTo>
                    <a:lnTo>
                      <a:pt x="120" y="143"/>
                    </a:lnTo>
                    <a:lnTo>
                      <a:pt x="124" y="141"/>
                    </a:lnTo>
                    <a:lnTo>
                      <a:pt x="132" y="141"/>
                    </a:lnTo>
                    <a:lnTo>
                      <a:pt x="129" y="122"/>
                    </a:lnTo>
                    <a:lnTo>
                      <a:pt x="132" y="105"/>
                    </a:lnTo>
                    <a:lnTo>
                      <a:pt x="132" y="69"/>
                    </a:lnTo>
                    <a:lnTo>
                      <a:pt x="134" y="52"/>
                    </a:lnTo>
                    <a:lnTo>
                      <a:pt x="134" y="35"/>
                    </a:lnTo>
                    <a:lnTo>
                      <a:pt x="136" y="19"/>
                    </a:lnTo>
                    <a:lnTo>
                      <a:pt x="136" y="0"/>
                    </a:lnTo>
                    <a:lnTo>
                      <a:pt x="129" y="0"/>
                    </a:lnTo>
                    <a:lnTo>
                      <a:pt x="122" y="2"/>
                    </a:lnTo>
                    <a:lnTo>
                      <a:pt x="105" y="2"/>
                    </a:lnTo>
                    <a:lnTo>
                      <a:pt x="98" y="4"/>
                    </a:lnTo>
                    <a:lnTo>
                      <a:pt x="88" y="4"/>
                    </a:lnTo>
                    <a:lnTo>
                      <a:pt x="79" y="7"/>
                    </a:lnTo>
                    <a:lnTo>
                      <a:pt x="72" y="7"/>
                    </a:lnTo>
                    <a:lnTo>
                      <a:pt x="62" y="9"/>
                    </a:lnTo>
                    <a:lnTo>
                      <a:pt x="55" y="11"/>
                    </a:lnTo>
                    <a:lnTo>
                      <a:pt x="36" y="16"/>
                    </a:lnTo>
                    <a:lnTo>
                      <a:pt x="28" y="16"/>
                    </a:lnTo>
                    <a:lnTo>
                      <a:pt x="7" y="23"/>
                    </a:lnTo>
                    <a:lnTo>
                      <a:pt x="2" y="57"/>
                    </a:lnTo>
                    <a:lnTo>
                      <a:pt x="2" y="7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4" name="Freeform 3780"/>
              <p:cNvSpPr>
                <a:spLocks/>
              </p:cNvSpPr>
              <p:nvPr/>
            </p:nvSpPr>
            <p:spPr bwMode="auto">
              <a:xfrm>
                <a:off x="5760" y="8140"/>
                <a:ext cx="129" cy="149"/>
              </a:xfrm>
              <a:custGeom>
                <a:avLst/>
                <a:gdLst/>
                <a:ahLst/>
                <a:cxnLst>
                  <a:cxn ang="0">
                    <a:pos x="9" y="146"/>
                  </a:cxn>
                  <a:cxn ang="0">
                    <a:pos x="16" y="148"/>
                  </a:cxn>
                  <a:cxn ang="0">
                    <a:pos x="38" y="148"/>
                  </a:cxn>
                  <a:cxn ang="0">
                    <a:pos x="47" y="146"/>
                  </a:cxn>
                  <a:cxn ang="0">
                    <a:pos x="55" y="146"/>
                  </a:cxn>
                  <a:cxn ang="0">
                    <a:pos x="64" y="143"/>
                  </a:cxn>
                  <a:cxn ang="0">
                    <a:pos x="72" y="143"/>
                  </a:cxn>
                  <a:cxn ang="0">
                    <a:pos x="81" y="141"/>
                  </a:cxn>
                  <a:cxn ang="0">
                    <a:pos x="88" y="139"/>
                  </a:cxn>
                  <a:cxn ang="0">
                    <a:pos x="98" y="139"/>
                  </a:cxn>
                  <a:cxn ang="0">
                    <a:pos x="112" y="134"/>
                  </a:cxn>
                  <a:cxn ang="0">
                    <a:pos x="117" y="134"/>
                  </a:cxn>
                  <a:cxn ang="0">
                    <a:pos x="124" y="131"/>
                  </a:cxn>
                  <a:cxn ang="0">
                    <a:pos x="124" y="67"/>
                  </a:cxn>
                  <a:cxn ang="0">
                    <a:pos x="127" y="50"/>
                  </a:cxn>
                  <a:cxn ang="0">
                    <a:pos x="127" y="33"/>
                  </a:cxn>
                  <a:cxn ang="0">
                    <a:pos x="129" y="19"/>
                  </a:cxn>
                  <a:cxn ang="0">
                    <a:pos x="129" y="0"/>
                  </a:cxn>
                  <a:cxn ang="0">
                    <a:pos x="124" y="0"/>
                  </a:cxn>
                  <a:cxn ang="0">
                    <a:pos x="117" y="2"/>
                  </a:cxn>
                  <a:cxn ang="0">
                    <a:pos x="100" y="2"/>
                  </a:cxn>
                  <a:cxn ang="0">
                    <a:pos x="93" y="4"/>
                  </a:cxn>
                  <a:cxn ang="0">
                    <a:pos x="83" y="7"/>
                  </a:cxn>
                  <a:cxn ang="0">
                    <a:pos x="76" y="7"/>
                  </a:cxn>
                  <a:cxn ang="0">
                    <a:pos x="67" y="9"/>
                  </a:cxn>
                  <a:cxn ang="0">
                    <a:pos x="57" y="9"/>
                  </a:cxn>
                  <a:cxn ang="0">
                    <a:pos x="50" y="11"/>
                  </a:cxn>
                  <a:cxn ang="0">
                    <a:pos x="40" y="14"/>
                  </a:cxn>
                  <a:cxn ang="0">
                    <a:pos x="26" y="19"/>
                  </a:cxn>
                  <a:cxn ang="0">
                    <a:pos x="19" y="19"/>
                  </a:cxn>
                  <a:cxn ang="0">
                    <a:pos x="4" y="23"/>
                  </a:cxn>
                  <a:cxn ang="0">
                    <a:pos x="2" y="40"/>
                  </a:cxn>
                  <a:cxn ang="0">
                    <a:pos x="0" y="55"/>
                  </a:cxn>
                  <a:cxn ang="0">
                    <a:pos x="0" y="115"/>
                  </a:cxn>
                  <a:cxn ang="0">
                    <a:pos x="2" y="129"/>
                  </a:cxn>
                  <a:cxn ang="0">
                    <a:pos x="4" y="146"/>
                  </a:cxn>
                  <a:cxn ang="0">
                    <a:pos x="9" y="146"/>
                  </a:cxn>
                </a:cxnLst>
                <a:rect l="0" t="0" r="r" b="b"/>
                <a:pathLst>
                  <a:path w="129" h="149">
                    <a:moveTo>
                      <a:pt x="9" y="146"/>
                    </a:moveTo>
                    <a:lnTo>
                      <a:pt x="16" y="148"/>
                    </a:lnTo>
                    <a:lnTo>
                      <a:pt x="38" y="148"/>
                    </a:lnTo>
                    <a:lnTo>
                      <a:pt x="47" y="146"/>
                    </a:lnTo>
                    <a:lnTo>
                      <a:pt x="55" y="146"/>
                    </a:lnTo>
                    <a:lnTo>
                      <a:pt x="64" y="143"/>
                    </a:lnTo>
                    <a:lnTo>
                      <a:pt x="72" y="143"/>
                    </a:lnTo>
                    <a:lnTo>
                      <a:pt x="81" y="141"/>
                    </a:lnTo>
                    <a:lnTo>
                      <a:pt x="88" y="139"/>
                    </a:lnTo>
                    <a:lnTo>
                      <a:pt x="98" y="139"/>
                    </a:lnTo>
                    <a:lnTo>
                      <a:pt x="112" y="134"/>
                    </a:lnTo>
                    <a:lnTo>
                      <a:pt x="117" y="134"/>
                    </a:lnTo>
                    <a:lnTo>
                      <a:pt x="124" y="131"/>
                    </a:lnTo>
                    <a:lnTo>
                      <a:pt x="124" y="67"/>
                    </a:lnTo>
                    <a:lnTo>
                      <a:pt x="127" y="50"/>
                    </a:lnTo>
                    <a:lnTo>
                      <a:pt x="127" y="33"/>
                    </a:lnTo>
                    <a:lnTo>
                      <a:pt x="129" y="19"/>
                    </a:lnTo>
                    <a:lnTo>
                      <a:pt x="129" y="0"/>
                    </a:lnTo>
                    <a:lnTo>
                      <a:pt x="124" y="0"/>
                    </a:lnTo>
                    <a:lnTo>
                      <a:pt x="117" y="2"/>
                    </a:lnTo>
                    <a:lnTo>
                      <a:pt x="100" y="2"/>
                    </a:lnTo>
                    <a:lnTo>
                      <a:pt x="93" y="4"/>
                    </a:lnTo>
                    <a:lnTo>
                      <a:pt x="83" y="7"/>
                    </a:lnTo>
                    <a:lnTo>
                      <a:pt x="76" y="7"/>
                    </a:lnTo>
                    <a:lnTo>
                      <a:pt x="67" y="9"/>
                    </a:lnTo>
                    <a:lnTo>
                      <a:pt x="57" y="9"/>
                    </a:lnTo>
                    <a:lnTo>
                      <a:pt x="50" y="11"/>
                    </a:lnTo>
                    <a:lnTo>
                      <a:pt x="40" y="14"/>
                    </a:lnTo>
                    <a:lnTo>
                      <a:pt x="26" y="19"/>
                    </a:lnTo>
                    <a:lnTo>
                      <a:pt x="19" y="19"/>
                    </a:lnTo>
                    <a:lnTo>
                      <a:pt x="4" y="23"/>
                    </a:lnTo>
                    <a:lnTo>
                      <a:pt x="2" y="40"/>
                    </a:lnTo>
                    <a:lnTo>
                      <a:pt x="0" y="55"/>
                    </a:lnTo>
                    <a:lnTo>
                      <a:pt x="0" y="115"/>
                    </a:lnTo>
                    <a:lnTo>
                      <a:pt x="2" y="129"/>
                    </a:lnTo>
                    <a:lnTo>
                      <a:pt x="4" y="146"/>
                    </a:lnTo>
                    <a:lnTo>
                      <a:pt x="9" y="14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5" name="Freeform 3781"/>
              <p:cNvSpPr>
                <a:spLocks/>
              </p:cNvSpPr>
              <p:nvPr/>
            </p:nvSpPr>
            <p:spPr bwMode="auto">
              <a:xfrm>
                <a:off x="5760" y="8143"/>
                <a:ext cx="127" cy="139"/>
              </a:xfrm>
              <a:custGeom>
                <a:avLst/>
                <a:gdLst/>
                <a:ahLst/>
                <a:cxnLst>
                  <a:cxn ang="0">
                    <a:pos x="28" y="139"/>
                  </a:cxn>
                  <a:cxn ang="0">
                    <a:pos x="38" y="136"/>
                  </a:cxn>
                  <a:cxn ang="0">
                    <a:pos x="52" y="136"/>
                  </a:cxn>
                  <a:cxn ang="0">
                    <a:pos x="62" y="134"/>
                  </a:cxn>
                  <a:cxn ang="0">
                    <a:pos x="69" y="131"/>
                  </a:cxn>
                  <a:cxn ang="0">
                    <a:pos x="79" y="131"/>
                  </a:cxn>
                  <a:cxn ang="0">
                    <a:pos x="86" y="129"/>
                  </a:cxn>
                  <a:cxn ang="0">
                    <a:pos x="93" y="127"/>
                  </a:cxn>
                  <a:cxn ang="0">
                    <a:pos x="100" y="124"/>
                  </a:cxn>
                  <a:cxn ang="0">
                    <a:pos x="107"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88" y="2"/>
                  </a:cxn>
                  <a:cxn ang="0">
                    <a:pos x="81" y="4"/>
                  </a:cxn>
                  <a:cxn ang="0">
                    <a:pos x="74" y="4"/>
                  </a:cxn>
                  <a:cxn ang="0">
                    <a:pos x="64" y="7"/>
                  </a:cxn>
                  <a:cxn ang="0">
                    <a:pos x="57" y="9"/>
                  </a:cxn>
                  <a:cxn ang="0">
                    <a:pos x="47" y="9"/>
                  </a:cxn>
                  <a:cxn ang="0">
                    <a:pos x="33" y="14"/>
                  </a:cxn>
                  <a:cxn ang="0">
                    <a:pos x="23" y="16"/>
                  </a:cxn>
                  <a:cxn ang="0">
                    <a:pos x="16" y="19"/>
                  </a:cxn>
                  <a:cxn ang="0">
                    <a:pos x="12" y="19"/>
                  </a:cxn>
                  <a:cxn ang="0">
                    <a:pos x="4" y="21"/>
                  </a:cxn>
                  <a:cxn ang="0">
                    <a:pos x="0" y="52"/>
                  </a:cxn>
                  <a:cxn ang="0">
                    <a:pos x="0" y="107"/>
                  </a:cxn>
                  <a:cxn ang="0">
                    <a:pos x="4" y="136"/>
                  </a:cxn>
                  <a:cxn ang="0">
                    <a:pos x="9" y="136"/>
                  </a:cxn>
                  <a:cxn ang="0">
                    <a:pos x="16" y="139"/>
                  </a:cxn>
                  <a:cxn ang="0">
                    <a:pos x="28" y="139"/>
                  </a:cxn>
                </a:cxnLst>
                <a:rect l="0" t="0" r="r" b="b"/>
                <a:pathLst>
                  <a:path w="127" h="139">
                    <a:moveTo>
                      <a:pt x="28" y="139"/>
                    </a:moveTo>
                    <a:lnTo>
                      <a:pt x="38" y="136"/>
                    </a:lnTo>
                    <a:lnTo>
                      <a:pt x="52" y="136"/>
                    </a:lnTo>
                    <a:lnTo>
                      <a:pt x="62" y="134"/>
                    </a:lnTo>
                    <a:lnTo>
                      <a:pt x="69" y="131"/>
                    </a:lnTo>
                    <a:lnTo>
                      <a:pt x="79" y="131"/>
                    </a:lnTo>
                    <a:lnTo>
                      <a:pt x="86" y="129"/>
                    </a:lnTo>
                    <a:lnTo>
                      <a:pt x="93" y="127"/>
                    </a:lnTo>
                    <a:lnTo>
                      <a:pt x="100" y="124"/>
                    </a:lnTo>
                    <a:lnTo>
                      <a:pt x="107" y="124"/>
                    </a:lnTo>
                    <a:lnTo>
                      <a:pt x="115" y="122"/>
                    </a:lnTo>
                    <a:lnTo>
                      <a:pt x="120" y="120"/>
                    </a:lnTo>
                    <a:lnTo>
                      <a:pt x="120" y="74"/>
                    </a:lnTo>
                    <a:lnTo>
                      <a:pt x="122" y="60"/>
                    </a:lnTo>
                    <a:lnTo>
                      <a:pt x="122" y="45"/>
                    </a:lnTo>
                    <a:lnTo>
                      <a:pt x="124" y="31"/>
                    </a:lnTo>
                    <a:lnTo>
                      <a:pt x="124" y="14"/>
                    </a:lnTo>
                    <a:lnTo>
                      <a:pt x="127" y="0"/>
                    </a:lnTo>
                    <a:lnTo>
                      <a:pt x="105" y="0"/>
                    </a:lnTo>
                    <a:lnTo>
                      <a:pt x="98" y="2"/>
                    </a:lnTo>
                    <a:lnTo>
                      <a:pt x="88" y="2"/>
                    </a:lnTo>
                    <a:lnTo>
                      <a:pt x="81" y="4"/>
                    </a:lnTo>
                    <a:lnTo>
                      <a:pt x="74" y="4"/>
                    </a:lnTo>
                    <a:lnTo>
                      <a:pt x="64" y="7"/>
                    </a:lnTo>
                    <a:lnTo>
                      <a:pt x="57" y="9"/>
                    </a:lnTo>
                    <a:lnTo>
                      <a:pt x="47" y="9"/>
                    </a:lnTo>
                    <a:lnTo>
                      <a:pt x="33" y="14"/>
                    </a:lnTo>
                    <a:lnTo>
                      <a:pt x="23" y="16"/>
                    </a:lnTo>
                    <a:lnTo>
                      <a:pt x="16" y="19"/>
                    </a:lnTo>
                    <a:lnTo>
                      <a:pt x="12" y="19"/>
                    </a:lnTo>
                    <a:lnTo>
                      <a:pt x="4" y="21"/>
                    </a:lnTo>
                    <a:lnTo>
                      <a:pt x="0" y="52"/>
                    </a:lnTo>
                    <a:lnTo>
                      <a:pt x="0" y="107"/>
                    </a:lnTo>
                    <a:lnTo>
                      <a:pt x="4" y="136"/>
                    </a:lnTo>
                    <a:lnTo>
                      <a:pt x="9" y="136"/>
                    </a:lnTo>
                    <a:lnTo>
                      <a:pt x="16" y="139"/>
                    </a:lnTo>
                    <a:lnTo>
                      <a:pt x="28" y="13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6" name="Freeform 3782"/>
              <p:cNvSpPr>
                <a:spLocks/>
              </p:cNvSpPr>
              <p:nvPr/>
            </p:nvSpPr>
            <p:spPr bwMode="auto">
              <a:xfrm>
                <a:off x="5760" y="8143"/>
                <a:ext cx="122" cy="132"/>
              </a:xfrm>
              <a:custGeom>
                <a:avLst/>
                <a:gdLst/>
                <a:ahLst/>
                <a:cxnLst>
                  <a:cxn ang="0">
                    <a:pos x="0" y="76"/>
                  </a:cxn>
                  <a:cxn ang="0">
                    <a:pos x="0" y="103"/>
                  </a:cxn>
                  <a:cxn ang="0">
                    <a:pos x="4" y="129"/>
                  </a:cxn>
                  <a:cxn ang="0">
                    <a:pos x="9" y="129"/>
                  </a:cxn>
                  <a:cxn ang="0">
                    <a:pos x="14" y="131"/>
                  </a:cxn>
                  <a:cxn ang="0">
                    <a:pos x="28" y="131"/>
                  </a:cxn>
                  <a:cxn ang="0">
                    <a:pos x="36" y="129"/>
                  </a:cxn>
                  <a:cxn ang="0">
                    <a:pos x="43" y="129"/>
                  </a:cxn>
                  <a:cxn ang="0">
                    <a:pos x="52" y="127"/>
                  </a:cxn>
                  <a:cxn ang="0">
                    <a:pos x="60" y="124"/>
                  </a:cxn>
                  <a:cxn ang="0">
                    <a:pos x="67" y="124"/>
                  </a:cxn>
                  <a:cxn ang="0">
                    <a:pos x="76" y="122"/>
                  </a:cxn>
                  <a:cxn ang="0">
                    <a:pos x="91" y="117"/>
                  </a:cxn>
                  <a:cxn ang="0">
                    <a:pos x="98" y="117"/>
                  </a:cxn>
                  <a:cxn ang="0">
                    <a:pos x="105" y="115"/>
                  </a:cxn>
                  <a:cxn ang="0">
                    <a:pos x="110" y="112"/>
                  </a:cxn>
                  <a:cxn ang="0">
                    <a:pos x="115" y="112"/>
                  </a:cxn>
                  <a:cxn ang="0">
                    <a:pos x="115" y="69"/>
                  </a:cxn>
                  <a:cxn ang="0">
                    <a:pos x="117" y="55"/>
                  </a:cxn>
                  <a:cxn ang="0">
                    <a:pos x="117" y="43"/>
                  </a:cxn>
                  <a:cxn ang="0">
                    <a:pos x="120" y="28"/>
                  </a:cxn>
                  <a:cxn ang="0">
                    <a:pos x="120" y="14"/>
                  </a:cxn>
                  <a:cxn ang="0">
                    <a:pos x="122" y="0"/>
                  </a:cxn>
                  <a:cxn ang="0">
                    <a:pos x="110" y="0"/>
                  </a:cxn>
                  <a:cxn ang="0">
                    <a:pos x="103" y="2"/>
                  </a:cxn>
                  <a:cxn ang="0">
                    <a:pos x="86" y="2"/>
                  </a:cxn>
                  <a:cxn ang="0">
                    <a:pos x="79" y="4"/>
                  </a:cxn>
                  <a:cxn ang="0">
                    <a:pos x="72" y="4"/>
                  </a:cxn>
                  <a:cxn ang="0">
                    <a:pos x="62" y="7"/>
                  </a:cxn>
                  <a:cxn ang="0">
                    <a:pos x="55" y="9"/>
                  </a:cxn>
                  <a:cxn ang="0">
                    <a:pos x="47" y="11"/>
                  </a:cxn>
                  <a:cxn ang="0">
                    <a:pos x="38" y="11"/>
                  </a:cxn>
                  <a:cxn ang="0">
                    <a:pos x="16" y="19"/>
                  </a:cxn>
                  <a:cxn ang="0">
                    <a:pos x="12" y="19"/>
                  </a:cxn>
                  <a:cxn ang="0">
                    <a:pos x="4" y="21"/>
                  </a:cxn>
                  <a:cxn ang="0">
                    <a:pos x="2" y="50"/>
                  </a:cxn>
                  <a:cxn ang="0">
                    <a:pos x="0" y="76"/>
                  </a:cxn>
                </a:cxnLst>
                <a:rect l="0" t="0" r="r" b="b"/>
                <a:pathLst>
                  <a:path w="122" h="132">
                    <a:moveTo>
                      <a:pt x="0" y="76"/>
                    </a:moveTo>
                    <a:lnTo>
                      <a:pt x="0" y="103"/>
                    </a:lnTo>
                    <a:lnTo>
                      <a:pt x="4" y="129"/>
                    </a:lnTo>
                    <a:lnTo>
                      <a:pt x="9" y="129"/>
                    </a:lnTo>
                    <a:lnTo>
                      <a:pt x="14" y="131"/>
                    </a:lnTo>
                    <a:lnTo>
                      <a:pt x="28" y="131"/>
                    </a:lnTo>
                    <a:lnTo>
                      <a:pt x="36" y="129"/>
                    </a:lnTo>
                    <a:lnTo>
                      <a:pt x="43" y="129"/>
                    </a:lnTo>
                    <a:lnTo>
                      <a:pt x="52" y="127"/>
                    </a:lnTo>
                    <a:lnTo>
                      <a:pt x="60" y="124"/>
                    </a:lnTo>
                    <a:lnTo>
                      <a:pt x="67" y="124"/>
                    </a:lnTo>
                    <a:lnTo>
                      <a:pt x="76" y="122"/>
                    </a:lnTo>
                    <a:lnTo>
                      <a:pt x="91" y="117"/>
                    </a:lnTo>
                    <a:lnTo>
                      <a:pt x="98" y="117"/>
                    </a:lnTo>
                    <a:lnTo>
                      <a:pt x="105" y="115"/>
                    </a:lnTo>
                    <a:lnTo>
                      <a:pt x="110" y="112"/>
                    </a:lnTo>
                    <a:lnTo>
                      <a:pt x="115" y="112"/>
                    </a:lnTo>
                    <a:lnTo>
                      <a:pt x="115" y="69"/>
                    </a:lnTo>
                    <a:lnTo>
                      <a:pt x="117" y="55"/>
                    </a:lnTo>
                    <a:lnTo>
                      <a:pt x="117" y="43"/>
                    </a:lnTo>
                    <a:lnTo>
                      <a:pt x="120" y="28"/>
                    </a:lnTo>
                    <a:lnTo>
                      <a:pt x="120" y="14"/>
                    </a:lnTo>
                    <a:lnTo>
                      <a:pt x="122" y="0"/>
                    </a:lnTo>
                    <a:lnTo>
                      <a:pt x="110" y="0"/>
                    </a:lnTo>
                    <a:lnTo>
                      <a:pt x="103" y="2"/>
                    </a:lnTo>
                    <a:lnTo>
                      <a:pt x="86" y="2"/>
                    </a:lnTo>
                    <a:lnTo>
                      <a:pt x="79" y="4"/>
                    </a:lnTo>
                    <a:lnTo>
                      <a:pt x="72" y="4"/>
                    </a:lnTo>
                    <a:lnTo>
                      <a:pt x="62" y="7"/>
                    </a:lnTo>
                    <a:lnTo>
                      <a:pt x="55" y="9"/>
                    </a:lnTo>
                    <a:lnTo>
                      <a:pt x="47" y="11"/>
                    </a:lnTo>
                    <a:lnTo>
                      <a:pt x="38" y="11"/>
                    </a:lnTo>
                    <a:lnTo>
                      <a:pt x="16" y="19"/>
                    </a:lnTo>
                    <a:lnTo>
                      <a:pt x="12" y="19"/>
                    </a:lnTo>
                    <a:lnTo>
                      <a:pt x="4" y="21"/>
                    </a:lnTo>
                    <a:lnTo>
                      <a:pt x="2" y="50"/>
                    </a:lnTo>
                    <a:lnTo>
                      <a:pt x="0" y="76"/>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7" name="Freeform 3783"/>
              <p:cNvSpPr>
                <a:spLocks/>
              </p:cNvSpPr>
              <p:nvPr/>
            </p:nvSpPr>
            <p:spPr bwMode="auto">
              <a:xfrm>
                <a:off x="5760" y="8143"/>
                <a:ext cx="117" cy="125"/>
              </a:xfrm>
              <a:custGeom>
                <a:avLst/>
                <a:gdLst/>
                <a:ahLst/>
                <a:cxnLst>
                  <a:cxn ang="0">
                    <a:pos x="2" y="47"/>
                  </a:cxn>
                  <a:cxn ang="0">
                    <a:pos x="0" y="71"/>
                  </a:cxn>
                  <a:cxn ang="0">
                    <a:pos x="2" y="95"/>
                  </a:cxn>
                  <a:cxn ang="0">
                    <a:pos x="4" y="122"/>
                  </a:cxn>
                  <a:cxn ang="0">
                    <a:pos x="14" y="122"/>
                  </a:cxn>
                  <a:cxn ang="0">
                    <a:pos x="21" y="124"/>
                  </a:cxn>
                  <a:cxn ang="0">
                    <a:pos x="28" y="122"/>
                  </a:cxn>
                  <a:cxn ang="0">
                    <a:pos x="36" y="122"/>
                  </a:cxn>
                  <a:cxn ang="0">
                    <a:pos x="43" y="120"/>
                  </a:cxn>
                  <a:cxn ang="0">
                    <a:pos x="50" y="120"/>
                  </a:cxn>
                  <a:cxn ang="0">
                    <a:pos x="72" y="112"/>
                  </a:cxn>
                  <a:cxn ang="0">
                    <a:pos x="81" y="112"/>
                  </a:cxn>
                  <a:cxn ang="0">
                    <a:pos x="86" y="110"/>
                  </a:cxn>
                  <a:cxn ang="0">
                    <a:pos x="100" y="105"/>
                  </a:cxn>
                  <a:cxn ang="0">
                    <a:pos x="105" y="103"/>
                  </a:cxn>
                  <a:cxn ang="0">
                    <a:pos x="110" y="103"/>
                  </a:cxn>
                  <a:cxn ang="0">
                    <a:pos x="110" y="76"/>
                  </a:cxn>
                  <a:cxn ang="0">
                    <a:pos x="112" y="64"/>
                  </a:cxn>
                  <a:cxn ang="0">
                    <a:pos x="112" y="50"/>
                  </a:cxn>
                  <a:cxn ang="0">
                    <a:pos x="115" y="38"/>
                  </a:cxn>
                  <a:cxn ang="0">
                    <a:pos x="115" y="26"/>
                  </a:cxn>
                  <a:cxn ang="0">
                    <a:pos x="117" y="14"/>
                  </a:cxn>
                  <a:cxn ang="0">
                    <a:pos x="117" y="0"/>
                  </a:cxn>
                  <a:cxn ang="0">
                    <a:pos x="105" y="0"/>
                  </a:cxn>
                  <a:cxn ang="0">
                    <a:pos x="98" y="2"/>
                  </a:cxn>
                  <a:cxn ang="0">
                    <a:pos x="91" y="2"/>
                  </a:cxn>
                  <a:cxn ang="0">
                    <a:pos x="83" y="4"/>
                  </a:cxn>
                  <a:cxn ang="0">
                    <a:pos x="76" y="4"/>
                  </a:cxn>
                  <a:cxn ang="0">
                    <a:pos x="69" y="7"/>
                  </a:cxn>
                  <a:cxn ang="0">
                    <a:pos x="62" y="7"/>
                  </a:cxn>
                  <a:cxn ang="0">
                    <a:pos x="52" y="9"/>
                  </a:cxn>
                  <a:cxn ang="0">
                    <a:pos x="38" y="14"/>
                  </a:cxn>
                  <a:cxn ang="0">
                    <a:pos x="31" y="14"/>
                  </a:cxn>
                  <a:cxn ang="0">
                    <a:pos x="9" y="21"/>
                  </a:cxn>
                  <a:cxn ang="0">
                    <a:pos x="4" y="21"/>
                  </a:cxn>
                  <a:cxn ang="0">
                    <a:pos x="2" y="47"/>
                  </a:cxn>
                </a:cxnLst>
                <a:rect l="0" t="0" r="r" b="b"/>
                <a:pathLst>
                  <a:path w="117" h="125">
                    <a:moveTo>
                      <a:pt x="2" y="47"/>
                    </a:moveTo>
                    <a:lnTo>
                      <a:pt x="0" y="71"/>
                    </a:lnTo>
                    <a:lnTo>
                      <a:pt x="2" y="95"/>
                    </a:lnTo>
                    <a:lnTo>
                      <a:pt x="4" y="122"/>
                    </a:lnTo>
                    <a:lnTo>
                      <a:pt x="14" y="122"/>
                    </a:lnTo>
                    <a:lnTo>
                      <a:pt x="21" y="124"/>
                    </a:lnTo>
                    <a:lnTo>
                      <a:pt x="28" y="122"/>
                    </a:lnTo>
                    <a:lnTo>
                      <a:pt x="36" y="122"/>
                    </a:lnTo>
                    <a:lnTo>
                      <a:pt x="43" y="120"/>
                    </a:lnTo>
                    <a:lnTo>
                      <a:pt x="50" y="120"/>
                    </a:lnTo>
                    <a:lnTo>
                      <a:pt x="72" y="112"/>
                    </a:lnTo>
                    <a:lnTo>
                      <a:pt x="81" y="112"/>
                    </a:lnTo>
                    <a:lnTo>
                      <a:pt x="86" y="110"/>
                    </a:lnTo>
                    <a:lnTo>
                      <a:pt x="100" y="105"/>
                    </a:lnTo>
                    <a:lnTo>
                      <a:pt x="105" y="103"/>
                    </a:lnTo>
                    <a:lnTo>
                      <a:pt x="110" y="103"/>
                    </a:lnTo>
                    <a:lnTo>
                      <a:pt x="110" y="76"/>
                    </a:lnTo>
                    <a:lnTo>
                      <a:pt x="112" y="64"/>
                    </a:lnTo>
                    <a:lnTo>
                      <a:pt x="112" y="50"/>
                    </a:lnTo>
                    <a:lnTo>
                      <a:pt x="115" y="38"/>
                    </a:lnTo>
                    <a:lnTo>
                      <a:pt x="115" y="26"/>
                    </a:lnTo>
                    <a:lnTo>
                      <a:pt x="117" y="14"/>
                    </a:lnTo>
                    <a:lnTo>
                      <a:pt x="117" y="0"/>
                    </a:lnTo>
                    <a:lnTo>
                      <a:pt x="105" y="0"/>
                    </a:lnTo>
                    <a:lnTo>
                      <a:pt x="98" y="2"/>
                    </a:lnTo>
                    <a:lnTo>
                      <a:pt x="91" y="2"/>
                    </a:lnTo>
                    <a:lnTo>
                      <a:pt x="83" y="4"/>
                    </a:lnTo>
                    <a:lnTo>
                      <a:pt x="76" y="4"/>
                    </a:lnTo>
                    <a:lnTo>
                      <a:pt x="69" y="7"/>
                    </a:lnTo>
                    <a:lnTo>
                      <a:pt x="62" y="7"/>
                    </a:lnTo>
                    <a:lnTo>
                      <a:pt x="52" y="9"/>
                    </a:lnTo>
                    <a:lnTo>
                      <a:pt x="38" y="14"/>
                    </a:lnTo>
                    <a:lnTo>
                      <a:pt x="31" y="14"/>
                    </a:lnTo>
                    <a:lnTo>
                      <a:pt x="9" y="21"/>
                    </a:lnTo>
                    <a:lnTo>
                      <a:pt x="4" y="21"/>
                    </a:lnTo>
                    <a:lnTo>
                      <a:pt x="2" y="47"/>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8" name="Freeform 3784"/>
              <p:cNvSpPr>
                <a:spLocks/>
              </p:cNvSpPr>
              <p:nvPr/>
            </p:nvSpPr>
            <p:spPr bwMode="auto">
              <a:xfrm>
                <a:off x="5762" y="8143"/>
                <a:ext cx="110" cy="115"/>
              </a:xfrm>
              <a:custGeom>
                <a:avLst/>
                <a:gdLst/>
                <a:ahLst/>
                <a:cxnLst>
                  <a:cxn ang="0">
                    <a:pos x="0" y="45"/>
                  </a:cxn>
                  <a:cxn ang="0">
                    <a:pos x="0" y="91"/>
                  </a:cxn>
                  <a:cxn ang="0">
                    <a:pos x="2" y="115"/>
                  </a:cxn>
                  <a:cxn ang="0">
                    <a:pos x="31" y="115"/>
                  </a:cxn>
                  <a:cxn ang="0">
                    <a:pos x="38" y="112"/>
                  </a:cxn>
                  <a:cxn ang="0">
                    <a:pos x="45" y="110"/>
                  </a:cxn>
                  <a:cxn ang="0">
                    <a:pos x="52" y="110"/>
                  </a:cxn>
                  <a:cxn ang="0">
                    <a:pos x="88" y="98"/>
                  </a:cxn>
                  <a:cxn ang="0">
                    <a:pos x="93" y="95"/>
                  </a:cxn>
                  <a:cxn ang="0">
                    <a:pos x="100" y="95"/>
                  </a:cxn>
                  <a:cxn ang="0">
                    <a:pos x="103" y="93"/>
                  </a:cxn>
                  <a:cxn ang="0">
                    <a:pos x="103" y="81"/>
                  </a:cxn>
                  <a:cxn ang="0">
                    <a:pos x="105" y="69"/>
                  </a:cxn>
                  <a:cxn ang="0">
                    <a:pos x="105" y="47"/>
                  </a:cxn>
                  <a:cxn ang="0">
                    <a:pos x="107" y="35"/>
                  </a:cxn>
                  <a:cxn ang="0">
                    <a:pos x="110" y="26"/>
                  </a:cxn>
                  <a:cxn ang="0">
                    <a:pos x="110" y="0"/>
                  </a:cxn>
                  <a:cxn ang="0">
                    <a:pos x="105" y="0"/>
                  </a:cxn>
                  <a:cxn ang="0">
                    <a:pos x="100" y="2"/>
                  </a:cxn>
                  <a:cxn ang="0">
                    <a:pos x="86" y="2"/>
                  </a:cxn>
                  <a:cxn ang="0">
                    <a:pos x="79" y="4"/>
                  </a:cxn>
                  <a:cxn ang="0">
                    <a:pos x="72" y="4"/>
                  </a:cxn>
                  <a:cxn ang="0">
                    <a:pos x="64" y="7"/>
                  </a:cxn>
                  <a:cxn ang="0">
                    <a:pos x="57" y="9"/>
                  </a:cxn>
                  <a:cxn ang="0">
                    <a:pos x="50" y="9"/>
                  </a:cxn>
                  <a:cxn ang="0">
                    <a:pos x="40" y="11"/>
                  </a:cxn>
                  <a:cxn ang="0">
                    <a:pos x="33" y="14"/>
                  </a:cxn>
                  <a:cxn ang="0">
                    <a:pos x="26" y="14"/>
                  </a:cxn>
                  <a:cxn ang="0">
                    <a:pos x="19" y="16"/>
                  </a:cxn>
                  <a:cxn ang="0">
                    <a:pos x="14" y="19"/>
                  </a:cxn>
                  <a:cxn ang="0">
                    <a:pos x="7" y="21"/>
                  </a:cxn>
                  <a:cxn ang="0">
                    <a:pos x="2" y="23"/>
                  </a:cxn>
                  <a:cxn ang="0">
                    <a:pos x="0" y="45"/>
                  </a:cxn>
                </a:cxnLst>
                <a:rect l="0" t="0" r="r" b="b"/>
                <a:pathLst>
                  <a:path w="110" h="115">
                    <a:moveTo>
                      <a:pt x="0" y="45"/>
                    </a:moveTo>
                    <a:lnTo>
                      <a:pt x="0" y="91"/>
                    </a:lnTo>
                    <a:lnTo>
                      <a:pt x="2" y="115"/>
                    </a:lnTo>
                    <a:lnTo>
                      <a:pt x="31" y="115"/>
                    </a:lnTo>
                    <a:lnTo>
                      <a:pt x="38" y="112"/>
                    </a:lnTo>
                    <a:lnTo>
                      <a:pt x="45" y="110"/>
                    </a:lnTo>
                    <a:lnTo>
                      <a:pt x="52" y="110"/>
                    </a:lnTo>
                    <a:lnTo>
                      <a:pt x="88" y="98"/>
                    </a:lnTo>
                    <a:lnTo>
                      <a:pt x="93" y="95"/>
                    </a:lnTo>
                    <a:lnTo>
                      <a:pt x="100" y="95"/>
                    </a:lnTo>
                    <a:lnTo>
                      <a:pt x="103" y="93"/>
                    </a:lnTo>
                    <a:lnTo>
                      <a:pt x="103" y="81"/>
                    </a:lnTo>
                    <a:lnTo>
                      <a:pt x="105" y="69"/>
                    </a:lnTo>
                    <a:lnTo>
                      <a:pt x="105" y="47"/>
                    </a:lnTo>
                    <a:lnTo>
                      <a:pt x="107" y="35"/>
                    </a:lnTo>
                    <a:lnTo>
                      <a:pt x="110" y="26"/>
                    </a:lnTo>
                    <a:lnTo>
                      <a:pt x="110" y="0"/>
                    </a:lnTo>
                    <a:lnTo>
                      <a:pt x="105" y="0"/>
                    </a:lnTo>
                    <a:lnTo>
                      <a:pt x="100" y="2"/>
                    </a:lnTo>
                    <a:lnTo>
                      <a:pt x="86" y="2"/>
                    </a:lnTo>
                    <a:lnTo>
                      <a:pt x="79" y="4"/>
                    </a:lnTo>
                    <a:lnTo>
                      <a:pt x="72" y="4"/>
                    </a:lnTo>
                    <a:lnTo>
                      <a:pt x="64" y="7"/>
                    </a:lnTo>
                    <a:lnTo>
                      <a:pt x="57" y="9"/>
                    </a:lnTo>
                    <a:lnTo>
                      <a:pt x="50" y="9"/>
                    </a:lnTo>
                    <a:lnTo>
                      <a:pt x="40" y="11"/>
                    </a:lnTo>
                    <a:lnTo>
                      <a:pt x="33" y="14"/>
                    </a:lnTo>
                    <a:lnTo>
                      <a:pt x="26" y="14"/>
                    </a:lnTo>
                    <a:lnTo>
                      <a:pt x="19" y="16"/>
                    </a:lnTo>
                    <a:lnTo>
                      <a:pt x="14" y="19"/>
                    </a:lnTo>
                    <a:lnTo>
                      <a:pt x="7" y="21"/>
                    </a:lnTo>
                    <a:lnTo>
                      <a:pt x="2" y="23"/>
                    </a:lnTo>
                    <a:lnTo>
                      <a:pt x="0" y="4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9" name="Freeform 3785"/>
              <p:cNvSpPr>
                <a:spLocks/>
              </p:cNvSpPr>
              <p:nvPr/>
            </p:nvSpPr>
            <p:spPr bwMode="auto">
              <a:xfrm>
                <a:off x="5767" y="8155"/>
                <a:ext cx="165" cy="31"/>
              </a:xfrm>
              <a:custGeom>
                <a:avLst/>
                <a:gdLst/>
                <a:ahLst/>
                <a:cxnLst>
                  <a:cxn ang="0">
                    <a:pos x="148" y="9"/>
                  </a:cxn>
                  <a:cxn ang="0">
                    <a:pos x="165" y="0"/>
                  </a:cxn>
                  <a:cxn ang="0">
                    <a:pos x="151" y="4"/>
                  </a:cxn>
                  <a:cxn ang="0">
                    <a:pos x="120" y="7"/>
                  </a:cxn>
                  <a:cxn ang="0">
                    <a:pos x="43" y="16"/>
                  </a:cxn>
                  <a:cxn ang="0">
                    <a:pos x="0" y="26"/>
                  </a:cxn>
                  <a:cxn ang="0">
                    <a:pos x="7" y="31"/>
                  </a:cxn>
                  <a:cxn ang="0">
                    <a:pos x="148" y="9"/>
                  </a:cxn>
                </a:cxnLst>
                <a:rect l="0" t="0" r="r" b="b"/>
                <a:pathLst>
                  <a:path w="165" h="31">
                    <a:moveTo>
                      <a:pt x="148" y="9"/>
                    </a:moveTo>
                    <a:lnTo>
                      <a:pt x="165" y="0"/>
                    </a:lnTo>
                    <a:lnTo>
                      <a:pt x="151" y="4"/>
                    </a:lnTo>
                    <a:lnTo>
                      <a:pt x="120" y="7"/>
                    </a:lnTo>
                    <a:lnTo>
                      <a:pt x="43"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0" name="Freeform 3786"/>
              <p:cNvSpPr>
                <a:spLocks/>
              </p:cNvSpPr>
              <p:nvPr/>
            </p:nvSpPr>
            <p:spPr bwMode="auto">
              <a:xfrm>
                <a:off x="5769" y="8164"/>
                <a:ext cx="147" cy="171"/>
              </a:xfrm>
              <a:custGeom>
                <a:avLst/>
                <a:gdLst/>
                <a:ahLst/>
                <a:cxnLst>
                  <a:cxn ang="0">
                    <a:pos x="67" y="167"/>
                  </a:cxn>
                  <a:cxn ang="0">
                    <a:pos x="74" y="170"/>
                  </a:cxn>
                  <a:cxn ang="0">
                    <a:pos x="100" y="170"/>
                  </a:cxn>
                  <a:cxn ang="0">
                    <a:pos x="110" y="167"/>
                  </a:cxn>
                  <a:cxn ang="0">
                    <a:pos x="136" y="167"/>
                  </a:cxn>
                  <a:cxn ang="0">
                    <a:pos x="146" y="165"/>
                  </a:cxn>
                  <a:cxn ang="0">
                    <a:pos x="143" y="122"/>
                  </a:cxn>
                  <a:cxn ang="0">
                    <a:pos x="143" y="38"/>
                  </a:cxn>
                  <a:cxn ang="0">
                    <a:pos x="146" y="0"/>
                  </a:cxn>
                  <a:cxn ang="0">
                    <a:pos x="120" y="0"/>
                  </a:cxn>
                  <a:cxn ang="0">
                    <a:pos x="110" y="2"/>
                  </a:cxn>
                  <a:cxn ang="0">
                    <a:pos x="91" y="2"/>
                  </a:cxn>
                  <a:cxn ang="0">
                    <a:pos x="83" y="4"/>
                  </a:cxn>
                  <a:cxn ang="0">
                    <a:pos x="74" y="4"/>
                  </a:cxn>
                  <a:cxn ang="0">
                    <a:pos x="64" y="7"/>
                  </a:cxn>
                  <a:cxn ang="0">
                    <a:pos x="57" y="7"/>
                  </a:cxn>
                  <a:cxn ang="0">
                    <a:pos x="47" y="9"/>
                  </a:cxn>
                  <a:cxn ang="0">
                    <a:pos x="38" y="9"/>
                  </a:cxn>
                  <a:cxn ang="0">
                    <a:pos x="31" y="11"/>
                  </a:cxn>
                  <a:cxn ang="0">
                    <a:pos x="21" y="14"/>
                  </a:cxn>
                  <a:cxn ang="0">
                    <a:pos x="11" y="14"/>
                  </a:cxn>
                  <a:cxn ang="0">
                    <a:pos x="4" y="16"/>
                  </a:cxn>
                  <a:cxn ang="0">
                    <a:pos x="2" y="33"/>
                  </a:cxn>
                  <a:cxn ang="0">
                    <a:pos x="2" y="50"/>
                  </a:cxn>
                  <a:cxn ang="0">
                    <a:pos x="0" y="69"/>
                  </a:cxn>
                  <a:cxn ang="0">
                    <a:pos x="0" y="124"/>
                  </a:cxn>
                  <a:cxn ang="0">
                    <a:pos x="4" y="167"/>
                  </a:cxn>
                  <a:cxn ang="0">
                    <a:pos x="67" y="167"/>
                  </a:cxn>
                </a:cxnLst>
                <a:rect l="0" t="0" r="r" b="b"/>
                <a:pathLst>
                  <a:path w="147" h="171">
                    <a:moveTo>
                      <a:pt x="67" y="167"/>
                    </a:moveTo>
                    <a:lnTo>
                      <a:pt x="74" y="170"/>
                    </a:lnTo>
                    <a:lnTo>
                      <a:pt x="100" y="170"/>
                    </a:lnTo>
                    <a:lnTo>
                      <a:pt x="110" y="167"/>
                    </a:lnTo>
                    <a:lnTo>
                      <a:pt x="136" y="167"/>
                    </a:lnTo>
                    <a:lnTo>
                      <a:pt x="146" y="165"/>
                    </a:lnTo>
                    <a:lnTo>
                      <a:pt x="143" y="122"/>
                    </a:lnTo>
                    <a:lnTo>
                      <a:pt x="143" y="38"/>
                    </a:lnTo>
                    <a:lnTo>
                      <a:pt x="146" y="0"/>
                    </a:lnTo>
                    <a:lnTo>
                      <a:pt x="120" y="0"/>
                    </a:lnTo>
                    <a:lnTo>
                      <a:pt x="110" y="2"/>
                    </a:lnTo>
                    <a:lnTo>
                      <a:pt x="91" y="2"/>
                    </a:lnTo>
                    <a:lnTo>
                      <a:pt x="83" y="4"/>
                    </a:lnTo>
                    <a:lnTo>
                      <a:pt x="74" y="4"/>
                    </a:lnTo>
                    <a:lnTo>
                      <a:pt x="64" y="7"/>
                    </a:lnTo>
                    <a:lnTo>
                      <a:pt x="57" y="7"/>
                    </a:lnTo>
                    <a:lnTo>
                      <a:pt x="47" y="9"/>
                    </a:lnTo>
                    <a:lnTo>
                      <a:pt x="38" y="9"/>
                    </a:lnTo>
                    <a:lnTo>
                      <a:pt x="31" y="11"/>
                    </a:lnTo>
                    <a:lnTo>
                      <a:pt x="21" y="14"/>
                    </a:lnTo>
                    <a:lnTo>
                      <a:pt x="11" y="14"/>
                    </a:lnTo>
                    <a:lnTo>
                      <a:pt x="4" y="16"/>
                    </a:lnTo>
                    <a:lnTo>
                      <a:pt x="2" y="33"/>
                    </a:lnTo>
                    <a:lnTo>
                      <a:pt x="2" y="50"/>
                    </a:lnTo>
                    <a:lnTo>
                      <a:pt x="0" y="69"/>
                    </a:lnTo>
                    <a:lnTo>
                      <a:pt x="0" y="124"/>
                    </a:lnTo>
                    <a:lnTo>
                      <a:pt x="4" y="167"/>
                    </a:lnTo>
                    <a:lnTo>
                      <a:pt x="67" y="16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1" name="Freeform 3787"/>
              <p:cNvSpPr>
                <a:spLocks/>
              </p:cNvSpPr>
              <p:nvPr/>
            </p:nvSpPr>
            <p:spPr bwMode="auto">
              <a:xfrm>
                <a:off x="5772" y="8167"/>
                <a:ext cx="139" cy="163"/>
              </a:xfrm>
              <a:custGeom>
                <a:avLst/>
                <a:gdLst/>
                <a:ahLst/>
                <a:cxnLst>
                  <a:cxn ang="0">
                    <a:pos x="2" y="139"/>
                  </a:cxn>
                  <a:cxn ang="0">
                    <a:pos x="4" y="160"/>
                  </a:cxn>
                  <a:cxn ang="0">
                    <a:pos x="28" y="160"/>
                  </a:cxn>
                  <a:cxn ang="0">
                    <a:pos x="38" y="163"/>
                  </a:cxn>
                  <a:cxn ang="0">
                    <a:pos x="115" y="163"/>
                  </a:cxn>
                  <a:cxn ang="0">
                    <a:pos x="122" y="160"/>
                  </a:cxn>
                  <a:cxn ang="0">
                    <a:pos x="129" y="160"/>
                  </a:cxn>
                  <a:cxn ang="0">
                    <a:pos x="139" y="158"/>
                  </a:cxn>
                  <a:cxn ang="0">
                    <a:pos x="139" y="0"/>
                  </a:cxn>
                  <a:cxn ang="0">
                    <a:pos x="129" y="0"/>
                  </a:cxn>
                  <a:cxn ang="0">
                    <a:pos x="122" y="2"/>
                  </a:cxn>
                  <a:cxn ang="0">
                    <a:pos x="95" y="2"/>
                  </a:cxn>
                  <a:cxn ang="0">
                    <a:pos x="88" y="4"/>
                  </a:cxn>
                  <a:cxn ang="0">
                    <a:pos x="71" y="4"/>
                  </a:cxn>
                  <a:cxn ang="0">
                    <a:pos x="62" y="7"/>
                  </a:cxn>
                  <a:cxn ang="0">
                    <a:pos x="55" y="7"/>
                  </a:cxn>
                  <a:cxn ang="0">
                    <a:pos x="45" y="9"/>
                  </a:cxn>
                  <a:cxn ang="0">
                    <a:pos x="38" y="9"/>
                  </a:cxn>
                  <a:cxn ang="0">
                    <a:pos x="28" y="11"/>
                  </a:cxn>
                  <a:cxn ang="0">
                    <a:pos x="21" y="14"/>
                  </a:cxn>
                  <a:cxn ang="0">
                    <a:pos x="11" y="14"/>
                  </a:cxn>
                  <a:cxn ang="0">
                    <a:pos x="4" y="16"/>
                  </a:cxn>
                  <a:cxn ang="0">
                    <a:pos x="2" y="33"/>
                  </a:cxn>
                  <a:cxn ang="0">
                    <a:pos x="2" y="50"/>
                  </a:cxn>
                  <a:cxn ang="0">
                    <a:pos x="0" y="67"/>
                  </a:cxn>
                  <a:cxn ang="0">
                    <a:pos x="0" y="120"/>
                  </a:cxn>
                  <a:cxn ang="0">
                    <a:pos x="2" y="139"/>
                  </a:cxn>
                </a:cxnLst>
                <a:rect l="0" t="0" r="r" b="b"/>
                <a:pathLst>
                  <a:path w="139" h="163">
                    <a:moveTo>
                      <a:pt x="2" y="139"/>
                    </a:moveTo>
                    <a:lnTo>
                      <a:pt x="4" y="160"/>
                    </a:lnTo>
                    <a:lnTo>
                      <a:pt x="28" y="160"/>
                    </a:lnTo>
                    <a:lnTo>
                      <a:pt x="38" y="163"/>
                    </a:lnTo>
                    <a:lnTo>
                      <a:pt x="115" y="163"/>
                    </a:lnTo>
                    <a:lnTo>
                      <a:pt x="122" y="160"/>
                    </a:lnTo>
                    <a:lnTo>
                      <a:pt x="129" y="160"/>
                    </a:lnTo>
                    <a:lnTo>
                      <a:pt x="139" y="158"/>
                    </a:lnTo>
                    <a:lnTo>
                      <a:pt x="139" y="0"/>
                    </a:lnTo>
                    <a:lnTo>
                      <a:pt x="129" y="0"/>
                    </a:lnTo>
                    <a:lnTo>
                      <a:pt x="122" y="2"/>
                    </a:lnTo>
                    <a:lnTo>
                      <a:pt x="95" y="2"/>
                    </a:lnTo>
                    <a:lnTo>
                      <a:pt x="88" y="4"/>
                    </a:lnTo>
                    <a:lnTo>
                      <a:pt x="71" y="4"/>
                    </a:lnTo>
                    <a:lnTo>
                      <a:pt x="62" y="7"/>
                    </a:lnTo>
                    <a:lnTo>
                      <a:pt x="55" y="7"/>
                    </a:lnTo>
                    <a:lnTo>
                      <a:pt x="45" y="9"/>
                    </a:lnTo>
                    <a:lnTo>
                      <a:pt x="38" y="9"/>
                    </a:lnTo>
                    <a:lnTo>
                      <a:pt x="28" y="11"/>
                    </a:lnTo>
                    <a:lnTo>
                      <a:pt x="21" y="14"/>
                    </a:lnTo>
                    <a:lnTo>
                      <a:pt x="11" y="14"/>
                    </a:lnTo>
                    <a:lnTo>
                      <a:pt x="4" y="16"/>
                    </a:lnTo>
                    <a:lnTo>
                      <a:pt x="2" y="33"/>
                    </a:lnTo>
                    <a:lnTo>
                      <a:pt x="2" y="50"/>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2" name="Freeform 3788"/>
              <p:cNvSpPr>
                <a:spLocks/>
              </p:cNvSpPr>
              <p:nvPr/>
            </p:nvSpPr>
            <p:spPr bwMode="auto">
              <a:xfrm>
                <a:off x="5774" y="8172"/>
                <a:ext cx="132" cy="156"/>
              </a:xfrm>
              <a:custGeom>
                <a:avLst/>
                <a:gdLst/>
                <a:ahLst/>
                <a:cxnLst>
                  <a:cxn ang="0">
                    <a:pos x="2" y="31"/>
                  </a:cxn>
                  <a:cxn ang="0">
                    <a:pos x="0" y="45"/>
                  </a:cxn>
                  <a:cxn ang="0">
                    <a:pos x="0" y="112"/>
                  </a:cxn>
                  <a:cxn ang="0">
                    <a:pos x="4" y="151"/>
                  </a:cxn>
                  <a:cxn ang="0">
                    <a:pos x="11" y="151"/>
                  </a:cxn>
                  <a:cxn ang="0">
                    <a:pos x="21" y="153"/>
                  </a:cxn>
                  <a:cxn ang="0">
                    <a:pos x="45" y="153"/>
                  </a:cxn>
                  <a:cxn ang="0">
                    <a:pos x="52" y="155"/>
                  </a:cxn>
                  <a:cxn ang="0">
                    <a:pos x="83" y="155"/>
                  </a:cxn>
                  <a:cxn ang="0">
                    <a:pos x="93" y="153"/>
                  </a:cxn>
                  <a:cxn ang="0">
                    <a:pos x="117" y="153"/>
                  </a:cxn>
                  <a:cxn ang="0">
                    <a:pos x="124" y="151"/>
                  </a:cxn>
                  <a:cxn ang="0">
                    <a:pos x="131" y="151"/>
                  </a:cxn>
                  <a:cxn ang="0">
                    <a:pos x="131" y="0"/>
                  </a:cxn>
                  <a:cxn ang="0">
                    <a:pos x="91" y="0"/>
                  </a:cxn>
                  <a:cxn ang="0">
                    <a:pos x="83" y="2"/>
                  </a:cxn>
                  <a:cxn ang="0">
                    <a:pos x="67" y="2"/>
                  </a:cxn>
                  <a:cxn ang="0">
                    <a:pos x="60" y="4"/>
                  </a:cxn>
                  <a:cxn ang="0">
                    <a:pos x="52" y="4"/>
                  </a:cxn>
                  <a:cxn ang="0">
                    <a:pos x="43" y="7"/>
                  </a:cxn>
                  <a:cxn ang="0">
                    <a:pos x="35" y="7"/>
                  </a:cxn>
                  <a:cxn ang="0">
                    <a:pos x="28" y="9"/>
                  </a:cxn>
                  <a:cxn ang="0">
                    <a:pos x="21" y="11"/>
                  </a:cxn>
                  <a:cxn ang="0">
                    <a:pos x="11" y="14"/>
                  </a:cxn>
                  <a:cxn ang="0">
                    <a:pos x="4" y="14"/>
                  </a:cxn>
                  <a:cxn ang="0">
                    <a:pos x="2" y="31"/>
                  </a:cxn>
                </a:cxnLst>
                <a:rect l="0" t="0" r="r" b="b"/>
                <a:pathLst>
                  <a:path w="132" h="156">
                    <a:moveTo>
                      <a:pt x="2" y="31"/>
                    </a:moveTo>
                    <a:lnTo>
                      <a:pt x="0" y="45"/>
                    </a:lnTo>
                    <a:lnTo>
                      <a:pt x="0" y="112"/>
                    </a:lnTo>
                    <a:lnTo>
                      <a:pt x="4" y="151"/>
                    </a:lnTo>
                    <a:lnTo>
                      <a:pt x="11" y="151"/>
                    </a:lnTo>
                    <a:lnTo>
                      <a:pt x="21" y="153"/>
                    </a:lnTo>
                    <a:lnTo>
                      <a:pt x="45" y="153"/>
                    </a:lnTo>
                    <a:lnTo>
                      <a:pt x="52" y="155"/>
                    </a:lnTo>
                    <a:lnTo>
                      <a:pt x="83" y="155"/>
                    </a:lnTo>
                    <a:lnTo>
                      <a:pt x="93" y="153"/>
                    </a:lnTo>
                    <a:lnTo>
                      <a:pt x="117" y="153"/>
                    </a:lnTo>
                    <a:lnTo>
                      <a:pt x="124" y="151"/>
                    </a:lnTo>
                    <a:lnTo>
                      <a:pt x="131" y="151"/>
                    </a:lnTo>
                    <a:lnTo>
                      <a:pt x="131" y="0"/>
                    </a:lnTo>
                    <a:lnTo>
                      <a:pt x="91" y="0"/>
                    </a:lnTo>
                    <a:lnTo>
                      <a:pt x="83" y="2"/>
                    </a:lnTo>
                    <a:lnTo>
                      <a:pt x="67" y="2"/>
                    </a:lnTo>
                    <a:lnTo>
                      <a:pt x="60" y="4"/>
                    </a:lnTo>
                    <a:lnTo>
                      <a:pt x="52" y="4"/>
                    </a:lnTo>
                    <a:lnTo>
                      <a:pt x="43" y="7"/>
                    </a:lnTo>
                    <a:lnTo>
                      <a:pt x="35" y="7"/>
                    </a:lnTo>
                    <a:lnTo>
                      <a:pt x="28" y="9"/>
                    </a:lnTo>
                    <a:lnTo>
                      <a:pt x="21" y="11"/>
                    </a:lnTo>
                    <a:lnTo>
                      <a:pt x="11" y="14"/>
                    </a:lnTo>
                    <a:lnTo>
                      <a:pt x="4" y="14"/>
                    </a:lnTo>
                    <a:lnTo>
                      <a:pt x="2" y="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3" name="Freeform 3789"/>
              <p:cNvSpPr>
                <a:spLocks/>
              </p:cNvSpPr>
              <p:nvPr/>
            </p:nvSpPr>
            <p:spPr bwMode="auto">
              <a:xfrm>
                <a:off x="5774" y="8174"/>
                <a:ext cx="130" cy="149"/>
              </a:xfrm>
              <a:custGeom>
                <a:avLst/>
                <a:gdLst/>
                <a:ahLst/>
                <a:cxnLst>
                  <a:cxn ang="0">
                    <a:pos x="4" y="124"/>
                  </a:cxn>
                  <a:cxn ang="0">
                    <a:pos x="7" y="143"/>
                  </a:cxn>
                  <a:cxn ang="0">
                    <a:pos x="14" y="146"/>
                  </a:cxn>
                  <a:cxn ang="0">
                    <a:pos x="31" y="146"/>
                  </a:cxn>
                  <a:cxn ang="0">
                    <a:pos x="38" y="148"/>
                  </a:cxn>
                  <a:cxn ang="0">
                    <a:pos x="98" y="148"/>
                  </a:cxn>
                  <a:cxn ang="0">
                    <a:pos x="105" y="146"/>
                  </a:cxn>
                  <a:cxn ang="0">
                    <a:pos x="112" y="146"/>
                  </a:cxn>
                  <a:cxn ang="0">
                    <a:pos x="120" y="143"/>
                  </a:cxn>
                  <a:cxn ang="0">
                    <a:pos x="127" y="143"/>
                  </a:cxn>
                  <a:cxn ang="0">
                    <a:pos x="129" y="105"/>
                  </a:cxn>
                  <a:cxn ang="0">
                    <a:pos x="129" y="33"/>
                  </a:cxn>
                  <a:cxn ang="0">
                    <a:pos x="127" y="0"/>
                  </a:cxn>
                  <a:cxn ang="0">
                    <a:pos x="98" y="0"/>
                  </a:cxn>
                  <a:cxn ang="0">
                    <a:pos x="91" y="2"/>
                  </a:cxn>
                  <a:cxn ang="0">
                    <a:pos x="67" y="2"/>
                  </a:cxn>
                  <a:cxn ang="0">
                    <a:pos x="60" y="4"/>
                  </a:cxn>
                  <a:cxn ang="0">
                    <a:pos x="52" y="4"/>
                  </a:cxn>
                  <a:cxn ang="0">
                    <a:pos x="45" y="7"/>
                  </a:cxn>
                  <a:cxn ang="0">
                    <a:pos x="38" y="7"/>
                  </a:cxn>
                  <a:cxn ang="0">
                    <a:pos x="28" y="9"/>
                  </a:cxn>
                  <a:cxn ang="0">
                    <a:pos x="7" y="16"/>
                  </a:cxn>
                  <a:cxn ang="0">
                    <a:pos x="2" y="45"/>
                  </a:cxn>
                  <a:cxn ang="0">
                    <a:pos x="2" y="60"/>
                  </a:cxn>
                  <a:cxn ang="0">
                    <a:pos x="0" y="74"/>
                  </a:cxn>
                  <a:cxn ang="0">
                    <a:pos x="0" y="91"/>
                  </a:cxn>
                  <a:cxn ang="0">
                    <a:pos x="4" y="124"/>
                  </a:cxn>
                </a:cxnLst>
                <a:rect l="0" t="0" r="r" b="b"/>
                <a:pathLst>
                  <a:path w="130" h="149">
                    <a:moveTo>
                      <a:pt x="4" y="124"/>
                    </a:moveTo>
                    <a:lnTo>
                      <a:pt x="7" y="143"/>
                    </a:lnTo>
                    <a:lnTo>
                      <a:pt x="14" y="146"/>
                    </a:lnTo>
                    <a:lnTo>
                      <a:pt x="31" y="146"/>
                    </a:lnTo>
                    <a:lnTo>
                      <a:pt x="38" y="148"/>
                    </a:lnTo>
                    <a:lnTo>
                      <a:pt x="98" y="148"/>
                    </a:lnTo>
                    <a:lnTo>
                      <a:pt x="105" y="146"/>
                    </a:lnTo>
                    <a:lnTo>
                      <a:pt x="112" y="146"/>
                    </a:lnTo>
                    <a:lnTo>
                      <a:pt x="120" y="143"/>
                    </a:lnTo>
                    <a:lnTo>
                      <a:pt x="127" y="143"/>
                    </a:lnTo>
                    <a:lnTo>
                      <a:pt x="129" y="105"/>
                    </a:lnTo>
                    <a:lnTo>
                      <a:pt x="129" y="33"/>
                    </a:lnTo>
                    <a:lnTo>
                      <a:pt x="127" y="0"/>
                    </a:lnTo>
                    <a:lnTo>
                      <a:pt x="98" y="0"/>
                    </a:lnTo>
                    <a:lnTo>
                      <a:pt x="91" y="2"/>
                    </a:lnTo>
                    <a:lnTo>
                      <a:pt x="67" y="2"/>
                    </a:lnTo>
                    <a:lnTo>
                      <a:pt x="60" y="4"/>
                    </a:lnTo>
                    <a:lnTo>
                      <a:pt x="52" y="4"/>
                    </a:lnTo>
                    <a:lnTo>
                      <a:pt x="45" y="7"/>
                    </a:lnTo>
                    <a:lnTo>
                      <a:pt x="38" y="7"/>
                    </a:lnTo>
                    <a:lnTo>
                      <a:pt x="28" y="9"/>
                    </a:lnTo>
                    <a:lnTo>
                      <a:pt x="7" y="16"/>
                    </a:lnTo>
                    <a:lnTo>
                      <a:pt x="2" y="45"/>
                    </a:lnTo>
                    <a:lnTo>
                      <a:pt x="2" y="60"/>
                    </a:lnTo>
                    <a:lnTo>
                      <a:pt x="0" y="74"/>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4" name="Freeform 3790"/>
              <p:cNvSpPr>
                <a:spLocks/>
              </p:cNvSpPr>
              <p:nvPr/>
            </p:nvSpPr>
            <p:spPr bwMode="auto">
              <a:xfrm>
                <a:off x="5776" y="8179"/>
                <a:ext cx="123" cy="141"/>
              </a:xfrm>
              <a:custGeom>
                <a:avLst/>
                <a:gdLst/>
                <a:ahLst/>
                <a:cxnLst>
                  <a:cxn ang="0">
                    <a:pos x="36" y="4"/>
                  </a:cxn>
                  <a:cxn ang="0">
                    <a:pos x="7" y="14"/>
                  </a:cxn>
                  <a:cxn ang="0">
                    <a:pos x="4" y="28"/>
                  </a:cxn>
                  <a:cxn ang="0">
                    <a:pos x="2" y="40"/>
                  </a:cxn>
                  <a:cxn ang="0">
                    <a:pos x="2" y="55"/>
                  </a:cxn>
                  <a:cxn ang="0">
                    <a:pos x="0" y="69"/>
                  </a:cxn>
                  <a:cxn ang="0">
                    <a:pos x="0" y="84"/>
                  </a:cxn>
                  <a:cxn ang="0">
                    <a:pos x="7" y="134"/>
                  </a:cxn>
                  <a:cxn ang="0">
                    <a:pos x="14" y="136"/>
                  </a:cxn>
                  <a:cxn ang="0">
                    <a:pos x="21" y="136"/>
                  </a:cxn>
                  <a:cxn ang="0">
                    <a:pos x="28" y="139"/>
                  </a:cxn>
                  <a:cxn ang="0">
                    <a:pos x="36" y="139"/>
                  </a:cxn>
                  <a:cxn ang="0">
                    <a:pos x="43" y="141"/>
                  </a:cxn>
                  <a:cxn ang="0">
                    <a:pos x="79" y="141"/>
                  </a:cxn>
                  <a:cxn ang="0">
                    <a:pos x="86" y="139"/>
                  </a:cxn>
                  <a:cxn ang="0">
                    <a:pos x="100" y="139"/>
                  </a:cxn>
                  <a:cxn ang="0">
                    <a:pos x="108" y="136"/>
                  </a:cxn>
                  <a:cxn ang="0">
                    <a:pos x="115" y="134"/>
                  </a:cxn>
                  <a:cxn ang="0">
                    <a:pos x="122" y="134"/>
                  </a:cxn>
                  <a:cxn ang="0">
                    <a:pos x="122" y="0"/>
                  </a:cxn>
                  <a:cxn ang="0">
                    <a:pos x="64" y="0"/>
                  </a:cxn>
                  <a:cxn ang="0">
                    <a:pos x="57" y="2"/>
                  </a:cxn>
                  <a:cxn ang="0">
                    <a:pos x="50" y="2"/>
                  </a:cxn>
                  <a:cxn ang="0">
                    <a:pos x="43" y="4"/>
                  </a:cxn>
                  <a:cxn ang="0">
                    <a:pos x="36" y="4"/>
                  </a:cxn>
                </a:cxnLst>
                <a:rect l="0" t="0" r="r" b="b"/>
                <a:pathLst>
                  <a:path w="123" h="141">
                    <a:moveTo>
                      <a:pt x="36" y="4"/>
                    </a:moveTo>
                    <a:lnTo>
                      <a:pt x="7" y="14"/>
                    </a:lnTo>
                    <a:lnTo>
                      <a:pt x="4" y="28"/>
                    </a:lnTo>
                    <a:lnTo>
                      <a:pt x="2" y="40"/>
                    </a:lnTo>
                    <a:lnTo>
                      <a:pt x="2" y="55"/>
                    </a:lnTo>
                    <a:lnTo>
                      <a:pt x="0" y="69"/>
                    </a:lnTo>
                    <a:lnTo>
                      <a:pt x="0" y="84"/>
                    </a:lnTo>
                    <a:lnTo>
                      <a:pt x="7" y="134"/>
                    </a:lnTo>
                    <a:lnTo>
                      <a:pt x="14" y="136"/>
                    </a:lnTo>
                    <a:lnTo>
                      <a:pt x="21" y="136"/>
                    </a:lnTo>
                    <a:lnTo>
                      <a:pt x="28" y="139"/>
                    </a:lnTo>
                    <a:lnTo>
                      <a:pt x="36" y="139"/>
                    </a:lnTo>
                    <a:lnTo>
                      <a:pt x="43" y="141"/>
                    </a:lnTo>
                    <a:lnTo>
                      <a:pt x="79" y="141"/>
                    </a:lnTo>
                    <a:lnTo>
                      <a:pt x="86" y="139"/>
                    </a:lnTo>
                    <a:lnTo>
                      <a:pt x="100" y="139"/>
                    </a:lnTo>
                    <a:lnTo>
                      <a:pt x="108" y="136"/>
                    </a:lnTo>
                    <a:lnTo>
                      <a:pt x="115" y="134"/>
                    </a:lnTo>
                    <a:lnTo>
                      <a:pt x="122" y="134"/>
                    </a:lnTo>
                    <a:lnTo>
                      <a:pt x="122" y="0"/>
                    </a:lnTo>
                    <a:lnTo>
                      <a:pt x="64" y="0"/>
                    </a:lnTo>
                    <a:lnTo>
                      <a:pt x="57" y="2"/>
                    </a:lnTo>
                    <a:lnTo>
                      <a:pt x="50" y="2"/>
                    </a:lnTo>
                    <a:lnTo>
                      <a:pt x="43" y="4"/>
                    </a:lnTo>
                    <a:lnTo>
                      <a:pt x="36" y="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5" name="Freeform 3791"/>
              <p:cNvSpPr>
                <a:spLocks/>
              </p:cNvSpPr>
              <p:nvPr/>
            </p:nvSpPr>
            <p:spPr bwMode="auto">
              <a:xfrm>
                <a:off x="5779" y="8181"/>
                <a:ext cx="117" cy="137"/>
              </a:xfrm>
              <a:custGeom>
                <a:avLst/>
                <a:gdLst/>
                <a:ahLst/>
                <a:cxnLst>
                  <a:cxn ang="0">
                    <a:pos x="4" y="110"/>
                  </a:cxn>
                  <a:cxn ang="0">
                    <a:pos x="9" y="127"/>
                  </a:cxn>
                  <a:cxn ang="0">
                    <a:pos x="14" y="129"/>
                  </a:cxn>
                  <a:cxn ang="0">
                    <a:pos x="21" y="132"/>
                  </a:cxn>
                  <a:cxn ang="0">
                    <a:pos x="28" y="132"/>
                  </a:cxn>
                  <a:cxn ang="0">
                    <a:pos x="36" y="134"/>
                  </a:cxn>
                  <a:cxn ang="0">
                    <a:pos x="48" y="134"/>
                  </a:cxn>
                  <a:cxn ang="0">
                    <a:pos x="55" y="136"/>
                  </a:cxn>
                  <a:cxn ang="0">
                    <a:pos x="62" y="136"/>
                  </a:cxn>
                  <a:cxn ang="0">
                    <a:pos x="69" y="134"/>
                  </a:cxn>
                  <a:cxn ang="0">
                    <a:pos x="88" y="134"/>
                  </a:cxn>
                  <a:cxn ang="0">
                    <a:pos x="96" y="132"/>
                  </a:cxn>
                  <a:cxn ang="0">
                    <a:pos x="100" y="129"/>
                  </a:cxn>
                  <a:cxn ang="0">
                    <a:pos x="108" y="129"/>
                  </a:cxn>
                  <a:cxn ang="0">
                    <a:pos x="115" y="127"/>
                  </a:cxn>
                  <a:cxn ang="0">
                    <a:pos x="117" y="93"/>
                  </a:cxn>
                  <a:cxn ang="0">
                    <a:pos x="117" y="31"/>
                  </a:cxn>
                  <a:cxn ang="0">
                    <a:pos x="115" y="0"/>
                  </a:cxn>
                  <a:cxn ang="0">
                    <a:pos x="62" y="0"/>
                  </a:cxn>
                  <a:cxn ang="0">
                    <a:pos x="55" y="2"/>
                  </a:cxn>
                  <a:cxn ang="0">
                    <a:pos x="48" y="2"/>
                  </a:cxn>
                  <a:cxn ang="0">
                    <a:pos x="40" y="4"/>
                  </a:cxn>
                  <a:cxn ang="0">
                    <a:pos x="36" y="4"/>
                  </a:cxn>
                  <a:cxn ang="0">
                    <a:pos x="14" y="12"/>
                  </a:cxn>
                  <a:cxn ang="0">
                    <a:pos x="9" y="14"/>
                  </a:cxn>
                  <a:cxn ang="0">
                    <a:pos x="4" y="26"/>
                  </a:cxn>
                  <a:cxn ang="0">
                    <a:pos x="2" y="40"/>
                  </a:cxn>
                  <a:cxn ang="0">
                    <a:pos x="0" y="52"/>
                  </a:cxn>
                  <a:cxn ang="0">
                    <a:pos x="0" y="81"/>
                  </a:cxn>
                  <a:cxn ang="0">
                    <a:pos x="4" y="110"/>
                  </a:cxn>
                </a:cxnLst>
                <a:rect l="0" t="0" r="r" b="b"/>
                <a:pathLst>
                  <a:path w="117" h="137">
                    <a:moveTo>
                      <a:pt x="4" y="110"/>
                    </a:moveTo>
                    <a:lnTo>
                      <a:pt x="9" y="127"/>
                    </a:lnTo>
                    <a:lnTo>
                      <a:pt x="14" y="129"/>
                    </a:lnTo>
                    <a:lnTo>
                      <a:pt x="21" y="132"/>
                    </a:lnTo>
                    <a:lnTo>
                      <a:pt x="28" y="132"/>
                    </a:lnTo>
                    <a:lnTo>
                      <a:pt x="36" y="134"/>
                    </a:lnTo>
                    <a:lnTo>
                      <a:pt x="48" y="134"/>
                    </a:lnTo>
                    <a:lnTo>
                      <a:pt x="55" y="136"/>
                    </a:lnTo>
                    <a:lnTo>
                      <a:pt x="62" y="136"/>
                    </a:lnTo>
                    <a:lnTo>
                      <a:pt x="69" y="134"/>
                    </a:lnTo>
                    <a:lnTo>
                      <a:pt x="88" y="134"/>
                    </a:lnTo>
                    <a:lnTo>
                      <a:pt x="96" y="132"/>
                    </a:lnTo>
                    <a:lnTo>
                      <a:pt x="100" y="129"/>
                    </a:lnTo>
                    <a:lnTo>
                      <a:pt x="108" y="129"/>
                    </a:lnTo>
                    <a:lnTo>
                      <a:pt x="115" y="127"/>
                    </a:lnTo>
                    <a:lnTo>
                      <a:pt x="117" y="93"/>
                    </a:lnTo>
                    <a:lnTo>
                      <a:pt x="117" y="31"/>
                    </a:lnTo>
                    <a:lnTo>
                      <a:pt x="115" y="0"/>
                    </a:lnTo>
                    <a:lnTo>
                      <a:pt x="62" y="0"/>
                    </a:lnTo>
                    <a:lnTo>
                      <a:pt x="55" y="2"/>
                    </a:lnTo>
                    <a:lnTo>
                      <a:pt x="48" y="2"/>
                    </a:lnTo>
                    <a:lnTo>
                      <a:pt x="40" y="4"/>
                    </a:lnTo>
                    <a:lnTo>
                      <a:pt x="36" y="4"/>
                    </a:lnTo>
                    <a:lnTo>
                      <a:pt x="14" y="12"/>
                    </a:lnTo>
                    <a:lnTo>
                      <a:pt x="9" y="14"/>
                    </a:lnTo>
                    <a:lnTo>
                      <a:pt x="4" y="26"/>
                    </a:lnTo>
                    <a:lnTo>
                      <a:pt x="2" y="40"/>
                    </a:lnTo>
                    <a:lnTo>
                      <a:pt x="0" y="52"/>
                    </a:lnTo>
                    <a:lnTo>
                      <a:pt x="0" y="81"/>
                    </a:lnTo>
                    <a:lnTo>
                      <a:pt x="4" y="11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6" name="Freeform 3792"/>
              <p:cNvSpPr>
                <a:spLocks/>
              </p:cNvSpPr>
              <p:nvPr/>
            </p:nvSpPr>
            <p:spPr bwMode="auto">
              <a:xfrm>
                <a:off x="5781" y="8184"/>
                <a:ext cx="111" cy="129"/>
              </a:xfrm>
              <a:custGeom>
                <a:avLst/>
                <a:gdLst/>
                <a:ahLst/>
                <a:cxnLst>
                  <a:cxn ang="0">
                    <a:pos x="4" y="105"/>
                  </a:cxn>
                  <a:cxn ang="0">
                    <a:pos x="9" y="120"/>
                  </a:cxn>
                  <a:cxn ang="0">
                    <a:pos x="14" y="122"/>
                  </a:cxn>
                  <a:cxn ang="0">
                    <a:pos x="21" y="124"/>
                  </a:cxn>
                  <a:cxn ang="0">
                    <a:pos x="26" y="127"/>
                  </a:cxn>
                  <a:cxn ang="0">
                    <a:pos x="33" y="127"/>
                  </a:cxn>
                  <a:cxn ang="0">
                    <a:pos x="40" y="129"/>
                  </a:cxn>
                  <a:cxn ang="0">
                    <a:pos x="72" y="129"/>
                  </a:cxn>
                  <a:cxn ang="0">
                    <a:pos x="76" y="127"/>
                  </a:cxn>
                  <a:cxn ang="0">
                    <a:pos x="83" y="127"/>
                  </a:cxn>
                  <a:cxn ang="0">
                    <a:pos x="91" y="124"/>
                  </a:cxn>
                  <a:cxn ang="0">
                    <a:pos x="96" y="124"/>
                  </a:cxn>
                  <a:cxn ang="0">
                    <a:pos x="103" y="122"/>
                  </a:cxn>
                  <a:cxn ang="0">
                    <a:pos x="108" y="120"/>
                  </a:cxn>
                  <a:cxn ang="0">
                    <a:pos x="110" y="88"/>
                  </a:cxn>
                  <a:cxn ang="0">
                    <a:pos x="110" y="28"/>
                  </a:cxn>
                  <a:cxn ang="0">
                    <a:pos x="108" y="2"/>
                  </a:cxn>
                  <a:cxn ang="0">
                    <a:pos x="103" y="2"/>
                  </a:cxn>
                  <a:cxn ang="0">
                    <a:pos x="96" y="0"/>
                  </a:cxn>
                  <a:cxn ang="0">
                    <a:pos x="57" y="0"/>
                  </a:cxn>
                  <a:cxn ang="0">
                    <a:pos x="52" y="2"/>
                  </a:cxn>
                  <a:cxn ang="0">
                    <a:pos x="45" y="2"/>
                  </a:cxn>
                  <a:cxn ang="0">
                    <a:pos x="40" y="4"/>
                  </a:cxn>
                  <a:cxn ang="0">
                    <a:pos x="33" y="4"/>
                  </a:cxn>
                  <a:cxn ang="0">
                    <a:pos x="26" y="7"/>
                  </a:cxn>
                  <a:cxn ang="0">
                    <a:pos x="21" y="9"/>
                  </a:cxn>
                  <a:cxn ang="0">
                    <a:pos x="14" y="12"/>
                  </a:cxn>
                  <a:cxn ang="0">
                    <a:pos x="9" y="14"/>
                  </a:cxn>
                  <a:cxn ang="0">
                    <a:pos x="4" y="26"/>
                  </a:cxn>
                  <a:cxn ang="0">
                    <a:pos x="0" y="50"/>
                  </a:cxn>
                  <a:cxn ang="0">
                    <a:pos x="0" y="76"/>
                  </a:cxn>
                  <a:cxn ang="0">
                    <a:pos x="4" y="105"/>
                  </a:cxn>
                </a:cxnLst>
                <a:rect l="0" t="0" r="r" b="b"/>
                <a:pathLst>
                  <a:path w="111" h="129">
                    <a:moveTo>
                      <a:pt x="4" y="105"/>
                    </a:moveTo>
                    <a:lnTo>
                      <a:pt x="9" y="120"/>
                    </a:lnTo>
                    <a:lnTo>
                      <a:pt x="14" y="122"/>
                    </a:lnTo>
                    <a:lnTo>
                      <a:pt x="21" y="124"/>
                    </a:lnTo>
                    <a:lnTo>
                      <a:pt x="26" y="127"/>
                    </a:lnTo>
                    <a:lnTo>
                      <a:pt x="33" y="127"/>
                    </a:lnTo>
                    <a:lnTo>
                      <a:pt x="40" y="129"/>
                    </a:lnTo>
                    <a:lnTo>
                      <a:pt x="72" y="129"/>
                    </a:lnTo>
                    <a:lnTo>
                      <a:pt x="76" y="127"/>
                    </a:lnTo>
                    <a:lnTo>
                      <a:pt x="83" y="127"/>
                    </a:lnTo>
                    <a:lnTo>
                      <a:pt x="91" y="124"/>
                    </a:lnTo>
                    <a:lnTo>
                      <a:pt x="96" y="124"/>
                    </a:lnTo>
                    <a:lnTo>
                      <a:pt x="103" y="122"/>
                    </a:lnTo>
                    <a:lnTo>
                      <a:pt x="108" y="120"/>
                    </a:lnTo>
                    <a:lnTo>
                      <a:pt x="110" y="88"/>
                    </a:lnTo>
                    <a:lnTo>
                      <a:pt x="110" y="28"/>
                    </a:lnTo>
                    <a:lnTo>
                      <a:pt x="108" y="2"/>
                    </a:lnTo>
                    <a:lnTo>
                      <a:pt x="103" y="2"/>
                    </a:lnTo>
                    <a:lnTo>
                      <a:pt x="96" y="0"/>
                    </a:lnTo>
                    <a:lnTo>
                      <a:pt x="57" y="0"/>
                    </a:lnTo>
                    <a:lnTo>
                      <a:pt x="52" y="2"/>
                    </a:lnTo>
                    <a:lnTo>
                      <a:pt x="45" y="2"/>
                    </a:lnTo>
                    <a:lnTo>
                      <a:pt x="40" y="4"/>
                    </a:lnTo>
                    <a:lnTo>
                      <a:pt x="33" y="4"/>
                    </a:lnTo>
                    <a:lnTo>
                      <a:pt x="26" y="7"/>
                    </a:lnTo>
                    <a:lnTo>
                      <a:pt x="21" y="9"/>
                    </a:lnTo>
                    <a:lnTo>
                      <a:pt x="14" y="12"/>
                    </a:lnTo>
                    <a:lnTo>
                      <a:pt x="9" y="14"/>
                    </a:lnTo>
                    <a:lnTo>
                      <a:pt x="4" y="26"/>
                    </a:lnTo>
                    <a:lnTo>
                      <a:pt x="0" y="50"/>
                    </a:lnTo>
                    <a:lnTo>
                      <a:pt x="0" y="76"/>
                    </a:lnTo>
                    <a:lnTo>
                      <a:pt x="4" y="105"/>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7" name="Freeform 3793"/>
              <p:cNvSpPr>
                <a:spLocks/>
              </p:cNvSpPr>
              <p:nvPr/>
            </p:nvSpPr>
            <p:spPr bwMode="auto">
              <a:xfrm>
                <a:off x="5784" y="8186"/>
                <a:ext cx="105" cy="125"/>
              </a:xfrm>
              <a:custGeom>
                <a:avLst/>
                <a:gdLst/>
                <a:ahLst/>
                <a:cxnLst>
                  <a:cxn ang="0">
                    <a:pos x="38" y="2"/>
                  </a:cxn>
                  <a:cxn ang="0">
                    <a:pos x="31" y="4"/>
                  </a:cxn>
                  <a:cxn ang="0">
                    <a:pos x="26" y="7"/>
                  </a:cxn>
                  <a:cxn ang="0">
                    <a:pos x="21" y="9"/>
                  </a:cxn>
                  <a:cxn ang="0">
                    <a:pos x="14" y="12"/>
                  </a:cxn>
                  <a:cxn ang="0">
                    <a:pos x="9" y="14"/>
                  </a:cxn>
                  <a:cxn ang="0">
                    <a:pos x="4" y="26"/>
                  </a:cxn>
                  <a:cxn ang="0">
                    <a:pos x="2" y="38"/>
                  </a:cxn>
                  <a:cxn ang="0">
                    <a:pos x="0" y="48"/>
                  </a:cxn>
                  <a:cxn ang="0">
                    <a:pos x="0" y="72"/>
                  </a:cxn>
                  <a:cxn ang="0">
                    <a:pos x="2" y="86"/>
                  </a:cxn>
                  <a:cxn ang="0">
                    <a:pos x="4" y="98"/>
                  </a:cxn>
                  <a:cxn ang="0">
                    <a:pos x="9" y="112"/>
                  </a:cxn>
                  <a:cxn ang="0">
                    <a:pos x="14" y="117"/>
                  </a:cxn>
                  <a:cxn ang="0">
                    <a:pos x="21" y="120"/>
                  </a:cxn>
                  <a:cxn ang="0">
                    <a:pos x="26" y="120"/>
                  </a:cxn>
                  <a:cxn ang="0">
                    <a:pos x="33" y="122"/>
                  </a:cxn>
                  <a:cxn ang="0">
                    <a:pos x="38" y="122"/>
                  </a:cxn>
                  <a:cxn ang="0">
                    <a:pos x="43" y="124"/>
                  </a:cxn>
                  <a:cxn ang="0">
                    <a:pos x="62" y="124"/>
                  </a:cxn>
                  <a:cxn ang="0">
                    <a:pos x="67" y="122"/>
                  </a:cxn>
                  <a:cxn ang="0">
                    <a:pos x="74" y="122"/>
                  </a:cxn>
                  <a:cxn ang="0">
                    <a:pos x="79" y="120"/>
                  </a:cxn>
                  <a:cxn ang="0">
                    <a:pos x="83" y="120"/>
                  </a:cxn>
                  <a:cxn ang="0">
                    <a:pos x="91" y="117"/>
                  </a:cxn>
                  <a:cxn ang="0">
                    <a:pos x="96" y="115"/>
                  </a:cxn>
                  <a:cxn ang="0">
                    <a:pos x="103" y="112"/>
                  </a:cxn>
                  <a:cxn ang="0">
                    <a:pos x="105" y="83"/>
                  </a:cxn>
                  <a:cxn ang="0">
                    <a:pos x="105" y="28"/>
                  </a:cxn>
                  <a:cxn ang="0">
                    <a:pos x="103" y="2"/>
                  </a:cxn>
                  <a:cxn ang="0">
                    <a:pos x="79" y="2"/>
                  </a:cxn>
                  <a:cxn ang="0">
                    <a:pos x="72" y="0"/>
                  </a:cxn>
                  <a:cxn ang="0">
                    <a:pos x="62" y="0"/>
                  </a:cxn>
                  <a:cxn ang="0">
                    <a:pos x="55" y="2"/>
                  </a:cxn>
                  <a:cxn ang="0">
                    <a:pos x="38" y="2"/>
                  </a:cxn>
                </a:cxnLst>
                <a:rect l="0" t="0" r="r" b="b"/>
                <a:pathLst>
                  <a:path w="105" h="125">
                    <a:moveTo>
                      <a:pt x="38" y="2"/>
                    </a:moveTo>
                    <a:lnTo>
                      <a:pt x="31" y="4"/>
                    </a:lnTo>
                    <a:lnTo>
                      <a:pt x="26" y="7"/>
                    </a:lnTo>
                    <a:lnTo>
                      <a:pt x="21" y="9"/>
                    </a:lnTo>
                    <a:lnTo>
                      <a:pt x="14" y="12"/>
                    </a:lnTo>
                    <a:lnTo>
                      <a:pt x="9" y="14"/>
                    </a:lnTo>
                    <a:lnTo>
                      <a:pt x="4" y="26"/>
                    </a:lnTo>
                    <a:lnTo>
                      <a:pt x="2" y="38"/>
                    </a:lnTo>
                    <a:lnTo>
                      <a:pt x="0" y="48"/>
                    </a:lnTo>
                    <a:lnTo>
                      <a:pt x="0" y="72"/>
                    </a:lnTo>
                    <a:lnTo>
                      <a:pt x="2" y="86"/>
                    </a:lnTo>
                    <a:lnTo>
                      <a:pt x="4" y="98"/>
                    </a:lnTo>
                    <a:lnTo>
                      <a:pt x="9" y="112"/>
                    </a:lnTo>
                    <a:lnTo>
                      <a:pt x="14" y="117"/>
                    </a:lnTo>
                    <a:lnTo>
                      <a:pt x="21" y="120"/>
                    </a:lnTo>
                    <a:lnTo>
                      <a:pt x="26" y="120"/>
                    </a:lnTo>
                    <a:lnTo>
                      <a:pt x="33" y="122"/>
                    </a:lnTo>
                    <a:lnTo>
                      <a:pt x="38" y="122"/>
                    </a:lnTo>
                    <a:lnTo>
                      <a:pt x="43" y="124"/>
                    </a:lnTo>
                    <a:lnTo>
                      <a:pt x="62" y="124"/>
                    </a:lnTo>
                    <a:lnTo>
                      <a:pt x="67" y="122"/>
                    </a:lnTo>
                    <a:lnTo>
                      <a:pt x="74" y="122"/>
                    </a:lnTo>
                    <a:lnTo>
                      <a:pt x="79" y="120"/>
                    </a:lnTo>
                    <a:lnTo>
                      <a:pt x="83" y="120"/>
                    </a:lnTo>
                    <a:lnTo>
                      <a:pt x="91" y="117"/>
                    </a:lnTo>
                    <a:lnTo>
                      <a:pt x="96" y="115"/>
                    </a:lnTo>
                    <a:lnTo>
                      <a:pt x="103" y="112"/>
                    </a:lnTo>
                    <a:lnTo>
                      <a:pt x="105" y="83"/>
                    </a:lnTo>
                    <a:lnTo>
                      <a:pt x="105" y="28"/>
                    </a:lnTo>
                    <a:lnTo>
                      <a:pt x="103" y="2"/>
                    </a:lnTo>
                    <a:lnTo>
                      <a:pt x="79" y="2"/>
                    </a:lnTo>
                    <a:lnTo>
                      <a:pt x="72" y="0"/>
                    </a:lnTo>
                    <a:lnTo>
                      <a:pt x="62" y="0"/>
                    </a:lnTo>
                    <a:lnTo>
                      <a:pt x="55" y="2"/>
                    </a:lnTo>
                    <a:lnTo>
                      <a:pt x="38" y="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8" name="Freeform 3794"/>
              <p:cNvSpPr>
                <a:spLocks/>
              </p:cNvSpPr>
              <p:nvPr/>
            </p:nvSpPr>
            <p:spPr bwMode="auto">
              <a:xfrm>
                <a:off x="5786" y="8188"/>
                <a:ext cx="101" cy="118"/>
              </a:xfrm>
              <a:custGeom>
                <a:avLst/>
                <a:gdLst/>
                <a:ahLst/>
                <a:cxnLst>
                  <a:cxn ang="0">
                    <a:pos x="0" y="45"/>
                  </a:cxn>
                  <a:cxn ang="0">
                    <a:pos x="0" y="69"/>
                  </a:cxn>
                  <a:cxn ang="0">
                    <a:pos x="4" y="93"/>
                  </a:cxn>
                  <a:cxn ang="0">
                    <a:pos x="9" y="107"/>
                  </a:cxn>
                  <a:cxn ang="0">
                    <a:pos x="14" y="110"/>
                  </a:cxn>
                  <a:cxn ang="0">
                    <a:pos x="19" y="112"/>
                  </a:cxn>
                  <a:cxn ang="0">
                    <a:pos x="26" y="115"/>
                  </a:cxn>
                  <a:cxn ang="0">
                    <a:pos x="31" y="115"/>
                  </a:cxn>
                  <a:cxn ang="0">
                    <a:pos x="36" y="117"/>
                  </a:cxn>
                  <a:cxn ang="0">
                    <a:pos x="64" y="117"/>
                  </a:cxn>
                  <a:cxn ang="0">
                    <a:pos x="69" y="115"/>
                  </a:cxn>
                  <a:cxn ang="0">
                    <a:pos x="74" y="115"/>
                  </a:cxn>
                  <a:cxn ang="0">
                    <a:pos x="79" y="112"/>
                  </a:cxn>
                  <a:cxn ang="0">
                    <a:pos x="83" y="110"/>
                  </a:cxn>
                  <a:cxn ang="0">
                    <a:pos x="91" y="107"/>
                  </a:cxn>
                  <a:cxn ang="0">
                    <a:pos x="96" y="105"/>
                  </a:cxn>
                  <a:cxn ang="0">
                    <a:pos x="98" y="79"/>
                  </a:cxn>
                  <a:cxn ang="0">
                    <a:pos x="100" y="55"/>
                  </a:cxn>
                  <a:cxn ang="0">
                    <a:pos x="98" y="28"/>
                  </a:cxn>
                  <a:cxn ang="0">
                    <a:pos x="96" y="4"/>
                  </a:cxn>
                  <a:cxn ang="0">
                    <a:pos x="91" y="4"/>
                  </a:cxn>
                  <a:cxn ang="0">
                    <a:pos x="83" y="2"/>
                  </a:cxn>
                  <a:cxn ang="0">
                    <a:pos x="69" y="2"/>
                  </a:cxn>
                  <a:cxn ang="0">
                    <a:pos x="62" y="0"/>
                  </a:cxn>
                  <a:cxn ang="0">
                    <a:pos x="52" y="0"/>
                  </a:cxn>
                  <a:cxn ang="0">
                    <a:pos x="48" y="2"/>
                  </a:cxn>
                  <a:cxn ang="0">
                    <a:pos x="36" y="2"/>
                  </a:cxn>
                  <a:cxn ang="0">
                    <a:pos x="31" y="4"/>
                  </a:cxn>
                  <a:cxn ang="0">
                    <a:pos x="26" y="7"/>
                  </a:cxn>
                  <a:cxn ang="0">
                    <a:pos x="19" y="9"/>
                  </a:cxn>
                  <a:cxn ang="0">
                    <a:pos x="9" y="14"/>
                  </a:cxn>
                  <a:cxn ang="0">
                    <a:pos x="4" y="26"/>
                  </a:cxn>
                  <a:cxn ang="0">
                    <a:pos x="0" y="45"/>
                  </a:cxn>
                </a:cxnLst>
                <a:rect l="0" t="0" r="r" b="b"/>
                <a:pathLst>
                  <a:path w="101" h="118">
                    <a:moveTo>
                      <a:pt x="0" y="45"/>
                    </a:moveTo>
                    <a:lnTo>
                      <a:pt x="0" y="69"/>
                    </a:lnTo>
                    <a:lnTo>
                      <a:pt x="4" y="93"/>
                    </a:lnTo>
                    <a:lnTo>
                      <a:pt x="9" y="107"/>
                    </a:lnTo>
                    <a:lnTo>
                      <a:pt x="14" y="110"/>
                    </a:lnTo>
                    <a:lnTo>
                      <a:pt x="19" y="112"/>
                    </a:lnTo>
                    <a:lnTo>
                      <a:pt x="26" y="115"/>
                    </a:lnTo>
                    <a:lnTo>
                      <a:pt x="31" y="115"/>
                    </a:lnTo>
                    <a:lnTo>
                      <a:pt x="36" y="117"/>
                    </a:lnTo>
                    <a:lnTo>
                      <a:pt x="64" y="117"/>
                    </a:lnTo>
                    <a:lnTo>
                      <a:pt x="69" y="115"/>
                    </a:lnTo>
                    <a:lnTo>
                      <a:pt x="74" y="115"/>
                    </a:lnTo>
                    <a:lnTo>
                      <a:pt x="79" y="112"/>
                    </a:lnTo>
                    <a:lnTo>
                      <a:pt x="83" y="110"/>
                    </a:lnTo>
                    <a:lnTo>
                      <a:pt x="91" y="107"/>
                    </a:lnTo>
                    <a:lnTo>
                      <a:pt x="96" y="105"/>
                    </a:lnTo>
                    <a:lnTo>
                      <a:pt x="98" y="79"/>
                    </a:lnTo>
                    <a:lnTo>
                      <a:pt x="100" y="55"/>
                    </a:lnTo>
                    <a:lnTo>
                      <a:pt x="98" y="28"/>
                    </a:lnTo>
                    <a:lnTo>
                      <a:pt x="96" y="4"/>
                    </a:lnTo>
                    <a:lnTo>
                      <a:pt x="91" y="4"/>
                    </a:lnTo>
                    <a:lnTo>
                      <a:pt x="83" y="2"/>
                    </a:lnTo>
                    <a:lnTo>
                      <a:pt x="69" y="2"/>
                    </a:lnTo>
                    <a:lnTo>
                      <a:pt x="62" y="0"/>
                    </a:lnTo>
                    <a:lnTo>
                      <a:pt x="52" y="0"/>
                    </a:lnTo>
                    <a:lnTo>
                      <a:pt x="48" y="2"/>
                    </a:lnTo>
                    <a:lnTo>
                      <a:pt x="36" y="2"/>
                    </a:lnTo>
                    <a:lnTo>
                      <a:pt x="31" y="4"/>
                    </a:lnTo>
                    <a:lnTo>
                      <a:pt x="26" y="7"/>
                    </a:lnTo>
                    <a:lnTo>
                      <a:pt x="19" y="9"/>
                    </a:lnTo>
                    <a:lnTo>
                      <a:pt x="9" y="14"/>
                    </a:lnTo>
                    <a:lnTo>
                      <a:pt x="4" y="26"/>
                    </a:lnTo>
                    <a:lnTo>
                      <a:pt x="0" y="4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9" name="Freeform 3795"/>
              <p:cNvSpPr>
                <a:spLocks/>
              </p:cNvSpPr>
              <p:nvPr/>
            </p:nvSpPr>
            <p:spPr bwMode="auto">
              <a:xfrm>
                <a:off x="5788" y="8191"/>
                <a:ext cx="94" cy="113"/>
              </a:xfrm>
              <a:custGeom>
                <a:avLst/>
                <a:gdLst/>
                <a:ahLst/>
                <a:cxnLst>
                  <a:cxn ang="0">
                    <a:pos x="23" y="107"/>
                  </a:cxn>
                  <a:cxn ang="0">
                    <a:pos x="28" y="110"/>
                  </a:cxn>
                  <a:cxn ang="0">
                    <a:pos x="33" y="110"/>
                  </a:cxn>
                  <a:cxn ang="0">
                    <a:pos x="38" y="112"/>
                  </a:cxn>
                  <a:cxn ang="0">
                    <a:pos x="55" y="112"/>
                  </a:cxn>
                  <a:cxn ang="0">
                    <a:pos x="60" y="110"/>
                  </a:cxn>
                  <a:cxn ang="0">
                    <a:pos x="64" y="110"/>
                  </a:cxn>
                  <a:cxn ang="0">
                    <a:pos x="88" y="98"/>
                  </a:cxn>
                  <a:cxn ang="0">
                    <a:pos x="93" y="74"/>
                  </a:cxn>
                  <a:cxn ang="0">
                    <a:pos x="93" y="52"/>
                  </a:cxn>
                  <a:cxn ang="0">
                    <a:pos x="88" y="4"/>
                  </a:cxn>
                  <a:cxn ang="0">
                    <a:pos x="79" y="4"/>
                  </a:cxn>
                  <a:cxn ang="0">
                    <a:pos x="74" y="2"/>
                  </a:cxn>
                  <a:cxn ang="0">
                    <a:pos x="60" y="2"/>
                  </a:cxn>
                  <a:cxn ang="0">
                    <a:pos x="55" y="0"/>
                  </a:cxn>
                  <a:cxn ang="0">
                    <a:pos x="50" y="0"/>
                  </a:cxn>
                  <a:cxn ang="0">
                    <a:pos x="43" y="2"/>
                  </a:cxn>
                  <a:cxn ang="0">
                    <a:pos x="33" y="2"/>
                  </a:cxn>
                  <a:cxn ang="0">
                    <a:pos x="28" y="4"/>
                  </a:cxn>
                  <a:cxn ang="0">
                    <a:pos x="14" y="12"/>
                  </a:cxn>
                  <a:cxn ang="0">
                    <a:pos x="9" y="16"/>
                  </a:cxn>
                  <a:cxn ang="0">
                    <a:pos x="4" y="23"/>
                  </a:cxn>
                  <a:cxn ang="0">
                    <a:pos x="2" y="36"/>
                  </a:cxn>
                  <a:cxn ang="0">
                    <a:pos x="0" y="45"/>
                  </a:cxn>
                  <a:cxn ang="0">
                    <a:pos x="0" y="64"/>
                  </a:cxn>
                  <a:cxn ang="0">
                    <a:pos x="2" y="76"/>
                  </a:cxn>
                  <a:cxn ang="0">
                    <a:pos x="4" y="86"/>
                  </a:cxn>
                  <a:cxn ang="0">
                    <a:pos x="9" y="100"/>
                  </a:cxn>
                  <a:cxn ang="0">
                    <a:pos x="23" y="107"/>
                  </a:cxn>
                </a:cxnLst>
                <a:rect l="0" t="0" r="r" b="b"/>
                <a:pathLst>
                  <a:path w="94" h="113">
                    <a:moveTo>
                      <a:pt x="23" y="107"/>
                    </a:moveTo>
                    <a:lnTo>
                      <a:pt x="28" y="110"/>
                    </a:lnTo>
                    <a:lnTo>
                      <a:pt x="33" y="110"/>
                    </a:lnTo>
                    <a:lnTo>
                      <a:pt x="38" y="112"/>
                    </a:lnTo>
                    <a:lnTo>
                      <a:pt x="55" y="112"/>
                    </a:lnTo>
                    <a:lnTo>
                      <a:pt x="60" y="110"/>
                    </a:lnTo>
                    <a:lnTo>
                      <a:pt x="64" y="110"/>
                    </a:lnTo>
                    <a:lnTo>
                      <a:pt x="88" y="98"/>
                    </a:lnTo>
                    <a:lnTo>
                      <a:pt x="93" y="74"/>
                    </a:lnTo>
                    <a:lnTo>
                      <a:pt x="93" y="52"/>
                    </a:lnTo>
                    <a:lnTo>
                      <a:pt x="88" y="4"/>
                    </a:lnTo>
                    <a:lnTo>
                      <a:pt x="79" y="4"/>
                    </a:lnTo>
                    <a:lnTo>
                      <a:pt x="74" y="2"/>
                    </a:lnTo>
                    <a:lnTo>
                      <a:pt x="60" y="2"/>
                    </a:lnTo>
                    <a:lnTo>
                      <a:pt x="55" y="0"/>
                    </a:lnTo>
                    <a:lnTo>
                      <a:pt x="50" y="0"/>
                    </a:lnTo>
                    <a:lnTo>
                      <a:pt x="43" y="2"/>
                    </a:lnTo>
                    <a:lnTo>
                      <a:pt x="33" y="2"/>
                    </a:lnTo>
                    <a:lnTo>
                      <a:pt x="28" y="4"/>
                    </a:lnTo>
                    <a:lnTo>
                      <a:pt x="14" y="12"/>
                    </a:lnTo>
                    <a:lnTo>
                      <a:pt x="9" y="16"/>
                    </a:lnTo>
                    <a:lnTo>
                      <a:pt x="4" y="23"/>
                    </a:lnTo>
                    <a:lnTo>
                      <a:pt x="2" y="36"/>
                    </a:lnTo>
                    <a:lnTo>
                      <a:pt x="0" y="45"/>
                    </a:lnTo>
                    <a:lnTo>
                      <a:pt x="0" y="64"/>
                    </a:lnTo>
                    <a:lnTo>
                      <a:pt x="2" y="76"/>
                    </a:lnTo>
                    <a:lnTo>
                      <a:pt x="4" y="86"/>
                    </a:lnTo>
                    <a:lnTo>
                      <a:pt x="9" y="100"/>
                    </a:lnTo>
                    <a:lnTo>
                      <a:pt x="23" y="107"/>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0" name="Freeform 3796"/>
              <p:cNvSpPr>
                <a:spLocks/>
              </p:cNvSpPr>
              <p:nvPr/>
            </p:nvSpPr>
            <p:spPr bwMode="auto">
              <a:xfrm>
                <a:off x="5788" y="8196"/>
                <a:ext cx="92" cy="105"/>
              </a:xfrm>
              <a:custGeom>
                <a:avLst/>
                <a:gdLst/>
                <a:ahLst/>
                <a:cxnLst>
                  <a:cxn ang="0">
                    <a:pos x="2" y="60"/>
                  </a:cxn>
                  <a:cxn ang="0">
                    <a:pos x="2" y="69"/>
                  </a:cxn>
                  <a:cxn ang="0">
                    <a:pos x="7" y="79"/>
                  </a:cxn>
                  <a:cxn ang="0">
                    <a:pos x="12" y="91"/>
                  </a:cxn>
                  <a:cxn ang="0">
                    <a:pos x="16" y="93"/>
                  </a:cxn>
                  <a:cxn ang="0">
                    <a:pos x="21" y="98"/>
                  </a:cxn>
                  <a:cxn ang="0">
                    <a:pos x="26" y="100"/>
                  </a:cxn>
                  <a:cxn ang="0">
                    <a:pos x="31" y="100"/>
                  </a:cxn>
                  <a:cxn ang="0">
                    <a:pos x="36" y="103"/>
                  </a:cxn>
                  <a:cxn ang="0">
                    <a:pos x="40" y="103"/>
                  </a:cxn>
                  <a:cxn ang="0">
                    <a:pos x="45" y="105"/>
                  </a:cxn>
                  <a:cxn ang="0">
                    <a:pos x="47" y="105"/>
                  </a:cxn>
                  <a:cxn ang="0">
                    <a:pos x="52" y="103"/>
                  </a:cxn>
                  <a:cxn ang="0">
                    <a:pos x="57" y="103"/>
                  </a:cxn>
                  <a:cxn ang="0">
                    <a:pos x="62" y="100"/>
                  </a:cxn>
                  <a:cxn ang="0">
                    <a:pos x="67" y="100"/>
                  </a:cxn>
                  <a:cxn ang="0">
                    <a:pos x="76" y="96"/>
                  </a:cxn>
                  <a:cxn ang="0">
                    <a:pos x="83" y="88"/>
                  </a:cxn>
                  <a:cxn ang="0">
                    <a:pos x="86" y="79"/>
                  </a:cxn>
                  <a:cxn ang="0">
                    <a:pos x="88" y="67"/>
                  </a:cxn>
                  <a:cxn ang="0">
                    <a:pos x="88" y="57"/>
                  </a:cxn>
                  <a:cxn ang="0">
                    <a:pos x="91" y="45"/>
                  </a:cxn>
                  <a:cxn ang="0">
                    <a:pos x="88" y="36"/>
                  </a:cxn>
                  <a:cxn ang="0">
                    <a:pos x="88" y="26"/>
                  </a:cxn>
                  <a:cxn ang="0">
                    <a:pos x="86" y="14"/>
                  </a:cxn>
                  <a:cxn ang="0">
                    <a:pos x="83" y="4"/>
                  </a:cxn>
                  <a:cxn ang="0">
                    <a:pos x="79" y="2"/>
                  </a:cxn>
                  <a:cxn ang="0">
                    <a:pos x="72" y="2"/>
                  </a:cxn>
                  <a:cxn ang="0">
                    <a:pos x="67" y="0"/>
                  </a:cxn>
                  <a:cxn ang="0">
                    <a:pos x="36" y="0"/>
                  </a:cxn>
                  <a:cxn ang="0">
                    <a:pos x="16" y="9"/>
                  </a:cxn>
                  <a:cxn ang="0">
                    <a:pos x="12" y="14"/>
                  </a:cxn>
                  <a:cxn ang="0">
                    <a:pos x="7" y="21"/>
                  </a:cxn>
                  <a:cxn ang="0">
                    <a:pos x="0" y="50"/>
                  </a:cxn>
                  <a:cxn ang="0">
                    <a:pos x="2" y="60"/>
                  </a:cxn>
                </a:cxnLst>
                <a:rect l="0" t="0" r="r" b="b"/>
                <a:pathLst>
                  <a:path w="92" h="105">
                    <a:moveTo>
                      <a:pt x="2" y="60"/>
                    </a:moveTo>
                    <a:lnTo>
                      <a:pt x="2" y="69"/>
                    </a:lnTo>
                    <a:lnTo>
                      <a:pt x="7" y="79"/>
                    </a:lnTo>
                    <a:lnTo>
                      <a:pt x="12" y="91"/>
                    </a:lnTo>
                    <a:lnTo>
                      <a:pt x="16" y="93"/>
                    </a:lnTo>
                    <a:lnTo>
                      <a:pt x="21" y="98"/>
                    </a:lnTo>
                    <a:lnTo>
                      <a:pt x="26" y="100"/>
                    </a:lnTo>
                    <a:lnTo>
                      <a:pt x="31" y="100"/>
                    </a:lnTo>
                    <a:lnTo>
                      <a:pt x="36" y="103"/>
                    </a:lnTo>
                    <a:lnTo>
                      <a:pt x="40" y="103"/>
                    </a:lnTo>
                    <a:lnTo>
                      <a:pt x="45" y="105"/>
                    </a:lnTo>
                    <a:lnTo>
                      <a:pt x="47" y="105"/>
                    </a:lnTo>
                    <a:lnTo>
                      <a:pt x="52" y="103"/>
                    </a:lnTo>
                    <a:lnTo>
                      <a:pt x="57" y="103"/>
                    </a:lnTo>
                    <a:lnTo>
                      <a:pt x="62" y="100"/>
                    </a:lnTo>
                    <a:lnTo>
                      <a:pt x="67" y="100"/>
                    </a:lnTo>
                    <a:lnTo>
                      <a:pt x="76" y="96"/>
                    </a:lnTo>
                    <a:lnTo>
                      <a:pt x="83" y="88"/>
                    </a:lnTo>
                    <a:lnTo>
                      <a:pt x="86" y="79"/>
                    </a:lnTo>
                    <a:lnTo>
                      <a:pt x="88" y="67"/>
                    </a:lnTo>
                    <a:lnTo>
                      <a:pt x="88" y="57"/>
                    </a:lnTo>
                    <a:lnTo>
                      <a:pt x="91" y="45"/>
                    </a:lnTo>
                    <a:lnTo>
                      <a:pt x="88" y="36"/>
                    </a:lnTo>
                    <a:lnTo>
                      <a:pt x="88" y="26"/>
                    </a:lnTo>
                    <a:lnTo>
                      <a:pt x="86" y="14"/>
                    </a:lnTo>
                    <a:lnTo>
                      <a:pt x="83" y="4"/>
                    </a:lnTo>
                    <a:lnTo>
                      <a:pt x="79" y="2"/>
                    </a:lnTo>
                    <a:lnTo>
                      <a:pt x="72" y="2"/>
                    </a:lnTo>
                    <a:lnTo>
                      <a:pt x="67" y="0"/>
                    </a:lnTo>
                    <a:lnTo>
                      <a:pt x="36" y="0"/>
                    </a:lnTo>
                    <a:lnTo>
                      <a:pt x="16" y="9"/>
                    </a:lnTo>
                    <a:lnTo>
                      <a:pt x="12" y="14"/>
                    </a:lnTo>
                    <a:lnTo>
                      <a:pt x="7" y="21"/>
                    </a:lnTo>
                    <a:lnTo>
                      <a:pt x="0" y="50"/>
                    </a:lnTo>
                    <a:lnTo>
                      <a:pt x="2" y="6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1" name="Freeform 3797"/>
              <p:cNvSpPr>
                <a:spLocks/>
              </p:cNvSpPr>
              <p:nvPr/>
            </p:nvSpPr>
            <p:spPr bwMode="auto">
              <a:xfrm>
                <a:off x="5791" y="8198"/>
                <a:ext cx="84" cy="98"/>
              </a:xfrm>
              <a:custGeom>
                <a:avLst/>
                <a:gdLst/>
                <a:ahLst/>
                <a:cxnLst>
                  <a:cxn ang="0">
                    <a:pos x="52" y="96"/>
                  </a:cxn>
                  <a:cxn ang="0">
                    <a:pos x="57" y="96"/>
                  </a:cxn>
                  <a:cxn ang="0">
                    <a:pos x="67" y="91"/>
                  </a:cxn>
                  <a:cxn ang="0">
                    <a:pos x="69" y="88"/>
                  </a:cxn>
                  <a:cxn ang="0">
                    <a:pos x="74" y="86"/>
                  </a:cxn>
                  <a:cxn ang="0">
                    <a:pos x="79" y="83"/>
                  </a:cxn>
                  <a:cxn ang="0">
                    <a:pos x="81" y="71"/>
                  </a:cxn>
                  <a:cxn ang="0">
                    <a:pos x="83" y="64"/>
                  </a:cxn>
                  <a:cxn ang="0">
                    <a:pos x="83" y="33"/>
                  </a:cxn>
                  <a:cxn ang="0">
                    <a:pos x="81" y="23"/>
                  </a:cxn>
                  <a:cxn ang="0">
                    <a:pos x="81" y="14"/>
                  </a:cxn>
                  <a:cxn ang="0">
                    <a:pos x="79" y="4"/>
                  </a:cxn>
                  <a:cxn ang="0">
                    <a:pos x="74" y="4"/>
                  </a:cxn>
                  <a:cxn ang="0">
                    <a:pos x="69" y="2"/>
                  </a:cxn>
                  <a:cxn ang="0">
                    <a:pos x="62" y="2"/>
                  </a:cxn>
                  <a:cxn ang="0">
                    <a:pos x="57" y="0"/>
                  </a:cxn>
                  <a:cxn ang="0">
                    <a:pos x="33" y="0"/>
                  </a:cxn>
                  <a:cxn ang="0">
                    <a:pos x="23" y="4"/>
                  </a:cxn>
                  <a:cxn ang="0">
                    <a:pos x="21" y="7"/>
                  </a:cxn>
                  <a:cxn ang="0">
                    <a:pos x="16" y="9"/>
                  </a:cxn>
                  <a:cxn ang="0">
                    <a:pos x="12" y="14"/>
                  </a:cxn>
                  <a:cxn ang="0">
                    <a:pos x="7" y="21"/>
                  </a:cxn>
                  <a:cxn ang="0">
                    <a:pos x="4" y="31"/>
                  </a:cxn>
                  <a:cxn ang="0">
                    <a:pos x="0" y="45"/>
                  </a:cxn>
                  <a:cxn ang="0">
                    <a:pos x="0" y="55"/>
                  </a:cxn>
                  <a:cxn ang="0">
                    <a:pos x="2" y="64"/>
                  </a:cxn>
                  <a:cxn ang="0">
                    <a:pos x="12" y="83"/>
                  </a:cxn>
                  <a:cxn ang="0">
                    <a:pos x="16" y="88"/>
                  </a:cxn>
                  <a:cxn ang="0">
                    <a:pos x="21" y="91"/>
                  </a:cxn>
                  <a:cxn ang="0">
                    <a:pos x="23" y="93"/>
                  </a:cxn>
                  <a:cxn ang="0">
                    <a:pos x="33" y="98"/>
                  </a:cxn>
                  <a:cxn ang="0">
                    <a:pos x="50" y="98"/>
                  </a:cxn>
                  <a:cxn ang="0">
                    <a:pos x="52" y="96"/>
                  </a:cxn>
                </a:cxnLst>
                <a:rect l="0" t="0" r="r" b="b"/>
                <a:pathLst>
                  <a:path w="84" h="98">
                    <a:moveTo>
                      <a:pt x="52" y="96"/>
                    </a:moveTo>
                    <a:lnTo>
                      <a:pt x="57" y="96"/>
                    </a:lnTo>
                    <a:lnTo>
                      <a:pt x="67" y="91"/>
                    </a:lnTo>
                    <a:lnTo>
                      <a:pt x="69" y="88"/>
                    </a:lnTo>
                    <a:lnTo>
                      <a:pt x="74" y="86"/>
                    </a:lnTo>
                    <a:lnTo>
                      <a:pt x="79" y="83"/>
                    </a:lnTo>
                    <a:lnTo>
                      <a:pt x="81" y="71"/>
                    </a:lnTo>
                    <a:lnTo>
                      <a:pt x="83" y="64"/>
                    </a:lnTo>
                    <a:lnTo>
                      <a:pt x="83" y="33"/>
                    </a:lnTo>
                    <a:lnTo>
                      <a:pt x="81" y="23"/>
                    </a:lnTo>
                    <a:lnTo>
                      <a:pt x="81" y="14"/>
                    </a:lnTo>
                    <a:lnTo>
                      <a:pt x="79" y="4"/>
                    </a:lnTo>
                    <a:lnTo>
                      <a:pt x="74" y="4"/>
                    </a:lnTo>
                    <a:lnTo>
                      <a:pt x="69" y="2"/>
                    </a:lnTo>
                    <a:lnTo>
                      <a:pt x="62" y="2"/>
                    </a:lnTo>
                    <a:lnTo>
                      <a:pt x="57" y="0"/>
                    </a:lnTo>
                    <a:lnTo>
                      <a:pt x="33" y="0"/>
                    </a:lnTo>
                    <a:lnTo>
                      <a:pt x="23" y="4"/>
                    </a:lnTo>
                    <a:lnTo>
                      <a:pt x="21" y="7"/>
                    </a:lnTo>
                    <a:lnTo>
                      <a:pt x="16" y="9"/>
                    </a:lnTo>
                    <a:lnTo>
                      <a:pt x="12" y="14"/>
                    </a:lnTo>
                    <a:lnTo>
                      <a:pt x="7" y="21"/>
                    </a:lnTo>
                    <a:lnTo>
                      <a:pt x="4" y="31"/>
                    </a:lnTo>
                    <a:lnTo>
                      <a:pt x="0" y="45"/>
                    </a:lnTo>
                    <a:lnTo>
                      <a:pt x="0" y="55"/>
                    </a:lnTo>
                    <a:lnTo>
                      <a:pt x="2" y="64"/>
                    </a:lnTo>
                    <a:lnTo>
                      <a:pt x="12" y="83"/>
                    </a:lnTo>
                    <a:lnTo>
                      <a:pt x="16" y="88"/>
                    </a:lnTo>
                    <a:lnTo>
                      <a:pt x="21" y="91"/>
                    </a:lnTo>
                    <a:lnTo>
                      <a:pt x="23" y="93"/>
                    </a:lnTo>
                    <a:lnTo>
                      <a:pt x="33" y="98"/>
                    </a:lnTo>
                    <a:lnTo>
                      <a:pt x="50" y="98"/>
                    </a:lnTo>
                    <a:lnTo>
                      <a:pt x="52" y="96"/>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2" name="Freeform 3798"/>
              <p:cNvSpPr>
                <a:spLocks/>
              </p:cNvSpPr>
              <p:nvPr/>
            </p:nvSpPr>
            <p:spPr bwMode="auto">
              <a:xfrm>
                <a:off x="5692" y="8188"/>
                <a:ext cx="44" cy="80"/>
              </a:xfrm>
              <a:custGeom>
                <a:avLst/>
                <a:gdLst/>
                <a:ahLst/>
                <a:cxnLst>
                  <a:cxn ang="0">
                    <a:pos x="0" y="4"/>
                  </a:cxn>
                  <a:cxn ang="0">
                    <a:pos x="0" y="79"/>
                  </a:cxn>
                  <a:cxn ang="0">
                    <a:pos x="2" y="79"/>
                  </a:cxn>
                  <a:cxn ang="0">
                    <a:pos x="2" y="7"/>
                  </a:cxn>
                  <a:cxn ang="0">
                    <a:pos x="43" y="2"/>
                  </a:cxn>
                  <a:cxn ang="0">
                    <a:pos x="43" y="0"/>
                  </a:cxn>
                  <a:cxn ang="0">
                    <a:pos x="0" y="4"/>
                  </a:cxn>
                </a:cxnLst>
                <a:rect l="0" t="0" r="r" b="b"/>
                <a:pathLst>
                  <a:path w="44" h="80">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3" name="Freeform 3799"/>
              <p:cNvSpPr>
                <a:spLocks/>
              </p:cNvSpPr>
              <p:nvPr/>
            </p:nvSpPr>
            <p:spPr bwMode="auto">
              <a:xfrm>
                <a:off x="5695" y="8198"/>
                <a:ext cx="41" cy="7"/>
              </a:xfrm>
              <a:custGeom>
                <a:avLst/>
                <a:gdLst/>
                <a:ahLst/>
                <a:cxnLst>
                  <a:cxn ang="0">
                    <a:pos x="0" y="2"/>
                  </a:cxn>
                  <a:cxn ang="0">
                    <a:pos x="0" y="7"/>
                  </a:cxn>
                  <a:cxn ang="0">
                    <a:pos x="40" y="2"/>
                  </a:cxn>
                  <a:cxn ang="0">
                    <a:pos x="40" y="0"/>
                  </a:cxn>
                  <a:cxn ang="0">
                    <a:pos x="0" y="2"/>
                  </a:cxn>
                </a:cxnLst>
                <a:rect l="0" t="0" r="r" b="b"/>
                <a:pathLst>
                  <a:path w="41" h="7">
                    <a:moveTo>
                      <a:pt x="0" y="2"/>
                    </a:moveTo>
                    <a:lnTo>
                      <a:pt x="0" y="7"/>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4" name="Freeform 3800"/>
              <p:cNvSpPr>
                <a:spLocks/>
              </p:cNvSpPr>
              <p:nvPr/>
            </p:nvSpPr>
            <p:spPr bwMode="auto">
              <a:xfrm>
                <a:off x="5695" y="8212"/>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5" name="Freeform 3801"/>
              <p:cNvSpPr>
                <a:spLocks/>
              </p:cNvSpPr>
              <p:nvPr/>
            </p:nvSpPr>
            <p:spPr bwMode="auto">
              <a:xfrm>
                <a:off x="5695" y="8212"/>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6" name="Freeform 3802"/>
              <p:cNvSpPr>
                <a:spLocks/>
              </p:cNvSpPr>
              <p:nvPr/>
            </p:nvSpPr>
            <p:spPr bwMode="auto">
              <a:xfrm>
                <a:off x="5695" y="8232"/>
                <a:ext cx="41" cy="4"/>
              </a:xfrm>
              <a:custGeom>
                <a:avLst/>
                <a:gdLst/>
                <a:ahLst/>
                <a:cxnLst>
                  <a:cxn ang="0">
                    <a:pos x="0" y="2"/>
                  </a:cxn>
                  <a:cxn ang="0">
                    <a:pos x="0" y="4"/>
                  </a:cxn>
                  <a:cxn ang="0">
                    <a:pos x="40" y="2"/>
                  </a:cxn>
                  <a:cxn ang="0">
                    <a:pos x="40" y="0"/>
                  </a:cxn>
                  <a:cxn ang="0">
                    <a:pos x="0" y="2"/>
                  </a:cxn>
                </a:cxnLst>
                <a:rect l="0" t="0" r="r" b="b"/>
                <a:pathLst>
                  <a:path w="41" h="4">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7" name="Freeform 3803"/>
              <p:cNvSpPr>
                <a:spLocks/>
              </p:cNvSpPr>
              <p:nvPr/>
            </p:nvSpPr>
            <p:spPr bwMode="auto">
              <a:xfrm>
                <a:off x="5695" y="8217"/>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8" name="Freeform 3804"/>
              <p:cNvSpPr>
                <a:spLocks/>
              </p:cNvSpPr>
              <p:nvPr/>
            </p:nvSpPr>
            <p:spPr bwMode="auto">
              <a:xfrm>
                <a:off x="5695" y="8263"/>
                <a:ext cx="43" cy="5"/>
              </a:xfrm>
              <a:custGeom>
                <a:avLst/>
                <a:gdLst/>
                <a:ahLst/>
                <a:cxnLst>
                  <a:cxn ang="0">
                    <a:pos x="0" y="2"/>
                  </a:cxn>
                  <a:cxn ang="0">
                    <a:pos x="0" y="4"/>
                  </a:cxn>
                  <a:cxn ang="0">
                    <a:pos x="43" y="4"/>
                  </a:cxn>
                  <a:cxn ang="0">
                    <a:pos x="43" y="0"/>
                  </a:cxn>
                  <a:cxn ang="0">
                    <a:pos x="0" y="2"/>
                  </a:cxn>
                </a:cxnLst>
                <a:rect l="0" t="0" r="r" b="b"/>
                <a:pathLst>
                  <a:path w="43" h="5">
                    <a:moveTo>
                      <a:pt x="0" y="2"/>
                    </a:moveTo>
                    <a:lnTo>
                      <a:pt x="0" y="4"/>
                    </a:lnTo>
                    <a:lnTo>
                      <a:pt x="43" y="4"/>
                    </a:lnTo>
                    <a:lnTo>
                      <a:pt x="4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9" name="Freeform 3805"/>
              <p:cNvSpPr>
                <a:spLocks/>
              </p:cNvSpPr>
              <p:nvPr/>
            </p:nvSpPr>
            <p:spPr bwMode="auto">
              <a:xfrm>
                <a:off x="5781" y="8359"/>
                <a:ext cx="111" cy="9"/>
              </a:xfrm>
              <a:custGeom>
                <a:avLst/>
                <a:gdLst/>
                <a:ahLst/>
                <a:cxnLst>
                  <a:cxn ang="0">
                    <a:pos x="0" y="0"/>
                  </a:cxn>
                  <a:cxn ang="0">
                    <a:pos x="0" y="9"/>
                  </a:cxn>
                  <a:cxn ang="0">
                    <a:pos x="2" y="4"/>
                  </a:cxn>
                  <a:cxn ang="0">
                    <a:pos x="110" y="7"/>
                  </a:cxn>
                  <a:cxn ang="0">
                    <a:pos x="110" y="2"/>
                  </a:cxn>
                  <a:cxn ang="0">
                    <a:pos x="0" y="0"/>
                  </a:cxn>
                </a:cxnLst>
                <a:rect l="0" t="0" r="r" b="b"/>
                <a:pathLst>
                  <a:path w="111" h="9">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0" name="Freeform 3806"/>
              <p:cNvSpPr>
                <a:spLocks/>
              </p:cNvSpPr>
              <p:nvPr/>
            </p:nvSpPr>
            <p:spPr bwMode="auto">
              <a:xfrm>
                <a:off x="5784" y="8364"/>
                <a:ext cx="108" cy="4"/>
              </a:xfrm>
              <a:custGeom>
                <a:avLst/>
                <a:gdLst/>
                <a:ahLst/>
                <a:cxnLst>
                  <a:cxn ang="0">
                    <a:pos x="0" y="0"/>
                  </a:cxn>
                  <a:cxn ang="0">
                    <a:pos x="0" y="2"/>
                  </a:cxn>
                  <a:cxn ang="0">
                    <a:pos x="108" y="4"/>
                  </a:cxn>
                  <a:cxn ang="0">
                    <a:pos x="108" y="2"/>
                  </a:cxn>
                  <a:cxn ang="0">
                    <a:pos x="0" y="0"/>
                  </a:cxn>
                </a:cxnLst>
                <a:rect l="0" t="0" r="r" b="b"/>
                <a:pathLst>
                  <a:path w="108" h="4">
                    <a:moveTo>
                      <a:pt x="0" y="0"/>
                    </a:moveTo>
                    <a:lnTo>
                      <a:pt x="0" y="2"/>
                    </a:lnTo>
                    <a:lnTo>
                      <a:pt x="108" y="4"/>
                    </a:lnTo>
                    <a:lnTo>
                      <a:pt x="108"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1" name="Freeform 3807"/>
              <p:cNvSpPr>
                <a:spLocks/>
              </p:cNvSpPr>
              <p:nvPr/>
            </p:nvSpPr>
            <p:spPr bwMode="auto">
              <a:xfrm>
                <a:off x="5784" y="8359"/>
                <a:ext cx="21" cy="5"/>
              </a:xfrm>
              <a:custGeom>
                <a:avLst/>
                <a:gdLst/>
                <a:ahLst/>
                <a:cxnLst>
                  <a:cxn ang="0">
                    <a:pos x="0" y="0"/>
                  </a:cxn>
                  <a:cxn ang="0">
                    <a:pos x="0" y="4"/>
                  </a:cxn>
                  <a:cxn ang="0">
                    <a:pos x="21" y="4"/>
                  </a:cxn>
                  <a:cxn ang="0">
                    <a:pos x="21" y="2"/>
                  </a:cxn>
                  <a:cxn ang="0">
                    <a:pos x="0" y="0"/>
                  </a:cxn>
                </a:cxnLst>
                <a:rect l="0" t="0" r="r" b="b"/>
                <a:pathLst>
                  <a:path w="21"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2" name="Freeform 3808"/>
              <p:cNvSpPr>
                <a:spLocks/>
              </p:cNvSpPr>
              <p:nvPr/>
            </p:nvSpPr>
            <p:spPr bwMode="auto">
              <a:xfrm>
                <a:off x="5808" y="8359"/>
                <a:ext cx="19" cy="5"/>
              </a:xfrm>
              <a:custGeom>
                <a:avLst/>
                <a:gdLst/>
                <a:ahLst/>
                <a:cxnLst>
                  <a:cxn ang="0">
                    <a:pos x="0" y="0"/>
                  </a:cxn>
                  <a:cxn ang="0">
                    <a:pos x="0" y="4"/>
                  </a:cxn>
                  <a:cxn ang="0">
                    <a:pos x="19" y="4"/>
                  </a:cxn>
                  <a:cxn ang="0">
                    <a:pos x="19" y="2"/>
                  </a:cxn>
                  <a:cxn ang="0">
                    <a:pos x="0" y="0"/>
                  </a:cxn>
                </a:cxnLst>
                <a:rect l="0" t="0" r="r" b="b"/>
                <a:pathLst>
                  <a:path w="19"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3" name="Freeform 3809"/>
              <p:cNvSpPr>
                <a:spLocks/>
              </p:cNvSpPr>
              <p:nvPr/>
            </p:nvSpPr>
            <p:spPr bwMode="auto">
              <a:xfrm>
                <a:off x="5832" y="8362"/>
                <a:ext cx="19" cy="0"/>
              </a:xfrm>
              <a:custGeom>
                <a:avLst/>
                <a:gdLst/>
                <a:ahLst/>
                <a:cxnLst>
                  <a:cxn ang="0">
                    <a:pos x="0" y="0"/>
                  </a:cxn>
                  <a:cxn ang="0">
                    <a:pos x="19" y="0"/>
                  </a:cxn>
                </a:cxnLst>
                <a:rect l="0" t="0" r="r" b="b"/>
                <a:pathLst>
                  <a:path w="19">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4" name="Freeform 3810"/>
              <p:cNvSpPr>
                <a:spLocks/>
              </p:cNvSpPr>
              <p:nvPr/>
            </p:nvSpPr>
            <p:spPr bwMode="auto">
              <a:xfrm>
                <a:off x="5858" y="8361"/>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5" name="Freeform 3811"/>
              <p:cNvSpPr>
                <a:spLocks/>
              </p:cNvSpPr>
              <p:nvPr/>
            </p:nvSpPr>
            <p:spPr bwMode="auto">
              <a:xfrm>
                <a:off x="5808" y="8361"/>
                <a:ext cx="19" cy="3"/>
              </a:xfrm>
              <a:custGeom>
                <a:avLst/>
                <a:gdLst/>
                <a:ahLst/>
                <a:cxnLst>
                  <a:cxn ang="0">
                    <a:pos x="0" y="0"/>
                  </a:cxn>
                  <a:cxn ang="0">
                    <a:pos x="0" y="0"/>
                  </a:cxn>
                  <a:cxn ang="0">
                    <a:pos x="19" y="2"/>
                  </a:cxn>
                  <a:cxn ang="0">
                    <a:pos x="19" y="0"/>
                  </a:cxn>
                  <a:cxn ang="0">
                    <a:pos x="0" y="0"/>
                  </a:cxn>
                </a:cxnLst>
                <a:rect l="0" t="0" r="r" b="b"/>
                <a:pathLst>
                  <a:path w="19" h="3">
                    <a:moveTo>
                      <a:pt x="0" y="0"/>
                    </a:moveTo>
                    <a:lnTo>
                      <a:pt x="0" y="0"/>
                    </a:lnTo>
                    <a:lnTo>
                      <a:pt x="19" y="2"/>
                    </a:lnTo>
                    <a:lnTo>
                      <a:pt x="19"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6" name="Freeform 3812"/>
              <p:cNvSpPr>
                <a:spLocks/>
              </p:cNvSpPr>
              <p:nvPr/>
            </p:nvSpPr>
            <p:spPr bwMode="auto">
              <a:xfrm>
                <a:off x="5832" y="8362"/>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7" name="Freeform 3813"/>
              <p:cNvSpPr>
                <a:spLocks/>
              </p:cNvSpPr>
              <p:nvPr/>
            </p:nvSpPr>
            <p:spPr bwMode="auto">
              <a:xfrm>
                <a:off x="5858" y="8361"/>
                <a:ext cx="22" cy="3"/>
              </a:xfrm>
              <a:custGeom>
                <a:avLst/>
                <a:gdLst/>
                <a:ahLst/>
                <a:cxnLst>
                  <a:cxn ang="0">
                    <a:pos x="0" y="0"/>
                  </a:cxn>
                  <a:cxn ang="0">
                    <a:pos x="0" y="2"/>
                  </a:cxn>
                  <a:cxn ang="0">
                    <a:pos x="21" y="2"/>
                  </a:cxn>
                  <a:cxn ang="0">
                    <a:pos x="0" y="0"/>
                  </a:cxn>
                </a:cxnLst>
                <a:rect l="0" t="0" r="r" b="b"/>
                <a:pathLst>
                  <a:path w="22" h="3">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8" name="Freeform 3814"/>
              <p:cNvSpPr>
                <a:spLocks/>
              </p:cNvSpPr>
              <p:nvPr/>
            </p:nvSpPr>
            <p:spPr bwMode="auto">
              <a:xfrm>
                <a:off x="5992" y="8162"/>
                <a:ext cx="15" cy="216"/>
              </a:xfrm>
              <a:custGeom>
                <a:avLst/>
                <a:gdLst/>
                <a:ahLst/>
                <a:cxnLst>
                  <a:cxn ang="0">
                    <a:pos x="9" y="19"/>
                  </a:cxn>
                  <a:cxn ang="0">
                    <a:pos x="9" y="19"/>
                  </a:cxn>
                  <a:cxn ang="0">
                    <a:pos x="0" y="0"/>
                  </a:cxn>
                  <a:cxn ang="0">
                    <a:pos x="0" y="216"/>
                  </a:cxn>
                  <a:cxn ang="0">
                    <a:pos x="14" y="206"/>
                  </a:cxn>
                  <a:cxn ang="0">
                    <a:pos x="14" y="28"/>
                  </a:cxn>
                  <a:cxn ang="0">
                    <a:pos x="9" y="19"/>
                  </a:cxn>
                </a:cxnLst>
                <a:rect l="0" t="0" r="r" b="b"/>
                <a:pathLst>
                  <a:path w="15" h="216">
                    <a:moveTo>
                      <a:pt x="9" y="19"/>
                    </a:moveTo>
                    <a:lnTo>
                      <a:pt x="9" y="19"/>
                    </a:lnTo>
                    <a:lnTo>
                      <a:pt x="0" y="0"/>
                    </a:lnTo>
                    <a:lnTo>
                      <a:pt x="0" y="216"/>
                    </a:lnTo>
                    <a:lnTo>
                      <a:pt x="14" y="206"/>
                    </a:lnTo>
                    <a:lnTo>
                      <a:pt x="14"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9" name="Freeform 3815"/>
              <p:cNvSpPr>
                <a:spLocks/>
              </p:cNvSpPr>
              <p:nvPr/>
            </p:nvSpPr>
            <p:spPr bwMode="auto">
              <a:xfrm>
                <a:off x="6062" y="8220"/>
                <a:ext cx="19" cy="144"/>
              </a:xfrm>
              <a:custGeom>
                <a:avLst/>
                <a:gdLst/>
                <a:ahLst/>
                <a:cxnLst>
                  <a:cxn ang="0">
                    <a:pos x="16" y="9"/>
                  </a:cxn>
                  <a:cxn ang="0">
                    <a:pos x="0" y="0"/>
                  </a:cxn>
                  <a:cxn ang="0">
                    <a:pos x="4" y="23"/>
                  </a:cxn>
                  <a:cxn ang="0">
                    <a:pos x="4" y="43"/>
                  </a:cxn>
                  <a:cxn ang="0">
                    <a:pos x="7" y="60"/>
                  </a:cxn>
                  <a:cxn ang="0">
                    <a:pos x="4" y="76"/>
                  </a:cxn>
                  <a:cxn ang="0">
                    <a:pos x="4" y="91"/>
                  </a:cxn>
                  <a:cxn ang="0">
                    <a:pos x="2" y="105"/>
                  </a:cxn>
                  <a:cxn ang="0">
                    <a:pos x="2" y="124"/>
                  </a:cxn>
                  <a:cxn ang="0">
                    <a:pos x="0" y="143"/>
                  </a:cxn>
                  <a:cxn ang="0">
                    <a:pos x="14" y="141"/>
                  </a:cxn>
                  <a:cxn ang="0">
                    <a:pos x="16" y="129"/>
                  </a:cxn>
                  <a:cxn ang="0">
                    <a:pos x="19" y="115"/>
                  </a:cxn>
                  <a:cxn ang="0">
                    <a:pos x="19" y="26"/>
                  </a:cxn>
                  <a:cxn ang="0">
                    <a:pos x="16" y="9"/>
                  </a:cxn>
                </a:cxnLst>
                <a:rect l="0" t="0" r="r" b="b"/>
                <a:pathLst>
                  <a:path w="19" h="144">
                    <a:moveTo>
                      <a:pt x="16" y="9"/>
                    </a:moveTo>
                    <a:lnTo>
                      <a:pt x="0" y="0"/>
                    </a:lnTo>
                    <a:lnTo>
                      <a:pt x="4" y="23"/>
                    </a:lnTo>
                    <a:lnTo>
                      <a:pt x="4" y="43"/>
                    </a:lnTo>
                    <a:lnTo>
                      <a:pt x="7" y="60"/>
                    </a:lnTo>
                    <a:lnTo>
                      <a:pt x="4" y="76"/>
                    </a:lnTo>
                    <a:lnTo>
                      <a:pt x="4" y="91"/>
                    </a:lnTo>
                    <a:lnTo>
                      <a:pt x="2" y="105"/>
                    </a:lnTo>
                    <a:lnTo>
                      <a:pt x="2" y="124"/>
                    </a:lnTo>
                    <a:lnTo>
                      <a:pt x="0" y="143"/>
                    </a:lnTo>
                    <a:lnTo>
                      <a:pt x="14" y="141"/>
                    </a:lnTo>
                    <a:lnTo>
                      <a:pt x="16" y="129"/>
                    </a:lnTo>
                    <a:lnTo>
                      <a:pt x="19" y="115"/>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0" name="Freeform 3816"/>
              <p:cNvSpPr>
                <a:spLocks/>
              </p:cNvSpPr>
              <p:nvPr/>
            </p:nvSpPr>
            <p:spPr bwMode="auto">
              <a:xfrm>
                <a:off x="6060" y="8220"/>
                <a:ext cx="19" cy="144"/>
              </a:xfrm>
              <a:custGeom>
                <a:avLst/>
                <a:gdLst/>
                <a:ahLst/>
                <a:cxnLst>
                  <a:cxn ang="0">
                    <a:pos x="16" y="9"/>
                  </a:cxn>
                  <a:cxn ang="0">
                    <a:pos x="12" y="7"/>
                  </a:cxn>
                  <a:cxn ang="0">
                    <a:pos x="7" y="2"/>
                  </a:cxn>
                  <a:cxn ang="0">
                    <a:pos x="4" y="2"/>
                  </a:cxn>
                  <a:cxn ang="0">
                    <a:pos x="0" y="0"/>
                  </a:cxn>
                  <a:cxn ang="0">
                    <a:pos x="4" y="21"/>
                  </a:cxn>
                  <a:cxn ang="0">
                    <a:pos x="4" y="91"/>
                  </a:cxn>
                  <a:cxn ang="0">
                    <a:pos x="2" y="105"/>
                  </a:cxn>
                  <a:cxn ang="0">
                    <a:pos x="0" y="124"/>
                  </a:cxn>
                  <a:cxn ang="0">
                    <a:pos x="0" y="143"/>
                  </a:cxn>
                  <a:cxn ang="0">
                    <a:pos x="9" y="143"/>
                  </a:cxn>
                  <a:cxn ang="0">
                    <a:pos x="14" y="141"/>
                  </a:cxn>
                  <a:cxn ang="0">
                    <a:pos x="16" y="129"/>
                  </a:cxn>
                  <a:cxn ang="0">
                    <a:pos x="16" y="112"/>
                  </a:cxn>
                  <a:cxn ang="0">
                    <a:pos x="19" y="96"/>
                  </a:cxn>
                  <a:cxn ang="0">
                    <a:pos x="19" y="23"/>
                  </a:cxn>
                  <a:cxn ang="0">
                    <a:pos x="16" y="9"/>
                  </a:cxn>
                </a:cxnLst>
                <a:rect l="0" t="0" r="r" b="b"/>
                <a:pathLst>
                  <a:path w="19" h="144">
                    <a:moveTo>
                      <a:pt x="16" y="9"/>
                    </a:moveTo>
                    <a:lnTo>
                      <a:pt x="12" y="7"/>
                    </a:lnTo>
                    <a:lnTo>
                      <a:pt x="7" y="2"/>
                    </a:lnTo>
                    <a:lnTo>
                      <a:pt x="4" y="2"/>
                    </a:lnTo>
                    <a:lnTo>
                      <a:pt x="0" y="0"/>
                    </a:lnTo>
                    <a:lnTo>
                      <a:pt x="4" y="21"/>
                    </a:lnTo>
                    <a:lnTo>
                      <a:pt x="4" y="91"/>
                    </a:lnTo>
                    <a:lnTo>
                      <a:pt x="2" y="105"/>
                    </a:lnTo>
                    <a:lnTo>
                      <a:pt x="0" y="124"/>
                    </a:lnTo>
                    <a:lnTo>
                      <a:pt x="0" y="143"/>
                    </a:lnTo>
                    <a:lnTo>
                      <a:pt x="9" y="143"/>
                    </a:lnTo>
                    <a:lnTo>
                      <a:pt x="14" y="141"/>
                    </a:lnTo>
                    <a:lnTo>
                      <a:pt x="16" y="129"/>
                    </a:lnTo>
                    <a:lnTo>
                      <a:pt x="16" y="112"/>
                    </a:lnTo>
                    <a:lnTo>
                      <a:pt x="19" y="96"/>
                    </a:lnTo>
                    <a:lnTo>
                      <a:pt x="19" y="23"/>
                    </a:lnTo>
                    <a:lnTo>
                      <a:pt x="16" y="9"/>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1" name="Freeform 3817"/>
              <p:cNvSpPr>
                <a:spLocks/>
              </p:cNvSpPr>
              <p:nvPr/>
            </p:nvSpPr>
            <p:spPr bwMode="auto">
              <a:xfrm>
                <a:off x="6055" y="8217"/>
                <a:ext cx="21" cy="147"/>
              </a:xfrm>
              <a:custGeom>
                <a:avLst/>
                <a:gdLst/>
                <a:ahLst/>
                <a:cxnLst>
                  <a:cxn ang="0">
                    <a:pos x="7" y="23"/>
                  </a:cxn>
                  <a:cxn ang="0">
                    <a:pos x="7" y="76"/>
                  </a:cxn>
                  <a:cxn ang="0">
                    <a:pos x="4" y="91"/>
                  </a:cxn>
                  <a:cxn ang="0">
                    <a:pos x="4" y="107"/>
                  </a:cxn>
                  <a:cxn ang="0">
                    <a:pos x="0" y="146"/>
                  </a:cxn>
                  <a:cxn ang="0">
                    <a:pos x="9" y="146"/>
                  </a:cxn>
                  <a:cxn ang="0">
                    <a:pos x="12" y="143"/>
                  </a:cxn>
                  <a:cxn ang="0">
                    <a:pos x="16" y="143"/>
                  </a:cxn>
                  <a:cxn ang="0">
                    <a:pos x="19" y="115"/>
                  </a:cxn>
                  <a:cxn ang="0">
                    <a:pos x="21" y="79"/>
                  </a:cxn>
                  <a:cxn ang="0">
                    <a:pos x="21" y="43"/>
                  </a:cxn>
                  <a:cxn ang="0">
                    <a:pos x="19" y="9"/>
                  </a:cxn>
                  <a:cxn ang="0">
                    <a:pos x="16" y="9"/>
                  </a:cxn>
                  <a:cxn ang="0">
                    <a:pos x="12" y="4"/>
                  </a:cxn>
                  <a:cxn ang="0">
                    <a:pos x="9" y="4"/>
                  </a:cxn>
                  <a:cxn ang="0">
                    <a:pos x="4" y="0"/>
                  </a:cxn>
                  <a:cxn ang="0">
                    <a:pos x="2" y="0"/>
                  </a:cxn>
                  <a:cxn ang="0">
                    <a:pos x="7" y="23"/>
                  </a:cxn>
                </a:cxnLst>
                <a:rect l="0" t="0" r="r" b="b"/>
                <a:pathLst>
                  <a:path w="21" h="147">
                    <a:moveTo>
                      <a:pt x="7" y="23"/>
                    </a:moveTo>
                    <a:lnTo>
                      <a:pt x="7" y="76"/>
                    </a:lnTo>
                    <a:lnTo>
                      <a:pt x="4" y="91"/>
                    </a:lnTo>
                    <a:lnTo>
                      <a:pt x="4" y="107"/>
                    </a:lnTo>
                    <a:lnTo>
                      <a:pt x="0" y="146"/>
                    </a:lnTo>
                    <a:lnTo>
                      <a:pt x="9" y="146"/>
                    </a:lnTo>
                    <a:lnTo>
                      <a:pt x="12" y="143"/>
                    </a:lnTo>
                    <a:lnTo>
                      <a:pt x="16" y="143"/>
                    </a:lnTo>
                    <a:lnTo>
                      <a:pt x="19" y="115"/>
                    </a:lnTo>
                    <a:lnTo>
                      <a:pt x="21" y="79"/>
                    </a:lnTo>
                    <a:lnTo>
                      <a:pt x="21" y="43"/>
                    </a:lnTo>
                    <a:lnTo>
                      <a:pt x="19" y="9"/>
                    </a:lnTo>
                    <a:lnTo>
                      <a:pt x="16" y="9"/>
                    </a:lnTo>
                    <a:lnTo>
                      <a:pt x="12"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2" name="Freeform 3818"/>
              <p:cNvSpPr>
                <a:spLocks/>
              </p:cNvSpPr>
              <p:nvPr/>
            </p:nvSpPr>
            <p:spPr bwMode="auto">
              <a:xfrm>
                <a:off x="6052" y="8215"/>
                <a:ext cx="20" cy="151"/>
              </a:xfrm>
              <a:custGeom>
                <a:avLst/>
                <a:gdLst/>
                <a:ahLst/>
                <a:cxnLst>
                  <a:cxn ang="0">
                    <a:pos x="0" y="129"/>
                  </a:cxn>
                  <a:cxn ang="0">
                    <a:pos x="0" y="151"/>
                  </a:cxn>
                  <a:cxn ang="0">
                    <a:pos x="2" y="148"/>
                  </a:cxn>
                  <a:cxn ang="0">
                    <a:pos x="9" y="148"/>
                  </a:cxn>
                  <a:cxn ang="0">
                    <a:pos x="14" y="146"/>
                  </a:cxn>
                  <a:cxn ang="0">
                    <a:pos x="19" y="117"/>
                  </a:cxn>
                  <a:cxn ang="0">
                    <a:pos x="19" y="9"/>
                  </a:cxn>
                  <a:cxn ang="0">
                    <a:pos x="16" y="9"/>
                  </a:cxn>
                  <a:cxn ang="0">
                    <a:pos x="12" y="7"/>
                  </a:cxn>
                  <a:cxn ang="0">
                    <a:pos x="7" y="2"/>
                  </a:cxn>
                  <a:cxn ang="0">
                    <a:pos x="2" y="0"/>
                  </a:cxn>
                  <a:cxn ang="0">
                    <a:pos x="4" y="23"/>
                  </a:cxn>
                  <a:cxn ang="0">
                    <a:pos x="7" y="43"/>
                  </a:cxn>
                  <a:cxn ang="0">
                    <a:pos x="7" y="79"/>
                  </a:cxn>
                  <a:cxn ang="0">
                    <a:pos x="4" y="93"/>
                  </a:cxn>
                  <a:cxn ang="0">
                    <a:pos x="2" y="110"/>
                  </a:cxn>
                  <a:cxn ang="0">
                    <a:pos x="0" y="129"/>
                  </a:cxn>
                </a:cxnLst>
                <a:rect l="0" t="0" r="r" b="b"/>
                <a:pathLst>
                  <a:path w="20" h="151">
                    <a:moveTo>
                      <a:pt x="0" y="129"/>
                    </a:moveTo>
                    <a:lnTo>
                      <a:pt x="0" y="151"/>
                    </a:lnTo>
                    <a:lnTo>
                      <a:pt x="2" y="148"/>
                    </a:lnTo>
                    <a:lnTo>
                      <a:pt x="9" y="148"/>
                    </a:lnTo>
                    <a:lnTo>
                      <a:pt x="14" y="146"/>
                    </a:lnTo>
                    <a:lnTo>
                      <a:pt x="19" y="117"/>
                    </a:lnTo>
                    <a:lnTo>
                      <a:pt x="19" y="9"/>
                    </a:lnTo>
                    <a:lnTo>
                      <a:pt x="16" y="9"/>
                    </a:lnTo>
                    <a:lnTo>
                      <a:pt x="12" y="7"/>
                    </a:lnTo>
                    <a:lnTo>
                      <a:pt x="7" y="2"/>
                    </a:lnTo>
                    <a:lnTo>
                      <a:pt x="2" y="0"/>
                    </a:lnTo>
                    <a:lnTo>
                      <a:pt x="4" y="23"/>
                    </a:lnTo>
                    <a:lnTo>
                      <a:pt x="7" y="4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3" name="Freeform 3819"/>
              <p:cNvSpPr>
                <a:spLocks/>
              </p:cNvSpPr>
              <p:nvPr/>
            </p:nvSpPr>
            <p:spPr bwMode="auto">
              <a:xfrm>
                <a:off x="6048" y="8215"/>
                <a:ext cx="21" cy="151"/>
              </a:xfrm>
              <a:custGeom>
                <a:avLst/>
                <a:gdLst/>
                <a:ahLst/>
                <a:cxnLst>
                  <a:cxn ang="0">
                    <a:pos x="2" y="148"/>
                  </a:cxn>
                  <a:cxn ang="0">
                    <a:pos x="12" y="148"/>
                  </a:cxn>
                  <a:cxn ang="0">
                    <a:pos x="12" y="146"/>
                  </a:cxn>
                  <a:cxn ang="0">
                    <a:pos x="16" y="146"/>
                  </a:cxn>
                  <a:cxn ang="0">
                    <a:pos x="19" y="117"/>
                  </a:cxn>
                  <a:cxn ang="0">
                    <a:pos x="21" y="81"/>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1" h="151">
                    <a:moveTo>
                      <a:pt x="2" y="148"/>
                    </a:moveTo>
                    <a:lnTo>
                      <a:pt x="12" y="148"/>
                    </a:lnTo>
                    <a:lnTo>
                      <a:pt x="12" y="146"/>
                    </a:lnTo>
                    <a:lnTo>
                      <a:pt x="16" y="146"/>
                    </a:lnTo>
                    <a:lnTo>
                      <a:pt x="19" y="117"/>
                    </a:lnTo>
                    <a:lnTo>
                      <a:pt x="21" y="81"/>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4" name="Freeform 3820"/>
              <p:cNvSpPr>
                <a:spLocks/>
              </p:cNvSpPr>
              <p:nvPr/>
            </p:nvSpPr>
            <p:spPr bwMode="auto">
              <a:xfrm>
                <a:off x="6045" y="8212"/>
                <a:ext cx="22" cy="154"/>
              </a:xfrm>
              <a:custGeom>
                <a:avLst/>
                <a:gdLst/>
                <a:ahLst/>
                <a:cxnLst>
                  <a:cxn ang="0">
                    <a:pos x="7" y="79"/>
                  </a:cxn>
                  <a:cxn ang="0">
                    <a:pos x="2" y="112"/>
                  </a:cxn>
                  <a:cxn ang="0">
                    <a:pos x="2" y="132"/>
                  </a:cxn>
                  <a:cxn ang="0">
                    <a:pos x="0" y="153"/>
                  </a:cxn>
                  <a:cxn ang="0">
                    <a:pos x="2" y="151"/>
                  </a:cxn>
                  <a:cxn ang="0">
                    <a:pos x="7" y="151"/>
                  </a:cxn>
                  <a:cxn ang="0">
                    <a:pos x="9" y="148"/>
                  </a:cxn>
                  <a:cxn ang="0">
                    <a:pos x="16" y="148"/>
                  </a:cxn>
                  <a:cxn ang="0">
                    <a:pos x="19" y="120"/>
                  </a:cxn>
                  <a:cxn ang="0">
                    <a:pos x="21" y="81"/>
                  </a:cxn>
                  <a:cxn ang="0">
                    <a:pos x="21" y="9"/>
                  </a:cxn>
                  <a:cxn ang="0">
                    <a:pos x="19" y="9"/>
                  </a:cxn>
                  <a:cxn ang="0">
                    <a:pos x="14" y="7"/>
                  </a:cxn>
                  <a:cxn ang="0">
                    <a:pos x="9" y="4"/>
                  </a:cxn>
                  <a:cxn ang="0">
                    <a:pos x="4" y="0"/>
                  </a:cxn>
                  <a:cxn ang="0">
                    <a:pos x="7" y="23"/>
                  </a:cxn>
                  <a:cxn ang="0">
                    <a:pos x="7" y="79"/>
                  </a:cxn>
                </a:cxnLst>
                <a:rect l="0" t="0" r="r" b="b"/>
                <a:pathLst>
                  <a:path w="22" h="154">
                    <a:moveTo>
                      <a:pt x="7" y="79"/>
                    </a:moveTo>
                    <a:lnTo>
                      <a:pt x="2" y="112"/>
                    </a:lnTo>
                    <a:lnTo>
                      <a:pt x="2" y="132"/>
                    </a:lnTo>
                    <a:lnTo>
                      <a:pt x="0" y="153"/>
                    </a:lnTo>
                    <a:lnTo>
                      <a:pt x="2" y="151"/>
                    </a:lnTo>
                    <a:lnTo>
                      <a:pt x="7" y="151"/>
                    </a:lnTo>
                    <a:lnTo>
                      <a:pt x="9" y="148"/>
                    </a:lnTo>
                    <a:lnTo>
                      <a:pt x="16" y="148"/>
                    </a:lnTo>
                    <a:lnTo>
                      <a:pt x="19" y="120"/>
                    </a:lnTo>
                    <a:lnTo>
                      <a:pt x="21" y="81"/>
                    </a:lnTo>
                    <a:lnTo>
                      <a:pt x="21" y="9"/>
                    </a:lnTo>
                    <a:lnTo>
                      <a:pt x="19" y="9"/>
                    </a:lnTo>
                    <a:lnTo>
                      <a:pt x="14" y="7"/>
                    </a:lnTo>
                    <a:lnTo>
                      <a:pt x="9" y="4"/>
                    </a:lnTo>
                    <a:lnTo>
                      <a:pt x="4" y="0"/>
                    </a:lnTo>
                    <a:lnTo>
                      <a:pt x="7" y="23"/>
                    </a:lnTo>
                    <a:lnTo>
                      <a:pt x="7" y="7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5" name="Freeform 3821"/>
              <p:cNvSpPr>
                <a:spLocks/>
              </p:cNvSpPr>
              <p:nvPr/>
            </p:nvSpPr>
            <p:spPr bwMode="auto">
              <a:xfrm>
                <a:off x="6040" y="8210"/>
                <a:ext cx="24" cy="156"/>
              </a:xfrm>
              <a:custGeom>
                <a:avLst/>
                <a:gdLst/>
                <a:ahLst/>
                <a:cxnLst>
                  <a:cxn ang="0">
                    <a:pos x="2" y="134"/>
                  </a:cxn>
                  <a:cxn ang="0">
                    <a:pos x="0" y="156"/>
                  </a:cxn>
                  <a:cxn ang="0">
                    <a:pos x="2" y="153"/>
                  </a:cxn>
                  <a:cxn ang="0">
                    <a:pos x="9" y="153"/>
                  </a:cxn>
                  <a:cxn ang="0">
                    <a:pos x="11" y="151"/>
                  </a:cxn>
                  <a:cxn ang="0">
                    <a:pos x="19" y="151"/>
                  </a:cxn>
                  <a:cxn ang="0">
                    <a:pos x="21" y="120"/>
                  </a:cxn>
                  <a:cxn ang="0">
                    <a:pos x="23" y="84"/>
                  </a:cxn>
                  <a:cxn ang="0">
                    <a:pos x="23" y="12"/>
                  </a:cxn>
                  <a:cxn ang="0">
                    <a:pos x="19" y="9"/>
                  </a:cxn>
                  <a:cxn ang="0">
                    <a:pos x="14" y="4"/>
                  </a:cxn>
                  <a:cxn ang="0">
                    <a:pos x="9" y="2"/>
                  </a:cxn>
                  <a:cxn ang="0">
                    <a:pos x="4" y="0"/>
                  </a:cxn>
                  <a:cxn ang="0">
                    <a:pos x="9" y="24"/>
                  </a:cxn>
                  <a:cxn ang="0">
                    <a:pos x="9" y="81"/>
                  </a:cxn>
                  <a:cxn ang="0">
                    <a:pos x="4" y="115"/>
                  </a:cxn>
                  <a:cxn ang="0">
                    <a:pos x="2" y="134"/>
                  </a:cxn>
                </a:cxnLst>
                <a:rect l="0" t="0" r="r" b="b"/>
                <a:pathLst>
                  <a:path w="24" h="156">
                    <a:moveTo>
                      <a:pt x="2" y="134"/>
                    </a:moveTo>
                    <a:lnTo>
                      <a:pt x="0" y="156"/>
                    </a:lnTo>
                    <a:lnTo>
                      <a:pt x="2" y="153"/>
                    </a:lnTo>
                    <a:lnTo>
                      <a:pt x="9" y="153"/>
                    </a:lnTo>
                    <a:lnTo>
                      <a:pt x="11" y="151"/>
                    </a:lnTo>
                    <a:lnTo>
                      <a:pt x="19" y="151"/>
                    </a:lnTo>
                    <a:lnTo>
                      <a:pt x="21" y="120"/>
                    </a:lnTo>
                    <a:lnTo>
                      <a:pt x="23" y="84"/>
                    </a:lnTo>
                    <a:lnTo>
                      <a:pt x="23" y="12"/>
                    </a:lnTo>
                    <a:lnTo>
                      <a:pt x="19" y="9"/>
                    </a:lnTo>
                    <a:lnTo>
                      <a:pt x="14" y="4"/>
                    </a:lnTo>
                    <a:lnTo>
                      <a:pt x="9" y="2"/>
                    </a:lnTo>
                    <a:lnTo>
                      <a:pt x="4" y="0"/>
                    </a:lnTo>
                    <a:lnTo>
                      <a:pt x="9" y="24"/>
                    </a:lnTo>
                    <a:lnTo>
                      <a:pt x="9" y="81"/>
                    </a:lnTo>
                    <a:lnTo>
                      <a:pt x="4" y="115"/>
                    </a:lnTo>
                    <a:lnTo>
                      <a:pt x="2" y="13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6" name="Freeform 3822"/>
              <p:cNvSpPr>
                <a:spLocks/>
              </p:cNvSpPr>
              <p:nvPr/>
            </p:nvSpPr>
            <p:spPr bwMode="auto">
              <a:xfrm>
                <a:off x="6038" y="8210"/>
                <a:ext cx="22" cy="156"/>
              </a:xfrm>
              <a:custGeom>
                <a:avLst/>
                <a:gdLst/>
                <a:ahLst/>
                <a:cxnLst>
                  <a:cxn ang="0">
                    <a:pos x="9" y="153"/>
                  </a:cxn>
                  <a:cxn ang="0">
                    <a:pos x="11" y="151"/>
                  </a:cxn>
                  <a:cxn ang="0">
                    <a:pos x="16" y="151"/>
                  </a:cxn>
                  <a:cxn ang="0">
                    <a:pos x="21" y="120"/>
                  </a:cxn>
                  <a:cxn ang="0">
                    <a:pos x="21" y="9"/>
                  </a:cxn>
                  <a:cxn ang="0">
                    <a:pos x="16" y="4"/>
                  </a:cxn>
                  <a:cxn ang="0">
                    <a:pos x="14" y="4"/>
                  </a:cxn>
                  <a:cxn ang="0">
                    <a:pos x="9" y="2"/>
                  </a:cxn>
                  <a:cxn ang="0">
                    <a:pos x="4" y="0"/>
                  </a:cxn>
                  <a:cxn ang="0">
                    <a:pos x="9" y="21"/>
                  </a:cxn>
                  <a:cxn ang="0">
                    <a:pos x="9" y="62"/>
                  </a:cxn>
                  <a:cxn ang="0">
                    <a:pos x="7" y="79"/>
                  </a:cxn>
                  <a:cxn ang="0">
                    <a:pos x="7" y="98"/>
                  </a:cxn>
                  <a:cxn ang="0">
                    <a:pos x="4" y="115"/>
                  </a:cxn>
                  <a:cxn ang="0">
                    <a:pos x="2" y="134"/>
                  </a:cxn>
                  <a:cxn ang="0">
                    <a:pos x="0" y="156"/>
                  </a:cxn>
                  <a:cxn ang="0">
                    <a:pos x="2" y="153"/>
                  </a:cxn>
                  <a:cxn ang="0">
                    <a:pos x="9" y="153"/>
                  </a:cxn>
                </a:cxnLst>
                <a:rect l="0" t="0" r="r" b="b"/>
                <a:pathLst>
                  <a:path w="22" h="156">
                    <a:moveTo>
                      <a:pt x="9" y="153"/>
                    </a:moveTo>
                    <a:lnTo>
                      <a:pt x="11" y="151"/>
                    </a:lnTo>
                    <a:lnTo>
                      <a:pt x="16" y="151"/>
                    </a:lnTo>
                    <a:lnTo>
                      <a:pt x="21" y="120"/>
                    </a:lnTo>
                    <a:lnTo>
                      <a:pt x="21" y="9"/>
                    </a:lnTo>
                    <a:lnTo>
                      <a:pt x="16" y="4"/>
                    </a:lnTo>
                    <a:lnTo>
                      <a:pt x="14" y="4"/>
                    </a:lnTo>
                    <a:lnTo>
                      <a:pt x="9" y="2"/>
                    </a:lnTo>
                    <a:lnTo>
                      <a:pt x="4" y="0"/>
                    </a:lnTo>
                    <a:lnTo>
                      <a:pt x="9" y="21"/>
                    </a:lnTo>
                    <a:lnTo>
                      <a:pt x="9" y="62"/>
                    </a:lnTo>
                    <a:lnTo>
                      <a:pt x="7" y="79"/>
                    </a:lnTo>
                    <a:lnTo>
                      <a:pt x="7" y="98"/>
                    </a:lnTo>
                    <a:lnTo>
                      <a:pt x="4" y="115"/>
                    </a:lnTo>
                    <a:lnTo>
                      <a:pt x="2" y="134"/>
                    </a:lnTo>
                    <a:lnTo>
                      <a:pt x="0" y="156"/>
                    </a:lnTo>
                    <a:lnTo>
                      <a:pt x="2" y="153"/>
                    </a:lnTo>
                    <a:lnTo>
                      <a:pt x="9" y="153"/>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7" name="Freeform 3823"/>
              <p:cNvSpPr>
                <a:spLocks/>
              </p:cNvSpPr>
              <p:nvPr/>
            </p:nvSpPr>
            <p:spPr bwMode="auto">
              <a:xfrm>
                <a:off x="6036" y="8208"/>
                <a:ext cx="21" cy="158"/>
              </a:xfrm>
              <a:custGeom>
                <a:avLst/>
                <a:gdLst/>
                <a:ahLst/>
                <a:cxnLst>
                  <a:cxn ang="0">
                    <a:pos x="2" y="156"/>
                  </a:cxn>
                  <a:cxn ang="0">
                    <a:pos x="7" y="153"/>
                  </a:cxn>
                  <a:cxn ang="0">
                    <a:pos x="14" y="153"/>
                  </a:cxn>
                  <a:cxn ang="0">
                    <a:pos x="16" y="151"/>
                  </a:cxn>
                  <a:cxn ang="0">
                    <a:pos x="19" y="122"/>
                  </a:cxn>
                  <a:cxn ang="0">
                    <a:pos x="21" y="84"/>
                  </a:cxn>
                  <a:cxn ang="0">
                    <a:pos x="21" y="9"/>
                  </a:cxn>
                  <a:cxn ang="0">
                    <a:pos x="16" y="7"/>
                  </a:cxn>
                  <a:cxn ang="0">
                    <a:pos x="11" y="4"/>
                  </a:cxn>
                  <a:cxn ang="0">
                    <a:pos x="7" y="0"/>
                  </a:cxn>
                  <a:cxn ang="0">
                    <a:pos x="4" y="0"/>
                  </a:cxn>
                  <a:cxn ang="0">
                    <a:pos x="7" y="24"/>
                  </a:cxn>
                  <a:cxn ang="0">
                    <a:pos x="9" y="45"/>
                  </a:cxn>
                  <a:cxn ang="0">
                    <a:pos x="9" y="64"/>
                  </a:cxn>
                  <a:cxn ang="0">
                    <a:pos x="4" y="98"/>
                  </a:cxn>
                  <a:cxn ang="0">
                    <a:pos x="0" y="136"/>
                  </a:cxn>
                  <a:cxn ang="0">
                    <a:pos x="0" y="158"/>
                  </a:cxn>
                  <a:cxn ang="0">
                    <a:pos x="2" y="156"/>
                  </a:cxn>
                </a:cxnLst>
                <a:rect l="0" t="0" r="r" b="b"/>
                <a:pathLst>
                  <a:path w="21" h="158">
                    <a:moveTo>
                      <a:pt x="2" y="156"/>
                    </a:moveTo>
                    <a:lnTo>
                      <a:pt x="7" y="153"/>
                    </a:lnTo>
                    <a:lnTo>
                      <a:pt x="14" y="153"/>
                    </a:lnTo>
                    <a:lnTo>
                      <a:pt x="16" y="151"/>
                    </a:lnTo>
                    <a:lnTo>
                      <a:pt x="19" y="122"/>
                    </a:lnTo>
                    <a:lnTo>
                      <a:pt x="21" y="84"/>
                    </a:lnTo>
                    <a:lnTo>
                      <a:pt x="21" y="9"/>
                    </a:lnTo>
                    <a:lnTo>
                      <a:pt x="16" y="7"/>
                    </a:lnTo>
                    <a:lnTo>
                      <a:pt x="11" y="4"/>
                    </a:lnTo>
                    <a:lnTo>
                      <a:pt x="7" y="0"/>
                    </a:lnTo>
                    <a:lnTo>
                      <a:pt x="4" y="0"/>
                    </a:lnTo>
                    <a:lnTo>
                      <a:pt x="7" y="24"/>
                    </a:lnTo>
                    <a:lnTo>
                      <a:pt x="9" y="45"/>
                    </a:lnTo>
                    <a:lnTo>
                      <a:pt x="9" y="64"/>
                    </a:lnTo>
                    <a:lnTo>
                      <a:pt x="4" y="98"/>
                    </a:lnTo>
                    <a:lnTo>
                      <a:pt x="0" y="136"/>
                    </a:lnTo>
                    <a:lnTo>
                      <a:pt x="0" y="158"/>
                    </a:lnTo>
                    <a:lnTo>
                      <a:pt x="2" y="15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8" name="Freeform 3824"/>
              <p:cNvSpPr>
                <a:spLocks/>
              </p:cNvSpPr>
              <p:nvPr/>
            </p:nvSpPr>
            <p:spPr bwMode="auto">
              <a:xfrm>
                <a:off x="6031" y="8205"/>
                <a:ext cx="24" cy="161"/>
              </a:xfrm>
              <a:custGeom>
                <a:avLst/>
                <a:gdLst/>
                <a:ahLst/>
                <a:cxnLst>
                  <a:cxn ang="0">
                    <a:pos x="9" y="24"/>
                  </a:cxn>
                  <a:cxn ang="0">
                    <a:pos x="12" y="45"/>
                  </a:cxn>
                  <a:cxn ang="0">
                    <a:pos x="9" y="64"/>
                  </a:cxn>
                  <a:cxn ang="0">
                    <a:pos x="9" y="84"/>
                  </a:cxn>
                  <a:cxn ang="0">
                    <a:pos x="7" y="100"/>
                  </a:cxn>
                  <a:cxn ang="0">
                    <a:pos x="2" y="139"/>
                  </a:cxn>
                  <a:cxn ang="0">
                    <a:pos x="0" y="160"/>
                  </a:cxn>
                  <a:cxn ang="0">
                    <a:pos x="2" y="158"/>
                  </a:cxn>
                  <a:cxn ang="0">
                    <a:pos x="7" y="158"/>
                  </a:cxn>
                  <a:cxn ang="0">
                    <a:pos x="9" y="156"/>
                  </a:cxn>
                  <a:cxn ang="0">
                    <a:pos x="16" y="156"/>
                  </a:cxn>
                  <a:cxn ang="0">
                    <a:pos x="19" y="153"/>
                  </a:cxn>
                  <a:cxn ang="0">
                    <a:pos x="21" y="124"/>
                  </a:cxn>
                  <a:cxn ang="0">
                    <a:pos x="21" y="86"/>
                  </a:cxn>
                  <a:cxn ang="0">
                    <a:pos x="23" y="45"/>
                  </a:cxn>
                  <a:cxn ang="0">
                    <a:pos x="23" y="12"/>
                  </a:cxn>
                  <a:cxn ang="0">
                    <a:pos x="21" y="9"/>
                  </a:cxn>
                  <a:cxn ang="0">
                    <a:pos x="16" y="7"/>
                  </a:cxn>
                  <a:cxn ang="0">
                    <a:pos x="12" y="2"/>
                  </a:cxn>
                  <a:cxn ang="0">
                    <a:pos x="7" y="0"/>
                  </a:cxn>
                  <a:cxn ang="0">
                    <a:pos x="9" y="24"/>
                  </a:cxn>
                </a:cxnLst>
                <a:rect l="0" t="0" r="r" b="b"/>
                <a:pathLst>
                  <a:path w="24" h="161">
                    <a:moveTo>
                      <a:pt x="9" y="24"/>
                    </a:moveTo>
                    <a:lnTo>
                      <a:pt x="12" y="45"/>
                    </a:lnTo>
                    <a:lnTo>
                      <a:pt x="9" y="64"/>
                    </a:lnTo>
                    <a:lnTo>
                      <a:pt x="9" y="84"/>
                    </a:lnTo>
                    <a:lnTo>
                      <a:pt x="7" y="100"/>
                    </a:lnTo>
                    <a:lnTo>
                      <a:pt x="2" y="139"/>
                    </a:lnTo>
                    <a:lnTo>
                      <a:pt x="0" y="160"/>
                    </a:lnTo>
                    <a:lnTo>
                      <a:pt x="2" y="158"/>
                    </a:lnTo>
                    <a:lnTo>
                      <a:pt x="7" y="158"/>
                    </a:lnTo>
                    <a:lnTo>
                      <a:pt x="9" y="156"/>
                    </a:lnTo>
                    <a:lnTo>
                      <a:pt x="16" y="156"/>
                    </a:lnTo>
                    <a:lnTo>
                      <a:pt x="19" y="153"/>
                    </a:lnTo>
                    <a:lnTo>
                      <a:pt x="21" y="124"/>
                    </a:lnTo>
                    <a:lnTo>
                      <a:pt x="21" y="86"/>
                    </a:lnTo>
                    <a:lnTo>
                      <a:pt x="23" y="45"/>
                    </a:lnTo>
                    <a:lnTo>
                      <a:pt x="23" y="12"/>
                    </a:lnTo>
                    <a:lnTo>
                      <a:pt x="21" y="9"/>
                    </a:lnTo>
                    <a:lnTo>
                      <a:pt x="16" y="7"/>
                    </a:lnTo>
                    <a:lnTo>
                      <a:pt x="12" y="2"/>
                    </a:lnTo>
                    <a:lnTo>
                      <a:pt x="7" y="0"/>
                    </a:lnTo>
                    <a:lnTo>
                      <a:pt x="9" y="24"/>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9" name="Freeform 3825"/>
              <p:cNvSpPr>
                <a:spLocks/>
              </p:cNvSpPr>
              <p:nvPr/>
            </p:nvSpPr>
            <p:spPr bwMode="auto">
              <a:xfrm>
                <a:off x="6028" y="8205"/>
                <a:ext cx="24" cy="161"/>
              </a:xfrm>
              <a:custGeom>
                <a:avLst/>
                <a:gdLst/>
                <a:ahLst/>
                <a:cxnLst>
                  <a:cxn ang="0">
                    <a:pos x="2" y="158"/>
                  </a:cxn>
                  <a:cxn ang="0">
                    <a:pos x="7" y="158"/>
                  </a:cxn>
                  <a:cxn ang="0">
                    <a:pos x="9" y="156"/>
                  </a:cxn>
                  <a:cxn ang="0">
                    <a:pos x="16" y="156"/>
                  </a:cxn>
                  <a:cxn ang="0">
                    <a:pos x="19" y="153"/>
                  </a:cxn>
                  <a:cxn ang="0">
                    <a:pos x="21" y="122"/>
                  </a:cxn>
                  <a:cxn ang="0">
                    <a:pos x="21" y="45"/>
                  </a:cxn>
                  <a:cxn ang="0">
                    <a:pos x="23" y="9"/>
                  </a:cxn>
                  <a:cxn ang="0">
                    <a:pos x="21" y="9"/>
                  </a:cxn>
                  <a:cxn ang="0">
                    <a:pos x="16" y="4"/>
                  </a:cxn>
                  <a:cxn ang="0">
                    <a:pos x="12" y="2"/>
                  </a:cxn>
                  <a:cxn ang="0">
                    <a:pos x="7" y="0"/>
                  </a:cxn>
                  <a:cxn ang="0">
                    <a:pos x="9" y="24"/>
                  </a:cxn>
                  <a:cxn ang="0">
                    <a:pos x="9" y="81"/>
                  </a:cxn>
                  <a:cxn ang="0">
                    <a:pos x="4" y="100"/>
                  </a:cxn>
                  <a:cxn ang="0">
                    <a:pos x="0" y="139"/>
                  </a:cxn>
                  <a:cxn ang="0">
                    <a:pos x="0" y="160"/>
                  </a:cxn>
                  <a:cxn ang="0">
                    <a:pos x="2" y="158"/>
                  </a:cxn>
                </a:cxnLst>
                <a:rect l="0" t="0" r="r" b="b"/>
                <a:pathLst>
                  <a:path w="24" h="161">
                    <a:moveTo>
                      <a:pt x="2" y="158"/>
                    </a:moveTo>
                    <a:lnTo>
                      <a:pt x="7" y="158"/>
                    </a:lnTo>
                    <a:lnTo>
                      <a:pt x="9" y="156"/>
                    </a:lnTo>
                    <a:lnTo>
                      <a:pt x="16" y="156"/>
                    </a:lnTo>
                    <a:lnTo>
                      <a:pt x="19" y="153"/>
                    </a:lnTo>
                    <a:lnTo>
                      <a:pt x="21" y="122"/>
                    </a:lnTo>
                    <a:lnTo>
                      <a:pt x="21" y="45"/>
                    </a:lnTo>
                    <a:lnTo>
                      <a:pt x="23" y="9"/>
                    </a:lnTo>
                    <a:lnTo>
                      <a:pt x="21" y="9"/>
                    </a:lnTo>
                    <a:lnTo>
                      <a:pt x="16" y="4"/>
                    </a:lnTo>
                    <a:lnTo>
                      <a:pt x="12" y="2"/>
                    </a:lnTo>
                    <a:lnTo>
                      <a:pt x="7" y="0"/>
                    </a:lnTo>
                    <a:lnTo>
                      <a:pt x="9" y="24"/>
                    </a:lnTo>
                    <a:lnTo>
                      <a:pt x="9" y="81"/>
                    </a:lnTo>
                    <a:lnTo>
                      <a:pt x="4" y="100"/>
                    </a:lnTo>
                    <a:lnTo>
                      <a:pt x="0" y="139"/>
                    </a:lnTo>
                    <a:lnTo>
                      <a:pt x="0" y="160"/>
                    </a:lnTo>
                    <a:lnTo>
                      <a:pt x="2" y="158"/>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0" name="Freeform 3826"/>
              <p:cNvSpPr>
                <a:spLocks/>
              </p:cNvSpPr>
              <p:nvPr/>
            </p:nvSpPr>
            <p:spPr bwMode="auto">
              <a:xfrm>
                <a:off x="6024" y="8203"/>
                <a:ext cx="26" cy="163"/>
              </a:xfrm>
              <a:custGeom>
                <a:avLst/>
                <a:gdLst/>
                <a:ahLst/>
                <a:cxnLst>
                  <a:cxn ang="0">
                    <a:pos x="23" y="45"/>
                  </a:cxn>
                  <a:cxn ang="0">
                    <a:pos x="26" y="11"/>
                  </a:cxn>
                  <a:cxn ang="0">
                    <a:pos x="9" y="0"/>
                  </a:cxn>
                  <a:cxn ang="0">
                    <a:pos x="12" y="23"/>
                  </a:cxn>
                  <a:cxn ang="0">
                    <a:pos x="12" y="64"/>
                  </a:cxn>
                  <a:cxn ang="0">
                    <a:pos x="2" y="141"/>
                  </a:cxn>
                  <a:cxn ang="0">
                    <a:pos x="0" y="163"/>
                  </a:cxn>
                  <a:cxn ang="0">
                    <a:pos x="19" y="155"/>
                  </a:cxn>
                  <a:cxn ang="0">
                    <a:pos x="21" y="124"/>
                  </a:cxn>
                  <a:cxn ang="0">
                    <a:pos x="23" y="86"/>
                  </a:cxn>
                  <a:cxn ang="0">
                    <a:pos x="23" y="45"/>
                  </a:cxn>
                </a:cxnLst>
                <a:rect l="0" t="0" r="r" b="b"/>
                <a:pathLst>
                  <a:path w="26" h="163">
                    <a:moveTo>
                      <a:pt x="23" y="45"/>
                    </a:moveTo>
                    <a:lnTo>
                      <a:pt x="26" y="11"/>
                    </a:lnTo>
                    <a:lnTo>
                      <a:pt x="9" y="0"/>
                    </a:lnTo>
                    <a:lnTo>
                      <a:pt x="12" y="23"/>
                    </a:lnTo>
                    <a:lnTo>
                      <a:pt x="12" y="64"/>
                    </a:lnTo>
                    <a:lnTo>
                      <a:pt x="2" y="141"/>
                    </a:lnTo>
                    <a:lnTo>
                      <a:pt x="0" y="163"/>
                    </a:lnTo>
                    <a:lnTo>
                      <a:pt x="19" y="155"/>
                    </a:lnTo>
                    <a:lnTo>
                      <a:pt x="21" y="124"/>
                    </a:lnTo>
                    <a:lnTo>
                      <a:pt x="23" y="86"/>
                    </a:lnTo>
                    <a:lnTo>
                      <a:pt x="23" y="45"/>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1" name="Freeform 3827"/>
              <p:cNvSpPr>
                <a:spLocks/>
              </p:cNvSpPr>
              <p:nvPr/>
            </p:nvSpPr>
            <p:spPr bwMode="auto">
              <a:xfrm>
                <a:off x="5764" y="8368"/>
                <a:ext cx="214" cy="20"/>
              </a:xfrm>
              <a:custGeom>
                <a:avLst/>
                <a:gdLst/>
                <a:ahLst/>
                <a:cxnLst>
                  <a:cxn ang="0">
                    <a:pos x="19" y="4"/>
                  </a:cxn>
                  <a:cxn ang="0">
                    <a:pos x="0" y="0"/>
                  </a:cxn>
                  <a:cxn ang="0">
                    <a:pos x="0" y="2"/>
                  </a:cxn>
                  <a:cxn ang="0">
                    <a:pos x="4" y="4"/>
                  </a:cxn>
                  <a:cxn ang="0">
                    <a:pos x="9" y="7"/>
                  </a:cxn>
                  <a:cxn ang="0">
                    <a:pos x="14" y="7"/>
                  </a:cxn>
                  <a:cxn ang="0">
                    <a:pos x="19" y="9"/>
                  </a:cxn>
                  <a:cxn ang="0">
                    <a:pos x="23" y="9"/>
                  </a:cxn>
                  <a:cxn ang="0">
                    <a:pos x="28" y="12"/>
                  </a:cxn>
                  <a:cxn ang="0">
                    <a:pos x="38" y="12"/>
                  </a:cxn>
                  <a:cxn ang="0">
                    <a:pos x="43" y="14"/>
                  </a:cxn>
                  <a:cxn ang="0">
                    <a:pos x="55" y="14"/>
                  </a:cxn>
                  <a:cxn ang="0">
                    <a:pos x="62" y="16"/>
                  </a:cxn>
                  <a:cxn ang="0">
                    <a:pos x="83" y="16"/>
                  </a:cxn>
                  <a:cxn ang="0">
                    <a:pos x="91" y="19"/>
                  </a:cxn>
                  <a:cxn ang="0">
                    <a:pos x="122" y="19"/>
                  </a:cxn>
                  <a:cxn ang="0">
                    <a:pos x="131" y="16"/>
                  </a:cxn>
                  <a:cxn ang="0">
                    <a:pos x="156" y="16"/>
                  </a:cxn>
                  <a:cxn ang="0">
                    <a:pos x="165" y="14"/>
                  </a:cxn>
                  <a:cxn ang="0">
                    <a:pos x="184" y="12"/>
                  </a:cxn>
                  <a:cxn ang="0">
                    <a:pos x="213" y="9"/>
                  </a:cxn>
                  <a:cxn ang="0">
                    <a:pos x="189" y="4"/>
                  </a:cxn>
                  <a:cxn ang="0">
                    <a:pos x="172" y="4"/>
                  </a:cxn>
                  <a:cxn ang="0">
                    <a:pos x="163" y="7"/>
                  </a:cxn>
                  <a:cxn ang="0">
                    <a:pos x="151" y="7"/>
                  </a:cxn>
                  <a:cxn ang="0">
                    <a:pos x="136" y="9"/>
                  </a:cxn>
                  <a:cxn ang="0">
                    <a:pos x="112" y="9"/>
                  </a:cxn>
                  <a:cxn ang="0">
                    <a:pos x="103" y="12"/>
                  </a:cxn>
                  <a:cxn ang="0">
                    <a:pos x="64" y="12"/>
                  </a:cxn>
                  <a:cxn ang="0">
                    <a:pos x="55" y="9"/>
                  </a:cxn>
                  <a:cxn ang="0">
                    <a:pos x="36" y="9"/>
                  </a:cxn>
                  <a:cxn ang="0">
                    <a:pos x="28" y="7"/>
                  </a:cxn>
                  <a:cxn ang="0">
                    <a:pos x="19" y="4"/>
                  </a:cxn>
                </a:cxnLst>
                <a:rect l="0" t="0" r="r" b="b"/>
                <a:pathLst>
                  <a:path w="214" h="20">
                    <a:moveTo>
                      <a:pt x="19" y="4"/>
                    </a:moveTo>
                    <a:lnTo>
                      <a:pt x="0" y="0"/>
                    </a:lnTo>
                    <a:lnTo>
                      <a:pt x="0" y="2"/>
                    </a:lnTo>
                    <a:lnTo>
                      <a:pt x="4" y="4"/>
                    </a:lnTo>
                    <a:lnTo>
                      <a:pt x="9" y="7"/>
                    </a:lnTo>
                    <a:lnTo>
                      <a:pt x="14" y="7"/>
                    </a:lnTo>
                    <a:lnTo>
                      <a:pt x="19" y="9"/>
                    </a:lnTo>
                    <a:lnTo>
                      <a:pt x="23" y="9"/>
                    </a:lnTo>
                    <a:lnTo>
                      <a:pt x="28" y="12"/>
                    </a:lnTo>
                    <a:lnTo>
                      <a:pt x="38" y="12"/>
                    </a:lnTo>
                    <a:lnTo>
                      <a:pt x="43" y="14"/>
                    </a:lnTo>
                    <a:lnTo>
                      <a:pt x="55" y="14"/>
                    </a:lnTo>
                    <a:lnTo>
                      <a:pt x="62" y="16"/>
                    </a:lnTo>
                    <a:lnTo>
                      <a:pt x="83" y="16"/>
                    </a:lnTo>
                    <a:lnTo>
                      <a:pt x="91" y="19"/>
                    </a:lnTo>
                    <a:lnTo>
                      <a:pt x="122" y="19"/>
                    </a:lnTo>
                    <a:lnTo>
                      <a:pt x="131" y="16"/>
                    </a:lnTo>
                    <a:lnTo>
                      <a:pt x="156" y="16"/>
                    </a:lnTo>
                    <a:lnTo>
                      <a:pt x="165" y="14"/>
                    </a:lnTo>
                    <a:lnTo>
                      <a:pt x="184" y="12"/>
                    </a:lnTo>
                    <a:lnTo>
                      <a:pt x="213" y="9"/>
                    </a:lnTo>
                    <a:lnTo>
                      <a:pt x="189" y="4"/>
                    </a:lnTo>
                    <a:lnTo>
                      <a:pt x="172" y="4"/>
                    </a:lnTo>
                    <a:lnTo>
                      <a:pt x="163" y="7"/>
                    </a:lnTo>
                    <a:lnTo>
                      <a:pt x="151" y="7"/>
                    </a:lnTo>
                    <a:lnTo>
                      <a:pt x="136" y="9"/>
                    </a:lnTo>
                    <a:lnTo>
                      <a:pt x="112" y="9"/>
                    </a:lnTo>
                    <a:lnTo>
                      <a:pt x="103" y="12"/>
                    </a:lnTo>
                    <a:lnTo>
                      <a:pt x="64" y="12"/>
                    </a:lnTo>
                    <a:lnTo>
                      <a:pt x="55" y="9"/>
                    </a:lnTo>
                    <a:lnTo>
                      <a:pt x="36" y="9"/>
                    </a:lnTo>
                    <a:lnTo>
                      <a:pt x="28" y="7"/>
                    </a:lnTo>
                    <a:lnTo>
                      <a:pt x="19"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2" name="Freeform 3828"/>
              <p:cNvSpPr>
                <a:spLocks/>
              </p:cNvSpPr>
              <p:nvPr/>
            </p:nvSpPr>
            <p:spPr bwMode="auto">
              <a:xfrm>
                <a:off x="5827" y="8388"/>
                <a:ext cx="79" cy="19"/>
              </a:xfrm>
              <a:custGeom>
                <a:avLst/>
                <a:gdLst/>
                <a:ahLst/>
                <a:cxnLst>
                  <a:cxn ang="0">
                    <a:pos x="0" y="0"/>
                  </a:cxn>
                  <a:cxn ang="0">
                    <a:pos x="0" y="0"/>
                  </a:cxn>
                  <a:cxn ang="0">
                    <a:pos x="2" y="4"/>
                  </a:cxn>
                  <a:cxn ang="0">
                    <a:pos x="16" y="14"/>
                  </a:cxn>
                  <a:cxn ang="0">
                    <a:pos x="28" y="16"/>
                  </a:cxn>
                  <a:cxn ang="0">
                    <a:pos x="47" y="16"/>
                  </a:cxn>
                  <a:cxn ang="0">
                    <a:pos x="64" y="19"/>
                  </a:cxn>
                  <a:cxn ang="0">
                    <a:pos x="79" y="19"/>
                  </a:cxn>
                  <a:cxn ang="0">
                    <a:pos x="71" y="14"/>
                  </a:cxn>
                  <a:cxn ang="0">
                    <a:pos x="62" y="12"/>
                  </a:cxn>
                  <a:cxn ang="0">
                    <a:pos x="57" y="4"/>
                  </a:cxn>
                  <a:cxn ang="0">
                    <a:pos x="55" y="0"/>
                  </a:cxn>
                  <a:cxn ang="0">
                    <a:pos x="0" y="0"/>
                  </a:cxn>
                </a:cxnLst>
                <a:rect l="0" t="0" r="r" b="b"/>
                <a:pathLst>
                  <a:path w="79" h="19">
                    <a:moveTo>
                      <a:pt x="0" y="0"/>
                    </a:moveTo>
                    <a:lnTo>
                      <a:pt x="0" y="0"/>
                    </a:lnTo>
                    <a:lnTo>
                      <a:pt x="2" y="4"/>
                    </a:lnTo>
                    <a:lnTo>
                      <a:pt x="16" y="14"/>
                    </a:lnTo>
                    <a:lnTo>
                      <a:pt x="28" y="16"/>
                    </a:lnTo>
                    <a:lnTo>
                      <a:pt x="47" y="16"/>
                    </a:lnTo>
                    <a:lnTo>
                      <a:pt x="64" y="19"/>
                    </a:lnTo>
                    <a:lnTo>
                      <a:pt x="79" y="19"/>
                    </a:lnTo>
                    <a:lnTo>
                      <a:pt x="71" y="14"/>
                    </a:lnTo>
                    <a:lnTo>
                      <a:pt x="62" y="12"/>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3" name="Freeform 3829"/>
              <p:cNvSpPr>
                <a:spLocks/>
              </p:cNvSpPr>
              <p:nvPr/>
            </p:nvSpPr>
            <p:spPr bwMode="auto">
              <a:xfrm>
                <a:off x="5812" y="8404"/>
                <a:ext cx="140" cy="34"/>
              </a:xfrm>
              <a:custGeom>
                <a:avLst/>
                <a:gdLst/>
                <a:ahLst/>
                <a:cxnLst>
                  <a:cxn ang="0">
                    <a:pos x="14" y="4"/>
                  </a:cxn>
                  <a:cxn ang="0">
                    <a:pos x="2" y="9"/>
                  </a:cxn>
                  <a:cxn ang="0">
                    <a:pos x="0" y="14"/>
                  </a:cxn>
                  <a:cxn ang="0">
                    <a:pos x="0" y="19"/>
                  </a:cxn>
                  <a:cxn ang="0">
                    <a:pos x="4" y="21"/>
                  </a:cxn>
                  <a:cxn ang="0">
                    <a:pos x="9" y="23"/>
                  </a:cxn>
                  <a:cxn ang="0">
                    <a:pos x="16" y="26"/>
                  </a:cxn>
                  <a:cxn ang="0">
                    <a:pos x="21" y="26"/>
                  </a:cxn>
                  <a:cxn ang="0">
                    <a:pos x="28" y="28"/>
                  </a:cxn>
                  <a:cxn ang="0">
                    <a:pos x="40" y="28"/>
                  </a:cxn>
                  <a:cxn ang="0">
                    <a:pos x="48" y="31"/>
                  </a:cxn>
                  <a:cxn ang="0">
                    <a:pos x="64" y="31"/>
                  </a:cxn>
                  <a:cxn ang="0">
                    <a:pos x="108" y="33"/>
                  </a:cxn>
                  <a:cxn ang="0">
                    <a:pos x="139" y="28"/>
                  </a:cxn>
                  <a:cxn ang="0">
                    <a:pos x="134" y="26"/>
                  </a:cxn>
                  <a:cxn ang="0">
                    <a:pos x="127" y="23"/>
                  </a:cxn>
                  <a:cxn ang="0">
                    <a:pos x="112" y="16"/>
                  </a:cxn>
                  <a:cxn ang="0">
                    <a:pos x="108" y="14"/>
                  </a:cxn>
                  <a:cxn ang="0">
                    <a:pos x="103" y="9"/>
                  </a:cxn>
                  <a:cxn ang="0">
                    <a:pos x="98" y="7"/>
                  </a:cxn>
                  <a:cxn ang="0">
                    <a:pos x="72" y="7"/>
                  </a:cxn>
                  <a:cxn ang="0">
                    <a:pos x="67" y="4"/>
                  </a:cxn>
                  <a:cxn ang="0">
                    <a:pos x="48" y="4"/>
                  </a:cxn>
                  <a:cxn ang="0">
                    <a:pos x="43" y="2"/>
                  </a:cxn>
                  <a:cxn ang="0">
                    <a:pos x="38" y="0"/>
                  </a:cxn>
                  <a:cxn ang="0">
                    <a:pos x="28" y="0"/>
                  </a:cxn>
                  <a:cxn ang="0">
                    <a:pos x="14" y="4"/>
                  </a:cxn>
                </a:cxnLst>
                <a:rect l="0" t="0" r="r" b="b"/>
                <a:pathLst>
                  <a:path w="140" h="34">
                    <a:moveTo>
                      <a:pt x="14" y="4"/>
                    </a:moveTo>
                    <a:lnTo>
                      <a:pt x="2" y="9"/>
                    </a:lnTo>
                    <a:lnTo>
                      <a:pt x="0" y="14"/>
                    </a:lnTo>
                    <a:lnTo>
                      <a:pt x="0" y="19"/>
                    </a:lnTo>
                    <a:lnTo>
                      <a:pt x="4" y="21"/>
                    </a:lnTo>
                    <a:lnTo>
                      <a:pt x="9" y="23"/>
                    </a:lnTo>
                    <a:lnTo>
                      <a:pt x="16" y="26"/>
                    </a:lnTo>
                    <a:lnTo>
                      <a:pt x="21" y="26"/>
                    </a:lnTo>
                    <a:lnTo>
                      <a:pt x="28" y="28"/>
                    </a:lnTo>
                    <a:lnTo>
                      <a:pt x="40" y="28"/>
                    </a:lnTo>
                    <a:lnTo>
                      <a:pt x="48" y="31"/>
                    </a:lnTo>
                    <a:lnTo>
                      <a:pt x="64" y="31"/>
                    </a:lnTo>
                    <a:lnTo>
                      <a:pt x="108" y="33"/>
                    </a:lnTo>
                    <a:lnTo>
                      <a:pt x="139" y="28"/>
                    </a:lnTo>
                    <a:lnTo>
                      <a:pt x="134" y="26"/>
                    </a:lnTo>
                    <a:lnTo>
                      <a:pt x="127" y="23"/>
                    </a:lnTo>
                    <a:lnTo>
                      <a:pt x="112" y="16"/>
                    </a:lnTo>
                    <a:lnTo>
                      <a:pt x="108" y="14"/>
                    </a:lnTo>
                    <a:lnTo>
                      <a:pt x="103" y="9"/>
                    </a:lnTo>
                    <a:lnTo>
                      <a:pt x="98" y="7"/>
                    </a:lnTo>
                    <a:lnTo>
                      <a:pt x="72" y="7"/>
                    </a:lnTo>
                    <a:lnTo>
                      <a:pt x="67" y="4"/>
                    </a:lnTo>
                    <a:lnTo>
                      <a:pt x="48" y="4"/>
                    </a:lnTo>
                    <a:lnTo>
                      <a:pt x="43" y="2"/>
                    </a:lnTo>
                    <a:lnTo>
                      <a:pt x="38" y="0"/>
                    </a:lnTo>
                    <a:lnTo>
                      <a:pt x="28" y="0"/>
                    </a:lnTo>
                    <a:lnTo>
                      <a:pt x="1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4" name="Freeform 3830"/>
              <p:cNvSpPr>
                <a:spLocks/>
              </p:cNvSpPr>
              <p:nvPr/>
            </p:nvSpPr>
            <p:spPr bwMode="auto">
              <a:xfrm>
                <a:off x="5827" y="8385"/>
                <a:ext cx="55" cy="22"/>
              </a:xfrm>
              <a:custGeom>
                <a:avLst/>
                <a:gdLst/>
                <a:ahLst/>
                <a:cxnLst>
                  <a:cxn ang="0">
                    <a:pos x="23" y="4"/>
                  </a:cxn>
                  <a:cxn ang="0">
                    <a:pos x="0" y="0"/>
                  </a:cxn>
                  <a:cxn ang="0">
                    <a:pos x="9" y="9"/>
                  </a:cxn>
                  <a:cxn ang="0">
                    <a:pos x="14" y="12"/>
                  </a:cxn>
                  <a:cxn ang="0">
                    <a:pos x="16" y="12"/>
                  </a:cxn>
                  <a:cxn ang="0">
                    <a:pos x="21" y="16"/>
                  </a:cxn>
                  <a:cxn ang="0">
                    <a:pos x="26" y="16"/>
                  </a:cxn>
                  <a:cxn ang="0">
                    <a:pos x="28" y="19"/>
                  </a:cxn>
                  <a:cxn ang="0">
                    <a:pos x="36" y="19"/>
                  </a:cxn>
                  <a:cxn ang="0">
                    <a:pos x="38" y="21"/>
                  </a:cxn>
                  <a:cxn ang="0">
                    <a:pos x="55" y="21"/>
                  </a:cxn>
                  <a:cxn ang="0">
                    <a:pos x="50" y="19"/>
                  </a:cxn>
                  <a:cxn ang="0">
                    <a:pos x="45" y="16"/>
                  </a:cxn>
                  <a:cxn ang="0">
                    <a:pos x="43" y="12"/>
                  </a:cxn>
                  <a:cxn ang="0">
                    <a:pos x="36" y="4"/>
                  </a:cxn>
                  <a:cxn ang="0">
                    <a:pos x="23" y="4"/>
                  </a:cxn>
                </a:cxnLst>
                <a:rect l="0" t="0" r="r" b="b"/>
                <a:pathLst>
                  <a:path w="55" h="22">
                    <a:moveTo>
                      <a:pt x="23" y="4"/>
                    </a:moveTo>
                    <a:lnTo>
                      <a:pt x="0" y="0"/>
                    </a:lnTo>
                    <a:lnTo>
                      <a:pt x="9" y="9"/>
                    </a:lnTo>
                    <a:lnTo>
                      <a:pt x="14" y="12"/>
                    </a:lnTo>
                    <a:lnTo>
                      <a:pt x="16" y="12"/>
                    </a:lnTo>
                    <a:lnTo>
                      <a:pt x="21" y="16"/>
                    </a:lnTo>
                    <a:lnTo>
                      <a:pt x="26" y="16"/>
                    </a:lnTo>
                    <a:lnTo>
                      <a:pt x="28" y="19"/>
                    </a:lnTo>
                    <a:lnTo>
                      <a:pt x="36" y="19"/>
                    </a:lnTo>
                    <a:lnTo>
                      <a:pt x="38" y="21"/>
                    </a:lnTo>
                    <a:lnTo>
                      <a:pt x="55" y="21"/>
                    </a:lnTo>
                    <a:lnTo>
                      <a:pt x="50" y="19"/>
                    </a:lnTo>
                    <a:lnTo>
                      <a:pt x="45" y="16"/>
                    </a:lnTo>
                    <a:lnTo>
                      <a:pt x="43" y="12"/>
                    </a:lnTo>
                    <a:lnTo>
                      <a:pt x="36"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5" name="Freeform 3831"/>
              <p:cNvSpPr>
                <a:spLocks/>
              </p:cNvSpPr>
              <p:nvPr/>
            </p:nvSpPr>
            <p:spPr bwMode="auto">
              <a:xfrm>
                <a:off x="5808" y="8402"/>
                <a:ext cx="115" cy="36"/>
              </a:xfrm>
              <a:custGeom>
                <a:avLst/>
                <a:gdLst/>
                <a:ahLst/>
                <a:cxnLst>
                  <a:cxn ang="0">
                    <a:pos x="7" y="23"/>
                  </a:cxn>
                  <a:cxn ang="0">
                    <a:pos x="12" y="26"/>
                  </a:cxn>
                  <a:cxn ang="0">
                    <a:pos x="19" y="26"/>
                  </a:cxn>
                  <a:cxn ang="0">
                    <a:pos x="24" y="28"/>
                  </a:cxn>
                  <a:cxn ang="0">
                    <a:pos x="31" y="28"/>
                  </a:cxn>
                  <a:cxn ang="0">
                    <a:pos x="36" y="31"/>
                  </a:cxn>
                  <a:cxn ang="0">
                    <a:pos x="43" y="31"/>
                  </a:cxn>
                  <a:cxn ang="0">
                    <a:pos x="50" y="33"/>
                  </a:cxn>
                  <a:cxn ang="0">
                    <a:pos x="74" y="33"/>
                  </a:cxn>
                  <a:cxn ang="0">
                    <a:pos x="79" y="36"/>
                  </a:cxn>
                  <a:cxn ang="0">
                    <a:pos x="115" y="36"/>
                  </a:cxn>
                  <a:cxn ang="0">
                    <a:pos x="98" y="26"/>
                  </a:cxn>
                  <a:cxn ang="0">
                    <a:pos x="86" y="7"/>
                  </a:cxn>
                  <a:cxn ang="0">
                    <a:pos x="67" y="7"/>
                  </a:cxn>
                  <a:cxn ang="0">
                    <a:pos x="40" y="2"/>
                  </a:cxn>
                  <a:cxn ang="0">
                    <a:pos x="31" y="0"/>
                  </a:cxn>
                  <a:cxn ang="0">
                    <a:pos x="14" y="7"/>
                  </a:cxn>
                  <a:cxn ang="0">
                    <a:pos x="0" y="14"/>
                  </a:cxn>
                  <a:cxn ang="0">
                    <a:pos x="2" y="19"/>
                  </a:cxn>
                  <a:cxn ang="0">
                    <a:pos x="7" y="23"/>
                  </a:cxn>
                </a:cxnLst>
                <a:rect l="0" t="0" r="r" b="b"/>
                <a:pathLst>
                  <a:path w="115" h="36">
                    <a:moveTo>
                      <a:pt x="7" y="23"/>
                    </a:moveTo>
                    <a:lnTo>
                      <a:pt x="12" y="26"/>
                    </a:lnTo>
                    <a:lnTo>
                      <a:pt x="19" y="26"/>
                    </a:lnTo>
                    <a:lnTo>
                      <a:pt x="24" y="28"/>
                    </a:lnTo>
                    <a:lnTo>
                      <a:pt x="31" y="28"/>
                    </a:lnTo>
                    <a:lnTo>
                      <a:pt x="36" y="31"/>
                    </a:lnTo>
                    <a:lnTo>
                      <a:pt x="43" y="31"/>
                    </a:lnTo>
                    <a:lnTo>
                      <a:pt x="50" y="33"/>
                    </a:lnTo>
                    <a:lnTo>
                      <a:pt x="74" y="33"/>
                    </a:lnTo>
                    <a:lnTo>
                      <a:pt x="79" y="36"/>
                    </a:lnTo>
                    <a:lnTo>
                      <a:pt x="115" y="36"/>
                    </a:lnTo>
                    <a:lnTo>
                      <a:pt x="98" y="26"/>
                    </a:lnTo>
                    <a:lnTo>
                      <a:pt x="86" y="7"/>
                    </a:lnTo>
                    <a:lnTo>
                      <a:pt x="67" y="7"/>
                    </a:lnTo>
                    <a:lnTo>
                      <a:pt x="40" y="2"/>
                    </a:lnTo>
                    <a:lnTo>
                      <a:pt x="31" y="0"/>
                    </a:lnTo>
                    <a:lnTo>
                      <a:pt x="14" y="7"/>
                    </a:lnTo>
                    <a:lnTo>
                      <a:pt x="0" y="14"/>
                    </a:lnTo>
                    <a:lnTo>
                      <a:pt x="2" y="19"/>
                    </a:lnTo>
                    <a:lnTo>
                      <a:pt x="7" y="2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6" name="Freeform 3832"/>
              <p:cNvSpPr>
                <a:spLocks/>
              </p:cNvSpPr>
              <p:nvPr/>
            </p:nvSpPr>
            <p:spPr bwMode="auto">
              <a:xfrm>
                <a:off x="5697" y="8275"/>
                <a:ext cx="36" cy="7"/>
              </a:xfrm>
              <a:custGeom>
                <a:avLst/>
                <a:gdLst/>
                <a:ahLst/>
                <a:cxnLst>
                  <a:cxn ang="0">
                    <a:pos x="21" y="2"/>
                  </a:cxn>
                  <a:cxn ang="0">
                    <a:pos x="19" y="0"/>
                  </a:cxn>
                  <a:cxn ang="0">
                    <a:pos x="14" y="0"/>
                  </a:cxn>
                  <a:cxn ang="0">
                    <a:pos x="12" y="2"/>
                  </a:cxn>
                  <a:cxn ang="0">
                    <a:pos x="0" y="2"/>
                  </a:cxn>
                  <a:cxn ang="0">
                    <a:pos x="0" y="7"/>
                  </a:cxn>
                  <a:cxn ang="0">
                    <a:pos x="36" y="7"/>
                  </a:cxn>
                  <a:cxn ang="0">
                    <a:pos x="36" y="2"/>
                  </a:cxn>
                  <a:cxn ang="0">
                    <a:pos x="21" y="2"/>
                  </a:cxn>
                </a:cxnLst>
                <a:rect l="0" t="0" r="r" b="b"/>
                <a:pathLst>
                  <a:path w="36" h="7">
                    <a:moveTo>
                      <a:pt x="21" y="2"/>
                    </a:moveTo>
                    <a:lnTo>
                      <a:pt x="19" y="0"/>
                    </a:lnTo>
                    <a:lnTo>
                      <a:pt x="14" y="0"/>
                    </a:lnTo>
                    <a:lnTo>
                      <a:pt x="12" y="2"/>
                    </a:lnTo>
                    <a:lnTo>
                      <a:pt x="0" y="2"/>
                    </a:lnTo>
                    <a:lnTo>
                      <a:pt x="0" y="7"/>
                    </a:lnTo>
                    <a:lnTo>
                      <a:pt x="36" y="7"/>
                    </a:lnTo>
                    <a:lnTo>
                      <a:pt x="36" y="2"/>
                    </a:lnTo>
                    <a:lnTo>
                      <a:pt x="21"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7" name="Freeform 3833"/>
              <p:cNvSpPr>
                <a:spLocks/>
              </p:cNvSpPr>
              <p:nvPr/>
            </p:nvSpPr>
            <p:spPr bwMode="auto">
              <a:xfrm>
                <a:off x="5695" y="8292"/>
                <a:ext cx="41" cy="98"/>
              </a:xfrm>
              <a:custGeom>
                <a:avLst/>
                <a:gdLst/>
                <a:ahLst/>
                <a:cxnLst>
                  <a:cxn ang="0">
                    <a:pos x="31" y="86"/>
                  </a:cxn>
                  <a:cxn ang="0">
                    <a:pos x="0" y="83"/>
                  </a:cxn>
                  <a:cxn ang="0">
                    <a:pos x="0" y="98"/>
                  </a:cxn>
                  <a:cxn ang="0">
                    <a:pos x="4" y="88"/>
                  </a:cxn>
                  <a:cxn ang="0">
                    <a:pos x="38" y="88"/>
                  </a:cxn>
                  <a:cxn ang="0">
                    <a:pos x="36" y="71"/>
                  </a:cxn>
                  <a:cxn ang="0">
                    <a:pos x="33" y="50"/>
                  </a:cxn>
                  <a:cxn ang="0">
                    <a:pos x="33" y="4"/>
                  </a:cxn>
                  <a:cxn ang="0">
                    <a:pos x="40" y="0"/>
                  </a:cxn>
                  <a:cxn ang="0">
                    <a:pos x="31" y="0"/>
                  </a:cxn>
                  <a:cxn ang="0">
                    <a:pos x="31" y="86"/>
                  </a:cxn>
                </a:cxnLst>
                <a:rect l="0" t="0" r="r" b="b"/>
                <a:pathLst>
                  <a:path w="41" h="98">
                    <a:moveTo>
                      <a:pt x="31" y="86"/>
                    </a:moveTo>
                    <a:lnTo>
                      <a:pt x="0" y="83"/>
                    </a:lnTo>
                    <a:lnTo>
                      <a:pt x="0" y="98"/>
                    </a:lnTo>
                    <a:lnTo>
                      <a:pt x="4" y="88"/>
                    </a:lnTo>
                    <a:lnTo>
                      <a:pt x="38" y="88"/>
                    </a:lnTo>
                    <a:lnTo>
                      <a:pt x="36" y="71"/>
                    </a:lnTo>
                    <a:lnTo>
                      <a:pt x="33" y="50"/>
                    </a:lnTo>
                    <a:lnTo>
                      <a:pt x="33" y="4"/>
                    </a:lnTo>
                    <a:lnTo>
                      <a:pt x="40" y="0"/>
                    </a:lnTo>
                    <a:lnTo>
                      <a:pt x="31" y="0"/>
                    </a:lnTo>
                    <a:lnTo>
                      <a:pt x="31"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8" name="Freeform 3834"/>
              <p:cNvSpPr>
                <a:spLocks/>
              </p:cNvSpPr>
              <p:nvPr/>
            </p:nvSpPr>
            <p:spPr bwMode="auto">
              <a:xfrm>
                <a:off x="5690" y="8282"/>
                <a:ext cx="48" cy="110"/>
              </a:xfrm>
              <a:custGeom>
                <a:avLst/>
                <a:gdLst/>
                <a:ahLst/>
                <a:cxnLst>
                  <a:cxn ang="0">
                    <a:pos x="0" y="9"/>
                  </a:cxn>
                  <a:cxn ang="0">
                    <a:pos x="0" y="110"/>
                  </a:cxn>
                  <a:cxn ang="0">
                    <a:pos x="4" y="110"/>
                  </a:cxn>
                  <a:cxn ang="0">
                    <a:pos x="4" y="14"/>
                  </a:cxn>
                  <a:cxn ang="0">
                    <a:pos x="48" y="7"/>
                  </a:cxn>
                  <a:cxn ang="0">
                    <a:pos x="48" y="2"/>
                  </a:cxn>
                  <a:cxn ang="0">
                    <a:pos x="2" y="0"/>
                  </a:cxn>
                  <a:cxn ang="0">
                    <a:pos x="0" y="9"/>
                  </a:cxn>
                </a:cxnLst>
                <a:rect l="0" t="0" r="r" b="b"/>
                <a:pathLst>
                  <a:path w="48" h="110">
                    <a:moveTo>
                      <a:pt x="0" y="9"/>
                    </a:moveTo>
                    <a:lnTo>
                      <a:pt x="0" y="110"/>
                    </a:lnTo>
                    <a:lnTo>
                      <a:pt x="4" y="110"/>
                    </a:lnTo>
                    <a:lnTo>
                      <a:pt x="4" y="14"/>
                    </a:lnTo>
                    <a:lnTo>
                      <a:pt x="48" y="7"/>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9" name="Freeform 3835"/>
              <p:cNvSpPr>
                <a:spLocks/>
              </p:cNvSpPr>
              <p:nvPr/>
            </p:nvSpPr>
            <p:spPr bwMode="auto">
              <a:xfrm>
                <a:off x="5697" y="8294"/>
                <a:ext cx="41" cy="94"/>
              </a:xfrm>
              <a:custGeom>
                <a:avLst/>
                <a:gdLst/>
                <a:ahLst/>
                <a:cxnLst>
                  <a:cxn ang="0">
                    <a:pos x="36" y="31"/>
                  </a:cxn>
                  <a:cxn ang="0">
                    <a:pos x="36" y="19"/>
                  </a:cxn>
                  <a:cxn ang="0">
                    <a:pos x="40" y="0"/>
                  </a:cxn>
                  <a:cxn ang="0">
                    <a:pos x="31" y="2"/>
                  </a:cxn>
                  <a:cxn ang="0">
                    <a:pos x="31" y="86"/>
                  </a:cxn>
                  <a:cxn ang="0">
                    <a:pos x="23" y="86"/>
                  </a:cxn>
                  <a:cxn ang="0">
                    <a:pos x="2" y="83"/>
                  </a:cxn>
                  <a:cxn ang="0">
                    <a:pos x="0" y="91"/>
                  </a:cxn>
                  <a:cxn ang="0">
                    <a:pos x="36" y="93"/>
                  </a:cxn>
                  <a:cxn ang="0">
                    <a:pos x="36" y="79"/>
                  </a:cxn>
                  <a:cxn ang="0">
                    <a:pos x="33" y="67"/>
                  </a:cxn>
                  <a:cxn ang="0">
                    <a:pos x="33" y="40"/>
                  </a:cxn>
                  <a:cxn ang="0">
                    <a:pos x="36" y="31"/>
                  </a:cxn>
                </a:cxnLst>
                <a:rect l="0" t="0" r="r" b="b"/>
                <a:pathLst>
                  <a:path w="41" h="94">
                    <a:moveTo>
                      <a:pt x="36" y="31"/>
                    </a:moveTo>
                    <a:lnTo>
                      <a:pt x="36" y="19"/>
                    </a:lnTo>
                    <a:lnTo>
                      <a:pt x="40" y="0"/>
                    </a:lnTo>
                    <a:lnTo>
                      <a:pt x="31" y="2"/>
                    </a:lnTo>
                    <a:lnTo>
                      <a:pt x="31" y="86"/>
                    </a:lnTo>
                    <a:lnTo>
                      <a:pt x="23" y="86"/>
                    </a:lnTo>
                    <a:lnTo>
                      <a:pt x="2" y="83"/>
                    </a:lnTo>
                    <a:lnTo>
                      <a:pt x="0" y="91"/>
                    </a:lnTo>
                    <a:lnTo>
                      <a:pt x="36" y="93"/>
                    </a:lnTo>
                    <a:lnTo>
                      <a:pt x="36" y="79"/>
                    </a:lnTo>
                    <a:lnTo>
                      <a:pt x="33" y="67"/>
                    </a:lnTo>
                    <a:lnTo>
                      <a:pt x="33" y="40"/>
                    </a:lnTo>
                    <a:lnTo>
                      <a:pt x="36"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0" name="Freeform 3836"/>
              <p:cNvSpPr>
                <a:spLocks/>
              </p:cNvSpPr>
              <p:nvPr/>
            </p:nvSpPr>
            <p:spPr bwMode="auto">
              <a:xfrm>
                <a:off x="5707" y="8301"/>
                <a:ext cx="7" cy="10"/>
              </a:xfrm>
              <a:custGeom>
                <a:avLst/>
                <a:gdLst/>
                <a:ahLst/>
                <a:cxnLst>
                  <a:cxn ang="0">
                    <a:pos x="2" y="0"/>
                  </a:cxn>
                  <a:cxn ang="0">
                    <a:pos x="0" y="0"/>
                  </a:cxn>
                  <a:cxn ang="0">
                    <a:pos x="0" y="7"/>
                  </a:cxn>
                  <a:cxn ang="0">
                    <a:pos x="2" y="9"/>
                  </a:cxn>
                  <a:cxn ang="0">
                    <a:pos x="7" y="7"/>
                  </a:cxn>
                  <a:cxn ang="0">
                    <a:pos x="7" y="2"/>
                  </a:cxn>
                  <a:cxn ang="0">
                    <a:pos x="2" y="0"/>
                  </a:cxn>
                </a:cxnLst>
                <a:rect l="0" t="0" r="r" b="b"/>
                <a:pathLst>
                  <a:path w="7" h="10">
                    <a:moveTo>
                      <a:pt x="2" y="0"/>
                    </a:moveTo>
                    <a:lnTo>
                      <a:pt x="0" y="0"/>
                    </a:lnTo>
                    <a:lnTo>
                      <a:pt x="0" y="7"/>
                    </a:lnTo>
                    <a:lnTo>
                      <a:pt x="2"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1" name="Freeform 3837"/>
              <p:cNvSpPr>
                <a:spLocks/>
              </p:cNvSpPr>
              <p:nvPr/>
            </p:nvSpPr>
            <p:spPr bwMode="auto">
              <a:xfrm>
                <a:off x="5707" y="8323"/>
                <a:ext cx="7" cy="7"/>
              </a:xfrm>
              <a:custGeom>
                <a:avLst/>
                <a:gdLst/>
                <a:ahLst/>
                <a:cxnLst>
                  <a:cxn ang="0">
                    <a:pos x="2" y="0"/>
                  </a:cxn>
                  <a:cxn ang="0">
                    <a:pos x="0" y="0"/>
                  </a:cxn>
                  <a:cxn ang="0">
                    <a:pos x="0" y="7"/>
                  </a:cxn>
                  <a:cxn ang="0">
                    <a:pos x="4" y="7"/>
                  </a:cxn>
                  <a:cxn ang="0">
                    <a:pos x="7" y="2"/>
                  </a:cxn>
                  <a:cxn ang="0">
                    <a:pos x="2" y="0"/>
                  </a:cxn>
                </a:cxnLst>
                <a:rect l="0" t="0" r="r" b="b"/>
                <a:pathLst>
                  <a:path w="7" h="7">
                    <a:moveTo>
                      <a:pt x="2" y="0"/>
                    </a:moveTo>
                    <a:lnTo>
                      <a:pt x="0" y="0"/>
                    </a:lnTo>
                    <a:lnTo>
                      <a:pt x="0" y="7"/>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2" name="Freeform 3838"/>
              <p:cNvSpPr>
                <a:spLocks/>
              </p:cNvSpPr>
              <p:nvPr/>
            </p:nvSpPr>
            <p:spPr bwMode="auto">
              <a:xfrm>
                <a:off x="5704" y="8299"/>
                <a:ext cx="8" cy="12"/>
              </a:xfrm>
              <a:custGeom>
                <a:avLst/>
                <a:gdLst/>
                <a:ahLst/>
                <a:cxnLst>
                  <a:cxn ang="0">
                    <a:pos x="2" y="0"/>
                  </a:cxn>
                  <a:cxn ang="0">
                    <a:pos x="2" y="0"/>
                  </a:cxn>
                  <a:cxn ang="0">
                    <a:pos x="0" y="2"/>
                  </a:cxn>
                  <a:cxn ang="0">
                    <a:pos x="0" y="9"/>
                  </a:cxn>
                  <a:cxn ang="0">
                    <a:pos x="2" y="12"/>
                  </a:cxn>
                  <a:cxn ang="0">
                    <a:pos x="7" y="9"/>
                  </a:cxn>
                  <a:cxn ang="0">
                    <a:pos x="7" y="2"/>
                  </a:cxn>
                  <a:cxn ang="0">
                    <a:pos x="2" y="0"/>
                  </a:cxn>
                </a:cxnLst>
                <a:rect l="0" t="0" r="r" b="b"/>
                <a:pathLst>
                  <a:path w="8" h="12">
                    <a:moveTo>
                      <a:pt x="2" y="0"/>
                    </a:moveTo>
                    <a:lnTo>
                      <a:pt x="2" y="0"/>
                    </a:lnTo>
                    <a:lnTo>
                      <a:pt x="0" y="2"/>
                    </a:lnTo>
                    <a:lnTo>
                      <a:pt x="0" y="9"/>
                    </a:lnTo>
                    <a:lnTo>
                      <a:pt x="2" y="12"/>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3" name="Freeform 3839"/>
              <p:cNvSpPr>
                <a:spLocks/>
              </p:cNvSpPr>
              <p:nvPr/>
            </p:nvSpPr>
            <p:spPr bwMode="auto">
              <a:xfrm>
                <a:off x="5704" y="8320"/>
                <a:ext cx="8" cy="12"/>
              </a:xfrm>
              <a:custGeom>
                <a:avLst/>
                <a:gdLst/>
                <a:ahLst/>
                <a:cxnLst>
                  <a:cxn ang="0">
                    <a:pos x="2" y="0"/>
                  </a:cxn>
                  <a:cxn ang="0">
                    <a:pos x="2" y="0"/>
                  </a:cxn>
                  <a:cxn ang="0">
                    <a:pos x="0" y="2"/>
                  </a:cxn>
                  <a:cxn ang="0">
                    <a:pos x="0" y="9"/>
                  </a:cxn>
                  <a:cxn ang="0">
                    <a:pos x="2" y="11"/>
                  </a:cxn>
                  <a:cxn ang="0">
                    <a:pos x="7" y="9"/>
                  </a:cxn>
                  <a:cxn ang="0">
                    <a:pos x="7" y="2"/>
                  </a:cxn>
                  <a:cxn ang="0">
                    <a:pos x="2" y="0"/>
                  </a:cxn>
                </a:cxnLst>
                <a:rect l="0" t="0" r="r" b="b"/>
                <a:pathLst>
                  <a:path w="8" h="12">
                    <a:moveTo>
                      <a:pt x="2" y="0"/>
                    </a:moveTo>
                    <a:lnTo>
                      <a:pt x="2" y="0"/>
                    </a:lnTo>
                    <a:lnTo>
                      <a:pt x="0" y="2"/>
                    </a:lnTo>
                    <a:lnTo>
                      <a:pt x="0" y="9"/>
                    </a:lnTo>
                    <a:lnTo>
                      <a:pt x="2" y="11"/>
                    </a:lnTo>
                    <a:lnTo>
                      <a:pt x="7" y="9"/>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4" name="Freeform 3840"/>
              <p:cNvSpPr>
                <a:spLocks/>
              </p:cNvSpPr>
              <p:nvPr/>
            </p:nvSpPr>
            <p:spPr bwMode="auto">
              <a:xfrm>
                <a:off x="5697" y="8208"/>
                <a:ext cx="7" cy="2"/>
              </a:xfrm>
              <a:custGeom>
                <a:avLst/>
                <a:gdLst/>
                <a:ahLst/>
                <a:cxnLst>
                  <a:cxn ang="0">
                    <a:pos x="4" y="0"/>
                  </a:cxn>
                  <a:cxn ang="0">
                    <a:pos x="0" y="0"/>
                  </a:cxn>
                  <a:cxn ang="0">
                    <a:pos x="0" y="2"/>
                  </a:cxn>
                  <a:cxn ang="0">
                    <a:pos x="7" y="2"/>
                  </a:cxn>
                  <a:cxn ang="0">
                    <a:pos x="4" y="0"/>
                  </a:cxn>
                </a:cxnLst>
                <a:rect l="0" t="0" r="r" b="b"/>
                <a:pathLst>
                  <a:path w="7" h="2">
                    <a:moveTo>
                      <a:pt x="4" y="0"/>
                    </a:moveTo>
                    <a:lnTo>
                      <a:pt x="0"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5" name="Freeform 3841"/>
              <p:cNvSpPr>
                <a:spLocks/>
              </p:cNvSpPr>
              <p:nvPr/>
            </p:nvSpPr>
            <p:spPr bwMode="auto">
              <a:xfrm>
                <a:off x="5712" y="8205"/>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6" name="Freeform 3842"/>
              <p:cNvSpPr>
                <a:spLocks/>
              </p:cNvSpPr>
              <p:nvPr/>
            </p:nvSpPr>
            <p:spPr bwMode="auto">
              <a:xfrm>
                <a:off x="5726" y="8205"/>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7" name="Freeform 3843"/>
              <p:cNvSpPr>
                <a:spLocks/>
              </p:cNvSpPr>
              <p:nvPr/>
            </p:nvSpPr>
            <p:spPr bwMode="auto">
              <a:xfrm>
                <a:off x="5700" y="8208"/>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8" name="Freeform 3844"/>
              <p:cNvSpPr>
                <a:spLocks/>
              </p:cNvSpPr>
              <p:nvPr/>
            </p:nvSpPr>
            <p:spPr bwMode="auto">
              <a:xfrm>
                <a:off x="5712" y="8205"/>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9" name="Freeform 3845"/>
              <p:cNvSpPr>
                <a:spLocks/>
              </p:cNvSpPr>
              <p:nvPr/>
            </p:nvSpPr>
            <p:spPr bwMode="auto">
              <a:xfrm>
                <a:off x="5728" y="8205"/>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0" name="Freeform 3846"/>
              <p:cNvSpPr>
                <a:spLocks/>
              </p:cNvSpPr>
              <p:nvPr/>
            </p:nvSpPr>
            <p:spPr bwMode="auto">
              <a:xfrm>
                <a:off x="5700" y="8400"/>
                <a:ext cx="43" cy="14"/>
              </a:xfrm>
              <a:custGeom>
                <a:avLst/>
                <a:gdLst/>
                <a:ahLst/>
                <a:cxnLst>
                  <a:cxn ang="0">
                    <a:pos x="0" y="0"/>
                  </a:cxn>
                  <a:cxn ang="0">
                    <a:pos x="0" y="9"/>
                  </a:cxn>
                  <a:cxn ang="0">
                    <a:pos x="43" y="14"/>
                  </a:cxn>
                  <a:cxn ang="0">
                    <a:pos x="43" y="4"/>
                  </a:cxn>
                  <a:cxn ang="0">
                    <a:pos x="0" y="0"/>
                  </a:cxn>
                </a:cxnLst>
                <a:rect l="0" t="0" r="r" b="b"/>
                <a:pathLst>
                  <a:path w="43"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1" name="Freeform 3847"/>
              <p:cNvSpPr>
                <a:spLocks/>
              </p:cNvSpPr>
              <p:nvPr/>
            </p:nvSpPr>
            <p:spPr bwMode="auto">
              <a:xfrm>
                <a:off x="5913" y="8162"/>
                <a:ext cx="15" cy="170"/>
              </a:xfrm>
              <a:custGeom>
                <a:avLst/>
                <a:gdLst/>
                <a:ahLst/>
                <a:cxnLst>
                  <a:cxn ang="0">
                    <a:pos x="2" y="2"/>
                  </a:cxn>
                  <a:cxn ang="0">
                    <a:pos x="0" y="45"/>
                  </a:cxn>
                  <a:cxn ang="0">
                    <a:pos x="0" y="167"/>
                  </a:cxn>
                  <a:cxn ang="0">
                    <a:pos x="14" y="170"/>
                  </a:cxn>
                  <a:cxn ang="0">
                    <a:pos x="2" y="165"/>
                  </a:cxn>
                  <a:cxn ang="0">
                    <a:pos x="2" y="124"/>
                  </a:cxn>
                  <a:cxn ang="0">
                    <a:pos x="4" y="81"/>
                  </a:cxn>
                  <a:cxn ang="0">
                    <a:pos x="4" y="40"/>
                  </a:cxn>
                  <a:cxn ang="0">
                    <a:pos x="7" y="0"/>
                  </a:cxn>
                  <a:cxn ang="0">
                    <a:pos x="2" y="2"/>
                  </a:cxn>
                </a:cxnLst>
                <a:rect l="0" t="0" r="r" b="b"/>
                <a:pathLst>
                  <a:path w="15" h="170">
                    <a:moveTo>
                      <a:pt x="2" y="2"/>
                    </a:moveTo>
                    <a:lnTo>
                      <a:pt x="0" y="45"/>
                    </a:lnTo>
                    <a:lnTo>
                      <a:pt x="0" y="167"/>
                    </a:lnTo>
                    <a:lnTo>
                      <a:pt x="14" y="170"/>
                    </a:lnTo>
                    <a:lnTo>
                      <a:pt x="2" y="165"/>
                    </a:lnTo>
                    <a:lnTo>
                      <a:pt x="2" y="124"/>
                    </a:lnTo>
                    <a:lnTo>
                      <a:pt x="4" y="81"/>
                    </a:lnTo>
                    <a:lnTo>
                      <a:pt x="4" y="40"/>
                    </a:lnTo>
                    <a:lnTo>
                      <a:pt x="7" y="0"/>
                    </a:lnTo>
                    <a:lnTo>
                      <a:pt x="2"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2" name="Freeform 3848"/>
              <p:cNvSpPr>
                <a:spLocks/>
              </p:cNvSpPr>
              <p:nvPr/>
            </p:nvSpPr>
            <p:spPr bwMode="auto">
              <a:xfrm>
                <a:off x="5940" y="8340"/>
                <a:ext cx="72" cy="110"/>
              </a:xfrm>
              <a:custGeom>
                <a:avLst/>
                <a:gdLst/>
                <a:ahLst/>
                <a:cxnLst>
                  <a:cxn ang="0">
                    <a:pos x="9" y="2"/>
                  </a:cxn>
                  <a:cxn ang="0">
                    <a:pos x="9" y="2"/>
                  </a:cxn>
                  <a:cxn ang="0">
                    <a:pos x="4" y="23"/>
                  </a:cxn>
                  <a:cxn ang="0">
                    <a:pos x="0" y="74"/>
                  </a:cxn>
                  <a:cxn ang="0">
                    <a:pos x="0" y="103"/>
                  </a:cxn>
                  <a:cxn ang="0">
                    <a:pos x="43" y="110"/>
                  </a:cxn>
                  <a:cxn ang="0">
                    <a:pos x="72" y="103"/>
                  </a:cxn>
                  <a:cxn ang="0">
                    <a:pos x="72" y="52"/>
                  </a:cxn>
                  <a:cxn ang="0">
                    <a:pos x="69" y="40"/>
                  </a:cxn>
                  <a:cxn ang="0">
                    <a:pos x="69" y="28"/>
                  </a:cxn>
                  <a:cxn ang="0">
                    <a:pos x="67" y="16"/>
                  </a:cxn>
                  <a:cxn ang="0">
                    <a:pos x="62" y="2"/>
                  </a:cxn>
                  <a:cxn ang="0">
                    <a:pos x="36" y="0"/>
                  </a:cxn>
                  <a:cxn ang="0">
                    <a:pos x="9" y="2"/>
                  </a:cxn>
                </a:cxnLst>
                <a:rect l="0" t="0" r="r" b="b"/>
                <a:pathLst>
                  <a:path w="72" h="110">
                    <a:moveTo>
                      <a:pt x="9" y="2"/>
                    </a:moveTo>
                    <a:lnTo>
                      <a:pt x="9" y="2"/>
                    </a:lnTo>
                    <a:lnTo>
                      <a:pt x="4" y="23"/>
                    </a:lnTo>
                    <a:lnTo>
                      <a:pt x="0" y="74"/>
                    </a:lnTo>
                    <a:lnTo>
                      <a:pt x="0" y="103"/>
                    </a:lnTo>
                    <a:lnTo>
                      <a:pt x="43" y="110"/>
                    </a:lnTo>
                    <a:lnTo>
                      <a:pt x="72" y="103"/>
                    </a:lnTo>
                    <a:lnTo>
                      <a:pt x="72" y="52"/>
                    </a:lnTo>
                    <a:lnTo>
                      <a:pt x="69" y="40"/>
                    </a:lnTo>
                    <a:lnTo>
                      <a:pt x="69" y="28"/>
                    </a:lnTo>
                    <a:lnTo>
                      <a:pt x="67" y="16"/>
                    </a:lnTo>
                    <a:lnTo>
                      <a:pt x="62" y="2"/>
                    </a:lnTo>
                    <a:lnTo>
                      <a:pt x="36"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3" name="Freeform 3849"/>
              <p:cNvSpPr>
                <a:spLocks/>
              </p:cNvSpPr>
              <p:nvPr/>
            </p:nvSpPr>
            <p:spPr bwMode="auto">
              <a:xfrm>
                <a:off x="5940" y="8352"/>
                <a:ext cx="43" cy="86"/>
              </a:xfrm>
              <a:custGeom>
                <a:avLst/>
                <a:gdLst/>
                <a:ahLst/>
                <a:cxnLst>
                  <a:cxn ang="0">
                    <a:pos x="7" y="0"/>
                  </a:cxn>
                  <a:cxn ang="0">
                    <a:pos x="7" y="0"/>
                  </a:cxn>
                  <a:cxn ang="0">
                    <a:pos x="2" y="21"/>
                  </a:cxn>
                  <a:cxn ang="0">
                    <a:pos x="0" y="40"/>
                  </a:cxn>
                  <a:cxn ang="0">
                    <a:pos x="0" y="81"/>
                  </a:cxn>
                  <a:cxn ang="0">
                    <a:pos x="2" y="83"/>
                  </a:cxn>
                  <a:cxn ang="0">
                    <a:pos x="26" y="83"/>
                  </a:cxn>
                  <a:cxn ang="0">
                    <a:pos x="28" y="86"/>
                  </a:cxn>
                  <a:cxn ang="0">
                    <a:pos x="43" y="86"/>
                  </a:cxn>
                  <a:cxn ang="0">
                    <a:pos x="43" y="0"/>
                  </a:cxn>
                  <a:cxn ang="0">
                    <a:pos x="7" y="0"/>
                  </a:cxn>
                </a:cxnLst>
                <a:rect l="0" t="0" r="r" b="b"/>
                <a:pathLst>
                  <a:path w="43" h="86">
                    <a:moveTo>
                      <a:pt x="7" y="0"/>
                    </a:moveTo>
                    <a:lnTo>
                      <a:pt x="7" y="0"/>
                    </a:lnTo>
                    <a:lnTo>
                      <a:pt x="2" y="21"/>
                    </a:lnTo>
                    <a:lnTo>
                      <a:pt x="0" y="40"/>
                    </a:lnTo>
                    <a:lnTo>
                      <a:pt x="0" y="81"/>
                    </a:lnTo>
                    <a:lnTo>
                      <a:pt x="2" y="83"/>
                    </a:lnTo>
                    <a:lnTo>
                      <a:pt x="26" y="83"/>
                    </a:lnTo>
                    <a:lnTo>
                      <a:pt x="28" y="86"/>
                    </a:lnTo>
                    <a:lnTo>
                      <a:pt x="43" y="86"/>
                    </a:lnTo>
                    <a:lnTo>
                      <a:pt x="43" y="0"/>
                    </a:lnTo>
                    <a:lnTo>
                      <a:pt x="7"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4" name="Freeform 3850"/>
              <p:cNvSpPr>
                <a:spLocks/>
              </p:cNvSpPr>
              <p:nvPr/>
            </p:nvSpPr>
            <p:spPr bwMode="auto">
              <a:xfrm>
                <a:off x="5940" y="8352"/>
                <a:ext cx="43" cy="81"/>
              </a:xfrm>
              <a:custGeom>
                <a:avLst/>
                <a:gdLst/>
                <a:ahLst/>
                <a:cxnLst>
                  <a:cxn ang="0">
                    <a:pos x="7" y="0"/>
                  </a:cxn>
                  <a:cxn ang="0">
                    <a:pos x="7" y="0"/>
                  </a:cxn>
                  <a:cxn ang="0">
                    <a:pos x="2" y="21"/>
                  </a:cxn>
                  <a:cxn ang="0">
                    <a:pos x="0" y="38"/>
                  </a:cxn>
                  <a:cxn ang="0">
                    <a:pos x="0" y="76"/>
                  </a:cxn>
                  <a:cxn ang="0">
                    <a:pos x="4" y="79"/>
                  </a:cxn>
                  <a:cxn ang="0">
                    <a:pos x="31" y="79"/>
                  </a:cxn>
                  <a:cxn ang="0">
                    <a:pos x="36" y="81"/>
                  </a:cxn>
                  <a:cxn ang="0">
                    <a:pos x="40" y="81"/>
                  </a:cxn>
                  <a:cxn ang="0">
                    <a:pos x="43" y="62"/>
                  </a:cxn>
                  <a:cxn ang="0">
                    <a:pos x="43" y="21"/>
                  </a:cxn>
                  <a:cxn ang="0">
                    <a:pos x="40" y="0"/>
                  </a:cxn>
                  <a:cxn ang="0">
                    <a:pos x="7" y="0"/>
                  </a:cxn>
                </a:cxnLst>
                <a:rect l="0" t="0" r="r" b="b"/>
                <a:pathLst>
                  <a:path w="43" h="81">
                    <a:moveTo>
                      <a:pt x="7" y="0"/>
                    </a:moveTo>
                    <a:lnTo>
                      <a:pt x="7" y="0"/>
                    </a:lnTo>
                    <a:lnTo>
                      <a:pt x="2" y="21"/>
                    </a:lnTo>
                    <a:lnTo>
                      <a:pt x="0" y="38"/>
                    </a:lnTo>
                    <a:lnTo>
                      <a:pt x="0" y="76"/>
                    </a:lnTo>
                    <a:lnTo>
                      <a:pt x="4" y="79"/>
                    </a:lnTo>
                    <a:lnTo>
                      <a:pt x="31" y="79"/>
                    </a:lnTo>
                    <a:lnTo>
                      <a:pt x="36" y="81"/>
                    </a:lnTo>
                    <a:lnTo>
                      <a:pt x="40" y="81"/>
                    </a:lnTo>
                    <a:lnTo>
                      <a:pt x="43" y="62"/>
                    </a:lnTo>
                    <a:lnTo>
                      <a:pt x="43" y="2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5" name="Freeform 3851"/>
              <p:cNvSpPr>
                <a:spLocks/>
              </p:cNvSpPr>
              <p:nvPr/>
            </p:nvSpPr>
            <p:spPr bwMode="auto">
              <a:xfrm>
                <a:off x="5940" y="8352"/>
                <a:ext cx="40" cy="74"/>
              </a:xfrm>
              <a:custGeom>
                <a:avLst/>
                <a:gdLst/>
                <a:ahLst/>
                <a:cxnLst>
                  <a:cxn ang="0">
                    <a:pos x="40" y="74"/>
                  </a:cxn>
                  <a:cxn ang="0">
                    <a:pos x="40" y="0"/>
                  </a:cxn>
                  <a:cxn ang="0">
                    <a:pos x="7" y="0"/>
                  </a:cxn>
                  <a:cxn ang="0">
                    <a:pos x="2" y="19"/>
                  </a:cxn>
                  <a:cxn ang="0">
                    <a:pos x="2" y="35"/>
                  </a:cxn>
                  <a:cxn ang="0">
                    <a:pos x="0" y="52"/>
                  </a:cxn>
                  <a:cxn ang="0">
                    <a:pos x="0" y="71"/>
                  </a:cxn>
                  <a:cxn ang="0">
                    <a:pos x="4" y="71"/>
                  </a:cxn>
                  <a:cxn ang="0">
                    <a:pos x="9" y="74"/>
                  </a:cxn>
                  <a:cxn ang="0">
                    <a:pos x="40" y="74"/>
                  </a:cxn>
                </a:cxnLst>
                <a:rect l="0" t="0" r="r" b="b"/>
                <a:pathLst>
                  <a:path w="40" h="74">
                    <a:moveTo>
                      <a:pt x="40" y="74"/>
                    </a:moveTo>
                    <a:lnTo>
                      <a:pt x="40" y="0"/>
                    </a:lnTo>
                    <a:lnTo>
                      <a:pt x="7" y="0"/>
                    </a:lnTo>
                    <a:lnTo>
                      <a:pt x="2" y="19"/>
                    </a:lnTo>
                    <a:lnTo>
                      <a:pt x="2" y="35"/>
                    </a:lnTo>
                    <a:lnTo>
                      <a:pt x="0" y="52"/>
                    </a:lnTo>
                    <a:lnTo>
                      <a:pt x="0" y="71"/>
                    </a:lnTo>
                    <a:lnTo>
                      <a:pt x="4" y="71"/>
                    </a:lnTo>
                    <a:lnTo>
                      <a:pt x="9" y="74"/>
                    </a:lnTo>
                    <a:lnTo>
                      <a:pt x="40"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6" name="Freeform 3852"/>
              <p:cNvSpPr>
                <a:spLocks/>
              </p:cNvSpPr>
              <p:nvPr/>
            </p:nvSpPr>
            <p:spPr bwMode="auto">
              <a:xfrm>
                <a:off x="5942" y="8352"/>
                <a:ext cx="38" cy="69"/>
              </a:xfrm>
              <a:custGeom>
                <a:avLst/>
                <a:gdLst/>
                <a:ahLst/>
                <a:cxnLst>
                  <a:cxn ang="0">
                    <a:pos x="36" y="0"/>
                  </a:cxn>
                  <a:cxn ang="0">
                    <a:pos x="4" y="0"/>
                  </a:cxn>
                  <a:cxn ang="0">
                    <a:pos x="2" y="19"/>
                  </a:cxn>
                  <a:cxn ang="0">
                    <a:pos x="0" y="33"/>
                  </a:cxn>
                  <a:cxn ang="0">
                    <a:pos x="0" y="67"/>
                  </a:cxn>
                  <a:cxn ang="0">
                    <a:pos x="4" y="67"/>
                  </a:cxn>
                  <a:cxn ang="0">
                    <a:pos x="9" y="69"/>
                  </a:cxn>
                  <a:cxn ang="0">
                    <a:pos x="36" y="69"/>
                  </a:cxn>
                  <a:cxn ang="0">
                    <a:pos x="38" y="52"/>
                  </a:cxn>
                  <a:cxn ang="0">
                    <a:pos x="38" y="19"/>
                  </a:cxn>
                  <a:cxn ang="0">
                    <a:pos x="36" y="0"/>
                  </a:cxn>
                </a:cxnLst>
                <a:rect l="0" t="0" r="r" b="b"/>
                <a:pathLst>
                  <a:path w="38" h="69">
                    <a:moveTo>
                      <a:pt x="36" y="0"/>
                    </a:moveTo>
                    <a:lnTo>
                      <a:pt x="4" y="0"/>
                    </a:lnTo>
                    <a:lnTo>
                      <a:pt x="2" y="19"/>
                    </a:lnTo>
                    <a:lnTo>
                      <a:pt x="0" y="33"/>
                    </a:lnTo>
                    <a:lnTo>
                      <a:pt x="0" y="67"/>
                    </a:lnTo>
                    <a:lnTo>
                      <a:pt x="4" y="67"/>
                    </a:lnTo>
                    <a:lnTo>
                      <a:pt x="9" y="69"/>
                    </a:lnTo>
                    <a:lnTo>
                      <a:pt x="36" y="69"/>
                    </a:lnTo>
                    <a:lnTo>
                      <a:pt x="38" y="52"/>
                    </a:lnTo>
                    <a:lnTo>
                      <a:pt x="38" y="19"/>
                    </a:lnTo>
                    <a:lnTo>
                      <a:pt x="36"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7" name="Freeform 3853"/>
              <p:cNvSpPr>
                <a:spLocks/>
              </p:cNvSpPr>
              <p:nvPr/>
            </p:nvSpPr>
            <p:spPr bwMode="auto">
              <a:xfrm>
                <a:off x="5942" y="8352"/>
                <a:ext cx="36" cy="64"/>
              </a:xfrm>
              <a:custGeom>
                <a:avLst/>
                <a:gdLst/>
                <a:ahLst/>
                <a:cxnLst>
                  <a:cxn ang="0">
                    <a:pos x="36" y="64"/>
                  </a:cxn>
                  <a:cxn ang="0">
                    <a:pos x="36" y="0"/>
                  </a:cxn>
                  <a:cxn ang="0">
                    <a:pos x="4" y="0"/>
                  </a:cxn>
                  <a:cxn ang="0">
                    <a:pos x="2" y="16"/>
                  </a:cxn>
                  <a:cxn ang="0">
                    <a:pos x="0" y="31"/>
                  </a:cxn>
                  <a:cxn ang="0">
                    <a:pos x="0" y="62"/>
                  </a:cxn>
                  <a:cxn ang="0">
                    <a:pos x="4" y="62"/>
                  </a:cxn>
                  <a:cxn ang="0">
                    <a:pos x="9" y="64"/>
                  </a:cxn>
                  <a:cxn ang="0">
                    <a:pos x="36" y="64"/>
                  </a:cxn>
                </a:cxnLst>
                <a:rect l="0" t="0" r="r" b="b"/>
                <a:pathLst>
                  <a:path w="36" h="64">
                    <a:moveTo>
                      <a:pt x="36" y="64"/>
                    </a:moveTo>
                    <a:lnTo>
                      <a:pt x="36" y="0"/>
                    </a:lnTo>
                    <a:lnTo>
                      <a:pt x="4" y="0"/>
                    </a:lnTo>
                    <a:lnTo>
                      <a:pt x="2" y="16"/>
                    </a:lnTo>
                    <a:lnTo>
                      <a:pt x="0" y="31"/>
                    </a:lnTo>
                    <a:lnTo>
                      <a:pt x="0" y="62"/>
                    </a:lnTo>
                    <a:lnTo>
                      <a:pt x="4" y="62"/>
                    </a:lnTo>
                    <a:lnTo>
                      <a:pt x="9" y="64"/>
                    </a:lnTo>
                    <a:lnTo>
                      <a:pt x="36"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8" name="Freeform 3854"/>
              <p:cNvSpPr>
                <a:spLocks/>
              </p:cNvSpPr>
              <p:nvPr/>
            </p:nvSpPr>
            <p:spPr bwMode="auto">
              <a:xfrm>
                <a:off x="5942" y="8352"/>
                <a:ext cx="36" cy="60"/>
              </a:xfrm>
              <a:custGeom>
                <a:avLst/>
                <a:gdLst/>
                <a:ahLst/>
                <a:cxnLst>
                  <a:cxn ang="0">
                    <a:pos x="33" y="0"/>
                  </a:cxn>
                  <a:cxn ang="0">
                    <a:pos x="4" y="0"/>
                  </a:cxn>
                  <a:cxn ang="0">
                    <a:pos x="2" y="16"/>
                  </a:cxn>
                  <a:cxn ang="0">
                    <a:pos x="0" y="28"/>
                  </a:cxn>
                  <a:cxn ang="0">
                    <a:pos x="0" y="57"/>
                  </a:cxn>
                  <a:cxn ang="0">
                    <a:pos x="12" y="57"/>
                  </a:cxn>
                  <a:cxn ang="0">
                    <a:pos x="16" y="60"/>
                  </a:cxn>
                  <a:cxn ang="0">
                    <a:pos x="33" y="60"/>
                  </a:cxn>
                  <a:cxn ang="0">
                    <a:pos x="36" y="45"/>
                  </a:cxn>
                  <a:cxn ang="0">
                    <a:pos x="36" y="14"/>
                  </a:cxn>
                  <a:cxn ang="0">
                    <a:pos x="33" y="0"/>
                  </a:cxn>
                </a:cxnLst>
                <a:rect l="0" t="0" r="r" b="b"/>
                <a:pathLst>
                  <a:path w="36" h="60">
                    <a:moveTo>
                      <a:pt x="33" y="0"/>
                    </a:moveTo>
                    <a:lnTo>
                      <a:pt x="4" y="0"/>
                    </a:lnTo>
                    <a:lnTo>
                      <a:pt x="2" y="16"/>
                    </a:lnTo>
                    <a:lnTo>
                      <a:pt x="0" y="28"/>
                    </a:lnTo>
                    <a:lnTo>
                      <a:pt x="0" y="57"/>
                    </a:lnTo>
                    <a:lnTo>
                      <a:pt x="12" y="57"/>
                    </a:lnTo>
                    <a:lnTo>
                      <a:pt x="16" y="60"/>
                    </a:lnTo>
                    <a:lnTo>
                      <a:pt x="33" y="60"/>
                    </a:lnTo>
                    <a:lnTo>
                      <a:pt x="36" y="45"/>
                    </a:lnTo>
                    <a:lnTo>
                      <a:pt x="36" y="14"/>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9" name="Freeform 3855"/>
              <p:cNvSpPr>
                <a:spLocks/>
              </p:cNvSpPr>
              <p:nvPr/>
            </p:nvSpPr>
            <p:spPr bwMode="auto">
              <a:xfrm>
                <a:off x="5942" y="8352"/>
                <a:ext cx="34" cy="55"/>
              </a:xfrm>
              <a:custGeom>
                <a:avLst/>
                <a:gdLst/>
                <a:ahLst/>
                <a:cxnLst>
                  <a:cxn ang="0">
                    <a:pos x="33" y="0"/>
                  </a:cxn>
                  <a:cxn ang="0">
                    <a:pos x="4" y="0"/>
                  </a:cxn>
                  <a:cxn ang="0">
                    <a:pos x="2" y="14"/>
                  </a:cxn>
                  <a:cxn ang="0">
                    <a:pos x="2" y="26"/>
                  </a:cxn>
                  <a:cxn ang="0">
                    <a:pos x="0" y="38"/>
                  </a:cxn>
                  <a:cxn ang="0">
                    <a:pos x="0" y="52"/>
                  </a:cxn>
                  <a:cxn ang="0">
                    <a:pos x="9" y="52"/>
                  </a:cxn>
                  <a:cxn ang="0">
                    <a:pos x="12" y="55"/>
                  </a:cxn>
                  <a:cxn ang="0">
                    <a:pos x="33" y="55"/>
                  </a:cxn>
                  <a:cxn ang="0">
                    <a:pos x="33" y="0"/>
                  </a:cxn>
                </a:cxnLst>
                <a:rect l="0" t="0" r="r" b="b"/>
                <a:pathLst>
                  <a:path w="34" h="55">
                    <a:moveTo>
                      <a:pt x="33" y="0"/>
                    </a:moveTo>
                    <a:lnTo>
                      <a:pt x="4" y="0"/>
                    </a:lnTo>
                    <a:lnTo>
                      <a:pt x="2" y="14"/>
                    </a:lnTo>
                    <a:lnTo>
                      <a:pt x="2" y="26"/>
                    </a:lnTo>
                    <a:lnTo>
                      <a:pt x="0" y="38"/>
                    </a:lnTo>
                    <a:lnTo>
                      <a:pt x="0" y="52"/>
                    </a:lnTo>
                    <a:lnTo>
                      <a:pt x="9" y="52"/>
                    </a:lnTo>
                    <a:lnTo>
                      <a:pt x="12"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0" name="Freeform 3856"/>
              <p:cNvSpPr>
                <a:spLocks/>
              </p:cNvSpPr>
              <p:nvPr/>
            </p:nvSpPr>
            <p:spPr bwMode="auto">
              <a:xfrm>
                <a:off x="5944" y="8352"/>
                <a:ext cx="32" cy="50"/>
              </a:xfrm>
              <a:custGeom>
                <a:avLst/>
                <a:gdLst/>
                <a:ahLst/>
                <a:cxnLst>
                  <a:cxn ang="0">
                    <a:pos x="2" y="0"/>
                  </a:cxn>
                  <a:cxn ang="0">
                    <a:pos x="2" y="0"/>
                  </a:cxn>
                  <a:cxn ang="0">
                    <a:pos x="0" y="11"/>
                  </a:cxn>
                  <a:cxn ang="0">
                    <a:pos x="0" y="47"/>
                  </a:cxn>
                  <a:cxn ang="0">
                    <a:pos x="14" y="47"/>
                  </a:cxn>
                  <a:cxn ang="0">
                    <a:pos x="19" y="50"/>
                  </a:cxn>
                  <a:cxn ang="0">
                    <a:pos x="31" y="50"/>
                  </a:cxn>
                  <a:cxn ang="0">
                    <a:pos x="31" y="0"/>
                  </a:cxn>
                  <a:cxn ang="0">
                    <a:pos x="2" y="0"/>
                  </a:cxn>
                </a:cxnLst>
                <a:rect l="0" t="0" r="r" b="b"/>
                <a:pathLst>
                  <a:path w="32" h="50">
                    <a:moveTo>
                      <a:pt x="2" y="0"/>
                    </a:moveTo>
                    <a:lnTo>
                      <a:pt x="2" y="0"/>
                    </a:lnTo>
                    <a:lnTo>
                      <a:pt x="0" y="11"/>
                    </a:lnTo>
                    <a:lnTo>
                      <a:pt x="0" y="47"/>
                    </a:lnTo>
                    <a:lnTo>
                      <a:pt x="14" y="47"/>
                    </a:lnTo>
                    <a:lnTo>
                      <a:pt x="19" y="50"/>
                    </a:lnTo>
                    <a:lnTo>
                      <a:pt x="31" y="50"/>
                    </a:lnTo>
                    <a:lnTo>
                      <a:pt x="31"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1" name="Freeform 3857"/>
              <p:cNvSpPr>
                <a:spLocks/>
              </p:cNvSpPr>
              <p:nvPr/>
            </p:nvSpPr>
            <p:spPr bwMode="auto">
              <a:xfrm>
                <a:off x="5944" y="8352"/>
                <a:ext cx="29" cy="43"/>
              </a:xfrm>
              <a:custGeom>
                <a:avLst/>
                <a:gdLst/>
                <a:ahLst/>
                <a:cxnLst>
                  <a:cxn ang="0">
                    <a:pos x="4" y="0"/>
                  </a:cxn>
                  <a:cxn ang="0">
                    <a:pos x="4" y="0"/>
                  </a:cxn>
                  <a:cxn ang="0">
                    <a:pos x="0" y="11"/>
                  </a:cxn>
                  <a:cxn ang="0">
                    <a:pos x="0" y="43"/>
                  </a:cxn>
                  <a:cxn ang="0">
                    <a:pos x="28" y="43"/>
                  </a:cxn>
                  <a:cxn ang="0">
                    <a:pos x="28" y="0"/>
                  </a:cxn>
                  <a:cxn ang="0">
                    <a:pos x="4" y="0"/>
                  </a:cxn>
                </a:cxnLst>
                <a:rect l="0" t="0" r="r" b="b"/>
                <a:pathLst>
                  <a:path w="29" h="43">
                    <a:moveTo>
                      <a:pt x="4" y="0"/>
                    </a:moveTo>
                    <a:lnTo>
                      <a:pt x="4" y="0"/>
                    </a:lnTo>
                    <a:lnTo>
                      <a:pt x="0" y="11"/>
                    </a:lnTo>
                    <a:lnTo>
                      <a:pt x="0" y="43"/>
                    </a:lnTo>
                    <a:lnTo>
                      <a:pt x="28" y="43"/>
                    </a:lnTo>
                    <a:lnTo>
                      <a:pt x="28" y="0"/>
                    </a:lnTo>
                    <a:lnTo>
                      <a:pt x="4"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2" name="Freeform 3858"/>
              <p:cNvSpPr>
                <a:spLocks/>
              </p:cNvSpPr>
              <p:nvPr/>
            </p:nvSpPr>
            <p:spPr bwMode="auto">
              <a:xfrm>
                <a:off x="5944" y="8352"/>
                <a:ext cx="29" cy="38"/>
              </a:xfrm>
              <a:custGeom>
                <a:avLst/>
                <a:gdLst/>
                <a:ahLst/>
                <a:cxnLst>
                  <a:cxn ang="0">
                    <a:pos x="4" y="0"/>
                  </a:cxn>
                  <a:cxn ang="0">
                    <a:pos x="4" y="0"/>
                  </a:cxn>
                  <a:cxn ang="0">
                    <a:pos x="0" y="19"/>
                  </a:cxn>
                  <a:cxn ang="0">
                    <a:pos x="0" y="38"/>
                  </a:cxn>
                  <a:cxn ang="0">
                    <a:pos x="28" y="38"/>
                  </a:cxn>
                  <a:cxn ang="0">
                    <a:pos x="28" y="0"/>
                  </a:cxn>
                  <a:cxn ang="0">
                    <a:pos x="4" y="0"/>
                  </a:cxn>
                </a:cxnLst>
                <a:rect l="0" t="0" r="r" b="b"/>
                <a:pathLst>
                  <a:path w="29" h="38">
                    <a:moveTo>
                      <a:pt x="4" y="0"/>
                    </a:moveTo>
                    <a:lnTo>
                      <a:pt x="4" y="0"/>
                    </a:lnTo>
                    <a:lnTo>
                      <a:pt x="0" y="19"/>
                    </a:lnTo>
                    <a:lnTo>
                      <a:pt x="0" y="38"/>
                    </a:lnTo>
                    <a:lnTo>
                      <a:pt x="28" y="38"/>
                    </a:lnTo>
                    <a:lnTo>
                      <a:pt x="28" y="0"/>
                    </a:lnTo>
                    <a:lnTo>
                      <a:pt x="4"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3" name="Freeform 3859"/>
              <p:cNvSpPr>
                <a:spLocks/>
              </p:cNvSpPr>
              <p:nvPr/>
            </p:nvSpPr>
            <p:spPr bwMode="auto">
              <a:xfrm>
                <a:off x="5944" y="8352"/>
                <a:ext cx="27" cy="33"/>
              </a:xfrm>
              <a:custGeom>
                <a:avLst/>
                <a:gdLst/>
                <a:ahLst/>
                <a:cxnLst>
                  <a:cxn ang="0">
                    <a:pos x="26" y="33"/>
                  </a:cxn>
                  <a:cxn ang="0">
                    <a:pos x="26" y="0"/>
                  </a:cxn>
                  <a:cxn ang="0">
                    <a:pos x="4" y="0"/>
                  </a:cxn>
                  <a:cxn ang="0">
                    <a:pos x="2" y="9"/>
                  </a:cxn>
                  <a:cxn ang="0">
                    <a:pos x="0" y="16"/>
                  </a:cxn>
                  <a:cxn ang="0">
                    <a:pos x="0" y="33"/>
                  </a:cxn>
                  <a:cxn ang="0">
                    <a:pos x="26" y="33"/>
                  </a:cxn>
                </a:cxnLst>
                <a:rect l="0" t="0" r="r" b="b"/>
                <a:pathLst>
                  <a:path w="27" h="33">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4" name="Freeform 3860"/>
              <p:cNvSpPr>
                <a:spLocks/>
              </p:cNvSpPr>
              <p:nvPr/>
            </p:nvSpPr>
            <p:spPr bwMode="auto">
              <a:xfrm>
                <a:off x="5947" y="8352"/>
                <a:ext cx="24" cy="28"/>
              </a:xfrm>
              <a:custGeom>
                <a:avLst/>
                <a:gdLst/>
                <a:ahLst/>
                <a:cxnLst>
                  <a:cxn ang="0">
                    <a:pos x="2" y="0"/>
                  </a:cxn>
                  <a:cxn ang="0">
                    <a:pos x="2" y="0"/>
                  </a:cxn>
                  <a:cxn ang="0">
                    <a:pos x="0" y="7"/>
                  </a:cxn>
                  <a:cxn ang="0">
                    <a:pos x="0" y="28"/>
                  </a:cxn>
                  <a:cxn ang="0">
                    <a:pos x="23" y="28"/>
                  </a:cxn>
                  <a:cxn ang="0">
                    <a:pos x="23" y="0"/>
                  </a:cxn>
                  <a:cxn ang="0">
                    <a:pos x="2" y="0"/>
                  </a:cxn>
                </a:cxnLst>
                <a:rect l="0" t="0" r="r" b="b"/>
                <a:pathLst>
                  <a:path w="24" h="28">
                    <a:moveTo>
                      <a:pt x="2" y="0"/>
                    </a:moveTo>
                    <a:lnTo>
                      <a:pt x="2" y="0"/>
                    </a:lnTo>
                    <a:lnTo>
                      <a:pt x="0" y="7"/>
                    </a:lnTo>
                    <a:lnTo>
                      <a:pt x="0" y="28"/>
                    </a:lnTo>
                    <a:lnTo>
                      <a:pt x="23" y="28"/>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5" name="Freeform 3861"/>
              <p:cNvSpPr>
                <a:spLocks/>
              </p:cNvSpPr>
              <p:nvPr/>
            </p:nvSpPr>
            <p:spPr bwMode="auto">
              <a:xfrm>
                <a:off x="5947" y="8342"/>
                <a:ext cx="36" cy="10"/>
              </a:xfrm>
              <a:custGeom>
                <a:avLst/>
                <a:gdLst/>
                <a:ahLst/>
                <a:cxnLst>
                  <a:cxn ang="0">
                    <a:pos x="31" y="7"/>
                  </a:cxn>
                  <a:cxn ang="0">
                    <a:pos x="36" y="9"/>
                  </a:cxn>
                  <a:cxn ang="0">
                    <a:pos x="36" y="2"/>
                  </a:cxn>
                  <a:cxn ang="0">
                    <a:pos x="19" y="0"/>
                  </a:cxn>
                  <a:cxn ang="0">
                    <a:pos x="2" y="0"/>
                  </a:cxn>
                  <a:cxn ang="0">
                    <a:pos x="0" y="7"/>
                  </a:cxn>
                  <a:cxn ang="0">
                    <a:pos x="31" y="7"/>
                  </a:cxn>
                </a:cxnLst>
                <a:rect l="0" t="0" r="r" b="b"/>
                <a:pathLst>
                  <a:path w="36" h="10">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6" name="Freeform 3862"/>
              <p:cNvSpPr>
                <a:spLocks/>
              </p:cNvSpPr>
              <p:nvPr/>
            </p:nvSpPr>
            <p:spPr bwMode="auto">
              <a:xfrm>
                <a:off x="5940" y="8436"/>
                <a:ext cx="43" cy="14"/>
              </a:xfrm>
              <a:custGeom>
                <a:avLst/>
                <a:gdLst/>
                <a:ahLst/>
                <a:cxnLst>
                  <a:cxn ang="0">
                    <a:pos x="0" y="0"/>
                  </a:cxn>
                  <a:cxn ang="0">
                    <a:pos x="0" y="7"/>
                  </a:cxn>
                  <a:cxn ang="0">
                    <a:pos x="43" y="14"/>
                  </a:cxn>
                  <a:cxn ang="0">
                    <a:pos x="43" y="4"/>
                  </a:cxn>
                  <a:cxn ang="0">
                    <a:pos x="0" y="0"/>
                  </a:cxn>
                </a:cxnLst>
                <a:rect l="0" t="0" r="r" b="b"/>
                <a:pathLst>
                  <a:path w="43" h="14">
                    <a:moveTo>
                      <a:pt x="0" y="0"/>
                    </a:moveTo>
                    <a:lnTo>
                      <a:pt x="0" y="7"/>
                    </a:lnTo>
                    <a:lnTo>
                      <a:pt x="43" y="14"/>
                    </a:lnTo>
                    <a:lnTo>
                      <a:pt x="43"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7" name="Freeform 3863"/>
              <p:cNvSpPr>
                <a:spLocks/>
              </p:cNvSpPr>
              <p:nvPr/>
            </p:nvSpPr>
            <p:spPr bwMode="auto">
              <a:xfrm>
                <a:off x="5952" y="8440"/>
                <a:ext cx="16" cy="3"/>
              </a:xfrm>
              <a:custGeom>
                <a:avLst/>
                <a:gdLst/>
                <a:ahLst/>
                <a:cxnLst>
                  <a:cxn ang="0">
                    <a:pos x="9" y="0"/>
                  </a:cxn>
                  <a:cxn ang="0">
                    <a:pos x="0" y="0"/>
                  </a:cxn>
                  <a:cxn ang="0">
                    <a:pos x="2" y="2"/>
                  </a:cxn>
                  <a:cxn ang="0">
                    <a:pos x="16" y="2"/>
                  </a:cxn>
                  <a:cxn ang="0">
                    <a:pos x="16" y="0"/>
                  </a:cxn>
                  <a:cxn ang="0">
                    <a:pos x="9" y="0"/>
                  </a:cxn>
                </a:cxnLst>
                <a:rect l="0" t="0" r="r" b="b"/>
                <a:pathLst>
                  <a:path w="16" h="3">
                    <a:moveTo>
                      <a:pt x="9" y="0"/>
                    </a:moveTo>
                    <a:lnTo>
                      <a:pt x="0" y="0"/>
                    </a:lnTo>
                    <a:lnTo>
                      <a:pt x="2"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8" name="Freeform 3864"/>
              <p:cNvSpPr>
                <a:spLocks/>
              </p:cNvSpPr>
              <p:nvPr/>
            </p:nvSpPr>
            <p:spPr bwMode="auto">
              <a:xfrm>
                <a:off x="5952" y="8440"/>
                <a:ext cx="12" cy="3"/>
              </a:xfrm>
              <a:custGeom>
                <a:avLst/>
                <a:gdLst/>
                <a:ahLst/>
                <a:cxnLst>
                  <a:cxn ang="0">
                    <a:pos x="7" y="0"/>
                  </a:cxn>
                  <a:cxn ang="0">
                    <a:pos x="0" y="0"/>
                  </a:cxn>
                  <a:cxn ang="0">
                    <a:pos x="2" y="2"/>
                  </a:cxn>
                  <a:cxn ang="0">
                    <a:pos x="11" y="2"/>
                  </a:cxn>
                  <a:cxn ang="0">
                    <a:pos x="11" y="0"/>
                  </a:cxn>
                  <a:cxn ang="0">
                    <a:pos x="7" y="0"/>
                  </a:cxn>
                </a:cxnLst>
                <a:rect l="0" t="0" r="r" b="b"/>
                <a:pathLst>
                  <a:path w="12" h="3">
                    <a:moveTo>
                      <a:pt x="7" y="0"/>
                    </a:moveTo>
                    <a:lnTo>
                      <a:pt x="0" y="0"/>
                    </a:lnTo>
                    <a:lnTo>
                      <a:pt x="2" y="2"/>
                    </a:lnTo>
                    <a:lnTo>
                      <a:pt x="11" y="2"/>
                    </a:lnTo>
                    <a:lnTo>
                      <a:pt x="11"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9" name="Freeform 3865"/>
              <p:cNvSpPr>
                <a:spLocks/>
              </p:cNvSpPr>
              <p:nvPr/>
            </p:nvSpPr>
            <p:spPr bwMode="auto">
              <a:xfrm>
                <a:off x="5952" y="8440"/>
                <a:ext cx="9" cy="3"/>
              </a:xfrm>
              <a:custGeom>
                <a:avLst/>
                <a:gdLst/>
                <a:ahLst/>
                <a:cxnLst>
                  <a:cxn ang="0">
                    <a:pos x="4" y="0"/>
                  </a:cxn>
                  <a:cxn ang="0">
                    <a:pos x="0" y="0"/>
                  </a:cxn>
                  <a:cxn ang="0">
                    <a:pos x="2" y="2"/>
                  </a:cxn>
                  <a:cxn ang="0">
                    <a:pos x="9" y="2"/>
                  </a:cxn>
                  <a:cxn ang="0">
                    <a:pos x="9" y="0"/>
                  </a:cxn>
                  <a:cxn ang="0">
                    <a:pos x="4" y="0"/>
                  </a:cxn>
                </a:cxnLst>
                <a:rect l="0" t="0" r="r" b="b"/>
                <a:pathLst>
                  <a:path w="9" h="3">
                    <a:moveTo>
                      <a:pt x="4" y="0"/>
                    </a:moveTo>
                    <a:lnTo>
                      <a:pt x="0" y="0"/>
                    </a:lnTo>
                    <a:lnTo>
                      <a:pt x="2" y="2"/>
                    </a:lnTo>
                    <a:lnTo>
                      <a:pt x="9" y="2"/>
                    </a:lnTo>
                    <a:lnTo>
                      <a:pt x="9"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0" name="Freeform 3866"/>
              <p:cNvSpPr>
                <a:spLocks/>
              </p:cNvSpPr>
              <p:nvPr/>
            </p:nvSpPr>
            <p:spPr bwMode="auto">
              <a:xfrm>
                <a:off x="5983" y="8436"/>
                <a:ext cx="29" cy="12"/>
              </a:xfrm>
              <a:custGeom>
                <a:avLst/>
                <a:gdLst/>
                <a:ahLst/>
                <a:cxnLst>
                  <a:cxn ang="0">
                    <a:pos x="0" y="4"/>
                  </a:cxn>
                  <a:cxn ang="0">
                    <a:pos x="0" y="11"/>
                  </a:cxn>
                  <a:cxn ang="0">
                    <a:pos x="21" y="7"/>
                  </a:cxn>
                  <a:cxn ang="0">
                    <a:pos x="28" y="4"/>
                  </a:cxn>
                  <a:cxn ang="0">
                    <a:pos x="28" y="0"/>
                  </a:cxn>
                  <a:cxn ang="0">
                    <a:pos x="0" y="4"/>
                  </a:cxn>
                </a:cxnLst>
                <a:rect l="0" t="0" r="r" b="b"/>
                <a:pathLst>
                  <a:path w="29" h="12">
                    <a:moveTo>
                      <a:pt x="0" y="4"/>
                    </a:moveTo>
                    <a:lnTo>
                      <a:pt x="0" y="11"/>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1" name="Freeform 3867"/>
              <p:cNvSpPr>
                <a:spLocks/>
              </p:cNvSpPr>
              <p:nvPr/>
            </p:nvSpPr>
            <p:spPr bwMode="auto">
              <a:xfrm>
                <a:off x="5985" y="8436"/>
                <a:ext cx="27" cy="12"/>
              </a:xfrm>
              <a:custGeom>
                <a:avLst/>
                <a:gdLst/>
                <a:ahLst/>
                <a:cxnLst>
                  <a:cxn ang="0">
                    <a:pos x="4" y="11"/>
                  </a:cxn>
                  <a:cxn ang="0">
                    <a:pos x="7" y="9"/>
                  </a:cxn>
                  <a:cxn ang="0">
                    <a:pos x="12" y="9"/>
                  </a:cxn>
                  <a:cxn ang="0">
                    <a:pos x="14" y="7"/>
                  </a:cxn>
                  <a:cxn ang="0">
                    <a:pos x="21" y="7"/>
                  </a:cxn>
                  <a:cxn ang="0">
                    <a:pos x="26" y="4"/>
                  </a:cxn>
                  <a:cxn ang="0">
                    <a:pos x="26" y="0"/>
                  </a:cxn>
                  <a:cxn ang="0">
                    <a:pos x="16" y="0"/>
                  </a:cxn>
                  <a:cxn ang="0">
                    <a:pos x="14" y="2"/>
                  </a:cxn>
                  <a:cxn ang="0">
                    <a:pos x="7" y="2"/>
                  </a:cxn>
                  <a:cxn ang="0">
                    <a:pos x="2" y="4"/>
                  </a:cxn>
                  <a:cxn ang="0">
                    <a:pos x="0" y="4"/>
                  </a:cxn>
                  <a:cxn ang="0">
                    <a:pos x="0" y="11"/>
                  </a:cxn>
                  <a:cxn ang="0">
                    <a:pos x="4" y="11"/>
                  </a:cxn>
                </a:cxnLst>
                <a:rect l="0" t="0" r="r" b="b"/>
                <a:pathLst>
                  <a:path w="27" h="12">
                    <a:moveTo>
                      <a:pt x="4" y="11"/>
                    </a:moveTo>
                    <a:lnTo>
                      <a:pt x="7" y="9"/>
                    </a:lnTo>
                    <a:lnTo>
                      <a:pt x="12" y="9"/>
                    </a:lnTo>
                    <a:lnTo>
                      <a:pt x="14" y="7"/>
                    </a:lnTo>
                    <a:lnTo>
                      <a:pt x="21" y="7"/>
                    </a:lnTo>
                    <a:lnTo>
                      <a:pt x="26" y="4"/>
                    </a:lnTo>
                    <a:lnTo>
                      <a:pt x="26" y="0"/>
                    </a:lnTo>
                    <a:lnTo>
                      <a:pt x="16" y="0"/>
                    </a:lnTo>
                    <a:lnTo>
                      <a:pt x="14" y="2"/>
                    </a:lnTo>
                    <a:lnTo>
                      <a:pt x="7" y="2"/>
                    </a:lnTo>
                    <a:lnTo>
                      <a:pt x="2" y="4"/>
                    </a:lnTo>
                    <a:lnTo>
                      <a:pt x="0" y="4"/>
                    </a:lnTo>
                    <a:lnTo>
                      <a:pt x="0" y="11"/>
                    </a:lnTo>
                    <a:lnTo>
                      <a:pt x="4" y="11"/>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2" name="Freeform 3868"/>
              <p:cNvSpPr>
                <a:spLocks/>
              </p:cNvSpPr>
              <p:nvPr/>
            </p:nvSpPr>
            <p:spPr bwMode="auto">
              <a:xfrm>
                <a:off x="5988" y="8436"/>
                <a:ext cx="24" cy="12"/>
              </a:xfrm>
              <a:custGeom>
                <a:avLst/>
                <a:gdLst/>
                <a:ahLst/>
                <a:cxnLst>
                  <a:cxn ang="0">
                    <a:pos x="19" y="7"/>
                  </a:cxn>
                  <a:cxn ang="0">
                    <a:pos x="24" y="4"/>
                  </a:cxn>
                  <a:cxn ang="0">
                    <a:pos x="24" y="0"/>
                  </a:cxn>
                  <a:cxn ang="0">
                    <a:pos x="14" y="0"/>
                  </a:cxn>
                  <a:cxn ang="0">
                    <a:pos x="12" y="2"/>
                  </a:cxn>
                  <a:cxn ang="0">
                    <a:pos x="2" y="2"/>
                  </a:cxn>
                  <a:cxn ang="0">
                    <a:pos x="0" y="4"/>
                  </a:cxn>
                  <a:cxn ang="0">
                    <a:pos x="0" y="11"/>
                  </a:cxn>
                  <a:cxn ang="0">
                    <a:pos x="2" y="9"/>
                  </a:cxn>
                  <a:cxn ang="0">
                    <a:pos x="9" y="9"/>
                  </a:cxn>
                  <a:cxn ang="0">
                    <a:pos x="12" y="7"/>
                  </a:cxn>
                  <a:cxn ang="0">
                    <a:pos x="19" y="7"/>
                  </a:cxn>
                </a:cxnLst>
                <a:rect l="0" t="0" r="r" b="b"/>
                <a:pathLst>
                  <a:path w="24" h="12">
                    <a:moveTo>
                      <a:pt x="19" y="7"/>
                    </a:moveTo>
                    <a:lnTo>
                      <a:pt x="24" y="4"/>
                    </a:lnTo>
                    <a:lnTo>
                      <a:pt x="24" y="0"/>
                    </a:lnTo>
                    <a:lnTo>
                      <a:pt x="14" y="0"/>
                    </a:lnTo>
                    <a:lnTo>
                      <a:pt x="12" y="2"/>
                    </a:lnTo>
                    <a:lnTo>
                      <a:pt x="2" y="2"/>
                    </a:lnTo>
                    <a:lnTo>
                      <a:pt x="0" y="4"/>
                    </a:lnTo>
                    <a:lnTo>
                      <a:pt x="0" y="11"/>
                    </a:lnTo>
                    <a:lnTo>
                      <a:pt x="2" y="9"/>
                    </a:lnTo>
                    <a:lnTo>
                      <a:pt x="9" y="9"/>
                    </a:lnTo>
                    <a:lnTo>
                      <a:pt x="12" y="7"/>
                    </a:lnTo>
                    <a:lnTo>
                      <a:pt x="19"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3" name="Freeform 3869"/>
              <p:cNvSpPr>
                <a:spLocks/>
              </p:cNvSpPr>
              <p:nvPr/>
            </p:nvSpPr>
            <p:spPr bwMode="auto">
              <a:xfrm>
                <a:off x="5988" y="8436"/>
                <a:ext cx="24" cy="12"/>
              </a:xfrm>
              <a:custGeom>
                <a:avLst/>
                <a:gdLst/>
                <a:ahLst/>
                <a:cxnLst>
                  <a:cxn ang="0">
                    <a:pos x="0" y="4"/>
                  </a:cxn>
                  <a:cxn ang="0">
                    <a:pos x="0" y="11"/>
                  </a:cxn>
                  <a:cxn ang="0">
                    <a:pos x="4" y="9"/>
                  </a:cxn>
                  <a:cxn ang="0">
                    <a:pos x="12" y="9"/>
                  </a:cxn>
                  <a:cxn ang="0">
                    <a:pos x="12" y="7"/>
                  </a:cxn>
                  <a:cxn ang="0">
                    <a:pos x="19" y="7"/>
                  </a:cxn>
                  <a:cxn ang="0">
                    <a:pos x="24" y="4"/>
                  </a:cxn>
                  <a:cxn ang="0">
                    <a:pos x="24" y="0"/>
                  </a:cxn>
                  <a:cxn ang="0">
                    <a:pos x="14" y="0"/>
                  </a:cxn>
                  <a:cxn ang="0">
                    <a:pos x="12" y="2"/>
                  </a:cxn>
                  <a:cxn ang="0">
                    <a:pos x="2" y="2"/>
                  </a:cxn>
                  <a:cxn ang="0">
                    <a:pos x="0" y="4"/>
                  </a:cxn>
                </a:cxnLst>
                <a:rect l="0" t="0" r="r" b="b"/>
                <a:pathLst>
                  <a:path w="24" h="12">
                    <a:moveTo>
                      <a:pt x="0" y="4"/>
                    </a:moveTo>
                    <a:lnTo>
                      <a:pt x="0" y="11"/>
                    </a:lnTo>
                    <a:lnTo>
                      <a:pt x="4" y="9"/>
                    </a:lnTo>
                    <a:lnTo>
                      <a:pt x="12" y="9"/>
                    </a:lnTo>
                    <a:lnTo>
                      <a:pt x="12" y="7"/>
                    </a:lnTo>
                    <a:lnTo>
                      <a:pt x="19" y="7"/>
                    </a:lnTo>
                    <a:lnTo>
                      <a:pt x="24" y="4"/>
                    </a:lnTo>
                    <a:lnTo>
                      <a:pt x="24" y="0"/>
                    </a:lnTo>
                    <a:lnTo>
                      <a:pt x="14" y="0"/>
                    </a:lnTo>
                    <a:lnTo>
                      <a:pt x="12"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4" name="Freeform 3870"/>
              <p:cNvSpPr>
                <a:spLocks/>
              </p:cNvSpPr>
              <p:nvPr/>
            </p:nvSpPr>
            <p:spPr bwMode="auto">
              <a:xfrm>
                <a:off x="5990" y="8436"/>
                <a:ext cx="22" cy="12"/>
              </a:xfrm>
              <a:custGeom>
                <a:avLst/>
                <a:gdLst/>
                <a:ahLst/>
                <a:cxnLst>
                  <a:cxn ang="0">
                    <a:pos x="19" y="7"/>
                  </a:cxn>
                  <a:cxn ang="0">
                    <a:pos x="21" y="4"/>
                  </a:cxn>
                  <a:cxn ang="0">
                    <a:pos x="21" y="0"/>
                  </a:cxn>
                  <a:cxn ang="0">
                    <a:pos x="14" y="0"/>
                  </a:cxn>
                  <a:cxn ang="0">
                    <a:pos x="12" y="2"/>
                  </a:cxn>
                  <a:cxn ang="0">
                    <a:pos x="2" y="2"/>
                  </a:cxn>
                  <a:cxn ang="0">
                    <a:pos x="0" y="4"/>
                  </a:cxn>
                  <a:cxn ang="0">
                    <a:pos x="0" y="11"/>
                  </a:cxn>
                  <a:cxn ang="0">
                    <a:pos x="2" y="9"/>
                  </a:cxn>
                  <a:cxn ang="0">
                    <a:pos x="9" y="9"/>
                  </a:cxn>
                  <a:cxn ang="0">
                    <a:pos x="12" y="7"/>
                  </a:cxn>
                  <a:cxn ang="0">
                    <a:pos x="19" y="7"/>
                  </a:cxn>
                </a:cxnLst>
                <a:rect l="0" t="0" r="r" b="b"/>
                <a:pathLst>
                  <a:path w="22" h="12">
                    <a:moveTo>
                      <a:pt x="19" y="7"/>
                    </a:moveTo>
                    <a:lnTo>
                      <a:pt x="21" y="4"/>
                    </a:lnTo>
                    <a:lnTo>
                      <a:pt x="21" y="0"/>
                    </a:lnTo>
                    <a:lnTo>
                      <a:pt x="14" y="0"/>
                    </a:lnTo>
                    <a:lnTo>
                      <a:pt x="12" y="2"/>
                    </a:lnTo>
                    <a:lnTo>
                      <a:pt x="2" y="2"/>
                    </a:lnTo>
                    <a:lnTo>
                      <a:pt x="0" y="4"/>
                    </a:lnTo>
                    <a:lnTo>
                      <a:pt x="0" y="11"/>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5" name="Freeform 3871"/>
              <p:cNvSpPr>
                <a:spLocks/>
              </p:cNvSpPr>
              <p:nvPr/>
            </p:nvSpPr>
            <p:spPr bwMode="auto">
              <a:xfrm>
                <a:off x="5990" y="8436"/>
                <a:ext cx="22" cy="9"/>
              </a:xfrm>
              <a:custGeom>
                <a:avLst/>
                <a:gdLst/>
                <a:ahLst/>
                <a:cxnLst>
                  <a:cxn ang="0">
                    <a:pos x="19" y="7"/>
                  </a:cxn>
                  <a:cxn ang="0">
                    <a:pos x="21" y="4"/>
                  </a:cxn>
                  <a:cxn ang="0">
                    <a:pos x="21" y="0"/>
                  </a:cxn>
                  <a:cxn ang="0">
                    <a:pos x="12" y="0"/>
                  </a:cxn>
                  <a:cxn ang="0">
                    <a:pos x="9" y="2"/>
                  </a:cxn>
                  <a:cxn ang="0">
                    <a:pos x="0" y="2"/>
                  </a:cxn>
                  <a:cxn ang="0">
                    <a:pos x="0" y="9"/>
                  </a:cxn>
                  <a:cxn ang="0">
                    <a:pos x="7" y="9"/>
                  </a:cxn>
                  <a:cxn ang="0">
                    <a:pos x="9" y="7"/>
                  </a:cxn>
                  <a:cxn ang="0">
                    <a:pos x="19" y="7"/>
                  </a:cxn>
                </a:cxnLst>
                <a:rect l="0" t="0" r="r" b="b"/>
                <a:pathLst>
                  <a:path w="22" h="9">
                    <a:moveTo>
                      <a:pt x="19" y="7"/>
                    </a:moveTo>
                    <a:lnTo>
                      <a:pt x="21" y="4"/>
                    </a:lnTo>
                    <a:lnTo>
                      <a:pt x="21" y="0"/>
                    </a:lnTo>
                    <a:lnTo>
                      <a:pt x="12" y="0"/>
                    </a:lnTo>
                    <a:lnTo>
                      <a:pt x="9" y="2"/>
                    </a:lnTo>
                    <a:lnTo>
                      <a:pt x="0" y="2"/>
                    </a:lnTo>
                    <a:lnTo>
                      <a:pt x="0" y="9"/>
                    </a:lnTo>
                    <a:lnTo>
                      <a:pt x="7" y="9"/>
                    </a:lnTo>
                    <a:lnTo>
                      <a:pt x="9" y="7"/>
                    </a:lnTo>
                    <a:lnTo>
                      <a:pt x="19"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6" name="Freeform 3872"/>
              <p:cNvSpPr>
                <a:spLocks/>
              </p:cNvSpPr>
              <p:nvPr/>
            </p:nvSpPr>
            <p:spPr bwMode="auto">
              <a:xfrm>
                <a:off x="5992" y="8436"/>
                <a:ext cx="20" cy="9"/>
              </a:xfrm>
              <a:custGeom>
                <a:avLst/>
                <a:gdLst/>
                <a:ahLst/>
                <a:cxnLst>
                  <a:cxn ang="0">
                    <a:pos x="16" y="7"/>
                  </a:cxn>
                  <a:cxn ang="0">
                    <a:pos x="19" y="4"/>
                  </a:cxn>
                  <a:cxn ang="0">
                    <a:pos x="19" y="0"/>
                  </a:cxn>
                  <a:cxn ang="0">
                    <a:pos x="9" y="0"/>
                  </a:cxn>
                  <a:cxn ang="0">
                    <a:pos x="7" y="2"/>
                  </a:cxn>
                  <a:cxn ang="0">
                    <a:pos x="0" y="2"/>
                  </a:cxn>
                  <a:cxn ang="0">
                    <a:pos x="0" y="9"/>
                  </a:cxn>
                  <a:cxn ang="0">
                    <a:pos x="7" y="9"/>
                  </a:cxn>
                  <a:cxn ang="0">
                    <a:pos x="7" y="7"/>
                  </a:cxn>
                  <a:cxn ang="0">
                    <a:pos x="16" y="7"/>
                  </a:cxn>
                </a:cxnLst>
                <a:rect l="0" t="0" r="r" b="b"/>
                <a:pathLst>
                  <a:path w="20" h="9">
                    <a:moveTo>
                      <a:pt x="16" y="7"/>
                    </a:moveTo>
                    <a:lnTo>
                      <a:pt x="19" y="4"/>
                    </a:lnTo>
                    <a:lnTo>
                      <a:pt x="19" y="0"/>
                    </a:lnTo>
                    <a:lnTo>
                      <a:pt x="9" y="0"/>
                    </a:lnTo>
                    <a:lnTo>
                      <a:pt x="7" y="2"/>
                    </a:lnTo>
                    <a:lnTo>
                      <a:pt x="0" y="2"/>
                    </a:lnTo>
                    <a:lnTo>
                      <a:pt x="0" y="9"/>
                    </a:lnTo>
                    <a:lnTo>
                      <a:pt x="7" y="9"/>
                    </a:lnTo>
                    <a:lnTo>
                      <a:pt x="7" y="7"/>
                    </a:lnTo>
                    <a:lnTo>
                      <a:pt x="16"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7" name="Freeform 3873"/>
              <p:cNvSpPr>
                <a:spLocks/>
              </p:cNvSpPr>
              <p:nvPr/>
            </p:nvSpPr>
            <p:spPr bwMode="auto">
              <a:xfrm>
                <a:off x="5995" y="8436"/>
                <a:ext cx="17" cy="9"/>
              </a:xfrm>
              <a:custGeom>
                <a:avLst/>
                <a:gdLst/>
                <a:ahLst/>
                <a:cxnLst>
                  <a:cxn ang="0">
                    <a:pos x="14" y="7"/>
                  </a:cxn>
                  <a:cxn ang="0">
                    <a:pos x="16" y="4"/>
                  </a:cxn>
                  <a:cxn ang="0">
                    <a:pos x="16" y="0"/>
                  </a:cxn>
                  <a:cxn ang="0">
                    <a:pos x="7" y="0"/>
                  </a:cxn>
                  <a:cxn ang="0">
                    <a:pos x="7" y="2"/>
                  </a:cxn>
                  <a:cxn ang="0">
                    <a:pos x="0" y="2"/>
                  </a:cxn>
                  <a:cxn ang="0">
                    <a:pos x="0" y="9"/>
                  </a:cxn>
                  <a:cxn ang="0">
                    <a:pos x="4" y="9"/>
                  </a:cxn>
                  <a:cxn ang="0">
                    <a:pos x="4" y="7"/>
                  </a:cxn>
                  <a:cxn ang="0">
                    <a:pos x="14" y="7"/>
                  </a:cxn>
                </a:cxnLst>
                <a:rect l="0" t="0" r="r" b="b"/>
                <a:pathLst>
                  <a:path w="17" h="9">
                    <a:moveTo>
                      <a:pt x="14" y="7"/>
                    </a:moveTo>
                    <a:lnTo>
                      <a:pt x="16" y="4"/>
                    </a:lnTo>
                    <a:lnTo>
                      <a:pt x="16" y="0"/>
                    </a:lnTo>
                    <a:lnTo>
                      <a:pt x="7"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8" name="Freeform 3874"/>
              <p:cNvSpPr>
                <a:spLocks/>
              </p:cNvSpPr>
              <p:nvPr/>
            </p:nvSpPr>
            <p:spPr bwMode="auto">
              <a:xfrm>
                <a:off x="5995" y="8436"/>
                <a:ext cx="17" cy="9"/>
              </a:xfrm>
              <a:custGeom>
                <a:avLst/>
                <a:gdLst/>
                <a:ahLst/>
                <a:cxnLst>
                  <a:cxn ang="0">
                    <a:pos x="14" y="7"/>
                  </a:cxn>
                  <a:cxn ang="0">
                    <a:pos x="16" y="4"/>
                  </a:cxn>
                  <a:cxn ang="0">
                    <a:pos x="16" y="0"/>
                  </a:cxn>
                  <a:cxn ang="0">
                    <a:pos x="9" y="0"/>
                  </a:cxn>
                  <a:cxn ang="0">
                    <a:pos x="7" y="2"/>
                  </a:cxn>
                  <a:cxn ang="0">
                    <a:pos x="0" y="2"/>
                  </a:cxn>
                  <a:cxn ang="0">
                    <a:pos x="0" y="9"/>
                  </a:cxn>
                  <a:cxn ang="0">
                    <a:pos x="4" y="9"/>
                  </a:cxn>
                  <a:cxn ang="0">
                    <a:pos x="4" y="7"/>
                  </a:cxn>
                  <a:cxn ang="0">
                    <a:pos x="14" y="7"/>
                  </a:cxn>
                </a:cxnLst>
                <a:rect l="0" t="0" r="r" b="b"/>
                <a:pathLst>
                  <a:path w="17" h="9">
                    <a:moveTo>
                      <a:pt x="14" y="7"/>
                    </a:moveTo>
                    <a:lnTo>
                      <a:pt x="16" y="4"/>
                    </a:lnTo>
                    <a:lnTo>
                      <a:pt x="16" y="0"/>
                    </a:lnTo>
                    <a:lnTo>
                      <a:pt x="9" y="0"/>
                    </a:lnTo>
                    <a:lnTo>
                      <a:pt x="7" y="2"/>
                    </a:lnTo>
                    <a:lnTo>
                      <a:pt x="0" y="2"/>
                    </a:lnTo>
                    <a:lnTo>
                      <a:pt x="0" y="9"/>
                    </a:lnTo>
                    <a:lnTo>
                      <a:pt x="4" y="9"/>
                    </a:lnTo>
                    <a:lnTo>
                      <a:pt x="4" y="7"/>
                    </a:lnTo>
                    <a:lnTo>
                      <a:pt x="14"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9" name="Freeform 3875"/>
              <p:cNvSpPr>
                <a:spLocks/>
              </p:cNvSpPr>
              <p:nvPr/>
            </p:nvSpPr>
            <p:spPr bwMode="auto">
              <a:xfrm>
                <a:off x="5997" y="8436"/>
                <a:ext cx="15" cy="9"/>
              </a:xfrm>
              <a:custGeom>
                <a:avLst/>
                <a:gdLst/>
                <a:ahLst/>
                <a:cxnLst>
                  <a:cxn ang="0">
                    <a:pos x="12" y="7"/>
                  </a:cxn>
                  <a:cxn ang="0">
                    <a:pos x="14" y="4"/>
                  </a:cxn>
                  <a:cxn ang="0">
                    <a:pos x="14" y="0"/>
                  </a:cxn>
                  <a:cxn ang="0">
                    <a:pos x="4" y="0"/>
                  </a:cxn>
                  <a:cxn ang="0">
                    <a:pos x="4" y="2"/>
                  </a:cxn>
                  <a:cxn ang="0">
                    <a:pos x="0" y="2"/>
                  </a:cxn>
                  <a:cxn ang="0">
                    <a:pos x="0" y="9"/>
                  </a:cxn>
                  <a:cxn ang="0">
                    <a:pos x="2" y="7"/>
                  </a:cxn>
                  <a:cxn ang="0">
                    <a:pos x="12" y="7"/>
                  </a:cxn>
                </a:cxnLst>
                <a:rect l="0" t="0" r="r" b="b"/>
                <a:pathLst>
                  <a:path w="15" h="9">
                    <a:moveTo>
                      <a:pt x="12" y="7"/>
                    </a:moveTo>
                    <a:lnTo>
                      <a:pt x="14" y="4"/>
                    </a:lnTo>
                    <a:lnTo>
                      <a:pt x="14" y="0"/>
                    </a:lnTo>
                    <a:lnTo>
                      <a:pt x="4" y="0"/>
                    </a:lnTo>
                    <a:lnTo>
                      <a:pt x="4" y="2"/>
                    </a:lnTo>
                    <a:lnTo>
                      <a:pt x="0" y="2"/>
                    </a:lnTo>
                    <a:lnTo>
                      <a:pt x="0" y="9"/>
                    </a:lnTo>
                    <a:lnTo>
                      <a:pt x="2"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0" name="Freeform 3876"/>
              <p:cNvSpPr>
                <a:spLocks/>
              </p:cNvSpPr>
              <p:nvPr/>
            </p:nvSpPr>
            <p:spPr bwMode="auto">
              <a:xfrm>
                <a:off x="6000" y="8436"/>
                <a:ext cx="12" cy="9"/>
              </a:xfrm>
              <a:custGeom>
                <a:avLst/>
                <a:gdLst/>
                <a:ahLst/>
                <a:cxnLst>
                  <a:cxn ang="0">
                    <a:pos x="0" y="2"/>
                  </a:cxn>
                  <a:cxn ang="0">
                    <a:pos x="0" y="9"/>
                  </a:cxn>
                  <a:cxn ang="0">
                    <a:pos x="0" y="7"/>
                  </a:cxn>
                  <a:cxn ang="0">
                    <a:pos x="9" y="7"/>
                  </a:cxn>
                  <a:cxn ang="0">
                    <a:pos x="12" y="4"/>
                  </a:cxn>
                  <a:cxn ang="0">
                    <a:pos x="12" y="0"/>
                  </a:cxn>
                  <a:cxn ang="0">
                    <a:pos x="4" y="0"/>
                  </a:cxn>
                  <a:cxn ang="0">
                    <a:pos x="0" y="2"/>
                  </a:cxn>
                </a:cxnLst>
                <a:rect l="0" t="0" r="r" b="b"/>
                <a:pathLst>
                  <a:path w="12" h="9">
                    <a:moveTo>
                      <a:pt x="0" y="2"/>
                    </a:moveTo>
                    <a:lnTo>
                      <a:pt x="0" y="9"/>
                    </a:lnTo>
                    <a:lnTo>
                      <a:pt x="0" y="7"/>
                    </a:lnTo>
                    <a:lnTo>
                      <a:pt x="9" y="7"/>
                    </a:lnTo>
                    <a:lnTo>
                      <a:pt x="12" y="4"/>
                    </a:lnTo>
                    <a:lnTo>
                      <a:pt x="12"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1" name="Freeform 3877"/>
              <p:cNvSpPr>
                <a:spLocks/>
              </p:cNvSpPr>
              <p:nvPr/>
            </p:nvSpPr>
            <p:spPr bwMode="auto">
              <a:xfrm>
                <a:off x="6000" y="8436"/>
                <a:ext cx="12" cy="7"/>
              </a:xfrm>
              <a:custGeom>
                <a:avLst/>
                <a:gdLst/>
                <a:ahLst/>
                <a:cxnLst>
                  <a:cxn ang="0">
                    <a:pos x="0" y="2"/>
                  </a:cxn>
                  <a:cxn ang="0">
                    <a:pos x="0" y="7"/>
                  </a:cxn>
                  <a:cxn ang="0">
                    <a:pos x="4" y="7"/>
                  </a:cxn>
                  <a:cxn ang="0">
                    <a:pos x="12" y="4"/>
                  </a:cxn>
                  <a:cxn ang="0">
                    <a:pos x="12" y="0"/>
                  </a:cxn>
                  <a:cxn ang="0">
                    <a:pos x="0" y="2"/>
                  </a:cxn>
                </a:cxnLst>
                <a:rect l="0" t="0" r="r" b="b"/>
                <a:pathLst>
                  <a:path w="12" h="7">
                    <a:moveTo>
                      <a:pt x="0" y="2"/>
                    </a:moveTo>
                    <a:lnTo>
                      <a:pt x="0" y="7"/>
                    </a:lnTo>
                    <a:lnTo>
                      <a:pt x="4" y="7"/>
                    </a:lnTo>
                    <a:lnTo>
                      <a:pt x="12" y="4"/>
                    </a:lnTo>
                    <a:lnTo>
                      <a:pt x="12"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2" name="Freeform 3878"/>
              <p:cNvSpPr>
                <a:spLocks/>
              </p:cNvSpPr>
              <p:nvPr/>
            </p:nvSpPr>
            <p:spPr bwMode="auto">
              <a:xfrm>
                <a:off x="5985" y="8344"/>
                <a:ext cx="19" cy="8"/>
              </a:xfrm>
              <a:custGeom>
                <a:avLst/>
                <a:gdLst/>
                <a:ahLst/>
                <a:cxnLst>
                  <a:cxn ang="0">
                    <a:pos x="0" y="0"/>
                  </a:cxn>
                  <a:cxn ang="0">
                    <a:pos x="0" y="7"/>
                  </a:cxn>
                  <a:cxn ang="0">
                    <a:pos x="4" y="7"/>
                  </a:cxn>
                  <a:cxn ang="0">
                    <a:pos x="19" y="4"/>
                  </a:cxn>
                  <a:cxn ang="0">
                    <a:pos x="16" y="0"/>
                  </a:cxn>
                  <a:cxn ang="0">
                    <a:pos x="0" y="0"/>
                  </a:cxn>
                </a:cxnLst>
                <a:rect l="0" t="0" r="r" b="b"/>
                <a:pathLst>
                  <a:path w="19" h="8">
                    <a:moveTo>
                      <a:pt x="0" y="0"/>
                    </a:moveTo>
                    <a:lnTo>
                      <a:pt x="0" y="7"/>
                    </a:lnTo>
                    <a:lnTo>
                      <a:pt x="4" y="7"/>
                    </a:lnTo>
                    <a:lnTo>
                      <a:pt x="19" y="4"/>
                    </a:lnTo>
                    <a:lnTo>
                      <a:pt x="16"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3" name="Freeform 3879"/>
              <p:cNvSpPr>
                <a:spLocks/>
              </p:cNvSpPr>
              <p:nvPr/>
            </p:nvSpPr>
            <p:spPr bwMode="auto">
              <a:xfrm>
                <a:off x="5985" y="8344"/>
                <a:ext cx="19" cy="8"/>
              </a:xfrm>
              <a:custGeom>
                <a:avLst/>
                <a:gdLst/>
                <a:ahLst/>
                <a:cxnLst>
                  <a:cxn ang="0">
                    <a:pos x="0" y="0"/>
                  </a:cxn>
                  <a:cxn ang="0">
                    <a:pos x="0" y="7"/>
                  </a:cxn>
                  <a:cxn ang="0">
                    <a:pos x="7" y="7"/>
                  </a:cxn>
                  <a:cxn ang="0">
                    <a:pos x="9" y="4"/>
                  </a:cxn>
                  <a:cxn ang="0">
                    <a:pos x="19" y="4"/>
                  </a:cxn>
                  <a:cxn ang="0">
                    <a:pos x="16" y="0"/>
                  </a:cxn>
                  <a:cxn ang="0">
                    <a:pos x="0" y="0"/>
                  </a:cxn>
                </a:cxnLst>
                <a:rect l="0" t="0" r="r" b="b"/>
                <a:pathLst>
                  <a:path w="19" h="8">
                    <a:moveTo>
                      <a:pt x="0" y="0"/>
                    </a:moveTo>
                    <a:lnTo>
                      <a:pt x="0" y="7"/>
                    </a:lnTo>
                    <a:lnTo>
                      <a:pt x="7" y="7"/>
                    </a:lnTo>
                    <a:lnTo>
                      <a:pt x="9" y="4"/>
                    </a:lnTo>
                    <a:lnTo>
                      <a:pt x="19"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4" name="Freeform 3880"/>
              <p:cNvSpPr>
                <a:spLocks/>
              </p:cNvSpPr>
              <p:nvPr/>
            </p:nvSpPr>
            <p:spPr bwMode="auto">
              <a:xfrm>
                <a:off x="5988" y="8344"/>
                <a:ext cx="16" cy="8"/>
              </a:xfrm>
              <a:custGeom>
                <a:avLst/>
                <a:gdLst/>
                <a:ahLst/>
                <a:cxnLst>
                  <a:cxn ang="0">
                    <a:pos x="0" y="0"/>
                  </a:cxn>
                  <a:cxn ang="0">
                    <a:pos x="0" y="7"/>
                  </a:cxn>
                  <a:cxn ang="0">
                    <a:pos x="4" y="7"/>
                  </a:cxn>
                  <a:cxn ang="0">
                    <a:pos x="7" y="4"/>
                  </a:cxn>
                  <a:cxn ang="0">
                    <a:pos x="16" y="4"/>
                  </a:cxn>
                  <a:cxn ang="0">
                    <a:pos x="14" y="0"/>
                  </a:cxn>
                  <a:cxn ang="0">
                    <a:pos x="0" y="0"/>
                  </a:cxn>
                </a:cxnLst>
                <a:rect l="0" t="0" r="r" b="b"/>
                <a:pathLst>
                  <a:path w="16" h="8">
                    <a:moveTo>
                      <a:pt x="0" y="0"/>
                    </a:moveTo>
                    <a:lnTo>
                      <a:pt x="0" y="7"/>
                    </a:lnTo>
                    <a:lnTo>
                      <a:pt x="4" y="7"/>
                    </a:lnTo>
                    <a:lnTo>
                      <a:pt x="7" y="4"/>
                    </a:lnTo>
                    <a:lnTo>
                      <a:pt x="16" y="4"/>
                    </a:lnTo>
                    <a:lnTo>
                      <a:pt x="14"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5" name="Freeform 3881"/>
              <p:cNvSpPr>
                <a:spLocks/>
              </p:cNvSpPr>
              <p:nvPr/>
            </p:nvSpPr>
            <p:spPr bwMode="auto">
              <a:xfrm>
                <a:off x="5988" y="8344"/>
                <a:ext cx="16" cy="8"/>
              </a:xfrm>
              <a:custGeom>
                <a:avLst/>
                <a:gdLst/>
                <a:ahLst/>
                <a:cxnLst>
                  <a:cxn ang="0">
                    <a:pos x="0" y="0"/>
                  </a:cxn>
                  <a:cxn ang="0">
                    <a:pos x="0" y="7"/>
                  </a:cxn>
                  <a:cxn ang="0">
                    <a:pos x="7" y="7"/>
                  </a:cxn>
                  <a:cxn ang="0">
                    <a:pos x="7" y="4"/>
                  </a:cxn>
                  <a:cxn ang="0">
                    <a:pos x="16" y="4"/>
                  </a:cxn>
                  <a:cxn ang="0">
                    <a:pos x="14" y="0"/>
                  </a:cxn>
                  <a:cxn ang="0">
                    <a:pos x="0" y="0"/>
                  </a:cxn>
                </a:cxnLst>
                <a:rect l="0" t="0" r="r" b="b"/>
                <a:pathLst>
                  <a:path w="16" h="8">
                    <a:moveTo>
                      <a:pt x="0" y="0"/>
                    </a:moveTo>
                    <a:lnTo>
                      <a:pt x="0" y="7"/>
                    </a:lnTo>
                    <a:lnTo>
                      <a:pt x="7" y="7"/>
                    </a:lnTo>
                    <a:lnTo>
                      <a:pt x="7" y="4"/>
                    </a:lnTo>
                    <a:lnTo>
                      <a:pt x="16"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6" name="Freeform 3882"/>
              <p:cNvSpPr>
                <a:spLocks/>
              </p:cNvSpPr>
              <p:nvPr/>
            </p:nvSpPr>
            <p:spPr bwMode="auto">
              <a:xfrm>
                <a:off x="5990" y="8344"/>
                <a:ext cx="14" cy="8"/>
              </a:xfrm>
              <a:custGeom>
                <a:avLst/>
                <a:gdLst/>
                <a:ahLst/>
                <a:cxnLst>
                  <a:cxn ang="0">
                    <a:pos x="0" y="0"/>
                  </a:cxn>
                  <a:cxn ang="0">
                    <a:pos x="0" y="7"/>
                  </a:cxn>
                  <a:cxn ang="0">
                    <a:pos x="4" y="7"/>
                  </a:cxn>
                  <a:cxn ang="0">
                    <a:pos x="4" y="4"/>
                  </a:cxn>
                  <a:cxn ang="0">
                    <a:pos x="14" y="4"/>
                  </a:cxn>
                  <a:cxn ang="0">
                    <a:pos x="12" y="0"/>
                  </a:cxn>
                  <a:cxn ang="0">
                    <a:pos x="0" y="0"/>
                  </a:cxn>
                </a:cxnLst>
                <a:rect l="0" t="0" r="r" b="b"/>
                <a:pathLst>
                  <a:path w="14" h="8">
                    <a:moveTo>
                      <a:pt x="0" y="0"/>
                    </a:moveTo>
                    <a:lnTo>
                      <a:pt x="0" y="7"/>
                    </a:lnTo>
                    <a:lnTo>
                      <a:pt x="4" y="7"/>
                    </a:lnTo>
                    <a:lnTo>
                      <a:pt x="4" y="4"/>
                    </a:lnTo>
                    <a:lnTo>
                      <a:pt x="14" y="4"/>
                    </a:lnTo>
                    <a:lnTo>
                      <a:pt x="12"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7" name="Freeform 3883"/>
              <p:cNvSpPr>
                <a:spLocks/>
              </p:cNvSpPr>
              <p:nvPr/>
            </p:nvSpPr>
            <p:spPr bwMode="auto">
              <a:xfrm>
                <a:off x="5990" y="8344"/>
                <a:ext cx="14" cy="8"/>
              </a:xfrm>
              <a:custGeom>
                <a:avLst/>
                <a:gdLst/>
                <a:ahLst/>
                <a:cxnLst>
                  <a:cxn ang="0">
                    <a:pos x="0" y="0"/>
                  </a:cxn>
                  <a:cxn ang="0">
                    <a:pos x="0" y="7"/>
                  </a:cxn>
                  <a:cxn ang="0">
                    <a:pos x="4" y="7"/>
                  </a:cxn>
                  <a:cxn ang="0">
                    <a:pos x="7" y="4"/>
                  </a:cxn>
                  <a:cxn ang="0">
                    <a:pos x="14" y="4"/>
                  </a:cxn>
                  <a:cxn ang="0">
                    <a:pos x="12" y="0"/>
                  </a:cxn>
                  <a:cxn ang="0">
                    <a:pos x="0" y="0"/>
                  </a:cxn>
                </a:cxnLst>
                <a:rect l="0" t="0" r="r" b="b"/>
                <a:pathLst>
                  <a:path w="14" h="8">
                    <a:moveTo>
                      <a:pt x="0" y="0"/>
                    </a:moveTo>
                    <a:lnTo>
                      <a:pt x="0" y="7"/>
                    </a:lnTo>
                    <a:lnTo>
                      <a:pt x="4" y="7"/>
                    </a:lnTo>
                    <a:lnTo>
                      <a:pt x="7" y="4"/>
                    </a:lnTo>
                    <a:lnTo>
                      <a:pt x="14" y="4"/>
                    </a:lnTo>
                    <a:lnTo>
                      <a:pt x="12"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8" name="Freeform 3884"/>
              <p:cNvSpPr>
                <a:spLocks/>
              </p:cNvSpPr>
              <p:nvPr/>
            </p:nvSpPr>
            <p:spPr bwMode="auto">
              <a:xfrm>
                <a:off x="5992" y="8344"/>
                <a:ext cx="12" cy="8"/>
              </a:xfrm>
              <a:custGeom>
                <a:avLst/>
                <a:gdLst/>
                <a:ahLst/>
                <a:cxnLst>
                  <a:cxn ang="0">
                    <a:pos x="0" y="0"/>
                  </a:cxn>
                  <a:cxn ang="0">
                    <a:pos x="0" y="7"/>
                  </a:cxn>
                  <a:cxn ang="0">
                    <a:pos x="4" y="7"/>
                  </a:cxn>
                  <a:cxn ang="0">
                    <a:pos x="4" y="4"/>
                  </a:cxn>
                  <a:cxn ang="0">
                    <a:pos x="12" y="4"/>
                  </a:cxn>
                  <a:cxn ang="0">
                    <a:pos x="9" y="0"/>
                  </a:cxn>
                  <a:cxn ang="0">
                    <a:pos x="0" y="0"/>
                  </a:cxn>
                </a:cxnLst>
                <a:rect l="0" t="0" r="r" b="b"/>
                <a:pathLst>
                  <a:path w="12" h="8">
                    <a:moveTo>
                      <a:pt x="0" y="0"/>
                    </a:moveTo>
                    <a:lnTo>
                      <a:pt x="0" y="7"/>
                    </a:lnTo>
                    <a:lnTo>
                      <a:pt x="4" y="7"/>
                    </a:lnTo>
                    <a:lnTo>
                      <a:pt x="4" y="4"/>
                    </a:lnTo>
                    <a:lnTo>
                      <a:pt x="12" y="4"/>
                    </a:lnTo>
                    <a:lnTo>
                      <a:pt x="9"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9" name="Freeform 3885"/>
              <p:cNvSpPr>
                <a:spLocks/>
              </p:cNvSpPr>
              <p:nvPr/>
            </p:nvSpPr>
            <p:spPr bwMode="auto">
              <a:xfrm>
                <a:off x="5992" y="8344"/>
                <a:ext cx="12" cy="8"/>
              </a:xfrm>
              <a:custGeom>
                <a:avLst/>
                <a:gdLst/>
                <a:ahLst/>
                <a:cxnLst>
                  <a:cxn ang="0">
                    <a:pos x="0" y="0"/>
                  </a:cxn>
                  <a:cxn ang="0">
                    <a:pos x="0" y="7"/>
                  </a:cxn>
                  <a:cxn ang="0">
                    <a:pos x="4" y="7"/>
                  </a:cxn>
                  <a:cxn ang="0">
                    <a:pos x="4" y="4"/>
                  </a:cxn>
                  <a:cxn ang="0">
                    <a:pos x="12" y="4"/>
                  </a:cxn>
                  <a:cxn ang="0">
                    <a:pos x="9" y="0"/>
                  </a:cxn>
                  <a:cxn ang="0">
                    <a:pos x="0" y="0"/>
                  </a:cxn>
                </a:cxnLst>
                <a:rect l="0" t="0" r="r" b="b"/>
                <a:pathLst>
                  <a:path w="12" h="8">
                    <a:moveTo>
                      <a:pt x="0" y="0"/>
                    </a:moveTo>
                    <a:lnTo>
                      <a:pt x="0" y="7"/>
                    </a:lnTo>
                    <a:lnTo>
                      <a:pt x="4" y="7"/>
                    </a:lnTo>
                    <a:lnTo>
                      <a:pt x="4" y="4"/>
                    </a:lnTo>
                    <a:lnTo>
                      <a:pt x="12"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0" name="Freeform 3886"/>
              <p:cNvSpPr>
                <a:spLocks/>
              </p:cNvSpPr>
              <p:nvPr/>
            </p:nvSpPr>
            <p:spPr bwMode="auto">
              <a:xfrm>
                <a:off x="5995" y="8344"/>
                <a:ext cx="9" cy="8"/>
              </a:xfrm>
              <a:custGeom>
                <a:avLst/>
                <a:gdLst/>
                <a:ahLst/>
                <a:cxnLst>
                  <a:cxn ang="0">
                    <a:pos x="0" y="0"/>
                  </a:cxn>
                  <a:cxn ang="0">
                    <a:pos x="0" y="7"/>
                  </a:cxn>
                  <a:cxn ang="0">
                    <a:pos x="4" y="4"/>
                  </a:cxn>
                  <a:cxn ang="0">
                    <a:pos x="9" y="4"/>
                  </a:cxn>
                  <a:cxn ang="0">
                    <a:pos x="7" y="0"/>
                  </a:cxn>
                  <a:cxn ang="0">
                    <a:pos x="0" y="0"/>
                  </a:cxn>
                </a:cxnLst>
                <a:rect l="0" t="0" r="r" b="b"/>
                <a:pathLst>
                  <a:path w="9" h="8">
                    <a:moveTo>
                      <a:pt x="0" y="0"/>
                    </a:moveTo>
                    <a:lnTo>
                      <a:pt x="0" y="7"/>
                    </a:lnTo>
                    <a:lnTo>
                      <a:pt x="4"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1" name="Freeform 3887"/>
              <p:cNvSpPr>
                <a:spLocks/>
              </p:cNvSpPr>
              <p:nvPr/>
            </p:nvSpPr>
            <p:spPr bwMode="auto">
              <a:xfrm>
                <a:off x="5995" y="8344"/>
                <a:ext cx="9" cy="8"/>
              </a:xfrm>
              <a:custGeom>
                <a:avLst/>
                <a:gdLst/>
                <a:ahLst/>
                <a:cxnLst>
                  <a:cxn ang="0">
                    <a:pos x="0" y="0"/>
                  </a:cxn>
                  <a:cxn ang="0">
                    <a:pos x="0" y="7"/>
                  </a:cxn>
                  <a:cxn ang="0">
                    <a:pos x="4" y="4"/>
                  </a:cxn>
                  <a:cxn ang="0">
                    <a:pos x="9" y="4"/>
                  </a:cxn>
                  <a:cxn ang="0">
                    <a:pos x="7" y="0"/>
                  </a:cxn>
                  <a:cxn ang="0">
                    <a:pos x="0" y="0"/>
                  </a:cxn>
                </a:cxnLst>
                <a:rect l="0" t="0" r="r" b="b"/>
                <a:pathLst>
                  <a:path w="9" h="8">
                    <a:moveTo>
                      <a:pt x="0" y="0"/>
                    </a:moveTo>
                    <a:lnTo>
                      <a:pt x="0" y="7"/>
                    </a:lnTo>
                    <a:lnTo>
                      <a:pt x="4" y="4"/>
                    </a:lnTo>
                    <a:lnTo>
                      <a:pt x="9"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2" name="Freeform 3888"/>
              <p:cNvSpPr>
                <a:spLocks/>
              </p:cNvSpPr>
              <p:nvPr/>
            </p:nvSpPr>
            <p:spPr bwMode="auto">
              <a:xfrm>
                <a:off x="5995" y="8344"/>
                <a:ext cx="9" cy="8"/>
              </a:xfrm>
              <a:custGeom>
                <a:avLst/>
                <a:gdLst/>
                <a:ahLst/>
                <a:cxnLst>
                  <a:cxn ang="0">
                    <a:pos x="0" y="0"/>
                  </a:cxn>
                  <a:cxn ang="0">
                    <a:pos x="0" y="7"/>
                  </a:cxn>
                  <a:cxn ang="0">
                    <a:pos x="4" y="7"/>
                  </a:cxn>
                  <a:cxn ang="0">
                    <a:pos x="4" y="4"/>
                  </a:cxn>
                  <a:cxn ang="0">
                    <a:pos x="9" y="4"/>
                  </a:cxn>
                  <a:cxn ang="0">
                    <a:pos x="7" y="0"/>
                  </a:cxn>
                  <a:cxn ang="0">
                    <a:pos x="0" y="0"/>
                  </a:cxn>
                </a:cxnLst>
                <a:rect l="0" t="0" r="r" b="b"/>
                <a:pathLst>
                  <a:path w="9" h="8">
                    <a:moveTo>
                      <a:pt x="0" y="0"/>
                    </a:moveTo>
                    <a:lnTo>
                      <a:pt x="0" y="7"/>
                    </a:lnTo>
                    <a:lnTo>
                      <a:pt x="4" y="7"/>
                    </a:lnTo>
                    <a:lnTo>
                      <a:pt x="4" y="4"/>
                    </a:lnTo>
                    <a:lnTo>
                      <a:pt x="9"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3" name="Freeform 3889"/>
              <p:cNvSpPr>
                <a:spLocks/>
              </p:cNvSpPr>
              <p:nvPr/>
            </p:nvSpPr>
            <p:spPr bwMode="auto">
              <a:xfrm>
                <a:off x="5997" y="8344"/>
                <a:ext cx="7" cy="8"/>
              </a:xfrm>
              <a:custGeom>
                <a:avLst/>
                <a:gdLst/>
                <a:ahLst/>
                <a:cxnLst>
                  <a:cxn ang="0">
                    <a:pos x="0" y="0"/>
                  </a:cxn>
                  <a:cxn ang="0">
                    <a:pos x="0" y="7"/>
                  </a:cxn>
                  <a:cxn ang="0">
                    <a:pos x="2" y="7"/>
                  </a:cxn>
                  <a:cxn ang="0">
                    <a:pos x="7" y="4"/>
                  </a:cxn>
                  <a:cxn ang="0">
                    <a:pos x="4" y="0"/>
                  </a:cxn>
                  <a:cxn ang="0">
                    <a:pos x="0" y="0"/>
                  </a:cxn>
                </a:cxnLst>
                <a:rect l="0" t="0" r="r" b="b"/>
                <a:pathLst>
                  <a:path w="7" h="8">
                    <a:moveTo>
                      <a:pt x="0" y="0"/>
                    </a:moveTo>
                    <a:lnTo>
                      <a:pt x="0" y="7"/>
                    </a:lnTo>
                    <a:lnTo>
                      <a:pt x="2" y="7"/>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4" name="Freeform 3890"/>
              <p:cNvSpPr>
                <a:spLocks/>
              </p:cNvSpPr>
              <p:nvPr/>
            </p:nvSpPr>
            <p:spPr bwMode="auto">
              <a:xfrm>
                <a:off x="6000" y="8354"/>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5" name="Freeform 3891"/>
              <p:cNvSpPr>
                <a:spLocks/>
              </p:cNvSpPr>
              <p:nvPr/>
            </p:nvSpPr>
            <p:spPr bwMode="auto">
              <a:xfrm>
                <a:off x="5997" y="8354"/>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6" name="Freeform 3892"/>
              <p:cNvSpPr>
                <a:spLocks/>
              </p:cNvSpPr>
              <p:nvPr/>
            </p:nvSpPr>
            <p:spPr bwMode="auto">
              <a:xfrm>
                <a:off x="5995" y="8354"/>
                <a:ext cx="14" cy="77"/>
              </a:xfrm>
              <a:custGeom>
                <a:avLst/>
                <a:gdLst/>
                <a:ahLst/>
                <a:cxnLst>
                  <a:cxn ang="0">
                    <a:pos x="14" y="76"/>
                  </a:cxn>
                  <a:cxn ang="0">
                    <a:pos x="14" y="57"/>
                  </a:cxn>
                  <a:cxn ang="0">
                    <a:pos x="7" y="0"/>
                  </a:cxn>
                  <a:cxn ang="0">
                    <a:pos x="0" y="0"/>
                  </a:cxn>
                  <a:cxn ang="0">
                    <a:pos x="4" y="19"/>
                  </a:cxn>
                  <a:cxn ang="0">
                    <a:pos x="4" y="28"/>
                  </a:cxn>
                  <a:cxn ang="0">
                    <a:pos x="7" y="38"/>
                  </a:cxn>
                  <a:cxn ang="0">
                    <a:pos x="7" y="57"/>
                  </a:cxn>
                  <a:cxn ang="0">
                    <a:pos x="9" y="67"/>
                  </a:cxn>
                  <a:cxn ang="0">
                    <a:pos x="9" y="76"/>
                  </a:cxn>
                  <a:cxn ang="0">
                    <a:pos x="14" y="76"/>
                  </a:cxn>
                </a:cxnLst>
                <a:rect l="0" t="0" r="r" b="b"/>
                <a:pathLst>
                  <a:path w="14" h="77">
                    <a:moveTo>
                      <a:pt x="14" y="76"/>
                    </a:moveTo>
                    <a:lnTo>
                      <a:pt x="14" y="57"/>
                    </a:lnTo>
                    <a:lnTo>
                      <a:pt x="7" y="0"/>
                    </a:lnTo>
                    <a:lnTo>
                      <a:pt x="0" y="0"/>
                    </a:lnTo>
                    <a:lnTo>
                      <a:pt x="4" y="19"/>
                    </a:lnTo>
                    <a:lnTo>
                      <a:pt x="4" y="28"/>
                    </a:lnTo>
                    <a:lnTo>
                      <a:pt x="7" y="38"/>
                    </a:lnTo>
                    <a:lnTo>
                      <a:pt x="7" y="57"/>
                    </a:lnTo>
                    <a:lnTo>
                      <a:pt x="9" y="67"/>
                    </a:lnTo>
                    <a:lnTo>
                      <a:pt x="9" y="76"/>
                    </a:lnTo>
                    <a:lnTo>
                      <a:pt x="14" y="76"/>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7" name="Freeform 3893"/>
              <p:cNvSpPr>
                <a:spLocks/>
              </p:cNvSpPr>
              <p:nvPr/>
            </p:nvSpPr>
            <p:spPr bwMode="auto">
              <a:xfrm>
                <a:off x="5995" y="8354"/>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8" name="Freeform 3894"/>
              <p:cNvSpPr>
                <a:spLocks/>
              </p:cNvSpPr>
              <p:nvPr/>
            </p:nvSpPr>
            <p:spPr bwMode="auto">
              <a:xfrm>
                <a:off x="5995" y="8354"/>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9" name="Freeform 3895"/>
              <p:cNvSpPr>
                <a:spLocks/>
              </p:cNvSpPr>
              <p:nvPr/>
            </p:nvSpPr>
            <p:spPr bwMode="auto">
              <a:xfrm>
                <a:off x="5992" y="8354"/>
                <a:ext cx="15"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5" h="79">
                    <a:moveTo>
                      <a:pt x="12" y="57"/>
                    </a:moveTo>
                    <a:lnTo>
                      <a:pt x="12" y="38"/>
                    </a:lnTo>
                    <a:lnTo>
                      <a:pt x="7" y="0"/>
                    </a:lnTo>
                    <a:lnTo>
                      <a:pt x="0" y="0"/>
                    </a:lnTo>
                    <a:lnTo>
                      <a:pt x="7" y="57"/>
                    </a:lnTo>
                    <a:lnTo>
                      <a:pt x="7" y="79"/>
                    </a:lnTo>
                    <a:lnTo>
                      <a:pt x="9" y="76"/>
                    </a:lnTo>
                    <a:lnTo>
                      <a:pt x="14" y="76"/>
                    </a:lnTo>
                    <a:lnTo>
                      <a:pt x="12"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0" name="Freeform 3896"/>
              <p:cNvSpPr>
                <a:spLocks/>
              </p:cNvSpPr>
              <p:nvPr/>
            </p:nvSpPr>
            <p:spPr bwMode="auto">
              <a:xfrm>
                <a:off x="5992" y="8354"/>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9" y="38"/>
                  </a:cxn>
                  <a:cxn ang="0">
                    <a:pos x="9" y="19"/>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9" y="38"/>
                    </a:lnTo>
                    <a:lnTo>
                      <a:pt x="9" y="19"/>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1" name="Freeform 3897"/>
              <p:cNvSpPr>
                <a:spLocks/>
              </p:cNvSpPr>
              <p:nvPr/>
            </p:nvSpPr>
            <p:spPr bwMode="auto">
              <a:xfrm>
                <a:off x="5990" y="8354"/>
                <a:ext cx="14"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4" h="79">
                    <a:moveTo>
                      <a:pt x="12" y="57"/>
                    </a:moveTo>
                    <a:lnTo>
                      <a:pt x="12" y="38"/>
                    </a:lnTo>
                    <a:lnTo>
                      <a:pt x="7" y="0"/>
                    </a:lnTo>
                    <a:lnTo>
                      <a:pt x="0" y="0"/>
                    </a:lnTo>
                    <a:lnTo>
                      <a:pt x="7" y="57"/>
                    </a:lnTo>
                    <a:lnTo>
                      <a:pt x="7" y="79"/>
                    </a:lnTo>
                    <a:lnTo>
                      <a:pt x="9" y="76"/>
                    </a:lnTo>
                    <a:lnTo>
                      <a:pt x="14" y="76"/>
                    </a:lnTo>
                    <a:lnTo>
                      <a:pt x="12"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2" name="Freeform 3898"/>
              <p:cNvSpPr>
                <a:spLocks/>
              </p:cNvSpPr>
              <p:nvPr/>
            </p:nvSpPr>
            <p:spPr bwMode="auto">
              <a:xfrm>
                <a:off x="5990" y="8354"/>
                <a:ext cx="12" cy="77"/>
              </a:xfrm>
              <a:custGeom>
                <a:avLst/>
                <a:gdLst/>
                <a:ahLst/>
                <a:cxnLst>
                  <a:cxn ang="0">
                    <a:pos x="7" y="57"/>
                  </a:cxn>
                  <a:cxn ang="0">
                    <a:pos x="7" y="76"/>
                  </a:cxn>
                  <a:cxn ang="0">
                    <a:pos x="12" y="76"/>
                  </a:cxn>
                  <a:cxn ang="0">
                    <a:pos x="12" y="57"/>
                  </a:cxn>
                  <a:cxn ang="0">
                    <a:pos x="9" y="38"/>
                  </a:cxn>
                  <a:cxn ang="0">
                    <a:pos x="9" y="19"/>
                  </a:cxn>
                  <a:cxn ang="0">
                    <a:pos x="4" y="0"/>
                  </a:cxn>
                  <a:cxn ang="0">
                    <a:pos x="0" y="0"/>
                  </a:cxn>
                  <a:cxn ang="0">
                    <a:pos x="7" y="57"/>
                  </a:cxn>
                </a:cxnLst>
                <a:rect l="0" t="0" r="r" b="b"/>
                <a:pathLst>
                  <a:path w="12" h="77">
                    <a:moveTo>
                      <a:pt x="7" y="57"/>
                    </a:moveTo>
                    <a:lnTo>
                      <a:pt x="7" y="76"/>
                    </a:lnTo>
                    <a:lnTo>
                      <a:pt x="12" y="76"/>
                    </a:lnTo>
                    <a:lnTo>
                      <a:pt x="12" y="57"/>
                    </a:lnTo>
                    <a:lnTo>
                      <a:pt x="9" y="38"/>
                    </a:lnTo>
                    <a:lnTo>
                      <a:pt x="9" y="19"/>
                    </a:lnTo>
                    <a:lnTo>
                      <a:pt x="4" y="0"/>
                    </a:lnTo>
                    <a:lnTo>
                      <a:pt x="0" y="0"/>
                    </a:lnTo>
                    <a:lnTo>
                      <a:pt x="7"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3" name="Freeform 3899"/>
              <p:cNvSpPr>
                <a:spLocks/>
              </p:cNvSpPr>
              <p:nvPr/>
            </p:nvSpPr>
            <p:spPr bwMode="auto">
              <a:xfrm>
                <a:off x="5988" y="8354"/>
                <a:ext cx="14" cy="79"/>
              </a:xfrm>
              <a:custGeom>
                <a:avLst/>
                <a:gdLst/>
                <a:ahLst/>
                <a:cxnLst>
                  <a:cxn ang="0">
                    <a:pos x="7" y="0"/>
                  </a:cxn>
                  <a:cxn ang="0">
                    <a:pos x="0" y="0"/>
                  </a:cxn>
                  <a:cxn ang="0">
                    <a:pos x="4" y="19"/>
                  </a:cxn>
                  <a:cxn ang="0">
                    <a:pos x="7" y="38"/>
                  </a:cxn>
                  <a:cxn ang="0">
                    <a:pos x="7" y="79"/>
                  </a:cxn>
                  <a:cxn ang="0">
                    <a:pos x="9" y="76"/>
                  </a:cxn>
                  <a:cxn ang="0">
                    <a:pos x="14" y="76"/>
                  </a:cxn>
                  <a:cxn ang="0">
                    <a:pos x="12" y="57"/>
                  </a:cxn>
                  <a:cxn ang="0">
                    <a:pos x="12" y="38"/>
                  </a:cxn>
                  <a:cxn ang="0">
                    <a:pos x="7" y="0"/>
                  </a:cxn>
                </a:cxnLst>
                <a:rect l="0" t="0" r="r" b="b"/>
                <a:pathLst>
                  <a:path w="14" h="79">
                    <a:moveTo>
                      <a:pt x="7" y="0"/>
                    </a:moveTo>
                    <a:lnTo>
                      <a:pt x="0" y="0"/>
                    </a:lnTo>
                    <a:lnTo>
                      <a:pt x="4" y="19"/>
                    </a:lnTo>
                    <a:lnTo>
                      <a:pt x="7" y="38"/>
                    </a:lnTo>
                    <a:lnTo>
                      <a:pt x="7" y="79"/>
                    </a:lnTo>
                    <a:lnTo>
                      <a:pt x="9" y="76"/>
                    </a:lnTo>
                    <a:lnTo>
                      <a:pt x="14" y="76"/>
                    </a:lnTo>
                    <a:lnTo>
                      <a:pt x="12" y="57"/>
                    </a:lnTo>
                    <a:lnTo>
                      <a:pt x="12" y="38"/>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4" name="Freeform 3900"/>
              <p:cNvSpPr>
                <a:spLocks/>
              </p:cNvSpPr>
              <p:nvPr/>
            </p:nvSpPr>
            <p:spPr bwMode="auto">
              <a:xfrm>
                <a:off x="5988" y="8354"/>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5" name="Freeform 3901"/>
              <p:cNvSpPr>
                <a:spLocks/>
              </p:cNvSpPr>
              <p:nvPr/>
            </p:nvSpPr>
            <p:spPr bwMode="auto">
              <a:xfrm>
                <a:off x="5985" y="8354"/>
                <a:ext cx="15" cy="79"/>
              </a:xfrm>
              <a:custGeom>
                <a:avLst/>
                <a:gdLst/>
                <a:ahLst/>
                <a:cxnLst>
                  <a:cxn ang="0">
                    <a:pos x="7" y="0"/>
                  </a:cxn>
                  <a:cxn ang="0">
                    <a:pos x="0" y="0"/>
                  </a:cxn>
                  <a:cxn ang="0">
                    <a:pos x="4" y="19"/>
                  </a:cxn>
                  <a:cxn ang="0">
                    <a:pos x="7" y="38"/>
                  </a:cxn>
                  <a:cxn ang="0">
                    <a:pos x="7" y="79"/>
                  </a:cxn>
                  <a:cxn ang="0">
                    <a:pos x="14" y="76"/>
                  </a:cxn>
                  <a:cxn ang="0">
                    <a:pos x="14" y="57"/>
                  </a:cxn>
                  <a:cxn ang="0">
                    <a:pos x="7" y="0"/>
                  </a:cxn>
                </a:cxnLst>
                <a:rect l="0" t="0" r="r" b="b"/>
                <a:pathLst>
                  <a:path w="15" h="79">
                    <a:moveTo>
                      <a:pt x="7" y="0"/>
                    </a:moveTo>
                    <a:lnTo>
                      <a:pt x="0" y="0"/>
                    </a:lnTo>
                    <a:lnTo>
                      <a:pt x="4" y="19"/>
                    </a:lnTo>
                    <a:lnTo>
                      <a:pt x="7" y="38"/>
                    </a:lnTo>
                    <a:lnTo>
                      <a:pt x="7" y="79"/>
                    </a:lnTo>
                    <a:lnTo>
                      <a:pt x="14" y="76"/>
                    </a:lnTo>
                    <a:lnTo>
                      <a:pt x="14" y="57"/>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6" name="Freeform 3902"/>
              <p:cNvSpPr>
                <a:spLocks/>
              </p:cNvSpPr>
              <p:nvPr/>
            </p:nvSpPr>
            <p:spPr bwMode="auto">
              <a:xfrm>
                <a:off x="5836" y="8006"/>
                <a:ext cx="3" cy="130"/>
              </a:xfrm>
              <a:custGeom>
                <a:avLst/>
                <a:gdLst/>
                <a:ahLst/>
                <a:cxnLst>
                  <a:cxn ang="0">
                    <a:pos x="0" y="0"/>
                  </a:cxn>
                  <a:cxn ang="0">
                    <a:pos x="2" y="129"/>
                  </a:cxn>
                </a:cxnLst>
                <a:rect l="0" t="0" r="r" b="b"/>
                <a:pathLst>
                  <a:path w="3" h="130">
                    <a:moveTo>
                      <a:pt x="0" y="0"/>
                    </a:moveTo>
                    <a:lnTo>
                      <a:pt x="2" y="129"/>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7" name="Freeform 3903"/>
              <p:cNvSpPr>
                <a:spLocks/>
              </p:cNvSpPr>
              <p:nvPr/>
            </p:nvSpPr>
            <p:spPr bwMode="auto">
              <a:xfrm>
                <a:off x="4284" y="8006"/>
                <a:ext cx="0" cy="130"/>
              </a:xfrm>
              <a:custGeom>
                <a:avLst/>
                <a:gdLst/>
                <a:ahLst/>
                <a:cxnLst>
                  <a:cxn ang="0">
                    <a:pos x="0" y="0"/>
                  </a:cxn>
                  <a:cxn ang="0">
                    <a:pos x="0" y="129"/>
                  </a:cxn>
                </a:cxnLst>
                <a:rect l="0" t="0" r="r" b="b"/>
                <a:pathLst>
                  <a:path h="130">
                    <a:moveTo>
                      <a:pt x="0" y="0"/>
                    </a:moveTo>
                    <a:lnTo>
                      <a:pt x="0" y="129"/>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8" name="Freeform 3904"/>
              <p:cNvSpPr>
                <a:spLocks/>
              </p:cNvSpPr>
              <p:nvPr/>
            </p:nvSpPr>
            <p:spPr bwMode="auto">
              <a:xfrm>
                <a:off x="3895" y="8647"/>
                <a:ext cx="713" cy="2"/>
              </a:xfrm>
              <a:custGeom>
                <a:avLst/>
                <a:gdLst/>
                <a:ahLst/>
                <a:cxnLst>
                  <a:cxn ang="0">
                    <a:pos x="0" y="0"/>
                  </a:cxn>
                  <a:cxn ang="0">
                    <a:pos x="712" y="2"/>
                  </a:cxn>
                </a:cxnLst>
                <a:rect l="0" t="0" r="r" b="b"/>
                <a:pathLst>
                  <a:path w="713" h="2">
                    <a:moveTo>
                      <a:pt x="0" y="0"/>
                    </a:moveTo>
                    <a:lnTo>
                      <a:pt x="712" y="2"/>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9" name="Freeform 3905"/>
              <p:cNvSpPr>
                <a:spLocks/>
              </p:cNvSpPr>
              <p:nvPr/>
            </p:nvSpPr>
            <p:spPr bwMode="auto">
              <a:xfrm>
                <a:off x="4284" y="8455"/>
                <a:ext cx="0" cy="192"/>
              </a:xfrm>
              <a:custGeom>
                <a:avLst/>
                <a:gdLst/>
                <a:ahLst/>
                <a:cxnLst>
                  <a:cxn ang="0">
                    <a:pos x="0" y="0"/>
                  </a:cxn>
                  <a:cxn ang="0">
                    <a:pos x="0" y="192"/>
                  </a:cxn>
                </a:cxnLst>
                <a:rect l="0" t="0" r="r" b="b"/>
                <a:pathLst>
                  <a:path h="192">
                    <a:moveTo>
                      <a:pt x="0" y="0"/>
                    </a:moveTo>
                    <a:lnTo>
                      <a:pt x="0" y="192"/>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0" name="Freeform 3906"/>
              <p:cNvSpPr>
                <a:spLocks/>
              </p:cNvSpPr>
              <p:nvPr/>
            </p:nvSpPr>
            <p:spPr bwMode="auto">
              <a:xfrm>
                <a:off x="5642" y="8647"/>
                <a:ext cx="713" cy="2"/>
              </a:xfrm>
              <a:custGeom>
                <a:avLst/>
                <a:gdLst/>
                <a:ahLst/>
                <a:cxnLst>
                  <a:cxn ang="0">
                    <a:pos x="0" y="0"/>
                  </a:cxn>
                  <a:cxn ang="0">
                    <a:pos x="712" y="2"/>
                  </a:cxn>
                </a:cxnLst>
                <a:rect l="0" t="0" r="r" b="b"/>
                <a:pathLst>
                  <a:path w="713" h="2">
                    <a:moveTo>
                      <a:pt x="0" y="0"/>
                    </a:moveTo>
                    <a:lnTo>
                      <a:pt x="712" y="2"/>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1" name="Freeform 3907"/>
              <p:cNvSpPr>
                <a:spLocks/>
              </p:cNvSpPr>
              <p:nvPr/>
            </p:nvSpPr>
            <p:spPr bwMode="auto">
              <a:xfrm>
                <a:off x="5836" y="8390"/>
                <a:ext cx="3" cy="257"/>
              </a:xfrm>
              <a:custGeom>
                <a:avLst/>
                <a:gdLst/>
                <a:ahLst/>
                <a:cxnLst>
                  <a:cxn ang="0">
                    <a:pos x="0" y="0"/>
                  </a:cxn>
                  <a:cxn ang="0">
                    <a:pos x="2" y="256"/>
                  </a:cxn>
                </a:cxnLst>
                <a:rect l="0" t="0" r="r" b="b"/>
                <a:pathLst>
                  <a:path w="3" h="257">
                    <a:moveTo>
                      <a:pt x="0" y="0"/>
                    </a:moveTo>
                    <a:lnTo>
                      <a:pt x="2" y="256"/>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2" name="Freeform 3908"/>
              <p:cNvSpPr>
                <a:spLocks/>
              </p:cNvSpPr>
              <p:nvPr/>
            </p:nvSpPr>
            <p:spPr bwMode="auto">
              <a:xfrm>
                <a:off x="5544" y="9084"/>
                <a:ext cx="127" cy="33"/>
              </a:xfrm>
              <a:custGeom>
                <a:avLst/>
                <a:gdLst/>
                <a:ahLst/>
                <a:cxnLst>
                  <a:cxn ang="0">
                    <a:pos x="0" y="33"/>
                  </a:cxn>
                  <a:cxn ang="0">
                    <a:pos x="127" y="26"/>
                  </a:cxn>
                  <a:cxn ang="0">
                    <a:pos x="124" y="0"/>
                  </a:cxn>
                  <a:cxn ang="0">
                    <a:pos x="4" y="14"/>
                  </a:cxn>
                  <a:cxn ang="0">
                    <a:pos x="0" y="33"/>
                  </a:cxn>
                </a:cxnLst>
                <a:rect l="0" t="0" r="r" b="b"/>
                <a:pathLst>
                  <a:path w="127" h="33">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3" name="Freeform 3909"/>
              <p:cNvSpPr>
                <a:spLocks/>
              </p:cNvSpPr>
              <p:nvPr/>
            </p:nvSpPr>
            <p:spPr bwMode="auto">
              <a:xfrm>
                <a:off x="5635" y="8880"/>
                <a:ext cx="333" cy="266"/>
              </a:xfrm>
              <a:custGeom>
                <a:avLst/>
                <a:gdLst/>
                <a:ahLst/>
                <a:cxnLst>
                  <a:cxn ang="0">
                    <a:pos x="26" y="240"/>
                  </a:cxn>
                  <a:cxn ang="0">
                    <a:pos x="16" y="244"/>
                  </a:cxn>
                  <a:cxn ang="0">
                    <a:pos x="19" y="247"/>
                  </a:cxn>
                  <a:cxn ang="0">
                    <a:pos x="23" y="249"/>
                  </a:cxn>
                  <a:cxn ang="0">
                    <a:pos x="26" y="249"/>
                  </a:cxn>
                  <a:cxn ang="0">
                    <a:pos x="31" y="252"/>
                  </a:cxn>
                  <a:cxn ang="0">
                    <a:pos x="48" y="252"/>
                  </a:cxn>
                  <a:cxn ang="0">
                    <a:pos x="52" y="254"/>
                  </a:cxn>
                  <a:cxn ang="0">
                    <a:pos x="91" y="254"/>
                  </a:cxn>
                  <a:cxn ang="0">
                    <a:pos x="151" y="256"/>
                  </a:cxn>
                  <a:cxn ang="0">
                    <a:pos x="175" y="266"/>
                  </a:cxn>
                  <a:cxn ang="0">
                    <a:pos x="180" y="266"/>
                  </a:cxn>
                  <a:cxn ang="0">
                    <a:pos x="194" y="261"/>
                  </a:cxn>
                  <a:cxn ang="0">
                    <a:pos x="201" y="259"/>
                  </a:cxn>
                  <a:cxn ang="0">
                    <a:pos x="208" y="256"/>
                  </a:cxn>
                  <a:cxn ang="0">
                    <a:pos x="213" y="256"/>
                  </a:cxn>
                  <a:cxn ang="0">
                    <a:pos x="228" y="249"/>
                  </a:cxn>
                  <a:cxn ang="0">
                    <a:pos x="232" y="247"/>
                  </a:cxn>
                  <a:cxn ang="0">
                    <a:pos x="232" y="242"/>
                  </a:cxn>
                  <a:cxn ang="0">
                    <a:pos x="230" y="240"/>
                  </a:cxn>
                  <a:cxn ang="0">
                    <a:pos x="225" y="240"/>
                  </a:cxn>
                  <a:cxn ang="0">
                    <a:pos x="244" y="213"/>
                  </a:cxn>
                  <a:cxn ang="0">
                    <a:pos x="328" y="199"/>
                  </a:cxn>
                  <a:cxn ang="0">
                    <a:pos x="333" y="96"/>
                  </a:cxn>
                  <a:cxn ang="0">
                    <a:pos x="273" y="45"/>
                  </a:cxn>
                  <a:cxn ang="0">
                    <a:pos x="184" y="4"/>
                  </a:cxn>
                  <a:cxn ang="0">
                    <a:pos x="129" y="0"/>
                  </a:cxn>
                  <a:cxn ang="0">
                    <a:pos x="110" y="19"/>
                  </a:cxn>
                  <a:cxn ang="0">
                    <a:pos x="100" y="31"/>
                  </a:cxn>
                  <a:cxn ang="0">
                    <a:pos x="79" y="67"/>
                  </a:cxn>
                  <a:cxn ang="0">
                    <a:pos x="64" y="96"/>
                  </a:cxn>
                  <a:cxn ang="0">
                    <a:pos x="57" y="107"/>
                  </a:cxn>
                  <a:cxn ang="0">
                    <a:pos x="50" y="122"/>
                  </a:cxn>
                  <a:cxn ang="0">
                    <a:pos x="43" y="134"/>
                  </a:cxn>
                  <a:cxn ang="0">
                    <a:pos x="38" y="148"/>
                  </a:cxn>
                  <a:cxn ang="0">
                    <a:pos x="31" y="160"/>
                  </a:cxn>
                  <a:cxn ang="0">
                    <a:pos x="23" y="170"/>
                  </a:cxn>
                  <a:cxn ang="0">
                    <a:pos x="16" y="182"/>
                  </a:cxn>
                  <a:cxn ang="0">
                    <a:pos x="12" y="192"/>
                  </a:cxn>
                  <a:cxn ang="0">
                    <a:pos x="0" y="208"/>
                  </a:cxn>
                  <a:cxn ang="0">
                    <a:pos x="2" y="211"/>
                  </a:cxn>
                  <a:cxn ang="0">
                    <a:pos x="7" y="211"/>
                  </a:cxn>
                  <a:cxn ang="0">
                    <a:pos x="12" y="213"/>
                  </a:cxn>
                  <a:cxn ang="0">
                    <a:pos x="16" y="216"/>
                  </a:cxn>
                  <a:cxn ang="0">
                    <a:pos x="21" y="216"/>
                  </a:cxn>
                  <a:cxn ang="0">
                    <a:pos x="26" y="218"/>
                  </a:cxn>
                  <a:cxn ang="0">
                    <a:pos x="33" y="218"/>
                  </a:cxn>
                  <a:cxn ang="0">
                    <a:pos x="36" y="220"/>
                  </a:cxn>
                  <a:cxn ang="0">
                    <a:pos x="48" y="220"/>
                  </a:cxn>
                  <a:cxn ang="0">
                    <a:pos x="57" y="227"/>
                  </a:cxn>
                  <a:cxn ang="0">
                    <a:pos x="62" y="230"/>
                  </a:cxn>
                  <a:cxn ang="0">
                    <a:pos x="45" y="237"/>
                  </a:cxn>
                  <a:cxn ang="0">
                    <a:pos x="26" y="240"/>
                  </a:cxn>
                </a:cxnLst>
                <a:rect l="0" t="0" r="r" b="b"/>
                <a:pathLst>
                  <a:path w="333" h="266">
                    <a:moveTo>
                      <a:pt x="26" y="240"/>
                    </a:moveTo>
                    <a:lnTo>
                      <a:pt x="16" y="244"/>
                    </a:lnTo>
                    <a:lnTo>
                      <a:pt x="19" y="247"/>
                    </a:lnTo>
                    <a:lnTo>
                      <a:pt x="23" y="249"/>
                    </a:lnTo>
                    <a:lnTo>
                      <a:pt x="26" y="249"/>
                    </a:lnTo>
                    <a:lnTo>
                      <a:pt x="31" y="252"/>
                    </a:lnTo>
                    <a:lnTo>
                      <a:pt x="48" y="252"/>
                    </a:lnTo>
                    <a:lnTo>
                      <a:pt x="52" y="254"/>
                    </a:lnTo>
                    <a:lnTo>
                      <a:pt x="91" y="254"/>
                    </a:lnTo>
                    <a:lnTo>
                      <a:pt x="151" y="256"/>
                    </a:lnTo>
                    <a:lnTo>
                      <a:pt x="175" y="266"/>
                    </a:lnTo>
                    <a:lnTo>
                      <a:pt x="180" y="266"/>
                    </a:lnTo>
                    <a:lnTo>
                      <a:pt x="194" y="261"/>
                    </a:lnTo>
                    <a:lnTo>
                      <a:pt x="201" y="259"/>
                    </a:lnTo>
                    <a:lnTo>
                      <a:pt x="208" y="256"/>
                    </a:lnTo>
                    <a:lnTo>
                      <a:pt x="213" y="256"/>
                    </a:lnTo>
                    <a:lnTo>
                      <a:pt x="228" y="249"/>
                    </a:lnTo>
                    <a:lnTo>
                      <a:pt x="232" y="247"/>
                    </a:lnTo>
                    <a:lnTo>
                      <a:pt x="232" y="242"/>
                    </a:lnTo>
                    <a:lnTo>
                      <a:pt x="230" y="240"/>
                    </a:lnTo>
                    <a:lnTo>
                      <a:pt x="225" y="240"/>
                    </a:lnTo>
                    <a:lnTo>
                      <a:pt x="244" y="213"/>
                    </a:lnTo>
                    <a:lnTo>
                      <a:pt x="328" y="199"/>
                    </a:lnTo>
                    <a:lnTo>
                      <a:pt x="333" y="96"/>
                    </a:lnTo>
                    <a:lnTo>
                      <a:pt x="273" y="45"/>
                    </a:lnTo>
                    <a:lnTo>
                      <a:pt x="184" y="4"/>
                    </a:lnTo>
                    <a:lnTo>
                      <a:pt x="129" y="0"/>
                    </a:lnTo>
                    <a:lnTo>
                      <a:pt x="110" y="19"/>
                    </a:lnTo>
                    <a:lnTo>
                      <a:pt x="100" y="31"/>
                    </a:lnTo>
                    <a:lnTo>
                      <a:pt x="79" y="67"/>
                    </a:lnTo>
                    <a:lnTo>
                      <a:pt x="64" y="96"/>
                    </a:lnTo>
                    <a:lnTo>
                      <a:pt x="57" y="107"/>
                    </a:lnTo>
                    <a:lnTo>
                      <a:pt x="50" y="122"/>
                    </a:lnTo>
                    <a:lnTo>
                      <a:pt x="43" y="134"/>
                    </a:lnTo>
                    <a:lnTo>
                      <a:pt x="38" y="148"/>
                    </a:lnTo>
                    <a:lnTo>
                      <a:pt x="31" y="160"/>
                    </a:lnTo>
                    <a:lnTo>
                      <a:pt x="23" y="170"/>
                    </a:lnTo>
                    <a:lnTo>
                      <a:pt x="16" y="182"/>
                    </a:lnTo>
                    <a:lnTo>
                      <a:pt x="12" y="192"/>
                    </a:lnTo>
                    <a:lnTo>
                      <a:pt x="0" y="208"/>
                    </a:lnTo>
                    <a:lnTo>
                      <a:pt x="2" y="211"/>
                    </a:lnTo>
                    <a:lnTo>
                      <a:pt x="7" y="211"/>
                    </a:lnTo>
                    <a:lnTo>
                      <a:pt x="12" y="213"/>
                    </a:lnTo>
                    <a:lnTo>
                      <a:pt x="16" y="216"/>
                    </a:lnTo>
                    <a:lnTo>
                      <a:pt x="21" y="216"/>
                    </a:lnTo>
                    <a:lnTo>
                      <a:pt x="26" y="218"/>
                    </a:lnTo>
                    <a:lnTo>
                      <a:pt x="33" y="218"/>
                    </a:lnTo>
                    <a:lnTo>
                      <a:pt x="36" y="220"/>
                    </a:lnTo>
                    <a:lnTo>
                      <a:pt x="48" y="220"/>
                    </a:lnTo>
                    <a:lnTo>
                      <a:pt x="57" y="227"/>
                    </a:lnTo>
                    <a:lnTo>
                      <a:pt x="62" y="230"/>
                    </a:lnTo>
                    <a:lnTo>
                      <a:pt x="45" y="237"/>
                    </a:lnTo>
                    <a:lnTo>
                      <a:pt x="26"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4" name="Freeform 3910"/>
              <p:cNvSpPr>
                <a:spLocks/>
              </p:cNvSpPr>
              <p:nvPr/>
            </p:nvSpPr>
            <p:spPr bwMode="auto">
              <a:xfrm>
                <a:off x="5450" y="9016"/>
                <a:ext cx="60" cy="92"/>
              </a:xfrm>
              <a:custGeom>
                <a:avLst/>
                <a:gdLst/>
                <a:ahLst/>
                <a:cxnLst>
                  <a:cxn ang="0">
                    <a:pos x="7" y="0"/>
                  </a:cxn>
                  <a:cxn ang="0">
                    <a:pos x="7" y="0"/>
                  </a:cxn>
                  <a:cxn ang="0">
                    <a:pos x="4" y="19"/>
                  </a:cxn>
                  <a:cxn ang="0">
                    <a:pos x="0" y="62"/>
                  </a:cxn>
                  <a:cxn ang="0">
                    <a:pos x="0" y="86"/>
                  </a:cxn>
                  <a:cxn ang="0">
                    <a:pos x="36" y="91"/>
                  </a:cxn>
                  <a:cxn ang="0">
                    <a:pos x="60" y="84"/>
                  </a:cxn>
                  <a:cxn ang="0">
                    <a:pos x="60" y="43"/>
                  </a:cxn>
                  <a:cxn ang="0">
                    <a:pos x="57" y="33"/>
                  </a:cxn>
                  <a:cxn ang="0">
                    <a:pos x="57" y="21"/>
                  </a:cxn>
                  <a:cxn ang="0">
                    <a:pos x="55" y="12"/>
                  </a:cxn>
                  <a:cxn ang="0">
                    <a:pos x="52" y="0"/>
                  </a:cxn>
                  <a:cxn ang="0">
                    <a:pos x="7" y="0"/>
                  </a:cxn>
                </a:cxnLst>
                <a:rect l="0" t="0" r="r" b="b"/>
                <a:pathLst>
                  <a:path w="60" h="92">
                    <a:moveTo>
                      <a:pt x="7" y="0"/>
                    </a:moveTo>
                    <a:lnTo>
                      <a:pt x="7" y="0"/>
                    </a:lnTo>
                    <a:lnTo>
                      <a:pt x="4" y="19"/>
                    </a:lnTo>
                    <a:lnTo>
                      <a:pt x="0" y="62"/>
                    </a:lnTo>
                    <a:lnTo>
                      <a:pt x="0" y="86"/>
                    </a:lnTo>
                    <a:lnTo>
                      <a:pt x="36" y="91"/>
                    </a:lnTo>
                    <a:lnTo>
                      <a:pt x="60" y="84"/>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5" name="Freeform 3911"/>
              <p:cNvSpPr>
                <a:spLocks/>
              </p:cNvSpPr>
              <p:nvPr/>
            </p:nvSpPr>
            <p:spPr bwMode="auto">
              <a:xfrm>
                <a:off x="5450" y="9026"/>
                <a:ext cx="36" cy="72"/>
              </a:xfrm>
              <a:custGeom>
                <a:avLst/>
                <a:gdLst/>
                <a:ahLst/>
                <a:cxnLst>
                  <a:cxn ang="0">
                    <a:pos x="36" y="0"/>
                  </a:cxn>
                  <a:cxn ang="0">
                    <a:pos x="4" y="0"/>
                  </a:cxn>
                  <a:cxn ang="0">
                    <a:pos x="2" y="19"/>
                  </a:cxn>
                  <a:cxn ang="0">
                    <a:pos x="0" y="33"/>
                  </a:cxn>
                  <a:cxn ang="0">
                    <a:pos x="0" y="69"/>
                  </a:cxn>
                  <a:cxn ang="0">
                    <a:pos x="12" y="69"/>
                  </a:cxn>
                  <a:cxn ang="0">
                    <a:pos x="16" y="72"/>
                  </a:cxn>
                  <a:cxn ang="0">
                    <a:pos x="36" y="72"/>
                  </a:cxn>
                  <a:cxn ang="0">
                    <a:pos x="36" y="0"/>
                  </a:cxn>
                </a:cxnLst>
                <a:rect l="0" t="0" r="r" b="b"/>
                <a:pathLst>
                  <a:path w="36" h="72">
                    <a:moveTo>
                      <a:pt x="36" y="0"/>
                    </a:moveTo>
                    <a:lnTo>
                      <a:pt x="4" y="0"/>
                    </a:lnTo>
                    <a:lnTo>
                      <a:pt x="2" y="19"/>
                    </a:lnTo>
                    <a:lnTo>
                      <a:pt x="0" y="33"/>
                    </a:lnTo>
                    <a:lnTo>
                      <a:pt x="0" y="69"/>
                    </a:lnTo>
                    <a:lnTo>
                      <a:pt x="12"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6" name="Freeform 3912"/>
              <p:cNvSpPr>
                <a:spLocks/>
              </p:cNvSpPr>
              <p:nvPr/>
            </p:nvSpPr>
            <p:spPr bwMode="auto">
              <a:xfrm>
                <a:off x="5450" y="9026"/>
                <a:ext cx="36" cy="67"/>
              </a:xfrm>
              <a:custGeom>
                <a:avLst/>
                <a:gdLst/>
                <a:ahLst/>
                <a:cxnLst>
                  <a:cxn ang="0">
                    <a:pos x="33" y="0"/>
                  </a:cxn>
                  <a:cxn ang="0">
                    <a:pos x="4" y="0"/>
                  </a:cxn>
                  <a:cxn ang="0">
                    <a:pos x="2" y="16"/>
                  </a:cxn>
                  <a:cxn ang="0">
                    <a:pos x="2" y="31"/>
                  </a:cxn>
                  <a:cxn ang="0">
                    <a:pos x="0" y="48"/>
                  </a:cxn>
                  <a:cxn ang="0">
                    <a:pos x="0" y="64"/>
                  </a:cxn>
                  <a:cxn ang="0">
                    <a:pos x="9" y="64"/>
                  </a:cxn>
                  <a:cxn ang="0">
                    <a:pos x="12" y="67"/>
                  </a:cxn>
                  <a:cxn ang="0">
                    <a:pos x="33" y="67"/>
                  </a:cxn>
                  <a:cxn ang="0">
                    <a:pos x="36" y="52"/>
                  </a:cxn>
                  <a:cxn ang="0">
                    <a:pos x="36" y="16"/>
                  </a:cxn>
                  <a:cxn ang="0">
                    <a:pos x="33" y="0"/>
                  </a:cxn>
                </a:cxnLst>
                <a:rect l="0" t="0" r="r" b="b"/>
                <a:pathLst>
                  <a:path w="36" h="67">
                    <a:moveTo>
                      <a:pt x="33" y="0"/>
                    </a:moveTo>
                    <a:lnTo>
                      <a:pt x="4" y="0"/>
                    </a:lnTo>
                    <a:lnTo>
                      <a:pt x="2" y="16"/>
                    </a:lnTo>
                    <a:lnTo>
                      <a:pt x="2" y="31"/>
                    </a:lnTo>
                    <a:lnTo>
                      <a:pt x="0" y="48"/>
                    </a:lnTo>
                    <a:lnTo>
                      <a:pt x="0" y="64"/>
                    </a:lnTo>
                    <a:lnTo>
                      <a:pt x="9" y="64"/>
                    </a:lnTo>
                    <a:lnTo>
                      <a:pt x="12"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7" name="Freeform 3913"/>
              <p:cNvSpPr>
                <a:spLocks/>
              </p:cNvSpPr>
              <p:nvPr/>
            </p:nvSpPr>
            <p:spPr bwMode="auto">
              <a:xfrm>
                <a:off x="5450" y="9026"/>
                <a:ext cx="36" cy="62"/>
              </a:xfrm>
              <a:custGeom>
                <a:avLst/>
                <a:gdLst/>
                <a:ahLst/>
                <a:cxnLst>
                  <a:cxn ang="0">
                    <a:pos x="36" y="31"/>
                  </a:cxn>
                  <a:cxn ang="0">
                    <a:pos x="33" y="16"/>
                  </a:cxn>
                  <a:cxn ang="0">
                    <a:pos x="33" y="0"/>
                  </a:cxn>
                  <a:cxn ang="0">
                    <a:pos x="7" y="0"/>
                  </a:cxn>
                  <a:cxn ang="0">
                    <a:pos x="2" y="16"/>
                  </a:cxn>
                  <a:cxn ang="0">
                    <a:pos x="2" y="31"/>
                  </a:cxn>
                  <a:cxn ang="0">
                    <a:pos x="0" y="45"/>
                  </a:cxn>
                  <a:cxn ang="0">
                    <a:pos x="0" y="60"/>
                  </a:cxn>
                  <a:cxn ang="0">
                    <a:pos x="4" y="62"/>
                  </a:cxn>
                  <a:cxn ang="0">
                    <a:pos x="33" y="62"/>
                  </a:cxn>
                  <a:cxn ang="0">
                    <a:pos x="33" y="48"/>
                  </a:cxn>
                  <a:cxn ang="0">
                    <a:pos x="36" y="31"/>
                  </a:cxn>
                </a:cxnLst>
                <a:rect l="0" t="0" r="r" b="b"/>
                <a:pathLst>
                  <a:path w="36" h="62">
                    <a:moveTo>
                      <a:pt x="36" y="31"/>
                    </a:moveTo>
                    <a:lnTo>
                      <a:pt x="33" y="16"/>
                    </a:lnTo>
                    <a:lnTo>
                      <a:pt x="33" y="0"/>
                    </a:lnTo>
                    <a:lnTo>
                      <a:pt x="7" y="0"/>
                    </a:lnTo>
                    <a:lnTo>
                      <a:pt x="2" y="16"/>
                    </a:lnTo>
                    <a:lnTo>
                      <a:pt x="2" y="31"/>
                    </a:lnTo>
                    <a:lnTo>
                      <a:pt x="0" y="45"/>
                    </a:lnTo>
                    <a:lnTo>
                      <a:pt x="0" y="60"/>
                    </a:lnTo>
                    <a:lnTo>
                      <a:pt x="4" y="62"/>
                    </a:lnTo>
                    <a:lnTo>
                      <a:pt x="33" y="62"/>
                    </a:lnTo>
                    <a:lnTo>
                      <a:pt x="33" y="48"/>
                    </a:lnTo>
                    <a:lnTo>
                      <a:pt x="36" y="31"/>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8" name="Freeform 3914"/>
              <p:cNvSpPr>
                <a:spLocks/>
              </p:cNvSpPr>
              <p:nvPr/>
            </p:nvSpPr>
            <p:spPr bwMode="auto">
              <a:xfrm>
                <a:off x="5452" y="9026"/>
                <a:ext cx="32"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2"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9" name="Freeform 3915"/>
              <p:cNvSpPr>
                <a:spLocks/>
              </p:cNvSpPr>
              <p:nvPr/>
            </p:nvSpPr>
            <p:spPr bwMode="auto">
              <a:xfrm>
                <a:off x="5452" y="9026"/>
                <a:ext cx="32"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2"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0" name="Freeform 3916"/>
              <p:cNvSpPr>
                <a:spLocks/>
              </p:cNvSpPr>
              <p:nvPr/>
            </p:nvSpPr>
            <p:spPr bwMode="auto">
              <a:xfrm>
                <a:off x="5452" y="9026"/>
                <a:ext cx="29" cy="50"/>
              </a:xfrm>
              <a:custGeom>
                <a:avLst/>
                <a:gdLst/>
                <a:ahLst/>
                <a:cxnLst>
                  <a:cxn ang="0">
                    <a:pos x="4" y="0"/>
                  </a:cxn>
                  <a:cxn ang="0">
                    <a:pos x="4" y="0"/>
                  </a:cxn>
                  <a:cxn ang="0">
                    <a:pos x="0" y="23"/>
                  </a:cxn>
                  <a:cxn ang="0">
                    <a:pos x="0" y="48"/>
                  </a:cxn>
                  <a:cxn ang="0">
                    <a:pos x="7" y="48"/>
                  </a:cxn>
                  <a:cxn ang="0">
                    <a:pos x="9" y="50"/>
                  </a:cxn>
                  <a:cxn ang="0">
                    <a:pos x="28" y="50"/>
                  </a:cxn>
                  <a:cxn ang="0">
                    <a:pos x="28" y="0"/>
                  </a:cxn>
                  <a:cxn ang="0">
                    <a:pos x="4" y="0"/>
                  </a:cxn>
                </a:cxnLst>
                <a:rect l="0" t="0" r="r" b="b"/>
                <a:pathLst>
                  <a:path w="29" h="50">
                    <a:moveTo>
                      <a:pt x="4" y="0"/>
                    </a:moveTo>
                    <a:lnTo>
                      <a:pt x="4" y="0"/>
                    </a:lnTo>
                    <a:lnTo>
                      <a:pt x="0" y="23"/>
                    </a:lnTo>
                    <a:lnTo>
                      <a:pt x="0" y="48"/>
                    </a:lnTo>
                    <a:lnTo>
                      <a:pt x="7" y="48"/>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1" name="Freeform 3917"/>
              <p:cNvSpPr>
                <a:spLocks/>
              </p:cNvSpPr>
              <p:nvPr/>
            </p:nvSpPr>
            <p:spPr bwMode="auto">
              <a:xfrm>
                <a:off x="5452" y="9026"/>
                <a:ext cx="29" cy="46"/>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6">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2" name="Freeform 3918"/>
              <p:cNvSpPr>
                <a:spLocks/>
              </p:cNvSpPr>
              <p:nvPr/>
            </p:nvSpPr>
            <p:spPr bwMode="auto">
              <a:xfrm>
                <a:off x="5452" y="9026"/>
                <a:ext cx="27"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7"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3" name="Freeform 3919"/>
              <p:cNvSpPr>
                <a:spLocks/>
              </p:cNvSpPr>
              <p:nvPr/>
            </p:nvSpPr>
            <p:spPr bwMode="auto">
              <a:xfrm>
                <a:off x="5455" y="9026"/>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4" name="Freeform 3920"/>
              <p:cNvSpPr>
                <a:spLocks/>
              </p:cNvSpPr>
              <p:nvPr/>
            </p:nvSpPr>
            <p:spPr bwMode="auto">
              <a:xfrm>
                <a:off x="5455" y="9026"/>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5" name="Freeform 3921"/>
              <p:cNvSpPr>
                <a:spLocks/>
              </p:cNvSpPr>
              <p:nvPr/>
            </p:nvSpPr>
            <p:spPr bwMode="auto">
              <a:xfrm>
                <a:off x="5455" y="9026"/>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6" name="Freeform 3922"/>
              <p:cNvSpPr>
                <a:spLocks/>
              </p:cNvSpPr>
              <p:nvPr/>
            </p:nvSpPr>
            <p:spPr bwMode="auto">
              <a:xfrm>
                <a:off x="5455" y="9026"/>
                <a:ext cx="21" cy="24"/>
              </a:xfrm>
              <a:custGeom>
                <a:avLst/>
                <a:gdLst/>
                <a:ahLst/>
                <a:cxnLst>
                  <a:cxn ang="0">
                    <a:pos x="21" y="23"/>
                  </a:cxn>
                  <a:cxn ang="0">
                    <a:pos x="21" y="0"/>
                  </a:cxn>
                  <a:cxn ang="0">
                    <a:pos x="2" y="0"/>
                  </a:cxn>
                  <a:cxn ang="0">
                    <a:pos x="2" y="7"/>
                  </a:cxn>
                  <a:cxn ang="0">
                    <a:pos x="0" y="12"/>
                  </a:cxn>
                  <a:cxn ang="0">
                    <a:pos x="0" y="23"/>
                  </a:cxn>
                  <a:cxn ang="0">
                    <a:pos x="21" y="23"/>
                  </a:cxn>
                </a:cxnLst>
                <a:rect l="0" t="0" r="r" b="b"/>
                <a:pathLst>
                  <a:path w="21" h="24">
                    <a:moveTo>
                      <a:pt x="21" y="23"/>
                    </a:moveTo>
                    <a:lnTo>
                      <a:pt x="21" y="0"/>
                    </a:lnTo>
                    <a:lnTo>
                      <a:pt x="2" y="0"/>
                    </a:lnTo>
                    <a:lnTo>
                      <a:pt x="2" y="7"/>
                    </a:lnTo>
                    <a:lnTo>
                      <a:pt x="0" y="12"/>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7" name="Freeform 3923"/>
              <p:cNvSpPr>
                <a:spLocks/>
              </p:cNvSpPr>
              <p:nvPr/>
            </p:nvSpPr>
            <p:spPr bwMode="auto">
              <a:xfrm>
                <a:off x="5457" y="9021"/>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8" name="Freeform 3924"/>
              <p:cNvSpPr>
                <a:spLocks/>
              </p:cNvSpPr>
              <p:nvPr/>
            </p:nvSpPr>
            <p:spPr bwMode="auto">
              <a:xfrm>
                <a:off x="5450" y="9098"/>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9" name="Freeform 3925"/>
              <p:cNvSpPr>
                <a:spLocks/>
              </p:cNvSpPr>
              <p:nvPr/>
            </p:nvSpPr>
            <p:spPr bwMode="auto">
              <a:xfrm>
                <a:off x="5462" y="9100"/>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0" name="Freeform 3926"/>
              <p:cNvSpPr>
                <a:spLocks/>
              </p:cNvSpPr>
              <p:nvPr/>
            </p:nvSpPr>
            <p:spPr bwMode="auto">
              <a:xfrm>
                <a:off x="5462" y="9100"/>
                <a:ext cx="10" cy="3"/>
              </a:xfrm>
              <a:custGeom>
                <a:avLst/>
                <a:gdLst/>
                <a:ahLst/>
                <a:cxnLst>
                  <a:cxn ang="0">
                    <a:pos x="4" y="0"/>
                  </a:cxn>
                  <a:cxn ang="0">
                    <a:pos x="0" y="0"/>
                  </a:cxn>
                  <a:cxn ang="0">
                    <a:pos x="0" y="2"/>
                  </a:cxn>
                  <a:cxn ang="0">
                    <a:pos x="9" y="2"/>
                  </a:cxn>
                  <a:cxn ang="0">
                    <a:pos x="4" y="0"/>
                  </a:cxn>
                </a:cxnLst>
                <a:rect l="0" t="0" r="r" b="b"/>
                <a:pathLst>
                  <a:path w="10" h="3">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1" name="Freeform 3927"/>
              <p:cNvSpPr>
                <a:spLocks/>
              </p:cNvSpPr>
              <p:nvPr/>
            </p:nvSpPr>
            <p:spPr bwMode="auto">
              <a:xfrm>
                <a:off x="5462" y="9100"/>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2" name="Freeform 3928"/>
              <p:cNvSpPr>
                <a:spLocks/>
              </p:cNvSpPr>
              <p:nvPr/>
            </p:nvSpPr>
            <p:spPr bwMode="auto">
              <a:xfrm>
                <a:off x="5486" y="9096"/>
                <a:ext cx="24" cy="12"/>
              </a:xfrm>
              <a:custGeom>
                <a:avLst/>
                <a:gdLst/>
                <a:ahLst/>
                <a:cxnLst>
                  <a:cxn ang="0">
                    <a:pos x="0" y="4"/>
                  </a:cxn>
                  <a:cxn ang="0">
                    <a:pos x="0" y="11"/>
                  </a:cxn>
                  <a:cxn ang="0">
                    <a:pos x="19" y="7"/>
                  </a:cxn>
                  <a:cxn ang="0">
                    <a:pos x="23" y="4"/>
                  </a:cxn>
                  <a:cxn ang="0">
                    <a:pos x="23" y="0"/>
                  </a:cxn>
                  <a:cxn ang="0">
                    <a:pos x="0" y="4"/>
                  </a:cxn>
                </a:cxnLst>
                <a:rect l="0" t="0" r="r" b="b"/>
                <a:pathLst>
                  <a:path w="24" h="12">
                    <a:moveTo>
                      <a:pt x="0" y="4"/>
                    </a:moveTo>
                    <a:lnTo>
                      <a:pt x="0" y="11"/>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3" name="Freeform 3929"/>
              <p:cNvSpPr>
                <a:spLocks/>
              </p:cNvSpPr>
              <p:nvPr/>
            </p:nvSpPr>
            <p:spPr bwMode="auto">
              <a:xfrm>
                <a:off x="5488" y="9096"/>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1"/>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1"/>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4" name="Freeform 3930"/>
              <p:cNvSpPr>
                <a:spLocks/>
              </p:cNvSpPr>
              <p:nvPr/>
            </p:nvSpPr>
            <p:spPr bwMode="auto">
              <a:xfrm>
                <a:off x="5488" y="9096"/>
                <a:ext cx="22" cy="9"/>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9">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5" name="Freeform 3931"/>
              <p:cNvSpPr>
                <a:spLocks/>
              </p:cNvSpPr>
              <p:nvPr/>
            </p:nvSpPr>
            <p:spPr bwMode="auto">
              <a:xfrm>
                <a:off x="5491" y="9096"/>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6" name="Freeform 3932"/>
              <p:cNvSpPr>
                <a:spLocks/>
              </p:cNvSpPr>
              <p:nvPr/>
            </p:nvSpPr>
            <p:spPr bwMode="auto">
              <a:xfrm>
                <a:off x="5491" y="9096"/>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7" name="Freeform 3933"/>
              <p:cNvSpPr>
                <a:spLocks/>
              </p:cNvSpPr>
              <p:nvPr/>
            </p:nvSpPr>
            <p:spPr bwMode="auto">
              <a:xfrm>
                <a:off x="5493" y="9096"/>
                <a:ext cx="17" cy="9"/>
              </a:xfrm>
              <a:custGeom>
                <a:avLst/>
                <a:gdLst/>
                <a:ahLst/>
                <a:cxnLst>
                  <a:cxn ang="0">
                    <a:pos x="0" y="2"/>
                  </a:cxn>
                  <a:cxn ang="0">
                    <a:pos x="0" y="9"/>
                  </a:cxn>
                  <a:cxn ang="0">
                    <a:pos x="4" y="7"/>
                  </a:cxn>
                  <a:cxn ang="0">
                    <a:pos x="11" y="7"/>
                  </a:cxn>
                  <a:cxn ang="0">
                    <a:pos x="16" y="4"/>
                  </a:cxn>
                  <a:cxn ang="0">
                    <a:pos x="16" y="0"/>
                  </a:cxn>
                  <a:cxn ang="0">
                    <a:pos x="11" y="0"/>
                  </a:cxn>
                  <a:cxn ang="0">
                    <a:pos x="9" y="2"/>
                  </a:cxn>
                  <a:cxn ang="0">
                    <a:pos x="0" y="2"/>
                  </a:cxn>
                </a:cxnLst>
                <a:rect l="0" t="0" r="r" b="b"/>
                <a:pathLst>
                  <a:path w="17" h="9">
                    <a:moveTo>
                      <a:pt x="0" y="2"/>
                    </a:moveTo>
                    <a:lnTo>
                      <a:pt x="0" y="9"/>
                    </a:lnTo>
                    <a:lnTo>
                      <a:pt x="4" y="7"/>
                    </a:lnTo>
                    <a:lnTo>
                      <a:pt x="11" y="7"/>
                    </a:lnTo>
                    <a:lnTo>
                      <a:pt x="16" y="4"/>
                    </a:lnTo>
                    <a:lnTo>
                      <a:pt x="16" y="0"/>
                    </a:lnTo>
                    <a:lnTo>
                      <a:pt x="11"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8" name="Freeform 3934"/>
              <p:cNvSpPr>
                <a:spLocks/>
              </p:cNvSpPr>
              <p:nvPr/>
            </p:nvSpPr>
            <p:spPr bwMode="auto">
              <a:xfrm>
                <a:off x="5493" y="9096"/>
                <a:ext cx="17" cy="9"/>
              </a:xfrm>
              <a:custGeom>
                <a:avLst/>
                <a:gdLst/>
                <a:ahLst/>
                <a:cxnLst>
                  <a:cxn ang="0">
                    <a:pos x="0" y="9"/>
                  </a:cxn>
                  <a:cxn ang="0">
                    <a:pos x="4" y="9"/>
                  </a:cxn>
                  <a:cxn ang="0">
                    <a:pos x="4" y="7"/>
                  </a:cxn>
                  <a:cxn ang="0">
                    <a:pos x="11" y="7"/>
                  </a:cxn>
                  <a:cxn ang="0">
                    <a:pos x="16" y="4"/>
                  </a:cxn>
                  <a:cxn ang="0">
                    <a:pos x="16" y="0"/>
                  </a:cxn>
                  <a:cxn ang="0">
                    <a:pos x="11" y="0"/>
                  </a:cxn>
                  <a:cxn ang="0">
                    <a:pos x="9" y="2"/>
                  </a:cxn>
                  <a:cxn ang="0">
                    <a:pos x="0" y="2"/>
                  </a:cxn>
                  <a:cxn ang="0">
                    <a:pos x="0" y="9"/>
                  </a:cxn>
                </a:cxnLst>
                <a:rect l="0" t="0" r="r" b="b"/>
                <a:pathLst>
                  <a:path w="17" h="9">
                    <a:moveTo>
                      <a:pt x="0" y="9"/>
                    </a:moveTo>
                    <a:lnTo>
                      <a:pt x="4" y="9"/>
                    </a:lnTo>
                    <a:lnTo>
                      <a:pt x="4" y="7"/>
                    </a:lnTo>
                    <a:lnTo>
                      <a:pt x="11" y="7"/>
                    </a:lnTo>
                    <a:lnTo>
                      <a:pt x="16" y="4"/>
                    </a:lnTo>
                    <a:lnTo>
                      <a:pt x="16" y="0"/>
                    </a:lnTo>
                    <a:lnTo>
                      <a:pt x="11" y="0"/>
                    </a:lnTo>
                    <a:lnTo>
                      <a:pt x="9" y="2"/>
                    </a:lnTo>
                    <a:lnTo>
                      <a:pt x="0" y="2"/>
                    </a:lnTo>
                    <a:lnTo>
                      <a:pt x="0"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9" name="Freeform 3935"/>
              <p:cNvSpPr>
                <a:spLocks/>
              </p:cNvSpPr>
              <p:nvPr/>
            </p:nvSpPr>
            <p:spPr bwMode="auto">
              <a:xfrm>
                <a:off x="5496" y="9096"/>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0" name="Freeform 3936"/>
              <p:cNvSpPr>
                <a:spLocks/>
              </p:cNvSpPr>
              <p:nvPr/>
            </p:nvSpPr>
            <p:spPr bwMode="auto">
              <a:xfrm>
                <a:off x="5496" y="9096"/>
                <a:ext cx="14" cy="7"/>
              </a:xfrm>
              <a:custGeom>
                <a:avLst/>
                <a:gdLst/>
                <a:ahLst/>
                <a:cxnLst>
                  <a:cxn ang="0">
                    <a:pos x="0" y="2"/>
                  </a:cxn>
                  <a:cxn ang="0">
                    <a:pos x="2" y="4"/>
                  </a:cxn>
                  <a:cxn ang="0">
                    <a:pos x="2" y="7"/>
                  </a:cxn>
                  <a:cxn ang="0">
                    <a:pos x="9" y="7"/>
                  </a:cxn>
                  <a:cxn ang="0">
                    <a:pos x="14" y="4"/>
                  </a:cxn>
                  <a:cxn ang="0">
                    <a:pos x="14" y="0"/>
                  </a:cxn>
                  <a:cxn ang="0">
                    <a:pos x="9" y="0"/>
                  </a:cxn>
                  <a:cxn ang="0">
                    <a:pos x="7" y="2"/>
                  </a:cxn>
                  <a:cxn ang="0">
                    <a:pos x="0" y="2"/>
                  </a:cxn>
                </a:cxnLst>
                <a:rect l="0" t="0" r="r" b="b"/>
                <a:pathLst>
                  <a:path w="14" h="7">
                    <a:moveTo>
                      <a:pt x="0" y="2"/>
                    </a:moveTo>
                    <a:lnTo>
                      <a:pt x="2" y="4"/>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1" name="Freeform 3937"/>
              <p:cNvSpPr>
                <a:spLocks/>
              </p:cNvSpPr>
              <p:nvPr/>
            </p:nvSpPr>
            <p:spPr bwMode="auto">
              <a:xfrm>
                <a:off x="5498" y="9096"/>
                <a:ext cx="12" cy="7"/>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7">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2" name="Freeform 3938"/>
              <p:cNvSpPr>
                <a:spLocks/>
              </p:cNvSpPr>
              <p:nvPr/>
            </p:nvSpPr>
            <p:spPr bwMode="auto">
              <a:xfrm>
                <a:off x="5498" y="9096"/>
                <a:ext cx="12" cy="7"/>
              </a:xfrm>
              <a:custGeom>
                <a:avLst/>
                <a:gdLst/>
                <a:ahLst/>
                <a:cxnLst>
                  <a:cxn ang="0">
                    <a:pos x="9" y="7"/>
                  </a:cxn>
                  <a:cxn ang="0">
                    <a:pos x="11" y="4"/>
                  </a:cxn>
                  <a:cxn ang="0">
                    <a:pos x="11" y="0"/>
                  </a:cxn>
                  <a:cxn ang="0">
                    <a:pos x="7" y="0"/>
                  </a:cxn>
                  <a:cxn ang="0">
                    <a:pos x="4" y="2"/>
                  </a:cxn>
                  <a:cxn ang="0">
                    <a:pos x="0" y="2"/>
                  </a:cxn>
                  <a:cxn ang="0">
                    <a:pos x="2" y="7"/>
                  </a:cxn>
                  <a:cxn ang="0">
                    <a:pos x="9" y="7"/>
                  </a:cxn>
                </a:cxnLst>
                <a:rect l="0" t="0" r="r" b="b"/>
                <a:pathLst>
                  <a:path w="12" h="7">
                    <a:moveTo>
                      <a:pt x="9" y="7"/>
                    </a:moveTo>
                    <a:lnTo>
                      <a:pt x="11" y="4"/>
                    </a:lnTo>
                    <a:lnTo>
                      <a:pt x="11" y="0"/>
                    </a:lnTo>
                    <a:lnTo>
                      <a:pt x="7" y="0"/>
                    </a:lnTo>
                    <a:lnTo>
                      <a:pt x="4" y="2"/>
                    </a:lnTo>
                    <a:lnTo>
                      <a:pt x="0" y="2"/>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3" name="Freeform 3939"/>
              <p:cNvSpPr>
                <a:spLocks/>
              </p:cNvSpPr>
              <p:nvPr/>
            </p:nvSpPr>
            <p:spPr bwMode="auto">
              <a:xfrm>
                <a:off x="5500" y="9096"/>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4" name="Freeform 3940"/>
              <p:cNvSpPr>
                <a:spLocks/>
              </p:cNvSpPr>
              <p:nvPr/>
            </p:nvSpPr>
            <p:spPr bwMode="auto">
              <a:xfrm>
                <a:off x="5488" y="9021"/>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5" name="Freeform 3941"/>
              <p:cNvSpPr>
                <a:spLocks/>
              </p:cNvSpPr>
              <p:nvPr/>
            </p:nvSpPr>
            <p:spPr bwMode="auto">
              <a:xfrm>
                <a:off x="5488" y="9021"/>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6" name="Freeform 3942"/>
              <p:cNvSpPr>
                <a:spLocks/>
              </p:cNvSpPr>
              <p:nvPr/>
            </p:nvSpPr>
            <p:spPr bwMode="auto">
              <a:xfrm>
                <a:off x="5488" y="9021"/>
                <a:ext cx="15" cy="0"/>
              </a:xfrm>
              <a:custGeom>
                <a:avLst/>
                <a:gdLst/>
                <a:ahLst/>
                <a:cxnLst>
                  <a:cxn ang="0">
                    <a:pos x="0" y="0"/>
                  </a:cxn>
                  <a:cxn ang="0">
                    <a:pos x="14" y="0"/>
                  </a:cxn>
                </a:cxnLst>
                <a:rect l="0" t="0" r="r" b="b"/>
                <a:pathLst>
                  <a:path w="15">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7" name="Freeform 3943"/>
              <p:cNvSpPr>
                <a:spLocks/>
              </p:cNvSpPr>
              <p:nvPr/>
            </p:nvSpPr>
            <p:spPr bwMode="auto">
              <a:xfrm>
                <a:off x="5491" y="9021"/>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8" name="Freeform 3944"/>
              <p:cNvSpPr>
                <a:spLocks/>
              </p:cNvSpPr>
              <p:nvPr/>
            </p:nvSpPr>
            <p:spPr bwMode="auto">
              <a:xfrm>
                <a:off x="5491" y="9021"/>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9" name="Freeform 3945"/>
              <p:cNvSpPr>
                <a:spLocks/>
              </p:cNvSpPr>
              <p:nvPr/>
            </p:nvSpPr>
            <p:spPr bwMode="auto">
              <a:xfrm>
                <a:off x="5493" y="9021"/>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0" name="Freeform 3946"/>
              <p:cNvSpPr>
                <a:spLocks/>
              </p:cNvSpPr>
              <p:nvPr/>
            </p:nvSpPr>
            <p:spPr bwMode="auto">
              <a:xfrm>
                <a:off x="5493" y="9021"/>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1" name="Freeform 3947"/>
              <p:cNvSpPr>
                <a:spLocks/>
              </p:cNvSpPr>
              <p:nvPr/>
            </p:nvSpPr>
            <p:spPr bwMode="auto">
              <a:xfrm>
                <a:off x="5493" y="9021"/>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2" name="Freeform 3948"/>
              <p:cNvSpPr>
                <a:spLocks/>
              </p:cNvSpPr>
              <p:nvPr/>
            </p:nvSpPr>
            <p:spPr bwMode="auto">
              <a:xfrm>
                <a:off x="5496" y="902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3" name="Freeform 3949"/>
              <p:cNvSpPr>
                <a:spLocks/>
              </p:cNvSpPr>
              <p:nvPr/>
            </p:nvSpPr>
            <p:spPr bwMode="auto">
              <a:xfrm>
                <a:off x="5496" y="902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4" name="Freeform 3950"/>
              <p:cNvSpPr>
                <a:spLocks/>
              </p:cNvSpPr>
              <p:nvPr/>
            </p:nvSpPr>
            <p:spPr bwMode="auto">
              <a:xfrm>
                <a:off x="5498" y="902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5" name="Freeform 3951"/>
              <p:cNvSpPr>
                <a:spLocks/>
              </p:cNvSpPr>
              <p:nvPr/>
            </p:nvSpPr>
            <p:spPr bwMode="auto">
              <a:xfrm>
                <a:off x="5498" y="902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6" name="Freeform 3952"/>
              <p:cNvSpPr>
                <a:spLocks/>
              </p:cNvSpPr>
              <p:nvPr/>
            </p:nvSpPr>
            <p:spPr bwMode="auto">
              <a:xfrm>
                <a:off x="5498" y="9028"/>
                <a:ext cx="12" cy="65"/>
              </a:xfrm>
              <a:custGeom>
                <a:avLst/>
                <a:gdLst/>
                <a:ahLst/>
                <a:cxnLst>
                  <a:cxn ang="0">
                    <a:pos x="7" y="0"/>
                  </a:cxn>
                  <a:cxn ang="0">
                    <a:pos x="0" y="0"/>
                  </a:cxn>
                  <a:cxn ang="0">
                    <a:pos x="4" y="14"/>
                  </a:cxn>
                  <a:cxn ang="0">
                    <a:pos x="4" y="31"/>
                  </a:cxn>
                  <a:cxn ang="0">
                    <a:pos x="7" y="47"/>
                  </a:cxn>
                  <a:cxn ang="0">
                    <a:pos x="7" y="64"/>
                  </a:cxn>
                  <a:cxn ang="0">
                    <a:pos x="11" y="62"/>
                  </a:cxn>
                  <a:cxn ang="0">
                    <a:pos x="11"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1" y="62"/>
                    </a:lnTo>
                    <a:lnTo>
                      <a:pt x="11" y="47"/>
                    </a:lnTo>
                    <a:lnTo>
                      <a:pt x="9" y="31"/>
                    </a:lnTo>
                    <a:lnTo>
                      <a:pt x="9" y="14"/>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7" name="Freeform 3953"/>
              <p:cNvSpPr>
                <a:spLocks/>
              </p:cNvSpPr>
              <p:nvPr/>
            </p:nvSpPr>
            <p:spPr bwMode="auto">
              <a:xfrm>
                <a:off x="5498" y="9028"/>
                <a:ext cx="10" cy="65"/>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10" h="65">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8" name="Freeform 3954"/>
              <p:cNvSpPr>
                <a:spLocks/>
              </p:cNvSpPr>
              <p:nvPr/>
            </p:nvSpPr>
            <p:spPr bwMode="auto">
              <a:xfrm>
                <a:off x="5498"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9" name="Freeform 3955"/>
              <p:cNvSpPr>
                <a:spLocks/>
              </p:cNvSpPr>
              <p:nvPr/>
            </p:nvSpPr>
            <p:spPr bwMode="auto">
              <a:xfrm>
                <a:off x="5496" y="9028"/>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0" name="Freeform 3956"/>
              <p:cNvSpPr>
                <a:spLocks/>
              </p:cNvSpPr>
              <p:nvPr/>
            </p:nvSpPr>
            <p:spPr bwMode="auto">
              <a:xfrm>
                <a:off x="5496" y="902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1" name="Freeform 3957"/>
              <p:cNvSpPr>
                <a:spLocks/>
              </p:cNvSpPr>
              <p:nvPr/>
            </p:nvSpPr>
            <p:spPr bwMode="auto">
              <a:xfrm>
                <a:off x="5493" y="9028"/>
                <a:ext cx="12" cy="65"/>
              </a:xfrm>
              <a:custGeom>
                <a:avLst/>
                <a:gdLst/>
                <a:ahLst/>
                <a:cxnLst>
                  <a:cxn ang="0">
                    <a:pos x="7" y="0"/>
                  </a:cxn>
                  <a:cxn ang="0">
                    <a:pos x="0" y="0"/>
                  </a:cxn>
                  <a:cxn ang="0">
                    <a:pos x="4" y="14"/>
                  </a:cxn>
                  <a:cxn ang="0">
                    <a:pos x="4" y="31"/>
                  </a:cxn>
                  <a:cxn ang="0">
                    <a:pos x="7" y="47"/>
                  </a:cxn>
                  <a:cxn ang="0">
                    <a:pos x="7" y="64"/>
                  </a:cxn>
                  <a:cxn ang="0">
                    <a:pos x="11" y="64"/>
                  </a:cxn>
                  <a:cxn ang="0">
                    <a:pos x="11"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1" y="64"/>
                    </a:lnTo>
                    <a:lnTo>
                      <a:pt x="11" y="47"/>
                    </a:lnTo>
                    <a:lnTo>
                      <a:pt x="9" y="31"/>
                    </a:lnTo>
                    <a:lnTo>
                      <a:pt x="9" y="14"/>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2" name="Freeform 3958"/>
              <p:cNvSpPr>
                <a:spLocks/>
              </p:cNvSpPr>
              <p:nvPr/>
            </p:nvSpPr>
            <p:spPr bwMode="auto">
              <a:xfrm>
                <a:off x="5493" y="9028"/>
                <a:ext cx="12" cy="65"/>
              </a:xfrm>
              <a:custGeom>
                <a:avLst/>
                <a:gdLst/>
                <a:ahLst/>
                <a:cxnLst>
                  <a:cxn ang="0">
                    <a:pos x="2" y="14"/>
                  </a:cxn>
                  <a:cxn ang="0">
                    <a:pos x="4" y="31"/>
                  </a:cxn>
                  <a:cxn ang="0">
                    <a:pos x="4" y="47"/>
                  </a:cxn>
                  <a:cxn ang="0">
                    <a:pos x="7" y="64"/>
                  </a:cxn>
                  <a:cxn ang="0">
                    <a:pos x="11" y="62"/>
                  </a:cxn>
                  <a:cxn ang="0">
                    <a:pos x="9" y="47"/>
                  </a:cxn>
                  <a:cxn ang="0">
                    <a:pos x="9" y="31"/>
                  </a:cxn>
                  <a:cxn ang="0">
                    <a:pos x="7" y="14"/>
                  </a:cxn>
                  <a:cxn ang="0">
                    <a:pos x="4" y="0"/>
                  </a:cxn>
                  <a:cxn ang="0">
                    <a:pos x="0" y="0"/>
                  </a:cxn>
                  <a:cxn ang="0">
                    <a:pos x="2" y="14"/>
                  </a:cxn>
                </a:cxnLst>
                <a:rect l="0" t="0" r="r" b="b"/>
                <a:pathLst>
                  <a:path w="12" h="65">
                    <a:moveTo>
                      <a:pt x="2" y="14"/>
                    </a:moveTo>
                    <a:lnTo>
                      <a:pt x="4" y="31"/>
                    </a:lnTo>
                    <a:lnTo>
                      <a:pt x="4" y="47"/>
                    </a:lnTo>
                    <a:lnTo>
                      <a:pt x="7" y="64"/>
                    </a:lnTo>
                    <a:lnTo>
                      <a:pt x="11" y="62"/>
                    </a:lnTo>
                    <a:lnTo>
                      <a:pt x="9" y="47"/>
                    </a:lnTo>
                    <a:lnTo>
                      <a:pt x="9" y="31"/>
                    </a:lnTo>
                    <a:lnTo>
                      <a:pt x="7" y="14"/>
                    </a:lnTo>
                    <a:lnTo>
                      <a:pt x="4" y="0"/>
                    </a:lnTo>
                    <a:lnTo>
                      <a:pt x="0" y="0"/>
                    </a:lnTo>
                    <a:lnTo>
                      <a:pt x="2" y="1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3" name="Freeform 3959"/>
              <p:cNvSpPr>
                <a:spLocks/>
              </p:cNvSpPr>
              <p:nvPr/>
            </p:nvSpPr>
            <p:spPr bwMode="auto">
              <a:xfrm>
                <a:off x="5493"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4" name="Freeform 3960"/>
              <p:cNvSpPr>
                <a:spLocks/>
              </p:cNvSpPr>
              <p:nvPr/>
            </p:nvSpPr>
            <p:spPr bwMode="auto">
              <a:xfrm>
                <a:off x="5491" y="9028"/>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5" name="Freeform 3961"/>
              <p:cNvSpPr>
                <a:spLocks/>
              </p:cNvSpPr>
              <p:nvPr/>
            </p:nvSpPr>
            <p:spPr bwMode="auto">
              <a:xfrm>
                <a:off x="5491" y="902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6" name="Freeform 3962"/>
              <p:cNvSpPr>
                <a:spLocks/>
              </p:cNvSpPr>
              <p:nvPr/>
            </p:nvSpPr>
            <p:spPr bwMode="auto">
              <a:xfrm>
                <a:off x="5488" y="9028"/>
                <a:ext cx="12" cy="65"/>
              </a:xfrm>
              <a:custGeom>
                <a:avLst/>
                <a:gdLst/>
                <a:ahLst/>
                <a:cxnLst>
                  <a:cxn ang="0">
                    <a:pos x="7" y="0"/>
                  </a:cxn>
                  <a:cxn ang="0">
                    <a:pos x="0" y="0"/>
                  </a:cxn>
                  <a:cxn ang="0">
                    <a:pos x="4" y="14"/>
                  </a:cxn>
                  <a:cxn ang="0">
                    <a:pos x="4" y="31"/>
                  </a:cxn>
                  <a:cxn ang="0">
                    <a:pos x="7" y="47"/>
                  </a:cxn>
                  <a:cxn ang="0">
                    <a:pos x="7" y="64"/>
                  </a:cxn>
                  <a:cxn ang="0">
                    <a:pos x="12" y="62"/>
                  </a:cxn>
                  <a:cxn ang="0">
                    <a:pos x="12"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2" y="62"/>
                    </a:lnTo>
                    <a:lnTo>
                      <a:pt x="12" y="47"/>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7" name="Freeform 3963"/>
              <p:cNvSpPr>
                <a:spLocks/>
              </p:cNvSpPr>
              <p:nvPr/>
            </p:nvSpPr>
            <p:spPr bwMode="auto">
              <a:xfrm>
                <a:off x="5488" y="9028"/>
                <a:ext cx="12" cy="65"/>
              </a:xfrm>
              <a:custGeom>
                <a:avLst/>
                <a:gdLst/>
                <a:ahLst/>
                <a:cxnLst>
                  <a:cxn ang="0">
                    <a:pos x="7" y="47"/>
                  </a:cxn>
                  <a:cxn ang="0">
                    <a:pos x="7" y="64"/>
                  </a:cxn>
                  <a:cxn ang="0">
                    <a:pos x="12" y="62"/>
                  </a:cxn>
                  <a:cxn ang="0">
                    <a:pos x="9" y="47"/>
                  </a:cxn>
                  <a:cxn ang="0">
                    <a:pos x="9" y="31"/>
                  </a:cxn>
                  <a:cxn ang="0">
                    <a:pos x="7" y="14"/>
                  </a:cxn>
                  <a:cxn ang="0">
                    <a:pos x="4" y="0"/>
                  </a:cxn>
                  <a:cxn ang="0">
                    <a:pos x="0" y="0"/>
                  </a:cxn>
                  <a:cxn ang="0">
                    <a:pos x="2" y="14"/>
                  </a:cxn>
                  <a:cxn ang="0">
                    <a:pos x="7" y="47"/>
                  </a:cxn>
                </a:cxnLst>
                <a:rect l="0" t="0" r="r" b="b"/>
                <a:pathLst>
                  <a:path w="12" h="65">
                    <a:moveTo>
                      <a:pt x="7" y="47"/>
                    </a:moveTo>
                    <a:lnTo>
                      <a:pt x="7" y="64"/>
                    </a:lnTo>
                    <a:lnTo>
                      <a:pt x="12" y="62"/>
                    </a:lnTo>
                    <a:lnTo>
                      <a:pt x="9" y="47"/>
                    </a:lnTo>
                    <a:lnTo>
                      <a:pt x="9" y="31"/>
                    </a:lnTo>
                    <a:lnTo>
                      <a:pt x="7" y="14"/>
                    </a:lnTo>
                    <a:lnTo>
                      <a:pt x="4" y="0"/>
                    </a:lnTo>
                    <a:lnTo>
                      <a:pt x="0" y="0"/>
                    </a:lnTo>
                    <a:lnTo>
                      <a:pt x="2" y="14"/>
                    </a:lnTo>
                    <a:lnTo>
                      <a:pt x="7" y="47"/>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8" name="Freeform 3964"/>
              <p:cNvSpPr>
                <a:spLocks/>
              </p:cNvSpPr>
              <p:nvPr/>
            </p:nvSpPr>
            <p:spPr bwMode="auto">
              <a:xfrm>
                <a:off x="5498" y="8882"/>
                <a:ext cx="214" cy="233"/>
              </a:xfrm>
              <a:custGeom>
                <a:avLst/>
                <a:gdLst/>
                <a:ahLst/>
                <a:cxnLst>
                  <a:cxn ang="0">
                    <a:pos x="213" y="213"/>
                  </a:cxn>
                  <a:cxn ang="0">
                    <a:pos x="211" y="12"/>
                  </a:cxn>
                  <a:cxn ang="0">
                    <a:pos x="52" y="0"/>
                  </a:cxn>
                  <a:cxn ang="0">
                    <a:pos x="0" y="4"/>
                  </a:cxn>
                  <a:cxn ang="0">
                    <a:pos x="2" y="216"/>
                  </a:cxn>
                  <a:cxn ang="0">
                    <a:pos x="11" y="216"/>
                  </a:cxn>
                  <a:cxn ang="0">
                    <a:pos x="11" y="223"/>
                  </a:cxn>
                  <a:cxn ang="0">
                    <a:pos x="52" y="232"/>
                  </a:cxn>
                  <a:cxn ang="0">
                    <a:pos x="189" y="213"/>
                  </a:cxn>
                  <a:cxn ang="0">
                    <a:pos x="213" y="213"/>
                  </a:cxn>
                </a:cxnLst>
                <a:rect l="0" t="0" r="r" b="b"/>
                <a:pathLst>
                  <a:path w="214" h="233">
                    <a:moveTo>
                      <a:pt x="213" y="213"/>
                    </a:moveTo>
                    <a:lnTo>
                      <a:pt x="211" y="12"/>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9" name="Freeform 3965"/>
              <p:cNvSpPr>
                <a:spLocks/>
              </p:cNvSpPr>
              <p:nvPr/>
            </p:nvSpPr>
            <p:spPr bwMode="auto">
              <a:xfrm>
                <a:off x="5563" y="8836"/>
                <a:ext cx="326" cy="300"/>
              </a:xfrm>
              <a:custGeom>
                <a:avLst/>
                <a:gdLst/>
                <a:ahLst/>
                <a:cxnLst>
                  <a:cxn ang="0">
                    <a:pos x="319" y="228"/>
                  </a:cxn>
                  <a:cxn ang="0">
                    <a:pos x="321" y="196"/>
                  </a:cxn>
                  <a:cxn ang="0">
                    <a:pos x="323" y="163"/>
                  </a:cxn>
                  <a:cxn ang="0">
                    <a:pos x="323" y="124"/>
                  </a:cxn>
                  <a:cxn ang="0">
                    <a:pos x="321" y="91"/>
                  </a:cxn>
                  <a:cxn ang="0">
                    <a:pos x="244" y="36"/>
                  </a:cxn>
                  <a:cxn ang="0">
                    <a:pos x="237" y="26"/>
                  </a:cxn>
                  <a:cxn ang="0">
                    <a:pos x="218" y="12"/>
                  </a:cxn>
                  <a:cxn ang="0">
                    <a:pos x="211" y="9"/>
                  </a:cxn>
                  <a:cxn ang="0">
                    <a:pos x="199" y="4"/>
                  </a:cxn>
                  <a:cxn ang="0">
                    <a:pos x="187" y="2"/>
                  </a:cxn>
                  <a:cxn ang="0">
                    <a:pos x="172" y="0"/>
                  </a:cxn>
                  <a:cxn ang="0">
                    <a:pos x="158" y="2"/>
                  </a:cxn>
                  <a:cxn ang="0">
                    <a:pos x="141" y="4"/>
                  </a:cxn>
                  <a:cxn ang="0">
                    <a:pos x="131" y="7"/>
                  </a:cxn>
                  <a:cxn ang="0">
                    <a:pos x="115" y="9"/>
                  </a:cxn>
                  <a:cxn ang="0">
                    <a:pos x="98" y="12"/>
                  </a:cxn>
                  <a:cxn ang="0">
                    <a:pos x="83" y="14"/>
                  </a:cxn>
                  <a:cxn ang="0">
                    <a:pos x="71" y="16"/>
                  </a:cxn>
                  <a:cxn ang="0">
                    <a:pos x="57" y="19"/>
                  </a:cxn>
                  <a:cxn ang="0">
                    <a:pos x="45" y="21"/>
                  </a:cxn>
                  <a:cxn ang="0">
                    <a:pos x="35" y="24"/>
                  </a:cxn>
                  <a:cxn ang="0">
                    <a:pos x="23" y="26"/>
                  </a:cxn>
                  <a:cxn ang="0">
                    <a:pos x="14" y="28"/>
                  </a:cxn>
                  <a:cxn ang="0">
                    <a:pos x="4" y="52"/>
                  </a:cxn>
                  <a:cxn ang="0">
                    <a:pos x="0" y="98"/>
                  </a:cxn>
                  <a:cxn ang="0">
                    <a:pos x="4" y="232"/>
                  </a:cxn>
                  <a:cxn ang="0">
                    <a:pos x="21" y="240"/>
                  </a:cxn>
                  <a:cxn ang="0">
                    <a:pos x="31" y="242"/>
                  </a:cxn>
                  <a:cxn ang="0">
                    <a:pos x="38" y="244"/>
                  </a:cxn>
                  <a:cxn ang="0">
                    <a:pos x="52" y="247"/>
                  </a:cxn>
                  <a:cxn ang="0">
                    <a:pos x="64" y="249"/>
                  </a:cxn>
                  <a:cxn ang="0">
                    <a:pos x="86" y="266"/>
                  </a:cxn>
                  <a:cxn ang="0">
                    <a:pos x="60" y="278"/>
                  </a:cxn>
                  <a:cxn ang="0">
                    <a:pos x="55" y="285"/>
                  </a:cxn>
                  <a:cxn ang="0">
                    <a:pos x="64" y="290"/>
                  </a:cxn>
                  <a:cxn ang="0">
                    <a:pos x="74" y="292"/>
                  </a:cxn>
                  <a:cxn ang="0">
                    <a:pos x="86" y="295"/>
                  </a:cxn>
                  <a:cxn ang="0">
                    <a:pos x="196" y="300"/>
                  </a:cxn>
                  <a:cxn ang="0">
                    <a:pos x="242" y="283"/>
                  </a:cxn>
                  <a:cxn ang="0">
                    <a:pos x="249" y="273"/>
                  </a:cxn>
                  <a:cxn ang="0">
                    <a:pos x="244" y="264"/>
                  </a:cxn>
                  <a:cxn ang="0">
                    <a:pos x="237" y="261"/>
                  </a:cxn>
                  <a:cxn ang="0">
                    <a:pos x="227" y="256"/>
                  </a:cxn>
                  <a:cxn ang="0">
                    <a:pos x="218" y="254"/>
                  </a:cxn>
                </a:cxnLst>
                <a:rect l="0" t="0" r="r" b="b"/>
                <a:pathLst>
                  <a:path w="326" h="300">
                    <a:moveTo>
                      <a:pt x="254" y="240"/>
                    </a:moveTo>
                    <a:lnTo>
                      <a:pt x="319" y="228"/>
                    </a:lnTo>
                    <a:lnTo>
                      <a:pt x="321" y="213"/>
                    </a:lnTo>
                    <a:lnTo>
                      <a:pt x="321" y="196"/>
                    </a:lnTo>
                    <a:lnTo>
                      <a:pt x="323" y="180"/>
                    </a:lnTo>
                    <a:lnTo>
                      <a:pt x="323" y="163"/>
                    </a:lnTo>
                    <a:lnTo>
                      <a:pt x="326" y="144"/>
                    </a:lnTo>
                    <a:lnTo>
                      <a:pt x="323" y="124"/>
                    </a:lnTo>
                    <a:lnTo>
                      <a:pt x="323" y="108"/>
                    </a:lnTo>
                    <a:lnTo>
                      <a:pt x="321" y="91"/>
                    </a:lnTo>
                    <a:lnTo>
                      <a:pt x="249" y="50"/>
                    </a:lnTo>
                    <a:lnTo>
                      <a:pt x="244" y="36"/>
                    </a:lnTo>
                    <a:lnTo>
                      <a:pt x="240" y="31"/>
                    </a:lnTo>
                    <a:lnTo>
                      <a:pt x="237" y="26"/>
                    </a:lnTo>
                    <a:lnTo>
                      <a:pt x="227" y="16"/>
                    </a:lnTo>
                    <a:lnTo>
                      <a:pt x="218" y="12"/>
                    </a:lnTo>
                    <a:lnTo>
                      <a:pt x="215" y="9"/>
                    </a:lnTo>
                    <a:lnTo>
                      <a:pt x="211" y="9"/>
                    </a:lnTo>
                    <a:lnTo>
                      <a:pt x="203" y="7"/>
                    </a:lnTo>
                    <a:lnTo>
                      <a:pt x="199" y="4"/>
                    </a:lnTo>
                    <a:lnTo>
                      <a:pt x="194" y="4"/>
                    </a:lnTo>
                    <a:lnTo>
                      <a:pt x="187" y="2"/>
                    </a:lnTo>
                    <a:lnTo>
                      <a:pt x="180" y="0"/>
                    </a:lnTo>
                    <a:lnTo>
                      <a:pt x="172" y="0"/>
                    </a:lnTo>
                    <a:lnTo>
                      <a:pt x="167" y="2"/>
                    </a:lnTo>
                    <a:lnTo>
                      <a:pt x="158" y="2"/>
                    </a:lnTo>
                    <a:lnTo>
                      <a:pt x="153" y="4"/>
                    </a:lnTo>
                    <a:lnTo>
                      <a:pt x="141" y="4"/>
                    </a:lnTo>
                    <a:lnTo>
                      <a:pt x="136" y="7"/>
                    </a:lnTo>
                    <a:lnTo>
                      <a:pt x="131" y="7"/>
                    </a:lnTo>
                    <a:lnTo>
                      <a:pt x="127" y="9"/>
                    </a:lnTo>
                    <a:lnTo>
                      <a:pt x="115" y="9"/>
                    </a:lnTo>
                    <a:lnTo>
                      <a:pt x="110" y="12"/>
                    </a:lnTo>
                    <a:lnTo>
                      <a:pt x="98" y="12"/>
                    </a:lnTo>
                    <a:lnTo>
                      <a:pt x="93" y="14"/>
                    </a:lnTo>
                    <a:lnTo>
                      <a:pt x="83" y="14"/>
                    </a:lnTo>
                    <a:lnTo>
                      <a:pt x="76" y="16"/>
                    </a:lnTo>
                    <a:lnTo>
                      <a:pt x="71" y="16"/>
                    </a:lnTo>
                    <a:lnTo>
                      <a:pt x="67" y="19"/>
                    </a:lnTo>
                    <a:lnTo>
                      <a:pt x="57" y="19"/>
                    </a:lnTo>
                    <a:lnTo>
                      <a:pt x="50" y="21"/>
                    </a:lnTo>
                    <a:lnTo>
                      <a:pt x="45" y="21"/>
                    </a:lnTo>
                    <a:lnTo>
                      <a:pt x="40" y="24"/>
                    </a:lnTo>
                    <a:lnTo>
                      <a:pt x="35" y="24"/>
                    </a:lnTo>
                    <a:lnTo>
                      <a:pt x="31" y="26"/>
                    </a:lnTo>
                    <a:lnTo>
                      <a:pt x="23" y="26"/>
                    </a:lnTo>
                    <a:lnTo>
                      <a:pt x="19" y="28"/>
                    </a:lnTo>
                    <a:lnTo>
                      <a:pt x="14" y="28"/>
                    </a:lnTo>
                    <a:lnTo>
                      <a:pt x="9" y="31"/>
                    </a:lnTo>
                    <a:lnTo>
                      <a:pt x="4" y="52"/>
                    </a:lnTo>
                    <a:lnTo>
                      <a:pt x="2" y="74"/>
                    </a:lnTo>
                    <a:lnTo>
                      <a:pt x="0" y="98"/>
                    </a:lnTo>
                    <a:lnTo>
                      <a:pt x="0" y="208"/>
                    </a:lnTo>
                    <a:lnTo>
                      <a:pt x="4" y="232"/>
                    </a:lnTo>
                    <a:lnTo>
                      <a:pt x="19" y="240"/>
                    </a:lnTo>
                    <a:lnTo>
                      <a:pt x="21" y="240"/>
                    </a:lnTo>
                    <a:lnTo>
                      <a:pt x="26" y="242"/>
                    </a:lnTo>
                    <a:lnTo>
                      <a:pt x="31" y="242"/>
                    </a:lnTo>
                    <a:lnTo>
                      <a:pt x="33" y="244"/>
                    </a:lnTo>
                    <a:lnTo>
                      <a:pt x="38" y="244"/>
                    </a:lnTo>
                    <a:lnTo>
                      <a:pt x="40" y="247"/>
                    </a:lnTo>
                    <a:lnTo>
                      <a:pt x="52" y="247"/>
                    </a:lnTo>
                    <a:lnTo>
                      <a:pt x="55" y="249"/>
                    </a:lnTo>
                    <a:lnTo>
                      <a:pt x="64" y="249"/>
                    </a:lnTo>
                    <a:lnTo>
                      <a:pt x="79" y="259"/>
                    </a:lnTo>
                    <a:lnTo>
                      <a:pt x="86" y="266"/>
                    </a:lnTo>
                    <a:lnTo>
                      <a:pt x="76" y="273"/>
                    </a:lnTo>
                    <a:lnTo>
                      <a:pt x="60" y="278"/>
                    </a:lnTo>
                    <a:lnTo>
                      <a:pt x="52" y="283"/>
                    </a:lnTo>
                    <a:lnTo>
                      <a:pt x="55" y="285"/>
                    </a:lnTo>
                    <a:lnTo>
                      <a:pt x="60" y="288"/>
                    </a:lnTo>
                    <a:lnTo>
                      <a:pt x="64" y="290"/>
                    </a:lnTo>
                    <a:lnTo>
                      <a:pt x="69" y="290"/>
                    </a:lnTo>
                    <a:lnTo>
                      <a:pt x="74" y="292"/>
                    </a:lnTo>
                    <a:lnTo>
                      <a:pt x="79" y="292"/>
                    </a:lnTo>
                    <a:lnTo>
                      <a:pt x="86" y="295"/>
                    </a:lnTo>
                    <a:lnTo>
                      <a:pt x="136" y="295"/>
                    </a:lnTo>
                    <a:lnTo>
                      <a:pt x="196" y="300"/>
                    </a:lnTo>
                    <a:lnTo>
                      <a:pt x="232" y="288"/>
                    </a:lnTo>
                    <a:lnTo>
                      <a:pt x="242" y="283"/>
                    </a:lnTo>
                    <a:lnTo>
                      <a:pt x="247" y="278"/>
                    </a:lnTo>
                    <a:lnTo>
                      <a:pt x="249" y="273"/>
                    </a:lnTo>
                    <a:lnTo>
                      <a:pt x="247" y="268"/>
                    </a:lnTo>
                    <a:lnTo>
                      <a:pt x="244" y="264"/>
                    </a:lnTo>
                    <a:lnTo>
                      <a:pt x="240" y="264"/>
                    </a:lnTo>
                    <a:lnTo>
                      <a:pt x="237" y="261"/>
                    </a:lnTo>
                    <a:lnTo>
                      <a:pt x="232" y="259"/>
                    </a:lnTo>
                    <a:lnTo>
                      <a:pt x="227" y="256"/>
                    </a:lnTo>
                    <a:lnTo>
                      <a:pt x="223" y="254"/>
                    </a:lnTo>
                    <a:lnTo>
                      <a:pt x="218" y="254"/>
                    </a:lnTo>
                    <a:lnTo>
                      <a:pt x="254" y="24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0" name="Freeform 3966"/>
              <p:cNvSpPr>
                <a:spLocks/>
              </p:cNvSpPr>
              <p:nvPr/>
            </p:nvSpPr>
            <p:spPr bwMode="auto">
              <a:xfrm>
                <a:off x="5762" y="8841"/>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1" name="Freeform 3967"/>
              <p:cNvSpPr>
                <a:spLocks/>
              </p:cNvSpPr>
              <p:nvPr/>
            </p:nvSpPr>
            <p:spPr bwMode="auto">
              <a:xfrm>
                <a:off x="5760" y="8841"/>
                <a:ext cx="4" cy="228"/>
              </a:xfrm>
              <a:custGeom>
                <a:avLst/>
                <a:gdLst/>
                <a:ahLst/>
                <a:cxnLst>
                  <a:cxn ang="0">
                    <a:pos x="2" y="36"/>
                  </a:cxn>
                  <a:cxn ang="0">
                    <a:pos x="0" y="115"/>
                  </a:cxn>
                  <a:cxn ang="0">
                    <a:pos x="0" y="192"/>
                  </a:cxn>
                  <a:cxn ang="0">
                    <a:pos x="2" y="228"/>
                  </a:cxn>
                  <a:cxn ang="0">
                    <a:pos x="4" y="228"/>
                  </a:cxn>
                  <a:cxn ang="0">
                    <a:pos x="2" y="177"/>
                  </a:cxn>
                  <a:cxn ang="0">
                    <a:pos x="2" y="72"/>
                  </a:cxn>
                  <a:cxn ang="0">
                    <a:pos x="4" y="2"/>
                  </a:cxn>
                  <a:cxn ang="0">
                    <a:pos x="2" y="0"/>
                  </a:cxn>
                  <a:cxn ang="0">
                    <a:pos x="2" y="36"/>
                  </a:cxn>
                </a:cxnLst>
                <a:rect l="0" t="0" r="r" b="b"/>
                <a:pathLst>
                  <a:path w="4" h="228">
                    <a:moveTo>
                      <a:pt x="2" y="36"/>
                    </a:moveTo>
                    <a:lnTo>
                      <a:pt x="0" y="115"/>
                    </a:lnTo>
                    <a:lnTo>
                      <a:pt x="0" y="192"/>
                    </a:lnTo>
                    <a:lnTo>
                      <a:pt x="2" y="228"/>
                    </a:lnTo>
                    <a:lnTo>
                      <a:pt x="4" y="228"/>
                    </a:lnTo>
                    <a:lnTo>
                      <a:pt x="2" y="177"/>
                    </a:lnTo>
                    <a:lnTo>
                      <a:pt x="2" y="72"/>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2" name="Freeform 3968"/>
              <p:cNvSpPr>
                <a:spLocks/>
              </p:cNvSpPr>
              <p:nvPr/>
            </p:nvSpPr>
            <p:spPr bwMode="auto">
              <a:xfrm>
                <a:off x="5761" y="8841"/>
                <a:ext cx="0" cy="228"/>
              </a:xfrm>
              <a:custGeom>
                <a:avLst/>
                <a:gdLst/>
                <a:ahLst/>
                <a:cxnLst>
                  <a:cxn ang="0">
                    <a:pos x="0" y="0"/>
                  </a:cxn>
                  <a:cxn ang="0">
                    <a:pos x="0" y="227"/>
                  </a:cxn>
                </a:cxnLst>
                <a:rect l="0" t="0" r="r" b="b"/>
                <a:pathLst>
                  <a:path h="228">
                    <a:moveTo>
                      <a:pt x="0" y="0"/>
                    </a:moveTo>
                    <a:lnTo>
                      <a:pt x="0" y="227"/>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3" name="Freeform 3969"/>
              <p:cNvSpPr>
                <a:spLocks/>
              </p:cNvSpPr>
              <p:nvPr/>
            </p:nvSpPr>
            <p:spPr bwMode="auto">
              <a:xfrm>
                <a:off x="5757" y="8841"/>
                <a:ext cx="5" cy="228"/>
              </a:xfrm>
              <a:custGeom>
                <a:avLst/>
                <a:gdLst/>
                <a:ahLst/>
                <a:cxnLst>
                  <a:cxn ang="0">
                    <a:pos x="2" y="0"/>
                  </a:cxn>
                  <a:cxn ang="0">
                    <a:pos x="0" y="36"/>
                  </a:cxn>
                  <a:cxn ang="0">
                    <a:pos x="0" y="228"/>
                  </a:cxn>
                  <a:cxn ang="0">
                    <a:pos x="4" y="228"/>
                  </a:cxn>
                  <a:cxn ang="0">
                    <a:pos x="2" y="175"/>
                  </a:cxn>
                  <a:cxn ang="0">
                    <a:pos x="2" y="127"/>
                  </a:cxn>
                  <a:cxn ang="0">
                    <a:pos x="4" y="72"/>
                  </a:cxn>
                  <a:cxn ang="0">
                    <a:pos x="4" y="0"/>
                  </a:cxn>
                  <a:cxn ang="0">
                    <a:pos x="2" y="0"/>
                  </a:cxn>
                </a:cxnLst>
                <a:rect l="0" t="0" r="r" b="b"/>
                <a:pathLst>
                  <a:path w="5" h="228">
                    <a:moveTo>
                      <a:pt x="2" y="0"/>
                    </a:moveTo>
                    <a:lnTo>
                      <a:pt x="0" y="36"/>
                    </a:lnTo>
                    <a:lnTo>
                      <a:pt x="0" y="228"/>
                    </a:lnTo>
                    <a:lnTo>
                      <a:pt x="4" y="228"/>
                    </a:lnTo>
                    <a:lnTo>
                      <a:pt x="2" y="175"/>
                    </a:lnTo>
                    <a:lnTo>
                      <a:pt x="2" y="127"/>
                    </a:lnTo>
                    <a:lnTo>
                      <a:pt x="4" y="72"/>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4" name="Freeform 3970"/>
              <p:cNvSpPr>
                <a:spLocks/>
              </p:cNvSpPr>
              <p:nvPr/>
            </p:nvSpPr>
            <p:spPr bwMode="auto">
              <a:xfrm>
                <a:off x="5758" y="8841"/>
                <a:ext cx="0" cy="228"/>
              </a:xfrm>
              <a:custGeom>
                <a:avLst/>
                <a:gdLst/>
                <a:ahLst/>
                <a:cxnLst>
                  <a:cxn ang="0">
                    <a:pos x="0" y="0"/>
                  </a:cxn>
                  <a:cxn ang="0">
                    <a:pos x="0" y="227"/>
                  </a:cxn>
                </a:cxnLst>
                <a:rect l="0" t="0" r="r" b="b"/>
                <a:pathLst>
                  <a:path h="228">
                    <a:moveTo>
                      <a:pt x="0" y="0"/>
                    </a:moveTo>
                    <a:lnTo>
                      <a:pt x="0" y="227"/>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5" name="Freeform 3971"/>
              <p:cNvSpPr>
                <a:spLocks/>
              </p:cNvSpPr>
              <p:nvPr/>
            </p:nvSpPr>
            <p:spPr bwMode="auto">
              <a:xfrm>
                <a:off x="5755" y="8841"/>
                <a:ext cx="5" cy="228"/>
              </a:xfrm>
              <a:custGeom>
                <a:avLst/>
                <a:gdLst/>
                <a:ahLst/>
                <a:cxnLst>
                  <a:cxn ang="0">
                    <a:pos x="2" y="0"/>
                  </a:cxn>
                  <a:cxn ang="0">
                    <a:pos x="0" y="36"/>
                  </a:cxn>
                  <a:cxn ang="0">
                    <a:pos x="0" y="228"/>
                  </a:cxn>
                  <a:cxn ang="0">
                    <a:pos x="4" y="228"/>
                  </a:cxn>
                  <a:cxn ang="0">
                    <a:pos x="2" y="175"/>
                  </a:cxn>
                  <a:cxn ang="0">
                    <a:pos x="2" y="69"/>
                  </a:cxn>
                  <a:cxn ang="0">
                    <a:pos x="4" y="0"/>
                  </a:cxn>
                  <a:cxn ang="0">
                    <a:pos x="2" y="0"/>
                  </a:cxn>
                </a:cxnLst>
                <a:rect l="0" t="0" r="r" b="b"/>
                <a:pathLst>
                  <a:path w="5" h="228">
                    <a:moveTo>
                      <a:pt x="2" y="0"/>
                    </a:moveTo>
                    <a:lnTo>
                      <a:pt x="0" y="36"/>
                    </a:lnTo>
                    <a:lnTo>
                      <a:pt x="0" y="228"/>
                    </a:lnTo>
                    <a:lnTo>
                      <a:pt x="4" y="228"/>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6" name="Freeform 3972"/>
              <p:cNvSpPr>
                <a:spLocks/>
              </p:cNvSpPr>
              <p:nvPr/>
            </p:nvSpPr>
            <p:spPr bwMode="auto">
              <a:xfrm>
                <a:off x="5752" y="8841"/>
                <a:ext cx="5" cy="228"/>
              </a:xfrm>
              <a:custGeom>
                <a:avLst/>
                <a:gdLst/>
                <a:ahLst/>
                <a:cxnLst>
                  <a:cxn ang="0">
                    <a:pos x="4" y="0"/>
                  </a:cxn>
                  <a:cxn ang="0">
                    <a:pos x="2" y="0"/>
                  </a:cxn>
                  <a:cxn ang="0">
                    <a:pos x="2" y="33"/>
                  </a:cxn>
                  <a:cxn ang="0">
                    <a:pos x="0" y="112"/>
                  </a:cxn>
                  <a:cxn ang="0">
                    <a:pos x="0" y="192"/>
                  </a:cxn>
                  <a:cxn ang="0">
                    <a:pos x="2" y="228"/>
                  </a:cxn>
                  <a:cxn ang="0">
                    <a:pos x="4" y="228"/>
                  </a:cxn>
                  <a:cxn ang="0">
                    <a:pos x="4" y="0"/>
                  </a:cxn>
                </a:cxnLst>
                <a:rect l="0" t="0" r="r" b="b"/>
                <a:pathLst>
                  <a:path w="5" h="228">
                    <a:moveTo>
                      <a:pt x="4" y="0"/>
                    </a:moveTo>
                    <a:lnTo>
                      <a:pt x="2" y="0"/>
                    </a:lnTo>
                    <a:lnTo>
                      <a:pt x="2" y="33"/>
                    </a:lnTo>
                    <a:lnTo>
                      <a:pt x="0" y="112"/>
                    </a:lnTo>
                    <a:lnTo>
                      <a:pt x="0" y="192"/>
                    </a:lnTo>
                    <a:lnTo>
                      <a:pt x="2" y="228"/>
                    </a:lnTo>
                    <a:lnTo>
                      <a:pt x="4" y="228"/>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7" name="Freeform 3973"/>
              <p:cNvSpPr>
                <a:spLocks/>
              </p:cNvSpPr>
              <p:nvPr/>
            </p:nvSpPr>
            <p:spPr bwMode="auto">
              <a:xfrm>
                <a:off x="5754" y="8841"/>
                <a:ext cx="0" cy="226"/>
              </a:xfrm>
              <a:custGeom>
                <a:avLst/>
                <a:gdLst/>
                <a:ahLst/>
                <a:cxnLst>
                  <a:cxn ang="0">
                    <a:pos x="0" y="0"/>
                  </a:cxn>
                  <a:cxn ang="0">
                    <a:pos x="0" y="225"/>
                  </a:cxn>
                </a:cxnLst>
                <a:rect l="0" t="0" r="r" b="b"/>
                <a:pathLst>
                  <a:path h="226">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8" name="Freeform 3974"/>
              <p:cNvSpPr>
                <a:spLocks/>
              </p:cNvSpPr>
              <p:nvPr/>
            </p:nvSpPr>
            <p:spPr bwMode="auto">
              <a:xfrm>
                <a:off x="5750" y="8841"/>
                <a:ext cx="5" cy="226"/>
              </a:xfrm>
              <a:custGeom>
                <a:avLst/>
                <a:gdLst/>
                <a:ahLst/>
                <a:cxnLst>
                  <a:cxn ang="0">
                    <a:pos x="2" y="175"/>
                  </a:cxn>
                  <a:cxn ang="0">
                    <a:pos x="2" y="124"/>
                  </a:cxn>
                  <a:cxn ang="0">
                    <a:pos x="4" y="69"/>
                  </a:cxn>
                  <a:cxn ang="0">
                    <a:pos x="4" y="0"/>
                  </a:cxn>
                  <a:cxn ang="0">
                    <a:pos x="2" y="0"/>
                  </a:cxn>
                  <a:cxn ang="0">
                    <a:pos x="2" y="33"/>
                  </a:cxn>
                  <a:cxn ang="0">
                    <a:pos x="0" y="112"/>
                  </a:cxn>
                  <a:cxn ang="0">
                    <a:pos x="0" y="189"/>
                  </a:cxn>
                  <a:cxn ang="0">
                    <a:pos x="2" y="225"/>
                  </a:cxn>
                  <a:cxn ang="0">
                    <a:pos x="4" y="225"/>
                  </a:cxn>
                  <a:cxn ang="0">
                    <a:pos x="2" y="175"/>
                  </a:cxn>
                </a:cxnLst>
                <a:rect l="0" t="0" r="r" b="b"/>
                <a:pathLst>
                  <a:path w="5" h="226">
                    <a:moveTo>
                      <a:pt x="2" y="175"/>
                    </a:moveTo>
                    <a:lnTo>
                      <a:pt x="2" y="124"/>
                    </a:lnTo>
                    <a:lnTo>
                      <a:pt x="4" y="69"/>
                    </a:lnTo>
                    <a:lnTo>
                      <a:pt x="4" y="0"/>
                    </a:lnTo>
                    <a:lnTo>
                      <a:pt x="2" y="0"/>
                    </a:lnTo>
                    <a:lnTo>
                      <a:pt x="2" y="33"/>
                    </a:lnTo>
                    <a:lnTo>
                      <a:pt x="0" y="112"/>
                    </a:lnTo>
                    <a:lnTo>
                      <a:pt x="0" y="189"/>
                    </a:lnTo>
                    <a:lnTo>
                      <a:pt x="2" y="225"/>
                    </a:lnTo>
                    <a:lnTo>
                      <a:pt x="4" y="225"/>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9" name="Freeform 3975"/>
              <p:cNvSpPr>
                <a:spLocks/>
              </p:cNvSpPr>
              <p:nvPr/>
            </p:nvSpPr>
            <p:spPr bwMode="auto">
              <a:xfrm>
                <a:off x="5750" y="8839"/>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0" name="Freeform 3976"/>
              <p:cNvSpPr>
                <a:spLocks/>
              </p:cNvSpPr>
              <p:nvPr/>
            </p:nvSpPr>
            <p:spPr bwMode="auto">
              <a:xfrm>
                <a:off x="5748" y="8839"/>
                <a:ext cx="4" cy="228"/>
              </a:xfrm>
              <a:custGeom>
                <a:avLst/>
                <a:gdLst/>
                <a:ahLst/>
                <a:cxnLst>
                  <a:cxn ang="0">
                    <a:pos x="2" y="0"/>
                  </a:cxn>
                  <a:cxn ang="0">
                    <a:pos x="0" y="36"/>
                  </a:cxn>
                  <a:cxn ang="0">
                    <a:pos x="0" y="192"/>
                  </a:cxn>
                  <a:cxn ang="0">
                    <a:pos x="2" y="228"/>
                  </a:cxn>
                  <a:cxn ang="0">
                    <a:pos x="4" y="228"/>
                  </a:cxn>
                  <a:cxn ang="0">
                    <a:pos x="2" y="177"/>
                  </a:cxn>
                  <a:cxn ang="0">
                    <a:pos x="2" y="72"/>
                  </a:cxn>
                  <a:cxn ang="0">
                    <a:pos x="4" y="2"/>
                  </a:cxn>
                  <a:cxn ang="0">
                    <a:pos x="2" y="0"/>
                  </a:cxn>
                </a:cxnLst>
                <a:rect l="0" t="0" r="r" b="b"/>
                <a:pathLst>
                  <a:path w="4" h="228">
                    <a:moveTo>
                      <a:pt x="2" y="0"/>
                    </a:moveTo>
                    <a:lnTo>
                      <a:pt x="0" y="36"/>
                    </a:lnTo>
                    <a:lnTo>
                      <a:pt x="0" y="192"/>
                    </a:lnTo>
                    <a:lnTo>
                      <a:pt x="2" y="228"/>
                    </a:lnTo>
                    <a:lnTo>
                      <a:pt x="4" y="228"/>
                    </a:lnTo>
                    <a:lnTo>
                      <a:pt x="2" y="177"/>
                    </a:lnTo>
                    <a:lnTo>
                      <a:pt x="2" y="7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1" name="Freeform 3977"/>
              <p:cNvSpPr>
                <a:spLocks/>
              </p:cNvSpPr>
              <p:nvPr/>
            </p:nvSpPr>
            <p:spPr bwMode="auto">
              <a:xfrm>
                <a:off x="5748" y="8839"/>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2" name="Freeform 3978"/>
              <p:cNvSpPr>
                <a:spLocks/>
              </p:cNvSpPr>
              <p:nvPr/>
            </p:nvSpPr>
            <p:spPr bwMode="auto">
              <a:xfrm>
                <a:off x="5766" y="8844"/>
                <a:ext cx="0" cy="225"/>
              </a:xfrm>
              <a:custGeom>
                <a:avLst/>
                <a:gdLst/>
                <a:ahLst/>
                <a:cxnLst>
                  <a:cxn ang="0">
                    <a:pos x="0" y="0"/>
                  </a:cxn>
                  <a:cxn ang="0">
                    <a:pos x="0" y="225"/>
                  </a:cxn>
                </a:cxnLst>
                <a:rect l="0" t="0" r="r" b="b"/>
                <a:pathLst>
                  <a:path h="225">
                    <a:moveTo>
                      <a:pt x="0" y="0"/>
                    </a:moveTo>
                    <a:lnTo>
                      <a:pt x="0" y="225"/>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3" name="Freeform 3979"/>
              <p:cNvSpPr>
                <a:spLocks/>
              </p:cNvSpPr>
              <p:nvPr/>
            </p:nvSpPr>
            <p:spPr bwMode="auto">
              <a:xfrm>
                <a:off x="5498" y="8882"/>
                <a:ext cx="53" cy="228"/>
              </a:xfrm>
              <a:custGeom>
                <a:avLst/>
                <a:gdLst/>
                <a:ahLst/>
                <a:cxnLst>
                  <a:cxn ang="0">
                    <a:pos x="9" y="218"/>
                  </a:cxn>
                  <a:cxn ang="0">
                    <a:pos x="9" y="227"/>
                  </a:cxn>
                  <a:cxn ang="0">
                    <a:pos x="52" y="227"/>
                  </a:cxn>
                  <a:cxn ang="0">
                    <a:pos x="52" y="0"/>
                  </a:cxn>
                  <a:cxn ang="0">
                    <a:pos x="0" y="4"/>
                  </a:cxn>
                  <a:cxn ang="0">
                    <a:pos x="0" y="218"/>
                  </a:cxn>
                  <a:cxn ang="0">
                    <a:pos x="9" y="218"/>
                  </a:cxn>
                </a:cxnLst>
                <a:rect l="0" t="0" r="r" b="b"/>
                <a:pathLst>
                  <a:path w="53" h="228">
                    <a:moveTo>
                      <a:pt x="9" y="218"/>
                    </a:moveTo>
                    <a:lnTo>
                      <a:pt x="9" y="227"/>
                    </a:lnTo>
                    <a:lnTo>
                      <a:pt x="52" y="227"/>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4" name="Freeform 3980"/>
              <p:cNvSpPr>
                <a:spLocks/>
              </p:cNvSpPr>
              <p:nvPr/>
            </p:nvSpPr>
            <p:spPr bwMode="auto">
              <a:xfrm>
                <a:off x="5498" y="8882"/>
                <a:ext cx="53" cy="211"/>
              </a:xfrm>
              <a:custGeom>
                <a:avLst/>
                <a:gdLst/>
                <a:ahLst/>
                <a:cxnLst>
                  <a:cxn ang="0">
                    <a:pos x="9" y="211"/>
                  </a:cxn>
                  <a:cxn ang="0">
                    <a:pos x="52" y="211"/>
                  </a:cxn>
                  <a:cxn ang="0">
                    <a:pos x="52" y="0"/>
                  </a:cxn>
                  <a:cxn ang="0">
                    <a:pos x="38" y="0"/>
                  </a:cxn>
                  <a:cxn ang="0">
                    <a:pos x="36" y="2"/>
                  </a:cxn>
                  <a:cxn ang="0">
                    <a:pos x="16" y="2"/>
                  </a:cxn>
                  <a:cxn ang="0">
                    <a:pos x="11"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38" y="0"/>
                    </a:lnTo>
                    <a:lnTo>
                      <a:pt x="36" y="2"/>
                    </a:lnTo>
                    <a:lnTo>
                      <a:pt x="16" y="2"/>
                    </a:lnTo>
                    <a:lnTo>
                      <a:pt x="11"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5" name="Freeform 3981"/>
              <p:cNvSpPr>
                <a:spLocks/>
              </p:cNvSpPr>
              <p:nvPr/>
            </p:nvSpPr>
            <p:spPr bwMode="auto">
              <a:xfrm>
                <a:off x="5498" y="8882"/>
                <a:ext cx="53" cy="194"/>
              </a:xfrm>
              <a:custGeom>
                <a:avLst/>
                <a:gdLst/>
                <a:ahLst/>
                <a:cxnLst>
                  <a:cxn ang="0">
                    <a:pos x="38" y="2"/>
                  </a:cxn>
                  <a:cxn ang="0">
                    <a:pos x="16" y="2"/>
                  </a:cxn>
                  <a:cxn ang="0">
                    <a:pos x="11" y="4"/>
                  </a:cxn>
                  <a:cxn ang="0">
                    <a:pos x="0" y="4"/>
                  </a:cxn>
                  <a:cxn ang="0">
                    <a:pos x="0" y="187"/>
                  </a:cxn>
                  <a:cxn ang="0">
                    <a:pos x="9" y="187"/>
                  </a:cxn>
                  <a:cxn ang="0">
                    <a:pos x="9" y="194"/>
                  </a:cxn>
                  <a:cxn ang="0">
                    <a:pos x="52" y="194"/>
                  </a:cxn>
                  <a:cxn ang="0">
                    <a:pos x="52" y="0"/>
                  </a:cxn>
                  <a:cxn ang="0">
                    <a:pos x="43" y="0"/>
                  </a:cxn>
                  <a:cxn ang="0">
                    <a:pos x="38" y="2"/>
                  </a:cxn>
                </a:cxnLst>
                <a:rect l="0" t="0" r="r" b="b"/>
                <a:pathLst>
                  <a:path w="53" h="194">
                    <a:moveTo>
                      <a:pt x="38" y="2"/>
                    </a:moveTo>
                    <a:lnTo>
                      <a:pt x="16" y="2"/>
                    </a:lnTo>
                    <a:lnTo>
                      <a:pt x="11"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6" name="Freeform 3982"/>
              <p:cNvSpPr>
                <a:spLocks/>
              </p:cNvSpPr>
              <p:nvPr/>
            </p:nvSpPr>
            <p:spPr bwMode="auto">
              <a:xfrm>
                <a:off x="5498" y="8882"/>
                <a:ext cx="53" cy="178"/>
              </a:xfrm>
              <a:custGeom>
                <a:avLst/>
                <a:gdLst/>
                <a:ahLst/>
                <a:cxnLst>
                  <a:cxn ang="0">
                    <a:pos x="38" y="2"/>
                  </a:cxn>
                  <a:cxn ang="0">
                    <a:pos x="16" y="2"/>
                  </a:cxn>
                  <a:cxn ang="0">
                    <a:pos x="11" y="4"/>
                  </a:cxn>
                  <a:cxn ang="0">
                    <a:pos x="0" y="4"/>
                  </a:cxn>
                  <a:cxn ang="0">
                    <a:pos x="0" y="170"/>
                  </a:cxn>
                  <a:cxn ang="0">
                    <a:pos x="9" y="170"/>
                  </a:cxn>
                  <a:cxn ang="0">
                    <a:pos x="9" y="177"/>
                  </a:cxn>
                  <a:cxn ang="0">
                    <a:pos x="52" y="177"/>
                  </a:cxn>
                  <a:cxn ang="0">
                    <a:pos x="52" y="0"/>
                  </a:cxn>
                  <a:cxn ang="0">
                    <a:pos x="43" y="0"/>
                  </a:cxn>
                  <a:cxn ang="0">
                    <a:pos x="38" y="2"/>
                  </a:cxn>
                </a:cxnLst>
                <a:rect l="0" t="0" r="r" b="b"/>
                <a:pathLst>
                  <a:path w="53" h="178">
                    <a:moveTo>
                      <a:pt x="38" y="2"/>
                    </a:moveTo>
                    <a:lnTo>
                      <a:pt x="16" y="2"/>
                    </a:lnTo>
                    <a:lnTo>
                      <a:pt x="11" y="4"/>
                    </a:lnTo>
                    <a:lnTo>
                      <a:pt x="0" y="4"/>
                    </a:lnTo>
                    <a:lnTo>
                      <a:pt x="0" y="170"/>
                    </a:lnTo>
                    <a:lnTo>
                      <a:pt x="9" y="170"/>
                    </a:lnTo>
                    <a:lnTo>
                      <a:pt x="9" y="177"/>
                    </a:lnTo>
                    <a:lnTo>
                      <a:pt x="52" y="177"/>
                    </a:lnTo>
                    <a:lnTo>
                      <a:pt x="52" y="0"/>
                    </a:lnTo>
                    <a:lnTo>
                      <a:pt x="43" y="0"/>
                    </a:lnTo>
                    <a:lnTo>
                      <a:pt x="38"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7" name="Freeform 3983"/>
              <p:cNvSpPr>
                <a:spLocks/>
              </p:cNvSpPr>
              <p:nvPr/>
            </p:nvSpPr>
            <p:spPr bwMode="auto">
              <a:xfrm>
                <a:off x="5498" y="8882"/>
                <a:ext cx="53" cy="161"/>
              </a:xfrm>
              <a:custGeom>
                <a:avLst/>
                <a:gdLst/>
                <a:ahLst/>
                <a:cxnLst>
                  <a:cxn ang="0">
                    <a:pos x="38" y="2"/>
                  </a:cxn>
                  <a:cxn ang="0">
                    <a:pos x="16" y="2"/>
                  </a:cxn>
                  <a:cxn ang="0">
                    <a:pos x="11"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1"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8" name="Freeform 3984"/>
              <p:cNvSpPr>
                <a:spLocks/>
              </p:cNvSpPr>
              <p:nvPr/>
            </p:nvSpPr>
            <p:spPr bwMode="auto">
              <a:xfrm>
                <a:off x="5498" y="8882"/>
                <a:ext cx="53" cy="146"/>
              </a:xfrm>
              <a:custGeom>
                <a:avLst/>
                <a:gdLst/>
                <a:ahLst/>
                <a:cxnLst>
                  <a:cxn ang="0">
                    <a:pos x="43" y="2"/>
                  </a:cxn>
                  <a:cxn ang="0">
                    <a:pos x="16" y="2"/>
                  </a:cxn>
                  <a:cxn ang="0">
                    <a:pos x="11"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1"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9" name="Freeform 3985"/>
              <p:cNvSpPr>
                <a:spLocks/>
              </p:cNvSpPr>
              <p:nvPr/>
            </p:nvSpPr>
            <p:spPr bwMode="auto">
              <a:xfrm>
                <a:off x="5498" y="8882"/>
                <a:ext cx="53" cy="130"/>
              </a:xfrm>
              <a:custGeom>
                <a:avLst/>
                <a:gdLst/>
                <a:ahLst/>
                <a:cxnLst>
                  <a:cxn ang="0">
                    <a:pos x="43" y="2"/>
                  </a:cxn>
                  <a:cxn ang="0">
                    <a:pos x="16" y="2"/>
                  </a:cxn>
                  <a:cxn ang="0">
                    <a:pos x="11"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1"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0" name="Freeform 3986"/>
              <p:cNvSpPr>
                <a:spLocks/>
              </p:cNvSpPr>
              <p:nvPr/>
            </p:nvSpPr>
            <p:spPr bwMode="auto">
              <a:xfrm>
                <a:off x="5498" y="8882"/>
                <a:ext cx="53" cy="113"/>
              </a:xfrm>
              <a:custGeom>
                <a:avLst/>
                <a:gdLst/>
                <a:ahLst/>
                <a:cxnLst>
                  <a:cxn ang="0">
                    <a:pos x="45" y="2"/>
                  </a:cxn>
                  <a:cxn ang="0">
                    <a:pos x="16" y="2"/>
                  </a:cxn>
                  <a:cxn ang="0">
                    <a:pos x="11" y="4"/>
                  </a:cxn>
                  <a:cxn ang="0">
                    <a:pos x="0" y="4"/>
                  </a:cxn>
                  <a:cxn ang="0">
                    <a:pos x="0" y="107"/>
                  </a:cxn>
                  <a:cxn ang="0">
                    <a:pos x="9" y="107"/>
                  </a:cxn>
                  <a:cxn ang="0">
                    <a:pos x="9" y="112"/>
                  </a:cxn>
                  <a:cxn ang="0">
                    <a:pos x="52" y="112"/>
                  </a:cxn>
                  <a:cxn ang="0">
                    <a:pos x="52" y="0"/>
                  </a:cxn>
                  <a:cxn ang="0">
                    <a:pos x="47" y="0"/>
                  </a:cxn>
                  <a:cxn ang="0">
                    <a:pos x="45" y="2"/>
                  </a:cxn>
                </a:cxnLst>
                <a:rect l="0" t="0" r="r" b="b"/>
                <a:pathLst>
                  <a:path w="53" h="113">
                    <a:moveTo>
                      <a:pt x="45" y="2"/>
                    </a:moveTo>
                    <a:lnTo>
                      <a:pt x="16" y="2"/>
                    </a:lnTo>
                    <a:lnTo>
                      <a:pt x="11" y="4"/>
                    </a:lnTo>
                    <a:lnTo>
                      <a:pt x="0" y="4"/>
                    </a:lnTo>
                    <a:lnTo>
                      <a:pt x="0" y="107"/>
                    </a:lnTo>
                    <a:lnTo>
                      <a:pt x="9" y="107"/>
                    </a:lnTo>
                    <a:lnTo>
                      <a:pt x="9" y="112"/>
                    </a:lnTo>
                    <a:lnTo>
                      <a:pt x="52" y="112"/>
                    </a:lnTo>
                    <a:lnTo>
                      <a:pt x="52" y="0"/>
                    </a:lnTo>
                    <a:lnTo>
                      <a:pt x="47"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1" name="Freeform 3987"/>
              <p:cNvSpPr>
                <a:spLocks/>
              </p:cNvSpPr>
              <p:nvPr/>
            </p:nvSpPr>
            <p:spPr bwMode="auto">
              <a:xfrm>
                <a:off x="5498" y="8882"/>
                <a:ext cx="53" cy="96"/>
              </a:xfrm>
              <a:custGeom>
                <a:avLst/>
                <a:gdLst/>
                <a:ahLst/>
                <a:cxnLst>
                  <a:cxn ang="0">
                    <a:pos x="47" y="2"/>
                  </a:cxn>
                  <a:cxn ang="0">
                    <a:pos x="16" y="2"/>
                  </a:cxn>
                  <a:cxn ang="0">
                    <a:pos x="11" y="4"/>
                  </a:cxn>
                  <a:cxn ang="0">
                    <a:pos x="0" y="4"/>
                  </a:cxn>
                  <a:cxn ang="0">
                    <a:pos x="0" y="93"/>
                  </a:cxn>
                  <a:cxn ang="0">
                    <a:pos x="9" y="93"/>
                  </a:cxn>
                  <a:cxn ang="0">
                    <a:pos x="9" y="96"/>
                  </a:cxn>
                  <a:cxn ang="0">
                    <a:pos x="52" y="96"/>
                  </a:cxn>
                  <a:cxn ang="0">
                    <a:pos x="52" y="0"/>
                  </a:cxn>
                  <a:cxn ang="0">
                    <a:pos x="47" y="2"/>
                  </a:cxn>
                </a:cxnLst>
                <a:rect l="0" t="0" r="r" b="b"/>
                <a:pathLst>
                  <a:path w="53" h="96">
                    <a:moveTo>
                      <a:pt x="47" y="2"/>
                    </a:moveTo>
                    <a:lnTo>
                      <a:pt x="16" y="2"/>
                    </a:lnTo>
                    <a:lnTo>
                      <a:pt x="11" y="4"/>
                    </a:lnTo>
                    <a:lnTo>
                      <a:pt x="0" y="4"/>
                    </a:lnTo>
                    <a:lnTo>
                      <a:pt x="0" y="93"/>
                    </a:lnTo>
                    <a:lnTo>
                      <a:pt x="9" y="93"/>
                    </a:lnTo>
                    <a:lnTo>
                      <a:pt x="9" y="96"/>
                    </a:lnTo>
                    <a:lnTo>
                      <a:pt x="52" y="96"/>
                    </a:lnTo>
                    <a:lnTo>
                      <a:pt x="52" y="0"/>
                    </a:lnTo>
                    <a:lnTo>
                      <a:pt x="47"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2" name="Freeform 3988"/>
              <p:cNvSpPr>
                <a:spLocks/>
              </p:cNvSpPr>
              <p:nvPr/>
            </p:nvSpPr>
            <p:spPr bwMode="auto">
              <a:xfrm>
                <a:off x="5498" y="8882"/>
                <a:ext cx="53" cy="79"/>
              </a:xfrm>
              <a:custGeom>
                <a:avLst/>
                <a:gdLst/>
                <a:ahLst/>
                <a:cxnLst>
                  <a:cxn ang="0">
                    <a:pos x="47" y="2"/>
                  </a:cxn>
                  <a:cxn ang="0">
                    <a:pos x="16" y="2"/>
                  </a:cxn>
                  <a:cxn ang="0">
                    <a:pos x="11" y="4"/>
                  </a:cxn>
                  <a:cxn ang="0">
                    <a:pos x="0" y="4"/>
                  </a:cxn>
                  <a:cxn ang="0">
                    <a:pos x="0" y="76"/>
                  </a:cxn>
                  <a:cxn ang="0">
                    <a:pos x="9" y="76"/>
                  </a:cxn>
                  <a:cxn ang="0">
                    <a:pos x="9" y="79"/>
                  </a:cxn>
                  <a:cxn ang="0">
                    <a:pos x="52" y="79"/>
                  </a:cxn>
                  <a:cxn ang="0">
                    <a:pos x="52" y="0"/>
                  </a:cxn>
                  <a:cxn ang="0">
                    <a:pos x="47" y="2"/>
                  </a:cxn>
                </a:cxnLst>
                <a:rect l="0" t="0" r="r" b="b"/>
                <a:pathLst>
                  <a:path w="53" h="79">
                    <a:moveTo>
                      <a:pt x="47" y="2"/>
                    </a:moveTo>
                    <a:lnTo>
                      <a:pt x="16" y="2"/>
                    </a:lnTo>
                    <a:lnTo>
                      <a:pt x="11" y="4"/>
                    </a:lnTo>
                    <a:lnTo>
                      <a:pt x="0" y="4"/>
                    </a:lnTo>
                    <a:lnTo>
                      <a:pt x="0" y="76"/>
                    </a:lnTo>
                    <a:lnTo>
                      <a:pt x="9" y="76"/>
                    </a:lnTo>
                    <a:lnTo>
                      <a:pt x="9" y="79"/>
                    </a:lnTo>
                    <a:lnTo>
                      <a:pt x="52" y="79"/>
                    </a:lnTo>
                    <a:lnTo>
                      <a:pt x="52" y="0"/>
                    </a:lnTo>
                    <a:lnTo>
                      <a:pt x="47"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3" name="Freeform 3989"/>
              <p:cNvSpPr>
                <a:spLocks/>
              </p:cNvSpPr>
              <p:nvPr/>
            </p:nvSpPr>
            <p:spPr bwMode="auto">
              <a:xfrm>
                <a:off x="5498" y="8884"/>
                <a:ext cx="53" cy="63"/>
              </a:xfrm>
              <a:custGeom>
                <a:avLst/>
                <a:gdLst/>
                <a:ahLst/>
                <a:cxnLst>
                  <a:cxn ang="0">
                    <a:pos x="9" y="62"/>
                  </a:cxn>
                  <a:cxn ang="0">
                    <a:pos x="52" y="62"/>
                  </a:cxn>
                  <a:cxn ang="0">
                    <a:pos x="52" y="0"/>
                  </a:cxn>
                  <a:cxn ang="0">
                    <a:pos x="16" y="0"/>
                  </a:cxn>
                  <a:cxn ang="0">
                    <a:pos x="11"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1"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4" name="Freeform 3990"/>
              <p:cNvSpPr>
                <a:spLocks/>
              </p:cNvSpPr>
              <p:nvPr/>
            </p:nvSpPr>
            <p:spPr bwMode="auto">
              <a:xfrm>
                <a:off x="5498" y="8884"/>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5" name="Freeform 3991"/>
              <p:cNvSpPr>
                <a:spLocks/>
              </p:cNvSpPr>
              <p:nvPr/>
            </p:nvSpPr>
            <p:spPr bwMode="auto">
              <a:xfrm>
                <a:off x="5560" y="8836"/>
                <a:ext cx="183" cy="243"/>
              </a:xfrm>
              <a:custGeom>
                <a:avLst/>
                <a:gdLst/>
                <a:ahLst/>
                <a:cxnLst>
                  <a:cxn ang="0">
                    <a:pos x="45" y="237"/>
                  </a:cxn>
                  <a:cxn ang="0">
                    <a:pos x="52" y="240"/>
                  </a:cxn>
                  <a:cxn ang="0">
                    <a:pos x="88" y="240"/>
                  </a:cxn>
                  <a:cxn ang="0">
                    <a:pos x="93" y="242"/>
                  </a:cxn>
                  <a:cxn ang="0">
                    <a:pos x="112" y="242"/>
                  </a:cxn>
                  <a:cxn ang="0">
                    <a:pos x="117" y="240"/>
                  </a:cxn>
                  <a:cxn ang="0">
                    <a:pos x="151" y="240"/>
                  </a:cxn>
                  <a:cxn ang="0">
                    <a:pos x="155" y="237"/>
                  </a:cxn>
                  <a:cxn ang="0">
                    <a:pos x="165" y="237"/>
                  </a:cxn>
                  <a:cxn ang="0">
                    <a:pos x="170" y="235"/>
                  </a:cxn>
                  <a:cxn ang="0">
                    <a:pos x="177" y="235"/>
                  </a:cxn>
                  <a:cxn ang="0">
                    <a:pos x="177" y="117"/>
                  </a:cxn>
                  <a:cxn ang="0">
                    <a:pos x="180" y="60"/>
                  </a:cxn>
                  <a:cxn ang="0">
                    <a:pos x="182" y="0"/>
                  </a:cxn>
                  <a:cxn ang="0">
                    <a:pos x="160" y="0"/>
                  </a:cxn>
                  <a:cxn ang="0">
                    <a:pos x="153" y="2"/>
                  </a:cxn>
                  <a:cxn ang="0">
                    <a:pos x="131" y="2"/>
                  </a:cxn>
                  <a:cxn ang="0">
                    <a:pos x="127" y="4"/>
                  </a:cxn>
                  <a:cxn ang="0">
                    <a:pos x="110" y="4"/>
                  </a:cxn>
                  <a:cxn ang="0">
                    <a:pos x="105" y="7"/>
                  </a:cxn>
                  <a:cxn ang="0">
                    <a:pos x="93" y="7"/>
                  </a:cxn>
                  <a:cxn ang="0">
                    <a:pos x="88" y="9"/>
                  </a:cxn>
                  <a:cxn ang="0">
                    <a:pos x="83" y="9"/>
                  </a:cxn>
                  <a:cxn ang="0">
                    <a:pos x="79" y="12"/>
                  </a:cxn>
                  <a:cxn ang="0">
                    <a:pos x="67" y="12"/>
                  </a:cxn>
                  <a:cxn ang="0">
                    <a:pos x="62" y="14"/>
                  </a:cxn>
                  <a:cxn ang="0">
                    <a:pos x="57" y="14"/>
                  </a:cxn>
                  <a:cxn ang="0">
                    <a:pos x="50" y="16"/>
                  </a:cxn>
                  <a:cxn ang="0">
                    <a:pos x="45" y="16"/>
                  </a:cxn>
                  <a:cxn ang="0">
                    <a:pos x="40" y="19"/>
                  </a:cxn>
                  <a:cxn ang="0">
                    <a:pos x="35" y="19"/>
                  </a:cxn>
                  <a:cxn ang="0">
                    <a:pos x="28" y="21"/>
                  </a:cxn>
                  <a:cxn ang="0">
                    <a:pos x="23" y="21"/>
                  </a:cxn>
                  <a:cxn ang="0">
                    <a:pos x="19" y="24"/>
                  </a:cxn>
                  <a:cxn ang="0">
                    <a:pos x="14" y="24"/>
                  </a:cxn>
                  <a:cxn ang="0">
                    <a:pos x="9" y="26"/>
                  </a:cxn>
                  <a:cxn ang="0">
                    <a:pos x="4" y="52"/>
                  </a:cxn>
                  <a:cxn ang="0">
                    <a:pos x="0" y="105"/>
                  </a:cxn>
                  <a:cxn ang="0">
                    <a:pos x="0" y="180"/>
                  </a:cxn>
                  <a:cxn ang="0">
                    <a:pos x="4" y="204"/>
                  </a:cxn>
                  <a:cxn ang="0">
                    <a:pos x="7" y="230"/>
                  </a:cxn>
                  <a:cxn ang="0">
                    <a:pos x="11" y="232"/>
                  </a:cxn>
                  <a:cxn ang="0">
                    <a:pos x="19" y="232"/>
                  </a:cxn>
                  <a:cxn ang="0">
                    <a:pos x="23" y="235"/>
                  </a:cxn>
                  <a:cxn ang="0">
                    <a:pos x="28" y="235"/>
                  </a:cxn>
                  <a:cxn ang="0">
                    <a:pos x="35" y="237"/>
                  </a:cxn>
                  <a:cxn ang="0">
                    <a:pos x="45" y="237"/>
                  </a:cxn>
                </a:cxnLst>
                <a:rect l="0" t="0" r="r" b="b"/>
                <a:pathLst>
                  <a:path w="183" h="243">
                    <a:moveTo>
                      <a:pt x="45" y="237"/>
                    </a:moveTo>
                    <a:lnTo>
                      <a:pt x="52" y="240"/>
                    </a:lnTo>
                    <a:lnTo>
                      <a:pt x="88" y="240"/>
                    </a:lnTo>
                    <a:lnTo>
                      <a:pt x="93" y="242"/>
                    </a:lnTo>
                    <a:lnTo>
                      <a:pt x="112" y="242"/>
                    </a:lnTo>
                    <a:lnTo>
                      <a:pt x="117" y="240"/>
                    </a:lnTo>
                    <a:lnTo>
                      <a:pt x="151" y="240"/>
                    </a:lnTo>
                    <a:lnTo>
                      <a:pt x="155" y="237"/>
                    </a:lnTo>
                    <a:lnTo>
                      <a:pt x="165" y="237"/>
                    </a:lnTo>
                    <a:lnTo>
                      <a:pt x="170" y="235"/>
                    </a:lnTo>
                    <a:lnTo>
                      <a:pt x="177" y="235"/>
                    </a:lnTo>
                    <a:lnTo>
                      <a:pt x="177" y="117"/>
                    </a:lnTo>
                    <a:lnTo>
                      <a:pt x="180" y="60"/>
                    </a:lnTo>
                    <a:lnTo>
                      <a:pt x="182" y="0"/>
                    </a:lnTo>
                    <a:lnTo>
                      <a:pt x="160" y="0"/>
                    </a:lnTo>
                    <a:lnTo>
                      <a:pt x="153" y="2"/>
                    </a:lnTo>
                    <a:lnTo>
                      <a:pt x="131" y="2"/>
                    </a:lnTo>
                    <a:lnTo>
                      <a:pt x="127" y="4"/>
                    </a:lnTo>
                    <a:lnTo>
                      <a:pt x="110" y="4"/>
                    </a:lnTo>
                    <a:lnTo>
                      <a:pt x="105" y="7"/>
                    </a:lnTo>
                    <a:lnTo>
                      <a:pt x="93" y="7"/>
                    </a:lnTo>
                    <a:lnTo>
                      <a:pt x="88" y="9"/>
                    </a:lnTo>
                    <a:lnTo>
                      <a:pt x="83" y="9"/>
                    </a:lnTo>
                    <a:lnTo>
                      <a:pt x="79" y="12"/>
                    </a:lnTo>
                    <a:lnTo>
                      <a:pt x="67" y="12"/>
                    </a:lnTo>
                    <a:lnTo>
                      <a:pt x="62" y="14"/>
                    </a:lnTo>
                    <a:lnTo>
                      <a:pt x="57" y="14"/>
                    </a:lnTo>
                    <a:lnTo>
                      <a:pt x="50" y="16"/>
                    </a:lnTo>
                    <a:lnTo>
                      <a:pt x="45" y="16"/>
                    </a:lnTo>
                    <a:lnTo>
                      <a:pt x="40" y="19"/>
                    </a:lnTo>
                    <a:lnTo>
                      <a:pt x="35" y="19"/>
                    </a:lnTo>
                    <a:lnTo>
                      <a:pt x="28" y="21"/>
                    </a:lnTo>
                    <a:lnTo>
                      <a:pt x="23" y="21"/>
                    </a:lnTo>
                    <a:lnTo>
                      <a:pt x="19" y="24"/>
                    </a:lnTo>
                    <a:lnTo>
                      <a:pt x="14" y="24"/>
                    </a:lnTo>
                    <a:lnTo>
                      <a:pt x="9" y="26"/>
                    </a:lnTo>
                    <a:lnTo>
                      <a:pt x="4" y="52"/>
                    </a:lnTo>
                    <a:lnTo>
                      <a:pt x="0" y="105"/>
                    </a:lnTo>
                    <a:lnTo>
                      <a:pt x="0" y="180"/>
                    </a:lnTo>
                    <a:lnTo>
                      <a:pt x="4" y="204"/>
                    </a:lnTo>
                    <a:lnTo>
                      <a:pt x="7" y="230"/>
                    </a:lnTo>
                    <a:lnTo>
                      <a:pt x="11" y="232"/>
                    </a:lnTo>
                    <a:lnTo>
                      <a:pt x="19" y="232"/>
                    </a:lnTo>
                    <a:lnTo>
                      <a:pt x="23" y="235"/>
                    </a:lnTo>
                    <a:lnTo>
                      <a:pt x="28" y="235"/>
                    </a:lnTo>
                    <a:lnTo>
                      <a:pt x="35" y="237"/>
                    </a:lnTo>
                    <a:lnTo>
                      <a:pt x="45" y="23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6" name="Freeform 3992"/>
              <p:cNvSpPr>
                <a:spLocks/>
              </p:cNvSpPr>
              <p:nvPr/>
            </p:nvSpPr>
            <p:spPr bwMode="auto">
              <a:xfrm>
                <a:off x="5560" y="8836"/>
                <a:ext cx="178" cy="233"/>
              </a:xfrm>
              <a:custGeom>
                <a:avLst/>
                <a:gdLst/>
                <a:ahLst/>
                <a:cxnLst>
                  <a:cxn ang="0">
                    <a:pos x="23" y="21"/>
                  </a:cxn>
                  <a:cxn ang="0">
                    <a:pos x="14" y="26"/>
                  </a:cxn>
                  <a:cxn ang="0">
                    <a:pos x="9" y="26"/>
                  </a:cxn>
                  <a:cxn ang="0">
                    <a:pos x="4" y="52"/>
                  </a:cxn>
                  <a:cxn ang="0">
                    <a:pos x="2" y="76"/>
                  </a:cxn>
                  <a:cxn ang="0">
                    <a:pos x="0" y="103"/>
                  </a:cxn>
                  <a:cxn ang="0">
                    <a:pos x="0" y="151"/>
                  </a:cxn>
                  <a:cxn ang="0">
                    <a:pos x="7" y="223"/>
                  </a:cxn>
                  <a:cxn ang="0">
                    <a:pos x="16" y="225"/>
                  </a:cxn>
                  <a:cxn ang="0">
                    <a:pos x="23" y="228"/>
                  </a:cxn>
                  <a:cxn ang="0">
                    <a:pos x="33" y="228"/>
                  </a:cxn>
                  <a:cxn ang="0">
                    <a:pos x="57" y="232"/>
                  </a:cxn>
                  <a:cxn ang="0">
                    <a:pos x="127" y="232"/>
                  </a:cxn>
                  <a:cxn ang="0">
                    <a:pos x="136" y="230"/>
                  </a:cxn>
                  <a:cxn ang="0">
                    <a:pos x="148" y="230"/>
                  </a:cxn>
                  <a:cxn ang="0">
                    <a:pos x="158" y="228"/>
                  </a:cxn>
                  <a:cxn ang="0">
                    <a:pos x="165" y="228"/>
                  </a:cxn>
                  <a:cxn ang="0">
                    <a:pos x="172" y="225"/>
                  </a:cxn>
                  <a:cxn ang="0">
                    <a:pos x="172" y="112"/>
                  </a:cxn>
                  <a:cxn ang="0">
                    <a:pos x="175" y="57"/>
                  </a:cxn>
                  <a:cxn ang="0">
                    <a:pos x="177" y="0"/>
                  </a:cxn>
                  <a:cxn ang="0">
                    <a:pos x="167" y="0"/>
                  </a:cxn>
                  <a:cxn ang="0">
                    <a:pos x="160" y="2"/>
                  </a:cxn>
                  <a:cxn ang="0">
                    <a:pos x="134" y="2"/>
                  </a:cxn>
                  <a:cxn ang="0">
                    <a:pos x="129" y="4"/>
                  </a:cxn>
                  <a:cxn ang="0">
                    <a:pos x="112" y="4"/>
                  </a:cxn>
                  <a:cxn ang="0">
                    <a:pos x="107" y="7"/>
                  </a:cxn>
                  <a:cxn ang="0">
                    <a:pos x="98" y="7"/>
                  </a:cxn>
                  <a:cxn ang="0">
                    <a:pos x="93" y="9"/>
                  </a:cxn>
                  <a:cxn ang="0">
                    <a:pos x="81" y="9"/>
                  </a:cxn>
                  <a:cxn ang="0">
                    <a:pos x="76" y="12"/>
                  </a:cxn>
                  <a:cxn ang="0">
                    <a:pos x="71" y="12"/>
                  </a:cxn>
                  <a:cxn ang="0">
                    <a:pos x="67" y="14"/>
                  </a:cxn>
                  <a:cxn ang="0">
                    <a:pos x="55" y="14"/>
                  </a:cxn>
                  <a:cxn ang="0">
                    <a:pos x="50" y="16"/>
                  </a:cxn>
                  <a:cxn ang="0">
                    <a:pos x="45" y="16"/>
                  </a:cxn>
                  <a:cxn ang="0">
                    <a:pos x="40" y="19"/>
                  </a:cxn>
                  <a:cxn ang="0">
                    <a:pos x="35" y="19"/>
                  </a:cxn>
                  <a:cxn ang="0">
                    <a:pos x="28" y="21"/>
                  </a:cxn>
                  <a:cxn ang="0">
                    <a:pos x="23" y="21"/>
                  </a:cxn>
                </a:cxnLst>
                <a:rect l="0" t="0" r="r" b="b"/>
                <a:pathLst>
                  <a:path w="178" h="233">
                    <a:moveTo>
                      <a:pt x="23" y="21"/>
                    </a:moveTo>
                    <a:lnTo>
                      <a:pt x="14" y="26"/>
                    </a:lnTo>
                    <a:lnTo>
                      <a:pt x="9" y="26"/>
                    </a:lnTo>
                    <a:lnTo>
                      <a:pt x="4" y="52"/>
                    </a:lnTo>
                    <a:lnTo>
                      <a:pt x="2" y="76"/>
                    </a:lnTo>
                    <a:lnTo>
                      <a:pt x="0" y="103"/>
                    </a:lnTo>
                    <a:lnTo>
                      <a:pt x="0" y="151"/>
                    </a:lnTo>
                    <a:lnTo>
                      <a:pt x="7" y="223"/>
                    </a:lnTo>
                    <a:lnTo>
                      <a:pt x="16" y="225"/>
                    </a:lnTo>
                    <a:lnTo>
                      <a:pt x="23" y="228"/>
                    </a:lnTo>
                    <a:lnTo>
                      <a:pt x="33" y="228"/>
                    </a:lnTo>
                    <a:lnTo>
                      <a:pt x="57" y="232"/>
                    </a:lnTo>
                    <a:lnTo>
                      <a:pt x="127" y="232"/>
                    </a:lnTo>
                    <a:lnTo>
                      <a:pt x="136" y="230"/>
                    </a:lnTo>
                    <a:lnTo>
                      <a:pt x="148" y="230"/>
                    </a:lnTo>
                    <a:lnTo>
                      <a:pt x="158" y="228"/>
                    </a:lnTo>
                    <a:lnTo>
                      <a:pt x="165" y="228"/>
                    </a:lnTo>
                    <a:lnTo>
                      <a:pt x="172" y="225"/>
                    </a:lnTo>
                    <a:lnTo>
                      <a:pt x="172" y="112"/>
                    </a:lnTo>
                    <a:lnTo>
                      <a:pt x="175" y="57"/>
                    </a:lnTo>
                    <a:lnTo>
                      <a:pt x="177" y="0"/>
                    </a:lnTo>
                    <a:lnTo>
                      <a:pt x="167" y="0"/>
                    </a:lnTo>
                    <a:lnTo>
                      <a:pt x="160" y="2"/>
                    </a:lnTo>
                    <a:lnTo>
                      <a:pt x="134" y="2"/>
                    </a:lnTo>
                    <a:lnTo>
                      <a:pt x="129" y="4"/>
                    </a:lnTo>
                    <a:lnTo>
                      <a:pt x="112" y="4"/>
                    </a:lnTo>
                    <a:lnTo>
                      <a:pt x="107" y="7"/>
                    </a:lnTo>
                    <a:lnTo>
                      <a:pt x="98" y="7"/>
                    </a:lnTo>
                    <a:lnTo>
                      <a:pt x="93" y="9"/>
                    </a:lnTo>
                    <a:lnTo>
                      <a:pt x="81" y="9"/>
                    </a:lnTo>
                    <a:lnTo>
                      <a:pt x="76" y="12"/>
                    </a:lnTo>
                    <a:lnTo>
                      <a:pt x="71" y="12"/>
                    </a:lnTo>
                    <a:lnTo>
                      <a:pt x="67" y="14"/>
                    </a:lnTo>
                    <a:lnTo>
                      <a:pt x="55" y="14"/>
                    </a:lnTo>
                    <a:lnTo>
                      <a:pt x="50" y="16"/>
                    </a:lnTo>
                    <a:lnTo>
                      <a:pt x="45" y="16"/>
                    </a:lnTo>
                    <a:lnTo>
                      <a:pt x="40" y="19"/>
                    </a:lnTo>
                    <a:lnTo>
                      <a:pt x="35" y="19"/>
                    </a:lnTo>
                    <a:lnTo>
                      <a:pt x="28" y="21"/>
                    </a:lnTo>
                    <a:lnTo>
                      <a:pt x="23" y="2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7" name="Freeform 3993"/>
              <p:cNvSpPr>
                <a:spLocks/>
              </p:cNvSpPr>
              <p:nvPr/>
            </p:nvSpPr>
            <p:spPr bwMode="auto">
              <a:xfrm>
                <a:off x="5560" y="8836"/>
                <a:ext cx="173" cy="226"/>
              </a:xfrm>
              <a:custGeom>
                <a:avLst/>
                <a:gdLst/>
                <a:ahLst/>
                <a:cxnLst>
                  <a:cxn ang="0">
                    <a:pos x="2" y="168"/>
                  </a:cxn>
                  <a:cxn ang="0">
                    <a:pos x="7" y="216"/>
                  </a:cxn>
                  <a:cxn ang="0">
                    <a:pos x="16" y="218"/>
                  </a:cxn>
                  <a:cxn ang="0">
                    <a:pos x="23" y="220"/>
                  </a:cxn>
                  <a:cxn ang="0">
                    <a:pos x="33" y="220"/>
                  </a:cxn>
                  <a:cxn ang="0">
                    <a:pos x="45" y="223"/>
                  </a:cxn>
                  <a:cxn ang="0">
                    <a:pos x="55" y="223"/>
                  </a:cxn>
                  <a:cxn ang="0">
                    <a:pos x="67" y="225"/>
                  </a:cxn>
                  <a:cxn ang="0">
                    <a:pos x="100" y="225"/>
                  </a:cxn>
                  <a:cxn ang="0">
                    <a:pos x="112" y="223"/>
                  </a:cxn>
                  <a:cxn ang="0">
                    <a:pos x="134" y="223"/>
                  </a:cxn>
                  <a:cxn ang="0">
                    <a:pos x="143" y="220"/>
                  </a:cxn>
                  <a:cxn ang="0">
                    <a:pos x="153" y="220"/>
                  </a:cxn>
                  <a:cxn ang="0">
                    <a:pos x="160" y="218"/>
                  </a:cxn>
                  <a:cxn ang="0">
                    <a:pos x="170" y="216"/>
                  </a:cxn>
                  <a:cxn ang="0">
                    <a:pos x="167" y="163"/>
                  </a:cxn>
                  <a:cxn ang="0">
                    <a:pos x="167" y="108"/>
                  </a:cxn>
                  <a:cxn ang="0">
                    <a:pos x="170" y="55"/>
                  </a:cxn>
                  <a:cxn ang="0">
                    <a:pos x="172" y="0"/>
                  </a:cxn>
                  <a:cxn ang="0">
                    <a:pos x="163" y="2"/>
                  </a:cxn>
                  <a:cxn ang="0">
                    <a:pos x="143" y="2"/>
                  </a:cxn>
                  <a:cxn ang="0">
                    <a:pos x="131" y="4"/>
                  </a:cxn>
                  <a:cxn ang="0">
                    <a:pos x="122" y="4"/>
                  </a:cxn>
                  <a:cxn ang="0">
                    <a:pos x="110" y="7"/>
                  </a:cxn>
                  <a:cxn ang="0">
                    <a:pos x="100" y="7"/>
                  </a:cxn>
                  <a:cxn ang="0">
                    <a:pos x="91" y="9"/>
                  </a:cxn>
                  <a:cxn ang="0">
                    <a:pos x="79" y="12"/>
                  </a:cxn>
                  <a:cxn ang="0">
                    <a:pos x="69" y="12"/>
                  </a:cxn>
                  <a:cxn ang="0">
                    <a:pos x="50" y="16"/>
                  </a:cxn>
                  <a:cxn ang="0">
                    <a:pos x="38" y="19"/>
                  </a:cxn>
                  <a:cxn ang="0">
                    <a:pos x="9" y="26"/>
                  </a:cxn>
                  <a:cxn ang="0">
                    <a:pos x="4" y="52"/>
                  </a:cxn>
                  <a:cxn ang="0">
                    <a:pos x="2" y="76"/>
                  </a:cxn>
                  <a:cxn ang="0">
                    <a:pos x="2" y="98"/>
                  </a:cxn>
                  <a:cxn ang="0">
                    <a:pos x="0" y="122"/>
                  </a:cxn>
                  <a:cxn ang="0">
                    <a:pos x="0" y="146"/>
                  </a:cxn>
                  <a:cxn ang="0">
                    <a:pos x="2" y="168"/>
                  </a:cxn>
                </a:cxnLst>
                <a:rect l="0" t="0" r="r" b="b"/>
                <a:pathLst>
                  <a:path w="173" h="226">
                    <a:moveTo>
                      <a:pt x="2" y="168"/>
                    </a:moveTo>
                    <a:lnTo>
                      <a:pt x="7" y="216"/>
                    </a:lnTo>
                    <a:lnTo>
                      <a:pt x="16" y="218"/>
                    </a:lnTo>
                    <a:lnTo>
                      <a:pt x="23" y="220"/>
                    </a:lnTo>
                    <a:lnTo>
                      <a:pt x="33" y="220"/>
                    </a:lnTo>
                    <a:lnTo>
                      <a:pt x="45" y="223"/>
                    </a:lnTo>
                    <a:lnTo>
                      <a:pt x="55" y="223"/>
                    </a:lnTo>
                    <a:lnTo>
                      <a:pt x="67" y="225"/>
                    </a:lnTo>
                    <a:lnTo>
                      <a:pt x="100" y="225"/>
                    </a:lnTo>
                    <a:lnTo>
                      <a:pt x="112" y="223"/>
                    </a:lnTo>
                    <a:lnTo>
                      <a:pt x="134" y="223"/>
                    </a:lnTo>
                    <a:lnTo>
                      <a:pt x="143" y="220"/>
                    </a:lnTo>
                    <a:lnTo>
                      <a:pt x="153" y="220"/>
                    </a:lnTo>
                    <a:lnTo>
                      <a:pt x="160" y="218"/>
                    </a:lnTo>
                    <a:lnTo>
                      <a:pt x="170" y="216"/>
                    </a:lnTo>
                    <a:lnTo>
                      <a:pt x="167" y="163"/>
                    </a:lnTo>
                    <a:lnTo>
                      <a:pt x="167" y="108"/>
                    </a:lnTo>
                    <a:lnTo>
                      <a:pt x="170" y="55"/>
                    </a:lnTo>
                    <a:lnTo>
                      <a:pt x="172" y="0"/>
                    </a:lnTo>
                    <a:lnTo>
                      <a:pt x="163" y="2"/>
                    </a:lnTo>
                    <a:lnTo>
                      <a:pt x="143" y="2"/>
                    </a:lnTo>
                    <a:lnTo>
                      <a:pt x="131" y="4"/>
                    </a:lnTo>
                    <a:lnTo>
                      <a:pt x="122" y="4"/>
                    </a:lnTo>
                    <a:lnTo>
                      <a:pt x="110" y="7"/>
                    </a:lnTo>
                    <a:lnTo>
                      <a:pt x="100" y="7"/>
                    </a:lnTo>
                    <a:lnTo>
                      <a:pt x="91" y="9"/>
                    </a:lnTo>
                    <a:lnTo>
                      <a:pt x="79" y="12"/>
                    </a:lnTo>
                    <a:lnTo>
                      <a:pt x="69" y="12"/>
                    </a:lnTo>
                    <a:lnTo>
                      <a:pt x="50" y="16"/>
                    </a:lnTo>
                    <a:lnTo>
                      <a:pt x="38" y="19"/>
                    </a:lnTo>
                    <a:lnTo>
                      <a:pt x="9" y="26"/>
                    </a:lnTo>
                    <a:lnTo>
                      <a:pt x="4" y="52"/>
                    </a:lnTo>
                    <a:lnTo>
                      <a:pt x="2" y="76"/>
                    </a:lnTo>
                    <a:lnTo>
                      <a:pt x="2" y="98"/>
                    </a:lnTo>
                    <a:lnTo>
                      <a:pt x="0" y="122"/>
                    </a:lnTo>
                    <a:lnTo>
                      <a:pt x="0" y="146"/>
                    </a:lnTo>
                    <a:lnTo>
                      <a:pt x="2" y="168"/>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8" name="Freeform 3994"/>
              <p:cNvSpPr>
                <a:spLocks/>
              </p:cNvSpPr>
              <p:nvPr/>
            </p:nvSpPr>
            <p:spPr bwMode="auto">
              <a:xfrm>
                <a:off x="5560" y="8839"/>
                <a:ext cx="171" cy="213"/>
              </a:xfrm>
              <a:custGeom>
                <a:avLst/>
                <a:gdLst/>
                <a:ahLst/>
                <a:cxnLst>
                  <a:cxn ang="0">
                    <a:pos x="38" y="16"/>
                  </a:cxn>
                  <a:cxn ang="0">
                    <a:pos x="9" y="24"/>
                  </a:cxn>
                  <a:cxn ang="0">
                    <a:pos x="7" y="48"/>
                  </a:cxn>
                  <a:cxn ang="0">
                    <a:pos x="2" y="72"/>
                  </a:cxn>
                  <a:cxn ang="0">
                    <a:pos x="2" y="93"/>
                  </a:cxn>
                  <a:cxn ang="0">
                    <a:pos x="0" y="117"/>
                  </a:cxn>
                  <a:cxn ang="0">
                    <a:pos x="2" y="139"/>
                  </a:cxn>
                  <a:cxn ang="0">
                    <a:pos x="2" y="160"/>
                  </a:cxn>
                  <a:cxn ang="0">
                    <a:pos x="4" y="182"/>
                  </a:cxn>
                  <a:cxn ang="0">
                    <a:pos x="7" y="206"/>
                  </a:cxn>
                  <a:cxn ang="0">
                    <a:pos x="16" y="208"/>
                  </a:cxn>
                  <a:cxn ang="0">
                    <a:pos x="23" y="211"/>
                  </a:cxn>
                  <a:cxn ang="0">
                    <a:pos x="33" y="211"/>
                  </a:cxn>
                  <a:cxn ang="0">
                    <a:pos x="43" y="213"/>
                  </a:cxn>
                  <a:cxn ang="0">
                    <a:pos x="110" y="213"/>
                  </a:cxn>
                  <a:cxn ang="0">
                    <a:pos x="120" y="211"/>
                  </a:cxn>
                  <a:cxn ang="0">
                    <a:pos x="131" y="211"/>
                  </a:cxn>
                  <a:cxn ang="0">
                    <a:pos x="141" y="208"/>
                  </a:cxn>
                  <a:cxn ang="0">
                    <a:pos x="148" y="208"/>
                  </a:cxn>
                  <a:cxn ang="0">
                    <a:pos x="158" y="206"/>
                  </a:cxn>
                  <a:cxn ang="0">
                    <a:pos x="165" y="204"/>
                  </a:cxn>
                  <a:cxn ang="0">
                    <a:pos x="163" y="153"/>
                  </a:cxn>
                  <a:cxn ang="0">
                    <a:pos x="165" y="103"/>
                  </a:cxn>
                  <a:cxn ang="0">
                    <a:pos x="167" y="50"/>
                  </a:cxn>
                  <a:cxn ang="0">
                    <a:pos x="170" y="0"/>
                  </a:cxn>
                  <a:cxn ang="0">
                    <a:pos x="139" y="0"/>
                  </a:cxn>
                  <a:cxn ang="0">
                    <a:pos x="129" y="2"/>
                  </a:cxn>
                  <a:cxn ang="0">
                    <a:pos x="120" y="2"/>
                  </a:cxn>
                  <a:cxn ang="0">
                    <a:pos x="110" y="4"/>
                  </a:cxn>
                  <a:cxn ang="0">
                    <a:pos x="98" y="4"/>
                  </a:cxn>
                  <a:cxn ang="0">
                    <a:pos x="79" y="9"/>
                  </a:cxn>
                  <a:cxn ang="0">
                    <a:pos x="69" y="9"/>
                  </a:cxn>
                  <a:cxn ang="0">
                    <a:pos x="57" y="12"/>
                  </a:cxn>
                  <a:cxn ang="0">
                    <a:pos x="47" y="14"/>
                  </a:cxn>
                  <a:cxn ang="0">
                    <a:pos x="38" y="16"/>
                  </a:cxn>
                </a:cxnLst>
                <a:rect l="0" t="0" r="r" b="b"/>
                <a:pathLst>
                  <a:path w="171" h="213">
                    <a:moveTo>
                      <a:pt x="38" y="16"/>
                    </a:moveTo>
                    <a:lnTo>
                      <a:pt x="9" y="24"/>
                    </a:lnTo>
                    <a:lnTo>
                      <a:pt x="7" y="48"/>
                    </a:lnTo>
                    <a:lnTo>
                      <a:pt x="2" y="72"/>
                    </a:lnTo>
                    <a:lnTo>
                      <a:pt x="2" y="93"/>
                    </a:lnTo>
                    <a:lnTo>
                      <a:pt x="0" y="117"/>
                    </a:lnTo>
                    <a:lnTo>
                      <a:pt x="2" y="139"/>
                    </a:lnTo>
                    <a:lnTo>
                      <a:pt x="2" y="160"/>
                    </a:lnTo>
                    <a:lnTo>
                      <a:pt x="4" y="182"/>
                    </a:lnTo>
                    <a:lnTo>
                      <a:pt x="7" y="206"/>
                    </a:lnTo>
                    <a:lnTo>
                      <a:pt x="16" y="208"/>
                    </a:lnTo>
                    <a:lnTo>
                      <a:pt x="23" y="211"/>
                    </a:lnTo>
                    <a:lnTo>
                      <a:pt x="33" y="211"/>
                    </a:lnTo>
                    <a:lnTo>
                      <a:pt x="43" y="213"/>
                    </a:lnTo>
                    <a:lnTo>
                      <a:pt x="110" y="213"/>
                    </a:lnTo>
                    <a:lnTo>
                      <a:pt x="120" y="211"/>
                    </a:lnTo>
                    <a:lnTo>
                      <a:pt x="131" y="211"/>
                    </a:lnTo>
                    <a:lnTo>
                      <a:pt x="141" y="208"/>
                    </a:lnTo>
                    <a:lnTo>
                      <a:pt x="148" y="208"/>
                    </a:lnTo>
                    <a:lnTo>
                      <a:pt x="158" y="206"/>
                    </a:lnTo>
                    <a:lnTo>
                      <a:pt x="165" y="204"/>
                    </a:lnTo>
                    <a:lnTo>
                      <a:pt x="163" y="153"/>
                    </a:lnTo>
                    <a:lnTo>
                      <a:pt x="165" y="103"/>
                    </a:lnTo>
                    <a:lnTo>
                      <a:pt x="167" y="50"/>
                    </a:lnTo>
                    <a:lnTo>
                      <a:pt x="170" y="0"/>
                    </a:lnTo>
                    <a:lnTo>
                      <a:pt x="139" y="0"/>
                    </a:lnTo>
                    <a:lnTo>
                      <a:pt x="129" y="2"/>
                    </a:lnTo>
                    <a:lnTo>
                      <a:pt x="120" y="2"/>
                    </a:lnTo>
                    <a:lnTo>
                      <a:pt x="110" y="4"/>
                    </a:lnTo>
                    <a:lnTo>
                      <a:pt x="98" y="4"/>
                    </a:lnTo>
                    <a:lnTo>
                      <a:pt x="79" y="9"/>
                    </a:lnTo>
                    <a:lnTo>
                      <a:pt x="69" y="9"/>
                    </a:lnTo>
                    <a:lnTo>
                      <a:pt x="57" y="12"/>
                    </a:lnTo>
                    <a:lnTo>
                      <a:pt x="47" y="14"/>
                    </a:lnTo>
                    <a:lnTo>
                      <a:pt x="38" y="16"/>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9" name="Freeform 3995"/>
              <p:cNvSpPr>
                <a:spLocks/>
              </p:cNvSpPr>
              <p:nvPr/>
            </p:nvSpPr>
            <p:spPr bwMode="auto">
              <a:xfrm>
                <a:off x="5563" y="8839"/>
                <a:ext cx="163" cy="206"/>
              </a:xfrm>
              <a:custGeom>
                <a:avLst/>
                <a:gdLst/>
                <a:ahLst/>
                <a:cxnLst>
                  <a:cxn ang="0">
                    <a:pos x="21" y="201"/>
                  </a:cxn>
                  <a:cxn ang="0">
                    <a:pos x="31" y="204"/>
                  </a:cxn>
                  <a:cxn ang="0">
                    <a:pos x="40" y="204"/>
                  </a:cxn>
                  <a:cxn ang="0">
                    <a:pos x="50" y="206"/>
                  </a:cxn>
                  <a:cxn ang="0">
                    <a:pos x="83" y="206"/>
                  </a:cxn>
                  <a:cxn ang="0">
                    <a:pos x="93" y="204"/>
                  </a:cxn>
                  <a:cxn ang="0">
                    <a:pos x="115" y="204"/>
                  </a:cxn>
                  <a:cxn ang="0">
                    <a:pos x="124" y="201"/>
                  </a:cxn>
                  <a:cxn ang="0">
                    <a:pos x="134" y="201"/>
                  </a:cxn>
                  <a:cxn ang="0">
                    <a:pos x="143" y="199"/>
                  </a:cxn>
                  <a:cxn ang="0">
                    <a:pos x="151" y="196"/>
                  </a:cxn>
                  <a:cxn ang="0">
                    <a:pos x="158" y="196"/>
                  </a:cxn>
                  <a:cxn ang="0">
                    <a:pos x="158" y="98"/>
                  </a:cxn>
                  <a:cxn ang="0">
                    <a:pos x="160" y="50"/>
                  </a:cxn>
                  <a:cxn ang="0">
                    <a:pos x="163" y="0"/>
                  </a:cxn>
                  <a:cxn ang="0">
                    <a:pos x="143" y="0"/>
                  </a:cxn>
                  <a:cxn ang="0">
                    <a:pos x="134" y="2"/>
                  </a:cxn>
                  <a:cxn ang="0">
                    <a:pos x="115" y="2"/>
                  </a:cxn>
                  <a:cxn ang="0">
                    <a:pos x="105" y="4"/>
                  </a:cxn>
                  <a:cxn ang="0">
                    <a:pos x="93" y="7"/>
                  </a:cxn>
                  <a:cxn ang="0">
                    <a:pos x="83" y="7"/>
                  </a:cxn>
                  <a:cxn ang="0">
                    <a:pos x="55" y="14"/>
                  </a:cxn>
                  <a:cxn ang="0">
                    <a:pos x="45" y="14"/>
                  </a:cxn>
                  <a:cxn ang="0">
                    <a:pos x="35" y="16"/>
                  </a:cxn>
                  <a:cxn ang="0">
                    <a:pos x="7" y="24"/>
                  </a:cxn>
                  <a:cxn ang="0">
                    <a:pos x="4" y="48"/>
                  </a:cxn>
                  <a:cxn ang="0">
                    <a:pos x="0" y="91"/>
                  </a:cxn>
                  <a:cxn ang="0">
                    <a:pos x="0" y="156"/>
                  </a:cxn>
                  <a:cxn ang="0">
                    <a:pos x="2" y="177"/>
                  </a:cxn>
                  <a:cxn ang="0">
                    <a:pos x="7" y="199"/>
                  </a:cxn>
                  <a:cxn ang="0">
                    <a:pos x="14" y="201"/>
                  </a:cxn>
                  <a:cxn ang="0">
                    <a:pos x="21" y="201"/>
                  </a:cxn>
                </a:cxnLst>
                <a:rect l="0" t="0" r="r" b="b"/>
                <a:pathLst>
                  <a:path w="163" h="206">
                    <a:moveTo>
                      <a:pt x="21" y="201"/>
                    </a:moveTo>
                    <a:lnTo>
                      <a:pt x="31" y="204"/>
                    </a:lnTo>
                    <a:lnTo>
                      <a:pt x="40" y="204"/>
                    </a:lnTo>
                    <a:lnTo>
                      <a:pt x="50" y="206"/>
                    </a:lnTo>
                    <a:lnTo>
                      <a:pt x="83" y="206"/>
                    </a:lnTo>
                    <a:lnTo>
                      <a:pt x="93" y="204"/>
                    </a:lnTo>
                    <a:lnTo>
                      <a:pt x="115" y="204"/>
                    </a:lnTo>
                    <a:lnTo>
                      <a:pt x="124" y="201"/>
                    </a:lnTo>
                    <a:lnTo>
                      <a:pt x="134" y="201"/>
                    </a:lnTo>
                    <a:lnTo>
                      <a:pt x="143" y="199"/>
                    </a:lnTo>
                    <a:lnTo>
                      <a:pt x="151" y="196"/>
                    </a:lnTo>
                    <a:lnTo>
                      <a:pt x="158" y="196"/>
                    </a:lnTo>
                    <a:lnTo>
                      <a:pt x="158" y="98"/>
                    </a:lnTo>
                    <a:lnTo>
                      <a:pt x="160" y="50"/>
                    </a:lnTo>
                    <a:lnTo>
                      <a:pt x="163" y="0"/>
                    </a:lnTo>
                    <a:lnTo>
                      <a:pt x="143" y="0"/>
                    </a:lnTo>
                    <a:lnTo>
                      <a:pt x="134" y="2"/>
                    </a:lnTo>
                    <a:lnTo>
                      <a:pt x="115" y="2"/>
                    </a:lnTo>
                    <a:lnTo>
                      <a:pt x="105" y="4"/>
                    </a:lnTo>
                    <a:lnTo>
                      <a:pt x="93" y="7"/>
                    </a:lnTo>
                    <a:lnTo>
                      <a:pt x="83" y="7"/>
                    </a:lnTo>
                    <a:lnTo>
                      <a:pt x="55" y="14"/>
                    </a:lnTo>
                    <a:lnTo>
                      <a:pt x="45" y="14"/>
                    </a:lnTo>
                    <a:lnTo>
                      <a:pt x="35" y="16"/>
                    </a:lnTo>
                    <a:lnTo>
                      <a:pt x="7" y="24"/>
                    </a:lnTo>
                    <a:lnTo>
                      <a:pt x="4" y="48"/>
                    </a:lnTo>
                    <a:lnTo>
                      <a:pt x="0" y="91"/>
                    </a:lnTo>
                    <a:lnTo>
                      <a:pt x="0" y="156"/>
                    </a:lnTo>
                    <a:lnTo>
                      <a:pt x="2" y="177"/>
                    </a:lnTo>
                    <a:lnTo>
                      <a:pt x="7" y="199"/>
                    </a:lnTo>
                    <a:lnTo>
                      <a:pt x="14" y="201"/>
                    </a:lnTo>
                    <a:lnTo>
                      <a:pt x="21" y="20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0" name="Freeform 3996"/>
              <p:cNvSpPr>
                <a:spLocks/>
              </p:cNvSpPr>
              <p:nvPr/>
            </p:nvSpPr>
            <p:spPr bwMode="auto">
              <a:xfrm>
                <a:off x="5563" y="8839"/>
                <a:ext cx="158" cy="197"/>
              </a:xfrm>
              <a:custGeom>
                <a:avLst/>
                <a:gdLst/>
                <a:ahLst/>
                <a:cxnLst>
                  <a:cxn ang="0">
                    <a:pos x="0" y="88"/>
                  </a:cxn>
                  <a:cxn ang="0">
                    <a:pos x="0" y="151"/>
                  </a:cxn>
                  <a:cxn ang="0">
                    <a:pos x="2" y="170"/>
                  </a:cxn>
                  <a:cxn ang="0">
                    <a:pos x="7" y="192"/>
                  </a:cxn>
                  <a:cxn ang="0">
                    <a:pos x="14" y="194"/>
                  </a:cxn>
                  <a:cxn ang="0">
                    <a:pos x="21" y="194"/>
                  </a:cxn>
                  <a:cxn ang="0">
                    <a:pos x="31" y="196"/>
                  </a:cxn>
                  <a:cxn ang="0">
                    <a:pos x="100" y="196"/>
                  </a:cxn>
                  <a:cxn ang="0">
                    <a:pos x="112" y="194"/>
                  </a:cxn>
                  <a:cxn ang="0">
                    <a:pos x="122" y="194"/>
                  </a:cxn>
                  <a:cxn ang="0">
                    <a:pos x="131" y="192"/>
                  </a:cxn>
                  <a:cxn ang="0">
                    <a:pos x="139" y="189"/>
                  </a:cxn>
                  <a:cxn ang="0">
                    <a:pos x="146" y="189"/>
                  </a:cxn>
                  <a:cxn ang="0">
                    <a:pos x="153" y="187"/>
                  </a:cxn>
                  <a:cxn ang="0">
                    <a:pos x="153" y="93"/>
                  </a:cxn>
                  <a:cxn ang="0">
                    <a:pos x="155" y="48"/>
                  </a:cxn>
                  <a:cxn ang="0">
                    <a:pos x="158" y="0"/>
                  </a:cxn>
                  <a:cxn ang="0">
                    <a:pos x="148" y="0"/>
                  </a:cxn>
                  <a:cxn ang="0">
                    <a:pos x="139" y="2"/>
                  </a:cxn>
                  <a:cxn ang="0">
                    <a:pos x="122" y="2"/>
                  </a:cxn>
                  <a:cxn ang="0">
                    <a:pos x="112" y="4"/>
                  </a:cxn>
                  <a:cxn ang="0">
                    <a:pos x="100" y="4"/>
                  </a:cxn>
                  <a:cxn ang="0">
                    <a:pos x="81" y="9"/>
                  </a:cxn>
                  <a:cxn ang="0">
                    <a:pos x="71" y="9"/>
                  </a:cxn>
                  <a:cxn ang="0">
                    <a:pos x="52" y="14"/>
                  </a:cxn>
                  <a:cxn ang="0">
                    <a:pos x="43" y="16"/>
                  </a:cxn>
                  <a:cxn ang="0">
                    <a:pos x="33" y="16"/>
                  </a:cxn>
                  <a:cxn ang="0">
                    <a:pos x="26" y="19"/>
                  </a:cxn>
                  <a:cxn ang="0">
                    <a:pos x="7" y="24"/>
                  </a:cxn>
                  <a:cxn ang="0">
                    <a:pos x="4" y="48"/>
                  </a:cxn>
                  <a:cxn ang="0">
                    <a:pos x="2" y="69"/>
                  </a:cxn>
                  <a:cxn ang="0">
                    <a:pos x="0" y="88"/>
                  </a:cxn>
                </a:cxnLst>
                <a:rect l="0" t="0" r="r" b="b"/>
                <a:pathLst>
                  <a:path w="158" h="197">
                    <a:moveTo>
                      <a:pt x="0" y="88"/>
                    </a:moveTo>
                    <a:lnTo>
                      <a:pt x="0" y="151"/>
                    </a:lnTo>
                    <a:lnTo>
                      <a:pt x="2" y="170"/>
                    </a:lnTo>
                    <a:lnTo>
                      <a:pt x="7" y="192"/>
                    </a:lnTo>
                    <a:lnTo>
                      <a:pt x="14" y="194"/>
                    </a:lnTo>
                    <a:lnTo>
                      <a:pt x="21" y="194"/>
                    </a:lnTo>
                    <a:lnTo>
                      <a:pt x="31" y="196"/>
                    </a:lnTo>
                    <a:lnTo>
                      <a:pt x="100" y="196"/>
                    </a:lnTo>
                    <a:lnTo>
                      <a:pt x="112" y="194"/>
                    </a:lnTo>
                    <a:lnTo>
                      <a:pt x="122" y="194"/>
                    </a:lnTo>
                    <a:lnTo>
                      <a:pt x="131" y="192"/>
                    </a:lnTo>
                    <a:lnTo>
                      <a:pt x="139" y="189"/>
                    </a:lnTo>
                    <a:lnTo>
                      <a:pt x="146" y="189"/>
                    </a:lnTo>
                    <a:lnTo>
                      <a:pt x="153" y="187"/>
                    </a:lnTo>
                    <a:lnTo>
                      <a:pt x="153" y="93"/>
                    </a:lnTo>
                    <a:lnTo>
                      <a:pt x="155" y="48"/>
                    </a:lnTo>
                    <a:lnTo>
                      <a:pt x="158" y="0"/>
                    </a:lnTo>
                    <a:lnTo>
                      <a:pt x="148" y="0"/>
                    </a:lnTo>
                    <a:lnTo>
                      <a:pt x="139" y="2"/>
                    </a:lnTo>
                    <a:lnTo>
                      <a:pt x="122" y="2"/>
                    </a:lnTo>
                    <a:lnTo>
                      <a:pt x="112" y="4"/>
                    </a:lnTo>
                    <a:lnTo>
                      <a:pt x="100" y="4"/>
                    </a:lnTo>
                    <a:lnTo>
                      <a:pt x="81" y="9"/>
                    </a:lnTo>
                    <a:lnTo>
                      <a:pt x="71" y="9"/>
                    </a:lnTo>
                    <a:lnTo>
                      <a:pt x="52" y="14"/>
                    </a:lnTo>
                    <a:lnTo>
                      <a:pt x="43" y="16"/>
                    </a:lnTo>
                    <a:lnTo>
                      <a:pt x="33" y="16"/>
                    </a:lnTo>
                    <a:lnTo>
                      <a:pt x="26" y="19"/>
                    </a:lnTo>
                    <a:lnTo>
                      <a:pt x="7" y="24"/>
                    </a:lnTo>
                    <a:lnTo>
                      <a:pt x="4" y="48"/>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1" name="Freeform 3997"/>
              <p:cNvSpPr>
                <a:spLocks/>
              </p:cNvSpPr>
              <p:nvPr/>
            </p:nvSpPr>
            <p:spPr bwMode="auto">
              <a:xfrm>
                <a:off x="5563" y="8839"/>
                <a:ext cx="153" cy="189"/>
              </a:xfrm>
              <a:custGeom>
                <a:avLst/>
                <a:gdLst/>
                <a:ahLst/>
                <a:cxnLst>
                  <a:cxn ang="0">
                    <a:pos x="4" y="163"/>
                  </a:cxn>
                  <a:cxn ang="0">
                    <a:pos x="7" y="184"/>
                  </a:cxn>
                  <a:cxn ang="0">
                    <a:pos x="14" y="187"/>
                  </a:cxn>
                  <a:cxn ang="0">
                    <a:pos x="21" y="187"/>
                  </a:cxn>
                  <a:cxn ang="0">
                    <a:pos x="28" y="189"/>
                  </a:cxn>
                  <a:cxn ang="0">
                    <a:pos x="79" y="189"/>
                  </a:cxn>
                  <a:cxn ang="0">
                    <a:pos x="88" y="187"/>
                  </a:cxn>
                  <a:cxn ang="0">
                    <a:pos x="98" y="187"/>
                  </a:cxn>
                  <a:cxn ang="0">
                    <a:pos x="107" y="184"/>
                  </a:cxn>
                  <a:cxn ang="0">
                    <a:pos x="117" y="184"/>
                  </a:cxn>
                  <a:cxn ang="0">
                    <a:pos x="127" y="182"/>
                  </a:cxn>
                  <a:cxn ang="0">
                    <a:pos x="136" y="182"/>
                  </a:cxn>
                  <a:cxn ang="0">
                    <a:pos x="143" y="180"/>
                  </a:cxn>
                  <a:cxn ang="0">
                    <a:pos x="148" y="177"/>
                  </a:cxn>
                  <a:cxn ang="0">
                    <a:pos x="148" y="88"/>
                  </a:cxn>
                  <a:cxn ang="0">
                    <a:pos x="151" y="45"/>
                  </a:cxn>
                  <a:cxn ang="0">
                    <a:pos x="153" y="0"/>
                  </a:cxn>
                  <a:cxn ang="0">
                    <a:pos x="146" y="2"/>
                  </a:cxn>
                  <a:cxn ang="0">
                    <a:pos x="117" y="2"/>
                  </a:cxn>
                  <a:cxn ang="0">
                    <a:pos x="107" y="4"/>
                  </a:cxn>
                  <a:cxn ang="0">
                    <a:pos x="100" y="4"/>
                  </a:cxn>
                  <a:cxn ang="0">
                    <a:pos x="81" y="9"/>
                  </a:cxn>
                  <a:cxn ang="0">
                    <a:pos x="71" y="9"/>
                  </a:cxn>
                  <a:cxn ang="0">
                    <a:pos x="52" y="14"/>
                  </a:cxn>
                  <a:cxn ang="0">
                    <a:pos x="43" y="16"/>
                  </a:cxn>
                  <a:cxn ang="0">
                    <a:pos x="23" y="21"/>
                  </a:cxn>
                  <a:cxn ang="0">
                    <a:pos x="16" y="24"/>
                  </a:cxn>
                  <a:cxn ang="0">
                    <a:pos x="7" y="26"/>
                  </a:cxn>
                  <a:cxn ang="0">
                    <a:pos x="4" y="45"/>
                  </a:cxn>
                  <a:cxn ang="0">
                    <a:pos x="2" y="67"/>
                  </a:cxn>
                  <a:cxn ang="0">
                    <a:pos x="0" y="86"/>
                  </a:cxn>
                  <a:cxn ang="0">
                    <a:pos x="0" y="124"/>
                  </a:cxn>
                  <a:cxn ang="0">
                    <a:pos x="4" y="163"/>
                  </a:cxn>
                </a:cxnLst>
                <a:rect l="0" t="0" r="r" b="b"/>
                <a:pathLst>
                  <a:path w="153" h="189">
                    <a:moveTo>
                      <a:pt x="4" y="163"/>
                    </a:moveTo>
                    <a:lnTo>
                      <a:pt x="7" y="184"/>
                    </a:lnTo>
                    <a:lnTo>
                      <a:pt x="14" y="187"/>
                    </a:lnTo>
                    <a:lnTo>
                      <a:pt x="21" y="187"/>
                    </a:lnTo>
                    <a:lnTo>
                      <a:pt x="28" y="189"/>
                    </a:lnTo>
                    <a:lnTo>
                      <a:pt x="79" y="189"/>
                    </a:lnTo>
                    <a:lnTo>
                      <a:pt x="88" y="187"/>
                    </a:lnTo>
                    <a:lnTo>
                      <a:pt x="98" y="187"/>
                    </a:lnTo>
                    <a:lnTo>
                      <a:pt x="107" y="184"/>
                    </a:lnTo>
                    <a:lnTo>
                      <a:pt x="117" y="184"/>
                    </a:lnTo>
                    <a:lnTo>
                      <a:pt x="127" y="182"/>
                    </a:lnTo>
                    <a:lnTo>
                      <a:pt x="136" y="182"/>
                    </a:lnTo>
                    <a:lnTo>
                      <a:pt x="143" y="180"/>
                    </a:lnTo>
                    <a:lnTo>
                      <a:pt x="148" y="177"/>
                    </a:lnTo>
                    <a:lnTo>
                      <a:pt x="148" y="88"/>
                    </a:lnTo>
                    <a:lnTo>
                      <a:pt x="151" y="45"/>
                    </a:lnTo>
                    <a:lnTo>
                      <a:pt x="153" y="0"/>
                    </a:lnTo>
                    <a:lnTo>
                      <a:pt x="146" y="2"/>
                    </a:lnTo>
                    <a:lnTo>
                      <a:pt x="117" y="2"/>
                    </a:lnTo>
                    <a:lnTo>
                      <a:pt x="107" y="4"/>
                    </a:lnTo>
                    <a:lnTo>
                      <a:pt x="100" y="4"/>
                    </a:lnTo>
                    <a:lnTo>
                      <a:pt x="81" y="9"/>
                    </a:lnTo>
                    <a:lnTo>
                      <a:pt x="71" y="9"/>
                    </a:lnTo>
                    <a:lnTo>
                      <a:pt x="52" y="14"/>
                    </a:lnTo>
                    <a:lnTo>
                      <a:pt x="43" y="16"/>
                    </a:lnTo>
                    <a:lnTo>
                      <a:pt x="23" y="21"/>
                    </a:lnTo>
                    <a:lnTo>
                      <a:pt x="16" y="24"/>
                    </a:lnTo>
                    <a:lnTo>
                      <a:pt x="7" y="26"/>
                    </a:lnTo>
                    <a:lnTo>
                      <a:pt x="4" y="45"/>
                    </a:lnTo>
                    <a:lnTo>
                      <a:pt x="2" y="67"/>
                    </a:lnTo>
                    <a:lnTo>
                      <a:pt x="0" y="86"/>
                    </a:lnTo>
                    <a:lnTo>
                      <a:pt x="0" y="124"/>
                    </a:lnTo>
                    <a:lnTo>
                      <a:pt x="4" y="16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2" name="Freeform 3998"/>
              <p:cNvSpPr>
                <a:spLocks/>
              </p:cNvSpPr>
              <p:nvPr/>
            </p:nvSpPr>
            <p:spPr bwMode="auto">
              <a:xfrm>
                <a:off x="5563" y="8841"/>
                <a:ext cx="151" cy="180"/>
              </a:xfrm>
              <a:custGeom>
                <a:avLst/>
                <a:gdLst/>
                <a:ahLst/>
                <a:cxnLst>
                  <a:cxn ang="0">
                    <a:pos x="7" y="175"/>
                  </a:cxn>
                  <a:cxn ang="0">
                    <a:pos x="14" y="177"/>
                  </a:cxn>
                  <a:cxn ang="0">
                    <a:pos x="21" y="177"/>
                  </a:cxn>
                  <a:cxn ang="0">
                    <a:pos x="28" y="180"/>
                  </a:cxn>
                  <a:cxn ang="0">
                    <a:pos x="67" y="180"/>
                  </a:cxn>
                  <a:cxn ang="0">
                    <a:pos x="76" y="177"/>
                  </a:cxn>
                  <a:cxn ang="0">
                    <a:pos x="86" y="177"/>
                  </a:cxn>
                  <a:cxn ang="0">
                    <a:pos x="95" y="175"/>
                  </a:cxn>
                  <a:cxn ang="0">
                    <a:pos x="105" y="175"/>
                  </a:cxn>
                  <a:cxn ang="0">
                    <a:pos x="115" y="172"/>
                  </a:cxn>
                  <a:cxn ang="0">
                    <a:pos x="124" y="172"/>
                  </a:cxn>
                  <a:cxn ang="0">
                    <a:pos x="139" y="168"/>
                  </a:cxn>
                  <a:cxn ang="0">
                    <a:pos x="146" y="168"/>
                  </a:cxn>
                  <a:cxn ang="0">
                    <a:pos x="143" y="146"/>
                  </a:cxn>
                  <a:cxn ang="0">
                    <a:pos x="143" y="103"/>
                  </a:cxn>
                  <a:cxn ang="0">
                    <a:pos x="146" y="83"/>
                  </a:cxn>
                  <a:cxn ang="0">
                    <a:pos x="146" y="62"/>
                  </a:cxn>
                  <a:cxn ang="0">
                    <a:pos x="148" y="40"/>
                  </a:cxn>
                  <a:cxn ang="0">
                    <a:pos x="148" y="21"/>
                  </a:cxn>
                  <a:cxn ang="0">
                    <a:pos x="151" y="0"/>
                  </a:cxn>
                  <a:cxn ang="0">
                    <a:pos x="124" y="0"/>
                  </a:cxn>
                  <a:cxn ang="0">
                    <a:pos x="115" y="2"/>
                  </a:cxn>
                  <a:cxn ang="0">
                    <a:pos x="105" y="2"/>
                  </a:cxn>
                  <a:cxn ang="0">
                    <a:pos x="98" y="4"/>
                  </a:cxn>
                  <a:cxn ang="0">
                    <a:pos x="88" y="4"/>
                  </a:cxn>
                  <a:cxn ang="0">
                    <a:pos x="69" y="9"/>
                  </a:cxn>
                  <a:cxn ang="0">
                    <a:pos x="60" y="9"/>
                  </a:cxn>
                  <a:cxn ang="0">
                    <a:pos x="50" y="12"/>
                  </a:cxn>
                  <a:cxn ang="0">
                    <a:pos x="40" y="14"/>
                  </a:cxn>
                  <a:cxn ang="0">
                    <a:pos x="33" y="16"/>
                  </a:cxn>
                  <a:cxn ang="0">
                    <a:pos x="23" y="19"/>
                  </a:cxn>
                  <a:cxn ang="0">
                    <a:pos x="16" y="21"/>
                  </a:cxn>
                  <a:cxn ang="0">
                    <a:pos x="7" y="23"/>
                  </a:cxn>
                  <a:cxn ang="0">
                    <a:pos x="2" y="62"/>
                  </a:cxn>
                  <a:cxn ang="0">
                    <a:pos x="2" y="81"/>
                  </a:cxn>
                  <a:cxn ang="0">
                    <a:pos x="0" y="100"/>
                  </a:cxn>
                  <a:cxn ang="0">
                    <a:pos x="0" y="117"/>
                  </a:cxn>
                  <a:cxn ang="0">
                    <a:pos x="7" y="175"/>
                  </a:cxn>
                </a:cxnLst>
                <a:rect l="0" t="0" r="r" b="b"/>
                <a:pathLst>
                  <a:path w="151" h="180">
                    <a:moveTo>
                      <a:pt x="7" y="175"/>
                    </a:moveTo>
                    <a:lnTo>
                      <a:pt x="14" y="177"/>
                    </a:lnTo>
                    <a:lnTo>
                      <a:pt x="21" y="177"/>
                    </a:lnTo>
                    <a:lnTo>
                      <a:pt x="28" y="180"/>
                    </a:lnTo>
                    <a:lnTo>
                      <a:pt x="67" y="180"/>
                    </a:lnTo>
                    <a:lnTo>
                      <a:pt x="76" y="177"/>
                    </a:lnTo>
                    <a:lnTo>
                      <a:pt x="86" y="177"/>
                    </a:lnTo>
                    <a:lnTo>
                      <a:pt x="95" y="175"/>
                    </a:lnTo>
                    <a:lnTo>
                      <a:pt x="105" y="175"/>
                    </a:lnTo>
                    <a:lnTo>
                      <a:pt x="115" y="172"/>
                    </a:lnTo>
                    <a:lnTo>
                      <a:pt x="124" y="172"/>
                    </a:lnTo>
                    <a:lnTo>
                      <a:pt x="139" y="168"/>
                    </a:lnTo>
                    <a:lnTo>
                      <a:pt x="146" y="168"/>
                    </a:lnTo>
                    <a:lnTo>
                      <a:pt x="143" y="146"/>
                    </a:lnTo>
                    <a:lnTo>
                      <a:pt x="143" y="103"/>
                    </a:lnTo>
                    <a:lnTo>
                      <a:pt x="146" y="83"/>
                    </a:lnTo>
                    <a:lnTo>
                      <a:pt x="146" y="62"/>
                    </a:lnTo>
                    <a:lnTo>
                      <a:pt x="148" y="40"/>
                    </a:lnTo>
                    <a:lnTo>
                      <a:pt x="148" y="21"/>
                    </a:lnTo>
                    <a:lnTo>
                      <a:pt x="151" y="0"/>
                    </a:lnTo>
                    <a:lnTo>
                      <a:pt x="124" y="0"/>
                    </a:lnTo>
                    <a:lnTo>
                      <a:pt x="115" y="2"/>
                    </a:lnTo>
                    <a:lnTo>
                      <a:pt x="105" y="2"/>
                    </a:lnTo>
                    <a:lnTo>
                      <a:pt x="98" y="4"/>
                    </a:lnTo>
                    <a:lnTo>
                      <a:pt x="88" y="4"/>
                    </a:lnTo>
                    <a:lnTo>
                      <a:pt x="69" y="9"/>
                    </a:lnTo>
                    <a:lnTo>
                      <a:pt x="60" y="9"/>
                    </a:lnTo>
                    <a:lnTo>
                      <a:pt x="50" y="12"/>
                    </a:lnTo>
                    <a:lnTo>
                      <a:pt x="40" y="14"/>
                    </a:lnTo>
                    <a:lnTo>
                      <a:pt x="33" y="16"/>
                    </a:lnTo>
                    <a:lnTo>
                      <a:pt x="23" y="19"/>
                    </a:lnTo>
                    <a:lnTo>
                      <a:pt x="16" y="21"/>
                    </a:lnTo>
                    <a:lnTo>
                      <a:pt x="7" y="23"/>
                    </a:lnTo>
                    <a:lnTo>
                      <a:pt x="2" y="62"/>
                    </a:lnTo>
                    <a:lnTo>
                      <a:pt x="2" y="81"/>
                    </a:lnTo>
                    <a:lnTo>
                      <a:pt x="0" y="100"/>
                    </a:lnTo>
                    <a:lnTo>
                      <a:pt x="0" y="117"/>
                    </a:lnTo>
                    <a:lnTo>
                      <a:pt x="7" y="175"/>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3" name="Freeform 3999"/>
              <p:cNvSpPr>
                <a:spLocks/>
              </p:cNvSpPr>
              <p:nvPr/>
            </p:nvSpPr>
            <p:spPr bwMode="auto">
              <a:xfrm>
                <a:off x="5565" y="8841"/>
                <a:ext cx="144" cy="173"/>
              </a:xfrm>
              <a:custGeom>
                <a:avLst/>
                <a:gdLst/>
                <a:ahLst/>
                <a:cxnLst>
                  <a:cxn ang="0">
                    <a:pos x="0" y="60"/>
                  </a:cxn>
                  <a:cxn ang="0">
                    <a:pos x="0" y="132"/>
                  </a:cxn>
                  <a:cxn ang="0">
                    <a:pos x="2" y="148"/>
                  </a:cxn>
                  <a:cxn ang="0">
                    <a:pos x="4" y="168"/>
                  </a:cxn>
                  <a:cxn ang="0">
                    <a:pos x="12" y="168"/>
                  </a:cxn>
                  <a:cxn ang="0">
                    <a:pos x="19" y="170"/>
                  </a:cxn>
                  <a:cxn ang="0">
                    <a:pos x="26" y="170"/>
                  </a:cxn>
                  <a:cxn ang="0">
                    <a:pos x="36" y="172"/>
                  </a:cxn>
                  <a:cxn ang="0">
                    <a:pos x="43" y="172"/>
                  </a:cxn>
                  <a:cxn ang="0">
                    <a:pos x="52" y="170"/>
                  </a:cxn>
                  <a:cxn ang="0">
                    <a:pos x="72" y="170"/>
                  </a:cxn>
                  <a:cxn ang="0">
                    <a:pos x="81" y="168"/>
                  </a:cxn>
                  <a:cxn ang="0">
                    <a:pos x="91" y="168"/>
                  </a:cxn>
                  <a:cxn ang="0">
                    <a:pos x="100" y="165"/>
                  </a:cxn>
                  <a:cxn ang="0">
                    <a:pos x="110" y="165"/>
                  </a:cxn>
                  <a:cxn ang="0">
                    <a:pos x="117" y="163"/>
                  </a:cxn>
                  <a:cxn ang="0">
                    <a:pos x="124" y="160"/>
                  </a:cxn>
                  <a:cxn ang="0">
                    <a:pos x="132" y="160"/>
                  </a:cxn>
                  <a:cxn ang="0">
                    <a:pos x="139" y="158"/>
                  </a:cxn>
                  <a:cxn ang="0">
                    <a:pos x="136" y="136"/>
                  </a:cxn>
                  <a:cxn ang="0">
                    <a:pos x="136" y="117"/>
                  </a:cxn>
                  <a:cxn ang="0">
                    <a:pos x="139" y="98"/>
                  </a:cxn>
                  <a:cxn ang="0">
                    <a:pos x="139" y="60"/>
                  </a:cxn>
                  <a:cxn ang="0">
                    <a:pos x="141" y="40"/>
                  </a:cxn>
                  <a:cxn ang="0">
                    <a:pos x="144" y="19"/>
                  </a:cxn>
                  <a:cxn ang="0">
                    <a:pos x="144" y="0"/>
                  </a:cxn>
                  <a:cxn ang="0">
                    <a:pos x="120" y="0"/>
                  </a:cxn>
                  <a:cxn ang="0">
                    <a:pos x="110" y="2"/>
                  </a:cxn>
                  <a:cxn ang="0">
                    <a:pos x="100" y="2"/>
                  </a:cxn>
                  <a:cxn ang="0">
                    <a:pos x="93" y="4"/>
                  </a:cxn>
                  <a:cxn ang="0">
                    <a:pos x="84" y="7"/>
                  </a:cxn>
                  <a:cxn ang="0">
                    <a:pos x="74" y="7"/>
                  </a:cxn>
                  <a:cxn ang="0">
                    <a:pos x="55" y="12"/>
                  </a:cxn>
                  <a:cxn ang="0">
                    <a:pos x="48" y="12"/>
                  </a:cxn>
                  <a:cxn ang="0">
                    <a:pos x="38" y="14"/>
                  </a:cxn>
                  <a:cxn ang="0">
                    <a:pos x="28" y="16"/>
                  </a:cxn>
                  <a:cxn ang="0">
                    <a:pos x="14" y="21"/>
                  </a:cxn>
                  <a:cxn ang="0">
                    <a:pos x="4" y="23"/>
                  </a:cxn>
                  <a:cxn ang="0">
                    <a:pos x="2" y="43"/>
                  </a:cxn>
                  <a:cxn ang="0">
                    <a:pos x="0" y="60"/>
                  </a:cxn>
                </a:cxnLst>
                <a:rect l="0" t="0" r="r" b="b"/>
                <a:pathLst>
                  <a:path w="144" h="173">
                    <a:moveTo>
                      <a:pt x="0" y="60"/>
                    </a:moveTo>
                    <a:lnTo>
                      <a:pt x="0" y="132"/>
                    </a:lnTo>
                    <a:lnTo>
                      <a:pt x="2" y="148"/>
                    </a:lnTo>
                    <a:lnTo>
                      <a:pt x="4" y="168"/>
                    </a:lnTo>
                    <a:lnTo>
                      <a:pt x="12" y="168"/>
                    </a:lnTo>
                    <a:lnTo>
                      <a:pt x="19" y="170"/>
                    </a:lnTo>
                    <a:lnTo>
                      <a:pt x="26" y="170"/>
                    </a:lnTo>
                    <a:lnTo>
                      <a:pt x="36" y="172"/>
                    </a:lnTo>
                    <a:lnTo>
                      <a:pt x="43" y="172"/>
                    </a:lnTo>
                    <a:lnTo>
                      <a:pt x="52" y="170"/>
                    </a:lnTo>
                    <a:lnTo>
                      <a:pt x="72" y="170"/>
                    </a:lnTo>
                    <a:lnTo>
                      <a:pt x="81" y="168"/>
                    </a:lnTo>
                    <a:lnTo>
                      <a:pt x="91" y="168"/>
                    </a:lnTo>
                    <a:lnTo>
                      <a:pt x="100" y="165"/>
                    </a:lnTo>
                    <a:lnTo>
                      <a:pt x="110" y="165"/>
                    </a:lnTo>
                    <a:lnTo>
                      <a:pt x="117" y="163"/>
                    </a:lnTo>
                    <a:lnTo>
                      <a:pt x="124" y="160"/>
                    </a:lnTo>
                    <a:lnTo>
                      <a:pt x="132" y="160"/>
                    </a:lnTo>
                    <a:lnTo>
                      <a:pt x="139" y="158"/>
                    </a:lnTo>
                    <a:lnTo>
                      <a:pt x="136" y="136"/>
                    </a:lnTo>
                    <a:lnTo>
                      <a:pt x="136" y="117"/>
                    </a:lnTo>
                    <a:lnTo>
                      <a:pt x="139" y="98"/>
                    </a:lnTo>
                    <a:lnTo>
                      <a:pt x="139" y="60"/>
                    </a:lnTo>
                    <a:lnTo>
                      <a:pt x="141" y="40"/>
                    </a:lnTo>
                    <a:lnTo>
                      <a:pt x="144" y="19"/>
                    </a:lnTo>
                    <a:lnTo>
                      <a:pt x="144" y="0"/>
                    </a:lnTo>
                    <a:lnTo>
                      <a:pt x="120" y="0"/>
                    </a:lnTo>
                    <a:lnTo>
                      <a:pt x="110" y="2"/>
                    </a:lnTo>
                    <a:lnTo>
                      <a:pt x="100" y="2"/>
                    </a:lnTo>
                    <a:lnTo>
                      <a:pt x="93" y="4"/>
                    </a:lnTo>
                    <a:lnTo>
                      <a:pt x="84" y="7"/>
                    </a:lnTo>
                    <a:lnTo>
                      <a:pt x="74" y="7"/>
                    </a:lnTo>
                    <a:lnTo>
                      <a:pt x="55" y="12"/>
                    </a:lnTo>
                    <a:lnTo>
                      <a:pt x="48" y="12"/>
                    </a:lnTo>
                    <a:lnTo>
                      <a:pt x="38" y="14"/>
                    </a:lnTo>
                    <a:lnTo>
                      <a:pt x="28" y="16"/>
                    </a:lnTo>
                    <a:lnTo>
                      <a:pt x="14" y="21"/>
                    </a:lnTo>
                    <a:lnTo>
                      <a:pt x="4" y="23"/>
                    </a:lnTo>
                    <a:lnTo>
                      <a:pt x="2" y="43"/>
                    </a:lnTo>
                    <a:lnTo>
                      <a:pt x="0" y="60"/>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4" name="Freeform 4000"/>
              <p:cNvSpPr>
                <a:spLocks/>
              </p:cNvSpPr>
              <p:nvPr/>
            </p:nvSpPr>
            <p:spPr bwMode="auto">
              <a:xfrm>
                <a:off x="5565" y="8841"/>
                <a:ext cx="139" cy="163"/>
              </a:xfrm>
              <a:custGeom>
                <a:avLst/>
                <a:gdLst/>
                <a:ahLst/>
                <a:cxnLst>
                  <a:cxn ang="0">
                    <a:pos x="45" y="14"/>
                  </a:cxn>
                  <a:cxn ang="0">
                    <a:pos x="38" y="14"/>
                  </a:cxn>
                  <a:cxn ang="0">
                    <a:pos x="28" y="16"/>
                  </a:cxn>
                  <a:cxn ang="0">
                    <a:pos x="14" y="21"/>
                  </a:cxn>
                  <a:cxn ang="0">
                    <a:pos x="4" y="23"/>
                  </a:cxn>
                  <a:cxn ang="0">
                    <a:pos x="2" y="40"/>
                  </a:cxn>
                  <a:cxn ang="0">
                    <a:pos x="2" y="60"/>
                  </a:cxn>
                  <a:cxn ang="0">
                    <a:pos x="0" y="76"/>
                  </a:cxn>
                  <a:cxn ang="0">
                    <a:pos x="0" y="127"/>
                  </a:cxn>
                  <a:cxn ang="0">
                    <a:pos x="4" y="160"/>
                  </a:cxn>
                  <a:cxn ang="0">
                    <a:pos x="12" y="160"/>
                  </a:cxn>
                  <a:cxn ang="0">
                    <a:pos x="19" y="163"/>
                  </a:cxn>
                  <a:cxn ang="0">
                    <a:pos x="60" y="163"/>
                  </a:cxn>
                  <a:cxn ang="0">
                    <a:pos x="69" y="160"/>
                  </a:cxn>
                  <a:cxn ang="0">
                    <a:pos x="79" y="160"/>
                  </a:cxn>
                  <a:cxn ang="0">
                    <a:pos x="88" y="158"/>
                  </a:cxn>
                  <a:cxn ang="0">
                    <a:pos x="98" y="158"/>
                  </a:cxn>
                  <a:cxn ang="0">
                    <a:pos x="105" y="156"/>
                  </a:cxn>
                  <a:cxn ang="0">
                    <a:pos x="115" y="153"/>
                  </a:cxn>
                  <a:cxn ang="0">
                    <a:pos x="122" y="153"/>
                  </a:cxn>
                  <a:cxn ang="0">
                    <a:pos x="127" y="151"/>
                  </a:cxn>
                  <a:cxn ang="0">
                    <a:pos x="134" y="148"/>
                  </a:cxn>
                  <a:cxn ang="0">
                    <a:pos x="134" y="74"/>
                  </a:cxn>
                  <a:cxn ang="0">
                    <a:pos x="136" y="57"/>
                  </a:cxn>
                  <a:cxn ang="0">
                    <a:pos x="136" y="38"/>
                  </a:cxn>
                  <a:cxn ang="0">
                    <a:pos x="139" y="19"/>
                  </a:cxn>
                  <a:cxn ang="0">
                    <a:pos x="139" y="0"/>
                  </a:cxn>
                  <a:cxn ang="0">
                    <a:pos x="124" y="0"/>
                  </a:cxn>
                  <a:cxn ang="0">
                    <a:pos x="115" y="2"/>
                  </a:cxn>
                  <a:cxn ang="0">
                    <a:pos x="108" y="2"/>
                  </a:cxn>
                  <a:cxn ang="0">
                    <a:pos x="98" y="4"/>
                  </a:cxn>
                  <a:cxn ang="0">
                    <a:pos x="91" y="4"/>
                  </a:cxn>
                  <a:cxn ang="0">
                    <a:pos x="81" y="7"/>
                  </a:cxn>
                  <a:cxn ang="0">
                    <a:pos x="72" y="7"/>
                  </a:cxn>
                  <a:cxn ang="0">
                    <a:pos x="62" y="9"/>
                  </a:cxn>
                  <a:cxn ang="0">
                    <a:pos x="55" y="12"/>
                  </a:cxn>
                  <a:cxn ang="0">
                    <a:pos x="45" y="14"/>
                  </a:cxn>
                </a:cxnLst>
                <a:rect l="0" t="0" r="r" b="b"/>
                <a:pathLst>
                  <a:path w="139" h="163">
                    <a:moveTo>
                      <a:pt x="45" y="14"/>
                    </a:moveTo>
                    <a:lnTo>
                      <a:pt x="38" y="14"/>
                    </a:lnTo>
                    <a:lnTo>
                      <a:pt x="28" y="16"/>
                    </a:lnTo>
                    <a:lnTo>
                      <a:pt x="14" y="21"/>
                    </a:lnTo>
                    <a:lnTo>
                      <a:pt x="4" y="23"/>
                    </a:lnTo>
                    <a:lnTo>
                      <a:pt x="2" y="40"/>
                    </a:lnTo>
                    <a:lnTo>
                      <a:pt x="2" y="60"/>
                    </a:lnTo>
                    <a:lnTo>
                      <a:pt x="0" y="76"/>
                    </a:lnTo>
                    <a:lnTo>
                      <a:pt x="0" y="127"/>
                    </a:lnTo>
                    <a:lnTo>
                      <a:pt x="4" y="160"/>
                    </a:lnTo>
                    <a:lnTo>
                      <a:pt x="12" y="160"/>
                    </a:lnTo>
                    <a:lnTo>
                      <a:pt x="19" y="163"/>
                    </a:lnTo>
                    <a:lnTo>
                      <a:pt x="60" y="163"/>
                    </a:lnTo>
                    <a:lnTo>
                      <a:pt x="69" y="160"/>
                    </a:lnTo>
                    <a:lnTo>
                      <a:pt x="79" y="160"/>
                    </a:lnTo>
                    <a:lnTo>
                      <a:pt x="88" y="158"/>
                    </a:lnTo>
                    <a:lnTo>
                      <a:pt x="98" y="158"/>
                    </a:lnTo>
                    <a:lnTo>
                      <a:pt x="105" y="156"/>
                    </a:lnTo>
                    <a:lnTo>
                      <a:pt x="115" y="153"/>
                    </a:lnTo>
                    <a:lnTo>
                      <a:pt x="122" y="153"/>
                    </a:lnTo>
                    <a:lnTo>
                      <a:pt x="127" y="151"/>
                    </a:lnTo>
                    <a:lnTo>
                      <a:pt x="134" y="148"/>
                    </a:lnTo>
                    <a:lnTo>
                      <a:pt x="134" y="74"/>
                    </a:lnTo>
                    <a:lnTo>
                      <a:pt x="136" y="57"/>
                    </a:lnTo>
                    <a:lnTo>
                      <a:pt x="136" y="38"/>
                    </a:lnTo>
                    <a:lnTo>
                      <a:pt x="139" y="19"/>
                    </a:lnTo>
                    <a:lnTo>
                      <a:pt x="139" y="0"/>
                    </a:lnTo>
                    <a:lnTo>
                      <a:pt x="124" y="0"/>
                    </a:lnTo>
                    <a:lnTo>
                      <a:pt x="115" y="2"/>
                    </a:lnTo>
                    <a:lnTo>
                      <a:pt x="108" y="2"/>
                    </a:lnTo>
                    <a:lnTo>
                      <a:pt x="98" y="4"/>
                    </a:lnTo>
                    <a:lnTo>
                      <a:pt x="91" y="4"/>
                    </a:lnTo>
                    <a:lnTo>
                      <a:pt x="81" y="7"/>
                    </a:lnTo>
                    <a:lnTo>
                      <a:pt x="72" y="7"/>
                    </a:lnTo>
                    <a:lnTo>
                      <a:pt x="62" y="9"/>
                    </a:lnTo>
                    <a:lnTo>
                      <a:pt x="55" y="12"/>
                    </a:lnTo>
                    <a:lnTo>
                      <a:pt x="45"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5" name="Freeform 4001"/>
              <p:cNvSpPr>
                <a:spLocks/>
              </p:cNvSpPr>
              <p:nvPr/>
            </p:nvSpPr>
            <p:spPr bwMode="auto">
              <a:xfrm>
                <a:off x="5565" y="8841"/>
                <a:ext cx="137" cy="156"/>
              </a:xfrm>
              <a:custGeom>
                <a:avLst/>
                <a:gdLst/>
                <a:ahLst/>
                <a:cxnLst>
                  <a:cxn ang="0">
                    <a:pos x="2" y="120"/>
                  </a:cxn>
                  <a:cxn ang="0">
                    <a:pos x="2" y="136"/>
                  </a:cxn>
                  <a:cxn ang="0">
                    <a:pos x="4" y="153"/>
                  </a:cxn>
                  <a:cxn ang="0">
                    <a:pos x="12" y="153"/>
                  </a:cxn>
                  <a:cxn ang="0">
                    <a:pos x="16" y="156"/>
                  </a:cxn>
                  <a:cxn ang="0">
                    <a:pos x="50" y="156"/>
                  </a:cxn>
                  <a:cxn ang="0">
                    <a:pos x="60" y="153"/>
                  </a:cxn>
                  <a:cxn ang="0">
                    <a:pos x="67" y="153"/>
                  </a:cxn>
                  <a:cxn ang="0">
                    <a:pos x="76" y="151"/>
                  </a:cxn>
                  <a:cxn ang="0">
                    <a:pos x="86" y="151"/>
                  </a:cxn>
                  <a:cxn ang="0">
                    <a:pos x="93" y="148"/>
                  </a:cxn>
                  <a:cxn ang="0">
                    <a:pos x="103" y="146"/>
                  </a:cxn>
                  <a:cxn ang="0">
                    <a:pos x="110" y="146"/>
                  </a:cxn>
                  <a:cxn ang="0">
                    <a:pos x="124" y="141"/>
                  </a:cxn>
                  <a:cxn ang="0">
                    <a:pos x="129" y="141"/>
                  </a:cxn>
                  <a:cxn ang="0">
                    <a:pos x="129" y="88"/>
                  </a:cxn>
                  <a:cxn ang="0">
                    <a:pos x="132" y="69"/>
                  </a:cxn>
                  <a:cxn ang="0">
                    <a:pos x="132" y="52"/>
                  </a:cxn>
                  <a:cxn ang="0">
                    <a:pos x="134" y="36"/>
                  </a:cxn>
                  <a:cxn ang="0">
                    <a:pos x="134" y="19"/>
                  </a:cxn>
                  <a:cxn ang="0">
                    <a:pos x="136" y="0"/>
                  </a:cxn>
                  <a:cxn ang="0">
                    <a:pos x="129" y="0"/>
                  </a:cxn>
                  <a:cxn ang="0">
                    <a:pos x="120" y="2"/>
                  </a:cxn>
                  <a:cxn ang="0">
                    <a:pos x="105" y="2"/>
                  </a:cxn>
                  <a:cxn ang="0">
                    <a:pos x="96" y="4"/>
                  </a:cxn>
                  <a:cxn ang="0">
                    <a:pos x="88" y="4"/>
                  </a:cxn>
                  <a:cxn ang="0">
                    <a:pos x="79" y="7"/>
                  </a:cxn>
                  <a:cxn ang="0">
                    <a:pos x="69" y="7"/>
                  </a:cxn>
                  <a:cxn ang="0">
                    <a:pos x="62" y="9"/>
                  </a:cxn>
                  <a:cxn ang="0">
                    <a:pos x="52" y="12"/>
                  </a:cxn>
                  <a:cxn ang="0">
                    <a:pos x="45" y="14"/>
                  </a:cxn>
                  <a:cxn ang="0">
                    <a:pos x="36" y="16"/>
                  </a:cxn>
                  <a:cxn ang="0">
                    <a:pos x="28" y="16"/>
                  </a:cxn>
                  <a:cxn ang="0">
                    <a:pos x="7" y="23"/>
                  </a:cxn>
                  <a:cxn ang="0">
                    <a:pos x="0" y="74"/>
                  </a:cxn>
                  <a:cxn ang="0">
                    <a:pos x="0" y="105"/>
                  </a:cxn>
                  <a:cxn ang="0">
                    <a:pos x="2" y="120"/>
                  </a:cxn>
                </a:cxnLst>
                <a:rect l="0" t="0" r="r" b="b"/>
                <a:pathLst>
                  <a:path w="137" h="156">
                    <a:moveTo>
                      <a:pt x="2" y="120"/>
                    </a:moveTo>
                    <a:lnTo>
                      <a:pt x="2" y="136"/>
                    </a:lnTo>
                    <a:lnTo>
                      <a:pt x="4" y="153"/>
                    </a:lnTo>
                    <a:lnTo>
                      <a:pt x="12" y="153"/>
                    </a:lnTo>
                    <a:lnTo>
                      <a:pt x="16" y="156"/>
                    </a:lnTo>
                    <a:lnTo>
                      <a:pt x="50" y="156"/>
                    </a:lnTo>
                    <a:lnTo>
                      <a:pt x="60" y="153"/>
                    </a:lnTo>
                    <a:lnTo>
                      <a:pt x="67" y="153"/>
                    </a:lnTo>
                    <a:lnTo>
                      <a:pt x="76" y="151"/>
                    </a:lnTo>
                    <a:lnTo>
                      <a:pt x="86" y="151"/>
                    </a:lnTo>
                    <a:lnTo>
                      <a:pt x="93" y="148"/>
                    </a:lnTo>
                    <a:lnTo>
                      <a:pt x="103" y="146"/>
                    </a:lnTo>
                    <a:lnTo>
                      <a:pt x="110" y="146"/>
                    </a:lnTo>
                    <a:lnTo>
                      <a:pt x="124" y="141"/>
                    </a:lnTo>
                    <a:lnTo>
                      <a:pt x="129" y="141"/>
                    </a:lnTo>
                    <a:lnTo>
                      <a:pt x="129" y="88"/>
                    </a:lnTo>
                    <a:lnTo>
                      <a:pt x="132" y="69"/>
                    </a:lnTo>
                    <a:lnTo>
                      <a:pt x="132" y="52"/>
                    </a:lnTo>
                    <a:lnTo>
                      <a:pt x="134" y="36"/>
                    </a:lnTo>
                    <a:lnTo>
                      <a:pt x="134" y="19"/>
                    </a:lnTo>
                    <a:lnTo>
                      <a:pt x="136" y="0"/>
                    </a:lnTo>
                    <a:lnTo>
                      <a:pt x="129" y="0"/>
                    </a:lnTo>
                    <a:lnTo>
                      <a:pt x="120" y="2"/>
                    </a:lnTo>
                    <a:lnTo>
                      <a:pt x="105" y="2"/>
                    </a:lnTo>
                    <a:lnTo>
                      <a:pt x="96" y="4"/>
                    </a:lnTo>
                    <a:lnTo>
                      <a:pt x="88" y="4"/>
                    </a:lnTo>
                    <a:lnTo>
                      <a:pt x="79" y="7"/>
                    </a:lnTo>
                    <a:lnTo>
                      <a:pt x="69" y="7"/>
                    </a:lnTo>
                    <a:lnTo>
                      <a:pt x="62" y="9"/>
                    </a:lnTo>
                    <a:lnTo>
                      <a:pt x="52" y="12"/>
                    </a:lnTo>
                    <a:lnTo>
                      <a:pt x="45" y="14"/>
                    </a:lnTo>
                    <a:lnTo>
                      <a:pt x="36" y="16"/>
                    </a:lnTo>
                    <a:lnTo>
                      <a:pt x="28" y="16"/>
                    </a:lnTo>
                    <a:lnTo>
                      <a:pt x="7" y="23"/>
                    </a:lnTo>
                    <a:lnTo>
                      <a:pt x="0" y="74"/>
                    </a:lnTo>
                    <a:lnTo>
                      <a:pt x="0" y="105"/>
                    </a:lnTo>
                    <a:lnTo>
                      <a:pt x="2" y="12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6" name="Freeform 4002"/>
              <p:cNvSpPr>
                <a:spLocks/>
              </p:cNvSpPr>
              <p:nvPr/>
            </p:nvSpPr>
            <p:spPr bwMode="auto">
              <a:xfrm>
                <a:off x="5565" y="8841"/>
                <a:ext cx="132" cy="149"/>
              </a:xfrm>
              <a:custGeom>
                <a:avLst/>
                <a:gdLst/>
                <a:ahLst/>
                <a:cxnLst>
                  <a:cxn ang="0">
                    <a:pos x="36" y="16"/>
                  </a:cxn>
                  <a:cxn ang="0">
                    <a:pos x="26" y="19"/>
                  </a:cxn>
                  <a:cxn ang="0">
                    <a:pos x="19" y="19"/>
                  </a:cxn>
                  <a:cxn ang="0">
                    <a:pos x="12" y="21"/>
                  </a:cxn>
                  <a:cxn ang="0">
                    <a:pos x="7" y="23"/>
                  </a:cxn>
                  <a:cxn ang="0">
                    <a:pos x="4" y="40"/>
                  </a:cxn>
                  <a:cxn ang="0">
                    <a:pos x="2" y="55"/>
                  </a:cxn>
                  <a:cxn ang="0">
                    <a:pos x="2" y="72"/>
                  </a:cxn>
                  <a:cxn ang="0">
                    <a:pos x="0" y="86"/>
                  </a:cxn>
                  <a:cxn ang="0">
                    <a:pos x="0" y="100"/>
                  </a:cxn>
                  <a:cxn ang="0">
                    <a:pos x="2" y="115"/>
                  </a:cxn>
                  <a:cxn ang="0">
                    <a:pos x="2" y="129"/>
                  </a:cxn>
                  <a:cxn ang="0">
                    <a:pos x="4" y="146"/>
                  </a:cxn>
                  <a:cxn ang="0">
                    <a:pos x="12" y="146"/>
                  </a:cxn>
                  <a:cxn ang="0">
                    <a:pos x="16" y="148"/>
                  </a:cxn>
                  <a:cxn ang="0">
                    <a:pos x="40" y="148"/>
                  </a:cxn>
                  <a:cxn ang="0">
                    <a:pos x="48" y="146"/>
                  </a:cxn>
                  <a:cxn ang="0">
                    <a:pos x="57" y="146"/>
                  </a:cxn>
                  <a:cxn ang="0">
                    <a:pos x="64" y="143"/>
                  </a:cxn>
                  <a:cxn ang="0">
                    <a:pos x="74" y="143"/>
                  </a:cxn>
                  <a:cxn ang="0">
                    <a:pos x="84" y="141"/>
                  </a:cxn>
                  <a:cxn ang="0">
                    <a:pos x="91" y="139"/>
                  </a:cxn>
                  <a:cxn ang="0">
                    <a:pos x="98" y="139"/>
                  </a:cxn>
                  <a:cxn ang="0">
                    <a:pos x="112" y="134"/>
                  </a:cxn>
                  <a:cxn ang="0">
                    <a:pos x="120" y="134"/>
                  </a:cxn>
                  <a:cxn ang="0">
                    <a:pos x="124" y="132"/>
                  </a:cxn>
                  <a:cxn ang="0">
                    <a:pos x="124" y="81"/>
                  </a:cxn>
                  <a:cxn ang="0">
                    <a:pos x="127" y="67"/>
                  </a:cxn>
                  <a:cxn ang="0">
                    <a:pos x="127" y="50"/>
                  </a:cxn>
                  <a:cxn ang="0">
                    <a:pos x="129" y="33"/>
                  </a:cxn>
                  <a:cxn ang="0">
                    <a:pos x="129" y="19"/>
                  </a:cxn>
                  <a:cxn ang="0">
                    <a:pos x="132" y="0"/>
                  </a:cxn>
                  <a:cxn ang="0">
                    <a:pos x="124" y="0"/>
                  </a:cxn>
                  <a:cxn ang="0">
                    <a:pos x="117" y="2"/>
                  </a:cxn>
                  <a:cxn ang="0">
                    <a:pos x="103" y="2"/>
                  </a:cxn>
                  <a:cxn ang="0">
                    <a:pos x="93" y="4"/>
                  </a:cxn>
                  <a:cxn ang="0">
                    <a:pos x="86" y="7"/>
                  </a:cxn>
                  <a:cxn ang="0">
                    <a:pos x="76" y="7"/>
                  </a:cxn>
                  <a:cxn ang="0">
                    <a:pos x="69" y="9"/>
                  </a:cxn>
                  <a:cxn ang="0">
                    <a:pos x="60" y="9"/>
                  </a:cxn>
                  <a:cxn ang="0">
                    <a:pos x="52" y="12"/>
                  </a:cxn>
                  <a:cxn ang="0">
                    <a:pos x="43" y="14"/>
                  </a:cxn>
                  <a:cxn ang="0">
                    <a:pos x="36" y="16"/>
                  </a:cxn>
                </a:cxnLst>
                <a:rect l="0" t="0" r="r" b="b"/>
                <a:pathLst>
                  <a:path w="132" h="149">
                    <a:moveTo>
                      <a:pt x="36" y="16"/>
                    </a:moveTo>
                    <a:lnTo>
                      <a:pt x="26" y="19"/>
                    </a:lnTo>
                    <a:lnTo>
                      <a:pt x="19" y="19"/>
                    </a:lnTo>
                    <a:lnTo>
                      <a:pt x="12" y="21"/>
                    </a:lnTo>
                    <a:lnTo>
                      <a:pt x="7" y="23"/>
                    </a:lnTo>
                    <a:lnTo>
                      <a:pt x="4" y="40"/>
                    </a:lnTo>
                    <a:lnTo>
                      <a:pt x="2" y="55"/>
                    </a:lnTo>
                    <a:lnTo>
                      <a:pt x="2" y="72"/>
                    </a:lnTo>
                    <a:lnTo>
                      <a:pt x="0" y="86"/>
                    </a:lnTo>
                    <a:lnTo>
                      <a:pt x="0" y="100"/>
                    </a:lnTo>
                    <a:lnTo>
                      <a:pt x="2" y="115"/>
                    </a:lnTo>
                    <a:lnTo>
                      <a:pt x="2" y="129"/>
                    </a:lnTo>
                    <a:lnTo>
                      <a:pt x="4" y="146"/>
                    </a:lnTo>
                    <a:lnTo>
                      <a:pt x="12" y="146"/>
                    </a:lnTo>
                    <a:lnTo>
                      <a:pt x="16" y="148"/>
                    </a:lnTo>
                    <a:lnTo>
                      <a:pt x="40" y="148"/>
                    </a:lnTo>
                    <a:lnTo>
                      <a:pt x="48" y="146"/>
                    </a:lnTo>
                    <a:lnTo>
                      <a:pt x="57" y="146"/>
                    </a:lnTo>
                    <a:lnTo>
                      <a:pt x="64" y="143"/>
                    </a:lnTo>
                    <a:lnTo>
                      <a:pt x="74" y="143"/>
                    </a:lnTo>
                    <a:lnTo>
                      <a:pt x="84" y="141"/>
                    </a:lnTo>
                    <a:lnTo>
                      <a:pt x="91" y="139"/>
                    </a:lnTo>
                    <a:lnTo>
                      <a:pt x="98" y="139"/>
                    </a:lnTo>
                    <a:lnTo>
                      <a:pt x="112" y="134"/>
                    </a:lnTo>
                    <a:lnTo>
                      <a:pt x="120" y="134"/>
                    </a:lnTo>
                    <a:lnTo>
                      <a:pt x="124" y="132"/>
                    </a:lnTo>
                    <a:lnTo>
                      <a:pt x="124" y="81"/>
                    </a:lnTo>
                    <a:lnTo>
                      <a:pt x="127" y="67"/>
                    </a:lnTo>
                    <a:lnTo>
                      <a:pt x="127" y="50"/>
                    </a:lnTo>
                    <a:lnTo>
                      <a:pt x="129" y="33"/>
                    </a:lnTo>
                    <a:lnTo>
                      <a:pt x="129" y="19"/>
                    </a:lnTo>
                    <a:lnTo>
                      <a:pt x="132" y="0"/>
                    </a:lnTo>
                    <a:lnTo>
                      <a:pt x="124" y="0"/>
                    </a:lnTo>
                    <a:lnTo>
                      <a:pt x="117" y="2"/>
                    </a:lnTo>
                    <a:lnTo>
                      <a:pt x="103" y="2"/>
                    </a:lnTo>
                    <a:lnTo>
                      <a:pt x="93" y="4"/>
                    </a:lnTo>
                    <a:lnTo>
                      <a:pt x="86" y="7"/>
                    </a:lnTo>
                    <a:lnTo>
                      <a:pt x="76" y="7"/>
                    </a:lnTo>
                    <a:lnTo>
                      <a:pt x="69" y="9"/>
                    </a:lnTo>
                    <a:lnTo>
                      <a:pt x="60" y="9"/>
                    </a:lnTo>
                    <a:lnTo>
                      <a:pt x="52" y="12"/>
                    </a:lnTo>
                    <a:lnTo>
                      <a:pt x="43" y="14"/>
                    </a:lnTo>
                    <a:lnTo>
                      <a:pt x="36" y="1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7" name="Freeform 4003"/>
              <p:cNvSpPr>
                <a:spLocks/>
              </p:cNvSpPr>
              <p:nvPr/>
            </p:nvSpPr>
            <p:spPr bwMode="auto">
              <a:xfrm>
                <a:off x="5568" y="8844"/>
                <a:ext cx="124" cy="139"/>
              </a:xfrm>
              <a:custGeom>
                <a:avLst/>
                <a:gdLst/>
                <a:ahLst/>
                <a:cxnLst>
                  <a:cxn ang="0">
                    <a:pos x="2" y="136"/>
                  </a:cxn>
                  <a:cxn ang="0">
                    <a:pos x="9" y="136"/>
                  </a:cxn>
                  <a:cxn ang="0">
                    <a:pos x="14" y="139"/>
                  </a:cxn>
                  <a:cxn ang="0">
                    <a:pos x="28" y="139"/>
                  </a:cxn>
                  <a:cxn ang="0">
                    <a:pos x="36" y="136"/>
                  </a:cxn>
                  <a:cxn ang="0">
                    <a:pos x="52" y="136"/>
                  </a:cxn>
                  <a:cxn ang="0">
                    <a:pos x="62" y="134"/>
                  </a:cxn>
                  <a:cxn ang="0">
                    <a:pos x="69" y="132"/>
                  </a:cxn>
                  <a:cxn ang="0">
                    <a:pos x="76" y="132"/>
                  </a:cxn>
                  <a:cxn ang="0">
                    <a:pos x="86" y="129"/>
                  </a:cxn>
                  <a:cxn ang="0">
                    <a:pos x="100" y="124"/>
                  </a:cxn>
                  <a:cxn ang="0">
                    <a:pos x="108" y="124"/>
                  </a:cxn>
                  <a:cxn ang="0">
                    <a:pos x="117" y="120"/>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2" y="4"/>
                  </a:cxn>
                  <a:cxn ang="0">
                    <a:pos x="64" y="7"/>
                  </a:cxn>
                  <a:cxn ang="0">
                    <a:pos x="55" y="9"/>
                  </a:cxn>
                  <a:cxn ang="0">
                    <a:pos x="48" y="9"/>
                  </a:cxn>
                  <a:cxn ang="0">
                    <a:pos x="40" y="12"/>
                  </a:cxn>
                  <a:cxn ang="0">
                    <a:pos x="31" y="14"/>
                  </a:cxn>
                  <a:cxn ang="0">
                    <a:pos x="16" y="19"/>
                  </a:cxn>
                  <a:cxn ang="0">
                    <a:pos x="9" y="19"/>
                  </a:cxn>
                  <a:cxn ang="0">
                    <a:pos x="4" y="21"/>
                  </a:cxn>
                  <a:cxn ang="0">
                    <a:pos x="0" y="52"/>
                  </a:cxn>
                  <a:cxn ang="0">
                    <a:pos x="0" y="108"/>
                  </a:cxn>
                  <a:cxn ang="0">
                    <a:pos x="2" y="136"/>
                  </a:cxn>
                </a:cxnLst>
                <a:rect l="0" t="0" r="r" b="b"/>
                <a:pathLst>
                  <a:path w="124" h="139">
                    <a:moveTo>
                      <a:pt x="2" y="136"/>
                    </a:moveTo>
                    <a:lnTo>
                      <a:pt x="9" y="136"/>
                    </a:lnTo>
                    <a:lnTo>
                      <a:pt x="14" y="139"/>
                    </a:lnTo>
                    <a:lnTo>
                      <a:pt x="28" y="139"/>
                    </a:lnTo>
                    <a:lnTo>
                      <a:pt x="36" y="136"/>
                    </a:lnTo>
                    <a:lnTo>
                      <a:pt x="52" y="136"/>
                    </a:lnTo>
                    <a:lnTo>
                      <a:pt x="62" y="134"/>
                    </a:lnTo>
                    <a:lnTo>
                      <a:pt x="69" y="132"/>
                    </a:lnTo>
                    <a:lnTo>
                      <a:pt x="76" y="132"/>
                    </a:lnTo>
                    <a:lnTo>
                      <a:pt x="86" y="129"/>
                    </a:lnTo>
                    <a:lnTo>
                      <a:pt x="100" y="124"/>
                    </a:lnTo>
                    <a:lnTo>
                      <a:pt x="108" y="124"/>
                    </a:lnTo>
                    <a:lnTo>
                      <a:pt x="117" y="120"/>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2" y="4"/>
                    </a:lnTo>
                    <a:lnTo>
                      <a:pt x="64" y="7"/>
                    </a:lnTo>
                    <a:lnTo>
                      <a:pt x="55" y="9"/>
                    </a:lnTo>
                    <a:lnTo>
                      <a:pt x="48" y="9"/>
                    </a:lnTo>
                    <a:lnTo>
                      <a:pt x="40" y="12"/>
                    </a:lnTo>
                    <a:lnTo>
                      <a:pt x="31" y="14"/>
                    </a:lnTo>
                    <a:lnTo>
                      <a:pt x="16" y="19"/>
                    </a:lnTo>
                    <a:lnTo>
                      <a:pt x="9" y="19"/>
                    </a:lnTo>
                    <a:lnTo>
                      <a:pt x="4" y="21"/>
                    </a:lnTo>
                    <a:lnTo>
                      <a:pt x="0" y="52"/>
                    </a:lnTo>
                    <a:lnTo>
                      <a:pt x="0" y="108"/>
                    </a:lnTo>
                    <a:lnTo>
                      <a:pt x="2"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8" name="Freeform 4004"/>
              <p:cNvSpPr>
                <a:spLocks/>
              </p:cNvSpPr>
              <p:nvPr/>
            </p:nvSpPr>
            <p:spPr bwMode="auto">
              <a:xfrm>
                <a:off x="5568" y="8844"/>
                <a:ext cx="120" cy="132"/>
              </a:xfrm>
              <a:custGeom>
                <a:avLst/>
                <a:gdLst/>
                <a:ahLst/>
                <a:cxnLst>
                  <a:cxn ang="0">
                    <a:pos x="0" y="50"/>
                  </a:cxn>
                  <a:cxn ang="0">
                    <a:pos x="0" y="103"/>
                  </a:cxn>
                  <a:cxn ang="0">
                    <a:pos x="4" y="129"/>
                  </a:cxn>
                  <a:cxn ang="0">
                    <a:pos x="9" y="129"/>
                  </a:cxn>
                  <a:cxn ang="0">
                    <a:pos x="14" y="132"/>
                  </a:cxn>
                  <a:cxn ang="0">
                    <a:pos x="28" y="132"/>
                  </a:cxn>
                  <a:cxn ang="0">
                    <a:pos x="36" y="129"/>
                  </a:cxn>
                  <a:cxn ang="0">
                    <a:pos x="43" y="129"/>
                  </a:cxn>
                  <a:cxn ang="0">
                    <a:pos x="50" y="127"/>
                  </a:cxn>
                  <a:cxn ang="0">
                    <a:pos x="60" y="124"/>
                  </a:cxn>
                  <a:cxn ang="0">
                    <a:pos x="67" y="124"/>
                  </a:cxn>
                  <a:cxn ang="0">
                    <a:pos x="88" y="117"/>
                  </a:cxn>
                  <a:cxn ang="0">
                    <a:pos x="96" y="117"/>
                  </a:cxn>
                  <a:cxn ang="0">
                    <a:pos x="103" y="115"/>
                  </a:cxn>
                  <a:cxn ang="0">
                    <a:pos x="110" y="112"/>
                  </a:cxn>
                  <a:cxn ang="0">
                    <a:pos x="115" y="112"/>
                  </a:cxn>
                  <a:cxn ang="0">
                    <a:pos x="115" y="55"/>
                  </a:cxn>
                  <a:cxn ang="0">
                    <a:pos x="117" y="43"/>
                  </a:cxn>
                  <a:cxn ang="0">
                    <a:pos x="117" y="28"/>
                  </a:cxn>
                  <a:cxn ang="0">
                    <a:pos x="120" y="14"/>
                  </a:cxn>
                  <a:cxn ang="0">
                    <a:pos x="120" y="0"/>
                  </a:cxn>
                  <a:cxn ang="0">
                    <a:pos x="108" y="0"/>
                  </a:cxn>
                  <a:cxn ang="0">
                    <a:pos x="100" y="2"/>
                  </a:cxn>
                  <a:cxn ang="0">
                    <a:pos x="86" y="2"/>
                  </a:cxn>
                  <a:cxn ang="0">
                    <a:pos x="79" y="4"/>
                  </a:cxn>
                  <a:cxn ang="0">
                    <a:pos x="69" y="4"/>
                  </a:cxn>
                  <a:cxn ang="0">
                    <a:pos x="55" y="9"/>
                  </a:cxn>
                  <a:cxn ang="0">
                    <a:pos x="45" y="12"/>
                  </a:cxn>
                  <a:cxn ang="0">
                    <a:pos x="38" y="12"/>
                  </a:cxn>
                  <a:cxn ang="0">
                    <a:pos x="16" y="19"/>
                  </a:cxn>
                  <a:cxn ang="0">
                    <a:pos x="9" y="19"/>
                  </a:cxn>
                  <a:cxn ang="0">
                    <a:pos x="4" y="21"/>
                  </a:cxn>
                  <a:cxn ang="0">
                    <a:pos x="0" y="50"/>
                  </a:cxn>
                </a:cxnLst>
                <a:rect l="0" t="0" r="r" b="b"/>
                <a:pathLst>
                  <a:path w="120" h="132">
                    <a:moveTo>
                      <a:pt x="0" y="50"/>
                    </a:moveTo>
                    <a:lnTo>
                      <a:pt x="0" y="103"/>
                    </a:lnTo>
                    <a:lnTo>
                      <a:pt x="4" y="129"/>
                    </a:lnTo>
                    <a:lnTo>
                      <a:pt x="9" y="129"/>
                    </a:lnTo>
                    <a:lnTo>
                      <a:pt x="14" y="132"/>
                    </a:lnTo>
                    <a:lnTo>
                      <a:pt x="28" y="132"/>
                    </a:lnTo>
                    <a:lnTo>
                      <a:pt x="36" y="129"/>
                    </a:lnTo>
                    <a:lnTo>
                      <a:pt x="43" y="129"/>
                    </a:lnTo>
                    <a:lnTo>
                      <a:pt x="50" y="127"/>
                    </a:lnTo>
                    <a:lnTo>
                      <a:pt x="60" y="124"/>
                    </a:lnTo>
                    <a:lnTo>
                      <a:pt x="67" y="124"/>
                    </a:lnTo>
                    <a:lnTo>
                      <a:pt x="88" y="117"/>
                    </a:lnTo>
                    <a:lnTo>
                      <a:pt x="96" y="117"/>
                    </a:lnTo>
                    <a:lnTo>
                      <a:pt x="103" y="115"/>
                    </a:lnTo>
                    <a:lnTo>
                      <a:pt x="110" y="112"/>
                    </a:lnTo>
                    <a:lnTo>
                      <a:pt x="115" y="112"/>
                    </a:lnTo>
                    <a:lnTo>
                      <a:pt x="115" y="55"/>
                    </a:lnTo>
                    <a:lnTo>
                      <a:pt x="117" y="43"/>
                    </a:lnTo>
                    <a:lnTo>
                      <a:pt x="117" y="28"/>
                    </a:lnTo>
                    <a:lnTo>
                      <a:pt x="120" y="14"/>
                    </a:lnTo>
                    <a:lnTo>
                      <a:pt x="120" y="0"/>
                    </a:lnTo>
                    <a:lnTo>
                      <a:pt x="108" y="0"/>
                    </a:lnTo>
                    <a:lnTo>
                      <a:pt x="100" y="2"/>
                    </a:lnTo>
                    <a:lnTo>
                      <a:pt x="86" y="2"/>
                    </a:lnTo>
                    <a:lnTo>
                      <a:pt x="79" y="4"/>
                    </a:lnTo>
                    <a:lnTo>
                      <a:pt x="69" y="4"/>
                    </a:lnTo>
                    <a:lnTo>
                      <a:pt x="55" y="9"/>
                    </a:lnTo>
                    <a:lnTo>
                      <a:pt x="45" y="12"/>
                    </a:lnTo>
                    <a:lnTo>
                      <a:pt x="38" y="12"/>
                    </a:lnTo>
                    <a:lnTo>
                      <a:pt x="16" y="19"/>
                    </a:lnTo>
                    <a:lnTo>
                      <a:pt x="9" y="19"/>
                    </a:lnTo>
                    <a:lnTo>
                      <a:pt x="4" y="21"/>
                    </a:lnTo>
                    <a:lnTo>
                      <a:pt x="0" y="50"/>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9" name="Freeform 4005"/>
              <p:cNvSpPr>
                <a:spLocks/>
              </p:cNvSpPr>
              <p:nvPr/>
            </p:nvSpPr>
            <p:spPr bwMode="auto">
              <a:xfrm>
                <a:off x="5568" y="8844"/>
                <a:ext cx="117" cy="124"/>
              </a:xfrm>
              <a:custGeom>
                <a:avLst/>
                <a:gdLst/>
                <a:ahLst/>
                <a:cxnLst>
                  <a:cxn ang="0">
                    <a:pos x="98" y="2"/>
                  </a:cxn>
                  <a:cxn ang="0">
                    <a:pos x="91" y="2"/>
                  </a:cxn>
                  <a:cxn ang="0">
                    <a:pos x="84" y="4"/>
                  </a:cxn>
                  <a:cxn ang="0">
                    <a:pos x="76" y="4"/>
                  </a:cxn>
                  <a:cxn ang="0">
                    <a:pos x="67" y="7"/>
                  </a:cxn>
                  <a:cxn ang="0">
                    <a:pos x="60" y="7"/>
                  </a:cxn>
                  <a:cxn ang="0">
                    <a:pos x="52" y="9"/>
                  </a:cxn>
                  <a:cxn ang="0">
                    <a:pos x="45" y="12"/>
                  </a:cxn>
                  <a:cxn ang="0">
                    <a:pos x="36" y="14"/>
                  </a:cxn>
                  <a:cxn ang="0">
                    <a:pos x="28" y="14"/>
                  </a:cxn>
                  <a:cxn ang="0">
                    <a:pos x="21" y="16"/>
                  </a:cxn>
                  <a:cxn ang="0">
                    <a:pos x="16" y="19"/>
                  </a:cxn>
                  <a:cxn ang="0">
                    <a:pos x="9" y="21"/>
                  </a:cxn>
                  <a:cxn ang="0">
                    <a:pos x="4" y="21"/>
                  </a:cxn>
                  <a:cxn ang="0">
                    <a:pos x="2" y="48"/>
                  </a:cxn>
                  <a:cxn ang="0">
                    <a:pos x="0" y="72"/>
                  </a:cxn>
                  <a:cxn ang="0">
                    <a:pos x="0" y="96"/>
                  </a:cxn>
                  <a:cxn ang="0">
                    <a:pos x="4" y="122"/>
                  </a:cxn>
                  <a:cxn ang="0">
                    <a:pos x="14" y="122"/>
                  </a:cxn>
                  <a:cxn ang="0">
                    <a:pos x="21" y="124"/>
                  </a:cxn>
                  <a:cxn ang="0">
                    <a:pos x="26" y="122"/>
                  </a:cxn>
                  <a:cxn ang="0">
                    <a:pos x="33" y="122"/>
                  </a:cxn>
                  <a:cxn ang="0">
                    <a:pos x="40" y="120"/>
                  </a:cxn>
                  <a:cxn ang="0">
                    <a:pos x="50" y="120"/>
                  </a:cxn>
                  <a:cxn ang="0">
                    <a:pos x="57" y="117"/>
                  </a:cxn>
                  <a:cxn ang="0">
                    <a:pos x="64" y="115"/>
                  </a:cxn>
                  <a:cxn ang="0">
                    <a:pos x="72" y="112"/>
                  </a:cxn>
                  <a:cxn ang="0">
                    <a:pos x="79" y="112"/>
                  </a:cxn>
                  <a:cxn ang="0">
                    <a:pos x="93" y="108"/>
                  </a:cxn>
                  <a:cxn ang="0">
                    <a:pos x="98" y="105"/>
                  </a:cxn>
                  <a:cxn ang="0">
                    <a:pos x="105" y="103"/>
                  </a:cxn>
                  <a:cxn ang="0">
                    <a:pos x="110" y="103"/>
                  </a:cxn>
                  <a:cxn ang="0">
                    <a:pos x="110" y="64"/>
                  </a:cxn>
                  <a:cxn ang="0">
                    <a:pos x="112" y="50"/>
                  </a:cxn>
                  <a:cxn ang="0">
                    <a:pos x="112" y="38"/>
                  </a:cxn>
                  <a:cxn ang="0">
                    <a:pos x="115" y="26"/>
                  </a:cxn>
                  <a:cxn ang="0">
                    <a:pos x="115" y="14"/>
                  </a:cxn>
                  <a:cxn ang="0">
                    <a:pos x="117" y="0"/>
                  </a:cxn>
                  <a:cxn ang="0">
                    <a:pos x="105" y="0"/>
                  </a:cxn>
                  <a:cxn ang="0">
                    <a:pos x="98" y="2"/>
                  </a:cxn>
                </a:cxnLst>
                <a:rect l="0" t="0" r="r" b="b"/>
                <a:pathLst>
                  <a:path w="117" h="124">
                    <a:moveTo>
                      <a:pt x="98" y="2"/>
                    </a:moveTo>
                    <a:lnTo>
                      <a:pt x="91" y="2"/>
                    </a:lnTo>
                    <a:lnTo>
                      <a:pt x="84" y="4"/>
                    </a:lnTo>
                    <a:lnTo>
                      <a:pt x="76" y="4"/>
                    </a:lnTo>
                    <a:lnTo>
                      <a:pt x="67" y="7"/>
                    </a:lnTo>
                    <a:lnTo>
                      <a:pt x="60" y="7"/>
                    </a:lnTo>
                    <a:lnTo>
                      <a:pt x="52" y="9"/>
                    </a:lnTo>
                    <a:lnTo>
                      <a:pt x="45" y="12"/>
                    </a:lnTo>
                    <a:lnTo>
                      <a:pt x="36" y="14"/>
                    </a:lnTo>
                    <a:lnTo>
                      <a:pt x="28" y="14"/>
                    </a:lnTo>
                    <a:lnTo>
                      <a:pt x="21" y="16"/>
                    </a:lnTo>
                    <a:lnTo>
                      <a:pt x="16" y="19"/>
                    </a:lnTo>
                    <a:lnTo>
                      <a:pt x="9" y="21"/>
                    </a:lnTo>
                    <a:lnTo>
                      <a:pt x="4" y="21"/>
                    </a:lnTo>
                    <a:lnTo>
                      <a:pt x="2" y="48"/>
                    </a:lnTo>
                    <a:lnTo>
                      <a:pt x="0" y="72"/>
                    </a:lnTo>
                    <a:lnTo>
                      <a:pt x="0" y="96"/>
                    </a:lnTo>
                    <a:lnTo>
                      <a:pt x="4" y="122"/>
                    </a:lnTo>
                    <a:lnTo>
                      <a:pt x="14" y="122"/>
                    </a:lnTo>
                    <a:lnTo>
                      <a:pt x="21" y="124"/>
                    </a:lnTo>
                    <a:lnTo>
                      <a:pt x="26" y="122"/>
                    </a:lnTo>
                    <a:lnTo>
                      <a:pt x="33" y="122"/>
                    </a:lnTo>
                    <a:lnTo>
                      <a:pt x="40" y="120"/>
                    </a:lnTo>
                    <a:lnTo>
                      <a:pt x="50" y="120"/>
                    </a:lnTo>
                    <a:lnTo>
                      <a:pt x="57" y="117"/>
                    </a:lnTo>
                    <a:lnTo>
                      <a:pt x="64" y="115"/>
                    </a:lnTo>
                    <a:lnTo>
                      <a:pt x="72" y="112"/>
                    </a:lnTo>
                    <a:lnTo>
                      <a:pt x="79" y="112"/>
                    </a:lnTo>
                    <a:lnTo>
                      <a:pt x="93" y="108"/>
                    </a:lnTo>
                    <a:lnTo>
                      <a:pt x="98" y="105"/>
                    </a:lnTo>
                    <a:lnTo>
                      <a:pt x="105" y="103"/>
                    </a:lnTo>
                    <a:lnTo>
                      <a:pt x="110" y="103"/>
                    </a:lnTo>
                    <a:lnTo>
                      <a:pt x="110" y="64"/>
                    </a:lnTo>
                    <a:lnTo>
                      <a:pt x="112" y="50"/>
                    </a:lnTo>
                    <a:lnTo>
                      <a:pt x="112" y="38"/>
                    </a:lnTo>
                    <a:lnTo>
                      <a:pt x="115" y="26"/>
                    </a:lnTo>
                    <a:lnTo>
                      <a:pt x="115" y="14"/>
                    </a:lnTo>
                    <a:lnTo>
                      <a:pt x="117" y="0"/>
                    </a:lnTo>
                    <a:lnTo>
                      <a:pt x="105" y="0"/>
                    </a:lnTo>
                    <a:lnTo>
                      <a:pt x="98" y="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0" name="Freeform 4006"/>
              <p:cNvSpPr>
                <a:spLocks/>
              </p:cNvSpPr>
              <p:nvPr/>
            </p:nvSpPr>
            <p:spPr bwMode="auto">
              <a:xfrm>
                <a:off x="5568" y="8844"/>
                <a:ext cx="112" cy="115"/>
              </a:xfrm>
              <a:custGeom>
                <a:avLst/>
                <a:gdLst/>
                <a:ahLst/>
                <a:cxnLst>
                  <a:cxn ang="0">
                    <a:pos x="33" y="115"/>
                  </a:cxn>
                  <a:cxn ang="0">
                    <a:pos x="48" y="110"/>
                  </a:cxn>
                  <a:cxn ang="0">
                    <a:pos x="55" y="110"/>
                  </a:cxn>
                  <a:cxn ang="0">
                    <a:pos x="84" y="100"/>
                  </a:cxn>
                  <a:cxn ang="0">
                    <a:pos x="88" y="98"/>
                  </a:cxn>
                  <a:cxn ang="0">
                    <a:pos x="96" y="96"/>
                  </a:cxn>
                  <a:cxn ang="0">
                    <a:pos x="100" y="96"/>
                  </a:cxn>
                  <a:cxn ang="0">
                    <a:pos x="105" y="93"/>
                  </a:cxn>
                  <a:cxn ang="0">
                    <a:pos x="105" y="57"/>
                  </a:cxn>
                  <a:cxn ang="0">
                    <a:pos x="108" y="48"/>
                  </a:cxn>
                  <a:cxn ang="0">
                    <a:pos x="110" y="36"/>
                  </a:cxn>
                  <a:cxn ang="0">
                    <a:pos x="110" y="26"/>
                  </a:cxn>
                  <a:cxn ang="0">
                    <a:pos x="112" y="14"/>
                  </a:cxn>
                  <a:cxn ang="0">
                    <a:pos x="112" y="0"/>
                  </a:cxn>
                  <a:cxn ang="0">
                    <a:pos x="108" y="0"/>
                  </a:cxn>
                  <a:cxn ang="0">
                    <a:pos x="100" y="2"/>
                  </a:cxn>
                  <a:cxn ang="0">
                    <a:pos x="88" y="2"/>
                  </a:cxn>
                  <a:cxn ang="0">
                    <a:pos x="81" y="4"/>
                  </a:cxn>
                  <a:cxn ang="0">
                    <a:pos x="74" y="4"/>
                  </a:cxn>
                  <a:cxn ang="0">
                    <a:pos x="67" y="7"/>
                  </a:cxn>
                  <a:cxn ang="0">
                    <a:pos x="57" y="9"/>
                  </a:cxn>
                  <a:cxn ang="0">
                    <a:pos x="50" y="9"/>
                  </a:cxn>
                  <a:cxn ang="0">
                    <a:pos x="43" y="12"/>
                  </a:cxn>
                  <a:cxn ang="0">
                    <a:pos x="36" y="14"/>
                  </a:cxn>
                  <a:cxn ang="0">
                    <a:pos x="28" y="14"/>
                  </a:cxn>
                  <a:cxn ang="0">
                    <a:pos x="21" y="16"/>
                  </a:cxn>
                  <a:cxn ang="0">
                    <a:pos x="16" y="19"/>
                  </a:cxn>
                  <a:cxn ang="0">
                    <a:pos x="9" y="21"/>
                  </a:cxn>
                  <a:cxn ang="0">
                    <a:pos x="4" y="23"/>
                  </a:cxn>
                  <a:cxn ang="0">
                    <a:pos x="2" y="45"/>
                  </a:cxn>
                  <a:cxn ang="0">
                    <a:pos x="0" y="69"/>
                  </a:cxn>
                  <a:cxn ang="0">
                    <a:pos x="2" y="91"/>
                  </a:cxn>
                  <a:cxn ang="0">
                    <a:pos x="4" y="115"/>
                  </a:cxn>
                  <a:cxn ang="0">
                    <a:pos x="33" y="115"/>
                  </a:cxn>
                </a:cxnLst>
                <a:rect l="0" t="0" r="r" b="b"/>
                <a:pathLst>
                  <a:path w="112" h="115">
                    <a:moveTo>
                      <a:pt x="33" y="115"/>
                    </a:moveTo>
                    <a:lnTo>
                      <a:pt x="48" y="110"/>
                    </a:lnTo>
                    <a:lnTo>
                      <a:pt x="55" y="110"/>
                    </a:lnTo>
                    <a:lnTo>
                      <a:pt x="84" y="100"/>
                    </a:lnTo>
                    <a:lnTo>
                      <a:pt x="88" y="98"/>
                    </a:lnTo>
                    <a:lnTo>
                      <a:pt x="96" y="96"/>
                    </a:lnTo>
                    <a:lnTo>
                      <a:pt x="100" y="96"/>
                    </a:lnTo>
                    <a:lnTo>
                      <a:pt x="105" y="93"/>
                    </a:lnTo>
                    <a:lnTo>
                      <a:pt x="105" y="57"/>
                    </a:lnTo>
                    <a:lnTo>
                      <a:pt x="108" y="48"/>
                    </a:lnTo>
                    <a:lnTo>
                      <a:pt x="110" y="36"/>
                    </a:lnTo>
                    <a:lnTo>
                      <a:pt x="110" y="26"/>
                    </a:lnTo>
                    <a:lnTo>
                      <a:pt x="112" y="14"/>
                    </a:lnTo>
                    <a:lnTo>
                      <a:pt x="112" y="0"/>
                    </a:lnTo>
                    <a:lnTo>
                      <a:pt x="108" y="0"/>
                    </a:lnTo>
                    <a:lnTo>
                      <a:pt x="100" y="2"/>
                    </a:lnTo>
                    <a:lnTo>
                      <a:pt x="88" y="2"/>
                    </a:lnTo>
                    <a:lnTo>
                      <a:pt x="81" y="4"/>
                    </a:lnTo>
                    <a:lnTo>
                      <a:pt x="74" y="4"/>
                    </a:lnTo>
                    <a:lnTo>
                      <a:pt x="67" y="7"/>
                    </a:lnTo>
                    <a:lnTo>
                      <a:pt x="57" y="9"/>
                    </a:lnTo>
                    <a:lnTo>
                      <a:pt x="50" y="9"/>
                    </a:lnTo>
                    <a:lnTo>
                      <a:pt x="43" y="12"/>
                    </a:lnTo>
                    <a:lnTo>
                      <a:pt x="36" y="14"/>
                    </a:lnTo>
                    <a:lnTo>
                      <a:pt x="28" y="14"/>
                    </a:lnTo>
                    <a:lnTo>
                      <a:pt x="21" y="16"/>
                    </a:lnTo>
                    <a:lnTo>
                      <a:pt x="16" y="19"/>
                    </a:lnTo>
                    <a:lnTo>
                      <a:pt x="9" y="21"/>
                    </a:lnTo>
                    <a:lnTo>
                      <a:pt x="4" y="23"/>
                    </a:lnTo>
                    <a:lnTo>
                      <a:pt x="2" y="45"/>
                    </a:lnTo>
                    <a:lnTo>
                      <a:pt x="0" y="69"/>
                    </a:lnTo>
                    <a:lnTo>
                      <a:pt x="2" y="91"/>
                    </a:lnTo>
                    <a:lnTo>
                      <a:pt x="4" y="115"/>
                    </a:lnTo>
                    <a:lnTo>
                      <a:pt x="33" y="11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1" name="Freeform 4007"/>
              <p:cNvSpPr>
                <a:spLocks/>
              </p:cNvSpPr>
              <p:nvPr/>
            </p:nvSpPr>
            <p:spPr bwMode="auto">
              <a:xfrm>
                <a:off x="5572" y="8856"/>
                <a:ext cx="166"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6"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2" name="Freeform 4008"/>
              <p:cNvSpPr>
                <a:spLocks/>
              </p:cNvSpPr>
              <p:nvPr/>
            </p:nvSpPr>
            <p:spPr bwMode="auto">
              <a:xfrm>
                <a:off x="5577" y="8865"/>
                <a:ext cx="144" cy="171"/>
              </a:xfrm>
              <a:custGeom>
                <a:avLst/>
                <a:gdLst/>
                <a:ahLst/>
                <a:cxnLst>
                  <a:cxn ang="0">
                    <a:pos x="64" y="168"/>
                  </a:cxn>
                  <a:cxn ang="0">
                    <a:pos x="74" y="170"/>
                  </a:cxn>
                  <a:cxn ang="0">
                    <a:pos x="100" y="170"/>
                  </a:cxn>
                  <a:cxn ang="0">
                    <a:pos x="110" y="168"/>
                  </a:cxn>
                  <a:cxn ang="0">
                    <a:pos x="134" y="168"/>
                  </a:cxn>
                  <a:cxn ang="0">
                    <a:pos x="143" y="165"/>
                  </a:cxn>
                  <a:cxn ang="0">
                    <a:pos x="143" y="0"/>
                  </a:cxn>
                  <a:cxn ang="0">
                    <a:pos x="117" y="0"/>
                  </a:cxn>
                  <a:cxn ang="0">
                    <a:pos x="107" y="2"/>
                  </a:cxn>
                  <a:cxn ang="0">
                    <a:pos x="91" y="2"/>
                  </a:cxn>
                  <a:cxn ang="0">
                    <a:pos x="81" y="4"/>
                  </a:cxn>
                  <a:cxn ang="0">
                    <a:pos x="74" y="4"/>
                  </a:cxn>
                  <a:cxn ang="0">
                    <a:pos x="64" y="7"/>
                  </a:cxn>
                  <a:cxn ang="0">
                    <a:pos x="55" y="7"/>
                  </a:cxn>
                  <a:cxn ang="0">
                    <a:pos x="47" y="9"/>
                  </a:cxn>
                  <a:cxn ang="0">
                    <a:pos x="38" y="9"/>
                  </a:cxn>
                  <a:cxn ang="0">
                    <a:pos x="28" y="12"/>
                  </a:cxn>
                  <a:cxn ang="0">
                    <a:pos x="21" y="14"/>
                  </a:cxn>
                  <a:cxn ang="0">
                    <a:pos x="12" y="14"/>
                  </a:cxn>
                  <a:cxn ang="0">
                    <a:pos x="4" y="16"/>
                  </a:cxn>
                  <a:cxn ang="0">
                    <a:pos x="0" y="50"/>
                  </a:cxn>
                  <a:cxn ang="0">
                    <a:pos x="0" y="124"/>
                  </a:cxn>
                  <a:cxn ang="0">
                    <a:pos x="4" y="168"/>
                  </a:cxn>
                  <a:cxn ang="0">
                    <a:pos x="64" y="168"/>
                  </a:cxn>
                </a:cxnLst>
                <a:rect l="0" t="0" r="r" b="b"/>
                <a:pathLst>
                  <a:path w="144" h="171">
                    <a:moveTo>
                      <a:pt x="64" y="168"/>
                    </a:moveTo>
                    <a:lnTo>
                      <a:pt x="74" y="170"/>
                    </a:lnTo>
                    <a:lnTo>
                      <a:pt x="100" y="170"/>
                    </a:lnTo>
                    <a:lnTo>
                      <a:pt x="110" y="168"/>
                    </a:lnTo>
                    <a:lnTo>
                      <a:pt x="134" y="168"/>
                    </a:lnTo>
                    <a:lnTo>
                      <a:pt x="143" y="165"/>
                    </a:lnTo>
                    <a:lnTo>
                      <a:pt x="143" y="0"/>
                    </a:lnTo>
                    <a:lnTo>
                      <a:pt x="117" y="0"/>
                    </a:lnTo>
                    <a:lnTo>
                      <a:pt x="107" y="2"/>
                    </a:lnTo>
                    <a:lnTo>
                      <a:pt x="91" y="2"/>
                    </a:lnTo>
                    <a:lnTo>
                      <a:pt x="81" y="4"/>
                    </a:lnTo>
                    <a:lnTo>
                      <a:pt x="74" y="4"/>
                    </a:lnTo>
                    <a:lnTo>
                      <a:pt x="64" y="7"/>
                    </a:lnTo>
                    <a:lnTo>
                      <a:pt x="55" y="7"/>
                    </a:lnTo>
                    <a:lnTo>
                      <a:pt x="47" y="9"/>
                    </a:lnTo>
                    <a:lnTo>
                      <a:pt x="38" y="9"/>
                    </a:lnTo>
                    <a:lnTo>
                      <a:pt x="28" y="12"/>
                    </a:lnTo>
                    <a:lnTo>
                      <a:pt x="21" y="14"/>
                    </a:lnTo>
                    <a:lnTo>
                      <a:pt x="12" y="14"/>
                    </a:lnTo>
                    <a:lnTo>
                      <a:pt x="4" y="16"/>
                    </a:lnTo>
                    <a:lnTo>
                      <a:pt x="0" y="50"/>
                    </a:lnTo>
                    <a:lnTo>
                      <a:pt x="0" y="124"/>
                    </a:lnTo>
                    <a:lnTo>
                      <a:pt x="4" y="168"/>
                    </a:lnTo>
                    <a:lnTo>
                      <a:pt x="64" y="168"/>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3" name="Freeform 4009"/>
              <p:cNvSpPr>
                <a:spLocks/>
              </p:cNvSpPr>
              <p:nvPr/>
            </p:nvSpPr>
            <p:spPr bwMode="auto">
              <a:xfrm>
                <a:off x="5577" y="8868"/>
                <a:ext cx="139" cy="163"/>
              </a:xfrm>
              <a:custGeom>
                <a:avLst/>
                <a:gdLst/>
                <a:ahLst/>
                <a:cxnLst>
                  <a:cxn ang="0">
                    <a:pos x="38" y="9"/>
                  </a:cxn>
                  <a:cxn ang="0">
                    <a:pos x="23" y="14"/>
                  </a:cxn>
                  <a:cxn ang="0">
                    <a:pos x="14" y="14"/>
                  </a:cxn>
                  <a:cxn ang="0">
                    <a:pos x="7" y="16"/>
                  </a:cxn>
                  <a:cxn ang="0">
                    <a:pos x="2" y="50"/>
                  </a:cxn>
                  <a:cxn ang="0">
                    <a:pos x="2" y="67"/>
                  </a:cxn>
                  <a:cxn ang="0">
                    <a:pos x="0" y="84"/>
                  </a:cxn>
                  <a:cxn ang="0">
                    <a:pos x="0" y="100"/>
                  </a:cxn>
                  <a:cxn ang="0">
                    <a:pos x="2" y="120"/>
                  </a:cxn>
                  <a:cxn ang="0">
                    <a:pos x="2" y="139"/>
                  </a:cxn>
                  <a:cxn ang="0">
                    <a:pos x="7" y="160"/>
                  </a:cxn>
                  <a:cxn ang="0">
                    <a:pos x="31" y="160"/>
                  </a:cxn>
                  <a:cxn ang="0">
                    <a:pos x="40" y="163"/>
                  </a:cxn>
                  <a:cxn ang="0">
                    <a:pos x="115" y="163"/>
                  </a:cxn>
                  <a:cxn ang="0">
                    <a:pos x="124" y="160"/>
                  </a:cxn>
                  <a:cxn ang="0">
                    <a:pos x="132" y="160"/>
                  </a:cxn>
                  <a:cxn ang="0">
                    <a:pos x="139" y="158"/>
                  </a:cxn>
                  <a:cxn ang="0">
                    <a:pos x="139" y="0"/>
                  </a:cxn>
                  <a:cxn ang="0">
                    <a:pos x="132" y="0"/>
                  </a:cxn>
                  <a:cxn ang="0">
                    <a:pos x="122" y="2"/>
                  </a:cxn>
                  <a:cxn ang="0">
                    <a:pos x="98" y="2"/>
                  </a:cxn>
                  <a:cxn ang="0">
                    <a:pos x="88" y="4"/>
                  </a:cxn>
                  <a:cxn ang="0">
                    <a:pos x="72" y="4"/>
                  </a:cxn>
                  <a:cxn ang="0">
                    <a:pos x="64" y="7"/>
                  </a:cxn>
                  <a:cxn ang="0">
                    <a:pos x="55" y="7"/>
                  </a:cxn>
                  <a:cxn ang="0">
                    <a:pos x="47" y="9"/>
                  </a:cxn>
                  <a:cxn ang="0">
                    <a:pos x="38" y="9"/>
                  </a:cxn>
                </a:cxnLst>
                <a:rect l="0" t="0" r="r" b="b"/>
                <a:pathLst>
                  <a:path w="139" h="163">
                    <a:moveTo>
                      <a:pt x="38" y="9"/>
                    </a:moveTo>
                    <a:lnTo>
                      <a:pt x="23" y="14"/>
                    </a:lnTo>
                    <a:lnTo>
                      <a:pt x="14" y="14"/>
                    </a:lnTo>
                    <a:lnTo>
                      <a:pt x="7" y="16"/>
                    </a:lnTo>
                    <a:lnTo>
                      <a:pt x="2" y="50"/>
                    </a:lnTo>
                    <a:lnTo>
                      <a:pt x="2" y="67"/>
                    </a:lnTo>
                    <a:lnTo>
                      <a:pt x="0" y="84"/>
                    </a:lnTo>
                    <a:lnTo>
                      <a:pt x="0" y="100"/>
                    </a:lnTo>
                    <a:lnTo>
                      <a:pt x="2" y="120"/>
                    </a:lnTo>
                    <a:lnTo>
                      <a:pt x="2" y="139"/>
                    </a:lnTo>
                    <a:lnTo>
                      <a:pt x="7" y="160"/>
                    </a:lnTo>
                    <a:lnTo>
                      <a:pt x="31" y="160"/>
                    </a:lnTo>
                    <a:lnTo>
                      <a:pt x="40" y="163"/>
                    </a:lnTo>
                    <a:lnTo>
                      <a:pt x="115" y="163"/>
                    </a:lnTo>
                    <a:lnTo>
                      <a:pt x="124" y="160"/>
                    </a:lnTo>
                    <a:lnTo>
                      <a:pt x="132" y="160"/>
                    </a:lnTo>
                    <a:lnTo>
                      <a:pt x="139" y="158"/>
                    </a:lnTo>
                    <a:lnTo>
                      <a:pt x="139" y="0"/>
                    </a:lnTo>
                    <a:lnTo>
                      <a:pt x="132" y="0"/>
                    </a:lnTo>
                    <a:lnTo>
                      <a:pt x="122" y="2"/>
                    </a:lnTo>
                    <a:lnTo>
                      <a:pt x="98" y="2"/>
                    </a:lnTo>
                    <a:lnTo>
                      <a:pt x="88" y="4"/>
                    </a:lnTo>
                    <a:lnTo>
                      <a:pt x="72" y="4"/>
                    </a:lnTo>
                    <a:lnTo>
                      <a:pt x="64" y="7"/>
                    </a:lnTo>
                    <a:lnTo>
                      <a:pt x="55" y="7"/>
                    </a:lnTo>
                    <a:lnTo>
                      <a:pt x="47" y="9"/>
                    </a:lnTo>
                    <a:lnTo>
                      <a:pt x="38" y="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4" name="Freeform 4010"/>
              <p:cNvSpPr>
                <a:spLocks/>
              </p:cNvSpPr>
              <p:nvPr/>
            </p:nvSpPr>
            <p:spPr bwMode="auto">
              <a:xfrm>
                <a:off x="5580" y="8872"/>
                <a:ext cx="134" cy="156"/>
              </a:xfrm>
              <a:custGeom>
                <a:avLst/>
                <a:gdLst/>
                <a:ahLst/>
                <a:cxnLst>
                  <a:cxn ang="0">
                    <a:pos x="2" y="62"/>
                  </a:cxn>
                  <a:cxn ang="0">
                    <a:pos x="0" y="79"/>
                  </a:cxn>
                  <a:cxn ang="0">
                    <a:pos x="0" y="96"/>
                  </a:cxn>
                  <a:cxn ang="0">
                    <a:pos x="2" y="112"/>
                  </a:cxn>
                  <a:cxn ang="0">
                    <a:pos x="7" y="151"/>
                  </a:cxn>
                  <a:cxn ang="0">
                    <a:pos x="14" y="151"/>
                  </a:cxn>
                  <a:cxn ang="0">
                    <a:pos x="21" y="153"/>
                  </a:cxn>
                  <a:cxn ang="0">
                    <a:pos x="45" y="153"/>
                  </a:cxn>
                  <a:cxn ang="0">
                    <a:pos x="55" y="156"/>
                  </a:cxn>
                  <a:cxn ang="0">
                    <a:pos x="86" y="156"/>
                  </a:cxn>
                  <a:cxn ang="0">
                    <a:pos x="93" y="153"/>
                  </a:cxn>
                  <a:cxn ang="0">
                    <a:pos x="117" y="153"/>
                  </a:cxn>
                  <a:cxn ang="0">
                    <a:pos x="124" y="151"/>
                  </a:cxn>
                  <a:cxn ang="0">
                    <a:pos x="134" y="151"/>
                  </a:cxn>
                  <a:cxn ang="0">
                    <a:pos x="134" y="0"/>
                  </a:cxn>
                  <a:cxn ang="0">
                    <a:pos x="93" y="0"/>
                  </a:cxn>
                  <a:cxn ang="0">
                    <a:pos x="86" y="2"/>
                  </a:cxn>
                  <a:cxn ang="0">
                    <a:pos x="69" y="2"/>
                  </a:cxn>
                  <a:cxn ang="0">
                    <a:pos x="62" y="4"/>
                  </a:cxn>
                  <a:cxn ang="0">
                    <a:pos x="52" y="4"/>
                  </a:cxn>
                  <a:cxn ang="0">
                    <a:pos x="45" y="7"/>
                  </a:cxn>
                  <a:cxn ang="0">
                    <a:pos x="38" y="7"/>
                  </a:cxn>
                  <a:cxn ang="0">
                    <a:pos x="31" y="9"/>
                  </a:cxn>
                  <a:cxn ang="0">
                    <a:pos x="21" y="12"/>
                  </a:cxn>
                  <a:cxn ang="0">
                    <a:pos x="14" y="14"/>
                  </a:cxn>
                  <a:cxn ang="0">
                    <a:pos x="7" y="14"/>
                  </a:cxn>
                  <a:cxn ang="0">
                    <a:pos x="4" y="31"/>
                  </a:cxn>
                  <a:cxn ang="0">
                    <a:pos x="2" y="45"/>
                  </a:cxn>
                  <a:cxn ang="0">
                    <a:pos x="2" y="62"/>
                  </a:cxn>
                </a:cxnLst>
                <a:rect l="0" t="0" r="r" b="b"/>
                <a:pathLst>
                  <a:path w="134" h="156">
                    <a:moveTo>
                      <a:pt x="2" y="62"/>
                    </a:moveTo>
                    <a:lnTo>
                      <a:pt x="0" y="79"/>
                    </a:lnTo>
                    <a:lnTo>
                      <a:pt x="0" y="96"/>
                    </a:lnTo>
                    <a:lnTo>
                      <a:pt x="2" y="112"/>
                    </a:lnTo>
                    <a:lnTo>
                      <a:pt x="7" y="151"/>
                    </a:lnTo>
                    <a:lnTo>
                      <a:pt x="14" y="151"/>
                    </a:lnTo>
                    <a:lnTo>
                      <a:pt x="21" y="153"/>
                    </a:lnTo>
                    <a:lnTo>
                      <a:pt x="45" y="153"/>
                    </a:lnTo>
                    <a:lnTo>
                      <a:pt x="55" y="156"/>
                    </a:lnTo>
                    <a:lnTo>
                      <a:pt x="86" y="156"/>
                    </a:lnTo>
                    <a:lnTo>
                      <a:pt x="93" y="153"/>
                    </a:lnTo>
                    <a:lnTo>
                      <a:pt x="117" y="153"/>
                    </a:lnTo>
                    <a:lnTo>
                      <a:pt x="124" y="151"/>
                    </a:lnTo>
                    <a:lnTo>
                      <a:pt x="134" y="151"/>
                    </a:lnTo>
                    <a:lnTo>
                      <a:pt x="134" y="0"/>
                    </a:lnTo>
                    <a:lnTo>
                      <a:pt x="93" y="0"/>
                    </a:lnTo>
                    <a:lnTo>
                      <a:pt x="86" y="2"/>
                    </a:lnTo>
                    <a:lnTo>
                      <a:pt x="69" y="2"/>
                    </a:lnTo>
                    <a:lnTo>
                      <a:pt x="62" y="4"/>
                    </a:lnTo>
                    <a:lnTo>
                      <a:pt x="52" y="4"/>
                    </a:lnTo>
                    <a:lnTo>
                      <a:pt x="45" y="7"/>
                    </a:lnTo>
                    <a:lnTo>
                      <a:pt x="38" y="7"/>
                    </a:lnTo>
                    <a:lnTo>
                      <a:pt x="31" y="9"/>
                    </a:lnTo>
                    <a:lnTo>
                      <a:pt x="21" y="12"/>
                    </a:lnTo>
                    <a:lnTo>
                      <a:pt x="14" y="14"/>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5" name="Freeform 4011"/>
              <p:cNvSpPr>
                <a:spLocks/>
              </p:cNvSpPr>
              <p:nvPr/>
            </p:nvSpPr>
            <p:spPr bwMode="auto">
              <a:xfrm>
                <a:off x="5582" y="8875"/>
                <a:ext cx="127" cy="149"/>
              </a:xfrm>
              <a:custGeom>
                <a:avLst/>
                <a:gdLst/>
                <a:ahLst/>
                <a:cxnLst>
                  <a:cxn ang="0">
                    <a:pos x="4" y="124"/>
                  </a:cxn>
                  <a:cxn ang="0">
                    <a:pos x="7" y="143"/>
                  </a:cxn>
                  <a:cxn ang="0">
                    <a:pos x="14" y="146"/>
                  </a:cxn>
                  <a:cxn ang="0">
                    <a:pos x="28" y="146"/>
                  </a:cxn>
                  <a:cxn ang="0">
                    <a:pos x="36" y="148"/>
                  </a:cxn>
                  <a:cxn ang="0">
                    <a:pos x="98" y="148"/>
                  </a:cxn>
                  <a:cxn ang="0">
                    <a:pos x="105" y="146"/>
                  </a:cxn>
                  <a:cxn ang="0">
                    <a:pos x="112" y="146"/>
                  </a:cxn>
                  <a:cxn ang="0">
                    <a:pos x="120" y="143"/>
                  </a:cxn>
                  <a:cxn ang="0">
                    <a:pos x="127" y="143"/>
                  </a:cxn>
                  <a:cxn ang="0">
                    <a:pos x="127" y="0"/>
                  </a:cxn>
                  <a:cxn ang="0">
                    <a:pos x="96" y="0"/>
                  </a:cxn>
                  <a:cxn ang="0">
                    <a:pos x="88" y="2"/>
                  </a:cxn>
                  <a:cxn ang="0">
                    <a:pos x="67" y="2"/>
                  </a:cxn>
                  <a:cxn ang="0">
                    <a:pos x="60" y="4"/>
                  </a:cxn>
                  <a:cxn ang="0">
                    <a:pos x="50" y="4"/>
                  </a:cxn>
                  <a:cxn ang="0">
                    <a:pos x="43" y="7"/>
                  </a:cxn>
                  <a:cxn ang="0">
                    <a:pos x="36" y="7"/>
                  </a:cxn>
                  <a:cxn ang="0">
                    <a:pos x="28" y="9"/>
                  </a:cxn>
                  <a:cxn ang="0">
                    <a:pos x="7" y="16"/>
                  </a:cxn>
                  <a:cxn ang="0">
                    <a:pos x="0" y="60"/>
                  </a:cxn>
                  <a:cxn ang="0">
                    <a:pos x="0" y="91"/>
                  </a:cxn>
                  <a:cxn ang="0">
                    <a:pos x="4" y="124"/>
                  </a:cxn>
                </a:cxnLst>
                <a:rect l="0" t="0" r="r" b="b"/>
                <a:pathLst>
                  <a:path w="127" h="149">
                    <a:moveTo>
                      <a:pt x="4" y="124"/>
                    </a:moveTo>
                    <a:lnTo>
                      <a:pt x="7" y="143"/>
                    </a:lnTo>
                    <a:lnTo>
                      <a:pt x="14" y="146"/>
                    </a:lnTo>
                    <a:lnTo>
                      <a:pt x="28" y="146"/>
                    </a:lnTo>
                    <a:lnTo>
                      <a:pt x="36" y="148"/>
                    </a:lnTo>
                    <a:lnTo>
                      <a:pt x="98" y="148"/>
                    </a:lnTo>
                    <a:lnTo>
                      <a:pt x="105" y="146"/>
                    </a:lnTo>
                    <a:lnTo>
                      <a:pt x="112" y="146"/>
                    </a:lnTo>
                    <a:lnTo>
                      <a:pt x="120" y="143"/>
                    </a:lnTo>
                    <a:lnTo>
                      <a:pt x="127" y="143"/>
                    </a:lnTo>
                    <a:lnTo>
                      <a:pt x="127" y="0"/>
                    </a:lnTo>
                    <a:lnTo>
                      <a:pt x="96" y="0"/>
                    </a:lnTo>
                    <a:lnTo>
                      <a:pt x="88" y="2"/>
                    </a:lnTo>
                    <a:lnTo>
                      <a:pt x="67" y="2"/>
                    </a:lnTo>
                    <a:lnTo>
                      <a:pt x="60" y="4"/>
                    </a:lnTo>
                    <a:lnTo>
                      <a:pt x="50" y="4"/>
                    </a:lnTo>
                    <a:lnTo>
                      <a:pt x="43" y="7"/>
                    </a:lnTo>
                    <a:lnTo>
                      <a:pt x="36" y="7"/>
                    </a:lnTo>
                    <a:lnTo>
                      <a:pt x="28" y="9"/>
                    </a:lnTo>
                    <a:lnTo>
                      <a:pt x="7" y="16"/>
                    </a:lnTo>
                    <a:lnTo>
                      <a:pt x="0" y="60"/>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6" name="Freeform 4012"/>
              <p:cNvSpPr>
                <a:spLocks/>
              </p:cNvSpPr>
              <p:nvPr/>
            </p:nvSpPr>
            <p:spPr bwMode="auto">
              <a:xfrm>
                <a:off x="5584" y="8880"/>
                <a:ext cx="123" cy="141"/>
              </a:xfrm>
              <a:custGeom>
                <a:avLst/>
                <a:gdLst/>
                <a:ahLst/>
                <a:cxnLst>
                  <a:cxn ang="0">
                    <a:pos x="36" y="4"/>
                  </a:cxn>
                  <a:cxn ang="0">
                    <a:pos x="7" y="14"/>
                  </a:cxn>
                  <a:cxn ang="0">
                    <a:pos x="4" y="28"/>
                  </a:cxn>
                  <a:cxn ang="0">
                    <a:pos x="2" y="40"/>
                  </a:cxn>
                  <a:cxn ang="0">
                    <a:pos x="0" y="55"/>
                  </a:cxn>
                  <a:cxn ang="0">
                    <a:pos x="0" y="83"/>
                  </a:cxn>
                  <a:cxn ang="0">
                    <a:pos x="7" y="134"/>
                  </a:cxn>
                  <a:cxn ang="0">
                    <a:pos x="14" y="136"/>
                  </a:cxn>
                  <a:cxn ang="0">
                    <a:pos x="21" y="136"/>
                  </a:cxn>
                  <a:cxn ang="0">
                    <a:pos x="28" y="139"/>
                  </a:cxn>
                  <a:cxn ang="0">
                    <a:pos x="36" y="139"/>
                  </a:cxn>
                  <a:cxn ang="0">
                    <a:pos x="43" y="141"/>
                  </a:cxn>
                  <a:cxn ang="0">
                    <a:pos x="79" y="141"/>
                  </a:cxn>
                  <a:cxn ang="0">
                    <a:pos x="86" y="139"/>
                  </a:cxn>
                  <a:cxn ang="0">
                    <a:pos x="98" y="139"/>
                  </a:cxn>
                  <a:cxn ang="0">
                    <a:pos x="112" y="134"/>
                  </a:cxn>
                  <a:cxn ang="0">
                    <a:pos x="120" y="134"/>
                  </a:cxn>
                  <a:cxn ang="0">
                    <a:pos x="122" y="98"/>
                  </a:cxn>
                  <a:cxn ang="0">
                    <a:pos x="122" y="31"/>
                  </a:cxn>
                  <a:cxn ang="0">
                    <a:pos x="120" y="0"/>
                  </a:cxn>
                  <a:cxn ang="0">
                    <a:pos x="64" y="0"/>
                  </a:cxn>
                  <a:cxn ang="0">
                    <a:pos x="57" y="2"/>
                  </a:cxn>
                  <a:cxn ang="0">
                    <a:pos x="50" y="2"/>
                  </a:cxn>
                  <a:cxn ang="0">
                    <a:pos x="43" y="4"/>
                  </a:cxn>
                  <a:cxn ang="0">
                    <a:pos x="36" y="4"/>
                  </a:cxn>
                </a:cxnLst>
                <a:rect l="0" t="0" r="r" b="b"/>
                <a:pathLst>
                  <a:path w="123" h="141">
                    <a:moveTo>
                      <a:pt x="36" y="4"/>
                    </a:moveTo>
                    <a:lnTo>
                      <a:pt x="7" y="14"/>
                    </a:lnTo>
                    <a:lnTo>
                      <a:pt x="4" y="28"/>
                    </a:lnTo>
                    <a:lnTo>
                      <a:pt x="2" y="40"/>
                    </a:lnTo>
                    <a:lnTo>
                      <a:pt x="0" y="55"/>
                    </a:lnTo>
                    <a:lnTo>
                      <a:pt x="0" y="83"/>
                    </a:lnTo>
                    <a:lnTo>
                      <a:pt x="7" y="134"/>
                    </a:lnTo>
                    <a:lnTo>
                      <a:pt x="14" y="136"/>
                    </a:lnTo>
                    <a:lnTo>
                      <a:pt x="21" y="136"/>
                    </a:lnTo>
                    <a:lnTo>
                      <a:pt x="28" y="139"/>
                    </a:lnTo>
                    <a:lnTo>
                      <a:pt x="36" y="139"/>
                    </a:lnTo>
                    <a:lnTo>
                      <a:pt x="43" y="141"/>
                    </a:lnTo>
                    <a:lnTo>
                      <a:pt x="79" y="141"/>
                    </a:lnTo>
                    <a:lnTo>
                      <a:pt x="86" y="139"/>
                    </a:lnTo>
                    <a:lnTo>
                      <a:pt x="98" y="139"/>
                    </a:lnTo>
                    <a:lnTo>
                      <a:pt x="112" y="134"/>
                    </a:lnTo>
                    <a:lnTo>
                      <a:pt x="120" y="134"/>
                    </a:lnTo>
                    <a:lnTo>
                      <a:pt x="122" y="98"/>
                    </a:lnTo>
                    <a:lnTo>
                      <a:pt x="122" y="31"/>
                    </a:lnTo>
                    <a:lnTo>
                      <a:pt x="120" y="0"/>
                    </a:lnTo>
                    <a:lnTo>
                      <a:pt x="64" y="0"/>
                    </a:lnTo>
                    <a:lnTo>
                      <a:pt x="57" y="2"/>
                    </a:lnTo>
                    <a:lnTo>
                      <a:pt x="50" y="2"/>
                    </a:lnTo>
                    <a:lnTo>
                      <a:pt x="43" y="4"/>
                    </a:lnTo>
                    <a:lnTo>
                      <a:pt x="36" y="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7" name="Freeform 4013"/>
              <p:cNvSpPr>
                <a:spLocks/>
              </p:cNvSpPr>
              <p:nvPr/>
            </p:nvSpPr>
            <p:spPr bwMode="auto">
              <a:xfrm>
                <a:off x="5587" y="8882"/>
                <a:ext cx="115" cy="137"/>
              </a:xfrm>
              <a:custGeom>
                <a:avLst/>
                <a:gdLst/>
                <a:ahLst/>
                <a:cxnLst>
                  <a:cxn ang="0">
                    <a:pos x="2" y="40"/>
                  </a:cxn>
                  <a:cxn ang="0">
                    <a:pos x="0" y="52"/>
                  </a:cxn>
                  <a:cxn ang="0">
                    <a:pos x="0" y="81"/>
                  </a:cxn>
                  <a:cxn ang="0">
                    <a:pos x="4" y="110"/>
                  </a:cxn>
                  <a:cxn ang="0">
                    <a:pos x="7" y="127"/>
                  </a:cxn>
                  <a:cxn ang="0">
                    <a:pos x="21" y="132"/>
                  </a:cxn>
                  <a:cxn ang="0">
                    <a:pos x="28" y="132"/>
                  </a:cxn>
                  <a:cxn ang="0">
                    <a:pos x="33" y="134"/>
                  </a:cxn>
                  <a:cxn ang="0">
                    <a:pos x="47" y="134"/>
                  </a:cxn>
                  <a:cxn ang="0">
                    <a:pos x="55" y="136"/>
                  </a:cxn>
                  <a:cxn ang="0">
                    <a:pos x="60" y="136"/>
                  </a:cxn>
                  <a:cxn ang="0">
                    <a:pos x="67" y="134"/>
                  </a:cxn>
                  <a:cxn ang="0">
                    <a:pos x="88" y="134"/>
                  </a:cxn>
                  <a:cxn ang="0">
                    <a:pos x="93" y="132"/>
                  </a:cxn>
                  <a:cxn ang="0">
                    <a:pos x="100" y="129"/>
                  </a:cxn>
                  <a:cxn ang="0">
                    <a:pos x="107" y="129"/>
                  </a:cxn>
                  <a:cxn ang="0">
                    <a:pos x="115" y="127"/>
                  </a:cxn>
                  <a:cxn ang="0">
                    <a:pos x="115" y="31"/>
                  </a:cxn>
                  <a:cxn ang="0">
                    <a:pos x="112" y="0"/>
                  </a:cxn>
                  <a:cxn ang="0">
                    <a:pos x="60" y="0"/>
                  </a:cxn>
                  <a:cxn ang="0">
                    <a:pos x="52" y="2"/>
                  </a:cxn>
                  <a:cxn ang="0">
                    <a:pos x="47" y="2"/>
                  </a:cxn>
                  <a:cxn ang="0">
                    <a:pos x="40" y="4"/>
                  </a:cxn>
                  <a:cxn ang="0">
                    <a:pos x="33" y="4"/>
                  </a:cxn>
                  <a:cxn ang="0">
                    <a:pos x="26" y="7"/>
                  </a:cxn>
                  <a:cxn ang="0">
                    <a:pos x="21" y="9"/>
                  </a:cxn>
                  <a:cxn ang="0">
                    <a:pos x="7" y="14"/>
                  </a:cxn>
                  <a:cxn ang="0">
                    <a:pos x="4" y="26"/>
                  </a:cxn>
                  <a:cxn ang="0">
                    <a:pos x="2" y="40"/>
                  </a:cxn>
                </a:cxnLst>
                <a:rect l="0" t="0" r="r" b="b"/>
                <a:pathLst>
                  <a:path w="115" h="137">
                    <a:moveTo>
                      <a:pt x="2" y="40"/>
                    </a:moveTo>
                    <a:lnTo>
                      <a:pt x="0" y="52"/>
                    </a:lnTo>
                    <a:lnTo>
                      <a:pt x="0" y="81"/>
                    </a:lnTo>
                    <a:lnTo>
                      <a:pt x="4" y="110"/>
                    </a:lnTo>
                    <a:lnTo>
                      <a:pt x="7" y="127"/>
                    </a:lnTo>
                    <a:lnTo>
                      <a:pt x="21" y="132"/>
                    </a:lnTo>
                    <a:lnTo>
                      <a:pt x="28" y="132"/>
                    </a:lnTo>
                    <a:lnTo>
                      <a:pt x="33" y="134"/>
                    </a:lnTo>
                    <a:lnTo>
                      <a:pt x="47" y="134"/>
                    </a:lnTo>
                    <a:lnTo>
                      <a:pt x="55" y="136"/>
                    </a:lnTo>
                    <a:lnTo>
                      <a:pt x="60" y="136"/>
                    </a:lnTo>
                    <a:lnTo>
                      <a:pt x="67" y="134"/>
                    </a:lnTo>
                    <a:lnTo>
                      <a:pt x="88" y="134"/>
                    </a:lnTo>
                    <a:lnTo>
                      <a:pt x="93" y="132"/>
                    </a:lnTo>
                    <a:lnTo>
                      <a:pt x="100" y="129"/>
                    </a:lnTo>
                    <a:lnTo>
                      <a:pt x="107" y="129"/>
                    </a:lnTo>
                    <a:lnTo>
                      <a:pt x="115" y="127"/>
                    </a:lnTo>
                    <a:lnTo>
                      <a:pt x="115" y="31"/>
                    </a:lnTo>
                    <a:lnTo>
                      <a:pt x="112" y="0"/>
                    </a:lnTo>
                    <a:lnTo>
                      <a:pt x="60" y="0"/>
                    </a:lnTo>
                    <a:lnTo>
                      <a:pt x="52" y="2"/>
                    </a:lnTo>
                    <a:lnTo>
                      <a:pt x="47" y="2"/>
                    </a:lnTo>
                    <a:lnTo>
                      <a:pt x="40" y="4"/>
                    </a:lnTo>
                    <a:lnTo>
                      <a:pt x="33" y="4"/>
                    </a:lnTo>
                    <a:lnTo>
                      <a:pt x="26" y="7"/>
                    </a:lnTo>
                    <a:lnTo>
                      <a:pt x="21" y="9"/>
                    </a:lnTo>
                    <a:lnTo>
                      <a:pt x="7" y="14"/>
                    </a:lnTo>
                    <a:lnTo>
                      <a:pt x="4" y="26"/>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8" name="Freeform 4014"/>
              <p:cNvSpPr>
                <a:spLocks/>
              </p:cNvSpPr>
              <p:nvPr/>
            </p:nvSpPr>
            <p:spPr bwMode="auto">
              <a:xfrm>
                <a:off x="5589" y="8884"/>
                <a:ext cx="111" cy="130"/>
              </a:xfrm>
              <a:custGeom>
                <a:avLst/>
                <a:gdLst/>
                <a:ahLst/>
                <a:cxnLst>
                  <a:cxn ang="0">
                    <a:pos x="0" y="50"/>
                  </a:cxn>
                  <a:cxn ang="0">
                    <a:pos x="0" y="91"/>
                  </a:cxn>
                  <a:cxn ang="0">
                    <a:pos x="4" y="105"/>
                  </a:cxn>
                  <a:cxn ang="0">
                    <a:pos x="7" y="120"/>
                  </a:cxn>
                  <a:cxn ang="0">
                    <a:pos x="21" y="124"/>
                  </a:cxn>
                  <a:cxn ang="0">
                    <a:pos x="26" y="127"/>
                  </a:cxn>
                  <a:cxn ang="0">
                    <a:pos x="33" y="127"/>
                  </a:cxn>
                  <a:cxn ang="0">
                    <a:pos x="38" y="129"/>
                  </a:cxn>
                  <a:cxn ang="0">
                    <a:pos x="69" y="129"/>
                  </a:cxn>
                  <a:cxn ang="0">
                    <a:pos x="76" y="127"/>
                  </a:cxn>
                  <a:cxn ang="0">
                    <a:pos x="81" y="127"/>
                  </a:cxn>
                  <a:cxn ang="0">
                    <a:pos x="88" y="124"/>
                  </a:cxn>
                  <a:cxn ang="0">
                    <a:pos x="95" y="124"/>
                  </a:cxn>
                  <a:cxn ang="0">
                    <a:pos x="100" y="122"/>
                  </a:cxn>
                  <a:cxn ang="0">
                    <a:pos x="107" y="120"/>
                  </a:cxn>
                  <a:cxn ang="0">
                    <a:pos x="110" y="88"/>
                  </a:cxn>
                  <a:cxn ang="0">
                    <a:pos x="110" y="28"/>
                  </a:cxn>
                  <a:cxn ang="0">
                    <a:pos x="107" y="2"/>
                  </a:cxn>
                  <a:cxn ang="0">
                    <a:pos x="100" y="2"/>
                  </a:cxn>
                  <a:cxn ang="0">
                    <a:pos x="95" y="0"/>
                  </a:cxn>
                  <a:cxn ang="0">
                    <a:pos x="57" y="0"/>
                  </a:cxn>
                  <a:cxn ang="0">
                    <a:pos x="50" y="2"/>
                  </a:cxn>
                  <a:cxn ang="0">
                    <a:pos x="45" y="2"/>
                  </a:cxn>
                  <a:cxn ang="0">
                    <a:pos x="38" y="4"/>
                  </a:cxn>
                  <a:cxn ang="0">
                    <a:pos x="33" y="4"/>
                  </a:cxn>
                  <a:cxn ang="0">
                    <a:pos x="26" y="7"/>
                  </a:cxn>
                  <a:cxn ang="0">
                    <a:pos x="21" y="9"/>
                  </a:cxn>
                  <a:cxn ang="0">
                    <a:pos x="7" y="14"/>
                  </a:cxn>
                  <a:cxn ang="0">
                    <a:pos x="0" y="50"/>
                  </a:cxn>
                </a:cxnLst>
                <a:rect l="0" t="0" r="r" b="b"/>
                <a:pathLst>
                  <a:path w="111" h="130">
                    <a:moveTo>
                      <a:pt x="0" y="50"/>
                    </a:moveTo>
                    <a:lnTo>
                      <a:pt x="0" y="91"/>
                    </a:lnTo>
                    <a:lnTo>
                      <a:pt x="4" y="105"/>
                    </a:lnTo>
                    <a:lnTo>
                      <a:pt x="7" y="120"/>
                    </a:lnTo>
                    <a:lnTo>
                      <a:pt x="21" y="124"/>
                    </a:lnTo>
                    <a:lnTo>
                      <a:pt x="26" y="127"/>
                    </a:lnTo>
                    <a:lnTo>
                      <a:pt x="33" y="127"/>
                    </a:lnTo>
                    <a:lnTo>
                      <a:pt x="38" y="129"/>
                    </a:lnTo>
                    <a:lnTo>
                      <a:pt x="69" y="129"/>
                    </a:lnTo>
                    <a:lnTo>
                      <a:pt x="76" y="127"/>
                    </a:lnTo>
                    <a:lnTo>
                      <a:pt x="81" y="127"/>
                    </a:lnTo>
                    <a:lnTo>
                      <a:pt x="88" y="124"/>
                    </a:lnTo>
                    <a:lnTo>
                      <a:pt x="95" y="124"/>
                    </a:lnTo>
                    <a:lnTo>
                      <a:pt x="100" y="122"/>
                    </a:lnTo>
                    <a:lnTo>
                      <a:pt x="107" y="120"/>
                    </a:lnTo>
                    <a:lnTo>
                      <a:pt x="110" y="88"/>
                    </a:lnTo>
                    <a:lnTo>
                      <a:pt x="110" y="28"/>
                    </a:lnTo>
                    <a:lnTo>
                      <a:pt x="107" y="2"/>
                    </a:lnTo>
                    <a:lnTo>
                      <a:pt x="100" y="2"/>
                    </a:lnTo>
                    <a:lnTo>
                      <a:pt x="95" y="0"/>
                    </a:lnTo>
                    <a:lnTo>
                      <a:pt x="57" y="0"/>
                    </a:lnTo>
                    <a:lnTo>
                      <a:pt x="50" y="2"/>
                    </a:lnTo>
                    <a:lnTo>
                      <a:pt x="45" y="2"/>
                    </a:lnTo>
                    <a:lnTo>
                      <a:pt x="38" y="4"/>
                    </a:lnTo>
                    <a:lnTo>
                      <a:pt x="33" y="4"/>
                    </a:lnTo>
                    <a:lnTo>
                      <a:pt x="26" y="7"/>
                    </a:lnTo>
                    <a:lnTo>
                      <a:pt x="21" y="9"/>
                    </a:lnTo>
                    <a:lnTo>
                      <a:pt x="7" y="14"/>
                    </a:lnTo>
                    <a:lnTo>
                      <a:pt x="0" y="50"/>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9" name="Freeform 4015"/>
              <p:cNvSpPr>
                <a:spLocks/>
              </p:cNvSpPr>
              <p:nvPr/>
            </p:nvSpPr>
            <p:spPr bwMode="auto">
              <a:xfrm>
                <a:off x="5589" y="8887"/>
                <a:ext cx="106" cy="125"/>
              </a:xfrm>
              <a:custGeom>
                <a:avLst/>
                <a:gdLst/>
                <a:ahLst/>
                <a:cxnLst>
                  <a:cxn ang="0">
                    <a:pos x="7" y="26"/>
                  </a:cxn>
                  <a:cxn ang="0">
                    <a:pos x="4" y="38"/>
                  </a:cxn>
                  <a:cxn ang="0">
                    <a:pos x="2" y="47"/>
                  </a:cxn>
                  <a:cxn ang="0">
                    <a:pos x="0" y="60"/>
                  </a:cxn>
                  <a:cxn ang="0">
                    <a:pos x="2" y="71"/>
                  </a:cxn>
                  <a:cxn ang="0">
                    <a:pos x="2" y="86"/>
                  </a:cxn>
                  <a:cxn ang="0">
                    <a:pos x="7" y="98"/>
                  </a:cxn>
                  <a:cxn ang="0">
                    <a:pos x="11" y="112"/>
                  </a:cxn>
                  <a:cxn ang="0">
                    <a:pos x="16" y="117"/>
                  </a:cxn>
                  <a:cxn ang="0">
                    <a:pos x="21" y="120"/>
                  </a:cxn>
                  <a:cxn ang="0">
                    <a:pos x="28" y="120"/>
                  </a:cxn>
                  <a:cxn ang="0">
                    <a:pos x="33" y="122"/>
                  </a:cxn>
                  <a:cxn ang="0">
                    <a:pos x="40" y="122"/>
                  </a:cxn>
                  <a:cxn ang="0">
                    <a:pos x="45" y="124"/>
                  </a:cxn>
                  <a:cxn ang="0">
                    <a:pos x="62" y="124"/>
                  </a:cxn>
                  <a:cxn ang="0">
                    <a:pos x="69" y="122"/>
                  </a:cxn>
                  <a:cxn ang="0">
                    <a:pos x="74" y="122"/>
                  </a:cxn>
                  <a:cxn ang="0">
                    <a:pos x="81" y="120"/>
                  </a:cxn>
                  <a:cxn ang="0">
                    <a:pos x="86" y="120"/>
                  </a:cxn>
                  <a:cxn ang="0">
                    <a:pos x="91" y="117"/>
                  </a:cxn>
                  <a:cxn ang="0">
                    <a:pos x="98" y="115"/>
                  </a:cxn>
                  <a:cxn ang="0">
                    <a:pos x="103" y="112"/>
                  </a:cxn>
                  <a:cxn ang="0">
                    <a:pos x="105" y="83"/>
                  </a:cxn>
                  <a:cxn ang="0">
                    <a:pos x="105" y="28"/>
                  </a:cxn>
                  <a:cxn ang="0">
                    <a:pos x="103" y="2"/>
                  </a:cxn>
                  <a:cxn ang="0">
                    <a:pos x="79" y="2"/>
                  </a:cxn>
                  <a:cxn ang="0">
                    <a:pos x="74" y="0"/>
                  </a:cxn>
                  <a:cxn ang="0">
                    <a:pos x="62" y="0"/>
                  </a:cxn>
                  <a:cxn ang="0">
                    <a:pos x="57" y="2"/>
                  </a:cxn>
                  <a:cxn ang="0">
                    <a:pos x="40" y="2"/>
                  </a:cxn>
                  <a:cxn ang="0">
                    <a:pos x="33" y="4"/>
                  </a:cxn>
                  <a:cxn ang="0">
                    <a:pos x="28" y="7"/>
                  </a:cxn>
                  <a:cxn ang="0">
                    <a:pos x="21" y="9"/>
                  </a:cxn>
                  <a:cxn ang="0">
                    <a:pos x="11" y="14"/>
                  </a:cxn>
                  <a:cxn ang="0">
                    <a:pos x="7" y="26"/>
                  </a:cxn>
                </a:cxnLst>
                <a:rect l="0" t="0" r="r" b="b"/>
                <a:pathLst>
                  <a:path w="106" h="125">
                    <a:moveTo>
                      <a:pt x="7" y="26"/>
                    </a:moveTo>
                    <a:lnTo>
                      <a:pt x="4" y="38"/>
                    </a:lnTo>
                    <a:lnTo>
                      <a:pt x="2" y="47"/>
                    </a:lnTo>
                    <a:lnTo>
                      <a:pt x="0" y="60"/>
                    </a:lnTo>
                    <a:lnTo>
                      <a:pt x="2" y="71"/>
                    </a:lnTo>
                    <a:lnTo>
                      <a:pt x="2" y="86"/>
                    </a:lnTo>
                    <a:lnTo>
                      <a:pt x="7" y="98"/>
                    </a:lnTo>
                    <a:lnTo>
                      <a:pt x="11" y="112"/>
                    </a:lnTo>
                    <a:lnTo>
                      <a:pt x="16" y="117"/>
                    </a:lnTo>
                    <a:lnTo>
                      <a:pt x="21" y="120"/>
                    </a:lnTo>
                    <a:lnTo>
                      <a:pt x="28" y="120"/>
                    </a:lnTo>
                    <a:lnTo>
                      <a:pt x="33" y="122"/>
                    </a:lnTo>
                    <a:lnTo>
                      <a:pt x="40" y="122"/>
                    </a:lnTo>
                    <a:lnTo>
                      <a:pt x="45" y="124"/>
                    </a:lnTo>
                    <a:lnTo>
                      <a:pt x="62" y="124"/>
                    </a:lnTo>
                    <a:lnTo>
                      <a:pt x="69" y="122"/>
                    </a:lnTo>
                    <a:lnTo>
                      <a:pt x="74" y="122"/>
                    </a:lnTo>
                    <a:lnTo>
                      <a:pt x="81" y="120"/>
                    </a:lnTo>
                    <a:lnTo>
                      <a:pt x="86" y="120"/>
                    </a:lnTo>
                    <a:lnTo>
                      <a:pt x="91" y="117"/>
                    </a:lnTo>
                    <a:lnTo>
                      <a:pt x="98" y="115"/>
                    </a:lnTo>
                    <a:lnTo>
                      <a:pt x="103" y="112"/>
                    </a:lnTo>
                    <a:lnTo>
                      <a:pt x="105" y="83"/>
                    </a:lnTo>
                    <a:lnTo>
                      <a:pt x="105" y="28"/>
                    </a:lnTo>
                    <a:lnTo>
                      <a:pt x="103" y="2"/>
                    </a:lnTo>
                    <a:lnTo>
                      <a:pt x="79" y="2"/>
                    </a:lnTo>
                    <a:lnTo>
                      <a:pt x="74" y="0"/>
                    </a:lnTo>
                    <a:lnTo>
                      <a:pt x="62" y="0"/>
                    </a:lnTo>
                    <a:lnTo>
                      <a:pt x="57" y="2"/>
                    </a:lnTo>
                    <a:lnTo>
                      <a:pt x="40" y="2"/>
                    </a:lnTo>
                    <a:lnTo>
                      <a:pt x="33" y="4"/>
                    </a:lnTo>
                    <a:lnTo>
                      <a:pt x="28" y="7"/>
                    </a:lnTo>
                    <a:lnTo>
                      <a:pt x="21" y="9"/>
                    </a:lnTo>
                    <a:lnTo>
                      <a:pt x="11" y="14"/>
                    </a:lnTo>
                    <a:lnTo>
                      <a:pt x="7" y="2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0" name="Freeform 4016"/>
              <p:cNvSpPr>
                <a:spLocks/>
              </p:cNvSpPr>
              <p:nvPr/>
            </p:nvSpPr>
            <p:spPr bwMode="auto">
              <a:xfrm>
                <a:off x="5592" y="8889"/>
                <a:ext cx="100" cy="118"/>
              </a:xfrm>
              <a:custGeom>
                <a:avLst/>
                <a:gdLst/>
                <a:ahLst/>
                <a:cxnLst>
                  <a:cxn ang="0">
                    <a:pos x="21" y="9"/>
                  </a:cxn>
                  <a:cxn ang="0">
                    <a:pos x="16" y="11"/>
                  </a:cxn>
                  <a:cxn ang="0">
                    <a:pos x="11" y="14"/>
                  </a:cxn>
                  <a:cxn ang="0">
                    <a:pos x="7" y="26"/>
                  </a:cxn>
                  <a:cxn ang="0">
                    <a:pos x="2" y="45"/>
                  </a:cxn>
                  <a:cxn ang="0">
                    <a:pos x="0" y="57"/>
                  </a:cxn>
                  <a:cxn ang="0">
                    <a:pos x="2" y="69"/>
                  </a:cxn>
                  <a:cxn ang="0">
                    <a:pos x="2" y="81"/>
                  </a:cxn>
                  <a:cxn ang="0">
                    <a:pos x="7" y="93"/>
                  </a:cxn>
                  <a:cxn ang="0">
                    <a:pos x="11" y="107"/>
                  </a:cxn>
                  <a:cxn ang="0">
                    <a:pos x="26" y="115"/>
                  </a:cxn>
                  <a:cxn ang="0">
                    <a:pos x="33" y="115"/>
                  </a:cxn>
                  <a:cxn ang="0">
                    <a:pos x="38" y="117"/>
                  </a:cxn>
                  <a:cxn ang="0">
                    <a:pos x="64" y="117"/>
                  </a:cxn>
                  <a:cxn ang="0">
                    <a:pos x="69" y="115"/>
                  </a:cxn>
                  <a:cxn ang="0">
                    <a:pos x="76" y="115"/>
                  </a:cxn>
                  <a:cxn ang="0">
                    <a:pos x="81" y="112"/>
                  </a:cxn>
                  <a:cxn ang="0">
                    <a:pos x="95" y="105"/>
                  </a:cxn>
                  <a:cxn ang="0">
                    <a:pos x="100" y="79"/>
                  </a:cxn>
                  <a:cxn ang="0">
                    <a:pos x="100" y="28"/>
                  </a:cxn>
                  <a:cxn ang="0">
                    <a:pos x="95" y="4"/>
                  </a:cxn>
                  <a:cxn ang="0">
                    <a:pos x="91" y="4"/>
                  </a:cxn>
                  <a:cxn ang="0">
                    <a:pos x="86" y="2"/>
                  </a:cxn>
                  <a:cxn ang="0">
                    <a:pos x="69" y="2"/>
                  </a:cxn>
                  <a:cxn ang="0">
                    <a:pos x="64" y="0"/>
                  </a:cxn>
                  <a:cxn ang="0">
                    <a:pos x="52" y="0"/>
                  </a:cxn>
                  <a:cxn ang="0">
                    <a:pos x="47" y="2"/>
                  </a:cxn>
                  <a:cxn ang="0">
                    <a:pos x="38" y="2"/>
                  </a:cxn>
                  <a:cxn ang="0">
                    <a:pos x="31" y="4"/>
                  </a:cxn>
                  <a:cxn ang="0">
                    <a:pos x="21" y="9"/>
                  </a:cxn>
                </a:cxnLst>
                <a:rect l="0" t="0" r="r" b="b"/>
                <a:pathLst>
                  <a:path w="100" h="118">
                    <a:moveTo>
                      <a:pt x="21" y="9"/>
                    </a:moveTo>
                    <a:lnTo>
                      <a:pt x="16" y="11"/>
                    </a:lnTo>
                    <a:lnTo>
                      <a:pt x="11" y="14"/>
                    </a:lnTo>
                    <a:lnTo>
                      <a:pt x="7" y="26"/>
                    </a:lnTo>
                    <a:lnTo>
                      <a:pt x="2" y="45"/>
                    </a:lnTo>
                    <a:lnTo>
                      <a:pt x="0" y="57"/>
                    </a:lnTo>
                    <a:lnTo>
                      <a:pt x="2" y="69"/>
                    </a:lnTo>
                    <a:lnTo>
                      <a:pt x="2" y="81"/>
                    </a:lnTo>
                    <a:lnTo>
                      <a:pt x="7" y="93"/>
                    </a:lnTo>
                    <a:lnTo>
                      <a:pt x="11" y="107"/>
                    </a:lnTo>
                    <a:lnTo>
                      <a:pt x="26" y="115"/>
                    </a:lnTo>
                    <a:lnTo>
                      <a:pt x="33" y="115"/>
                    </a:lnTo>
                    <a:lnTo>
                      <a:pt x="38" y="117"/>
                    </a:lnTo>
                    <a:lnTo>
                      <a:pt x="64" y="117"/>
                    </a:lnTo>
                    <a:lnTo>
                      <a:pt x="69" y="115"/>
                    </a:lnTo>
                    <a:lnTo>
                      <a:pt x="76" y="115"/>
                    </a:lnTo>
                    <a:lnTo>
                      <a:pt x="81" y="112"/>
                    </a:lnTo>
                    <a:lnTo>
                      <a:pt x="95" y="105"/>
                    </a:lnTo>
                    <a:lnTo>
                      <a:pt x="100" y="79"/>
                    </a:lnTo>
                    <a:lnTo>
                      <a:pt x="100" y="28"/>
                    </a:lnTo>
                    <a:lnTo>
                      <a:pt x="95" y="4"/>
                    </a:lnTo>
                    <a:lnTo>
                      <a:pt x="91" y="4"/>
                    </a:lnTo>
                    <a:lnTo>
                      <a:pt x="86" y="2"/>
                    </a:lnTo>
                    <a:lnTo>
                      <a:pt x="69" y="2"/>
                    </a:lnTo>
                    <a:lnTo>
                      <a:pt x="64" y="0"/>
                    </a:lnTo>
                    <a:lnTo>
                      <a:pt x="52" y="0"/>
                    </a:lnTo>
                    <a:lnTo>
                      <a:pt x="47" y="2"/>
                    </a:lnTo>
                    <a:lnTo>
                      <a:pt x="38" y="2"/>
                    </a:lnTo>
                    <a:lnTo>
                      <a:pt x="31" y="4"/>
                    </a:lnTo>
                    <a:lnTo>
                      <a:pt x="21" y="9"/>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1" name="Freeform 4017"/>
              <p:cNvSpPr>
                <a:spLocks/>
              </p:cNvSpPr>
              <p:nvPr/>
            </p:nvSpPr>
            <p:spPr bwMode="auto">
              <a:xfrm>
                <a:off x="5594" y="8892"/>
                <a:ext cx="96" cy="112"/>
              </a:xfrm>
              <a:custGeom>
                <a:avLst/>
                <a:gdLst/>
                <a:ahLst/>
                <a:cxnLst>
                  <a:cxn ang="0">
                    <a:pos x="35" y="2"/>
                  </a:cxn>
                  <a:cxn ang="0">
                    <a:pos x="16" y="11"/>
                  </a:cxn>
                  <a:cxn ang="0">
                    <a:pos x="11" y="16"/>
                  </a:cxn>
                  <a:cxn ang="0">
                    <a:pos x="7" y="23"/>
                  </a:cxn>
                  <a:cxn ang="0">
                    <a:pos x="4" y="35"/>
                  </a:cxn>
                  <a:cxn ang="0">
                    <a:pos x="0" y="55"/>
                  </a:cxn>
                  <a:cxn ang="0">
                    <a:pos x="0" y="64"/>
                  </a:cxn>
                  <a:cxn ang="0">
                    <a:pos x="2" y="76"/>
                  </a:cxn>
                  <a:cxn ang="0">
                    <a:pos x="7" y="86"/>
                  </a:cxn>
                  <a:cxn ang="0">
                    <a:pos x="11" y="100"/>
                  </a:cxn>
                  <a:cxn ang="0">
                    <a:pos x="31" y="110"/>
                  </a:cxn>
                  <a:cxn ang="0">
                    <a:pos x="35" y="110"/>
                  </a:cxn>
                  <a:cxn ang="0">
                    <a:pos x="40" y="112"/>
                  </a:cxn>
                  <a:cxn ang="0">
                    <a:pos x="55" y="112"/>
                  </a:cxn>
                  <a:cxn ang="0">
                    <a:pos x="60" y="110"/>
                  </a:cxn>
                  <a:cxn ang="0">
                    <a:pos x="64" y="110"/>
                  </a:cxn>
                  <a:cxn ang="0">
                    <a:pos x="69" y="107"/>
                  </a:cxn>
                  <a:cxn ang="0">
                    <a:pos x="76" y="105"/>
                  </a:cxn>
                  <a:cxn ang="0">
                    <a:pos x="86" y="100"/>
                  </a:cxn>
                  <a:cxn ang="0">
                    <a:pos x="91" y="98"/>
                  </a:cxn>
                  <a:cxn ang="0">
                    <a:pos x="93" y="74"/>
                  </a:cxn>
                  <a:cxn ang="0">
                    <a:pos x="95" y="52"/>
                  </a:cxn>
                  <a:cxn ang="0">
                    <a:pos x="91" y="4"/>
                  </a:cxn>
                  <a:cxn ang="0">
                    <a:pos x="79" y="4"/>
                  </a:cxn>
                  <a:cxn ang="0">
                    <a:pos x="74" y="2"/>
                  </a:cxn>
                  <a:cxn ang="0">
                    <a:pos x="60" y="2"/>
                  </a:cxn>
                  <a:cxn ang="0">
                    <a:pos x="55" y="0"/>
                  </a:cxn>
                  <a:cxn ang="0">
                    <a:pos x="50" y="0"/>
                  </a:cxn>
                  <a:cxn ang="0">
                    <a:pos x="45" y="2"/>
                  </a:cxn>
                  <a:cxn ang="0">
                    <a:pos x="35" y="2"/>
                  </a:cxn>
                </a:cxnLst>
                <a:rect l="0" t="0" r="r" b="b"/>
                <a:pathLst>
                  <a:path w="96" h="112">
                    <a:moveTo>
                      <a:pt x="35" y="2"/>
                    </a:moveTo>
                    <a:lnTo>
                      <a:pt x="16" y="11"/>
                    </a:lnTo>
                    <a:lnTo>
                      <a:pt x="11" y="16"/>
                    </a:lnTo>
                    <a:lnTo>
                      <a:pt x="7" y="23"/>
                    </a:lnTo>
                    <a:lnTo>
                      <a:pt x="4" y="35"/>
                    </a:lnTo>
                    <a:lnTo>
                      <a:pt x="0" y="55"/>
                    </a:lnTo>
                    <a:lnTo>
                      <a:pt x="0" y="64"/>
                    </a:lnTo>
                    <a:lnTo>
                      <a:pt x="2" y="76"/>
                    </a:lnTo>
                    <a:lnTo>
                      <a:pt x="7" y="86"/>
                    </a:lnTo>
                    <a:lnTo>
                      <a:pt x="11" y="100"/>
                    </a:lnTo>
                    <a:lnTo>
                      <a:pt x="31" y="110"/>
                    </a:lnTo>
                    <a:lnTo>
                      <a:pt x="35" y="110"/>
                    </a:lnTo>
                    <a:lnTo>
                      <a:pt x="40" y="112"/>
                    </a:lnTo>
                    <a:lnTo>
                      <a:pt x="55" y="112"/>
                    </a:lnTo>
                    <a:lnTo>
                      <a:pt x="60" y="110"/>
                    </a:lnTo>
                    <a:lnTo>
                      <a:pt x="64" y="110"/>
                    </a:lnTo>
                    <a:lnTo>
                      <a:pt x="69" y="107"/>
                    </a:lnTo>
                    <a:lnTo>
                      <a:pt x="76" y="105"/>
                    </a:lnTo>
                    <a:lnTo>
                      <a:pt x="86" y="100"/>
                    </a:lnTo>
                    <a:lnTo>
                      <a:pt x="91" y="98"/>
                    </a:lnTo>
                    <a:lnTo>
                      <a:pt x="93" y="74"/>
                    </a:lnTo>
                    <a:lnTo>
                      <a:pt x="95" y="52"/>
                    </a:lnTo>
                    <a:lnTo>
                      <a:pt x="91" y="4"/>
                    </a:lnTo>
                    <a:lnTo>
                      <a:pt x="79" y="4"/>
                    </a:lnTo>
                    <a:lnTo>
                      <a:pt x="74" y="2"/>
                    </a:lnTo>
                    <a:lnTo>
                      <a:pt x="60" y="2"/>
                    </a:lnTo>
                    <a:lnTo>
                      <a:pt x="55" y="0"/>
                    </a:lnTo>
                    <a:lnTo>
                      <a:pt x="50" y="0"/>
                    </a:lnTo>
                    <a:lnTo>
                      <a:pt x="45" y="2"/>
                    </a:lnTo>
                    <a:lnTo>
                      <a:pt x="35" y="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2" name="Freeform 4018"/>
              <p:cNvSpPr>
                <a:spLocks/>
              </p:cNvSpPr>
              <p:nvPr/>
            </p:nvSpPr>
            <p:spPr bwMode="auto">
              <a:xfrm>
                <a:off x="5596" y="8896"/>
                <a:ext cx="89" cy="106"/>
              </a:xfrm>
              <a:custGeom>
                <a:avLst/>
                <a:gdLst/>
                <a:ahLst/>
                <a:cxnLst>
                  <a:cxn ang="0">
                    <a:pos x="0" y="50"/>
                  </a:cxn>
                  <a:cxn ang="0">
                    <a:pos x="0" y="60"/>
                  </a:cxn>
                  <a:cxn ang="0">
                    <a:pos x="2" y="69"/>
                  </a:cxn>
                  <a:cxn ang="0">
                    <a:pos x="7" y="79"/>
                  </a:cxn>
                  <a:cxn ang="0">
                    <a:pos x="12" y="91"/>
                  </a:cxn>
                  <a:cxn ang="0">
                    <a:pos x="16" y="93"/>
                  </a:cxn>
                  <a:cxn ang="0">
                    <a:pos x="21" y="98"/>
                  </a:cxn>
                  <a:cxn ang="0">
                    <a:pos x="26" y="100"/>
                  </a:cxn>
                  <a:cxn ang="0">
                    <a:pos x="31" y="100"/>
                  </a:cxn>
                  <a:cxn ang="0">
                    <a:pos x="33" y="103"/>
                  </a:cxn>
                  <a:cxn ang="0">
                    <a:pos x="38" y="103"/>
                  </a:cxn>
                  <a:cxn ang="0">
                    <a:pos x="43" y="105"/>
                  </a:cxn>
                  <a:cxn ang="0">
                    <a:pos x="48" y="105"/>
                  </a:cxn>
                  <a:cxn ang="0">
                    <a:pos x="52" y="103"/>
                  </a:cxn>
                  <a:cxn ang="0">
                    <a:pos x="57" y="103"/>
                  </a:cxn>
                  <a:cxn ang="0">
                    <a:pos x="62" y="100"/>
                  </a:cxn>
                  <a:cxn ang="0">
                    <a:pos x="64" y="100"/>
                  </a:cxn>
                  <a:cxn ang="0">
                    <a:pos x="74" y="96"/>
                  </a:cxn>
                  <a:cxn ang="0">
                    <a:pos x="79" y="93"/>
                  </a:cxn>
                  <a:cxn ang="0">
                    <a:pos x="84" y="88"/>
                  </a:cxn>
                  <a:cxn ang="0">
                    <a:pos x="86" y="79"/>
                  </a:cxn>
                  <a:cxn ang="0">
                    <a:pos x="88" y="67"/>
                  </a:cxn>
                  <a:cxn ang="0">
                    <a:pos x="88" y="26"/>
                  </a:cxn>
                  <a:cxn ang="0">
                    <a:pos x="86" y="14"/>
                  </a:cxn>
                  <a:cxn ang="0">
                    <a:pos x="84" y="4"/>
                  </a:cxn>
                  <a:cxn ang="0">
                    <a:pos x="79" y="2"/>
                  </a:cxn>
                  <a:cxn ang="0">
                    <a:pos x="69" y="2"/>
                  </a:cxn>
                  <a:cxn ang="0">
                    <a:pos x="64" y="0"/>
                  </a:cxn>
                  <a:cxn ang="0">
                    <a:pos x="33" y="0"/>
                  </a:cxn>
                  <a:cxn ang="0">
                    <a:pos x="28" y="2"/>
                  </a:cxn>
                  <a:cxn ang="0">
                    <a:pos x="26" y="4"/>
                  </a:cxn>
                  <a:cxn ang="0">
                    <a:pos x="16" y="9"/>
                  </a:cxn>
                  <a:cxn ang="0">
                    <a:pos x="12" y="14"/>
                  </a:cxn>
                  <a:cxn ang="0">
                    <a:pos x="7" y="21"/>
                  </a:cxn>
                  <a:cxn ang="0">
                    <a:pos x="0" y="50"/>
                  </a:cxn>
                </a:cxnLst>
                <a:rect l="0" t="0" r="r" b="b"/>
                <a:pathLst>
                  <a:path w="89" h="106">
                    <a:moveTo>
                      <a:pt x="0" y="50"/>
                    </a:moveTo>
                    <a:lnTo>
                      <a:pt x="0" y="60"/>
                    </a:lnTo>
                    <a:lnTo>
                      <a:pt x="2" y="69"/>
                    </a:lnTo>
                    <a:lnTo>
                      <a:pt x="7" y="79"/>
                    </a:lnTo>
                    <a:lnTo>
                      <a:pt x="12" y="91"/>
                    </a:lnTo>
                    <a:lnTo>
                      <a:pt x="16" y="93"/>
                    </a:lnTo>
                    <a:lnTo>
                      <a:pt x="21" y="98"/>
                    </a:lnTo>
                    <a:lnTo>
                      <a:pt x="26" y="100"/>
                    </a:lnTo>
                    <a:lnTo>
                      <a:pt x="31" y="100"/>
                    </a:lnTo>
                    <a:lnTo>
                      <a:pt x="33" y="103"/>
                    </a:lnTo>
                    <a:lnTo>
                      <a:pt x="38" y="103"/>
                    </a:lnTo>
                    <a:lnTo>
                      <a:pt x="43" y="105"/>
                    </a:lnTo>
                    <a:lnTo>
                      <a:pt x="48" y="105"/>
                    </a:lnTo>
                    <a:lnTo>
                      <a:pt x="52" y="103"/>
                    </a:lnTo>
                    <a:lnTo>
                      <a:pt x="57" y="103"/>
                    </a:lnTo>
                    <a:lnTo>
                      <a:pt x="62" y="100"/>
                    </a:lnTo>
                    <a:lnTo>
                      <a:pt x="64" y="100"/>
                    </a:lnTo>
                    <a:lnTo>
                      <a:pt x="74" y="96"/>
                    </a:lnTo>
                    <a:lnTo>
                      <a:pt x="79" y="93"/>
                    </a:lnTo>
                    <a:lnTo>
                      <a:pt x="84" y="88"/>
                    </a:lnTo>
                    <a:lnTo>
                      <a:pt x="86" y="79"/>
                    </a:lnTo>
                    <a:lnTo>
                      <a:pt x="88" y="67"/>
                    </a:lnTo>
                    <a:lnTo>
                      <a:pt x="88" y="26"/>
                    </a:lnTo>
                    <a:lnTo>
                      <a:pt x="86" y="14"/>
                    </a:lnTo>
                    <a:lnTo>
                      <a:pt x="84" y="4"/>
                    </a:lnTo>
                    <a:lnTo>
                      <a:pt x="79" y="2"/>
                    </a:lnTo>
                    <a:lnTo>
                      <a:pt x="69" y="2"/>
                    </a:lnTo>
                    <a:lnTo>
                      <a:pt x="64" y="0"/>
                    </a:lnTo>
                    <a:lnTo>
                      <a:pt x="33" y="0"/>
                    </a:lnTo>
                    <a:lnTo>
                      <a:pt x="28" y="2"/>
                    </a:lnTo>
                    <a:lnTo>
                      <a:pt x="26" y="4"/>
                    </a:lnTo>
                    <a:lnTo>
                      <a:pt x="16" y="9"/>
                    </a:lnTo>
                    <a:lnTo>
                      <a:pt x="12" y="14"/>
                    </a:lnTo>
                    <a:lnTo>
                      <a:pt x="7" y="21"/>
                    </a:lnTo>
                    <a:lnTo>
                      <a:pt x="0"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3" name="Freeform 4019"/>
              <p:cNvSpPr>
                <a:spLocks/>
              </p:cNvSpPr>
              <p:nvPr/>
            </p:nvSpPr>
            <p:spPr bwMode="auto">
              <a:xfrm>
                <a:off x="5599" y="8899"/>
                <a:ext cx="84" cy="98"/>
              </a:xfrm>
              <a:custGeom>
                <a:avLst/>
                <a:gdLst/>
                <a:ahLst/>
                <a:cxnLst>
                  <a:cxn ang="0">
                    <a:pos x="31" y="0"/>
                  </a:cxn>
                  <a:cxn ang="0">
                    <a:pos x="28" y="2"/>
                  </a:cxn>
                  <a:cxn ang="0">
                    <a:pos x="24" y="4"/>
                  </a:cxn>
                  <a:cxn ang="0">
                    <a:pos x="21" y="7"/>
                  </a:cxn>
                  <a:cxn ang="0">
                    <a:pos x="16" y="9"/>
                  </a:cxn>
                  <a:cxn ang="0">
                    <a:pos x="12" y="14"/>
                  </a:cxn>
                  <a:cxn ang="0">
                    <a:pos x="7" y="21"/>
                  </a:cxn>
                  <a:cxn ang="0">
                    <a:pos x="2" y="31"/>
                  </a:cxn>
                  <a:cxn ang="0">
                    <a:pos x="0" y="38"/>
                  </a:cxn>
                  <a:cxn ang="0">
                    <a:pos x="0" y="55"/>
                  </a:cxn>
                  <a:cxn ang="0">
                    <a:pos x="2" y="64"/>
                  </a:cxn>
                  <a:cxn ang="0">
                    <a:pos x="12" y="84"/>
                  </a:cxn>
                  <a:cxn ang="0">
                    <a:pos x="16" y="88"/>
                  </a:cxn>
                  <a:cxn ang="0">
                    <a:pos x="21" y="91"/>
                  </a:cxn>
                  <a:cxn ang="0">
                    <a:pos x="24" y="93"/>
                  </a:cxn>
                  <a:cxn ang="0">
                    <a:pos x="33" y="98"/>
                  </a:cxn>
                  <a:cxn ang="0">
                    <a:pos x="48" y="98"/>
                  </a:cxn>
                  <a:cxn ang="0">
                    <a:pos x="52" y="96"/>
                  </a:cxn>
                  <a:cxn ang="0">
                    <a:pos x="57" y="96"/>
                  </a:cxn>
                  <a:cxn ang="0">
                    <a:pos x="60" y="93"/>
                  </a:cxn>
                  <a:cxn ang="0">
                    <a:pos x="69" y="88"/>
                  </a:cxn>
                  <a:cxn ang="0">
                    <a:pos x="72" y="86"/>
                  </a:cxn>
                  <a:cxn ang="0">
                    <a:pos x="76" y="84"/>
                  </a:cxn>
                  <a:cxn ang="0">
                    <a:pos x="79" y="72"/>
                  </a:cxn>
                  <a:cxn ang="0">
                    <a:pos x="81" y="64"/>
                  </a:cxn>
                  <a:cxn ang="0">
                    <a:pos x="84" y="52"/>
                  </a:cxn>
                  <a:cxn ang="0">
                    <a:pos x="84" y="43"/>
                  </a:cxn>
                  <a:cxn ang="0">
                    <a:pos x="81" y="33"/>
                  </a:cxn>
                  <a:cxn ang="0">
                    <a:pos x="81" y="24"/>
                  </a:cxn>
                  <a:cxn ang="0">
                    <a:pos x="76" y="4"/>
                  </a:cxn>
                  <a:cxn ang="0">
                    <a:pos x="72" y="4"/>
                  </a:cxn>
                  <a:cxn ang="0">
                    <a:pos x="69" y="2"/>
                  </a:cxn>
                  <a:cxn ang="0">
                    <a:pos x="60" y="2"/>
                  </a:cxn>
                  <a:cxn ang="0">
                    <a:pos x="57" y="0"/>
                  </a:cxn>
                  <a:cxn ang="0">
                    <a:pos x="31" y="0"/>
                  </a:cxn>
                </a:cxnLst>
                <a:rect l="0" t="0" r="r" b="b"/>
                <a:pathLst>
                  <a:path w="84" h="98">
                    <a:moveTo>
                      <a:pt x="31" y="0"/>
                    </a:moveTo>
                    <a:lnTo>
                      <a:pt x="28" y="2"/>
                    </a:lnTo>
                    <a:lnTo>
                      <a:pt x="24" y="4"/>
                    </a:lnTo>
                    <a:lnTo>
                      <a:pt x="21" y="7"/>
                    </a:lnTo>
                    <a:lnTo>
                      <a:pt x="16" y="9"/>
                    </a:lnTo>
                    <a:lnTo>
                      <a:pt x="12" y="14"/>
                    </a:lnTo>
                    <a:lnTo>
                      <a:pt x="7" y="21"/>
                    </a:lnTo>
                    <a:lnTo>
                      <a:pt x="2" y="31"/>
                    </a:lnTo>
                    <a:lnTo>
                      <a:pt x="0" y="38"/>
                    </a:lnTo>
                    <a:lnTo>
                      <a:pt x="0" y="55"/>
                    </a:lnTo>
                    <a:lnTo>
                      <a:pt x="2" y="64"/>
                    </a:lnTo>
                    <a:lnTo>
                      <a:pt x="12" y="84"/>
                    </a:lnTo>
                    <a:lnTo>
                      <a:pt x="16" y="88"/>
                    </a:lnTo>
                    <a:lnTo>
                      <a:pt x="21" y="91"/>
                    </a:lnTo>
                    <a:lnTo>
                      <a:pt x="24" y="93"/>
                    </a:lnTo>
                    <a:lnTo>
                      <a:pt x="33" y="98"/>
                    </a:lnTo>
                    <a:lnTo>
                      <a:pt x="48" y="98"/>
                    </a:lnTo>
                    <a:lnTo>
                      <a:pt x="52" y="96"/>
                    </a:lnTo>
                    <a:lnTo>
                      <a:pt x="57" y="96"/>
                    </a:lnTo>
                    <a:lnTo>
                      <a:pt x="60" y="93"/>
                    </a:lnTo>
                    <a:lnTo>
                      <a:pt x="69" y="88"/>
                    </a:lnTo>
                    <a:lnTo>
                      <a:pt x="72" y="86"/>
                    </a:lnTo>
                    <a:lnTo>
                      <a:pt x="76" y="84"/>
                    </a:lnTo>
                    <a:lnTo>
                      <a:pt x="79" y="72"/>
                    </a:lnTo>
                    <a:lnTo>
                      <a:pt x="81" y="64"/>
                    </a:lnTo>
                    <a:lnTo>
                      <a:pt x="84" y="52"/>
                    </a:lnTo>
                    <a:lnTo>
                      <a:pt x="84" y="43"/>
                    </a:lnTo>
                    <a:lnTo>
                      <a:pt x="81" y="33"/>
                    </a:lnTo>
                    <a:lnTo>
                      <a:pt x="81" y="24"/>
                    </a:lnTo>
                    <a:lnTo>
                      <a:pt x="76" y="4"/>
                    </a:lnTo>
                    <a:lnTo>
                      <a:pt x="72" y="4"/>
                    </a:lnTo>
                    <a:lnTo>
                      <a:pt x="69" y="2"/>
                    </a:lnTo>
                    <a:lnTo>
                      <a:pt x="60" y="2"/>
                    </a:lnTo>
                    <a:lnTo>
                      <a:pt x="57" y="0"/>
                    </a:lnTo>
                    <a:lnTo>
                      <a:pt x="31" y="0"/>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4" name="Freeform 4020"/>
              <p:cNvSpPr>
                <a:spLocks/>
              </p:cNvSpPr>
              <p:nvPr/>
            </p:nvSpPr>
            <p:spPr bwMode="auto">
              <a:xfrm>
                <a:off x="5500" y="8889"/>
                <a:ext cx="44"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4"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5" name="Freeform 4021"/>
              <p:cNvSpPr>
                <a:spLocks/>
              </p:cNvSpPr>
              <p:nvPr/>
            </p:nvSpPr>
            <p:spPr bwMode="auto">
              <a:xfrm>
                <a:off x="5500" y="8899"/>
                <a:ext cx="44" cy="7"/>
              </a:xfrm>
              <a:custGeom>
                <a:avLst/>
                <a:gdLst/>
                <a:ahLst/>
                <a:cxnLst>
                  <a:cxn ang="0">
                    <a:pos x="2" y="2"/>
                  </a:cxn>
                  <a:cxn ang="0">
                    <a:pos x="2" y="2"/>
                  </a:cxn>
                  <a:cxn ang="0">
                    <a:pos x="0" y="7"/>
                  </a:cxn>
                  <a:cxn ang="0">
                    <a:pos x="43" y="2"/>
                  </a:cxn>
                  <a:cxn ang="0">
                    <a:pos x="43" y="0"/>
                  </a:cxn>
                  <a:cxn ang="0">
                    <a:pos x="2" y="2"/>
                  </a:cxn>
                </a:cxnLst>
                <a:rect l="0" t="0" r="r" b="b"/>
                <a:pathLst>
                  <a:path w="44"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6" name="Freeform 4022"/>
              <p:cNvSpPr>
                <a:spLocks/>
              </p:cNvSpPr>
              <p:nvPr/>
            </p:nvSpPr>
            <p:spPr bwMode="auto">
              <a:xfrm>
                <a:off x="5503" y="891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7" name="Freeform 4023"/>
              <p:cNvSpPr>
                <a:spLocks/>
              </p:cNvSpPr>
              <p:nvPr/>
            </p:nvSpPr>
            <p:spPr bwMode="auto">
              <a:xfrm>
                <a:off x="5503" y="891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8" name="Freeform 4024"/>
              <p:cNvSpPr>
                <a:spLocks/>
              </p:cNvSpPr>
              <p:nvPr/>
            </p:nvSpPr>
            <p:spPr bwMode="auto">
              <a:xfrm>
                <a:off x="5500" y="8932"/>
                <a:ext cx="44" cy="5"/>
              </a:xfrm>
              <a:custGeom>
                <a:avLst/>
                <a:gdLst/>
                <a:ahLst/>
                <a:cxnLst>
                  <a:cxn ang="0">
                    <a:pos x="2" y="2"/>
                  </a:cxn>
                  <a:cxn ang="0">
                    <a:pos x="2" y="2"/>
                  </a:cxn>
                  <a:cxn ang="0">
                    <a:pos x="0" y="4"/>
                  </a:cxn>
                  <a:cxn ang="0">
                    <a:pos x="43" y="2"/>
                  </a:cxn>
                  <a:cxn ang="0">
                    <a:pos x="43" y="0"/>
                  </a:cxn>
                  <a:cxn ang="0">
                    <a:pos x="2" y="2"/>
                  </a:cxn>
                </a:cxnLst>
                <a:rect l="0" t="0" r="r" b="b"/>
                <a:pathLst>
                  <a:path w="44"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9" name="Freeform 4025"/>
              <p:cNvSpPr>
                <a:spLocks/>
              </p:cNvSpPr>
              <p:nvPr/>
            </p:nvSpPr>
            <p:spPr bwMode="auto">
              <a:xfrm>
                <a:off x="5503" y="8918"/>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0" name="Freeform 4026"/>
              <p:cNvSpPr>
                <a:spLocks/>
              </p:cNvSpPr>
              <p:nvPr/>
            </p:nvSpPr>
            <p:spPr bwMode="auto">
              <a:xfrm>
                <a:off x="5503" y="8964"/>
                <a:ext cx="41" cy="4"/>
              </a:xfrm>
              <a:custGeom>
                <a:avLst/>
                <a:gdLst/>
                <a:ahLst/>
                <a:cxnLst>
                  <a:cxn ang="0">
                    <a:pos x="0" y="2"/>
                  </a:cxn>
                  <a:cxn ang="0">
                    <a:pos x="0" y="4"/>
                  </a:cxn>
                  <a:cxn ang="0">
                    <a:pos x="40" y="4"/>
                  </a:cxn>
                  <a:cxn ang="0">
                    <a:pos x="40" y="0"/>
                  </a:cxn>
                  <a:cxn ang="0">
                    <a:pos x="0" y="2"/>
                  </a:cxn>
                </a:cxnLst>
                <a:rect l="0" t="0" r="r" b="b"/>
                <a:pathLst>
                  <a:path w="41" h="4">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1" name="Freeform 4027"/>
              <p:cNvSpPr>
                <a:spLocks/>
              </p:cNvSpPr>
              <p:nvPr/>
            </p:nvSpPr>
            <p:spPr bwMode="auto">
              <a:xfrm>
                <a:off x="5589" y="9060"/>
                <a:ext cx="111" cy="9"/>
              </a:xfrm>
              <a:custGeom>
                <a:avLst/>
                <a:gdLst/>
                <a:ahLst/>
                <a:cxnLst>
                  <a:cxn ang="0">
                    <a:pos x="0" y="0"/>
                  </a:cxn>
                  <a:cxn ang="0">
                    <a:pos x="0" y="9"/>
                  </a:cxn>
                  <a:cxn ang="0">
                    <a:pos x="2" y="4"/>
                  </a:cxn>
                  <a:cxn ang="0">
                    <a:pos x="110" y="7"/>
                  </a:cxn>
                  <a:cxn ang="0">
                    <a:pos x="110" y="2"/>
                  </a:cxn>
                  <a:cxn ang="0">
                    <a:pos x="0" y="0"/>
                  </a:cxn>
                </a:cxnLst>
                <a:rect l="0" t="0" r="r" b="b"/>
                <a:pathLst>
                  <a:path w="111" h="9">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2" name="Freeform 4028"/>
              <p:cNvSpPr>
                <a:spLocks/>
              </p:cNvSpPr>
              <p:nvPr/>
            </p:nvSpPr>
            <p:spPr bwMode="auto">
              <a:xfrm>
                <a:off x="5589" y="9064"/>
                <a:ext cx="111" cy="5"/>
              </a:xfrm>
              <a:custGeom>
                <a:avLst/>
                <a:gdLst/>
                <a:ahLst/>
                <a:cxnLst>
                  <a:cxn ang="0">
                    <a:pos x="2" y="0"/>
                  </a:cxn>
                  <a:cxn ang="0">
                    <a:pos x="2" y="0"/>
                  </a:cxn>
                  <a:cxn ang="0">
                    <a:pos x="0" y="2"/>
                  </a:cxn>
                  <a:cxn ang="0">
                    <a:pos x="110" y="4"/>
                  </a:cxn>
                  <a:cxn ang="0">
                    <a:pos x="110" y="2"/>
                  </a:cxn>
                  <a:cxn ang="0">
                    <a:pos x="2" y="0"/>
                  </a:cxn>
                </a:cxnLst>
                <a:rect l="0" t="0" r="r" b="b"/>
                <a:pathLst>
                  <a:path w="111"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3" name="Freeform 4029"/>
              <p:cNvSpPr>
                <a:spLocks/>
              </p:cNvSpPr>
              <p:nvPr/>
            </p:nvSpPr>
            <p:spPr bwMode="auto">
              <a:xfrm>
                <a:off x="5592" y="9060"/>
                <a:ext cx="19" cy="4"/>
              </a:xfrm>
              <a:custGeom>
                <a:avLst/>
                <a:gdLst/>
                <a:ahLst/>
                <a:cxnLst>
                  <a:cxn ang="0">
                    <a:pos x="0" y="0"/>
                  </a:cxn>
                  <a:cxn ang="0">
                    <a:pos x="0" y="4"/>
                  </a:cxn>
                  <a:cxn ang="0">
                    <a:pos x="19" y="4"/>
                  </a:cxn>
                  <a:cxn ang="0">
                    <a:pos x="19" y="2"/>
                  </a:cxn>
                  <a:cxn ang="0">
                    <a:pos x="0" y="0"/>
                  </a:cxn>
                </a:cxnLst>
                <a:rect l="0" t="0" r="r" b="b"/>
                <a:pathLst>
                  <a:path w="19" h="4">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4" name="Freeform 4030"/>
              <p:cNvSpPr>
                <a:spLocks/>
              </p:cNvSpPr>
              <p:nvPr/>
            </p:nvSpPr>
            <p:spPr bwMode="auto">
              <a:xfrm>
                <a:off x="5613" y="9060"/>
                <a:ext cx="22" cy="4"/>
              </a:xfrm>
              <a:custGeom>
                <a:avLst/>
                <a:gdLst/>
                <a:ahLst/>
                <a:cxnLst>
                  <a:cxn ang="0">
                    <a:pos x="0" y="0"/>
                  </a:cxn>
                  <a:cxn ang="0">
                    <a:pos x="0" y="4"/>
                  </a:cxn>
                  <a:cxn ang="0">
                    <a:pos x="21" y="4"/>
                  </a:cxn>
                  <a:cxn ang="0">
                    <a:pos x="21" y="2"/>
                  </a:cxn>
                  <a:cxn ang="0">
                    <a:pos x="0" y="0"/>
                  </a:cxn>
                </a:cxnLst>
                <a:rect l="0" t="0" r="r" b="b"/>
                <a:pathLst>
                  <a:path w="22"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5" name="Freeform 4031"/>
              <p:cNvSpPr>
                <a:spLocks/>
              </p:cNvSpPr>
              <p:nvPr/>
            </p:nvSpPr>
            <p:spPr bwMode="auto">
              <a:xfrm>
                <a:off x="5637" y="9063"/>
                <a:ext cx="22" cy="0"/>
              </a:xfrm>
              <a:custGeom>
                <a:avLst/>
                <a:gdLst/>
                <a:ahLst/>
                <a:cxnLst>
                  <a:cxn ang="0">
                    <a:pos x="0" y="0"/>
                  </a:cxn>
                  <a:cxn ang="0">
                    <a:pos x="21" y="0"/>
                  </a:cxn>
                </a:cxnLst>
                <a:rect l="0" t="0" r="r" b="b"/>
                <a:pathLst>
                  <a:path w="22">
                    <a:moveTo>
                      <a:pt x="0" y="0"/>
                    </a:moveTo>
                    <a:lnTo>
                      <a:pt x="2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6" name="Freeform 4032"/>
              <p:cNvSpPr>
                <a:spLocks/>
              </p:cNvSpPr>
              <p:nvPr/>
            </p:nvSpPr>
            <p:spPr bwMode="auto">
              <a:xfrm>
                <a:off x="5666" y="9062"/>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7" name="Freeform 4033"/>
              <p:cNvSpPr>
                <a:spLocks/>
              </p:cNvSpPr>
              <p:nvPr/>
            </p:nvSpPr>
            <p:spPr bwMode="auto">
              <a:xfrm>
                <a:off x="5613" y="9062"/>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8" name="Freeform 4034"/>
              <p:cNvSpPr>
                <a:spLocks/>
              </p:cNvSpPr>
              <p:nvPr/>
            </p:nvSpPr>
            <p:spPr bwMode="auto">
              <a:xfrm>
                <a:off x="5637" y="9063"/>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9" name="Freeform 4035"/>
              <p:cNvSpPr>
                <a:spLocks/>
              </p:cNvSpPr>
              <p:nvPr/>
            </p:nvSpPr>
            <p:spPr bwMode="auto">
              <a:xfrm>
                <a:off x="5666" y="9062"/>
                <a:ext cx="22" cy="2"/>
              </a:xfrm>
              <a:custGeom>
                <a:avLst/>
                <a:gdLst/>
                <a:ahLst/>
                <a:cxnLst>
                  <a:cxn ang="0">
                    <a:pos x="0" y="0"/>
                  </a:cxn>
                  <a:cxn ang="0">
                    <a:pos x="0" y="2"/>
                  </a:cxn>
                  <a:cxn ang="0">
                    <a:pos x="21" y="2"/>
                  </a:cxn>
                  <a:cxn ang="0">
                    <a:pos x="0" y="0"/>
                  </a:cxn>
                </a:cxnLst>
                <a:rect l="0" t="0" r="r" b="b"/>
                <a:pathLst>
                  <a:path w="22"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0" name="Freeform 4036"/>
              <p:cNvSpPr>
                <a:spLocks/>
              </p:cNvSpPr>
              <p:nvPr/>
            </p:nvSpPr>
            <p:spPr bwMode="auto">
              <a:xfrm>
                <a:off x="5800" y="8863"/>
                <a:ext cx="12" cy="216"/>
              </a:xfrm>
              <a:custGeom>
                <a:avLst/>
                <a:gdLst/>
                <a:ahLst/>
                <a:cxnLst>
                  <a:cxn ang="0">
                    <a:pos x="9" y="19"/>
                  </a:cxn>
                  <a:cxn ang="0">
                    <a:pos x="9" y="19"/>
                  </a:cxn>
                  <a:cxn ang="0">
                    <a:pos x="0" y="0"/>
                  </a:cxn>
                  <a:cxn ang="0">
                    <a:pos x="0" y="215"/>
                  </a:cxn>
                  <a:cxn ang="0">
                    <a:pos x="11" y="206"/>
                  </a:cxn>
                  <a:cxn ang="0">
                    <a:pos x="11" y="28"/>
                  </a:cxn>
                  <a:cxn ang="0">
                    <a:pos x="9" y="19"/>
                  </a:cxn>
                </a:cxnLst>
                <a:rect l="0" t="0" r="r" b="b"/>
                <a:pathLst>
                  <a:path w="12" h="216">
                    <a:moveTo>
                      <a:pt x="9" y="19"/>
                    </a:moveTo>
                    <a:lnTo>
                      <a:pt x="9" y="19"/>
                    </a:lnTo>
                    <a:lnTo>
                      <a:pt x="0" y="0"/>
                    </a:lnTo>
                    <a:lnTo>
                      <a:pt x="0" y="215"/>
                    </a:lnTo>
                    <a:lnTo>
                      <a:pt x="11" y="206"/>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1" name="Freeform 4037"/>
              <p:cNvSpPr>
                <a:spLocks/>
              </p:cNvSpPr>
              <p:nvPr/>
            </p:nvSpPr>
            <p:spPr bwMode="auto">
              <a:xfrm>
                <a:off x="5868" y="8920"/>
                <a:ext cx="21"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4" y="141"/>
                  </a:cxn>
                  <a:cxn ang="0">
                    <a:pos x="16" y="129"/>
                  </a:cxn>
                  <a:cxn ang="0">
                    <a:pos x="19" y="115"/>
                  </a:cxn>
                  <a:cxn ang="0">
                    <a:pos x="19" y="95"/>
                  </a:cxn>
                  <a:cxn ang="0">
                    <a:pos x="21" y="79"/>
                  </a:cxn>
                  <a:cxn ang="0">
                    <a:pos x="21" y="62"/>
                  </a:cxn>
                  <a:cxn ang="0">
                    <a:pos x="19" y="43"/>
                  </a:cxn>
                  <a:cxn ang="0">
                    <a:pos x="19" y="26"/>
                  </a:cxn>
                  <a:cxn ang="0">
                    <a:pos x="16" y="9"/>
                  </a:cxn>
                </a:cxnLst>
                <a:rect l="0" t="0" r="r" b="b"/>
                <a:pathLst>
                  <a:path w="21" h="144">
                    <a:moveTo>
                      <a:pt x="16" y="9"/>
                    </a:moveTo>
                    <a:lnTo>
                      <a:pt x="2" y="0"/>
                    </a:lnTo>
                    <a:lnTo>
                      <a:pt x="4" y="23"/>
                    </a:lnTo>
                    <a:lnTo>
                      <a:pt x="7" y="43"/>
                    </a:lnTo>
                    <a:lnTo>
                      <a:pt x="7" y="76"/>
                    </a:lnTo>
                    <a:lnTo>
                      <a:pt x="2" y="105"/>
                    </a:lnTo>
                    <a:lnTo>
                      <a:pt x="2" y="124"/>
                    </a:lnTo>
                    <a:lnTo>
                      <a:pt x="0" y="143"/>
                    </a:lnTo>
                    <a:lnTo>
                      <a:pt x="14" y="141"/>
                    </a:lnTo>
                    <a:lnTo>
                      <a:pt x="16" y="129"/>
                    </a:lnTo>
                    <a:lnTo>
                      <a:pt x="19" y="115"/>
                    </a:lnTo>
                    <a:lnTo>
                      <a:pt x="19" y="95"/>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2" name="Freeform 4038"/>
              <p:cNvSpPr>
                <a:spLocks/>
              </p:cNvSpPr>
              <p:nvPr/>
            </p:nvSpPr>
            <p:spPr bwMode="auto">
              <a:xfrm>
                <a:off x="5865" y="8920"/>
                <a:ext cx="19" cy="144"/>
              </a:xfrm>
              <a:custGeom>
                <a:avLst/>
                <a:gdLst/>
                <a:ahLst/>
                <a:cxnLst>
                  <a:cxn ang="0">
                    <a:pos x="0" y="0"/>
                  </a:cxn>
                  <a:cxn ang="0">
                    <a:pos x="4" y="21"/>
                  </a:cxn>
                  <a:cxn ang="0">
                    <a:pos x="4" y="43"/>
                  </a:cxn>
                  <a:cxn ang="0">
                    <a:pos x="7" y="60"/>
                  </a:cxn>
                  <a:cxn ang="0">
                    <a:pos x="4" y="74"/>
                  </a:cxn>
                  <a:cxn ang="0">
                    <a:pos x="4" y="91"/>
                  </a:cxn>
                  <a:cxn ang="0">
                    <a:pos x="2" y="105"/>
                  </a:cxn>
                  <a:cxn ang="0">
                    <a:pos x="0" y="124"/>
                  </a:cxn>
                  <a:cxn ang="0">
                    <a:pos x="0" y="143"/>
                  </a:cxn>
                  <a:cxn ang="0">
                    <a:pos x="12" y="143"/>
                  </a:cxn>
                  <a:cxn ang="0">
                    <a:pos x="14" y="141"/>
                  </a:cxn>
                  <a:cxn ang="0">
                    <a:pos x="16" y="129"/>
                  </a:cxn>
                  <a:cxn ang="0">
                    <a:pos x="19" y="112"/>
                  </a:cxn>
                  <a:cxn ang="0">
                    <a:pos x="19" y="23"/>
                  </a:cxn>
                  <a:cxn ang="0">
                    <a:pos x="16" y="9"/>
                  </a:cxn>
                  <a:cxn ang="0">
                    <a:pos x="14" y="7"/>
                  </a:cxn>
                  <a:cxn ang="0">
                    <a:pos x="9" y="4"/>
                  </a:cxn>
                  <a:cxn ang="0">
                    <a:pos x="4" y="2"/>
                  </a:cxn>
                  <a:cxn ang="0">
                    <a:pos x="0" y="0"/>
                  </a:cxn>
                </a:cxnLst>
                <a:rect l="0" t="0" r="r" b="b"/>
                <a:pathLst>
                  <a:path w="19" h="144">
                    <a:moveTo>
                      <a:pt x="0" y="0"/>
                    </a:moveTo>
                    <a:lnTo>
                      <a:pt x="4" y="21"/>
                    </a:lnTo>
                    <a:lnTo>
                      <a:pt x="4" y="43"/>
                    </a:lnTo>
                    <a:lnTo>
                      <a:pt x="7" y="60"/>
                    </a:lnTo>
                    <a:lnTo>
                      <a:pt x="4" y="74"/>
                    </a:lnTo>
                    <a:lnTo>
                      <a:pt x="4" y="91"/>
                    </a:lnTo>
                    <a:lnTo>
                      <a:pt x="2" y="105"/>
                    </a:lnTo>
                    <a:lnTo>
                      <a:pt x="0" y="124"/>
                    </a:lnTo>
                    <a:lnTo>
                      <a:pt x="0" y="143"/>
                    </a:lnTo>
                    <a:lnTo>
                      <a:pt x="12" y="143"/>
                    </a:lnTo>
                    <a:lnTo>
                      <a:pt x="14" y="141"/>
                    </a:lnTo>
                    <a:lnTo>
                      <a:pt x="16" y="129"/>
                    </a:lnTo>
                    <a:lnTo>
                      <a:pt x="19" y="112"/>
                    </a:lnTo>
                    <a:lnTo>
                      <a:pt x="19" y="23"/>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3" name="Freeform 4039"/>
              <p:cNvSpPr>
                <a:spLocks/>
              </p:cNvSpPr>
              <p:nvPr/>
            </p:nvSpPr>
            <p:spPr bwMode="auto">
              <a:xfrm>
                <a:off x="5860" y="8918"/>
                <a:ext cx="22" cy="146"/>
              </a:xfrm>
              <a:custGeom>
                <a:avLst/>
                <a:gdLst/>
                <a:ahLst/>
                <a:cxnLst>
                  <a:cxn ang="0">
                    <a:pos x="7" y="23"/>
                  </a:cxn>
                  <a:cxn ang="0">
                    <a:pos x="7" y="76"/>
                  </a:cxn>
                  <a:cxn ang="0">
                    <a:pos x="4" y="91"/>
                  </a:cxn>
                  <a:cxn ang="0">
                    <a:pos x="4" y="107"/>
                  </a:cxn>
                  <a:cxn ang="0">
                    <a:pos x="0" y="146"/>
                  </a:cxn>
                  <a:cxn ang="0">
                    <a:pos x="9" y="146"/>
                  </a:cxn>
                  <a:cxn ang="0">
                    <a:pos x="11" y="143"/>
                  </a:cxn>
                  <a:cxn ang="0">
                    <a:pos x="16" y="143"/>
                  </a:cxn>
                  <a:cxn ang="0">
                    <a:pos x="19" y="115"/>
                  </a:cxn>
                  <a:cxn ang="0">
                    <a:pos x="21" y="79"/>
                  </a:cxn>
                  <a:cxn ang="0">
                    <a:pos x="21" y="43"/>
                  </a:cxn>
                  <a:cxn ang="0">
                    <a:pos x="19" y="9"/>
                  </a:cxn>
                  <a:cxn ang="0">
                    <a:pos x="16" y="9"/>
                  </a:cxn>
                  <a:cxn ang="0">
                    <a:pos x="14" y="4"/>
                  </a:cxn>
                  <a:cxn ang="0">
                    <a:pos x="9" y="4"/>
                  </a:cxn>
                  <a:cxn ang="0">
                    <a:pos x="4" y="0"/>
                  </a:cxn>
                  <a:cxn ang="0">
                    <a:pos x="2" y="0"/>
                  </a:cxn>
                  <a:cxn ang="0">
                    <a:pos x="7" y="23"/>
                  </a:cxn>
                </a:cxnLst>
                <a:rect l="0" t="0" r="r" b="b"/>
                <a:pathLst>
                  <a:path w="22" h="146">
                    <a:moveTo>
                      <a:pt x="7" y="23"/>
                    </a:moveTo>
                    <a:lnTo>
                      <a:pt x="7" y="76"/>
                    </a:lnTo>
                    <a:lnTo>
                      <a:pt x="4" y="91"/>
                    </a:lnTo>
                    <a:lnTo>
                      <a:pt x="4" y="107"/>
                    </a:lnTo>
                    <a:lnTo>
                      <a:pt x="0" y="146"/>
                    </a:lnTo>
                    <a:lnTo>
                      <a:pt x="9" y="146"/>
                    </a:lnTo>
                    <a:lnTo>
                      <a:pt x="11" y="143"/>
                    </a:lnTo>
                    <a:lnTo>
                      <a:pt x="16" y="143"/>
                    </a:lnTo>
                    <a:lnTo>
                      <a:pt x="19" y="115"/>
                    </a:lnTo>
                    <a:lnTo>
                      <a:pt x="21" y="79"/>
                    </a:lnTo>
                    <a:lnTo>
                      <a:pt x="21" y="43"/>
                    </a:lnTo>
                    <a:lnTo>
                      <a:pt x="19" y="9"/>
                    </a:lnTo>
                    <a:lnTo>
                      <a:pt x="16" y="9"/>
                    </a:lnTo>
                    <a:lnTo>
                      <a:pt x="14"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4" name="Freeform 4040"/>
              <p:cNvSpPr>
                <a:spLocks/>
              </p:cNvSpPr>
              <p:nvPr/>
            </p:nvSpPr>
            <p:spPr bwMode="auto">
              <a:xfrm>
                <a:off x="5858" y="8916"/>
                <a:ext cx="22" cy="151"/>
              </a:xfrm>
              <a:custGeom>
                <a:avLst/>
                <a:gdLst/>
                <a:ahLst/>
                <a:cxnLst>
                  <a:cxn ang="0">
                    <a:pos x="0" y="129"/>
                  </a:cxn>
                  <a:cxn ang="0">
                    <a:pos x="0" y="151"/>
                  </a:cxn>
                  <a:cxn ang="0">
                    <a:pos x="2" y="148"/>
                  </a:cxn>
                  <a:cxn ang="0">
                    <a:pos x="9" y="148"/>
                  </a:cxn>
                  <a:cxn ang="0">
                    <a:pos x="11" y="146"/>
                  </a:cxn>
                  <a:cxn ang="0">
                    <a:pos x="16" y="146"/>
                  </a:cxn>
                  <a:cxn ang="0">
                    <a:pos x="19" y="117"/>
                  </a:cxn>
                  <a:cxn ang="0">
                    <a:pos x="21" y="81"/>
                  </a:cxn>
                  <a:cxn ang="0">
                    <a:pos x="21" y="43"/>
                  </a:cxn>
                  <a:cxn ang="0">
                    <a:pos x="19" y="9"/>
                  </a:cxn>
                  <a:cxn ang="0">
                    <a:pos x="16" y="9"/>
                  </a:cxn>
                  <a:cxn ang="0">
                    <a:pos x="11" y="4"/>
                  </a:cxn>
                  <a:cxn ang="0">
                    <a:pos x="7" y="2"/>
                  </a:cxn>
                  <a:cxn ang="0">
                    <a:pos x="2" y="0"/>
                  </a:cxn>
                  <a:cxn ang="0">
                    <a:pos x="7" y="23"/>
                  </a:cxn>
                  <a:cxn ang="0">
                    <a:pos x="7" y="79"/>
                  </a:cxn>
                  <a:cxn ang="0">
                    <a:pos x="4" y="93"/>
                  </a:cxn>
                  <a:cxn ang="0">
                    <a:pos x="2" y="110"/>
                  </a:cxn>
                  <a:cxn ang="0">
                    <a:pos x="0" y="129"/>
                  </a:cxn>
                </a:cxnLst>
                <a:rect l="0" t="0" r="r" b="b"/>
                <a:pathLst>
                  <a:path w="22" h="151">
                    <a:moveTo>
                      <a:pt x="0" y="129"/>
                    </a:moveTo>
                    <a:lnTo>
                      <a:pt x="0" y="151"/>
                    </a:lnTo>
                    <a:lnTo>
                      <a:pt x="2" y="148"/>
                    </a:lnTo>
                    <a:lnTo>
                      <a:pt x="9" y="148"/>
                    </a:lnTo>
                    <a:lnTo>
                      <a:pt x="11" y="146"/>
                    </a:lnTo>
                    <a:lnTo>
                      <a:pt x="16" y="146"/>
                    </a:lnTo>
                    <a:lnTo>
                      <a:pt x="19" y="117"/>
                    </a:lnTo>
                    <a:lnTo>
                      <a:pt x="21" y="81"/>
                    </a:lnTo>
                    <a:lnTo>
                      <a:pt x="21" y="43"/>
                    </a:lnTo>
                    <a:lnTo>
                      <a:pt x="19" y="9"/>
                    </a:lnTo>
                    <a:lnTo>
                      <a:pt x="16" y="9"/>
                    </a:lnTo>
                    <a:lnTo>
                      <a:pt x="11" y="4"/>
                    </a:lnTo>
                    <a:lnTo>
                      <a:pt x="7" y="2"/>
                    </a:lnTo>
                    <a:lnTo>
                      <a:pt x="2" y="0"/>
                    </a:lnTo>
                    <a:lnTo>
                      <a:pt x="7" y="2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5" name="Freeform 4041"/>
              <p:cNvSpPr>
                <a:spLocks/>
              </p:cNvSpPr>
              <p:nvPr/>
            </p:nvSpPr>
            <p:spPr bwMode="auto">
              <a:xfrm>
                <a:off x="5853" y="8916"/>
                <a:ext cx="22" cy="151"/>
              </a:xfrm>
              <a:custGeom>
                <a:avLst/>
                <a:gdLst/>
                <a:ahLst/>
                <a:cxnLst>
                  <a:cxn ang="0">
                    <a:pos x="2" y="148"/>
                  </a:cxn>
                  <a:cxn ang="0">
                    <a:pos x="11" y="148"/>
                  </a:cxn>
                  <a:cxn ang="0">
                    <a:pos x="16" y="146"/>
                  </a:cxn>
                  <a:cxn ang="0">
                    <a:pos x="21" y="117"/>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1">
                    <a:moveTo>
                      <a:pt x="2" y="148"/>
                    </a:moveTo>
                    <a:lnTo>
                      <a:pt x="11" y="148"/>
                    </a:lnTo>
                    <a:lnTo>
                      <a:pt x="16" y="146"/>
                    </a:lnTo>
                    <a:lnTo>
                      <a:pt x="21" y="117"/>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6" name="Freeform 4042"/>
              <p:cNvSpPr>
                <a:spLocks/>
              </p:cNvSpPr>
              <p:nvPr/>
            </p:nvSpPr>
            <p:spPr bwMode="auto">
              <a:xfrm>
                <a:off x="5851" y="8913"/>
                <a:ext cx="21" cy="154"/>
              </a:xfrm>
              <a:custGeom>
                <a:avLst/>
                <a:gdLst/>
                <a:ahLst/>
                <a:cxnLst>
                  <a:cxn ang="0">
                    <a:pos x="19" y="9"/>
                  </a:cxn>
                  <a:cxn ang="0">
                    <a:pos x="14" y="7"/>
                  </a:cxn>
                  <a:cxn ang="0">
                    <a:pos x="9" y="2"/>
                  </a:cxn>
                  <a:cxn ang="0">
                    <a:pos x="4" y="0"/>
                  </a:cxn>
                  <a:cxn ang="0">
                    <a:pos x="7" y="23"/>
                  </a:cxn>
                  <a:cxn ang="0">
                    <a:pos x="9" y="43"/>
                  </a:cxn>
                  <a:cxn ang="0">
                    <a:pos x="9" y="62"/>
                  </a:cxn>
                  <a:cxn ang="0">
                    <a:pos x="2" y="112"/>
                  </a:cxn>
                  <a:cxn ang="0">
                    <a:pos x="2" y="131"/>
                  </a:cxn>
                  <a:cxn ang="0">
                    <a:pos x="0" y="153"/>
                  </a:cxn>
                  <a:cxn ang="0">
                    <a:pos x="2" y="151"/>
                  </a:cxn>
                  <a:cxn ang="0">
                    <a:pos x="9" y="151"/>
                  </a:cxn>
                  <a:cxn ang="0">
                    <a:pos x="9" y="148"/>
                  </a:cxn>
                  <a:cxn ang="0">
                    <a:pos x="16" y="148"/>
                  </a:cxn>
                  <a:cxn ang="0">
                    <a:pos x="19" y="120"/>
                  </a:cxn>
                  <a:cxn ang="0">
                    <a:pos x="21" y="81"/>
                  </a:cxn>
                  <a:cxn ang="0">
                    <a:pos x="21" y="9"/>
                  </a:cxn>
                  <a:cxn ang="0">
                    <a:pos x="19" y="9"/>
                  </a:cxn>
                </a:cxnLst>
                <a:rect l="0" t="0" r="r" b="b"/>
                <a:pathLst>
                  <a:path w="21" h="154">
                    <a:moveTo>
                      <a:pt x="19" y="9"/>
                    </a:moveTo>
                    <a:lnTo>
                      <a:pt x="14" y="7"/>
                    </a:lnTo>
                    <a:lnTo>
                      <a:pt x="9" y="2"/>
                    </a:lnTo>
                    <a:lnTo>
                      <a:pt x="4" y="0"/>
                    </a:lnTo>
                    <a:lnTo>
                      <a:pt x="7" y="23"/>
                    </a:lnTo>
                    <a:lnTo>
                      <a:pt x="9" y="43"/>
                    </a:lnTo>
                    <a:lnTo>
                      <a:pt x="9" y="62"/>
                    </a:lnTo>
                    <a:lnTo>
                      <a:pt x="2" y="112"/>
                    </a:lnTo>
                    <a:lnTo>
                      <a:pt x="2" y="131"/>
                    </a:lnTo>
                    <a:lnTo>
                      <a:pt x="0" y="153"/>
                    </a:lnTo>
                    <a:lnTo>
                      <a:pt x="2" y="151"/>
                    </a:lnTo>
                    <a:lnTo>
                      <a:pt x="9" y="151"/>
                    </a:lnTo>
                    <a:lnTo>
                      <a:pt x="9" y="148"/>
                    </a:lnTo>
                    <a:lnTo>
                      <a:pt x="16" y="148"/>
                    </a:lnTo>
                    <a:lnTo>
                      <a:pt x="19" y="120"/>
                    </a:lnTo>
                    <a:lnTo>
                      <a:pt x="21" y="81"/>
                    </a:lnTo>
                    <a:lnTo>
                      <a:pt x="21" y="9"/>
                    </a:lnTo>
                    <a:lnTo>
                      <a:pt x="19" y="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7" name="Freeform 4043"/>
              <p:cNvSpPr>
                <a:spLocks/>
              </p:cNvSpPr>
              <p:nvPr/>
            </p:nvSpPr>
            <p:spPr bwMode="auto">
              <a:xfrm>
                <a:off x="5848" y="8911"/>
                <a:ext cx="22" cy="156"/>
              </a:xfrm>
              <a:custGeom>
                <a:avLst/>
                <a:gdLst/>
                <a:ahLst/>
                <a:cxnLst>
                  <a:cxn ang="0">
                    <a:pos x="7" y="23"/>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3"/>
                  </a:cxn>
                  <a:cxn ang="0">
                    <a:pos x="21" y="12"/>
                  </a:cxn>
                  <a:cxn ang="0">
                    <a:pos x="16" y="9"/>
                  </a:cxn>
                  <a:cxn ang="0">
                    <a:pos x="12" y="4"/>
                  </a:cxn>
                  <a:cxn ang="0">
                    <a:pos x="9" y="4"/>
                  </a:cxn>
                  <a:cxn ang="0">
                    <a:pos x="4" y="0"/>
                  </a:cxn>
                  <a:cxn ang="0">
                    <a:pos x="7" y="23"/>
                  </a:cxn>
                </a:cxnLst>
                <a:rect l="0" t="0" r="r" b="b"/>
                <a:pathLst>
                  <a:path w="22" h="156">
                    <a:moveTo>
                      <a:pt x="7" y="23"/>
                    </a:moveTo>
                    <a:lnTo>
                      <a:pt x="7" y="81"/>
                    </a:lnTo>
                    <a:lnTo>
                      <a:pt x="2" y="115"/>
                    </a:lnTo>
                    <a:lnTo>
                      <a:pt x="0" y="134"/>
                    </a:lnTo>
                    <a:lnTo>
                      <a:pt x="0" y="156"/>
                    </a:lnTo>
                    <a:lnTo>
                      <a:pt x="2" y="153"/>
                    </a:lnTo>
                    <a:lnTo>
                      <a:pt x="7" y="153"/>
                    </a:lnTo>
                    <a:lnTo>
                      <a:pt x="9" y="151"/>
                    </a:lnTo>
                    <a:lnTo>
                      <a:pt x="16" y="151"/>
                    </a:lnTo>
                    <a:lnTo>
                      <a:pt x="19" y="120"/>
                    </a:lnTo>
                    <a:lnTo>
                      <a:pt x="21" y="83"/>
                    </a:lnTo>
                    <a:lnTo>
                      <a:pt x="21" y="12"/>
                    </a:lnTo>
                    <a:lnTo>
                      <a:pt x="16" y="9"/>
                    </a:lnTo>
                    <a:lnTo>
                      <a:pt x="12" y="4"/>
                    </a:lnTo>
                    <a:lnTo>
                      <a:pt x="9" y="4"/>
                    </a:lnTo>
                    <a:lnTo>
                      <a:pt x="4" y="0"/>
                    </a:lnTo>
                    <a:lnTo>
                      <a:pt x="7" y="23"/>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8" name="Freeform 4044"/>
              <p:cNvSpPr>
                <a:spLocks/>
              </p:cNvSpPr>
              <p:nvPr/>
            </p:nvSpPr>
            <p:spPr bwMode="auto">
              <a:xfrm>
                <a:off x="5844" y="8911"/>
                <a:ext cx="24" cy="156"/>
              </a:xfrm>
              <a:custGeom>
                <a:avLst/>
                <a:gdLst/>
                <a:ahLst/>
                <a:cxnLst>
                  <a:cxn ang="0">
                    <a:pos x="0" y="156"/>
                  </a:cxn>
                  <a:cxn ang="0">
                    <a:pos x="2" y="153"/>
                  </a:cxn>
                  <a:cxn ang="0">
                    <a:pos x="9" y="153"/>
                  </a:cxn>
                  <a:cxn ang="0">
                    <a:pos x="12" y="151"/>
                  </a:cxn>
                  <a:cxn ang="0">
                    <a:pos x="19" y="151"/>
                  </a:cxn>
                  <a:cxn ang="0">
                    <a:pos x="21" y="120"/>
                  </a:cxn>
                  <a:cxn ang="0">
                    <a:pos x="21" y="43"/>
                  </a:cxn>
                  <a:cxn ang="0">
                    <a:pos x="23" y="9"/>
                  </a:cxn>
                  <a:cxn ang="0">
                    <a:pos x="21" y="9"/>
                  </a:cxn>
                  <a:cxn ang="0">
                    <a:pos x="16" y="4"/>
                  </a:cxn>
                  <a:cxn ang="0">
                    <a:pos x="14" y="4"/>
                  </a:cxn>
                  <a:cxn ang="0">
                    <a:pos x="9" y="2"/>
                  </a:cxn>
                  <a:cxn ang="0">
                    <a:pos x="4" y="0"/>
                  </a:cxn>
                  <a:cxn ang="0">
                    <a:pos x="9" y="21"/>
                  </a:cxn>
                  <a:cxn ang="0">
                    <a:pos x="9" y="79"/>
                  </a:cxn>
                  <a:cxn ang="0">
                    <a:pos x="7" y="98"/>
                  </a:cxn>
                  <a:cxn ang="0">
                    <a:pos x="4" y="115"/>
                  </a:cxn>
                  <a:cxn ang="0">
                    <a:pos x="2" y="134"/>
                  </a:cxn>
                  <a:cxn ang="0">
                    <a:pos x="0" y="156"/>
                  </a:cxn>
                </a:cxnLst>
                <a:rect l="0" t="0" r="r" b="b"/>
                <a:pathLst>
                  <a:path w="24" h="156">
                    <a:moveTo>
                      <a:pt x="0" y="156"/>
                    </a:moveTo>
                    <a:lnTo>
                      <a:pt x="2" y="153"/>
                    </a:lnTo>
                    <a:lnTo>
                      <a:pt x="9" y="153"/>
                    </a:lnTo>
                    <a:lnTo>
                      <a:pt x="12" y="151"/>
                    </a:lnTo>
                    <a:lnTo>
                      <a:pt x="19" y="151"/>
                    </a:lnTo>
                    <a:lnTo>
                      <a:pt x="21" y="120"/>
                    </a:lnTo>
                    <a:lnTo>
                      <a:pt x="21" y="43"/>
                    </a:lnTo>
                    <a:lnTo>
                      <a:pt x="23" y="9"/>
                    </a:lnTo>
                    <a:lnTo>
                      <a:pt x="21" y="9"/>
                    </a:lnTo>
                    <a:lnTo>
                      <a:pt x="16" y="4"/>
                    </a:lnTo>
                    <a:lnTo>
                      <a:pt x="14" y="4"/>
                    </a:lnTo>
                    <a:lnTo>
                      <a:pt x="9" y="2"/>
                    </a:lnTo>
                    <a:lnTo>
                      <a:pt x="4" y="0"/>
                    </a:lnTo>
                    <a:lnTo>
                      <a:pt x="9" y="21"/>
                    </a:lnTo>
                    <a:lnTo>
                      <a:pt x="9" y="79"/>
                    </a:lnTo>
                    <a:lnTo>
                      <a:pt x="7" y="98"/>
                    </a:lnTo>
                    <a:lnTo>
                      <a:pt x="4" y="115"/>
                    </a:lnTo>
                    <a:lnTo>
                      <a:pt x="2" y="134"/>
                    </a:lnTo>
                    <a:lnTo>
                      <a:pt x="0" y="15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9" name="Freeform 4045"/>
              <p:cNvSpPr>
                <a:spLocks/>
              </p:cNvSpPr>
              <p:nvPr/>
            </p:nvSpPr>
            <p:spPr bwMode="auto">
              <a:xfrm>
                <a:off x="5841" y="8908"/>
                <a:ext cx="24" cy="159"/>
              </a:xfrm>
              <a:custGeom>
                <a:avLst/>
                <a:gdLst/>
                <a:ahLst/>
                <a:cxnLst>
                  <a:cxn ang="0">
                    <a:pos x="2" y="156"/>
                  </a:cxn>
                  <a:cxn ang="0">
                    <a:pos x="7" y="156"/>
                  </a:cxn>
                  <a:cxn ang="0">
                    <a:pos x="9" y="153"/>
                  </a:cxn>
                  <a:cxn ang="0">
                    <a:pos x="14" y="153"/>
                  </a:cxn>
                  <a:cxn ang="0">
                    <a:pos x="16" y="151"/>
                  </a:cxn>
                  <a:cxn ang="0">
                    <a:pos x="21" y="122"/>
                  </a:cxn>
                  <a:cxn ang="0">
                    <a:pos x="21" y="45"/>
                  </a:cxn>
                  <a:cxn ang="0">
                    <a:pos x="23" y="9"/>
                  </a:cxn>
                  <a:cxn ang="0">
                    <a:pos x="21" y="9"/>
                  </a:cxn>
                  <a:cxn ang="0">
                    <a:pos x="16" y="7"/>
                  </a:cxn>
                  <a:cxn ang="0">
                    <a:pos x="12" y="4"/>
                  </a:cxn>
                  <a:cxn ang="0">
                    <a:pos x="7" y="0"/>
                  </a:cxn>
                  <a:cxn ang="0">
                    <a:pos x="4" y="0"/>
                  </a:cxn>
                  <a:cxn ang="0">
                    <a:pos x="9" y="23"/>
                  </a:cxn>
                  <a:cxn ang="0">
                    <a:pos x="9" y="64"/>
                  </a:cxn>
                  <a:cxn ang="0">
                    <a:pos x="4" y="98"/>
                  </a:cxn>
                  <a:cxn ang="0">
                    <a:pos x="0" y="136"/>
                  </a:cxn>
                  <a:cxn ang="0">
                    <a:pos x="0" y="158"/>
                  </a:cxn>
                  <a:cxn ang="0">
                    <a:pos x="2" y="156"/>
                  </a:cxn>
                </a:cxnLst>
                <a:rect l="0" t="0" r="r" b="b"/>
                <a:pathLst>
                  <a:path w="24" h="159">
                    <a:moveTo>
                      <a:pt x="2" y="156"/>
                    </a:moveTo>
                    <a:lnTo>
                      <a:pt x="7" y="156"/>
                    </a:lnTo>
                    <a:lnTo>
                      <a:pt x="9" y="153"/>
                    </a:lnTo>
                    <a:lnTo>
                      <a:pt x="14" y="153"/>
                    </a:lnTo>
                    <a:lnTo>
                      <a:pt x="16" y="151"/>
                    </a:lnTo>
                    <a:lnTo>
                      <a:pt x="21" y="122"/>
                    </a:lnTo>
                    <a:lnTo>
                      <a:pt x="21" y="45"/>
                    </a:lnTo>
                    <a:lnTo>
                      <a:pt x="23" y="9"/>
                    </a:lnTo>
                    <a:lnTo>
                      <a:pt x="21" y="9"/>
                    </a:lnTo>
                    <a:lnTo>
                      <a:pt x="16" y="7"/>
                    </a:lnTo>
                    <a:lnTo>
                      <a:pt x="12" y="4"/>
                    </a:lnTo>
                    <a:lnTo>
                      <a:pt x="7" y="0"/>
                    </a:lnTo>
                    <a:lnTo>
                      <a:pt x="4" y="0"/>
                    </a:lnTo>
                    <a:lnTo>
                      <a:pt x="9" y="23"/>
                    </a:lnTo>
                    <a:lnTo>
                      <a:pt x="9" y="64"/>
                    </a:lnTo>
                    <a:lnTo>
                      <a:pt x="4" y="98"/>
                    </a:lnTo>
                    <a:lnTo>
                      <a:pt x="0" y="136"/>
                    </a:lnTo>
                    <a:lnTo>
                      <a:pt x="0" y="158"/>
                    </a:lnTo>
                    <a:lnTo>
                      <a:pt x="2" y="15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0" name="Freeform 4046"/>
              <p:cNvSpPr>
                <a:spLocks/>
              </p:cNvSpPr>
              <p:nvPr/>
            </p:nvSpPr>
            <p:spPr bwMode="auto">
              <a:xfrm>
                <a:off x="5836" y="8906"/>
                <a:ext cx="24" cy="161"/>
              </a:xfrm>
              <a:custGeom>
                <a:avLst/>
                <a:gdLst/>
                <a:ahLst/>
                <a:cxnLst>
                  <a:cxn ang="0">
                    <a:pos x="9" y="23"/>
                  </a:cxn>
                  <a:cxn ang="0">
                    <a:pos x="12" y="45"/>
                  </a:cxn>
                  <a:cxn ang="0">
                    <a:pos x="12" y="64"/>
                  </a:cxn>
                  <a:cxn ang="0">
                    <a:pos x="9" y="83"/>
                  </a:cxn>
                  <a:cxn ang="0">
                    <a:pos x="7" y="100"/>
                  </a:cxn>
                  <a:cxn ang="0">
                    <a:pos x="2" y="139"/>
                  </a:cxn>
                  <a:cxn ang="0">
                    <a:pos x="0" y="160"/>
                  </a:cxn>
                  <a:cxn ang="0">
                    <a:pos x="2" y="158"/>
                  </a:cxn>
                  <a:cxn ang="0">
                    <a:pos x="7" y="158"/>
                  </a:cxn>
                  <a:cxn ang="0">
                    <a:pos x="9" y="156"/>
                  </a:cxn>
                  <a:cxn ang="0">
                    <a:pos x="16" y="156"/>
                  </a:cxn>
                  <a:cxn ang="0">
                    <a:pos x="19" y="153"/>
                  </a:cxn>
                  <a:cxn ang="0">
                    <a:pos x="21" y="124"/>
                  </a:cxn>
                  <a:cxn ang="0">
                    <a:pos x="24" y="86"/>
                  </a:cxn>
                  <a:cxn ang="0">
                    <a:pos x="24" y="9"/>
                  </a:cxn>
                  <a:cxn ang="0">
                    <a:pos x="21" y="9"/>
                  </a:cxn>
                  <a:cxn ang="0">
                    <a:pos x="16" y="7"/>
                  </a:cxn>
                  <a:cxn ang="0">
                    <a:pos x="12" y="2"/>
                  </a:cxn>
                  <a:cxn ang="0">
                    <a:pos x="7" y="0"/>
                  </a:cxn>
                  <a:cxn ang="0">
                    <a:pos x="9" y="23"/>
                  </a:cxn>
                </a:cxnLst>
                <a:rect l="0" t="0" r="r" b="b"/>
                <a:pathLst>
                  <a:path w="24" h="161">
                    <a:moveTo>
                      <a:pt x="9" y="23"/>
                    </a:moveTo>
                    <a:lnTo>
                      <a:pt x="12" y="45"/>
                    </a:lnTo>
                    <a:lnTo>
                      <a:pt x="12" y="64"/>
                    </a:lnTo>
                    <a:lnTo>
                      <a:pt x="9" y="83"/>
                    </a:lnTo>
                    <a:lnTo>
                      <a:pt x="7" y="100"/>
                    </a:lnTo>
                    <a:lnTo>
                      <a:pt x="2" y="139"/>
                    </a:lnTo>
                    <a:lnTo>
                      <a:pt x="0" y="160"/>
                    </a:lnTo>
                    <a:lnTo>
                      <a:pt x="2" y="158"/>
                    </a:lnTo>
                    <a:lnTo>
                      <a:pt x="7" y="158"/>
                    </a:lnTo>
                    <a:lnTo>
                      <a:pt x="9" y="156"/>
                    </a:lnTo>
                    <a:lnTo>
                      <a:pt x="16" y="156"/>
                    </a:lnTo>
                    <a:lnTo>
                      <a:pt x="19" y="153"/>
                    </a:lnTo>
                    <a:lnTo>
                      <a:pt x="21" y="124"/>
                    </a:lnTo>
                    <a:lnTo>
                      <a:pt x="24" y="86"/>
                    </a:lnTo>
                    <a:lnTo>
                      <a:pt x="24" y="9"/>
                    </a:lnTo>
                    <a:lnTo>
                      <a:pt x="21" y="9"/>
                    </a:lnTo>
                    <a:lnTo>
                      <a:pt x="16" y="7"/>
                    </a:lnTo>
                    <a:lnTo>
                      <a:pt x="12"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1" name="Freeform 4047"/>
              <p:cNvSpPr>
                <a:spLocks/>
              </p:cNvSpPr>
              <p:nvPr/>
            </p:nvSpPr>
            <p:spPr bwMode="auto">
              <a:xfrm>
                <a:off x="5834" y="8906"/>
                <a:ext cx="24" cy="161"/>
              </a:xfrm>
              <a:custGeom>
                <a:avLst/>
                <a:gdLst/>
                <a:ahLst/>
                <a:cxnLst>
                  <a:cxn ang="0">
                    <a:pos x="2" y="139"/>
                  </a:cxn>
                  <a:cxn ang="0">
                    <a:pos x="0" y="160"/>
                  </a:cxn>
                  <a:cxn ang="0">
                    <a:pos x="2" y="158"/>
                  </a:cxn>
                  <a:cxn ang="0">
                    <a:pos x="7" y="158"/>
                  </a:cxn>
                  <a:cxn ang="0">
                    <a:pos x="9" y="156"/>
                  </a:cxn>
                  <a:cxn ang="0">
                    <a:pos x="16" y="156"/>
                  </a:cxn>
                  <a:cxn ang="0">
                    <a:pos x="19" y="153"/>
                  </a:cxn>
                  <a:cxn ang="0">
                    <a:pos x="21" y="122"/>
                  </a:cxn>
                  <a:cxn ang="0">
                    <a:pos x="21" y="83"/>
                  </a:cxn>
                  <a:cxn ang="0">
                    <a:pos x="23" y="45"/>
                  </a:cxn>
                  <a:cxn ang="0">
                    <a:pos x="23" y="9"/>
                  </a:cxn>
                  <a:cxn ang="0">
                    <a:pos x="21" y="9"/>
                  </a:cxn>
                  <a:cxn ang="0">
                    <a:pos x="16" y="4"/>
                  </a:cxn>
                  <a:cxn ang="0">
                    <a:pos x="11" y="2"/>
                  </a:cxn>
                  <a:cxn ang="0">
                    <a:pos x="7" y="0"/>
                  </a:cxn>
                  <a:cxn ang="0">
                    <a:pos x="9" y="23"/>
                  </a:cxn>
                  <a:cxn ang="0">
                    <a:pos x="11" y="43"/>
                  </a:cxn>
                  <a:cxn ang="0">
                    <a:pos x="9" y="64"/>
                  </a:cxn>
                  <a:cxn ang="0">
                    <a:pos x="9" y="81"/>
                  </a:cxn>
                  <a:cxn ang="0">
                    <a:pos x="2" y="139"/>
                  </a:cxn>
                </a:cxnLst>
                <a:rect l="0" t="0" r="r" b="b"/>
                <a:pathLst>
                  <a:path w="24" h="161">
                    <a:moveTo>
                      <a:pt x="2" y="139"/>
                    </a:moveTo>
                    <a:lnTo>
                      <a:pt x="0" y="160"/>
                    </a:lnTo>
                    <a:lnTo>
                      <a:pt x="2" y="158"/>
                    </a:lnTo>
                    <a:lnTo>
                      <a:pt x="7" y="158"/>
                    </a:lnTo>
                    <a:lnTo>
                      <a:pt x="9" y="156"/>
                    </a:lnTo>
                    <a:lnTo>
                      <a:pt x="16" y="156"/>
                    </a:lnTo>
                    <a:lnTo>
                      <a:pt x="19" y="153"/>
                    </a:lnTo>
                    <a:lnTo>
                      <a:pt x="21" y="122"/>
                    </a:lnTo>
                    <a:lnTo>
                      <a:pt x="21" y="83"/>
                    </a:lnTo>
                    <a:lnTo>
                      <a:pt x="23" y="45"/>
                    </a:lnTo>
                    <a:lnTo>
                      <a:pt x="23" y="9"/>
                    </a:lnTo>
                    <a:lnTo>
                      <a:pt x="21" y="9"/>
                    </a:lnTo>
                    <a:lnTo>
                      <a:pt x="16" y="4"/>
                    </a:lnTo>
                    <a:lnTo>
                      <a:pt x="11" y="2"/>
                    </a:lnTo>
                    <a:lnTo>
                      <a:pt x="7" y="0"/>
                    </a:lnTo>
                    <a:lnTo>
                      <a:pt x="9" y="23"/>
                    </a:lnTo>
                    <a:lnTo>
                      <a:pt x="11" y="43"/>
                    </a:lnTo>
                    <a:lnTo>
                      <a:pt x="9"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2" name="Freeform 4048"/>
              <p:cNvSpPr>
                <a:spLocks/>
              </p:cNvSpPr>
              <p:nvPr/>
            </p:nvSpPr>
            <p:spPr bwMode="auto">
              <a:xfrm>
                <a:off x="5832" y="8904"/>
                <a:ext cx="24" cy="163"/>
              </a:xfrm>
              <a:custGeom>
                <a:avLst/>
                <a:gdLst/>
                <a:ahLst/>
                <a:cxnLst>
                  <a:cxn ang="0">
                    <a:pos x="7" y="0"/>
                  </a:cxn>
                  <a:cxn ang="0">
                    <a:pos x="9" y="23"/>
                  </a:cxn>
                  <a:cxn ang="0">
                    <a:pos x="11" y="45"/>
                  </a:cxn>
                  <a:cxn ang="0">
                    <a:pos x="0" y="141"/>
                  </a:cxn>
                  <a:cxn ang="0">
                    <a:pos x="0" y="163"/>
                  </a:cxn>
                  <a:cxn ang="0">
                    <a:pos x="19" y="156"/>
                  </a:cxn>
                  <a:cxn ang="0">
                    <a:pos x="21" y="124"/>
                  </a:cxn>
                  <a:cxn ang="0">
                    <a:pos x="21" y="45"/>
                  </a:cxn>
                  <a:cxn ang="0">
                    <a:pos x="23" y="12"/>
                  </a:cxn>
                  <a:cxn ang="0">
                    <a:pos x="7" y="0"/>
                  </a:cxn>
                </a:cxnLst>
                <a:rect l="0" t="0" r="r" b="b"/>
                <a:pathLst>
                  <a:path w="24" h="163">
                    <a:moveTo>
                      <a:pt x="7" y="0"/>
                    </a:moveTo>
                    <a:lnTo>
                      <a:pt x="9" y="23"/>
                    </a:lnTo>
                    <a:lnTo>
                      <a:pt x="11" y="45"/>
                    </a:lnTo>
                    <a:lnTo>
                      <a:pt x="0" y="141"/>
                    </a:lnTo>
                    <a:lnTo>
                      <a:pt x="0" y="163"/>
                    </a:lnTo>
                    <a:lnTo>
                      <a:pt x="19" y="156"/>
                    </a:lnTo>
                    <a:lnTo>
                      <a:pt x="21" y="124"/>
                    </a:lnTo>
                    <a:lnTo>
                      <a:pt x="21" y="45"/>
                    </a:lnTo>
                    <a:lnTo>
                      <a:pt x="23" y="12"/>
                    </a:lnTo>
                    <a:lnTo>
                      <a:pt x="7"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3" name="Freeform 4049"/>
              <p:cNvSpPr>
                <a:spLocks/>
              </p:cNvSpPr>
              <p:nvPr/>
            </p:nvSpPr>
            <p:spPr bwMode="auto">
              <a:xfrm>
                <a:off x="5570" y="9069"/>
                <a:ext cx="214" cy="19"/>
              </a:xfrm>
              <a:custGeom>
                <a:avLst/>
                <a:gdLst/>
                <a:ahLst/>
                <a:cxnLst>
                  <a:cxn ang="0">
                    <a:pos x="16" y="7"/>
                  </a:cxn>
                  <a:cxn ang="0">
                    <a:pos x="21" y="9"/>
                  </a:cxn>
                  <a:cxn ang="0">
                    <a:pos x="26" y="9"/>
                  </a:cxn>
                  <a:cxn ang="0">
                    <a:pos x="28" y="11"/>
                  </a:cxn>
                  <a:cxn ang="0">
                    <a:pos x="40" y="11"/>
                  </a:cxn>
                  <a:cxn ang="0">
                    <a:pos x="45" y="14"/>
                  </a:cxn>
                  <a:cxn ang="0">
                    <a:pos x="57" y="14"/>
                  </a:cxn>
                  <a:cxn ang="0">
                    <a:pos x="64" y="16"/>
                  </a:cxn>
                  <a:cxn ang="0">
                    <a:pos x="84" y="16"/>
                  </a:cxn>
                  <a:cxn ang="0">
                    <a:pos x="93" y="19"/>
                  </a:cxn>
                  <a:cxn ang="0">
                    <a:pos x="124" y="19"/>
                  </a:cxn>
                  <a:cxn ang="0">
                    <a:pos x="132" y="16"/>
                  </a:cxn>
                  <a:cxn ang="0">
                    <a:pos x="158" y="16"/>
                  </a:cxn>
                  <a:cxn ang="0">
                    <a:pos x="165" y="14"/>
                  </a:cxn>
                  <a:cxn ang="0">
                    <a:pos x="187" y="11"/>
                  </a:cxn>
                  <a:cxn ang="0">
                    <a:pos x="213" y="9"/>
                  </a:cxn>
                  <a:cxn ang="0">
                    <a:pos x="189" y="4"/>
                  </a:cxn>
                  <a:cxn ang="0">
                    <a:pos x="172" y="4"/>
                  </a:cxn>
                  <a:cxn ang="0">
                    <a:pos x="165" y="7"/>
                  </a:cxn>
                  <a:cxn ang="0">
                    <a:pos x="151" y="7"/>
                  </a:cxn>
                  <a:cxn ang="0">
                    <a:pos x="139" y="9"/>
                  </a:cxn>
                  <a:cxn ang="0">
                    <a:pos x="115" y="9"/>
                  </a:cxn>
                  <a:cxn ang="0">
                    <a:pos x="103" y="11"/>
                  </a:cxn>
                  <a:cxn ang="0">
                    <a:pos x="64" y="11"/>
                  </a:cxn>
                  <a:cxn ang="0">
                    <a:pos x="57" y="9"/>
                  </a:cxn>
                  <a:cxn ang="0">
                    <a:pos x="38" y="9"/>
                  </a:cxn>
                  <a:cxn ang="0">
                    <a:pos x="0" y="0"/>
                  </a:cxn>
                  <a:cxn ang="0">
                    <a:pos x="2" y="4"/>
                  </a:cxn>
                  <a:cxn ang="0">
                    <a:pos x="7" y="4"/>
                  </a:cxn>
                  <a:cxn ang="0">
                    <a:pos x="9" y="7"/>
                  </a:cxn>
                  <a:cxn ang="0">
                    <a:pos x="16" y="7"/>
                  </a:cxn>
                </a:cxnLst>
                <a:rect l="0" t="0" r="r" b="b"/>
                <a:pathLst>
                  <a:path w="214" h="19">
                    <a:moveTo>
                      <a:pt x="16" y="7"/>
                    </a:moveTo>
                    <a:lnTo>
                      <a:pt x="21" y="9"/>
                    </a:lnTo>
                    <a:lnTo>
                      <a:pt x="26" y="9"/>
                    </a:lnTo>
                    <a:lnTo>
                      <a:pt x="28" y="11"/>
                    </a:lnTo>
                    <a:lnTo>
                      <a:pt x="40" y="11"/>
                    </a:lnTo>
                    <a:lnTo>
                      <a:pt x="45" y="14"/>
                    </a:lnTo>
                    <a:lnTo>
                      <a:pt x="57" y="14"/>
                    </a:lnTo>
                    <a:lnTo>
                      <a:pt x="64" y="16"/>
                    </a:lnTo>
                    <a:lnTo>
                      <a:pt x="84" y="16"/>
                    </a:lnTo>
                    <a:lnTo>
                      <a:pt x="93" y="19"/>
                    </a:lnTo>
                    <a:lnTo>
                      <a:pt x="124" y="19"/>
                    </a:lnTo>
                    <a:lnTo>
                      <a:pt x="132" y="16"/>
                    </a:lnTo>
                    <a:lnTo>
                      <a:pt x="158" y="16"/>
                    </a:lnTo>
                    <a:lnTo>
                      <a:pt x="165" y="14"/>
                    </a:lnTo>
                    <a:lnTo>
                      <a:pt x="187" y="11"/>
                    </a:lnTo>
                    <a:lnTo>
                      <a:pt x="213" y="9"/>
                    </a:lnTo>
                    <a:lnTo>
                      <a:pt x="189" y="4"/>
                    </a:lnTo>
                    <a:lnTo>
                      <a:pt x="172" y="4"/>
                    </a:lnTo>
                    <a:lnTo>
                      <a:pt x="165" y="7"/>
                    </a:lnTo>
                    <a:lnTo>
                      <a:pt x="151" y="7"/>
                    </a:lnTo>
                    <a:lnTo>
                      <a:pt x="139" y="9"/>
                    </a:lnTo>
                    <a:lnTo>
                      <a:pt x="115" y="9"/>
                    </a:lnTo>
                    <a:lnTo>
                      <a:pt x="103" y="11"/>
                    </a:lnTo>
                    <a:lnTo>
                      <a:pt x="64" y="11"/>
                    </a:lnTo>
                    <a:lnTo>
                      <a:pt x="57" y="9"/>
                    </a:lnTo>
                    <a:lnTo>
                      <a:pt x="38" y="9"/>
                    </a:lnTo>
                    <a:lnTo>
                      <a:pt x="0" y="0"/>
                    </a:lnTo>
                    <a:lnTo>
                      <a:pt x="2" y="4"/>
                    </a:lnTo>
                    <a:lnTo>
                      <a:pt x="7" y="4"/>
                    </a:lnTo>
                    <a:lnTo>
                      <a:pt x="9" y="7"/>
                    </a:lnTo>
                    <a:lnTo>
                      <a:pt x="16"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4" name="Freeform 4050"/>
              <p:cNvSpPr>
                <a:spLocks/>
              </p:cNvSpPr>
              <p:nvPr/>
            </p:nvSpPr>
            <p:spPr bwMode="auto">
              <a:xfrm>
                <a:off x="5632" y="9088"/>
                <a:ext cx="80" cy="20"/>
              </a:xfrm>
              <a:custGeom>
                <a:avLst/>
                <a:gdLst/>
                <a:ahLst/>
                <a:cxnLst>
                  <a:cxn ang="0">
                    <a:pos x="0" y="0"/>
                  </a:cxn>
                  <a:cxn ang="0">
                    <a:pos x="0" y="0"/>
                  </a:cxn>
                  <a:cxn ang="0">
                    <a:pos x="4" y="4"/>
                  </a:cxn>
                  <a:cxn ang="0">
                    <a:pos x="19" y="14"/>
                  </a:cxn>
                  <a:cxn ang="0">
                    <a:pos x="31" y="16"/>
                  </a:cxn>
                  <a:cxn ang="0">
                    <a:pos x="48" y="16"/>
                  </a:cxn>
                  <a:cxn ang="0">
                    <a:pos x="67" y="19"/>
                  </a:cxn>
                  <a:cxn ang="0">
                    <a:pos x="79" y="19"/>
                  </a:cxn>
                  <a:cxn ang="0">
                    <a:pos x="72" y="14"/>
                  </a:cxn>
                  <a:cxn ang="0">
                    <a:pos x="62" y="12"/>
                  </a:cxn>
                  <a:cxn ang="0">
                    <a:pos x="60" y="4"/>
                  </a:cxn>
                  <a:cxn ang="0">
                    <a:pos x="57" y="0"/>
                  </a:cxn>
                  <a:cxn ang="0">
                    <a:pos x="0" y="0"/>
                  </a:cxn>
                </a:cxnLst>
                <a:rect l="0" t="0" r="r" b="b"/>
                <a:pathLst>
                  <a:path w="80" h="20">
                    <a:moveTo>
                      <a:pt x="0" y="0"/>
                    </a:moveTo>
                    <a:lnTo>
                      <a:pt x="0" y="0"/>
                    </a:lnTo>
                    <a:lnTo>
                      <a:pt x="4" y="4"/>
                    </a:lnTo>
                    <a:lnTo>
                      <a:pt x="19" y="14"/>
                    </a:lnTo>
                    <a:lnTo>
                      <a:pt x="31" y="16"/>
                    </a:lnTo>
                    <a:lnTo>
                      <a:pt x="48" y="16"/>
                    </a:lnTo>
                    <a:lnTo>
                      <a:pt x="67" y="19"/>
                    </a:lnTo>
                    <a:lnTo>
                      <a:pt x="79" y="19"/>
                    </a:lnTo>
                    <a:lnTo>
                      <a:pt x="72" y="14"/>
                    </a:lnTo>
                    <a:lnTo>
                      <a:pt x="62" y="12"/>
                    </a:lnTo>
                    <a:lnTo>
                      <a:pt x="60" y="4"/>
                    </a:lnTo>
                    <a:lnTo>
                      <a:pt x="5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5" name="Freeform 4051"/>
              <p:cNvSpPr>
                <a:spLocks/>
              </p:cNvSpPr>
              <p:nvPr/>
            </p:nvSpPr>
            <p:spPr bwMode="auto">
              <a:xfrm>
                <a:off x="5618" y="9105"/>
                <a:ext cx="139" cy="34"/>
              </a:xfrm>
              <a:custGeom>
                <a:avLst/>
                <a:gdLst/>
                <a:ahLst/>
                <a:cxnLst>
                  <a:cxn ang="0">
                    <a:pos x="43" y="28"/>
                  </a:cxn>
                  <a:cxn ang="0">
                    <a:pos x="50" y="31"/>
                  </a:cxn>
                  <a:cxn ang="0">
                    <a:pos x="64" y="31"/>
                  </a:cxn>
                  <a:cxn ang="0">
                    <a:pos x="107" y="33"/>
                  </a:cxn>
                  <a:cxn ang="0">
                    <a:pos x="139" y="28"/>
                  </a:cxn>
                  <a:cxn ang="0">
                    <a:pos x="110" y="14"/>
                  </a:cxn>
                  <a:cxn ang="0">
                    <a:pos x="105" y="9"/>
                  </a:cxn>
                  <a:cxn ang="0">
                    <a:pos x="100" y="7"/>
                  </a:cxn>
                  <a:cxn ang="0">
                    <a:pos x="71" y="7"/>
                  </a:cxn>
                  <a:cxn ang="0">
                    <a:pos x="69" y="4"/>
                  </a:cxn>
                  <a:cxn ang="0">
                    <a:pos x="50" y="4"/>
                  </a:cxn>
                  <a:cxn ang="0">
                    <a:pos x="47" y="2"/>
                  </a:cxn>
                  <a:cxn ang="0">
                    <a:pos x="43" y="2"/>
                  </a:cxn>
                  <a:cxn ang="0">
                    <a:pos x="38" y="0"/>
                  </a:cxn>
                  <a:cxn ang="0">
                    <a:pos x="31" y="0"/>
                  </a:cxn>
                  <a:cxn ang="0">
                    <a:pos x="2" y="9"/>
                  </a:cxn>
                  <a:cxn ang="0">
                    <a:pos x="0" y="14"/>
                  </a:cxn>
                  <a:cxn ang="0">
                    <a:pos x="2" y="19"/>
                  </a:cxn>
                  <a:cxn ang="0">
                    <a:pos x="16" y="26"/>
                  </a:cxn>
                  <a:cxn ang="0">
                    <a:pos x="23" y="26"/>
                  </a:cxn>
                  <a:cxn ang="0">
                    <a:pos x="31" y="28"/>
                  </a:cxn>
                  <a:cxn ang="0">
                    <a:pos x="43" y="28"/>
                  </a:cxn>
                </a:cxnLst>
                <a:rect l="0" t="0" r="r" b="b"/>
                <a:pathLst>
                  <a:path w="139" h="34">
                    <a:moveTo>
                      <a:pt x="43" y="28"/>
                    </a:moveTo>
                    <a:lnTo>
                      <a:pt x="50" y="31"/>
                    </a:lnTo>
                    <a:lnTo>
                      <a:pt x="64" y="31"/>
                    </a:lnTo>
                    <a:lnTo>
                      <a:pt x="107" y="33"/>
                    </a:lnTo>
                    <a:lnTo>
                      <a:pt x="139" y="28"/>
                    </a:lnTo>
                    <a:lnTo>
                      <a:pt x="110" y="14"/>
                    </a:lnTo>
                    <a:lnTo>
                      <a:pt x="105" y="9"/>
                    </a:lnTo>
                    <a:lnTo>
                      <a:pt x="100" y="7"/>
                    </a:lnTo>
                    <a:lnTo>
                      <a:pt x="71" y="7"/>
                    </a:lnTo>
                    <a:lnTo>
                      <a:pt x="69" y="4"/>
                    </a:lnTo>
                    <a:lnTo>
                      <a:pt x="50" y="4"/>
                    </a:lnTo>
                    <a:lnTo>
                      <a:pt x="47" y="2"/>
                    </a:lnTo>
                    <a:lnTo>
                      <a:pt x="43" y="2"/>
                    </a:lnTo>
                    <a:lnTo>
                      <a:pt x="38" y="0"/>
                    </a:lnTo>
                    <a:lnTo>
                      <a:pt x="31" y="0"/>
                    </a:lnTo>
                    <a:lnTo>
                      <a:pt x="2" y="9"/>
                    </a:lnTo>
                    <a:lnTo>
                      <a:pt x="0" y="14"/>
                    </a:lnTo>
                    <a:lnTo>
                      <a:pt x="2" y="19"/>
                    </a:lnTo>
                    <a:lnTo>
                      <a:pt x="16" y="26"/>
                    </a:lnTo>
                    <a:lnTo>
                      <a:pt x="23" y="26"/>
                    </a:lnTo>
                    <a:lnTo>
                      <a:pt x="31" y="28"/>
                    </a:lnTo>
                    <a:lnTo>
                      <a:pt x="43" y="28"/>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6" name="Freeform 4052"/>
              <p:cNvSpPr>
                <a:spLocks/>
              </p:cNvSpPr>
              <p:nvPr/>
            </p:nvSpPr>
            <p:spPr bwMode="auto">
              <a:xfrm>
                <a:off x="5635" y="9086"/>
                <a:ext cx="53" cy="22"/>
              </a:xfrm>
              <a:custGeom>
                <a:avLst/>
                <a:gdLst/>
                <a:ahLst/>
                <a:cxnLst>
                  <a:cxn ang="0">
                    <a:pos x="23" y="4"/>
                  </a:cxn>
                  <a:cxn ang="0">
                    <a:pos x="0" y="0"/>
                  </a:cxn>
                  <a:cxn ang="0">
                    <a:pos x="2" y="4"/>
                  </a:cxn>
                  <a:cxn ang="0">
                    <a:pos x="7" y="7"/>
                  </a:cxn>
                  <a:cxn ang="0">
                    <a:pos x="12" y="12"/>
                  </a:cxn>
                  <a:cxn ang="0">
                    <a:pos x="16" y="12"/>
                  </a:cxn>
                  <a:cxn ang="0">
                    <a:pos x="21" y="16"/>
                  </a:cxn>
                  <a:cxn ang="0">
                    <a:pos x="26" y="19"/>
                  </a:cxn>
                  <a:cxn ang="0">
                    <a:pos x="33" y="19"/>
                  </a:cxn>
                  <a:cxn ang="0">
                    <a:pos x="38" y="21"/>
                  </a:cxn>
                  <a:cxn ang="0">
                    <a:pos x="52" y="21"/>
                  </a:cxn>
                  <a:cxn ang="0">
                    <a:pos x="48" y="16"/>
                  </a:cxn>
                  <a:cxn ang="0">
                    <a:pos x="45" y="16"/>
                  </a:cxn>
                  <a:cxn ang="0">
                    <a:pos x="38" y="9"/>
                  </a:cxn>
                  <a:cxn ang="0">
                    <a:pos x="36" y="4"/>
                  </a:cxn>
                  <a:cxn ang="0">
                    <a:pos x="23" y="4"/>
                  </a:cxn>
                </a:cxnLst>
                <a:rect l="0" t="0" r="r" b="b"/>
                <a:pathLst>
                  <a:path w="53" h="22">
                    <a:moveTo>
                      <a:pt x="23" y="4"/>
                    </a:moveTo>
                    <a:lnTo>
                      <a:pt x="0" y="0"/>
                    </a:lnTo>
                    <a:lnTo>
                      <a:pt x="2" y="4"/>
                    </a:lnTo>
                    <a:lnTo>
                      <a:pt x="7" y="7"/>
                    </a:lnTo>
                    <a:lnTo>
                      <a:pt x="12" y="12"/>
                    </a:lnTo>
                    <a:lnTo>
                      <a:pt x="16" y="12"/>
                    </a:lnTo>
                    <a:lnTo>
                      <a:pt x="21" y="16"/>
                    </a:lnTo>
                    <a:lnTo>
                      <a:pt x="26" y="19"/>
                    </a:lnTo>
                    <a:lnTo>
                      <a:pt x="33" y="19"/>
                    </a:lnTo>
                    <a:lnTo>
                      <a:pt x="38" y="21"/>
                    </a:lnTo>
                    <a:lnTo>
                      <a:pt x="52" y="21"/>
                    </a:lnTo>
                    <a:lnTo>
                      <a:pt x="48" y="16"/>
                    </a:lnTo>
                    <a:lnTo>
                      <a:pt x="45" y="16"/>
                    </a:lnTo>
                    <a:lnTo>
                      <a:pt x="38" y="9"/>
                    </a:lnTo>
                    <a:lnTo>
                      <a:pt x="36"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7" name="Freeform 4053"/>
              <p:cNvSpPr>
                <a:spLocks/>
              </p:cNvSpPr>
              <p:nvPr/>
            </p:nvSpPr>
            <p:spPr bwMode="auto">
              <a:xfrm>
                <a:off x="5616" y="9103"/>
                <a:ext cx="112" cy="36"/>
              </a:xfrm>
              <a:custGeom>
                <a:avLst/>
                <a:gdLst/>
                <a:ahLst/>
                <a:cxnLst>
                  <a:cxn ang="0">
                    <a:pos x="28" y="0"/>
                  </a:cxn>
                  <a:cxn ang="0">
                    <a:pos x="0" y="14"/>
                  </a:cxn>
                  <a:cxn ang="0">
                    <a:pos x="2" y="19"/>
                  </a:cxn>
                  <a:cxn ang="0">
                    <a:pos x="7" y="23"/>
                  </a:cxn>
                  <a:cxn ang="0">
                    <a:pos x="11" y="26"/>
                  </a:cxn>
                  <a:cxn ang="0">
                    <a:pos x="16" y="26"/>
                  </a:cxn>
                  <a:cxn ang="0">
                    <a:pos x="23" y="28"/>
                  </a:cxn>
                  <a:cxn ang="0">
                    <a:pos x="28" y="28"/>
                  </a:cxn>
                  <a:cxn ang="0">
                    <a:pos x="36" y="31"/>
                  </a:cxn>
                  <a:cxn ang="0">
                    <a:pos x="43" y="31"/>
                  </a:cxn>
                  <a:cxn ang="0">
                    <a:pos x="50" y="33"/>
                  </a:cxn>
                  <a:cxn ang="0">
                    <a:pos x="74" y="33"/>
                  </a:cxn>
                  <a:cxn ang="0">
                    <a:pos x="79" y="35"/>
                  </a:cxn>
                  <a:cxn ang="0">
                    <a:pos x="112" y="35"/>
                  </a:cxn>
                  <a:cxn ang="0">
                    <a:pos x="98" y="26"/>
                  </a:cxn>
                  <a:cxn ang="0">
                    <a:pos x="86" y="7"/>
                  </a:cxn>
                  <a:cxn ang="0">
                    <a:pos x="64" y="7"/>
                  </a:cxn>
                  <a:cxn ang="0">
                    <a:pos x="38" y="2"/>
                  </a:cxn>
                  <a:cxn ang="0">
                    <a:pos x="28" y="0"/>
                  </a:cxn>
                </a:cxnLst>
                <a:rect l="0" t="0" r="r" b="b"/>
                <a:pathLst>
                  <a:path w="112" h="36">
                    <a:moveTo>
                      <a:pt x="28" y="0"/>
                    </a:moveTo>
                    <a:lnTo>
                      <a:pt x="0" y="14"/>
                    </a:lnTo>
                    <a:lnTo>
                      <a:pt x="2" y="19"/>
                    </a:lnTo>
                    <a:lnTo>
                      <a:pt x="7" y="23"/>
                    </a:lnTo>
                    <a:lnTo>
                      <a:pt x="11" y="26"/>
                    </a:lnTo>
                    <a:lnTo>
                      <a:pt x="16" y="26"/>
                    </a:lnTo>
                    <a:lnTo>
                      <a:pt x="23" y="28"/>
                    </a:lnTo>
                    <a:lnTo>
                      <a:pt x="28" y="28"/>
                    </a:lnTo>
                    <a:lnTo>
                      <a:pt x="36" y="31"/>
                    </a:lnTo>
                    <a:lnTo>
                      <a:pt x="43" y="31"/>
                    </a:lnTo>
                    <a:lnTo>
                      <a:pt x="50" y="33"/>
                    </a:lnTo>
                    <a:lnTo>
                      <a:pt x="74" y="33"/>
                    </a:lnTo>
                    <a:lnTo>
                      <a:pt x="79" y="35"/>
                    </a:lnTo>
                    <a:lnTo>
                      <a:pt x="112" y="35"/>
                    </a:lnTo>
                    <a:lnTo>
                      <a:pt x="98" y="26"/>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8" name="Freeform 4054"/>
              <p:cNvSpPr>
                <a:spLocks/>
              </p:cNvSpPr>
              <p:nvPr/>
            </p:nvSpPr>
            <p:spPr bwMode="auto">
              <a:xfrm>
                <a:off x="5505" y="8976"/>
                <a:ext cx="36" cy="7"/>
              </a:xfrm>
              <a:custGeom>
                <a:avLst/>
                <a:gdLst/>
                <a:ahLst/>
                <a:cxnLst>
                  <a:cxn ang="0">
                    <a:pos x="36" y="7"/>
                  </a:cxn>
                  <a:cxn ang="0">
                    <a:pos x="36" y="2"/>
                  </a:cxn>
                  <a:cxn ang="0">
                    <a:pos x="21" y="2"/>
                  </a:cxn>
                  <a:cxn ang="0">
                    <a:pos x="19" y="0"/>
                  </a:cxn>
                  <a:cxn ang="0">
                    <a:pos x="14" y="0"/>
                  </a:cxn>
                  <a:cxn ang="0">
                    <a:pos x="12" y="2"/>
                  </a:cxn>
                  <a:cxn ang="0">
                    <a:pos x="0" y="2"/>
                  </a:cxn>
                  <a:cxn ang="0">
                    <a:pos x="0" y="7"/>
                  </a:cxn>
                  <a:cxn ang="0">
                    <a:pos x="36" y="7"/>
                  </a:cxn>
                </a:cxnLst>
                <a:rect l="0" t="0" r="r" b="b"/>
                <a:pathLst>
                  <a:path w="36" h="7">
                    <a:moveTo>
                      <a:pt x="36" y="7"/>
                    </a:moveTo>
                    <a:lnTo>
                      <a:pt x="36" y="2"/>
                    </a:lnTo>
                    <a:lnTo>
                      <a:pt x="21" y="2"/>
                    </a:lnTo>
                    <a:lnTo>
                      <a:pt x="19" y="0"/>
                    </a:lnTo>
                    <a:lnTo>
                      <a:pt x="14" y="0"/>
                    </a:lnTo>
                    <a:lnTo>
                      <a:pt x="12" y="2"/>
                    </a:lnTo>
                    <a:lnTo>
                      <a:pt x="0" y="2"/>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9" name="Freeform 4055"/>
              <p:cNvSpPr>
                <a:spLocks/>
              </p:cNvSpPr>
              <p:nvPr/>
            </p:nvSpPr>
            <p:spPr bwMode="auto">
              <a:xfrm>
                <a:off x="5503" y="8992"/>
                <a:ext cx="38" cy="99"/>
              </a:xfrm>
              <a:custGeom>
                <a:avLst/>
                <a:gdLst/>
                <a:ahLst/>
                <a:cxnLst>
                  <a:cxn ang="0">
                    <a:pos x="28" y="86"/>
                  </a:cxn>
                  <a:cxn ang="0">
                    <a:pos x="0" y="83"/>
                  </a:cxn>
                  <a:cxn ang="0">
                    <a:pos x="0" y="98"/>
                  </a:cxn>
                  <a:cxn ang="0">
                    <a:pos x="4" y="88"/>
                  </a:cxn>
                  <a:cxn ang="0">
                    <a:pos x="38" y="88"/>
                  </a:cxn>
                  <a:cxn ang="0">
                    <a:pos x="35" y="72"/>
                  </a:cxn>
                  <a:cxn ang="0">
                    <a:pos x="33" y="50"/>
                  </a:cxn>
                  <a:cxn ang="0">
                    <a:pos x="33" y="4"/>
                  </a:cxn>
                  <a:cxn ang="0">
                    <a:pos x="38" y="0"/>
                  </a:cxn>
                  <a:cxn ang="0">
                    <a:pos x="28" y="0"/>
                  </a:cxn>
                  <a:cxn ang="0">
                    <a:pos x="28" y="86"/>
                  </a:cxn>
                </a:cxnLst>
                <a:rect l="0" t="0" r="r" b="b"/>
                <a:pathLst>
                  <a:path w="38" h="99">
                    <a:moveTo>
                      <a:pt x="28" y="86"/>
                    </a:moveTo>
                    <a:lnTo>
                      <a:pt x="0" y="83"/>
                    </a:lnTo>
                    <a:lnTo>
                      <a:pt x="0" y="98"/>
                    </a:lnTo>
                    <a:lnTo>
                      <a:pt x="4" y="88"/>
                    </a:lnTo>
                    <a:lnTo>
                      <a:pt x="38" y="88"/>
                    </a:lnTo>
                    <a:lnTo>
                      <a:pt x="35" y="72"/>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0" name="Freeform 4056"/>
              <p:cNvSpPr>
                <a:spLocks/>
              </p:cNvSpPr>
              <p:nvPr/>
            </p:nvSpPr>
            <p:spPr bwMode="auto">
              <a:xfrm>
                <a:off x="5498" y="8983"/>
                <a:ext cx="48" cy="110"/>
              </a:xfrm>
              <a:custGeom>
                <a:avLst/>
                <a:gdLst/>
                <a:ahLst/>
                <a:cxnLst>
                  <a:cxn ang="0">
                    <a:pos x="0" y="9"/>
                  </a:cxn>
                  <a:cxn ang="0">
                    <a:pos x="0" y="110"/>
                  </a:cxn>
                  <a:cxn ang="0">
                    <a:pos x="4" y="110"/>
                  </a:cxn>
                  <a:cxn ang="0">
                    <a:pos x="4" y="14"/>
                  </a:cxn>
                  <a:cxn ang="0">
                    <a:pos x="47" y="7"/>
                  </a:cxn>
                  <a:cxn ang="0">
                    <a:pos x="47" y="2"/>
                  </a:cxn>
                  <a:cxn ang="0">
                    <a:pos x="2" y="0"/>
                  </a:cxn>
                  <a:cxn ang="0">
                    <a:pos x="0" y="9"/>
                  </a:cxn>
                </a:cxnLst>
                <a:rect l="0" t="0" r="r" b="b"/>
                <a:pathLst>
                  <a:path w="48" h="110">
                    <a:moveTo>
                      <a:pt x="0" y="9"/>
                    </a:moveTo>
                    <a:lnTo>
                      <a:pt x="0" y="110"/>
                    </a:lnTo>
                    <a:lnTo>
                      <a:pt x="4" y="110"/>
                    </a:lnTo>
                    <a:lnTo>
                      <a:pt x="4" y="14"/>
                    </a:lnTo>
                    <a:lnTo>
                      <a:pt x="47" y="7"/>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1" name="Freeform 4057"/>
              <p:cNvSpPr>
                <a:spLocks/>
              </p:cNvSpPr>
              <p:nvPr/>
            </p:nvSpPr>
            <p:spPr bwMode="auto">
              <a:xfrm>
                <a:off x="5505" y="8995"/>
                <a:ext cx="41" cy="93"/>
              </a:xfrm>
              <a:custGeom>
                <a:avLst/>
                <a:gdLst/>
                <a:ahLst/>
                <a:cxnLst>
                  <a:cxn ang="0">
                    <a:pos x="33" y="31"/>
                  </a:cxn>
                  <a:cxn ang="0">
                    <a:pos x="36" y="19"/>
                  </a:cxn>
                  <a:cxn ang="0">
                    <a:pos x="40" y="0"/>
                  </a:cxn>
                  <a:cxn ang="0">
                    <a:pos x="31" y="2"/>
                  </a:cxn>
                  <a:cxn ang="0">
                    <a:pos x="31" y="86"/>
                  </a:cxn>
                  <a:cxn ang="0">
                    <a:pos x="24" y="86"/>
                  </a:cxn>
                  <a:cxn ang="0">
                    <a:pos x="2" y="83"/>
                  </a:cxn>
                  <a:cxn ang="0">
                    <a:pos x="0" y="91"/>
                  </a:cxn>
                  <a:cxn ang="0">
                    <a:pos x="36" y="93"/>
                  </a:cxn>
                  <a:cxn ang="0">
                    <a:pos x="33" y="79"/>
                  </a:cxn>
                  <a:cxn ang="0">
                    <a:pos x="33" y="31"/>
                  </a:cxn>
                </a:cxnLst>
                <a:rect l="0" t="0" r="r" b="b"/>
                <a:pathLst>
                  <a:path w="41" h="93">
                    <a:moveTo>
                      <a:pt x="33" y="31"/>
                    </a:moveTo>
                    <a:lnTo>
                      <a:pt x="36" y="19"/>
                    </a:lnTo>
                    <a:lnTo>
                      <a:pt x="40" y="0"/>
                    </a:lnTo>
                    <a:lnTo>
                      <a:pt x="31" y="2"/>
                    </a:lnTo>
                    <a:lnTo>
                      <a:pt x="31" y="86"/>
                    </a:lnTo>
                    <a:lnTo>
                      <a:pt x="24" y="86"/>
                    </a:lnTo>
                    <a:lnTo>
                      <a:pt x="2" y="83"/>
                    </a:lnTo>
                    <a:lnTo>
                      <a:pt x="0" y="91"/>
                    </a:lnTo>
                    <a:lnTo>
                      <a:pt x="36"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2" name="Freeform 4058"/>
              <p:cNvSpPr>
                <a:spLocks/>
              </p:cNvSpPr>
              <p:nvPr/>
            </p:nvSpPr>
            <p:spPr bwMode="auto">
              <a:xfrm>
                <a:off x="5515" y="9002"/>
                <a:ext cx="5" cy="10"/>
              </a:xfrm>
              <a:custGeom>
                <a:avLst/>
                <a:gdLst/>
                <a:ahLst/>
                <a:cxnLst>
                  <a:cxn ang="0">
                    <a:pos x="2" y="0"/>
                  </a:cxn>
                  <a:cxn ang="0">
                    <a:pos x="0" y="0"/>
                  </a:cxn>
                  <a:cxn ang="0">
                    <a:pos x="0" y="7"/>
                  </a:cxn>
                  <a:cxn ang="0">
                    <a:pos x="4" y="9"/>
                  </a:cxn>
                  <a:cxn ang="0">
                    <a:pos x="4" y="0"/>
                  </a:cxn>
                  <a:cxn ang="0">
                    <a:pos x="2" y="0"/>
                  </a:cxn>
                </a:cxnLst>
                <a:rect l="0" t="0" r="r" b="b"/>
                <a:pathLst>
                  <a:path w="5"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3" name="Freeform 4059"/>
              <p:cNvSpPr>
                <a:spLocks/>
              </p:cNvSpPr>
              <p:nvPr/>
            </p:nvSpPr>
            <p:spPr bwMode="auto">
              <a:xfrm>
                <a:off x="5515" y="9024"/>
                <a:ext cx="5" cy="9"/>
              </a:xfrm>
              <a:custGeom>
                <a:avLst/>
                <a:gdLst/>
                <a:ahLst/>
                <a:cxnLst>
                  <a:cxn ang="0">
                    <a:pos x="2" y="0"/>
                  </a:cxn>
                  <a:cxn ang="0">
                    <a:pos x="0" y="0"/>
                  </a:cxn>
                  <a:cxn ang="0">
                    <a:pos x="0" y="7"/>
                  </a:cxn>
                  <a:cxn ang="0">
                    <a:pos x="4" y="9"/>
                  </a:cxn>
                  <a:cxn ang="0">
                    <a:pos x="4" y="0"/>
                  </a:cxn>
                  <a:cxn ang="0">
                    <a:pos x="2" y="0"/>
                  </a:cxn>
                </a:cxnLst>
                <a:rect l="0" t="0" r="r" b="b"/>
                <a:pathLst>
                  <a:path w="5" h="9">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4" name="Freeform 4060"/>
              <p:cNvSpPr>
                <a:spLocks/>
              </p:cNvSpPr>
              <p:nvPr/>
            </p:nvSpPr>
            <p:spPr bwMode="auto">
              <a:xfrm>
                <a:off x="5512" y="9000"/>
                <a:ext cx="8"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8"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5" name="Freeform 4061"/>
              <p:cNvSpPr>
                <a:spLocks/>
              </p:cNvSpPr>
              <p:nvPr/>
            </p:nvSpPr>
            <p:spPr bwMode="auto">
              <a:xfrm>
                <a:off x="5512" y="9021"/>
                <a:ext cx="8"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8"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6" name="Freeform 4062"/>
              <p:cNvSpPr>
                <a:spLocks/>
              </p:cNvSpPr>
              <p:nvPr/>
            </p:nvSpPr>
            <p:spPr bwMode="auto">
              <a:xfrm>
                <a:off x="5505" y="8908"/>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7" name="Freeform 4063"/>
              <p:cNvSpPr>
                <a:spLocks/>
              </p:cNvSpPr>
              <p:nvPr/>
            </p:nvSpPr>
            <p:spPr bwMode="auto">
              <a:xfrm>
                <a:off x="5520" y="890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8" name="Freeform 4064"/>
              <p:cNvSpPr>
                <a:spLocks/>
              </p:cNvSpPr>
              <p:nvPr/>
            </p:nvSpPr>
            <p:spPr bwMode="auto">
              <a:xfrm>
                <a:off x="5534" y="890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9" name="Freeform 4065"/>
              <p:cNvSpPr>
                <a:spLocks/>
              </p:cNvSpPr>
              <p:nvPr/>
            </p:nvSpPr>
            <p:spPr bwMode="auto">
              <a:xfrm>
                <a:off x="5505" y="8908"/>
                <a:ext cx="7" cy="3"/>
              </a:xfrm>
              <a:custGeom>
                <a:avLst/>
                <a:gdLst/>
                <a:ahLst/>
                <a:cxnLst>
                  <a:cxn ang="0">
                    <a:pos x="2" y="0"/>
                  </a:cxn>
                  <a:cxn ang="0">
                    <a:pos x="2" y="0"/>
                  </a:cxn>
                  <a:cxn ang="0">
                    <a:pos x="0" y="2"/>
                  </a:cxn>
                  <a:cxn ang="0">
                    <a:pos x="7" y="2"/>
                  </a:cxn>
                  <a:cxn ang="0">
                    <a:pos x="2" y="0"/>
                  </a:cxn>
                </a:cxnLst>
                <a:rect l="0" t="0" r="r" b="b"/>
                <a:pathLst>
                  <a:path w="7" h="3">
                    <a:moveTo>
                      <a:pt x="2" y="0"/>
                    </a:moveTo>
                    <a:lnTo>
                      <a:pt x="2" y="0"/>
                    </a:lnTo>
                    <a:lnTo>
                      <a:pt x="0" y="2"/>
                    </a:lnTo>
                    <a:lnTo>
                      <a:pt x="7"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0" name="Freeform 4066"/>
              <p:cNvSpPr>
                <a:spLocks/>
              </p:cNvSpPr>
              <p:nvPr/>
            </p:nvSpPr>
            <p:spPr bwMode="auto">
              <a:xfrm>
                <a:off x="5520" y="8906"/>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1" name="Freeform 4067"/>
              <p:cNvSpPr>
                <a:spLocks/>
              </p:cNvSpPr>
              <p:nvPr/>
            </p:nvSpPr>
            <p:spPr bwMode="auto">
              <a:xfrm>
                <a:off x="5534" y="8906"/>
                <a:ext cx="7" cy="2"/>
              </a:xfrm>
              <a:custGeom>
                <a:avLst/>
                <a:gdLst/>
                <a:ahLst/>
                <a:cxnLst>
                  <a:cxn ang="0">
                    <a:pos x="4" y="0"/>
                  </a:cxn>
                  <a:cxn ang="0">
                    <a:pos x="4" y="0"/>
                  </a:cxn>
                  <a:cxn ang="0">
                    <a:pos x="0" y="2"/>
                  </a:cxn>
                  <a:cxn ang="0">
                    <a:pos x="7" y="2"/>
                  </a:cxn>
                  <a:cxn ang="0">
                    <a:pos x="4" y="0"/>
                  </a:cxn>
                </a:cxnLst>
                <a:rect l="0" t="0" r="r" b="b"/>
                <a:pathLst>
                  <a:path w="7" h="2">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2" name="Freeform 4068"/>
              <p:cNvSpPr>
                <a:spLocks/>
              </p:cNvSpPr>
              <p:nvPr/>
            </p:nvSpPr>
            <p:spPr bwMode="auto">
              <a:xfrm>
                <a:off x="5508" y="9100"/>
                <a:ext cx="43" cy="15"/>
              </a:xfrm>
              <a:custGeom>
                <a:avLst/>
                <a:gdLst/>
                <a:ahLst/>
                <a:cxnLst>
                  <a:cxn ang="0">
                    <a:pos x="0" y="0"/>
                  </a:cxn>
                  <a:cxn ang="0">
                    <a:pos x="0" y="9"/>
                  </a:cxn>
                  <a:cxn ang="0">
                    <a:pos x="43" y="14"/>
                  </a:cxn>
                  <a:cxn ang="0">
                    <a:pos x="43" y="4"/>
                  </a:cxn>
                  <a:cxn ang="0">
                    <a:pos x="0" y="0"/>
                  </a:cxn>
                </a:cxnLst>
                <a:rect l="0" t="0" r="r" b="b"/>
                <a:pathLst>
                  <a:path w="43"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3" name="Freeform 4069"/>
              <p:cNvSpPr>
                <a:spLocks/>
              </p:cNvSpPr>
              <p:nvPr/>
            </p:nvSpPr>
            <p:spPr bwMode="auto">
              <a:xfrm>
                <a:off x="5719" y="8863"/>
                <a:ext cx="14" cy="170"/>
              </a:xfrm>
              <a:custGeom>
                <a:avLst/>
                <a:gdLst/>
                <a:ahLst/>
                <a:cxnLst>
                  <a:cxn ang="0">
                    <a:pos x="7" y="40"/>
                  </a:cxn>
                  <a:cxn ang="0">
                    <a:pos x="7" y="0"/>
                  </a:cxn>
                  <a:cxn ang="0">
                    <a:pos x="2" y="2"/>
                  </a:cxn>
                  <a:cxn ang="0">
                    <a:pos x="2" y="86"/>
                  </a:cxn>
                  <a:cxn ang="0">
                    <a:pos x="0" y="127"/>
                  </a:cxn>
                  <a:cxn ang="0">
                    <a:pos x="0" y="167"/>
                  </a:cxn>
                  <a:cxn ang="0">
                    <a:pos x="14" y="170"/>
                  </a:cxn>
                  <a:cxn ang="0">
                    <a:pos x="2" y="165"/>
                  </a:cxn>
                  <a:cxn ang="0">
                    <a:pos x="4" y="124"/>
                  </a:cxn>
                  <a:cxn ang="0">
                    <a:pos x="4" y="81"/>
                  </a:cxn>
                  <a:cxn ang="0">
                    <a:pos x="7" y="40"/>
                  </a:cxn>
                </a:cxnLst>
                <a:rect l="0" t="0" r="r" b="b"/>
                <a:pathLst>
                  <a:path w="14" h="170">
                    <a:moveTo>
                      <a:pt x="7" y="40"/>
                    </a:moveTo>
                    <a:lnTo>
                      <a:pt x="7" y="0"/>
                    </a:lnTo>
                    <a:lnTo>
                      <a:pt x="2" y="2"/>
                    </a:lnTo>
                    <a:lnTo>
                      <a:pt x="2" y="86"/>
                    </a:lnTo>
                    <a:lnTo>
                      <a:pt x="0" y="127"/>
                    </a:lnTo>
                    <a:lnTo>
                      <a:pt x="0" y="167"/>
                    </a:lnTo>
                    <a:lnTo>
                      <a:pt x="14" y="170"/>
                    </a:lnTo>
                    <a:lnTo>
                      <a:pt x="2" y="165"/>
                    </a:lnTo>
                    <a:lnTo>
                      <a:pt x="4" y="124"/>
                    </a:lnTo>
                    <a:lnTo>
                      <a:pt x="4" y="81"/>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4" name="Freeform 4070"/>
              <p:cNvSpPr>
                <a:spLocks/>
              </p:cNvSpPr>
              <p:nvPr/>
            </p:nvSpPr>
            <p:spPr bwMode="auto">
              <a:xfrm>
                <a:off x="5748" y="9040"/>
                <a:ext cx="72" cy="111"/>
              </a:xfrm>
              <a:custGeom>
                <a:avLst/>
                <a:gdLst/>
                <a:ahLst/>
                <a:cxnLst>
                  <a:cxn ang="0">
                    <a:pos x="7" y="2"/>
                  </a:cxn>
                  <a:cxn ang="0">
                    <a:pos x="7" y="2"/>
                  </a:cxn>
                  <a:cxn ang="0">
                    <a:pos x="2" y="23"/>
                  </a:cxn>
                  <a:cxn ang="0">
                    <a:pos x="0" y="74"/>
                  </a:cxn>
                  <a:cxn ang="0">
                    <a:pos x="0" y="103"/>
                  </a:cxn>
                  <a:cxn ang="0">
                    <a:pos x="40" y="110"/>
                  </a:cxn>
                  <a:cxn ang="0">
                    <a:pos x="72" y="103"/>
                  </a:cxn>
                  <a:cxn ang="0">
                    <a:pos x="72" y="76"/>
                  </a:cxn>
                  <a:cxn ang="0">
                    <a:pos x="69" y="64"/>
                  </a:cxn>
                  <a:cxn ang="0">
                    <a:pos x="69" y="40"/>
                  </a:cxn>
                  <a:cxn ang="0">
                    <a:pos x="64" y="16"/>
                  </a:cxn>
                  <a:cxn ang="0">
                    <a:pos x="62" y="2"/>
                  </a:cxn>
                  <a:cxn ang="0">
                    <a:pos x="33" y="0"/>
                  </a:cxn>
                  <a:cxn ang="0">
                    <a:pos x="7" y="2"/>
                  </a:cxn>
                </a:cxnLst>
                <a:rect l="0" t="0" r="r" b="b"/>
                <a:pathLst>
                  <a:path w="72" h="111">
                    <a:moveTo>
                      <a:pt x="7" y="2"/>
                    </a:moveTo>
                    <a:lnTo>
                      <a:pt x="7" y="2"/>
                    </a:lnTo>
                    <a:lnTo>
                      <a:pt x="2" y="23"/>
                    </a:lnTo>
                    <a:lnTo>
                      <a:pt x="0" y="74"/>
                    </a:lnTo>
                    <a:lnTo>
                      <a:pt x="0" y="103"/>
                    </a:lnTo>
                    <a:lnTo>
                      <a:pt x="40" y="110"/>
                    </a:lnTo>
                    <a:lnTo>
                      <a:pt x="72" y="103"/>
                    </a:lnTo>
                    <a:lnTo>
                      <a:pt x="72"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5" name="Freeform 4071"/>
              <p:cNvSpPr>
                <a:spLocks/>
              </p:cNvSpPr>
              <p:nvPr/>
            </p:nvSpPr>
            <p:spPr bwMode="auto">
              <a:xfrm>
                <a:off x="5745" y="9052"/>
                <a:ext cx="46" cy="87"/>
              </a:xfrm>
              <a:custGeom>
                <a:avLst/>
                <a:gdLst/>
                <a:ahLst/>
                <a:cxnLst>
                  <a:cxn ang="0">
                    <a:pos x="43" y="0"/>
                  </a:cxn>
                  <a:cxn ang="0">
                    <a:pos x="7" y="0"/>
                  </a:cxn>
                  <a:cxn ang="0">
                    <a:pos x="2" y="21"/>
                  </a:cxn>
                  <a:cxn ang="0">
                    <a:pos x="2" y="40"/>
                  </a:cxn>
                  <a:cxn ang="0">
                    <a:pos x="0" y="60"/>
                  </a:cxn>
                  <a:cxn ang="0">
                    <a:pos x="0" y="81"/>
                  </a:cxn>
                  <a:cxn ang="0">
                    <a:pos x="2" y="83"/>
                  </a:cxn>
                  <a:cxn ang="0">
                    <a:pos x="26" y="83"/>
                  </a:cxn>
                  <a:cxn ang="0">
                    <a:pos x="28" y="86"/>
                  </a:cxn>
                  <a:cxn ang="0">
                    <a:pos x="43" y="86"/>
                  </a:cxn>
                  <a:cxn ang="0">
                    <a:pos x="45" y="64"/>
                  </a:cxn>
                  <a:cxn ang="0">
                    <a:pos x="45" y="21"/>
                  </a:cxn>
                  <a:cxn ang="0">
                    <a:pos x="43" y="0"/>
                  </a:cxn>
                </a:cxnLst>
                <a:rect l="0" t="0" r="r" b="b"/>
                <a:pathLst>
                  <a:path w="46" h="87">
                    <a:moveTo>
                      <a:pt x="43" y="0"/>
                    </a:moveTo>
                    <a:lnTo>
                      <a:pt x="7" y="0"/>
                    </a:lnTo>
                    <a:lnTo>
                      <a:pt x="2" y="21"/>
                    </a:lnTo>
                    <a:lnTo>
                      <a:pt x="2" y="40"/>
                    </a:lnTo>
                    <a:lnTo>
                      <a:pt x="0" y="60"/>
                    </a:lnTo>
                    <a:lnTo>
                      <a:pt x="0" y="81"/>
                    </a:lnTo>
                    <a:lnTo>
                      <a:pt x="2" y="83"/>
                    </a:lnTo>
                    <a:lnTo>
                      <a:pt x="26" y="83"/>
                    </a:lnTo>
                    <a:lnTo>
                      <a:pt x="28" y="86"/>
                    </a:lnTo>
                    <a:lnTo>
                      <a:pt x="43" y="86"/>
                    </a:lnTo>
                    <a:lnTo>
                      <a:pt x="45" y="64"/>
                    </a:lnTo>
                    <a:lnTo>
                      <a:pt x="45" y="21"/>
                    </a:lnTo>
                    <a:lnTo>
                      <a:pt x="43"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6" name="Freeform 4072"/>
              <p:cNvSpPr>
                <a:spLocks/>
              </p:cNvSpPr>
              <p:nvPr/>
            </p:nvSpPr>
            <p:spPr bwMode="auto">
              <a:xfrm>
                <a:off x="5748" y="9052"/>
                <a:ext cx="40" cy="82"/>
              </a:xfrm>
              <a:custGeom>
                <a:avLst/>
                <a:gdLst/>
                <a:ahLst/>
                <a:cxnLst>
                  <a:cxn ang="0">
                    <a:pos x="2" y="21"/>
                  </a:cxn>
                  <a:cxn ang="0">
                    <a:pos x="0" y="38"/>
                  </a:cxn>
                  <a:cxn ang="0">
                    <a:pos x="0" y="76"/>
                  </a:cxn>
                  <a:cxn ang="0">
                    <a:pos x="4" y="79"/>
                  </a:cxn>
                  <a:cxn ang="0">
                    <a:pos x="28" y="79"/>
                  </a:cxn>
                  <a:cxn ang="0">
                    <a:pos x="33" y="81"/>
                  </a:cxn>
                  <a:cxn ang="0">
                    <a:pos x="40" y="81"/>
                  </a:cxn>
                  <a:cxn ang="0">
                    <a:pos x="40" y="0"/>
                  </a:cxn>
                  <a:cxn ang="0">
                    <a:pos x="4" y="0"/>
                  </a:cxn>
                  <a:cxn ang="0">
                    <a:pos x="2" y="21"/>
                  </a:cxn>
                </a:cxnLst>
                <a:rect l="0" t="0" r="r" b="b"/>
                <a:pathLst>
                  <a:path w="40" h="82">
                    <a:moveTo>
                      <a:pt x="2" y="21"/>
                    </a:moveTo>
                    <a:lnTo>
                      <a:pt x="0" y="38"/>
                    </a:lnTo>
                    <a:lnTo>
                      <a:pt x="0" y="76"/>
                    </a:lnTo>
                    <a:lnTo>
                      <a:pt x="4" y="79"/>
                    </a:lnTo>
                    <a:lnTo>
                      <a:pt x="28" y="79"/>
                    </a:lnTo>
                    <a:lnTo>
                      <a:pt x="33" y="81"/>
                    </a:lnTo>
                    <a:lnTo>
                      <a:pt x="40" y="81"/>
                    </a:lnTo>
                    <a:lnTo>
                      <a:pt x="40" y="0"/>
                    </a:lnTo>
                    <a:lnTo>
                      <a:pt x="4" y="0"/>
                    </a:lnTo>
                    <a:lnTo>
                      <a:pt x="2" y="21"/>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7" name="Freeform 4073"/>
              <p:cNvSpPr>
                <a:spLocks/>
              </p:cNvSpPr>
              <p:nvPr/>
            </p:nvSpPr>
            <p:spPr bwMode="auto">
              <a:xfrm>
                <a:off x="5748" y="9052"/>
                <a:ext cx="40" cy="75"/>
              </a:xfrm>
              <a:custGeom>
                <a:avLst/>
                <a:gdLst/>
                <a:ahLst/>
                <a:cxnLst>
                  <a:cxn ang="0">
                    <a:pos x="38" y="0"/>
                  </a:cxn>
                  <a:cxn ang="0">
                    <a:pos x="4" y="0"/>
                  </a:cxn>
                  <a:cxn ang="0">
                    <a:pos x="2" y="19"/>
                  </a:cxn>
                  <a:cxn ang="0">
                    <a:pos x="0" y="36"/>
                  </a:cxn>
                  <a:cxn ang="0">
                    <a:pos x="0" y="72"/>
                  </a:cxn>
                  <a:cxn ang="0">
                    <a:pos x="4" y="72"/>
                  </a:cxn>
                  <a:cxn ang="0">
                    <a:pos x="9" y="74"/>
                  </a:cxn>
                  <a:cxn ang="0">
                    <a:pos x="38" y="74"/>
                  </a:cxn>
                  <a:cxn ang="0">
                    <a:pos x="40" y="57"/>
                  </a:cxn>
                  <a:cxn ang="0">
                    <a:pos x="40" y="19"/>
                  </a:cxn>
                  <a:cxn ang="0">
                    <a:pos x="38" y="0"/>
                  </a:cxn>
                </a:cxnLst>
                <a:rect l="0" t="0" r="r" b="b"/>
                <a:pathLst>
                  <a:path w="40" h="75">
                    <a:moveTo>
                      <a:pt x="38" y="0"/>
                    </a:moveTo>
                    <a:lnTo>
                      <a:pt x="4" y="0"/>
                    </a:lnTo>
                    <a:lnTo>
                      <a:pt x="2" y="19"/>
                    </a:lnTo>
                    <a:lnTo>
                      <a:pt x="0" y="36"/>
                    </a:lnTo>
                    <a:lnTo>
                      <a:pt x="0" y="72"/>
                    </a:lnTo>
                    <a:lnTo>
                      <a:pt x="4" y="72"/>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8" name="Freeform 4074"/>
              <p:cNvSpPr>
                <a:spLocks/>
              </p:cNvSpPr>
              <p:nvPr/>
            </p:nvSpPr>
            <p:spPr bwMode="auto">
              <a:xfrm>
                <a:off x="5748" y="9052"/>
                <a:ext cx="38" cy="70"/>
              </a:xfrm>
              <a:custGeom>
                <a:avLst/>
                <a:gdLst/>
                <a:ahLst/>
                <a:cxnLst>
                  <a:cxn ang="0">
                    <a:pos x="38" y="69"/>
                  </a:cxn>
                  <a:cxn ang="0">
                    <a:pos x="38" y="0"/>
                  </a:cxn>
                  <a:cxn ang="0">
                    <a:pos x="4" y="0"/>
                  </a:cxn>
                  <a:cxn ang="0">
                    <a:pos x="2" y="19"/>
                  </a:cxn>
                  <a:cxn ang="0">
                    <a:pos x="0" y="33"/>
                  </a:cxn>
                  <a:cxn ang="0">
                    <a:pos x="0" y="67"/>
                  </a:cxn>
                  <a:cxn ang="0">
                    <a:pos x="4" y="67"/>
                  </a:cxn>
                  <a:cxn ang="0">
                    <a:pos x="9" y="69"/>
                  </a:cxn>
                  <a:cxn ang="0">
                    <a:pos x="38" y="69"/>
                  </a:cxn>
                </a:cxnLst>
                <a:rect l="0" t="0" r="r" b="b"/>
                <a:pathLst>
                  <a:path w="38" h="70">
                    <a:moveTo>
                      <a:pt x="38" y="69"/>
                    </a:moveTo>
                    <a:lnTo>
                      <a:pt x="38" y="0"/>
                    </a:lnTo>
                    <a:lnTo>
                      <a:pt x="4" y="0"/>
                    </a:lnTo>
                    <a:lnTo>
                      <a:pt x="2" y="19"/>
                    </a:lnTo>
                    <a:lnTo>
                      <a:pt x="0" y="33"/>
                    </a:lnTo>
                    <a:lnTo>
                      <a:pt x="0" y="67"/>
                    </a:lnTo>
                    <a:lnTo>
                      <a:pt x="4" y="67"/>
                    </a:lnTo>
                    <a:lnTo>
                      <a:pt x="9" y="69"/>
                    </a:lnTo>
                    <a:lnTo>
                      <a:pt x="38" y="69"/>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9" name="Freeform 4075"/>
              <p:cNvSpPr>
                <a:spLocks/>
              </p:cNvSpPr>
              <p:nvPr/>
            </p:nvSpPr>
            <p:spPr bwMode="auto">
              <a:xfrm>
                <a:off x="5748" y="9052"/>
                <a:ext cx="38" cy="65"/>
              </a:xfrm>
              <a:custGeom>
                <a:avLst/>
                <a:gdLst/>
                <a:ahLst/>
                <a:cxnLst>
                  <a:cxn ang="0">
                    <a:pos x="36" y="0"/>
                  </a:cxn>
                  <a:cxn ang="0">
                    <a:pos x="4" y="0"/>
                  </a:cxn>
                  <a:cxn ang="0">
                    <a:pos x="2" y="16"/>
                  </a:cxn>
                  <a:cxn ang="0">
                    <a:pos x="2" y="31"/>
                  </a:cxn>
                  <a:cxn ang="0">
                    <a:pos x="0" y="45"/>
                  </a:cxn>
                  <a:cxn ang="0">
                    <a:pos x="0" y="62"/>
                  </a:cxn>
                  <a:cxn ang="0">
                    <a:pos x="4" y="62"/>
                  </a:cxn>
                  <a:cxn ang="0">
                    <a:pos x="9" y="64"/>
                  </a:cxn>
                  <a:cxn ang="0">
                    <a:pos x="36" y="64"/>
                  </a:cxn>
                  <a:cxn ang="0">
                    <a:pos x="38" y="50"/>
                  </a:cxn>
                  <a:cxn ang="0">
                    <a:pos x="38" y="16"/>
                  </a:cxn>
                  <a:cxn ang="0">
                    <a:pos x="36" y="0"/>
                  </a:cxn>
                </a:cxnLst>
                <a:rect l="0" t="0" r="r" b="b"/>
                <a:pathLst>
                  <a:path w="38" h="65">
                    <a:moveTo>
                      <a:pt x="36" y="0"/>
                    </a:moveTo>
                    <a:lnTo>
                      <a:pt x="4" y="0"/>
                    </a:lnTo>
                    <a:lnTo>
                      <a:pt x="2" y="16"/>
                    </a:lnTo>
                    <a:lnTo>
                      <a:pt x="2" y="31"/>
                    </a:lnTo>
                    <a:lnTo>
                      <a:pt x="0" y="45"/>
                    </a:lnTo>
                    <a:lnTo>
                      <a:pt x="0" y="62"/>
                    </a:lnTo>
                    <a:lnTo>
                      <a:pt x="4" y="62"/>
                    </a:lnTo>
                    <a:lnTo>
                      <a:pt x="9" y="64"/>
                    </a:lnTo>
                    <a:lnTo>
                      <a:pt x="36" y="64"/>
                    </a:lnTo>
                    <a:lnTo>
                      <a:pt x="38" y="50"/>
                    </a:lnTo>
                    <a:lnTo>
                      <a:pt x="38" y="16"/>
                    </a:lnTo>
                    <a:lnTo>
                      <a:pt x="36"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0" name="Freeform 4076"/>
              <p:cNvSpPr>
                <a:spLocks/>
              </p:cNvSpPr>
              <p:nvPr/>
            </p:nvSpPr>
            <p:spPr bwMode="auto">
              <a:xfrm>
                <a:off x="5750" y="9052"/>
                <a:ext cx="34" cy="60"/>
              </a:xfrm>
              <a:custGeom>
                <a:avLst/>
                <a:gdLst/>
                <a:ahLst/>
                <a:cxnLst>
                  <a:cxn ang="0">
                    <a:pos x="4" y="0"/>
                  </a:cxn>
                  <a:cxn ang="0">
                    <a:pos x="4" y="0"/>
                  </a:cxn>
                  <a:cxn ang="0">
                    <a:pos x="0" y="16"/>
                  </a:cxn>
                  <a:cxn ang="0">
                    <a:pos x="0" y="57"/>
                  </a:cxn>
                  <a:cxn ang="0">
                    <a:pos x="12" y="57"/>
                  </a:cxn>
                  <a:cxn ang="0">
                    <a:pos x="16" y="60"/>
                  </a:cxn>
                  <a:cxn ang="0">
                    <a:pos x="33" y="60"/>
                  </a:cxn>
                  <a:cxn ang="0">
                    <a:pos x="33" y="0"/>
                  </a:cxn>
                  <a:cxn ang="0">
                    <a:pos x="4" y="0"/>
                  </a:cxn>
                </a:cxnLst>
                <a:rect l="0" t="0" r="r" b="b"/>
                <a:pathLst>
                  <a:path w="34" h="60">
                    <a:moveTo>
                      <a:pt x="4" y="0"/>
                    </a:moveTo>
                    <a:lnTo>
                      <a:pt x="4" y="0"/>
                    </a:lnTo>
                    <a:lnTo>
                      <a:pt x="0" y="16"/>
                    </a:lnTo>
                    <a:lnTo>
                      <a:pt x="0" y="57"/>
                    </a:lnTo>
                    <a:lnTo>
                      <a:pt x="12" y="57"/>
                    </a:lnTo>
                    <a:lnTo>
                      <a:pt x="16"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1" name="Freeform 4077"/>
              <p:cNvSpPr>
                <a:spLocks/>
              </p:cNvSpPr>
              <p:nvPr/>
            </p:nvSpPr>
            <p:spPr bwMode="auto">
              <a:xfrm>
                <a:off x="5750" y="9052"/>
                <a:ext cx="34" cy="56"/>
              </a:xfrm>
              <a:custGeom>
                <a:avLst/>
                <a:gdLst/>
                <a:ahLst/>
                <a:cxnLst>
                  <a:cxn ang="0">
                    <a:pos x="31" y="0"/>
                  </a:cxn>
                  <a:cxn ang="0">
                    <a:pos x="4" y="0"/>
                  </a:cxn>
                  <a:cxn ang="0">
                    <a:pos x="2" y="14"/>
                  </a:cxn>
                  <a:cxn ang="0">
                    <a:pos x="0" y="26"/>
                  </a:cxn>
                  <a:cxn ang="0">
                    <a:pos x="0" y="52"/>
                  </a:cxn>
                  <a:cxn ang="0">
                    <a:pos x="7" y="52"/>
                  </a:cxn>
                  <a:cxn ang="0">
                    <a:pos x="12" y="55"/>
                  </a:cxn>
                  <a:cxn ang="0">
                    <a:pos x="31" y="55"/>
                  </a:cxn>
                  <a:cxn ang="0">
                    <a:pos x="33" y="40"/>
                  </a:cxn>
                  <a:cxn ang="0">
                    <a:pos x="33" y="14"/>
                  </a:cxn>
                  <a:cxn ang="0">
                    <a:pos x="31" y="0"/>
                  </a:cxn>
                </a:cxnLst>
                <a:rect l="0" t="0" r="r" b="b"/>
                <a:pathLst>
                  <a:path w="34" h="56">
                    <a:moveTo>
                      <a:pt x="31" y="0"/>
                    </a:moveTo>
                    <a:lnTo>
                      <a:pt x="4" y="0"/>
                    </a:lnTo>
                    <a:lnTo>
                      <a:pt x="2" y="14"/>
                    </a:lnTo>
                    <a:lnTo>
                      <a:pt x="0" y="26"/>
                    </a:lnTo>
                    <a:lnTo>
                      <a:pt x="0" y="52"/>
                    </a:lnTo>
                    <a:lnTo>
                      <a:pt x="7" y="52"/>
                    </a:lnTo>
                    <a:lnTo>
                      <a:pt x="12" y="55"/>
                    </a:lnTo>
                    <a:lnTo>
                      <a:pt x="31" y="55"/>
                    </a:lnTo>
                    <a:lnTo>
                      <a:pt x="33" y="40"/>
                    </a:lnTo>
                    <a:lnTo>
                      <a:pt x="33" y="14"/>
                    </a:lnTo>
                    <a:lnTo>
                      <a:pt x="31"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2" name="Freeform 4078"/>
              <p:cNvSpPr>
                <a:spLocks/>
              </p:cNvSpPr>
              <p:nvPr/>
            </p:nvSpPr>
            <p:spPr bwMode="auto">
              <a:xfrm>
                <a:off x="5750" y="9052"/>
                <a:ext cx="31" cy="51"/>
              </a:xfrm>
              <a:custGeom>
                <a:avLst/>
                <a:gdLst/>
                <a:ahLst/>
                <a:cxnLst>
                  <a:cxn ang="0">
                    <a:pos x="4" y="0"/>
                  </a:cxn>
                  <a:cxn ang="0">
                    <a:pos x="4" y="0"/>
                  </a:cxn>
                  <a:cxn ang="0">
                    <a:pos x="0" y="23"/>
                  </a:cxn>
                  <a:cxn ang="0">
                    <a:pos x="0" y="48"/>
                  </a:cxn>
                  <a:cxn ang="0">
                    <a:pos x="14" y="48"/>
                  </a:cxn>
                  <a:cxn ang="0">
                    <a:pos x="19" y="50"/>
                  </a:cxn>
                  <a:cxn ang="0">
                    <a:pos x="31" y="50"/>
                  </a:cxn>
                  <a:cxn ang="0">
                    <a:pos x="31" y="0"/>
                  </a:cxn>
                  <a:cxn ang="0">
                    <a:pos x="4" y="0"/>
                  </a:cxn>
                </a:cxnLst>
                <a:rect l="0" t="0" r="r" b="b"/>
                <a:pathLst>
                  <a:path w="31" h="51">
                    <a:moveTo>
                      <a:pt x="4" y="0"/>
                    </a:moveTo>
                    <a:lnTo>
                      <a:pt x="4" y="0"/>
                    </a:lnTo>
                    <a:lnTo>
                      <a:pt x="0" y="23"/>
                    </a:lnTo>
                    <a:lnTo>
                      <a:pt x="0" y="48"/>
                    </a:lnTo>
                    <a:lnTo>
                      <a:pt x="14" y="48"/>
                    </a:lnTo>
                    <a:lnTo>
                      <a:pt x="19" y="50"/>
                    </a:lnTo>
                    <a:lnTo>
                      <a:pt x="31" y="50"/>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3" name="Freeform 4079"/>
              <p:cNvSpPr>
                <a:spLocks/>
              </p:cNvSpPr>
              <p:nvPr/>
            </p:nvSpPr>
            <p:spPr bwMode="auto">
              <a:xfrm>
                <a:off x="5750" y="9052"/>
                <a:ext cx="31" cy="44"/>
              </a:xfrm>
              <a:custGeom>
                <a:avLst/>
                <a:gdLst/>
                <a:ahLst/>
                <a:cxnLst>
                  <a:cxn ang="0">
                    <a:pos x="31" y="43"/>
                  </a:cxn>
                  <a:cxn ang="0">
                    <a:pos x="31" y="0"/>
                  </a:cxn>
                  <a:cxn ang="0">
                    <a:pos x="4" y="0"/>
                  </a:cxn>
                  <a:cxn ang="0">
                    <a:pos x="2" y="12"/>
                  </a:cxn>
                  <a:cxn ang="0">
                    <a:pos x="0" y="21"/>
                  </a:cxn>
                  <a:cxn ang="0">
                    <a:pos x="0" y="43"/>
                  </a:cxn>
                  <a:cxn ang="0">
                    <a:pos x="31" y="43"/>
                  </a:cxn>
                </a:cxnLst>
                <a:rect l="0" t="0" r="r" b="b"/>
                <a:pathLst>
                  <a:path w="31" h="44">
                    <a:moveTo>
                      <a:pt x="31" y="43"/>
                    </a:moveTo>
                    <a:lnTo>
                      <a:pt x="31" y="0"/>
                    </a:lnTo>
                    <a:lnTo>
                      <a:pt x="4" y="0"/>
                    </a:lnTo>
                    <a:lnTo>
                      <a:pt x="2" y="12"/>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4" name="Freeform 4080"/>
              <p:cNvSpPr>
                <a:spLocks/>
              </p:cNvSpPr>
              <p:nvPr/>
            </p:nvSpPr>
            <p:spPr bwMode="auto">
              <a:xfrm>
                <a:off x="5752" y="9052"/>
                <a:ext cx="27" cy="39"/>
              </a:xfrm>
              <a:custGeom>
                <a:avLst/>
                <a:gdLst/>
                <a:ahLst/>
                <a:cxnLst>
                  <a:cxn ang="0">
                    <a:pos x="2" y="0"/>
                  </a:cxn>
                  <a:cxn ang="0">
                    <a:pos x="2" y="0"/>
                  </a:cxn>
                  <a:cxn ang="0">
                    <a:pos x="0" y="9"/>
                  </a:cxn>
                  <a:cxn ang="0">
                    <a:pos x="0" y="38"/>
                  </a:cxn>
                  <a:cxn ang="0">
                    <a:pos x="26" y="38"/>
                  </a:cxn>
                  <a:cxn ang="0">
                    <a:pos x="26" y="0"/>
                  </a:cxn>
                  <a:cxn ang="0">
                    <a:pos x="2" y="0"/>
                  </a:cxn>
                </a:cxnLst>
                <a:rect l="0" t="0" r="r" b="b"/>
                <a:pathLst>
                  <a:path w="27" h="39">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5" name="Freeform 4081"/>
              <p:cNvSpPr>
                <a:spLocks/>
              </p:cNvSpPr>
              <p:nvPr/>
            </p:nvSpPr>
            <p:spPr bwMode="auto">
              <a:xfrm>
                <a:off x="5752" y="9052"/>
                <a:ext cx="27" cy="34"/>
              </a:xfrm>
              <a:custGeom>
                <a:avLst/>
                <a:gdLst/>
                <a:ahLst/>
                <a:cxnLst>
                  <a:cxn ang="0">
                    <a:pos x="2" y="0"/>
                  </a:cxn>
                  <a:cxn ang="0">
                    <a:pos x="2" y="0"/>
                  </a:cxn>
                  <a:cxn ang="0">
                    <a:pos x="0" y="9"/>
                  </a:cxn>
                  <a:cxn ang="0">
                    <a:pos x="0" y="33"/>
                  </a:cxn>
                  <a:cxn ang="0">
                    <a:pos x="26" y="33"/>
                  </a:cxn>
                  <a:cxn ang="0">
                    <a:pos x="26" y="0"/>
                  </a:cxn>
                  <a:cxn ang="0">
                    <a:pos x="2" y="0"/>
                  </a:cxn>
                </a:cxnLst>
                <a:rect l="0" t="0" r="r" b="b"/>
                <a:pathLst>
                  <a:path w="27" h="34">
                    <a:moveTo>
                      <a:pt x="2" y="0"/>
                    </a:moveTo>
                    <a:lnTo>
                      <a:pt x="2" y="0"/>
                    </a:lnTo>
                    <a:lnTo>
                      <a:pt x="0" y="9"/>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6" name="Freeform 4082"/>
              <p:cNvSpPr>
                <a:spLocks/>
              </p:cNvSpPr>
              <p:nvPr/>
            </p:nvSpPr>
            <p:spPr bwMode="auto">
              <a:xfrm>
                <a:off x="5752" y="9052"/>
                <a:ext cx="24" cy="29"/>
              </a:xfrm>
              <a:custGeom>
                <a:avLst/>
                <a:gdLst/>
                <a:ahLst/>
                <a:cxnLst>
                  <a:cxn ang="0">
                    <a:pos x="2" y="0"/>
                  </a:cxn>
                  <a:cxn ang="0">
                    <a:pos x="2" y="0"/>
                  </a:cxn>
                  <a:cxn ang="0">
                    <a:pos x="0" y="7"/>
                  </a:cxn>
                  <a:cxn ang="0">
                    <a:pos x="0" y="28"/>
                  </a:cxn>
                  <a:cxn ang="0">
                    <a:pos x="23" y="28"/>
                  </a:cxn>
                  <a:cxn ang="0">
                    <a:pos x="23" y="0"/>
                  </a:cxn>
                  <a:cxn ang="0">
                    <a:pos x="2" y="0"/>
                  </a:cxn>
                </a:cxnLst>
                <a:rect l="0" t="0" r="r" b="b"/>
                <a:pathLst>
                  <a:path w="24" h="29">
                    <a:moveTo>
                      <a:pt x="2" y="0"/>
                    </a:moveTo>
                    <a:lnTo>
                      <a:pt x="2" y="0"/>
                    </a:lnTo>
                    <a:lnTo>
                      <a:pt x="0" y="7"/>
                    </a:lnTo>
                    <a:lnTo>
                      <a:pt x="0" y="28"/>
                    </a:lnTo>
                    <a:lnTo>
                      <a:pt x="23" y="28"/>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7" name="Freeform 4083"/>
              <p:cNvSpPr>
                <a:spLocks/>
              </p:cNvSpPr>
              <p:nvPr/>
            </p:nvSpPr>
            <p:spPr bwMode="auto">
              <a:xfrm>
                <a:off x="5752" y="9043"/>
                <a:ext cx="36" cy="9"/>
              </a:xfrm>
              <a:custGeom>
                <a:avLst/>
                <a:gdLst/>
                <a:ahLst/>
                <a:cxnLst>
                  <a:cxn ang="0">
                    <a:pos x="31" y="7"/>
                  </a:cxn>
                  <a:cxn ang="0">
                    <a:pos x="36" y="9"/>
                  </a:cxn>
                  <a:cxn ang="0">
                    <a:pos x="36" y="2"/>
                  </a:cxn>
                  <a:cxn ang="0">
                    <a:pos x="19" y="0"/>
                  </a:cxn>
                  <a:cxn ang="0">
                    <a:pos x="2" y="0"/>
                  </a:cxn>
                  <a:cxn ang="0">
                    <a:pos x="0" y="7"/>
                  </a:cxn>
                  <a:cxn ang="0">
                    <a:pos x="31" y="7"/>
                  </a:cxn>
                </a:cxnLst>
                <a:rect l="0" t="0" r="r" b="b"/>
                <a:pathLst>
                  <a:path w="36" h="9">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8" name="Freeform 4084"/>
              <p:cNvSpPr>
                <a:spLocks/>
              </p:cNvSpPr>
              <p:nvPr/>
            </p:nvSpPr>
            <p:spPr bwMode="auto">
              <a:xfrm>
                <a:off x="5748" y="9136"/>
                <a:ext cx="40" cy="15"/>
              </a:xfrm>
              <a:custGeom>
                <a:avLst/>
                <a:gdLst/>
                <a:ahLst/>
                <a:cxnLst>
                  <a:cxn ang="0">
                    <a:pos x="0" y="0"/>
                  </a:cxn>
                  <a:cxn ang="0">
                    <a:pos x="0" y="7"/>
                  </a:cxn>
                  <a:cxn ang="0">
                    <a:pos x="40" y="14"/>
                  </a:cxn>
                  <a:cxn ang="0">
                    <a:pos x="40" y="4"/>
                  </a:cxn>
                  <a:cxn ang="0">
                    <a:pos x="0" y="0"/>
                  </a:cxn>
                </a:cxnLst>
                <a:rect l="0" t="0" r="r" b="b"/>
                <a:pathLst>
                  <a:path w="40"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9" name="Freeform 4085"/>
              <p:cNvSpPr>
                <a:spLocks/>
              </p:cNvSpPr>
              <p:nvPr/>
            </p:nvSpPr>
            <p:spPr bwMode="auto">
              <a:xfrm>
                <a:off x="5760" y="9141"/>
                <a:ext cx="16" cy="3"/>
              </a:xfrm>
              <a:custGeom>
                <a:avLst/>
                <a:gdLst/>
                <a:ahLst/>
                <a:cxnLst>
                  <a:cxn ang="0">
                    <a:pos x="7" y="0"/>
                  </a:cxn>
                  <a:cxn ang="0">
                    <a:pos x="0" y="0"/>
                  </a:cxn>
                  <a:cxn ang="0">
                    <a:pos x="0" y="2"/>
                  </a:cxn>
                  <a:cxn ang="0">
                    <a:pos x="16" y="2"/>
                  </a:cxn>
                  <a:cxn ang="0">
                    <a:pos x="16" y="0"/>
                  </a:cxn>
                  <a:cxn ang="0">
                    <a:pos x="7" y="0"/>
                  </a:cxn>
                </a:cxnLst>
                <a:rect l="0" t="0" r="r" b="b"/>
                <a:pathLst>
                  <a:path w="16" h="3">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0" name="Freeform 4086"/>
              <p:cNvSpPr>
                <a:spLocks/>
              </p:cNvSpPr>
              <p:nvPr/>
            </p:nvSpPr>
            <p:spPr bwMode="auto">
              <a:xfrm>
                <a:off x="5760" y="9141"/>
                <a:ext cx="12" cy="3"/>
              </a:xfrm>
              <a:custGeom>
                <a:avLst/>
                <a:gdLst/>
                <a:ahLst/>
                <a:cxnLst>
                  <a:cxn ang="0">
                    <a:pos x="4" y="0"/>
                  </a:cxn>
                  <a:cxn ang="0">
                    <a:pos x="0" y="0"/>
                  </a:cxn>
                  <a:cxn ang="0">
                    <a:pos x="0" y="2"/>
                  </a:cxn>
                  <a:cxn ang="0">
                    <a:pos x="12" y="2"/>
                  </a:cxn>
                  <a:cxn ang="0">
                    <a:pos x="9" y="0"/>
                  </a:cxn>
                  <a:cxn ang="0">
                    <a:pos x="4" y="0"/>
                  </a:cxn>
                </a:cxnLst>
                <a:rect l="0" t="0" r="r" b="b"/>
                <a:pathLst>
                  <a:path w="12" h="3">
                    <a:moveTo>
                      <a:pt x="4" y="0"/>
                    </a:moveTo>
                    <a:lnTo>
                      <a:pt x="0" y="0"/>
                    </a:lnTo>
                    <a:lnTo>
                      <a:pt x="0"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1" name="Freeform 4087"/>
              <p:cNvSpPr>
                <a:spLocks/>
              </p:cNvSpPr>
              <p:nvPr/>
            </p:nvSpPr>
            <p:spPr bwMode="auto">
              <a:xfrm>
                <a:off x="5760" y="9141"/>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2" name="Freeform 4088"/>
              <p:cNvSpPr>
                <a:spLocks/>
              </p:cNvSpPr>
              <p:nvPr/>
            </p:nvSpPr>
            <p:spPr bwMode="auto">
              <a:xfrm>
                <a:off x="5791" y="9136"/>
                <a:ext cx="26" cy="12"/>
              </a:xfrm>
              <a:custGeom>
                <a:avLst/>
                <a:gdLst/>
                <a:ahLst/>
                <a:cxnLst>
                  <a:cxn ang="0">
                    <a:pos x="0" y="4"/>
                  </a:cxn>
                  <a:cxn ang="0">
                    <a:pos x="0" y="12"/>
                  </a:cxn>
                  <a:cxn ang="0">
                    <a:pos x="19" y="7"/>
                  </a:cxn>
                  <a:cxn ang="0">
                    <a:pos x="26" y="4"/>
                  </a:cxn>
                  <a:cxn ang="0">
                    <a:pos x="26" y="0"/>
                  </a:cxn>
                  <a:cxn ang="0">
                    <a:pos x="0" y="4"/>
                  </a:cxn>
                </a:cxnLst>
                <a:rect l="0" t="0" r="r" b="b"/>
                <a:pathLst>
                  <a:path w="26" h="12">
                    <a:moveTo>
                      <a:pt x="0" y="4"/>
                    </a:moveTo>
                    <a:lnTo>
                      <a:pt x="0" y="12"/>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3" name="Freeform 4089"/>
              <p:cNvSpPr>
                <a:spLocks/>
              </p:cNvSpPr>
              <p:nvPr/>
            </p:nvSpPr>
            <p:spPr bwMode="auto">
              <a:xfrm>
                <a:off x="5791" y="9136"/>
                <a:ext cx="26"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2"/>
                  </a:cxn>
                  <a:cxn ang="0">
                    <a:pos x="4" y="12"/>
                  </a:cxn>
                  <a:cxn ang="0">
                    <a:pos x="7" y="9"/>
                  </a:cxn>
                  <a:cxn ang="0">
                    <a:pos x="12" y="9"/>
                  </a:cxn>
                  <a:cxn ang="0">
                    <a:pos x="14" y="7"/>
                  </a:cxn>
                  <a:cxn ang="0">
                    <a:pos x="21" y="7"/>
                  </a:cxn>
                </a:cxnLst>
                <a:rect l="0" t="0" r="r" b="b"/>
                <a:pathLst>
                  <a:path w="26" h="12">
                    <a:moveTo>
                      <a:pt x="21" y="7"/>
                    </a:moveTo>
                    <a:lnTo>
                      <a:pt x="26" y="4"/>
                    </a:lnTo>
                    <a:lnTo>
                      <a:pt x="26" y="0"/>
                    </a:lnTo>
                    <a:lnTo>
                      <a:pt x="16" y="0"/>
                    </a:lnTo>
                    <a:lnTo>
                      <a:pt x="14" y="2"/>
                    </a:lnTo>
                    <a:lnTo>
                      <a:pt x="7" y="2"/>
                    </a:lnTo>
                    <a:lnTo>
                      <a:pt x="4" y="4"/>
                    </a:lnTo>
                    <a:lnTo>
                      <a:pt x="0" y="4"/>
                    </a:lnTo>
                    <a:lnTo>
                      <a:pt x="0" y="12"/>
                    </a:lnTo>
                    <a:lnTo>
                      <a:pt x="4" y="12"/>
                    </a:lnTo>
                    <a:lnTo>
                      <a:pt x="7" y="9"/>
                    </a:lnTo>
                    <a:lnTo>
                      <a:pt x="12"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4" name="Freeform 4090"/>
              <p:cNvSpPr>
                <a:spLocks/>
              </p:cNvSpPr>
              <p:nvPr/>
            </p:nvSpPr>
            <p:spPr bwMode="auto">
              <a:xfrm>
                <a:off x="5793" y="9136"/>
                <a:ext cx="24" cy="12"/>
              </a:xfrm>
              <a:custGeom>
                <a:avLst/>
                <a:gdLst/>
                <a:ahLst/>
                <a:cxnLst>
                  <a:cxn ang="0">
                    <a:pos x="0" y="4"/>
                  </a:cxn>
                  <a:cxn ang="0">
                    <a:pos x="0" y="12"/>
                  </a:cxn>
                  <a:cxn ang="0">
                    <a:pos x="4" y="9"/>
                  </a:cxn>
                  <a:cxn ang="0">
                    <a:pos x="9" y="9"/>
                  </a:cxn>
                  <a:cxn ang="0">
                    <a:pos x="11" y="7"/>
                  </a:cxn>
                  <a:cxn ang="0">
                    <a:pos x="19" y="7"/>
                  </a:cxn>
                  <a:cxn ang="0">
                    <a:pos x="23" y="4"/>
                  </a:cxn>
                  <a:cxn ang="0">
                    <a:pos x="23" y="0"/>
                  </a:cxn>
                  <a:cxn ang="0">
                    <a:pos x="16" y="0"/>
                  </a:cxn>
                  <a:cxn ang="0">
                    <a:pos x="11" y="2"/>
                  </a:cxn>
                  <a:cxn ang="0">
                    <a:pos x="2" y="2"/>
                  </a:cxn>
                  <a:cxn ang="0">
                    <a:pos x="0" y="4"/>
                  </a:cxn>
                </a:cxnLst>
                <a:rect l="0" t="0" r="r" b="b"/>
                <a:pathLst>
                  <a:path w="24" h="12">
                    <a:moveTo>
                      <a:pt x="0" y="4"/>
                    </a:moveTo>
                    <a:lnTo>
                      <a:pt x="0" y="12"/>
                    </a:lnTo>
                    <a:lnTo>
                      <a:pt x="4" y="9"/>
                    </a:lnTo>
                    <a:lnTo>
                      <a:pt x="9" y="9"/>
                    </a:lnTo>
                    <a:lnTo>
                      <a:pt x="11" y="7"/>
                    </a:lnTo>
                    <a:lnTo>
                      <a:pt x="19" y="7"/>
                    </a:lnTo>
                    <a:lnTo>
                      <a:pt x="23" y="4"/>
                    </a:lnTo>
                    <a:lnTo>
                      <a:pt x="23" y="0"/>
                    </a:lnTo>
                    <a:lnTo>
                      <a:pt x="16" y="0"/>
                    </a:lnTo>
                    <a:lnTo>
                      <a:pt x="11"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5" name="Freeform 4091"/>
              <p:cNvSpPr>
                <a:spLocks/>
              </p:cNvSpPr>
              <p:nvPr/>
            </p:nvSpPr>
            <p:spPr bwMode="auto">
              <a:xfrm>
                <a:off x="5793" y="9136"/>
                <a:ext cx="27" cy="12"/>
              </a:xfrm>
              <a:custGeom>
                <a:avLst/>
                <a:gdLst/>
                <a:ahLst/>
                <a:cxnLst>
                  <a:cxn ang="0">
                    <a:pos x="4" y="9"/>
                  </a:cxn>
                  <a:cxn ang="0">
                    <a:pos x="11" y="9"/>
                  </a:cxn>
                  <a:cxn ang="0">
                    <a:pos x="14" y="7"/>
                  </a:cxn>
                  <a:cxn ang="0">
                    <a:pos x="19" y="7"/>
                  </a:cxn>
                  <a:cxn ang="0">
                    <a:pos x="21" y="4"/>
                  </a:cxn>
                  <a:cxn ang="0">
                    <a:pos x="26" y="4"/>
                  </a:cxn>
                  <a:cxn ang="0">
                    <a:pos x="26" y="0"/>
                  </a:cxn>
                  <a:cxn ang="0">
                    <a:pos x="16" y="0"/>
                  </a:cxn>
                  <a:cxn ang="0">
                    <a:pos x="14" y="2"/>
                  </a:cxn>
                  <a:cxn ang="0">
                    <a:pos x="4" y="2"/>
                  </a:cxn>
                  <a:cxn ang="0">
                    <a:pos x="0" y="4"/>
                  </a:cxn>
                  <a:cxn ang="0">
                    <a:pos x="0" y="12"/>
                  </a:cxn>
                  <a:cxn ang="0">
                    <a:pos x="4" y="9"/>
                  </a:cxn>
                </a:cxnLst>
                <a:rect l="0" t="0" r="r" b="b"/>
                <a:pathLst>
                  <a:path w="27" h="12">
                    <a:moveTo>
                      <a:pt x="4" y="9"/>
                    </a:moveTo>
                    <a:lnTo>
                      <a:pt x="11" y="9"/>
                    </a:lnTo>
                    <a:lnTo>
                      <a:pt x="14" y="7"/>
                    </a:lnTo>
                    <a:lnTo>
                      <a:pt x="19" y="7"/>
                    </a:lnTo>
                    <a:lnTo>
                      <a:pt x="21" y="4"/>
                    </a:lnTo>
                    <a:lnTo>
                      <a:pt x="26" y="4"/>
                    </a:lnTo>
                    <a:lnTo>
                      <a:pt x="26" y="0"/>
                    </a:lnTo>
                    <a:lnTo>
                      <a:pt x="16" y="0"/>
                    </a:lnTo>
                    <a:lnTo>
                      <a:pt x="14" y="2"/>
                    </a:lnTo>
                    <a:lnTo>
                      <a:pt x="4" y="2"/>
                    </a:lnTo>
                    <a:lnTo>
                      <a:pt x="0" y="4"/>
                    </a:lnTo>
                    <a:lnTo>
                      <a:pt x="0" y="12"/>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6" name="Freeform 4092"/>
              <p:cNvSpPr>
                <a:spLocks/>
              </p:cNvSpPr>
              <p:nvPr/>
            </p:nvSpPr>
            <p:spPr bwMode="auto">
              <a:xfrm>
                <a:off x="5796" y="9136"/>
                <a:ext cx="24" cy="12"/>
              </a:xfrm>
              <a:custGeom>
                <a:avLst/>
                <a:gdLst/>
                <a:ahLst/>
                <a:cxnLst>
                  <a:cxn ang="0">
                    <a:pos x="19" y="7"/>
                  </a:cxn>
                  <a:cxn ang="0">
                    <a:pos x="23" y="4"/>
                  </a:cxn>
                  <a:cxn ang="0">
                    <a:pos x="23"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3" y="4"/>
                    </a:lnTo>
                    <a:lnTo>
                      <a:pt x="23" y="0"/>
                    </a:lnTo>
                    <a:lnTo>
                      <a:pt x="14" y="0"/>
                    </a:lnTo>
                    <a:lnTo>
                      <a:pt x="11" y="2"/>
                    </a:lnTo>
                    <a:lnTo>
                      <a:pt x="2"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7" name="Freeform 4093"/>
              <p:cNvSpPr>
                <a:spLocks/>
              </p:cNvSpPr>
              <p:nvPr/>
            </p:nvSpPr>
            <p:spPr bwMode="auto">
              <a:xfrm>
                <a:off x="5798" y="9136"/>
                <a:ext cx="22" cy="10"/>
              </a:xfrm>
              <a:custGeom>
                <a:avLst/>
                <a:gdLst/>
                <a:ahLst/>
                <a:cxnLst>
                  <a:cxn ang="0">
                    <a:pos x="16" y="7"/>
                  </a:cxn>
                  <a:cxn ang="0">
                    <a:pos x="21" y="4"/>
                  </a:cxn>
                  <a:cxn ang="0">
                    <a:pos x="21" y="0"/>
                  </a:cxn>
                  <a:cxn ang="0">
                    <a:pos x="9" y="0"/>
                  </a:cxn>
                  <a:cxn ang="0">
                    <a:pos x="7" y="2"/>
                  </a:cxn>
                  <a:cxn ang="0">
                    <a:pos x="0" y="2"/>
                  </a:cxn>
                  <a:cxn ang="0">
                    <a:pos x="0" y="9"/>
                  </a:cxn>
                  <a:cxn ang="0">
                    <a:pos x="7" y="9"/>
                  </a:cxn>
                  <a:cxn ang="0">
                    <a:pos x="7" y="7"/>
                  </a:cxn>
                  <a:cxn ang="0">
                    <a:pos x="16" y="7"/>
                  </a:cxn>
                </a:cxnLst>
                <a:rect l="0" t="0" r="r" b="b"/>
                <a:pathLst>
                  <a:path w="22" h="10">
                    <a:moveTo>
                      <a:pt x="16" y="7"/>
                    </a:moveTo>
                    <a:lnTo>
                      <a:pt x="21" y="4"/>
                    </a:lnTo>
                    <a:lnTo>
                      <a:pt x="21" y="0"/>
                    </a:lnTo>
                    <a:lnTo>
                      <a:pt x="9" y="0"/>
                    </a:lnTo>
                    <a:lnTo>
                      <a:pt x="7"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8" name="Freeform 4094"/>
              <p:cNvSpPr>
                <a:spLocks/>
              </p:cNvSpPr>
              <p:nvPr/>
            </p:nvSpPr>
            <p:spPr bwMode="auto">
              <a:xfrm>
                <a:off x="5798" y="9136"/>
                <a:ext cx="22" cy="10"/>
              </a:xfrm>
              <a:custGeom>
                <a:avLst/>
                <a:gdLst/>
                <a:ahLst/>
                <a:cxnLst>
                  <a:cxn ang="0">
                    <a:pos x="2" y="9"/>
                  </a:cxn>
                  <a:cxn ang="0">
                    <a:pos x="7" y="9"/>
                  </a:cxn>
                  <a:cxn ang="0">
                    <a:pos x="9" y="7"/>
                  </a:cxn>
                  <a:cxn ang="0">
                    <a:pos x="16" y="7"/>
                  </a:cxn>
                  <a:cxn ang="0">
                    <a:pos x="21" y="4"/>
                  </a:cxn>
                  <a:cxn ang="0">
                    <a:pos x="21" y="0"/>
                  </a:cxn>
                  <a:cxn ang="0">
                    <a:pos x="9" y="0"/>
                  </a:cxn>
                  <a:cxn ang="0">
                    <a:pos x="7" y="2"/>
                  </a:cxn>
                  <a:cxn ang="0">
                    <a:pos x="0" y="2"/>
                  </a:cxn>
                  <a:cxn ang="0">
                    <a:pos x="0" y="7"/>
                  </a:cxn>
                  <a:cxn ang="0">
                    <a:pos x="2" y="9"/>
                  </a:cxn>
                </a:cxnLst>
                <a:rect l="0" t="0" r="r" b="b"/>
                <a:pathLst>
                  <a:path w="22" h="10">
                    <a:moveTo>
                      <a:pt x="2" y="9"/>
                    </a:moveTo>
                    <a:lnTo>
                      <a:pt x="7" y="9"/>
                    </a:lnTo>
                    <a:lnTo>
                      <a:pt x="9" y="7"/>
                    </a:lnTo>
                    <a:lnTo>
                      <a:pt x="16" y="7"/>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9" name="Freeform 4095"/>
              <p:cNvSpPr>
                <a:spLocks/>
              </p:cNvSpPr>
              <p:nvPr/>
            </p:nvSpPr>
            <p:spPr bwMode="auto">
              <a:xfrm>
                <a:off x="5800" y="9136"/>
                <a:ext cx="20" cy="10"/>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20" h="10">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0" name="Freeform 4096"/>
              <p:cNvSpPr>
                <a:spLocks/>
              </p:cNvSpPr>
              <p:nvPr/>
            </p:nvSpPr>
            <p:spPr bwMode="auto">
              <a:xfrm>
                <a:off x="5803" y="9136"/>
                <a:ext cx="17" cy="10"/>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10">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1" name="Freeform 4097"/>
              <p:cNvSpPr>
                <a:spLocks/>
              </p:cNvSpPr>
              <p:nvPr/>
            </p:nvSpPr>
            <p:spPr bwMode="auto">
              <a:xfrm>
                <a:off x="5803" y="9136"/>
                <a:ext cx="17" cy="10"/>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7" h="10">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2" name="Freeform 4098"/>
              <p:cNvSpPr>
                <a:spLocks/>
              </p:cNvSpPr>
              <p:nvPr/>
            </p:nvSpPr>
            <p:spPr bwMode="auto">
              <a:xfrm>
                <a:off x="5805" y="9136"/>
                <a:ext cx="15"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5"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3" name="Freeform 4099"/>
              <p:cNvSpPr>
                <a:spLocks/>
              </p:cNvSpPr>
              <p:nvPr/>
            </p:nvSpPr>
            <p:spPr bwMode="auto">
              <a:xfrm>
                <a:off x="5805" y="9136"/>
                <a:ext cx="15" cy="8"/>
              </a:xfrm>
              <a:custGeom>
                <a:avLst/>
                <a:gdLst/>
                <a:ahLst/>
                <a:cxnLst>
                  <a:cxn ang="0">
                    <a:pos x="0" y="2"/>
                  </a:cxn>
                  <a:cxn ang="0">
                    <a:pos x="0" y="2"/>
                  </a:cxn>
                  <a:cxn ang="0">
                    <a:pos x="2" y="7"/>
                  </a:cxn>
                  <a:cxn ang="0">
                    <a:pos x="7" y="7"/>
                  </a:cxn>
                  <a:cxn ang="0">
                    <a:pos x="14" y="4"/>
                  </a:cxn>
                  <a:cxn ang="0">
                    <a:pos x="14" y="0"/>
                  </a:cxn>
                  <a:cxn ang="0">
                    <a:pos x="0" y="2"/>
                  </a:cxn>
                </a:cxnLst>
                <a:rect l="0" t="0" r="r" b="b"/>
                <a:pathLst>
                  <a:path w="15" h="8">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4" name="Freeform 4100"/>
              <p:cNvSpPr>
                <a:spLocks/>
              </p:cNvSpPr>
              <p:nvPr/>
            </p:nvSpPr>
            <p:spPr bwMode="auto">
              <a:xfrm>
                <a:off x="5791" y="9045"/>
                <a:ext cx="19" cy="7"/>
              </a:xfrm>
              <a:custGeom>
                <a:avLst/>
                <a:gdLst/>
                <a:ahLst/>
                <a:cxnLst>
                  <a:cxn ang="0">
                    <a:pos x="0" y="0"/>
                  </a:cxn>
                  <a:cxn ang="0">
                    <a:pos x="0" y="7"/>
                  </a:cxn>
                  <a:cxn ang="0">
                    <a:pos x="4" y="7"/>
                  </a:cxn>
                  <a:cxn ang="0">
                    <a:pos x="19" y="4"/>
                  </a:cxn>
                  <a:cxn ang="0">
                    <a:pos x="19" y="0"/>
                  </a:cxn>
                  <a:cxn ang="0">
                    <a:pos x="0" y="0"/>
                  </a:cxn>
                </a:cxnLst>
                <a:rect l="0" t="0" r="r" b="b"/>
                <a:pathLst>
                  <a:path w="19"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5" name="Freeform 4101"/>
              <p:cNvSpPr>
                <a:spLocks/>
              </p:cNvSpPr>
              <p:nvPr/>
            </p:nvSpPr>
            <p:spPr bwMode="auto">
              <a:xfrm>
                <a:off x="5793" y="9045"/>
                <a:ext cx="17" cy="7"/>
              </a:xfrm>
              <a:custGeom>
                <a:avLst/>
                <a:gdLst/>
                <a:ahLst/>
                <a:cxnLst>
                  <a:cxn ang="0">
                    <a:pos x="0" y="0"/>
                  </a:cxn>
                  <a:cxn ang="0">
                    <a:pos x="0" y="7"/>
                  </a:cxn>
                  <a:cxn ang="0">
                    <a:pos x="4" y="7"/>
                  </a:cxn>
                  <a:cxn ang="0">
                    <a:pos x="7" y="4"/>
                  </a:cxn>
                  <a:cxn ang="0">
                    <a:pos x="16" y="4"/>
                  </a:cxn>
                  <a:cxn ang="0">
                    <a:pos x="16" y="0"/>
                  </a:cxn>
                  <a:cxn ang="0">
                    <a:pos x="0" y="0"/>
                  </a:cxn>
                </a:cxnLst>
                <a:rect l="0" t="0" r="r" b="b"/>
                <a:pathLst>
                  <a:path w="17" h="7">
                    <a:moveTo>
                      <a:pt x="0" y="0"/>
                    </a:moveTo>
                    <a:lnTo>
                      <a:pt x="0" y="7"/>
                    </a:lnTo>
                    <a:lnTo>
                      <a:pt x="4"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6" name="Freeform 4102"/>
              <p:cNvSpPr>
                <a:spLocks/>
              </p:cNvSpPr>
              <p:nvPr/>
            </p:nvSpPr>
            <p:spPr bwMode="auto">
              <a:xfrm>
                <a:off x="5793" y="904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7" name="Freeform 4103"/>
              <p:cNvSpPr>
                <a:spLocks/>
              </p:cNvSpPr>
              <p:nvPr/>
            </p:nvSpPr>
            <p:spPr bwMode="auto">
              <a:xfrm>
                <a:off x="5793" y="904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8" name="Freeform 4104"/>
              <p:cNvSpPr>
                <a:spLocks/>
              </p:cNvSpPr>
              <p:nvPr/>
            </p:nvSpPr>
            <p:spPr bwMode="auto">
              <a:xfrm>
                <a:off x="5796" y="9045"/>
                <a:ext cx="14" cy="7"/>
              </a:xfrm>
              <a:custGeom>
                <a:avLst/>
                <a:gdLst/>
                <a:ahLst/>
                <a:cxnLst>
                  <a:cxn ang="0">
                    <a:pos x="0" y="0"/>
                  </a:cxn>
                  <a:cxn ang="0">
                    <a:pos x="0" y="7"/>
                  </a:cxn>
                  <a:cxn ang="0">
                    <a:pos x="4" y="7"/>
                  </a:cxn>
                  <a:cxn ang="0">
                    <a:pos x="7" y="4"/>
                  </a:cxn>
                  <a:cxn ang="0">
                    <a:pos x="14" y="4"/>
                  </a:cxn>
                  <a:cxn ang="0">
                    <a:pos x="14" y="0"/>
                  </a:cxn>
                  <a:cxn ang="0">
                    <a:pos x="0" y="0"/>
                  </a:cxn>
                </a:cxnLst>
                <a:rect l="0" t="0" r="r" b="b"/>
                <a:pathLst>
                  <a:path w="14"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9" name="Freeform 4105"/>
              <p:cNvSpPr>
                <a:spLocks/>
              </p:cNvSpPr>
              <p:nvPr/>
            </p:nvSpPr>
            <p:spPr bwMode="auto">
              <a:xfrm>
                <a:off x="5796" y="9045"/>
                <a:ext cx="14" cy="7"/>
              </a:xfrm>
              <a:custGeom>
                <a:avLst/>
                <a:gdLst/>
                <a:ahLst/>
                <a:cxnLst>
                  <a:cxn ang="0">
                    <a:pos x="0" y="0"/>
                  </a:cxn>
                  <a:cxn ang="0">
                    <a:pos x="0" y="7"/>
                  </a:cxn>
                  <a:cxn ang="0">
                    <a:pos x="7" y="7"/>
                  </a:cxn>
                  <a:cxn ang="0">
                    <a:pos x="7" y="4"/>
                  </a:cxn>
                  <a:cxn ang="0">
                    <a:pos x="14" y="4"/>
                  </a:cxn>
                  <a:cxn ang="0">
                    <a:pos x="14" y="0"/>
                  </a:cxn>
                  <a:cxn ang="0">
                    <a:pos x="0" y="0"/>
                  </a:cxn>
                </a:cxnLst>
                <a:rect l="0" t="0" r="r" b="b"/>
                <a:pathLst>
                  <a:path w="14" h="7">
                    <a:moveTo>
                      <a:pt x="0" y="0"/>
                    </a:moveTo>
                    <a:lnTo>
                      <a:pt x="0" y="7"/>
                    </a:lnTo>
                    <a:lnTo>
                      <a:pt x="7" y="7"/>
                    </a:lnTo>
                    <a:lnTo>
                      <a:pt x="7" y="4"/>
                    </a:lnTo>
                    <a:lnTo>
                      <a:pt x="14" y="4"/>
                    </a:lnTo>
                    <a:lnTo>
                      <a:pt x="14"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0" name="Freeform 4106"/>
              <p:cNvSpPr>
                <a:spLocks/>
              </p:cNvSpPr>
              <p:nvPr/>
            </p:nvSpPr>
            <p:spPr bwMode="auto">
              <a:xfrm>
                <a:off x="5798" y="9045"/>
                <a:ext cx="12" cy="7"/>
              </a:xfrm>
              <a:custGeom>
                <a:avLst/>
                <a:gdLst/>
                <a:ahLst/>
                <a:cxnLst>
                  <a:cxn ang="0">
                    <a:pos x="0" y="0"/>
                  </a:cxn>
                  <a:cxn ang="0">
                    <a:pos x="0" y="7"/>
                  </a:cxn>
                  <a:cxn ang="0">
                    <a:pos x="4" y="7"/>
                  </a:cxn>
                  <a:cxn ang="0">
                    <a:pos x="4" y="4"/>
                  </a:cxn>
                  <a:cxn ang="0">
                    <a:pos x="11" y="4"/>
                  </a:cxn>
                  <a:cxn ang="0">
                    <a:pos x="11" y="0"/>
                  </a:cxn>
                  <a:cxn ang="0">
                    <a:pos x="0" y="0"/>
                  </a:cxn>
                </a:cxnLst>
                <a:rect l="0" t="0" r="r" b="b"/>
                <a:pathLst>
                  <a:path w="12" h="7">
                    <a:moveTo>
                      <a:pt x="0" y="0"/>
                    </a:moveTo>
                    <a:lnTo>
                      <a:pt x="0" y="7"/>
                    </a:lnTo>
                    <a:lnTo>
                      <a:pt x="4" y="7"/>
                    </a:lnTo>
                    <a:lnTo>
                      <a:pt x="4" y="4"/>
                    </a:lnTo>
                    <a:lnTo>
                      <a:pt x="11" y="4"/>
                    </a:lnTo>
                    <a:lnTo>
                      <a:pt x="11"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1" name="Freeform 4107"/>
              <p:cNvSpPr>
                <a:spLocks/>
              </p:cNvSpPr>
              <p:nvPr/>
            </p:nvSpPr>
            <p:spPr bwMode="auto">
              <a:xfrm>
                <a:off x="5798" y="9045"/>
                <a:ext cx="12" cy="7"/>
              </a:xfrm>
              <a:custGeom>
                <a:avLst/>
                <a:gdLst/>
                <a:ahLst/>
                <a:cxnLst>
                  <a:cxn ang="0">
                    <a:pos x="0" y="0"/>
                  </a:cxn>
                  <a:cxn ang="0">
                    <a:pos x="0" y="7"/>
                  </a:cxn>
                  <a:cxn ang="0">
                    <a:pos x="4" y="7"/>
                  </a:cxn>
                  <a:cxn ang="0">
                    <a:pos x="7" y="4"/>
                  </a:cxn>
                  <a:cxn ang="0">
                    <a:pos x="11" y="4"/>
                  </a:cxn>
                  <a:cxn ang="0">
                    <a:pos x="11" y="0"/>
                  </a:cxn>
                  <a:cxn ang="0">
                    <a:pos x="0" y="0"/>
                  </a:cxn>
                </a:cxnLst>
                <a:rect l="0" t="0" r="r" b="b"/>
                <a:pathLst>
                  <a:path w="12" h="7">
                    <a:moveTo>
                      <a:pt x="0" y="0"/>
                    </a:moveTo>
                    <a:lnTo>
                      <a:pt x="0" y="7"/>
                    </a:lnTo>
                    <a:lnTo>
                      <a:pt x="4" y="7"/>
                    </a:lnTo>
                    <a:lnTo>
                      <a:pt x="7" y="4"/>
                    </a:lnTo>
                    <a:lnTo>
                      <a:pt x="11" y="4"/>
                    </a:lnTo>
                    <a:lnTo>
                      <a:pt x="11"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2" name="Freeform 4108"/>
              <p:cNvSpPr>
                <a:spLocks/>
              </p:cNvSpPr>
              <p:nvPr/>
            </p:nvSpPr>
            <p:spPr bwMode="auto">
              <a:xfrm>
                <a:off x="5800" y="904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3" name="Freeform 4109"/>
              <p:cNvSpPr>
                <a:spLocks/>
              </p:cNvSpPr>
              <p:nvPr/>
            </p:nvSpPr>
            <p:spPr bwMode="auto">
              <a:xfrm>
                <a:off x="5800" y="904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4" name="Freeform 4110"/>
              <p:cNvSpPr>
                <a:spLocks/>
              </p:cNvSpPr>
              <p:nvPr/>
            </p:nvSpPr>
            <p:spPr bwMode="auto">
              <a:xfrm>
                <a:off x="5803" y="9045"/>
                <a:ext cx="7" cy="7"/>
              </a:xfrm>
              <a:custGeom>
                <a:avLst/>
                <a:gdLst/>
                <a:ahLst/>
                <a:cxnLst>
                  <a:cxn ang="0">
                    <a:pos x="0" y="0"/>
                  </a:cxn>
                  <a:cxn ang="0">
                    <a:pos x="0" y="7"/>
                  </a:cxn>
                  <a:cxn ang="0">
                    <a:pos x="2" y="4"/>
                  </a:cxn>
                  <a:cxn ang="0">
                    <a:pos x="7" y="4"/>
                  </a:cxn>
                  <a:cxn ang="0">
                    <a:pos x="7" y="0"/>
                  </a:cxn>
                  <a:cxn ang="0">
                    <a:pos x="0" y="0"/>
                  </a:cxn>
                </a:cxnLst>
                <a:rect l="0" t="0" r="r" b="b"/>
                <a:pathLst>
                  <a:path w="7" h="7">
                    <a:moveTo>
                      <a:pt x="0" y="0"/>
                    </a:moveTo>
                    <a:lnTo>
                      <a:pt x="0" y="7"/>
                    </a:lnTo>
                    <a:lnTo>
                      <a:pt x="2"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5" name="Freeform 4111"/>
              <p:cNvSpPr>
                <a:spLocks/>
              </p:cNvSpPr>
              <p:nvPr/>
            </p:nvSpPr>
            <p:spPr bwMode="auto">
              <a:xfrm>
                <a:off x="5803" y="9045"/>
                <a:ext cx="7" cy="7"/>
              </a:xfrm>
              <a:custGeom>
                <a:avLst/>
                <a:gdLst/>
                <a:ahLst/>
                <a:cxnLst>
                  <a:cxn ang="0">
                    <a:pos x="0" y="0"/>
                  </a:cxn>
                  <a:cxn ang="0">
                    <a:pos x="0" y="7"/>
                  </a:cxn>
                  <a:cxn ang="0">
                    <a:pos x="2" y="7"/>
                  </a:cxn>
                  <a:cxn ang="0">
                    <a:pos x="7" y="4"/>
                  </a:cxn>
                  <a:cxn ang="0">
                    <a:pos x="7" y="0"/>
                  </a:cxn>
                  <a:cxn ang="0">
                    <a:pos x="0" y="0"/>
                  </a:cxn>
                </a:cxnLst>
                <a:rect l="0" t="0" r="r" b="b"/>
                <a:pathLst>
                  <a:path w="7" h="7">
                    <a:moveTo>
                      <a:pt x="0" y="0"/>
                    </a:moveTo>
                    <a:lnTo>
                      <a:pt x="0" y="7"/>
                    </a:lnTo>
                    <a:lnTo>
                      <a:pt x="2" y="7"/>
                    </a:lnTo>
                    <a:lnTo>
                      <a:pt x="7" y="4"/>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6" name="Freeform 4112"/>
              <p:cNvSpPr>
                <a:spLocks/>
              </p:cNvSpPr>
              <p:nvPr/>
            </p:nvSpPr>
            <p:spPr bwMode="auto">
              <a:xfrm>
                <a:off x="5805" y="9055"/>
                <a:ext cx="12" cy="79"/>
              </a:xfrm>
              <a:custGeom>
                <a:avLst/>
                <a:gdLst/>
                <a:ahLst/>
                <a:cxnLst>
                  <a:cxn ang="0">
                    <a:pos x="7" y="57"/>
                  </a:cxn>
                  <a:cxn ang="0">
                    <a:pos x="7" y="79"/>
                  </a:cxn>
                  <a:cxn ang="0">
                    <a:pos x="12" y="76"/>
                  </a:cxn>
                  <a:cxn ang="0">
                    <a:pos x="12" y="57"/>
                  </a:cxn>
                  <a:cxn ang="0">
                    <a:pos x="9" y="38"/>
                  </a:cxn>
                  <a:cxn ang="0">
                    <a:pos x="9" y="19"/>
                  </a:cxn>
                  <a:cxn ang="0">
                    <a:pos x="4" y="0"/>
                  </a:cxn>
                  <a:cxn ang="0">
                    <a:pos x="0" y="0"/>
                  </a:cxn>
                  <a:cxn ang="0">
                    <a:pos x="7" y="57"/>
                  </a:cxn>
                </a:cxnLst>
                <a:rect l="0" t="0" r="r" b="b"/>
                <a:pathLst>
                  <a:path w="12" h="79">
                    <a:moveTo>
                      <a:pt x="7" y="57"/>
                    </a:moveTo>
                    <a:lnTo>
                      <a:pt x="7" y="79"/>
                    </a:lnTo>
                    <a:lnTo>
                      <a:pt x="12" y="76"/>
                    </a:lnTo>
                    <a:lnTo>
                      <a:pt x="12"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7" name="Freeform 4113"/>
              <p:cNvSpPr>
                <a:spLocks/>
              </p:cNvSpPr>
              <p:nvPr/>
            </p:nvSpPr>
            <p:spPr bwMode="auto">
              <a:xfrm>
                <a:off x="5803" y="9055"/>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8" name="Freeform 4114"/>
              <p:cNvSpPr>
                <a:spLocks/>
              </p:cNvSpPr>
              <p:nvPr/>
            </p:nvSpPr>
            <p:spPr bwMode="auto">
              <a:xfrm>
                <a:off x="5803" y="9055"/>
                <a:ext cx="12" cy="79"/>
              </a:xfrm>
              <a:custGeom>
                <a:avLst/>
                <a:gdLst/>
                <a:ahLst/>
                <a:cxnLst>
                  <a:cxn ang="0">
                    <a:pos x="0" y="0"/>
                  </a:cxn>
                  <a:cxn ang="0">
                    <a:pos x="0" y="9"/>
                  </a:cxn>
                  <a:cxn ang="0">
                    <a:pos x="4" y="28"/>
                  </a:cxn>
                  <a:cxn ang="0">
                    <a:pos x="4" y="38"/>
                  </a:cxn>
                  <a:cxn ang="0">
                    <a:pos x="7" y="48"/>
                  </a:cxn>
                  <a:cxn ang="0">
                    <a:pos x="7" y="79"/>
                  </a:cxn>
                  <a:cxn ang="0">
                    <a:pos x="11" y="76"/>
                  </a:cxn>
                  <a:cxn ang="0">
                    <a:pos x="11" y="38"/>
                  </a:cxn>
                  <a:cxn ang="0">
                    <a:pos x="9" y="19"/>
                  </a:cxn>
                  <a:cxn ang="0">
                    <a:pos x="4" y="0"/>
                  </a:cxn>
                  <a:cxn ang="0">
                    <a:pos x="0" y="0"/>
                  </a:cxn>
                </a:cxnLst>
                <a:rect l="0" t="0" r="r" b="b"/>
                <a:pathLst>
                  <a:path w="12" h="79">
                    <a:moveTo>
                      <a:pt x="0" y="0"/>
                    </a:moveTo>
                    <a:lnTo>
                      <a:pt x="0" y="9"/>
                    </a:lnTo>
                    <a:lnTo>
                      <a:pt x="4" y="28"/>
                    </a:lnTo>
                    <a:lnTo>
                      <a:pt x="4" y="38"/>
                    </a:lnTo>
                    <a:lnTo>
                      <a:pt x="7" y="48"/>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9" name="Freeform 4115"/>
              <p:cNvSpPr>
                <a:spLocks/>
              </p:cNvSpPr>
              <p:nvPr/>
            </p:nvSpPr>
            <p:spPr bwMode="auto">
              <a:xfrm>
                <a:off x="5800" y="9055"/>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0" name="Freeform 4116"/>
              <p:cNvSpPr>
                <a:spLocks/>
              </p:cNvSpPr>
              <p:nvPr/>
            </p:nvSpPr>
            <p:spPr bwMode="auto">
              <a:xfrm>
                <a:off x="5800" y="9055"/>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1" name="Freeform 4117"/>
              <p:cNvSpPr>
                <a:spLocks/>
              </p:cNvSpPr>
              <p:nvPr/>
            </p:nvSpPr>
            <p:spPr bwMode="auto">
              <a:xfrm>
                <a:off x="5798" y="905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2" name="Freeform 4118"/>
              <p:cNvSpPr>
                <a:spLocks/>
              </p:cNvSpPr>
              <p:nvPr/>
            </p:nvSpPr>
            <p:spPr bwMode="auto">
              <a:xfrm>
                <a:off x="5798" y="9055"/>
                <a:ext cx="12" cy="79"/>
              </a:xfrm>
              <a:custGeom>
                <a:avLst/>
                <a:gdLst/>
                <a:ahLst/>
                <a:cxnLst>
                  <a:cxn ang="0">
                    <a:pos x="7" y="57"/>
                  </a:cxn>
                  <a:cxn ang="0">
                    <a:pos x="7" y="79"/>
                  </a:cxn>
                  <a:cxn ang="0">
                    <a:pos x="11" y="76"/>
                  </a:cxn>
                  <a:cxn ang="0">
                    <a:pos x="11" y="38"/>
                  </a:cxn>
                  <a:cxn ang="0">
                    <a:pos x="9" y="19"/>
                  </a:cxn>
                  <a:cxn ang="0">
                    <a:pos x="4" y="0"/>
                  </a:cxn>
                  <a:cxn ang="0">
                    <a:pos x="0" y="0"/>
                  </a:cxn>
                  <a:cxn ang="0">
                    <a:pos x="7" y="57"/>
                  </a:cxn>
                </a:cxnLst>
                <a:rect l="0" t="0" r="r" b="b"/>
                <a:pathLst>
                  <a:path w="12" h="79">
                    <a:moveTo>
                      <a:pt x="7" y="57"/>
                    </a:moveTo>
                    <a:lnTo>
                      <a:pt x="7" y="79"/>
                    </a:lnTo>
                    <a:lnTo>
                      <a:pt x="11" y="76"/>
                    </a:lnTo>
                    <a:lnTo>
                      <a:pt x="11"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3" name="Freeform 4119"/>
              <p:cNvSpPr>
                <a:spLocks/>
              </p:cNvSpPr>
              <p:nvPr/>
            </p:nvSpPr>
            <p:spPr bwMode="auto">
              <a:xfrm>
                <a:off x="5796" y="905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4" name="Freeform 4120"/>
              <p:cNvSpPr>
                <a:spLocks/>
              </p:cNvSpPr>
              <p:nvPr/>
            </p:nvSpPr>
            <p:spPr bwMode="auto">
              <a:xfrm>
                <a:off x="5796" y="9055"/>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5" name="Freeform 4121"/>
              <p:cNvSpPr>
                <a:spLocks/>
              </p:cNvSpPr>
              <p:nvPr/>
            </p:nvSpPr>
            <p:spPr bwMode="auto">
              <a:xfrm>
                <a:off x="5793" y="9055"/>
                <a:ext cx="15" cy="79"/>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5" h="79">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6" name="Freeform 4122"/>
              <p:cNvSpPr>
                <a:spLocks/>
              </p:cNvSpPr>
              <p:nvPr/>
            </p:nvSpPr>
            <p:spPr bwMode="auto">
              <a:xfrm>
                <a:off x="5793" y="9055"/>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7" name="Freeform 4123"/>
              <p:cNvSpPr>
                <a:spLocks/>
              </p:cNvSpPr>
              <p:nvPr/>
            </p:nvSpPr>
            <p:spPr bwMode="auto">
              <a:xfrm>
                <a:off x="5793" y="9055"/>
                <a:ext cx="12" cy="79"/>
              </a:xfrm>
              <a:custGeom>
                <a:avLst/>
                <a:gdLst/>
                <a:ahLst/>
                <a:cxnLst>
                  <a:cxn ang="0">
                    <a:pos x="11" y="76"/>
                  </a:cxn>
                  <a:cxn ang="0">
                    <a:pos x="11" y="57"/>
                  </a:cxn>
                  <a:cxn ang="0">
                    <a:pos x="4" y="0"/>
                  </a:cxn>
                  <a:cxn ang="0">
                    <a:pos x="0" y="0"/>
                  </a:cxn>
                  <a:cxn ang="0">
                    <a:pos x="4" y="38"/>
                  </a:cxn>
                  <a:cxn ang="0">
                    <a:pos x="4" y="57"/>
                  </a:cxn>
                  <a:cxn ang="0">
                    <a:pos x="7" y="79"/>
                  </a:cxn>
                  <a:cxn ang="0">
                    <a:pos x="11" y="76"/>
                  </a:cxn>
                </a:cxnLst>
                <a:rect l="0" t="0" r="r" b="b"/>
                <a:pathLst>
                  <a:path w="12" h="79">
                    <a:moveTo>
                      <a:pt x="11" y="76"/>
                    </a:moveTo>
                    <a:lnTo>
                      <a:pt x="11" y="57"/>
                    </a:lnTo>
                    <a:lnTo>
                      <a:pt x="4" y="0"/>
                    </a:lnTo>
                    <a:lnTo>
                      <a:pt x="0" y="0"/>
                    </a:lnTo>
                    <a:lnTo>
                      <a:pt x="4" y="38"/>
                    </a:lnTo>
                    <a:lnTo>
                      <a:pt x="4" y="57"/>
                    </a:lnTo>
                    <a:lnTo>
                      <a:pt x="7" y="79"/>
                    </a:lnTo>
                    <a:lnTo>
                      <a:pt x="11"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8" name="Freeform 4124"/>
              <p:cNvSpPr>
                <a:spLocks/>
              </p:cNvSpPr>
              <p:nvPr/>
            </p:nvSpPr>
            <p:spPr bwMode="auto">
              <a:xfrm>
                <a:off x="5642" y="8647"/>
                <a:ext cx="2" cy="189"/>
              </a:xfrm>
              <a:custGeom>
                <a:avLst/>
                <a:gdLst/>
                <a:ahLst/>
                <a:cxnLst>
                  <a:cxn ang="0">
                    <a:pos x="0" y="0"/>
                  </a:cxn>
                  <a:cxn ang="0">
                    <a:pos x="2" y="189"/>
                  </a:cxn>
                </a:cxnLst>
                <a:rect l="0" t="0" r="r" b="b"/>
                <a:pathLst>
                  <a:path w="2" h="189">
                    <a:moveTo>
                      <a:pt x="0" y="0"/>
                    </a:moveTo>
                    <a:lnTo>
                      <a:pt x="2" y="189"/>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9" name="Freeform 4125"/>
              <p:cNvSpPr>
                <a:spLocks/>
              </p:cNvSpPr>
              <p:nvPr/>
            </p:nvSpPr>
            <p:spPr bwMode="auto">
              <a:xfrm>
                <a:off x="6192" y="9084"/>
                <a:ext cx="124" cy="33"/>
              </a:xfrm>
              <a:custGeom>
                <a:avLst/>
                <a:gdLst/>
                <a:ahLst/>
                <a:cxnLst>
                  <a:cxn ang="0">
                    <a:pos x="0" y="33"/>
                  </a:cxn>
                  <a:cxn ang="0">
                    <a:pos x="124" y="26"/>
                  </a:cxn>
                  <a:cxn ang="0">
                    <a:pos x="122" y="0"/>
                  </a:cxn>
                  <a:cxn ang="0">
                    <a:pos x="4" y="14"/>
                  </a:cxn>
                  <a:cxn ang="0">
                    <a:pos x="0" y="33"/>
                  </a:cxn>
                </a:cxnLst>
                <a:rect l="0" t="0" r="r" b="b"/>
                <a:pathLst>
                  <a:path w="124" h="33">
                    <a:moveTo>
                      <a:pt x="0" y="33"/>
                    </a:moveTo>
                    <a:lnTo>
                      <a:pt x="124" y="26"/>
                    </a:lnTo>
                    <a:lnTo>
                      <a:pt x="122"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0" name="Freeform 4126"/>
              <p:cNvSpPr>
                <a:spLocks/>
              </p:cNvSpPr>
              <p:nvPr/>
            </p:nvSpPr>
            <p:spPr bwMode="auto">
              <a:xfrm>
                <a:off x="6283" y="8880"/>
                <a:ext cx="331" cy="266"/>
              </a:xfrm>
              <a:custGeom>
                <a:avLst/>
                <a:gdLst/>
                <a:ahLst/>
                <a:cxnLst>
                  <a:cxn ang="0">
                    <a:pos x="227" y="240"/>
                  </a:cxn>
                  <a:cxn ang="0">
                    <a:pos x="223" y="240"/>
                  </a:cxn>
                  <a:cxn ang="0">
                    <a:pos x="242" y="213"/>
                  </a:cxn>
                  <a:cxn ang="0">
                    <a:pos x="326" y="199"/>
                  </a:cxn>
                  <a:cxn ang="0">
                    <a:pos x="331" y="96"/>
                  </a:cxn>
                  <a:cxn ang="0">
                    <a:pos x="271" y="45"/>
                  </a:cxn>
                  <a:cxn ang="0">
                    <a:pos x="182" y="4"/>
                  </a:cxn>
                  <a:cxn ang="0">
                    <a:pos x="127" y="0"/>
                  </a:cxn>
                  <a:cxn ang="0">
                    <a:pos x="107" y="19"/>
                  </a:cxn>
                  <a:cxn ang="0">
                    <a:pos x="100" y="31"/>
                  </a:cxn>
                  <a:cxn ang="0">
                    <a:pos x="91" y="43"/>
                  </a:cxn>
                  <a:cxn ang="0">
                    <a:pos x="76" y="67"/>
                  </a:cxn>
                  <a:cxn ang="0">
                    <a:pos x="62" y="96"/>
                  </a:cxn>
                  <a:cxn ang="0">
                    <a:pos x="55" y="107"/>
                  </a:cxn>
                  <a:cxn ang="0">
                    <a:pos x="50" y="122"/>
                  </a:cxn>
                  <a:cxn ang="0">
                    <a:pos x="43" y="134"/>
                  </a:cxn>
                  <a:cxn ang="0">
                    <a:pos x="35" y="148"/>
                  </a:cxn>
                  <a:cxn ang="0">
                    <a:pos x="28" y="160"/>
                  </a:cxn>
                  <a:cxn ang="0">
                    <a:pos x="23" y="170"/>
                  </a:cxn>
                  <a:cxn ang="0">
                    <a:pos x="16" y="182"/>
                  </a:cxn>
                  <a:cxn ang="0">
                    <a:pos x="9" y="192"/>
                  </a:cxn>
                  <a:cxn ang="0">
                    <a:pos x="0" y="208"/>
                  </a:cxn>
                  <a:cxn ang="0">
                    <a:pos x="4" y="211"/>
                  </a:cxn>
                  <a:cxn ang="0">
                    <a:pos x="9" y="213"/>
                  </a:cxn>
                  <a:cxn ang="0">
                    <a:pos x="14" y="216"/>
                  </a:cxn>
                  <a:cxn ang="0">
                    <a:pos x="21" y="216"/>
                  </a:cxn>
                  <a:cxn ang="0">
                    <a:pos x="23" y="218"/>
                  </a:cxn>
                  <a:cxn ang="0">
                    <a:pos x="33" y="218"/>
                  </a:cxn>
                  <a:cxn ang="0">
                    <a:pos x="35" y="220"/>
                  </a:cxn>
                  <a:cxn ang="0">
                    <a:pos x="47" y="220"/>
                  </a:cxn>
                  <a:cxn ang="0">
                    <a:pos x="55" y="227"/>
                  </a:cxn>
                  <a:cxn ang="0">
                    <a:pos x="60" y="230"/>
                  </a:cxn>
                  <a:cxn ang="0">
                    <a:pos x="43" y="237"/>
                  </a:cxn>
                  <a:cxn ang="0">
                    <a:pos x="26" y="240"/>
                  </a:cxn>
                  <a:cxn ang="0">
                    <a:pos x="16" y="244"/>
                  </a:cxn>
                  <a:cxn ang="0">
                    <a:pos x="16" y="247"/>
                  </a:cxn>
                  <a:cxn ang="0">
                    <a:pos x="21" y="249"/>
                  </a:cxn>
                  <a:cxn ang="0">
                    <a:pos x="26" y="249"/>
                  </a:cxn>
                  <a:cxn ang="0">
                    <a:pos x="31" y="252"/>
                  </a:cxn>
                  <a:cxn ang="0">
                    <a:pos x="45" y="252"/>
                  </a:cxn>
                  <a:cxn ang="0">
                    <a:pos x="52" y="254"/>
                  </a:cxn>
                  <a:cxn ang="0">
                    <a:pos x="91" y="254"/>
                  </a:cxn>
                  <a:cxn ang="0">
                    <a:pos x="148" y="256"/>
                  </a:cxn>
                  <a:cxn ang="0">
                    <a:pos x="172" y="266"/>
                  </a:cxn>
                  <a:cxn ang="0">
                    <a:pos x="180" y="266"/>
                  </a:cxn>
                  <a:cxn ang="0">
                    <a:pos x="187" y="263"/>
                  </a:cxn>
                  <a:cxn ang="0">
                    <a:pos x="191" y="261"/>
                  </a:cxn>
                  <a:cxn ang="0">
                    <a:pos x="199" y="259"/>
                  </a:cxn>
                  <a:cxn ang="0">
                    <a:pos x="206" y="256"/>
                  </a:cxn>
                  <a:cxn ang="0">
                    <a:pos x="211" y="256"/>
                  </a:cxn>
                  <a:cxn ang="0">
                    <a:pos x="225" y="249"/>
                  </a:cxn>
                  <a:cxn ang="0">
                    <a:pos x="230" y="247"/>
                  </a:cxn>
                  <a:cxn ang="0">
                    <a:pos x="230" y="242"/>
                  </a:cxn>
                  <a:cxn ang="0">
                    <a:pos x="227" y="240"/>
                  </a:cxn>
                </a:cxnLst>
                <a:rect l="0" t="0" r="r" b="b"/>
                <a:pathLst>
                  <a:path w="331" h="266">
                    <a:moveTo>
                      <a:pt x="227" y="240"/>
                    </a:moveTo>
                    <a:lnTo>
                      <a:pt x="223" y="240"/>
                    </a:lnTo>
                    <a:lnTo>
                      <a:pt x="242" y="213"/>
                    </a:lnTo>
                    <a:lnTo>
                      <a:pt x="326" y="199"/>
                    </a:lnTo>
                    <a:lnTo>
                      <a:pt x="331" y="96"/>
                    </a:lnTo>
                    <a:lnTo>
                      <a:pt x="271" y="45"/>
                    </a:lnTo>
                    <a:lnTo>
                      <a:pt x="182" y="4"/>
                    </a:lnTo>
                    <a:lnTo>
                      <a:pt x="127" y="0"/>
                    </a:lnTo>
                    <a:lnTo>
                      <a:pt x="107" y="19"/>
                    </a:lnTo>
                    <a:lnTo>
                      <a:pt x="100" y="31"/>
                    </a:lnTo>
                    <a:lnTo>
                      <a:pt x="91" y="43"/>
                    </a:lnTo>
                    <a:lnTo>
                      <a:pt x="76" y="67"/>
                    </a:lnTo>
                    <a:lnTo>
                      <a:pt x="62" y="96"/>
                    </a:lnTo>
                    <a:lnTo>
                      <a:pt x="55" y="107"/>
                    </a:lnTo>
                    <a:lnTo>
                      <a:pt x="50" y="122"/>
                    </a:lnTo>
                    <a:lnTo>
                      <a:pt x="43" y="134"/>
                    </a:lnTo>
                    <a:lnTo>
                      <a:pt x="35" y="148"/>
                    </a:lnTo>
                    <a:lnTo>
                      <a:pt x="28" y="160"/>
                    </a:lnTo>
                    <a:lnTo>
                      <a:pt x="23" y="170"/>
                    </a:lnTo>
                    <a:lnTo>
                      <a:pt x="16" y="182"/>
                    </a:lnTo>
                    <a:lnTo>
                      <a:pt x="9" y="192"/>
                    </a:lnTo>
                    <a:lnTo>
                      <a:pt x="0" y="208"/>
                    </a:lnTo>
                    <a:lnTo>
                      <a:pt x="4" y="211"/>
                    </a:lnTo>
                    <a:lnTo>
                      <a:pt x="9" y="213"/>
                    </a:lnTo>
                    <a:lnTo>
                      <a:pt x="14" y="216"/>
                    </a:lnTo>
                    <a:lnTo>
                      <a:pt x="21" y="216"/>
                    </a:lnTo>
                    <a:lnTo>
                      <a:pt x="23" y="218"/>
                    </a:lnTo>
                    <a:lnTo>
                      <a:pt x="33" y="218"/>
                    </a:lnTo>
                    <a:lnTo>
                      <a:pt x="35" y="220"/>
                    </a:lnTo>
                    <a:lnTo>
                      <a:pt x="47" y="220"/>
                    </a:lnTo>
                    <a:lnTo>
                      <a:pt x="55" y="227"/>
                    </a:lnTo>
                    <a:lnTo>
                      <a:pt x="60" y="230"/>
                    </a:lnTo>
                    <a:lnTo>
                      <a:pt x="43" y="237"/>
                    </a:lnTo>
                    <a:lnTo>
                      <a:pt x="26" y="240"/>
                    </a:lnTo>
                    <a:lnTo>
                      <a:pt x="16" y="244"/>
                    </a:lnTo>
                    <a:lnTo>
                      <a:pt x="16" y="247"/>
                    </a:lnTo>
                    <a:lnTo>
                      <a:pt x="21" y="249"/>
                    </a:lnTo>
                    <a:lnTo>
                      <a:pt x="26" y="249"/>
                    </a:lnTo>
                    <a:lnTo>
                      <a:pt x="31" y="252"/>
                    </a:lnTo>
                    <a:lnTo>
                      <a:pt x="45" y="252"/>
                    </a:lnTo>
                    <a:lnTo>
                      <a:pt x="52" y="254"/>
                    </a:lnTo>
                    <a:lnTo>
                      <a:pt x="91" y="254"/>
                    </a:lnTo>
                    <a:lnTo>
                      <a:pt x="148" y="256"/>
                    </a:lnTo>
                    <a:lnTo>
                      <a:pt x="172" y="266"/>
                    </a:lnTo>
                    <a:lnTo>
                      <a:pt x="180" y="266"/>
                    </a:lnTo>
                    <a:lnTo>
                      <a:pt x="187" y="263"/>
                    </a:lnTo>
                    <a:lnTo>
                      <a:pt x="191" y="261"/>
                    </a:lnTo>
                    <a:lnTo>
                      <a:pt x="199" y="259"/>
                    </a:lnTo>
                    <a:lnTo>
                      <a:pt x="206" y="256"/>
                    </a:lnTo>
                    <a:lnTo>
                      <a:pt x="211" y="256"/>
                    </a:lnTo>
                    <a:lnTo>
                      <a:pt x="225" y="249"/>
                    </a:lnTo>
                    <a:lnTo>
                      <a:pt x="230" y="247"/>
                    </a:lnTo>
                    <a:lnTo>
                      <a:pt x="230" y="242"/>
                    </a:lnTo>
                    <a:lnTo>
                      <a:pt x="227"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1" name="Freeform 4127"/>
              <p:cNvSpPr>
                <a:spLocks/>
              </p:cNvSpPr>
              <p:nvPr/>
            </p:nvSpPr>
            <p:spPr bwMode="auto">
              <a:xfrm>
                <a:off x="6098" y="9016"/>
                <a:ext cx="60" cy="92"/>
              </a:xfrm>
              <a:custGeom>
                <a:avLst/>
                <a:gdLst/>
                <a:ahLst/>
                <a:cxnLst>
                  <a:cxn ang="0">
                    <a:pos x="7" y="0"/>
                  </a:cxn>
                  <a:cxn ang="0">
                    <a:pos x="7" y="0"/>
                  </a:cxn>
                  <a:cxn ang="0">
                    <a:pos x="4" y="19"/>
                  </a:cxn>
                  <a:cxn ang="0">
                    <a:pos x="0" y="62"/>
                  </a:cxn>
                  <a:cxn ang="0">
                    <a:pos x="0" y="86"/>
                  </a:cxn>
                  <a:cxn ang="0">
                    <a:pos x="36" y="91"/>
                  </a:cxn>
                  <a:cxn ang="0">
                    <a:pos x="60" y="84"/>
                  </a:cxn>
                  <a:cxn ang="0">
                    <a:pos x="60" y="43"/>
                  </a:cxn>
                  <a:cxn ang="0">
                    <a:pos x="57" y="33"/>
                  </a:cxn>
                  <a:cxn ang="0">
                    <a:pos x="55" y="21"/>
                  </a:cxn>
                  <a:cxn ang="0">
                    <a:pos x="55" y="12"/>
                  </a:cxn>
                  <a:cxn ang="0">
                    <a:pos x="50" y="0"/>
                  </a:cxn>
                  <a:cxn ang="0">
                    <a:pos x="7" y="0"/>
                  </a:cxn>
                </a:cxnLst>
                <a:rect l="0" t="0" r="r" b="b"/>
                <a:pathLst>
                  <a:path w="60" h="92">
                    <a:moveTo>
                      <a:pt x="7" y="0"/>
                    </a:moveTo>
                    <a:lnTo>
                      <a:pt x="7" y="0"/>
                    </a:lnTo>
                    <a:lnTo>
                      <a:pt x="4" y="19"/>
                    </a:lnTo>
                    <a:lnTo>
                      <a:pt x="0" y="62"/>
                    </a:lnTo>
                    <a:lnTo>
                      <a:pt x="0" y="86"/>
                    </a:lnTo>
                    <a:lnTo>
                      <a:pt x="36" y="91"/>
                    </a:lnTo>
                    <a:lnTo>
                      <a:pt x="60" y="84"/>
                    </a:lnTo>
                    <a:lnTo>
                      <a:pt x="60" y="43"/>
                    </a:lnTo>
                    <a:lnTo>
                      <a:pt x="57" y="33"/>
                    </a:lnTo>
                    <a:lnTo>
                      <a:pt x="55" y="21"/>
                    </a:lnTo>
                    <a:lnTo>
                      <a:pt x="55" y="12"/>
                    </a:lnTo>
                    <a:lnTo>
                      <a:pt x="50"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2" name="Freeform 4128"/>
              <p:cNvSpPr>
                <a:spLocks/>
              </p:cNvSpPr>
              <p:nvPr/>
            </p:nvSpPr>
            <p:spPr bwMode="auto">
              <a:xfrm>
                <a:off x="6098" y="9026"/>
                <a:ext cx="36" cy="72"/>
              </a:xfrm>
              <a:custGeom>
                <a:avLst/>
                <a:gdLst/>
                <a:ahLst/>
                <a:cxnLst>
                  <a:cxn ang="0">
                    <a:pos x="36" y="0"/>
                  </a:cxn>
                  <a:cxn ang="0">
                    <a:pos x="4" y="0"/>
                  </a:cxn>
                  <a:cxn ang="0">
                    <a:pos x="2" y="19"/>
                  </a:cxn>
                  <a:cxn ang="0">
                    <a:pos x="0" y="33"/>
                  </a:cxn>
                  <a:cxn ang="0">
                    <a:pos x="0" y="69"/>
                  </a:cxn>
                  <a:cxn ang="0">
                    <a:pos x="11" y="69"/>
                  </a:cxn>
                  <a:cxn ang="0">
                    <a:pos x="16" y="72"/>
                  </a:cxn>
                  <a:cxn ang="0">
                    <a:pos x="36" y="72"/>
                  </a:cxn>
                  <a:cxn ang="0">
                    <a:pos x="36" y="0"/>
                  </a:cxn>
                </a:cxnLst>
                <a:rect l="0" t="0" r="r" b="b"/>
                <a:pathLst>
                  <a:path w="36" h="72">
                    <a:moveTo>
                      <a:pt x="36" y="0"/>
                    </a:moveTo>
                    <a:lnTo>
                      <a:pt x="4" y="0"/>
                    </a:lnTo>
                    <a:lnTo>
                      <a:pt x="2" y="19"/>
                    </a:lnTo>
                    <a:lnTo>
                      <a:pt x="0" y="33"/>
                    </a:lnTo>
                    <a:lnTo>
                      <a:pt x="0" y="69"/>
                    </a:lnTo>
                    <a:lnTo>
                      <a:pt x="11"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3" name="Freeform 4129"/>
              <p:cNvSpPr>
                <a:spLocks/>
              </p:cNvSpPr>
              <p:nvPr/>
            </p:nvSpPr>
            <p:spPr bwMode="auto">
              <a:xfrm>
                <a:off x="6098" y="9026"/>
                <a:ext cx="36" cy="67"/>
              </a:xfrm>
              <a:custGeom>
                <a:avLst/>
                <a:gdLst/>
                <a:ahLst/>
                <a:cxnLst>
                  <a:cxn ang="0">
                    <a:pos x="33" y="0"/>
                  </a:cxn>
                  <a:cxn ang="0">
                    <a:pos x="4" y="0"/>
                  </a:cxn>
                  <a:cxn ang="0">
                    <a:pos x="2" y="16"/>
                  </a:cxn>
                  <a:cxn ang="0">
                    <a:pos x="2" y="31"/>
                  </a:cxn>
                  <a:cxn ang="0">
                    <a:pos x="0" y="48"/>
                  </a:cxn>
                  <a:cxn ang="0">
                    <a:pos x="0" y="64"/>
                  </a:cxn>
                  <a:cxn ang="0">
                    <a:pos x="9" y="64"/>
                  </a:cxn>
                  <a:cxn ang="0">
                    <a:pos x="11" y="67"/>
                  </a:cxn>
                  <a:cxn ang="0">
                    <a:pos x="33" y="67"/>
                  </a:cxn>
                  <a:cxn ang="0">
                    <a:pos x="36" y="52"/>
                  </a:cxn>
                  <a:cxn ang="0">
                    <a:pos x="36" y="16"/>
                  </a:cxn>
                  <a:cxn ang="0">
                    <a:pos x="33" y="0"/>
                  </a:cxn>
                </a:cxnLst>
                <a:rect l="0" t="0" r="r" b="b"/>
                <a:pathLst>
                  <a:path w="36" h="67">
                    <a:moveTo>
                      <a:pt x="33" y="0"/>
                    </a:moveTo>
                    <a:lnTo>
                      <a:pt x="4" y="0"/>
                    </a:lnTo>
                    <a:lnTo>
                      <a:pt x="2" y="16"/>
                    </a:lnTo>
                    <a:lnTo>
                      <a:pt x="2" y="31"/>
                    </a:lnTo>
                    <a:lnTo>
                      <a:pt x="0" y="48"/>
                    </a:lnTo>
                    <a:lnTo>
                      <a:pt x="0" y="64"/>
                    </a:lnTo>
                    <a:lnTo>
                      <a:pt x="9" y="64"/>
                    </a:lnTo>
                    <a:lnTo>
                      <a:pt x="11"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4" name="Freeform 4130"/>
              <p:cNvSpPr>
                <a:spLocks/>
              </p:cNvSpPr>
              <p:nvPr/>
            </p:nvSpPr>
            <p:spPr bwMode="auto">
              <a:xfrm>
                <a:off x="6098" y="9026"/>
                <a:ext cx="34" cy="62"/>
              </a:xfrm>
              <a:custGeom>
                <a:avLst/>
                <a:gdLst/>
                <a:ahLst/>
                <a:cxnLst>
                  <a:cxn ang="0">
                    <a:pos x="4" y="0"/>
                  </a:cxn>
                  <a:cxn ang="0">
                    <a:pos x="2" y="16"/>
                  </a:cxn>
                  <a:cxn ang="0">
                    <a:pos x="2" y="31"/>
                  </a:cxn>
                  <a:cxn ang="0">
                    <a:pos x="0" y="45"/>
                  </a:cxn>
                  <a:cxn ang="0">
                    <a:pos x="0" y="60"/>
                  </a:cxn>
                  <a:cxn ang="0">
                    <a:pos x="4" y="62"/>
                  </a:cxn>
                  <a:cxn ang="0">
                    <a:pos x="33" y="62"/>
                  </a:cxn>
                  <a:cxn ang="0">
                    <a:pos x="33" y="0"/>
                  </a:cxn>
                  <a:cxn ang="0">
                    <a:pos x="4" y="0"/>
                  </a:cxn>
                </a:cxnLst>
                <a:rect l="0" t="0" r="r" b="b"/>
                <a:pathLst>
                  <a:path w="34" h="62">
                    <a:moveTo>
                      <a:pt x="4" y="0"/>
                    </a:moveTo>
                    <a:lnTo>
                      <a:pt x="2" y="16"/>
                    </a:lnTo>
                    <a:lnTo>
                      <a:pt x="2" y="31"/>
                    </a:lnTo>
                    <a:lnTo>
                      <a:pt x="0" y="45"/>
                    </a:lnTo>
                    <a:lnTo>
                      <a:pt x="0" y="60"/>
                    </a:lnTo>
                    <a:lnTo>
                      <a:pt x="4" y="62"/>
                    </a:lnTo>
                    <a:lnTo>
                      <a:pt x="33" y="62"/>
                    </a:lnTo>
                    <a:lnTo>
                      <a:pt x="33" y="0"/>
                    </a:lnTo>
                    <a:lnTo>
                      <a:pt x="4"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5" name="Freeform 4131"/>
              <p:cNvSpPr>
                <a:spLocks/>
              </p:cNvSpPr>
              <p:nvPr/>
            </p:nvSpPr>
            <p:spPr bwMode="auto">
              <a:xfrm>
                <a:off x="6100" y="9026"/>
                <a:ext cx="32"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2"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6" name="Freeform 4132"/>
              <p:cNvSpPr>
                <a:spLocks/>
              </p:cNvSpPr>
              <p:nvPr/>
            </p:nvSpPr>
            <p:spPr bwMode="auto">
              <a:xfrm>
                <a:off x="6100" y="9026"/>
                <a:ext cx="32"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28" y="40"/>
                  </a:cxn>
                  <a:cxn ang="0">
                    <a:pos x="31" y="28"/>
                  </a:cxn>
                  <a:cxn ang="0">
                    <a:pos x="28" y="14"/>
                  </a:cxn>
                  <a:cxn ang="0">
                    <a:pos x="28" y="0"/>
                  </a:cxn>
                </a:cxnLst>
                <a:rect l="0" t="0" r="r" b="b"/>
                <a:pathLst>
                  <a:path w="32" h="55">
                    <a:moveTo>
                      <a:pt x="28" y="0"/>
                    </a:moveTo>
                    <a:lnTo>
                      <a:pt x="4" y="0"/>
                    </a:lnTo>
                    <a:lnTo>
                      <a:pt x="2" y="14"/>
                    </a:lnTo>
                    <a:lnTo>
                      <a:pt x="0" y="26"/>
                    </a:lnTo>
                    <a:lnTo>
                      <a:pt x="0" y="52"/>
                    </a:lnTo>
                    <a:lnTo>
                      <a:pt x="19" y="52"/>
                    </a:lnTo>
                    <a:lnTo>
                      <a:pt x="21" y="55"/>
                    </a:lnTo>
                    <a:lnTo>
                      <a:pt x="28" y="55"/>
                    </a:lnTo>
                    <a:lnTo>
                      <a:pt x="28" y="40"/>
                    </a:lnTo>
                    <a:lnTo>
                      <a:pt x="31" y="28"/>
                    </a:lnTo>
                    <a:lnTo>
                      <a:pt x="28"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7" name="Freeform 4133"/>
              <p:cNvSpPr>
                <a:spLocks/>
              </p:cNvSpPr>
              <p:nvPr/>
            </p:nvSpPr>
            <p:spPr bwMode="auto">
              <a:xfrm>
                <a:off x="6100" y="9026"/>
                <a:ext cx="29" cy="50"/>
              </a:xfrm>
              <a:custGeom>
                <a:avLst/>
                <a:gdLst/>
                <a:ahLst/>
                <a:cxnLst>
                  <a:cxn ang="0">
                    <a:pos x="4" y="0"/>
                  </a:cxn>
                  <a:cxn ang="0">
                    <a:pos x="4" y="0"/>
                  </a:cxn>
                  <a:cxn ang="0">
                    <a:pos x="0" y="23"/>
                  </a:cxn>
                  <a:cxn ang="0">
                    <a:pos x="0" y="48"/>
                  </a:cxn>
                  <a:cxn ang="0">
                    <a:pos x="7" y="48"/>
                  </a:cxn>
                  <a:cxn ang="0">
                    <a:pos x="9" y="50"/>
                  </a:cxn>
                  <a:cxn ang="0">
                    <a:pos x="28" y="50"/>
                  </a:cxn>
                  <a:cxn ang="0">
                    <a:pos x="28" y="0"/>
                  </a:cxn>
                  <a:cxn ang="0">
                    <a:pos x="4" y="0"/>
                  </a:cxn>
                </a:cxnLst>
                <a:rect l="0" t="0" r="r" b="b"/>
                <a:pathLst>
                  <a:path w="29" h="50">
                    <a:moveTo>
                      <a:pt x="4" y="0"/>
                    </a:moveTo>
                    <a:lnTo>
                      <a:pt x="4" y="0"/>
                    </a:lnTo>
                    <a:lnTo>
                      <a:pt x="0" y="23"/>
                    </a:lnTo>
                    <a:lnTo>
                      <a:pt x="0" y="48"/>
                    </a:lnTo>
                    <a:lnTo>
                      <a:pt x="7" y="48"/>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8" name="Freeform 4134"/>
              <p:cNvSpPr>
                <a:spLocks/>
              </p:cNvSpPr>
              <p:nvPr/>
            </p:nvSpPr>
            <p:spPr bwMode="auto">
              <a:xfrm>
                <a:off x="6100" y="9026"/>
                <a:ext cx="29" cy="46"/>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6">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9" name="Freeform 4135"/>
              <p:cNvSpPr>
                <a:spLocks/>
              </p:cNvSpPr>
              <p:nvPr/>
            </p:nvSpPr>
            <p:spPr bwMode="auto">
              <a:xfrm>
                <a:off x="6100" y="9026"/>
                <a:ext cx="27"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7"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0" name="Freeform 4136"/>
              <p:cNvSpPr>
                <a:spLocks/>
              </p:cNvSpPr>
              <p:nvPr/>
            </p:nvSpPr>
            <p:spPr bwMode="auto">
              <a:xfrm>
                <a:off x="6103" y="9026"/>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1" name="Freeform 4137"/>
              <p:cNvSpPr>
                <a:spLocks/>
              </p:cNvSpPr>
              <p:nvPr/>
            </p:nvSpPr>
            <p:spPr bwMode="auto">
              <a:xfrm>
                <a:off x="6103" y="9026"/>
                <a:ext cx="24" cy="31"/>
              </a:xfrm>
              <a:custGeom>
                <a:avLst/>
                <a:gdLst/>
                <a:ahLst/>
                <a:cxnLst>
                  <a:cxn ang="0">
                    <a:pos x="2" y="0"/>
                  </a:cxn>
                  <a:cxn ang="0">
                    <a:pos x="2" y="0"/>
                  </a:cxn>
                  <a:cxn ang="0">
                    <a:pos x="0" y="9"/>
                  </a:cxn>
                  <a:cxn ang="0">
                    <a:pos x="0" y="31"/>
                  </a:cxn>
                  <a:cxn ang="0">
                    <a:pos x="21" y="31"/>
                  </a:cxn>
                  <a:cxn ang="0">
                    <a:pos x="23" y="23"/>
                  </a:cxn>
                  <a:cxn ang="0">
                    <a:pos x="23" y="7"/>
                  </a:cxn>
                  <a:cxn ang="0">
                    <a:pos x="21" y="0"/>
                  </a:cxn>
                  <a:cxn ang="0">
                    <a:pos x="2" y="0"/>
                  </a:cxn>
                </a:cxnLst>
                <a:rect l="0" t="0" r="r" b="b"/>
                <a:pathLst>
                  <a:path w="24" h="31">
                    <a:moveTo>
                      <a:pt x="2" y="0"/>
                    </a:moveTo>
                    <a:lnTo>
                      <a:pt x="2" y="0"/>
                    </a:lnTo>
                    <a:lnTo>
                      <a:pt x="0" y="9"/>
                    </a:lnTo>
                    <a:lnTo>
                      <a:pt x="0" y="31"/>
                    </a:lnTo>
                    <a:lnTo>
                      <a:pt x="21" y="31"/>
                    </a:lnTo>
                    <a:lnTo>
                      <a:pt x="23" y="23"/>
                    </a:lnTo>
                    <a:lnTo>
                      <a:pt x="23" y="7"/>
                    </a:lnTo>
                    <a:lnTo>
                      <a:pt x="21"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2" name="Freeform 4138"/>
              <p:cNvSpPr>
                <a:spLocks/>
              </p:cNvSpPr>
              <p:nvPr/>
            </p:nvSpPr>
            <p:spPr bwMode="auto">
              <a:xfrm>
                <a:off x="6103" y="9026"/>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3" name="Freeform 4139"/>
              <p:cNvSpPr>
                <a:spLocks/>
              </p:cNvSpPr>
              <p:nvPr/>
            </p:nvSpPr>
            <p:spPr bwMode="auto">
              <a:xfrm>
                <a:off x="6103" y="9026"/>
                <a:ext cx="21" cy="24"/>
              </a:xfrm>
              <a:custGeom>
                <a:avLst/>
                <a:gdLst/>
                <a:ahLst/>
                <a:cxnLst>
                  <a:cxn ang="0">
                    <a:pos x="2" y="0"/>
                  </a:cxn>
                  <a:cxn ang="0">
                    <a:pos x="2" y="0"/>
                  </a:cxn>
                  <a:cxn ang="0">
                    <a:pos x="0" y="7"/>
                  </a:cxn>
                  <a:cxn ang="0">
                    <a:pos x="0" y="23"/>
                  </a:cxn>
                  <a:cxn ang="0">
                    <a:pos x="21" y="23"/>
                  </a:cxn>
                  <a:cxn ang="0">
                    <a:pos x="21" y="0"/>
                  </a:cxn>
                  <a:cxn ang="0">
                    <a:pos x="2" y="0"/>
                  </a:cxn>
                </a:cxnLst>
                <a:rect l="0" t="0" r="r" b="b"/>
                <a:pathLst>
                  <a:path w="21" h="24">
                    <a:moveTo>
                      <a:pt x="2" y="0"/>
                    </a:moveTo>
                    <a:lnTo>
                      <a:pt x="2" y="0"/>
                    </a:lnTo>
                    <a:lnTo>
                      <a:pt x="0" y="7"/>
                    </a:lnTo>
                    <a:lnTo>
                      <a:pt x="0" y="23"/>
                    </a:lnTo>
                    <a:lnTo>
                      <a:pt x="21" y="23"/>
                    </a:lnTo>
                    <a:lnTo>
                      <a:pt x="21"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4" name="Freeform 4140"/>
              <p:cNvSpPr>
                <a:spLocks/>
              </p:cNvSpPr>
              <p:nvPr/>
            </p:nvSpPr>
            <p:spPr bwMode="auto">
              <a:xfrm>
                <a:off x="6105" y="9021"/>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5" name="Freeform 4141"/>
              <p:cNvSpPr>
                <a:spLocks/>
              </p:cNvSpPr>
              <p:nvPr/>
            </p:nvSpPr>
            <p:spPr bwMode="auto">
              <a:xfrm>
                <a:off x="6098" y="9098"/>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6" name="Freeform 4142"/>
              <p:cNvSpPr>
                <a:spLocks/>
              </p:cNvSpPr>
              <p:nvPr/>
            </p:nvSpPr>
            <p:spPr bwMode="auto">
              <a:xfrm>
                <a:off x="6110" y="9100"/>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7" name="Freeform 4143"/>
              <p:cNvSpPr>
                <a:spLocks/>
              </p:cNvSpPr>
              <p:nvPr/>
            </p:nvSpPr>
            <p:spPr bwMode="auto">
              <a:xfrm>
                <a:off x="6110" y="9100"/>
                <a:ext cx="10" cy="3"/>
              </a:xfrm>
              <a:custGeom>
                <a:avLst/>
                <a:gdLst/>
                <a:ahLst/>
                <a:cxnLst>
                  <a:cxn ang="0">
                    <a:pos x="4" y="0"/>
                  </a:cxn>
                  <a:cxn ang="0">
                    <a:pos x="0" y="0"/>
                  </a:cxn>
                  <a:cxn ang="0">
                    <a:pos x="0" y="2"/>
                  </a:cxn>
                  <a:cxn ang="0">
                    <a:pos x="9" y="2"/>
                  </a:cxn>
                  <a:cxn ang="0">
                    <a:pos x="4" y="0"/>
                  </a:cxn>
                </a:cxnLst>
                <a:rect l="0" t="0" r="r" b="b"/>
                <a:pathLst>
                  <a:path w="10" h="3">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8" name="Freeform 4144"/>
              <p:cNvSpPr>
                <a:spLocks/>
              </p:cNvSpPr>
              <p:nvPr/>
            </p:nvSpPr>
            <p:spPr bwMode="auto">
              <a:xfrm>
                <a:off x="6110" y="9100"/>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9" name="Freeform 4145"/>
              <p:cNvSpPr>
                <a:spLocks/>
              </p:cNvSpPr>
              <p:nvPr/>
            </p:nvSpPr>
            <p:spPr bwMode="auto">
              <a:xfrm>
                <a:off x="6134" y="9096"/>
                <a:ext cx="24" cy="12"/>
              </a:xfrm>
              <a:custGeom>
                <a:avLst/>
                <a:gdLst/>
                <a:ahLst/>
                <a:cxnLst>
                  <a:cxn ang="0">
                    <a:pos x="0" y="4"/>
                  </a:cxn>
                  <a:cxn ang="0">
                    <a:pos x="0" y="11"/>
                  </a:cxn>
                  <a:cxn ang="0">
                    <a:pos x="16" y="7"/>
                  </a:cxn>
                  <a:cxn ang="0">
                    <a:pos x="23" y="4"/>
                  </a:cxn>
                  <a:cxn ang="0">
                    <a:pos x="23" y="0"/>
                  </a:cxn>
                  <a:cxn ang="0">
                    <a:pos x="0" y="4"/>
                  </a:cxn>
                </a:cxnLst>
                <a:rect l="0" t="0" r="r" b="b"/>
                <a:pathLst>
                  <a:path w="24" h="12">
                    <a:moveTo>
                      <a:pt x="0" y="4"/>
                    </a:moveTo>
                    <a:lnTo>
                      <a:pt x="0" y="11"/>
                    </a:lnTo>
                    <a:lnTo>
                      <a:pt x="16"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0" name="Freeform 4146"/>
              <p:cNvSpPr>
                <a:spLocks/>
              </p:cNvSpPr>
              <p:nvPr/>
            </p:nvSpPr>
            <p:spPr bwMode="auto">
              <a:xfrm>
                <a:off x="6136" y="9096"/>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1"/>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1"/>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1" name="Freeform 4147"/>
              <p:cNvSpPr>
                <a:spLocks/>
              </p:cNvSpPr>
              <p:nvPr/>
            </p:nvSpPr>
            <p:spPr bwMode="auto">
              <a:xfrm>
                <a:off x="6136" y="9096"/>
                <a:ext cx="22" cy="9"/>
              </a:xfrm>
              <a:custGeom>
                <a:avLst/>
                <a:gdLst/>
                <a:ahLst/>
                <a:cxnLst>
                  <a:cxn ang="0">
                    <a:pos x="7" y="9"/>
                  </a:cxn>
                  <a:cxn ang="0">
                    <a:pos x="9" y="7"/>
                  </a:cxn>
                  <a:cxn ang="0">
                    <a:pos x="16" y="7"/>
                  </a:cxn>
                  <a:cxn ang="0">
                    <a:pos x="21" y="4"/>
                  </a:cxn>
                  <a:cxn ang="0">
                    <a:pos x="21" y="0"/>
                  </a:cxn>
                  <a:cxn ang="0">
                    <a:pos x="16" y="0"/>
                  </a:cxn>
                  <a:cxn ang="0">
                    <a:pos x="14" y="2"/>
                  </a:cxn>
                  <a:cxn ang="0">
                    <a:pos x="4" y="2"/>
                  </a:cxn>
                  <a:cxn ang="0">
                    <a:pos x="0" y="4"/>
                  </a:cxn>
                  <a:cxn ang="0">
                    <a:pos x="0" y="9"/>
                  </a:cxn>
                  <a:cxn ang="0">
                    <a:pos x="7" y="9"/>
                  </a:cxn>
                </a:cxnLst>
                <a:rect l="0" t="0" r="r" b="b"/>
                <a:pathLst>
                  <a:path w="22" h="9">
                    <a:moveTo>
                      <a:pt x="7" y="9"/>
                    </a:moveTo>
                    <a:lnTo>
                      <a:pt x="9" y="7"/>
                    </a:lnTo>
                    <a:lnTo>
                      <a:pt x="16" y="7"/>
                    </a:lnTo>
                    <a:lnTo>
                      <a:pt x="21" y="4"/>
                    </a:lnTo>
                    <a:lnTo>
                      <a:pt x="21" y="0"/>
                    </a:lnTo>
                    <a:lnTo>
                      <a:pt x="16" y="0"/>
                    </a:lnTo>
                    <a:lnTo>
                      <a:pt x="14" y="2"/>
                    </a:lnTo>
                    <a:lnTo>
                      <a:pt x="4" y="2"/>
                    </a:lnTo>
                    <a:lnTo>
                      <a:pt x="0" y="4"/>
                    </a:lnTo>
                    <a:lnTo>
                      <a:pt x="0" y="9"/>
                    </a:lnTo>
                    <a:lnTo>
                      <a:pt x="7" y="9"/>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2" name="Freeform 4148"/>
              <p:cNvSpPr>
                <a:spLocks/>
              </p:cNvSpPr>
              <p:nvPr/>
            </p:nvSpPr>
            <p:spPr bwMode="auto">
              <a:xfrm>
                <a:off x="6139" y="9096"/>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3" name="Freeform 4149"/>
              <p:cNvSpPr>
                <a:spLocks/>
              </p:cNvSpPr>
              <p:nvPr/>
            </p:nvSpPr>
            <p:spPr bwMode="auto">
              <a:xfrm>
                <a:off x="6139" y="9096"/>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4" name="Freeform 4150"/>
              <p:cNvSpPr>
                <a:spLocks/>
              </p:cNvSpPr>
              <p:nvPr/>
            </p:nvSpPr>
            <p:spPr bwMode="auto">
              <a:xfrm>
                <a:off x="6141" y="9096"/>
                <a:ext cx="17" cy="9"/>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9">
                    <a:moveTo>
                      <a:pt x="0" y="2"/>
                    </a:moveTo>
                    <a:lnTo>
                      <a:pt x="0" y="9"/>
                    </a:lnTo>
                    <a:lnTo>
                      <a:pt x="4" y="7"/>
                    </a:lnTo>
                    <a:lnTo>
                      <a:pt x="12" y="7"/>
                    </a:lnTo>
                    <a:lnTo>
                      <a:pt x="16" y="4"/>
                    </a:lnTo>
                    <a:lnTo>
                      <a:pt x="16" y="0"/>
                    </a:lnTo>
                    <a:lnTo>
                      <a:pt x="12"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5" name="Freeform 4151"/>
              <p:cNvSpPr>
                <a:spLocks/>
              </p:cNvSpPr>
              <p:nvPr/>
            </p:nvSpPr>
            <p:spPr bwMode="auto">
              <a:xfrm>
                <a:off x="6141" y="9096"/>
                <a:ext cx="17" cy="9"/>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9">
                    <a:moveTo>
                      <a:pt x="0" y="2"/>
                    </a:moveTo>
                    <a:lnTo>
                      <a:pt x="0" y="9"/>
                    </a:lnTo>
                    <a:lnTo>
                      <a:pt x="4" y="7"/>
                    </a:lnTo>
                    <a:lnTo>
                      <a:pt x="12" y="7"/>
                    </a:lnTo>
                    <a:lnTo>
                      <a:pt x="16" y="4"/>
                    </a:lnTo>
                    <a:lnTo>
                      <a:pt x="16" y="0"/>
                    </a:lnTo>
                    <a:lnTo>
                      <a:pt x="12" y="0"/>
                    </a:lnTo>
                    <a:lnTo>
                      <a:pt x="9" y="2"/>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6" name="Freeform 4152"/>
              <p:cNvSpPr>
                <a:spLocks/>
              </p:cNvSpPr>
              <p:nvPr/>
            </p:nvSpPr>
            <p:spPr bwMode="auto">
              <a:xfrm>
                <a:off x="6144" y="9096"/>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7" name="Freeform 4153"/>
              <p:cNvSpPr>
                <a:spLocks/>
              </p:cNvSpPr>
              <p:nvPr/>
            </p:nvSpPr>
            <p:spPr bwMode="auto">
              <a:xfrm>
                <a:off x="6144" y="9096"/>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8" name="Freeform 4154"/>
              <p:cNvSpPr>
                <a:spLocks/>
              </p:cNvSpPr>
              <p:nvPr/>
            </p:nvSpPr>
            <p:spPr bwMode="auto">
              <a:xfrm>
                <a:off x="6146" y="9096"/>
                <a:ext cx="12" cy="7"/>
              </a:xfrm>
              <a:custGeom>
                <a:avLst/>
                <a:gdLst/>
                <a:ahLst/>
                <a:cxnLst>
                  <a:cxn ang="0">
                    <a:pos x="9" y="7"/>
                  </a:cxn>
                  <a:cxn ang="0">
                    <a:pos x="12" y="4"/>
                  </a:cxn>
                  <a:cxn ang="0">
                    <a:pos x="12" y="0"/>
                  </a:cxn>
                  <a:cxn ang="0">
                    <a:pos x="7" y="0"/>
                  </a:cxn>
                  <a:cxn ang="0">
                    <a:pos x="7" y="2"/>
                  </a:cxn>
                  <a:cxn ang="0">
                    <a:pos x="0" y="2"/>
                  </a:cxn>
                  <a:cxn ang="0">
                    <a:pos x="0" y="7"/>
                  </a:cxn>
                  <a:cxn ang="0">
                    <a:pos x="9" y="7"/>
                  </a:cxn>
                </a:cxnLst>
                <a:rect l="0" t="0" r="r" b="b"/>
                <a:pathLst>
                  <a:path w="12" h="7">
                    <a:moveTo>
                      <a:pt x="9" y="7"/>
                    </a:moveTo>
                    <a:lnTo>
                      <a:pt x="12" y="4"/>
                    </a:lnTo>
                    <a:lnTo>
                      <a:pt x="12"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9" name="Freeform 4155"/>
              <p:cNvSpPr>
                <a:spLocks/>
              </p:cNvSpPr>
              <p:nvPr/>
            </p:nvSpPr>
            <p:spPr bwMode="auto">
              <a:xfrm>
                <a:off x="6146" y="9096"/>
                <a:ext cx="12" cy="7"/>
              </a:xfrm>
              <a:custGeom>
                <a:avLst/>
                <a:gdLst/>
                <a:ahLst/>
                <a:cxnLst>
                  <a:cxn ang="0">
                    <a:pos x="9" y="7"/>
                  </a:cxn>
                  <a:cxn ang="0">
                    <a:pos x="12" y="4"/>
                  </a:cxn>
                  <a:cxn ang="0">
                    <a:pos x="12" y="0"/>
                  </a:cxn>
                  <a:cxn ang="0">
                    <a:pos x="7" y="0"/>
                  </a:cxn>
                  <a:cxn ang="0">
                    <a:pos x="4" y="2"/>
                  </a:cxn>
                  <a:cxn ang="0">
                    <a:pos x="0" y="2"/>
                  </a:cxn>
                  <a:cxn ang="0">
                    <a:pos x="0" y="7"/>
                  </a:cxn>
                  <a:cxn ang="0">
                    <a:pos x="9" y="7"/>
                  </a:cxn>
                </a:cxnLst>
                <a:rect l="0" t="0" r="r" b="b"/>
                <a:pathLst>
                  <a:path w="12" h="7">
                    <a:moveTo>
                      <a:pt x="9" y="7"/>
                    </a:moveTo>
                    <a:lnTo>
                      <a:pt x="12" y="4"/>
                    </a:lnTo>
                    <a:lnTo>
                      <a:pt x="12" y="0"/>
                    </a:lnTo>
                    <a:lnTo>
                      <a:pt x="7" y="0"/>
                    </a:lnTo>
                    <a:lnTo>
                      <a:pt x="4" y="2"/>
                    </a:lnTo>
                    <a:lnTo>
                      <a:pt x="0" y="2"/>
                    </a:lnTo>
                    <a:lnTo>
                      <a:pt x="0"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0" name="Freeform 4156"/>
              <p:cNvSpPr>
                <a:spLocks/>
              </p:cNvSpPr>
              <p:nvPr/>
            </p:nvSpPr>
            <p:spPr bwMode="auto">
              <a:xfrm>
                <a:off x="6148" y="9096"/>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1" name="Freeform 4157"/>
              <p:cNvSpPr>
                <a:spLocks/>
              </p:cNvSpPr>
              <p:nvPr/>
            </p:nvSpPr>
            <p:spPr bwMode="auto">
              <a:xfrm>
                <a:off x="6136" y="9021"/>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2" name="Freeform 4158"/>
              <p:cNvSpPr>
                <a:spLocks/>
              </p:cNvSpPr>
              <p:nvPr/>
            </p:nvSpPr>
            <p:spPr bwMode="auto">
              <a:xfrm>
                <a:off x="6136" y="9021"/>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3" name="Freeform 4159"/>
              <p:cNvSpPr>
                <a:spLocks/>
              </p:cNvSpPr>
              <p:nvPr/>
            </p:nvSpPr>
            <p:spPr bwMode="auto">
              <a:xfrm>
                <a:off x="6136" y="9021"/>
                <a:ext cx="15" cy="0"/>
              </a:xfrm>
              <a:custGeom>
                <a:avLst/>
                <a:gdLst/>
                <a:ahLst/>
                <a:cxnLst>
                  <a:cxn ang="0">
                    <a:pos x="0" y="0"/>
                  </a:cxn>
                  <a:cxn ang="0">
                    <a:pos x="14" y="0"/>
                  </a:cxn>
                </a:cxnLst>
                <a:rect l="0" t="0" r="r" b="b"/>
                <a:pathLst>
                  <a:path w="15">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4" name="Freeform 4160"/>
              <p:cNvSpPr>
                <a:spLocks/>
              </p:cNvSpPr>
              <p:nvPr/>
            </p:nvSpPr>
            <p:spPr bwMode="auto">
              <a:xfrm>
                <a:off x="6139" y="9021"/>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5" name="Freeform 4161"/>
              <p:cNvSpPr>
                <a:spLocks/>
              </p:cNvSpPr>
              <p:nvPr/>
            </p:nvSpPr>
            <p:spPr bwMode="auto">
              <a:xfrm>
                <a:off x="6139" y="9021"/>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6" name="Freeform 4162"/>
              <p:cNvSpPr>
                <a:spLocks/>
              </p:cNvSpPr>
              <p:nvPr/>
            </p:nvSpPr>
            <p:spPr bwMode="auto">
              <a:xfrm>
                <a:off x="6139" y="9021"/>
                <a:ext cx="12" cy="0"/>
              </a:xfrm>
              <a:custGeom>
                <a:avLst/>
                <a:gdLst/>
                <a:ahLst/>
                <a:cxnLst>
                  <a:cxn ang="0">
                    <a:pos x="0" y="0"/>
                  </a:cxn>
                  <a:cxn ang="0">
                    <a:pos x="12" y="0"/>
                  </a:cxn>
                </a:cxnLst>
                <a:rect l="0" t="0" r="r" b="b"/>
                <a:pathLst>
                  <a:path w="12">
                    <a:moveTo>
                      <a:pt x="0" y="0"/>
                    </a:moveTo>
                    <a:lnTo>
                      <a:pt x="12"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7" name="Freeform 4163"/>
              <p:cNvSpPr>
                <a:spLocks/>
              </p:cNvSpPr>
              <p:nvPr/>
            </p:nvSpPr>
            <p:spPr bwMode="auto">
              <a:xfrm>
                <a:off x="6141" y="9021"/>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8" name="Freeform 4164"/>
              <p:cNvSpPr>
                <a:spLocks/>
              </p:cNvSpPr>
              <p:nvPr/>
            </p:nvSpPr>
            <p:spPr bwMode="auto">
              <a:xfrm>
                <a:off x="6141" y="9021"/>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9" name="Freeform 4165"/>
              <p:cNvSpPr>
                <a:spLocks/>
              </p:cNvSpPr>
              <p:nvPr/>
            </p:nvSpPr>
            <p:spPr bwMode="auto">
              <a:xfrm>
                <a:off x="6144" y="902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0" name="Freeform 4166"/>
              <p:cNvSpPr>
                <a:spLocks/>
              </p:cNvSpPr>
              <p:nvPr/>
            </p:nvSpPr>
            <p:spPr bwMode="auto">
              <a:xfrm>
                <a:off x="6144" y="902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1" name="Freeform 4167"/>
              <p:cNvSpPr>
                <a:spLocks/>
              </p:cNvSpPr>
              <p:nvPr/>
            </p:nvSpPr>
            <p:spPr bwMode="auto">
              <a:xfrm>
                <a:off x="6146" y="902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2" name="Freeform 4168"/>
              <p:cNvSpPr>
                <a:spLocks/>
              </p:cNvSpPr>
              <p:nvPr/>
            </p:nvSpPr>
            <p:spPr bwMode="auto">
              <a:xfrm>
                <a:off x="6146" y="902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3" name="Freeform 4169"/>
              <p:cNvSpPr>
                <a:spLocks/>
              </p:cNvSpPr>
              <p:nvPr/>
            </p:nvSpPr>
            <p:spPr bwMode="auto">
              <a:xfrm>
                <a:off x="6146" y="9028"/>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4" name="Freeform 4170"/>
              <p:cNvSpPr>
                <a:spLocks/>
              </p:cNvSpPr>
              <p:nvPr/>
            </p:nvSpPr>
            <p:spPr bwMode="auto">
              <a:xfrm>
                <a:off x="6146"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5" name="Freeform 4171"/>
              <p:cNvSpPr>
                <a:spLocks/>
              </p:cNvSpPr>
              <p:nvPr/>
            </p:nvSpPr>
            <p:spPr bwMode="auto">
              <a:xfrm>
                <a:off x="6146" y="9028"/>
                <a:ext cx="10" cy="65"/>
              </a:xfrm>
              <a:custGeom>
                <a:avLst/>
                <a:gdLst/>
                <a:ahLst/>
                <a:cxnLst>
                  <a:cxn ang="0">
                    <a:pos x="4" y="0"/>
                  </a:cxn>
                  <a:cxn ang="0">
                    <a:pos x="0" y="0"/>
                  </a:cxn>
                  <a:cxn ang="0">
                    <a:pos x="2" y="14"/>
                  </a:cxn>
                  <a:cxn ang="0">
                    <a:pos x="2" y="31"/>
                  </a:cxn>
                  <a:cxn ang="0">
                    <a:pos x="4" y="47"/>
                  </a:cxn>
                  <a:cxn ang="0">
                    <a:pos x="4" y="64"/>
                  </a:cxn>
                  <a:cxn ang="0">
                    <a:pos x="9" y="62"/>
                  </a:cxn>
                  <a:cxn ang="0">
                    <a:pos x="9" y="47"/>
                  </a:cxn>
                  <a:cxn ang="0">
                    <a:pos x="7" y="31"/>
                  </a:cxn>
                  <a:cxn ang="0">
                    <a:pos x="7" y="14"/>
                  </a:cxn>
                  <a:cxn ang="0">
                    <a:pos x="4" y="0"/>
                  </a:cxn>
                </a:cxnLst>
                <a:rect l="0" t="0" r="r" b="b"/>
                <a:pathLst>
                  <a:path w="10" h="65">
                    <a:moveTo>
                      <a:pt x="4" y="0"/>
                    </a:moveTo>
                    <a:lnTo>
                      <a:pt x="0" y="0"/>
                    </a:lnTo>
                    <a:lnTo>
                      <a:pt x="2" y="14"/>
                    </a:lnTo>
                    <a:lnTo>
                      <a:pt x="2" y="31"/>
                    </a:lnTo>
                    <a:lnTo>
                      <a:pt x="4" y="47"/>
                    </a:lnTo>
                    <a:lnTo>
                      <a:pt x="4" y="64"/>
                    </a:lnTo>
                    <a:lnTo>
                      <a:pt x="9" y="62"/>
                    </a:lnTo>
                    <a:lnTo>
                      <a:pt x="9" y="47"/>
                    </a:lnTo>
                    <a:lnTo>
                      <a:pt x="7"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6" name="Freeform 4172"/>
              <p:cNvSpPr>
                <a:spLocks/>
              </p:cNvSpPr>
              <p:nvPr/>
            </p:nvSpPr>
            <p:spPr bwMode="auto">
              <a:xfrm>
                <a:off x="6144" y="9028"/>
                <a:ext cx="12" cy="65"/>
              </a:xfrm>
              <a:custGeom>
                <a:avLst/>
                <a:gdLst/>
                <a:ahLst/>
                <a:cxnLst>
                  <a:cxn ang="0">
                    <a:pos x="7" y="47"/>
                  </a:cxn>
                  <a:cxn ang="0">
                    <a:pos x="7" y="64"/>
                  </a:cxn>
                  <a:cxn ang="0">
                    <a:pos x="12" y="62"/>
                  </a:cxn>
                  <a:cxn ang="0">
                    <a:pos x="9" y="47"/>
                  </a:cxn>
                  <a:cxn ang="0">
                    <a:pos x="9" y="31"/>
                  </a:cxn>
                  <a:cxn ang="0">
                    <a:pos x="7" y="14"/>
                  </a:cxn>
                  <a:cxn ang="0">
                    <a:pos x="4" y="0"/>
                  </a:cxn>
                  <a:cxn ang="0">
                    <a:pos x="0" y="0"/>
                  </a:cxn>
                  <a:cxn ang="0">
                    <a:pos x="2" y="14"/>
                  </a:cxn>
                  <a:cxn ang="0">
                    <a:pos x="7" y="47"/>
                  </a:cxn>
                </a:cxnLst>
                <a:rect l="0" t="0" r="r" b="b"/>
                <a:pathLst>
                  <a:path w="12" h="65">
                    <a:moveTo>
                      <a:pt x="7" y="47"/>
                    </a:moveTo>
                    <a:lnTo>
                      <a:pt x="7" y="64"/>
                    </a:lnTo>
                    <a:lnTo>
                      <a:pt x="12" y="62"/>
                    </a:lnTo>
                    <a:lnTo>
                      <a:pt x="9" y="47"/>
                    </a:lnTo>
                    <a:lnTo>
                      <a:pt x="9" y="31"/>
                    </a:lnTo>
                    <a:lnTo>
                      <a:pt x="7" y="14"/>
                    </a:lnTo>
                    <a:lnTo>
                      <a:pt x="4" y="0"/>
                    </a:lnTo>
                    <a:lnTo>
                      <a:pt x="0" y="0"/>
                    </a:lnTo>
                    <a:lnTo>
                      <a:pt x="2" y="14"/>
                    </a:lnTo>
                    <a:lnTo>
                      <a:pt x="7" y="4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7" name="Freeform 4173"/>
              <p:cNvSpPr>
                <a:spLocks/>
              </p:cNvSpPr>
              <p:nvPr/>
            </p:nvSpPr>
            <p:spPr bwMode="auto">
              <a:xfrm>
                <a:off x="6144" y="902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8" name="Freeform 4174"/>
              <p:cNvSpPr>
                <a:spLocks/>
              </p:cNvSpPr>
              <p:nvPr/>
            </p:nvSpPr>
            <p:spPr bwMode="auto">
              <a:xfrm>
                <a:off x="6141" y="9028"/>
                <a:ext cx="12" cy="65"/>
              </a:xfrm>
              <a:custGeom>
                <a:avLst/>
                <a:gdLst/>
                <a:ahLst/>
                <a:cxnLst>
                  <a:cxn ang="0">
                    <a:pos x="9" y="31"/>
                  </a:cxn>
                  <a:cxn ang="0">
                    <a:pos x="9" y="14"/>
                  </a:cxn>
                  <a:cxn ang="0">
                    <a:pos x="4" y="0"/>
                  </a:cxn>
                  <a:cxn ang="0">
                    <a:pos x="0" y="0"/>
                  </a:cxn>
                  <a:cxn ang="0">
                    <a:pos x="4" y="14"/>
                  </a:cxn>
                  <a:cxn ang="0">
                    <a:pos x="4" y="31"/>
                  </a:cxn>
                  <a:cxn ang="0">
                    <a:pos x="7" y="47"/>
                  </a:cxn>
                  <a:cxn ang="0">
                    <a:pos x="7" y="64"/>
                  </a:cxn>
                  <a:cxn ang="0">
                    <a:pos x="12" y="62"/>
                  </a:cxn>
                  <a:cxn ang="0">
                    <a:pos x="12" y="47"/>
                  </a:cxn>
                  <a:cxn ang="0">
                    <a:pos x="9" y="31"/>
                  </a:cxn>
                </a:cxnLst>
                <a:rect l="0" t="0" r="r" b="b"/>
                <a:pathLst>
                  <a:path w="12" h="65">
                    <a:moveTo>
                      <a:pt x="9" y="31"/>
                    </a:moveTo>
                    <a:lnTo>
                      <a:pt x="9" y="14"/>
                    </a:lnTo>
                    <a:lnTo>
                      <a:pt x="4" y="0"/>
                    </a:lnTo>
                    <a:lnTo>
                      <a:pt x="0" y="0"/>
                    </a:lnTo>
                    <a:lnTo>
                      <a:pt x="4" y="14"/>
                    </a:lnTo>
                    <a:lnTo>
                      <a:pt x="4" y="31"/>
                    </a:lnTo>
                    <a:lnTo>
                      <a:pt x="7" y="47"/>
                    </a:lnTo>
                    <a:lnTo>
                      <a:pt x="7" y="64"/>
                    </a:lnTo>
                    <a:lnTo>
                      <a:pt x="12" y="62"/>
                    </a:lnTo>
                    <a:lnTo>
                      <a:pt x="12" y="47"/>
                    </a:lnTo>
                    <a:lnTo>
                      <a:pt x="9" y="31"/>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9" name="Freeform 4175"/>
              <p:cNvSpPr>
                <a:spLocks/>
              </p:cNvSpPr>
              <p:nvPr/>
            </p:nvSpPr>
            <p:spPr bwMode="auto">
              <a:xfrm>
                <a:off x="6141"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0" name="Freeform 4176"/>
              <p:cNvSpPr>
                <a:spLocks/>
              </p:cNvSpPr>
              <p:nvPr/>
            </p:nvSpPr>
            <p:spPr bwMode="auto">
              <a:xfrm>
                <a:off x="6139" y="9028"/>
                <a:ext cx="12" cy="65"/>
              </a:xfrm>
              <a:custGeom>
                <a:avLst/>
                <a:gdLst/>
                <a:ahLst/>
                <a:cxnLst>
                  <a:cxn ang="0">
                    <a:pos x="7" y="0"/>
                  </a:cxn>
                  <a:cxn ang="0">
                    <a:pos x="0" y="0"/>
                  </a:cxn>
                  <a:cxn ang="0">
                    <a:pos x="4" y="14"/>
                  </a:cxn>
                  <a:cxn ang="0">
                    <a:pos x="4" y="31"/>
                  </a:cxn>
                  <a:cxn ang="0">
                    <a:pos x="7" y="47"/>
                  </a:cxn>
                  <a:cxn ang="0">
                    <a:pos x="7" y="64"/>
                  </a:cxn>
                  <a:cxn ang="0">
                    <a:pos x="12" y="64"/>
                  </a:cxn>
                  <a:cxn ang="0">
                    <a:pos x="12"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2" y="64"/>
                    </a:lnTo>
                    <a:lnTo>
                      <a:pt x="12" y="47"/>
                    </a:lnTo>
                    <a:lnTo>
                      <a:pt x="9" y="31"/>
                    </a:lnTo>
                    <a:lnTo>
                      <a:pt x="9" y="14"/>
                    </a:lnTo>
                    <a:lnTo>
                      <a:pt x="7"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1" name="Freeform 4177"/>
              <p:cNvSpPr>
                <a:spLocks/>
              </p:cNvSpPr>
              <p:nvPr/>
            </p:nvSpPr>
            <p:spPr bwMode="auto">
              <a:xfrm>
                <a:off x="6139" y="9028"/>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2" name="Freeform 4178"/>
              <p:cNvSpPr>
                <a:spLocks/>
              </p:cNvSpPr>
              <p:nvPr/>
            </p:nvSpPr>
            <p:spPr bwMode="auto">
              <a:xfrm>
                <a:off x="6139" y="902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3" name="Freeform 4179"/>
              <p:cNvSpPr>
                <a:spLocks/>
              </p:cNvSpPr>
              <p:nvPr/>
            </p:nvSpPr>
            <p:spPr bwMode="auto">
              <a:xfrm>
                <a:off x="6136" y="9028"/>
                <a:ext cx="12" cy="65"/>
              </a:xfrm>
              <a:custGeom>
                <a:avLst/>
                <a:gdLst/>
                <a:ahLst/>
                <a:cxnLst>
                  <a:cxn ang="0">
                    <a:pos x="7" y="0"/>
                  </a:cxn>
                  <a:cxn ang="0">
                    <a:pos x="0" y="0"/>
                  </a:cxn>
                  <a:cxn ang="0">
                    <a:pos x="2" y="14"/>
                  </a:cxn>
                  <a:cxn ang="0">
                    <a:pos x="7" y="47"/>
                  </a:cxn>
                  <a:cxn ang="0">
                    <a:pos x="7" y="64"/>
                  </a:cxn>
                  <a:cxn ang="0">
                    <a:pos x="12" y="62"/>
                  </a:cxn>
                  <a:cxn ang="0">
                    <a:pos x="12" y="47"/>
                  </a:cxn>
                  <a:cxn ang="0">
                    <a:pos x="9" y="31"/>
                  </a:cxn>
                  <a:cxn ang="0">
                    <a:pos x="9" y="14"/>
                  </a:cxn>
                  <a:cxn ang="0">
                    <a:pos x="7" y="0"/>
                  </a:cxn>
                </a:cxnLst>
                <a:rect l="0" t="0" r="r" b="b"/>
                <a:pathLst>
                  <a:path w="12" h="65">
                    <a:moveTo>
                      <a:pt x="7" y="0"/>
                    </a:moveTo>
                    <a:lnTo>
                      <a:pt x="0" y="0"/>
                    </a:lnTo>
                    <a:lnTo>
                      <a:pt x="2" y="14"/>
                    </a:lnTo>
                    <a:lnTo>
                      <a:pt x="7" y="47"/>
                    </a:lnTo>
                    <a:lnTo>
                      <a:pt x="7" y="64"/>
                    </a:lnTo>
                    <a:lnTo>
                      <a:pt x="12" y="62"/>
                    </a:lnTo>
                    <a:lnTo>
                      <a:pt x="12" y="47"/>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4" name="Freeform 4180"/>
              <p:cNvSpPr>
                <a:spLocks/>
              </p:cNvSpPr>
              <p:nvPr/>
            </p:nvSpPr>
            <p:spPr bwMode="auto">
              <a:xfrm>
                <a:off x="6136" y="9028"/>
                <a:ext cx="10" cy="65"/>
              </a:xfrm>
              <a:custGeom>
                <a:avLst/>
                <a:gdLst/>
                <a:ahLst/>
                <a:cxnLst>
                  <a:cxn ang="0">
                    <a:pos x="2" y="14"/>
                  </a:cxn>
                  <a:cxn ang="0">
                    <a:pos x="4" y="31"/>
                  </a:cxn>
                  <a:cxn ang="0">
                    <a:pos x="4" y="47"/>
                  </a:cxn>
                  <a:cxn ang="0">
                    <a:pos x="7" y="64"/>
                  </a:cxn>
                  <a:cxn ang="0">
                    <a:pos x="9" y="62"/>
                  </a:cxn>
                  <a:cxn ang="0">
                    <a:pos x="9" y="31"/>
                  </a:cxn>
                  <a:cxn ang="0">
                    <a:pos x="7" y="14"/>
                  </a:cxn>
                  <a:cxn ang="0">
                    <a:pos x="4" y="0"/>
                  </a:cxn>
                  <a:cxn ang="0">
                    <a:pos x="0" y="0"/>
                  </a:cxn>
                  <a:cxn ang="0">
                    <a:pos x="2" y="14"/>
                  </a:cxn>
                </a:cxnLst>
                <a:rect l="0" t="0" r="r" b="b"/>
                <a:pathLst>
                  <a:path w="10" h="65">
                    <a:moveTo>
                      <a:pt x="2" y="14"/>
                    </a:moveTo>
                    <a:lnTo>
                      <a:pt x="4" y="31"/>
                    </a:lnTo>
                    <a:lnTo>
                      <a:pt x="4" y="47"/>
                    </a:lnTo>
                    <a:lnTo>
                      <a:pt x="7" y="64"/>
                    </a:lnTo>
                    <a:lnTo>
                      <a:pt x="9" y="62"/>
                    </a:lnTo>
                    <a:lnTo>
                      <a:pt x="9" y="31"/>
                    </a:lnTo>
                    <a:lnTo>
                      <a:pt x="7" y="14"/>
                    </a:lnTo>
                    <a:lnTo>
                      <a:pt x="4" y="0"/>
                    </a:lnTo>
                    <a:lnTo>
                      <a:pt x="0" y="0"/>
                    </a:lnTo>
                    <a:lnTo>
                      <a:pt x="2" y="1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5" name="Freeform 4181"/>
              <p:cNvSpPr>
                <a:spLocks/>
              </p:cNvSpPr>
              <p:nvPr/>
            </p:nvSpPr>
            <p:spPr bwMode="auto">
              <a:xfrm>
                <a:off x="6146" y="8882"/>
                <a:ext cx="211" cy="233"/>
              </a:xfrm>
              <a:custGeom>
                <a:avLst/>
                <a:gdLst/>
                <a:ahLst/>
                <a:cxnLst>
                  <a:cxn ang="0">
                    <a:pos x="211" y="213"/>
                  </a:cxn>
                  <a:cxn ang="0">
                    <a:pos x="208" y="12"/>
                  </a:cxn>
                  <a:cxn ang="0">
                    <a:pos x="52" y="0"/>
                  </a:cxn>
                  <a:cxn ang="0">
                    <a:pos x="0" y="4"/>
                  </a:cxn>
                  <a:cxn ang="0">
                    <a:pos x="0" y="216"/>
                  </a:cxn>
                  <a:cxn ang="0">
                    <a:pos x="12" y="216"/>
                  </a:cxn>
                  <a:cxn ang="0">
                    <a:pos x="12" y="223"/>
                  </a:cxn>
                  <a:cxn ang="0">
                    <a:pos x="52" y="232"/>
                  </a:cxn>
                  <a:cxn ang="0">
                    <a:pos x="187" y="213"/>
                  </a:cxn>
                  <a:cxn ang="0">
                    <a:pos x="211" y="213"/>
                  </a:cxn>
                </a:cxnLst>
                <a:rect l="0" t="0" r="r" b="b"/>
                <a:pathLst>
                  <a:path w="211" h="233">
                    <a:moveTo>
                      <a:pt x="211" y="213"/>
                    </a:moveTo>
                    <a:lnTo>
                      <a:pt x="208" y="12"/>
                    </a:lnTo>
                    <a:lnTo>
                      <a:pt x="52" y="0"/>
                    </a:lnTo>
                    <a:lnTo>
                      <a:pt x="0" y="4"/>
                    </a:lnTo>
                    <a:lnTo>
                      <a:pt x="0" y="216"/>
                    </a:lnTo>
                    <a:lnTo>
                      <a:pt x="12" y="216"/>
                    </a:lnTo>
                    <a:lnTo>
                      <a:pt x="12" y="223"/>
                    </a:lnTo>
                    <a:lnTo>
                      <a:pt x="52" y="232"/>
                    </a:lnTo>
                    <a:lnTo>
                      <a:pt x="187" y="213"/>
                    </a:lnTo>
                    <a:lnTo>
                      <a:pt x="211"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6" name="Freeform 4182"/>
              <p:cNvSpPr>
                <a:spLocks/>
              </p:cNvSpPr>
              <p:nvPr/>
            </p:nvSpPr>
            <p:spPr bwMode="auto">
              <a:xfrm>
                <a:off x="6208" y="8836"/>
                <a:ext cx="327" cy="300"/>
              </a:xfrm>
              <a:custGeom>
                <a:avLst/>
                <a:gdLst/>
                <a:ahLst/>
                <a:cxnLst>
                  <a:cxn ang="0">
                    <a:pos x="321" y="213"/>
                  </a:cxn>
                  <a:cxn ang="0">
                    <a:pos x="323" y="180"/>
                  </a:cxn>
                  <a:cxn ang="0">
                    <a:pos x="326" y="144"/>
                  </a:cxn>
                  <a:cxn ang="0">
                    <a:pos x="323" y="108"/>
                  </a:cxn>
                  <a:cxn ang="0">
                    <a:pos x="252" y="50"/>
                  </a:cxn>
                  <a:cxn ang="0">
                    <a:pos x="244" y="36"/>
                  </a:cxn>
                  <a:cxn ang="0">
                    <a:pos x="235" y="24"/>
                  </a:cxn>
                  <a:cxn ang="0">
                    <a:pos x="227" y="16"/>
                  </a:cxn>
                  <a:cxn ang="0">
                    <a:pos x="220" y="12"/>
                  </a:cxn>
                  <a:cxn ang="0">
                    <a:pos x="211" y="9"/>
                  </a:cxn>
                  <a:cxn ang="0">
                    <a:pos x="199" y="4"/>
                  </a:cxn>
                  <a:cxn ang="0">
                    <a:pos x="187" y="2"/>
                  </a:cxn>
                  <a:cxn ang="0">
                    <a:pos x="175" y="0"/>
                  </a:cxn>
                  <a:cxn ang="0">
                    <a:pos x="158" y="2"/>
                  </a:cxn>
                  <a:cxn ang="0">
                    <a:pos x="143" y="4"/>
                  </a:cxn>
                  <a:cxn ang="0">
                    <a:pos x="132" y="7"/>
                  </a:cxn>
                  <a:cxn ang="0">
                    <a:pos x="117" y="9"/>
                  </a:cxn>
                  <a:cxn ang="0">
                    <a:pos x="100" y="12"/>
                  </a:cxn>
                  <a:cxn ang="0">
                    <a:pos x="83" y="14"/>
                  </a:cxn>
                  <a:cxn ang="0">
                    <a:pos x="74" y="16"/>
                  </a:cxn>
                  <a:cxn ang="0">
                    <a:pos x="57" y="19"/>
                  </a:cxn>
                  <a:cxn ang="0">
                    <a:pos x="47" y="21"/>
                  </a:cxn>
                  <a:cxn ang="0">
                    <a:pos x="38" y="24"/>
                  </a:cxn>
                  <a:cxn ang="0">
                    <a:pos x="26" y="26"/>
                  </a:cxn>
                  <a:cxn ang="0">
                    <a:pos x="16" y="28"/>
                  </a:cxn>
                  <a:cxn ang="0">
                    <a:pos x="7" y="52"/>
                  </a:cxn>
                  <a:cxn ang="0">
                    <a:pos x="2" y="98"/>
                  </a:cxn>
                  <a:cxn ang="0">
                    <a:pos x="0" y="160"/>
                  </a:cxn>
                  <a:cxn ang="0">
                    <a:pos x="2" y="208"/>
                  </a:cxn>
                  <a:cxn ang="0">
                    <a:pos x="16" y="237"/>
                  </a:cxn>
                  <a:cxn ang="0">
                    <a:pos x="23" y="240"/>
                  </a:cxn>
                  <a:cxn ang="0">
                    <a:pos x="31" y="242"/>
                  </a:cxn>
                  <a:cxn ang="0">
                    <a:pos x="40" y="244"/>
                  </a:cxn>
                  <a:cxn ang="0">
                    <a:pos x="52" y="247"/>
                  </a:cxn>
                  <a:cxn ang="0">
                    <a:pos x="64" y="249"/>
                  </a:cxn>
                  <a:cxn ang="0">
                    <a:pos x="88" y="266"/>
                  </a:cxn>
                  <a:cxn ang="0">
                    <a:pos x="62" y="278"/>
                  </a:cxn>
                  <a:cxn ang="0">
                    <a:pos x="60" y="288"/>
                  </a:cxn>
                  <a:cxn ang="0">
                    <a:pos x="69" y="290"/>
                  </a:cxn>
                  <a:cxn ang="0">
                    <a:pos x="81" y="292"/>
                  </a:cxn>
                  <a:cxn ang="0">
                    <a:pos x="136" y="295"/>
                  </a:cxn>
                  <a:cxn ang="0">
                    <a:pos x="232" y="288"/>
                  </a:cxn>
                  <a:cxn ang="0">
                    <a:pos x="249" y="276"/>
                  </a:cxn>
                  <a:cxn ang="0">
                    <a:pos x="247" y="266"/>
                  </a:cxn>
                  <a:cxn ang="0">
                    <a:pos x="237" y="261"/>
                  </a:cxn>
                  <a:cxn ang="0">
                    <a:pos x="225" y="254"/>
                  </a:cxn>
                  <a:cxn ang="0">
                    <a:pos x="254" y="240"/>
                  </a:cxn>
                </a:cxnLst>
                <a:rect l="0" t="0" r="r" b="b"/>
                <a:pathLst>
                  <a:path w="327" h="300">
                    <a:moveTo>
                      <a:pt x="319" y="228"/>
                    </a:moveTo>
                    <a:lnTo>
                      <a:pt x="321" y="213"/>
                    </a:lnTo>
                    <a:lnTo>
                      <a:pt x="323" y="196"/>
                    </a:lnTo>
                    <a:lnTo>
                      <a:pt x="323" y="180"/>
                    </a:lnTo>
                    <a:lnTo>
                      <a:pt x="326" y="163"/>
                    </a:lnTo>
                    <a:lnTo>
                      <a:pt x="326" y="144"/>
                    </a:lnTo>
                    <a:lnTo>
                      <a:pt x="323" y="124"/>
                    </a:lnTo>
                    <a:lnTo>
                      <a:pt x="323" y="108"/>
                    </a:lnTo>
                    <a:lnTo>
                      <a:pt x="321" y="91"/>
                    </a:lnTo>
                    <a:lnTo>
                      <a:pt x="252" y="50"/>
                    </a:lnTo>
                    <a:lnTo>
                      <a:pt x="247" y="43"/>
                    </a:lnTo>
                    <a:lnTo>
                      <a:pt x="244" y="36"/>
                    </a:lnTo>
                    <a:lnTo>
                      <a:pt x="242" y="31"/>
                    </a:lnTo>
                    <a:lnTo>
                      <a:pt x="235" y="24"/>
                    </a:lnTo>
                    <a:lnTo>
                      <a:pt x="232" y="19"/>
                    </a:lnTo>
                    <a:lnTo>
                      <a:pt x="227" y="16"/>
                    </a:lnTo>
                    <a:lnTo>
                      <a:pt x="223" y="14"/>
                    </a:lnTo>
                    <a:lnTo>
                      <a:pt x="220" y="12"/>
                    </a:lnTo>
                    <a:lnTo>
                      <a:pt x="216" y="9"/>
                    </a:lnTo>
                    <a:lnTo>
                      <a:pt x="211" y="9"/>
                    </a:lnTo>
                    <a:lnTo>
                      <a:pt x="206" y="7"/>
                    </a:lnTo>
                    <a:lnTo>
                      <a:pt x="199" y="4"/>
                    </a:lnTo>
                    <a:lnTo>
                      <a:pt x="194" y="4"/>
                    </a:lnTo>
                    <a:lnTo>
                      <a:pt x="187" y="2"/>
                    </a:lnTo>
                    <a:lnTo>
                      <a:pt x="180" y="0"/>
                    </a:lnTo>
                    <a:lnTo>
                      <a:pt x="175" y="0"/>
                    </a:lnTo>
                    <a:lnTo>
                      <a:pt x="170" y="2"/>
                    </a:lnTo>
                    <a:lnTo>
                      <a:pt x="158" y="2"/>
                    </a:lnTo>
                    <a:lnTo>
                      <a:pt x="153" y="4"/>
                    </a:lnTo>
                    <a:lnTo>
                      <a:pt x="143" y="4"/>
                    </a:lnTo>
                    <a:lnTo>
                      <a:pt x="136" y="7"/>
                    </a:lnTo>
                    <a:lnTo>
                      <a:pt x="132" y="7"/>
                    </a:lnTo>
                    <a:lnTo>
                      <a:pt x="127" y="9"/>
                    </a:lnTo>
                    <a:lnTo>
                      <a:pt x="117" y="9"/>
                    </a:lnTo>
                    <a:lnTo>
                      <a:pt x="110" y="12"/>
                    </a:lnTo>
                    <a:lnTo>
                      <a:pt x="100" y="12"/>
                    </a:lnTo>
                    <a:lnTo>
                      <a:pt x="96" y="14"/>
                    </a:lnTo>
                    <a:lnTo>
                      <a:pt x="83" y="14"/>
                    </a:lnTo>
                    <a:lnTo>
                      <a:pt x="79" y="16"/>
                    </a:lnTo>
                    <a:lnTo>
                      <a:pt x="74" y="16"/>
                    </a:lnTo>
                    <a:lnTo>
                      <a:pt x="69" y="19"/>
                    </a:lnTo>
                    <a:lnTo>
                      <a:pt x="57" y="19"/>
                    </a:lnTo>
                    <a:lnTo>
                      <a:pt x="52" y="21"/>
                    </a:lnTo>
                    <a:lnTo>
                      <a:pt x="47" y="21"/>
                    </a:lnTo>
                    <a:lnTo>
                      <a:pt x="43" y="24"/>
                    </a:lnTo>
                    <a:lnTo>
                      <a:pt x="38" y="24"/>
                    </a:lnTo>
                    <a:lnTo>
                      <a:pt x="31" y="26"/>
                    </a:lnTo>
                    <a:lnTo>
                      <a:pt x="26" y="26"/>
                    </a:lnTo>
                    <a:lnTo>
                      <a:pt x="21" y="28"/>
                    </a:lnTo>
                    <a:lnTo>
                      <a:pt x="16" y="28"/>
                    </a:lnTo>
                    <a:lnTo>
                      <a:pt x="12" y="31"/>
                    </a:lnTo>
                    <a:lnTo>
                      <a:pt x="7" y="52"/>
                    </a:lnTo>
                    <a:lnTo>
                      <a:pt x="4" y="74"/>
                    </a:lnTo>
                    <a:lnTo>
                      <a:pt x="2" y="98"/>
                    </a:lnTo>
                    <a:lnTo>
                      <a:pt x="0" y="117"/>
                    </a:lnTo>
                    <a:lnTo>
                      <a:pt x="0" y="160"/>
                    </a:lnTo>
                    <a:lnTo>
                      <a:pt x="2" y="184"/>
                    </a:lnTo>
                    <a:lnTo>
                      <a:pt x="2" y="208"/>
                    </a:lnTo>
                    <a:lnTo>
                      <a:pt x="7" y="232"/>
                    </a:lnTo>
                    <a:lnTo>
                      <a:pt x="16" y="237"/>
                    </a:lnTo>
                    <a:lnTo>
                      <a:pt x="19" y="240"/>
                    </a:lnTo>
                    <a:lnTo>
                      <a:pt x="23" y="240"/>
                    </a:lnTo>
                    <a:lnTo>
                      <a:pt x="28" y="242"/>
                    </a:lnTo>
                    <a:lnTo>
                      <a:pt x="31" y="242"/>
                    </a:lnTo>
                    <a:lnTo>
                      <a:pt x="36" y="244"/>
                    </a:lnTo>
                    <a:lnTo>
                      <a:pt x="40" y="244"/>
                    </a:lnTo>
                    <a:lnTo>
                      <a:pt x="43" y="247"/>
                    </a:lnTo>
                    <a:lnTo>
                      <a:pt x="52" y="247"/>
                    </a:lnTo>
                    <a:lnTo>
                      <a:pt x="57" y="249"/>
                    </a:lnTo>
                    <a:lnTo>
                      <a:pt x="64" y="249"/>
                    </a:lnTo>
                    <a:lnTo>
                      <a:pt x="79" y="259"/>
                    </a:lnTo>
                    <a:lnTo>
                      <a:pt x="88" y="266"/>
                    </a:lnTo>
                    <a:lnTo>
                      <a:pt x="76" y="273"/>
                    </a:lnTo>
                    <a:lnTo>
                      <a:pt x="62" y="278"/>
                    </a:lnTo>
                    <a:lnTo>
                      <a:pt x="55" y="283"/>
                    </a:lnTo>
                    <a:lnTo>
                      <a:pt x="60" y="288"/>
                    </a:lnTo>
                    <a:lnTo>
                      <a:pt x="64" y="290"/>
                    </a:lnTo>
                    <a:lnTo>
                      <a:pt x="69" y="290"/>
                    </a:lnTo>
                    <a:lnTo>
                      <a:pt x="74" y="292"/>
                    </a:lnTo>
                    <a:lnTo>
                      <a:pt x="81" y="292"/>
                    </a:lnTo>
                    <a:lnTo>
                      <a:pt x="86" y="295"/>
                    </a:lnTo>
                    <a:lnTo>
                      <a:pt x="136" y="295"/>
                    </a:lnTo>
                    <a:lnTo>
                      <a:pt x="199" y="300"/>
                    </a:lnTo>
                    <a:lnTo>
                      <a:pt x="232" y="288"/>
                    </a:lnTo>
                    <a:lnTo>
                      <a:pt x="242" y="283"/>
                    </a:lnTo>
                    <a:lnTo>
                      <a:pt x="249" y="276"/>
                    </a:lnTo>
                    <a:lnTo>
                      <a:pt x="249" y="271"/>
                    </a:lnTo>
                    <a:lnTo>
                      <a:pt x="247" y="266"/>
                    </a:lnTo>
                    <a:lnTo>
                      <a:pt x="242" y="264"/>
                    </a:lnTo>
                    <a:lnTo>
                      <a:pt x="237" y="261"/>
                    </a:lnTo>
                    <a:lnTo>
                      <a:pt x="235" y="259"/>
                    </a:lnTo>
                    <a:lnTo>
                      <a:pt x="225" y="254"/>
                    </a:lnTo>
                    <a:lnTo>
                      <a:pt x="218" y="254"/>
                    </a:lnTo>
                    <a:lnTo>
                      <a:pt x="254" y="240"/>
                    </a:lnTo>
                    <a:lnTo>
                      <a:pt x="319" y="22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7" name="Freeform 4183"/>
              <p:cNvSpPr>
                <a:spLocks/>
              </p:cNvSpPr>
              <p:nvPr/>
            </p:nvSpPr>
            <p:spPr bwMode="auto">
              <a:xfrm>
                <a:off x="6408" y="8841"/>
                <a:ext cx="4" cy="228"/>
              </a:xfrm>
              <a:custGeom>
                <a:avLst/>
                <a:gdLst/>
                <a:ahLst/>
                <a:cxnLst>
                  <a:cxn ang="0">
                    <a:pos x="2" y="0"/>
                  </a:cxn>
                  <a:cxn ang="0">
                    <a:pos x="0" y="36"/>
                  </a:cxn>
                  <a:cxn ang="0">
                    <a:pos x="0" y="194"/>
                  </a:cxn>
                  <a:cxn ang="0">
                    <a:pos x="2" y="228"/>
                  </a:cxn>
                  <a:cxn ang="0">
                    <a:pos x="4" y="228"/>
                  </a:cxn>
                  <a:cxn ang="0">
                    <a:pos x="2" y="177"/>
                  </a:cxn>
                  <a:cxn ang="0">
                    <a:pos x="2" y="127"/>
                  </a:cxn>
                  <a:cxn ang="0">
                    <a:pos x="4" y="72"/>
                  </a:cxn>
                  <a:cxn ang="0">
                    <a:pos x="4" y="2"/>
                  </a:cxn>
                  <a:cxn ang="0">
                    <a:pos x="2" y="0"/>
                  </a:cxn>
                </a:cxnLst>
                <a:rect l="0" t="0" r="r" b="b"/>
                <a:pathLst>
                  <a:path w="4" h="228">
                    <a:moveTo>
                      <a:pt x="2" y="0"/>
                    </a:moveTo>
                    <a:lnTo>
                      <a:pt x="0" y="36"/>
                    </a:lnTo>
                    <a:lnTo>
                      <a:pt x="0" y="194"/>
                    </a:lnTo>
                    <a:lnTo>
                      <a:pt x="2" y="228"/>
                    </a:lnTo>
                    <a:lnTo>
                      <a:pt x="4" y="228"/>
                    </a:lnTo>
                    <a:lnTo>
                      <a:pt x="2" y="177"/>
                    </a:lnTo>
                    <a:lnTo>
                      <a:pt x="2" y="127"/>
                    </a:lnTo>
                    <a:lnTo>
                      <a:pt x="4" y="72"/>
                    </a:lnTo>
                    <a:lnTo>
                      <a:pt x="4" y="2"/>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8" name="Freeform 4184"/>
              <p:cNvSpPr>
                <a:spLocks/>
              </p:cNvSpPr>
              <p:nvPr/>
            </p:nvSpPr>
            <p:spPr bwMode="auto">
              <a:xfrm>
                <a:off x="6409" y="8841"/>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9" name="Freeform 4185"/>
              <p:cNvSpPr>
                <a:spLocks/>
              </p:cNvSpPr>
              <p:nvPr/>
            </p:nvSpPr>
            <p:spPr bwMode="auto">
              <a:xfrm>
                <a:off x="6405" y="8841"/>
                <a:ext cx="5" cy="228"/>
              </a:xfrm>
              <a:custGeom>
                <a:avLst/>
                <a:gdLst/>
                <a:ahLst/>
                <a:cxnLst>
                  <a:cxn ang="0">
                    <a:pos x="2" y="0"/>
                  </a:cxn>
                  <a:cxn ang="0">
                    <a:pos x="0" y="36"/>
                  </a:cxn>
                  <a:cxn ang="0">
                    <a:pos x="0" y="228"/>
                  </a:cxn>
                  <a:cxn ang="0">
                    <a:pos x="4" y="228"/>
                  </a:cxn>
                  <a:cxn ang="0">
                    <a:pos x="2" y="177"/>
                  </a:cxn>
                  <a:cxn ang="0">
                    <a:pos x="2" y="72"/>
                  </a:cxn>
                  <a:cxn ang="0">
                    <a:pos x="4" y="0"/>
                  </a:cxn>
                  <a:cxn ang="0">
                    <a:pos x="2" y="0"/>
                  </a:cxn>
                </a:cxnLst>
                <a:rect l="0" t="0" r="r" b="b"/>
                <a:pathLst>
                  <a:path w="5" h="228">
                    <a:moveTo>
                      <a:pt x="2" y="0"/>
                    </a:moveTo>
                    <a:lnTo>
                      <a:pt x="0" y="36"/>
                    </a:lnTo>
                    <a:lnTo>
                      <a:pt x="0" y="228"/>
                    </a:lnTo>
                    <a:lnTo>
                      <a:pt x="4" y="228"/>
                    </a:lnTo>
                    <a:lnTo>
                      <a:pt x="2" y="177"/>
                    </a:lnTo>
                    <a:lnTo>
                      <a:pt x="2" y="72"/>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0" name="Freeform 4186"/>
              <p:cNvSpPr>
                <a:spLocks/>
              </p:cNvSpPr>
              <p:nvPr/>
            </p:nvSpPr>
            <p:spPr bwMode="auto">
              <a:xfrm>
                <a:off x="6403" y="8841"/>
                <a:ext cx="5" cy="228"/>
              </a:xfrm>
              <a:custGeom>
                <a:avLst/>
                <a:gdLst/>
                <a:ahLst/>
                <a:cxnLst>
                  <a:cxn ang="0">
                    <a:pos x="4" y="0"/>
                  </a:cxn>
                  <a:cxn ang="0">
                    <a:pos x="2" y="0"/>
                  </a:cxn>
                  <a:cxn ang="0">
                    <a:pos x="2" y="36"/>
                  </a:cxn>
                  <a:cxn ang="0">
                    <a:pos x="0" y="115"/>
                  </a:cxn>
                  <a:cxn ang="0">
                    <a:pos x="0" y="192"/>
                  </a:cxn>
                  <a:cxn ang="0">
                    <a:pos x="2" y="228"/>
                  </a:cxn>
                  <a:cxn ang="0">
                    <a:pos x="4" y="228"/>
                  </a:cxn>
                  <a:cxn ang="0">
                    <a:pos x="4" y="0"/>
                  </a:cxn>
                </a:cxnLst>
                <a:rect l="0" t="0" r="r" b="b"/>
                <a:pathLst>
                  <a:path w="5" h="228">
                    <a:moveTo>
                      <a:pt x="4" y="0"/>
                    </a:moveTo>
                    <a:lnTo>
                      <a:pt x="2" y="0"/>
                    </a:lnTo>
                    <a:lnTo>
                      <a:pt x="2" y="36"/>
                    </a:lnTo>
                    <a:lnTo>
                      <a:pt x="0" y="115"/>
                    </a:lnTo>
                    <a:lnTo>
                      <a:pt x="0" y="192"/>
                    </a:lnTo>
                    <a:lnTo>
                      <a:pt x="2" y="228"/>
                    </a:lnTo>
                    <a:lnTo>
                      <a:pt x="4" y="228"/>
                    </a:lnTo>
                    <a:lnTo>
                      <a:pt x="4"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1" name="Freeform 4187"/>
              <p:cNvSpPr>
                <a:spLocks/>
              </p:cNvSpPr>
              <p:nvPr/>
            </p:nvSpPr>
            <p:spPr bwMode="auto">
              <a:xfrm>
                <a:off x="6403" y="8841"/>
                <a:ext cx="5" cy="228"/>
              </a:xfrm>
              <a:custGeom>
                <a:avLst/>
                <a:gdLst/>
                <a:ahLst/>
                <a:cxnLst>
                  <a:cxn ang="0">
                    <a:pos x="2" y="175"/>
                  </a:cxn>
                  <a:cxn ang="0">
                    <a:pos x="2" y="0"/>
                  </a:cxn>
                  <a:cxn ang="0">
                    <a:pos x="0" y="0"/>
                  </a:cxn>
                  <a:cxn ang="0">
                    <a:pos x="0" y="228"/>
                  </a:cxn>
                  <a:cxn ang="0">
                    <a:pos x="4" y="228"/>
                  </a:cxn>
                  <a:cxn ang="0">
                    <a:pos x="2" y="175"/>
                  </a:cxn>
                </a:cxnLst>
                <a:rect l="0" t="0" r="r" b="b"/>
                <a:pathLst>
                  <a:path w="5" h="228">
                    <a:moveTo>
                      <a:pt x="2" y="175"/>
                    </a:moveTo>
                    <a:lnTo>
                      <a:pt x="2" y="0"/>
                    </a:lnTo>
                    <a:lnTo>
                      <a:pt x="0" y="0"/>
                    </a:lnTo>
                    <a:lnTo>
                      <a:pt x="0" y="228"/>
                    </a:lnTo>
                    <a:lnTo>
                      <a:pt x="4" y="228"/>
                    </a:lnTo>
                    <a:lnTo>
                      <a:pt x="2" y="175"/>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2" name="Freeform 4188"/>
              <p:cNvSpPr>
                <a:spLocks/>
              </p:cNvSpPr>
              <p:nvPr/>
            </p:nvSpPr>
            <p:spPr bwMode="auto">
              <a:xfrm>
                <a:off x="6400" y="8841"/>
                <a:ext cx="5" cy="228"/>
              </a:xfrm>
              <a:custGeom>
                <a:avLst/>
                <a:gdLst/>
                <a:ahLst/>
                <a:cxnLst>
                  <a:cxn ang="0">
                    <a:pos x="2" y="175"/>
                  </a:cxn>
                  <a:cxn ang="0">
                    <a:pos x="2" y="127"/>
                  </a:cxn>
                  <a:cxn ang="0">
                    <a:pos x="4" y="69"/>
                  </a:cxn>
                  <a:cxn ang="0">
                    <a:pos x="4" y="0"/>
                  </a:cxn>
                  <a:cxn ang="0">
                    <a:pos x="2" y="0"/>
                  </a:cxn>
                  <a:cxn ang="0">
                    <a:pos x="2" y="36"/>
                  </a:cxn>
                  <a:cxn ang="0">
                    <a:pos x="0" y="112"/>
                  </a:cxn>
                  <a:cxn ang="0">
                    <a:pos x="0" y="192"/>
                  </a:cxn>
                  <a:cxn ang="0">
                    <a:pos x="2" y="228"/>
                  </a:cxn>
                  <a:cxn ang="0">
                    <a:pos x="4" y="228"/>
                  </a:cxn>
                  <a:cxn ang="0">
                    <a:pos x="2" y="175"/>
                  </a:cxn>
                </a:cxnLst>
                <a:rect l="0" t="0" r="r" b="b"/>
                <a:pathLst>
                  <a:path w="5" h="228">
                    <a:moveTo>
                      <a:pt x="2" y="175"/>
                    </a:moveTo>
                    <a:lnTo>
                      <a:pt x="2" y="127"/>
                    </a:lnTo>
                    <a:lnTo>
                      <a:pt x="4" y="69"/>
                    </a:lnTo>
                    <a:lnTo>
                      <a:pt x="4" y="0"/>
                    </a:lnTo>
                    <a:lnTo>
                      <a:pt x="2" y="0"/>
                    </a:lnTo>
                    <a:lnTo>
                      <a:pt x="2" y="36"/>
                    </a:lnTo>
                    <a:lnTo>
                      <a:pt x="0" y="112"/>
                    </a:lnTo>
                    <a:lnTo>
                      <a:pt x="0" y="192"/>
                    </a:lnTo>
                    <a:lnTo>
                      <a:pt x="2" y="228"/>
                    </a:lnTo>
                    <a:lnTo>
                      <a:pt x="4" y="228"/>
                    </a:lnTo>
                    <a:lnTo>
                      <a:pt x="2" y="17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3" name="Freeform 4189"/>
              <p:cNvSpPr>
                <a:spLocks/>
              </p:cNvSpPr>
              <p:nvPr/>
            </p:nvSpPr>
            <p:spPr bwMode="auto">
              <a:xfrm>
                <a:off x="6402" y="8841"/>
                <a:ext cx="0" cy="228"/>
              </a:xfrm>
              <a:custGeom>
                <a:avLst/>
                <a:gdLst/>
                <a:ahLst/>
                <a:cxnLst>
                  <a:cxn ang="0">
                    <a:pos x="0" y="0"/>
                  </a:cxn>
                  <a:cxn ang="0">
                    <a:pos x="0" y="227"/>
                  </a:cxn>
                </a:cxnLst>
                <a:rect l="0" t="0" r="r" b="b"/>
                <a:pathLst>
                  <a:path h="228">
                    <a:moveTo>
                      <a:pt x="0" y="0"/>
                    </a:moveTo>
                    <a:lnTo>
                      <a:pt x="0" y="227"/>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4" name="Freeform 4190"/>
              <p:cNvSpPr>
                <a:spLocks/>
              </p:cNvSpPr>
              <p:nvPr/>
            </p:nvSpPr>
            <p:spPr bwMode="auto">
              <a:xfrm>
                <a:off x="6398" y="8841"/>
                <a:ext cx="5" cy="226"/>
              </a:xfrm>
              <a:custGeom>
                <a:avLst/>
                <a:gdLst/>
                <a:ahLst/>
                <a:cxnLst>
                  <a:cxn ang="0">
                    <a:pos x="2" y="0"/>
                  </a:cxn>
                  <a:cxn ang="0">
                    <a:pos x="0" y="33"/>
                  </a:cxn>
                  <a:cxn ang="0">
                    <a:pos x="0" y="192"/>
                  </a:cxn>
                  <a:cxn ang="0">
                    <a:pos x="2" y="225"/>
                  </a:cxn>
                  <a:cxn ang="0">
                    <a:pos x="4" y="225"/>
                  </a:cxn>
                  <a:cxn ang="0">
                    <a:pos x="2" y="175"/>
                  </a:cxn>
                  <a:cxn ang="0">
                    <a:pos x="2" y="124"/>
                  </a:cxn>
                  <a:cxn ang="0">
                    <a:pos x="4" y="69"/>
                  </a:cxn>
                  <a:cxn ang="0">
                    <a:pos x="4" y="0"/>
                  </a:cxn>
                  <a:cxn ang="0">
                    <a:pos x="2" y="0"/>
                  </a:cxn>
                </a:cxnLst>
                <a:rect l="0" t="0" r="r" b="b"/>
                <a:pathLst>
                  <a:path w="5" h="226">
                    <a:moveTo>
                      <a:pt x="2" y="0"/>
                    </a:moveTo>
                    <a:lnTo>
                      <a:pt x="0" y="33"/>
                    </a:lnTo>
                    <a:lnTo>
                      <a:pt x="0" y="192"/>
                    </a:lnTo>
                    <a:lnTo>
                      <a:pt x="2" y="225"/>
                    </a:lnTo>
                    <a:lnTo>
                      <a:pt x="4" y="225"/>
                    </a:lnTo>
                    <a:lnTo>
                      <a:pt x="2" y="175"/>
                    </a:lnTo>
                    <a:lnTo>
                      <a:pt x="2" y="124"/>
                    </a:lnTo>
                    <a:lnTo>
                      <a:pt x="4" y="69"/>
                    </a:lnTo>
                    <a:lnTo>
                      <a:pt x="4" y="0"/>
                    </a:lnTo>
                    <a:lnTo>
                      <a:pt x="2"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5" name="Freeform 4191"/>
              <p:cNvSpPr>
                <a:spLocks/>
              </p:cNvSpPr>
              <p:nvPr/>
            </p:nvSpPr>
            <p:spPr bwMode="auto">
              <a:xfrm>
                <a:off x="6399" y="8841"/>
                <a:ext cx="0" cy="226"/>
              </a:xfrm>
              <a:custGeom>
                <a:avLst/>
                <a:gdLst/>
                <a:ahLst/>
                <a:cxnLst>
                  <a:cxn ang="0">
                    <a:pos x="0" y="0"/>
                  </a:cxn>
                  <a:cxn ang="0">
                    <a:pos x="0" y="225"/>
                  </a:cxn>
                </a:cxnLst>
                <a:rect l="0" t="0" r="r" b="b"/>
                <a:pathLst>
                  <a:path h="226">
                    <a:moveTo>
                      <a:pt x="0" y="0"/>
                    </a:moveTo>
                    <a:lnTo>
                      <a:pt x="0" y="225"/>
                    </a:lnTo>
                  </a:path>
                </a:pathLst>
              </a:custGeom>
              <a:noFill/>
              <a:ln w="2794">
                <a:solidFill>
                  <a:srgbClr val="553C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6" name="Freeform 4192"/>
              <p:cNvSpPr>
                <a:spLocks/>
              </p:cNvSpPr>
              <p:nvPr/>
            </p:nvSpPr>
            <p:spPr bwMode="auto">
              <a:xfrm>
                <a:off x="6396" y="8839"/>
                <a:ext cx="4" cy="228"/>
              </a:xfrm>
              <a:custGeom>
                <a:avLst/>
                <a:gdLst/>
                <a:ahLst/>
                <a:cxnLst>
                  <a:cxn ang="0">
                    <a:pos x="2" y="0"/>
                  </a:cxn>
                  <a:cxn ang="0">
                    <a:pos x="0" y="36"/>
                  </a:cxn>
                  <a:cxn ang="0">
                    <a:pos x="0" y="192"/>
                  </a:cxn>
                  <a:cxn ang="0">
                    <a:pos x="2" y="228"/>
                  </a:cxn>
                  <a:cxn ang="0">
                    <a:pos x="4" y="228"/>
                  </a:cxn>
                  <a:cxn ang="0">
                    <a:pos x="2" y="177"/>
                  </a:cxn>
                  <a:cxn ang="0">
                    <a:pos x="2" y="72"/>
                  </a:cxn>
                  <a:cxn ang="0">
                    <a:pos x="4" y="2"/>
                  </a:cxn>
                  <a:cxn ang="0">
                    <a:pos x="2" y="0"/>
                  </a:cxn>
                </a:cxnLst>
                <a:rect l="0" t="0" r="r" b="b"/>
                <a:pathLst>
                  <a:path w="4" h="228">
                    <a:moveTo>
                      <a:pt x="2" y="0"/>
                    </a:moveTo>
                    <a:lnTo>
                      <a:pt x="0" y="36"/>
                    </a:lnTo>
                    <a:lnTo>
                      <a:pt x="0" y="192"/>
                    </a:lnTo>
                    <a:lnTo>
                      <a:pt x="2" y="228"/>
                    </a:lnTo>
                    <a:lnTo>
                      <a:pt x="4" y="228"/>
                    </a:lnTo>
                    <a:lnTo>
                      <a:pt x="2" y="177"/>
                    </a:lnTo>
                    <a:lnTo>
                      <a:pt x="2" y="72"/>
                    </a:lnTo>
                    <a:lnTo>
                      <a:pt x="4" y="2"/>
                    </a:lnTo>
                    <a:lnTo>
                      <a:pt x="2"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7" name="Freeform 4193"/>
              <p:cNvSpPr>
                <a:spLocks/>
              </p:cNvSpPr>
              <p:nvPr/>
            </p:nvSpPr>
            <p:spPr bwMode="auto">
              <a:xfrm>
                <a:off x="6396" y="8839"/>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8" name="Freeform 4194"/>
              <p:cNvSpPr>
                <a:spLocks/>
              </p:cNvSpPr>
              <p:nvPr/>
            </p:nvSpPr>
            <p:spPr bwMode="auto">
              <a:xfrm>
                <a:off x="6393" y="8839"/>
                <a:ext cx="5" cy="228"/>
              </a:xfrm>
              <a:custGeom>
                <a:avLst/>
                <a:gdLst/>
                <a:ahLst/>
                <a:cxnLst>
                  <a:cxn ang="0">
                    <a:pos x="2" y="0"/>
                  </a:cxn>
                  <a:cxn ang="0">
                    <a:pos x="0" y="36"/>
                  </a:cxn>
                  <a:cxn ang="0">
                    <a:pos x="0" y="228"/>
                  </a:cxn>
                  <a:cxn ang="0">
                    <a:pos x="4" y="228"/>
                  </a:cxn>
                  <a:cxn ang="0">
                    <a:pos x="2" y="177"/>
                  </a:cxn>
                  <a:cxn ang="0">
                    <a:pos x="2" y="72"/>
                  </a:cxn>
                  <a:cxn ang="0">
                    <a:pos x="4" y="2"/>
                  </a:cxn>
                  <a:cxn ang="0">
                    <a:pos x="2" y="0"/>
                  </a:cxn>
                </a:cxnLst>
                <a:rect l="0" t="0" r="r" b="b"/>
                <a:pathLst>
                  <a:path w="5" h="228">
                    <a:moveTo>
                      <a:pt x="2" y="0"/>
                    </a:moveTo>
                    <a:lnTo>
                      <a:pt x="0" y="36"/>
                    </a:lnTo>
                    <a:lnTo>
                      <a:pt x="0" y="228"/>
                    </a:lnTo>
                    <a:lnTo>
                      <a:pt x="4" y="228"/>
                    </a:lnTo>
                    <a:lnTo>
                      <a:pt x="2" y="177"/>
                    </a:lnTo>
                    <a:lnTo>
                      <a:pt x="2" y="72"/>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9" name="Freeform 4195"/>
              <p:cNvSpPr>
                <a:spLocks/>
              </p:cNvSpPr>
              <p:nvPr/>
            </p:nvSpPr>
            <p:spPr bwMode="auto">
              <a:xfrm>
                <a:off x="6410" y="8844"/>
                <a:ext cx="5" cy="225"/>
              </a:xfrm>
              <a:custGeom>
                <a:avLst/>
                <a:gdLst/>
                <a:ahLst/>
                <a:cxnLst>
                  <a:cxn ang="0">
                    <a:pos x="2" y="0"/>
                  </a:cxn>
                  <a:cxn ang="0">
                    <a:pos x="0" y="33"/>
                  </a:cxn>
                  <a:cxn ang="0">
                    <a:pos x="0" y="192"/>
                  </a:cxn>
                  <a:cxn ang="0">
                    <a:pos x="2" y="225"/>
                  </a:cxn>
                  <a:cxn ang="0">
                    <a:pos x="4" y="225"/>
                  </a:cxn>
                  <a:cxn ang="0">
                    <a:pos x="2" y="175"/>
                  </a:cxn>
                  <a:cxn ang="0">
                    <a:pos x="2" y="69"/>
                  </a:cxn>
                  <a:cxn ang="0">
                    <a:pos x="4" y="0"/>
                  </a:cxn>
                  <a:cxn ang="0">
                    <a:pos x="2" y="0"/>
                  </a:cxn>
                </a:cxnLst>
                <a:rect l="0" t="0" r="r" b="b"/>
                <a:pathLst>
                  <a:path w="5" h="225">
                    <a:moveTo>
                      <a:pt x="2" y="0"/>
                    </a:moveTo>
                    <a:lnTo>
                      <a:pt x="0" y="33"/>
                    </a:lnTo>
                    <a:lnTo>
                      <a:pt x="0" y="192"/>
                    </a:lnTo>
                    <a:lnTo>
                      <a:pt x="2" y="225"/>
                    </a:lnTo>
                    <a:lnTo>
                      <a:pt x="4" y="225"/>
                    </a:lnTo>
                    <a:lnTo>
                      <a:pt x="2" y="175"/>
                    </a:lnTo>
                    <a:lnTo>
                      <a:pt x="2" y="69"/>
                    </a:lnTo>
                    <a:lnTo>
                      <a:pt x="4" y="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0" name="Freeform 4196"/>
              <p:cNvSpPr>
                <a:spLocks/>
              </p:cNvSpPr>
              <p:nvPr/>
            </p:nvSpPr>
            <p:spPr bwMode="auto">
              <a:xfrm>
                <a:off x="6146" y="8882"/>
                <a:ext cx="53" cy="228"/>
              </a:xfrm>
              <a:custGeom>
                <a:avLst/>
                <a:gdLst/>
                <a:ahLst/>
                <a:cxnLst>
                  <a:cxn ang="0">
                    <a:pos x="9" y="218"/>
                  </a:cxn>
                  <a:cxn ang="0">
                    <a:pos x="9" y="227"/>
                  </a:cxn>
                  <a:cxn ang="0">
                    <a:pos x="52" y="227"/>
                  </a:cxn>
                  <a:cxn ang="0">
                    <a:pos x="52" y="0"/>
                  </a:cxn>
                  <a:cxn ang="0">
                    <a:pos x="0" y="4"/>
                  </a:cxn>
                  <a:cxn ang="0">
                    <a:pos x="0" y="218"/>
                  </a:cxn>
                  <a:cxn ang="0">
                    <a:pos x="9" y="218"/>
                  </a:cxn>
                </a:cxnLst>
                <a:rect l="0" t="0" r="r" b="b"/>
                <a:pathLst>
                  <a:path w="53" h="228">
                    <a:moveTo>
                      <a:pt x="9" y="218"/>
                    </a:moveTo>
                    <a:lnTo>
                      <a:pt x="9" y="227"/>
                    </a:lnTo>
                    <a:lnTo>
                      <a:pt x="52" y="227"/>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1" name="Freeform 4197"/>
              <p:cNvSpPr>
                <a:spLocks/>
              </p:cNvSpPr>
              <p:nvPr/>
            </p:nvSpPr>
            <p:spPr bwMode="auto">
              <a:xfrm>
                <a:off x="6146" y="8882"/>
                <a:ext cx="53" cy="211"/>
              </a:xfrm>
              <a:custGeom>
                <a:avLst/>
                <a:gdLst/>
                <a:ahLst/>
                <a:cxnLst>
                  <a:cxn ang="0">
                    <a:pos x="9" y="211"/>
                  </a:cxn>
                  <a:cxn ang="0">
                    <a:pos x="52" y="211"/>
                  </a:cxn>
                  <a:cxn ang="0">
                    <a:pos x="52" y="0"/>
                  </a:cxn>
                  <a:cxn ang="0">
                    <a:pos x="38" y="0"/>
                  </a:cxn>
                  <a:cxn ang="0">
                    <a:pos x="36" y="2"/>
                  </a:cxn>
                  <a:cxn ang="0">
                    <a:pos x="16" y="2"/>
                  </a:cxn>
                  <a:cxn ang="0">
                    <a:pos x="12"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38" y="0"/>
                    </a:lnTo>
                    <a:lnTo>
                      <a:pt x="36" y="2"/>
                    </a:lnTo>
                    <a:lnTo>
                      <a:pt x="16" y="2"/>
                    </a:lnTo>
                    <a:lnTo>
                      <a:pt x="12"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2" name="Freeform 4198"/>
              <p:cNvSpPr>
                <a:spLocks/>
              </p:cNvSpPr>
              <p:nvPr/>
            </p:nvSpPr>
            <p:spPr bwMode="auto">
              <a:xfrm>
                <a:off x="6146" y="8882"/>
                <a:ext cx="53" cy="194"/>
              </a:xfrm>
              <a:custGeom>
                <a:avLst/>
                <a:gdLst/>
                <a:ahLst/>
                <a:cxnLst>
                  <a:cxn ang="0">
                    <a:pos x="38" y="2"/>
                  </a:cxn>
                  <a:cxn ang="0">
                    <a:pos x="16" y="2"/>
                  </a:cxn>
                  <a:cxn ang="0">
                    <a:pos x="12" y="4"/>
                  </a:cxn>
                  <a:cxn ang="0">
                    <a:pos x="0" y="4"/>
                  </a:cxn>
                  <a:cxn ang="0">
                    <a:pos x="0" y="187"/>
                  </a:cxn>
                  <a:cxn ang="0">
                    <a:pos x="9" y="187"/>
                  </a:cxn>
                  <a:cxn ang="0">
                    <a:pos x="9" y="194"/>
                  </a:cxn>
                  <a:cxn ang="0">
                    <a:pos x="52" y="194"/>
                  </a:cxn>
                  <a:cxn ang="0">
                    <a:pos x="52" y="0"/>
                  </a:cxn>
                  <a:cxn ang="0">
                    <a:pos x="43" y="0"/>
                  </a:cxn>
                  <a:cxn ang="0">
                    <a:pos x="38" y="2"/>
                  </a:cxn>
                </a:cxnLst>
                <a:rect l="0" t="0" r="r" b="b"/>
                <a:pathLst>
                  <a:path w="53" h="194">
                    <a:moveTo>
                      <a:pt x="38" y="2"/>
                    </a:moveTo>
                    <a:lnTo>
                      <a:pt x="16" y="2"/>
                    </a:lnTo>
                    <a:lnTo>
                      <a:pt x="12"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3" name="Freeform 4199"/>
              <p:cNvSpPr>
                <a:spLocks/>
              </p:cNvSpPr>
              <p:nvPr/>
            </p:nvSpPr>
            <p:spPr bwMode="auto">
              <a:xfrm>
                <a:off x="6146" y="8882"/>
                <a:ext cx="53" cy="178"/>
              </a:xfrm>
              <a:custGeom>
                <a:avLst/>
                <a:gdLst/>
                <a:ahLst/>
                <a:cxnLst>
                  <a:cxn ang="0">
                    <a:pos x="9" y="177"/>
                  </a:cxn>
                  <a:cxn ang="0">
                    <a:pos x="52" y="177"/>
                  </a:cxn>
                  <a:cxn ang="0">
                    <a:pos x="52" y="0"/>
                  </a:cxn>
                  <a:cxn ang="0">
                    <a:pos x="43" y="0"/>
                  </a:cxn>
                  <a:cxn ang="0">
                    <a:pos x="38" y="2"/>
                  </a:cxn>
                  <a:cxn ang="0">
                    <a:pos x="16" y="2"/>
                  </a:cxn>
                  <a:cxn ang="0">
                    <a:pos x="12" y="4"/>
                  </a:cxn>
                  <a:cxn ang="0">
                    <a:pos x="0" y="4"/>
                  </a:cxn>
                  <a:cxn ang="0">
                    <a:pos x="0" y="170"/>
                  </a:cxn>
                  <a:cxn ang="0">
                    <a:pos x="7" y="170"/>
                  </a:cxn>
                  <a:cxn ang="0">
                    <a:pos x="9" y="172"/>
                  </a:cxn>
                  <a:cxn ang="0">
                    <a:pos x="9" y="177"/>
                  </a:cxn>
                </a:cxnLst>
                <a:rect l="0" t="0" r="r" b="b"/>
                <a:pathLst>
                  <a:path w="53" h="178">
                    <a:moveTo>
                      <a:pt x="9" y="177"/>
                    </a:moveTo>
                    <a:lnTo>
                      <a:pt x="52" y="177"/>
                    </a:lnTo>
                    <a:lnTo>
                      <a:pt x="52" y="0"/>
                    </a:lnTo>
                    <a:lnTo>
                      <a:pt x="43" y="0"/>
                    </a:lnTo>
                    <a:lnTo>
                      <a:pt x="38" y="2"/>
                    </a:lnTo>
                    <a:lnTo>
                      <a:pt x="16" y="2"/>
                    </a:lnTo>
                    <a:lnTo>
                      <a:pt x="12" y="4"/>
                    </a:lnTo>
                    <a:lnTo>
                      <a:pt x="0" y="4"/>
                    </a:lnTo>
                    <a:lnTo>
                      <a:pt x="0" y="170"/>
                    </a:lnTo>
                    <a:lnTo>
                      <a:pt x="7" y="170"/>
                    </a:lnTo>
                    <a:lnTo>
                      <a:pt x="9" y="172"/>
                    </a:lnTo>
                    <a:lnTo>
                      <a:pt x="9" y="177"/>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4" name="Freeform 4200"/>
              <p:cNvSpPr>
                <a:spLocks/>
              </p:cNvSpPr>
              <p:nvPr/>
            </p:nvSpPr>
            <p:spPr bwMode="auto">
              <a:xfrm>
                <a:off x="6146" y="8882"/>
                <a:ext cx="53" cy="161"/>
              </a:xfrm>
              <a:custGeom>
                <a:avLst/>
                <a:gdLst/>
                <a:ahLst/>
                <a:cxnLst>
                  <a:cxn ang="0">
                    <a:pos x="38" y="2"/>
                  </a:cxn>
                  <a:cxn ang="0">
                    <a:pos x="16" y="2"/>
                  </a:cxn>
                  <a:cxn ang="0">
                    <a:pos x="12"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2"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5" name="Freeform 4201"/>
              <p:cNvSpPr>
                <a:spLocks/>
              </p:cNvSpPr>
              <p:nvPr/>
            </p:nvSpPr>
            <p:spPr bwMode="auto">
              <a:xfrm>
                <a:off x="6146" y="8882"/>
                <a:ext cx="53" cy="146"/>
              </a:xfrm>
              <a:custGeom>
                <a:avLst/>
                <a:gdLst/>
                <a:ahLst/>
                <a:cxnLst>
                  <a:cxn ang="0">
                    <a:pos x="43" y="2"/>
                  </a:cxn>
                  <a:cxn ang="0">
                    <a:pos x="16" y="2"/>
                  </a:cxn>
                  <a:cxn ang="0">
                    <a:pos x="12"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2"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6" name="Freeform 4202"/>
              <p:cNvSpPr>
                <a:spLocks/>
              </p:cNvSpPr>
              <p:nvPr/>
            </p:nvSpPr>
            <p:spPr bwMode="auto">
              <a:xfrm>
                <a:off x="6146" y="8882"/>
                <a:ext cx="53" cy="130"/>
              </a:xfrm>
              <a:custGeom>
                <a:avLst/>
                <a:gdLst/>
                <a:ahLst/>
                <a:cxnLst>
                  <a:cxn ang="0">
                    <a:pos x="43" y="2"/>
                  </a:cxn>
                  <a:cxn ang="0">
                    <a:pos x="16" y="2"/>
                  </a:cxn>
                  <a:cxn ang="0">
                    <a:pos x="12"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2"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7" name="Freeform 4203"/>
              <p:cNvSpPr>
                <a:spLocks/>
              </p:cNvSpPr>
              <p:nvPr/>
            </p:nvSpPr>
            <p:spPr bwMode="auto">
              <a:xfrm>
                <a:off x="6146" y="8882"/>
                <a:ext cx="53" cy="113"/>
              </a:xfrm>
              <a:custGeom>
                <a:avLst/>
                <a:gdLst/>
                <a:ahLst/>
                <a:cxnLst>
                  <a:cxn ang="0">
                    <a:pos x="45" y="2"/>
                  </a:cxn>
                  <a:cxn ang="0">
                    <a:pos x="16" y="2"/>
                  </a:cxn>
                  <a:cxn ang="0">
                    <a:pos x="12" y="4"/>
                  </a:cxn>
                  <a:cxn ang="0">
                    <a:pos x="0" y="4"/>
                  </a:cxn>
                  <a:cxn ang="0">
                    <a:pos x="0" y="107"/>
                  </a:cxn>
                  <a:cxn ang="0">
                    <a:pos x="9" y="107"/>
                  </a:cxn>
                  <a:cxn ang="0">
                    <a:pos x="9" y="112"/>
                  </a:cxn>
                  <a:cxn ang="0">
                    <a:pos x="52" y="112"/>
                  </a:cxn>
                  <a:cxn ang="0">
                    <a:pos x="52" y="0"/>
                  </a:cxn>
                  <a:cxn ang="0">
                    <a:pos x="48" y="0"/>
                  </a:cxn>
                  <a:cxn ang="0">
                    <a:pos x="45" y="2"/>
                  </a:cxn>
                </a:cxnLst>
                <a:rect l="0" t="0" r="r" b="b"/>
                <a:pathLst>
                  <a:path w="53" h="113">
                    <a:moveTo>
                      <a:pt x="45" y="2"/>
                    </a:moveTo>
                    <a:lnTo>
                      <a:pt x="16" y="2"/>
                    </a:lnTo>
                    <a:lnTo>
                      <a:pt x="12" y="4"/>
                    </a:lnTo>
                    <a:lnTo>
                      <a:pt x="0" y="4"/>
                    </a:lnTo>
                    <a:lnTo>
                      <a:pt x="0" y="107"/>
                    </a:lnTo>
                    <a:lnTo>
                      <a:pt x="9" y="107"/>
                    </a:lnTo>
                    <a:lnTo>
                      <a:pt x="9" y="112"/>
                    </a:lnTo>
                    <a:lnTo>
                      <a:pt x="52" y="112"/>
                    </a:lnTo>
                    <a:lnTo>
                      <a:pt x="52" y="0"/>
                    </a:lnTo>
                    <a:lnTo>
                      <a:pt x="48"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8" name="Freeform 4204"/>
              <p:cNvSpPr>
                <a:spLocks/>
              </p:cNvSpPr>
              <p:nvPr/>
            </p:nvSpPr>
            <p:spPr bwMode="auto">
              <a:xfrm>
                <a:off x="6146" y="8882"/>
                <a:ext cx="53" cy="96"/>
              </a:xfrm>
              <a:custGeom>
                <a:avLst/>
                <a:gdLst/>
                <a:ahLst/>
                <a:cxnLst>
                  <a:cxn ang="0">
                    <a:pos x="48" y="2"/>
                  </a:cxn>
                  <a:cxn ang="0">
                    <a:pos x="16" y="2"/>
                  </a:cxn>
                  <a:cxn ang="0">
                    <a:pos x="12" y="4"/>
                  </a:cxn>
                  <a:cxn ang="0">
                    <a:pos x="0" y="4"/>
                  </a:cxn>
                  <a:cxn ang="0">
                    <a:pos x="0" y="93"/>
                  </a:cxn>
                  <a:cxn ang="0">
                    <a:pos x="9" y="93"/>
                  </a:cxn>
                  <a:cxn ang="0">
                    <a:pos x="9" y="96"/>
                  </a:cxn>
                  <a:cxn ang="0">
                    <a:pos x="52" y="96"/>
                  </a:cxn>
                  <a:cxn ang="0">
                    <a:pos x="52" y="0"/>
                  </a:cxn>
                  <a:cxn ang="0">
                    <a:pos x="48" y="2"/>
                  </a:cxn>
                </a:cxnLst>
                <a:rect l="0" t="0" r="r" b="b"/>
                <a:pathLst>
                  <a:path w="53" h="96">
                    <a:moveTo>
                      <a:pt x="48" y="2"/>
                    </a:moveTo>
                    <a:lnTo>
                      <a:pt x="16" y="2"/>
                    </a:lnTo>
                    <a:lnTo>
                      <a:pt x="12" y="4"/>
                    </a:lnTo>
                    <a:lnTo>
                      <a:pt x="0" y="4"/>
                    </a:lnTo>
                    <a:lnTo>
                      <a:pt x="0" y="93"/>
                    </a:lnTo>
                    <a:lnTo>
                      <a:pt x="9" y="93"/>
                    </a:lnTo>
                    <a:lnTo>
                      <a:pt x="9" y="96"/>
                    </a:lnTo>
                    <a:lnTo>
                      <a:pt x="52" y="96"/>
                    </a:lnTo>
                    <a:lnTo>
                      <a:pt x="52" y="0"/>
                    </a:lnTo>
                    <a:lnTo>
                      <a:pt x="48"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9" name="Freeform 4205"/>
              <p:cNvSpPr>
                <a:spLocks/>
              </p:cNvSpPr>
              <p:nvPr/>
            </p:nvSpPr>
            <p:spPr bwMode="auto">
              <a:xfrm>
                <a:off x="6146" y="8882"/>
                <a:ext cx="53" cy="79"/>
              </a:xfrm>
              <a:custGeom>
                <a:avLst/>
                <a:gdLst/>
                <a:ahLst/>
                <a:cxnLst>
                  <a:cxn ang="0">
                    <a:pos x="48" y="2"/>
                  </a:cxn>
                  <a:cxn ang="0">
                    <a:pos x="16" y="2"/>
                  </a:cxn>
                  <a:cxn ang="0">
                    <a:pos x="12" y="4"/>
                  </a:cxn>
                  <a:cxn ang="0">
                    <a:pos x="0" y="4"/>
                  </a:cxn>
                  <a:cxn ang="0">
                    <a:pos x="0" y="76"/>
                  </a:cxn>
                  <a:cxn ang="0">
                    <a:pos x="9" y="76"/>
                  </a:cxn>
                  <a:cxn ang="0">
                    <a:pos x="9" y="79"/>
                  </a:cxn>
                  <a:cxn ang="0">
                    <a:pos x="52" y="79"/>
                  </a:cxn>
                  <a:cxn ang="0">
                    <a:pos x="52" y="0"/>
                  </a:cxn>
                  <a:cxn ang="0">
                    <a:pos x="48" y="2"/>
                  </a:cxn>
                </a:cxnLst>
                <a:rect l="0" t="0" r="r" b="b"/>
                <a:pathLst>
                  <a:path w="53" h="79">
                    <a:moveTo>
                      <a:pt x="48" y="2"/>
                    </a:moveTo>
                    <a:lnTo>
                      <a:pt x="16" y="2"/>
                    </a:lnTo>
                    <a:lnTo>
                      <a:pt x="12" y="4"/>
                    </a:lnTo>
                    <a:lnTo>
                      <a:pt x="0" y="4"/>
                    </a:lnTo>
                    <a:lnTo>
                      <a:pt x="0" y="76"/>
                    </a:lnTo>
                    <a:lnTo>
                      <a:pt x="9" y="76"/>
                    </a:lnTo>
                    <a:lnTo>
                      <a:pt x="9" y="79"/>
                    </a:lnTo>
                    <a:lnTo>
                      <a:pt x="52" y="79"/>
                    </a:lnTo>
                    <a:lnTo>
                      <a:pt x="52" y="0"/>
                    </a:lnTo>
                    <a:lnTo>
                      <a:pt x="48"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0" name="Freeform 4206"/>
              <p:cNvSpPr>
                <a:spLocks/>
              </p:cNvSpPr>
              <p:nvPr/>
            </p:nvSpPr>
            <p:spPr bwMode="auto">
              <a:xfrm>
                <a:off x="6146" y="8884"/>
                <a:ext cx="53" cy="63"/>
              </a:xfrm>
              <a:custGeom>
                <a:avLst/>
                <a:gdLst/>
                <a:ahLst/>
                <a:cxnLst>
                  <a:cxn ang="0">
                    <a:pos x="9" y="62"/>
                  </a:cxn>
                  <a:cxn ang="0">
                    <a:pos x="52" y="62"/>
                  </a:cxn>
                  <a:cxn ang="0">
                    <a:pos x="52" y="0"/>
                  </a:cxn>
                  <a:cxn ang="0">
                    <a:pos x="16" y="0"/>
                  </a:cxn>
                  <a:cxn ang="0">
                    <a:pos x="12"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2"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1" name="Freeform 4207"/>
              <p:cNvSpPr>
                <a:spLocks/>
              </p:cNvSpPr>
              <p:nvPr/>
            </p:nvSpPr>
            <p:spPr bwMode="auto">
              <a:xfrm>
                <a:off x="6146" y="8884"/>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2" name="Freeform 4208"/>
              <p:cNvSpPr>
                <a:spLocks/>
              </p:cNvSpPr>
              <p:nvPr/>
            </p:nvSpPr>
            <p:spPr bwMode="auto">
              <a:xfrm>
                <a:off x="6208" y="8836"/>
                <a:ext cx="180" cy="243"/>
              </a:xfrm>
              <a:custGeom>
                <a:avLst/>
                <a:gdLst/>
                <a:ahLst/>
                <a:cxnLst>
                  <a:cxn ang="0">
                    <a:pos x="2" y="204"/>
                  </a:cxn>
                  <a:cxn ang="0">
                    <a:pos x="7" y="230"/>
                  </a:cxn>
                  <a:cxn ang="0">
                    <a:pos x="9" y="232"/>
                  </a:cxn>
                  <a:cxn ang="0">
                    <a:pos x="19" y="232"/>
                  </a:cxn>
                  <a:cxn ang="0">
                    <a:pos x="23" y="235"/>
                  </a:cxn>
                  <a:cxn ang="0">
                    <a:pos x="28" y="235"/>
                  </a:cxn>
                  <a:cxn ang="0">
                    <a:pos x="33" y="237"/>
                  </a:cxn>
                  <a:cxn ang="0">
                    <a:pos x="45" y="237"/>
                  </a:cxn>
                  <a:cxn ang="0">
                    <a:pos x="50" y="240"/>
                  </a:cxn>
                  <a:cxn ang="0">
                    <a:pos x="86" y="240"/>
                  </a:cxn>
                  <a:cxn ang="0">
                    <a:pos x="93" y="242"/>
                  </a:cxn>
                  <a:cxn ang="0">
                    <a:pos x="110" y="242"/>
                  </a:cxn>
                  <a:cxn ang="0">
                    <a:pos x="117" y="240"/>
                  </a:cxn>
                  <a:cxn ang="0">
                    <a:pos x="151" y="240"/>
                  </a:cxn>
                  <a:cxn ang="0">
                    <a:pos x="156" y="237"/>
                  </a:cxn>
                  <a:cxn ang="0">
                    <a:pos x="165" y="237"/>
                  </a:cxn>
                  <a:cxn ang="0">
                    <a:pos x="167" y="235"/>
                  </a:cxn>
                  <a:cxn ang="0">
                    <a:pos x="177" y="235"/>
                  </a:cxn>
                  <a:cxn ang="0">
                    <a:pos x="175" y="175"/>
                  </a:cxn>
                  <a:cxn ang="0">
                    <a:pos x="175" y="117"/>
                  </a:cxn>
                  <a:cxn ang="0">
                    <a:pos x="177" y="60"/>
                  </a:cxn>
                  <a:cxn ang="0">
                    <a:pos x="180" y="0"/>
                  </a:cxn>
                  <a:cxn ang="0">
                    <a:pos x="158" y="0"/>
                  </a:cxn>
                  <a:cxn ang="0">
                    <a:pos x="153" y="2"/>
                  </a:cxn>
                  <a:cxn ang="0">
                    <a:pos x="132" y="2"/>
                  </a:cxn>
                  <a:cxn ang="0">
                    <a:pos x="127" y="4"/>
                  </a:cxn>
                  <a:cxn ang="0">
                    <a:pos x="110" y="4"/>
                  </a:cxn>
                  <a:cxn ang="0">
                    <a:pos x="103" y="7"/>
                  </a:cxn>
                  <a:cxn ang="0">
                    <a:pos x="93" y="7"/>
                  </a:cxn>
                  <a:cxn ang="0">
                    <a:pos x="88" y="9"/>
                  </a:cxn>
                  <a:cxn ang="0">
                    <a:pos x="83" y="9"/>
                  </a:cxn>
                  <a:cxn ang="0">
                    <a:pos x="76" y="12"/>
                  </a:cxn>
                  <a:cxn ang="0">
                    <a:pos x="67" y="12"/>
                  </a:cxn>
                  <a:cxn ang="0">
                    <a:pos x="62" y="14"/>
                  </a:cxn>
                  <a:cxn ang="0">
                    <a:pos x="55" y="14"/>
                  </a:cxn>
                  <a:cxn ang="0">
                    <a:pos x="50" y="16"/>
                  </a:cxn>
                  <a:cxn ang="0">
                    <a:pos x="45" y="16"/>
                  </a:cxn>
                  <a:cxn ang="0">
                    <a:pos x="40" y="19"/>
                  </a:cxn>
                  <a:cxn ang="0">
                    <a:pos x="33" y="19"/>
                  </a:cxn>
                  <a:cxn ang="0">
                    <a:pos x="28" y="21"/>
                  </a:cxn>
                  <a:cxn ang="0">
                    <a:pos x="23" y="21"/>
                  </a:cxn>
                  <a:cxn ang="0">
                    <a:pos x="19" y="24"/>
                  </a:cxn>
                  <a:cxn ang="0">
                    <a:pos x="14" y="24"/>
                  </a:cxn>
                  <a:cxn ang="0">
                    <a:pos x="7" y="26"/>
                  </a:cxn>
                  <a:cxn ang="0">
                    <a:pos x="0" y="105"/>
                  </a:cxn>
                  <a:cxn ang="0">
                    <a:pos x="0" y="180"/>
                  </a:cxn>
                  <a:cxn ang="0">
                    <a:pos x="2" y="204"/>
                  </a:cxn>
                </a:cxnLst>
                <a:rect l="0" t="0" r="r" b="b"/>
                <a:pathLst>
                  <a:path w="180" h="243">
                    <a:moveTo>
                      <a:pt x="2" y="204"/>
                    </a:moveTo>
                    <a:lnTo>
                      <a:pt x="7" y="230"/>
                    </a:lnTo>
                    <a:lnTo>
                      <a:pt x="9" y="232"/>
                    </a:lnTo>
                    <a:lnTo>
                      <a:pt x="19" y="232"/>
                    </a:lnTo>
                    <a:lnTo>
                      <a:pt x="23" y="235"/>
                    </a:lnTo>
                    <a:lnTo>
                      <a:pt x="28" y="235"/>
                    </a:lnTo>
                    <a:lnTo>
                      <a:pt x="33" y="237"/>
                    </a:lnTo>
                    <a:lnTo>
                      <a:pt x="45" y="237"/>
                    </a:lnTo>
                    <a:lnTo>
                      <a:pt x="50" y="240"/>
                    </a:lnTo>
                    <a:lnTo>
                      <a:pt x="86" y="240"/>
                    </a:lnTo>
                    <a:lnTo>
                      <a:pt x="93" y="242"/>
                    </a:lnTo>
                    <a:lnTo>
                      <a:pt x="110" y="242"/>
                    </a:lnTo>
                    <a:lnTo>
                      <a:pt x="117" y="240"/>
                    </a:lnTo>
                    <a:lnTo>
                      <a:pt x="151" y="240"/>
                    </a:lnTo>
                    <a:lnTo>
                      <a:pt x="156" y="237"/>
                    </a:lnTo>
                    <a:lnTo>
                      <a:pt x="165" y="237"/>
                    </a:lnTo>
                    <a:lnTo>
                      <a:pt x="167" y="235"/>
                    </a:lnTo>
                    <a:lnTo>
                      <a:pt x="177" y="235"/>
                    </a:lnTo>
                    <a:lnTo>
                      <a:pt x="175" y="175"/>
                    </a:lnTo>
                    <a:lnTo>
                      <a:pt x="175" y="117"/>
                    </a:lnTo>
                    <a:lnTo>
                      <a:pt x="177" y="60"/>
                    </a:lnTo>
                    <a:lnTo>
                      <a:pt x="180" y="0"/>
                    </a:lnTo>
                    <a:lnTo>
                      <a:pt x="158" y="0"/>
                    </a:lnTo>
                    <a:lnTo>
                      <a:pt x="153" y="2"/>
                    </a:lnTo>
                    <a:lnTo>
                      <a:pt x="132" y="2"/>
                    </a:lnTo>
                    <a:lnTo>
                      <a:pt x="127" y="4"/>
                    </a:lnTo>
                    <a:lnTo>
                      <a:pt x="110" y="4"/>
                    </a:lnTo>
                    <a:lnTo>
                      <a:pt x="103" y="7"/>
                    </a:lnTo>
                    <a:lnTo>
                      <a:pt x="93" y="7"/>
                    </a:lnTo>
                    <a:lnTo>
                      <a:pt x="88" y="9"/>
                    </a:lnTo>
                    <a:lnTo>
                      <a:pt x="83" y="9"/>
                    </a:lnTo>
                    <a:lnTo>
                      <a:pt x="76" y="12"/>
                    </a:lnTo>
                    <a:lnTo>
                      <a:pt x="67" y="12"/>
                    </a:lnTo>
                    <a:lnTo>
                      <a:pt x="62" y="14"/>
                    </a:lnTo>
                    <a:lnTo>
                      <a:pt x="55" y="14"/>
                    </a:lnTo>
                    <a:lnTo>
                      <a:pt x="50" y="16"/>
                    </a:lnTo>
                    <a:lnTo>
                      <a:pt x="45" y="16"/>
                    </a:lnTo>
                    <a:lnTo>
                      <a:pt x="40" y="19"/>
                    </a:lnTo>
                    <a:lnTo>
                      <a:pt x="33" y="19"/>
                    </a:lnTo>
                    <a:lnTo>
                      <a:pt x="28" y="21"/>
                    </a:lnTo>
                    <a:lnTo>
                      <a:pt x="23" y="21"/>
                    </a:lnTo>
                    <a:lnTo>
                      <a:pt x="19" y="24"/>
                    </a:lnTo>
                    <a:lnTo>
                      <a:pt x="14" y="24"/>
                    </a:lnTo>
                    <a:lnTo>
                      <a:pt x="7" y="26"/>
                    </a:lnTo>
                    <a:lnTo>
                      <a:pt x="0" y="105"/>
                    </a:lnTo>
                    <a:lnTo>
                      <a:pt x="0" y="180"/>
                    </a:lnTo>
                    <a:lnTo>
                      <a:pt x="2" y="204"/>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3" name="Freeform 4209"/>
              <p:cNvSpPr>
                <a:spLocks/>
              </p:cNvSpPr>
              <p:nvPr/>
            </p:nvSpPr>
            <p:spPr bwMode="auto">
              <a:xfrm>
                <a:off x="6208" y="8836"/>
                <a:ext cx="178" cy="233"/>
              </a:xfrm>
              <a:custGeom>
                <a:avLst/>
                <a:gdLst/>
                <a:ahLst/>
                <a:cxnLst>
                  <a:cxn ang="0">
                    <a:pos x="2" y="199"/>
                  </a:cxn>
                  <a:cxn ang="0">
                    <a:pos x="7" y="223"/>
                  </a:cxn>
                  <a:cxn ang="0">
                    <a:pos x="14" y="225"/>
                  </a:cxn>
                  <a:cxn ang="0">
                    <a:pos x="23" y="228"/>
                  </a:cxn>
                  <a:cxn ang="0">
                    <a:pos x="33" y="228"/>
                  </a:cxn>
                  <a:cxn ang="0">
                    <a:pos x="45" y="230"/>
                  </a:cxn>
                  <a:cxn ang="0">
                    <a:pos x="55" y="232"/>
                  </a:cxn>
                  <a:cxn ang="0">
                    <a:pos x="124" y="232"/>
                  </a:cxn>
                  <a:cxn ang="0">
                    <a:pos x="136" y="230"/>
                  </a:cxn>
                  <a:cxn ang="0">
                    <a:pos x="146" y="230"/>
                  </a:cxn>
                  <a:cxn ang="0">
                    <a:pos x="156" y="228"/>
                  </a:cxn>
                  <a:cxn ang="0">
                    <a:pos x="165" y="228"/>
                  </a:cxn>
                  <a:cxn ang="0">
                    <a:pos x="172" y="225"/>
                  </a:cxn>
                  <a:cxn ang="0">
                    <a:pos x="170" y="168"/>
                  </a:cxn>
                  <a:cxn ang="0">
                    <a:pos x="172" y="112"/>
                  </a:cxn>
                  <a:cxn ang="0">
                    <a:pos x="172" y="57"/>
                  </a:cxn>
                  <a:cxn ang="0">
                    <a:pos x="177" y="0"/>
                  </a:cxn>
                  <a:cxn ang="0">
                    <a:pos x="165" y="0"/>
                  </a:cxn>
                  <a:cxn ang="0">
                    <a:pos x="160" y="2"/>
                  </a:cxn>
                  <a:cxn ang="0">
                    <a:pos x="134" y="2"/>
                  </a:cxn>
                  <a:cxn ang="0">
                    <a:pos x="129" y="4"/>
                  </a:cxn>
                  <a:cxn ang="0">
                    <a:pos x="112" y="4"/>
                  </a:cxn>
                  <a:cxn ang="0">
                    <a:pos x="107" y="7"/>
                  </a:cxn>
                  <a:cxn ang="0">
                    <a:pos x="96" y="7"/>
                  </a:cxn>
                  <a:cxn ang="0">
                    <a:pos x="91" y="9"/>
                  </a:cxn>
                  <a:cxn ang="0">
                    <a:pos x="81" y="9"/>
                  </a:cxn>
                  <a:cxn ang="0">
                    <a:pos x="76" y="12"/>
                  </a:cxn>
                  <a:cxn ang="0">
                    <a:pos x="69" y="12"/>
                  </a:cxn>
                  <a:cxn ang="0">
                    <a:pos x="64" y="14"/>
                  </a:cxn>
                  <a:cxn ang="0">
                    <a:pos x="55" y="14"/>
                  </a:cxn>
                  <a:cxn ang="0">
                    <a:pos x="50" y="16"/>
                  </a:cxn>
                  <a:cxn ang="0">
                    <a:pos x="45" y="16"/>
                  </a:cxn>
                  <a:cxn ang="0">
                    <a:pos x="38" y="19"/>
                  </a:cxn>
                  <a:cxn ang="0">
                    <a:pos x="33" y="19"/>
                  </a:cxn>
                  <a:cxn ang="0">
                    <a:pos x="28" y="21"/>
                  </a:cxn>
                  <a:cxn ang="0">
                    <a:pos x="23" y="21"/>
                  </a:cxn>
                  <a:cxn ang="0">
                    <a:pos x="14" y="26"/>
                  </a:cxn>
                  <a:cxn ang="0">
                    <a:pos x="7" y="26"/>
                  </a:cxn>
                  <a:cxn ang="0">
                    <a:pos x="4" y="52"/>
                  </a:cxn>
                  <a:cxn ang="0">
                    <a:pos x="2" y="76"/>
                  </a:cxn>
                  <a:cxn ang="0">
                    <a:pos x="0" y="103"/>
                  </a:cxn>
                  <a:cxn ang="0">
                    <a:pos x="0" y="175"/>
                  </a:cxn>
                  <a:cxn ang="0">
                    <a:pos x="2" y="199"/>
                  </a:cxn>
                </a:cxnLst>
                <a:rect l="0" t="0" r="r" b="b"/>
                <a:pathLst>
                  <a:path w="178" h="233">
                    <a:moveTo>
                      <a:pt x="2" y="199"/>
                    </a:moveTo>
                    <a:lnTo>
                      <a:pt x="7" y="223"/>
                    </a:lnTo>
                    <a:lnTo>
                      <a:pt x="14" y="225"/>
                    </a:lnTo>
                    <a:lnTo>
                      <a:pt x="23" y="228"/>
                    </a:lnTo>
                    <a:lnTo>
                      <a:pt x="33" y="228"/>
                    </a:lnTo>
                    <a:lnTo>
                      <a:pt x="45" y="230"/>
                    </a:lnTo>
                    <a:lnTo>
                      <a:pt x="55" y="232"/>
                    </a:lnTo>
                    <a:lnTo>
                      <a:pt x="124" y="232"/>
                    </a:lnTo>
                    <a:lnTo>
                      <a:pt x="136" y="230"/>
                    </a:lnTo>
                    <a:lnTo>
                      <a:pt x="146" y="230"/>
                    </a:lnTo>
                    <a:lnTo>
                      <a:pt x="156" y="228"/>
                    </a:lnTo>
                    <a:lnTo>
                      <a:pt x="165" y="228"/>
                    </a:lnTo>
                    <a:lnTo>
                      <a:pt x="172" y="225"/>
                    </a:lnTo>
                    <a:lnTo>
                      <a:pt x="170" y="168"/>
                    </a:lnTo>
                    <a:lnTo>
                      <a:pt x="172" y="112"/>
                    </a:lnTo>
                    <a:lnTo>
                      <a:pt x="172" y="57"/>
                    </a:lnTo>
                    <a:lnTo>
                      <a:pt x="177" y="0"/>
                    </a:lnTo>
                    <a:lnTo>
                      <a:pt x="165" y="0"/>
                    </a:lnTo>
                    <a:lnTo>
                      <a:pt x="160" y="2"/>
                    </a:lnTo>
                    <a:lnTo>
                      <a:pt x="134" y="2"/>
                    </a:lnTo>
                    <a:lnTo>
                      <a:pt x="129" y="4"/>
                    </a:lnTo>
                    <a:lnTo>
                      <a:pt x="112" y="4"/>
                    </a:lnTo>
                    <a:lnTo>
                      <a:pt x="107" y="7"/>
                    </a:lnTo>
                    <a:lnTo>
                      <a:pt x="96" y="7"/>
                    </a:lnTo>
                    <a:lnTo>
                      <a:pt x="91" y="9"/>
                    </a:lnTo>
                    <a:lnTo>
                      <a:pt x="81" y="9"/>
                    </a:lnTo>
                    <a:lnTo>
                      <a:pt x="76" y="12"/>
                    </a:lnTo>
                    <a:lnTo>
                      <a:pt x="69" y="12"/>
                    </a:lnTo>
                    <a:lnTo>
                      <a:pt x="64" y="14"/>
                    </a:lnTo>
                    <a:lnTo>
                      <a:pt x="55" y="14"/>
                    </a:lnTo>
                    <a:lnTo>
                      <a:pt x="50" y="16"/>
                    </a:lnTo>
                    <a:lnTo>
                      <a:pt x="45" y="16"/>
                    </a:lnTo>
                    <a:lnTo>
                      <a:pt x="38" y="19"/>
                    </a:lnTo>
                    <a:lnTo>
                      <a:pt x="33" y="19"/>
                    </a:lnTo>
                    <a:lnTo>
                      <a:pt x="28" y="21"/>
                    </a:lnTo>
                    <a:lnTo>
                      <a:pt x="23" y="21"/>
                    </a:lnTo>
                    <a:lnTo>
                      <a:pt x="14" y="26"/>
                    </a:lnTo>
                    <a:lnTo>
                      <a:pt x="7" y="26"/>
                    </a:lnTo>
                    <a:lnTo>
                      <a:pt x="4" y="52"/>
                    </a:lnTo>
                    <a:lnTo>
                      <a:pt x="2" y="76"/>
                    </a:lnTo>
                    <a:lnTo>
                      <a:pt x="0" y="103"/>
                    </a:lnTo>
                    <a:lnTo>
                      <a:pt x="0" y="175"/>
                    </a:lnTo>
                    <a:lnTo>
                      <a:pt x="2" y="199"/>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4" name="Freeform 4210"/>
              <p:cNvSpPr>
                <a:spLocks/>
              </p:cNvSpPr>
              <p:nvPr/>
            </p:nvSpPr>
            <p:spPr bwMode="auto">
              <a:xfrm>
                <a:off x="6208" y="8836"/>
                <a:ext cx="173" cy="226"/>
              </a:xfrm>
              <a:custGeom>
                <a:avLst/>
                <a:gdLst/>
                <a:ahLst/>
                <a:cxnLst>
                  <a:cxn ang="0">
                    <a:pos x="23" y="220"/>
                  </a:cxn>
                  <a:cxn ang="0">
                    <a:pos x="33" y="220"/>
                  </a:cxn>
                  <a:cxn ang="0">
                    <a:pos x="43" y="223"/>
                  </a:cxn>
                  <a:cxn ang="0">
                    <a:pos x="55" y="223"/>
                  </a:cxn>
                  <a:cxn ang="0">
                    <a:pos x="64" y="225"/>
                  </a:cxn>
                  <a:cxn ang="0">
                    <a:pos x="100" y="225"/>
                  </a:cxn>
                  <a:cxn ang="0">
                    <a:pos x="110" y="223"/>
                  </a:cxn>
                  <a:cxn ang="0">
                    <a:pos x="134" y="223"/>
                  </a:cxn>
                  <a:cxn ang="0">
                    <a:pos x="143" y="220"/>
                  </a:cxn>
                  <a:cxn ang="0">
                    <a:pos x="151" y="220"/>
                  </a:cxn>
                  <a:cxn ang="0">
                    <a:pos x="160" y="218"/>
                  </a:cxn>
                  <a:cxn ang="0">
                    <a:pos x="167" y="216"/>
                  </a:cxn>
                  <a:cxn ang="0">
                    <a:pos x="167" y="108"/>
                  </a:cxn>
                  <a:cxn ang="0">
                    <a:pos x="170" y="55"/>
                  </a:cxn>
                  <a:cxn ang="0">
                    <a:pos x="172" y="0"/>
                  </a:cxn>
                  <a:cxn ang="0">
                    <a:pos x="163" y="2"/>
                  </a:cxn>
                  <a:cxn ang="0">
                    <a:pos x="141" y="2"/>
                  </a:cxn>
                  <a:cxn ang="0">
                    <a:pos x="132" y="4"/>
                  </a:cxn>
                  <a:cxn ang="0">
                    <a:pos x="120" y="4"/>
                  </a:cxn>
                  <a:cxn ang="0">
                    <a:pos x="110" y="7"/>
                  </a:cxn>
                  <a:cxn ang="0">
                    <a:pos x="100" y="7"/>
                  </a:cxn>
                  <a:cxn ang="0">
                    <a:pos x="88" y="9"/>
                  </a:cxn>
                  <a:cxn ang="0">
                    <a:pos x="79" y="12"/>
                  </a:cxn>
                  <a:cxn ang="0">
                    <a:pos x="69" y="12"/>
                  </a:cxn>
                  <a:cxn ang="0">
                    <a:pos x="57" y="14"/>
                  </a:cxn>
                  <a:cxn ang="0">
                    <a:pos x="47" y="16"/>
                  </a:cxn>
                  <a:cxn ang="0">
                    <a:pos x="38" y="19"/>
                  </a:cxn>
                  <a:cxn ang="0">
                    <a:pos x="9" y="26"/>
                  </a:cxn>
                  <a:cxn ang="0">
                    <a:pos x="4" y="52"/>
                  </a:cxn>
                  <a:cxn ang="0">
                    <a:pos x="2" y="76"/>
                  </a:cxn>
                  <a:cxn ang="0">
                    <a:pos x="0" y="98"/>
                  </a:cxn>
                  <a:cxn ang="0">
                    <a:pos x="0" y="146"/>
                  </a:cxn>
                  <a:cxn ang="0">
                    <a:pos x="2" y="168"/>
                  </a:cxn>
                  <a:cxn ang="0">
                    <a:pos x="7" y="216"/>
                  </a:cxn>
                  <a:cxn ang="0">
                    <a:pos x="14" y="218"/>
                  </a:cxn>
                  <a:cxn ang="0">
                    <a:pos x="23" y="220"/>
                  </a:cxn>
                </a:cxnLst>
                <a:rect l="0" t="0" r="r" b="b"/>
                <a:pathLst>
                  <a:path w="173" h="226">
                    <a:moveTo>
                      <a:pt x="23" y="220"/>
                    </a:moveTo>
                    <a:lnTo>
                      <a:pt x="33" y="220"/>
                    </a:lnTo>
                    <a:lnTo>
                      <a:pt x="43" y="223"/>
                    </a:lnTo>
                    <a:lnTo>
                      <a:pt x="55" y="223"/>
                    </a:lnTo>
                    <a:lnTo>
                      <a:pt x="64" y="225"/>
                    </a:lnTo>
                    <a:lnTo>
                      <a:pt x="100" y="225"/>
                    </a:lnTo>
                    <a:lnTo>
                      <a:pt x="110" y="223"/>
                    </a:lnTo>
                    <a:lnTo>
                      <a:pt x="134" y="223"/>
                    </a:lnTo>
                    <a:lnTo>
                      <a:pt x="143" y="220"/>
                    </a:lnTo>
                    <a:lnTo>
                      <a:pt x="151" y="220"/>
                    </a:lnTo>
                    <a:lnTo>
                      <a:pt x="160" y="218"/>
                    </a:lnTo>
                    <a:lnTo>
                      <a:pt x="167" y="216"/>
                    </a:lnTo>
                    <a:lnTo>
                      <a:pt x="167" y="108"/>
                    </a:lnTo>
                    <a:lnTo>
                      <a:pt x="170" y="55"/>
                    </a:lnTo>
                    <a:lnTo>
                      <a:pt x="172" y="0"/>
                    </a:lnTo>
                    <a:lnTo>
                      <a:pt x="163" y="2"/>
                    </a:lnTo>
                    <a:lnTo>
                      <a:pt x="141" y="2"/>
                    </a:lnTo>
                    <a:lnTo>
                      <a:pt x="132" y="4"/>
                    </a:lnTo>
                    <a:lnTo>
                      <a:pt x="120" y="4"/>
                    </a:lnTo>
                    <a:lnTo>
                      <a:pt x="110" y="7"/>
                    </a:lnTo>
                    <a:lnTo>
                      <a:pt x="100" y="7"/>
                    </a:lnTo>
                    <a:lnTo>
                      <a:pt x="88" y="9"/>
                    </a:lnTo>
                    <a:lnTo>
                      <a:pt x="79" y="12"/>
                    </a:lnTo>
                    <a:lnTo>
                      <a:pt x="69" y="12"/>
                    </a:lnTo>
                    <a:lnTo>
                      <a:pt x="57" y="14"/>
                    </a:lnTo>
                    <a:lnTo>
                      <a:pt x="47" y="16"/>
                    </a:lnTo>
                    <a:lnTo>
                      <a:pt x="38" y="19"/>
                    </a:lnTo>
                    <a:lnTo>
                      <a:pt x="9" y="26"/>
                    </a:lnTo>
                    <a:lnTo>
                      <a:pt x="4" y="52"/>
                    </a:lnTo>
                    <a:lnTo>
                      <a:pt x="2" y="76"/>
                    </a:lnTo>
                    <a:lnTo>
                      <a:pt x="0" y="98"/>
                    </a:lnTo>
                    <a:lnTo>
                      <a:pt x="0" y="146"/>
                    </a:lnTo>
                    <a:lnTo>
                      <a:pt x="2" y="168"/>
                    </a:lnTo>
                    <a:lnTo>
                      <a:pt x="7" y="216"/>
                    </a:lnTo>
                    <a:lnTo>
                      <a:pt x="14" y="218"/>
                    </a:lnTo>
                    <a:lnTo>
                      <a:pt x="23" y="220"/>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5" name="Freeform 4211"/>
              <p:cNvSpPr>
                <a:spLocks/>
              </p:cNvSpPr>
              <p:nvPr/>
            </p:nvSpPr>
            <p:spPr bwMode="auto">
              <a:xfrm>
                <a:off x="6208" y="8839"/>
                <a:ext cx="168" cy="213"/>
              </a:xfrm>
              <a:custGeom>
                <a:avLst/>
                <a:gdLst/>
                <a:ahLst/>
                <a:cxnLst>
                  <a:cxn ang="0">
                    <a:pos x="14" y="208"/>
                  </a:cxn>
                  <a:cxn ang="0">
                    <a:pos x="23" y="211"/>
                  </a:cxn>
                  <a:cxn ang="0">
                    <a:pos x="33" y="211"/>
                  </a:cxn>
                  <a:cxn ang="0">
                    <a:pos x="43" y="213"/>
                  </a:cxn>
                  <a:cxn ang="0">
                    <a:pos x="107" y="213"/>
                  </a:cxn>
                  <a:cxn ang="0">
                    <a:pos x="120" y="211"/>
                  </a:cxn>
                  <a:cxn ang="0">
                    <a:pos x="129" y="211"/>
                  </a:cxn>
                  <a:cxn ang="0">
                    <a:pos x="139" y="208"/>
                  </a:cxn>
                  <a:cxn ang="0">
                    <a:pos x="148" y="208"/>
                  </a:cxn>
                  <a:cxn ang="0">
                    <a:pos x="163" y="204"/>
                  </a:cxn>
                  <a:cxn ang="0">
                    <a:pos x="163" y="103"/>
                  </a:cxn>
                  <a:cxn ang="0">
                    <a:pos x="165" y="50"/>
                  </a:cxn>
                  <a:cxn ang="0">
                    <a:pos x="167" y="0"/>
                  </a:cxn>
                  <a:cxn ang="0">
                    <a:pos x="139" y="0"/>
                  </a:cxn>
                  <a:cxn ang="0">
                    <a:pos x="127" y="2"/>
                  </a:cxn>
                  <a:cxn ang="0">
                    <a:pos x="117" y="2"/>
                  </a:cxn>
                  <a:cxn ang="0">
                    <a:pos x="107" y="4"/>
                  </a:cxn>
                  <a:cxn ang="0">
                    <a:pos x="98" y="4"/>
                  </a:cxn>
                  <a:cxn ang="0">
                    <a:pos x="88" y="7"/>
                  </a:cxn>
                  <a:cxn ang="0">
                    <a:pos x="76" y="9"/>
                  </a:cxn>
                  <a:cxn ang="0">
                    <a:pos x="67" y="9"/>
                  </a:cxn>
                  <a:cxn ang="0">
                    <a:pos x="47" y="14"/>
                  </a:cxn>
                  <a:cxn ang="0">
                    <a:pos x="38" y="16"/>
                  </a:cxn>
                  <a:cxn ang="0">
                    <a:pos x="9" y="24"/>
                  </a:cxn>
                  <a:cxn ang="0">
                    <a:pos x="4" y="48"/>
                  </a:cxn>
                  <a:cxn ang="0">
                    <a:pos x="2" y="72"/>
                  </a:cxn>
                  <a:cxn ang="0">
                    <a:pos x="2" y="93"/>
                  </a:cxn>
                  <a:cxn ang="0">
                    <a:pos x="0" y="117"/>
                  </a:cxn>
                  <a:cxn ang="0">
                    <a:pos x="0" y="139"/>
                  </a:cxn>
                  <a:cxn ang="0">
                    <a:pos x="4" y="182"/>
                  </a:cxn>
                  <a:cxn ang="0">
                    <a:pos x="7" y="206"/>
                  </a:cxn>
                  <a:cxn ang="0">
                    <a:pos x="14" y="208"/>
                  </a:cxn>
                </a:cxnLst>
                <a:rect l="0" t="0" r="r" b="b"/>
                <a:pathLst>
                  <a:path w="168" h="213">
                    <a:moveTo>
                      <a:pt x="14" y="208"/>
                    </a:moveTo>
                    <a:lnTo>
                      <a:pt x="23" y="211"/>
                    </a:lnTo>
                    <a:lnTo>
                      <a:pt x="33" y="211"/>
                    </a:lnTo>
                    <a:lnTo>
                      <a:pt x="43" y="213"/>
                    </a:lnTo>
                    <a:lnTo>
                      <a:pt x="107" y="213"/>
                    </a:lnTo>
                    <a:lnTo>
                      <a:pt x="120" y="211"/>
                    </a:lnTo>
                    <a:lnTo>
                      <a:pt x="129" y="211"/>
                    </a:lnTo>
                    <a:lnTo>
                      <a:pt x="139" y="208"/>
                    </a:lnTo>
                    <a:lnTo>
                      <a:pt x="148" y="208"/>
                    </a:lnTo>
                    <a:lnTo>
                      <a:pt x="163" y="204"/>
                    </a:lnTo>
                    <a:lnTo>
                      <a:pt x="163" y="103"/>
                    </a:lnTo>
                    <a:lnTo>
                      <a:pt x="165" y="50"/>
                    </a:lnTo>
                    <a:lnTo>
                      <a:pt x="167" y="0"/>
                    </a:lnTo>
                    <a:lnTo>
                      <a:pt x="139" y="0"/>
                    </a:lnTo>
                    <a:lnTo>
                      <a:pt x="127" y="2"/>
                    </a:lnTo>
                    <a:lnTo>
                      <a:pt x="117" y="2"/>
                    </a:lnTo>
                    <a:lnTo>
                      <a:pt x="107" y="4"/>
                    </a:lnTo>
                    <a:lnTo>
                      <a:pt x="98" y="4"/>
                    </a:lnTo>
                    <a:lnTo>
                      <a:pt x="88" y="7"/>
                    </a:lnTo>
                    <a:lnTo>
                      <a:pt x="76" y="9"/>
                    </a:lnTo>
                    <a:lnTo>
                      <a:pt x="67" y="9"/>
                    </a:lnTo>
                    <a:lnTo>
                      <a:pt x="47" y="14"/>
                    </a:lnTo>
                    <a:lnTo>
                      <a:pt x="38" y="16"/>
                    </a:lnTo>
                    <a:lnTo>
                      <a:pt x="9" y="24"/>
                    </a:lnTo>
                    <a:lnTo>
                      <a:pt x="4" y="48"/>
                    </a:lnTo>
                    <a:lnTo>
                      <a:pt x="2" y="72"/>
                    </a:lnTo>
                    <a:lnTo>
                      <a:pt x="2" y="93"/>
                    </a:lnTo>
                    <a:lnTo>
                      <a:pt x="0" y="117"/>
                    </a:lnTo>
                    <a:lnTo>
                      <a:pt x="0" y="139"/>
                    </a:lnTo>
                    <a:lnTo>
                      <a:pt x="4" y="182"/>
                    </a:lnTo>
                    <a:lnTo>
                      <a:pt x="7" y="206"/>
                    </a:lnTo>
                    <a:lnTo>
                      <a:pt x="14"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6" name="Freeform 4212"/>
              <p:cNvSpPr>
                <a:spLocks/>
              </p:cNvSpPr>
              <p:nvPr/>
            </p:nvSpPr>
            <p:spPr bwMode="auto">
              <a:xfrm>
                <a:off x="6208" y="8839"/>
                <a:ext cx="164" cy="206"/>
              </a:xfrm>
              <a:custGeom>
                <a:avLst/>
                <a:gdLst/>
                <a:ahLst/>
                <a:cxnLst>
                  <a:cxn ang="0">
                    <a:pos x="4" y="48"/>
                  </a:cxn>
                  <a:cxn ang="0">
                    <a:pos x="2" y="69"/>
                  </a:cxn>
                  <a:cxn ang="0">
                    <a:pos x="2" y="91"/>
                  </a:cxn>
                  <a:cxn ang="0">
                    <a:pos x="0" y="112"/>
                  </a:cxn>
                  <a:cxn ang="0">
                    <a:pos x="2" y="134"/>
                  </a:cxn>
                  <a:cxn ang="0">
                    <a:pos x="2" y="156"/>
                  </a:cxn>
                  <a:cxn ang="0">
                    <a:pos x="7" y="199"/>
                  </a:cxn>
                  <a:cxn ang="0">
                    <a:pos x="14" y="201"/>
                  </a:cxn>
                  <a:cxn ang="0">
                    <a:pos x="23" y="201"/>
                  </a:cxn>
                  <a:cxn ang="0">
                    <a:pos x="31" y="204"/>
                  </a:cxn>
                  <a:cxn ang="0">
                    <a:pos x="43" y="204"/>
                  </a:cxn>
                  <a:cxn ang="0">
                    <a:pos x="52" y="206"/>
                  </a:cxn>
                  <a:cxn ang="0">
                    <a:pos x="83" y="206"/>
                  </a:cxn>
                  <a:cxn ang="0">
                    <a:pos x="96" y="204"/>
                  </a:cxn>
                  <a:cxn ang="0">
                    <a:pos x="117" y="204"/>
                  </a:cxn>
                  <a:cxn ang="0">
                    <a:pos x="127" y="201"/>
                  </a:cxn>
                  <a:cxn ang="0">
                    <a:pos x="136" y="201"/>
                  </a:cxn>
                  <a:cxn ang="0">
                    <a:pos x="151" y="196"/>
                  </a:cxn>
                  <a:cxn ang="0">
                    <a:pos x="158" y="196"/>
                  </a:cxn>
                  <a:cxn ang="0">
                    <a:pos x="158" y="98"/>
                  </a:cxn>
                  <a:cxn ang="0">
                    <a:pos x="160" y="50"/>
                  </a:cxn>
                  <a:cxn ang="0">
                    <a:pos x="163" y="0"/>
                  </a:cxn>
                  <a:cxn ang="0">
                    <a:pos x="143" y="0"/>
                  </a:cxn>
                  <a:cxn ang="0">
                    <a:pos x="134" y="2"/>
                  </a:cxn>
                  <a:cxn ang="0">
                    <a:pos x="115" y="2"/>
                  </a:cxn>
                  <a:cxn ang="0">
                    <a:pos x="96" y="7"/>
                  </a:cxn>
                  <a:cxn ang="0">
                    <a:pos x="86" y="7"/>
                  </a:cxn>
                  <a:cxn ang="0">
                    <a:pos x="67" y="12"/>
                  </a:cxn>
                  <a:cxn ang="0">
                    <a:pos x="55" y="14"/>
                  </a:cxn>
                  <a:cxn ang="0">
                    <a:pos x="45" y="14"/>
                  </a:cxn>
                  <a:cxn ang="0">
                    <a:pos x="36" y="16"/>
                  </a:cxn>
                  <a:cxn ang="0">
                    <a:pos x="26" y="19"/>
                  </a:cxn>
                  <a:cxn ang="0">
                    <a:pos x="19" y="21"/>
                  </a:cxn>
                  <a:cxn ang="0">
                    <a:pos x="9" y="24"/>
                  </a:cxn>
                  <a:cxn ang="0">
                    <a:pos x="4" y="48"/>
                  </a:cxn>
                </a:cxnLst>
                <a:rect l="0" t="0" r="r" b="b"/>
                <a:pathLst>
                  <a:path w="164" h="206">
                    <a:moveTo>
                      <a:pt x="4" y="48"/>
                    </a:moveTo>
                    <a:lnTo>
                      <a:pt x="2" y="69"/>
                    </a:lnTo>
                    <a:lnTo>
                      <a:pt x="2" y="91"/>
                    </a:lnTo>
                    <a:lnTo>
                      <a:pt x="0" y="112"/>
                    </a:lnTo>
                    <a:lnTo>
                      <a:pt x="2" y="134"/>
                    </a:lnTo>
                    <a:lnTo>
                      <a:pt x="2" y="156"/>
                    </a:lnTo>
                    <a:lnTo>
                      <a:pt x="7" y="199"/>
                    </a:lnTo>
                    <a:lnTo>
                      <a:pt x="14" y="201"/>
                    </a:lnTo>
                    <a:lnTo>
                      <a:pt x="23" y="201"/>
                    </a:lnTo>
                    <a:lnTo>
                      <a:pt x="31" y="204"/>
                    </a:lnTo>
                    <a:lnTo>
                      <a:pt x="43" y="204"/>
                    </a:lnTo>
                    <a:lnTo>
                      <a:pt x="52" y="206"/>
                    </a:lnTo>
                    <a:lnTo>
                      <a:pt x="83" y="206"/>
                    </a:lnTo>
                    <a:lnTo>
                      <a:pt x="96" y="204"/>
                    </a:lnTo>
                    <a:lnTo>
                      <a:pt x="117" y="204"/>
                    </a:lnTo>
                    <a:lnTo>
                      <a:pt x="127" y="201"/>
                    </a:lnTo>
                    <a:lnTo>
                      <a:pt x="136" y="201"/>
                    </a:lnTo>
                    <a:lnTo>
                      <a:pt x="151" y="196"/>
                    </a:lnTo>
                    <a:lnTo>
                      <a:pt x="158" y="196"/>
                    </a:lnTo>
                    <a:lnTo>
                      <a:pt x="158" y="98"/>
                    </a:lnTo>
                    <a:lnTo>
                      <a:pt x="160" y="50"/>
                    </a:lnTo>
                    <a:lnTo>
                      <a:pt x="163" y="0"/>
                    </a:lnTo>
                    <a:lnTo>
                      <a:pt x="143" y="0"/>
                    </a:lnTo>
                    <a:lnTo>
                      <a:pt x="134" y="2"/>
                    </a:lnTo>
                    <a:lnTo>
                      <a:pt x="115" y="2"/>
                    </a:lnTo>
                    <a:lnTo>
                      <a:pt x="96" y="7"/>
                    </a:lnTo>
                    <a:lnTo>
                      <a:pt x="86" y="7"/>
                    </a:lnTo>
                    <a:lnTo>
                      <a:pt x="67" y="12"/>
                    </a:lnTo>
                    <a:lnTo>
                      <a:pt x="55" y="14"/>
                    </a:lnTo>
                    <a:lnTo>
                      <a:pt x="45" y="14"/>
                    </a:lnTo>
                    <a:lnTo>
                      <a:pt x="36" y="16"/>
                    </a:lnTo>
                    <a:lnTo>
                      <a:pt x="26" y="19"/>
                    </a:lnTo>
                    <a:lnTo>
                      <a:pt x="19" y="21"/>
                    </a:lnTo>
                    <a:lnTo>
                      <a:pt x="9" y="24"/>
                    </a:lnTo>
                    <a:lnTo>
                      <a:pt x="4" y="48"/>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7" name="Freeform 4213"/>
              <p:cNvSpPr>
                <a:spLocks/>
              </p:cNvSpPr>
              <p:nvPr/>
            </p:nvSpPr>
            <p:spPr bwMode="auto">
              <a:xfrm>
                <a:off x="6211" y="8839"/>
                <a:ext cx="158" cy="197"/>
              </a:xfrm>
              <a:custGeom>
                <a:avLst/>
                <a:gdLst/>
                <a:ahLst/>
                <a:cxnLst>
                  <a:cxn ang="0">
                    <a:pos x="12" y="194"/>
                  </a:cxn>
                  <a:cxn ang="0">
                    <a:pos x="21" y="194"/>
                  </a:cxn>
                  <a:cxn ang="0">
                    <a:pos x="28" y="196"/>
                  </a:cxn>
                  <a:cxn ang="0">
                    <a:pos x="100" y="196"/>
                  </a:cxn>
                  <a:cxn ang="0">
                    <a:pos x="110" y="194"/>
                  </a:cxn>
                  <a:cxn ang="0">
                    <a:pos x="120" y="194"/>
                  </a:cxn>
                  <a:cxn ang="0">
                    <a:pos x="139" y="189"/>
                  </a:cxn>
                  <a:cxn ang="0">
                    <a:pos x="146" y="189"/>
                  </a:cxn>
                  <a:cxn ang="0">
                    <a:pos x="153" y="187"/>
                  </a:cxn>
                  <a:cxn ang="0">
                    <a:pos x="151" y="139"/>
                  </a:cxn>
                  <a:cxn ang="0">
                    <a:pos x="156" y="48"/>
                  </a:cxn>
                  <a:cxn ang="0">
                    <a:pos x="158" y="0"/>
                  </a:cxn>
                  <a:cxn ang="0">
                    <a:pos x="148" y="0"/>
                  </a:cxn>
                  <a:cxn ang="0">
                    <a:pos x="139" y="2"/>
                  </a:cxn>
                  <a:cxn ang="0">
                    <a:pos x="120" y="2"/>
                  </a:cxn>
                  <a:cxn ang="0">
                    <a:pos x="110" y="4"/>
                  </a:cxn>
                  <a:cxn ang="0">
                    <a:pos x="100" y="4"/>
                  </a:cxn>
                  <a:cxn ang="0">
                    <a:pos x="81" y="9"/>
                  </a:cxn>
                  <a:cxn ang="0">
                    <a:pos x="72" y="9"/>
                  </a:cxn>
                  <a:cxn ang="0">
                    <a:pos x="52" y="14"/>
                  </a:cxn>
                  <a:cxn ang="0">
                    <a:pos x="43" y="16"/>
                  </a:cxn>
                  <a:cxn ang="0">
                    <a:pos x="33" y="16"/>
                  </a:cxn>
                  <a:cxn ang="0">
                    <a:pos x="14" y="21"/>
                  </a:cxn>
                  <a:cxn ang="0">
                    <a:pos x="7" y="24"/>
                  </a:cxn>
                  <a:cxn ang="0">
                    <a:pos x="4" y="48"/>
                  </a:cxn>
                  <a:cxn ang="0">
                    <a:pos x="2" y="69"/>
                  </a:cxn>
                  <a:cxn ang="0">
                    <a:pos x="0" y="88"/>
                  </a:cxn>
                  <a:cxn ang="0">
                    <a:pos x="0" y="151"/>
                  </a:cxn>
                  <a:cxn ang="0">
                    <a:pos x="2" y="170"/>
                  </a:cxn>
                  <a:cxn ang="0">
                    <a:pos x="4" y="192"/>
                  </a:cxn>
                  <a:cxn ang="0">
                    <a:pos x="12" y="194"/>
                  </a:cxn>
                </a:cxnLst>
                <a:rect l="0" t="0" r="r" b="b"/>
                <a:pathLst>
                  <a:path w="158" h="197">
                    <a:moveTo>
                      <a:pt x="12" y="194"/>
                    </a:moveTo>
                    <a:lnTo>
                      <a:pt x="21" y="194"/>
                    </a:lnTo>
                    <a:lnTo>
                      <a:pt x="28" y="196"/>
                    </a:lnTo>
                    <a:lnTo>
                      <a:pt x="100" y="196"/>
                    </a:lnTo>
                    <a:lnTo>
                      <a:pt x="110" y="194"/>
                    </a:lnTo>
                    <a:lnTo>
                      <a:pt x="120" y="194"/>
                    </a:lnTo>
                    <a:lnTo>
                      <a:pt x="139" y="189"/>
                    </a:lnTo>
                    <a:lnTo>
                      <a:pt x="146" y="189"/>
                    </a:lnTo>
                    <a:lnTo>
                      <a:pt x="153" y="187"/>
                    </a:lnTo>
                    <a:lnTo>
                      <a:pt x="151" y="139"/>
                    </a:lnTo>
                    <a:lnTo>
                      <a:pt x="156" y="48"/>
                    </a:lnTo>
                    <a:lnTo>
                      <a:pt x="158" y="0"/>
                    </a:lnTo>
                    <a:lnTo>
                      <a:pt x="148" y="0"/>
                    </a:lnTo>
                    <a:lnTo>
                      <a:pt x="139" y="2"/>
                    </a:lnTo>
                    <a:lnTo>
                      <a:pt x="120" y="2"/>
                    </a:lnTo>
                    <a:lnTo>
                      <a:pt x="110" y="4"/>
                    </a:lnTo>
                    <a:lnTo>
                      <a:pt x="100" y="4"/>
                    </a:lnTo>
                    <a:lnTo>
                      <a:pt x="81" y="9"/>
                    </a:lnTo>
                    <a:lnTo>
                      <a:pt x="72" y="9"/>
                    </a:lnTo>
                    <a:lnTo>
                      <a:pt x="52" y="14"/>
                    </a:lnTo>
                    <a:lnTo>
                      <a:pt x="43" y="16"/>
                    </a:lnTo>
                    <a:lnTo>
                      <a:pt x="33" y="16"/>
                    </a:lnTo>
                    <a:lnTo>
                      <a:pt x="14" y="21"/>
                    </a:lnTo>
                    <a:lnTo>
                      <a:pt x="7" y="24"/>
                    </a:lnTo>
                    <a:lnTo>
                      <a:pt x="4" y="48"/>
                    </a:lnTo>
                    <a:lnTo>
                      <a:pt x="2" y="69"/>
                    </a:lnTo>
                    <a:lnTo>
                      <a:pt x="0" y="88"/>
                    </a:lnTo>
                    <a:lnTo>
                      <a:pt x="0" y="151"/>
                    </a:lnTo>
                    <a:lnTo>
                      <a:pt x="2" y="170"/>
                    </a:lnTo>
                    <a:lnTo>
                      <a:pt x="4" y="192"/>
                    </a:lnTo>
                    <a:lnTo>
                      <a:pt x="12" y="194"/>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8" name="Freeform 4214"/>
              <p:cNvSpPr>
                <a:spLocks/>
              </p:cNvSpPr>
              <p:nvPr/>
            </p:nvSpPr>
            <p:spPr bwMode="auto">
              <a:xfrm>
                <a:off x="6211" y="8839"/>
                <a:ext cx="153" cy="189"/>
              </a:xfrm>
              <a:custGeom>
                <a:avLst/>
                <a:gdLst/>
                <a:ahLst/>
                <a:cxnLst>
                  <a:cxn ang="0">
                    <a:pos x="14" y="24"/>
                  </a:cxn>
                  <a:cxn ang="0">
                    <a:pos x="7" y="26"/>
                  </a:cxn>
                  <a:cxn ang="0">
                    <a:pos x="4" y="45"/>
                  </a:cxn>
                  <a:cxn ang="0">
                    <a:pos x="2" y="67"/>
                  </a:cxn>
                  <a:cxn ang="0">
                    <a:pos x="0" y="86"/>
                  </a:cxn>
                  <a:cxn ang="0">
                    <a:pos x="0" y="124"/>
                  </a:cxn>
                  <a:cxn ang="0">
                    <a:pos x="2" y="144"/>
                  </a:cxn>
                  <a:cxn ang="0">
                    <a:pos x="2" y="163"/>
                  </a:cxn>
                  <a:cxn ang="0">
                    <a:pos x="4" y="184"/>
                  </a:cxn>
                  <a:cxn ang="0">
                    <a:pos x="12" y="187"/>
                  </a:cxn>
                  <a:cxn ang="0">
                    <a:pos x="21" y="187"/>
                  </a:cxn>
                  <a:cxn ang="0">
                    <a:pos x="28" y="189"/>
                  </a:cxn>
                  <a:cxn ang="0">
                    <a:pos x="79" y="189"/>
                  </a:cxn>
                  <a:cxn ang="0">
                    <a:pos x="88" y="187"/>
                  </a:cxn>
                  <a:cxn ang="0">
                    <a:pos x="98" y="187"/>
                  </a:cxn>
                  <a:cxn ang="0">
                    <a:pos x="107" y="184"/>
                  </a:cxn>
                  <a:cxn ang="0">
                    <a:pos x="117" y="184"/>
                  </a:cxn>
                  <a:cxn ang="0">
                    <a:pos x="127" y="182"/>
                  </a:cxn>
                  <a:cxn ang="0">
                    <a:pos x="134" y="182"/>
                  </a:cxn>
                  <a:cxn ang="0">
                    <a:pos x="141" y="180"/>
                  </a:cxn>
                  <a:cxn ang="0">
                    <a:pos x="148" y="177"/>
                  </a:cxn>
                  <a:cxn ang="0">
                    <a:pos x="148" y="88"/>
                  </a:cxn>
                  <a:cxn ang="0">
                    <a:pos x="151" y="45"/>
                  </a:cxn>
                  <a:cxn ang="0">
                    <a:pos x="153" y="0"/>
                  </a:cxn>
                  <a:cxn ang="0">
                    <a:pos x="143" y="2"/>
                  </a:cxn>
                  <a:cxn ang="0">
                    <a:pos x="117" y="2"/>
                  </a:cxn>
                  <a:cxn ang="0">
                    <a:pos x="107" y="4"/>
                  </a:cxn>
                  <a:cxn ang="0">
                    <a:pos x="98" y="4"/>
                  </a:cxn>
                  <a:cxn ang="0">
                    <a:pos x="79" y="9"/>
                  </a:cxn>
                  <a:cxn ang="0">
                    <a:pos x="69" y="9"/>
                  </a:cxn>
                  <a:cxn ang="0">
                    <a:pos x="50" y="14"/>
                  </a:cxn>
                  <a:cxn ang="0">
                    <a:pos x="43" y="16"/>
                  </a:cxn>
                  <a:cxn ang="0">
                    <a:pos x="14" y="24"/>
                  </a:cxn>
                </a:cxnLst>
                <a:rect l="0" t="0" r="r" b="b"/>
                <a:pathLst>
                  <a:path w="153" h="189">
                    <a:moveTo>
                      <a:pt x="14" y="24"/>
                    </a:moveTo>
                    <a:lnTo>
                      <a:pt x="7" y="26"/>
                    </a:lnTo>
                    <a:lnTo>
                      <a:pt x="4" y="45"/>
                    </a:lnTo>
                    <a:lnTo>
                      <a:pt x="2" y="67"/>
                    </a:lnTo>
                    <a:lnTo>
                      <a:pt x="0" y="86"/>
                    </a:lnTo>
                    <a:lnTo>
                      <a:pt x="0" y="124"/>
                    </a:lnTo>
                    <a:lnTo>
                      <a:pt x="2" y="144"/>
                    </a:lnTo>
                    <a:lnTo>
                      <a:pt x="2" y="163"/>
                    </a:lnTo>
                    <a:lnTo>
                      <a:pt x="4" y="184"/>
                    </a:lnTo>
                    <a:lnTo>
                      <a:pt x="12" y="187"/>
                    </a:lnTo>
                    <a:lnTo>
                      <a:pt x="21" y="187"/>
                    </a:lnTo>
                    <a:lnTo>
                      <a:pt x="28" y="189"/>
                    </a:lnTo>
                    <a:lnTo>
                      <a:pt x="79" y="189"/>
                    </a:lnTo>
                    <a:lnTo>
                      <a:pt x="88" y="187"/>
                    </a:lnTo>
                    <a:lnTo>
                      <a:pt x="98" y="187"/>
                    </a:lnTo>
                    <a:lnTo>
                      <a:pt x="107" y="184"/>
                    </a:lnTo>
                    <a:lnTo>
                      <a:pt x="117" y="184"/>
                    </a:lnTo>
                    <a:lnTo>
                      <a:pt x="127" y="182"/>
                    </a:lnTo>
                    <a:lnTo>
                      <a:pt x="134" y="182"/>
                    </a:lnTo>
                    <a:lnTo>
                      <a:pt x="141" y="180"/>
                    </a:lnTo>
                    <a:lnTo>
                      <a:pt x="148" y="177"/>
                    </a:lnTo>
                    <a:lnTo>
                      <a:pt x="148" y="88"/>
                    </a:lnTo>
                    <a:lnTo>
                      <a:pt x="151" y="45"/>
                    </a:lnTo>
                    <a:lnTo>
                      <a:pt x="153" y="0"/>
                    </a:lnTo>
                    <a:lnTo>
                      <a:pt x="143" y="2"/>
                    </a:lnTo>
                    <a:lnTo>
                      <a:pt x="117" y="2"/>
                    </a:lnTo>
                    <a:lnTo>
                      <a:pt x="107" y="4"/>
                    </a:lnTo>
                    <a:lnTo>
                      <a:pt x="98" y="4"/>
                    </a:lnTo>
                    <a:lnTo>
                      <a:pt x="79" y="9"/>
                    </a:lnTo>
                    <a:lnTo>
                      <a:pt x="69" y="9"/>
                    </a:lnTo>
                    <a:lnTo>
                      <a:pt x="50" y="14"/>
                    </a:lnTo>
                    <a:lnTo>
                      <a:pt x="43" y="16"/>
                    </a:lnTo>
                    <a:lnTo>
                      <a:pt x="14" y="24"/>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9" name="Freeform 4215"/>
              <p:cNvSpPr>
                <a:spLocks/>
              </p:cNvSpPr>
              <p:nvPr/>
            </p:nvSpPr>
            <p:spPr bwMode="auto">
              <a:xfrm>
                <a:off x="6211" y="8841"/>
                <a:ext cx="149" cy="180"/>
              </a:xfrm>
              <a:custGeom>
                <a:avLst/>
                <a:gdLst/>
                <a:ahLst/>
                <a:cxnLst>
                  <a:cxn ang="0">
                    <a:pos x="2" y="136"/>
                  </a:cxn>
                  <a:cxn ang="0">
                    <a:pos x="2" y="156"/>
                  </a:cxn>
                  <a:cxn ang="0">
                    <a:pos x="7" y="175"/>
                  </a:cxn>
                  <a:cxn ang="0">
                    <a:pos x="12" y="177"/>
                  </a:cxn>
                  <a:cxn ang="0">
                    <a:pos x="19" y="177"/>
                  </a:cxn>
                  <a:cxn ang="0">
                    <a:pos x="28" y="180"/>
                  </a:cxn>
                  <a:cxn ang="0">
                    <a:pos x="64" y="180"/>
                  </a:cxn>
                  <a:cxn ang="0">
                    <a:pos x="76" y="177"/>
                  </a:cxn>
                  <a:cxn ang="0">
                    <a:pos x="86" y="177"/>
                  </a:cxn>
                  <a:cxn ang="0">
                    <a:pos x="96" y="175"/>
                  </a:cxn>
                  <a:cxn ang="0">
                    <a:pos x="105" y="175"/>
                  </a:cxn>
                  <a:cxn ang="0">
                    <a:pos x="115" y="172"/>
                  </a:cxn>
                  <a:cxn ang="0">
                    <a:pos x="122" y="172"/>
                  </a:cxn>
                  <a:cxn ang="0">
                    <a:pos x="136" y="168"/>
                  </a:cxn>
                  <a:cxn ang="0">
                    <a:pos x="143" y="168"/>
                  </a:cxn>
                  <a:cxn ang="0">
                    <a:pos x="143" y="83"/>
                  </a:cxn>
                  <a:cxn ang="0">
                    <a:pos x="146" y="62"/>
                  </a:cxn>
                  <a:cxn ang="0">
                    <a:pos x="146" y="40"/>
                  </a:cxn>
                  <a:cxn ang="0">
                    <a:pos x="148" y="21"/>
                  </a:cxn>
                  <a:cxn ang="0">
                    <a:pos x="148" y="0"/>
                  </a:cxn>
                  <a:cxn ang="0">
                    <a:pos x="124" y="0"/>
                  </a:cxn>
                  <a:cxn ang="0">
                    <a:pos x="115" y="2"/>
                  </a:cxn>
                  <a:cxn ang="0">
                    <a:pos x="105" y="2"/>
                  </a:cxn>
                  <a:cxn ang="0">
                    <a:pos x="96" y="4"/>
                  </a:cxn>
                  <a:cxn ang="0">
                    <a:pos x="86" y="4"/>
                  </a:cxn>
                  <a:cxn ang="0">
                    <a:pos x="76" y="7"/>
                  </a:cxn>
                  <a:cxn ang="0">
                    <a:pos x="69" y="9"/>
                  </a:cxn>
                  <a:cxn ang="0">
                    <a:pos x="60" y="9"/>
                  </a:cxn>
                  <a:cxn ang="0">
                    <a:pos x="50" y="12"/>
                  </a:cxn>
                  <a:cxn ang="0">
                    <a:pos x="40" y="14"/>
                  </a:cxn>
                  <a:cxn ang="0">
                    <a:pos x="31" y="16"/>
                  </a:cxn>
                  <a:cxn ang="0">
                    <a:pos x="23" y="19"/>
                  </a:cxn>
                  <a:cxn ang="0">
                    <a:pos x="14" y="21"/>
                  </a:cxn>
                  <a:cxn ang="0">
                    <a:pos x="7" y="23"/>
                  </a:cxn>
                  <a:cxn ang="0">
                    <a:pos x="0" y="81"/>
                  </a:cxn>
                  <a:cxn ang="0">
                    <a:pos x="0" y="117"/>
                  </a:cxn>
                  <a:cxn ang="0">
                    <a:pos x="2" y="136"/>
                  </a:cxn>
                </a:cxnLst>
                <a:rect l="0" t="0" r="r" b="b"/>
                <a:pathLst>
                  <a:path w="149" h="180">
                    <a:moveTo>
                      <a:pt x="2" y="136"/>
                    </a:moveTo>
                    <a:lnTo>
                      <a:pt x="2" y="156"/>
                    </a:lnTo>
                    <a:lnTo>
                      <a:pt x="7" y="175"/>
                    </a:lnTo>
                    <a:lnTo>
                      <a:pt x="12" y="177"/>
                    </a:lnTo>
                    <a:lnTo>
                      <a:pt x="19" y="177"/>
                    </a:lnTo>
                    <a:lnTo>
                      <a:pt x="28" y="180"/>
                    </a:lnTo>
                    <a:lnTo>
                      <a:pt x="64" y="180"/>
                    </a:lnTo>
                    <a:lnTo>
                      <a:pt x="76" y="177"/>
                    </a:lnTo>
                    <a:lnTo>
                      <a:pt x="86" y="177"/>
                    </a:lnTo>
                    <a:lnTo>
                      <a:pt x="96" y="175"/>
                    </a:lnTo>
                    <a:lnTo>
                      <a:pt x="105" y="175"/>
                    </a:lnTo>
                    <a:lnTo>
                      <a:pt x="115" y="172"/>
                    </a:lnTo>
                    <a:lnTo>
                      <a:pt x="122" y="172"/>
                    </a:lnTo>
                    <a:lnTo>
                      <a:pt x="136" y="168"/>
                    </a:lnTo>
                    <a:lnTo>
                      <a:pt x="143" y="168"/>
                    </a:lnTo>
                    <a:lnTo>
                      <a:pt x="143" y="83"/>
                    </a:lnTo>
                    <a:lnTo>
                      <a:pt x="146" y="62"/>
                    </a:lnTo>
                    <a:lnTo>
                      <a:pt x="146" y="40"/>
                    </a:lnTo>
                    <a:lnTo>
                      <a:pt x="148" y="21"/>
                    </a:lnTo>
                    <a:lnTo>
                      <a:pt x="148" y="0"/>
                    </a:lnTo>
                    <a:lnTo>
                      <a:pt x="124" y="0"/>
                    </a:lnTo>
                    <a:lnTo>
                      <a:pt x="115" y="2"/>
                    </a:lnTo>
                    <a:lnTo>
                      <a:pt x="105" y="2"/>
                    </a:lnTo>
                    <a:lnTo>
                      <a:pt x="96" y="4"/>
                    </a:lnTo>
                    <a:lnTo>
                      <a:pt x="86" y="4"/>
                    </a:lnTo>
                    <a:lnTo>
                      <a:pt x="76" y="7"/>
                    </a:lnTo>
                    <a:lnTo>
                      <a:pt x="69" y="9"/>
                    </a:lnTo>
                    <a:lnTo>
                      <a:pt x="60" y="9"/>
                    </a:lnTo>
                    <a:lnTo>
                      <a:pt x="50" y="12"/>
                    </a:lnTo>
                    <a:lnTo>
                      <a:pt x="40" y="14"/>
                    </a:lnTo>
                    <a:lnTo>
                      <a:pt x="31" y="16"/>
                    </a:lnTo>
                    <a:lnTo>
                      <a:pt x="23" y="19"/>
                    </a:lnTo>
                    <a:lnTo>
                      <a:pt x="14" y="21"/>
                    </a:lnTo>
                    <a:lnTo>
                      <a:pt x="7" y="23"/>
                    </a:lnTo>
                    <a:lnTo>
                      <a:pt x="0" y="81"/>
                    </a:lnTo>
                    <a:lnTo>
                      <a:pt x="0" y="117"/>
                    </a:lnTo>
                    <a:lnTo>
                      <a:pt x="2" y="13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0" name="Freeform 4216"/>
              <p:cNvSpPr>
                <a:spLocks/>
              </p:cNvSpPr>
              <p:nvPr/>
            </p:nvSpPr>
            <p:spPr bwMode="auto">
              <a:xfrm>
                <a:off x="6211" y="8841"/>
                <a:ext cx="146" cy="173"/>
              </a:xfrm>
              <a:custGeom>
                <a:avLst/>
                <a:gdLst/>
                <a:ahLst/>
                <a:cxnLst>
                  <a:cxn ang="0">
                    <a:pos x="4" y="148"/>
                  </a:cxn>
                  <a:cxn ang="0">
                    <a:pos x="7" y="168"/>
                  </a:cxn>
                  <a:cxn ang="0">
                    <a:pos x="12" y="168"/>
                  </a:cxn>
                  <a:cxn ang="0">
                    <a:pos x="19" y="170"/>
                  </a:cxn>
                  <a:cxn ang="0">
                    <a:pos x="28" y="170"/>
                  </a:cxn>
                  <a:cxn ang="0">
                    <a:pos x="36" y="172"/>
                  </a:cxn>
                  <a:cxn ang="0">
                    <a:pos x="45" y="172"/>
                  </a:cxn>
                  <a:cxn ang="0">
                    <a:pos x="55" y="170"/>
                  </a:cxn>
                  <a:cxn ang="0">
                    <a:pos x="74" y="170"/>
                  </a:cxn>
                  <a:cxn ang="0">
                    <a:pos x="83" y="168"/>
                  </a:cxn>
                  <a:cxn ang="0">
                    <a:pos x="93" y="168"/>
                  </a:cxn>
                  <a:cxn ang="0">
                    <a:pos x="100" y="165"/>
                  </a:cxn>
                  <a:cxn ang="0">
                    <a:pos x="110" y="165"/>
                  </a:cxn>
                  <a:cxn ang="0">
                    <a:pos x="120" y="163"/>
                  </a:cxn>
                  <a:cxn ang="0">
                    <a:pos x="127" y="160"/>
                  </a:cxn>
                  <a:cxn ang="0">
                    <a:pos x="134" y="160"/>
                  </a:cxn>
                  <a:cxn ang="0">
                    <a:pos x="139" y="158"/>
                  </a:cxn>
                  <a:cxn ang="0">
                    <a:pos x="139" y="98"/>
                  </a:cxn>
                  <a:cxn ang="0">
                    <a:pos x="141" y="79"/>
                  </a:cxn>
                  <a:cxn ang="0">
                    <a:pos x="141" y="40"/>
                  </a:cxn>
                  <a:cxn ang="0">
                    <a:pos x="143" y="19"/>
                  </a:cxn>
                  <a:cxn ang="0">
                    <a:pos x="146" y="0"/>
                  </a:cxn>
                  <a:cxn ang="0">
                    <a:pos x="120" y="0"/>
                  </a:cxn>
                  <a:cxn ang="0">
                    <a:pos x="112" y="2"/>
                  </a:cxn>
                  <a:cxn ang="0">
                    <a:pos x="103" y="2"/>
                  </a:cxn>
                  <a:cxn ang="0">
                    <a:pos x="83" y="7"/>
                  </a:cxn>
                  <a:cxn ang="0">
                    <a:pos x="76" y="7"/>
                  </a:cxn>
                  <a:cxn ang="0">
                    <a:pos x="57" y="12"/>
                  </a:cxn>
                  <a:cxn ang="0">
                    <a:pos x="47" y="12"/>
                  </a:cxn>
                  <a:cxn ang="0">
                    <a:pos x="40" y="14"/>
                  </a:cxn>
                  <a:cxn ang="0">
                    <a:pos x="31" y="16"/>
                  </a:cxn>
                  <a:cxn ang="0">
                    <a:pos x="23" y="19"/>
                  </a:cxn>
                  <a:cxn ang="0">
                    <a:pos x="14" y="21"/>
                  </a:cxn>
                  <a:cxn ang="0">
                    <a:pos x="7" y="23"/>
                  </a:cxn>
                  <a:cxn ang="0">
                    <a:pos x="4" y="43"/>
                  </a:cxn>
                  <a:cxn ang="0">
                    <a:pos x="2" y="60"/>
                  </a:cxn>
                  <a:cxn ang="0">
                    <a:pos x="2" y="79"/>
                  </a:cxn>
                  <a:cxn ang="0">
                    <a:pos x="0" y="96"/>
                  </a:cxn>
                  <a:cxn ang="0">
                    <a:pos x="0" y="115"/>
                  </a:cxn>
                  <a:cxn ang="0">
                    <a:pos x="4" y="148"/>
                  </a:cxn>
                </a:cxnLst>
                <a:rect l="0" t="0" r="r" b="b"/>
                <a:pathLst>
                  <a:path w="146" h="173">
                    <a:moveTo>
                      <a:pt x="4" y="148"/>
                    </a:moveTo>
                    <a:lnTo>
                      <a:pt x="7" y="168"/>
                    </a:lnTo>
                    <a:lnTo>
                      <a:pt x="12" y="168"/>
                    </a:lnTo>
                    <a:lnTo>
                      <a:pt x="19" y="170"/>
                    </a:lnTo>
                    <a:lnTo>
                      <a:pt x="28" y="170"/>
                    </a:lnTo>
                    <a:lnTo>
                      <a:pt x="36" y="172"/>
                    </a:lnTo>
                    <a:lnTo>
                      <a:pt x="45" y="172"/>
                    </a:lnTo>
                    <a:lnTo>
                      <a:pt x="55" y="170"/>
                    </a:lnTo>
                    <a:lnTo>
                      <a:pt x="74" y="170"/>
                    </a:lnTo>
                    <a:lnTo>
                      <a:pt x="83" y="168"/>
                    </a:lnTo>
                    <a:lnTo>
                      <a:pt x="93" y="168"/>
                    </a:lnTo>
                    <a:lnTo>
                      <a:pt x="100" y="165"/>
                    </a:lnTo>
                    <a:lnTo>
                      <a:pt x="110" y="165"/>
                    </a:lnTo>
                    <a:lnTo>
                      <a:pt x="120" y="163"/>
                    </a:lnTo>
                    <a:lnTo>
                      <a:pt x="127" y="160"/>
                    </a:lnTo>
                    <a:lnTo>
                      <a:pt x="134" y="160"/>
                    </a:lnTo>
                    <a:lnTo>
                      <a:pt x="139" y="158"/>
                    </a:lnTo>
                    <a:lnTo>
                      <a:pt x="139" y="98"/>
                    </a:lnTo>
                    <a:lnTo>
                      <a:pt x="141" y="79"/>
                    </a:lnTo>
                    <a:lnTo>
                      <a:pt x="141" y="40"/>
                    </a:lnTo>
                    <a:lnTo>
                      <a:pt x="143" y="19"/>
                    </a:lnTo>
                    <a:lnTo>
                      <a:pt x="146" y="0"/>
                    </a:lnTo>
                    <a:lnTo>
                      <a:pt x="120" y="0"/>
                    </a:lnTo>
                    <a:lnTo>
                      <a:pt x="112" y="2"/>
                    </a:lnTo>
                    <a:lnTo>
                      <a:pt x="103" y="2"/>
                    </a:lnTo>
                    <a:lnTo>
                      <a:pt x="83" y="7"/>
                    </a:lnTo>
                    <a:lnTo>
                      <a:pt x="76" y="7"/>
                    </a:lnTo>
                    <a:lnTo>
                      <a:pt x="57" y="12"/>
                    </a:lnTo>
                    <a:lnTo>
                      <a:pt x="47" y="12"/>
                    </a:lnTo>
                    <a:lnTo>
                      <a:pt x="40" y="14"/>
                    </a:lnTo>
                    <a:lnTo>
                      <a:pt x="31" y="16"/>
                    </a:lnTo>
                    <a:lnTo>
                      <a:pt x="23" y="19"/>
                    </a:lnTo>
                    <a:lnTo>
                      <a:pt x="14" y="21"/>
                    </a:lnTo>
                    <a:lnTo>
                      <a:pt x="7" y="23"/>
                    </a:lnTo>
                    <a:lnTo>
                      <a:pt x="4" y="43"/>
                    </a:lnTo>
                    <a:lnTo>
                      <a:pt x="2" y="60"/>
                    </a:lnTo>
                    <a:lnTo>
                      <a:pt x="2" y="79"/>
                    </a:lnTo>
                    <a:lnTo>
                      <a:pt x="0" y="96"/>
                    </a:lnTo>
                    <a:lnTo>
                      <a:pt x="0" y="115"/>
                    </a:lnTo>
                    <a:lnTo>
                      <a:pt x="4" y="148"/>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1" name="Freeform 4217"/>
              <p:cNvSpPr>
                <a:spLocks/>
              </p:cNvSpPr>
              <p:nvPr/>
            </p:nvSpPr>
            <p:spPr bwMode="auto">
              <a:xfrm>
                <a:off x="6213" y="8841"/>
                <a:ext cx="139" cy="163"/>
              </a:xfrm>
              <a:custGeom>
                <a:avLst/>
                <a:gdLst/>
                <a:ahLst/>
                <a:cxnLst>
                  <a:cxn ang="0">
                    <a:pos x="4" y="160"/>
                  </a:cxn>
                  <a:cxn ang="0">
                    <a:pos x="9" y="160"/>
                  </a:cxn>
                  <a:cxn ang="0">
                    <a:pos x="16" y="163"/>
                  </a:cxn>
                  <a:cxn ang="0">
                    <a:pos x="60" y="163"/>
                  </a:cxn>
                  <a:cxn ang="0">
                    <a:pos x="69" y="160"/>
                  </a:cxn>
                  <a:cxn ang="0">
                    <a:pos x="79" y="160"/>
                  </a:cxn>
                  <a:cxn ang="0">
                    <a:pos x="86" y="158"/>
                  </a:cxn>
                  <a:cxn ang="0">
                    <a:pos x="96" y="158"/>
                  </a:cxn>
                  <a:cxn ang="0">
                    <a:pos x="105" y="156"/>
                  </a:cxn>
                  <a:cxn ang="0">
                    <a:pos x="112" y="153"/>
                  </a:cxn>
                  <a:cxn ang="0">
                    <a:pos x="120" y="153"/>
                  </a:cxn>
                  <a:cxn ang="0">
                    <a:pos x="127" y="151"/>
                  </a:cxn>
                  <a:cxn ang="0">
                    <a:pos x="131" y="148"/>
                  </a:cxn>
                  <a:cxn ang="0">
                    <a:pos x="131" y="93"/>
                  </a:cxn>
                  <a:cxn ang="0">
                    <a:pos x="134" y="74"/>
                  </a:cxn>
                  <a:cxn ang="0">
                    <a:pos x="134" y="57"/>
                  </a:cxn>
                  <a:cxn ang="0">
                    <a:pos x="136" y="38"/>
                  </a:cxn>
                  <a:cxn ang="0">
                    <a:pos x="136" y="19"/>
                  </a:cxn>
                  <a:cxn ang="0">
                    <a:pos x="139" y="0"/>
                  </a:cxn>
                  <a:cxn ang="0">
                    <a:pos x="122" y="0"/>
                  </a:cxn>
                  <a:cxn ang="0">
                    <a:pos x="115" y="2"/>
                  </a:cxn>
                  <a:cxn ang="0">
                    <a:pos x="105" y="2"/>
                  </a:cxn>
                  <a:cxn ang="0">
                    <a:pos x="98" y="4"/>
                  </a:cxn>
                  <a:cxn ang="0">
                    <a:pos x="88" y="4"/>
                  </a:cxn>
                  <a:cxn ang="0">
                    <a:pos x="79" y="7"/>
                  </a:cxn>
                  <a:cxn ang="0">
                    <a:pos x="71" y="7"/>
                  </a:cxn>
                  <a:cxn ang="0">
                    <a:pos x="52" y="12"/>
                  </a:cxn>
                  <a:cxn ang="0">
                    <a:pos x="45" y="14"/>
                  </a:cxn>
                  <a:cxn ang="0">
                    <a:pos x="36" y="14"/>
                  </a:cxn>
                  <a:cxn ang="0">
                    <a:pos x="28" y="16"/>
                  </a:cxn>
                  <a:cxn ang="0">
                    <a:pos x="19" y="19"/>
                  </a:cxn>
                  <a:cxn ang="0">
                    <a:pos x="4" y="23"/>
                  </a:cxn>
                  <a:cxn ang="0">
                    <a:pos x="2" y="40"/>
                  </a:cxn>
                  <a:cxn ang="0">
                    <a:pos x="0" y="60"/>
                  </a:cxn>
                  <a:cxn ang="0">
                    <a:pos x="0" y="127"/>
                  </a:cxn>
                  <a:cxn ang="0">
                    <a:pos x="4" y="160"/>
                  </a:cxn>
                </a:cxnLst>
                <a:rect l="0" t="0" r="r" b="b"/>
                <a:pathLst>
                  <a:path w="139" h="163">
                    <a:moveTo>
                      <a:pt x="4" y="160"/>
                    </a:moveTo>
                    <a:lnTo>
                      <a:pt x="9" y="160"/>
                    </a:lnTo>
                    <a:lnTo>
                      <a:pt x="16" y="163"/>
                    </a:lnTo>
                    <a:lnTo>
                      <a:pt x="60" y="163"/>
                    </a:lnTo>
                    <a:lnTo>
                      <a:pt x="69" y="160"/>
                    </a:lnTo>
                    <a:lnTo>
                      <a:pt x="79" y="160"/>
                    </a:lnTo>
                    <a:lnTo>
                      <a:pt x="86" y="158"/>
                    </a:lnTo>
                    <a:lnTo>
                      <a:pt x="96" y="158"/>
                    </a:lnTo>
                    <a:lnTo>
                      <a:pt x="105" y="156"/>
                    </a:lnTo>
                    <a:lnTo>
                      <a:pt x="112" y="153"/>
                    </a:lnTo>
                    <a:lnTo>
                      <a:pt x="120" y="153"/>
                    </a:lnTo>
                    <a:lnTo>
                      <a:pt x="127" y="151"/>
                    </a:lnTo>
                    <a:lnTo>
                      <a:pt x="131" y="148"/>
                    </a:lnTo>
                    <a:lnTo>
                      <a:pt x="131" y="93"/>
                    </a:lnTo>
                    <a:lnTo>
                      <a:pt x="134" y="74"/>
                    </a:lnTo>
                    <a:lnTo>
                      <a:pt x="134" y="57"/>
                    </a:lnTo>
                    <a:lnTo>
                      <a:pt x="136" y="38"/>
                    </a:lnTo>
                    <a:lnTo>
                      <a:pt x="136" y="19"/>
                    </a:lnTo>
                    <a:lnTo>
                      <a:pt x="139" y="0"/>
                    </a:lnTo>
                    <a:lnTo>
                      <a:pt x="122" y="0"/>
                    </a:lnTo>
                    <a:lnTo>
                      <a:pt x="115" y="2"/>
                    </a:lnTo>
                    <a:lnTo>
                      <a:pt x="105" y="2"/>
                    </a:lnTo>
                    <a:lnTo>
                      <a:pt x="98" y="4"/>
                    </a:lnTo>
                    <a:lnTo>
                      <a:pt x="88" y="4"/>
                    </a:lnTo>
                    <a:lnTo>
                      <a:pt x="79" y="7"/>
                    </a:lnTo>
                    <a:lnTo>
                      <a:pt x="71" y="7"/>
                    </a:lnTo>
                    <a:lnTo>
                      <a:pt x="52" y="12"/>
                    </a:lnTo>
                    <a:lnTo>
                      <a:pt x="45" y="14"/>
                    </a:lnTo>
                    <a:lnTo>
                      <a:pt x="36" y="14"/>
                    </a:lnTo>
                    <a:lnTo>
                      <a:pt x="28" y="16"/>
                    </a:lnTo>
                    <a:lnTo>
                      <a:pt x="19" y="19"/>
                    </a:lnTo>
                    <a:lnTo>
                      <a:pt x="4" y="23"/>
                    </a:lnTo>
                    <a:lnTo>
                      <a:pt x="2" y="40"/>
                    </a:lnTo>
                    <a:lnTo>
                      <a:pt x="0" y="60"/>
                    </a:lnTo>
                    <a:lnTo>
                      <a:pt x="0" y="127"/>
                    </a:lnTo>
                    <a:lnTo>
                      <a:pt x="4" y="16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2" name="Freeform 4218"/>
              <p:cNvSpPr>
                <a:spLocks/>
              </p:cNvSpPr>
              <p:nvPr/>
            </p:nvSpPr>
            <p:spPr bwMode="auto">
              <a:xfrm>
                <a:off x="6213" y="8841"/>
                <a:ext cx="135" cy="156"/>
              </a:xfrm>
              <a:custGeom>
                <a:avLst/>
                <a:gdLst/>
                <a:ahLst/>
                <a:cxnLst>
                  <a:cxn ang="0">
                    <a:pos x="4" y="153"/>
                  </a:cxn>
                  <a:cxn ang="0">
                    <a:pos x="9" y="153"/>
                  </a:cxn>
                  <a:cxn ang="0">
                    <a:pos x="16" y="156"/>
                  </a:cxn>
                  <a:cxn ang="0">
                    <a:pos x="50" y="156"/>
                  </a:cxn>
                  <a:cxn ang="0">
                    <a:pos x="57" y="153"/>
                  </a:cxn>
                  <a:cxn ang="0">
                    <a:pos x="67" y="153"/>
                  </a:cxn>
                  <a:cxn ang="0">
                    <a:pos x="76" y="151"/>
                  </a:cxn>
                  <a:cxn ang="0">
                    <a:pos x="83" y="151"/>
                  </a:cxn>
                  <a:cxn ang="0">
                    <a:pos x="93" y="148"/>
                  </a:cxn>
                  <a:cxn ang="0">
                    <a:pos x="100" y="146"/>
                  </a:cxn>
                  <a:cxn ang="0">
                    <a:pos x="110" y="146"/>
                  </a:cxn>
                  <a:cxn ang="0">
                    <a:pos x="117" y="143"/>
                  </a:cxn>
                  <a:cxn ang="0">
                    <a:pos x="122" y="141"/>
                  </a:cxn>
                  <a:cxn ang="0">
                    <a:pos x="129" y="141"/>
                  </a:cxn>
                  <a:cxn ang="0">
                    <a:pos x="127" y="122"/>
                  </a:cxn>
                  <a:cxn ang="0">
                    <a:pos x="129" y="105"/>
                  </a:cxn>
                  <a:cxn ang="0">
                    <a:pos x="129" y="69"/>
                  </a:cxn>
                  <a:cxn ang="0">
                    <a:pos x="131" y="52"/>
                  </a:cxn>
                  <a:cxn ang="0">
                    <a:pos x="131" y="36"/>
                  </a:cxn>
                  <a:cxn ang="0">
                    <a:pos x="134" y="19"/>
                  </a:cxn>
                  <a:cxn ang="0">
                    <a:pos x="134" y="0"/>
                  </a:cxn>
                  <a:cxn ang="0">
                    <a:pos x="127" y="0"/>
                  </a:cxn>
                  <a:cxn ang="0">
                    <a:pos x="120" y="2"/>
                  </a:cxn>
                  <a:cxn ang="0">
                    <a:pos x="103" y="2"/>
                  </a:cxn>
                  <a:cxn ang="0">
                    <a:pos x="96" y="4"/>
                  </a:cxn>
                  <a:cxn ang="0">
                    <a:pos x="86" y="4"/>
                  </a:cxn>
                  <a:cxn ang="0">
                    <a:pos x="79" y="7"/>
                  </a:cxn>
                  <a:cxn ang="0">
                    <a:pos x="69" y="7"/>
                  </a:cxn>
                  <a:cxn ang="0">
                    <a:pos x="60" y="9"/>
                  </a:cxn>
                  <a:cxn ang="0">
                    <a:pos x="52" y="12"/>
                  </a:cxn>
                  <a:cxn ang="0">
                    <a:pos x="43" y="14"/>
                  </a:cxn>
                  <a:cxn ang="0">
                    <a:pos x="36" y="16"/>
                  </a:cxn>
                  <a:cxn ang="0">
                    <a:pos x="26" y="16"/>
                  </a:cxn>
                  <a:cxn ang="0">
                    <a:pos x="4" y="23"/>
                  </a:cxn>
                  <a:cxn ang="0">
                    <a:pos x="2" y="40"/>
                  </a:cxn>
                  <a:cxn ang="0">
                    <a:pos x="2" y="57"/>
                  </a:cxn>
                  <a:cxn ang="0">
                    <a:pos x="0" y="74"/>
                  </a:cxn>
                  <a:cxn ang="0">
                    <a:pos x="0" y="120"/>
                  </a:cxn>
                  <a:cxn ang="0">
                    <a:pos x="4" y="153"/>
                  </a:cxn>
                </a:cxnLst>
                <a:rect l="0" t="0" r="r" b="b"/>
                <a:pathLst>
                  <a:path w="135" h="156">
                    <a:moveTo>
                      <a:pt x="4" y="153"/>
                    </a:moveTo>
                    <a:lnTo>
                      <a:pt x="9" y="153"/>
                    </a:lnTo>
                    <a:lnTo>
                      <a:pt x="16" y="156"/>
                    </a:lnTo>
                    <a:lnTo>
                      <a:pt x="50" y="156"/>
                    </a:lnTo>
                    <a:lnTo>
                      <a:pt x="57" y="153"/>
                    </a:lnTo>
                    <a:lnTo>
                      <a:pt x="67" y="153"/>
                    </a:lnTo>
                    <a:lnTo>
                      <a:pt x="76" y="151"/>
                    </a:lnTo>
                    <a:lnTo>
                      <a:pt x="83" y="151"/>
                    </a:lnTo>
                    <a:lnTo>
                      <a:pt x="93" y="148"/>
                    </a:lnTo>
                    <a:lnTo>
                      <a:pt x="100" y="146"/>
                    </a:lnTo>
                    <a:lnTo>
                      <a:pt x="110" y="146"/>
                    </a:lnTo>
                    <a:lnTo>
                      <a:pt x="117" y="143"/>
                    </a:lnTo>
                    <a:lnTo>
                      <a:pt x="122" y="141"/>
                    </a:lnTo>
                    <a:lnTo>
                      <a:pt x="129" y="141"/>
                    </a:lnTo>
                    <a:lnTo>
                      <a:pt x="127" y="122"/>
                    </a:lnTo>
                    <a:lnTo>
                      <a:pt x="129" y="105"/>
                    </a:lnTo>
                    <a:lnTo>
                      <a:pt x="129" y="69"/>
                    </a:lnTo>
                    <a:lnTo>
                      <a:pt x="131" y="52"/>
                    </a:lnTo>
                    <a:lnTo>
                      <a:pt x="131" y="36"/>
                    </a:lnTo>
                    <a:lnTo>
                      <a:pt x="134" y="19"/>
                    </a:lnTo>
                    <a:lnTo>
                      <a:pt x="134" y="0"/>
                    </a:lnTo>
                    <a:lnTo>
                      <a:pt x="127" y="0"/>
                    </a:lnTo>
                    <a:lnTo>
                      <a:pt x="120" y="2"/>
                    </a:lnTo>
                    <a:lnTo>
                      <a:pt x="103" y="2"/>
                    </a:lnTo>
                    <a:lnTo>
                      <a:pt x="96" y="4"/>
                    </a:lnTo>
                    <a:lnTo>
                      <a:pt x="86" y="4"/>
                    </a:lnTo>
                    <a:lnTo>
                      <a:pt x="79" y="7"/>
                    </a:lnTo>
                    <a:lnTo>
                      <a:pt x="69" y="7"/>
                    </a:lnTo>
                    <a:lnTo>
                      <a:pt x="60" y="9"/>
                    </a:lnTo>
                    <a:lnTo>
                      <a:pt x="52" y="12"/>
                    </a:lnTo>
                    <a:lnTo>
                      <a:pt x="43" y="14"/>
                    </a:lnTo>
                    <a:lnTo>
                      <a:pt x="36" y="16"/>
                    </a:lnTo>
                    <a:lnTo>
                      <a:pt x="26" y="16"/>
                    </a:lnTo>
                    <a:lnTo>
                      <a:pt x="4" y="23"/>
                    </a:lnTo>
                    <a:lnTo>
                      <a:pt x="2" y="40"/>
                    </a:lnTo>
                    <a:lnTo>
                      <a:pt x="2" y="57"/>
                    </a:lnTo>
                    <a:lnTo>
                      <a:pt x="0" y="74"/>
                    </a:lnTo>
                    <a:lnTo>
                      <a:pt x="0" y="120"/>
                    </a:lnTo>
                    <a:lnTo>
                      <a:pt x="4" y="153"/>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3" name="Freeform 4219"/>
              <p:cNvSpPr>
                <a:spLocks/>
              </p:cNvSpPr>
              <p:nvPr/>
            </p:nvSpPr>
            <p:spPr bwMode="auto">
              <a:xfrm>
                <a:off x="6213" y="8841"/>
                <a:ext cx="130" cy="149"/>
              </a:xfrm>
              <a:custGeom>
                <a:avLst/>
                <a:gdLst/>
                <a:ahLst/>
                <a:cxnLst>
                  <a:cxn ang="0">
                    <a:pos x="9" y="146"/>
                  </a:cxn>
                  <a:cxn ang="0">
                    <a:pos x="16" y="148"/>
                  </a:cxn>
                  <a:cxn ang="0">
                    <a:pos x="38" y="148"/>
                  </a:cxn>
                  <a:cxn ang="0">
                    <a:pos x="47" y="146"/>
                  </a:cxn>
                  <a:cxn ang="0">
                    <a:pos x="55" y="146"/>
                  </a:cxn>
                  <a:cxn ang="0">
                    <a:pos x="64" y="143"/>
                  </a:cxn>
                  <a:cxn ang="0">
                    <a:pos x="74" y="143"/>
                  </a:cxn>
                  <a:cxn ang="0">
                    <a:pos x="81" y="141"/>
                  </a:cxn>
                  <a:cxn ang="0">
                    <a:pos x="91" y="139"/>
                  </a:cxn>
                  <a:cxn ang="0">
                    <a:pos x="98" y="139"/>
                  </a:cxn>
                  <a:cxn ang="0">
                    <a:pos x="112" y="134"/>
                  </a:cxn>
                  <a:cxn ang="0">
                    <a:pos x="120" y="134"/>
                  </a:cxn>
                  <a:cxn ang="0">
                    <a:pos x="124" y="132"/>
                  </a:cxn>
                  <a:cxn ang="0">
                    <a:pos x="124" y="67"/>
                  </a:cxn>
                  <a:cxn ang="0">
                    <a:pos x="127" y="50"/>
                  </a:cxn>
                  <a:cxn ang="0">
                    <a:pos x="127" y="33"/>
                  </a:cxn>
                  <a:cxn ang="0">
                    <a:pos x="129" y="19"/>
                  </a:cxn>
                  <a:cxn ang="0">
                    <a:pos x="129" y="0"/>
                  </a:cxn>
                  <a:cxn ang="0">
                    <a:pos x="124" y="0"/>
                  </a:cxn>
                  <a:cxn ang="0">
                    <a:pos x="117" y="2"/>
                  </a:cxn>
                  <a:cxn ang="0">
                    <a:pos x="100" y="2"/>
                  </a:cxn>
                  <a:cxn ang="0">
                    <a:pos x="93" y="4"/>
                  </a:cxn>
                  <a:cxn ang="0">
                    <a:pos x="83" y="7"/>
                  </a:cxn>
                  <a:cxn ang="0">
                    <a:pos x="76" y="7"/>
                  </a:cxn>
                  <a:cxn ang="0">
                    <a:pos x="67" y="9"/>
                  </a:cxn>
                  <a:cxn ang="0">
                    <a:pos x="60" y="9"/>
                  </a:cxn>
                  <a:cxn ang="0">
                    <a:pos x="50" y="12"/>
                  </a:cxn>
                  <a:cxn ang="0">
                    <a:pos x="43" y="14"/>
                  </a:cxn>
                  <a:cxn ang="0">
                    <a:pos x="33" y="16"/>
                  </a:cxn>
                  <a:cxn ang="0">
                    <a:pos x="26" y="19"/>
                  </a:cxn>
                  <a:cxn ang="0">
                    <a:pos x="19" y="19"/>
                  </a:cxn>
                  <a:cxn ang="0">
                    <a:pos x="4" y="23"/>
                  </a:cxn>
                  <a:cxn ang="0">
                    <a:pos x="2" y="40"/>
                  </a:cxn>
                  <a:cxn ang="0">
                    <a:pos x="2" y="55"/>
                  </a:cxn>
                  <a:cxn ang="0">
                    <a:pos x="0" y="72"/>
                  </a:cxn>
                  <a:cxn ang="0">
                    <a:pos x="0" y="100"/>
                  </a:cxn>
                  <a:cxn ang="0">
                    <a:pos x="2" y="115"/>
                  </a:cxn>
                  <a:cxn ang="0">
                    <a:pos x="2" y="129"/>
                  </a:cxn>
                  <a:cxn ang="0">
                    <a:pos x="4" y="146"/>
                  </a:cxn>
                  <a:cxn ang="0">
                    <a:pos x="9" y="146"/>
                  </a:cxn>
                </a:cxnLst>
                <a:rect l="0" t="0" r="r" b="b"/>
                <a:pathLst>
                  <a:path w="130" h="149">
                    <a:moveTo>
                      <a:pt x="9" y="146"/>
                    </a:moveTo>
                    <a:lnTo>
                      <a:pt x="16" y="148"/>
                    </a:lnTo>
                    <a:lnTo>
                      <a:pt x="38" y="148"/>
                    </a:lnTo>
                    <a:lnTo>
                      <a:pt x="47" y="146"/>
                    </a:lnTo>
                    <a:lnTo>
                      <a:pt x="55" y="146"/>
                    </a:lnTo>
                    <a:lnTo>
                      <a:pt x="64" y="143"/>
                    </a:lnTo>
                    <a:lnTo>
                      <a:pt x="74" y="143"/>
                    </a:lnTo>
                    <a:lnTo>
                      <a:pt x="81" y="141"/>
                    </a:lnTo>
                    <a:lnTo>
                      <a:pt x="91" y="139"/>
                    </a:lnTo>
                    <a:lnTo>
                      <a:pt x="98" y="139"/>
                    </a:lnTo>
                    <a:lnTo>
                      <a:pt x="112" y="134"/>
                    </a:lnTo>
                    <a:lnTo>
                      <a:pt x="120" y="134"/>
                    </a:lnTo>
                    <a:lnTo>
                      <a:pt x="124" y="132"/>
                    </a:lnTo>
                    <a:lnTo>
                      <a:pt x="124" y="67"/>
                    </a:lnTo>
                    <a:lnTo>
                      <a:pt x="127" y="50"/>
                    </a:lnTo>
                    <a:lnTo>
                      <a:pt x="127" y="33"/>
                    </a:lnTo>
                    <a:lnTo>
                      <a:pt x="129" y="19"/>
                    </a:lnTo>
                    <a:lnTo>
                      <a:pt x="129" y="0"/>
                    </a:lnTo>
                    <a:lnTo>
                      <a:pt x="124" y="0"/>
                    </a:lnTo>
                    <a:lnTo>
                      <a:pt x="117" y="2"/>
                    </a:lnTo>
                    <a:lnTo>
                      <a:pt x="100" y="2"/>
                    </a:lnTo>
                    <a:lnTo>
                      <a:pt x="93" y="4"/>
                    </a:lnTo>
                    <a:lnTo>
                      <a:pt x="83" y="7"/>
                    </a:lnTo>
                    <a:lnTo>
                      <a:pt x="76" y="7"/>
                    </a:lnTo>
                    <a:lnTo>
                      <a:pt x="67" y="9"/>
                    </a:lnTo>
                    <a:lnTo>
                      <a:pt x="60" y="9"/>
                    </a:lnTo>
                    <a:lnTo>
                      <a:pt x="50" y="12"/>
                    </a:lnTo>
                    <a:lnTo>
                      <a:pt x="43" y="14"/>
                    </a:lnTo>
                    <a:lnTo>
                      <a:pt x="33" y="16"/>
                    </a:lnTo>
                    <a:lnTo>
                      <a:pt x="26" y="19"/>
                    </a:lnTo>
                    <a:lnTo>
                      <a:pt x="19" y="19"/>
                    </a:lnTo>
                    <a:lnTo>
                      <a:pt x="4" y="23"/>
                    </a:lnTo>
                    <a:lnTo>
                      <a:pt x="2" y="40"/>
                    </a:lnTo>
                    <a:lnTo>
                      <a:pt x="2" y="55"/>
                    </a:lnTo>
                    <a:lnTo>
                      <a:pt x="0" y="72"/>
                    </a:lnTo>
                    <a:lnTo>
                      <a:pt x="0" y="100"/>
                    </a:lnTo>
                    <a:lnTo>
                      <a:pt x="2" y="115"/>
                    </a:lnTo>
                    <a:lnTo>
                      <a:pt x="2" y="129"/>
                    </a:lnTo>
                    <a:lnTo>
                      <a:pt x="4" y="146"/>
                    </a:lnTo>
                    <a:lnTo>
                      <a:pt x="9" y="14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4" name="Freeform 4220"/>
              <p:cNvSpPr>
                <a:spLocks/>
              </p:cNvSpPr>
              <p:nvPr/>
            </p:nvSpPr>
            <p:spPr bwMode="auto">
              <a:xfrm>
                <a:off x="6213" y="8844"/>
                <a:ext cx="127" cy="139"/>
              </a:xfrm>
              <a:custGeom>
                <a:avLst/>
                <a:gdLst/>
                <a:ahLst/>
                <a:cxnLst>
                  <a:cxn ang="0">
                    <a:pos x="31" y="139"/>
                  </a:cxn>
                  <a:cxn ang="0">
                    <a:pos x="38" y="136"/>
                  </a:cxn>
                  <a:cxn ang="0">
                    <a:pos x="55" y="136"/>
                  </a:cxn>
                  <a:cxn ang="0">
                    <a:pos x="62" y="134"/>
                  </a:cxn>
                  <a:cxn ang="0">
                    <a:pos x="71" y="132"/>
                  </a:cxn>
                  <a:cxn ang="0">
                    <a:pos x="79" y="132"/>
                  </a:cxn>
                  <a:cxn ang="0">
                    <a:pos x="86" y="129"/>
                  </a:cxn>
                  <a:cxn ang="0">
                    <a:pos x="100" y="124"/>
                  </a:cxn>
                  <a:cxn ang="0">
                    <a:pos x="107"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91" y="2"/>
                  </a:cxn>
                  <a:cxn ang="0">
                    <a:pos x="81" y="4"/>
                  </a:cxn>
                  <a:cxn ang="0">
                    <a:pos x="74" y="4"/>
                  </a:cxn>
                  <a:cxn ang="0">
                    <a:pos x="64" y="7"/>
                  </a:cxn>
                  <a:cxn ang="0">
                    <a:pos x="57" y="9"/>
                  </a:cxn>
                  <a:cxn ang="0">
                    <a:pos x="50" y="9"/>
                  </a:cxn>
                  <a:cxn ang="0">
                    <a:pos x="40" y="12"/>
                  </a:cxn>
                  <a:cxn ang="0">
                    <a:pos x="19" y="19"/>
                  </a:cxn>
                  <a:cxn ang="0">
                    <a:pos x="11" y="19"/>
                  </a:cxn>
                  <a:cxn ang="0">
                    <a:pos x="4" y="21"/>
                  </a:cxn>
                  <a:cxn ang="0">
                    <a:pos x="2" y="52"/>
                  </a:cxn>
                  <a:cxn ang="0">
                    <a:pos x="0" y="79"/>
                  </a:cxn>
                  <a:cxn ang="0">
                    <a:pos x="4" y="136"/>
                  </a:cxn>
                  <a:cxn ang="0">
                    <a:pos x="9" y="136"/>
                  </a:cxn>
                  <a:cxn ang="0">
                    <a:pos x="16" y="139"/>
                  </a:cxn>
                  <a:cxn ang="0">
                    <a:pos x="31" y="139"/>
                  </a:cxn>
                </a:cxnLst>
                <a:rect l="0" t="0" r="r" b="b"/>
                <a:pathLst>
                  <a:path w="127" h="139">
                    <a:moveTo>
                      <a:pt x="31" y="139"/>
                    </a:moveTo>
                    <a:lnTo>
                      <a:pt x="38" y="136"/>
                    </a:lnTo>
                    <a:lnTo>
                      <a:pt x="55" y="136"/>
                    </a:lnTo>
                    <a:lnTo>
                      <a:pt x="62" y="134"/>
                    </a:lnTo>
                    <a:lnTo>
                      <a:pt x="71" y="132"/>
                    </a:lnTo>
                    <a:lnTo>
                      <a:pt x="79" y="132"/>
                    </a:lnTo>
                    <a:lnTo>
                      <a:pt x="86" y="129"/>
                    </a:lnTo>
                    <a:lnTo>
                      <a:pt x="100" y="124"/>
                    </a:lnTo>
                    <a:lnTo>
                      <a:pt x="107" y="124"/>
                    </a:lnTo>
                    <a:lnTo>
                      <a:pt x="115" y="122"/>
                    </a:lnTo>
                    <a:lnTo>
                      <a:pt x="120" y="120"/>
                    </a:lnTo>
                    <a:lnTo>
                      <a:pt x="120" y="74"/>
                    </a:lnTo>
                    <a:lnTo>
                      <a:pt x="122" y="60"/>
                    </a:lnTo>
                    <a:lnTo>
                      <a:pt x="122" y="45"/>
                    </a:lnTo>
                    <a:lnTo>
                      <a:pt x="124" y="31"/>
                    </a:lnTo>
                    <a:lnTo>
                      <a:pt x="124" y="14"/>
                    </a:lnTo>
                    <a:lnTo>
                      <a:pt x="127" y="0"/>
                    </a:lnTo>
                    <a:lnTo>
                      <a:pt x="105" y="0"/>
                    </a:lnTo>
                    <a:lnTo>
                      <a:pt x="98" y="2"/>
                    </a:lnTo>
                    <a:lnTo>
                      <a:pt x="91" y="2"/>
                    </a:lnTo>
                    <a:lnTo>
                      <a:pt x="81" y="4"/>
                    </a:lnTo>
                    <a:lnTo>
                      <a:pt x="74" y="4"/>
                    </a:lnTo>
                    <a:lnTo>
                      <a:pt x="64" y="7"/>
                    </a:lnTo>
                    <a:lnTo>
                      <a:pt x="57" y="9"/>
                    </a:lnTo>
                    <a:lnTo>
                      <a:pt x="50" y="9"/>
                    </a:lnTo>
                    <a:lnTo>
                      <a:pt x="40" y="12"/>
                    </a:lnTo>
                    <a:lnTo>
                      <a:pt x="19" y="19"/>
                    </a:lnTo>
                    <a:lnTo>
                      <a:pt x="11" y="19"/>
                    </a:lnTo>
                    <a:lnTo>
                      <a:pt x="4" y="21"/>
                    </a:lnTo>
                    <a:lnTo>
                      <a:pt x="2" y="52"/>
                    </a:lnTo>
                    <a:lnTo>
                      <a:pt x="0" y="79"/>
                    </a:lnTo>
                    <a:lnTo>
                      <a:pt x="4" y="136"/>
                    </a:lnTo>
                    <a:lnTo>
                      <a:pt x="9" y="136"/>
                    </a:lnTo>
                    <a:lnTo>
                      <a:pt x="16" y="139"/>
                    </a:lnTo>
                    <a:lnTo>
                      <a:pt x="31" y="13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5" name="Freeform 4221"/>
              <p:cNvSpPr>
                <a:spLocks/>
              </p:cNvSpPr>
              <p:nvPr/>
            </p:nvSpPr>
            <p:spPr bwMode="auto">
              <a:xfrm>
                <a:off x="6216" y="8844"/>
                <a:ext cx="120" cy="132"/>
              </a:xfrm>
              <a:custGeom>
                <a:avLst/>
                <a:gdLst/>
                <a:ahLst/>
                <a:cxnLst>
                  <a:cxn ang="0">
                    <a:pos x="2" y="129"/>
                  </a:cxn>
                  <a:cxn ang="0">
                    <a:pos x="7" y="129"/>
                  </a:cxn>
                  <a:cxn ang="0">
                    <a:pos x="14" y="132"/>
                  </a:cxn>
                  <a:cxn ang="0">
                    <a:pos x="26" y="132"/>
                  </a:cxn>
                  <a:cxn ang="0">
                    <a:pos x="33" y="129"/>
                  </a:cxn>
                  <a:cxn ang="0">
                    <a:pos x="43" y="129"/>
                  </a:cxn>
                  <a:cxn ang="0">
                    <a:pos x="57" y="124"/>
                  </a:cxn>
                  <a:cxn ang="0">
                    <a:pos x="67" y="124"/>
                  </a:cxn>
                  <a:cxn ang="0">
                    <a:pos x="88" y="117"/>
                  </a:cxn>
                  <a:cxn ang="0">
                    <a:pos x="96" y="117"/>
                  </a:cxn>
                  <a:cxn ang="0">
                    <a:pos x="103" y="115"/>
                  </a:cxn>
                  <a:cxn ang="0">
                    <a:pos x="107" y="112"/>
                  </a:cxn>
                  <a:cxn ang="0">
                    <a:pos x="112" y="112"/>
                  </a:cxn>
                  <a:cxn ang="0">
                    <a:pos x="112" y="69"/>
                  </a:cxn>
                  <a:cxn ang="0">
                    <a:pos x="115" y="55"/>
                  </a:cxn>
                  <a:cxn ang="0">
                    <a:pos x="115" y="43"/>
                  </a:cxn>
                  <a:cxn ang="0">
                    <a:pos x="120" y="14"/>
                  </a:cxn>
                  <a:cxn ang="0">
                    <a:pos x="120" y="0"/>
                  </a:cxn>
                  <a:cxn ang="0">
                    <a:pos x="107" y="0"/>
                  </a:cxn>
                  <a:cxn ang="0">
                    <a:pos x="100" y="2"/>
                  </a:cxn>
                  <a:cxn ang="0">
                    <a:pos x="86" y="2"/>
                  </a:cxn>
                  <a:cxn ang="0">
                    <a:pos x="76" y="4"/>
                  </a:cxn>
                  <a:cxn ang="0">
                    <a:pos x="69" y="4"/>
                  </a:cxn>
                  <a:cxn ang="0">
                    <a:pos x="62" y="7"/>
                  </a:cxn>
                  <a:cxn ang="0">
                    <a:pos x="52" y="9"/>
                  </a:cxn>
                  <a:cxn ang="0">
                    <a:pos x="45" y="12"/>
                  </a:cxn>
                  <a:cxn ang="0">
                    <a:pos x="38" y="12"/>
                  </a:cxn>
                  <a:cxn ang="0">
                    <a:pos x="16" y="19"/>
                  </a:cxn>
                  <a:cxn ang="0">
                    <a:pos x="9" y="19"/>
                  </a:cxn>
                  <a:cxn ang="0">
                    <a:pos x="4" y="21"/>
                  </a:cxn>
                  <a:cxn ang="0">
                    <a:pos x="0" y="50"/>
                  </a:cxn>
                  <a:cxn ang="0">
                    <a:pos x="0" y="103"/>
                  </a:cxn>
                  <a:cxn ang="0">
                    <a:pos x="2" y="129"/>
                  </a:cxn>
                </a:cxnLst>
                <a:rect l="0" t="0" r="r" b="b"/>
                <a:pathLst>
                  <a:path w="120" h="132">
                    <a:moveTo>
                      <a:pt x="2" y="129"/>
                    </a:moveTo>
                    <a:lnTo>
                      <a:pt x="7" y="129"/>
                    </a:lnTo>
                    <a:lnTo>
                      <a:pt x="14" y="132"/>
                    </a:lnTo>
                    <a:lnTo>
                      <a:pt x="26" y="132"/>
                    </a:lnTo>
                    <a:lnTo>
                      <a:pt x="33" y="129"/>
                    </a:lnTo>
                    <a:lnTo>
                      <a:pt x="43" y="129"/>
                    </a:lnTo>
                    <a:lnTo>
                      <a:pt x="57" y="124"/>
                    </a:lnTo>
                    <a:lnTo>
                      <a:pt x="67" y="124"/>
                    </a:lnTo>
                    <a:lnTo>
                      <a:pt x="88" y="117"/>
                    </a:lnTo>
                    <a:lnTo>
                      <a:pt x="96" y="117"/>
                    </a:lnTo>
                    <a:lnTo>
                      <a:pt x="103" y="115"/>
                    </a:lnTo>
                    <a:lnTo>
                      <a:pt x="107" y="112"/>
                    </a:lnTo>
                    <a:lnTo>
                      <a:pt x="112" y="112"/>
                    </a:lnTo>
                    <a:lnTo>
                      <a:pt x="112" y="69"/>
                    </a:lnTo>
                    <a:lnTo>
                      <a:pt x="115" y="55"/>
                    </a:lnTo>
                    <a:lnTo>
                      <a:pt x="115" y="43"/>
                    </a:lnTo>
                    <a:lnTo>
                      <a:pt x="120" y="14"/>
                    </a:lnTo>
                    <a:lnTo>
                      <a:pt x="120" y="0"/>
                    </a:lnTo>
                    <a:lnTo>
                      <a:pt x="107" y="0"/>
                    </a:lnTo>
                    <a:lnTo>
                      <a:pt x="100" y="2"/>
                    </a:lnTo>
                    <a:lnTo>
                      <a:pt x="86" y="2"/>
                    </a:lnTo>
                    <a:lnTo>
                      <a:pt x="76" y="4"/>
                    </a:lnTo>
                    <a:lnTo>
                      <a:pt x="69" y="4"/>
                    </a:lnTo>
                    <a:lnTo>
                      <a:pt x="62" y="7"/>
                    </a:lnTo>
                    <a:lnTo>
                      <a:pt x="52" y="9"/>
                    </a:lnTo>
                    <a:lnTo>
                      <a:pt x="45" y="12"/>
                    </a:lnTo>
                    <a:lnTo>
                      <a:pt x="38" y="12"/>
                    </a:lnTo>
                    <a:lnTo>
                      <a:pt x="16" y="19"/>
                    </a:lnTo>
                    <a:lnTo>
                      <a:pt x="9" y="19"/>
                    </a:lnTo>
                    <a:lnTo>
                      <a:pt x="4" y="21"/>
                    </a:lnTo>
                    <a:lnTo>
                      <a:pt x="0" y="50"/>
                    </a:lnTo>
                    <a:lnTo>
                      <a:pt x="0" y="103"/>
                    </a:lnTo>
                    <a:lnTo>
                      <a:pt x="2" y="129"/>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6" name="Freeform 4222"/>
              <p:cNvSpPr>
                <a:spLocks/>
              </p:cNvSpPr>
              <p:nvPr/>
            </p:nvSpPr>
            <p:spPr bwMode="auto">
              <a:xfrm>
                <a:off x="6216" y="8844"/>
                <a:ext cx="115" cy="124"/>
              </a:xfrm>
              <a:custGeom>
                <a:avLst/>
                <a:gdLst/>
                <a:ahLst/>
                <a:cxnLst>
                  <a:cxn ang="0">
                    <a:pos x="2" y="122"/>
                  </a:cxn>
                  <a:cxn ang="0">
                    <a:pos x="14" y="122"/>
                  </a:cxn>
                  <a:cxn ang="0">
                    <a:pos x="19" y="124"/>
                  </a:cxn>
                  <a:cxn ang="0">
                    <a:pos x="26" y="122"/>
                  </a:cxn>
                  <a:cxn ang="0">
                    <a:pos x="33" y="122"/>
                  </a:cxn>
                  <a:cxn ang="0">
                    <a:pos x="40" y="120"/>
                  </a:cxn>
                  <a:cxn ang="0">
                    <a:pos x="47" y="120"/>
                  </a:cxn>
                  <a:cxn ang="0">
                    <a:pos x="55" y="117"/>
                  </a:cxn>
                  <a:cxn ang="0">
                    <a:pos x="64" y="115"/>
                  </a:cxn>
                  <a:cxn ang="0">
                    <a:pos x="71" y="112"/>
                  </a:cxn>
                  <a:cxn ang="0">
                    <a:pos x="79" y="112"/>
                  </a:cxn>
                  <a:cxn ang="0">
                    <a:pos x="86" y="110"/>
                  </a:cxn>
                  <a:cxn ang="0">
                    <a:pos x="91" y="108"/>
                  </a:cxn>
                  <a:cxn ang="0">
                    <a:pos x="98" y="105"/>
                  </a:cxn>
                  <a:cxn ang="0">
                    <a:pos x="103" y="103"/>
                  </a:cxn>
                  <a:cxn ang="0">
                    <a:pos x="107" y="103"/>
                  </a:cxn>
                  <a:cxn ang="0">
                    <a:pos x="107" y="76"/>
                  </a:cxn>
                  <a:cxn ang="0">
                    <a:pos x="110" y="64"/>
                  </a:cxn>
                  <a:cxn ang="0">
                    <a:pos x="110" y="50"/>
                  </a:cxn>
                  <a:cxn ang="0">
                    <a:pos x="112" y="38"/>
                  </a:cxn>
                  <a:cxn ang="0">
                    <a:pos x="112" y="26"/>
                  </a:cxn>
                  <a:cxn ang="0">
                    <a:pos x="115" y="14"/>
                  </a:cxn>
                  <a:cxn ang="0">
                    <a:pos x="115" y="0"/>
                  </a:cxn>
                  <a:cxn ang="0">
                    <a:pos x="103" y="0"/>
                  </a:cxn>
                  <a:cxn ang="0">
                    <a:pos x="96" y="2"/>
                  </a:cxn>
                  <a:cxn ang="0">
                    <a:pos x="91" y="2"/>
                  </a:cxn>
                  <a:cxn ang="0">
                    <a:pos x="81" y="4"/>
                  </a:cxn>
                  <a:cxn ang="0">
                    <a:pos x="74" y="4"/>
                  </a:cxn>
                  <a:cxn ang="0">
                    <a:pos x="67" y="7"/>
                  </a:cxn>
                  <a:cxn ang="0">
                    <a:pos x="60" y="7"/>
                  </a:cxn>
                  <a:cxn ang="0">
                    <a:pos x="50" y="9"/>
                  </a:cxn>
                  <a:cxn ang="0">
                    <a:pos x="43" y="12"/>
                  </a:cxn>
                  <a:cxn ang="0">
                    <a:pos x="36" y="14"/>
                  </a:cxn>
                  <a:cxn ang="0">
                    <a:pos x="28" y="14"/>
                  </a:cxn>
                  <a:cxn ang="0">
                    <a:pos x="14" y="19"/>
                  </a:cxn>
                  <a:cxn ang="0">
                    <a:pos x="9" y="21"/>
                  </a:cxn>
                  <a:cxn ang="0">
                    <a:pos x="4" y="21"/>
                  </a:cxn>
                  <a:cxn ang="0">
                    <a:pos x="0" y="48"/>
                  </a:cxn>
                  <a:cxn ang="0">
                    <a:pos x="0" y="96"/>
                  </a:cxn>
                  <a:cxn ang="0">
                    <a:pos x="2" y="122"/>
                  </a:cxn>
                </a:cxnLst>
                <a:rect l="0" t="0" r="r" b="b"/>
                <a:pathLst>
                  <a:path w="115" h="124">
                    <a:moveTo>
                      <a:pt x="2" y="122"/>
                    </a:moveTo>
                    <a:lnTo>
                      <a:pt x="14" y="122"/>
                    </a:lnTo>
                    <a:lnTo>
                      <a:pt x="19" y="124"/>
                    </a:lnTo>
                    <a:lnTo>
                      <a:pt x="26" y="122"/>
                    </a:lnTo>
                    <a:lnTo>
                      <a:pt x="33" y="122"/>
                    </a:lnTo>
                    <a:lnTo>
                      <a:pt x="40" y="120"/>
                    </a:lnTo>
                    <a:lnTo>
                      <a:pt x="47" y="120"/>
                    </a:lnTo>
                    <a:lnTo>
                      <a:pt x="55" y="117"/>
                    </a:lnTo>
                    <a:lnTo>
                      <a:pt x="64" y="115"/>
                    </a:lnTo>
                    <a:lnTo>
                      <a:pt x="71" y="112"/>
                    </a:lnTo>
                    <a:lnTo>
                      <a:pt x="79" y="112"/>
                    </a:lnTo>
                    <a:lnTo>
                      <a:pt x="86" y="110"/>
                    </a:lnTo>
                    <a:lnTo>
                      <a:pt x="91" y="108"/>
                    </a:lnTo>
                    <a:lnTo>
                      <a:pt x="98" y="105"/>
                    </a:lnTo>
                    <a:lnTo>
                      <a:pt x="103" y="103"/>
                    </a:lnTo>
                    <a:lnTo>
                      <a:pt x="107" y="103"/>
                    </a:lnTo>
                    <a:lnTo>
                      <a:pt x="107" y="76"/>
                    </a:lnTo>
                    <a:lnTo>
                      <a:pt x="110" y="64"/>
                    </a:lnTo>
                    <a:lnTo>
                      <a:pt x="110" y="50"/>
                    </a:lnTo>
                    <a:lnTo>
                      <a:pt x="112" y="38"/>
                    </a:lnTo>
                    <a:lnTo>
                      <a:pt x="112" y="26"/>
                    </a:lnTo>
                    <a:lnTo>
                      <a:pt x="115" y="14"/>
                    </a:lnTo>
                    <a:lnTo>
                      <a:pt x="115" y="0"/>
                    </a:lnTo>
                    <a:lnTo>
                      <a:pt x="103" y="0"/>
                    </a:lnTo>
                    <a:lnTo>
                      <a:pt x="96" y="2"/>
                    </a:lnTo>
                    <a:lnTo>
                      <a:pt x="91" y="2"/>
                    </a:lnTo>
                    <a:lnTo>
                      <a:pt x="81" y="4"/>
                    </a:lnTo>
                    <a:lnTo>
                      <a:pt x="74" y="4"/>
                    </a:lnTo>
                    <a:lnTo>
                      <a:pt x="67" y="7"/>
                    </a:lnTo>
                    <a:lnTo>
                      <a:pt x="60" y="7"/>
                    </a:lnTo>
                    <a:lnTo>
                      <a:pt x="50" y="9"/>
                    </a:lnTo>
                    <a:lnTo>
                      <a:pt x="43" y="12"/>
                    </a:lnTo>
                    <a:lnTo>
                      <a:pt x="36" y="14"/>
                    </a:lnTo>
                    <a:lnTo>
                      <a:pt x="28" y="14"/>
                    </a:lnTo>
                    <a:lnTo>
                      <a:pt x="14" y="19"/>
                    </a:lnTo>
                    <a:lnTo>
                      <a:pt x="9" y="21"/>
                    </a:lnTo>
                    <a:lnTo>
                      <a:pt x="4" y="21"/>
                    </a:lnTo>
                    <a:lnTo>
                      <a:pt x="0" y="48"/>
                    </a:lnTo>
                    <a:lnTo>
                      <a:pt x="0" y="96"/>
                    </a:lnTo>
                    <a:lnTo>
                      <a:pt x="2"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7" name="Freeform 4223"/>
              <p:cNvSpPr>
                <a:spLocks/>
              </p:cNvSpPr>
              <p:nvPr/>
            </p:nvSpPr>
            <p:spPr bwMode="auto">
              <a:xfrm>
                <a:off x="6216" y="8844"/>
                <a:ext cx="110" cy="115"/>
              </a:xfrm>
              <a:custGeom>
                <a:avLst/>
                <a:gdLst/>
                <a:ahLst/>
                <a:cxnLst>
                  <a:cxn ang="0">
                    <a:pos x="4" y="115"/>
                  </a:cxn>
                  <a:cxn ang="0">
                    <a:pos x="33" y="115"/>
                  </a:cxn>
                  <a:cxn ang="0">
                    <a:pos x="40" y="112"/>
                  </a:cxn>
                  <a:cxn ang="0">
                    <a:pos x="45" y="110"/>
                  </a:cxn>
                  <a:cxn ang="0">
                    <a:pos x="52" y="110"/>
                  </a:cxn>
                  <a:cxn ang="0">
                    <a:pos x="81" y="100"/>
                  </a:cxn>
                  <a:cxn ang="0">
                    <a:pos x="88" y="98"/>
                  </a:cxn>
                  <a:cxn ang="0">
                    <a:pos x="93" y="96"/>
                  </a:cxn>
                  <a:cxn ang="0">
                    <a:pos x="100" y="96"/>
                  </a:cxn>
                  <a:cxn ang="0">
                    <a:pos x="105" y="93"/>
                  </a:cxn>
                  <a:cxn ang="0">
                    <a:pos x="103" y="81"/>
                  </a:cxn>
                  <a:cxn ang="0">
                    <a:pos x="105" y="69"/>
                  </a:cxn>
                  <a:cxn ang="0">
                    <a:pos x="105" y="57"/>
                  </a:cxn>
                  <a:cxn ang="0">
                    <a:pos x="107" y="48"/>
                  </a:cxn>
                  <a:cxn ang="0">
                    <a:pos x="107" y="36"/>
                  </a:cxn>
                  <a:cxn ang="0">
                    <a:pos x="110" y="26"/>
                  </a:cxn>
                  <a:cxn ang="0">
                    <a:pos x="110" y="0"/>
                  </a:cxn>
                  <a:cxn ang="0">
                    <a:pos x="105" y="0"/>
                  </a:cxn>
                  <a:cxn ang="0">
                    <a:pos x="100" y="2"/>
                  </a:cxn>
                  <a:cxn ang="0">
                    <a:pos x="86" y="2"/>
                  </a:cxn>
                  <a:cxn ang="0">
                    <a:pos x="79" y="4"/>
                  </a:cxn>
                  <a:cxn ang="0">
                    <a:pos x="71" y="4"/>
                  </a:cxn>
                  <a:cxn ang="0">
                    <a:pos x="57" y="9"/>
                  </a:cxn>
                  <a:cxn ang="0">
                    <a:pos x="50" y="9"/>
                  </a:cxn>
                  <a:cxn ang="0">
                    <a:pos x="43" y="12"/>
                  </a:cxn>
                  <a:cxn ang="0">
                    <a:pos x="36" y="14"/>
                  </a:cxn>
                  <a:cxn ang="0">
                    <a:pos x="28" y="14"/>
                  </a:cxn>
                  <a:cxn ang="0">
                    <a:pos x="14" y="19"/>
                  </a:cxn>
                  <a:cxn ang="0">
                    <a:pos x="4" y="23"/>
                  </a:cxn>
                  <a:cxn ang="0">
                    <a:pos x="0" y="45"/>
                  </a:cxn>
                  <a:cxn ang="0">
                    <a:pos x="0" y="91"/>
                  </a:cxn>
                  <a:cxn ang="0">
                    <a:pos x="4" y="115"/>
                  </a:cxn>
                </a:cxnLst>
                <a:rect l="0" t="0" r="r" b="b"/>
                <a:pathLst>
                  <a:path w="110" h="115">
                    <a:moveTo>
                      <a:pt x="4" y="115"/>
                    </a:moveTo>
                    <a:lnTo>
                      <a:pt x="33" y="115"/>
                    </a:lnTo>
                    <a:lnTo>
                      <a:pt x="40" y="112"/>
                    </a:lnTo>
                    <a:lnTo>
                      <a:pt x="45" y="110"/>
                    </a:lnTo>
                    <a:lnTo>
                      <a:pt x="52" y="110"/>
                    </a:lnTo>
                    <a:lnTo>
                      <a:pt x="81" y="100"/>
                    </a:lnTo>
                    <a:lnTo>
                      <a:pt x="88" y="98"/>
                    </a:lnTo>
                    <a:lnTo>
                      <a:pt x="93" y="96"/>
                    </a:lnTo>
                    <a:lnTo>
                      <a:pt x="100" y="96"/>
                    </a:lnTo>
                    <a:lnTo>
                      <a:pt x="105" y="93"/>
                    </a:lnTo>
                    <a:lnTo>
                      <a:pt x="103" y="81"/>
                    </a:lnTo>
                    <a:lnTo>
                      <a:pt x="105" y="69"/>
                    </a:lnTo>
                    <a:lnTo>
                      <a:pt x="105" y="57"/>
                    </a:lnTo>
                    <a:lnTo>
                      <a:pt x="107" y="48"/>
                    </a:lnTo>
                    <a:lnTo>
                      <a:pt x="107" y="36"/>
                    </a:lnTo>
                    <a:lnTo>
                      <a:pt x="110" y="26"/>
                    </a:lnTo>
                    <a:lnTo>
                      <a:pt x="110" y="0"/>
                    </a:lnTo>
                    <a:lnTo>
                      <a:pt x="105" y="0"/>
                    </a:lnTo>
                    <a:lnTo>
                      <a:pt x="100" y="2"/>
                    </a:lnTo>
                    <a:lnTo>
                      <a:pt x="86" y="2"/>
                    </a:lnTo>
                    <a:lnTo>
                      <a:pt x="79" y="4"/>
                    </a:lnTo>
                    <a:lnTo>
                      <a:pt x="71" y="4"/>
                    </a:lnTo>
                    <a:lnTo>
                      <a:pt x="57" y="9"/>
                    </a:lnTo>
                    <a:lnTo>
                      <a:pt x="50" y="9"/>
                    </a:lnTo>
                    <a:lnTo>
                      <a:pt x="43" y="12"/>
                    </a:lnTo>
                    <a:lnTo>
                      <a:pt x="36" y="14"/>
                    </a:lnTo>
                    <a:lnTo>
                      <a:pt x="28" y="14"/>
                    </a:lnTo>
                    <a:lnTo>
                      <a:pt x="14" y="19"/>
                    </a:lnTo>
                    <a:lnTo>
                      <a:pt x="4" y="23"/>
                    </a:lnTo>
                    <a:lnTo>
                      <a:pt x="0" y="45"/>
                    </a:lnTo>
                    <a:lnTo>
                      <a:pt x="0" y="91"/>
                    </a:lnTo>
                    <a:lnTo>
                      <a:pt x="4" y="11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8" name="Freeform 4224"/>
              <p:cNvSpPr>
                <a:spLocks/>
              </p:cNvSpPr>
              <p:nvPr/>
            </p:nvSpPr>
            <p:spPr bwMode="auto">
              <a:xfrm>
                <a:off x="6220" y="8856"/>
                <a:ext cx="166" cy="31"/>
              </a:xfrm>
              <a:custGeom>
                <a:avLst/>
                <a:gdLst/>
                <a:ahLst/>
                <a:cxnLst>
                  <a:cxn ang="0">
                    <a:pos x="148" y="9"/>
                  </a:cxn>
                  <a:cxn ang="0">
                    <a:pos x="165" y="0"/>
                  </a:cxn>
                  <a:cxn ang="0">
                    <a:pos x="151" y="4"/>
                  </a:cxn>
                  <a:cxn ang="0">
                    <a:pos x="120" y="7"/>
                  </a:cxn>
                  <a:cxn ang="0">
                    <a:pos x="45" y="16"/>
                  </a:cxn>
                  <a:cxn ang="0">
                    <a:pos x="0" y="26"/>
                  </a:cxn>
                  <a:cxn ang="0">
                    <a:pos x="7" y="31"/>
                  </a:cxn>
                  <a:cxn ang="0">
                    <a:pos x="148" y="9"/>
                  </a:cxn>
                </a:cxnLst>
                <a:rect l="0" t="0" r="r" b="b"/>
                <a:pathLst>
                  <a:path w="166" h="31">
                    <a:moveTo>
                      <a:pt x="148" y="9"/>
                    </a:moveTo>
                    <a:lnTo>
                      <a:pt x="165" y="0"/>
                    </a:lnTo>
                    <a:lnTo>
                      <a:pt x="151" y="4"/>
                    </a:lnTo>
                    <a:lnTo>
                      <a:pt x="120" y="7"/>
                    </a:lnTo>
                    <a:lnTo>
                      <a:pt x="45"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9" name="Freeform 4225"/>
              <p:cNvSpPr>
                <a:spLocks/>
              </p:cNvSpPr>
              <p:nvPr/>
            </p:nvSpPr>
            <p:spPr bwMode="auto">
              <a:xfrm>
                <a:off x="6223" y="8865"/>
                <a:ext cx="146" cy="171"/>
              </a:xfrm>
              <a:custGeom>
                <a:avLst/>
                <a:gdLst/>
                <a:ahLst/>
                <a:cxnLst>
                  <a:cxn ang="0">
                    <a:pos x="67" y="7"/>
                  </a:cxn>
                  <a:cxn ang="0">
                    <a:pos x="57" y="7"/>
                  </a:cxn>
                  <a:cxn ang="0">
                    <a:pos x="47" y="9"/>
                  </a:cxn>
                  <a:cxn ang="0">
                    <a:pos x="40" y="9"/>
                  </a:cxn>
                  <a:cxn ang="0">
                    <a:pos x="21" y="14"/>
                  </a:cxn>
                  <a:cxn ang="0">
                    <a:pos x="14" y="14"/>
                  </a:cxn>
                  <a:cxn ang="0">
                    <a:pos x="4" y="16"/>
                  </a:cxn>
                  <a:cxn ang="0">
                    <a:pos x="4" y="33"/>
                  </a:cxn>
                  <a:cxn ang="0">
                    <a:pos x="2" y="50"/>
                  </a:cxn>
                  <a:cxn ang="0">
                    <a:pos x="2" y="69"/>
                  </a:cxn>
                  <a:cxn ang="0">
                    <a:pos x="0" y="86"/>
                  </a:cxn>
                  <a:cxn ang="0">
                    <a:pos x="0" y="105"/>
                  </a:cxn>
                  <a:cxn ang="0">
                    <a:pos x="2" y="124"/>
                  </a:cxn>
                  <a:cxn ang="0">
                    <a:pos x="2" y="146"/>
                  </a:cxn>
                  <a:cxn ang="0">
                    <a:pos x="4" y="168"/>
                  </a:cxn>
                  <a:cxn ang="0">
                    <a:pos x="67" y="168"/>
                  </a:cxn>
                  <a:cxn ang="0">
                    <a:pos x="74" y="170"/>
                  </a:cxn>
                  <a:cxn ang="0">
                    <a:pos x="100" y="170"/>
                  </a:cxn>
                  <a:cxn ang="0">
                    <a:pos x="110" y="168"/>
                  </a:cxn>
                  <a:cxn ang="0">
                    <a:pos x="136" y="168"/>
                  </a:cxn>
                  <a:cxn ang="0">
                    <a:pos x="146" y="165"/>
                  </a:cxn>
                  <a:cxn ang="0">
                    <a:pos x="143" y="122"/>
                  </a:cxn>
                  <a:cxn ang="0">
                    <a:pos x="143" y="0"/>
                  </a:cxn>
                  <a:cxn ang="0">
                    <a:pos x="120" y="0"/>
                  </a:cxn>
                  <a:cxn ang="0">
                    <a:pos x="110" y="2"/>
                  </a:cxn>
                  <a:cxn ang="0">
                    <a:pos x="93" y="2"/>
                  </a:cxn>
                  <a:cxn ang="0">
                    <a:pos x="83" y="4"/>
                  </a:cxn>
                  <a:cxn ang="0">
                    <a:pos x="74" y="4"/>
                  </a:cxn>
                  <a:cxn ang="0">
                    <a:pos x="67" y="7"/>
                  </a:cxn>
                </a:cxnLst>
                <a:rect l="0" t="0" r="r" b="b"/>
                <a:pathLst>
                  <a:path w="146" h="171">
                    <a:moveTo>
                      <a:pt x="67" y="7"/>
                    </a:moveTo>
                    <a:lnTo>
                      <a:pt x="57" y="7"/>
                    </a:lnTo>
                    <a:lnTo>
                      <a:pt x="47" y="9"/>
                    </a:lnTo>
                    <a:lnTo>
                      <a:pt x="40" y="9"/>
                    </a:lnTo>
                    <a:lnTo>
                      <a:pt x="21" y="14"/>
                    </a:lnTo>
                    <a:lnTo>
                      <a:pt x="14" y="14"/>
                    </a:lnTo>
                    <a:lnTo>
                      <a:pt x="4" y="16"/>
                    </a:lnTo>
                    <a:lnTo>
                      <a:pt x="4" y="33"/>
                    </a:lnTo>
                    <a:lnTo>
                      <a:pt x="2" y="50"/>
                    </a:lnTo>
                    <a:lnTo>
                      <a:pt x="2" y="69"/>
                    </a:lnTo>
                    <a:lnTo>
                      <a:pt x="0" y="86"/>
                    </a:lnTo>
                    <a:lnTo>
                      <a:pt x="0" y="105"/>
                    </a:lnTo>
                    <a:lnTo>
                      <a:pt x="2" y="124"/>
                    </a:lnTo>
                    <a:lnTo>
                      <a:pt x="2" y="146"/>
                    </a:lnTo>
                    <a:lnTo>
                      <a:pt x="4" y="168"/>
                    </a:lnTo>
                    <a:lnTo>
                      <a:pt x="67" y="168"/>
                    </a:lnTo>
                    <a:lnTo>
                      <a:pt x="74" y="170"/>
                    </a:lnTo>
                    <a:lnTo>
                      <a:pt x="100" y="170"/>
                    </a:lnTo>
                    <a:lnTo>
                      <a:pt x="110" y="168"/>
                    </a:lnTo>
                    <a:lnTo>
                      <a:pt x="136" y="168"/>
                    </a:lnTo>
                    <a:lnTo>
                      <a:pt x="146" y="165"/>
                    </a:lnTo>
                    <a:lnTo>
                      <a:pt x="143" y="122"/>
                    </a:lnTo>
                    <a:lnTo>
                      <a:pt x="143" y="0"/>
                    </a:lnTo>
                    <a:lnTo>
                      <a:pt x="120" y="0"/>
                    </a:lnTo>
                    <a:lnTo>
                      <a:pt x="110" y="2"/>
                    </a:lnTo>
                    <a:lnTo>
                      <a:pt x="93" y="2"/>
                    </a:lnTo>
                    <a:lnTo>
                      <a:pt x="83" y="4"/>
                    </a:lnTo>
                    <a:lnTo>
                      <a:pt x="74" y="4"/>
                    </a:lnTo>
                    <a:lnTo>
                      <a:pt x="67" y="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0" name="Freeform 4226"/>
              <p:cNvSpPr>
                <a:spLocks/>
              </p:cNvSpPr>
              <p:nvPr/>
            </p:nvSpPr>
            <p:spPr bwMode="auto">
              <a:xfrm>
                <a:off x="6225" y="8868"/>
                <a:ext cx="139" cy="163"/>
              </a:xfrm>
              <a:custGeom>
                <a:avLst/>
                <a:gdLst/>
                <a:ahLst/>
                <a:cxnLst>
                  <a:cxn ang="0">
                    <a:pos x="2" y="139"/>
                  </a:cxn>
                  <a:cxn ang="0">
                    <a:pos x="4" y="160"/>
                  </a:cxn>
                  <a:cxn ang="0">
                    <a:pos x="31" y="160"/>
                  </a:cxn>
                  <a:cxn ang="0">
                    <a:pos x="38" y="163"/>
                  </a:cxn>
                  <a:cxn ang="0">
                    <a:pos x="115" y="163"/>
                  </a:cxn>
                  <a:cxn ang="0">
                    <a:pos x="122" y="160"/>
                  </a:cxn>
                  <a:cxn ang="0">
                    <a:pos x="129" y="160"/>
                  </a:cxn>
                  <a:cxn ang="0">
                    <a:pos x="139" y="158"/>
                  </a:cxn>
                  <a:cxn ang="0">
                    <a:pos x="139" y="0"/>
                  </a:cxn>
                  <a:cxn ang="0">
                    <a:pos x="129" y="0"/>
                  </a:cxn>
                  <a:cxn ang="0">
                    <a:pos x="122" y="2"/>
                  </a:cxn>
                  <a:cxn ang="0">
                    <a:pos x="96" y="2"/>
                  </a:cxn>
                  <a:cxn ang="0">
                    <a:pos x="88" y="4"/>
                  </a:cxn>
                  <a:cxn ang="0">
                    <a:pos x="72" y="4"/>
                  </a:cxn>
                  <a:cxn ang="0">
                    <a:pos x="62" y="7"/>
                  </a:cxn>
                  <a:cxn ang="0">
                    <a:pos x="55" y="7"/>
                  </a:cxn>
                  <a:cxn ang="0">
                    <a:pos x="48" y="9"/>
                  </a:cxn>
                  <a:cxn ang="0">
                    <a:pos x="38" y="9"/>
                  </a:cxn>
                  <a:cxn ang="0">
                    <a:pos x="31" y="12"/>
                  </a:cxn>
                  <a:cxn ang="0">
                    <a:pos x="21" y="14"/>
                  </a:cxn>
                  <a:cxn ang="0">
                    <a:pos x="14" y="14"/>
                  </a:cxn>
                  <a:cxn ang="0">
                    <a:pos x="4" y="16"/>
                  </a:cxn>
                  <a:cxn ang="0">
                    <a:pos x="4" y="33"/>
                  </a:cxn>
                  <a:cxn ang="0">
                    <a:pos x="0" y="67"/>
                  </a:cxn>
                  <a:cxn ang="0">
                    <a:pos x="0" y="120"/>
                  </a:cxn>
                  <a:cxn ang="0">
                    <a:pos x="2" y="139"/>
                  </a:cxn>
                </a:cxnLst>
                <a:rect l="0" t="0" r="r" b="b"/>
                <a:pathLst>
                  <a:path w="139" h="163">
                    <a:moveTo>
                      <a:pt x="2" y="139"/>
                    </a:moveTo>
                    <a:lnTo>
                      <a:pt x="4" y="160"/>
                    </a:lnTo>
                    <a:lnTo>
                      <a:pt x="31" y="160"/>
                    </a:lnTo>
                    <a:lnTo>
                      <a:pt x="38" y="163"/>
                    </a:lnTo>
                    <a:lnTo>
                      <a:pt x="115" y="163"/>
                    </a:lnTo>
                    <a:lnTo>
                      <a:pt x="122" y="160"/>
                    </a:lnTo>
                    <a:lnTo>
                      <a:pt x="129" y="160"/>
                    </a:lnTo>
                    <a:lnTo>
                      <a:pt x="139" y="158"/>
                    </a:lnTo>
                    <a:lnTo>
                      <a:pt x="139" y="0"/>
                    </a:lnTo>
                    <a:lnTo>
                      <a:pt x="129" y="0"/>
                    </a:lnTo>
                    <a:lnTo>
                      <a:pt x="122" y="2"/>
                    </a:lnTo>
                    <a:lnTo>
                      <a:pt x="96" y="2"/>
                    </a:lnTo>
                    <a:lnTo>
                      <a:pt x="88" y="4"/>
                    </a:lnTo>
                    <a:lnTo>
                      <a:pt x="72" y="4"/>
                    </a:lnTo>
                    <a:lnTo>
                      <a:pt x="62" y="7"/>
                    </a:lnTo>
                    <a:lnTo>
                      <a:pt x="55" y="7"/>
                    </a:lnTo>
                    <a:lnTo>
                      <a:pt x="48" y="9"/>
                    </a:lnTo>
                    <a:lnTo>
                      <a:pt x="38" y="9"/>
                    </a:lnTo>
                    <a:lnTo>
                      <a:pt x="31" y="12"/>
                    </a:lnTo>
                    <a:lnTo>
                      <a:pt x="21" y="14"/>
                    </a:lnTo>
                    <a:lnTo>
                      <a:pt x="14" y="14"/>
                    </a:lnTo>
                    <a:lnTo>
                      <a:pt x="4" y="16"/>
                    </a:lnTo>
                    <a:lnTo>
                      <a:pt x="4" y="33"/>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1" name="Freeform 4227"/>
              <p:cNvSpPr>
                <a:spLocks/>
              </p:cNvSpPr>
              <p:nvPr/>
            </p:nvSpPr>
            <p:spPr bwMode="auto">
              <a:xfrm>
                <a:off x="6228" y="8872"/>
                <a:ext cx="132" cy="156"/>
              </a:xfrm>
              <a:custGeom>
                <a:avLst/>
                <a:gdLst/>
                <a:ahLst/>
                <a:cxnLst>
                  <a:cxn ang="0">
                    <a:pos x="2" y="132"/>
                  </a:cxn>
                  <a:cxn ang="0">
                    <a:pos x="7" y="151"/>
                  </a:cxn>
                  <a:cxn ang="0">
                    <a:pos x="14" y="151"/>
                  </a:cxn>
                  <a:cxn ang="0">
                    <a:pos x="21" y="153"/>
                  </a:cxn>
                  <a:cxn ang="0">
                    <a:pos x="45" y="153"/>
                  </a:cxn>
                  <a:cxn ang="0">
                    <a:pos x="52" y="156"/>
                  </a:cxn>
                  <a:cxn ang="0">
                    <a:pos x="84" y="156"/>
                  </a:cxn>
                  <a:cxn ang="0">
                    <a:pos x="93" y="153"/>
                  </a:cxn>
                  <a:cxn ang="0">
                    <a:pos x="117" y="153"/>
                  </a:cxn>
                  <a:cxn ang="0">
                    <a:pos x="124" y="151"/>
                  </a:cxn>
                  <a:cxn ang="0">
                    <a:pos x="132" y="151"/>
                  </a:cxn>
                  <a:cxn ang="0">
                    <a:pos x="132" y="0"/>
                  </a:cxn>
                  <a:cxn ang="0">
                    <a:pos x="93" y="0"/>
                  </a:cxn>
                  <a:cxn ang="0">
                    <a:pos x="84" y="2"/>
                  </a:cxn>
                  <a:cxn ang="0">
                    <a:pos x="69" y="2"/>
                  </a:cxn>
                  <a:cxn ang="0">
                    <a:pos x="60" y="4"/>
                  </a:cxn>
                  <a:cxn ang="0">
                    <a:pos x="52" y="4"/>
                  </a:cxn>
                  <a:cxn ang="0">
                    <a:pos x="45" y="7"/>
                  </a:cxn>
                  <a:cxn ang="0">
                    <a:pos x="38" y="7"/>
                  </a:cxn>
                  <a:cxn ang="0">
                    <a:pos x="28" y="9"/>
                  </a:cxn>
                  <a:cxn ang="0">
                    <a:pos x="21" y="12"/>
                  </a:cxn>
                  <a:cxn ang="0">
                    <a:pos x="14" y="14"/>
                  </a:cxn>
                  <a:cxn ang="0">
                    <a:pos x="7" y="14"/>
                  </a:cxn>
                  <a:cxn ang="0">
                    <a:pos x="4" y="31"/>
                  </a:cxn>
                  <a:cxn ang="0">
                    <a:pos x="2" y="45"/>
                  </a:cxn>
                  <a:cxn ang="0">
                    <a:pos x="0" y="62"/>
                  </a:cxn>
                  <a:cxn ang="0">
                    <a:pos x="0" y="112"/>
                  </a:cxn>
                  <a:cxn ang="0">
                    <a:pos x="2" y="132"/>
                  </a:cxn>
                </a:cxnLst>
                <a:rect l="0" t="0" r="r" b="b"/>
                <a:pathLst>
                  <a:path w="132" h="156">
                    <a:moveTo>
                      <a:pt x="2" y="132"/>
                    </a:moveTo>
                    <a:lnTo>
                      <a:pt x="7" y="151"/>
                    </a:lnTo>
                    <a:lnTo>
                      <a:pt x="14" y="151"/>
                    </a:lnTo>
                    <a:lnTo>
                      <a:pt x="21" y="153"/>
                    </a:lnTo>
                    <a:lnTo>
                      <a:pt x="45" y="153"/>
                    </a:lnTo>
                    <a:lnTo>
                      <a:pt x="52" y="156"/>
                    </a:lnTo>
                    <a:lnTo>
                      <a:pt x="84" y="156"/>
                    </a:lnTo>
                    <a:lnTo>
                      <a:pt x="93" y="153"/>
                    </a:lnTo>
                    <a:lnTo>
                      <a:pt x="117" y="153"/>
                    </a:lnTo>
                    <a:lnTo>
                      <a:pt x="124" y="151"/>
                    </a:lnTo>
                    <a:lnTo>
                      <a:pt x="132" y="151"/>
                    </a:lnTo>
                    <a:lnTo>
                      <a:pt x="132" y="0"/>
                    </a:lnTo>
                    <a:lnTo>
                      <a:pt x="93" y="0"/>
                    </a:lnTo>
                    <a:lnTo>
                      <a:pt x="84" y="2"/>
                    </a:lnTo>
                    <a:lnTo>
                      <a:pt x="69" y="2"/>
                    </a:lnTo>
                    <a:lnTo>
                      <a:pt x="60" y="4"/>
                    </a:lnTo>
                    <a:lnTo>
                      <a:pt x="52" y="4"/>
                    </a:lnTo>
                    <a:lnTo>
                      <a:pt x="45" y="7"/>
                    </a:lnTo>
                    <a:lnTo>
                      <a:pt x="38" y="7"/>
                    </a:lnTo>
                    <a:lnTo>
                      <a:pt x="28" y="9"/>
                    </a:lnTo>
                    <a:lnTo>
                      <a:pt x="21" y="12"/>
                    </a:lnTo>
                    <a:lnTo>
                      <a:pt x="14" y="14"/>
                    </a:lnTo>
                    <a:lnTo>
                      <a:pt x="7" y="14"/>
                    </a:lnTo>
                    <a:lnTo>
                      <a:pt x="4" y="31"/>
                    </a:lnTo>
                    <a:lnTo>
                      <a:pt x="2" y="45"/>
                    </a:lnTo>
                    <a:lnTo>
                      <a:pt x="0" y="62"/>
                    </a:lnTo>
                    <a:lnTo>
                      <a:pt x="0" y="112"/>
                    </a:lnTo>
                    <a:lnTo>
                      <a:pt x="2" y="13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2" name="Freeform 4228"/>
              <p:cNvSpPr>
                <a:spLocks/>
              </p:cNvSpPr>
              <p:nvPr/>
            </p:nvSpPr>
            <p:spPr bwMode="auto">
              <a:xfrm>
                <a:off x="6230" y="8875"/>
                <a:ext cx="127" cy="149"/>
              </a:xfrm>
              <a:custGeom>
                <a:avLst/>
                <a:gdLst/>
                <a:ahLst/>
                <a:cxnLst>
                  <a:cxn ang="0">
                    <a:pos x="2" y="124"/>
                  </a:cxn>
                  <a:cxn ang="0">
                    <a:pos x="7" y="143"/>
                  </a:cxn>
                  <a:cxn ang="0">
                    <a:pos x="14" y="146"/>
                  </a:cxn>
                  <a:cxn ang="0">
                    <a:pos x="28" y="146"/>
                  </a:cxn>
                  <a:cxn ang="0">
                    <a:pos x="36" y="148"/>
                  </a:cxn>
                  <a:cxn ang="0">
                    <a:pos x="96" y="148"/>
                  </a:cxn>
                  <a:cxn ang="0">
                    <a:pos x="103" y="146"/>
                  </a:cxn>
                  <a:cxn ang="0">
                    <a:pos x="110" y="146"/>
                  </a:cxn>
                  <a:cxn ang="0">
                    <a:pos x="117" y="143"/>
                  </a:cxn>
                  <a:cxn ang="0">
                    <a:pos x="124" y="143"/>
                  </a:cxn>
                  <a:cxn ang="0">
                    <a:pos x="127" y="105"/>
                  </a:cxn>
                  <a:cxn ang="0">
                    <a:pos x="127" y="33"/>
                  </a:cxn>
                  <a:cxn ang="0">
                    <a:pos x="124" y="0"/>
                  </a:cxn>
                  <a:cxn ang="0">
                    <a:pos x="96" y="0"/>
                  </a:cxn>
                  <a:cxn ang="0">
                    <a:pos x="88" y="2"/>
                  </a:cxn>
                  <a:cxn ang="0">
                    <a:pos x="64" y="2"/>
                  </a:cxn>
                  <a:cxn ang="0">
                    <a:pos x="57" y="4"/>
                  </a:cxn>
                  <a:cxn ang="0">
                    <a:pos x="50" y="4"/>
                  </a:cxn>
                  <a:cxn ang="0">
                    <a:pos x="43" y="7"/>
                  </a:cxn>
                  <a:cxn ang="0">
                    <a:pos x="36" y="7"/>
                  </a:cxn>
                  <a:cxn ang="0">
                    <a:pos x="28" y="9"/>
                  </a:cxn>
                  <a:cxn ang="0">
                    <a:pos x="7" y="16"/>
                  </a:cxn>
                  <a:cxn ang="0">
                    <a:pos x="0" y="60"/>
                  </a:cxn>
                  <a:cxn ang="0">
                    <a:pos x="0" y="108"/>
                  </a:cxn>
                  <a:cxn ang="0">
                    <a:pos x="2" y="124"/>
                  </a:cxn>
                </a:cxnLst>
                <a:rect l="0" t="0" r="r" b="b"/>
                <a:pathLst>
                  <a:path w="127" h="149">
                    <a:moveTo>
                      <a:pt x="2" y="124"/>
                    </a:moveTo>
                    <a:lnTo>
                      <a:pt x="7" y="143"/>
                    </a:lnTo>
                    <a:lnTo>
                      <a:pt x="14" y="146"/>
                    </a:lnTo>
                    <a:lnTo>
                      <a:pt x="28" y="146"/>
                    </a:lnTo>
                    <a:lnTo>
                      <a:pt x="36" y="148"/>
                    </a:lnTo>
                    <a:lnTo>
                      <a:pt x="96" y="148"/>
                    </a:lnTo>
                    <a:lnTo>
                      <a:pt x="103" y="146"/>
                    </a:lnTo>
                    <a:lnTo>
                      <a:pt x="110" y="146"/>
                    </a:lnTo>
                    <a:lnTo>
                      <a:pt x="117" y="143"/>
                    </a:lnTo>
                    <a:lnTo>
                      <a:pt x="124" y="143"/>
                    </a:lnTo>
                    <a:lnTo>
                      <a:pt x="127" y="105"/>
                    </a:lnTo>
                    <a:lnTo>
                      <a:pt x="127" y="33"/>
                    </a:lnTo>
                    <a:lnTo>
                      <a:pt x="124" y="0"/>
                    </a:lnTo>
                    <a:lnTo>
                      <a:pt x="96" y="0"/>
                    </a:lnTo>
                    <a:lnTo>
                      <a:pt x="88" y="2"/>
                    </a:lnTo>
                    <a:lnTo>
                      <a:pt x="64" y="2"/>
                    </a:lnTo>
                    <a:lnTo>
                      <a:pt x="57" y="4"/>
                    </a:lnTo>
                    <a:lnTo>
                      <a:pt x="50" y="4"/>
                    </a:lnTo>
                    <a:lnTo>
                      <a:pt x="43" y="7"/>
                    </a:lnTo>
                    <a:lnTo>
                      <a:pt x="36" y="7"/>
                    </a:lnTo>
                    <a:lnTo>
                      <a:pt x="28" y="9"/>
                    </a:lnTo>
                    <a:lnTo>
                      <a:pt x="7" y="16"/>
                    </a:lnTo>
                    <a:lnTo>
                      <a:pt x="0" y="60"/>
                    </a:lnTo>
                    <a:lnTo>
                      <a:pt x="0" y="108"/>
                    </a:lnTo>
                    <a:lnTo>
                      <a:pt x="2"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3" name="Freeform 4229"/>
              <p:cNvSpPr>
                <a:spLocks/>
              </p:cNvSpPr>
              <p:nvPr/>
            </p:nvSpPr>
            <p:spPr bwMode="auto">
              <a:xfrm>
                <a:off x="6232" y="8880"/>
                <a:ext cx="120" cy="141"/>
              </a:xfrm>
              <a:custGeom>
                <a:avLst/>
                <a:gdLst/>
                <a:ahLst/>
                <a:cxnLst>
                  <a:cxn ang="0">
                    <a:pos x="7" y="134"/>
                  </a:cxn>
                  <a:cxn ang="0">
                    <a:pos x="14" y="136"/>
                  </a:cxn>
                  <a:cxn ang="0">
                    <a:pos x="21" y="136"/>
                  </a:cxn>
                  <a:cxn ang="0">
                    <a:pos x="28" y="139"/>
                  </a:cxn>
                  <a:cxn ang="0">
                    <a:pos x="33" y="139"/>
                  </a:cxn>
                  <a:cxn ang="0">
                    <a:pos x="40" y="141"/>
                  </a:cxn>
                  <a:cxn ang="0">
                    <a:pos x="76" y="141"/>
                  </a:cxn>
                  <a:cxn ang="0">
                    <a:pos x="83" y="139"/>
                  </a:cxn>
                  <a:cxn ang="0">
                    <a:pos x="98" y="139"/>
                  </a:cxn>
                  <a:cxn ang="0">
                    <a:pos x="112" y="134"/>
                  </a:cxn>
                  <a:cxn ang="0">
                    <a:pos x="120" y="134"/>
                  </a:cxn>
                  <a:cxn ang="0">
                    <a:pos x="120" y="0"/>
                  </a:cxn>
                  <a:cxn ang="0">
                    <a:pos x="62" y="0"/>
                  </a:cxn>
                  <a:cxn ang="0">
                    <a:pos x="55" y="2"/>
                  </a:cxn>
                  <a:cxn ang="0">
                    <a:pos x="48" y="2"/>
                  </a:cxn>
                  <a:cxn ang="0">
                    <a:pos x="40" y="4"/>
                  </a:cxn>
                  <a:cxn ang="0">
                    <a:pos x="33" y="4"/>
                  </a:cxn>
                  <a:cxn ang="0">
                    <a:pos x="26" y="7"/>
                  </a:cxn>
                  <a:cxn ang="0">
                    <a:pos x="21" y="9"/>
                  </a:cxn>
                  <a:cxn ang="0">
                    <a:pos x="7" y="14"/>
                  </a:cxn>
                  <a:cxn ang="0">
                    <a:pos x="4" y="28"/>
                  </a:cxn>
                  <a:cxn ang="0">
                    <a:pos x="2" y="40"/>
                  </a:cxn>
                  <a:cxn ang="0">
                    <a:pos x="0" y="55"/>
                  </a:cxn>
                  <a:cxn ang="0">
                    <a:pos x="0" y="100"/>
                  </a:cxn>
                  <a:cxn ang="0">
                    <a:pos x="2" y="117"/>
                  </a:cxn>
                  <a:cxn ang="0">
                    <a:pos x="7" y="134"/>
                  </a:cxn>
                </a:cxnLst>
                <a:rect l="0" t="0" r="r" b="b"/>
                <a:pathLst>
                  <a:path w="120" h="141">
                    <a:moveTo>
                      <a:pt x="7" y="134"/>
                    </a:moveTo>
                    <a:lnTo>
                      <a:pt x="14" y="136"/>
                    </a:lnTo>
                    <a:lnTo>
                      <a:pt x="21" y="136"/>
                    </a:lnTo>
                    <a:lnTo>
                      <a:pt x="28" y="139"/>
                    </a:lnTo>
                    <a:lnTo>
                      <a:pt x="33" y="139"/>
                    </a:lnTo>
                    <a:lnTo>
                      <a:pt x="40" y="141"/>
                    </a:lnTo>
                    <a:lnTo>
                      <a:pt x="76" y="141"/>
                    </a:lnTo>
                    <a:lnTo>
                      <a:pt x="83" y="139"/>
                    </a:lnTo>
                    <a:lnTo>
                      <a:pt x="98" y="139"/>
                    </a:lnTo>
                    <a:lnTo>
                      <a:pt x="112" y="134"/>
                    </a:lnTo>
                    <a:lnTo>
                      <a:pt x="120" y="134"/>
                    </a:lnTo>
                    <a:lnTo>
                      <a:pt x="120" y="0"/>
                    </a:lnTo>
                    <a:lnTo>
                      <a:pt x="62" y="0"/>
                    </a:lnTo>
                    <a:lnTo>
                      <a:pt x="55" y="2"/>
                    </a:lnTo>
                    <a:lnTo>
                      <a:pt x="48" y="2"/>
                    </a:lnTo>
                    <a:lnTo>
                      <a:pt x="40" y="4"/>
                    </a:lnTo>
                    <a:lnTo>
                      <a:pt x="33" y="4"/>
                    </a:lnTo>
                    <a:lnTo>
                      <a:pt x="26" y="7"/>
                    </a:lnTo>
                    <a:lnTo>
                      <a:pt x="21" y="9"/>
                    </a:lnTo>
                    <a:lnTo>
                      <a:pt x="7" y="14"/>
                    </a:lnTo>
                    <a:lnTo>
                      <a:pt x="4" y="28"/>
                    </a:lnTo>
                    <a:lnTo>
                      <a:pt x="2" y="40"/>
                    </a:lnTo>
                    <a:lnTo>
                      <a:pt x="0" y="55"/>
                    </a:lnTo>
                    <a:lnTo>
                      <a:pt x="0" y="100"/>
                    </a:lnTo>
                    <a:lnTo>
                      <a:pt x="2" y="117"/>
                    </a:lnTo>
                    <a:lnTo>
                      <a:pt x="7" y="13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4" name="Freeform 4230"/>
              <p:cNvSpPr>
                <a:spLocks/>
              </p:cNvSpPr>
              <p:nvPr/>
            </p:nvSpPr>
            <p:spPr bwMode="auto">
              <a:xfrm>
                <a:off x="6235" y="8882"/>
                <a:ext cx="115" cy="137"/>
              </a:xfrm>
              <a:custGeom>
                <a:avLst/>
                <a:gdLst/>
                <a:ahLst/>
                <a:cxnLst>
                  <a:cxn ang="0">
                    <a:pos x="19" y="9"/>
                  </a:cxn>
                  <a:cxn ang="0">
                    <a:pos x="14" y="12"/>
                  </a:cxn>
                  <a:cxn ang="0">
                    <a:pos x="7" y="14"/>
                  </a:cxn>
                  <a:cxn ang="0">
                    <a:pos x="4" y="26"/>
                  </a:cxn>
                  <a:cxn ang="0">
                    <a:pos x="2" y="40"/>
                  </a:cxn>
                  <a:cxn ang="0">
                    <a:pos x="0" y="52"/>
                  </a:cxn>
                  <a:cxn ang="0">
                    <a:pos x="0" y="96"/>
                  </a:cxn>
                  <a:cxn ang="0">
                    <a:pos x="2" y="110"/>
                  </a:cxn>
                  <a:cxn ang="0">
                    <a:pos x="7" y="127"/>
                  </a:cxn>
                  <a:cxn ang="0">
                    <a:pos x="21" y="132"/>
                  </a:cxn>
                  <a:cxn ang="0">
                    <a:pos x="26" y="132"/>
                  </a:cxn>
                  <a:cxn ang="0">
                    <a:pos x="33" y="134"/>
                  </a:cxn>
                  <a:cxn ang="0">
                    <a:pos x="48" y="134"/>
                  </a:cxn>
                  <a:cxn ang="0">
                    <a:pos x="52" y="136"/>
                  </a:cxn>
                  <a:cxn ang="0">
                    <a:pos x="60" y="136"/>
                  </a:cxn>
                  <a:cxn ang="0">
                    <a:pos x="67" y="134"/>
                  </a:cxn>
                  <a:cxn ang="0">
                    <a:pos x="86" y="134"/>
                  </a:cxn>
                  <a:cxn ang="0">
                    <a:pos x="100" y="129"/>
                  </a:cxn>
                  <a:cxn ang="0">
                    <a:pos x="105" y="129"/>
                  </a:cxn>
                  <a:cxn ang="0">
                    <a:pos x="112" y="127"/>
                  </a:cxn>
                  <a:cxn ang="0">
                    <a:pos x="115" y="93"/>
                  </a:cxn>
                  <a:cxn ang="0">
                    <a:pos x="115" y="31"/>
                  </a:cxn>
                  <a:cxn ang="0">
                    <a:pos x="112" y="0"/>
                  </a:cxn>
                  <a:cxn ang="0">
                    <a:pos x="60" y="0"/>
                  </a:cxn>
                  <a:cxn ang="0">
                    <a:pos x="52" y="2"/>
                  </a:cxn>
                  <a:cxn ang="0">
                    <a:pos x="45" y="2"/>
                  </a:cxn>
                  <a:cxn ang="0">
                    <a:pos x="40" y="4"/>
                  </a:cxn>
                  <a:cxn ang="0">
                    <a:pos x="33" y="4"/>
                  </a:cxn>
                  <a:cxn ang="0">
                    <a:pos x="19" y="9"/>
                  </a:cxn>
                </a:cxnLst>
                <a:rect l="0" t="0" r="r" b="b"/>
                <a:pathLst>
                  <a:path w="115" h="137">
                    <a:moveTo>
                      <a:pt x="19" y="9"/>
                    </a:moveTo>
                    <a:lnTo>
                      <a:pt x="14" y="12"/>
                    </a:lnTo>
                    <a:lnTo>
                      <a:pt x="7" y="14"/>
                    </a:lnTo>
                    <a:lnTo>
                      <a:pt x="4" y="26"/>
                    </a:lnTo>
                    <a:lnTo>
                      <a:pt x="2" y="40"/>
                    </a:lnTo>
                    <a:lnTo>
                      <a:pt x="0" y="52"/>
                    </a:lnTo>
                    <a:lnTo>
                      <a:pt x="0" y="96"/>
                    </a:lnTo>
                    <a:lnTo>
                      <a:pt x="2" y="110"/>
                    </a:lnTo>
                    <a:lnTo>
                      <a:pt x="7" y="127"/>
                    </a:lnTo>
                    <a:lnTo>
                      <a:pt x="21" y="132"/>
                    </a:lnTo>
                    <a:lnTo>
                      <a:pt x="26" y="132"/>
                    </a:lnTo>
                    <a:lnTo>
                      <a:pt x="33" y="134"/>
                    </a:lnTo>
                    <a:lnTo>
                      <a:pt x="48" y="134"/>
                    </a:lnTo>
                    <a:lnTo>
                      <a:pt x="52" y="136"/>
                    </a:lnTo>
                    <a:lnTo>
                      <a:pt x="60" y="136"/>
                    </a:lnTo>
                    <a:lnTo>
                      <a:pt x="67" y="134"/>
                    </a:lnTo>
                    <a:lnTo>
                      <a:pt x="86" y="134"/>
                    </a:lnTo>
                    <a:lnTo>
                      <a:pt x="100" y="129"/>
                    </a:lnTo>
                    <a:lnTo>
                      <a:pt x="105" y="129"/>
                    </a:lnTo>
                    <a:lnTo>
                      <a:pt x="112" y="127"/>
                    </a:lnTo>
                    <a:lnTo>
                      <a:pt x="115" y="93"/>
                    </a:lnTo>
                    <a:lnTo>
                      <a:pt x="115" y="31"/>
                    </a:lnTo>
                    <a:lnTo>
                      <a:pt x="112" y="0"/>
                    </a:lnTo>
                    <a:lnTo>
                      <a:pt x="60" y="0"/>
                    </a:lnTo>
                    <a:lnTo>
                      <a:pt x="52" y="2"/>
                    </a:lnTo>
                    <a:lnTo>
                      <a:pt x="45" y="2"/>
                    </a:lnTo>
                    <a:lnTo>
                      <a:pt x="40" y="4"/>
                    </a:lnTo>
                    <a:lnTo>
                      <a:pt x="33" y="4"/>
                    </a:lnTo>
                    <a:lnTo>
                      <a:pt x="19" y="9"/>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5" name="Freeform 4231"/>
              <p:cNvSpPr>
                <a:spLocks/>
              </p:cNvSpPr>
              <p:nvPr/>
            </p:nvSpPr>
            <p:spPr bwMode="auto">
              <a:xfrm>
                <a:off x="6235" y="8884"/>
                <a:ext cx="110" cy="130"/>
              </a:xfrm>
              <a:custGeom>
                <a:avLst/>
                <a:gdLst/>
                <a:ahLst/>
                <a:cxnLst>
                  <a:cxn ang="0">
                    <a:pos x="72" y="129"/>
                  </a:cxn>
                  <a:cxn ang="0">
                    <a:pos x="76" y="127"/>
                  </a:cxn>
                  <a:cxn ang="0">
                    <a:pos x="83" y="127"/>
                  </a:cxn>
                  <a:cxn ang="0">
                    <a:pos x="91" y="124"/>
                  </a:cxn>
                  <a:cxn ang="0">
                    <a:pos x="96" y="124"/>
                  </a:cxn>
                  <a:cxn ang="0">
                    <a:pos x="103" y="122"/>
                  </a:cxn>
                  <a:cxn ang="0">
                    <a:pos x="108" y="120"/>
                  </a:cxn>
                  <a:cxn ang="0">
                    <a:pos x="110" y="88"/>
                  </a:cxn>
                  <a:cxn ang="0">
                    <a:pos x="110" y="28"/>
                  </a:cxn>
                  <a:cxn ang="0">
                    <a:pos x="108" y="2"/>
                  </a:cxn>
                  <a:cxn ang="0">
                    <a:pos x="103" y="2"/>
                  </a:cxn>
                  <a:cxn ang="0">
                    <a:pos x="96" y="0"/>
                  </a:cxn>
                  <a:cxn ang="0">
                    <a:pos x="60" y="0"/>
                  </a:cxn>
                  <a:cxn ang="0">
                    <a:pos x="52" y="2"/>
                  </a:cxn>
                  <a:cxn ang="0">
                    <a:pos x="45" y="2"/>
                  </a:cxn>
                  <a:cxn ang="0">
                    <a:pos x="40" y="4"/>
                  </a:cxn>
                  <a:cxn ang="0">
                    <a:pos x="33" y="4"/>
                  </a:cxn>
                  <a:cxn ang="0">
                    <a:pos x="28" y="7"/>
                  </a:cxn>
                  <a:cxn ang="0">
                    <a:pos x="21" y="9"/>
                  </a:cxn>
                  <a:cxn ang="0">
                    <a:pos x="16" y="11"/>
                  </a:cxn>
                  <a:cxn ang="0">
                    <a:pos x="9" y="14"/>
                  </a:cxn>
                  <a:cxn ang="0">
                    <a:pos x="2" y="50"/>
                  </a:cxn>
                  <a:cxn ang="0">
                    <a:pos x="0" y="64"/>
                  </a:cxn>
                  <a:cxn ang="0">
                    <a:pos x="2" y="76"/>
                  </a:cxn>
                  <a:cxn ang="0">
                    <a:pos x="2" y="91"/>
                  </a:cxn>
                  <a:cxn ang="0">
                    <a:pos x="4" y="105"/>
                  </a:cxn>
                  <a:cxn ang="0">
                    <a:pos x="9" y="120"/>
                  </a:cxn>
                  <a:cxn ang="0">
                    <a:pos x="16" y="122"/>
                  </a:cxn>
                  <a:cxn ang="0">
                    <a:pos x="21" y="124"/>
                  </a:cxn>
                  <a:cxn ang="0">
                    <a:pos x="28" y="127"/>
                  </a:cxn>
                  <a:cxn ang="0">
                    <a:pos x="33" y="127"/>
                  </a:cxn>
                  <a:cxn ang="0">
                    <a:pos x="40" y="129"/>
                  </a:cxn>
                  <a:cxn ang="0">
                    <a:pos x="72" y="129"/>
                  </a:cxn>
                </a:cxnLst>
                <a:rect l="0" t="0" r="r" b="b"/>
                <a:pathLst>
                  <a:path w="110" h="130">
                    <a:moveTo>
                      <a:pt x="72" y="129"/>
                    </a:moveTo>
                    <a:lnTo>
                      <a:pt x="76" y="127"/>
                    </a:lnTo>
                    <a:lnTo>
                      <a:pt x="83" y="127"/>
                    </a:lnTo>
                    <a:lnTo>
                      <a:pt x="91" y="124"/>
                    </a:lnTo>
                    <a:lnTo>
                      <a:pt x="96" y="124"/>
                    </a:lnTo>
                    <a:lnTo>
                      <a:pt x="103" y="122"/>
                    </a:lnTo>
                    <a:lnTo>
                      <a:pt x="108" y="120"/>
                    </a:lnTo>
                    <a:lnTo>
                      <a:pt x="110" y="88"/>
                    </a:lnTo>
                    <a:lnTo>
                      <a:pt x="110" y="28"/>
                    </a:lnTo>
                    <a:lnTo>
                      <a:pt x="108" y="2"/>
                    </a:lnTo>
                    <a:lnTo>
                      <a:pt x="103" y="2"/>
                    </a:lnTo>
                    <a:lnTo>
                      <a:pt x="96" y="0"/>
                    </a:lnTo>
                    <a:lnTo>
                      <a:pt x="60" y="0"/>
                    </a:lnTo>
                    <a:lnTo>
                      <a:pt x="52" y="2"/>
                    </a:lnTo>
                    <a:lnTo>
                      <a:pt x="45" y="2"/>
                    </a:lnTo>
                    <a:lnTo>
                      <a:pt x="40" y="4"/>
                    </a:lnTo>
                    <a:lnTo>
                      <a:pt x="33" y="4"/>
                    </a:lnTo>
                    <a:lnTo>
                      <a:pt x="28" y="7"/>
                    </a:lnTo>
                    <a:lnTo>
                      <a:pt x="21" y="9"/>
                    </a:lnTo>
                    <a:lnTo>
                      <a:pt x="16" y="11"/>
                    </a:lnTo>
                    <a:lnTo>
                      <a:pt x="9" y="14"/>
                    </a:lnTo>
                    <a:lnTo>
                      <a:pt x="2" y="50"/>
                    </a:lnTo>
                    <a:lnTo>
                      <a:pt x="0" y="64"/>
                    </a:lnTo>
                    <a:lnTo>
                      <a:pt x="2" y="76"/>
                    </a:lnTo>
                    <a:lnTo>
                      <a:pt x="2" y="91"/>
                    </a:lnTo>
                    <a:lnTo>
                      <a:pt x="4" y="105"/>
                    </a:lnTo>
                    <a:lnTo>
                      <a:pt x="9" y="120"/>
                    </a:lnTo>
                    <a:lnTo>
                      <a:pt x="16" y="122"/>
                    </a:lnTo>
                    <a:lnTo>
                      <a:pt x="21" y="124"/>
                    </a:lnTo>
                    <a:lnTo>
                      <a:pt x="28" y="127"/>
                    </a:lnTo>
                    <a:lnTo>
                      <a:pt x="33" y="127"/>
                    </a:lnTo>
                    <a:lnTo>
                      <a:pt x="40" y="129"/>
                    </a:lnTo>
                    <a:lnTo>
                      <a:pt x="72" y="129"/>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6" name="Freeform 4232"/>
              <p:cNvSpPr>
                <a:spLocks/>
              </p:cNvSpPr>
              <p:nvPr/>
            </p:nvSpPr>
            <p:spPr bwMode="auto">
              <a:xfrm>
                <a:off x="6237" y="8887"/>
                <a:ext cx="106" cy="125"/>
              </a:xfrm>
              <a:custGeom>
                <a:avLst/>
                <a:gdLst/>
                <a:ahLst/>
                <a:cxnLst>
                  <a:cxn ang="0">
                    <a:pos x="2" y="47"/>
                  </a:cxn>
                  <a:cxn ang="0">
                    <a:pos x="0" y="60"/>
                  </a:cxn>
                  <a:cxn ang="0">
                    <a:pos x="0" y="71"/>
                  </a:cxn>
                  <a:cxn ang="0">
                    <a:pos x="2" y="86"/>
                  </a:cxn>
                  <a:cxn ang="0">
                    <a:pos x="4" y="98"/>
                  </a:cxn>
                  <a:cxn ang="0">
                    <a:pos x="9" y="112"/>
                  </a:cxn>
                  <a:cxn ang="0">
                    <a:pos x="16" y="117"/>
                  </a:cxn>
                  <a:cxn ang="0">
                    <a:pos x="21" y="120"/>
                  </a:cxn>
                  <a:cxn ang="0">
                    <a:pos x="26" y="120"/>
                  </a:cxn>
                  <a:cxn ang="0">
                    <a:pos x="33" y="122"/>
                  </a:cxn>
                  <a:cxn ang="0">
                    <a:pos x="38" y="122"/>
                  </a:cxn>
                  <a:cxn ang="0">
                    <a:pos x="45" y="124"/>
                  </a:cxn>
                  <a:cxn ang="0">
                    <a:pos x="62" y="124"/>
                  </a:cxn>
                  <a:cxn ang="0">
                    <a:pos x="67" y="122"/>
                  </a:cxn>
                  <a:cxn ang="0">
                    <a:pos x="74" y="122"/>
                  </a:cxn>
                  <a:cxn ang="0">
                    <a:pos x="79" y="120"/>
                  </a:cxn>
                  <a:cxn ang="0">
                    <a:pos x="83" y="120"/>
                  </a:cxn>
                  <a:cxn ang="0">
                    <a:pos x="91" y="117"/>
                  </a:cxn>
                  <a:cxn ang="0">
                    <a:pos x="96" y="115"/>
                  </a:cxn>
                  <a:cxn ang="0">
                    <a:pos x="103" y="112"/>
                  </a:cxn>
                  <a:cxn ang="0">
                    <a:pos x="105" y="83"/>
                  </a:cxn>
                  <a:cxn ang="0">
                    <a:pos x="105" y="28"/>
                  </a:cxn>
                  <a:cxn ang="0">
                    <a:pos x="103" y="2"/>
                  </a:cxn>
                  <a:cxn ang="0">
                    <a:pos x="79" y="2"/>
                  </a:cxn>
                  <a:cxn ang="0">
                    <a:pos x="74" y="0"/>
                  </a:cxn>
                  <a:cxn ang="0">
                    <a:pos x="62" y="0"/>
                  </a:cxn>
                  <a:cxn ang="0">
                    <a:pos x="55" y="2"/>
                  </a:cxn>
                  <a:cxn ang="0">
                    <a:pos x="38" y="2"/>
                  </a:cxn>
                  <a:cxn ang="0">
                    <a:pos x="33" y="4"/>
                  </a:cxn>
                  <a:cxn ang="0">
                    <a:pos x="26" y="7"/>
                  </a:cxn>
                  <a:cxn ang="0">
                    <a:pos x="16" y="11"/>
                  </a:cxn>
                  <a:cxn ang="0">
                    <a:pos x="9" y="14"/>
                  </a:cxn>
                  <a:cxn ang="0">
                    <a:pos x="7" y="26"/>
                  </a:cxn>
                  <a:cxn ang="0">
                    <a:pos x="2" y="38"/>
                  </a:cxn>
                  <a:cxn ang="0">
                    <a:pos x="2" y="47"/>
                  </a:cxn>
                </a:cxnLst>
                <a:rect l="0" t="0" r="r" b="b"/>
                <a:pathLst>
                  <a:path w="106" h="125">
                    <a:moveTo>
                      <a:pt x="2" y="47"/>
                    </a:moveTo>
                    <a:lnTo>
                      <a:pt x="0" y="60"/>
                    </a:lnTo>
                    <a:lnTo>
                      <a:pt x="0" y="71"/>
                    </a:lnTo>
                    <a:lnTo>
                      <a:pt x="2" y="86"/>
                    </a:lnTo>
                    <a:lnTo>
                      <a:pt x="4" y="98"/>
                    </a:lnTo>
                    <a:lnTo>
                      <a:pt x="9" y="112"/>
                    </a:lnTo>
                    <a:lnTo>
                      <a:pt x="16" y="117"/>
                    </a:lnTo>
                    <a:lnTo>
                      <a:pt x="21" y="120"/>
                    </a:lnTo>
                    <a:lnTo>
                      <a:pt x="26" y="120"/>
                    </a:lnTo>
                    <a:lnTo>
                      <a:pt x="33" y="122"/>
                    </a:lnTo>
                    <a:lnTo>
                      <a:pt x="38" y="122"/>
                    </a:lnTo>
                    <a:lnTo>
                      <a:pt x="45" y="124"/>
                    </a:lnTo>
                    <a:lnTo>
                      <a:pt x="62" y="124"/>
                    </a:lnTo>
                    <a:lnTo>
                      <a:pt x="67" y="122"/>
                    </a:lnTo>
                    <a:lnTo>
                      <a:pt x="74" y="122"/>
                    </a:lnTo>
                    <a:lnTo>
                      <a:pt x="79" y="120"/>
                    </a:lnTo>
                    <a:lnTo>
                      <a:pt x="83" y="120"/>
                    </a:lnTo>
                    <a:lnTo>
                      <a:pt x="91" y="117"/>
                    </a:lnTo>
                    <a:lnTo>
                      <a:pt x="96" y="115"/>
                    </a:lnTo>
                    <a:lnTo>
                      <a:pt x="103" y="112"/>
                    </a:lnTo>
                    <a:lnTo>
                      <a:pt x="105" y="83"/>
                    </a:lnTo>
                    <a:lnTo>
                      <a:pt x="105" y="28"/>
                    </a:lnTo>
                    <a:lnTo>
                      <a:pt x="103" y="2"/>
                    </a:lnTo>
                    <a:lnTo>
                      <a:pt x="79" y="2"/>
                    </a:lnTo>
                    <a:lnTo>
                      <a:pt x="74" y="0"/>
                    </a:lnTo>
                    <a:lnTo>
                      <a:pt x="62" y="0"/>
                    </a:lnTo>
                    <a:lnTo>
                      <a:pt x="55" y="2"/>
                    </a:lnTo>
                    <a:lnTo>
                      <a:pt x="38" y="2"/>
                    </a:lnTo>
                    <a:lnTo>
                      <a:pt x="33" y="4"/>
                    </a:lnTo>
                    <a:lnTo>
                      <a:pt x="26" y="7"/>
                    </a:lnTo>
                    <a:lnTo>
                      <a:pt x="16" y="11"/>
                    </a:lnTo>
                    <a:lnTo>
                      <a:pt x="9" y="14"/>
                    </a:lnTo>
                    <a:lnTo>
                      <a:pt x="7" y="26"/>
                    </a:lnTo>
                    <a:lnTo>
                      <a:pt x="2" y="38"/>
                    </a:lnTo>
                    <a:lnTo>
                      <a:pt x="2" y="47"/>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7" name="Freeform 4233"/>
              <p:cNvSpPr>
                <a:spLocks/>
              </p:cNvSpPr>
              <p:nvPr/>
            </p:nvSpPr>
            <p:spPr bwMode="auto">
              <a:xfrm>
                <a:off x="6240" y="8889"/>
                <a:ext cx="100" cy="118"/>
              </a:xfrm>
              <a:custGeom>
                <a:avLst/>
                <a:gdLst/>
                <a:ahLst/>
                <a:cxnLst>
                  <a:cxn ang="0">
                    <a:pos x="2" y="35"/>
                  </a:cxn>
                  <a:cxn ang="0">
                    <a:pos x="0" y="45"/>
                  </a:cxn>
                  <a:cxn ang="0">
                    <a:pos x="0" y="69"/>
                  </a:cxn>
                  <a:cxn ang="0">
                    <a:pos x="4" y="93"/>
                  </a:cxn>
                  <a:cxn ang="0">
                    <a:pos x="9" y="107"/>
                  </a:cxn>
                  <a:cxn ang="0">
                    <a:pos x="16" y="110"/>
                  </a:cxn>
                  <a:cxn ang="0">
                    <a:pos x="26" y="115"/>
                  </a:cxn>
                  <a:cxn ang="0">
                    <a:pos x="31" y="115"/>
                  </a:cxn>
                  <a:cxn ang="0">
                    <a:pos x="36" y="117"/>
                  </a:cxn>
                  <a:cxn ang="0">
                    <a:pos x="64" y="117"/>
                  </a:cxn>
                  <a:cxn ang="0">
                    <a:pos x="69" y="115"/>
                  </a:cxn>
                  <a:cxn ang="0">
                    <a:pos x="74" y="115"/>
                  </a:cxn>
                  <a:cxn ang="0">
                    <a:pos x="79" y="112"/>
                  </a:cxn>
                  <a:cxn ang="0">
                    <a:pos x="86" y="110"/>
                  </a:cxn>
                  <a:cxn ang="0">
                    <a:pos x="96" y="105"/>
                  </a:cxn>
                  <a:cxn ang="0">
                    <a:pos x="98" y="79"/>
                  </a:cxn>
                  <a:cxn ang="0">
                    <a:pos x="100" y="55"/>
                  </a:cxn>
                  <a:cxn ang="0">
                    <a:pos x="98" y="28"/>
                  </a:cxn>
                  <a:cxn ang="0">
                    <a:pos x="96" y="4"/>
                  </a:cxn>
                  <a:cxn ang="0">
                    <a:pos x="91" y="4"/>
                  </a:cxn>
                  <a:cxn ang="0">
                    <a:pos x="83" y="2"/>
                  </a:cxn>
                  <a:cxn ang="0">
                    <a:pos x="69" y="2"/>
                  </a:cxn>
                  <a:cxn ang="0">
                    <a:pos x="62" y="0"/>
                  </a:cxn>
                  <a:cxn ang="0">
                    <a:pos x="52" y="0"/>
                  </a:cxn>
                  <a:cxn ang="0">
                    <a:pos x="47" y="2"/>
                  </a:cxn>
                  <a:cxn ang="0">
                    <a:pos x="36" y="2"/>
                  </a:cxn>
                  <a:cxn ang="0">
                    <a:pos x="21" y="9"/>
                  </a:cxn>
                  <a:cxn ang="0">
                    <a:pos x="16" y="11"/>
                  </a:cxn>
                  <a:cxn ang="0">
                    <a:pos x="9" y="14"/>
                  </a:cxn>
                  <a:cxn ang="0">
                    <a:pos x="7" y="26"/>
                  </a:cxn>
                  <a:cxn ang="0">
                    <a:pos x="2" y="35"/>
                  </a:cxn>
                </a:cxnLst>
                <a:rect l="0" t="0" r="r" b="b"/>
                <a:pathLst>
                  <a:path w="100" h="118">
                    <a:moveTo>
                      <a:pt x="2" y="35"/>
                    </a:moveTo>
                    <a:lnTo>
                      <a:pt x="0" y="45"/>
                    </a:lnTo>
                    <a:lnTo>
                      <a:pt x="0" y="69"/>
                    </a:lnTo>
                    <a:lnTo>
                      <a:pt x="4" y="93"/>
                    </a:lnTo>
                    <a:lnTo>
                      <a:pt x="9" y="107"/>
                    </a:lnTo>
                    <a:lnTo>
                      <a:pt x="16" y="110"/>
                    </a:lnTo>
                    <a:lnTo>
                      <a:pt x="26" y="115"/>
                    </a:lnTo>
                    <a:lnTo>
                      <a:pt x="31" y="115"/>
                    </a:lnTo>
                    <a:lnTo>
                      <a:pt x="36" y="117"/>
                    </a:lnTo>
                    <a:lnTo>
                      <a:pt x="64" y="117"/>
                    </a:lnTo>
                    <a:lnTo>
                      <a:pt x="69" y="115"/>
                    </a:lnTo>
                    <a:lnTo>
                      <a:pt x="74" y="115"/>
                    </a:lnTo>
                    <a:lnTo>
                      <a:pt x="79" y="112"/>
                    </a:lnTo>
                    <a:lnTo>
                      <a:pt x="86" y="110"/>
                    </a:lnTo>
                    <a:lnTo>
                      <a:pt x="96" y="105"/>
                    </a:lnTo>
                    <a:lnTo>
                      <a:pt x="98" y="79"/>
                    </a:lnTo>
                    <a:lnTo>
                      <a:pt x="100" y="55"/>
                    </a:lnTo>
                    <a:lnTo>
                      <a:pt x="98" y="28"/>
                    </a:lnTo>
                    <a:lnTo>
                      <a:pt x="96" y="4"/>
                    </a:lnTo>
                    <a:lnTo>
                      <a:pt x="91" y="4"/>
                    </a:lnTo>
                    <a:lnTo>
                      <a:pt x="83" y="2"/>
                    </a:lnTo>
                    <a:lnTo>
                      <a:pt x="69" y="2"/>
                    </a:lnTo>
                    <a:lnTo>
                      <a:pt x="62" y="0"/>
                    </a:lnTo>
                    <a:lnTo>
                      <a:pt x="52" y="0"/>
                    </a:lnTo>
                    <a:lnTo>
                      <a:pt x="47" y="2"/>
                    </a:lnTo>
                    <a:lnTo>
                      <a:pt x="36" y="2"/>
                    </a:lnTo>
                    <a:lnTo>
                      <a:pt x="21" y="9"/>
                    </a:lnTo>
                    <a:lnTo>
                      <a:pt x="16" y="11"/>
                    </a:lnTo>
                    <a:lnTo>
                      <a:pt x="9" y="14"/>
                    </a:lnTo>
                    <a:lnTo>
                      <a:pt x="7" y="26"/>
                    </a:lnTo>
                    <a:lnTo>
                      <a:pt x="2" y="3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8" name="Freeform 4234"/>
              <p:cNvSpPr>
                <a:spLocks/>
              </p:cNvSpPr>
              <p:nvPr/>
            </p:nvSpPr>
            <p:spPr bwMode="auto">
              <a:xfrm>
                <a:off x="6242" y="8892"/>
                <a:ext cx="94" cy="112"/>
              </a:xfrm>
              <a:custGeom>
                <a:avLst/>
                <a:gdLst/>
                <a:ahLst/>
                <a:cxnLst>
                  <a:cxn ang="0">
                    <a:pos x="0" y="45"/>
                  </a:cxn>
                  <a:cxn ang="0">
                    <a:pos x="0" y="64"/>
                  </a:cxn>
                  <a:cxn ang="0">
                    <a:pos x="2" y="76"/>
                  </a:cxn>
                  <a:cxn ang="0">
                    <a:pos x="4" y="86"/>
                  </a:cxn>
                  <a:cxn ang="0">
                    <a:pos x="12" y="100"/>
                  </a:cxn>
                  <a:cxn ang="0">
                    <a:pos x="31" y="110"/>
                  </a:cxn>
                  <a:cxn ang="0">
                    <a:pos x="36" y="110"/>
                  </a:cxn>
                  <a:cxn ang="0">
                    <a:pos x="40" y="112"/>
                  </a:cxn>
                  <a:cxn ang="0">
                    <a:pos x="55" y="112"/>
                  </a:cxn>
                  <a:cxn ang="0">
                    <a:pos x="60" y="110"/>
                  </a:cxn>
                  <a:cxn ang="0">
                    <a:pos x="64" y="110"/>
                  </a:cxn>
                  <a:cxn ang="0">
                    <a:pos x="83" y="100"/>
                  </a:cxn>
                  <a:cxn ang="0">
                    <a:pos x="88" y="98"/>
                  </a:cxn>
                  <a:cxn ang="0">
                    <a:pos x="93" y="74"/>
                  </a:cxn>
                  <a:cxn ang="0">
                    <a:pos x="93" y="28"/>
                  </a:cxn>
                  <a:cxn ang="0">
                    <a:pos x="88" y="4"/>
                  </a:cxn>
                  <a:cxn ang="0">
                    <a:pos x="79" y="4"/>
                  </a:cxn>
                  <a:cxn ang="0">
                    <a:pos x="74" y="2"/>
                  </a:cxn>
                  <a:cxn ang="0">
                    <a:pos x="60" y="2"/>
                  </a:cxn>
                  <a:cxn ang="0">
                    <a:pos x="55" y="0"/>
                  </a:cxn>
                  <a:cxn ang="0">
                    <a:pos x="50" y="0"/>
                  </a:cxn>
                  <a:cxn ang="0">
                    <a:pos x="45" y="2"/>
                  </a:cxn>
                  <a:cxn ang="0">
                    <a:pos x="36" y="2"/>
                  </a:cxn>
                  <a:cxn ang="0">
                    <a:pos x="26" y="7"/>
                  </a:cxn>
                  <a:cxn ang="0">
                    <a:pos x="21" y="9"/>
                  </a:cxn>
                  <a:cxn ang="0">
                    <a:pos x="14" y="11"/>
                  </a:cxn>
                  <a:cxn ang="0">
                    <a:pos x="12" y="16"/>
                  </a:cxn>
                  <a:cxn ang="0">
                    <a:pos x="7" y="23"/>
                  </a:cxn>
                  <a:cxn ang="0">
                    <a:pos x="2" y="35"/>
                  </a:cxn>
                  <a:cxn ang="0">
                    <a:pos x="0" y="45"/>
                  </a:cxn>
                </a:cxnLst>
                <a:rect l="0" t="0" r="r" b="b"/>
                <a:pathLst>
                  <a:path w="94" h="112">
                    <a:moveTo>
                      <a:pt x="0" y="45"/>
                    </a:moveTo>
                    <a:lnTo>
                      <a:pt x="0" y="64"/>
                    </a:lnTo>
                    <a:lnTo>
                      <a:pt x="2" y="76"/>
                    </a:lnTo>
                    <a:lnTo>
                      <a:pt x="4" y="86"/>
                    </a:lnTo>
                    <a:lnTo>
                      <a:pt x="12" y="100"/>
                    </a:lnTo>
                    <a:lnTo>
                      <a:pt x="31" y="110"/>
                    </a:lnTo>
                    <a:lnTo>
                      <a:pt x="36" y="110"/>
                    </a:lnTo>
                    <a:lnTo>
                      <a:pt x="40" y="112"/>
                    </a:lnTo>
                    <a:lnTo>
                      <a:pt x="55" y="112"/>
                    </a:lnTo>
                    <a:lnTo>
                      <a:pt x="60" y="110"/>
                    </a:lnTo>
                    <a:lnTo>
                      <a:pt x="64" y="110"/>
                    </a:lnTo>
                    <a:lnTo>
                      <a:pt x="83" y="100"/>
                    </a:lnTo>
                    <a:lnTo>
                      <a:pt x="88" y="98"/>
                    </a:lnTo>
                    <a:lnTo>
                      <a:pt x="93" y="74"/>
                    </a:lnTo>
                    <a:lnTo>
                      <a:pt x="93" y="28"/>
                    </a:lnTo>
                    <a:lnTo>
                      <a:pt x="88" y="4"/>
                    </a:lnTo>
                    <a:lnTo>
                      <a:pt x="79" y="4"/>
                    </a:lnTo>
                    <a:lnTo>
                      <a:pt x="74" y="2"/>
                    </a:lnTo>
                    <a:lnTo>
                      <a:pt x="60" y="2"/>
                    </a:lnTo>
                    <a:lnTo>
                      <a:pt x="55" y="0"/>
                    </a:lnTo>
                    <a:lnTo>
                      <a:pt x="50" y="0"/>
                    </a:lnTo>
                    <a:lnTo>
                      <a:pt x="45" y="2"/>
                    </a:lnTo>
                    <a:lnTo>
                      <a:pt x="36" y="2"/>
                    </a:lnTo>
                    <a:lnTo>
                      <a:pt x="26" y="7"/>
                    </a:lnTo>
                    <a:lnTo>
                      <a:pt x="21" y="9"/>
                    </a:lnTo>
                    <a:lnTo>
                      <a:pt x="14" y="11"/>
                    </a:lnTo>
                    <a:lnTo>
                      <a:pt x="12" y="16"/>
                    </a:lnTo>
                    <a:lnTo>
                      <a:pt x="7" y="23"/>
                    </a:lnTo>
                    <a:lnTo>
                      <a:pt x="2" y="35"/>
                    </a:lnTo>
                    <a:lnTo>
                      <a:pt x="0" y="45"/>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9" name="Freeform 4235"/>
              <p:cNvSpPr>
                <a:spLocks/>
              </p:cNvSpPr>
              <p:nvPr/>
            </p:nvSpPr>
            <p:spPr bwMode="auto">
              <a:xfrm>
                <a:off x="6244" y="8896"/>
                <a:ext cx="89" cy="106"/>
              </a:xfrm>
              <a:custGeom>
                <a:avLst/>
                <a:gdLst/>
                <a:ahLst/>
                <a:cxnLst>
                  <a:cxn ang="0">
                    <a:pos x="0" y="40"/>
                  </a:cxn>
                  <a:cxn ang="0">
                    <a:pos x="0" y="60"/>
                  </a:cxn>
                  <a:cxn ang="0">
                    <a:pos x="4" y="79"/>
                  </a:cxn>
                  <a:cxn ang="0">
                    <a:pos x="11" y="91"/>
                  </a:cxn>
                  <a:cxn ang="0">
                    <a:pos x="16" y="93"/>
                  </a:cxn>
                  <a:cxn ang="0">
                    <a:pos x="19" y="98"/>
                  </a:cxn>
                  <a:cxn ang="0">
                    <a:pos x="23" y="100"/>
                  </a:cxn>
                  <a:cxn ang="0">
                    <a:pos x="28" y="100"/>
                  </a:cxn>
                  <a:cxn ang="0">
                    <a:pos x="33" y="103"/>
                  </a:cxn>
                  <a:cxn ang="0">
                    <a:pos x="38" y="103"/>
                  </a:cxn>
                  <a:cxn ang="0">
                    <a:pos x="43" y="105"/>
                  </a:cxn>
                  <a:cxn ang="0">
                    <a:pos x="47" y="105"/>
                  </a:cxn>
                  <a:cxn ang="0">
                    <a:pos x="50" y="103"/>
                  </a:cxn>
                  <a:cxn ang="0">
                    <a:pos x="55" y="103"/>
                  </a:cxn>
                  <a:cxn ang="0">
                    <a:pos x="60" y="100"/>
                  </a:cxn>
                  <a:cxn ang="0">
                    <a:pos x="64" y="100"/>
                  </a:cxn>
                  <a:cxn ang="0">
                    <a:pos x="79" y="93"/>
                  </a:cxn>
                  <a:cxn ang="0">
                    <a:pos x="81" y="88"/>
                  </a:cxn>
                  <a:cxn ang="0">
                    <a:pos x="83" y="79"/>
                  </a:cxn>
                  <a:cxn ang="0">
                    <a:pos x="86" y="67"/>
                  </a:cxn>
                  <a:cxn ang="0">
                    <a:pos x="88" y="57"/>
                  </a:cxn>
                  <a:cxn ang="0">
                    <a:pos x="88" y="36"/>
                  </a:cxn>
                  <a:cxn ang="0">
                    <a:pos x="86" y="26"/>
                  </a:cxn>
                  <a:cxn ang="0">
                    <a:pos x="83" y="14"/>
                  </a:cxn>
                  <a:cxn ang="0">
                    <a:pos x="81" y="4"/>
                  </a:cxn>
                  <a:cxn ang="0">
                    <a:pos x="79" y="2"/>
                  </a:cxn>
                  <a:cxn ang="0">
                    <a:pos x="69" y="2"/>
                  </a:cxn>
                  <a:cxn ang="0">
                    <a:pos x="64" y="0"/>
                  </a:cxn>
                  <a:cxn ang="0">
                    <a:pos x="33" y="0"/>
                  </a:cxn>
                  <a:cxn ang="0">
                    <a:pos x="28" y="2"/>
                  </a:cxn>
                  <a:cxn ang="0">
                    <a:pos x="23" y="4"/>
                  </a:cxn>
                  <a:cxn ang="0">
                    <a:pos x="19" y="7"/>
                  </a:cxn>
                  <a:cxn ang="0">
                    <a:pos x="11" y="14"/>
                  </a:cxn>
                  <a:cxn ang="0">
                    <a:pos x="7" y="21"/>
                  </a:cxn>
                  <a:cxn ang="0">
                    <a:pos x="2" y="31"/>
                  </a:cxn>
                  <a:cxn ang="0">
                    <a:pos x="0" y="40"/>
                  </a:cxn>
                </a:cxnLst>
                <a:rect l="0" t="0" r="r" b="b"/>
                <a:pathLst>
                  <a:path w="89" h="106">
                    <a:moveTo>
                      <a:pt x="0" y="40"/>
                    </a:moveTo>
                    <a:lnTo>
                      <a:pt x="0" y="60"/>
                    </a:lnTo>
                    <a:lnTo>
                      <a:pt x="4" y="79"/>
                    </a:lnTo>
                    <a:lnTo>
                      <a:pt x="11" y="91"/>
                    </a:lnTo>
                    <a:lnTo>
                      <a:pt x="16" y="93"/>
                    </a:lnTo>
                    <a:lnTo>
                      <a:pt x="19" y="98"/>
                    </a:lnTo>
                    <a:lnTo>
                      <a:pt x="23" y="100"/>
                    </a:lnTo>
                    <a:lnTo>
                      <a:pt x="28" y="100"/>
                    </a:lnTo>
                    <a:lnTo>
                      <a:pt x="33" y="103"/>
                    </a:lnTo>
                    <a:lnTo>
                      <a:pt x="38" y="103"/>
                    </a:lnTo>
                    <a:lnTo>
                      <a:pt x="43" y="105"/>
                    </a:lnTo>
                    <a:lnTo>
                      <a:pt x="47" y="105"/>
                    </a:lnTo>
                    <a:lnTo>
                      <a:pt x="50" y="103"/>
                    </a:lnTo>
                    <a:lnTo>
                      <a:pt x="55" y="103"/>
                    </a:lnTo>
                    <a:lnTo>
                      <a:pt x="60" y="100"/>
                    </a:lnTo>
                    <a:lnTo>
                      <a:pt x="64" y="100"/>
                    </a:lnTo>
                    <a:lnTo>
                      <a:pt x="79" y="93"/>
                    </a:lnTo>
                    <a:lnTo>
                      <a:pt x="81" y="88"/>
                    </a:lnTo>
                    <a:lnTo>
                      <a:pt x="83" y="79"/>
                    </a:lnTo>
                    <a:lnTo>
                      <a:pt x="86" y="67"/>
                    </a:lnTo>
                    <a:lnTo>
                      <a:pt x="88" y="57"/>
                    </a:lnTo>
                    <a:lnTo>
                      <a:pt x="88" y="36"/>
                    </a:lnTo>
                    <a:lnTo>
                      <a:pt x="86" y="26"/>
                    </a:lnTo>
                    <a:lnTo>
                      <a:pt x="83" y="14"/>
                    </a:lnTo>
                    <a:lnTo>
                      <a:pt x="81" y="4"/>
                    </a:lnTo>
                    <a:lnTo>
                      <a:pt x="79" y="2"/>
                    </a:lnTo>
                    <a:lnTo>
                      <a:pt x="69" y="2"/>
                    </a:lnTo>
                    <a:lnTo>
                      <a:pt x="64" y="0"/>
                    </a:lnTo>
                    <a:lnTo>
                      <a:pt x="33" y="0"/>
                    </a:lnTo>
                    <a:lnTo>
                      <a:pt x="28" y="2"/>
                    </a:lnTo>
                    <a:lnTo>
                      <a:pt x="23" y="4"/>
                    </a:lnTo>
                    <a:lnTo>
                      <a:pt x="19" y="7"/>
                    </a:lnTo>
                    <a:lnTo>
                      <a:pt x="11" y="14"/>
                    </a:lnTo>
                    <a:lnTo>
                      <a:pt x="7" y="21"/>
                    </a:lnTo>
                    <a:lnTo>
                      <a:pt x="2" y="31"/>
                    </a:lnTo>
                    <a:lnTo>
                      <a:pt x="0" y="4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0" name="Freeform 4236"/>
              <p:cNvSpPr>
                <a:spLocks/>
              </p:cNvSpPr>
              <p:nvPr/>
            </p:nvSpPr>
            <p:spPr bwMode="auto">
              <a:xfrm>
                <a:off x="6247" y="8899"/>
                <a:ext cx="81" cy="98"/>
              </a:xfrm>
              <a:custGeom>
                <a:avLst/>
                <a:gdLst/>
                <a:ahLst/>
                <a:cxnLst>
                  <a:cxn ang="0">
                    <a:pos x="4" y="74"/>
                  </a:cxn>
                  <a:cxn ang="0">
                    <a:pos x="11" y="84"/>
                  </a:cxn>
                  <a:cxn ang="0">
                    <a:pos x="14" y="88"/>
                  </a:cxn>
                  <a:cxn ang="0">
                    <a:pos x="19" y="91"/>
                  </a:cxn>
                  <a:cxn ang="0">
                    <a:pos x="23" y="93"/>
                  </a:cxn>
                  <a:cxn ang="0">
                    <a:pos x="28" y="96"/>
                  </a:cxn>
                  <a:cxn ang="0">
                    <a:pos x="31" y="98"/>
                  </a:cxn>
                  <a:cxn ang="0">
                    <a:pos x="47" y="98"/>
                  </a:cxn>
                  <a:cxn ang="0">
                    <a:pos x="52" y="96"/>
                  </a:cxn>
                  <a:cxn ang="0">
                    <a:pos x="55" y="96"/>
                  </a:cxn>
                  <a:cxn ang="0">
                    <a:pos x="60" y="93"/>
                  </a:cxn>
                  <a:cxn ang="0">
                    <a:pos x="64" y="91"/>
                  </a:cxn>
                  <a:cxn ang="0">
                    <a:pos x="67" y="88"/>
                  </a:cxn>
                  <a:cxn ang="0">
                    <a:pos x="76" y="84"/>
                  </a:cxn>
                  <a:cxn ang="0">
                    <a:pos x="79" y="72"/>
                  </a:cxn>
                  <a:cxn ang="0">
                    <a:pos x="81" y="64"/>
                  </a:cxn>
                  <a:cxn ang="0">
                    <a:pos x="81" y="33"/>
                  </a:cxn>
                  <a:cxn ang="0">
                    <a:pos x="79" y="24"/>
                  </a:cxn>
                  <a:cxn ang="0">
                    <a:pos x="79" y="14"/>
                  </a:cxn>
                  <a:cxn ang="0">
                    <a:pos x="76" y="4"/>
                  </a:cxn>
                  <a:cxn ang="0">
                    <a:pos x="71" y="4"/>
                  </a:cxn>
                  <a:cxn ang="0">
                    <a:pos x="67" y="2"/>
                  </a:cxn>
                  <a:cxn ang="0">
                    <a:pos x="60" y="2"/>
                  </a:cxn>
                  <a:cxn ang="0">
                    <a:pos x="55" y="0"/>
                  </a:cxn>
                  <a:cxn ang="0">
                    <a:pos x="31" y="0"/>
                  </a:cxn>
                  <a:cxn ang="0">
                    <a:pos x="28" y="2"/>
                  </a:cxn>
                  <a:cxn ang="0">
                    <a:pos x="14" y="9"/>
                  </a:cxn>
                  <a:cxn ang="0">
                    <a:pos x="11" y="14"/>
                  </a:cxn>
                  <a:cxn ang="0">
                    <a:pos x="7" y="21"/>
                  </a:cxn>
                  <a:cxn ang="0">
                    <a:pos x="2" y="31"/>
                  </a:cxn>
                  <a:cxn ang="0">
                    <a:pos x="0" y="38"/>
                  </a:cxn>
                  <a:cxn ang="0">
                    <a:pos x="0" y="55"/>
                  </a:cxn>
                  <a:cxn ang="0">
                    <a:pos x="4" y="74"/>
                  </a:cxn>
                </a:cxnLst>
                <a:rect l="0" t="0" r="r" b="b"/>
                <a:pathLst>
                  <a:path w="81" h="98">
                    <a:moveTo>
                      <a:pt x="4" y="74"/>
                    </a:moveTo>
                    <a:lnTo>
                      <a:pt x="11" y="84"/>
                    </a:lnTo>
                    <a:lnTo>
                      <a:pt x="14" y="88"/>
                    </a:lnTo>
                    <a:lnTo>
                      <a:pt x="19" y="91"/>
                    </a:lnTo>
                    <a:lnTo>
                      <a:pt x="23" y="93"/>
                    </a:lnTo>
                    <a:lnTo>
                      <a:pt x="28" y="96"/>
                    </a:lnTo>
                    <a:lnTo>
                      <a:pt x="31" y="98"/>
                    </a:lnTo>
                    <a:lnTo>
                      <a:pt x="47" y="98"/>
                    </a:lnTo>
                    <a:lnTo>
                      <a:pt x="52" y="96"/>
                    </a:lnTo>
                    <a:lnTo>
                      <a:pt x="55" y="96"/>
                    </a:lnTo>
                    <a:lnTo>
                      <a:pt x="60" y="93"/>
                    </a:lnTo>
                    <a:lnTo>
                      <a:pt x="64" y="91"/>
                    </a:lnTo>
                    <a:lnTo>
                      <a:pt x="67" y="88"/>
                    </a:lnTo>
                    <a:lnTo>
                      <a:pt x="76" y="84"/>
                    </a:lnTo>
                    <a:lnTo>
                      <a:pt x="79" y="72"/>
                    </a:lnTo>
                    <a:lnTo>
                      <a:pt x="81" y="64"/>
                    </a:lnTo>
                    <a:lnTo>
                      <a:pt x="81" y="33"/>
                    </a:lnTo>
                    <a:lnTo>
                      <a:pt x="79" y="24"/>
                    </a:lnTo>
                    <a:lnTo>
                      <a:pt x="79" y="14"/>
                    </a:lnTo>
                    <a:lnTo>
                      <a:pt x="76" y="4"/>
                    </a:lnTo>
                    <a:lnTo>
                      <a:pt x="71" y="4"/>
                    </a:lnTo>
                    <a:lnTo>
                      <a:pt x="67" y="2"/>
                    </a:lnTo>
                    <a:lnTo>
                      <a:pt x="60" y="2"/>
                    </a:lnTo>
                    <a:lnTo>
                      <a:pt x="55" y="0"/>
                    </a:lnTo>
                    <a:lnTo>
                      <a:pt x="31" y="0"/>
                    </a:lnTo>
                    <a:lnTo>
                      <a:pt x="28" y="2"/>
                    </a:lnTo>
                    <a:lnTo>
                      <a:pt x="14" y="9"/>
                    </a:lnTo>
                    <a:lnTo>
                      <a:pt x="11" y="14"/>
                    </a:lnTo>
                    <a:lnTo>
                      <a:pt x="7" y="21"/>
                    </a:lnTo>
                    <a:lnTo>
                      <a:pt x="2" y="31"/>
                    </a:lnTo>
                    <a:lnTo>
                      <a:pt x="0" y="38"/>
                    </a:lnTo>
                    <a:lnTo>
                      <a:pt x="0" y="55"/>
                    </a:lnTo>
                    <a:lnTo>
                      <a:pt x="4" y="7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1" name="Freeform 4237"/>
              <p:cNvSpPr>
                <a:spLocks/>
              </p:cNvSpPr>
              <p:nvPr/>
            </p:nvSpPr>
            <p:spPr bwMode="auto">
              <a:xfrm>
                <a:off x="6148" y="8889"/>
                <a:ext cx="44"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4"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2" name="Freeform 4238"/>
              <p:cNvSpPr>
                <a:spLocks/>
              </p:cNvSpPr>
              <p:nvPr/>
            </p:nvSpPr>
            <p:spPr bwMode="auto">
              <a:xfrm>
                <a:off x="6148" y="8899"/>
                <a:ext cx="44" cy="7"/>
              </a:xfrm>
              <a:custGeom>
                <a:avLst/>
                <a:gdLst/>
                <a:ahLst/>
                <a:cxnLst>
                  <a:cxn ang="0">
                    <a:pos x="2" y="2"/>
                  </a:cxn>
                  <a:cxn ang="0">
                    <a:pos x="2" y="2"/>
                  </a:cxn>
                  <a:cxn ang="0">
                    <a:pos x="0" y="7"/>
                  </a:cxn>
                  <a:cxn ang="0">
                    <a:pos x="43" y="2"/>
                  </a:cxn>
                  <a:cxn ang="0">
                    <a:pos x="43" y="0"/>
                  </a:cxn>
                  <a:cxn ang="0">
                    <a:pos x="2" y="2"/>
                  </a:cxn>
                </a:cxnLst>
                <a:rect l="0" t="0" r="r" b="b"/>
                <a:pathLst>
                  <a:path w="44"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3" name="Freeform 4239"/>
              <p:cNvSpPr>
                <a:spLocks/>
              </p:cNvSpPr>
              <p:nvPr/>
            </p:nvSpPr>
            <p:spPr bwMode="auto">
              <a:xfrm>
                <a:off x="6151" y="891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4" name="Freeform 4240"/>
              <p:cNvSpPr>
                <a:spLocks/>
              </p:cNvSpPr>
              <p:nvPr/>
            </p:nvSpPr>
            <p:spPr bwMode="auto">
              <a:xfrm>
                <a:off x="6151" y="891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5" name="Freeform 4241"/>
              <p:cNvSpPr>
                <a:spLocks/>
              </p:cNvSpPr>
              <p:nvPr/>
            </p:nvSpPr>
            <p:spPr bwMode="auto">
              <a:xfrm>
                <a:off x="6148" y="8932"/>
                <a:ext cx="44" cy="5"/>
              </a:xfrm>
              <a:custGeom>
                <a:avLst/>
                <a:gdLst/>
                <a:ahLst/>
                <a:cxnLst>
                  <a:cxn ang="0">
                    <a:pos x="2" y="2"/>
                  </a:cxn>
                  <a:cxn ang="0">
                    <a:pos x="2" y="2"/>
                  </a:cxn>
                  <a:cxn ang="0">
                    <a:pos x="0" y="4"/>
                  </a:cxn>
                  <a:cxn ang="0">
                    <a:pos x="43" y="2"/>
                  </a:cxn>
                  <a:cxn ang="0">
                    <a:pos x="43" y="0"/>
                  </a:cxn>
                  <a:cxn ang="0">
                    <a:pos x="2" y="2"/>
                  </a:cxn>
                </a:cxnLst>
                <a:rect l="0" t="0" r="r" b="b"/>
                <a:pathLst>
                  <a:path w="44"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6" name="Freeform 4242"/>
              <p:cNvSpPr>
                <a:spLocks/>
              </p:cNvSpPr>
              <p:nvPr/>
            </p:nvSpPr>
            <p:spPr bwMode="auto">
              <a:xfrm>
                <a:off x="6151" y="8918"/>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7" name="Freeform 4243"/>
              <p:cNvSpPr>
                <a:spLocks/>
              </p:cNvSpPr>
              <p:nvPr/>
            </p:nvSpPr>
            <p:spPr bwMode="auto">
              <a:xfrm>
                <a:off x="6151" y="8964"/>
                <a:ext cx="41" cy="4"/>
              </a:xfrm>
              <a:custGeom>
                <a:avLst/>
                <a:gdLst/>
                <a:ahLst/>
                <a:cxnLst>
                  <a:cxn ang="0">
                    <a:pos x="0" y="2"/>
                  </a:cxn>
                  <a:cxn ang="0">
                    <a:pos x="0" y="4"/>
                  </a:cxn>
                  <a:cxn ang="0">
                    <a:pos x="40" y="4"/>
                  </a:cxn>
                  <a:cxn ang="0">
                    <a:pos x="40" y="0"/>
                  </a:cxn>
                  <a:cxn ang="0">
                    <a:pos x="0" y="2"/>
                  </a:cxn>
                </a:cxnLst>
                <a:rect l="0" t="0" r="r" b="b"/>
                <a:pathLst>
                  <a:path w="41" h="4">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8" name="Freeform 4244"/>
              <p:cNvSpPr>
                <a:spLocks/>
              </p:cNvSpPr>
              <p:nvPr/>
            </p:nvSpPr>
            <p:spPr bwMode="auto">
              <a:xfrm>
                <a:off x="6237" y="9060"/>
                <a:ext cx="108" cy="9"/>
              </a:xfrm>
              <a:custGeom>
                <a:avLst/>
                <a:gdLst/>
                <a:ahLst/>
                <a:cxnLst>
                  <a:cxn ang="0">
                    <a:pos x="0" y="0"/>
                  </a:cxn>
                  <a:cxn ang="0">
                    <a:pos x="0" y="9"/>
                  </a:cxn>
                  <a:cxn ang="0">
                    <a:pos x="0" y="4"/>
                  </a:cxn>
                  <a:cxn ang="0">
                    <a:pos x="107" y="7"/>
                  </a:cxn>
                  <a:cxn ang="0">
                    <a:pos x="107" y="2"/>
                  </a:cxn>
                  <a:cxn ang="0">
                    <a:pos x="0" y="0"/>
                  </a:cxn>
                </a:cxnLst>
                <a:rect l="0" t="0" r="r" b="b"/>
                <a:pathLst>
                  <a:path w="108" h="9">
                    <a:moveTo>
                      <a:pt x="0" y="0"/>
                    </a:moveTo>
                    <a:lnTo>
                      <a:pt x="0" y="9"/>
                    </a:lnTo>
                    <a:lnTo>
                      <a:pt x="0" y="4"/>
                    </a:lnTo>
                    <a:lnTo>
                      <a:pt x="107" y="7"/>
                    </a:lnTo>
                    <a:lnTo>
                      <a:pt x="107"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9" name="Freeform 4245"/>
              <p:cNvSpPr>
                <a:spLocks/>
              </p:cNvSpPr>
              <p:nvPr/>
            </p:nvSpPr>
            <p:spPr bwMode="auto">
              <a:xfrm>
                <a:off x="6237" y="9064"/>
                <a:ext cx="108" cy="5"/>
              </a:xfrm>
              <a:custGeom>
                <a:avLst/>
                <a:gdLst/>
                <a:ahLst/>
                <a:cxnLst>
                  <a:cxn ang="0">
                    <a:pos x="2" y="0"/>
                  </a:cxn>
                  <a:cxn ang="0">
                    <a:pos x="2" y="0"/>
                  </a:cxn>
                  <a:cxn ang="0">
                    <a:pos x="0" y="2"/>
                  </a:cxn>
                  <a:cxn ang="0">
                    <a:pos x="107" y="4"/>
                  </a:cxn>
                  <a:cxn ang="0">
                    <a:pos x="107" y="2"/>
                  </a:cxn>
                  <a:cxn ang="0">
                    <a:pos x="2" y="0"/>
                  </a:cxn>
                </a:cxnLst>
                <a:rect l="0" t="0" r="r" b="b"/>
                <a:pathLst>
                  <a:path w="108" h="5">
                    <a:moveTo>
                      <a:pt x="2" y="0"/>
                    </a:moveTo>
                    <a:lnTo>
                      <a:pt x="2" y="0"/>
                    </a:lnTo>
                    <a:lnTo>
                      <a:pt x="0" y="2"/>
                    </a:lnTo>
                    <a:lnTo>
                      <a:pt x="107" y="4"/>
                    </a:lnTo>
                    <a:lnTo>
                      <a:pt x="107"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0" name="Freeform 4246"/>
              <p:cNvSpPr>
                <a:spLocks/>
              </p:cNvSpPr>
              <p:nvPr/>
            </p:nvSpPr>
            <p:spPr bwMode="auto">
              <a:xfrm>
                <a:off x="6240" y="9060"/>
                <a:ext cx="19" cy="4"/>
              </a:xfrm>
              <a:custGeom>
                <a:avLst/>
                <a:gdLst/>
                <a:ahLst/>
                <a:cxnLst>
                  <a:cxn ang="0">
                    <a:pos x="0" y="0"/>
                  </a:cxn>
                  <a:cxn ang="0">
                    <a:pos x="0" y="4"/>
                  </a:cxn>
                  <a:cxn ang="0">
                    <a:pos x="19" y="4"/>
                  </a:cxn>
                  <a:cxn ang="0">
                    <a:pos x="19" y="2"/>
                  </a:cxn>
                  <a:cxn ang="0">
                    <a:pos x="0" y="0"/>
                  </a:cxn>
                </a:cxnLst>
                <a:rect l="0" t="0" r="r" b="b"/>
                <a:pathLst>
                  <a:path w="19" h="4">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1" name="Freeform 4247"/>
              <p:cNvSpPr>
                <a:spLocks/>
              </p:cNvSpPr>
              <p:nvPr/>
            </p:nvSpPr>
            <p:spPr bwMode="auto">
              <a:xfrm>
                <a:off x="6261" y="9060"/>
                <a:ext cx="22" cy="4"/>
              </a:xfrm>
              <a:custGeom>
                <a:avLst/>
                <a:gdLst/>
                <a:ahLst/>
                <a:cxnLst>
                  <a:cxn ang="0">
                    <a:pos x="0" y="0"/>
                  </a:cxn>
                  <a:cxn ang="0">
                    <a:pos x="0" y="4"/>
                  </a:cxn>
                  <a:cxn ang="0">
                    <a:pos x="21" y="4"/>
                  </a:cxn>
                  <a:cxn ang="0">
                    <a:pos x="21" y="2"/>
                  </a:cxn>
                  <a:cxn ang="0">
                    <a:pos x="0" y="0"/>
                  </a:cxn>
                </a:cxnLst>
                <a:rect l="0" t="0" r="r" b="b"/>
                <a:pathLst>
                  <a:path w="22"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2" name="Freeform 4248"/>
              <p:cNvSpPr>
                <a:spLocks/>
              </p:cNvSpPr>
              <p:nvPr/>
            </p:nvSpPr>
            <p:spPr bwMode="auto">
              <a:xfrm>
                <a:off x="6285" y="9063"/>
                <a:ext cx="19" cy="0"/>
              </a:xfrm>
              <a:custGeom>
                <a:avLst/>
                <a:gdLst/>
                <a:ahLst/>
                <a:cxnLst>
                  <a:cxn ang="0">
                    <a:pos x="0" y="0"/>
                  </a:cxn>
                  <a:cxn ang="0">
                    <a:pos x="19" y="0"/>
                  </a:cxn>
                </a:cxnLst>
                <a:rect l="0" t="0" r="r" b="b"/>
                <a:pathLst>
                  <a:path w="19">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3" name="Freeform 4249"/>
              <p:cNvSpPr>
                <a:spLocks/>
              </p:cNvSpPr>
              <p:nvPr/>
            </p:nvSpPr>
            <p:spPr bwMode="auto">
              <a:xfrm>
                <a:off x="6312" y="9062"/>
                <a:ext cx="21" cy="5"/>
              </a:xfrm>
              <a:custGeom>
                <a:avLst/>
                <a:gdLst/>
                <a:ahLst/>
                <a:cxnLst>
                  <a:cxn ang="0">
                    <a:pos x="0" y="0"/>
                  </a:cxn>
                  <a:cxn ang="0">
                    <a:pos x="0" y="2"/>
                  </a:cxn>
                  <a:cxn ang="0">
                    <a:pos x="21" y="4"/>
                  </a:cxn>
                  <a:cxn ang="0">
                    <a:pos x="21" y="0"/>
                  </a:cxn>
                  <a:cxn ang="0">
                    <a:pos x="0" y="0"/>
                  </a:cxn>
                </a:cxnLst>
                <a:rect l="0" t="0" r="r" b="b"/>
                <a:pathLst>
                  <a:path w="21"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4" name="Freeform 4250"/>
              <p:cNvSpPr>
                <a:spLocks/>
              </p:cNvSpPr>
              <p:nvPr/>
            </p:nvSpPr>
            <p:spPr bwMode="auto">
              <a:xfrm>
                <a:off x="6261" y="9062"/>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5" name="Freeform 4251"/>
              <p:cNvSpPr>
                <a:spLocks/>
              </p:cNvSpPr>
              <p:nvPr/>
            </p:nvSpPr>
            <p:spPr bwMode="auto">
              <a:xfrm>
                <a:off x="6285" y="9063"/>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6" name="Freeform 4252"/>
              <p:cNvSpPr>
                <a:spLocks/>
              </p:cNvSpPr>
              <p:nvPr/>
            </p:nvSpPr>
            <p:spPr bwMode="auto">
              <a:xfrm>
                <a:off x="6312" y="9062"/>
                <a:ext cx="21" cy="2"/>
              </a:xfrm>
              <a:custGeom>
                <a:avLst/>
                <a:gdLst/>
                <a:ahLst/>
                <a:cxnLst>
                  <a:cxn ang="0">
                    <a:pos x="0" y="0"/>
                  </a:cxn>
                  <a:cxn ang="0">
                    <a:pos x="0" y="2"/>
                  </a:cxn>
                  <a:cxn ang="0">
                    <a:pos x="21" y="2"/>
                  </a:cxn>
                  <a:cxn ang="0">
                    <a:pos x="0" y="0"/>
                  </a:cxn>
                </a:cxnLst>
                <a:rect l="0" t="0" r="r" b="b"/>
                <a:pathLst>
                  <a:path w="21"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7" name="Freeform 4253"/>
              <p:cNvSpPr>
                <a:spLocks/>
              </p:cNvSpPr>
              <p:nvPr/>
            </p:nvSpPr>
            <p:spPr bwMode="auto">
              <a:xfrm>
                <a:off x="6446" y="8863"/>
                <a:ext cx="12" cy="216"/>
              </a:xfrm>
              <a:custGeom>
                <a:avLst/>
                <a:gdLst/>
                <a:ahLst/>
                <a:cxnLst>
                  <a:cxn ang="0">
                    <a:pos x="9" y="19"/>
                  </a:cxn>
                  <a:cxn ang="0">
                    <a:pos x="9" y="19"/>
                  </a:cxn>
                  <a:cxn ang="0">
                    <a:pos x="0" y="0"/>
                  </a:cxn>
                  <a:cxn ang="0">
                    <a:pos x="0" y="215"/>
                  </a:cxn>
                  <a:cxn ang="0">
                    <a:pos x="12" y="206"/>
                  </a:cxn>
                  <a:cxn ang="0">
                    <a:pos x="12" y="28"/>
                  </a:cxn>
                  <a:cxn ang="0">
                    <a:pos x="9" y="19"/>
                  </a:cxn>
                </a:cxnLst>
                <a:rect l="0" t="0" r="r" b="b"/>
                <a:pathLst>
                  <a:path w="12" h="216">
                    <a:moveTo>
                      <a:pt x="9" y="19"/>
                    </a:moveTo>
                    <a:lnTo>
                      <a:pt x="9" y="19"/>
                    </a:lnTo>
                    <a:lnTo>
                      <a:pt x="0" y="0"/>
                    </a:lnTo>
                    <a:lnTo>
                      <a:pt x="0" y="215"/>
                    </a:lnTo>
                    <a:lnTo>
                      <a:pt x="12" y="206"/>
                    </a:lnTo>
                    <a:lnTo>
                      <a:pt x="12"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8" name="Freeform 4254"/>
              <p:cNvSpPr>
                <a:spLocks/>
              </p:cNvSpPr>
              <p:nvPr/>
            </p:nvSpPr>
            <p:spPr bwMode="auto">
              <a:xfrm>
                <a:off x="6513" y="8920"/>
                <a:ext cx="22"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6" y="141"/>
                  </a:cxn>
                  <a:cxn ang="0">
                    <a:pos x="16" y="129"/>
                  </a:cxn>
                  <a:cxn ang="0">
                    <a:pos x="19" y="115"/>
                  </a:cxn>
                  <a:cxn ang="0">
                    <a:pos x="19" y="95"/>
                  </a:cxn>
                  <a:cxn ang="0">
                    <a:pos x="21" y="79"/>
                  </a:cxn>
                  <a:cxn ang="0">
                    <a:pos x="21" y="62"/>
                  </a:cxn>
                  <a:cxn ang="0">
                    <a:pos x="19" y="43"/>
                  </a:cxn>
                  <a:cxn ang="0">
                    <a:pos x="19" y="26"/>
                  </a:cxn>
                  <a:cxn ang="0">
                    <a:pos x="16" y="9"/>
                  </a:cxn>
                </a:cxnLst>
                <a:rect l="0" t="0" r="r" b="b"/>
                <a:pathLst>
                  <a:path w="22" h="144">
                    <a:moveTo>
                      <a:pt x="16" y="9"/>
                    </a:moveTo>
                    <a:lnTo>
                      <a:pt x="2" y="0"/>
                    </a:lnTo>
                    <a:lnTo>
                      <a:pt x="4" y="23"/>
                    </a:lnTo>
                    <a:lnTo>
                      <a:pt x="7" y="43"/>
                    </a:lnTo>
                    <a:lnTo>
                      <a:pt x="7" y="76"/>
                    </a:lnTo>
                    <a:lnTo>
                      <a:pt x="2" y="105"/>
                    </a:lnTo>
                    <a:lnTo>
                      <a:pt x="2" y="124"/>
                    </a:lnTo>
                    <a:lnTo>
                      <a:pt x="0" y="143"/>
                    </a:lnTo>
                    <a:lnTo>
                      <a:pt x="16" y="141"/>
                    </a:lnTo>
                    <a:lnTo>
                      <a:pt x="16" y="129"/>
                    </a:lnTo>
                    <a:lnTo>
                      <a:pt x="19" y="115"/>
                    </a:lnTo>
                    <a:lnTo>
                      <a:pt x="19" y="95"/>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9" name="Freeform 4255"/>
              <p:cNvSpPr>
                <a:spLocks/>
              </p:cNvSpPr>
              <p:nvPr/>
            </p:nvSpPr>
            <p:spPr bwMode="auto">
              <a:xfrm>
                <a:off x="6511" y="8920"/>
                <a:ext cx="21" cy="144"/>
              </a:xfrm>
              <a:custGeom>
                <a:avLst/>
                <a:gdLst/>
                <a:ahLst/>
                <a:cxnLst>
                  <a:cxn ang="0">
                    <a:pos x="2" y="0"/>
                  </a:cxn>
                  <a:cxn ang="0">
                    <a:pos x="7" y="43"/>
                  </a:cxn>
                  <a:cxn ang="0">
                    <a:pos x="7" y="60"/>
                  </a:cxn>
                  <a:cxn ang="0">
                    <a:pos x="4" y="74"/>
                  </a:cxn>
                  <a:cxn ang="0">
                    <a:pos x="4" y="91"/>
                  </a:cxn>
                  <a:cxn ang="0">
                    <a:pos x="2" y="105"/>
                  </a:cxn>
                  <a:cxn ang="0">
                    <a:pos x="0" y="124"/>
                  </a:cxn>
                  <a:cxn ang="0">
                    <a:pos x="0" y="143"/>
                  </a:cxn>
                  <a:cxn ang="0">
                    <a:pos x="12" y="143"/>
                  </a:cxn>
                  <a:cxn ang="0">
                    <a:pos x="14" y="141"/>
                  </a:cxn>
                  <a:cxn ang="0">
                    <a:pos x="16" y="129"/>
                  </a:cxn>
                  <a:cxn ang="0">
                    <a:pos x="19" y="112"/>
                  </a:cxn>
                  <a:cxn ang="0">
                    <a:pos x="19" y="79"/>
                  </a:cxn>
                  <a:cxn ang="0">
                    <a:pos x="21" y="60"/>
                  </a:cxn>
                  <a:cxn ang="0">
                    <a:pos x="19" y="43"/>
                  </a:cxn>
                  <a:cxn ang="0">
                    <a:pos x="19" y="23"/>
                  </a:cxn>
                  <a:cxn ang="0">
                    <a:pos x="16" y="9"/>
                  </a:cxn>
                  <a:cxn ang="0">
                    <a:pos x="12" y="4"/>
                  </a:cxn>
                  <a:cxn ang="0">
                    <a:pos x="7" y="2"/>
                  </a:cxn>
                  <a:cxn ang="0">
                    <a:pos x="2" y="0"/>
                  </a:cxn>
                </a:cxnLst>
                <a:rect l="0" t="0" r="r" b="b"/>
                <a:pathLst>
                  <a:path w="21" h="144">
                    <a:moveTo>
                      <a:pt x="2" y="0"/>
                    </a:moveTo>
                    <a:lnTo>
                      <a:pt x="7" y="43"/>
                    </a:lnTo>
                    <a:lnTo>
                      <a:pt x="7" y="60"/>
                    </a:lnTo>
                    <a:lnTo>
                      <a:pt x="4" y="74"/>
                    </a:lnTo>
                    <a:lnTo>
                      <a:pt x="4" y="91"/>
                    </a:lnTo>
                    <a:lnTo>
                      <a:pt x="2" y="105"/>
                    </a:lnTo>
                    <a:lnTo>
                      <a:pt x="0" y="124"/>
                    </a:lnTo>
                    <a:lnTo>
                      <a:pt x="0" y="143"/>
                    </a:lnTo>
                    <a:lnTo>
                      <a:pt x="12" y="143"/>
                    </a:lnTo>
                    <a:lnTo>
                      <a:pt x="14" y="141"/>
                    </a:lnTo>
                    <a:lnTo>
                      <a:pt x="16" y="129"/>
                    </a:lnTo>
                    <a:lnTo>
                      <a:pt x="19" y="112"/>
                    </a:lnTo>
                    <a:lnTo>
                      <a:pt x="19" y="79"/>
                    </a:lnTo>
                    <a:lnTo>
                      <a:pt x="21" y="60"/>
                    </a:lnTo>
                    <a:lnTo>
                      <a:pt x="19" y="43"/>
                    </a:lnTo>
                    <a:lnTo>
                      <a:pt x="19" y="23"/>
                    </a:lnTo>
                    <a:lnTo>
                      <a:pt x="16" y="9"/>
                    </a:lnTo>
                    <a:lnTo>
                      <a:pt x="12" y="4"/>
                    </a:lnTo>
                    <a:lnTo>
                      <a:pt x="7" y="2"/>
                    </a:lnTo>
                    <a:lnTo>
                      <a:pt x="2"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0" name="Freeform 4256"/>
              <p:cNvSpPr>
                <a:spLocks/>
              </p:cNvSpPr>
              <p:nvPr/>
            </p:nvSpPr>
            <p:spPr bwMode="auto">
              <a:xfrm>
                <a:off x="6506" y="8918"/>
                <a:ext cx="22" cy="146"/>
              </a:xfrm>
              <a:custGeom>
                <a:avLst/>
                <a:gdLst/>
                <a:ahLst/>
                <a:cxnLst>
                  <a:cxn ang="0">
                    <a:pos x="14" y="4"/>
                  </a:cxn>
                  <a:cxn ang="0">
                    <a:pos x="9" y="4"/>
                  </a:cxn>
                  <a:cxn ang="0">
                    <a:pos x="4" y="0"/>
                  </a:cxn>
                  <a:cxn ang="0">
                    <a:pos x="2" y="0"/>
                  </a:cxn>
                  <a:cxn ang="0">
                    <a:pos x="7" y="23"/>
                  </a:cxn>
                  <a:cxn ang="0">
                    <a:pos x="9" y="43"/>
                  </a:cxn>
                  <a:cxn ang="0">
                    <a:pos x="9" y="60"/>
                  </a:cxn>
                  <a:cxn ang="0">
                    <a:pos x="7" y="76"/>
                  </a:cxn>
                  <a:cxn ang="0">
                    <a:pos x="7" y="91"/>
                  </a:cxn>
                  <a:cxn ang="0">
                    <a:pos x="4" y="107"/>
                  </a:cxn>
                  <a:cxn ang="0">
                    <a:pos x="0" y="146"/>
                  </a:cxn>
                  <a:cxn ang="0">
                    <a:pos x="12" y="146"/>
                  </a:cxn>
                  <a:cxn ang="0">
                    <a:pos x="12" y="143"/>
                  </a:cxn>
                  <a:cxn ang="0">
                    <a:pos x="16" y="143"/>
                  </a:cxn>
                  <a:cxn ang="0">
                    <a:pos x="19" y="115"/>
                  </a:cxn>
                  <a:cxn ang="0">
                    <a:pos x="21" y="79"/>
                  </a:cxn>
                  <a:cxn ang="0">
                    <a:pos x="21" y="43"/>
                  </a:cxn>
                  <a:cxn ang="0">
                    <a:pos x="19" y="9"/>
                  </a:cxn>
                  <a:cxn ang="0">
                    <a:pos x="16" y="9"/>
                  </a:cxn>
                  <a:cxn ang="0">
                    <a:pos x="14" y="4"/>
                  </a:cxn>
                </a:cxnLst>
                <a:rect l="0" t="0" r="r" b="b"/>
                <a:pathLst>
                  <a:path w="22" h="146">
                    <a:moveTo>
                      <a:pt x="14" y="4"/>
                    </a:moveTo>
                    <a:lnTo>
                      <a:pt x="9" y="4"/>
                    </a:lnTo>
                    <a:lnTo>
                      <a:pt x="4" y="0"/>
                    </a:lnTo>
                    <a:lnTo>
                      <a:pt x="2" y="0"/>
                    </a:lnTo>
                    <a:lnTo>
                      <a:pt x="7" y="23"/>
                    </a:lnTo>
                    <a:lnTo>
                      <a:pt x="9" y="43"/>
                    </a:lnTo>
                    <a:lnTo>
                      <a:pt x="9" y="60"/>
                    </a:lnTo>
                    <a:lnTo>
                      <a:pt x="7" y="76"/>
                    </a:lnTo>
                    <a:lnTo>
                      <a:pt x="7" y="91"/>
                    </a:lnTo>
                    <a:lnTo>
                      <a:pt x="4" y="107"/>
                    </a:lnTo>
                    <a:lnTo>
                      <a:pt x="0" y="146"/>
                    </a:lnTo>
                    <a:lnTo>
                      <a:pt x="12" y="146"/>
                    </a:lnTo>
                    <a:lnTo>
                      <a:pt x="12" y="143"/>
                    </a:lnTo>
                    <a:lnTo>
                      <a:pt x="16" y="143"/>
                    </a:lnTo>
                    <a:lnTo>
                      <a:pt x="19" y="115"/>
                    </a:lnTo>
                    <a:lnTo>
                      <a:pt x="21" y="79"/>
                    </a:lnTo>
                    <a:lnTo>
                      <a:pt x="21" y="43"/>
                    </a:lnTo>
                    <a:lnTo>
                      <a:pt x="19" y="9"/>
                    </a:lnTo>
                    <a:lnTo>
                      <a:pt x="16" y="9"/>
                    </a:lnTo>
                    <a:lnTo>
                      <a:pt x="14" y="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1" name="Freeform 4257"/>
              <p:cNvSpPr>
                <a:spLocks/>
              </p:cNvSpPr>
              <p:nvPr/>
            </p:nvSpPr>
            <p:spPr bwMode="auto">
              <a:xfrm>
                <a:off x="6504" y="8916"/>
                <a:ext cx="21" cy="151"/>
              </a:xfrm>
              <a:custGeom>
                <a:avLst/>
                <a:gdLst/>
                <a:ahLst/>
                <a:cxnLst>
                  <a:cxn ang="0">
                    <a:pos x="2" y="148"/>
                  </a:cxn>
                  <a:cxn ang="0">
                    <a:pos x="9" y="148"/>
                  </a:cxn>
                  <a:cxn ang="0">
                    <a:pos x="12" y="146"/>
                  </a:cxn>
                  <a:cxn ang="0">
                    <a:pos x="16" y="146"/>
                  </a:cxn>
                  <a:cxn ang="0">
                    <a:pos x="19" y="117"/>
                  </a:cxn>
                  <a:cxn ang="0">
                    <a:pos x="21" y="81"/>
                  </a:cxn>
                  <a:cxn ang="0">
                    <a:pos x="21" y="43"/>
                  </a:cxn>
                  <a:cxn ang="0">
                    <a:pos x="19" y="9"/>
                  </a:cxn>
                  <a:cxn ang="0">
                    <a:pos x="16" y="9"/>
                  </a:cxn>
                  <a:cxn ang="0">
                    <a:pos x="12" y="4"/>
                  </a:cxn>
                  <a:cxn ang="0">
                    <a:pos x="7" y="2"/>
                  </a:cxn>
                  <a:cxn ang="0">
                    <a:pos x="2" y="0"/>
                  </a:cxn>
                  <a:cxn ang="0">
                    <a:pos x="7" y="23"/>
                  </a:cxn>
                  <a:cxn ang="0">
                    <a:pos x="7" y="79"/>
                  </a:cxn>
                  <a:cxn ang="0">
                    <a:pos x="4" y="93"/>
                  </a:cxn>
                  <a:cxn ang="0">
                    <a:pos x="2" y="110"/>
                  </a:cxn>
                  <a:cxn ang="0">
                    <a:pos x="2" y="129"/>
                  </a:cxn>
                  <a:cxn ang="0">
                    <a:pos x="0" y="151"/>
                  </a:cxn>
                  <a:cxn ang="0">
                    <a:pos x="2" y="148"/>
                  </a:cxn>
                </a:cxnLst>
                <a:rect l="0" t="0" r="r" b="b"/>
                <a:pathLst>
                  <a:path w="21" h="151">
                    <a:moveTo>
                      <a:pt x="2" y="148"/>
                    </a:moveTo>
                    <a:lnTo>
                      <a:pt x="9" y="148"/>
                    </a:lnTo>
                    <a:lnTo>
                      <a:pt x="12" y="146"/>
                    </a:lnTo>
                    <a:lnTo>
                      <a:pt x="16" y="146"/>
                    </a:lnTo>
                    <a:lnTo>
                      <a:pt x="19" y="117"/>
                    </a:lnTo>
                    <a:lnTo>
                      <a:pt x="21" y="81"/>
                    </a:lnTo>
                    <a:lnTo>
                      <a:pt x="21" y="43"/>
                    </a:lnTo>
                    <a:lnTo>
                      <a:pt x="19" y="9"/>
                    </a:lnTo>
                    <a:lnTo>
                      <a:pt x="16" y="9"/>
                    </a:lnTo>
                    <a:lnTo>
                      <a:pt x="12" y="4"/>
                    </a:lnTo>
                    <a:lnTo>
                      <a:pt x="7" y="2"/>
                    </a:lnTo>
                    <a:lnTo>
                      <a:pt x="2" y="0"/>
                    </a:lnTo>
                    <a:lnTo>
                      <a:pt x="7" y="23"/>
                    </a:lnTo>
                    <a:lnTo>
                      <a:pt x="7" y="79"/>
                    </a:lnTo>
                    <a:lnTo>
                      <a:pt x="4" y="93"/>
                    </a:lnTo>
                    <a:lnTo>
                      <a:pt x="2" y="110"/>
                    </a:lnTo>
                    <a:lnTo>
                      <a:pt x="2" y="129"/>
                    </a:lnTo>
                    <a:lnTo>
                      <a:pt x="0" y="151"/>
                    </a:lnTo>
                    <a:lnTo>
                      <a:pt x="2" y="148"/>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2" name="Freeform 4258"/>
              <p:cNvSpPr>
                <a:spLocks/>
              </p:cNvSpPr>
              <p:nvPr/>
            </p:nvSpPr>
            <p:spPr bwMode="auto">
              <a:xfrm>
                <a:off x="6501" y="8916"/>
                <a:ext cx="22" cy="151"/>
              </a:xfrm>
              <a:custGeom>
                <a:avLst/>
                <a:gdLst/>
                <a:ahLst/>
                <a:cxnLst>
                  <a:cxn ang="0">
                    <a:pos x="2" y="0"/>
                  </a:cxn>
                  <a:cxn ang="0">
                    <a:pos x="7" y="43"/>
                  </a:cxn>
                  <a:cxn ang="0">
                    <a:pos x="7" y="76"/>
                  </a:cxn>
                  <a:cxn ang="0">
                    <a:pos x="2" y="110"/>
                  </a:cxn>
                  <a:cxn ang="0">
                    <a:pos x="0" y="129"/>
                  </a:cxn>
                  <a:cxn ang="0">
                    <a:pos x="0" y="151"/>
                  </a:cxn>
                  <a:cxn ang="0">
                    <a:pos x="2" y="148"/>
                  </a:cxn>
                  <a:cxn ang="0">
                    <a:pos x="9" y="148"/>
                  </a:cxn>
                  <a:cxn ang="0">
                    <a:pos x="14" y="146"/>
                  </a:cxn>
                  <a:cxn ang="0">
                    <a:pos x="19" y="117"/>
                  </a:cxn>
                  <a:cxn ang="0">
                    <a:pos x="19" y="81"/>
                  </a:cxn>
                  <a:cxn ang="0">
                    <a:pos x="21" y="43"/>
                  </a:cxn>
                  <a:cxn ang="0">
                    <a:pos x="19" y="9"/>
                  </a:cxn>
                  <a:cxn ang="0">
                    <a:pos x="14" y="7"/>
                  </a:cxn>
                  <a:cxn ang="0">
                    <a:pos x="9" y="2"/>
                  </a:cxn>
                  <a:cxn ang="0">
                    <a:pos x="7" y="2"/>
                  </a:cxn>
                  <a:cxn ang="0">
                    <a:pos x="2" y="0"/>
                  </a:cxn>
                </a:cxnLst>
                <a:rect l="0" t="0" r="r" b="b"/>
                <a:pathLst>
                  <a:path w="22" h="151">
                    <a:moveTo>
                      <a:pt x="2" y="0"/>
                    </a:moveTo>
                    <a:lnTo>
                      <a:pt x="7" y="43"/>
                    </a:lnTo>
                    <a:lnTo>
                      <a:pt x="7" y="76"/>
                    </a:lnTo>
                    <a:lnTo>
                      <a:pt x="2" y="110"/>
                    </a:lnTo>
                    <a:lnTo>
                      <a:pt x="0" y="129"/>
                    </a:lnTo>
                    <a:lnTo>
                      <a:pt x="0" y="151"/>
                    </a:lnTo>
                    <a:lnTo>
                      <a:pt x="2" y="148"/>
                    </a:lnTo>
                    <a:lnTo>
                      <a:pt x="9" y="148"/>
                    </a:lnTo>
                    <a:lnTo>
                      <a:pt x="14" y="146"/>
                    </a:lnTo>
                    <a:lnTo>
                      <a:pt x="19" y="117"/>
                    </a:lnTo>
                    <a:lnTo>
                      <a:pt x="19" y="81"/>
                    </a:lnTo>
                    <a:lnTo>
                      <a:pt x="21" y="43"/>
                    </a:lnTo>
                    <a:lnTo>
                      <a:pt x="19" y="9"/>
                    </a:lnTo>
                    <a:lnTo>
                      <a:pt x="14" y="7"/>
                    </a:lnTo>
                    <a:lnTo>
                      <a:pt x="9" y="2"/>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3" name="Freeform 4259"/>
              <p:cNvSpPr>
                <a:spLocks/>
              </p:cNvSpPr>
              <p:nvPr/>
            </p:nvSpPr>
            <p:spPr bwMode="auto">
              <a:xfrm>
                <a:off x="6496" y="8913"/>
                <a:ext cx="22" cy="154"/>
              </a:xfrm>
              <a:custGeom>
                <a:avLst/>
                <a:gdLst/>
                <a:ahLst/>
                <a:cxnLst>
                  <a:cxn ang="0">
                    <a:pos x="9" y="151"/>
                  </a:cxn>
                  <a:cxn ang="0">
                    <a:pos x="12" y="148"/>
                  </a:cxn>
                  <a:cxn ang="0">
                    <a:pos x="16" y="148"/>
                  </a:cxn>
                  <a:cxn ang="0">
                    <a:pos x="19" y="120"/>
                  </a:cxn>
                  <a:cxn ang="0">
                    <a:pos x="21" y="81"/>
                  </a:cxn>
                  <a:cxn ang="0">
                    <a:pos x="21" y="9"/>
                  </a:cxn>
                  <a:cxn ang="0">
                    <a:pos x="19" y="9"/>
                  </a:cxn>
                  <a:cxn ang="0">
                    <a:pos x="14" y="7"/>
                  </a:cxn>
                  <a:cxn ang="0">
                    <a:pos x="9" y="2"/>
                  </a:cxn>
                  <a:cxn ang="0">
                    <a:pos x="4" y="0"/>
                  </a:cxn>
                  <a:cxn ang="0">
                    <a:pos x="7" y="23"/>
                  </a:cxn>
                  <a:cxn ang="0">
                    <a:pos x="9" y="43"/>
                  </a:cxn>
                  <a:cxn ang="0">
                    <a:pos x="9" y="62"/>
                  </a:cxn>
                  <a:cxn ang="0">
                    <a:pos x="7" y="79"/>
                  </a:cxn>
                  <a:cxn ang="0">
                    <a:pos x="7" y="96"/>
                  </a:cxn>
                  <a:cxn ang="0">
                    <a:pos x="4" y="112"/>
                  </a:cxn>
                  <a:cxn ang="0">
                    <a:pos x="2" y="131"/>
                  </a:cxn>
                  <a:cxn ang="0">
                    <a:pos x="0" y="153"/>
                  </a:cxn>
                  <a:cxn ang="0">
                    <a:pos x="2" y="151"/>
                  </a:cxn>
                  <a:cxn ang="0">
                    <a:pos x="9" y="151"/>
                  </a:cxn>
                </a:cxnLst>
                <a:rect l="0" t="0" r="r" b="b"/>
                <a:pathLst>
                  <a:path w="22" h="154">
                    <a:moveTo>
                      <a:pt x="9" y="151"/>
                    </a:moveTo>
                    <a:lnTo>
                      <a:pt x="12" y="148"/>
                    </a:lnTo>
                    <a:lnTo>
                      <a:pt x="16" y="148"/>
                    </a:lnTo>
                    <a:lnTo>
                      <a:pt x="19" y="120"/>
                    </a:lnTo>
                    <a:lnTo>
                      <a:pt x="21" y="81"/>
                    </a:lnTo>
                    <a:lnTo>
                      <a:pt x="21" y="9"/>
                    </a:lnTo>
                    <a:lnTo>
                      <a:pt x="19" y="9"/>
                    </a:lnTo>
                    <a:lnTo>
                      <a:pt x="14" y="7"/>
                    </a:lnTo>
                    <a:lnTo>
                      <a:pt x="9" y="2"/>
                    </a:lnTo>
                    <a:lnTo>
                      <a:pt x="4" y="0"/>
                    </a:lnTo>
                    <a:lnTo>
                      <a:pt x="7" y="23"/>
                    </a:lnTo>
                    <a:lnTo>
                      <a:pt x="9" y="43"/>
                    </a:lnTo>
                    <a:lnTo>
                      <a:pt x="9" y="62"/>
                    </a:lnTo>
                    <a:lnTo>
                      <a:pt x="7" y="79"/>
                    </a:lnTo>
                    <a:lnTo>
                      <a:pt x="7" y="96"/>
                    </a:lnTo>
                    <a:lnTo>
                      <a:pt x="4" y="112"/>
                    </a:lnTo>
                    <a:lnTo>
                      <a:pt x="2" y="131"/>
                    </a:lnTo>
                    <a:lnTo>
                      <a:pt x="0" y="153"/>
                    </a:lnTo>
                    <a:lnTo>
                      <a:pt x="2" y="151"/>
                    </a:lnTo>
                    <a:lnTo>
                      <a:pt x="9" y="151"/>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4" name="Freeform 4260"/>
              <p:cNvSpPr>
                <a:spLocks/>
              </p:cNvSpPr>
              <p:nvPr/>
            </p:nvSpPr>
            <p:spPr bwMode="auto">
              <a:xfrm>
                <a:off x="6494" y="8911"/>
                <a:ext cx="22" cy="156"/>
              </a:xfrm>
              <a:custGeom>
                <a:avLst/>
                <a:gdLst/>
                <a:ahLst/>
                <a:cxnLst>
                  <a:cxn ang="0">
                    <a:pos x="4" y="0"/>
                  </a:cxn>
                  <a:cxn ang="0">
                    <a:pos x="7" y="23"/>
                  </a:cxn>
                  <a:cxn ang="0">
                    <a:pos x="9" y="45"/>
                  </a:cxn>
                  <a:cxn ang="0">
                    <a:pos x="9" y="62"/>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3"/>
                  </a:cxn>
                  <a:cxn ang="0">
                    <a:pos x="21" y="12"/>
                  </a:cxn>
                  <a:cxn ang="0">
                    <a:pos x="16" y="9"/>
                  </a:cxn>
                  <a:cxn ang="0">
                    <a:pos x="11" y="4"/>
                  </a:cxn>
                  <a:cxn ang="0">
                    <a:pos x="9" y="2"/>
                  </a:cxn>
                  <a:cxn ang="0">
                    <a:pos x="4" y="0"/>
                  </a:cxn>
                </a:cxnLst>
                <a:rect l="0" t="0" r="r" b="b"/>
                <a:pathLst>
                  <a:path w="22" h="156">
                    <a:moveTo>
                      <a:pt x="4" y="0"/>
                    </a:moveTo>
                    <a:lnTo>
                      <a:pt x="7" y="23"/>
                    </a:lnTo>
                    <a:lnTo>
                      <a:pt x="9" y="45"/>
                    </a:lnTo>
                    <a:lnTo>
                      <a:pt x="9" y="62"/>
                    </a:lnTo>
                    <a:lnTo>
                      <a:pt x="7" y="81"/>
                    </a:lnTo>
                    <a:lnTo>
                      <a:pt x="2" y="115"/>
                    </a:lnTo>
                    <a:lnTo>
                      <a:pt x="0" y="134"/>
                    </a:lnTo>
                    <a:lnTo>
                      <a:pt x="0" y="156"/>
                    </a:lnTo>
                    <a:lnTo>
                      <a:pt x="2" y="153"/>
                    </a:lnTo>
                    <a:lnTo>
                      <a:pt x="7" y="153"/>
                    </a:lnTo>
                    <a:lnTo>
                      <a:pt x="9" y="151"/>
                    </a:lnTo>
                    <a:lnTo>
                      <a:pt x="16" y="151"/>
                    </a:lnTo>
                    <a:lnTo>
                      <a:pt x="19" y="120"/>
                    </a:lnTo>
                    <a:lnTo>
                      <a:pt x="21" y="83"/>
                    </a:lnTo>
                    <a:lnTo>
                      <a:pt x="21" y="12"/>
                    </a:lnTo>
                    <a:lnTo>
                      <a:pt x="16" y="9"/>
                    </a:lnTo>
                    <a:lnTo>
                      <a:pt x="11" y="4"/>
                    </a:lnTo>
                    <a:lnTo>
                      <a:pt x="9" y="2"/>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5" name="Freeform 4261"/>
              <p:cNvSpPr>
                <a:spLocks/>
              </p:cNvSpPr>
              <p:nvPr/>
            </p:nvSpPr>
            <p:spPr bwMode="auto">
              <a:xfrm>
                <a:off x="6489" y="8911"/>
                <a:ext cx="24" cy="156"/>
              </a:xfrm>
              <a:custGeom>
                <a:avLst/>
                <a:gdLst/>
                <a:ahLst/>
                <a:cxnLst>
                  <a:cxn ang="0">
                    <a:pos x="9" y="79"/>
                  </a:cxn>
                  <a:cxn ang="0">
                    <a:pos x="7" y="98"/>
                  </a:cxn>
                  <a:cxn ang="0">
                    <a:pos x="4" y="115"/>
                  </a:cxn>
                  <a:cxn ang="0">
                    <a:pos x="2" y="134"/>
                  </a:cxn>
                  <a:cxn ang="0">
                    <a:pos x="0" y="156"/>
                  </a:cxn>
                  <a:cxn ang="0">
                    <a:pos x="2" y="153"/>
                  </a:cxn>
                  <a:cxn ang="0">
                    <a:pos x="9" y="153"/>
                  </a:cxn>
                  <a:cxn ang="0">
                    <a:pos x="11" y="151"/>
                  </a:cxn>
                  <a:cxn ang="0">
                    <a:pos x="19" y="151"/>
                  </a:cxn>
                  <a:cxn ang="0">
                    <a:pos x="21" y="120"/>
                  </a:cxn>
                  <a:cxn ang="0">
                    <a:pos x="21" y="83"/>
                  </a:cxn>
                  <a:cxn ang="0">
                    <a:pos x="23" y="43"/>
                  </a:cxn>
                  <a:cxn ang="0">
                    <a:pos x="23" y="9"/>
                  </a:cxn>
                  <a:cxn ang="0">
                    <a:pos x="21" y="9"/>
                  </a:cxn>
                  <a:cxn ang="0">
                    <a:pos x="16" y="4"/>
                  </a:cxn>
                  <a:cxn ang="0">
                    <a:pos x="11" y="2"/>
                  </a:cxn>
                  <a:cxn ang="0">
                    <a:pos x="7" y="0"/>
                  </a:cxn>
                  <a:cxn ang="0">
                    <a:pos x="9" y="21"/>
                  </a:cxn>
                  <a:cxn ang="0">
                    <a:pos x="9" y="79"/>
                  </a:cxn>
                </a:cxnLst>
                <a:rect l="0" t="0" r="r" b="b"/>
                <a:pathLst>
                  <a:path w="24" h="156">
                    <a:moveTo>
                      <a:pt x="9" y="79"/>
                    </a:moveTo>
                    <a:lnTo>
                      <a:pt x="7" y="98"/>
                    </a:lnTo>
                    <a:lnTo>
                      <a:pt x="4" y="115"/>
                    </a:lnTo>
                    <a:lnTo>
                      <a:pt x="2" y="134"/>
                    </a:lnTo>
                    <a:lnTo>
                      <a:pt x="0" y="156"/>
                    </a:lnTo>
                    <a:lnTo>
                      <a:pt x="2" y="153"/>
                    </a:lnTo>
                    <a:lnTo>
                      <a:pt x="9" y="153"/>
                    </a:lnTo>
                    <a:lnTo>
                      <a:pt x="11" y="151"/>
                    </a:lnTo>
                    <a:lnTo>
                      <a:pt x="19" y="151"/>
                    </a:lnTo>
                    <a:lnTo>
                      <a:pt x="21" y="120"/>
                    </a:lnTo>
                    <a:lnTo>
                      <a:pt x="21" y="83"/>
                    </a:lnTo>
                    <a:lnTo>
                      <a:pt x="23" y="43"/>
                    </a:lnTo>
                    <a:lnTo>
                      <a:pt x="23" y="9"/>
                    </a:lnTo>
                    <a:lnTo>
                      <a:pt x="21" y="9"/>
                    </a:lnTo>
                    <a:lnTo>
                      <a:pt x="16" y="4"/>
                    </a:lnTo>
                    <a:lnTo>
                      <a:pt x="11" y="2"/>
                    </a:lnTo>
                    <a:lnTo>
                      <a:pt x="7" y="0"/>
                    </a:lnTo>
                    <a:lnTo>
                      <a:pt x="9" y="21"/>
                    </a:lnTo>
                    <a:lnTo>
                      <a:pt x="9" y="79"/>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6" name="Freeform 4262"/>
              <p:cNvSpPr>
                <a:spLocks/>
              </p:cNvSpPr>
              <p:nvPr/>
            </p:nvSpPr>
            <p:spPr bwMode="auto">
              <a:xfrm>
                <a:off x="6487" y="8908"/>
                <a:ext cx="24" cy="159"/>
              </a:xfrm>
              <a:custGeom>
                <a:avLst/>
                <a:gdLst/>
                <a:ahLst/>
                <a:cxnLst>
                  <a:cxn ang="0">
                    <a:pos x="7" y="98"/>
                  </a:cxn>
                  <a:cxn ang="0">
                    <a:pos x="2" y="117"/>
                  </a:cxn>
                  <a:cxn ang="0">
                    <a:pos x="2" y="136"/>
                  </a:cxn>
                  <a:cxn ang="0">
                    <a:pos x="0" y="158"/>
                  </a:cxn>
                  <a:cxn ang="0">
                    <a:pos x="2" y="156"/>
                  </a:cxn>
                  <a:cxn ang="0">
                    <a:pos x="7" y="156"/>
                  </a:cxn>
                  <a:cxn ang="0">
                    <a:pos x="9" y="153"/>
                  </a:cxn>
                  <a:cxn ang="0">
                    <a:pos x="16" y="153"/>
                  </a:cxn>
                  <a:cxn ang="0">
                    <a:pos x="19" y="151"/>
                  </a:cxn>
                  <a:cxn ang="0">
                    <a:pos x="21" y="122"/>
                  </a:cxn>
                  <a:cxn ang="0">
                    <a:pos x="21" y="45"/>
                  </a:cxn>
                  <a:cxn ang="0">
                    <a:pos x="23" y="9"/>
                  </a:cxn>
                  <a:cxn ang="0">
                    <a:pos x="21" y="9"/>
                  </a:cxn>
                  <a:cxn ang="0">
                    <a:pos x="16" y="7"/>
                  </a:cxn>
                  <a:cxn ang="0">
                    <a:pos x="11" y="4"/>
                  </a:cxn>
                  <a:cxn ang="0">
                    <a:pos x="7" y="0"/>
                  </a:cxn>
                  <a:cxn ang="0">
                    <a:pos x="9" y="23"/>
                  </a:cxn>
                  <a:cxn ang="0">
                    <a:pos x="9" y="64"/>
                  </a:cxn>
                  <a:cxn ang="0">
                    <a:pos x="7" y="81"/>
                  </a:cxn>
                  <a:cxn ang="0">
                    <a:pos x="7" y="98"/>
                  </a:cxn>
                </a:cxnLst>
                <a:rect l="0" t="0" r="r" b="b"/>
                <a:pathLst>
                  <a:path w="24" h="159">
                    <a:moveTo>
                      <a:pt x="7" y="98"/>
                    </a:moveTo>
                    <a:lnTo>
                      <a:pt x="2" y="117"/>
                    </a:lnTo>
                    <a:lnTo>
                      <a:pt x="2" y="136"/>
                    </a:lnTo>
                    <a:lnTo>
                      <a:pt x="0" y="158"/>
                    </a:lnTo>
                    <a:lnTo>
                      <a:pt x="2" y="156"/>
                    </a:lnTo>
                    <a:lnTo>
                      <a:pt x="7" y="156"/>
                    </a:lnTo>
                    <a:lnTo>
                      <a:pt x="9" y="153"/>
                    </a:lnTo>
                    <a:lnTo>
                      <a:pt x="16" y="153"/>
                    </a:lnTo>
                    <a:lnTo>
                      <a:pt x="19" y="151"/>
                    </a:lnTo>
                    <a:lnTo>
                      <a:pt x="21" y="122"/>
                    </a:lnTo>
                    <a:lnTo>
                      <a:pt x="21" y="45"/>
                    </a:lnTo>
                    <a:lnTo>
                      <a:pt x="23" y="9"/>
                    </a:lnTo>
                    <a:lnTo>
                      <a:pt x="21" y="9"/>
                    </a:lnTo>
                    <a:lnTo>
                      <a:pt x="16" y="7"/>
                    </a:lnTo>
                    <a:lnTo>
                      <a:pt x="11" y="4"/>
                    </a:lnTo>
                    <a:lnTo>
                      <a:pt x="7" y="0"/>
                    </a:lnTo>
                    <a:lnTo>
                      <a:pt x="9" y="23"/>
                    </a:lnTo>
                    <a:lnTo>
                      <a:pt x="9" y="64"/>
                    </a:lnTo>
                    <a:lnTo>
                      <a:pt x="7" y="81"/>
                    </a:lnTo>
                    <a:lnTo>
                      <a:pt x="7" y="98"/>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7" name="Freeform 4263"/>
              <p:cNvSpPr>
                <a:spLocks/>
              </p:cNvSpPr>
              <p:nvPr/>
            </p:nvSpPr>
            <p:spPr bwMode="auto">
              <a:xfrm>
                <a:off x="6484" y="8906"/>
                <a:ext cx="24" cy="161"/>
              </a:xfrm>
              <a:custGeom>
                <a:avLst/>
                <a:gdLst/>
                <a:ahLst/>
                <a:cxnLst>
                  <a:cxn ang="0">
                    <a:pos x="4" y="0"/>
                  </a:cxn>
                  <a:cxn ang="0">
                    <a:pos x="9" y="23"/>
                  </a:cxn>
                  <a:cxn ang="0">
                    <a:pos x="9" y="64"/>
                  </a:cxn>
                  <a:cxn ang="0">
                    <a:pos x="7" y="83"/>
                  </a:cxn>
                  <a:cxn ang="0">
                    <a:pos x="4" y="100"/>
                  </a:cxn>
                  <a:cxn ang="0">
                    <a:pos x="0" y="139"/>
                  </a:cxn>
                  <a:cxn ang="0">
                    <a:pos x="0" y="160"/>
                  </a:cxn>
                  <a:cxn ang="0">
                    <a:pos x="2" y="158"/>
                  </a:cxn>
                  <a:cxn ang="0">
                    <a:pos x="7" y="156"/>
                  </a:cxn>
                  <a:cxn ang="0">
                    <a:pos x="14" y="156"/>
                  </a:cxn>
                  <a:cxn ang="0">
                    <a:pos x="16" y="153"/>
                  </a:cxn>
                  <a:cxn ang="0">
                    <a:pos x="19" y="124"/>
                  </a:cxn>
                  <a:cxn ang="0">
                    <a:pos x="21" y="86"/>
                  </a:cxn>
                  <a:cxn ang="0">
                    <a:pos x="21" y="45"/>
                  </a:cxn>
                  <a:cxn ang="0">
                    <a:pos x="23" y="12"/>
                  </a:cxn>
                  <a:cxn ang="0">
                    <a:pos x="19" y="9"/>
                  </a:cxn>
                  <a:cxn ang="0">
                    <a:pos x="14" y="7"/>
                  </a:cxn>
                  <a:cxn ang="0">
                    <a:pos x="9" y="2"/>
                  </a:cxn>
                  <a:cxn ang="0">
                    <a:pos x="4" y="0"/>
                  </a:cxn>
                </a:cxnLst>
                <a:rect l="0" t="0" r="r" b="b"/>
                <a:pathLst>
                  <a:path w="24" h="161">
                    <a:moveTo>
                      <a:pt x="4" y="0"/>
                    </a:moveTo>
                    <a:lnTo>
                      <a:pt x="9" y="23"/>
                    </a:lnTo>
                    <a:lnTo>
                      <a:pt x="9" y="64"/>
                    </a:lnTo>
                    <a:lnTo>
                      <a:pt x="7" y="83"/>
                    </a:lnTo>
                    <a:lnTo>
                      <a:pt x="4" y="100"/>
                    </a:lnTo>
                    <a:lnTo>
                      <a:pt x="0" y="139"/>
                    </a:lnTo>
                    <a:lnTo>
                      <a:pt x="0" y="160"/>
                    </a:lnTo>
                    <a:lnTo>
                      <a:pt x="2" y="158"/>
                    </a:lnTo>
                    <a:lnTo>
                      <a:pt x="7" y="156"/>
                    </a:lnTo>
                    <a:lnTo>
                      <a:pt x="14" y="156"/>
                    </a:lnTo>
                    <a:lnTo>
                      <a:pt x="16" y="153"/>
                    </a:lnTo>
                    <a:lnTo>
                      <a:pt x="19" y="124"/>
                    </a:lnTo>
                    <a:lnTo>
                      <a:pt x="21" y="86"/>
                    </a:lnTo>
                    <a:lnTo>
                      <a:pt x="21" y="45"/>
                    </a:lnTo>
                    <a:lnTo>
                      <a:pt x="23" y="12"/>
                    </a:lnTo>
                    <a:lnTo>
                      <a:pt x="19" y="9"/>
                    </a:lnTo>
                    <a:lnTo>
                      <a:pt x="14" y="7"/>
                    </a:lnTo>
                    <a:lnTo>
                      <a:pt x="9" y="2"/>
                    </a:lnTo>
                    <a:lnTo>
                      <a:pt x="4"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8" name="Freeform 4264"/>
              <p:cNvSpPr>
                <a:spLocks/>
              </p:cNvSpPr>
              <p:nvPr/>
            </p:nvSpPr>
            <p:spPr bwMode="auto">
              <a:xfrm>
                <a:off x="6480" y="8906"/>
                <a:ext cx="26" cy="161"/>
              </a:xfrm>
              <a:custGeom>
                <a:avLst/>
                <a:gdLst/>
                <a:ahLst/>
                <a:cxnLst>
                  <a:cxn ang="0">
                    <a:pos x="2" y="139"/>
                  </a:cxn>
                  <a:cxn ang="0">
                    <a:pos x="0" y="160"/>
                  </a:cxn>
                  <a:cxn ang="0">
                    <a:pos x="2" y="158"/>
                  </a:cxn>
                  <a:cxn ang="0">
                    <a:pos x="7" y="158"/>
                  </a:cxn>
                  <a:cxn ang="0">
                    <a:pos x="9" y="156"/>
                  </a:cxn>
                  <a:cxn ang="0">
                    <a:pos x="16" y="156"/>
                  </a:cxn>
                  <a:cxn ang="0">
                    <a:pos x="19" y="153"/>
                  </a:cxn>
                  <a:cxn ang="0">
                    <a:pos x="21" y="122"/>
                  </a:cxn>
                  <a:cxn ang="0">
                    <a:pos x="23" y="83"/>
                  </a:cxn>
                  <a:cxn ang="0">
                    <a:pos x="23" y="45"/>
                  </a:cxn>
                  <a:cxn ang="0">
                    <a:pos x="26" y="9"/>
                  </a:cxn>
                  <a:cxn ang="0">
                    <a:pos x="23" y="9"/>
                  </a:cxn>
                  <a:cxn ang="0">
                    <a:pos x="19" y="4"/>
                  </a:cxn>
                  <a:cxn ang="0">
                    <a:pos x="16" y="4"/>
                  </a:cxn>
                  <a:cxn ang="0">
                    <a:pos x="12" y="2"/>
                  </a:cxn>
                  <a:cxn ang="0">
                    <a:pos x="7" y="0"/>
                  </a:cxn>
                  <a:cxn ang="0">
                    <a:pos x="12" y="23"/>
                  </a:cxn>
                  <a:cxn ang="0">
                    <a:pos x="12" y="64"/>
                  </a:cxn>
                  <a:cxn ang="0">
                    <a:pos x="9" y="81"/>
                  </a:cxn>
                  <a:cxn ang="0">
                    <a:pos x="2" y="139"/>
                  </a:cxn>
                </a:cxnLst>
                <a:rect l="0" t="0" r="r" b="b"/>
                <a:pathLst>
                  <a:path w="26" h="161">
                    <a:moveTo>
                      <a:pt x="2" y="139"/>
                    </a:moveTo>
                    <a:lnTo>
                      <a:pt x="0" y="160"/>
                    </a:lnTo>
                    <a:lnTo>
                      <a:pt x="2" y="158"/>
                    </a:lnTo>
                    <a:lnTo>
                      <a:pt x="7" y="158"/>
                    </a:lnTo>
                    <a:lnTo>
                      <a:pt x="9" y="156"/>
                    </a:lnTo>
                    <a:lnTo>
                      <a:pt x="16" y="156"/>
                    </a:lnTo>
                    <a:lnTo>
                      <a:pt x="19" y="153"/>
                    </a:lnTo>
                    <a:lnTo>
                      <a:pt x="21" y="122"/>
                    </a:lnTo>
                    <a:lnTo>
                      <a:pt x="23" y="83"/>
                    </a:lnTo>
                    <a:lnTo>
                      <a:pt x="23" y="45"/>
                    </a:lnTo>
                    <a:lnTo>
                      <a:pt x="26" y="9"/>
                    </a:lnTo>
                    <a:lnTo>
                      <a:pt x="23" y="9"/>
                    </a:lnTo>
                    <a:lnTo>
                      <a:pt x="19" y="4"/>
                    </a:lnTo>
                    <a:lnTo>
                      <a:pt x="16" y="4"/>
                    </a:lnTo>
                    <a:lnTo>
                      <a:pt x="12" y="2"/>
                    </a:lnTo>
                    <a:lnTo>
                      <a:pt x="7" y="0"/>
                    </a:lnTo>
                    <a:lnTo>
                      <a:pt x="12" y="23"/>
                    </a:lnTo>
                    <a:lnTo>
                      <a:pt x="12"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9" name="Freeform 4265"/>
              <p:cNvSpPr>
                <a:spLocks/>
              </p:cNvSpPr>
              <p:nvPr/>
            </p:nvSpPr>
            <p:spPr bwMode="auto">
              <a:xfrm>
                <a:off x="6477" y="8904"/>
                <a:ext cx="24" cy="163"/>
              </a:xfrm>
              <a:custGeom>
                <a:avLst/>
                <a:gdLst/>
                <a:ahLst/>
                <a:cxnLst>
                  <a:cxn ang="0">
                    <a:pos x="19" y="156"/>
                  </a:cxn>
                  <a:cxn ang="0">
                    <a:pos x="21" y="124"/>
                  </a:cxn>
                  <a:cxn ang="0">
                    <a:pos x="21" y="45"/>
                  </a:cxn>
                  <a:cxn ang="0">
                    <a:pos x="23" y="12"/>
                  </a:cxn>
                  <a:cxn ang="0">
                    <a:pos x="7" y="0"/>
                  </a:cxn>
                  <a:cxn ang="0">
                    <a:pos x="9" y="23"/>
                  </a:cxn>
                  <a:cxn ang="0">
                    <a:pos x="12" y="45"/>
                  </a:cxn>
                  <a:cxn ang="0">
                    <a:pos x="9" y="64"/>
                  </a:cxn>
                  <a:cxn ang="0">
                    <a:pos x="9" y="83"/>
                  </a:cxn>
                  <a:cxn ang="0">
                    <a:pos x="4" y="122"/>
                  </a:cxn>
                  <a:cxn ang="0">
                    <a:pos x="0" y="141"/>
                  </a:cxn>
                  <a:cxn ang="0">
                    <a:pos x="0" y="163"/>
                  </a:cxn>
                  <a:cxn ang="0">
                    <a:pos x="19" y="156"/>
                  </a:cxn>
                </a:cxnLst>
                <a:rect l="0" t="0" r="r" b="b"/>
                <a:pathLst>
                  <a:path w="24" h="163">
                    <a:moveTo>
                      <a:pt x="19" y="156"/>
                    </a:moveTo>
                    <a:lnTo>
                      <a:pt x="21" y="124"/>
                    </a:lnTo>
                    <a:lnTo>
                      <a:pt x="21" y="45"/>
                    </a:lnTo>
                    <a:lnTo>
                      <a:pt x="23" y="12"/>
                    </a:lnTo>
                    <a:lnTo>
                      <a:pt x="7" y="0"/>
                    </a:lnTo>
                    <a:lnTo>
                      <a:pt x="9" y="23"/>
                    </a:lnTo>
                    <a:lnTo>
                      <a:pt x="12" y="45"/>
                    </a:lnTo>
                    <a:lnTo>
                      <a:pt x="9" y="64"/>
                    </a:lnTo>
                    <a:lnTo>
                      <a:pt x="9" y="83"/>
                    </a:lnTo>
                    <a:lnTo>
                      <a:pt x="4" y="122"/>
                    </a:lnTo>
                    <a:lnTo>
                      <a:pt x="0" y="141"/>
                    </a:lnTo>
                    <a:lnTo>
                      <a:pt x="0" y="163"/>
                    </a:lnTo>
                    <a:lnTo>
                      <a:pt x="19" y="156"/>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0" name="Freeform 4266"/>
              <p:cNvSpPr>
                <a:spLocks/>
              </p:cNvSpPr>
              <p:nvPr/>
            </p:nvSpPr>
            <p:spPr bwMode="auto">
              <a:xfrm>
                <a:off x="6218" y="9069"/>
                <a:ext cx="211" cy="19"/>
              </a:xfrm>
              <a:custGeom>
                <a:avLst/>
                <a:gdLst/>
                <a:ahLst/>
                <a:cxnLst>
                  <a:cxn ang="0">
                    <a:pos x="38" y="9"/>
                  </a:cxn>
                  <a:cxn ang="0">
                    <a:pos x="0" y="0"/>
                  </a:cxn>
                  <a:cxn ang="0">
                    <a:pos x="2" y="4"/>
                  </a:cxn>
                  <a:cxn ang="0">
                    <a:pos x="7" y="4"/>
                  </a:cxn>
                  <a:cxn ang="0">
                    <a:pos x="9" y="7"/>
                  </a:cxn>
                  <a:cxn ang="0">
                    <a:pos x="16" y="7"/>
                  </a:cxn>
                  <a:cxn ang="0">
                    <a:pos x="19" y="9"/>
                  </a:cxn>
                  <a:cxn ang="0">
                    <a:pos x="23" y="9"/>
                  </a:cxn>
                  <a:cxn ang="0">
                    <a:pos x="28" y="11"/>
                  </a:cxn>
                  <a:cxn ang="0">
                    <a:pos x="38" y="11"/>
                  </a:cxn>
                  <a:cxn ang="0">
                    <a:pos x="45" y="14"/>
                  </a:cxn>
                  <a:cxn ang="0">
                    <a:pos x="57" y="14"/>
                  </a:cxn>
                  <a:cxn ang="0">
                    <a:pos x="62" y="16"/>
                  </a:cxn>
                  <a:cxn ang="0">
                    <a:pos x="83" y="16"/>
                  </a:cxn>
                  <a:cxn ang="0">
                    <a:pos x="91" y="19"/>
                  </a:cxn>
                  <a:cxn ang="0">
                    <a:pos x="122" y="19"/>
                  </a:cxn>
                  <a:cxn ang="0">
                    <a:pos x="131" y="16"/>
                  </a:cxn>
                  <a:cxn ang="0">
                    <a:pos x="156" y="16"/>
                  </a:cxn>
                  <a:cxn ang="0">
                    <a:pos x="165" y="14"/>
                  </a:cxn>
                  <a:cxn ang="0">
                    <a:pos x="184" y="11"/>
                  </a:cxn>
                  <a:cxn ang="0">
                    <a:pos x="211" y="9"/>
                  </a:cxn>
                  <a:cxn ang="0">
                    <a:pos x="187" y="4"/>
                  </a:cxn>
                  <a:cxn ang="0">
                    <a:pos x="172" y="4"/>
                  </a:cxn>
                  <a:cxn ang="0">
                    <a:pos x="163" y="7"/>
                  </a:cxn>
                  <a:cxn ang="0">
                    <a:pos x="151" y="7"/>
                  </a:cxn>
                  <a:cxn ang="0">
                    <a:pos x="136" y="9"/>
                  </a:cxn>
                  <a:cxn ang="0">
                    <a:pos x="112" y="9"/>
                  </a:cxn>
                  <a:cxn ang="0">
                    <a:pos x="103" y="11"/>
                  </a:cxn>
                  <a:cxn ang="0">
                    <a:pos x="64" y="11"/>
                  </a:cxn>
                  <a:cxn ang="0">
                    <a:pos x="55" y="9"/>
                  </a:cxn>
                  <a:cxn ang="0">
                    <a:pos x="38" y="9"/>
                  </a:cxn>
                </a:cxnLst>
                <a:rect l="0" t="0" r="r" b="b"/>
                <a:pathLst>
                  <a:path w="211" h="19">
                    <a:moveTo>
                      <a:pt x="38" y="9"/>
                    </a:moveTo>
                    <a:lnTo>
                      <a:pt x="0" y="0"/>
                    </a:lnTo>
                    <a:lnTo>
                      <a:pt x="2" y="4"/>
                    </a:lnTo>
                    <a:lnTo>
                      <a:pt x="7" y="4"/>
                    </a:lnTo>
                    <a:lnTo>
                      <a:pt x="9" y="7"/>
                    </a:lnTo>
                    <a:lnTo>
                      <a:pt x="16" y="7"/>
                    </a:lnTo>
                    <a:lnTo>
                      <a:pt x="19" y="9"/>
                    </a:lnTo>
                    <a:lnTo>
                      <a:pt x="23" y="9"/>
                    </a:lnTo>
                    <a:lnTo>
                      <a:pt x="28" y="11"/>
                    </a:lnTo>
                    <a:lnTo>
                      <a:pt x="38" y="11"/>
                    </a:lnTo>
                    <a:lnTo>
                      <a:pt x="45" y="14"/>
                    </a:lnTo>
                    <a:lnTo>
                      <a:pt x="57" y="14"/>
                    </a:lnTo>
                    <a:lnTo>
                      <a:pt x="62" y="16"/>
                    </a:lnTo>
                    <a:lnTo>
                      <a:pt x="83" y="16"/>
                    </a:lnTo>
                    <a:lnTo>
                      <a:pt x="91" y="19"/>
                    </a:lnTo>
                    <a:lnTo>
                      <a:pt x="122" y="19"/>
                    </a:lnTo>
                    <a:lnTo>
                      <a:pt x="131" y="16"/>
                    </a:lnTo>
                    <a:lnTo>
                      <a:pt x="156" y="16"/>
                    </a:lnTo>
                    <a:lnTo>
                      <a:pt x="165" y="14"/>
                    </a:lnTo>
                    <a:lnTo>
                      <a:pt x="184" y="11"/>
                    </a:lnTo>
                    <a:lnTo>
                      <a:pt x="211" y="9"/>
                    </a:lnTo>
                    <a:lnTo>
                      <a:pt x="187" y="4"/>
                    </a:lnTo>
                    <a:lnTo>
                      <a:pt x="172" y="4"/>
                    </a:lnTo>
                    <a:lnTo>
                      <a:pt x="163" y="7"/>
                    </a:lnTo>
                    <a:lnTo>
                      <a:pt x="151" y="7"/>
                    </a:lnTo>
                    <a:lnTo>
                      <a:pt x="136" y="9"/>
                    </a:lnTo>
                    <a:lnTo>
                      <a:pt x="112" y="9"/>
                    </a:lnTo>
                    <a:lnTo>
                      <a:pt x="103" y="11"/>
                    </a:lnTo>
                    <a:lnTo>
                      <a:pt x="64" y="11"/>
                    </a:lnTo>
                    <a:lnTo>
                      <a:pt x="55" y="9"/>
                    </a:lnTo>
                    <a:lnTo>
                      <a:pt x="38"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1" name="Freeform 4267"/>
              <p:cNvSpPr>
                <a:spLocks/>
              </p:cNvSpPr>
              <p:nvPr/>
            </p:nvSpPr>
            <p:spPr bwMode="auto">
              <a:xfrm>
                <a:off x="6280" y="9088"/>
                <a:ext cx="80" cy="20"/>
              </a:xfrm>
              <a:custGeom>
                <a:avLst/>
                <a:gdLst/>
                <a:ahLst/>
                <a:cxnLst>
                  <a:cxn ang="0">
                    <a:pos x="0" y="0"/>
                  </a:cxn>
                  <a:cxn ang="0">
                    <a:pos x="0" y="0"/>
                  </a:cxn>
                  <a:cxn ang="0">
                    <a:pos x="4" y="4"/>
                  </a:cxn>
                  <a:cxn ang="0">
                    <a:pos x="19" y="14"/>
                  </a:cxn>
                  <a:cxn ang="0">
                    <a:pos x="28" y="16"/>
                  </a:cxn>
                  <a:cxn ang="0">
                    <a:pos x="47" y="16"/>
                  </a:cxn>
                  <a:cxn ang="0">
                    <a:pos x="64" y="19"/>
                  </a:cxn>
                  <a:cxn ang="0">
                    <a:pos x="79" y="19"/>
                  </a:cxn>
                  <a:cxn ang="0">
                    <a:pos x="71" y="14"/>
                  </a:cxn>
                  <a:cxn ang="0">
                    <a:pos x="62" y="12"/>
                  </a:cxn>
                  <a:cxn ang="0">
                    <a:pos x="57" y="4"/>
                  </a:cxn>
                  <a:cxn ang="0">
                    <a:pos x="55" y="0"/>
                  </a:cxn>
                  <a:cxn ang="0">
                    <a:pos x="0" y="0"/>
                  </a:cxn>
                </a:cxnLst>
                <a:rect l="0" t="0" r="r" b="b"/>
                <a:pathLst>
                  <a:path w="80" h="20">
                    <a:moveTo>
                      <a:pt x="0" y="0"/>
                    </a:moveTo>
                    <a:lnTo>
                      <a:pt x="0" y="0"/>
                    </a:lnTo>
                    <a:lnTo>
                      <a:pt x="4" y="4"/>
                    </a:lnTo>
                    <a:lnTo>
                      <a:pt x="19" y="14"/>
                    </a:lnTo>
                    <a:lnTo>
                      <a:pt x="28" y="16"/>
                    </a:lnTo>
                    <a:lnTo>
                      <a:pt x="47" y="16"/>
                    </a:lnTo>
                    <a:lnTo>
                      <a:pt x="64" y="19"/>
                    </a:lnTo>
                    <a:lnTo>
                      <a:pt x="79" y="19"/>
                    </a:lnTo>
                    <a:lnTo>
                      <a:pt x="71" y="14"/>
                    </a:lnTo>
                    <a:lnTo>
                      <a:pt x="62" y="12"/>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2" name="Freeform 4268"/>
              <p:cNvSpPr>
                <a:spLocks/>
              </p:cNvSpPr>
              <p:nvPr/>
            </p:nvSpPr>
            <p:spPr bwMode="auto">
              <a:xfrm>
                <a:off x="6266" y="9105"/>
                <a:ext cx="139" cy="34"/>
              </a:xfrm>
              <a:custGeom>
                <a:avLst/>
                <a:gdLst/>
                <a:ahLst/>
                <a:cxnLst>
                  <a:cxn ang="0">
                    <a:pos x="2" y="19"/>
                  </a:cxn>
                  <a:cxn ang="0">
                    <a:pos x="16" y="26"/>
                  </a:cxn>
                  <a:cxn ang="0">
                    <a:pos x="23" y="26"/>
                  </a:cxn>
                  <a:cxn ang="0">
                    <a:pos x="28" y="28"/>
                  </a:cxn>
                  <a:cxn ang="0">
                    <a:pos x="43" y="28"/>
                  </a:cxn>
                  <a:cxn ang="0">
                    <a:pos x="48" y="31"/>
                  </a:cxn>
                  <a:cxn ang="0">
                    <a:pos x="64" y="31"/>
                  </a:cxn>
                  <a:cxn ang="0">
                    <a:pos x="105" y="33"/>
                  </a:cxn>
                  <a:cxn ang="0">
                    <a:pos x="139" y="28"/>
                  </a:cxn>
                  <a:cxn ang="0">
                    <a:pos x="132" y="26"/>
                  </a:cxn>
                  <a:cxn ang="0">
                    <a:pos x="108" y="14"/>
                  </a:cxn>
                  <a:cxn ang="0">
                    <a:pos x="103" y="9"/>
                  </a:cxn>
                  <a:cxn ang="0">
                    <a:pos x="98" y="7"/>
                  </a:cxn>
                  <a:cxn ang="0">
                    <a:pos x="72" y="7"/>
                  </a:cxn>
                  <a:cxn ang="0">
                    <a:pos x="67" y="4"/>
                  </a:cxn>
                  <a:cxn ang="0">
                    <a:pos x="50" y="4"/>
                  </a:cxn>
                  <a:cxn ang="0">
                    <a:pos x="45" y="2"/>
                  </a:cxn>
                  <a:cxn ang="0">
                    <a:pos x="40" y="0"/>
                  </a:cxn>
                  <a:cxn ang="0">
                    <a:pos x="28" y="0"/>
                  </a:cxn>
                  <a:cxn ang="0">
                    <a:pos x="16" y="4"/>
                  </a:cxn>
                  <a:cxn ang="0">
                    <a:pos x="2" y="9"/>
                  </a:cxn>
                  <a:cxn ang="0">
                    <a:pos x="0" y="14"/>
                  </a:cxn>
                  <a:cxn ang="0">
                    <a:pos x="0" y="19"/>
                  </a:cxn>
                  <a:cxn ang="0">
                    <a:pos x="2" y="19"/>
                  </a:cxn>
                </a:cxnLst>
                <a:rect l="0" t="0" r="r" b="b"/>
                <a:pathLst>
                  <a:path w="139" h="34">
                    <a:moveTo>
                      <a:pt x="2" y="19"/>
                    </a:moveTo>
                    <a:lnTo>
                      <a:pt x="16" y="26"/>
                    </a:lnTo>
                    <a:lnTo>
                      <a:pt x="23" y="26"/>
                    </a:lnTo>
                    <a:lnTo>
                      <a:pt x="28" y="28"/>
                    </a:lnTo>
                    <a:lnTo>
                      <a:pt x="43" y="28"/>
                    </a:lnTo>
                    <a:lnTo>
                      <a:pt x="48" y="31"/>
                    </a:lnTo>
                    <a:lnTo>
                      <a:pt x="64" y="31"/>
                    </a:lnTo>
                    <a:lnTo>
                      <a:pt x="105" y="33"/>
                    </a:lnTo>
                    <a:lnTo>
                      <a:pt x="139" y="28"/>
                    </a:lnTo>
                    <a:lnTo>
                      <a:pt x="132" y="26"/>
                    </a:lnTo>
                    <a:lnTo>
                      <a:pt x="108" y="14"/>
                    </a:lnTo>
                    <a:lnTo>
                      <a:pt x="103" y="9"/>
                    </a:lnTo>
                    <a:lnTo>
                      <a:pt x="98" y="7"/>
                    </a:lnTo>
                    <a:lnTo>
                      <a:pt x="72" y="7"/>
                    </a:lnTo>
                    <a:lnTo>
                      <a:pt x="67" y="4"/>
                    </a:lnTo>
                    <a:lnTo>
                      <a:pt x="50" y="4"/>
                    </a:lnTo>
                    <a:lnTo>
                      <a:pt x="45" y="2"/>
                    </a:lnTo>
                    <a:lnTo>
                      <a:pt x="40" y="0"/>
                    </a:lnTo>
                    <a:lnTo>
                      <a:pt x="28" y="0"/>
                    </a:lnTo>
                    <a:lnTo>
                      <a:pt x="16" y="4"/>
                    </a:lnTo>
                    <a:lnTo>
                      <a:pt x="2" y="9"/>
                    </a:lnTo>
                    <a:lnTo>
                      <a:pt x="0" y="14"/>
                    </a:lnTo>
                    <a:lnTo>
                      <a:pt x="0" y="19"/>
                    </a:lnTo>
                    <a:lnTo>
                      <a:pt x="2"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3" name="Freeform 4269"/>
              <p:cNvSpPr>
                <a:spLocks/>
              </p:cNvSpPr>
              <p:nvPr/>
            </p:nvSpPr>
            <p:spPr bwMode="auto">
              <a:xfrm>
                <a:off x="6283" y="9086"/>
                <a:ext cx="53" cy="22"/>
              </a:xfrm>
              <a:custGeom>
                <a:avLst/>
                <a:gdLst/>
                <a:ahLst/>
                <a:cxnLst>
                  <a:cxn ang="0">
                    <a:pos x="21" y="4"/>
                  </a:cxn>
                  <a:cxn ang="0">
                    <a:pos x="0" y="0"/>
                  </a:cxn>
                  <a:cxn ang="0">
                    <a:pos x="2" y="4"/>
                  </a:cxn>
                  <a:cxn ang="0">
                    <a:pos x="4" y="7"/>
                  </a:cxn>
                  <a:cxn ang="0">
                    <a:pos x="9" y="9"/>
                  </a:cxn>
                  <a:cxn ang="0">
                    <a:pos x="14" y="12"/>
                  </a:cxn>
                  <a:cxn ang="0">
                    <a:pos x="19" y="16"/>
                  </a:cxn>
                  <a:cxn ang="0">
                    <a:pos x="23" y="16"/>
                  </a:cxn>
                  <a:cxn ang="0">
                    <a:pos x="26" y="19"/>
                  </a:cxn>
                  <a:cxn ang="0">
                    <a:pos x="33" y="19"/>
                  </a:cxn>
                  <a:cxn ang="0">
                    <a:pos x="35" y="21"/>
                  </a:cxn>
                  <a:cxn ang="0">
                    <a:pos x="52" y="21"/>
                  </a:cxn>
                  <a:cxn ang="0">
                    <a:pos x="47" y="19"/>
                  </a:cxn>
                  <a:cxn ang="0">
                    <a:pos x="43" y="16"/>
                  </a:cxn>
                  <a:cxn ang="0">
                    <a:pos x="43" y="14"/>
                  </a:cxn>
                  <a:cxn ang="0">
                    <a:pos x="33" y="4"/>
                  </a:cxn>
                  <a:cxn ang="0">
                    <a:pos x="21" y="4"/>
                  </a:cxn>
                </a:cxnLst>
                <a:rect l="0" t="0" r="r" b="b"/>
                <a:pathLst>
                  <a:path w="53" h="22">
                    <a:moveTo>
                      <a:pt x="21" y="4"/>
                    </a:moveTo>
                    <a:lnTo>
                      <a:pt x="0" y="0"/>
                    </a:lnTo>
                    <a:lnTo>
                      <a:pt x="2" y="4"/>
                    </a:lnTo>
                    <a:lnTo>
                      <a:pt x="4" y="7"/>
                    </a:lnTo>
                    <a:lnTo>
                      <a:pt x="9" y="9"/>
                    </a:lnTo>
                    <a:lnTo>
                      <a:pt x="14" y="12"/>
                    </a:lnTo>
                    <a:lnTo>
                      <a:pt x="19" y="16"/>
                    </a:lnTo>
                    <a:lnTo>
                      <a:pt x="23" y="16"/>
                    </a:lnTo>
                    <a:lnTo>
                      <a:pt x="26" y="19"/>
                    </a:lnTo>
                    <a:lnTo>
                      <a:pt x="33" y="19"/>
                    </a:lnTo>
                    <a:lnTo>
                      <a:pt x="35" y="21"/>
                    </a:lnTo>
                    <a:lnTo>
                      <a:pt x="52" y="21"/>
                    </a:lnTo>
                    <a:lnTo>
                      <a:pt x="47" y="19"/>
                    </a:lnTo>
                    <a:lnTo>
                      <a:pt x="43" y="16"/>
                    </a:lnTo>
                    <a:lnTo>
                      <a:pt x="43" y="14"/>
                    </a:lnTo>
                    <a:lnTo>
                      <a:pt x="33" y="4"/>
                    </a:lnTo>
                    <a:lnTo>
                      <a:pt x="21"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4" name="Freeform 4270"/>
              <p:cNvSpPr>
                <a:spLocks/>
              </p:cNvSpPr>
              <p:nvPr/>
            </p:nvSpPr>
            <p:spPr bwMode="auto">
              <a:xfrm>
                <a:off x="6264" y="9103"/>
                <a:ext cx="110" cy="36"/>
              </a:xfrm>
              <a:custGeom>
                <a:avLst/>
                <a:gdLst/>
                <a:ahLst/>
                <a:cxnLst>
                  <a:cxn ang="0">
                    <a:pos x="28" y="0"/>
                  </a:cxn>
                  <a:cxn ang="0">
                    <a:pos x="0" y="14"/>
                  </a:cxn>
                  <a:cxn ang="0">
                    <a:pos x="0" y="19"/>
                  </a:cxn>
                  <a:cxn ang="0">
                    <a:pos x="2" y="21"/>
                  </a:cxn>
                  <a:cxn ang="0">
                    <a:pos x="12" y="26"/>
                  </a:cxn>
                  <a:cxn ang="0">
                    <a:pos x="16" y="26"/>
                  </a:cxn>
                  <a:cxn ang="0">
                    <a:pos x="21" y="28"/>
                  </a:cxn>
                  <a:cxn ang="0">
                    <a:pos x="28" y="28"/>
                  </a:cxn>
                  <a:cxn ang="0">
                    <a:pos x="36" y="31"/>
                  </a:cxn>
                  <a:cxn ang="0">
                    <a:pos x="40" y="31"/>
                  </a:cxn>
                  <a:cxn ang="0">
                    <a:pos x="48" y="33"/>
                  </a:cxn>
                  <a:cxn ang="0">
                    <a:pos x="72" y="33"/>
                  </a:cxn>
                  <a:cxn ang="0">
                    <a:pos x="76" y="35"/>
                  </a:cxn>
                  <a:cxn ang="0">
                    <a:pos x="110" y="35"/>
                  </a:cxn>
                  <a:cxn ang="0">
                    <a:pos x="96" y="26"/>
                  </a:cxn>
                  <a:cxn ang="0">
                    <a:pos x="83" y="7"/>
                  </a:cxn>
                  <a:cxn ang="0">
                    <a:pos x="64" y="7"/>
                  </a:cxn>
                  <a:cxn ang="0">
                    <a:pos x="38" y="2"/>
                  </a:cxn>
                  <a:cxn ang="0">
                    <a:pos x="28" y="0"/>
                  </a:cxn>
                </a:cxnLst>
                <a:rect l="0" t="0" r="r" b="b"/>
                <a:pathLst>
                  <a:path w="110" h="36">
                    <a:moveTo>
                      <a:pt x="28" y="0"/>
                    </a:moveTo>
                    <a:lnTo>
                      <a:pt x="0" y="14"/>
                    </a:lnTo>
                    <a:lnTo>
                      <a:pt x="0" y="19"/>
                    </a:lnTo>
                    <a:lnTo>
                      <a:pt x="2" y="21"/>
                    </a:lnTo>
                    <a:lnTo>
                      <a:pt x="12" y="26"/>
                    </a:lnTo>
                    <a:lnTo>
                      <a:pt x="16" y="26"/>
                    </a:lnTo>
                    <a:lnTo>
                      <a:pt x="21" y="28"/>
                    </a:lnTo>
                    <a:lnTo>
                      <a:pt x="28" y="28"/>
                    </a:lnTo>
                    <a:lnTo>
                      <a:pt x="36" y="31"/>
                    </a:lnTo>
                    <a:lnTo>
                      <a:pt x="40" y="31"/>
                    </a:lnTo>
                    <a:lnTo>
                      <a:pt x="48" y="33"/>
                    </a:lnTo>
                    <a:lnTo>
                      <a:pt x="72" y="33"/>
                    </a:lnTo>
                    <a:lnTo>
                      <a:pt x="76" y="35"/>
                    </a:lnTo>
                    <a:lnTo>
                      <a:pt x="110" y="35"/>
                    </a:lnTo>
                    <a:lnTo>
                      <a:pt x="96" y="26"/>
                    </a:lnTo>
                    <a:lnTo>
                      <a:pt x="83"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5" name="Freeform 4271"/>
              <p:cNvSpPr>
                <a:spLocks/>
              </p:cNvSpPr>
              <p:nvPr/>
            </p:nvSpPr>
            <p:spPr bwMode="auto">
              <a:xfrm>
                <a:off x="6153" y="8976"/>
                <a:ext cx="36" cy="7"/>
              </a:xfrm>
              <a:custGeom>
                <a:avLst/>
                <a:gdLst/>
                <a:ahLst/>
                <a:cxnLst>
                  <a:cxn ang="0">
                    <a:pos x="36" y="7"/>
                  </a:cxn>
                  <a:cxn ang="0">
                    <a:pos x="36" y="2"/>
                  </a:cxn>
                  <a:cxn ang="0">
                    <a:pos x="21" y="2"/>
                  </a:cxn>
                  <a:cxn ang="0">
                    <a:pos x="19" y="0"/>
                  </a:cxn>
                  <a:cxn ang="0">
                    <a:pos x="11" y="0"/>
                  </a:cxn>
                  <a:cxn ang="0">
                    <a:pos x="11" y="2"/>
                  </a:cxn>
                  <a:cxn ang="0">
                    <a:pos x="0" y="2"/>
                  </a:cxn>
                  <a:cxn ang="0">
                    <a:pos x="0" y="7"/>
                  </a:cxn>
                  <a:cxn ang="0">
                    <a:pos x="36" y="7"/>
                  </a:cxn>
                </a:cxnLst>
                <a:rect l="0" t="0" r="r" b="b"/>
                <a:pathLst>
                  <a:path w="36" h="7">
                    <a:moveTo>
                      <a:pt x="36" y="7"/>
                    </a:moveTo>
                    <a:lnTo>
                      <a:pt x="36" y="2"/>
                    </a:lnTo>
                    <a:lnTo>
                      <a:pt x="21" y="2"/>
                    </a:lnTo>
                    <a:lnTo>
                      <a:pt x="19" y="0"/>
                    </a:lnTo>
                    <a:lnTo>
                      <a:pt x="11" y="0"/>
                    </a:lnTo>
                    <a:lnTo>
                      <a:pt x="11" y="2"/>
                    </a:lnTo>
                    <a:lnTo>
                      <a:pt x="0" y="2"/>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6" name="Freeform 4272"/>
              <p:cNvSpPr>
                <a:spLocks/>
              </p:cNvSpPr>
              <p:nvPr/>
            </p:nvSpPr>
            <p:spPr bwMode="auto">
              <a:xfrm>
                <a:off x="6151" y="8992"/>
                <a:ext cx="38" cy="99"/>
              </a:xfrm>
              <a:custGeom>
                <a:avLst/>
                <a:gdLst/>
                <a:ahLst/>
                <a:cxnLst>
                  <a:cxn ang="0">
                    <a:pos x="28" y="86"/>
                  </a:cxn>
                  <a:cxn ang="0">
                    <a:pos x="0" y="83"/>
                  </a:cxn>
                  <a:cxn ang="0">
                    <a:pos x="0" y="98"/>
                  </a:cxn>
                  <a:cxn ang="0">
                    <a:pos x="2" y="88"/>
                  </a:cxn>
                  <a:cxn ang="0">
                    <a:pos x="38" y="88"/>
                  </a:cxn>
                  <a:cxn ang="0">
                    <a:pos x="36" y="72"/>
                  </a:cxn>
                  <a:cxn ang="0">
                    <a:pos x="33" y="50"/>
                  </a:cxn>
                  <a:cxn ang="0">
                    <a:pos x="33" y="4"/>
                  </a:cxn>
                  <a:cxn ang="0">
                    <a:pos x="38" y="0"/>
                  </a:cxn>
                  <a:cxn ang="0">
                    <a:pos x="28" y="0"/>
                  </a:cxn>
                  <a:cxn ang="0">
                    <a:pos x="28" y="86"/>
                  </a:cxn>
                </a:cxnLst>
                <a:rect l="0" t="0" r="r" b="b"/>
                <a:pathLst>
                  <a:path w="38" h="99">
                    <a:moveTo>
                      <a:pt x="28" y="86"/>
                    </a:moveTo>
                    <a:lnTo>
                      <a:pt x="0" y="83"/>
                    </a:lnTo>
                    <a:lnTo>
                      <a:pt x="0" y="98"/>
                    </a:lnTo>
                    <a:lnTo>
                      <a:pt x="2" y="88"/>
                    </a:lnTo>
                    <a:lnTo>
                      <a:pt x="38" y="88"/>
                    </a:lnTo>
                    <a:lnTo>
                      <a:pt x="36" y="72"/>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7" name="Freeform 4273"/>
              <p:cNvSpPr>
                <a:spLocks/>
              </p:cNvSpPr>
              <p:nvPr/>
            </p:nvSpPr>
            <p:spPr bwMode="auto">
              <a:xfrm>
                <a:off x="6146" y="8983"/>
                <a:ext cx="48" cy="110"/>
              </a:xfrm>
              <a:custGeom>
                <a:avLst/>
                <a:gdLst/>
                <a:ahLst/>
                <a:cxnLst>
                  <a:cxn ang="0">
                    <a:pos x="0" y="9"/>
                  </a:cxn>
                  <a:cxn ang="0">
                    <a:pos x="0" y="110"/>
                  </a:cxn>
                  <a:cxn ang="0">
                    <a:pos x="4" y="110"/>
                  </a:cxn>
                  <a:cxn ang="0">
                    <a:pos x="4" y="14"/>
                  </a:cxn>
                  <a:cxn ang="0">
                    <a:pos x="48" y="7"/>
                  </a:cxn>
                  <a:cxn ang="0">
                    <a:pos x="48" y="2"/>
                  </a:cxn>
                  <a:cxn ang="0">
                    <a:pos x="0" y="0"/>
                  </a:cxn>
                  <a:cxn ang="0">
                    <a:pos x="0" y="9"/>
                  </a:cxn>
                </a:cxnLst>
                <a:rect l="0" t="0" r="r" b="b"/>
                <a:pathLst>
                  <a:path w="48" h="110">
                    <a:moveTo>
                      <a:pt x="0" y="9"/>
                    </a:moveTo>
                    <a:lnTo>
                      <a:pt x="0" y="110"/>
                    </a:lnTo>
                    <a:lnTo>
                      <a:pt x="4" y="110"/>
                    </a:lnTo>
                    <a:lnTo>
                      <a:pt x="4" y="14"/>
                    </a:lnTo>
                    <a:lnTo>
                      <a:pt x="48" y="7"/>
                    </a:lnTo>
                    <a:lnTo>
                      <a:pt x="48" y="2"/>
                    </a:lnTo>
                    <a:lnTo>
                      <a:pt x="0"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8" name="Freeform 4274"/>
              <p:cNvSpPr>
                <a:spLocks/>
              </p:cNvSpPr>
              <p:nvPr/>
            </p:nvSpPr>
            <p:spPr bwMode="auto">
              <a:xfrm>
                <a:off x="6153" y="8995"/>
                <a:ext cx="41" cy="93"/>
              </a:xfrm>
              <a:custGeom>
                <a:avLst/>
                <a:gdLst/>
                <a:ahLst/>
                <a:cxnLst>
                  <a:cxn ang="0">
                    <a:pos x="33" y="31"/>
                  </a:cxn>
                  <a:cxn ang="0">
                    <a:pos x="36" y="19"/>
                  </a:cxn>
                  <a:cxn ang="0">
                    <a:pos x="40" y="0"/>
                  </a:cxn>
                  <a:cxn ang="0">
                    <a:pos x="31" y="2"/>
                  </a:cxn>
                  <a:cxn ang="0">
                    <a:pos x="31" y="86"/>
                  </a:cxn>
                  <a:cxn ang="0">
                    <a:pos x="23" y="86"/>
                  </a:cxn>
                  <a:cxn ang="0">
                    <a:pos x="2" y="83"/>
                  </a:cxn>
                  <a:cxn ang="0">
                    <a:pos x="0" y="91"/>
                  </a:cxn>
                  <a:cxn ang="0">
                    <a:pos x="36" y="93"/>
                  </a:cxn>
                  <a:cxn ang="0">
                    <a:pos x="33" y="79"/>
                  </a:cxn>
                  <a:cxn ang="0">
                    <a:pos x="33" y="31"/>
                  </a:cxn>
                </a:cxnLst>
                <a:rect l="0" t="0" r="r" b="b"/>
                <a:pathLst>
                  <a:path w="41" h="93">
                    <a:moveTo>
                      <a:pt x="33" y="31"/>
                    </a:moveTo>
                    <a:lnTo>
                      <a:pt x="36" y="19"/>
                    </a:lnTo>
                    <a:lnTo>
                      <a:pt x="40" y="0"/>
                    </a:lnTo>
                    <a:lnTo>
                      <a:pt x="31" y="2"/>
                    </a:lnTo>
                    <a:lnTo>
                      <a:pt x="31" y="86"/>
                    </a:lnTo>
                    <a:lnTo>
                      <a:pt x="23" y="86"/>
                    </a:lnTo>
                    <a:lnTo>
                      <a:pt x="2" y="83"/>
                    </a:lnTo>
                    <a:lnTo>
                      <a:pt x="0" y="91"/>
                    </a:lnTo>
                    <a:lnTo>
                      <a:pt x="36"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9" name="Freeform 4275"/>
              <p:cNvSpPr>
                <a:spLocks/>
              </p:cNvSpPr>
              <p:nvPr/>
            </p:nvSpPr>
            <p:spPr bwMode="auto">
              <a:xfrm>
                <a:off x="6163" y="9002"/>
                <a:ext cx="5" cy="10"/>
              </a:xfrm>
              <a:custGeom>
                <a:avLst/>
                <a:gdLst/>
                <a:ahLst/>
                <a:cxnLst>
                  <a:cxn ang="0">
                    <a:pos x="2" y="0"/>
                  </a:cxn>
                  <a:cxn ang="0">
                    <a:pos x="0" y="0"/>
                  </a:cxn>
                  <a:cxn ang="0">
                    <a:pos x="0" y="9"/>
                  </a:cxn>
                  <a:cxn ang="0">
                    <a:pos x="4" y="7"/>
                  </a:cxn>
                  <a:cxn ang="0">
                    <a:pos x="4" y="0"/>
                  </a:cxn>
                  <a:cxn ang="0">
                    <a:pos x="2" y="0"/>
                  </a:cxn>
                </a:cxnLst>
                <a:rect l="0" t="0" r="r" b="b"/>
                <a:pathLst>
                  <a:path w="5" h="10">
                    <a:moveTo>
                      <a:pt x="2" y="0"/>
                    </a:moveTo>
                    <a:lnTo>
                      <a:pt x="0" y="0"/>
                    </a:lnTo>
                    <a:lnTo>
                      <a:pt x="0" y="9"/>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0" name="Freeform 4276"/>
              <p:cNvSpPr>
                <a:spLocks/>
              </p:cNvSpPr>
              <p:nvPr/>
            </p:nvSpPr>
            <p:spPr bwMode="auto">
              <a:xfrm>
                <a:off x="6163" y="9024"/>
                <a:ext cx="5" cy="9"/>
              </a:xfrm>
              <a:custGeom>
                <a:avLst/>
                <a:gdLst/>
                <a:ahLst/>
                <a:cxnLst>
                  <a:cxn ang="0">
                    <a:pos x="2" y="0"/>
                  </a:cxn>
                  <a:cxn ang="0">
                    <a:pos x="0" y="0"/>
                  </a:cxn>
                  <a:cxn ang="0">
                    <a:pos x="0" y="9"/>
                  </a:cxn>
                  <a:cxn ang="0">
                    <a:pos x="4" y="7"/>
                  </a:cxn>
                  <a:cxn ang="0">
                    <a:pos x="4" y="0"/>
                  </a:cxn>
                  <a:cxn ang="0">
                    <a:pos x="2" y="0"/>
                  </a:cxn>
                </a:cxnLst>
                <a:rect l="0" t="0" r="r" b="b"/>
                <a:pathLst>
                  <a:path w="5" h="9">
                    <a:moveTo>
                      <a:pt x="2" y="0"/>
                    </a:moveTo>
                    <a:lnTo>
                      <a:pt x="0" y="0"/>
                    </a:lnTo>
                    <a:lnTo>
                      <a:pt x="0" y="9"/>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1" name="Freeform 4277"/>
              <p:cNvSpPr>
                <a:spLocks/>
              </p:cNvSpPr>
              <p:nvPr/>
            </p:nvSpPr>
            <p:spPr bwMode="auto">
              <a:xfrm>
                <a:off x="6160" y="9000"/>
                <a:ext cx="8"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8"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2" name="Freeform 4278"/>
              <p:cNvSpPr>
                <a:spLocks/>
              </p:cNvSpPr>
              <p:nvPr/>
            </p:nvSpPr>
            <p:spPr bwMode="auto">
              <a:xfrm>
                <a:off x="6160" y="9021"/>
                <a:ext cx="8"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8"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3" name="Freeform 4279"/>
              <p:cNvSpPr>
                <a:spLocks/>
              </p:cNvSpPr>
              <p:nvPr/>
            </p:nvSpPr>
            <p:spPr bwMode="auto">
              <a:xfrm>
                <a:off x="6153" y="8908"/>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4" name="Freeform 4280"/>
              <p:cNvSpPr>
                <a:spLocks/>
              </p:cNvSpPr>
              <p:nvPr/>
            </p:nvSpPr>
            <p:spPr bwMode="auto">
              <a:xfrm>
                <a:off x="6168" y="8906"/>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5" name="Freeform 4281"/>
              <p:cNvSpPr>
                <a:spLocks/>
              </p:cNvSpPr>
              <p:nvPr/>
            </p:nvSpPr>
            <p:spPr bwMode="auto">
              <a:xfrm>
                <a:off x="6182" y="890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6" name="Freeform 4282"/>
              <p:cNvSpPr>
                <a:spLocks/>
              </p:cNvSpPr>
              <p:nvPr/>
            </p:nvSpPr>
            <p:spPr bwMode="auto">
              <a:xfrm>
                <a:off x="6153" y="8908"/>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7" name="Freeform 4283"/>
              <p:cNvSpPr>
                <a:spLocks/>
              </p:cNvSpPr>
              <p:nvPr/>
            </p:nvSpPr>
            <p:spPr bwMode="auto">
              <a:xfrm>
                <a:off x="6168" y="8906"/>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8" name="Freeform 4284"/>
              <p:cNvSpPr>
                <a:spLocks/>
              </p:cNvSpPr>
              <p:nvPr/>
            </p:nvSpPr>
            <p:spPr bwMode="auto">
              <a:xfrm>
                <a:off x="6182" y="8906"/>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9" name="Freeform 4285"/>
              <p:cNvSpPr>
                <a:spLocks/>
              </p:cNvSpPr>
              <p:nvPr/>
            </p:nvSpPr>
            <p:spPr bwMode="auto">
              <a:xfrm>
                <a:off x="6156" y="9100"/>
                <a:ext cx="43" cy="15"/>
              </a:xfrm>
              <a:custGeom>
                <a:avLst/>
                <a:gdLst/>
                <a:ahLst/>
                <a:cxnLst>
                  <a:cxn ang="0">
                    <a:pos x="0" y="0"/>
                  </a:cxn>
                  <a:cxn ang="0">
                    <a:pos x="0" y="9"/>
                  </a:cxn>
                  <a:cxn ang="0">
                    <a:pos x="43" y="14"/>
                  </a:cxn>
                  <a:cxn ang="0">
                    <a:pos x="43" y="4"/>
                  </a:cxn>
                  <a:cxn ang="0">
                    <a:pos x="0" y="0"/>
                  </a:cxn>
                </a:cxnLst>
                <a:rect l="0" t="0" r="r" b="b"/>
                <a:pathLst>
                  <a:path w="43"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0" name="Freeform 4286"/>
              <p:cNvSpPr>
                <a:spLocks/>
              </p:cNvSpPr>
              <p:nvPr/>
            </p:nvSpPr>
            <p:spPr bwMode="auto">
              <a:xfrm>
                <a:off x="6367" y="8863"/>
                <a:ext cx="14" cy="170"/>
              </a:xfrm>
              <a:custGeom>
                <a:avLst/>
                <a:gdLst/>
                <a:ahLst/>
                <a:cxnLst>
                  <a:cxn ang="0">
                    <a:pos x="0" y="2"/>
                  </a:cxn>
                  <a:cxn ang="0">
                    <a:pos x="0" y="167"/>
                  </a:cxn>
                  <a:cxn ang="0">
                    <a:pos x="14" y="170"/>
                  </a:cxn>
                  <a:cxn ang="0">
                    <a:pos x="2" y="165"/>
                  </a:cxn>
                  <a:cxn ang="0">
                    <a:pos x="2" y="81"/>
                  </a:cxn>
                  <a:cxn ang="0">
                    <a:pos x="7" y="0"/>
                  </a:cxn>
                  <a:cxn ang="0">
                    <a:pos x="0" y="2"/>
                  </a:cxn>
                </a:cxnLst>
                <a:rect l="0" t="0" r="r" b="b"/>
                <a:pathLst>
                  <a:path w="14" h="170">
                    <a:moveTo>
                      <a:pt x="0" y="2"/>
                    </a:moveTo>
                    <a:lnTo>
                      <a:pt x="0" y="167"/>
                    </a:lnTo>
                    <a:lnTo>
                      <a:pt x="14" y="170"/>
                    </a:lnTo>
                    <a:lnTo>
                      <a:pt x="2" y="165"/>
                    </a:lnTo>
                    <a:lnTo>
                      <a:pt x="2" y="81"/>
                    </a:lnTo>
                    <a:lnTo>
                      <a:pt x="7" y="0"/>
                    </a:lnTo>
                    <a:lnTo>
                      <a:pt x="0"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1" name="Freeform 4287"/>
              <p:cNvSpPr>
                <a:spLocks/>
              </p:cNvSpPr>
              <p:nvPr/>
            </p:nvSpPr>
            <p:spPr bwMode="auto">
              <a:xfrm>
                <a:off x="6393" y="9040"/>
                <a:ext cx="72" cy="111"/>
              </a:xfrm>
              <a:custGeom>
                <a:avLst/>
                <a:gdLst/>
                <a:ahLst/>
                <a:cxnLst>
                  <a:cxn ang="0">
                    <a:pos x="9" y="2"/>
                  </a:cxn>
                  <a:cxn ang="0">
                    <a:pos x="9" y="2"/>
                  </a:cxn>
                  <a:cxn ang="0">
                    <a:pos x="4" y="23"/>
                  </a:cxn>
                  <a:cxn ang="0">
                    <a:pos x="0" y="74"/>
                  </a:cxn>
                  <a:cxn ang="0">
                    <a:pos x="0" y="103"/>
                  </a:cxn>
                  <a:cxn ang="0">
                    <a:pos x="40" y="110"/>
                  </a:cxn>
                  <a:cxn ang="0">
                    <a:pos x="71" y="103"/>
                  </a:cxn>
                  <a:cxn ang="0">
                    <a:pos x="71" y="64"/>
                  </a:cxn>
                  <a:cxn ang="0">
                    <a:pos x="69" y="52"/>
                  </a:cxn>
                  <a:cxn ang="0">
                    <a:pos x="69" y="40"/>
                  </a:cxn>
                  <a:cxn ang="0">
                    <a:pos x="64" y="16"/>
                  </a:cxn>
                  <a:cxn ang="0">
                    <a:pos x="62" y="2"/>
                  </a:cxn>
                  <a:cxn ang="0">
                    <a:pos x="36" y="0"/>
                  </a:cxn>
                  <a:cxn ang="0">
                    <a:pos x="9" y="2"/>
                  </a:cxn>
                </a:cxnLst>
                <a:rect l="0" t="0" r="r" b="b"/>
                <a:pathLst>
                  <a:path w="72" h="111">
                    <a:moveTo>
                      <a:pt x="9" y="2"/>
                    </a:moveTo>
                    <a:lnTo>
                      <a:pt x="9" y="2"/>
                    </a:lnTo>
                    <a:lnTo>
                      <a:pt x="4" y="23"/>
                    </a:lnTo>
                    <a:lnTo>
                      <a:pt x="0" y="74"/>
                    </a:lnTo>
                    <a:lnTo>
                      <a:pt x="0" y="103"/>
                    </a:lnTo>
                    <a:lnTo>
                      <a:pt x="40" y="110"/>
                    </a:lnTo>
                    <a:lnTo>
                      <a:pt x="71" y="103"/>
                    </a:lnTo>
                    <a:lnTo>
                      <a:pt x="71" y="64"/>
                    </a:lnTo>
                    <a:lnTo>
                      <a:pt x="69" y="52"/>
                    </a:lnTo>
                    <a:lnTo>
                      <a:pt x="69" y="40"/>
                    </a:lnTo>
                    <a:lnTo>
                      <a:pt x="64" y="16"/>
                    </a:lnTo>
                    <a:lnTo>
                      <a:pt x="62" y="2"/>
                    </a:lnTo>
                    <a:lnTo>
                      <a:pt x="36"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2" name="Freeform 4288"/>
              <p:cNvSpPr>
                <a:spLocks/>
              </p:cNvSpPr>
              <p:nvPr/>
            </p:nvSpPr>
            <p:spPr bwMode="auto">
              <a:xfrm>
                <a:off x="6393" y="9052"/>
                <a:ext cx="43" cy="87"/>
              </a:xfrm>
              <a:custGeom>
                <a:avLst/>
                <a:gdLst/>
                <a:ahLst/>
                <a:cxnLst>
                  <a:cxn ang="0">
                    <a:pos x="2" y="83"/>
                  </a:cxn>
                  <a:cxn ang="0">
                    <a:pos x="26" y="83"/>
                  </a:cxn>
                  <a:cxn ang="0">
                    <a:pos x="28" y="86"/>
                  </a:cxn>
                  <a:cxn ang="0">
                    <a:pos x="40" y="86"/>
                  </a:cxn>
                  <a:cxn ang="0">
                    <a:pos x="43" y="64"/>
                  </a:cxn>
                  <a:cxn ang="0">
                    <a:pos x="43" y="21"/>
                  </a:cxn>
                  <a:cxn ang="0">
                    <a:pos x="40" y="0"/>
                  </a:cxn>
                  <a:cxn ang="0">
                    <a:pos x="4" y="0"/>
                  </a:cxn>
                  <a:cxn ang="0">
                    <a:pos x="2" y="21"/>
                  </a:cxn>
                  <a:cxn ang="0">
                    <a:pos x="0" y="40"/>
                  </a:cxn>
                  <a:cxn ang="0">
                    <a:pos x="0" y="81"/>
                  </a:cxn>
                  <a:cxn ang="0">
                    <a:pos x="2" y="83"/>
                  </a:cxn>
                </a:cxnLst>
                <a:rect l="0" t="0" r="r" b="b"/>
                <a:pathLst>
                  <a:path w="43" h="87">
                    <a:moveTo>
                      <a:pt x="2" y="83"/>
                    </a:moveTo>
                    <a:lnTo>
                      <a:pt x="26" y="83"/>
                    </a:lnTo>
                    <a:lnTo>
                      <a:pt x="28" y="86"/>
                    </a:lnTo>
                    <a:lnTo>
                      <a:pt x="40" y="86"/>
                    </a:lnTo>
                    <a:lnTo>
                      <a:pt x="43" y="64"/>
                    </a:lnTo>
                    <a:lnTo>
                      <a:pt x="43" y="21"/>
                    </a:lnTo>
                    <a:lnTo>
                      <a:pt x="40" y="0"/>
                    </a:lnTo>
                    <a:lnTo>
                      <a:pt x="4" y="0"/>
                    </a:lnTo>
                    <a:lnTo>
                      <a:pt x="2" y="21"/>
                    </a:lnTo>
                    <a:lnTo>
                      <a:pt x="0" y="40"/>
                    </a:lnTo>
                    <a:lnTo>
                      <a:pt x="0" y="81"/>
                    </a:lnTo>
                    <a:lnTo>
                      <a:pt x="2" y="8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3" name="Freeform 4289"/>
              <p:cNvSpPr>
                <a:spLocks/>
              </p:cNvSpPr>
              <p:nvPr/>
            </p:nvSpPr>
            <p:spPr bwMode="auto">
              <a:xfrm>
                <a:off x="6393" y="9052"/>
                <a:ext cx="41" cy="82"/>
              </a:xfrm>
              <a:custGeom>
                <a:avLst/>
                <a:gdLst/>
                <a:ahLst/>
                <a:cxnLst>
                  <a:cxn ang="0">
                    <a:pos x="7" y="0"/>
                  </a:cxn>
                  <a:cxn ang="0">
                    <a:pos x="7" y="0"/>
                  </a:cxn>
                  <a:cxn ang="0">
                    <a:pos x="2" y="21"/>
                  </a:cxn>
                  <a:cxn ang="0">
                    <a:pos x="0" y="38"/>
                  </a:cxn>
                  <a:cxn ang="0">
                    <a:pos x="0" y="76"/>
                  </a:cxn>
                  <a:cxn ang="0">
                    <a:pos x="4" y="79"/>
                  </a:cxn>
                  <a:cxn ang="0">
                    <a:pos x="31" y="79"/>
                  </a:cxn>
                  <a:cxn ang="0">
                    <a:pos x="36" y="81"/>
                  </a:cxn>
                  <a:cxn ang="0">
                    <a:pos x="40" y="81"/>
                  </a:cxn>
                  <a:cxn ang="0">
                    <a:pos x="40" y="0"/>
                  </a:cxn>
                  <a:cxn ang="0">
                    <a:pos x="7" y="0"/>
                  </a:cxn>
                </a:cxnLst>
                <a:rect l="0" t="0" r="r" b="b"/>
                <a:pathLst>
                  <a:path w="41" h="82">
                    <a:moveTo>
                      <a:pt x="7" y="0"/>
                    </a:moveTo>
                    <a:lnTo>
                      <a:pt x="7" y="0"/>
                    </a:lnTo>
                    <a:lnTo>
                      <a:pt x="2" y="21"/>
                    </a:lnTo>
                    <a:lnTo>
                      <a:pt x="0" y="38"/>
                    </a:lnTo>
                    <a:lnTo>
                      <a:pt x="0" y="76"/>
                    </a:lnTo>
                    <a:lnTo>
                      <a:pt x="4" y="79"/>
                    </a:lnTo>
                    <a:lnTo>
                      <a:pt x="31" y="79"/>
                    </a:lnTo>
                    <a:lnTo>
                      <a:pt x="36" y="81"/>
                    </a:lnTo>
                    <a:lnTo>
                      <a:pt x="40" y="8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4" name="Freeform 4290"/>
              <p:cNvSpPr>
                <a:spLocks/>
              </p:cNvSpPr>
              <p:nvPr/>
            </p:nvSpPr>
            <p:spPr bwMode="auto">
              <a:xfrm>
                <a:off x="6393" y="9052"/>
                <a:ext cx="41" cy="75"/>
              </a:xfrm>
              <a:custGeom>
                <a:avLst/>
                <a:gdLst/>
                <a:ahLst/>
                <a:cxnLst>
                  <a:cxn ang="0">
                    <a:pos x="38" y="0"/>
                  </a:cxn>
                  <a:cxn ang="0">
                    <a:pos x="7" y="0"/>
                  </a:cxn>
                  <a:cxn ang="0">
                    <a:pos x="2" y="19"/>
                  </a:cxn>
                  <a:cxn ang="0">
                    <a:pos x="2" y="36"/>
                  </a:cxn>
                  <a:cxn ang="0">
                    <a:pos x="0" y="52"/>
                  </a:cxn>
                  <a:cxn ang="0">
                    <a:pos x="0" y="72"/>
                  </a:cxn>
                  <a:cxn ang="0">
                    <a:pos x="4" y="72"/>
                  </a:cxn>
                  <a:cxn ang="0">
                    <a:pos x="9" y="74"/>
                  </a:cxn>
                  <a:cxn ang="0">
                    <a:pos x="38" y="74"/>
                  </a:cxn>
                  <a:cxn ang="0">
                    <a:pos x="40" y="57"/>
                  </a:cxn>
                  <a:cxn ang="0">
                    <a:pos x="40" y="19"/>
                  </a:cxn>
                  <a:cxn ang="0">
                    <a:pos x="38" y="0"/>
                  </a:cxn>
                </a:cxnLst>
                <a:rect l="0" t="0" r="r" b="b"/>
                <a:pathLst>
                  <a:path w="41" h="75">
                    <a:moveTo>
                      <a:pt x="38" y="0"/>
                    </a:moveTo>
                    <a:lnTo>
                      <a:pt x="7" y="0"/>
                    </a:lnTo>
                    <a:lnTo>
                      <a:pt x="2" y="19"/>
                    </a:lnTo>
                    <a:lnTo>
                      <a:pt x="2" y="36"/>
                    </a:lnTo>
                    <a:lnTo>
                      <a:pt x="0" y="52"/>
                    </a:lnTo>
                    <a:lnTo>
                      <a:pt x="0" y="72"/>
                    </a:lnTo>
                    <a:lnTo>
                      <a:pt x="4" y="72"/>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5" name="Freeform 4291"/>
              <p:cNvSpPr>
                <a:spLocks/>
              </p:cNvSpPr>
              <p:nvPr/>
            </p:nvSpPr>
            <p:spPr bwMode="auto">
              <a:xfrm>
                <a:off x="6396" y="9052"/>
                <a:ext cx="38" cy="70"/>
              </a:xfrm>
              <a:custGeom>
                <a:avLst/>
                <a:gdLst/>
                <a:ahLst/>
                <a:cxnLst>
                  <a:cxn ang="0">
                    <a:pos x="4" y="0"/>
                  </a:cxn>
                  <a:cxn ang="0">
                    <a:pos x="4" y="0"/>
                  </a:cxn>
                  <a:cxn ang="0">
                    <a:pos x="0" y="19"/>
                  </a:cxn>
                  <a:cxn ang="0">
                    <a:pos x="0" y="67"/>
                  </a:cxn>
                  <a:cxn ang="0">
                    <a:pos x="2" y="67"/>
                  </a:cxn>
                  <a:cxn ang="0">
                    <a:pos x="7" y="69"/>
                  </a:cxn>
                  <a:cxn ang="0">
                    <a:pos x="36" y="69"/>
                  </a:cxn>
                  <a:cxn ang="0">
                    <a:pos x="36" y="52"/>
                  </a:cxn>
                  <a:cxn ang="0">
                    <a:pos x="38" y="36"/>
                  </a:cxn>
                  <a:cxn ang="0">
                    <a:pos x="36" y="19"/>
                  </a:cxn>
                  <a:cxn ang="0">
                    <a:pos x="36" y="0"/>
                  </a:cxn>
                  <a:cxn ang="0">
                    <a:pos x="4" y="0"/>
                  </a:cxn>
                </a:cxnLst>
                <a:rect l="0" t="0" r="r" b="b"/>
                <a:pathLst>
                  <a:path w="38" h="70">
                    <a:moveTo>
                      <a:pt x="4" y="0"/>
                    </a:moveTo>
                    <a:lnTo>
                      <a:pt x="4" y="0"/>
                    </a:lnTo>
                    <a:lnTo>
                      <a:pt x="0" y="19"/>
                    </a:lnTo>
                    <a:lnTo>
                      <a:pt x="0" y="67"/>
                    </a:lnTo>
                    <a:lnTo>
                      <a:pt x="2" y="67"/>
                    </a:lnTo>
                    <a:lnTo>
                      <a:pt x="7" y="69"/>
                    </a:lnTo>
                    <a:lnTo>
                      <a:pt x="36" y="69"/>
                    </a:lnTo>
                    <a:lnTo>
                      <a:pt x="36" y="52"/>
                    </a:lnTo>
                    <a:lnTo>
                      <a:pt x="38" y="36"/>
                    </a:lnTo>
                    <a:lnTo>
                      <a:pt x="36" y="19"/>
                    </a:lnTo>
                    <a:lnTo>
                      <a:pt x="36"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6" name="Freeform 4292"/>
              <p:cNvSpPr>
                <a:spLocks/>
              </p:cNvSpPr>
              <p:nvPr/>
            </p:nvSpPr>
            <p:spPr bwMode="auto">
              <a:xfrm>
                <a:off x="6396" y="9052"/>
                <a:ext cx="36" cy="65"/>
              </a:xfrm>
              <a:custGeom>
                <a:avLst/>
                <a:gdLst/>
                <a:ahLst/>
                <a:cxnLst>
                  <a:cxn ang="0">
                    <a:pos x="36" y="64"/>
                  </a:cxn>
                  <a:cxn ang="0">
                    <a:pos x="36" y="0"/>
                  </a:cxn>
                  <a:cxn ang="0">
                    <a:pos x="4" y="0"/>
                  </a:cxn>
                  <a:cxn ang="0">
                    <a:pos x="2" y="16"/>
                  </a:cxn>
                  <a:cxn ang="0">
                    <a:pos x="0" y="31"/>
                  </a:cxn>
                  <a:cxn ang="0">
                    <a:pos x="0" y="62"/>
                  </a:cxn>
                  <a:cxn ang="0">
                    <a:pos x="4" y="62"/>
                  </a:cxn>
                  <a:cxn ang="0">
                    <a:pos x="7" y="64"/>
                  </a:cxn>
                  <a:cxn ang="0">
                    <a:pos x="36" y="64"/>
                  </a:cxn>
                </a:cxnLst>
                <a:rect l="0" t="0" r="r" b="b"/>
                <a:pathLst>
                  <a:path w="36" h="65">
                    <a:moveTo>
                      <a:pt x="36" y="64"/>
                    </a:moveTo>
                    <a:lnTo>
                      <a:pt x="36" y="0"/>
                    </a:lnTo>
                    <a:lnTo>
                      <a:pt x="4" y="0"/>
                    </a:lnTo>
                    <a:lnTo>
                      <a:pt x="2" y="16"/>
                    </a:lnTo>
                    <a:lnTo>
                      <a:pt x="0" y="31"/>
                    </a:lnTo>
                    <a:lnTo>
                      <a:pt x="0" y="62"/>
                    </a:lnTo>
                    <a:lnTo>
                      <a:pt x="4" y="62"/>
                    </a:lnTo>
                    <a:lnTo>
                      <a:pt x="7" y="64"/>
                    </a:lnTo>
                    <a:lnTo>
                      <a:pt x="36"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7" name="Freeform 4293"/>
              <p:cNvSpPr>
                <a:spLocks/>
              </p:cNvSpPr>
              <p:nvPr/>
            </p:nvSpPr>
            <p:spPr bwMode="auto">
              <a:xfrm>
                <a:off x="6396" y="9052"/>
                <a:ext cx="33" cy="60"/>
              </a:xfrm>
              <a:custGeom>
                <a:avLst/>
                <a:gdLst/>
                <a:ahLst/>
                <a:cxnLst>
                  <a:cxn ang="0">
                    <a:pos x="33" y="0"/>
                  </a:cxn>
                  <a:cxn ang="0">
                    <a:pos x="4" y="0"/>
                  </a:cxn>
                  <a:cxn ang="0">
                    <a:pos x="2" y="16"/>
                  </a:cxn>
                  <a:cxn ang="0">
                    <a:pos x="0" y="28"/>
                  </a:cxn>
                  <a:cxn ang="0">
                    <a:pos x="0" y="57"/>
                  </a:cxn>
                  <a:cxn ang="0">
                    <a:pos x="11" y="57"/>
                  </a:cxn>
                  <a:cxn ang="0">
                    <a:pos x="16" y="60"/>
                  </a:cxn>
                  <a:cxn ang="0">
                    <a:pos x="33" y="60"/>
                  </a:cxn>
                  <a:cxn ang="0">
                    <a:pos x="33" y="0"/>
                  </a:cxn>
                </a:cxnLst>
                <a:rect l="0" t="0" r="r" b="b"/>
                <a:pathLst>
                  <a:path w="33" h="60">
                    <a:moveTo>
                      <a:pt x="33" y="0"/>
                    </a:moveTo>
                    <a:lnTo>
                      <a:pt x="4" y="0"/>
                    </a:lnTo>
                    <a:lnTo>
                      <a:pt x="2" y="16"/>
                    </a:lnTo>
                    <a:lnTo>
                      <a:pt x="0" y="28"/>
                    </a:lnTo>
                    <a:lnTo>
                      <a:pt x="0" y="57"/>
                    </a:lnTo>
                    <a:lnTo>
                      <a:pt x="11" y="57"/>
                    </a:lnTo>
                    <a:lnTo>
                      <a:pt x="16" y="60"/>
                    </a:lnTo>
                    <a:lnTo>
                      <a:pt x="33" y="60"/>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8" name="Freeform 4294"/>
              <p:cNvSpPr>
                <a:spLocks/>
              </p:cNvSpPr>
              <p:nvPr/>
            </p:nvSpPr>
            <p:spPr bwMode="auto">
              <a:xfrm>
                <a:off x="6396" y="9052"/>
                <a:ext cx="33" cy="56"/>
              </a:xfrm>
              <a:custGeom>
                <a:avLst/>
                <a:gdLst/>
                <a:ahLst/>
                <a:cxnLst>
                  <a:cxn ang="0">
                    <a:pos x="33" y="0"/>
                  </a:cxn>
                  <a:cxn ang="0">
                    <a:pos x="4" y="0"/>
                  </a:cxn>
                  <a:cxn ang="0">
                    <a:pos x="2" y="14"/>
                  </a:cxn>
                  <a:cxn ang="0">
                    <a:pos x="0" y="26"/>
                  </a:cxn>
                  <a:cxn ang="0">
                    <a:pos x="0" y="52"/>
                  </a:cxn>
                  <a:cxn ang="0">
                    <a:pos x="7" y="52"/>
                  </a:cxn>
                  <a:cxn ang="0">
                    <a:pos x="11" y="55"/>
                  </a:cxn>
                  <a:cxn ang="0">
                    <a:pos x="33" y="55"/>
                  </a:cxn>
                  <a:cxn ang="0">
                    <a:pos x="33" y="0"/>
                  </a:cxn>
                </a:cxnLst>
                <a:rect l="0" t="0" r="r" b="b"/>
                <a:pathLst>
                  <a:path w="33" h="56">
                    <a:moveTo>
                      <a:pt x="33" y="0"/>
                    </a:moveTo>
                    <a:lnTo>
                      <a:pt x="4" y="0"/>
                    </a:lnTo>
                    <a:lnTo>
                      <a:pt x="2" y="14"/>
                    </a:lnTo>
                    <a:lnTo>
                      <a:pt x="0" y="26"/>
                    </a:lnTo>
                    <a:lnTo>
                      <a:pt x="0" y="52"/>
                    </a:lnTo>
                    <a:lnTo>
                      <a:pt x="7" y="52"/>
                    </a:lnTo>
                    <a:lnTo>
                      <a:pt x="11"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9" name="Freeform 4295"/>
              <p:cNvSpPr>
                <a:spLocks/>
              </p:cNvSpPr>
              <p:nvPr/>
            </p:nvSpPr>
            <p:spPr bwMode="auto">
              <a:xfrm>
                <a:off x="6398" y="9052"/>
                <a:ext cx="31" cy="51"/>
              </a:xfrm>
              <a:custGeom>
                <a:avLst/>
                <a:gdLst/>
                <a:ahLst/>
                <a:cxnLst>
                  <a:cxn ang="0">
                    <a:pos x="2" y="0"/>
                  </a:cxn>
                  <a:cxn ang="0">
                    <a:pos x="2" y="0"/>
                  </a:cxn>
                  <a:cxn ang="0">
                    <a:pos x="0" y="12"/>
                  </a:cxn>
                  <a:cxn ang="0">
                    <a:pos x="0" y="48"/>
                  </a:cxn>
                  <a:cxn ang="0">
                    <a:pos x="14" y="48"/>
                  </a:cxn>
                  <a:cxn ang="0">
                    <a:pos x="16" y="50"/>
                  </a:cxn>
                  <a:cxn ang="0">
                    <a:pos x="28" y="50"/>
                  </a:cxn>
                  <a:cxn ang="0">
                    <a:pos x="31" y="38"/>
                  </a:cxn>
                  <a:cxn ang="0">
                    <a:pos x="31" y="12"/>
                  </a:cxn>
                  <a:cxn ang="0">
                    <a:pos x="28" y="0"/>
                  </a:cxn>
                  <a:cxn ang="0">
                    <a:pos x="2" y="0"/>
                  </a:cxn>
                </a:cxnLst>
                <a:rect l="0" t="0" r="r" b="b"/>
                <a:pathLst>
                  <a:path w="31" h="51">
                    <a:moveTo>
                      <a:pt x="2" y="0"/>
                    </a:moveTo>
                    <a:lnTo>
                      <a:pt x="2" y="0"/>
                    </a:lnTo>
                    <a:lnTo>
                      <a:pt x="0" y="12"/>
                    </a:lnTo>
                    <a:lnTo>
                      <a:pt x="0" y="48"/>
                    </a:lnTo>
                    <a:lnTo>
                      <a:pt x="14" y="48"/>
                    </a:lnTo>
                    <a:lnTo>
                      <a:pt x="16" y="50"/>
                    </a:lnTo>
                    <a:lnTo>
                      <a:pt x="28" y="50"/>
                    </a:lnTo>
                    <a:lnTo>
                      <a:pt x="31" y="38"/>
                    </a:lnTo>
                    <a:lnTo>
                      <a:pt x="31" y="12"/>
                    </a:lnTo>
                    <a:lnTo>
                      <a:pt x="28"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0" name="Freeform 4296"/>
              <p:cNvSpPr>
                <a:spLocks/>
              </p:cNvSpPr>
              <p:nvPr/>
            </p:nvSpPr>
            <p:spPr bwMode="auto">
              <a:xfrm>
                <a:off x="6398" y="9052"/>
                <a:ext cx="29" cy="44"/>
              </a:xfrm>
              <a:custGeom>
                <a:avLst/>
                <a:gdLst/>
                <a:ahLst/>
                <a:cxnLst>
                  <a:cxn ang="0">
                    <a:pos x="2" y="0"/>
                  </a:cxn>
                  <a:cxn ang="0">
                    <a:pos x="2" y="0"/>
                  </a:cxn>
                  <a:cxn ang="0">
                    <a:pos x="0" y="12"/>
                  </a:cxn>
                  <a:cxn ang="0">
                    <a:pos x="0" y="43"/>
                  </a:cxn>
                  <a:cxn ang="0">
                    <a:pos x="28" y="43"/>
                  </a:cxn>
                  <a:cxn ang="0">
                    <a:pos x="28" y="0"/>
                  </a:cxn>
                  <a:cxn ang="0">
                    <a:pos x="2" y="0"/>
                  </a:cxn>
                </a:cxnLst>
                <a:rect l="0" t="0" r="r" b="b"/>
                <a:pathLst>
                  <a:path w="29" h="44">
                    <a:moveTo>
                      <a:pt x="2" y="0"/>
                    </a:moveTo>
                    <a:lnTo>
                      <a:pt x="2" y="0"/>
                    </a:lnTo>
                    <a:lnTo>
                      <a:pt x="0" y="12"/>
                    </a:lnTo>
                    <a:lnTo>
                      <a:pt x="0" y="43"/>
                    </a:lnTo>
                    <a:lnTo>
                      <a:pt x="28" y="43"/>
                    </a:lnTo>
                    <a:lnTo>
                      <a:pt x="28"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1" name="Freeform 4297"/>
              <p:cNvSpPr>
                <a:spLocks/>
              </p:cNvSpPr>
              <p:nvPr/>
            </p:nvSpPr>
            <p:spPr bwMode="auto">
              <a:xfrm>
                <a:off x="6398" y="9052"/>
                <a:ext cx="29" cy="39"/>
              </a:xfrm>
              <a:custGeom>
                <a:avLst/>
                <a:gdLst/>
                <a:ahLst/>
                <a:cxnLst>
                  <a:cxn ang="0">
                    <a:pos x="2" y="0"/>
                  </a:cxn>
                  <a:cxn ang="0">
                    <a:pos x="2" y="0"/>
                  </a:cxn>
                  <a:cxn ang="0">
                    <a:pos x="0" y="9"/>
                  </a:cxn>
                  <a:cxn ang="0">
                    <a:pos x="0" y="38"/>
                  </a:cxn>
                  <a:cxn ang="0">
                    <a:pos x="26" y="38"/>
                  </a:cxn>
                  <a:cxn ang="0">
                    <a:pos x="28" y="28"/>
                  </a:cxn>
                  <a:cxn ang="0">
                    <a:pos x="28" y="9"/>
                  </a:cxn>
                  <a:cxn ang="0">
                    <a:pos x="26" y="0"/>
                  </a:cxn>
                  <a:cxn ang="0">
                    <a:pos x="2" y="0"/>
                  </a:cxn>
                </a:cxnLst>
                <a:rect l="0" t="0" r="r" b="b"/>
                <a:pathLst>
                  <a:path w="29" h="39">
                    <a:moveTo>
                      <a:pt x="2" y="0"/>
                    </a:moveTo>
                    <a:lnTo>
                      <a:pt x="2" y="0"/>
                    </a:lnTo>
                    <a:lnTo>
                      <a:pt x="0" y="9"/>
                    </a:lnTo>
                    <a:lnTo>
                      <a:pt x="0" y="38"/>
                    </a:lnTo>
                    <a:lnTo>
                      <a:pt x="26" y="38"/>
                    </a:lnTo>
                    <a:lnTo>
                      <a:pt x="28" y="28"/>
                    </a:lnTo>
                    <a:lnTo>
                      <a:pt x="28" y="9"/>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2" name="Freeform 4298"/>
              <p:cNvSpPr>
                <a:spLocks/>
              </p:cNvSpPr>
              <p:nvPr/>
            </p:nvSpPr>
            <p:spPr bwMode="auto">
              <a:xfrm>
                <a:off x="6398" y="9052"/>
                <a:ext cx="26" cy="34"/>
              </a:xfrm>
              <a:custGeom>
                <a:avLst/>
                <a:gdLst/>
                <a:ahLst/>
                <a:cxnLst>
                  <a:cxn ang="0">
                    <a:pos x="26" y="33"/>
                  </a:cxn>
                  <a:cxn ang="0">
                    <a:pos x="26" y="0"/>
                  </a:cxn>
                  <a:cxn ang="0">
                    <a:pos x="4" y="0"/>
                  </a:cxn>
                  <a:cxn ang="0">
                    <a:pos x="2" y="9"/>
                  </a:cxn>
                  <a:cxn ang="0">
                    <a:pos x="0" y="16"/>
                  </a:cxn>
                  <a:cxn ang="0">
                    <a:pos x="0" y="33"/>
                  </a:cxn>
                  <a:cxn ang="0">
                    <a:pos x="26" y="33"/>
                  </a:cxn>
                </a:cxnLst>
                <a:rect l="0" t="0" r="r" b="b"/>
                <a:pathLst>
                  <a:path w="26" h="34">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3" name="Freeform 4299"/>
              <p:cNvSpPr>
                <a:spLocks/>
              </p:cNvSpPr>
              <p:nvPr/>
            </p:nvSpPr>
            <p:spPr bwMode="auto">
              <a:xfrm>
                <a:off x="6398" y="9052"/>
                <a:ext cx="26" cy="29"/>
              </a:xfrm>
              <a:custGeom>
                <a:avLst/>
                <a:gdLst/>
                <a:ahLst/>
                <a:cxnLst>
                  <a:cxn ang="0">
                    <a:pos x="4" y="0"/>
                  </a:cxn>
                  <a:cxn ang="0">
                    <a:pos x="4" y="0"/>
                  </a:cxn>
                  <a:cxn ang="0">
                    <a:pos x="0" y="14"/>
                  </a:cxn>
                  <a:cxn ang="0">
                    <a:pos x="0" y="28"/>
                  </a:cxn>
                  <a:cxn ang="0">
                    <a:pos x="26" y="28"/>
                  </a:cxn>
                  <a:cxn ang="0">
                    <a:pos x="26" y="0"/>
                  </a:cxn>
                  <a:cxn ang="0">
                    <a:pos x="4" y="0"/>
                  </a:cxn>
                </a:cxnLst>
                <a:rect l="0" t="0" r="r" b="b"/>
                <a:pathLst>
                  <a:path w="26" h="29">
                    <a:moveTo>
                      <a:pt x="4" y="0"/>
                    </a:moveTo>
                    <a:lnTo>
                      <a:pt x="4" y="0"/>
                    </a:lnTo>
                    <a:lnTo>
                      <a:pt x="0" y="14"/>
                    </a:lnTo>
                    <a:lnTo>
                      <a:pt x="0" y="28"/>
                    </a:lnTo>
                    <a:lnTo>
                      <a:pt x="26" y="28"/>
                    </a:lnTo>
                    <a:lnTo>
                      <a:pt x="26" y="0"/>
                    </a:lnTo>
                    <a:lnTo>
                      <a:pt x="4"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4" name="Freeform 4300"/>
              <p:cNvSpPr>
                <a:spLocks/>
              </p:cNvSpPr>
              <p:nvPr/>
            </p:nvSpPr>
            <p:spPr bwMode="auto">
              <a:xfrm>
                <a:off x="6400" y="9043"/>
                <a:ext cx="34" cy="9"/>
              </a:xfrm>
              <a:custGeom>
                <a:avLst/>
                <a:gdLst/>
                <a:ahLst/>
                <a:cxnLst>
                  <a:cxn ang="0">
                    <a:pos x="28" y="7"/>
                  </a:cxn>
                  <a:cxn ang="0">
                    <a:pos x="33" y="9"/>
                  </a:cxn>
                  <a:cxn ang="0">
                    <a:pos x="33" y="2"/>
                  </a:cxn>
                  <a:cxn ang="0">
                    <a:pos x="19" y="0"/>
                  </a:cxn>
                  <a:cxn ang="0">
                    <a:pos x="0" y="0"/>
                  </a:cxn>
                  <a:cxn ang="0">
                    <a:pos x="0" y="7"/>
                  </a:cxn>
                  <a:cxn ang="0">
                    <a:pos x="28" y="7"/>
                  </a:cxn>
                </a:cxnLst>
                <a:rect l="0" t="0" r="r" b="b"/>
                <a:pathLst>
                  <a:path w="34" h="9">
                    <a:moveTo>
                      <a:pt x="28" y="7"/>
                    </a:moveTo>
                    <a:lnTo>
                      <a:pt x="33" y="9"/>
                    </a:lnTo>
                    <a:lnTo>
                      <a:pt x="33" y="2"/>
                    </a:lnTo>
                    <a:lnTo>
                      <a:pt x="19" y="0"/>
                    </a:lnTo>
                    <a:lnTo>
                      <a:pt x="0" y="0"/>
                    </a:lnTo>
                    <a:lnTo>
                      <a:pt x="0" y="7"/>
                    </a:lnTo>
                    <a:lnTo>
                      <a:pt x="28"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5" name="Freeform 4301"/>
              <p:cNvSpPr>
                <a:spLocks/>
              </p:cNvSpPr>
              <p:nvPr/>
            </p:nvSpPr>
            <p:spPr bwMode="auto">
              <a:xfrm>
                <a:off x="6393" y="9136"/>
                <a:ext cx="41" cy="15"/>
              </a:xfrm>
              <a:custGeom>
                <a:avLst/>
                <a:gdLst/>
                <a:ahLst/>
                <a:cxnLst>
                  <a:cxn ang="0">
                    <a:pos x="0" y="0"/>
                  </a:cxn>
                  <a:cxn ang="0">
                    <a:pos x="0" y="7"/>
                  </a:cxn>
                  <a:cxn ang="0">
                    <a:pos x="40" y="14"/>
                  </a:cxn>
                  <a:cxn ang="0">
                    <a:pos x="40" y="4"/>
                  </a:cxn>
                  <a:cxn ang="0">
                    <a:pos x="0" y="0"/>
                  </a:cxn>
                </a:cxnLst>
                <a:rect l="0" t="0" r="r" b="b"/>
                <a:pathLst>
                  <a:path w="41"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6" name="Freeform 4302"/>
              <p:cNvSpPr>
                <a:spLocks/>
              </p:cNvSpPr>
              <p:nvPr/>
            </p:nvSpPr>
            <p:spPr bwMode="auto">
              <a:xfrm>
                <a:off x="6405" y="9141"/>
                <a:ext cx="17" cy="3"/>
              </a:xfrm>
              <a:custGeom>
                <a:avLst/>
                <a:gdLst/>
                <a:ahLst/>
                <a:cxnLst>
                  <a:cxn ang="0">
                    <a:pos x="9" y="0"/>
                  </a:cxn>
                  <a:cxn ang="0">
                    <a:pos x="0" y="0"/>
                  </a:cxn>
                  <a:cxn ang="0">
                    <a:pos x="0" y="2"/>
                  </a:cxn>
                  <a:cxn ang="0">
                    <a:pos x="16" y="2"/>
                  </a:cxn>
                  <a:cxn ang="0">
                    <a:pos x="16" y="0"/>
                  </a:cxn>
                  <a:cxn ang="0">
                    <a:pos x="9" y="0"/>
                  </a:cxn>
                </a:cxnLst>
                <a:rect l="0" t="0" r="r" b="b"/>
                <a:pathLst>
                  <a:path w="17" h="3">
                    <a:moveTo>
                      <a:pt x="9" y="0"/>
                    </a:moveTo>
                    <a:lnTo>
                      <a:pt x="0" y="0"/>
                    </a:lnTo>
                    <a:lnTo>
                      <a:pt x="0"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7" name="Freeform 4303"/>
              <p:cNvSpPr>
                <a:spLocks/>
              </p:cNvSpPr>
              <p:nvPr/>
            </p:nvSpPr>
            <p:spPr bwMode="auto">
              <a:xfrm>
                <a:off x="6405" y="9141"/>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8" name="Freeform 4304"/>
              <p:cNvSpPr>
                <a:spLocks/>
              </p:cNvSpPr>
              <p:nvPr/>
            </p:nvSpPr>
            <p:spPr bwMode="auto">
              <a:xfrm>
                <a:off x="6405" y="9141"/>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9" name="Freeform 4305"/>
              <p:cNvSpPr>
                <a:spLocks/>
              </p:cNvSpPr>
              <p:nvPr/>
            </p:nvSpPr>
            <p:spPr bwMode="auto">
              <a:xfrm>
                <a:off x="6436" y="9136"/>
                <a:ext cx="29" cy="12"/>
              </a:xfrm>
              <a:custGeom>
                <a:avLst/>
                <a:gdLst/>
                <a:ahLst/>
                <a:cxnLst>
                  <a:cxn ang="0">
                    <a:pos x="0" y="4"/>
                  </a:cxn>
                  <a:cxn ang="0">
                    <a:pos x="0" y="12"/>
                  </a:cxn>
                  <a:cxn ang="0">
                    <a:pos x="21" y="7"/>
                  </a:cxn>
                  <a:cxn ang="0">
                    <a:pos x="28" y="4"/>
                  </a:cxn>
                  <a:cxn ang="0">
                    <a:pos x="28" y="0"/>
                  </a:cxn>
                  <a:cxn ang="0">
                    <a:pos x="0" y="4"/>
                  </a:cxn>
                </a:cxnLst>
                <a:rect l="0" t="0" r="r" b="b"/>
                <a:pathLst>
                  <a:path w="29" h="12">
                    <a:moveTo>
                      <a:pt x="0" y="4"/>
                    </a:moveTo>
                    <a:lnTo>
                      <a:pt x="0" y="12"/>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0" name="Freeform 4306"/>
              <p:cNvSpPr>
                <a:spLocks/>
              </p:cNvSpPr>
              <p:nvPr/>
            </p:nvSpPr>
            <p:spPr bwMode="auto">
              <a:xfrm>
                <a:off x="6439" y="9136"/>
                <a:ext cx="26" cy="12"/>
              </a:xfrm>
              <a:custGeom>
                <a:avLst/>
                <a:gdLst/>
                <a:ahLst/>
                <a:cxnLst>
                  <a:cxn ang="0">
                    <a:pos x="4" y="12"/>
                  </a:cxn>
                  <a:cxn ang="0">
                    <a:pos x="7" y="9"/>
                  </a:cxn>
                  <a:cxn ang="0">
                    <a:pos x="12" y="9"/>
                  </a:cxn>
                  <a:cxn ang="0">
                    <a:pos x="14" y="7"/>
                  </a:cxn>
                  <a:cxn ang="0">
                    <a:pos x="19" y="7"/>
                  </a:cxn>
                  <a:cxn ang="0">
                    <a:pos x="21" y="4"/>
                  </a:cxn>
                  <a:cxn ang="0">
                    <a:pos x="26" y="4"/>
                  </a:cxn>
                  <a:cxn ang="0">
                    <a:pos x="26" y="0"/>
                  </a:cxn>
                  <a:cxn ang="0">
                    <a:pos x="16" y="0"/>
                  </a:cxn>
                  <a:cxn ang="0">
                    <a:pos x="12" y="2"/>
                  </a:cxn>
                  <a:cxn ang="0">
                    <a:pos x="4" y="2"/>
                  </a:cxn>
                  <a:cxn ang="0">
                    <a:pos x="0" y="4"/>
                  </a:cxn>
                  <a:cxn ang="0">
                    <a:pos x="0" y="12"/>
                  </a:cxn>
                  <a:cxn ang="0">
                    <a:pos x="4" y="12"/>
                  </a:cxn>
                </a:cxnLst>
                <a:rect l="0" t="0" r="r" b="b"/>
                <a:pathLst>
                  <a:path w="26" h="12">
                    <a:moveTo>
                      <a:pt x="4" y="12"/>
                    </a:moveTo>
                    <a:lnTo>
                      <a:pt x="7" y="9"/>
                    </a:lnTo>
                    <a:lnTo>
                      <a:pt x="12" y="9"/>
                    </a:lnTo>
                    <a:lnTo>
                      <a:pt x="14" y="7"/>
                    </a:lnTo>
                    <a:lnTo>
                      <a:pt x="19" y="7"/>
                    </a:lnTo>
                    <a:lnTo>
                      <a:pt x="21" y="4"/>
                    </a:lnTo>
                    <a:lnTo>
                      <a:pt x="26" y="4"/>
                    </a:lnTo>
                    <a:lnTo>
                      <a:pt x="26" y="0"/>
                    </a:lnTo>
                    <a:lnTo>
                      <a:pt x="16" y="0"/>
                    </a:lnTo>
                    <a:lnTo>
                      <a:pt x="12" y="2"/>
                    </a:lnTo>
                    <a:lnTo>
                      <a:pt x="4" y="2"/>
                    </a:lnTo>
                    <a:lnTo>
                      <a:pt x="0" y="4"/>
                    </a:lnTo>
                    <a:lnTo>
                      <a:pt x="0" y="12"/>
                    </a:lnTo>
                    <a:lnTo>
                      <a:pt x="4"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1" name="Freeform 4307"/>
              <p:cNvSpPr>
                <a:spLocks/>
              </p:cNvSpPr>
              <p:nvPr/>
            </p:nvSpPr>
            <p:spPr bwMode="auto">
              <a:xfrm>
                <a:off x="6439" y="9136"/>
                <a:ext cx="26" cy="12"/>
              </a:xfrm>
              <a:custGeom>
                <a:avLst/>
                <a:gdLst/>
                <a:ahLst/>
                <a:cxnLst>
                  <a:cxn ang="0">
                    <a:pos x="0" y="4"/>
                  </a:cxn>
                  <a:cxn ang="0">
                    <a:pos x="0" y="12"/>
                  </a:cxn>
                  <a:cxn ang="0">
                    <a:pos x="4" y="9"/>
                  </a:cxn>
                  <a:cxn ang="0">
                    <a:pos x="12" y="9"/>
                  </a:cxn>
                  <a:cxn ang="0">
                    <a:pos x="14" y="7"/>
                  </a:cxn>
                  <a:cxn ang="0">
                    <a:pos x="19" y="7"/>
                  </a:cxn>
                  <a:cxn ang="0">
                    <a:pos x="21" y="4"/>
                  </a:cxn>
                  <a:cxn ang="0">
                    <a:pos x="26" y="4"/>
                  </a:cxn>
                  <a:cxn ang="0">
                    <a:pos x="26" y="0"/>
                  </a:cxn>
                  <a:cxn ang="0">
                    <a:pos x="16" y="0"/>
                  </a:cxn>
                  <a:cxn ang="0">
                    <a:pos x="14" y="2"/>
                  </a:cxn>
                  <a:cxn ang="0">
                    <a:pos x="2" y="2"/>
                  </a:cxn>
                  <a:cxn ang="0">
                    <a:pos x="0" y="4"/>
                  </a:cxn>
                </a:cxnLst>
                <a:rect l="0" t="0" r="r" b="b"/>
                <a:pathLst>
                  <a:path w="26" h="12">
                    <a:moveTo>
                      <a:pt x="0" y="4"/>
                    </a:moveTo>
                    <a:lnTo>
                      <a:pt x="0" y="12"/>
                    </a:lnTo>
                    <a:lnTo>
                      <a:pt x="4" y="9"/>
                    </a:lnTo>
                    <a:lnTo>
                      <a:pt x="12" y="9"/>
                    </a:lnTo>
                    <a:lnTo>
                      <a:pt x="14" y="7"/>
                    </a:lnTo>
                    <a:lnTo>
                      <a:pt x="19" y="7"/>
                    </a:lnTo>
                    <a:lnTo>
                      <a:pt x="21" y="4"/>
                    </a:lnTo>
                    <a:lnTo>
                      <a:pt x="26" y="4"/>
                    </a:lnTo>
                    <a:lnTo>
                      <a:pt x="26" y="0"/>
                    </a:lnTo>
                    <a:lnTo>
                      <a:pt x="16" y="0"/>
                    </a:lnTo>
                    <a:lnTo>
                      <a:pt x="14"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2" name="Freeform 4308"/>
              <p:cNvSpPr>
                <a:spLocks/>
              </p:cNvSpPr>
              <p:nvPr/>
            </p:nvSpPr>
            <p:spPr bwMode="auto">
              <a:xfrm>
                <a:off x="6441" y="9136"/>
                <a:ext cx="24" cy="12"/>
              </a:xfrm>
              <a:custGeom>
                <a:avLst/>
                <a:gdLst/>
                <a:ahLst/>
                <a:cxnLst>
                  <a:cxn ang="0">
                    <a:pos x="0" y="4"/>
                  </a:cxn>
                  <a:cxn ang="0">
                    <a:pos x="0" y="12"/>
                  </a:cxn>
                  <a:cxn ang="0">
                    <a:pos x="4" y="9"/>
                  </a:cxn>
                  <a:cxn ang="0">
                    <a:pos x="9" y="9"/>
                  </a:cxn>
                  <a:cxn ang="0">
                    <a:pos x="12" y="7"/>
                  </a:cxn>
                  <a:cxn ang="0">
                    <a:pos x="16" y="7"/>
                  </a:cxn>
                  <a:cxn ang="0">
                    <a:pos x="19" y="4"/>
                  </a:cxn>
                  <a:cxn ang="0">
                    <a:pos x="23" y="4"/>
                  </a:cxn>
                  <a:cxn ang="0">
                    <a:pos x="23" y="0"/>
                  </a:cxn>
                  <a:cxn ang="0">
                    <a:pos x="14" y="0"/>
                  </a:cxn>
                  <a:cxn ang="0">
                    <a:pos x="12" y="2"/>
                  </a:cxn>
                  <a:cxn ang="0">
                    <a:pos x="2" y="2"/>
                  </a:cxn>
                  <a:cxn ang="0">
                    <a:pos x="0" y="4"/>
                  </a:cxn>
                </a:cxnLst>
                <a:rect l="0" t="0" r="r" b="b"/>
                <a:pathLst>
                  <a:path w="24" h="12">
                    <a:moveTo>
                      <a:pt x="0" y="4"/>
                    </a:moveTo>
                    <a:lnTo>
                      <a:pt x="0" y="12"/>
                    </a:lnTo>
                    <a:lnTo>
                      <a:pt x="4" y="9"/>
                    </a:lnTo>
                    <a:lnTo>
                      <a:pt x="9" y="9"/>
                    </a:lnTo>
                    <a:lnTo>
                      <a:pt x="12" y="7"/>
                    </a:lnTo>
                    <a:lnTo>
                      <a:pt x="16" y="7"/>
                    </a:lnTo>
                    <a:lnTo>
                      <a:pt x="19" y="4"/>
                    </a:lnTo>
                    <a:lnTo>
                      <a:pt x="23" y="4"/>
                    </a:lnTo>
                    <a:lnTo>
                      <a:pt x="23" y="0"/>
                    </a:lnTo>
                    <a:lnTo>
                      <a:pt x="14" y="0"/>
                    </a:lnTo>
                    <a:lnTo>
                      <a:pt x="12"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3" name="Freeform 4309"/>
              <p:cNvSpPr>
                <a:spLocks/>
              </p:cNvSpPr>
              <p:nvPr/>
            </p:nvSpPr>
            <p:spPr bwMode="auto">
              <a:xfrm>
                <a:off x="6441" y="9136"/>
                <a:ext cx="24" cy="12"/>
              </a:xfrm>
              <a:custGeom>
                <a:avLst/>
                <a:gdLst/>
                <a:ahLst/>
                <a:cxnLst>
                  <a:cxn ang="0">
                    <a:pos x="19" y="7"/>
                  </a:cxn>
                  <a:cxn ang="0">
                    <a:pos x="23" y="4"/>
                  </a:cxn>
                  <a:cxn ang="0">
                    <a:pos x="23" y="0"/>
                  </a:cxn>
                  <a:cxn ang="0">
                    <a:pos x="14" y="0"/>
                  </a:cxn>
                  <a:cxn ang="0">
                    <a:pos x="12" y="2"/>
                  </a:cxn>
                  <a:cxn ang="0">
                    <a:pos x="4" y="2"/>
                  </a:cxn>
                  <a:cxn ang="0">
                    <a:pos x="0" y="4"/>
                  </a:cxn>
                  <a:cxn ang="0">
                    <a:pos x="0" y="12"/>
                  </a:cxn>
                  <a:cxn ang="0">
                    <a:pos x="2" y="9"/>
                  </a:cxn>
                  <a:cxn ang="0">
                    <a:pos x="9" y="9"/>
                  </a:cxn>
                  <a:cxn ang="0">
                    <a:pos x="12" y="7"/>
                  </a:cxn>
                  <a:cxn ang="0">
                    <a:pos x="19" y="7"/>
                  </a:cxn>
                </a:cxnLst>
                <a:rect l="0" t="0" r="r" b="b"/>
                <a:pathLst>
                  <a:path w="24" h="12">
                    <a:moveTo>
                      <a:pt x="19" y="7"/>
                    </a:moveTo>
                    <a:lnTo>
                      <a:pt x="23" y="4"/>
                    </a:lnTo>
                    <a:lnTo>
                      <a:pt x="23" y="0"/>
                    </a:lnTo>
                    <a:lnTo>
                      <a:pt x="14" y="0"/>
                    </a:lnTo>
                    <a:lnTo>
                      <a:pt x="12" y="2"/>
                    </a:lnTo>
                    <a:lnTo>
                      <a:pt x="4" y="2"/>
                    </a:lnTo>
                    <a:lnTo>
                      <a:pt x="0" y="4"/>
                    </a:lnTo>
                    <a:lnTo>
                      <a:pt x="0" y="12"/>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4" name="Freeform 4310"/>
              <p:cNvSpPr>
                <a:spLocks/>
              </p:cNvSpPr>
              <p:nvPr/>
            </p:nvSpPr>
            <p:spPr bwMode="auto">
              <a:xfrm>
                <a:off x="6444" y="9136"/>
                <a:ext cx="21" cy="10"/>
              </a:xfrm>
              <a:custGeom>
                <a:avLst/>
                <a:gdLst/>
                <a:ahLst/>
                <a:cxnLst>
                  <a:cxn ang="0">
                    <a:pos x="21" y="4"/>
                  </a:cxn>
                  <a:cxn ang="0">
                    <a:pos x="21" y="0"/>
                  </a:cxn>
                  <a:cxn ang="0">
                    <a:pos x="9" y="0"/>
                  </a:cxn>
                  <a:cxn ang="0">
                    <a:pos x="7" y="2"/>
                  </a:cxn>
                  <a:cxn ang="0">
                    <a:pos x="0" y="2"/>
                  </a:cxn>
                  <a:cxn ang="0">
                    <a:pos x="0" y="9"/>
                  </a:cxn>
                  <a:cxn ang="0">
                    <a:pos x="7" y="9"/>
                  </a:cxn>
                  <a:cxn ang="0">
                    <a:pos x="9" y="7"/>
                  </a:cxn>
                  <a:cxn ang="0">
                    <a:pos x="16" y="7"/>
                  </a:cxn>
                  <a:cxn ang="0">
                    <a:pos x="21" y="4"/>
                  </a:cxn>
                </a:cxnLst>
                <a:rect l="0" t="0" r="r" b="b"/>
                <a:pathLst>
                  <a:path w="21" h="10">
                    <a:moveTo>
                      <a:pt x="21" y="4"/>
                    </a:moveTo>
                    <a:lnTo>
                      <a:pt x="21" y="0"/>
                    </a:lnTo>
                    <a:lnTo>
                      <a:pt x="9" y="0"/>
                    </a:lnTo>
                    <a:lnTo>
                      <a:pt x="7" y="2"/>
                    </a:lnTo>
                    <a:lnTo>
                      <a:pt x="0" y="2"/>
                    </a:lnTo>
                    <a:lnTo>
                      <a:pt x="0" y="9"/>
                    </a:lnTo>
                    <a:lnTo>
                      <a:pt x="7" y="9"/>
                    </a:lnTo>
                    <a:lnTo>
                      <a:pt x="9" y="7"/>
                    </a:lnTo>
                    <a:lnTo>
                      <a:pt x="16" y="7"/>
                    </a:lnTo>
                    <a:lnTo>
                      <a:pt x="21"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5" name="Freeform 4311"/>
              <p:cNvSpPr>
                <a:spLocks/>
              </p:cNvSpPr>
              <p:nvPr/>
            </p:nvSpPr>
            <p:spPr bwMode="auto">
              <a:xfrm>
                <a:off x="6446" y="9136"/>
                <a:ext cx="19" cy="10"/>
              </a:xfrm>
              <a:custGeom>
                <a:avLst/>
                <a:gdLst/>
                <a:ahLst/>
                <a:cxnLst>
                  <a:cxn ang="0">
                    <a:pos x="14" y="7"/>
                  </a:cxn>
                  <a:cxn ang="0">
                    <a:pos x="19" y="4"/>
                  </a:cxn>
                  <a:cxn ang="0">
                    <a:pos x="19" y="0"/>
                  </a:cxn>
                  <a:cxn ang="0">
                    <a:pos x="9" y="0"/>
                  </a:cxn>
                  <a:cxn ang="0">
                    <a:pos x="7" y="2"/>
                  </a:cxn>
                  <a:cxn ang="0">
                    <a:pos x="0" y="2"/>
                  </a:cxn>
                  <a:cxn ang="0">
                    <a:pos x="0" y="9"/>
                  </a:cxn>
                  <a:cxn ang="0">
                    <a:pos x="4" y="9"/>
                  </a:cxn>
                  <a:cxn ang="0">
                    <a:pos x="7" y="7"/>
                  </a:cxn>
                  <a:cxn ang="0">
                    <a:pos x="14" y="7"/>
                  </a:cxn>
                </a:cxnLst>
                <a:rect l="0" t="0" r="r" b="b"/>
                <a:pathLst>
                  <a:path w="19" h="10">
                    <a:moveTo>
                      <a:pt x="14" y="7"/>
                    </a:moveTo>
                    <a:lnTo>
                      <a:pt x="19" y="4"/>
                    </a:lnTo>
                    <a:lnTo>
                      <a:pt x="19" y="0"/>
                    </a:lnTo>
                    <a:lnTo>
                      <a:pt x="9" y="0"/>
                    </a:lnTo>
                    <a:lnTo>
                      <a:pt x="7" y="2"/>
                    </a:lnTo>
                    <a:lnTo>
                      <a:pt x="0" y="2"/>
                    </a:lnTo>
                    <a:lnTo>
                      <a:pt x="0" y="9"/>
                    </a:lnTo>
                    <a:lnTo>
                      <a:pt x="4" y="9"/>
                    </a:lnTo>
                    <a:lnTo>
                      <a:pt x="7" y="7"/>
                    </a:lnTo>
                    <a:lnTo>
                      <a:pt x="14"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6" name="Freeform 4312"/>
              <p:cNvSpPr>
                <a:spLocks/>
              </p:cNvSpPr>
              <p:nvPr/>
            </p:nvSpPr>
            <p:spPr bwMode="auto">
              <a:xfrm>
                <a:off x="6446" y="9136"/>
                <a:ext cx="19" cy="10"/>
              </a:xfrm>
              <a:custGeom>
                <a:avLst/>
                <a:gdLst/>
                <a:ahLst/>
                <a:cxnLst>
                  <a:cxn ang="0">
                    <a:pos x="14" y="7"/>
                  </a:cxn>
                  <a:cxn ang="0">
                    <a:pos x="19" y="4"/>
                  </a:cxn>
                  <a:cxn ang="0">
                    <a:pos x="19" y="0"/>
                  </a:cxn>
                  <a:cxn ang="0">
                    <a:pos x="9" y="0"/>
                  </a:cxn>
                  <a:cxn ang="0">
                    <a:pos x="7" y="2"/>
                  </a:cxn>
                  <a:cxn ang="0">
                    <a:pos x="0" y="2"/>
                  </a:cxn>
                  <a:cxn ang="0">
                    <a:pos x="0" y="9"/>
                  </a:cxn>
                  <a:cxn ang="0">
                    <a:pos x="4" y="9"/>
                  </a:cxn>
                  <a:cxn ang="0">
                    <a:pos x="7" y="7"/>
                  </a:cxn>
                  <a:cxn ang="0">
                    <a:pos x="14" y="7"/>
                  </a:cxn>
                </a:cxnLst>
                <a:rect l="0" t="0" r="r" b="b"/>
                <a:pathLst>
                  <a:path w="19" h="10">
                    <a:moveTo>
                      <a:pt x="14" y="7"/>
                    </a:moveTo>
                    <a:lnTo>
                      <a:pt x="19" y="4"/>
                    </a:lnTo>
                    <a:lnTo>
                      <a:pt x="19" y="0"/>
                    </a:lnTo>
                    <a:lnTo>
                      <a:pt x="9" y="0"/>
                    </a:lnTo>
                    <a:lnTo>
                      <a:pt x="7" y="2"/>
                    </a:lnTo>
                    <a:lnTo>
                      <a:pt x="0" y="2"/>
                    </a:lnTo>
                    <a:lnTo>
                      <a:pt x="0" y="9"/>
                    </a:lnTo>
                    <a:lnTo>
                      <a:pt x="4" y="9"/>
                    </a:lnTo>
                    <a:lnTo>
                      <a:pt x="7"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7" name="Freeform 4313"/>
              <p:cNvSpPr>
                <a:spLocks/>
              </p:cNvSpPr>
              <p:nvPr/>
            </p:nvSpPr>
            <p:spPr bwMode="auto">
              <a:xfrm>
                <a:off x="6448" y="9136"/>
                <a:ext cx="17" cy="10"/>
              </a:xfrm>
              <a:custGeom>
                <a:avLst/>
                <a:gdLst/>
                <a:ahLst/>
                <a:cxnLst>
                  <a:cxn ang="0">
                    <a:pos x="12" y="7"/>
                  </a:cxn>
                  <a:cxn ang="0">
                    <a:pos x="16" y="4"/>
                  </a:cxn>
                  <a:cxn ang="0">
                    <a:pos x="16" y="0"/>
                  </a:cxn>
                  <a:cxn ang="0">
                    <a:pos x="7" y="0"/>
                  </a:cxn>
                  <a:cxn ang="0">
                    <a:pos x="4" y="2"/>
                  </a:cxn>
                  <a:cxn ang="0">
                    <a:pos x="0" y="2"/>
                  </a:cxn>
                  <a:cxn ang="0">
                    <a:pos x="0" y="9"/>
                  </a:cxn>
                  <a:cxn ang="0">
                    <a:pos x="4" y="9"/>
                  </a:cxn>
                  <a:cxn ang="0">
                    <a:pos x="4" y="7"/>
                  </a:cxn>
                  <a:cxn ang="0">
                    <a:pos x="12" y="7"/>
                  </a:cxn>
                </a:cxnLst>
                <a:rect l="0" t="0" r="r" b="b"/>
                <a:pathLst>
                  <a:path w="17" h="10">
                    <a:moveTo>
                      <a:pt x="12" y="7"/>
                    </a:moveTo>
                    <a:lnTo>
                      <a:pt x="16" y="4"/>
                    </a:lnTo>
                    <a:lnTo>
                      <a:pt x="16" y="0"/>
                    </a:lnTo>
                    <a:lnTo>
                      <a:pt x="7" y="0"/>
                    </a:lnTo>
                    <a:lnTo>
                      <a:pt x="4" y="2"/>
                    </a:lnTo>
                    <a:lnTo>
                      <a:pt x="0" y="2"/>
                    </a:lnTo>
                    <a:lnTo>
                      <a:pt x="0" y="9"/>
                    </a:lnTo>
                    <a:lnTo>
                      <a:pt x="4" y="9"/>
                    </a:lnTo>
                    <a:lnTo>
                      <a:pt x="4" y="7"/>
                    </a:lnTo>
                    <a:lnTo>
                      <a:pt x="12"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8" name="Freeform 4314"/>
              <p:cNvSpPr>
                <a:spLocks/>
              </p:cNvSpPr>
              <p:nvPr/>
            </p:nvSpPr>
            <p:spPr bwMode="auto">
              <a:xfrm>
                <a:off x="6448" y="9136"/>
                <a:ext cx="17" cy="10"/>
              </a:xfrm>
              <a:custGeom>
                <a:avLst/>
                <a:gdLst/>
                <a:ahLst/>
                <a:cxnLst>
                  <a:cxn ang="0">
                    <a:pos x="12" y="7"/>
                  </a:cxn>
                  <a:cxn ang="0">
                    <a:pos x="16" y="4"/>
                  </a:cxn>
                  <a:cxn ang="0">
                    <a:pos x="16" y="0"/>
                  </a:cxn>
                  <a:cxn ang="0">
                    <a:pos x="7" y="0"/>
                  </a:cxn>
                  <a:cxn ang="0">
                    <a:pos x="4" y="2"/>
                  </a:cxn>
                  <a:cxn ang="0">
                    <a:pos x="0" y="2"/>
                  </a:cxn>
                  <a:cxn ang="0">
                    <a:pos x="2" y="4"/>
                  </a:cxn>
                  <a:cxn ang="0">
                    <a:pos x="2" y="9"/>
                  </a:cxn>
                  <a:cxn ang="0">
                    <a:pos x="4" y="7"/>
                  </a:cxn>
                  <a:cxn ang="0">
                    <a:pos x="12" y="7"/>
                  </a:cxn>
                </a:cxnLst>
                <a:rect l="0" t="0" r="r" b="b"/>
                <a:pathLst>
                  <a:path w="17" h="10">
                    <a:moveTo>
                      <a:pt x="12" y="7"/>
                    </a:moveTo>
                    <a:lnTo>
                      <a:pt x="16" y="4"/>
                    </a:lnTo>
                    <a:lnTo>
                      <a:pt x="16" y="0"/>
                    </a:lnTo>
                    <a:lnTo>
                      <a:pt x="7" y="0"/>
                    </a:lnTo>
                    <a:lnTo>
                      <a:pt x="4" y="2"/>
                    </a:lnTo>
                    <a:lnTo>
                      <a:pt x="0" y="2"/>
                    </a:lnTo>
                    <a:lnTo>
                      <a:pt x="2" y="4"/>
                    </a:lnTo>
                    <a:lnTo>
                      <a:pt x="2" y="9"/>
                    </a:lnTo>
                    <a:lnTo>
                      <a:pt x="4"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9" name="Freeform 4315"/>
              <p:cNvSpPr>
                <a:spLocks/>
              </p:cNvSpPr>
              <p:nvPr/>
            </p:nvSpPr>
            <p:spPr bwMode="auto">
              <a:xfrm>
                <a:off x="6451" y="9136"/>
                <a:ext cx="14" cy="10"/>
              </a:xfrm>
              <a:custGeom>
                <a:avLst/>
                <a:gdLst/>
                <a:ahLst/>
                <a:cxnLst>
                  <a:cxn ang="0">
                    <a:pos x="9" y="7"/>
                  </a:cxn>
                  <a:cxn ang="0">
                    <a:pos x="14" y="4"/>
                  </a:cxn>
                  <a:cxn ang="0">
                    <a:pos x="14" y="0"/>
                  </a:cxn>
                  <a:cxn ang="0">
                    <a:pos x="4" y="0"/>
                  </a:cxn>
                  <a:cxn ang="0">
                    <a:pos x="4" y="2"/>
                  </a:cxn>
                  <a:cxn ang="0">
                    <a:pos x="0" y="2"/>
                  </a:cxn>
                  <a:cxn ang="0">
                    <a:pos x="0" y="9"/>
                  </a:cxn>
                  <a:cxn ang="0">
                    <a:pos x="2" y="7"/>
                  </a:cxn>
                  <a:cxn ang="0">
                    <a:pos x="9" y="7"/>
                  </a:cxn>
                </a:cxnLst>
                <a:rect l="0" t="0" r="r" b="b"/>
                <a:pathLst>
                  <a:path w="14" h="10">
                    <a:moveTo>
                      <a:pt x="9" y="7"/>
                    </a:moveTo>
                    <a:lnTo>
                      <a:pt x="14" y="4"/>
                    </a:lnTo>
                    <a:lnTo>
                      <a:pt x="14" y="0"/>
                    </a:lnTo>
                    <a:lnTo>
                      <a:pt x="4" y="0"/>
                    </a:lnTo>
                    <a:lnTo>
                      <a:pt x="4" y="2"/>
                    </a:lnTo>
                    <a:lnTo>
                      <a:pt x="0" y="2"/>
                    </a:lnTo>
                    <a:lnTo>
                      <a:pt x="0" y="9"/>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0" name="Freeform 4316"/>
              <p:cNvSpPr>
                <a:spLocks/>
              </p:cNvSpPr>
              <p:nvPr/>
            </p:nvSpPr>
            <p:spPr bwMode="auto">
              <a:xfrm>
                <a:off x="6453" y="9136"/>
                <a:ext cx="12" cy="8"/>
              </a:xfrm>
              <a:custGeom>
                <a:avLst/>
                <a:gdLst/>
                <a:ahLst/>
                <a:cxnLst>
                  <a:cxn ang="0">
                    <a:pos x="0" y="2"/>
                  </a:cxn>
                  <a:cxn ang="0">
                    <a:pos x="0" y="7"/>
                  </a:cxn>
                  <a:cxn ang="0">
                    <a:pos x="4" y="7"/>
                  </a:cxn>
                  <a:cxn ang="0">
                    <a:pos x="11" y="4"/>
                  </a:cxn>
                  <a:cxn ang="0">
                    <a:pos x="11" y="0"/>
                  </a:cxn>
                  <a:cxn ang="0">
                    <a:pos x="0" y="2"/>
                  </a:cxn>
                </a:cxnLst>
                <a:rect l="0" t="0" r="r" b="b"/>
                <a:pathLst>
                  <a:path w="12" h="8">
                    <a:moveTo>
                      <a:pt x="0" y="2"/>
                    </a:moveTo>
                    <a:lnTo>
                      <a:pt x="0" y="7"/>
                    </a:lnTo>
                    <a:lnTo>
                      <a:pt x="4" y="7"/>
                    </a:lnTo>
                    <a:lnTo>
                      <a:pt x="11" y="4"/>
                    </a:lnTo>
                    <a:lnTo>
                      <a:pt x="11"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1" name="Freeform 4317"/>
              <p:cNvSpPr>
                <a:spLocks/>
              </p:cNvSpPr>
              <p:nvPr/>
            </p:nvSpPr>
            <p:spPr bwMode="auto">
              <a:xfrm>
                <a:off x="6436" y="9045"/>
                <a:ext cx="20" cy="7"/>
              </a:xfrm>
              <a:custGeom>
                <a:avLst/>
                <a:gdLst/>
                <a:ahLst/>
                <a:cxnLst>
                  <a:cxn ang="0">
                    <a:pos x="0" y="0"/>
                  </a:cxn>
                  <a:cxn ang="0">
                    <a:pos x="0" y="7"/>
                  </a:cxn>
                  <a:cxn ang="0">
                    <a:pos x="4" y="7"/>
                  </a:cxn>
                  <a:cxn ang="0">
                    <a:pos x="19" y="4"/>
                  </a:cxn>
                  <a:cxn ang="0">
                    <a:pos x="19" y="0"/>
                  </a:cxn>
                  <a:cxn ang="0">
                    <a:pos x="0" y="0"/>
                  </a:cxn>
                </a:cxnLst>
                <a:rect l="0" t="0" r="r" b="b"/>
                <a:pathLst>
                  <a:path w="20"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2" name="Freeform 4318"/>
              <p:cNvSpPr>
                <a:spLocks/>
              </p:cNvSpPr>
              <p:nvPr/>
            </p:nvSpPr>
            <p:spPr bwMode="auto">
              <a:xfrm>
                <a:off x="6439" y="904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3" name="Freeform 4319"/>
              <p:cNvSpPr>
                <a:spLocks/>
              </p:cNvSpPr>
              <p:nvPr/>
            </p:nvSpPr>
            <p:spPr bwMode="auto">
              <a:xfrm>
                <a:off x="6439" y="904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4" name="Freeform 4320"/>
              <p:cNvSpPr>
                <a:spLocks/>
              </p:cNvSpPr>
              <p:nvPr/>
            </p:nvSpPr>
            <p:spPr bwMode="auto">
              <a:xfrm>
                <a:off x="6441" y="9045"/>
                <a:ext cx="15" cy="7"/>
              </a:xfrm>
              <a:custGeom>
                <a:avLst/>
                <a:gdLst/>
                <a:ahLst/>
                <a:cxnLst>
                  <a:cxn ang="0">
                    <a:pos x="0" y="0"/>
                  </a:cxn>
                  <a:cxn ang="0">
                    <a:pos x="0" y="7"/>
                  </a:cxn>
                  <a:cxn ang="0">
                    <a:pos x="4" y="7"/>
                  </a:cxn>
                  <a:cxn ang="0">
                    <a:pos x="7" y="4"/>
                  </a:cxn>
                  <a:cxn ang="0">
                    <a:pos x="14" y="4"/>
                  </a:cxn>
                  <a:cxn ang="0">
                    <a:pos x="14" y="0"/>
                  </a:cxn>
                  <a:cxn ang="0">
                    <a:pos x="0" y="0"/>
                  </a:cxn>
                </a:cxnLst>
                <a:rect l="0" t="0" r="r" b="b"/>
                <a:pathLst>
                  <a:path w="15" h="7">
                    <a:moveTo>
                      <a:pt x="0" y="0"/>
                    </a:moveTo>
                    <a:lnTo>
                      <a:pt x="0" y="7"/>
                    </a:lnTo>
                    <a:lnTo>
                      <a:pt x="4" y="7"/>
                    </a:lnTo>
                    <a:lnTo>
                      <a:pt x="7" y="4"/>
                    </a:lnTo>
                    <a:lnTo>
                      <a:pt x="14"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5" name="Freeform 4321"/>
              <p:cNvSpPr>
                <a:spLocks/>
              </p:cNvSpPr>
              <p:nvPr/>
            </p:nvSpPr>
            <p:spPr bwMode="auto">
              <a:xfrm>
                <a:off x="6441" y="9045"/>
                <a:ext cx="15" cy="7"/>
              </a:xfrm>
              <a:custGeom>
                <a:avLst/>
                <a:gdLst/>
                <a:ahLst/>
                <a:cxnLst>
                  <a:cxn ang="0">
                    <a:pos x="0" y="0"/>
                  </a:cxn>
                  <a:cxn ang="0">
                    <a:pos x="0" y="7"/>
                  </a:cxn>
                  <a:cxn ang="0">
                    <a:pos x="4" y="7"/>
                  </a:cxn>
                  <a:cxn ang="0">
                    <a:pos x="7" y="4"/>
                  </a:cxn>
                  <a:cxn ang="0">
                    <a:pos x="14" y="4"/>
                  </a:cxn>
                  <a:cxn ang="0">
                    <a:pos x="14" y="0"/>
                  </a:cxn>
                  <a:cxn ang="0">
                    <a:pos x="0" y="0"/>
                  </a:cxn>
                </a:cxnLst>
                <a:rect l="0" t="0" r="r" b="b"/>
                <a:pathLst>
                  <a:path w="15"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6" name="Freeform 4322"/>
              <p:cNvSpPr>
                <a:spLocks/>
              </p:cNvSpPr>
              <p:nvPr/>
            </p:nvSpPr>
            <p:spPr bwMode="auto">
              <a:xfrm>
                <a:off x="6444" y="9045"/>
                <a:ext cx="12" cy="7"/>
              </a:xfrm>
              <a:custGeom>
                <a:avLst/>
                <a:gdLst/>
                <a:ahLst/>
                <a:cxnLst>
                  <a:cxn ang="0">
                    <a:pos x="0" y="0"/>
                  </a:cxn>
                  <a:cxn ang="0">
                    <a:pos x="0" y="7"/>
                  </a:cxn>
                  <a:cxn ang="0">
                    <a:pos x="4" y="7"/>
                  </a:cxn>
                  <a:cxn ang="0">
                    <a:pos x="4" y="4"/>
                  </a:cxn>
                  <a:cxn ang="0">
                    <a:pos x="12" y="4"/>
                  </a:cxn>
                  <a:cxn ang="0">
                    <a:pos x="12" y="0"/>
                  </a:cxn>
                  <a:cxn ang="0">
                    <a:pos x="0" y="0"/>
                  </a:cxn>
                </a:cxnLst>
                <a:rect l="0" t="0" r="r" b="b"/>
                <a:pathLst>
                  <a:path w="12" h="7">
                    <a:moveTo>
                      <a:pt x="0" y="0"/>
                    </a:moveTo>
                    <a:lnTo>
                      <a:pt x="0" y="7"/>
                    </a:lnTo>
                    <a:lnTo>
                      <a:pt x="4" y="7"/>
                    </a:lnTo>
                    <a:lnTo>
                      <a:pt x="4" y="4"/>
                    </a:lnTo>
                    <a:lnTo>
                      <a:pt x="12" y="4"/>
                    </a:lnTo>
                    <a:lnTo>
                      <a:pt x="12"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7" name="Freeform 4323"/>
              <p:cNvSpPr>
                <a:spLocks/>
              </p:cNvSpPr>
              <p:nvPr/>
            </p:nvSpPr>
            <p:spPr bwMode="auto">
              <a:xfrm>
                <a:off x="6444" y="9045"/>
                <a:ext cx="12" cy="7"/>
              </a:xfrm>
              <a:custGeom>
                <a:avLst/>
                <a:gdLst/>
                <a:ahLst/>
                <a:cxnLst>
                  <a:cxn ang="0">
                    <a:pos x="0" y="0"/>
                  </a:cxn>
                  <a:cxn ang="0">
                    <a:pos x="0" y="7"/>
                  </a:cxn>
                  <a:cxn ang="0">
                    <a:pos x="4" y="7"/>
                  </a:cxn>
                  <a:cxn ang="0">
                    <a:pos x="7" y="4"/>
                  </a:cxn>
                  <a:cxn ang="0">
                    <a:pos x="12" y="4"/>
                  </a:cxn>
                  <a:cxn ang="0">
                    <a:pos x="12" y="0"/>
                  </a:cxn>
                  <a:cxn ang="0">
                    <a:pos x="0" y="0"/>
                  </a:cxn>
                </a:cxnLst>
                <a:rect l="0" t="0" r="r" b="b"/>
                <a:pathLst>
                  <a:path w="12" h="7">
                    <a:moveTo>
                      <a:pt x="0" y="0"/>
                    </a:moveTo>
                    <a:lnTo>
                      <a:pt x="0" y="7"/>
                    </a:lnTo>
                    <a:lnTo>
                      <a:pt x="4" y="7"/>
                    </a:lnTo>
                    <a:lnTo>
                      <a:pt x="7" y="4"/>
                    </a:lnTo>
                    <a:lnTo>
                      <a:pt x="12" y="4"/>
                    </a:lnTo>
                    <a:lnTo>
                      <a:pt x="12"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8" name="Freeform 4324"/>
              <p:cNvSpPr>
                <a:spLocks/>
              </p:cNvSpPr>
              <p:nvPr/>
            </p:nvSpPr>
            <p:spPr bwMode="auto">
              <a:xfrm>
                <a:off x="6446" y="904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9" name="Freeform 4325"/>
              <p:cNvSpPr>
                <a:spLocks/>
              </p:cNvSpPr>
              <p:nvPr/>
            </p:nvSpPr>
            <p:spPr bwMode="auto">
              <a:xfrm>
                <a:off x="6446" y="904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0" name="Freeform 4326"/>
              <p:cNvSpPr>
                <a:spLocks/>
              </p:cNvSpPr>
              <p:nvPr/>
            </p:nvSpPr>
            <p:spPr bwMode="auto">
              <a:xfrm>
                <a:off x="6448" y="9045"/>
                <a:ext cx="8" cy="7"/>
              </a:xfrm>
              <a:custGeom>
                <a:avLst/>
                <a:gdLst/>
                <a:ahLst/>
                <a:cxnLst>
                  <a:cxn ang="0">
                    <a:pos x="0" y="0"/>
                  </a:cxn>
                  <a:cxn ang="0">
                    <a:pos x="0" y="7"/>
                  </a:cxn>
                  <a:cxn ang="0">
                    <a:pos x="2" y="4"/>
                  </a:cxn>
                  <a:cxn ang="0">
                    <a:pos x="7" y="4"/>
                  </a:cxn>
                  <a:cxn ang="0">
                    <a:pos x="7" y="0"/>
                  </a:cxn>
                  <a:cxn ang="0">
                    <a:pos x="0" y="0"/>
                  </a:cxn>
                </a:cxnLst>
                <a:rect l="0" t="0" r="r" b="b"/>
                <a:pathLst>
                  <a:path w="8" h="7">
                    <a:moveTo>
                      <a:pt x="0" y="0"/>
                    </a:moveTo>
                    <a:lnTo>
                      <a:pt x="0" y="7"/>
                    </a:lnTo>
                    <a:lnTo>
                      <a:pt x="2" y="4"/>
                    </a:lnTo>
                    <a:lnTo>
                      <a:pt x="7"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1" name="Freeform 4327"/>
              <p:cNvSpPr>
                <a:spLocks/>
              </p:cNvSpPr>
              <p:nvPr/>
            </p:nvSpPr>
            <p:spPr bwMode="auto">
              <a:xfrm>
                <a:off x="6448" y="9045"/>
                <a:ext cx="8" cy="7"/>
              </a:xfrm>
              <a:custGeom>
                <a:avLst/>
                <a:gdLst/>
                <a:ahLst/>
                <a:cxnLst>
                  <a:cxn ang="0">
                    <a:pos x="0" y="0"/>
                  </a:cxn>
                  <a:cxn ang="0">
                    <a:pos x="0" y="7"/>
                  </a:cxn>
                  <a:cxn ang="0">
                    <a:pos x="4" y="4"/>
                  </a:cxn>
                  <a:cxn ang="0">
                    <a:pos x="7" y="4"/>
                  </a:cxn>
                  <a:cxn ang="0">
                    <a:pos x="7" y="0"/>
                  </a:cxn>
                  <a:cxn ang="0">
                    <a:pos x="0" y="0"/>
                  </a:cxn>
                </a:cxnLst>
                <a:rect l="0" t="0" r="r" b="b"/>
                <a:pathLst>
                  <a:path w="8" h="7">
                    <a:moveTo>
                      <a:pt x="0" y="0"/>
                    </a:moveTo>
                    <a:lnTo>
                      <a:pt x="0" y="7"/>
                    </a:lnTo>
                    <a:lnTo>
                      <a:pt x="4"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2" name="Freeform 4328"/>
              <p:cNvSpPr>
                <a:spLocks/>
              </p:cNvSpPr>
              <p:nvPr/>
            </p:nvSpPr>
            <p:spPr bwMode="auto">
              <a:xfrm>
                <a:off x="6451" y="9045"/>
                <a:ext cx="5" cy="7"/>
              </a:xfrm>
              <a:custGeom>
                <a:avLst/>
                <a:gdLst/>
                <a:ahLst/>
                <a:cxnLst>
                  <a:cxn ang="0">
                    <a:pos x="0" y="0"/>
                  </a:cxn>
                  <a:cxn ang="0">
                    <a:pos x="0" y="7"/>
                  </a:cxn>
                  <a:cxn ang="0">
                    <a:pos x="4" y="4"/>
                  </a:cxn>
                  <a:cxn ang="0">
                    <a:pos x="4" y="0"/>
                  </a:cxn>
                  <a:cxn ang="0">
                    <a:pos x="0" y="0"/>
                  </a:cxn>
                </a:cxnLst>
                <a:rect l="0" t="0" r="r" b="b"/>
                <a:pathLst>
                  <a:path w="5" h="7">
                    <a:moveTo>
                      <a:pt x="0" y="0"/>
                    </a:moveTo>
                    <a:lnTo>
                      <a:pt x="0" y="7"/>
                    </a:lnTo>
                    <a:lnTo>
                      <a:pt x="4"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3" name="Freeform 4329"/>
              <p:cNvSpPr>
                <a:spLocks/>
              </p:cNvSpPr>
              <p:nvPr/>
            </p:nvSpPr>
            <p:spPr bwMode="auto">
              <a:xfrm>
                <a:off x="6451" y="9055"/>
                <a:ext cx="12" cy="79"/>
              </a:xfrm>
              <a:custGeom>
                <a:avLst/>
                <a:gdLst/>
                <a:ahLst/>
                <a:cxnLst>
                  <a:cxn ang="0">
                    <a:pos x="7" y="0"/>
                  </a:cxn>
                  <a:cxn ang="0">
                    <a:pos x="0" y="0"/>
                  </a:cxn>
                  <a:cxn ang="0">
                    <a:pos x="4" y="19"/>
                  </a:cxn>
                  <a:cxn ang="0">
                    <a:pos x="4" y="38"/>
                  </a:cxn>
                  <a:cxn ang="0">
                    <a:pos x="7" y="57"/>
                  </a:cxn>
                  <a:cxn ang="0">
                    <a:pos x="7" y="79"/>
                  </a:cxn>
                  <a:cxn ang="0">
                    <a:pos x="12" y="76"/>
                  </a:cxn>
                  <a:cxn ang="0">
                    <a:pos x="12" y="38"/>
                  </a:cxn>
                  <a:cxn ang="0">
                    <a:pos x="7" y="0"/>
                  </a:cxn>
                </a:cxnLst>
                <a:rect l="0" t="0" r="r" b="b"/>
                <a:pathLst>
                  <a:path w="12" h="79">
                    <a:moveTo>
                      <a:pt x="7" y="0"/>
                    </a:moveTo>
                    <a:lnTo>
                      <a:pt x="0" y="0"/>
                    </a:lnTo>
                    <a:lnTo>
                      <a:pt x="4" y="19"/>
                    </a:lnTo>
                    <a:lnTo>
                      <a:pt x="4" y="38"/>
                    </a:lnTo>
                    <a:lnTo>
                      <a:pt x="7" y="57"/>
                    </a:lnTo>
                    <a:lnTo>
                      <a:pt x="7" y="79"/>
                    </a:lnTo>
                    <a:lnTo>
                      <a:pt x="12" y="76"/>
                    </a:lnTo>
                    <a:lnTo>
                      <a:pt x="12" y="38"/>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4" name="Freeform 4330"/>
              <p:cNvSpPr>
                <a:spLocks/>
              </p:cNvSpPr>
              <p:nvPr/>
            </p:nvSpPr>
            <p:spPr bwMode="auto">
              <a:xfrm>
                <a:off x="6451" y="9055"/>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5" name="Freeform 4331"/>
              <p:cNvSpPr>
                <a:spLocks/>
              </p:cNvSpPr>
              <p:nvPr/>
            </p:nvSpPr>
            <p:spPr bwMode="auto">
              <a:xfrm>
                <a:off x="6448" y="9055"/>
                <a:ext cx="15" cy="79"/>
              </a:xfrm>
              <a:custGeom>
                <a:avLst/>
                <a:gdLst/>
                <a:ahLst/>
                <a:cxnLst>
                  <a:cxn ang="0">
                    <a:pos x="12" y="57"/>
                  </a:cxn>
                  <a:cxn ang="0">
                    <a:pos x="12" y="38"/>
                  </a:cxn>
                  <a:cxn ang="0">
                    <a:pos x="7" y="0"/>
                  </a:cxn>
                  <a:cxn ang="0">
                    <a:pos x="0" y="0"/>
                  </a:cxn>
                  <a:cxn ang="0">
                    <a:pos x="2" y="9"/>
                  </a:cxn>
                  <a:cxn ang="0">
                    <a:pos x="2" y="19"/>
                  </a:cxn>
                  <a:cxn ang="0">
                    <a:pos x="7" y="38"/>
                  </a:cxn>
                  <a:cxn ang="0">
                    <a:pos x="7" y="79"/>
                  </a:cxn>
                  <a:cxn ang="0">
                    <a:pos x="9" y="76"/>
                  </a:cxn>
                  <a:cxn ang="0">
                    <a:pos x="14" y="76"/>
                  </a:cxn>
                  <a:cxn ang="0">
                    <a:pos x="12" y="57"/>
                  </a:cxn>
                </a:cxnLst>
                <a:rect l="0" t="0" r="r" b="b"/>
                <a:pathLst>
                  <a:path w="15" h="79">
                    <a:moveTo>
                      <a:pt x="12" y="57"/>
                    </a:moveTo>
                    <a:lnTo>
                      <a:pt x="12" y="38"/>
                    </a:lnTo>
                    <a:lnTo>
                      <a:pt x="7" y="0"/>
                    </a:lnTo>
                    <a:lnTo>
                      <a:pt x="0" y="0"/>
                    </a:lnTo>
                    <a:lnTo>
                      <a:pt x="2" y="9"/>
                    </a:lnTo>
                    <a:lnTo>
                      <a:pt x="2" y="19"/>
                    </a:lnTo>
                    <a:lnTo>
                      <a:pt x="7" y="38"/>
                    </a:lnTo>
                    <a:lnTo>
                      <a:pt x="7" y="79"/>
                    </a:lnTo>
                    <a:lnTo>
                      <a:pt x="9" y="76"/>
                    </a:lnTo>
                    <a:lnTo>
                      <a:pt x="14" y="76"/>
                    </a:lnTo>
                    <a:lnTo>
                      <a:pt x="12"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6" name="Freeform 4332"/>
              <p:cNvSpPr>
                <a:spLocks/>
              </p:cNvSpPr>
              <p:nvPr/>
            </p:nvSpPr>
            <p:spPr bwMode="auto">
              <a:xfrm>
                <a:off x="6448" y="9055"/>
                <a:ext cx="12" cy="79"/>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79">
                    <a:moveTo>
                      <a:pt x="4" y="0"/>
                    </a:moveTo>
                    <a:lnTo>
                      <a:pt x="0" y="0"/>
                    </a:lnTo>
                    <a:lnTo>
                      <a:pt x="4" y="38"/>
                    </a:lnTo>
                    <a:lnTo>
                      <a:pt x="4" y="57"/>
                    </a:lnTo>
                    <a:lnTo>
                      <a:pt x="7" y="79"/>
                    </a:lnTo>
                    <a:lnTo>
                      <a:pt x="7" y="76"/>
                    </a:lnTo>
                    <a:lnTo>
                      <a:pt x="12" y="76"/>
                    </a:lnTo>
                    <a:lnTo>
                      <a:pt x="12" y="57"/>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7" name="Freeform 4333"/>
              <p:cNvSpPr>
                <a:spLocks/>
              </p:cNvSpPr>
              <p:nvPr/>
            </p:nvSpPr>
            <p:spPr bwMode="auto">
              <a:xfrm>
                <a:off x="6446" y="9055"/>
                <a:ext cx="14" cy="79"/>
              </a:xfrm>
              <a:custGeom>
                <a:avLst/>
                <a:gdLst/>
                <a:ahLst/>
                <a:cxnLst>
                  <a:cxn ang="0">
                    <a:pos x="12" y="57"/>
                  </a:cxn>
                  <a:cxn ang="0">
                    <a:pos x="12" y="38"/>
                  </a:cxn>
                  <a:cxn ang="0">
                    <a:pos x="7" y="0"/>
                  </a:cxn>
                  <a:cxn ang="0">
                    <a:pos x="0" y="0"/>
                  </a:cxn>
                  <a:cxn ang="0">
                    <a:pos x="7" y="57"/>
                  </a:cxn>
                  <a:cxn ang="0">
                    <a:pos x="7" y="79"/>
                  </a:cxn>
                  <a:cxn ang="0">
                    <a:pos x="9" y="76"/>
                  </a:cxn>
                  <a:cxn ang="0">
                    <a:pos x="14" y="76"/>
                  </a:cxn>
                  <a:cxn ang="0">
                    <a:pos x="12" y="57"/>
                  </a:cxn>
                </a:cxnLst>
                <a:rect l="0" t="0" r="r" b="b"/>
                <a:pathLst>
                  <a:path w="14" h="79">
                    <a:moveTo>
                      <a:pt x="12" y="57"/>
                    </a:moveTo>
                    <a:lnTo>
                      <a:pt x="12" y="38"/>
                    </a:lnTo>
                    <a:lnTo>
                      <a:pt x="7" y="0"/>
                    </a:lnTo>
                    <a:lnTo>
                      <a:pt x="0" y="0"/>
                    </a:lnTo>
                    <a:lnTo>
                      <a:pt x="7" y="57"/>
                    </a:lnTo>
                    <a:lnTo>
                      <a:pt x="7" y="79"/>
                    </a:lnTo>
                    <a:lnTo>
                      <a:pt x="9" y="76"/>
                    </a:lnTo>
                    <a:lnTo>
                      <a:pt x="14" y="76"/>
                    </a:lnTo>
                    <a:lnTo>
                      <a:pt x="12"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8" name="Freeform 4334"/>
              <p:cNvSpPr>
                <a:spLocks/>
              </p:cNvSpPr>
              <p:nvPr/>
            </p:nvSpPr>
            <p:spPr bwMode="auto">
              <a:xfrm>
                <a:off x="6446" y="9055"/>
                <a:ext cx="12" cy="77"/>
              </a:xfrm>
              <a:custGeom>
                <a:avLst/>
                <a:gdLst/>
                <a:ahLst/>
                <a:cxnLst>
                  <a:cxn ang="0">
                    <a:pos x="7" y="57"/>
                  </a:cxn>
                  <a:cxn ang="0">
                    <a:pos x="7" y="76"/>
                  </a:cxn>
                  <a:cxn ang="0">
                    <a:pos x="12" y="76"/>
                  </a:cxn>
                  <a:cxn ang="0">
                    <a:pos x="12" y="57"/>
                  </a:cxn>
                  <a:cxn ang="0">
                    <a:pos x="9" y="38"/>
                  </a:cxn>
                  <a:cxn ang="0">
                    <a:pos x="9" y="19"/>
                  </a:cxn>
                  <a:cxn ang="0">
                    <a:pos x="4" y="0"/>
                  </a:cxn>
                  <a:cxn ang="0">
                    <a:pos x="0" y="0"/>
                  </a:cxn>
                  <a:cxn ang="0">
                    <a:pos x="7" y="57"/>
                  </a:cxn>
                </a:cxnLst>
                <a:rect l="0" t="0" r="r" b="b"/>
                <a:pathLst>
                  <a:path w="12" h="77">
                    <a:moveTo>
                      <a:pt x="7" y="57"/>
                    </a:moveTo>
                    <a:lnTo>
                      <a:pt x="7" y="76"/>
                    </a:lnTo>
                    <a:lnTo>
                      <a:pt x="12" y="76"/>
                    </a:lnTo>
                    <a:lnTo>
                      <a:pt x="12" y="57"/>
                    </a:lnTo>
                    <a:lnTo>
                      <a:pt x="9" y="38"/>
                    </a:lnTo>
                    <a:lnTo>
                      <a:pt x="9" y="19"/>
                    </a:lnTo>
                    <a:lnTo>
                      <a:pt x="4" y="0"/>
                    </a:lnTo>
                    <a:lnTo>
                      <a:pt x="0" y="0"/>
                    </a:lnTo>
                    <a:lnTo>
                      <a:pt x="7"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9" name="Freeform 4335"/>
              <p:cNvSpPr>
                <a:spLocks/>
              </p:cNvSpPr>
              <p:nvPr/>
            </p:nvSpPr>
            <p:spPr bwMode="auto">
              <a:xfrm>
                <a:off x="6444" y="9055"/>
                <a:ext cx="14" cy="79"/>
              </a:xfrm>
              <a:custGeom>
                <a:avLst/>
                <a:gdLst/>
                <a:ahLst/>
                <a:cxnLst>
                  <a:cxn ang="0">
                    <a:pos x="7" y="0"/>
                  </a:cxn>
                  <a:cxn ang="0">
                    <a:pos x="0" y="0"/>
                  </a:cxn>
                  <a:cxn ang="0">
                    <a:pos x="4" y="19"/>
                  </a:cxn>
                  <a:cxn ang="0">
                    <a:pos x="7" y="38"/>
                  </a:cxn>
                  <a:cxn ang="0">
                    <a:pos x="7" y="79"/>
                  </a:cxn>
                  <a:cxn ang="0">
                    <a:pos x="9" y="76"/>
                  </a:cxn>
                  <a:cxn ang="0">
                    <a:pos x="14" y="76"/>
                  </a:cxn>
                  <a:cxn ang="0">
                    <a:pos x="12" y="57"/>
                  </a:cxn>
                  <a:cxn ang="0">
                    <a:pos x="12" y="38"/>
                  </a:cxn>
                  <a:cxn ang="0">
                    <a:pos x="7" y="0"/>
                  </a:cxn>
                </a:cxnLst>
                <a:rect l="0" t="0" r="r" b="b"/>
                <a:pathLst>
                  <a:path w="14" h="79">
                    <a:moveTo>
                      <a:pt x="7" y="0"/>
                    </a:moveTo>
                    <a:lnTo>
                      <a:pt x="0" y="0"/>
                    </a:lnTo>
                    <a:lnTo>
                      <a:pt x="4" y="19"/>
                    </a:lnTo>
                    <a:lnTo>
                      <a:pt x="7" y="38"/>
                    </a:lnTo>
                    <a:lnTo>
                      <a:pt x="7" y="79"/>
                    </a:lnTo>
                    <a:lnTo>
                      <a:pt x="9" y="76"/>
                    </a:lnTo>
                    <a:lnTo>
                      <a:pt x="14" y="76"/>
                    </a:lnTo>
                    <a:lnTo>
                      <a:pt x="12" y="57"/>
                    </a:lnTo>
                    <a:lnTo>
                      <a:pt x="12" y="38"/>
                    </a:lnTo>
                    <a:lnTo>
                      <a:pt x="7"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0" name="Freeform 4336"/>
              <p:cNvSpPr>
                <a:spLocks/>
              </p:cNvSpPr>
              <p:nvPr/>
            </p:nvSpPr>
            <p:spPr bwMode="auto">
              <a:xfrm>
                <a:off x="6444" y="9055"/>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1" name="Freeform 4337"/>
              <p:cNvSpPr>
                <a:spLocks/>
              </p:cNvSpPr>
              <p:nvPr/>
            </p:nvSpPr>
            <p:spPr bwMode="auto">
              <a:xfrm>
                <a:off x="6441" y="9055"/>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2" name="Freeform 4338"/>
              <p:cNvSpPr>
                <a:spLocks/>
              </p:cNvSpPr>
              <p:nvPr/>
            </p:nvSpPr>
            <p:spPr bwMode="auto">
              <a:xfrm>
                <a:off x="6441" y="9055"/>
                <a:ext cx="12" cy="77"/>
              </a:xfrm>
              <a:custGeom>
                <a:avLst/>
                <a:gdLst/>
                <a:ahLst/>
                <a:cxnLst>
                  <a:cxn ang="0">
                    <a:pos x="7" y="57"/>
                  </a:cxn>
                  <a:cxn ang="0">
                    <a:pos x="7" y="76"/>
                  </a:cxn>
                  <a:cxn ang="0">
                    <a:pos x="12" y="76"/>
                  </a:cxn>
                  <a:cxn ang="0">
                    <a:pos x="12" y="38"/>
                  </a:cxn>
                  <a:cxn ang="0">
                    <a:pos x="9" y="19"/>
                  </a:cxn>
                  <a:cxn ang="0">
                    <a:pos x="4" y="0"/>
                  </a:cxn>
                  <a:cxn ang="0">
                    <a:pos x="0" y="0"/>
                  </a:cxn>
                  <a:cxn ang="0">
                    <a:pos x="7" y="57"/>
                  </a:cxn>
                </a:cxnLst>
                <a:rect l="0" t="0" r="r" b="b"/>
                <a:pathLst>
                  <a:path w="12" h="77">
                    <a:moveTo>
                      <a:pt x="7" y="57"/>
                    </a:moveTo>
                    <a:lnTo>
                      <a:pt x="7" y="76"/>
                    </a:lnTo>
                    <a:lnTo>
                      <a:pt x="12" y="76"/>
                    </a:lnTo>
                    <a:lnTo>
                      <a:pt x="12" y="38"/>
                    </a:lnTo>
                    <a:lnTo>
                      <a:pt x="9" y="19"/>
                    </a:lnTo>
                    <a:lnTo>
                      <a:pt x="4" y="0"/>
                    </a:lnTo>
                    <a:lnTo>
                      <a:pt x="0" y="0"/>
                    </a:lnTo>
                    <a:lnTo>
                      <a:pt x="7" y="5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3" name="Freeform 4339"/>
              <p:cNvSpPr>
                <a:spLocks/>
              </p:cNvSpPr>
              <p:nvPr/>
            </p:nvSpPr>
            <p:spPr bwMode="auto">
              <a:xfrm>
                <a:off x="6439" y="905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4" name="Freeform 4340"/>
              <p:cNvSpPr>
                <a:spLocks/>
              </p:cNvSpPr>
              <p:nvPr/>
            </p:nvSpPr>
            <p:spPr bwMode="auto">
              <a:xfrm>
                <a:off x="6439" y="9055"/>
                <a:ext cx="12" cy="79"/>
              </a:xfrm>
              <a:custGeom>
                <a:avLst/>
                <a:gdLst/>
                <a:ahLst/>
                <a:cxnLst>
                  <a:cxn ang="0">
                    <a:pos x="7" y="57"/>
                  </a:cxn>
                  <a:cxn ang="0">
                    <a:pos x="7" y="79"/>
                  </a:cxn>
                  <a:cxn ang="0">
                    <a:pos x="12" y="76"/>
                  </a:cxn>
                  <a:cxn ang="0">
                    <a:pos x="12" y="38"/>
                  </a:cxn>
                  <a:cxn ang="0">
                    <a:pos x="9" y="19"/>
                  </a:cxn>
                  <a:cxn ang="0">
                    <a:pos x="4" y="0"/>
                  </a:cxn>
                  <a:cxn ang="0">
                    <a:pos x="0" y="0"/>
                  </a:cxn>
                  <a:cxn ang="0">
                    <a:pos x="7" y="57"/>
                  </a:cxn>
                </a:cxnLst>
                <a:rect l="0" t="0" r="r" b="b"/>
                <a:pathLst>
                  <a:path w="12" h="79">
                    <a:moveTo>
                      <a:pt x="7" y="57"/>
                    </a:moveTo>
                    <a:lnTo>
                      <a:pt x="7" y="79"/>
                    </a:lnTo>
                    <a:lnTo>
                      <a:pt x="12" y="76"/>
                    </a:lnTo>
                    <a:lnTo>
                      <a:pt x="12" y="38"/>
                    </a:lnTo>
                    <a:lnTo>
                      <a:pt x="9" y="19"/>
                    </a:lnTo>
                    <a:lnTo>
                      <a:pt x="4" y="0"/>
                    </a:lnTo>
                    <a:lnTo>
                      <a:pt x="0" y="0"/>
                    </a:lnTo>
                    <a:lnTo>
                      <a:pt x="7" y="5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5" name="Freeform 4341"/>
              <p:cNvSpPr>
                <a:spLocks/>
              </p:cNvSpPr>
              <p:nvPr/>
            </p:nvSpPr>
            <p:spPr bwMode="auto">
              <a:xfrm>
                <a:off x="6355" y="8647"/>
                <a:ext cx="2" cy="189"/>
              </a:xfrm>
              <a:custGeom>
                <a:avLst/>
                <a:gdLst/>
                <a:ahLst/>
                <a:cxnLst>
                  <a:cxn ang="0">
                    <a:pos x="0" y="0"/>
                  </a:cxn>
                  <a:cxn ang="0">
                    <a:pos x="2" y="189"/>
                  </a:cxn>
                </a:cxnLst>
                <a:rect l="0" t="0" r="r" b="b"/>
                <a:pathLst>
                  <a:path w="2" h="189">
                    <a:moveTo>
                      <a:pt x="0" y="0"/>
                    </a:moveTo>
                    <a:lnTo>
                      <a:pt x="2" y="189"/>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6" name="Freeform 4342"/>
              <p:cNvSpPr>
                <a:spLocks/>
              </p:cNvSpPr>
              <p:nvPr/>
            </p:nvSpPr>
            <p:spPr bwMode="auto">
              <a:xfrm>
                <a:off x="3794" y="9084"/>
                <a:ext cx="127" cy="33"/>
              </a:xfrm>
              <a:custGeom>
                <a:avLst/>
                <a:gdLst/>
                <a:ahLst/>
                <a:cxnLst>
                  <a:cxn ang="0">
                    <a:pos x="0" y="33"/>
                  </a:cxn>
                  <a:cxn ang="0">
                    <a:pos x="127" y="26"/>
                  </a:cxn>
                  <a:cxn ang="0">
                    <a:pos x="124" y="0"/>
                  </a:cxn>
                  <a:cxn ang="0">
                    <a:pos x="4" y="14"/>
                  </a:cxn>
                  <a:cxn ang="0">
                    <a:pos x="0" y="33"/>
                  </a:cxn>
                </a:cxnLst>
                <a:rect l="0" t="0" r="r" b="b"/>
                <a:pathLst>
                  <a:path w="127" h="33">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7" name="Freeform 4343"/>
              <p:cNvSpPr>
                <a:spLocks/>
              </p:cNvSpPr>
              <p:nvPr/>
            </p:nvSpPr>
            <p:spPr bwMode="auto">
              <a:xfrm>
                <a:off x="3885" y="8880"/>
                <a:ext cx="334" cy="266"/>
              </a:xfrm>
              <a:custGeom>
                <a:avLst/>
                <a:gdLst/>
                <a:ahLst/>
                <a:cxnLst>
                  <a:cxn ang="0">
                    <a:pos x="26" y="240"/>
                  </a:cxn>
                  <a:cxn ang="0">
                    <a:pos x="16" y="244"/>
                  </a:cxn>
                  <a:cxn ang="0">
                    <a:pos x="19" y="247"/>
                  </a:cxn>
                  <a:cxn ang="0">
                    <a:pos x="23" y="249"/>
                  </a:cxn>
                  <a:cxn ang="0">
                    <a:pos x="26" y="249"/>
                  </a:cxn>
                  <a:cxn ang="0">
                    <a:pos x="31" y="252"/>
                  </a:cxn>
                  <a:cxn ang="0">
                    <a:pos x="48" y="252"/>
                  </a:cxn>
                  <a:cxn ang="0">
                    <a:pos x="52" y="254"/>
                  </a:cxn>
                  <a:cxn ang="0">
                    <a:pos x="91" y="254"/>
                  </a:cxn>
                  <a:cxn ang="0">
                    <a:pos x="151" y="256"/>
                  </a:cxn>
                  <a:cxn ang="0">
                    <a:pos x="175" y="266"/>
                  </a:cxn>
                  <a:cxn ang="0">
                    <a:pos x="180" y="266"/>
                  </a:cxn>
                  <a:cxn ang="0">
                    <a:pos x="194" y="261"/>
                  </a:cxn>
                  <a:cxn ang="0">
                    <a:pos x="201" y="259"/>
                  </a:cxn>
                  <a:cxn ang="0">
                    <a:pos x="208" y="256"/>
                  </a:cxn>
                  <a:cxn ang="0">
                    <a:pos x="213" y="256"/>
                  </a:cxn>
                  <a:cxn ang="0">
                    <a:pos x="228" y="249"/>
                  </a:cxn>
                  <a:cxn ang="0">
                    <a:pos x="232" y="247"/>
                  </a:cxn>
                  <a:cxn ang="0">
                    <a:pos x="232" y="242"/>
                  </a:cxn>
                  <a:cxn ang="0">
                    <a:pos x="230" y="240"/>
                  </a:cxn>
                  <a:cxn ang="0">
                    <a:pos x="225" y="240"/>
                  </a:cxn>
                  <a:cxn ang="0">
                    <a:pos x="244" y="213"/>
                  </a:cxn>
                  <a:cxn ang="0">
                    <a:pos x="328" y="199"/>
                  </a:cxn>
                  <a:cxn ang="0">
                    <a:pos x="333" y="96"/>
                  </a:cxn>
                  <a:cxn ang="0">
                    <a:pos x="273" y="45"/>
                  </a:cxn>
                  <a:cxn ang="0">
                    <a:pos x="184" y="4"/>
                  </a:cxn>
                  <a:cxn ang="0">
                    <a:pos x="129" y="0"/>
                  </a:cxn>
                  <a:cxn ang="0">
                    <a:pos x="110" y="19"/>
                  </a:cxn>
                  <a:cxn ang="0">
                    <a:pos x="100" y="31"/>
                  </a:cxn>
                  <a:cxn ang="0">
                    <a:pos x="79" y="67"/>
                  </a:cxn>
                  <a:cxn ang="0">
                    <a:pos x="64" y="96"/>
                  </a:cxn>
                  <a:cxn ang="0">
                    <a:pos x="57" y="107"/>
                  </a:cxn>
                  <a:cxn ang="0">
                    <a:pos x="50" y="122"/>
                  </a:cxn>
                  <a:cxn ang="0">
                    <a:pos x="43" y="134"/>
                  </a:cxn>
                  <a:cxn ang="0">
                    <a:pos x="38" y="148"/>
                  </a:cxn>
                  <a:cxn ang="0">
                    <a:pos x="31" y="160"/>
                  </a:cxn>
                  <a:cxn ang="0">
                    <a:pos x="23" y="170"/>
                  </a:cxn>
                  <a:cxn ang="0">
                    <a:pos x="16" y="182"/>
                  </a:cxn>
                  <a:cxn ang="0">
                    <a:pos x="11" y="192"/>
                  </a:cxn>
                  <a:cxn ang="0">
                    <a:pos x="0" y="208"/>
                  </a:cxn>
                  <a:cxn ang="0">
                    <a:pos x="2" y="211"/>
                  </a:cxn>
                  <a:cxn ang="0">
                    <a:pos x="7" y="211"/>
                  </a:cxn>
                  <a:cxn ang="0">
                    <a:pos x="11" y="213"/>
                  </a:cxn>
                  <a:cxn ang="0">
                    <a:pos x="16" y="216"/>
                  </a:cxn>
                  <a:cxn ang="0">
                    <a:pos x="21" y="216"/>
                  </a:cxn>
                  <a:cxn ang="0">
                    <a:pos x="26" y="218"/>
                  </a:cxn>
                  <a:cxn ang="0">
                    <a:pos x="33" y="218"/>
                  </a:cxn>
                  <a:cxn ang="0">
                    <a:pos x="36" y="220"/>
                  </a:cxn>
                  <a:cxn ang="0">
                    <a:pos x="48" y="220"/>
                  </a:cxn>
                  <a:cxn ang="0">
                    <a:pos x="57" y="227"/>
                  </a:cxn>
                  <a:cxn ang="0">
                    <a:pos x="62" y="230"/>
                  </a:cxn>
                  <a:cxn ang="0">
                    <a:pos x="45" y="237"/>
                  </a:cxn>
                  <a:cxn ang="0">
                    <a:pos x="26" y="240"/>
                  </a:cxn>
                </a:cxnLst>
                <a:rect l="0" t="0" r="r" b="b"/>
                <a:pathLst>
                  <a:path w="334" h="266">
                    <a:moveTo>
                      <a:pt x="26" y="240"/>
                    </a:moveTo>
                    <a:lnTo>
                      <a:pt x="16" y="244"/>
                    </a:lnTo>
                    <a:lnTo>
                      <a:pt x="19" y="247"/>
                    </a:lnTo>
                    <a:lnTo>
                      <a:pt x="23" y="249"/>
                    </a:lnTo>
                    <a:lnTo>
                      <a:pt x="26" y="249"/>
                    </a:lnTo>
                    <a:lnTo>
                      <a:pt x="31" y="252"/>
                    </a:lnTo>
                    <a:lnTo>
                      <a:pt x="48" y="252"/>
                    </a:lnTo>
                    <a:lnTo>
                      <a:pt x="52" y="254"/>
                    </a:lnTo>
                    <a:lnTo>
                      <a:pt x="91" y="254"/>
                    </a:lnTo>
                    <a:lnTo>
                      <a:pt x="151" y="256"/>
                    </a:lnTo>
                    <a:lnTo>
                      <a:pt x="175" y="266"/>
                    </a:lnTo>
                    <a:lnTo>
                      <a:pt x="180" y="266"/>
                    </a:lnTo>
                    <a:lnTo>
                      <a:pt x="194" y="261"/>
                    </a:lnTo>
                    <a:lnTo>
                      <a:pt x="201" y="259"/>
                    </a:lnTo>
                    <a:lnTo>
                      <a:pt x="208" y="256"/>
                    </a:lnTo>
                    <a:lnTo>
                      <a:pt x="213" y="256"/>
                    </a:lnTo>
                    <a:lnTo>
                      <a:pt x="228" y="249"/>
                    </a:lnTo>
                    <a:lnTo>
                      <a:pt x="232" y="247"/>
                    </a:lnTo>
                    <a:lnTo>
                      <a:pt x="232" y="242"/>
                    </a:lnTo>
                    <a:lnTo>
                      <a:pt x="230" y="240"/>
                    </a:lnTo>
                    <a:lnTo>
                      <a:pt x="225" y="240"/>
                    </a:lnTo>
                    <a:lnTo>
                      <a:pt x="244" y="213"/>
                    </a:lnTo>
                    <a:lnTo>
                      <a:pt x="328" y="199"/>
                    </a:lnTo>
                    <a:lnTo>
                      <a:pt x="333" y="96"/>
                    </a:lnTo>
                    <a:lnTo>
                      <a:pt x="273" y="45"/>
                    </a:lnTo>
                    <a:lnTo>
                      <a:pt x="184" y="4"/>
                    </a:lnTo>
                    <a:lnTo>
                      <a:pt x="129" y="0"/>
                    </a:lnTo>
                    <a:lnTo>
                      <a:pt x="110" y="19"/>
                    </a:lnTo>
                    <a:lnTo>
                      <a:pt x="100" y="31"/>
                    </a:lnTo>
                    <a:lnTo>
                      <a:pt x="79" y="67"/>
                    </a:lnTo>
                    <a:lnTo>
                      <a:pt x="64" y="96"/>
                    </a:lnTo>
                    <a:lnTo>
                      <a:pt x="57" y="107"/>
                    </a:lnTo>
                    <a:lnTo>
                      <a:pt x="50" y="122"/>
                    </a:lnTo>
                    <a:lnTo>
                      <a:pt x="43" y="134"/>
                    </a:lnTo>
                    <a:lnTo>
                      <a:pt x="38" y="148"/>
                    </a:lnTo>
                    <a:lnTo>
                      <a:pt x="31" y="160"/>
                    </a:lnTo>
                    <a:lnTo>
                      <a:pt x="23" y="170"/>
                    </a:lnTo>
                    <a:lnTo>
                      <a:pt x="16" y="182"/>
                    </a:lnTo>
                    <a:lnTo>
                      <a:pt x="11" y="192"/>
                    </a:lnTo>
                    <a:lnTo>
                      <a:pt x="0" y="208"/>
                    </a:lnTo>
                    <a:lnTo>
                      <a:pt x="2" y="211"/>
                    </a:lnTo>
                    <a:lnTo>
                      <a:pt x="7" y="211"/>
                    </a:lnTo>
                    <a:lnTo>
                      <a:pt x="11" y="213"/>
                    </a:lnTo>
                    <a:lnTo>
                      <a:pt x="16" y="216"/>
                    </a:lnTo>
                    <a:lnTo>
                      <a:pt x="21" y="216"/>
                    </a:lnTo>
                    <a:lnTo>
                      <a:pt x="26" y="218"/>
                    </a:lnTo>
                    <a:lnTo>
                      <a:pt x="33" y="218"/>
                    </a:lnTo>
                    <a:lnTo>
                      <a:pt x="36" y="220"/>
                    </a:lnTo>
                    <a:lnTo>
                      <a:pt x="48" y="220"/>
                    </a:lnTo>
                    <a:lnTo>
                      <a:pt x="57" y="227"/>
                    </a:lnTo>
                    <a:lnTo>
                      <a:pt x="62" y="230"/>
                    </a:lnTo>
                    <a:lnTo>
                      <a:pt x="45" y="237"/>
                    </a:lnTo>
                    <a:lnTo>
                      <a:pt x="26"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8" name="Freeform 4344"/>
              <p:cNvSpPr>
                <a:spLocks/>
              </p:cNvSpPr>
              <p:nvPr/>
            </p:nvSpPr>
            <p:spPr bwMode="auto">
              <a:xfrm>
                <a:off x="3700" y="9016"/>
                <a:ext cx="60" cy="92"/>
              </a:xfrm>
              <a:custGeom>
                <a:avLst/>
                <a:gdLst/>
                <a:ahLst/>
                <a:cxnLst>
                  <a:cxn ang="0">
                    <a:pos x="7" y="0"/>
                  </a:cxn>
                  <a:cxn ang="0">
                    <a:pos x="7" y="0"/>
                  </a:cxn>
                  <a:cxn ang="0">
                    <a:pos x="4" y="19"/>
                  </a:cxn>
                  <a:cxn ang="0">
                    <a:pos x="0" y="62"/>
                  </a:cxn>
                  <a:cxn ang="0">
                    <a:pos x="0" y="86"/>
                  </a:cxn>
                  <a:cxn ang="0">
                    <a:pos x="36" y="91"/>
                  </a:cxn>
                  <a:cxn ang="0">
                    <a:pos x="60" y="84"/>
                  </a:cxn>
                  <a:cxn ang="0">
                    <a:pos x="60" y="43"/>
                  </a:cxn>
                  <a:cxn ang="0">
                    <a:pos x="57" y="33"/>
                  </a:cxn>
                  <a:cxn ang="0">
                    <a:pos x="57" y="21"/>
                  </a:cxn>
                  <a:cxn ang="0">
                    <a:pos x="55" y="12"/>
                  </a:cxn>
                  <a:cxn ang="0">
                    <a:pos x="52" y="0"/>
                  </a:cxn>
                  <a:cxn ang="0">
                    <a:pos x="7" y="0"/>
                  </a:cxn>
                </a:cxnLst>
                <a:rect l="0" t="0" r="r" b="b"/>
                <a:pathLst>
                  <a:path w="60" h="92">
                    <a:moveTo>
                      <a:pt x="7" y="0"/>
                    </a:moveTo>
                    <a:lnTo>
                      <a:pt x="7" y="0"/>
                    </a:lnTo>
                    <a:lnTo>
                      <a:pt x="4" y="19"/>
                    </a:lnTo>
                    <a:lnTo>
                      <a:pt x="0" y="62"/>
                    </a:lnTo>
                    <a:lnTo>
                      <a:pt x="0" y="86"/>
                    </a:lnTo>
                    <a:lnTo>
                      <a:pt x="36" y="91"/>
                    </a:lnTo>
                    <a:lnTo>
                      <a:pt x="60" y="84"/>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9" name="Freeform 4345"/>
              <p:cNvSpPr>
                <a:spLocks/>
              </p:cNvSpPr>
              <p:nvPr/>
            </p:nvSpPr>
            <p:spPr bwMode="auto">
              <a:xfrm>
                <a:off x="3700" y="9026"/>
                <a:ext cx="36" cy="72"/>
              </a:xfrm>
              <a:custGeom>
                <a:avLst/>
                <a:gdLst/>
                <a:ahLst/>
                <a:cxnLst>
                  <a:cxn ang="0">
                    <a:pos x="36" y="0"/>
                  </a:cxn>
                  <a:cxn ang="0">
                    <a:pos x="4" y="0"/>
                  </a:cxn>
                  <a:cxn ang="0">
                    <a:pos x="2" y="19"/>
                  </a:cxn>
                  <a:cxn ang="0">
                    <a:pos x="0" y="33"/>
                  </a:cxn>
                  <a:cxn ang="0">
                    <a:pos x="0" y="69"/>
                  </a:cxn>
                  <a:cxn ang="0">
                    <a:pos x="11" y="69"/>
                  </a:cxn>
                  <a:cxn ang="0">
                    <a:pos x="16" y="72"/>
                  </a:cxn>
                  <a:cxn ang="0">
                    <a:pos x="36" y="72"/>
                  </a:cxn>
                  <a:cxn ang="0">
                    <a:pos x="36" y="0"/>
                  </a:cxn>
                </a:cxnLst>
                <a:rect l="0" t="0" r="r" b="b"/>
                <a:pathLst>
                  <a:path w="36" h="72">
                    <a:moveTo>
                      <a:pt x="36" y="0"/>
                    </a:moveTo>
                    <a:lnTo>
                      <a:pt x="4" y="0"/>
                    </a:lnTo>
                    <a:lnTo>
                      <a:pt x="2" y="19"/>
                    </a:lnTo>
                    <a:lnTo>
                      <a:pt x="0" y="33"/>
                    </a:lnTo>
                    <a:lnTo>
                      <a:pt x="0" y="69"/>
                    </a:lnTo>
                    <a:lnTo>
                      <a:pt x="11"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0" name="Freeform 4346"/>
              <p:cNvSpPr>
                <a:spLocks/>
              </p:cNvSpPr>
              <p:nvPr/>
            </p:nvSpPr>
            <p:spPr bwMode="auto">
              <a:xfrm>
                <a:off x="3700" y="9026"/>
                <a:ext cx="36" cy="67"/>
              </a:xfrm>
              <a:custGeom>
                <a:avLst/>
                <a:gdLst/>
                <a:ahLst/>
                <a:cxnLst>
                  <a:cxn ang="0">
                    <a:pos x="33" y="0"/>
                  </a:cxn>
                  <a:cxn ang="0">
                    <a:pos x="4" y="0"/>
                  </a:cxn>
                  <a:cxn ang="0">
                    <a:pos x="2" y="16"/>
                  </a:cxn>
                  <a:cxn ang="0">
                    <a:pos x="2" y="31"/>
                  </a:cxn>
                  <a:cxn ang="0">
                    <a:pos x="0" y="48"/>
                  </a:cxn>
                  <a:cxn ang="0">
                    <a:pos x="0" y="64"/>
                  </a:cxn>
                  <a:cxn ang="0">
                    <a:pos x="9" y="64"/>
                  </a:cxn>
                  <a:cxn ang="0">
                    <a:pos x="11" y="67"/>
                  </a:cxn>
                  <a:cxn ang="0">
                    <a:pos x="33" y="67"/>
                  </a:cxn>
                  <a:cxn ang="0">
                    <a:pos x="36" y="52"/>
                  </a:cxn>
                  <a:cxn ang="0">
                    <a:pos x="36" y="16"/>
                  </a:cxn>
                  <a:cxn ang="0">
                    <a:pos x="33" y="0"/>
                  </a:cxn>
                </a:cxnLst>
                <a:rect l="0" t="0" r="r" b="b"/>
                <a:pathLst>
                  <a:path w="36" h="67">
                    <a:moveTo>
                      <a:pt x="33" y="0"/>
                    </a:moveTo>
                    <a:lnTo>
                      <a:pt x="4" y="0"/>
                    </a:lnTo>
                    <a:lnTo>
                      <a:pt x="2" y="16"/>
                    </a:lnTo>
                    <a:lnTo>
                      <a:pt x="2" y="31"/>
                    </a:lnTo>
                    <a:lnTo>
                      <a:pt x="0" y="48"/>
                    </a:lnTo>
                    <a:lnTo>
                      <a:pt x="0" y="64"/>
                    </a:lnTo>
                    <a:lnTo>
                      <a:pt x="9" y="64"/>
                    </a:lnTo>
                    <a:lnTo>
                      <a:pt x="11"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1" name="Freeform 4347"/>
              <p:cNvSpPr>
                <a:spLocks/>
              </p:cNvSpPr>
              <p:nvPr/>
            </p:nvSpPr>
            <p:spPr bwMode="auto">
              <a:xfrm>
                <a:off x="3700" y="9026"/>
                <a:ext cx="36" cy="62"/>
              </a:xfrm>
              <a:custGeom>
                <a:avLst/>
                <a:gdLst/>
                <a:ahLst/>
                <a:cxnLst>
                  <a:cxn ang="0">
                    <a:pos x="36" y="31"/>
                  </a:cxn>
                  <a:cxn ang="0">
                    <a:pos x="33" y="16"/>
                  </a:cxn>
                  <a:cxn ang="0">
                    <a:pos x="33" y="0"/>
                  </a:cxn>
                  <a:cxn ang="0">
                    <a:pos x="7" y="0"/>
                  </a:cxn>
                  <a:cxn ang="0">
                    <a:pos x="2" y="16"/>
                  </a:cxn>
                  <a:cxn ang="0">
                    <a:pos x="2" y="31"/>
                  </a:cxn>
                  <a:cxn ang="0">
                    <a:pos x="0" y="45"/>
                  </a:cxn>
                  <a:cxn ang="0">
                    <a:pos x="0" y="60"/>
                  </a:cxn>
                  <a:cxn ang="0">
                    <a:pos x="4" y="62"/>
                  </a:cxn>
                  <a:cxn ang="0">
                    <a:pos x="33" y="62"/>
                  </a:cxn>
                  <a:cxn ang="0">
                    <a:pos x="33" y="48"/>
                  </a:cxn>
                  <a:cxn ang="0">
                    <a:pos x="36" y="31"/>
                  </a:cxn>
                </a:cxnLst>
                <a:rect l="0" t="0" r="r" b="b"/>
                <a:pathLst>
                  <a:path w="36" h="62">
                    <a:moveTo>
                      <a:pt x="36" y="31"/>
                    </a:moveTo>
                    <a:lnTo>
                      <a:pt x="33" y="16"/>
                    </a:lnTo>
                    <a:lnTo>
                      <a:pt x="33" y="0"/>
                    </a:lnTo>
                    <a:lnTo>
                      <a:pt x="7" y="0"/>
                    </a:lnTo>
                    <a:lnTo>
                      <a:pt x="2" y="16"/>
                    </a:lnTo>
                    <a:lnTo>
                      <a:pt x="2" y="31"/>
                    </a:lnTo>
                    <a:lnTo>
                      <a:pt x="0" y="45"/>
                    </a:lnTo>
                    <a:lnTo>
                      <a:pt x="0" y="60"/>
                    </a:lnTo>
                    <a:lnTo>
                      <a:pt x="4" y="62"/>
                    </a:lnTo>
                    <a:lnTo>
                      <a:pt x="33" y="62"/>
                    </a:lnTo>
                    <a:lnTo>
                      <a:pt x="33" y="48"/>
                    </a:lnTo>
                    <a:lnTo>
                      <a:pt x="36" y="31"/>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2" name="Freeform 4348"/>
              <p:cNvSpPr>
                <a:spLocks/>
              </p:cNvSpPr>
              <p:nvPr/>
            </p:nvSpPr>
            <p:spPr bwMode="auto">
              <a:xfrm>
                <a:off x="3703" y="9026"/>
                <a:ext cx="31"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3" name="Freeform 4349"/>
              <p:cNvSpPr>
                <a:spLocks/>
              </p:cNvSpPr>
              <p:nvPr/>
            </p:nvSpPr>
            <p:spPr bwMode="auto">
              <a:xfrm>
                <a:off x="3703" y="9026"/>
                <a:ext cx="31"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1" h="55">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4" name="Freeform 4350"/>
              <p:cNvSpPr>
                <a:spLocks/>
              </p:cNvSpPr>
              <p:nvPr/>
            </p:nvSpPr>
            <p:spPr bwMode="auto">
              <a:xfrm>
                <a:off x="3703" y="9026"/>
                <a:ext cx="29" cy="50"/>
              </a:xfrm>
              <a:custGeom>
                <a:avLst/>
                <a:gdLst/>
                <a:ahLst/>
                <a:cxnLst>
                  <a:cxn ang="0">
                    <a:pos x="4" y="0"/>
                  </a:cxn>
                  <a:cxn ang="0">
                    <a:pos x="4" y="0"/>
                  </a:cxn>
                  <a:cxn ang="0">
                    <a:pos x="0" y="23"/>
                  </a:cxn>
                  <a:cxn ang="0">
                    <a:pos x="0" y="48"/>
                  </a:cxn>
                  <a:cxn ang="0">
                    <a:pos x="7" y="48"/>
                  </a:cxn>
                  <a:cxn ang="0">
                    <a:pos x="9" y="50"/>
                  </a:cxn>
                  <a:cxn ang="0">
                    <a:pos x="28" y="50"/>
                  </a:cxn>
                  <a:cxn ang="0">
                    <a:pos x="28" y="0"/>
                  </a:cxn>
                  <a:cxn ang="0">
                    <a:pos x="4" y="0"/>
                  </a:cxn>
                </a:cxnLst>
                <a:rect l="0" t="0" r="r" b="b"/>
                <a:pathLst>
                  <a:path w="29" h="50">
                    <a:moveTo>
                      <a:pt x="4" y="0"/>
                    </a:moveTo>
                    <a:lnTo>
                      <a:pt x="4" y="0"/>
                    </a:lnTo>
                    <a:lnTo>
                      <a:pt x="0" y="23"/>
                    </a:lnTo>
                    <a:lnTo>
                      <a:pt x="0" y="48"/>
                    </a:lnTo>
                    <a:lnTo>
                      <a:pt x="7" y="48"/>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5" name="Freeform 4351"/>
              <p:cNvSpPr>
                <a:spLocks/>
              </p:cNvSpPr>
              <p:nvPr/>
            </p:nvSpPr>
            <p:spPr bwMode="auto">
              <a:xfrm>
                <a:off x="3703" y="9026"/>
                <a:ext cx="29" cy="46"/>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6">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6" name="Freeform 4352"/>
              <p:cNvSpPr>
                <a:spLocks/>
              </p:cNvSpPr>
              <p:nvPr/>
            </p:nvSpPr>
            <p:spPr bwMode="auto">
              <a:xfrm>
                <a:off x="3703" y="9026"/>
                <a:ext cx="26"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6"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7" name="Freeform 4353"/>
              <p:cNvSpPr>
                <a:spLocks/>
              </p:cNvSpPr>
              <p:nvPr/>
            </p:nvSpPr>
            <p:spPr bwMode="auto">
              <a:xfrm>
                <a:off x="3705" y="9026"/>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8" name="Freeform 4354"/>
              <p:cNvSpPr>
                <a:spLocks/>
              </p:cNvSpPr>
              <p:nvPr/>
            </p:nvSpPr>
            <p:spPr bwMode="auto">
              <a:xfrm>
                <a:off x="3705" y="9026"/>
                <a:ext cx="24" cy="31"/>
              </a:xfrm>
              <a:custGeom>
                <a:avLst/>
                <a:gdLst/>
                <a:ahLst/>
                <a:cxnLst>
                  <a:cxn ang="0">
                    <a:pos x="2" y="0"/>
                  </a:cxn>
                  <a:cxn ang="0">
                    <a:pos x="2" y="0"/>
                  </a:cxn>
                  <a:cxn ang="0">
                    <a:pos x="0" y="9"/>
                  </a:cxn>
                  <a:cxn ang="0">
                    <a:pos x="0" y="31"/>
                  </a:cxn>
                  <a:cxn ang="0">
                    <a:pos x="23" y="31"/>
                  </a:cxn>
                  <a:cxn ang="0">
                    <a:pos x="23" y="0"/>
                  </a:cxn>
                  <a:cxn ang="0">
                    <a:pos x="2" y="0"/>
                  </a:cxn>
                </a:cxnLst>
                <a:rect l="0" t="0" r="r" b="b"/>
                <a:pathLst>
                  <a:path w="24" h="31">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9" name="Freeform 4355"/>
              <p:cNvSpPr>
                <a:spLocks/>
              </p:cNvSpPr>
              <p:nvPr/>
            </p:nvSpPr>
            <p:spPr bwMode="auto">
              <a:xfrm>
                <a:off x="3705" y="9026"/>
                <a:ext cx="22"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2"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0" name="Freeform 4356"/>
              <p:cNvSpPr>
                <a:spLocks/>
              </p:cNvSpPr>
              <p:nvPr/>
            </p:nvSpPr>
            <p:spPr bwMode="auto">
              <a:xfrm>
                <a:off x="3705" y="9026"/>
                <a:ext cx="22" cy="24"/>
              </a:xfrm>
              <a:custGeom>
                <a:avLst/>
                <a:gdLst/>
                <a:ahLst/>
                <a:cxnLst>
                  <a:cxn ang="0">
                    <a:pos x="21" y="23"/>
                  </a:cxn>
                  <a:cxn ang="0">
                    <a:pos x="21" y="0"/>
                  </a:cxn>
                  <a:cxn ang="0">
                    <a:pos x="2" y="0"/>
                  </a:cxn>
                  <a:cxn ang="0">
                    <a:pos x="2" y="7"/>
                  </a:cxn>
                  <a:cxn ang="0">
                    <a:pos x="0" y="12"/>
                  </a:cxn>
                  <a:cxn ang="0">
                    <a:pos x="0" y="23"/>
                  </a:cxn>
                  <a:cxn ang="0">
                    <a:pos x="21" y="23"/>
                  </a:cxn>
                </a:cxnLst>
                <a:rect l="0" t="0" r="r" b="b"/>
                <a:pathLst>
                  <a:path w="22" h="24">
                    <a:moveTo>
                      <a:pt x="21" y="23"/>
                    </a:moveTo>
                    <a:lnTo>
                      <a:pt x="21" y="0"/>
                    </a:lnTo>
                    <a:lnTo>
                      <a:pt x="2" y="0"/>
                    </a:lnTo>
                    <a:lnTo>
                      <a:pt x="2" y="7"/>
                    </a:lnTo>
                    <a:lnTo>
                      <a:pt x="0" y="12"/>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1" name="Freeform 4357"/>
              <p:cNvSpPr>
                <a:spLocks/>
              </p:cNvSpPr>
              <p:nvPr/>
            </p:nvSpPr>
            <p:spPr bwMode="auto">
              <a:xfrm>
                <a:off x="3708" y="9021"/>
                <a:ext cx="28" cy="0"/>
              </a:xfrm>
              <a:custGeom>
                <a:avLst/>
                <a:gdLst/>
                <a:ahLst/>
                <a:cxnLst>
                  <a:cxn ang="0">
                    <a:pos x="0" y="0"/>
                  </a:cxn>
                  <a:cxn ang="0">
                    <a:pos x="28" y="0"/>
                  </a:cxn>
                </a:cxnLst>
                <a:rect l="0" t="0" r="r" b="b"/>
                <a:pathLst>
                  <a:path w="28">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2" name="Freeform 4358"/>
              <p:cNvSpPr>
                <a:spLocks/>
              </p:cNvSpPr>
              <p:nvPr/>
            </p:nvSpPr>
            <p:spPr bwMode="auto">
              <a:xfrm>
                <a:off x="3700" y="9098"/>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3" name="Freeform 4359"/>
              <p:cNvSpPr>
                <a:spLocks/>
              </p:cNvSpPr>
              <p:nvPr/>
            </p:nvSpPr>
            <p:spPr bwMode="auto">
              <a:xfrm>
                <a:off x="3712" y="9100"/>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4" name="Freeform 4360"/>
              <p:cNvSpPr>
                <a:spLocks/>
              </p:cNvSpPr>
              <p:nvPr/>
            </p:nvSpPr>
            <p:spPr bwMode="auto">
              <a:xfrm>
                <a:off x="3712" y="9100"/>
                <a:ext cx="10" cy="3"/>
              </a:xfrm>
              <a:custGeom>
                <a:avLst/>
                <a:gdLst/>
                <a:ahLst/>
                <a:cxnLst>
                  <a:cxn ang="0">
                    <a:pos x="4" y="0"/>
                  </a:cxn>
                  <a:cxn ang="0">
                    <a:pos x="0" y="0"/>
                  </a:cxn>
                  <a:cxn ang="0">
                    <a:pos x="0" y="2"/>
                  </a:cxn>
                  <a:cxn ang="0">
                    <a:pos x="9" y="2"/>
                  </a:cxn>
                  <a:cxn ang="0">
                    <a:pos x="4" y="0"/>
                  </a:cxn>
                </a:cxnLst>
                <a:rect l="0" t="0" r="r" b="b"/>
                <a:pathLst>
                  <a:path w="10" h="3">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5" name="Freeform 4361"/>
              <p:cNvSpPr>
                <a:spLocks/>
              </p:cNvSpPr>
              <p:nvPr/>
            </p:nvSpPr>
            <p:spPr bwMode="auto">
              <a:xfrm>
                <a:off x="3712" y="9100"/>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6" name="Freeform 4362"/>
              <p:cNvSpPr>
                <a:spLocks/>
              </p:cNvSpPr>
              <p:nvPr/>
            </p:nvSpPr>
            <p:spPr bwMode="auto">
              <a:xfrm>
                <a:off x="3736" y="9096"/>
                <a:ext cx="24" cy="12"/>
              </a:xfrm>
              <a:custGeom>
                <a:avLst/>
                <a:gdLst/>
                <a:ahLst/>
                <a:cxnLst>
                  <a:cxn ang="0">
                    <a:pos x="0" y="4"/>
                  </a:cxn>
                  <a:cxn ang="0">
                    <a:pos x="0" y="11"/>
                  </a:cxn>
                  <a:cxn ang="0">
                    <a:pos x="19" y="7"/>
                  </a:cxn>
                  <a:cxn ang="0">
                    <a:pos x="23" y="4"/>
                  </a:cxn>
                  <a:cxn ang="0">
                    <a:pos x="23" y="0"/>
                  </a:cxn>
                  <a:cxn ang="0">
                    <a:pos x="0" y="4"/>
                  </a:cxn>
                </a:cxnLst>
                <a:rect l="0" t="0" r="r" b="b"/>
                <a:pathLst>
                  <a:path w="24" h="12">
                    <a:moveTo>
                      <a:pt x="0" y="4"/>
                    </a:moveTo>
                    <a:lnTo>
                      <a:pt x="0" y="11"/>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7" name="Freeform 4363"/>
              <p:cNvSpPr>
                <a:spLocks/>
              </p:cNvSpPr>
              <p:nvPr/>
            </p:nvSpPr>
            <p:spPr bwMode="auto">
              <a:xfrm>
                <a:off x="3739" y="9096"/>
                <a:ext cx="21"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1"/>
                  </a:cxn>
                  <a:cxn ang="0">
                    <a:pos x="2" y="9"/>
                  </a:cxn>
                </a:cxnLst>
                <a:rect l="0" t="0" r="r" b="b"/>
                <a:pathLst>
                  <a:path w="21" h="12">
                    <a:moveTo>
                      <a:pt x="2" y="9"/>
                    </a:moveTo>
                    <a:lnTo>
                      <a:pt x="7" y="9"/>
                    </a:lnTo>
                    <a:lnTo>
                      <a:pt x="9" y="7"/>
                    </a:lnTo>
                    <a:lnTo>
                      <a:pt x="16" y="7"/>
                    </a:lnTo>
                    <a:lnTo>
                      <a:pt x="21" y="4"/>
                    </a:lnTo>
                    <a:lnTo>
                      <a:pt x="21" y="0"/>
                    </a:lnTo>
                    <a:lnTo>
                      <a:pt x="16" y="0"/>
                    </a:lnTo>
                    <a:lnTo>
                      <a:pt x="14" y="2"/>
                    </a:lnTo>
                    <a:lnTo>
                      <a:pt x="4" y="2"/>
                    </a:lnTo>
                    <a:lnTo>
                      <a:pt x="0" y="4"/>
                    </a:lnTo>
                    <a:lnTo>
                      <a:pt x="0" y="11"/>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8" name="Freeform 4364"/>
              <p:cNvSpPr>
                <a:spLocks/>
              </p:cNvSpPr>
              <p:nvPr/>
            </p:nvSpPr>
            <p:spPr bwMode="auto">
              <a:xfrm>
                <a:off x="3739" y="9096"/>
                <a:ext cx="21" cy="9"/>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1" h="9">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9" name="Freeform 4365"/>
              <p:cNvSpPr>
                <a:spLocks/>
              </p:cNvSpPr>
              <p:nvPr/>
            </p:nvSpPr>
            <p:spPr bwMode="auto">
              <a:xfrm>
                <a:off x="3741" y="9096"/>
                <a:ext cx="19" cy="9"/>
              </a:xfrm>
              <a:custGeom>
                <a:avLst/>
                <a:gdLst/>
                <a:ahLst/>
                <a:cxnLst>
                  <a:cxn ang="0">
                    <a:pos x="4" y="9"/>
                  </a:cxn>
                  <a:cxn ang="0">
                    <a:pos x="7" y="7"/>
                  </a:cxn>
                  <a:cxn ang="0">
                    <a:pos x="14" y="7"/>
                  </a:cxn>
                  <a:cxn ang="0">
                    <a:pos x="19" y="4"/>
                  </a:cxn>
                  <a:cxn ang="0">
                    <a:pos x="19" y="0"/>
                  </a:cxn>
                  <a:cxn ang="0">
                    <a:pos x="14" y="0"/>
                  </a:cxn>
                  <a:cxn ang="0">
                    <a:pos x="11"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1"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0" name="Freeform 4366"/>
              <p:cNvSpPr>
                <a:spLocks/>
              </p:cNvSpPr>
              <p:nvPr/>
            </p:nvSpPr>
            <p:spPr bwMode="auto">
              <a:xfrm>
                <a:off x="3741" y="9096"/>
                <a:ext cx="19" cy="9"/>
              </a:xfrm>
              <a:custGeom>
                <a:avLst/>
                <a:gdLst/>
                <a:ahLst/>
                <a:cxnLst>
                  <a:cxn ang="0">
                    <a:pos x="4" y="9"/>
                  </a:cxn>
                  <a:cxn ang="0">
                    <a:pos x="7" y="7"/>
                  </a:cxn>
                  <a:cxn ang="0">
                    <a:pos x="14" y="7"/>
                  </a:cxn>
                  <a:cxn ang="0">
                    <a:pos x="19" y="4"/>
                  </a:cxn>
                  <a:cxn ang="0">
                    <a:pos x="19" y="0"/>
                  </a:cxn>
                  <a:cxn ang="0">
                    <a:pos x="14" y="0"/>
                  </a:cxn>
                  <a:cxn ang="0">
                    <a:pos x="11"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1"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1" name="Freeform 4367"/>
              <p:cNvSpPr>
                <a:spLocks/>
              </p:cNvSpPr>
              <p:nvPr/>
            </p:nvSpPr>
            <p:spPr bwMode="auto">
              <a:xfrm>
                <a:off x="3744" y="9096"/>
                <a:ext cx="16" cy="9"/>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6" h="9">
                    <a:moveTo>
                      <a:pt x="0" y="2"/>
                    </a:moveTo>
                    <a:lnTo>
                      <a:pt x="0" y="9"/>
                    </a:lnTo>
                    <a:lnTo>
                      <a:pt x="4" y="7"/>
                    </a:lnTo>
                    <a:lnTo>
                      <a:pt x="12" y="7"/>
                    </a:lnTo>
                    <a:lnTo>
                      <a:pt x="16" y="4"/>
                    </a:lnTo>
                    <a:lnTo>
                      <a:pt x="16" y="0"/>
                    </a:lnTo>
                    <a:lnTo>
                      <a:pt x="12"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2" name="Freeform 4368"/>
              <p:cNvSpPr>
                <a:spLocks/>
              </p:cNvSpPr>
              <p:nvPr/>
            </p:nvSpPr>
            <p:spPr bwMode="auto">
              <a:xfrm>
                <a:off x="3744" y="9096"/>
                <a:ext cx="16" cy="9"/>
              </a:xfrm>
              <a:custGeom>
                <a:avLst/>
                <a:gdLst/>
                <a:ahLst/>
                <a:cxnLst>
                  <a:cxn ang="0">
                    <a:pos x="0" y="9"/>
                  </a:cxn>
                  <a:cxn ang="0">
                    <a:pos x="4" y="9"/>
                  </a:cxn>
                  <a:cxn ang="0">
                    <a:pos x="4" y="7"/>
                  </a:cxn>
                  <a:cxn ang="0">
                    <a:pos x="12" y="7"/>
                  </a:cxn>
                  <a:cxn ang="0">
                    <a:pos x="16" y="4"/>
                  </a:cxn>
                  <a:cxn ang="0">
                    <a:pos x="16" y="0"/>
                  </a:cxn>
                  <a:cxn ang="0">
                    <a:pos x="12" y="0"/>
                  </a:cxn>
                  <a:cxn ang="0">
                    <a:pos x="9" y="2"/>
                  </a:cxn>
                  <a:cxn ang="0">
                    <a:pos x="0" y="2"/>
                  </a:cxn>
                  <a:cxn ang="0">
                    <a:pos x="0" y="9"/>
                  </a:cxn>
                </a:cxnLst>
                <a:rect l="0" t="0" r="r" b="b"/>
                <a:pathLst>
                  <a:path w="16" h="9">
                    <a:moveTo>
                      <a:pt x="0" y="9"/>
                    </a:moveTo>
                    <a:lnTo>
                      <a:pt x="4" y="9"/>
                    </a:lnTo>
                    <a:lnTo>
                      <a:pt x="4" y="7"/>
                    </a:lnTo>
                    <a:lnTo>
                      <a:pt x="12" y="7"/>
                    </a:lnTo>
                    <a:lnTo>
                      <a:pt x="16" y="4"/>
                    </a:lnTo>
                    <a:lnTo>
                      <a:pt x="16" y="0"/>
                    </a:lnTo>
                    <a:lnTo>
                      <a:pt x="12" y="0"/>
                    </a:lnTo>
                    <a:lnTo>
                      <a:pt x="9" y="2"/>
                    </a:lnTo>
                    <a:lnTo>
                      <a:pt x="0" y="2"/>
                    </a:lnTo>
                    <a:lnTo>
                      <a:pt x="0"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3" name="Freeform 4369"/>
              <p:cNvSpPr>
                <a:spLocks/>
              </p:cNvSpPr>
              <p:nvPr/>
            </p:nvSpPr>
            <p:spPr bwMode="auto">
              <a:xfrm>
                <a:off x="3746" y="9096"/>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4" name="Freeform 4370"/>
              <p:cNvSpPr>
                <a:spLocks/>
              </p:cNvSpPr>
              <p:nvPr/>
            </p:nvSpPr>
            <p:spPr bwMode="auto">
              <a:xfrm>
                <a:off x="3746" y="9096"/>
                <a:ext cx="14" cy="7"/>
              </a:xfrm>
              <a:custGeom>
                <a:avLst/>
                <a:gdLst/>
                <a:ahLst/>
                <a:cxnLst>
                  <a:cxn ang="0">
                    <a:pos x="0" y="2"/>
                  </a:cxn>
                  <a:cxn ang="0">
                    <a:pos x="2" y="4"/>
                  </a:cxn>
                  <a:cxn ang="0">
                    <a:pos x="2" y="7"/>
                  </a:cxn>
                  <a:cxn ang="0">
                    <a:pos x="9" y="7"/>
                  </a:cxn>
                  <a:cxn ang="0">
                    <a:pos x="14" y="4"/>
                  </a:cxn>
                  <a:cxn ang="0">
                    <a:pos x="14" y="0"/>
                  </a:cxn>
                  <a:cxn ang="0">
                    <a:pos x="9" y="0"/>
                  </a:cxn>
                  <a:cxn ang="0">
                    <a:pos x="7" y="2"/>
                  </a:cxn>
                  <a:cxn ang="0">
                    <a:pos x="0" y="2"/>
                  </a:cxn>
                </a:cxnLst>
                <a:rect l="0" t="0" r="r" b="b"/>
                <a:pathLst>
                  <a:path w="14" h="7">
                    <a:moveTo>
                      <a:pt x="0" y="2"/>
                    </a:moveTo>
                    <a:lnTo>
                      <a:pt x="2" y="4"/>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5" name="Freeform 4371"/>
              <p:cNvSpPr>
                <a:spLocks/>
              </p:cNvSpPr>
              <p:nvPr/>
            </p:nvSpPr>
            <p:spPr bwMode="auto">
              <a:xfrm>
                <a:off x="3748" y="9096"/>
                <a:ext cx="12" cy="7"/>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7">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6" name="Freeform 4372"/>
              <p:cNvSpPr>
                <a:spLocks/>
              </p:cNvSpPr>
              <p:nvPr/>
            </p:nvSpPr>
            <p:spPr bwMode="auto">
              <a:xfrm>
                <a:off x="3748" y="9096"/>
                <a:ext cx="12" cy="7"/>
              </a:xfrm>
              <a:custGeom>
                <a:avLst/>
                <a:gdLst/>
                <a:ahLst/>
                <a:cxnLst>
                  <a:cxn ang="0">
                    <a:pos x="9" y="7"/>
                  </a:cxn>
                  <a:cxn ang="0">
                    <a:pos x="11" y="4"/>
                  </a:cxn>
                  <a:cxn ang="0">
                    <a:pos x="11" y="0"/>
                  </a:cxn>
                  <a:cxn ang="0">
                    <a:pos x="7" y="0"/>
                  </a:cxn>
                  <a:cxn ang="0">
                    <a:pos x="4" y="2"/>
                  </a:cxn>
                  <a:cxn ang="0">
                    <a:pos x="0" y="2"/>
                  </a:cxn>
                  <a:cxn ang="0">
                    <a:pos x="2" y="7"/>
                  </a:cxn>
                  <a:cxn ang="0">
                    <a:pos x="9" y="7"/>
                  </a:cxn>
                </a:cxnLst>
                <a:rect l="0" t="0" r="r" b="b"/>
                <a:pathLst>
                  <a:path w="12" h="7">
                    <a:moveTo>
                      <a:pt x="9" y="7"/>
                    </a:moveTo>
                    <a:lnTo>
                      <a:pt x="11" y="4"/>
                    </a:lnTo>
                    <a:lnTo>
                      <a:pt x="11" y="0"/>
                    </a:lnTo>
                    <a:lnTo>
                      <a:pt x="7" y="0"/>
                    </a:lnTo>
                    <a:lnTo>
                      <a:pt x="4" y="2"/>
                    </a:lnTo>
                    <a:lnTo>
                      <a:pt x="0" y="2"/>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7" name="Freeform 4373"/>
              <p:cNvSpPr>
                <a:spLocks/>
              </p:cNvSpPr>
              <p:nvPr/>
            </p:nvSpPr>
            <p:spPr bwMode="auto">
              <a:xfrm>
                <a:off x="3751" y="9096"/>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8" name="Freeform 4374"/>
              <p:cNvSpPr>
                <a:spLocks/>
              </p:cNvSpPr>
              <p:nvPr/>
            </p:nvSpPr>
            <p:spPr bwMode="auto">
              <a:xfrm>
                <a:off x="3739" y="9021"/>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9" name="Freeform 4375"/>
              <p:cNvSpPr>
                <a:spLocks/>
              </p:cNvSpPr>
              <p:nvPr/>
            </p:nvSpPr>
            <p:spPr bwMode="auto">
              <a:xfrm>
                <a:off x="3739" y="9021"/>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0" name="Freeform 4376"/>
              <p:cNvSpPr>
                <a:spLocks/>
              </p:cNvSpPr>
              <p:nvPr/>
            </p:nvSpPr>
            <p:spPr bwMode="auto">
              <a:xfrm>
                <a:off x="3739" y="9021"/>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1" name="Freeform 4377"/>
              <p:cNvSpPr>
                <a:spLocks/>
              </p:cNvSpPr>
              <p:nvPr/>
            </p:nvSpPr>
            <p:spPr bwMode="auto">
              <a:xfrm>
                <a:off x="3741" y="9021"/>
                <a:ext cx="12" cy="0"/>
              </a:xfrm>
              <a:custGeom>
                <a:avLst/>
                <a:gdLst/>
                <a:ahLst/>
                <a:cxnLst>
                  <a:cxn ang="0">
                    <a:pos x="0" y="0"/>
                  </a:cxn>
                  <a:cxn ang="0">
                    <a:pos x="11" y="0"/>
                  </a:cxn>
                </a:cxnLst>
                <a:rect l="0" t="0" r="r" b="b"/>
                <a:pathLst>
                  <a:path w="12">
                    <a:moveTo>
                      <a:pt x="0" y="0"/>
                    </a:moveTo>
                    <a:lnTo>
                      <a:pt x="11"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2" name="Freeform 4378"/>
              <p:cNvSpPr>
                <a:spLocks/>
              </p:cNvSpPr>
              <p:nvPr/>
            </p:nvSpPr>
            <p:spPr bwMode="auto">
              <a:xfrm>
                <a:off x="3741" y="9021"/>
                <a:ext cx="12" cy="0"/>
              </a:xfrm>
              <a:custGeom>
                <a:avLst/>
                <a:gdLst/>
                <a:ahLst/>
                <a:cxnLst>
                  <a:cxn ang="0">
                    <a:pos x="0" y="0"/>
                  </a:cxn>
                  <a:cxn ang="0">
                    <a:pos x="11" y="0"/>
                  </a:cxn>
                </a:cxnLst>
                <a:rect l="0" t="0" r="r" b="b"/>
                <a:pathLst>
                  <a:path w="12">
                    <a:moveTo>
                      <a:pt x="0" y="0"/>
                    </a:moveTo>
                    <a:lnTo>
                      <a:pt x="11"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3" name="Freeform 4379"/>
              <p:cNvSpPr>
                <a:spLocks/>
              </p:cNvSpPr>
              <p:nvPr/>
            </p:nvSpPr>
            <p:spPr bwMode="auto">
              <a:xfrm>
                <a:off x="3744" y="9021"/>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4" name="Freeform 4380"/>
              <p:cNvSpPr>
                <a:spLocks/>
              </p:cNvSpPr>
              <p:nvPr/>
            </p:nvSpPr>
            <p:spPr bwMode="auto">
              <a:xfrm>
                <a:off x="3744" y="9021"/>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5" name="Freeform 4381"/>
              <p:cNvSpPr>
                <a:spLocks/>
              </p:cNvSpPr>
              <p:nvPr/>
            </p:nvSpPr>
            <p:spPr bwMode="auto">
              <a:xfrm>
                <a:off x="3744" y="9021"/>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6" name="Freeform 4382"/>
              <p:cNvSpPr>
                <a:spLocks/>
              </p:cNvSpPr>
              <p:nvPr/>
            </p:nvSpPr>
            <p:spPr bwMode="auto">
              <a:xfrm>
                <a:off x="3746" y="902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7" name="Freeform 4383"/>
              <p:cNvSpPr>
                <a:spLocks/>
              </p:cNvSpPr>
              <p:nvPr/>
            </p:nvSpPr>
            <p:spPr bwMode="auto">
              <a:xfrm>
                <a:off x="3746" y="902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8" name="Freeform 4384"/>
              <p:cNvSpPr>
                <a:spLocks/>
              </p:cNvSpPr>
              <p:nvPr/>
            </p:nvSpPr>
            <p:spPr bwMode="auto">
              <a:xfrm>
                <a:off x="3748" y="902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9" name="Freeform 4385"/>
              <p:cNvSpPr>
                <a:spLocks/>
              </p:cNvSpPr>
              <p:nvPr/>
            </p:nvSpPr>
            <p:spPr bwMode="auto">
              <a:xfrm>
                <a:off x="3748" y="902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0" name="Freeform 4386"/>
              <p:cNvSpPr>
                <a:spLocks/>
              </p:cNvSpPr>
              <p:nvPr/>
            </p:nvSpPr>
            <p:spPr bwMode="auto">
              <a:xfrm>
                <a:off x="3748" y="9028"/>
                <a:ext cx="12" cy="65"/>
              </a:xfrm>
              <a:custGeom>
                <a:avLst/>
                <a:gdLst/>
                <a:ahLst/>
                <a:cxnLst>
                  <a:cxn ang="0">
                    <a:pos x="7" y="47"/>
                  </a:cxn>
                  <a:cxn ang="0">
                    <a:pos x="7" y="64"/>
                  </a:cxn>
                  <a:cxn ang="0">
                    <a:pos x="11" y="62"/>
                  </a:cxn>
                  <a:cxn ang="0">
                    <a:pos x="11" y="47"/>
                  </a:cxn>
                  <a:cxn ang="0">
                    <a:pos x="9" y="31"/>
                  </a:cxn>
                  <a:cxn ang="0">
                    <a:pos x="9" y="14"/>
                  </a:cxn>
                  <a:cxn ang="0">
                    <a:pos x="7" y="0"/>
                  </a:cxn>
                  <a:cxn ang="0">
                    <a:pos x="0" y="0"/>
                  </a:cxn>
                  <a:cxn ang="0">
                    <a:pos x="4" y="14"/>
                  </a:cxn>
                  <a:cxn ang="0">
                    <a:pos x="4" y="31"/>
                  </a:cxn>
                  <a:cxn ang="0">
                    <a:pos x="7" y="47"/>
                  </a:cxn>
                </a:cxnLst>
                <a:rect l="0" t="0" r="r" b="b"/>
                <a:pathLst>
                  <a:path w="12" h="65">
                    <a:moveTo>
                      <a:pt x="7" y="47"/>
                    </a:moveTo>
                    <a:lnTo>
                      <a:pt x="7" y="64"/>
                    </a:lnTo>
                    <a:lnTo>
                      <a:pt x="11" y="62"/>
                    </a:lnTo>
                    <a:lnTo>
                      <a:pt x="11" y="47"/>
                    </a:lnTo>
                    <a:lnTo>
                      <a:pt x="9" y="31"/>
                    </a:lnTo>
                    <a:lnTo>
                      <a:pt x="9" y="14"/>
                    </a:lnTo>
                    <a:lnTo>
                      <a:pt x="7" y="0"/>
                    </a:lnTo>
                    <a:lnTo>
                      <a:pt x="0" y="0"/>
                    </a:lnTo>
                    <a:lnTo>
                      <a:pt x="4" y="14"/>
                    </a:lnTo>
                    <a:lnTo>
                      <a:pt x="4" y="31"/>
                    </a:lnTo>
                    <a:lnTo>
                      <a:pt x="7" y="4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1" name="Freeform 4387"/>
              <p:cNvSpPr>
                <a:spLocks/>
              </p:cNvSpPr>
              <p:nvPr/>
            </p:nvSpPr>
            <p:spPr bwMode="auto">
              <a:xfrm>
                <a:off x="3748" y="9028"/>
                <a:ext cx="10" cy="65"/>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10" h="65">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2" name="Freeform 4388"/>
              <p:cNvSpPr>
                <a:spLocks/>
              </p:cNvSpPr>
              <p:nvPr/>
            </p:nvSpPr>
            <p:spPr bwMode="auto">
              <a:xfrm>
                <a:off x="3748"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3" name="Freeform 4389"/>
              <p:cNvSpPr>
                <a:spLocks/>
              </p:cNvSpPr>
              <p:nvPr/>
            </p:nvSpPr>
            <p:spPr bwMode="auto">
              <a:xfrm>
                <a:off x="3746" y="9028"/>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4" name="Freeform 4390"/>
              <p:cNvSpPr>
                <a:spLocks/>
              </p:cNvSpPr>
              <p:nvPr/>
            </p:nvSpPr>
            <p:spPr bwMode="auto">
              <a:xfrm>
                <a:off x="3746"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5" name="Freeform 4391"/>
              <p:cNvSpPr>
                <a:spLocks/>
              </p:cNvSpPr>
              <p:nvPr/>
            </p:nvSpPr>
            <p:spPr bwMode="auto">
              <a:xfrm>
                <a:off x="3744" y="9028"/>
                <a:ext cx="12" cy="65"/>
              </a:xfrm>
              <a:custGeom>
                <a:avLst/>
                <a:gdLst/>
                <a:ahLst/>
                <a:cxnLst>
                  <a:cxn ang="0">
                    <a:pos x="7" y="0"/>
                  </a:cxn>
                  <a:cxn ang="0">
                    <a:pos x="0" y="0"/>
                  </a:cxn>
                  <a:cxn ang="0">
                    <a:pos x="4" y="14"/>
                  </a:cxn>
                  <a:cxn ang="0">
                    <a:pos x="4" y="31"/>
                  </a:cxn>
                  <a:cxn ang="0">
                    <a:pos x="7" y="47"/>
                  </a:cxn>
                  <a:cxn ang="0">
                    <a:pos x="7" y="64"/>
                  </a:cxn>
                  <a:cxn ang="0">
                    <a:pos x="12" y="64"/>
                  </a:cxn>
                  <a:cxn ang="0">
                    <a:pos x="12"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2" y="64"/>
                    </a:lnTo>
                    <a:lnTo>
                      <a:pt x="12" y="47"/>
                    </a:lnTo>
                    <a:lnTo>
                      <a:pt x="9" y="31"/>
                    </a:lnTo>
                    <a:lnTo>
                      <a:pt x="9" y="14"/>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6" name="Freeform 4392"/>
              <p:cNvSpPr>
                <a:spLocks/>
              </p:cNvSpPr>
              <p:nvPr/>
            </p:nvSpPr>
            <p:spPr bwMode="auto">
              <a:xfrm>
                <a:off x="3744" y="9028"/>
                <a:ext cx="12" cy="65"/>
              </a:xfrm>
              <a:custGeom>
                <a:avLst/>
                <a:gdLst/>
                <a:ahLst/>
                <a:cxnLst>
                  <a:cxn ang="0">
                    <a:pos x="2" y="14"/>
                  </a:cxn>
                  <a:cxn ang="0">
                    <a:pos x="4" y="31"/>
                  </a:cxn>
                  <a:cxn ang="0">
                    <a:pos x="4" y="47"/>
                  </a:cxn>
                  <a:cxn ang="0">
                    <a:pos x="7" y="64"/>
                  </a:cxn>
                  <a:cxn ang="0">
                    <a:pos x="12" y="62"/>
                  </a:cxn>
                  <a:cxn ang="0">
                    <a:pos x="9" y="47"/>
                  </a:cxn>
                  <a:cxn ang="0">
                    <a:pos x="9" y="31"/>
                  </a:cxn>
                  <a:cxn ang="0">
                    <a:pos x="7" y="14"/>
                  </a:cxn>
                  <a:cxn ang="0">
                    <a:pos x="4" y="0"/>
                  </a:cxn>
                  <a:cxn ang="0">
                    <a:pos x="0" y="0"/>
                  </a:cxn>
                  <a:cxn ang="0">
                    <a:pos x="2" y="14"/>
                  </a:cxn>
                </a:cxnLst>
                <a:rect l="0" t="0" r="r" b="b"/>
                <a:pathLst>
                  <a:path w="12" h="65">
                    <a:moveTo>
                      <a:pt x="2" y="14"/>
                    </a:moveTo>
                    <a:lnTo>
                      <a:pt x="4" y="31"/>
                    </a:lnTo>
                    <a:lnTo>
                      <a:pt x="4" y="47"/>
                    </a:lnTo>
                    <a:lnTo>
                      <a:pt x="7" y="64"/>
                    </a:lnTo>
                    <a:lnTo>
                      <a:pt x="12" y="62"/>
                    </a:lnTo>
                    <a:lnTo>
                      <a:pt x="9" y="47"/>
                    </a:lnTo>
                    <a:lnTo>
                      <a:pt x="9" y="31"/>
                    </a:lnTo>
                    <a:lnTo>
                      <a:pt x="7" y="14"/>
                    </a:lnTo>
                    <a:lnTo>
                      <a:pt x="4" y="0"/>
                    </a:lnTo>
                    <a:lnTo>
                      <a:pt x="0" y="0"/>
                    </a:lnTo>
                    <a:lnTo>
                      <a:pt x="2" y="1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7" name="Freeform 4393"/>
              <p:cNvSpPr>
                <a:spLocks/>
              </p:cNvSpPr>
              <p:nvPr/>
            </p:nvSpPr>
            <p:spPr bwMode="auto">
              <a:xfrm>
                <a:off x="3744" y="902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8" name="Freeform 4394"/>
              <p:cNvSpPr>
                <a:spLocks/>
              </p:cNvSpPr>
              <p:nvPr/>
            </p:nvSpPr>
            <p:spPr bwMode="auto">
              <a:xfrm>
                <a:off x="3741" y="9028"/>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9" name="Freeform 4395"/>
              <p:cNvSpPr>
                <a:spLocks/>
              </p:cNvSpPr>
              <p:nvPr/>
            </p:nvSpPr>
            <p:spPr bwMode="auto">
              <a:xfrm>
                <a:off x="3741"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0" name="Freeform 4396"/>
              <p:cNvSpPr>
                <a:spLocks/>
              </p:cNvSpPr>
              <p:nvPr/>
            </p:nvSpPr>
            <p:spPr bwMode="auto">
              <a:xfrm>
                <a:off x="3739" y="9028"/>
                <a:ext cx="12" cy="65"/>
              </a:xfrm>
              <a:custGeom>
                <a:avLst/>
                <a:gdLst/>
                <a:ahLst/>
                <a:cxnLst>
                  <a:cxn ang="0">
                    <a:pos x="7" y="0"/>
                  </a:cxn>
                  <a:cxn ang="0">
                    <a:pos x="0" y="0"/>
                  </a:cxn>
                  <a:cxn ang="0">
                    <a:pos x="4" y="14"/>
                  </a:cxn>
                  <a:cxn ang="0">
                    <a:pos x="4" y="31"/>
                  </a:cxn>
                  <a:cxn ang="0">
                    <a:pos x="7" y="47"/>
                  </a:cxn>
                  <a:cxn ang="0">
                    <a:pos x="7" y="64"/>
                  </a:cxn>
                  <a:cxn ang="0">
                    <a:pos x="11" y="62"/>
                  </a:cxn>
                  <a:cxn ang="0">
                    <a:pos x="11"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1" y="62"/>
                    </a:lnTo>
                    <a:lnTo>
                      <a:pt x="11" y="47"/>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1" name="Freeform 4397"/>
              <p:cNvSpPr>
                <a:spLocks/>
              </p:cNvSpPr>
              <p:nvPr/>
            </p:nvSpPr>
            <p:spPr bwMode="auto">
              <a:xfrm>
                <a:off x="3739" y="9028"/>
                <a:ext cx="12" cy="65"/>
              </a:xfrm>
              <a:custGeom>
                <a:avLst/>
                <a:gdLst/>
                <a:ahLst/>
                <a:cxnLst>
                  <a:cxn ang="0">
                    <a:pos x="7" y="47"/>
                  </a:cxn>
                  <a:cxn ang="0">
                    <a:pos x="7" y="64"/>
                  </a:cxn>
                  <a:cxn ang="0">
                    <a:pos x="11" y="62"/>
                  </a:cxn>
                  <a:cxn ang="0">
                    <a:pos x="9" y="47"/>
                  </a:cxn>
                  <a:cxn ang="0">
                    <a:pos x="9" y="31"/>
                  </a:cxn>
                  <a:cxn ang="0">
                    <a:pos x="7" y="14"/>
                  </a:cxn>
                  <a:cxn ang="0">
                    <a:pos x="4" y="0"/>
                  </a:cxn>
                  <a:cxn ang="0">
                    <a:pos x="0" y="0"/>
                  </a:cxn>
                  <a:cxn ang="0">
                    <a:pos x="2" y="14"/>
                  </a:cxn>
                  <a:cxn ang="0">
                    <a:pos x="7" y="47"/>
                  </a:cxn>
                </a:cxnLst>
                <a:rect l="0" t="0" r="r" b="b"/>
                <a:pathLst>
                  <a:path w="12" h="65">
                    <a:moveTo>
                      <a:pt x="7" y="47"/>
                    </a:moveTo>
                    <a:lnTo>
                      <a:pt x="7" y="64"/>
                    </a:lnTo>
                    <a:lnTo>
                      <a:pt x="11" y="62"/>
                    </a:lnTo>
                    <a:lnTo>
                      <a:pt x="9" y="47"/>
                    </a:lnTo>
                    <a:lnTo>
                      <a:pt x="9" y="31"/>
                    </a:lnTo>
                    <a:lnTo>
                      <a:pt x="7" y="14"/>
                    </a:lnTo>
                    <a:lnTo>
                      <a:pt x="4" y="0"/>
                    </a:lnTo>
                    <a:lnTo>
                      <a:pt x="0" y="0"/>
                    </a:lnTo>
                    <a:lnTo>
                      <a:pt x="2" y="14"/>
                    </a:lnTo>
                    <a:lnTo>
                      <a:pt x="7" y="47"/>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2" name="Freeform 4398"/>
              <p:cNvSpPr>
                <a:spLocks/>
              </p:cNvSpPr>
              <p:nvPr/>
            </p:nvSpPr>
            <p:spPr bwMode="auto">
              <a:xfrm>
                <a:off x="3748" y="8882"/>
                <a:ext cx="214" cy="233"/>
              </a:xfrm>
              <a:custGeom>
                <a:avLst/>
                <a:gdLst/>
                <a:ahLst/>
                <a:cxnLst>
                  <a:cxn ang="0">
                    <a:pos x="213" y="213"/>
                  </a:cxn>
                  <a:cxn ang="0">
                    <a:pos x="211" y="12"/>
                  </a:cxn>
                  <a:cxn ang="0">
                    <a:pos x="52" y="0"/>
                  </a:cxn>
                  <a:cxn ang="0">
                    <a:pos x="0" y="4"/>
                  </a:cxn>
                  <a:cxn ang="0">
                    <a:pos x="2" y="216"/>
                  </a:cxn>
                  <a:cxn ang="0">
                    <a:pos x="11" y="216"/>
                  </a:cxn>
                  <a:cxn ang="0">
                    <a:pos x="11" y="223"/>
                  </a:cxn>
                  <a:cxn ang="0">
                    <a:pos x="52" y="232"/>
                  </a:cxn>
                  <a:cxn ang="0">
                    <a:pos x="189" y="213"/>
                  </a:cxn>
                  <a:cxn ang="0">
                    <a:pos x="213" y="213"/>
                  </a:cxn>
                </a:cxnLst>
                <a:rect l="0" t="0" r="r" b="b"/>
                <a:pathLst>
                  <a:path w="214" h="233">
                    <a:moveTo>
                      <a:pt x="213" y="213"/>
                    </a:moveTo>
                    <a:lnTo>
                      <a:pt x="211" y="12"/>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3" name="Freeform 4399"/>
              <p:cNvSpPr>
                <a:spLocks/>
              </p:cNvSpPr>
              <p:nvPr/>
            </p:nvSpPr>
            <p:spPr bwMode="auto">
              <a:xfrm>
                <a:off x="3813" y="8836"/>
                <a:ext cx="327" cy="300"/>
              </a:xfrm>
              <a:custGeom>
                <a:avLst/>
                <a:gdLst/>
                <a:ahLst/>
                <a:cxnLst>
                  <a:cxn ang="0">
                    <a:pos x="254" y="240"/>
                  </a:cxn>
                  <a:cxn ang="0">
                    <a:pos x="321" y="213"/>
                  </a:cxn>
                  <a:cxn ang="0">
                    <a:pos x="323" y="180"/>
                  </a:cxn>
                  <a:cxn ang="0">
                    <a:pos x="326" y="144"/>
                  </a:cxn>
                  <a:cxn ang="0">
                    <a:pos x="323" y="108"/>
                  </a:cxn>
                  <a:cxn ang="0">
                    <a:pos x="249" y="50"/>
                  </a:cxn>
                  <a:cxn ang="0">
                    <a:pos x="240" y="31"/>
                  </a:cxn>
                  <a:cxn ang="0">
                    <a:pos x="228" y="16"/>
                  </a:cxn>
                  <a:cxn ang="0">
                    <a:pos x="215" y="9"/>
                  </a:cxn>
                  <a:cxn ang="0">
                    <a:pos x="203" y="7"/>
                  </a:cxn>
                  <a:cxn ang="0">
                    <a:pos x="194" y="4"/>
                  </a:cxn>
                  <a:cxn ang="0">
                    <a:pos x="180" y="0"/>
                  </a:cxn>
                  <a:cxn ang="0">
                    <a:pos x="168" y="2"/>
                  </a:cxn>
                  <a:cxn ang="0">
                    <a:pos x="153" y="4"/>
                  </a:cxn>
                  <a:cxn ang="0">
                    <a:pos x="136" y="7"/>
                  </a:cxn>
                  <a:cxn ang="0">
                    <a:pos x="127" y="9"/>
                  </a:cxn>
                  <a:cxn ang="0">
                    <a:pos x="110" y="12"/>
                  </a:cxn>
                  <a:cxn ang="0">
                    <a:pos x="93" y="14"/>
                  </a:cxn>
                  <a:cxn ang="0">
                    <a:pos x="76" y="16"/>
                  </a:cxn>
                  <a:cxn ang="0">
                    <a:pos x="67" y="19"/>
                  </a:cxn>
                  <a:cxn ang="0">
                    <a:pos x="50" y="21"/>
                  </a:cxn>
                  <a:cxn ang="0">
                    <a:pos x="40" y="24"/>
                  </a:cxn>
                  <a:cxn ang="0">
                    <a:pos x="31" y="26"/>
                  </a:cxn>
                  <a:cxn ang="0">
                    <a:pos x="19" y="28"/>
                  </a:cxn>
                  <a:cxn ang="0">
                    <a:pos x="9" y="31"/>
                  </a:cxn>
                  <a:cxn ang="0">
                    <a:pos x="2" y="74"/>
                  </a:cxn>
                  <a:cxn ang="0">
                    <a:pos x="0" y="208"/>
                  </a:cxn>
                  <a:cxn ang="0">
                    <a:pos x="19" y="240"/>
                  </a:cxn>
                  <a:cxn ang="0">
                    <a:pos x="26" y="242"/>
                  </a:cxn>
                  <a:cxn ang="0">
                    <a:pos x="33" y="244"/>
                  </a:cxn>
                  <a:cxn ang="0">
                    <a:pos x="40" y="247"/>
                  </a:cxn>
                  <a:cxn ang="0">
                    <a:pos x="55" y="249"/>
                  </a:cxn>
                  <a:cxn ang="0">
                    <a:pos x="79" y="259"/>
                  </a:cxn>
                  <a:cxn ang="0">
                    <a:pos x="76" y="273"/>
                  </a:cxn>
                  <a:cxn ang="0">
                    <a:pos x="52" y="283"/>
                  </a:cxn>
                  <a:cxn ang="0">
                    <a:pos x="60" y="288"/>
                  </a:cxn>
                  <a:cxn ang="0">
                    <a:pos x="69" y="290"/>
                  </a:cxn>
                  <a:cxn ang="0">
                    <a:pos x="79" y="292"/>
                  </a:cxn>
                  <a:cxn ang="0">
                    <a:pos x="136" y="295"/>
                  </a:cxn>
                  <a:cxn ang="0">
                    <a:pos x="232" y="288"/>
                  </a:cxn>
                  <a:cxn ang="0">
                    <a:pos x="242" y="283"/>
                  </a:cxn>
                  <a:cxn ang="0">
                    <a:pos x="249" y="273"/>
                  </a:cxn>
                  <a:cxn ang="0">
                    <a:pos x="244" y="264"/>
                  </a:cxn>
                  <a:cxn ang="0">
                    <a:pos x="237" y="261"/>
                  </a:cxn>
                  <a:cxn ang="0">
                    <a:pos x="228" y="256"/>
                  </a:cxn>
                  <a:cxn ang="0">
                    <a:pos x="218" y="254"/>
                  </a:cxn>
                </a:cxnLst>
                <a:rect l="0" t="0" r="r" b="b"/>
                <a:pathLst>
                  <a:path w="327" h="300">
                    <a:moveTo>
                      <a:pt x="218" y="254"/>
                    </a:moveTo>
                    <a:lnTo>
                      <a:pt x="254" y="240"/>
                    </a:lnTo>
                    <a:lnTo>
                      <a:pt x="319" y="228"/>
                    </a:lnTo>
                    <a:lnTo>
                      <a:pt x="321" y="213"/>
                    </a:lnTo>
                    <a:lnTo>
                      <a:pt x="321" y="196"/>
                    </a:lnTo>
                    <a:lnTo>
                      <a:pt x="323" y="180"/>
                    </a:lnTo>
                    <a:lnTo>
                      <a:pt x="323" y="163"/>
                    </a:lnTo>
                    <a:lnTo>
                      <a:pt x="326" y="144"/>
                    </a:lnTo>
                    <a:lnTo>
                      <a:pt x="323" y="124"/>
                    </a:lnTo>
                    <a:lnTo>
                      <a:pt x="323" y="108"/>
                    </a:lnTo>
                    <a:lnTo>
                      <a:pt x="321" y="91"/>
                    </a:lnTo>
                    <a:lnTo>
                      <a:pt x="249" y="50"/>
                    </a:lnTo>
                    <a:lnTo>
                      <a:pt x="244" y="36"/>
                    </a:lnTo>
                    <a:lnTo>
                      <a:pt x="240" y="31"/>
                    </a:lnTo>
                    <a:lnTo>
                      <a:pt x="237" y="26"/>
                    </a:lnTo>
                    <a:lnTo>
                      <a:pt x="228" y="16"/>
                    </a:lnTo>
                    <a:lnTo>
                      <a:pt x="218" y="12"/>
                    </a:lnTo>
                    <a:lnTo>
                      <a:pt x="215" y="9"/>
                    </a:lnTo>
                    <a:lnTo>
                      <a:pt x="211" y="9"/>
                    </a:lnTo>
                    <a:lnTo>
                      <a:pt x="203" y="7"/>
                    </a:lnTo>
                    <a:lnTo>
                      <a:pt x="199" y="4"/>
                    </a:lnTo>
                    <a:lnTo>
                      <a:pt x="194" y="4"/>
                    </a:lnTo>
                    <a:lnTo>
                      <a:pt x="187" y="2"/>
                    </a:lnTo>
                    <a:lnTo>
                      <a:pt x="180" y="0"/>
                    </a:lnTo>
                    <a:lnTo>
                      <a:pt x="172" y="0"/>
                    </a:lnTo>
                    <a:lnTo>
                      <a:pt x="168" y="2"/>
                    </a:lnTo>
                    <a:lnTo>
                      <a:pt x="158" y="2"/>
                    </a:lnTo>
                    <a:lnTo>
                      <a:pt x="153" y="4"/>
                    </a:lnTo>
                    <a:lnTo>
                      <a:pt x="141" y="4"/>
                    </a:lnTo>
                    <a:lnTo>
                      <a:pt x="136" y="7"/>
                    </a:lnTo>
                    <a:lnTo>
                      <a:pt x="131" y="7"/>
                    </a:lnTo>
                    <a:lnTo>
                      <a:pt x="127" y="9"/>
                    </a:lnTo>
                    <a:lnTo>
                      <a:pt x="115" y="9"/>
                    </a:lnTo>
                    <a:lnTo>
                      <a:pt x="110" y="12"/>
                    </a:lnTo>
                    <a:lnTo>
                      <a:pt x="98" y="12"/>
                    </a:lnTo>
                    <a:lnTo>
                      <a:pt x="93" y="14"/>
                    </a:lnTo>
                    <a:lnTo>
                      <a:pt x="83" y="14"/>
                    </a:lnTo>
                    <a:lnTo>
                      <a:pt x="76" y="16"/>
                    </a:lnTo>
                    <a:lnTo>
                      <a:pt x="71" y="16"/>
                    </a:lnTo>
                    <a:lnTo>
                      <a:pt x="67" y="19"/>
                    </a:lnTo>
                    <a:lnTo>
                      <a:pt x="57" y="19"/>
                    </a:lnTo>
                    <a:lnTo>
                      <a:pt x="50" y="21"/>
                    </a:lnTo>
                    <a:lnTo>
                      <a:pt x="45" y="21"/>
                    </a:lnTo>
                    <a:lnTo>
                      <a:pt x="40" y="24"/>
                    </a:lnTo>
                    <a:lnTo>
                      <a:pt x="35" y="24"/>
                    </a:lnTo>
                    <a:lnTo>
                      <a:pt x="31" y="26"/>
                    </a:lnTo>
                    <a:lnTo>
                      <a:pt x="23" y="26"/>
                    </a:lnTo>
                    <a:lnTo>
                      <a:pt x="19" y="28"/>
                    </a:lnTo>
                    <a:lnTo>
                      <a:pt x="14" y="28"/>
                    </a:lnTo>
                    <a:lnTo>
                      <a:pt x="9" y="31"/>
                    </a:lnTo>
                    <a:lnTo>
                      <a:pt x="4" y="52"/>
                    </a:lnTo>
                    <a:lnTo>
                      <a:pt x="2" y="74"/>
                    </a:lnTo>
                    <a:lnTo>
                      <a:pt x="0" y="98"/>
                    </a:lnTo>
                    <a:lnTo>
                      <a:pt x="0" y="208"/>
                    </a:lnTo>
                    <a:lnTo>
                      <a:pt x="4" y="232"/>
                    </a:lnTo>
                    <a:lnTo>
                      <a:pt x="19" y="240"/>
                    </a:lnTo>
                    <a:lnTo>
                      <a:pt x="21" y="240"/>
                    </a:lnTo>
                    <a:lnTo>
                      <a:pt x="26" y="242"/>
                    </a:lnTo>
                    <a:lnTo>
                      <a:pt x="31" y="242"/>
                    </a:lnTo>
                    <a:lnTo>
                      <a:pt x="33" y="244"/>
                    </a:lnTo>
                    <a:lnTo>
                      <a:pt x="38" y="244"/>
                    </a:lnTo>
                    <a:lnTo>
                      <a:pt x="40" y="247"/>
                    </a:lnTo>
                    <a:lnTo>
                      <a:pt x="52" y="247"/>
                    </a:lnTo>
                    <a:lnTo>
                      <a:pt x="55" y="249"/>
                    </a:lnTo>
                    <a:lnTo>
                      <a:pt x="64" y="249"/>
                    </a:lnTo>
                    <a:lnTo>
                      <a:pt x="79" y="259"/>
                    </a:lnTo>
                    <a:lnTo>
                      <a:pt x="86" y="266"/>
                    </a:lnTo>
                    <a:lnTo>
                      <a:pt x="76" y="273"/>
                    </a:lnTo>
                    <a:lnTo>
                      <a:pt x="60" y="278"/>
                    </a:lnTo>
                    <a:lnTo>
                      <a:pt x="52" y="283"/>
                    </a:lnTo>
                    <a:lnTo>
                      <a:pt x="55" y="285"/>
                    </a:lnTo>
                    <a:lnTo>
                      <a:pt x="60" y="288"/>
                    </a:lnTo>
                    <a:lnTo>
                      <a:pt x="64" y="290"/>
                    </a:lnTo>
                    <a:lnTo>
                      <a:pt x="69" y="290"/>
                    </a:lnTo>
                    <a:lnTo>
                      <a:pt x="74" y="292"/>
                    </a:lnTo>
                    <a:lnTo>
                      <a:pt x="79" y="292"/>
                    </a:lnTo>
                    <a:lnTo>
                      <a:pt x="86" y="295"/>
                    </a:lnTo>
                    <a:lnTo>
                      <a:pt x="136" y="295"/>
                    </a:lnTo>
                    <a:lnTo>
                      <a:pt x="196" y="300"/>
                    </a:lnTo>
                    <a:lnTo>
                      <a:pt x="232" y="288"/>
                    </a:lnTo>
                    <a:lnTo>
                      <a:pt x="237" y="285"/>
                    </a:lnTo>
                    <a:lnTo>
                      <a:pt x="242" y="283"/>
                    </a:lnTo>
                    <a:lnTo>
                      <a:pt x="247" y="278"/>
                    </a:lnTo>
                    <a:lnTo>
                      <a:pt x="249" y="273"/>
                    </a:lnTo>
                    <a:lnTo>
                      <a:pt x="247" y="268"/>
                    </a:lnTo>
                    <a:lnTo>
                      <a:pt x="244" y="264"/>
                    </a:lnTo>
                    <a:lnTo>
                      <a:pt x="240" y="264"/>
                    </a:lnTo>
                    <a:lnTo>
                      <a:pt x="237" y="261"/>
                    </a:lnTo>
                    <a:lnTo>
                      <a:pt x="232" y="259"/>
                    </a:lnTo>
                    <a:lnTo>
                      <a:pt x="228" y="256"/>
                    </a:lnTo>
                    <a:lnTo>
                      <a:pt x="223" y="254"/>
                    </a:lnTo>
                    <a:lnTo>
                      <a:pt x="218" y="254"/>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4" name="Freeform 4400"/>
              <p:cNvSpPr>
                <a:spLocks/>
              </p:cNvSpPr>
              <p:nvPr/>
            </p:nvSpPr>
            <p:spPr bwMode="auto">
              <a:xfrm>
                <a:off x="4012" y="8841"/>
                <a:ext cx="3" cy="228"/>
              </a:xfrm>
              <a:custGeom>
                <a:avLst/>
                <a:gdLst/>
                <a:ahLst/>
                <a:cxnLst>
                  <a:cxn ang="0">
                    <a:pos x="0" y="0"/>
                  </a:cxn>
                  <a:cxn ang="0">
                    <a:pos x="0" y="228"/>
                  </a:cxn>
                  <a:cxn ang="0">
                    <a:pos x="2" y="228"/>
                  </a:cxn>
                  <a:cxn ang="0">
                    <a:pos x="2" y="2"/>
                  </a:cxn>
                  <a:cxn ang="0">
                    <a:pos x="0" y="0"/>
                  </a:cxn>
                </a:cxnLst>
                <a:rect l="0" t="0" r="r" b="b"/>
                <a:pathLst>
                  <a:path w="3" h="228">
                    <a:moveTo>
                      <a:pt x="0" y="0"/>
                    </a:moveTo>
                    <a:lnTo>
                      <a:pt x="0" y="228"/>
                    </a:lnTo>
                    <a:lnTo>
                      <a:pt x="2" y="228"/>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5" name="Freeform 4401"/>
              <p:cNvSpPr>
                <a:spLocks/>
              </p:cNvSpPr>
              <p:nvPr/>
            </p:nvSpPr>
            <p:spPr bwMode="auto">
              <a:xfrm>
                <a:off x="4010" y="8841"/>
                <a:ext cx="5" cy="228"/>
              </a:xfrm>
              <a:custGeom>
                <a:avLst/>
                <a:gdLst/>
                <a:ahLst/>
                <a:cxnLst>
                  <a:cxn ang="0">
                    <a:pos x="2" y="36"/>
                  </a:cxn>
                  <a:cxn ang="0">
                    <a:pos x="0" y="115"/>
                  </a:cxn>
                  <a:cxn ang="0">
                    <a:pos x="0" y="192"/>
                  </a:cxn>
                  <a:cxn ang="0">
                    <a:pos x="2" y="228"/>
                  </a:cxn>
                  <a:cxn ang="0">
                    <a:pos x="4" y="228"/>
                  </a:cxn>
                  <a:cxn ang="0">
                    <a:pos x="2" y="177"/>
                  </a:cxn>
                  <a:cxn ang="0">
                    <a:pos x="2" y="72"/>
                  </a:cxn>
                  <a:cxn ang="0">
                    <a:pos x="4" y="2"/>
                  </a:cxn>
                  <a:cxn ang="0">
                    <a:pos x="2" y="0"/>
                  </a:cxn>
                  <a:cxn ang="0">
                    <a:pos x="2" y="36"/>
                  </a:cxn>
                </a:cxnLst>
                <a:rect l="0" t="0" r="r" b="b"/>
                <a:pathLst>
                  <a:path w="5" h="228">
                    <a:moveTo>
                      <a:pt x="2" y="36"/>
                    </a:moveTo>
                    <a:lnTo>
                      <a:pt x="0" y="115"/>
                    </a:lnTo>
                    <a:lnTo>
                      <a:pt x="0" y="192"/>
                    </a:lnTo>
                    <a:lnTo>
                      <a:pt x="2" y="228"/>
                    </a:lnTo>
                    <a:lnTo>
                      <a:pt x="4" y="228"/>
                    </a:lnTo>
                    <a:lnTo>
                      <a:pt x="2" y="177"/>
                    </a:lnTo>
                    <a:lnTo>
                      <a:pt x="2" y="72"/>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6" name="Freeform 4402"/>
              <p:cNvSpPr>
                <a:spLocks/>
              </p:cNvSpPr>
              <p:nvPr/>
            </p:nvSpPr>
            <p:spPr bwMode="auto">
              <a:xfrm>
                <a:off x="4011" y="8841"/>
                <a:ext cx="0" cy="228"/>
              </a:xfrm>
              <a:custGeom>
                <a:avLst/>
                <a:gdLst/>
                <a:ahLst/>
                <a:cxnLst>
                  <a:cxn ang="0">
                    <a:pos x="0" y="0"/>
                  </a:cxn>
                  <a:cxn ang="0">
                    <a:pos x="0" y="227"/>
                  </a:cxn>
                </a:cxnLst>
                <a:rect l="0" t="0" r="r" b="b"/>
                <a:pathLst>
                  <a:path h="228">
                    <a:moveTo>
                      <a:pt x="0" y="0"/>
                    </a:moveTo>
                    <a:lnTo>
                      <a:pt x="0" y="227"/>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7" name="Freeform 4403"/>
              <p:cNvSpPr>
                <a:spLocks/>
              </p:cNvSpPr>
              <p:nvPr/>
            </p:nvSpPr>
            <p:spPr bwMode="auto">
              <a:xfrm>
                <a:off x="4008" y="8841"/>
                <a:ext cx="4" cy="228"/>
              </a:xfrm>
              <a:custGeom>
                <a:avLst/>
                <a:gdLst/>
                <a:ahLst/>
                <a:cxnLst>
                  <a:cxn ang="0">
                    <a:pos x="2" y="0"/>
                  </a:cxn>
                  <a:cxn ang="0">
                    <a:pos x="0" y="36"/>
                  </a:cxn>
                  <a:cxn ang="0">
                    <a:pos x="0" y="228"/>
                  </a:cxn>
                  <a:cxn ang="0">
                    <a:pos x="4" y="228"/>
                  </a:cxn>
                  <a:cxn ang="0">
                    <a:pos x="2" y="175"/>
                  </a:cxn>
                  <a:cxn ang="0">
                    <a:pos x="2" y="127"/>
                  </a:cxn>
                  <a:cxn ang="0">
                    <a:pos x="4" y="72"/>
                  </a:cxn>
                  <a:cxn ang="0">
                    <a:pos x="4" y="0"/>
                  </a:cxn>
                  <a:cxn ang="0">
                    <a:pos x="2" y="0"/>
                  </a:cxn>
                </a:cxnLst>
                <a:rect l="0" t="0" r="r" b="b"/>
                <a:pathLst>
                  <a:path w="4" h="228">
                    <a:moveTo>
                      <a:pt x="2" y="0"/>
                    </a:moveTo>
                    <a:lnTo>
                      <a:pt x="0" y="36"/>
                    </a:lnTo>
                    <a:lnTo>
                      <a:pt x="0" y="228"/>
                    </a:lnTo>
                    <a:lnTo>
                      <a:pt x="4" y="228"/>
                    </a:lnTo>
                    <a:lnTo>
                      <a:pt x="2" y="175"/>
                    </a:lnTo>
                    <a:lnTo>
                      <a:pt x="2" y="127"/>
                    </a:lnTo>
                    <a:lnTo>
                      <a:pt x="4" y="72"/>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8" name="Freeform 4404"/>
              <p:cNvSpPr>
                <a:spLocks/>
              </p:cNvSpPr>
              <p:nvPr/>
            </p:nvSpPr>
            <p:spPr bwMode="auto">
              <a:xfrm>
                <a:off x="4009" y="8841"/>
                <a:ext cx="0" cy="228"/>
              </a:xfrm>
              <a:custGeom>
                <a:avLst/>
                <a:gdLst/>
                <a:ahLst/>
                <a:cxnLst>
                  <a:cxn ang="0">
                    <a:pos x="0" y="0"/>
                  </a:cxn>
                  <a:cxn ang="0">
                    <a:pos x="0" y="227"/>
                  </a:cxn>
                </a:cxnLst>
                <a:rect l="0" t="0" r="r" b="b"/>
                <a:pathLst>
                  <a:path h="228">
                    <a:moveTo>
                      <a:pt x="0" y="0"/>
                    </a:moveTo>
                    <a:lnTo>
                      <a:pt x="0" y="227"/>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9" name="Freeform 4405"/>
              <p:cNvSpPr>
                <a:spLocks/>
              </p:cNvSpPr>
              <p:nvPr/>
            </p:nvSpPr>
            <p:spPr bwMode="auto">
              <a:xfrm>
                <a:off x="4005" y="8841"/>
                <a:ext cx="5" cy="228"/>
              </a:xfrm>
              <a:custGeom>
                <a:avLst/>
                <a:gdLst/>
                <a:ahLst/>
                <a:cxnLst>
                  <a:cxn ang="0">
                    <a:pos x="2" y="0"/>
                  </a:cxn>
                  <a:cxn ang="0">
                    <a:pos x="0" y="36"/>
                  </a:cxn>
                  <a:cxn ang="0">
                    <a:pos x="0" y="228"/>
                  </a:cxn>
                  <a:cxn ang="0">
                    <a:pos x="4" y="228"/>
                  </a:cxn>
                  <a:cxn ang="0">
                    <a:pos x="2" y="175"/>
                  </a:cxn>
                  <a:cxn ang="0">
                    <a:pos x="2" y="69"/>
                  </a:cxn>
                  <a:cxn ang="0">
                    <a:pos x="4" y="0"/>
                  </a:cxn>
                  <a:cxn ang="0">
                    <a:pos x="2" y="0"/>
                  </a:cxn>
                </a:cxnLst>
                <a:rect l="0" t="0" r="r" b="b"/>
                <a:pathLst>
                  <a:path w="5" h="228">
                    <a:moveTo>
                      <a:pt x="2" y="0"/>
                    </a:moveTo>
                    <a:lnTo>
                      <a:pt x="0" y="36"/>
                    </a:lnTo>
                    <a:lnTo>
                      <a:pt x="0" y="228"/>
                    </a:lnTo>
                    <a:lnTo>
                      <a:pt x="4" y="228"/>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0" name="Freeform 4406"/>
              <p:cNvSpPr>
                <a:spLocks/>
              </p:cNvSpPr>
              <p:nvPr/>
            </p:nvSpPr>
            <p:spPr bwMode="auto">
              <a:xfrm>
                <a:off x="4003" y="8841"/>
                <a:ext cx="5" cy="228"/>
              </a:xfrm>
              <a:custGeom>
                <a:avLst/>
                <a:gdLst/>
                <a:ahLst/>
                <a:cxnLst>
                  <a:cxn ang="0">
                    <a:pos x="4" y="0"/>
                  </a:cxn>
                  <a:cxn ang="0">
                    <a:pos x="2" y="0"/>
                  </a:cxn>
                  <a:cxn ang="0">
                    <a:pos x="2" y="33"/>
                  </a:cxn>
                  <a:cxn ang="0">
                    <a:pos x="0" y="112"/>
                  </a:cxn>
                  <a:cxn ang="0">
                    <a:pos x="0" y="192"/>
                  </a:cxn>
                  <a:cxn ang="0">
                    <a:pos x="2" y="228"/>
                  </a:cxn>
                  <a:cxn ang="0">
                    <a:pos x="4" y="228"/>
                  </a:cxn>
                  <a:cxn ang="0">
                    <a:pos x="4" y="0"/>
                  </a:cxn>
                </a:cxnLst>
                <a:rect l="0" t="0" r="r" b="b"/>
                <a:pathLst>
                  <a:path w="5" h="228">
                    <a:moveTo>
                      <a:pt x="4" y="0"/>
                    </a:moveTo>
                    <a:lnTo>
                      <a:pt x="2" y="0"/>
                    </a:lnTo>
                    <a:lnTo>
                      <a:pt x="2" y="33"/>
                    </a:lnTo>
                    <a:lnTo>
                      <a:pt x="0" y="112"/>
                    </a:lnTo>
                    <a:lnTo>
                      <a:pt x="0" y="192"/>
                    </a:lnTo>
                    <a:lnTo>
                      <a:pt x="2" y="228"/>
                    </a:lnTo>
                    <a:lnTo>
                      <a:pt x="4" y="228"/>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1" name="Freeform 4407"/>
              <p:cNvSpPr>
                <a:spLocks/>
              </p:cNvSpPr>
              <p:nvPr/>
            </p:nvSpPr>
            <p:spPr bwMode="auto">
              <a:xfrm>
                <a:off x="4004" y="8841"/>
                <a:ext cx="0" cy="226"/>
              </a:xfrm>
              <a:custGeom>
                <a:avLst/>
                <a:gdLst/>
                <a:ahLst/>
                <a:cxnLst>
                  <a:cxn ang="0">
                    <a:pos x="0" y="0"/>
                  </a:cxn>
                  <a:cxn ang="0">
                    <a:pos x="0" y="225"/>
                  </a:cxn>
                </a:cxnLst>
                <a:rect l="0" t="0" r="r" b="b"/>
                <a:pathLst>
                  <a:path h="226">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2" name="Freeform 4408"/>
              <p:cNvSpPr>
                <a:spLocks/>
              </p:cNvSpPr>
              <p:nvPr/>
            </p:nvSpPr>
            <p:spPr bwMode="auto">
              <a:xfrm>
                <a:off x="4000" y="8841"/>
                <a:ext cx="5" cy="226"/>
              </a:xfrm>
              <a:custGeom>
                <a:avLst/>
                <a:gdLst/>
                <a:ahLst/>
                <a:cxnLst>
                  <a:cxn ang="0">
                    <a:pos x="2" y="175"/>
                  </a:cxn>
                  <a:cxn ang="0">
                    <a:pos x="2" y="124"/>
                  </a:cxn>
                  <a:cxn ang="0">
                    <a:pos x="4" y="69"/>
                  </a:cxn>
                  <a:cxn ang="0">
                    <a:pos x="4" y="0"/>
                  </a:cxn>
                  <a:cxn ang="0">
                    <a:pos x="2" y="0"/>
                  </a:cxn>
                  <a:cxn ang="0">
                    <a:pos x="2" y="33"/>
                  </a:cxn>
                  <a:cxn ang="0">
                    <a:pos x="0" y="112"/>
                  </a:cxn>
                  <a:cxn ang="0">
                    <a:pos x="0" y="189"/>
                  </a:cxn>
                  <a:cxn ang="0">
                    <a:pos x="2" y="225"/>
                  </a:cxn>
                  <a:cxn ang="0">
                    <a:pos x="4" y="225"/>
                  </a:cxn>
                  <a:cxn ang="0">
                    <a:pos x="2" y="175"/>
                  </a:cxn>
                </a:cxnLst>
                <a:rect l="0" t="0" r="r" b="b"/>
                <a:pathLst>
                  <a:path w="5" h="226">
                    <a:moveTo>
                      <a:pt x="2" y="175"/>
                    </a:moveTo>
                    <a:lnTo>
                      <a:pt x="2" y="124"/>
                    </a:lnTo>
                    <a:lnTo>
                      <a:pt x="4" y="69"/>
                    </a:lnTo>
                    <a:lnTo>
                      <a:pt x="4" y="0"/>
                    </a:lnTo>
                    <a:lnTo>
                      <a:pt x="2" y="0"/>
                    </a:lnTo>
                    <a:lnTo>
                      <a:pt x="2" y="33"/>
                    </a:lnTo>
                    <a:lnTo>
                      <a:pt x="0" y="112"/>
                    </a:lnTo>
                    <a:lnTo>
                      <a:pt x="0" y="189"/>
                    </a:lnTo>
                    <a:lnTo>
                      <a:pt x="2" y="225"/>
                    </a:lnTo>
                    <a:lnTo>
                      <a:pt x="4" y="225"/>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3" name="Freeform 4409"/>
              <p:cNvSpPr>
                <a:spLocks/>
              </p:cNvSpPr>
              <p:nvPr/>
            </p:nvSpPr>
            <p:spPr bwMode="auto">
              <a:xfrm>
                <a:off x="4000" y="8839"/>
                <a:ext cx="3" cy="228"/>
              </a:xfrm>
              <a:custGeom>
                <a:avLst/>
                <a:gdLst/>
                <a:ahLst/>
                <a:cxnLst>
                  <a:cxn ang="0">
                    <a:pos x="0" y="0"/>
                  </a:cxn>
                  <a:cxn ang="0">
                    <a:pos x="0" y="228"/>
                  </a:cxn>
                  <a:cxn ang="0">
                    <a:pos x="2" y="228"/>
                  </a:cxn>
                  <a:cxn ang="0">
                    <a:pos x="2" y="2"/>
                  </a:cxn>
                  <a:cxn ang="0">
                    <a:pos x="0" y="0"/>
                  </a:cxn>
                </a:cxnLst>
                <a:rect l="0" t="0" r="r" b="b"/>
                <a:pathLst>
                  <a:path w="3" h="228">
                    <a:moveTo>
                      <a:pt x="0" y="0"/>
                    </a:moveTo>
                    <a:lnTo>
                      <a:pt x="0" y="228"/>
                    </a:lnTo>
                    <a:lnTo>
                      <a:pt x="2" y="228"/>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4" name="Freeform 4410"/>
              <p:cNvSpPr>
                <a:spLocks/>
              </p:cNvSpPr>
              <p:nvPr/>
            </p:nvSpPr>
            <p:spPr bwMode="auto">
              <a:xfrm>
                <a:off x="3998" y="8839"/>
                <a:ext cx="5" cy="228"/>
              </a:xfrm>
              <a:custGeom>
                <a:avLst/>
                <a:gdLst/>
                <a:ahLst/>
                <a:cxnLst>
                  <a:cxn ang="0">
                    <a:pos x="2" y="0"/>
                  </a:cxn>
                  <a:cxn ang="0">
                    <a:pos x="0" y="36"/>
                  </a:cxn>
                  <a:cxn ang="0">
                    <a:pos x="0" y="192"/>
                  </a:cxn>
                  <a:cxn ang="0">
                    <a:pos x="2" y="228"/>
                  </a:cxn>
                  <a:cxn ang="0">
                    <a:pos x="4" y="228"/>
                  </a:cxn>
                  <a:cxn ang="0">
                    <a:pos x="2" y="177"/>
                  </a:cxn>
                  <a:cxn ang="0">
                    <a:pos x="2" y="72"/>
                  </a:cxn>
                  <a:cxn ang="0">
                    <a:pos x="4" y="2"/>
                  </a:cxn>
                  <a:cxn ang="0">
                    <a:pos x="2" y="0"/>
                  </a:cxn>
                </a:cxnLst>
                <a:rect l="0" t="0" r="r" b="b"/>
                <a:pathLst>
                  <a:path w="5" h="228">
                    <a:moveTo>
                      <a:pt x="2" y="0"/>
                    </a:moveTo>
                    <a:lnTo>
                      <a:pt x="0" y="36"/>
                    </a:lnTo>
                    <a:lnTo>
                      <a:pt x="0" y="192"/>
                    </a:lnTo>
                    <a:lnTo>
                      <a:pt x="2" y="228"/>
                    </a:lnTo>
                    <a:lnTo>
                      <a:pt x="4" y="228"/>
                    </a:lnTo>
                    <a:lnTo>
                      <a:pt x="2" y="177"/>
                    </a:lnTo>
                    <a:lnTo>
                      <a:pt x="2" y="7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5" name="Freeform 4411"/>
              <p:cNvSpPr>
                <a:spLocks/>
              </p:cNvSpPr>
              <p:nvPr/>
            </p:nvSpPr>
            <p:spPr bwMode="auto">
              <a:xfrm>
                <a:off x="3998" y="8839"/>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6" name="Freeform 4412"/>
              <p:cNvSpPr>
                <a:spLocks/>
              </p:cNvSpPr>
              <p:nvPr/>
            </p:nvSpPr>
            <p:spPr bwMode="auto">
              <a:xfrm>
                <a:off x="4016" y="8844"/>
                <a:ext cx="0" cy="225"/>
              </a:xfrm>
              <a:custGeom>
                <a:avLst/>
                <a:gdLst/>
                <a:ahLst/>
                <a:cxnLst>
                  <a:cxn ang="0">
                    <a:pos x="0" y="0"/>
                  </a:cxn>
                  <a:cxn ang="0">
                    <a:pos x="0" y="225"/>
                  </a:cxn>
                </a:cxnLst>
                <a:rect l="0" t="0" r="r" b="b"/>
                <a:pathLst>
                  <a:path h="225">
                    <a:moveTo>
                      <a:pt x="0" y="0"/>
                    </a:moveTo>
                    <a:lnTo>
                      <a:pt x="0" y="225"/>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7" name="Freeform 4413"/>
              <p:cNvSpPr>
                <a:spLocks/>
              </p:cNvSpPr>
              <p:nvPr/>
            </p:nvSpPr>
            <p:spPr bwMode="auto">
              <a:xfrm>
                <a:off x="3748" y="8882"/>
                <a:ext cx="53" cy="228"/>
              </a:xfrm>
              <a:custGeom>
                <a:avLst/>
                <a:gdLst/>
                <a:ahLst/>
                <a:cxnLst>
                  <a:cxn ang="0">
                    <a:pos x="9" y="218"/>
                  </a:cxn>
                  <a:cxn ang="0">
                    <a:pos x="9" y="227"/>
                  </a:cxn>
                  <a:cxn ang="0">
                    <a:pos x="52" y="227"/>
                  </a:cxn>
                  <a:cxn ang="0">
                    <a:pos x="52" y="0"/>
                  </a:cxn>
                  <a:cxn ang="0">
                    <a:pos x="0" y="4"/>
                  </a:cxn>
                  <a:cxn ang="0">
                    <a:pos x="0" y="218"/>
                  </a:cxn>
                  <a:cxn ang="0">
                    <a:pos x="9" y="218"/>
                  </a:cxn>
                </a:cxnLst>
                <a:rect l="0" t="0" r="r" b="b"/>
                <a:pathLst>
                  <a:path w="53" h="228">
                    <a:moveTo>
                      <a:pt x="9" y="218"/>
                    </a:moveTo>
                    <a:lnTo>
                      <a:pt x="9" y="227"/>
                    </a:lnTo>
                    <a:lnTo>
                      <a:pt x="52" y="227"/>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8" name="Freeform 4414"/>
              <p:cNvSpPr>
                <a:spLocks/>
              </p:cNvSpPr>
              <p:nvPr/>
            </p:nvSpPr>
            <p:spPr bwMode="auto">
              <a:xfrm>
                <a:off x="3748" y="8882"/>
                <a:ext cx="53" cy="211"/>
              </a:xfrm>
              <a:custGeom>
                <a:avLst/>
                <a:gdLst/>
                <a:ahLst/>
                <a:cxnLst>
                  <a:cxn ang="0">
                    <a:pos x="9" y="211"/>
                  </a:cxn>
                  <a:cxn ang="0">
                    <a:pos x="52" y="211"/>
                  </a:cxn>
                  <a:cxn ang="0">
                    <a:pos x="52" y="0"/>
                  </a:cxn>
                  <a:cxn ang="0">
                    <a:pos x="38" y="0"/>
                  </a:cxn>
                  <a:cxn ang="0">
                    <a:pos x="36" y="2"/>
                  </a:cxn>
                  <a:cxn ang="0">
                    <a:pos x="16" y="2"/>
                  </a:cxn>
                  <a:cxn ang="0">
                    <a:pos x="11"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38" y="0"/>
                    </a:lnTo>
                    <a:lnTo>
                      <a:pt x="36" y="2"/>
                    </a:lnTo>
                    <a:lnTo>
                      <a:pt x="16" y="2"/>
                    </a:lnTo>
                    <a:lnTo>
                      <a:pt x="11"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9" name="Freeform 4415"/>
              <p:cNvSpPr>
                <a:spLocks/>
              </p:cNvSpPr>
              <p:nvPr/>
            </p:nvSpPr>
            <p:spPr bwMode="auto">
              <a:xfrm>
                <a:off x="3748" y="8882"/>
                <a:ext cx="53" cy="194"/>
              </a:xfrm>
              <a:custGeom>
                <a:avLst/>
                <a:gdLst/>
                <a:ahLst/>
                <a:cxnLst>
                  <a:cxn ang="0">
                    <a:pos x="38" y="2"/>
                  </a:cxn>
                  <a:cxn ang="0">
                    <a:pos x="16" y="2"/>
                  </a:cxn>
                  <a:cxn ang="0">
                    <a:pos x="11" y="4"/>
                  </a:cxn>
                  <a:cxn ang="0">
                    <a:pos x="0" y="4"/>
                  </a:cxn>
                  <a:cxn ang="0">
                    <a:pos x="0" y="187"/>
                  </a:cxn>
                  <a:cxn ang="0">
                    <a:pos x="9" y="187"/>
                  </a:cxn>
                  <a:cxn ang="0">
                    <a:pos x="9" y="194"/>
                  </a:cxn>
                  <a:cxn ang="0">
                    <a:pos x="52" y="194"/>
                  </a:cxn>
                  <a:cxn ang="0">
                    <a:pos x="52" y="0"/>
                  </a:cxn>
                  <a:cxn ang="0">
                    <a:pos x="43" y="0"/>
                  </a:cxn>
                  <a:cxn ang="0">
                    <a:pos x="38" y="2"/>
                  </a:cxn>
                </a:cxnLst>
                <a:rect l="0" t="0" r="r" b="b"/>
                <a:pathLst>
                  <a:path w="53" h="194">
                    <a:moveTo>
                      <a:pt x="38" y="2"/>
                    </a:moveTo>
                    <a:lnTo>
                      <a:pt x="16" y="2"/>
                    </a:lnTo>
                    <a:lnTo>
                      <a:pt x="11"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0" name="Freeform 4416"/>
              <p:cNvSpPr>
                <a:spLocks/>
              </p:cNvSpPr>
              <p:nvPr/>
            </p:nvSpPr>
            <p:spPr bwMode="auto">
              <a:xfrm>
                <a:off x="3748" y="8882"/>
                <a:ext cx="53" cy="178"/>
              </a:xfrm>
              <a:custGeom>
                <a:avLst/>
                <a:gdLst/>
                <a:ahLst/>
                <a:cxnLst>
                  <a:cxn ang="0">
                    <a:pos x="38" y="2"/>
                  </a:cxn>
                  <a:cxn ang="0">
                    <a:pos x="16" y="2"/>
                  </a:cxn>
                  <a:cxn ang="0">
                    <a:pos x="11" y="4"/>
                  </a:cxn>
                  <a:cxn ang="0">
                    <a:pos x="0" y="4"/>
                  </a:cxn>
                  <a:cxn ang="0">
                    <a:pos x="0" y="170"/>
                  </a:cxn>
                  <a:cxn ang="0">
                    <a:pos x="9" y="170"/>
                  </a:cxn>
                  <a:cxn ang="0">
                    <a:pos x="9" y="177"/>
                  </a:cxn>
                  <a:cxn ang="0">
                    <a:pos x="52" y="177"/>
                  </a:cxn>
                  <a:cxn ang="0">
                    <a:pos x="52" y="0"/>
                  </a:cxn>
                  <a:cxn ang="0">
                    <a:pos x="43" y="0"/>
                  </a:cxn>
                  <a:cxn ang="0">
                    <a:pos x="38" y="2"/>
                  </a:cxn>
                </a:cxnLst>
                <a:rect l="0" t="0" r="r" b="b"/>
                <a:pathLst>
                  <a:path w="53" h="178">
                    <a:moveTo>
                      <a:pt x="38" y="2"/>
                    </a:moveTo>
                    <a:lnTo>
                      <a:pt x="16" y="2"/>
                    </a:lnTo>
                    <a:lnTo>
                      <a:pt x="11" y="4"/>
                    </a:lnTo>
                    <a:lnTo>
                      <a:pt x="0" y="4"/>
                    </a:lnTo>
                    <a:lnTo>
                      <a:pt x="0" y="170"/>
                    </a:lnTo>
                    <a:lnTo>
                      <a:pt x="9" y="170"/>
                    </a:lnTo>
                    <a:lnTo>
                      <a:pt x="9" y="177"/>
                    </a:lnTo>
                    <a:lnTo>
                      <a:pt x="52" y="177"/>
                    </a:lnTo>
                    <a:lnTo>
                      <a:pt x="52" y="0"/>
                    </a:lnTo>
                    <a:lnTo>
                      <a:pt x="43" y="0"/>
                    </a:lnTo>
                    <a:lnTo>
                      <a:pt x="38"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1" name="Freeform 4417"/>
              <p:cNvSpPr>
                <a:spLocks/>
              </p:cNvSpPr>
              <p:nvPr/>
            </p:nvSpPr>
            <p:spPr bwMode="auto">
              <a:xfrm>
                <a:off x="3748" y="8882"/>
                <a:ext cx="53" cy="161"/>
              </a:xfrm>
              <a:custGeom>
                <a:avLst/>
                <a:gdLst/>
                <a:ahLst/>
                <a:cxnLst>
                  <a:cxn ang="0">
                    <a:pos x="38" y="2"/>
                  </a:cxn>
                  <a:cxn ang="0">
                    <a:pos x="16" y="2"/>
                  </a:cxn>
                  <a:cxn ang="0">
                    <a:pos x="11"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1"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2" name="Freeform 4418"/>
              <p:cNvSpPr>
                <a:spLocks/>
              </p:cNvSpPr>
              <p:nvPr/>
            </p:nvSpPr>
            <p:spPr bwMode="auto">
              <a:xfrm>
                <a:off x="3748" y="8882"/>
                <a:ext cx="53" cy="146"/>
              </a:xfrm>
              <a:custGeom>
                <a:avLst/>
                <a:gdLst/>
                <a:ahLst/>
                <a:cxnLst>
                  <a:cxn ang="0">
                    <a:pos x="43" y="2"/>
                  </a:cxn>
                  <a:cxn ang="0">
                    <a:pos x="16" y="2"/>
                  </a:cxn>
                  <a:cxn ang="0">
                    <a:pos x="11"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1"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3" name="Freeform 4419"/>
              <p:cNvSpPr>
                <a:spLocks/>
              </p:cNvSpPr>
              <p:nvPr/>
            </p:nvSpPr>
            <p:spPr bwMode="auto">
              <a:xfrm>
                <a:off x="3748" y="8882"/>
                <a:ext cx="53" cy="130"/>
              </a:xfrm>
              <a:custGeom>
                <a:avLst/>
                <a:gdLst/>
                <a:ahLst/>
                <a:cxnLst>
                  <a:cxn ang="0">
                    <a:pos x="43" y="2"/>
                  </a:cxn>
                  <a:cxn ang="0">
                    <a:pos x="16" y="2"/>
                  </a:cxn>
                  <a:cxn ang="0">
                    <a:pos x="11"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1"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4" name="Freeform 4420"/>
              <p:cNvSpPr>
                <a:spLocks/>
              </p:cNvSpPr>
              <p:nvPr/>
            </p:nvSpPr>
            <p:spPr bwMode="auto">
              <a:xfrm>
                <a:off x="3748" y="8882"/>
                <a:ext cx="53" cy="113"/>
              </a:xfrm>
              <a:custGeom>
                <a:avLst/>
                <a:gdLst/>
                <a:ahLst/>
                <a:cxnLst>
                  <a:cxn ang="0">
                    <a:pos x="45" y="2"/>
                  </a:cxn>
                  <a:cxn ang="0">
                    <a:pos x="16" y="2"/>
                  </a:cxn>
                  <a:cxn ang="0">
                    <a:pos x="11" y="4"/>
                  </a:cxn>
                  <a:cxn ang="0">
                    <a:pos x="0" y="4"/>
                  </a:cxn>
                  <a:cxn ang="0">
                    <a:pos x="0" y="107"/>
                  </a:cxn>
                  <a:cxn ang="0">
                    <a:pos x="9" y="107"/>
                  </a:cxn>
                  <a:cxn ang="0">
                    <a:pos x="9" y="112"/>
                  </a:cxn>
                  <a:cxn ang="0">
                    <a:pos x="52" y="112"/>
                  </a:cxn>
                  <a:cxn ang="0">
                    <a:pos x="52" y="0"/>
                  </a:cxn>
                  <a:cxn ang="0">
                    <a:pos x="48" y="0"/>
                  </a:cxn>
                  <a:cxn ang="0">
                    <a:pos x="45" y="2"/>
                  </a:cxn>
                </a:cxnLst>
                <a:rect l="0" t="0" r="r" b="b"/>
                <a:pathLst>
                  <a:path w="53" h="113">
                    <a:moveTo>
                      <a:pt x="45" y="2"/>
                    </a:moveTo>
                    <a:lnTo>
                      <a:pt x="16" y="2"/>
                    </a:lnTo>
                    <a:lnTo>
                      <a:pt x="11" y="4"/>
                    </a:lnTo>
                    <a:lnTo>
                      <a:pt x="0" y="4"/>
                    </a:lnTo>
                    <a:lnTo>
                      <a:pt x="0" y="107"/>
                    </a:lnTo>
                    <a:lnTo>
                      <a:pt x="9" y="107"/>
                    </a:lnTo>
                    <a:lnTo>
                      <a:pt x="9" y="112"/>
                    </a:lnTo>
                    <a:lnTo>
                      <a:pt x="52" y="112"/>
                    </a:lnTo>
                    <a:lnTo>
                      <a:pt x="52" y="0"/>
                    </a:lnTo>
                    <a:lnTo>
                      <a:pt x="48"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5" name="Freeform 4421"/>
              <p:cNvSpPr>
                <a:spLocks/>
              </p:cNvSpPr>
              <p:nvPr/>
            </p:nvSpPr>
            <p:spPr bwMode="auto">
              <a:xfrm>
                <a:off x="3748" y="8882"/>
                <a:ext cx="53" cy="96"/>
              </a:xfrm>
              <a:custGeom>
                <a:avLst/>
                <a:gdLst/>
                <a:ahLst/>
                <a:cxnLst>
                  <a:cxn ang="0">
                    <a:pos x="48" y="2"/>
                  </a:cxn>
                  <a:cxn ang="0">
                    <a:pos x="16" y="2"/>
                  </a:cxn>
                  <a:cxn ang="0">
                    <a:pos x="11" y="4"/>
                  </a:cxn>
                  <a:cxn ang="0">
                    <a:pos x="0" y="4"/>
                  </a:cxn>
                  <a:cxn ang="0">
                    <a:pos x="0" y="93"/>
                  </a:cxn>
                  <a:cxn ang="0">
                    <a:pos x="9" y="93"/>
                  </a:cxn>
                  <a:cxn ang="0">
                    <a:pos x="9" y="96"/>
                  </a:cxn>
                  <a:cxn ang="0">
                    <a:pos x="52" y="96"/>
                  </a:cxn>
                  <a:cxn ang="0">
                    <a:pos x="52" y="0"/>
                  </a:cxn>
                  <a:cxn ang="0">
                    <a:pos x="48" y="2"/>
                  </a:cxn>
                </a:cxnLst>
                <a:rect l="0" t="0" r="r" b="b"/>
                <a:pathLst>
                  <a:path w="53" h="96">
                    <a:moveTo>
                      <a:pt x="48" y="2"/>
                    </a:moveTo>
                    <a:lnTo>
                      <a:pt x="16" y="2"/>
                    </a:lnTo>
                    <a:lnTo>
                      <a:pt x="11" y="4"/>
                    </a:lnTo>
                    <a:lnTo>
                      <a:pt x="0" y="4"/>
                    </a:lnTo>
                    <a:lnTo>
                      <a:pt x="0" y="93"/>
                    </a:lnTo>
                    <a:lnTo>
                      <a:pt x="9" y="93"/>
                    </a:lnTo>
                    <a:lnTo>
                      <a:pt x="9" y="96"/>
                    </a:lnTo>
                    <a:lnTo>
                      <a:pt x="52" y="96"/>
                    </a:lnTo>
                    <a:lnTo>
                      <a:pt x="52" y="0"/>
                    </a:lnTo>
                    <a:lnTo>
                      <a:pt x="48"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6" name="Freeform 4422"/>
              <p:cNvSpPr>
                <a:spLocks/>
              </p:cNvSpPr>
              <p:nvPr/>
            </p:nvSpPr>
            <p:spPr bwMode="auto">
              <a:xfrm>
                <a:off x="3748" y="8882"/>
                <a:ext cx="53" cy="79"/>
              </a:xfrm>
              <a:custGeom>
                <a:avLst/>
                <a:gdLst/>
                <a:ahLst/>
                <a:cxnLst>
                  <a:cxn ang="0">
                    <a:pos x="48" y="2"/>
                  </a:cxn>
                  <a:cxn ang="0">
                    <a:pos x="16" y="2"/>
                  </a:cxn>
                  <a:cxn ang="0">
                    <a:pos x="11" y="4"/>
                  </a:cxn>
                  <a:cxn ang="0">
                    <a:pos x="0" y="4"/>
                  </a:cxn>
                  <a:cxn ang="0">
                    <a:pos x="0" y="76"/>
                  </a:cxn>
                  <a:cxn ang="0">
                    <a:pos x="9" y="76"/>
                  </a:cxn>
                  <a:cxn ang="0">
                    <a:pos x="9" y="79"/>
                  </a:cxn>
                  <a:cxn ang="0">
                    <a:pos x="52" y="79"/>
                  </a:cxn>
                  <a:cxn ang="0">
                    <a:pos x="52" y="0"/>
                  </a:cxn>
                  <a:cxn ang="0">
                    <a:pos x="48" y="2"/>
                  </a:cxn>
                </a:cxnLst>
                <a:rect l="0" t="0" r="r" b="b"/>
                <a:pathLst>
                  <a:path w="53" h="79">
                    <a:moveTo>
                      <a:pt x="48" y="2"/>
                    </a:moveTo>
                    <a:lnTo>
                      <a:pt x="16" y="2"/>
                    </a:lnTo>
                    <a:lnTo>
                      <a:pt x="11" y="4"/>
                    </a:lnTo>
                    <a:lnTo>
                      <a:pt x="0" y="4"/>
                    </a:lnTo>
                    <a:lnTo>
                      <a:pt x="0" y="76"/>
                    </a:lnTo>
                    <a:lnTo>
                      <a:pt x="9" y="76"/>
                    </a:lnTo>
                    <a:lnTo>
                      <a:pt x="9" y="79"/>
                    </a:lnTo>
                    <a:lnTo>
                      <a:pt x="52" y="79"/>
                    </a:lnTo>
                    <a:lnTo>
                      <a:pt x="52" y="0"/>
                    </a:lnTo>
                    <a:lnTo>
                      <a:pt x="48"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7" name="Freeform 4423"/>
              <p:cNvSpPr>
                <a:spLocks/>
              </p:cNvSpPr>
              <p:nvPr/>
            </p:nvSpPr>
            <p:spPr bwMode="auto">
              <a:xfrm>
                <a:off x="3748" y="8884"/>
                <a:ext cx="53" cy="63"/>
              </a:xfrm>
              <a:custGeom>
                <a:avLst/>
                <a:gdLst/>
                <a:ahLst/>
                <a:cxnLst>
                  <a:cxn ang="0">
                    <a:pos x="9" y="62"/>
                  </a:cxn>
                  <a:cxn ang="0">
                    <a:pos x="52" y="62"/>
                  </a:cxn>
                  <a:cxn ang="0">
                    <a:pos x="52" y="0"/>
                  </a:cxn>
                  <a:cxn ang="0">
                    <a:pos x="16" y="0"/>
                  </a:cxn>
                  <a:cxn ang="0">
                    <a:pos x="11"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1"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8" name="Freeform 4424"/>
              <p:cNvSpPr>
                <a:spLocks/>
              </p:cNvSpPr>
              <p:nvPr/>
            </p:nvSpPr>
            <p:spPr bwMode="auto">
              <a:xfrm>
                <a:off x="3748" y="8884"/>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9" name="Freeform 4425"/>
              <p:cNvSpPr>
                <a:spLocks/>
              </p:cNvSpPr>
              <p:nvPr/>
            </p:nvSpPr>
            <p:spPr bwMode="auto">
              <a:xfrm>
                <a:off x="3811" y="8836"/>
                <a:ext cx="182" cy="243"/>
              </a:xfrm>
              <a:custGeom>
                <a:avLst/>
                <a:gdLst/>
                <a:ahLst/>
                <a:cxnLst>
                  <a:cxn ang="0">
                    <a:pos x="45" y="237"/>
                  </a:cxn>
                  <a:cxn ang="0">
                    <a:pos x="52" y="240"/>
                  </a:cxn>
                  <a:cxn ang="0">
                    <a:pos x="88" y="240"/>
                  </a:cxn>
                  <a:cxn ang="0">
                    <a:pos x="93" y="242"/>
                  </a:cxn>
                  <a:cxn ang="0">
                    <a:pos x="112" y="242"/>
                  </a:cxn>
                  <a:cxn ang="0">
                    <a:pos x="117" y="240"/>
                  </a:cxn>
                  <a:cxn ang="0">
                    <a:pos x="151" y="240"/>
                  </a:cxn>
                  <a:cxn ang="0">
                    <a:pos x="156" y="237"/>
                  </a:cxn>
                  <a:cxn ang="0">
                    <a:pos x="165" y="237"/>
                  </a:cxn>
                  <a:cxn ang="0">
                    <a:pos x="170" y="235"/>
                  </a:cxn>
                  <a:cxn ang="0">
                    <a:pos x="177" y="235"/>
                  </a:cxn>
                  <a:cxn ang="0">
                    <a:pos x="177" y="117"/>
                  </a:cxn>
                  <a:cxn ang="0">
                    <a:pos x="180" y="60"/>
                  </a:cxn>
                  <a:cxn ang="0">
                    <a:pos x="182" y="0"/>
                  </a:cxn>
                  <a:cxn ang="0">
                    <a:pos x="160" y="0"/>
                  </a:cxn>
                  <a:cxn ang="0">
                    <a:pos x="153" y="2"/>
                  </a:cxn>
                  <a:cxn ang="0">
                    <a:pos x="131" y="2"/>
                  </a:cxn>
                  <a:cxn ang="0">
                    <a:pos x="127" y="4"/>
                  </a:cxn>
                  <a:cxn ang="0">
                    <a:pos x="110" y="4"/>
                  </a:cxn>
                  <a:cxn ang="0">
                    <a:pos x="105" y="7"/>
                  </a:cxn>
                  <a:cxn ang="0">
                    <a:pos x="93" y="7"/>
                  </a:cxn>
                  <a:cxn ang="0">
                    <a:pos x="88" y="9"/>
                  </a:cxn>
                  <a:cxn ang="0">
                    <a:pos x="83" y="9"/>
                  </a:cxn>
                  <a:cxn ang="0">
                    <a:pos x="79" y="12"/>
                  </a:cxn>
                  <a:cxn ang="0">
                    <a:pos x="67" y="12"/>
                  </a:cxn>
                  <a:cxn ang="0">
                    <a:pos x="62" y="14"/>
                  </a:cxn>
                  <a:cxn ang="0">
                    <a:pos x="57" y="14"/>
                  </a:cxn>
                  <a:cxn ang="0">
                    <a:pos x="50" y="16"/>
                  </a:cxn>
                  <a:cxn ang="0">
                    <a:pos x="45" y="16"/>
                  </a:cxn>
                  <a:cxn ang="0">
                    <a:pos x="40" y="19"/>
                  </a:cxn>
                  <a:cxn ang="0">
                    <a:pos x="36" y="19"/>
                  </a:cxn>
                  <a:cxn ang="0">
                    <a:pos x="28" y="21"/>
                  </a:cxn>
                  <a:cxn ang="0">
                    <a:pos x="23" y="21"/>
                  </a:cxn>
                  <a:cxn ang="0">
                    <a:pos x="19" y="24"/>
                  </a:cxn>
                  <a:cxn ang="0">
                    <a:pos x="14" y="24"/>
                  </a:cxn>
                  <a:cxn ang="0">
                    <a:pos x="9" y="26"/>
                  </a:cxn>
                  <a:cxn ang="0">
                    <a:pos x="4" y="52"/>
                  </a:cxn>
                  <a:cxn ang="0">
                    <a:pos x="0" y="105"/>
                  </a:cxn>
                  <a:cxn ang="0">
                    <a:pos x="0" y="180"/>
                  </a:cxn>
                  <a:cxn ang="0">
                    <a:pos x="4" y="204"/>
                  </a:cxn>
                  <a:cxn ang="0">
                    <a:pos x="7" y="230"/>
                  </a:cxn>
                  <a:cxn ang="0">
                    <a:pos x="11" y="232"/>
                  </a:cxn>
                  <a:cxn ang="0">
                    <a:pos x="19" y="232"/>
                  </a:cxn>
                  <a:cxn ang="0">
                    <a:pos x="23" y="235"/>
                  </a:cxn>
                  <a:cxn ang="0">
                    <a:pos x="28" y="235"/>
                  </a:cxn>
                  <a:cxn ang="0">
                    <a:pos x="36" y="237"/>
                  </a:cxn>
                  <a:cxn ang="0">
                    <a:pos x="45" y="237"/>
                  </a:cxn>
                </a:cxnLst>
                <a:rect l="0" t="0" r="r" b="b"/>
                <a:pathLst>
                  <a:path w="182" h="243">
                    <a:moveTo>
                      <a:pt x="45" y="237"/>
                    </a:moveTo>
                    <a:lnTo>
                      <a:pt x="52" y="240"/>
                    </a:lnTo>
                    <a:lnTo>
                      <a:pt x="88" y="240"/>
                    </a:lnTo>
                    <a:lnTo>
                      <a:pt x="93" y="242"/>
                    </a:lnTo>
                    <a:lnTo>
                      <a:pt x="112" y="242"/>
                    </a:lnTo>
                    <a:lnTo>
                      <a:pt x="117" y="240"/>
                    </a:lnTo>
                    <a:lnTo>
                      <a:pt x="151" y="240"/>
                    </a:lnTo>
                    <a:lnTo>
                      <a:pt x="156" y="237"/>
                    </a:lnTo>
                    <a:lnTo>
                      <a:pt x="165" y="237"/>
                    </a:lnTo>
                    <a:lnTo>
                      <a:pt x="170" y="235"/>
                    </a:lnTo>
                    <a:lnTo>
                      <a:pt x="177" y="235"/>
                    </a:lnTo>
                    <a:lnTo>
                      <a:pt x="177" y="117"/>
                    </a:lnTo>
                    <a:lnTo>
                      <a:pt x="180" y="60"/>
                    </a:lnTo>
                    <a:lnTo>
                      <a:pt x="182" y="0"/>
                    </a:lnTo>
                    <a:lnTo>
                      <a:pt x="160" y="0"/>
                    </a:lnTo>
                    <a:lnTo>
                      <a:pt x="153" y="2"/>
                    </a:lnTo>
                    <a:lnTo>
                      <a:pt x="131" y="2"/>
                    </a:lnTo>
                    <a:lnTo>
                      <a:pt x="127" y="4"/>
                    </a:lnTo>
                    <a:lnTo>
                      <a:pt x="110" y="4"/>
                    </a:lnTo>
                    <a:lnTo>
                      <a:pt x="105" y="7"/>
                    </a:lnTo>
                    <a:lnTo>
                      <a:pt x="93" y="7"/>
                    </a:lnTo>
                    <a:lnTo>
                      <a:pt x="88" y="9"/>
                    </a:lnTo>
                    <a:lnTo>
                      <a:pt x="83" y="9"/>
                    </a:lnTo>
                    <a:lnTo>
                      <a:pt x="79" y="12"/>
                    </a:lnTo>
                    <a:lnTo>
                      <a:pt x="67" y="12"/>
                    </a:lnTo>
                    <a:lnTo>
                      <a:pt x="62" y="14"/>
                    </a:lnTo>
                    <a:lnTo>
                      <a:pt x="57" y="14"/>
                    </a:lnTo>
                    <a:lnTo>
                      <a:pt x="50" y="16"/>
                    </a:lnTo>
                    <a:lnTo>
                      <a:pt x="45" y="16"/>
                    </a:lnTo>
                    <a:lnTo>
                      <a:pt x="40" y="19"/>
                    </a:lnTo>
                    <a:lnTo>
                      <a:pt x="36" y="19"/>
                    </a:lnTo>
                    <a:lnTo>
                      <a:pt x="28" y="21"/>
                    </a:lnTo>
                    <a:lnTo>
                      <a:pt x="23" y="21"/>
                    </a:lnTo>
                    <a:lnTo>
                      <a:pt x="19" y="24"/>
                    </a:lnTo>
                    <a:lnTo>
                      <a:pt x="14" y="24"/>
                    </a:lnTo>
                    <a:lnTo>
                      <a:pt x="9" y="26"/>
                    </a:lnTo>
                    <a:lnTo>
                      <a:pt x="4" y="52"/>
                    </a:lnTo>
                    <a:lnTo>
                      <a:pt x="0" y="105"/>
                    </a:lnTo>
                    <a:lnTo>
                      <a:pt x="0" y="180"/>
                    </a:lnTo>
                    <a:lnTo>
                      <a:pt x="4" y="204"/>
                    </a:lnTo>
                    <a:lnTo>
                      <a:pt x="7" y="230"/>
                    </a:lnTo>
                    <a:lnTo>
                      <a:pt x="11" y="232"/>
                    </a:lnTo>
                    <a:lnTo>
                      <a:pt x="19" y="232"/>
                    </a:lnTo>
                    <a:lnTo>
                      <a:pt x="23" y="235"/>
                    </a:lnTo>
                    <a:lnTo>
                      <a:pt x="28" y="235"/>
                    </a:lnTo>
                    <a:lnTo>
                      <a:pt x="36" y="237"/>
                    </a:lnTo>
                    <a:lnTo>
                      <a:pt x="45" y="23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0" name="Freeform 4426"/>
              <p:cNvSpPr>
                <a:spLocks/>
              </p:cNvSpPr>
              <p:nvPr/>
            </p:nvSpPr>
            <p:spPr bwMode="auto">
              <a:xfrm>
                <a:off x="3811" y="8836"/>
                <a:ext cx="177" cy="233"/>
              </a:xfrm>
              <a:custGeom>
                <a:avLst/>
                <a:gdLst/>
                <a:ahLst/>
                <a:cxnLst>
                  <a:cxn ang="0">
                    <a:pos x="23" y="21"/>
                  </a:cxn>
                  <a:cxn ang="0">
                    <a:pos x="14" y="26"/>
                  </a:cxn>
                  <a:cxn ang="0">
                    <a:pos x="9" y="26"/>
                  </a:cxn>
                  <a:cxn ang="0">
                    <a:pos x="4" y="52"/>
                  </a:cxn>
                  <a:cxn ang="0">
                    <a:pos x="2" y="76"/>
                  </a:cxn>
                  <a:cxn ang="0">
                    <a:pos x="0" y="103"/>
                  </a:cxn>
                  <a:cxn ang="0">
                    <a:pos x="0" y="151"/>
                  </a:cxn>
                  <a:cxn ang="0">
                    <a:pos x="7" y="223"/>
                  </a:cxn>
                  <a:cxn ang="0">
                    <a:pos x="16" y="225"/>
                  </a:cxn>
                  <a:cxn ang="0">
                    <a:pos x="23" y="228"/>
                  </a:cxn>
                  <a:cxn ang="0">
                    <a:pos x="33" y="228"/>
                  </a:cxn>
                  <a:cxn ang="0">
                    <a:pos x="57" y="232"/>
                  </a:cxn>
                  <a:cxn ang="0">
                    <a:pos x="127" y="232"/>
                  </a:cxn>
                  <a:cxn ang="0">
                    <a:pos x="136" y="230"/>
                  </a:cxn>
                  <a:cxn ang="0">
                    <a:pos x="148" y="230"/>
                  </a:cxn>
                  <a:cxn ang="0">
                    <a:pos x="158" y="228"/>
                  </a:cxn>
                  <a:cxn ang="0">
                    <a:pos x="165" y="228"/>
                  </a:cxn>
                  <a:cxn ang="0">
                    <a:pos x="172" y="225"/>
                  </a:cxn>
                  <a:cxn ang="0">
                    <a:pos x="172" y="112"/>
                  </a:cxn>
                  <a:cxn ang="0">
                    <a:pos x="175" y="57"/>
                  </a:cxn>
                  <a:cxn ang="0">
                    <a:pos x="177" y="0"/>
                  </a:cxn>
                  <a:cxn ang="0">
                    <a:pos x="168" y="0"/>
                  </a:cxn>
                  <a:cxn ang="0">
                    <a:pos x="160" y="2"/>
                  </a:cxn>
                  <a:cxn ang="0">
                    <a:pos x="134" y="2"/>
                  </a:cxn>
                  <a:cxn ang="0">
                    <a:pos x="129" y="4"/>
                  </a:cxn>
                  <a:cxn ang="0">
                    <a:pos x="112" y="4"/>
                  </a:cxn>
                  <a:cxn ang="0">
                    <a:pos x="108" y="7"/>
                  </a:cxn>
                  <a:cxn ang="0">
                    <a:pos x="98" y="7"/>
                  </a:cxn>
                  <a:cxn ang="0">
                    <a:pos x="93" y="9"/>
                  </a:cxn>
                  <a:cxn ang="0">
                    <a:pos x="81" y="9"/>
                  </a:cxn>
                  <a:cxn ang="0">
                    <a:pos x="76" y="12"/>
                  </a:cxn>
                  <a:cxn ang="0">
                    <a:pos x="71" y="12"/>
                  </a:cxn>
                  <a:cxn ang="0">
                    <a:pos x="67" y="14"/>
                  </a:cxn>
                  <a:cxn ang="0">
                    <a:pos x="55" y="14"/>
                  </a:cxn>
                  <a:cxn ang="0">
                    <a:pos x="50" y="16"/>
                  </a:cxn>
                  <a:cxn ang="0">
                    <a:pos x="45" y="16"/>
                  </a:cxn>
                  <a:cxn ang="0">
                    <a:pos x="40" y="19"/>
                  </a:cxn>
                  <a:cxn ang="0">
                    <a:pos x="36" y="19"/>
                  </a:cxn>
                  <a:cxn ang="0">
                    <a:pos x="28" y="21"/>
                  </a:cxn>
                  <a:cxn ang="0">
                    <a:pos x="23" y="21"/>
                  </a:cxn>
                </a:cxnLst>
                <a:rect l="0" t="0" r="r" b="b"/>
                <a:pathLst>
                  <a:path w="177" h="233">
                    <a:moveTo>
                      <a:pt x="23" y="21"/>
                    </a:moveTo>
                    <a:lnTo>
                      <a:pt x="14" y="26"/>
                    </a:lnTo>
                    <a:lnTo>
                      <a:pt x="9" y="26"/>
                    </a:lnTo>
                    <a:lnTo>
                      <a:pt x="4" y="52"/>
                    </a:lnTo>
                    <a:lnTo>
                      <a:pt x="2" y="76"/>
                    </a:lnTo>
                    <a:lnTo>
                      <a:pt x="0" y="103"/>
                    </a:lnTo>
                    <a:lnTo>
                      <a:pt x="0" y="151"/>
                    </a:lnTo>
                    <a:lnTo>
                      <a:pt x="7" y="223"/>
                    </a:lnTo>
                    <a:lnTo>
                      <a:pt x="16" y="225"/>
                    </a:lnTo>
                    <a:lnTo>
                      <a:pt x="23" y="228"/>
                    </a:lnTo>
                    <a:lnTo>
                      <a:pt x="33" y="228"/>
                    </a:lnTo>
                    <a:lnTo>
                      <a:pt x="57" y="232"/>
                    </a:lnTo>
                    <a:lnTo>
                      <a:pt x="127" y="232"/>
                    </a:lnTo>
                    <a:lnTo>
                      <a:pt x="136" y="230"/>
                    </a:lnTo>
                    <a:lnTo>
                      <a:pt x="148" y="230"/>
                    </a:lnTo>
                    <a:lnTo>
                      <a:pt x="158" y="228"/>
                    </a:lnTo>
                    <a:lnTo>
                      <a:pt x="165" y="228"/>
                    </a:lnTo>
                    <a:lnTo>
                      <a:pt x="172" y="225"/>
                    </a:lnTo>
                    <a:lnTo>
                      <a:pt x="172" y="112"/>
                    </a:lnTo>
                    <a:lnTo>
                      <a:pt x="175" y="57"/>
                    </a:lnTo>
                    <a:lnTo>
                      <a:pt x="177" y="0"/>
                    </a:lnTo>
                    <a:lnTo>
                      <a:pt x="168" y="0"/>
                    </a:lnTo>
                    <a:lnTo>
                      <a:pt x="160" y="2"/>
                    </a:lnTo>
                    <a:lnTo>
                      <a:pt x="134" y="2"/>
                    </a:lnTo>
                    <a:lnTo>
                      <a:pt x="129" y="4"/>
                    </a:lnTo>
                    <a:lnTo>
                      <a:pt x="112" y="4"/>
                    </a:lnTo>
                    <a:lnTo>
                      <a:pt x="108" y="7"/>
                    </a:lnTo>
                    <a:lnTo>
                      <a:pt x="98" y="7"/>
                    </a:lnTo>
                    <a:lnTo>
                      <a:pt x="93" y="9"/>
                    </a:lnTo>
                    <a:lnTo>
                      <a:pt x="81" y="9"/>
                    </a:lnTo>
                    <a:lnTo>
                      <a:pt x="76" y="12"/>
                    </a:lnTo>
                    <a:lnTo>
                      <a:pt x="71" y="12"/>
                    </a:lnTo>
                    <a:lnTo>
                      <a:pt x="67" y="14"/>
                    </a:lnTo>
                    <a:lnTo>
                      <a:pt x="55" y="14"/>
                    </a:lnTo>
                    <a:lnTo>
                      <a:pt x="50" y="16"/>
                    </a:lnTo>
                    <a:lnTo>
                      <a:pt x="45" y="16"/>
                    </a:lnTo>
                    <a:lnTo>
                      <a:pt x="40" y="19"/>
                    </a:lnTo>
                    <a:lnTo>
                      <a:pt x="36" y="19"/>
                    </a:lnTo>
                    <a:lnTo>
                      <a:pt x="28" y="21"/>
                    </a:lnTo>
                    <a:lnTo>
                      <a:pt x="23" y="2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1" name="Freeform 4427"/>
              <p:cNvSpPr>
                <a:spLocks/>
              </p:cNvSpPr>
              <p:nvPr/>
            </p:nvSpPr>
            <p:spPr bwMode="auto">
              <a:xfrm>
                <a:off x="3811" y="8836"/>
                <a:ext cx="173" cy="226"/>
              </a:xfrm>
              <a:custGeom>
                <a:avLst/>
                <a:gdLst/>
                <a:ahLst/>
                <a:cxnLst>
                  <a:cxn ang="0">
                    <a:pos x="2" y="168"/>
                  </a:cxn>
                  <a:cxn ang="0">
                    <a:pos x="7" y="216"/>
                  </a:cxn>
                  <a:cxn ang="0">
                    <a:pos x="16" y="218"/>
                  </a:cxn>
                  <a:cxn ang="0">
                    <a:pos x="23" y="220"/>
                  </a:cxn>
                  <a:cxn ang="0">
                    <a:pos x="33" y="220"/>
                  </a:cxn>
                  <a:cxn ang="0">
                    <a:pos x="45" y="223"/>
                  </a:cxn>
                  <a:cxn ang="0">
                    <a:pos x="55" y="223"/>
                  </a:cxn>
                  <a:cxn ang="0">
                    <a:pos x="67" y="225"/>
                  </a:cxn>
                  <a:cxn ang="0">
                    <a:pos x="100" y="225"/>
                  </a:cxn>
                  <a:cxn ang="0">
                    <a:pos x="112" y="223"/>
                  </a:cxn>
                  <a:cxn ang="0">
                    <a:pos x="134" y="223"/>
                  </a:cxn>
                  <a:cxn ang="0">
                    <a:pos x="143" y="220"/>
                  </a:cxn>
                  <a:cxn ang="0">
                    <a:pos x="153" y="220"/>
                  </a:cxn>
                  <a:cxn ang="0">
                    <a:pos x="160" y="218"/>
                  </a:cxn>
                  <a:cxn ang="0">
                    <a:pos x="170" y="216"/>
                  </a:cxn>
                  <a:cxn ang="0">
                    <a:pos x="168" y="163"/>
                  </a:cxn>
                  <a:cxn ang="0">
                    <a:pos x="168" y="108"/>
                  </a:cxn>
                  <a:cxn ang="0">
                    <a:pos x="170" y="55"/>
                  </a:cxn>
                  <a:cxn ang="0">
                    <a:pos x="172" y="0"/>
                  </a:cxn>
                  <a:cxn ang="0">
                    <a:pos x="163" y="2"/>
                  </a:cxn>
                  <a:cxn ang="0">
                    <a:pos x="143" y="2"/>
                  </a:cxn>
                  <a:cxn ang="0">
                    <a:pos x="131" y="4"/>
                  </a:cxn>
                  <a:cxn ang="0">
                    <a:pos x="122" y="4"/>
                  </a:cxn>
                  <a:cxn ang="0">
                    <a:pos x="110" y="7"/>
                  </a:cxn>
                  <a:cxn ang="0">
                    <a:pos x="100" y="7"/>
                  </a:cxn>
                  <a:cxn ang="0">
                    <a:pos x="91" y="9"/>
                  </a:cxn>
                  <a:cxn ang="0">
                    <a:pos x="79" y="12"/>
                  </a:cxn>
                  <a:cxn ang="0">
                    <a:pos x="69" y="12"/>
                  </a:cxn>
                  <a:cxn ang="0">
                    <a:pos x="50" y="16"/>
                  </a:cxn>
                  <a:cxn ang="0">
                    <a:pos x="38" y="19"/>
                  </a:cxn>
                  <a:cxn ang="0">
                    <a:pos x="9" y="26"/>
                  </a:cxn>
                  <a:cxn ang="0">
                    <a:pos x="4" y="52"/>
                  </a:cxn>
                  <a:cxn ang="0">
                    <a:pos x="2" y="76"/>
                  </a:cxn>
                  <a:cxn ang="0">
                    <a:pos x="2" y="98"/>
                  </a:cxn>
                  <a:cxn ang="0">
                    <a:pos x="0" y="122"/>
                  </a:cxn>
                  <a:cxn ang="0">
                    <a:pos x="0" y="146"/>
                  </a:cxn>
                  <a:cxn ang="0">
                    <a:pos x="2" y="168"/>
                  </a:cxn>
                </a:cxnLst>
                <a:rect l="0" t="0" r="r" b="b"/>
                <a:pathLst>
                  <a:path w="173" h="226">
                    <a:moveTo>
                      <a:pt x="2" y="168"/>
                    </a:moveTo>
                    <a:lnTo>
                      <a:pt x="7" y="216"/>
                    </a:lnTo>
                    <a:lnTo>
                      <a:pt x="16" y="218"/>
                    </a:lnTo>
                    <a:lnTo>
                      <a:pt x="23" y="220"/>
                    </a:lnTo>
                    <a:lnTo>
                      <a:pt x="33" y="220"/>
                    </a:lnTo>
                    <a:lnTo>
                      <a:pt x="45" y="223"/>
                    </a:lnTo>
                    <a:lnTo>
                      <a:pt x="55" y="223"/>
                    </a:lnTo>
                    <a:lnTo>
                      <a:pt x="67" y="225"/>
                    </a:lnTo>
                    <a:lnTo>
                      <a:pt x="100" y="225"/>
                    </a:lnTo>
                    <a:lnTo>
                      <a:pt x="112" y="223"/>
                    </a:lnTo>
                    <a:lnTo>
                      <a:pt x="134" y="223"/>
                    </a:lnTo>
                    <a:lnTo>
                      <a:pt x="143" y="220"/>
                    </a:lnTo>
                    <a:lnTo>
                      <a:pt x="153" y="220"/>
                    </a:lnTo>
                    <a:lnTo>
                      <a:pt x="160" y="218"/>
                    </a:lnTo>
                    <a:lnTo>
                      <a:pt x="170" y="216"/>
                    </a:lnTo>
                    <a:lnTo>
                      <a:pt x="168" y="163"/>
                    </a:lnTo>
                    <a:lnTo>
                      <a:pt x="168" y="108"/>
                    </a:lnTo>
                    <a:lnTo>
                      <a:pt x="170" y="55"/>
                    </a:lnTo>
                    <a:lnTo>
                      <a:pt x="172" y="0"/>
                    </a:lnTo>
                    <a:lnTo>
                      <a:pt x="163" y="2"/>
                    </a:lnTo>
                    <a:lnTo>
                      <a:pt x="143" y="2"/>
                    </a:lnTo>
                    <a:lnTo>
                      <a:pt x="131" y="4"/>
                    </a:lnTo>
                    <a:lnTo>
                      <a:pt x="122" y="4"/>
                    </a:lnTo>
                    <a:lnTo>
                      <a:pt x="110" y="7"/>
                    </a:lnTo>
                    <a:lnTo>
                      <a:pt x="100" y="7"/>
                    </a:lnTo>
                    <a:lnTo>
                      <a:pt x="91" y="9"/>
                    </a:lnTo>
                    <a:lnTo>
                      <a:pt x="79" y="12"/>
                    </a:lnTo>
                    <a:lnTo>
                      <a:pt x="69" y="12"/>
                    </a:lnTo>
                    <a:lnTo>
                      <a:pt x="50" y="16"/>
                    </a:lnTo>
                    <a:lnTo>
                      <a:pt x="38" y="19"/>
                    </a:lnTo>
                    <a:lnTo>
                      <a:pt x="9" y="26"/>
                    </a:lnTo>
                    <a:lnTo>
                      <a:pt x="4" y="52"/>
                    </a:lnTo>
                    <a:lnTo>
                      <a:pt x="2" y="76"/>
                    </a:lnTo>
                    <a:lnTo>
                      <a:pt x="2" y="98"/>
                    </a:lnTo>
                    <a:lnTo>
                      <a:pt x="0" y="122"/>
                    </a:lnTo>
                    <a:lnTo>
                      <a:pt x="0" y="146"/>
                    </a:lnTo>
                    <a:lnTo>
                      <a:pt x="2" y="168"/>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2" name="Freeform 4428"/>
              <p:cNvSpPr>
                <a:spLocks/>
              </p:cNvSpPr>
              <p:nvPr/>
            </p:nvSpPr>
            <p:spPr bwMode="auto">
              <a:xfrm>
                <a:off x="3811" y="8839"/>
                <a:ext cx="170" cy="213"/>
              </a:xfrm>
              <a:custGeom>
                <a:avLst/>
                <a:gdLst/>
                <a:ahLst/>
                <a:cxnLst>
                  <a:cxn ang="0">
                    <a:pos x="38" y="16"/>
                  </a:cxn>
                  <a:cxn ang="0">
                    <a:pos x="9" y="24"/>
                  </a:cxn>
                  <a:cxn ang="0">
                    <a:pos x="7" y="48"/>
                  </a:cxn>
                  <a:cxn ang="0">
                    <a:pos x="2" y="72"/>
                  </a:cxn>
                  <a:cxn ang="0">
                    <a:pos x="2" y="93"/>
                  </a:cxn>
                  <a:cxn ang="0">
                    <a:pos x="0" y="117"/>
                  </a:cxn>
                  <a:cxn ang="0">
                    <a:pos x="2" y="139"/>
                  </a:cxn>
                  <a:cxn ang="0">
                    <a:pos x="2" y="160"/>
                  </a:cxn>
                  <a:cxn ang="0">
                    <a:pos x="4" y="182"/>
                  </a:cxn>
                  <a:cxn ang="0">
                    <a:pos x="7" y="206"/>
                  </a:cxn>
                  <a:cxn ang="0">
                    <a:pos x="16" y="208"/>
                  </a:cxn>
                  <a:cxn ang="0">
                    <a:pos x="23" y="211"/>
                  </a:cxn>
                  <a:cxn ang="0">
                    <a:pos x="33" y="211"/>
                  </a:cxn>
                  <a:cxn ang="0">
                    <a:pos x="43" y="213"/>
                  </a:cxn>
                  <a:cxn ang="0">
                    <a:pos x="110" y="213"/>
                  </a:cxn>
                  <a:cxn ang="0">
                    <a:pos x="120" y="211"/>
                  </a:cxn>
                  <a:cxn ang="0">
                    <a:pos x="131" y="211"/>
                  </a:cxn>
                  <a:cxn ang="0">
                    <a:pos x="141" y="208"/>
                  </a:cxn>
                  <a:cxn ang="0">
                    <a:pos x="148" y="208"/>
                  </a:cxn>
                  <a:cxn ang="0">
                    <a:pos x="158" y="206"/>
                  </a:cxn>
                  <a:cxn ang="0">
                    <a:pos x="165" y="204"/>
                  </a:cxn>
                  <a:cxn ang="0">
                    <a:pos x="163" y="153"/>
                  </a:cxn>
                  <a:cxn ang="0">
                    <a:pos x="165" y="103"/>
                  </a:cxn>
                  <a:cxn ang="0">
                    <a:pos x="168" y="50"/>
                  </a:cxn>
                  <a:cxn ang="0">
                    <a:pos x="170" y="0"/>
                  </a:cxn>
                  <a:cxn ang="0">
                    <a:pos x="139" y="0"/>
                  </a:cxn>
                  <a:cxn ang="0">
                    <a:pos x="129" y="2"/>
                  </a:cxn>
                  <a:cxn ang="0">
                    <a:pos x="120" y="2"/>
                  </a:cxn>
                  <a:cxn ang="0">
                    <a:pos x="110" y="4"/>
                  </a:cxn>
                  <a:cxn ang="0">
                    <a:pos x="98" y="4"/>
                  </a:cxn>
                  <a:cxn ang="0">
                    <a:pos x="79" y="9"/>
                  </a:cxn>
                  <a:cxn ang="0">
                    <a:pos x="69" y="9"/>
                  </a:cxn>
                  <a:cxn ang="0">
                    <a:pos x="57" y="12"/>
                  </a:cxn>
                  <a:cxn ang="0">
                    <a:pos x="48" y="14"/>
                  </a:cxn>
                  <a:cxn ang="0">
                    <a:pos x="38" y="16"/>
                  </a:cxn>
                </a:cxnLst>
                <a:rect l="0" t="0" r="r" b="b"/>
                <a:pathLst>
                  <a:path w="170" h="213">
                    <a:moveTo>
                      <a:pt x="38" y="16"/>
                    </a:moveTo>
                    <a:lnTo>
                      <a:pt x="9" y="24"/>
                    </a:lnTo>
                    <a:lnTo>
                      <a:pt x="7" y="48"/>
                    </a:lnTo>
                    <a:lnTo>
                      <a:pt x="2" y="72"/>
                    </a:lnTo>
                    <a:lnTo>
                      <a:pt x="2" y="93"/>
                    </a:lnTo>
                    <a:lnTo>
                      <a:pt x="0" y="117"/>
                    </a:lnTo>
                    <a:lnTo>
                      <a:pt x="2" y="139"/>
                    </a:lnTo>
                    <a:lnTo>
                      <a:pt x="2" y="160"/>
                    </a:lnTo>
                    <a:lnTo>
                      <a:pt x="4" y="182"/>
                    </a:lnTo>
                    <a:lnTo>
                      <a:pt x="7" y="206"/>
                    </a:lnTo>
                    <a:lnTo>
                      <a:pt x="16" y="208"/>
                    </a:lnTo>
                    <a:lnTo>
                      <a:pt x="23" y="211"/>
                    </a:lnTo>
                    <a:lnTo>
                      <a:pt x="33" y="211"/>
                    </a:lnTo>
                    <a:lnTo>
                      <a:pt x="43" y="213"/>
                    </a:lnTo>
                    <a:lnTo>
                      <a:pt x="110" y="213"/>
                    </a:lnTo>
                    <a:lnTo>
                      <a:pt x="120" y="211"/>
                    </a:lnTo>
                    <a:lnTo>
                      <a:pt x="131" y="211"/>
                    </a:lnTo>
                    <a:lnTo>
                      <a:pt x="141" y="208"/>
                    </a:lnTo>
                    <a:lnTo>
                      <a:pt x="148" y="208"/>
                    </a:lnTo>
                    <a:lnTo>
                      <a:pt x="158" y="206"/>
                    </a:lnTo>
                    <a:lnTo>
                      <a:pt x="165" y="204"/>
                    </a:lnTo>
                    <a:lnTo>
                      <a:pt x="163" y="153"/>
                    </a:lnTo>
                    <a:lnTo>
                      <a:pt x="165" y="103"/>
                    </a:lnTo>
                    <a:lnTo>
                      <a:pt x="168" y="50"/>
                    </a:lnTo>
                    <a:lnTo>
                      <a:pt x="170" y="0"/>
                    </a:lnTo>
                    <a:lnTo>
                      <a:pt x="139" y="0"/>
                    </a:lnTo>
                    <a:lnTo>
                      <a:pt x="129" y="2"/>
                    </a:lnTo>
                    <a:lnTo>
                      <a:pt x="120" y="2"/>
                    </a:lnTo>
                    <a:lnTo>
                      <a:pt x="110" y="4"/>
                    </a:lnTo>
                    <a:lnTo>
                      <a:pt x="98" y="4"/>
                    </a:lnTo>
                    <a:lnTo>
                      <a:pt x="79" y="9"/>
                    </a:lnTo>
                    <a:lnTo>
                      <a:pt x="69" y="9"/>
                    </a:lnTo>
                    <a:lnTo>
                      <a:pt x="57" y="12"/>
                    </a:lnTo>
                    <a:lnTo>
                      <a:pt x="48" y="14"/>
                    </a:lnTo>
                    <a:lnTo>
                      <a:pt x="38" y="16"/>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3" name="Freeform 4429"/>
              <p:cNvSpPr>
                <a:spLocks/>
              </p:cNvSpPr>
              <p:nvPr/>
            </p:nvSpPr>
            <p:spPr bwMode="auto">
              <a:xfrm>
                <a:off x="3813" y="8839"/>
                <a:ext cx="163" cy="206"/>
              </a:xfrm>
              <a:custGeom>
                <a:avLst/>
                <a:gdLst/>
                <a:ahLst/>
                <a:cxnLst>
                  <a:cxn ang="0">
                    <a:pos x="21" y="201"/>
                  </a:cxn>
                  <a:cxn ang="0">
                    <a:pos x="31" y="204"/>
                  </a:cxn>
                  <a:cxn ang="0">
                    <a:pos x="40" y="204"/>
                  </a:cxn>
                  <a:cxn ang="0">
                    <a:pos x="50" y="206"/>
                  </a:cxn>
                  <a:cxn ang="0">
                    <a:pos x="83" y="206"/>
                  </a:cxn>
                  <a:cxn ang="0">
                    <a:pos x="93" y="204"/>
                  </a:cxn>
                  <a:cxn ang="0">
                    <a:pos x="115" y="204"/>
                  </a:cxn>
                  <a:cxn ang="0">
                    <a:pos x="124" y="201"/>
                  </a:cxn>
                  <a:cxn ang="0">
                    <a:pos x="134" y="201"/>
                  </a:cxn>
                  <a:cxn ang="0">
                    <a:pos x="143" y="199"/>
                  </a:cxn>
                  <a:cxn ang="0">
                    <a:pos x="151" y="196"/>
                  </a:cxn>
                  <a:cxn ang="0">
                    <a:pos x="158" y="196"/>
                  </a:cxn>
                  <a:cxn ang="0">
                    <a:pos x="158" y="98"/>
                  </a:cxn>
                  <a:cxn ang="0">
                    <a:pos x="160" y="50"/>
                  </a:cxn>
                  <a:cxn ang="0">
                    <a:pos x="163" y="0"/>
                  </a:cxn>
                  <a:cxn ang="0">
                    <a:pos x="143" y="0"/>
                  </a:cxn>
                  <a:cxn ang="0">
                    <a:pos x="134" y="2"/>
                  </a:cxn>
                  <a:cxn ang="0">
                    <a:pos x="115" y="2"/>
                  </a:cxn>
                  <a:cxn ang="0">
                    <a:pos x="105" y="4"/>
                  </a:cxn>
                  <a:cxn ang="0">
                    <a:pos x="93" y="7"/>
                  </a:cxn>
                  <a:cxn ang="0">
                    <a:pos x="83" y="7"/>
                  </a:cxn>
                  <a:cxn ang="0">
                    <a:pos x="55" y="14"/>
                  </a:cxn>
                  <a:cxn ang="0">
                    <a:pos x="45" y="14"/>
                  </a:cxn>
                  <a:cxn ang="0">
                    <a:pos x="35" y="16"/>
                  </a:cxn>
                  <a:cxn ang="0">
                    <a:pos x="7" y="24"/>
                  </a:cxn>
                  <a:cxn ang="0">
                    <a:pos x="4" y="48"/>
                  </a:cxn>
                  <a:cxn ang="0">
                    <a:pos x="0" y="91"/>
                  </a:cxn>
                  <a:cxn ang="0">
                    <a:pos x="0" y="156"/>
                  </a:cxn>
                  <a:cxn ang="0">
                    <a:pos x="2" y="177"/>
                  </a:cxn>
                  <a:cxn ang="0">
                    <a:pos x="7" y="199"/>
                  </a:cxn>
                  <a:cxn ang="0">
                    <a:pos x="14" y="201"/>
                  </a:cxn>
                  <a:cxn ang="0">
                    <a:pos x="21" y="201"/>
                  </a:cxn>
                </a:cxnLst>
                <a:rect l="0" t="0" r="r" b="b"/>
                <a:pathLst>
                  <a:path w="163" h="206">
                    <a:moveTo>
                      <a:pt x="21" y="201"/>
                    </a:moveTo>
                    <a:lnTo>
                      <a:pt x="31" y="204"/>
                    </a:lnTo>
                    <a:lnTo>
                      <a:pt x="40" y="204"/>
                    </a:lnTo>
                    <a:lnTo>
                      <a:pt x="50" y="206"/>
                    </a:lnTo>
                    <a:lnTo>
                      <a:pt x="83" y="206"/>
                    </a:lnTo>
                    <a:lnTo>
                      <a:pt x="93" y="204"/>
                    </a:lnTo>
                    <a:lnTo>
                      <a:pt x="115" y="204"/>
                    </a:lnTo>
                    <a:lnTo>
                      <a:pt x="124" y="201"/>
                    </a:lnTo>
                    <a:lnTo>
                      <a:pt x="134" y="201"/>
                    </a:lnTo>
                    <a:lnTo>
                      <a:pt x="143" y="199"/>
                    </a:lnTo>
                    <a:lnTo>
                      <a:pt x="151" y="196"/>
                    </a:lnTo>
                    <a:lnTo>
                      <a:pt x="158" y="196"/>
                    </a:lnTo>
                    <a:lnTo>
                      <a:pt x="158" y="98"/>
                    </a:lnTo>
                    <a:lnTo>
                      <a:pt x="160" y="50"/>
                    </a:lnTo>
                    <a:lnTo>
                      <a:pt x="163" y="0"/>
                    </a:lnTo>
                    <a:lnTo>
                      <a:pt x="143" y="0"/>
                    </a:lnTo>
                    <a:lnTo>
                      <a:pt x="134" y="2"/>
                    </a:lnTo>
                    <a:lnTo>
                      <a:pt x="115" y="2"/>
                    </a:lnTo>
                    <a:lnTo>
                      <a:pt x="105" y="4"/>
                    </a:lnTo>
                    <a:lnTo>
                      <a:pt x="93" y="7"/>
                    </a:lnTo>
                    <a:lnTo>
                      <a:pt x="83" y="7"/>
                    </a:lnTo>
                    <a:lnTo>
                      <a:pt x="55" y="14"/>
                    </a:lnTo>
                    <a:lnTo>
                      <a:pt x="45" y="14"/>
                    </a:lnTo>
                    <a:lnTo>
                      <a:pt x="35" y="16"/>
                    </a:lnTo>
                    <a:lnTo>
                      <a:pt x="7" y="24"/>
                    </a:lnTo>
                    <a:lnTo>
                      <a:pt x="4" y="48"/>
                    </a:lnTo>
                    <a:lnTo>
                      <a:pt x="0" y="91"/>
                    </a:lnTo>
                    <a:lnTo>
                      <a:pt x="0" y="156"/>
                    </a:lnTo>
                    <a:lnTo>
                      <a:pt x="2" y="177"/>
                    </a:lnTo>
                    <a:lnTo>
                      <a:pt x="7" y="199"/>
                    </a:lnTo>
                    <a:lnTo>
                      <a:pt x="14" y="201"/>
                    </a:lnTo>
                    <a:lnTo>
                      <a:pt x="21" y="20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4" name="Freeform 4430"/>
              <p:cNvSpPr>
                <a:spLocks/>
              </p:cNvSpPr>
              <p:nvPr/>
            </p:nvSpPr>
            <p:spPr bwMode="auto">
              <a:xfrm>
                <a:off x="3813" y="8839"/>
                <a:ext cx="159" cy="197"/>
              </a:xfrm>
              <a:custGeom>
                <a:avLst/>
                <a:gdLst/>
                <a:ahLst/>
                <a:cxnLst>
                  <a:cxn ang="0">
                    <a:pos x="0" y="88"/>
                  </a:cxn>
                  <a:cxn ang="0">
                    <a:pos x="0" y="151"/>
                  </a:cxn>
                  <a:cxn ang="0">
                    <a:pos x="2" y="170"/>
                  </a:cxn>
                  <a:cxn ang="0">
                    <a:pos x="7" y="192"/>
                  </a:cxn>
                  <a:cxn ang="0">
                    <a:pos x="14" y="194"/>
                  </a:cxn>
                  <a:cxn ang="0">
                    <a:pos x="21" y="194"/>
                  </a:cxn>
                  <a:cxn ang="0">
                    <a:pos x="31" y="196"/>
                  </a:cxn>
                  <a:cxn ang="0">
                    <a:pos x="100" y="196"/>
                  </a:cxn>
                  <a:cxn ang="0">
                    <a:pos x="112" y="194"/>
                  </a:cxn>
                  <a:cxn ang="0">
                    <a:pos x="122" y="194"/>
                  </a:cxn>
                  <a:cxn ang="0">
                    <a:pos x="131" y="192"/>
                  </a:cxn>
                  <a:cxn ang="0">
                    <a:pos x="139" y="189"/>
                  </a:cxn>
                  <a:cxn ang="0">
                    <a:pos x="146" y="189"/>
                  </a:cxn>
                  <a:cxn ang="0">
                    <a:pos x="153" y="187"/>
                  </a:cxn>
                  <a:cxn ang="0">
                    <a:pos x="153" y="93"/>
                  </a:cxn>
                  <a:cxn ang="0">
                    <a:pos x="155" y="48"/>
                  </a:cxn>
                  <a:cxn ang="0">
                    <a:pos x="158" y="0"/>
                  </a:cxn>
                  <a:cxn ang="0">
                    <a:pos x="148" y="0"/>
                  </a:cxn>
                  <a:cxn ang="0">
                    <a:pos x="139" y="2"/>
                  </a:cxn>
                  <a:cxn ang="0">
                    <a:pos x="122" y="2"/>
                  </a:cxn>
                  <a:cxn ang="0">
                    <a:pos x="112" y="4"/>
                  </a:cxn>
                  <a:cxn ang="0">
                    <a:pos x="100" y="4"/>
                  </a:cxn>
                  <a:cxn ang="0">
                    <a:pos x="81" y="9"/>
                  </a:cxn>
                  <a:cxn ang="0">
                    <a:pos x="71" y="9"/>
                  </a:cxn>
                  <a:cxn ang="0">
                    <a:pos x="52" y="14"/>
                  </a:cxn>
                  <a:cxn ang="0">
                    <a:pos x="43" y="16"/>
                  </a:cxn>
                  <a:cxn ang="0">
                    <a:pos x="33" y="16"/>
                  </a:cxn>
                  <a:cxn ang="0">
                    <a:pos x="26" y="19"/>
                  </a:cxn>
                  <a:cxn ang="0">
                    <a:pos x="7" y="24"/>
                  </a:cxn>
                  <a:cxn ang="0">
                    <a:pos x="4" y="48"/>
                  </a:cxn>
                  <a:cxn ang="0">
                    <a:pos x="2" y="69"/>
                  </a:cxn>
                  <a:cxn ang="0">
                    <a:pos x="0" y="88"/>
                  </a:cxn>
                </a:cxnLst>
                <a:rect l="0" t="0" r="r" b="b"/>
                <a:pathLst>
                  <a:path w="159" h="197">
                    <a:moveTo>
                      <a:pt x="0" y="88"/>
                    </a:moveTo>
                    <a:lnTo>
                      <a:pt x="0" y="151"/>
                    </a:lnTo>
                    <a:lnTo>
                      <a:pt x="2" y="170"/>
                    </a:lnTo>
                    <a:lnTo>
                      <a:pt x="7" y="192"/>
                    </a:lnTo>
                    <a:lnTo>
                      <a:pt x="14" y="194"/>
                    </a:lnTo>
                    <a:lnTo>
                      <a:pt x="21" y="194"/>
                    </a:lnTo>
                    <a:lnTo>
                      <a:pt x="31" y="196"/>
                    </a:lnTo>
                    <a:lnTo>
                      <a:pt x="100" y="196"/>
                    </a:lnTo>
                    <a:lnTo>
                      <a:pt x="112" y="194"/>
                    </a:lnTo>
                    <a:lnTo>
                      <a:pt x="122" y="194"/>
                    </a:lnTo>
                    <a:lnTo>
                      <a:pt x="131" y="192"/>
                    </a:lnTo>
                    <a:lnTo>
                      <a:pt x="139" y="189"/>
                    </a:lnTo>
                    <a:lnTo>
                      <a:pt x="146" y="189"/>
                    </a:lnTo>
                    <a:lnTo>
                      <a:pt x="153" y="187"/>
                    </a:lnTo>
                    <a:lnTo>
                      <a:pt x="153" y="93"/>
                    </a:lnTo>
                    <a:lnTo>
                      <a:pt x="155" y="48"/>
                    </a:lnTo>
                    <a:lnTo>
                      <a:pt x="158" y="0"/>
                    </a:lnTo>
                    <a:lnTo>
                      <a:pt x="148" y="0"/>
                    </a:lnTo>
                    <a:lnTo>
                      <a:pt x="139" y="2"/>
                    </a:lnTo>
                    <a:lnTo>
                      <a:pt x="122" y="2"/>
                    </a:lnTo>
                    <a:lnTo>
                      <a:pt x="112" y="4"/>
                    </a:lnTo>
                    <a:lnTo>
                      <a:pt x="100" y="4"/>
                    </a:lnTo>
                    <a:lnTo>
                      <a:pt x="81" y="9"/>
                    </a:lnTo>
                    <a:lnTo>
                      <a:pt x="71" y="9"/>
                    </a:lnTo>
                    <a:lnTo>
                      <a:pt x="52" y="14"/>
                    </a:lnTo>
                    <a:lnTo>
                      <a:pt x="43" y="16"/>
                    </a:lnTo>
                    <a:lnTo>
                      <a:pt x="33" y="16"/>
                    </a:lnTo>
                    <a:lnTo>
                      <a:pt x="26" y="19"/>
                    </a:lnTo>
                    <a:lnTo>
                      <a:pt x="7" y="24"/>
                    </a:lnTo>
                    <a:lnTo>
                      <a:pt x="4" y="48"/>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5" name="Freeform 4431"/>
              <p:cNvSpPr>
                <a:spLocks/>
              </p:cNvSpPr>
              <p:nvPr/>
            </p:nvSpPr>
            <p:spPr bwMode="auto">
              <a:xfrm>
                <a:off x="3813" y="8839"/>
                <a:ext cx="154" cy="189"/>
              </a:xfrm>
              <a:custGeom>
                <a:avLst/>
                <a:gdLst/>
                <a:ahLst/>
                <a:cxnLst>
                  <a:cxn ang="0">
                    <a:pos x="4" y="163"/>
                  </a:cxn>
                  <a:cxn ang="0">
                    <a:pos x="7" y="184"/>
                  </a:cxn>
                  <a:cxn ang="0">
                    <a:pos x="14" y="187"/>
                  </a:cxn>
                  <a:cxn ang="0">
                    <a:pos x="21" y="187"/>
                  </a:cxn>
                  <a:cxn ang="0">
                    <a:pos x="28" y="189"/>
                  </a:cxn>
                  <a:cxn ang="0">
                    <a:pos x="79" y="189"/>
                  </a:cxn>
                  <a:cxn ang="0">
                    <a:pos x="88" y="187"/>
                  </a:cxn>
                  <a:cxn ang="0">
                    <a:pos x="98" y="187"/>
                  </a:cxn>
                  <a:cxn ang="0">
                    <a:pos x="108" y="184"/>
                  </a:cxn>
                  <a:cxn ang="0">
                    <a:pos x="117" y="184"/>
                  </a:cxn>
                  <a:cxn ang="0">
                    <a:pos x="127" y="182"/>
                  </a:cxn>
                  <a:cxn ang="0">
                    <a:pos x="136" y="182"/>
                  </a:cxn>
                  <a:cxn ang="0">
                    <a:pos x="143" y="180"/>
                  </a:cxn>
                  <a:cxn ang="0">
                    <a:pos x="148" y="177"/>
                  </a:cxn>
                  <a:cxn ang="0">
                    <a:pos x="148" y="88"/>
                  </a:cxn>
                  <a:cxn ang="0">
                    <a:pos x="151" y="45"/>
                  </a:cxn>
                  <a:cxn ang="0">
                    <a:pos x="153" y="0"/>
                  </a:cxn>
                  <a:cxn ang="0">
                    <a:pos x="146" y="2"/>
                  </a:cxn>
                  <a:cxn ang="0">
                    <a:pos x="117" y="2"/>
                  </a:cxn>
                  <a:cxn ang="0">
                    <a:pos x="108" y="4"/>
                  </a:cxn>
                  <a:cxn ang="0">
                    <a:pos x="100" y="4"/>
                  </a:cxn>
                  <a:cxn ang="0">
                    <a:pos x="81" y="9"/>
                  </a:cxn>
                  <a:cxn ang="0">
                    <a:pos x="71" y="9"/>
                  </a:cxn>
                  <a:cxn ang="0">
                    <a:pos x="52" y="14"/>
                  </a:cxn>
                  <a:cxn ang="0">
                    <a:pos x="43" y="16"/>
                  </a:cxn>
                  <a:cxn ang="0">
                    <a:pos x="23" y="21"/>
                  </a:cxn>
                  <a:cxn ang="0">
                    <a:pos x="16" y="24"/>
                  </a:cxn>
                  <a:cxn ang="0">
                    <a:pos x="7" y="26"/>
                  </a:cxn>
                  <a:cxn ang="0">
                    <a:pos x="4" y="45"/>
                  </a:cxn>
                  <a:cxn ang="0">
                    <a:pos x="2" y="67"/>
                  </a:cxn>
                  <a:cxn ang="0">
                    <a:pos x="0" y="86"/>
                  </a:cxn>
                  <a:cxn ang="0">
                    <a:pos x="0" y="124"/>
                  </a:cxn>
                  <a:cxn ang="0">
                    <a:pos x="4" y="163"/>
                  </a:cxn>
                </a:cxnLst>
                <a:rect l="0" t="0" r="r" b="b"/>
                <a:pathLst>
                  <a:path w="154" h="189">
                    <a:moveTo>
                      <a:pt x="4" y="163"/>
                    </a:moveTo>
                    <a:lnTo>
                      <a:pt x="7" y="184"/>
                    </a:lnTo>
                    <a:lnTo>
                      <a:pt x="14" y="187"/>
                    </a:lnTo>
                    <a:lnTo>
                      <a:pt x="21" y="187"/>
                    </a:lnTo>
                    <a:lnTo>
                      <a:pt x="28" y="189"/>
                    </a:lnTo>
                    <a:lnTo>
                      <a:pt x="79" y="189"/>
                    </a:lnTo>
                    <a:lnTo>
                      <a:pt x="88" y="187"/>
                    </a:lnTo>
                    <a:lnTo>
                      <a:pt x="98" y="187"/>
                    </a:lnTo>
                    <a:lnTo>
                      <a:pt x="108" y="184"/>
                    </a:lnTo>
                    <a:lnTo>
                      <a:pt x="117" y="184"/>
                    </a:lnTo>
                    <a:lnTo>
                      <a:pt x="127" y="182"/>
                    </a:lnTo>
                    <a:lnTo>
                      <a:pt x="136" y="182"/>
                    </a:lnTo>
                    <a:lnTo>
                      <a:pt x="143" y="180"/>
                    </a:lnTo>
                    <a:lnTo>
                      <a:pt x="148" y="177"/>
                    </a:lnTo>
                    <a:lnTo>
                      <a:pt x="148" y="88"/>
                    </a:lnTo>
                    <a:lnTo>
                      <a:pt x="151" y="45"/>
                    </a:lnTo>
                    <a:lnTo>
                      <a:pt x="153" y="0"/>
                    </a:lnTo>
                    <a:lnTo>
                      <a:pt x="146" y="2"/>
                    </a:lnTo>
                    <a:lnTo>
                      <a:pt x="117" y="2"/>
                    </a:lnTo>
                    <a:lnTo>
                      <a:pt x="108" y="4"/>
                    </a:lnTo>
                    <a:lnTo>
                      <a:pt x="100" y="4"/>
                    </a:lnTo>
                    <a:lnTo>
                      <a:pt x="81" y="9"/>
                    </a:lnTo>
                    <a:lnTo>
                      <a:pt x="71" y="9"/>
                    </a:lnTo>
                    <a:lnTo>
                      <a:pt x="52" y="14"/>
                    </a:lnTo>
                    <a:lnTo>
                      <a:pt x="43" y="16"/>
                    </a:lnTo>
                    <a:lnTo>
                      <a:pt x="23" y="21"/>
                    </a:lnTo>
                    <a:lnTo>
                      <a:pt x="16" y="24"/>
                    </a:lnTo>
                    <a:lnTo>
                      <a:pt x="7" y="26"/>
                    </a:lnTo>
                    <a:lnTo>
                      <a:pt x="4" y="45"/>
                    </a:lnTo>
                    <a:lnTo>
                      <a:pt x="2" y="67"/>
                    </a:lnTo>
                    <a:lnTo>
                      <a:pt x="0" y="86"/>
                    </a:lnTo>
                    <a:lnTo>
                      <a:pt x="0" y="124"/>
                    </a:lnTo>
                    <a:lnTo>
                      <a:pt x="4" y="16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6" name="Freeform 4432"/>
              <p:cNvSpPr>
                <a:spLocks/>
              </p:cNvSpPr>
              <p:nvPr/>
            </p:nvSpPr>
            <p:spPr bwMode="auto">
              <a:xfrm>
                <a:off x="3813" y="8841"/>
                <a:ext cx="151" cy="180"/>
              </a:xfrm>
              <a:custGeom>
                <a:avLst/>
                <a:gdLst/>
                <a:ahLst/>
                <a:cxnLst>
                  <a:cxn ang="0">
                    <a:pos x="7" y="175"/>
                  </a:cxn>
                  <a:cxn ang="0">
                    <a:pos x="14" y="177"/>
                  </a:cxn>
                  <a:cxn ang="0">
                    <a:pos x="21" y="177"/>
                  </a:cxn>
                  <a:cxn ang="0">
                    <a:pos x="28" y="180"/>
                  </a:cxn>
                  <a:cxn ang="0">
                    <a:pos x="67" y="180"/>
                  </a:cxn>
                  <a:cxn ang="0">
                    <a:pos x="76" y="177"/>
                  </a:cxn>
                  <a:cxn ang="0">
                    <a:pos x="86" y="177"/>
                  </a:cxn>
                  <a:cxn ang="0">
                    <a:pos x="95" y="175"/>
                  </a:cxn>
                  <a:cxn ang="0">
                    <a:pos x="105" y="175"/>
                  </a:cxn>
                  <a:cxn ang="0">
                    <a:pos x="115" y="172"/>
                  </a:cxn>
                  <a:cxn ang="0">
                    <a:pos x="124" y="172"/>
                  </a:cxn>
                  <a:cxn ang="0">
                    <a:pos x="139" y="168"/>
                  </a:cxn>
                  <a:cxn ang="0">
                    <a:pos x="146" y="168"/>
                  </a:cxn>
                  <a:cxn ang="0">
                    <a:pos x="143" y="146"/>
                  </a:cxn>
                  <a:cxn ang="0">
                    <a:pos x="143" y="103"/>
                  </a:cxn>
                  <a:cxn ang="0">
                    <a:pos x="146" y="83"/>
                  </a:cxn>
                  <a:cxn ang="0">
                    <a:pos x="146" y="62"/>
                  </a:cxn>
                  <a:cxn ang="0">
                    <a:pos x="148" y="40"/>
                  </a:cxn>
                  <a:cxn ang="0">
                    <a:pos x="148" y="21"/>
                  </a:cxn>
                  <a:cxn ang="0">
                    <a:pos x="151" y="0"/>
                  </a:cxn>
                  <a:cxn ang="0">
                    <a:pos x="124" y="0"/>
                  </a:cxn>
                  <a:cxn ang="0">
                    <a:pos x="115" y="2"/>
                  </a:cxn>
                  <a:cxn ang="0">
                    <a:pos x="105" y="2"/>
                  </a:cxn>
                  <a:cxn ang="0">
                    <a:pos x="98" y="4"/>
                  </a:cxn>
                  <a:cxn ang="0">
                    <a:pos x="88" y="4"/>
                  </a:cxn>
                  <a:cxn ang="0">
                    <a:pos x="69" y="9"/>
                  </a:cxn>
                  <a:cxn ang="0">
                    <a:pos x="60" y="9"/>
                  </a:cxn>
                  <a:cxn ang="0">
                    <a:pos x="50" y="12"/>
                  </a:cxn>
                  <a:cxn ang="0">
                    <a:pos x="40" y="14"/>
                  </a:cxn>
                  <a:cxn ang="0">
                    <a:pos x="33" y="16"/>
                  </a:cxn>
                  <a:cxn ang="0">
                    <a:pos x="23" y="19"/>
                  </a:cxn>
                  <a:cxn ang="0">
                    <a:pos x="16" y="21"/>
                  </a:cxn>
                  <a:cxn ang="0">
                    <a:pos x="7" y="23"/>
                  </a:cxn>
                  <a:cxn ang="0">
                    <a:pos x="2" y="62"/>
                  </a:cxn>
                  <a:cxn ang="0">
                    <a:pos x="2" y="81"/>
                  </a:cxn>
                  <a:cxn ang="0">
                    <a:pos x="0" y="100"/>
                  </a:cxn>
                  <a:cxn ang="0">
                    <a:pos x="0" y="117"/>
                  </a:cxn>
                  <a:cxn ang="0">
                    <a:pos x="7" y="175"/>
                  </a:cxn>
                </a:cxnLst>
                <a:rect l="0" t="0" r="r" b="b"/>
                <a:pathLst>
                  <a:path w="151" h="180">
                    <a:moveTo>
                      <a:pt x="7" y="175"/>
                    </a:moveTo>
                    <a:lnTo>
                      <a:pt x="14" y="177"/>
                    </a:lnTo>
                    <a:lnTo>
                      <a:pt x="21" y="177"/>
                    </a:lnTo>
                    <a:lnTo>
                      <a:pt x="28" y="180"/>
                    </a:lnTo>
                    <a:lnTo>
                      <a:pt x="67" y="180"/>
                    </a:lnTo>
                    <a:lnTo>
                      <a:pt x="76" y="177"/>
                    </a:lnTo>
                    <a:lnTo>
                      <a:pt x="86" y="177"/>
                    </a:lnTo>
                    <a:lnTo>
                      <a:pt x="95" y="175"/>
                    </a:lnTo>
                    <a:lnTo>
                      <a:pt x="105" y="175"/>
                    </a:lnTo>
                    <a:lnTo>
                      <a:pt x="115" y="172"/>
                    </a:lnTo>
                    <a:lnTo>
                      <a:pt x="124" y="172"/>
                    </a:lnTo>
                    <a:lnTo>
                      <a:pt x="139" y="168"/>
                    </a:lnTo>
                    <a:lnTo>
                      <a:pt x="146" y="168"/>
                    </a:lnTo>
                    <a:lnTo>
                      <a:pt x="143" y="146"/>
                    </a:lnTo>
                    <a:lnTo>
                      <a:pt x="143" y="103"/>
                    </a:lnTo>
                    <a:lnTo>
                      <a:pt x="146" y="83"/>
                    </a:lnTo>
                    <a:lnTo>
                      <a:pt x="146" y="62"/>
                    </a:lnTo>
                    <a:lnTo>
                      <a:pt x="148" y="40"/>
                    </a:lnTo>
                    <a:lnTo>
                      <a:pt x="148" y="21"/>
                    </a:lnTo>
                    <a:lnTo>
                      <a:pt x="151" y="0"/>
                    </a:lnTo>
                    <a:lnTo>
                      <a:pt x="124" y="0"/>
                    </a:lnTo>
                    <a:lnTo>
                      <a:pt x="115" y="2"/>
                    </a:lnTo>
                    <a:lnTo>
                      <a:pt x="105" y="2"/>
                    </a:lnTo>
                    <a:lnTo>
                      <a:pt x="98" y="4"/>
                    </a:lnTo>
                    <a:lnTo>
                      <a:pt x="88" y="4"/>
                    </a:lnTo>
                    <a:lnTo>
                      <a:pt x="69" y="9"/>
                    </a:lnTo>
                    <a:lnTo>
                      <a:pt x="60" y="9"/>
                    </a:lnTo>
                    <a:lnTo>
                      <a:pt x="50" y="12"/>
                    </a:lnTo>
                    <a:lnTo>
                      <a:pt x="40" y="14"/>
                    </a:lnTo>
                    <a:lnTo>
                      <a:pt x="33" y="16"/>
                    </a:lnTo>
                    <a:lnTo>
                      <a:pt x="23" y="19"/>
                    </a:lnTo>
                    <a:lnTo>
                      <a:pt x="16" y="21"/>
                    </a:lnTo>
                    <a:lnTo>
                      <a:pt x="7" y="23"/>
                    </a:lnTo>
                    <a:lnTo>
                      <a:pt x="2" y="62"/>
                    </a:lnTo>
                    <a:lnTo>
                      <a:pt x="2" y="81"/>
                    </a:lnTo>
                    <a:lnTo>
                      <a:pt x="0" y="100"/>
                    </a:lnTo>
                    <a:lnTo>
                      <a:pt x="0" y="117"/>
                    </a:lnTo>
                    <a:lnTo>
                      <a:pt x="7" y="175"/>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7" name="Freeform 4433"/>
              <p:cNvSpPr>
                <a:spLocks/>
              </p:cNvSpPr>
              <p:nvPr/>
            </p:nvSpPr>
            <p:spPr bwMode="auto">
              <a:xfrm>
                <a:off x="3816" y="8841"/>
                <a:ext cx="144" cy="173"/>
              </a:xfrm>
              <a:custGeom>
                <a:avLst/>
                <a:gdLst/>
                <a:ahLst/>
                <a:cxnLst>
                  <a:cxn ang="0">
                    <a:pos x="0" y="60"/>
                  </a:cxn>
                  <a:cxn ang="0">
                    <a:pos x="0" y="132"/>
                  </a:cxn>
                  <a:cxn ang="0">
                    <a:pos x="2" y="148"/>
                  </a:cxn>
                  <a:cxn ang="0">
                    <a:pos x="4" y="168"/>
                  </a:cxn>
                  <a:cxn ang="0">
                    <a:pos x="11" y="168"/>
                  </a:cxn>
                  <a:cxn ang="0">
                    <a:pos x="19" y="170"/>
                  </a:cxn>
                  <a:cxn ang="0">
                    <a:pos x="26" y="170"/>
                  </a:cxn>
                  <a:cxn ang="0">
                    <a:pos x="35" y="172"/>
                  </a:cxn>
                  <a:cxn ang="0">
                    <a:pos x="43" y="172"/>
                  </a:cxn>
                  <a:cxn ang="0">
                    <a:pos x="52" y="170"/>
                  </a:cxn>
                  <a:cxn ang="0">
                    <a:pos x="71" y="170"/>
                  </a:cxn>
                  <a:cxn ang="0">
                    <a:pos x="81" y="168"/>
                  </a:cxn>
                  <a:cxn ang="0">
                    <a:pos x="91" y="168"/>
                  </a:cxn>
                  <a:cxn ang="0">
                    <a:pos x="100" y="165"/>
                  </a:cxn>
                  <a:cxn ang="0">
                    <a:pos x="110" y="165"/>
                  </a:cxn>
                  <a:cxn ang="0">
                    <a:pos x="117" y="163"/>
                  </a:cxn>
                  <a:cxn ang="0">
                    <a:pos x="124" y="160"/>
                  </a:cxn>
                  <a:cxn ang="0">
                    <a:pos x="131" y="160"/>
                  </a:cxn>
                  <a:cxn ang="0">
                    <a:pos x="139" y="158"/>
                  </a:cxn>
                  <a:cxn ang="0">
                    <a:pos x="136" y="136"/>
                  </a:cxn>
                  <a:cxn ang="0">
                    <a:pos x="136" y="117"/>
                  </a:cxn>
                  <a:cxn ang="0">
                    <a:pos x="139" y="98"/>
                  </a:cxn>
                  <a:cxn ang="0">
                    <a:pos x="139" y="60"/>
                  </a:cxn>
                  <a:cxn ang="0">
                    <a:pos x="141" y="40"/>
                  </a:cxn>
                  <a:cxn ang="0">
                    <a:pos x="143" y="19"/>
                  </a:cxn>
                  <a:cxn ang="0">
                    <a:pos x="143" y="0"/>
                  </a:cxn>
                  <a:cxn ang="0">
                    <a:pos x="120" y="0"/>
                  </a:cxn>
                  <a:cxn ang="0">
                    <a:pos x="110" y="2"/>
                  </a:cxn>
                  <a:cxn ang="0">
                    <a:pos x="100" y="2"/>
                  </a:cxn>
                  <a:cxn ang="0">
                    <a:pos x="93" y="4"/>
                  </a:cxn>
                  <a:cxn ang="0">
                    <a:pos x="83" y="7"/>
                  </a:cxn>
                  <a:cxn ang="0">
                    <a:pos x="74" y="7"/>
                  </a:cxn>
                  <a:cxn ang="0">
                    <a:pos x="55" y="12"/>
                  </a:cxn>
                  <a:cxn ang="0">
                    <a:pos x="47" y="12"/>
                  </a:cxn>
                  <a:cxn ang="0">
                    <a:pos x="38" y="14"/>
                  </a:cxn>
                  <a:cxn ang="0">
                    <a:pos x="28" y="16"/>
                  </a:cxn>
                  <a:cxn ang="0">
                    <a:pos x="14" y="21"/>
                  </a:cxn>
                  <a:cxn ang="0">
                    <a:pos x="4" y="23"/>
                  </a:cxn>
                  <a:cxn ang="0">
                    <a:pos x="2" y="43"/>
                  </a:cxn>
                  <a:cxn ang="0">
                    <a:pos x="0" y="60"/>
                  </a:cxn>
                </a:cxnLst>
                <a:rect l="0" t="0" r="r" b="b"/>
                <a:pathLst>
                  <a:path w="144" h="173">
                    <a:moveTo>
                      <a:pt x="0" y="60"/>
                    </a:moveTo>
                    <a:lnTo>
                      <a:pt x="0" y="132"/>
                    </a:lnTo>
                    <a:lnTo>
                      <a:pt x="2" y="148"/>
                    </a:lnTo>
                    <a:lnTo>
                      <a:pt x="4" y="168"/>
                    </a:lnTo>
                    <a:lnTo>
                      <a:pt x="11" y="168"/>
                    </a:lnTo>
                    <a:lnTo>
                      <a:pt x="19" y="170"/>
                    </a:lnTo>
                    <a:lnTo>
                      <a:pt x="26" y="170"/>
                    </a:lnTo>
                    <a:lnTo>
                      <a:pt x="35" y="172"/>
                    </a:lnTo>
                    <a:lnTo>
                      <a:pt x="43" y="172"/>
                    </a:lnTo>
                    <a:lnTo>
                      <a:pt x="52" y="170"/>
                    </a:lnTo>
                    <a:lnTo>
                      <a:pt x="71" y="170"/>
                    </a:lnTo>
                    <a:lnTo>
                      <a:pt x="81" y="168"/>
                    </a:lnTo>
                    <a:lnTo>
                      <a:pt x="91" y="168"/>
                    </a:lnTo>
                    <a:lnTo>
                      <a:pt x="100" y="165"/>
                    </a:lnTo>
                    <a:lnTo>
                      <a:pt x="110" y="165"/>
                    </a:lnTo>
                    <a:lnTo>
                      <a:pt x="117" y="163"/>
                    </a:lnTo>
                    <a:lnTo>
                      <a:pt x="124" y="160"/>
                    </a:lnTo>
                    <a:lnTo>
                      <a:pt x="131" y="160"/>
                    </a:lnTo>
                    <a:lnTo>
                      <a:pt x="139" y="158"/>
                    </a:lnTo>
                    <a:lnTo>
                      <a:pt x="136" y="136"/>
                    </a:lnTo>
                    <a:lnTo>
                      <a:pt x="136" y="117"/>
                    </a:lnTo>
                    <a:lnTo>
                      <a:pt x="139" y="98"/>
                    </a:lnTo>
                    <a:lnTo>
                      <a:pt x="139" y="60"/>
                    </a:lnTo>
                    <a:lnTo>
                      <a:pt x="141" y="40"/>
                    </a:lnTo>
                    <a:lnTo>
                      <a:pt x="143" y="19"/>
                    </a:lnTo>
                    <a:lnTo>
                      <a:pt x="143" y="0"/>
                    </a:lnTo>
                    <a:lnTo>
                      <a:pt x="120" y="0"/>
                    </a:lnTo>
                    <a:lnTo>
                      <a:pt x="110" y="2"/>
                    </a:lnTo>
                    <a:lnTo>
                      <a:pt x="100" y="2"/>
                    </a:lnTo>
                    <a:lnTo>
                      <a:pt x="93" y="4"/>
                    </a:lnTo>
                    <a:lnTo>
                      <a:pt x="83" y="7"/>
                    </a:lnTo>
                    <a:lnTo>
                      <a:pt x="74" y="7"/>
                    </a:lnTo>
                    <a:lnTo>
                      <a:pt x="55" y="12"/>
                    </a:lnTo>
                    <a:lnTo>
                      <a:pt x="47" y="12"/>
                    </a:lnTo>
                    <a:lnTo>
                      <a:pt x="38" y="14"/>
                    </a:lnTo>
                    <a:lnTo>
                      <a:pt x="28" y="16"/>
                    </a:lnTo>
                    <a:lnTo>
                      <a:pt x="14" y="21"/>
                    </a:lnTo>
                    <a:lnTo>
                      <a:pt x="4" y="23"/>
                    </a:lnTo>
                    <a:lnTo>
                      <a:pt x="2" y="43"/>
                    </a:lnTo>
                    <a:lnTo>
                      <a:pt x="0" y="60"/>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8" name="Freeform 4434"/>
              <p:cNvSpPr>
                <a:spLocks/>
              </p:cNvSpPr>
              <p:nvPr/>
            </p:nvSpPr>
            <p:spPr bwMode="auto">
              <a:xfrm>
                <a:off x="3816" y="8841"/>
                <a:ext cx="139" cy="163"/>
              </a:xfrm>
              <a:custGeom>
                <a:avLst/>
                <a:gdLst/>
                <a:ahLst/>
                <a:cxnLst>
                  <a:cxn ang="0">
                    <a:pos x="45" y="14"/>
                  </a:cxn>
                  <a:cxn ang="0">
                    <a:pos x="38" y="14"/>
                  </a:cxn>
                  <a:cxn ang="0">
                    <a:pos x="28" y="16"/>
                  </a:cxn>
                  <a:cxn ang="0">
                    <a:pos x="14" y="21"/>
                  </a:cxn>
                  <a:cxn ang="0">
                    <a:pos x="4" y="23"/>
                  </a:cxn>
                  <a:cxn ang="0">
                    <a:pos x="2" y="40"/>
                  </a:cxn>
                  <a:cxn ang="0">
                    <a:pos x="2" y="60"/>
                  </a:cxn>
                  <a:cxn ang="0">
                    <a:pos x="0" y="76"/>
                  </a:cxn>
                  <a:cxn ang="0">
                    <a:pos x="0" y="127"/>
                  </a:cxn>
                  <a:cxn ang="0">
                    <a:pos x="4" y="160"/>
                  </a:cxn>
                  <a:cxn ang="0">
                    <a:pos x="11" y="160"/>
                  </a:cxn>
                  <a:cxn ang="0">
                    <a:pos x="19" y="163"/>
                  </a:cxn>
                  <a:cxn ang="0">
                    <a:pos x="60" y="163"/>
                  </a:cxn>
                  <a:cxn ang="0">
                    <a:pos x="69" y="160"/>
                  </a:cxn>
                  <a:cxn ang="0">
                    <a:pos x="79" y="160"/>
                  </a:cxn>
                  <a:cxn ang="0">
                    <a:pos x="88" y="158"/>
                  </a:cxn>
                  <a:cxn ang="0">
                    <a:pos x="98" y="158"/>
                  </a:cxn>
                  <a:cxn ang="0">
                    <a:pos x="105" y="156"/>
                  </a:cxn>
                  <a:cxn ang="0">
                    <a:pos x="115" y="153"/>
                  </a:cxn>
                  <a:cxn ang="0">
                    <a:pos x="122" y="153"/>
                  </a:cxn>
                  <a:cxn ang="0">
                    <a:pos x="127" y="151"/>
                  </a:cxn>
                  <a:cxn ang="0">
                    <a:pos x="134" y="148"/>
                  </a:cxn>
                  <a:cxn ang="0">
                    <a:pos x="134" y="74"/>
                  </a:cxn>
                  <a:cxn ang="0">
                    <a:pos x="136" y="57"/>
                  </a:cxn>
                  <a:cxn ang="0">
                    <a:pos x="136" y="38"/>
                  </a:cxn>
                  <a:cxn ang="0">
                    <a:pos x="139" y="19"/>
                  </a:cxn>
                  <a:cxn ang="0">
                    <a:pos x="139" y="0"/>
                  </a:cxn>
                  <a:cxn ang="0">
                    <a:pos x="124" y="0"/>
                  </a:cxn>
                  <a:cxn ang="0">
                    <a:pos x="115" y="2"/>
                  </a:cxn>
                  <a:cxn ang="0">
                    <a:pos x="107" y="2"/>
                  </a:cxn>
                  <a:cxn ang="0">
                    <a:pos x="98" y="4"/>
                  </a:cxn>
                  <a:cxn ang="0">
                    <a:pos x="91" y="4"/>
                  </a:cxn>
                  <a:cxn ang="0">
                    <a:pos x="81" y="7"/>
                  </a:cxn>
                  <a:cxn ang="0">
                    <a:pos x="71" y="7"/>
                  </a:cxn>
                  <a:cxn ang="0">
                    <a:pos x="62" y="9"/>
                  </a:cxn>
                  <a:cxn ang="0">
                    <a:pos x="55" y="12"/>
                  </a:cxn>
                  <a:cxn ang="0">
                    <a:pos x="45" y="14"/>
                  </a:cxn>
                </a:cxnLst>
                <a:rect l="0" t="0" r="r" b="b"/>
                <a:pathLst>
                  <a:path w="139" h="163">
                    <a:moveTo>
                      <a:pt x="45" y="14"/>
                    </a:moveTo>
                    <a:lnTo>
                      <a:pt x="38" y="14"/>
                    </a:lnTo>
                    <a:lnTo>
                      <a:pt x="28" y="16"/>
                    </a:lnTo>
                    <a:lnTo>
                      <a:pt x="14" y="21"/>
                    </a:lnTo>
                    <a:lnTo>
                      <a:pt x="4" y="23"/>
                    </a:lnTo>
                    <a:lnTo>
                      <a:pt x="2" y="40"/>
                    </a:lnTo>
                    <a:lnTo>
                      <a:pt x="2" y="60"/>
                    </a:lnTo>
                    <a:lnTo>
                      <a:pt x="0" y="76"/>
                    </a:lnTo>
                    <a:lnTo>
                      <a:pt x="0" y="127"/>
                    </a:lnTo>
                    <a:lnTo>
                      <a:pt x="4" y="160"/>
                    </a:lnTo>
                    <a:lnTo>
                      <a:pt x="11" y="160"/>
                    </a:lnTo>
                    <a:lnTo>
                      <a:pt x="19" y="163"/>
                    </a:lnTo>
                    <a:lnTo>
                      <a:pt x="60" y="163"/>
                    </a:lnTo>
                    <a:lnTo>
                      <a:pt x="69" y="160"/>
                    </a:lnTo>
                    <a:lnTo>
                      <a:pt x="79" y="160"/>
                    </a:lnTo>
                    <a:lnTo>
                      <a:pt x="88" y="158"/>
                    </a:lnTo>
                    <a:lnTo>
                      <a:pt x="98" y="158"/>
                    </a:lnTo>
                    <a:lnTo>
                      <a:pt x="105" y="156"/>
                    </a:lnTo>
                    <a:lnTo>
                      <a:pt x="115" y="153"/>
                    </a:lnTo>
                    <a:lnTo>
                      <a:pt x="122" y="153"/>
                    </a:lnTo>
                    <a:lnTo>
                      <a:pt x="127" y="151"/>
                    </a:lnTo>
                    <a:lnTo>
                      <a:pt x="134" y="148"/>
                    </a:lnTo>
                    <a:lnTo>
                      <a:pt x="134" y="74"/>
                    </a:lnTo>
                    <a:lnTo>
                      <a:pt x="136" y="57"/>
                    </a:lnTo>
                    <a:lnTo>
                      <a:pt x="136" y="38"/>
                    </a:lnTo>
                    <a:lnTo>
                      <a:pt x="139" y="19"/>
                    </a:lnTo>
                    <a:lnTo>
                      <a:pt x="139" y="0"/>
                    </a:lnTo>
                    <a:lnTo>
                      <a:pt x="124" y="0"/>
                    </a:lnTo>
                    <a:lnTo>
                      <a:pt x="115" y="2"/>
                    </a:lnTo>
                    <a:lnTo>
                      <a:pt x="107" y="2"/>
                    </a:lnTo>
                    <a:lnTo>
                      <a:pt x="98" y="4"/>
                    </a:lnTo>
                    <a:lnTo>
                      <a:pt x="91" y="4"/>
                    </a:lnTo>
                    <a:lnTo>
                      <a:pt x="81" y="7"/>
                    </a:lnTo>
                    <a:lnTo>
                      <a:pt x="71" y="7"/>
                    </a:lnTo>
                    <a:lnTo>
                      <a:pt x="62" y="9"/>
                    </a:lnTo>
                    <a:lnTo>
                      <a:pt x="55" y="12"/>
                    </a:lnTo>
                    <a:lnTo>
                      <a:pt x="45"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9" name="Freeform 4435"/>
              <p:cNvSpPr>
                <a:spLocks/>
              </p:cNvSpPr>
              <p:nvPr/>
            </p:nvSpPr>
            <p:spPr bwMode="auto">
              <a:xfrm>
                <a:off x="3816" y="8841"/>
                <a:ext cx="136" cy="156"/>
              </a:xfrm>
              <a:custGeom>
                <a:avLst/>
                <a:gdLst/>
                <a:ahLst/>
                <a:cxnLst>
                  <a:cxn ang="0">
                    <a:pos x="2" y="120"/>
                  </a:cxn>
                  <a:cxn ang="0">
                    <a:pos x="2" y="136"/>
                  </a:cxn>
                  <a:cxn ang="0">
                    <a:pos x="4" y="153"/>
                  </a:cxn>
                  <a:cxn ang="0">
                    <a:pos x="11" y="153"/>
                  </a:cxn>
                  <a:cxn ang="0">
                    <a:pos x="16" y="156"/>
                  </a:cxn>
                  <a:cxn ang="0">
                    <a:pos x="50" y="156"/>
                  </a:cxn>
                  <a:cxn ang="0">
                    <a:pos x="60" y="153"/>
                  </a:cxn>
                  <a:cxn ang="0">
                    <a:pos x="67" y="153"/>
                  </a:cxn>
                  <a:cxn ang="0">
                    <a:pos x="76" y="151"/>
                  </a:cxn>
                  <a:cxn ang="0">
                    <a:pos x="86" y="151"/>
                  </a:cxn>
                  <a:cxn ang="0">
                    <a:pos x="93" y="148"/>
                  </a:cxn>
                  <a:cxn ang="0">
                    <a:pos x="103" y="146"/>
                  </a:cxn>
                  <a:cxn ang="0">
                    <a:pos x="110" y="146"/>
                  </a:cxn>
                  <a:cxn ang="0">
                    <a:pos x="124" y="141"/>
                  </a:cxn>
                  <a:cxn ang="0">
                    <a:pos x="129" y="141"/>
                  </a:cxn>
                  <a:cxn ang="0">
                    <a:pos x="129" y="88"/>
                  </a:cxn>
                  <a:cxn ang="0">
                    <a:pos x="131" y="69"/>
                  </a:cxn>
                  <a:cxn ang="0">
                    <a:pos x="131" y="52"/>
                  </a:cxn>
                  <a:cxn ang="0">
                    <a:pos x="134" y="36"/>
                  </a:cxn>
                  <a:cxn ang="0">
                    <a:pos x="134" y="19"/>
                  </a:cxn>
                  <a:cxn ang="0">
                    <a:pos x="136" y="0"/>
                  </a:cxn>
                  <a:cxn ang="0">
                    <a:pos x="129" y="0"/>
                  </a:cxn>
                  <a:cxn ang="0">
                    <a:pos x="120" y="2"/>
                  </a:cxn>
                  <a:cxn ang="0">
                    <a:pos x="105" y="2"/>
                  </a:cxn>
                  <a:cxn ang="0">
                    <a:pos x="95" y="4"/>
                  </a:cxn>
                  <a:cxn ang="0">
                    <a:pos x="88" y="4"/>
                  </a:cxn>
                  <a:cxn ang="0">
                    <a:pos x="79" y="7"/>
                  </a:cxn>
                  <a:cxn ang="0">
                    <a:pos x="69" y="7"/>
                  </a:cxn>
                  <a:cxn ang="0">
                    <a:pos x="62" y="9"/>
                  </a:cxn>
                  <a:cxn ang="0">
                    <a:pos x="52" y="12"/>
                  </a:cxn>
                  <a:cxn ang="0">
                    <a:pos x="45" y="14"/>
                  </a:cxn>
                  <a:cxn ang="0">
                    <a:pos x="35" y="16"/>
                  </a:cxn>
                  <a:cxn ang="0">
                    <a:pos x="28" y="16"/>
                  </a:cxn>
                  <a:cxn ang="0">
                    <a:pos x="7" y="23"/>
                  </a:cxn>
                  <a:cxn ang="0">
                    <a:pos x="0" y="74"/>
                  </a:cxn>
                  <a:cxn ang="0">
                    <a:pos x="0" y="105"/>
                  </a:cxn>
                  <a:cxn ang="0">
                    <a:pos x="2" y="120"/>
                  </a:cxn>
                </a:cxnLst>
                <a:rect l="0" t="0" r="r" b="b"/>
                <a:pathLst>
                  <a:path w="136" h="156">
                    <a:moveTo>
                      <a:pt x="2" y="120"/>
                    </a:moveTo>
                    <a:lnTo>
                      <a:pt x="2" y="136"/>
                    </a:lnTo>
                    <a:lnTo>
                      <a:pt x="4" y="153"/>
                    </a:lnTo>
                    <a:lnTo>
                      <a:pt x="11" y="153"/>
                    </a:lnTo>
                    <a:lnTo>
                      <a:pt x="16" y="156"/>
                    </a:lnTo>
                    <a:lnTo>
                      <a:pt x="50" y="156"/>
                    </a:lnTo>
                    <a:lnTo>
                      <a:pt x="60" y="153"/>
                    </a:lnTo>
                    <a:lnTo>
                      <a:pt x="67" y="153"/>
                    </a:lnTo>
                    <a:lnTo>
                      <a:pt x="76" y="151"/>
                    </a:lnTo>
                    <a:lnTo>
                      <a:pt x="86" y="151"/>
                    </a:lnTo>
                    <a:lnTo>
                      <a:pt x="93" y="148"/>
                    </a:lnTo>
                    <a:lnTo>
                      <a:pt x="103" y="146"/>
                    </a:lnTo>
                    <a:lnTo>
                      <a:pt x="110" y="146"/>
                    </a:lnTo>
                    <a:lnTo>
                      <a:pt x="124" y="141"/>
                    </a:lnTo>
                    <a:lnTo>
                      <a:pt x="129" y="141"/>
                    </a:lnTo>
                    <a:lnTo>
                      <a:pt x="129" y="88"/>
                    </a:lnTo>
                    <a:lnTo>
                      <a:pt x="131" y="69"/>
                    </a:lnTo>
                    <a:lnTo>
                      <a:pt x="131" y="52"/>
                    </a:lnTo>
                    <a:lnTo>
                      <a:pt x="134" y="36"/>
                    </a:lnTo>
                    <a:lnTo>
                      <a:pt x="134" y="19"/>
                    </a:lnTo>
                    <a:lnTo>
                      <a:pt x="136" y="0"/>
                    </a:lnTo>
                    <a:lnTo>
                      <a:pt x="129" y="0"/>
                    </a:lnTo>
                    <a:lnTo>
                      <a:pt x="120" y="2"/>
                    </a:lnTo>
                    <a:lnTo>
                      <a:pt x="105" y="2"/>
                    </a:lnTo>
                    <a:lnTo>
                      <a:pt x="95" y="4"/>
                    </a:lnTo>
                    <a:lnTo>
                      <a:pt x="88" y="4"/>
                    </a:lnTo>
                    <a:lnTo>
                      <a:pt x="79" y="7"/>
                    </a:lnTo>
                    <a:lnTo>
                      <a:pt x="69" y="7"/>
                    </a:lnTo>
                    <a:lnTo>
                      <a:pt x="62" y="9"/>
                    </a:lnTo>
                    <a:lnTo>
                      <a:pt x="52" y="12"/>
                    </a:lnTo>
                    <a:lnTo>
                      <a:pt x="45" y="14"/>
                    </a:lnTo>
                    <a:lnTo>
                      <a:pt x="35" y="16"/>
                    </a:lnTo>
                    <a:lnTo>
                      <a:pt x="28" y="16"/>
                    </a:lnTo>
                    <a:lnTo>
                      <a:pt x="7" y="23"/>
                    </a:lnTo>
                    <a:lnTo>
                      <a:pt x="0" y="74"/>
                    </a:lnTo>
                    <a:lnTo>
                      <a:pt x="0" y="105"/>
                    </a:lnTo>
                    <a:lnTo>
                      <a:pt x="2" y="12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0" name="Freeform 4436"/>
              <p:cNvSpPr>
                <a:spLocks/>
              </p:cNvSpPr>
              <p:nvPr/>
            </p:nvSpPr>
            <p:spPr bwMode="auto">
              <a:xfrm>
                <a:off x="3816" y="8841"/>
                <a:ext cx="132" cy="149"/>
              </a:xfrm>
              <a:custGeom>
                <a:avLst/>
                <a:gdLst/>
                <a:ahLst/>
                <a:cxnLst>
                  <a:cxn ang="0">
                    <a:pos x="35" y="16"/>
                  </a:cxn>
                  <a:cxn ang="0">
                    <a:pos x="26" y="19"/>
                  </a:cxn>
                  <a:cxn ang="0">
                    <a:pos x="19" y="19"/>
                  </a:cxn>
                  <a:cxn ang="0">
                    <a:pos x="11" y="21"/>
                  </a:cxn>
                  <a:cxn ang="0">
                    <a:pos x="7" y="23"/>
                  </a:cxn>
                  <a:cxn ang="0">
                    <a:pos x="4" y="40"/>
                  </a:cxn>
                  <a:cxn ang="0">
                    <a:pos x="2" y="55"/>
                  </a:cxn>
                  <a:cxn ang="0">
                    <a:pos x="2" y="72"/>
                  </a:cxn>
                  <a:cxn ang="0">
                    <a:pos x="0" y="86"/>
                  </a:cxn>
                  <a:cxn ang="0">
                    <a:pos x="0" y="100"/>
                  </a:cxn>
                  <a:cxn ang="0">
                    <a:pos x="2" y="115"/>
                  </a:cxn>
                  <a:cxn ang="0">
                    <a:pos x="2" y="129"/>
                  </a:cxn>
                  <a:cxn ang="0">
                    <a:pos x="4" y="146"/>
                  </a:cxn>
                  <a:cxn ang="0">
                    <a:pos x="11" y="146"/>
                  </a:cxn>
                  <a:cxn ang="0">
                    <a:pos x="16" y="148"/>
                  </a:cxn>
                  <a:cxn ang="0">
                    <a:pos x="40" y="148"/>
                  </a:cxn>
                  <a:cxn ang="0">
                    <a:pos x="47" y="146"/>
                  </a:cxn>
                  <a:cxn ang="0">
                    <a:pos x="57" y="146"/>
                  </a:cxn>
                  <a:cxn ang="0">
                    <a:pos x="64" y="143"/>
                  </a:cxn>
                  <a:cxn ang="0">
                    <a:pos x="74" y="143"/>
                  </a:cxn>
                  <a:cxn ang="0">
                    <a:pos x="83" y="141"/>
                  </a:cxn>
                  <a:cxn ang="0">
                    <a:pos x="91" y="139"/>
                  </a:cxn>
                  <a:cxn ang="0">
                    <a:pos x="98" y="139"/>
                  </a:cxn>
                  <a:cxn ang="0">
                    <a:pos x="112" y="134"/>
                  </a:cxn>
                  <a:cxn ang="0">
                    <a:pos x="120" y="134"/>
                  </a:cxn>
                  <a:cxn ang="0">
                    <a:pos x="124" y="132"/>
                  </a:cxn>
                  <a:cxn ang="0">
                    <a:pos x="124" y="81"/>
                  </a:cxn>
                  <a:cxn ang="0">
                    <a:pos x="127" y="67"/>
                  </a:cxn>
                  <a:cxn ang="0">
                    <a:pos x="127" y="50"/>
                  </a:cxn>
                  <a:cxn ang="0">
                    <a:pos x="129" y="33"/>
                  </a:cxn>
                  <a:cxn ang="0">
                    <a:pos x="129" y="19"/>
                  </a:cxn>
                  <a:cxn ang="0">
                    <a:pos x="131" y="0"/>
                  </a:cxn>
                  <a:cxn ang="0">
                    <a:pos x="124" y="0"/>
                  </a:cxn>
                  <a:cxn ang="0">
                    <a:pos x="117" y="2"/>
                  </a:cxn>
                  <a:cxn ang="0">
                    <a:pos x="103" y="2"/>
                  </a:cxn>
                  <a:cxn ang="0">
                    <a:pos x="93" y="4"/>
                  </a:cxn>
                  <a:cxn ang="0">
                    <a:pos x="86" y="7"/>
                  </a:cxn>
                  <a:cxn ang="0">
                    <a:pos x="76" y="7"/>
                  </a:cxn>
                  <a:cxn ang="0">
                    <a:pos x="69" y="9"/>
                  </a:cxn>
                  <a:cxn ang="0">
                    <a:pos x="60" y="9"/>
                  </a:cxn>
                  <a:cxn ang="0">
                    <a:pos x="52" y="12"/>
                  </a:cxn>
                  <a:cxn ang="0">
                    <a:pos x="43" y="14"/>
                  </a:cxn>
                  <a:cxn ang="0">
                    <a:pos x="35" y="16"/>
                  </a:cxn>
                </a:cxnLst>
                <a:rect l="0" t="0" r="r" b="b"/>
                <a:pathLst>
                  <a:path w="132" h="149">
                    <a:moveTo>
                      <a:pt x="35" y="16"/>
                    </a:moveTo>
                    <a:lnTo>
                      <a:pt x="26" y="19"/>
                    </a:lnTo>
                    <a:lnTo>
                      <a:pt x="19" y="19"/>
                    </a:lnTo>
                    <a:lnTo>
                      <a:pt x="11" y="21"/>
                    </a:lnTo>
                    <a:lnTo>
                      <a:pt x="7" y="23"/>
                    </a:lnTo>
                    <a:lnTo>
                      <a:pt x="4" y="40"/>
                    </a:lnTo>
                    <a:lnTo>
                      <a:pt x="2" y="55"/>
                    </a:lnTo>
                    <a:lnTo>
                      <a:pt x="2" y="72"/>
                    </a:lnTo>
                    <a:lnTo>
                      <a:pt x="0" y="86"/>
                    </a:lnTo>
                    <a:lnTo>
                      <a:pt x="0" y="100"/>
                    </a:lnTo>
                    <a:lnTo>
                      <a:pt x="2" y="115"/>
                    </a:lnTo>
                    <a:lnTo>
                      <a:pt x="2" y="129"/>
                    </a:lnTo>
                    <a:lnTo>
                      <a:pt x="4" y="146"/>
                    </a:lnTo>
                    <a:lnTo>
                      <a:pt x="11" y="146"/>
                    </a:lnTo>
                    <a:lnTo>
                      <a:pt x="16" y="148"/>
                    </a:lnTo>
                    <a:lnTo>
                      <a:pt x="40" y="148"/>
                    </a:lnTo>
                    <a:lnTo>
                      <a:pt x="47" y="146"/>
                    </a:lnTo>
                    <a:lnTo>
                      <a:pt x="57" y="146"/>
                    </a:lnTo>
                    <a:lnTo>
                      <a:pt x="64" y="143"/>
                    </a:lnTo>
                    <a:lnTo>
                      <a:pt x="74" y="143"/>
                    </a:lnTo>
                    <a:lnTo>
                      <a:pt x="83" y="141"/>
                    </a:lnTo>
                    <a:lnTo>
                      <a:pt x="91" y="139"/>
                    </a:lnTo>
                    <a:lnTo>
                      <a:pt x="98" y="139"/>
                    </a:lnTo>
                    <a:lnTo>
                      <a:pt x="112" y="134"/>
                    </a:lnTo>
                    <a:lnTo>
                      <a:pt x="120" y="134"/>
                    </a:lnTo>
                    <a:lnTo>
                      <a:pt x="124" y="132"/>
                    </a:lnTo>
                    <a:lnTo>
                      <a:pt x="124" y="81"/>
                    </a:lnTo>
                    <a:lnTo>
                      <a:pt x="127" y="67"/>
                    </a:lnTo>
                    <a:lnTo>
                      <a:pt x="127" y="50"/>
                    </a:lnTo>
                    <a:lnTo>
                      <a:pt x="129" y="33"/>
                    </a:lnTo>
                    <a:lnTo>
                      <a:pt x="129" y="19"/>
                    </a:lnTo>
                    <a:lnTo>
                      <a:pt x="131" y="0"/>
                    </a:lnTo>
                    <a:lnTo>
                      <a:pt x="124" y="0"/>
                    </a:lnTo>
                    <a:lnTo>
                      <a:pt x="117" y="2"/>
                    </a:lnTo>
                    <a:lnTo>
                      <a:pt x="103" y="2"/>
                    </a:lnTo>
                    <a:lnTo>
                      <a:pt x="93" y="4"/>
                    </a:lnTo>
                    <a:lnTo>
                      <a:pt x="86" y="7"/>
                    </a:lnTo>
                    <a:lnTo>
                      <a:pt x="76" y="7"/>
                    </a:lnTo>
                    <a:lnTo>
                      <a:pt x="69" y="9"/>
                    </a:lnTo>
                    <a:lnTo>
                      <a:pt x="60" y="9"/>
                    </a:lnTo>
                    <a:lnTo>
                      <a:pt x="52" y="12"/>
                    </a:lnTo>
                    <a:lnTo>
                      <a:pt x="43" y="14"/>
                    </a:lnTo>
                    <a:lnTo>
                      <a:pt x="35" y="1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1" name="Freeform 4437"/>
              <p:cNvSpPr>
                <a:spLocks/>
              </p:cNvSpPr>
              <p:nvPr/>
            </p:nvSpPr>
            <p:spPr bwMode="auto">
              <a:xfrm>
                <a:off x="3818" y="8844"/>
                <a:ext cx="125" cy="139"/>
              </a:xfrm>
              <a:custGeom>
                <a:avLst/>
                <a:gdLst/>
                <a:ahLst/>
                <a:cxnLst>
                  <a:cxn ang="0">
                    <a:pos x="2" y="136"/>
                  </a:cxn>
                  <a:cxn ang="0">
                    <a:pos x="9" y="136"/>
                  </a:cxn>
                  <a:cxn ang="0">
                    <a:pos x="14" y="139"/>
                  </a:cxn>
                  <a:cxn ang="0">
                    <a:pos x="28" y="139"/>
                  </a:cxn>
                  <a:cxn ang="0">
                    <a:pos x="36" y="136"/>
                  </a:cxn>
                  <a:cxn ang="0">
                    <a:pos x="52" y="136"/>
                  </a:cxn>
                  <a:cxn ang="0">
                    <a:pos x="62" y="134"/>
                  </a:cxn>
                  <a:cxn ang="0">
                    <a:pos x="69" y="132"/>
                  </a:cxn>
                  <a:cxn ang="0">
                    <a:pos x="76" y="132"/>
                  </a:cxn>
                  <a:cxn ang="0">
                    <a:pos x="86" y="129"/>
                  </a:cxn>
                  <a:cxn ang="0">
                    <a:pos x="100" y="124"/>
                  </a:cxn>
                  <a:cxn ang="0">
                    <a:pos x="108" y="124"/>
                  </a:cxn>
                  <a:cxn ang="0">
                    <a:pos x="117" y="120"/>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2" y="4"/>
                  </a:cxn>
                  <a:cxn ang="0">
                    <a:pos x="64" y="7"/>
                  </a:cxn>
                  <a:cxn ang="0">
                    <a:pos x="55" y="9"/>
                  </a:cxn>
                  <a:cxn ang="0">
                    <a:pos x="48" y="9"/>
                  </a:cxn>
                  <a:cxn ang="0">
                    <a:pos x="40" y="12"/>
                  </a:cxn>
                  <a:cxn ang="0">
                    <a:pos x="31" y="14"/>
                  </a:cxn>
                  <a:cxn ang="0">
                    <a:pos x="16" y="19"/>
                  </a:cxn>
                  <a:cxn ang="0">
                    <a:pos x="9" y="19"/>
                  </a:cxn>
                  <a:cxn ang="0">
                    <a:pos x="4" y="21"/>
                  </a:cxn>
                  <a:cxn ang="0">
                    <a:pos x="0" y="52"/>
                  </a:cxn>
                  <a:cxn ang="0">
                    <a:pos x="0" y="108"/>
                  </a:cxn>
                  <a:cxn ang="0">
                    <a:pos x="2" y="136"/>
                  </a:cxn>
                </a:cxnLst>
                <a:rect l="0" t="0" r="r" b="b"/>
                <a:pathLst>
                  <a:path w="125" h="139">
                    <a:moveTo>
                      <a:pt x="2" y="136"/>
                    </a:moveTo>
                    <a:lnTo>
                      <a:pt x="9" y="136"/>
                    </a:lnTo>
                    <a:lnTo>
                      <a:pt x="14" y="139"/>
                    </a:lnTo>
                    <a:lnTo>
                      <a:pt x="28" y="139"/>
                    </a:lnTo>
                    <a:lnTo>
                      <a:pt x="36" y="136"/>
                    </a:lnTo>
                    <a:lnTo>
                      <a:pt x="52" y="136"/>
                    </a:lnTo>
                    <a:lnTo>
                      <a:pt x="62" y="134"/>
                    </a:lnTo>
                    <a:lnTo>
                      <a:pt x="69" y="132"/>
                    </a:lnTo>
                    <a:lnTo>
                      <a:pt x="76" y="132"/>
                    </a:lnTo>
                    <a:lnTo>
                      <a:pt x="86" y="129"/>
                    </a:lnTo>
                    <a:lnTo>
                      <a:pt x="100" y="124"/>
                    </a:lnTo>
                    <a:lnTo>
                      <a:pt x="108" y="124"/>
                    </a:lnTo>
                    <a:lnTo>
                      <a:pt x="117" y="120"/>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2" y="4"/>
                    </a:lnTo>
                    <a:lnTo>
                      <a:pt x="64" y="7"/>
                    </a:lnTo>
                    <a:lnTo>
                      <a:pt x="55" y="9"/>
                    </a:lnTo>
                    <a:lnTo>
                      <a:pt x="48" y="9"/>
                    </a:lnTo>
                    <a:lnTo>
                      <a:pt x="40" y="12"/>
                    </a:lnTo>
                    <a:lnTo>
                      <a:pt x="31" y="14"/>
                    </a:lnTo>
                    <a:lnTo>
                      <a:pt x="16" y="19"/>
                    </a:lnTo>
                    <a:lnTo>
                      <a:pt x="9" y="19"/>
                    </a:lnTo>
                    <a:lnTo>
                      <a:pt x="4" y="21"/>
                    </a:lnTo>
                    <a:lnTo>
                      <a:pt x="0" y="52"/>
                    </a:lnTo>
                    <a:lnTo>
                      <a:pt x="0" y="108"/>
                    </a:lnTo>
                    <a:lnTo>
                      <a:pt x="2"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2" name="Freeform 4438"/>
              <p:cNvSpPr>
                <a:spLocks/>
              </p:cNvSpPr>
              <p:nvPr/>
            </p:nvSpPr>
            <p:spPr bwMode="auto">
              <a:xfrm>
                <a:off x="3818" y="8844"/>
                <a:ext cx="120" cy="132"/>
              </a:xfrm>
              <a:custGeom>
                <a:avLst/>
                <a:gdLst/>
                <a:ahLst/>
                <a:cxnLst>
                  <a:cxn ang="0">
                    <a:pos x="0" y="50"/>
                  </a:cxn>
                  <a:cxn ang="0">
                    <a:pos x="0" y="103"/>
                  </a:cxn>
                  <a:cxn ang="0">
                    <a:pos x="4" y="129"/>
                  </a:cxn>
                  <a:cxn ang="0">
                    <a:pos x="9" y="129"/>
                  </a:cxn>
                  <a:cxn ang="0">
                    <a:pos x="14" y="132"/>
                  </a:cxn>
                  <a:cxn ang="0">
                    <a:pos x="28" y="132"/>
                  </a:cxn>
                  <a:cxn ang="0">
                    <a:pos x="36" y="129"/>
                  </a:cxn>
                  <a:cxn ang="0">
                    <a:pos x="43" y="129"/>
                  </a:cxn>
                  <a:cxn ang="0">
                    <a:pos x="50" y="127"/>
                  </a:cxn>
                  <a:cxn ang="0">
                    <a:pos x="60" y="124"/>
                  </a:cxn>
                  <a:cxn ang="0">
                    <a:pos x="67" y="124"/>
                  </a:cxn>
                  <a:cxn ang="0">
                    <a:pos x="88" y="117"/>
                  </a:cxn>
                  <a:cxn ang="0">
                    <a:pos x="96" y="117"/>
                  </a:cxn>
                  <a:cxn ang="0">
                    <a:pos x="103" y="115"/>
                  </a:cxn>
                  <a:cxn ang="0">
                    <a:pos x="110" y="112"/>
                  </a:cxn>
                  <a:cxn ang="0">
                    <a:pos x="115" y="112"/>
                  </a:cxn>
                  <a:cxn ang="0">
                    <a:pos x="115" y="55"/>
                  </a:cxn>
                  <a:cxn ang="0">
                    <a:pos x="117" y="43"/>
                  </a:cxn>
                  <a:cxn ang="0">
                    <a:pos x="117" y="28"/>
                  </a:cxn>
                  <a:cxn ang="0">
                    <a:pos x="120" y="14"/>
                  </a:cxn>
                  <a:cxn ang="0">
                    <a:pos x="120" y="0"/>
                  </a:cxn>
                  <a:cxn ang="0">
                    <a:pos x="108" y="0"/>
                  </a:cxn>
                  <a:cxn ang="0">
                    <a:pos x="100" y="2"/>
                  </a:cxn>
                  <a:cxn ang="0">
                    <a:pos x="86" y="2"/>
                  </a:cxn>
                  <a:cxn ang="0">
                    <a:pos x="79" y="4"/>
                  </a:cxn>
                  <a:cxn ang="0">
                    <a:pos x="69" y="4"/>
                  </a:cxn>
                  <a:cxn ang="0">
                    <a:pos x="55" y="9"/>
                  </a:cxn>
                  <a:cxn ang="0">
                    <a:pos x="45" y="12"/>
                  </a:cxn>
                  <a:cxn ang="0">
                    <a:pos x="38" y="12"/>
                  </a:cxn>
                  <a:cxn ang="0">
                    <a:pos x="16" y="19"/>
                  </a:cxn>
                  <a:cxn ang="0">
                    <a:pos x="9" y="19"/>
                  </a:cxn>
                  <a:cxn ang="0">
                    <a:pos x="4" y="21"/>
                  </a:cxn>
                  <a:cxn ang="0">
                    <a:pos x="0" y="50"/>
                  </a:cxn>
                </a:cxnLst>
                <a:rect l="0" t="0" r="r" b="b"/>
                <a:pathLst>
                  <a:path w="120" h="132">
                    <a:moveTo>
                      <a:pt x="0" y="50"/>
                    </a:moveTo>
                    <a:lnTo>
                      <a:pt x="0" y="103"/>
                    </a:lnTo>
                    <a:lnTo>
                      <a:pt x="4" y="129"/>
                    </a:lnTo>
                    <a:lnTo>
                      <a:pt x="9" y="129"/>
                    </a:lnTo>
                    <a:lnTo>
                      <a:pt x="14" y="132"/>
                    </a:lnTo>
                    <a:lnTo>
                      <a:pt x="28" y="132"/>
                    </a:lnTo>
                    <a:lnTo>
                      <a:pt x="36" y="129"/>
                    </a:lnTo>
                    <a:lnTo>
                      <a:pt x="43" y="129"/>
                    </a:lnTo>
                    <a:lnTo>
                      <a:pt x="50" y="127"/>
                    </a:lnTo>
                    <a:lnTo>
                      <a:pt x="60" y="124"/>
                    </a:lnTo>
                    <a:lnTo>
                      <a:pt x="67" y="124"/>
                    </a:lnTo>
                    <a:lnTo>
                      <a:pt x="88" y="117"/>
                    </a:lnTo>
                    <a:lnTo>
                      <a:pt x="96" y="117"/>
                    </a:lnTo>
                    <a:lnTo>
                      <a:pt x="103" y="115"/>
                    </a:lnTo>
                    <a:lnTo>
                      <a:pt x="110" y="112"/>
                    </a:lnTo>
                    <a:lnTo>
                      <a:pt x="115" y="112"/>
                    </a:lnTo>
                    <a:lnTo>
                      <a:pt x="115" y="55"/>
                    </a:lnTo>
                    <a:lnTo>
                      <a:pt x="117" y="43"/>
                    </a:lnTo>
                    <a:lnTo>
                      <a:pt x="117" y="28"/>
                    </a:lnTo>
                    <a:lnTo>
                      <a:pt x="120" y="14"/>
                    </a:lnTo>
                    <a:lnTo>
                      <a:pt x="120" y="0"/>
                    </a:lnTo>
                    <a:lnTo>
                      <a:pt x="108" y="0"/>
                    </a:lnTo>
                    <a:lnTo>
                      <a:pt x="100" y="2"/>
                    </a:lnTo>
                    <a:lnTo>
                      <a:pt x="86" y="2"/>
                    </a:lnTo>
                    <a:lnTo>
                      <a:pt x="79" y="4"/>
                    </a:lnTo>
                    <a:lnTo>
                      <a:pt x="69" y="4"/>
                    </a:lnTo>
                    <a:lnTo>
                      <a:pt x="55" y="9"/>
                    </a:lnTo>
                    <a:lnTo>
                      <a:pt x="45" y="12"/>
                    </a:lnTo>
                    <a:lnTo>
                      <a:pt x="38" y="12"/>
                    </a:lnTo>
                    <a:lnTo>
                      <a:pt x="16" y="19"/>
                    </a:lnTo>
                    <a:lnTo>
                      <a:pt x="9" y="19"/>
                    </a:lnTo>
                    <a:lnTo>
                      <a:pt x="4" y="21"/>
                    </a:lnTo>
                    <a:lnTo>
                      <a:pt x="0" y="50"/>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3" name="Freeform 4439"/>
              <p:cNvSpPr>
                <a:spLocks/>
              </p:cNvSpPr>
              <p:nvPr/>
            </p:nvSpPr>
            <p:spPr bwMode="auto">
              <a:xfrm>
                <a:off x="3818" y="8844"/>
                <a:ext cx="118" cy="124"/>
              </a:xfrm>
              <a:custGeom>
                <a:avLst/>
                <a:gdLst/>
                <a:ahLst/>
                <a:cxnLst>
                  <a:cxn ang="0">
                    <a:pos x="98" y="2"/>
                  </a:cxn>
                  <a:cxn ang="0">
                    <a:pos x="91" y="2"/>
                  </a:cxn>
                  <a:cxn ang="0">
                    <a:pos x="84" y="4"/>
                  </a:cxn>
                  <a:cxn ang="0">
                    <a:pos x="76" y="4"/>
                  </a:cxn>
                  <a:cxn ang="0">
                    <a:pos x="67" y="7"/>
                  </a:cxn>
                  <a:cxn ang="0">
                    <a:pos x="60" y="7"/>
                  </a:cxn>
                  <a:cxn ang="0">
                    <a:pos x="52" y="9"/>
                  </a:cxn>
                  <a:cxn ang="0">
                    <a:pos x="45" y="12"/>
                  </a:cxn>
                  <a:cxn ang="0">
                    <a:pos x="36" y="14"/>
                  </a:cxn>
                  <a:cxn ang="0">
                    <a:pos x="28" y="14"/>
                  </a:cxn>
                  <a:cxn ang="0">
                    <a:pos x="21" y="16"/>
                  </a:cxn>
                  <a:cxn ang="0">
                    <a:pos x="16" y="19"/>
                  </a:cxn>
                  <a:cxn ang="0">
                    <a:pos x="9" y="21"/>
                  </a:cxn>
                  <a:cxn ang="0">
                    <a:pos x="4" y="21"/>
                  </a:cxn>
                  <a:cxn ang="0">
                    <a:pos x="2" y="48"/>
                  </a:cxn>
                  <a:cxn ang="0">
                    <a:pos x="0" y="72"/>
                  </a:cxn>
                  <a:cxn ang="0">
                    <a:pos x="0" y="96"/>
                  </a:cxn>
                  <a:cxn ang="0">
                    <a:pos x="4" y="122"/>
                  </a:cxn>
                  <a:cxn ang="0">
                    <a:pos x="14" y="122"/>
                  </a:cxn>
                  <a:cxn ang="0">
                    <a:pos x="21" y="124"/>
                  </a:cxn>
                  <a:cxn ang="0">
                    <a:pos x="26" y="122"/>
                  </a:cxn>
                  <a:cxn ang="0">
                    <a:pos x="33" y="122"/>
                  </a:cxn>
                  <a:cxn ang="0">
                    <a:pos x="40" y="120"/>
                  </a:cxn>
                  <a:cxn ang="0">
                    <a:pos x="50" y="120"/>
                  </a:cxn>
                  <a:cxn ang="0">
                    <a:pos x="57" y="117"/>
                  </a:cxn>
                  <a:cxn ang="0">
                    <a:pos x="64" y="115"/>
                  </a:cxn>
                  <a:cxn ang="0">
                    <a:pos x="72" y="112"/>
                  </a:cxn>
                  <a:cxn ang="0">
                    <a:pos x="79" y="112"/>
                  </a:cxn>
                  <a:cxn ang="0">
                    <a:pos x="93" y="108"/>
                  </a:cxn>
                  <a:cxn ang="0">
                    <a:pos x="98" y="105"/>
                  </a:cxn>
                  <a:cxn ang="0">
                    <a:pos x="105" y="103"/>
                  </a:cxn>
                  <a:cxn ang="0">
                    <a:pos x="110" y="103"/>
                  </a:cxn>
                  <a:cxn ang="0">
                    <a:pos x="110" y="64"/>
                  </a:cxn>
                  <a:cxn ang="0">
                    <a:pos x="112" y="50"/>
                  </a:cxn>
                  <a:cxn ang="0">
                    <a:pos x="112" y="38"/>
                  </a:cxn>
                  <a:cxn ang="0">
                    <a:pos x="115" y="26"/>
                  </a:cxn>
                  <a:cxn ang="0">
                    <a:pos x="115" y="14"/>
                  </a:cxn>
                  <a:cxn ang="0">
                    <a:pos x="117" y="0"/>
                  </a:cxn>
                  <a:cxn ang="0">
                    <a:pos x="105" y="0"/>
                  </a:cxn>
                  <a:cxn ang="0">
                    <a:pos x="98" y="2"/>
                  </a:cxn>
                </a:cxnLst>
                <a:rect l="0" t="0" r="r" b="b"/>
                <a:pathLst>
                  <a:path w="118" h="124">
                    <a:moveTo>
                      <a:pt x="98" y="2"/>
                    </a:moveTo>
                    <a:lnTo>
                      <a:pt x="91" y="2"/>
                    </a:lnTo>
                    <a:lnTo>
                      <a:pt x="84" y="4"/>
                    </a:lnTo>
                    <a:lnTo>
                      <a:pt x="76" y="4"/>
                    </a:lnTo>
                    <a:lnTo>
                      <a:pt x="67" y="7"/>
                    </a:lnTo>
                    <a:lnTo>
                      <a:pt x="60" y="7"/>
                    </a:lnTo>
                    <a:lnTo>
                      <a:pt x="52" y="9"/>
                    </a:lnTo>
                    <a:lnTo>
                      <a:pt x="45" y="12"/>
                    </a:lnTo>
                    <a:lnTo>
                      <a:pt x="36" y="14"/>
                    </a:lnTo>
                    <a:lnTo>
                      <a:pt x="28" y="14"/>
                    </a:lnTo>
                    <a:lnTo>
                      <a:pt x="21" y="16"/>
                    </a:lnTo>
                    <a:lnTo>
                      <a:pt x="16" y="19"/>
                    </a:lnTo>
                    <a:lnTo>
                      <a:pt x="9" y="21"/>
                    </a:lnTo>
                    <a:lnTo>
                      <a:pt x="4" y="21"/>
                    </a:lnTo>
                    <a:lnTo>
                      <a:pt x="2" y="48"/>
                    </a:lnTo>
                    <a:lnTo>
                      <a:pt x="0" y="72"/>
                    </a:lnTo>
                    <a:lnTo>
                      <a:pt x="0" y="96"/>
                    </a:lnTo>
                    <a:lnTo>
                      <a:pt x="4" y="122"/>
                    </a:lnTo>
                    <a:lnTo>
                      <a:pt x="14" y="122"/>
                    </a:lnTo>
                    <a:lnTo>
                      <a:pt x="21" y="124"/>
                    </a:lnTo>
                    <a:lnTo>
                      <a:pt x="26" y="122"/>
                    </a:lnTo>
                    <a:lnTo>
                      <a:pt x="33" y="122"/>
                    </a:lnTo>
                    <a:lnTo>
                      <a:pt x="40" y="120"/>
                    </a:lnTo>
                    <a:lnTo>
                      <a:pt x="50" y="120"/>
                    </a:lnTo>
                    <a:lnTo>
                      <a:pt x="57" y="117"/>
                    </a:lnTo>
                    <a:lnTo>
                      <a:pt x="64" y="115"/>
                    </a:lnTo>
                    <a:lnTo>
                      <a:pt x="72" y="112"/>
                    </a:lnTo>
                    <a:lnTo>
                      <a:pt x="79" y="112"/>
                    </a:lnTo>
                    <a:lnTo>
                      <a:pt x="93" y="108"/>
                    </a:lnTo>
                    <a:lnTo>
                      <a:pt x="98" y="105"/>
                    </a:lnTo>
                    <a:lnTo>
                      <a:pt x="105" y="103"/>
                    </a:lnTo>
                    <a:lnTo>
                      <a:pt x="110" y="103"/>
                    </a:lnTo>
                    <a:lnTo>
                      <a:pt x="110" y="64"/>
                    </a:lnTo>
                    <a:lnTo>
                      <a:pt x="112" y="50"/>
                    </a:lnTo>
                    <a:lnTo>
                      <a:pt x="112" y="38"/>
                    </a:lnTo>
                    <a:lnTo>
                      <a:pt x="115" y="26"/>
                    </a:lnTo>
                    <a:lnTo>
                      <a:pt x="115" y="14"/>
                    </a:lnTo>
                    <a:lnTo>
                      <a:pt x="117" y="0"/>
                    </a:lnTo>
                    <a:lnTo>
                      <a:pt x="105" y="0"/>
                    </a:lnTo>
                    <a:lnTo>
                      <a:pt x="98" y="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4" name="Freeform 4440"/>
              <p:cNvSpPr>
                <a:spLocks/>
              </p:cNvSpPr>
              <p:nvPr/>
            </p:nvSpPr>
            <p:spPr bwMode="auto">
              <a:xfrm>
                <a:off x="3818" y="8844"/>
                <a:ext cx="113" cy="115"/>
              </a:xfrm>
              <a:custGeom>
                <a:avLst/>
                <a:gdLst/>
                <a:ahLst/>
                <a:cxnLst>
                  <a:cxn ang="0">
                    <a:pos x="33" y="115"/>
                  </a:cxn>
                  <a:cxn ang="0">
                    <a:pos x="48" y="110"/>
                  </a:cxn>
                  <a:cxn ang="0">
                    <a:pos x="55" y="110"/>
                  </a:cxn>
                  <a:cxn ang="0">
                    <a:pos x="84" y="100"/>
                  </a:cxn>
                  <a:cxn ang="0">
                    <a:pos x="88" y="98"/>
                  </a:cxn>
                  <a:cxn ang="0">
                    <a:pos x="96" y="96"/>
                  </a:cxn>
                  <a:cxn ang="0">
                    <a:pos x="100" y="96"/>
                  </a:cxn>
                  <a:cxn ang="0">
                    <a:pos x="105" y="93"/>
                  </a:cxn>
                  <a:cxn ang="0">
                    <a:pos x="105" y="57"/>
                  </a:cxn>
                  <a:cxn ang="0">
                    <a:pos x="108" y="48"/>
                  </a:cxn>
                  <a:cxn ang="0">
                    <a:pos x="110" y="36"/>
                  </a:cxn>
                  <a:cxn ang="0">
                    <a:pos x="110" y="26"/>
                  </a:cxn>
                  <a:cxn ang="0">
                    <a:pos x="112" y="14"/>
                  </a:cxn>
                  <a:cxn ang="0">
                    <a:pos x="112" y="0"/>
                  </a:cxn>
                  <a:cxn ang="0">
                    <a:pos x="108" y="0"/>
                  </a:cxn>
                  <a:cxn ang="0">
                    <a:pos x="100" y="2"/>
                  </a:cxn>
                  <a:cxn ang="0">
                    <a:pos x="88" y="2"/>
                  </a:cxn>
                  <a:cxn ang="0">
                    <a:pos x="81" y="4"/>
                  </a:cxn>
                  <a:cxn ang="0">
                    <a:pos x="74" y="4"/>
                  </a:cxn>
                  <a:cxn ang="0">
                    <a:pos x="67" y="7"/>
                  </a:cxn>
                  <a:cxn ang="0">
                    <a:pos x="57" y="9"/>
                  </a:cxn>
                  <a:cxn ang="0">
                    <a:pos x="50" y="9"/>
                  </a:cxn>
                  <a:cxn ang="0">
                    <a:pos x="43" y="12"/>
                  </a:cxn>
                  <a:cxn ang="0">
                    <a:pos x="36" y="14"/>
                  </a:cxn>
                  <a:cxn ang="0">
                    <a:pos x="28" y="14"/>
                  </a:cxn>
                  <a:cxn ang="0">
                    <a:pos x="21" y="16"/>
                  </a:cxn>
                  <a:cxn ang="0">
                    <a:pos x="16" y="19"/>
                  </a:cxn>
                  <a:cxn ang="0">
                    <a:pos x="9" y="21"/>
                  </a:cxn>
                  <a:cxn ang="0">
                    <a:pos x="4" y="23"/>
                  </a:cxn>
                  <a:cxn ang="0">
                    <a:pos x="2" y="45"/>
                  </a:cxn>
                  <a:cxn ang="0">
                    <a:pos x="0" y="69"/>
                  </a:cxn>
                  <a:cxn ang="0">
                    <a:pos x="2" y="91"/>
                  </a:cxn>
                  <a:cxn ang="0">
                    <a:pos x="4" y="115"/>
                  </a:cxn>
                  <a:cxn ang="0">
                    <a:pos x="33" y="115"/>
                  </a:cxn>
                </a:cxnLst>
                <a:rect l="0" t="0" r="r" b="b"/>
                <a:pathLst>
                  <a:path w="113" h="115">
                    <a:moveTo>
                      <a:pt x="33" y="115"/>
                    </a:moveTo>
                    <a:lnTo>
                      <a:pt x="48" y="110"/>
                    </a:lnTo>
                    <a:lnTo>
                      <a:pt x="55" y="110"/>
                    </a:lnTo>
                    <a:lnTo>
                      <a:pt x="84" y="100"/>
                    </a:lnTo>
                    <a:lnTo>
                      <a:pt x="88" y="98"/>
                    </a:lnTo>
                    <a:lnTo>
                      <a:pt x="96" y="96"/>
                    </a:lnTo>
                    <a:lnTo>
                      <a:pt x="100" y="96"/>
                    </a:lnTo>
                    <a:lnTo>
                      <a:pt x="105" y="93"/>
                    </a:lnTo>
                    <a:lnTo>
                      <a:pt x="105" y="57"/>
                    </a:lnTo>
                    <a:lnTo>
                      <a:pt x="108" y="48"/>
                    </a:lnTo>
                    <a:lnTo>
                      <a:pt x="110" y="36"/>
                    </a:lnTo>
                    <a:lnTo>
                      <a:pt x="110" y="26"/>
                    </a:lnTo>
                    <a:lnTo>
                      <a:pt x="112" y="14"/>
                    </a:lnTo>
                    <a:lnTo>
                      <a:pt x="112" y="0"/>
                    </a:lnTo>
                    <a:lnTo>
                      <a:pt x="108" y="0"/>
                    </a:lnTo>
                    <a:lnTo>
                      <a:pt x="100" y="2"/>
                    </a:lnTo>
                    <a:lnTo>
                      <a:pt x="88" y="2"/>
                    </a:lnTo>
                    <a:lnTo>
                      <a:pt x="81" y="4"/>
                    </a:lnTo>
                    <a:lnTo>
                      <a:pt x="74" y="4"/>
                    </a:lnTo>
                    <a:lnTo>
                      <a:pt x="67" y="7"/>
                    </a:lnTo>
                    <a:lnTo>
                      <a:pt x="57" y="9"/>
                    </a:lnTo>
                    <a:lnTo>
                      <a:pt x="50" y="9"/>
                    </a:lnTo>
                    <a:lnTo>
                      <a:pt x="43" y="12"/>
                    </a:lnTo>
                    <a:lnTo>
                      <a:pt x="36" y="14"/>
                    </a:lnTo>
                    <a:lnTo>
                      <a:pt x="28" y="14"/>
                    </a:lnTo>
                    <a:lnTo>
                      <a:pt x="21" y="16"/>
                    </a:lnTo>
                    <a:lnTo>
                      <a:pt x="16" y="19"/>
                    </a:lnTo>
                    <a:lnTo>
                      <a:pt x="9" y="21"/>
                    </a:lnTo>
                    <a:lnTo>
                      <a:pt x="4" y="23"/>
                    </a:lnTo>
                    <a:lnTo>
                      <a:pt x="2" y="45"/>
                    </a:lnTo>
                    <a:lnTo>
                      <a:pt x="0" y="69"/>
                    </a:lnTo>
                    <a:lnTo>
                      <a:pt x="2" y="91"/>
                    </a:lnTo>
                    <a:lnTo>
                      <a:pt x="4" y="115"/>
                    </a:lnTo>
                    <a:lnTo>
                      <a:pt x="33" y="11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5" name="Freeform 4441"/>
              <p:cNvSpPr>
                <a:spLocks/>
              </p:cNvSpPr>
              <p:nvPr/>
            </p:nvSpPr>
            <p:spPr bwMode="auto">
              <a:xfrm>
                <a:off x="3823" y="8856"/>
                <a:ext cx="165"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5"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6" name="Freeform 4442"/>
              <p:cNvSpPr>
                <a:spLocks/>
              </p:cNvSpPr>
              <p:nvPr/>
            </p:nvSpPr>
            <p:spPr bwMode="auto">
              <a:xfrm>
                <a:off x="3828" y="8865"/>
                <a:ext cx="144" cy="171"/>
              </a:xfrm>
              <a:custGeom>
                <a:avLst/>
                <a:gdLst/>
                <a:ahLst/>
                <a:cxnLst>
                  <a:cxn ang="0">
                    <a:pos x="64" y="168"/>
                  </a:cxn>
                  <a:cxn ang="0">
                    <a:pos x="74" y="170"/>
                  </a:cxn>
                  <a:cxn ang="0">
                    <a:pos x="100" y="170"/>
                  </a:cxn>
                  <a:cxn ang="0">
                    <a:pos x="110" y="168"/>
                  </a:cxn>
                  <a:cxn ang="0">
                    <a:pos x="134" y="168"/>
                  </a:cxn>
                  <a:cxn ang="0">
                    <a:pos x="143" y="165"/>
                  </a:cxn>
                  <a:cxn ang="0">
                    <a:pos x="143" y="0"/>
                  </a:cxn>
                  <a:cxn ang="0">
                    <a:pos x="117" y="0"/>
                  </a:cxn>
                  <a:cxn ang="0">
                    <a:pos x="108" y="2"/>
                  </a:cxn>
                  <a:cxn ang="0">
                    <a:pos x="91" y="2"/>
                  </a:cxn>
                  <a:cxn ang="0">
                    <a:pos x="81" y="4"/>
                  </a:cxn>
                  <a:cxn ang="0">
                    <a:pos x="74" y="4"/>
                  </a:cxn>
                  <a:cxn ang="0">
                    <a:pos x="64" y="7"/>
                  </a:cxn>
                  <a:cxn ang="0">
                    <a:pos x="55" y="7"/>
                  </a:cxn>
                  <a:cxn ang="0">
                    <a:pos x="48" y="9"/>
                  </a:cxn>
                  <a:cxn ang="0">
                    <a:pos x="38" y="9"/>
                  </a:cxn>
                  <a:cxn ang="0">
                    <a:pos x="28" y="12"/>
                  </a:cxn>
                  <a:cxn ang="0">
                    <a:pos x="21" y="14"/>
                  </a:cxn>
                  <a:cxn ang="0">
                    <a:pos x="11" y="14"/>
                  </a:cxn>
                  <a:cxn ang="0">
                    <a:pos x="4" y="16"/>
                  </a:cxn>
                  <a:cxn ang="0">
                    <a:pos x="0" y="50"/>
                  </a:cxn>
                  <a:cxn ang="0">
                    <a:pos x="0" y="124"/>
                  </a:cxn>
                  <a:cxn ang="0">
                    <a:pos x="4" y="168"/>
                  </a:cxn>
                  <a:cxn ang="0">
                    <a:pos x="64" y="168"/>
                  </a:cxn>
                </a:cxnLst>
                <a:rect l="0" t="0" r="r" b="b"/>
                <a:pathLst>
                  <a:path w="144" h="171">
                    <a:moveTo>
                      <a:pt x="64" y="168"/>
                    </a:moveTo>
                    <a:lnTo>
                      <a:pt x="74" y="170"/>
                    </a:lnTo>
                    <a:lnTo>
                      <a:pt x="100" y="170"/>
                    </a:lnTo>
                    <a:lnTo>
                      <a:pt x="110" y="168"/>
                    </a:lnTo>
                    <a:lnTo>
                      <a:pt x="134" y="168"/>
                    </a:lnTo>
                    <a:lnTo>
                      <a:pt x="143" y="165"/>
                    </a:lnTo>
                    <a:lnTo>
                      <a:pt x="143" y="0"/>
                    </a:lnTo>
                    <a:lnTo>
                      <a:pt x="117" y="0"/>
                    </a:lnTo>
                    <a:lnTo>
                      <a:pt x="108" y="2"/>
                    </a:lnTo>
                    <a:lnTo>
                      <a:pt x="91" y="2"/>
                    </a:lnTo>
                    <a:lnTo>
                      <a:pt x="81" y="4"/>
                    </a:lnTo>
                    <a:lnTo>
                      <a:pt x="74" y="4"/>
                    </a:lnTo>
                    <a:lnTo>
                      <a:pt x="64" y="7"/>
                    </a:lnTo>
                    <a:lnTo>
                      <a:pt x="55" y="7"/>
                    </a:lnTo>
                    <a:lnTo>
                      <a:pt x="48" y="9"/>
                    </a:lnTo>
                    <a:lnTo>
                      <a:pt x="38" y="9"/>
                    </a:lnTo>
                    <a:lnTo>
                      <a:pt x="28" y="12"/>
                    </a:lnTo>
                    <a:lnTo>
                      <a:pt x="21" y="14"/>
                    </a:lnTo>
                    <a:lnTo>
                      <a:pt x="11" y="14"/>
                    </a:lnTo>
                    <a:lnTo>
                      <a:pt x="4" y="16"/>
                    </a:lnTo>
                    <a:lnTo>
                      <a:pt x="0" y="50"/>
                    </a:lnTo>
                    <a:lnTo>
                      <a:pt x="0" y="124"/>
                    </a:lnTo>
                    <a:lnTo>
                      <a:pt x="4" y="168"/>
                    </a:lnTo>
                    <a:lnTo>
                      <a:pt x="64" y="168"/>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7" name="Freeform 4443"/>
              <p:cNvSpPr>
                <a:spLocks/>
              </p:cNvSpPr>
              <p:nvPr/>
            </p:nvSpPr>
            <p:spPr bwMode="auto">
              <a:xfrm>
                <a:off x="3828" y="8868"/>
                <a:ext cx="139" cy="163"/>
              </a:xfrm>
              <a:custGeom>
                <a:avLst/>
                <a:gdLst/>
                <a:ahLst/>
                <a:cxnLst>
                  <a:cxn ang="0">
                    <a:pos x="38" y="9"/>
                  </a:cxn>
                  <a:cxn ang="0">
                    <a:pos x="23" y="14"/>
                  </a:cxn>
                  <a:cxn ang="0">
                    <a:pos x="14" y="14"/>
                  </a:cxn>
                  <a:cxn ang="0">
                    <a:pos x="7" y="16"/>
                  </a:cxn>
                  <a:cxn ang="0">
                    <a:pos x="2" y="50"/>
                  </a:cxn>
                  <a:cxn ang="0">
                    <a:pos x="2" y="67"/>
                  </a:cxn>
                  <a:cxn ang="0">
                    <a:pos x="0" y="84"/>
                  </a:cxn>
                  <a:cxn ang="0">
                    <a:pos x="0" y="100"/>
                  </a:cxn>
                  <a:cxn ang="0">
                    <a:pos x="2" y="120"/>
                  </a:cxn>
                  <a:cxn ang="0">
                    <a:pos x="2" y="139"/>
                  </a:cxn>
                  <a:cxn ang="0">
                    <a:pos x="7" y="160"/>
                  </a:cxn>
                  <a:cxn ang="0">
                    <a:pos x="31" y="160"/>
                  </a:cxn>
                  <a:cxn ang="0">
                    <a:pos x="40" y="163"/>
                  </a:cxn>
                  <a:cxn ang="0">
                    <a:pos x="115" y="163"/>
                  </a:cxn>
                  <a:cxn ang="0">
                    <a:pos x="124" y="160"/>
                  </a:cxn>
                  <a:cxn ang="0">
                    <a:pos x="131" y="160"/>
                  </a:cxn>
                  <a:cxn ang="0">
                    <a:pos x="139" y="158"/>
                  </a:cxn>
                  <a:cxn ang="0">
                    <a:pos x="139" y="0"/>
                  </a:cxn>
                  <a:cxn ang="0">
                    <a:pos x="131" y="0"/>
                  </a:cxn>
                  <a:cxn ang="0">
                    <a:pos x="122" y="2"/>
                  </a:cxn>
                  <a:cxn ang="0">
                    <a:pos x="98" y="2"/>
                  </a:cxn>
                  <a:cxn ang="0">
                    <a:pos x="88" y="4"/>
                  </a:cxn>
                  <a:cxn ang="0">
                    <a:pos x="71" y="4"/>
                  </a:cxn>
                  <a:cxn ang="0">
                    <a:pos x="64" y="7"/>
                  </a:cxn>
                  <a:cxn ang="0">
                    <a:pos x="55" y="7"/>
                  </a:cxn>
                  <a:cxn ang="0">
                    <a:pos x="48" y="9"/>
                  </a:cxn>
                  <a:cxn ang="0">
                    <a:pos x="38" y="9"/>
                  </a:cxn>
                </a:cxnLst>
                <a:rect l="0" t="0" r="r" b="b"/>
                <a:pathLst>
                  <a:path w="139" h="163">
                    <a:moveTo>
                      <a:pt x="38" y="9"/>
                    </a:moveTo>
                    <a:lnTo>
                      <a:pt x="23" y="14"/>
                    </a:lnTo>
                    <a:lnTo>
                      <a:pt x="14" y="14"/>
                    </a:lnTo>
                    <a:lnTo>
                      <a:pt x="7" y="16"/>
                    </a:lnTo>
                    <a:lnTo>
                      <a:pt x="2" y="50"/>
                    </a:lnTo>
                    <a:lnTo>
                      <a:pt x="2" y="67"/>
                    </a:lnTo>
                    <a:lnTo>
                      <a:pt x="0" y="84"/>
                    </a:lnTo>
                    <a:lnTo>
                      <a:pt x="0" y="100"/>
                    </a:lnTo>
                    <a:lnTo>
                      <a:pt x="2" y="120"/>
                    </a:lnTo>
                    <a:lnTo>
                      <a:pt x="2" y="139"/>
                    </a:lnTo>
                    <a:lnTo>
                      <a:pt x="7" y="160"/>
                    </a:lnTo>
                    <a:lnTo>
                      <a:pt x="31" y="160"/>
                    </a:lnTo>
                    <a:lnTo>
                      <a:pt x="40" y="163"/>
                    </a:lnTo>
                    <a:lnTo>
                      <a:pt x="115" y="163"/>
                    </a:lnTo>
                    <a:lnTo>
                      <a:pt x="124" y="160"/>
                    </a:lnTo>
                    <a:lnTo>
                      <a:pt x="131" y="160"/>
                    </a:lnTo>
                    <a:lnTo>
                      <a:pt x="139" y="158"/>
                    </a:lnTo>
                    <a:lnTo>
                      <a:pt x="139" y="0"/>
                    </a:lnTo>
                    <a:lnTo>
                      <a:pt x="131" y="0"/>
                    </a:lnTo>
                    <a:lnTo>
                      <a:pt x="122" y="2"/>
                    </a:lnTo>
                    <a:lnTo>
                      <a:pt x="98" y="2"/>
                    </a:lnTo>
                    <a:lnTo>
                      <a:pt x="88" y="4"/>
                    </a:lnTo>
                    <a:lnTo>
                      <a:pt x="71" y="4"/>
                    </a:lnTo>
                    <a:lnTo>
                      <a:pt x="64" y="7"/>
                    </a:lnTo>
                    <a:lnTo>
                      <a:pt x="55" y="7"/>
                    </a:lnTo>
                    <a:lnTo>
                      <a:pt x="48" y="9"/>
                    </a:lnTo>
                    <a:lnTo>
                      <a:pt x="38" y="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8" name="Freeform 4444"/>
              <p:cNvSpPr>
                <a:spLocks/>
              </p:cNvSpPr>
              <p:nvPr/>
            </p:nvSpPr>
            <p:spPr bwMode="auto">
              <a:xfrm>
                <a:off x="3830" y="8872"/>
                <a:ext cx="134" cy="156"/>
              </a:xfrm>
              <a:custGeom>
                <a:avLst/>
                <a:gdLst/>
                <a:ahLst/>
                <a:cxnLst>
                  <a:cxn ang="0">
                    <a:pos x="2" y="62"/>
                  </a:cxn>
                  <a:cxn ang="0">
                    <a:pos x="0" y="79"/>
                  </a:cxn>
                  <a:cxn ang="0">
                    <a:pos x="0" y="96"/>
                  </a:cxn>
                  <a:cxn ang="0">
                    <a:pos x="2" y="112"/>
                  </a:cxn>
                  <a:cxn ang="0">
                    <a:pos x="7" y="151"/>
                  </a:cxn>
                  <a:cxn ang="0">
                    <a:pos x="14" y="151"/>
                  </a:cxn>
                  <a:cxn ang="0">
                    <a:pos x="21" y="153"/>
                  </a:cxn>
                  <a:cxn ang="0">
                    <a:pos x="45" y="153"/>
                  </a:cxn>
                  <a:cxn ang="0">
                    <a:pos x="55" y="156"/>
                  </a:cxn>
                  <a:cxn ang="0">
                    <a:pos x="86" y="156"/>
                  </a:cxn>
                  <a:cxn ang="0">
                    <a:pos x="93" y="153"/>
                  </a:cxn>
                  <a:cxn ang="0">
                    <a:pos x="117" y="153"/>
                  </a:cxn>
                  <a:cxn ang="0">
                    <a:pos x="124" y="151"/>
                  </a:cxn>
                  <a:cxn ang="0">
                    <a:pos x="134" y="151"/>
                  </a:cxn>
                  <a:cxn ang="0">
                    <a:pos x="134" y="0"/>
                  </a:cxn>
                  <a:cxn ang="0">
                    <a:pos x="93" y="0"/>
                  </a:cxn>
                  <a:cxn ang="0">
                    <a:pos x="86" y="2"/>
                  </a:cxn>
                  <a:cxn ang="0">
                    <a:pos x="69" y="2"/>
                  </a:cxn>
                  <a:cxn ang="0">
                    <a:pos x="62" y="4"/>
                  </a:cxn>
                  <a:cxn ang="0">
                    <a:pos x="52" y="4"/>
                  </a:cxn>
                  <a:cxn ang="0">
                    <a:pos x="45" y="7"/>
                  </a:cxn>
                  <a:cxn ang="0">
                    <a:pos x="38" y="7"/>
                  </a:cxn>
                  <a:cxn ang="0">
                    <a:pos x="31" y="9"/>
                  </a:cxn>
                  <a:cxn ang="0">
                    <a:pos x="21" y="12"/>
                  </a:cxn>
                  <a:cxn ang="0">
                    <a:pos x="14" y="14"/>
                  </a:cxn>
                  <a:cxn ang="0">
                    <a:pos x="7" y="14"/>
                  </a:cxn>
                  <a:cxn ang="0">
                    <a:pos x="4" y="31"/>
                  </a:cxn>
                  <a:cxn ang="0">
                    <a:pos x="2" y="45"/>
                  </a:cxn>
                  <a:cxn ang="0">
                    <a:pos x="2" y="62"/>
                  </a:cxn>
                </a:cxnLst>
                <a:rect l="0" t="0" r="r" b="b"/>
                <a:pathLst>
                  <a:path w="134" h="156">
                    <a:moveTo>
                      <a:pt x="2" y="62"/>
                    </a:moveTo>
                    <a:lnTo>
                      <a:pt x="0" y="79"/>
                    </a:lnTo>
                    <a:lnTo>
                      <a:pt x="0" y="96"/>
                    </a:lnTo>
                    <a:lnTo>
                      <a:pt x="2" y="112"/>
                    </a:lnTo>
                    <a:lnTo>
                      <a:pt x="7" y="151"/>
                    </a:lnTo>
                    <a:lnTo>
                      <a:pt x="14" y="151"/>
                    </a:lnTo>
                    <a:lnTo>
                      <a:pt x="21" y="153"/>
                    </a:lnTo>
                    <a:lnTo>
                      <a:pt x="45" y="153"/>
                    </a:lnTo>
                    <a:lnTo>
                      <a:pt x="55" y="156"/>
                    </a:lnTo>
                    <a:lnTo>
                      <a:pt x="86" y="156"/>
                    </a:lnTo>
                    <a:lnTo>
                      <a:pt x="93" y="153"/>
                    </a:lnTo>
                    <a:lnTo>
                      <a:pt x="117" y="153"/>
                    </a:lnTo>
                    <a:lnTo>
                      <a:pt x="124" y="151"/>
                    </a:lnTo>
                    <a:lnTo>
                      <a:pt x="134" y="151"/>
                    </a:lnTo>
                    <a:lnTo>
                      <a:pt x="134" y="0"/>
                    </a:lnTo>
                    <a:lnTo>
                      <a:pt x="93" y="0"/>
                    </a:lnTo>
                    <a:lnTo>
                      <a:pt x="86" y="2"/>
                    </a:lnTo>
                    <a:lnTo>
                      <a:pt x="69" y="2"/>
                    </a:lnTo>
                    <a:lnTo>
                      <a:pt x="62" y="4"/>
                    </a:lnTo>
                    <a:lnTo>
                      <a:pt x="52" y="4"/>
                    </a:lnTo>
                    <a:lnTo>
                      <a:pt x="45" y="7"/>
                    </a:lnTo>
                    <a:lnTo>
                      <a:pt x="38" y="7"/>
                    </a:lnTo>
                    <a:lnTo>
                      <a:pt x="31" y="9"/>
                    </a:lnTo>
                    <a:lnTo>
                      <a:pt x="21" y="12"/>
                    </a:lnTo>
                    <a:lnTo>
                      <a:pt x="14" y="14"/>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9" name="Freeform 4445"/>
              <p:cNvSpPr>
                <a:spLocks/>
              </p:cNvSpPr>
              <p:nvPr/>
            </p:nvSpPr>
            <p:spPr bwMode="auto">
              <a:xfrm>
                <a:off x="3832" y="8875"/>
                <a:ext cx="128" cy="149"/>
              </a:xfrm>
              <a:custGeom>
                <a:avLst/>
                <a:gdLst/>
                <a:ahLst/>
                <a:cxnLst>
                  <a:cxn ang="0">
                    <a:pos x="4" y="124"/>
                  </a:cxn>
                  <a:cxn ang="0">
                    <a:pos x="7" y="143"/>
                  </a:cxn>
                  <a:cxn ang="0">
                    <a:pos x="14" y="146"/>
                  </a:cxn>
                  <a:cxn ang="0">
                    <a:pos x="28" y="146"/>
                  </a:cxn>
                  <a:cxn ang="0">
                    <a:pos x="36" y="148"/>
                  </a:cxn>
                  <a:cxn ang="0">
                    <a:pos x="98" y="148"/>
                  </a:cxn>
                  <a:cxn ang="0">
                    <a:pos x="105" y="146"/>
                  </a:cxn>
                  <a:cxn ang="0">
                    <a:pos x="112" y="146"/>
                  </a:cxn>
                  <a:cxn ang="0">
                    <a:pos x="120" y="143"/>
                  </a:cxn>
                  <a:cxn ang="0">
                    <a:pos x="127" y="143"/>
                  </a:cxn>
                  <a:cxn ang="0">
                    <a:pos x="127" y="0"/>
                  </a:cxn>
                  <a:cxn ang="0">
                    <a:pos x="96" y="0"/>
                  </a:cxn>
                  <a:cxn ang="0">
                    <a:pos x="88" y="2"/>
                  </a:cxn>
                  <a:cxn ang="0">
                    <a:pos x="67" y="2"/>
                  </a:cxn>
                  <a:cxn ang="0">
                    <a:pos x="60" y="4"/>
                  </a:cxn>
                  <a:cxn ang="0">
                    <a:pos x="50" y="4"/>
                  </a:cxn>
                  <a:cxn ang="0">
                    <a:pos x="43" y="7"/>
                  </a:cxn>
                  <a:cxn ang="0">
                    <a:pos x="36" y="7"/>
                  </a:cxn>
                  <a:cxn ang="0">
                    <a:pos x="28" y="9"/>
                  </a:cxn>
                  <a:cxn ang="0">
                    <a:pos x="7" y="16"/>
                  </a:cxn>
                  <a:cxn ang="0">
                    <a:pos x="0" y="60"/>
                  </a:cxn>
                  <a:cxn ang="0">
                    <a:pos x="0" y="91"/>
                  </a:cxn>
                  <a:cxn ang="0">
                    <a:pos x="4" y="124"/>
                  </a:cxn>
                </a:cxnLst>
                <a:rect l="0" t="0" r="r" b="b"/>
                <a:pathLst>
                  <a:path w="128" h="149">
                    <a:moveTo>
                      <a:pt x="4" y="124"/>
                    </a:moveTo>
                    <a:lnTo>
                      <a:pt x="7" y="143"/>
                    </a:lnTo>
                    <a:lnTo>
                      <a:pt x="14" y="146"/>
                    </a:lnTo>
                    <a:lnTo>
                      <a:pt x="28" y="146"/>
                    </a:lnTo>
                    <a:lnTo>
                      <a:pt x="36" y="148"/>
                    </a:lnTo>
                    <a:lnTo>
                      <a:pt x="98" y="148"/>
                    </a:lnTo>
                    <a:lnTo>
                      <a:pt x="105" y="146"/>
                    </a:lnTo>
                    <a:lnTo>
                      <a:pt x="112" y="146"/>
                    </a:lnTo>
                    <a:lnTo>
                      <a:pt x="120" y="143"/>
                    </a:lnTo>
                    <a:lnTo>
                      <a:pt x="127" y="143"/>
                    </a:lnTo>
                    <a:lnTo>
                      <a:pt x="127" y="0"/>
                    </a:lnTo>
                    <a:lnTo>
                      <a:pt x="96" y="0"/>
                    </a:lnTo>
                    <a:lnTo>
                      <a:pt x="88" y="2"/>
                    </a:lnTo>
                    <a:lnTo>
                      <a:pt x="67" y="2"/>
                    </a:lnTo>
                    <a:lnTo>
                      <a:pt x="60" y="4"/>
                    </a:lnTo>
                    <a:lnTo>
                      <a:pt x="50" y="4"/>
                    </a:lnTo>
                    <a:lnTo>
                      <a:pt x="43" y="7"/>
                    </a:lnTo>
                    <a:lnTo>
                      <a:pt x="36" y="7"/>
                    </a:lnTo>
                    <a:lnTo>
                      <a:pt x="28" y="9"/>
                    </a:lnTo>
                    <a:lnTo>
                      <a:pt x="7" y="16"/>
                    </a:lnTo>
                    <a:lnTo>
                      <a:pt x="0" y="60"/>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0" name="Freeform 4446"/>
              <p:cNvSpPr>
                <a:spLocks/>
              </p:cNvSpPr>
              <p:nvPr/>
            </p:nvSpPr>
            <p:spPr bwMode="auto">
              <a:xfrm>
                <a:off x="3835" y="8880"/>
                <a:ext cx="122" cy="141"/>
              </a:xfrm>
              <a:custGeom>
                <a:avLst/>
                <a:gdLst/>
                <a:ahLst/>
                <a:cxnLst>
                  <a:cxn ang="0">
                    <a:pos x="36" y="4"/>
                  </a:cxn>
                  <a:cxn ang="0">
                    <a:pos x="7" y="14"/>
                  </a:cxn>
                  <a:cxn ang="0">
                    <a:pos x="4" y="28"/>
                  </a:cxn>
                  <a:cxn ang="0">
                    <a:pos x="2" y="40"/>
                  </a:cxn>
                  <a:cxn ang="0">
                    <a:pos x="0" y="55"/>
                  </a:cxn>
                  <a:cxn ang="0">
                    <a:pos x="0" y="83"/>
                  </a:cxn>
                  <a:cxn ang="0">
                    <a:pos x="7" y="134"/>
                  </a:cxn>
                  <a:cxn ang="0">
                    <a:pos x="14" y="136"/>
                  </a:cxn>
                  <a:cxn ang="0">
                    <a:pos x="21" y="136"/>
                  </a:cxn>
                  <a:cxn ang="0">
                    <a:pos x="28" y="139"/>
                  </a:cxn>
                  <a:cxn ang="0">
                    <a:pos x="36" y="139"/>
                  </a:cxn>
                  <a:cxn ang="0">
                    <a:pos x="43" y="141"/>
                  </a:cxn>
                  <a:cxn ang="0">
                    <a:pos x="79" y="141"/>
                  </a:cxn>
                  <a:cxn ang="0">
                    <a:pos x="86" y="139"/>
                  </a:cxn>
                  <a:cxn ang="0">
                    <a:pos x="98" y="139"/>
                  </a:cxn>
                  <a:cxn ang="0">
                    <a:pos x="112" y="134"/>
                  </a:cxn>
                  <a:cxn ang="0">
                    <a:pos x="120" y="134"/>
                  </a:cxn>
                  <a:cxn ang="0">
                    <a:pos x="122" y="98"/>
                  </a:cxn>
                  <a:cxn ang="0">
                    <a:pos x="122" y="31"/>
                  </a:cxn>
                  <a:cxn ang="0">
                    <a:pos x="120" y="0"/>
                  </a:cxn>
                  <a:cxn ang="0">
                    <a:pos x="64" y="0"/>
                  </a:cxn>
                  <a:cxn ang="0">
                    <a:pos x="57" y="2"/>
                  </a:cxn>
                  <a:cxn ang="0">
                    <a:pos x="50" y="2"/>
                  </a:cxn>
                  <a:cxn ang="0">
                    <a:pos x="43" y="4"/>
                  </a:cxn>
                  <a:cxn ang="0">
                    <a:pos x="36" y="4"/>
                  </a:cxn>
                </a:cxnLst>
                <a:rect l="0" t="0" r="r" b="b"/>
                <a:pathLst>
                  <a:path w="122" h="141">
                    <a:moveTo>
                      <a:pt x="36" y="4"/>
                    </a:moveTo>
                    <a:lnTo>
                      <a:pt x="7" y="14"/>
                    </a:lnTo>
                    <a:lnTo>
                      <a:pt x="4" y="28"/>
                    </a:lnTo>
                    <a:lnTo>
                      <a:pt x="2" y="40"/>
                    </a:lnTo>
                    <a:lnTo>
                      <a:pt x="0" y="55"/>
                    </a:lnTo>
                    <a:lnTo>
                      <a:pt x="0" y="83"/>
                    </a:lnTo>
                    <a:lnTo>
                      <a:pt x="7" y="134"/>
                    </a:lnTo>
                    <a:lnTo>
                      <a:pt x="14" y="136"/>
                    </a:lnTo>
                    <a:lnTo>
                      <a:pt x="21" y="136"/>
                    </a:lnTo>
                    <a:lnTo>
                      <a:pt x="28" y="139"/>
                    </a:lnTo>
                    <a:lnTo>
                      <a:pt x="36" y="139"/>
                    </a:lnTo>
                    <a:lnTo>
                      <a:pt x="43" y="141"/>
                    </a:lnTo>
                    <a:lnTo>
                      <a:pt x="79" y="141"/>
                    </a:lnTo>
                    <a:lnTo>
                      <a:pt x="86" y="139"/>
                    </a:lnTo>
                    <a:lnTo>
                      <a:pt x="98" y="139"/>
                    </a:lnTo>
                    <a:lnTo>
                      <a:pt x="112" y="134"/>
                    </a:lnTo>
                    <a:lnTo>
                      <a:pt x="120" y="134"/>
                    </a:lnTo>
                    <a:lnTo>
                      <a:pt x="122" y="98"/>
                    </a:lnTo>
                    <a:lnTo>
                      <a:pt x="122" y="31"/>
                    </a:lnTo>
                    <a:lnTo>
                      <a:pt x="120" y="0"/>
                    </a:lnTo>
                    <a:lnTo>
                      <a:pt x="64" y="0"/>
                    </a:lnTo>
                    <a:lnTo>
                      <a:pt x="57" y="2"/>
                    </a:lnTo>
                    <a:lnTo>
                      <a:pt x="50" y="2"/>
                    </a:lnTo>
                    <a:lnTo>
                      <a:pt x="43" y="4"/>
                    </a:lnTo>
                    <a:lnTo>
                      <a:pt x="36" y="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1" name="Freeform 4447"/>
              <p:cNvSpPr>
                <a:spLocks/>
              </p:cNvSpPr>
              <p:nvPr/>
            </p:nvSpPr>
            <p:spPr bwMode="auto">
              <a:xfrm>
                <a:off x="3837" y="8882"/>
                <a:ext cx="115" cy="137"/>
              </a:xfrm>
              <a:custGeom>
                <a:avLst/>
                <a:gdLst/>
                <a:ahLst/>
                <a:cxnLst>
                  <a:cxn ang="0">
                    <a:pos x="2" y="40"/>
                  </a:cxn>
                  <a:cxn ang="0">
                    <a:pos x="0" y="52"/>
                  </a:cxn>
                  <a:cxn ang="0">
                    <a:pos x="0" y="81"/>
                  </a:cxn>
                  <a:cxn ang="0">
                    <a:pos x="4" y="110"/>
                  </a:cxn>
                  <a:cxn ang="0">
                    <a:pos x="7" y="127"/>
                  </a:cxn>
                  <a:cxn ang="0">
                    <a:pos x="21" y="132"/>
                  </a:cxn>
                  <a:cxn ang="0">
                    <a:pos x="28" y="132"/>
                  </a:cxn>
                  <a:cxn ang="0">
                    <a:pos x="33" y="134"/>
                  </a:cxn>
                  <a:cxn ang="0">
                    <a:pos x="48" y="134"/>
                  </a:cxn>
                  <a:cxn ang="0">
                    <a:pos x="55" y="136"/>
                  </a:cxn>
                  <a:cxn ang="0">
                    <a:pos x="60" y="136"/>
                  </a:cxn>
                  <a:cxn ang="0">
                    <a:pos x="67" y="134"/>
                  </a:cxn>
                  <a:cxn ang="0">
                    <a:pos x="88" y="134"/>
                  </a:cxn>
                  <a:cxn ang="0">
                    <a:pos x="93" y="132"/>
                  </a:cxn>
                  <a:cxn ang="0">
                    <a:pos x="100" y="129"/>
                  </a:cxn>
                  <a:cxn ang="0">
                    <a:pos x="108" y="129"/>
                  </a:cxn>
                  <a:cxn ang="0">
                    <a:pos x="115" y="127"/>
                  </a:cxn>
                  <a:cxn ang="0">
                    <a:pos x="115" y="31"/>
                  </a:cxn>
                  <a:cxn ang="0">
                    <a:pos x="112" y="0"/>
                  </a:cxn>
                  <a:cxn ang="0">
                    <a:pos x="60" y="0"/>
                  </a:cxn>
                  <a:cxn ang="0">
                    <a:pos x="52" y="2"/>
                  </a:cxn>
                  <a:cxn ang="0">
                    <a:pos x="48" y="2"/>
                  </a:cxn>
                  <a:cxn ang="0">
                    <a:pos x="40" y="4"/>
                  </a:cxn>
                  <a:cxn ang="0">
                    <a:pos x="33" y="4"/>
                  </a:cxn>
                  <a:cxn ang="0">
                    <a:pos x="26" y="7"/>
                  </a:cxn>
                  <a:cxn ang="0">
                    <a:pos x="21" y="9"/>
                  </a:cxn>
                  <a:cxn ang="0">
                    <a:pos x="7" y="14"/>
                  </a:cxn>
                  <a:cxn ang="0">
                    <a:pos x="4" y="26"/>
                  </a:cxn>
                  <a:cxn ang="0">
                    <a:pos x="2" y="40"/>
                  </a:cxn>
                </a:cxnLst>
                <a:rect l="0" t="0" r="r" b="b"/>
                <a:pathLst>
                  <a:path w="115" h="137">
                    <a:moveTo>
                      <a:pt x="2" y="40"/>
                    </a:moveTo>
                    <a:lnTo>
                      <a:pt x="0" y="52"/>
                    </a:lnTo>
                    <a:lnTo>
                      <a:pt x="0" y="81"/>
                    </a:lnTo>
                    <a:lnTo>
                      <a:pt x="4" y="110"/>
                    </a:lnTo>
                    <a:lnTo>
                      <a:pt x="7" y="127"/>
                    </a:lnTo>
                    <a:lnTo>
                      <a:pt x="21" y="132"/>
                    </a:lnTo>
                    <a:lnTo>
                      <a:pt x="28" y="132"/>
                    </a:lnTo>
                    <a:lnTo>
                      <a:pt x="33" y="134"/>
                    </a:lnTo>
                    <a:lnTo>
                      <a:pt x="48" y="134"/>
                    </a:lnTo>
                    <a:lnTo>
                      <a:pt x="55" y="136"/>
                    </a:lnTo>
                    <a:lnTo>
                      <a:pt x="60" y="136"/>
                    </a:lnTo>
                    <a:lnTo>
                      <a:pt x="67" y="134"/>
                    </a:lnTo>
                    <a:lnTo>
                      <a:pt x="88" y="134"/>
                    </a:lnTo>
                    <a:lnTo>
                      <a:pt x="93" y="132"/>
                    </a:lnTo>
                    <a:lnTo>
                      <a:pt x="100" y="129"/>
                    </a:lnTo>
                    <a:lnTo>
                      <a:pt x="108" y="129"/>
                    </a:lnTo>
                    <a:lnTo>
                      <a:pt x="115" y="127"/>
                    </a:lnTo>
                    <a:lnTo>
                      <a:pt x="115" y="31"/>
                    </a:lnTo>
                    <a:lnTo>
                      <a:pt x="112" y="0"/>
                    </a:lnTo>
                    <a:lnTo>
                      <a:pt x="60" y="0"/>
                    </a:lnTo>
                    <a:lnTo>
                      <a:pt x="52" y="2"/>
                    </a:lnTo>
                    <a:lnTo>
                      <a:pt x="48" y="2"/>
                    </a:lnTo>
                    <a:lnTo>
                      <a:pt x="40" y="4"/>
                    </a:lnTo>
                    <a:lnTo>
                      <a:pt x="33" y="4"/>
                    </a:lnTo>
                    <a:lnTo>
                      <a:pt x="26" y="7"/>
                    </a:lnTo>
                    <a:lnTo>
                      <a:pt x="21" y="9"/>
                    </a:lnTo>
                    <a:lnTo>
                      <a:pt x="7" y="14"/>
                    </a:lnTo>
                    <a:lnTo>
                      <a:pt x="4" y="26"/>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2" name="Freeform 4448"/>
              <p:cNvSpPr>
                <a:spLocks/>
              </p:cNvSpPr>
              <p:nvPr/>
            </p:nvSpPr>
            <p:spPr bwMode="auto">
              <a:xfrm>
                <a:off x="3840" y="8884"/>
                <a:ext cx="110" cy="130"/>
              </a:xfrm>
              <a:custGeom>
                <a:avLst/>
                <a:gdLst/>
                <a:ahLst/>
                <a:cxnLst>
                  <a:cxn ang="0">
                    <a:pos x="0" y="50"/>
                  </a:cxn>
                  <a:cxn ang="0">
                    <a:pos x="0" y="91"/>
                  </a:cxn>
                  <a:cxn ang="0">
                    <a:pos x="4" y="105"/>
                  </a:cxn>
                  <a:cxn ang="0">
                    <a:pos x="7" y="120"/>
                  </a:cxn>
                  <a:cxn ang="0">
                    <a:pos x="21" y="124"/>
                  </a:cxn>
                  <a:cxn ang="0">
                    <a:pos x="26" y="127"/>
                  </a:cxn>
                  <a:cxn ang="0">
                    <a:pos x="33" y="127"/>
                  </a:cxn>
                  <a:cxn ang="0">
                    <a:pos x="38" y="129"/>
                  </a:cxn>
                  <a:cxn ang="0">
                    <a:pos x="69" y="129"/>
                  </a:cxn>
                  <a:cxn ang="0">
                    <a:pos x="76" y="127"/>
                  </a:cxn>
                  <a:cxn ang="0">
                    <a:pos x="81" y="127"/>
                  </a:cxn>
                  <a:cxn ang="0">
                    <a:pos x="88" y="124"/>
                  </a:cxn>
                  <a:cxn ang="0">
                    <a:pos x="96" y="124"/>
                  </a:cxn>
                  <a:cxn ang="0">
                    <a:pos x="100" y="122"/>
                  </a:cxn>
                  <a:cxn ang="0">
                    <a:pos x="108" y="120"/>
                  </a:cxn>
                  <a:cxn ang="0">
                    <a:pos x="110" y="88"/>
                  </a:cxn>
                  <a:cxn ang="0">
                    <a:pos x="110" y="28"/>
                  </a:cxn>
                  <a:cxn ang="0">
                    <a:pos x="108" y="2"/>
                  </a:cxn>
                  <a:cxn ang="0">
                    <a:pos x="100" y="2"/>
                  </a:cxn>
                  <a:cxn ang="0">
                    <a:pos x="96" y="0"/>
                  </a:cxn>
                  <a:cxn ang="0">
                    <a:pos x="57" y="0"/>
                  </a:cxn>
                  <a:cxn ang="0">
                    <a:pos x="50" y="2"/>
                  </a:cxn>
                  <a:cxn ang="0">
                    <a:pos x="45" y="2"/>
                  </a:cxn>
                  <a:cxn ang="0">
                    <a:pos x="38" y="4"/>
                  </a:cxn>
                  <a:cxn ang="0">
                    <a:pos x="33" y="4"/>
                  </a:cxn>
                  <a:cxn ang="0">
                    <a:pos x="26" y="7"/>
                  </a:cxn>
                  <a:cxn ang="0">
                    <a:pos x="21" y="9"/>
                  </a:cxn>
                  <a:cxn ang="0">
                    <a:pos x="7" y="14"/>
                  </a:cxn>
                  <a:cxn ang="0">
                    <a:pos x="0" y="50"/>
                  </a:cxn>
                </a:cxnLst>
                <a:rect l="0" t="0" r="r" b="b"/>
                <a:pathLst>
                  <a:path w="110" h="130">
                    <a:moveTo>
                      <a:pt x="0" y="50"/>
                    </a:moveTo>
                    <a:lnTo>
                      <a:pt x="0" y="91"/>
                    </a:lnTo>
                    <a:lnTo>
                      <a:pt x="4" y="105"/>
                    </a:lnTo>
                    <a:lnTo>
                      <a:pt x="7" y="120"/>
                    </a:lnTo>
                    <a:lnTo>
                      <a:pt x="21" y="124"/>
                    </a:lnTo>
                    <a:lnTo>
                      <a:pt x="26" y="127"/>
                    </a:lnTo>
                    <a:lnTo>
                      <a:pt x="33" y="127"/>
                    </a:lnTo>
                    <a:lnTo>
                      <a:pt x="38" y="129"/>
                    </a:lnTo>
                    <a:lnTo>
                      <a:pt x="69" y="129"/>
                    </a:lnTo>
                    <a:lnTo>
                      <a:pt x="76" y="127"/>
                    </a:lnTo>
                    <a:lnTo>
                      <a:pt x="81" y="127"/>
                    </a:lnTo>
                    <a:lnTo>
                      <a:pt x="88" y="124"/>
                    </a:lnTo>
                    <a:lnTo>
                      <a:pt x="96" y="124"/>
                    </a:lnTo>
                    <a:lnTo>
                      <a:pt x="100" y="122"/>
                    </a:lnTo>
                    <a:lnTo>
                      <a:pt x="108" y="120"/>
                    </a:lnTo>
                    <a:lnTo>
                      <a:pt x="110" y="88"/>
                    </a:lnTo>
                    <a:lnTo>
                      <a:pt x="110" y="28"/>
                    </a:lnTo>
                    <a:lnTo>
                      <a:pt x="108" y="2"/>
                    </a:lnTo>
                    <a:lnTo>
                      <a:pt x="100" y="2"/>
                    </a:lnTo>
                    <a:lnTo>
                      <a:pt x="96" y="0"/>
                    </a:lnTo>
                    <a:lnTo>
                      <a:pt x="57" y="0"/>
                    </a:lnTo>
                    <a:lnTo>
                      <a:pt x="50" y="2"/>
                    </a:lnTo>
                    <a:lnTo>
                      <a:pt x="45" y="2"/>
                    </a:lnTo>
                    <a:lnTo>
                      <a:pt x="38" y="4"/>
                    </a:lnTo>
                    <a:lnTo>
                      <a:pt x="33" y="4"/>
                    </a:lnTo>
                    <a:lnTo>
                      <a:pt x="26" y="7"/>
                    </a:lnTo>
                    <a:lnTo>
                      <a:pt x="21" y="9"/>
                    </a:lnTo>
                    <a:lnTo>
                      <a:pt x="7" y="14"/>
                    </a:lnTo>
                    <a:lnTo>
                      <a:pt x="0" y="50"/>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3" name="Freeform 4449"/>
              <p:cNvSpPr>
                <a:spLocks/>
              </p:cNvSpPr>
              <p:nvPr/>
            </p:nvSpPr>
            <p:spPr bwMode="auto">
              <a:xfrm>
                <a:off x="3840" y="8887"/>
                <a:ext cx="105" cy="125"/>
              </a:xfrm>
              <a:custGeom>
                <a:avLst/>
                <a:gdLst/>
                <a:ahLst/>
                <a:cxnLst>
                  <a:cxn ang="0">
                    <a:pos x="7" y="26"/>
                  </a:cxn>
                  <a:cxn ang="0">
                    <a:pos x="4" y="38"/>
                  </a:cxn>
                  <a:cxn ang="0">
                    <a:pos x="2" y="47"/>
                  </a:cxn>
                  <a:cxn ang="0">
                    <a:pos x="0" y="60"/>
                  </a:cxn>
                  <a:cxn ang="0">
                    <a:pos x="2" y="71"/>
                  </a:cxn>
                  <a:cxn ang="0">
                    <a:pos x="2" y="86"/>
                  </a:cxn>
                  <a:cxn ang="0">
                    <a:pos x="7" y="98"/>
                  </a:cxn>
                  <a:cxn ang="0">
                    <a:pos x="11" y="112"/>
                  </a:cxn>
                  <a:cxn ang="0">
                    <a:pos x="16" y="117"/>
                  </a:cxn>
                  <a:cxn ang="0">
                    <a:pos x="21" y="120"/>
                  </a:cxn>
                  <a:cxn ang="0">
                    <a:pos x="28" y="120"/>
                  </a:cxn>
                  <a:cxn ang="0">
                    <a:pos x="33" y="122"/>
                  </a:cxn>
                  <a:cxn ang="0">
                    <a:pos x="40" y="122"/>
                  </a:cxn>
                  <a:cxn ang="0">
                    <a:pos x="45" y="124"/>
                  </a:cxn>
                  <a:cxn ang="0">
                    <a:pos x="62" y="124"/>
                  </a:cxn>
                  <a:cxn ang="0">
                    <a:pos x="69" y="122"/>
                  </a:cxn>
                  <a:cxn ang="0">
                    <a:pos x="74" y="122"/>
                  </a:cxn>
                  <a:cxn ang="0">
                    <a:pos x="81" y="120"/>
                  </a:cxn>
                  <a:cxn ang="0">
                    <a:pos x="86" y="120"/>
                  </a:cxn>
                  <a:cxn ang="0">
                    <a:pos x="91" y="117"/>
                  </a:cxn>
                  <a:cxn ang="0">
                    <a:pos x="98" y="115"/>
                  </a:cxn>
                  <a:cxn ang="0">
                    <a:pos x="103" y="112"/>
                  </a:cxn>
                  <a:cxn ang="0">
                    <a:pos x="105" y="83"/>
                  </a:cxn>
                  <a:cxn ang="0">
                    <a:pos x="105" y="28"/>
                  </a:cxn>
                  <a:cxn ang="0">
                    <a:pos x="103" y="2"/>
                  </a:cxn>
                  <a:cxn ang="0">
                    <a:pos x="79" y="2"/>
                  </a:cxn>
                  <a:cxn ang="0">
                    <a:pos x="74" y="0"/>
                  </a:cxn>
                  <a:cxn ang="0">
                    <a:pos x="62" y="0"/>
                  </a:cxn>
                  <a:cxn ang="0">
                    <a:pos x="57" y="2"/>
                  </a:cxn>
                  <a:cxn ang="0">
                    <a:pos x="40" y="2"/>
                  </a:cxn>
                  <a:cxn ang="0">
                    <a:pos x="33" y="4"/>
                  </a:cxn>
                  <a:cxn ang="0">
                    <a:pos x="28" y="7"/>
                  </a:cxn>
                  <a:cxn ang="0">
                    <a:pos x="21" y="9"/>
                  </a:cxn>
                  <a:cxn ang="0">
                    <a:pos x="16" y="11"/>
                  </a:cxn>
                  <a:cxn ang="0">
                    <a:pos x="11" y="14"/>
                  </a:cxn>
                  <a:cxn ang="0">
                    <a:pos x="7" y="26"/>
                  </a:cxn>
                </a:cxnLst>
                <a:rect l="0" t="0" r="r" b="b"/>
                <a:pathLst>
                  <a:path w="105" h="125">
                    <a:moveTo>
                      <a:pt x="7" y="26"/>
                    </a:moveTo>
                    <a:lnTo>
                      <a:pt x="4" y="38"/>
                    </a:lnTo>
                    <a:lnTo>
                      <a:pt x="2" y="47"/>
                    </a:lnTo>
                    <a:lnTo>
                      <a:pt x="0" y="60"/>
                    </a:lnTo>
                    <a:lnTo>
                      <a:pt x="2" y="71"/>
                    </a:lnTo>
                    <a:lnTo>
                      <a:pt x="2" y="86"/>
                    </a:lnTo>
                    <a:lnTo>
                      <a:pt x="7" y="98"/>
                    </a:lnTo>
                    <a:lnTo>
                      <a:pt x="11" y="112"/>
                    </a:lnTo>
                    <a:lnTo>
                      <a:pt x="16" y="117"/>
                    </a:lnTo>
                    <a:lnTo>
                      <a:pt x="21" y="120"/>
                    </a:lnTo>
                    <a:lnTo>
                      <a:pt x="28" y="120"/>
                    </a:lnTo>
                    <a:lnTo>
                      <a:pt x="33" y="122"/>
                    </a:lnTo>
                    <a:lnTo>
                      <a:pt x="40" y="122"/>
                    </a:lnTo>
                    <a:lnTo>
                      <a:pt x="45" y="124"/>
                    </a:lnTo>
                    <a:lnTo>
                      <a:pt x="62" y="124"/>
                    </a:lnTo>
                    <a:lnTo>
                      <a:pt x="69" y="122"/>
                    </a:lnTo>
                    <a:lnTo>
                      <a:pt x="74" y="122"/>
                    </a:lnTo>
                    <a:lnTo>
                      <a:pt x="81" y="120"/>
                    </a:lnTo>
                    <a:lnTo>
                      <a:pt x="86" y="120"/>
                    </a:lnTo>
                    <a:lnTo>
                      <a:pt x="91" y="117"/>
                    </a:lnTo>
                    <a:lnTo>
                      <a:pt x="98" y="115"/>
                    </a:lnTo>
                    <a:lnTo>
                      <a:pt x="103" y="112"/>
                    </a:lnTo>
                    <a:lnTo>
                      <a:pt x="105" y="83"/>
                    </a:lnTo>
                    <a:lnTo>
                      <a:pt x="105" y="28"/>
                    </a:lnTo>
                    <a:lnTo>
                      <a:pt x="103" y="2"/>
                    </a:lnTo>
                    <a:lnTo>
                      <a:pt x="79" y="2"/>
                    </a:lnTo>
                    <a:lnTo>
                      <a:pt x="74" y="0"/>
                    </a:lnTo>
                    <a:lnTo>
                      <a:pt x="62" y="0"/>
                    </a:lnTo>
                    <a:lnTo>
                      <a:pt x="57" y="2"/>
                    </a:lnTo>
                    <a:lnTo>
                      <a:pt x="40" y="2"/>
                    </a:lnTo>
                    <a:lnTo>
                      <a:pt x="33" y="4"/>
                    </a:lnTo>
                    <a:lnTo>
                      <a:pt x="28" y="7"/>
                    </a:lnTo>
                    <a:lnTo>
                      <a:pt x="21" y="9"/>
                    </a:lnTo>
                    <a:lnTo>
                      <a:pt x="16" y="11"/>
                    </a:lnTo>
                    <a:lnTo>
                      <a:pt x="11" y="14"/>
                    </a:lnTo>
                    <a:lnTo>
                      <a:pt x="7" y="2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4" name="Freeform 4450"/>
              <p:cNvSpPr>
                <a:spLocks/>
              </p:cNvSpPr>
              <p:nvPr/>
            </p:nvSpPr>
            <p:spPr bwMode="auto">
              <a:xfrm>
                <a:off x="3842" y="8889"/>
                <a:ext cx="101" cy="118"/>
              </a:xfrm>
              <a:custGeom>
                <a:avLst/>
                <a:gdLst/>
                <a:ahLst/>
                <a:cxnLst>
                  <a:cxn ang="0">
                    <a:pos x="21" y="9"/>
                  </a:cxn>
                  <a:cxn ang="0">
                    <a:pos x="16" y="11"/>
                  </a:cxn>
                  <a:cxn ang="0">
                    <a:pos x="11" y="14"/>
                  </a:cxn>
                  <a:cxn ang="0">
                    <a:pos x="7" y="26"/>
                  </a:cxn>
                  <a:cxn ang="0">
                    <a:pos x="2" y="45"/>
                  </a:cxn>
                  <a:cxn ang="0">
                    <a:pos x="0" y="57"/>
                  </a:cxn>
                  <a:cxn ang="0">
                    <a:pos x="2" y="69"/>
                  </a:cxn>
                  <a:cxn ang="0">
                    <a:pos x="2" y="81"/>
                  </a:cxn>
                  <a:cxn ang="0">
                    <a:pos x="7" y="93"/>
                  </a:cxn>
                  <a:cxn ang="0">
                    <a:pos x="11" y="107"/>
                  </a:cxn>
                  <a:cxn ang="0">
                    <a:pos x="21" y="112"/>
                  </a:cxn>
                  <a:cxn ang="0">
                    <a:pos x="26" y="115"/>
                  </a:cxn>
                  <a:cxn ang="0">
                    <a:pos x="33" y="115"/>
                  </a:cxn>
                  <a:cxn ang="0">
                    <a:pos x="38" y="117"/>
                  </a:cxn>
                  <a:cxn ang="0">
                    <a:pos x="64" y="117"/>
                  </a:cxn>
                  <a:cxn ang="0">
                    <a:pos x="69" y="115"/>
                  </a:cxn>
                  <a:cxn ang="0">
                    <a:pos x="76" y="115"/>
                  </a:cxn>
                  <a:cxn ang="0">
                    <a:pos x="81" y="112"/>
                  </a:cxn>
                  <a:cxn ang="0">
                    <a:pos x="95" y="105"/>
                  </a:cxn>
                  <a:cxn ang="0">
                    <a:pos x="100" y="79"/>
                  </a:cxn>
                  <a:cxn ang="0">
                    <a:pos x="100" y="28"/>
                  </a:cxn>
                  <a:cxn ang="0">
                    <a:pos x="95" y="4"/>
                  </a:cxn>
                  <a:cxn ang="0">
                    <a:pos x="91" y="4"/>
                  </a:cxn>
                  <a:cxn ang="0">
                    <a:pos x="86" y="2"/>
                  </a:cxn>
                  <a:cxn ang="0">
                    <a:pos x="69" y="2"/>
                  </a:cxn>
                  <a:cxn ang="0">
                    <a:pos x="64" y="0"/>
                  </a:cxn>
                  <a:cxn ang="0">
                    <a:pos x="52" y="0"/>
                  </a:cxn>
                  <a:cxn ang="0">
                    <a:pos x="48" y="2"/>
                  </a:cxn>
                  <a:cxn ang="0">
                    <a:pos x="38" y="2"/>
                  </a:cxn>
                  <a:cxn ang="0">
                    <a:pos x="31" y="4"/>
                  </a:cxn>
                  <a:cxn ang="0">
                    <a:pos x="21" y="9"/>
                  </a:cxn>
                </a:cxnLst>
                <a:rect l="0" t="0" r="r" b="b"/>
                <a:pathLst>
                  <a:path w="101" h="118">
                    <a:moveTo>
                      <a:pt x="21" y="9"/>
                    </a:moveTo>
                    <a:lnTo>
                      <a:pt x="16" y="11"/>
                    </a:lnTo>
                    <a:lnTo>
                      <a:pt x="11" y="14"/>
                    </a:lnTo>
                    <a:lnTo>
                      <a:pt x="7" y="26"/>
                    </a:lnTo>
                    <a:lnTo>
                      <a:pt x="2" y="45"/>
                    </a:lnTo>
                    <a:lnTo>
                      <a:pt x="0" y="57"/>
                    </a:lnTo>
                    <a:lnTo>
                      <a:pt x="2" y="69"/>
                    </a:lnTo>
                    <a:lnTo>
                      <a:pt x="2" y="81"/>
                    </a:lnTo>
                    <a:lnTo>
                      <a:pt x="7" y="93"/>
                    </a:lnTo>
                    <a:lnTo>
                      <a:pt x="11" y="107"/>
                    </a:lnTo>
                    <a:lnTo>
                      <a:pt x="21" y="112"/>
                    </a:lnTo>
                    <a:lnTo>
                      <a:pt x="26" y="115"/>
                    </a:lnTo>
                    <a:lnTo>
                      <a:pt x="33" y="115"/>
                    </a:lnTo>
                    <a:lnTo>
                      <a:pt x="38" y="117"/>
                    </a:lnTo>
                    <a:lnTo>
                      <a:pt x="64" y="117"/>
                    </a:lnTo>
                    <a:lnTo>
                      <a:pt x="69" y="115"/>
                    </a:lnTo>
                    <a:lnTo>
                      <a:pt x="76" y="115"/>
                    </a:lnTo>
                    <a:lnTo>
                      <a:pt x="81" y="112"/>
                    </a:lnTo>
                    <a:lnTo>
                      <a:pt x="95" y="105"/>
                    </a:lnTo>
                    <a:lnTo>
                      <a:pt x="100" y="79"/>
                    </a:lnTo>
                    <a:lnTo>
                      <a:pt x="100" y="28"/>
                    </a:lnTo>
                    <a:lnTo>
                      <a:pt x="95" y="4"/>
                    </a:lnTo>
                    <a:lnTo>
                      <a:pt x="91" y="4"/>
                    </a:lnTo>
                    <a:lnTo>
                      <a:pt x="86" y="2"/>
                    </a:lnTo>
                    <a:lnTo>
                      <a:pt x="69" y="2"/>
                    </a:lnTo>
                    <a:lnTo>
                      <a:pt x="64" y="0"/>
                    </a:lnTo>
                    <a:lnTo>
                      <a:pt x="52" y="0"/>
                    </a:lnTo>
                    <a:lnTo>
                      <a:pt x="48" y="2"/>
                    </a:lnTo>
                    <a:lnTo>
                      <a:pt x="38" y="2"/>
                    </a:lnTo>
                    <a:lnTo>
                      <a:pt x="31" y="4"/>
                    </a:lnTo>
                    <a:lnTo>
                      <a:pt x="21" y="9"/>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5" name="Freeform 4451"/>
              <p:cNvSpPr>
                <a:spLocks/>
              </p:cNvSpPr>
              <p:nvPr/>
            </p:nvSpPr>
            <p:spPr bwMode="auto">
              <a:xfrm>
                <a:off x="3844" y="8892"/>
                <a:ext cx="96" cy="112"/>
              </a:xfrm>
              <a:custGeom>
                <a:avLst/>
                <a:gdLst/>
                <a:ahLst/>
                <a:cxnLst>
                  <a:cxn ang="0">
                    <a:pos x="35" y="2"/>
                  </a:cxn>
                  <a:cxn ang="0">
                    <a:pos x="16" y="11"/>
                  </a:cxn>
                  <a:cxn ang="0">
                    <a:pos x="11" y="16"/>
                  </a:cxn>
                  <a:cxn ang="0">
                    <a:pos x="7" y="23"/>
                  </a:cxn>
                  <a:cxn ang="0">
                    <a:pos x="4" y="35"/>
                  </a:cxn>
                  <a:cxn ang="0">
                    <a:pos x="0" y="55"/>
                  </a:cxn>
                  <a:cxn ang="0">
                    <a:pos x="0" y="64"/>
                  </a:cxn>
                  <a:cxn ang="0">
                    <a:pos x="2" y="76"/>
                  </a:cxn>
                  <a:cxn ang="0">
                    <a:pos x="7" y="86"/>
                  </a:cxn>
                  <a:cxn ang="0">
                    <a:pos x="11" y="100"/>
                  </a:cxn>
                  <a:cxn ang="0">
                    <a:pos x="31" y="110"/>
                  </a:cxn>
                  <a:cxn ang="0">
                    <a:pos x="35" y="110"/>
                  </a:cxn>
                  <a:cxn ang="0">
                    <a:pos x="40" y="112"/>
                  </a:cxn>
                  <a:cxn ang="0">
                    <a:pos x="55" y="112"/>
                  </a:cxn>
                  <a:cxn ang="0">
                    <a:pos x="60" y="110"/>
                  </a:cxn>
                  <a:cxn ang="0">
                    <a:pos x="64" y="110"/>
                  </a:cxn>
                  <a:cxn ang="0">
                    <a:pos x="69" y="107"/>
                  </a:cxn>
                  <a:cxn ang="0">
                    <a:pos x="76" y="105"/>
                  </a:cxn>
                  <a:cxn ang="0">
                    <a:pos x="86" y="100"/>
                  </a:cxn>
                  <a:cxn ang="0">
                    <a:pos x="91" y="98"/>
                  </a:cxn>
                  <a:cxn ang="0">
                    <a:pos x="93" y="74"/>
                  </a:cxn>
                  <a:cxn ang="0">
                    <a:pos x="95" y="52"/>
                  </a:cxn>
                  <a:cxn ang="0">
                    <a:pos x="91" y="4"/>
                  </a:cxn>
                  <a:cxn ang="0">
                    <a:pos x="79" y="4"/>
                  </a:cxn>
                  <a:cxn ang="0">
                    <a:pos x="74" y="2"/>
                  </a:cxn>
                  <a:cxn ang="0">
                    <a:pos x="60" y="2"/>
                  </a:cxn>
                  <a:cxn ang="0">
                    <a:pos x="55" y="0"/>
                  </a:cxn>
                  <a:cxn ang="0">
                    <a:pos x="50" y="0"/>
                  </a:cxn>
                  <a:cxn ang="0">
                    <a:pos x="45" y="2"/>
                  </a:cxn>
                  <a:cxn ang="0">
                    <a:pos x="35" y="2"/>
                  </a:cxn>
                </a:cxnLst>
                <a:rect l="0" t="0" r="r" b="b"/>
                <a:pathLst>
                  <a:path w="96" h="112">
                    <a:moveTo>
                      <a:pt x="35" y="2"/>
                    </a:moveTo>
                    <a:lnTo>
                      <a:pt x="16" y="11"/>
                    </a:lnTo>
                    <a:lnTo>
                      <a:pt x="11" y="16"/>
                    </a:lnTo>
                    <a:lnTo>
                      <a:pt x="7" y="23"/>
                    </a:lnTo>
                    <a:lnTo>
                      <a:pt x="4" y="35"/>
                    </a:lnTo>
                    <a:lnTo>
                      <a:pt x="0" y="55"/>
                    </a:lnTo>
                    <a:lnTo>
                      <a:pt x="0" y="64"/>
                    </a:lnTo>
                    <a:lnTo>
                      <a:pt x="2" y="76"/>
                    </a:lnTo>
                    <a:lnTo>
                      <a:pt x="7" y="86"/>
                    </a:lnTo>
                    <a:lnTo>
                      <a:pt x="11" y="100"/>
                    </a:lnTo>
                    <a:lnTo>
                      <a:pt x="31" y="110"/>
                    </a:lnTo>
                    <a:lnTo>
                      <a:pt x="35" y="110"/>
                    </a:lnTo>
                    <a:lnTo>
                      <a:pt x="40" y="112"/>
                    </a:lnTo>
                    <a:lnTo>
                      <a:pt x="55" y="112"/>
                    </a:lnTo>
                    <a:lnTo>
                      <a:pt x="60" y="110"/>
                    </a:lnTo>
                    <a:lnTo>
                      <a:pt x="64" y="110"/>
                    </a:lnTo>
                    <a:lnTo>
                      <a:pt x="69" y="107"/>
                    </a:lnTo>
                    <a:lnTo>
                      <a:pt x="76" y="105"/>
                    </a:lnTo>
                    <a:lnTo>
                      <a:pt x="86" y="100"/>
                    </a:lnTo>
                    <a:lnTo>
                      <a:pt x="91" y="98"/>
                    </a:lnTo>
                    <a:lnTo>
                      <a:pt x="93" y="74"/>
                    </a:lnTo>
                    <a:lnTo>
                      <a:pt x="95" y="52"/>
                    </a:lnTo>
                    <a:lnTo>
                      <a:pt x="91" y="4"/>
                    </a:lnTo>
                    <a:lnTo>
                      <a:pt x="79" y="4"/>
                    </a:lnTo>
                    <a:lnTo>
                      <a:pt x="74" y="2"/>
                    </a:lnTo>
                    <a:lnTo>
                      <a:pt x="60" y="2"/>
                    </a:lnTo>
                    <a:lnTo>
                      <a:pt x="55" y="0"/>
                    </a:lnTo>
                    <a:lnTo>
                      <a:pt x="50" y="0"/>
                    </a:lnTo>
                    <a:lnTo>
                      <a:pt x="45" y="2"/>
                    </a:lnTo>
                    <a:lnTo>
                      <a:pt x="35" y="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6" name="Freeform 4452"/>
              <p:cNvSpPr>
                <a:spLocks/>
              </p:cNvSpPr>
              <p:nvPr/>
            </p:nvSpPr>
            <p:spPr bwMode="auto">
              <a:xfrm>
                <a:off x="3847" y="8896"/>
                <a:ext cx="89" cy="106"/>
              </a:xfrm>
              <a:custGeom>
                <a:avLst/>
                <a:gdLst/>
                <a:ahLst/>
                <a:cxnLst>
                  <a:cxn ang="0">
                    <a:pos x="0" y="50"/>
                  </a:cxn>
                  <a:cxn ang="0">
                    <a:pos x="0" y="60"/>
                  </a:cxn>
                  <a:cxn ang="0">
                    <a:pos x="2" y="69"/>
                  </a:cxn>
                  <a:cxn ang="0">
                    <a:pos x="7" y="79"/>
                  </a:cxn>
                  <a:cxn ang="0">
                    <a:pos x="11" y="91"/>
                  </a:cxn>
                  <a:cxn ang="0">
                    <a:pos x="16" y="93"/>
                  </a:cxn>
                  <a:cxn ang="0">
                    <a:pos x="21" y="98"/>
                  </a:cxn>
                  <a:cxn ang="0">
                    <a:pos x="26" y="100"/>
                  </a:cxn>
                  <a:cxn ang="0">
                    <a:pos x="31" y="100"/>
                  </a:cxn>
                  <a:cxn ang="0">
                    <a:pos x="33" y="103"/>
                  </a:cxn>
                  <a:cxn ang="0">
                    <a:pos x="38" y="103"/>
                  </a:cxn>
                  <a:cxn ang="0">
                    <a:pos x="43" y="105"/>
                  </a:cxn>
                  <a:cxn ang="0">
                    <a:pos x="47" y="105"/>
                  </a:cxn>
                  <a:cxn ang="0">
                    <a:pos x="52" y="103"/>
                  </a:cxn>
                  <a:cxn ang="0">
                    <a:pos x="57" y="103"/>
                  </a:cxn>
                  <a:cxn ang="0">
                    <a:pos x="62" y="100"/>
                  </a:cxn>
                  <a:cxn ang="0">
                    <a:pos x="64" y="100"/>
                  </a:cxn>
                  <a:cxn ang="0">
                    <a:pos x="74" y="96"/>
                  </a:cxn>
                  <a:cxn ang="0">
                    <a:pos x="79" y="93"/>
                  </a:cxn>
                  <a:cxn ang="0">
                    <a:pos x="83" y="88"/>
                  </a:cxn>
                  <a:cxn ang="0">
                    <a:pos x="86" y="79"/>
                  </a:cxn>
                  <a:cxn ang="0">
                    <a:pos x="88" y="67"/>
                  </a:cxn>
                  <a:cxn ang="0">
                    <a:pos x="88" y="26"/>
                  </a:cxn>
                  <a:cxn ang="0">
                    <a:pos x="86" y="14"/>
                  </a:cxn>
                  <a:cxn ang="0">
                    <a:pos x="83" y="4"/>
                  </a:cxn>
                  <a:cxn ang="0">
                    <a:pos x="79" y="2"/>
                  </a:cxn>
                  <a:cxn ang="0">
                    <a:pos x="69" y="2"/>
                  </a:cxn>
                  <a:cxn ang="0">
                    <a:pos x="64" y="0"/>
                  </a:cxn>
                  <a:cxn ang="0">
                    <a:pos x="33" y="0"/>
                  </a:cxn>
                  <a:cxn ang="0">
                    <a:pos x="28" y="2"/>
                  </a:cxn>
                  <a:cxn ang="0">
                    <a:pos x="26" y="4"/>
                  </a:cxn>
                  <a:cxn ang="0">
                    <a:pos x="16" y="9"/>
                  </a:cxn>
                  <a:cxn ang="0">
                    <a:pos x="11" y="14"/>
                  </a:cxn>
                  <a:cxn ang="0">
                    <a:pos x="7" y="21"/>
                  </a:cxn>
                  <a:cxn ang="0">
                    <a:pos x="0" y="50"/>
                  </a:cxn>
                </a:cxnLst>
                <a:rect l="0" t="0" r="r" b="b"/>
                <a:pathLst>
                  <a:path w="89" h="106">
                    <a:moveTo>
                      <a:pt x="0" y="50"/>
                    </a:moveTo>
                    <a:lnTo>
                      <a:pt x="0" y="60"/>
                    </a:lnTo>
                    <a:lnTo>
                      <a:pt x="2" y="69"/>
                    </a:lnTo>
                    <a:lnTo>
                      <a:pt x="7" y="79"/>
                    </a:lnTo>
                    <a:lnTo>
                      <a:pt x="11" y="91"/>
                    </a:lnTo>
                    <a:lnTo>
                      <a:pt x="16" y="93"/>
                    </a:lnTo>
                    <a:lnTo>
                      <a:pt x="21" y="98"/>
                    </a:lnTo>
                    <a:lnTo>
                      <a:pt x="26" y="100"/>
                    </a:lnTo>
                    <a:lnTo>
                      <a:pt x="31" y="100"/>
                    </a:lnTo>
                    <a:lnTo>
                      <a:pt x="33" y="103"/>
                    </a:lnTo>
                    <a:lnTo>
                      <a:pt x="38" y="103"/>
                    </a:lnTo>
                    <a:lnTo>
                      <a:pt x="43" y="105"/>
                    </a:lnTo>
                    <a:lnTo>
                      <a:pt x="47" y="105"/>
                    </a:lnTo>
                    <a:lnTo>
                      <a:pt x="52" y="103"/>
                    </a:lnTo>
                    <a:lnTo>
                      <a:pt x="57" y="103"/>
                    </a:lnTo>
                    <a:lnTo>
                      <a:pt x="62" y="100"/>
                    </a:lnTo>
                    <a:lnTo>
                      <a:pt x="64" y="100"/>
                    </a:lnTo>
                    <a:lnTo>
                      <a:pt x="74" y="96"/>
                    </a:lnTo>
                    <a:lnTo>
                      <a:pt x="79" y="93"/>
                    </a:lnTo>
                    <a:lnTo>
                      <a:pt x="83" y="88"/>
                    </a:lnTo>
                    <a:lnTo>
                      <a:pt x="86" y="79"/>
                    </a:lnTo>
                    <a:lnTo>
                      <a:pt x="88" y="67"/>
                    </a:lnTo>
                    <a:lnTo>
                      <a:pt x="88" y="26"/>
                    </a:lnTo>
                    <a:lnTo>
                      <a:pt x="86" y="14"/>
                    </a:lnTo>
                    <a:lnTo>
                      <a:pt x="83" y="4"/>
                    </a:lnTo>
                    <a:lnTo>
                      <a:pt x="79" y="2"/>
                    </a:lnTo>
                    <a:lnTo>
                      <a:pt x="69" y="2"/>
                    </a:lnTo>
                    <a:lnTo>
                      <a:pt x="64" y="0"/>
                    </a:lnTo>
                    <a:lnTo>
                      <a:pt x="33" y="0"/>
                    </a:lnTo>
                    <a:lnTo>
                      <a:pt x="28" y="2"/>
                    </a:lnTo>
                    <a:lnTo>
                      <a:pt x="26" y="4"/>
                    </a:lnTo>
                    <a:lnTo>
                      <a:pt x="16" y="9"/>
                    </a:lnTo>
                    <a:lnTo>
                      <a:pt x="11" y="14"/>
                    </a:lnTo>
                    <a:lnTo>
                      <a:pt x="7" y="21"/>
                    </a:lnTo>
                    <a:lnTo>
                      <a:pt x="0"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7" name="Freeform 4453"/>
              <p:cNvSpPr>
                <a:spLocks/>
              </p:cNvSpPr>
              <p:nvPr/>
            </p:nvSpPr>
            <p:spPr bwMode="auto">
              <a:xfrm>
                <a:off x="3849" y="8899"/>
                <a:ext cx="84" cy="98"/>
              </a:xfrm>
              <a:custGeom>
                <a:avLst/>
                <a:gdLst/>
                <a:ahLst/>
                <a:cxnLst>
                  <a:cxn ang="0">
                    <a:pos x="2" y="64"/>
                  </a:cxn>
                  <a:cxn ang="0">
                    <a:pos x="12" y="84"/>
                  </a:cxn>
                  <a:cxn ang="0">
                    <a:pos x="16" y="88"/>
                  </a:cxn>
                  <a:cxn ang="0">
                    <a:pos x="21" y="91"/>
                  </a:cxn>
                  <a:cxn ang="0">
                    <a:pos x="24" y="93"/>
                  </a:cxn>
                  <a:cxn ang="0">
                    <a:pos x="33" y="98"/>
                  </a:cxn>
                  <a:cxn ang="0">
                    <a:pos x="48" y="98"/>
                  </a:cxn>
                  <a:cxn ang="0">
                    <a:pos x="52" y="96"/>
                  </a:cxn>
                  <a:cxn ang="0">
                    <a:pos x="57" y="96"/>
                  </a:cxn>
                  <a:cxn ang="0">
                    <a:pos x="60" y="93"/>
                  </a:cxn>
                  <a:cxn ang="0">
                    <a:pos x="64" y="91"/>
                  </a:cxn>
                  <a:cxn ang="0">
                    <a:pos x="69" y="88"/>
                  </a:cxn>
                  <a:cxn ang="0">
                    <a:pos x="72" y="86"/>
                  </a:cxn>
                  <a:cxn ang="0">
                    <a:pos x="76" y="84"/>
                  </a:cxn>
                  <a:cxn ang="0">
                    <a:pos x="79" y="72"/>
                  </a:cxn>
                  <a:cxn ang="0">
                    <a:pos x="81" y="64"/>
                  </a:cxn>
                  <a:cxn ang="0">
                    <a:pos x="84" y="52"/>
                  </a:cxn>
                  <a:cxn ang="0">
                    <a:pos x="84" y="43"/>
                  </a:cxn>
                  <a:cxn ang="0">
                    <a:pos x="81" y="33"/>
                  </a:cxn>
                  <a:cxn ang="0">
                    <a:pos x="81" y="24"/>
                  </a:cxn>
                  <a:cxn ang="0">
                    <a:pos x="76" y="4"/>
                  </a:cxn>
                  <a:cxn ang="0">
                    <a:pos x="72" y="4"/>
                  </a:cxn>
                  <a:cxn ang="0">
                    <a:pos x="69" y="2"/>
                  </a:cxn>
                  <a:cxn ang="0">
                    <a:pos x="60" y="2"/>
                  </a:cxn>
                  <a:cxn ang="0">
                    <a:pos x="57" y="0"/>
                  </a:cxn>
                  <a:cxn ang="0">
                    <a:pos x="31" y="0"/>
                  </a:cxn>
                  <a:cxn ang="0">
                    <a:pos x="28" y="2"/>
                  </a:cxn>
                  <a:cxn ang="0">
                    <a:pos x="24" y="4"/>
                  </a:cxn>
                  <a:cxn ang="0">
                    <a:pos x="21" y="7"/>
                  </a:cxn>
                  <a:cxn ang="0">
                    <a:pos x="16" y="9"/>
                  </a:cxn>
                  <a:cxn ang="0">
                    <a:pos x="12" y="14"/>
                  </a:cxn>
                  <a:cxn ang="0">
                    <a:pos x="7" y="21"/>
                  </a:cxn>
                  <a:cxn ang="0">
                    <a:pos x="2" y="31"/>
                  </a:cxn>
                  <a:cxn ang="0">
                    <a:pos x="0" y="38"/>
                  </a:cxn>
                  <a:cxn ang="0">
                    <a:pos x="0" y="55"/>
                  </a:cxn>
                  <a:cxn ang="0">
                    <a:pos x="2" y="64"/>
                  </a:cxn>
                </a:cxnLst>
                <a:rect l="0" t="0" r="r" b="b"/>
                <a:pathLst>
                  <a:path w="84" h="98">
                    <a:moveTo>
                      <a:pt x="2" y="64"/>
                    </a:moveTo>
                    <a:lnTo>
                      <a:pt x="12" y="84"/>
                    </a:lnTo>
                    <a:lnTo>
                      <a:pt x="16" y="88"/>
                    </a:lnTo>
                    <a:lnTo>
                      <a:pt x="21" y="91"/>
                    </a:lnTo>
                    <a:lnTo>
                      <a:pt x="24" y="93"/>
                    </a:lnTo>
                    <a:lnTo>
                      <a:pt x="33" y="98"/>
                    </a:lnTo>
                    <a:lnTo>
                      <a:pt x="48" y="98"/>
                    </a:lnTo>
                    <a:lnTo>
                      <a:pt x="52" y="96"/>
                    </a:lnTo>
                    <a:lnTo>
                      <a:pt x="57" y="96"/>
                    </a:lnTo>
                    <a:lnTo>
                      <a:pt x="60" y="93"/>
                    </a:lnTo>
                    <a:lnTo>
                      <a:pt x="64" y="91"/>
                    </a:lnTo>
                    <a:lnTo>
                      <a:pt x="69" y="88"/>
                    </a:lnTo>
                    <a:lnTo>
                      <a:pt x="72" y="86"/>
                    </a:lnTo>
                    <a:lnTo>
                      <a:pt x="76" y="84"/>
                    </a:lnTo>
                    <a:lnTo>
                      <a:pt x="79" y="72"/>
                    </a:lnTo>
                    <a:lnTo>
                      <a:pt x="81" y="64"/>
                    </a:lnTo>
                    <a:lnTo>
                      <a:pt x="84" y="52"/>
                    </a:lnTo>
                    <a:lnTo>
                      <a:pt x="84" y="43"/>
                    </a:lnTo>
                    <a:lnTo>
                      <a:pt x="81" y="33"/>
                    </a:lnTo>
                    <a:lnTo>
                      <a:pt x="81" y="24"/>
                    </a:lnTo>
                    <a:lnTo>
                      <a:pt x="76" y="4"/>
                    </a:lnTo>
                    <a:lnTo>
                      <a:pt x="72" y="4"/>
                    </a:lnTo>
                    <a:lnTo>
                      <a:pt x="69" y="2"/>
                    </a:lnTo>
                    <a:lnTo>
                      <a:pt x="60" y="2"/>
                    </a:lnTo>
                    <a:lnTo>
                      <a:pt x="57" y="0"/>
                    </a:lnTo>
                    <a:lnTo>
                      <a:pt x="31" y="0"/>
                    </a:lnTo>
                    <a:lnTo>
                      <a:pt x="28" y="2"/>
                    </a:lnTo>
                    <a:lnTo>
                      <a:pt x="24" y="4"/>
                    </a:lnTo>
                    <a:lnTo>
                      <a:pt x="21" y="7"/>
                    </a:lnTo>
                    <a:lnTo>
                      <a:pt x="16" y="9"/>
                    </a:lnTo>
                    <a:lnTo>
                      <a:pt x="12" y="14"/>
                    </a:lnTo>
                    <a:lnTo>
                      <a:pt x="7" y="21"/>
                    </a:lnTo>
                    <a:lnTo>
                      <a:pt x="2" y="31"/>
                    </a:lnTo>
                    <a:lnTo>
                      <a:pt x="0" y="38"/>
                    </a:lnTo>
                    <a:lnTo>
                      <a:pt x="0" y="55"/>
                    </a:lnTo>
                    <a:lnTo>
                      <a:pt x="2" y="6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8" name="Freeform 4454"/>
              <p:cNvSpPr>
                <a:spLocks/>
              </p:cNvSpPr>
              <p:nvPr/>
            </p:nvSpPr>
            <p:spPr bwMode="auto">
              <a:xfrm>
                <a:off x="3751" y="8889"/>
                <a:ext cx="43"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3"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9" name="Freeform 4455"/>
              <p:cNvSpPr>
                <a:spLocks/>
              </p:cNvSpPr>
              <p:nvPr/>
            </p:nvSpPr>
            <p:spPr bwMode="auto">
              <a:xfrm>
                <a:off x="3751" y="8899"/>
                <a:ext cx="43" cy="7"/>
              </a:xfrm>
              <a:custGeom>
                <a:avLst/>
                <a:gdLst/>
                <a:ahLst/>
                <a:cxnLst>
                  <a:cxn ang="0">
                    <a:pos x="2" y="2"/>
                  </a:cxn>
                  <a:cxn ang="0">
                    <a:pos x="2" y="2"/>
                  </a:cxn>
                  <a:cxn ang="0">
                    <a:pos x="0" y="7"/>
                  </a:cxn>
                  <a:cxn ang="0">
                    <a:pos x="43" y="2"/>
                  </a:cxn>
                  <a:cxn ang="0">
                    <a:pos x="43" y="0"/>
                  </a:cxn>
                  <a:cxn ang="0">
                    <a:pos x="2" y="2"/>
                  </a:cxn>
                </a:cxnLst>
                <a:rect l="0" t="0" r="r" b="b"/>
                <a:pathLst>
                  <a:path w="43"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0" name="Freeform 4456"/>
              <p:cNvSpPr>
                <a:spLocks/>
              </p:cNvSpPr>
              <p:nvPr/>
            </p:nvSpPr>
            <p:spPr bwMode="auto">
              <a:xfrm>
                <a:off x="3753" y="891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1" name="Freeform 4457"/>
              <p:cNvSpPr>
                <a:spLocks/>
              </p:cNvSpPr>
              <p:nvPr/>
            </p:nvSpPr>
            <p:spPr bwMode="auto">
              <a:xfrm>
                <a:off x="3753" y="891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2" name="Freeform 4458"/>
              <p:cNvSpPr>
                <a:spLocks/>
              </p:cNvSpPr>
              <p:nvPr/>
            </p:nvSpPr>
            <p:spPr bwMode="auto">
              <a:xfrm>
                <a:off x="3751" y="8932"/>
                <a:ext cx="43" cy="5"/>
              </a:xfrm>
              <a:custGeom>
                <a:avLst/>
                <a:gdLst/>
                <a:ahLst/>
                <a:cxnLst>
                  <a:cxn ang="0">
                    <a:pos x="2" y="2"/>
                  </a:cxn>
                  <a:cxn ang="0">
                    <a:pos x="2" y="2"/>
                  </a:cxn>
                  <a:cxn ang="0">
                    <a:pos x="0" y="4"/>
                  </a:cxn>
                  <a:cxn ang="0">
                    <a:pos x="43" y="2"/>
                  </a:cxn>
                  <a:cxn ang="0">
                    <a:pos x="43" y="0"/>
                  </a:cxn>
                  <a:cxn ang="0">
                    <a:pos x="2" y="2"/>
                  </a:cxn>
                </a:cxnLst>
                <a:rect l="0" t="0" r="r" b="b"/>
                <a:pathLst>
                  <a:path w="43"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3" name="Freeform 4459"/>
              <p:cNvSpPr>
                <a:spLocks/>
              </p:cNvSpPr>
              <p:nvPr/>
            </p:nvSpPr>
            <p:spPr bwMode="auto">
              <a:xfrm>
                <a:off x="3753" y="8918"/>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4" name="Freeform 4460"/>
              <p:cNvSpPr>
                <a:spLocks/>
              </p:cNvSpPr>
              <p:nvPr/>
            </p:nvSpPr>
            <p:spPr bwMode="auto">
              <a:xfrm>
                <a:off x="3753" y="8964"/>
                <a:ext cx="41" cy="4"/>
              </a:xfrm>
              <a:custGeom>
                <a:avLst/>
                <a:gdLst/>
                <a:ahLst/>
                <a:cxnLst>
                  <a:cxn ang="0">
                    <a:pos x="0" y="2"/>
                  </a:cxn>
                  <a:cxn ang="0">
                    <a:pos x="0" y="4"/>
                  </a:cxn>
                  <a:cxn ang="0">
                    <a:pos x="40" y="4"/>
                  </a:cxn>
                  <a:cxn ang="0">
                    <a:pos x="40" y="0"/>
                  </a:cxn>
                  <a:cxn ang="0">
                    <a:pos x="0" y="2"/>
                  </a:cxn>
                </a:cxnLst>
                <a:rect l="0" t="0" r="r" b="b"/>
                <a:pathLst>
                  <a:path w="41" h="4">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5" name="Freeform 4461"/>
              <p:cNvSpPr>
                <a:spLocks/>
              </p:cNvSpPr>
              <p:nvPr/>
            </p:nvSpPr>
            <p:spPr bwMode="auto">
              <a:xfrm>
                <a:off x="3840" y="9060"/>
                <a:ext cx="110" cy="9"/>
              </a:xfrm>
              <a:custGeom>
                <a:avLst/>
                <a:gdLst/>
                <a:ahLst/>
                <a:cxnLst>
                  <a:cxn ang="0">
                    <a:pos x="0" y="0"/>
                  </a:cxn>
                  <a:cxn ang="0">
                    <a:pos x="0" y="9"/>
                  </a:cxn>
                  <a:cxn ang="0">
                    <a:pos x="2" y="4"/>
                  </a:cxn>
                  <a:cxn ang="0">
                    <a:pos x="110" y="7"/>
                  </a:cxn>
                  <a:cxn ang="0">
                    <a:pos x="110" y="2"/>
                  </a:cxn>
                  <a:cxn ang="0">
                    <a:pos x="0" y="0"/>
                  </a:cxn>
                </a:cxnLst>
                <a:rect l="0" t="0" r="r" b="b"/>
                <a:pathLst>
                  <a:path w="110" h="9">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6" name="Freeform 4462"/>
              <p:cNvSpPr>
                <a:spLocks/>
              </p:cNvSpPr>
              <p:nvPr/>
            </p:nvSpPr>
            <p:spPr bwMode="auto">
              <a:xfrm>
                <a:off x="3840" y="9064"/>
                <a:ext cx="110" cy="5"/>
              </a:xfrm>
              <a:custGeom>
                <a:avLst/>
                <a:gdLst/>
                <a:ahLst/>
                <a:cxnLst>
                  <a:cxn ang="0">
                    <a:pos x="2" y="0"/>
                  </a:cxn>
                  <a:cxn ang="0">
                    <a:pos x="2" y="0"/>
                  </a:cxn>
                  <a:cxn ang="0">
                    <a:pos x="0" y="2"/>
                  </a:cxn>
                  <a:cxn ang="0">
                    <a:pos x="110" y="4"/>
                  </a:cxn>
                  <a:cxn ang="0">
                    <a:pos x="110" y="2"/>
                  </a:cxn>
                  <a:cxn ang="0">
                    <a:pos x="2" y="0"/>
                  </a:cxn>
                </a:cxnLst>
                <a:rect l="0" t="0" r="r" b="b"/>
                <a:pathLst>
                  <a:path w="110"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7" name="Freeform 4463"/>
              <p:cNvSpPr>
                <a:spLocks/>
              </p:cNvSpPr>
              <p:nvPr/>
            </p:nvSpPr>
            <p:spPr bwMode="auto">
              <a:xfrm>
                <a:off x="3842" y="9060"/>
                <a:ext cx="19" cy="4"/>
              </a:xfrm>
              <a:custGeom>
                <a:avLst/>
                <a:gdLst/>
                <a:ahLst/>
                <a:cxnLst>
                  <a:cxn ang="0">
                    <a:pos x="0" y="0"/>
                  </a:cxn>
                  <a:cxn ang="0">
                    <a:pos x="0" y="4"/>
                  </a:cxn>
                  <a:cxn ang="0">
                    <a:pos x="19" y="4"/>
                  </a:cxn>
                  <a:cxn ang="0">
                    <a:pos x="19" y="2"/>
                  </a:cxn>
                  <a:cxn ang="0">
                    <a:pos x="0" y="0"/>
                  </a:cxn>
                </a:cxnLst>
                <a:rect l="0" t="0" r="r" b="b"/>
                <a:pathLst>
                  <a:path w="19" h="4">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8" name="Freeform 4464"/>
              <p:cNvSpPr>
                <a:spLocks/>
              </p:cNvSpPr>
              <p:nvPr/>
            </p:nvSpPr>
            <p:spPr bwMode="auto">
              <a:xfrm>
                <a:off x="3864" y="9060"/>
                <a:ext cx="21" cy="4"/>
              </a:xfrm>
              <a:custGeom>
                <a:avLst/>
                <a:gdLst/>
                <a:ahLst/>
                <a:cxnLst>
                  <a:cxn ang="0">
                    <a:pos x="0" y="0"/>
                  </a:cxn>
                  <a:cxn ang="0">
                    <a:pos x="0" y="4"/>
                  </a:cxn>
                  <a:cxn ang="0">
                    <a:pos x="21" y="4"/>
                  </a:cxn>
                  <a:cxn ang="0">
                    <a:pos x="21" y="2"/>
                  </a:cxn>
                  <a:cxn ang="0">
                    <a:pos x="0" y="0"/>
                  </a:cxn>
                </a:cxnLst>
                <a:rect l="0" t="0" r="r" b="b"/>
                <a:pathLst>
                  <a:path w="21"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9" name="Freeform 4465"/>
              <p:cNvSpPr>
                <a:spLocks/>
              </p:cNvSpPr>
              <p:nvPr/>
            </p:nvSpPr>
            <p:spPr bwMode="auto">
              <a:xfrm>
                <a:off x="3888" y="9063"/>
                <a:ext cx="21" cy="0"/>
              </a:xfrm>
              <a:custGeom>
                <a:avLst/>
                <a:gdLst/>
                <a:ahLst/>
                <a:cxnLst>
                  <a:cxn ang="0">
                    <a:pos x="0" y="0"/>
                  </a:cxn>
                  <a:cxn ang="0">
                    <a:pos x="21" y="0"/>
                  </a:cxn>
                </a:cxnLst>
                <a:rect l="0" t="0" r="r" b="b"/>
                <a:pathLst>
                  <a:path w="21">
                    <a:moveTo>
                      <a:pt x="0" y="0"/>
                    </a:moveTo>
                    <a:lnTo>
                      <a:pt x="2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0" name="Freeform 4466"/>
              <p:cNvSpPr>
                <a:spLocks/>
              </p:cNvSpPr>
              <p:nvPr/>
            </p:nvSpPr>
            <p:spPr bwMode="auto">
              <a:xfrm>
                <a:off x="3916" y="9062"/>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1" name="Freeform 4467"/>
              <p:cNvSpPr>
                <a:spLocks/>
              </p:cNvSpPr>
              <p:nvPr/>
            </p:nvSpPr>
            <p:spPr bwMode="auto">
              <a:xfrm>
                <a:off x="3864" y="9062"/>
                <a:ext cx="21" cy="2"/>
              </a:xfrm>
              <a:custGeom>
                <a:avLst/>
                <a:gdLst/>
                <a:ahLst/>
                <a:cxnLst>
                  <a:cxn ang="0">
                    <a:pos x="0" y="0"/>
                  </a:cxn>
                  <a:cxn ang="0">
                    <a:pos x="0" y="0"/>
                  </a:cxn>
                  <a:cxn ang="0">
                    <a:pos x="21" y="2"/>
                  </a:cxn>
                  <a:cxn ang="0">
                    <a:pos x="21" y="0"/>
                  </a:cxn>
                  <a:cxn ang="0">
                    <a:pos x="0" y="0"/>
                  </a:cxn>
                </a:cxnLst>
                <a:rect l="0" t="0" r="r" b="b"/>
                <a:pathLst>
                  <a:path w="21"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2" name="Freeform 4468"/>
              <p:cNvSpPr>
                <a:spLocks/>
              </p:cNvSpPr>
              <p:nvPr/>
            </p:nvSpPr>
            <p:spPr bwMode="auto">
              <a:xfrm>
                <a:off x="3888" y="9063"/>
                <a:ext cx="21" cy="0"/>
              </a:xfrm>
              <a:custGeom>
                <a:avLst/>
                <a:gdLst/>
                <a:ahLst/>
                <a:cxnLst>
                  <a:cxn ang="0">
                    <a:pos x="0" y="0"/>
                  </a:cxn>
                  <a:cxn ang="0">
                    <a:pos x="21" y="0"/>
                  </a:cxn>
                </a:cxnLst>
                <a:rect l="0" t="0" r="r" b="b"/>
                <a:pathLst>
                  <a:path w="21">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3" name="Freeform 4469"/>
              <p:cNvSpPr>
                <a:spLocks/>
              </p:cNvSpPr>
              <p:nvPr/>
            </p:nvSpPr>
            <p:spPr bwMode="auto">
              <a:xfrm>
                <a:off x="3916" y="9062"/>
                <a:ext cx="22" cy="2"/>
              </a:xfrm>
              <a:custGeom>
                <a:avLst/>
                <a:gdLst/>
                <a:ahLst/>
                <a:cxnLst>
                  <a:cxn ang="0">
                    <a:pos x="0" y="0"/>
                  </a:cxn>
                  <a:cxn ang="0">
                    <a:pos x="0" y="2"/>
                  </a:cxn>
                  <a:cxn ang="0">
                    <a:pos x="21" y="2"/>
                  </a:cxn>
                  <a:cxn ang="0">
                    <a:pos x="0" y="0"/>
                  </a:cxn>
                </a:cxnLst>
                <a:rect l="0" t="0" r="r" b="b"/>
                <a:pathLst>
                  <a:path w="22"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4" name="Freeform 4470"/>
              <p:cNvSpPr>
                <a:spLocks/>
              </p:cNvSpPr>
              <p:nvPr/>
            </p:nvSpPr>
            <p:spPr bwMode="auto">
              <a:xfrm>
                <a:off x="4051" y="8863"/>
                <a:ext cx="12" cy="216"/>
              </a:xfrm>
              <a:custGeom>
                <a:avLst/>
                <a:gdLst/>
                <a:ahLst/>
                <a:cxnLst>
                  <a:cxn ang="0">
                    <a:pos x="9" y="19"/>
                  </a:cxn>
                  <a:cxn ang="0">
                    <a:pos x="9" y="19"/>
                  </a:cxn>
                  <a:cxn ang="0">
                    <a:pos x="0" y="0"/>
                  </a:cxn>
                  <a:cxn ang="0">
                    <a:pos x="0" y="215"/>
                  </a:cxn>
                  <a:cxn ang="0">
                    <a:pos x="11" y="206"/>
                  </a:cxn>
                  <a:cxn ang="0">
                    <a:pos x="11" y="28"/>
                  </a:cxn>
                  <a:cxn ang="0">
                    <a:pos x="9" y="19"/>
                  </a:cxn>
                </a:cxnLst>
                <a:rect l="0" t="0" r="r" b="b"/>
                <a:pathLst>
                  <a:path w="12" h="216">
                    <a:moveTo>
                      <a:pt x="9" y="19"/>
                    </a:moveTo>
                    <a:lnTo>
                      <a:pt x="9" y="19"/>
                    </a:lnTo>
                    <a:lnTo>
                      <a:pt x="0" y="0"/>
                    </a:lnTo>
                    <a:lnTo>
                      <a:pt x="0" y="215"/>
                    </a:lnTo>
                    <a:lnTo>
                      <a:pt x="11" y="206"/>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5" name="Freeform 4471"/>
              <p:cNvSpPr>
                <a:spLocks/>
              </p:cNvSpPr>
              <p:nvPr/>
            </p:nvSpPr>
            <p:spPr bwMode="auto">
              <a:xfrm>
                <a:off x="4118" y="8920"/>
                <a:ext cx="22"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4" y="141"/>
                  </a:cxn>
                  <a:cxn ang="0">
                    <a:pos x="16" y="129"/>
                  </a:cxn>
                  <a:cxn ang="0">
                    <a:pos x="19" y="115"/>
                  </a:cxn>
                  <a:cxn ang="0">
                    <a:pos x="19" y="95"/>
                  </a:cxn>
                  <a:cxn ang="0">
                    <a:pos x="21" y="79"/>
                  </a:cxn>
                  <a:cxn ang="0">
                    <a:pos x="21" y="62"/>
                  </a:cxn>
                  <a:cxn ang="0">
                    <a:pos x="19" y="43"/>
                  </a:cxn>
                  <a:cxn ang="0">
                    <a:pos x="19" y="26"/>
                  </a:cxn>
                  <a:cxn ang="0">
                    <a:pos x="16" y="9"/>
                  </a:cxn>
                </a:cxnLst>
                <a:rect l="0" t="0" r="r" b="b"/>
                <a:pathLst>
                  <a:path w="22" h="144">
                    <a:moveTo>
                      <a:pt x="16" y="9"/>
                    </a:moveTo>
                    <a:lnTo>
                      <a:pt x="2" y="0"/>
                    </a:lnTo>
                    <a:lnTo>
                      <a:pt x="4" y="23"/>
                    </a:lnTo>
                    <a:lnTo>
                      <a:pt x="7" y="43"/>
                    </a:lnTo>
                    <a:lnTo>
                      <a:pt x="7" y="76"/>
                    </a:lnTo>
                    <a:lnTo>
                      <a:pt x="2" y="105"/>
                    </a:lnTo>
                    <a:lnTo>
                      <a:pt x="2" y="124"/>
                    </a:lnTo>
                    <a:lnTo>
                      <a:pt x="0" y="143"/>
                    </a:lnTo>
                    <a:lnTo>
                      <a:pt x="14" y="141"/>
                    </a:lnTo>
                    <a:lnTo>
                      <a:pt x="16" y="129"/>
                    </a:lnTo>
                    <a:lnTo>
                      <a:pt x="19" y="115"/>
                    </a:lnTo>
                    <a:lnTo>
                      <a:pt x="19" y="95"/>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6" name="Freeform 4472"/>
              <p:cNvSpPr>
                <a:spLocks/>
              </p:cNvSpPr>
              <p:nvPr/>
            </p:nvSpPr>
            <p:spPr bwMode="auto">
              <a:xfrm>
                <a:off x="4116" y="8920"/>
                <a:ext cx="19" cy="144"/>
              </a:xfrm>
              <a:custGeom>
                <a:avLst/>
                <a:gdLst/>
                <a:ahLst/>
                <a:cxnLst>
                  <a:cxn ang="0">
                    <a:pos x="0" y="0"/>
                  </a:cxn>
                  <a:cxn ang="0">
                    <a:pos x="4" y="21"/>
                  </a:cxn>
                  <a:cxn ang="0">
                    <a:pos x="4" y="43"/>
                  </a:cxn>
                  <a:cxn ang="0">
                    <a:pos x="7" y="60"/>
                  </a:cxn>
                  <a:cxn ang="0">
                    <a:pos x="4" y="74"/>
                  </a:cxn>
                  <a:cxn ang="0">
                    <a:pos x="4" y="91"/>
                  </a:cxn>
                  <a:cxn ang="0">
                    <a:pos x="2" y="105"/>
                  </a:cxn>
                  <a:cxn ang="0">
                    <a:pos x="0" y="124"/>
                  </a:cxn>
                  <a:cxn ang="0">
                    <a:pos x="0" y="143"/>
                  </a:cxn>
                  <a:cxn ang="0">
                    <a:pos x="11" y="143"/>
                  </a:cxn>
                  <a:cxn ang="0">
                    <a:pos x="14" y="141"/>
                  </a:cxn>
                  <a:cxn ang="0">
                    <a:pos x="16" y="129"/>
                  </a:cxn>
                  <a:cxn ang="0">
                    <a:pos x="19" y="112"/>
                  </a:cxn>
                  <a:cxn ang="0">
                    <a:pos x="19" y="23"/>
                  </a:cxn>
                  <a:cxn ang="0">
                    <a:pos x="16" y="9"/>
                  </a:cxn>
                  <a:cxn ang="0">
                    <a:pos x="14" y="7"/>
                  </a:cxn>
                  <a:cxn ang="0">
                    <a:pos x="9" y="4"/>
                  </a:cxn>
                  <a:cxn ang="0">
                    <a:pos x="4" y="2"/>
                  </a:cxn>
                  <a:cxn ang="0">
                    <a:pos x="0" y="0"/>
                  </a:cxn>
                </a:cxnLst>
                <a:rect l="0" t="0" r="r" b="b"/>
                <a:pathLst>
                  <a:path w="19" h="144">
                    <a:moveTo>
                      <a:pt x="0" y="0"/>
                    </a:moveTo>
                    <a:lnTo>
                      <a:pt x="4" y="21"/>
                    </a:lnTo>
                    <a:lnTo>
                      <a:pt x="4" y="43"/>
                    </a:lnTo>
                    <a:lnTo>
                      <a:pt x="7" y="60"/>
                    </a:lnTo>
                    <a:lnTo>
                      <a:pt x="4" y="74"/>
                    </a:lnTo>
                    <a:lnTo>
                      <a:pt x="4" y="91"/>
                    </a:lnTo>
                    <a:lnTo>
                      <a:pt x="2" y="105"/>
                    </a:lnTo>
                    <a:lnTo>
                      <a:pt x="0" y="124"/>
                    </a:lnTo>
                    <a:lnTo>
                      <a:pt x="0" y="143"/>
                    </a:lnTo>
                    <a:lnTo>
                      <a:pt x="11" y="143"/>
                    </a:lnTo>
                    <a:lnTo>
                      <a:pt x="14" y="141"/>
                    </a:lnTo>
                    <a:lnTo>
                      <a:pt x="16" y="129"/>
                    </a:lnTo>
                    <a:lnTo>
                      <a:pt x="19" y="112"/>
                    </a:lnTo>
                    <a:lnTo>
                      <a:pt x="19" y="23"/>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7" name="Freeform 4473"/>
              <p:cNvSpPr>
                <a:spLocks/>
              </p:cNvSpPr>
              <p:nvPr/>
            </p:nvSpPr>
            <p:spPr bwMode="auto">
              <a:xfrm>
                <a:off x="4111" y="8918"/>
                <a:ext cx="21" cy="146"/>
              </a:xfrm>
              <a:custGeom>
                <a:avLst/>
                <a:gdLst/>
                <a:ahLst/>
                <a:cxnLst>
                  <a:cxn ang="0">
                    <a:pos x="7" y="23"/>
                  </a:cxn>
                  <a:cxn ang="0">
                    <a:pos x="7" y="76"/>
                  </a:cxn>
                  <a:cxn ang="0">
                    <a:pos x="4" y="91"/>
                  </a:cxn>
                  <a:cxn ang="0">
                    <a:pos x="4" y="107"/>
                  </a:cxn>
                  <a:cxn ang="0">
                    <a:pos x="0" y="146"/>
                  </a:cxn>
                  <a:cxn ang="0">
                    <a:pos x="9" y="146"/>
                  </a:cxn>
                  <a:cxn ang="0">
                    <a:pos x="11" y="143"/>
                  </a:cxn>
                  <a:cxn ang="0">
                    <a:pos x="16" y="143"/>
                  </a:cxn>
                  <a:cxn ang="0">
                    <a:pos x="19" y="115"/>
                  </a:cxn>
                  <a:cxn ang="0">
                    <a:pos x="21" y="79"/>
                  </a:cxn>
                  <a:cxn ang="0">
                    <a:pos x="21" y="43"/>
                  </a:cxn>
                  <a:cxn ang="0">
                    <a:pos x="19" y="9"/>
                  </a:cxn>
                  <a:cxn ang="0">
                    <a:pos x="16" y="9"/>
                  </a:cxn>
                  <a:cxn ang="0">
                    <a:pos x="14" y="4"/>
                  </a:cxn>
                  <a:cxn ang="0">
                    <a:pos x="9" y="4"/>
                  </a:cxn>
                  <a:cxn ang="0">
                    <a:pos x="4" y="0"/>
                  </a:cxn>
                  <a:cxn ang="0">
                    <a:pos x="2" y="0"/>
                  </a:cxn>
                  <a:cxn ang="0">
                    <a:pos x="7" y="23"/>
                  </a:cxn>
                </a:cxnLst>
                <a:rect l="0" t="0" r="r" b="b"/>
                <a:pathLst>
                  <a:path w="21" h="146">
                    <a:moveTo>
                      <a:pt x="7" y="23"/>
                    </a:moveTo>
                    <a:lnTo>
                      <a:pt x="7" y="76"/>
                    </a:lnTo>
                    <a:lnTo>
                      <a:pt x="4" y="91"/>
                    </a:lnTo>
                    <a:lnTo>
                      <a:pt x="4" y="107"/>
                    </a:lnTo>
                    <a:lnTo>
                      <a:pt x="0" y="146"/>
                    </a:lnTo>
                    <a:lnTo>
                      <a:pt x="9" y="146"/>
                    </a:lnTo>
                    <a:lnTo>
                      <a:pt x="11" y="143"/>
                    </a:lnTo>
                    <a:lnTo>
                      <a:pt x="16" y="143"/>
                    </a:lnTo>
                    <a:lnTo>
                      <a:pt x="19" y="115"/>
                    </a:lnTo>
                    <a:lnTo>
                      <a:pt x="21" y="79"/>
                    </a:lnTo>
                    <a:lnTo>
                      <a:pt x="21" y="43"/>
                    </a:lnTo>
                    <a:lnTo>
                      <a:pt x="19" y="9"/>
                    </a:lnTo>
                    <a:lnTo>
                      <a:pt x="16" y="9"/>
                    </a:lnTo>
                    <a:lnTo>
                      <a:pt x="14"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8" name="Freeform 4474"/>
              <p:cNvSpPr>
                <a:spLocks/>
              </p:cNvSpPr>
              <p:nvPr/>
            </p:nvSpPr>
            <p:spPr bwMode="auto">
              <a:xfrm>
                <a:off x="4108" y="8916"/>
                <a:ext cx="22" cy="151"/>
              </a:xfrm>
              <a:custGeom>
                <a:avLst/>
                <a:gdLst/>
                <a:ahLst/>
                <a:cxnLst>
                  <a:cxn ang="0">
                    <a:pos x="0" y="129"/>
                  </a:cxn>
                  <a:cxn ang="0">
                    <a:pos x="0" y="151"/>
                  </a:cxn>
                  <a:cxn ang="0">
                    <a:pos x="2" y="148"/>
                  </a:cxn>
                  <a:cxn ang="0">
                    <a:pos x="9" y="148"/>
                  </a:cxn>
                  <a:cxn ang="0">
                    <a:pos x="11" y="146"/>
                  </a:cxn>
                  <a:cxn ang="0">
                    <a:pos x="16" y="146"/>
                  </a:cxn>
                  <a:cxn ang="0">
                    <a:pos x="19" y="117"/>
                  </a:cxn>
                  <a:cxn ang="0">
                    <a:pos x="21" y="81"/>
                  </a:cxn>
                  <a:cxn ang="0">
                    <a:pos x="21" y="43"/>
                  </a:cxn>
                  <a:cxn ang="0">
                    <a:pos x="19" y="9"/>
                  </a:cxn>
                  <a:cxn ang="0">
                    <a:pos x="16" y="9"/>
                  </a:cxn>
                  <a:cxn ang="0">
                    <a:pos x="11" y="4"/>
                  </a:cxn>
                  <a:cxn ang="0">
                    <a:pos x="7" y="2"/>
                  </a:cxn>
                  <a:cxn ang="0">
                    <a:pos x="2" y="0"/>
                  </a:cxn>
                  <a:cxn ang="0">
                    <a:pos x="7" y="23"/>
                  </a:cxn>
                  <a:cxn ang="0">
                    <a:pos x="7" y="79"/>
                  </a:cxn>
                  <a:cxn ang="0">
                    <a:pos x="4" y="93"/>
                  </a:cxn>
                  <a:cxn ang="0">
                    <a:pos x="2" y="110"/>
                  </a:cxn>
                  <a:cxn ang="0">
                    <a:pos x="0" y="129"/>
                  </a:cxn>
                </a:cxnLst>
                <a:rect l="0" t="0" r="r" b="b"/>
                <a:pathLst>
                  <a:path w="22" h="151">
                    <a:moveTo>
                      <a:pt x="0" y="129"/>
                    </a:moveTo>
                    <a:lnTo>
                      <a:pt x="0" y="151"/>
                    </a:lnTo>
                    <a:lnTo>
                      <a:pt x="2" y="148"/>
                    </a:lnTo>
                    <a:lnTo>
                      <a:pt x="9" y="148"/>
                    </a:lnTo>
                    <a:lnTo>
                      <a:pt x="11" y="146"/>
                    </a:lnTo>
                    <a:lnTo>
                      <a:pt x="16" y="146"/>
                    </a:lnTo>
                    <a:lnTo>
                      <a:pt x="19" y="117"/>
                    </a:lnTo>
                    <a:lnTo>
                      <a:pt x="21" y="81"/>
                    </a:lnTo>
                    <a:lnTo>
                      <a:pt x="21" y="43"/>
                    </a:lnTo>
                    <a:lnTo>
                      <a:pt x="19" y="9"/>
                    </a:lnTo>
                    <a:lnTo>
                      <a:pt x="16" y="9"/>
                    </a:lnTo>
                    <a:lnTo>
                      <a:pt x="11" y="4"/>
                    </a:lnTo>
                    <a:lnTo>
                      <a:pt x="7" y="2"/>
                    </a:lnTo>
                    <a:lnTo>
                      <a:pt x="2" y="0"/>
                    </a:lnTo>
                    <a:lnTo>
                      <a:pt x="7" y="23"/>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9" name="Freeform 4475"/>
              <p:cNvSpPr>
                <a:spLocks/>
              </p:cNvSpPr>
              <p:nvPr/>
            </p:nvSpPr>
            <p:spPr bwMode="auto">
              <a:xfrm>
                <a:off x="4104" y="8916"/>
                <a:ext cx="21" cy="151"/>
              </a:xfrm>
              <a:custGeom>
                <a:avLst/>
                <a:gdLst/>
                <a:ahLst/>
                <a:cxnLst>
                  <a:cxn ang="0">
                    <a:pos x="2" y="148"/>
                  </a:cxn>
                  <a:cxn ang="0">
                    <a:pos x="12" y="148"/>
                  </a:cxn>
                  <a:cxn ang="0">
                    <a:pos x="16" y="146"/>
                  </a:cxn>
                  <a:cxn ang="0">
                    <a:pos x="21" y="117"/>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1" h="151">
                    <a:moveTo>
                      <a:pt x="2" y="148"/>
                    </a:moveTo>
                    <a:lnTo>
                      <a:pt x="12" y="148"/>
                    </a:lnTo>
                    <a:lnTo>
                      <a:pt x="16" y="146"/>
                    </a:lnTo>
                    <a:lnTo>
                      <a:pt x="21" y="117"/>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0" name="Freeform 4476"/>
              <p:cNvSpPr>
                <a:spLocks/>
              </p:cNvSpPr>
              <p:nvPr/>
            </p:nvSpPr>
            <p:spPr bwMode="auto">
              <a:xfrm>
                <a:off x="4101" y="8913"/>
                <a:ext cx="22" cy="154"/>
              </a:xfrm>
              <a:custGeom>
                <a:avLst/>
                <a:gdLst/>
                <a:ahLst/>
                <a:cxnLst>
                  <a:cxn ang="0">
                    <a:pos x="19" y="9"/>
                  </a:cxn>
                  <a:cxn ang="0">
                    <a:pos x="14" y="7"/>
                  </a:cxn>
                  <a:cxn ang="0">
                    <a:pos x="9" y="2"/>
                  </a:cxn>
                  <a:cxn ang="0">
                    <a:pos x="4" y="0"/>
                  </a:cxn>
                  <a:cxn ang="0">
                    <a:pos x="7" y="23"/>
                  </a:cxn>
                  <a:cxn ang="0">
                    <a:pos x="9" y="43"/>
                  </a:cxn>
                  <a:cxn ang="0">
                    <a:pos x="9" y="62"/>
                  </a:cxn>
                  <a:cxn ang="0">
                    <a:pos x="2" y="112"/>
                  </a:cxn>
                  <a:cxn ang="0">
                    <a:pos x="2" y="131"/>
                  </a:cxn>
                  <a:cxn ang="0">
                    <a:pos x="0" y="153"/>
                  </a:cxn>
                  <a:cxn ang="0">
                    <a:pos x="2" y="151"/>
                  </a:cxn>
                  <a:cxn ang="0">
                    <a:pos x="9" y="151"/>
                  </a:cxn>
                  <a:cxn ang="0">
                    <a:pos x="9" y="148"/>
                  </a:cxn>
                  <a:cxn ang="0">
                    <a:pos x="16" y="148"/>
                  </a:cxn>
                  <a:cxn ang="0">
                    <a:pos x="19" y="120"/>
                  </a:cxn>
                  <a:cxn ang="0">
                    <a:pos x="21" y="81"/>
                  </a:cxn>
                  <a:cxn ang="0">
                    <a:pos x="21" y="9"/>
                  </a:cxn>
                  <a:cxn ang="0">
                    <a:pos x="19" y="9"/>
                  </a:cxn>
                </a:cxnLst>
                <a:rect l="0" t="0" r="r" b="b"/>
                <a:pathLst>
                  <a:path w="22" h="154">
                    <a:moveTo>
                      <a:pt x="19" y="9"/>
                    </a:moveTo>
                    <a:lnTo>
                      <a:pt x="14" y="7"/>
                    </a:lnTo>
                    <a:lnTo>
                      <a:pt x="9" y="2"/>
                    </a:lnTo>
                    <a:lnTo>
                      <a:pt x="4" y="0"/>
                    </a:lnTo>
                    <a:lnTo>
                      <a:pt x="7" y="23"/>
                    </a:lnTo>
                    <a:lnTo>
                      <a:pt x="9" y="43"/>
                    </a:lnTo>
                    <a:lnTo>
                      <a:pt x="9" y="62"/>
                    </a:lnTo>
                    <a:lnTo>
                      <a:pt x="2" y="112"/>
                    </a:lnTo>
                    <a:lnTo>
                      <a:pt x="2" y="131"/>
                    </a:lnTo>
                    <a:lnTo>
                      <a:pt x="0" y="153"/>
                    </a:lnTo>
                    <a:lnTo>
                      <a:pt x="2" y="151"/>
                    </a:lnTo>
                    <a:lnTo>
                      <a:pt x="9" y="151"/>
                    </a:lnTo>
                    <a:lnTo>
                      <a:pt x="9" y="148"/>
                    </a:lnTo>
                    <a:lnTo>
                      <a:pt x="16" y="148"/>
                    </a:lnTo>
                    <a:lnTo>
                      <a:pt x="19" y="120"/>
                    </a:lnTo>
                    <a:lnTo>
                      <a:pt x="21" y="81"/>
                    </a:lnTo>
                    <a:lnTo>
                      <a:pt x="21" y="9"/>
                    </a:lnTo>
                    <a:lnTo>
                      <a:pt x="19" y="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1" name="Freeform 4477"/>
              <p:cNvSpPr>
                <a:spLocks/>
              </p:cNvSpPr>
              <p:nvPr/>
            </p:nvSpPr>
            <p:spPr bwMode="auto">
              <a:xfrm>
                <a:off x="4099" y="8911"/>
                <a:ext cx="21" cy="156"/>
              </a:xfrm>
              <a:custGeom>
                <a:avLst/>
                <a:gdLst/>
                <a:ahLst/>
                <a:cxnLst>
                  <a:cxn ang="0">
                    <a:pos x="7" y="23"/>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3"/>
                  </a:cxn>
                  <a:cxn ang="0">
                    <a:pos x="21" y="12"/>
                  </a:cxn>
                  <a:cxn ang="0">
                    <a:pos x="16" y="9"/>
                  </a:cxn>
                  <a:cxn ang="0">
                    <a:pos x="11" y="4"/>
                  </a:cxn>
                  <a:cxn ang="0">
                    <a:pos x="9" y="4"/>
                  </a:cxn>
                  <a:cxn ang="0">
                    <a:pos x="4" y="0"/>
                  </a:cxn>
                  <a:cxn ang="0">
                    <a:pos x="7" y="23"/>
                  </a:cxn>
                </a:cxnLst>
                <a:rect l="0" t="0" r="r" b="b"/>
                <a:pathLst>
                  <a:path w="21" h="156">
                    <a:moveTo>
                      <a:pt x="7" y="23"/>
                    </a:moveTo>
                    <a:lnTo>
                      <a:pt x="7" y="81"/>
                    </a:lnTo>
                    <a:lnTo>
                      <a:pt x="2" y="115"/>
                    </a:lnTo>
                    <a:lnTo>
                      <a:pt x="0" y="134"/>
                    </a:lnTo>
                    <a:lnTo>
                      <a:pt x="0" y="156"/>
                    </a:lnTo>
                    <a:lnTo>
                      <a:pt x="2" y="153"/>
                    </a:lnTo>
                    <a:lnTo>
                      <a:pt x="7" y="153"/>
                    </a:lnTo>
                    <a:lnTo>
                      <a:pt x="9" y="151"/>
                    </a:lnTo>
                    <a:lnTo>
                      <a:pt x="16" y="151"/>
                    </a:lnTo>
                    <a:lnTo>
                      <a:pt x="19" y="120"/>
                    </a:lnTo>
                    <a:lnTo>
                      <a:pt x="21" y="83"/>
                    </a:lnTo>
                    <a:lnTo>
                      <a:pt x="21" y="12"/>
                    </a:lnTo>
                    <a:lnTo>
                      <a:pt x="16" y="9"/>
                    </a:lnTo>
                    <a:lnTo>
                      <a:pt x="11" y="4"/>
                    </a:lnTo>
                    <a:lnTo>
                      <a:pt x="9" y="4"/>
                    </a:lnTo>
                    <a:lnTo>
                      <a:pt x="4" y="0"/>
                    </a:lnTo>
                    <a:lnTo>
                      <a:pt x="7" y="23"/>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2" name="Freeform 4478"/>
              <p:cNvSpPr>
                <a:spLocks/>
              </p:cNvSpPr>
              <p:nvPr/>
            </p:nvSpPr>
            <p:spPr bwMode="auto">
              <a:xfrm>
                <a:off x="4094" y="8911"/>
                <a:ext cx="24" cy="156"/>
              </a:xfrm>
              <a:custGeom>
                <a:avLst/>
                <a:gdLst/>
                <a:ahLst/>
                <a:cxnLst>
                  <a:cxn ang="0">
                    <a:pos x="0" y="156"/>
                  </a:cxn>
                  <a:cxn ang="0">
                    <a:pos x="2" y="153"/>
                  </a:cxn>
                  <a:cxn ang="0">
                    <a:pos x="9" y="153"/>
                  </a:cxn>
                  <a:cxn ang="0">
                    <a:pos x="11" y="151"/>
                  </a:cxn>
                  <a:cxn ang="0">
                    <a:pos x="19" y="151"/>
                  </a:cxn>
                  <a:cxn ang="0">
                    <a:pos x="21" y="120"/>
                  </a:cxn>
                  <a:cxn ang="0">
                    <a:pos x="21" y="43"/>
                  </a:cxn>
                  <a:cxn ang="0">
                    <a:pos x="23" y="9"/>
                  </a:cxn>
                  <a:cxn ang="0">
                    <a:pos x="21" y="9"/>
                  </a:cxn>
                  <a:cxn ang="0">
                    <a:pos x="16" y="4"/>
                  </a:cxn>
                  <a:cxn ang="0">
                    <a:pos x="14" y="4"/>
                  </a:cxn>
                  <a:cxn ang="0">
                    <a:pos x="9" y="2"/>
                  </a:cxn>
                  <a:cxn ang="0">
                    <a:pos x="4" y="0"/>
                  </a:cxn>
                  <a:cxn ang="0">
                    <a:pos x="9" y="21"/>
                  </a:cxn>
                  <a:cxn ang="0">
                    <a:pos x="9" y="79"/>
                  </a:cxn>
                  <a:cxn ang="0">
                    <a:pos x="7" y="98"/>
                  </a:cxn>
                  <a:cxn ang="0">
                    <a:pos x="4" y="115"/>
                  </a:cxn>
                  <a:cxn ang="0">
                    <a:pos x="2" y="134"/>
                  </a:cxn>
                  <a:cxn ang="0">
                    <a:pos x="0" y="156"/>
                  </a:cxn>
                </a:cxnLst>
                <a:rect l="0" t="0" r="r" b="b"/>
                <a:pathLst>
                  <a:path w="24" h="156">
                    <a:moveTo>
                      <a:pt x="0" y="156"/>
                    </a:moveTo>
                    <a:lnTo>
                      <a:pt x="2" y="153"/>
                    </a:lnTo>
                    <a:lnTo>
                      <a:pt x="9" y="153"/>
                    </a:lnTo>
                    <a:lnTo>
                      <a:pt x="11" y="151"/>
                    </a:lnTo>
                    <a:lnTo>
                      <a:pt x="19" y="151"/>
                    </a:lnTo>
                    <a:lnTo>
                      <a:pt x="21" y="120"/>
                    </a:lnTo>
                    <a:lnTo>
                      <a:pt x="21" y="43"/>
                    </a:lnTo>
                    <a:lnTo>
                      <a:pt x="23" y="9"/>
                    </a:lnTo>
                    <a:lnTo>
                      <a:pt x="21" y="9"/>
                    </a:lnTo>
                    <a:lnTo>
                      <a:pt x="16" y="4"/>
                    </a:lnTo>
                    <a:lnTo>
                      <a:pt x="14" y="4"/>
                    </a:lnTo>
                    <a:lnTo>
                      <a:pt x="9" y="2"/>
                    </a:lnTo>
                    <a:lnTo>
                      <a:pt x="4" y="0"/>
                    </a:lnTo>
                    <a:lnTo>
                      <a:pt x="9" y="21"/>
                    </a:lnTo>
                    <a:lnTo>
                      <a:pt x="9" y="79"/>
                    </a:lnTo>
                    <a:lnTo>
                      <a:pt x="7" y="98"/>
                    </a:lnTo>
                    <a:lnTo>
                      <a:pt x="4" y="115"/>
                    </a:lnTo>
                    <a:lnTo>
                      <a:pt x="2" y="134"/>
                    </a:lnTo>
                    <a:lnTo>
                      <a:pt x="0" y="15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3" name="Freeform 4479"/>
              <p:cNvSpPr>
                <a:spLocks/>
              </p:cNvSpPr>
              <p:nvPr/>
            </p:nvSpPr>
            <p:spPr bwMode="auto">
              <a:xfrm>
                <a:off x="4092" y="8908"/>
                <a:ext cx="24" cy="159"/>
              </a:xfrm>
              <a:custGeom>
                <a:avLst/>
                <a:gdLst/>
                <a:ahLst/>
                <a:cxnLst>
                  <a:cxn ang="0">
                    <a:pos x="2" y="156"/>
                  </a:cxn>
                  <a:cxn ang="0">
                    <a:pos x="7" y="156"/>
                  </a:cxn>
                  <a:cxn ang="0">
                    <a:pos x="9" y="153"/>
                  </a:cxn>
                  <a:cxn ang="0">
                    <a:pos x="14" y="153"/>
                  </a:cxn>
                  <a:cxn ang="0">
                    <a:pos x="16" y="151"/>
                  </a:cxn>
                  <a:cxn ang="0">
                    <a:pos x="21" y="122"/>
                  </a:cxn>
                  <a:cxn ang="0">
                    <a:pos x="21" y="45"/>
                  </a:cxn>
                  <a:cxn ang="0">
                    <a:pos x="24" y="9"/>
                  </a:cxn>
                  <a:cxn ang="0">
                    <a:pos x="21" y="9"/>
                  </a:cxn>
                  <a:cxn ang="0">
                    <a:pos x="16" y="7"/>
                  </a:cxn>
                  <a:cxn ang="0">
                    <a:pos x="11" y="4"/>
                  </a:cxn>
                  <a:cxn ang="0">
                    <a:pos x="7" y="0"/>
                  </a:cxn>
                  <a:cxn ang="0">
                    <a:pos x="4" y="0"/>
                  </a:cxn>
                  <a:cxn ang="0">
                    <a:pos x="9" y="23"/>
                  </a:cxn>
                  <a:cxn ang="0">
                    <a:pos x="9" y="64"/>
                  </a:cxn>
                  <a:cxn ang="0">
                    <a:pos x="4" y="98"/>
                  </a:cxn>
                  <a:cxn ang="0">
                    <a:pos x="0" y="136"/>
                  </a:cxn>
                  <a:cxn ang="0">
                    <a:pos x="0" y="158"/>
                  </a:cxn>
                  <a:cxn ang="0">
                    <a:pos x="2" y="156"/>
                  </a:cxn>
                </a:cxnLst>
                <a:rect l="0" t="0" r="r" b="b"/>
                <a:pathLst>
                  <a:path w="24" h="159">
                    <a:moveTo>
                      <a:pt x="2" y="156"/>
                    </a:moveTo>
                    <a:lnTo>
                      <a:pt x="7" y="156"/>
                    </a:lnTo>
                    <a:lnTo>
                      <a:pt x="9" y="153"/>
                    </a:lnTo>
                    <a:lnTo>
                      <a:pt x="14" y="153"/>
                    </a:lnTo>
                    <a:lnTo>
                      <a:pt x="16" y="151"/>
                    </a:lnTo>
                    <a:lnTo>
                      <a:pt x="21" y="122"/>
                    </a:lnTo>
                    <a:lnTo>
                      <a:pt x="21" y="45"/>
                    </a:lnTo>
                    <a:lnTo>
                      <a:pt x="24" y="9"/>
                    </a:lnTo>
                    <a:lnTo>
                      <a:pt x="21" y="9"/>
                    </a:lnTo>
                    <a:lnTo>
                      <a:pt x="16" y="7"/>
                    </a:lnTo>
                    <a:lnTo>
                      <a:pt x="11" y="4"/>
                    </a:lnTo>
                    <a:lnTo>
                      <a:pt x="7" y="0"/>
                    </a:lnTo>
                    <a:lnTo>
                      <a:pt x="4" y="0"/>
                    </a:lnTo>
                    <a:lnTo>
                      <a:pt x="9" y="23"/>
                    </a:lnTo>
                    <a:lnTo>
                      <a:pt x="9" y="64"/>
                    </a:lnTo>
                    <a:lnTo>
                      <a:pt x="4" y="98"/>
                    </a:lnTo>
                    <a:lnTo>
                      <a:pt x="0" y="136"/>
                    </a:lnTo>
                    <a:lnTo>
                      <a:pt x="0" y="158"/>
                    </a:lnTo>
                    <a:lnTo>
                      <a:pt x="2" y="15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4" name="Freeform 4480"/>
              <p:cNvSpPr>
                <a:spLocks/>
              </p:cNvSpPr>
              <p:nvPr/>
            </p:nvSpPr>
            <p:spPr bwMode="auto">
              <a:xfrm>
                <a:off x="4087" y="8906"/>
                <a:ext cx="24" cy="161"/>
              </a:xfrm>
              <a:custGeom>
                <a:avLst/>
                <a:gdLst/>
                <a:ahLst/>
                <a:cxnLst>
                  <a:cxn ang="0">
                    <a:pos x="9" y="23"/>
                  </a:cxn>
                  <a:cxn ang="0">
                    <a:pos x="11" y="45"/>
                  </a:cxn>
                  <a:cxn ang="0">
                    <a:pos x="11" y="64"/>
                  </a:cxn>
                  <a:cxn ang="0">
                    <a:pos x="9" y="83"/>
                  </a:cxn>
                  <a:cxn ang="0">
                    <a:pos x="7" y="100"/>
                  </a:cxn>
                  <a:cxn ang="0">
                    <a:pos x="2" y="139"/>
                  </a:cxn>
                  <a:cxn ang="0">
                    <a:pos x="0" y="160"/>
                  </a:cxn>
                  <a:cxn ang="0">
                    <a:pos x="2" y="158"/>
                  </a:cxn>
                  <a:cxn ang="0">
                    <a:pos x="7" y="158"/>
                  </a:cxn>
                  <a:cxn ang="0">
                    <a:pos x="9" y="156"/>
                  </a:cxn>
                  <a:cxn ang="0">
                    <a:pos x="16" y="156"/>
                  </a:cxn>
                  <a:cxn ang="0">
                    <a:pos x="19" y="153"/>
                  </a:cxn>
                  <a:cxn ang="0">
                    <a:pos x="21" y="124"/>
                  </a:cxn>
                  <a:cxn ang="0">
                    <a:pos x="23" y="86"/>
                  </a:cxn>
                  <a:cxn ang="0">
                    <a:pos x="23" y="9"/>
                  </a:cxn>
                  <a:cxn ang="0">
                    <a:pos x="21" y="9"/>
                  </a:cxn>
                  <a:cxn ang="0">
                    <a:pos x="16" y="7"/>
                  </a:cxn>
                  <a:cxn ang="0">
                    <a:pos x="11" y="2"/>
                  </a:cxn>
                  <a:cxn ang="0">
                    <a:pos x="7" y="0"/>
                  </a:cxn>
                  <a:cxn ang="0">
                    <a:pos x="9" y="23"/>
                  </a:cxn>
                </a:cxnLst>
                <a:rect l="0" t="0" r="r" b="b"/>
                <a:pathLst>
                  <a:path w="24" h="161">
                    <a:moveTo>
                      <a:pt x="9" y="23"/>
                    </a:moveTo>
                    <a:lnTo>
                      <a:pt x="11" y="45"/>
                    </a:lnTo>
                    <a:lnTo>
                      <a:pt x="11" y="64"/>
                    </a:lnTo>
                    <a:lnTo>
                      <a:pt x="9" y="83"/>
                    </a:lnTo>
                    <a:lnTo>
                      <a:pt x="7" y="100"/>
                    </a:lnTo>
                    <a:lnTo>
                      <a:pt x="2" y="139"/>
                    </a:lnTo>
                    <a:lnTo>
                      <a:pt x="0" y="160"/>
                    </a:lnTo>
                    <a:lnTo>
                      <a:pt x="2" y="158"/>
                    </a:lnTo>
                    <a:lnTo>
                      <a:pt x="7" y="158"/>
                    </a:lnTo>
                    <a:lnTo>
                      <a:pt x="9" y="156"/>
                    </a:lnTo>
                    <a:lnTo>
                      <a:pt x="16" y="156"/>
                    </a:lnTo>
                    <a:lnTo>
                      <a:pt x="19" y="153"/>
                    </a:lnTo>
                    <a:lnTo>
                      <a:pt x="21" y="124"/>
                    </a:lnTo>
                    <a:lnTo>
                      <a:pt x="23" y="86"/>
                    </a:lnTo>
                    <a:lnTo>
                      <a:pt x="23" y="9"/>
                    </a:lnTo>
                    <a:lnTo>
                      <a:pt x="21" y="9"/>
                    </a:lnTo>
                    <a:lnTo>
                      <a:pt x="16" y="7"/>
                    </a:lnTo>
                    <a:lnTo>
                      <a:pt x="11"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5" name="Freeform 4481"/>
              <p:cNvSpPr>
                <a:spLocks/>
              </p:cNvSpPr>
              <p:nvPr/>
            </p:nvSpPr>
            <p:spPr bwMode="auto">
              <a:xfrm>
                <a:off x="4084" y="8906"/>
                <a:ext cx="24" cy="161"/>
              </a:xfrm>
              <a:custGeom>
                <a:avLst/>
                <a:gdLst/>
                <a:ahLst/>
                <a:cxnLst>
                  <a:cxn ang="0">
                    <a:pos x="2" y="139"/>
                  </a:cxn>
                  <a:cxn ang="0">
                    <a:pos x="0" y="160"/>
                  </a:cxn>
                  <a:cxn ang="0">
                    <a:pos x="2" y="158"/>
                  </a:cxn>
                  <a:cxn ang="0">
                    <a:pos x="7" y="158"/>
                  </a:cxn>
                  <a:cxn ang="0">
                    <a:pos x="9" y="156"/>
                  </a:cxn>
                  <a:cxn ang="0">
                    <a:pos x="16" y="156"/>
                  </a:cxn>
                  <a:cxn ang="0">
                    <a:pos x="19" y="153"/>
                  </a:cxn>
                  <a:cxn ang="0">
                    <a:pos x="21" y="122"/>
                  </a:cxn>
                  <a:cxn ang="0">
                    <a:pos x="21" y="83"/>
                  </a:cxn>
                  <a:cxn ang="0">
                    <a:pos x="23" y="45"/>
                  </a:cxn>
                  <a:cxn ang="0">
                    <a:pos x="23" y="9"/>
                  </a:cxn>
                  <a:cxn ang="0">
                    <a:pos x="21" y="9"/>
                  </a:cxn>
                  <a:cxn ang="0">
                    <a:pos x="16" y="4"/>
                  </a:cxn>
                  <a:cxn ang="0">
                    <a:pos x="11" y="2"/>
                  </a:cxn>
                  <a:cxn ang="0">
                    <a:pos x="7" y="0"/>
                  </a:cxn>
                  <a:cxn ang="0">
                    <a:pos x="9" y="23"/>
                  </a:cxn>
                  <a:cxn ang="0">
                    <a:pos x="11" y="43"/>
                  </a:cxn>
                  <a:cxn ang="0">
                    <a:pos x="9" y="64"/>
                  </a:cxn>
                  <a:cxn ang="0">
                    <a:pos x="9" y="81"/>
                  </a:cxn>
                  <a:cxn ang="0">
                    <a:pos x="2" y="139"/>
                  </a:cxn>
                </a:cxnLst>
                <a:rect l="0" t="0" r="r" b="b"/>
                <a:pathLst>
                  <a:path w="24" h="161">
                    <a:moveTo>
                      <a:pt x="2" y="139"/>
                    </a:moveTo>
                    <a:lnTo>
                      <a:pt x="0" y="160"/>
                    </a:lnTo>
                    <a:lnTo>
                      <a:pt x="2" y="158"/>
                    </a:lnTo>
                    <a:lnTo>
                      <a:pt x="7" y="158"/>
                    </a:lnTo>
                    <a:lnTo>
                      <a:pt x="9" y="156"/>
                    </a:lnTo>
                    <a:lnTo>
                      <a:pt x="16" y="156"/>
                    </a:lnTo>
                    <a:lnTo>
                      <a:pt x="19" y="153"/>
                    </a:lnTo>
                    <a:lnTo>
                      <a:pt x="21" y="122"/>
                    </a:lnTo>
                    <a:lnTo>
                      <a:pt x="21" y="83"/>
                    </a:lnTo>
                    <a:lnTo>
                      <a:pt x="23" y="45"/>
                    </a:lnTo>
                    <a:lnTo>
                      <a:pt x="23" y="9"/>
                    </a:lnTo>
                    <a:lnTo>
                      <a:pt x="21" y="9"/>
                    </a:lnTo>
                    <a:lnTo>
                      <a:pt x="16" y="4"/>
                    </a:lnTo>
                    <a:lnTo>
                      <a:pt x="11" y="2"/>
                    </a:lnTo>
                    <a:lnTo>
                      <a:pt x="7" y="0"/>
                    </a:lnTo>
                    <a:lnTo>
                      <a:pt x="9" y="23"/>
                    </a:lnTo>
                    <a:lnTo>
                      <a:pt x="11" y="43"/>
                    </a:lnTo>
                    <a:lnTo>
                      <a:pt x="9"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6" name="Freeform 4482"/>
              <p:cNvSpPr>
                <a:spLocks/>
              </p:cNvSpPr>
              <p:nvPr/>
            </p:nvSpPr>
            <p:spPr bwMode="auto">
              <a:xfrm>
                <a:off x="4082" y="8904"/>
                <a:ext cx="24" cy="163"/>
              </a:xfrm>
              <a:custGeom>
                <a:avLst/>
                <a:gdLst/>
                <a:ahLst/>
                <a:cxnLst>
                  <a:cxn ang="0">
                    <a:pos x="7" y="0"/>
                  </a:cxn>
                  <a:cxn ang="0">
                    <a:pos x="9" y="23"/>
                  </a:cxn>
                  <a:cxn ang="0">
                    <a:pos x="11" y="45"/>
                  </a:cxn>
                  <a:cxn ang="0">
                    <a:pos x="0" y="141"/>
                  </a:cxn>
                  <a:cxn ang="0">
                    <a:pos x="0" y="163"/>
                  </a:cxn>
                  <a:cxn ang="0">
                    <a:pos x="19" y="156"/>
                  </a:cxn>
                  <a:cxn ang="0">
                    <a:pos x="21" y="124"/>
                  </a:cxn>
                  <a:cxn ang="0">
                    <a:pos x="21" y="45"/>
                  </a:cxn>
                  <a:cxn ang="0">
                    <a:pos x="23" y="12"/>
                  </a:cxn>
                  <a:cxn ang="0">
                    <a:pos x="7" y="0"/>
                  </a:cxn>
                </a:cxnLst>
                <a:rect l="0" t="0" r="r" b="b"/>
                <a:pathLst>
                  <a:path w="24" h="163">
                    <a:moveTo>
                      <a:pt x="7" y="0"/>
                    </a:moveTo>
                    <a:lnTo>
                      <a:pt x="9" y="23"/>
                    </a:lnTo>
                    <a:lnTo>
                      <a:pt x="11" y="45"/>
                    </a:lnTo>
                    <a:lnTo>
                      <a:pt x="0" y="141"/>
                    </a:lnTo>
                    <a:lnTo>
                      <a:pt x="0" y="163"/>
                    </a:lnTo>
                    <a:lnTo>
                      <a:pt x="19" y="156"/>
                    </a:lnTo>
                    <a:lnTo>
                      <a:pt x="21" y="124"/>
                    </a:lnTo>
                    <a:lnTo>
                      <a:pt x="21" y="45"/>
                    </a:lnTo>
                    <a:lnTo>
                      <a:pt x="23" y="12"/>
                    </a:lnTo>
                    <a:lnTo>
                      <a:pt x="7"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7" name="Freeform 4483"/>
              <p:cNvSpPr>
                <a:spLocks/>
              </p:cNvSpPr>
              <p:nvPr/>
            </p:nvSpPr>
            <p:spPr bwMode="auto">
              <a:xfrm>
                <a:off x="3820" y="9069"/>
                <a:ext cx="214" cy="19"/>
              </a:xfrm>
              <a:custGeom>
                <a:avLst/>
                <a:gdLst/>
                <a:ahLst/>
                <a:cxnLst>
                  <a:cxn ang="0">
                    <a:pos x="16" y="7"/>
                  </a:cxn>
                  <a:cxn ang="0">
                    <a:pos x="21" y="9"/>
                  </a:cxn>
                  <a:cxn ang="0">
                    <a:pos x="26" y="9"/>
                  </a:cxn>
                  <a:cxn ang="0">
                    <a:pos x="28" y="11"/>
                  </a:cxn>
                  <a:cxn ang="0">
                    <a:pos x="40" y="11"/>
                  </a:cxn>
                  <a:cxn ang="0">
                    <a:pos x="45" y="14"/>
                  </a:cxn>
                  <a:cxn ang="0">
                    <a:pos x="57" y="14"/>
                  </a:cxn>
                  <a:cxn ang="0">
                    <a:pos x="64" y="16"/>
                  </a:cxn>
                  <a:cxn ang="0">
                    <a:pos x="84" y="16"/>
                  </a:cxn>
                  <a:cxn ang="0">
                    <a:pos x="93" y="19"/>
                  </a:cxn>
                  <a:cxn ang="0">
                    <a:pos x="124" y="19"/>
                  </a:cxn>
                  <a:cxn ang="0">
                    <a:pos x="131" y="16"/>
                  </a:cxn>
                  <a:cxn ang="0">
                    <a:pos x="158" y="16"/>
                  </a:cxn>
                  <a:cxn ang="0">
                    <a:pos x="165" y="14"/>
                  </a:cxn>
                  <a:cxn ang="0">
                    <a:pos x="187" y="11"/>
                  </a:cxn>
                  <a:cxn ang="0">
                    <a:pos x="213" y="9"/>
                  </a:cxn>
                  <a:cxn ang="0">
                    <a:pos x="189" y="4"/>
                  </a:cxn>
                  <a:cxn ang="0">
                    <a:pos x="172" y="4"/>
                  </a:cxn>
                  <a:cxn ang="0">
                    <a:pos x="165" y="7"/>
                  </a:cxn>
                  <a:cxn ang="0">
                    <a:pos x="151" y="7"/>
                  </a:cxn>
                  <a:cxn ang="0">
                    <a:pos x="139" y="9"/>
                  </a:cxn>
                  <a:cxn ang="0">
                    <a:pos x="115" y="9"/>
                  </a:cxn>
                  <a:cxn ang="0">
                    <a:pos x="103" y="11"/>
                  </a:cxn>
                  <a:cxn ang="0">
                    <a:pos x="64" y="11"/>
                  </a:cxn>
                  <a:cxn ang="0">
                    <a:pos x="57" y="9"/>
                  </a:cxn>
                  <a:cxn ang="0">
                    <a:pos x="38" y="9"/>
                  </a:cxn>
                  <a:cxn ang="0">
                    <a:pos x="0" y="0"/>
                  </a:cxn>
                  <a:cxn ang="0">
                    <a:pos x="2" y="4"/>
                  </a:cxn>
                  <a:cxn ang="0">
                    <a:pos x="7" y="4"/>
                  </a:cxn>
                  <a:cxn ang="0">
                    <a:pos x="9" y="7"/>
                  </a:cxn>
                  <a:cxn ang="0">
                    <a:pos x="16" y="7"/>
                  </a:cxn>
                </a:cxnLst>
                <a:rect l="0" t="0" r="r" b="b"/>
                <a:pathLst>
                  <a:path w="214" h="19">
                    <a:moveTo>
                      <a:pt x="16" y="7"/>
                    </a:moveTo>
                    <a:lnTo>
                      <a:pt x="21" y="9"/>
                    </a:lnTo>
                    <a:lnTo>
                      <a:pt x="26" y="9"/>
                    </a:lnTo>
                    <a:lnTo>
                      <a:pt x="28" y="11"/>
                    </a:lnTo>
                    <a:lnTo>
                      <a:pt x="40" y="11"/>
                    </a:lnTo>
                    <a:lnTo>
                      <a:pt x="45" y="14"/>
                    </a:lnTo>
                    <a:lnTo>
                      <a:pt x="57" y="14"/>
                    </a:lnTo>
                    <a:lnTo>
                      <a:pt x="64" y="16"/>
                    </a:lnTo>
                    <a:lnTo>
                      <a:pt x="84" y="16"/>
                    </a:lnTo>
                    <a:lnTo>
                      <a:pt x="93" y="19"/>
                    </a:lnTo>
                    <a:lnTo>
                      <a:pt x="124" y="19"/>
                    </a:lnTo>
                    <a:lnTo>
                      <a:pt x="131" y="16"/>
                    </a:lnTo>
                    <a:lnTo>
                      <a:pt x="158" y="16"/>
                    </a:lnTo>
                    <a:lnTo>
                      <a:pt x="165" y="14"/>
                    </a:lnTo>
                    <a:lnTo>
                      <a:pt x="187" y="11"/>
                    </a:lnTo>
                    <a:lnTo>
                      <a:pt x="213" y="9"/>
                    </a:lnTo>
                    <a:lnTo>
                      <a:pt x="189" y="4"/>
                    </a:lnTo>
                    <a:lnTo>
                      <a:pt x="172" y="4"/>
                    </a:lnTo>
                    <a:lnTo>
                      <a:pt x="165" y="7"/>
                    </a:lnTo>
                    <a:lnTo>
                      <a:pt x="151" y="7"/>
                    </a:lnTo>
                    <a:lnTo>
                      <a:pt x="139" y="9"/>
                    </a:lnTo>
                    <a:lnTo>
                      <a:pt x="115" y="9"/>
                    </a:lnTo>
                    <a:lnTo>
                      <a:pt x="103" y="11"/>
                    </a:lnTo>
                    <a:lnTo>
                      <a:pt x="64" y="11"/>
                    </a:lnTo>
                    <a:lnTo>
                      <a:pt x="57" y="9"/>
                    </a:lnTo>
                    <a:lnTo>
                      <a:pt x="38" y="9"/>
                    </a:lnTo>
                    <a:lnTo>
                      <a:pt x="0" y="0"/>
                    </a:lnTo>
                    <a:lnTo>
                      <a:pt x="2" y="4"/>
                    </a:lnTo>
                    <a:lnTo>
                      <a:pt x="7" y="4"/>
                    </a:lnTo>
                    <a:lnTo>
                      <a:pt x="9" y="7"/>
                    </a:lnTo>
                    <a:lnTo>
                      <a:pt x="16"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8" name="Freeform 4484"/>
              <p:cNvSpPr>
                <a:spLocks/>
              </p:cNvSpPr>
              <p:nvPr/>
            </p:nvSpPr>
            <p:spPr bwMode="auto">
              <a:xfrm>
                <a:off x="3883" y="9088"/>
                <a:ext cx="79" cy="20"/>
              </a:xfrm>
              <a:custGeom>
                <a:avLst/>
                <a:gdLst/>
                <a:ahLst/>
                <a:cxnLst>
                  <a:cxn ang="0">
                    <a:pos x="0" y="0"/>
                  </a:cxn>
                  <a:cxn ang="0">
                    <a:pos x="0" y="0"/>
                  </a:cxn>
                  <a:cxn ang="0">
                    <a:pos x="4" y="4"/>
                  </a:cxn>
                  <a:cxn ang="0">
                    <a:pos x="19" y="14"/>
                  </a:cxn>
                  <a:cxn ang="0">
                    <a:pos x="31" y="16"/>
                  </a:cxn>
                  <a:cxn ang="0">
                    <a:pos x="48" y="16"/>
                  </a:cxn>
                  <a:cxn ang="0">
                    <a:pos x="67" y="19"/>
                  </a:cxn>
                  <a:cxn ang="0">
                    <a:pos x="79" y="19"/>
                  </a:cxn>
                  <a:cxn ang="0">
                    <a:pos x="71" y="14"/>
                  </a:cxn>
                  <a:cxn ang="0">
                    <a:pos x="62" y="12"/>
                  </a:cxn>
                  <a:cxn ang="0">
                    <a:pos x="60" y="4"/>
                  </a:cxn>
                  <a:cxn ang="0">
                    <a:pos x="57" y="0"/>
                  </a:cxn>
                  <a:cxn ang="0">
                    <a:pos x="0" y="0"/>
                  </a:cxn>
                </a:cxnLst>
                <a:rect l="0" t="0" r="r" b="b"/>
                <a:pathLst>
                  <a:path w="79" h="20">
                    <a:moveTo>
                      <a:pt x="0" y="0"/>
                    </a:moveTo>
                    <a:lnTo>
                      <a:pt x="0" y="0"/>
                    </a:lnTo>
                    <a:lnTo>
                      <a:pt x="4" y="4"/>
                    </a:lnTo>
                    <a:lnTo>
                      <a:pt x="19" y="14"/>
                    </a:lnTo>
                    <a:lnTo>
                      <a:pt x="31" y="16"/>
                    </a:lnTo>
                    <a:lnTo>
                      <a:pt x="48" y="16"/>
                    </a:lnTo>
                    <a:lnTo>
                      <a:pt x="67" y="19"/>
                    </a:lnTo>
                    <a:lnTo>
                      <a:pt x="79" y="19"/>
                    </a:lnTo>
                    <a:lnTo>
                      <a:pt x="71" y="14"/>
                    </a:lnTo>
                    <a:lnTo>
                      <a:pt x="62" y="12"/>
                    </a:lnTo>
                    <a:lnTo>
                      <a:pt x="60" y="4"/>
                    </a:lnTo>
                    <a:lnTo>
                      <a:pt x="5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9" name="Freeform 4485"/>
              <p:cNvSpPr>
                <a:spLocks/>
              </p:cNvSpPr>
              <p:nvPr/>
            </p:nvSpPr>
            <p:spPr bwMode="auto">
              <a:xfrm>
                <a:off x="3868" y="9105"/>
                <a:ext cx="140" cy="34"/>
              </a:xfrm>
              <a:custGeom>
                <a:avLst/>
                <a:gdLst/>
                <a:ahLst/>
                <a:cxnLst>
                  <a:cxn ang="0">
                    <a:pos x="0" y="14"/>
                  </a:cxn>
                  <a:cxn ang="0">
                    <a:pos x="2" y="19"/>
                  </a:cxn>
                  <a:cxn ang="0">
                    <a:pos x="16" y="26"/>
                  </a:cxn>
                  <a:cxn ang="0">
                    <a:pos x="23" y="26"/>
                  </a:cxn>
                  <a:cxn ang="0">
                    <a:pos x="31" y="28"/>
                  </a:cxn>
                  <a:cxn ang="0">
                    <a:pos x="43" y="28"/>
                  </a:cxn>
                  <a:cxn ang="0">
                    <a:pos x="50" y="31"/>
                  </a:cxn>
                  <a:cxn ang="0">
                    <a:pos x="64" y="31"/>
                  </a:cxn>
                  <a:cxn ang="0">
                    <a:pos x="108" y="33"/>
                  </a:cxn>
                  <a:cxn ang="0">
                    <a:pos x="139" y="28"/>
                  </a:cxn>
                  <a:cxn ang="0">
                    <a:pos x="120" y="19"/>
                  </a:cxn>
                  <a:cxn ang="0">
                    <a:pos x="115" y="16"/>
                  </a:cxn>
                  <a:cxn ang="0">
                    <a:pos x="110" y="14"/>
                  </a:cxn>
                  <a:cxn ang="0">
                    <a:pos x="105" y="9"/>
                  </a:cxn>
                  <a:cxn ang="0">
                    <a:pos x="100" y="7"/>
                  </a:cxn>
                  <a:cxn ang="0">
                    <a:pos x="71" y="7"/>
                  </a:cxn>
                  <a:cxn ang="0">
                    <a:pos x="69" y="4"/>
                  </a:cxn>
                  <a:cxn ang="0">
                    <a:pos x="50" y="4"/>
                  </a:cxn>
                  <a:cxn ang="0">
                    <a:pos x="48" y="2"/>
                  </a:cxn>
                  <a:cxn ang="0">
                    <a:pos x="43" y="2"/>
                  </a:cxn>
                  <a:cxn ang="0">
                    <a:pos x="38" y="0"/>
                  </a:cxn>
                  <a:cxn ang="0">
                    <a:pos x="31" y="0"/>
                  </a:cxn>
                  <a:cxn ang="0">
                    <a:pos x="2" y="9"/>
                  </a:cxn>
                  <a:cxn ang="0">
                    <a:pos x="0" y="14"/>
                  </a:cxn>
                </a:cxnLst>
                <a:rect l="0" t="0" r="r" b="b"/>
                <a:pathLst>
                  <a:path w="140" h="34">
                    <a:moveTo>
                      <a:pt x="0" y="14"/>
                    </a:moveTo>
                    <a:lnTo>
                      <a:pt x="2" y="19"/>
                    </a:lnTo>
                    <a:lnTo>
                      <a:pt x="16" y="26"/>
                    </a:lnTo>
                    <a:lnTo>
                      <a:pt x="23" y="26"/>
                    </a:lnTo>
                    <a:lnTo>
                      <a:pt x="31" y="28"/>
                    </a:lnTo>
                    <a:lnTo>
                      <a:pt x="43" y="28"/>
                    </a:lnTo>
                    <a:lnTo>
                      <a:pt x="50" y="31"/>
                    </a:lnTo>
                    <a:lnTo>
                      <a:pt x="64" y="31"/>
                    </a:lnTo>
                    <a:lnTo>
                      <a:pt x="108" y="33"/>
                    </a:lnTo>
                    <a:lnTo>
                      <a:pt x="139" y="28"/>
                    </a:lnTo>
                    <a:lnTo>
                      <a:pt x="120" y="19"/>
                    </a:lnTo>
                    <a:lnTo>
                      <a:pt x="115" y="16"/>
                    </a:lnTo>
                    <a:lnTo>
                      <a:pt x="110" y="14"/>
                    </a:lnTo>
                    <a:lnTo>
                      <a:pt x="105" y="9"/>
                    </a:lnTo>
                    <a:lnTo>
                      <a:pt x="100" y="7"/>
                    </a:lnTo>
                    <a:lnTo>
                      <a:pt x="71" y="7"/>
                    </a:lnTo>
                    <a:lnTo>
                      <a:pt x="69" y="4"/>
                    </a:lnTo>
                    <a:lnTo>
                      <a:pt x="50" y="4"/>
                    </a:lnTo>
                    <a:lnTo>
                      <a:pt x="48" y="2"/>
                    </a:lnTo>
                    <a:lnTo>
                      <a:pt x="43" y="2"/>
                    </a:lnTo>
                    <a:lnTo>
                      <a:pt x="38" y="0"/>
                    </a:lnTo>
                    <a:lnTo>
                      <a:pt x="31" y="0"/>
                    </a:lnTo>
                    <a:lnTo>
                      <a:pt x="2" y="9"/>
                    </a:lnTo>
                    <a:lnTo>
                      <a:pt x="0"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0" name="Freeform 4486"/>
              <p:cNvSpPr>
                <a:spLocks/>
              </p:cNvSpPr>
              <p:nvPr/>
            </p:nvSpPr>
            <p:spPr bwMode="auto">
              <a:xfrm>
                <a:off x="3885" y="9086"/>
                <a:ext cx="53" cy="22"/>
              </a:xfrm>
              <a:custGeom>
                <a:avLst/>
                <a:gdLst/>
                <a:ahLst/>
                <a:cxnLst>
                  <a:cxn ang="0">
                    <a:pos x="23" y="4"/>
                  </a:cxn>
                  <a:cxn ang="0">
                    <a:pos x="0" y="0"/>
                  </a:cxn>
                  <a:cxn ang="0">
                    <a:pos x="2" y="4"/>
                  </a:cxn>
                  <a:cxn ang="0">
                    <a:pos x="7" y="7"/>
                  </a:cxn>
                  <a:cxn ang="0">
                    <a:pos x="11" y="12"/>
                  </a:cxn>
                  <a:cxn ang="0">
                    <a:pos x="16" y="12"/>
                  </a:cxn>
                  <a:cxn ang="0">
                    <a:pos x="21" y="16"/>
                  </a:cxn>
                  <a:cxn ang="0">
                    <a:pos x="26" y="19"/>
                  </a:cxn>
                  <a:cxn ang="0">
                    <a:pos x="33" y="19"/>
                  </a:cxn>
                  <a:cxn ang="0">
                    <a:pos x="38" y="21"/>
                  </a:cxn>
                  <a:cxn ang="0">
                    <a:pos x="52" y="21"/>
                  </a:cxn>
                  <a:cxn ang="0">
                    <a:pos x="48" y="16"/>
                  </a:cxn>
                  <a:cxn ang="0">
                    <a:pos x="45" y="16"/>
                  </a:cxn>
                  <a:cxn ang="0">
                    <a:pos x="38" y="9"/>
                  </a:cxn>
                  <a:cxn ang="0">
                    <a:pos x="36" y="4"/>
                  </a:cxn>
                  <a:cxn ang="0">
                    <a:pos x="23" y="4"/>
                  </a:cxn>
                </a:cxnLst>
                <a:rect l="0" t="0" r="r" b="b"/>
                <a:pathLst>
                  <a:path w="53" h="22">
                    <a:moveTo>
                      <a:pt x="23" y="4"/>
                    </a:moveTo>
                    <a:lnTo>
                      <a:pt x="0" y="0"/>
                    </a:lnTo>
                    <a:lnTo>
                      <a:pt x="2" y="4"/>
                    </a:lnTo>
                    <a:lnTo>
                      <a:pt x="7" y="7"/>
                    </a:lnTo>
                    <a:lnTo>
                      <a:pt x="11" y="12"/>
                    </a:lnTo>
                    <a:lnTo>
                      <a:pt x="16" y="12"/>
                    </a:lnTo>
                    <a:lnTo>
                      <a:pt x="21" y="16"/>
                    </a:lnTo>
                    <a:lnTo>
                      <a:pt x="26" y="19"/>
                    </a:lnTo>
                    <a:lnTo>
                      <a:pt x="33" y="19"/>
                    </a:lnTo>
                    <a:lnTo>
                      <a:pt x="38" y="21"/>
                    </a:lnTo>
                    <a:lnTo>
                      <a:pt x="52" y="21"/>
                    </a:lnTo>
                    <a:lnTo>
                      <a:pt x="48" y="16"/>
                    </a:lnTo>
                    <a:lnTo>
                      <a:pt x="45" y="16"/>
                    </a:lnTo>
                    <a:lnTo>
                      <a:pt x="38" y="9"/>
                    </a:lnTo>
                    <a:lnTo>
                      <a:pt x="36"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1" name="Freeform 4487"/>
              <p:cNvSpPr>
                <a:spLocks/>
              </p:cNvSpPr>
              <p:nvPr/>
            </p:nvSpPr>
            <p:spPr bwMode="auto">
              <a:xfrm>
                <a:off x="3866" y="9103"/>
                <a:ext cx="113" cy="36"/>
              </a:xfrm>
              <a:custGeom>
                <a:avLst/>
                <a:gdLst/>
                <a:ahLst/>
                <a:cxnLst>
                  <a:cxn ang="0">
                    <a:pos x="28" y="0"/>
                  </a:cxn>
                  <a:cxn ang="0">
                    <a:pos x="0" y="14"/>
                  </a:cxn>
                  <a:cxn ang="0">
                    <a:pos x="2" y="19"/>
                  </a:cxn>
                  <a:cxn ang="0">
                    <a:pos x="7" y="23"/>
                  </a:cxn>
                  <a:cxn ang="0">
                    <a:pos x="11" y="26"/>
                  </a:cxn>
                  <a:cxn ang="0">
                    <a:pos x="16" y="26"/>
                  </a:cxn>
                  <a:cxn ang="0">
                    <a:pos x="24" y="28"/>
                  </a:cxn>
                  <a:cxn ang="0">
                    <a:pos x="28" y="28"/>
                  </a:cxn>
                  <a:cxn ang="0">
                    <a:pos x="36" y="31"/>
                  </a:cxn>
                  <a:cxn ang="0">
                    <a:pos x="43" y="31"/>
                  </a:cxn>
                  <a:cxn ang="0">
                    <a:pos x="50" y="33"/>
                  </a:cxn>
                  <a:cxn ang="0">
                    <a:pos x="74" y="33"/>
                  </a:cxn>
                  <a:cxn ang="0">
                    <a:pos x="79" y="35"/>
                  </a:cxn>
                  <a:cxn ang="0">
                    <a:pos x="112" y="35"/>
                  </a:cxn>
                  <a:cxn ang="0">
                    <a:pos x="98" y="26"/>
                  </a:cxn>
                  <a:cxn ang="0">
                    <a:pos x="86" y="7"/>
                  </a:cxn>
                  <a:cxn ang="0">
                    <a:pos x="64" y="7"/>
                  </a:cxn>
                  <a:cxn ang="0">
                    <a:pos x="38" y="2"/>
                  </a:cxn>
                  <a:cxn ang="0">
                    <a:pos x="28" y="0"/>
                  </a:cxn>
                </a:cxnLst>
                <a:rect l="0" t="0" r="r" b="b"/>
                <a:pathLst>
                  <a:path w="113" h="36">
                    <a:moveTo>
                      <a:pt x="28" y="0"/>
                    </a:moveTo>
                    <a:lnTo>
                      <a:pt x="0" y="14"/>
                    </a:lnTo>
                    <a:lnTo>
                      <a:pt x="2" y="19"/>
                    </a:lnTo>
                    <a:lnTo>
                      <a:pt x="7" y="23"/>
                    </a:lnTo>
                    <a:lnTo>
                      <a:pt x="11" y="26"/>
                    </a:lnTo>
                    <a:lnTo>
                      <a:pt x="16" y="26"/>
                    </a:lnTo>
                    <a:lnTo>
                      <a:pt x="24" y="28"/>
                    </a:lnTo>
                    <a:lnTo>
                      <a:pt x="28" y="28"/>
                    </a:lnTo>
                    <a:lnTo>
                      <a:pt x="36" y="31"/>
                    </a:lnTo>
                    <a:lnTo>
                      <a:pt x="43" y="31"/>
                    </a:lnTo>
                    <a:lnTo>
                      <a:pt x="50" y="33"/>
                    </a:lnTo>
                    <a:lnTo>
                      <a:pt x="74" y="33"/>
                    </a:lnTo>
                    <a:lnTo>
                      <a:pt x="79" y="35"/>
                    </a:lnTo>
                    <a:lnTo>
                      <a:pt x="112" y="35"/>
                    </a:lnTo>
                    <a:lnTo>
                      <a:pt x="98" y="26"/>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2" name="Freeform 4488"/>
              <p:cNvSpPr>
                <a:spLocks/>
              </p:cNvSpPr>
              <p:nvPr/>
            </p:nvSpPr>
            <p:spPr bwMode="auto">
              <a:xfrm>
                <a:off x="3756" y="8976"/>
                <a:ext cx="36" cy="7"/>
              </a:xfrm>
              <a:custGeom>
                <a:avLst/>
                <a:gdLst/>
                <a:ahLst/>
                <a:cxnLst>
                  <a:cxn ang="0">
                    <a:pos x="21" y="2"/>
                  </a:cxn>
                  <a:cxn ang="0">
                    <a:pos x="19" y="0"/>
                  </a:cxn>
                  <a:cxn ang="0">
                    <a:pos x="14" y="0"/>
                  </a:cxn>
                  <a:cxn ang="0">
                    <a:pos x="11" y="2"/>
                  </a:cxn>
                  <a:cxn ang="0">
                    <a:pos x="0" y="2"/>
                  </a:cxn>
                  <a:cxn ang="0">
                    <a:pos x="0" y="7"/>
                  </a:cxn>
                  <a:cxn ang="0">
                    <a:pos x="35" y="7"/>
                  </a:cxn>
                  <a:cxn ang="0">
                    <a:pos x="35" y="2"/>
                  </a:cxn>
                  <a:cxn ang="0">
                    <a:pos x="21" y="2"/>
                  </a:cxn>
                </a:cxnLst>
                <a:rect l="0" t="0" r="r" b="b"/>
                <a:pathLst>
                  <a:path w="36" h="7">
                    <a:moveTo>
                      <a:pt x="21" y="2"/>
                    </a:moveTo>
                    <a:lnTo>
                      <a:pt x="19" y="0"/>
                    </a:lnTo>
                    <a:lnTo>
                      <a:pt x="14" y="0"/>
                    </a:lnTo>
                    <a:lnTo>
                      <a:pt x="11" y="2"/>
                    </a:lnTo>
                    <a:lnTo>
                      <a:pt x="0" y="2"/>
                    </a:lnTo>
                    <a:lnTo>
                      <a:pt x="0" y="7"/>
                    </a:lnTo>
                    <a:lnTo>
                      <a:pt x="35" y="7"/>
                    </a:lnTo>
                    <a:lnTo>
                      <a:pt x="35" y="2"/>
                    </a:lnTo>
                    <a:lnTo>
                      <a:pt x="21"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3" name="Freeform 4489"/>
              <p:cNvSpPr>
                <a:spLocks/>
              </p:cNvSpPr>
              <p:nvPr/>
            </p:nvSpPr>
            <p:spPr bwMode="auto">
              <a:xfrm>
                <a:off x="3753" y="8992"/>
                <a:ext cx="39" cy="99"/>
              </a:xfrm>
              <a:custGeom>
                <a:avLst/>
                <a:gdLst/>
                <a:ahLst/>
                <a:cxnLst>
                  <a:cxn ang="0">
                    <a:pos x="28" y="86"/>
                  </a:cxn>
                  <a:cxn ang="0">
                    <a:pos x="0" y="83"/>
                  </a:cxn>
                  <a:cxn ang="0">
                    <a:pos x="0" y="98"/>
                  </a:cxn>
                  <a:cxn ang="0">
                    <a:pos x="4" y="88"/>
                  </a:cxn>
                  <a:cxn ang="0">
                    <a:pos x="38" y="88"/>
                  </a:cxn>
                  <a:cxn ang="0">
                    <a:pos x="35" y="72"/>
                  </a:cxn>
                  <a:cxn ang="0">
                    <a:pos x="33" y="50"/>
                  </a:cxn>
                  <a:cxn ang="0">
                    <a:pos x="33" y="4"/>
                  </a:cxn>
                  <a:cxn ang="0">
                    <a:pos x="38" y="0"/>
                  </a:cxn>
                  <a:cxn ang="0">
                    <a:pos x="28" y="0"/>
                  </a:cxn>
                  <a:cxn ang="0">
                    <a:pos x="28" y="86"/>
                  </a:cxn>
                </a:cxnLst>
                <a:rect l="0" t="0" r="r" b="b"/>
                <a:pathLst>
                  <a:path w="39" h="99">
                    <a:moveTo>
                      <a:pt x="28" y="86"/>
                    </a:moveTo>
                    <a:lnTo>
                      <a:pt x="0" y="83"/>
                    </a:lnTo>
                    <a:lnTo>
                      <a:pt x="0" y="98"/>
                    </a:lnTo>
                    <a:lnTo>
                      <a:pt x="4" y="88"/>
                    </a:lnTo>
                    <a:lnTo>
                      <a:pt x="38" y="88"/>
                    </a:lnTo>
                    <a:lnTo>
                      <a:pt x="35" y="72"/>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4" name="Freeform 4490"/>
              <p:cNvSpPr>
                <a:spLocks/>
              </p:cNvSpPr>
              <p:nvPr/>
            </p:nvSpPr>
            <p:spPr bwMode="auto">
              <a:xfrm>
                <a:off x="3748" y="8983"/>
                <a:ext cx="48" cy="110"/>
              </a:xfrm>
              <a:custGeom>
                <a:avLst/>
                <a:gdLst/>
                <a:ahLst/>
                <a:cxnLst>
                  <a:cxn ang="0">
                    <a:pos x="0" y="9"/>
                  </a:cxn>
                  <a:cxn ang="0">
                    <a:pos x="0" y="110"/>
                  </a:cxn>
                  <a:cxn ang="0">
                    <a:pos x="4" y="110"/>
                  </a:cxn>
                  <a:cxn ang="0">
                    <a:pos x="4" y="14"/>
                  </a:cxn>
                  <a:cxn ang="0">
                    <a:pos x="48" y="7"/>
                  </a:cxn>
                  <a:cxn ang="0">
                    <a:pos x="48" y="2"/>
                  </a:cxn>
                  <a:cxn ang="0">
                    <a:pos x="2" y="0"/>
                  </a:cxn>
                  <a:cxn ang="0">
                    <a:pos x="0" y="9"/>
                  </a:cxn>
                </a:cxnLst>
                <a:rect l="0" t="0" r="r" b="b"/>
                <a:pathLst>
                  <a:path w="48" h="110">
                    <a:moveTo>
                      <a:pt x="0" y="9"/>
                    </a:moveTo>
                    <a:lnTo>
                      <a:pt x="0" y="110"/>
                    </a:lnTo>
                    <a:lnTo>
                      <a:pt x="4" y="110"/>
                    </a:lnTo>
                    <a:lnTo>
                      <a:pt x="4" y="14"/>
                    </a:lnTo>
                    <a:lnTo>
                      <a:pt x="48" y="7"/>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5" name="Freeform 4491"/>
              <p:cNvSpPr>
                <a:spLocks/>
              </p:cNvSpPr>
              <p:nvPr/>
            </p:nvSpPr>
            <p:spPr bwMode="auto">
              <a:xfrm>
                <a:off x="3756" y="8995"/>
                <a:ext cx="40" cy="93"/>
              </a:xfrm>
              <a:custGeom>
                <a:avLst/>
                <a:gdLst/>
                <a:ahLst/>
                <a:cxnLst>
                  <a:cxn ang="0">
                    <a:pos x="33" y="31"/>
                  </a:cxn>
                  <a:cxn ang="0">
                    <a:pos x="35" y="19"/>
                  </a:cxn>
                  <a:cxn ang="0">
                    <a:pos x="40" y="0"/>
                  </a:cxn>
                  <a:cxn ang="0">
                    <a:pos x="31" y="2"/>
                  </a:cxn>
                  <a:cxn ang="0">
                    <a:pos x="31" y="86"/>
                  </a:cxn>
                  <a:cxn ang="0">
                    <a:pos x="23" y="86"/>
                  </a:cxn>
                  <a:cxn ang="0">
                    <a:pos x="2" y="83"/>
                  </a:cxn>
                  <a:cxn ang="0">
                    <a:pos x="0" y="91"/>
                  </a:cxn>
                  <a:cxn ang="0">
                    <a:pos x="35" y="93"/>
                  </a:cxn>
                  <a:cxn ang="0">
                    <a:pos x="33" y="79"/>
                  </a:cxn>
                  <a:cxn ang="0">
                    <a:pos x="33" y="31"/>
                  </a:cxn>
                </a:cxnLst>
                <a:rect l="0" t="0" r="r" b="b"/>
                <a:pathLst>
                  <a:path w="40" h="93">
                    <a:moveTo>
                      <a:pt x="33" y="31"/>
                    </a:moveTo>
                    <a:lnTo>
                      <a:pt x="35" y="19"/>
                    </a:lnTo>
                    <a:lnTo>
                      <a:pt x="40" y="0"/>
                    </a:lnTo>
                    <a:lnTo>
                      <a:pt x="31" y="2"/>
                    </a:lnTo>
                    <a:lnTo>
                      <a:pt x="31" y="86"/>
                    </a:lnTo>
                    <a:lnTo>
                      <a:pt x="23" y="86"/>
                    </a:lnTo>
                    <a:lnTo>
                      <a:pt x="2" y="83"/>
                    </a:lnTo>
                    <a:lnTo>
                      <a:pt x="0" y="91"/>
                    </a:lnTo>
                    <a:lnTo>
                      <a:pt x="35"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6" name="Freeform 4492"/>
              <p:cNvSpPr>
                <a:spLocks/>
              </p:cNvSpPr>
              <p:nvPr/>
            </p:nvSpPr>
            <p:spPr bwMode="auto">
              <a:xfrm>
                <a:off x="3765" y="9002"/>
                <a:ext cx="5" cy="10"/>
              </a:xfrm>
              <a:custGeom>
                <a:avLst/>
                <a:gdLst/>
                <a:ahLst/>
                <a:cxnLst>
                  <a:cxn ang="0">
                    <a:pos x="2" y="0"/>
                  </a:cxn>
                  <a:cxn ang="0">
                    <a:pos x="0" y="0"/>
                  </a:cxn>
                  <a:cxn ang="0">
                    <a:pos x="0" y="7"/>
                  </a:cxn>
                  <a:cxn ang="0">
                    <a:pos x="4" y="9"/>
                  </a:cxn>
                  <a:cxn ang="0">
                    <a:pos x="4" y="0"/>
                  </a:cxn>
                  <a:cxn ang="0">
                    <a:pos x="2" y="0"/>
                  </a:cxn>
                </a:cxnLst>
                <a:rect l="0" t="0" r="r" b="b"/>
                <a:pathLst>
                  <a:path w="5"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7" name="Freeform 4493"/>
              <p:cNvSpPr>
                <a:spLocks/>
              </p:cNvSpPr>
              <p:nvPr/>
            </p:nvSpPr>
            <p:spPr bwMode="auto">
              <a:xfrm>
                <a:off x="3765" y="9024"/>
                <a:ext cx="5" cy="9"/>
              </a:xfrm>
              <a:custGeom>
                <a:avLst/>
                <a:gdLst/>
                <a:ahLst/>
                <a:cxnLst>
                  <a:cxn ang="0">
                    <a:pos x="2" y="0"/>
                  </a:cxn>
                  <a:cxn ang="0">
                    <a:pos x="0" y="0"/>
                  </a:cxn>
                  <a:cxn ang="0">
                    <a:pos x="0" y="7"/>
                  </a:cxn>
                  <a:cxn ang="0">
                    <a:pos x="4" y="9"/>
                  </a:cxn>
                  <a:cxn ang="0">
                    <a:pos x="4" y="0"/>
                  </a:cxn>
                  <a:cxn ang="0">
                    <a:pos x="2" y="0"/>
                  </a:cxn>
                </a:cxnLst>
                <a:rect l="0" t="0" r="r" b="b"/>
                <a:pathLst>
                  <a:path w="5" h="9">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8" name="Freeform 4494"/>
              <p:cNvSpPr>
                <a:spLocks/>
              </p:cNvSpPr>
              <p:nvPr/>
            </p:nvSpPr>
            <p:spPr bwMode="auto">
              <a:xfrm>
                <a:off x="3763" y="9000"/>
                <a:ext cx="7"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7"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9" name="Freeform 4495"/>
              <p:cNvSpPr>
                <a:spLocks/>
              </p:cNvSpPr>
              <p:nvPr/>
            </p:nvSpPr>
            <p:spPr bwMode="auto">
              <a:xfrm>
                <a:off x="3763" y="9021"/>
                <a:ext cx="7"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7"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0" name="Freeform 4496"/>
              <p:cNvSpPr>
                <a:spLocks/>
              </p:cNvSpPr>
              <p:nvPr/>
            </p:nvSpPr>
            <p:spPr bwMode="auto">
              <a:xfrm>
                <a:off x="3756" y="8908"/>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1" name="Freeform 4497"/>
              <p:cNvSpPr>
                <a:spLocks/>
              </p:cNvSpPr>
              <p:nvPr/>
            </p:nvSpPr>
            <p:spPr bwMode="auto">
              <a:xfrm>
                <a:off x="3770" y="890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2" name="Freeform 4498"/>
              <p:cNvSpPr>
                <a:spLocks/>
              </p:cNvSpPr>
              <p:nvPr/>
            </p:nvSpPr>
            <p:spPr bwMode="auto">
              <a:xfrm>
                <a:off x="3784" y="8906"/>
                <a:ext cx="8" cy="2"/>
              </a:xfrm>
              <a:custGeom>
                <a:avLst/>
                <a:gdLst/>
                <a:ahLst/>
                <a:cxnLst>
                  <a:cxn ang="0">
                    <a:pos x="2" y="0"/>
                  </a:cxn>
                  <a:cxn ang="0">
                    <a:pos x="2" y="0"/>
                  </a:cxn>
                  <a:cxn ang="0">
                    <a:pos x="0" y="2"/>
                  </a:cxn>
                  <a:cxn ang="0">
                    <a:pos x="7" y="2"/>
                  </a:cxn>
                  <a:cxn ang="0">
                    <a:pos x="7" y="0"/>
                  </a:cxn>
                  <a:cxn ang="0">
                    <a:pos x="2" y="0"/>
                  </a:cxn>
                </a:cxnLst>
                <a:rect l="0" t="0" r="r" b="b"/>
                <a:pathLst>
                  <a:path w="8"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3" name="Freeform 4499"/>
              <p:cNvSpPr>
                <a:spLocks/>
              </p:cNvSpPr>
              <p:nvPr/>
            </p:nvSpPr>
            <p:spPr bwMode="auto">
              <a:xfrm>
                <a:off x="3756" y="8908"/>
                <a:ext cx="7" cy="3"/>
              </a:xfrm>
              <a:custGeom>
                <a:avLst/>
                <a:gdLst/>
                <a:ahLst/>
                <a:cxnLst>
                  <a:cxn ang="0">
                    <a:pos x="2" y="0"/>
                  </a:cxn>
                  <a:cxn ang="0">
                    <a:pos x="2" y="0"/>
                  </a:cxn>
                  <a:cxn ang="0">
                    <a:pos x="0" y="2"/>
                  </a:cxn>
                  <a:cxn ang="0">
                    <a:pos x="7" y="2"/>
                  </a:cxn>
                  <a:cxn ang="0">
                    <a:pos x="2" y="0"/>
                  </a:cxn>
                </a:cxnLst>
                <a:rect l="0" t="0" r="r" b="b"/>
                <a:pathLst>
                  <a:path w="7" h="3">
                    <a:moveTo>
                      <a:pt x="2" y="0"/>
                    </a:moveTo>
                    <a:lnTo>
                      <a:pt x="2" y="0"/>
                    </a:lnTo>
                    <a:lnTo>
                      <a:pt x="0" y="2"/>
                    </a:lnTo>
                    <a:lnTo>
                      <a:pt x="7"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4" name="Freeform 4500"/>
              <p:cNvSpPr>
                <a:spLocks/>
              </p:cNvSpPr>
              <p:nvPr/>
            </p:nvSpPr>
            <p:spPr bwMode="auto">
              <a:xfrm>
                <a:off x="3770" y="8906"/>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5" name="Freeform 4501"/>
              <p:cNvSpPr>
                <a:spLocks/>
              </p:cNvSpPr>
              <p:nvPr/>
            </p:nvSpPr>
            <p:spPr bwMode="auto">
              <a:xfrm>
                <a:off x="3784" y="8906"/>
                <a:ext cx="8" cy="2"/>
              </a:xfrm>
              <a:custGeom>
                <a:avLst/>
                <a:gdLst/>
                <a:ahLst/>
                <a:cxnLst>
                  <a:cxn ang="0">
                    <a:pos x="4" y="0"/>
                  </a:cxn>
                  <a:cxn ang="0">
                    <a:pos x="4" y="0"/>
                  </a:cxn>
                  <a:cxn ang="0">
                    <a:pos x="0" y="2"/>
                  </a:cxn>
                  <a:cxn ang="0">
                    <a:pos x="7" y="2"/>
                  </a:cxn>
                  <a:cxn ang="0">
                    <a:pos x="4" y="0"/>
                  </a:cxn>
                </a:cxnLst>
                <a:rect l="0" t="0" r="r" b="b"/>
                <a:pathLst>
                  <a:path w="8" h="2">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6" name="Freeform 4502"/>
              <p:cNvSpPr>
                <a:spLocks/>
              </p:cNvSpPr>
              <p:nvPr/>
            </p:nvSpPr>
            <p:spPr bwMode="auto">
              <a:xfrm>
                <a:off x="3758" y="9100"/>
                <a:ext cx="43" cy="15"/>
              </a:xfrm>
              <a:custGeom>
                <a:avLst/>
                <a:gdLst/>
                <a:ahLst/>
                <a:cxnLst>
                  <a:cxn ang="0">
                    <a:pos x="0" y="0"/>
                  </a:cxn>
                  <a:cxn ang="0">
                    <a:pos x="0" y="9"/>
                  </a:cxn>
                  <a:cxn ang="0">
                    <a:pos x="43" y="14"/>
                  </a:cxn>
                  <a:cxn ang="0">
                    <a:pos x="43" y="4"/>
                  </a:cxn>
                  <a:cxn ang="0">
                    <a:pos x="0" y="0"/>
                  </a:cxn>
                </a:cxnLst>
                <a:rect l="0" t="0" r="r" b="b"/>
                <a:pathLst>
                  <a:path w="43"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7" name="Freeform 4503"/>
              <p:cNvSpPr>
                <a:spLocks/>
              </p:cNvSpPr>
              <p:nvPr/>
            </p:nvSpPr>
            <p:spPr bwMode="auto">
              <a:xfrm>
                <a:off x="3969" y="8863"/>
                <a:ext cx="15" cy="170"/>
              </a:xfrm>
              <a:custGeom>
                <a:avLst/>
                <a:gdLst/>
                <a:ahLst/>
                <a:cxnLst>
                  <a:cxn ang="0">
                    <a:pos x="7" y="40"/>
                  </a:cxn>
                  <a:cxn ang="0">
                    <a:pos x="7" y="0"/>
                  </a:cxn>
                  <a:cxn ang="0">
                    <a:pos x="2" y="2"/>
                  </a:cxn>
                  <a:cxn ang="0">
                    <a:pos x="2" y="86"/>
                  </a:cxn>
                  <a:cxn ang="0">
                    <a:pos x="0" y="127"/>
                  </a:cxn>
                  <a:cxn ang="0">
                    <a:pos x="0" y="167"/>
                  </a:cxn>
                  <a:cxn ang="0">
                    <a:pos x="14" y="170"/>
                  </a:cxn>
                  <a:cxn ang="0">
                    <a:pos x="2" y="165"/>
                  </a:cxn>
                  <a:cxn ang="0">
                    <a:pos x="4" y="124"/>
                  </a:cxn>
                  <a:cxn ang="0">
                    <a:pos x="4" y="81"/>
                  </a:cxn>
                  <a:cxn ang="0">
                    <a:pos x="7" y="40"/>
                  </a:cxn>
                </a:cxnLst>
                <a:rect l="0" t="0" r="r" b="b"/>
                <a:pathLst>
                  <a:path w="15" h="170">
                    <a:moveTo>
                      <a:pt x="7" y="40"/>
                    </a:moveTo>
                    <a:lnTo>
                      <a:pt x="7" y="0"/>
                    </a:lnTo>
                    <a:lnTo>
                      <a:pt x="2" y="2"/>
                    </a:lnTo>
                    <a:lnTo>
                      <a:pt x="2" y="86"/>
                    </a:lnTo>
                    <a:lnTo>
                      <a:pt x="0" y="127"/>
                    </a:lnTo>
                    <a:lnTo>
                      <a:pt x="0" y="167"/>
                    </a:lnTo>
                    <a:lnTo>
                      <a:pt x="14" y="170"/>
                    </a:lnTo>
                    <a:lnTo>
                      <a:pt x="2" y="165"/>
                    </a:lnTo>
                    <a:lnTo>
                      <a:pt x="4" y="124"/>
                    </a:lnTo>
                    <a:lnTo>
                      <a:pt x="4" y="81"/>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8" name="Freeform 4504"/>
              <p:cNvSpPr>
                <a:spLocks/>
              </p:cNvSpPr>
              <p:nvPr/>
            </p:nvSpPr>
            <p:spPr bwMode="auto">
              <a:xfrm>
                <a:off x="3998" y="9040"/>
                <a:ext cx="72" cy="111"/>
              </a:xfrm>
              <a:custGeom>
                <a:avLst/>
                <a:gdLst/>
                <a:ahLst/>
                <a:cxnLst>
                  <a:cxn ang="0">
                    <a:pos x="7" y="2"/>
                  </a:cxn>
                  <a:cxn ang="0">
                    <a:pos x="7" y="2"/>
                  </a:cxn>
                  <a:cxn ang="0">
                    <a:pos x="2" y="23"/>
                  </a:cxn>
                  <a:cxn ang="0">
                    <a:pos x="0" y="74"/>
                  </a:cxn>
                  <a:cxn ang="0">
                    <a:pos x="0" y="103"/>
                  </a:cxn>
                  <a:cxn ang="0">
                    <a:pos x="40" y="110"/>
                  </a:cxn>
                  <a:cxn ang="0">
                    <a:pos x="72" y="103"/>
                  </a:cxn>
                  <a:cxn ang="0">
                    <a:pos x="72" y="76"/>
                  </a:cxn>
                  <a:cxn ang="0">
                    <a:pos x="69" y="64"/>
                  </a:cxn>
                  <a:cxn ang="0">
                    <a:pos x="69" y="40"/>
                  </a:cxn>
                  <a:cxn ang="0">
                    <a:pos x="64" y="16"/>
                  </a:cxn>
                  <a:cxn ang="0">
                    <a:pos x="62" y="2"/>
                  </a:cxn>
                  <a:cxn ang="0">
                    <a:pos x="33" y="0"/>
                  </a:cxn>
                  <a:cxn ang="0">
                    <a:pos x="7" y="2"/>
                  </a:cxn>
                </a:cxnLst>
                <a:rect l="0" t="0" r="r" b="b"/>
                <a:pathLst>
                  <a:path w="72" h="111">
                    <a:moveTo>
                      <a:pt x="7" y="2"/>
                    </a:moveTo>
                    <a:lnTo>
                      <a:pt x="7" y="2"/>
                    </a:lnTo>
                    <a:lnTo>
                      <a:pt x="2" y="23"/>
                    </a:lnTo>
                    <a:lnTo>
                      <a:pt x="0" y="74"/>
                    </a:lnTo>
                    <a:lnTo>
                      <a:pt x="0" y="103"/>
                    </a:lnTo>
                    <a:lnTo>
                      <a:pt x="40" y="110"/>
                    </a:lnTo>
                    <a:lnTo>
                      <a:pt x="72" y="103"/>
                    </a:lnTo>
                    <a:lnTo>
                      <a:pt x="72"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9" name="Freeform 4505"/>
              <p:cNvSpPr>
                <a:spLocks/>
              </p:cNvSpPr>
              <p:nvPr/>
            </p:nvSpPr>
            <p:spPr bwMode="auto">
              <a:xfrm>
                <a:off x="3996" y="9052"/>
                <a:ext cx="45" cy="87"/>
              </a:xfrm>
              <a:custGeom>
                <a:avLst/>
                <a:gdLst/>
                <a:ahLst/>
                <a:cxnLst>
                  <a:cxn ang="0">
                    <a:pos x="43" y="0"/>
                  </a:cxn>
                  <a:cxn ang="0">
                    <a:pos x="7" y="0"/>
                  </a:cxn>
                  <a:cxn ang="0">
                    <a:pos x="2" y="21"/>
                  </a:cxn>
                  <a:cxn ang="0">
                    <a:pos x="2" y="40"/>
                  </a:cxn>
                  <a:cxn ang="0">
                    <a:pos x="0" y="60"/>
                  </a:cxn>
                  <a:cxn ang="0">
                    <a:pos x="0" y="81"/>
                  </a:cxn>
                  <a:cxn ang="0">
                    <a:pos x="2" y="83"/>
                  </a:cxn>
                  <a:cxn ang="0">
                    <a:pos x="26" y="83"/>
                  </a:cxn>
                  <a:cxn ang="0">
                    <a:pos x="28" y="86"/>
                  </a:cxn>
                  <a:cxn ang="0">
                    <a:pos x="43" y="86"/>
                  </a:cxn>
                  <a:cxn ang="0">
                    <a:pos x="45" y="64"/>
                  </a:cxn>
                  <a:cxn ang="0">
                    <a:pos x="45" y="21"/>
                  </a:cxn>
                  <a:cxn ang="0">
                    <a:pos x="43" y="0"/>
                  </a:cxn>
                </a:cxnLst>
                <a:rect l="0" t="0" r="r" b="b"/>
                <a:pathLst>
                  <a:path w="45" h="87">
                    <a:moveTo>
                      <a:pt x="43" y="0"/>
                    </a:moveTo>
                    <a:lnTo>
                      <a:pt x="7" y="0"/>
                    </a:lnTo>
                    <a:lnTo>
                      <a:pt x="2" y="21"/>
                    </a:lnTo>
                    <a:lnTo>
                      <a:pt x="2" y="40"/>
                    </a:lnTo>
                    <a:lnTo>
                      <a:pt x="0" y="60"/>
                    </a:lnTo>
                    <a:lnTo>
                      <a:pt x="0" y="81"/>
                    </a:lnTo>
                    <a:lnTo>
                      <a:pt x="2" y="83"/>
                    </a:lnTo>
                    <a:lnTo>
                      <a:pt x="26" y="83"/>
                    </a:lnTo>
                    <a:lnTo>
                      <a:pt x="28" y="86"/>
                    </a:lnTo>
                    <a:lnTo>
                      <a:pt x="43" y="86"/>
                    </a:lnTo>
                    <a:lnTo>
                      <a:pt x="45" y="64"/>
                    </a:lnTo>
                    <a:lnTo>
                      <a:pt x="45" y="21"/>
                    </a:lnTo>
                    <a:lnTo>
                      <a:pt x="43"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0" name="Freeform 4506"/>
              <p:cNvSpPr>
                <a:spLocks/>
              </p:cNvSpPr>
              <p:nvPr/>
            </p:nvSpPr>
            <p:spPr bwMode="auto">
              <a:xfrm>
                <a:off x="3998" y="9052"/>
                <a:ext cx="41" cy="82"/>
              </a:xfrm>
              <a:custGeom>
                <a:avLst/>
                <a:gdLst/>
                <a:ahLst/>
                <a:cxnLst>
                  <a:cxn ang="0">
                    <a:pos x="2" y="21"/>
                  </a:cxn>
                  <a:cxn ang="0">
                    <a:pos x="0" y="38"/>
                  </a:cxn>
                  <a:cxn ang="0">
                    <a:pos x="0" y="76"/>
                  </a:cxn>
                  <a:cxn ang="0">
                    <a:pos x="4" y="79"/>
                  </a:cxn>
                  <a:cxn ang="0">
                    <a:pos x="28" y="79"/>
                  </a:cxn>
                  <a:cxn ang="0">
                    <a:pos x="33" y="81"/>
                  </a:cxn>
                  <a:cxn ang="0">
                    <a:pos x="40" y="81"/>
                  </a:cxn>
                  <a:cxn ang="0">
                    <a:pos x="40" y="0"/>
                  </a:cxn>
                  <a:cxn ang="0">
                    <a:pos x="4" y="0"/>
                  </a:cxn>
                  <a:cxn ang="0">
                    <a:pos x="2" y="21"/>
                  </a:cxn>
                </a:cxnLst>
                <a:rect l="0" t="0" r="r" b="b"/>
                <a:pathLst>
                  <a:path w="41" h="82">
                    <a:moveTo>
                      <a:pt x="2" y="21"/>
                    </a:moveTo>
                    <a:lnTo>
                      <a:pt x="0" y="38"/>
                    </a:lnTo>
                    <a:lnTo>
                      <a:pt x="0" y="76"/>
                    </a:lnTo>
                    <a:lnTo>
                      <a:pt x="4" y="79"/>
                    </a:lnTo>
                    <a:lnTo>
                      <a:pt x="28" y="79"/>
                    </a:lnTo>
                    <a:lnTo>
                      <a:pt x="33" y="81"/>
                    </a:lnTo>
                    <a:lnTo>
                      <a:pt x="40" y="81"/>
                    </a:lnTo>
                    <a:lnTo>
                      <a:pt x="40" y="0"/>
                    </a:lnTo>
                    <a:lnTo>
                      <a:pt x="4" y="0"/>
                    </a:lnTo>
                    <a:lnTo>
                      <a:pt x="2" y="21"/>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1" name="Freeform 4507"/>
              <p:cNvSpPr>
                <a:spLocks/>
              </p:cNvSpPr>
              <p:nvPr/>
            </p:nvSpPr>
            <p:spPr bwMode="auto">
              <a:xfrm>
                <a:off x="3998" y="9052"/>
                <a:ext cx="41" cy="75"/>
              </a:xfrm>
              <a:custGeom>
                <a:avLst/>
                <a:gdLst/>
                <a:ahLst/>
                <a:cxnLst>
                  <a:cxn ang="0">
                    <a:pos x="38" y="0"/>
                  </a:cxn>
                  <a:cxn ang="0">
                    <a:pos x="4" y="0"/>
                  </a:cxn>
                  <a:cxn ang="0">
                    <a:pos x="2" y="19"/>
                  </a:cxn>
                  <a:cxn ang="0">
                    <a:pos x="0" y="36"/>
                  </a:cxn>
                  <a:cxn ang="0">
                    <a:pos x="0" y="72"/>
                  </a:cxn>
                  <a:cxn ang="0">
                    <a:pos x="4" y="72"/>
                  </a:cxn>
                  <a:cxn ang="0">
                    <a:pos x="9" y="74"/>
                  </a:cxn>
                  <a:cxn ang="0">
                    <a:pos x="38" y="74"/>
                  </a:cxn>
                  <a:cxn ang="0">
                    <a:pos x="40" y="57"/>
                  </a:cxn>
                  <a:cxn ang="0">
                    <a:pos x="40" y="19"/>
                  </a:cxn>
                  <a:cxn ang="0">
                    <a:pos x="38" y="0"/>
                  </a:cxn>
                </a:cxnLst>
                <a:rect l="0" t="0" r="r" b="b"/>
                <a:pathLst>
                  <a:path w="41" h="75">
                    <a:moveTo>
                      <a:pt x="38" y="0"/>
                    </a:moveTo>
                    <a:lnTo>
                      <a:pt x="4" y="0"/>
                    </a:lnTo>
                    <a:lnTo>
                      <a:pt x="2" y="19"/>
                    </a:lnTo>
                    <a:lnTo>
                      <a:pt x="0" y="36"/>
                    </a:lnTo>
                    <a:lnTo>
                      <a:pt x="0" y="72"/>
                    </a:lnTo>
                    <a:lnTo>
                      <a:pt x="4" y="72"/>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2" name="Freeform 4508"/>
              <p:cNvSpPr>
                <a:spLocks/>
              </p:cNvSpPr>
              <p:nvPr/>
            </p:nvSpPr>
            <p:spPr bwMode="auto">
              <a:xfrm>
                <a:off x="3998" y="9052"/>
                <a:ext cx="38" cy="70"/>
              </a:xfrm>
              <a:custGeom>
                <a:avLst/>
                <a:gdLst/>
                <a:ahLst/>
                <a:cxnLst>
                  <a:cxn ang="0">
                    <a:pos x="38" y="69"/>
                  </a:cxn>
                  <a:cxn ang="0">
                    <a:pos x="38" y="0"/>
                  </a:cxn>
                  <a:cxn ang="0">
                    <a:pos x="4" y="0"/>
                  </a:cxn>
                  <a:cxn ang="0">
                    <a:pos x="2" y="19"/>
                  </a:cxn>
                  <a:cxn ang="0">
                    <a:pos x="0" y="33"/>
                  </a:cxn>
                  <a:cxn ang="0">
                    <a:pos x="0" y="67"/>
                  </a:cxn>
                  <a:cxn ang="0">
                    <a:pos x="4" y="67"/>
                  </a:cxn>
                  <a:cxn ang="0">
                    <a:pos x="9" y="69"/>
                  </a:cxn>
                  <a:cxn ang="0">
                    <a:pos x="38" y="69"/>
                  </a:cxn>
                </a:cxnLst>
                <a:rect l="0" t="0" r="r" b="b"/>
                <a:pathLst>
                  <a:path w="38" h="70">
                    <a:moveTo>
                      <a:pt x="38" y="69"/>
                    </a:moveTo>
                    <a:lnTo>
                      <a:pt x="38" y="0"/>
                    </a:lnTo>
                    <a:lnTo>
                      <a:pt x="4" y="0"/>
                    </a:lnTo>
                    <a:lnTo>
                      <a:pt x="2" y="19"/>
                    </a:lnTo>
                    <a:lnTo>
                      <a:pt x="0" y="33"/>
                    </a:lnTo>
                    <a:lnTo>
                      <a:pt x="0" y="67"/>
                    </a:lnTo>
                    <a:lnTo>
                      <a:pt x="4" y="67"/>
                    </a:lnTo>
                    <a:lnTo>
                      <a:pt x="9" y="69"/>
                    </a:lnTo>
                    <a:lnTo>
                      <a:pt x="38" y="69"/>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3" name="Freeform 4509"/>
              <p:cNvSpPr>
                <a:spLocks/>
              </p:cNvSpPr>
              <p:nvPr/>
            </p:nvSpPr>
            <p:spPr bwMode="auto">
              <a:xfrm>
                <a:off x="3998" y="9052"/>
                <a:ext cx="38" cy="65"/>
              </a:xfrm>
              <a:custGeom>
                <a:avLst/>
                <a:gdLst/>
                <a:ahLst/>
                <a:cxnLst>
                  <a:cxn ang="0">
                    <a:pos x="36" y="0"/>
                  </a:cxn>
                  <a:cxn ang="0">
                    <a:pos x="4" y="0"/>
                  </a:cxn>
                  <a:cxn ang="0">
                    <a:pos x="2" y="16"/>
                  </a:cxn>
                  <a:cxn ang="0">
                    <a:pos x="2" y="31"/>
                  </a:cxn>
                  <a:cxn ang="0">
                    <a:pos x="0" y="45"/>
                  </a:cxn>
                  <a:cxn ang="0">
                    <a:pos x="0" y="62"/>
                  </a:cxn>
                  <a:cxn ang="0">
                    <a:pos x="4" y="62"/>
                  </a:cxn>
                  <a:cxn ang="0">
                    <a:pos x="9" y="64"/>
                  </a:cxn>
                  <a:cxn ang="0">
                    <a:pos x="36" y="64"/>
                  </a:cxn>
                  <a:cxn ang="0">
                    <a:pos x="38" y="50"/>
                  </a:cxn>
                  <a:cxn ang="0">
                    <a:pos x="38" y="16"/>
                  </a:cxn>
                  <a:cxn ang="0">
                    <a:pos x="36" y="0"/>
                  </a:cxn>
                </a:cxnLst>
                <a:rect l="0" t="0" r="r" b="b"/>
                <a:pathLst>
                  <a:path w="38" h="65">
                    <a:moveTo>
                      <a:pt x="36" y="0"/>
                    </a:moveTo>
                    <a:lnTo>
                      <a:pt x="4" y="0"/>
                    </a:lnTo>
                    <a:lnTo>
                      <a:pt x="2" y="16"/>
                    </a:lnTo>
                    <a:lnTo>
                      <a:pt x="2" y="31"/>
                    </a:lnTo>
                    <a:lnTo>
                      <a:pt x="0" y="45"/>
                    </a:lnTo>
                    <a:lnTo>
                      <a:pt x="0" y="62"/>
                    </a:lnTo>
                    <a:lnTo>
                      <a:pt x="4" y="62"/>
                    </a:lnTo>
                    <a:lnTo>
                      <a:pt x="9" y="64"/>
                    </a:lnTo>
                    <a:lnTo>
                      <a:pt x="36" y="64"/>
                    </a:lnTo>
                    <a:lnTo>
                      <a:pt x="38" y="50"/>
                    </a:lnTo>
                    <a:lnTo>
                      <a:pt x="38" y="16"/>
                    </a:lnTo>
                    <a:lnTo>
                      <a:pt x="36"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4" name="Freeform 4510"/>
              <p:cNvSpPr>
                <a:spLocks/>
              </p:cNvSpPr>
              <p:nvPr/>
            </p:nvSpPr>
            <p:spPr bwMode="auto">
              <a:xfrm>
                <a:off x="4000" y="9052"/>
                <a:ext cx="34" cy="60"/>
              </a:xfrm>
              <a:custGeom>
                <a:avLst/>
                <a:gdLst/>
                <a:ahLst/>
                <a:cxnLst>
                  <a:cxn ang="0">
                    <a:pos x="4" y="0"/>
                  </a:cxn>
                  <a:cxn ang="0">
                    <a:pos x="4" y="0"/>
                  </a:cxn>
                  <a:cxn ang="0">
                    <a:pos x="0" y="16"/>
                  </a:cxn>
                  <a:cxn ang="0">
                    <a:pos x="0" y="57"/>
                  </a:cxn>
                  <a:cxn ang="0">
                    <a:pos x="11" y="57"/>
                  </a:cxn>
                  <a:cxn ang="0">
                    <a:pos x="16" y="60"/>
                  </a:cxn>
                  <a:cxn ang="0">
                    <a:pos x="33" y="60"/>
                  </a:cxn>
                  <a:cxn ang="0">
                    <a:pos x="33" y="0"/>
                  </a:cxn>
                  <a:cxn ang="0">
                    <a:pos x="4" y="0"/>
                  </a:cxn>
                </a:cxnLst>
                <a:rect l="0" t="0" r="r" b="b"/>
                <a:pathLst>
                  <a:path w="34" h="60">
                    <a:moveTo>
                      <a:pt x="4" y="0"/>
                    </a:moveTo>
                    <a:lnTo>
                      <a:pt x="4" y="0"/>
                    </a:lnTo>
                    <a:lnTo>
                      <a:pt x="0" y="16"/>
                    </a:lnTo>
                    <a:lnTo>
                      <a:pt x="0" y="57"/>
                    </a:lnTo>
                    <a:lnTo>
                      <a:pt x="11" y="57"/>
                    </a:lnTo>
                    <a:lnTo>
                      <a:pt x="16"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5" name="Freeform 4511"/>
              <p:cNvSpPr>
                <a:spLocks/>
              </p:cNvSpPr>
              <p:nvPr/>
            </p:nvSpPr>
            <p:spPr bwMode="auto">
              <a:xfrm>
                <a:off x="4000" y="9052"/>
                <a:ext cx="34" cy="56"/>
              </a:xfrm>
              <a:custGeom>
                <a:avLst/>
                <a:gdLst/>
                <a:ahLst/>
                <a:cxnLst>
                  <a:cxn ang="0">
                    <a:pos x="31" y="0"/>
                  </a:cxn>
                  <a:cxn ang="0">
                    <a:pos x="4" y="0"/>
                  </a:cxn>
                  <a:cxn ang="0">
                    <a:pos x="2" y="14"/>
                  </a:cxn>
                  <a:cxn ang="0">
                    <a:pos x="0" y="26"/>
                  </a:cxn>
                  <a:cxn ang="0">
                    <a:pos x="0" y="52"/>
                  </a:cxn>
                  <a:cxn ang="0">
                    <a:pos x="7" y="52"/>
                  </a:cxn>
                  <a:cxn ang="0">
                    <a:pos x="11" y="55"/>
                  </a:cxn>
                  <a:cxn ang="0">
                    <a:pos x="31" y="55"/>
                  </a:cxn>
                  <a:cxn ang="0">
                    <a:pos x="33" y="40"/>
                  </a:cxn>
                  <a:cxn ang="0">
                    <a:pos x="33" y="14"/>
                  </a:cxn>
                  <a:cxn ang="0">
                    <a:pos x="31" y="0"/>
                  </a:cxn>
                </a:cxnLst>
                <a:rect l="0" t="0" r="r" b="b"/>
                <a:pathLst>
                  <a:path w="34" h="56">
                    <a:moveTo>
                      <a:pt x="31" y="0"/>
                    </a:moveTo>
                    <a:lnTo>
                      <a:pt x="4" y="0"/>
                    </a:lnTo>
                    <a:lnTo>
                      <a:pt x="2" y="14"/>
                    </a:lnTo>
                    <a:lnTo>
                      <a:pt x="0" y="26"/>
                    </a:lnTo>
                    <a:lnTo>
                      <a:pt x="0" y="52"/>
                    </a:lnTo>
                    <a:lnTo>
                      <a:pt x="7" y="52"/>
                    </a:lnTo>
                    <a:lnTo>
                      <a:pt x="11" y="55"/>
                    </a:lnTo>
                    <a:lnTo>
                      <a:pt x="31" y="55"/>
                    </a:lnTo>
                    <a:lnTo>
                      <a:pt x="33" y="40"/>
                    </a:lnTo>
                    <a:lnTo>
                      <a:pt x="33" y="14"/>
                    </a:lnTo>
                    <a:lnTo>
                      <a:pt x="31"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6" name="Freeform 4512"/>
              <p:cNvSpPr>
                <a:spLocks/>
              </p:cNvSpPr>
              <p:nvPr/>
            </p:nvSpPr>
            <p:spPr bwMode="auto">
              <a:xfrm>
                <a:off x="4000" y="9052"/>
                <a:ext cx="32" cy="51"/>
              </a:xfrm>
              <a:custGeom>
                <a:avLst/>
                <a:gdLst/>
                <a:ahLst/>
                <a:cxnLst>
                  <a:cxn ang="0">
                    <a:pos x="4" y="0"/>
                  </a:cxn>
                  <a:cxn ang="0">
                    <a:pos x="4" y="0"/>
                  </a:cxn>
                  <a:cxn ang="0">
                    <a:pos x="0" y="23"/>
                  </a:cxn>
                  <a:cxn ang="0">
                    <a:pos x="0" y="48"/>
                  </a:cxn>
                  <a:cxn ang="0">
                    <a:pos x="14" y="48"/>
                  </a:cxn>
                  <a:cxn ang="0">
                    <a:pos x="19" y="50"/>
                  </a:cxn>
                  <a:cxn ang="0">
                    <a:pos x="31" y="50"/>
                  </a:cxn>
                  <a:cxn ang="0">
                    <a:pos x="31" y="0"/>
                  </a:cxn>
                  <a:cxn ang="0">
                    <a:pos x="4" y="0"/>
                  </a:cxn>
                </a:cxnLst>
                <a:rect l="0" t="0" r="r" b="b"/>
                <a:pathLst>
                  <a:path w="32" h="51">
                    <a:moveTo>
                      <a:pt x="4" y="0"/>
                    </a:moveTo>
                    <a:lnTo>
                      <a:pt x="4" y="0"/>
                    </a:lnTo>
                    <a:lnTo>
                      <a:pt x="0" y="23"/>
                    </a:lnTo>
                    <a:lnTo>
                      <a:pt x="0" y="48"/>
                    </a:lnTo>
                    <a:lnTo>
                      <a:pt x="14" y="48"/>
                    </a:lnTo>
                    <a:lnTo>
                      <a:pt x="19" y="50"/>
                    </a:lnTo>
                    <a:lnTo>
                      <a:pt x="31" y="50"/>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7" name="Freeform 4513"/>
              <p:cNvSpPr>
                <a:spLocks/>
              </p:cNvSpPr>
              <p:nvPr/>
            </p:nvSpPr>
            <p:spPr bwMode="auto">
              <a:xfrm>
                <a:off x="4000" y="9052"/>
                <a:ext cx="32" cy="44"/>
              </a:xfrm>
              <a:custGeom>
                <a:avLst/>
                <a:gdLst/>
                <a:ahLst/>
                <a:cxnLst>
                  <a:cxn ang="0">
                    <a:pos x="31" y="43"/>
                  </a:cxn>
                  <a:cxn ang="0">
                    <a:pos x="31" y="0"/>
                  </a:cxn>
                  <a:cxn ang="0">
                    <a:pos x="4" y="0"/>
                  </a:cxn>
                  <a:cxn ang="0">
                    <a:pos x="2" y="12"/>
                  </a:cxn>
                  <a:cxn ang="0">
                    <a:pos x="0" y="21"/>
                  </a:cxn>
                  <a:cxn ang="0">
                    <a:pos x="0" y="43"/>
                  </a:cxn>
                  <a:cxn ang="0">
                    <a:pos x="31" y="43"/>
                  </a:cxn>
                </a:cxnLst>
                <a:rect l="0" t="0" r="r" b="b"/>
                <a:pathLst>
                  <a:path w="32" h="44">
                    <a:moveTo>
                      <a:pt x="31" y="43"/>
                    </a:moveTo>
                    <a:lnTo>
                      <a:pt x="31" y="0"/>
                    </a:lnTo>
                    <a:lnTo>
                      <a:pt x="4" y="0"/>
                    </a:lnTo>
                    <a:lnTo>
                      <a:pt x="2" y="12"/>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8" name="Freeform 4514"/>
              <p:cNvSpPr>
                <a:spLocks/>
              </p:cNvSpPr>
              <p:nvPr/>
            </p:nvSpPr>
            <p:spPr bwMode="auto">
              <a:xfrm>
                <a:off x="4003" y="9052"/>
                <a:ext cx="26" cy="39"/>
              </a:xfrm>
              <a:custGeom>
                <a:avLst/>
                <a:gdLst/>
                <a:ahLst/>
                <a:cxnLst>
                  <a:cxn ang="0">
                    <a:pos x="2" y="0"/>
                  </a:cxn>
                  <a:cxn ang="0">
                    <a:pos x="2" y="0"/>
                  </a:cxn>
                  <a:cxn ang="0">
                    <a:pos x="0" y="9"/>
                  </a:cxn>
                  <a:cxn ang="0">
                    <a:pos x="0" y="38"/>
                  </a:cxn>
                  <a:cxn ang="0">
                    <a:pos x="26" y="38"/>
                  </a:cxn>
                  <a:cxn ang="0">
                    <a:pos x="26" y="0"/>
                  </a:cxn>
                  <a:cxn ang="0">
                    <a:pos x="2" y="0"/>
                  </a:cxn>
                </a:cxnLst>
                <a:rect l="0" t="0" r="r" b="b"/>
                <a:pathLst>
                  <a:path w="26" h="39">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9" name="Freeform 4515"/>
              <p:cNvSpPr>
                <a:spLocks/>
              </p:cNvSpPr>
              <p:nvPr/>
            </p:nvSpPr>
            <p:spPr bwMode="auto">
              <a:xfrm>
                <a:off x="4003" y="9052"/>
                <a:ext cx="26" cy="34"/>
              </a:xfrm>
              <a:custGeom>
                <a:avLst/>
                <a:gdLst/>
                <a:ahLst/>
                <a:cxnLst>
                  <a:cxn ang="0">
                    <a:pos x="2" y="0"/>
                  </a:cxn>
                  <a:cxn ang="0">
                    <a:pos x="2" y="0"/>
                  </a:cxn>
                  <a:cxn ang="0">
                    <a:pos x="0" y="9"/>
                  </a:cxn>
                  <a:cxn ang="0">
                    <a:pos x="0" y="33"/>
                  </a:cxn>
                  <a:cxn ang="0">
                    <a:pos x="26" y="33"/>
                  </a:cxn>
                  <a:cxn ang="0">
                    <a:pos x="26" y="0"/>
                  </a:cxn>
                  <a:cxn ang="0">
                    <a:pos x="2" y="0"/>
                  </a:cxn>
                </a:cxnLst>
                <a:rect l="0" t="0" r="r" b="b"/>
                <a:pathLst>
                  <a:path w="26" h="34">
                    <a:moveTo>
                      <a:pt x="2" y="0"/>
                    </a:moveTo>
                    <a:lnTo>
                      <a:pt x="2" y="0"/>
                    </a:lnTo>
                    <a:lnTo>
                      <a:pt x="0" y="9"/>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0" name="Freeform 4516"/>
              <p:cNvSpPr>
                <a:spLocks/>
              </p:cNvSpPr>
              <p:nvPr/>
            </p:nvSpPr>
            <p:spPr bwMode="auto">
              <a:xfrm>
                <a:off x="4003" y="9052"/>
                <a:ext cx="24" cy="29"/>
              </a:xfrm>
              <a:custGeom>
                <a:avLst/>
                <a:gdLst/>
                <a:ahLst/>
                <a:cxnLst>
                  <a:cxn ang="0">
                    <a:pos x="2" y="0"/>
                  </a:cxn>
                  <a:cxn ang="0">
                    <a:pos x="2" y="0"/>
                  </a:cxn>
                  <a:cxn ang="0">
                    <a:pos x="0" y="7"/>
                  </a:cxn>
                  <a:cxn ang="0">
                    <a:pos x="0" y="28"/>
                  </a:cxn>
                  <a:cxn ang="0">
                    <a:pos x="24" y="28"/>
                  </a:cxn>
                  <a:cxn ang="0">
                    <a:pos x="24" y="0"/>
                  </a:cxn>
                  <a:cxn ang="0">
                    <a:pos x="2" y="0"/>
                  </a:cxn>
                </a:cxnLst>
                <a:rect l="0" t="0" r="r" b="b"/>
                <a:pathLst>
                  <a:path w="24" h="29">
                    <a:moveTo>
                      <a:pt x="2" y="0"/>
                    </a:moveTo>
                    <a:lnTo>
                      <a:pt x="2" y="0"/>
                    </a:lnTo>
                    <a:lnTo>
                      <a:pt x="0" y="7"/>
                    </a:lnTo>
                    <a:lnTo>
                      <a:pt x="0" y="28"/>
                    </a:lnTo>
                    <a:lnTo>
                      <a:pt x="24" y="28"/>
                    </a:lnTo>
                    <a:lnTo>
                      <a:pt x="24"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1" name="Freeform 4517"/>
              <p:cNvSpPr>
                <a:spLocks/>
              </p:cNvSpPr>
              <p:nvPr/>
            </p:nvSpPr>
            <p:spPr bwMode="auto">
              <a:xfrm>
                <a:off x="4003" y="9043"/>
                <a:ext cx="36" cy="9"/>
              </a:xfrm>
              <a:custGeom>
                <a:avLst/>
                <a:gdLst/>
                <a:ahLst/>
                <a:cxnLst>
                  <a:cxn ang="0">
                    <a:pos x="31" y="7"/>
                  </a:cxn>
                  <a:cxn ang="0">
                    <a:pos x="36" y="9"/>
                  </a:cxn>
                  <a:cxn ang="0">
                    <a:pos x="36" y="2"/>
                  </a:cxn>
                  <a:cxn ang="0">
                    <a:pos x="19" y="0"/>
                  </a:cxn>
                  <a:cxn ang="0">
                    <a:pos x="2" y="0"/>
                  </a:cxn>
                  <a:cxn ang="0">
                    <a:pos x="0" y="7"/>
                  </a:cxn>
                  <a:cxn ang="0">
                    <a:pos x="31" y="7"/>
                  </a:cxn>
                </a:cxnLst>
                <a:rect l="0" t="0" r="r" b="b"/>
                <a:pathLst>
                  <a:path w="36" h="9">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2" name="Freeform 4518"/>
              <p:cNvSpPr>
                <a:spLocks/>
              </p:cNvSpPr>
              <p:nvPr/>
            </p:nvSpPr>
            <p:spPr bwMode="auto">
              <a:xfrm>
                <a:off x="3998" y="9136"/>
                <a:ext cx="41" cy="15"/>
              </a:xfrm>
              <a:custGeom>
                <a:avLst/>
                <a:gdLst/>
                <a:ahLst/>
                <a:cxnLst>
                  <a:cxn ang="0">
                    <a:pos x="0" y="0"/>
                  </a:cxn>
                  <a:cxn ang="0">
                    <a:pos x="0" y="7"/>
                  </a:cxn>
                  <a:cxn ang="0">
                    <a:pos x="40" y="14"/>
                  </a:cxn>
                  <a:cxn ang="0">
                    <a:pos x="40" y="4"/>
                  </a:cxn>
                  <a:cxn ang="0">
                    <a:pos x="0" y="0"/>
                  </a:cxn>
                </a:cxnLst>
                <a:rect l="0" t="0" r="r" b="b"/>
                <a:pathLst>
                  <a:path w="41"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3" name="Freeform 4519"/>
              <p:cNvSpPr>
                <a:spLocks/>
              </p:cNvSpPr>
              <p:nvPr/>
            </p:nvSpPr>
            <p:spPr bwMode="auto">
              <a:xfrm>
                <a:off x="4010" y="9141"/>
                <a:ext cx="17" cy="3"/>
              </a:xfrm>
              <a:custGeom>
                <a:avLst/>
                <a:gdLst/>
                <a:ahLst/>
                <a:cxnLst>
                  <a:cxn ang="0">
                    <a:pos x="7" y="0"/>
                  </a:cxn>
                  <a:cxn ang="0">
                    <a:pos x="0" y="0"/>
                  </a:cxn>
                  <a:cxn ang="0">
                    <a:pos x="0" y="2"/>
                  </a:cxn>
                  <a:cxn ang="0">
                    <a:pos x="16" y="2"/>
                  </a:cxn>
                  <a:cxn ang="0">
                    <a:pos x="16" y="0"/>
                  </a:cxn>
                  <a:cxn ang="0">
                    <a:pos x="7" y="0"/>
                  </a:cxn>
                </a:cxnLst>
                <a:rect l="0" t="0" r="r" b="b"/>
                <a:pathLst>
                  <a:path w="17" h="3">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4" name="Freeform 4520"/>
              <p:cNvSpPr>
                <a:spLocks/>
              </p:cNvSpPr>
              <p:nvPr/>
            </p:nvSpPr>
            <p:spPr bwMode="auto">
              <a:xfrm>
                <a:off x="4010" y="9141"/>
                <a:ext cx="12" cy="3"/>
              </a:xfrm>
              <a:custGeom>
                <a:avLst/>
                <a:gdLst/>
                <a:ahLst/>
                <a:cxnLst>
                  <a:cxn ang="0">
                    <a:pos x="4" y="0"/>
                  </a:cxn>
                  <a:cxn ang="0">
                    <a:pos x="0" y="0"/>
                  </a:cxn>
                  <a:cxn ang="0">
                    <a:pos x="0" y="2"/>
                  </a:cxn>
                  <a:cxn ang="0">
                    <a:pos x="11" y="2"/>
                  </a:cxn>
                  <a:cxn ang="0">
                    <a:pos x="9" y="0"/>
                  </a:cxn>
                  <a:cxn ang="0">
                    <a:pos x="4" y="0"/>
                  </a:cxn>
                </a:cxnLst>
                <a:rect l="0" t="0" r="r" b="b"/>
                <a:pathLst>
                  <a:path w="12" h="3">
                    <a:moveTo>
                      <a:pt x="4" y="0"/>
                    </a:moveTo>
                    <a:lnTo>
                      <a:pt x="0" y="0"/>
                    </a:lnTo>
                    <a:lnTo>
                      <a:pt x="0" y="2"/>
                    </a:lnTo>
                    <a:lnTo>
                      <a:pt x="11"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5" name="Freeform 4521"/>
              <p:cNvSpPr>
                <a:spLocks/>
              </p:cNvSpPr>
              <p:nvPr/>
            </p:nvSpPr>
            <p:spPr bwMode="auto">
              <a:xfrm>
                <a:off x="4010" y="9141"/>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6" name="Freeform 4522"/>
              <p:cNvSpPr>
                <a:spLocks/>
              </p:cNvSpPr>
              <p:nvPr/>
            </p:nvSpPr>
            <p:spPr bwMode="auto">
              <a:xfrm>
                <a:off x="4041" y="9136"/>
                <a:ext cx="27" cy="12"/>
              </a:xfrm>
              <a:custGeom>
                <a:avLst/>
                <a:gdLst/>
                <a:ahLst/>
                <a:cxnLst>
                  <a:cxn ang="0">
                    <a:pos x="0" y="4"/>
                  </a:cxn>
                  <a:cxn ang="0">
                    <a:pos x="0" y="12"/>
                  </a:cxn>
                  <a:cxn ang="0">
                    <a:pos x="19" y="7"/>
                  </a:cxn>
                  <a:cxn ang="0">
                    <a:pos x="26" y="4"/>
                  </a:cxn>
                  <a:cxn ang="0">
                    <a:pos x="26" y="0"/>
                  </a:cxn>
                  <a:cxn ang="0">
                    <a:pos x="0" y="4"/>
                  </a:cxn>
                </a:cxnLst>
                <a:rect l="0" t="0" r="r" b="b"/>
                <a:pathLst>
                  <a:path w="27" h="12">
                    <a:moveTo>
                      <a:pt x="0" y="4"/>
                    </a:moveTo>
                    <a:lnTo>
                      <a:pt x="0" y="12"/>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7" name="Freeform 4523"/>
              <p:cNvSpPr>
                <a:spLocks/>
              </p:cNvSpPr>
              <p:nvPr/>
            </p:nvSpPr>
            <p:spPr bwMode="auto">
              <a:xfrm>
                <a:off x="4041" y="9136"/>
                <a:ext cx="27"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2"/>
                  </a:cxn>
                  <a:cxn ang="0">
                    <a:pos x="4" y="12"/>
                  </a:cxn>
                  <a:cxn ang="0">
                    <a:pos x="7" y="9"/>
                  </a:cxn>
                  <a:cxn ang="0">
                    <a:pos x="11" y="9"/>
                  </a:cxn>
                  <a:cxn ang="0">
                    <a:pos x="14" y="7"/>
                  </a:cxn>
                  <a:cxn ang="0">
                    <a:pos x="21" y="7"/>
                  </a:cxn>
                </a:cxnLst>
                <a:rect l="0" t="0" r="r" b="b"/>
                <a:pathLst>
                  <a:path w="27" h="12">
                    <a:moveTo>
                      <a:pt x="21" y="7"/>
                    </a:moveTo>
                    <a:lnTo>
                      <a:pt x="26" y="4"/>
                    </a:lnTo>
                    <a:lnTo>
                      <a:pt x="26" y="0"/>
                    </a:lnTo>
                    <a:lnTo>
                      <a:pt x="16" y="0"/>
                    </a:lnTo>
                    <a:lnTo>
                      <a:pt x="14" y="2"/>
                    </a:lnTo>
                    <a:lnTo>
                      <a:pt x="7" y="2"/>
                    </a:lnTo>
                    <a:lnTo>
                      <a:pt x="4" y="4"/>
                    </a:lnTo>
                    <a:lnTo>
                      <a:pt x="0" y="4"/>
                    </a:lnTo>
                    <a:lnTo>
                      <a:pt x="0" y="12"/>
                    </a:lnTo>
                    <a:lnTo>
                      <a:pt x="4" y="12"/>
                    </a:lnTo>
                    <a:lnTo>
                      <a:pt x="7" y="9"/>
                    </a:lnTo>
                    <a:lnTo>
                      <a:pt x="11"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8" name="Freeform 4524"/>
              <p:cNvSpPr>
                <a:spLocks/>
              </p:cNvSpPr>
              <p:nvPr/>
            </p:nvSpPr>
            <p:spPr bwMode="auto">
              <a:xfrm>
                <a:off x="4044" y="9136"/>
                <a:ext cx="24" cy="12"/>
              </a:xfrm>
              <a:custGeom>
                <a:avLst/>
                <a:gdLst/>
                <a:ahLst/>
                <a:cxnLst>
                  <a:cxn ang="0">
                    <a:pos x="0" y="4"/>
                  </a:cxn>
                  <a:cxn ang="0">
                    <a:pos x="0" y="12"/>
                  </a:cxn>
                  <a:cxn ang="0">
                    <a:pos x="4" y="9"/>
                  </a:cxn>
                  <a:cxn ang="0">
                    <a:pos x="9" y="9"/>
                  </a:cxn>
                  <a:cxn ang="0">
                    <a:pos x="12" y="7"/>
                  </a:cxn>
                  <a:cxn ang="0">
                    <a:pos x="19" y="7"/>
                  </a:cxn>
                  <a:cxn ang="0">
                    <a:pos x="24" y="4"/>
                  </a:cxn>
                  <a:cxn ang="0">
                    <a:pos x="24" y="0"/>
                  </a:cxn>
                  <a:cxn ang="0">
                    <a:pos x="16" y="0"/>
                  </a:cxn>
                  <a:cxn ang="0">
                    <a:pos x="12" y="2"/>
                  </a:cxn>
                  <a:cxn ang="0">
                    <a:pos x="2" y="2"/>
                  </a:cxn>
                  <a:cxn ang="0">
                    <a:pos x="0" y="4"/>
                  </a:cxn>
                </a:cxnLst>
                <a:rect l="0" t="0" r="r" b="b"/>
                <a:pathLst>
                  <a:path w="24" h="12">
                    <a:moveTo>
                      <a:pt x="0" y="4"/>
                    </a:moveTo>
                    <a:lnTo>
                      <a:pt x="0" y="12"/>
                    </a:lnTo>
                    <a:lnTo>
                      <a:pt x="4" y="9"/>
                    </a:lnTo>
                    <a:lnTo>
                      <a:pt x="9" y="9"/>
                    </a:lnTo>
                    <a:lnTo>
                      <a:pt x="12" y="7"/>
                    </a:lnTo>
                    <a:lnTo>
                      <a:pt x="19" y="7"/>
                    </a:lnTo>
                    <a:lnTo>
                      <a:pt x="24" y="4"/>
                    </a:lnTo>
                    <a:lnTo>
                      <a:pt x="24" y="0"/>
                    </a:lnTo>
                    <a:lnTo>
                      <a:pt x="16" y="0"/>
                    </a:lnTo>
                    <a:lnTo>
                      <a:pt x="12"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9" name="Freeform 4525"/>
              <p:cNvSpPr>
                <a:spLocks/>
              </p:cNvSpPr>
              <p:nvPr/>
            </p:nvSpPr>
            <p:spPr bwMode="auto">
              <a:xfrm>
                <a:off x="4044" y="9136"/>
                <a:ext cx="26" cy="12"/>
              </a:xfrm>
              <a:custGeom>
                <a:avLst/>
                <a:gdLst/>
                <a:ahLst/>
                <a:cxnLst>
                  <a:cxn ang="0">
                    <a:pos x="4" y="9"/>
                  </a:cxn>
                  <a:cxn ang="0">
                    <a:pos x="12" y="9"/>
                  </a:cxn>
                  <a:cxn ang="0">
                    <a:pos x="14" y="7"/>
                  </a:cxn>
                  <a:cxn ang="0">
                    <a:pos x="19" y="7"/>
                  </a:cxn>
                  <a:cxn ang="0">
                    <a:pos x="21" y="4"/>
                  </a:cxn>
                  <a:cxn ang="0">
                    <a:pos x="26" y="4"/>
                  </a:cxn>
                  <a:cxn ang="0">
                    <a:pos x="26" y="0"/>
                  </a:cxn>
                  <a:cxn ang="0">
                    <a:pos x="16" y="0"/>
                  </a:cxn>
                  <a:cxn ang="0">
                    <a:pos x="14" y="2"/>
                  </a:cxn>
                  <a:cxn ang="0">
                    <a:pos x="4" y="2"/>
                  </a:cxn>
                  <a:cxn ang="0">
                    <a:pos x="0" y="4"/>
                  </a:cxn>
                  <a:cxn ang="0">
                    <a:pos x="0" y="12"/>
                  </a:cxn>
                  <a:cxn ang="0">
                    <a:pos x="4" y="9"/>
                  </a:cxn>
                </a:cxnLst>
                <a:rect l="0" t="0" r="r" b="b"/>
                <a:pathLst>
                  <a:path w="26" h="12">
                    <a:moveTo>
                      <a:pt x="4" y="9"/>
                    </a:moveTo>
                    <a:lnTo>
                      <a:pt x="12" y="9"/>
                    </a:lnTo>
                    <a:lnTo>
                      <a:pt x="14" y="7"/>
                    </a:lnTo>
                    <a:lnTo>
                      <a:pt x="19" y="7"/>
                    </a:lnTo>
                    <a:lnTo>
                      <a:pt x="21" y="4"/>
                    </a:lnTo>
                    <a:lnTo>
                      <a:pt x="26" y="4"/>
                    </a:lnTo>
                    <a:lnTo>
                      <a:pt x="26" y="0"/>
                    </a:lnTo>
                    <a:lnTo>
                      <a:pt x="16" y="0"/>
                    </a:lnTo>
                    <a:lnTo>
                      <a:pt x="14" y="2"/>
                    </a:lnTo>
                    <a:lnTo>
                      <a:pt x="4" y="2"/>
                    </a:lnTo>
                    <a:lnTo>
                      <a:pt x="0" y="4"/>
                    </a:lnTo>
                    <a:lnTo>
                      <a:pt x="0" y="12"/>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0" name="Freeform 4526"/>
              <p:cNvSpPr>
                <a:spLocks/>
              </p:cNvSpPr>
              <p:nvPr/>
            </p:nvSpPr>
            <p:spPr bwMode="auto">
              <a:xfrm>
                <a:off x="4046" y="9136"/>
                <a:ext cx="24" cy="12"/>
              </a:xfrm>
              <a:custGeom>
                <a:avLst/>
                <a:gdLst/>
                <a:ahLst/>
                <a:cxnLst>
                  <a:cxn ang="0">
                    <a:pos x="19" y="7"/>
                  </a:cxn>
                  <a:cxn ang="0">
                    <a:pos x="24" y="4"/>
                  </a:cxn>
                  <a:cxn ang="0">
                    <a:pos x="24"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4" y="4"/>
                    </a:lnTo>
                    <a:lnTo>
                      <a:pt x="24" y="0"/>
                    </a:lnTo>
                    <a:lnTo>
                      <a:pt x="14" y="0"/>
                    </a:lnTo>
                    <a:lnTo>
                      <a:pt x="11" y="2"/>
                    </a:lnTo>
                    <a:lnTo>
                      <a:pt x="2"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1" name="Freeform 4527"/>
              <p:cNvSpPr>
                <a:spLocks/>
              </p:cNvSpPr>
              <p:nvPr/>
            </p:nvSpPr>
            <p:spPr bwMode="auto">
              <a:xfrm>
                <a:off x="4048" y="9136"/>
                <a:ext cx="22" cy="10"/>
              </a:xfrm>
              <a:custGeom>
                <a:avLst/>
                <a:gdLst/>
                <a:ahLst/>
                <a:cxnLst>
                  <a:cxn ang="0">
                    <a:pos x="16" y="7"/>
                  </a:cxn>
                  <a:cxn ang="0">
                    <a:pos x="21" y="4"/>
                  </a:cxn>
                  <a:cxn ang="0">
                    <a:pos x="21" y="0"/>
                  </a:cxn>
                  <a:cxn ang="0">
                    <a:pos x="9" y="0"/>
                  </a:cxn>
                  <a:cxn ang="0">
                    <a:pos x="7" y="2"/>
                  </a:cxn>
                  <a:cxn ang="0">
                    <a:pos x="0" y="2"/>
                  </a:cxn>
                  <a:cxn ang="0">
                    <a:pos x="0" y="9"/>
                  </a:cxn>
                  <a:cxn ang="0">
                    <a:pos x="7" y="9"/>
                  </a:cxn>
                  <a:cxn ang="0">
                    <a:pos x="7" y="7"/>
                  </a:cxn>
                  <a:cxn ang="0">
                    <a:pos x="16" y="7"/>
                  </a:cxn>
                </a:cxnLst>
                <a:rect l="0" t="0" r="r" b="b"/>
                <a:pathLst>
                  <a:path w="22" h="10">
                    <a:moveTo>
                      <a:pt x="16" y="7"/>
                    </a:moveTo>
                    <a:lnTo>
                      <a:pt x="21" y="4"/>
                    </a:lnTo>
                    <a:lnTo>
                      <a:pt x="21" y="0"/>
                    </a:lnTo>
                    <a:lnTo>
                      <a:pt x="9" y="0"/>
                    </a:lnTo>
                    <a:lnTo>
                      <a:pt x="7"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2" name="Freeform 4528"/>
              <p:cNvSpPr>
                <a:spLocks/>
              </p:cNvSpPr>
              <p:nvPr/>
            </p:nvSpPr>
            <p:spPr bwMode="auto">
              <a:xfrm>
                <a:off x="4048" y="9136"/>
                <a:ext cx="22" cy="10"/>
              </a:xfrm>
              <a:custGeom>
                <a:avLst/>
                <a:gdLst/>
                <a:ahLst/>
                <a:cxnLst>
                  <a:cxn ang="0">
                    <a:pos x="2" y="9"/>
                  </a:cxn>
                  <a:cxn ang="0">
                    <a:pos x="7" y="9"/>
                  </a:cxn>
                  <a:cxn ang="0">
                    <a:pos x="9" y="7"/>
                  </a:cxn>
                  <a:cxn ang="0">
                    <a:pos x="16" y="7"/>
                  </a:cxn>
                  <a:cxn ang="0">
                    <a:pos x="21" y="4"/>
                  </a:cxn>
                  <a:cxn ang="0">
                    <a:pos x="21" y="0"/>
                  </a:cxn>
                  <a:cxn ang="0">
                    <a:pos x="9" y="0"/>
                  </a:cxn>
                  <a:cxn ang="0">
                    <a:pos x="7" y="2"/>
                  </a:cxn>
                  <a:cxn ang="0">
                    <a:pos x="0" y="2"/>
                  </a:cxn>
                  <a:cxn ang="0">
                    <a:pos x="0" y="7"/>
                  </a:cxn>
                  <a:cxn ang="0">
                    <a:pos x="2" y="9"/>
                  </a:cxn>
                </a:cxnLst>
                <a:rect l="0" t="0" r="r" b="b"/>
                <a:pathLst>
                  <a:path w="22" h="10">
                    <a:moveTo>
                      <a:pt x="2" y="9"/>
                    </a:moveTo>
                    <a:lnTo>
                      <a:pt x="7" y="9"/>
                    </a:lnTo>
                    <a:lnTo>
                      <a:pt x="9" y="7"/>
                    </a:lnTo>
                    <a:lnTo>
                      <a:pt x="16" y="7"/>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3" name="Freeform 4529"/>
              <p:cNvSpPr>
                <a:spLocks/>
              </p:cNvSpPr>
              <p:nvPr/>
            </p:nvSpPr>
            <p:spPr bwMode="auto">
              <a:xfrm>
                <a:off x="4051" y="9136"/>
                <a:ext cx="19" cy="10"/>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19" h="10">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4" name="Freeform 4530"/>
              <p:cNvSpPr>
                <a:spLocks/>
              </p:cNvSpPr>
              <p:nvPr/>
            </p:nvSpPr>
            <p:spPr bwMode="auto">
              <a:xfrm>
                <a:off x="4053" y="9136"/>
                <a:ext cx="17" cy="10"/>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10">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5" name="Freeform 4531"/>
              <p:cNvSpPr>
                <a:spLocks/>
              </p:cNvSpPr>
              <p:nvPr/>
            </p:nvSpPr>
            <p:spPr bwMode="auto">
              <a:xfrm>
                <a:off x="4053" y="9136"/>
                <a:ext cx="17" cy="10"/>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7" h="10">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6" name="Freeform 4532"/>
              <p:cNvSpPr>
                <a:spLocks/>
              </p:cNvSpPr>
              <p:nvPr/>
            </p:nvSpPr>
            <p:spPr bwMode="auto">
              <a:xfrm>
                <a:off x="4056" y="9136"/>
                <a:ext cx="14"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4"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7" name="Freeform 4533"/>
              <p:cNvSpPr>
                <a:spLocks/>
              </p:cNvSpPr>
              <p:nvPr/>
            </p:nvSpPr>
            <p:spPr bwMode="auto">
              <a:xfrm>
                <a:off x="4056" y="9136"/>
                <a:ext cx="14" cy="8"/>
              </a:xfrm>
              <a:custGeom>
                <a:avLst/>
                <a:gdLst/>
                <a:ahLst/>
                <a:cxnLst>
                  <a:cxn ang="0">
                    <a:pos x="0" y="2"/>
                  </a:cxn>
                  <a:cxn ang="0">
                    <a:pos x="0" y="2"/>
                  </a:cxn>
                  <a:cxn ang="0">
                    <a:pos x="2" y="7"/>
                  </a:cxn>
                  <a:cxn ang="0">
                    <a:pos x="7" y="7"/>
                  </a:cxn>
                  <a:cxn ang="0">
                    <a:pos x="14" y="4"/>
                  </a:cxn>
                  <a:cxn ang="0">
                    <a:pos x="14" y="0"/>
                  </a:cxn>
                  <a:cxn ang="0">
                    <a:pos x="0" y="2"/>
                  </a:cxn>
                </a:cxnLst>
                <a:rect l="0" t="0" r="r" b="b"/>
                <a:pathLst>
                  <a:path w="14" h="8">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8" name="Freeform 4534"/>
              <p:cNvSpPr>
                <a:spLocks/>
              </p:cNvSpPr>
              <p:nvPr/>
            </p:nvSpPr>
            <p:spPr bwMode="auto">
              <a:xfrm>
                <a:off x="4041" y="9045"/>
                <a:ext cx="19" cy="7"/>
              </a:xfrm>
              <a:custGeom>
                <a:avLst/>
                <a:gdLst/>
                <a:ahLst/>
                <a:cxnLst>
                  <a:cxn ang="0">
                    <a:pos x="0" y="0"/>
                  </a:cxn>
                  <a:cxn ang="0">
                    <a:pos x="0" y="7"/>
                  </a:cxn>
                  <a:cxn ang="0">
                    <a:pos x="4" y="7"/>
                  </a:cxn>
                  <a:cxn ang="0">
                    <a:pos x="19" y="4"/>
                  </a:cxn>
                  <a:cxn ang="0">
                    <a:pos x="19" y="0"/>
                  </a:cxn>
                  <a:cxn ang="0">
                    <a:pos x="0" y="0"/>
                  </a:cxn>
                </a:cxnLst>
                <a:rect l="0" t="0" r="r" b="b"/>
                <a:pathLst>
                  <a:path w="19"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9" name="Freeform 4535"/>
              <p:cNvSpPr>
                <a:spLocks/>
              </p:cNvSpPr>
              <p:nvPr/>
            </p:nvSpPr>
            <p:spPr bwMode="auto">
              <a:xfrm>
                <a:off x="4044" y="9045"/>
                <a:ext cx="16" cy="7"/>
              </a:xfrm>
              <a:custGeom>
                <a:avLst/>
                <a:gdLst/>
                <a:ahLst/>
                <a:cxnLst>
                  <a:cxn ang="0">
                    <a:pos x="0" y="0"/>
                  </a:cxn>
                  <a:cxn ang="0">
                    <a:pos x="0" y="7"/>
                  </a:cxn>
                  <a:cxn ang="0">
                    <a:pos x="4" y="7"/>
                  </a:cxn>
                  <a:cxn ang="0">
                    <a:pos x="7" y="4"/>
                  </a:cxn>
                  <a:cxn ang="0">
                    <a:pos x="16" y="4"/>
                  </a:cxn>
                  <a:cxn ang="0">
                    <a:pos x="16" y="0"/>
                  </a:cxn>
                  <a:cxn ang="0">
                    <a:pos x="0" y="0"/>
                  </a:cxn>
                </a:cxnLst>
                <a:rect l="0" t="0" r="r" b="b"/>
                <a:pathLst>
                  <a:path w="16" h="7">
                    <a:moveTo>
                      <a:pt x="0" y="0"/>
                    </a:moveTo>
                    <a:lnTo>
                      <a:pt x="0" y="7"/>
                    </a:lnTo>
                    <a:lnTo>
                      <a:pt x="4"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0" name="Freeform 4536"/>
              <p:cNvSpPr>
                <a:spLocks/>
              </p:cNvSpPr>
              <p:nvPr/>
            </p:nvSpPr>
            <p:spPr bwMode="auto">
              <a:xfrm>
                <a:off x="4044" y="9045"/>
                <a:ext cx="16" cy="7"/>
              </a:xfrm>
              <a:custGeom>
                <a:avLst/>
                <a:gdLst/>
                <a:ahLst/>
                <a:cxnLst>
                  <a:cxn ang="0">
                    <a:pos x="0" y="0"/>
                  </a:cxn>
                  <a:cxn ang="0">
                    <a:pos x="0" y="7"/>
                  </a:cxn>
                  <a:cxn ang="0">
                    <a:pos x="7" y="7"/>
                  </a:cxn>
                  <a:cxn ang="0">
                    <a:pos x="7" y="4"/>
                  </a:cxn>
                  <a:cxn ang="0">
                    <a:pos x="16" y="4"/>
                  </a:cxn>
                  <a:cxn ang="0">
                    <a:pos x="16" y="0"/>
                  </a:cxn>
                  <a:cxn ang="0">
                    <a:pos x="0" y="0"/>
                  </a:cxn>
                </a:cxnLst>
                <a:rect l="0" t="0" r="r" b="b"/>
                <a:pathLst>
                  <a:path w="16"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1" name="Freeform 4537"/>
              <p:cNvSpPr>
                <a:spLocks/>
              </p:cNvSpPr>
              <p:nvPr/>
            </p:nvSpPr>
            <p:spPr bwMode="auto">
              <a:xfrm>
                <a:off x="4044" y="9045"/>
                <a:ext cx="16" cy="7"/>
              </a:xfrm>
              <a:custGeom>
                <a:avLst/>
                <a:gdLst/>
                <a:ahLst/>
                <a:cxnLst>
                  <a:cxn ang="0">
                    <a:pos x="0" y="0"/>
                  </a:cxn>
                  <a:cxn ang="0">
                    <a:pos x="0" y="7"/>
                  </a:cxn>
                  <a:cxn ang="0">
                    <a:pos x="7" y="7"/>
                  </a:cxn>
                  <a:cxn ang="0">
                    <a:pos x="7" y="4"/>
                  </a:cxn>
                  <a:cxn ang="0">
                    <a:pos x="16" y="4"/>
                  </a:cxn>
                  <a:cxn ang="0">
                    <a:pos x="16" y="0"/>
                  </a:cxn>
                  <a:cxn ang="0">
                    <a:pos x="0" y="0"/>
                  </a:cxn>
                </a:cxnLst>
                <a:rect l="0" t="0" r="r" b="b"/>
                <a:pathLst>
                  <a:path w="16" h="7">
                    <a:moveTo>
                      <a:pt x="0" y="0"/>
                    </a:moveTo>
                    <a:lnTo>
                      <a:pt x="0" y="7"/>
                    </a:lnTo>
                    <a:lnTo>
                      <a:pt x="7" y="7"/>
                    </a:lnTo>
                    <a:lnTo>
                      <a:pt x="7" y="4"/>
                    </a:lnTo>
                    <a:lnTo>
                      <a:pt x="16" y="4"/>
                    </a:lnTo>
                    <a:lnTo>
                      <a:pt x="16"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2" name="Freeform 4538"/>
              <p:cNvSpPr>
                <a:spLocks/>
              </p:cNvSpPr>
              <p:nvPr/>
            </p:nvSpPr>
            <p:spPr bwMode="auto">
              <a:xfrm>
                <a:off x="4046" y="9045"/>
                <a:ext cx="14" cy="7"/>
              </a:xfrm>
              <a:custGeom>
                <a:avLst/>
                <a:gdLst/>
                <a:ahLst/>
                <a:cxnLst>
                  <a:cxn ang="0">
                    <a:pos x="0" y="0"/>
                  </a:cxn>
                  <a:cxn ang="0">
                    <a:pos x="0" y="7"/>
                  </a:cxn>
                  <a:cxn ang="0">
                    <a:pos x="4" y="7"/>
                  </a:cxn>
                  <a:cxn ang="0">
                    <a:pos x="7" y="4"/>
                  </a:cxn>
                  <a:cxn ang="0">
                    <a:pos x="14" y="4"/>
                  </a:cxn>
                  <a:cxn ang="0">
                    <a:pos x="14" y="0"/>
                  </a:cxn>
                  <a:cxn ang="0">
                    <a:pos x="0" y="0"/>
                  </a:cxn>
                </a:cxnLst>
                <a:rect l="0" t="0" r="r" b="b"/>
                <a:pathLst>
                  <a:path w="14"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3" name="Freeform 4539"/>
              <p:cNvSpPr>
                <a:spLocks/>
              </p:cNvSpPr>
              <p:nvPr/>
            </p:nvSpPr>
            <p:spPr bwMode="auto">
              <a:xfrm>
                <a:off x="4046" y="9045"/>
                <a:ext cx="14" cy="7"/>
              </a:xfrm>
              <a:custGeom>
                <a:avLst/>
                <a:gdLst/>
                <a:ahLst/>
                <a:cxnLst>
                  <a:cxn ang="0">
                    <a:pos x="0" y="0"/>
                  </a:cxn>
                  <a:cxn ang="0">
                    <a:pos x="0" y="7"/>
                  </a:cxn>
                  <a:cxn ang="0">
                    <a:pos x="7" y="7"/>
                  </a:cxn>
                  <a:cxn ang="0">
                    <a:pos x="7" y="4"/>
                  </a:cxn>
                  <a:cxn ang="0">
                    <a:pos x="14" y="4"/>
                  </a:cxn>
                  <a:cxn ang="0">
                    <a:pos x="14" y="0"/>
                  </a:cxn>
                  <a:cxn ang="0">
                    <a:pos x="0" y="0"/>
                  </a:cxn>
                </a:cxnLst>
                <a:rect l="0" t="0" r="r" b="b"/>
                <a:pathLst>
                  <a:path w="14" h="7">
                    <a:moveTo>
                      <a:pt x="0" y="0"/>
                    </a:moveTo>
                    <a:lnTo>
                      <a:pt x="0" y="7"/>
                    </a:lnTo>
                    <a:lnTo>
                      <a:pt x="7" y="7"/>
                    </a:lnTo>
                    <a:lnTo>
                      <a:pt x="7" y="4"/>
                    </a:lnTo>
                    <a:lnTo>
                      <a:pt x="14" y="4"/>
                    </a:lnTo>
                    <a:lnTo>
                      <a:pt x="14"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4" name="Freeform 4540"/>
              <p:cNvSpPr>
                <a:spLocks/>
              </p:cNvSpPr>
              <p:nvPr/>
            </p:nvSpPr>
            <p:spPr bwMode="auto">
              <a:xfrm>
                <a:off x="4048" y="9045"/>
                <a:ext cx="12" cy="7"/>
              </a:xfrm>
              <a:custGeom>
                <a:avLst/>
                <a:gdLst/>
                <a:ahLst/>
                <a:cxnLst>
                  <a:cxn ang="0">
                    <a:pos x="0" y="0"/>
                  </a:cxn>
                  <a:cxn ang="0">
                    <a:pos x="0" y="7"/>
                  </a:cxn>
                  <a:cxn ang="0">
                    <a:pos x="4" y="7"/>
                  </a:cxn>
                  <a:cxn ang="0">
                    <a:pos x="4" y="4"/>
                  </a:cxn>
                  <a:cxn ang="0">
                    <a:pos x="11" y="4"/>
                  </a:cxn>
                  <a:cxn ang="0">
                    <a:pos x="11" y="0"/>
                  </a:cxn>
                  <a:cxn ang="0">
                    <a:pos x="0" y="0"/>
                  </a:cxn>
                </a:cxnLst>
                <a:rect l="0" t="0" r="r" b="b"/>
                <a:pathLst>
                  <a:path w="12" h="7">
                    <a:moveTo>
                      <a:pt x="0" y="0"/>
                    </a:moveTo>
                    <a:lnTo>
                      <a:pt x="0" y="7"/>
                    </a:lnTo>
                    <a:lnTo>
                      <a:pt x="4" y="7"/>
                    </a:lnTo>
                    <a:lnTo>
                      <a:pt x="4" y="4"/>
                    </a:lnTo>
                    <a:lnTo>
                      <a:pt x="11" y="4"/>
                    </a:lnTo>
                    <a:lnTo>
                      <a:pt x="11"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5" name="Freeform 4541"/>
              <p:cNvSpPr>
                <a:spLocks/>
              </p:cNvSpPr>
              <p:nvPr/>
            </p:nvSpPr>
            <p:spPr bwMode="auto">
              <a:xfrm>
                <a:off x="4048" y="9045"/>
                <a:ext cx="12" cy="7"/>
              </a:xfrm>
              <a:custGeom>
                <a:avLst/>
                <a:gdLst/>
                <a:ahLst/>
                <a:cxnLst>
                  <a:cxn ang="0">
                    <a:pos x="0" y="0"/>
                  </a:cxn>
                  <a:cxn ang="0">
                    <a:pos x="0" y="7"/>
                  </a:cxn>
                  <a:cxn ang="0">
                    <a:pos x="4" y="7"/>
                  </a:cxn>
                  <a:cxn ang="0">
                    <a:pos x="7" y="4"/>
                  </a:cxn>
                  <a:cxn ang="0">
                    <a:pos x="11" y="4"/>
                  </a:cxn>
                  <a:cxn ang="0">
                    <a:pos x="11" y="0"/>
                  </a:cxn>
                  <a:cxn ang="0">
                    <a:pos x="0" y="0"/>
                  </a:cxn>
                </a:cxnLst>
                <a:rect l="0" t="0" r="r" b="b"/>
                <a:pathLst>
                  <a:path w="12" h="7">
                    <a:moveTo>
                      <a:pt x="0" y="0"/>
                    </a:moveTo>
                    <a:lnTo>
                      <a:pt x="0" y="7"/>
                    </a:lnTo>
                    <a:lnTo>
                      <a:pt x="4" y="7"/>
                    </a:lnTo>
                    <a:lnTo>
                      <a:pt x="7" y="4"/>
                    </a:lnTo>
                    <a:lnTo>
                      <a:pt x="11" y="4"/>
                    </a:lnTo>
                    <a:lnTo>
                      <a:pt x="11"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6" name="Freeform 4542"/>
              <p:cNvSpPr>
                <a:spLocks/>
              </p:cNvSpPr>
              <p:nvPr/>
            </p:nvSpPr>
            <p:spPr bwMode="auto">
              <a:xfrm>
                <a:off x="4051" y="9045"/>
                <a:ext cx="9" cy="7"/>
              </a:xfrm>
              <a:custGeom>
                <a:avLst/>
                <a:gdLst/>
                <a:ahLst/>
                <a:cxnLst>
                  <a:cxn ang="0">
                    <a:pos x="0" y="0"/>
                  </a:cxn>
                  <a:cxn ang="0">
                    <a:pos x="0" y="7"/>
                  </a:cxn>
                  <a:cxn ang="0">
                    <a:pos x="4" y="4"/>
                  </a:cxn>
                  <a:cxn ang="0">
                    <a:pos x="9" y="4"/>
                  </a:cxn>
                  <a:cxn ang="0">
                    <a:pos x="9" y="0"/>
                  </a:cxn>
                  <a:cxn ang="0">
                    <a:pos x="0" y="0"/>
                  </a:cxn>
                </a:cxnLst>
                <a:rect l="0" t="0" r="r" b="b"/>
                <a:pathLst>
                  <a:path w="9"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7" name="Freeform 4543"/>
              <p:cNvSpPr>
                <a:spLocks/>
              </p:cNvSpPr>
              <p:nvPr/>
            </p:nvSpPr>
            <p:spPr bwMode="auto">
              <a:xfrm>
                <a:off x="4051" y="9045"/>
                <a:ext cx="9" cy="7"/>
              </a:xfrm>
              <a:custGeom>
                <a:avLst/>
                <a:gdLst/>
                <a:ahLst/>
                <a:cxnLst>
                  <a:cxn ang="0">
                    <a:pos x="0" y="0"/>
                  </a:cxn>
                  <a:cxn ang="0">
                    <a:pos x="0" y="7"/>
                  </a:cxn>
                  <a:cxn ang="0">
                    <a:pos x="4" y="4"/>
                  </a:cxn>
                  <a:cxn ang="0">
                    <a:pos x="9" y="4"/>
                  </a:cxn>
                  <a:cxn ang="0">
                    <a:pos x="9" y="0"/>
                  </a:cxn>
                  <a:cxn ang="0">
                    <a:pos x="0" y="0"/>
                  </a:cxn>
                </a:cxnLst>
                <a:rect l="0" t="0" r="r" b="b"/>
                <a:pathLst>
                  <a:path w="9" h="7">
                    <a:moveTo>
                      <a:pt x="0" y="0"/>
                    </a:moveTo>
                    <a:lnTo>
                      <a:pt x="0" y="7"/>
                    </a:lnTo>
                    <a:lnTo>
                      <a:pt x="4" y="4"/>
                    </a:lnTo>
                    <a:lnTo>
                      <a:pt x="9" y="4"/>
                    </a:lnTo>
                    <a:lnTo>
                      <a:pt x="9"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8" name="Freeform 4544"/>
              <p:cNvSpPr>
                <a:spLocks/>
              </p:cNvSpPr>
              <p:nvPr/>
            </p:nvSpPr>
            <p:spPr bwMode="auto">
              <a:xfrm>
                <a:off x="4053" y="9045"/>
                <a:ext cx="7" cy="7"/>
              </a:xfrm>
              <a:custGeom>
                <a:avLst/>
                <a:gdLst/>
                <a:ahLst/>
                <a:cxnLst>
                  <a:cxn ang="0">
                    <a:pos x="0" y="0"/>
                  </a:cxn>
                  <a:cxn ang="0">
                    <a:pos x="0" y="7"/>
                  </a:cxn>
                  <a:cxn ang="0">
                    <a:pos x="2" y="4"/>
                  </a:cxn>
                  <a:cxn ang="0">
                    <a:pos x="7" y="4"/>
                  </a:cxn>
                  <a:cxn ang="0">
                    <a:pos x="7" y="0"/>
                  </a:cxn>
                  <a:cxn ang="0">
                    <a:pos x="0" y="0"/>
                  </a:cxn>
                </a:cxnLst>
                <a:rect l="0" t="0" r="r" b="b"/>
                <a:pathLst>
                  <a:path w="7" h="7">
                    <a:moveTo>
                      <a:pt x="0" y="0"/>
                    </a:moveTo>
                    <a:lnTo>
                      <a:pt x="0" y="7"/>
                    </a:lnTo>
                    <a:lnTo>
                      <a:pt x="2"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9" name="Freeform 4545"/>
              <p:cNvSpPr>
                <a:spLocks/>
              </p:cNvSpPr>
              <p:nvPr/>
            </p:nvSpPr>
            <p:spPr bwMode="auto">
              <a:xfrm>
                <a:off x="4053" y="9045"/>
                <a:ext cx="7" cy="7"/>
              </a:xfrm>
              <a:custGeom>
                <a:avLst/>
                <a:gdLst/>
                <a:ahLst/>
                <a:cxnLst>
                  <a:cxn ang="0">
                    <a:pos x="0" y="0"/>
                  </a:cxn>
                  <a:cxn ang="0">
                    <a:pos x="0" y="7"/>
                  </a:cxn>
                  <a:cxn ang="0">
                    <a:pos x="2" y="7"/>
                  </a:cxn>
                  <a:cxn ang="0">
                    <a:pos x="7" y="4"/>
                  </a:cxn>
                  <a:cxn ang="0">
                    <a:pos x="7" y="0"/>
                  </a:cxn>
                  <a:cxn ang="0">
                    <a:pos x="0" y="0"/>
                  </a:cxn>
                </a:cxnLst>
                <a:rect l="0" t="0" r="r" b="b"/>
                <a:pathLst>
                  <a:path w="7" h="7">
                    <a:moveTo>
                      <a:pt x="0" y="0"/>
                    </a:moveTo>
                    <a:lnTo>
                      <a:pt x="0" y="7"/>
                    </a:lnTo>
                    <a:lnTo>
                      <a:pt x="2" y="7"/>
                    </a:lnTo>
                    <a:lnTo>
                      <a:pt x="7" y="4"/>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0" name="Freeform 4546"/>
              <p:cNvSpPr>
                <a:spLocks/>
              </p:cNvSpPr>
              <p:nvPr/>
            </p:nvSpPr>
            <p:spPr bwMode="auto">
              <a:xfrm>
                <a:off x="4056" y="9055"/>
                <a:ext cx="12" cy="79"/>
              </a:xfrm>
              <a:custGeom>
                <a:avLst/>
                <a:gdLst/>
                <a:ahLst/>
                <a:cxnLst>
                  <a:cxn ang="0">
                    <a:pos x="7" y="57"/>
                  </a:cxn>
                  <a:cxn ang="0">
                    <a:pos x="7" y="79"/>
                  </a:cxn>
                  <a:cxn ang="0">
                    <a:pos x="11" y="76"/>
                  </a:cxn>
                  <a:cxn ang="0">
                    <a:pos x="11" y="57"/>
                  </a:cxn>
                  <a:cxn ang="0">
                    <a:pos x="9" y="38"/>
                  </a:cxn>
                  <a:cxn ang="0">
                    <a:pos x="9" y="19"/>
                  </a:cxn>
                  <a:cxn ang="0">
                    <a:pos x="4" y="0"/>
                  </a:cxn>
                  <a:cxn ang="0">
                    <a:pos x="0" y="0"/>
                  </a:cxn>
                  <a:cxn ang="0">
                    <a:pos x="7" y="57"/>
                  </a:cxn>
                </a:cxnLst>
                <a:rect l="0" t="0" r="r" b="b"/>
                <a:pathLst>
                  <a:path w="12" h="79">
                    <a:moveTo>
                      <a:pt x="7" y="57"/>
                    </a:moveTo>
                    <a:lnTo>
                      <a:pt x="7" y="79"/>
                    </a:lnTo>
                    <a:lnTo>
                      <a:pt x="11" y="76"/>
                    </a:lnTo>
                    <a:lnTo>
                      <a:pt x="11"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1" name="Freeform 4547"/>
              <p:cNvSpPr>
                <a:spLocks/>
              </p:cNvSpPr>
              <p:nvPr/>
            </p:nvSpPr>
            <p:spPr bwMode="auto">
              <a:xfrm>
                <a:off x="4053" y="9055"/>
                <a:ext cx="15"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5"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2" name="Freeform 4548"/>
              <p:cNvSpPr>
                <a:spLocks/>
              </p:cNvSpPr>
              <p:nvPr/>
            </p:nvSpPr>
            <p:spPr bwMode="auto">
              <a:xfrm>
                <a:off x="4053" y="9055"/>
                <a:ext cx="12" cy="79"/>
              </a:xfrm>
              <a:custGeom>
                <a:avLst/>
                <a:gdLst/>
                <a:ahLst/>
                <a:cxnLst>
                  <a:cxn ang="0">
                    <a:pos x="0" y="0"/>
                  </a:cxn>
                  <a:cxn ang="0">
                    <a:pos x="0" y="9"/>
                  </a:cxn>
                  <a:cxn ang="0">
                    <a:pos x="4" y="28"/>
                  </a:cxn>
                  <a:cxn ang="0">
                    <a:pos x="4" y="38"/>
                  </a:cxn>
                  <a:cxn ang="0">
                    <a:pos x="7" y="48"/>
                  </a:cxn>
                  <a:cxn ang="0">
                    <a:pos x="7" y="79"/>
                  </a:cxn>
                  <a:cxn ang="0">
                    <a:pos x="11" y="76"/>
                  </a:cxn>
                  <a:cxn ang="0">
                    <a:pos x="11" y="38"/>
                  </a:cxn>
                  <a:cxn ang="0">
                    <a:pos x="9" y="19"/>
                  </a:cxn>
                  <a:cxn ang="0">
                    <a:pos x="4" y="0"/>
                  </a:cxn>
                  <a:cxn ang="0">
                    <a:pos x="0" y="0"/>
                  </a:cxn>
                </a:cxnLst>
                <a:rect l="0" t="0" r="r" b="b"/>
                <a:pathLst>
                  <a:path w="12" h="79">
                    <a:moveTo>
                      <a:pt x="0" y="0"/>
                    </a:moveTo>
                    <a:lnTo>
                      <a:pt x="0" y="9"/>
                    </a:lnTo>
                    <a:lnTo>
                      <a:pt x="4" y="28"/>
                    </a:lnTo>
                    <a:lnTo>
                      <a:pt x="4" y="38"/>
                    </a:lnTo>
                    <a:lnTo>
                      <a:pt x="7" y="48"/>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3" name="Freeform 4549"/>
              <p:cNvSpPr>
                <a:spLocks/>
              </p:cNvSpPr>
              <p:nvPr/>
            </p:nvSpPr>
            <p:spPr bwMode="auto">
              <a:xfrm>
                <a:off x="4051" y="905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4" name="Freeform 4550"/>
              <p:cNvSpPr>
                <a:spLocks/>
              </p:cNvSpPr>
              <p:nvPr/>
            </p:nvSpPr>
            <p:spPr bwMode="auto">
              <a:xfrm>
                <a:off x="4051" y="9055"/>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5" name="Freeform 4551"/>
              <p:cNvSpPr>
                <a:spLocks/>
              </p:cNvSpPr>
              <p:nvPr/>
            </p:nvSpPr>
            <p:spPr bwMode="auto">
              <a:xfrm>
                <a:off x="4048" y="9055"/>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6" name="Freeform 4552"/>
              <p:cNvSpPr>
                <a:spLocks/>
              </p:cNvSpPr>
              <p:nvPr/>
            </p:nvSpPr>
            <p:spPr bwMode="auto">
              <a:xfrm>
                <a:off x="4048" y="9055"/>
                <a:ext cx="12" cy="79"/>
              </a:xfrm>
              <a:custGeom>
                <a:avLst/>
                <a:gdLst/>
                <a:ahLst/>
                <a:cxnLst>
                  <a:cxn ang="0">
                    <a:pos x="7" y="57"/>
                  </a:cxn>
                  <a:cxn ang="0">
                    <a:pos x="7" y="79"/>
                  </a:cxn>
                  <a:cxn ang="0">
                    <a:pos x="11" y="76"/>
                  </a:cxn>
                  <a:cxn ang="0">
                    <a:pos x="11" y="38"/>
                  </a:cxn>
                  <a:cxn ang="0">
                    <a:pos x="9" y="19"/>
                  </a:cxn>
                  <a:cxn ang="0">
                    <a:pos x="4" y="0"/>
                  </a:cxn>
                  <a:cxn ang="0">
                    <a:pos x="0" y="0"/>
                  </a:cxn>
                  <a:cxn ang="0">
                    <a:pos x="7" y="57"/>
                  </a:cxn>
                </a:cxnLst>
                <a:rect l="0" t="0" r="r" b="b"/>
                <a:pathLst>
                  <a:path w="12" h="79">
                    <a:moveTo>
                      <a:pt x="7" y="57"/>
                    </a:moveTo>
                    <a:lnTo>
                      <a:pt x="7" y="79"/>
                    </a:lnTo>
                    <a:lnTo>
                      <a:pt x="11" y="76"/>
                    </a:lnTo>
                    <a:lnTo>
                      <a:pt x="11"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7" name="Freeform 4553"/>
              <p:cNvSpPr>
                <a:spLocks/>
              </p:cNvSpPr>
              <p:nvPr/>
            </p:nvSpPr>
            <p:spPr bwMode="auto">
              <a:xfrm>
                <a:off x="4046" y="905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8" name="Freeform 4554"/>
              <p:cNvSpPr>
                <a:spLocks/>
              </p:cNvSpPr>
              <p:nvPr/>
            </p:nvSpPr>
            <p:spPr bwMode="auto">
              <a:xfrm>
                <a:off x="4046" y="9055"/>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9" name="Freeform 4555"/>
              <p:cNvSpPr>
                <a:spLocks/>
              </p:cNvSpPr>
              <p:nvPr/>
            </p:nvSpPr>
            <p:spPr bwMode="auto">
              <a:xfrm>
                <a:off x="4044" y="9055"/>
                <a:ext cx="14" cy="79"/>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4" h="79">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0" name="Freeform 4556"/>
              <p:cNvSpPr>
                <a:spLocks/>
              </p:cNvSpPr>
              <p:nvPr/>
            </p:nvSpPr>
            <p:spPr bwMode="auto">
              <a:xfrm>
                <a:off x="4044" y="9055"/>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1" name="Freeform 4557"/>
              <p:cNvSpPr>
                <a:spLocks/>
              </p:cNvSpPr>
              <p:nvPr/>
            </p:nvSpPr>
            <p:spPr bwMode="auto">
              <a:xfrm>
                <a:off x="4044" y="9055"/>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2" name="Freeform 4558"/>
              <p:cNvSpPr>
                <a:spLocks/>
              </p:cNvSpPr>
              <p:nvPr/>
            </p:nvSpPr>
            <p:spPr bwMode="auto">
              <a:xfrm>
                <a:off x="3895" y="8647"/>
                <a:ext cx="2" cy="189"/>
              </a:xfrm>
              <a:custGeom>
                <a:avLst/>
                <a:gdLst/>
                <a:ahLst/>
                <a:cxnLst>
                  <a:cxn ang="0">
                    <a:pos x="0" y="0"/>
                  </a:cxn>
                  <a:cxn ang="0">
                    <a:pos x="2" y="189"/>
                  </a:cxn>
                </a:cxnLst>
                <a:rect l="0" t="0" r="r" b="b"/>
                <a:pathLst>
                  <a:path w="2" h="189">
                    <a:moveTo>
                      <a:pt x="0" y="0"/>
                    </a:moveTo>
                    <a:lnTo>
                      <a:pt x="2" y="189"/>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3" name="Freeform 4559"/>
              <p:cNvSpPr>
                <a:spLocks/>
              </p:cNvSpPr>
              <p:nvPr/>
            </p:nvSpPr>
            <p:spPr bwMode="auto">
              <a:xfrm>
                <a:off x="4442" y="9084"/>
                <a:ext cx="125" cy="33"/>
              </a:xfrm>
              <a:custGeom>
                <a:avLst/>
                <a:gdLst/>
                <a:ahLst/>
                <a:cxnLst>
                  <a:cxn ang="0">
                    <a:pos x="0" y="33"/>
                  </a:cxn>
                  <a:cxn ang="0">
                    <a:pos x="124" y="26"/>
                  </a:cxn>
                  <a:cxn ang="0">
                    <a:pos x="122" y="0"/>
                  </a:cxn>
                  <a:cxn ang="0">
                    <a:pos x="4" y="14"/>
                  </a:cxn>
                  <a:cxn ang="0">
                    <a:pos x="0" y="33"/>
                  </a:cxn>
                </a:cxnLst>
                <a:rect l="0" t="0" r="r" b="b"/>
                <a:pathLst>
                  <a:path w="125" h="33">
                    <a:moveTo>
                      <a:pt x="0" y="33"/>
                    </a:moveTo>
                    <a:lnTo>
                      <a:pt x="124" y="26"/>
                    </a:lnTo>
                    <a:lnTo>
                      <a:pt x="122"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4" name="Freeform 4560"/>
              <p:cNvSpPr>
                <a:spLocks/>
              </p:cNvSpPr>
              <p:nvPr/>
            </p:nvSpPr>
            <p:spPr bwMode="auto">
              <a:xfrm>
                <a:off x="4533" y="8880"/>
                <a:ext cx="331" cy="266"/>
              </a:xfrm>
              <a:custGeom>
                <a:avLst/>
                <a:gdLst/>
                <a:ahLst/>
                <a:cxnLst>
                  <a:cxn ang="0">
                    <a:pos x="228" y="240"/>
                  </a:cxn>
                  <a:cxn ang="0">
                    <a:pos x="223" y="240"/>
                  </a:cxn>
                  <a:cxn ang="0">
                    <a:pos x="242" y="213"/>
                  </a:cxn>
                  <a:cxn ang="0">
                    <a:pos x="326" y="199"/>
                  </a:cxn>
                  <a:cxn ang="0">
                    <a:pos x="331" y="96"/>
                  </a:cxn>
                  <a:cxn ang="0">
                    <a:pos x="271" y="45"/>
                  </a:cxn>
                  <a:cxn ang="0">
                    <a:pos x="182" y="4"/>
                  </a:cxn>
                  <a:cxn ang="0">
                    <a:pos x="127" y="0"/>
                  </a:cxn>
                  <a:cxn ang="0">
                    <a:pos x="108" y="19"/>
                  </a:cxn>
                  <a:cxn ang="0">
                    <a:pos x="100" y="31"/>
                  </a:cxn>
                  <a:cxn ang="0">
                    <a:pos x="91" y="43"/>
                  </a:cxn>
                  <a:cxn ang="0">
                    <a:pos x="76" y="67"/>
                  </a:cxn>
                  <a:cxn ang="0">
                    <a:pos x="62" y="96"/>
                  </a:cxn>
                  <a:cxn ang="0">
                    <a:pos x="55" y="107"/>
                  </a:cxn>
                  <a:cxn ang="0">
                    <a:pos x="50" y="122"/>
                  </a:cxn>
                  <a:cxn ang="0">
                    <a:pos x="43" y="134"/>
                  </a:cxn>
                  <a:cxn ang="0">
                    <a:pos x="35" y="148"/>
                  </a:cxn>
                  <a:cxn ang="0">
                    <a:pos x="28" y="160"/>
                  </a:cxn>
                  <a:cxn ang="0">
                    <a:pos x="23" y="170"/>
                  </a:cxn>
                  <a:cxn ang="0">
                    <a:pos x="16" y="182"/>
                  </a:cxn>
                  <a:cxn ang="0">
                    <a:pos x="9" y="192"/>
                  </a:cxn>
                  <a:cxn ang="0">
                    <a:pos x="0" y="208"/>
                  </a:cxn>
                  <a:cxn ang="0">
                    <a:pos x="4" y="211"/>
                  </a:cxn>
                  <a:cxn ang="0">
                    <a:pos x="9" y="213"/>
                  </a:cxn>
                  <a:cxn ang="0">
                    <a:pos x="14" y="216"/>
                  </a:cxn>
                  <a:cxn ang="0">
                    <a:pos x="21" y="216"/>
                  </a:cxn>
                  <a:cxn ang="0">
                    <a:pos x="23" y="218"/>
                  </a:cxn>
                  <a:cxn ang="0">
                    <a:pos x="33" y="218"/>
                  </a:cxn>
                  <a:cxn ang="0">
                    <a:pos x="35" y="220"/>
                  </a:cxn>
                  <a:cxn ang="0">
                    <a:pos x="48" y="220"/>
                  </a:cxn>
                  <a:cxn ang="0">
                    <a:pos x="55" y="227"/>
                  </a:cxn>
                  <a:cxn ang="0">
                    <a:pos x="60" y="230"/>
                  </a:cxn>
                  <a:cxn ang="0">
                    <a:pos x="43" y="237"/>
                  </a:cxn>
                  <a:cxn ang="0">
                    <a:pos x="26" y="240"/>
                  </a:cxn>
                  <a:cxn ang="0">
                    <a:pos x="16" y="244"/>
                  </a:cxn>
                  <a:cxn ang="0">
                    <a:pos x="16" y="247"/>
                  </a:cxn>
                  <a:cxn ang="0">
                    <a:pos x="21" y="249"/>
                  </a:cxn>
                  <a:cxn ang="0">
                    <a:pos x="26" y="249"/>
                  </a:cxn>
                  <a:cxn ang="0">
                    <a:pos x="31" y="252"/>
                  </a:cxn>
                  <a:cxn ang="0">
                    <a:pos x="45" y="252"/>
                  </a:cxn>
                  <a:cxn ang="0">
                    <a:pos x="52" y="254"/>
                  </a:cxn>
                  <a:cxn ang="0">
                    <a:pos x="91" y="254"/>
                  </a:cxn>
                  <a:cxn ang="0">
                    <a:pos x="148" y="256"/>
                  </a:cxn>
                  <a:cxn ang="0">
                    <a:pos x="172" y="266"/>
                  </a:cxn>
                  <a:cxn ang="0">
                    <a:pos x="180" y="266"/>
                  </a:cxn>
                  <a:cxn ang="0">
                    <a:pos x="187" y="263"/>
                  </a:cxn>
                  <a:cxn ang="0">
                    <a:pos x="191" y="261"/>
                  </a:cxn>
                  <a:cxn ang="0">
                    <a:pos x="199" y="259"/>
                  </a:cxn>
                  <a:cxn ang="0">
                    <a:pos x="206" y="256"/>
                  </a:cxn>
                  <a:cxn ang="0">
                    <a:pos x="211" y="256"/>
                  </a:cxn>
                  <a:cxn ang="0">
                    <a:pos x="225" y="249"/>
                  </a:cxn>
                  <a:cxn ang="0">
                    <a:pos x="230" y="247"/>
                  </a:cxn>
                  <a:cxn ang="0">
                    <a:pos x="230" y="242"/>
                  </a:cxn>
                  <a:cxn ang="0">
                    <a:pos x="228" y="240"/>
                  </a:cxn>
                </a:cxnLst>
                <a:rect l="0" t="0" r="r" b="b"/>
                <a:pathLst>
                  <a:path w="331" h="266">
                    <a:moveTo>
                      <a:pt x="228" y="240"/>
                    </a:moveTo>
                    <a:lnTo>
                      <a:pt x="223" y="240"/>
                    </a:lnTo>
                    <a:lnTo>
                      <a:pt x="242" y="213"/>
                    </a:lnTo>
                    <a:lnTo>
                      <a:pt x="326" y="199"/>
                    </a:lnTo>
                    <a:lnTo>
                      <a:pt x="331" y="96"/>
                    </a:lnTo>
                    <a:lnTo>
                      <a:pt x="271" y="45"/>
                    </a:lnTo>
                    <a:lnTo>
                      <a:pt x="182" y="4"/>
                    </a:lnTo>
                    <a:lnTo>
                      <a:pt x="127" y="0"/>
                    </a:lnTo>
                    <a:lnTo>
                      <a:pt x="108" y="19"/>
                    </a:lnTo>
                    <a:lnTo>
                      <a:pt x="100" y="31"/>
                    </a:lnTo>
                    <a:lnTo>
                      <a:pt x="91" y="43"/>
                    </a:lnTo>
                    <a:lnTo>
                      <a:pt x="76" y="67"/>
                    </a:lnTo>
                    <a:lnTo>
                      <a:pt x="62" y="96"/>
                    </a:lnTo>
                    <a:lnTo>
                      <a:pt x="55" y="107"/>
                    </a:lnTo>
                    <a:lnTo>
                      <a:pt x="50" y="122"/>
                    </a:lnTo>
                    <a:lnTo>
                      <a:pt x="43" y="134"/>
                    </a:lnTo>
                    <a:lnTo>
                      <a:pt x="35" y="148"/>
                    </a:lnTo>
                    <a:lnTo>
                      <a:pt x="28" y="160"/>
                    </a:lnTo>
                    <a:lnTo>
                      <a:pt x="23" y="170"/>
                    </a:lnTo>
                    <a:lnTo>
                      <a:pt x="16" y="182"/>
                    </a:lnTo>
                    <a:lnTo>
                      <a:pt x="9" y="192"/>
                    </a:lnTo>
                    <a:lnTo>
                      <a:pt x="0" y="208"/>
                    </a:lnTo>
                    <a:lnTo>
                      <a:pt x="4" y="211"/>
                    </a:lnTo>
                    <a:lnTo>
                      <a:pt x="9" y="213"/>
                    </a:lnTo>
                    <a:lnTo>
                      <a:pt x="14" y="216"/>
                    </a:lnTo>
                    <a:lnTo>
                      <a:pt x="21" y="216"/>
                    </a:lnTo>
                    <a:lnTo>
                      <a:pt x="23" y="218"/>
                    </a:lnTo>
                    <a:lnTo>
                      <a:pt x="33" y="218"/>
                    </a:lnTo>
                    <a:lnTo>
                      <a:pt x="35" y="220"/>
                    </a:lnTo>
                    <a:lnTo>
                      <a:pt x="48" y="220"/>
                    </a:lnTo>
                    <a:lnTo>
                      <a:pt x="55" y="227"/>
                    </a:lnTo>
                    <a:lnTo>
                      <a:pt x="60" y="230"/>
                    </a:lnTo>
                    <a:lnTo>
                      <a:pt x="43" y="237"/>
                    </a:lnTo>
                    <a:lnTo>
                      <a:pt x="26" y="240"/>
                    </a:lnTo>
                    <a:lnTo>
                      <a:pt x="16" y="244"/>
                    </a:lnTo>
                    <a:lnTo>
                      <a:pt x="16" y="247"/>
                    </a:lnTo>
                    <a:lnTo>
                      <a:pt x="21" y="249"/>
                    </a:lnTo>
                    <a:lnTo>
                      <a:pt x="26" y="249"/>
                    </a:lnTo>
                    <a:lnTo>
                      <a:pt x="31" y="252"/>
                    </a:lnTo>
                    <a:lnTo>
                      <a:pt x="45" y="252"/>
                    </a:lnTo>
                    <a:lnTo>
                      <a:pt x="52" y="254"/>
                    </a:lnTo>
                    <a:lnTo>
                      <a:pt x="91" y="254"/>
                    </a:lnTo>
                    <a:lnTo>
                      <a:pt x="148" y="256"/>
                    </a:lnTo>
                    <a:lnTo>
                      <a:pt x="172" y="266"/>
                    </a:lnTo>
                    <a:lnTo>
                      <a:pt x="180" y="266"/>
                    </a:lnTo>
                    <a:lnTo>
                      <a:pt x="187" y="263"/>
                    </a:lnTo>
                    <a:lnTo>
                      <a:pt x="191" y="261"/>
                    </a:lnTo>
                    <a:lnTo>
                      <a:pt x="199" y="259"/>
                    </a:lnTo>
                    <a:lnTo>
                      <a:pt x="206" y="256"/>
                    </a:lnTo>
                    <a:lnTo>
                      <a:pt x="211" y="256"/>
                    </a:lnTo>
                    <a:lnTo>
                      <a:pt x="225" y="249"/>
                    </a:lnTo>
                    <a:lnTo>
                      <a:pt x="230" y="247"/>
                    </a:lnTo>
                    <a:lnTo>
                      <a:pt x="230" y="242"/>
                    </a:lnTo>
                    <a:lnTo>
                      <a:pt x="228"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5" name="Freeform 4561"/>
              <p:cNvSpPr>
                <a:spLocks/>
              </p:cNvSpPr>
              <p:nvPr/>
            </p:nvSpPr>
            <p:spPr bwMode="auto">
              <a:xfrm>
                <a:off x="4348" y="9016"/>
                <a:ext cx="60" cy="92"/>
              </a:xfrm>
              <a:custGeom>
                <a:avLst/>
                <a:gdLst/>
                <a:ahLst/>
                <a:cxnLst>
                  <a:cxn ang="0">
                    <a:pos x="7" y="0"/>
                  </a:cxn>
                  <a:cxn ang="0">
                    <a:pos x="7" y="0"/>
                  </a:cxn>
                  <a:cxn ang="0">
                    <a:pos x="4" y="19"/>
                  </a:cxn>
                  <a:cxn ang="0">
                    <a:pos x="0" y="62"/>
                  </a:cxn>
                  <a:cxn ang="0">
                    <a:pos x="0" y="86"/>
                  </a:cxn>
                  <a:cxn ang="0">
                    <a:pos x="36" y="91"/>
                  </a:cxn>
                  <a:cxn ang="0">
                    <a:pos x="60" y="84"/>
                  </a:cxn>
                  <a:cxn ang="0">
                    <a:pos x="60" y="43"/>
                  </a:cxn>
                  <a:cxn ang="0">
                    <a:pos x="57" y="33"/>
                  </a:cxn>
                  <a:cxn ang="0">
                    <a:pos x="55" y="21"/>
                  </a:cxn>
                  <a:cxn ang="0">
                    <a:pos x="55" y="12"/>
                  </a:cxn>
                  <a:cxn ang="0">
                    <a:pos x="50" y="0"/>
                  </a:cxn>
                  <a:cxn ang="0">
                    <a:pos x="7" y="0"/>
                  </a:cxn>
                </a:cxnLst>
                <a:rect l="0" t="0" r="r" b="b"/>
                <a:pathLst>
                  <a:path w="60" h="92">
                    <a:moveTo>
                      <a:pt x="7" y="0"/>
                    </a:moveTo>
                    <a:lnTo>
                      <a:pt x="7" y="0"/>
                    </a:lnTo>
                    <a:lnTo>
                      <a:pt x="4" y="19"/>
                    </a:lnTo>
                    <a:lnTo>
                      <a:pt x="0" y="62"/>
                    </a:lnTo>
                    <a:lnTo>
                      <a:pt x="0" y="86"/>
                    </a:lnTo>
                    <a:lnTo>
                      <a:pt x="36" y="91"/>
                    </a:lnTo>
                    <a:lnTo>
                      <a:pt x="60" y="84"/>
                    </a:lnTo>
                    <a:lnTo>
                      <a:pt x="60" y="43"/>
                    </a:lnTo>
                    <a:lnTo>
                      <a:pt x="57" y="33"/>
                    </a:lnTo>
                    <a:lnTo>
                      <a:pt x="55" y="21"/>
                    </a:lnTo>
                    <a:lnTo>
                      <a:pt x="55" y="12"/>
                    </a:lnTo>
                    <a:lnTo>
                      <a:pt x="50"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6" name="Freeform 4562"/>
              <p:cNvSpPr>
                <a:spLocks/>
              </p:cNvSpPr>
              <p:nvPr/>
            </p:nvSpPr>
            <p:spPr bwMode="auto">
              <a:xfrm>
                <a:off x="4348" y="9026"/>
                <a:ext cx="36" cy="72"/>
              </a:xfrm>
              <a:custGeom>
                <a:avLst/>
                <a:gdLst/>
                <a:ahLst/>
                <a:cxnLst>
                  <a:cxn ang="0">
                    <a:pos x="36" y="0"/>
                  </a:cxn>
                  <a:cxn ang="0">
                    <a:pos x="4" y="0"/>
                  </a:cxn>
                  <a:cxn ang="0">
                    <a:pos x="2" y="19"/>
                  </a:cxn>
                  <a:cxn ang="0">
                    <a:pos x="0" y="33"/>
                  </a:cxn>
                  <a:cxn ang="0">
                    <a:pos x="0" y="69"/>
                  </a:cxn>
                  <a:cxn ang="0">
                    <a:pos x="11" y="69"/>
                  </a:cxn>
                  <a:cxn ang="0">
                    <a:pos x="16" y="72"/>
                  </a:cxn>
                  <a:cxn ang="0">
                    <a:pos x="36" y="72"/>
                  </a:cxn>
                  <a:cxn ang="0">
                    <a:pos x="36" y="0"/>
                  </a:cxn>
                </a:cxnLst>
                <a:rect l="0" t="0" r="r" b="b"/>
                <a:pathLst>
                  <a:path w="36" h="72">
                    <a:moveTo>
                      <a:pt x="36" y="0"/>
                    </a:moveTo>
                    <a:lnTo>
                      <a:pt x="4" y="0"/>
                    </a:lnTo>
                    <a:lnTo>
                      <a:pt x="2" y="19"/>
                    </a:lnTo>
                    <a:lnTo>
                      <a:pt x="0" y="33"/>
                    </a:lnTo>
                    <a:lnTo>
                      <a:pt x="0" y="69"/>
                    </a:lnTo>
                    <a:lnTo>
                      <a:pt x="11" y="69"/>
                    </a:lnTo>
                    <a:lnTo>
                      <a:pt x="16" y="72"/>
                    </a:lnTo>
                    <a:lnTo>
                      <a:pt x="36" y="72"/>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7" name="Freeform 4563"/>
              <p:cNvSpPr>
                <a:spLocks/>
              </p:cNvSpPr>
              <p:nvPr/>
            </p:nvSpPr>
            <p:spPr bwMode="auto">
              <a:xfrm>
                <a:off x="4348" y="9026"/>
                <a:ext cx="36" cy="67"/>
              </a:xfrm>
              <a:custGeom>
                <a:avLst/>
                <a:gdLst/>
                <a:ahLst/>
                <a:cxnLst>
                  <a:cxn ang="0">
                    <a:pos x="33" y="0"/>
                  </a:cxn>
                  <a:cxn ang="0">
                    <a:pos x="4" y="0"/>
                  </a:cxn>
                  <a:cxn ang="0">
                    <a:pos x="2" y="16"/>
                  </a:cxn>
                  <a:cxn ang="0">
                    <a:pos x="2" y="31"/>
                  </a:cxn>
                  <a:cxn ang="0">
                    <a:pos x="0" y="48"/>
                  </a:cxn>
                  <a:cxn ang="0">
                    <a:pos x="0" y="64"/>
                  </a:cxn>
                  <a:cxn ang="0">
                    <a:pos x="9" y="64"/>
                  </a:cxn>
                  <a:cxn ang="0">
                    <a:pos x="11" y="67"/>
                  </a:cxn>
                  <a:cxn ang="0">
                    <a:pos x="33" y="67"/>
                  </a:cxn>
                  <a:cxn ang="0">
                    <a:pos x="36" y="52"/>
                  </a:cxn>
                  <a:cxn ang="0">
                    <a:pos x="36" y="16"/>
                  </a:cxn>
                  <a:cxn ang="0">
                    <a:pos x="33" y="0"/>
                  </a:cxn>
                </a:cxnLst>
                <a:rect l="0" t="0" r="r" b="b"/>
                <a:pathLst>
                  <a:path w="36" h="67">
                    <a:moveTo>
                      <a:pt x="33" y="0"/>
                    </a:moveTo>
                    <a:lnTo>
                      <a:pt x="4" y="0"/>
                    </a:lnTo>
                    <a:lnTo>
                      <a:pt x="2" y="16"/>
                    </a:lnTo>
                    <a:lnTo>
                      <a:pt x="2" y="31"/>
                    </a:lnTo>
                    <a:lnTo>
                      <a:pt x="0" y="48"/>
                    </a:lnTo>
                    <a:lnTo>
                      <a:pt x="0" y="64"/>
                    </a:lnTo>
                    <a:lnTo>
                      <a:pt x="9" y="64"/>
                    </a:lnTo>
                    <a:lnTo>
                      <a:pt x="11"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8" name="Freeform 4564"/>
              <p:cNvSpPr>
                <a:spLocks/>
              </p:cNvSpPr>
              <p:nvPr/>
            </p:nvSpPr>
            <p:spPr bwMode="auto">
              <a:xfrm>
                <a:off x="4348" y="9026"/>
                <a:ext cx="34" cy="62"/>
              </a:xfrm>
              <a:custGeom>
                <a:avLst/>
                <a:gdLst/>
                <a:ahLst/>
                <a:cxnLst>
                  <a:cxn ang="0">
                    <a:pos x="4" y="0"/>
                  </a:cxn>
                  <a:cxn ang="0">
                    <a:pos x="2" y="16"/>
                  </a:cxn>
                  <a:cxn ang="0">
                    <a:pos x="2" y="31"/>
                  </a:cxn>
                  <a:cxn ang="0">
                    <a:pos x="0" y="45"/>
                  </a:cxn>
                  <a:cxn ang="0">
                    <a:pos x="0" y="60"/>
                  </a:cxn>
                  <a:cxn ang="0">
                    <a:pos x="4" y="62"/>
                  </a:cxn>
                  <a:cxn ang="0">
                    <a:pos x="33" y="62"/>
                  </a:cxn>
                  <a:cxn ang="0">
                    <a:pos x="33" y="0"/>
                  </a:cxn>
                  <a:cxn ang="0">
                    <a:pos x="4" y="0"/>
                  </a:cxn>
                </a:cxnLst>
                <a:rect l="0" t="0" r="r" b="b"/>
                <a:pathLst>
                  <a:path w="34" h="62">
                    <a:moveTo>
                      <a:pt x="4" y="0"/>
                    </a:moveTo>
                    <a:lnTo>
                      <a:pt x="2" y="16"/>
                    </a:lnTo>
                    <a:lnTo>
                      <a:pt x="2" y="31"/>
                    </a:lnTo>
                    <a:lnTo>
                      <a:pt x="0" y="45"/>
                    </a:lnTo>
                    <a:lnTo>
                      <a:pt x="0" y="60"/>
                    </a:lnTo>
                    <a:lnTo>
                      <a:pt x="4" y="62"/>
                    </a:lnTo>
                    <a:lnTo>
                      <a:pt x="33" y="62"/>
                    </a:lnTo>
                    <a:lnTo>
                      <a:pt x="33" y="0"/>
                    </a:lnTo>
                    <a:lnTo>
                      <a:pt x="4"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9" name="Freeform 4565"/>
              <p:cNvSpPr>
                <a:spLocks/>
              </p:cNvSpPr>
              <p:nvPr/>
            </p:nvSpPr>
            <p:spPr bwMode="auto">
              <a:xfrm>
                <a:off x="4351" y="9026"/>
                <a:ext cx="31"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0" name="Freeform 4566"/>
              <p:cNvSpPr>
                <a:spLocks/>
              </p:cNvSpPr>
              <p:nvPr/>
            </p:nvSpPr>
            <p:spPr bwMode="auto">
              <a:xfrm>
                <a:off x="4351" y="9026"/>
                <a:ext cx="31" cy="55"/>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28" y="40"/>
                  </a:cxn>
                  <a:cxn ang="0">
                    <a:pos x="31" y="28"/>
                  </a:cxn>
                  <a:cxn ang="0">
                    <a:pos x="28" y="14"/>
                  </a:cxn>
                  <a:cxn ang="0">
                    <a:pos x="28" y="0"/>
                  </a:cxn>
                </a:cxnLst>
                <a:rect l="0" t="0" r="r" b="b"/>
                <a:pathLst>
                  <a:path w="31" h="55">
                    <a:moveTo>
                      <a:pt x="28" y="0"/>
                    </a:moveTo>
                    <a:lnTo>
                      <a:pt x="4" y="0"/>
                    </a:lnTo>
                    <a:lnTo>
                      <a:pt x="2" y="14"/>
                    </a:lnTo>
                    <a:lnTo>
                      <a:pt x="0" y="26"/>
                    </a:lnTo>
                    <a:lnTo>
                      <a:pt x="0" y="52"/>
                    </a:lnTo>
                    <a:lnTo>
                      <a:pt x="19" y="52"/>
                    </a:lnTo>
                    <a:lnTo>
                      <a:pt x="21" y="55"/>
                    </a:lnTo>
                    <a:lnTo>
                      <a:pt x="28" y="55"/>
                    </a:lnTo>
                    <a:lnTo>
                      <a:pt x="28" y="40"/>
                    </a:lnTo>
                    <a:lnTo>
                      <a:pt x="31" y="28"/>
                    </a:lnTo>
                    <a:lnTo>
                      <a:pt x="28"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1" name="Freeform 4567"/>
              <p:cNvSpPr>
                <a:spLocks/>
              </p:cNvSpPr>
              <p:nvPr/>
            </p:nvSpPr>
            <p:spPr bwMode="auto">
              <a:xfrm>
                <a:off x="4351" y="9026"/>
                <a:ext cx="29" cy="50"/>
              </a:xfrm>
              <a:custGeom>
                <a:avLst/>
                <a:gdLst/>
                <a:ahLst/>
                <a:cxnLst>
                  <a:cxn ang="0">
                    <a:pos x="4" y="0"/>
                  </a:cxn>
                  <a:cxn ang="0">
                    <a:pos x="4" y="0"/>
                  </a:cxn>
                  <a:cxn ang="0">
                    <a:pos x="0" y="23"/>
                  </a:cxn>
                  <a:cxn ang="0">
                    <a:pos x="0" y="48"/>
                  </a:cxn>
                  <a:cxn ang="0">
                    <a:pos x="7" y="48"/>
                  </a:cxn>
                  <a:cxn ang="0">
                    <a:pos x="9" y="50"/>
                  </a:cxn>
                  <a:cxn ang="0">
                    <a:pos x="28" y="50"/>
                  </a:cxn>
                  <a:cxn ang="0">
                    <a:pos x="28" y="0"/>
                  </a:cxn>
                  <a:cxn ang="0">
                    <a:pos x="4" y="0"/>
                  </a:cxn>
                </a:cxnLst>
                <a:rect l="0" t="0" r="r" b="b"/>
                <a:pathLst>
                  <a:path w="29" h="50">
                    <a:moveTo>
                      <a:pt x="4" y="0"/>
                    </a:moveTo>
                    <a:lnTo>
                      <a:pt x="4" y="0"/>
                    </a:lnTo>
                    <a:lnTo>
                      <a:pt x="0" y="23"/>
                    </a:lnTo>
                    <a:lnTo>
                      <a:pt x="0" y="48"/>
                    </a:lnTo>
                    <a:lnTo>
                      <a:pt x="7" y="48"/>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2" name="Freeform 4568"/>
              <p:cNvSpPr>
                <a:spLocks/>
              </p:cNvSpPr>
              <p:nvPr/>
            </p:nvSpPr>
            <p:spPr bwMode="auto">
              <a:xfrm>
                <a:off x="4351" y="9026"/>
                <a:ext cx="29" cy="46"/>
              </a:xfrm>
              <a:custGeom>
                <a:avLst/>
                <a:gdLst/>
                <a:ahLst/>
                <a:cxnLst>
                  <a:cxn ang="0">
                    <a:pos x="28" y="45"/>
                  </a:cxn>
                  <a:cxn ang="0">
                    <a:pos x="28" y="0"/>
                  </a:cxn>
                  <a:cxn ang="0">
                    <a:pos x="4" y="0"/>
                  </a:cxn>
                  <a:cxn ang="0">
                    <a:pos x="2" y="12"/>
                  </a:cxn>
                  <a:cxn ang="0">
                    <a:pos x="0" y="21"/>
                  </a:cxn>
                  <a:cxn ang="0">
                    <a:pos x="0" y="43"/>
                  </a:cxn>
                  <a:cxn ang="0">
                    <a:pos x="4" y="43"/>
                  </a:cxn>
                  <a:cxn ang="0">
                    <a:pos x="7" y="45"/>
                  </a:cxn>
                  <a:cxn ang="0">
                    <a:pos x="28" y="45"/>
                  </a:cxn>
                </a:cxnLst>
                <a:rect l="0" t="0" r="r" b="b"/>
                <a:pathLst>
                  <a:path w="29" h="46">
                    <a:moveTo>
                      <a:pt x="28" y="45"/>
                    </a:moveTo>
                    <a:lnTo>
                      <a:pt x="28" y="0"/>
                    </a:lnTo>
                    <a:lnTo>
                      <a:pt x="4" y="0"/>
                    </a:lnTo>
                    <a:lnTo>
                      <a:pt x="2" y="12"/>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3" name="Freeform 4569"/>
              <p:cNvSpPr>
                <a:spLocks/>
              </p:cNvSpPr>
              <p:nvPr/>
            </p:nvSpPr>
            <p:spPr bwMode="auto">
              <a:xfrm>
                <a:off x="4351" y="9026"/>
                <a:ext cx="26"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6"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4" name="Freeform 4570"/>
              <p:cNvSpPr>
                <a:spLocks/>
              </p:cNvSpPr>
              <p:nvPr/>
            </p:nvSpPr>
            <p:spPr bwMode="auto">
              <a:xfrm>
                <a:off x="4353" y="9026"/>
                <a:ext cx="24" cy="36"/>
              </a:xfrm>
              <a:custGeom>
                <a:avLst/>
                <a:gdLst/>
                <a:ahLst/>
                <a:cxnLst>
                  <a:cxn ang="0">
                    <a:pos x="2" y="0"/>
                  </a:cxn>
                  <a:cxn ang="0">
                    <a:pos x="2" y="0"/>
                  </a:cxn>
                  <a:cxn ang="0">
                    <a:pos x="0" y="9"/>
                  </a:cxn>
                  <a:cxn ang="0">
                    <a:pos x="0" y="36"/>
                  </a:cxn>
                  <a:cxn ang="0">
                    <a:pos x="23" y="36"/>
                  </a:cxn>
                  <a:cxn ang="0">
                    <a:pos x="23" y="0"/>
                  </a:cxn>
                  <a:cxn ang="0">
                    <a:pos x="2" y="0"/>
                  </a:cxn>
                </a:cxnLst>
                <a:rect l="0" t="0" r="r" b="b"/>
                <a:pathLst>
                  <a:path w="24" h="36">
                    <a:moveTo>
                      <a:pt x="2" y="0"/>
                    </a:moveTo>
                    <a:lnTo>
                      <a:pt x="2" y="0"/>
                    </a:lnTo>
                    <a:lnTo>
                      <a:pt x="0" y="9"/>
                    </a:lnTo>
                    <a:lnTo>
                      <a:pt x="0" y="36"/>
                    </a:lnTo>
                    <a:lnTo>
                      <a:pt x="23" y="36"/>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5" name="Freeform 4571"/>
              <p:cNvSpPr>
                <a:spLocks/>
              </p:cNvSpPr>
              <p:nvPr/>
            </p:nvSpPr>
            <p:spPr bwMode="auto">
              <a:xfrm>
                <a:off x="4353" y="9026"/>
                <a:ext cx="24" cy="31"/>
              </a:xfrm>
              <a:custGeom>
                <a:avLst/>
                <a:gdLst/>
                <a:ahLst/>
                <a:cxnLst>
                  <a:cxn ang="0">
                    <a:pos x="2" y="0"/>
                  </a:cxn>
                  <a:cxn ang="0">
                    <a:pos x="2" y="0"/>
                  </a:cxn>
                  <a:cxn ang="0">
                    <a:pos x="0" y="9"/>
                  </a:cxn>
                  <a:cxn ang="0">
                    <a:pos x="0" y="31"/>
                  </a:cxn>
                  <a:cxn ang="0">
                    <a:pos x="21" y="31"/>
                  </a:cxn>
                  <a:cxn ang="0">
                    <a:pos x="23" y="23"/>
                  </a:cxn>
                  <a:cxn ang="0">
                    <a:pos x="23" y="7"/>
                  </a:cxn>
                  <a:cxn ang="0">
                    <a:pos x="21" y="0"/>
                  </a:cxn>
                  <a:cxn ang="0">
                    <a:pos x="2" y="0"/>
                  </a:cxn>
                </a:cxnLst>
                <a:rect l="0" t="0" r="r" b="b"/>
                <a:pathLst>
                  <a:path w="24" h="31">
                    <a:moveTo>
                      <a:pt x="2" y="0"/>
                    </a:moveTo>
                    <a:lnTo>
                      <a:pt x="2" y="0"/>
                    </a:lnTo>
                    <a:lnTo>
                      <a:pt x="0" y="9"/>
                    </a:lnTo>
                    <a:lnTo>
                      <a:pt x="0" y="31"/>
                    </a:lnTo>
                    <a:lnTo>
                      <a:pt x="21" y="31"/>
                    </a:lnTo>
                    <a:lnTo>
                      <a:pt x="23" y="23"/>
                    </a:lnTo>
                    <a:lnTo>
                      <a:pt x="23" y="7"/>
                    </a:lnTo>
                    <a:lnTo>
                      <a:pt x="21"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6" name="Freeform 4572"/>
              <p:cNvSpPr>
                <a:spLocks/>
              </p:cNvSpPr>
              <p:nvPr/>
            </p:nvSpPr>
            <p:spPr bwMode="auto">
              <a:xfrm>
                <a:off x="4353" y="9026"/>
                <a:ext cx="22"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2"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7" name="Freeform 4573"/>
              <p:cNvSpPr>
                <a:spLocks/>
              </p:cNvSpPr>
              <p:nvPr/>
            </p:nvSpPr>
            <p:spPr bwMode="auto">
              <a:xfrm>
                <a:off x="4353" y="9026"/>
                <a:ext cx="22" cy="24"/>
              </a:xfrm>
              <a:custGeom>
                <a:avLst/>
                <a:gdLst/>
                <a:ahLst/>
                <a:cxnLst>
                  <a:cxn ang="0">
                    <a:pos x="2" y="0"/>
                  </a:cxn>
                  <a:cxn ang="0">
                    <a:pos x="2" y="0"/>
                  </a:cxn>
                  <a:cxn ang="0">
                    <a:pos x="0" y="7"/>
                  </a:cxn>
                  <a:cxn ang="0">
                    <a:pos x="0" y="23"/>
                  </a:cxn>
                  <a:cxn ang="0">
                    <a:pos x="21" y="23"/>
                  </a:cxn>
                  <a:cxn ang="0">
                    <a:pos x="21" y="0"/>
                  </a:cxn>
                  <a:cxn ang="0">
                    <a:pos x="2" y="0"/>
                  </a:cxn>
                </a:cxnLst>
                <a:rect l="0" t="0" r="r" b="b"/>
                <a:pathLst>
                  <a:path w="22" h="24">
                    <a:moveTo>
                      <a:pt x="2" y="0"/>
                    </a:moveTo>
                    <a:lnTo>
                      <a:pt x="2" y="0"/>
                    </a:lnTo>
                    <a:lnTo>
                      <a:pt x="0" y="7"/>
                    </a:lnTo>
                    <a:lnTo>
                      <a:pt x="0" y="23"/>
                    </a:lnTo>
                    <a:lnTo>
                      <a:pt x="21" y="23"/>
                    </a:lnTo>
                    <a:lnTo>
                      <a:pt x="21"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8" name="Freeform 4574"/>
              <p:cNvSpPr>
                <a:spLocks/>
              </p:cNvSpPr>
              <p:nvPr/>
            </p:nvSpPr>
            <p:spPr bwMode="auto">
              <a:xfrm>
                <a:off x="4356" y="9021"/>
                <a:ext cx="28" cy="0"/>
              </a:xfrm>
              <a:custGeom>
                <a:avLst/>
                <a:gdLst/>
                <a:ahLst/>
                <a:cxnLst>
                  <a:cxn ang="0">
                    <a:pos x="0" y="0"/>
                  </a:cxn>
                  <a:cxn ang="0">
                    <a:pos x="28" y="0"/>
                  </a:cxn>
                </a:cxnLst>
                <a:rect l="0" t="0" r="r" b="b"/>
                <a:pathLst>
                  <a:path w="28">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9" name="Freeform 4575"/>
              <p:cNvSpPr>
                <a:spLocks/>
              </p:cNvSpPr>
              <p:nvPr/>
            </p:nvSpPr>
            <p:spPr bwMode="auto">
              <a:xfrm>
                <a:off x="4348" y="9098"/>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0" name="Freeform 4576"/>
              <p:cNvSpPr>
                <a:spLocks/>
              </p:cNvSpPr>
              <p:nvPr/>
            </p:nvSpPr>
            <p:spPr bwMode="auto">
              <a:xfrm>
                <a:off x="4360" y="9100"/>
                <a:ext cx="12" cy="3"/>
              </a:xfrm>
              <a:custGeom>
                <a:avLst/>
                <a:gdLst/>
                <a:ahLst/>
                <a:cxnLst>
                  <a:cxn ang="0">
                    <a:pos x="7" y="0"/>
                  </a:cxn>
                  <a:cxn ang="0">
                    <a:pos x="0" y="0"/>
                  </a:cxn>
                  <a:cxn ang="0">
                    <a:pos x="0" y="2"/>
                  </a:cxn>
                  <a:cxn ang="0">
                    <a:pos x="11" y="2"/>
                  </a:cxn>
                  <a:cxn ang="0">
                    <a:pos x="11" y="0"/>
                  </a:cxn>
                  <a:cxn ang="0">
                    <a:pos x="7" y="0"/>
                  </a:cxn>
                </a:cxnLst>
                <a:rect l="0" t="0" r="r" b="b"/>
                <a:pathLst>
                  <a:path w="12" h="3">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1" name="Freeform 4577"/>
              <p:cNvSpPr>
                <a:spLocks/>
              </p:cNvSpPr>
              <p:nvPr/>
            </p:nvSpPr>
            <p:spPr bwMode="auto">
              <a:xfrm>
                <a:off x="4360" y="9100"/>
                <a:ext cx="10" cy="3"/>
              </a:xfrm>
              <a:custGeom>
                <a:avLst/>
                <a:gdLst/>
                <a:ahLst/>
                <a:cxnLst>
                  <a:cxn ang="0">
                    <a:pos x="4" y="0"/>
                  </a:cxn>
                  <a:cxn ang="0">
                    <a:pos x="0" y="0"/>
                  </a:cxn>
                  <a:cxn ang="0">
                    <a:pos x="0" y="2"/>
                  </a:cxn>
                  <a:cxn ang="0">
                    <a:pos x="9" y="2"/>
                  </a:cxn>
                  <a:cxn ang="0">
                    <a:pos x="4" y="0"/>
                  </a:cxn>
                </a:cxnLst>
                <a:rect l="0" t="0" r="r" b="b"/>
                <a:pathLst>
                  <a:path w="10" h="3">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2" name="Freeform 4578"/>
              <p:cNvSpPr>
                <a:spLocks/>
              </p:cNvSpPr>
              <p:nvPr/>
            </p:nvSpPr>
            <p:spPr bwMode="auto">
              <a:xfrm>
                <a:off x="4360" y="9100"/>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3" name="Freeform 4579"/>
              <p:cNvSpPr>
                <a:spLocks/>
              </p:cNvSpPr>
              <p:nvPr/>
            </p:nvSpPr>
            <p:spPr bwMode="auto">
              <a:xfrm>
                <a:off x="4384" y="9096"/>
                <a:ext cx="24" cy="12"/>
              </a:xfrm>
              <a:custGeom>
                <a:avLst/>
                <a:gdLst/>
                <a:ahLst/>
                <a:cxnLst>
                  <a:cxn ang="0">
                    <a:pos x="0" y="4"/>
                  </a:cxn>
                  <a:cxn ang="0">
                    <a:pos x="0" y="11"/>
                  </a:cxn>
                  <a:cxn ang="0">
                    <a:pos x="16" y="7"/>
                  </a:cxn>
                  <a:cxn ang="0">
                    <a:pos x="23" y="4"/>
                  </a:cxn>
                  <a:cxn ang="0">
                    <a:pos x="23" y="0"/>
                  </a:cxn>
                  <a:cxn ang="0">
                    <a:pos x="0" y="4"/>
                  </a:cxn>
                </a:cxnLst>
                <a:rect l="0" t="0" r="r" b="b"/>
                <a:pathLst>
                  <a:path w="24" h="12">
                    <a:moveTo>
                      <a:pt x="0" y="4"/>
                    </a:moveTo>
                    <a:lnTo>
                      <a:pt x="0" y="11"/>
                    </a:lnTo>
                    <a:lnTo>
                      <a:pt x="16"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4" name="Freeform 4580"/>
              <p:cNvSpPr>
                <a:spLocks/>
              </p:cNvSpPr>
              <p:nvPr/>
            </p:nvSpPr>
            <p:spPr bwMode="auto">
              <a:xfrm>
                <a:off x="4387" y="9096"/>
                <a:ext cx="21"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1"/>
                  </a:cxn>
                  <a:cxn ang="0">
                    <a:pos x="2" y="9"/>
                  </a:cxn>
                </a:cxnLst>
                <a:rect l="0" t="0" r="r" b="b"/>
                <a:pathLst>
                  <a:path w="21" h="12">
                    <a:moveTo>
                      <a:pt x="2" y="9"/>
                    </a:moveTo>
                    <a:lnTo>
                      <a:pt x="7" y="9"/>
                    </a:lnTo>
                    <a:lnTo>
                      <a:pt x="9" y="7"/>
                    </a:lnTo>
                    <a:lnTo>
                      <a:pt x="16" y="7"/>
                    </a:lnTo>
                    <a:lnTo>
                      <a:pt x="21" y="4"/>
                    </a:lnTo>
                    <a:lnTo>
                      <a:pt x="21" y="0"/>
                    </a:lnTo>
                    <a:lnTo>
                      <a:pt x="16" y="0"/>
                    </a:lnTo>
                    <a:lnTo>
                      <a:pt x="14" y="2"/>
                    </a:lnTo>
                    <a:lnTo>
                      <a:pt x="4" y="2"/>
                    </a:lnTo>
                    <a:lnTo>
                      <a:pt x="0" y="4"/>
                    </a:lnTo>
                    <a:lnTo>
                      <a:pt x="0" y="11"/>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5" name="Freeform 4581"/>
              <p:cNvSpPr>
                <a:spLocks/>
              </p:cNvSpPr>
              <p:nvPr/>
            </p:nvSpPr>
            <p:spPr bwMode="auto">
              <a:xfrm>
                <a:off x="4387" y="9096"/>
                <a:ext cx="21" cy="9"/>
              </a:xfrm>
              <a:custGeom>
                <a:avLst/>
                <a:gdLst/>
                <a:ahLst/>
                <a:cxnLst>
                  <a:cxn ang="0">
                    <a:pos x="7" y="9"/>
                  </a:cxn>
                  <a:cxn ang="0">
                    <a:pos x="9" y="7"/>
                  </a:cxn>
                  <a:cxn ang="0">
                    <a:pos x="16" y="7"/>
                  </a:cxn>
                  <a:cxn ang="0">
                    <a:pos x="21" y="4"/>
                  </a:cxn>
                  <a:cxn ang="0">
                    <a:pos x="21" y="0"/>
                  </a:cxn>
                  <a:cxn ang="0">
                    <a:pos x="16" y="0"/>
                  </a:cxn>
                  <a:cxn ang="0">
                    <a:pos x="14" y="2"/>
                  </a:cxn>
                  <a:cxn ang="0">
                    <a:pos x="4" y="2"/>
                  </a:cxn>
                  <a:cxn ang="0">
                    <a:pos x="0" y="4"/>
                  </a:cxn>
                  <a:cxn ang="0">
                    <a:pos x="0" y="9"/>
                  </a:cxn>
                  <a:cxn ang="0">
                    <a:pos x="7" y="9"/>
                  </a:cxn>
                </a:cxnLst>
                <a:rect l="0" t="0" r="r" b="b"/>
                <a:pathLst>
                  <a:path w="21" h="9">
                    <a:moveTo>
                      <a:pt x="7" y="9"/>
                    </a:moveTo>
                    <a:lnTo>
                      <a:pt x="9" y="7"/>
                    </a:lnTo>
                    <a:lnTo>
                      <a:pt x="16" y="7"/>
                    </a:lnTo>
                    <a:lnTo>
                      <a:pt x="21" y="4"/>
                    </a:lnTo>
                    <a:lnTo>
                      <a:pt x="21" y="0"/>
                    </a:lnTo>
                    <a:lnTo>
                      <a:pt x="16" y="0"/>
                    </a:lnTo>
                    <a:lnTo>
                      <a:pt x="14" y="2"/>
                    </a:lnTo>
                    <a:lnTo>
                      <a:pt x="4" y="2"/>
                    </a:lnTo>
                    <a:lnTo>
                      <a:pt x="0" y="4"/>
                    </a:lnTo>
                    <a:lnTo>
                      <a:pt x="0" y="9"/>
                    </a:lnTo>
                    <a:lnTo>
                      <a:pt x="7" y="9"/>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6" name="Freeform 4582"/>
              <p:cNvSpPr>
                <a:spLocks/>
              </p:cNvSpPr>
              <p:nvPr/>
            </p:nvSpPr>
            <p:spPr bwMode="auto">
              <a:xfrm>
                <a:off x="4389" y="9096"/>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7" name="Freeform 4583"/>
              <p:cNvSpPr>
                <a:spLocks/>
              </p:cNvSpPr>
              <p:nvPr/>
            </p:nvSpPr>
            <p:spPr bwMode="auto">
              <a:xfrm>
                <a:off x="4389" y="9096"/>
                <a:ext cx="19" cy="9"/>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9">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8" name="Freeform 4584"/>
              <p:cNvSpPr>
                <a:spLocks/>
              </p:cNvSpPr>
              <p:nvPr/>
            </p:nvSpPr>
            <p:spPr bwMode="auto">
              <a:xfrm>
                <a:off x="4392" y="9096"/>
                <a:ext cx="16" cy="9"/>
              </a:xfrm>
              <a:custGeom>
                <a:avLst/>
                <a:gdLst/>
                <a:ahLst/>
                <a:cxnLst>
                  <a:cxn ang="0">
                    <a:pos x="0" y="2"/>
                  </a:cxn>
                  <a:cxn ang="0">
                    <a:pos x="0" y="9"/>
                  </a:cxn>
                  <a:cxn ang="0">
                    <a:pos x="4" y="7"/>
                  </a:cxn>
                  <a:cxn ang="0">
                    <a:pos x="11" y="7"/>
                  </a:cxn>
                  <a:cxn ang="0">
                    <a:pos x="16" y="4"/>
                  </a:cxn>
                  <a:cxn ang="0">
                    <a:pos x="16" y="0"/>
                  </a:cxn>
                  <a:cxn ang="0">
                    <a:pos x="11" y="0"/>
                  </a:cxn>
                  <a:cxn ang="0">
                    <a:pos x="9" y="2"/>
                  </a:cxn>
                  <a:cxn ang="0">
                    <a:pos x="0" y="2"/>
                  </a:cxn>
                </a:cxnLst>
                <a:rect l="0" t="0" r="r" b="b"/>
                <a:pathLst>
                  <a:path w="16" h="9">
                    <a:moveTo>
                      <a:pt x="0" y="2"/>
                    </a:moveTo>
                    <a:lnTo>
                      <a:pt x="0" y="9"/>
                    </a:lnTo>
                    <a:lnTo>
                      <a:pt x="4" y="7"/>
                    </a:lnTo>
                    <a:lnTo>
                      <a:pt x="11" y="7"/>
                    </a:lnTo>
                    <a:lnTo>
                      <a:pt x="16" y="4"/>
                    </a:lnTo>
                    <a:lnTo>
                      <a:pt x="16" y="0"/>
                    </a:lnTo>
                    <a:lnTo>
                      <a:pt x="11"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9" name="Freeform 4585"/>
              <p:cNvSpPr>
                <a:spLocks/>
              </p:cNvSpPr>
              <p:nvPr/>
            </p:nvSpPr>
            <p:spPr bwMode="auto">
              <a:xfrm>
                <a:off x="4392" y="9096"/>
                <a:ext cx="16" cy="9"/>
              </a:xfrm>
              <a:custGeom>
                <a:avLst/>
                <a:gdLst/>
                <a:ahLst/>
                <a:cxnLst>
                  <a:cxn ang="0">
                    <a:pos x="0" y="2"/>
                  </a:cxn>
                  <a:cxn ang="0">
                    <a:pos x="0" y="9"/>
                  </a:cxn>
                  <a:cxn ang="0">
                    <a:pos x="4" y="7"/>
                  </a:cxn>
                  <a:cxn ang="0">
                    <a:pos x="11" y="7"/>
                  </a:cxn>
                  <a:cxn ang="0">
                    <a:pos x="16" y="4"/>
                  </a:cxn>
                  <a:cxn ang="0">
                    <a:pos x="16" y="0"/>
                  </a:cxn>
                  <a:cxn ang="0">
                    <a:pos x="11" y="0"/>
                  </a:cxn>
                  <a:cxn ang="0">
                    <a:pos x="9" y="2"/>
                  </a:cxn>
                  <a:cxn ang="0">
                    <a:pos x="0" y="2"/>
                  </a:cxn>
                </a:cxnLst>
                <a:rect l="0" t="0" r="r" b="b"/>
                <a:pathLst>
                  <a:path w="16" h="9">
                    <a:moveTo>
                      <a:pt x="0" y="2"/>
                    </a:moveTo>
                    <a:lnTo>
                      <a:pt x="0" y="9"/>
                    </a:lnTo>
                    <a:lnTo>
                      <a:pt x="4" y="7"/>
                    </a:lnTo>
                    <a:lnTo>
                      <a:pt x="11" y="7"/>
                    </a:lnTo>
                    <a:lnTo>
                      <a:pt x="16" y="4"/>
                    </a:lnTo>
                    <a:lnTo>
                      <a:pt x="16" y="0"/>
                    </a:lnTo>
                    <a:lnTo>
                      <a:pt x="11" y="0"/>
                    </a:lnTo>
                    <a:lnTo>
                      <a:pt x="9" y="2"/>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0" name="Freeform 4586"/>
              <p:cNvSpPr>
                <a:spLocks/>
              </p:cNvSpPr>
              <p:nvPr/>
            </p:nvSpPr>
            <p:spPr bwMode="auto">
              <a:xfrm>
                <a:off x="4394" y="9096"/>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1" name="Freeform 4587"/>
              <p:cNvSpPr>
                <a:spLocks/>
              </p:cNvSpPr>
              <p:nvPr/>
            </p:nvSpPr>
            <p:spPr bwMode="auto">
              <a:xfrm>
                <a:off x="4394" y="9096"/>
                <a:ext cx="14" cy="9"/>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9">
                    <a:moveTo>
                      <a:pt x="0" y="2"/>
                    </a:moveTo>
                    <a:lnTo>
                      <a:pt x="0" y="9"/>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2" name="Freeform 4588"/>
              <p:cNvSpPr>
                <a:spLocks/>
              </p:cNvSpPr>
              <p:nvPr/>
            </p:nvSpPr>
            <p:spPr bwMode="auto">
              <a:xfrm>
                <a:off x="4396" y="9096"/>
                <a:ext cx="12" cy="7"/>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7">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3" name="Freeform 4589"/>
              <p:cNvSpPr>
                <a:spLocks/>
              </p:cNvSpPr>
              <p:nvPr/>
            </p:nvSpPr>
            <p:spPr bwMode="auto">
              <a:xfrm>
                <a:off x="4396" y="9096"/>
                <a:ext cx="12" cy="7"/>
              </a:xfrm>
              <a:custGeom>
                <a:avLst/>
                <a:gdLst/>
                <a:ahLst/>
                <a:cxnLst>
                  <a:cxn ang="0">
                    <a:pos x="9" y="7"/>
                  </a:cxn>
                  <a:cxn ang="0">
                    <a:pos x="11" y="4"/>
                  </a:cxn>
                  <a:cxn ang="0">
                    <a:pos x="11" y="0"/>
                  </a:cxn>
                  <a:cxn ang="0">
                    <a:pos x="7" y="0"/>
                  </a:cxn>
                  <a:cxn ang="0">
                    <a:pos x="4" y="2"/>
                  </a:cxn>
                  <a:cxn ang="0">
                    <a:pos x="0" y="2"/>
                  </a:cxn>
                  <a:cxn ang="0">
                    <a:pos x="0" y="7"/>
                  </a:cxn>
                  <a:cxn ang="0">
                    <a:pos x="9" y="7"/>
                  </a:cxn>
                </a:cxnLst>
                <a:rect l="0" t="0" r="r" b="b"/>
                <a:pathLst>
                  <a:path w="12" h="7">
                    <a:moveTo>
                      <a:pt x="9" y="7"/>
                    </a:moveTo>
                    <a:lnTo>
                      <a:pt x="11" y="4"/>
                    </a:lnTo>
                    <a:lnTo>
                      <a:pt x="11" y="0"/>
                    </a:lnTo>
                    <a:lnTo>
                      <a:pt x="7" y="0"/>
                    </a:lnTo>
                    <a:lnTo>
                      <a:pt x="4" y="2"/>
                    </a:lnTo>
                    <a:lnTo>
                      <a:pt x="0" y="2"/>
                    </a:lnTo>
                    <a:lnTo>
                      <a:pt x="0"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4" name="Freeform 4590"/>
              <p:cNvSpPr>
                <a:spLocks/>
              </p:cNvSpPr>
              <p:nvPr/>
            </p:nvSpPr>
            <p:spPr bwMode="auto">
              <a:xfrm>
                <a:off x="4399" y="9096"/>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5" name="Freeform 4591"/>
              <p:cNvSpPr>
                <a:spLocks/>
              </p:cNvSpPr>
              <p:nvPr/>
            </p:nvSpPr>
            <p:spPr bwMode="auto">
              <a:xfrm>
                <a:off x="4387" y="9021"/>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6" name="Freeform 4592"/>
              <p:cNvSpPr>
                <a:spLocks/>
              </p:cNvSpPr>
              <p:nvPr/>
            </p:nvSpPr>
            <p:spPr bwMode="auto">
              <a:xfrm>
                <a:off x="4387" y="9021"/>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7" name="Freeform 4593"/>
              <p:cNvSpPr>
                <a:spLocks/>
              </p:cNvSpPr>
              <p:nvPr/>
            </p:nvSpPr>
            <p:spPr bwMode="auto">
              <a:xfrm>
                <a:off x="4387" y="9021"/>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8" name="Freeform 4594"/>
              <p:cNvSpPr>
                <a:spLocks/>
              </p:cNvSpPr>
              <p:nvPr/>
            </p:nvSpPr>
            <p:spPr bwMode="auto">
              <a:xfrm>
                <a:off x="4389" y="9021"/>
                <a:ext cx="12" cy="0"/>
              </a:xfrm>
              <a:custGeom>
                <a:avLst/>
                <a:gdLst/>
                <a:ahLst/>
                <a:cxnLst>
                  <a:cxn ang="0">
                    <a:pos x="0" y="0"/>
                  </a:cxn>
                  <a:cxn ang="0">
                    <a:pos x="11" y="0"/>
                  </a:cxn>
                </a:cxnLst>
                <a:rect l="0" t="0" r="r" b="b"/>
                <a:pathLst>
                  <a:path w="12">
                    <a:moveTo>
                      <a:pt x="0" y="0"/>
                    </a:moveTo>
                    <a:lnTo>
                      <a:pt x="11"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9" name="Freeform 4595"/>
              <p:cNvSpPr>
                <a:spLocks/>
              </p:cNvSpPr>
              <p:nvPr/>
            </p:nvSpPr>
            <p:spPr bwMode="auto">
              <a:xfrm>
                <a:off x="4389" y="9021"/>
                <a:ext cx="12" cy="0"/>
              </a:xfrm>
              <a:custGeom>
                <a:avLst/>
                <a:gdLst/>
                <a:ahLst/>
                <a:cxnLst>
                  <a:cxn ang="0">
                    <a:pos x="0" y="0"/>
                  </a:cxn>
                  <a:cxn ang="0">
                    <a:pos x="11" y="0"/>
                  </a:cxn>
                </a:cxnLst>
                <a:rect l="0" t="0" r="r" b="b"/>
                <a:pathLst>
                  <a:path w="12">
                    <a:moveTo>
                      <a:pt x="0" y="0"/>
                    </a:moveTo>
                    <a:lnTo>
                      <a:pt x="11"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0" name="Freeform 4596"/>
              <p:cNvSpPr>
                <a:spLocks/>
              </p:cNvSpPr>
              <p:nvPr/>
            </p:nvSpPr>
            <p:spPr bwMode="auto">
              <a:xfrm>
                <a:off x="4389" y="9021"/>
                <a:ext cx="12" cy="0"/>
              </a:xfrm>
              <a:custGeom>
                <a:avLst/>
                <a:gdLst/>
                <a:ahLst/>
                <a:cxnLst>
                  <a:cxn ang="0">
                    <a:pos x="0" y="0"/>
                  </a:cxn>
                  <a:cxn ang="0">
                    <a:pos x="11" y="0"/>
                  </a:cxn>
                </a:cxnLst>
                <a:rect l="0" t="0" r="r" b="b"/>
                <a:pathLst>
                  <a:path w="12">
                    <a:moveTo>
                      <a:pt x="0" y="0"/>
                    </a:moveTo>
                    <a:lnTo>
                      <a:pt x="11"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1" name="Freeform 4597"/>
              <p:cNvSpPr>
                <a:spLocks/>
              </p:cNvSpPr>
              <p:nvPr/>
            </p:nvSpPr>
            <p:spPr bwMode="auto">
              <a:xfrm>
                <a:off x="4392" y="9021"/>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2" name="Freeform 4598"/>
              <p:cNvSpPr>
                <a:spLocks/>
              </p:cNvSpPr>
              <p:nvPr/>
            </p:nvSpPr>
            <p:spPr bwMode="auto">
              <a:xfrm>
                <a:off x="4392" y="9021"/>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3" name="Freeform 4599"/>
              <p:cNvSpPr>
                <a:spLocks/>
              </p:cNvSpPr>
              <p:nvPr/>
            </p:nvSpPr>
            <p:spPr bwMode="auto">
              <a:xfrm>
                <a:off x="4394" y="902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4" name="Freeform 4600"/>
              <p:cNvSpPr>
                <a:spLocks/>
              </p:cNvSpPr>
              <p:nvPr/>
            </p:nvSpPr>
            <p:spPr bwMode="auto">
              <a:xfrm>
                <a:off x="4394" y="902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5" name="Freeform 4601"/>
              <p:cNvSpPr>
                <a:spLocks/>
              </p:cNvSpPr>
              <p:nvPr/>
            </p:nvSpPr>
            <p:spPr bwMode="auto">
              <a:xfrm>
                <a:off x="4396" y="902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6" name="Freeform 4602"/>
              <p:cNvSpPr>
                <a:spLocks/>
              </p:cNvSpPr>
              <p:nvPr/>
            </p:nvSpPr>
            <p:spPr bwMode="auto">
              <a:xfrm>
                <a:off x="4396" y="902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7" name="Freeform 4603"/>
              <p:cNvSpPr>
                <a:spLocks/>
              </p:cNvSpPr>
              <p:nvPr/>
            </p:nvSpPr>
            <p:spPr bwMode="auto">
              <a:xfrm>
                <a:off x="4396" y="9028"/>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8" name="Freeform 4604"/>
              <p:cNvSpPr>
                <a:spLocks/>
              </p:cNvSpPr>
              <p:nvPr/>
            </p:nvSpPr>
            <p:spPr bwMode="auto">
              <a:xfrm>
                <a:off x="4396"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9" name="Freeform 4605"/>
              <p:cNvSpPr>
                <a:spLocks/>
              </p:cNvSpPr>
              <p:nvPr/>
            </p:nvSpPr>
            <p:spPr bwMode="auto">
              <a:xfrm>
                <a:off x="4396" y="9028"/>
                <a:ext cx="10" cy="65"/>
              </a:xfrm>
              <a:custGeom>
                <a:avLst/>
                <a:gdLst/>
                <a:ahLst/>
                <a:cxnLst>
                  <a:cxn ang="0">
                    <a:pos x="4" y="47"/>
                  </a:cxn>
                  <a:cxn ang="0">
                    <a:pos x="4" y="64"/>
                  </a:cxn>
                  <a:cxn ang="0">
                    <a:pos x="9" y="62"/>
                  </a:cxn>
                  <a:cxn ang="0">
                    <a:pos x="9" y="47"/>
                  </a:cxn>
                  <a:cxn ang="0">
                    <a:pos x="7" y="31"/>
                  </a:cxn>
                  <a:cxn ang="0">
                    <a:pos x="7" y="14"/>
                  </a:cxn>
                  <a:cxn ang="0">
                    <a:pos x="4" y="0"/>
                  </a:cxn>
                  <a:cxn ang="0">
                    <a:pos x="0" y="0"/>
                  </a:cxn>
                  <a:cxn ang="0">
                    <a:pos x="2" y="14"/>
                  </a:cxn>
                  <a:cxn ang="0">
                    <a:pos x="2" y="31"/>
                  </a:cxn>
                  <a:cxn ang="0">
                    <a:pos x="4" y="47"/>
                  </a:cxn>
                </a:cxnLst>
                <a:rect l="0" t="0" r="r" b="b"/>
                <a:pathLst>
                  <a:path w="10" h="65">
                    <a:moveTo>
                      <a:pt x="4" y="47"/>
                    </a:moveTo>
                    <a:lnTo>
                      <a:pt x="4" y="64"/>
                    </a:lnTo>
                    <a:lnTo>
                      <a:pt x="9" y="62"/>
                    </a:lnTo>
                    <a:lnTo>
                      <a:pt x="9" y="47"/>
                    </a:lnTo>
                    <a:lnTo>
                      <a:pt x="7" y="31"/>
                    </a:lnTo>
                    <a:lnTo>
                      <a:pt x="7" y="14"/>
                    </a:lnTo>
                    <a:lnTo>
                      <a:pt x="4" y="0"/>
                    </a:lnTo>
                    <a:lnTo>
                      <a:pt x="0" y="0"/>
                    </a:lnTo>
                    <a:lnTo>
                      <a:pt x="2" y="14"/>
                    </a:lnTo>
                    <a:lnTo>
                      <a:pt x="2" y="31"/>
                    </a:lnTo>
                    <a:lnTo>
                      <a:pt x="4" y="4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0" name="Freeform 4606"/>
              <p:cNvSpPr>
                <a:spLocks/>
              </p:cNvSpPr>
              <p:nvPr/>
            </p:nvSpPr>
            <p:spPr bwMode="auto">
              <a:xfrm>
                <a:off x="4394" y="9028"/>
                <a:ext cx="12" cy="65"/>
              </a:xfrm>
              <a:custGeom>
                <a:avLst/>
                <a:gdLst/>
                <a:ahLst/>
                <a:cxnLst>
                  <a:cxn ang="0">
                    <a:pos x="7" y="47"/>
                  </a:cxn>
                  <a:cxn ang="0">
                    <a:pos x="7" y="64"/>
                  </a:cxn>
                  <a:cxn ang="0">
                    <a:pos x="11" y="62"/>
                  </a:cxn>
                  <a:cxn ang="0">
                    <a:pos x="9" y="47"/>
                  </a:cxn>
                  <a:cxn ang="0">
                    <a:pos x="9" y="31"/>
                  </a:cxn>
                  <a:cxn ang="0">
                    <a:pos x="7" y="14"/>
                  </a:cxn>
                  <a:cxn ang="0">
                    <a:pos x="4" y="0"/>
                  </a:cxn>
                  <a:cxn ang="0">
                    <a:pos x="0" y="0"/>
                  </a:cxn>
                  <a:cxn ang="0">
                    <a:pos x="2" y="14"/>
                  </a:cxn>
                  <a:cxn ang="0">
                    <a:pos x="7" y="47"/>
                  </a:cxn>
                </a:cxnLst>
                <a:rect l="0" t="0" r="r" b="b"/>
                <a:pathLst>
                  <a:path w="12" h="65">
                    <a:moveTo>
                      <a:pt x="7" y="47"/>
                    </a:moveTo>
                    <a:lnTo>
                      <a:pt x="7" y="64"/>
                    </a:lnTo>
                    <a:lnTo>
                      <a:pt x="11" y="62"/>
                    </a:lnTo>
                    <a:lnTo>
                      <a:pt x="9" y="47"/>
                    </a:lnTo>
                    <a:lnTo>
                      <a:pt x="9" y="31"/>
                    </a:lnTo>
                    <a:lnTo>
                      <a:pt x="7" y="14"/>
                    </a:lnTo>
                    <a:lnTo>
                      <a:pt x="4" y="0"/>
                    </a:lnTo>
                    <a:lnTo>
                      <a:pt x="0" y="0"/>
                    </a:lnTo>
                    <a:lnTo>
                      <a:pt x="2" y="14"/>
                    </a:lnTo>
                    <a:lnTo>
                      <a:pt x="7" y="4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1" name="Freeform 4607"/>
              <p:cNvSpPr>
                <a:spLocks/>
              </p:cNvSpPr>
              <p:nvPr/>
            </p:nvSpPr>
            <p:spPr bwMode="auto">
              <a:xfrm>
                <a:off x="4394"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2" name="Freeform 4608"/>
              <p:cNvSpPr>
                <a:spLocks/>
              </p:cNvSpPr>
              <p:nvPr/>
            </p:nvSpPr>
            <p:spPr bwMode="auto">
              <a:xfrm>
                <a:off x="4392" y="9028"/>
                <a:ext cx="12" cy="65"/>
              </a:xfrm>
              <a:custGeom>
                <a:avLst/>
                <a:gdLst/>
                <a:ahLst/>
                <a:cxnLst>
                  <a:cxn ang="0">
                    <a:pos x="9" y="31"/>
                  </a:cxn>
                  <a:cxn ang="0">
                    <a:pos x="9" y="14"/>
                  </a:cxn>
                  <a:cxn ang="0">
                    <a:pos x="4" y="0"/>
                  </a:cxn>
                  <a:cxn ang="0">
                    <a:pos x="0" y="0"/>
                  </a:cxn>
                  <a:cxn ang="0">
                    <a:pos x="4" y="14"/>
                  </a:cxn>
                  <a:cxn ang="0">
                    <a:pos x="4" y="31"/>
                  </a:cxn>
                  <a:cxn ang="0">
                    <a:pos x="7" y="47"/>
                  </a:cxn>
                  <a:cxn ang="0">
                    <a:pos x="7" y="64"/>
                  </a:cxn>
                  <a:cxn ang="0">
                    <a:pos x="11" y="62"/>
                  </a:cxn>
                  <a:cxn ang="0">
                    <a:pos x="11" y="47"/>
                  </a:cxn>
                  <a:cxn ang="0">
                    <a:pos x="9" y="31"/>
                  </a:cxn>
                </a:cxnLst>
                <a:rect l="0" t="0" r="r" b="b"/>
                <a:pathLst>
                  <a:path w="12" h="65">
                    <a:moveTo>
                      <a:pt x="9" y="31"/>
                    </a:moveTo>
                    <a:lnTo>
                      <a:pt x="9" y="14"/>
                    </a:lnTo>
                    <a:lnTo>
                      <a:pt x="4" y="0"/>
                    </a:lnTo>
                    <a:lnTo>
                      <a:pt x="0" y="0"/>
                    </a:lnTo>
                    <a:lnTo>
                      <a:pt x="4" y="14"/>
                    </a:lnTo>
                    <a:lnTo>
                      <a:pt x="4" y="31"/>
                    </a:lnTo>
                    <a:lnTo>
                      <a:pt x="7" y="47"/>
                    </a:lnTo>
                    <a:lnTo>
                      <a:pt x="7" y="64"/>
                    </a:lnTo>
                    <a:lnTo>
                      <a:pt x="11" y="62"/>
                    </a:lnTo>
                    <a:lnTo>
                      <a:pt x="11" y="47"/>
                    </a:lnTo>
                    <a:lnTo>
                      <a:pt x="9" y="31"/>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3" name="Freeform 4609"/>
              <p:cNvSpPr>
                <a:spLocks/>
              </p:cNvSpPr>
              <p:nvPr/>
            </p:nvSpPr>
            <p:spPr bwMode="auto">
              <a:xfrm>
                <a:off x="4392" y="9028"/>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4" name="Freeform 4610"/>
              <p:cNvSpPr>
                <a:spLocks/>
              </p:cNvSpPr>
              <p:nvPr/>
            </p:nvSpPr>
            <p:spPr bwMode="auto">
              <a:xfrm>
                <a:off x="4389" y="9028"/>
                <a:ext cx="12" cy="65"/>
              </a:xfrm>
              <a:custGeom>
                <a:avLst/>
                <a:gdLst/>
                <a:ahLst/>
                <a:cxnLst>
                  <a:cxn ang="0">
                    <a:pos x="7" y="0"/>
                  </a:cxn>
                  <a:cxn ang="0">
                    <a:pos x="0" y="0"/>
                  </a:cxn>
                  <a:cxn ang="0">
                    <a:pos x="4" y="14"/>
                  </a:cxn>
                  <a:cxn ang="0">
                    <a:pos x="4" y="31"/>
                  </a:cxn>
                  <a:cxn ang="0">
                    <a:pos x="7" y="47"/>
                  </a:cxn>
                  <a:cxn ang="0">
                    <a:pos x="7" y="64"/>
                  </a:cxn>
                  <a:cxn ang="0">
                    <a:pos x="12" y="64"/>
                  </a:cxn>
                  <a:cxn ang="0">
                    <a:pos x="12"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2" y="64"/>
                    </a:lnTo>
                    <a:lnTo>
                      <a:pt x="12" y="47"/>
                    </a:lnTo>
                    <a:lnTo>
                      <a:pt x="9" y="31"/>
                    </a:lnTo>
                    <a:lnTo>
                      <a:pt x="9" y="14"/>
                    </a:lnTo>
                    <a:lnTo>
                      <a:pt x="7"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5" name="Freeform 4611"/>
              <p:cNvSpPr>
                <a:spLocks/>
              </p:cNvSpPr>
              <p:nvPr/>
            </p:nvSpPr>
            <p:spPr bwMode="auto">
              <a:xfrm>
                <a:off x="4389" y="9028"/>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6" name="Freeform 4612"/>
              <p:cNvSpPr>
                <a:spLocks/>
              </p:cNvSpPr>
              <p:nvPr/>
            </p:nvSpPr>
            <p:spPr bwMode="auto">
              <a:xfrm>
                <a:off x="4389" y="9028"/>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7" name="Freeform 4613"/>
              <p:cNvSpPr>
                <a:spLocks/>
              </p:cNvSpPr>
              <p:nvPr/>
            </p:nvSpPr>
            <p:spPr bwMode="auto">
              <a:xfrm>
                <a:off x="4387" y="9028"/>
                <a:ext cx="12" cy="65"/>
              </a:xfrm>
              <a:custGeom>
                <a:avLst/>
                <a:gdLst/>
                <a:ahLst/>
                <a:cxnLst>
                  <a:cxn ang="0">
                    <a:pos x="7" y="0"/>
                  </a:cxn>
                  <a:cxn ang="0">
                    <a:pos x="0" y="0"/>
                  </a:cxn>
                  <a:cxn ang="0">
                    <a:pos x="2" y="14"/>
                  </a:cxn>
                  <a:cxn ang="0">
                    <a:pos x="7" y="47"/>
                  </a:cxn>
                  <a:cxn ang="0">
                    <a:pos x="7" y="64"/>
                  </a:cxn>
                  <a:cxn ang="0">
                    <a:pos x="11" y="62"/>
                  </a:cxn>
                  <a:cxn ang="0">
                    <a:pos x="11" y="47"/>
                  </a:cxn>
                  <a:cxn ang="0">
                    <a:pos x="9" y="31"/>
                  </a:cxn>
                  <a:cxn ang="0">
                    <a:pos x="9" y="14"/>
                  </a:cxn>
                  <a:cxn ang="0">
                    <a:pos x="7" y="0"/>
                  </a:cxn>
                </a:cxnLst>
                <a:rect l="0" t="0" r="r" b="b"/>
                <a:pathLst>
                  <a:path w="12" h="65">
                    <a:moveTo>
                      <a:pt x="7" y="0"/>
                    </a:moveTo>
                    <a:lnTo>
                      <a:pt x="0" y="0"/>
                    </a:lnTo>
                    <a:lnTo>
                      <a:pt x="2" y="14"/>
                    </a:lnTo>
                    <a:lnTo>
                      <a:pt x="7" y="47"/>
                    </a:lnTo>
                    <a:lnTo>
                      <a:pt x="7" y="64"/>
                    </a:lnTo>
                    <a:lnTo>
                      <a:pt x="11" y="62"/>
                    </a:lnTo>
                    <a:lnTo>
                      <a:pt x="11" y="47"/>
                    </a:lnTo>
                    <a:lnTo>
                      <a:pt x="9" y="31"/>
                    </a:lnTo>
                    <a:lnTo>
                      <a:pt x="9" y="14"/>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8" name="Freeform 4614"/>
              <p:cNvSpPr>
                <a:spLocks/>
              </p:cNvSpPr>
              <p:nvPr/>
            </p:nvSpPr>
            <p:spPr bwMode="auto">
              <a:xfrm>
                <a:off x="4387" y="9028"/>
                <a:ext cx="9" cy="65"/>
              </a:xfrm>
              <a:custGeom>
                <a:avLst/>
                <a:gdLst/>
                <a:ahLst/>
                <a:cxnLst>
                  <a:cxn ang="0">
                    <a:pos x="2" y="14"/>
                  </a:cxn>
                  <a:cxn ang="0">
                    <a:pos x="4" y="31"/>
                  </a:cxn>
                  <a:cxn ang="0">
                    <a:pos x="4" y="47"/>
                  </a:cxn>
                  <a:cxn ang="0">
                    <a:pos x="7" y="64"/>
                  </a:cxn>
                  <a:cxn ang="0">
                    <a:pos x="9" y="62"/>
                  </a:cxn>
                  <a:cxn ang="0">
                    <a:pos x="9" y="31"/>
                  </a:cxn>
                  <a:cxn ang="0">
                    <a:pos x="7" y="14"/>
                  </a:cxn>
                  <a:cxn ang="0">
                    <a:pos x="4" y="0"/>
                  </a:cxn>
                  <a:cxn ang="0">
                    <a:pos x="0" y="0"/>
                  </a:cxn>
                  <a:cxn ang="0">
                    <a:pos x="2" y="14"/>
                  </a:cxn>
                </a:cxnLst>
                <a:rect l="0" t="0" r="r" b="b"/>
                <a:pathLst>
                  <a:path w="9" h="65">
                    <a:moveTo>
                      <a:pt x="2" y="14"/>
                    </a:moveTo>
                    <a:lnTo>
                      <a:pt x="4" y="31"/>
                    </a:lnTo>
                    <a:lnTo>
                      <a:pt x="4" y="47"/>
                    </a:lnTo>
                    <a:lnTo>
                      <a:pt x="7" y="64"/>
                    </a:lnTo>
                    <a:lnTo>
                      <a:pt x="9" y="62"/>
                    </a:lnTo>
                    <a:lnTo>
                      <a:pt x="9" y="31"/>
                    </a:lnTo>
                    <a:lnTo>
                      <a:pt x="7" y="14"/>
                    </a:lnTo>
                    <a:lnTo>
                      <a:pt x="4" y="0"/>
                    </a:lnTo>
                    <a:lnTo>
                      <a:pt x="0" y="0"/>
                    </a:lnTo>
                    <a:lnTo>
                      <a:pt x="2" y="1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9" name="Freeform 4615"/>
              <p:cNvSpPr>
                <a:spLocks/>
              </p:cNvSpPr>
              <p:nvPr/>
            </p:nvSpPr>
            <p:spPr bwMode="auto">
              <a:xfrm>
                <a:off x="4396" y="8882"/>
                <a:ext cx="212" cy="233"/>
              </a:xfrm>
              <a:custGeom>
                <a:avLst/>
                <a:gdLst/>
                <a:ahLst/>
                <a:cxnLst>
                  <a:cxn ang="0">
                    <a:pos x="211" y="213"/>
                  </a:cxn>
                  <a:cxn ang="0">
                    <a:pos x="208" y="12"/>
                  </a:cxn>
                  <a:cxn ang="0">
                    <a:pos x="52" y="0"/>
                  </a:cxn>
                  <a:cxn ang="0">
                    <a:pos x="0" y="4"/>
                  </a:cxn>
                  <a:cxn ang="0">
                    <a:pos x="0" y="216"/>
                  </a:cxn>
                  <a:cxn ang="0">
                    <a:pos x="11" y="216"/>
                  </a:cxn>
                  <a:cxn ang="0">
                    <a:pos x="11" y="223"/>
                  </a:cxn>
                  <a:cxn ang="0">
                    <a:pos x="52" y="232"/>
                  </a:cxn>
                  <a:cxn ang="0">
                    <a:pos x="187" y="213"/>
                  </a:cxn>
                  <a:cxn ang="0">
                    <a:pos x="211" y="213"/>
                  </a:cxn>
                </a:cxnLst>
                <a:rect l="0" t="0" r="r" b="b"/>
                <a:pathLst>
                  <a:path w="212" h="233">
                    <a:moveTo>
                      <a:pt x="211" y="213"/>
                    </a:moveTo>
                    <a:lnTo>
                      <a:pt x="208" y="12"/>
                    </a:lnTo>
                    <a:lnTo>
                      <a:pt x="52" y="0"/>
                    </a:lnTo>
                    <a:lnTo>
                      <a:pt x="0" y="4"/>
                    </a:lnTo>
                    <a:lnTo>
                      <a:pt x="0" y="216"/>
                    </a:lnTo>
                    <a:lnTo>
                      <a:pt x="11" y="216"/>
                    </a:lnTo>
                    <a:lnTo>
                      <a:pt x="11" y="223"/>
                    </a:lnTo>
                    <a:lnTo>
                      <a:pt x="52" y="232"/>
                    </a:lnTo>
                    <a:lnTo>
                      <a:pt x="187" y="213"/>
                    </a:lnTo>
                    <a:lnTo>
                      <a:pt x="211"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0" name="Freeform 4616"/>
              <p:cNvSpPr>
                <a:spLocks/>
              </p:cNvSpPr>
              <p:nvPr/>
            </p:nvSpPr>
            <p:spPr bwMode="auto">
              <a:xfrm>
                <a:off x="4459" y="8836"/>
                <a:ext cx="326" cy="300"/>
              </a:xfrm>
              <a:custGeom>
                <a:avLst/>
                <a:gdLst/>
                <a:ahLst/>
                <a:cxnLst>
                  <a:cxn ang="0">
                    <a:pos x="321" y="213"/>
                  </a:cxn>
                  <a:cxn ang="0">
                    <a:pos x="323" y="180"/>
                  </a:cxn>
                  <a:cxn ang="0">
                    <a:pos x="326" y="144"/>
                  </a:cxn>
                  <a:cxn ang="0">
                    <a:pos x="323" y="108"/>
                  </a:cxn>
                  <a:cxn ang="0">
                    <a:pos x="251" y="50"/>
                  </a:cxn>
                  <a:cxn ang="0">
                    <a:pos x="244" y="36"/>
                  </a:cxn>
                  <a:cxn ang="0">
                    <a:pos x="235" y="24"/>
                  </a:cxn>
                  <a:cxn ang="0">
                    <a:pos x="228" y="16"/>
                  </a:cxn>
                  <a:cxn ang="0">
                    <a:pos x="220" y="12"/>
                  </a:cxn>
                  <a:cxn ang="0">
                    <a:pos x="211" y="9"/>
                  </a:cxn>
                  <a:cxn ang="0">
                    <a:pos x="199" y="4"/>
                  </a:cxn>
                  <a:cxn ang="0">
                    <a:pos x="187" y="2"/>
                  </a:cxn>
                  <a:cxn ang="0">
                    <a:pos x="175" y="0"/>
                  </a:cxn>
                  <a:cxn ang="0">
                    <a:pos x="158" y="2"/>
                  </a:cxn>
                  <a:cxn ang="0">
                    <a:pos x="143" y="4"/>
                  </a:cxn>
                  <a:cxn ang="0">
                    <a:pos x="131" y="7"/>
                  </a:cxn>
                  <a:cxn ang="0">
                    <a:pos x="117" y="9"/>
                  </a:cxn>
                  <a:cxn ang="0">
                    <a:pos x="100" y="12"/>
                  </a:cxn>
                  <a:cxn ang="0">
                    <a:pos x="83" y="14"/>
                  </a:cxn>
                  <a:cxn ang="0">
                    <a:pos x="74" y="16"/>
                  </a:cxn>
                  <a:cxn ang="0">
                    <a:pos x="57" y="19"/>
                  </a:cxn>
                  <a:cxn ang="0">
                    <a:pos x="48" y="21"/>
                  </a:cxn>
                  <a:cxn ang="0">
                    <a:pos x="38" y="24"/>
                  </a:cxn>
                  <a:cxn ang="0">
                    <a:pos x="26" y="26"/>
                  </a:cxn>
                  <a:cxn ang="0">
                    <a:pos x="16" y="28"/>
                  </a:cxn>
                  <a:cxn ang="0">
                    <a:pos x="7" y="52"/>
                  </a:cxn>
                  <a:cxn ang="0">
                    <a:pos x="2" y="98"/>
                  </a:cxn>
                  <a:cxn ang="0">
                    <a:pos x="0" y="160"/>
                  </a:cxn>
                  <a:cxn ang="0">
                    <a:pos x="2" y="208"/>
                  </a:cxn>
                  <a:cxn ang="0">
                    <a:pos x="16" y="237"/>
                  </a:cxn>
                  <a:cxn ang="0">
                    <a:pos x="23" y="240"/>
                  </a:cxn>
                  <a:cxn ang="0">
                    <a:pos x="31" y="242"/>
                  </a:cxn>
                  <a:cxn ang="0">
                    <a:pos x="40" y="244"/>
                  </a:cxn>
                  <a:cxn ang="0">
                    <a:pos x="52" y="247"/>
                  </a:cxn>
                  <a:cxn ang="0">
                    <a:pos x="64" y="249"/>
                  </a:cxn>
                  <a:cxn ang="0">
                    <a:pos x="88" y="266"/>
                  </a:cxn>
                  <a:cxn ang="0">
                    <a:pos x="62" y="278"/>
                  </a:cxn>
                  <a:cxn ang="0">
                    <a:pos x="60" y="288"/>
                  </a:cxn>
                  <a:cxn ang="0">
                    <a:pos x="69" y="290"/>
                  </a:cxn>
                  <a:cxn ang="0">
                    <a:pos x="81" y="292"/>
                  </a:cxn>
                  <a:cxn ang="0">
                    <a:pos x="136" y="295"/>
                  </a:cxn>
                  <a:cxn ang="0">
                    <a:pos x="232" y="288"/>
                  </a:cxn>
                  <a:cxn ang="0">
                    <a:pos x="242" y="283"/>
                  </a:cxn>
                  <a:cxn ang="0">
                    <a:pos x="249" y="271"/>
                  </a:cxn>
                  <a:cxn ang="0">
                    <a:pos x="242" y="264"/>
                  </a:cxn>
                  <a:cxn ang="0">
                    <a:pos x="235" y="259"/>
                  </a:cxn>
                  <a:cxn ang="0">
                    <a:pos x="218" y="254"/>
                  </a:cxn>
                  <a:cxn ang="0">
                    <a:pos x="319" y="228"/>
                  </a:cxn>
                </a:cxnLst>
                <a:rect l="0" t="0" r="r" b="b"/>
                <a:pathLst>
                  <a:path w="326" h="300">
                    <a:moveTo>
                      <a:pt x="319" y="228"/>
                    </a:moveTo>
                    <a:lnTo>
                      <a:pt x="321" y="213"/>
                    </a:lnTo>
                    <a:lnTo>
                      <a:pt x="323" y="196"/>
                    </a:lnTo>
                    <a:lnTo>
                      <a:pt x="323" y="180"/>
                    </a:lnTo>
                    <a:lnTo>
                      <a:pt x="326" y="163"/>
                    </a:lnTo>
                    <a:lnTo>
                      <a:pt x="326" y="144"/>
                    </a:lnTo>
                    <a:lnTo>
                      <a:pt x="323" y="124"/>
                    </a:lnTo>
                    <a:lnTo>
                      <a:pt x="323" y="108"/>
                    </a:lnTo>
                    <a:lnTo>
                      <a:pt x="321" y="91"/>
                    </a:lnTo>
                    <a:lnTo>
                      <a:pt x="251" y="50"/>
                    </a:lnTo>
                    <a:lnTo>
                      <a:pt x="247" y="43"/>
                    </a:lnTo>
                    <a:lnTo>
                      <a:pt x="244" y="36"/>
                    </a:lnTo>
                    <a:lnTo>
                      <a:pt x="242" y="31"/>
                    </a:lnTo>
                    <a:lnTo>
                      <a:pt x="235" y="24"/>
                    </a:lnTo>
                    <a:lnTo>
                      <a:pt x="232" y="19"/>
                    </a:lnTo>
                    <a:lnTo>
                      <a:pt x="228" y="16"/>
                    </a:lnTo>
                    <a:lnTo>
                      <a:pt x="223" y="14"/>
                    </a:lnTo>
                    <a:lnTo>
                      <a:pt x="220" y="12"/>
                    </a:lnTo>
                    <a:lnTo>
                      <a:pt x="215" y="9"/>
                    </a:lnTo>
                    <a:lnTo>
                      <a:pt x="211" y="9"/>
                    </a:lnTo>
                    <a:lnTo>
                      <a:pt x="206" y="7"/>
                    </a:lnTo>
                    <a:lnTo>
                      <a:pt x="199" y="4"/>
                    </a:lnTo>
                    <a:lnTo>
                      <a:pt x="194" y="4"/>
                    </a:lnTo>
                    <a:lnTo>
                      <a:pt x="187" y="2"/>
                    </a:lnTo>
                    <a:lnTo>
                      <a:pt x="180" y="0"/>
                    </a:lnTo>
                    <a:lnTo>
                      <a:pt x="175" y="0"/>
                    </a:lnTo>
                    <a:lnTo>
                      <a:pt x="170" y="2"/>
                    </a:lnTo>
                    <a:lnTo>
                      <a:pt x="158" y="2"/>
                    </a:lnTo>
                    <a:lnTo>
                      <a:pt x="153" y="4"/>
                    </a:lnTo>
                    <a:lnTo>
                      <a:pt x="143" y="4"/>
                    </a:lnTo>
                    <a:lnTo>
                      <a:pt x="136" y="7"/>
                    </a:lnTo>
                    <a:lnTo>
                      <a:pt x="131" y="7"/>
                    </a:lnTo>
                    <a:lnTo>
                      <a:pt x="127" y="9"/>
                    </a:lnTo>
                    <a:lnTo>
                      <a:pt x="117" y="9"/>
                    </a:lnTo>
                    <a:lnTo>
                      <a:pt x="110" y="12"/>
                    </a:lnTo>
                    <a:lnTo>
                      <a:pt x="100" y="12"/>
                    </a:lnTo>
                    <a:lnTo>
                      <a:pt x="95" y="14"/>
                    </a:lnTo>
                    <a:lnTo>
                      <a:pt x="83" y="14"/>
                    </a:lnTo>
                    <a:lnTo>
                      <a:pt x="79" y="16"/>
                    </a:lnTo>
                    <a:lnTo>
                      <a:pt x="74" y="16"/>
                    </a:lnTo>
                    <a:lnTo>
                      <a:pt x="69" y="19"/>
                    </a:lnTo>
                    <a:lnTo>
                      <a:pt x="57" y="19"/>
                    </a:lnTo>
                    <a:lnTo>
                      <a:pt x="52" y="21"/>
                    </a:lnTo>
                    <a:lnTo>
                      <a:pt x="48" y="21"/>
                    </a:lnTo>
                    <a:lnTo>
                      <a:pt x="43" y="24"/>
                    </a:lnTo>
                    <a:lnTo>
                      <a:pt x="38" y="24"/>
                    </a:lnTo>
                    <a:lnTo>
                      <a:pt x="31" y="26"/>
                    </a:lnTo>
                    <a:lnTo>
                      <a:pt x="26" y="26"/>
                    </a:lnTo>
                    <a:lnTo>
                      <a:pt x="21" y="28"/>
                    </a:lnTo>
                    <a:lnTo>
                      <a:pt x="16" y="28"/>
                    </a:lnTo>
                    <a:lnTo>
                      <a:pt x="11" y="31"/>
                    </a:lnTo>
                    <a:lnTo>
                      <a:pt x="7" y="52"/>
                    </a:lnTo>
                    <a:lnTo>
                      <a:pt x="4" y="74"/>
                    </a:lnTo>
                    <a:lnTo>
                      <a:pt x="2" y="98"/>
                    </a:lnTo>
                    <a:lnTo>
                      <a:pt x="0" y="117"/>
                    </a:lnTo>
                    <a:lnTo>
                      <a:pt x="0" y="160"/>
                    </a:lnTo>
                    <a:lnTo>
                      <a:pt x="2" y="184"/>
                    </a:lnTo>
                    <a:lnTo>
                      <a:pt x="2" y="208"/>
                    </a:lnTo>
                    <a:lnTo>
                      <a:pt x="7" y="232"/>
                    </a:lnTo>
                    <a:lnTo>
                      <a:pt x="16" y="237"/>
                    </a:lnTo>
                    <a:lnTo>
                      <a:pt x="19" y="240"/>
                    </a:lnTo>
                    <a:lnTo>
                      <a:pt x="23" y="240"/>
                    </a:lnTo>
                    <a:lnTo>
                      <a:pt x="28" y="242"/>
                    </a:lnTo>
                    <a:lnTo>
                      <a:pt x="31" y="242"/>
                    </a:lnTo>
                    <a:lnTo>
                      <a:pt x="35" y="244"/>
                    </a:lnTo>
                    <a:lnTo>
                      <a:pt x="40" y="244"/>
                    </a:lnTo>
                    <a:lnTo>
                      <a:pt x="43" y="247"/>
                    </a:lnTo>
                    <a:lnTo>
                      <a:pt x="52" y="247"/>
                    </a:lnTo>
                    <a:lnTo>
                      <a:pt x="57" y="249"/>
                    </a:lnTo>
                    <a:lnTo>
                      <a:pt x="64" y="249"/>
                    </a:lnTo>
                    <a:lnTo>
                      <a:pt x="79" y="259"/>
                    </a:lnTo>
                    <a:lnTo>
                      <a:pt x="88" y="266"/>
                    </a:lnTo>
                    <a:lnTo>
                      <a:pt x="76" y="273"/>
                    </a:lnTo>
                    <a:lnTo>
                      <a:pt x="62" y="278"/>
                    </a:lnTo>
                    <a:lnTo>
                      <a:pt x="55" y="283"/>
                    </a:lnTo>
                    <a:lnTo>
                      <a:pt x="60" y="288"/>
                    </a:lnTo>
                    <a:lnTo>
                      <a:pt x="64" y="290"/>
                    </a:lnTo>
                    <a:lnTo>
                      <a:pt x="69" y="290"/>
                    </a:lnTo>
                    <a:lnTo>
                      <a:pt x="74" y="292"/>
                    </a:lnTo>
                    <a:lnTo>
                      <a:pt x="81" y="292"/>
                    </a:lnTo>
                    <a:lnTo>
                      <a:pt x="86" y="295"/>
                    </a:lnTo>
                    <a:lnTo>
                      <a:pt x="136" y="295"/>
                    </a:lnTo>
                    <a:lnTo>
                      <a:pt x="199" y="300"/>
                    </a:lnTo>
                    <a:lnTo>
                      <a:pt x="232" y="288"/>
                    </a:lnTo>
                    <a:lnTo>
                      <a:pt x="237" y="285"/>
                    </a:lnTo>
                    <a:lnTo>
                      <a:pt x="242" y="283"/>
                    </a:lnTo>
                    <a:lnTo>
                      <a:pt x="249" y="276"/>
                    </a:lnTo>
                    <a:lnTo>
                      <a:pt x="249" y="271"/>
                    </a:lnTo>
                    <a:lnTo>
                      <a:pt x="247" y="266"/>
                    </a:lnTo>
                    <a:lnTo>
                      <a:pt x="242" y="264"/>
                    </a:lnTo>
                    <a:lnTo>
                      <a:pt x="237" y="261"/>
                    </a:lnTo>
                    <a:lnTo>
                      <a:pt x="235" y="259"/>
                    </a:lnTo>
                    <a:lnTo>
                      <a:pt x="225" y="254"/>
                    </a:lnTo>
                    <a:lnTo>
                      <a:pt x="218" y="254"/>
                    </a:lnTo>
                    <a:lnTo>
                      <a:pt x="254" y="240"/>
                    </a:lnTo>
                    <a:lnTo>
                      <a:pt x="319" y="22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1" name="Freeform 4617"/>
              <p:cNvSpPr>
                <a:spLocks/>
              </p:cNvSpPr>
              <p:nvPr/>
            </p:nvSpPr>
            <p:spPr bwMode="auto">
              <a:xfrm>
                <a:off x="4658" y="8841"/>
                <a:ext cx="5" cy="228"/>
              </a:xfrm>
              <a:custGeom>
                <a:avLst/>
                <a:gdLst/>
                <a:ahLst/>
                <a:cxnLst>
                  <a:cxn ang="0">
                    <a:pos x="2" y="0"/>
                  </a:cxn>
                  <a:cxn ang="0">
                    <a:pos x="0" y="36"/>
                  </a:cxn>
                  <a:cxn ang="0">
                    <a:pos x="0" y="194"/>
                  </a:cxn>
                  <a:cxn ang="0">
                    <a:pos x="2" y="228"/>
                  </a:cxn>
                  <a:cxn ang="0">
                    <a:pos x="4" y="228"/>
                  </a:cxn>
                  <a:cxn ang="0">
                    <a:pos x="2" y="177"/>
                  </a:cxn>
                  <a:cxn ang="0">
                    <a:pos x="2" y="127"/>
                  </a:cxn>
                  <a:cxn ang="0">
                    <a:pos x="4" y="72"/>
                  </a:cxn>
                  <a:cxn ang="0">
                    <a:pos x="4" y="2"/>
                  </a:cxn>
                  <a:cxn ang="0">
                    <a:pos x="2" y="0"/>
                  </a:cxn>
                </a:cxnLst>
                <a:rect l="0" t="0" r="r" b="b"/>
                <a:pathLst>
                  <a:path w="5" h="228">
                    <a:moveTo>
                      <a:pt x="2" y="0"/>
                    </a:moveTo>
                    <a:lnTo>
                      <a:pt x="0" y="36"/>
                    </a:lnTo>
                    <a:lnTo>
                      <a:pt x="0" y="194"/>
                    </a:lnTo>
                    <a:lnTo>
                      <a:pt x="2" y="228"/>
                    </a:lnTo>
                    <a:lnTo>
                      <a:pt x="4" y="228"/>
                    </a:lnTo>
                    <a:lnTo>
                      <a:pt x="2" y="177"/>
                    </a:lnTo>
                    <a:lnTo>
                      <a:pt x="2" y="127"/>
                    </a:lnTo>
                    <a:lnTo>
                      <a:pt x="4" y="72"/>
                    </a:lnTo>
                    <a:lnTo>
                      <a:pt x="4" y="2"/>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2" name="Freeform 4618"/>
              <p:cNvSpPr>
                <a:spLocks/>
              </p:cNvSpPr>
              <p:nvPr/>
            </p:nvSpPr>
            <p:spPr bwMode="auto">
              <a:xfrm>
                <a:off x="4659" y="8841"/>
                <a:ext cx="0" cy="228"/>
              </a:xfrm>
              <a:custGeom>
                <a:avLst/>
                <a:gdLst/>
                <a:ahLst/>
                <a:cxnLst>
                  <a:cxn ang="0">
                    <a:pos x="0" y="0"/>
                  </a:cxn>
                  <a:cxn ang="0">
                    <a:pos x="0" y="227"/>
                  </a:cxn>
                </a:cxnLst>
                <a:rect l="0" t="0" r="r" b="b"/>
                <a:pathLst>
                  <a:path h="228">
                    <a:moveTo>
                      <a:pt x="0" y="0"/>
                    </a:moveTo>
                    <a:lnTo>
                      <a:pt x="0" y="227"/>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3" name="Freeform 4619"/>
              <p:cNvSpPr>
                <a:spLocks/>
              </p:cNvSpPr>
              <p:nvPr/>
            </p:nvSpPr>
            <p:spPr bwMode="auto">
              <a:xfrm>
                <a:off x="4656" y="8841"/>
                <a:ext cx="4" cy="228"/>
              </a:xfrm>
              <a:custGeom>
                <a:avLst/>
                <a:gdLst/>
                <a:ahLst/>
                <a:cxnLst>
                  <a:cxn ang="0">
                    <a:pos x="2" y="0"/>
                  </a:cxn>
                  <a:cxn ang="0">
                    <a:pos x="0" y="36"/>
                  </a:cxn>
                  <a:cxn ang="0">
                    <a:pos x="0" y="228"/>
                  </a:cxn>
                  <a:cxn ang="0">
                    <a:pos x="4" y="228"/>
                  </a:cxn>
                  <a:cxn ang="0">
                    <a:pos x="2" y="177"/>
                  </a:cxn>
                  <a:cxn ang="0">
                    <a:pos x="2" y="72"/>
                  </a:cxn>
                  <a:cxn ang="0">
                    <a:pos x="4" y="0"/>
                  </a:cxn>
                  <a:cxn ang="0">
                    <a:pos x="2" y="0"/>
                  </a:cxn>
                </a:cxnLst>
                <a:rect l="0" t="0" r="r" b="b"/>
                <a:pathLst>
                  <a:path w="4" h="228">
                    <a:moveTo>
                      <a:pt x="2" y="0"/>
                    </a:moveTo>
                    <a:lnTo>
                      <a:pt x="0" y="36"/>
                    </a:lnTo>
                    <a:lnTo>
                      <a:pt x="0" y="228"/>
                    </a:lnTo>
                    <a:lnTo>
                      <a:pt x="4" y="228"/>
                    </a:lnTo>
                    <a:lnTo>
                      <a:pt x="2" y="177"/>
                    </a:lnTo>
                    <a:lnTo>
                      <a:pt x="2" y="72"/>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4" name="Freeform 4620"/>
              <p:cNvSpPr>
                <a:spLocks/>
              </p:cNvSpPr>
              <p:nvPr/>
            </p:nvSpPr>
            <p:spPr bwMode="auto">
              <a:xfrm>
                <a:off x="4653" y="8841"/>
                <a:ext cx="5" cy="228"/>
              </a:xfrm>
              <a:custGeom>
                <a:avLst/>
                <a:gdLst/>
                <a:ahLst/>
                <a:cxnLst>
                  <a:cxn ang="0">
                    <a:pos x="4" y="0"/>
                  </a:cxn>
                  <a:cxn ang="0">
                    <a:pos x="2" y="0"/>
                  </a:cxn>
                  <a:cxn ang="0">
                    <a:pos x="2" y="36"/>
                  </a:cxn>
                  <a:cxn ang="0">
                    <a:pos x="0" y="115"/>
                  </a:cxn>
                  <a:cxn ang="0">
                    <a:pos x="0" y="192"/>
                  </a:cxn>
                  <a:cxn ang="0">
                    <a:pos x="2" y="228"/>
                  </a:cxn>
                  <a:cxn ang="0">
                    <a:pos x="4" y="228"/>
                  </a:cxn>
                  <a:cxn ang="0">
                    <a:pos x="4" y="0"/>
                  </a:cxn>
                </a:cxnLst>
                <a:rect l="0" t="0" r="r" b="b"/>
                <a:pathLst>
                  <a:path w="5" h="228">
                    <a:moveTo>
                      <a:pt x="4" y="0"/>
                    </a:moveTo>
                    <a:lnTo>
                      <a:pt x="2" y="0"/>
                    </a:lnTo>
                    <a:lnTo>
                      <a:pt x="2" y="36"/>
                    </a:lnTo>
                    <a:lnTo>
                      <a:pt x="0" y="115"/>
                    </a:lnTo>
                    <a:lnTo>
                      <a:pt x="0" y="192"/>
                    </a:lnTo>
                    <a:lnTo>
                      <a:pt x="2" y="228"/>
                    </a:lnTo>
                    <a:lnTo>
                      <a:pt x="4" y="228"/>
                    </a:lnTo>
                    <a:lnTo>
                      <a:pt x="4"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5" name="Freeform 4621"/>
              <p:cNvSpPr>
                <a:spLocks/>
              </p:cNvSpPr>
              <p:nvPr/>
            </p:nvSpPr>
            <p:spPr bwMode="auto">
              <a:xfrm>
                <a:off x="4653" y="8841"/>
                <a:ext cx="5" cy="228"/>
              </a:xfrm>
              <a:custGeom>
                <a:avLst/>
                <a:gdLst/>
                <a:ahLst/>
                <a:cxnLst>
                  <a:cxn ang="0">
                    <a:pos x="2" y="175"/>
                  </a:cxn>
                  <a:cxn ang="0">
                    <a:pos x="2" y="0"/>
                  </a:cxn>
                  <a:cxn ang="0">
                    <a:pos x="0" y="0"/>
                  </a:cxn>
                  <a:cxn ang="0">
                    <a:pos x="0" y="228"/>
                  </a:cxn>
                  <a:cxn ang="0">
                    <a:pos x="4" y="228"/>
                  </a:cxn>
                  <a:cxn ang="0">
                    <a:pos x="2" y="175"/>
                  </a:cxn>
                </a:cxnLst>
                <a:rect l="0" t="0" r="r" b="b"/>
                <a:pathLst>
                  <a:path w="5" h="228">
                    <a:moveTo>
                      <a:pt x="2" y="175"/>
                    </a:moveTo>
                    <a:lnTo>
                      <a:pt x="2" y="0"/>
                    </a:lnTo>
                    <a:lnTo>
                      <a:pt x="0" y="0"/>
                    </a:lnTo>
                    <a:lnTo>
                      <a:pt x="0" y="228"/>
                    </a:lnTo>
                    <a:lnTo>
                      <a:pt x="4" y="228"/>
                    </a:lnTo>
                    <a:lnTo>
                      <a:pt x="2" y="175"/>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6" name="Freeform 4622"/>
              <p:cNvSpPr>
                <a:spLocks/>
              </p:cNvSpPr>
              <p:nvPr/>
            </p:nvSpPr>
            <p:spPr bwMode="auto">
              <a:xfrm>
                <a:off x="4651" y="8841"/>
                <a:ext cx="5" cy="228"/>
              </a:xfrm>
              <a:custGeom>
                <a:avLst/>
                <a:gdLst/>
                <a:ahLst/>
                <a:cxnLst>
                  <a:cxn ang="0">
                    <a:pos x="2" y="175"/>
                  </a:cxn>
                  <a:cxn ang="0">
                    <a:pos x="2" y="127"/>
                  </a:cxn>
                  <a:cxn ang="0">
                    <a:pos x="4" y="69"/>
                  </a:cxn>
                  <a:cxn ang="0">
                    <a:pos x="4" y="0"/>
                  </a:cxn>
                  <a:cxn ang="0">
                    <a:pos x="2" y="0"/>
                  </a:cxn>
                  <a:cxn ang="0">
                    <a:pos x="2" y="36"/>
                  </a:cxn>
                  <a:cxn ang="0">
                    <a:pos x="0" y="112"/>
                  </a:cxn>
                  <a:cxn ang="0">
                    <a:pos x="0" y="192"/>
                  </a:cxn>
                  <a:cxn ang="0">
                    <a:pos x="2" y="228"/>
                  </a:cxn>
                  <a:cxn ang="0">
                    <a:pos x="4" y="228"/>
                  </a:cxn>
                  <a:cxn ang="0">
                    <a:pos x="2" y="175"/>
                  </a:cxn>
                </a:cxnLst>
                <a:rect l="0" t="0" r="r" b="b"/>
                <a:pathLst>
                  <a:path w="5" h="228">
                    <a:moveTo>
                      <a:pt x="2" y="175"/>
                    </a:moveTo>
                    <a:lnTo>
                      <a:pt x="2" y="127"/>
                    </a:lnTo>
                    <a:lnTo>
                      <a:pt x="4" y="69"/>
                    </a:lnTo>
                    <a:lnTo>
                      <a:pt x="4" y="0"/>
                    </a:lnTo>
                    <a:lnTo>
                      <a:pt x="2" y="0"/>
                    </a:lnTo>
                    <a:lnTo>
                      <a:pt x="2" y="36"/>
                    </a:lnTo>
                    <a:lnTo>
                      <a:pt x="0" y="112"/>
                    </a:lnTo>
                    <a:lnTo>
                      <a:pt x="0" y="192"/>
                    </a:lnTo>
                    <a:lnTo>
                      <a:pt x="2" y="228"/>
                    </a:lnTo>
                    <a:lnTo>
                      <a:pt x="4" y="228"/>
                    </a:lnTo>
                    <a:lnTo>
                      <a:pt x="2" y="17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7" name="Freeform 4623"/>
              <p:cNvSpPr>
                <a:spLocks/>
              </p:cNvSpPr>
              <p:nvPr/>
            </p:nvSpPr>
            <p:spPr bwMode="auto">
              <a:xfrm>
                <a:off x="4652" y="8841"/>
                <a:ext cx="0" cy="228"/>
              </a:xfrm>
              <a:custGeom>
                <a:avLst/>
                <a:gdLst/>
                <a:ahLst/>
                <a:cxnLst>
                  <a:cxn ang="0">
                    <a:pos x="0" y="0"/>
                  </a:cxn>
                  <a:cxn ang="0">
                    <a:pos x="0" y="227"/>
                  </a:cxn>
                </a:cxnLst>
                <a:rect l="0" t="0" r="r" b="b"/>
                <a:pathLst>
                  <a:path h="228">
                    <a:moveTo>
                      <a:pt x="0" y="0"/>
                    </a:moveTo>
                    <a:lnTo>
                      <a:pt x="0" y="227"/>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8" name="Freeform 4624"/>
              <p:cNvSpPr>
                <a:spLocks/>
              </p:cNvSpPr>
              <p:nvPr/>
            </p:nvSpPr>
            <p:spPr bwMode="auto">
              <a:xfrm>
                <a:off x="4648" y="8841"/>
                <a:ext cx="5" cy="226"/>
              </a:xfrm>
              <a:custGeom>
                <a:avLst/>
                <a:gdLst/>
                <a:ahLst/>
                <a:cxnLst>
                  <a:cxn ang="0">
                    <a:pos x="2" y="0"/>
                  </a:cxn>
                  <a:cxn ang="0">
                    <a:pos x="0" y="33"/>
                  </a:cxn>
                  <a:cxn ang="0">
                    <a:pos x="0" y="192"/>
                  </a:cxn>
                  <a:cxn ang="0">
                    <a:pos x="2" y="225"/>
                  </a:cxn>
                  <a:cxn ang="0">
                    <a:pos x="4" y="225"/>
                  </a:cxn>
                  <a:cxn ang="0">
                    <a:pos x="2" y="175"/>
                  </a:cxn>
                  <a:cxn ang="0">
                    <a:pos x="2" y="124"/>
                  </a:cxn>
                  <a:cxn ang="0">
                    <a:pos x="4" y="69"/>
                  </a:cxn>
                  <a:cxn ang="0">
                    <a:pos x="4" y="0"/>
                  </a:cxn>
                  <a:cxn ang="0">
                    <a:pos x="2" y="0"/>
                  </a:cxn>
                </a:cxnLst>
                <a:rect l="0" t="0" r="r" b="b"/>
                <a:pathLst>
                  <a:path w="5" h="226">
                    <a:moveTo>
                      <a:pt x="2" y="0"/>
                    </a:moveTo>
                    <a:lnTo>
                      <a:pt x="0" y="33"/>
                    </a:lnTo>
                    <a:lnTo>
                      <a:pt x="0" y="192"/>
                    </a:lnTo>
                    <a:lnTo>
                      <a:pt x="2" y="225"/>
                    </a:lnTo>
                    <a:lnTo>
                      <a:pt x="4" y="225"/>
                    </a:lnTo>
                    <a:lnTo>
                      <a:pt x="2" y="175"/>
                    </a:lnTo>
                    <a:lnTo>
                      <a:pt x="2" y="124"/>
                    </a:lnTo>
                    <a:lnTo>
                      <a:pt x="4" y="69"/>
                    </a:lnTo>
                    <a:lnTo>
                      <a:pt x="4" y="0"/>
                    </a:lnTo>
                    <a:lnTo>
                      <a:pt x="2"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9" name="Freeform 4625"/>
              <p:cNvSpPr>
                <a:spLocks/>
              </p:cNvSpPr>
              <p:nvPr/>
            </p:nvSpPr>
            <p:spPr bwMode="auto">
              <a:xfrm>
                <a:off x="4650" y="8841"/>
                <a:ext cx="0" cy="226"/>
              </a:xfrm>
              <a:custGeom>
                <a:avLst/>
                <a:gdLst/>
                <a:ahLst/>
                <a:cxnLst>
                  <a:cxn ang="0">
                    <a:pos x="0" y="0"/>
                  </a:cxn>
                  <a:cxn ang="0">
                    <a:pos x="0" y="225"/>
                  </a:cxn>
                </a:cxnLst>
                <a:rect l="0" t="0" r="r" b="b"/>
                <a:pathLst>
                  <a:path h="226">
                    <a:moveTo>
                      <a:pt x="0" y="0"/>
                    </a:moveTo>
                    <a:lnTo>
                      <a:pt x="0" y="225"/>
                    </a:lnTo>
                  </a:path>
                </a:pathLst>
              </a:custGeom>
              <a:noFill/>
              <a:ln w="2794">
                <a:solidFill>
                  <a:srgbClr val="553C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0" name="Freeform 4626"/>
              <p:cNvSpPr>
                <a:spLocks/>
              </p:cNvSpPr>
              <p:nvPr/>
            </p:nvSpPr>
            <p:spPr bwMode="auto">
              <a:xfrm>
                <a:off x="4646" y="8839"/>
                <a:ext cx="5" cy="228"/>
              </a:xfrm>
              <a:custGeom>
                <a:avLst/>
                <a:gdLst/>
                <a:ahLst/>
                <a:cxnLst>
                  <a:cxn ang="0">
                    <a:pos x="2" y="0"/>
                  </a:cxn>
                  <a:cxn ang="0">
                    <a:pos x="0" y="36"/>
                  </a:cxn>
                  <a:cxn ang="0">
                    <a:pos x="0" y="192"/>
                  </a:cxn>
                  <a:cxn ang="0">
                    <a:pos x="2" y="228"/>
                  </a:cxn>
                  <a:cxn ang="0">
                    <a:pos x="4" y="228"/>
                  </a:cxn>
                  <a:cxn ang="0">
                    <a:pos x="2" y="177"/>
                  </a:cxn>
                  <a:cxn ang="0">
                    <a:pos x="2" y="72"/>
                  </a:cxn>
                  <a:cxn ang="0">
                    <a:pos x="4" y="2"/>
                  </a:cxn>
                  <a:cxn ang="0">
                    <a:pos x="2" y="0"/>
                  </a:cxn>
                </a:cxnLst>
                <a:rect l="0" t="0" r="r" b="b"/>
                <a:pathLst>
                  <a:path w="5" h="228">
                    <a:moveTo>
                      <a:pt x="2" y="0"/>
                    </a:moveTo>
                    <a:lnTo>
                      <a:pt x="0" y="36"/>
                    </a:lnTo>
                    <a:lnTo>
                      <a:pt x="0" y="192"/>
                    </a:lnTo>
                    <a:lnTo>
                      <a:pt x="2" y="228"/>
                    </a:lnTo>
                    <a:lnTo>
                      <a:pt x="4" y="228"/>
                    </a:lnTo>
                    <a:lnTo>
                      <a:pt x="2" y="177"/>
                    </a:lnTo>
                    <a:lnTo>
                      <a:pt x="2" y="72"/>
                    </a:lnTo>
                    <a:lnTo>
                      <a:pt x="4" y="2"/>
                    </a:lnTo>
                    <a:lnTo>
                      <a:pt x="2"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1" name="Freeform 4627"/>
              <p:cNvSpPr>
                <a:spLocks/>
              </p:cNvSpPr>
              <p:nvPr/>
            </p:nvSpPr>
            <p:spPr bwMode="auto">
              <a:xfrm>
                <a:off x="4646" y="8839"/>
                <a:ext cx="2" cy="228"/>
              </a:xfrm>
              <a:custGeom>
                <a:avLst/>
                <a:gdLst/>
                <a:ahLst/>
                <a:cxnLst>
                  <a:cxn ang="0">
                    <a:pos x="0" y="0"/>
                  </a:cxn>
                  <a:cxn ang="0">
                    <a:pos x="0" y="228"/>
                  </a:cxn>
                  <a:cxn ang="0">
                    <a:pos x="2" y="228"/>
                  </a:cxn>
                  <a:cxn ang="0">
                    <a:pos x="2" y="2"/>
                  </a:cxn>
                  <a:cxn ang="0">
                    <a:pos x="0" y="0"/>
                  </a:cxn>
                </a:cxnLst>
                <a:rect l="0" t="0" r="r" b="b"/>
                <a:pathLst>
                  <a:path w="2" h="228">
                    <a:moveTo>
                      <a:pt x="0" y="0"/>
                    </a:moveTo>
                    <a:lnTo>
                      <a:pt x="0" y="228"/>
                    </a:lnTo>
                    <a:lnTo>
                      <a:pt x="2" y="228"/>
                    </a:lnTo>
                    <a:lnTo>
                      <a:pt x="2" y="2"/>
                    </a:lnTo>
                    <a:lnTo>
                      <a:pt x="0"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2" name="Freeform 4628"/>
              <p:cNvSpPr>
                <a:spLocks/>
              </p:cNvSpPr>
              <p:nvPr/>
            </p:nvSpPr>
            <p:spPr bwMode="auto">
              <a:xfrm>
                <a:off x="4644" y="8839"/>
                <a:ext cx="4" cy="228"/>
              </a:xfrm>
              <a:custGeom>
                <a:avLst/>
                <a:gdLst/>
                <a:ahLst/>
                <a:cxnLst>
                  <a:cxn ang="0">
                    <a:pos x="2" y="0"/>
                  </a:cxn>
                  <a:cxn ang="0">
                    <a:pos x="0" y="36"/>
                  </a:cxn>
                  <a:cxn ang="0">
                    <a:pos x="0" y="228"/>
                  </a:cxn>
                  <a:cxn ang="0">
                    <a:pos x="4" y="228"/>
                  </a:cxn>
                  <a:cxn ang="0">
                    <a:pos x="2" y="177"/>
                  </a:cxn>
                  <a:cxn ang="0">
                    <a:pos x="2" y="72"/>
                  </a:cxn>
                  <a:cxn ang="0">
                    <a:pos x="4" y="2"/>
                  </a:cxn>
                  <a:cxn ang="0">
                    <a:pos x="2" y="0"/>
                  </a:cxn>
                </a:cxnLst>
                <a:rect l="0" t="0" r="r" b="b"/>
                <a:pathLst>
                  <a:path w="4" h="228">
                    <a:moveTo>
                      <a:pt x="2" y="0"/>
                    </a:moveTo>
                    <a:lnTo>
                      <a:pt x="0" y="36"/>
                    </a:lnTo>
                    <a:lnTo>
                      <a:pt x="0" y="228"/>
                    </a:lnTo>
                    <a:lnTo>
                      <a:pt x="4" y="228"/>
                    </a:lnTo>
                    <a:lnTo>
                      <a:pt x="2" y="177"/>
                    </a:lnTo>
                    <a:lnTo>
                      <a:pt x="2" y="72"/>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3" name="Freeform 4629"/>
              <p:cNvSpPr>
                <a:spLocks/>
              </p:cNvSpPr>
              <p:nvPr/>
            </p:nvSpPr>
            <p:spPr bwMode="auto">
              <a:xfrm>
                <a:off x="4660" y="8844"/>
                <a:ext cx="5" cy="225"/>
              </a:xfrm>
              <a:custGeom>
                <a:avLst/>
                <a:gdLst/>
                <a:ahLst/>
                <a:cxnLst>
                  <a:cxn ang="0">
                    <a:pos x="2" y="0"/>
                  </a:cxn>
                  <a:cxn ang="0">
                    <a:pos x="0" y="33"/>
                  </a:cxn>
                  <a:cxn ang="0">
                    <a:pos x="0" y="192"/>
                  </a:cxn>
                  <a:cxn ang="0">
                    <a:pos x="2" y="225"/>
                  </a:cxn>
                  <a:cxn ang="0">
                    <a:pos x="4" y="225"/>
                  </a:cxn>
                  <a:cxn ang="0">
                    <a:pos x="2" y="175"/>
                  </a:cxn>
                  <a:cxn ang="0">
                    <a:pos x="2" y="69"/>
                  </a:cxn>
                  <a:cxn ang="0">
                    <a:pos x="4" y="0"/>
                  </a:cxn>
                  <a:cxn ang="0">
                    <a:pos x="2" y="0"/>
                  </a:cxn>
                </a:cxnLst>
                <a:rect l="0" t="0" r="r" b="b"/>
                <a:pathLst>
                  <a:path w="5" h="225">
                    <a:moveTo>
                      <a:pt x="2" y="0"/>
                    </a:moveTo>
                    <a:lnTo>
                      <a:pt x="0" y="33"/>
                    </a:lnTo>
                    <a:lnTo>
                      <a:pt x="0" y="192"/>
                    </a:lnTo>
                    <a:lnTo>
                      <a:pt x="2" y="225"/>
                    </a:lnTo>
                    <a:lnTo>
                      <a:pt x="4" y="225"/>
                    </a:lnTo>
                    <a:lnTo>
                      <a:pt x="2" y="175"/>
                    </a:lnTo>
                    <a:lnTo>
                      <a:pt x="2" y="69"/>
                    </a:lnTo>
                    <a:lnTo>
                      <a:pt x="4" y="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4" name="Freeform 4630"/>
              <p:cNvSpPr>
                <a:spLocks/>
              </p:cNvSpPr>
              <p:nvPr/>
            </p:nvSpPr>
            <p:spPr bwMode="auto">
              <a:xfrm>
                <a:off x="4396" y="8882"/>
                <a:ext cx="53" cy="228"/>
              </a:xfrm>
              <a:custGeom>
                <a:avLst/>
                <a:gdLst/>
                <a:ahLst/>
                <a:cxnLst>
                  <a:cxn ang="0">
                    <a:pos x="9" y="218"/>
                  </a:cxn>
                  <a:cxn ang="0">
                    <a:pos x="9" y="227"/>
                  </a:cxn>
                  <a:cxn ang="0">
                    <a:pos x="52" y="227"/>
                  </a:cxn>
                  <a:cxn ang="0">
                    <a:pos x="52" y="0"/>
                  </a:cxn>
                  <a:cxn ang="0">
                    <a:pos x="0" y="4"/>
                  </a:cxn>
                  <a:cxn ang="0">
                    <a:pos x="0" y="218"/>
                  </a:cxn>
                  <a:cxn ang="0">
                    <a:pos x="9" y="218"/>
                  </a:cxn>
                </a:cxnLst>
                <a:rect l="0" t="0" r="r" b="b"/>
                <a:pathLst>
                  <a:path w="53" h="228">
                    <a:moveTo>
                      <a:pt x="9" y="218"/>
                    </a:moveTo>
                    <a:lnTo>
                      <a:pt x="9" y="227"/>
                    </a:lnTo>
                    <a:lnTo>
                      <a:pt x="52" y="227"/>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5" name="Freeform 4631"/>
              <p:cNvSpPr>
                <a:spLocks/>
              </p:cNvSpPr>
              <p:nvPr/>
            </p:nvSpPr>
            <p:spPr bwMode="auto">
              <a:xfrm>
                <a:off x="4396" y="8882"/>
                <a:ext cx="53" cy="211"/>
              </a:xfrm>
              <a:custGeom>
                <a:avLst/>
                <a:gdLst/>
                <a:ahLst/>
                <a:cxnLst>
                  <a:cxn ang="0">
                    <a:pos x="9" y="211"/>
                  </a:cxn>
                  <a:cxn ang="0">
                    <a:pos x="52" y="211"/>
                  </a:cxn>
                  <a:cxn ang="0">
                    <a:pos x="52" y="0"/>
                  </a:cxn>
                  <a:cxn ang="0">
                    <a:pos x="38" y="0"/>
                  </a:cxn>
                  <a:cxn ang="0">
                    <a:pos x="35" y="2"/>
                  </a:cxn>
                  <a:cxn ang="0">
                    <a:pos x="16" y="2"/>
                  </a:cxn>
                  <a:cxn ang="0">
                    <a:pos x="11" y="4"/>
                  </a:cxn>
                  <a:cxn ang="0">
                    <a:pos x="0" y="4"/>
                  </a:cxn>
                  <a:cxn ang="0">
                    <a:pos x="0" y="201"/>
                  </a:cxn>
                  <a:cxn ang="0">
                    <a:pos x="7" y="201"/>
                  </a:cxn>
                  <a:cxn ang="0">
                    <a:pos x="9" y="203"/>
                  </a:cxn>
                  <a:cxn ang="0">
                    <a:pos x="9" y="211"/>
                  </a:cxn>
                </a:cxnLst>
                <a:rect l="0" t="0" r="r" b="b"/>
                <a:pathLst>
                  <a:path w="53" h="211">
                    <a:moveTo>
                      <a:pt x="9" y="211"/>
                    </a:moveTo>
                    <a:lnTo>
                      <a:pt x="52" y="211"/>
                    </a:lnTo>
                    <a:lnTo>
                      <a:pt x="52" y="0"/>
                    </a:lnTo>
                    <a:lnTo>
                      <a:pt x="38" y="0"/>
                    </a:lnTo>
                    <a:lnTo>
                      <a:pt x="35" y="2"/>
                    </a:lnTo>
                    <a:lnTo>
                      <a:pt x="16" y="2"/>
                    </a:lnTo>
                    <a:lnTo>
                      <a:pt x="11" y="4"/>
                    </a:lnTo>
                    <a:lnTo>
                      <a:pt x="0" y="4"/>
                    </a:lnTo>
                    <a:lnTo>
                      <a:pt x="0" y="201"/>
                    </a:lnTo>
                    <a:lnTo>
                      <a:pt x="7" y="201"/>
                    </a:lnTo>
                    <a:lnTo>
                      <a:pt x="9" y="203"/>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6" name="Freeform 4632"/>
              <p:cNvSpPr>
                <a:spLocks/>
              </p:cNvSpPr>
              <p:nvPr/>
            </p:nvSpPr>
            <p:spPr bwMode="auto">
              <a:xfrm>
                <a:off x="4396" y="8882"/>
                <a:ext cx="53" cy="194"/>
              </a:xfrm>
              <a:custGeom>
                <a:avLst/>
                <a:gdLst/>
                <a:ahLst/>
                <a:cxnLst>
                  <a:cxn ang="0">
                    <a:pos x="38" y="2"/>
                  </a:cxn>
                  <a:cxn ang="0">
                    <a:pos x="16" y="2"/>
                  </a:cxn>
                  <a:cxn ang="0">
                    <a:pos x="11" y="4"/>
                  </a:cxn>
                  <a:cxn ang="0">
                    <a:pos x="0" y="4"/>
                  </a:cxn>
                  <a:cxn ang="0">
                    <a:pos x="0" y="187"/>
                  </a:cxn>
                  <a:cxn ang="0">
                    <a:pos x="9" y="187"/>
                  </a:cxn>
                  <a:cxn ang="0">
                    <a:pos x="9" y="194"/>
                  </a:cxn>
                  <a:cxn ang="0">
                    <a:pos x="52" y="194"/>
                  </a:cxn>
                  <a:cxn ang="0">
                    <a:pos x="52" y="0"/>
                  </a:cxn>
                  <a:cxn ang="0">
                    <a:pos x="43" y="0"/>
                  </a:cxn>
                  <a:cxn ang="0">
                    <a:pos x="38" y="2"/>
                  </a:cxn>
                </a:cxnLst>
                <a:rect l="0" t="0" r="r" b="b"/>
                <a:pathLst>
                  <a:path w="53" h="194">
                    <a:moveTo>
                      <a:pt x="38" y="2"/>
                    </a:moveTo>
                    <a:lnTo>
                      <a:pt x="16" y="2"/>
                    </a:lnTo>
                    <a:lnTo>
                      <a:pt x="11"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7" name="Freeform 4633"/>
              <p:cNvSpPr>
                <a:spLocks/>
              </p:cNvSpPr>
              <p:nvPr/>
            </p:nvSpPr>
            <p:spPr bwMode="auto">
              <a:xfrm>
                <a:off x="4396" y="8882"/>
                <a:ext cx="53" cy="178"/>
              </a:xfrm>
              <a:custGeom>
                <a:avLst/>
                <a:gdLst/>
                <a:ahLst/>
                <a:cxnLst>
                  <a:cxn ang="0">
                    <a:pos x="9" y="177"/>
                  </a:cxn>
                  <a:cxn ang="0">
                    <a:pos x="52" y="177"/>
                  </a:cxn>
                  <a:cxn ang="0">
                    <a:pos x="52" y="0"/>
                  </a:cxn>
                  <a:cxn ang="0">
                    <a:pos x="43" y="0"/>
                  </a:cxn>
                  <a:cxn ang="0">
                    <a:pos x="38" y="2"/>
                  </a:cxn>
                  <a:cxn ang="0">
                    <a:pos x="16" y="2"/>
                  </a:cxn>
                  <a:cxn ang="0">
                    <a:pos x="11" y="4"/>
                  </a:cxn>
                  <a:cxn ang="0">
                    <a:pos x="0" y="4"/>
                  </a:cxn>
                  <a:cxn ang="0">
                    <a:pos x="0" y="170"/>
                  </a:cxn>
                  <a:cxn ang="0">
                    <a:pos x="7" y="170"/>
                  </a:cxn>
                  <a:cxn ang="0">
                    <a:pos x="9" y="172"/>
                  </a:cxn>
                  <a:cxn ang="0">
                    <a:pos x="9" y="177"/>
                  </a:cxn>
                </a:cxnLst>
                <a:rect l="0" t="0" r="r" b="b"/>
                <a:pathLst>
                  <a:path w="53" h="178">
                    <a:moveTo>
                      <a:pt x="9" y="177"/>
                    </a:moveTo>
                    <a:lnTo>
                      <a:pt x="52" y="177"/>
                    </a:lnTo>
                    <a:lnTo>
                      <a:pt x="52" y="0"/>
                    </a:lnTo>
                    <a:lnTo>
                      <a:pt x="43" y="0"/>
                    </a:lnTo>
                    <a:lnTo>
                      <a:pt x="38" y="2"/>
                    </a:lnTo>
                    <a:lnTo>
                      <a:pt x="16" y="2"/>
                    </a:lnTo>
                    <a:lnTo>
                      <a:pt x="11" y="4"/>
                    </a:lnTo>
                    <a:lnTo>
                      <a:pt x="0" y="4"/>
                    </a:lnTo>
                    <a:lnTo>
                      <a:pt x="0" y="170"/>
                    </a:lnTo>
                    <a:lnTo>
                      <a:pt x="7" y="170"/>
                    </a:lnTo>
                    <a:lnTo>
                      <a:pt x="9" y="172"/>
                    </a:lnTo>
                    <a:lnTo>
                      <a:pt x="9" y="177"/>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8" name="Freeform 4634"/>
              <p:cNvSpPr>
                <a:spLocks/>
              </p:cNvSpPr>
              <p:nvPr/>
            </p:nvSpPr>
            <p:spPr bwMode="auto">
              <a:xfrm>
                <a:off x="4396" y="8882"/>
                <a:ext cx="53" cy="161"/>
              </a:xfrm>
              <a:custGeom>
                <a:avLst/>
                <a:gdLst/>
                <a:ahLst/>
                <a:cxnLst>
                  <a:cxn ang="0">
                    <a:pos x="38" y="2"/>
                  </a:cxn>
                  <a:cxn ang="0">
                    <a:pos x="16" y="2"/>
                  </a:cxn>
                  <a:cxn ang="0">
                    <a:pos x="11"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1"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9" name="Freeform 4635"/>
              <p:cNvSpPr>
                <a:spLocks/>
              </p:cNvSpPr>
              <p:nvPr/>
            </p:nvSpPr>
            <p:spPr bwMode="auto">
              <a:xfrm>
                <a:off x="4396" y="8882"/>
                <a:ext cx="53" cy="146"/>
              </a:xfrm>
              <a:custGeom>
                <a:avLst/>
                <a:gdLst/>
                <a:ahLst/>
                <a:cxnLst>
                  <a:cxn ang="0">
                    <a:pos x="43" y="2"/>
                  </a:cxn>
                  <a:cxn ang="0">
                    <a:pos x="16" y="2"/>
                  </a:cxn>
                  <a:cxn ang="0">
                    <a:pos x="11" y="4"/>
                  </a:cxn>
                  <a:cxn ang="0">
                    <a:pos x="0" y="4"/>
                  </a:cxn>
                  <a:cxn ang="0">
                    <a:pos x="0" y="139"/>
                  </a:cxn>
                  <a:cxn ang="0">
                    <a:pos x="9" y="139"/>
                  </a:cxn>
                  <a:cxn ang="0">
                    <a:pos x="9" y="146"/>
                  </a:cxn>
                  <a:cxn ang="0">
                    <a:pos x="52" y="146"/>
                  </a:cxn>
                  <a:cxn ang="0">
                    <a:pos x="52" y="0"/>
                  </a:cxn>
                  <a:cxn ang="0">
                    <a:pos x="45" y="0"/>
                  </a:cxn>
                  <a:cxn ang="0">
                    <a:pos x="43" y="2"/>
                  </a:cxn>
                </a:cxnLst>
                <a:rect l="0" t="0" r="r" b="b"/>
                <a:pathLst>
                  <a:path w="53" h="146">
                    <a:moveTo>
                      <a:pt x="43" y="2"/>
                    </a:moveTo>
                    <a:lnTo>
                      <a:pt x="16" y="2"/>
                    </a:lnTo>
                    <a:lnTo>
                      <a:pt x="11"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0" name="Freeform 4636"/>
              <p:cNvSpPr>
                <a:spLocks/>
              </p:cNvSpPr>
              <p:nvPr/>
            </p:nvSpPr>
            <p:spPr bwMode="auto">
              <a:xfrm>
                <a:off x="4396" y="8882"/>
                <a:ext cx="53" cy="130"/>
              </a:xfrm>
              <a:custGeom>
                <a:avLst/>
                <a:gdLst/>
                <a:ahLst/>
                <a:cxnLst>
                  <a:cxn ang="0">
                    <a:pos x="43" y="2"/>
                  </a:cxn>
                  <a:cxn ang="0">
                    <a:pos x="16" y="2"/>
                  </a:cxn>
                  <a:cxn ang="0">
                    <a:pos x="11"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1"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1" name="Freeform 4637"/>
              <p:cNvSpPr>
                <a:spLocks/>
              </p:cNvSpPr>
              <p:nvPr/>
            </p:nvSpPr>
            <p:spPr bwMode="auto">
              <a:xfrm>
                <a:off x="4396" y="8882"/>
                <a:ext cx="53" cy="113"/>
              </a:xfrm>
              <a:custGeom>
                <a:avLst/>
                <a:gdLst/>
                <a:ahLst/>
                <a:cxnLst>
                  <a:cxn ang="0">
                    <a:pos x="45" y="2"/>
                  </a:cxn>
                  <a:cxn ang="0">
                    <a:pos x="16" y="2"/>
                  </a:cxn>
                  <a:cxn ang="0">
                    <a:pos x="11" y="4"/>
                  </a:cxn>
                  <a:cxn ang="0">
                    <a:pos x="0" y="4"/>
                  </a:cxn>
                  <a:cxn ang="0">
                    <a:pos x="0" y="107"/>
                  </a:cxn>
                  <a:cxn ang="0">
                    <a:pos x="9" y="107"/>
                  </a:cxn>
                  <a:cxn ang="0">
                    <a:pos x="9" y="112"/>
                  </a:cxn>
                  <a:cxn ang="0">
                    <a:pos x="52" y="112"/>
                  </a:cxn>
                  <a:cxn ang="0">
                    <a:pos x="52" y="0"/>
                  </a:cxn>
                  <a:cxn ang="0">
                    <a:pos x="48" y="0"/>
                  </a:cxn>
                  <a:cxn ang="0">
                    <a:pos x="45" y="2"/>
                  </a:cxn>
                </a:cxnLst>
                <a:rect l="0" t="0" r="r" b="b"/>
                <a:pathLst>
                  <a:path w="53" h="113">
                    <a:moveTo>
                      <a:pt x="45" y="2"/>
                    </a:moveTo>
                    <a:lnTo>
                      <a:pt x="16" y="2"/>
                    </a:lnTo>
                    <a:lnTo>
                      <a:pt x="11" y="4"/>
                    </a:lnTo>
                    <a:lnTo>
                      <a:pt x="0" y="4"/>
                    </a:lnTo>
                    <a:lnTo>
                      <a:pt x="0" y="107"/>
                    </a:lnTo>
                    <a:lnTo>
                      <a:pt x="9" y="107"/>
                    </a:lnTo>
                    <a:lnTo>
                      <a:pt x="9" y="112"/>
                    </a:lnTo>
                    <a:lnTo>
                      <a:pt x="52" y="112"/>
                    </a:lnTo>
                    <a:lnTo>
                      <a:pt x="52" y="0"/>
                    </a:lnTo>
                    <a:lnTo>
                      <a:pt x="48"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2" name="Freeform 4638"/>
              <p:cNvSpPr>
                <a:spLocks/>
              </p:cNvSpPr>
              <p:nvPr/>
            </p:nvSpPr>
            <p:spPr bwMode="auto">
              <a:xfrm>
                <a:off x="4396" y="8882"/>
                <a:ext cx="53" cy="96"/>
              </a:xfrm>
              <a:custGeom>
                <a:avLst/>
                <a:gdLst/>
                <a:ahLst/>
                <a:cxnLst>
                  <a:cxn ang="0">
                    <a:pos x="48" y="2"/>
                  </a:cxn>
                  <a:cxn ang="0">
                    <a:pos x="16" y="2"/>
                  </a:cxn>
                  <a:cxn ang="0">
                    <a:pos x="11" y="4"/>
                  </a:cxn>
                  <a:cxn ang="0">
                    <a:pos x="0" y="4"/>
                  </a:cxn>
                  <a:cxn ang="0">
                    <a:pos x="0" y="93"/>
                  </a:cxn>
                  <a:cxn ang="0">
                    <a:pos x="9" y="93"/>
                  </a:cxn>
                  <a:cxn ang="0">
                    <a:pos x="9" y="96"/>
                  </a:cxn>
                  <a:cxn ang="0">
                    <a:pos x="52" y="96"/>
                  </a:cxn>
                  <a:cxn ang="0">
                    <a:pos x="52" y="0"/>
                  </a:cxn>
                  <a:cxn ang="0">
                    <a:pos x="48" y="2"/>
                  </a:cxn>
                </a:cxnLst>
                <a:rect l="0" t="0" r="r" b="b"/>
                <a:pathLst>
                  <a:path w="53" h="96">
                    <a:moveTo>
                      <a:pt x="48" y="2"/>
                    </a:moveTo>
                    <a:lnTo>
                      <a:pt x="16" y="2"/>
                    </a:lnTo>
                    <a:lnTo>
                      <a:pt x="11" y="4"/>
                    </a:lnTo>
                    <a:lnTo>
                      <a:pt x="0" y="4"/>
                    </a:lnTo>
                    <a:lnTo>
                      <a:pt x="0" y="93"/>
                    </a:lnTo>
                    <a:lnTo>
                      <a:pt x="9" y="93"/>
                    </a:lnTo>
                    <a:lnTo>
                      <a:pt x="9" y="96"/>
                    </a:lnTo>
                    <a:lnTo>
                      <a:pt x="52" y="96"/>
                    </a:lnTo>
                    <a:lnTo>
                      <a:pt x="52" y="0"/>
                    </a:lnTo>
                    <a:lnTo>
                      <a:pt x="48"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3" name="Freeform 4639"/>
              <p:cNvSpPr>
                <a:spLocks/>
              </p:cNvSpPr>
              <p:nvPr/>
            </p:nvSpPr>
            <p:spPr bwMode="auto">
              <a:xfrm>
                <a:off x="4396" y="8882"/>
                <a:ext cx="53" cy="79"/>
              </a:xfrm>
              <a:custGeom>
                <a:avLst/>
                <a:gdLst/>
                <a:ahLst/>
                <a:cxnLst>
                  <a:cxn ang="0">
                    <a:pos x="48" y="2"/>
                  </a:cxn>
                  <a:cxn ang="0">
                    <a:pos x="16" y="2"/>
                  </a:cxn>
                  <a:cxn ang="0">
                    <a:pos x="11" y="4"/>
                  </a:cxn>
                  <a:cxn ang="0">
                    <a:pos x="0" y="4"/>
                  </a:cxn>
                  <a:cxn ang="0">
                    <a:pos x="0" y="76"/>
                  </a:cxn>
                  <a:cxn ang="0">
                    <a:pos x="9" y="76"/>
                  </a:cxn>
                  <a:cxn ang="0">
                    <a:pos x="9" y="79"/>
                  </a:cxn>
                  <a:cxn ang="0">
                    <a:pos x="52" y="79"/>
                  </a:cxn>
                  <a:cxn ang="0">
                    <a:pos x="52" y="0"/>
                  </a:cxn>
                  <a:cxn ang="0">
                    <a:pos x="48" y="2"/>
                  </a:cxn>
                </a:cxnLst>
                <a:rect l="0" t="0" r="r" b="b"/>
                <a:pathLst>
                  <a:path w="53" h="79">
                    <a:moveTo>
                      <a:pt x="48" y="2"/>
                    </a:moveTo>
                    <a:lnTo>
                      <a:pt x="16" y="2"/>
                    </a:lnTo>
                    <a:lnTo>
                      <a:pt x="11" y="4"/>
                    </a:lnTo>
                    <a:lnTo>
                      <a:pt x="0" y="4"/>
                    </a:lnTo>
                    <a:lnTo>
                      <a:pt x="0" y="76"/>
                    </a:lnTo>
                    <a:lnTo>
                      <a:pt x="9" y="76"/>
                    </a:lnTo>
                    <a:lnTo>
                      <a:pt x="9" y="79"/>
                    </a:lnTo>
                    <a:lnTo>
                      <a:pt x="52" y="79"/>
                    </a:lnTo>
                    <a:lnTo>
                      <a:pt x="52" y="0"/>
                    </a:lnTo>
                    <a:lnTo>
                      <a:pt x="48"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4" name="Freeform 4640"/>
              <p:cNvSpPr>
                <a:spLocks/>
              </p:cNvSpPr>
              <p:nvPr/>
            </p:nvSpPr>
            <p:spPr bwMode="auto">
              <a:xfrm>
                <a:off x="4396" y="8884"/>
                <a:ext cx="53" cy="63"/>
              </a:xfrm>
              <a:custGeom>
                <a:avLst/>
                <a:gdLst/>
                <a:ahLst/>
                <a:cxnLst>
                  <a:cxn ang="0">
                    <a:pos x="9" y="62"/>
                  </a:cxn>
                  <a:cxn ang="0">
                    <a:pos x="52" y="62"/>
                  </a:cxn>
                  <a:cxn ang="0">
                    <a:pos x="52" y="0"/>
                  </a:cxn>
                  <a:cxn ang="0">
                    <a:pos x="16" y="0"/>
                  </a:cxn>
                  <a:cxn ang="0">
                    <a:pos x="11" y="2"/>
                  </a:cxn>
                  <a:cxn ang="0">
                    <a:pos x="0" y="2"/>
                  </a:cxn>
                  <a:cxn ang="0">
                    <a:pos x="0" y="57"/>
                  </a:cxn>
                  <a:cxn ang="0">
                    <a:pos x="2" y="60"/>
                  </a:cxn>
                  <a:cxn ang="0">
                    <a:pos x="9" y="60"/>
                  </a:cxn>
                  <a:cxn ang="0">
                    <a:pos x="9" y="62"/>
                  </a:cxn>
                </a:cxnLst>
                <a:rect l="0" t="0" r="r" b="b"/>
                <a:pathLst>
                  <a:path w="53" h="63">
                    <a:moveTo>
                      <a:pt x="9" y="62"/>
                    </a:moveTo>
                    <a:lnTo>
                      <a:pt x="52" y="62"/>
                    </a:lnTo>
                    <a:lnTo>
                      <a:pt x="52" y="0"/>
                    </a:lnTo>
                    <a:lnTo>
                      <a:pt x="16" y="0"/>
                    </a:lnTo>
                    <a:lnTo>
                      <a:pt x="11"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5" name="Freeform 4641"/>
              <p:cNvSpPr>
                <a:spLocks/>
              </p:cNvSpPr>
              <p:nvPr/>
            </p:nvSpPr>
            <p:spPr bwMode="auto">
              <a:xfrm>
                <a:off x="4396" y="8884"/>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6" name="Freeform 4642"/>
              <p:cNvSpPr>
                <a:spLocks/>
              </p:cNvSpPr>
              <p:nvPr/>
            </p:nvSpPr>
            <p:spPr bwMode="auto">
              <a:xfrm>
                <a:off x="4459" y="8836"/>
                <a:ext cx="180" cy="243"/>
              </a:xfrm>
              <a:custGeom>
                <a:avLst/>
                <a:gdLst/>
                <a:ahLst/>
                <a:cxnLst>
                  <a:cxn ang="0">
                    <a:pos x="2" y="204"/>
                  </a:cxn>
                  <a:cxn ang="0">
                    <a:pos x="7" y="230"/>
                  </a:cxn>
                  <a:cxn ang="0">
                    <a:pos x="9" y="232"/>
                  </a:cxn>
                  <a:cxn ang="0">
                    <a:pos x="19" y="232"/>
                  </a:cxn>
                  <a:cxn ang="0">
                    <a:pos x="23" y="235"/>
                  </a:cxn>
                  <a:cxn ang="0">
                    <a:pos x="28" y="235"/>
                  </a:cxn>
                  <a:cxn ang="0">
                    <a:pos x="33" y="237"/>
                  </a:cxn>
                  <a:cxn ang="0">
                    <a:pos x="45" y="237"/>
                  </a:cxn>
                  <a:cxn ang="0">
                    <a:pos x="50" y="240"/>
                  </a:cxn>
                  <a:cxn ang="0">
                    <a:pos x="86" y="240"/>
                  </a:cxn>
                  <a:cxn ang="0">
                    <a:pos x="93" y="242"/>
                  </a:cxn>
                  <a:cxn ang="0">
                    <a:pos x="110" y="242"/>
                  </a:cxn>
                  <a:cxn ang="0">
                    <a:pos x="117" y="240"/>
                  </a:cxn>
                  <a:cxn ang="0">
                    <a:pos x="151" y="240"/>
                  </a:cxn>
                  <a:cxn ang="0">
                    <a:pos x="155" y="237"/>
                  </a:cxn>
                  <a:cxn ang="0">
                    <a:pos x="165" y="237"/>
                  </a:cxn>
                  <a:cxn ang="0">
                    <a:pos x="168" y="235"/>
                  </a:cxn>
                  <a:cxn ang="0">
                    <a:pos x="177" y="235"/>
                  </a:cxn>
                  <a:cxn ang="0">
                    <a:pos x="175" y="175"/>
                  </a:cxn>
                  <a:cxn ang="0">
                    <a:pos x="175" y="117"/>
                  </a:cxn>
                  <a:cxn ang="0">
                    <a:pos x="177" y="60"/>
                  </a:cxn>
                  <a:cxn ang="0">
                    <a:pos x="180" y="0"/>
                  </a:cxn>
                  <a:cxn ang="0">
                    <a:pos x="158" y="0"/>
                  </a:cxn>
                  <a:cxn ang="0">
                    <a:pos x="153" y="2"/>
                  </a:cxn>
                  <a:cxn ang="0">
                    <a:pos x="131" y="2"/>
                  </a:cxn>
                  <a:cxn ang="0">
                    <a:pos x="127" y="4"/>
                  </a:cxn>
                  <a:cxn ang="0">
                    <a:pos x="110" y="4"/>
                  </a:cxn>
                  <a:cxn ang="0">
                    <a:pos x="103" y="7"/>
                  </a:cxn>
                  <a:cxn ang="0">
                    <a:pos x="93" y="7"/>
                  </a:cxn>
                  <a:cxn ang="0">
                    <a:pos x="88" y="9"/>
                  </a:cxn>
                  <a:cxn ang="0">
                    <a:pos x="83" y="9"/>
                  </a:cxn>
                  <a:cxn ang="0">
                    <a:pos x="76" y="12"/>
                  </a:cxn>
                  <a:cxn ang="0">
                    <a:pos x="67" y="12"/>
                  </a:cxn>
                  <a:cxn ang="0">
                    <a:pos x="62" y="14"/>
                  </a:cxn>
                  <a:cxn ang="0">
                    <a:pos x="55" y="14"/>
                  </a:cxn>
                  <a:cxn ang="0">
                    <a:pos x="50" y="16"/>
                  </a:cxn>
                  <a:cxn ang="0">
                    <a:pos x="45" y="16"/>
                  </a:cxn>
                  <a:cxn ang="0">
                    <a:pos x="40" y="19"/>
                  </a:cxn>
                  <a:cxn ang="0">
                    <a:pos x="33" y="19"/>
                  </a:cxn>
                  <a:cxn ang="0">
                    <a:pos x="28" y="21"/>
                  </a:cxn>
                  <a:cxn ang="0">
                    <a:pos x="23" y="21"/>
                  </a:cxn>
                  <a:cxn ang="0">
                    <a:pos x="19" y="24"/>
                  </a:cxn>
                  <a:cxn ang="0">
                    <a:pos x="14" y="24"/>
                  </a:cxn>
                  <a:cxn ang="0">
                    <a:pos x="7" y="26"/>
                  </a:cxn>
                  <a:cxn ang="0">
                    <a:pos x="0" y="105"/>
                  </a:cxn>
                  <a:cxn ang="0">
                    <a:pos x="0" y="180"/>
                  </a:cxn>
                  <a:cxn ang="0">
                    <a:pos x="2" y="204"/>
                  </a:cxn>
                </a:cxnLst>
                <a:rect l="0" t="0" r="r" b="b"/>
                <a:pathLst>
                  <a:path w="180" h="243">
                    <a:moveTo>
                      <a:pt x="2" y="204"/>
                    </a:moveTo>
                    <a:lnTo>
                      <a:pt x="7" y="230"/>
                    </a:lnTo>
                    <a:lnTo>
                      <a:pt x="9" y="232"/>
                    </a:lnTo>
                    <a:lnTo>
                      <a:pt x="19" y="232"/>
                    </a:lnTo>
                    <a:lnTo>
                      <a:pt x="23" y="235"/>
                    </a:lnTo>
                    <a:lnTo>
                      <a:pt x="28" y="235"/>
                    </a:lnTo>
                    <a:lnTo>
                      <a:pt x="33" y="237"/>
                    </a:lnTo>
                    <a:lnTo>
                      <a:pt x="45" y="237"/>
                    </a:lnTo>
                    <a:lnTo>
                      <a:pt x="50" y="240"/>
                    </a:lnTo>
                    <a:lnTo>
                      <a:pt x="86" y="240"/>
                    </a:lnTo>
                    <a:lnTo>
                      <a:pt x="93" y="242"/>
                    </a:lnTo>
                    <a:lnTo>
                      <a:pt x="110" y="242"/>
                    </a:lnTo>
                    <a:lnTo>
                      <a:pt x="117" y="240"/>
                    </a:lnTo>
                    <a:lnTo>
                      <a:pt x="151" y="240"/>
                    </a:lnTo>
                    <a:lnTo>
                      <a:pt x="155" y="237"/>
                    </a:lnTo>
                    <a:lnTo>
                      <a:pt x="165" y="237"/>
                    </a:lnTo>
                    <a:lnTo>
                      <a:pt x="168" y="235"/>
                    </a:lnTo>
                    <a:lnTo>
                      <a:pt x="177" y="235"/>
                    </a:lnTo>
                    <a:lnTo>
                      <a:pt x="175" y="175"/>
                    </a:lnTo>
                    <a:lnTo>
                      <a:pt x="175" y="117"/>
                    </a:lnTo>
                    <a:lnTo>
                      <a:pt x="177" y="60"/>
                    </a:lnTo>
                    <a:lnTo>
                      <a:pt x="180" y="0"/>
                    </a:lnTo>
                    <a:lnTo>
                      <a:pt x="158" y="0"/>
                    </a:lnTo>
                    <a:lnTo>
                      <a:pt x="153" y="2"/>
                    </a:lnTo>
                    <a:lnTo>
                      <a:pt x="131" y="2"/>
                    </a:lnTo>
                    <a:lnTo>
                      <a:pt x="127" y="4"/>
                    </a:lnTo>
                    <a:lnTo>
                      <a:pt x="110" y="4"/>
                    </a:lnTo>
                    <a:lnTo>
                      <a:pt x="103" y="7"/>
                    </a:lnTo>
                    <a:lnTo>
                      <a:pt x="93" y="7"/>
                    </a:lnTo>
                    <a:lnTo>
                      <a:pt x="88" y="9"/>
                    </a:lnTo>
                    <a:lnTo>
                      <a:pt x="83" y="9"/>
                    </a:lnTo>
                    <a:lnTo>
                      <a:pt x="76" y="12"/>
                    </a:lnTo>
                    <a:lnTo>
                      <a:pt x="67" y="12"/>
                    </a:lnTo>
                    <a:lnTo>
                      <a:pt x="62" y="14"/>
                    </a:lnTo>
                    <a:lnTo>
                      <a:pt x="55" y="14"/>
                    </a:lnTo>
                    <a:lnTo>
                      <a:pt x="50" y="16"/>
                    </a:lnTo>
                    <a:lnTo>
                      <a:pt x="45" y="16"/>
                    </a:lnTo>
                    <a:lnTo>
                      <a:pt x="40" y="19"/>
                    </a:lnTo>
                    <a:lnTo>
                      <a:pt x="33" y="19"/>
                    </a:lnTo>
                    <a:lnTo>
                      <a:pt x="28" y="21"/>
                    </a:lnTo>
                    <a:lnTo>
                      <a:pt x="23" y="21"/>
                    </a:lnTo>
                    <a:lnTo>
                      <a:pt x="19" y="24"/>
                    </a:lnTo>
                    <a:lnTo>
                      <a:pt x="14" y="24"/>
                    </a:lnTo>
                    <a:lnTo>
                      <a:pt x="7" y="26"/>
                    </a:lnTo>
                    <a:lnTo>
                      <a:pt x="0" y="105"/>
                    </a:lnTo>
                    <a:lnTo>
                      <a:pt x="0" y="180"/>
                    </a:lnTo>
                    <a:lnTo>
                      <a:pt x="2" y="204"/>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7" name="Freeform 4643"/>
              <p:cNvSpPr>
                <a:spLocks/>
              </p:cNvSpPr>
              <p:nvPr/>
            </p:nvSpPr>
            <p:spPr bwMode="auto">
              <a:xfrm>
                <a:off x="4459" y="8836"/>
                <a:ext cx="177" cy="233"/>
              </a:xfrm>
              <a:custGeom>
                <a:avLst/>
                <a:gdLst/>
                <a:ahLst/>
                <a:cxnLst>
                  <a:cxn ang="0">
                    <a:pos x="2" y="199"/>
                  </a:cxn>
                  <a:cxn ang="0">
                    <a:pos x="7" y="223"/>
                  </a:cxn>
                  <a:cxn ang="0">
                    <a:pos x="14" y="225"/>
                  </a:cxn>
                  <a:cxn ang="0">
                    <a:pos x="23" y="228"/>
                  </a:cxn>
                  <a:cxn ang="0">
                    <a:pos x="33" y="228"/>
                  </a:cxn>
                  <a:cxn ang="0">
                    <a:pos x="45" y="230"/>
                  </a:cxn>
                  <a:cxn ang="0">
                    <a:pos x="55" y="232"/>
                  </a:cxn>
                  <a:cxn ang="0">
                    <a:pos x="124" y="232"/>
                  </a:cxn>
                  <a:cxn ang="0">
                    <a:pos x="136" y="230"/>
                  </a:cxn>
                  <a:cxn ang="0">
                    <a:pos x="146" y="230"/>
                  </a:cxn>
                  <a:cxn ang="0">
                    <a:pos x="155" y="228"/>
                  </a:cxn>
                  <a:cxn ang="0">
                    <a:pos x="165" y="228"/>
                  </a:cxn>
                  <a:cxn ang="0">
                    <a:pos x="172" y="225"/>
                  </a:cxn>
                  <a:cxn ang="0">
                    <a:pos x="170" y="168"/>
                  </a:cxn>
                  <a:cxn ang="0">
                    <a:pos x="172" y="112"/>
                  </a:cxn>
                  <a:cxn ang="0">
                    <a:pos x="172" y="57"/>
                  </a:cxn>
                  <a:cxn ang="0">
                    <a:pos x="177" y="0"/>
                  </a:cxn>
                  <a:cxn ang="0">
                    <a:pos x="165" y="0"/>
                  </a:cxn>
                  <a:cxn ang="0">
                    <a:pos x="160" y="2"/>
                  </a:cxn>
                  <a:cxn ang="0">
                    <a:pos x="134" y="2"/>
                  </a:cxn>
                  <a:cxn ang="0">
                    <a:pos x="129" y="4"/>
                  </a:cxn>
                  <a:cxn ang="0">
                    <a:pos x="112" y="4"/>
                  </a:cxn>
                  <a:cxn ang="0">
                    <a:pos x="108" y="7"/>
                  </a:cxn>
                  <a:cxn ang="0">
                    <a:pos x="95" y="7"/>
                  </a:cxn>
                  <a:cxn ang="0">
                    <a:pos x="91" y="9"/>
                  </a:cxn>
                  <a:cxn ang="0">
                    <a:pos x="81" y="9"/>
                  </a:cxn>
                  <a:cxn ang="0">
                    <a:pos x="76" y="12"/>
                  </a:cxn>
                  <a:cxn ang="0">
                    <a:pos x="69" y="12"/>
                  </a:cxn>
                  <a:cxn ang="0">
                    <a:pos x="64" y="14"/>
                  </a:cxn>
                  <a:cxn ang="0">
                    <a:pos x="55" y="14"/>
                  </a:cxn>
                  <a:cxn ang="0">
                    <a:pos x="50" y="16"/>
                  </a:cxn>
                  <a:cxn ang="0">
                    <a:pos x="45" y="16"/>
                  </a:cxn>
                  <a:cxn ang="0">
                    <a:pos x="38" y="19"/>
                  </a:cxn>
                  <a:cxn ang="0">
                    <a:pos x="33" y="19"/>
                  </a:cxn>
                  <a:cxn ang="0">
                    <a:pos x="28" y="21"/>
                  </a:cxn>
                  <a:cxn ang="0">
                    <a:pos x="23" y="21"/>
                  </a:cxn>
                  <a:cxn ang="0">
                    <a:pos x="14" y="26"/>
                  </a:cxn>
                  <a:cxn ang="0">
                    <a:pos x="7" y="26"/>
                  </a:cxn>
                  <a:cxn ang="0">
                    <a:pos x="4" y="52"/>
                  </a:cxn>
                  <a:cxn ang="0">
                    <a:pos x="2" y="76"/>
                  </a:cxn>
                  <a:cxn ang="0">
                    <a:pos x="0" y="103"/>
                  </a:cxn>
                  <a:cxn ang="0">
                    <a:pos x="0" y="175"/>
                  </a:cxn>
                  <a:cxn ang="0">
                    <a:pos x="2" y="199"/>
                  </a:cxn>
                </a:cxnLst>
                <a:rect l="0" t="0" r="r" b="b"/>
                <a:pathLst>
                  <a:path w="177" h="233">
                    <a:moveTo>
                      <a:pt x="2" y="199"/>
                    </a:moveTo>
                    <a:lnTo>
                      <a:pt x="7" y="223"/>
                    </a:lnTo>
                    <a:lnTo>
                      <a:pt x="14" y="225"/>
                    </a:lnTo>
                    <a:lnTo>
                      <a:pt x="23" y="228"/>
                    </a:lnTo>
                    <a:lnTo>
                      <a:pt x="33" y="228"/>
                    </a:lnTo>
                    <a:lnTo>
                      <a:pt x="45" y="230"/>
                    </a:lnTo>
                    <a:lnTo>
                      <a:pt x="55" y="232"/>
                    </a:lnTo>
                    <a:lnTo>
                      <a:pt x="124" y="232"/>
                    </a:lnTo>
                    <a:lnTo>
                      <a:pt x="136" y="230"/>
                    </a:lnTo>
                    <a:lnTo>
                      <a:pt x="146" y="230"/>
                    </a:lnTo>
                    <a:lnTo>
                      <a:pt x="155" y="228"/>
                    </a:lnTo>
                    <a:lnTo>
                      <a:pt x="165" y="228"/>
                    </a:lnTo>
                    <a:lnTo>
                      <a:pt x="172" y="225"/>
                    </a:lnTo>
                    <a:lnTo>
                      <a:pt x="170" y="168"/>
                    </a:lnTo>
                    <a:lnTo>
                      <a:pt x="172" y="112"/>
                    </a:lnTo>
                    <a:lnTo>
                      <a:pt x="172" y="57"/>
                    </a:lnTo>
                    <a:lnTo>
                      <a:pt x="177" y="0"/>
                    </a:lnTo>
                    <a:lnTo>
                      <a:pt x="165" y="0"/>
                    </a:lnTo>
                    <a:lnTo>
                      <a:pt x="160" y="2"/>
                    </a:lnTo>
                    <a:lnTo>
                      <a:pt x="134" y="2"/>
                    </a:lnTo>
                    <a:lnTo>
                      <a:pt x="129" y="4"/>
                    </a:lnTo>
                    <a:lnTo>
                      <a:pt x="112" y="4"/>
                    </a:lnTo>
                    <a:lnTo>
                      <a:pt x="108" y="7"/>
                    </a:lnTo>
                    <a:lnTo>
                      <a:pt x="95" y="7"/>
                    </a:lnTo>
                    <a:lnTo>
                      <a:pt x="91" y="9"/>
                    </a:lnTo>
                    <a:lnTo>
                      <a:pt x="81" y="9"/>
                    </a:lnTo>
                    <a:lnTo>
                      <a:pt x="76" y="12"/>
                    </a:lnTo>
                    <a:lnTo>
                      <a:pt x="69" y="12"/>
                    </a:lnTo>
                    <a:lnTo>
                      <a:pt x="64" y="14"/>
                    </a:lnTo>
                    <a:lnTo>
                      <a:pt x="55" y="14"/>
                    </a:lnTo>
                    <a:lnTo>
                      <a:pt x="50" y="16"/>
                    </a:lnTo>
                    <a:lnTo>
                      <a:pt x="45" y="16"/>
                    </a:lnTo>
                    <a:lnTo>
                      <a:pt x="38" y="19"/>
                    </a:lnTo>
                    <a:lnTo>
                      <a:pt x="33" y="19"/>
                    </a:lnTo>
                    <a:lnTo>
                      <a:pt x="28" y="21"/>
                    </a:lnTo>
                    <a:lnTo>
                      <a:pt x="23" y="21"/>
                    </a:lnTo>
                    <a:lnTo>
                      <a:pt x="14" y="26"/>
                    </a:lnTo>
                    <a:lnTo>
                      <a:pt x="7" y="26"/>
                    </a:lnTo>
                    <a:lnTo>
                      <a:pt x="4" y="52"/>
                    </a:lnTo>
                    <a:lnTo>
                      <a:pt x="2" y="76"/>
                    </a:lnTo>
                    <a:lnTo>
                      <a:pt x="0" y="103"/>
                    </a:lnTo>
                    <a:lnTo>
                      <a:pt x="0" y="175"/>
                    </a:lnTo>
                    <a:lnTo>
                      <a:pt x="2" y="199"/>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8" name="Freeform 4644"/>
              <p:cNvSpPr>
                <a:spLocks/>
              </p:cNvSpPr>
              <p:nvPr/>
            </p:nvSpPr>
            <p:spPr bwMode="auto">
              <a:xfrm>
                <a:off x="4459" y="8836"/>
                <a:ext cx="173" cy="226"/>
              </a:xfrm>
              <a:custGeom>
                <a:avLst/>
                <a:gdLst/>
                <a:ahLst/>
                <a:cxnLst>
                  <a:cxn ang="0">
                    <a:pos x="23" y="220"/>
                  </a:cxn>
                  <a:cxn ang="0">
                    <a:pos x="33" y="220"/>
                  </a:cxn>
                  <a:cxn ang="0">
                    <a:pos x="43" y="223"/>
                  </a:cxn>
                  <a:cxn ang="0">
                    <a:pos x="55" y="223"/>
                  </a:cxn>
                  <a:cxn ang="0">
                    <a:pos x="64" y="225"/>
                  </a:cxn>
                  <a:cxn ang="0">
                    <a:pos x="100" y="225"/>
                  </a:cxn>
                  <a:cxn ang="0">
                    <a:pos x="110" y="223"/>
                  </a:cxn>
                  <a:cxn ang="0">
                    <a:pos x="134" y="223"/>
                  </a:cxn>
                  <a:cxn ang="0">
                    <a:pos x="143" y="220"/>
                  </a:cxn>
                  <a:cxn ang="0">
                    <a:pos x="151" y="220"/>
                  </a:cxn>
                  <a:cxn ang="0">
                    <a:pos x="160" y="218"/>
                  </a:cxn>
                  <a:cxn ang="0">
                    <a:pos x="168" y="216"/>
                  </a:cxn>
                  <a:cxn ang="0">
                    <a:pos x="168" y="108"/>
                  </a:cxn>
                  <a:cxn ang="0">
                    <a:pos x="170" y="55"/>
                  </a:cxn>
                  <a:cxn ang="0">
                    <a:pos x="172" y="0"/>
                  </a:cxn>
                  <a:cxn ang="0">
                    <a:pos x="163" y="2"/>
                  </a:cxn>
                  <a:cxn ang="0">
                    <a:pos x="141" y="2"/>
                  </a:cxn>
                  <a:cxn ang="0">
                    <a:pos x="131" y="4"/>
                  </a:cxn>
                  <a:cxn ang="0">
                    <a:pos x="120" y="4"/>
                  </a:cxn>
                  <a:cxn ang="0">
                    <a:pos x="110" y="7"/>
                  </a:cxn>
                  <a:cxn ang="0">
                    <a:pos x="100" y="7"/>
                  </a:cxn>
                  <a:cxn ang="0">
                    <a:pos x="88" y="9"/>
                  </a:cxn>
                  <a:cxn ang="0">
                    <a:pos x="79" y="12"/>
                  </a:cxn>
                  <a:cxn ang="0">
                    <a:pos x="69" y="12"/>
                  </a:cxn>
                  <a:cxn ang="0">
                    <a:pos x="57" y="14"/>
                  </a:cxn>
                  <a:cxn ang="0">
                    <a:pos x="48" y="16"/>
                  </a:cxn>
                  <a:cxn ang="0">
                    <a:pos x="38" y="19"/>
                  </a:cxn>
                  <a:cxn ang="0">
                    <a:pos x="9" y="26"/>
                  </a:cxn>
                  <a:cxn ang="0">
                    <a:pos x="4" y="52"/>
                  </a:cxn>
                  <a:cxn ang="0">
                    <a:pos x="2" y="76"/>
                  </a:cxn>
                  <a:cxn ang="0">
                    <a:pos x="0" y="98"/>
                  </a:cxn>
                  <a:cxn ang="0">
                    <a:pos x="0" y="146"/>
                  </a:cxn>
                  <a:cxn ang="0">
                    <a:pos x="2" y="168"/>
                  </a:cxn>
                  <a:cxn ang="0">
                    <a:pos x="7" y="216"/>
                  </a:cxn>
                  <a:cxn ang="0">
                    <a:pos x="14" y="218"/>
                  </a:cxn>
                  <a:cxn ang="0">
                    <a:pos x="23" y="220"/>
                  </a:cxn>
                </a:cxnLst>
                <a:rect l="0" t="0" r="r" b="b"/>
                <a:pathLst>
                  <a:path w="173" h="226">
                    <a:moveTo>
                      <a:pt x="23" y="220"/>
                    </a:moveTo>
                    <a:lnTo>
                      <a:pt x="33" y="220"/>
                    </a:lnTo>
                    <a:lnTo>
                      <a:pt x="43" y="223"/>
                    </a:lnTo>
                    <a:lnTo>
                      <a:pt x="55" y="223"/>
                    </a:lnTo>
                    <a:lnTo>
                      <a:pt x="64" y="225"/>
                    </a:lnTo>
                    <a:lnTo>
                      <a:pt x="100" y="225"/>
                    </a:lnTo>
                    <a:lnTo>
                      <a:pt x="110" y="223"/>
                    </a:lnTo>
                    <a:lnTo>
                      <a:pt x="134" y="223"/>
                    </a:lnTo>
                    <a:lnTo>
                      <a:pt x="143" y="220"/>
                    </a:lnTo>
                    <a:lnTo>
                      <a:pt x="151" y="220"/>
                    </a:lnTo>
                    <a:lnTo>
                      <a:pt x="160" y="218"/>
                    </a:lnTo>
                    <a:lnTo>
                      <a:pt x="168" y="216"/>
                    </a:lnTo>
                    <a:lnTo>
                      <a:pt x="168" y="108"/>
                    </a:lnTo>
                    <a:lnTo>
                      <a:pt x="170" y="55"/>
                    </a:lnTo>
                    <a:lnTo>
                      <a:pt x="172" y="0"/>
                    </a:lnTo>
                    <a:lnTo>
                      <a:pt x="163" y="2"/>
                    </a:lnTo>
                    <a:lnTo>
                      <a:pt x="141" y="2"/>
                    </a:lnTo>
                    <a:lnTo>
                      <a:pt x="131" y="4"/>
                    </a:lnTo>
                    <a:lnTo>
                      <a:pt x="120" y="4"/>
                    </a:lnTo>
                    <a:lnTo>
                      <a:pt x="110" y="7"/>
                    </a:lnTo>
                    <a:lnTo>
                      <a:pt x="100" y="7"/>
                    </a:lnTo>
                    <a:lnTo>
                      <a:pt x="88" y="9"/>
                    </a:lnTo>
                    <a:lnTo>
                      <a:pt x="79" y="12"/>
                    </a:lnTo>
                    <a:lnTo>
                      <a:pt x="69" y="12"/>
                    </a:lnTo>
                    <a:lnTo>
                      <a:pt x="57" y="14"/>
                    </a:lnTo>
                    <a:lnTo>
                      <a:pt x="48" y="16"/>
                    </a:lnTo>
                    <a:lnTo>
                      <a:pt x="38" y="19"/>
                    </a:lnTo>
                    <a:lnTo>
                      <a:pt x="9" y="26"/>
                    </a:lnTo>
                    <a:lnTo>
                      <a:pt x="4" y="52"/>
                    </a:lnTo>
                    <a:lnTo>
                      <a:pt x="2" y="76"/>
                    </a:lnTo>
                    <a:lnTo>
                      <a:pt x="0" y="98"/>
                    </a:lnTo>
                    <a:lnTo>
                      <a:pt x="0" y="146"/>
                    </a:lnTo>
                    <a:lnTo>
                      <a:pt x="2" y="168"/>
                    </a:lnTo>
                    <a:lnTo>
                      <a:pt x="7" y="216"/>
                    </a:lnTo>
                    <a:lnTo>
                      <a:pt x="14" y="218"/>
                    </a:lnTo>
                    <a:lnTo>
                      <a:pt x="23" y="220"/>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9" name="Freeform 4645"/>
              <p:cNvSpPr>
                <a:spLocks/>
              </p:cNvSpPr>
              <p:nvPr/>
            </p:nvSpPr>
            <p:spPr bwMode="auto">
              <a:xfrm>
                <a:off x="4459" y="8839"/>
                <a:ext cx="168" cy="213"/>
              </a:xfrm>
              <a:custGeom>
                <a:avLst/>
                <a:gdLst/>
                <a:ahLst/>
                <a:cxnLst>
                  <a:cxn ang="0">
                    <a:pos x="14" y="208"/>
                  </a:cxn>
                  <a:cxn ang="0">
                    <a:pos x="23" y="211"/>
                  </a:cxn>
                  <a:cxn ang="0">
                    <a:pos x="33" y="211"/>
                  </a:cxn>
                  <a:cxn ang="0">
                    <a:pos x="43" y="213"/>
                  </a:cxn>
                  <a:cxn ang="0">
                    <a:pos x="108" y="213"/>
                  </a:cxn>
                  <a:cxn ang="0">
                    <a:pos x="120" y="211"/>
                  </a:cxn>
                  <a:cxn ang="0">
                    <a:pos x="129" y="211"/>
                  </a:cxn>
                  <a:cxn ang="0">
                    <a:pos x="139" y="208"/>
                  </a:cxn>
                  <a:cxn ang="0">
                    <a:pos x="148" y="208"/>
                  </a:cxn>
                  <a:cxn ang="0">
                    <a:pos x="163" y="204"/>
                  </a:cxn>
                  <a:cxn ang="0">
                    <a:pos x="163" y="103"/>
                  </a:cxn>
                  <a:cxn ang="0">
                    <a:pos x="165" y="50"/>
                  </a:cxn>
                  <a:cxn ang="0">
                    <a:pos x="168" y="0"/>
                  </a:cxn>
                  <a:cxn ang="0">
                    <a:pos x="139" y="0"/>
                  </a:cxn>
                  <a:cxn ang="0">
                    <a:pos x="127" y="2"/>
                  </a:cxn>
                  <a:cxn ang="0">
                    <a:pos x="117" y="2"/>
                  </a:cxn>
                  <a:cxn ang="0">
                    <a:pos x="108" y="4"/>
                  </a:cxn>
                  <a:cxn ang="0">
                    <a:pos x="98" y="4"/>
                  </a:cxn>
                  <a:cxn ang="0">
                    <a:pos x="88" y="7"/>
                  </a:cxn>
                  <a:cxn ang="0">
                    <a:pos x="76" y="9"/>
                  </a:cxn>
                  <a:cxn ang="0">
                    <a:pos x="67" y="9"/>
                  </a:cxn>
                  <a:cxn ang="0">
                    <a:pos x="48" y="14"/>
                  </a:cxn>
                  <a:cxn ang="0">
                    <a:pos x="38" y="16"/>
                  </a:cxn>
                  <a:cxn ang="0">
                    <a:pos x="9" y="24"/>
                  </a:cxn>
                  <a:cxn ang="0">
                    <a:pos x="4" y="48"/>
                  </a:cxn>
                  <a:cxn ang="0">
                    <a:pos x="2" y="72"/>
                  </a:cxn>
                  <a:cxn ang="0">
                    <a:pos x="2" y="93"/>
                  </a:cxn>
                  <a:cxn ang="0">
                    <a:pos x="0" y="117"/>
                  </a:cxn>
                  <a:cxn ang="0">
                    <a:pos x="0" y="139"/>
                  </a:cxn>
                  <a:cxn ang="0">
                    <a:pos x="4" y="182"/>
                  </a:cxn>
                  <a:cxn ang="0">
                    <a:pos x="7" y="206"/>
                  </a:cxn>
                  <a:cxn ang="0">
                    <a:pos x="14" y="208"/>
                  </a:cxn>
                </a:cxnLst>
                <a:rect l="0" t="0" r="r" b="b"/>
                <a:pathLst>
                  <a:path w="168" h="213">
                    <a:moveTo>
                      <a:pt x="14" y="208"/>
                    </a:moveTo>
                    <a:lnTo>
                      <a:pt x="23" y="211"/>
                    </a:lnTo>
                    <a:lnTo>
                      <a:pt x="33" y="211"/>
                    </a:lnTo>
                    <a:lnTo>
                      <a:pt x="43" y="213"/>
                    </a:lnTo>
                    <a:lnTo>
                      <a:pt x="108" y="213"/>
                    </a:lnTo>
                    <a:lnTo>
                      <a:pt x="120" y="211"/>
                    </a:lnTo>
                    <a:lnTo>
                      <a:pt x="129" y="211"/>
                    </a:lnTo>
                    <a:lnTo>
                      <a:pt x="139" y="208"/>
                    </a:lnTo>
                    <a:lnTo>
                      <a:pt x="148" y="208"/>
                    </a:lnTo>
                    <a:lnTo>
                      <a:pt x="163" y="204"/>
                    </a:lnTo>
                    <a:lnTo>
                      <a:pt x="163" y="103"/>
                    </a:lnTo>
                    <a:lnTo>
                      <a:pt x="165" y="50"/>
                    </a:lnTo>
                    <a:lnTo>
                      <a:pt x="168" y="0"/>
                    </a:lnTo>
                    <a:lnTo>
                      <a:pt x="139" y="0"/>
                    </a:lnTo>
                    <a:lnTo>
                      <a:pt x="127" y="2"/>
                    </a:lnTo>
                    <a:lnTo>
                      <a:pt x="117" y="2"/>
                    </a:lnTo>
                    <a:lnTo>
                      <a:pt x="108" y="4"/>
                    </a:lnTo>
                    <a:lnTo>
                      <a:pt x="98" y="4"/>
                    </a:lnTo>
                    <a:lnTo>
                      <a:pt x="88" y="7"/>
                    </a:lnTo>
                    <a:lnTo>
                      <a:pt x="76" y="9"/>
                    </a:lnTo>
                    <a:lnTo>
                      <a:pt x="67" y="9"/>
                    </a:lnTo>
                    <a:lnTo>
                      <a:pt x="48" y="14"/>
                    </a:lnTo>
                    <a:lnTo>
                      <a:pt x="38" y="16"/>
                    </a:lnTo>
                    <a:lnTo>
                      <a:pt x="9" y="24"/>
                    </a:lnTo>
                    <a:lnTo>
                      <a:pt x="4" y="48"/>
                    </a:lnTo>
                    <a:lnTo>
                      <a:pt x="2" y="72"/>
                    </a:lnTo>
                    <a:lnTo>
                      <a:pt x="2" y="93"/>
                    </a:lnTo>
                    <a:lnTo>
                      <a:pt x="0" y="117"/>
                    </a:lnTo>
                    <a:lnTo>
                      <a:pt x="0" y="139"/>
                    </a:lnTo>
                    <a:lnTo>
                      <a:pt x="4" y="182"/>
                    </a:lnTo>
                    <a:lnTo>
                      <a:pt x="7" y="206"/>
                    </a:lnTo>
                    <a:lnTo>
                      <a:pt x="14"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0" name="Freeform 4646"/>
              <p:cNvSpPr>
                <a:spLocks/>
              </p:cNvSpPr>
              <p:nvPr/>
            </p:nvSpPr>
            <p:spPr bwMode="auto">
              <a:xfrm>
                <a:off x="4459" y="8839"/>
                <a:ext cx="163" cy="206"/>
              </a:xfrm>
              <a:custGeom>
                <a:avLst/>
                <a:gdLst/>
                <a:ahLst/>
                <a:cxnLst>
                  <a:cxn ang="0">
                    <a:pos x="4" y="48"/>
                  </a:cxn>
                  <a:cxn ang="0">
                    <a:pos x="2" y="69"/>
                  </a:cxn>
                  <a:cxn ang="0">
                    <a:pos x="2" y="91"/>
                  </a:cxn>
                  <a:cxn ang="0">
                    <a:pos x="0" y="112"/>
                  </a:cxn>
                  <a:cxn ang="0">
                    <a:pos x="2" y="134"/>
                  </a:cxn>
                  <a:cxn ang="0">
                    <a:pos x="2" y="156"/>
                  </a:cxn>
                  <a:cxn ang="0">
                    <a:pos x="7" y="199"/>
                  </a:cxn>
                  <a:cxn ang="0">
                    <a:pos x="14" y="201"/>
                  </a:cxn>
                  <a:cxn ang="0">
                    <a:pos x="23" y="201"/>
                  </a:cxn>
                  <a:cxn ang="0">
                    <a:pos x="31" y="204"/>
                  </a:cxn>
                  <a:cxn ang="0">
                    <a:pos x="43" y="204"/>
                  </a:cxn>
                  <a:cxn ang="0">
                    <a:pos x="52" y="206"/>
                  </a:cxn>
                  <a:cxn ang="0">
                    <a:pos x="83" y="206"/>
                  </a:cxn>
                  <a:cxn ang="0">
                    <a:pos x="95" y="204"/>
                  </a:cxn>
                  <a:cxn ang="0">
                    <a:pos x="117" y="204"/>
                  </a:cxn>
                  <a:cxn ang="0">
                    <a:pos x="127" y="201"/>
                  </a:cxn>
                  <a:cxn ang="0">
                    <a:pos x="136" y="201"/>
                  </a:cxn>
                  <a:cxn ang="0">
                    <a:pos x="151" y="196"/>
                  </a:cxn>
                  <a:cxn ang="0">
                    <a:pos x="158" y="196"/>
                  </a:cxn>
                  <a:cxn ang="0">
                    <a:pos x="158" y="98"/>
                  </a:cxn>
                  <a:cxn ang="0">
                    <a:pos x="160" y="50"/>
                  </a:cxn>
                  <a:cxn ang="0">
                    <a:pos x="163" y="0"/>
                  </a:cxn>
                  <a:cxn ang="0">
                    <a:pos x="143" y="0"/>
                  </a:cxn>
                  <a:cxn ang="0">
                    <a:pos x="134" y="2"/>
                  </a:cxn>
                  <a:cxn ang="0">
                    <a:pos x="115" y="2"/>
                  </a:cxn>
                  <a:cxn ang="0">
                    <a:pos x="95" y="7"/>
                  </a:cxn>
                  <a:cxn ang="0">
                    <a:pos x="86" y="7"/>
                  </a:cxn>
                  <a:cxn ang="0">
                    <a:pos x="67" y="12"/>
                  </a:cxn>
                  <a:cxn ang="0">
                    <a:pos x="55" y="14"/>
                  </a:cxn>
                  <a:cxn ang="0">
                    <a:pos x="45" y="14"/>
                  </a:cxn>
                  <a:cxn ang="0">
                    <a:pos x="35" y="16"/>
                  </a:cxn>
                  <a:cxn ang="0">
                    <a:pos x="26" y="19"/>
                  </a:cxn>
                  <a:cxn ang="0">
                    <a:pos x="19" y="21"/>
                  </a:cxn>
                  <a:cxn ang="0">
                    <a:pos x="9" y="24"/>
                  </a:cxn>
                  <a:cxn ang="0">
                    <a:pos x="4" y="48"/>
                  </a:cxn>
                </a:cxnLst>
                <a:rect l="0" t="0" r="r" b="b"/>
                <a:pathLst>
                  <a:path w="163" h="206">
                    <a:moveTo>
                      <a:pt x="4" y="48"/>
                    </a:moveTo>
                    <a:lnTo>
                      <a:pt x="2" y="69"/>
                    </a:lnTo>
                    <a:lnTo>
                      <a:pt x="2" y="91"/>
                    </a:lnTo>
                    <a:lnTo>
                      <a:pt x="0" y="112"/>
                    </a:lnTo>
                    <a:lnTo>
                      <a:pt x="2" y="134"/>
                    </a:lnTo>
                    <a:lnTo>
                      <a:pt x="2" y="156"/>
                    </a:lnTo>
                    <a:lnTo>
                      <a:pt x="7" y="199"/>
                    </a:lnTo>
                    <a:lnTo>
                      <a:pt x="14" y="201"/>
                    </a:lnTo>
                    <a:lnTo>
                      <a:pt x="23" y="201"/>
                    </a:lnTo>
                    <a:lnTo>
                      <a:pt x="31" y="204"/>
                    </a:lnTo>
                    <a:lnTo>
                      <a:pt x="43" y="204"/>
                    </a:lnTo>
                    <a:lnTo>
                      <a:pt x="52" y="206"/>
                    </a:lnTo>
                    <a:lnTo>
                      <a:pt x="83" y="206"/>
                    </a:lnTo>
                    <a:lnTo>
                      <a:pt x="95" y="204"/>
                    </a:lnTo>
                    <a:lnTo>
                      <a:pt x="117" y="204"/>
                    </a:lnTo>
                    <a:lnTo>
                      <a:pt x="127" y="201"/>
                    </a:lnTo>
                    <a:lnTo>
                      <a:pt x="136" y="201"/>
                    </a:lnTo>
                    <a:lnTo>
                      <a:pt x="151" y="196"/>
                    </a:lnTo>
                    <a:lnTo>
                      <a:pt x="158" y="196"/>
                    </a:lnTo>
                    <a:lnTo>
                      <a:pt x="158" y="98"/>
                    </a:lnTo>
                    <a:lnTo>
                      <a:pt x="160" y="50"/>
                    </a:lnTo>
                    <a:lnTo>
                      <a:pt x="163" y="0"/>
                    </a:lnTo>
                    <a:lnTo>
                      <a:pt x="143" y="0"/>
                    </a:lnTo>
                    <a:lnTo>
                      <a:pt x="134" y="2"/>
                    </a:lnTo>
                    <a:lnTo>
                      <a:pt x="115" y="2"/>
                    </a:lnTo>
                    <a:lnTo>
                      <a:pt x="95" y="7"/>
                    </a:lnTo>
                    <a:lnTo>
                      <a:pt x="86" y="7"/>
                    </a:lnTo>
                    <a:lnTo>
                      <a:pt x="67" y="12"/>
                    </a:lnTo>
                    <a:lnTo>
                      <a:pt x="55" y="14"/>
                    </a:lnTo>
                    <a:lnTo>
                      <a:pt x="45" y="14"/>
                    </a:lnTo>
                    <a:lnTo>
                      <a:pt x="35" y="16"/>
                    </a:lnTo>
                    <a:lnTo>
                      <a:pt x="26" y="19"/>
                    </a:lnTo>
                    <a:lnTo>
                      <a:pt x="19" y="21"/>
                    </a:lnTo>
                    <a:lnTo>
                      <a:pt x="9" y="24"/>
                    </a:lnTo>
                    <a:lnTo>
                      <a:pt x="4" y="48"/>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1" name="Freeform 4647"/>
              <p:cNvSpPr>
                <a:spLocks/>
              </p:cNvSpPr>
              <p:nvPr/>
            </p:nvSpPr>
            <p:spPr bwMode="auto">
              <a:xfrm>
                <a:off x="4461" y="8839"/>
                <a:ext cx="159" cy="197"/>
              </a:xfrm>
              <a:custGeom>
                <a:avLst/>
                <a:gdLst/>
                <a:ahLst/>
                <a:cxnLst>
                  <a:cxn ang="0">
                    <a:pos x="11" y="194"/>
                  </a:cxn>
                  <a:cxn ang="0">
                    <a:pos x="21" y="194"/>
                  </a:cxn>
                  <a:cxn ang="0">
                    <a:pos x="28" y="196"/>
                  </a:cxn>
                  <a:cxn ang="0">
                    <a:pos x="100" y="196"/>
                  </a:cxn>
                  <a:cxn ang="0">
                    <a:pos x="110" y="194"/>
                  </a:cxn>
                  <a:cxn ang="0">
                    <a:pos x="120" y="194"/>
                  </a:cxn>
                  <a:cxn ang="0">
                    <a:pos x="139" y="189"/>
                  </a:cxn>
                  <a:cxn ang="0">
                    <a:pos x="146" y="189"/>
                  </a:cxn>
                  <a:cxn ang="0">
                    <a:pos x="153" y="187"/>
                  </a:cxn>
                  <a:cxn ang="0">
                    <a:pos x="151" y="139"/>
                  </a:cxn>
                  <a:cxn ang="0">
                    <a:pos x="155" y="48"/>
                  </a:cxn>
                  <a:cxn ang="0">
                    <a:pos x="158" y="0"/>
                  </a:cxn>
                  <a:cxn ang="0">
                    <a:pos x="148" y="0"/>
                  </a:cxn>
                  <a:cxn ang="0">
                    <a:pos x="139" y="2"/>
                  </a:cxn>
                  <a:cxn ang="0">
                    <a:pos x="120" y="2"/>
                  </a:cxn>
                  <a:cxn ang="0">
                    <a:pos x="110" y="4"/>
                  </a:cxn>
                  <a:cxn ang="0">
                    <a:pos x="100" y="4"/>
                  </a:cxn>
                  <a:cxn ang="0">
                    <a:pos x="81" y="9"/>
                  </a:cxn>
                  <a:cxn ang="0">
                    <a:pos x="71" y="9"/>
                  </a:cxn>
                  <a:cxn ang="0">
                    <a:pos x="52" y="14"/>
                  </a:cxn>
                  <a:cxn ang="0">
                    <a:pos x="43" y="16"/>
                  </a:cxn>
                  <a:cxn ang="0">
                    <a:pos x="33" y="16"/>
                  </a:cxn>
                  <a:cxn ang="0">
                    <a:pos x="14" y="21"/>
                  </a:cxn>
                  <a:cxn ang="0">
                    <a:pos x="7" y="24"/>
                  </a:cxn>
                  <a:cxn ang="0">
                    <a:pos x="4" y="48"/>
                  </a:cxn>
                  <a:cxn ang="0">
                    <a:pos x="2" y="69"/>
                  </a:cxn>
                  <a:cxn ang="0">
                    <a:pos x="0" y="88"/>
                  </a:cxn>
                  <a:cxn ang="0">
                    <a:pos x="0" y="151"/>
                  </a:cxn>
                  <a:cxn ang="0">
                    <a:pos x="2" y="170"/>
                  </a:cxn>
                  <a:cxn ang="0">
                    <a:pos x="4" y="192"/>
                  </a:cxn>
                  <a:cxn ang="0">
                    <a:pos x="11" y="194"/>
                  </a:cxn>
                </a:cxnLst>
                <a:rect l="0" t="0" r="r" b="b"/>
                <a:pathLst>
                  <a:path w="159" h="197">
                    <a:moveTo>
                      <a:pt x="11" y="194"/>
                    </a:moveTo>
                    <a:lnTo>
                      <a:pt x="21" y="194"/>
                    </a:lnTo>
                    <a:lnTo>
                      <a:pt x="28" y="196"/>
                    </a:lnTo>
                    <a:lnTo>
                      <a:pt x="100" y="196"/>
                    </a:lnTo>
                    <a:lnTo>
                      <a:pt x="110" y="194"/>
                    </a:lnTo>
                    <a:lnTo>
                      <a:pt x="120" y="194"/>
                    </a:lnTo>
                    <a:lnTo>
                      <a:pt x="139" y="189"/>
                    </a:lnTo>
                    <a:lnTo>
                      <a:pt x="146" y="189"/>
                    </a:lnTo>
                    <a:lnTo>
                      <a:pt x="153" y="187"/>
                    </a:lnTo>
                    <a:lnTo>
                      <a:pt x="151" y="139"/>
                    </a:lnTo>
                    <a:lnTo>
                      <a:pt x="155" y="48"/>
                    </a:lnTo>
                    <a:lnTo>
                      <a:pt x="158" y="0"/>
                    </a:lnTo>
                    <a:lnTo>
                      <a:pt x="148" y="0"/>
                    </a:lnTo>
                    <a:lnTo>
                      <a:pt x="139" y="2"/>
                    </a:lnTo>
                    <a:lnTo>
                      <a:pt x="120" y="2"/>
                    </a:lnTo>
                    <a:lnTo>
                      <a:pt x="110" y="4"/>
                    </a:lnTo>
                    <a:lnTo>
                      <a:pt x="100" y="4"/>
                    </a:lnTo>
                    <a:lnTo>
                      <a:pt x="81" y="9"/>
                    </a:lnTo>
                    <a:lnTo>
                      <a:pt x="71" y="9"/>
                    </a:lnTo>
                    <a:lnTo>
                      <a:pt x="52" y="14"/>
                    </a:lnTo>
                    <a:lnTo>
                      <a:pt x="43" y="16"/>
                    </a:lnTo>
                    <a:lnTo>
                      <a:pt x="33" y="16"/>
                    </a:lnTo>
                    <a:lnTo>
                      <a:pt x="14" y="21"/>
                    </a:lnTo>
                    <a:lnTo>
                      <a:pt x="7" y="24"/>
                    </a:lnTo>
                    <a:lnTo>
                      <a:pt x="4" y="48"/>
                    </a:lnTo>
                    <a:lnTo>
                      <a:pt x="2" y="69"/>
                    </a:lnTo>
                    <a:lnTo>
                      <a:pt x="0" y="88"/>
                    </a:lnTo>
                    <a:lnTo>
                      <a:pt x="0" y="151"/>
                    </a:lnTo>
                    <a:lnTo>
                      <a:pt x="2" y="170"/>
                    </a:lnTo>
                    <a:lnTo>
                      <a:pt x="4" y="192"/>
                    </a:lnTo>
                    <a:lnTo>
                      <a:pt x="11" y="194"/>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2" name="Freeform 4648"/>
              <p:cNvSpPr>
                <a:spLocks/>
              </p:cNvSpPr>
              <p:nvPr/>
            </p:nvSpPr>
            <p:spPr bwMode="auto">
              <a:xfrm>
                <a:off x="4461" y="8839"/>
                <a:ext cx="154" cy="189"/>
              </a:xfrm>
              <a:custGeom>
                <a:avLst/>
                <a:gdLst/>
                <a:ahLst/>
                <a:cxnLst>
                  <a:cxn ang="0">
                    <a:pos x="14" y="24"/>
                  </a:cxn>
                  <a:cxn ang="0">
                    <a:pos x="7" y="26"/>
                  </a:cxn>
                  <a:cxn ang="0">
                    <a:pos x="4" y="45"/>
                  </a:cxn>
                  <a:cxn ang="0">
                    <a:pos x="2" y="67"/>
                  </a:cxn>
                  <a:cxn ang="0">
                    <a:pos x="0" y="86"/>
                  </a:cxn>
                  <a:cxn ang="0">
                    <a:pos x="0" y="124"/>
                  </a:cxn>
                  <a:cxn ang="0">
                    <a:pos x="2" y="144"/>
                  </a:cxn>
                  <a:cxn ang="0">
                    <a:pos x="2" y="163"/>
                  </a:cxn>
                  <a:cxn ang="0">
                    <a:pos x="4" y="184"/>
                  </a:cxn>
                  <a:cxn ang="0">
                    <a:pos x="11" y="187"/>
                  </a:cxn>
                  <a:cxn ang="0">
                    <a:pos x="21" y="187"/>
                  </a:cxn>
                  <a:cxn ang="0">
                    <a:pos x="28" y="189"/>
                  </a:cxn>
                  <a:cxn ang="0">
                    <a:pos x="79" y="189"/>
                  </a:cxn>
                  <a:cxn ang="0">
                    <a:pos x="88" y="187"/>
                  </a:cxn>
                  <a:cxn ang="0">
                    <a:pos x="98" y="187"/>
                  </a:cxn>
                  <a:cxn ang="0">
                    <a:pos x="107" y="184"/>
                  </a:cxn>
                  <a:cxn ang="0">
                    <a:pos x="117" y="184"/>
                  </a:cxn>
                  <a:cxn ang="0">
                    <a:pos x="127" y="182"/>
                  </a:cxn>
                  <a:cxn ang="0">
                    <a:pos x="134" y="182"/>
                  </a:cxn>
                  <a:cxn ang="0">
                    <a:pos x="141" y="180"/>
                  </a:cxn>
                  <a:cxn ang="0">
                    <a:pos x="148" y="177"/>
                  </a:cxn>
                  <a:cxn ang="0">
                    <a:pos x="148" y="88"/>
                  </a:cxn>
                  <a:cxn ang="0">
                    <a:pos x="151" y="45"/>
                  </a:cxn>
                  <a:cxn ang="0">
                    <a:pos x="153" y="0"/>
                  </a:cxn>
                  <a:cxn ang="0">
                    <a:pos x="143" y="2"/>
                  </a:cxn>
                  <a:cxn ang="0">
                    <a:pos x="117" y="2"/>
                  </a:cxn>
                  <a:cxn ang="0">
                    <a:pos x="107" y="4"/>
                  </a:cxn>
                  <a:cxn ang="0">
                    <a:pos x="98" y="4"/>
                  </a:cxn>
                  <a:cxn ang="0">
                    <a:pos x="79" y="9"/>
                  </a:cxn>
                  <a:cxn ang="0">
                    <a:pos x="69" y="9"/>
                  </a:cxn>
                  <a:cxn ang="0">
                    <a:pos x="50" y="14"/>
                  </a:cxn>
                  <a:cxn ang="0">
                    <a:pos x="43" y="16"/>
                  </a:cxn>
                  <a:cxn ang="0">
                    <a:pos x="14" y="24"/>
                  </a:cxn>
                </a:cxnLst>
                <a:rect l="0" t="0" r="r" b="b"/>
                <a:pathLst>
                  <a:path w="154" h="189">
                    <a:moveTo>
                      <a:pt x="14" y="24"/>
                    </a:moveTo>
                    <a:lnTo>
                      <a:pt x="7" y="26"/>
                    </a:lnTo>
                    <a:lnTo>
                      <a:pt x="4" y="45"/>
                    </a:lnTo>
                    <a:lnTo>
                      <a:pt x="2" y="67"/>
                    </a:lnTo>
                    <a:lnTo>
                      <a:pt x="0" y="86"/>
                    </a:lnTo>
                    <a:lnTo>
                      <a:pt x="0" y="124"/>
                    </a:lnTo>
                    <a:lnTo>
                      <a:pt x="2" y="144"/>
                    </a:lnTo>
                    <a:lnTo>
                      <a:pt x="2" y="163"/>
                    </a:lnTo>
                    <a:lnTo>
                      <a:pt x="4" y="184"/>
                    </a:lnTo>
                    <a:lnTo>
                      <a:pt x="11" y="187"/>
                    </a:lnTo>
                    <a:lnTo>
                      <a:pt x="21" y="187"/>
                    </a:lnTo>
                    <a:lnTo>
                      <a:pt x="28" y="189"/>
                    </a:lnTo>
                    <a:lnTo>
                      <a:pt x="79" y="189"/>
                    </a:lnTo>
                    <a:lnTo>
                      <a:pt x="88" y="187"/>
                    </a:lnTo>
                    <a:lnTo>
                      <a:pt x="98" y="187"/>
                    </a:lnTo>
                    <a:lnTo>
                      <a:pt x="107" y="184"/>
                    </a:lnTo>
                    <a:lnTo>
                      <a:pt x="117" y="184"/>
                    </a:lnTo>
                    <a:lnTo>
                      <a:pt x="127" y="182"/>
                    </a:lnTo>
                    <a:lnTo>
                      <a:pt x="134" y="182"/>
                    </a:lnTo>
                    <a:lnTo>
                      <a:pt x="141" y="180"/>
                    </a:lnTo>
                    <a:lnTo>
                      <a:pt x="148" y="177"/>
                    </a:lnTo>
                    <a:lnTo>
                      <a:pt x="148" y="88"/>
                    </a:lnTo>
                    <a:lnTo>
                      <a:pt x="151" y="45"/>
                    </a:lnTo>
                    <a:lnTo>
                      <a:pt x="153" y="0"/>
                    </a:lnTo>
                    <a:lnTo>
                      <a:pt x="143" y="2"/>
                    </a:lnTo>
                    <a:lnTo>
                      <a:pt x="117" y="2"/>
                    </a:lnTo>
                    <a:lnTo>
                      <a:pt x="107" y="4"/>
                    </a:lnTo>
                    <a:lnTo>
                      <a:pt x="98" y="4"/>
                    </a:lnTo>
                    <a:lnTo>
                      <a:pt x="79" y="9"/>
                    </a:lnTo>
                    <a:lnTo>
                      <a:pt x="69" y="9"/>
                    </a:lnTo>
                    <a:lnTo>
                      <a:pt x="50" y="14"/>
                    </a:lnTo>
                    <a:lnTo>
                      <a:pt x="43" y="16"/>
                    </a:lnTo>
                    <a:lnTo>
                      <a:pt x="14" y="24"/>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3" name="Freeform 4649"/>
              <p:cNvSpPr>
                <a:spLocks/>
              </p:cNvSpPr>
              <p:nvPr/>
            </p:nvSpPr>
            <p:spPr bwMode="auto">
              <a:xfrm>
                <a:off x="4461" y="8841"/>
                <a:ext cx="149" cy="180"/>
              </a:xfrm>
              <a:custGeom>
                <a:avLst/>
                <a:gdLst/>
                <a:ahLst/>
                <a:cxnLst>
                  <a:cxn ang="0">
                    <a:pos x="2" y="136"/>
                  </a:cxn>
                  <a:cxn ang="0">
                    <a:pos x="2" y="156"/>
                  </a:cxn>
                  <a:cxn ang="0">
                    <a:pos x="7" y="175"/>
                  </a:cxn>
                  <a:cxn ang="0">
                    <a:pos x="11" y="177"/>
                  </a:cxn>
                  <a:cxn ang="0">
                    <a:pos x="19" y="177"/>
                  </a:cxn>
                  <a:cxn ang="0">
                    <a:pos x="28" y="180"/>
                  </a:cxn>
                  <a:cxn ang="0">
                    <a:pos x="64" y="180"/>
                  </a:cxn>
                  <a:cxn ang="0">
                    <a:pos x="76" y="177"/>
                  </a:cxn>
                  <a:cxn ang="0">
                    <a:pos x="86" y="177"/>
                  </a:cxn>
                  <a:cxn ang="0">
                    <a:pos x="95" y="175"/>
                  </a:cxn>
                  <a:cxn ang="0">
                    <a:pos x="105" y="175"/>
                  </a:cxn>
                  <a:cxn ang="0">
                    <a:pos x="115" y="172"/>
                  </a:cxn>
                  <a:cxn ang="0">
                    <a:pos x="122" y="172"/>
                  </a:cxn>
                  <a:cxn ang="0">
                    <a:pos x="136" y="168"/>
                  </a:cxn>
                  <a:cxn ang="0">
                    <a:pos x="143" y="168"/>
                  </a:cxn>
                  <a:cxn ang="0">
                    <a:pos x="143" y="83"/>
                  </a:cxn>
                  <a:cxn ang="0">
                    <a:pos x="146" y="62"/>
                  </a:cxn>
                  <a:cxn ang="0">
                    <a:pos x="146" y="40"/>
                  </a:cxn>
                  <a:cxn ang="0">
                    <a:pos x="148" y="21"/>
                  </a:cxn>
                  <a:cxn ang="0">
                    <a:pos x="148" y="0"/>
                  </a:cxn>
                  <a:cxn ang="0">
                    <a:pos x="124" y="0"/>
                  </a:cxn>
                  <a:cxn ang="0">
                    <a:pos x="115" y="2"/>
                  </a:cxn>
                  <a:cxn ang="0">
                    <a:pos x="105" y="2"/>
                  </a:cxn>
                  <a:cxn ang="0">
                    <a:pos x="95" y="4"/>
                  </a:cxn>
                  <a:cxn ang="0">
                    <a:pos x="86" y="4"/>
                  </a:cxn>
                  <a:cxn ang="0">
                    <a:pos x="76" y="7"/>
                  </a:cxn>
                  <a:cxn ang="0">
                    <a:pos x="69" y="9"/>
                  </a:cxn>
                  <a:cxn ang="0">
                    <a:pos x="60" y="9"/>
                  </a:cxn>
                  <a:cxn ang="0">
                    <a:pos x="50" y="12"/>
                  </a:cxn>
                  <a:cxn ang="0">
                    <a:pos x="40" y="14"/>
                  </a:cxn>
                  <a:cxn ang="0">
                    <a:pos x="31" y="16"/>
                  </a:cxn>
                  <a:cxn ang="0">
                    <a:pos x="23" y="19"/>
                  </a:cxn>
                  <a:cxn ang="0">
                    <a:pos x="14" y="21"/>
                  </a:cxn>
                  <a:cxn ang="0">
                    <a:pos x="7" y="23"/>
                  </a:cxn>
                  <a:cxn ang="0">
                    <a:pos x="0" y="81"/>
                  </a:cxn>
                  <a:cxn ang="0">
                    <a:pos x="0" y="117"/>
                  </a:cxn>
                  <a:cxn ang="0">
                    <a:pos x="2" y="136"/>
                  </a:cxn>
                </a:cxnLst>
                <a:rect l="0" t="0" r="r" b="b"/>
                <a:pathLst>
                  <a:path w="149" h="180">
                    <a:moveTo>
                      <a:pt x="2" y="136"/>
                    </a:moveTo>
                    <a:lnTo>
                      <a:pt x="2" y="156"/>
                    </a:lnTo>
                    <a:lnTo>
                      <a:pt x="7" y="175"/>
                    </a:lnTo>
                    <a:lnTo>
                      <a:pt x="11" y="177"/>
                    </a:lnTo>
                    <a:lnTo>
                      <a:pt x="19" y="177"/>
                    </a:lnTo>
                    <a:lnTo>
                      <a:pt x="28" y="180"/>
                    </a:lnTo>
                    <a:lnTo>
                      <a:pt x="64" y="180"/>
                    </a:lnTo>
                    <a:lnTo>
                      <a:pt x="76" y="177"/>
                    </a:lnTo>
                    <a:lnTo>
                      <a:pt x="86" y="177"/>
                    </a:lnTo>
                    <a:lnTo>
                      <a:pt x="95" y="175"/>
                    </a:lnTo>
                    <a:lnTo>
                      <a:pt x="105" y="175"/>
                    </a:lnTo>
                    <a:lnTo>
                      <a:pt x="115" y="172"/>
                    </a:lnTo>
                    <a:lnTo>
                      <a:pt x="122" y="172"/>
                    </a:lnTo>
                    <a:lnTo>
                      <a:pt x="136" y="168"/>
                    </a:lnTo>
                    <a:lnTo>
                      <a:pt x="143" y="168"/>
                    </a:lnTo>
                    <a:lnTo>
                      <a:pt x="143" y="83"/>
                    </a:lnTo>
                    <a:lnTo>
                      <a:pt x="146" y="62"/>
                    </a:lnTo>
                    <a:lnTo>
                      <a:pt x="146" y="40"/>
                    </a:lnTo>
                    <a:lnTo>
                      <a:pt x="148" y="21"/>
                    </a:lnTo>
                    <a:lnTo>
                      <a:pt x="148" y="0"/>
                    </a:lnTo>
                    <a:lnTo>
                      <a:pt x="124" y="0"/>
                    </a:lnTo>
                    <a:lnTo>
                      <a:pt x="115" y="2"/>
                    </a:lnTo>
                    <a:lnTo>
                      <a:pt x="105" y="2"/>
                    </a:lnTo>
                    <a:lnTo>
                      <a:pt x="95" y="4"/>
                    </a:lnTo>
                    <a:lnTo>
                      <a:pt x="86" y="4"/>
                    </a:lnTo>
                    <a:lnTo>
                      <a:pt x="76" y="7"/>
                    </a:lnTo>
                    <a:lnTo>
                      <a:pt x="69" y="9"/>
                    </a:lnTo>
                    <a:lnTo>
                      <a:pt x="60" y="9"/>
                    </a:lnTo>
                    <a:lnTo>
                      <a:pt x="50" y="12"/>
                    </a:lnTo>
                    <a:lnTo>
                      <a:pt x="40" y="14"/>
                    </a:lnTo>
                    <a:lnTo>
                      <a:pt x="31" y="16"/>
                    </a:lnTo>
                    <a:lnTo>
                      <a:pt x="23" y="19"/>
                    </a:lnTo>
                    <a:lnTo>
                      <a:pt x="14" y="21"/>
                    </a:lnTo>
                    <a:lnTo>
                      <a:pt x="7" y="23"/>
                    </a:lnTo>
                    <a:lnTo>
                      <a:pt x="0" y="81"/>
                    </a:lnTo>
                    <a:lnTo>
                      <a:pt x="0" y="117"/>
                    </a:lnTo>
                    <a:lnTo>
                      <a:pt x="2" y="13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4" name="Freeform 4650"/>
              <p:cNvSpPr>
                <a:spLocks/>
              </p:cNvSpPr>
              <p:nvPr/>
            </p:nvSpPr>
            <p:spPr bwMode="auto">
              <a:xfrm>
                <a:off x="4461" y="8841"/>
                <a:ext cx="147" cy="173"/>
              </a:xfrm>
              <a:custGeom>
                <a:avLst/>
                <a:gdLst/>
                <a:ahLst/>
                <a:cxnLst>
                  <a:cxn ang="0">
                    <a:pos x="4" y="148"/>
                  </a:cxn>
                  <a:cxn ang="0">
                    <a:pos x="7" y="168"/>
                  </a:cxn>
                  <a:cxn ang="0">
                    <a:pos x="11" y="168"/>
                  </a:cxn>
                  <a:cxn ang="0">
                    <a:pos x="19" y="170"/>
                  </a:cxn>
                  <a:cxn ang="0">
                    <a:pos x="28" y="170"/>
                  </a:cxn>
                  <a:cxn ang="0">
                    <a:pos x="35" y="172"/>
                  </a:cxn>
                  <a:cxn ang="0">
                    <a:pos x="45" y="172"/>
                  </a:cxn>
                  <a:cxn ang="0">
                    <a:pos x="55" y="170"/>
                  </a:cxn>
                  <a:cxn ang="0">
                    <a:pos x="74" y="170"/>
                  </a:cxn>
                  <a:cxn ang="0">
                    <a:pos x="83" y="168"/>
                  </a:cxn>
                  <a:cxn ang="0">
                    <a:pos x="93" y="168"/>
                  </a:cxn>
                  <a:cxn ang="0">
                    <a:pos x="100" y="165"/>
                  </a:cxn>
                  <a:cxn ang="0">
                    <a:pos x="110" y="165"/>
                  </a:cxn>
                  <a:cxn ang="0">
                    <a:pos x="120" y="163"/>
                  </a:cxn>
                  <a:cxn ang="0">
                    <a:pos x="127" y="160"/>
                  </a:cxn>
                  <a:cxn ang="0">
                    <a:pos x="134" y="160"/>
                  </a:cxn>
                  <a:cxn ang="0">
                    <a:pos x="139" y="158"/>
                  </a:cxn>
                  <a:cxn ang="0">
                    <a:pos x="139" y="98"/>
                  </a:cxn>
                  <a:cxn ang="0">
                    <a:pos x="141" y="79"/>
                  </a:cxn>
                  <a:cxn ang="0">
                    <a:pos x="141" y="40"/>
                  </a:cxn>
                  <a:cxn ang="0">
                    <a:pos x="143" y="19"/>
                  </a:cxn>
                  <a:cxn ang="0">
                    <a:pos x="146" y="0"/>
                  </a:cxn>
                  <a:cxn ang="0">
                    <a:pos x="120" y="0"/>
                  </a:cxn>
                  <a:cxn ang="0">
                    <a:pos x="112" y="2"/>
                  </a:cxn>
                  <a:cxn ang="0">
                    <a:pos x="103" y="2"/>
                  </a:cxn>
                  <a:cxn ang="0">
                    <a:pos x="83" y="7"/>
                  </a:cxn>
                  <a:cxn ang="0">
                    <a:pos x="76" y="7"/>
                  </a:cxn>
                  <a:cxn ang="0">
                    <a:pos x="57" y="12"/>
                  </a:cxn>
                  <a:cxn ang="0">
                    <a:pos x="47" y="12"/>
                  </a:cxn>
                  <a:cxn ang="0">
                    <a:pos x="40" y="14"/>
                  </a:cxn>
                  <a:cxn ang="0">
                    <a:pos x="31" y="16"/>
                  </a:cxn>
                  <a:cxn ang="0">
                    <a:pos x="23" y="19"/>
                  </a:cxn>
                  <a:cxn ang="0">
                    <a:pos x="14" y="21"/>
                  </a:cxn>
                  <a:cxn ang="0">
                    <a:pos x="7" y="23"/>
                  </a:cxn>
                  <a:cxn ang="0">
                    <a:pos x="4" y="43"/>
                  </a:cxn>
                  <a:cxn ang="0">
                    <a:pos x="2" y="60"/>
                  </a:cxn>
                  <a:cxn ang="0">
                    <a:pos x="2" y="79"/>
                  </a:cxn>
                  <a:cxn ang="0">
                    <a:pos x="0" y="96"/>
                  </a:cxn>
                  <a:cxn ang="0">
                    <a:pos x="0" y="115"/>
                  </a:cxn>
                  <a:cxn ang="0">
                    <a:pos x="4" y="148"/>
                  </a:cxn>
                </a:cxnLst>
                <a:rect l="0" t="0" r="r" b="b"/>
                <a:pathLst>
                  <a:path w="147" h="173">
                    <a:moveTo>
                      <a:pt x="4" y="148"/>
                    </a:moveTo>
                    <a:lnTo>
                      <a:pt x="7" y="168"/>
                    </a:lnTo>
                    <a:lnTo>
                      <a:pt x="11" y="168"/>
                    </a:lnTo>
                    <a:lnTo>
                      <a:pt x="19" y="170"/>
                    </a:lnTo>
                    <a:lnTo>
                      <a:pt x="28" y="170"/>
                    </a:lnTo>
                    <a:lnTo>
                      <a:pt x="35" y="172"/>
                    </a:lnTo>
                    <a:lnTo>
                      <a:pt x="45" y="172"/>
                    </a:lnTo>
                    <a:lnTo>
                      <a:pt x="55" y="170"/>
                    </a:lnTo>
                    <a:lnTo>
                      <a:pt x="74" y="170"/>
                    </a:lnTo>
                    <a:lnTo>
                      <a:pt x="83" y="168"/>
                    </a:lnTo>
                    <a:lnTo>
                      <a:pt x="93" y="168"/>
                    </a:lnTo>
                    <a:lnTo>
                      <a:pt x="100" y="165"/>
                    </a:lnTo>
                    <a:lnTo>
                      <a:pt x="110" y="165"/>
                    </a:lnTo>
                    <a:lnTo>
                      <a:pt x="120" y="163"/>
                    </a:lnTo>
                    <a:lnTo>
                      <a:pt x="127" y="160"/>
                    </a:lnTo>
                    <a:lnTo>
                      <a:pt x="134" y="160"/>
                    </a:lnTo>
                    <a:lnTo>
                      <a:pt x="139" y="158"/>
                    </a:lnTo>
                    <a:lnTo>
                      <a:pt x="139" y="98"/>
                    </a:lnTo>
                    <a:lnTo>
                      <a:pt x="141" y="79"/>
                    </a:lnTo>
                    <a:lnTo>
                      <a:pt x="141" y="40"/>
                    </a:lnTo>
                    <a:lnTo>
                      <a:pt x="143" y="19"/>
                    </a:lnTo>
                    <a:lnTo>
                      <a:pt x="146" y="0"/>
                    </a:lnTo>
                    <a:lnTo>
                      <a:pt x="120" y="0"/>
                    </a:lnTo>
                    <a:lnTo>
                      <a:pt x="112" y="2"/>
                    </a:lnTo>
                    <a:lnTo>
                      <a:pt x="103" y="2"/>
                    </a:lnTo>
                    <a:lnTo>
                      <a:pt x="83" y="7"/>
                    </a:lnTo>
                    <a:lnTo>
                      <a:pt x="76" y="7"/>
                    </a:lnTo>
                    <a:lnTo>
                      <a:pt x="57" y="12"/>
                    </a:lnTo>
                    <a:lnTo>
                      <a:pt x="47" y="12"/>
                    </a:lnTo>
                    <a:lnTo>
                      <a:pt x="40" y="14"/>
                    </a:lnTo>
                    <a:lnTo>
                      <a:pt x="31" y="16"/>
                    </a:lnTo>
                    <a:lnTo>
                      <a:pt x="23" y="19"/>
                    </a:lnTo>
                    <a:lnTo>
                      <a:pt x="14" y="21"/>
                    </a:lnTo>
                    <a:lnTo>
                      <a:pt x="7" y="23"/>
                    </a:lnTo>
                    <a:lnTo>
                      <a:pt x="4" y="43"/>
                    </a:lnTo>
                    <a:lnTo>
                      <a:pt x="2" y="60"/>
                    </a:lnTo>
                    <a:lnTo>
                      <a:pt x="2" y="79"/>
                    </a:lnTo>
                    <a:lnTo>
                      <a:pt x="0" y="96"/>
                    </a:lnTo>
                    <a:lnTo>
                      <a:pt x="0" y="115"/>
                    </a:lnTo>
                    <a:lnTo>
                      <a:pt x="4" y="148"/>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5" name="Freeform 4651"/>
              <p:cNvSpPr>
                <a:spLocks/>
              </p:cNvSpPr>
              <p:nvPr/>
            </p:nvSpPr>
            <p:spPr bwMode="auto">
              <a:xfrm>
                <a:off x="4464" y="8841"/>
                <a:ext cx="139" cy="163"/>
              </a:xfrm>
              <a:custGeom>
                <a:avLst/>
                <a:gdLst/>
                <a:ahLst/>
                <a:cxnLst>
                  <a:cxn ang="0">
                    <a:pos x="4" y="160"/>
                  </a:cxn>
                  <a:cxn ang="0">
                    <a:pos x="9" y="160"/>
                  </a:cxn>
                  <a:cxn ang="0">
                    <a:pos x="16" y="163"/>
                  </a:cxn>
                  <a:cxn ang="0">
                    <a:pos x="60" y="163"/>
                  </a:cxn>
                  <a:cxn ang="0">
                    <a:pos x="69" y="160"/>
                  </a:cxn>
                  <a:cxn ang="0">
                    <a:pos x="79" y="160"/>
                  </a:cxn>
                  <a:cxn ang="0">
                    <a:pos x="86" y="158"/>
                  </a:cxn>
                  <a:cxn ang="0">
                    <a:pos x="96" y="158"/>
                  </a:cxn>
                  <a:cxn ang="0">
                    <a:pos x="105" y="156"/>
                  </a:cxn>
                  <a:cxn ang="0">
                    <a:pos x="112" y="153"/>
                  </a:cxn>
                  <a:cxn ang="0">
                    <a:pos x="120" y="153"/>
                  </a:cxn>
                  <a:cxn ang="0">
                    <a:pos x="127" y="151"/>
                  </a:cxn>
                  <a:cxn ang="0">
                    <a:pos x="132" y="148"/>
                  </a:cxn>
                  <a:cxn ang="0">
                    <a:pos x="132" y="93"/>
                  </a:cxn>
                  <a:cxn ang="0">
                    <a:pos x="134" y="74"/>
                  </a:cxn>
                  <a:cxn ang="0">
                    <a:pos x="134" y="57"/>
                  </a:cxn>
                  <a:cxn ang="0">
                    <a:pos x="136" y="38"/>
                  </a:cxn>
                  <a:cxn ang="0">
                    <a:pos x="136" y="19"/>
                  </a:cxn>
                  <a:cxn ang="0">
                    <a:pos x="139" y="0"/>
                  </a:cxn>
                  <a:cxn ang="0">
                    <a:pos x="122" y="0"/>
                  </a:cxn>
                  <a:cxn ang="0">
                    <a:pos x="115" y="2"/>
                  </a:cxn>
                  <a:cxn ang="0">
                    <a:pos x="105" y="2"/>
                  </a:cxn>
                  <a:cxn ang="0">
                    <a:pos x="98" y="4"/>
                  </a:cxn>
                  <a:cxn ang="0">
                    <a:pos x="88" y="4"/>
                  </a:cxn>
                  <a:cxn ang="0">
                    <a:pos x="79" y="7"/>
                  </a:cxn>
                  <a:cxn ang="0">
                    <a:pos x="72" y="7"/>
                  </a:cxn>
                  <a:cxn ang="0">
                    <a:pos x="52" y="12"/>
                  </a:cxn>
                  <a:cxn ang="0">
                    <a:pos x="45" y="14"/>
                  </a:cxn>
                  <a:cxn ang="0">
                    <a:pos x="36" y="14"/>
                  </a:cxn>
                  <a:cxn ang="0">
                    <a:pos x="28" y="16"/>
                  </a:cxn>
                  <a:cxn ang="0">
                    <a:pos x="19" y="19"/>
                  </a:cxn>
                  <a:cxn ang="0">
                    <a:pos x="4" y="23"/>
                  </a:cxn>
                  <a:cxn ang="0">
                    <a:pos x="2" y="40"/>
                  </a:cxn>
                  <a:cxn ang="0">
                    <a:pos x="0" y="60"/>
                  </a:cxn>
                  <a:cxn ang="0">
                    <a:pos x="0" y="127"/>
                  </a:cxn>
                  <a:cxn ang="0">
                    <a:pos x="4" y="160"/>
                  </a:cxn>
                </a:cxnLst>
                <a:rect l="0" t="0" r="r" b="b"/>
                <a:pathLst>
                  <a:path w="139" h="163">
                    <a:moveTo>
                      <a:pt x="4" y="160"/>
                    </a:moveTo>
                    <a:lnTo>
                      <a:pt x="9" y="160"/>
                    </a:lnTo>
                    <a:lnTo>
                      <a:pt x="16" y="163"/>
                    </a:lnTo>
                    <a:lnTo>
                      <a:pt x="60" y="163"/>
                    </a:lnTo>
                    <a:lnTo>
                      <a:pt x="69" y="160"/>
                    </a:lnTo>
                    <a:lnTo>
                      <a:pt x="79" y="160"/>
                    </a:lnTo>
                    <a:lnTo>
                      <a:pt x="86" y="158"/>
                    </a:lnTo>
                    <a:lnTo>
                      <a:pt x="96" y="158"/>
                    </a:lnTo>
                    <a:lnTo>
                      <a:pt x="105" y="156"/>
                    </a:lnTo>
                    <a:lnTo>
                      <a:pt x="112" y="153"/>
                    </a:lnTo>
                    <a:lnTo>
                      <a:pt x="120" y="153"/>
                    </a:lnTo>
                    <a:lnTo>
                      <a:pt x="127" y="151"/>
                    </a:lnTo>
                    <a:lnTo>
                      <a:pt x="132" y="148"/>
                    </a:lnTo>
                    <a:lnTo>
                      <a:pt x="132" y="93"/>
                    </a:lnTo>
                    <a:lnTo>
                      <a:pt x="134" y="74"/>
                    </a:lnTo>
                    <a:lnTo>
                      <a:pt x="134" y="57"/>
                    </a:lnTo>
                    <a:lnTo>
                      <a:pt x="136" y="38"/>
                    </a:lnTo>
                    <a:lnTo>
                      <a:pt x="136" y="19"/>
                    </a:lnTo>
                    <a:lnTo>
                      <a:pt x="139" y="0"/>
                    </a:lnTo>
                    <a:lnTo>
                      <a:pt x="122" y="0"/>
                    </a:lnTo>
                    <a:lnTo>
                      <a:pt x="115" y="2"/>
                    </a:lnTo>
                    <a:lnTo>
                      <a:pt x="105" y="2"/>
                    </a:lnTo>
                    <a:lnTo>
                      <a:pt x="98" y="4"/>
                    </a:lnTo>
                    <a:lnTo>
                      <a:pt x="88" y="4"/>
                    </a:lnTo>
                    <a:lnTo>
                      <a:pt x="79" y="7"/>
                    </a:lnTo>
                    <a:lnTo>
                      <a:pt x="72" y="7"/>
                    </a:lnTo>
                    <a:lnTo>
                      <a:pt x="52" y="12"/>
                    </a:lnTo>
                    <a:lnTo>
                      <a:pt x="45" y="14"/>
                    </a:lnTo>
                    <a:lnTo>
                      <a:pt x="36" y="14"/>
                    </a:lnTo>
                    <a:lnTo>
                      <a:pt x="28" y="16"/>
                    </a:lnTo>
                    <a:lnTo>
                      <a:pt x="19" y="19"/>
                    </a:lnTo>
                    <a:lnTo>
                      <a:pt x="4" y="23"/>
                    </a:lnTo>
                    <a:lnTo>
                      <a:pt x="2" y="40"/>
                    </a:lnTo>
                    <a:lnTo>
                      <a:pt x="0" y="60"/>
                    </a:lnTo>
                    <a:lnTo>
                      <a:pt x="0" y="127"/>
                    </a:lnTo>
                    <a:lnTo>
                      <a:pt x="4" y="16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6" name="Freeform 4652"/>
              <p:cNvSpPr>
                <a:spLocks/>
              </p:cNvSpPr>
              <p:nvPr/>
            </p:nvSpPr>
            <p:spPr bwMode="auto">
              <a:xfrm>
                <a:off x="4464" y="8841"/>
                <a:ext cx="134" cy="156"/>
              </a:xfrm>
              <a:custGeom>
                <a:avLst/>
                <a:gdLst/>
                <a:ahLst/>
                <a:cxnLst>
                  <a:cxn ang="0">
                    <a:pos x="4" y="153"/>
                  </a:cxn>
                  <a:cxn ang="0">
                    <a:pos x="9" y="153"/>
                  </a:cxn>
                  <a:cxn ang="0">
                    <a:pos x="16" y="156"/>
                  </a:cxn>
                  <a:cxn ang="0">
                    <a:pos x="50" y="156"/>
                  </a:cxn>
                  <a:cxn ang="0">
                    <a:pos x="57" y="153"/>
                  </a:cxn>
                  <a:cxn ang="0">
                    <a:pos x="67" y="153"/>
                  </a:cxn>
                  <a:cxn ang="0">
                    <a:pos x="76" y="151"/>
                  </a:cxn>
                  <a:cxn ang="0">
                    <a:pos x="84" y="151"/>
                  </a:cxn>
                  <a:cxn ang="0">
                    <a:pos x="93" y="148"/>
                  </a:cxn>
                  <a:cxn ang="0">
                    <a:pos x="100" y="146"/>
                  </a:cxn>
                  <a:cxn ang="0">
                    <a:pos x="110" y="146"/>
                  </a:cxn>
                  <a:cxn ang="0">
                    <a:pos x="117" y="143"/>
                  </a:cxn>
                  <a:cxn ang="0">
                    <a:pos x="122" y="141"/>
                  </a:cxn>
                  <a:cxn ang="0">
                    <a:pos x="129" y="141"/>
                  </a:cxn>
                  <a:cxn ang="0">
                    <a:pos x="127" y="122"/>
                  </a:cxn>
                  <a:cxn ang="0">
                    <a:pos x="129" y="105"/>
                  </a:cxn>
                  <a:cxn ang="0">
                    <a:pos x="129" y="69"/>
                  </a:cxn>
                  <a:cxn ang="0">
                    <a:pos x="132" y="52"/>
                  </a:cxn>
                  <a:cxn ang="0">
                    <a:pos x="132" y="36"/>
                  </a:cxn>
                  <a:cxn ang="0">
                    <a:pos x="134" y="19"/>
                  </a:cxn>
                  <a:cxn ang="0">
                    <a:pos x="134" y="0"/>
                  </a:cxn>
                  <a:cxn ang="0">
                    <a:pos x="127" y="0"/>
                  </a:cxn>
                  <a:cxn ang="0">
                    <a:pos x="120" y="2"/>
                  </a:cxn>
                  <a:cxn ang="0">
                    <a:pos x="103" y="2"/>
                  </a:cxn>
                  <a:cxn ang="0">
                    <a:pos x="96" y="4"/>
                  </a:cxn>
                  <a:cxn ang="0">
                    <a:pos x="86" y="4"/>
                  </a:cxn>
                  <a:cxn ang="0">
                    <a:pos x="79" y="7"/>
                  </a:cxn>
                  <a:cxn ang="0">
                    <a:pos x="69" y="7"/>
                  </a:cxn>
                  <a:cxn ang="0">
                    <a:pos x="60" y="9"/>
                  </a:cxn>
                  <a:cxn ang="0">
                    <a:pos x="52" y="12"/>
                  </a:cxn>
                  <a:cxn ang="0">
                    <a:pos x="43" y="14"/>
                  </a:cxn>
                  <a:cxn ang="0">
                    <a:pos x="36" y="16"/>
                  </a:cxn>
                  <a:cxn ang="0">
                    <a:pos x="26" y="16"/>
                  </a:cxn>
                  <a:cxn ang="0">
                    <a:pos x="4" y="23"/>
                  </a:cxn>
                  <a:cxn ang="0">
                    <a:pos x="2" y="40"/>
                  </a:cxn>
                  <a:cxn ang="0">
                    <a:pos x="2" y="57"/>
                  </a:cxn>
                  <a:cxn ang="0">
                    <a:pos x="0" y="74"/>
                  </a:cxn>
                  <a:cxn ang="0">
                    <a:pos x="0" y="120"/>
                  </a:cxn>
                  <a:cxn ang="0">
                    <a:pos x="4" y="153"/>
                  </a:cxn>
                </a:cxnLst>
                <a:rect l="0" t="0" r="r" b="b"/>
                <a:pathLst>
                  <a:path w="134" h="156">
                    <a:moveTo>
                      <a:pt x="4" y="153"/>
                    </a:moveTo>
                    <a:lnTo>
                      <a:pt x="9" y="153"/>
                    </a:lnTo>
                    <a:lnTo>
                      <a:pt x="16" y="156"/>
                    </a:lnTo>
                    <a:lnTo>
                      <a:pt x="50" y="156"/>
                    </a:lnTo>
                    <a:lnTo>
                      <a:pt x="57" y="153"/>
                    </a:lnTo>
                    <a:lnTo>
                      <a:pt x="67" y="153"/>
                    </a:lnTo>
                    <a:lnTo>
                      <a:pt x="76" y="151"/>
                    </a:lnTo>
                    <a:lnTo>
                      <a:pt x="84" y="151"/>
                    </a:lnTo>
                    <a:lnTo>
                      <a:pt x="93" y="148"/>
                    </a:lnTo>
                    <a:lnTo>
                      <a:pt x="100" y="146"/>
                    </a:lnTo>
                    <a:lnTo>
                      <a:pt x="110" y="146"/>
                    </a:lnTo>
                    <a:lnTo>
                      <a:pt x="117" y="143"/>
                    </a:lnTo>
                    <a:lnTo>
                      <a:pt x="122" y="141"/>
                    </a:lnTo>
                    <a:lnTo>
                      <a:pt x="129" y="141"/>
                    </a:lnTo>
                    <a:lnTo>
                      <a:pt x="127" y="122"/>
                    </a:lnTo>
                    <a:lnTo>
                      <a:pt x="129" y="105"/>
                    </a:lnTo>
                    <a:lnTo>
                      <a:pt x="129" y="69"/>
                    </a:lnTo>
                    <a:lnTo>
                      <a:pt x="132" y="52"/>
                    </a:lnTo>
                    <a:lnTo>
                      <a:pt x="132" y="36"/>
                    </a:lnTo>
                    <a:lnTo>
                      <a:pt x="134" y="19"/>
                    </a:lnTo>
                    <a:lnTo>
                      <a:pt x="134" y="0"/>
                    </a:lnTo>
                    <a:lnTo>
                      <a:pt x="127" y="0"/>
                    </a:lnTo>
                    <a:lnTo>
                      <a:pt x="120" y="2"/>
                    </a:lnTo>
                    <a:lnTo>
                      <a:pt x="103" y="2"/>
                    </a:lnTo>
                    <a:lnTo>
                      <a:pt x="96" y="4"/>
                    </a:lnTo>
                    <a:lnTo>
                      <a:pt x="86" y="4"/>
                    </a:lnTo>
                    <a:lnTo>
                      <a:pt x="79" y="7"/>
                    </a:lnTo>
                    <a:lnTo>
                      <a:pt x="69" y="7"/>
                    </a:lnTo>
                    <a:lnTo>
                      <a:pt x="60" y="9"/>
                    </a:lnTo>
                    <a:lnTo>
                      <a:pt x="52" y="12"/>
                    </a:lnTo>
                    <a:lnTo>
                      <a:pt x="43" y="14"/>
                    </a:lnTo>
                    <a:lnTo>
                      <a:pt x="36" y="16"/>
                    </a:lnTo>
                    <a:lnTo>
                      <a:pt x="26" y="16"/>
                    </a:lnTo>
                    <a:lnTo>
                      <a:pt x="4" y="23"/>
                    </a:lnTo>
                    <a:lnTo>
                      <a:pt x="2" y="40"/>
                    </a:lnTo>
                    <a:lnTo>
                      <a:pt x="2" y="57"/>
                    </a:lnTo>
                    <a:lnTo>
                      <a:pt x="0" y="74"/>
                    </a:lnTo>
                    <a:lnTo>
                      <a:pt x="0" y="120"/>
                    </a:lnTo>
                    <a:lnTo>
                      <a:pt x="4" y="153"/>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7" name="Freeform 4653"/>
              <p:cNvSpPr>
                <a:spLocks/>
              </p:cNvSpPr>
              <p:nvPr/>
            </p:nvSpPr>
            <p:spPr bwMode="auto">
              <a:xfrm>
                <a:off x="4464" y="8841"/>
                <a:ext cx="129" cy="149"/>
              </a:xfrm>
              <a:custGeom>
                <a:avLst/>
                <a:gdLst/>
                <a:ahLst/>
                <a:cxnLst>
                  <a:cxn ang="0">
                    <a:pos x="9" y="146"/>
                  </a:cxn>
                  <a:cxn ang="0">
                    <a:pos x="16" y="148"/>
                  </a:cxn>
                  <a:cxn ang="0">
                    <a:pos x="38" y="148"/>
                  </a:cxn>
                  <a:cxn ang="0">
                    <a:pos x="48" y="146"/>
                  </a:cxn>
                  <a:cxn ang="0">
                    <a:pos x="55" y="146"/>
                  </a:cxn>
                  <a:cxn ang="0">
                    <a:pos x="64" y="143"/>
                  </a:cxn>
                  <a:cxn ang="0">
                    <a:pos x="74" y="143"/>
                  </a:cxn>
                  <a:cxn ang="0">
                    <a:pos x="81" y="141"/>
                  </a:cxn>
                  <a:cxn ang="0">
                    <a:pos x="91" y="139"/>
                  </a:cxn>
                  <a:cxn ang="0">
                    <a:pos x="98" y="139"/>
                  </a:cxn>
                  <a:cxn ang="0">
                    <a:pos x="112" y="134"/>
                  </a:cxn>
                  <a:cxn ang="0">
                    <a:pos x="120" y="134"/>
                  </a:cxn>
                  <a:cxn ang="0">
                    <a:pos x="124" y="132"/>
                  </a:cxn>
                  <a:cxn ang="0">
                    <a:pos x="124" y="67"/>
                  </a:cxn>
                  <a:cxn ang="0">
                    <a:pos x="127" y="50"/>
                  </a:cxn>
                  <a:cxn ang="0">
                    <a:pos x="127" y="33"/>
                  </a:cxn>
                  <a:cxn ang="0">
                    <a:pos x="129" y="19"/>
                  </a:cxn>
                  <a:cxn ang="0">
                    <a:pos x="129" y="0"/>
                  </a:cxn>
                  <a:cxn ang="0">
                    <a:pos x="124" y="0"/>
                  </a:cxn>
                  <a:cxn ang="0">
                    <a:pos x="117" y="2"/>
                  </a:cxn>
                  <a:cxn ang="0">
                    <a:pos x="100" y="2"/>
                  </a:cxn>
                  <a:cxn ang="0">
                    <a:pos x="93" y="4"/>
                  </a:cxn>
                  <a:cxn ang="0">
                    <a:pos x="84" y="7"/>
                  </a:cxn>
                  <a:cxn ang="0">
                    <a:pos x="76" y="7"/>
                  </a:cxn>
                  <a:cxn ang="0">
                    <a:pos x="67" y="9"/>
                  </a:cxn>
                  <a:cxn ang="0">
                    <a:pos x="60" y="9"/>
                  </a:cxn>
                  <a:cxn ang="0">
                    <a:pos x="50" y="12"/>
                  </a:cxn>
                  <a:cxn ang="0">
                    <a:pos x="43" y="14"/>
                  </a:cxn>
                  <a:cxn ang="0">
                    <a:pos x="33" y="16"/>
                  </a:cxn>
                  <a:cxn ang="0">
                    <a:pos x="26" y="19"/>
                  </a:cxn>
                  <a:cxn ang="0">
                    <a:pos x="19" y="19"/>
                  </a:cxn>
                  <a:cxn ang="0">
                    <a:pos x="4" y="23"/>
                  </a:cxn>
                  <a:cxn ang="0">
                    <a:pos x="2" y="40"/>
                  </a:cxn>
                  <a:cxn ang="0">
                    <a:pos x="2" y="55"/>
                  </a:cxn>
                  <a:cxn ang="0">
                    <a:pos x="0" y="72"/>
                  </a:cxn>
                  <a:cxn ang="0">
                    <a:pos x="0" y="100"/>
                  </a:cxn>
                  <a:cxn ang="0">
                    <a:pos x="2" y="115"/>
                  </a:cxn>
                  <a:cxn ang="0">
                    <a:pos x="2" y="129"/>
                  </a:cxn>
                  <a:cxn ang="0">
                    <a:pos x="4" y="146"/>
                  </a:cxn>
                  <a:cxn ang="0">
                    <a:pos x="9" y="146"/>
                  </a:cxn>
                </a:cxnLst>
                <a:rect l="0" t="0" r="r" b="b"/>
                <a:pathLst>
                  <a:path w="129" h="149">
                    <a:moveTo>
                      <a:pt x="9" y="146"/>
                    </a:moveTo>
                    <a:lnTo>
                      <a:pt x="16" y="148"/>
                    </a:lnTo>
                    <a:lnTo>
                      <a:pt x="38" y="148"/>
                    </a:lnTo>
                    <a:lnTo>
                      <a:pt x="48" y="146"/>
                    </a:lnTo>
                    <a:lnTo>
                      <a:pt x="55" y="146"/>
                    </a:lnTo>
                    <a:lnTo>
                      <a:pt x="64" y="143"/>
                    </a:lnTo>
                    <a:lnTo>
                      <a:pt x="74" y="143"/>
                    </a:lnTo>
                    <a:lnTo>
                      <a:pt x="81" y="141"/>
                    </a:lnTo>
                    <a:lnTo>
                      <a:pt x="91" y="139"/>
                    </a:lnTo>
                    <a:lnTo>
                      <a:pt x="98" y="139"/>
                    </a:lnTo>
                    <a:lnTo>
                      <a:pt x="112" y="134"/>
                    </a:lnTo>
                    <a:lnTo>
                      <a:pt x="120" y="134"/>
                    </a:lnTo>
                    <a:lnTo>
                      <a:pt x="124" y="132"/>
                    </a:lnTo>
                    <a:lnTo>
                      <a:pt x="124" y="67"/>
                    </a:lnTo>
                    <a:lnTo>
                      <a:pt x="127" y="50"/>
                    </a:lnTo>
                    <a:lnTo>
                      <a:pt x="127" y="33"/>
                    </a:lnTo>
                    <a:lnTo>
                      <a:pt x="129" y="19"/>
                    </a:lnTo>
                    <a:lnTo>
                      <a:pt x="129" y="0"/>
                    </a:lnTo>
                    <a:lnTo>
                      <a:pt x="124" y="0"/>
                    </a:lnTo>
                    <a:lnTo>
                      <a:pt x="117" y="2"/>
                    </a:lnTo>
                    <a:lnTo>
                      <a:pt x="100" y="2"/>
                    </a:lnTo>
                    <a:lnTo>
                      <a:pt x="93" y="4"/>
                    </a:lnTo>
                    <a:lnTo>
                      <a:pt x="84" y="7"/>
                    </a:lnTo>
                    <a:lnTo>
                      <a:pt x="76" y="7"/>
                    </a:lnTo>
                    <a:lnTo>
                      <a:pt x="67" y="9"/>
                    </a:lnTo>
                    <a:lnTo>
                      <a:pt x="60" y="9"/>
                    </a:lnTo>
                    <a:lnTo>
                      <a:pt x="50" y="12"/>
                    </a:lnTo>
                    <a:lnTo>
                      <a:pt x="43" y="14"/>
                    </a:lnTo>
                    <a:lnTo>
                      <a:pt x="33" y="16"/>
                    </a:lnTo>
                    <a:lnTo>
                      <a:pt x="26" y="19"/>
                    </a:lnTo>
                    <a:lnTo>
                      <a:pt x="19" y="19"/>
                    </a:lnTo>
                    <a:lnTo>
                      <a:pt x="4" y="23"/>
                    </a:lnTo>
                    <a:lnTo>
                      <a:pt x="2" y="40"/>
                    </a:lnTo>
                    <a:lnTo>
                      <a:pt x="2" y="55"/>
                    </a:lnTo>
                    <a:lnTo>
                      <a:pt x="0" y="72"/>
                    </a:lnTo>
                    <a:lnTo>
                      <a:pt x="0" y="100"/>
                    </a:lnTo>
                    <a:lnTo>
                      <a:pt x="2" y="115"/>
                    </a:lnTo>
                    <a:lnTo>
                      <a:pt x="2" y="129"/>
                    </a:lnTo>
                    <a:lnTo>
                      <a:pt x="4" y="146"/>
                    </a:lnTo>
                    <a:lnTo>
                      <a:pt x="9" y="146"/>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8" name="Freeform 4654"/>
              <p:cNvSpPr>
                <a:spLocks/>
              </p:cNvSpPr>
              <p:nvPr/>
            </p:nvSpPr>
            <p:spPr bwMode="auto">
              <a:xfrm>
                <a:off x="4464" y="8844"/>
                <a:ext cx="127" cy="139"/>
              </a:xfrm>
              <a:custGeom>
                <a:avLst/>
                <a:gdLst/>
                <a:ahLst/>
                <a:cxnLst>
                  <a:cxn ang="0">
                    <a:pos x="31" y="139"/>
                  </a:cxn>
                  <a:cxn ang="0">
                    <a:pos x="38" y="136"/>
                  </a:cxn>
                  <a:cxn ang="0">
                    <a:pos x="55" y="136"/>
                  </a:cxn>
                  <a:cxn ang="0">
                    <a:pos x="62" y="134"/>
                  </a:cxn>
                  <a:cxn ang="0">
                    <a:pos x="72" y="132"/>
                  </a:cxn>
                  <a:cxn ang="0">
                    <a:pos x="79" y="132"/>
                  </a:cxn>
                  <a:cxn ang="0">
                    <a:pos x="86" y="129"/>
                  </a:cxn>
                  <a:cxn ang="0">
                    <a:pos x="100" y="124"/>
                  </a:cxn>
                  <a:cxn ang="0">
                    <a:pos x="108" y="124"/>
                  </a:cxn>
                  <a:cxn ang="0">
                    <a:pos x="115" y="122"/>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91" y="2"/>
                  </a:cxn>
                  <a:cxn ang="0">
                    <a:pos x="81" y="4"/>
                  </a:cxn>
                  <a:cxn ang="0">
                    <a:pos x="74" y="4"/>
                  </a:cxn>
                  <a:cxn ang="0">
                    <a:pos x="64" y="7"/>
                  </a:cxn>
                  <a:cxn ang="0">
                    <a:pos x="57" y="9"/>
                  </a:cxn>
                  <a:cxn ang="0">
                    <a:pos x="50" y="9"/>
                  </a:cxn>
                  <a:cxn ang="0">
                    <a:pos x="40" y="12"/>
                  </a:cxn>
                  <a:cxn ang="0">
                    <a:pos x="19" y="19"/>
                  </a:cxn>
                  <a:cxn ang="0">
                    <a:pos x="12" y="19"/>
                  </a:cxn>
                  <a:cxn ang="0">
                    <a:pos x="4" y="21"/>
                  </a:cxn>
                  <a:cxn ang="0">
                    <a:pos x="2" y="52"/>
                  </a:cxn>
                  <a:cxn ang="0">
                    <a:pos x="0" y="79"/>
                  </a:cxn>
                  <a:cxn ang="0">
                    <a:pos x="4" y="136"/>
                  </a:cxn>
                  <a:cxn ang="0">
                    <a:pos x="9" y="136"/>
                  </a:cxn>
                  <a:cxn ang="0">
                    <a:pos x="16" y="139"/>
                  </a:cxn>
                  <a:cxn ang="0">
                    <a:pos x="31" y="139"/>
                  </a:cxn>
                </a:cxnLst>
                <a:rect l="0" t="0" r="r" b="b"/>
                <a:pathLst>
                  <a:path w="127" h="139">
                    <a:moveTo>
                      <a:pt x="31" y="139"/>
                    </a:moveTo>
                    <a:lnTo>
                      <a:pt x="38" y="136"/>
                    </a:lnTo>
                    <a:lnTo>
                      <a:pt x="55" y="136"/>
                    </a:lnTo>
                    <a:lnTo>
                      <a:pt x="62" y="134"/>
                    </a:lnTo>
                    <a:lnTo>
                      <a:pt x="72" y="132"/>
                    </a:lnTo>
                    <a:lnTo>
                      <a:pt x="79" y="132"/>
                    </a:lnTo>
                    <a:lnTo>
                      <a:pt x="86" y="129"/>
                    </a:lnTo>
                    <a:lnTo>
                      <a:pt x="100" y="124"/>
                    </a:lnTo>
                    <a:lnTo>
                      <a:pt x="108" y="124"/>
                    </a:lnTo>
                    <a:lnTo>
                      <a:pt x="115" y="122"/>
                    </a:lnTo>
                    <a:lnTo>
                      <a:pt x="120" y="120"/>
                    </a:lnTo>
                    <a:lnTo>
                      <a:pt x="120" y="74"/>
                    </a:lnTo>
                    <a:lnTo>
                      <a:pt x="122" y="60"/>
                    </a:lnTo>
                    <a:lnTo>
                      <a:pt x="122" y="45"/>
                    </a:lnTo>
                    <a:lnTo>
                      <a:pt x="124" y="31"/>
                    </a:lnTo>
                    <a:lnTo>
                      <a:pt x="124" y="14"/>
                    </a:lnTo>
                    <a:lnTo>
                      <a:pt x="127" y="0"/>
                    </a:lnTo>
                    <a:lnTo>
                      <a:pt x="105" y="0"/>
                    </a:lnTo>
                    <a:lnTo>
                      <a:pt x="98" y="2"/>
                    </a:lnTo>
                    <a:lnTo>
                      <a:pt x="91" y="2"/>
                    </a:lnTo>
                    <a:lnTo>
                      <a:pt x="81" y="4"/>
                    </a:lnTo>
                    <a:lnTo>
                      <a:pt x="74" y="4"/>
                    </a:lnTo>
                    <a:lnTo>
                      <a:pt x="64" y="7"/>
                    </a:lnTo>
                    <a:lnTo>
                      <a:pt x="57" y="9"/>
                    </a:lnTo>
                    <a:lnTo>
                      <a:pt x="50" y="9"/>
                    </a:lnTo>
                    <a:lnTo>
                      <a:pt x="40" y="12"/>
                    </a:lnTo>
                    <a:lnTo>
                      <a:pt x="19" y="19"/>
                    </a:lnTo>
                    <a:lnTo>
                      <a:pt x="12" y="19"/>
                    </a:lnTo>
                    <a:lnTo>
                      <a:pt x="4" y="21"/>
                    </a:lnTo>
                    <a:lnTo>
                      <a:pt x="2" y="52"/>
                    </a:lnTo>
                    <a:lnTo>
                      <a:pt x="0" y="79"/>
                    </a:lnTo>
                    <a:lnTo>
                      <a:pt x="4" y="136"/>
                    </a:lnTo>
                    <a:lnTo>
                      <a:pt x="9" y="136"/>
                    </a:lnTo>
                    <a:lnTo>
                      <a:pt x="16" y="139"/>
                    </a:lnTo>
                    <a:lnTo>
                      <a:pt x="31" y="13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9" name="Freeform 4655"/>
              <p:cNvSpPr>
                <a:spLocks/>
              </p:cNvSpPr>
              <p:nvPr/>
            </p:nvSpPr>
            <p:spPr bwMode="auto">
              <a:xfrm>
                <a:off x="4466" y="8844"/>
                <a:ext cx="120" cy="132"/>
              </a:xfrm>
              <a:custGeom>
                <a:avLst/>
                <a:gdLst/>
                <a:ahLst/>
                <a:cxnLst>
                  <a:cxn ang="0">
                    <a:pos x="2" y="129"/>
                  </a:cxn>
                  <a:cxn ang="0">
                    <a:pos x="7" y="129"/>
                  </a:cxn>
                  <a:cxn ang="0">
                    <a:pos x="14" y="132"/>
                  </a:cxn>
                  <a:cxn ang="0">
                    <a:pos x="26" y="132"/>
                  </a:cxn>
                  <a:cxn ang="0">
                    <a:pos x="33" y="129"/>
                  </a:cxn>
                  <a:cxn ang="0">
                    <a:pos x="43" y="129"/>
                  </a:cxn>
                  <a:cxn ang="0">
                    <a:pos x="57" y="124"/>
                  </a:cxn>
                  <a:cxn ang="0">
                    <a:pos x="67" y="124"/>
                  </a:cxn>
                  <a:cxn ang="0">
                    <a:pos x="88" y="117"/>
                  </a:cxn>
                  <a:cxn ang="0">
                    <a:pos x="96" y="117"/>
                  </a:cxn>
                  <a:cxn ang="0">
                    <a:pos x="103" y="115"/>
                  </a:cxn>
                  <a:cxn ang="0">
                    <a:pos x="108" y="112"/>
                  </a:cxn>
                  <a:cxn ang="0">
                    <a:pos x="112" y="112"/>
                  </a:cxn>
                  <a:cxn ang="0">
                    <a:pos x="112" y="69"/>
                  </a:cxn>
                  <a:cxn ang="0">
                    <a:pos x="115" y="55"/>
                  </a:cxn>
                  <a:cxn ang="0">
                    <a:pos x="115" y="43"/>
                  </a:cxn>
                  <a:cxn ang="0">
                    <a:pos x="120" y="14"/>
                  </a:cxn>
                  <a:cxn ang="0">
                    <a:pos x="120" y="0"/>
                  </a:cxn>
                  <a:cxn ang="0">
                    <a:pos x="108" y="0"/>
                  </a:cxn>
                  <a:cxn ang="0">
                    <a:pos x="100" y="2"/>
                  </a:cxn>
                  <a:cxn ang="0">
                    <a:pos x="86" y="2"/>
                  </a:cxn>
                  <a:cxn ang="0">
                    <a:pos x="76" y="4"/>
                  </a:cxn>
                  <a:cxn ang="0">
                    <a:pos x="69" y="4"/>
                  </a:cxn>
                  <a:cxn ang="0">
                    <a:pos x="62" y="7"/>
                  </a:cxn>
                  <a:cxn ang="0">
                    <a:pos x="52" y="9"/>
                  </a:cxn>
                  <a:cxn ang="0">
                    <a:pos x="45" y="12"/>
                  </a:cxn>
                  <a:cxn ang="0">
                    <a:pos x="38" y="12"/>
                  </a:cxn>
                  <a:cxn ang="0">
                    <a:pos x="16" y="19"/>
                  </a:cxn>
                  <a:cxn ang="0">
                    <a:pos x="9" y="19"/>
                  </a:cxn>
                  <a:cxn ang="0">
                    <a:pos x="4" y="21"/>
                  </a:cxn>
                  <a:cxn ang="0">
                    <a:pos x="0" y="50"/>
                  </a:cxn>
                  <a:cxn ang="0">
                    <a:pos x="0" y="103"/>
                  </a:cxn>
                  <a:cxn ang="0">
                    <a:pos x="2" y="129"/>
                  </a:cxn>
                </a:cxnLst>
                <a:rect l="0" t="0" r="r" b="b"/>
                <a:pathLst>
                  <a:path w="120" h="132">
                    <a:moveTo>
                      <a:pt x="2" y="129"/>
                    </a:moveTo>
                    <a:lnTo>
                      <a:pt x="7" y="129"/>
                    </a:lnTo>
                    <a:lnTo>
                      <a:pt x="14" y="132"/>
                    </a:lnTo>
                    <a:lnTo>
                      <a:pt x="26" y="132"/>
                    </a:lnTo>
                    <a:lnTo>
                      <a:pt x="33" y="129"/>
                    </a:lnTo>
                    <a:lnTo>
                      <a:pt x="43" y="129"/>
                    </a:lnTo>
                    <a:lnTo>
                      <a:pt x="57" y="124"/>
                    </a:lnTo>
                    <a:lnTo>
                      <a:pt x="67" y="124"/>
                    </a:lnTo>
                    <a:lnTo>
                      <a:pt x="88" y="117"/>
                    </a:lnTo>
                    <a:lnTo>
                      <a:pt x="96" y="117"/>
                    </a:lnTo>
                    <a:lnTo>
                      <a:pt x="103" y="115"/>
                    </a:lnTo>
                    <a:lnTo>
                      <a:pt x="108" y="112"/>
                    </a:lnTo>
                    <a:lnTo>
                      <a:pt x="112" y="112"/>
                    </a:lnTo>
                    <a:lnTo>
                      <a:pt x="112" y="69"/>
                    </a:lnTo>
                    <a:lnTo>
                      <a:pt x="115" y="55"/>
                    </a:lnTo>
                    <a:lnTo>
                      <a:pt x="115" y="43"/>
                    </a:lnTo>
                    <a:lnTo>
                      <a:pt x="120" y="14"/>
                    </a:lnTo>
                    <a:lnTo>
                      <a:pt x="120" y="0"/>
                    </a:lnTo>
                    <a:lnTo>
                      <a:pt x="108" y="0"/>
                    </a:lnTo>
                    <a:lnTo>
                      <a:pt x="100" y="2"/>
                    </a:lnTo>
                    <a:lnTo>
                      <a:pt x="86" y="2"/>
                    </a:lnTo>
                    <a:lnTo>
                      <a:pt x="76" y="4"/>
                    </a:lnTo>
                    <a:lnTo>
                      <a:pt x="69" y="4"/>
                    </a:lnTo>
                    <a:lnTo>
                      <a:pt x="62" y="7"/>
                    </a:lnTo>
                    <a:lnTo>
                      <a:pt x="52" y="9"/>
                    </a:lnTo>
                    <a:lnTo>
                      <a:pt x="45" y="12"/>
                    </a:lnTo>
                    <a:lnTo>
                      <a:pt x="38" y="12"/>
                    </a:lnTo>
                    <a:lnTo>
                      <a:pt x="16" y="19"/>
                    </a:lnTo>
                    <a:lnTo>
                      <a:pt x="9" y="19"/>
                    </a:lnTo>
                    <a:lnTo>
                      <a:pt x="4" y="21"/>
                    </a:lnTo>
                    <a:lnTo>
                      <a:pt x="0" y="50"/>
                    </a:lnTo>
                    <a:lnTo>
                      <a:pt x="0" y="103"/>
                    </a:lnTo>
                    <a:lnTo>
                      <a:pt x="2" y="129"/>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0" name="Freeform 4656"/>
              <p:cNvSpPr>
                <a:spLocks/>
              </p:cNvSpPr>
              <p:nvPr/>
            </p:nvSpPr>
            <p:spPr bwMode="auto">
              <a:xfrm>
                <a:off x="4466" y="8844"/>
                <a:ext cx="115" cy="124"/>
              </a:xfrm>
              <a:custGeom>
                <a:avLst/>
                <a:gdLst/>
                <a:ahLst/>
                <a:cxnLst>
                  <a:cxn ang="0">
                    <a:pos x="2" y="122"/>
                  </a:cxn>
                  <a:cxn ang="0">
                    <a:pos x="14" y="122"/>
                  </a:cxn>
                  <a:cxn ang="0">
                    <a:pos x="19" y="124"/>
                  </a:cxn>
                  <a:cxn ang="0">
                    <a:pos x="26" y="122"/>
                  </a:cxn>
                  <a:cxn ang="0">
                    <a:pos x="33" y="122"/>
                  </a:cxn>
                  <a:cxn ang="0">
                    <a:pos x="40" y="120"/>
                  </a:cxn>
                  <a:cxn ang="0">
                    <a:pos x="48" y="120"/>
                  </a:cxn>
                  <a:cxn ang="0">
                    <a:pos x="55" y="117"/>
                  </a:cxn>
                  <a:cxn ang="0">
                    <a:pos x="64" y="115"/>
                  </a:cxn>
                  <a:cxn ang="0">
                    <a:pos x="71" y="112"/>
                  </a:cxn>
                  <a:cxn ang="0">
                    <a:pos x="79" y="112"/>
                  </a:cxn>
                  <a:cxn ang="0">
                    <a:pos x="86" y="110"/>
                  </a:cxn>
                  <a:cxn ang="0">
                    <a:pos x="91" y="108"/>
                  </a:cxn>
                  <a:cxn ang="0">
                    <a:pos x="98" y="105"/>
                  </a:cxn>
                  <a:cxn ang="0">
                    <a:pos x="103" y="103"/>
                  </a:cxn>
                  <a:cxn ang="0">
                    <a:pos x="108" y="103"/>
                  </a:cxn>
                  <a:cxn ang="0">
                    <a:pos x="108" y="76"/>
                  </a:cxn>
                  <a:cxn ang="0">
                    <a:pos x="110" y="64"/>
                  </a:cxn>
                  <a:cxn ang="0">
                    <a:pos x="110" y="50"/>
                  </a:cxn>
                  <a:cxn ang="0">
                    <a:pos x="112" y="38"/>
                  </a:cxn>
                  <a:cxn ang="0">
                    <a:pos x="112" y="26"/>
                  </a:cxn>
                  <a:cxn ang="0">
                    <a:pos x="115" y="14"/>
                  </a:cxn>
                  <a:cxn ang="0">
                    <a:pos x="115" y="0"/>
                  </a:cxn>
                  <a:cxn ang="0">
                    <a:pos x="103" y="0"/>
                  </a:cxn>
                  <a:cxn ang="0">
                    <a:pos x="96" y="2"/>
                  </a:cxn>
                  <a:cxn ang="0">
                    <a:pos x="91" y="2"/>
                  </a:cxn>
                  <a:cxn ang="0">
                    <a:pos x="81" y="4"/>
                  </a:cxn>
                  <a:cxn ang="0">
                    <a:pos x="74" y="4"/>
                  </a:cxn>
                  <a:cxn ang="0">
                    <a:pos x="67" y="7"/>
                  </a:cxn>
                  <a:cxn ang="0">
                    <a:pos x="60" y="7"/>
                  </a:cxn>
                  <a:cxn ang="0">
                    <a:pos x="50" y="9"/>
                  </a:cxn>
                  <a:cxn ang="0">
                    <a:pos x="43" y="12"/>
                  </a:cxn>
                  <a:cxn ang="0">
                    <a:pos x="36" y="14"/>
                  </a:cxn>
                  <a:cxn ang="0">
                    <a:pos x="28" y="14"/>
                  </a:cxn>
                  <a:cxn ang="0">
                    <a:pos x="14" y="19"/>
                  </a:cxn>
                  <a:cxn ang="0">
                    <a:pos x="9" y="21"/>
                  </a:cxn>
                  <a:cxn ang="0">
                    <a:pos x="4" y="21"/>
                  </a:cxn>
                  <a:cxn ang="0">
                    <a:pos x="0" y="48"/>
                  </a:cxn>
                  <a:cxn ang="0">
                    <a:pos x="0" y="96"/>
                  </a:cxn>
                  <a:cxn ang="0">
                    <a:pos x="2" y="122"/>
                  </a:cxn>
                </a:cxnLst>
                <a:rect l="0" t="0" r="r" b="b"/>
                <a:pathLst>
                  <a:path w="115" h="124">
                    <a:moveTo>
                      <a:pt x="2" y="122"/>
                    </a:moveTo>
                    <a:lnTo>
                      <a:pt x="14" y="122"/>
                    </a:lnTo>
                    <a:lnTo>
                      <a:pt x="19" y="124"/>
                    </a:lnTo>
                    <a:lnTo>
                      <a:pt x="26" y="122"/>
                    </a:lnTo>
                    <a:lnTo>
                      <a:pt x="33" y="122"/>
                    </a:lnTo>
                    <a:lnTo>
                      <a:pt x="40" y="120"/>
                    </a:lnTo>
                    <a:lnTo>
                      <a:pt x="48" y="120"/>
                    </a:lnTo>
                    <a:lnTo>
                      <a:pt x="55" y="117"/>
                    </a:lnTo>
                    <a:lnTo>
                      <a:pt x="64" y="115"/>
                    </a:lnTo>
                    <a:lnTo>
                      <a:pt x="71" y="112"/>
                    </a:lnTo>
                    <a:lnTo>
                      <a:pt x="79" y="112"/>
                    </a:lnTo>
                    <a:lnTo>
                      <a:pt x="86" y="110"/>
                    </a:lnTo>
                    <a:lnTo>
                      <a:pt x="91" y="108"/>
                    </a:lnTo>
                    <a:lnTo>
                      <a:pt x="98" y="105"/>
                    </a:lnTo>
                    <a:lnTo>
                      <a:pt x="103" y="103"/>
                    </a:lnTo>
                    <a:lnTo>
                      <a:pt x="108" y="103"/>
                    </a:lnTo>
                    <a:lnTo>
                      <a:pt x="108" y="76"/>
                    </a:lnTo>
                    <a:lnTo>
                      <a:pt x="110" y="64"/>
                    </a:lnTo>
                    <a:lnTo>
                      <a:pt x="110" y="50"/>
                    </a:lnTo>
                    <a:lnTo>
                      <a:pt x="112" y="38"/>
                    </a:lnTo>
                    <a:lnTo>
                      <a:pt x="112" y="26"/>
                    </a:lnTo>
                    <a:lnTo>
                      <a:pt x="115" y="14"/>
                    </a:lnTo>
                    <a:lnTo>
                      <a:pt x="115" y="0"/>
                    </a:lnTo>
                    <a:lnTo>
                      <a:pt x="103" y="0"/>
                    </a:lnTo>
                    <a:lnTo>
                      <a:pt x="96" y="2"/>
                    </a:lnTo>
                    <a:lnTo>
                      <a:pt x="91" y="2"/>
                    </a:lnTo>
                    <a:lnTo>
                      <a:pt x="81" y="4"/>
                    </a:lnTo>
                    <a:lnTo>
                      <a:pt x="74" y="4"/>
                    </a:lnTo>
                    <a:lnTo>
                      <a:pt x="67" y="7"/>
                    </a:lnTo>
                    <a:lnTo>
                      <a:pt x="60" y="7"/>
                    </a:lnTo>
                    <a:lnTo>
                      <a:pt x="50" y="9"/>
                    </a:lnTo>
                    <a:lnTo>
                      <a:pt x="43" y="12"/>
                    </a:lnTo>
                    <a:lnTo>
                      <a:pt x="36" y="14"/>
                    </a:lnTo>
                    <a:lnTo>
                      <a:pt x="28" y="14"/>
                    </a:lnTo>
                    <a:lnTo>
                      <a:pt x="14" y="19"/>
                    </a:lnTo>
                    <a:lnTo>
                      <a:pt x="9" y="21"/>
                    </a:lnTo>
                    <a:lnTo>
                      <a:pt x="4" y="21"/>
                    </a:lnTo>
                    <a:lnTo>
                      <a:pt x="0" y="48"/>
                    </a:lnTo>
                    <a:lnTo>
                      <a:pt x="0" y="96"/>
                    </a:lnTo>
                    <a:lnTo>
                      <a:pt x="2" y="122"/>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1" name="Freeform 4657"/>
              <p:cNvSpPr>
                <a:spLocks/>
              </p:cNvSpPr>
              <p:nvPr/>
            </p:nvSpPr>
            <p:spPr bwMode="auto">
              <a:xfrm>
                <a:off x="4466" y="8844"/>
                <a:ext cx="110" cy="115"/>
              </a:xfrm>
              <a:custGeom>
                <a:avLst/>
                <a:gdLst/>
                <a:ahLst/>
                <a:cxnLst>
                  <a:cxn ang="0">
                    <a:pos x="4" y="115"/>
                  </a:cxn>
                  <a:cxn ang="0">
                    <a:pos x="33" y="115"/>
                  </a:cxn>
                  <a:cxn ang="0">
                    <a:pos x="40" y="112"/>
                  </a:cxn>
                  <a:cxn ang="0">
                    <a:pos x="45" y="110"/>
                  </a:cxn>
                  <a:cxn ang="0">
                    <a:pos x="52" y="110"/>
                  </a:cxn>
                  <a:cxn ang="0">
                    <a:pos x="81" y="100"/>
                  </a:cxn>
                  <a:cxn ang="0">
                    <a:pos x="88" y="98"/>
                  </a:cxn>
                  <a:cxn ang="0">
                    <a:pos x="93" y="96"/>
                  </a:cxn>
                  <a:cxn ang="0">
                    <a:pos x="100" y="96"/>
                  </a:cxn>
                  <a:cxn ang="0">
                    <a:pos x="105" y="93"/>
                  </a:cxn>
                  <a:cxn ang="0">
                    <a:pos x="103" y="81"/>
                  </a:cxn>
                  <a:cxn ang="0">
                    <a:pos x="105" y="69"/>
                  </a:cxn>
                  <a:cxn ang="0">
                    <a:pos x="105" y="57"/>
                  </a:cxn>
                  <a:cxn ang="0">
                    <a:pos x="108" y="48"/>
                  </a:cxn>
                  <a:cxn ang="0">
                    <a:pos x="108" y="36"/>
                  </a:cxn>
                  <a:cxn ang="0">
                    <a:pos x="110" y="26"/>
                  </a:cxn>
                  <a:cxn ang="0">
                    <a:pos x="110" y="0"/>
                  </a:cxn>
                  <a:cxn ang="0">
                    <a:pos x="105" y="0"/>
                  </a:cxn>
                  <a:cxn ang="0">
                    <a:pos x="100" y="2"/>
                  </a:cxn>
                  <a:cxn ang="0">
                    <a:pos x="86" y="2"/>
                  </a:cxn>
                  <a:cxn ang="0">
                    <a:pos x="79" y="4"/>
                  </a:cxn>
                  <a:cxn ang="0">
                    <a:pos x="71" y="4"/>
                  </a:cxn>
                  <a:cxn ang="0">
                    <a:pos x="57" y="9"/>
                  </a:cxn>
                  <a:cxn ang="0">
                    <a:pos x="50" y="9"/>
                  </a:cxn>
                  <a:cxn ang="0">
                    <a:pos x="43" y="12"/>
                  </a:cxn>
                  <a:cxn ang="0">
                    <a:pos x="36" y="14"/>
                  </a:cxn>
                  <a:cxn ang="0">
                    <a:pos x="28" y="14"/>
                  </a:cxn>
                  <a:cxn ang="0">
                    <a:pos x="14" y="19"/>
                  </a:cxn>
                  <a:cxn ang="0">
                    <a:pos x="4" y="23"/>
                  </a:cxn>
                  <a:cxn ang="0">
                    <a:pos x="0" y="45"/>
                  </a:cxn>
                  <a:cxn ang="0">
                    <a:pos x="0" y="91"/>
                  </a:cxn>
                  <a:cxn ang="0">
                    <a:pos x="4" y="115"/>
                  </a:cxn>
                </a:cxnLst>
                <a:rect l="0" t="0" r="r" b="b"/>
                <a:pathLst>
                  <a:path w="110" h="115">
                    <a:moveTo>
                      <a:pt x="4" y="115"/>
                    </a:moveTo>
                    <a:lnTo>
                      <a:pt x="33" y="115"/>
                    </a:lnTo>
                    <a:lnTo>
                      <a:pt x="40" y="112"/>
                    </a:lnTo>
                    <a:lnTo>
                      <a:pt x="45" y="110"/>
                    </a:lnTo>
                    <a:lnTo>
                      <a:pt x="52" y="110"/>
                    </a:lnTo>
                    <a:lnTo>
                      <a:pt x="81" y="100"/>
                    </a:lnTo>
                    <a:lnTo>
                      <a:pt x="88" y="98"/>
                    </a:lnTo>
                    <a:lnTo>
                      <a:pt x="93" y="96"/>
                    </a:lnTo>
                    <a:lnTo>
                      <a:pt x="100" y="96"/>
                    </a:lnTo>
                    <a:lnTo>
                      <a:pt x="105" y="93"/>
                    </a:lnTo>
                    <a:lnTo>
                      <a:pt x="103" y="81"/>
                    </a:lnTo>
                    <a:lnTo>
                      <a:pt x="105" y="69"/>
                    </a:lnTo>
                    <a:lnTo>
                      <a:pt x="105" y="57"/>
                    </a:lnTo>
                    <a:lnTo>
                      <a:pt x="108" y="48"/>
                    </a:lnTo>
                    <a:lnTo>
                      <a:pt x="108" y="36"/>
                    </a:lnTo>
                    <a:lnTo>
                      <a:pt x="110" y="26"/>
                    </a:lnTo>
                    <a:lnTo>
                      <a:pt x="110" y="0"/>
                    </a:lnTo>
                    <a:lnTo>
                      <a:pt x="105" y="0"/>
                    </a:lnTo>
                    <a:lnTo>
                      <a:pt x="100" y="2"/>
                    </a:lnTo>
                    <a:lnTo>
                      <a:pt x="86" y="2"/>
                    </a:lnTo>
                    <a:lnTo>
                      <a:pt x="79" y="4"/>
                    </a:lnTo>
                    <a:lnTo>
                      <a:pt x="71" y="4"/>
                    </a:lnTo>
                    <a:lnTo>
                      <a:pt x="57" y="9"/>
                    </a:lnTo>
                    <a:lnTo>
                      <a:pt x="50" y="9"/>
                    </a:lnTo>
                    <a:lnTo>
                      <a:pt x="43" y="12"/>
                    </a:lnTo>
                    <a:lnTo>
                      <a:pt x="36" y="14"/>
                    </a:lnTo>
                    <a:lnTo>
                      <a:pt x="28" y="14"/>
                    </a:lnTo>
                    <a:lnTo>
                      <a:pt x="14" y="19"/>
                    </a:lnTo>
                    <a:lnTo>
                      <a:pt x="4" y="23"/>
                    </a:lnTo>
                    <a:lnTo>
                      <a:pt x="0" y="45"/>
                    </a:lnTo>
                    <a:lnTo>
                      <a:pt x="0" y="91"/>
                    </a:lnTo>
                    <a:lnTo>
                      <a:pt x="4" y="11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2" name="Freeform 4658"/>
              <p:cNvSpPr>
                <a:spLocks/>
              </p:cNvSpPr>
              <p:nvPr/>
            </p:nvSpPr>
            <p:spPr bwMode="auto">
              <a:xfrm>
                <a:off x="4471" y="8856"/>
                <a:ext cx="165" cy="31"/>
              </a:xfrm>
              <a:custGeom>
                <a:avLst/>
                <a:gdLst/>
                <a:ahLst/>
                <a:cxnLst>
                  <a:cxn ang="0">
                    <a:pos x="148" y="9"/>
                  </a:cxn>
                  <a:cxn ang="0">
                    <a:pos x="165" y="0"/>
                  </a:cxn>
                  <a:cxn ang="0">
                    <a:pos x="151" y="4"/>
                  </a:cxn>
                  <a:cxn ang="0">
                    <a:pos x="120" y="7"/>
                  </a:cxn>
                  <a:cxn ang="0">
                    <a:pos x="45" y="16"/>
                  </a:cxn>
                  <a:cxn ang="0">
                    <a:pos x="0" y="26"/>
                  </a:cxn>
                  <a:cxn ang="0">
                    <a:pos x="7" y="31"/>
                  </a:cxn>
                  <a:cxn ang="0">
                    <a:pos x="148" y="9"/>
                  </a:cxn>
                </a:cxnLst>
                <a:rect l="0" t="0" r="r" b="b"/>
                <a:pathLst>
                  <a:path w="165" h="31">
                    <a:moveTo>
                      <a:pt x="148" y="9"/>
                    </a:moveTo>
                    <a:lnTo>
                      <a:pt x="165" y="0"/>
                    </a:lnTo>
                    <a:lnTo>
                      <a:pt x="151" y="4"/>
                    </a:lnTo>
                    <a:lnTo>
                      <a:pt x="120" y="7"/>
                    </a:lnTo>
                    <a:lnTo>
                      <a:pt x="45" y="16"/>
                    </a:lnTo>
                    <a:lnTo>
                      <a:pt x="0" y="26"/>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3" name="Freeform 4659"/>
              <p:cNvSpPr>
                <a:spLocks/>
              </p:cNvSpPr>
              <p:nvPr/>
            </p:nvSpPr>
            <p:spPr bwMode="auto">
              <a:xfrm>
                <a:off x="4473" y="8865"/>
                <a:ext cx="147" cy="171"/>
              </a:xfrm>
              <a:custGeom>
                <a:avLst/>
                <a:gdLst/>
                <a:ahLst/>
                <a:cxnLst>
                  <a:cxn ang="0">
                    <a:pos x="67" y="7"/>
                  </a:cxn>
                  <a:cxn ang="0">
                    <a:pos x="57" y="7"/>
                  </a:cxn>
                  <a:cxn ang="0">
                    <a:pos x="48" y="9"/>
                  </a:cxn>
                  <a:cxn ang="0">
                    <a:pos x="40" y="9"/>
                  </a:cxn>
                  <a:cxn ang="0">
                    <a:pos x="21" y="14"/>
                  </a:cxn>
                  <a:cxn ang="0">
                    <a:pos x="14" y="14"/>
                  </a:cxn>
                  <a:cxn ang="0">
                    <a:pos x="4" y="16"/>
                  </a:cxn>
                  <a:cxn ang="0">
                    <a:pos x="4" y="33"/>
                  </a:cxn>
                  <a:cxn ang="0">
                    <a:pos x="2" y="50"/>
                  </a:cxn>
                  <a:cxn ang="0">
                    <a:pos x="2" y="69"/>
                  </a:cxn>
                  <a:cxn ang="0">
                    <a:pos x="0" y="86"/>
                  </a:cxn>
                  <a:cxn ang="0">
                    <a:pos x="0" y="105"/>
                  </a:cxn>
                  <a:cxn ang="0">
                    <a:pos x="2" y="124"/>
                  </a:cxn>
                  <a:cxn ang="0">
                    <a:pos x="2" y="146"/>
                  </a:cxn>
                  <a:cxn ang="0">
                    <a:pos x="4" y="168"/>
                  </a:cxn>
                  <a:cxn ang="0">
                    <a:pos x="67" y="168"/>
                  </a:cxn>
                  <a:cxn ang="0">
                    <a:pos x="74" y="170"/>
                  </a:cxn>
                  <a:cxn ang="0">
                    <a:pos x="100" y="170"/>
                  </a:cxn>
                  <a:cxn ang="0">
                    <a:pos x="110" y="168"/>
                  </a:cxn>
                  <a:cxn ang="0">
                    <a:pos x="136" y="168"/>
                  </a:cxn>
                  <a:cxn ang="0">
                    <a:pos x="146" y="165"/>
                  </a:cxn>
                  <a:cxn ang="0">
                    <a:pos x="143" y="122"/>
                  </a:cxn>
                  <a:cxn ang="0">
                    <a:pos x="143" y="0"/>
                  </a:cxn>
                  <a:cxn ang="0">
                    <a:pos x="120" y="0"/>
                  </a:cxn>
                  <a:cxn ang="0">
                    <a:pos x="110" y="2"/>
                  </a:cxn>
                  <a:cxn ang="0">
                    <a:pos x="93" y="2"/>
                  </a:cxn>
                  <a:cxn ang="0">
                    <a:pos x="83" y="4"/>
                  </a:cxn>
                  <a:cxn ang="0">
                    <a:pos x="74" y="4"/>
                  </a:cxn>
                  <a:cxn ang="0">
                    <a:pos x="67" y="7"/>
                  </a:cxn>
                </a:cxnLst>
                <a:rect l="0" t="0" r="r" b="b"/>
                <a:pathLst>
                  <a:path w="147" h="171">
                    <a:moveTo>
                      <a:pt x="67" y="7"/>
                    </a:moveTo>
                    <a:lnTo>
                      <a:pt x="57" y="7"/>
                    </a:lnTo>
                    <a:lnTo>
                      <a:pt x="48" y="9"/>
                    </a:lnTo>
                    <a:lnTo>
                      <a:pt x="40" y="9"/>
                    </a:lnTo>
                    <a:lnTo>
                      <a:pt x="21" y="14"/>
                    </a:lnTo>
                    <a:lnTo>
                      <a:pt x="14" y="14"/>
                    </a:lnTo>
                    <a:lnTo>
                      <a:pt x="4" y="16"/>
                    </a:lnTo>
                    <a:lnTo>
                      <a:pt x="4" y="33"/>
                    </a:lnTo>
                    <a:lnTo>
                      <a:pt x="2" y="50"/>
                    </a:lnTo>
                    <a:lnTo>
                      <a:pt x="2" y="69"/>
                    </a:lnTo>
                    <a:lnTo>
                      <a:pt x="0" y="86"/>
                    </a:lnTo>
                    <a:lnTo>
                      <a:pt x="0" y="105"/>
                    </a:lnTo>
                    <a:lnTo>
                      <a:pt x="2" y="124"/>
                    </a:lnTo>
                    <a:lnTo>
                      <a:pt x="2" y="146"/>
                    </a:lnTo>
                    <a:lnTo>
                      <a:pt x="4" y="168"/>
                    </a:lnTo>
                    <a:lnTo>
                      <a:pt x="67" y="168"/>
                    </a:lnTo>
                    <a:lnTo>
                      <a:pt x="74" y="170"/>
                    </a:lnTo>
                    <a:lnTo>
                      <a:pt x="100" y="170"/>
                    </a:lnTo>
                    <a:lnTo>
                      <a:pt x="110" y="168"/>
                    </a:lnTo>
                    <a:lnTo>
                      <a:pt x="136" y="168"/>
                    </a:lnTo>
                    <a:lnTo>
                      <a:pt x="146" y="165"/>
                    </a:lnTo>
                    <a:lnTo>
                      <a:pt x="143" y="122"/>
                    </a:lnTo>
                    <a:lnTo>
                      <a:pt x="143" y="0"/>
                    </a:lnTo>
                    <a:lnTo>
                      <a:pt x="120" y="0"/>
                    </a:lnTo>
                    <a:lnTo>
                      <a:pt x="110" y="2"/>
                    </a:lnTo>
                    <a:lnTo>
                      <a:pt x="93" y="2"/>
                    </a:lnTo>
                    <a:lnTo>
                      <a:pt x="83" y="4"/>
                    </a:lnTo>
                    <a:lnTo>
                      <a:pt x="74" y="4"/>
                    </a:lnTo>
                    <a:lnTo>
                      <a:pt x="67" y="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4" name="Freeform 4660"/>
              <p:cNvSpPr>
                <a:spLocks/>
              </p:cNvSpPr>
              <p:nvPr/>
            </p:nvSpPr>
            <p:spPr bwMode="auto">
              <a:xfrm>
                <a:off x="4476" y="8868"/>
                <a:ext cx="139" cy="163"/>
              </a:xfrm>
              <a:custGeom>
                <a:avLst/>
                <a:gdLst/>
                <a:ahLst/>
                <a:cxnLst>
                  <a:cxn ang="0">
                    <a:pos x="2" y="139"/>
                  </a:cxn>
                  <a:cxn ang="0">
                    <a:pos x="4" y="160"/>
                  </a:cxn>
                  <a:cxn ang="0">
                    <a:pos x="31" y="160"/>
                  </a:cxn>
                  <a:cxn ang="0">
                    <a:pos x="38" y="163"/>
                  </a:cxn>
                  <a:cxn ang="0">
                    <a:pos x="115" y="163"/>
                  </a:cxn>
                  <a:cxn ang="0">
                    <a:pos x="122" y="160"/>
                  </a:cxn>
                  <a:cxn ang="0">
                    <a:pos x="129" y="160"/>
                  </a:cxn>
                  <a:cxn ang="0">
                    <a:pos x="139" y="158"/>
                  </a:cxn>
                  <a:cxn ang="0">
                    <a:pos x="139" y="0"/>
                  </a:cxn>
                  <a:cxn ang="0">
                    <a:pos x="129" y="0"/>
                  </a:cxn>
                  <a:cxn ang="0">
                    <a:pos x="122" y="2"/>
                  </a:cxn>
                  <a:cxn ang="0">
                    <a:pos x="95" y="2"/>
                  </a:cxn>
                  <a:cxn ang="0">
                    <a:pos x="88" y="4"/>
                  </a:cxn>
                  <a:cxn ang="0">
                    <a:pos x="71" y="4"/>
                  </a:cxn>
                  <a:cxn ang="0">
                    <a:pos x="62" y="7"/>
                  </a:cxn>
                  <a:cxn ang="0">
                    <a:pos x="55" y="7"/>
                  </a:cxn>
                  <a:cxn ang="0">
                    <a:pos x="47" y="9"/>
                  </a:cxn>
                  <a:cxn ang="0">
                    <a:pos x="38" y="9"/>
                  </a:cxn>
                  <a:cxn ang="0">
                    <a:pos x="31" y="12"/>
                  </a:cxn>
                  <a:cxn ang="0">
                    <a:pos x="21" y="14"/>
                  </a:cxn>
                  <a:cxn ang="0">
                    <a:pos x="14" y="14"/>
                  </a:cxn>
                  <a:cxn ang="0">
                    <a:pos x="4" y="16"/>
                  </a:cxn>
                  <a:cxn ang="0">
                    <a:pos x="4" y="33"/>
                  </a:cxn>
                  <a:cxn ang="0">
                    <a:pos x="0" y="67"/>
                  </a:cxn>
                  <a:cxn ang="0">
                    <a:pos x="0" y="120"/>
                  </a:cxn>
                  <a:cxn ang="0">
                    <a:pos x="2" y="139"/>
                  </a:cxn>
                </a:cxnLst>
                <a:rect l="0" t="0" r="r" b="b"/>
                <a:pathLst>
                  <a:path w="139" h="163">
                    <a:moveTo>
                      <a:pt x="2" y="139"/>
                    </a:moveTo>
                    <a:lnTo>
                      <a:pt x="4" y="160"/>
                    </a:lnTo>
                    <a:lnTo>
                      <a:pt x="31" y="160"/>
                    </a:lnTo>
                    <a:lnTo>
                      <a:pt x="38" y="163"/>
                    </a:lnTo>
                    <a:lnTo>
                      <a:pt x="115" y="163"/>
                    </a:lnTo>
                    <a:lnTo>
                      <a:pt x="122" y="160"/>
                    </a:lnTo>
                    <a:lnTo>
                      <a:pt x="129" y="160"/>
                    </a:lnTo>
                    <a:lnTo>
                      <a:pt x="139" y="158"/>
                    </a:lnTo>
                    <a:lnTo>
                      <a:pt x="139" y="0"/>
                    </a:lnTo>
                    <a:lnTo>
                      <a:pt x="129" y="0"/>
                    </a:lnTo>
                    <a:lnTo>
                      <a:pt x="122" y="2"/>
                    </a:lnTo>
                    <a:lnTo>
                      <a:pt x="95" y="2"/>
                    </a:lnTo>
                    <a:lnTo>
                      <a:pt x="88" y="4"/>
                    </a:lnTo>
                    <a:lnTo>
                      <a:pt x="71" y="4"/>
                    </a:lnTo>
                    <a:lnTo>
                      <a:pt x="62" y="7"/>
                    </a:lnTo>
                    <a:lnTo>
                      <a:pt x="55" y="7"/>
                    </a:lnTo>
                    <a:lnTo>
                      <a:pt x="47" y="9"/>
                    </a:lnTo>
                    <a:lnTo>
                      <a:pt x="38" y="9"/>
                    </a:lnTo>
                    <a:lnTo>
                      <a:pt x="31" y="12"/>
                    </a:lnTo>
                    <a:lnTo>
                      <a:pt x="21" y="14"/>
                    </a:lnTo>
                    <a:lnTo>
                      <a:pt x="14" y="14"/>
                    </a:lnTo>
                    <a:lnTo>
                      <a:pt x="4" y="16"/>
                    </a:lnTo>
                    <a:lnTo>
                      <a:pt x="4" y="33"/>
                    </a:lnTo>
                    <a:lnTo>
                      <a:pt x="0" y="67"/>
                    </a:lnTo>
                    <a:lnTo>
                      <a:pt x="0" y="120"/>
                    </a:lnTo>
                    <a:lnTo>
                      <a:pt x="2" y="13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5" name="Freeform 4661"/>
              <p:cNvSpPr>
                <a:spLocks/>
              </p:cNvSpPr>
              <p:nvPr/>
            </p:nvSpPr>
            <p:spPr bwMode="auto">
              <a:xfrm>
                <a:off x="4478" y="8872"/>
                <a:ext cx="132" cy="156"/>
              </a:xfrm>
              <a:custGeom>
                <a:avLst/>
                <a:gdLst/>
                <a:ahLst/>
                <a:cxnLst>
                  <a:cxn ang="0">
                    <a:pos x="2" y="132"/>
                  </a:cxn>
                  <a:cxn ang="0">
                    <a:pos x="7" y="151"/>
                  </a:cxn>
                  <a:cxn ang="0">
                    <a:pos x="14" y="151"/>
                  </a:cxn>
                  <a:cxn ang="0">
                    <a:pos x="21" y="153"/>
                  </a:cxn>
                  <a:cxn ang="0">
                    <a:pos x="45" y="153"/>
                  </a:cxn>
                  <a:cxn ang="0">
                    <a:pos x="52" y="156"/>
                  </a:cxn>
                  <a:cxn ang="0">
                    <a:pos x="84" y="156"/>
                  </a:cxn>
                  <a:cxn ang="0">
                    <a:pos x="93" y="153"/>
                  </a:cxn>
                  <a:cxn ang="0">
                    <a:pos x="117" y="153"/>
                  </a:cxn>
                  <a:cxn ang="0">
                    <a:pos x="124" y="151"/>
                  </a:cxn>
                  <a:cxn ang="0">
                    <a:pos x="132" y="151"/>
                  </a:cxn>
                  <a:cxn ang="0">
                    <a:pos x="132" y="0"/>
                  </a:cxn>
                  <a:cxn ang="0">
                    <a:pos x="93" y="0"/>
                  </a:cxn>
                  <a:cxn ang="0">
                    <a:pos x="84" y="2"/>
                  </a:cxn>
                  <a:cxn ang="0">
                    <a:pos x="69" y="2"/>
                  </a:cxn>
                  <a:cxn ang="0">
                    <a:pos x="60" y="4"/>
                  </a:cxn>
                  <a:cxn ang="0">
                    <a:pos x="52" y="4"/>
                  </a:cxn>
                  <a:cxn ang="0">
                    <a:pos x="45" y="7"/>
                  </a:cxn>
                  <a:cxn ang="0">
                    <a:pos x="38" y="7"/>
                  </a:cxn>
                  <a:cxn ang="0">
                    <a:pos x="28" y="9"/>
                  </a:cxn>
                  <a:cxn ang="0">
                    <a:pos x="21" y="12"/>
                  </a:cxn>
                  <a:cxn ang="0">
                    <a:pos x="14" y="14"/>
                  </a:cxn>
                  <a:cxn ang="0">
                    <a:pos x="7" y="14"/>
                  </a:cxn>
                  <a:cxn ang="0">
                    <a:pos x="4" y="31"/>
                  </a:cxn>
                  <a:cxn ang="0">
                    <a:pos x="2" y="45"/>
                  </a:cxn>
                  <a:cxn ang="0">
                    <a:pos x="0" y="62"/>
                  </a:cxn>
                  <a:cxn ang="0">
                    <a:pos x="0" y="112"/>
                  </a:cxn>
                  <a:cxn ang="0">
                    <a:pos x="2" y="132"/>
                  </a:cxn>
                </a:cxnLst>
                <a:rect l="0" t="0" r="r" b="b"/>
                <a:pathLst>
                  <a:path w="132" h="156">
                    <a:moveTo>
                      <a:pt x="2" y="132"/>
                    </a:moveTo>
                    <a:lnTo>
                      <a:pt x="7" y="151"/>
                    </a:lnTo>
                    <a:lnTo>
                      <a:pt x="14" y="151"/>
                    </a:lnTo>
                    <a:lnTo>
                      <a:pt x="21" y="153"/>
                    </a:lnTo>
                    <a:lnTo>
                      <a:pt x="45" y="153"/>
                    </a:lnTo>
                    <a:lnTo>
                      <a:pt x="52" y="156"/>
                    </a:lnTo>
                    <a:lnTo>
                      <a:pt x="84" y="156"/>
                    </a:lnTo>
                    <a:lnTo>
                      <a:pt x="93" y="153"/>
                    </a:lnTo>
                    <a:lnTo>
                      <a:pt x="117" y="153"/>
                    </a:lnTo>
                    <a:lnTo>
                      <a:pt x="124" y="151"/>
                    </a:lnTo>
                    <a:lnTo>
                      <a:pt x="132" y="151"/>
                    </a:lnTo>
                    <a:lnTo>
                      <a:pt x="132" y="0"/>
                    </a:lnTo>
                    <a:lnTo>
                      <a:pt x="93" y="0"/>
                    </a:lnTo>
                    <a:lnTo>
                      <a:pt x="84" y="2"/>
                    </a:lnTo>
                    <a:lnTo>
                      <a:pt x="69" y="2"/>
                    </a:lnTo>
                    <a:lnTo>
                      <a:pt x="60" y="4"/>
                    </a:lnTo>
                    <a:lnTo>
                      <a:pt x="52" y="4"/>
                    </a:lnTo>
                    <a:lnTo>
                      <a:pt x="45" y="7"/>
                    </a:lnTo>
                    <a:lnTo>
                      <a:pt x="38" y="7"/>
                    </a:lnTo>
                    <a:lnTo>
                      <a:pt x="28" y="9"/>
                    </a:lnTo>
                    <a:lnTo>
                      <a:pt x="21" y="12"/>
                    </a:lnTo>
                    <a:lnTo>
                      <a:pt x="14" y="14"/>
                    </a:lnTo>
                    <a:lnTo>
                      <a:pt x="7" y="14"/>
                    </a:lnTo>
                    <a:lnTo>
                      <a:pt x="4" y="31"/>
                    </a:lnTo>
                    <a:lnTo>
                      <a:pt x="2" y="45"/>
                    </a:lnTo>
                    <a:lnTo>
                      <a:pt x="0" y="62"/>
                    </a:lnTo>
                    <a:lnTo>
                      <a:pt x="0" y="112"/>
                    </a:lnTo>
                    <a:lnTo>
                      <a:pt x="2" y="13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6" name="Freeform 4662"/>
              <p:cNvSpPr>
                <a:spLocks/>
              </p:cNvSpPr>
              <p:nvPr/>
            </p:nvSpPr>
            <p:spPr bwMode="auto">
              <a:xfrm>
                <a:off x="4480" y="8875"/>
                <a:ext cx="128" cy="149"/>
              </a:xfrm>
              <a:custGeom>
                <a:avLst/>
                <a:gdLst/>
                <a:ahLst/>
                <a:cxnLst>
                  <a:cxn ang="0">
                    <a:pos x="2" y="124"/>
                  </a:cxn>
                  <a:cxn ang="0">
                    <a:pos x="7" y="143"/>
                  </a:cxn>
                  <a:cxn ang="0">
                    <a:pos x="14" y="146"/>
                  </a:cxn>
                  <a:cxn ang="0">
                    <a:pos x="28" y="146"/>
                  </a:cxn>
                  <a:cxn ang="0">
                    <a:pos x="36" y="148"/>
                  </a:cxn>
                  <a:cxn ang="0">
                    <a:pos x="96" y="148"/>
                  </a:cxn>
                  <a:cxn ang="0">
                    <a:pos x="103" y="146"/>
                  </a:cxn>
                  <a:cxn ang="0">
                    <a:pos x="110" y="146"/>
                  </a:cxn>
                  <a:cxn ang="0">
                    <a:pos x="117" y="143"/>
                  </a:cxn>
                  <a:cxn ang="0">
                    <a:pos x="124" y="143"/>
                  </a:cxn>
                  <a:cxn ang="0">
                    <a:pos x="127" y="105"/>
                  </a:cxn>
                  <a:cxn ang="0">
                    <a:pos x="127" y="33"/>
                  </a:cxn>
                  <a:cxn ang="0">
                    <a:pos x="124" y="0"/>
                  </a:cxn>
                  <a:cxn ang="0">
                    <a:pos x="96" y="0"/>
                  </a:cxn>
                  <a:cxn ang="0">
                    <a:pos x="88" y="2"/>
                  </a:cxn>
                  <a:cxn ang="0">
                    <a:pos x="64" y="2"/>
                  </a:cxn>
                  <a:cxn ang="0">
                    <a:pos x="57" y="4"/>
                  </a:cxn>
                  <a:cxn ang="0">
                    <a:pos x="50" y="4"/>
                  </a:cxn>
                  <a:cxn ang="0">
                    <a:pos x="43" y="7"/>
                  </a:cxn>
                  <a:cxn ang="0">
                    <a:pos x="36" y="7"/>
                  </a:cxn>
                  <a:cxn ang="0">
                    <a:pos x="28" y="9"/>
                  </a:cxn>
                  <a:cxn ang="0">
                    <a:pos x="7" y="16"/>
                  </a:cxn>
                  <a:cxn ang="0">
                    <a:pos x="0" y="60"/>
                  </a:cxn>
                  <a:cxn ang="0">
                    <a:pos x="0" y="108"/>
                  </a:cxn>
                  <a:cxn ang="0">
                    <a:pos x="2" y="124"/>
                  </a:cxn>
                </a:cxnLst>
                <a:rect l="0" t="0" r="r" b="b"/>
                <a:pathLst>
                  <a:path w="128" h="149">
                    <a:moveTo>
                      <a:pt x="2" y="124"/>
                    </a:moveTo>
                    <a:lnTo>
                      <a:pt x="7" y="143"/>
                    </a:lnTo>
                    <a:lnTo>
                      <a:pt x="14" y="146"/>
                    </a:lnTo>
                    <a:lnTo>
                      <a:pt x="28" y="146"/>
                    </a:lnTo>
                    <a:lnTo>
                      <a:pt x="36" y="148"/>
                    </a:lnTo>
                    <a:lnTo>
                      <a:pt x="96" y="148"/>
                    </a:lnTo>
                    <a:lnTo>
                      <a:pt x="103" y="146"/>
                    </a:lnTo>
                    <a:lnTo>
                      <a:pt x="110" y="146"/>
                    </a:lnTo>
                    <a:lnTo>
                      <a:pt x="117" y="143"/>
                    </a:lnTo>
                    <a:lnTo>
                      <a:pt x="124" y="143"/>
                    </a:lnTo>
                    <a:lnTo>
                      <a:pt x="127" y="105"/>
                    </a:lnTo>
                    <a:lnTo>
                      <a:pt x="127" y="33"/>
                    </a:lnTo>
                    <a:lnTo>
                      <a:pt x="124" y="0"/>
                    </a:lnTo>
                    <a:lnTo>
                      <a:pt x="96" y="0"/>
                    </a:lnTo>
                    <a:lnTo>
                      <a:pt x="88" y="2"/>
                    </a:lnTo>
                    <a:lnTo>
                      <a:pt x="64" y="2"/>
                    </a:lnTo>
                    <a:lnTo>
                      <a:pt x="57" y="4"/>
                    </a:lnTo>
                    <a:lnTo>
                      <a:pt x="50" y="4"/>
                    </a:lnTo>
                    <a:lnTo>
                      <a:pt x="43" y="7"/>
                    </a:lnTo>
                    <a:lnTo>
                      <a:pt x="36" y="7"/>
                    </a:lnTo>
                    <a:lnTo>
                      <a:pt x="28" y="9"/>
                    </a:lnTo>
                    <a:lnTo>
                      <a:pt x="7" y="16"/>
                    </a:lnTo>
                    <a:lnTo>
                      <a:pt x="0" y="60"/>
                    </a:lnTo>
                    <a:lnTo>
                      <a:pt x="0" y="108"/>
                    </a:lnTo>
                    <a:lnTo>
                      <a:pt x="2"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7" name="Freeform 4663"/>
              <p:cNvSpPr>
                <a:spLocks/>
              </p:cNvSpPr>
              <p:nvPr/>
            </p:nvSpPr>
            <p:spPr bwMode="auto">
              <a:xfrm>
                <a:off x="4483" y="8880"/>
                <a:ext cx="120" cy="141"/>
              </a:xfrm>
              <a:custGeom>
                <a:avLst/>
                <a:gdLst/>
                <a:ahLst/>
                <a:cxnLst>
                  <a:cxn ang="0">
                    <a:pos x="7" y="134"/>
                  </a:cxn>
                  <a:cxn ang="0">
                    <a:pos x="14" y="136"/>
                  </a:cxn>
                  <a:cxn ang="0">
                    <a:pos x="21" y="136"/>
                  </a:cxn>
                  <a:cxn ang="0">
                    <a:pos x="28" y="139"/>
                  </a:cxn>
                  <a:cxn ang="0">
                    <a:pos x="33" y="139"/>
                  </a:cxn>
                  <a:cxn ang="0">
                    <a:pos x="40" y="141"/>
                  </a:cxn>
                  <a:cxn ang="0">
                    <a:pos x="76" y="141"/>
                  </a:cxn>
                  <a:cxn ang="0">
                    <a:pos x="84" y="139"/>
                  </a:cxn>
                  <a:cxn ang="0">
                    <a:pos x="98" y="139"/>
                  </a:cxn>
                  <a:cxn ang="0">
                    <a:pos x="112" y="134"/>
                  </a:cxn>
                  <a:cxn ang="0">
                    <a:pos x="120" y="134"/>
                  </a:cxn>
                  <a:cxn ang="0">
                    <a:pos x="120" y="0"/>
                  </a:cxn>
                  <a:cxn ang="0">
                    <a:pos x="62" y="0"/>
                  </a:cxn>
                  <a:cxn ang="0">
                    <a:pos x="55" y="2"/>
                  </a:cxn>
                  <a:cxn ang="0">
                    <a:pos x="48" y="2"/>
                  </a:cxn>
                  <a:cxn ang="0">
                    <a:pos x="40" y="4"/>
                  </a:cxn>
                  <a:cxn ang="0">
                    <a:pos x="33" y="4"/>
                  </a:cxn>
                  <a:cxn ang="0">
                    <a:pos x="26" y="7"/>
                  </a:cxn>
                  <a:cxn ang="0">
                    <a:pos x="21" y="9"/>
                  </a:cxn>
                  <a:cxn ang="0">
                    <a:pos x="7" y="14"/>
                  </a:cxn>
                  <a:cxn ang="0">
                    <a:pos x="4" y="28"/>
                  </a:cxn>
                  <a:cxn ang="0">
                    <a:pos x="2" y="40"/>
                  </a:cxn>
                  <a:cxn ang="0">
                    <a:pos x="0" y="55"/>
                  </a:cxn>
                  <a:cxn ang="0">
                    <a:pos x="0" y="100"/>
                  </a:cxn>
                  <a:cxn ang="0">
                    <a:pos x="2" y="117"/>
                  </a:cxn>
                  <a:cxn ang="0">
                    <a:pos x="7" y="134"/>
                  </a:cxn>
                </a:cxnLst>
                <a:rect l="0" t="0" r="r" b="b"/>
                <a:pathLst>
                  <a:path w="120" h="141">
                    <a:moveTo>
                      <a:pt x="7" y="134"/>
                    </a:moveTo>
                    <a:lnTo>
                      <a:pt x="14" y="136"/>
                    </a:lnTo>
                    <a:lnTo>
                      <a:pt x="21" y="136"/>
                    </a:lnTo>
                    <a:lnTo>
                      <a:pt x="28" y="139"/>
                    </a:lnTo>
                    <a:lnTo>
                      <a:pt x="33" y="139"/>
                    </a:lnTo>
                    <a:lnTo>
                      <a:pt x="40" y="141"/>
                    </a:lnTo>
                    <a:lnTo>
                      <a:pt x="76" y="141"/>
                    </a:lnTo>
                    <a:lnTo>
                      <a:pt x="84" y="139"/>
                    </a:lnTo>
                    <a:lnTo>
                      <a:pt x="98" y="139"/>
                    </a:lnTo>
                    <a:lnTo>
                      <a:pt x="112" y="134"/>
                    </a:lnTo>
                    <a:lnTo>
                      <a:pt x="120" y="134"/>
                    </a:lnTo>
                    <a:lnTo>
                      <a:pt x="120" y="0"/>
                    </a:lnTo>
                    <a:lnTo>
                      <a:pt x="62" y="0"/>
                    </a:lnTo>
                    <a:lnTo>
                      <a:pt x="55" y="2"/>
                    </a:lnTo>
                    <a:lnTo>
                      <a:pt x="48" y="2"/>
                    </a:lnTo>
                    <a:lnTo>
                      <a:pt x="40" y="4"/>
                    </a:lnTo>
                    <a:lnTo>
                      <a:pt x="33" y="4"/>
                    </a:lnTo>
                    <a:lnTo>
                      <a:pt x="26" y="7"/>
                    </a:lnTo>
                    <a:lnTo>
                      <a:pt x="21" y="9"/>
                    </a:lnTo>
                    <a:lnTo>
                      <a:pt x="7" y="14"/>
                    </a:lnTo>
                    <a:lnTo>
                      <a:pt x="4" y="28"/>
                    </a:lnTo>
                    <a:lnTo>
                      <a:pt x="2" y="40"/>
                    </a:lnTo>
                    <a:lnTo>
                      <a:pt x="0" y="55"/>
                    </a:lnTo>
                    <a:lnTo>
                      <a:pt x="0" y="100"/>
                    </a:lnTo>
                    <a:lnTo>
                      <a:pt x="2" y="117"/>
                    </a:lnTo>
                    <a:lnTo>
                      <a:pt x="7" y="134"/>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8" name="Freeform 4664"/>
              <p:cNvSpPr>
                <a:spLocks/>
              </p:cNvSpPr>
              <p:nvPr/>
            </p:nvSpPr>
            <p:spPr bwMode="auto">
              <a:xfrm>
                <a:off x="4485" y="8882"/>
                <a:ext cx="115" cy="137"/>
              </a:xfrm>
              <a:custGeom>
                <a:avLst/>
                <a:gdLst/>
                <a:ahLst/>
                <a:cxnLst>
                  <a:cxn ang="0">
                    <a:pos x="19" y="9"/>
                  </a:cxn>
                  <a:cxn ang="0">
                    <a:pos x="14" y="12"/>
                  </a:cxn>
                  <a:cxn ang="0">
                    <a:pos x="7" y="14"/>
                  </a:cxn>
                  <a:cxn ang="0">
                    <a:pos x="4" y="26"/>
                  </a:cxn>
                  <a:cxn ang="0">
                    <a:pos x="2" y="40"/>
                  </a:cxn>
                  <a:cxn ang="0">
                    <a:pos x="0" y="52"/>
                  </a:cxn>
                  <a:cxn ang="0">
                    <a:pos x="0" y="96"/>
                  </a:cxn>
                  <a:cxn ang="0">
                    <a:pos x="2" y="110"/>
                  </a:cxn>
                  <a:cxn ang="0">
                    <a:pos x="7" y="127"/>
                  </a:cxn>
                  <a:cxn ang="0">
                    <a:pos x="21" y="132"/>
                  </a:cxn>
                  <a:cxn ang="0">
                    <a:pos x="26" y="132"/>
                  </a:cxn>
                  <a:cxn ang="0">
                    <a:pos x="33" y="134"/>
                  </a:cxn>
                  <a:cxn ang="0">
                    <a:pos x="48" y="134"/>
                  </a:cxn>
                  <a:cxn ang="0">
                    <a:pos x="52" y="136"/>
                  </a:cxn>
                  <a:cxn ang="0">
                    <a:pos x="60" y="136"/>
                  </a:cxn>
                  <a:cxn ang="0">
                    <a:pos x="67" y="134"/>
                  </a:cxn>
                  <a:cxn ang="0">
                    <a:pos x="86" y="134"/>
                  </a:cxn>
                  <a:cxn ang="0">
                    <a:pos x="100" y="129"/>
                  </a:cxn>
                  <a:cxn ang="0">
                    <a:pos x="105" y="129"/>
                  </a:cxn>
                  <a:cxn ang="0">
                    <a:pos x="112" y="127"/>
                  </a:cxn>
                  <a:cxn ang="0">
                    <a:pos x="115" y="93"/>
                  </a:cxn>
                  <a:cxn ang="0">
                    <a:pos x="115" y="31"/>
                  </a:cxn>
                  <a:cxn ang="0">
                    <a:pos x="112" y="0"/>
                  </a:cxn>
                  <a:cxn ang="0">
                    <a:pos x="60" y="0"/>
                  </a:cxn>
                  <a:cxn ang="0">
                    <a:pos x="52" y="2"/>
                  </a:cxn>
                  <a:cxn ang="0">
                    <a:pos x="45" y="2"/>
                  </a:cxn>
                  <a:cxn ang="0">
                    <a:pos x="40" y="4"/>
                  </a:cxn>
                  <a:cxn ang="0">
                    <a:pos x="33" y="4"/>
                  </a:cxn>
                  <a:cxn ang="0">
                    <a:pos x="19" y="9"/>
                  </a:cxn>
                </a:cxnLst>
                <a:rect l="0" t="0" r="r" b="b"/>
                <a:pathLst>
                  <a:path w="115" h="137">
                    <a:moveTo>
                      <a:pt x="19" y="9"/>
                    </a:moveTo>
                    <a:lnTo>
                      <a:pt x="14" y="12"/>
                    </a:lnTo>
                    <a:lnTo>
                      <a:pt x="7" y="14"/>
                    </a:lnTo>
                    <a:lnTo>
                      <a:pt x="4" y="26"/>
                    </a:lnTo>
                    <a:lnTo>
                      <a:pt x="2" y="40"/>
                    </a:lnTo>
                    <a:lnTo>
                      <a:pt x="0" y="52"/>
                    </a:lnTo>
                    <a:lnTo>
                      <a:pt x="0" y="96"/>
                    </a:lnTo>
                    <a:lnTo>
                      <a:pt x="2" y="110"/>
                    </a:lnTo>
                    <a:lnTo>
                      <a:pt x="7" y="127"/>
                    </a:lnTo>
                    <a:lnTo>
                      <a:pt x="21" y="132"/>
                    </a:lnTo>
                    <a:lnTo>
                      <a:pt x="26" y="132"/>
                    </a:lnTo>
                    <a:lnTo>
                      <a:pt x="33" y="134"/>
                    </a:lnTo>
                    <a:lnTo>
                      <a:pt x="48" y="134"/>
                    </a:lnTo>
                    <a:lnTo>
                      <a:pt x="52" y="136"/>
                    </a:lnTo>
                    <a:lnTo>
                      <a:pt x="60" y="136"/>
                    </a:lnTo>
                    <a:lnTo>
                      <a:pt x="67" y="134"/>
                    </a:lnTo>
                    <a:lnTo>
                      <a:pt x="86" y="134"/>
                    </a:lnTo>
                    <a:lnTo>
                      <a:pt x="100" y="129"/>
                    </a:lnTo>
                    <a:lnTo>
                      <a:pt x="105" y="129"/>
                    </a:lnTo>
                    <a:lnTo>
                      <a:pt x="112" y="127"/>
                    </a:lnTo>
                    <a:lnTo>
                      <a:pt x="115" y="93"/>
                    </a:lnTo>
                    <a:lnTo>
                      <a:pt x="115" y="31"/>
                    </a:lnTo>
                    <a:lnTo>
                      <a:pt x="112" y="0"/>
                    </a:lnTo>
                    <a:lnTo>
                      <a:pt x="60" y="0"/>
                    </a:lnTo>
                    <a:lnTo>
                      <a:pt x="52" y="2"/>
                    </a:lnTo>
                    <a:lnTo>
                      <a:pt x="45" y="2"/>
                    </a:lnTo>
                    <a:lnTo>
                      <a:pt x="40" y="4"/>
                    </a:lnTo>
                    <a:lnTo>
                      <a:pt x="33" y="4"/>
                    </a:lnTo>
                    <a:lnTo>
                      <a:pt x="19" y="9"/>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9" name="Freeform 4665"/>
              <p:cNvSpPr>
                <a:spLocks/>
              </p:cNvSpPr>
              <p:nvPr/>
            </p:nvSpPr>
            <p:spPr bwMode="auto">
              <a:xfrm>
                <a:off x="4485" y="8884"/>
                <a:ext cx="111" cy="130"/>
              </a:xfrm>
              <a:custGeom>
                <a:avLst/>
                <a:gdLst/>
                <a:ahLst/>
                <a:cxnLst>
                  <a:cxn ang="0">
                    <a:pos x="71" y="129"/>
                  </a:cxn>
                  <a:cxn ang="0">
                    <a:pos x="76" y="127"/>
                  </a:cxn>
                  <a:cxn ang="0">
                    <a:pos x="83" y="127"/>
                  </a:cxn>
                  <a:cxn ang="0">
                    <a:pos x="91" y="124"/>
                  </a:cxn>
                  <a:cxn ang="0">
                    <a:pos x="96" y="124"/>
                  </a:cxn>
                  <a:cxn ang="0">
                    <a:pos x="103" y="122"/>
                  </a:cxn>
                  <a:cxn ang="0">
                    <a:pos x="108" y="120"/>
                  </a:cxn>
                  <a:cxn ang="0">
                    <a:pos x="110" y="88"/>
                  </a:cxn>
                  <a:cxn ang="0">
                    <a:pos x="110" y="28"/>
                  </a:cxn>
                  <a:cxn ang="0">
                    <a:pos x="108" y="2"/>
                  </a:cxn>
                  <a:cxn ang="0">
                    <a:pos x="103" y="2"/>
                  </a:cxn>
                  <a:cxn ang="0">
                    <a:pos x="96" y="0"/>
                  </a:cxn>
                  <a:cxn ang="0">
                    <a:pos x="60" y="0"/>
                  </a:cxn>
                  <a:cxn ang="0">
                    <a:pos x="52" y="2"/>
                  </a:cxn>
                  <a:cxn ang="0">
                    <a:pos x="45" y="2"/>
                  </a:cxn>
                  <a:cxn ang="0">
                    <a:pos x="40" y="4"/>
                  </a:cxn>
                  <a:cxn ang="0">
                    <a:pos x="33" y="4"/>
                  </a:cxn>
                  <a:cxn ang="0">
                    <a:pos x="28" y="7"/>
                  </a:cxn>
                  <a:cxn ang="0">
                    <a:pos x="21" y="9"/>
                  </a:cxn>
                  <a:cxn ang="0">
                    <a:pos x="16" y="11"/>
                  </a:cxn>
                  <a:cxn ang="0">
                    <a:pos x="9" y="14"/>
                  </a:cxn>
                  <a:cxn ang="0">
                    <a:pos x="2" y="50"/>
                  </a:cxn>
                  <a:cxn ang="0">
                    <a:pos x="0" y="64"/>
                  </a:cxn>
                  <a:cxn ang="0">
                    <a:pos x="2" y="76"/>
                  </a:cxn>
                  <a:cxn ang="0">
                    <a:pos x="2" y="91"/>
                  </a:cxn>
                  <a:cxn ang="0">
                    <a:pos x="4" y="105"/>
                  </a:cxn>
                  <a:cxn ang="0">
                    <a:pos x="9" y="120"/>
                  </a:cxn>
                  <a:cxn ang="0">
                    <a:pos x="16" y="122"/>
                  </a:cxn>
                  <a:cxn ang="0">
                    <a:pos x="21" y="124"/>
                  </a:cxn>
                  <a:cxn ang="0">
                    <a:pos x="28" y="127"/>
                  </a:cxn>
                  <a:cxn ang="0">
                    <a:pos x="33" y="127"/>
                  </a:cxn>
                  <a:cxn ang="0">
                    <a:pos x="40" y="129"/>
                  </a:cxn>
                  <a:cxn ang="0">
                    <a:pos x="71" y="129"/>
                  </a:cxn>
                </a:cxnLst>
                <a:rect l="0" t="0" r="r" b="b"/>
                <a:pathLst>
                  <a:path w="111" h="130">
                    <a:moveTo>
                      <a:pt x="71" y="129"/>
                    </a:moveTo>
                    <a:lnTo>
                      <a:pt x="76" y="127"/>
                    </a:lnTo>
                    <a:lnTo>
                      <a:pt x="83" y="127"/>
                    </a:lnTo>
                    <a:lnTo>
                      <a:pt x="91" y="124"/>
                    </a:lnTo>
                    <a:lnTo>
                      <a:pt x="96" y="124"/>
                    </a:lnTo>
                    <a:lnTo>
                      <a:pt x="103" y="122"/>
                    </a:lnTo>
                    <a:lnTo>
                      <a:pt x="108" y="120"/>
                    </a:lnTo>
                    <a:lnTo>
                      <a:pt x="110" y="88"/>
                    </a:lnTo>
                    <a:lnTo>
                      <a:pt x="110" y="28"/>
                    </a:lnTo>
                    <a:lnTo>
                      <a:pt x="108" y="2"/>
                    </a:lnTo>
                    <a:lnTo>
                      <a:pt x="103" y="2"/>
                    </a:lnTo>
                    <a:lnTo>
                      <a:pt x="96" y="0"/>
                    </a:lnTo>
                    <a:lnTo>
                      <a:pt x="60" y="0"/>
                    </a:lnTo>
                    <a:lnTo>
                      <a:pt x="52" y="2"/>
                    </a:lnTo>
                    <a:lnTo>
                      <a:pt x="45" y="2"/>
                    </a:lnTo>
                    <a:lnTo>
                      <a:pt x="40" y="4"/>
                    </a:lnTo>
                    <a:lnTo>
                      <a:pt x="33" y="4"/>
                    </a:lnTo>
                    <a:lnTo>
                      <a:pt x="28" y="7"/>
                    </a:lnTo>
                    <a:lnTo>
                      <a:pt x="21" y="9"/>
                    </a:lnTo>
                    <a:lnTo>
                      <a:pt x="16" y="11"/>
                    </a:lnTo>
                    <a:lnTo>
                      <a:pt x="9" y="14"/>
                    </a:lnTo>
                    <a:lnTo>
                      <a:pt x="2" y="50"/>
                    </a:lnTo>
                    <a:lnTo>
                      <a:pt x="0" y="64"/>
                    </a:lnTo>
                    <a:lnTo>
                      <a:pt x="2" y="76"/>
                    </a:lnTo>
                    <a:lnTo>
                      <a:pt x="2" y="91"/>
                    </a:lnTo>
                    <a:lnTo>
                      <a:pt x="4" y="105"/>
                    </a:lnTo>
                    <a:lnTo>
                      <a:pt x="9" y="120"/>
                    </a:lnTo>
                    <a:lnTo>
                      <a:pt x="16" y="122"/>
                    </a:lnTo>
                    <a:lnTo>
                      <a:pt x="21" y="124"/>
                    </a:lnTo>
                    <a:lnTo>
                      <a:pt x="28" y="127"/>
                    </a:lnTo>
                    <a:lnTo>
                      <a:pt x="33" y="127"/>
                    </a:lnTo>
                    <a:lnTo>
                      <a:pt x="40" y="129"/>
                    </a:lnTo>
                    <a:lnTo>
                      <a:pt x="71" y="129"/>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0" name="Freeform 4666"/>
              <p:cNvSpPr>
                <a:spLocks/>
              </p:cNvSpPr>
              <p:nvPr/>
            </p:nvSpPr>
            <p:spPr bwMode="auto">
              <a:xfrm>
                <a:off x="4488" y="8887"/>
                <a:ext cx="105" cy="125"/>
              </a:xfrm>
              <a:custGeom>
                <a:avLst/>
                <a:gdLst/>
                <a:ahLst/>
                <a:cxnLst>
                  <a:cxn ang="0">
                    <a:pos x="2" y="47"/>
                  </a:cxn>
                  <a:cxn ang="0">
                    <a:pos x="0" y="60"/>
                  </a:cxn>
                  <a:cxn ang="0">
                    <a:pos x="0" y="71"/>
                  </a:cxn>
                  <a:cxn ang="0">
                    <a:pos x="2" y="86"/>
                  </a:cxn>
                  <a:cxn ang="0">
                    <a:pos x="4" y="98"/>
                  </a:cxn>
                  <a:cxn ang="0">
                    <a:pos x="9" y="112"/>
                  </a:cxn>
                  <a:cxn ang="0">
                    <a:pos x="16" y="117"/>
                  </a:cxn>
                  <a:cxn ang="0">
                    <a:pos x="21" y="120"/>
                  </a:cxn>
                  <a:cxn ang="0">
                    <a:pos x="26" y="120"/>
                  </a:cxn>
                  <a:cxn ang="0">
                    <a:pos x="33" y="122"/>
                  </a:cxn>
                  <a:cxn ang="0">
                    <a:pos x="38" y="122"/>
                  </a:cxn>
                  <a:cxn ang="0">
                    <a:pos x="45" y="124"/>
                  </a:cxn>
                  <a:cxn ang="0">
                    <a:pos x="62" y="124"/>
                  </a:cxn>
                  <a:cxn ang="0">
                    <a:pos x="67" y="122"/>
                  </a:cxn>
                  <a:cxn ang="0">
                    <a:pos x="74" y="122"/>
                  </a:cxn>
                  <a:cxn ang="0">
                    <a:pos x="79" y="120"/>
                  </a:cxn>
                  <a:cxn ang="0">
                    <a:pos x="83" y="120"/>
                  </a:cxn>
                  <a:cxn ang="0">
                    <a:pos x="91" y="117"/>
                  </a:cxn>
                  <a:cxn ang="0">
                    <a:pos x="95" y="115"/>
                  </a:cxn>
                  <a:cxn ang="0">
                    <a:pos x="103" y="112"/>
                  </a:cxn>
                  <a:cxn ang="0">
                    <a:pos x="105" y="83"/>
                  </a:cxn>
                  <a:cxn ang="0">
                    <a:pos x="105" y="28"/>
                  </a:cxn>
                  <a:cxn ang="0">
                    <a:pos x="103" y="2"/>
                  </a:cxn>
                  <a:cxn ang="0">
                    <a:pos x="79" y="2"/>
                  </a:cxn>
                  <a:cxn ang="0">
                    <a:pos x="74" y="0"/>
                  </a:cxn>
                  <a:cxn ang="0">
                    <a:pos x="62" y="0"/>
                  </a:cxn>
                  <a:cxn ang="0">
                    <a:pos x="55" y="2"/>
                  </a:cxn>
                  <a:cxn ang="0">
                    <a:pos x="38" y="2"/>
                  </a:cxn>
                  <a:cxn ang="0">
                    <a:pos x="33" y="4"/>
                  </a:cxn>
                  <a:cxn ang="0">
                    <a:pos x="26" y="7"/>
                  </a:cxn>
                  <a:cxn ang="0">
                    <a:pos x="16" y="11"/>
                  </a:cxn>
                  <a:cxn ang="0">
                    <a:pos x="9" y="14"/>
                  </a:cxn>
                  <a:cxn ang="0">
                    <a:pos x="7" y="26"/>
                  </a:cxn>
                  <a:cxn ang="0">
                    <a:pos x="2" y="38"/>
                  </a:cxn>
                  <a:cxn ang="0">
                    <a:pos x="2" y="47"/>
                  </a:cxn>
                </a:cxnLst>
                <a:rect l="0" t="0" r="r" b="b"/>
                <a:pathLst>
                  <a:path w="105" h="125">
                    <a:moveTo>
                      <a:pt x="2" y="47"/>
                    </a:moveTo>
                    <a:lnTo>
                      <a:pt x="0" y="60"/>
                    </a:lnTo>
                    <a:lnTo>
                      <a:pt x="0" y="71"/>
                    </a:lnTo>
                    <a:lnTo>
                      <a:pt x="2" y="86"/>
                    </a:lnTo>
                    <a:lnTo>
                      <a:pt x="4" y="98"/>
                    </a:lnTo>
                    <a:lnTo>
                      <a:pt x="9" y="112"/>
                    </a:lnTo>
                    <a:lnTo>
                      <a:pt x="16" y="117"/>
                    </a:lnTo>
                    <a:lnTo>
                      <a:pt x="21" y="120"/>
                    </a:lnTo>
                    <a:lnTo>
                      <a:pt x="26" y="120"/>
                    </a:lnTo>
                    <a:lnTo>
                      <a:pt x="33" y="122"/>
                    </a:lnTo>
                    <a:lnTo>
                      <a:pt x="38" y="122"/>
                    </a:lnTo>
                    <a:lnTo>
                      <a:pt x="45" y="124"/>
                    </a:lnTo>
                    <a:lnTo>
                      <a:pt x="62" y="124"/>
                    </a:lnTo>
                    <a:lnTo>
                      <a:pt x="67" y="122"/>
                    </a:lnTo>
                    <a:lnTo>
                      <a:pt x="74" y="122"/>
                    </a:lnTo>
                    <a:lnTo>
                      <a:pt x="79" y="120"/>
                    </a:lnTo>
                    <a:lnTo>
                      <a:pt x="83" y="120"/>
                    </a:lnTo>
                    <a:lnTo>
                      <a:pt x="91" y="117"/>
                    </a:lnTo>
                    <a:lnTo>
                      <a:pt x="95" y="115"/>
                    </a:lnTo>
                    <a:lnTo>
                      <a:pt x="103" y="112"/>
                    </a:lnTo>
                    <a:lnTo>
                      <a:pt x="105" y="83"/>
                    </a:lnTo>
                    <a:lnTo>
                      <a:pt x="105" y="28"/>
                    </a:lnTo>
                    <a:lnTo>
                      <a:pt x="103" y="2"/>
                    </a:lnTo>
                    <a:lnTo>
                      <a:pt x="79" y="2"/>
                    </a:lnTo>
                    <a:lnTo>
                      <a:pt x="74" y="0"/>
                    </a:lnTo>
                    <a:lnTo>
                      <a:pt x="62" y="0"/>
                    </a:lnTo>
                    <a:lnTo>
                      <a:pt x="55" y="2"/>
                    </a:lnTo>
                    <a:lnTo>
                      <a:pt x="38" y="2"/>
                    </a:lnTo>
                    <a:lnTo>
                      <a:pt x="33" y="4"/>
                    </a:lnTo>
                    <a:lnTo>
                      <a:pt x="26" y="7"/>
                    </a:lnTo>
                    <a:lnTo>
                      <a:pt x="16" y="11"/>
                    </a:lnTo>
                    <a:lnTo>
                      <a:pt x="9" y="14"/>
                    </a:lnTo>
                    <a:lnTo>
                      <a:pt x="7" y="26"/>
                    </a:lnTo>
                    <a:lnTo>
                      <a:pt x="2" y="38"/>
                    </a:lnTo>
                    <a:lnTo>
                      <a:pt x="2" y="47"/>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1" name="Freeform 4667"/>
              <p:cNvSpPr>
                <a:spLocks/>
              </p:cNvSpPr>
              <p:nvPr/>
            </p:nvSpPr>
            <p:spPr bwMode="auto">
              <a:xfrm>
                <a:off x="4490" y="8889"/>
                <a:ext cx="101" cy="118"/>
              </a:xfrm>
              <a:custGeom>
                <a:avLst/>
                <a:gdLst/>
                <a:ahLst/>
                <a:cxnLst>
                  <a:cxn ang="0">
                    <a:pos x="2" y="35"/>
                  </a:cxn>
                  <a:cxn ang="0">
                    <a:pos x="0" y="45"/>
                  </a:cxn>
                  <a:cxn ang="0">
                    <a:pos x="0" y="69"/>
                  </a:cxn>
                  <a:cxn ang="0">
                    <a:pos x="4" y="93"/>
                  </a:cxn>
                  <a:cxn ang="0">
                    <a:pos x="9" y="107"/>
                  </a:cxn>
                  <a:cxn ang="0">
                    <a:pos x="16" y="110"/>
                  </a:cxn>
                  <a:cxn ang="0">
                    <a:pos x="26" y="115"/>
                  </a:cxn>
                  <a:cxn ang="0">
                    <a:pos x="31" y="115"/>
                  </a:cxn>
                  <a:cxn ang="0">
                    <a:pos x="35" y="117"/>
                  </a:cxn>
                  <a:cxn ang="0">
                    <a:pos x="64" y="117"/>
                  </a:cxn>
                  <a:cxn ang="0">
                    <a:pos x="69" y="115"/>
                  </a:cxn>
                  <a:cxn ang="0">
                    <a:pos x="74" y="115"/>
                  </a:cxn>
                  <a:cxn ang="0">
                    <a:pos x="79" y="112"/>
                  </a:cxn>
                  <a:cxn ang="0">
                    <a:pos x="86" y="110"/>
                  </a:cxn>
                  <a:cxn ang="0">
                    <a:pos x="95" y="105"/>
                  </a:cxn>
                  <a:cxn ang="0">
                    <a:pos x="98" y="79"/>
                  </a:cxn>
                  <a:cxn ang="0">
                    <a:pos x="100" y="55"/>
                  </a:cxn>
                  <a:cxn ang="0">
                    <a:pos x="98" y="28"/>
                  </a:cxn>
                  <a:cxn ang="0">
                    <a:pos x="95" y="4"/>
                  </a:cxn>
                  <a:cxn ang="0">
                    <a:pos x="91" y="4"/>
                  </a:cxn>
                  <a:cxn ang="0">
                    <a:pos x="83" y="2"/>
                  </a:cxn>
                  <a:cxn ang="0">
                    <a:pos x="69" y="2"/>
                  </a:cxn>
                  <a:cxn ang="0">
                    <a:pos x="62" y="0"/>
                  </a:cxn>
                  <a:cxn ang="0">
                    <a:pos x="52" y="0"/>
                  </a:cxn>
                  <a:cxn ang="0">
                    <a:pos x="47" y="2"/>
                  </a:cxn>
                  <a:cxn ang="0">
                    <a:pos x="35" y="2"/>
                  </a:cxn>
                  <a:cxn ang="0">
                    <a:pos x="21" y="9"/>
                  </a:cxn>
                  <a:cxn ang="0">
                    <a:pos x="16" y="11"/>
                  </a:cxn>
                  <a:cxn ang="0">
                    <a:pos x="9" y="14"/>
                  </a:cxn>
                  <a:cxn ang="0">
                    <a:pos x="7" y="26"/>
                  </a:cxn>
                  <a:cxn ang="0">
                    <a:pos x="2" y="35"/>
                  </a:cxn>
                </a:cxnLst>
                <a:rect l="0" t="0" r="r" b="b"/>
                <a:pathLst>
                  <a:path w="101" h="118">
                    <a:moveTo>
                      <a:pt x="2" y="35"/>
                    </a:moveTo>
                    <a:lnTo>
                      <a:pt x="0" y="45"/>
                    </a:lnTo>
                    <a:lnTo>
                      <a:pt x="0" y="69"/>
                    </a:lnTo>
                    <a:lnTo>
                      <a:pt x="4" y="93"/>
                    </a:lnTo>
                    <a:lnTo>
                      <a:pt x="9" y="107"/>
                    </a:lnTo>
                    <a:lnTo>
                      <a:pt x="16" y="110"/>
                    </a:lnTo>
                    <a:lnTo>
                      <a:pt x="26" y="115"/>
                    </a:lnTo>
                    <a:lnTo>
                      <a:pt x="31" y="115"/>
                    </a:lnTo>
                    <a:lnTo>
                      <a:pt x="35" y="117"/>
                    </a:lnTo>
                    <a:lnTo>
                      <a:pt x="64" y="117"/>
                    </a:lnTo>
                    <a:lnTo>
                      <a:pt x="69" y="115"/>
                    </a:lnTo>
                    <a:lnTo>
                      <a:pt x="74" y="115"/>
                    </a:lnTo>
                    <a:lnTo>
                      <a:pt x="79" y="112"/>
                    </a:lnTo>
                    <a:lnTo>
                      <a:pt x="86" y="110"/>
                    </a:lnTo>
                    <a:lnTo>
                      <a:pt x="95" y="105"/>
                    </a:lnTo>
                    <a:lnTo>
                      <a:pt x="98" y="79"/>
                    </a:lnTo>
                    <a:lnTo>
                      <a:pt x="100" y="55"/>
                    </a:lnTo>
                    <a:lnTo>
                      <a:pt x="98" y="28"/>
                    </a:lnTo>
                    <a:lnTo>
                      <a:pt x="95" y="4"/>
                    </a:lnTo>
                    <a:lnTo>
                      <a:pt x="91" y="4"/>
                    </a:lnTo>
                    <a:lnTo>
                      <a:pt x="83" y="2"/>
                    </a:lnTo>
                    <a:lnTo>
                      <a:pt x="69" y="2"/>
                    </a:lnTo>
                    <a:lnTo>
                      <a:pt x="62" y="0"/>
                    </a:lnTo>
                    <a:lnTo>
                      <a:pt x="52" y="0"/>
                    </a:lnTo>
                    <a:lnTo>
                      <a:pt x="47" y="2"/>
                    </a:lnTo>
                    <a:lnTo>
                      <a:pt x="35" y="2"/>
                    </a:lnTo>
                    <a:lnTo>
                      <a:pt x="21" y="9"/>
                    </a:lnTo>
                    <a:lnTo>
                      <a:pt x="16" y="11"/>
                    </a:lnTo>
                    <a:lnTo>
                      <a:pt x="9" y="14"/>
                    </a:lnTo>
                    <a:lnTo>
                      <a:pt x="7" y="26"/>
                    </a:lnTo>
                    <a:lnTo>
                      <a:pt x="2" y="3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2" name="Freeform 4668"/>
              <p:cNvSpPr>
                <a:spLocks/>
              </p:cNvSpPr>
              <p:nvPr/>
            </p:nvSpPr>
            <p:spPr bwMode="auto">
              <a:xfrm>
                <a:off x="4492" y="8892"/>
                <a:ext cx="94" cy="112"/>
              </a:xfrm>
              <a:custGeom>
                <a:avLst/>
                <a:gdLst/>
                <a:ahLst/>
                <a:cxnLst>
                  <a:cxn ang="0">
                    <a:pos x="0" y="45"/>
                  </a:cxn>
                  <a:cxn ang="0">
                    <a:pos x="0" y="64"/>
                  </a:cxn>
                  <a:cxn ang="0">
                    <a:pos x="2" y="76"/>
                  </a:cxn>
                  <a:cxn ang="0">
                    <a:pos x="4" y="86"/>
                  </a:cxn>
                  <a:cxn ang="0">
                    <a:pos x="12" y="100"/>
                  </a:cxn>
                  <a:cxn ang="0">
                    <a:pos x="31" y="110"/>
                  </a:cxn>
                  <a:cxn ang="0">
                    <a:pos x="36" y="110"/>
                  </a:cxn>
                  <a:cxn ang="0">
                    <a:pos x="40" y="112"/>
                  </a:cxn>
                  <a:cxn ang="0">
                    <a:pos x="55" y="112"/>
                  </a:cxn>
                  <a:cxn ang="0">
                    <a:pos x="60" y="110"/>
                  </a:cxn>
                  <a:cxn ang="0">
                    <a:pos x="64" y="110"/>
                  </a:cxn>
                  <a:cxn ang="0">
                    <a:pos x="84" y="100"/>
                  </a:cxn>
                  <a:cxn ang="0">
                    <a:pos x="88" y="98"/>
                  </a:cxn>
                  <a:cxn ang="0">
                    <a:pos x="93" y="74"/>
                  </a:cxn>
                  <a:cxn ang="0">
                    <a:pos x="93" y="28"/>
                  </a:cxn>
                  <a:cxn ang="0">
                    <a:pos x="88" y="4"/>
                  </a:cxn>
                  <a:cxn ang="0">
                    <a:pos x="79" y="4"/>
                  </a:cxn>
                  <a:cxn ang="0">
                    <a:pos x="74" y="2"/>
                  </a:cxn>
                  <a:cxn ang="0">
                    <a:pos x="60" y="2"/>
                  </a:cxn>
                  <a:cxn ang="0">
                    <a:pos x="55" y="0"/>
                  </a:cxn>
                  <a:cxn ang="0">
                    <a:pos x="50" y="0"/>
                  </a:cxn>
                  <a:cxn ang="0">
                    <a:pos x="45" y="2"/>
                  </a:cxn>
                  <a:cxn ang="0">
                    <a:pos x="36" y="2"/>
                  </a:cxn>
                  <a:cxn ang="0">
                    <a:pos x="21" y="9"/>
                  </a:cxn>
                  <a:cxn ang="0">
                    <a:pos x="14" y="11"/>
                  </a:cxn>
                  <a:cxn ang="0">
                    <a:pos x="12" y="16"/>
                  </a:cxn>
                  <a:cxn ang="0">
                    <a:pos x="7" y="23"/>
                  </a:cxn>
                  <a:cxn ang="0">
                    <a:pos x="2" y="35"/>
                  </a:cxn>
                  <a:cxn ang="0">
                    <a:pos x="0" y="45"/>
                  </a:cxn>
                </a:cxnLst>
                <a:rect l="0" t="0" r="r" b="b"/>
                <a:pathLst>
                  <a:path w="94" h="112">
                    <a:moveTo>
                      <a:pt x="0" y="45"/>
                    </a:moveTo>
                    <a:lnTo>
                      <a:pt x="0" y="64"/>
                    </a:lnTo>
                    <a:lnTo>
                      <a:pt x="2" y="76"/>
                    </a:lnTo>
                    <a:lnTo>
                      <a:pt x="4" y="86"/>
                    </a:lnTo>
                    <a:lnTo>
                      <a:pt x="12" y="100"/>
                    </a:lnTo>
                    <a:lnTo>
                      <a:pt x="31" y="110"/>
                    </a:lnTo>
                    <a:lnTo>
                      <a:pt x="36" y="110"/>
                    </a:lnTo>
                    <a:lnTo>
                      <a:pt x="40" y="112"/>
                    </a:lnTo>
                    <a:lnTo>
                      <a:pt x="55" y="112"/>
                    </a:lnTo>
                    <a:lnTo>
                      <a:pt x="60" y="110"/>
                    </a:lnTo>
                    <a:lnTo>
                      <a:pt x="64" y="110"/>
                    </a:lnTo>
                    <a:lnTo>
                      <a:pt x="84" y="100"/>
                    </a:lnTo>
                    <a:lnTo>
                      <a:pt x="88" y="98"/>
                    </a:lnTo>
                    <a:lnTo>
                      <a:pt x="93" y="74"/>
                    </a:lnTo>
                    <a:lnTo>
                      <a:pt x="93" y="28"/>
                    </a:lnTo>
                    <a:lnTo>
                      <a:pt x="88" y="4"/>
                    </a:lnTo>
                    <a:lnTo>
                      <a:pt x="79" y="4"/>
                    </a:lnTo>
                    <a:lnTo>
                      <a:pt x="74" y="2"/>
                    </a:lnTo>
                    <a:lnTo>
                      <a:pt x="60" y="2"/>
                    </a:lnTo>
                    <a:lnTo>
                      <a:pt x="55" y="0"/>
                    </a:lnTo>
                    <a:lnTo>
                      <a:pt x="50" y="0"/>
                    </a:lnTo>
                    <a:lnTo>
                      <a:pt x="45" y="2"/>
                    </a:lnTo>
                    <a:lnTo>
                      <a:pt x="36" y="2"/>
                    </a:lnTo>
                    <a:lnTo>
                      <a:pt x="21" y="9"/>
                    </a:lnTo>
                    <a:lnTo>
                      <a:pt x="14" y="11"/>
                    </a:lnTo>
                    <a:lnTo>
                      <a:pt x="12" y="16"/>
                    </a:lnTo>
                    <a:lnTo>
                      <a:pt x="7" y="23"/>
                    </a:lnTo>
                    <a:lnTo>
                      <a:pt x="2" y="35"/>
                    </a:lnTo>
                    <a:lnTo>
                      <a:pt x="0" y="45"/>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3" name="Freeform 4669"/>
              <p:cNvSpPr>
                <a:spLocks/>
              </p:cNvSpPr>
              <p:nvPr/>
            </p:nvSpPr>
            <p:spPr bwMode="auto">
              <a:xfrm>
                <a:off x="4495" y="8896"/>
                <a:ext cx="89" cy="106"/>
              </a:xfrm>
              <a:custGeom>
                <a:avLst/>
                <a:gdLst/>
                <a:ahLst/>
                <a:cxnLst>
                  <a:cxn ang="0">
                    <a:pos x="0" y="40"/>
                  </a:cxn>
                  <a:cxn ang="0">
                    <a:pos x="0" y="60"/>
                  </a:cxn>
                  <a:cxn ang="0">
                    <a:pos x="4" y="79"/>
                  </a:cxn>
                  <a:cxn ang="0">
                    <a:pos x="12" y="91"/>
                  </a:cxn>
                  <a:cxn ang="0">
                    <a:pos x="16" y="93"/>
                  </a:cxn>
                  <a:cxn ang="0">
                    <a:pos x="19" y="98"/>
                  </a:cxn>
                  <a:cxn ang="0">
                    <a:pos x="24" y="100"/>
                  </a:cxn>
                  <a:cxn ang="0">
                    <a:pos x="28" y="100"/>
                  </a:cxn>
                  <a:cxn ang="0">
                    <a:pos x="33" y="103"/>
                  </a:cxn>
                  <a:cxn ang="0">
                    <a:pos x="38" y="103"/>
                  </a:cxn>
                  <a:cxn ang="0">
                    <a:pos x="43" y="105"/>
                  </a:cxn>
                  <a:cxn ang="0">
                    <a:pos x="48" y="105"/>
                  </a:cxn>
                  <a:cxn ang="0">
                    <a:pos x="50" y="103"/>
                  </a:cxn>
                  <a:cxn ang="0">
                    <a:pos x="55" y="103"/>
                  </a:cxn>
                  <a:cxn ang="0">
                    <a:pos x="60" y="100"/>
                  </a:cxn>
                  <a:cxn ang="0">
                    <a:pos x="64" y="100"/>
                  </a:cxn>
                  <a:cxn ang="0">
                    <a:pos x="79" y="93"/>
                  </a:cxn>
                  <a:cxn ang="0">
                    <a:pos x="81" y="88"/>
                  </a:cxn>
                  <a:cxn ang="0">
                    <a:pos x="84" y="79"/>
                  </a:cxn>
                  <a:cxn ang="0">
                    <a:pos x="86" y="67"/>
                  </a:cxn>
                  <a:cxn ang="0">
                    <a:pos x="88" y="57"/>
                  </a:cxn>
                  <a:cxn ang="0">
                    <a:pos x="88" y="36"/>
                  </a:cxn>
                  <a:cxn ang="0">
                    <a:pos x="86" y="26"/>
                  </a:cxn>
                  <a:cxn ang="0">
                    <a:pos x="84" y="14"/>
                  </a:cxn>
                  <a:cxn ang="0">
                    <a:pos x="81" y="4"/>
                  </a:cxn>
                  <a:cxn ang="0">
                    <a:pos x="79" y="2"/>
                  </a:cxn>
                  <a:cxn ang="0">
                    <a:pos x="69" y="2"/>
                  </a:cxn>
                  <a:cxn ang="0">
                    <a:pos x="64" y="0"/>
                  </a:cxn>
                  <a:cxn ang="0">
                    <a:pos x="33" y="0"/>
                  </a:cxn>
                  <a:cxn ang="0">
                    <a:pos x="28" y="2"/>
                  </a:cxn>
                  <a:cxn ang="0">
                    <a:pos x="24" y="4"/>
                  </a:cxn>
                  <a:cxn ang="0">
                    <a:pos x="19" y="7"/>
                  </a:cxn>
                  <a:cxn ang="0">
                    <a:pos x="12" y="14"/>
                  </a:cxn>
                  <a:cxn ang="0">
                    <a:pos x="7" y="21"/>
                  </a:cxn>
                  <a:cxn ang="0">
                    <a:pos x="2" y="31"/>
                  </a:cxn>
                  <a:cxn ang="0">
                    <a:pos x="0" y="40"/>
                  </a:cxn>
                </a:cxnLst>
                <a:rect l="0" t="0" r="r" b="b"/>
                <a:pathLst>
                  <a:path w="89" h="106">
                    <a:moveTo>
                      <a:pt x="0" y="40"/>
                    </a:moveTo>
                    <a:lnTo>
                      <a:pt x="0" y="60"/>
                    </a:lnTo>
                    <a:lnTo>
                      <a:pt x="4" y="79"/>
                    </a:lnTo>
                    <a:lnTo>
                      <a:pt x="12" y="91"/>
                    </a:lnTo>
                    <a:lnTo>
                      <a:pt x="16" y="93"/>
                    </a:lnTo>
                    <a:lnTo>
                      <a:pt x="19" y="98"/>
                    </a:lnTo>
                    <a:lnTo>
                      <a:pt x="24" y="100"/>
                    </a:lnTo>
                    <a:lnTo>
                      <a:pt x="28" y="100"/>
                    </a:lnTo>
                    <a:lnTo>
                      <a:pt x="33" y="103"/>
                    </a:lnTo>
                    <a:lnTo>
                      <a:pt x="38" y="103"/>
                    </a:lnTo>
                    <a:lnTo>
                      <a:pt x="43" y="105"/>
                    </a:lnTo>
                    <a:lnTo>
                      <a:pt x="48" y="105"/>
                    </a:lnTo>
                    <a:lnTo>
                      <a:pt x="50" y="103"/>
                    </a:lnTo>
                    <a:lnTo>
                      <a:pt x="55" y="103"/>
                    </a:lnTo>
                    <a:lnTo>
                      <a:pt x="60" y="100"/>
                    </a:lnTo>
                    <a:lnTo>
                      <a:pt x="64" y="100"/>
                    </a:lnTo>
                    <a:lnTo>
                      <a:pt x="79" y="93"/>
                    </a:lnTo>
                    <a:lnTo>
                      <a:pt x="81" y="88"/>
                    </a:lnTo>
                    <a:lnTo>
                      <a:pt x="84" y="79"/>
                    </a:lnTo>
                    <a:lnTo>
                      <a:pt x="86" y="67"/>
                    </a:lnTo>
                    <a:lnTo>
                      <a:pt x="88" y="57"/>
                    </a:lnTo>
                    <a:lnTo>
                      <a:pt x="88" y="36"/>
                    </a:lnTo>
                    <a:lnTo>
                      <a:pt x="86" y="26"/>
                    </a:lnTo>
                    <a:lnTo>
                      <a:pt x="84" y="14"/>
                    </a:lnTo>
                    <a:lnTo>
                      <a:pt x="81" y="4"/>
                    </a:lnTo>
                    <a:lnTo>
                      <a:pt x="79" y="2"/>
                    </a:lnTo>
                    <a:lnTo>
                      <a:pt x="69" y="2"/>
                    </a:lnTo>
                    <a:lnTo>
                      <a:pt x="64" y="0"/>
                    </a:lnTo>
                    <a:lnTo>
                      <a:pt x="33" y="0"/>
                    </a:lnTo>
                    <a:lnTo>
                      <a:pt x="28" y="2"/>
                    </a:lnTo>
                    <a:lnTo>
                      <a:pt x="24" y="4"/>
                    </a:lnTo>
                    <a:lnTo>
                      <a:pt x="19" y="7"/>
                    </a:lnTo>
                    <a:lnTo>
                      <a:pt x="12" y="14"/>
                    </a:lnTo>
                    <a:lnTo>
                      <a:pt x="7" y="21"/>
                    </a:lnTo>
                    <a:lnTo>
                      <a:pt x="2" y="31"/>
                    </a:lnTo>
                    <a:lnTo>
                      <a:pt x="0" y="4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4" name="Freeform 4670"/>
              <p:cNvSpPr>
                <a:spLocks/>
              </p:cNvSpPr>
              <p:nvPr/>
            </p:nvSpPr>
            <p:spPr bwMode="auto">
              <a:xfrm>
                <a:off x="4497" y="8899"/>
                <a:ext cx="82" cy="98"/>
              </a:xfrm>
              <a:custGeom>
                <a:avLst/>
                <a:gdLst/>
                <a:ahLst/>
                <a:cxnLst>
                  <a:cxn ang="0">
                    <a:pos x="4" y="74"/>
                  </a:cxn>
                  <a:cxn ang="0">
                    <a:pos x="11" y="84"/>
                  </a:cxn>
                  <a:cxn ang="0">
                    <a:pos x="14" y="88"/>
                  </a:cxn>
                  <a:cxn ang="0">
                    <a:pos x="28" y="96"/>
                  </a:cxn>
                  <a:cxn ang="0">
                    <a:pos x="31" y="98"/>
                  </a:cxn>
                  <a:cxn ang="0">
                    <a:pos x="48" y="98"/>
                  </a:cxn>
                  <a:cxn ang="0">
                    <a:pos x="52" y="96"/>
                  </a:cxn>
                  <a:cxn ang="0">
                    <a:pos x="55" y="96"/>
                  </a:cxn>
                  <a:cxn ang="0">
                    <a:pos x="64" y="91"/>
                  </a:cxn>
                  <a:cxn ang="0">
                    <a:pos x="67" y="88"/>
                  </a:cxn>
                  <a:cxn ang="0">
                    <a:pos x="76" y="84"/>
                  </a:cxn>
                  <a:cxn ang="0">
                    <a:pos x="79" y="72"/>
                  </a:cxn>
                  <a:cxn ang="0">
                    <a:pos x="81" y="64"/>
                  </a:cxn>
                  <a:cxn ang="0">
                    <a:pos x="81" y="33"/>
                  </a:cxn>
                  <a:cxn ang="0">
                    <a:pos x="79" y="24"/>
                  </a:cxn>
                  <a:cxn ang="0">
                    <a:pos x="79" y="14"/>
                  </a:cxn>
                  <a:cxn ang="0">
                    <a:pos x="76" y="4"/>
                  </a:cxn>
                  <a:cxn ang="0">
                    <a:pos x="71" y="4"/>
                  </a:cxn>
                  <a:cxn ang="0">
                    <a:pos x="67" y="2"/>
                  </a:cxn>
                  <a:cxn ang="0">
                    <a:pos x="60" y="2"/>
                  </a:cxn>
                  <a:cxn ang="0">
                    <a:pos x="55" y="0"/>
                  </a:cxn>
                  <a:cxn ang="0">
                    <a:pos x="31" y="0"/>
                  </a:cxn>
                  <a:cxn ang="0">
                    <a:pos x="28" y="2"/>
                  </a:cxn>
                  <a:cxn ang="0">
                    <a:pos x="14" y="9"/>
                  </a:cxn>
                  <a:cxn ang="0">
                    <a:pos x="11" y="14"/>
                  </a:cxn>
                  <a:cxn ang="0">
                    <a:pos x="7" y="21"/>
                  </a:cxn>
                  <a:cxn ang="0">
                    <a:pos x="2" y="31"/>
                  </a:cxn>
                  <a:cxn ang="0">
                    <a:pos x="0" y="38"/>
                  </a:cxn>
                  <a:cxn ang="0">
                    <a:pos x="0" y="55"/>
                  </a:cxn>
                  <a:cxn ang="0">
                    <a:pos x="4" y="74"/>
                  </a:cxn>
                </a:cxnLst>
                <a:rect l="0" t="0" r="r" b="b"/>
                <a:pathLst>
                  <a:path w="82" h="98">
                    <a:moveTo>
                      <a:pt x="4" y="74"/>
                    </a:moveTo>
                    <a:lnTo>
                      <a:pt x="11" y="84"/>
                    </a:lnTo>
                    <a:lnTo>
                      <a:pt x="14" y="88"/>
                    </a:lnTo>
                    <a:lnTo>
                      <a:pt x="28" y="96"/>
                    </a:lnTo>
                    <a:lnTo>
                      <a:pt x="31" y="98"/>
                    </a:lnTo>
                    <a:lnTo>
                      <a:pt x="48" y="98"/>
                    </a:lnTo>
                    <a:lnTo>
                      <a:pt x="52" y="96"/>
                    </a:lnTo>
                    <a:lnTo>
                      <a:pt x="55" y="96"/>
                    </a:lnTo>
                    <a:lnTo>
                      <a:pt x="64" y="91"/>
                    </a:lnTo>
                    <a:lnTo>
                      <a:pt x="67" y="88"/>
                    </a:lnTo>
                    <a:lnTo>
                      <a:pt x="76" y="84"/>
                    </a:lnTo>
                    <a:lnTo>
                      <a:pt x="79" y="72"/>
                    </a:lnTo>
                    <a:lnTo>
                      <a:pt x="81" y="64"/>
                    </a:lnTo>
                    <a:lnTo>
                      <a:pt x="81" y="33"/>
                    </a:lnTo>
                    <a:lnTo>
                      <a:pt x="79" y="24"/>
                    </a:lnTo>
                    <a:lnTo>
                      <a:pt x="79" y="14"/>
                    </a:lnTo>
                    <a:lnTo>
                      <a:pt x="76" y="4"/>
                    </a:lnTo>
                    <a:lnTo>
                      <a:pt x="71" y="4"/>
                    </a:lnTo>
                    <a:lnTo>
                      <a:pt x="67" y="2"/>
                    </a:lnTo>
                    <a:lnTo>
                      <a:pt x="60" y="2"/>
                    </a:lnTo>
                    <a:lnTo>
                      <a:pt x="55" y="0"/>
                    </a:lnTo>
                    <a:lnTo>
                      <a:pt x="31" y="0"/>
                    </a:lnTo>
                    <a:lnTo>
                      <a:pt x="28" y="2"/>
                    </a:lnTo>
                    <a:lnTo>
                      <a:pt x="14" y="9"/>
                    </a:lnTo>
                    <a:lnTo>
                      <a:pt x="11" y="14"/>
                    </a:lnTo>
                    <a:lnTo>
                      <a:pt x="7" y="21"/>
                    </a:lnTo>
                    <a:lnTo>
                      <a:pt x="2" y="31"/>
                    </a:lnTo>
                    <a:lnTo>
                      <a:pt x="0" y="38"/>
                    </a:lnTo>
                    <a:lnTo>
                      <a:pt x="0" y="55"/>
                    </a:lnTo>
                    <a:lnTo>
                      <a:pt x="4" y="7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5" name="Freeform 4671"/>
              <p:cNvSpPr>
                <a:spLocks/>
              </p:cNvSpPr>
              <p:nvPr/>
            </p:nvSpPr>
            <p:spPr bwMode="auto">
              <a:xfrm>
                <a:off x="4399" y="8889"/>
                <a:ext cx="43"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3"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6" name="Freeform 4672"/>
              <p:cNvSpPr>
                <a:spLocks/>
              </p:cNvSpPr>
              <p:nvPr/>
            </p:nvSpPr>
            <p:spPr bwMode="auto">
              <a:xfrm>
                <a:off x="4399" y="8899"/>
                <a:ext cx="43" cy="7"/>
              </a:xfrm>
              <a:custGeom>
                <a:avLst/>
                <a:gdLst/>
                <a:ahLst/>
                <a:cxnLst>
                  <a:cxn ang="0">
                    <a:pos x="2" y="2"/>
                  </a:cxn>
                  <a:cxn ang="0">
                    <a:pos x="2" y="2"/>
                  </a:cxn>
                  <a:cxn ang="0">
                    <a:pos x="0" y="7"/>
                  </a:cxn>
                  <a:cxn ang="0">
                    <a:pos x="43" y="2"/>
                  </a:cxn>
                  <a:cxn ang="0">
                    <a:pos x="43" y="0"/>
                  </a:cxn>
                  <a:cxn ang="0">
                    <a:pos x="2" y="2"/>
                  </a:cxn>
                </a:cxnLst>
                <a:rect l="0" t="0" r="r" b="b"/>
                <a:pathLst>
                  <a:path w="43"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7" name="Freeform 4673"/>
              <p:cNvSpPr>
                <a:spLocks/>
              </p:cNvSpPr>
              <p:nvPr/>
            </p:nvSpPr>
            <p:spPr bwMode="auto">
              <a:xfrm>
                <a:off x="4401" y="891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8" name="Freeform 4674"/>
              <p:cNvSpPr>
                <a:spLocks/>
              </p:cNvSpPr>
              <p:nvPr/>
            </p:nvSpPr>
            <p:spPr bwMode="auto">
              <a:xfrm>
                <a:off x="4401" y="8913"/>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9" name="Freeform 4675"/>
              <p:cNvSpPr>
                <a:spLocks/>
              </p:cNvSpPr>
              <p:nvPr/>
            </p:nvSpPr>
            <p:spPr bwMode="auto">
              <a:xfrm>
                <a:off x="4399" y="8932"/>
                <a:ext cx="43" cy="5"/>
              </a:xfrm>
              <a:custGeom>
                <a:avLst/>
                <a:gdLst/>
                <a:ahLst/>
                <a:cxnLst>
                  <a:cxn ang="0">
                    <a:pos x="2" y="2"/>
                  </a:cxn>
                  <a:cxn ang="0">
                    <a:pos x="2" y="2"/>
                  </a:cxn>
                  <a:cxn ang="0">
                    <a:pos x="0" y="4"/>
                  </a:cxn>
                  <a:cxn ang="0">
                    <a:pos x="43" y="2"/>
                  </a:cxn>
                  <a:cxn ang="0">
                    <a:pos x="43" y="0"/>
                  </a:cxn>
                  <a:cxn ang="0">
                    <a:pos x="2" y="2"/>
                  </a:cxn>
                </a:cxnLst>
                <a:rect l="0" t="0" r="r" b="b"/>
                <a:pathLst>
                  <a:path w="43"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0" name="Freeform 4676"/>
              <p:cNvSpPr>
                <a:spLocks/>
              </p:cNvSpPr>
              <p:nvPr/>
            </p:nvSpPr>
            <p:spPr bwMode="auto">
              <a:xfrm>
                <a:off x="4401" y="8918"/>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1" name="Freeform 4677"/>
              <p:cNvSpPr>
                <a:spLocks/>
              </p:cNvSpPr>
              <p:nvPr/>
            </p:nvSpPr>
            <p:spPr bwMode="auto">
              <a:xfrm>
                <a:off x="4401" y="8964"/>
                <a:ext cx="41" cy="4"/>
              </a:xfrm>
              <a:custGeom>
                <a:avLst/>
                <a:gdLst/>
                <a:ahLst/>
                <a:cxnLst>
                  <a:cxn ang="0">
                    <a:pos x="0" y="2"/>
                  </a:cxn>
                  <a:cxn ang="0">
                    <a:pos x="0" y="4"/>
                  </a:cxn>
                  <a:cxn ang="0">
                    <a:pos x="40" y="4"/>
                  </a:cxn>
                  <a:cxn ang="0">
                    <a:pos x="40" y="0"/>
                  </a:cxn>
                  <a:cxn ang="0">
                    <a:pos x="0" y="2"/>
                  </a:cxn>
                </a:cxnLst>
                <a:rect l="0" t="0" r="r" b="b"/>
                <a:pathLst>
                  <a:path w="41" h="4">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2" name="Freeform 4678"/>
              <p:cNvSpPr>
                <a:spLocks/>
              </p:cNvSpPr>
              <p:nvPr/>
            </p:nvSpPr>
            <p:spPr bwMode="auto">
              <a:xfrm>
                <a:off x="4488" y="9060"/>
                <a:ext cx="108" cy="9"/>
              </a:xfrm>
              <a:custGeom>
                <a:avLst/>
                <a:gdLst/>
                <a:ahLst/>
                <a:cxnLst>
                  <a:cxn ang="0">
                    <a:pos x="0" y="0"/>
                  </a:cxn>
                  <a:cxn ang="0">
                    <a:pos x="0" y="9"/>
                  </a:cxn>
                  <a:cxn ang="0">
                    <a:pos x="0" y="4"/>
                  </a:cxn>
                  <a:cxn ang="0">
                    <a:pos x="108" y="7"/>
                  </a:cxn>
                  <a:cxn ang="0">
                    <a:pos x="108" y="2"/>
                  </a:cxn>
                  <a:cxn ang="0">
                    <a:pos x="0" y="0"/>
                  </a:cxn>
                </a:cxnLst>
                <a:rect l="0" t="0" r="r" b="b"/>
                <a:pathLst>
                  <a:path w="108" h="9">
                    <a:moveTo>
                      <a:pt x="0" y="0"/>
                    </a:moveTo>
                    <a:lnTo>
                      <a:pt x="0" y="9"/>
                    </a:lnTo>
                    <a:lnTo>
                      <a:pt x="0" y="4"/>
                    </a:lnTo>
                    <a:lnTo>
                      <a:pt x="108" y="7"/>
                    </a:lnTo>
                    <a:lnTo>
                      <a:pt x="108"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3" name="Freeform 4679"/>
              <p:cNvSpPr>
                <a:spLocks/>
              </p:cNvSpPr>
              <p:nvPr/>
            </p:nvSpPr>
            <p:spPr bwMode="auto">
              <a:xfrm>
                <a:off x="4488" y="9064"/>
                <a:ext cx="108" cy="5"/>
              </a:xfrm>
              <a:custGeom>
                <a:avLst/>
                <a:gdLst/>
                <a:ahLst/>
                <a:cxnLst>
                  <a:cxn ang="0">
                    <a:pos x="2" y="0"/>
                  </a:cxn>
                  <a:cxn ang="0">
                    <a:pos x="2" y="0"/>
                  </a:cxn>
                  <a:cxn ang="0">
                    <a:pos x="0" y="2"/>
                  </a:cxn>
                  <a:cxn ang="0">
                    <a:pos x="108" y="4"/>
                  </a:cxn>
                  <a:cxn ang="0">
                    <a:pos x="108" y="2"/>
                  </a:cxn>
                  <a:cxn ang="0">
                    <a:pos x="2" y="0"/>
                  </a:cxn>
                </a:cxnLst>
                <a:rect l="0" t="0" r="r" b="b"/>
                <a:pathLst>
                  <a:path w="108" h="5">
                    <a:moveTo>
                      <a:pt x="2" y="0"/>
                    </a:moveTo>
                    <a:lnTo>
                      <a:pt x="2" y="0"/>
                    </a:lnTo>
                    <a:lnTo>
                      <a:pt x="0" y="2"/>
                    </a:lnTo>
                    <a:lnTo>
                      <a:pt x="108" y="4"/>
                    </a:lnTo>
                    <a:lnTo>
                      <a:pt x="108"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4" name="Freeform 4680"/>
              <p:cNvSpPr>
                <a:spLocks/>
              </p:cNvSpPr>
              <p:nvPr/>
            </p:nvSpPr>
            <p:spPr bwMode="auto">
              <a:xfrm>
                <a:off x="4490" y="9060"/>
                <a:ext cx="19" cy="4"/>
              </a:xfrm>
              <a:custGeom>
                <a:avLst/>
                <a:gdLst/>
                <a:ahLst/>
                <a:cxnLst>
                  <a:cxn ang="0">
                    <a:pos x="0" y="0"/>
                  </a:cxn>
                  <a:cxn ang="0">
                    <a:pos x="0" y="4"/>
                  </a:cxn>
                  <a:cxn ang="0">
                    <a:pos x="19" y="4"/>
                  </a:cxn>
                  <a:cxn ang="0">
                    <a:pos x="19" y="2"/>
                  </a:cxn>
                  <a:cxn ang="0">
                    <a:pos x="0" y="0"/>
                  </a:cxn>
                </a:cxnLst>
                <a:rect l="0" t="0" r="r" b="b"/>
                <a:pathLst>
                  <a:path w="19" h="4">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5" name="Freeform 4681"/>
              <p:cNvSpPr>
                <a:spLocks/>
              </p:cNvSpPr>
              <p:nvPr/>
            </p:nvSpPr>
            <p:spPr bwMode="auto">
              <a:xfrm>
                <a:off x="4512" y="9060"/>
                <a:ext cx="21" cy="4"/>
              </a:xfrm>
              <a:custGeom>
                <a:avLst/>
                <a:gdLst/>
                <a:ahLst/>
                <a:cxnLst>
                  <a:cxn ang="0">
                    <a:pos x="0" y="0"/>
                  </a:cxn>
                  <a:cxn ang="0">
                    <a:pos x="0" y="4"/>
                  </a:cxn>
                  <a:cxn ang="0">
                    <a:pos x="21" y="4"/>
                  </a:cxn>
                  <a:cxn ang="0">
                    <a:pos x="21" y="2"/>
                  </a:cxn>
                  <a:cxn ang="0">
                    <a:pos x="0" y="0"/>
                  </a:cxn>
                </a:cxnLst>
                <a:rect l="0" t="0" r="r" b="b"/>
                <a:pathLst>
                  <a:path w="21"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6" name="Freeform 4682"/>
              <p:cNvSpPr>
                <a:spLocks/>
              </p:cNvSpPr>
              <p:nvPr/>
            </p:nvSpPr>
            <p:spPr bwMode="auto">
              <a:xfrm>
                <a:off x="4536" y="9063"/>
                <a:ext cx="19" cy="0"/>
              </a:xfrm>
              <a:custGeom>
                <a:avLst/>
                <a:gdLst/>
                <a:ahLst/>
                <a:cxnLst>
                  <a:cxn ang="0">
                    <a:pos x="0" y="0"/>
                  </a:cxn>
                  <a:cxn ang="0">
                    <a:pos x="19" y="0"/>
                  </a:cxn>
                </a:cxnLst>
                <a:rect l="0" t="0" r="r" b="b"/>
                <a:pathLst>
                  <a:path w="19">
                    <a:moveTo>
                      <a:pt x="0" y="0"/>
                    </a:moveTo>
                    <a:lnTo>
                      <a:pt x="1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7" name="Freeform 4683"/>
              <p:cNvSpPr>
                <a:spLocks/>
              </p:cNvSpPr>
              <p:nvPr/>
            </p:nvSpPr>
            <p:spPr bwMode="auto">
              <a:xfrm>
                <a:off x="4562" y="9062"/>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8" name="Freeform 4684"/>
              <p:cNvSpPr>
                <a:spLocks/>
              </p:cNvSpPr>
              <p:nvPr/>
            </p:nvSpPr>
            <p:spPr bwMode="auto">
              <a:xfrm>
                <a:off x="4512" y="9062"/>
                <a:ext cx="21" cy="2"/>
              </a:xfrm>
              <a:custGeom>
                <a:avLst/>
                <a:gdLst/>
                <a:ahLst/>
                <a:cxnLst>
                  <a:cxn ang="0">
                    <a:pos x="0" y="0"/>
                  </a:cxn>
                  <a:cxn ang="0">
                    <a:pos x="0" y="0"/>
                  </a:cxn>
                  <a:cxn ang="0">
                    <a:pos x="21" y="2"/>
                  </a:cxn>
                  <a:cxn ang="0">
                    <a:pos x="21" y="0"/>
                  </a:cxn>
                  <a:cxn ang="0">
                    <a:pos x="0" y="0"/>
                  </a:cxn>
                </a:cxnLst>
                <a:rect l="0" t="0" r="r" b="b"/>
                <a:pathLst>
                  <a:path w="21"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9" name="Freeform 4685"/>
              <p:cNvSpPr>
                <a:spLocks/>
              </p:cNvSpPr>
              <p:nvPr/>
            </p:nvSpPr>
            <p:spPr bwMode="auto">
              <a:xfrm>
                <a:off x="4536" y="9063"/>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0" name="Freeform 4686"/>
              <p:cNvSpPr>
                <a:spLocks/>
              </p:cNvSpPr>
              <p:nvPr/>
            </p:nvSpPr>
            <p:spPr bwMode="auto">
              <a:xfrm>
                <a:off x="4562" y="9062"/>
                <a:ext cx="22" cy="2"/>
              </a:xfrm>
              <a:custGeom>
                <a:avLst/>
                <a:gdLst/>
                <a:ahLst/>
                <a:cxnLst>
                  <a:cxn ang="0">
                    <a:pos x="0" y="0"/>
                  </a:cxn>
                  <a:cxn ang="0">
                    <a:pos x="0" y="2"/>
                  </a:cxn>
                  <a:cxn ang="0">
                    <a:pos x="21" y="2"/>
                  </a:cxn>
                  <a:cxn ang="0">
                    <a:pos x="0" y="0"/>
                  </a:cxn>
                </a:cxnLst>
                <a:rect l="0" t="0" r="r" b="b"/>
                <a:pathLst>
                  <a:path w="22" h="2">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1" name="Freeform 4687"/>
              <p:cNvSpPr>
                <a:spLocks/>
              </p:cNvSpPr>
              <p:nvPr/>
            </p:nvSpPr>
            <p:spPr bwMode="auto">
              <a:xfrm>
                <a:off x="4696" y="8863"/>
                <a:ext cx="12" cy="216"/>
              </a:xfrm>
              <a:custGeom>
                <a:avLst/>
                <a:gdLst/>
                <a:ahLst/>
                <a:cxnLst>
                  <a:cxn ang="0">
                    <a:pos x="9" y="19"/>
                  </a:cxn>
                  <a:cxn ang="0">
                    <a:pos x="9" y="19"/>
                  </a:cxn>
                  <a:cxn ang="0">
                    <a:pos x="0" y="0"/>
                  </a:cxn>
                  <a:cxn ang="0">
                    <a:pos x="0" y="215"/>
                  </a:cxn>
                  <a:cxn ang="0">
                    <a:pos x="11" y="206"/>
                  </a:cxn>
                  <a:cxn ang="0">
                    <a:pos x="11" y="28"/>
                  </a:cxn>
                  <a:cxn ang="0">
                    <a:pos x="9" y="19"/>
                  </a:cxn>
                </a:cxnLst>
                <a:rect l="0" t="0" r="r" b="b"/>
                <a:pathLst>
                  <a:path w="12" h="216">
                    <a:moveTo>
                      <a:pt x="9" y="19"/>
                    </a:moveTo>
                    <a:lnTo>
                      <a:pt x="9" y="19"/>
                    </a:lnTo>
                    <a:lnTo>
                      <a:pt x="0" y="0"/>
                    </a:lnTo>
                    <a:lnTo>
                      <a:pt x="0" y="215"/>
                    </a:lnTo>
                    <a:lnTo>
                      <a:pt x="11" y="206"/>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2" name="Freeform 4688"/>
              <p:cNvSpPr>
                <a:spLocks/>
              </p:cNvSpPr>
              <p:nvPr/>
            </p:nvSpPr>
            <p:spPr bwMode="auto">
              <a:xfrm>
                <a:off x="4764" y="8920"/>
                <a:ext cx="21"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6" y="141"/>
                  </a:cxn>
                  <a:cxn ang="0">
                    <a:pos x="16" y="129"/>
                  </a:cxn>
                  <a:cxn ang="0">
                    <a:pos x="19" y="115"/>
                  </a:cxn>
                  <a:cxn ang="0">
                    <a:pos x="19" y="95"/>
                  </a:cxn>
                  <a:cxn ang="0">
                    <a:pos x="21" y="79"/>
                  </a:cxn>
                  <a:cxn ang="0">
                    <a:pos x="21" y="62"/>
                  </a:cxn>
                  <a:cxn ang="0">
                    <a:pos x="19" y="43"/>
                  </a:cxn>
                  <a:cxn ang="0">
                    <a:pos x="19" y="26"/>
                  </a:cxn>
                  <a:cxn ang="0">
                    <a:pos x="16" y="9"/>
                  </a:cxn>
                </a:cxnLst>
                <a:rect l="0" t="0" r="r" b="b"/>
                <a:pathLst>
                  <a:path w="21" h="144">
                    <a:moveTo>
                      <a:pt x="16" y="9"/>
                    </a:moveTo>
                    <a:lnTo>
                      <a:pt x="2" y="0"/>
                    </a:lnTo>
                    <a:lnTo>
                      <a:pt x="4" y="23"/>
                    </a:lnTo>
                    <a:lnTo>
                      <a:pt x="7" y="43"/>
                    </a:lnTo>
                    <a:lnTo>
                      <a:pt x="7" y="76"/>
                    </a:lnTo>
                    <a:lnTo>
                      <a:pt x="2" y="105"/>
                    </a:lnTo>
                    <a:lnTo>
                      <a:pt x="2" y="124"/>
                    </a:lnTo>
                    <a:lnTo>
                      <a:pt x="0" y="143"/>
                    </a:lnTo>
                    <a:lnTo>
                      <a:pt x="16" y="141"/>
                    </a:lnTo>
                    <a:lnTo>
                      <a:pt x="16" y="129"/>
                    </a:lnTo>
                    <a:lnTo>
                      <a:pt x="19" y="115"/>
                    </a:lnTo>
                    <a:lnTo>
                      <a:pt x="19" y="95"/>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3" name="Freeform 4689"/>
              <p:cNvSpPr>
                <a:spLocks/>
              </p:cNvSpPr>
              <p:nvPr/>
            </p:nvSpPr>
            <p:spPr bwMode="auto">
              <a:xfrm>
                <a:off x="4761" y="8920"/>
                <a:ext cx="22" cy="144"/>
              </a:xfrm>
              <a:custGeom>
                <a:avLst/>
                <a:gdLst/>
                <a:ahLst/>
                <a:cxnLst>
                  <a:cxn ang="0">
                    <a:pos x="2" y="0"/>
                  </a:cxn>
                  <a:cxn ang="0">
                    <a:pos x="7" y="43"/>
                  </a:cxn>
                  <a:cxn ang="0">
                    <a:pos x="7" y="60"/>
                  </a:cxn>
                  <a:cxn ang="0">
                    <a:pos x="4" y="74"/>
                  </a:cxn>
                  <a:cxn ang="0">
                    <a:pos x="4" y="91"/>
                  </a:cxn>
                  <a:cxn ang="0">
                    <a:pos x="2" y="105"/>
                  </a:cxn>
                  <a:cxn ang="0">
                    <a:pos x="0" y="124"/>
                  </a:cxn>
                  <a:cxn ang="0">
                    <a:pos x="0" y="143"/>
                  </a:cxn>
                  <a:cxn ang="0">
                    <a:pos x="11" y="143"/>
                  </a:cxn>
                  <a:cxn ang="0">
                    <a:pos x="14" y="141"/>
                  </a:cxn>
                  <a:cxn ang="0">
                    <a:pos x="16" y="129"/>
                  </a:cxn>
                  <a:cxn ang="0">
                    <a:pos x="19" y="112"/>
                  </a:cxn>
                  <a:cxn ang="0">
                    <a:pos x="19" y="79"/>
                  </a:cxn>
                  <a:cxn ang="0">
                    <a:pos x="21" y="60"/>
                  </a:cxn>
                  <a:cxn ang="0">
                    <a:pos x="19" y="43"/>
                  </a:cxn>
                  <a:cxn ang="0">
                    <a:pos x="19" y="23"/>
                  </a:cxn>
                  <a:cxn ang="0">
                    <a:pos x="16" y="9"/>
                  </a:cxn>
                  <a:cxn ang="0">
                    <a:pos x="11" y="4"/>
                  </a:cxn>
                  <a:cxn ang="0">
                    <a:pos x="7" y="2"/>
                  </a:cxn>
                  <a:cxn ang="0">
                    <a:pos x="2" y="0"/>
                  </a:cxn>
                </a:cxnLst>
                <a:rect l="0" t="0" r="r" b="b"/>
                <a:pathLst>
                  <a:path w="22" h="144">
                    <a:moveTo>
                      <a:pt x="2" y="0"/>
                    </a:moveTo>
                    <a:lnTo>
                      <a:pt x="7" y="43"/>
                    </a:lnTo>
                    <a:lnTo>
                      <a:pt x="7" y="60"/>
                    </a:lnTo>
                    <a:lnTo>
                      <a:pt x="4" y="74"/>
                    </a:lnTo>
                    <a:lnTo>
                      <a:pt x="4" y="91"/>
                    </a:lnTo>
                    <a:lnTo>
                      <a:pt x="2" y="105"/>
                    </a:lnTo>
                    <a:lnTo>
                      <a:pt x="0" y="124"/>
                    </a:lnTo>
                    <a:lnTo>
                      <a:pt x="0" y="143"/>
                    </a:lnTo>
                    <a:lnTo>
                      <a:pt x="11" y="143"/>
                    </a:lnTo>
                    <a:lnTo>
                      <a:pt x="14" y="141"/>
                    </a:lnTo>
                    <a:lnTo>
                      <a:pt x="16" y="129"/>
                    </a:lnTo>
                    <a:lnTo>
                      <a:pt x="19" y="112"/>
                    </a:lnTo>
                    <a:lnTo>
                      <a:pt x="19" y="79"/>
                    </a:lnTo>
                    <a:lnTo>
                      <a:pt x="21" y="60"/>
                    </a:lnTo>
                    <a:lnTo>
                      <a:pt x="19" y="43"/>
                    </a:lnTo>
                    <a:lnTo>
                      <a:pt x="19" y="23"/>
                    </a:lnTo>
                    <a:lnTo>
                      <a:pt x="16" y="9"/>
                    </a:lnTo>
                    <a:lnTo>
                      <a:pt x="11" y="4"/>
                    </a:lnTo>
                    <a:lnTo>
                      <a:pt x="7" y="2"/>
                    </a:lnTo>
                    <a:lnTo>
                      <a:pt x="2"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4" name="Freeform 4690"/>
              <p:cNvSpPr>
                <a:spLocks/>
              </p:cNvSpPr>
              <p:nvPr/>
            </p:nvSpPr>
            <p:spPr bwMode="auto">
              <a:xfrm>
                <a:off x="4756" y="8918"/>
                <a:ext cx="22" cy="146"/>
              </a:xfrm>
              <a:custGeom>
                <a:avLst/>
                <a:gdLst/>
                <a:ahLst/>
                <a:cxnLst>
                  <a:cxn ang="0">
                    <a:pos x="14" y="4"/>
                  </a:cxn>
                  <a:cxn ang="0">
                    <a:pos x="9" y="4"/>
                  </a:cxn>
                  <a:cxn ang="0">
                    <a:pos x="4" y="0"/>
                  </a:cxn>
                  <a:cxn ang="0">
                    <a:pos x="2" y="0"/>
                  </a:cxn>
                  <a:cxn ang="0">
                    <a:pos x="7" y="23"/>
                  </a:cxn>
                  <a:cxn ang="0">
                    <a:pos x="9" y="43"/>
                  </a:cxn>
                  <a:cxn ang="0">
                    <a:pos x="9" y="60"/>
                  </a:cxn>
                  <a:cxn ang="0">
                    <a:pos x="7" y="76"/>
                  </a:cxn>
                  <a:cxn ang="0">
                    <a:pos x="7" y="91"/>
                  </a:cxn>
                  <a:cxn ang="0">
                    <a:pos x="4" y="107"/>
                  </a:cxn>
                  <a:cxn ang="0">
                    <a:pos x="0" y="146"/>
                  </a:cxn>
                  <a:cxn ang="0">
                    <a:pos x="11" y="146"/>
                  </a:cxn>
                  <a:cxn ang="0">
                    <a:pos x="11" y="143"/>
                  </a:cxn>
                  <a:cxn ang="0">
                    <a:pos x="16" y="143"/>
                  </a:cxn>
                  <a:cxn ang="0">
                    <a:pos x="19" y="115"/>
                  </a:cxn>
                  <a:cxn ang="0">
                    <a:pos x="21" y="79"/>
                  </a:cxn>
                  <a:cxn ang="0">
                    <a:pos x="21" y="43"/>
                  </a:cxn>
                  <a:cxn ang="0">
                    <a:pos x="19" y="9"/>
                  </a:cxn>
                  <a:cxn ang="0">
                    <a:pos x="16" y="9"/>
                  </a:cxn>
                  <a:cxn ang="0">
                    <a:pos x="14" y="4"/>
                  </a:cxn>
                </a:cxnLst>
                <a:rect l="0" t="0" r="r" b="b"/>
                <a:pathLst>
                  <a:path w="22" h="146">
                    <a:moveTo>
                      <a:pt x="14" y="4"/>
                    </a:moveTo>
                    <a:lnTo>
                      <a:pt x="9" y="4"/>
                    </a:lnTo>
                    <a:lnTo>
                      <a:pt x="4" y="0"/>
                    </a:lnTo>
                    <a:lnTo>
                      <a:pt x="2" y="0"/>
                    </a:lnTo>
                    <a:lnTo>
                      <a:pt x="7" y="23"/>
                    </a:lnTo>
                    <a:lnTo>
                      <a:pt x="9" y="43"/>
                    </a:lnTo>
                    <a:lnTo>
                      <a:pt x="9" y="60"/>
                    </a:lnTo>
                    <a:lnTo>
                      <a:pt x="7" y="76"/>
                    </a:lnTo>
                    <a:lnTo>
                      <a:pt x="7" y="91"/>
                    </a:lnTo>
                    <a:lnTo>
                      <a:pt x="4" y="107"/>
                    </a:lnTo>
                    <a:lnTo>
                      <a:pt x="0" y="146"/>
                    </a:lnTo>
                    <a:lnTo>
                      <a:pt x="11" y="146"/>
                    </a:lnTo>
                    <a:lnTo>
                      <a:pt x="11" y="143"/>
                    </a:lnTo>
                    <a:lnTo>
                      <a:pt x="16" y="143"/>
                    </a:lnTo>
                    <a:lnTo>
                      <a:pt x="19" y="115"/>
                    </a:lnTo>
                    <a:lnTo>
                      <a:pt x="21" y="79"/>
                    </a:lnTo>
                    <a:lnTo>
                      <a:pt x="21" y="43"/>
                    </a:lnTo>
                    <a:lnTo>
                      <a:pt x="19" y="9"/>
                    </a:lnTo>
                    <a:lnTo>
                      <a:pt x="16" y="9"/>
                    </a:lnTo>
                    <a:lnTo>
                      <a:pt x="14" y="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5" name="Freeform 4691"/>
              <p:cNvSpPr>
                <a:spLocks/>
              </p:cNvSpPr>
              <p:nvPr/>
            </p:nvSpPr>
            <p:spPr bwMode="auto">
              <a:xfrm>
                <a:off x="4754" y="8916"/>
                <a:ext cx="22" cy="151"/>
              </a:xfrm>
              <a:custGeom>
                <a:avLst/>
                <a:gdLst/>
                <a:ahLst/>
                <a:cxnLst>
                  <a:cxn ang="0">
                    <a:pos x="2" y="148"/>
                  </a:cxn>
                  <a:cxn ang="0">
                    <a:pos x="9" y="148"/>
                  </a:cxn>
                  <a:cxn ang="0">
                    <a:pos x="11" y="146"/>
                  </a:cxn>
                  <a:cxn ang="0">
                    <a:pos x="16" y="146"/>
                  </a:cxn>
                  <a:cxn ang="0">
                    <a:pos x="19" y="117"/>
                  </a:cxn>
                  <a:cxn ang="0">
                    <a:pos x="21" y="81"/>
                  </a:cxn>
                  <a:cxn ang="0">
                    <a:pos x="21" y="43"/>
                  </a:cxn>
                  <a:cxn ang="0">
                    <a:pos x="19" y="9"/>
                  </a:cxn>
                  <a:cxn ang="0">
                    <a:pos x="16" y="9"/>
                  </a:cxn>
                  <a:cxn ang="0">
                    <a:pos x="11" y="4"/>
                  </a:cxn>
                  <a:cxn ang="0">
                    <a:pos x="7" y="2"/>
                  </a:cxn>
                  <a:cxn ang="0">
                    <a:pos x="2" y="0"/>
                  </a:cxn>
                  <a:cxn ang="0">
                    <a:pos x="7" y="23"/>
                  </a:cxn>
                  <a:cxn ang="0">
                    <a:pos x="7" y="79"/>
                  </a:cxn>
                  <a:cxn ang="0">
                    <a:pos x="4" y="93"/>
                  </a:cxn>
                  <a:cxn ang="0">
                    <a:pos x="2" y="110"/>
                  </a:cxn>
                  <a:cxn ang="0">
                    <a:pos x="2" y="129"/>
                  </a:cxn>
                  <a:cxn ang="0">
                    <a:pos x="0" y="151"/>
                  </a:cxn>
                  <a:cxn ang="0">
                    <a:pos x="2" y="148"/>
                  </a:cxn>
                </a:cxnLst>
                <a:rect l="0" t="0" r="r" b="b"/>
                <a:pathLst>
                  <a:path w="22" h="151">
                    <a:moveTo>
                      <a:pt x="2" y="148"/>
                    </a:moveTo>
                    <a:lnTo>
                      <a:pt x="9" y="148"/>
                    </a:lnTo>
                    <a:lnTo>
                      <a:pt x="11" y="146"/>
                    </a:lnTo>
                    <a:lnTo>
                      <a:pt x="16" y="146"/>
                    </a:lnTo>
                    <a:lnTo>
                      <a:pt x="19" y="117"/>
                    </a:lnTo>
                    <a:lnTo>
                      <a:pt x="21" y="81"/>
                    </a:lnTo>
                    <a:lnTo>
                      <a:pt x="21" y="43"/>
                    </a:lnTo>
                    <a:lnTo>
                      <a:pt x="19" y="9"/>
                    </a:lnTo>
                    <a:lnTo>
                      <a:pt x="16" y="9"/>
                    </a:lnTo>
                    <a:lnTo>
                      <a:pt x="11" y="4"/>
                    </a:lnTo>
                    <a:lnTo>
                      <a:pt x="7" y="2"/>
                    </a:lnTo>
                    <a:lnTo>
                      <a:pt x="2" y="0"/>
                    </a:lnTo>
                    <a:lnTo>
                      <a:pt x="7" y="23"/>
                    </a:lnTo>
                    <a:lnTo>
                      <a:pt x="7" y="79"/>
                    </a:lnTo>
                    <a:lnTo>
                      <a:pt x="4" y="93"/>
                    </a:lnTo>
                    <a:lnTo>
                      <a:pt x="2" y="110"/>
                    </a:lnTo>
                    <a:lnTo>
                      <a:pt x="2" y="129"/>
                    </a:lnTo>
                    <a:lnTo>
                      <a:pt x="0" y="151"/>
                    </a:lnTo>
                    <a:lnTo>
                      <a:pt x="2" y="148"/>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6" name="Freeform 4692"/>
              <p:cNvSpPr>
                <a:spLocks/>
              </p:cNvSpPr>
              <p:nvPr/>
            </p:nvSpPr>
            <p:spPr bwMode="auto">
              <a:xfrm>
                <a:off x="4752" y="8916"/>
                <a:ext cx="21" cy="151"/>
              </a:xfrm>
              <a:custGeom>
                <a:avLst/>
                <a:gdLst/>
                <a:ahLst/>
                <a:cxnLst>
                  <a:cxn ang="0">
                    <a:pos x="2" y="0"/>
                  </a:cxn>
                  <a:cxn ang="0">
                    <a:pos x="7" y="43"/>
                  </a:cxn>
                  <a:cxn ang="0">
                    <a:pos x="7" y="76"/>
                  </a:cxn>
                  <a:cxn ang="0">
                    <a:pos x="2" y="110"/>
                  </a:cxn>
                  <a:cxn ang="0">
                    <a:pos x="0" y="129"/>
                  </a:cxn>
                  <a:cxn ang="0">
                    <a:pos x="0" y="151"/>
                  </a:cxn>
                  <a:cxn ang="0">
                    <a:pos x="2" y="148"/>
                  </a:cxn>
                  <a:cxn ang="0">
                    <a:pos x="9" y="148"/>
                  </a:cxn>
                  <a:cxn ang="0">
                    <a:pos x="14" y="146"/>
                  </a:cxn>
                  <a:cxn ang="0">
                    <a:pos x="19" y="117"/>
                  </a:cxn>
                  <a:cxn ang="0">
                    <a:pos x="19" y="81"/>
                  </a:cxn>
                  <a:cxn ang="0">
                    <a:pos x="21" y="43"/>
                  </a:cxn>
                  <a:cxn ang="0">
                    <a:pos x="19" y="9"/>
                  </a:cxn>
                  <a:cxn ang="0">
                    <a:pos x="14" y="7"/>
                  </a:cxn>
                  <a:cxn ang="0">
                    <a:pos x="9" y="2"/>
                  </a:cxn>
                  <a:cxn ang="0">
                    <a:pos x="7" y="2"/>
                  </a:cxn>
                  <a:cxn ang="0">
                    <a:pos x="2" y="0"/>
                  </a:cxn>
                </a:cxnLst>
                <a:rect l="0" t="0" r="r" b="b"/>
                <a:pathLst>
                  <a:path w="21" h="151">
                    <a:moveTo>
                      <a:pt x="2" y="0"/>
                    </a:moveTo>
                    <a:lnTo>
                      <a:pt x="7" y="43"/>
                    </a:lnTo>
                    <a:lnTo>
                      <a:pt x="7" y="76"/>
                    </a:lnTo>
                    <a:lnTo>
                      <a:pt x="2" y="110"/>
                    </a:lnTo>
                    <a:lnTo>
                      <a:pt x="0" y="129"/>
                    </a:lnTo>
                    <a:lnTo>
                      <a:pt x="0" y="151"/>
                    </a:lnTo>
                    <a:lnTo>
                      <a:pt x="2" y="148"/>
                    </a:lnTo>
                    <a:lnTo>
                      <a:pt x="9" y="148"/>
                    </a:lnTo>
                    <a:lnTo>
                      <a:pt x="14" y="146"/>
                    </a:lnTo>
                    <a:lnTo>
                      <a:pt x="19" y="117"/>
                    </a:lnTo>
                    <a:lnTo>
                      <a:pt x="19" y="81"/>
                    </a:lnTo>
                    <a:lnTo>
                      <a:pt x="21" y="43"/>
                    </a:lnTo>
                    <a:lnTo>
                      <a:pt x="19" y="9"/>
                    </a:lnTo>
                    <a:lnTo>
                      <a:pt x="14" y="7"/>
                    </a:lnTo>
                    <a:lnTo>
                      <a:pt x="9" y="2"/>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7" name="Freeform 4693"/>
              <p:cNvSpPr>
                <a:spLocks/>
              </p:cNvSpPr>
              <p:nvPr/>
            </p:nvSpPr>
            <p:spPr bwMode="auto">
              <a:xfrm>
                <a:off x="4747" y="8913"/>
                <a:ext cx="21" cy="154"/>
              </a:xfrm>
              <a:custGeom>
                <a:avLst/>
                <a:gdLst/>
                <a:ahLst/>
                <a:cxnLst>
                  <a:cxn ang="0">
                    <a:pos x="9" y="151"/>
                  </a:cxn>
                  <a:cxn ang="0">
                    <a:pos x="11" y="148"/>
                  </a:cxn>
                  <a:cxn ang="0">
                    <a:pos x="16" y="148"/>
                  </a:cxn>
                  <a:cxn ang="0">
                    <a:pos x="19" y="120"/>
                  </a:cxn>
                  <a:cxn ang="0">
                    <a:pos x="21" y="81"/>
                  </a:cxn>
                  <a:cxn ang="0">
                    <a:pos x="21" y="9"/>
                  </a:cxn>
                  <a:cxn ang="0">
                    <a:pos x="19" y="9"/>
                  </a:cxn>
                  <a:cxn ang="0">
                    <a:pos x="14" y="7"/>
                  </a:cxn>
                  <a:cxn ang="0">
                    <a:pos x="9" y="2"/>
                  </a:cxn>
                  <a:cxn ang="0">
                    <a:pos x="4" y="0"/>
                  </a:cxn>
                  <a:cxn ang="0">
                    <a:pos x="7" y="23"/>
                  </a:cxn>
                  <a:cxn ang="0">
                    <a:pos x="9" y="43"/>
                  </a:cxn>
                  <a:cxn ang="0">
                    <a:pos x="9" y="62"/>
                  </a:cxn>
                  <a:cxn ang="0">
                    <a:pos x="7" y="79"/>
                  </a:cxn>
                  <a:cxn ang="0">
                    <a:pos x="7" y="96"/>
                  </a:cxn>
                  <a:cxn ang="0">
                    <a:pos x="4" y="112"/>
                  </a:cxn>
                  <a:cxn ang="0">
                    <a:pos x="2" y="131"/>
                  </a:cxn>
                  <a:cxn ang="0">
                    <a:pos x="0" y="153"/>
                  </a:cxn>
                  <a:cxn ang="0">
                    <a:pos x="2" y="151"/>
                  </a:cxn>
                  <a:cxn ang="0">
                    <a:pos x="9" y="151"/>
                  </a:cxn>
                </a:cxnLst>
                <a:rect l="0" t="0" r="r" b="b"/>
                <a:pathLst>
                  <a:path w="21" h="154">
                    <a:moveTo>
                      <a:pt x="9" y="151"/>
                    </a:moveTo>
                    <a:lnTo>
                      <a:pt x="11" y="148"/>
                    </a:lnTo>
                    <a:lnTo>
                      <a:pt x="16" y="148"/>
                    </a:lnTo>
                    <a:lnTo>
                      <a:pt x="19" y="120"/>
                    </a:lnTo>
                    <a:lnTo>
                      <a:pt x="21" y="81"/>
                    </a:lnTo>
                    <a:lnTo>
                      <a:pt x="21" y="9"/>
                    </a:lnTo>
                    <a:lnTo>
                      <a:pt x="19" y="9"/>
                    </a:lnTo>
                    <a:lnTo>
                      <a:pt x="14" y="7"/>
                    </a:lnTo>
                    <a:lnTo>
                      <a:pt x="9" y="2"/>
                    </a:lnTo>
                    <a:lnTo>
                      <a:pt x="4" y="0"/>
                    </a:lnTo>
                    <a:lnTo>
                      <a:pt x="7" y="23"/>
                    </a:lnTo>
                    <a:lnTo>
                      <a:pt x="9" y="43"/>
                    </a:lnTo>
                    <a:lnTo>
                      <a:pt x="9" y="62"/>
                    </a:lnTo>
                    <a:lnTo>
                      <a:pt x="7" y="79"/>
                    </a:lnTo>
                    <a:lnTo>
                      <a:pt x="7" y="96"/>
                    </a:lnTo>
                    <a:lnTo>
                      <a:pt x="4" y="112"/>
                    </a:lnTo>
                    <a:lnTo>
                      <a:pt x="2" y="131"/>
                    </a:lnTo>
                    <a:lnTo>
                      <a:pt x="0" y="153"/>
                    </a:lnTo>
                    <a:lnTo>
                      <a:pt x="2" y="151"/>
                    </a:lnTo>
                    <a:lnTo>
                      <a:pt x="9" y="151"/>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8" name="Freeform 4694"/>
              <p:cNvSpPr>
                <a:spLocks/>
              </p:cNvSpPr>
              <p:nvPr/>
            </p:nvSpPr>
            <p:spPr bwMode="auto">
              <a:xfrm>
                <a:off x="4744" y="8911"/>
                <a:ext cx="22" cy="156"/>
              </a:xfrm>
              <a:custGeom>
                <a:avLst/>
                <a:gdLst/>
                <a:ahLst/>
                <a:cxnLst>
                  <a:cxn ang="0">
                    <a:pos x="4" y="0"/>
                  </a:cxn>
                  <a:cxn ang="0">
                    <a:pos x="7" y="23"/>
                  </a:cxn>
                  <a:cxn ang="0">
                    <a:pos x="9" y="45"/>
                  </a:cxn>
                  <a:cxn ang="0">
                    <a:pos x="9" y="62"/>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3"/>
                  </a:cxn>
                  <a:cxn ang="0">
                    <a:pos x="21" y="12"/>
                  </a:cxn>
                  <a:cxn ang="0">
                    <a:pos x="16" y="9"/>
                  </a:cxn>
                  <a:cxn ang="0">
                    <a:pos x="11" y="4"/>
                  </a:cxn>
                  <a:cxn ang="0">
                    <a:pos x="9" y="2"/>
                  </a:cxn>
                  <a:cxn ang="0">
                    <a:pos x="4" y="0"/>
                  </a:cxn>
                </a:cxnLst>
                <a:rect l="0" t="0" r="r" b="b"/>
                <a:pathLst>
                  <a:path w="22" h="156">
                    <a:moveTo>
                      <a:pt x="4" y="0"/>
                    </a:moveTo>
                    <a:lnTo>
                      <a:pt x="7" y="23"/>
                    </a:lnTo>
                    <a:lnTo>
                      <a:pt x="9" y="45"/>
                    </a:lnTo>
                    <a:lnTo>
                      <a:pt x="9" y="62"/>
                    </a:lnTo>
                    <a:lnTo>
                      <a:pt x="7" y="81"/>
                    </a:lnTo>
                    <a:lnTo>
                      <a:pt x="2" y="115"/>
                    </a:lnTo>
                    <a:lnTo>
                      <a:pt x="0" y="134"/>
                    </a:lnTo>
                    <a:lnTo>
                      <a:pt x="0" y="156"/>
                    </a:lnTo>
                    <a:lnTo>
                      <a:pt x="2" y="153"/>
                    </a:lnTo>
                    <a:lnTo>
                      <a:pt x="7" y="153"/>
                    </a:lnTo>
                    <a:lnTo>
                      <a:pt x="9" y="151"/>
                    </a:lnTo>
                    <a:lnTo>
                      <a:pt x="16" y="151"/>
                    </a:lnTo>
                    <a:lnTo>
                      <a:pt x="19" y="120"/>
                    </a:lnTo>
                    <a:lnTo>
                      <a:pt x="21" y="83"/>
                    </a:lnTo>
                    <a:lnTo>
                      <a:pt x="21" y="12"/>
                    </a:lnTo>
                    <a:lnTo>
                      <a:pt x="16" y="9"/>
                    </a:lnTo>
                    <a:lnTo>
                      <a:pt x="11" y="4"/>
                    </a:lnTo>
                    <a:lnTo>
                      <a:pt x="9" y="2"/>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9" name="Freeform 4695"/>
              <p:cNvSpPr>
                <a:spLocks/>
              </p:cNvSpPr>
              <p:nvPr/>
            </p:nvSpPr>
            <p:spPr bwMode="auto">
              <a:xfrm>
                <a:off x="4740" y="8911"/>
                <a:ext cx="24" cy="156"/>
              </a:xfrm>
              <a:custGeom>
                <a:avLst/>
                <a:gdLst/>
                <a:ahLst/>
                <a:cxnLst>
                  <a:cxn ang="0">
                    <a:pos x="9" y="79"/>
                  </a:cxn>
                  <a:cxn ang="0">
                    <a:pos x="7" y="98"/>
                  </a:cxn>
                  <a:cxn ang="0">
                    <a:pos x="4" y="115"/>
                  </a:cxn>
                  <a:cxn ang="0">
                    <a:pos x="2" y="134"/>
                  </a:cxn>
                  <a:cxn ang="0">
                    <a:pos x="0" y="156"/>
                  </a:cxn>
                  <a:cxn ang="0">
                    <a:pos x="2" y="153"/>
                  </a:cxn>
                  <a:cxn ang="0">
                    <a:pos x="9" y="153"/>
                  </a:cxn>
                  <a:cxn ang="0">
                    <a:pos x="11" y="151"/>
                  </a:cxn>
                  <a:cxn ang="0">
                    <a:pos x="19" y="151"/>
                  </a:cxn>
                  <a:cxn ang="0">
                    <a:pos x="21" y="120"/>
                  </a:cxn>
                  <a:cxn ang="0">
                    <a:pos x="21" y="83"/>
                  </a:cxn>
                  <a:cxn ang="0">
                    <a:pos x="23" y="43"/>
                  </a:cxn>
                  <a:cxn ang="0">
                    <a:pos x="23" y="9"/>
                  </a:cxn>
                  <a:cxn ang="0">
                    <a:pos x="21" y="9"/>
                  </a:cxn>
                  <a:cxn ang="0">
                    <a:pos x="16" y="4"/>
                  </a:cxn>
                  <a:cxn ang="0">
                    <a:pos x="11" y="2"/>
                  </a:cxn>
                  <a:cxn ang="0">
                    <a:pos x="7" y="0"/>
                  </a:cxn>
                  <a:cxn ang="0">
                    <a:pos x="9" y="21"/>
                  </a:cxn>
                  <a:cxn ang="0">
                    <a:pos x="9" y="79"/>
                  </a:cxn>
                </a:cxnLst>
                <a:rect l="0" t="0" r="r" b="b"/>
                <a:pathLst>
                  <a:path w="24" h="156">
                    <a:moveTo>
                      <a:pt x="9" y="79"/>
                    </a:moveTo>
                    <a:lnTo>
                      <a:pt x="7" y="98"/>
                    </a:lnTo>
                    <a:lnTo>
                      <a:pt x="4" y="115"/>
                    </a:lnTo>
                    <a:lnTo>
                      <a:pt x="2" y="134"/>
                    </a:lnTo>
                    <a:lnTo>
                      <a:pt x="0" y="156"/>
                    </a:lnTo>
                    <a:lnTo>
                      <a:pt x="2" y="153"/>
                    </a:lnTo>
                    <a:lnTo>
                      <a:pt x="9" y="153"/>
                    </a:lnTo>
                    <a:lnTo>
                      <a:pt x="11" y="151"/>
                    </a:lnTo>
                    <a:lnTo>
                      <a:pt x="19" y="151"/>
                    </a:lnTo>
                    <a:lnTo>
                      <a:pt x="21" y="120"/>
                    </a:lnTo>
                    <a:lnTo>
                      <a:pt x="21" y="83"/>
                    </a:lnTo>
                    <a:lnTo>
                      <a:pt x="23" y="43"/>
                    </a:lnTo>
                    <a:lnTo>
                      <a:pt x="23" y="9"/>
                    </a:lnTo>
                    <a:lnTo>
                      <a:pt x="21" y="9"/>
                    </a:lnTo>
                    <a:lnTo>
                      <a:pt x="16" y="4"/>
                    </a:lnTo>
                    <a:lnTo>
                      <a:pt x="11" y="2"/>
                    </a:lnTo>
                    <a:lnTo>
                      <a:pt x="7" y="0"/>
                    </a:lnTo>
                    <a:lnTo>
                      <a:pt x="9" y="21"/>
                    </a:lnTo>
                    <a:lnTo>
                      <a:pt x="9" y="79"/>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0" name="Freeform 4696"/>
              <p:cNvSpPr>
                <a:spLocks/>
              </p:cNvSpPr>
              <p:nvPr/>
            </p:nvSpPr>
            <p:spPr bwMode="auto">
              <a:xfrm>
                <a:off x="4737" y="8908"/>
                <a:ext cx="24" cy="159"/>
              </a:xfrm>
              <a:custGeom>
                <a:avLst/>
                <a:gdLst/>
                <a:ahLst/>
                <a:cxnLst>
                  <a:cxn ang="0">
                    <a:pos x="7" y="98"/>
                  </a:cxn>
                  <a:cxn ang="0">
                    <a:pos x="2" y="117"/>
                  </a:cxn>
                  <a:cxn ang="0">
                    <a:pos x="2" y="136"/>
                  </a:cxn>
                  <a:cxn ang="0">
                    <a:pos x="0" y="158"/>
                  </a:cxn>
                  <a:cxn ang="0">
                    <a:pos x="2" y="156"/>
                  </a:cxn>
                  <a:cxn ang="0">
                    <a:pos x="7" y="156"/>
                  </a:cxn>
                  <a:cxn ang="0">
                    <a:pos x="9" y="153"/>
                  </a:cxn>
                  <a:cxn ang="0">
                    <a:pos x="16" y="153"/>
                  </a:cxn>
                  <a:cxn ang="0">
                    <a:pos x="19" y="151"/>
                  </a:cxn>
                  <a:cxn ang="0">
                    <a:pos x="21" y="122"/>
                  </a:cxn>
                  <a:cxn ang="0">
                    <a:pos x="21" y="45"/>
                  </a:cxn>
                  <a:cxn ang="0">
                    <a:pos x="24" y="9"/>
                  </a:cxn>
                  <a:cxn ang="0">
                    <a:pos x="21" y="9"/>
                  </a:cxn>
                  <a:cxn ang="0">
                    <a:pos x="16" y="7"/>
                  </a:cxn>
                  <a:cxn ang="0">
                    <a:pos x="11" y="4"/>
                  </a:cxn>
                  <a:cxn ang="0">
                    <a:pos x="7" y="0"/>
                  </a:cxn>
                  <a:cxn ang="0">
                    <a:pos x="9" y="23"/>
                  </a:cxn>
                  <a:cxn ang="0">
                    <a:pos x="9" y="64"/>
                  </a:cxn>
                  <a:cxn ang="0">
                    <a:pos x="7" y="81"/>
                  </a:cxn>
                  <a:cxn ang="0">
                    <a:pos x="7" y="98"/>
                  </a:cxn>
                </a:cxnLst>
                <a:rect l="0" t="0" r="r" b="b"/>
                <a:pathLst>
                  <a:path w="24" h="159">
                    <a:moveTo>
                      <a:pt x="7" y="98"/>
                    </a:moveTo>
                    <a:lnTo>
                      <a:pt x="2" y="117"/>
                    </a:lnTo>
                    <a:lnTo>
                      <a:pt x="2" y="136"/>
                    </a:lnTo>
                    <a:lnTo>
                      <a:pt x="0" y="158"/>
                    </a:lnTo>
                    <a:lnTo>
                      <a:pt x="2" y="156"/>
                    </a:lnTo>
                    <a:lnTo>
                      <a:pt x="7" y="156"/>
                    </a:lnTo>
                    <a:lnTo>
                      <a:pt x="9" y="153"/>
                    </a:lnTo>
                    <a:lnTo>
                      <a:pt x="16" y="153"/>
                    </a:lnTo>
                    <a:lnTo>
                      <a:pt x="19" y="151"/>
                    </a:lnTo>
                    <a:lnTo>
                      <a:pt x="21" y="122"/>
                    </a:lnTo>
                    <a:lnTo>
                      <a:pt x="21" y="45"/>
                    </a:lnTo>
                    <a:lnTo>
                      <a:pt x="24" y="9"/>
                    </a:lnTo>
                    <a:lnTo>
                      <a:pt x="21" y="9"/>
                    </a:lnTo>
                    <a:lnTo>
                      <a:pt x="16" y="7"/>
                    </a:lnTo>
                    <a:lnTo>
                      <a:pt x="11" y="4"/>
                    </a:lnTo>
                    <a:lnTo>
                      <a:pt x="7" y="0"/>
                    </a:lnTo>
                    <a:lnTo>
                      <a:pt x="9" y="23"/>
                    </a:lnTo>
                    <a:lnTo>
                      <a:pt x="9" y="64"/>
                    </a:lnTo>
                    <a:lnTo>
                      <a:pt x="7" y="81"/>
                    </a:lnTo>
                    <a:lnTo>
                      <a:pt x="7" y="98"/>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1" name="Freeform 4697"/>
              <p:cNvSpPr>
                <a:spLocks/>
              </p:cNvSpPr>
              <p:nvPr/>
            </p:nvSpPr>
            <p:spPr bwMode="auto">
              <a:xfrm>
                <a:off x="4735" y="8906"/>
                <a:ext cx="24" cy="161"/>
              </a:xfrm>
              <a:custGeom>
                <a:avLst/>
                <a:gdLst/>
                <a:ahLst/>
                <a:cxnLst>
                  <a:cxn ang="0">
                    <a:pos x="4" y="0"/>
                  </a:cxn>
                  <a:cxn ang="0">
                    <a:pos x="9" y="23"/>
                  </a:cxn>
                  <a:cxn ang="0">
                    <a:pos x="9" y="64"/>
                  </a:cxn>
                  <a:cxn ang="0">
                    <a:pos x="7" y="83"/>
                  </a:cxn>
                  <a:cxn ang="0">
                    <a:pos x="4" y="100"/>
                  </a:cxn>
                  <a:cxn ang="0">
                    <a:pos x="0" y="139"/>
                  </a:cxn>
                  <a:cxn ang="0">
                    <a:pos x="0" y="160"/>
                  </a:cxn>
                  <a:cxn ang="0">
                    <a:pos x="2" y="158"/>
                  </a:cxn>
                  <a:cxn ang="0">
                    <a:pos x="7" y="156"/>
                  </a:cxn>
                  <a:cxn ang="0">
                    <a:pos x="14" y="156"/>
                  </a:cxn>
                  <a:cxn ang="0">
                    <a:pos x="16" y="153"/>
                  </a:cxn>
                  <a:cxn ang="0">
                    <a:pos x="19" y="124"/>
                  </a:cxn>
                  <a:cxn ang="0">
                    <a:pos x="21" y="86"/>
                  </a:cxn>
                  <a:cxn ang="0">
                    <a:pos x="21" y="45"/>
                  </a:cxn>
                  <a:cxn ang="0">
                    <a:pos x="24" y="12"/>
                  </a:cxn>
                  <a:cxn ang="0">
                    <a:pos x="19" y="9"/>
                  </a:cxn>
                  <a:cxn ang="0">
                    <a:pos x="14" y="7"/>
                  </a:cxn>
                  <a:cxn ang="0">
                    <a:pos x="9" y="2"/>
                  </a:cxn>
                  <a:cxn ang="0">
                    <a:pos x="4" y="0"/>
                  </a:cxn>
                </a:cxnLst>
                <a:rect l="0" t="0" r="r" b="b"/>
                <a:pathLst>
                  <a:path w="24" h="161">
                    <a:moveTo>
                      <a:pt x="4" y="0"/>
                    </a:moveTo>
                    <a:lnTo>
                      <a:pt x="9" y="23"/>
                    </a:lnTo>
                    <a:lnTo>
                      <a:pt x="9" y="64"/>
                    </a:lnTo>
                    <a:lnTo>
                      <a:pt x="7" y="83"/>
                    </a:lnTo>
                    <a:lnTo>
                      <a:pt x="4" y="100"/>
                    </a:lnTo>
                    <a:lnTo>
                      <a:pt x="0" y="139"/>
                    </a:lnTo>
                    <a:lnTo>
                      <a:pt x="0" y="160"/>
                    </a:lnTo>
                    <a:lnTo>
                      <a:pt x="2" y="158"/>
                    </a:lnTo>
                    <a:lnTo>
                      <a:pt x="7" y="156"/>
                    </a:lnTo>
                    <a:lnTo>
                      <a:pt x="14" y="156"/>
                    </a:lnTo>
                    <a:lnTo>
                      <a:pt x="16" y="153"/>
                    </a:lnTo>
                    <a:lnTo>
                      <a:pt x="19" y="124"/>
                    </a:lnTo>
                    <a:lnTo>
                      <a:pt x="21" y="86"/>
                    </a:lnTo>
                    <a:lnTo>
                      <a:pt x="21" y="45"/>
                    </a:lnTo>
                    <a:lnTo>
                      <a:pt x="24" y="12"/>
                    </a:lnTo>
                    <a:lnTo>
                      <a:pt x="19" y="9"/>
                    </a:lnTo>
                    <a:lnTo>
                      <a:pt x="14" y="7"/>
                    </a:lnTo>
                    <a:lnTo>
                      <a:pt x="9" y="2"/>
                    </a:lnTo>
                    <a:lnTo>
                      <a:pt x="4"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2" name="Freeform 4698"/>
              <p:cNvSpPr>
                <a:spLocks/>
              </p:cNvSpPr>
              <p:nvPr/>
            </p:nvSpPr>
            <p:spPr bwMode="auto">
              <a:xfrm>
                <a:off x="4730" y="8906"/>
                <a:ext cx="26" cy="161"/>
              </a:xfrm>
              <a:custGeom>
                <a:avLst/>
                <a:gdLst/>
                <a:ahLst/>
                <a:cxnLst>
                  <a:cxn ang="0">
                    <a:pos x="2" y="139"/>
                  </a:cxn>
                  <a:cxn ang="0">
                    <a:pos x="0" y="160"/>
                  </a:cxn>
                  <a:cxn ang="0">
                    <a:pos x="2" y="158"/>
                  </a:cxn>
                  <a:cxn ang="0">
                    <a:pos x="7" y="158"/>
                  </a:cxn>
                  <a:cxn ang="0">
                    <a:pos x="9" y="156"/>
                  </a:cxn>
                  <a:cxn ang="0">
                    <a:pos x="16" y="156"/>
                  </a:cxn>
                  <a:cxn ang="0">
                    <a:pos x="19" y="153"/>
                  </a:cxn>
                  <a:cxn ang="0">
                    <a:pos x="21" y="122"/>
                  </a:cxn>
                  <a:cxn ang="0">
                    <a:pos x="23" y="83"/>
                  </a:cxn>
                  <a:cxn ang="0">
                    <a:pos x="23" y="45"/>
                  </a:cxn>
                  <a:cxn ang="0">
                    <a:pos x="26" y="9"/>
                  </a:cxn>
                  <a:cxn ang="0">
                    <a:pos x="23" y="9"/>
                  </a:cxn>
                  <a:cxn ang="0">
                    <a:pos x="19" y="4"/>
                  </a:cxn>
                  <a:cxn ang="0">
                    <a:pos x="16" y="4"/>
                  </a:cxn>
                  <a:cxn ang="0">
                    <a:pos x="11" y="2"/>
                  </a:cxn>
                  <a:cxn ang="0">
                    <a:pos x="7" y="0"/>
                  </a:cxn>
                  <a:cxn ang="0">
                    <a:pos x="11" y="23"/>
                  </a:cxn>
                  <a:cxn ang="0">
                    <a:pos x="11" y="64"/>
                  </a:cxn>
                  <a:cxn ang="0">
                    <a:pos x="9" y="81"/>
                  </a:cxn>
                  <a:cxn ang="0">
                    <a:pos x="2" y="139"/>
                  </a:cxn>
                </a:cxnLst>
                <a:rect l="0" t="0" r="r" b="b"/>
                <a:pathLst>
                  <a:path w="26" h="161">
                    <a:moveTo>
                      <a:pt x="2" y="139"/>
                    </a:moveTo>
                    <a:lnTo>
                      <a:pt x="0" y="160"/>
                    </a:lnTo>
                    <a:lnTo>
                      <a:pt x="2" y="158"/>
                    </a:lnTo>
                    <a:lnTo>
                      <a:pt x="7" y="158"/>
                    </a:lnTo>
                    <a:lnTo>
                      <a:pt x="9" y="156"/>
                    </a:lnTo>
                    <a:lnTo>
                      <a:pt x="16" y="156"/>
                    </a:lnTo>
                    <a:lnTo>
                      <a:pt x="19" y="153"/>
                    </a:lnTo>
                    <a:lnTo>
                      <a:pt x="21" y="122"/>
                    </a:lnTo>
                    <a:lnTo>
                      <a:pt x="23" y="83"/>
                    </a:lnTo>
                    <a:lnTo>
                      <a:pt x="23" y="45"/>
                    </a:lnTo>
                    <a:lnTo>
                      <a:pt x="26" y="9"/>
                    </a:lnTo>
                    <a:lnTo>
                      <a:pt x="23" y="9"/>
                    </a:lnTo>
                    <a:lnTo>
                      <a:pt x="19" y="4"/>
                    </a:lnTo>
                    <a:lnTo>
                      <a:pt x="16" y="4"/>
                    </a:lnTo>
                    <a:lnTo>
                      <a:pt x="11" y="2"/>
                    </a:lnTo>
                    <a:lnTo>
                      <a:pt x="7" y="0"/>
                    </a:lnTo>
                    <a:lnTo>
                      <a:pt x="11" y="23"/>
                    </a:lnTo>
                    <a:lnTo>
                      <a:pt x="11"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3" name="Freeform 4699"/>
              <p:cNvSpPr>
                <a:spLocks/>
              </p:cNvSpPr>
              <p:nvPr/>
            </p:nvSpPr>
            <p:spPr bwMode="auto">
              <a:xfrm>
                <a:off x="4728" y="8904"/>
                <a:ext cx="24" cy="163"/>
              </a:xfrm>
              <a:custGeom>
                <a:avLst/>
                <a:gdLst/>
                <a:ahLst/>
                <a:cxnLst>
                  <a:cxn ang="0">
                    <a:pos x="19" y="156"/>
                  </a:cxn>
                  <a:cxn ang="0">
                    <a:pos x="21" y="124"/>
                  </a:cxn>
                  <a:cxn ang="0">
                    <a:pos x="21" y="45"/>
                  </a:cxn>
                  <a:cxn ang="0">
                    <a:pos x="23" y="12"/>
                  </a:cxn>
                  <a:cxn ang="0">
                    <a:pos x="7" y="0"/>
                  </a:cxn>
                  <a:cxn ang="0">
                    <a:pos x="9" y="23"/>
                  </a:cxn>
                  <a:cxn ang="0">
                    <a:pos x="11" y="45"/>
                  </a:cxn>
                  <a:cxn ang="0">
                    <a:pos x="9" y="64"/>
                  </a:cxn>
                  <a:cxn ang="0">
                    <a:pos x="9" y="83"/>
                  </a:cxn>
                  <a:cxn ang="0">
                    <a:pos x="4" y="122"/>
                  </a:cxn>
                  <a:cxn ang="0">
                    <a:pos x="0" y="141"/>
                  </a:cxn>
                  <a:cxn ang="0">
                    <a:pos x="0" y="163"/>
                  </a:cxn>
                  <a:cxn ang="0">
                    <a:pos x="19" y="156"/>
                  </a:cxn>
                </a:cxnLst>
                <a:rect l="0" t="0" r="r" b="b"/>
                <a:pathLst>
                  <a:path w="24" h="163">
                    <a:moveTo>
                      <a:pt x="19" y="156"/>
                    </a:moveTo>
                    <a:lnTo>
                      <a:pt x="21" y="124"/>
                    </a:lnTo>
                    <a:lnTo>
                      <a:pt x="21" y="45"/>
                    </a:lnTo>
                    <a:lnTo>
                      <a:pt x="23" y="12"/>
                    </a:lnTo>
                    <a:lnTo>
                      <a:pt x="7" y="0"/>
                    </a:lnTo>
                    <a:lnTo>
                      <a:pt x="9" y="23"/>
                    </a:lnTo>
                    <a:lnTo>
                      <a:pt x="11" y="45"/>
                    </a:lnTo>
                    <a:lnTo>
                      <a:pt x="9" y="64"/>
                    </a:lnTo>
                    <a:lnTo>
                      <a:pt x="9" y="83"/>
                    </a:lnTo>
                    <a:lnTo>
                      <a:pt x="4" y="122"/>
                    </a:lnTo>
                    <a:lnTo>
                      <a:pt x="0" y="141"/>
                    </a:lnTo>
                    <a:lnTo>
                      <a:pt x="0" y="163"/>
                    </a:lnTo>
                    <a:lnTo>
                      <a:pt x="19" y="156"/>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4" name="Freeform 4700"/>
              <p:cNvSpPr>
                <a:spLocks/>
              </p:cNvSpPr>
              <p:nvPr/>
            </p:nvSpPr>
            <p:spPr bwMode="auto">
              <a:xfrm>
                <a:off x="4468" y="9069"/>
                <a:ext cx="212" cy="19"/>
              </a:xfrm>
              <a:custGeom>
                <a:avLst/>
                <a:gdLst/>
                <a:ahLst/>
                <a:cxnLst>
                  <a:cxn ang="0">
                    <a:pos x="38" y="9"/>
                  </a:cxn>
                  <a:cxn ang="0">
                    <a:pos x="0" y="0"/>
                  </a:cxn>
                  <a:cxn ang="0">
                    <a:pos x="2" y="4"/>
                  </a:cxn>
                  <a:cxn ang="0">
                    <a:pos x="7" y="4"/>
                  </a:cxn>
                  <a:cxn ang="0">
                    <a:pos x="9" y="7"/>
                  </a:cxn>
                  <a:cxn ang="0">
                    <a:pos x="16" y="7"/>
                  </a:cxn>
                  <a:cxn ang="0">
                    <a:pos x="19" y="9"/>
                  </a:cxn>
                  <a:cxn ang="0">
                    <a:pos x="23" y="9"/>
                  </a:cxn>
                  <a:cxn ang="0">
                    <a:pos x="28" y="11"/>
                  </a:cxn>
                  <a:cxn ang="0">
                    <a:pos x="38" y="11"/>
                  </a:cxn>
                  <a:cxn ang="0">
                    <a:pos x="45" y="14"/>
                  </a:cxn>
                  <a:cxn ang="0">
                    <a:pos x="57" y="14"/>
                  </a:cxn>
                  <a:cxn ang="0">
                    <a:pos x="62" y="16"/>
                  </a:cxn>
                  <a:cxn ang="0">
                    <a:pos x="83" y="16"/>
                  </a:cxn>
                  <a:cxn ang="0">
                    <a:pos x="91" y="19"/>
                  </a:cxn>
                  <a:cxn ang="0">
                    <a:pos x="122" y="19"/>
                  </a:cxn>
                  <a:cxn ang="0">
                    <a:pos x="131" y="16"/>
                  </a:cxn>
                  <a:cxn ang="0">
                    <a:pos x="156" y="16"/>
                  </a:cxn>
                  <a:cxn ang="0">
                    <a:pos x="165" y="14"/>
                  </a:cxn>
                  <a:cxn ang="0">
                    <a:pos x="184" y="11"/>
                  </a:cxn>
                  <a:cxn ang="0">
                    <a:pos x="211" y="9"/>
                  </a:cxn>
                  <a:cxn ang="0">
                    <a:pos x="187" y="4"/>
                  </a:cxn>
                  <a:cxn ang="0">
                    <a:pos x="172" y="4"/>
                  </a:cxn>
                  <a:cxn ang="0">
                    <a:pos x="163" y="7"/>
                  </a:cxn>
                  <a:cxn ang="0">
                    <a:pos x="151" y="7"/>
                  </a:cxn>
                  <a:cxn ang="0">
                    <a:pos x="136" y="9"/>
                  </a:cxn>
                  <a:cxn ang="0">
                    <a:pos x="112" y="9"/>
                  </a:cxn>
                  <a:cxn ang="0">
                    <a:pos x="103" y="11"/>
                  </a:cxn>
                  <a:cxn ang="0">
                    <a:pos x="64" y="11"/>
                  </a:cxn>
                  <a:cxn ang="0">
                    <a:pos x="55" y="9"/>
                  </a:cxn>
                  <a:cxn ang="0">
                    <a:pos x="38" y="9"/>
                  </a:cxn>
                </a:cxnLst>
                <a:rect l="0" t="0" r="r" b="b"/>
                <a:pathLst>
                  <a:path w="212" h="19">
                    <a:moveTo>
                      <a:pt x="38" y="9"/>
                    </a:moveTo>
                    <a:lnTo>
                      <a:pt x="0" y="0"/>
                    </a:lnTo>
                    <a:lnTo>
                      <a:pt x="2" y="4"/>
                    </a:lnTo>
                    <a:lnTo>
                      <a:pt x="7" y="4"/>
                    </a:lnTo>
                    <a:lnTo>
                      <a:pt x="9" y="7"/>
                    </a:lnTo>
                    <a:lnTo>
                      <a:pt x="16" y="7"/>
                    </a:lnTo>
                    <a:lnTo>
                      <a:pt x="19" y="9"/>
                    </a:lnTo>
                    <a:lnTo>
                      <a:pt x="23" y="9"/>
                    </a:lnTo>
                    <a:lnTo>
                      <a:pt x="28" y="11"/>
                    </a:lnTo>
                    <a:lnTo>
                      <a:pt x="38" y="11"/>
                    </a:lnTo>
                    <a:lnTo>
                      <a:pt x="45" y="14"/>
                    </a:lnTo>
                    <a:lnTo>
                      <a:pt x="57" y="14"/>
                    </a:lnTo>
                    <a:lnTo>
                      <a:pt x="62" y="16"/>
                    </a:lnTo>
                    <a:lnTo>
                      <a:pt x="83" y="16"/>
                    </a:lnTo>
                    <a:lnTo>
                      <a:pt x="91" y="19"/>
                    </a:lnTo>
                    <a:lnTo>
                      <a:pt x="122" y="19"/>
                    </a:lnTo>
                    <a:lnTo>
                      <a:pt x="131" y="16"/>
                    </a:lnTo>
                    <a:lnTo>
                      <a:pt x="156" y="16"/>
                    </a:lnTo>
                    <a:lnTo>
                      <a:pt x="165" y="14"/>
                    </a:lnTo>
                    <a:lnTo>
                      <a:pt x="184" y="11"/>
                    </a:lnTo>
                    <a:lnTo>
                      <a:pt x="211" y="9"/>
                    </a:lnTo>
                    <a:lnTo>
                      <a:pt x="187" y="4"/>
                    </a:lnTo>
                    <a:lnTo>
                      <a:pt x="172" y="4"/>
                    </a:lnTo>
                    <a:lnTo>
                      <a:pt x="163" y="7"/>
                    </a:lnTo>
                    <a:lnTo>
                      <a:pt x="151" y="7"/>
                    </a:lnTo>
                    <a:lnTo>
                      <a:pt x="136" y="9"/>
                    </a:lnTo>
                    <a:lnTo>
                      <a:pt x="112" y="9"/>
                    </a:lnTo>
                    <a:lnTo>
                      <a:pt x="103" y="11"/>
                    </a:lnTo>
                    <a:lnTo>
                      <a:pt x="64" y="11"/>
                    </a:lnTo>
                    <a:lnTo>
                      <a:pt x="55" y="9"/>
                    </a:lnTo>
                    <a:lnTo>
                      <a:pt x="38"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5" name="Freeform 4701"/>
              <p:cNvSpPr>
                <a:spLocks/>
              </p:cNvSpPr>
              <p:nvPr/>
            </p:nvSpPr>
            <p:spPr bwMode="auto">
              <a:xfrm>
                <a:off x="4531" y="9088"/>
                <a:ext cx="79" cy="20"/>
              </a:xfrm>
              <a:custGeom>
                <a:avLst/>
                <a:gdLst/>
                <a:ahLst/>
                <a:cxnLst>
                  <a:cxn ang="0">
                    <a:pos x="0" y="0"/>
                  </a:cxn>
                  <a:cxn ang="0">
                    <a:pos x="0" y="0"/>
                  </a:cxn>
                  <a:cxn ang="0">
                    <a:pos x="4" y="4"/>
                  </a:cxn>
                  <a:cxn ang="0">
                    <a:pos x="19" y="14"/>
                  </a:cxn>
                  <a:cxn ang="0">
                    <a:pos x="28" y="16"/>
                  </a:cxn>
                  <a:cxn ang="0">
                    <a:pos x="48" y="16"/>
                  </a:cxn>
                  <a:cxn ang="0">
                    <a:pos x="64" y="19"/>
                  </a:cxn>
                  <a:cxn ang="0">
                    <a:pos x="79" y="19"/>
                  </a:cxn>
                  <a:cxn ang="0">
                    <a:pos x="71" y="14"/>
                  </a:cxn>
                  <a:cxn ang="0">
                    <a:pos x="62" y="12"/>
                  </a:cxn>
                  <a:cxn ang="0">
                    <a:pos x="57" y="4"/>
                  </a:cxn>
                  <a:cxn ang="0">
                    <a:pos x="55" y="0"/>
                  </a:cxn>
                  <a:cxn ang="0">
                    <a:pos x="0" y="0"/>
                  </a:cxn>
                </a:cxnLst>
                <a:rect l="0" t="0" r="r" b="b"/>
                <a:pathLst>
                  <a:path w="79" h="20">
                    <a:moveTo>
                      <a:pt x="0" y="0"/>
                    </a:moveTo>
                    <a:lnTo>
                      <a:pt x="0" y="0"/>
                    </a:lnTo>
                    <a:lnTo>
                      <a:pt x="4" y="4"/>
                    </a:lnTo>
                    <a:lnTo>
                      <a:pt x="19" y="14"/>
                    </a:lnTo>
                    <a:lnTo>
                      <a:pt x="28" y="16"/>
                    </a:lnTo>
                    <a:lnTo>
                      <a:pt x="48" y="16"/>
                    </a:lnTo>
                    <a:lnTo>
                      <a:pt x="64" y="19"/>
                    </a:lnTo>
                    <a:lnTo>
                      <a:pt x="79" y="19"/>
                    </a:lnTo>
                    <a:lnTo>
                      <a:pt x="71" y="14"/>
                    </a:lnTo>
                    <a:lnTo>
                      <a:pt x="62" y="12"/>
                    </a:lnTo>
                    <a:lnTo>
                      <a:pt x="57" y="4"/>
                    </a:lnTo>
                    <a:lnTo>
                      <a:pt x="55"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6" name="Freeform 4702"/>
              <p:cNvSpPr>
                <a:spLocks/>
              </p:cNvSpPr>
              <p:nvPr/>
            </p:nvSpPr>
            <p:spPr bwMode="auto">
              <a:xfrm>
                <a:off x="4516" y="9105"/>
                <a:ext cx="140" cy="34"/>
              </a:xfrm>
              <a:custGeom>
                <a:avLst/>
                <a:gdLst/>
                <a:ahLst/>
                <a:cxnLst>
                  <a:cxn ang="0">
                    <a:pos x="2" y="19"/>
                  </a:cxn>
                  <a:cxn ang="0">
                    <a:pos x="16" y="26"/>
                  </a:cxn>
                  <a:cxn ang="0">
                    <a:pos x="23" y="26"/>
                  </a:cxn>
                  <a:cxn ang="0">
                    <a:pos x="28" y="28"/>
                  </a:cxn>
                  <a:cxn ang="0">
                    <a:pos x="43" y="28"/>
                  </a:cxn>
                  <a:cxn ang="0">
                    <a:pos x="48" y="31"/>
                  </a:cxn>
                  <a:cxn ang="0">
                    <a:pos x="64" y="31"/>
                  </a:cxn>
                  <a:cxn ang="0">
                    <a:pos x="105" y="33"/>
                  </a:cxn>
                  <a:cxn ang="0">
                    <a:pos x="139" y="28"/>
                  </a:cxn>
                  <a:cxn ang="0">
                    <a:pos x="131" y="26"/>
                  </a:cxn>
                  <a:cxn ang="0">
                    <a:pos x="108" y="14"/>
                  </a:cxn>
                  <a:cxn ang="0">
                    <a:pos x="103" y="9"/>
                  </a:cxn>
                  <a:cxn ang="0">
                    <a:pos x="98" y="7"/>
                  </a:cxn>
                  <a:cxn ang="0">
                    <a:pos x="71" y="7"/>
                  </a:cxn>
                  <a:cxn ang="0">
                    <a:pos x="67" y="4"/>
                  </a:cxn>
                  <a:cxn ang="0">
                    <a:pos x="50" y="4"/>
                  </a:cxn>
                  <a:cxn ang="0">
                    <a:pos x="45" y="2"/>
                  </a:cxn>
                  <a:cxn ang="0">
                    <a:pos x="40" y="0"/>
                  </a:cxn>
                  <a:cxn ang="0">
                    <a:pos x="28" y="0"/>
                  </a:cxn>
                  <a:cxn ang="0">
                    <a:pos x="16" y="4"/>
                  </a:cxn>
                  <a:cxn ang="0">
                    <a:pos x="2" y="9"/>
                  </a:cxn>
                  <a:cxn ang="0">
                    <a:pos x="0" y="14"/>
                  </a:cxn>
                  <a:cxn ang="0">
                    <a:pos x="0" y="19"/>
                  </a:cxn>
                  <a:cxn ang="0">
                    <a:pos x="2" y="19"/>
                  </a:cxn>
                </a:cxnLst>
                <a:rect l="0" t="0" r="r" b="b"/>
                <a:pathLst>
                  <a:path w="140" h="34">
                    <a:moveTo>
                      <a:pt x="2" y="19"/>
                    </a:moveTo>
                    <a:lnTo>
                      <a:pt x="16" y="26"/>
                    </a:lnTo>
                    <a:lnTo>
                      <a:pt x="23" y="26"/>
                    </a:lnTo>
                    <a:lnTo>
                      <a:pt x="28" y="28"/>
                    </a:lnTo>
                    <a:lnTo>
                      <a:pt x="43" y="28"/>
                    </a:lnTo>
                    <a:lnTo>
                      <a:pt x="48" y="31"/>
                    </a:lnTo>
                    <a:lnTo>
                      <a:pt x="64" y="31"/>
                    </a:lnTo>
                    <a:lnTo>
                      <a:pt x="105" y="33"/>
                    </a:lnTo>
                    <a:lnTo>
                      <a:pt x="139" y="28"/>
                    </a:lnTo>
                    <a:lnTo>
                      <a:pt x="131" y="26"/>
                    </a:lnTo>
                    <a:lnTo>
                      <a:pt x="108" y="14"/>
                    </a:lnTo>
                    <a:lnTo>
                      <a:pt x="103" y="9"/>
                    </a:lnTo>
                    <a:lnTo>
                      <a:pt x="98" y="7"/>
                    </a:lnTo>
                    <a:lnTo>
                      <a:pt x="71" y="7"/>
                    </a:lnTo>
                    <a:lnTo>
                      <a:pt x="67" y="4"/>
                    </a:lnTo>
                    <a:lnTo>
                      <a:pt x="50" y="4"/>
                    </a:lnTo>
                    <a:lnTo>
                      <a:pt x="45" y="2"/>
                    </a:lnTo>
                    <a:lnTo>
                      <a:pt x="40" y="0"/>
                    </a:lnTo>
                    <a:lnTo>
                      <a:pt x="28" y="0"/>
                    </a:lnTo>
                    <a:lnTo>
                      <a:pt x="16" y="4"/>
                    </a:lnTo>
                    <a:lnTo>
                      <a:pt x="2" y="9"/>
                    </a:lnTo>
                    <a:lnTo>
                      <a:pt x="0" y="14"/>
                    </a:lnTo>
                    <a:lnTo>
                      <a:pt x="0" y="19"/>
                    </a:lnTo>
                    <a:lnTo>
                      <a:pt x="2"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7" name="Freeform 4703"/>
              <p:cNvSpPr>
                <a:spLocks/>
              </p:cNvSpPr>
              <p:nvPr/>
            </p:nvSpPr>
            <p:spPr bwMode="auto">
              <a:xfrm>
                <a:off x="4533" y="9086"/>
                <a:ext cx="53" cy="22"/>
              </a:xfrm>
              <a:custGeom>
                <a:avLst/>
                <a:gdLst/>
                <a:ahLst/>
                <a:cxnLst>
                  <a:cxn ang="0">
                    <a:pos x="21" y="4"/>
                  </a:cxn>
                  <a:cxn ang="0">
                    <a:pos x="0" y="0"/>
                  </a:cxn>
                  <a:cxn ang="0">
                    <a:pos x="2" y="4"/>
                  </a:cxn>
                  <a:cxn ang="0">
                    <a:pos x="4" y="7"/>
                  </a:cxn>
                  <a:cxn ang="0">
                    <a:pos x="9" y="9"/>
                  </a:cxn>
                  <a:cxn ang="0">
                    <a:pos x="14" y="12"/>
                  </a:cxn>
                  <a:cxn ang="0">
                    <a:pos x="19" y="16"/>
                  </a:cxn>
                  <a:cxn ang="0">
                    <a:pos x="23" y="16"/>
                  </a:cxn>
                  <a:cxn ang="0">
                    <a:pos x="26" y="19"/>
                  </a:cxn>
                  <a:cxn ang="0">
                    <a:pos x="33" y="19"/>
                  </a:cxn>
                  <a:cxn ang="0">
                    <a:pos x="35" y="21"/>
                  </a:cxn>
                  <a:cxn ang="0">
                    <a:pos x="52" y="21"/>
                  </a:cxn>
                  <a:cxn ang="0">
                    <a:pos x="48" y="19"/>
                  </a:cxn>
                  <a:cxn ang="0">
                    <a:pos x="43" y="16"/>
                  </a:cxn>
                  <a:cxn ang="0">
                    <a:pos x="43" y="14"/>
                  </a:cxn>
                  <a:cxn ang="0">
                    <a:pos x="33" y="4"/>
                  </a:cxn>
                  <a:cxn ang="0">
                    <a:pos x="21" y="4"/>
                  </a:cxn>
                </a:cxnLst>
                <a:rect l="0" t="0" r="r" b="b"/>
                <a:pathLst>
                  <a:path w="53" h="22">
                    <a:moveTo>
                      <a:pt x="21" y="4"/>
                    </a:moveTo>
                    <a:lnTo>
                      <a:pt x="0" y="0"/>
                    </a:lnTo>
                    <a:lnTo>
                      <a:pt x="2" y="4"/>
                    </a:lnTo>
                    <a:lnTo>
                      <a:pt x="4" y="7"/>
                    </a:lnTo>
                    <a:lnTo>
                      <a:pt x="9" y="9"/>
                    </a:lnTo>
                    <a:lnTo>
                      <a:pt x="14" y="12"/>
                    </a:lnTo>
                    <a:lnTo>
                      <a:pt x="19" y="16"/>
                    </a:lnTo>
                    <a:lnTo>
                      <a:pt x="23" y="16"/>
                    </a:lnTo>
                    <a:lnTo>
                      <a:pt x="26" y="19"/>
                    </a:lnTo>
                    <a:lnTo>
                      <a:pt x="33" y="19"/>
                    </a:lnTo>
                    <a:lnTo>
                      <a:pt x="35" y="21"/>
                    </a:lnTo>
                    <a:lnTo>
                      <a:pt x="52" y="21"/>
                    </a:lnTo>
                    <a:lnTo>
                      <a:pt x="48" y="19"/>
                    </a:lnTo>
                    <a:lnTo>
                      <a:pt x="43" y="16"/>
                    </a:lnTo>
                    <a:lnTo>
                      <a:pt x="43" y="14"/>
                    </a:lnTo>
                    <a:lnTo>
                      <a:pt x="33" y="4"/>
                    </a:lnTo>
                    <a:lnTo>
                      <a:pt x="21"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8" name="Freeform 4704"/>
              <p:cNvSpPr>
                <a:spLocks/>
              </p:cNvSpPr>
              <p:nvPr/>
            </p:nvSpPr>
            <p:spPr bwMode="auto">
              <a:xfrm>
                <a:off x="4514" y="9103"/>
                <a:ext cx="110" cy="36"/>
              </a:xfrm>
              <a:custGeom>
                <a:avLst/>
                <a:gdLst/>
                <a:ahLst/>
                <a:cxnLst>
                  <a:cxn ang="0">
                    <a:pos x="28" y="0"/>
                  </a:cxn>
                  <a:cxn ang="0">
                    <a:pos x="0" y="14"/>
                  </a:cxn>
                  <a:cxn ang="0">
                    <a:pos x="0" y="19"/>
                  </a:cxn>
                  <a:cxn ang="0">
                    <a:pos x="2" y="21"/>
                  </a:cxn>
                  <a:cxn ang="0">
                    <a:pos x="11" y="26"/>
                  </a:cxn>
                  <a:cxn ang="0">
                    <a:pos x="16" y="26"/>
                  </a:cxn>
                  <a:cxn ang="0">
                    <a:pos x="21" y="28"/>
                  </a:cxn>
                  <a:cxn ang="0">
                    <a:pos x="28" y="28"/>
                  </a:cxn>
                  <a:cxn ang="0">
                    <a:pos x="36" y="31"/>
                  </a:cxn>
                  <a:cxn ang="0">
                    <a:pos x="40" y="31"/>
                  </a:cxn>
                  <a:cxn ang="0">
                    <a:pos x="48" y="33"/>
                  </a:cxn>
                  <a:cxn ang="0">
                    <a:pos x="71" y="33"/>
                  </a:cxn>
                  <a:cxn ang="0">
                    <a:pos x="76" y="35"/>
                  </a:cxn>
                  <a:cxn ang="0">
                    <a:pos x="110" y="35"/>
                  </a:cxn>
                  <a:cxn ang="0">
                    <a:pos x="96" y="26"/>
                  </a:cxn>
                  <a:cxn ang="0">
                    <a:pos x="83" y="7"/>
                  </a:cxn>
                  <a:cxn ang="0">
                    <a:pos x="64" y="7"/>
                  </a:cxn>
                  <a:cxn ang="0">
                    <a:pos x="38" y="2"/>
                  </a:cxn>
                  <a:cxn ang="0">
                    <a:pos x="28" y="0"/>
                  </a:cxn>
                </a:cxnLst>
                <a:rect l="0" t="0" r="r" b="b"/>
                <a:pathLst>
                  <a:path w="110" h="36">
                    <a:moveTo>
                      <a:pt x="28" y="0"/>
                    </a:moveTo>
                    <a:lnTo>
                      <a:pt x="0" y="14"/>
                    </a:lnTo>
                    <a:lnTo>
                      <a:pt x="0" y="19"/>
                    </a:lnTo>
                    <a:lnTo>
                      <a:pt x="2" y="21"/>
                    </a:lnTo>
                    <a:lnTo>
                      <a:pt x="11" y="26"/>
                    </a:lnTo>
                    <a:lnTo>
                      <a:pt x="16" y="26"/>
                    </a:lnTo>
                    <a:lnTo>
                      <a:pt x="21" y="28"/>
                    </a:lnTo>
                    <a:lnTo>
                      <a:pt x="28" y="28"/>
                    </a:lnTo>
                    <a:lnTo>
                      <a:pt x="36" y="31"/>
                    </a:lnTo>
                    <a:lnTo>
                      <a:pt x="40" y="31"/>
                    </a:lnTo>
                    <a:lnTo>
                      <a:pt x="48" y="33"/>
                    </a:lnTo>
                    <a:lnTo>
                      <a:pt x="71" y="33"/>
                    </a:lnTo>
                    <a:lnTo>
                      <a:pt x="76" y="35"/>
                    </a:lnTo>
                    <a:lnTo>
                      <a:pt x="110" y="35"/>
                    </a:lnTo>
                    <a:lnTo>
                      <a:pt x="96" y="26"/>
                    </a:lnTo>
                    <a:lnTo>
                      <a:pt x="83"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9" name="Freeform 4705"/>
              <p:cNvSpPr>
                <a:spLocks/>
              </p:cNvSpPr>
              <p:nvPr/>
            </p:nvSpPr>
            <p:spPr bwMode="auto">
              <a:xfrm>
                <a:off x="4404" y="8976"/>
                <a:ext cx="36" cy="7"/>
              </a:xfrm>
              <a:custGeom>
                <a:avLst/>
                <a:gdLst/>
                <a:ahLst/>
                <a:cxnLst>
                  <a:cxn ang="0">
                    <a:pos x="36" y="7"/>
                  </a:cxn>
                  <a:cxn ang="0">
                    <a:pos x="36" y="2"/>
                  </a:cxn>
                  <a:cxn ang="0">
                    <a:pos x="21" y="2"/>
                  </a:cxn>
                  <a:cxn ang="0">
                    <a:pos x="19" y="0"/>
                  </a:cxn>
                  <a:cxn ang="0">
                    <a:pos x="12" y="0"/>
                  </a:cxn>
                  <a:cxn ang="0">
                    <a:pos x="12" y="2"/>
                  </a:cxn>
                  <a:cxn ang="0">
                    <a:pos x="0" y="2"/>
                  </a:cxn>
                  <a:cxn ang="0">
                    <a:pos x="0" y="7"/>
                  </a:cxn>
                  <a:cxn ang="0">
                    <a:pos x="36" y="7"/>
                  </a:cxn>
                </a:cxnLst>
                <a:rect l="0" t="0" r="r" b="b"/>
                <a:pathLst>
                  <a:path w="36" h="7">
                    <a:moveTo>
                      <a:pt x="36" y="7"/>
                    </a:moveTo>
                    <a:lnTo>
                      <a:pt x="36" y="2"/>
                    </a:lnTo>
                    <a:lnTo>
                      <a:pt x="21" y="2"/>
                    </a:lnTo>
                    <a:lnTo>
                      <a:pt x="19" y="0"/>
                    </a:lnTo>
                    <a:lnTo>
                      <a:pt x="12" y="0"/>
                    </a:lnTo>
                    <a:lnTo>
                      <a:pt x="12" y="2"/>
                    </a:lnTo>
                    <a:lnTo>
                      <a:pt x="0" y="2"/>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0" name="Freeform 4706"/>
              <p:cNvSpPr>
                <a:spLocks/>
              </p:cNvSpPr>
              <p:nvPr/>
            </p:nvSpPr>
            <p:spPr bwMode="auto">
              <a:xfrm>
                <a:off x="4401" y="8992"/>
                <a:ext cx="39" cy="99"/>
              </a:xfrm>
              <a:custGeom>
                <a:avLst/>
                <a:gdLst/>
                <a:ahLst/>
                <a:cxnLst>
                  <a:cxn ang="0">
                    <a:pos x="28" y="86"/>
                  </a:cxn>
                  <a:cxn ang="0">
                    <a:pos x="0" y="83"/>
                  </a:cxn>
                  <a:cxn ang="0">
                    <a:pos x="0" y="98"/>
                  </a:cxn>
                  <a:cxn ang="0">
                    <a:pos x="2" y="88"/>
                  </a:cxn>
                  <a:cxn ang="0">
                    <a:pos x="38" y="88"/>
                  </a:cxn>
                  <a:cxn ang="0">
                    <a:pos x="35" y="72"/>
                  </a:cxn>
                  <a:cxn ang="0">
                    <a:pos x="33" y="50"/>
                  </a:cxn>
                  <a:cxn ang="0">
                    <a:pos x="33" y="4"/>
                  </a:cxn>
                  <a:cxn ang="0">
                    <a:pos x="38" y="0"/>
                  </a:cxn>
                  <a:cxn ang="0">
                    <a:pos x="28" y="0"/>
                  </a:cxn>
                  <a:cxn ang="0">
                    <a:pos x="28" y="86"/>
                  </a:cxn>
                </a:cxnLst>
                <a:rect l="0" t="0" r="r" b="b"/>
                <a:pathLst>
                  <a:path w="39" h="99">
                    <a:moveTo>
                      <a:pt x="28" y="86"/>
                    </a:moveTo>
                    <a:lnTo>
                      <a:pt x="0" y="83"/>
                    </a:lnTo>
                    <a:lnTo>
                      <a:pt x="0" y="98"/>
                    </a:lnTo>
                    <a:lnTo>
                      <a:pt x="2" y="88"/>
                    </a:lnTo>
                    <a:lnTo>
                      <a:pt x="38" y="88"/>
                    </a:lnTo>
                    <a:lnTo>
                      <a:pt x="35" y="72"/>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1" name="Freeform 4707"/>
              <p:cNvSpPr>
                <a:spLocks/>
              </p:cNvSpPr>
              <p:nvPr/>
            </p:nvSpPr>
            <p:spPr bwMode="auto">
              <a:xfrm>
                <a:off x="4396" y="8983"/>
                <a:ext cx="48" cy="110"/>
              </a:xfrm>
              <a:custGeom>
                <a:avLst/>
                <a:gdLst/>
                <a:ahLst/>
                <a:cxnLst>
                  <a:cxn ang="0">
                    <a:pos x="0" y="9"/>
                  </a:cxn>
                  <a:cxn ang="0">
                    <a:pos x="0" y="110"/>
                  </a:cxn>
                  <a:cxn ang="0">
                    <a:pos x="4" y="110"/>
                  </a:cxn>
                  <a:cxn ang="0">
                    <a:pos x="4" y="14"/>
                  </a:cxn>
                  <a:cxn ang="0">
                    <a:pos x="48" y="7"/>
                  </a:cxn>
                  <a:cxn ang="0">
                    <a:pos x="48" y="2"/>
                  </a:cxn>
                  <a:cxn ang="0">
                    <a:pos x="0" y="0"/>
                  </a:cxn>
                  <a:cxn ang="0">
                    <a:pos x="0" y="9"/>
                  </a:cxn>
                </a:cxnLst>
                <a:rect l="0" t="0" r="r" b="b"/>
                <a:pathLst>
                  <a:path w="48" h="110">
                    <a:moveTo>
                      <a:pt x="0" y="9"/>
                    </a:moveTo>
                    <a:lnTo>
                      <a:pt x="0" y="110"/>
                    </a:lnTo>
                    <a:lnTo>
                      <a:pt x="4" y="110"/>
                    </a:lnTo>
                    <a:lnTo>
                      <a:pt x="4" y="14"/>
                    </a:lnTo>
                    <a:lnTo>
                      <a:pt x="48" y="7"/>
                    </a:lnTo>
                    <a:lnTo>
                      <a:pt x="48" y="2"/>
                    </a:lnTo>
                    <a:lnTo>
                      <a:pt x="0"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2" name="Freeform 4708"/>
              <p:cNvSpPr>
                <a:spLocks/>
              </p:cNvSpPr>
              <p:nvPr/>
            </p:nvSpPr>
            <p:spPr bwMode="auto">
              <a:xfrm>
                <a:off x="4404" y="8995"/>
                <a:ext cx="40" cy="93"/>
              </a:xfrm>
              <a:custGeom>
                <a:avLst/>
                <a:gdLst/>
                <a:ahLst/>
                <a:cxnLst>
                  <a:cxn ang="0">
                    <a:pos x="33" y="31"/>
                  </a:cxn>
                  <a:cxn ang="0">
                    <a:pos x="36" y="19"/>
                  </a:cxn>
                  <a:cxn ang="0">
                    <a:pos x="40" y="0"/>
                  </a:cxn>
                  <a:cxn ang="0">
                    <a:pos x="31" y="2"/>
                  </a:cxn>
                  <a:cxn ang="0">
                    <a:pos x="31" y="86"/>
                  </a:cxn>
                  <a:cxn ang="0">
                    <a:pos x="24" y="86"/>
                  </a:cxn>
                  <a:cxn ang="0">
                    <a:pos x="2" y="83"/>
                  </a:cxn>
                  <a:cxn ang="0">
                    <a:pos x="0" y="91"/>
                  </a:cxn>
                  <a:cxn ang="0">
                    <a:pos x="36" y="93"/>
                  </a:cxn>
                  <a:cxn ang="0">
                    <a:pos x="33" y="79"/>
                  </a:cxn>
                  <a:cxn ang="0">
                    <a:pos x="33" y="31"/>
                  </a:cxn>
                </a:cxnLst>
                <a:rect l="0" t="0" r="r" b="b"/>
                <a:pathLst>
                  <a:path w="40" h="93">
                    <a:moveTo>
                      <a:pt x="33" y="31"/>
                    </a:moveTo>
                    <a:lnTo>
                      <a:pt x="36" y="19"/>
                    </a:lnTo>
                    <a:lnTo>
                      <a:pt x="40" y="0"/>
                    </a:lnTo>
                    <a:lnTo>
                      <a:pt x="31" y="2"/>
                    </a:lnTo>
                    <a:lnTo>
                      <a:pt x="31" y="86"/>
                    </a:lnTo>
                    <a:lnTo>
                      <a:pt x="24" y="86"/>
                    </a:lnTo>
                    <a:lnTo>
                      <a:pt x="2" y="83"/>
                    </a:lnTo>
                    <a:lnTo>
                      <a:pt x="0" y="91"/>
                    </a:lnTo>
                    <a:lnTo>
                      <a:pt x="36"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3" name="Freeform 4709"/>
              <p:cNvSpPr>
                <a:spLocks/>
              </p:cNvSpPr>
              <p:nvPr/>
            </p:nvSpPr>
            <p:spPr bwMode="auto">
              <a:xfrm>
                <a:off x="4413" y="9002"/>
                <a:ext cx="5" cy="10"/>
              </a:xfrm>
              <a:custGeom>
                <a:avLst/>
                <a:gdLst/>
                <a:ahLst/>
                <a:cxnLst>
                  <a:cxn ang="0">
                    <a:pos x="2" y="0"/>
                  </a:cxn>
                  <a:cxn ang="0">
                    <a:pos x="0" y="0"/>
                  </a:cxn>
                  <a:cxn ang="0">
                    <a:pos x="0" y="9"/>
                  </a:cxn>
                  <a:cxn ang="0">
                    <a:pos x="4" y="7"/>
                  </a:cxn>
                  <a:cxn ang="0">
                    <a:pos x="4" y="0"/>
                  </a:cxn>
                  <a:cxn ang="0">
                    <a:pos x="2" y="0"/>
                  </a:cxn>
                </a:cxnLst>
                <a:rect l="0" t="0" r="r" b="b"/>
                <a:pathLst>
                  <a:path w="5" h="10">
                    <a:moveTo>
                      <a:pt x="2" y="0"/>
                    </a:moveTo>
                    <a:lnTo>
                      <a:pt x="0" y="0"/>
                    </a:lnTo>
                    <a:lnTo>
                      <a:pt x="0" y="9"/>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4" name="Freeform 4710"/>
              <p:cNvSpPr>
                <a:spLocks/>
              </p:cNvSpPr>
              <p:nvPr/>
            </p:nvSpPr>
            <p:spPr bwMode="auto">
              <a:xfrm>
                <a:off x="4413" y="9024"/>
                <a:ext cx="5" cy="9"/>
              </a:xfrm>
              <a:custGeom>
                <a:avLst/>
                <a:gdLst/>
                <a:ahLst/>
                <a:cxnLst>
                  <a:cxn ang="0">
                    <a:pos x="2" y="0"/>
                  </a:cxn>
                  <a:cxn ang="0">
                    <a:pos x="0" y="0"/>
                  </a:cxn>
                  <a:cxn ang="0">
                    <a:pos x="0" y="9"/>
                  </a:cxn>
                  <a:cxn ang="0">
                    <a:pos x="4" y="7"/>
                  </a:cxn>
                  <a:cxn ang="0">
                    <a:pos x="4" y="0"/>
                  </a:cxn>
                  <a:cxn ang="0">
                    <a:pos x="2" y="0"/>
                  </a:cxn>
                </a:cxnLst>
                <a:rect l="0" t="0" r="r" b="b"/>
                <a:pathLst>
                  <a:path w="5" h="9">
                    <a:moveTo>
                      <a:pt x="2" y="0"/>
                    </a:moveTo>
                    <a:lnTo>
                      <a:pt x="0" y="0"/>
                    </a:lnTo>
                    <a:lnTo>
                      <a:pt x="0" y="9"/>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5" name="Freeform 4711"/>
              <p:cNvSpPr>
                <a:spLocks/>
              </p:cNvSpPr>
              <p:nvPr/>
            </p:nvSpPr>
            <p:spPr bwMode="auto">
              <a:xfrm>
                <a:off x="4411" y="9000"/>
                <a:ext cx="7"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7"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6" name="Freeform 4712"/>
              <p:cNvSpPr>
                <a:spLocks/>
              </p:cNvSpPr>
              <p:nvPr/>
            </p:nvSpPr>
            <p:spPr bwMode="auto">
              <a:xfrm>
                <a:off x="4411" y="9021"/>
                <a:ext cx="7" cy="12"/>
              </a:xfrm>
              <a:custGeom>
                <a:avLst/>
                <a:gdLst/>
                <a:ahLst/>
                <a:cxnLst>
                  <a:cxn ang="0">
                    <a:pos x="2" y="0"/>
                  </a:cxn>
                  <a:cxn ang="0">
                    <a:pos x="2" y="0"/>
                  </a:cxn>
                  <a:cxn ang="0">
                    <a:pos x="0" y="2"/>
                  </a:cxn>
                  <a:cxn ang="0">
                    <a:pos x="0" y="9"/>
                  </a:cxn>
                  <a:cxn ang="0">
                    <a:pos x="2" y="12"/>
                  </a:cxn>
                  <a:cxn ang="0">
                    <a:pos x="7" y="7"/>
                  </a:cxn>
                  <a:cxn ang="0">
                    <a:pos x="7" y="4"/>
                  </a:cxn>
                  <a:cxn ang="0">
                    <a:pos x="2" y="0"/>
                  </a:cxn>
                </a:cxnLst>
                <a:rect l="0" t="0" r="r" b="b"/>
                <a:pathLst>
                  <a:path w="7" h="12">
                    <a:moveTo>
                      <a:pt x="2" y="0"/>
                    </a:moveTo>
                    <a:lnTo>
                      <a:pt x="2" y="0"/>
                    </a:lnTo>
                    <a:lnTo>
                      <a:pt x="0" y="2"/>
                    </a:lnTo>
                    <a:lnTo>
                      <a:pt x="0" y="9"/>
                    </a:lnTo>
                    <a:lnTo>
                      <a:pt x="2" y="12"/>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7" name="Freeform 4713"/>
              <p:cNvSpPr>
                <a:spLocks/>
              </p:cNvSpPr>
              <p:nvPr/>
            </p:nvSpPr>
            <p:spPr bwMode="auto">
              <a:xfrm>
                <a:off x="4404" y="8908"/>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8" name="Freeform 4714"/>
              <p:cNvSpPr>
                <a:spLocks/>
              </p:cNvSpPr>
              <p:nvPr/>
            </p:nvSpPr>
            <p:spPr bwMode="auto">
              <a:xfrm>
                <a:off x="4418" y="8906"/>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9" name="Freeform 4715"/>
              <p:cNvSpPr>
                <a:spLocks/>
              </p:cNvSpPr>
              <p:nvPr/>
            </p:nvSpPr>
            <p:spPr bwMode="auto">
              <a:xfrm>
                <a:off x="4432" y="8906"/>
                <a:ext cx="8" cy="2"/>
              </a:xfrm>
              <a:custGeom>
                <a:avLst/>
                <a:gdLst/>
                <a:ahLst/>
                <a:cxnLst>
                  <a:cxn ang="0">
                    <a:pos x="2" y="0"/>
                  </a:cxn>
                  <a:cxn ang="0">
                    <a:pos x="2" y="0"/>
                  </a:cxn>
                  <a:cxn ang="0">
                    <a:pos x="0" y="2"/>
                  </a:cxn>
                  <a:cxn ang="0">
                    <a:pos x="7" y="2"/>
                  </a:cxn>
                  <a:cxn ang="0">
                    <a:pos x="7" y="0"/>
                  </a:cxn>
                  <a:cxn ang="0">
                    <a:pos x="2" y="0"/>
                  </a:cxn>
                </a:cxnLst>
                <a:rect l="0" t="0" r="r" b="b"/>
                <a:pathLst>
                  <a:path w="8"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0" name="Freeform 4716"/>
              <p:cNvSpPr>
                <a:spLocks/>
              </p:cNvSpPr>
              <p:nvPr/>
            </p:nvSpPr>
            <p:spPr bwMode="auto">
              <a:xfrm>
                <a:off x="4404" y="8908"/>
                <a:ext cx="4" cy="3"/>
              </a:xfrm>
              <a:custGeom>
                <a:avLst/>
                <a:gdLst/>
                <a:ahLst/>
                <a:cxnLst>
                  <a:cxn ang="0">
                    <a:pos x="2" y="0"/>
                  </a:cxn>
                  <a:cxn ang="0">
                    <a:pos x="2" y="0"/>
                  </a:cxn>
                  <a:cxn ang="0">
                    <a:pos x="0" y="2"/>
                  </a:cxn>
                  <a:cxn ang="0">
                    <a:pos x="4" y="2"/>
                  </a:cxn>
                  <a:cxn ang="0">
                    <a:pos x="2" y="0"/>
                  </a:cxn>
                </a:cxnLst>
                <a:rect l="0" t="0" r="r" b="b"/>
                <a:pathLst>
                  <a:path w="4" h="3">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1" name="Freeform 4717"/>
              <p:cNvSpPr>
                <a:spLocks/>
              </p:cNvSpPr>
              <p:nvPr/>
            </p:nvSpPr>
            <p:spPr bwMode="auto">
              <a:xfrm>
                <a:off x="4418" y="8906"/>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2" name="Freeform 4718"/>
              <p:cNvSpPr>
                <a:spLocks/>
              </p:cNvSpPr>
              <p:nvPr/>
            </p:nvSpPr>
            <p:spPr bwMode="auto">
              <a:xfrm>
                <a:off x="4432" y="8906"/>
                <a:ext cx="8" cy="2"/>
              </a:xfrm>
              <a:custGeom>
                <a:avLst/>
                <a:gdLst/>
                <a:ahLst/>
                <a:cxnLst>
                  <a:cxn ang="0">
                    <a:pos x="2" y="0"/>
                  </a:cxn>
                  <a:cxn ang="0">
                    <a:pos x="2" y="0"/>
                  </a:cxn>
                  <a:cxn ang="0">
                    <a:pos x="0" y="2"/>
                  </a:cxn>
                  <a:cxn ang="0">
                    <a:pos x="7" y="2"/>
                  </a:cxn>
                  <a:cxn ang="0">
                    <a:pos x="2" y="0"/>
                  </a:cxn>
                </a:cxnLst>
                <a:rect l="0" t="0" r="r" b="b"/>
                <a:pathLst>
                  <a:path w="8" h="2">
                    <a:moveTo>
                      <a:pt x="2" y="0"/>
                    </a:moveTo>
                    <a:lnTo>
                      <a:pt x="2" y="0"/>
                    </a:lnTo>
                    <a:lnTo>
                      <a:pt x="0" y="2"/>
                    </a:lnTo>
                    <a:lnTo>
                      <a:pt x="7"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3" name="Freeform 4719"/>
              <p:cNvSpPr>
                <a:spLocks/>
              </p:cNvSpPr>
              <p:nvPr/>
            </p:nvSpPr>
            <p:spPr bwMode="auto">
              <a:xfrm>
                <a:off x="4406" y="9100"/>
                <a:ext cx="43" cy="15"/>
              </a:xfrm>
              <a:custGeom>
                <a:avLst/>
                <a:gdLst/>
                <a:ahLst/>
                <a:cxnLst>
                  <a:cxn ang="0">
                    <a:pos x="0" y="0"/>
                  </a:cxn>
                  <a:cxn ang="0">
                    <a:pos x="0" y="9"/>
                  </a:cxn>
                  <a:cxn ang="0">
                    <a:pos x="43" y="14"/>
                  </a:cxn>
                  <a:cxn ang="0">
                    <a:pos x="43" y="4"/>
                  </a:cxn>
                  <a:cxn ang="0">
                    <a:pos x="0" y="0"/>
                  </a:cxn>
                </a:cxnLst>
                <a:rect l="0" t="0" r="r" b="b"/>
                <a:pathLst>
                  <a:path w="43" h="15">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4" name="Freeform 4720"/>
              <p:cNvSpPr>
                <a:spLocks/>
              </p:cNvSpPr>
              <p:nvPr/>
            </p:nvSpPr>
            <p:spPr bwMode="auto">
              <a:xfrm>
                <a:off x="4617" y="8863"/>
                <a:ext cx="15" cy="170"/>
              </a:xfrm>
              <a:custGeom>
                <a:avLst/>
                <a:gdLst/>
                <a:ahLst/>
                <a:cxnLst>
                  <a:cxn ang="0">
                    <a:pos x="0" y="2"/>
                  </a:cxn>
                  <a:cxn ang="0">
                    <a:pos x="0" y="167"/>
                  </a:cxn>
                  <a:cxn ang="0">
                    <a:pos x="14" y="170"/>
                  </a:cxn>
                  <a:cxn ang="0">
                    <a:pos x="2" y="165"/>
                  </a:cxn>
                  <a:cxn ang="0">
                    <a:pos x="2" y="81"/>
                  </a:cxn>
                  <a:cxn ang="0">
                    <a:pos x="7" y="0"/>
                  </a:cxn>
                  <a:cxn ang="0">
                    <a:pos x="0" y="2"/>
                  </a:cxn>
                </a:cxnLst>
                <a:rect l="0" t="0" r="r" b="b"/>
                <a:pathLst>
                  <a:path w="15" h="170">
                    <a:moveTo>
                      <a:pt x="0" y="2"/>
                    </a:moveTo>
                    <a:lnTo>
                      <a:pt x="0" y="167"/>
                    </a:lnTo>
                    <a:lnTo>
                      <a:pt x="14" y="170"/>
                    </a:lnTo>
                    <a:lnTo>
                      <a:pt x="2" y="165"/>
                    </a:lnTo>
                    <a:lnTo>
                      <a:pt x="2" y="81"/>
                    </a:lnTo>
                    <a:lnTo>
                      <a:pt x="7" y="0"/>
                    </a:lnTo>
                    <a:lnTo>
                      <a:pt x="0"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5" name="Freeform 4721"/>
              <p:cNvSpPr>
                <a:spLocks/>
              </p:cNvSpPr>
              <p:nvPr/>
            </p:nvSpPr>
            <p:spPr bwMode="auto">
              <a:xfrm>
                <a:off x="4644" y="9040"/>
                <a:ext cx="72" cy="111"/>
              </a:xfrm>
              <a:custGeom>
                <a:avLst/>
                <a:gdLst/>
                <a:ahLst/>
                <a:cxnLst>
                  <a:cxn ang="0">
                    <a:pos x="9" y="2"/>
                  </a:cxn>
                  <a:cxn ang="0">
                    <a:pos x="9" y="2"/>
                  </a:cxn>
                  <a:cxn ang="0">
                    <a:pos x="4" y="23"/>
                  </a:cxn>
                  <a:cxn ang="0">
                    <a:pos x="0" y="74"/>
                  </a:cxn>
                  <a:cxn ang="0">
                    <a:pos x="0" y="103"/>
                  </a:cxn>
                  <a:cxn ang="0">
                    <a:pos x="40" y="110"/>
                  </a:cxn>
                  <a:cxn ang="0">
                    <a:pos x="72" y="103"/>
                  </a:cxn>
                  <a:cxn ang="0">
                    <a:pos x="72" y="64"/>
                  </a:cxn>
                  <a:cxn ang="0">
                    <a:pos x="69" y="52"/>
                  </a:cxn>
                  <a:cxn ang="0">
                    <a:pos x="69" y="40"/>
                  </a:cxn>
                  <a:cxn ang="0">
                    <a:pos x="64" y="16"/>
                  </a:cxn>
                  <a:cxn ang="0">
                    <a:pos x="62" y="2"/>
                  </a:cxn>
                  <a:cxn ang="0">
                    <a:pos x="36" y="0"/>
                  </a:cxn>
                  <a:cxn ang="0">
                    <a:pos x="9" y="2"/>
                  </a:cxn>
                </a:cxnLst>
                <a:rect l="0" t="0" r="r" b="b"/>
                <a:pathLst>
                  <a:path w="72" h="111">
                    <a:moveTo>
                      <a:pt x="9" y="2"/>
                    </a:moveTo>
                    <a:lnTo>
                      <a:pt x="9" y="2"/>
                    </a:lnTo>
                    <a:lnTo>
                      <a:pt x="4" y="23"/>
                    </a:lnTo>
                    <a:lnTo>
                      <a:pt x="0" y="74"/>
                    </a:lnTo>
                    <a:lnTo>
                      <a:pt x="0" y="103"/>
                    </a:lnTo>
                    <a:lnTo>
                      <a:pt x="40" y="110"/>
                    </a:lnTo>
                    <a:lnTo>
                      <a:pt x="72" y="103"/>
                    </a:lnTo>
                    <a:lnTo>
                      <a:pt x="72" y="64"/>
                    </a:lnTo>
                    <a:lnTo>
                      <a:pt x="69" y="52"/>
                    </a:lnTo>
                    <a:lnTo>
                      <a:pt x="69" y="40"/>
                    </a:lnTo>
                    <a:lnTo>
                      <a:pt x="64" y="16"/>
                    </a:lnTo>
                    <a:lnTo>
                      <a:pt x="62" y="2"/>
                    </a:lnTo>
                    <a:lnTo>
                      <a:pt x="36"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6" name="Freeform 4722"/>
              <p:cNvSpPr>
                <a:spLocks/>
              </p:cNvSpPr>
              <p:nvPr/>
            </p:nvSpPr>
            <p:spPr bwMode="auto">
              <a:xfrm>
                <a:off x="4644" y="9052"/>
                <a:ext cx="43" cy="87"/>
              </a:xfrm>
              <a:custGeom>
                <a:avLst/>
                <a:gdLst/>
                <a:ahLst/>
                <a:cxnLst>
                  <a:cxn ang="0">
                    <a:pos x="2" y="83"/>
                  </a:cxn>
                  <a:cxn ang="0">
                    <a:pos x="26" y="83"/>
                  </a:cxn>
                  <a:cxn ang="0">
                    <a:pos x="28" y="86"/>
                  </a:cxn>
                  <a:cxn ang="0">
                    <a:pos x="40" y="86"/>
                  </a:cxn>
                  <a:cxn ang="0">
                    <a:pos x="43" y="64"/>
                  </a:cxn>
                  <a:cxn ang="0">
                    <a:pos x="43" y="21"/>
                  </a:cxn>
                  <a:cxn ang="0">
                    <a:pos x="40" y="0"/>
                  </a:cxn>
                  <a:cxn ang="0">
                    <a:pos x="4" y="0"/>
                  </a:cxn>
                  <a:cxn ang="0">
                    <a:pos x="2" y="21"/>
                  </a:cxn>
                  <a:cxn ang="0">
                    <a:pos x="0" y="40"/>
                  </a:cxn>
                  <a:cxn ang="0">
                    <a:pos x="0" y="81"/>
                  </a:cxn>
                  <a:cxn ang="0">
                    <a:pos x="2" y="83"/>
                  </a:cxn>
                </a:cxnLst>
                <a:rect l="0" t="0" r="r" b="b"/>
                <a:pathLst>
                  <a:path w="43" h="87">
                    <a:moveTo>
                      <a:pt x="2" y="83"/>
                    </a:moveTo>
                    <a:lnTo>
                      <a:pt x="26" y="83"/>
                    </a:lnTo>
                    <a:lnTo>
                      <a:pt x="28" y="86"/>
                    </a:lnTo>
                    <a:lnTo>
                      <a:pt x="40" y="86"/>
                    </a:lnTo>
                    <a:lnTo>
                      <a:pt x="43" y="64"/>
                    </a:lnTo>
                    <a:lnTo>
                      <a:pt x="43" y="21"/>
                    </a:lnTo>
                    <a:lnTo>
                      <a:pt x="40" y="0"/>
                    </a:lnTo>
                    <a:lnTo>
                      <a:pt x="4" y="0"/>
                    </a:lnTo>
                    <a:lnTo>
                      <a:pt x="2" y="21"/>
                    </a:lnTo>
                    <a:lnTo>
                      <a:pt x="0" y="40"/>
                    </a:lnTo>
                    <a:lnTo>
                      <a:pt x="0" y="81"/>
                    </a:lnTo>
                    <a:lnTo>
                      <a:pt x="2" y="8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7" name="Freeform 4723"/>
              <p:cNvSpPr>
                <a:spLocks/>
              </p:cNvSpPr>
              <p:nvPr/>
            </p:nvSpPr>
            <p:spPr bwMode="auto">
              <a:xfrm>
                <a:off x="4644" y="9052"/>
                <a:ext cx="40" cy="82"/>
              </a:xfrm>
              <a:custGeom>
                <a:avLst/>
                <a:gdLst/>
                <a:ahLst/>
                <a:cxnLst>
                  <a:cxn ang="0">
                    <a:pos x="7" y="0"/>
                  </a:cxn>
                  <a:cxn ang="0">
                    <a:pos x="7" y="0"/>
                  </a:cxn>
                  <a:cxn ang="0">
                    <a:pos x="2" y="21"/>
                  </a:cxn>
                  <a:cxn ang="0">
                    <a:pos x="0" y="38"/>
                  </a:cxn>
                  <a:cxn ang="0">
                    <a:pos x="0" y="76"/>
                  </a:cxn>
                  <a:cxn ang="0">
                    <a:pos x="4" y="79"/>
                  </a:cxn>
                  <a:cxn ang="0">
                    <a:pos x="31" y="79"/>
                  </a:cxn>
                  <a:cxn ang="0">
                    <a:pos x="36" y="81"/>
                  </a:cxn>
                  <a:cxn ang="0">
                    <a:pos x="40" y="81"/>
                  </a:cxn>
                  <a:cxn ang="0">
                    <a:pos x="40" y="0"/>
                  </a:cxn>
                  <a:cxn ang="0">
                    <a:pos x="7" y="0"/>
                  </a:cxn>
                </a:cxnLst>
                <a:rect l="0" t="0" r="r" b="b"/>
                <a:pathLst>
                  <a:path w="40" h="82">
                    <a:moveTo>
                      <a:pt x="7" y="0"/>
                    </a:moveTo>
                    <a:lnTo>
                      <a:pt x="7" y="0"/>
                    </a:lnTo>
                    <a:lnTo>
                      <a:pt x="2" y="21"/>
                    </a:lnTo>
                    <a:lnTo>
                      <a:pt x="0" y="38"/>
                    </a:lnTo>
                    <a:lnTo>
                      <a:pt x="0" y="76"/>
                    </a:lnTo>
                    <a:lnTo>
                      <a:pt x="4" y="79"/>
                    </a:lnTo>
                    <a:lnTo>
                      <a:pt x="31" y="79"/>
                    </a:lnTo>
                    <a:lnTo>
                      <a:pt x="36" y="81"/>
                    </a:lnTo>
                    <a:lnTo>
                      <a:pt x="40" y="81"/>
                    </a:lnTo>
                    <a:lnTo>
                      <a:pt x="40"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8" name="Freeform 4724"/>
              <p:cNvSpPr>
                <a:spLocks/>
              </p:cNvSpPr>
              <p:nvPr/>
            </p:nvSpPr>
            <p:spPr bwMode="auto">
              <a:xfrm>
                <a:off x="4644" y="9052"/>
                <a:ext cx="40" cy="75"/>
              </a:xfrm>
              <a:custGeom>
                <a:avLst/>
                <a:gdLst/>
                <a:ahLst/>
                <a:cxnLst>
                  <a:cxn ang="0">
                    <a:pos x="38" y="0"/>
                  </a:cxn>
                  <a:cxn ang="0">
                    <a:pos x="7" y="0"/>
                  </a:cxn>
                  <a:cxn ang="0">
                    <a:pos x="2" y="19"/>
                  </a:cxn>
                  <a:cxn ang="0">
                    <a:pos x="2" y="36"/>
                  </a:cxn>
                  <a:cxn ang="0">
                    <a:pos x="0" y="52"/>
                  </a:cxn>
                  <a:cxn ang="0">
                    <a:pos x="0" y="72"/>
                  </a:cxn>
                  <a:cxn ang="0">
                    <a:pos x="4" y="72"/>
                  </a:cxn>
                  <a:cxn ang="0">
                    <a:pos x="9" y="74"/>
                  </a:cxn>
                  <a:cxn ang="0">
                    <a:pos x="38" y="74"/>
                  </a:cxn>
                  <a:cxn ang="0">
                    <a:pos x="40" y="57"/>
                  </a:cxn>
                  <a:cxn ang="0">
                    <a:pos x="40" y="19"/>
                  </a:cxn>
                  <a:cxn ang="0">
                    <a:pos x="38" y="0"/>
                  </a:cxn>
                </a:cxnLst>
                <a:rect l="0" t="0" r="r" b="b"/>
                <a:pathLst>
                  <a:path w="40" h="75">
                    <a:moveTo>
                      <a:pt x="38" y="0"/>
                    </a:moveTo>
                    <a:lnTo>
                      <a:pt x="7" y="0"/>
                    </a:lnTo>
                    <a:lnTo>
                      <a:pt x="2" y="19"/>
                    </a:lnTo>
                    <a:lnTo>
                      <a:pt x="2" y="36"/>
                    </a:lnTo>
                    <a:lnTo>
                      <a:pt x="0" y="52"/>
                    </a:lnTo>
                    <a:lnTo>
                      <a:pt x="0" y="72"/>
                    </a:lnTo>
                    <a:lnTo>
                      <a:pt x="4" y="72"/>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9" name="Freeform 4725"/>
              <p:cNvSpPr>
                <a:spLocks/>
              </p:cNvSpPr>
              <p:nvPr/>
            </p:nvSpPr>
            <p:spPr bwMode="auto">
              <a:xfrm>
                <a:off x="4646" y="9052"/>
                <a:ext cx="38" cy="70"/>
              </a:xfrm>
              <a:custGeom>
                <a:avLst/>
                <a:gdLst/>
                <a:ahLst/>
                <a:cxnLst>
                  <a:cxn ang="0">
                    <a:pos x="4" y="0"/>
                  </a:cxn>
                  <a:cxn ang="0">
                    <a:pos x="4" y="0"/>
                  </a:cxn>
                  <a:cxn ang="0">
                    <a:pos x="0" y="19"/>
                  </a:cxn>
                  <a:cxn ang="0">
                    <a:pos x="0" y="67"/>
                  </a:cxn>
                  <a:cxn ang="0">
                    <a:pos x="2" y="67"/>
                  </a:cxn>
                  <a:cxn ang="0">
                    <a:pos x="7" y="69"/>
                  </a:cxn>
                  <a:cxn ang="0">
                    <a:pos x="36" y="69"/>
                  </a:cxn>
                  <a:cxn ang="0">
                    <a:pos x="36" y="52"/>
                  </a:cxn>
                  <a:cxn ang="0">
                    <a:pos x="38" y="36"/>
                  </a:cxn>
                  <a:cxn ang="0">
                    <a:pos x="36" y="19"/>
                  </a:cxn>
                  <a:cxn ang="0">
                    <a:pos x="36" y="0"/>
                  </a:cxn>
                  <a:cxn ang="0">
                    <a:pos x="4" y="0"/>
                  </a:cxn>
                </a:cxnLst>
                <a:rect l="0" t="0" r="r" b="b"/>
                <a:pathLst>
                  <a:path w="38" h="70">
                    <a:moveTo>
                      <a:pt x="4" y="0"/>
                    </a:moveTo>
                    <a:lnTo>
                      <a:pt x="4" y="0"/>
                    </a:lnTo>
                    <a:lnTo>
                      <a:pt x="0" y="19"/>
                    </a:lnTo>
                    <a:lnTo>
                      <a:pt x="0" y="67"/>
                    </a:lnTo>
                    <a:lnTo>
                      <a:pt x="2" y="67"/>
                    </a:lnTo>
                    <a:lnTo>
                      <a:pt x="7" y="69"/>
                    </a:lnTo>
                    <a:lnTo>
                      <a:pt x="36" y="69"/>
                    </a:lnTo>
                    <a:lnTo>
                      <a:pt x="36" y="52"/>
                    </a:lnTo>
                    <a:lnTo>
                      <a:pt x="38" y="36"/>
                    </a:lnTo>
                    <a:lnTo>
                      <a:pt x="36" y="19"/>
                    </a:lnTo>
                    <a:lnTo>
                      <a:pt x="36"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0" name="Freeform 4726"/>
              <p:cNvSpPr>
                <a:spLocks/>
              </p:cNvSpPr>
              <p:nvPr/>
            </p:nvSpPr>
            <p:spPr bwMode="auto">
              <a:xfrm>
                <a:off x="4646" y="9052"/>
                <a:ext cx="36" cy="65"/>
              </a:xfrm>
              <a:custGeom>
                <a:avLst/>
                <a:gdLst/>
                <a:ahLst/>
                <a:cxnLst>
                  <a:cxn ang="0">
                    <a:pos x="36" y="64"/>
                  </a:cxn>
                  <a:cxn ang="0">
                    <a:pos x="36" y="0"/>
                  </a:cxn>
                  <a:cxn ang="0">
                    <a:pos x="4" y="0"/>
                  </a:cxn>
                  <a:cxn ang="0">
                    <a:pos x="2" y="16"/>
                  </a:cxn>
                  <a:cxn ang="0">
                    <a:pos x="0" y="31"/>
                  </a:cxn>
                  <a:cxn ang="0">
                    <a:pos x="0" y="62"/>
                  </a:cxn>
                  <a:cxn ang="0">
                    <a:pos x="4" y="62"/>
                  </a:cxn>
                  <a:cxn ang="0">
                    <a:pos x="7" y="64"/>
                  </a:cxn>
                  <a:cxn ang="0">
                    <a:pos x="36" y="64"/>
                  </a:cxn>
                </a:cxnLst>
                <a:rect l="0" t="0" r="r" b="b"/>
                <a:pathLst>
                  <a:path w="36" h="65">
                    <a:moveTo>
                      <a:pt x="36" y="64"/>
                    </a:moveTo>
                    <a:lnTo>
                      <a:pt x="36" y="0"/>
                    </a:lnTo>
                    <a:lnTo>
                      <a:pt x="4" y="0"/>
                    </a:lnTo>
                    <a:lnTo>
                      <a:pt x="2" y="16"/>
                    </a:lnTo>
                    <a:lnTo>
                      <a:pt x="0" y="31"/>
                    </a:lnTo>
                    <a:lnTo>
                      <a:pt x="0" y="62"/>
                    </a:lnTo>
                    <a:lnTo>
                      <a:pt x="4" y="62"/>
                    </a:lnTo>
                    <a:lnTo>
                      <a:pt x="7" y="64"/>
                    </a:lnTo>
                    <a:lnTo>
                      <a:pt x="36" y="64"/>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1" name="Freeform 4727"/>
              <p:cNvSpPr>
                <a:spLocks/>
              </p:cNvSpPr>
              <p:nvPr/>
            </p:nvSpPr>
            <p:spPr bwMode="auto">
              <a:xfrm>
                <a:off x="4646" y="9052"/>
                <a:ext cx="34" cy="60"/>
              </a:xfrm>
              <a:custGeom>
                <a:avLst/>
                <a:gdLst/>
                <a:ahLst/>
                <a:cxnLst>
                  <a:cxn ang="0">
                    <a:pos x="33" y="0"/>
                  </a:cxn>
                  <a:cxn ang="0">
                    <a:pos x="4" y="0"/>
                  </a:cxn>
                  <a:cxn ang="0">
                    <a:pos x="2" y="16"/>
                  </a:cxn>
                  <a:cxn ang="0">
                    <a:pos x="0" y="28"/>
                  </a:cxn>
                  <a:cxn ang="0">
                    <a:pos x="0" y="57"/>
                  </a:cxn>
                  <a:cxn ang="0">
                    <a:pos x="11" y="57"/>
                  </a:cxn>
                  <a:cxn ang="0">
                    <a:pos x="16" y="60"/>
                  </a:cxn>
                  <a:cxn ang="0">
                    <a:pos x="33" y="60"/>
                  </a:cxn>
                  <a:cxn ang="0">
                    <a:pos x="33" y="0"/>
                  </a:cxn>
                </a:cxnLst>
                <a:rect l="0" t="0" r="r" b="b"/>
                <a:pathLst>
                  <a:path w="34" h="60">
                    <a:moveTo>
                      <a:pt x="33" y="0"/>
                    </a:moveTo>
                    <a:lnTo>
                      <a:pt x="4" y="0"/>
                    </a:lnTo>
                    <a:lnTo>
                      <a:pt x="2" y="16"/>
                    </a:lnTo>
                    <a:lnTo>
                      <a:pt x="0" y="28"/>
                    </a:lnTo>
                    <a:lnTo>
                      <a:pt x="0" y="57"/>
                    </a:lnTo>
                    <a:lnTo>
                      <a:pt x="11" y="57"/>
                    </a:lnTo>
                    <a:lnTo>
                      <a:pt x="16" y="60"/>
                    </a:lnTo>
                    <a:lnTo>
                      <a:pt x="33" y="60"/>
                    </a:lnTo>
                    <a:lnTo>
                      <a:pt x="3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2" name="Freeform 4728"/>
              <p:cNvSpPr>
                <a:spLocks/>
              </p:cNvSpPr>
              <p:nvPr/>
            </p:nvSpPr>
            <p:spPr bwMode="auto">
              <a:xfrm>
                <a:off x="4646" y="9052"/>
                <a:ext cx="34" cy="56"/>
              </a:xfrm>
              <a:custGeom>
                <a:avLst/>
                <a:gdLst/>
                <a:ahLst/>
                <a:cxnLst>
                  <a:cxn ang="0">
                    <a:pos x="33" y="0"/>
                  </a:cxn>
                  <a:cxn ang="0">
                    <a:pos x="4" y="0"/>
                  </a:cxn>
                  <a:cxn ang="0">
                    <a:pos x="2" y="14"/>
                  </a:cxn>
                  <a:cxn ang="0">
                    <a:pos x="0" y="26"/>
                  </a:cxn>
                  <a:cxn ang="0">
                    <a:pos x="0" y="52"/>
                  </a:cxn>
                  <a:cxn ang="0">
                    <a:pos x="7" y="52"/>
                  </a:cxn>
                  <a:cxn ang="0">
                    <a:pos x="11" y="55"/>
                  </a:cxn>
                  <a:cxn ang="0">
                    <a:pos x="33" y="55"/>
                  </a:cxn>
                  <a:cxn ang="0">
                    <a:pos x="33" y="0"/>
                  </a:cxn>
                </a:cxnLst>
                <a:rect l="0" t="0" r="r" b="b"/>
                <a:pathLst>
                  <a:path w="34" h="56">
                    <a:moveTo>
                      <a:pt x="33" y="0"/>
                    </a:moveTo>
                    <a:lnTo>
                      <a:pt x="4" y="0"/>
                    </a:lnTo>
                    <a:lnTo>
                      <a:pt x="2" y="14"/>
                    </a:lnTo>
                    <a:lnTo>
                      <a:pt x="0" y="26"/>
                    </a:lnTo>
                    <a:lnTo>
                      <a:pt x="0" y="52"/>
                    </a:lnTo>
                    <a:lnTo>
                      <a:pt x="7" y="52"/>
                    </a:lnTo>
                    <a:lnTo>
                      <a:pt x="11" y="55"/>
                    </a:lnTo>
                    <a:lnTo>
                      <a:pt x="33" y="55"/>
                    </a:lnTo>
                    <a:lnTo>
                      <a:pt x="33"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3" name="Freeform 4729"/>
              <p:cNvSpPr>
                <a:spLocks/>
              </p:cNvSpPr>
              <p:nvPr/>
            </p:nvSpPr>
            <p:spPr bwMode="auto">
              <a:xfrm>
                <a:off x="4648" y="9052"/>
                <a:ext cx="32" cy="51"/>
              </a:xfrm>
              <a:custGeom>
                <a:avLst/>
                <a:gdLst/>
                <a:ahLst/>
                <a:cxnLst>
                  <a:cxn ang="0">
                    <a:pos x="2" y="0"/>
                  </a:cxn>
                  <a:cxn ang="0">
                    <a:pos x="2" y="0"/>
                  </a:cxn>
                  <a:cxn ang="0">
                    <a:pos x="0" y="12"/>
                  </a:cxn>
                  <a:cxn ang="0">
                    <a:pos x="0" y="48"/>
                  </a:cxn>
                  <a:cxn ang="0">
                    <a:pos x="14" y="48"/>
                  </a:cxn>
                  <a:cxn ang="0">
                    <a:pos x="16" y="50"/>
                  </a:cxn>
                  <a:cxn ang="0">
                    <a:pos x="28" y="50"/>
                  </a:cxn>
                  <a:cxn ang="0">
                    <a:pos x="31" y="38"/>
                  </a:cxn>
                  <a:cxn ang="0">
                    <a:pos x="31" y="12"/>
                  </a:cxn>
                  <a:cxn ang="0">
                    <a:pos x="28" y="0"/>
                  </a:cxn>
                  <a:cxn ang="0">
                    <a:pos x="2" y="0"/>
                  </a:cxn>
                </a:cxnLst>
                <a:rect l="0" t="0" r="r" b="b"/>
                <a:pathLst>
                  <a:path w="32" h="51">
                    <a:moveTo>
                      <a:pt x="2" y="0"/>
                    </a:moveTo>
                    <a:lnTo>
                      <a:pt x="2" y="0"/>
                    </a:lnTo>
                    <a:lnTo>
                      <a:pt x="0" y="12"/>
                    </a:lnTo>
                    <a:lnTo>
                      <a:pt x="0" y="48"/>
                    </a:lnTo>
                    <a:lnTo>
                      <a:pt x="14" y="48"/>
                    </a:lnTo>
                    <a:lnTo>
                      <a:pt x="16" y="50"/>
                    </a:lnTo>
                    <a:lnTo>
                      <a:pt x="28" y="50"/>
                    </a:lnTo>
                    <a:lnTo>
                      <a:pt x="31" y="38"/>
                    </a:lnTo>
                    <a:lnTo>
                      <a:pt x="31" y="12"/>
                    </a:lnTo>
                    <a:lnTo>
                      <a:pt x="28"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4" name="Freeform 4730"/>
              <p:cNvSpPr>
                <a:spLocks/>
              </p:cNvSpPr>
              <p:nvPr/>
            </p:nvSpPr>
            <p:spPr bwMode="auto">
              <a:xfrm>
                <a:off x="4648" y="9052"/>
                <a:ext cx="29" cy="44"/>
              </a:xfrm>
              <a:custGeom>
                <a:avLst/>
                <a:gdLst/>
                <a:ahLst/>
                <a:cxnLst>
                  <a:cxn ang="0">
                    <a:pos x="2" y="0"/>
                  </a:cxn>
                  <a:cxn ang="0">
                    <a:pos x="2" y="0"/>
                  </a:cxn>
                  <a:cxn ang="0">
                    <a:pos x="0" y="12"/>
                  </a:cxn>
                  <a:cxn ang="0">
                    <a:pos x="0" y="43"/>
                  </a:cxn>
                  <a:cxn ang="0">
                    <a:pos x="28" y="43"/>
                  </a:cxn>
                  <a:cxn ang="0">
                    <a:pos x="28" y="0"/>
                  </a:cxn>
                  <a:cxn ang="0">
                    <a:pos x="2" y="0"/>
                  </a:cxn>
                </a:cxnLst>
                <a:rect l="0" t="0" r="r" b="b"/>
                <a:pathLst>
                  <a:path w="29" h="44">
                    <a:moveTo>
                      <a:pt x="2" y="0"/>
                    </a:moveTo>
                    <a:lnTo>
                      <a:pt x="2" y="0"/>
                    </a:lnTo>
                    <a:lnTo>
                      <a:pt x="0" y="12"/>
                    </a:lnTo>
                    <a:lnTo>
                      <a:pt x="0" y="43"/>
                    </a:lnTo>
                    <a:lnTo>
                      <a:pt x="28" y="43"/>
                    </a:lnTo>
                    <a:lnTo>
                      <a:pt x="28"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5" name="Freeform 4731"/>
              <p:cNvSpPr>
                <a:spLocks/>
              </p:cNvSpPr>
              <p:nvPr/>
            </p:nvSpPr>
            <p:spPr bwMode="auto">
              <a:xfrm>
                <a:off x="4648" y="9052"/>
                <a:ext cx="29" cy="39"/>
              </a:xfrm>
              <a:custGeom>
                <a:avLst/>
                <a:gdLst/>
                <a:ahLst/>
                <a:cxnLst>
                  <a:cxn ang="0">
                    <a:pos x="2" y="0"/>
                  </a:cxn>
                  <a:cxn ang="0">
                    <a:pos x="2" y="0"/>
                  </a:cxn>
                  <a:cxn ang="0">
                    <a:pos x="0" y="9"/>
                  </a:cxn>
                  <a:cxn ang="0">
                    <a:pos x="0" y="38"/>
                  </a:cxn>
                  <a:cxn ang="0">
                    <a:pos x="26" y="38"/>
                  </a:cxn>
                  <a:cxn ang="0">
                    <a:pos x="28" y="28"/>
                  </a:cxn>
                  <a:cxn ang="0">
                    <a:pos x="28" y="9"/>
                  </a:cxn>
                  <a:cxn ang="0">
                    <a:pos x="26" y="0"/>
                  </a:cxn>
                  <a:cxn ang="0">
                    <a:pos x="2" y="0"/>
                  </a:cxn>
                </a:cxnLst>
                <a:rect l="0" t="0" r="r" b="b"/>
                <a:pathLst>
                  <a:path w="29" h="39">
                    <a:moveTo>
                      <a:pt x="2" y="0"/>
                    </a:moveTo>
                    <a:lnTo>
                      <a:pt x="2" y="0"/>
                    </a:lnTo>
                    <a:lnTo>
                      <a:pt x="0" y="9"/>
                    </a:lnTo>
                    <a:lnTo>
                      <a:pt x="0" y="38"/>
                    </a:lnTo>
                    <a:lnTo>
                      <a:pt x="26" y="38"/>
                    </a:lnTo>
                    <a:lnTo>
                      <a:pt x="28" y="28"/>
                    </a:lnTo>
                    <a:lnTo>
                      <a:pt x="28" y="9"/>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6" name="Freeform 4732"/>
              <p:cNvSpPr>
                <a:spLocks/>
              </p:cNvSpPr>
              <p:nvPr/>
            </p:nvSpPr>
            <p:spPr bwMode="auto">
              <a:xfrm>
                <a:off x="4648" y="9052"/>
                <a:ext cx="27" cy="34"/>
              </a:xfrm>
              <a:custGeom>
                <a:avLst/>
                <a:gdLst/>
                <a:ahLst/>
                <a:cxnLst>
                  <a:cxn ang="0">
                    <a:pos x="26" y="33"/>
                  </a:cxn>
                  <a:cxn ang="0">
                    <a:pos x="26" y="0"/>
                  </a:cxn>
                  <a:cxn ang="0">
                    <a:pos x="4" y="0"/>
                  </a:cxn>
                  <a:cxn ang="0">
                    <a:pos x="2" y="9"/>
                  </a:cxn>
                  <a:cxn ang="0">
                    <a:pos x="0" y="16"/>
                  </a:cxn>
                  <a:cxn ang="0">
                    <a:pos x="0" y="33"/>
                  </a:cxn>
                  <a:cxn ang="0">
                    <a:pos x="26" y="33"/>
                  </a:cxn>
                </a:cxnLst>
                <a:rect l="0" t="0" r="r" b="b"/>
                <a:pathLst>
                  <a:path w="27" h="34">
                    <a:moveTo>
                      <a:pt x="26" y="33"/>
                    </a:moveTo>
                    <a:lnTo>
                      <a:pt x="26" y="0"/>
                    </a:lnTo>
                    <a:lnTo>
                      <a:pt x="4" y="0"/>
                    </a:lnTo>
                    <a:lnTo>
                      <a:pt x="2" y="9"/>
                    </a:lnTo>
                    <a:lnTo>
                      <a:pt x="0" y="16"/>
                    </a:lnTo>
                    <a:lnTo>
                      <a:pt x="0" y="33"/>
                    </a:lnTo>
                    <a:lnTo>
                      <a:pt x="26" y="33"/>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7" name="Freeform 4733"/>
              <p:cNvSpPr>
                <a:spLocks/>
              </p:cNvSpPr>
              <p:nvPr/>
            </p:nvSpPr>
            <p:spPr bwMode="auto">
              <a:xfrm>
                <a:off x="4648" y="9052"/>
                <a:ext cx="27" cy="29"/>
              </a:xfrm>
              <a:custGeom>
                <a:avLst/>
                <a:gdLst/>
                <a:ahLst/>
                <a:cxnLst>
                  <a:cxn ang="0">
                    <a:pos x="4" y="0"/>
                  </a:cxn>
                  <a:cxn ang="0">
                    <a:pos x="4" y="0"/>
                  </a:cxn>
                  <a:cxn ang="0">
                    <a:pos x="0" y="14"/>
                  </a:cxn>
                  <a:cxn ang="0">
                    <a:pos x="0" y="28"/>
                  </a:cxn>
                  <a:cxn ang="0">
                    <a:pos x="26" y="28"/>
                  </a:cxn>
                  <a:cxn ang="0">
                    <a:pos x="26" y="0"/>
                  </a:cxn>
                  <a:cxn ang="0">
                    <a:pos x="4" y="0"/>
                  </a:cxn>
                </a:cxnLst>
                <a:rect l="0" t="0" r="r" b="b"/>
                <a:pathLst>
                  <a:path w="27" h="29">
                    <a:moveTo>
                      <a:pt x="4" y="0"/>
                    </a:moveTo>
                    <a:lnTo>
                      <a:pt x="4" y="0"/>
                    </a:lnTo>
                    <a:lnTo>
                      <a:pt x="0" y="14"/>
                    </a:lnTo>
                    <a:lnTo>
                      <a:pt x="0" y="28"/>
                    </a:lnTo>
                    <a:lnTo>
                      <a:pt x="26" y="28"/>
                    </a:lnTo>
                    <a:lnTo>
                      <a:pt x="26" y="0"/>
                    </a:lnTo>
                    <a:lnTo>
                      <a:pt x="4"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8" name="Freeform 4734"/>
              <p:cNvSpPr>
                <a:spLocks/>
              </p:cNvSpPr>
              <p:nvPr/>
            </p:nvSpPr>
            <p:spPr bwMode="auto">
              <a:xfrm>
                <a:off x="4651" y="9043"/>
                <a:ext cx="33" cy="9"/>
              </a:xfrm>
              <a:custGeom>
                <a:avLst/>
                <a:gdLst/>
                <a:ahLst/>
                <a:cxnLst>
                  <a:cxn ang="0">
                    <a:pos x="28" y="7"/>
                  </a:cxn>
                  <a:cxn ang="0">
                    <a:pos x="33" y="9"/>
                  </a:cxn>
                  <a:cxn ang="0">
                    <a:pos x="33" y="2"/>
                  </a:cxn>
                  <a:cxn ang="0">
                    <a:pos x="19" y="0"/>
                  </a:cxn>
                  <a:cxn ang="0">
                    <a:pos x="0" y="0"/>
                  </a:cxn>
                  <a:cxn ang="0">
                    <a:pos x="0" y="7"/>
                  </a:cxn>
                  <a:cxn ang="0">
                    <a:pos x="28" y="7"/>
                  </a:cxn>
                </a:cxnLst>
                <a:rect l="0" t="0" r="r" b="b"/>
                <a:pathLst>
                  <a:path w="33" h="9">
                    <a:moveTo>
                      <a:pt x="28" y="7"/>
                    </a:moveTo>
                    <a:lnTo>
                      <a:pt x="33" y="9"/>
                    </a:lnTo>
                    <a:lnTo>
                      <a:pt x="33" y="2"/>
                    </a:lnTo>
                    <a:lnTo>
                      <a:pt x="19" y="0"/>
                    </a:lnTo>
                    <a:lnTo>
                      <a:pt x="0" y="0"/>
                    </a:lnTo>
                    <a:lnTo>
                      <a:pt x="0" y="7"/>
                    </a:lnTo>
                    <a:lnTo>
                      <a:pt x="28"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9" name="Freeform 4735"/>
              <p:cNvSpPr>
                <a:spLocks/>
              </p:cNvSpPr>
              <p:nvPr/>
            </p:nvSpPr>
            <p:spPr bwMode="auto">
              <a:xfrm>
                <a:off x="4644" y="9136"/>
                <a:ext cx="40" cy="15"/>
              </a:xfrm>
              <a:custGeom>
                <a:avLst/>
                <a:gdLst/>
                <a:ahLst/>
                <a:cxnLst>
                  <a:cxn ang="0">
                    <a:pos x="0" y="0"/>
                  </a:cxn>
                  <a:cxn ang="0">
                    <a:pos x="0" y="7"/>
                  </a:cxn>
                  <a:cxn ang="0">
                    <a:pos x="40" y="14"/>
                  </a:cxn>
                  <a:cxn ang="0">
                    <a:pos x="40" y="4"/>
                  </a:cxn>
                  <a:cxn ang="0">
                    <a:pos x="0" y="0"/>
                  </a:cxn>
                </a:cxnLst>
                <a:rect l="0" t="0" r="r" b="b"/>
                <a:pathLst>
                  <a:path w="40"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0" name="Freeform 4736"/>
              <p:cNvSpPr>
                <a:spLocks/>
              </p:cNvSpPr>
              <p:nvPr/>
            </p:nvSpPr>
            <p:spPr bwMode="auto">
              <a:xfrm>
                <a:off x="4656" y="9141"/>
                <a:ext cx="16" cy="3"/>
              </a:xfrm>
              <a:custGeom>
                <a:avLst/>
                <a:gdLst/>
                <a:ahLst/>
                <a:cxnLst>
                  <a:cxn ang="0">
                    <a:pos x="9" y="0"/>
                  </a:cxn>
                  <a:cxn ang="0">
                    <a:pos x="0" y="0"/>
                  </a:cxn>
                  <a:cxn ang="0">
                    <a:pos x="0" y="2"/>
                  </a:cxn>
                  <a:cxn ang="0">
                    <a:pos x="16" y="2"/>
                  </a:cxn>
                  <a:cxn ang="0">
                    <a:pos x="16" y="0"/>
                  </a:cxn>
                  <a:cxn ang="0">
                    <a:pos x="9" y="0"/>
                  </a:cxn>
                </a:cxnLst>
                <a:rect l="0" t="0" r="r" b="b"/>
                <a:pathLst>
                  <a:path w="16" h="3">
                    <a:moveTo>
                      <a:pt x="9" y="0"/>
                    </a:moveTo>
                    <a:lnTo>
                      <a:pt x="0" y="0"/>
                    </a:lnTo>
                    <a:lnTo>
                      <a:pt x="0"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1" name="Freeform 4737"/>
              <p:cNvSpPr>
                <a:spLocks/>
              </p:cNvSpPr>
              <p:nvPr/>
            </p:nvSpPr>
            <p:spPr bwMode="auto">
              <a:xfrm>
                <a:off x="4656" y="9141"/>
                <a:ext cx="12" cy="3"/>
              </a:xfrm>
              <a:custGeom>
                <a:avLst/>
                <a:gdLst/>
                <a:ahLst/>
                <a:cxnLst>
                  <a:cxn ang="0">
                    <a:pos x="7" y="0"/>
                  </a:cxn>
                  <a:cxn ang="0">
                    <a:pos x="0" y="0"/>
                  </a:cxn>
                  <a:cxn ang="0">
                    <a:pos x="0" y="2"/>
                  </a:cxn>
                  <a:cxn ang="0">
                    <a:pos x="11" y="2"/>
                  </a:cxn>
                  <a:cxn ang="0">
                    <a:pos x="11" y="0"/>
                  </a:cxn>
                  <a:cxn ang="0">
                    <a:pos x="7" y="0"/>
                  </a:cxn>
                </a:cxnLst>
                <a:rect l="0" t="0" r="r" b="b"/>
                <a:pathLst>
                  <a:path w="12" h="3">
                    <a:moveTo>
                      <a:pt x="7" y="0"/>
                    </a:moveTo>
                    <a:lnTo>
                      <a:pt x="0" y="0"/>
                    </a:lnTo>
                    <a:lnTo>
                      <a:pt x="0" y="2"/>
                    </a:lnTo>
                    <a:lnTo>
                      <a:pt x="11" y="2"/>
                    </a:lnTo>
                    <a:lnTo>
                      <a:pt x="11"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2" name="Freeform 4738"/>
              <p:cNvSpPr>
                <a:spLocks/>
              </p:cNvSpPr>
              <p:nvPr/>
            </p:nvSpPr>
            <p:spPr bwMode="auto">
              <a:xfrm>
                <a:off x="4656" y="9141"/>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3" name="Freeform 4739"/>
              <p:cNvSpPr>
                <a:spLocks/>
              </p:cNvSpPr>
              <p:nvPr/>
            </p:nvSpPr>
            <p:spPr bwMode="auto">
              <a:xfrm>
                <a:off x="4687" y="9136"/>
                <a:ext cx="29" cy="12"/>
              </a:xfrm>
              <a:custGeom>
                <a:avLst/>
                <a:gdLst/>
                <a:ahLst/>
                <a:cxnLst>
                  <a:cxn ang="0">
                    <a:pos x="0" y="4"/>
                  </a:cxn>
                  <a:cxn ang="0">
                    <a:pos x="0" y="12"/>
                  </a:cxn>
                  <a:cxn ang="0">
                    <a:pos x="21" y="7"/>
                  </a:cxn>
                  <a:cxn ang="0">
                    <a:pos x="28" y="4"/>
                  </a:cxn>
                  <a:cxn ang="0">
                    <a:pos x="28" y="0"/>
                  </a:cxn>
                  <a:cxn ang="0">
                    <a:pos x="0" y="4"/>
                  </a:cxn>
                </a:cxnLst>
                <a:rect l="0" t="0" r="r" b="b"/>
                <a:pathLst>
                  <a:path w="29" h="12">
                    <a:moveTo>
                      <a:pt x="0" y="4"/>
                    </a:moveTo>
                    <a:lnTo>
                      <a:pt x="0" y="12"/>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4" name="Freeform 4740"/>
              <p:cNvSpPr>
                <a:spLocks/>
              </p:cNvSpPr>
              <p:nvPr/>
            </p:nvSpPr>
            <p:spPr bwMode="auto">
              <a:xfrm>
                <a:off x="4689" y="9136"/>
                <a:ext cx="27" cy="12"/>
              </a:xfrm>
              <a:custGeom>
                <a:avLst/>
                <a:gdLst/>
                <a:ahLst/>
                <a:cxnLst>
                  <a:cxn ang="0">
                    <a:pos x="4" y="12"/>
                  </a:cxn>
                  <a:cxn ang="0">
                    <a:pos x="7" y="9"/>
                  </a:cxn>
                  <a:cxn ang="0">
                    <a:pos x="12" y="9"/>
                  </a:cxn>
                  <a:cxn ang="0">
                    <a:pos x="14" y="7"/>
                  </a:cxn>
                  <a:cxn ang="0">
                    <a:pos x="19" y="7"/>
                  </a:cxn>
                  <a:cxn ang="0">
                    <a:pos x="21" y="4"/>
                  </a:cxn>
                  <a:cxn ang="0">
                    <a:pos x="26" y="4"/>
                  </a:cxn>
                  <a:cxn ang="0">
                    <a:pos x="26" y="0"/>
                  </a:cxn>
                  <a:cxn ang="0">
                    <a:pos x="16" y="0"/>
                  </a:cxn>
                  <a:cxn ang="0">
                    <a:pos x="12" y="2"/>
                  </a:cxn>
                  <a:cxn ang="0">
                    <a:pos x="4" y="2"/>
                  </a:cxn>
                  <a:cxn ang="0">
                    <a:pos x="0" y="4"/>
                  </a:cxn>
                  <a:cxn ang="0">
                    <a:pos x="0" y="12"/>
                  </a:cxn>
                  <a:cxn ang="0">
                    <a:pos x="4" y="12"/>
                  </a:cxn>
                </a:cxnLst>
                <a:rect l="0" t="0" r="r" b="b"/>
                <a:pathLst>
                  <a:path w="27" h="12">
                    <a:moveTo>
                      <a:pt x="4" y="12"/>
                    </a:moveTo>
                    <a:lnTo>
                      <a:pt x="7" y="9"/>
                    </a:lnTo>
                    <a:lnTo>
                      <a:pt x="12" y="9"/>
                    </a:lnTo>
                    <a:lnTo>
                      <a:pt x="14" y="7"/>
                    </a:lnTo>
                    <a:lnTo>
                      <a:pt x="19" y="7"/>
                    </a:lnTo>
                    <a:lnTo>
                      <a:pt x="21" y="4"/>
                    </a:lnTo>
                    <a:lnTo>
                      <a:pt x="26" y="4"/>
                    </a:lnTo>
                    <a:lnTo>
                      <a:pt x="26" y="0"/>
                    </a:lnTo>
                    <a:lnTo>
                      <a:pt x="16" y="0"/>
                    </a:lnTo>
                    <a:lnTo>
                      <a:pt x="12" y="2"/>
                    </a:lnTo>
                    <a:lnTo>
                      <a:pt x="4" y="2"/>
                    </a:lnTo>
                    <a:lnTo>
                      <a:pt x="0" y="4"/>
                    </a:lnTo>
                    <a:lnTo>
                      <a:pt x="0" y="12"/>
                    </a:lnTo>
                    <a:lnTo>
                      <a:pt x="4"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5" name="Freeform 4741"/>
              <p:cNvSpPr>
                <a:spLocks/>
              </p:cNvSpPr>
              <p:nvPr/>
            </p:nvSpPr>
            <p:spPr bwMode="auto">
              <a:xfrm>
                <a:off x="4689" y="9136"/>
                <a:ext cx="27" cy="12"/>
              </a:xfrm>
              <a:custGeom>
                <a:avLst/>
                <a:gdLst/>
                <a:ahLst/>
                <a:cxnLst>
                  <a:cxn ang="0">
                    <a:pos x="0" y="4"/>
                  </a:cxn>
                  <a:cxn ang="0">
                    <a:pos x="0" y="12"/>
                  </a:cxn>
                  <a:cxn ang="0">
                    <a:pos x="4" y="9"/>
                  </a:cxn>
                  <a:cxn ang="0">
                    <a:pos x="12" y="9"/>
                  </a:cxn>
                  <a:cxn ang="0">
                    <a:pos x="14" y="7"/>
                  </a:cxn>
                  <a:cxn ang="0">
                    <a:pos x="19" y="7"/>
                  </a:cxn>
                  <a:cxn ang="0">
                    <a:pos x="21" y="4"/>
                  </a:cxn>
                  <a:cxn ang="0">
                    <a:pos x="26" y="4"/>
                  </a:cxn>
                  <a:cxn ang="0">
                    <a:pos x="26" y="0"/>
                  </a:cxn>
                  <a:cxn ang="0">
                    <a:pos x="16" y="0"/>
                  </a:cxn>
                  <a:cxn ang="0">
                    <a:pos x="14" y="2"/>
                  </a:cxn>
                  <a:cxn ang="0">
                    <a:pos x="2" y="2"/>
                  </a:cxn>
                  <a:cxn ang="0">
                    <a:pos x="0" y="4"/>
                  </a:cxn>
                </a:cxnLst>
                <a:rect l="0" t="0" r="r" b="b"/>
                <a:pathLst>
                  <a:path w="27" h="12">
                    <a:moveTo>
                      <a:pt x="0" y="4"/>
                    </a:moveTo>
                    <a:lnTo>
                      <a:pt x="0" y="12"/>
                    </a:lnTo>
                    <a:lnTo>
                      <a:pt x="4" y="9"/>
                    </a:lnTo>
                    <a:lnTo>
                      <a:pt x="12" y="9"/>
                    </a:lnTo>
                    <a:lnTo>
                      <a:pt x="14" y="7"/>
                    </a:lnTo>
                    <a:lnTo>
                      <a:pt x="19" y="7"/>
                    </a:lnTo>
                    <a:lnTo>
                      <a:pt x="21" y="4"/>
                    </a:lnTo>
                    <a:lnTo>
                      <a:pt x="26" y="4"/>
                    </a:lnTo>
                    <a:lnTo>
                      <a:pt x="26" y="0"/>
                    </a:lnTo>
                    <a:lnTo>
                      <a:pt x="16" y="0"/>
                    </a:lnTo>
                    <a:lnTo>
                      <a:pt x="14"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6" name="Freeform 4742"/>
              <p:cNvSpPr>
                <a:spLocks/>
              </p:cNvSpPr>
              <p:nvPr/>
            </p:nvSpPr>
            <p:spPr bwMode="auto">
              <a:xfrm>
                <a:off x="4692" y="9136"/>
                <a:ext cx="24" cy="12"/>
              </a:xfrm>
              <a:custGeom>
                <a:avLst/>
                <a:gdLst/>
                <a:ahLst/>
                <a:cxnLst>
                  <a:cxn ang="0">
                    <a:pos x="0" y="4"/>
                  </a:cxn>
                  <a:cxn ang="0">
                    <a:pos x="0" y="12"/>
                  </a:cxn>
                  <a:cxn ang="0">
                    <a:pos x="4" y="9"/>
                  </a:cxn>
                  <a:cxn ang="0">
                    <a:pos x="9" y="9"/>
                  </a:cxn>
                  <a:cxn ang="0">
                    <a:pos x="11" y="7"/>
                  </a:cxn>
                  <a:cxn ang="0">
                    <a:pos x="16" y="7"/>
                  </a:cxn>
                  <a:cxn ang="0">
                    <a:pos x="19" y="4"/>
                  </a:cxn>
                  <a:cxn ang="0">
                    <a:pos x="24" y="4"/>
                  </a:cxn>
                  <a:cxn ang="0">
                    <a:pos x="24" y="0"/>
                  </a:cxn>
                  <a:cxn ang="0">
                    <a:pos x="14" y="0"/>
                  </a:cxn>
                  <a:cxn ang="0">
                    <a:pos x="11" y="2"/>
                  </a:cxn>
                  <a:cxn ang="0">
                    <a:pos x="2" y="2"/>
                  </a:cxn>
                  <a:cxn ang="0">
                    <a:pos x="0" y="4"/>
                  </a:cxn>
                </a:cxnLst>
                <a:rect l="0" t="0" r="r" b="b"/>
                <a:pathLst>
                  <a:path w="24" h="12">
                    <a:moveTo>
                      <a:pt x="0" y="4"/>
                    </a:moveTo>
                    <a:lnTo>
                      <a:pt x="0" y="12"/>
                    </a:lnTo>
                    <a:lnTo>
                      <a:pt x="4" y="9"/>
                    </a:lnTo>
                    <a:lnTo>
                      <a:pt x="9" y="9"/>
                    </a:lnTo>
                    <a:lnTo>
                      <a:pt x="11" y="7"/>
                    </a:lnTo>
                    <a:lnTo>
                      <a:pt x="16" y="7"/>
                    </a:lnTo>
                    <a:lnTo>
                      <a:pt x="19" y="4"/>
                    </a:lnTo>
                    <a:lnTo>
                      <a:pt x="24" y="4"/>
                    </a:lnTo>
                    <a:lnTo>
                      <a:pt x="24" y="0"/>
                    </a:lnTo>
                    <a:lnTo>
                      <a:pt x="14" y="0"/>
                    </a:lnTo>
                    <a:lnTo>
                      <a:pt x="11"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7" name="Freeform 4743"/>
              <p:cNvSpPr>
                <a:spLocks/>
              </p:cNvSpPr>
              <p:nvPr/>
            </p:nvSpPr>
            <p:spPr bwMode="auto">
              <a:xfrm>
                <a:off x="4692" y="9136"/>
                <a:ext cx="24" cy="12"/>
              </a:xfrm>
              <a:custGeom>
                <a:avLst/>
                <a:gdLst/>
                <a:ahLst/>
                <a:cxnLst>
                  <a:cxn ang="0">
                    <a:pos x="19" y="7"/>
                  </a:cxn>
                  <a:cxn ang="0">
                    <a:pos x="24" y="4"/>
                  </a:cxn>
                  <a:cxn ang="0">
                    <a:pos x="24" y="0"/>
                  </a:cxn>
                  <a:cxn ang="0">
                    <a:pos x="14" y="0"/>
                  </a:cxn>
                  <a:cxn ang="0">
                    <a:pos x="11" y="2"/>
                  </a:cxn>
                  <a:cxn ang="0">
                    <a:pos x="4" y="2"/>
                  </a:cxn>
                  <a:cxn ang="0">
                    <a:pos x="0" y="4"/>
                  </a:cxn>
                  <a:cxn ang="0">
                    <a:pos x="0" y="12"/>
                  </a:cxn>
                  <a:cxn ang="0">
                    <a:pos x="2" y="9"/>
                  </a:cxn>
                  <a:cxn ang="0">
                    <a:pos x="9" y="9"/>
                  </a:cxn>
                  <a:cxn ang="0">
                    <a:pos x="11" y="7"/>
                  </a:cxn>
                  <a:cxn ang="0">
                    <a:pos x="19" y="7"/>
                  </a:cxn>
                </a:cxnLst>
                <a:rect l="0" t="0" r="r" b="b"/>
                <a:pathLst>
                  <a:path w="24" h="12">
                    <a:moveTo>
                      <a:pt x="19" y="7"/>
                    </a:moveTo>
                    <a:lnTo>
                      <a:pt x="24" y="4"/>
                    </a:lnTo>
                    <a:lnTo>
                      <a:pt x="24" y="0"/>
                    </a:lnTo>
                    <a:lnTo>
                      <a:pt x="14" y="0"/>
                    </a:lnTo>
                    <a:lnTo>
                      <a:pt x="11" y="2"/>
                    </a:lnTo>
                    <a:lnTo>
                      <a:pt x="4"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8" name="Freeform 4744"/>
              <p:cNvSpPr>
                <a:spLocks/>
              </p:cNvSpPr>
              <p:nvPr/>
            </p:nvSpPr>
            <p:spPr bwMode="auto">
              <a:xfrm>
                <a:off x="4694" y="9136"/>
                <a:ext cx="22" cy="10"/>
              </a:xfrm>
              <a:custGeom>
                <a:avLst/>
                <a:gdLst/>
                <a:ahLst/>
                <a:cxnLst>
                  <a:cxn ang="0">
                    <a:pos x="21" y="4"/>
                  </a:cxn>
                  <a:cxn ang="0">
                    <a:pos x="21" y="0"/>
                  </a:cxn>
                  <a:cxn ang="0">
                    <a:pos x="9" y="0"/>
                  </a:cxn>
                  <a:cxn ang="0">
                    <a:pos x="7" y="2"/>
                  </a:cxn>
                  <a:cxn ang="0">
                    <a:pos x="0" y="2"/>
                  </a:cxn>
                  <a:cxn ang="0">
                    <a:pos x="0" y="9"/>
                  </a:cxn>
                  <a:cxn ang="0">
                    <a:pos x="7" y="9"/>
                  </a:cxn>
                  <a:cxn ang="0">
                    <a:pos x="9" y="7"/>
                  </a:cxn>
                  <a:cxn ang="0">
                    <a:pos x="16" y="7"/>
                  </a:cxn>
                  <a:cxn ang="0">
                    <a:pos x="21" y="4"/>
                  </a:cxn>
                </a:cxnLst>
                <a:rect l="0" t="0" r="r" b="b"/>
                <a:pathLst>
                  <a:path w="22" h="10">
                    <a:moveTo>
                      <a:pt x="21" y="4"/>
                    </a:moveTo>
                    <a:lnTo>
                      <a:pt x="21" y="0"/>
                    </a:lnTo>
                    <a:lnTo>
                      <a:pt x="9" y="0"/>
                    </a:lnTo>
                    <a:lnTo>
                      <a:pt x="7" y="2"/>
                    </a:lnTo>
                    <a:lnTo>
                      <a:pt x="0" y="2"/>
                    </a:lnTo>
                    <a:lnTo>
                      <a:pt x="0" y="9"/>
                    </a:lnTo>
                    <a:lnTo>
                      <a:pt x="7" y="9"/>
                    </a:lnTo>
                    <a:lnTo>
                      <a:pt x="9" y="7"/>
                    </a:lnTo>
                    <a:lnTo>
                      <a:pt x="16" y="7"/>
                    </a:lnTo>
                    <a:lnTo>
                      <a:pt x="21"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9" name="Freeform 4745"/>
              <p:cNvSpPr>
                <a:spLocks/>
              </p:cNvSpPr>
              <p:nvPr/>
            </p:nvSpPr>
            <p:spPr bwMode="auto">
              <a:xfrm>
                <a:off x="4696" y="9136"/>
                <a:ext cx="20" cy="10"/>
              </a:xfrm>
              <a:custGeom>
                <a:avLst/>
                <a:gdLst/>
                <a:ahLst/>
                <a:cxnLst>
                  <a:cxn ang="0">
                    <a:pos x="14" y="7"/>
                  </a:cxn>
                  <a:cxn ang="0">
                    <a:pos x="19" y="4"/>
                  </a:cxn>
                  <a:cxn ang="0">
                    <a:pos x="19" y="0"/>
                  </a:cxn>
                  <a:cxn ang="0">
                    <a:pos x="9" y="0"/>
                  </a:cxn>
                  <a:cxn ang="0">
                    <a:pos x="7" y="2"/>
                  </a:cxn>
                  <a:cxn ang="0">
                    <a:pos x="0" y="2"/>
                  </a:cxn>
                  <a:cxn ang="0">
                    <a:pos x="0" y="9"/>
                  </a:cxn>
                  <a:cxn ang="0">
                    <a:pos x="4" y="9"/>
                  </a:cxn>
                  <a:cxn ang="0">
                    <a:pos x="7" y="7"/>
                  </a:cxn>
                  <a:cxn ang="0">
                    <a:pos x="14" y="7"/>
                  </a:cxn>
                </a:cxnLst>
                <a:rect l="0" t="0" r="r" b="b"/>
                <a:pathLst>
                  <a:path w="20" h="10">
                    <a:moveTo>
                      <a:pt x="14" y="7"/>
                    </a:moveTo>
                    <a:lnTo>
                      <a:pt x="19" y="4"/>
                    </a:lnTo>
                    <a:lnTo>
                      <a:pt x="19" y="0"/>
                    </a:lnTo>
                    <a:lnTo>
                      <a:pt x="9" y="0"/>
                    </a:lnTo>
                    <a:lnTo>
                      <a:pt x="7" y="2"/>
                    </a:lnTo>
                    <a:lnTo>
                      <a:pt x="0" y="2"/>
                    </a:lnTo>
                    <a:lnTo>
                      <a:pt x="0" y="9"/>
                    </a:lnTo>
                    <a:lnTo>
                      <a:pt x="4" y="9"/>
                    </a:lnTo>
                    <a:lnTo>
                      <a:pt x="7" y="7"/>
                    </a:lnTo>
                    <a:lnTo>
                      <a:pt x="14"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0" name="Freeform 4746"/>
              <p:cNvSpPr>
                <a:spLocks/>
              </p:cNvSpPr>
              <p:nvPr/>
            </p:nvSpPr>
            <p:spPr bwMode="auto">
              <a:xfrm>
                <a:off x="4696" y="9136"/>
                <a:ext cx="20" cy="10"/>
              </a:xfrm>
              <a:custGeom>
                <a:avLst/>
                <a:gdLst/>
                <a:ahLst/>
                <a:cxnLst>
                  <a:cxn ang="0">
                    <a:pos x="14" y="7"/>
                  </a:cxn>
                  <a:cxn ang="0">
                    <a:pos x="19" y="4"/>
                  </a:cxn>
                  <a:cxn ang="0">
                    <a:pos x="19" y="0"/>
                  </a:cxn>
                  <a:cxn ang="0">
                    <a:pos x="9" y="0"/>
                  </a:cxn>
                  <a:cxn ang="0">
                    <a:pos x="7" y="2"/>
                  </a:cxn>
                  <a:cxn ang="0">
                    <a:pos x="0" y="2"/>
                  </a:cxn>
                  <a:cxn ang="0">
                    <a:pos x="0" y="9"/>
                  </a:cxn>
                  <a:cxn ang="0">
                    <a:pos x="4" y="9"/>
                  </a:cxn>
                  <a:cxn ang="0">
                    <a:pos x="7" y="7"/>
                  </a:cxn>
                  <a:cxn ang="0">
                    <a:pos x="14" y="7"/>
                  </a:cxn>
                </a:cxnLst>
                <a:rect l="0" t="0" r="r" b="b"/>
                <a:pathLst>
                  <a:path w="20" h="10">
                    <a:moveTo>
                      <a:pt x="14" y="7"/>
                    </a:moveTo>
                    <a:lnTo>
                      <a:pt x="19" y="4"/>
                    </a:lnTo>
                    <a:lnTo>
                      <a:pt x="19" y="0"/>
                    </a:lnTo>
                    <a:lnTo>
                      <a:pt x="9" y="0"/>
                    </a:lnTo>
                    <a:lnTo>
                      <a:pt x="7" y="2"/>
                    </a:lnTo>
                    <a:lnTo>
                      <a:pt x="0" y="2"/>
                    </a:lnTo>
                    <a:lnTo>
                      <a:pt x="0" y="9"/>
                    </a:lnTo>
                    <a:lnTo>
                      <a:pt x="4" y="9"/>
                    </a:lnTo>
                    <a:lnTo>
                      <a:pt x="7"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1" name="Freeform 4747"/>
              <p:cNvSpPr>
                <a:spLocks/>
              </p:cNvSpPr>
              <p:nvPr/>
            </p:nvSpPr>
            <p:spPr bwMode="auto">
              <a:xfrm>
                <a:off x="4699" y="9136"/>
                <a:ext cx="17" cy="10"/>
              </a:xfrm>
              <a:custGeom>
                <a:avLst/>
                <a:gdLst/>
                <a:ahLst/>
                <a:cxnLst>
                  <a:cxn ang="0">
                    <a:pos x="11" y="7"/>
                  </a:cxn>
                  <a:cxn ang="0">
                    <a:pos x="16" y="4"/>
                  </a:cxn>
                  <a:cxn ang="0">
                    <a:pos x="16" y="0"/>
                  </a:cxn>
                  <a:cxn ang="0">
                    <a:pos x="7" y="0"/>
                  </a:cxn>
                  <a:cxn ang="0">
                    <a:pos x="4" y="2"/>
                  </a:cxn>
                  <a:cxn ang="0">
                    <a:pos x="0" y="2"/>
                  </a:cxn>
                  <a:cxn ang="0">
                    <a:pos x="0" y="9"/>
                  </a:cxn>
                  <a:cxn ang="0">
                    <a:pos x="4" y="9"/>
                  </a:cxn>
                  <a:cxn ang="0">
                    <a:pos x="4" y="7"/>
                  </a:cxn>
                  <a:cxn ang="0">
                    <a:pos x="11" y="7"/>
                  </a:cxn>
                </a:cxnLst>
                <a:rect l="0" t="0" r="r" b="b"/>
                <a:pathLst>
                  <a:path w="17" h="10">
                    <a:moveTo>
                      <a:pt x="11" y="7"/>
                    </a:moveTo>
                    <a:lnTo>
                      <a:pt x="16" y="4"/>
                    </a:lnTo>
                    <a:lnTo>
                      <a:pt x="16" y="0"/>
                    </a:lnTo>
                    <a:lnTo>
                      <a:pt x="7" y="0"/>
                    </a:lnTo>
                    <a:lnTo>
                      <a:pt x="4" y="2"/>
                    </a:lnTo>
                    <a:lnTo>
                      <a:pt x="0" y="2"/>
                    </a:lnTo>
                    <a:lnTo>
                      <a:pt x="0" y="9"/>
                    </a:lnTo>
                    <a:lnTo>
                      <a:pt x="4"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2" name="Freeform 4748"/>
              <p:cNvSpPr>
                <a:spLocks/>
              </p:cNvSpPr>
              <p:nvPr/>
            </p:nvSpPr>
            <p:spPr bwMode="auto">
              <a:xfrm>
                <a:off x="4699" y="9136"/>
                <a:ext cx="17" cy="10"/>
              </a:xfrm>
              <a:custGeom>
                <a:avLst/>
                <a:gdLst/>
                <a:ahLst/>
                <a:cxnLst>
                  <a:cxn ang="0">
                    <a:pos x="11" y="7"/>
                  </a:cxn>
                  <a:cxn ang="0">
                    <a:pos x="16" y="4"/>
                  </a:cxn>
                  <a:cxn ang="0">
                    <a:pos x="16" y="0"/>
                  </a:cxn>
                  <a:cxn ang="0">
                    <a:pos x="7" y="0"/>
                  </a:cxn>
                  <a:cxn ang="0">
                    <a:pos x="4" y="2"/>
                  </a:cxn>
                  <a:cxn ang="0">
                    <a:pos x="0" y="2"/>
                  </a:cxn>
                  <a:cxn ang="0">
                    <a:pos x="2" y="4"/>
                  </a:cxn>
                  <a:cxn ang="0">
                    <a:pos x="2" y="9"/>
                  </a:cxn>
                  <a:cxn ang="0">
                    <a:pos x="4" y="7"/>
                  </a:cxn>
                  <a:cxn ang="0">
                    <a:pos x="11" y="7"/>
                  </a:cxn>
                </a:cxnLst>
                <a:rect l="0" t="0" r="r" b="b"/>
                <a:pathLst>
                  <a:path w="17" h="10">
                    <a:moveTo>
                      <a:pt x="11" y="7"/>
                    </a:moveTo>
                    <a:lnTo>
                      <a:pt x="16" y="4"/>
                    </a:lnTo>
                    <a:lnTo>
                      <a:pt x="16" y="0"/>
                    </a:lnTo>
                    <a:lnTo>
                      <a:pt x="7" y="0"/>
                    </a:lnTo>
                    <a:lnTo>
                      <a:pt x="4" y="2"/>
                    </a:lnTo>
                    <a:lnTo>
                      <a:pt x="0" y="2"/>
                    </a:lnTo>
                    <a:lnTo>
                      <a:pt x="2" y="4"/>
                    </a:lnTo>
                    <a:lnTo>
                      <a:pt x="2" y="9"/>
                    </a:lnTo>
                    <a:lnTo>
                      <a:pt x="4"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3" name="Freeform 4749"/>
              <p:cNvSpPr>
                <a:spLocks/>
              </p:cNvSpPr>
              <p:nvPr/>
            </p:nvSpPr>
            <p:spPr bwMode="auto">
              <a:xfrm>
                <a:off x="4701" y="9136"/>
                <a:ext cx="15" cy="10"/>
              </a:xfrm>
              <a:custGeom>
                <a:avLst/>
                <a:gdLst/>
                <a:ahLst/>
                <a:cxnLst>
                  <a:cxn ang="0">
                    <a:pos x="9" y="7"/>
                  </a:cxn>
                  <a:cxn ang="0">
                    <a:pos x="14" y="4"/>
                  </a:cxn>
                  <a:cxn ang="0">
                    <a:pos x="14" y="0"/>
                  </a:cxn>
                  <a:cxn ang="0">
                    <a:pos x="4" y="0"/>
                  </a:cxn>
                  <a:cxn ang="0">
                    <a:pos x="4" y="2"/>
                  </a:cxn>
                  <a:cxn ang="0">
                    <a:pos x="0" y="2"/>
                  </a:cxn>
                  <a:cxn ang="0">
                    <a:pos x="0" y="9"/>
                  </a:cxn>
                  <a:cxn ang="0">
                    <a:pos x="2" y="7"/>
                  </a:cxn>
                  <a:cxn ang="0">
                    <a:pos x="9" y="7"/>
                  </a:cxn>
                </a:cxnLst>
                <a:rect l="0" t="0" r="r" b="b"/>
                <a:pathLst>
                  <a:path w="15" h="10">
                    <a:moveTo>
                      <a:pt x="9" y="7"/>
                    </a:moveTo>
                    <a:lnTo>
                      <a:pt x="14" y="4"/>
                    </a:lnTo>
                    <a:lnTo>
                      <a:pt x="14" y="0"/>
                    </a:lnTo>
                    <a:lnTo>
                      <a:pt x="4" y="0"/>
                    </a:lnTo>
                    <a:lnTo>
                      <a:pt x="4" y="2"/>
                    </a:lnTo>
                    <a:lnTo>
                      <a:pt x="0" y="2"/>
                    </a:lnTo>
                    <a:lnTo>
                      <a:pt x="0" y="9"/>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4" name="Freeform 4750"/>
              <p:cNvSpPr>
                <a:spLocks/>
              </p:cNvSpPr>
              <p:nvPr/>
            </p:nvSpPr>
            <p:spPr bwMode="auto">
              <a:xfrm>
                <a:off x="4704" y="9136"/>
                <a:ext cx="12" cy="8"/>
              </a:xfrm>
              <a:custGeom>
                <a:avLst/>
                <a:gdLst/>
                <a:ahLst/>
                <a:cxnLst>
                  <a:cxn ang="0">
                    <a:pos x="0" y="2"/>
                  </a:cxn>
                  <a:cxn ang="0">
                    <a:pos x="0" y="7"/>
                  </a:cxn>
                  <a:cxn ang="0">
                    <a:pos x="4" y="7"/>
                  </a:cxn>
                  <a:cxn ang="0">
                    <a:pos x="12" y="4"/>
                  </a:cxn>
                  <a:cxn ang="0">
                    <a:pos x="12" y="0"/>
                  </a:cxn>
                  <a:cxn ang="0">
                    <a:pos x="0" y="2"/>
                  </a:cxn>
                </a:cxnLst>
                <a:rect l="0" t="0" r="r" b="b"/>
                <a:pathLst>
                  <a:path w="12" h="8">
                    <a:moveTo>
                      <a:pt x="0" y="2"/>
                    </a:moveTo>
                    <a:lnTo>
                      <a:pt x="0" y="7"/>
                    </a:lnTo>
                    <a:lnTo>
                      <a:pt x="4" y="7"/>
                    </a:lnTo>
                    <a:lnTo>
                      <a:pt x="12" y="4"/>
                    </a:lnTo>
                    <a:lnTo>
                      <a:pt x="12"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5" name="Freeform 4751"/>
              <p:cNvSpPr>
                <a:spLocks/>
              </p:cNvSpPr>
              <p:nvPr/>
            </p:nvSpPr>
            <p:spPr bwMode="auto">
              <a:xfrm>
                <a:off x="4687" y="9045"/>
                <a:ext cx="19" cy="7"/>
              </a:xfrm>
              <a:custGeom>
                <a:avLst/>
                <a:gdLst/>
                <a:ahLst/>
                <a:cxnLst>
                  <a:cxn ang="0">
                    <a:pos x="0" y="0"/>
                  </a:cxn>
                  <a:cxn ang="0">
                    <a:pos x="0" y="7"/>
                  </a:cxn>
                  <a:cxn ang="0">
                    <a:pos x="4" y="7"/>
                  </a:cxn>
                  <a:cxn ang="0">
                    <a:pos x="19" y="4"/>
                  </a:cxn>
                  <a:cxn ang="0">
                    <a:pos x="19" y="0"/>
                  </a:cxn>
                  <a:cxn ang="0">
                    <a:pos x="0" y="0"/>
                  </a:cxn>
                </a:cxnLst>
                <a:rect l="0" t="0" r="r" b="b"/>
                <a:pathLst>
                  <a:path w="19"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6" name="Freeform 4752"/>
              <p:cNvSpPr>
                <a:spLocks/>
              </p:cNvSpPr>
              <p:nvPr/>
            </p:nvSpPr>
            <p:spPr bwMode="auto">
              <a:xfrm>
                <a:off x="4689" y="904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7" name="Freeform 4753"/>
              <p:cNvSpPr>
                <a:spLocks/>
              </p:cNvSpPr>
              <p:nvPr/>
            </p:nvSpPr>
            <p:spPr bwMode="auto">
              <a:xfrm>
                <a:off x="4689" y="9045"/>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8" name="Freeform 4754"/>
              <p:cNvSpPr>
                <a:spLocks/>
              </p:cNvSpPr>
              <p:nvPr/>
            </p:nvSpPr>
            <p:spPr bwMode="auto">
              <a:xfrm>
                <a:off x="4692" y="9045"/>
                <a:ext cx="14" cy="7"/>
              </a:xfrm>
              <a:custGeom>
                <a:avLst/>
                <a:gdLst/>
                <a:ahLst/>
                <a:cxnLst>
                  <a:cxn ang="0">
                    <a:pos x="0" y="0"/>
                  </a:cxn>
                  <a:cxn ang="0">
                    <a:pos x="0" y="7"/>
                  </a:cxn>
                  <a:cxn ang="0">
                    <a:pos x="4" y="7"/>
                  </a:cxn>
                  <a:cxn ang="0">
                    <a:pos x="7" y="4"/>
                  </a:cxn>
                  <a:cxn ang="0">
                    <a:pos x="14" y="4"/>
                  </a:cxn>
                  <a:cxn ang="0">
                    <a:pos x="14" y="0"/>
                  </a:cxn>
                  <a:cxn ang="0">
                    <a:pos x="0" y="0"/>
                  </a:cxn>
                </a:cxnLst>
                <a:rect l="0" t="0" r="r" b="b"/>
                <a:pathLst>
                  <a:path w="14" h="7">
                    <a:moveTo>
                      <a:pt x="0" y="0"/>
                    </a:moveTo>
                    <a:lnTo>
                      <a:pt x="0" y="7"/>
                    </a:lnTo>
                    <a:lnTo>
                      <a:pt x="4" y="7"/>
                    </a:lnTo>
                    <a:lnTo>
                      <a:pt x="7" y="4"/>
                    </a:lnTo>
                    <a:lnTo>
                      <a:pt x="14" y="4"/>
                    </a:lnTo>
                    <a:lnTo>
                      <a:pt x="14"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9" name="Freeform 4755"/>
              <p:cNvSpPr>
                <a:spLocks/>
              </p:cNvSpPr>
              <p:nvPr/>
            </p:nvSpPr>
            <p:spPr bwMode="auto">
              <a:xfrm>
                <a:off x="4692" y="9045"/>
                <a:ext cx="14" cy="7"/>
              </a:xfrm>
              <a:custGeom>
                <a:avLst/>
                <a:gdLst/>
                <a:ahLst/>
                <a:cxnLst>
                  <a:cxn ang="0">
                    <a:pos x="0" y="0"/>
                  </a:cxn>
                  <a:cxn ang="0">
                    <a:pos x="0" y="7"/>
                  </a:cxn>
                  <a:cxn ang="0">
                    <a:pos x="4" y="7"/>
                  </a:cxn>
                  <a:cxn ang="0">
                    <a:pos x="7" y="4"/>
                  </a:cxn>
                  <a:cxn ang="0">
                    <a:pos x="14" y="4"/>
                  </a:cxn>
                  <a:cxn ang="0">
                    <a:pos x="14" y="0"/>
                  </a:cxn>
                  <a:cxn ang="0">
                    <a:pos x="0" y="0"/>
                  </a:cxn>
                </a:cxnLst>
                <a:rect l="0" t="0" r="r" b="b"/>
                <a:pathLst>
                  <a:path w="14"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0" name="Freeform 4756"/>
              <p:cNvSpPr>
                <a:spLocks/>
              </p:cNvSpPr>
              <p:nvPr/>
            </p:nvSpPr>
            <p:spPr bwMode="auto">
              <a:xfrm>
                <a:off x="4694" y="9045"/>
                <a:ext cx="12" cy="7"/>
              </a:xfrm>
              <a:custGeom>
                <a:avLst/>
                <a:gdLst/>
                <a:ahLst/>
                <a:cxnLst>
                  <a:cxn ang="0">
                    <a:pos x="0" y="0"/>
                  </a:cxn>
                  <a:cxn ang="0">
                    <a:pos x="0" y="7"/>
                  </a:cxn>
                  <a:cxn ang="0">
                    <a:pos x="4" y="7"/>
                  </a:cxn>
                  <a:cxn ang="0">
                    <a:pos x="4" y="4"/>
                  </a:cxn>
                  <a:cxn ang="0">
                    <a:pos x="11" y="4"/>
                  </a:cxn>
                  <a:cxn ang="0">
                    <a:pos x="11" y="0"/>
                  </a:cxn>
                  <a:cxn ang="0">
                    <a:pos x="0" y="0"/>
                  </a:cxn>
                </a:cxnLst>
                <a:rect l="0" t="0" r="r" b="b"/>
                <a:pathLst>
                  <a:path w="12" h="7">
                    <a:moveTo>
                      <a:pt x="0" y="0"/>
                    </a:moveTo>
                    <a:lnTo>
                      <a:pt x="0" y="7"/>
                    </a:lnTo>
                    <a:lnTo>
                      <a:pt x="4" y="7"/>
                    </a:lnTo>
                    <a:lnTo>
                      <a:pt x="4" y="4"/>
                    </a:lnTo>
                    <a:lnTo>
                      <a:pt x="11" y="4"/>
                    </a:lnTo>
                    <a:lnTo>
                      <a:pt x="11"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1" name="Freeform 4757"/>
              <p:cNvSpPr>
                <a:spLocks/>
              </p:cNvSpPr>
              <p:nvPr/>
            </p:nvSpPr>
            <p:spPr bwMode="auto">
              <a:xfrm>
                <a:off x="4694" y="9045"/>
                <a:ext cx="12" cy="7"/>
              </a:xfrm>
              <a:custGeom>
                <a:avLst/>
                <a:gdLst/>
                <a:ahLst/>
                <a:cxnLst>
                  <a:cxn ang="0">
                    <a:pos x="0" y="0"/>
                  </a:cxn>
                  <a:cxn ang="0">
                    <a:pos x="0" y="7"/>
                  </a:cxn>
                  <a:cxn ang="0">
                    <a:pos x="4" y="7"/>
                  </a:cxn>
                  <a:cxn ang="0">
                    <a:pos x="7" y="4"/>
                  </a:cxn>
                  <a:cxn ang="0">
                    <a:pos x="11" y="4"/>
                  </a:cxn>
                  <a:cxn ang="0">
                    <a:pos x="11" y="0"/>
                  </a:cxn>
                  <a:cxn ang="0">
                    <a:pos x="0" y="0"/>
                  </a:cxn>
                </a:cxnLst>
                <a:rect l="0" t="0" r="r" b="b"/>
                <a:pathLst>
                  <a:path w="12" h="7">
                    <a:moveTo>
                      <a:pt x="0" y="0"/>
                    </a:moveTo>
                    <a:lnTo>
                      <a:pt x="0" y="7"/>
                    </a:lnTo>
                    <a:lnTo>
                      <a:pt x="4" y="7"/>
                    </a:lnTo>
                    <a:lnTo>
                      <a:pt x="7" y="4"/>
                    </a:lnTo>
                    <a:lnTo>
                      <a:pt x="11" y="4"/>
                    </a:lnTo>
                    <a:lnTo>
                      <a:pt x="11"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2" name="Freeform 4758"/>
              <p:cNvSpPr>
                <a:spLocks/>
              </p:cNvSpPr>
              <p:nvPr/>
            </p:nvSpPr>
            <p:spPr bwMode="auto">
              <a:xfrm>
                <a:off x="4696" y="904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3" name="Freeform 4759"/>
              <p:cNvSpPr>
                <a:spLocks/>
              </p:cNvSpPr>
              <p:nvPr/>
            </p:nvSpPr>
            <p:spPr bwMode="auto">
              <a:xfrm>
                <a:off x="4696" y="9045"/>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4" name="Freeform 4760"/>
              <p:cNvSpPr>
                <a:spLocks/>
              </p:cNvSpPr>
              <p:nvPr/>
            </p:nvSpPr>
            <p:spPr bwMode="auto">
              <a:xfrm>
                <a:off x="4699" y="9045"/>
                <a:ext cx="7" cy="7"/>
              </a:xfrm>
              <a:custGeom>
                <a:avLst/>
                <a:gdLst/>
                <a:ahLst/>
                <a:cxnLst>
                  <a:cxn ang="0">
                    <a:pos x="0" y="0"/>
                  </a:cxn>
                  <a:cxn ang="0">
                    <a:pos x="0" y="7"/>
                  </a:cxn>
                  <a:cxn ang="0">
                    <a:pos x="2" y="4"/>
                  </a:cxn>
                  <a:cxn ang="0">
                    <a:pos x="7" y="4"/>
                  </a:cxn>
                  <a:cxn ang="0">
                    <a:pos x="7" y="0"/>
                  </a:cxn>
                  <a:cxn ang="0">
                    <a:pos x="0" y="0"/>
                  </a:cxn>
                </a:cxnLst>
                <a:rect l="0" t="0" r="r" b="b"/>
                <a:pathLst>
                  <a:path w="7" h="7">
                    <a:moveTo>
                      <a:pt x="0" y="0"/>
                    </a:moveTo>
                    <a:lnTo>
                      <a:pt x="0" y="7"/>
                    </a:lnTo>
                    <a:lnTo>
                      <a:pt x="2" y="4"/>
                    </a:lnTo>
                    <a:lnTo>
                      <a:pt x="7"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5" name="Freeform 4761"/>
              <p:cNvSpPr>
                <a:spLocks/>
              </p:cNvSpPr>
              <p:nvPr/>
            </p:nvSpPr>
            <p:spPr bwMode="auto">
              <a:xfrm>
                <a:off x="4699" y="9045"/>
                <a:ext cx="7" cy="7"/>
              </a:xfrm>
              <a:custGeom>
                <a:avLst/>
                <a:gdLst/>
                <a:ahLst/>
                <a:cxnLst>
                  <a:cxn ang="0">
                    <a:pos x="0" y="0"/>
                  </a:cxn>
                  <a:cxn ang="0">
                    <a:pos x="0" y="7"/>
                  </a:cxn>
                  <a:cxn ang="0">
                    <a:pos x="4" y="4"/>
                  </a:cxn>
                  <a:cxn ang="0">
                    <a:pos x="7" y="4"/>
                  </a:cxn>
                  <a:cxn ang="0">
                    <a:pos x="7" y="0"/>
                  </a:cxn>
                  <a:cxn ang="0">
                    <a:pos x="0" y="0"/>
                  </a:cxn>
                </a:cxnLst>
                <a:rect l="0" t="0" r="r" b="b"/>
                <a:pathLst>
                  <a:path w="7" h="7">
                    <a:moveTo>
                      <a:pt x="0" y="0"/>
                    </a:moveTo>
                    <a:lnTo>
                      <a:pt x="0" y="7"/>
                    </a:lnTo>
                    <a:lnTo>
                      <a:pt x="4"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6" name="Freeform 4762"/>
              <p:cNvSpPr>
                <a:spLocks/>
              </p:cNvSpPr>
              <p:nvPr/>
            </p:nvSpPr>
            <p:spPr bwMode="auto">
              <a:xfrm>
                <a:off x="4701" y="9045"/>
                <a:ext cx="5" cy="7"/>
              </a:xfrm>
              <a:custGeom>
                <a:avLst/>
                <a:gdLst/>
                <a:ahLst/>
                <a:cxnLst>
                  <a:cxn ang="0">
                    <a:pos x="0" y="0"/>
                  </a:cxn>
                  <a:cxn ang="0">
                    <a:pos x="0" y="7"/>
                  </a:cxn>
                  <a:cxn ang="0">
                    <a:pos x="4" y="4"/>
                  </a:cxn>
                  <a:cxn ang="0">
                    <a:pos x="4" y="0"/>
                  </a:cxn>
                  <a:cxn ang="0">
                    <a:pos x="0" y="0"/>
                  </a:cxn>
                </a:cxnLst>
                <a:rect l="0" t="0" r="r" b="b"/>
                <a:pathLst>
                  <a:path w="5" h="7">
                    <a:moveTo>
                      <a:pt x="0" y="0"/>
                    </a:moveTo>
                    <a:lnTo>
                      <a:pt x="0" y="7"/>
                    </a:lnTo>
                    <a:lnTo>
                      <a:pt x="4"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7" name="Freeform 4763"/>
              <p:cNvSpPr>
                <a:spLocks/>
              </p:cNvSpPr>
              <p:nvPr/>
            </p:nvSpPr>
            <p:spPr bwMode="auto">
              <a:xfrm>
                <a:off x="4701" y="9055"/>
                <a:ext cx="12" cy="79"/>
              </a:xfrm>
              <a:custGeom>
                <a:avLst/>
                <a:gdLst/>
                <a:ahLst/>
                <a:cxnLst>
                  <a:cxn ang="0">
                    <a:pos x="7" y="0"/>
                  </a:cxn>
                  <a:cxn ang="0">
                    <a:pos x="0" y="0"/>
                  </a:cxn>
                  <a:cxn ang="0">
                    <a:pos x="4" y="19"/>
                  </a:cxn>
                  <a:cxn ang="0">
                    <a:pos x="4" y="38"/>
                  </a:cxn>
                  <a:cxn ang="0">
                    <a:pos x="7" y="57"/>
                  </a:cxn>
                  <a:cxn ang="0">
                    <a:pos x="7" y="79"/>
                  </a:cxn>
                  <a:cxn ang="0">
                    <a:pos x="11" y="76"/>
                  </a:cxn>
                  <a:cxn ang="0">
                    <a:pos x="11" y="38"/>
                  </a:cxn>
                  <a:cxn ang="0">
                    <a:pos x="7" y="0"/>
                  </a:cxn>
                </a:cxnLst>
                <a:rect l="0" t="0" r="r" b="b"/>
                <a:pathLst>
                  <a:path w="12" h="79">
                    <a:moveTo>
                      <a:pt x="7" y="0"/>
                    </a:moveTo>
                    <a:lnTo>
                      <a:pt x="0" y="0"/>
                    </a:lnTo>
                    <a:lnTo>
                      <a:pt x="4" y="19"/>
                    </a:lnTo>
                    <a:lnTo>
                      <a:pt x="4" y="38"/>
                    </a:lnTo>
                    <a:lnTo>
                      <a:pt x="7" y="57"/>
                    </a:lnTo>
                    <a:lnTo>
                      <a:pt x="7" y="79"/>
                    </a:lnTo>
                    <a:lnTo>
                      <a:pt x="11" y="76"/>
                    </a:lnTo>
                    <a:lnTo>
                      <a:pt x="11" y="38"/>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8" name="Freeform 4764"/>
              <p:cNvSpPr>
                <a:spLocks/>
              </p:cNvSpPr>
              <p:nvPr/>
            </p:nvSpPr>
            <p:spPr bwMode="auto">
              <a:xfrm>
                <a:off x="4701" y="9055"/>
                <a:ext cx="12" cy="79"/>
              </a:xfrm>
              <a:custGeom>
                <a:avLst/>
                <a:gdLst/>
                <a:ahLst/>
                <a:cxnLst>
                  <a:cxn ang="0">
                    <a:pos x="4" y="0"/>
                  </a:cxn>
                  <a:cxn ang="0">
                    <a:pos x="0" y="0"/>
                  </a:cxn>
                  <a:cxn ang="0">
                    <a:pos x="4" y="38"/>
                  </a:cxn>
                  <a:cxn ang="0">
                    <a:pos x="4" y="57"/>
                  </a:cxn>
                  <a:cxn ang="0">
                    <a:pos x="7" y="79"/>
                  </a:cxn>
                  <a:cxn ang="0">
                    <a:pos x="7" y="76"/>
                  </a:cxn>
                  <a:cxn ang="0">
                    <a:pos x="11" y="76"/>
                  </a:cxn>
                  <a:cxn ang="0">
                    <a:pos x="11" y="57"/>
                  </a:cxn>
                  <a:cxn ang="0">
                    <a:pos x="4" y="0"/>
                  </a:cxn>
                </a:cxnLst>
                <a:rect l="0" t="0" r="r" b="b"/>
                <a:pathLst>
                  <a:path w="12" h="79">
                    <a:moveTo>
                      <a:pt x="4" y="0"/>
                    </a:moveTo>
                    <a:lnTo>
                      <a:pt x="0" y="0"/>
                    </a:lnTo>
                    <a:lnTo>
                      <a:pt x="4" y="38"/>
                    </a:lnTo>
                    <a:lnTo>
                      <a:pt x="4" y="57"/>
                    </a:lnTo>
                    <a:lnTo>
                      <a:pt x="7" y="79"/>
                    </a:lnTo>
                    <a:lnTo>
                      <a:pt x="7" y="76"/>
                    </a:lnTo>
                    <a:lnTo>
                      <a:pt x="11" y="76"/>
                    </a:lnTo>
                    <a:lnTo>
                      <a:pt x="11" y="57"/>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9" name="Freeform 4765"/>
              <p:cNvSpPr>
                <a:spLocks/>
              </p:cNvSpPr>
              <p:nvPr/>
            </p:nvSpPr>
            <p:spPr bwMode="auto">
              <a:xfrm>
                <a:off x="4699" y="9055"/>
                <a:ext cx="14" cy="79"/>
              </a:xfrm>
              <a:custGeom>
                <a:avLst/>
                <a:gdLst/>
                <a:ahLst/>
                <a:cxnLst>
                  <a:cxn ang="0">
                    <a:pos x="11" y="57"/>
                  </a:cxn>
                  <a:cxn ang="0">
                    <a:pos x="11" y="38"/>
                  </a:cxn>
                  <a:cxn ang="0">
                    <a:pos x="7" y="0"/>
                  </a:cxn>
                  <a:cxn ang="0">
                    <a:pos x="0" y="0"/>
                  </a:cxn>
                  <a:cxn ang="0">
                    <a:pos x="2" y="9"/>
                  </a:cxn>
                  <a:cxn ang="0">
                    <a:pos x="2" y="19"/>
                  </a:cxn>
                  <a:cxn ang="0">
                    <a:pos x="7" y="38"/>
                  </a:cxn>
                  <a:cxn ang="0">
                    <a:pos x="7" y="79"/>
                  </a:cxn>
                  <a:cxn ang="0">
                    <a:pos x="9" y="76"/>
                  </a:cxn>
                  <a:cxn ang="0">
                    <a:pos x="14" y="76"/>
                  </a:cxn>
                  <a:cxn ang="0">
                    <a:pos x="11" y="57"/>
                  </a:cxn>
                </a:cxnLst>
                <a:rect l="0" t="0" r="r" b="b"/>
                <a:pathLst>
                  <a:path w="14" h="79">
                    <a:moveTo>
                      <a:pt x="11" y="57"/>
                    </a:moveTo>
                    <a:lnTo>
                      <a:pt x="11" y="38"/>
                    </a:lnTo>
                    <a:lnTo>
                      <a:pt x="7" y="0"/>
                    </a:lnTo>
                    <a:lnTo>
                      <a:pt x="0" y="0"/>
                    </a:lnTo>
                    <a:lnTo>
                      <a:pt x="2" y="9"/>
                    </a:lnTo>
                    <a:lnTo>
                      <a:pt x="2" y="19"/>
                    </a:lnTo>
                    <a:lnTo>
                      <a:pt x="7" y="38"/>
                    </a:lnTo>
                    <a:lnTo>
                      <a:pt x="7" y="79"/>
                    </a:lnTo>
                    <a:lnTo>
                      <a:pt x="9" y="76"/>
                    </a:lnTo>
                    <a:lnTo>
                      <a:pt x="14" y="76"/>
                    </a:lnTo>
                    <a:lnTo>
                      <a:pt x="11"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0" name="Freeform 4766"/>
              <p:cNvSpPr>
                <a:spLocks/>
              </p:cNvSpPr>
              <p:nvPr/>
            </p:nvSpPr>
            <p:spPr bwMode="auto">
              <a:xfrm>
                <a:off x="4699" y="9055"/>
                <a:ext cx="12" cy="79"/>
              </a:xfrm>
              <a:custGeom>
                <a:avLst/>
                <a:gdLst/>
                <a:ahLst/>
                <a:cxnLst>
                  <a:cxn ang="0">
                    <a:pos x="4" y="0"/>
                  </a:cxn>
                  <a:cxn ang="0">
                    <a:pos x="0" y="0"/>
                  </a:cxn>
                  <a:cxn ang="0">
                    <a:pos x="4" y="38"/>
                  </a:cxn>
                  <a:cxn ang="0">
                    <a:pos x="4" y="57"/>
                  </a:cxn>
                  <a:cxn ang="0">
                    <a:pos x="7" y="79"/>
                  </a:cxn>
                  <a:cxn ang="0">
                    <a:pos x="7" y="76"/>
                  </a:cxn>
                  <a:cxn ang="0">
                    <a:pos x="11" y="76"/>
                  </a:cxn>
                  <a:cxn ang="0">
                    <a:pos x="11" y="57"/>
                  </a:cxn>
                  <a:cxn ang="0">
                    <a:pos x="4" y="0"/>
                  </a:cxn>
                </a:cxnLst>
                <a:rect l="0" t="0" r="r" b="b"/>
                <a:pathLst>
                  <a:path w="12" h="79">
                    <a:moveTo>
                      <a:pt x="4" y="0"/>
                    </a:moveTo>
                    <a:lnTo>
                      <a:pt x="0" y="0"/>
                    </a:lnTo>
                    <a:lnTo>
                      <a:pt x="4" y="38"/>
                    </a:lnTo>
                    <a:lnTo>
                      <a:pt x="4" y="57"/>
                    </a:lnTo>
                    <a:lnTo>
                      <a:pt x="7" y="79"/>
                    </a:lnTo>
                    <a:lnTo>
                      <a:pt x="7" y="76"/>
                    </a:lnTo>
                    <a:lnTo>
                      <a:pt x="11" y="76"/>
                    </a:lnTo>
                    <a:lnTo>
                      <a:pt x="11" y="57"/>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1" name="Freeform 4767"/>
              <p:cNvSpPr>
                <a:spLocks/>
              </p:cNvSpPr>
              <p:nvPr/>
            </p:nvSpPr>
            <p:spPr bwMode="auto">
              <a:xfrm>
                <a:off x="4696" y="9055"/>
                <a:ext cx="15" cy="79"/>
              </a:xfrm>
              <a:custGeom>
                <a:avLst/>
                <a:gdLst/>
                <a:ahLst/>
                <a:cxnLst>
                  <a:cxn ang="0">
                    <a:pos x="11" y="57"/>
                  </a:cxn>
                  <a:cxn ang="0">
                    <a:pos x="11" y="38"/>
                  </a:cxn>
                  <a:cxn ang="0">
                    <a:pos x="7" y="0"/>
                  </a:cxn>
                  <a:cxn ang="0">
                    <a:pos x="0" y="0"/>
                  </a:cxn>
                  <a:cxn ang="0">
                    <a:pos x="7" y="57"/>
                  </a:cxn>
                  <a:cxn ang="0">
                    <a:pos x="7" y="79"/>
                  </a:cxn>
                  <a:cxn ang="0">
                    <a:pos x="9" y="76"/>
                  </a:cxn>
                  <a:cxn ang="0">
                    <a:pos x="14" y="76"/>
                  </a:cxn>
                  <a:cxn ang="0">
                    <a:pos x="11" y="57"/>
                  </a:cxn>
                </a:cxnLst>
                <a:rect l="0" t="0" r="r" b="b"/>
                <a:pathLst>
                  <a:path w="15" h="79">
                    <a:moveTo>
                      <a:pt x="11" y="57"/>
                    </a:moveTo>
                    <a:lnTo>
                      <a:pt x="11" y="38"/>
                    </a:lnTo>
                    <a:lnTo>
                      <a:pt x="7" y="0"/>
                    </a:lnTo>
                    <a:lnTo>
                      <a:pt x="0" y="0"/>
                    </a:lnTo>
                    <a:lnTo>
                      <a:pt x="7" y="57"/>
                    </a:lnTo>
                    <a:lnTo>
                      <a:pt x="7" y="79"/>
                    </a:lnTo>
                    <a:lnTo>
                      <a:pt x="9" y="76"/>
                    </a:lnTo>
                    <a:lnTo>
                      <a:pt x="14" y="76"/>
                    </a:lnTo>
                    <a:lnTo>
                      <a:pt x="11"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2" name="Freeform 4768"/>
              <p:cNvSpPr>
                <a:spLocks/>
              </p:cNvSpPr>
              <p:nvPr/>
            </p:nvSpPr>
            <p:spPr bwMode="auto">
              <a:xfrm>
                <a:off x="4696" y="9055"/>
                <a:ext cx="12" cy="77"/>
              </a:xfrm>
              <a:custGeom>
                <a:avLst/>
                <a:gdLst/>
                <a:ahLst/>
                <a:cxnLst>
                  <a:cxn ang="0">
                    <a:pos x="7" y="57"/>
                  </a:cxn>
                  <a:cxn ang="0">
                    <a:pos x="7" y="76"/>
                  </a:cxn>
                  <a:cxn ang="0">
                    <a:pos x="11" y="76"/>
                  </a:cxn>
                  <a:cxn ang="0">
                    <a:pos x="11" y="57"/>
                  </a:cxn>
                  <a:cxn ang="0">
                    <a:pos x="9" y="38"/>
                  </a:cxn>
                  <a:cxn ang="0">
                    <a:pos x="9" y="19"/>
                  </a:cxn>
                  <a:cxn ang="0">
                    <a:pos x="4" y="0"/>
                  </a:cxn>
                  <a:cxn ang="0">
                    <a:pos x="0" y="0"/>
                  </a:cxn>
                  <a:cxn ang="0">
                    <a:pos x="7" y="57"/>
                  </a:cxn>
                </a:cxnLst>
                <a:rect l="0" t="0" r="r" b="b"/>
                <a:pathLst>
                  <a:path w="12" h="77">
                    <a:moveTo>
                      <a:pt x="7" y="57"/>
                    </a:moveTo>
                    <a:lnTo>
                      <a:pt x="7" y="76"/>
                    </a:lnTo>
                    <a:lnTo>
                      <a:pt x="11" y="76"/>
                    </a:lnTo>
                    <a:lnTo>
                      <a:pt x="11" y="57"/>
                    </a:lnTo>
                    <a:lnTo>
                      <a:pt x="9" y="38"/>
                    </a:lnTo>
                    <a:lnTo>
                      <a:pt x="9" y="19"/>
                    </a:lnTo>
                    <a:lnTo>
                      <a:pt x="4" y="0"/>
                    </a:lnTo>
                    <a:lnTo>
                      <a:pt x="0" y="0"/>
                    </a:lnTo>
                    <a:lnTo>
                      <a:pt x="7"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3" name="Freeform 4769"/>
              <p:cNvSpPr>
                <a:spLocks/>
              </p:cNvSpPr>
              <p:nvPr/>
            </p:nvSpPr>
            <p:spPr bwMode="auto">
              <a:xfrm>
                <a:off x="4694" y="9055"/>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4" name="Freeform 4770"/>
              <p:cNvSpPr>
                <a:spLocks/>
              </p:cNvSpPr>
              <p:nvPr/>
            </p:nvSpPr>
            <p:spPr bwMode="auto">
              <a:xfrm>
                <a:off x="4694" y="9055"/>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5" name="Freeform 4771"/>
              <p:cNvSpPr>
                <a:spLocks/>
              </p:cNvSpPr>
              <p:nvPr/>
            </p:nvSpPr>
            <p:spPr bwMode="auto">
              <a:xfrm>
                <a:off x="4692" y="9055"/>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6" name="Freeform 4772"/>
              <p:cNvSpPr>
                <a:spLocks/>
              </p:cNvSpPr>
              <p:nvPr/>
            </p:nvSpPr>
            <p:spPr bwMode="auto">
              <a:xfrm>
                <a:off x="4692" y="9055"/>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7" name="Freeform 4773"/>
              <p:cNvSpPr>
                <a:spLocks/>
              </p:cNvSpPr>
              <p:nvPr/>
            </p:nvSpPr>
            <p:spPr bwMode="auto">
              <a:xfrm>
                <a:off x="4689" y="9055"/>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8" name="Freeform 4774"/>
              <p:cNvSpPr>
                <a:spLocks/>
              </p:cNvSpPr>
              <p:nvPr/>
            </p:nvSpPr>
            <p:spPr bwMode="auto">
              <a:xfrm>
                <a:off x="4689" y="9055"/>
                <a:ext cx="12" cy="79"/>
              </a:xfrm>
              <a:custGeom>
                <a:avLst/>
                <a:gdLst/>
                <a:ahLst/>
                <a:cxnLst>
                  <a:cxn ang="0">
                    <a:pos x="7" y="57"/>
                  </a:cxn>
                  <a:cxn ang="0">
                    <a:pos x="7" y="79"/>
                  </a:cxn>
                  <a:cxn ang="0">
                    <a:pos x="12" y="76"/>
                  </a:cxn>
                  <a:cxn ang="0">
                    <a:pos x="12" y="38"/>
                  </a:cxn>
                  <a:cxn ang="0">
                    <a:pos x="9" y="19"/>
                  </a:cxn>
                  <a:cxn ang="0">
                    <a:pos x="4" y="0"/>
                  </a:cxn>
                  <a:cxn ang="0">
                    <a:pos x="0" y="0"/>
                  </a:cxn>
                  <a:cxn ang="0">
                    <a:pos x="7" y="57"/>
                  </a:cxn>
                </a:cxnLst>
                <a:rect l="0" t="0" r="r" b="b"/>
                <a:pathLst>
                  <a:path w="12" h="79">
                    <a:moveTo>
                      <a:pt x="7" y="57"/>
                    </a:moveTo>
                    <a:lnTo>
                      <a:pt x="7" y="79"/>
                    </a:lnTo>
                    <a:lnTo>
                      <a:pt x="12" y="76"/>
                    </a:lnTo>
                    <a:lnTo>
                      <a:pt x="12" y="38"/>
                    </a:lnTo>
                    <a:lnTo>
                      <a:pt x="9" y="19"/>
                    </a:lnTo>
                    <a:lnTo>
                      <a:pt x="4" y="0"/>
                    </a:lnTo>
                    <a:lnTo>
                      <a:pt x="0" y="0"/>
                    </a:lnTo>
                    <a:lnTo>
                      <a:pt x="7" y="5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9" name="Freeform 4775"/>
              <p:cNvSpPr>
                <a:spLocks/>
              </p:cNvSpPr>
              <p:nvPr/>
            </p:nvSpPr>
            <p:spPr bwMode="auto">
              <a:xfrm>
                <a:off x="4608" y="8647"/>
                <a:ext cx="2" cy="254"/>
              </a:xfrm>
              <a:custGeom>
                <a:avLst/>
                <a:gdLst/>
                <a:ahLst/>
                <a:cxnLst>
                  <a:cxn ang="0">
                    <a:pos x="0" y="0"/>
                  </a:cxn>
                  <a:cxn ang="0">
                    <a:pos x="2" y="254"/>
                  </a:cxn>
                </a:cxnLst>
                <a:rect l="0" t="0" r="r" b="b"/>
                <a:pathLst>
                  <a:path w="2" h="254">
                    <a:moveTo>
                      <a:pt x="0" y="0"/>
                    </a:moveTo>
                    <a:lnTo>
                      <a:pt x="2" y="254"/>
                    </a:lnTo>
                  </a:path>
                </a:pathLst>
              </a:custGeom>
              <a:noFill/>
              <a:ln w="2895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800" name="Group 4776"/>
            <p:cNvGrpSpPr>
              <a:grpSpLocks/>
            </p:cNvGrpSpPr>
            <p:nvPr/>
          </p:nvGrpSpPr>
          <p:grpSpPr bwMode="auto">
            <a:xfrm>
              <a:off x="4378325" y="4979988"/>
              <a:ext cx="1346200" cy="960437"/>
              <a:chOff x="6656" y="7602"/>
              <a:chExt cx="2119" cy="1512"/>
            </a:xfrm>
          </p:grpSpPr>
          <p:sp>
            <p:nvSpPr>
              <p:cNvPr id="5801" name="Freeform 4777"/>
              <p:cNvSpPr>
                <a:spLocks/>
              </p:cNvSpPr>
              <p:nvPr/>
            </p:nvSpPr>
            <p:spPr bwMode="auto">
              <a:xfrm>
                <a:off x="6772" y="8318"/>
                <a:ext cx="128" cy="34"/>
              </a:xfrm>
              <a:custGeom>
                <a:avLst/>
                <a:gdLst/>
                <a:ahLst/>
                <a:cxnLst>
                  <a:cxn ang="0">
                    <a:pos x="0" y="33"/>
                  </a:cxn>
                  <a:cxn ang="0">
                    <a:pos x="127" y="26"/>
                  </a:cxn>
                  <a:cxn ang="0">
                    <a:pos x="124" y="0"/>
                  </a:cxn>
                  <a:cxn ang="0">
                    <a:pos x="4" y="14"/>
                  </a:cxn>
                  <a:cxn ang="0">
                    <a:pos x="0" y="33"/>
                  </a:cxn>
                </a:cxnLst>
                <a:rect l="0" t="0" r="r" b="b"/>
                <a:pathLst>
                  <a:path w="128" h="34">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2" name="Freeform 4778"/>
              <p:cNvSpPr>
                <a:spLocks/>
              </p:cNvSpPr>
              <p:nvPr/>
            </p:nvSpPr>
            <p:spPr bwMode="auto">
              <a:xfrm>
                <a:off x="6864" y="8114"/>
                <a:ext cx="333" cy="266"/>
              </a:xfrm>
              <a:custGeom>
                <a:avLst/>
                <a:gdLst/>
                <a:ahLst/>
                <a:cxnLst>
                  <a:cxn ang="0">
                    <a:pos x="26" y="240"/>
                  </a:cxn>
                  <a:cxn ang="0">
                    <a:pos x="16" y="244"/>
                  </a:cxn>
                  <a:cxn ang="0">
                    <a:pos x="19" y="247"/>
                  </a:cxn>
                  <a:cxn ang="0">
                    <a:pos x="23" y="249"/>
                  </a:cxn>
                  <a:cxn ang="0">
                    <a:pos x="26" y="249"/>
                  </a:cxn>
                  <a:cxn ang="0">
                    <a:pos x="31" y="251"/>
                  </a:cxn>
                  <a:cxn ang="0">
                    <a:pos x="48" y="251"/>
                  </a:cxn>
                  <a:cxn ang="0">
                    <a:pos x="52" y="254"/>
                  </a:cxn>
                  <a:cxn ang="0">
                    <a:pos x="91" y="254"/>
                  </a:cxn>
                  <a:cxn ang="0">
                    <a:pos x="151" y="256"/>
                  </a:cxn>
                  <a:cxn ang="0">
                    <a:pos x="175" y="266"/>
                  </a:cxn>
                  <a:cxn ang="0">
                    <a:pos x="180" y="266"/>
                  </a:cxn>
                  <a:cxn ang="0">
                    <a:pos x="194" y="261"/>
                  </a:cxn>
                  <a:cxn ang="0">
                    <a:pos x="201" y="259"/>
                  </a:cxn>
                  <a:cxn ang="0">
                    <a:pos x="208" y="256"/>
                  </a:cxn>
                  <a:cxn ang="0">
                    <a:pos x="213" y="256"/>
                  </a:cxn>
                  <a:cxn ang="0">
                    <a:pos x="228" y="249"/>
                  </a:cxn>
                  <a:cxn ang="0">
                    <a:pos x="232" y="247"/>
                  </a:cxn>
                  <a:cxn ang="0">
                    <a:pos x="232" y="242"/>
                  </a:cxn>
                  <a:cxn ang="0">
                    <a:pos x="230" y="240"/>
                  </a:cxn>
                  <a:cxn ang="0">
                    <a:pos x="225" y="240"/>
                  </a:cxn>
                  <a:cxn ang="0">
                    <a:pos x="244" y="213"/>
                  </a:cxn>
                  <a:cxn ang="0">
                    <a:pos x="328" y="199"/>
                  </a:cxn>
                  <a:cxn ang="0">
                    <a:pos x="333" y="95"/>
                  </a:cxn>
                  <a:cxn ang="0">
                    <a:pos x="273" y="45"/>
                  </a:cxn>
                  <a:cxn ang="0">
                    <a:pos x="184" y="4"/>
                  </a:cxn>
                  <a:cxn ang="0">
                    <a:pos x="129" y="0"/>
                  </a:cxn>
                  <a:cxn ang="0">
                    <a:pos x="110" y="19"/>
                  </a:cxn>
                  <a:cxn ang="0">
                    <a:pos x="100" y="31"/>
                  </a:cxn>
                  <a:cxn ang="0">
                    <a:pos x="79" y="67"/>
                  </a:cxn>
                  <a:cxn ang="0">
                    <a:pos x="64" y="95"/>
                  </a:cxn>
                  <a:cxn ang="0">
                    <a:pos x="57" y="107"/>
                  </a:cxn>
                  <a:cxn ang="0">
                    <a:pos x="50" y="122"/>
                  </a:cxn>
                  <a:cxn ang="0">
                    <a:pos x="43" y="134"/>
                  </a:cxn>
                  <a:cxn ang="0">
                    <a:pos x="38" y="148"/>
                  </a:cxn>
                  <a:cxn ang="0">
                    <a:pos x="31" y="160"/>
                  </a:cxn>
                  <a:cxn ang="0">
                    <a:pos x="23" y="170"/>
                  </a:cxn>
                  <a:cxn ang="0">
                    <a:pos x="16" y="182"/>
                  </a:cxn>
                  <a:cxn ang="0">
                    <a:pos x="12" y="191"/>
                  </a:cxn>
                  <a:cxn ang="0">
                    <a:pos x="0" y="208"/>
                  </a:cxn>
                  <a:cxn ang="0">
                    <a:pos x="2" y="211"/>
                  </a:cxn>
                  <a:cxn ang="0">
                    <a:pos x="7" y="211"/>
                  </a:cxn>
                  <a:cxn ang="0">
                    <a:pos x="12" y="213"/>
                  </a:cxn>
                  <a:cxn ang="0">
                    <a:pos x="16" y="215"/>
                  </a:cxn>
                  <a:cxn ang="0">
                    <a:pos x="21" y="215"/>
                  </a:cxn>
                  <a:cxn ang="0">
                    <a:pos x="26" y="218"/>
                  </a:cxn>
                  <a:cxn ang="0">
                    <a:pos x="33" y="218"/>
                  </a:cxn>
                  <a:cxn ang="0">
                    <a:pos x="36" y="220"/>
                  </a:cxn>
                  <a:cxn ang="0">
                    <a:pos x="48" y="220"/>
                  </a:cxn>
                  <a:cxn ang="0">
                    <a:pos x="57" y="227"/>
                  </a:cxn>
                  <a:cxn ang="0">
                    <a:pos x="62" y="230"/>
                  </a:cxn>
                  <a:cxn ang="0">
                    <a:pos x="45" y="237"/>
                  </a:cxn>
                  <a:cxn ang="0">
                    <a:pos x="26" y="240"/>
                  </a:cxn>
                </a:cxnLst>
                <a:rect l="0" t="0" r="r" b="b"/>
                <a:pathLst>
                  <a:path w="333" h="266">
                    <a:moveTo>
                      <a:pt x="26" y="240"/>
                    </a:moveTo>
                    <a:lnTo>
                      <a:pt x="16" y="244"/>
                    </a:lnTo>
                    <a:lnTo>
                      <a:pt x="19" y="247"/>
                    </a:lnTo>
                    <a:lnTo>
                      <a:pt x="23" y="249"/>
                    </a:lnTo>
                    <a:lnTo>
                      <a:pt x="26" y="249"/>
                    </a:lnTo>
                    <a:lnTo>
                      <a:pt x="31" y="251"/>
                    </a:lnTo>
                    <a:lnTo>
                      <a:pt x="48" y="251"/>
                    </a:lnTo>
                    <a:lnTo>
                      <a:pt x="52" y="254"/>
                    </a:lnTo>
                    <a:lnTo>
                      <a:pt x="91" y="254"/>
                    </a:lnTo>
                    <a:lnTo>
                      <a:pt x="151" y="256"/>
                    </a:lnTo>
                    <a:lnTo>
                      <a:pt x="175" y="266"/>
                    </a:lnTo>
                    <a:lnTo>
                      <a:pt x="180" y="266"/>
                    </a:lnTo>
                    <a:lnTo>
                      <a:pt x="194" y="261"/>
                    </a:lnTo>
                    <a:lnTo>
                      <a:pt x="201" y="259"/>
                    </a:lnTo>
                    <a:lnTo>
                      <a:pt x="208" y="256"/>
                    </a:lnTo>
                    <a:lnTo>
                      <a:pt x="213" y="256"/>
                    </a:lnTo>
                    <a:lnTo>
                      <a:pt x="228" y="249"/>
                    </a:lnTo>
                    <a:lnTo>
                      <a:pt x="232" y="247"/>
                    </a:lnTo>
                    <a:lnTo>
                      <a:pt x="232" y="242"/>
                    </a:lnTo>
                    <a:lnTo>
                      <a:pt x="230" y="240"/>
                    </a:lnTo>
                    <a:lnTo>
                      <a:pt x="225" y="240"/>
                    </a:lnTo>
                    <a:lnTo>
                      <a:pt x="244" y="213"/>
                    </a:lnTo>
                    <a:lnTo>
                      <a:pt x="328" y="199"/>
                    </a:lnTo>
                    <a:lnTo>
                      <a:pt x="333" y="95"/>
                    </a:lnTo>
                    <a:lnTo>
                      <a:pt x="273" y="45"/>
                    </a:lnTo>
                    <a:lnTo>
                      <a:pt x="184" y="4"/>
                    </a:lnTo>
                    <a:lnTo>
                      <a:pt x="129" y="0"/>
                    </a:lnTo>
                    <a:lnTo>
                      <a:pt x="110" y="19"/>
                    </a:lnTo>
                    <a:lnTo>
                      <a:pt x="100" y="31"/>
                    </a:lnTo>
                    <a:lnTo>
                      <a:pt x="79" y="67"/>
                    </a:lnTo>
                    <a:lnTo>
                      <a:pt x="64" y="95"/>
                    </a:lnTo>
                    <a:lnTo>
                      <a:pt x="57" y="107"/>
                    </a:lnTo>
                    <a:lnTo>
                      <a:pt x="50" y="122"/>
                    </a:lnTo>
                    <a:lnTo>
                      <a:pt x="43" y="134"/>
                    </a:lnTo>
                    <a:lnTo>
                      <a:pt x="38" y="148"/>
                    </a:lnTo>
                    <a:lnTo>
                      <a:pt x="31" y="160"/>
                    </a:lnTo>
                    <a:lnTo>
                      <a:pt x="23" y="170"/>
                    </a:lnTo>
                    <a:lnTo>
                      <a:pt x="16" y="182"/>
                    </a:lnTo>
                    <a:lnTo>
                      <a:pt x="12" y="191"/>
                    </a:lnTo>
                    <a:lnTo>
                      <a:pt x="0" y="208"/>
                    </a:lnTo>
                    <a:lnTo>
                      <a:pt x="2" y="211"/>
                    </a:lnTo>
                    <a:lnTo>
                      <a:pt x="7" y="211"/>
                    </a:lnTo>
                    <a:lnTo>
                      <a:pt x="12" y="213"/>
                    </a:lnTo>
                    <a:lnTo>
                      <a:pt x="16" y="215"/>
                    </a:lnTo>
                    <a:lnTo>
                      <a:pt x="21" y="215"/>
                    </a:lnTo>
                    <a:lnTo>
                      <a:pt x="26" y="218"/>
                    </a:lnTo>
                    <a:lnTo>
                      <a:pt x="33" y="218"/>
                    </a:lnTo>
                    <a:lnTo>
                      <a:pt x="36" y="220"/>
                    </a:lnTo>
                    <a:lnTo>
                      <a:pt x="48" y="220"/>
                    </a:lnTo>
                    <a:lnTo>
                      <a:pt x="57" y="227"/>
                    </a:lnTo>
                    <a:lnTo>
                      <a:pt x="62" y="230"/>
                    </a:lnTo>
                    <a:lnTo>
                      <a:pt x="45" y="237"/>
                    </a:lnTo>
                    <a:lnTo>
                      <a:pt x="26"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3" name="Freeform 4779"/>
              <p:cNvSpPr>
                <a:spLocks/>
              </p:cNvSpPr>
              <p:nvPr/>
            </p:nvSpPr>
            <p:spPr bwMode="auto">
              <a:xfrm>
                <a:off x="6679" y="8251"/>
                <a:ext cx="60" cy="91"/>
              </a:xfrm>
              <a:custGeom>
                <a:avLst/>
                <a:gdLst/>
                <a:ahLst/>
                <a:cxnLst>
                  <a:cxn ang="0">
                    <a:pos x="7" y="0"/>
                  </a:cxn>
                  <a:cxn ang="0">
                    <a:pos x="7" y="0"/>
                  </a:cxn>
                  <a:cxn ang="0">
                    <a:pos x="4" y="19"/>
                  </a:cxn>
                  <a:cxn ang="0">
                    <a:pos x="0" y="62"/>
                  </a:cxn>
                  <a:cxn ang="0">
                    <a:pos x="0" y="86"/>
                  </a:cxn>
                  <a:cxn ang="0">
                    <a:pos x="36" y="91"/>
                  </a:cxn>
                  <a:cxn ang="0">
                    <a:pos x="60" y="83"/>
                  </a:cxn>
                  <a:cxn ang="0">
                    <a:pos x="60" y="43"/>
                  </a:cxn>
                  <a:cxn ang="0">
                    <a:pos x="57" y="33"/>
                  </a:cxn>
                  <a:cxn ang="0">
                    <a:pos x="57" y="21"/>
                  </a:cxn>
                  <a:cxn ang="0">
                    <a:pos x="55" y="12"/>
                  </a:cxn>
                  <a:cxn ang="0">
                    <a:pos x="52" y="0"/>
                  </a:cxn>
                  <a:cxn ang="0">
                    <a:pos x="7" y="0"/>
                  </a:cxn>
                </a:cxnLst>
                <a:rect l="0" t="0" r="r" b="b"/>
                <a:pathLst>
                  <a:path w="60" h="91">
                    <a:moveTo>
                      <a:pt x="7" y="0"/>
                    </a:moveTo>
                    <a:lnTo>
                      <a:pt x="7" y="0"/>
                    </a:lnTo>
                    <a:lnTo>
                      <a:pt x="4" y="19"/>
                    </a:lnTo>
                    <a:lnTo>
                      <a:pt x="0" y="62"/>
                    </a:lnTo>
                    <a:lnTo>
                      <a:pt x="0" y="86"/>
                    </a:lnTo>
                    <a:lnTo>
                      <a:pt x="36" y="91"/>
                    </a:lnTo>
                    <a:lnTo>
                      <a:pt x="60" y="83"/>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4" name="Freeform 4780"/>
              <p:cNvSpPr>
                <a:spLocks/>
              </p:cNvSpPr>
              <p:nvPr/>
            </p:nvSpPr>
            <p:spPr bwMode="auto">
              <a:xfrm>
                <a:off x="6679" y="8260"/>
                <a:ext cx="36" cy="72"/>
              </a:xfrm>
              <a:custGeom>
                <a:avLst/>
                <a:gdLst/>
                <a:ahLst/>
                <a:cxnLst>
                  <a:cxn ang="0">
                    <a:pos x="36" y="0"/>
                  </a:cxn>
                  <a:cxn ang="0">
                    <a:pos x="4" y="0"/>
                  </a:cxn>
                  <a:cxn ang="0">
                    <a:pos x="2" y="19"/>
                  </a:cxn>
                  <a:cxn ang="0">
                    <a:pos x="0" y="33"/>
                  </a:cxn>
                  <a:cxn ang="0">
                    <a:pos x="0" y="69"/>
                  </a:cxn>
                  <a:cxn ang="0">
                    <a:pos x="12" y="69"/>
                  </a:cxn>
                  <a:cxn ang="0">
                    <a:pos x="16" y="71"/>
                  </a:cxn>
                  <a:cxn ang="0">
                    <a:pos x="36" y="71"/>
                  </a:cxn>
                  <a:cxn ang="0">
                    <a:pos x="36" y="0"/>
                  </a:cxn>
                </a:cxnLst>
                <a:rect l="0" t="0" r="r" b="b"/>
                <a:pathLst>
                  <a:path w="36" h="72">
                    <a:moveTo>
                      <a:pt x="36" y="0"/>
                    </a:moveTo>
                    <a:lnTo>
                      <a:pt x="4" y="0"/>
                    </a:lnTo>
                    <a:lnTo>
                      <a:pt x="2" y="19"/>
                    </a:lnTo>
                    <a:lnTo>
                      <a:pt x="0" y="33"/>
                    </a:lnTo>
                    <a:lnTo>
                      <a:pt x="0" y="69"/>
                    </a:lnTo>
                    <a:lnTo>
                      <a:pt x="12" y="69"/>
                    </a:lnTo>
                    <a:lnTo>
                      <a:pt x="16" y="71"/>
                    </a:lnTo>
                    <a:lnTo>
                      <a:pt x="36" y="71"/>
                    </a:lnTo>
                    <a:lnTo>
                      <a:pt x="3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5" name="Freeform 4781"/>
              <p:cNvSpPr>
                <a:spLocks/>
              </p:cNvSpPr>
              <p:nvPr/>
            </p:nvSpPr>
            <p:spPr bwMode="auto">
              <a:xfrm>
                <a:off x="6679" y="8260"/>
                <a:ext cx="36" cy="68"/>
              </a:xfrm>
              <a:custGeom>
                <a:avLst/>
                <a:gdLst/>
                <a:ahLst/>
                <a:cxnLst>
                  <a:cxn ang="0">
                    <a:pos x="33" y="0"/>
                  </a:cxn>
                  <a:cxn ang="0">
                    <a:pos x="4" y="0"/>
                  </a:cxn>
                  <a:cxn ang="0">
                    <a:pos x="2" y="16"/>
                  </a:cxn>
                  <a:cxn ang="0">
                    <a:pos x="2" y="31"/>
                  </a:cxn>
                  <a:cxn ang="0">
                    <a:pos x="0" y="47"/>
                  </a:cxn>
                  <a:cxn ang="0">
                    <a:pos x="0" y="64"/>
                  </a:cxn>
                  <a:cxn ang="0">
                    <a:pos x="9" y="64"/>
                  </a:cxn>
                  <a:cxn ang="0">
                    <a:pos x="12" y="67"/>
                  </a:cxn>
                  <a:cxn ang="0">
                    <a:pos x="33" y="67"/>
                  </a:cxn>
                  <a:cxn ang="0">
                    <a:pos x="36" y="52"/>
                  </a:cxn>
                  <a:cxn ang="0">
                    <a:pos x="36" y="16"/>
                  </a:cxn>
                  <a:cxn ang="0">
                    <a:pos x="33" y="0"/>
                  </a:cxn>
                </a:cxnLst>
                <a:rect l="0" t="0" r="r" b="b"/>
                <a:pathLst>
                  <a:path w="36" h="68">
                    <a:moveTo>
                      <a:pt x="33" y="0"/>
                    </a:moveTo>
                    <a:lnTo>
                      <a:pt x="4" y="0"/>
                    </a:lnTo>
                    <a:lnTo>
                      <a:pt x="2" y="16"/>
                    </a:lnTo>
                    <a:lnTo>
                      <a:pt x="2" y="31"/>
                    </a:lnTo>
                    <a:lnTo>
                      <a:pt x="0" y="47"/>
                    </a:lnTo>
                    <a:lnTo>
                      <a:pt x="0" y="64"/>
                    </a:lnTo>
                    <a:lnTo>
                      <a:pt x="9" y="64"/>
                    </a:lnTo>
                    <a:lnTo>
                      <a:pt x="12" y="67"/>
                    </a:lnTo>
                    <a:lnTo>
                      <a:pt x="33" y="67"/>
                    </a:lnTo>
                    <a:lnTo>
                      <a:pt x="36" y="52"/>
                    </a:lnTo>
                    <a:lnTo>
                      <a:pt x="36"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6" name="Freeform 4782"/>
              <p:cNvSpPr>
                <a:spLocks/>
              </p:cNvSpPr>
              <p:nvPr/>
            </p:nvSpPr>
            <p:spPr bwMode="auto">
              <a:xfrm>
                <a:off x="6679" y="8260"/>
                <a:ext cx="36" cy="63"/>
              </a:xfrm>
              <a:custGeom>
                <a:avLst/>
                <a:gdLst/>
                <a:ahLst/>
                <a:cxnLst>
                  <a:cxn ang="0">
                    <a:pos x="36" y="31"/>
                  </a:cxn>
                  <a:cxn ang="0">
                    <a:pos x="33" y="16"/>
                  </a:cxn>
                  <a:cxn ang="0">
                    <a:pos x="33" y="0"/>
                  </a:cxn>
                  <a:cxn ang="0">
                    <a:pos x="7" y="0"/>
                  </a:cxn>
                  <a:cxn ang="0">
                    <a:pos x="2" y="16"/>
                  </a:cxn>
                  <a:cxn ang="0">
                    <a:pos x="2" y="31"/>
                  </a:cxn>
                  <a:cxn ang="0">
                    <a:pos x="0" y="45"/>
                  </a:cxn>
                  <a:cxn ang="0">
                    <a:pos x="0" y="60"/>
                  </a:cxn>
                  <a:cxn ang="0">
                    <a:pos x="4" y="62"/>
                  </a:cxn>
                  <a:cxn ang="0">
                    <a:pos x="33" y="62"/>
                  </a:cxn>
                  <a:cxn ang="0">
                    <a:pos x="33" y="47"/>
                  </a:cxn>
                  <a:cxn ang="0">
                    <a:pos x="36" y="31"/>
                  </a:cxn>
                </a:cxnLst>
                <a:rect l="0" t="0" r="r" b="b"/>
                <a:pathLst>
                  <a:path w="36" h="63">
                    <a:moveTo>
                      <a:pt x="36" y="31"/>
                    </a:moveTo>
                    <a:lnTo>
                      <a:pt x="33" y="16"/>
                    </a:lnTo>
                    <a:lnTo>
                      <a:pt x="33" y="0"/>
                    </a:lnTo>
                    <a:lnTo>
                      <a:pt x="7" y="0"/>
                    </a:lnTo>
                    <a:lnTo>
                      <a:pt x="2" y="16"/>
                    </a:lnTo>
                    <a:lnTo>
                      <a:pt x="2" y="31"/>
                    </a:lnTo>
                    <a:lnTo>
                      <a:pt x="0" y="45"/>
                    </a:lnTo>
                    <a:lnTo>
                      <a:pt x="0" y="60"/>
                    </a:lnTo>
                    <a:lnTo>
                      <a:pt x="4" y="62"/>
                    </a:lnTo>
                    <a:lnTo>
                      <a:pt x="33" y="62"/>
                    </a:lnTo>
                    <a:lnTo>
                      <a:pt x="33" y="47"/>
                    </a:lnTo>
                    <a:lnTo>
                      <a:pt x="36" y="31"/>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7" name="Freeform 4783"/>
              <p:cNvSpPr>
                <a:spLocks/>
              </p:cNvSpPr>
              <p:nvPr/>
            </p:nvSpPr>
            <p:spPr bwMode="auto">
              <a:xfrm>
                <a:off x="6681" y="8260"/>
                <a:ext cx="31"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1"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8" name="Freeform 4784"/>
              <p:cNvSpPr>
                <a:spLocks/>
              </p:cNvSpPr>
              <p:nvPr/>
            </p:nvSpPr>
            <p:spPr bwMode="auto">
              <a:xfrm>
                <a:off x="6681" y="8260"/>
                <a:ext cx="31" cy="56"/>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1" h="56">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9" name="Freeform 4785"/>
              <p:cNvSpPr>
                <a:spLocks/>
              </p:cNvSpPr>
              <p:nvPr/>
            </p:nvSpPr>
            <p:spPr bwMode="auto">
              <a:xfrm>
                <a:off x="6681" y="8260"/>
                <a:ext cx="29" cy="51"/>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9" h="51">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0" name="Freeform 4786"/>
              <p:cNvSpPr>
                <a:spLocks/>
              </p:cNvSpPr>
              <p:nvPr/>
            </p:nvSpPr>
            <p:spPr bwMode="auto">
              <a:xfrm>
                <a:off x="6681" y="8260"/>
                <a:ext cx="29" cy="46"/>
              </a:xfrm>
              <a:custGeom>
                <a:avLst/>
                <a:gdLst/>
                <a:ahLst/>
                <a:cxnLst>
                  <a:cxn ang="0">
                    <a:pos x="28" y="45"/>
                  </a:cxn>
                  <a:cxn ang="0">
                    <a:pos x="28" y="0"/>
                  </a:cxn>
                  <a:cxn ang="0">
                    <a:pos x="4" y="0"/>
                  </a:cxn>
                  <a:cxn ang="0">
                    <a:pos x="2" y="11"/>
                  </a:cxn>
                  <a:cxn ang="0">
                    <a:pos x="0" y="21"/>
                  </a:cxn>
                  <a:cxn ang="0">
                    <a:pos x="0" y="43"/>
                  </a:cxn>
                  <a:cxn ang="0">
                    <a:pos x="4" y="43"/>
                  </a:cxn>
                  <a:cxn ang="0">
                    <a:pos x="7" y="45"/>
                  </a:cxn>
                  <a:cxn ang="0">
                    <a:pos x="28" y="45"/>
                  </a:cxn>
                </a:cxnLst>
                <a:rect l="0" t="0" r="r" b="b"/>
                <a:pathLst>
                  <a:path w="29" h="46">
                    <a:moveTo>
                      <a:pt x="28" y="45"/>
                    </a:moveTo>
                    <a:lnTo>
                      <a:pt x="28" y="0"/>
                    </a:lnTo>
                    <a:lnTo>
                      <a:pt x="4" y="0"/>
                    </a:lnTo>
                    <a:lnTo>
                      <a:pt x="2" y="11"/>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1" name="Freeform 4787"/>
              <p:cNvSpPr>
                <a:spLocks/>
              </p:cNvSpPr>
              <p:nvPr/>
            </p:nvSpPr>
            <p:spPr bwMode="auto">
              <a:xfrm>
                <a:off x="6681" y="8260"/>
                <a:ext cx="27"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7"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2" name="Freeform 4788"/>
              <p:cNvSpPr>
                <a:spLocks/>
              </p:cNvSpPr>
              <p:nvPr/>
            </p:nvSpPr>
            <p:spPr bwMode="auto">
              <a:xfrm>
                <a:off x="6684" y="8260"/>
                <a:ext cx="24" cy="36"/>
              </a:xfrm>
              <a:custGeom>
                <a:avLst/>
                <a:gdLst/>
                <a:ahLst/>
                <a:cxnLst>
                  <a:cxn ang="0">
                    <a:pos x="2" y="0"/>
                  </a:cxn>
                  <a:cxn ang="0">
                    <a:pos x="2" y="0"/>
                  </a:cxn>
                  <a:cxn ang="0">
                    <a:pos x="0" y="9"/>
                  </a:cxn>
                  <a:cxn ang="0">
                    <a:pos x="0" y="35"/>
                  </a:cxn>
                  <a:cxn ang="0">
                    <a:pos x="23" y="35"/>
                  </a:cxn>
                  <a:cxn ang="0">
                    <a:pos x="23" y="0"/>
                  </a:cxn>
                  <a:cxn ang="0">
                    <a:pos x="2" y="0"/>
                  </a:cxn>
                </a:cxnLst>
                <a:rect l="0" t="0" r="r" b="b"/>
                <a:pathLst>
                  <a:path w="24" h="36">
                    <a:moveTo>
                      <a:pt x="2" y="0"/>
                    </a:moveTo>
                    <a:lnTo>
                      <a:pt x="2" y="0"/>
                    </a:lnTo>
                    <a:lnTo>
                      <a:pt x="0" y="9"/>
                    </a:lnTo>
                    <a:lnTo>
                      <a:pt x="0" y="35"/>
                    </a:lnTo>
                    <a:lnTo>
                      <a:pt x="23" y="35"/>
                    </a:lnTo>
                    <a:lnTo>
                      <a:pt x="23"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3" name="Freeform 4789"/>
              <p:cNvSpPr>
                <a:spLocks/>
              </p:cNvSpPr>
              <p:nvPr/>
            </p:nvSpPr>
            <p:spPr bwMode="auto">
              <a:xfrm>
                <a:off x="6684" y="8260"/>
                <a:ext cx="24" cy="32"/>
              </a:xfrm>
              <a:custGeom>
                <a:avLst/>
                <a:gdLst/>
                <a:ahLst/>
                <a:cxnLst>
                  <a:cxn ang="0">
                    <a:pos x="2" y="0"/>
                  </a:cxn>
                  <a:cxn ang="0">
                    <a:pos x="2" y="0"/>
                  </a:cxn>
                  <a:cxn ang="0">
                    <a:pos x="0" y="9"/>
                  </a:cxn>
                  <a:cxn ang="0">
                    <a:pos x="0" y="31"/>
                  </a:cxn>
                  <a:cxn ang="0">
                    <a:pos x="23" y="31"/>
                  </a:cxn>
                  <a:cxn ang="0">
                    <a:pos x="23" y="0"/>
                  </a:cxn>
                  <a:cxn ang="0">
                    <a:pos x="2" y="0"/>
                  </a:cxn>
                </a:cxnLst>
                <a:rect l="0" t="0" r="r" b="b"/>
                <a:pathLst>
                  <a:path w="24" h="32">
                    <a:moveTo>
                      <a:pt x="2" y="0"/>
                    </a:moveTo>
                    <a:lnTo>
                      <a:pt x="2" y="0"/>
                    </a:lnTo>
                    <a:lnTo>
                      <a:pt x="0" y="9"/>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4" name="Freeform 4790"/>
              <p:cNvSpPr>
                <a:spLocks/>
              </p:cNvSpPr>
              <p:nvPr/>
            </p:nvSpPr>
            <p:spPr bwMode="auto">
              <a:xfrm>
                <a:off x="6684" y="8260"/>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5" name="Freeform 4791"/>
              <p:cNvSpPr>
                <a:spLocks/>
              </p:cNvSpPr>
              <p:nvPr/>
            </p:nvSpPr>
            <p:spPr bwMode="auto">
              <a:xfrm>
                <a:off x="6684" y="8260"/>
                <a:ext cx="21" cy="24"/>
              </a:xfrm>
              <a:custGeom>
                <a:avLst/>
                <a:gdLst/>
                <a:ahLst/>
                <a:cxnLst>
                  <a:cxn ang="0">
                    <a:pos x="21" y="23"/>
                  </a:cxn>
                  <a:cxn ang="0">
                    <a:pos x="21" y="0"/>
                  </a:cxn>
                  <a:cxn ang="0">
                    <a:pos x="2" y="0"/>
                  </a:cxn>
                  <a:cxn ang="0">
                    <a:pos x="2" y="7"/>
                  </a:cxn>
                  <a:cxn ang="0">
                    <a:pos x="0" y="11"/>
                  </a:cxn>
                  <a:cxn ang="0">
                    <a:pos x="0" y="23"/>
                  </a:cxn>
                  <a:cxn ang="0">
                    <a:pos x="21" y="23"/>
                  </a:cxn>
                </a:cxnLst>
                <a:rect l="0" t="0" r="r" b="b"/>
                <a:pathLst>
                  <a:path w="21" h="24">
                    <a:moveTo>
                      <a:pt x="21" y="23"/>
                    </a:moveTo>
                    <a:lnTo>
                      <a:pt x="21" y="0"/>
                    </a:lnTo>
                    <a:lnTo>
                      <a:pt x="2" y="0"/>
                    </a:lnTo>
                    <a:lnTo>
                      <a:pt x="2" y="7"/>
                    </a:lnTo>
                    <a:lnTo>
                      <a:pt x="0" y="11"/>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6" name="Freeform 4792"/>
              <p:cNvSpPr>
                <a:spLocks/>
              </p:cNvSpPr>
              <p:nvPr/>
            </p:nvSpPr>
            <p:spPr bwMode="auto">
              <a:xfrm>
                <a:off x="6686" y="8256"/>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7" name="Freeform 4793"/>
              <p:cNvSpPr>
                <a:spLocks/>
              </p:cNvSpPr>
              <p:nvPr/>
            </p:nvSpPr>
            <p:spPr bwMode="auto">
              <a:xfrm>
                <a:off x="6679" y="8332"/>
                <a:ext cx="36" cy="10"/>
              </a:xfrm>
              <a:custGeom>
                <a:avLst/>
                <a:gdLst/>
                <a:ahLst/>
                <a:cxnLst>
                  <a:cxn ang="0">
                    <a:pos x="0" y="0"/>
                  </a:cxn>
                  <a:cxn ang="0">
                    <a:pos x="0" y="4"/>
                  </a:cxn>
                  <a:cxn ang="0">
                    <a:pos x="36" y="9"/>
                  </a:cxn>
                  <a:cxn ang="0">
                    <a:pos x="36" y="2"/>
                  </a:cxn>
                  <a:cxn ang="0">
                    <a:pos x="0" y="0"/>
                  </a:cxn>
                </a:cxnLst>
                <a:rect l="0" t="0" r="r" b="b"/>
                <a:pathLst>
                  <a:path w="36" h="10">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8" name="Freeform 4794"/>
              <p:cNvSpPr>
                <a:spLocks/>
              </p:cNvSpPr>
              <p:nvPr/>
            </p:nvSpPr>
            <p:spPr bwMode="auto">
              <a:xfrm>
                <a:off x="6691" y="8335"/>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9" name="Freeform 4795"/>
              <p:cNvSpPr>
                <a:spLocks/>
              </p:cNvSpPr>
              <p:nvPr/>
            </p:nvSpPr>
            <p:spPr bwMode="auto">
              <a:xfrm>
                <a:off x="6691" y="8335"/>
                <a:ext cx="9" cy="2"/>
              </a:xfrm>
              <a:custGeom>
                <a:avLst/>
                <a:gdLst/>
                <a:ahLst/>
                <a:cxnLst>
                  <a:cxn ang="0">
                    <a:pos x="4" y="0"/>
                  </a:cxn>
                  <a:cxn ang="0">
                    <a:pos x="0" y="0"/>
                  </a:cxn>
                  <a:cxn ang="0">
                    <a:pos x="0" y="2"/>
                  </a:cxn>
                  <a:cxn ang="0">
                    <a:pos x="9" y="2"/>
                  </a:cxn>
                  <a:cxn ang="0">
                    <a:pos x="4" y="0"/>
                  </a:cxn>
                </a:cxnLst>
                <a:rect l="0" t="0" r="r" b="b"/>
                <a:pathLst>
                  <a:path w="9" h="2">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0" name="Freeform 4796"/>
              <p:cNvSpPr>
                <a:spLocks/>
              </p:cNvSpPr>
              <p:nvPr/>
            </p:nvSpPr>
            <p:spPr bwMode="auto">
              <a:xfrm>
                <a:off x="6691" y="8335"/>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1" name="Freeform 4797"/>
              <p:cNvSpPr>
                <a:spLocks/>
              </p:cNvSpPr>
              <p:nvPr/>
            </p:nvSpPr>
            <p:spPr bwMode="auto">
              <a:xfrm>
                <a:off x="6715" y="8330"/>
                <a:ext cx="24" cy="12"/>
              </a:xfrm>
              <a:custGeom>
                <a:avLst/>
                <a:gdLst/>
                <a:ahLst/>
                <a:cxnLst>
                  <a:cxn ang="0">
                    <a:pos x="0" y="4"/>
                  </a:cxn>
                  <a:cxn ang="0">
                    <a:pos x="0" y="12"/>
                  </a:cxn>
                  <a:cxn ang="0">
                    <a:pos x="19" y="7"/>
                  </a:cxn>
                  <a:cxn ang="0">
                    <a:pos x="23" y="4"/>
                  </a:cxn>
                  <a:cxn ang="0">
                    <a:pos x="23" y="0"/>
                  </a:cxn>
                  <a:cxn ang="0">
                    <a:pos x="0" y="4"/>
                  </a:cxn>
                </a:cxnLst>
                <a:rect l="0" t="0" r="r" b="b"/>
                <a:pathLst>
                  <a:path w="24" h="12">
                    <a:moveTo>
                      <a:pt x="0" y="4"/>
                    </a:moveTo>
                    <a:lnTo>
                      <a:pt x="0" y="12"/>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2" name="Freeform 4798"/>
              <p:cNvSpPr>
                <a:spLocks/>
              </p:cNvSpPr>
              <p:nvPr/>
            </p:nvSpPr>
            <p:spPr bwMode="auto">
              <a:xfrm>
                <a:off x="6717" y="8330"/>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2"/>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3" name="Freeform 4799"/>
              <p:cNvSpPr>
                <a:spLocks/>
              </p:cNvSpPr>
              <p:nvPr/>
            </p:nvSpPr>
            <p:spPr bwMode="auto">
              <a:xfrm>
                <a:off x="6717" y="8330"/>
                <a:ext cx="22" cy="10"/>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10">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4" name="Freeform 4800"/>
              <p:cNvSpPr>
                <a:spLocks/>
              </p:cNvSpPr>
              <p:nvPr/>
            </p:nvSpPr>
            <p:spPr bwMode="auto">
              <a:xfrm>
                <a:off x="6720" y="8330"/>
                <a:ext cx="19" cy="10"/>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10">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5" name="Freeform 4801"/>
              <p:cNvSpPr>
                <a:spLocks/>
              </p:cNvSpPr>
              <p:nvPr/>
            </p:nvSpPr>
            <p:spPr bwMode="auto">
              <a:xfrm>
                <a:off x="6720" y="8330"/>
                <a:ext cx="19" cy="10"/>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10">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6" name="Freeform 4802"/>
              <p:cNvSpPr>
                <a:spLocks/>
              </p:cNvSpPr>
              <p:nvPr/>
            </p:nvSpPr>
            <p:spPr bwMode="auto">
              <a:xfrm>
                <a:off x="6722" y="8330"/>
                <a:ext cx="17" cy="10"/>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10">
                    <a:moveTo>
                      <a:pt x="0" y="2"/>
                    </a:moveTo>
                    <a:lnTo>
                      <a:pt x="0" y="9"/>
                    </a:lnTo>
                    <a:lnTo>
                      <a:pt x="4" y="7"/>
                    </a:lnTo>
                    <a:lnTo>
                      <a:pt x="12" y="7"/>
                    </a:lnTo>
                    <a:lnTo>
                      <a:pt x="16" y="4"/>
                    </a:lnTo>
                    <a:lnTo>
                      <a:pt x="16" y="0"/>
                    </a:lnTo>
                    <a:lnTo>
                      <a:pt x="12"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7" name="Freeform 4803"/>
              <p:cNvSpPr>
                <a:spLocks/>
              </p:cNvSpPr>
              <p:nvPr/>
            </p:nvSpPr>
            <p:spPr bwMode="auto">
              <a:xfrm>
                <a:off x="6722" y="8330"/>
                <a:ext cx="17" cy="10"/>
              </a:xfrm>
              <a:custGeom>
                <a:avLst/>
                <a:gdLst/>
                <a:ahLst/>
                <a:cxnLst>
                  <a:cxn ang="0">
                    <a:pos x="0" y="9"/>
                  </a:cxn>
                  <a:cxn ang="0">
                    <a:pos x="4" y="9"/>
                  </a:cxn>
                  <a:cxn ang="0">
                    <a:pos x="4" y="7"/>
                  </a:cxn>
                  <a:cxn ang="0">
                    <a:pos x="12" y="7"/>
                  </a:cxn>
                  <a:cxn ang="0">
                    <a:pos x="16" y="4"/>
                  </a:cxn>
                  <a:cxn ang="0">
                    <a:pos x="16" y="0"/>
                  </a:cxn>
                  <a:cxn ang="0">
                    <a:pos x="12" y="0"/>
                  </a:cxn>
                  <a:cxn ang="0">
                    <a:pos x="9" y="2"/>
                  </a:cxn>
                  <a:cxn ang="0">
                    <a:pos x="0" y="2"/>
                  </a:cxn>
                  <a:cxn ang="0">
                    <a:pos x="0" y="9"/>
                  </a:cxn>
                </a:cxnLst>
                <a:rect l="0" t="0" r="r" b="b"/>
                <a:pathLst>
                  <a:path w="17" h="10">
                    <a:moveTo>
                      <a:pt x="0" y="9"/>
                    </a:moveTo>
                    <a:lnTo>
                      <a:pt x="4" y="9"/>
                    </a:lnTo>
                    <a:lnTo>
                      <a:pt x="4" y="7"/>
                    </a:lnTo>
                    <a:lnTo>
                      <a:pt x="12" y="7"/>
                    </a:lnTo>
                    <a:lnTo>
                      <a:pt x="16" y="4"/>
                    </a:lnTo>
                    <a:lnTo>
                      <a:pt x="16" y="0"/>
                    </a:lnTo>
                    <a:lnTo>
                      <a:pt x="12" y="0"/>
                    </a:lnTo>
                    <a:lnTo>
                      <a:pt x="9" y="2"/>
                    </a:lnTo>
                    <a:lnTo>
                      <a:pt x="0" y="2"/>
                    </a:lnTo>
                    <a:lnTo>
                      <a:pt x="0"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8" name="Freeform 4804"/>
              <p:cNvSpPr>
                <a:spLocks/>
              </p:cNvSpPr>
              <p:nvPr/>
            </p:nvSpPr>
            <p:spPr bwMode="auto">
              <a:xfrm>
                <a:off x="6724" y="8330"/>
                <a:ext cx="15" cy="10"/>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5" h="10">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9" name="Freeform 4805"/>
              <p:cNvSpPr>
                <a:spLocks/>
              </p:cNvSpPr>
              <p:nvPr/>
            </p:nvSpPr>
            <p:spPr bwMode="auto">
              <a:xfrm>
                <a:off x="6724" y="8330"/>
                <a:ext cx="15" cy="7"/>
              </a:xfrm>
              <a:custGeom>
                <a:avLst/>
                <a:gdLst/>
                <a:ahLst/>
                <a:cxnLst>
                  <a:cxn ang="0">
                    <a:pos x="0" y="2"/>
                  </a:cxn>
                  <a:cxn ang="0">
                    <a:pos x="2" y="4"/>
                  </a:cxn>
                  <a:cxn ang="0">
                    <a:pos x="2" y="7"/>
                  </a:cxn>
                  <a:cxn ang="0">
                    <a:pos x="9" y="7"/>
                  </a:cxn>
                  <a:cxn ang="0">
                    <a:pos x="14" y="4"/>
                  </a:cxn>
                  <a:cxn ang="0">
                    <a:pos x="14" y="0"/>
                  </a:cxn>
                  <a:cxn ang="0">
                    <a:pos x="9" y="0"/>
                  </a:cxn>
                  <a:cxn ang="0">
                    <a:pos x="7" y="2"/>
                  </a:cxn>
                  <a:cxn ang="0">
                    <a:pos x="0" y="2"/>
                  </a:cxn>
                </a:cxnLst>
                <a:rect l="0" t="0" r="r" b="b"/>
                <a:pathLst>
                  <a:path w="15" h="7">
                    <a:moveTo>
                      <a:pt x="0" y="2"/>
                    </a:moveTo>
                    <a:lnTo>
                      <a:pt x="2" y="4"/>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0" name="Freeform 4806"/>
              <p:cNvSpPr>
                <a:spLocks/>
              </p:cNvSpPr>
              <p:nvPr/>
            </p:nvSpPr>
            <p:spPr bwMode="auto">
              <a:xfrm>
                <a:off x="6727" y="8330"/>
                <a:ext cx="12" cy="7"/>
              </a:xfrm>
              <a:custGeom>
                <a:avLst/>
                <a:gdLst/>
                <a:ahLst/>
                <a:cxnLst>
                  <a:cxn ang="0">
                    <a:pos x="9" y="7"/>
                  </a:cxn>
                  <a:cxn ang="0">
                    <a:pos x="11" y="4"/>
                  </a:cxn>
                  <a:cxn ang="0">
                    <a:pos x="11" y="0"/>
                  </a:cxn>
                  <a:cxn ang="0">
                    <a:pos x="7" y="0"/>
                  </a:cxn>
                  <a:cxn ang="0">
                    <a:pos x="7" y="2"/>
                  </a:cxn>
                  <a:cxn ang="0">
                    <a:pos x="0" y="2"/>
                  </a:cxn>
                  <a:cxn ang="0">
                    <a:pos x="0" y="7"/>
                  </a:cxn>
                  <a:cxn ang="0">
                    <a:pos x="9" y="7"/>
                  </a:cxn>
                </a:cxnLst>
                <a:rect l="0" t="0" r="r" b="b"/>
                <a:pathLst>
                  <a:path w="12" h="7">
                    <a:moveTo>
                      <a:pt x="9" y="7"/>
                    </a:moveTo>
                    <a:lnTo>
                      <a:pt x="11" y="4"/>
                    </a:lnTo>
                    <a:lnTo>
                      <a:pt x="11"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1" name="Freeform 4807"/>
              <p:cNvSpPr>
                <a:spLocks/>
              </p:cNvSpPr>
              <p:nvPr/>
            </p:nvSpPr>
            <p:spPr bwMode="auto">
              <a:xfrm>
                <a:off x="6727" y="8330"/>
                <a:ext cx="12" cy="7"/>
              </a:xfrm>
              <a:custGeom>
                <a:avLst/>
                <a:gdLst/>
                <a:ahLst/>
                <a:cxnLst>
                  <a:cxn ang="0">
                    <a:pos x="9" y="7"/>
                  </a:cxn>
                  <a:cxn ang="0">
                    <a:pos x="11" y="4"/>
                  </a:cxn>
                  <a:cxn ang="0">
                    <a:pos x="11" y="0"/>
                  </a:cxn>
                  <a:cxn ang="0">
                    <a:pos x="7" y="0"/>
                  </a:cxn>
                  <a:cxn ang="0">
                    <a:pos x="4" y="2"/>
                  </a:cxn>
                  <a:cxn ang="0">
                    <a:pos x="0" y="2"/>
                  </a:cxn>
                  <a:cxn ang="0">
                    <a:pos x="2" y="7"/>
                  </a:cxn>
                  <a:cxn ang="0">
                    <a:pos x="9" y="7"/>
                  </a:cxn>
                </a:cxnLst>
                <a:rect l="0" t="0" r="r" b="b"/>
                <a:pathLst>
                  <a:path w="12" h="7">
                    <a:moveTo>
                      <a:pt x="9" y="7"/>
                    </a:moveTo>
                    <a:lnTo>
                      <a:pt x="11" y="4"/>
                    </a:lnTo>
                    <a:lnTo>
                      <a:pt x="11" y="0"/>
                    </a:lnTo>
                    <a:lnTo>
                      <a:pt x="7" y="0"/>
                    </a:lnTo>
                    <a:lnTo>
                      <a:pt x="4" y="2"/>
                    </a:lnTo>
                    <a:lnTo>
                      <a:pt x="0" y="2"/>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2" name="Freeform 4808"/>
              <p:cNvSpPr>
                <a:spLocks/>
              </p:cNvSpPr>
              <p:nvPr/>
            </p:nvSpPr>
            <p:spPr bwMode="auto">
              <a:xfrm>
                <a:off x="6729" y="8330"/>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3" name="Freeform 4809"/>
              <p:cNvSpPr>
                <a:spLocks/>
              </p:cNvSpPr>
              <p:nvPr/>
            </p:nvSpPr>
            <p:spPr bwMode="auto">
              <a:xfrm>
                <a:off x="6717" y="8256"/>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4" name="Freeform 4810"/>
              <p:cNvSpPr>
                <a:spLocks/>
              </p:cNvSpPr>
              <p:nvPr/>
            </p:nvSpPr>
            <p:spPr bwMode="auto">
              <a:xfrm>
                <a:off x="6717" y="8256"/>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5" name="Freeform 4811"/>
              <p:cNvSpPr>
                <a:spLocks/>
              </p:cNvSpPr>
              <p:nvPr/>
            </p:nvSpPr>
            <p:spPr bwMode="auto">
              <a:xfrm>
                <a:off x="6717" y="8256"/>
                <a:ext cx="15" cy="0"/>
              </a:xfrm>
              <a:custGeom>
                <a:avLst/>
                <a:gdLst/>
                <a:ahLst/>
                <a:cxnLst>
                  <a:cxn ang="0">
                    <a:pos x="0" y="0"/>
                  </a:cxn>
                  <a:cxn ang="0">
                    <a:pos x="14" y="0"/>
                  </a:cxn>
                </a:cxnLst>
                <a:rect l="0" t="0" r="r" b="b"/>
                <a:pathLst>
                  <a:path w="15">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6" name="Freeform 4812"/>
              <p:cNvSpPr>
                <a:spLocks/>
              </p:cNvSpPr>
              <p:nvPr/>
            </p:nvSpPr>
            <p:spPr bwMode="auto">
              <a:xfrm>
                <a:off x="6720" y="8256"/>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7" name="Freeform 4813"/>
              <p:cNvSpPr>
                <a:spLocks/>
              </p:cNvSpPr>
              <p:nvPr/>
            </p:nvSpPr>
            <p:spPr bwMode="auto">
              <a:xfrm>
                <a:off x="6720" y="8256"/>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8" name="Freeform 4814"/>
              <p:cNvSpPr>
                <a:spLocks/>
              </p:cNvSpPr>
              <p:nvPr/>
            </p:nvSpPr>
            <p:spPr bwMode="auto">
              <a:xfrm>
                <a:off x="6722" y="8256"/>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9" name="Freeform 4815"/>
              <p:cNvSpPr>
                <a:spLocks/>
              </p:cNvSpPr>
              <p:nvPr/>
            </p:nvSpPr>
            <p:spPr bwMode="auto">
              <a:xfrm>
                <a:off x="6722" y="8256"/>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0" name="Freeform 4816"/>
              <p:cNvSpPr>
                <a:spLocks/>
              </p:cNvSpPr>
              <p:nvPr/>
            </p:nvSpPr>
            <p:spPr bwMode="auto">
              <a:xfrm>
                <a:off x="6722" y="8256"/>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1" name="Freeform 4817"/>
              <p:cNvSpPr>
                <a:spLocks/>
              </p:cNvSpPr>
              <p:nvPr/>
            </p:nvSpPr>
            <p:spPr bwMode="auto">
              <a:xfrm>
                <a:off x="6724" y="8256"/>
                <a:ext cx="8" cy="0"/>
              </a:xfrm>
              <a:custGeom>
                <a:avLst/>
                <a:gdLst/>
                <a:ahLst/>
                <a:cxnLst>
                  <a:cxn ang="0">
                    <a:pos x="0" y="0"/>
                  </a:cxn>
                  <a:cxn ang="0">
                    <a:pos x="7" y="0"/>
                  </a:cxn>
                </a:cxnLst>
                <a:rect l="0" t="0" r="r" b="b"/>
                <a:pathLst>
                  <a:path w="8">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2" name="Freeform 4818"/>
              <p:cNvSpPr>
                <a:spLocks/>
              </p:cNvSpPr>
              <p:nvPr/>
            </p:nvSpPr>
            <p:spPr bwMode="auto">
              <a:xfrm>
                <a:off x="6724" y="8256"/>
                <a:ext cx="8" cy="0"/>
              </a:xfrm>
              <a:custGeom>
                <a:avLst/>
                <a:gdLst/>
                <a:ahLst/>
                <a:cxnLst>
                  <a:cxn ang="0">
                    <a:pos x="0" y="0"/>
                  </a:cxn>
                  <a:cxn ang="0">
                    <a:pos x="7" y="0"/>
                  </a:cxn>
                </a:cxnLst>
                <a:rect l="0" t="0" r="r" b="b"/>
                <a:pathLst>
                  <a:path w="8">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3" name="Freeform 4819"/>
              <p:cNvSpPr>
                <a:spLocks/>
              </p:cNvSpPr>
              <p:nvPr/>
            </p:nvSpPr>
            <p:spPr bwMode="auto">
              <a:xfrm>
                <a:off x="6727" y="8256"/>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4" name="Freeform 4820"/>
              <p:cNvSpPr>
                <a:spLocks/>
              </p:cNvSpPr>
              <p:nvPr/>
            </p:nvSpPr>
            <p:spPr bwMode="auto">
              <a:xfrm>
                <a:off x="6727" y="8256"/>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5" name="Freeform 4821"/>
              <p:cNvSpPr>
                <a:spLocks/>
              </p:cNvSpPr>
              <p:nvPr/>
            </p:nvSpPr>
            <p:spPr bwMode="auto">
              <a:xfrm>
                <a:off x="6727" y="8263"/>
                <a:ext cx="12" cy="65"/>
              </a:xfrm>
              <a:custGeom>
                <a:avLst/>
                <a:gdLst/>
                <a:ahLst/>
                <a:cxnLst>
                  <a:cxn ang="0">
                    <a:pos x="7" y="47"/>
                  </a:cxn>
                  <a:cxn ang="0">
                    <a:pos x="7" y="64"/>
                  </a:cxn>
                  <a:cxn ang="0">
                    <a:pos x="11" y="62"/>
                  </a:cxn>
                  <a:cxn ang="0">
                    <a:pos x="11" y="47"/>
                  </a:cxn>
                  <a:cxn ang="0">
                    <a:pos x="9" y="31"/>
                  </a:cxn>
                  <a:cxn ang="0">
                    <a:pos x="9" y="14"/>
                  </a:cxn>
                  <a:cxn ang="0">
                    <a:pos x="7" y="0"/>
                  </a:cxn>
                  <a:cxn ang="0">
                    <a:pos x="0" y="0"/>
                  </a:cxn>
                  <a:cxn ang="0">
                    <a:pos x="4" y="14"/>
                  </a:cxn>
                  <a:cxn ang="0">
                    <a:pos x="4" y="31"/>
                  </a:cxn>
                  <a:cxn ang="0">
                    <a:pos x="7" y="47"/>
                  </a:cxn>
                </a:cxnLst>
                <a:rect l="0" t="0" r="r" b="b"/>
                <a:pathLst>
                  <a:path w="12" h="65">
                    <a:moveTo>
                      <a:pt x="7" y="47"/>
                    </a:moveTo>
                    <a:lnTo>
                      <a:pt x="7" y="64"/>
                    </a:lnTo>
                    <a:lnTo>
                      <a:pt x="11" y="62"/>
                    </a:lnTo>
                    <a:lnTo>
                      <a:pt x="11" y="47"/>
                    </a:lnTo>
                    <a:lnTo>
                      <a:pt x="9" y="31"/>
                    </a:lnTo>
                    <a:lnTo>
                      <a:pt x="9" y="14"/>
                    </a:lnTo>
                    <a:lnTo>
                      <a:pt x="7" y="0"/>
                    </a:lnTo>
                    <a:lnTo>
                      <a:pt x="0" y="0"/>
                    </a:lnTo>
                    <a:lnTo>
                      <a:pt x="4" y="14"/>
                    </a:lnTo>
                    <a:lnTo>
                      <a:pt x="4" y="31"/>
                    </a:lnTo>
                    <a:lnTo>
                      <a:pt x="7" y="4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6" name="Freeform 4822"/>
              <p:cNvSpPr>
                <a:spLocks/>
              </p:cNvSpPr>
              <p:nvPr/>
            </p:nvSpPr>
            <p:spPr bwMode="auto">
              <a:xfrm>
                <a:off x="6727" y="8263"/>
                <a:ext cx="9" cy="65"/>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9" h="65">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7" name="Freeform 4823"/>
              <p:cNvSpPr>
                <a:spLocks/>
              </p:cNvSpPr>
              <p:nvPr/>
            </p:nvSpPr>
            <p:spPr bwMode="auto">
              <a:xfrm>
                <a:off x="6727" y="8263"/>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8" name="Freeform 4824"/>
              <p:cNvSpPr>
                <a:spLocks/>
              </p:cNvSpPr>
              <p:nvPr/>
            </p:nvSpPr>
            <p:spPr bwMode="auto">
              <a:xfrm>
                <a:off x="6724" y="8263"/>
                <a:ext cx="12" cy="65"/>
              </a:xfrm>
              <a:custGeom>
                <a:avLst/>
                <a:gdLst/>
                <a:ahLst/>
                <a:cxnLst>
                  <a:cxn ang="0">
                    <a:pos x="0" y="0"/>
                  </a:cxn>
                  <a:cxn ang="0">
                    <a:pos x="2" y="14"/>
                  </a:cxn>
                  <a:cxn ang="0">
                    <a:pos x="7" y="47"/>
                  </a:cxn>
                  <a:cxn ang="0">
                    <a:pos x="7" y="64"/>
                  </a:cxn>
                  <a:cxn ang="0">
                    <a:pos x="11" y="62"/>
                  </a:cxn>
                  <a:cxn ang="0">
                    <a:pos x="11" y="47"/>
                  </a:cxn>
                  <a:cxn ang="0">
                    <a:pos x="7" y="14"/>
                  </a:cxn>
                  <a:cxn ang="0">
                    <a:pos x="4" y="0"/>
                  </a:cxn>
                  <a:cxn ang="0">
                    <a:pos x="0" y="0"/>
                  </a:cxn>
                </a:cxnLst>
                <a:rect l="0" t="0" r="r" b="b"/>
                <a:pathLst>
                  <a:path w="12" h="65">
                    <a:moveTo>
                      <a:pt x="0" y="0"/>
                    </a:moveTo>
                    <a:lnTo>
                      <a:pt x="2" y="14"/>
                    </a:lnTo>
                    <a:lnTo>
                      <a:pt x="7" y="47"/>
                    </a:lnTo>
                    <a:lnTo>
                      <a:pt x="7" y="64"/>
                    </a:lnTo>
                    <a:lnTo>
                      <a:pt x="11" y="62"/>
                    </a:lnTo>
                    <a:lnTo>
                      <a:pt x="11" y="47"/>
                    </a:lnTo>
                    <a:lnTo>
                      <a:pt x="7" y="14"/>
                    </a:lnTo>
                    <a:lnTo>
                      <a:pt x="4"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9" name="Freeform 4825"/>
              <p:cNvSpPr>
                <a:spLocks/>
              </p:cNvSpPr>
              <p:nvPr/>
            </p:nvSpPr>
            <p:spPr bwMode="auto">
              <a:xfrm>
                <a:off x="6724" y="8263"/>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0" name="Freeform 4826"/>
              <p:cNvSpPr>
                <a:spLocks/>
              </p:cNvSpPr>
              <p:nvPr/>
            </p:nvSpPr>
            <p:spPr bwMode="auto">
              <a:xfrm>
                <a:off x="6722" y="8263"/>
                <a:ext cx="12" cy="65"/>
              </a:xfrm>
              <a:custGeom>
                <a:avLst/>
                <a:gdLst/>
                <a:ahLst/>
                <a:cxnLst>
                  <a:cxn ang="0">
                    <a:pos x="7" y="0"/>
                  </a:cxn>
                  <a:cxn ang="0">
                    <a:pos x="0" y="0"/>
                  </a:cxn>
                  <a:cxn ang="0">
                    <a:pos x="4" y="14"/>
                  </a:cxn>
                  <a:cxn ang="0">
                    <a:pos x="4" y="31"/>
                  </a:cxn>
                  <a:cxn ang="0">
                    <a:pos x="7" y="47"/>
                  </a:cxn>
                  <a:cxn ang="0">
                    <a:pos x="7" y="64"/>
                  </a:cxn>
                  <a:cxn ang="0">
                    <a:pos x="12" y="64"/>
                  </a:cxn>
                  <a:cxn ang="0">
                    <a:pos x="12"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2" y="64"/>
                    </a:lnTo>
                    <a:lnTo>
                      <a:pt x="12" y="47"/>
                    </a:lnTo>
                    <a:lnTo>
                      <a:pt x="9" y="31"/>
                    </a:lnTo>
                    <a:lnTo>
                      <a:pt x="9" y="14"/>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1" name="Freeform 4827"/>
              <p:cNvSpPr>
                <a:spLocks/>
              </p:cNvSpPr>
              <p:nvPr/>
            </p:nvSpPr>
            <p:spPr bwMode="auto">
              <a:xfrm>
                <a:off x="6722" y="8263"/>
                <a:ext cx="12" cy="65"/>
              </a:xfrm>
              <a:custGeom>
                <a:avLst/>
                <a:gdLst/>
                <a:ahLst/>
                <a:cxnLst>
                  <a:cxn ang="0">
                    <a:pos x="2" y="14"/>
                  </a:cxn>
                  <a:cxn ang="0">
                    <a:pos x="4" y="31"/>
                  </a:cxn>
                  <a:cxn ang="0">
                    <a:pos x="4" y="47"/>
                  </a:cxn>
                  <a:cxn ang="0">
                    <a:pos x="7" y="64"/>
                  </a:cxn>
                  <a:cxn ang="0">
                    <a:pos x="12" y="62"/>
                  </a:cxn>
                  <a:cxn ang="0">
                    <a:pos x="9" y="47"/>
                  </a:cxn>
                  <a:cxn ang="0">
                    <a:pos x="9" y="31"/>
                  </a:cxn>
                  <a:cxn ang="0">
                    <a:pos x="7" y="14"/>
                  </a:cxn>
                  <a:cxn ang="0">
                    <a:pos x="4" y="0"/>
                  </a:cxn>
                  <a:cxn ang="0">
                    <a:pos x="0" y="0"/>
                  </a:cxn>
                  <a:cxn ang="0">
                    <a:pos x="2" y="14"/>
                  </a:cxn>
                </a:cxnLst>
                <a:rect l="0" t="0" r="r" b="b"/>
                <a:pathLst>
                  <a:path w="12" h="65">
                    <a:moveTo>
                      <a:pt x="2" y="14"/>
                    </a:moveTo>
                    <a:lnTo>
                      <a:pt x="4" y="31"/>
                    </a:lnTo>
                    <a:lnTo>
                      <a:pt x="4" y="47"/>
                    </a:lnTo>
                    <a:lnTo>
                      <a:pt x="7" y="64"/>
                    </a:lnTo>
                    <a:lnTo>
                      <a:pt x="12" y="62"/>
                    </a:lnTo>
                    <a:lnTo>
                      <a:pt x="9" y="47"/>
                    </a:lnTo>
                    <a:lnTo>
                      <a:pt x="9" y="31"/>
                    </a:lnTo>
                    <a:lnTo>
                      <a:pt x="7" y="14"/>
                    </a:lnTo>
                    <a:lnTo>
                      <a:pt x="4" y="0"/>
                    </a:lnTo>
                    <a:lnTo>
                      <a:pt x="0" y="0"/>
                    </a:lnTo>
                    <a:lnTo>
                      <a:pt x="2" y="1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2" name="Freeform 4828"/>
              <p:cNvSpPr>
                <a:spLocks/>
              </p:cNvSpPr>
              <p:nvPr/>
            </p:nvSpPr>
            <p:spPr bwMode="auto">
              <a:xfrm>
                <a:off x="6722" y="8263"/>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3" name="Freeform 4829"/>
              <p:cNvSpPr>
                <a:spLocks/>
              </p:cNvSpPr>
              <p:nvPr/>
            </p:nvSpPr>
            <p:spPr bwMode="auto">
              <a:xfrm>
                <a:off x="6720" y="8263"/>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4" name="Freeform 4830"/>
              <p:cNvSpPr>
                <a:spLocks/>
              </p:cNvSpPr>
              <p:nvPr/>
            </p:nvSpPr>
            <p:spPr bwMode="auto">
              <a:xfrm>
                <a:off x="6720" y="8263"/>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5" name="Freeform 4831"/>
              <p:cNvSpPr>
                <a:spLocks/>
              </p:cNvSpPr>
              <p:nvPr/>
            </p:nvSpPr>
            <p:spPr bwMode="auto">
              <a:xfrm>
                <a:off x="6717" y="8263"/>
                <a:ext cx="12" cy="65"/>
              </a:xfrm>
              <a:custGeom>
                <a:avLst/>
                <a:gdLst/>
                <a:ahLst/>
                <a:cxnLst>
                  <a:cxn ang="0">
                    <a:pos x="7" y="47"/>
                  </a:cxn>
                  <a:cxn ang="0">
                    <a:pos x="7" y="64"/>
                  </a:cxn>
                  <a:cxn ang="0">
                    <a:pos x="12" y="62"/>
                  </a:cxn>
                  <a:cxn ang="0">
                    <a:pos x="12" y="47"/>
                  </a:cxn>
                  <a:cxn ang="0">
                    <a:pos x="9" y="31"/>
                  </a:cxn>
                  <a:cxn ang="0">
                    <a:pos x="9" y="14"/>
                  </a:cxn>
                  <a:cxn ang="0">
                    <a:pos x="7" y="0"/>
                  </a:cxn>
                  <a:cxn ang="0">
                    <a:pos x="0" y="0"/>
                  </a:cxn>
                  <a:cxn ang="0">
                    <a:pos x="4" y="14"/>
                  </a:cxn>
                  <a:cxn ang="0">
                    <a:pos x="4" y="31"/>
                  </a:cxn>
                  <a:cxn ang="0">
                    <a:pos x="7" y="47"/>
                  </a:cxn>
                </a:cxnLst>
                <a:rect l="0" t="0" r="r" b="b"/>
                <a:pathLst>
                  <a:path w="12" h="65">
                    <a:moveTo>
                      <a:pt x="7" y="47"/>
                    </a:moveTo>
                    <a:lnTo>
                      <a:pt x="7" y="64"/>
                    </a:lnTo>
                    <a:lnTo>
                      <a:pt x="12" y="62"/>
                    </a:lnTo>
                    <a:lnTo>
                      <a:pt x="12" y="47"/>
                    </a:lnTo>
                    <a:lnTo>
                      <a:pt x="9" y="31"/>
                    </a:lnTo>
                    <a:lnTo>
                      <a:pt x="9" y="14"/>
                    </a:lnTo>
                    <a:lnTo>
                      <a:pt x="7" y="0"/>
                    </a:lnTo>
                    <a:lnTo>
                      <a:pt x="0" y="0"/>
                    </a:lnTo>
                    <a:lnTo>
                      <a:pt x="4" y="14"/>
                    </a:lnTo>
                    <a:lnTo>
                      <a:pt x="4" y="31"/>
                    </a:lnTo>
                    <a:lnTo>
                      <a:pt x="7" y="4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6" name="Freeform 4832"/>
              <p:cNvSpPr>
                <a:spLocks/>
              </p:cNvSpPr>
              <p:nvPr/>
            </p:nvSpPr>
            <p:spPr bwMode="auto">
              <a:xfrm>
                <a:off x="6717" y="8263"/>
                <a:ext cx="12" cy="65"/>
              </a:xfrm>
              <a:custGeom>
                <a:avLst/>
                <a:gdLst/>
                <a:ahLst/>
                <a:cxnLst>
                  <a:cxn ang="0">
                    <a:pos x="7" y="47"/>
                  </a:cxn>
                  <a:cxn ang="0">
                    <a:pos x="7" y="64"/>
                  </a:cxn>
                  <a:cxn ang="0">
                    <a:pos x="12" y="62"/>
                  </a:cxn>
                  <a:cxn ang="0">
                    <a:pos x="9" y="47"/>
                  </a:cxn>
                  <a:cxn ang="0">
                    <a:pos x="9" y="31"/>
                  </a:cxn>
                  <a:cxn ang="0">
                    <a:pos x="7" y="14"/>
                  </a:cxn>
                  <a:cxn ang="0">
                    <a:pos x="4" y="0"/>
                  </a:cxn>
                  <a:cxn ang="0">
                    <a:pos x="0" y="0"/>
                  </a:cxn>
                  <a:cxn ang="0">
                    <a:pos x="2" y="14"/>
                  </a:cxn>
                  <a:cxn ang="0">
                    <a:pos x="7" y="47"/>
                  </a:cxn>
                </a:cxnLst>
                <a:rect l="0" t="0" r="r" b="b"/>
                <a:pathLst>
                  <a:path w="12" h="65">
                    <a:moveTo>
                      <a:pt x="7" y="47"/>
                    </a:moveTo>
                    <a:lnTo>
                      <a:pt x="7" y="64"/>
                    </a:lnTo>
                    <a:lnTo>
                      <a:pt x="12" y="62"/>
                    </a:lnTo>
                    <a:lnTo>
                      <a:pt x="9" y="47"/>
                    </a:lnTo>
                    <a:lnTo>
                      <a:pt x="9" y="31"/>
                    </a:lnTo>
                    <a:lnTo>
                      <a:pt x="7" y="14"/>
                    </a:lnTo>
                    <a:lnTo>
                      <a:pt x="4" y="0"/>
                    </a:lnTo>
                    <a:lnTo>
                      <a:pt x="0" y="0"/>
                    </a:lnTo>
                    <a:lnTo>
                      <a:pt x="2" y="14"/>
                    </a:lnTo>
                    <a:lnTo>
                      <a:pt x="7" y="47"/>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7" name="Freeform 4833"/>
              <p:cNvSpPr>
                <a:spLocks/>
              </p:cNvSpPr>
              <p:nvPr/>
            </p:nvSpPr>
            <p:spPr bwMode="auto">
              <a:xfrm>
                <a:off x="6727" y="8116"/>
                <a:ext cx="213" cy="233"/>
              </a:xfrm>
              <a:custGeom>
                <a:avLst/>
                <a:gdLst/>
                <a:ahLst/>
                <a:cxnLst>
                  <a:cxn ang="0">
                    <a:pos x="213" y="213"/>
                  </a:cxn>
                  <a:cxn ang="0">
                    <a:pos x="211" y="12"/>
                  </a:cxn>
                  <a:cxn ang="0">
                    <a:pos x="52" y="0"/>
                  </a:cxn>
                  <a:cxn ang="0">
                    <a:pos x="0" y="4"/>
                  </a:cxn>
                  <a:cxn ang="0">
                    <a:pos x="2" y="216"/>
                  </a:cxn>
                  <a:cxn ang="0">
                    <a:pos x="11" y="216"/>
                  </a:cxn>
                  <a:cxn ang="0">
                    <a:pos x="11" y="223"/>
                  </a:cxn>
                  <a:cxn ang="0">
                    <a:pos x="52" y="232"/>
                  </a:cxn>
                  <a:cxn ang="0">
                    <a:pos x="189" y="213"/>
                  </a:cxn>
                  <a:cxn ang="0">
                    <a:pos x="213" y="213"/>
                  </a:cxn>
                </a:cxnLst>
                <a:rect l="0" t="0" r="r" b="b"/>
                <a:pathLst>
                  <a:path w="213" h="233">
                    <a:moveTo>
                      <a:pt x="213" y="213"/>
                    </a:moveTo>
                    <a:lnTo>
                      <a:pt x="211" y="12"/>
                    </a:lnTo>
                    <a:lnTo>
                      <a:pt x="52" y="0"/>
                    </a:lnTo>
                    <a:lnTo>
                      <a:pt x="0" y="4"/>
                    </a:lnTo>
                    <a:lnTo>
                      <a:pt x="2" y="216"/>
                    </a:lnTo>
                    <a:lnTo>
                      <a:pt x="11" y="216"/>
                    </a:lnTo>
                    <a:lnTo>
                      <a:pt x="11"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8" name="Freeform 4834"/>
              <p:cNvSpPr>
                <a:spLocks/>
              </p:cNvSpPr>
              <p:nvPr/>
            </p:nvSpPr>
            <p:spPr bwMode="auto">
              <a:xfrm>
                <a:off x="6792" y="8071"/>
                <a:ext cx="326" cy="300"/>
              </a:xfrm>
              <a:custGeom>
                <a:avLst/>
                <a:gdLst/>
                <a:ahLst/>
                <a:cxnLst>
                  <a:cxn ang="0">
                    <a:pos x="254" y="240"/>
                  </a:cxn>
                  <a:cxn ang="0">
                    <a:pos x="321" y="213"/>
                  </a:cxn>
                  <a:cxn ang="0">
                    <a:pos x="323" y="180"/>
                  </a:cxn>
                  <a:cxn ang="0">
                    <a:pos x="326" y="143"/>
                  </a:cxn>
                  <a:cxn ang="0">
                    <a:pos x="323" y="107"/>
                  </a:cxn>
                  <a:cxn ang="0">
                    <a:pos x="249" y="50"/>
                  </a:cxn>
                  <a:cxn ang="0">
                    <a:pos x="240" y="31"/>
                  </a:cxn>
                  <a:cxn ang="0">
                    <a:pos x="227" y="16"/>
                  </a:cxn>
                  <a:cxn ang="0">
                    <a:pos x="215" y="9"/>
                  </a:cxn>
                  <a:cxn ang="0">
                    <a:pos x="203" y="7"/>
                  </a:cxn>
                  <a:cxn ang="0">
                    <a:pos x="194" y="4"/>
                  </a:cxn>
                  <a:cxn ang="0">
                    <a:pos x="172" y="0"/>
                  </a:cxn>
                  <a:cxn ang="0">
                    <a:pos x="158" y="2"/>
                  </a:cxn>
                  <a:cxn ang="0">
                    <a:pos x="141" y="4"/>
                  </a:cxn>
                  <a:cxn ang="0">
                    <a:pos x="131" y="7"/>
                  </a:cxn>
                  <a:cxn ang="0">
                    <a:pos x="115" y="9"/>
                  </a:cxn>
                  <a:cxn ang="0">
                    <a:pos x="98" y="12"/>
                  </a:cxn>
                  <a:cxn ang="0">
                    <a:pos x="83" y="14"/>
                  </a:cxn>
                  <a:cxn ang="0">
                    <a:pos x="71" y="16"/>
                  </a:cxn>
                  <a:cxn ang="0">
                    <a:pos x="57" y="19"/>
                  </a:cxn>
                  <a:cxn ang="0">
                    <a:pos x="45" y="21"/>
                  </a:cxn>
                  <a:cxn ang="0">
                    <a:pos x="35" y="23"/>
                  </a:cxn>
                  <a:cxn ang="0">
                    <a:pos x="23" y="26"/>
                  </a:cxn>
                  <a:cxn ang="0">
                    <a:pos x="14" y="28"/>
                  </a:cxn>
                  <a:cxn ang="0">
                    <a:pos x="4" y="52"/>
                  </a:cxn>
                  <a:cxn ang="0">
                    <a:pos x="0" y="98"/>
                  </a:cxn>
                  <a:cxn ang="0">
                    <a:pos x="4" y="232"/>
                  </a:cxn>
                  <a:cxn ang="0">
                    <a:pos x="21" y="240"/>
                  </a:cxn>
                  <a:cxn ang="0">
                    <a:pos x="31" y="242"/>
                  </a:cxn>
                  <a:cxn ang="0">
                    <a:pos x="38" y="244"/>
                  </a:cxn>
                  <a:cxn ang="0">
                    <a:pos x="52" y="247"/>
                  </a:cxn>
                  <a:cxn ang="0">
                    <a:pos x="64" y="249"/>
                  </a:cxn>
                  <a:cxn ang="0">
                    <a:pos x="86" y="266"/>
                  </a:cxn>
                  <a:cxn ang="0">
                    <a:pos x="60" y="278"/>
                  </a:cxn>
                  <a:cxn ang="0">
                    <a:pos x="55" y="285"/>
                  </a:cxn>
                  <a:cxn ang="0">
                    <a:pos x="64" y="290"/>
                  </a:cxn>
                  <a:cxn ang="0">
                    <a:pos x="74" y="292"/>
                  </a:cxn>
                  <a:cxn ang="0">
                    <a:pos x="86" y="295"/>
                  </a:cxn>
                  <a:cxn ang="0">
                    <a:pos x="196" y="300"/>
                  </a:cxn>
                  <a:cxn ang="0">
                    <a:pos x="242" y="283"/>
                  </a:cxn>
                  <a:cxn ang="0">
                    <a:pos x="249" y="273"/>
                  </a:cxn>
                  <a:cxn ang="0">
                    <a:pos x="244" y="263"/>
                  </a:cxn>
                  <a:cxn ang="0">
                    <a:pos x="237" y="261"/>
                  </a:cxn>
                  <a:cxn ang="0">
                    <a:pos x="218" y="254"/>
                  </a:cxn>
                </a:cxnLst>
                <a:rect l="0" t="0" r="r" b="b"/>
                <a:pathLst>
                  <a:path w="326" h="300">
                    <a:moveTo>
                      <a:pt x="218" y="254"/>
                    </a:moveTo>
                    <a:lnTo>
                      <a:pt x="254" y="240"/>
                    </a:lnTo>
                    <a:lnTo>
                      <a:pt x="319" y="227"/>
                    </a:lnTo>
                    <a:lnTo>
                      <a:pt x="321" y="213"/>
                    </a:lnTo>
                    <a:lnTo>
                      <a:pt x="321" y="196"/>
                    </a:lnTo>
                    <a:lnTo>
                      <a:pt x="323" y="180"/>
                    </a:lnTo>
                    <a:lnTo>
                      <a:pt x="323" y="163"/>
                    </a:lnTo>
                    <a:lnTo>
                      <a:pt x="326" y="143"/>
                    </a:lnTo>
                    <a:lnTo>
                      <a:pt x="323" y="124"/>
                    </a:lnTo>
                    <a:lnTo>
                      <a:pt x="323" y="107"/>
                    </a:lnTo>
                    <a:lnTo>
                      <a:pt x="321" y="91"/>
                    </a:lnTo>
                    <a:lnTo>
                      <a:pt x="249" y="50"/>
                    </a:lnTo>
                    <a:lnTo>
                      <a:pt x="244" y="36"/>
                    </a:lnTo>
                    <a:lnTo>
                      <a:pt x="240" y="31"/>
                    </a:lnTo>
                    <a:lnTo>
                      <a:pt x="237" y="26"/>
                    </a:lnTo>
                    <a:lnTo>
                      <a:pt x="227" y="16"/>
                    </a:lnTo>
                    <a:lnTo>
                      <a:pt x="218" y="12"/>
                    </a:lnTo>
                    <a:lnTo>
                      <a:pt x="215" y="9"/>
                    </a:lnTo>
                    <a:lnTo>
                      <a:pt x="211" y="9"/>
                    </a:lnTo>
                    <a:lnTo>
                      <a:pt x="203" y="7"/>
                    </a:lnTo>
                    <a:lnTo>
                      <a:pt x="199" y="4"/>
                    </a:lnTo>
                    <a:lnTo>
                      <a:pt x="194" y="4"/>
                    </a:lnTo>
                    <a:lnTo>
                      <a:pt x="180" y="0"/>
                    </a:lnTo>
                    <a:lnTo>
                      <a:pt x="172" y="0"/>
                    </a:lnTo>
                    <a:lnTo>
                      <a:pt x="167" y="2"/>
                    </a:lnTo>
                    <a:lnTo>
                      <a:pt x="158" y="2"/>
                    </a:lnTo>
                    <a:lnTo>
                      <a:pt x="153" y="4"/>
                    </a:lnTo>
                    <a:lnTo>
                      <a:pt x="141" y="4"/>
                    </a:lnTo>
                    <a:lnTo>
                      <a:pt x="136" y="7"/>
                    </a:lnTo>
                    <a:lnTo>
                      <a:pt x="131" y="7"/>
                    </a:lnTo>
                    <a:lnTo>
                      <a:pt x="127" y="9"/>
                    </a:lnTo>
                    <a:lnTo>
                      <a:pt x="115" y="9"/>
                    </a:lnTo>
                    <a:lnTo>
                      <a:pt x="110" y="12"/>
                    </a:lnTo>
                    <a:lnTo>
                      <a:pt x="98" y="12"/>
                    </a:lnTo>
                    <a:lnTo>
                      <a:pt x="93" y="14"/>
                    </a:lnTo>
                    <a:lnTo>
                      <a:pt x="83" y="14"/>
                    </a:lnTo>
                    <a:lnTo>
                      <a:pt x="76" y="16"/>
                    </a:lnTo>
                    <a:lnTo>
                      <a:pt x="71" y="16"/>
                    </a:lnTo>
                    <a:lnTo>
                      <a:pt x="67" y="19"/>
                    </a:lnTo>
                    <a:lnTo>
                      <a:pt x="57" y="19"/>
                    </a:lnTo>
                    <a:lnTo>
                      <a:pt x="50" y="21"/>
                    </a:lnTo>
                    <a:lnTo>
                      <a:pt x="45" y="21"/>
                    </a:lnTo>
                    <a:lnTo>
                      <a:pt x="40" y="23"/>
                    </a:lnTo>
                    <a:lnTo>
                      <a:pt x="35" y="23"/>
                    </a:lnTo>
                    <a:lnTo>
                      <a:pt x="31" y="26"/>
                    </a:lnTo>
                    <a:lnTo>
                      <a:pt x="23" y="26"/>
                    </a:lnTo>
                    <a:lnTo>
                      <a:pt x="19" y="28"/>
                    </a:lnTo>
                    <a:lnTo>
                      <a:pt x="14" y="28"/>
                    </a:lnTo>
                    <a:lnTo>
                      <a:pt x="9" y="31"/>
                    </a:lnTo>
                    <a:lnTo>
                      <a:pt x="4" y="52"/>
                    </a:lnTo>
                    <a:lnTo>
                      <a:pt x="2" y="74"/>
                    </a:lnTo>
                    <a:lnTo>
                      <a:pt x="0" y="98"/>
                    </a:lnTo>
                    <a:lnTo>
                      <a:pt x="0" y="208"/>
                    </a:lnTo>
                    <a:lnTo>
                      <a:pt x="4" y="232"/>
                    </a:lnTo>
                    <a:lnTo>
                      <a:pt x="19" y="240"/>
                    </a:lnTo>
                    <a:lnTo>
                      <a:pt x="21" y="240"/>
                    </a:lnTo>
                    <a:lnTo>
                      <a:pt x="26" y="242"/>
                    </a:lnTo>
                    <a:lnTo>
                      <a:pt x="31" y="242"/>
                    </a:lnTo>
                    <a:lnTo>
                      <a:pt x="33" y="244"/>
                    </a:lnTo>
                    <a:lnTo>
                      <a:pt x="38" y="244"/>
                    </a:lnTo>
                    <a:lnTo>
                      <a:pt x="40" y="247"/>
                    </a:lnTo>
                    <a:lnTo>
                      <a:pt x="52" y="247"/>
                    </a:lnTo>
                    <a:lnTo>
                      <a:pt x="55" y="249"/>
                    </a:lnTo>
                    <a:lnTo>
                      <a:pt x="64" y="249"/>
                    </a:lnTo>
                    <a:lnTo>
                      <a:pt x="79" y="259"/>
                    </a:lnTo>
                    <a:lnTo>
                      <a:pt x="86" y="266"/>
                    </a:lnTo>
                    <a:lnTo>
                      <a:pt x="76" y="273"/>
                    </a:lnTo>
                    <a:lnTo>
                      <a:pt x="60" y="278"/>
                    </a:lnTo>
                    <a:lnTo>
                      <a:pt x="52" y="283"/>
                    </a:lnTo>
                    <a:lnTo>
                      <a:pt x="55" y="285"/>
                    </a:lnTo>
                    <a:lnTo>
                      <a:pt x="60" y="287"/>
                    </a:lnTo>
                    <a:lnTo>
                      <a:pt x="64" y="290"/>
                    </a:lnTo>
                    <a:lnTo>
                      <a:pt x="69" y="290"/>
                    </a:lnTo>
                    <a:lnTo>
                      <a:pt x="74" y="292"/>
                    </a:lnTo>
                    <a:lnTo>
                      <a:pt x="79" y="292"/>
                    </a:lnTo>
                    <a:lnTo>
                      <a:pt x="86" y="295"/>
                    </a:lnTo>
                    <a:lnTo>
                      <a:pt x="136" y="295"/>
                    </a:lnTo>
                    <a:lnTo>
                      <a:pt x="196" y="300"/>
                    </a:lnTo>
                    <a:lnTo>
                      <a:pt x="232" y="287"/>
                    </a:lnTo>
                    <a:lnTo>
                      <a:pt x="242" y="283"/>
                    </a:lnTo>
                    <a:lnTo>
                      <a:pt x="247" y="278"/>
                    </a:lnTo>
                    <a:lnTo>
                      <a:pt x="249" y="273"/>
                    </a:lnTo>
                    <a:lnTo>
                      <a:pt x="247" y="268"/>
                    </a:lnTo>
                    <a:lnTo>
                      <a:pt x="244" y="263"/>
                    </a:lnTo>
                    <a:lnTo>
                      <a:pt x="240" y="263"/>
                    </a:lnTo>
                    <a:lnTo>
                      <a:pt x="237" y="261"/>
                    </a:lnTo>
                    <a:lnTo>
                      <a:pt x="223" y="254"/>
                    </a:lnTo>
                    <a:lnTo>
                      <a:pt x="218" y="254"/>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9" name="Freeform 4835"/>
              <p:cNvSpPr>
                <a:spLocks/>
              </p:cNvSpPr>
              <p:nvPr/>
            </p:nvSpPr>
            <p:spPr bwMode="auto">
              <a:xfrm>
                <a:off x="6991" y="8076"/>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0" name="Freeform 4836"/>
              <p:cNvSpPr>
                <a:spLocks/>
              </p:cNvSpPr>
              <p:nvPr/>
            </p:nvSpPr>
            <p:spPr bwMode="auto">
              <a:xfrm>
                <a:off x="6988" y="8076"/>
                <a:ext cx="5" cy="228"/>
              </a:xfrm>
              <a:custGeom>
                <a:avLst/>
                <a:gdLst/>
                <a:ahLst/>
                <a:cxnLst>
                  <a:cxn ang="0">
                    <a:pos x="2" y="36"/>
                  </a:cxn>
                  <a:cxn ang="0">
                    <a:pos x="0" y="115"/>
                  </a:cxn>
                  <a:cxn ang="0">
                    <a:pos x="0" y="191"/>
                  </a:cxn>
                  <a:cxn ang="0">
                    <a:pos x="2" y="227"/>
                  </a:cxn>
                  <a:cxn ang="0">
                    <a:pos x="4" y="227"/>
                  </a:cxn>
                  <a:cxn ang="0">
                    <a:pos x="2" y="177"/>
                  </a:cxn>
                  <a:cxn ang="0">
                    <a:pos x="2" y="71"/>
                  </a:cxn>
                  <a:cxn ang="0">
                    <a:pos x="4" y="2"/>
                  </a:cxn>
                  <a:cxn ang="0">
                    <a:pos x="2" y="0"/>
                  </a:cxn>
                  <a:cxn ang="0">
                    <a:pos x="2" y="36"/>
                  </a:cxn>
                </a:cxnLst>
                <a:rect l="0" t="0" r="r" b="b"/>
                <a:pathLst>
                  <a:path w="5" h="228">
                    <a:moveTo>
                      <a:pt x="2" y="36"/>
                    </a:moveTo>
                    <a:lnTo>
                      <a:pt x="0" y="115"/>
                    </a:lnTo>
                    <a:lnTo>
                      <a:pt x="0" y="191"/>
                    </a:lnTo>
                    <a:lnTo>
                      <a:pt x="2" y="227"/>
                    </a:lnTo>
                    <a:lnTo>
                      <a:pt x="4" y="227"/>
                    </a:lnTo>
                    <a:lnTo>
                      <a:pt x="2" y="177"/>
                    </a:lnTo>
                    <a:lnTo>
                      <a:pt x="2" y="71"/>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1" name="Freeform 4837"/>
              <p:cNvSpPr>
                <a:spLocks/>
              </p:cNvSpPr>
              <p:nvPr/>
            </p:nvSpPr>
            <p:spPr bwMode="auto">
              <a:xfrm>
                <a:off x="6990" y="8076"/>
                <a:ext cx="0" cy="228"/>
              </a:xfrm>
              <a:custGeom>
                <a:avLst/>
                <a:gdLst/>
                <a:ahLst/>
                <a:cxnLst>
                  <a:cxn ang="0">
                    <a:pos x="0" y="0"/>
                  </a:cxn>
                  <a:cxn ang="0">
                    <a:pos x="0" y="227"/>
                  </a:cxn>
                </a:cxnLst>
                <a:rect l="0" t="0" r="r" b="b"/>
                <a:pathLst>
                  <a:path h="228">
                    <a:moveTo>
                      <a:pt x="0" y="0"/>
                    </a:moveTo>
                    <a:lnTo>
                      <a:pt x="0" y="227"/>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2" name="Freeform 4838"/>
              <p:cNvSpPr>
                <a:spLocks/>
              </p:cNvSpPr>
              <p:nvPr/>
            </p:nvSpPr>
            <p:spPr bwMode="auto">
              <a:xfrm>
                <a:off x="6986" y="8076"/>
                <a:ext cx="5" cy="228"/>
              </a:xfrm>
              <a:custGeom>
                <a:avLst/>
                <a:gdLst/>
                <a:ahLst/>
                <a:cxnLst>
                  <a:cxn ang="0">
                    <a:pos x="2" y="0"/>
                  </a:cxn>
                  <a:cxn ang="0">
                    <a:pos x="0" y="36"/>
                  </a:cxn>
                  <a:cxn ang="0">
                    <a:pos x="0" y="227"/>
                  </a:cxn>
                  <a:cxn ang="0">
                    <a:pos x="4" y="227"/>
                  </a:cxn>
                  <a:cxn ang="0">
                    <a:pos x="2" y="175"/>
                  </a:cxn>
                  <a:cxn ang="0">
                    <a:pos x="2" y="127"/>
                  </a:cxn>
                  <a:cxn ang="0">
                    <a:pos x="4" y="71"/>
                  </a:cxn>
                  <a:cxn ang="0">
                    <a:pos x="4" y="0"/>
                  </a:cxn>
                  <a:cxn ang="0">
                    <a:pos x="2" y="0"/>
                  </a:cxn>
                </a:cxnLst>
                <a:rect l="0" t="0" r="r" b="b"/>
                <a:pathLst>
                  <a:path w="5" h="228">
                    <a:moveTo>
                      <a:pt x="2" y="0"/>
                    </a:moveTo>
                    <a:lnTo>
                      <a:pt x="0" y="36"/>
                    </a:lnTo>
                    <a:lnTo>
                      <a:pt x="0" y="227"/>
                    </a:lnTo>
                    <a:lnTo>
                      <a:pt x="4" y="227"/>
                    </a:lnTo>
                    <a:lnTo>
                      <a:pt x="2" y="175"/>
                    </a:lnTo>
                    <a:lnTo>
                      <a:pt x="2" y="127"/>
                    </a:lnTo>
                    <a:lnTo>
                      <a:pt x="4" y="71"/>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3" name="Freeform 4839"/>
              <p:cNvSpPr>
                <a:spLocks/>
              </p:cNvSpPr>
              <p:nvPr/>
            </p:nvSpPr>
            <p:spPr bwMode="auto">
              <a:xfrm>
                <a:off x="6987" y="8076"/>
                <a:ext cx="0" cy="228"/>
              </a:xfrm>
              <a:custGeom>
                <a:avLst/>
                <a:gdLst/>
                <a:ahLst/>
                <a:cxnLst>
                  <a:cxn ang="0">
                    <a:pos x="0" y="0"/>
                  </a:cxn>
                  <a:cxn ang="0">
                    <a:pos x="0" y="227"/>
                  </a:cxn>
                </a:cxnLst>
                <a:rect l="0" t="0" r="r" b="b"/>
                <a:pathLst>
                  <a:path h="228">
                    <a:moveTo>
                      <a:pt x="0" y="0"/>
                    </a:moveTo>
                    <a:lnTo>
                      <a:pt x="0" y="227"/>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4" name="Freeform 4840"/>
              <p:cNvSpPr>
                <a:spLocks/>
              </p:cNvSpPr>
              <p:nvPr/>
            </p:nvSpPr>
            <p:spPr bwMode="auto">
              <a:xfrm>
                <a:off x="6984" y="8076"/>
                <a:ext cx="4" cy="228"/>
              </a:xfrm>
              <a:custGeom>
                <a:avLst/>
                <a:gdLst/>
                <a:ahLst/>
                <a:cxnLst>
                  <a:cxn ang="0">
                    <a:pos x="2" y="0"/>
                  </a:cxn>
                  <a:cxn ang="0">
                    <a:pos x="0" y="36"/>
                  </a:cxn>
                  <a:cxn ang="0">
                    <a:pos x="0" y="227"/>
                  </a:cxn>
                  <a:cxn ang="0">
                    <a:pos x="4" y="227"/>
                  </a:cxn>
                  <a:cxn ang="0">
                    <a:pos x="2" y="175"/>
                  </a:cxn>
                  <a:cxn ang="0">
                    <a:pos x="2" y="69"/>
                  </a:cxn>
                  <a:cxn ang="0">
                    <a:pos x="4" y="0"/>
                  </a:cxn>
                  <a:cxn ang="0">
                    <a:pos x="2" y="0"/>
                  </a:cxn>
                </a:cxnLst>
                <a:rect l="0" t="0" r="r" b="b"/>
                <a:pathLst>
                  <a:path w="4" h="228">
                    <a:moveTo>
                      <a:pt x="2" y="0"/>
                    </a:moveTo>
                    <a:lnTo>
                      <a:pt x="0" y="36"/>
                    </a:lnTo>
                    <a:lnTo>
                      <a:pt x="0" y="227"/>
                    </a:lnTo>
                    <a:lnTo>
                      <a:pt x="4" y="227"/>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5" name="Freeform 4841"/>
              <p:cNvSpPr>
                <a:spLocks/>
              </p:cNvSpPr>
              <p:nvPr/>
            </p:nvSpPr>
            <p:spPr bwMode="auto">
              <a:xfrm>
                <a:off x="6981" y="8076"/>
                <a:ext cx="5" cy="228"/>
              </a:xfrm>
              <a:custGeom>
                <a:avLst/>
                <a:gdLst/>
                <a:ahLst/>
                <a:cxnLst>
                  <a:cxn ang="0">
                    <a:pos x="4" y="0"/>
                  </a:cxn>
                  <a:cxn ang="0">
                    <a:pos x="2" y="0"/>
                  </a:cxn>
                  <a:cxn ang="0">
                    <a:pos x="2" y="33"/>
                  </a:cxn>
                  <a:cxn ang="0">
                    <a:pos x="0" y="112"/>
                  </a:cxn>
                  <a:cxn ang="0">
                    <a:pos x="0" y="191"/>
                  </a:cxn>
                  <a:cxn ang="0">
                    <a:pos x="2" y="227"/>
                  </a:cxn>
                  <a:cxn ang="0">
                    <a:pos x="4" y="227"/>
                  </a:cxn>
                  <a:cxn ang="0">
                    <a:pos x="4" y="0"/>
                  </a:cxn>
                </a:cxnLst>
                <a:rect l="0" t="0" r="r" b="b"/>
                <a:pathLst>
                  <a:path w="5" h="228">
                    <a:moveTo>
                      <a:pt x="4" y="0"/>
                    </a:moveTo>
                    <a:lnTo>
                      <a:pt x="2" y="0"/>
                    </a:lnTo>
                    <a:lnTo>
                      <a:pt x="2" y="33"/>
                    </a:lnTo>
                    <a:lnTo>
                      <a:pt x="0" y="112"/>
                    </a:lnTo>
                    <a:lnTo>
                      <a:pt x="0" y="191"/>
                    </a:lnTo>
                    <a:lnTo>
                      <a:pt x="2" y="227"/>
                    </a:lnTo>
                    <a:lnTo>
                      <a:pt x="4" y="227"/>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6" name="Freeform 4842"/>
              <p:cNvSpPr>
                <a:spLocks/>
              </p:cNvSpPr>
              <p:nvPr/>
            </p:nvSpPr>
            <p:spPr bwMode="auto">
              <a:xfrm>
                <a:off x="6982" y="8076"/>
                <a:ext cx="0" cy="225"/>
              </a:xfrm>
              <a:custGeom>
                <a:avLst/>
                <a:gdLst/>
                <a:ahLst/>
                <a:cxnLst>
                  <a:cxn ang="0">
                    <a:pos x="0" y="0"/>
                  </a:cxn>
                  <a:cxn ang="0">
                    <a:pos x="0" y="225"/>
                  </a:cxn>
                </a:cxnLst>
                <a:rect l="0" t="0" r="r" b="b"/>
                <a:pathLst>
                  <a:path h="225">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7" name="Freeform 4843"/>
              <p:cNvSpPr>
                <a:spLocks/>
              </p:cNvSpPr>
              <p:nvPr/>
            </p:nvSpPr>
            <p:spPr bwMode="auto">
              <a:xfrm>
                <a:off x="6979" y="8076"/>
                <a:ext cx="5" cy="225"/>
              </a:xfrm>
              <a:custGeom>
                <a:avLst/>
                <a:gdLst/>
                <a:ahLst/>
                <a:cxnLst>
                  <a:cxn ang="0">
                    <a:pos x="2" y="175"/>
                  </a:cxn>
                  <a:cxn ang="0">
                    <a:pos x="2" y="124"/>
                  </a:cxn>
                  <a:cxn ang="0">
                    <a:pos x="4" y="69"/>
                  </a:cxn>
                  <a:cxn ang="0">
                    <a:pos x="4" y="0"/>
                  </a:cxn>
                  <a:cxn ang="0">
                    <a:pos x="2" y="0"/>
                  </a:cxn>
                  <a:cxn ang="0">
                    <a:pos x="2" y="33"/>
                  </a:cxn>
                  <a:cxn ang="0">
                    <a:pos x="0" y="112"/>
                  </a:cxn>
                  <a:cxn ang="0">
                    <a:pos x="0" y="189"/>
                  </a:cxn>
                  <a:cxn ang="0">
                    <a:pos x="2" y="225"/>
                  </a:cxn>
                  <a:cxn ang="0">
                    <a:pos x="4" y="225"/>
                  </a:cxn>
                  <a:cxn ang="0">
                    <a:pos x="2" y="175"/>
                  </a:cxn>
                </a:cxnLst>
                <a:rect l="0" t="0" r="r" b="b"/>
                <a:pathLst>
                  <a:path w="5" h="225">
                    <a:moveTo>
                      <a:pt x="2" y="175"/>
                    </a:moveTo>
                    <a:lnTo>
                      <a:pt x="2" y="124"/>
                    </a:lnTo>
                    <a:lnTo>
                      <a:pt x="4" y="69"/>
                    </a:lnTo>
                    <a:lnTo>
                      <a:pt x="4" y="0"/>
                    </a:lnTo>
                    <a:lnTo>
                      <a:pt x="2" y="0"/>
                    </a:lnTo>
                    <a:lnTo>
                      <a:pt x="2" y="33"/>
                    </a:lnTo>
                    <a:lnTo>
                      <a:pt x="0" y="112"/>
                    </a:lnTo>
                    <a:lnTo>
                      <a:pt x="0" y="189"/>
                    </a:lnTo>
                    <a:lnTo>
                      <a:pt x="2" y="225"/>
                    </a:lnTo>
                    <a:lnTo>
                      <a:pt x="4" y="225"/>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8" name="Freeform 4844"/>
              <p:cNvSpPr>
                <a:spLocks/>
              </p:cNvSpPr>
              <p:nvPr/>
            </p:nvSpPr>
            <p:spPr bwMode="auto">
              <a:xfrm>
                <a:off x="6979" y="8073"/>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9" name="Freeform 4845"/>
              <p:cNvSpPr>
                <a:spLocks/>
              </p:cNvSpPr>
              <p:nvPr/>
            </p:nvSpPr>
            <p:spPr bwMode="auto">
              <a:xfrm>
                <a:off x="6976" y="8073"/>
                <a:ext cx="5" cy="228"/>
              </a:xfrm>
              <a:custGeom>
                <a:avLst/>
                <a:gdLst/>
                <a:ahLst/>
                <a:cxnLst>
                  <a:cxn ang="0">
                    <a:pos x="2" y="0"/>
                  </a:cxn>
                  <a:cxn ang="0">
                    <a:pos x="0" y="36"/>
                  </a:cxn>
                  <a:cxn ang="0">
                    <a:pos x="0" y="191"/>
                  </a:cxn>
                  <a:cxn ang="0">
                    <a:pos x="2" y="227"/>
                  </a:cxn>
                  <a:cxn ang="0">
                    <a:pos x="4" y="227"/>
                  </a:cxn>
                  <a:cxn ang="0">
                    <a:pos x="2" y="177"/>
                  </a:cxn>
                  <a:cxn ang="0">
                    <a:pos x="2" y="71"/>
                  </a:cxn>
                  <a:cxn ang="0">
                    <a:pos x="4" y="2"/>
                  </a:cxn>
                  <a:cxn ang="0">
                    <a:pos x="2" y="0"/>
                  </a:cxn>
                </a:cxnLst>
                <a:rect l="0" t="0" r="r" b="b"/>
                <a:pathLst>
                  <a:path w="5" h="228">
                    <a:moveTo>
                      <a:pt x="2" y="0"/>
                    </a:moveTo>
                    <a:lnTo>
                      <a:pt x="0" y="36"/>
                    </a:lnTo>
                    <a:lnTo>
                      <a:pt x="0" y="191"/>
                    </a:lnTo>
                    <a:lnTo>
                      <a:pt x="2" y="227"/>
                    </a:lnTo>
                    <a:lnTo>
                      <a:pt x="4" y="227"/>
                    </a:lnTo>
                    <a:lnTo>
                      <a:pt x="2" y="177"/>
                    </a:lnTo>
                    <a:lnTo>
                      <a:pt x="2" y="71"/>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0" name="Freeform 4846"/>
              <p:cNvSpPr>
                <a:spLocks/>
              </p:cNvSpPr>
              <p:nvPr/>
            </p:nvSpPr>
            <p:spPr bwMode="auto">
              <a:xfrm>
                <a:off x="6976" y="8073"/>
                <a:ext cx="3" cy="228"/>
              </a:xfrm>
              <a:custGeom>
                <a:avLst/>
                <a:gdLst/>
                <a:ahLst/>
                <a:cxnLst>
                  <a:cxn ang="0">
                    <a:pos x="0" y="0"/>
                  </a:cxn>
                  <a:cxn ang="0">
                    <a:pos x="0" y="227"/>
                  </a:cxn>
                  <a:cxn ang="0">
                    <a:pos x="2" y="227"/>
                  </a:cxn>
                  <a:cxn ang="0">
                    <a:pos x="2" y="2"/>
                  </a:cxn>
                  <a:cxn ang="0">
                    <a:pos x="0" y="0"/>
                  </a:cxn>
                </a:cxnLst>
                <a:rect l="0" t="0" r="r" b="b"/>
                <a:pathLst>
                  <a:path w="3" h="228">
                    <a:moveTo>
                      <a:pt x="0" y="0"/>
                    </a:moveTo>
                    <a:lnTo>
                      <a:pt x="0" y="227"/>
                    </a:lnTo>
                    <a:lnTo>
                      <a:pt x="2" y="227"/>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1" name="Freeform 4847"/>
              <p:cNvSpPr>
                <a:spLocks/>
              </p:cNvSpPr>
              <p:nvPr/>
            </p:nvSpPr>
            <p:spPr bwMode="auto">
              <a:xfrm>
                <a:off x="6994" y="8078"/>
                <a:ext cx="0" cy="226"/>
              </a:xfrm>
              <a:custGeom>
                <a:avLst/>
                <a:gdLst/>
                <a:ahLst/>
                <a:cxnLst>
                  <a:cxn ang="0">
                    <a:pos x="0" y="0"/>
                  </a:cxn>
                  <a:cxn ang="0">
                    <a:pos x="0" y="225"/>
                  </a:cxn>
                </a:cxnLst>
                <a:rect l="0" t="0" r="r" b="b"/>
                <a:pathLst>
                  <a:path h="226">
                    <a:moveTo>
                      <a:pt x="0" y="0"/>
                    </a:moveTo>
                    <a:lnTo>
                      <a:pt x="0" y="225"/>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2" name="Freeform 4848"/>
              <p:cNvSpPr>
                <a:spLocks/>
              </p:cNvSpPr>
              <p:nvPr/>
            </p:nvSpPr>
            <p:spPr bwMode="auto">
              <a:xfrm>
                <a:off x="6727" y="8116"/>
                <a:ext cx="53" cy="228"/>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3" h="228">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3" name="Freeform 4849"/>
              <p:cNvSpPr>
                <a:spLocks/>
              </p:cNvSpPr>
              <p:nvPr/>
            </p:nvSpPr>
            <p:spPr bwMode="auto">
              <a:xfrm>
                <a:off x="6727" y="8116"/>
                <a:ext cx="53" cy="212"/>
              </a:xfrm>
              <a:custGeom>
                <a:avLst/>
                <a:gdLst/>
                <a:ahLst/>
                <a:cxnLst>
                  <a:cxn ang="0">
                    <a:pos x="9" y="211"/>
                  </a:cxn>
                  <a:cxn ang="0">
                    <a:pos x="52" y="211"/>
                  </a:cxn>
                  <a:cxn ang="0">
                    <a:pos x="52" y="0"/>
                  </a:cxn>
                  <a:cxn ang="0">
                    <a:pos x="38" y="0"/>
                  </a:cxn>
                  <a:cxn ang="0">
                    <a:pos x="36" y="2"/>
                  </a:cxn>
                  <a:cxn ang="0">
                    <a:pos x="16" y="2"/>
                  </a:cxn>
                  <a:cxn ang="0">
                    <a:pos x="11" y="4"/>
                  </a:cxn>
                  <a:cxn ang="0">
                    <a:pos x="0" y="4"/>
                  </a:cxn>
                  <a:cxn ang="0">
                    <a:pos x="0" y="201"/>
                  </a:cxn>
                  <a:cxn ang="0">
                    <a:pos x="7" y="201"/>
                  </a:cxn>
                  <a:cxn ang="0">
                    <a:pos x="9" y="204"/>
                  </a:cxn>
                  <a:cxn ang="0">
                    <a:pos x="9" y="211"/>
                  </a:cxn>
                </a:cxnLst>
                <a:rect l="0" t="0" r="r" b="b"/>
                <a:pathLst>
                  <a:path w="53" h="212">
                    <a:moveTo>
                      <a:pt x="9" y="211"/>
                    </a:moveTo>
                    <a:lnTo>
                      <a:pt x="52" y="211"/>
                    </a:lnTo>
                    <a:lnTo>
                      <a:pt x="52" y="0"/>
                    </a:lnTo>
                    <a:lnTo>
                      <a:pt x="38" y="0"/>
                    </a:lnTo>
                    <a:lnTo>
                      <a:pt x="36" y="2"/>
                    </a:lnTo>
                    <a:lnTo>
                      <a:pt x="16" y="2"/>
                    </a:lnTo>
                    <a:lnTo>
                      <a:pt x="11" y="4"/>
                    </a:lnTo>
                    <a:lnTo>
                      <a:pt x="0" y="4"/>
                    </a:lnTo>
                    <a:lnTo>
                      <a:pt x="0" y="201"/>
                    </a:lnTo>
                    <a:lnTo>
                      <a:pt x="7" y="201"/>
                    </a:lnTo>
                    <a:lnTo>
                      <a:pt x="9" y="204"/>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4" name="Freeform 4850"/>
              <p:cNvSpPr>
                <a:spLocks/>
              </p:cNvSpPr>
              <p:nvPr/>
            </p:nvSpPr>
            <p:spPr bwMode="auto">
              <a:xfrm>
                <a:off x="6727" y="8116"/>
                <a:ext cx="53" cy="195"/>
              </a:xfrm>
              <a:custGeom>
                <a:avLst/>
                <a:gdLst/>
                <a:ahLst/>
                <a:cxnLst>
                  <a:cxn ang="0">
                    <a:pos x="38" y="2"/>
                  </a:cxn>
                  <a:cxn ang="0">
                    <a:pos x="16" y="2"/>
                  </a:cxn>
                  <a:cxn ang="0">
                    <a:pos x="11" y="4"/>
                  </a:cxn>
                  <a:cxn ang="0">
                    <a:pos x="0" y="4"/>
                  </a:cxn>
                  <a:cxn ang="0">
                    <a:pos x="0" y="187"/>
                  </a:cxn>
                  <a:cxn ang="0">
                    <a:pos x="9" y="187"/>
                  </a:cxn>
                  <a:cxn ang="0">
                    <a:pos x="9" y="194"/>
                  </a:cxn>
                  <a:cxn ang="0">
                    <a:pos x="52" y="194"/>
                  </a:cxn>
                  <a:cxn ang="0">
                    <a:pos x="52" y="0"/>
                  </a:cxn>
                  <a:cxn ang="0">
                    <a:pos x="43" y="0"/>
                  </a:cxn>
                  <a:cxn ang="0">
                    <a:pos x="38" y="2"/>
                  </a:cxn>
                </a:cxnLst>
                <a:rect l="0" t="0" r="r" b="b"/>
                <a:pathLst>
                  <a:path w="53" h="195">
                    <a:moveTo>
                      <a:pt x="38" y="2"/>
                    </a:moveTo>
                    <a:lnTo>
                      <a:pt x="16" y="2"/>
                    </a:lnTo>
                    <a:lnTo>
                      <a:pt x="11"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5" name="Freeform 4851"/>
              <p:cNvSpPr>
                <a:spLocks/>
              </p:cNvSpPr>
              <p:nvPr/>
            </p:nvSpPr>
            <p:spPr bwMode="auto">
              <a:xfrm>
                <a:off x="6727" y="8116"/>
                <a:ext cx="53" cy="178"/>
              </a:xfrm>
              <a:custGeom>
                <a:avLst/>
                <a:gdLst/>
                <a:ahLst/>
                <a:cxnLst>
                  <a:cxn ang="0">
                    <a:pos x="38" y="2"/>
                  </a:cxn>
                  <a:cxn ang="0">
                    <a:pos x="16" y="2"/>
                  </a:cxn>
                  <a:cxn ang="0">
                    <a:pos x="11" y="4"/>
                  </a:cxn>
                  <a:cxn ang="0">
                    <a:pos x="0" y="4"/>
                  </a:cxn>
                  <a:cxn ang="0">
                    <a:pos x="0" y="170"/>
                  </a:cxn>
                  <a:cxn ang="0">
                    <a:pos x="9" y="170"/>
                  </a:cxn>
                  <a:cxn ang="0">
                    <a:pos x="9" y="177"/>
                  </a:cxn>
                  <a:cxn ang="0">
                    <a:pos x="52" y="177"/>
                  </a:cxn>
                  <a:cxn ang="0">
                    <a:pos x="52" y="0"/>
                  </a:cxn>
                  <a:cxn ang="0">
                    <a:pos x="43" y="0"/>
                  </a:cxn>
                  <a:cxn ang="0">
                    <a:pos x="38" y="2"/>
                  </a:cxn>
                </a:cxnLst>
                <a:rect l="0" t="0" r="r" b="b"/>
                <a:pathLst>
                  <a:path w="53" h="178">
                    <a:moveTo>
                      <a:pt x="38" y="2"/>
                    </a:moveTo>
                    <a:lnTo>
                      <a:pt x="16" y="2"/>
                    </a:lnTo>
                    <a:lnTo>
                      <a:pt x="11" y="4"/>
                    </a:lnTo>
                    <a:lnTo>
                      <a:pt x="0" y="4"/>
                    </a:lnTo>
                    <a:lnTo>
                      <a:pt x="0" y="170"/>
                    </a:lnTo>
                    <a:lnTo>
                      <a:pt x="9" y="170"/>
                    </a:lnTo>
                    <a:lnTo>
                      <a:pt x="9" y="177"/>
                    </a:lnTo>
                    <a:lnTo>
                      <a:pt x="52" y="177"/>
                    </a:lnTo>
                    <a:lnTo>
                      <a:pt x="52" y="0"/>
                    </a:lnTo>
                    <a:lnTo>
                      <a:pt x="43" y="0"/>
                    </a:lnTo>
                    <a:lnTo>
                      <a:pt x="38"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6" name="Freeform 4852"/>
              <p:cNvSpPr>
                <a:spLocks/>
              </p:cNvSpPr>
              <p:nvPr/>
            </p:nvSpPr>
            <p:spPr bwMode="auto">
              <a:xfrm>
                <a:off x="6727" y="8116"/>
                <a:ext cx="53" cy="161"/>
              </a:xfrm>
              <a:custGeom>
                <a:avLst/>
                <a:gdLst/>
                <a:ahLst/>
                <a:cxnLst>
                  <a:cxn ang="0">
                    <a:pos x="38" y="2"/>
                  </a:cxn>
                  <a:cxn ang="0">
                    <a:pos x="16" y="2"/>
                  </a:cxn>
                  <a:cxn ang="0">
                    <a:pos x="11"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1"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7" name="Freeform 4853"/>
              <p:cNvSpPr>
                <a:spLocks/>
              </p:cNvSpPr>
              <p:nvPr/>
            </p:nvSpPr>
            <p:spPr bwMode="auto">
              <a:xfrm>
                <a:off x="6727" y="8116"/>
                <a:ext cx="53" cy="147"/>
              </a:xfrm>
              <a:custGeom>
                <a:avLst/>
                <a:gdLst/>
                <a:ahLst/>
                <a:cxnLst>
                  <a:cxn ang="0">
                    <a:pos x="43" y="2"/>
                  </a:cxn>
                  <a:cxn ang="0">
                    <a:pos x="16" y="2"/>
                  </a:cxn>
                  <a:cxn ang="0">
                    <a:pos x="11" y="4"/>
                  </a:cxn>
                  <a:cxn ang="0">
                    <a:pos x="0" y="4"/>
                  </a:cxn>
                  <a:cxn ang="0">
                    <a:pos x="0" y="139"/>
                  </a:cxn>
                  <a:cxn ang="0">
                    <a:pos x="9" y="139"/>
                  </a:cxn>
                  <a:cxn ang="0">
                    <a:pos x="9" y="146"/>
                  </a:cxn>
                  <a:cxn ang="0">
                    <a:pos x="52" y="146"/>
                  </a:cxn>
                  <a:cxn ang="0">
                    <a:pos x="52" y="0"/>
                  </a:cxn>
                  <a:cxn ang="0">
                    <a:pos x="45" y="0"/>
                  </a:cxn>
                  <a:cxn ang="0">
                    <a:pos x="43" y="2"/>
                  </a:cxn>
                </a:cxnLst>
                <a:rect l="0" t="0" r="r" b="b"/>
                <a:pathLst>
                  <a:path w="53" h="147">
                    <a:moveTo>
                      <a:pt x="43" y="2"/>
                    </a:moveTo>
                    <a:lnTo>
                      <a:pt x="16" y="2"/>
                    </a:lnTo>
                    <a:lnTo>
                      <a:pt x="11"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8" name="Freeform 4854"/>
              <p:cNvSpPr>
                <a:spLocks/>
              </p:cNvSpPr>
              <p:nvPr/>
            </p:nvSpPr>
            <p:spPr bwMode="auto">
              <a:xfrm>
                <a:off x="6727" y="8116"/>
                <a:ext cx="53" cy="130"/>
              </a:xfrm>
              <a:custGeom>
                <a:avLst/>
                <a:gdLst/>
                <a:ahLst/>
                <a:cxnLst>
                  <a:cxn ang="0">
                    <a:pos x="43" y="2"/>
                  </a:cxn>
                  <a:cxn ang="0">
                    <a:pos x="16" y="2"/>
                  </a:cxn>
                  <a:cxn ang="0">
                    <a:pos x="11"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1"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9" name="Freeform 4855"/>
              <p:cNvSpPr>
                <a:spLocks/>
              </p:cNvSpPr>
              <p:nvPr/>
            </p:nvSpPr>
            <p:spPr bwMode="auto">
              <a:xfrm>
                <a:off x="6727" y="8116"/>
                <a:ext cx="53" cy="113"/>
              </a:xfrm>
              <a:custGeom>
                <a:avLst/>
                <a:gdLst/>
                <a:ahLst/>
                <a:cxnLst>
                  <a:cxn ang="0">
                    <a:pos x="45" y="2"/>
                  </a:cxn>
                  <a:cxn ang="0">
                    <a:pos x="16" y="2"/>
                  </a:cxn>
                  <a:cxn ang="0">
                    <a:pos x="11" y="4"/>
                  </a:cxn>
                  <a:cxn ang="0">
                    <a:pos x="0" y="4"/>
                  </a:cxn>
                  <a:cxn ang="0">
                    <a:pos x="0" y="108"/>
                  </a:cxn>
                  <a:cxn ang="0">
                    <a:pos x="9" y="108"/>
                  </a:cxn>
                  <a:cxn ang="0">
                    <a:pos x="9" y="112"/>
                  </a:cxn>
                  <a:cxn ang="0">
                    <a:pos x="52" y="112"/>
                  </a:cxn>
                  <a:cxn ang="0">
                    <a:pos x="52" y="0"/>
                  </a:cxn>
                  <a:cxn ang="0">
                    <a:pos x="47" y="0"/>
                  </a:cxn>
                  <a:cxn ang="0">
                    <a:pos x="45" y="2"/>
                  </a:cxn>
                </a:cxnLst>
                <a:rect l="0" t="0" r="r" b="b"/>
                <a:pathLst>
                  <a:path w="53" h="113">
                    <a:moveTo>
                      <a:pt x="45" y="2"/>
                    </a:moveTo>
                    <a:lnTo>
                      <a:pt x="16" y="2"/>
                    </a:lnTo>
                    <a:lnTo>
                      <a:pt x="11" y="4"/>
                    </a:lnTo>
                    <a:lnTo>
                      <a:pt x="0" y="4"/>
                    </a:lnTo>
                    <a:lnTo>
                      <a:pt x="0" y="108"/>
                    </a:lnTo>
                    <a:lnTo>
                      <a:pt x="9" y="108"/>
                    </a:lnTo>
                    <a:lnTo>
                      <a:pt x="9" y="112"/>
                    </a:lnTo>
                    <a:lnTo>
                      <a:pt x="52" y="112"/>
                    </a:lnTo>
                    <a:lnTo>
                      <a:pt x="52" y="0"/>
                    </a:lnTo>
                    <a:lnTo>
                      <a:pt x="47"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0" name="Freeform 4856"/>
              <p:cNvSpPr>
                <a:spLocks/>
              </p:cNvSpPr>
              <p:nvPr/>
            </p:nvSpPr>
            <p:spPr bwMode="auto">
              <a:xfrm>
                <a:off x="6727" y="8116"/>
                <a:ext cx="53" cy="96"/>
              </a:xfrm>
              <a:custGeom>
                <a:avLst/>
                <a:gdLst/>
                <a:ahLst/>
                <a:cxnLst>
                  <a:cxn ang="0">
                    <a:pos x="47" y="2"/>
                  </a:cxn>
                  <a:cxn ang="0">
                    <a:pos x="16" y="2"/>
                  </a:cxn>
                  <a:cxn ang="0">
                    <a:pos x="11" y="4"/>
                  </a:cxn>
                  <a:cxn ang="0">
                    <a:pos x="0" y="4"/>
                  </a:cxn>
                  <a:cxn ang="0">
                    <a:pos x="0" y="93"/>
                  </a:cxn>
                  <a:cxn ang="0">
                    <a:pos x="9" y="93"/>
                  </a:cxn>
                  <a:cxn ang="0">
                    <a:pos x="9" y="96"/>
                  </a:cxn>
                  <a:cxn ang="0">
                    <a:pos x="52" y="96"/>
                  </a:cxn>
                  <a:cxn ang="0">
                    <a:pos x="52" y="0"/>
                  </a:cxn>
                  <a:cxn ang="0">
                    <a:pos x="47" y="2"/>
                  </a:cxn>
                </a:cxnLst>
                <a:rect l="0" t="0" r="r" b="b"/>
                <a:pathLst>
                  <a:path w="53" h="96">
                    <a:moveTo>
                      <a:pt x="47" y="2"/>
                    </a:moveTo>
                    <a:lnTo>
                      <a:pt x="16" y="2"/>
                    </a:lnTo>
                    <a:lnTo>
                      <a:pt x="11" y="4"/>
                    </a:lnTo>
                    <a:lnTo>
                      <a:pt x="0" y="4"/>
                    </a:lnTo>
                    <a:lnTo>
                      <a:pt x="0" y="93"/>
                    </a:lnTo>
                    <a:lnTo>
                      <a:pt x="9" y="93"/>
                    </a:lnTo>
                    <a:lnTo>
                      <a:pt x="9" y="96"/>
                    </a:lnTo>
                    <a:lnTo>
                      <a:pt x="52" y="96"/>
                    </a:lnTo>
                    <a:lnTo>
                      <a:pt x="52" y="0"/>
                    </a:lnTo>
                    <a:lnTo>
                      <a:pt x="47"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1" name="Freeform 4857"/>
              <p:cNvSpPr>
                <a:spLocks/>
              </p:cNvSpPr>
              <p:nvPr/>
            </p:nvSpPr>
            <p:spPr bwMode="auto">
              <a:xfrm>
                <a:off x="6727" y="8116"/>
                <a:ext cx="53" cy="80"/>
              </a:xfrm>
              <a:custGeom>
                <a:avLst/>
                <a:gdLst/>
                <a:ahLst/>
                <a:cxnLst>
                  <a:cxn ang="0">
                    <a:pos x="47" y="2"/>
                  </a:cxn>
                  <a:cxn ang="0">
                    <a:pos x="16" y="2"/>
                  </a:cxn>
                  <a:cxn ang="0">
                    <a:pos x="11" y="4"/>
                  </a:cxn>
                  <a:cxn ang="0">
                    <a:pos x="0" y="4"/>
                  </a:cxn>
                  <a:cxn ang="0">
                    <a:pos x="0" y="76"/>
                  </a:cxn>
                  <a:cxn ang="0">
                    <a:pos x="9" y="76"/>
                  </a:cxn>
                  <a:cxn ang="0">
                    <a:pos x="9" y="79"/>
                  </a:cxn>
                  <a:cxn ang="0">
                    <a:pos x="52" y="79"/>
                  </a:cxn>
                  <a:cxn ang="0">
                    <a:pos x="52" y="0"/>
                  </a:cxn>
                  <a:cxn ang="0">
                    <a:pos x="47" y="2"/>
                  </a:cxn>
                </a:cxnLst>
                <a:rect l="0" t="0" r="r" b="b"/>
                <a:pathLst>
                  <a:path w="53" h="80">
                    <a:moveTo>
                      <a:pt x="47" y="2"/>
                    </a:moveTo>
                    <a:lnTo>
                      <a:pt x="16" y="2"/>
                    </a:lnTo>
                    <a:lnTo>
                      <a:pt x="11" y="4"/>
                    </a:lnTo>
                    <a:lnTo>
                      <a:pt x="0" y="4"/>
                    </a:lnTo>
                    <a:lnTo>
                      <a:pt x="0" y="76"/>
                    </a:lnTo>
                    <a:lnTo>
                      <a:pt x="9" y="76"/>
                    </a:lnTo>
                    <a:lnTo>
                      <a:pt x="9" y="79"/>
                    </a:lnTo>
                    <a:lnTo>
                      <a:pt x="52" y="79"/>
                    </a:lnTo>
                    <a:lnTo>
                      <a:pt x="52" y="0"/>
                    </a:lnTo>
                    <a:lnTo>
                      <a:pt x="47"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2" name="Freeform 4858"/>
              <p:cNvSpPr>
                <a:spLocks/>
              </p:cNvSpPr>
              <p:nvPr/>
            </p:nvSpPr>
            <p:spPr bwMode="auto">
              <a:xfrm>
                <a:off x="6727" y="8119"/>
                <a:ext cx="53" cy="62"/>
              </a:xfrm>
              <a:custGeom>
                <a:avLst/>
                <a:gdLst/>
                <a:ahLst/>
                <a:cxnLst>
                  <a:cxn ang="0">
                    <a:pos x="9" y="62"/>
                  </a:cxn>
                  <a:cxn ang="0">
                    <a:pos x="52" y="62"/>
                  </a:cxn>
                  <a:cxn ang="0">
                    <a:pos x="52" y="0"/>
                  </a:cxn>
                  <a:cxn ang="0">
                    <a:pos x="16" y="0"/>
                  </a:cxn>
                  <a:cxn ang="0">
                    <a:pos x="11" y="2"/>
                  </a:cxn>
                  <a:cxn ang="0">
                    <a:pos x="0" y="2"/>
                  </a:cxn>
                  <a:cxn ang="0">
                    <a:pos x="0" y="57"/>
                  </a:cxn>
                  <a:cxn ang="0">
                    <a:pos x="2" y="60"/>
                  </a:cxn>
                  <a:cxn ang="0">
                    <a:pos x="9" y="60"/>
                  </a:cxn>
                  <a:cxn ang="0">
                    <a:pos x="9" y="62"/>
                  </a:cxn>
                </a:cxnLst>
                <a:rect l="0" t="0" r="r" b="b"/>
                <a:pathLst>
                  <a:path w="53" h="62">
                    <a:moveTo>
                      <a:pt x="9" y="62"/>
                    </a:moveTo>
                    <a:lnTo>
                      <a:pt x="52" y="62"/>
                    </a:lnTo>
                    <a:lnTo>
                      <a:pt x="52" y="0"/>
                    </a:lnTo>
                    <a:lnTo>
                      <a:pt x="16" y="0"/>
                    </a:lnTo>
                    <a:lnTo>
                      <a:pt x="11"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3" name="Freeform 4859"/>
              <p:cNvSpPr>
                <a:spLocks/>
              </p:cNvSpPr>
              <p:nvPr/>
            </p:nvSpPr>
            <p:spPr bwMode="auto">
              <a:xfrm>
                <a:off x="6727" y="8119"/>
                <a:ext cx="53"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4" name="Freeform 4860"/>
              <p:cNvSpPr>
                <a:spLocks/>
              </p:cNvSpPr>
              <p:nvPr/>
            </p:nvSpPr>
            <p:spPr bwMode="auto">
              <a:xfrm>
                <a:off x="6789" y="8071"/>
                <a:ext cx="183" cy="242"/>
              </a:xfrm>
              <a:custGeom>
                <a:avLst/>
                <a:gdLst/>
                <a:ahLst/>
                <a:cxnLst>
                  <a:cxn ang="0">
                    <a:pos x="45" y="237"/>
                  </a:cxn>
                  <a:cxn ang="0">
                    <a:pos x="52" y="240"/>
                  </a:cxn>
                  <a:cxn ang="0">
                    <a:pos x="88" y="240"/>
                  </a:cxn>
                  <a:cxn ang="0">
                    <a:pos x="93" y="242"/>
                  </a:cxn>
                  <a:cxn ang="0">
                    <a:pos x="112" y="242"/>
                  </a:cxn>
                  <a:cxn ang="0">
                    <a:pos x="117" y="240"/>
                  </a:cxn>
                  <a:cxn ang="0">
                    <a:pos x="151" y="240"/>
                  </a:cxn>
                  <a:cxn ang="0">
                    <a:pos x="155" y="237"/>
                  </a:cxn>
                  <a:cxn ang="0">
                    <a:pos x="165" y="237"/>
                  </a:cxn>
                  <a:cxn ang="0">
                    <a:pos x="170" y="235"/>
                  </a:cxn>
                  <a:cxn ang="0">
                    <a:pos x="177" y="235"/>
                  </a:cxn>
                  <a:cxn ang="0">
                    <a:pos x="177" y="117"/>
                  </a:cxn>
                  <a:cxn ang="0">
                    <a:pos x="180" y="60"/>
                  </a:cxn>
                  <a:cxn ang="0">
                    <a:pos x="182" y="0"/>
                  </a:cxn>
                  <a:cxn ang="0">
                    <a:pos x="160" y="0"/>
                  </a:cxn>
                  <a:cxn ang="0">
                    <a:pos x="153" y="2"/>
                  </a:cxn>
                  <a:cxn ang="0">
                    <a:pos x="131" y="2"/>
                  </a:cxn>
                  <a:cxn ang="0">
                    <a:pos x="127" y="4"/>
                  </a:cxn>
                  <a:cxn ang="0">
                    <a:pos x="110" y="4"/>
                  </a:cxn>
                  <a:cxn ang="0">
                    <a:pos x="105" y="7"/>
                  </a:cxn>
                  <a:cxn ang="0">
                    <a:pos x="93" y="7"/>
                  </a:cxn>
                  <a:cxn ang="0">
                    <a:pos x="88" y="9"/>
                  </a:cxn>
                  <a:cxn ang="0">
                    <a:pos x="83" y="9"/>
                  </a:cxn>
                  <a:cxn ang="0">
                    <a:pos x="79" y="12"/>
                  </a:cxn>
                  <a:cxn ang="0">
                    <a:pos x="67" y="12"/>
                  </a:cxn>
                  <a:cxn ang="0">
                    <a:pos x="62" y="14"/>
                  </a:cxn>
                  <a:cxn ang="0">
                    <a:pos x="57" y="14"/>
                  </a:cxn>
                  <a:cxn ang="0">
                    <a:pos x="50" y="16"/>
                  </a:cxn>
                  <a:cxn ang="0">
                    <a:pos x="45" y="16"/>
                  </a:cxn>
                  <a:cxn ang="0">
                    <a:pos x="40" y="19"/>
                  </a:cxn>
                  <a:cxn ang="0">
                    <a:pos x="35" y="19"/>
                  </a:cxn>
                  <a:cxn ang="0">
                    <a:pos x="28" y="21"/>
                  </a:cxn>
                  <a:cxn ang="0">
                    <a:pos x="23" y="21"/>
                  </a:cxn>
                  <a:cxn ang="0">
                    <a:pos x="19" y="23"/>
                  </a:cxn>
                  <a:cxn ang="0">
                    <a:pos x="14" y="23"/>
                  </a:cxn>
                  <a:cxn ang="0">
                    <a:pos x="9" y="26"/>
                  </a:cxn>
                  <a:cxn ang="0">
                    <a:pos x="4" y="52"/>
                  </a:cxn>
                  <a:cxn ang="0">
                    <a:pos x="0" y="105"/>
                  </a:cxn>
                  <a:cxn ang="0">
                    <a:pos x="0" y="180"/>
                  </a:cxn>
                  <a:cxn ang="0">
                    <a:pos x="4" y="203"/>
                  </a:cxn>
                  <a:cxn ang="0">
                    <a:pos x="7" y="230"/>
                  </a:cxn>
                  <a:cxn ang="0">
                    <a:pos x="11" y="232"/>
                  </a:cxn>
                  <a:cxn ang="0">
                    <a:pos x="19" y="232"/>
                  </a:cxn>
                  <a:cxn ang="0">
                    <a:pos x="23" y="235"/>
                  </a:cxn>
                  <a:cxn ang="0">
                    <a:pos x="28" y="235"/>
                  </a:cxn>
                  <a:cxn ang="0">
                    <a:pos x="35" y="237"/>
                  </a:cxn>
                  <a:cxn ang="0">
                    <a:pos x="45" y="237"/>
                  </a:cxn>
                </a:cxnLst>
                <a:rect l="0" t="0" r="r" b="b"/>
                <a:pathLst>
                  <a:path w="183" h="242">
                    <a:moveTo>
                      <a:pt x="45" y="237"/>
                    </a:moveTo>
                    <a:lnTo>
                      <a:pt x="52" y="240"/>
                    </a:lnTo>
                    <a:lnTo>
                      <a:pt x="88" y="240"/>
                    </a:lnTo>
                    <a:lnTo>
                      <a:pt x="93" y="242"/>
                    </a:lnTo>
                    <a:lnTo>
                      <a:pt x="112" y="242"/>
                    </a:lnTo>
                    <a:lnTo>
                      <a:pt x="117" y="240"/>
                    </a:lnTo>
                    <a:lnTo>
                      <a:pt x="151" y="240"/>
                    </a:lnTo>
                    <a:lnTo>
                      <a:pt x="155" y="237"/>
                    </a:lnTo>
                    <a:lnTo>
                      <a:pt x="165" y="237"/>
                    </a:lnTo>
                    <a:lnTo>
                      <a:pt x="170" y="235"/>
                    </a:lnTo>
                    <a:lnTo>
                      <a:pt x="177" y="235"/>
                    </a:lnTo>
                    <a:lnTo>
                      <a:pt x="177" y="117"/>
                    </a:lnTo>
                    <a:lnTo>
                      <a:pt x="180" y="60"/>
                    </a:lnTo>
                    <a:lnTo>
                      <a:pt x="182" y="0"/>
                    </a:lnTo>
                    <a:lnTo>
                      <a:pt x="160" y="0"/>
                    </a:lnTo>
                    <a:lnTo>
                      <a:pt x="153" y="2"/>
                    </a:lnTo>
                    <a:lnTo>
                      <a:pt x="131" y="2"/>
                    </a:lnTo>
                    <a:lnTo>
                      <a:pt x="127" y="4"/>
                    </a:lnTo>
                    <a:lnTo>
                      <a:pt x="110" y="4"/>
                    </a:lnTo>
                    <a:lnTo>
                      <a:pt x="105" y="7"/>
                    </a:lnTo>
                    <a:lnTo>
                      <a:pt x="93" y="7"/>
                    </a:lnTo>
                    <a:lnTo>
                      <a:pt x="88" y="9"/>
                    </a:lnTo>
                    <a:lnTo>
                      <a:pt x="83" y="9"/>
                    </a:lnTo>
                    <a:lnTo>
                      <a:pt x="79" y="12"/>
                    </a:lnTo>
                    <a:lnTo>
                      <a:pt x="67" y="12"/>
                    </a:lnTo>
                    <a:lnTo>
                      <a:pt x="62" y="14"/>
                    </a:lnTo>
                    <a:lnTo>
                      <a:pt x="57" y="14"/>
                    </a:lnTo>
                    <a:lnTo>
                      <a:pt x="50" y="16"/>
                    </a:lnTo>
                    <a:lnTo>
                      <a:pt x="45" y="16"/>
                    </a:lnTo>
                    <a:lnTo>
                      <a:pt x="40" y="19"/>
                    </a:lnTo>
                    <a:lnTo>
                      <a:pt x="35" y="19"/>
                    </a:lnTo>
                    <a:lnTo>
                      <a:pt x="28" y="21"/>
                    </a:lnTo>
                    <a:lnTo>
                      <a:pt x="23" y="21"/>
                    </a:lnTo>
                    <a:lnTo>
                      <a:pt x="19" y="23"/>
                    </a:lnTo>
                    <a:lnTo>
                      <a:pt x="14" y="23"/>
                    </a:lnTo>
                    <a:lnTo>
                      <a:pt x="9" y="26"/>
                    </a:lnTo>
                    <a:lnTo>
                      <a:pt x="4" y="52"/>
                    </a:lnTo>
                    <a:lnTo>
                      <a:pt x="0" y="105"/>
                    </a:lnTo>
                    <a:lnTo>
                      <a:pt x="0" y="180"/>
                    </a:lnTo>
                    <a:lnTo>
                      <a:pt x="4" y="203"/>
                    </a:lnTo>
                    <a:lnTo>
                      <a:pt x="7" y="230"/>
                    </a:lnTo>
                    <a:lnTo>
                      <a:pt x="11" y="232"/>
                    </a:lnTo>
                    <a:lnTo>
                      <a:pt x="19" y="232"/>
                    </a:lnTo>
                    <a:lnTo>
                      <a:pt x="23" y="235"/>
                    </a:lnTo>
                    <a:lnTo>
                      <a:pt x="28" y="235"/>
                    </a:lnTo>
                    <a:lnTo>
                      <a:pt x="35" y="237"/>
                    </a:lnTo>
                    <a:lnTo>
                      <a:pt x="45" y="23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5" name="Freeform 4861"/>
              <p:cNvSpPr>
                <a:spLocks/>
              </p:cNvSpPr>
              <p:nvPr/>
            </p:nvSpPr>
            <p:spPr bwMode="auto">
              <a:xfrm>
                <a:off x="6789" y="8071"/>
                <a:ext cx="178" cy="233"/>
              </a:xfrm>
              <a:custGeom>
                <a:avLst/>
                <a:gdLst/>
                <a:ahLst/>
                <a:cxnLst>
                  <a:cxn ang="0">
                    <a:pos x="7" y="223"/>
                  </a:cxn>
                  <a:cxn ang="0">
                    <a:pos x="16" y="225"/>
                  </a:cxn>
                  <a:cxn ang="0">
                    <a:pos x="23" y="227"/>
                  </a:cxn>
                  <a:cxn ang="0">
                    <a:pos x="33" y="227"/>
                  </a:cxn>
                  <a:cxn ang="0">
                    <a:pos x="45" y="230"/>
                  </a:cxn>
                  <a:cxn ang="0">
                    <a:pos x="57" y="232"/>
                  </a:cxn>
                  <a:cxn ang="0">
                    <a:pos x="127" y="232"/>
                  </a:cxn>
                  <a:cxn ang="0">
                    <a:pos x="136" y="230"/>
                  </a:cxn>
                  <a:cxn ang="0">
                    <a:pos x="148" y="230"/>
                  </a:cxn>
                  <a:cxn ang="0">
                    <a:pos x="158" y="227"/>
                  </a:cxn>
                  <a:cxn ang="0">
                    <a:pos x="165" y="227"/>
                  </a:cxn>
                  <a:cxn ang="0">
                    <a:pos x="172" y="225"/>
                  </a:cxn>
                  <a:cxn ang="0">
                    <a:pos x="172" y="112"/>
                  </a:cxn>
                  <a:cxn ang="0">
                    <a:pos x="175" y="57"/>
                  </a:cxn>
                  <a:cxn ang="0">
                    <a:pos x="177" y="0"/>
                  </a:cxn>
                  <a:cxn ang="0">
                    <a:pos x="167" y="0"/>
                  </a:cxn>
                  <a:cxn ang="0">
                    <a:pos x="160" y="2"/>
                  </a:cxn>
                  <a:cxn ang="0">
                    <a:pos x="134" y="2"/>
                  </a:cxn>
                  <a:cxn ang="0">
                    <a:pos x="129" y="4"/>
                  </a:cxn>
                  <a:cxn ang="0">
                    <a:pos x="112" y="4"/>
                  </a:cxn>
                  <a:cxn ang="0">
                    <a:pos x="107" y="7"/>
                  </a:cxn>
                  <a:cxn ang="0">
                    <a:pos x="98" y="7"/>
                  </a:cxn>
                  <a:cxn ang="0">
                    <a:pos x="93" y="9"/>
                  </a:cxn>
                  <a:cxn ang="0">
                    <a:pos x="81" y="9"/>
                  </a:cxn>
                  <a:cxn ang="0">
                    <a:pos x="76" y="12"/>
                  </a:cxn>
                  <a:cxn ang="0">
                    <a:pos x="71" y="12"/>
                  </a:cxn>
                  <a:cxn ang="0">
                    <a:pos x="67" y="14"/>
                  </a:cxn>
                  <a:cxn ang="0">
                    <a:pos x="55" y="14"/>
                  </a:cxn>
                  <a:cxn ang="0">
                    <a:pos x="50" y="16"/>
                  </a:cxn>
                  <a:cxn ang="0">
                    <a:pos x="45" y="16"/>
                  </a:cxn>
                  <a:cxn ang="0">
                    <a:pos x="40" y="19"/>
                  </a:cxn>
                  <a:cxn ang="0">
                    <a:pos x="35" y="19"/>
                  </a:cxn>
                  <a:cxn ang="0">
                    <a:pos x="28" y="21"/>
                  </a:cxn>
                  <a:cxn ang="0">
                    <a:pos x="23" y="21"/>
                  </a:cxn>
                  <a:cxn ang="0">
                    <a:pos x="14" y="26"/>
                  </a:cxn>
                  <a:cxn ang="0">
                    <a:pos x="9" y="26"/>
                  </a:cxn>
                  <a:cxn ang="0">
                    <a:pos x="4" y="52"/>
                  </a:cxn>
                  <a:cxn ang="0">
                    <a:pos x="2" y="76"/>
                  </a:cxn>
                  <a:cxn ang="0">
                    <a:pos x="0" y="103"/>
                  </a:cxn>
                  <a:cxn ang="0">
                    <a:pos x="0" y="151"/>
                  </a:cxn>
                  <a:cxn ang="0">
                    <a:pos x="7" y="223"/>
                  </a:cxn>
                </a:cxnLst>
                <a:rect l="0" t="0" r="r" b="b"/>
                <a:pathLst>
                  <a:path w="178" h="233">
                    <a:moveTo>
                      <a:pt x="7" y="223"/>
                    </a:moveTo>
                    <a:lnTo>
                      <a:pt x="16" y="225"/>
                    </a:lnTo>
                    <a:lnTo>
                      <a:pt x="23" y="227"/>
                    </a:lnTo>
                    <a:lnTo>
                      <a:pt x="33" y="227"/>
                    </a:lnTo>
                    <a:lnTo>
                      <a:pt x="45" y="230"/>
                    </a:lnTo>
                    <a:lnTo>
                      <a:pt x="57" y="232"/>
                    </a:lnTo>
                    <a:lnTo>
                      <a:pt x="127" y="232"/>
                    </a:lnTo>
                    <a:lnTo>
                      <a:pt x="136" y="230"/>
                    </a:lnTo>
                    <a:lnTo>
                      <a:pt x="148" y="230"/>
                    </a:lnTo>
                    <a:lnTo>
                      <a:pt x="158" y="227"/>
                    </a:lnTo>
                    <a:lnTo>
                      <a:pt x="165" y="227"/>
                    </a:lnTo>
                    <a:lnTo>
                      <a:pt x="172" y="225"/>
                    </a:lnTo>
                    <a:lnTo>
                      <a:pt x="172" y="112"/>
                    </a:lnTo>
                    <a:lnTo>
                      <a:pt x="175" y="57"/>
                    </a:lnTo>
                    <a:lnTo>
                      <a:pt x="177" y="0"/>
                    </a:lnTo>
                    <a:lnTo>
                      <a:pt x="167" y="0"/>
                    </a:lnTo>
                    <a:lnTo>
                      <a:pt x="160" y="2"/>
                    </a:lnTo>
                    <a:lnTo>
                      <a:pt x="134" y="2"/>
                    </a:lnTo>
                    <a:lnTo>
                      <a:pt x="129" y="4"/>
                    </a:lnTo>
                    <a:lnTo>
                      <a:pt x="112" y="4"/>
                    </a:lnTo>
                    <a:lnTo>
                      <a:pt x="107" y="7"/>
                    </a:lnTo>
                    <a:lnTo>
                      <a:pt x="98" y="7"/>
                    </a:lnTo>
                    <a:lnTo>
                      <a:pt x="93" y="9"/>
                    </a:lnTo>
                    <a:lnTo>
                      <a:pt x="81" y="9"/>
                    </a:lnTo>
                    <a:lnTo>
                      <a:pt x="76" y="12"/>
                    </a:lnTo>
                    <a:lnTo>
                      <a:pt x="71" y="12"/>
                    </a:lnTo>
                    <a:lnTo>
                      <a:pt x="67" y="14"/>
                    </a:lnTo>
                    <a:lnTo>
                      <a:pt x="55" y="14"/>
                    </a:lnTo>
                    <a:lnTo>
                      <a:pt x="50" y="16"/>
                    </a:lnTo>
                    <a:lnTo>
                      <a:pt x="45" y="16"/>
                    </a:lnTo>
                    <a:lnTo>
                      <a:pt x="40" y="19"/>
                    </a:lnTo>
                    <a:lnTo>
                      <a:pt x="35" y="19"/>
                    </a:lnTo>
                    <a:lnTo>
                      <a:pt x="28" y="21"/>
                    </a:lnTo>
                    <a:lnTo>
                      <a:pt x="23" y="21"/>
                    </a:lnTo>
                    <a:lnTo>
                      <a:pt x="14" y="26"/>
                    </a:lnTo>
                    <a:lnTo>
                      <a:pt x="9" y="26"/>
                    </a:lnTo>
                    <a:lnTo>
                      <a:pt x="4" y="52"/>
                    </a:lnTo>
                    <a:lnTo>
                      <a:pt x="2" y="76"/>
                    </a:lnTo>
                    <a:lnTo>
                      <a:pt x="0" y="103"/>
                    </a:lnTo>
                    <a:lnTo>
                      <a:pt x="0" y="151"/>
                    </a:lnTo>
                    <a:lnTo>
                      <a:pt x="7" y="22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6" name="Freeform 4862"/>
              <p:cNvSpPr>
                <a:spLocks/>
              </p:cNvSpPr>
              <p:nvPr/>
            </p:nvSpPr>
            <p:spPr bwMode="auto">
              <a:xfrm>
                <a:off x="6789" y="8071"/>
                <a:ext cx="173" cy="225"/>
              </a:xfrm>
              <a:custGeom>
                <a:avLst/>
                <a:gdLst/>
                <a:ahLst/>
                <a:cxnLst>
                  <a:cxn ang="0">
                    <a:pos x="9" y="26"/>
                  </a:cxn>
                  <a:cxn ang="0">
                    <a:pos x="4" y="52"/>
                  </a:cxn>
                  <a:cxn ang="0">
                    <a:pos x="2" y="76"/>
                  </a:cxn>
                  <a:cxn ang="0">
                    <a:pos x="2" y="98"/>
                  </a:cxn>
                  <a:cxn ang="0">
                    <a:pos x="0" y="122"/>
                  </a:cxn>
                  <a:cxn ang="0">
                    <a:pos x="0" y="146"/>
                  </a:cxn>
                  <a:cxn ang="0">
                    <a:pos x="2" y="167"/>
                  </a:cxn>
                  <a:cxn ang="0">
                    <a:pos x="7" y="216"/>
                  </a:cxn>
                  <a:cxn ang="0">
                    <a:pos x="16" y="218"/>
                  </a:cxn>
                  <a:cxn ang="0">
                    <a:pos x="23" y="220"/>
                  </a:cxn>
                  <a:cxn ang="0">
                    <a:pos x="33" y="220"/>
                  </a:cxn>
                  <a:cxn ang="0">
                    <a:pos x="45" y="223"/>
                  </a:cxn>
                  <a:cxn ang="0">
                    <a:pos x="55" y="223"/>
                  </a:cxn>
                  <a:cxn ang="0">
                    <a:pos x="67" y="225"/>
                  </a:cxn>
                  <a:cxn ang="0">
                    <a:pos x="100" y="225"/>
                  </a:cxn>
                  <a:cxn ang="0">
                    <a:pos x="112" y="223"/>
                  </a:cxn>
                  <a:cxn ang="0">
                    <a:pos x="134" y="223"/>
                  </a:cxn>
                  <a:cxn ang="0">
                    <a:pos x="143" y="220"/>
                  </a:cxn>
                  <a:cxn ang="0">
                    <a:pos x="153" y="220"/>
                  </a:cxn>
                  <a:cxn ang="0">
                    <a:pos x="160" y="218"/>
                  </a:cxn>
                  <a:cxn ang="0">
                    <a:pos x="170" y="216"/>
                  </a:cxn>
                  <a:cxn ang="0">
                    <a:pos x="167" y="163"/>
                  </a:cxn>
                  <a:cxn ang="0">
                    <a:pos x="167" y="107"/>
                  </a:cxn>
                  <a:cxn ang="0">
                    <a:pos x="170" y="55"/>
                  </a:cxn>
                  <a:cxn ang="0">
                    <a:pos x="172" y="0"/>
                  </a:cxn>
                  <a:cxn ang="0">
                    <a:pos x="163" y="2"/>
                  </a:cxn>
                  <a:cxn ang="0">
                    <a:pos x="143" y="2"/>
                  </a:cxn>
                  <a:cxn ang="0">
                    <a:pos x="131" y="4"/>
                  </a:cxn>
                  <a:cxn ang="0">
                    <a:pos x="122" y="4"/>
                  </a:cxn>
                  <a:cxn ang="0">
                    <a:pos x="110" y="7"/>
                  </a:cxn>
                  <a:cxn ang="0">
                    <a:pos x="100" y="7"/>
                  </a:cxn>
                  <a:cxn ang="0">
                    <a:pos x="91" y="9"/>
                  </a:cxn>
                  <a:cxn ang="0">
                    <a:pos x="79" y="12"/>
                  </a:cxn>
                  <a:cxn ang="0">
                    <a:pos x="69" y="12"/>
                  </a:cxn>
                  <a:cxn ang="0">
                    <a:pos x="50" y="16"/>
                  </a:cxn>
                  <a:cxn ang="0">
                    <a:pos x="38" y="19"/>
                  </a:cxn>
                  <a:cxn ang="0">
                    <a:pos x="28" y="21"/>
                  </a:cxn>
                  <a:cxn ang="0">
                    <a:pos x="9" y="26"/>
                  </a:cxn>
                </a:cxnLst>
                <a:rect l="0" t="0" r="r" b="b"/>
                <a:pathLst>
                  <a:path w="173" h="225">
                    <a:moveTo>
                      <a:pt x="9" y="26"/>
                    </a:moveTo>
                    <a:lnTo>
                      <a:pt x="4" y="52"/>
                    </a:lnTo>
                    <a:lnTo>
                      <a:pt x="2" y="76"/>
                    </a:lnTo>
                    <a:lnTo>
                      <a:pt x="2" y="98"/>
                    </a:lnTo>
                    <a:lnTo>
                      <a:pt x="0" y="122"/>
                    </a:lnTo>
                    <a:lnTo>
                      <a:pt x="0" y="146"/>
                    </a:lnTo>
                    <a:lnTo>
                      <a:pt x="2" y="167"/>
                    </a:lnTo>
                    <a:lnTo>
                      <a:pt x="7" y="216"/>
                    </a:lnTo>
                    <a:lnTo>
                      <a:pt x="16" y="218"/>
                    </a:lnTo>
                    <a:lnTo>
                      <a:pt x="23" y="220"/>
                    </a:lnTo>
                    <a:lnTo>
                      <a:pt x="33" y="220"/>
                    </a:lnTo>
                    <a:lnTo>
                      <a:pt x="45" y="223"/>
                    </a:lnTo>
                    <a:lnTo>
                      <a:pt x="55" y="223"/>
                    </a:lnTo>
                    <a:lnTo>
                      <a:pt x="67" y="225"/>
                    </a:lnTo>
                    <a:lnTo>
                      <a:pt x="100" y="225"/>
                    </a:lnTo>
                    <a:lnTo>
                      <a:pt x="112" y="223"/>
                    </a:lnTo>
                    <a:lnTo>
                      <a:pt x="134" y="223"/>
                    </a:lnTo>
                    <a:lnTo>
                      <a:pt x="143" y="220"/>
                    </a:lnTo>
                    <a:lnTo>
                      <a:pt x="153" y="220"/>
                    </a:lnTo>
                    <a:lnTo>
                      <a:pt x="160" y="218"/>
                    </a:lnTo>
                    <a:lnTo>
                      <a:pt x="170" y="216"/>
                    </a:lnTo>
                    <a:lnTo>
                      <a:pt x="167" y="163"/>
                    </a:lnTo>
                    <a:lnTo>
                      <a:pt x="167" y="107"/>
                    </a:lnTo>
                    <a:lnTo>
                      <a:pt x="170" y="55"/>
                    </a:lnTo>
                    <a:lnTo>
                      <a:pt x="172" y="0"/>
                    </a:lnTo>
                    <a:lnTo>
                      <a:pt x="163" y="2"/>
                    </a:lnTo>
                    <a:lnTo>
                      <a:pt x="143" y="2"/>
                    </a:lnTo>
                    <a:lnTo>
                      <a:pt x="131" y="4"/>
                    </a:lnTo>
                    <a:lnTo>
                      <a:pt x="122" y="4"/>
                    </a:lnTo>
                    <a:lnTo>
                      <a:pt x="110" y="7"/>
                    </a:lnTo>
                    <a:lnTo>
                      <a:pt x="100" y="7"/>
                    </a:lnTo>
                    <a:lnTo>
                      <a:pt x="91" y="9"/>
                    </a:lnTo>
                    <a:lnTo>
                      <a:pt x="79" y="12"/>
                    </a:lnTo>
                    <a:lnTo>
                      <a:pt x="69" y="12"/>
                    </a:lnTo>
                    <a:lnTo>
                      <a:pt x="50" y="16"/>
                    </a:lnTo>
                    <a:lnTo>
                      <a:pt x="38"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7" name="Freeform 4863"/>
              <p:cNvSpPr>
                <a:spLocks/>
              </p:cNvSpPr>
              <p:nvPr/>
            </p:nvSpPr>
            <p:spPr bwMode="auto">
              <a:xfrm>
                <a:off x="6789" y="8073"/>
                <a:ext cx="171" cy="214"/>
              </a:xfrm>
              <a:custGeom>
                <a:avLst/>
                <a:gdLst/>
                <a:ahLst/>
                <a:cxnLst>
                  <a:cxn ang="0">
                    <a:pos x="16" y="208"/>
                  </a:cxn>
                  <a:cxn ang="0">
                    <a:pos x="23" y="211"/>
                  </a:cxn>
                  <a:cxn ang="0">
                    <a:pos x="33" y="211"/>
                  </a:cxn>
                  <a:cxn ang="0">
                    <a:pos x="43" y="213"/>
                  </a:cxn>
                  <a:cxn ang="0">
                    <a:pos x="110" y="213"/>
                  </a:cxn>
                  <a:cxn ang="0">
                    <a:pos x="120" y="211"/>
                  </a:cxn>
                  <a:cxn ang="0">
                    <a:pos x="131" y="211"/>
                  </a:cxn>
                  <a:cxn ang="0">
                    <a:pos x="141" y="208"/>
                  </a:cxn>
                  <a:cxn ang="0">
                    <a:pos x="148" y="208"/>
                  </a:cxn>
                  <a:cxn ang="0">
                    <a:pos x="158" y="206"/>
                  </a:cxn>
                  <a:cxn ang="0">
                    <a:pos x="165" y="203"/>
                  </a:cxn>
                  <a:cxn ang="0">
                    <a:pos x="163" y="153"/>
                  </a:cxn>
                  <a:cxn ang="0">
                    <a:pos x="165" y="103"/>
                  </a:cxn>
                  <a:cxn ang="0">
                    <a:pos x="167" y="50"/>
                  </a:cxn>
                  <a:cxn ang="0">
                    <a:pos x="170" y="0"/>
                  </a:cxn>
                  <a:cxn ang="0">
                    <a:pos x="139" y="0"/>
                  </a:cxn>
                  <a:cxn ang="0">
                    <a:pos x="129" y="2"/>
                  </a:cxn>
                  <a:cxn ang="0">
                    <a:pos x="120" y="2"/>
                  </a:cxn>
                  <a:cxn ang="0">
                    <a:pos x="110" y="4"/>
                  </a:cxn>
                  <a:cxn ang="0">
                    <a:pos x="98" y="4"/>
                  </a:cxn>
                  <a:cxn ang="0">
                    <a:pos x="79" y="9"/>
                  </a:cxn>
                  <a:cxn ang="0">
                    <a:pos x="69" y="9"/>
                  </a:cxn>
                  <a:cxn ang="0">
                    <a:pos x="57" y="11"/>
                  </a:cxn>
                  <a:cxn ang="0">
                    <a:pos x="38" y="16"/>
                  </a:cxn>
                  <a:cxn ang="0">
                    <a:pos x="28" y="19"/>
                  </a:cxn>
                  <a:cxn ang="0">
                    <a:pos x="9" y="23"/>
                  </a:cxn>
                  <a:cxn ang="0">
                    <a:pos x="7" y="47"/>
                  </a:cxn>
                  <a:cxn ang="0">
                    <a:pos x="2" y="71"/>
                  </a:cxn>
                  <a:cxn ang="0">
                    <a:pos x="2" y="93"/>
                  </a:cxn>
                  <a:cxn ang="0">
                    <a:pos x="0" y="117"/>
                  </a:cxn>
                  <a:cxn ang="0">
                    <a:pos x="2" y="139"/>
                  </a:cxn>
                  <a:cxn ang="0">
                    <a:pos x="2" y="160"/>
                  </a:cxn>
                  <a:cxn ang="0">
                    <a:pos x="4" y="182"/>
                  </a:cxn>
                  <a:cxn ang="0">
                    <a:pos x="7" y="206"/>
                  </a:cxn>
                  <a:cxn ang="0">
                    <a:pos x="16" y="208"/>
                  </a:cxn>
                </a:cxnLst>
                <a:rect l="0" t="0" r="r" b="b"/>
                <a:pathLst>
                  <a:path w="171" h="214">
                    <a:moveTo>
                      <a:pt x="16" y="208"/>
                    </a:moveTo>
                    <a:lnTo>
                      <a:pt x="23" y="211"/>
                    </a:lnTo>
                    <a:lnTo>
                      <a:pt x="33" y="211"/>
                    </a:lnTo>
                    <a:lnTo>
                      <a:pt x="43" y="213"/>
                    </a:lnTo>
                    <a:lnTo>
                      <a:pt x="110" y="213"/>
                    </a:lnTo>
                    <a:lnTo>
                      <a:pt x="120" y="211"/>
                    </a:lnTo>
                    <a:lnTo>
                      <a:pt x="131" y="211"/>
                    </a:lnTo>
                    <a:lnTo>
                      <a:pt x="141" y="208"/>
                    </a:lnTo>
                    <a:lnTo>
                      <a:pt x="148" y="208"/>
                    </a:lnTo>
                    <a:lnTo>
                      <a:pt x="158" y="206"/>
                    </a:lnTo>
                    <a:lnTo>
                      <a:pt x="165" y="203"/>
                    </a:lnTo>
                    <a:lnTo>
                      <a:pt x="163" y="153"/>
                    </a:lnTo>
                    <a:lnTo>
                      <a:pt x="165" y="103"/>
                    </a:lnTo>
                    <a:lnTo>
                      <a:pt x="167" y="50"/>
                    </a:lnTo>
                    <a:lnTo>
                      <a:pt x="170" y="0"/>
                    </a:lnTo>
                    <a:lnTo>
                      <a:pt x="139" y="0"/>
                    </a:lnTo>
                    <a:lnTo>
                      <a:pt x="129" y="2"/>
                    </a:lnTo>
                    <a:lnTo>
                      <a:pt x="120" y="2"/>
                    </a:lnTo>
                    <a:lnTo>
                      <a:pt x="110" y="4"/>
                    </a:lnTo>
                    <a:lnTo>
                      <a:pt x="98" y="4"/>
                    </a:lnTo>
                    <a:lnTo>
                      <a:pt x="79" y="9"/>
                    </a:lnTo>
                    <a:lnTo>
                      <a:pt x="69" y="9"/>
                    </a:lnTo>
                    <a:lnTo>
                      <a:pt x="57" y="11"/>
                    </a:lnTo>
                    <a:lnTo>
                      <a:pt x="38" y="16"/>
                    </a:lnTo>
                    <a:lnTo>
                      <a:pt x="28" y="19"/>
                    </a:lnTo>
                    <a:lnTo>
                      <a:pt x="9" y="23"/>
                    </a:lnTo>
                    <a:lnTo>
                      <a:pt x="7" y="47"/>
                    </a:lnTo>
                    <a:lnTo>
                      <a:pt x="2" y="71"/>
                    </a:lnTo>
                    <a:lnTo>
                      <a:pt x="2" y="93"/>
                    </a:lnTo>
                    <a:lnTo>
                      <a:pt x="0" y="117"/>
                    </a:lnTo>
                    <a:lnTo>
                      <a:pt x="2" y="139"/>
                    </a:lnTo>
                    <a:lnTo>
                      <a:pt x="2" y="160"/>
                    </a:lnTo>
                    <a:lnTo>
                      <a:pt x="4" y="182"/>
                    </a:lnTo>
                    <a:lnTo>
                      <a:pt x="7" y="206"/>
                    </a:lnTo>
                    <a:lnTo>
                      <a:pt x="16"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8" name="Freeform 4864"/>
              <p:cNvSpPr>
                <a:spLocks/>
              </p:cNvSpPr>
              <p:nvPr/>
            </p:nvSpPr>
            <p:spPr bwMode="auto">
              <a:xfrm>
                <a:off x="6792" y="8073"/>
                <a:ext cx="163" cy="207"/>
              </a:xfrm>
              <a:custGeom>
                <a:avLst/>
                <a:gdLst/>
                <a:ahLst/>
                <a:cxnLst>
                  <a:cxn ang="0">
                    <a:pos x="2" y="177"/>
                  </a:cxn>
                  <a:cxn ang="0">
                    <a:pos x="7" y="199"/>
                  </a:cxn>
                  <a:cxn ang="0">
                    <a:pos x="14" y="201"/>
                  </a:cxn>
                  <a:cxn ang="0">
                    <a:pos x="21" y="201"/>
                  </a:cxn>
                  <a:cxn ang="0">
                    <a:pos x="31" y="203"/>
                  </a:cxn>
                  <a:cxn ang="0">
                    <a:pos x="40" y="203"/>
                  </a:cxn>
                  <a:cxn ang="0">
                    <a:pos x="50" y="206"/>
                  </a:cxn>
                  <a:cxn ang="0">
                    <a:pos x="83" y="206"/>
                  </a:cxn>
                  <a:cxn ang="0">
                    <a:pos x="93" y="203"/>
                  </a:cxn>
                  <a:cxn ang="0">
                    <a:pos x="115" y="203"/>
                  </a:cxn>
                  <a:cxn ang="0">
                    <a:pos x="124" y="201"/>
                  </a:cxn>
                  <a:cxn ang="0">
                    <a:pos x="134" y="201"/>
                  </a:cxn>
                  <a:cxn ang="0">
                    <a:pos x="143" y="199"/>
                  </a:cxn>
                  <a:cxn ang="0">
                    <a:pos x="151" y="196"/>
                  </a:cxn>
                  <a:cxn ang="0">
                    <a:pos x="158" y="196"/>
                  </a:cxn>
                  <a:cxn ang="0">
                    <a:pos x="158" y="98"/>
                  </a:cxn>
                  <a:cxn ang="0">
                    <a:pos x="160" y="50"/>
                  </a:cxn>
                  <a:cxn ang="0">
                    <a:pos x="163" y="0"/>
                  </a:cxn>
                  <a:cxn ang="0">
                    <a:pos x="143" y="0"/>
                  </a:cxn>
                  <a:cxn ang="0">
                    <a:pos x="134" y="2"/>
                  </a:cxn>
                  <a:cxn ang="0">
                    <a:pos x="115" y="2"/>
                  </a:cxn>
                  <a:cxn ang="0">
                    <a:pos x="105" y="4"/>
                  </a:cxn>
                  <a:cxn ang="0">
                    <a:pos x="93" y="7"/>
                  </a:cxn>
                  <a:cxn ang="0">
                    <a:pos x="83" y="7"/>
                  </a:cxn>
                  <a:cxn ang="0">
                    <a:pos x="55" y="14"/>
                  </a:cxn>
                  <a:cxn ang="0">
                    <a:pos x="45" y="14"/>
                  </a:cxn>
                  <a:cxn ang="0">
                    <a:pos x="35" y="16"/>
                  </a:cxn>
                  <a:cxn ang="0">
                    <a:pos x="26" y="19"/>
                  </a:cxn>
                  <a:cxn ang="0">
                    <a:pos x="7" y="23"/>
                  </a:cxn>
                  <a:cxn ang="0">
                    <a:pos x="4" y="47"/>
                  </a:cxn>
                  <a:cxn ang="0">
                    <a:pos x="0" y="91"/>
                  </a:cxn>
                  <a:cxn ang="0">
                    <a:pos x="0" y="156"/>
                  </a:cxn>
                  <a:cxn ang="0">
                    <a:pos x="2" y="177"/>
                  </a:cxn>
                </a:cxnLst>
                <a:rect l="0" t="0" r="r" b="b"/>
                <a:pathLst>
                  <a:path w="163" h="207">
                    <a:moveTo>
                      <a:pt x="2" y="177"/>
                    </a:moveTo>
                    <a:lnTo>
                      <a:pt x="7" y="199"/>
                    </a:lnTo>
                    <a:lnTo>
                      <a:pt x="14" y="201"/>
                    </a:lnTo>
                    <a:lnTo>
                      <a:pt x="21" y="201"/>
                    </a:lnTo>
                    <a:lnTo>
                      <a:pt x="31" y="203"/>
                    </a:lnTo>
                    <a:lnTo>
                      <a:pt x="40" y="203"/>
                    </a:lnTo>
                    <a:lnTo>
                      <a:pt x="50" y="206"/>
                    </a:lnTo>
                    <a:lnTo>
                      <a:pt x="83" y="206"/>
                    </a:lnTo>
                    <a:lnTo>
                      <a:pt x="93" y="203"/>
                    </a:lnTo>
                    <a:lnTo>
                      <a:pt x="115" y="203"/>
                    </a:lnTo>
                    <a:lnTo>
                      <a:pt x="124" y="201"/>
                    </a:lnTo>
                    <a:lnTo>
                      <a:pt x="134" y="201"/>
                    </a:lnTo>
                    <a:lnTo>
                      <a:pt x="143" y="199"/>
                    </a:lnTo>
                    <a:lnTo>
                      <a:pt x="151" y="196"/>
                    </a:lnTo>
                    <a:lnTo>
                      <a:pt x="158" y="196"/>
                    </a:lnTo>
                    <a:lnTo>
                      <a:pt x="158" y="98"/>
                    </a:lnTo>
                    <a:lnTo>
                      <a:pt x="160" y="50"/>
                    </a:lnTo>
                    <a:lnTo>
                      <a:pt x="163" y="0"/>
                    </a:lnTo>
                    <a:lnTo>
                      <a:pt x="143" y="0"/>
                    </a:lnTo>
                    <a:lnTo>
                      <a:pt x="134" y="2"/>
                    </a:lnTo>
                    <a:lnTo>
                      <a:pt x="115" y="2"/>
                    </a:lnTo>
                    <a:lnTo>
                      <a:pt x="105" y="4"/>
                    </a:lnTo>
                    <a:lnTo>
                      <a:pt x="93" y="7"/>
                    </a:lnTo>
                    <a:lnTo>
                      <a:pt x="83" y="7"/>
                    </a:lnTo>
                    <a:lnTo>
                      <a:pt x="55" y="14"/>
                    </a:lnTo>
                    <a:lnTo>
                      <a:pt x="45" y="14"/>
                    </a:lnTo>
                    <a:lnTo>
                      <a:pt x="35" y="16"/>
                    </a:lnTo>
                    <a:lnTo>
                      <a:pt x="26" y="19"/>
                    </a:lnTo>
                    <a:lnTo>
                      <a:pt x="7" y="23"/>
                    </a:lnTo>
                    <a:lnTo>
                      <a:pt x="4" y="47"/>
                    </a:lnTo>
                    <a:lnTo>
                      <a:pt x="0" y="91"/>
                    </a:lnTo>
                    <a:lnTo>
                      <a:pt x="0" y="156"/>
                    </a:lnTo>
                    <a:lnTo>
                      <a:pt x="2"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9" name="Freeform 4865"/>
              <p:cNvSpPr>
                <a:spLocks/>
              </p:cNvSpPr>
              <p:nvPr/>
            </p:nvSpPr>
            <p:spPr bwMode="auto">
              <a:xfrm>
                <a:off x="6792" y="8073"/>
                <a:ext cx="158" cy="197"/>
              </a:xfrm>
              <a:custGeom>
                <a:avLst/>
                <a:gdLst/>
                <a:ahLst/>
                <a:cxnLst>
                  <a:cxn ang="0">
                    <a:pos x="2" y="170"/>
                  </a:cxn>
                  <a:cxn ang="0">
                    <a:pos x="7" y="191"/>
                  </a:cxn>
                  <a:cxn ang="0">
                    <a:pos x="14" y="194"/>
                  </a:cxn>
                  <a:cxn ang="0">
                    <a:pos x="21" y="194"/>
                  </a:cxn>
                  <a:cxn ang="0">
                    <a:pos x="31" y="196"/>
                  </a:cxn>
                  <a:cxn ang="0">
                    <a:pos x="100" y="196"/>
                  </a:cxn>
                  <a:cxn ang="0">
                    <a:pos x="112" y="194"/>
                  </a:cxn>
                  <a:cxn ang="0">
                    <a:pos x="122" y="194"/>
                  </a:cxn>
                  <a:cxn ang="0">
                    <a:pos x="131" y="191"/>
                  </a:cxn>
                  <a:cxn ang="0">
                    <a:pos x="139" y="189"/>
                  </a:cxn>
                  <a:cxn ang="0">
                    <a:pos x="146" y="189"/>
                  </a:cxn>
                  <a:cxn ang="0">
                    <a:pos x="153" y="187"/>
                  </a:cxn>
                  <a:cxn ang="0">
                    <a:pos x="153" y="93"/>
                  </a:cxn>
                  <a:cxn ang="0">
                    <a:pos x="155" y="47"/>
                  </a:cxn>
                  <a:cxn ang="0">
                    <a:pos x="158" y="0"/>
                  </a:cxn>
                  <a:cxn ang="0">
                    <a:pos x="148" y="0"/>
                  </a:cxn>
                  <a:cxn ang="0">
                    <a:pos x="139" y="2"/>
                  </a:cxn>
                  <a:cxn ang="0">
                    <a:pos x="122" y="2"/>
                  </a:cxn>
                  <a:cxn ang="0">
                    <a:pos x="112" y="4"/>
                  </a:cxn>
                  <a:cxn ang="0">
                    <a:pos x="100" y="4"/>
                  </a:cxn>
                  <a:cxn ang="0">
                    <a:pos x="81" y="9"/>
                  </a:cxn>
                  <a:cxn ang="0">
                    <a:pos x="71" y="9"/>
                  </a:cxn>
                  <a:cxn ang="0">
                    <a:pos x="43" y="16"/>
                  </a:cxn>
                  <a:cxn ang="0">
                    <a:pos x="33" y="16"/>
                  </a:cxn>
                  <a:cxn ang="0">
                    <a:pos x="26" y="19"/>
                  </a:cxn>
                  <a:cxn ang="0">
                    <a:pos x="7" y="23"/>
                  </a:cxn>
                  <a:cxn ang="0">
                    <a:pos x="4" y="47"/>
                  </a:cxn>
                  <a:cxn ang="0">
                    <a:pos x="2" y="69"/>
                  </a:cxn>
                  <a:cxn ang="0">
                    <a:pos x="0" y="88"/>
                  </a:cxn>
                  <a:cxn ang="0">
                    <a:pos x="0" y="151"/>
                  </a:cxn>
                  <a:cxn ang="0">
                    <a:pos x="2" y="170"/>
                  </a:cxn>
                </a:cxnLst>
                <a:rect l="0" t="0" r="r" b="b"/>
                <a:pathLst>
                  <a:path w="158" h="197">
                    <a:moveTo>
                      <a:pt x="2" y="170"/>
                    </a:moveTo>
                    <a:lnTo>
                      <a:pt x="7" y="191"/>
                    </a:lnTo>
                    <a:lnTo>
                      <a:pt x="14" y="194"/>
                    </a:lnTo>
                    <a:lnTo>
                      <a:pt x="21" y="194"/>
                    </a:lnTo>
                    <a:lnTo>
                      <a:pt x="31" y="196"/>
                    </a:lnTo>
                    <a:lnTo>
                      <a:pt x="100" y="196"/>
                    </a:lnTo>
                    <a:lnTo>
                      <a:pt x="112" y="194"/>
                    </a:lnTo>
                    <a:lnTo>
                      <a:pt x="122" y="194"/>
                    </a:lnTo>
                    <a:lnTo>
                      <a:pt x="131" y="191"/>
                    </a:lnTo>
                    <a:lnTo>
                      <a:pt x="139" y="189"/>
                    </a:lnTo>
                    <a:lnTo>
                      <a:pt x="146" y="189"/>
                    </a:lnTo>
                    <a:lnTo>
                      <a:pt x="153" y="187"/>
                    </a:lnTo>
                    <a:lnTo>
                      <a:pt x="153" y="93"/>
                    </a:lnTo>
                    <a:lnTo>
                      <a:pt x="155" y="47"/>
                    </a:lnTo>
                    <a:lnTo>
                      <a:pt x="158" y="0"/>
                    </a:lnTo>
                    <a:lnTo>
                      <a:pt x="148" y="0"/>
                    </a:lnTo>
                    <a:lnTo>
                      <a:pt x="139" y="2"/>
                    </a:lnTo>
                    <a:lnTo>
                      <a:pt x="122" y="2"/>
                    </a:lnTo>
                    <a:lnTo>
                      <a:pt x="112" y="4"/>
                    </a:lnTo>
                    <a:lnTo>
                      <a:pt x="100" y="4"/>
                    </a:lnTo>
                    <a:lnTo>
                      <a:pt x="81" y="9"/>
                    </a:lnTo>
                    <a:lnTo>
                      <a:pt x="71" y="9"/>
                    </a:lnTo>
                    <a:lnTo>
                      <a:pt x="43" y="16"/>
                    </a:lnTo>
                    <a:lnTo>
                      <a:pt x="33" y="16"/>
                    </a:lnTo>
                    <a:lnTo>
                      <a:pt x="26" y="19"/>
                    </a:lnTo>
                    <a:lnTo>
                      <a:pt x="7" y="23"/>
                    </a:lnTo>
                    <a:lnTo>
                      <a:pt x="4" y="47"/>
                    </a:lnTo>
                    <a:lnTo>
                      <a:pt x="2" y="69"/>
                    </a:lnTo>
                    <a:lnTo>
                      <a:pt x="0" y="88"/>
                    </a:lnTo>
                    <a:lnTo>
                      <a:pt x="0" y="151"/>
                    </a:lnTo>
                    <a:lnTo>
                      <a:pt x="2" y="170"/>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0" name="Freeform 4866"/>
              <p:cNvSpPr>
                <a:spLocks/>
              </p:cNvSpPr>
              <p:nvPr/>
            </p:nvSpPr>
            <p:spPr bwMode="auto">
              <a:xfrm>
                <a:off x="6792" y="8073"/>
                <a:ext cx="153" cy="190"/>
              </a:xfrm>
              <a:custGeom>
                <a:avLst/>
                <a:gdLst/>
                <a:ahLst/>
                <a:cxnLst>
                  <a:cxn ang="0">
                    <a:pos x="4" y="163"/>
                  </a:cxn>
                  <a:cxn ang="0">
                    <a:pos x="7" y="184"/>
                  </a:cxn>
                  <a:cxn ang="0">
                    <a:pos x="14" y="187"/>
                  </a:cxn>
                  <a:cxn ang="0">
                    <a:pos x="21" y="187"/>
                  </a:cxn>
                  <a:cxn ang="0">
                    <a:pos x="28" y="189"/>
                  </a:cxn>
                  <a:cxn ang="0">
                    <a:pos x="79" y="189"/>
                  </a:cxn>
                  <a:cxn ang="0">
                    <a:pos x="88" y="187"/>
                  </a:cxn>
                  <a:cxn ang="0">
                    <a:pos x="98" y="187"/>
                  </a:cxn>
                  <a:cxn ang="0">
                    <a:pos x="107" y="184"/>
                  </a:cxn>
                  <a:cxn ang="0">
                    <a:pos x="117" y="184"/>
                  </a:cxn>
                  <a:cxn ang="0">
                    <a:pos x="127" y="182"/>
                  </a:cxn>
                  <a:cxn ang="0">
                    <a:pos x="136" y="182"/>
                  </a:cxn>
                  <a:cxn ang="0">
                    <a:pos x="143" y="180"/>
                  </a:cxn>
                  <a:cxn ang="0">
                    <a:pos x="148" y="177"/>
                  </a:cxn>
                  <a:cxn ang="0">
                    <a:pos x="148" y="88"/>
                  </a:cxn>
                  <a:cxn ang="0">
                    <a:pos x="151" y="45"/>
                  </a:cxn>
                  <a:cxn ang="0">
                    <a:pos x="153" y="0"/>
                  </a:cxn>
                  <a:cxn ang="0">
                    <a:pos x="146" y="2"/>
                  </a:cxn>
                  <a:cxn ang="0">
                    <a:pos x="117" y="2"/>
                  </a:cxn>
                  <a:cxn ang="0">
                    <a:pos x="107" y="4"/>
                  </a:cxn>
                  <a:cxn ang="0">
                    <a:pos x="100" y="4"/>
                  </a:cxn>
                  <a:cxn ang="0">
                    <a:pos x="81" y="9"/>
                  </a:cxn>
                  <a:cxn ang="0">
                    <a:pos x="71" y="9"/>
                  </a:cxn>
                  <a:cxn ang="0">
                    <a:pos x="43" y="16"/>
                  </a:cxn>
                  <a:cxn ang="0">
                    <a:pos x="33" y="19"/>
                  </a:cxn>
                  <a:cxn ang="0">
                    <a:pos x="23" y="21"/>
                  </a:cxn>
                  <a:cxn ang="0">
                    <a:pos x="16" y="23"/>
                  </a:cxn>
                  <a:cxn ang="0">
                    <a:pos x="7" y="26"/>
                  </a:cxn>
                  <a:cxn ang="0">
                    <a:pos x="4" y="45"/>
                  </a:cxn>
                  <a:cxn ang="0">
                    <a:pos x="2" y="67"/>
                  </a:cxn>
                  <a:cxn ang="0">
                    <a:pos x="0" y="86"/>
                  </a:cxn>
                  <a:cxn ang="0">
                    <a:pos x="0" y="124"/>
                  </a:cxn>
                  <a:cxn ang="0">
                    <a:pos x="4" y="163"/>
                  </a:cxn>
                </a:cxnLst>
                <a:rect l="0" t="0" r="r" b="b"/>
                <a:pathLst>
                  <a:path w="153" h="190">
                    <a:moveTo>
                      <a:pt x="4" y="163"/>
                    </a:moveTo>
                    <a:lnTo>
                      <a:pt x="7" y="184"/>
                    </a:lnTo>
                    <a:lnTo>
                      <a:pt x="14" y="187"/>
                    </a:lnTo>
                    <a:lnTo>
                      <a:pt x="21" y="187"/>
                    </a:lnTo>
                    <a:lnTo>
                      <a:pt x="28" y="189"/>
                    </a:lnTo>
                    <a:lnTo>
                      <a:pt x="79" y="189"/>
                    </a:lnTo>
                    <a:lnTo>
                      <a:pt x="88" y="187"/>
                    </a:lnTo>
                    <a:lnTo>
                      <a:pt x="98" y="187"/>
                    </a:lnTo>
                    <a:lnTo>
                      <a:pt x="107" y="184"/>
                    </a:lnTo>
                    <a:lnTo>
                      <a:pt x="117" y="184"/>
                    </a:lnTo>
                    <a:lnTo>
                      <a:pt x="127" y="182"/>
                    </a:lnTo>
                    <a:lnTo>
                      <a:pt x="136" y="182"/>
                    </a:lnTo>
                    <a:lnTo>
                      <a:pt x="143" y="180"/>
                    </a:lnTo>
                    <a:lnTo>
                      <a:pt x="148" y="177"/>
                    </a:lnTo>
                    <a:lnTo>
                      <a:pt x="148" y="88"/>
                    </a:lnTo>
                    <a:lnTo>
                      <a:pt x="151" y="45"/>
                    </a:lnTo>
                    <a:lnTo>
                      <a:pt x="153" y="0"/>
                    </a:lnTo>
                    <a:lnTo>
                      <a:pt x="146" y="2"/>
                    </a:lnTo>
                    <a:lnTo>
                      <a:pt x="117" y="2"/>
                    </a:lnTo>
                    <a:lnTo>
                      <a:pt x="107" y="4"/>
                    </a:lnTo>
                    <a:lnTo>
                      <a:pt x="100" y="4"/>
                    </a:lnTo>
                    <a:lnTo>
                      <a:pt x="81" y="9"/>
                    </a:lnTo>
                    <a:lnTo>
                      <a:pt x="71" y="9"/>
                    </a:lnTo>
                    <a:lnTo>
                      <a:pt x="43" y="16"/>
                    </a:lnTo>
                    <a:lnTo>
                      <a:pt x="33" y="19"/>
                    </a:lnTo>
                    <a:lnTo>
                      <a:pt x="23" y="21"/>
                    </a:lnTo>
                    <a:lnTo>
                      <a:pt x="16" y="23"/>
                    </a:lnTo>
                    <a:lnTo>
                      <a:pt x="7" y="26"/>
                    </a:lnTo>
                    <a:lnTo>
                      <a:pt x="4" y="45"/>
                    </a:lnTo>
                    <a:lnTo>
                      <a:pt x="2" y="67"/>
                    </a:lnTo>
                    <a:lnTo>
                      <a:pt x="0" y="86"/>
                    </a:lnTo>
                    <a:lnTo>
                      <a:pt x="0" y="124"/>
                    </a:lnTo>
                    <a:lnTo>
                      <a:pt x="4" y="16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1" name="Freeform 4867"/>
              <p:cNvSpPr>
                <a:spLocks/>
              </p:cNvSpPr>
              <p:nvPr/>
            </p:nvSpPr>
            <p:spPr bwMode="auto">
              <a:xfrm>
                <a:off x="6792" y="8076"/>
                <a:ext cx="151" cy="180"/>
              </a:xfrm>
              <a:custGeom>
                <a:avLst/>
                <a:gdLst/>
                <a:ahLst/>
                <a:cxnLst>
                  <a:cxn ang="0">
                    <a:pos x="0" y="100"/>
                  </a:cxn>
                  <a:cxn ang="0">
                    <a:pos x="0" y="117"/>
                  </a:cxn>
                  <a:cxn ang="0">
                    <a:pos x="7" y="175"/>
                  </a:cxn>
                  <a:cxn ang="0">
                    <a:pos x="14" y="177"/>
                  </a:cxn>
                  <a:cxn ang="0">
                    <a:pos x="21" y="177"/>
                  </a:cxn>
                  <a:cxn ang="0">
                    <a:pos x="28" y="180"/>
                  </a:cxn>
                  <a:cxn ang="0">
                    <a:pos x="67" y="180"/>
                  </a:cxn>
                  <a:cxn ang="0">
                    <a:pos x="76" y="177"/>
                  </a:cxn>
                  <a:cxn ang="0">
                    <a:pos x="86" y="177"/>
                  </a:cxn>
                  <a:cxn ang="0">
                    <a:pos x="95" y="175"/>
                  </a:cxn>
                  <a:cxn ang="0">
                    <a:pos x="105" y="175"/>
                  </a:cxn>
                  <a:cxn ang="0">
                    <a:pos x="115" y="172"/>
                  </a:cxn>
                  <a:cxn ang="0">
                    <a:pos x="124" y="172"/>
                  </a:cxn>
                  <a:cxn ang="0">
                    <a:pos x="139" y="167"/>
                  </a:cxn>
                  <a:cxn ang="0">
                    <a:pos x="146" y="167"/>
                  </a:cxn>
                  <a:cxn ang="0">
                    <a:pos x="143" y="146"/>
                  </a:cxn>
                  <a:cxn ang="0">
                    <a:pos x="143" y="103"/>
                  </a:cxn>
                  <a:cxn ang="0">
                    <a:pos x="146" y="83"/>
                  </a:cxn>
                  <a:cxn ang="0">
                    <a:pos x="146" y="62"/>
                  </a:cxn>
                  <a:cxn ang="0">
                    <a:pos x="148" y="40"/>
                  </a:cxn>
                  <a:cxn ang="0">
                    <a:pos x="148" y="21"/>
                  </a:cxn>
                  <a:cxn ang="0">
                    <a:pos x="151" y="0"/>
                  </a:cxn>
                  <a:cxn ang="0">
                    <a:pos x="124" y="0"/>
                  </a:cxn>
                  <a:cxn ang="0">
                    <a:pos x="115" y="2"/>
                  </a:cxn>
                  <a:cxn ang="0">
                    <a:pos x="105" y="2"/>
                  </a:cxn>
                  <a:cxn ang="0">
                    <a:pos x="98" y="4"/>
                  </a:cxn>
                  <a:cxn ang="0">
                    <a:pos x="88" y="4"/>
                  </a:cxn>
                  <a:cxn ang="0">
                    <a:pos x="69" y="9"/>
                  </a:cxn>
                  <a:cxn ang="0">
                    <a:pos x="60" y="9"/>
                  </a:cxn>
                  <a:cxn ang="0">
                    <a:pos x="40" y="14"/>
                  </a:cxn>
                  <a:cxn ang="0">
                    <a:pos x="33" y="16"/>
                  </a:cxn>
                  <a:cxn ang="0">
                    <a:pos x="23" y="19"/>
                  </a:cxn>
                  <a:cxn ang="0">
                    <a:pos x="16" y="21"/>
                  </a:cxn>
                  <a:cxn ang="0">
                    <a:pos x="7" y="23"/>
                  </a:cxn>
                  <a:cxn ang="0">
                    <a:pos x="2" y="62"/>
                  </a:cxn>
                  <a:cxn ang="0">
                    <a:pos x="2" y="81"/>
                  </a:cxn>
                  <a:cxn ang="0">
                    <a:pos x="0" y="100"/>
                  </a:cxn>
                </a:cxnLst>
                <a:rect l="0" t="0" r="r" b="b"/>
                <a:pathLst>
                  <a:path w="151" h="180">
                    <a:moveTo>
                      <a:pt x="0" y="100"/>
                    </a:moveTo>
                    <a:lnTo>
                      <a:pt x="0" y="117"/>
                    </a:lnTo>
                    <a:lnTo>
                      <a:pt x="7" y="175"/>
                    </a:lnTo>
                    <a:lnTo>
                      <a:pt x="14" y="177"/>
                    </a:lnTo>
                    <a:lnTo>
                      <a:pt x="21" y="177"/>
                    </a:lnTo>
                    <a:lnTo>
                      <a:pt x="28" y="180"/>
                    </a:lnTo>
                    <a:lnTo>
                      <a:pt x="67" y="180"/>
                    </a:lnTo>
                    <a:lnTo>
                      <a:pt x="76" y="177"/>
                    </a:lnTo>
                    <a:lnTo>
                      <a:pt x="86" y="177"/>
                    </a:lnTo>
                    <a:lnTo>
                      <a:pt x="95" y="175"/>
                    </a:lnTo>
                    <a:lnTo>
                      <a:pt x="105" y="175"/>
                    </a:lnTo>
                    <a:lnTo>
                      <a:pt x="115" y="172"/>
                    </a:lnTo>
                    <a:lnTo>
                      <a:pt x="124" y="172"/>
                    </a:lnTo>
                    <a:lnTo>
                      <a:pt x="139" y="167"/>
                    </a:lnTo>
                    <a:lnTo>
                      <a:pt x="146" y="167"/>
                    </a:lnTo>
                    <a:lnTo>
                      <a:pt x="143" y="146"/>
                    </a:lnTo>
                    <a:lnTo>
                      <a:pt x="143" y="103"/>
                    </a:lnTo>
                    <a:lnTo>
                      <a:pt x="146" y="83"/>
                    </a:lnTo>
                    <a:lnTo>
                      <a:pt x="146" y="62"/>
                    </a:lnTo>
                    <a:lnTo>
                      <a:pt x="148" y="40"/>
                    </a:lnTo>
                    <a:lnTo>
                      <a:pt x="148" y="21"/>
                    </a:lnTo>
                    <a:lnTo>
                      <a:pt x="151" y="0"/>
                    </a:lnTo>
                    <a:lnTo>
                      <a:pt x="124" y="0"/>
                    </a:lnTo>
                    <a:lnTo>
                      <a:pt x="115" y="2"/>
                    </a:lnTo>
                    <a:lnTo>
                      <a:pt x="105" y="2"/>
                    </a:lnTo>
                    <a:lnTo>
                      <a:pt x="98" y="4"/>
                    </a:lnTo>
                    <a:lnTo>
                      <a:pt x="88" y="4"/>
                    </a:lnTo>
                    <a:lnTo>
                      <a:pt x="69" y="9"/>
                    </a:lnTo>
                    <a:lnTo>
                      <a:pt x="60" y="9"/>
                    </a:lnTo>
                    <a:lnTo>
                      <a:pt x="40" y="14"/>
                    </a:lnTo>
                    <a:lnTo>
                      <a:pt x="33" y="16"/>
                    </a:lnTo>
                    <a:lnTo>
                      <a:pt x="23" y="19"/>
                    </a:lnTo>
                    <a:lnTo>
                      <a:pt x="16" y="21"/>
                    </a:lnTo>
                    <a:lnTo>
                      <a:pt x="7" y="23"/>
                    </a:lnTo>
                    <a:lnTo>
                      <a:pt x="2" y="62"/>
                    </a:lnTo>
                    <a:lnTo>
                      <a:pt x="2" y="81"/>
                    </a:lnTo>
                    <a:lnTo>
                      <a:pt x="0" y="100"/>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2" name="Freeform 4868"/>
              <p:cNvSpPr>
                <a:spLocks/>
              </p:cNvSpPr>
              <p:nvPr/>
            </p:nvSpPr>
            <p:spPr bwMode="auto">
              <a:xfrm>
                <a:off x="6794" y="8076"/>
                <a:ext cx="144" cy="172"/>
              </a:xfrm>
              <a:custGeom>
                <a:avLst/>
                <a:gdLst/>
                <a:ahLst/>
                <a:cxnLst>
                  <a:cxn ang="0">
                    <a:pos x="0" y="60"/>
                  </a:cxn>
                  <a:cxn ang="0">
                    <a:pos x="0" y="131"/>
                  </a:cxn>
                  <a:cxn ang="0">
                    <a:pos x="2" y="148"/>
                  </a:cxn>
                  <a:cxn ang="0">
                    <a:pos x="4" y="167"/>
                  </a:cxn>
                  <a:cxn ang="0">
                    <a:pos x="11" y="167"/>
                  </a:cxn>
                  <a:cxn ang="0">
                    <a:pos x="19" y="170"/>
                  </a:cxn>
                  <a:cxn ang="0">
                    <a:pos x="26" y="170"/>
                  </a:cxn>
                  <a:cxn ang="0">
                    <a:pos x="35" y="172"/>
                  </a:cxn>
                  <a:cxn ang="0">
                    <a:pos x="43" y="172"/>
                  </a:cxn>
                  <a:cxn ang="0">
                    <a:pos x="52" y="170"/>
                  </a:cxn>
                  <a:cxn ang="0">
                    <a:pos x="71" y="170"/>
                  </a:cxn>
                  <a:cxn ang="0">
                    <a:pos x="81" y="167"/>
                  </a:cxn>
                  <a:cxn ang="0">
                    <a:pos x="91" y="167"/>
                  </a:cxn>
                  <a:cxn ang="0">
                    <a:pos x="100" y="165"/>
                  </a:cxn>
                  <a:cxn ang="0">
                    <a:pos x="110" y="165"/>
                  </a:cxn>
                  <a:cxn ang="0">
                    <a:pos x="117" y="163"/>
                  </a:cxn>
                  <a:cxn ang="0">
                    <a:pos x="124" y="160"/>
                  </a:cxn>
                  <a:cxn ang="0">
                    <a:pos x="131" y="160"/>
                  </a:cxn>
                  <a:cxn ang="0">
                    <a:pos x="139" y="158"/>
                  </a:cxn>
                  <a:cxn ang="0">
                    <a:pos x="136" y="136"/>
                  </a:cxn>
                  <a:cxn ang="0">
                    <a:pos x="136" y="117"/>
                  </a:cxn>
                  <a:cxn ang="0">
                    <a:pos x="139" y="98"/>
                  </a:cxn>
                  <a:cxn ang="0">
                    <a:pos x="139" y="60"/>
                  </a:cxn>
                  <a:cxn ang="0">
                    <a:pos x="141" y="40"/>
                  </a:cxn>
                  <a:cxn ang="0">
                    <a:pos x="143" y="19"/>
                  </a:cxn>
                  <a:cxn ang="0">
                    <a:pos x="143" y="0"/>
                  </a:cxn>
                  <a:cxn ang="0">
                    <a:pos x="120" y="0"/>
                  </a:cxn>
                  <a:cxn ang="0">
                    <a:pos x="110" y="2"/>
                  </a:cxn>
                  <a:cxn ang="0">
                    <a:pos x="100" y="2"/>
                  </a:cxn>
                  <a:cxn ang="0">
                    <a:pos x="93" y="4"/>
                  </a:cxn>
                  <a:cxn ang="0">
                    <a:pos x="83" y="7"/>
                  </a:cxn>
                  <a:cxn ang="0">
                    <a:pos x="74" y="7"/>
                  </a:cxn>
                  <a:cxn ang="0">
                    <a:pos x="55" y="11"/>
                  </a:cxn>
                  <a:cxn ang="0">
                    <a:pos x="47" y="11"/>
                  </a:cxn>
                  <a:cxn ang="0">
                    <a:pos x="38" y="14"/>
                  </a:cxn>
                  <a:cxn ang="0">
                    <a:pos x="28" y="16"/>
                  </a:cxn>
                  <a:cxn ang="0">
                    <a:pos x="14" y="21"/>
                  </a:cxn>
                  <a:cxn ang="0">
                    <a:pos x="4" y="23"/>
                  </a:cxn>
                  <a:cxn ang="0">
                    <a:pos x="2" y="43"/>
                  </a:cxn>
                  <a:cxn ang="0">
                    <a:pos x="0" y="60"/>
                  </a:cxn>
                </a:cxnLst>
                <a:rect l="0" t="0" r="r" b="b"/>
                <a:pathLst>
                  <a:path w="144" h="172">
                    <a:moveTo>
                      <a:pt x="0" y="60"/>
                    </a:moveTo>
                    <a:lnTo>
                      <a:pt x="0" y="131"/>
                    </a:lnTo>
                    <a:lnTo>
                      <a:pt x="2" y="148"/>
                    </a:lnTo>
                    <a:lnTo>
                      <a:pt x="4" y="167"/>
                    </a:lnTo>
                    <a:lnTo>
                      <a:pt x="11" y="167"/>
                    </a:lnTo>
                    <a:lnTo>
                      <a:pt x="19" y="170"/>
                    </a:lnTo>
                    <a:lnTo>
                      <a:pt x="26" y="170"/>
                    </a:lnTo>
                    <a:lnTo>
                      <a:pt x="35" y="172"/>
                    </a:lnTo>
                    <a:lnTo>
                      <a:pt x="43" y="172"/>
                    </a:lnTo>
                    <a:lnTo>
                      <a:pt x="52" y="170"/>
                    </a:lnTo>
                    <a:lnTo>
                      <a:pt x="71" y="170"/>
                    </a:lnTo>
                    <a:lnTo>
                      <a:pt x="81" y="167"/>
                    </a:lnTo>
                    <a:lnTo>
                      <a:pt x="91" y="167"/>
                    </a:lnTo>
                    <a:lnTo>
                      <a:pt x="100" y="165"/>
                    </a:lnTo>
                    <a:lnTo>
                      <a:pt x="110" y="165"/>
                    </a:lnTo>
                    <a:lnTo>
                      <a:pt x="117" y="163"/>
                    </a:lnTo>
                    <a:lnTo>
                      <a:pt x="124" y="160"/>
                    </a:lnTo>
                    <a:lnTo>
                      <a:pt x="131" y="160"/>
                    </a:lnTo>
                    <a:lnTo>
                      <a:pt x="139" y="158"/>
                    </a:lnTo>
                    <a:lnTo>
                      <a:pt x="136" y="136"/>
                    </a:lnTo>
                    <a:lnTo>
                      <a:pt x="136" y="117"/>
                    </a:lnTo>
                    <a:lnTo>
                      <a:pt x="139" y="98"/>
                    </a:lnTo>
                    <a:lnTo>
                      <a:pt x="139" y="60"/>
                    </a:lnTo>
                    <a:lnTo>
                      <a:pt x="141" y="40"/>
                    </a:lnTo>
                    <a:lnTo>
                      <a:pt x="143" y="19"/>
                    </a:lnTo>
                    <a:lnTo>
                      <a:pt x="143" y="0"/>
                    </a:lnTo>
                    <a:lnTo>
                      <a:pt x="120" y="0"/>
                    </a:lnTo>
                    <a:lnTo>
                      <a:pt x="110" y="2"/>
                    </a:lnTo>
                    <a:lnTo>
                      <a:pt x="100" y="2"/>
                    </a:lnTo>
                    <a:lnTo>
                      <a:pt x="93" y="4"/>
                    </a:lnTo>
                    <a:lnTo>
                      <a:pt x="83" y="7"/>
                    </a:lnTo>
                    <a:lnTo>
                      <a:pt x="74" y="7"/>
                    </a:lnTo>
                    <a:lnTo>
                      <a:pt x="55" y="11"/>
                    </a:lnTo>
                    <a:lnTo>
                      <a:pt x="47" y="11"/>
                    </a:lnTo>
                    <a:lnTo>
                      <a:pt x="38" y="14"/>
                    </a:lnTo>
                    <a:lnTo>
                      <a:pt x="28" y="16"/>
                    </a:lnTo>
                    <a:lnTo>
                      <a:pt x="14" y="21"/>
                    </a:lnTo>
                    <a:lnTo>
                      <a:pt x="4" y="23"/>
                    </a:lnTo>
                    <a:lnTo>
                      <a:pt x="2" y="43"/>
                    </a:lnTo>
                    <a:lnTo>
                      <a:pt x="0" y="60"/>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3" name="Freeform 4869"/>
              <p:cNvSpPr>
                <a:spLocks/>
              </p:cNvSpPr>
              <p:nvPr/>
            </p:nvSpPr>
            <p:spPr bwMode="auto">
              <a:xfrm>
                <a:off x="6794" y="8076"/>
                <a:ext cx="139" cy="163"/>
              </a:xfrm>
              <a:custGeom>
                <a:avLst/>
                <a:gdLst/>
                <a:ahLst/>
                <a:cxnLst>
                  <a:cxn ang="0">
                    <a:pos x="45" y="14"/>
                  </a:cxn>
                  <a:cxn ang="0">
                    <a:pos x="38" y="14"/>
                  </a:cxn>
                  <a:cxn ang="0">
                    <a:pos x="28" y="16"/>
                  </a:cxn>
                  <a:cxn ang="0">
                    <a:pos x="14" y="21"/>
                  </a:cxn>
                  <a:cxn ang="0">
                    <a:pos x="4" y="23"/>
                  </a:cxn>
                  <a:cxn ang="0">
                    <a:pos x="2" y="40"/>
                  </a:cxn>
                  <a:cxn ang="0">
                    <a:pos x="2" y="60"/>
                  </a:cxn>
                  <a:cxn ang="0">
                    <a:pos x="0" y="76"/>
                  </a:cxn>
                  <a:cxn ang="0">
                    <a:pos x="0" y="127"/>
                  </a:cxn>
                  <a:cxn ang="0">
                    <a:pos x="4" y="160"/>
                  </a:cxn>
                  <a:cxn ang="0">
                    <a:pos x="11" y="160"/>
                  </a:cxn>
                  <a:cxn ang="0">
                    <a:pos x="19" y="163"/>
                  </a:cxn>
                  <a:cxn ang="0">
                    <a:pos x="60" y="163"/>
                  </a:cxn>
                  <a:cxn ang="0">
                    <a:pos x="69" y="160"/>
                  </a:cxn>
                  <a:cxn ang="0">
                    <a:pos x="79" y="160"/>
                  </a:cxn>
                  <a:cxn ang="0">
                    <a:pos x="88" y="158"/>
                  </a:cxn>
                  <a:cxn ang="0">
                    <a:pos x="98" y="158"/>
                  </a:cxn>
                  <a:cxn ang="0">
                    <a:pos x="105" y="156"/>
                  </a:cxn>
                  <a:cxn ang="0">
                    <a:pos x="115" y="153"/>
                  </a:cxn>
                  <a:cxn ang="0">
                    <a:pos x="122" y="153"/>
                  </a:cxn>
                  <a:cxn ang="0">
                    <a:pos x="127" y="151"/>
                  </a:cxn>
                  <a:cxn ang="0">
                    <a:pos x="134" y="148"/>
                  </a:cxn>
                  <a:cxn ang="0">
                    <a:pos x="134" y="74"/>
                  </a:cxn>
                  <a:cxn ang="0">
                    <a:pos x="136" y="57"/>
                  </a:cxn>
                  <a:cxn ang="0">
                    <a:pos x="136" y="38"/>
                  </a:cxn>
                  <a:cxn ang="0">
                    <a:pos x="139" y="19"/>
                  </a:cxn>
                  <a:cxn ang="0">
                    <a:pos x="139" y="0"/>
                  </a:cxn>
                  <a:cxn ang="0">
                    <a:pos x="124" y="0"/>
                  </a:cxn>
                  <a:cxn ang="0">
                    <a:pos x="115" y="2"/>
                  </a:cxn>
                  <a:cxn ang="0">
                    <a:pos x="107" y="2"/>
                  </a:cxn>
                  <a:cxn ang="0">
                    <a:pos x="98" y="4"/>
                  </a:cxn>
                  <a:cxn ang="0">
                    <a:pos x="91" y="4"/>
                  </a:cxn>
                  <a:cxn ang="0">
                    <a:pos x="81" y="7"/>
                  </a:cxn>
                  <a:cxn ang="0">
                    <a:pos x="71" y="7"/>
                  </a:cxn>
                  <a:cxn ang="0">
                    <a:pos x="62" y="9"/>
                  </a:cxn>
                  <a:cxn ang="0">
                    <a:pos x="55" y="11"/>
                  </a:cxn>
                  <a:cxn ang="0">
                    <a:pos x="45" y="14"/>
                  </a:cxn>
                </a:cxnLst>
                <a:rect l="0" t="0" r="r" b="b"/>
                <a:pathLst>
                  <a:path w="139" h="163">
                    <a:moveTo>
                      <a:pt x="45" y="14"/>
                    </a:moveTo>
                    <a:lnTo>
                      <a:pt x="38" y="14"/>
                    </a:lnTo>
                    <a:lnTo>
                      <a:pt x="28" y="16"/>
                    </a:lnTo>
                    <a:lnTo>
                      <a:pt x="14" y="21"/>
                    </a:lnTo>
                    <a:lnTo>
                      <a:pt x="4" y="23"/>
                    </a:lnTo>
                    <a:lnTo>
                      <a:pt x="2" y="40"/>
                    </a:lnTo>
                    <a:lnTo>
                      <a:pt x="2" y="60"/>
                    </a:lnTo>
                    <a:lnTo>
                      <a:pt x="0" y="76"/>
                    </a:lnTo>
                    <a:lnTo>
                      <a:pt x="0" y="127"/>
                    </a:lnTo>
                    <a:lnTo>
                      <a:pt x="4" y="160"/>
                    </a:lnTo>
                    <a:lnTo>
                      <a:pt x="11" y="160"/>
                    </a:lnTo>
                    <a:lnTo>
                      <a:pt x="19" y="163"/>
                    </a:lnTo>
                    <a:lnTo>
                      <a:pt x="60" y="163"/>
                    </a:lnTo>
                    <a:lnTo>
                      <a:pt x="69" y="160"/>
                    </a:lnTo>
                    <a:lnTo>
                      <a:pt x="79" y="160"/>
                    </a:lnTo>
                    <a:lnTo>
                      <a:pt x="88" y="158"/>
                    </a:lnTo>
                    <a:lnTo>
                      <a:pt x="98" y="158"/>
                    </a:lnTo>
                    <a:lnTo>
                      <a:pt x="105" y="156"/>
                    </a:lnTo>
                    <a:lnTo>
                      <a:pt x="115" y="153"/>
                    </a:lnTo>
                    <a:lnTo>
                      <a:pt x="122" y="153"/>
                    </a:lnTo>
                    <a:lnTo>
                      <a:pt x="127" y="151"/>
                    </a:lnTo>
                    <a:lnTo>
                      <a:pt x="134" y="148"/>
                    </a:lnTo>
                    <a:lnTo>
                      <a:pt x="134" y="74"/>
                    </a:lnTo>
                    <a:lnTo>
                      <a:pt x="136" y="57"/>
                    </a:lnTo>
                    <a:lnTo>
                      <a:pt x="136" y="38"/>
                    </a:lnTo>
                    <a:lnTo>
                      <a:pt x="139" y="19"/>
                    </a:lnTo>
                    <a:lnTo>
                      <a:pt x="139" y="0"/>
                    </a:lnTo>
                    <a:lnTo>
                      <a:pt x="124" y="0"/>
                    </a:lnTo>
                    <a:lnTo>
                      <a:pt x="115" y="2"/>
                    </a:lnTo>
                    <a:lnTo>
                      <a:pt x="107" y="2"/>
                    </a:lnTo>
                    <a:lnTo>
                      <a:pt x="98" y="4"/>
                    </a:lnTo>
                    <a:lnTo>
                      <a:pt x="91" y="4"/>
                    </a:lnTo>
                    <a:lnTo>
                      <a:pt x="81" y="7"/>
                    </a:lnTo>
                    <a:lnTo>
                      <a:pt x="71" y="7"/>
                    </a:lnTo>
                    <a:lnTo>
                      <a:pt x="62" y="9"/>
                    </a:lnTo>
                    <a:lnTo>
                      <a:pt x="55" y="11"/>
                    </a:lnTo>
                    <a:lnTo>
                      <a:pt x="45"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4" name="Freeform 4870"/>
              <p:cNvSpPr>
                <a:spLocks/>
              </p:cNvSpPr>
              <p:nvPr/>
            </p:nvSpPr>
            <p:spPr bwMode="auto">
              <a:xfrm>
                <a:off x="6794" y="8076"/>
                <a:ext cx="137" cy="156"/>
              </a:xfrm>
              <a:custGeom>
                <a:avLst/>
                <a:gdLst/>
                <a:ahLst/>
                <a:cxnLst>
                  <a:cxn ang="0">
                    <a:pos x="2" y="120"/>
                  </a:cxn>
                  <a:cxn ang="0">
                    <a:pos x="2" y="136"/>
                  </a:cxn>
                  <a:cxn ang="0">
                    <a:pos x="4" y="153"/>
                  </a:cxn>
                  <a:cxn ang="0">
                    <a:pos x="11" y="153"/>
                  </a:cxn>
                  <a:cxn ang="0">
                    <a:pos x="16" y="156"/>
                  </a:cxn>
                  <a:cxn ang="0">
                    <a:pos x="50" y="156"/>
                  </a:cxn>
                  <a:cxn ang="0">
                    <a:pos x="60" y="153"/>
                  </a:cxn>
                  <a:cxn ang="0">
                    <a:pos x="67" y="153"/>
                  </a:cxn>
                  <a:cxn ang="0">
                    <a:pos x="76" y="151"/>
                  </a:cxn>
                  <a:cxn ang="0">
                    <a:pos x="86" y="151"/>
                  </a:cxn>
                  <a:cxn ang="0">
                    <a:pos x="93" y="148"/>
                  </a:cxn>
                  <a:cxn ang="0">
                    <a:pos x="103" y="146"/>
                  </a:cxn>
                  <a:cxn ang="0">
                    <a:pos x="110" y="146"/>
                  </a:cxn>
                  <a:cxn ang="0">
                    <a:pos x="124" y="141"/>
                  </a:cxn>
                  <a:cxn ang="0">
                    <a:pos x="129" y="141"/>
                  </a:cxn>
                  <a:cxn ang="0">
                    <a:pos x="129" y="88"/>
                  </a:cxn>
                  <a:cxn ang="0">
                    <a:pos x="131" y="69"/>
                  </a:cxn>
                  <a:cxn ang="0">
                    <a:pos x="131" y="52"/>
                  </a:cxn>
                  <a:cxn ang="0">
                    <a:pos x="134" y="36"/>
                  </a:cxn>
                  <a:cxn ang="0">
                    <a:pos x="134" y="19"/>
                  </a:cxn>
                  <a:cxn ang="0">
                    <a:pos x="136" y="0"/>
                  </a:cxn>
                  <a:cxn ang="0">
                    <a:pos x="129" y="0"/>
                  </a:cxn>
                  <a:cxn ang="0">
                    <a:pos x="120" y="2"/>
                  </a:cxn>
                  <a:cxn ang="0">
                    <a:pos x="105" y="2"/>
                  </a:cxn>
                  <a:cxn ang="0">
                    <a:pos x="95" y="4"/>
                  </a:cxn>
                  <a:cxn ang="0">
                    <a:pos x="88" y="4"/>
                  </a:cxn>
                  <a:cxn ang="0">
                    <a:pos x="79" y="7"/>
                  </a:cxn>
                  <a:cxn ang="0">
                    <a:pos x="69" y="7"/>
                  </a:cxn>
                  <a:cxn ang="0">
                    <a:pos x="62" y="9"/>
                  </a:cxn>
                  <a:cxn ang="0">
                    <a:pos x="52" y="11"/>
                  </a:cxn>
                  <a:cxn ang="0">
                    <a:pos x="45" y="14"/>
                  </a:cxn>
                  <a:cxn ang="0">
                    <a:pos x="35" y="16"/>
                  </a:cxn>
                  <a:cxn ang="0">
                    <a:pos x="28" y="16"/>
                  </a:cxn>
                  <a:cxn ang="0">
                    <a:pos x="7" y="23"/>
                  </a:cxn>
                  <a:cxn ang="0">
                    <a:pos x="0" y="74"/>
                  </a:cxn>
                  <a:cxn ang="0">
                    <a:pos x="0" y="105"/>
                  </a:cxn>
                  <a:cxn ang="0">
                    <a:pos x="2" y="120"/>
                  </a:cxn>
                </a:cxnLst>
                <a:rect l="0" t="0" r="r" b="b"/>
                <a:pathLst>
                  <a:path w="137" h="156">
                    <a:moveTo>
                      <a:pt x="2" y="120"/>
                    </a:moveTo>
                    <a:lnTo>
                      <a:pt x="2" y="136"/>
                    </a:lnTo>
                    <a:lnTo>
                      <a:pt x="4" y="153"/>
                    </a:lnTo>
                    <a:lnTo>
                      <a:pt x="11" y="153"/>
                    </a:lnTo>
                    <a:lnTo>
                      <a:pt x="16" y="156"/>
                    </a:lnTo>
                    <a:lnTo>
                      <a:pt x="50" y="156"/>
                    </a:lnTo>
                    <a:lnTo>
                      <a:pt x="60" y="153"/>
                    </a:lnTo>
                    <a:lnTo>
                      <a:pt x="67" y="153"/>
                    </a:lnTo>
                    <a:lnTo>
                      <a:pt x="76" y="151"/>
                    </a:lnTo>
                    <a:lnTo>
                      <a:pt x="86" y="151"/>
                    </a:lnTo>
                    <a:lnTo>
                      <a:pt x="93" y="148"/>
                    </a:lnTo>
                    <a:lnTo>
                      <a:pt x="103" y="146"/>
                    </a:lnTo>
                    <a:lnTo>
                      <a:pt x="110" y="146"/>
                    </a:lnTo>
                    <a:lnTo>
                      <a:pt x="124" y="141"/>
                    </a:lnTo>
                    <a:lnTo>
                      <a:pt x="129" y="141"/>
                    </a:lnTo>
                    <a:lnTo>
                      <a:pt x="129" y="88"/>
                    </a:lnTo>
                    <a:lnTo>
                      <a:pt x="131" y="69"/>
                    </a:lnTo>
                    <a:lnTo>
                      <a:pt x="131" y="52"/>
                    </a:lnTo>
                    <a:lnTo>
                      <a:pt x="134" y="36"/>
                    </a:lnTo>
                    <a:lnTo>
                      <a:pt x="134" y="19"/>
                    </a:lnTo>
                    <a:lnTo>
                      <a:pt x="136" y="0"/>
                    </a:lnTo>
                    <a:lnTo>
                      <a:pt x="129" y="0"/>
                    </a:lnTo>
                    <a:lnTo>
                      <a:pt x="120" y="2"/>
                    </a:lnTo>
                    <a:lnTo>
                      <a:pt x="105" y="2"/>
                    </a:lnTo>
                    <a:lnTo>
                      <a:pt x="95" y="4"/>
                    </a:lnTo>
                    <a:lnTo>
                      <a:pt x="88" y="4"/>
                    </a:lnTo>
                    <a:lnTo>
                      <a:pt x="79" y="7"/>
                    </a:lnTo>
                    <a:lnTo>
                      <a:pt x="69" y="7"/>
                    </a:lnTo>
                    <a:lnTo>
                      <a:pt x="62" y="9"/>
                    </a:lnTo>
                    <a:lnTo>
                      <a:pt x="52" y="11"/>
                    </a:lnTo>
                    <a:lnTo>
                      <a:pt x="45" y="14"/>
                    </a:lnTo>
                    <a:lnTo>
                      <a:pt x="35" y="16"/>
                    </a:lnTo>
                    <a:lnTo>
                      <a:pt x="28" y="16"/>
                    </a:lnTo>
                    <a:lnTo>
                      <a:pt x="7" y="23"/>
                    </a:lnTo>
                    <a:lnTo>
                      <a:pt x="0" y="74"/>
                    </a:lnTo>
                    <a:lnTo>
                      <a:pt x="0" y="105"/>
                    </a:lnTo>
                    <a:lnTo>
                      <a:pt x="2" y="12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5" name="Freeform 4871"/>
              <p:cNvSpPr>
                <a:spLocks/>
              </p:cNvSpPr>
              <p:nvPr/>
            </p:nvSpPr>
            <p:spPr bwMode="auto">
              <a:xfrm>
                <a:off x="6794" y="8076"/>
                <a:ext cx="132" cy="148"/>
              </a:xfrm>
              <a:custGeom>
                <a:avLst/>
                <a:gdLst/>
                <a:ahLst/>
                <a:cxnLst>
                  <a:cxn ang="0">
                    <a:pos x="4" y="40"/>
                  </a:cxn>
                  <a:cxn ang="0">
                    <a:pos x="2" y="55"/>
                  </a:cxn>
                  <a:cxn ang="0">
                    <a:pos x="2" y="71"/>
                  </a:cxn>
                  <a:cxn ang="0">
                    <a:pos x="0" y="86"/>
                  </a:cxn>
                  <a:cxn ang="0">
                    <a:pos x="0" y="100"/>
                  </a:cxn>
                  <a:cxn ang="0">
                    <a:pos x="2" y="115"/>
                  </a:cxn>
                  <a:cxn ang="0">
                    <a:pos x="2" y="129"/>
                  </a:cxn>
                  <a:cxn ang="0">
                    <a:pos x="4" y="146"/>
                  </a:cxn>
                  <a:cxn ang="0">
                    <a:pos x="11" y="146"/>
                  </a:cxn>
                  <a:cxn ang="0">
                    <a:pos x="16" y="148"/>
                  </a:cxn>
                  <a:cxn ang="0">
                    <a:pos x="40" y="148"/>
                  </a:cxn>
                  <a:cxn ang="0">
                    <a:pos x="47" y="146"/>
                  </a:cxn>
                  <a:cxn ang="0">
                    <a:pos x="57" y="146"/>
                  </a:cxn>
                  <a:cxn ang="0">
                    <a:pos x="64" y="143"/>
                  </a:cxn>
                  <a:cxn ang="0">
                    <a:pos x="74" y="143"/>
                  </a:cxn>
                  <a:cxn ang="0">
                    <a:pos x="83" y="141"/>
                  </a:cxn>
                  <a:cxn ang="0">
                    <a:pos x="91" y="139"/>
                  </a:cxn>
                  <a:cxn ang="0">
                    <a:pos x="98" y="139"/>
                  </a:cxn>
                  <a:cxn ang="0">
                    <a:pos x="105" y="136"/>
                  </a:cxn>
                  <a:cxn ang="0">
                    <a:pos x="112" y="134"/>
                  </a:cxn>
                  <a:cxn ang="0">
                    <a:pos x="120" y="134"/>
                  </a:cxn>
                  <a:cxn ang="0">
                    <a:pos x="124" y="131"/>
                  </a:cxn>
                  <a:cxn ang="0">
                    <a:pos x="124" y="81"/>
                  </a:cxn>
                  <a:cxn ang="0">
                    <a:pos x="127" y="67"/>
                  </a:cxn>
                  <a:cxn ang="0">
                    <a:pos x="127" y="50"/>
                  </a:cxn>
                  <a:cxn ang="0">
                    <a:pos x="129" y="33"/>
                  </a:cxn>
                  <a:cxn ang="0">
                    <a:pos x="129" y="19"/>
                  </a:cxn>
                  <a:cxn ang="0">
                    <a:pos x="131" y="0"/>
                  </a:cxn>
                  <a:cxn ang="0">
                    <a:pos x="124" y="0"/>
                  </a:cxn>
                  <a:cxn ang="0">
                    <a:pos x="117" y="2"/>
                  </a:cxn>
                  <a:cxn ang="0">
                    <a:pos x="103" y="2"/>
                  </a:cxn>
                  <a:cxn ang="0">
                    <a:pos x="93" y="4"/>
                  </a:cxn>
                  <a:cxn ang="0">
                    <a:pos x="86" y="7"/>
                  </a:cxn>
                  <a:cxn ang="0">
                    <a:pos x="76" y="7"/>
                  </a:cxn>
                  <a:cxn ang="0">
                    <a:pos x="69" y="9"/>
                  </a:cxn>
                  <a:cxn ang="0">
                    <a:pos x="60" y="9"/>
                  </a:cxn>
                  <a:cxn ang="0">
                    <a:pos x="52" y="11"/>
                  </a:cxn>
                  <a:cxn ang="0">
                    <a:pos x="43" y="14"/>
                  </a:cxn>
                  <a:cxn ang="0">
                    <a:pos x="35" y="16"/>
                  </a:cxn>
                  <a:cxn ang="0">
                    <a:pos x="26" y="19"/>
                  </a:cxn>
                  <a:cxn ang="0">
                    <a:pos x="19" y="19"/>
                  </a:cxn>
                  <a:cxn ang="0">
                    <a:pos x="11" y="21"/>
                  </a:cxn>
                  <a:cxn ang="0">
                    <a:pos x="7" y="23"/>
                  </a:cxn>
                  <a:cxn ang="0">
                    <a:pos x="4" y="40"/>
                  </a:cxn>
                </a:cxnLst>
                <a:rect l="0" t="0" r="r" b="b"/>
                <a:pathLst>
                  <a:path w="132" h="148">
                    <a:moveTo>
                      <a:pt x="4" y="40"/>
                    </a:moveTo>
                    <a:lnTo>
                      <a:pt x="2" y="55"/>
                    </a:lnTo>
                    <a:lnTo>
                      <a:pt x="2" y="71"/>
                    </a:lnTo>
                    <a:lnTo>
                      <a:pt x="0" y="86"/>
                    </a:lnTo>
                    <a:lnTo>
                      <a:pt x="0" y="100"/>
                    </a:lnTo>
                    <a:lnTo>
                      <a:pt x="2" y="115"/>
                    </a:lnTo>
                    <a:lnTo>
                      <a:pt x="2" y="129"/>
                    </a:lnTo>
                    <a:lnTo>
                      <a:pt x="4" y="146"/>
                    </a:lnTo>
                    <a:lnTo>
                      <a:pt x="11" y="146"/>
                    </a:lnTo>
                    <a:lnTo>
                      <a:pt x="16" y="148"/>
                    </a:lnTo>
                    <a:lnTo>
                      <a:pt x="40" y="148"/>
                    </a:lnTo>
                    <a:lnTo>
                      <a:pt x="47" y="146"/>
                    </a:lnTo>
                    <a:lnTo>
                      <a:pt x="57" y="146"/>
                    </a:lnTo>
                    <a:lnTo>
                      <a:pt x="64" y="143"/>
                    </a:lnTo>
                    <a:lnTo>
                      <a:pt x="74" y="143"/>
                    </a:lnTo>
                    <a:lnTo>
                      <a:pt x="83" y="141"/>
                    </a:lnTo>
                    <a:lnTo>
                      <a:pt x="91" y="139"/>
                    </a:lnTo>
                    <a:lnTo>
                      <a:pt x="98" y="139"/>
                    </a:lnTo>
                    <a:lnTo>
                      <a:pt x="105" y="136"/>
                    </a:lnTo>
                    <a:lnTo>
                      <a:pt x="112" y="134"/>
                    </a:lnTo>
                    <a:lnTo>
                      <a:pt x="120" y="134"/>
                    </a:lnTo>
                    <a:lnTo>
                      <a:pt x="124" y="131"/>
                    </a:lnTo>
                    <a:lnTo>
                      <a:pt x="124" y="81"/>
                    </a:lnTo>
                    <a:lnTo>
                      <a:pt x="127" y="67"/>
                    </a:lnTo>
                    <a:lnTo>
                      <a:pt x="127" y="50"/>
                    </a:lnTo>
                    <a:lnTo>
                      <a:pt x="129" y="33"/>
                    </a:lnTo>
                    <a:lnTo>
                      <a:pt x="129" y="19"/>
                    </a:lnTo>
                    <a:lnTo>
                      <a:pt x="131" y="0"/>
                    </a:lnTo>
                    <a:lnTo>
                      <a:pt x="124" y="0"/>
                    </a:lnTo>
                    <a:lnTo>
                      <a:pt x="117" y="2"/>
                    </a:lnTo>
                    <a:lnTo>
                      <a:pt x="103" y="2"/>
                    </a:lnTo>
                    <a:lnTo>
                      <a:pt x="93" y="4"/>
                    </a:lnTo>
                    <a:lnTo>
                      <a:pt x="86" y="7"/>
                    </a:lnTo>
                    <a:lnTo>
                      <a:pt x="76" y="7"/>
                    </a:lnTo>
                    <a:lnTo>
                      <a:pt x="69" y="9"/>
                    </a:lnTo>
                    <a:lnTo>
                      <a:pt x="60" y="9"/>
                    </a:lnTo>
                    <a:lnTo>
                      <a:pt x="52" y="11"/>
                    </a:lnTo>
                    <a:lnTo>
                      <a:pt x="43" y="14"/>
                    </a:lnTo>
                    <a:lnTo>
                      <a:pt x="35" y="16"/>
                    </a:lnTo>
                    <a:lnTo>
                      <a:pt x="26" y="19"/>
                    </a:lnTo>
                    <a:lnTo>
                      <a:pt x="19" y="19"/>
                    </a:lnTo>
                    <a:lnTo>
                      <a:pt x="11" y="21"/>
                    </a:lnTo>
                    <a:lnTo>
                      <a:pt x="7" y="23"/>
                    </a:lnTo>
                    <a:lnTo>
                      <a:pt x="4"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6" name="Freeform 4872"/>
              <p:cNvSpPr>
                <a:spLocks/>
              </p:cNvSpPr>
              <p:nvPr/>
            </p:nvSpPr>
            <p:spPr bwMode="auto">
              <a:xfrm>
                <a:off x="6796" y="8078"/>
                <a:ext cx="125" cy="139"/>
              </a:xfrm>
              <a:custGeom>
                <a:avLst/>
                <a:gdLst/>
                <a:ahLst/>
                <a:cxnLst>
                  <a:cxn ang="0">
                    <a:pos x="2" y="136"/>
                  </a:cxn>
                  <a:cxn ang="0">
                    <a:pos x="9" y="136"/>
                  </a:cxn>
                  <a:cxn ang="0">
                    <a:pos x="14" y="139"/>
                  </a:cxn>
                  <a:cxn ang="0">
                    <a:pos x="28" y="139"/>
                  </a:cxn>
                  <a:cxn ang="0">
                    <a:pos x="36" y="136"/>
                  </a:cxn>
                  <a:cxn ang="0">
                    <a:pos x="52" y="136"/>
                  </a:cxn>
                  <a:cxn ang="0">
                    <a:pos x="62" y="134"/>
                  </a:cxn>
                  <a:cxn ang="0">
                    <a:pos x="69" y="131"/>
                  </a:cxn>
                  <a:cxn ang="0">
                    <a:pos x="76" y="131"/>
                  </a:cxn>
                  <a:cxn ang="0">
                    <a:pos x="86" y="129"/>
                  </a:cxn>
                  <a:cxn ang="0">
                    <a:pos x="100" y="124"/>
                  </a:cxn>
                  <a:cxn ang="0">
                    <a:pos x="108" y="124"/>
                  </a:cxn>
                  <a:cxn ang="0">
                    <a:pos x="117" y="120"/>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2" y="4"/>
                  </a:cxn>
                  <a:cxn ang="0">
                    <a:pos x="64" y="7"/>
                  </a:cxn>
                  <a:cxn ang="0">
                    <a:pos x="55" y="9"/>
                  </a:cxn>
                  <a:cxn ang="0">
                    <a:pos x="48" y="9"/>
                  </a:cxn>
                  <a:cxn ang="0">
                    <a:pos x="40" y="11"/>
                  </a:cxn>
                  <a:cxn ang="0">
                    <a:pos x="31" y="14"/>
                  </a:cxn>
                  <a:cxn ang="0">
                    <a:pos x="16" y="19"/>
                  </a:cxn>
                  <a:cxn ang="0">
                    <a:pos x="9" y="19"/>
                  </a:cxn>
                  <a:cxn ang="0">
                    <a:pos x="4" y="21"/>
                  </a:cxn>
                  <a:cxn ang="0">
                    <a:pos x="0" y="52"/>
                  </a:cxn>
                  <a:cxn ang="0">
                    <a:pos x="0" y="107"/>
                  </a:cxn>
                  <a:cxn ang="0">
                    <a:pos x="2" y="136"/>
                  </a:cxn>
                </a:cxnLst>
                <a:rect l="0" t="0" r="r" b="b"/>
                <a:pathLst>
                  <a:path w="125" h="139">
                    <a:moveTo>
                      <a:pt x="2" y="136"/>
                    </a:moveTo>
                    <a:lnTo>
                      <a:pt x="9" y="136"/>
                    </a:lnTo>
                    <a:lnTo>
                      <a:pt x="14" y="139"/>
                    </a:lnTo>
                    <a:lnTo>
                      <a:pt x="28" y="139"/>
                    </a:lnTo>
                    <a:lnTo>
                      <a:pt x="36" y="136"/>
                    </a:lnTo>
                    <a:lnTo>
                      <a:pt x="52" y="136"/>
                    </a:lnTo>
                    <a:lnTo>
                      <a:pt x="62" y="134"/>
                    </a:lnTo>
                    <a:lnTo>
                      <a:pt x="69" y="131"/>
                    </a:lnTo>
                    <a:lnTo>
                      <a:pt x="76" y="131"/>
                    </a:lnTo>
                    <a:lnTo>
                      <a:pt x="86" y="129"/>
                    </a:lnTo>
                    <a:lnTo>
                      <a:pt x="100" y="124"/>
                    </a:lnTo>
                    <a:lnTo>
                      <a:pt x="108" y="124"/>
                    </a:lnTo>
                    <a:lnTo>
                      <a:pt x="117" y="120"/>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2" y="4"/>
                    </a:lnTo>
                    <a:lnTo>
                      <a:pt x="64" y="7"/>
                    </a:lnTo>
                    <a:lnTo>
                      <a:pt x="55" y="9"/>
                    </a:lnTo>
                    <a:lnTo>
                      <a:pt x="48" y="9"/>
                    </a:lnTo>
                    <a:lnTo>
                      <a:pt x="40" y="11"/>
                    </a:lnTo>
                    <a:lnTo>
                      <a:pt x="31" y="14"/>
                    </a:lnTo>
                    <a:lnTo>
                      <a:pt x="16" y="19"/>
                    </a:lnTo>
                    <a:lnTo>
                      <a:pt x="9" y="19"/>
                    </a:lnTo>
                    <a:lnTo>
                      <a:pt x="4" y="21"/>
                    </a:lnTo>
                    <a:lnTo>
                      <a:pt x="0" y="52"/>
                    </a:lnTo>
                    <a:lnTo>
                      <a:pt x="0" y="107"/>
                    </a:lnTo>
                    <a:lnTo>
                      <a:pt x="2"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7" name="Freeform 4873"/>
              <p:cNvSpPr>
                <a:spLocks/>
              </p:cNvSpPr>
              <p:nvPr/>
            </p:nvSpPr>
            <p:spPr bwMode="auto">
              <a:xfrm>
                <a:off x="6796" y="8078"/>
                <a:ext cx="120" cy="132"/>
              </a:xfrm>
              <a:custGeom>
                <a:avLst/>
                <a:gdLst/>
                <a:ahLst/>
                <a:cxnLst>
                  <a:cxn ang="0">
                    <a:pos x="4" y="129"/>
                  </a:cxn>
                  <a:cxn ang="0">
                    <a:pos x="9" y="129"/>
                  </a:cxn>
                  <a:cxn ang="0">
                    <a:pos x="14" y="131"/>
                  </a:cxn>
                  <a:cxn ang="0">
                    <a:pos x="28" y="131"/>
                  </a:cxn>
                  <a:cxn ang="0">
                    <a:pos x="36" y="129"/>
                  </a:cxn>
                  <a:cxn ang="0">
                    <a:pos x="43" y="129"/>
                  </a:cxn>
                  <a:cxn ang="0">
                    <a:pos x="50" y="127"/>
                  </a:cxn>
                  <a:cxn ang="0">
                    <a:pos x="60" y="124"/>
                  </a:cxn>
                  <a:cxn ang="0">
                    <a:pos x="67" y="124"/>
                  </a:cxn>
                  <a:cxn ang="0">
                    <a:pos x="88" y="117"/>
                  </a:cxn>
                  <a:cxn ang="0">
                    <a:pos x="96" y="117"/>
                  </a:cxn>
                  <a:cxn ang="0">
                    <a:pos x="103" y="115"/>
                  </a:cxn>
                  <a:cxn ang="0">
                    <a:pos x="110" y="112"/>
                  </a:cxn>
                  <a:cxn ang="0">
                    <a:pos x="115" y="112"/>
                  </a:cxn>
                  <a:cxn ang="0">
                    <a:pos x="115" y="55"/>
                  </a:cxn>
                  <a:cxn ang="0">
                    <a:pos x="117" y="43"/>
                  </a:cxn>
                  <a:cxn ang="0">
                    <a:pos x="117" y="28"/>
                  </a:cxn>
                  <a:cxn ang="0">
                    <a:pos x="120" y="14"/>
                  </a:cxn>
                  <a:cxn ang="0">
                    <a:pos x="120" y="0"/>
                  </a:cxn>
                  <a:cxn ang="0">
                    <a:pos x="108" y="0"/>
                  </a:cxn>
                  <a:cxn ang="0">
                    <a:pos x="100" y="2"/>
                  </a:cxn>
                  <a:cxn ang="0">
                    <a:pos x="86" y="2"/>
                  </a:cxn>
                  <a:cxn ang="0">
                    <a:pos x="79" y="4"/>
                  </a:cxn>
                  <a:cxn ang="0">
                    <a:pos x="69" y="4"/>
                  </a:cxn>
                  <a:cxn ang="0">
                    <a:pos x="55" y="9"/>
                  </a:cxn>
                  <a:cxn ang="0">
                    <a:pos x="45" y="11"/>
                  </a:cxn>
                  <a:cxn ang="0">
                    <a:pos x="38" y="11"/>
                  </a:cxn>
                  <a:cxn ang="0">
                    <a:pos x="31" y="14"/>
                  </a:cxn>
                  <a:cxn ang="0">
                    <a:pos x="16" y="19"/>
                  </a:cxn>
                  <a:cxn ang="0">
                    <a:pos x="9" y="19"/>
                  </a:cxn>
                  <a:cxn ang="0">
                    <a:pos x="4" y="21"/>
                  </a:cxn>
                  <a:cxn ang="0">
                    <a:pos x="0" y="50"/>
                  </a:cxn>
                  <a:cxn ang="0">
                    <a:pos x="0" y="103"/>
                  </a:cxn>
                  <a:cxn ang="0">
                    <a:pos x="4" y="129"/>
                  </a:cxn>
                </a:cxnLst>
                <a:rect l="0" t="0" r="r" b="b"/>
                <a:pathLst>
                  <a:path w="120" h="132">
                    <a:moveTo>
                      <a:pt x="4" y="129"/>
                    </a:moveTo>
                    <a:lnTo>
                      <a:pt x="9" y="129"/>
                    </a:lnTo>
                    <a:lnTo>
                      <a:pt x="14" y="131"/>
                    </a:lnTo>
                    <a:lnTo>
                      <a:pt x="28" y="131"/>
                    </a:lnTo>
                    <a:lnTo>
                      <a:pt x="36" y="129"/>
                    </a:lnTo>
                    <a:lnTo>
                      <a:pt x="43" y="129"/>
                    </a:lnTo>
                    <a:lnTo>
                      <a:pt x="50" y="127"/>
                    </a:lnTo>
                    <a:lnTo>
                      <a:pt x="60" y="124"/>
                    </a:lnTo>
                    <a:lnTo>
                      <a:pt x="67" y="124"/>
                    </a:lnTo>
                    <a:lnTo>
                      <a:pt x="88" y="117"/>
                    </a:lnTo>
                    <a:lnTo>
                      <a:pt x="96" y="117"/>
                    </a:lnTo>
                    <a:lnTo>
                      <a:pt x="103" y="115"/>
                    </a:lnTo>
                    <a:lnTo>
                      <a:pt x="110" y="112"/>
                    </a:lnTo>
                    <a:lnTo>
                      <a:pt x="115" y="112"/>
                    </a:lnTo>
                    <a:lnTo>
                      <a:pt x="115" y="55"/>
                    </a:lnTo>
                    <a:lnTo>
                      <a:pt x="117" y="43"/>
                    </a:lnTo>
                    <a:lnTo>
                      <a:pt x="117" y="28"/>
                    </a:lnTo>
                    <a:lnTo>
                      <a:pt x="120" y="14"/>
                    </a:lnTo>
                    <a:lnTo>
                      <a:pt x="120" y="0"/>
                    </a:lnTo>
                    <a:lnTo>
                      <a:pt x="108" y="0"/>
                    </a:lnTo>
                    <a:lnTo>
                      <a:pt x="100" y="2"/>
                    </a:lnTo>
                    <a:lnTo>
                      <a:pt x="86" y="2"/>
                    </a:lnTo>
                    <a:lnTo>
                      <a:pt x="79" y="4"/>
                    </a:lnTo>
                    <a:lnTo>
                      <a:pt x="69" y="4"/>
                    </a:lnTo>
                    <a:lnTo>
                      <a:pt x="55" y="9"/>
                    </a:lnTo>
                    <a:lnTo>
                      <a:pt x="45" y="11"/>
                    </a:lnTo>
                    <a:lnTo>
                      <a:pt x="38" y="11"/>
                    </a:lnTo>
                    <a:lnTo>
                      <a:pt x="31" y="14"/>
                    </a:lnTo>
                    <a:lnTo>
                      <a:pt x="16" y="19"/>
                    </a:lnTo>
                    <a:lnTo>
                      <a:pt x="9" y="19"/>
                    </a:lnTo>
                    <a:lnTo>
                      <a:pt x="4" y="21"/>
                    </a:lnTo>
                    <a:lnTo>
                      <a:pt x="0" y="50"/>
                    </a:lnTo>
                    <a:lnTo>
                      <a:pt x="0" y="103"/>
                    </a:lnTo>
                    <a:lnTo>
                      <a:pt x="4" y="129"/>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8" name="Freeform 4874"/>
              <p:cNvSpPr>
                <a:spLocks/>
              </p:cNvSpPr>
              <p:nvPr/>
            </p:nvSpPr>
            <p:spPr bwMode="auto">
              <a:xfrm>
                <a:off x="6796" y="8078"/>
                <a:ext cx="118" cy="125"/>
              </a:xfrm>
              <a:custGeom>
                <a:avLst/>
                <a:gdLst/>
                <a:ahLst/>
                <a:cxnLst>
                  <a:cxn ang="0">
                    <a:pos x="4" y="21"/>
                  </a:cxn>
                  <a:cxn ang="0">
                    <a:pos x="2" y="47"/>
                  </a:cxn>
                  <a:cxn ang="0">
                    <a:pos x="0" y="71"/>
                  </a:cxn>
                  <a:cxn ang="0">
                    <a:pos x="0" y="96"/>
                  </a:cxn>
                  <a:cxn ang="0">
                    <a:pos x="4" y="122"/>
                  </a:cxn>
                  <a:cxn ang="0">
                    <a:pos x="14" y="122"/>
                  </a:cxn>
                  <a:cxn ang="0">
                    <a:pos x="21" y="124"/>
                  </a:cxn>
                  <a:cxn ang="0">
                    <a:pos x="26" y="122"/>
                  </a:cxn>
                  <a:cxn ang="0">
                    <a:pos x="33" y="122"/>
                  </a:cxn>
                  <a:cxn ang="0">
                    <a:pos x="40" y="120"/>
                  </a:cxn>
                  <a:cxn ang="0">
                    <a:pos x="50" y="120"/>
                  </a:cxn>
                  <a:cxn ang="0">
                    <a:pos x="57" y="117"/>
                  </a:cxn>
                  <a:cxn ang="0">
                    <a:pos x="64" y="115"/>
                  </a:cxn>
                  <a:cxn ang="0">
                    <a:pos x="72" y="112"/>
                  </a:cxn>
                  <a:cxn ang="0">
                    <a:pos x="79" y="112"/>
                  </a:cxn>
                  <a:cxn ang="0">
                    <a:pos x="93" y="107"/>
                  </a:cxn>
                  <a:cxn ang="0">
                    <a:pos x="98" y="105"/>
                  </a:cxn>
                  <a:cxn ang="0">
                    <a:pos x="105" y="103"/>
                  </a:cxn>
                  <a:cxn ang="0">
                    <a:pos x="110" y="103"/>
                  </a:cxn>
                  <a:cxn ang="0">
                    <a:pos x="110" y="64"/>
                  </a:cxn>
                  <a:cxn ang="0">
                    <a:pos x="112" y="50"/>
                  </a:cxn>
                  <a:cxn ang="0">
                    <a:pos x="112" y="38"/>
                  </a:cxn>
                  <a:cxn ang="0">
                    <a:pos x="115" y="26"/>
                  </a:cxn>
                  <a:cxn ang="0">
                    <a:pos x="115" y="14"/>
                  </a:cxn>
                  <a:cxn ang="0">
                    <a:pos x="117" y="0"/>
                  </a:cxn>
                  <a:cxn ang="0">
                    <a:pos x="105" y="0"/>
                  </a:cxn>
                  <a:cxn ang="0">
                    <a:pos x="98" y="2"/>
                  </a:cxn>
                  <a:cxn ang="0">
                    <a:pos x="91" y="2"/>
                  </a:cxn>
                  <a:cxn ang="0">
                    <a:pos x="84" y="4"/>
                  </a:cxn>
                  <a:cxn ang="0">
                    <a:pos x="76" y="4"/>
                  </a:cxn>
                  <a:cxn ang="0">
                    <a:pos x="67" y="7"/>
                  </a:cxn>
                  <a:cxn ang="0">
                    <a:pos x="60" y="7"/>
                  </a:cxn>
                  <a:cxn ang="0">
                    <a:pos x="45" y="11"/>
                  </a:cxn>
                  <a:cxn ang="0">
                    <a:pos x="36" y="14"/>
                  </a:cxn>
                  <a:cxn ang="0">
                    <a:pos x="28" y="14"/>
                  </a:cxn>
                  <a:cxn ang="0">
                    <a:pos x="21" y="16"/>
                  </a:cxn>
                  <a:cxn ang="0">
                    <a:pos x="16" y="19"/>
                  </a:cxn>
                  <a:cxn ang="0">
                    <a:pos x="9" y="21"/>
                  </a:cxn>
                  <a:cxn ang="0">
                    <a:pos x="4" y="21"/>
                  </a:cxn>
                </a:cxnLst>
                <a:rect l="0" t="0" r="r" b="b"/>
                <a:pathLst>
                  <a:path w="118" h="125">
                    <a:moveTo>
                      <a:pt x="4" y="21"/>
                    </a:moveTo>
                    <a:lnTo>
                      <a:pt x="2" y="47"/>
                    </a:lnTo>
                    <a:lnTo>
                      <a:pt x="0" y="71"/>
                    </a:lnTo>
                    <a:lnTo>
                      <a:pt x="0" y="96"/>
                    </a:lnTo>
                    <a:lnTo>
                      <a:pt x="4" y="122"/>
                    </a:lnTo>
                    <a:lnTo>
                      <a:pt x="14" y="122"/>
                    </a:lnTo>
                    <a:lnTo>
                      <a:pt x="21" y="124"/>
                    </a:lnTo>
                    <a:lnTo>
                      <a:pt x="26" y="122"/>
                    </a:lnTo>
                    <a:lnTo>
                      <a:pt x="33" y="122"/>
                    </a:lnTo>
                    <a:lnTo>
                      <a:pt x="40" y="120"/>
                    </a:lnTo>
                    <a:lnTo>
                      <a:pt x="50" y="120"/>
                    </a:lnTo>
                    <a:lnTo>
                      <a:pt x="57" y="117"/>
                    </a:lnTo>
                    <a:lnTo>
                      <a:pt x="64" y="115"/>
                    </a:lnTo>
                    <a:lnTo>
                      <a:pt x="72" y="112"/>
                    </a:lnTo>
                    <a:lnTo>
                      <a:pt x="79" y="112"/>
                    </a:lnTo>
                    <a:lnTo>
                      <a:pt x="93" y="107"/>
                    </a:lnTo>
                    <a:lnTo>
                      <a:pt x="98" y="105"/>
                    </a:lnTo>
                    <a:lnTo>
                      <a:pt x="105" y="103"/>
                    </a:lnTo>
                    <a:lnTo>
                      <a:pt x="110" y="103"/>
                    </a:lnTo>
                    <a:lnTo>
                      <a:pt x="110" y="64"/>
                    </a:lnTo>
                    <a:lnTo>
                      <a:pt x="112" y="50"/>
                    </a:lnTo>
                    <a:lnTo>
                      <a:pt x="112" y="38"/>
                    </a:lnTo>
                    <a:lnTo>
                      <a:pt x="115" y="26"/>
                    </a:lnTo>
                    <a:lnTo>
                      <a:pt x="115" y="14"/>
                    </a:lnTo>
                    <a:lnTo>
                      <a:pt x="117" y="0"/>
                    </a:lnTo>
                    <a:lnTo>
                      <a:pt x="105" y="0"/>
                    </a:lnTo>
                    <a:lnTo>
                      <a:pt x="98" y="2"/>
                    </a:lnTo>
                    <a:lnTo>
                      <a:pt x="91" y="2"/>
                    </a:lnTo>
                    <a:lnTo>
                      <a:pt x="84" y="4"/>
                    </a:lnTo>
                    <a:lnTo>
                      <a:pt x="76" y="4"/>
                    </a:lnTo>
                    <a:lnTo>
                      <a:pt x="67" y="7"/>
                    </a:lnTo>
                    <a:lnTo>
                      <a:pt x="60" y="7"/>
                    </a:lnTo>
                    <a:lnTo>
                      <a:pt x="45" y="11"/>
                    </a:lnTo>
                    <a:lnTo>
                      <a:pt x="36" y="14"/>
                    </a:lnTo>
                    <a:lnTo>
                      <a:pt x="28" y="14"/>
                    </a:lnTo>
                    <a:lnTo>
                      <a:pt x="21" y="16"/>
                    </a:lnTo>
                    <a:lnTo>
                      <a:pt x="16" y="19"/>
                    </a:lnTo>
                    <a:lnTo>
                      <a:pt x="9" y="21"/>
                    </a:lnTo>
                    <a:lnTo>
                      <a:pt x="4" y="21"/>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9" name="Freeform 4875"/>
              <p:cNvSpPr>
                <a:spLocks/>
              </p:cNvSpPr>
              <p:nvPr/>
            </p:nvSpPr>
            <p:spPr bwMode="auto">
              <a:xfrm>
                <a:off x="6796" y="8078"/>
                <a:ext cx="113" cy="115"/>
              </a:xfrm>
              <a:custGeom>
                <a:avLst/>
                <a:gdLst/>
                <a:ahLst/>
                <a:cxnLst>
                  <a:cxn ang="0">
                    <a:pos x="2" y="45"/>
                  </a:cxn>
                  <a:cxn ang="0">
                    <a:pos x="0" y="69"/>
                  </a:cxn>
                  <a:cxn ang="0">
                    <a:pos x="2" y="91"/>
                  </a:cxn>
                  <a:cxn ang="0">
                    <a:pos x="4" y="115"/>
                  </a:cxn>
                  <a:cxn ang="0">
                    <a:pos x="33" y="115"/>
                  </a:cxn>
                  <a:cxn ang="0">
                    <a:pos x="48" y="110"/>
                  </a:cxn>
                  <a:cxn ang="0">
                    <a:pos x="55" y="110"/>
                  </a:cxn>
                  <a:cxn ang="0">
                    <a:pos x="76" y="103"/>
                  </a:cxn>
                  <a:cxn ang="0">
                    <a:pos x="84" y="100"/>
                  </a:cxn>
                  <a:cxn ang="0">
                    <a:pos x="88" y="98"/>
                  </a:cxn>
                  <a:cxn ang="0">
                    <a:pos x="96" y="96"/>
                  </a:cxn>
                  <a:cxn ang="0">
                    <a:pos x="100" y="96"/>
                  </a:cxn>
                  <a:cxn ang="0">
                    <a:pos x="105" y="93"/>
                  </a:cxn>
                  <a:cxn ang="0">
                    <a:pos x="105" y="57"/>
                  </a:cxn>
                  <a:cxn ang="0">
                    <a:pos x="108" y="47"/>
                  </a:cxn>
                  <a:cxn ang="0">
                    <a:pos x="110" y="36"/>
                  </a:cxn>
                  <a:cxn ang="0">
                    <a:pos x="110" y="26"/>
                  </a:cxn>
                  <a:cxn ang="0">
                    <a:pos x="112" y="14"/>
                  </a:cxn>
                  <a:cxn ang="0">
                    <a:pos x="112" y="0"/>
                  </a:cxn>
                  <a:cxn ang="0">
                    <a:pos x="108" y="0"/>
                  </a:cxn>
                  <a:cxn ang="0">
                    <a:pos x="100" y="2"/>
                  </a:cxn>
                  <a:cxn ang="0">
                    <a:pos x="88" y="2"/>
                  </a:cxn>
                  <a:cxn ang="0">
                    <a:pos x="81" y="4"/>
                  </a:cxn>
                  <a:cxn ang="0">
                    <a:pos x="74" y="4"/>
                  </a:cxn>
                  <a:cxn ang="0">
                    <a:pos x="67" y="7"/>
                  </a:cxn>
                  <a:cxn ang="0">
                    <a:pos x="57" y="9"/>
                  </a:cxn>
                  <a:cxn ang="0">
                    <a:pos x="50" y="9"/>
                  </a:cxn>
                  <a:cxn ang="0">
                    <a:pos x="43" y="11"/>
                  </a:cxn>
                  <a:cxn ang="0">
                    <a:pos x="36" y="14"/>
                  </a:cxn>
                  <a:cxn ang="0">
                    <a:pos x="28" y="14"/>
                  </a:cxn>
                  <a:cxn ang="0">
                    <a:pos x="21" y="16"/>
                  </a:cxn>
                  <a:cxn ang="0">
                    <a:pos x="16" y="19"/>
                  </a:cxn>
                  <a:cxn ang="0">
                    <a:pos x="9" y="21"/>
                  </a:cxn>
                  <a:cxn ang="0">
                    <a:pos x="4" y="23"/>
                  </a:cxn>
                  <a:cxn ang="0">
                    <a:pos x="2" y="45"/>
                  </a:cxn>
                </a:cxnLst>
                <a:rect l="0" t="0" r="r" b="b"/>
                <a:pathLst>
                  <a:path w="113" h="115">
                    <a:moveTo>
                      <a:pt x="2" y="45"/>
                    </a:moveTo>
                    <a:lnTo>
                      <a:pt x="0" y="69"/>
                    </a:lnTo>
                    <a:lnTo>
                      <a:pt x="2" y="91"/>
                    </a:lnTo>
                    <a:lnTo>
                      <a:pt x="4" y="115"/>
                    </a:lnTo>
                    <a:lnTo>
                      <a:pt x="33" y="115"/>
                    </a:lnTo>
                    <a:lnTo>
                      <a:pt x="48" y="110"/>
                    </a:lnTo>
                    <a:lnTo>
                      <a:pt x="55" y="110"/>
                    </a:lnTo>
                    <a:lnTo>
                      <a:pt x="76" y="103"/>
                    </a:lnTo>
                    <a:lnTo>
                      <a:pt x="84" y="100"/>
                    </a:lnTo>
                    <a:lnTo>
                      <a:pt x="88" y="98"/>
                    </a:lnTo>
                    <a:lnTo>
                      <a:pt x="96" y="96"/>
                    </a:lnTo>
                    <a:lnTo>
                      <a:pt x="100" y="96"/>
                    </a:lnTo>
                    <a:lnTo>
                      <a:pt x="105" y="93"/>
                    </a:lnTo>
                    <a:lnTo>
                      <a:pt x="105" y="57"/>
                    </a:lnTo>
                    <a:lnTo>
                      <a:pt x="108" y="47"/>
                    </a:lnTo>
                    <a:lnTo>
                      <a:pt x="110" y="36"/>
                    </a:lnTo>
                    <a:lnTo>
                      <a:pt x="110" y="26"/>
                    </a:lnTo>
                    <a:lnTo>
                      <a:pt x="112" y="14"/>
                    </a:lnTo>
                    <a:lnTo>
                      <a:pt x="112" y="0"/>
                    </a:lnTo>
                    <a:lnTo>
                      <a:pt x="108" y="0"/>
                    </a:lnTo>
                    <a:lnTo>
                      <a:pt x="100" y="2"/>
                    </a:lnTo>
                    <a:lnTo>
                      <a:pt x="88" y="2"/>
                    </a:lnTo>
                    <a:lnTo>
                      <a:pt x="81" y="4"/>
                    </a:lnTo>
                    <a:lnTo>
                      <a:pt x="74" y="4"/>
                    </a:lnTo>
                    <a:lnTo>
                      <a:pt x="67" y="7"/>
                    </a:lnTo>
                    <a:lnTo>
                      <a:pt x="57" y="9"/>
                    </a:lnTo>
                    <a:lnTo>
                      <a:pt x="50" y="9"/>
                    </a:lnTo>
                    <a:lnTo>
                      <a:pt x="43" y="11"/>
                    </a:lnTo>
                    <a:lnTo>
                      <a:pt x="36" y="14"/>
                    </a:lnTo>
                    <a:lnTo>
                      <a:pt x="28" y="14"/>
                    </a:lnTo>
                    <a:lnTo>
                      <a:pt x="21" y="16"/>
                    </a:lnTo>
                    <a:lnTo>
                      <a:pt x="16" y="19"/>
                    </a:lnTo>
                    <a:lnTo>
                      <a:pt x="9" y="21"/>
                    </a:lnTo>
                    <a:lnTo>
                      <a:pt x="4" y="23"/>
                    </a:lnTo>
                    <a:lnTo>
                      <a:pt x="2" y="4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0" name="Freeform 4876"/>
              <p:cNvSpPr>
                <a:spLocks/>
              </p:cNvSpPr>
              <p:nvPr/>
            </p:nvSpPr>
            <p:spPr bwMode="auto">
              <a:xfrm>
                <a:off x="6801" y="8090"/>
                <a:ext cx="166"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6"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1" name="Freeform 4877"/>
              <p:cNvSpPr>
                <a:spLocks/>
              </p:cNvSpPr>
              <p:nvPr/>
            </p:nvSpPr>
            <p:spPr bwMode="auto">
              <a:xfrm>
                <a:off x="6806" y="8100"/>
                <a:ext cx="144" cy="170"/>
              </a:xfrm>
              <a:custGeom>
                <a:avLst/>
                <a:gdLst/>
                <a:ahLst/>
                <a:cxnLst>
                  <a:cxn ang="0">
                    <a:pos x="64" y="167"/>
                  </a:cxn>
                  <a:cxn ang="0">
                    <a:pos x="74" y="170"/>
                  </a:cxn>
                  <a:cxn ang="0">
                    <a:pos x="100" y="170"/>
                  </a:cxn>
                  <a:cxn ang="0">
                    <a:pos x="110" y="167"/>
                  </a:cxn>
                  <a:cxn ang="0">
                    <a:pos x="134" y="167"/>
                  </a:cxn>
                  <a:cxn ang="0">
                    <a:pos x="143" y="165"/>
                  </a:cxn>
                  <a:cxn ang="0">
                    <a:pos x="143" y="0"/>
                  </a:cxn>
                  <a:cxn ang="0">
                    <a:pos x="117" y="0"/>
                  </a:cxn>
                  <a:cxn ang="0">
                    <a:pos x="108" y="2"/>
                  </a:cxn>
                  <a:cxn ang="0">
                    <a:pos x="91" y="2"/>
                  </a:cxn>
                  <a:cxn ang="0">
                    <a:pos x="81" y="4"/>
                  </a:cxn>
                  <a:cxn ang="0">
                    <a:pos x="74" y="4"/>
                  </a:cxn>
                  <a:cxn ang="0">
                    <a:pos x="64" y="7"/>
                  </a:cxn>
                  <a:cxn ang="0">
                    <a:pos x="55" y="7"/>
                  </a:cxn>
                  <a:cxn ang="0">
                    <a:pos x="48" y="9"/>
                  </a:cxn>
                  <a:cxn ang="0">
                    <a:pos x="38" y="9"/>
                  </a:cxn>
                  <a:cxn ang="0">
                    <a:pos x="28" y="12"/>
                  </a:cxn>
                  <a:cxn ang="0">
                    <a:pos x="21" y="14"/>
                  </a:cxn>
                  <a:cxn ang="0">
                    <a:pos x="12" y="14"/>
                  </a:cxn>
                  <a:cxn ang="0">
                    <a:pos x="4" y="16"/>
                  </a:cxn>
                  <a:cxn ang="0">
                    <a:pos x="0" y="50"/>
                  </a:cxn>
                  <a:cxn ang="0">
                    <a:pos x="0" y="124"/>
                  </a:cxn>
                  <a:cxn ang="0">
                    <a:pos x="4" y="167"/>
                  </a:cxn>
                  <a:cxn ang="0">
                    <a:pos x="64" y="167"/>
                  </a:cxn>
                </a:cxnLst>
                <a:rect l="0" t="0" r="r" b="b"/>
                <a:pathLst>
                  <a:path w="144" h="170">
                    <a:moveTo>
                      <a:pt x="64" y="167"/>
                    </a:moveTo>
                    <a:lnTo>
                      <a:pt x="74" y="170"/>
                    </a:lnTo>
                    <a:lnTo>
                      <a:pt x="100" y="170"/>
                    </a:lnTo>
                    <a:lnTo>
                      <a:pt x="110" y="167"/>
                    </a:lnTo>
                    <a:lnTo>
                      <a:pt x="134" y="167"/>
                    </a:lnTo>
                    <a:lnTo>
                      <a:pt x="143" y="165"/>
                    </a:lnTo>
                    <a:lnTo>
                      <a:pt x="143" y="0"/>
                    </a:lnTo>
                    <a:lnTo>
                      <a:pt x="117" y="0"/>
                    </a:lnTo>
                    <a:lnTo>
                      <a:pt x="108" y="2"/>
                    </a:lnTo>
                    <a:lnTo>
                      <a:pt x="91" y="2"/>
                    </a:lnTo>
                    <a:lnTo>
                      <a:pt x="81" y="4"/>
                    </a:lnTo>
                    <a:lnTo>
                      <a:pt x="74" y="4"/>
                    </a:lnTo>
                    <a:lnTo>
                      <a:pt x="64" y="7"/>
                    </a:lnTo>
                    <a:lnTo>
                      <a:pt x="55" y="7"/>
                    </a:lnTo>
                    <a:lnTo>
                      <a:pt x="48" y="9"/>
                    </a:lnTo>
                    <a:lnTo>
                      <a:pt x="38" y="9"/>
                    </a:lnTo>
                    <a:lnTo>
                      <a:pt x="28" y="12"/>
                    </a:lnTo>
                    <a:lnTo>
                      <a:pt x="21" y="14"/>
                    </a:lnTo>
                    <a:lnTo>
                      <a:pt x="12" y="14"/>
                    </a:lnTo>
                    <a:lnTo>
                      <a:pt x="4" y="16"/>
                    </a:lnTo>
                    <a:lnTo>
                      <a:pt x="0" y="50"/>
                    </a:lnTo>
                    <a:lnTo>
                      <a:pt x="0" y="124"/>
                    </a:lnTo>
                    <a:lnTo>
                      <a:pt x="4" y="167"/>
                    </a:lnTo>
                    <a:lnTo>
                      <a:pt x="64" y="16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2" name="Freeform 4878"/>
              <p:cNvSpPr>
                <a:spLocks/>
              </p:cNvSpPr>
              <p:nvPr/>
            </p:nvSpPr>
            <p:spPr bwMode="auto">
              <a:xfrm>
                <a:off x="6806" y="8102"/>
                <a:ext cx="139" cy="163"/>
              </a:xfrm>
              <a:custGeom>
                <a:avLst/>
                <a:gdLst/>
                <a:ahLst/>
                <a:cxnLst>
                  <a:cxn ang="0">
                    <a:pos x="38" y="9"/>
                  </a:cxn>
                  <a:cxn ang="0">
                    <a:pos x="23" y="14"/>
                  </a:cxn>
                  <a:cxn ang="0">
                    <a:pos x="14" y="14"/>
                  </a:cxn>
                  <a:cxn ang="0">
                    <a:pos x="7" y="16"/>
                  </a:cxn>
                  <a:cxn ang="0">
                    <a:pos x="2" y="50"/>
                  </a:cxn>
                  <a:cxn ang="0">
                    <a:pos x="2" y="67"/>
                  </a:cxn>
                  <a:cxn ang="0">
                    <a:pos x="0" y="83"/>
                  </a:cxn>
                  <a:cxn ang="0">
                    <a:pos x="0" y="100"/>
                  </a:cxn>
                  <a:cxn ang="0">
                    <a:pos x="2" y="120"/>
                  </a:cxn>
                  <a:cxn ang="0">
                    <a:pos x="2" y="139"/>
                  </a:cxn>
                  <a:cxn ang="0">
                    <a:pos x="7" y="160"/>
                  </a:cxn>
                  <a:cxn ang="0">
                    <a:pos x="31" y="160"/>
                  </a:cxn>
                  <a:cxn ang="0">
                    <a:pos x="40" y="163"/>
                  </a:cxn>
                  <a:cxn ang="0">
                    <a:pos x="115" y="163"/>
                  </a:cxn>
                  <a:cxn ang="0">
                    <a:pos x="124" y="160"/>
                  </a:cxn>
                  <a:cxn ang="0">
                    <a:pos x="132" y="160"/>
                  </a:cxn>
                  <a:cxn ang="0">
                    <a:pos x="139" y="158"/>
                  </a:cxn>
                  <a:cxn ang="0">
                    <a:pos x="139" y="0"/>
                  </a:cxn>
                  <a:cxn ang="0">
                    <a:pos x="132" y="0"/>
                  </a:cxn>
                  <a:cxn ang="0">
                    <a:pos x="122" y="2"/>
                  </a:cxn>
                  <a:cxn ang="0">
                    <a:pos x="98" y="2"/>
                  </a:cxn>
                  <a:cxn ang="0">
                    <a:pos x="88" y="4"/>
                  </a:cxn>
                  <a:cxn ang="0">
                    <a:pos x="72" y="4"/>
                  </a:cxn>
                  <a:cxn ang="0">
                    <a:pos x="64" y="7"/>
                  </a:cxn>
                  <a:cxn ang="0">
                    <a:pos x="55" y="7"/>
                  </a:cxn>
                  <a:cxn ang="0">
                    <a:pos x="48" y="9"/>
                  </a:cxn>
                  <a:cxn ang="0">
                    <a:pos x="38" y="9"/>
                  </a:cxn>
                </a:cxnLst>
                <a:rect l="0" t="0" r="r" b="b"/>
                <a:pathLst>
                  <a:path w="139" h="163">
                    <a:moveTo>
                      <a:pt x="38" y="9"/>
                    </a:moveTo>
                    <a:lnTo>
                      <a:pt x="23" y="14"/>
                    </a:lnTo>
                    <a:lnTo>
                      <a:pt x="14" y="14"/>
                    </a:lnTo>
                    <a:lnTo>
                      <a:pt x="7" y="16"/>
                    </a:lnTo>
                    <a:lnTo>
                      <a:pt x="2" y="50"/>
                    </a:lnTo>
                    <a:lnTo>
                      <a:pt x="2" y="67"/>
                    </a:lnTo>
                    <a:lnTo>
                      <a:pt x="0" y="83"/>
                    </a:lnTo>
                    <a:lnTo>
                      <a:pt x="0" y="100"/>
                    </a:lnTo>
                    <a:lnTo>
                      <a:pt x="2" y="120"/>
                    </a:lnTo>
                    <a:lnTo>
                      <a:pt x="2" y="139"/>
                    </a:lnTo>
                    <a:lnTo>
                      <a:pt x="7" y="160"/>
                    </a:lnTo>
                    <a:lnTo>
                      <a:pt x="31" y="160"/>
                    </a:lnTo>
                    <a:lnTo>
                      <a:pt x="40" y="163"/>
                    </a:lnTo>
                    <a:lnTo>
                      <a:pt x="115" y="163"/>
                    </a:lnTo>
                    <a:lnTo>
                      <a:pt x="124" y="160"/>
                    </a:lnTo>
                    <a:lnTo>
                      <a:pt x="132" y="160"/>
                    </a:lnTo>
                    <a:lnTo>
                      <a:pt x="139" y="158"/>
                    </a:lnTo>
                    <a:lnTo>
                      <a:pt x="139" y="0"/>
                    </a:lnTo>
                    <a:lnTo>
                      <a:pt x="132" y="0"/>
                    </a:lnTo>
                    <a:lnTo>
                      <a:pt x="122" y="2"/>
                    </a:lnTo>
                    <a:lnTo>
                      <a:pt x="98" y="2"/>
                    </a:lnTo>
                    <a:lnTo>
                      <a:pt x="88" y="4"/>
                    </a:lnTo>
                    <a:lnTo>
                      <a:pt x="72" y="4"/>
                    </a:lnTo>
                    <a:lnTo>
                      <a:pt x="64" y="7"/>
                    </a:lnTo>
                    <a:lnTo>
                      <a:pt x="55" y="7"/>
                    </a:lnTo>
                    <a:lnTo>
                      <a:pt x="48" y="9"/>
                    </a:lnTo>
                    <a:lnTo>
                      <a:pt x="38" y="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3" name="Freeform 4879"/>
              <p:cNvSpPr>
                <a:spLocks/>
              </p:cNvSpPr>
              <p:nvPr/>
            </p:nvSpPr>
            <p:spPr bwMode="auto">
              <a:xfrm>
                <a:off x="6808" y="8107"/>
                <a:ext cx="135" cy="156"/>
              </a:xfrm>
              <a:custGeom>
                <a:avLst/>
                <a:gdLst/>
                <a:ahLst/>
                <a:cxnLst>
                  <a:cxn ang="0">
                    <a:pos x="2" y="62"/>
                  </a:cxn>
                  <a:cxn ang="0">
                    <a:pos x="0" y="79"/>
                  </a:cxn>
                  <a:cxn ang="0">
                    <a:pos x="0" y="96"/>
                  </a:cxn>
                  <a:cxn ang="0">
                    <a:pos x="2" y="112"/>
                  </a:cxn>
                  <a:cxn ang="0">
                    <a:pos x="7" y="151"/>
                  </a:cxn>
                  <a:cxn ang="0">
                    <a:pos x="14" y="151"/>
                  </a:cxn>
                  <a:cxn ang="0">
                    <a:pos x="21" y="153"/>
                  </a:cxn>
                  <a:cxn ang="0">
                    <a:pos x="45" y="153"/>
                  </a:cxn>
                  <a:cxn ang="0">
                    <a:pos x="55" y="156"/>
                  </a:cxn>
                  <a:cxn ang="0">
                    <a:pos x="86" y="156"/>
                  </a:cxn>
                  <a:cxn ang="0">
                    <a:pos x="93" y="153"/>
                  </a:cxn>
                  <a:cxn ang="0">
                    <a:pos x="117" y="153"/>
                  </a:cxn>
                  <a:cxn ang="0">
                    <a:pos x="124" y="151"/>
                  </a:cxn>
                  <a:cxn ang="0">
                    <a:pos x="134" y="151"/>
                  </a:cxn>
                  <a:cxn ang="0">
                    <a:pos x="134" y="0"/>
                  </a:cxn>
                  <a:cxn ang="0">
                    <a:pos x="93" y="0"/>
                  </a:cxn>
                  <a:cxn ang="0">
                    <a:pos x="86" y="2"/>
                  </a:cxn>
                  <a:cxn ang="0">
                    <a:pos x="69" y="2"/>
                  </a:cxn>
                  <a:cxn ang="0">
                    <a:pos x="62" y="4"/>
                  </a:cxn>
                  <a:cxn ang="0">
                    <a:pos x="52" y="4"/>
                  </a:cxn>
                  <a:cxn ang="0">
                    <a:pos x="45" y="7"/>
                  </a:cxn>
                  <a:cxn ang="0">
                    <a:pos x="38" y="7"/>
                  </a:cxn>
                  <a:cxn ang="0">
                    <a:pos x="31" y="9"/>
                  </a:cxn>
                  <a:cxn ang="0">
                    <a:pos x="21" y="11"/>
                  </a:cxn>
                  <a:cxn ang="0">
                    <a:pos x="14" y="14"/>
                  </a:cxn>
                  <a:cxn ang="0">
                    <a:pos x="7" y="14"/>
                  </a:cxn>
                  <a:cxn ang="0">
                    <a:pos x="4" y="31"/>
                  </a:cxn>
                  <a:cxn ang="0">
                    <a:pos x="2" y="45"/>
                  </a:cxn>
                  <a:cxn ang="0">
                    <a:pos x="2" y="62"/>
                  </a:cxn>
                </a:cxnLst>
                <a:rect l="0" t="0" r="r" b="b"/>
                <a:pathLst>
                  <a:path w="135" h="156">
                    <a:moveTo>
                      <a:pt x="2" y="62"/>
                    </a:moveTo>
                    <a:lnTo>
                      <a:pt x="0" y="79"/>
                    </a:lnTo>
                    <a:lnTo>
                      <a:pt x="0" y="96"/>
                    </a:lnTo>
                    <a:lnTo>
                      <a:pt x="2" y="112"/>
                    </a:lnTo>
                    <a:lnTo>
                      <a:pt x="7" y="151"/>
                    </a:lnTo>
                    <a:lnTo>
                      <a:pt x="14" y="151"/>
                    </a:lnTo>
                    <a:lnTo>
                      <a:pt x="21" y="153"/>
                    </a:lnTo>
                    <a:lnTo>
                      <a:pt x="45" y="153"/>
                    </a:lnTo>
                    <a:lnTo>
                      <a:pt x="55" y="156"/>
                    </a:lnTo>
                    <a:lnTo>
                      <a:pt x="86" y="156"/>
                    </a:lnTo>
                    <a:lnTo>
                      <a:pt x="93" y="153"/>
                    </a:lnTo>
                    <a:lnTo>
                      <a:pt x="117" y="153"/>
                    </a:lnTo>
                    <a:lnTo>
                      <a:pt x="124" y="151"/>
                    </a:lnTo>
                    <a:lnTo>
                      <a:pt x="134" y="151"/>
                    </a:lnTo>
                    <a:lnTo>
                      <a:pt x="134" y="0"/>
                    </a:lnTo>
                    <a:lnTo>
                      <a:pt x="93" y="0"/>
                    </a:lnTo>
                    <a:lnTo>
                      <a:pt x="86" y="2"/>
                    </a:lnTo>
                    <a:lnTo>
                      <a:pt x="69" y="2"/>
                    </a:lnTo>
                    <a:lnTo>
                      <a:pt x="62" y="4"/>
                    </a:lnTo>
                    <a:lnTo>
                      <a:pt x="52" y="4"/>
                    </a:lnTo>
                    <a:lnTo>
                      <a:pt x="45" y="7"/>
                    </a:lnTo>
                    <a:lnTo>
                      <a:pt x="38" y="7"/>
                    </a:lnTo>
                    <a:lnTo>
                      <a:pt x="31" y="9"/>
                    </a:lnTo>
                    <a:lnTo>
                      <a:pt x="21" y="11"/>
                    </a:lnTo>
                    <a:lnTo>
                      <a:pt x="14" y="14"/>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4" name="Freeform 4880"/>
              <p:cNvSpPr>
                <a:spLocks/>
              </p:cNvSpPr>
              <p:nvPr/>
            </p:nvSpPr>
            <p:spPr bwMode="auto">
              <a:xfrm>
                <a:off x="6811" y="8109"/>
                <a:ext cx="127" cy="149"/>
              </a:xfrm>
              <a:custGeom>
                <a:avLst/>
                <a:gdLst/>
                <a:ahLst/>
                <a:cxnLst>
                  <a:cxn ang="0">
                    <a:pos x="4" y="124"/>
                  </a:cxn>
                  <a:cxn ang="0">
                    <a:pos x="7" y="143"/>
                  </a:cxn>
                  <a:cxn ang="0">
                    <a:pos x="14" y="146"/>
                  </a:cxn>
                  <a:cxn ang="0">
                    <a:pos x="28" y="146"/>
                  </a:cxn>
                  <a:cxn ang="0">
                    <a:pos x="36" y="148"/>
                  </a:cxn>
                  <a:cxn ang="0">
                    <a:pos x="98" y="148"/>
                  </a:cxn>
                  <a:cxn ang="0">
                    <a:pos x="105" y="146"/>
                  </a:cxn>
                  <a:cxn ang="0">
                    <a:pos x="112" y="146"/>
                  </a:cxn>
                  <a:cxn ang="0">
                    <a:pos x="120" y="143"/>
                  </a:cxn>
                  <a:cxn ang="0">
                    <a:pos x="127" y="143"/>
                  </a:cxn>
                  <a:cxn ang="0">
                    <a:pos x="127" y="0"/>
                  </a:cxn>
                  <a:cxn ang="0">
                    <a:pos x="96" y="0"/>
                  </a:cxn>
                  <a:cxn ang="0">
                    <a:pos x="88" y="2"/>
                  </a:cxn>
                  <a:cxn ang="0">
                    <a:pos x="67" y="2"/>
                  </a:cxn>
                  <a:cxn ang="0">
                    <a:pos x="60" y="4"/>
                  </a:cxn>
                  <a:cxn ang="0">
                    <a:pos x="50" y="4"/>
                  </a:cxn>
                  <a:cxn ang="0">
                    <a:pos x="43" y="7"/>
                  </a:cxn>
                  <a:cxn ang="0">
                    <a:pos x="36" y="7"/>
                  </a:cxn>
                  <a:cxn ang="0">
                    <a:pos x="28" y="9"/>
                  </a:cxn>
                  <a:cxn ang="0">
                    <a:pos x="21" y="11"/>
                  </a:cxn>
                  <a:cxn ang="0">
                    <a:pos x="7" y="16"/>
                  </a:cxn>
                  <a:cxn ang="0">
                    <a:pos x="0" y="60"/>
                  </a:cxn>
                  <a:cxn ang="0">
                    <a:pos x="0" y="91"/>
                  </a:cxn>
                  <a:cxn ang="0">
                    <a:pos x="4" y="124"/>
                  </a:cxn>
                </a:cxnLst>
                <a:rect l="0" t="0" r="r" b="b"/>
                <a:pathLst>
                  <a:path w="127" h="149">
                    <a:moveTo>
                      <a:pt x="4" y="124"/>
                    </a:moveTo>
                    <a:lnTo>
                      <a:pt x="7" y="143"/>
                    </a:lnTo>
                    <a:lnTo>
                      <a:pt x="14" y="146"/>
                    </a:lnTo>
                    <a:lnTo>
                      <a:pt x="28" y="146"/>
                    </a:lnTo>
                    <a:lnTo>
                      <a:pt x="36" y="148"/>
                    </a:lnTo>
                    <a:lnTo>
                      <a:pt x="98" y="148"/>
                    </a:lnTo>
                    <a:lnTo>
                      <a:pt x="105" y="146"/>
                    </a:lnTo>
                    <a:lnTo>
                      <a:pt x="112" y="146"/>
                    </a:lnTo>
                    <a:lnTo>
                      <a:pt x="120" y="143"/>
                    </a:lnTo>
                    <a:lnTo>
                      <a:pt x="127" y="143"/>
                    </a:lnTo>
                    <a:lnTo>
                      <a:pt x="127" y="0"/>
                    </a:lnTo>
                    <a:lnTo>
                      <a:pt x="96" y="0"/>
                    </a:lnTo>
                    <a:lnTo>
                      <a:pt x="88" y="2"/>
                    </a:lnTo>
                    <a:lnTo>
                      <a:pt x="67" y="2"/>
                    </a:lnTo>
                    <a:lnTo>
                      <a:pt x="60" y="4"/>
                    </a:lnTo>
                    <a:lnTo>
                      <a:pt x="50" y="4"/>
                    </a:lnTo>
                    <a:lnTo>
                      <a:pt x="43" y="7"/>
                    </a:lnTo>
                    <a:lnTo>
                      <a:pt x="36" y="7"/>
                    </a:lnTo>
                    <a:lnTo>
                      <a:pt x="28" y="9"/>
                    </a:lnTo>
                    <a:lnTo>
                      <a:pt x="21" y="11"/>
                    </a:lnTo>
                    <a:lnTo>
                      <a:pt x="7" y="16"/>
                    </a:lnTo>
                    <a:lnTo>
                      <a:pt x="0" y="60"/>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5" name="Freeform 4881"/>
              <p:cNvSpPr>
                <a:spLocks/>
              </p:cNvSpPr>
              <p:nvPr/>
            </p:nvSpPr>
            <p:spPr bwMode="auto">
              <a:xfrm>
                <a:off x="6813" y="8114"/>
                <a:ext cx="123" cy="142"/>
              </a:xfrm>
              <a:custGeom>
                <a:avLst/>
                <a:gdLst/>
                <a:ahLst/>
                <a:cxnLst>
                  <a:cxn ang="0">
                    <a:pos x="0" y="55"/>
                  </a:cxn>
                  <a:cxn ang="0">
                    <a:pos x="0" y="83"/>
                  </a:cxn>
                  <a:cxn ang="0">
                    <a:pos x="7" y="134"/>
                  </a:cxn>
                  <a:cxn ang="0">
                    <a:pos x="14" y="136"/>
                  </a:cxn>
                  <a:cxn ang="0">
                    <a:pos x="21" y="136"/>
                  </a:cxn>
                  <a:cxn ang="0">
                    <a:pos x="28" y="139"/>
                  </a:cxn>
                  <a:cxn ang="0">
                    <a:pos x="36" y="139"/>
                  </a:cxn>
                  <a:cxn ang="0">
                    <a:pos x="43" y="141"/>
                  </a:cxn>
                  <a:cxn ang="0">
                    <a:pos x="79" y="141"/>
                  </a:cxn>
                  <a:cxn ang="0">
                    <a:pos x="86" y="139"/>
                  </a:cxn>
                  <a:cxn ang="0">
                    <a:pos x="98" y="139"/>
                  </a:cxn>
                  <a:cxn ang="0">
                    <a:pos x="112" y="134"/>
                  </a:cxn>
                  <a:cxn ang="0">
                    <a:pos x="120" y="134"/>
                  </a:cxn>
                  <a:cxn ang="0">
                    <a:pos x="122" y="98"/>
                  </a:cxn>
                  <a:cxn ang="0">
                    <a:pos x="122" y="31"/>
                  </a:cxn>
                  <a:cxn ang="0">
                    <a:pos x="120" y="0"/>
                  </a:cxn>
                  <a:cxn ang="0">
                    <a:pos x="64" y="0"/>
                  </a:cxn>
                  <a:cxn ang="0">
                    <a:pos x="57" y="2"/>
                  </a:cxn>
                  <a:cxn ang="0">
                    <a:pos x="50" y="2"/>
                  </a:cxn>
                  <a:cxn ang="0">
                    <a:pos x="43" y="4"/>
                  </a:cxn>
                  <a:cxn ang="0">
                    <a:pos x="36" y="4"/>
                  </a:cxn>
                  <a:cxn ang="0">
                    <a:pos x="28" y="7"/>
                  </a:cxn>
                  <a:cxn ang="0">
                    <a:pos x="7" y="14"/>
                  </a:cxn>
                  <a:cxn ang="0">
                    <a:pos x="4" y="28"/>
                  </a:cxn>
                  <a:cxn ang="0">
                    <a:pos x="2" y="40"/>
                  </a:cxn>
                  <a:cxn ang="0">
                    <a:pos x="0" y="55"/>
                  </a:cxn>
                </a:cxnLst>
                <a:rect l="0" t="0" r="r" b="b"/>
                <a:pathLst>
                  <a:path w="123" h="142">
                    <a:moveTo>
                      <a:pt x="0" y="55"/>
                    </a:moveTo>
                    <a:lnTo>
                      <a:pt x="0" y="83"/>
                    </a:lnTo>
                    <a:lnTo>
                      <a:pt x="7" y="134"/>
                    </a:lnTo>
                    <a:lnTo>
                      <a:pt x="14" y="136"/>
                    </a:lnTo>
                    <a:lnTo>
                      <a:pt x="21" y="136"/>
                    </a:lnTo>
                    <a:lnTo>
                      <a:pt x="28" y="139"/>
                    </a:lnTo>
                    <a:lnTo>
                      <a:pt x="36" y="139"/>
                    </a:lnTo>
                    <a:lnTo>
                      <a:pt x="43" y="141"/>
                    </a:lnTo>
                    <a:lnTo>
                      <a:pt x="79" y="141"/>
                    </a:lnTo>
                    <a:lnTo>
                      <a:pt x="86" y="139"/>
                    </a:lnTo>
                    <a:lnTo>
                      <a:pt x="98" y="139"/>
                    </a:lnTo>
                    <a:lnTo>
                      <a:pt x="112" y="134"/>
                    </a:lnTo>
                    <a:lnTo>
                      <a:pt x="120" y="134"/>
                    </a:lnTo>
                    <a:lnTo>
                      <a:pt x="122" y="98"/>
                    </a:lnTo>
                    <a:lnTo>
                      <a:pt x="122" y="31"/>
                    </a:lnTo>
                    <a:lnTo>
                      <a:pt x="120" y="0"/>
                    </a:lnTo>
                    <a:lnTo>
                      <a:pt x="64" y="0"/>
                    </a:lnTo>
                    <a:lnTo>
                      <a:pt x="57" y="2"/>
                    </a:lnTo>
                    <a:lnTo>
                      <a:pt x="50" y="2"/>
                    </a:lnTo>
                    <a:lnTo>
                      <a:pt x="43" y="4"/>
                    </a:lnTo>
                    <a:lnTo>
                      <a:pt x="36" y="4"/>
                    </a:lnTo>
                    <a:lnTo>
                      <a:pt x="28" y="7"/>
                    </a:lnTo>
                    <a:lnTo>
                      <a:pt x="7" y="14"/>
                    </a:lnTo>
                    <a:lnTo>
                      <a:pt x="4" y="28"/>
                    </a:lnTo>
                    <a:lnTo>
                      <a:pt x="2" y="40"/>
                    </a:lnTo>
                    <a:lnTo>
                      <a:pt x="0" y="55"/>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6" name="Freeform 4882"/>
              <p:cNvSpPr>
                <a:spLocks/>
              </p:cNvSpPr>
              <p:nvPr/>
            </p:nvSpPr>
            <p:spPr bwMode="auto">
              <a:xfrm>
                <a:off x="6816" y="8116"/>
                <a:ext cx="115" cy="137"/>
              </a:xfrm>
              <a:custGeom>
                <a:avLst/>
                <a:gdLst/>
                <a:ahLst/>
                <a:cxnLst>
                  <a:cxn ang="0">
                    <a:pos x="2" y="40"/>
                  </a:cxn>
                  <a:cxn ang="0">
                    <a:pos x="0" y="52"/>
                  </a:cxn>
                  <a:cxn ang="0">
                    <a:pos x="0" y="81"/>
                  </a:cxn>
                  <a:cxn ang="0">
                    <a:pos x="4" y="110"/>
                  </a:cxn>
                  <a:cxn ang="0">
                    <a:pos x="7" y="127"/>
                  </a:cxn>
                  <a:cxn ang="0">
                    <a:pos x="21" y="132"/>
                  </a:cxn>
                  <a:cxn ang="0">
                    <a:pos x="28" y="132"/>
                  </a:cxn>
                  <a:cxn ang="0">
                    <a:pos x="33" y="134"/>
                  </a:cxn>
                  <a:cxn ang="0">
                    <a:pos x="47" y="134"/>
                  </a:cxn>
                  <a:cxn ang="0">
                    <a:pos x="55" y="136"/>
                  </a:cxn>
                  <a:cxn ang="0">
                    <a:pos x="60" y="136"/>
                  </a:cxn>
                  <a:cxn ang="0">
                    <a:pos x="67" y="134"/>
                  </a:cxn>
                  <a:cxn ang="0">
                    <a:pos x="88" y="134"/>
                  </a:cxn>
                  <a:cxn ang="0">
                    <a:pos x="93" y="132"/>
                  </a:cxn>
                  <a:cxn ang="0">
                    <a:pos x="100" y="129"/>
                  </a:cxn>
                  <a:cxn ang="0">
                    <a:pos x="107" y="129"/>
                  </a:cxn>
                  <a:cxn ang="0">
                    <a:pos x="115" y="127"/>
                  </a:cxn>
                  <a:cxn ang="0">
                    <a:pos x="115" y="31"/>
                  </a:cxn>
                  <a:cxn ang="0">
                    <a:pos x="112" y="0"/>
                  </a:cxn>
                  <a:cxn ang="0">
                    <a:pos x="60" y="0"/>
                  </a:cxn>
                  <a:cxn ang="0">
                    <a:pos x="52" y="2"/>
                  </a:cxn>
                  <a:cxn ang="0">
                    <a:pos x="47" y="2"/>
                  </a:cxn>
                  <a:cxn ang="0">
                    <a:pos x="40" y="4"/>
                  </a:cxn>
                  <a:cxn ang="0">
                    <a:pos x="33" y="4"/>
                  </a:cxn>
                  <a:cxn ang="0">
                    <a:pos x="26" y="7"/>
                  </a:cxn>
                  <a:cxn ang="0">
                    <a:pos x="21" y="9"/>
                  </a:cxn>
                  <a:cxn ang="0">
                    <a:pos x="7" y="14"/>
                  </a:cxn>
                  <a:cxn ang="0">
                    <a:pos x="4" y="26"/>
                  </a:cxn>
                  <a:cxn ang="0">
                    <a:pos x="2" y="40"/>
                  </a:cxn>
                </a:cxnLst>
                <a:rect l="0" t="0" r="r" b="b"/>
                <a:pathLst>
                  <a:path w="115" h="137">
                    <a:moveTo>
                      <a:pt x="2" y="40"/>
                    </a:moveTo>
                    <a:lnTo>
                      <a:pt x="0" y="52"/>
                    </a:lnTo>
                    <a:lnTo>
                      <a:pt x="0" y="81"/>
                    </a:lnTo>
                    <a:lnTo>
                      <a:pt x="4" y="110"/>
                    </a:lnTo>
                    <a:lnTo>
                      <a:pt x="7" y="127"/>
                    </a:lnTo>
                    <a:lnTo>
                      <a:pt x="21" y="132"/>
                    </a:lnTo>
                    <a:lnTo>
                      <a:pt x="28" y="132"/>
                    </a:lnTo>
                    <a:lnTo>
                      <a:pt x="33" y="134"/>
                    </a:lnTo>
                    <a:lnTo>
                      <a:pt x="47" y="134"/>
                    </a:lnTo>
                    <a:lnTo>
                      <a:pt x="55" y="136"/>
                    </a:lnTo>
                    <a:lnTo>
                      <a:pt x="60" y="136"/>
                    </a:lnTo>
                    <a:lnTo>
                      <a:pt x="67" y="134"/>
                    </a:lnTo>
                    <a:lnTo>
                      <a:pt x="88" y="134"/>
                    </a:lnTo>
                    <a:lnTo>
                      <a:pt x="93" y="132"/>
                    </a:lnTo>
                    <a:lnTo>
                      <a:pt x="100" y="129"/>
                    </a:lnTo>
                    <a:lnTo>
                      <a:pt x="107" y="129"/>
                    </a:lnTo>
                    <a:lnTo>
                      <a:pt x="115" y="127"/>
                    </a:lnTo>
                    <a:lnTo>
                      <a:pt x="115" y="31"/>
                    </a:lnTo>
                    <a:lnTo>
                      <a:pt x="112" y="0"/>
                    </a:lnTo>
                    <a:lnTo>
                      <a:pt x="60" y="0"/>
                    </a:lnTo>
                    <a:lnTo>
                      <a:pt x="52" y="2"/>
                    </a:lnTo>
                    <a:lnTo>
                      <a:pt x="47" y="2"/>
                    </a:lnTo>
                    <a:lnTo>
                      <a:pt x="40" y="4"/>
                    </a:lnTo>
                    <a:lnTo>
                      <a:pt x="33" y="4"/>
                    </a:lnTo>
                    <a:lnTo>
                      <a:pt x="26" y="7"/>
                    </a:lnTo>
                    <a:lnTo>
                      <a:pt x="21" y="9"/>
                    </a:lnTo>
                    <a:lnTo>
                      <a:pt x="7" y="14"/>
                    </a:lnTo>
                    <a:lnTo>
                      <a:pt x="4" y="26"/>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7" name="Freeform 4883"/>
              <p:cNvSpPr>
                <a:spLocks/>
              </p:cNvSpPr>
              <p:nvPr/>
            </p:nvSpPr>
            <p:spPr bwMode="auto">
              <a:xfrm>
                <a:off x="6818" y="8119"/>
                <a:ext cx="110" cy="129"/>
              </a:xfrm>
              <a:custGeom>
                <a:avLst/>
                <a:gdLst/>
                <a:ahLst/>
                <a:cxnLst>
                  <a:cxn ang="0">
                    <a:pos x="7" y="14"/>
                  </a:cxn>
                  <a:cxn ang="0">
                    <a:pos x="0" y="50"/>
                  </a:cxn>
                  <a:cxn ang="0">
                    <a:pos x="0" y="91"/>
                  </a:cxn>
                  <a:cxn ang="0">
                    <a:pos x="4" y="105"/>
                  </a:cxn>
                  <a:cxn ang="0">
                    <a:pos x="7" y="120"/>
                  </a:cxn>
                  <a:cxn ang="0">
                    <a:pos x="14" y="122"/>
                  </a:cxn>
                  <a:cxn ang="0">
                    <a:pos x="21" y="124"/>
                  </a:cxn>
                  <a:cxn ang="0">
                    <a:pos x="26" y="127"/>
                  </a:cxn>
                  <a:cxn ang="0">
                    <a:pos x="33" y="127"/>
                  </a:cxn>
                  <a:cxn ang="0">
                    <a:pos x="38" y="129"/>
                  </a:cxn>
                  <a:cxn ang="0">
                    <a:pos x="69" y="129"/>
                  </a:cxn>
                  <a:cxn ang="0">
                    <a:pos x="76" y="127"/>
                  </a:cxn>
                  <a:cxn ang="0">
                    <a:pos x="81" y="127"/>
                  </a:cxn>
                  <a:cxn ang="0">
                    <a:pos x="88" y="124"/>
                  </a:cxn>
                  <a:cxn ang="0">
                    <a:pos x="96" y="124"/>
                  </a:cxn>
                  <a:cxn ang="0">
                    <a:pos x="100" y="122"/>
                  </a:cxn>
                  <a:cxn ang="0">
                    <a:pos x="107" y="120"/>
                  </a:cxn>
                  <a:cxn ang="0">
                    <a:pos x="110" y="88"/>
                  </a:cxn>
                  <a:cxn ang="0">
                    <a:pos x="110" y="28"/>
                  </a:cxn>
                  <a:cxn ang="0">
                    <a:pos x="107" y="2"/>
                  </a:cxn>
                  <a:cxn ang="0">
                    <a:pos x="100" y="2"/>
                  </a:cxn>
                  <a:cxn ang="0">
                    <a:pos x="96" y="0"/>
                  </a:cxn>
                  <a:cxn ang="0">
                    <a:pos x="57" y="0"/>
                  </a:cxn>
                  <a:cxn ang="0">
                    <a:pos x="50" y="2"/>
                  </a:cxn>
                  <a:cxn ang="0">
                    <a:pos x="45" y="2"/>
                  </a:cxn>
                  <a:cxn ang="0">
                    <a:pos x="38" y="4"/>
                  </a:cxn>
                  <a:cxn ang="0">
                    <a:pos x="33" y="4"/>
                  </a:cxn>
                  <a:cxn ang="0">
                    <a:pos x="26" y="7"/>
                  </a:cxn>
                  <a:cxn ang="0">
                    <a:pos x="21" y="9"/>
                  </a:cxn>
                  <a:cxn ang="0">
                    <a:pos x="7" y="14"/>
                  </a:cxn>
                </a:cxnLst>
                <a:rect l="0" t="0" r="r" b="b"/>
                <a:pathLst>
                  <a:path w="110" h="129">
                    <a:moveTo>
                      <a:pt x="7" y="14"/>
                    </a:moveTo>
                    <a:lnTo>
                      <a:pt x="0" y="50"/>
                    </a:lnTo>
                    <a:lnTo>
                      <a:pt x="0" y="91"/>
                    </a:lnTo>
                    <a:lnTo>
                      <a:pt x="4" y="105"/>
                    </a:lnTo>
                    <a:lnTo>
                      <a:pt x="7" y="120"/>
                    </a:lnTo>
                    <a:lnTo>
                      <a:pt x="14" y="122"/>
                    </a:lnTo>
                    <a:lnTo>
                      <a:pt x="21" y="124"/>
                    </a:lnTo>
                    <a:lnTo>
                      <a:pt x="26" y="127"/>
                    </a:lnTo>
                    <a:lnTo>
                      <a:pt x="33" y="127"/>
                    </a:lnTo>
                    <a:lnTo>
                      <a:pt x="38" y="129"/>
                    </a:lnTo>
                    <a:lnTo>
                      <a:pt x="69" y="129"/>
                    </a:lnTo>
                    <a:lnTo>
                      <a:pt x="76" y="127"/>
                    </a:lnTo>
                    <a:lnTo>
                      <a:pt x="81" y="127"/>
                    </a:lnTo>
                    <a:lnTo>
                      <a:pt x="88" y="124"/>
                    </a:lnTo>
                    <a:lnTo>
                      <a:pt x="96" y="124"/>
                    </a:lnTo>
                    <a:lnTo>
                      <a:pt x="100" y="122"/>
                    </a:lnTo>
                    <a:lnTo>
                      <a:pt x="107" y="120"/>
                    </a:lnTo>
                    <a:lnTo>
                      <a:pt x="110" y="88"/>
                    </a:lnTo>
                    <a:lnTo>
                      <a:pt x="110" y="28"/>
                    </a:lnTo>
                    <a:lnTo>
                      <a:pt x="107" y="2"/>
                    </a:lnTo>
                    <a:lnTo>
                      <a:pt x="100" y="2"/>
                    </a:lnTo>
                    <a:lnTo>
                      <a:pt x="96" y="0"/>
                    </a:lnTo>
                    <a:lnTo>
                      <a:pt x="57" y="0"/>
                    </a:lnTo>
                    <a:lnTo>
                      <a:pt x="50" y="2"/>
                    </a:lnTo>
                    <a:lnTo>
                      <a:pt x="45" y="2"/>
                    </a:lnTo>
                    <a:lnTo>
                      <a:pt x="38" y="4"/>
                    </a:lnTo>
                    <a:lnTo>
                      <a:pt x="33" y="4"/>
                    </a:lnTo>
                    <a:lnTo>
                      <a:pt x="26" y="7"/>
                    </a:lnTo>
                    <a:lnTo>
                      <a:pt x="21" y="9"/>
                    </a:lnTo>
                    <a:lnTo>
                      <a:pt x="7" y="14"/>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8" name="Freeform 4884"/>
              <p:cNvSpPr>
                <a:spLocks/>
              </p:cNvSpPr>
              <p:nvPr/>
            </p:nvSpPr>
            <p:spPr bwMode="auto">
              <a:xfrm>
                <a:off x="6818" y="8121"/>
                <a:ext cx="106" cy="125"/>
              </a:xfrm>
              <a:custGeom>
                <a:avLst/>
                <a:gdLst/>
                <a:ahLst/>
                <a:cxnLst>
                  <a:cxn ang="0">
                    <a:pos x="7" y="26"/>
                  </a:cxn>
                  <a:cxn ang="0">
                    <a:pos x="4" y="38"/>
                  </a:cxn>
                  <a:cxn ang="0">
                    <a:pos x="2" y="48"/>
                  </a:cxn>
                  <a:cxn ang="0">
                    <a:pos x="0" y="60"/>
                  </a:cxn>
                  <a:cxn ang="0">
                    <a:pos x="2" y="72"/>
                  </a:cxn>
                  <a:cxn ang="0">
                    <a:pos x="2" y="86"/>
                  </a:cxn>
                  <a:cxn ang="0">
                    <a:pos x="7" y="98"/>
                  </a:cxn>
                  <a:cxn ang="0">
                    <a:pos x="11" y="112"/>
                  </a:cxn>
                  <a:cxn ang="0">
                    <a:pos x="16" y="117"/>
                  </a:cxn>
                  <a:cxn ang="0">
                    <a:pos x="21" y="120"/>
                  </a:cxn>
                  <a:cxn ang="0">
                    <a:pos x="28" y="120"/>
                  </a:cxn>
                  <a:cxn ang="0">
                    <a:pos x="33" y="122"/>
                  </a:cxn>
                  <a:cxn ang="0">
                    <a:pos x="40" y="122"/>
                  </a:cxn>
                  <a:cxn ang="0">
                    <a:pos x="45" y="124"/>
                  </a:cxn>
                  <a:cxn ang="0">
                    <a:pos x="62" y="124"/>
                  </a:cxn>
                  <a:cxn ang="0">
                    <a:pos x="69" y="122"/>
                  </a:cxn>
                  <a:cxn ang="0">
                    <a:pos x="74" y="122"/>
                  </a:cxn>
                  <a:cxn ang="0">
                    <a:pos x="81" y="120"/>
                  </a:cxn>
                  <a:cxn ang="0">
                    <a:pos x="86" y="120"/>
                  </a:cxn>
                  <a:cxn ang="0">
                    <a:pos x="91" y="117"/>
                  </a:cxn>
                  <a:cxn ang="0">
                    <a:pos x="98" y="115"/>
                  </a:cxn>
                  <a:cxn ang="0">
                    <a:pos x="103" y="112"/>
                  </a:cxn>
                  <a:cxn ang="0">
                    <a:pos x="105" y="83"/>
                  </a:cxn>
                  <a:cxn ang="0">
                    <a:pos x="105" y="28"/>
                  </a:cxn>
                  <a:cxn ang="0">
                    <a:pos x="103" y="2"/>
                  </a:cxn>
                  <a:cxn ang="0">
                    <a:pos x="79" y="2"/>
                  </a:cxn>
                  <a:cxn ang="0">
                    <a:pos x="74" y="0"/>
                  </a:cxn>
                  <a:cxn ang="0">
                    <a:pos x="62" y="0"/>
                  </a:cxn>
                  <a:cxn ang="0">
                    <a:pos x="57" y="2"/>
                  </a:cxn>
                  <a:cxn ang="0">
                    <a:pos x="40" y="2"/>
                  </a:cxn>
                  <a:cxn ang="0">
                    <a:pos x="33" y="4"/>
                  </a:cxn>
                  <a:cxn ang="0">
                    <a:pos x="28" y="7"/>
                  </a:cxn>
                  <a:cxn ang="0">
                    <a:pos x="21" y="9"/>
                  </a:cxn>
                  <a:cxn ang="0">
                    <a:pos x="11" y="14"/>
                  </a:cxn>
                  <a:cxn ang="0">
                    <a:pos x="7" y="26"/>
                  </a:cxn>
                </a:cxnLst>
                <a:rect l="0" t="0" r="r" b="b"/>
                <a:pathLst>
                  <a:path w="106" h="125">
                    <a:moveTo>
                      <a:pt x="7" y="26"/>
                    </a:moveTo>
                    <a:lnTo>
                      <a:pt x="4" y="38"/>
                    </a:lnTo>
                    <a:lnTo>
                      <a:pt x="2" y="48"/>
                    </a:lnTo>
                    <a:lnTo>
                      <a:pt x="0" y="60"/>
                    </a:lnTo>
                    <a:lnTo>
                      <a:pt x="2" y="72"/>
                    </a:lnTo>
                    <a:lnTo>
                      <a:pt x="2" y="86"/>
                    </a:lnTo>
                    <a:lnTo>
                      <a:pt x="7" y="98"/>
                    </a:lnTo>
                    <a:lnTo>
                      <a:pt x="11" y="112"/>
                    </a:lnTo>
                    <a:lnTo>
                      <a:pt x="16" y="117"/>
                    </a:lnTo>
                    <a:lnTo>
                      <a:pt x="21" y="120"/>
                    </a:lnTo>
                    <a:lnTo>
                      <a:pt x="28" y="120"/>
                    </a:lnTo>
                    <a:lnTo>
                      <a:pt x="33" y="122"/>
                    </a:lnTo>
                    <a:lnTo>
                      <a:pt x="40" y="122"/>
                    </a:lnTo>
                    <a:lnTo>
                      <a:pt x="45" y="124"/>
                    </a:lnTo>
                    <a:lnTo>
                      <a:pt x="62" y="124"/>
                    </a:lnTo>
                    <a:lnTo>
                      <a:pt x="69" y="122"/>
                    </a:lnTo>
                    <a:lnTo>
                      <a:pt x="74" y="122"/>
                    </a:lnTo>
                    <a:lnTo>
                      <a:pt x="81" y="120"/>
                    </a:lnTo>
                    <a:lnTo>
                      <a:pt x="86" y="120"/>
                    </a:lnTo>
                    <a:lnTo>
                      <a:pt x="91" y="117"/>
                    </a:lnTo>
                    <a:lnTo>
                      <a:pt x="98" y="115"/>
                    </a:lnTo>
                    <a:lnTo>
                      <a:pt x="103" y="112"/>
                    </a:lnTo>
                    <a:lnTo>
                      <a:pt x="105" y="83"/>
                    </a:lnTo>
                    <a:lnTo>
                      <a:pt x="105" y="28"/>
                    </a:lnTo>
                    <a:lnTo>
                      <a:pt x="103" y="2"/>
                    </a:lnTo>
                    <a:lnTo>
                      <a:pt x="79" y="2"/>
                    </a:lnTo>
                    <a:lnTo>
                      <a:pt x="74" y="0"/>
                    </a:lnTo>
                    <a:lnTo>
                      <a:pt x="62" y="0"/>
                    </a:lnTo>
                    <a:lnTo>
                      <a:pt x="57" y="2"/>
                    </a:lnTo>
                    <a:lnTo>
                      <a:pt x="40" y="2"/>
                    </a:lnTo>
                    <a:lnTo>
                      <a:pt x="33" y="4"/>
                    </a:lnTo>
                    <a:lnTo>
                      <a:pt x="28" y="7"/>
                    </a:lnTo>
                    <a:lnTo>
                      <a:pt x="21" y="9"/>
                    </a:lnTo>
                    <a:lnTo>
                      <a:pt x="11" y="14"/>
                    </a:lnTo>
                    <a:lnTo>
                      <a:pt x="7" y="2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9" name="Freeform 4885"/>
              <p:cNvSpPr>
                <a:spLocks/>
              </p:cNvSpPr>
              <p:nvPr/>
            </p:nvSpPr>
            <p:spPr bwMode="auto">
              <a:xfrm>
                <a:off x="6820" y="8124"/>
                <a:ext cx="101" cy="117"/>
              </a:xfrm>
              <a:custGeom>
                <a:avLst/>
                <a:gdLst/>
                <a:ahLst/>
                <a:cxnLst>
                  <a:cxn ang="0">
                    <a:pos x="33" y="115"/>
                  </a:cxn>
                  <a:cxn ang="0">
                    <a:pos x="38" y="117"/>
                  </a:cxn>
                  <a:cxn ang="0">
                    <a:pos x="64" y="117"/>
                  </a:cxn>
                  <a:cxn ang="0">
                    <a:pos x="69" y="115"/>
                  </a:cxn>
                  <a:cxn ang="0">
                    <a:pos x="76" y="115"/>
                  </a:cxn>
                  <a:cxn ang="0">
                    <a:pos x="95" y="105"/>
                  </a:cxn>
                  <a:cxn ang="0">
                    <a:pos x="100" y="79"/>
                  </a:cxn>
                  <a:cxn ang="0">
                    <a:pos x="100" y="28"/>
                  </a:cxn>
                  <a:cxn ang="0">
                    <a:pos x="95" y="4"/>
                  </a:cxn>
                  <a:cxn ang="0">
                    <a:pos x="91" y="4"/>
                  </a:cxn>
                  <a:cxn ang="0">
                    <a:pos x="86" y="2"/>
                  </a:cxn>
                  <a:cxn ang="0">
                    <a:pos x="69" y="2"/>
                  </a:cxn>
                  <a:cxn ang="0">
                    <a:pos x="64" y="0"/>
                  </a:cxn>
                  <a:cxn ang="0">
                    <a:pos x="52" y="0"/>
                  </a:cxn>
                  <a:cxn ang="0">
                    <a:pos x="47" y="2"/>
                  </a:cxn>
                  <a:cxn ang="0">
                    <a:pos x="38" y="2"/>
                  </a:cxn>
                  <a:cxn ang="0">
                    <a:pos x="31" y="4"/>
                  </a:cxn>
                  <a:cxn ang="0">
                    <a:pos x="21" y="9"/>
                  </a:cxn>
                  <a:cxn ang="0">
                    <a:pos x="16" y="12"/>
                  </a:cxn>
                  <a:cxn ang="0">
                    <a:pos x="11" y="14"/>
                  </a:cxn>
                  <a:cxn ang="0">
                    <a:pos x="7" y="26"/>
                  </a:cxn>
                  <a:cxn ang="0">
                    <a:pos x="2" y="45"/>
                  </a:cxn>
                  <a:cxn ang="0">
                    <a:pos x="0" y="57"/>
                  </a:cxn>
                  <a:cxn ang="0">
                    <a:pos x="2" y="69"/>
                  </a:cxn>
                  <a:cxn ang="0">
                    <a:pos x="2" y="81"/>
                  </a:cxn>
                  <a:cxn ang="0">
                    <a:pos x="7" y="93"/>
                  </a:cxn>
                  <a:cxn ang="0">
                    <a:pos x="11" y="108"/>
                  </a:cxn>
                  <a:cxn ang="0">
                    <a:pos x="26" y="115"/>
                  </a:cxn>
                  <a:cxn ang="0">
                    <a:pos x="33" y="115"/>
                  </a:cxn>
                </a:cxnLst>
                <a:rect l="0" t="0" r="r" b="b"/>
                <a:pathLst>
                  <a:path w="101" h="117">
                    <a:moveTo>
                      <a:pt x="33" y="115"/>
                    </a:moveTo>
                    <a:lnTo>
                      <a:pt x="38" y="117"/>
                    </a:lnTo>
                    <a:lnTo>
                      <a:pt x="64" y="117"/>
                    </a:lnTo>
                    <a:lnTo>
                      <a:pt x="69" y="115"/>
                    </a:lnTo>
                    <a:lnTo>
                      <a:pt x="76" y="115"/>
                    </a:lnTo>
                    <a:lnTo>
                      <a:pt x="95" y="105"/>
                    </a:lnTo>
                    <a:lnTo>
                      <a:pt x="100" y="79"/>
                    </a:lnTo>
                    <a:lnTo>
                      <a:pt x="100" y="28"/>
                    </a:lnTo>
                    <a:lnTo>
                      <a:pt x="95" y="4"/>
                    </a:lnTo>
                    <a:lnTo>
                      <a:pt x="91" y="4"/>
                    </a:lnTo>
                    <a:lnTo>
                      <a:pt x="86" y="2"/>
                    </a:lnTo>
                    <a:lnTo>
                      <a:pt x="69" y="2"/>
                    </a:lnTo>
                    <a:lnTo>
                      <a:pt x="64" y="0"/>
                    </a:lnTo>
                    <a:lnTo>
                      <a:pt x="52" y="0"/>
                    </a:lnTo>
                    <a:lnTo>
                      <a:pt x="47" y="2"/>
                    </a:lnTo>
                    <a:lnTo>
                      <a:pt x="38" y="2"/>
                    </a:lnTo>
                    <a:lnTo>
                      <a:pt x="31" y="4"/>
                    </a:lnTo>
                    <a:lnTo>
                      <a:pt x="21" y="9"/>
                    </a:lnTo>
                    <a:lnTo>
                      <a:pt x="16" y="12"/>
                    </a:lnTo>
                    <a:lnTo>
                      <a:pt x="11" y="14"/>
                    </a:lnTo>
                    <a:lnTo>
                      <a:pt x="7" y="26"/>
                    </a:lnTo>
                    <a:lnTo>
                      <a:pt x="2" y="45"/>
                    </a:lnTo>
                    <a:lnTo>
                      <a:pt x="0" y="57"/>
                    </a:lnTo>
                    <a:lnTo>
                      <a:pt x="2" y="69"/>
                    </a:lnTo>
                    <a:lnTo>
                      <a:pt x="2" y="81"/>
                    </a:lnTo>
                    <a:lnTo>
                      <a:pt x="7" y="93"/>
                    </a:lnTo>
                    <a:lnTo>
                      <a:pt x="11" y="108"/>
                    </a:lnTo>
                    <a:lnTo>
                      <a:pt x="26" y="115"/>
                    </a:lnTo>
                    <a:lnTo>
                      <a:pt x="33" y="11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0" name="Freeform 4886"/>
              <p:cNvSpPr>
                <a:spLocks/>
              </p:cNvSpPr>
              <p:nvPr/>
            </p:nvSpPr>
            <p:spPr bwMode="auto">
              <a:xfrm>
                <a:off x="6823" y="8126"/>
                <a:ext cx="96" cy="113"/>
              </a:xfrm>
              <a:custGeom>
                <a:avLst/>
                <a:gdLst/>
                <a:ahLst/>
                <a:cxnLst>
                  <a:cxn ang="0">
                    <a:pos x="35" y="2"/>
                  </a:cxn>
                  <a:cxn ang="0">
                    <a:pos x="16" y="12"/>
                  </a:cxn>
                  <a:cxn ang="0">
                    <a:pos x="11" y="16"/>
                  </a:cxn>
                  <a:cxn ang="0">
                    <a:pos x="7" y="23"/>
                  </a:cxn>
                  <a:cxn ang="0">
                    <a:pos x="4" y="36"/>
                  </a:cxn>
                  <a:cxn ang="0">
                    <a:pos x="0" y="55"/>
                  </a:cxn>
                  <a:cxn ang="0">
                    <a:pos x="0" y="64"/>
                  </a:cxn>
                  <a:cxn ang="0">
                    <a:pos x="2" y="76"/>
                  </a:cxn>
                  <a:cxn ang="0">
                    <a:pos x="7" y="86"/>
                  </a:cxn>
                  <a:cxn ang="0">
                    <a:pos x="11" y="100"/>
                  </a:cxn>
                  <a:cxn ang="0">
                    <a:pos x="31" y="110"/>
                  </a:cxn>
                  <a:cxn ang="0">
                    <a:pos x="35" y="110"/>
                  </a:cxn>
                  <a:cxn ang="0">
                    <a:pos x="40" y="112"/>
                  </a:cxn>
                  <a:cxn ang="0">
                    <a:pos x="55" y="112"/>
                  </a:cxn>
                  <a:cxn ang="0">
                    <a:pos x="60" y="110"/>
                  </a:cxn>
                  <a:cxn ang="0">
                    <a:pos x="64" y="110"/>
                  </a:cxn>
                  <a:cxn ang="0">
                    <a:pos x="69" y="108"/>
                  </a:cxn>
                  <a:cxn ang="0">
                    <a:pos x="76" y="105"/>
                  </a:cxn>
                  <a:cxn ang="0">
                    <a:pos x="86" y="100"/>
                  </a:cxn>
                  <a:cxn ang="0">
                    <a:pos x="91" y="98"/>
                  </a:cxn>
                  <a:cxn ang="0">
                    <a:pos x="93" y="74"/>
                  </a:cxn>
                  <a:cxn ang="0">
                    <a:pos x="95" y="52"/>
                  </a:cxn>
                  <a:cxn ang="0">
                    <a:pos x="91" y="4"/>
                  </a:cxn>
                  <a:cxn ang="0">
                    <a:pos x="79" y="4"/>
                  </a:cxn>
                  <a:cxn ang="0">
                    <a:pos x="74" y="2"/>
                  </a:cxn>
                  <a:cxn ang="0">
                    <a:pos x="60" y="2"/>
                  </a:cxn>
                  <a:cxn ang="0">
                    <a:pos x="55" y="0"/>
                  </a:cxn>
                  <a:cxn ang="0">
                    <a:pos x="50" y="0"/>
                  </a:cxn>
                  <a:cxn ang="0">
                    <a:pos x="45" y="2"/>
                  </a:cxn>
                  <a:cxn ang="0">
                    <a:pos x="35" y="2"/>
                  </a:cxn>
                </a:cxnLst>
                <a:rect l="0" t="0" r="r" b="b"/>
                <a:pathLst>
                  <a:path w="96" h="113">
                    <a:moveTo>
                      <a:pt x="35" y="2"/>
                    </a:moveTo>
                    <a:lnTo>
                      <a:pt x="16" y="12"/>
                    </a:lnTo>
                    <a:lnTo>
                      <a:pt x="11" y="16"/>
                    </a:lnTo>
                    <a:lnTo>
                      <a:pt x="7" y="23"/>
                    </a:lnTo>
                    <a:lnTo>
                      <a:pt x="4" y="36"/>
                    </a:lnTo>
                    <a:lnTo>
                      <a:pt x="0" y="55"/>
                    </a:lnTo>
                    <a:lnTo>
                      <a:pt x="0" y="64"/>
                    </a:lnTo>
                    <a:lnTo>
                      <a:pt x="2" y="76"/>
                    </a:lnTo>
                    <a:lnTo>
                      <a:pt x="7" y="86"/>
                    </a:lnTo>
                    <a:lnTo>
                      <a:pt x="11" y="100"/>
                    </a:lnTo>
                    <a:lnTo>
                      <a:pt x="31" y="110"/>
                    </a:lnTo>
                    <a:lnTo>
                      <a:pt x="35" y="110"/>
                    </a:lnTo>
                    <a:lnTo>
                      <a:pt x="40" y="112"/>
                    </a:lnTo>
                    <a:lnTo>
                      <a:pt x="55" y="112"/>
                    </a:lnTo>
                    <a:lnTo>
                      <a:pt x="60" y="110"/>
                    </a:lnTo>
                    <a:lnTo>
                      <a:pt x="64" y="110"/>
                    </a:lnTo>
                    <a:lnTo>
                      <a:pt x="69" y="108"/>
                    </a:lnTo>
                    <a:lnTo>
                      <a:pt x="76" y="105"/>
                    </a:lnTo>
                    <a:lnTo>
                      <a:pt x="86" y="100"/>
                    </a:lnTo>
                    <a:lnTo>
                      <a:pt x="91" y="98"/>
                    </a:lnTo>
                    <a:lnTo>
                      <a:pt x="93" y="74"/>
                    </a:lnTo>
                    <a:lnTo>
                      <a:pt x="95" y="52"/>
                    </a:lnTo>
                    <a:lnTo>
                      <a:pt x="91" y="4"/>
                    </a:lnTo>
                    <a:lnTo>
                      <a:pt x="79" y="4"/>
                    </a:lnTo>
                    <a:lnTo>
                      <a:pt x="74" y="2"/>
                    </a:lnTo>
                    <a:lnTo>
                      <a:pt x="60" y="2"/>
                    </a:lnTo>
                    <a:lnTo>
                      <a:pt x="55" y="0"/>
                    </a:lnTo>
                    <a:lnTo>
                      <a:pt x="50" y="0"/>
                    </a:lnTo>
                    <a:lnTo>
                      <a:pt x="45" y="2"/>
                    </a:lnTo>
                    <a:lnTo>
                      <a:pt x="35" y="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1" name="Freeform 4887"/>
              <p:cNvSpPr>
                <a:spLocks/>
              </p:cNvSpPr>
              <p:nvPr/>
            </p:nvSpPr>
            <p:spPr bwMode="auto">
              <a:xfrm>
                <a:off x="6825" y="8131"/>
                <a:ext cx="89" cy="105"/>
              </a:xfrm>
              <a:custGeom>
                <a:avLst/>
                <a:gdLst/>
                <a:ahLst/>
                <a:cxnLst>
                  <a:cxn ang="0">
                    <a:pos x="0" y="50"/>
                  </a:cxn>
                  <a:cxn ang="0">
                    <a:pos x="0" y="60"/>
                  </a:cxn>
                  <a:cxn ang="0">
                    <a:pos x="2" y="69"/>
                  </a:cxn>
                  <a:cxn ang="0">
                    <a:pos x="7" y="79"/>
                  </a:cxn>
                  <a:cxn ang="0">
                    <a:pos x="12" y="91"/>
                  </a:cxn>
                  <a:cxn ang="0">
                    <a:pos x="16" y="93"/>
                  </a:cxn>
                  <a:cxn ang="0">
                    <a:pos x="21" y="98"/>
                  </a:cxn>
                  <a:cxn ang="0">
                    <a:pos x="26" y="100"/>
                  </a:cxn>
                  <a:cxn ang="0">
                    <a:pos x="31" y="100"/>
                  </a:cxn>
                  <a:cxn ang="0">
                    <a:pos x="33" y="103"/>
                  </a:cxn>
                  <a:cxn ang="0">
                    <a:pos x="38" y="103"/>
                  </a:cxn>
                  <a:cxn ang="0">
                    <a:pos x="43" y="105"/>
                  </a:cxn>
                  <a:cxn ang="0">
                    <a:pos x="48" y="105"/>
                  </a:cxn>
                  <a:cxn ang="0">
                    <a:pos x="52" y="103"/>
                  </a:cxn>
                  <a:cxn ang="0">
                    <a:pos x="57" y="103"/>
                  </a:cxn>
                  <a:cxn ang="0">
                    <a:pos x="62" y="100"/>
                  </a:cxn>
                  <a:cxn ang="0">
                    <a:pos x="64" y="100"/>
                  </a:cxn>
                  <a:cxn ang="0">
                    <a:pos x="74" y="96"/>
                  </a:cxn>
                  <a:cxn ang="0">
                    <a:pos x="79" y="93"/>
                  </a:cxn>
                  <a:cxn ang="0">
                    <a:pos x="84" y="88"/>
                  </a:cxn>
                  <a:cxn ang="0">
                    <a:pos x="86" y="79"/>
                  </a:cxn>
                  <a:cxn ang="0">
                    <a:pos x="88" y="67"/>
                  </a:cxn>
                  <a:cxn ang="0">
                    <a:pos x="88" y="26"/>
                  </a:cxn>
                  <a:cxn ang="0">
                    <a:pos x="86" y="14"/>
                  </a:cxn>
                  <a:cxn ang="0">
                    <a:pos x="84" y="4"/>
                  </a:cxn>
                  <a:cxn ang="0">
                    <a:pos x="79" y="2"/>
                  </a:cxn>
                  <a:cxn ang="0">
                    <a:pos x="69" y="2"/>
                  </a:cxn>
                  <a:cxn ang="0">
                    <a:pos x="64" y="0"/>
                  </a:cxn>
                  <a:cxn ang="0">
                    <a:pos x="33" y="0"/>
                  </a:cxn>
                  <a:cxn ang="0">
                    <a:pos x="28" y="2"/>
                  </a:cxn>
                  <a:cxn ang="0">
                    <a:pos x="26" y="4"/>
                  </a:cxn>
                  <a:cxn ang="0">
                    <a:pos x="16" y="9"/>
                  </a:cxn>
                  <a:cxn ang="0">
                    <a:pos x="12" y="14"/>
                  </a:cxn>
                  <a:cxn ang="0">
                    <a:pos x="7" y="21"/>
                  </a:cxn>
                  <a:cxn ang="0">
                    <a:pos x="0" y="50"/>
                  </a:cxn>
                </a:cxnLst>
                <a:rect l="0" t="0" r="r" b="b"/>
                <a:pathLst>
                  <a:path w="89" h="105">
                    <a:moveTo>
                      <a:pt x="0" y="50"/>
                    </a:moveTo>
                    <a:lnTo>
                      <a:pt x="0" y="60"/>
                    </a:lnTo>
                    <a:lnTo>
                      <a:pt x="2" y="69"/>
                    </a:lnTo>
                    <a:lnTo>
                      <a:pt x="7" y="79"/>
                    </a:lnTo>
                    <a:lnTo>
                      <a:pt x="12" y="91"/>
                    </a:lnTo>
                    <a:lnTo>
                      <a:pt x="16" y="93"/>
                    </a:lnTo>
                    <a:lnTo>
                      <a:pt x="21" y="98"/>
                    </a:lnTo>
                    <a:lnTo>
                      <a:pt x="26" y="100"/>
                    </a:lnTo>
                    <a:lnTo>
                      <a:pt x="31" y="100"/>
                    </a:lnTo>
                    <a:lnTo>
                      <a:pt x="33" y="103"/>
                    </a:lnTo>
                    <a:lnTo>
                      <a:pt x="38" y="103"/>
                    </a:lnTo>
                    <a:lnTo>
                      <a:pt x="43" y="105"/>
                    </a:lnTo>
                    <a:lnTo>
                      <a:pt x="48" y="105"/>
                    </a:lnTo>
                    <a:lnTo>
                      <a:pt x="52" y="103"/>
                    </a:lnTo>
                    <a:lnTo>
                      <a:pt x="57" y="103"/>
                    </a:lnTo>
                    <a:lnTo>
                      <a:pt x="62" y="100"/>
                    </a:lnTo>
                    <a:lnTo>
                      <a:pt x="64" y="100"/>
                    </a:lnTo>
                    <a:lnTo>
                      <a:pt x="74" y="96"/>
                    </a:lnTo>
                    <a:lnTo>
                      <a:pt x="79" y="93"/>
                    </a:lnTo>
                    <a:lnTo>
                      <a:pt x="84" y="88"/>
                    </a:lnTo>
                    <a:lnTo>
                      <a:pt x="86" y="79"/>
                    </a:lnTo>
                    <a:lnTo>
                      <a:pt x="88" y="67"/>
                    </a:lnTo>
                    <a:lnTo>
                      <a:pt x="88" y="26"/>
                    </a:lnTo>
                    <a:lnTo>
                      <a:pt x="86" y="14"/>
                    </a:lnTo>
                    <a:lnTo>
                      <a:pt x="84" y="4"/>
                    </a:lnTo>
                    <a:lnTo>
                      <a:pt x="79" y="2"/>
                    </a:lnTo>
                    <a:lnTo>
                      <a:pt x="69" y="2"/>
                    </a:lnTo>
                    <a:lnTo>
                      <a:pt x="64" y="0"/>
                    </a:lnTo>
                    <a:lnTo>
                      <a:pt x="33" y="0"/>
                    </a:lnTo>
                    <a:lnTo>
                      <a:pt x="28" y="2"/>
                    </a:lnTo>
                    <a:lnTo>
                      <a:pt x="26" y="4"/>
                    </a:lnTo>
                    <a:lnTo>
                      <a:pt x="16" y="9"/>
                    </a:lnTo>
                    <a:lnTo>
                      <a:pt x="12" y="14"/>
                    </a:lnTo>
                    <a:lnTo>
                      <a:pt x="7" y="21"/>
                    </a:lnTo>
                    <a:lnTo>
                      <a:pt x="0"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2" name="Freeform 4888"/>
              <p:cNvSpPr>
                <a:spLocks/>
              </p:cNvSpPr>
              <p:nvPr/>
            </p:nvSpPr>
            <p:spPr bwMode="auto">
              <a:xfrm>
                <a:off x="6828" y="8133"/>
                <a:ext cx="84" cy="99"/>
              </a:xfrm>
              <a:custGeom>
                <a:avLst/>
                <a:gdLst/>
                <a:ahLst/>
                <a:cxnLst>
                  <a:cxn ang="0">
                    <a:pos x="31" y="0"/>
                  </a:cxn>
                  <a:cxn ang="0">
                    <a:pos x="28" y="2"/>
                  </a:cxn>
                  <a:cxn ang="0">
                    <a:pos x="24" y="4"/>
                  </a:cxn>
                  <a:cxn ang="0">
                    <a:pos x="21" y="7"/>
                  </a:cxn>
                  <a:cxn ang="0">
                    <a:pos x="16" y="9"/>
                  </a:cxn>
                  <a:cxn ang="0">
                    <a:pos x="12" y="14"/>
                  </a:cxn>
                  <a:cxn ang="0">
                    <a:pos x="7" y="21"/>
                  </a:cxn>
                  <a:cxn ang="0">
                    <a:pos x="2" y="31"/>
                  </a:cxn>
                  <a:cxn ang="0">
                    <a:pos x="0" y="38"/>
                  </a:cxn>
                  <a:cxn ang="0">
                    <a:pos x="0" y="55"/>
                  </a:cxn>
                  <a:cxn ang="0">
                    <a:pos x="2" y="64"/>
                  </a:cxn>
                  <a:cxn ang="0">
                    <a:pos x="12" y="83"/>
                  </a:cxn>
                  <a:cxn ang="0">
                    <a:pos x="16" y="88"/>
                  </a:cxn>
                  <a:cxn ang="0">
                    <a:pos x="21" y="91"/>
                  </a:cxn>
                  <a:cxn ang="0">
                    <a:pos x="24" y="93"/>
                  </a:cxn>
                  <a:cxn ang="0">
                    <a:pos x="33" y="98"/>
                  </a:cxn>
                  <a:cxn ang="0">
                    <a:pos x="48" y="98"/>
                  </a:cxn>
                  <a:cxn ang="0">
                    <a:pos x="52" y="96"/>
                  </a:cxn>
                  <a:cxn ang="0">
                    <a:pos x="57" y="96"/>
                  </a:cxn>
                  <a:cxn ang="0">
                    <a:pos x="60" y="93"/>
                  </a:cxn>
                  <a:cxn ang="0">
                    <a:pos x="69" y="88"/>
                  </a:cxn>
                  <a:cxn ang="0">
                    <a:pos x="72" y="86"/>
                  </a:cxn>
                  <a:cxn ang="0">
                    <a:pos x="76" y="83"/>
                  </a:cxn>
                  <a:cxn ang="0">
                    <a:pos x="79" y="71"/>
                  </a:cxn>
                  <a:cxn ang="0">
                    <a:pos x="81" y="64"/>
                  </a:cxn>
                  <a:cxn ang="0">
                    <a:pos x="84" y="52"/>
                  </a:cxn>
                  <a:cxn ang="0">
                    <a:pos x="84" y="43"/>
                  </a:cxn>
                  <a:cxn ang="0">
                    <a:pos x="81" y="33"/>
                  </a:cxn>
                  <a:cxn ang="0">
                    <a:pos x="81" y="23"/>
                  </a:cxn>
                  <a:cxn ang="0">
                    <a:pos x="76" y="4"/>
                  </a:cxn>
                  <a:cxn ang="0">
                    <a:pos x="72" y="4"/>
                  </a:cxn>
                  <a:cxn ang="0">
                    <a:pos x="69" y="2"/>
                  </a:cxn>
                  <a:cxn ang="0">
                    <a:pos x="60" y="2"/>
                  </a:cxn>
                  <a:cxn ang="0">
                    <a:pos x="57" y="0"/>
                  </a:cxn>
                  <a:cxn ang="0">
                    <a:pos x="31" y="0"/>
                  </a:cxn>
                </a:cxnLst>
                <a:rect l="0" t="0" r="r" b="b"/>
                <a:pathLst>
                  <a:path w="84" h="99">
                    <a:moveTo>
                      <a:pt x="31" y="0"/>
                    </a:moveTo>
                    <a:lnTo>
                      <a:pt x="28" y="2"/>
                    </a:lnTo>
                    <a:lnTo>
                      <a:pt x="24" y="4"/>
                    </a:lnTo>
                    <a:lnTo>
                      <a:pt x="21" y="7"/>
                    </a:lnTo>
                    <a:lnTo>
                      <a:pt x="16" y="9"/>
                    </a:lnTo>
                    <a:lnTo>
                      <a:pt x="12" y="14"/>
                    </a:lnTo>
                    <a:lnTo>
                      <a:pt x="7" y="21"/>
                    </a:lnTo>
                    <a:lnTo>
                      <a:pt x="2" y="31"/>
                    </a:lnTo>
                    <a:lnTo>
                      <a:pt x="0" y="38"/>
                    </a:lnTo>
                    <a:lnTo>
                      <a:pt x="0" y="55"/>
                    </a:lnTo>
                    <a:lnTo>
                      <a:pt x="2" y="64"/>
                    </a:lnTo>
                    <a:lnTo>
                      <a:pt x="12" y="83"/>
                    </a:lnTo>
                    <a:lnTo>
                      <a:pt x="16" y="88"/>
                    </a:lnTo>
                    <a:lnTo>
                      <a:pt x="21" y="91"/>
                    </a:lnTo>
                    <a:lnTo>
                      <a:pt x="24" y="93"/>
                    </a:lnTo>
                    <a:lnTo>
                      <a:pt x="33" y="98"/>
                    </a:lnTo>
                    <a:lnTo>
                      <a:pt x="48" y="98"/>
                    </a:lnTo>
                    <a:lnTo>
                      <a:pt x="52" y="96"/>
                    </a:lnTo>
                    <a:lnTo>
                      <a:pt x="57" y="96"/>
                    </a:lnTo>
                    <a:lnTo>
                      <a:pt x="60" y="93"/>
                    </a:lnTo>
                    <a:lnTo>
                      <a:pt x="69" y="88"/>
                    </a:lnTo>
                    <a:lnTo>
                      <a:pt x="72" y="86"/>
                    </a:lnTo>
                    <a:lnTo>
                      <a:pt x="76" y="83"/>
                    </a:lnTo>
                    <a:lnTo>
                      <a:pt x="79" y="71"/>
                    </a:lnTo>
                    <a:lnTo>
                      <a:pt x="81" y="64"/>
                    </a:lnTo>
                    <a:lnTo>
                      <a:pt x="84" y="52"/>
                    </a:lnTo>
                    <a:lnTo>
                      <a:pt x="84" y="43"/>
                    </a:lnTo>
                    <a:lnTo>
                      <a:pt x="81" y="33"/>
                    </a:lnTo>
                    <a:lnTo>
                      <a:pt x="81" y="23"/>
                    </a:lnTo>
                    <a:lnTo>
                      <a:pt x="76" y="4"/>
                    </a:lnTo>
                    <a:lnTo>
                      <a:pt x="72" y="4"/>
                    </a:lnTo>
                    <a:lnTo>
                      <a:pt x="69" y="2"/>
                    </a:lnTo>
                    <a:lnTo>
                      <a:pt x="60" y="2"/>
                    </a:lnTo>
                    <a:lnTo>
                      <a:pt x="57" y="0"/>
                    </a:lnTo>
                    <a:lnTo>
                      <a:pt x="31" y="0"/>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3" name="Freeform 4889"/>
              <p:cNvSpPr>
                <a:spLocks/>
              </p:cNvSpPr>
              <p:nvPr/>
            </p:nvSpPr>
            <p:spPr bwMode="auto">
              <a:xfrm>
                <a:off x="6729" y="8124"/>
                <a:ext cx="43"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3"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4" name="Freeform 4890"/>
              <p:cNvSpPr>
                <a:spLocks/>
              </p:cNvSpPr>
              <p:nvPr/>
            </p:nvSpPr>
            <p:spPr bwMode="auto">
              <a:xfrm>
                <a:off x="6729" y="8133"/>
                <a:ext cx="43" cy="7"/>
              </a:xfrm>
              <a:custGeom>
                <a:avLst/>
                <a:gdLst/>
                <a:ahLst/>
                <a:cxnLst>
                  <a:cxn ang="0">
                    <a:pos x="2" y="2"/>
                  </a:cxn>
                  <a:cxn ang="0">
                    <a:pos x="2" y="2"/>
                  </a:cxn>
                  <a:cxn ang="0">
                    <a:pos x="0" y="7"/>
                  </a:cxn>
                  <a:cxn ang="0">
                    <a:pos x="43" y="2"/>
                  </a:cxn>
                  <a:cxn ang="0">
                    <a:pos x="43" y="0"/>
                  </a:cxn>
                  <a:cxn ang="0">
                    <a:pos x="2" y="2"/>
                  </a:cxn>
                </a:cxnLst>
                <a:rect l="0" t="0" r="r" b="b"/>
                <a:pathLst>
                  <a:path w="43"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5" name="Freeform 4891"/>
              <p:cNvSpPr>
                <a:spLocks/>
              </p:cNvSpPr>
              <p:nvPr/>
            </p:nvSpPr>
            <p:spPr bwMode="auto">
              <a:xfrm>
                <a:off x="6732" y="8148"/>
                <a:ext cx="40" cy="4"/>
              </a:xfrm>
              <a:custGeom>
                <a:avLst/>
                <a:gdLst/>
                <a:ahLst/>
                <a:cxnLst>
                  <a:cxn ang="0">
                    <a:pos x="0" y="2"/>
                  </a:cxn>
                  <a:cxn ang="0">
                    <a:pos x="0" y="4"/>
                  </a:cxn>
                  <a:cxn ang="0">
                    <a:pos x="40" y="2"/>
                  </a:cxn>
                  <a:cxn ang="0">
                    <a:pos x="40" y="0"/>
                  </a:cxn>
                  <a:cxn ang="0">
                    <a:pos x="0" y="2"/>
                  </a:cxn>
                </a:cxnLst>
                <a:rect l="0" t="0" r="r" b="b"/>
                <a:pathLst>
                  <a:path w="40" h="4">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6" name="Freeform 4892"/>
              <p:cNvSpPr>
                <a:spLocks/>
              </p:cNvSpPr>
              <p:nvPr/>
            </p:nvSpPr>
            <p:spPr bwMode="auto">
              <a:xfrm>
                <a:off x="6732" y="8148"/>
                <a:ext cx="40" cy="4"/>
              </a:xfrm>
              <a:custGeom>
                <a:avLst/>
                <a:gdLst/>
                <a:ahLst/>
                <a:cxnLst>
                  <a:cxn ang="0">
                    <a:pos x="0" y="2"/>
                  </a:cxn>
                  <a:cxn ang="0">
                    <a:pos x="0" y="4"/>
                  </a:cxn>
                  <a:cxn ang="0">
                    <a:pos x="40" y="2"/>
                  </a:cxn>
                  <a:cxn ang="0">
                    <a:pos x="40" y="0"/>
                  </a:cxn>
                  <a:cxn ang="0">
                    <a:pos x="0" y="2"/>
                  </a:cxn>
                </a:cxnLst>
                <a:rect l="0" t="0" r="r" b="b"/>
                <a:pathLst>
                  <a:path w="40" h="4">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7" name="Freeform 4893"/>
              <p:cNvSpPr>
                <a:spLocks/>
              </p:cNvSpPr>
              <p:nvPr/>
            </p:nvSpPr>
            <p:spPr bwMode="auto">
              <a:xfrm>
                <a:off x="6729" y="8167"/>
                <a:ext cx="43" cy="5"/>
              </a:xfrm>
              <a:custGeom>
                <a:avLst/>
                <a:gdLst/>
                <a:ahLst/>
                <a:cxnLst>
                  <a:cxn ang="0">
                    <a:pos x="2" y="2"/>
                  </a:cxn>
                  <a:cxn ang="0">
                    <a:pos x="2" y="2"/>
                  </a:cxn>
                  <a:cxn ang="0">
                    <a:pos x="0" y="4"/>
                  </a:cxn>
                  <a:cxn ang="0">
                    <a:pos x="43" y="2"/>
                  </a:cxn>
                  <a:cxn ang="0">
                    <a:pos x="43" y="0"/>
                  </a:cxn>
                  <a:cxn ang="0">
                    <a:pos x="2" y="2"/>
                  </a:cxn>
                </a:cxnLst>
                <a:rect l="0" t="0" r="r" b="b"/>
                <a:pathLst>
                  <a:path w="43"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8" name="Freeform 4894"/>
              <p:cNvSpPr>
                <a:spLocks/>
              </p:cNvSpPr>
              <p:nvPr/>
            </p:nvSpPr>
            <p:spPr bwMode="auto">
              <a:xfrm>
                <a:off x="6732" y="8152"/>
                <a:ext cx="40" cy="17"/>
              </a:xfrm>
              <a:custGeom>
                <a:avLst/>
                <a:gdLst/>
                <a:ahLst/>
                <a:cxnLst>
                  <a:cxn ang="0">
                    <a:pos x="0" y="2"/>
                  </a:cxn>
                  <a:cxn ang="0">
                    <a:pos x="0" y="16"/>
                  </a:cxn>
                  <a:cxn ang="0">
                    <a:pos x="40" y="16"/>
                  </a:cxn>
                  <a:cxn ang="0">
                    <a:pos x="40" y="0"/>
                  </a:cxn>
                  <a:cxn ang="0">
                    <a:pos x="0" y="2"/>
                  </a:cxn>
                </a:cxnLst>
                <a:rect l="0" t="0" r="r" b="b"/>
                <a:pathLst>
                  <a:path w="40"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9" name="Freeform 4895"/>
              <p:cNvSpPr>
                <a:spLocks/>
              </p:cNvSpPr>
              <p:nvPr/>
            </p:nvSpPr>
            <p:spPr bwMode="auto">
              <a:xfrm>
                <a:off x="6732" y="8198"/>
                <a:ext cx="40" cy="5"/>
              </a:xfrm>
              <a:custGeom>
                <a:avLst/>
                <a:gdLst/>
                <a:ahLst/>
                <a:cxnLst>
                  <a:cxn ang="0">
                    <a:pos x="0" y="2"/>
                  </a:cxn>
                  <a:cxn ang="0">
                    <a:pos x="0" y="4"/>
                  </a:cxn>
                  <a:cxn ang="0">
                    <a:pos x="40" y="4"/>
                  </a:cxn>
                  <a:cxn ang="0">
                    <a:pos x="40" y="0"/>
                  </a:cxn>
                  <a:cxn ang="0">
                    <a:pos x="0" y="2"/>
                  </a:cxn>
                </a:cxnLst>
                <a:rect l="0" t="0" r="r" b="b"/>
                <a:pathLst>
                  <a:path w="40" h="5">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0" name="Freeform 4896"/>
              <p:cNvSpPr>
                <a:spLocks/>
              </p:cNvSpPr>
              <p:nvPr/>
            </p:nvSpPr>
            <p:spPr bwMode="auto">
              <a:xfrm>
                <a:off x="6818" y="8294"/>
                <a:ext cx="110" cy="10"/>
              </a:xfrm>
              <a:custGeom>
                <a:avLst/>
                <a:gdLst/>
                <a:ahLst/>
                <a:cxnLst>
                  <a:cxn ang="0">
                    <a:pos x="0" y="0"/>
                  </a:cxn>
                  <a:cxn ang="0">
                    <a:pos x="0" y="9"/>
                  </a:cxn>
                  <a:cxn ang="0">
                    <a:pos x="2" y="4"/>
                  </a:cxn>
                  <a:cxn ang="0">
                    <a:pos x="110" y="7"/>
                  </a:cxn>
                  <a:cxn ang="0">
                    <a:pos x="110" y="2"/>
                  </a:cxn>
                  <a:cxn ang="0">
                    <a:pos x="0" y="0"/>
                  </a:cxn>
                </a:cxnLst>
                <a:rect l="0" t="0" r="r" b="b"/>
                <a:pathLst>
                  <a:path w="110" h="10">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1" name="Freeform 4897"/>
              <p:cNvSpPr>
                <a:spLocks/>
              </p:cNvSpPr>
              <p:nvPr/>
            </p:nvSpPr>
            <p:spPr bwMode="auto">
              <a:xfrm>
                <a:off x="6818" y="8299"/>
                <a:ext cx="110" cy="5"/>
              </a:xfrm>
              <a:custGeom>
                <a:avLst/>
                <a:gdLst/>
                <a:ahLst/>
                <a:cxnLst>
                  <a:cxn ang="0">
                    <a:pos x="2" y="0"/>
                  </a:cxn>
                  <a:cxn ang="0">
                    <a:pos x="2" y="0"/>
                  </a:cxn>
                  <a:cxn ang="0">
                    <a:pos x="0" y="2"/>
                  </a:cxn>
                  <a:cxn ang="0">
                    <a:pos x="110" y="4"/>
                  </a:cxn>
                  <a:cxn ang="0">
                    <a:pos x="110" y="2"/>
                  </a:cxn>
                  <a:cxn ang="0">
                    <a:pos x="2" y="0"/>
                  </a:cxn>
                </a:cxnLst>
                <a:rect l="0" t="0" r="r" b="b"/>
                <a:pathLst>
                  <a:path w="110"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2" name="Freeform 4898"/>
              <p:cNvSpPr>
                <a:spLocks/>
              </p:cNvSpPr>
              <p:nvPr/>
            </p:nvSpPr>
            <p:spPr bwMode="auto">
              <a:xfrm>
                <a:off x="6820" y="8294"/>
                <a:ext cx="20" cy="5"/>
              </a:xfrm>
              <a:custGeom>
                <a:avLst/>
                <a:gdLst/>
                <a:ahLst/>
                <a:cxnLst>
                  <a:cxn ang="0">
                    <a:pos x="0" y="0"/>
                  </a:cxn>
                  <a:cxn ang="0">
                    <a:pos x="0" y="4"/>
                  </a:cxn>
                  <a:cxn ang="0">
                    <a:pos x="19" y="4"/>
                  </a:cxn>
                  <a:cxn ang="0">
                    <a:pos x="19" y="2"/>
                  </a:cxn>
                  <a:cxn ang="0">
                    <a:pos x="0" y="0"/>
                  </a:cxn>
                </a:cxnLst>
                <a:rect l="0" t="0" r="r" b="b"/>
                <a:pathLst>
                  <a:path w="20"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3" name="Freeform 4899"/>
              <p:cNvSpPr>
                <a:spLocks/>
              </p:cNvSpPr>
              <p:nvPr/>
            </p:nvSpPr>
            <p:spPr bwMode="auto">
              <a:xfrm>
                <a:off x="6842" y="8294"/>
                <a:ext cx="22" cy="5"/>
              </a:xfrm>
              <a:custGeom>
                <a:avLst/>
                <a:gdLst/>
                <a:ahLst/>
                <a:cxnLst>
                  <a:cxn ang="0">
                    <a:pos x="0" y="0"/>
                  </a:cxn>
                  <a:cxn ang="0">
                    <a:pos x="0" y="4"/>
                  </a:cxn>
                  <a:cxn ang="0">
                    <a:pos x="21" y="4"/>
                  </a:cxn>
                  <a:cxn ang="0">
                    <a:pos x="21" y="2"/>
                  </a:cxn>
                  <a:cxn ang="0">
                    <a:pos x="0" y="0"/>
                  </a:cxn>
                </a:cxnLst>
                <a:rect l="0" t="0" r="r" b="b"/>
                <a:pathLst>
                  <a:path w="22"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4" name="Freeform 4900"/>
              <p:cNvSpPr>
                <a:spLocks/>
              </p:cNvSpPr>
              <p:nvPr/>
            </p:nvSpPr>
            <p:spPr bwMode="auto">
              <a:xfrm>
                <a:off x="6866" y="8298"/>
                <a:ext cx="22" cy="0"/>
              </a:xfrm>
              <a:custGeom>
                <a:avLst/>
                <a:gdLst/>
                <a:ahLst/>
                <a:cxnLst>
                  <a:cxn ang="0">
                    <a:pos x="0" y="0"/>
                  </a:cxn>
                  <a:cxn ang="0">
                    <a:pos x="21" y="0"/>
                  </a:cxn>
                </a:cxnLst>
                <a:rect l="0" t="0" r="r" b="b"/>
                <a:pathLst>
                  <a:path w="22">
                    <a:moveTo>
                      <a:pt x="0" y="0"/>
                    </a:moveTo>
                    <a:lnTo>
                      <a:pt x="2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5" name="Freeform 4901"/>
              <p:cNvSpPr>
                <a:spLocks/>
              </p:cNvSpPr>
              <p:nvPr/>
            </p:nvSpPr>
            <p:spPr bwMode="auto">
              <a:xfrm>
                <a:off x="6895" y="8296"/>
                <a:ext cx="21" cy="5"/>
              </a:xfrm>
              <a:custGeom>
                <a:avLst/>
                <a:gdLst/>
                <a:ahLst/>
                <a:cxnLst>
                  <a:cxn ang="0">
                    <a:pos x="0" y="0"/>
                  </a:cxn>
                  <a:cxn ang="0">
                    <a:pos x="0" y="2"/>
                  </a:cxn>
                  <a:cxn ang="0">
                    <a:pos x="21" y="4"/>
                  </a:cxn>
                  <a:cxn ang="0">
                    <a:pos x="21" y="0"/>
                  </a:cxn>
                  <a:cxn ang="0">
                    <a:pos x="0" y="0"/>
                  </a:cxn>
                </a:cxnLst>
                <a:rect l="0" t="0" r="r" b="b"/>
                <a:pathLst>
                  <a:path w="21"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6" name="Freeform 4902"/>
              <p:cNvSpPr>
                <a:spLocks/>
              </p:cNvSpPr>
              <p:nvPr/>
            </p:nvSpPr>
            <p:spPr bwMode="auto">
              <a:xfrm>
                <a:off x="6842" y="8296"/>
                <a:ext cx="22" cy="3"/>
              </a:xfrm>
              <a:custGeom>
                <a:avLst/>
                <a:gdLst/>
                <a:ahLst/>
                <a:cxnLst>
                  <a:cxn ang="0">
                    <a:pos x="0" y="0"/>
                  </a:cxn>
                  <a:cxn ang="0">
                    <a:pos x="0" y="0"/>
                  </a:cxn>
                  <a:cxn ang="0">
                    <a:pos x="21" y="2"/>
                  </a:cxn>
                  <a:cxn ang="0">
                    <a:pos x="21" y="0"/>
                  </a:cxn>
                  <a:cxn ang="0">
                    <a:pos x="0" y="0"/>
                  </a:cxn>
                </a:cxnLst>
                <a:rect l="0" t="0" r="r" b="b"/>
                <a:pathLst>
                  <a:path w="22" h="3">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7" name="Freeform 4903"/>
              <p:cNvSpPr>
                <a:spLocks/>
              </p:cNvSpPr>
              <p:nvPr/>
            </p:nvSpPr>
            <p:spPr bwMode="auto">
              <a:xfrm>
                <a:off x="6866" y="8298"/>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8" name="Freeform 4904"/>
              <p:cNvSpPr>
                <a:spLocks/>
              </p:cNvSpPr>
              <p:nvPr/>
            </p:nvSpPr>
            <p:spPr bwMode="auto">
              <a:xfrm>
                <a:off x="6895" y="8296"/>
                <a:ext cx="21" cy="3"/>
              </a:xfrm>
              <a:custGeom>
                <a:avLst/>
                <a:gdLst/>
                <a:ahLst/>
                <a:cxnLst>
                  <a:cxn ang="0">
                    <a:pos x="0" y="0"/>
                  </a:cxn>
                  <a:cxn ang="0">
                    <a:pos x="0" y="2"/>
                  </a:cxn>
                  <a:cxn ang="0">
                    <a:pos x="21" y="2"/>
                  </a:cxn>
                  <a:cxn ang="0">
                    <a:pos x="0" y="0"/>
                  </a:cxn>
                </a:cxnLst>
                <a:rect l="0" t="0" r="r" b="b"/>
                <a:pathLst>
                  <a:path w="21" h="3">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9" name="Freeform 4905"/>
              <p:cNvSpPr>
                <a:spLocks/>
              </p:cNvSpPr>
              <p:nvPr/>
            </p:nvSpPr>
            <p:spPr bwMode="auto">
              <a:xfrm>
                <a:off x="7029" y="8097"/>
                <a:ext cx="12" cy="216"/>
              </a:xfrm>
              <a:custGeom>
                <a:avLst/>
                <a:gdLst/>
                <a:ahLst/>
                <a:cxnLst>
                  <a:cxn ang="0">
                    <a:pos x="9" y="19"/>
                  </a:cxn>
                  <a:cxn ang="0">
                    <a:pos x="9" y="19"/>
                  </a:cxn>
                  <a:cxn ang="0">
                    <a:pos x="0" y="0"/>
                  </a:cxn>
                  <a:cxn ang="0">
                    <a:pos x="0" y="216"/>
                  </a:cxn>
                  <a:cxn ang="0">
                    <a:pos x="11" y="206"/>
                  </a:cxn>
                  <a:cxn ang="0">
                    <a:pos x="11" y="28"/>
                  </a:cxn>
                  <a:cxn ang="0">
                    <a:pos x="9" y="19"/>
                  </a:cxn>
                </a:cxnLst>
                <a:rect l="0" t="0" r="r" b="b"/>
                <a:pathLst>
                  <a:path w="12" h="216">
                    <a:moveTo>
                      <a:pt x="9" y="19"/>
                    </a:moveTo>
                    <a:lnTo>
                      <a:pt x="9" y="19"/>
                    </a:lnTo>
                    <a:lnTo>
                      <a:pt x="0" y="0"/>
                    </a:lnTo>
                    <a:lnTo>
                      <a:pt x="0" y="216"/>
                    </a:lnTo>
                    <a:lnTo>
                      <a:pt x="11" y="206"/>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0" name="Freeform 4906"/>
              <p:cNvSpPr>
                <a:spLocks/>
              </p:cNvSpPr>
              <p:nvPr/>
            </p:nvSpPr>
            <p:spPr bwMode="auto">
              <a:xfrm>
                <a:off x="7096" y="8155"/>
                <a:ext cx="22"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4" y="141"/>
                  </a:cxn>
                  <a:cxn ang="0">
                    <a:pos x="16" y="129"/>
                  </a:cxn>
                  <a:cxn ang="0">
                    <a:pos x="19" y="115"/>
                  </a:cxn>
                  <a:cxn ang="0">
                    <a:pos x="19" y="96"/>
                  </a:cxn>
                  <a:cxn ang="0">
                    <a:pos x="21" y="79"/>
                  </a:cxn>
                  <a:cxn ang="0">
                    <a:pos x="21" y="62"/>
                  </a:cxn>
                  <a:cxn ang="0">
                    <a:pos x="19" y="43"/>
                  </a:cxn>
                  <a:cxn ang="0">
                    <a:pos x="19" y="26"/>
                  </a:cxn>
                  <a:cxn ang="0">
                    <a:pos x="16" y="9"/>
                  </a:cxn>
                </a:cxnLst>
                <a:rect l="0" t="0" r="r" b="b"/>
                <a:pathLst>
                  <a:path w="22" h="144">
                    <a:moveTo>
                      <a:pt x="16" y="9"/>
                    </a:moveTo>
                    <a:lnTo>
                      <a:pt x="2" y="0"/>
                    </a:lnTo>
                    <a:lnTo>
                      <a:pt x="4" y="23"/>
                    </a:lnTo>
                    <a:lnTo>
                      <a:pt x="7" y="43"/>
                    </a:lnTo>
                    <a:lnTo>
                      <a:pt x="7" y="76"/>
                    </a:lnTo>
                    <a:lnTo>
                      <a:pt x="2" y="105"/>
                    </a:lnTo>
                    <a:lnTo>
                      <a:pt x="2" y="124"/>
                    </a:lnTo>
                    <a:lnTo>
                      <a:pt x="0" y="143"/>
                    </a:lnTo>
                    <a:lnTo>
                      <a:pt x="14" y="141"/>
                    </a:lnTo>
                    <a:lnTo>
                      <a:pt x="16" y="129"/>
                    </a:lnTo>
                    <a:lnTo>
                      <a:pt x="19" y="115"/>
                    </a:lnTo>
                    <a:lnTo>
                      <a:pt x="19" y="96"/>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1" name="Freeform 4907"/>
              <p:cNvSpPr>
                <a:spLocks/>
              </p:cNvSpPr>
              <p:nvPr/>
            </p:nvSpPr>
            <p:spPr bwMode="auto">
              <a:xfrm>
                <a:off x="7094" y="8155"/>
                <a:ext cx="19" cy="144"/>
              </a:xfrm>
              <a:custGeom>
                <a:avLst/>
                <a:gdLst/>
                <a:ahLst/>
                <a:cxnLst>
                  <a:cxn ang="0">
                    <a:pos x="0" y="0"/>
                  </a:cxn>
                  <a:cxn ang="0">
                    <a:pos x="4" y="21"/>
                  </a:cxn>
                  <a:cxn ang="0">
                    <a:pos x="4" y="43"/>
                  </a:cxn>
                  <a:cxn ang="0">
                    <a:pos x="7" y="60"/>
                  </a:cxn>
                  <a:cxn ang="0">
                    <a:pos x="4" y="74"/>
                  </a:cxn>
                  <a:cxn ang="0">
                    <a:pos x="4" y="91"/>
                  </a:cxn>
                  <a:cxn ang="0">
                    <a:pos x="2" y="105"/>
                  </a:cxn>
                  <a:cxn ang="0">
                    <a:pos x="0" y="124"/>
                  </a:cxn>
                  <a:cxn ang="0">
                    <a:pos x="0" y="143"/>
                  </a:cxn>
                  <a:cxn ang="0">
                    <a:pos x="11" y="143"/>
                  </a:cxn>
                  <a:cxn ang="0">
                    <a:pos x="14" y="141"/>
                  </a:cxn>
                  <a:cxn ang="0">
                    <a:pos x="16" y="129"/>
                  </a:cxn>
                  <a:cxn ang="0">
                    <a:pos x="19" y="112"/>
                  </a:cxn>
                  <a:cxn ang="0">
                    <a:pos x="19" y="23"/>
                  </a:cxn>
                  <a:cxn ang="0">
                    <a:pos x="16" y="9"/>
                  </a:cxn>
                  <a:cxn ang="0">
                    <a:pos x="14" y="7"/>
                  </a:cxn>
                  <a:cxn ang="0">
                    <a:pos x="9" y="4"/>
                  </a:cxn>
                  <a:cxn ang="0">
                    <a:pos x="4" y="2"/>
                  </a:cxn>
                  <a:cxn ang="0">
                    <a:pos x="0" y="0"/>
                  </a:cxn>
                </a:cxnLst>
                <a:rect l="0" t="0" r="r" b="b"/>
                <a:pathLst>
                  <a:path w="19" h="144">
                    <a:moveTo>
                      <a:pt x="0" y="0"/>
                    </a:moveTo>
                    <a:lnTo>
                      <a:pt x="4" y="21"/>
                    </a:lnTo>
                    <a:lnTo>
                      <a:pt x="4" y="43"/>
                    </a:lnTo>
                    <a:lnTo>
                      <a:pt x="7" y="60"/>
                    </a:lnTo>
                    <a:lnTo>
                      <a:pt x="4" y="74"/>
                    </a:lnTo>
                    <a:lnTo>
                      <a:pt x="4" y="91"/>
                    </a:lnTo>
                    <a:lnTo>
                      <a:pt x="2" y="105"/>
                    </a:lnTo>
                    <a:lnTo>
                      <a:pt x="0" y="124"/>
                    </a:lnTo>
                    <a:lnTo>
                      <a:pt x="0" y="143"/>
                    </a:lnTo>
                    <a:lnTo>
                      <a:pt x="11" y="143"/>
                    </a:lnTo>
                    <a:lnTo>
                      <a:pt x="14" y="141"/>
                    </a:lnTo>
                    <a:lnTo>
                      <a:pt x="16" y="129"/>
                    </a:lnTo>
                    <a:lnTo>
                      <a:pt x="19" y="112"/>
                    </a:lnTo>
                    <a:lnTo>
                      <a:pt x="19" y="23"/>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2" name="Freeform 4908"/>
              <p:cNvSpPr>
                <a:spLocks/>
              </p:cNvSpPr>
              <p:nvPr/>
            </p:nvSpPr>
            <p:spPr bwMode="auto">
              <a:xfrm>
                <a:off x="7089" y="8152"/>
                <a:ext cx="22" cy="147"/>
              </a:xfrm>
              <a:custGeom>
                <a:avLst/>
                <a:gdLst/>
                <a:ahLst/>
                <a:cxnLst>
                  <a:cxn ang="0">
                    <a:pos x="7" y="23"/>
                  </a:cxn>
                  <a:cxn ang="0">
                    <a:pos x="7" y="76"/>
                  </a:cxn>
                  <a:cxn ang="0">
                    <a:pos x="4" y="91"/>
                  </a:cxn>
                  <a:cxn ang="0">
                    <a:pos x="4" y="108"/>
                  </a:cxn>
                  <a:cxn ang="0">
                    <a:pos x="0" y="146"/>
                  </a:cxn>
                  <a:cxn ang="0">
                    <a:pos x="9" y="146"/>
                  </a:cxn>
                  <a:cxn ang="0">
                    <a:pos x="11" y="143"/>
                  </a:cxn>
                  <a:cxn ang="0">
                    <a:pos x="16" y="143"/>
                  </a:cxn>
                  <a:cxn ang="0">
                    <a:pos x="19" y="115"/>
                  </a:cxn>
                  <a:cxn ang="0">
                    <a:pos x="21" y="79"/>
                  </a:cxn>
                  <a:cxn ang="0">
                    <a:pos x="21" y="43"/>
                  </a:cxn>
                  <a:cxn ang="0">
                    <a:pos x="19" y="9"/>
                  </a:cxn>
                  <a:cxn ang="0">
                    <a:pos x="16" y="9"/>
                  </a:cxn>
                  <a:cxn ang="0">
                    <a:pos x="14" y="4"/>
                  </a:cxn>
                  <a:cxn ang="0">
                    <a:pos x="9" y="4"/>
                  </a:cxn>
                  <a:cxn ang="0">
                    <a:pos x="4" y="0"/>
                  </a:cxn>
                  <a:cxn ang="0">
                    <a:pos x="2" y="0"/>
                  </a:cxn>
                  <a:cxn ang="0">
                    <a:pos x="7" y="23"/>
                  </a:cxn>
                </a:cxnLst>
                <a:rect l="0" t="0" r="r" b="b"/>
                <a:pathLst>
                  <a:path w="22" h="147">
                    <a:moveTo>
                      <a:pt x="7" y="23"/>
                    </a:moveTo>
                    <a:lnTo>
                      <a:pt x="7" y="76"/>
                    </a:lnTo>
                    <a:lnTo>
                      <a:pt x="4" y="91"/>
                    </a:lnTo>
                    <a:lnTo>
                      <a:pt x="4" y="108"/>
                    </a:lnTo>
                    <a:lnTo>
                      <a:pt x="0" y="146"/>
                    </a:lnTo>
                    <a:lnTo>
                      <a:pt x="9" y="146"/>
                    </a:lnTo>
                    <a:lnTo>
                      <a:pt x="11" y="143"/>
                    </a:lnTo>
                    <a:lnTo>
                      <a:pt x="16" y="143"/>
                    </a:lnTo>
                    <a:lnTo>
                      <a:pt x="19" y="115"/>
                    </a:lnTo>
                    <a:lnTo>
                      <a:pt x="21" y="79"/>
                    </a:lnTo>
                    <a:lnTo>
                      <a:pt x="21" y="43"/>
                    </a:lnTo>
                    <a:lnTo>
                      <a:pt x="19" y="9"/>
                    </a:lnTo>
                    <a:lnTo>
                      <a:pt x="16" y="9"/>
                    </a:lnTo>
                    <a:lnTo>
                      <a:pt x="14"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3" name="Freeform 4909"/>
              <p:cNvSpPr>
                <a:spLocks/>
              </p:cNvSpPr>
              <p:nvPr/>
            </p:nvSpPr>
            <p:spPr bwMode="auto">
              <a:xfrm>
                <a:off x="7087" y="8150"/>
                <a:ext cx="21" cy="151"/>
              </a:xfrm>
              <a:custGeom>
                <a:avLst/>
                <a:gdLst/>
                <a:ahLst/>
                <a:cxnLst>
                  <a:cxn ang="0">
                    <a:pos x="0" y="129"/>
                  </a:cxn>
                  <a:cxn ang="0">
                    <a:pos x="0" y="151"/>
                  </a:cxn>
                  <a:cxn ang="0">
                    <a:pos x="2" y="148"/>
                  </a:cxn>
                  <a:cxn ang="0">
                    <a:pos x="9" y="148"/>
                  </a:cxn>
                  <a:cxn ang="0">
                    <a:pos x="11" y="146"/>
                  </a:cxn>
                  <a:cxn ang="0">
                    <a:pos x="16" y="146"/>
                  </a:cxn>
                  <a:cxn ang="0">
                    <a:pos x="19" y="117"/>
                  </a:cxn>
                  <a:cxn ang="0">
                    <a:pos x="21" y="81"/>
                  </a:cxn>
                  <a:cxn ang="0">
                    <a:pos x="21" y="43"/>
                  </a:cxn>
                  <a:cxn ang="0">
                    <a:pos x="19" y="9"/>
                  </a:cxn>
                  <a:cxn ang="0">
                    <a:pos x="16" y="9"/>
                  </a:cxn>
                  <a:cxn ang="0">
                    <a:pos x="11" y="4"/>
                  </a:cxn>
                  <a:cxn ang="0">
                    <a:pos x="7" y="2"/>
                  </a:cxn>
                  <a:cxn ang="0">
                    <a:pos x="2" y="0"/>
                  </a:cxn>
                  <a:cxn ang="0">
                    <a:pos x="7" y="24"/>
                  </a:cxn>
                  <a:cxn ang="0">
                    <a:pos x="7" y="79"/>
                  </a:cxn>
                  <a:cxn ang="0">
                    <a:pos x="4" y="93"/>
                  </a:cxn>
                  <a:cxn ang="0">
                    <a:pos x="2" y="110"/>
                  </a:cxn>
                  <a:cxn ang="0">
                    <a:pos x="0" y="129"/>
                  </a:cxn>
                </a:cxnLst>
                <a:rect l="0" t="0" r="r" b="b"/>
                <a:pathLst>
                  <a:path w="21" h="151">
                    <a:moveTo>
                      <a:pt x="0" y="129"/>
                    </a:moveTo>
                    <a:lnTo>
                      <a:pt x="0" y="151"/>
                    </a:lnTo>
                    <a:lnTo>
                      <a:pt x="2" y="148"/>
                    </a:lnTo>
                    <a:lnTo>
                      <a:pt x="9" y="148"/>
                    </a:lnTo>
                    <a:lnTo>
                      <a:pt x="11" y="146"/>
                    </a:lnTo>
                    <a:lnTo>
                      <a:pt x="16" y="146"/>
                    </a:lnTo>
                    <a:lnTo>
                      <a:pt x="19" y="117"/>
                    </a:lnTo>
                    <a:lnTo>
                      <a:pt x="21" y="81"/>
                    </a:lnTo>
                    <a:lnTo>
                      <a:pt x="21" y="43"/>
                    </a:lnTo>
                    <a:lnTo>
                      <a:pt x="19" y="9"/>
                    </a:lnTo>
                    <a:lnTo>
                      <a:pt x="16" y="9"/>
                    </a:lnTo>
                    <a:lnTo>
                      <a:pt x="11" y="4"/>
                    </a:lnTo>
                    <a:lnTo>
                      <a:pt x="7" y="2"/>
                    </a:lnTo>
                    <a:lnTo>
                      <a:pt x="2" y="0"/>
                    </a:lnTo>
                    <a:lnTo>
                      <a:pt x="7" y="24"/>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4" name="Freeform 4910"/>
              <p:cNvSpPr>
                <a:spLocks/>
              </p:cNvSpPr>
              <p:nvPr/>
            </p:nvSpPr>
            <p:spPr bwMode="auto">
              <a:xfrm>
                <a:off x="7082" y="8150"/>
                <a:ext cx="22" cy="151"/>
              </a:xfrm>
              <a:custGeom>
                <a:avLst/>
                <a:gdLst/>
                <a:ahLst/>
                <a:cxnLst>
                  <a:cxn ang="0">
                    <a:pos x="2" y="148"/>
                  </a:cxn>
                  <a:cxn ang="0">
                    <a:pos x="12" y="148"/>
                  </a:cxn>
                  <a:cxn ang="0">
                    <a:pos x="16" y="146"/>
                  </a:cxn>
                  <a:cxn ang="0">
                    <a:pos x="21" y="117"/>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1">
                    <a:moveTo>
                      <a:pt x="2" y="148"/>
                    </a:moveTo>
                    <a:lnTo>
                      <a:pt x="12" y="148"/>
                    </a:lnTo>
                    <a:lnTo>
                      <a:pt x="16" y="146"/>
                    </a:lnTo>
                    <a:lnTo>
                      <a:pt x="21" y="117"/>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5" name="Freeform 4911"/>
              <p:cNvSpPr>
                <a:spLocks/>
              </p:cNvSpPr>
              <p:nvPr/>
            </p:nvSpPr>
            <p:spPr bwMode="auto">
              <a:xfrm>
                <a:off x="7080" y="8148"/>
                <a:ext cx="21" cy="153"/>
              </a:xfrm>
              <a:custGeom>
                <a:avLst/>
                <a:gdLst/>
                <a:ahLst/>
                <a:cxnLst>
                  <a:cxn ang="0">
                    <a:pos x="19" y="9"/>
                  </a:cxn>
                  <a:cxn ang="0">
                    <a:pos x="14" y="7"/>
                  </a:cxn>
                  <a:cxn ang="0">
                    <a:pos x="9" y="2"/>
                  </a:cxn>
                  <a:cxn ang="0">
                    <a:pos x="4" y="0"/>
                  </a:cxn>
                  <a:cxn ang="0">
                    <a:pos x="7" y="24"/>
                  </a:cxn>
                  <a:cxn ang="0">
                    <a:pos x="9" y="43"/>
                  </a:cxn>
                  <a:cxn ang="0">
                    <a:pos x="9" y="62"/>
                  </a:cxn>
                  <a:cxn ang="0">
                    <a:pos x="2" y="112"/>
                  </a:cxn>
                  <a:cxn ang="0">
                    <a:pos x="2" y="132"/>
                  </a:cxn>
                  <a:cxn ang="0">
                    <a:pos x="0" y="153"/>
                  </a:cxn>
                  <a:cxn ang="0">
                    <a:pos x="2" y="151"/>
                  </a:cxn>
                  <a:cxn ang="0">
                    <a:pos x="9" y="151"/>
                  </a:cxn>
                  <a:cxn ang="0">
                    <a:pos x="9" y="148"/>
                  </a:cxn>
                  <a:cxn ang="0">
                    <a:pos x="16" y="148"/>
                  </a:cxn>
                  <a:cxn ang="0">
                    <a:pos x="19" y="120"/>
                  </a:cxn>
                  <a:cxn ang="0">
                    <a:pos x="21" y="81"/>
                  </a:cxn>
                  <a:cxn ang="0">
                    <a:pos x="21" y="9"/>
                  </a:cxn>
                  <a:cxn ang="0">
                    <a:pos x="19" y="9"/>
                  </a:cxn>
                </a:cxnLst>
                <a:rect l="0" t="0" r="r" b="b"/>
                <a:pathLst>
                  <a:path w="21" h="153">
                    <a:moveTo>
                      <a:pt x="19" y="9"/>
                    </a:moveTo>
                    <a:lnTo>
                      <a:pt x="14" y="7"/>
                    </a:lnTo>
                    <a:lnTo>
                      <a:pt x="9" y="2"/>
                    </a:lnTo>
                    <a:lnTo>
                      <a:pt x="4" y="0"/>
                    </a:lnTo>
                    <a:lnTo>
                      <a:pt x="7" y="24"/>
                    </a:lnTo>
                    <a:lnTo>
                      <a:pt x="9" y="43"/>
                    </a:lnTo>
                    <a:lnTo>
                      <a:pt x="9" y="62"/>
                    </a:lnTo>
                    <a:lnTo>
                      <a:pt x="2" y="112"/>
                    </a:lnTo>
                    <a:lnTo>
                      <a:pt x="2" y="132"/>
                    </a:lnTo>
                    <a:lnTo>
                      <a:pt x="0" y="153"/>
                    </a:lnTo>
                    <a:lnTo>
                      <a:pt x="2" y="151"/>
                    </a:lnTo>
                    <a:lnTo>
                      <a:pt x="9" y="151"/>
                    </a:lnTo>
                    <a:lnTo>
                      <a:pt x="9" y="148"/>
                    </a:lnTo>
                    <a:lnTo>
                      <a:pt x="16" y="148"/>
                    </a:lnTo>
                    <a:lnTo>
                      <a:pt x="19" y="120"/>
                    </a:lnTo>
                    <a:lnTo>
                      <a:pt x="21" y="81"/>
                    </a:lnTo>
                    <a:lnTo>
                      <a:pt x="21" y="9"/>
                    </a:lnTo>
                    <a:lnTo>
                      <a:pt x="19" y="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6" name="Freeform 4912"/>
              <p:cNvSpPr>
                <a:spLocks/>
              </p:cNvSpPr>
              <p:nvPr/>
            </p:nvSpPr>
            <p:spPr bwMode="auto">
              <a:xfrm>
                <a:off x="7077" y="8145"/>
                <a:ext cx="22" cy="156"/>
              </a:xfrm>
              <a:custGeom>
                <a:avLst/>
                <a:gdLst/>
                <a:ahLst/>
                <a:cxnLst>
                  <a:cxn ang="0">
                    <a:pos x="7" y="24"/>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4"/>
                  </a:cxn>
                  <a:cxn ang="0">
                    <a:pos x="21" y="12"/>
                  </a:cxn>
                  <a:cxn ang="0">
                    <a:pos x="16" y="9"/>
                  </a:cxn>
                  <a:cxn ang="0">
                    <a:pos x="12" y="4"/>
                  </a:cxn>
                  <a:cxn ang="0">
                    <a:pos x="9" y="4"/>
                  </a:cxn>
                  <a:cxn ang="0">
                    <a:pos x="4" y="0"/>
                  </a:cxn>
                  <a:cxn ang="0">
                    <a:pos x="7" y="24"/>
                  </a:cxn>
                </a:cxnLst>
                <a:rect l="0" t="0" r="r" b="b"/>
                <a:pathLst>
                  <a:path w="22" h="156">
                    <a:moveTo>
                      <a:pt x="7" y="24"/>
                    </a:moveTo>
                    <a:lnTo>
                      <a:pt x="7" y="81"/>
                    </a:lnTo>
                    <a:lnTo>
                      <a:pt x="2" y="115"/>
                    </a:lnTo>
                    <a:lnTo>
                      <a:pt x="0" y="134"/>
                    </a:lnTo>
                    <a:lnTo>
                      <a:pt x="0" y="156"/>
                    </a:lnTo>
                    <a:lnTo>
                      <a:pt x="2" y="153"/>
                    </a:lnTo>
                    <a:lnTo>
                      <a:pt x="7" y="153"/>
                    </a:lnTo>
                    <a:lnTo>
                      <a:pt x="9" y="151"/>
                    </a:lnTo>
                    <a:lnTo>
                      <a:pt x="16" y="151"/>
                    </a:lnTo>
                    <a:lnTo>
                      <a:pt x="19" y="120"/>
                    </a:lnTo>
                    <a:lnTo>
                      <a:pt x="21" y="84"/>
                    </a:lnTo>
                    <a:lnTo>
                      <a:pt x="21" y="12"/>
                    </a:lnTo>
                    <a:lnTo>
                      <a:pt x="16" y="9"/>
                    </a:lnTo>
                    <a:lnTo>
                      <a:pt x="12" y="4"/>
                    </a:lnTo>
                    <a:lnTo>
                      <a:pt x="9" y="4"/>
                    </a:lnTo>
                    <a:lnTo>
                      <a:pt x="4" y="0"/>
                    </a:lnTo>
                    <a:lnTo>
                      <a:pt x="7" y="2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7" name="Freeform 4913"/>
              <p:cNvSpPr>
                <a:spLocks/>
              </p:cNvSpPr>
              <p:nvPr/>
            </p:nvSpPr>
            <p:spPr bwMode="auto">
              <a:xfrm>
                <a:off x="7072" y="8145"/>
                <a:ext cx="24" cy="156"/>
              </a:xfrm>
              <a:custGeom>
                <a:avLst/>
                <a:gdLst/>
                <a:ahLst/>
                <a:cxnLst>
                  <a:cxn ang="0">
                    <a:pos x="0" y="156"/>
                  </a:cxn>
                  <a:cxn ang="0">
                    <a:pos x="2" y="153"/>
                  </a:cxn>
                  <a:cxn ang="0">
                    <a:pos x="9" y="153"/>
                  </a:cxn>
                  <a:cxn ang="0">
                    <a:pos x="12" y="151"/>
                  </a:cxn>
                  <a:cxn ang="0">
                    <a:pos x="19" y="151"/>
                  </a:cxn>
                  <a:cxn ang="0">
                    <a:pos x="21" y="120"/>
                  </a:cxn>
                  <a:cxn ang="0">
                    <a:pos x="21" y="43"/>
                  </a:cxn>
                  <a:cxn ang="0">
                    <a:pos x="23" y="9"/>
                  </a:cxn>
                  <a:cxn ang="0">
                    <a:pos x="21" y="9"/>
                  </a:cxn>
                  <a:cxn ang="0">
                    <a:pos x="16" y="4"/>
                  </a:cxn>
                  <a:cxn ang="0">
                    <a:pos x="14" y="4"/>
                  </a:cxn>
                  <a:cxn ang="0">
                    <a:pos x="9" y="2"/>
                  </a:cxn>
                  <a:cxn ang="0">
                    <a:pos x="4" y="0"/>
                  </a:cxn>
                  <a:cxn ang="0">
                    <a:pos x="9" y="21"/>
                  </a:cxn>
                  <a:cxn ang="0">
                    <a:pos x="9" y="79"/>
                  </a:cxn>
                  <a:cxn ang="0">
                    <a:pos x="7" y="98"/>
                  </a:cxn>
                  <a:cxn ang="0">
                    <a:pos x="4" y="115"/>
                  </a:cxn>
                  <a:cxn ang="0">
                    <a:pos x="2" y="134"/>
                  </a:cxn>
                  <a:cxn ang="0">
                    <a:pos x="0" y="156"/>
                  </a:cxn>
                </a:cxnLst>
                <a:rect l="0" t="0" r="r" b="b"/>
                <a:pathLst>
                  <a:path w="24" h="156">
                    <a:moveTo>
                      <a:pt x="0" y="156"/>
                    </a:moveTo>
                    <a:lnTo>
                      <a:pt x="2" y="153"/>
                    </a:lnTo>
                    <a:lnTo>
                      <a:pt x="9" y="153"/>
                    </a:lnTo>
                    <a:lnTo>
                      <a:pt x="12" y="151"/>
                    </a:lnTo>
                    <a:lnTo>
                      <a:pt x="19" y="151"/>
                    </a:lnTo>
                    <a:lnTo>
                      <a:pt x="21" y="120"/>
                    </a:lnTo>
                    <a:lnTo>
                      <a:pt x="21" y="43"/>
                    </a:lnTo>
                    <a:lnTo>
                      <a:pt x="23" y="9"/>
                    </a:lnTo>
                    <a:lnTo>
                      <a:pt x="21" y="9"/>
                    </a:lnTo>
                    <a:lnTo>
                      <a:pt x="16" y="4"/>
                    </a:lnTo>
                    <a:lnTo>
                      <a:pt x="14" y="4"/>
                    </a:lnTo>
                    <a:lnTo>
                      <a:pt x="9" y="2"/>
                    </a:lnTo>
                    <a:lnTo>
                      <a:pt x="4" y="0"/>
                    </a:lnTo>
                    <a:lnTo>
                      <a:pt x="9" y="21"/>
                    </a:lnTo>
                    <a:lnTo>
                      <a:pt x="9" y="79"/>
                    </a:lnTo>
                    <a:lnTo>
                      <a:pt x="7" y="98"/>
                    </a:lnTo>
                    <a:lnTo>
                      <a:pt x="4" y="115"/>
                    </a:lnTo>
                    <a:lnTo>
                      <a:pt x="2" y="134"/>
                    </a:lnTo>
                    <a:lnTo>
                      <a:pt x="0" y="15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8" name="Freeform 4914"/>
              <p:cNvSpPr>
                <a:spLocks/>
              </p:cNvSpPr>
              <p:nvPr/>
            </p:nvSpPr>
            <p:spPr bwMode="auto">
              <a:xfrm>
                <a:off x="7070" y="8143"/>
                <a:ext cx="24" cy="158"/>
              </a:xfrm>
              <a:custGeom>
                <a:avLst/>
                <a:gdLst/>
                <a:ahLst/>
                <a:cxnLst>
                  <a:cxn ang="0">
                    <a:pos x="2" y="155"/>
                  </a:cxn>
                  <a:cxn ang="0">
                    <a:pos x="7" y="155"/>
                  </a:cxn>
                  <a:cxn ang="0">
                    <a:pos x="9" y="153"/>
                  </a:cxn>
                  <a:cxn ang="0">
                    <a:pos x="14" y="153"/>
                  </a:cxn>
                  <a:cxn ang="0">
                    <a:pos x="16" y="151"/>
                  </a:cxn>
                  <a:cxn ang="0">
                    <a:pos x="21" y="122"/>
                  </a:cxn>
                  <a:cxn ang="0">
                    <a:pos x="21" y="45"/>
                  </a:cxn>
                  <a:cxn ang="0">
                    <a:pos x="24" y="9"/>
                  </a:cxn>
                  <a:cxn ang="0">
                    <a:pos x="21" y="9"/>
                  </a:cxn>
                  <a:cxn ang="0">
                    <a:pos x="16" y="7"/>
                  </a:cxn>
                  <a:cxn ang="0">
                    <a:pos x="12" y="4"/>
                  </a:cxn>
                  <a:cxn ang="0">
                    <a:pos x="7" y="0"/>
                  </a:cxn>
                  <a:cxn ang="0">
                    <a:pos x="4" y="0"/>
                  </a:cxn>
                  <a:cxn ang="0">
                    <a:pos x="9" y="23"/>
                  </a:cxn>
                  <a:cxn ang="0">
                    <a:pos x="9" y="64"/>
                  </a:cxn>
                  <a:cxn ang="0">
                    <a:pos x="4" y="98"/>
                  </a:cxn>
                  <a:cxn ang="0">
                    <a:pos x="0" y="136"/>
                  </a:cxn>
                  <a:cxn ang="0">
                    <a:pos x="0" y="158"/>
                  </a:cxn>
                  <a:cxn ang="0">
                    <a:pos x="2" y="155"/>
                  </a:cxn>
                </a:cxnLst>
                <a:rect l="0" t="0" r="r" b="b"/>
                <a:pathLst>
                  <a:path w="24" h="158">
                    <a:moveTo>
                      <a:pt x="2" y="155"/>
                    </a:moveTo>
                    <a:lnTo>
                      <a:pt x="7" y="155"/>
                    </a:lnTo>
                    <a:lnTo>
                      <a:pt x="9" y="153"/>
                    </a:lnTo>
                    <a:lnTo>
                      <a:pt x="14" y="153"/>
                    </a:lnTo>
                    <a:lnTo>
                      <a:pt x="16" y="151"/>
                    </a:lnTo>
                    <a:lnTo>
                      <a:pt x="21" y="122"/>
                    </a:lnTo>
                    <a:lnTo>
                      <a:pt x="21" y="45"/>
                    </a:lnTo>
                    <a:lnTo>
                      <a:pt x="24" y="9"/>
                    </a:lnTo>
                    <a:lnTo>
                      <a:pt x="21" y="9"/>
                    </a:lnTo>
                    <a:lnTo>
                      <a:pt x="16" y="7"/>
                    </a:lnTo>
                    <a:lnTo>
                      <a:pt x="12" y="4"/>
                    </a:lnTo>
                    <a:lnTo>
                      <a:pt x="7" y="0"/>
                    </a:lnTo>
                    <a:lnTo>
                      <a:pt x="4" y="0"/>
                    </a:lnTo>
                    <a:lnTo>
                      <a:pt x="9" y="23"/>
                    </a:lnTo>
                    <a:lnTo>
                      <a:pt x="9" y="64"/>
                    </a:lnTo>
                    <a:lnTo>
                      <a:pt x="4" y="98"/>
                    </a:lnTo>
                    <a:lnTo>
                      <a:pt x="0" y="136"/>
                    </a:lnTo>
                    <a:lnTo>
                      <a:pt x="0" y="158"/>
                    </a:lnTo>
                    <a:lnTo>
                      <a:pt x="2" y="15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9" name="Freeform 4915"/>
              <p:cNvSpPr>
                <a:spLocks/>
              </p:cNvSpPr>
              <p:nvPr/>
            </p:nvSpPr>
            <p:spPr bwMode="auto">
              <a:xfrm>
                <a:off x="7065" y="8140"/>
                <a:ext cx="24" cy="161"/>
              </a:xfrm>
              <a:custGeom>
                <a:avLst/>
                <a:gdLst/>
                <a:ahLst/>
                <a:cxnLst>
                  <a:cxn ang="0">
                    <a:pos x="9" y="23"/>
                  </a:cxn>
                  <a:cxn ang="0">
                    <a:pos x="12" y="45"/>
                  </a:cxn>
                  <a:cxn ang="0">
                    <a:pos x="12" y="64"/>
                  </a:cxn>
                  <a:cxn ang="0">
                    <a:pos x="9" y="83"/>
                  </a:cxn>
                  <a:cxn ang="0">
                    <a:pos x="7" y="100"/>
                  </a:cxn>
                  <a:cxn ang="0">
                    <a:pos x="2" y="139"/>
                  </a:cxn>
                  <a:cxn ang="0">
                    <a:pos x="0" y="160"/>
                  </a:cxn>
                  <a:cxn ang="0">
                    <a:pos x="2" y="158"/>
                  </a:cxn>
                  <a:cxn ang="0">
                    <a:pos x="7" y="158"/>
                  </a:cxn>
                  <a:cxn ang="0">
                    <a:pos x="9" y="155"/>
                  </a:cxn>
                  <a:cxn ang="0">
                    <a:pos x="16" y="155"/>
                  </a:cxn>
                  <a:cxn ang="0">
                    <a:pos x="19" y="153"/>
                  </a:cxn>
                  <a:cxn ang="0">
                    <a:pos x="21" y="124"/>
                  </a:cxn>
                  <a:cxn ang="0">
                    <a:pos x="24" y="86"/>
                  </a:cxn>
                  <a:cxn ang="0">
                    <a:pos x="24" y="9"/>
                  </a:cxn>
                  <a:cxn ang="0">
                    <a:pos x="21" y="9"/>
                  </a:cxn>
                  <a:cxn ang="0">
                    <a:pos x="16" y="7"/>
                  </a:cxn>
                  <a:cxn ang="0">
                    <a:pos x="12" y="2"/>
                  </a:cxn>
                  <a:cxn ang="0">
                    <a:pos x="7" y="0"/>
                  </a:cxn>
                  <a:cxn ang="0">
                    <a:pos x="9" y="23"/>
                  </a:cxn>
                </a:cxnLst>
                <a:rect l="0" t="0" r="r" b="b"/>
                <a:pathLst>
                  <a:path w="24" h="161">
                    <a:moveTo>
                      <a:pt x="9" y="23"/>
                    </a:moveTo>
                    <a:lnTo>
                      <a:pt x="12" y="45"/>
                    </a:lnTo>
                    <a:lnTo>
                      <a:pt x="12" y="64"/>
                    </a:lnTo>
                    <a:lnTo>
                      <a:pt x="9" y="83"/>
                    </a:lnTo>
                    <a:lnTo>
                      <a:pt x="7" y="100"/>
                    </a:lnTo>
                    <a:lnTo>
                      <a:pt x="2" y="139"/>
                    </a:lnTo>
                    <a:lnTo>
                      <a:pt x="0" y="160"/>
                    </a:lnTo>
                    <a:lnTo>
                      <a:pt x="2" y="158"/>
                    </a:lnTo>
                    <a:lnTo>
                      <a:pt x="7" y="158"/>
                    </a:lnTo>
                    <a:lnTo>
                      <a:pt x="9" y="155"/>
                    </a:lnTo>
                    <a:lnTo>
                      <a:pt x="16" y="155"/>
                    </a:lnTo>
                    <a:lnTo>
                      <a:pt x="19" y="153"/>
                    </a:lnTo>
                    <a:lnTo>
                      <a:pt x="21" y="124"/>
                    </a:lnTo>
                    <a:lnTo>
                      <a:pt x="24" y="86"/>
                    </a:lnTo>
                    <a:lnTo>
                      <a:pt x="24" y="9"/>
                    </a:lnTo>
                    <a:lnTo>
                      <a:pt x="21" y="9"/>
                    </a:lnTo>
                    <a:lnTo>
                      <a:pt x="16" y="7"/>
                    </a:lnTo>
                    <a:lnTo>
                      <a:pt x="12"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0" name="Freeform 4916"/>
              <p:cNvSpPr>
                <a:spLocks/>
              </p:cNvSpPr>
              <p:nvPr/>
            </p:nvSpPr>
            <p:spPr bwMode="auto">
              <a:xfrm>
                <a:off x="7063" y="8140"/>
                <a:ext cx="24" cy="161"/>
              </a:xfrm>
              <a:custGeom>
                <a:avLst/>
                <a:gdLst/>
                <a:ahLst/>
                <a:cxnLst>
                  <a:cxn ang="0">
                    <a:pos x="2" y="139"/>
                  </a:cxn>
                  <a:cxn ang="0">
                    <a:pos x="0" y="160"/>
                  </a:cxn>
                  <a:cxn ang="0">
                    <a:pos x="2" y="158"/>
                  </a:cxn>
                  <a:cxn ang="0">
                    <a:pos x="7" y="158"/>
                  </a:cxn>
                  <a:cxn ang="0">
                    <a:pos x="9" y="155"/>
                  </a:cxn>
                  <a:cxn ang="0">
                    <a:pos x="16" y="155"/>
                  </a:cxn>
                  <a:cxn ang="0">
                    <a:pos x="19" y="153"/>
                  </a:cxn>
                  <a:cxn ang="0">
                    <a:pos x="21" y="122"/>
                  </a:cxn>
                  <a:cxn ang="0">
                    <a:pos x="21" y="83"/>
                  </a:cxn>
                  <a:cxn ang="0">
                    <a:pos x="23" y="45"/>
                  </a:cxn>
                  <a:cxn ang="0">
                    <a:pos x="23" y="9"/>
                  </a:cxn>
                  <a:cxn ang="0">
                    <a:pos x="21" y="9"/>
                  </a:cxn>
                  <a:cxn ang="0">
                    <a:pos x="16" y="4"/>
                  </a:cxn>
                  <a:cxn ang="0">
                    <a:pos x="11" y="2"/>
                  </a:cxn>
                  <a:cxn ang="0">
                    <a:pos x="7" y="0"/>
                  </a:cxn>
                  <a:cxn ang="0">
                    <a:pos x="9" y="23"/>
                  </a:cxn>
                  <a:cxn ang="0">
                    <a:pos x="11" y="43"/>
                  </a:cxn>
                  <a:cxn ang="0">
                    <a:pos x="9" y="64"/>
                  </a:cxn>
                  <a:cxn ang="0">
                    <a:pos x="9" y="81"/>
                  </a:cxn>
                  <a:cxn ang="0">
                    <a:pos x="2" y="139"/>
                  </a:cxn>
                </a:cxnLst>
                <a:rect l="0" t="0" r="r" b="b"/>
                <a:pathLst>
                  <a:path w="24" h="161">
                    <a:moveTo>
                      <a:pt x="2" y="139"/>
                    </a:moveTo>
                    <a:lnTo>
                      <a:pt x="0" y="160"/>
                    </a:lnTo>
                    <a:lnTo>
                      <a:pt x="2" y="158"/>
                    </a:lnTo>
                    <a:lnTo>
                      <a:pt x="7" y="158"/>
                    </a:lnTo>
                    <a:lnTo>
                      <a:pt x="9" y="155"/>
                    </a:lnTo>
                    <a:lnTo>
                      <a:pt x="16" y="155"/>
                    </a:lnTo>
                    <a:lnTo>
                      <a:pt x="19" y="153"/>
                    </a:lnTo>
                    <a:lnTo>
                      <a:pt x="21" y="122"/>
                    </a:lnTo>
                    <a:lnTo>
                      <a:pt x="21" y="83"/>
                    </a:lnTo>
                    <a:lnTo>
                      <a:pt x="23" y="45"/>
                    </a:lnTo>
                    <a:lnTo>
                      <a:pt x="23" y="9"/>
                    </a:lnTo>
                    <a:lnTo>
                      <a:pt x="21" y="9"/>
                    </a:lnTo>
                    <a:lnTo>
                      <a:pt x="16" y="4"/>
                    </a:lnTo>
                    <a:lnTo>
                      <a:pt x="11" y="2"/>
                    </a:lnTo>
                    <a:lnTo>
                      <a:pt x="7" y="0"/>
                    </a:lnTo>
                    <a:lnTo>
                      <a:pt x="9" y="23"/>
                    </a:lnTo>
                    <a:lnTo>
                      <a:pt x="11" y="43"/>
                    </a:lnTo>
                    <a:lnTo>
                      <a:pt x="9"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1" name="Freeform 4917"/>
              <p:cNvSpPr>
                <a:spLocks/>
              </p:cNvSpPr>
              <p:nvPr/>
            </p:nvSpPr>
            <p:spPr bwMode="auto">
              <a:xfrm>
                <a:off x="7060" y="8138"/>
                <a:ext cx="24" cy="163"/>
              </a:xfrm>
              <a:custGeom>
                <a:avLst/>
                <a:gdLst/>
                <a:ahLst/>
                <a:cxnLst>
                  <a:cxn ang="0">
                    <a:pos x="7" y="0"/>
                  </a:cxn>
                  <a:cxn ang="0">
                    <a:pos x="9" y="23"/>
                  </a:cxn>
                  <a:cxn ang="0">
                    <a:pos x="11" y="45"/>
                  </a:cxn>
                  <a:cxn ang="0">
                    <a:pos x="0" y="141"/>
                  </a:cxn>
                  <a:cxn ang="0">
                    <a:pos x="0" y="163"/>
                  </a:cxn>
                  <a:cxn ang="0">
                    <a:pos x="19" y="156"/>
                  </a:cxn>
                  <a:cxn ang="0">
                    <a:pos x="21" y="124"/>
                  </a:cxn>
                  <a:cxn ang="0">
                    <a:pos x="21" y="45"/>
                  </a:cxn>
                  <a:cxn ang="0">
                    <a:pos x="23" y="11"/>
                  </a:cxn>
                  <a:cxn ang="0">
                    <a:pos x="7" y="0"/>
                  </a:cxn>
                </a:cxnLst>
                <a:rect l="0" t="0" r="r" b="b"/>
                <a:pathLst>
                  <a:path w="24" h="163">
                    <a:moveTo>
                      <a:pt x="7" y="0"/>
                    </a:moveTo>
                    <a:lnTo>
                      <a:pt x="9" y="23"/>
                    </a:lnTo>
                    <a:lnTo>
                      <a:pt x="11" y="45"/>
                    </a:lnTo>
                    <a:lnTo>
                      <a:pt x="0" y="141"/>
                    </a:lnTo>
                    <a:lnTo>
                      <a:pt x="0" y="163"/>
                    </a:lnTo>
                    <a:lnTo>
                      <a:pt x="19" y="156"/>
                    </a:lnTo>
                    <a:lnTo>
                      <a:pt x="21" y="124"/>
                    </a:lnTo>
                    <a:lnTo>
                      <a:pt x="21" y="45"/>
                    </a:lnTo>
                    <a:lnTo>
                      <a:pt x="23" y="11"/>
                    </a:lnTo>
                    <a:lnTo>
                      <a:pt x="7"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2" name="Freeform 4918"/>
              <p:cNvSpPr>
                <a:spLocks/>
              </p:cNvSpPr>
              <p:nvPr/>
            </p:nvSpPr>
            <p:spPr bwMode="auto">
              <a:xfrm>
                <a:off x="6799" y="8304"/>
                <a:ext cx="213" cy="19"/>
              </a:xfrm>
              <a:custGeom>
                <a:avLst/>
                <a:gdLst/>
                <a:ahLst/>
                <a:cxnLst>
                  <a:cxn ang="0">
                    <a:pos x="16" y="7"/>
                  </a:cxn>
                  <a:cxn ang="0">
                    <a:pos x="21" y="9"/>
                  </a:cxn>
                  <a:cxn ang="0">
                    <a:pos x="26" y="9"/>
                  </a:cxn>
                  <a:cxn ang="0">
                    <a:pos x="28" y="12"/>
                  </a:cxn>
                  <a:cxn ang="0">
                    <a:pos x="40" y="12"/>
                  </a:cxn>
                  <a:cxn ang="0">
                    <a:pos x="45" y="14"/>
                  </a:cxn>
                  <a:cxn ang="0">
                    <a:pos x="57" y="14"/>
                  </a:cxn>
                  <a:cxn ang="0">
                    <a:pos x="64" y="16"/>
                  </a:cxn>
                  <a:cxn ang="0">
                    <a:pos x="84" y="16"/>
                  </a:cxn>
                  <a:cxn ang="0">
                    <a:pos x="93" y="19"/>
                  </a:cxn>
                  <a:cxn ang="0">
                    <a:pos x="124" y="19"/>
                  </a:cxn>
                  <a:cxn ang="0">
                    <a:pos x="132" y="16"/>
                  </a:cxn>
                  <a:cxn ang="0">
                    <a:pos x="158" y="16"/>
                  </a:cxn>
                  <a:cxn ang="0">
                    <a:pos x="165" y="14"/>
                  </a:cxn>
                  <a:cxn ang="0">
                    <a:pos x="187" y="12"/>
                  </a:cxn>
                  <a:cxn ang="0">
                    <a:pos x="213" y="9"/>
                  </a:cxn>
                  <a:cxn ang="0">
                    <a:pos x="189" y="4"/>
                  </a:cxn>
                  <a:cxn ang="0">
                    <a:pos x="172" y="4"/>
                  </a:cxn>
                  <a:cxn ang="0">
                    <a:pos x="165" y="7"/>
                  </a:cxn>
                  <a:cxn ang="0">
                    <a:pos x="151" y="7"/>
                  </a:cxn>
                  <a:cxn ang="0">
                    <a:pos x="139" y="9"/>
                  </a:cxn>
                  <a:cxn ang="0">
                    <a:pos x="115" y="9"/>
                  </a:cxn>
                  <a:cxn ang="0">
                    <a:pos x="103" y="12"/>
                  </a:cxn>
                  <a:cxn ang="0">
                    <a:pos x="64" y="12"/>
                  </a:cxn>
                  <a:cxn ang="0">
                    <a:pos x="57" y="9"/>
                  </a:cxn>
                  <a:cxn ang="0">
                    <a:pos x="38" y="9"/>
                  </a:cxn>
                  <a:cxn ang="0">
                    <a:pos x="0" y="0"/>
                  </a:cxn>
                  <a:cxn ang="0">
                    <a:pos x="2" y="4"/>
                  </a:cxn>
                  <a:cxn ang="0">
                    <a:pos x="7" y="4"/>
                  </a:cxn>
                  <a:cxn ang="0">
                    <a:pos x="9" y="7"/>
                  </a:cxn>
                  <a:cxn ang="0">
                    <a:pos x="16" y="7"/>
                  </a:cxn>
                </a:cxnLst>
                <a:rect l="0" t="0" r="r" b="b"/>
                <a:pathLst>
                  <a:path w="213" h="19">
                    <a:moveTo>
                      <a:pt x="16" y="7"/>
                    </a:moveTo>
                    <a:lnTo>
                      <a:pt x="21" y="9"/>
                    </a:lnTo>
                    <a:lnTo>
                      <a:pt x="26" y="9"/>
                    </a:lnTo>
                    <a:lnTo>
                      <a:pt x="28" y="12"/>
                    </a:lnTo>
                    <a:lnTo>
                      <a:pt x="40" y="12"/>
                    </a:lnTo>
                    <a:lnTo>
                      <a:pt x="45" y="14"/>
                    </a:lnTo>
                    <a:lnTo>
                      <a:pt x="57" y="14"/>
                    </a:lnTo>
                    <a:lnTo>
                      <a:pt x="64" y="16"/>
                    </a:lnTo>
                    <a:lnTo>
                      <a:pt x="84" y="16"/>
                    </a:lnTo>
                    <a:lnTo>
                      <a:pt x="93" y="19"/>
                    </a:lnTo>
                    <a:lnTo>
                      <a:pt x="124" y="19"/>
                    </a:lnTo>
                    <a:lnTo>
                      <a:pt x="132" y="16"/>
                    </a:lnTo>
                    <a:lnTo>
                      <a:pt x="158" y="16"/>
                    </a:lnTo>
                    <a:lnTo>
                      <a:pt x="165" y="14"/>
                    </a:lnTo>
                    <a:lnTo>
                      <a:pt x="187" y="12"/>
                    </a:lnTo>
                    <a:lnTo>
                      <a:pt x="213" y="9"/>
                    </a:lnTo>
                    <a:lnTo>
                      <a:pt x="189" y="4"/>
                    </a:lnTo>
                    <a:lnTo>
                      <a:pt x="172" y="4"/>
                    </a:lnTo>
                    <a:lnTo>
                      <a:pt x="165" y="7"/>
                    </a:lnTo>
                    <a:lnTo>
                      <a:pt x="151" y="7"/>
                    </a:lnTo>
                    <a:lnTo>
                      <a:pt x="139" y="9"/>
                    </a:lnTo>
                    <a:lnTo>
                      <a:pt x="115" y="9"/>
                    </a:lnTo>
                    <a:lnTo>
                      <a:pt x="103" y="12"/>
                    </a:lnTo>
                    <a:lnTo>
                      <a:pt x="64" y="12"/>
                    </a:lnTo>
                    <a:lnTo>
                      <a:pt x="57" y="9"/>
                    </a:lnTo>
                    <a:lnTo>
                      <a:pt x="38" y="9"/>
                    </a:lnTo>
                    <a:lnTo>
                      <a:pt x="0" y="0"/>
                    </a:lnTo>
                    <a:lnTo>
                      <a:pt x="2" y="4"/>
                    </a:lnTo>
                    <a:lnTo>
                      <a:pt x="7" y="4"/>
                    </a:lnTo>
                    <a:lnTo>
                      <a:pt x="9" y="7"/>
                    </a:lnTo>
                    <a:lnTo>
                      <a:pt x="16"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3" name="Freeform 4919"/>
              <p:cNvSpPr>
                <a:spLocks/>
              </p:cNvSpPr>
              <p:nvPr/>
            </p:nvSpPr>
            <p:spPr bwMode="auto">
              <a:xfrm>
                <a:off x="6861" y="8323"/>
                <a:ext cx="79" cy="19"/>
              </a:xfrm>
              <a:custGeom>
                <a:avLst/>
                <a:gdLst/>
                <a:ahLst/>
                <a:cxnLst>
                  <a:cxn ang="0">
                    <a:pos x="0" y="0"/>
                  </a:cxn>
                  <a:cxn ang="0">
                    <a:pos x="0" y="0"/>
                  </a:cxn>
                  <a:cxn ang="0">
                    <a:pos x="4" y="4"/>
                  </a:cxn>
                  <a:cxn ang="0">
                    <a:pos x="19" y="14"/>
                  </a:cxn>
                  <a:cxn ang="0">
                    <a:pos x="31" y="16"/>
                  </a:cxn>
                  <a:cxn ang="0">
                    <a:pos x="48" y="16"/>
                  </a:cxn>
                  <a:cxn ang="0">
                    <a:pos x="67" y="19"/>
                  </a:cxn>
                  <a:cxn ang="0">
                    <a:pos x="79" y="19"/>
                  </a:cxn>
                  <a:cxn ang="0">
                    <a:pos x="72" y="14"/>
                  </a:cxn>
                  <a:cxn ang="0">
                    <a:pos x="62" y="11"/>
                  </a:cxn>
                  <a:cxn ang="0">
                    <a:pos x="60" y="4"/>
                  </a:cxn>
                  <a:cxn ang="0">
                    <a:pos x="57" y="0"/>
                  </a:cxn>
                  <a:cxn ang="0">
                    <a:pos x="0" y="0"/>
                  </a:cxn>
                </a:cxnLst>
                <a:rect l="0" t="0" r="r" b="b"/>
                <a:pathLst>
                  <a:path w="79" h="19">
                    <a:moveTo>
                      <a:pt x="0" y="0"/>
                    </a:moveTo>
                    <a:lnTo>
                      <a:pt x="0" y="0"/>
                    </a:lnTo>
                    <a:lnTo>
                      <a:pt x="4" y="4"/>
                    </a:lnTo>
                    <a:lnTo>
                      <a:pt x="19" y="14"/>
                    </a:lnTo>
                    <a:lnTo>
                      <a:pt x="31" y="16"/>
                    </a:lnTo>
                    <a:lnTo>
                      <a:pt x="48" y="16"/>
                    </a:lnTo>
                    <a:lnTo>
                      <a:pt x="67" y="19"/>
                    </a:lnTo>
                    <a:lnTo>
                      <a:pt x="79" y="19"/>
                    </a:lnTo>
                    <a:lnTo>
                      <a:pt x="72" y="14"/>
                    </a:lnTo>
                    <a:lnTo>
                      <a:pt x="62" y="11"/>
                    </a:lnTo>
                    <a:lnTo>
                      <a:pt x="60" y="4"/>
                    </a:lnTo>
                    <a:lnTo>
                      <a:pt x="5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4" name="Freeform 4920"/>
              <p:cNvSpPr>
                <a:spLocks/>
              </p:cNvSpPr>
              <p:nvPr/>
            </p:nvSpPr>
            <p:spPr bwMode="auto">
              <a:xfrm>
                <a:off x="6847" y="8340"/>
                <a:ext cx="139" cy="33"/>
              </a:xfrm>
              <a:custGeom>
                <a:avLst/>
                <a:gdLst/>
                <a:ahLst/>
                <a:cxnLst>
                  <a:cxn ang="0">
                    <a:pos x="31" y="0"/>
                  </a:cxn>
                  <a:cxn ang="0">
                    <a:pos x="2" y="9"/>
                  </a:cxn>
                  <a:cxn ang="0">
                    <a:pos x="0" y="14"/>
                  </a:cxn>
                  <a:cxn ang="0">
                    <a:pos x="2" y="19"/>
                  </a:cxn>
                  <a:cxn ang="0">
                    <a:pos x="7" y="21"/>
                  </a:cxn>
                  <a:cxn ang="0">
                    <a:pos x="16" y="26"/>
                  </a:cxn>
                  <a:cxn ang="0">
                    <a:pos x="23" y="26"/>
                  </a:cxn>
                  <a:cxn ang="0">
                    <a:pos x="31" y="28"/>
                  </a:cxn>
                  <a:cxn ang="0">
                    <a:pos x="43" y="28"/>
                  </a:cxn>
                  <a:cxn ang="0">
                    <a:pos x="50" y="31"/>
                  </a:cxn>
                  <a:cxn ang="0">
                    <a:pos x="64" y="31"/>
                  </a:cxn>
                  <a:cxn ang="0">
                    <a:pos x="107" y="33"/>
                  </a:cxn>
                  <a:cxn ang="0">
                    <a:pos x="139" y="28"/>
                  </a:cxn>
                  <a:cxn ang="0">
                    <a:pos x="124" y="21"/>
                  </a:cxn>
                  <a:cxn ang="0">
                    <a:pos x="120" y="19"/>
                  </a:cxn>
                  <a:cxn ang="0">
                    <a:pos x="110" y="14"/>
                  </a:cxn>
                  <a:cxn ang="0">
                    <a:pos x="105" y="9"/>
                  </a:cxn>
                  <a:cxn ang="0">
                    <a:pos x="100" y="7"/>
                  </a:cxn>
                  <a:cxn ang="0">
                    <a:pos x="71" y="7"/>
                  </a:cxn>
                  <a:cxn ang="0">
                    <a:pos x="69" y="4"/>
                  </a:cxn>
                  <a:cxn ang="0">
                    <a:pos x="50" y="4"/>
                  </a:cxn>
                  <a:cxn ang="0">
                    <a:pos x="47" y="2"/>
                  </a:cxn>
                  <a:cxn ang="0">
                    <a:pos x="43" y="2"/>
                  </a:cxn>
                  <a:cxn ang="0">
                    <a:pos x="38" y="0"/>
                  </a:cxn>
                  <a:cxn ang="0">
                    <a:pos x="31" y="0"/>
                  </a:cxn>
                </a:cxnLst>
                <a:rect l="0" t="0" r="r" b="b"/>
                <a:pathLst>
                  <a:path w="139" h="33">
                    <a:moveTo>
                      <a:pt x="31" y="0"/>
                    </a:moveTo>
                    <a:lnTo>
                      <a:pt x="2" y="9"/>
                    </a:lnTo>
                    <a:lnTo>
                      <a:pt x="0" y="14"/>
                    </a:lnTo>
                    <a:lnTo>
                      <a:pt x="2" y="19"/>
                    </a:lnTo>
                    <a:lnTo>
                      <a:pt x="7" y="21"/>
                    </a:lnTo>
                    <a:lnTo>
                      <a:pt x="16" y="26"/>
                    </a:lnTo>
                    <a:lnTo>
                      <a:pt x="23" y="26"/>
                    </a:lnTo>
                    <a:lnTo>
                      <a:pt x="31" y="28"/>
                    </a:lnTo>
                    <a:lnTo>
                      <a:pt x="43" y="28"/>
                    </a:lnTo>
                    <a:lnTo>
                      <a:pt x="50" y="31"/>
                    </a:lnTo>
                    <a:lnTo>
                      <a:pt x="64" y="31"/>
                    </a:lnTo>
                    <a:lnTo>
                      <a:pt x="107" y="33"/>
                    </a:lnTo>
                    <a:lnTo>
                      <a:pt x="139" y="28"/>
                    </a:lnTo>
                    <a:lnTo>
                      <a:pt x="124" y="21"/>
                    </a:lnTo>
                    <a:lnTo>
                      <a:pt x="120" y="19"/>
                    </a:lnTo>
                    <a:lnTo>
                      <a:pt x="110" y="14"/>
                    </a:lnTo>
                    <a:lnTo>
                      <a:pt x="105" y="9"/>
                    </a:lnTo>
                    <a:lnTo>
                      <a:pt x="100" y="7"/>
                    </a:lnTo>
                    <a:lnTo>
                      <a:pt x="71" y="7"/>
                    </a:lnTo>
                    <a:lnTo>
                      <a:pt x="69" y="4"/>
                    </a:lnTo>
                    <a:lnTo>
                      <a:pt x="50" y="4"/>
                    </a:lnTo>
                    <a:lnTo>
                      <a:pt x="47" y="2"/>
                    </a:lnTo>
                    <a:lnTo>
                      <a:pt x="43" y="2"/>
                    </a:lnTo>
                    <a:lnTo>
                      <a:pt x="38" y="0"/>
                    </a:lnTo>
                    <a:lnTo>
                      <a:pt x="31"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5" name="Freeform 4921"/>
              <p:cNvSpPr>
                <a:spLocks/>
              </p:cNvSpPr>
              <p:nvPr/>
            </p:nvSpPr>
            <p:spPr bwMode="auto">
              <a:xfrm>
                <a:off x="6864" y="8320"/>
                <a:ext cx="52" cy="22"/>
              </a:xfrm>
              <a:custGeom>
                <a:avLst/>
                <a:gdLst/>
                <a:ahLst/>
                <a:cxnLst>
                  <a:cxn ang="0">
                    <a:pos x="23" y="4"/>
                  </a:cxn>
                  <a:cxn ang="0">
                    <a:pos x="0" y="0"/>
                  </a:cxn>
                  <a:cxn ang="0">
                    <a:pos x="2" y="4"/>
                  </a:cxn>
                  <a:cxn ang="0">
                    <a:pos x="7" y="7"/>
                  </a:cxn>
                  <a:cxn ang="0">
                    <a:pos x="12" y="11"/>
                  </a:cxn>
                  <a:cxn ang="0">
                    <a:pos x="16" y="11"/>
                  </a:cxn>
                  <a:cxn ang="0">
                    <a:pos x="21" y="16"/>
                  </a:cxn>
                  <a:cxn ang="0">
                    <a:pos x="26" y="19"/>
                  </a:cxn>
                  <a:cxn ang="0">
                    <a:pos x="33" y="19"/>
                  </a:cxn>
                  <a:cxn ang="0">
                    <a:pos x="38" y="21"/>
                  </a:cxn>
                  <a:cxn ang="0">
                    <a:pos x="52" y="21"/>
                  </a:cxn>
                  <a:cxn ang="0">
                    <a:pos x="48" y="16"/>
                  </a:cxn>
                  <a:cxn ang="0">
                    <a:pos x="45" y="16"/>
                  </a:cxn>
                  <a:cxn ang="0">
                    <a:pos x="38" y="9"/>
                  </a:cxn>
                  <a:cxn ang="0">
                    <a:pos x="36" y="4"/>
                  </a:cxn>
                  <a:cxn ang="0">
                    <a:pos x="23" y="4"/>
                  </a:cxn>
                </a:cxnLst>
                <a:rect l="0" t="0" r="r" b="b"/>
                <a:pathLst>
                  <a:path w="52" h="22">
                    <a:moveTo>
                      <a:pt x="23" y="4"/>
                    </a:moveTo>
                    <a:lnTo>
                      <a:pt x="0" y="0"/>
                    </a:lnTo>
                    <a:lnTo>
                      <a:pt x="2" y="4"/>
                    </a:lnTo>
                    <a:lnTo>
                      <a:pt x="7" y="7"/>
                    </a:lnTo>
                    <a:lnTo>
                      <a:pt x="12" y="11"/>
                    </a:lnTo>
                    <a:lnTo>
                      <a:pt x="16" y="11"/>
                    </a:lnTo>
                    <a:lnTo>
                      <a:pt x="21" y="16"/>
                    </a:lnTo>
                    <a:lnTo>
                      <a:pt x="26" y="19"/>
                    </a:lnTo>
                    <a:lnTo>
                      <a:pt x="33" y="19"/>
                    </a:lnTo>
                    <a:lnTo>
                      <a:pt x="38" y="21"/>
                    </a:lnTo>
                    <a:lnTo>
                      <a:pt x="52" y="21"/>
                    </a:lnTo>
                    <a:lnTo>
                      <a:pt x="48" y="16"/>
                    </a:lnTo>
                    <a:lnTo>
                      <a:pt x="45" y="16"/>
                    </a:lnTo>
                    <a:lnTo>
                      <a:pt x="38" y="9"/>
                    </a:lnTo>
                    <a:lnTo>
                      <a:pt x="36" y="4"/>
                    </a:lnTo>
                    <a:lnTo>
                      <a:pt x="23"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6" name="Freeform 4922"/>
              <p:cNvSpPr>
                <a:spLocks/>
              </p:cNvSpPr>
              <p:nvPr/>
            </p:nvSpPr>
            <p:spPr bwMode="auto">
              <a:xfrm>
                <a:off x="6844" y="8337"/>
                <a:ext cx="113" cy="36"/>
              </a:xfrm>
              <a:custGeom>
                <a:avLst/>
                <a:gdLst/>
                <a:ahLst/>
                <a:cxnLst>
                  <a:cxn ang="0">
                    <a:pos x="28" y="0"/>
                  </a:cxn>
                  <a:cxn ang="0">
                    <a:pos x="0" y="14"/>
                  </a:cxn>
                  <a:cxn ang="0">
                    <a:pos x="2" y="19"/>
                  </a:cxn>
                  <a:cxn ang="0">
                    <a:pos x="7" y="23"/>
                  </a:cxn>
                  <a:cxn ang="0">
                    <a:pos x="11" y="26"/>
                  </a:cxn>
                  <a:cxn ang="0">
                    <a:pos x="16" y="26"/>
                  </a:cxn>
                  <a:cxn ang="0">
                    <a:pos x="23" y="28"/>
                  </a:cxn>
                  <a:cxn ang="0">
                    <a:pos x="28" y="28"/>
                  </a:cxn>
                  <a:cxn ang="0">
                    <a:pos x="36" y="31"/>
                  </a:cxn>
                  <a:cxn ang="0">
                    <a:pos x="43" y="31"/>
                  </a:cxn>
                  <a:cxn ang="0">
                    <a:pos x="50" y="33"/>
                  </a:cxn>
                  <a:cxn ang="0">
                    <a:pos x="74" y="33"/>
                  </a:cxn>
                  <a:cxn ang="0">
                    <a:pos x="79" y="36"/>
                  </a:cxn>
                  <a:cxn ang="0">
                    <a:pos x="112" y="36"/>
                  </a:cxn>
                  <a:cxn ang="0">
                    <a:pos x="98" y="26"/>
                  </a:cxn>
                  <a:cxn ang="0">
                    <a:pos x="86" y="7"/>
                  </a:cxn>
                  <a:cxn ang="0">
                    <a:pos x="64" y="7"/>
                  </a:cxn>
                  <a:cxn ang="0">
                    <a:pos x="38" y="2"/>
                  </a:cxn>
                  <a:cxn ang="0">
                    <a:pos x="28" y="0"/>
                  </a:cxn>
                </a:cxnLst>
                <a:rect l="0" t="0" r="r" b="b"/>
                <a:pathLst>
                  <a:path w="113" h="36">
                    <a:moveTo>
                      <a:pt x="28" y="0"/>
                    </a:moveTo>
                    <a:lnTo>
                      <a:pt x="0" y="14"/>
                    </a:lnTo>
                    <a:lnTo>
                      <a:pt x="2" y="19"/>
                    </a:lnTo>
                    <a:lnTo>
                      <a:pt x="7" y="23"/>
                    </a:lnTo>
                    <a:lnTo>
                      <a:pt x="11" y="26"/>
                    </a:lnTo>
                    <a:lnTo>
                      <a:pt x="16" y="26"/>
                    </a:lnTo>
                    <a:lnTo>
                      <a:pt x="23" y="28"/>
                    </a:lnTo>
                    <a:lnTo>
                      <a:pt x="28" y="28"/>
                    </a:lnTo>
                    <a:lnTo>
                      <a:pt x="36" y="31"/>
                    </a:lnTo>
                    <a:lnTo>
                      <a:pt x="43" y="31"/>
                    </a:lnTo>
                    <a:lnTo>
                      <a:pt x="50" y="33"/>
                    </a:lnTo>
                    <a:lnTo>
                      <a:pt x="74" y="33"/>
                    </a:lnTo>
                    <a:lnTo>
                      <a:pt x="79" y="36"/>
                    </a:lnTo>
                    <a:lnTo>
                      <a:pt x="112" y="36"/>
                    </a:lnTo>
                    <a:lnTo>
                      <a:pt x="98" y="26"/>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7" name="Freeform 4923"/>
              <p:cNvSpPr>
                <a:spLocks/>
              </p:cNvSpPr>
              <p:nvPr/>
            </p:nvSpPr>
            <p:spPr bwMode="auto">
              <a:xfrm>
                <a:off x="6734" y="8210"/>
                <a:ext cx="36" cy="7"/>
              </a:xfrm>
              <a:custGeom>
                <a:avLst/>
                <a:gdLst/>
                <a:ahLst/>
                <a:cxnLst>
                  <a:cxn ang="0">
                    <a:pos x="35" y="7"/>
                  </a:cxn>
                  <a:cxn ang="0">
                    <a:pos x="35" y="2"/>
                  </a:cxn>
                  <a:cxn ang="0">
                    <a:pos x="21" y="2"/>
                  </a:cxn>
                  <a:cxn ang="0">
                    <a:pos x="19" y="0"/>
                  </a:cxn>
                  <a:cxn ang="0">
                    <a:pos x="14" y="0"/>
                  </a:cxn>
                  <a:cxn ang="0">
                    <a:pos x="11" y="2"/>
                  </a:cxn>
                  <a:cxn ang="0">
                    <a:pos x="0" y="2"/>
                  </a:cxn>
                  <a:cxn ang="0">
                    <a:pos x="0" y="7"/>
                  </a:cxn>
                  <a:cxn ang="0">
                    <a:pos x="35" y="7"/>
                  </a:cxn>
                </a:cxnLst>
                <a:rect l="0" t="0" r="r" b="b"/>
                <a:pathLst>
                  <a:path w="36" h="7">
                    <a:moveTo>
                      <a:pt x="35" y="7"/>
                    </a:moveTo>
                    <a:lnTo>
                      <a:pt x="35" y="2"/>
                    </a:lnTo>
                    <a:lnTo>
                      <a:pt x="21" y="2"/>
                    </a:lnTo>
                    <a:lnTo>
                      <a:pt x="19" y="0"/>
                    </a:lnTo>
                    <a:lnTo>
                      <a:pt x="14" y="0"/>
                    </a:lnTo>
                    <a:lnTo>
                      <a:pt x="11" y="2"/>
                    </a:lnTo>
                    <a:lnTo>
                      <a:pt x="0" y="2"/>
                    </a:lnTo>
                    <a:lnTo>
                      <a:pt x="0" y="7"/>
                    </a:lnTo>
                    <a:lnTo>
                      <a:pt x="35"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8" name="Freeform 4924"/>
              <p:cNvSpPr>
                <a:spLocks/>
              </p:cNvSpPr>
              <p:nvPr/>
            </p:nvSpPr>
            <p:spPr bwMode="auto">
              <a:xfrm>
                <a:off x="6732" y="8227"/>
                <a:ext cx="38" cy="98"/>
              </a:xfrm>
              <a:custGeom>
                <a:avLst/>
                <a:gdLst/>
                <a:ahLst/>
                <a:cxnLst>
                  <a:cxn ang="0">
                    <a:pos x="28" y="86"/>
                  </a:cxn>
                  <a:cxn ang="0">
                    <a:pos x="0" y="83"/>
                  </a:cxn>
                  <a:cxn ang="0">
                    <a:pos x="0" y="98"/>
                  </a:cxn>
                  <a:cxn ang="0">
                    <a:pos x="4" y="88"/>
                  </a:cxn>
                  <a:cxn ang="0">
                    <a:pos x="38" y="88"/>
                  </a:cxn>
                  <a:cxn ang="0">
                    <a:pos x="35" y="71"/>
                  </a:cxn>
                  <a:cxn ang="0">
                    <a:pos x="33" y="50"/>
                  </a:cxn>
                  <a:cxn ang="0">
                    <a:pos x="33" y="4"/>
                  </a:cxn>
                  <a:cxn ang="0">
                    <a:pos x="38" y="0"/>
                  </a:cxn>
                  <a:cxn ang="0">
                    <a:pos x="28" y="0"/>
                  </a:cxn>
                  <a:cxn ang="0">
                    <a:pos x="28" y="86"/>
                  </a:cxn>
                </a:cxnLst>
                <a:rect l="0" t="0" r="r" b="b"/>
                <a:pathLst>
                  <a:path w="38" h="98">
                    <a:moveTo>
                      <a:pt x="28" y="86"/>
                    </a:moveTo>
                    <a:lnTo>
                      <a:pt x="0" y="83"/>
                    </a:lnTo>
                    <a:lnTo>
                      <a:pt x="0" y="98"/>
                    </a:lnTo>
                    <a:lnTo>
                      <a:pt x="4" y="88"/>
                    </a:lnTo>
                    <a:lnTo>
                      <a:pt x="38" y="88"/>
                    </a:lnTo>
                    <a:lnTo>
                      <a:pt x="35" y="71"/>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9" name="Freeform 4925"/>
              <p:cNvSpPr>
                <a:spLocks/>
              </p:cNvSpPr>
              <p:nvPr/>
            </p:nvSpPr>
            <p:spPr bwMode="auto">
              <a:xfrm>
                <a:off x="6727" y="8217"/>
                <a:ext cx="48" cy="111"/>
              </a:xfrm>
              <a:custGeom>
                <a:avLst/>
                <a:gdLst/>
                <a:ahLst/>
                <a:cxnLst>
                  <a:cxn ang="0">
                    <a:pos x="0" y="9"/>
                  </a:cxn>
                  <a:cxn ang="0">
                    <a:pos x="0" y="110"/>
                  </a:cxn>
                  <a:cxn ang="0">
                    <a:pos x="4" y="110"/>
                  </a:cxn>
                  <a:cxn ang="0">
                    <a:pos x="4" y="14"/>
                  </a:cxn>
                  <a:cxn ang="0">
                    <a:pos x="47" y="7"/>
                  </a:cxn>
                  <a:cxn ang="0">
                    <a:pos x="47" y="2"/>
                  </a:cxn>
                  <a:cxn ang="0">
                    <a:pos x="2" y="0"/>
                  </a:cxn>
                  <a:cxn ang="0">
                    <a:pos x="0" y="9"/>
                  </a:cxn>
                </a:cxnLst>
                <a:rect l="0" t="0" r="r" b="b"/>
                <a:pathLst>
                  <a:path w="48" h="111">
                    <a:moveTo>
                      <a:pt x="0" y="9"/>
                    </a:moveTo>
                    <a:lnTo>
                      <a:pt x="0" y="110"/>
                    </a:lnTo>
                    <a:lnTo>
                      <a:pt x="4" y="110"/>
                    </a:lnTo>
                    <a:lnTo>
                      <a:pt x="4" y="14"/>
                    </a:lnTo>
                    <a:lnTo>
                      <a:pt x="47" y="7"/>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0" name="Freeform 4926"/>
              <p:cNvSpPr>
                <a:spLocks/>
              </p:cNvSpPr>
              <p:nvPr/>
            </p:nvSpPr>
            <p:spPr bwMode="auto">
              <a:xfrm>
                <a:off x="6734" y="8229"/>
                <a:ext cx="41" cy="94"/>
              </a:xfrm>
              <a:custGeom>
                <a:avLst/>
                <a:gdLst/>
                <a:ahLst/>
                <a:cxnLst>
                  <a:cxn ang="0">
                    <a:pos x="33" y="31"/>
                  </a:cxn>
                  <a:cxn ang="0">
                    <a:pos x="35" y="19"/>
                  </a:cxn>
                  <a:cxn ang="0">
                    <a:pos x="40" y="0"/>
                  </a:cxn>
                  <a:cxn ang="0">
                    <a:pos x="31" y="2"/>
                  </a:cxn>
                  <a:cxn ang="0">
                    <a:pos x="31" y="86"/>
                  </a:cxn>
                  <a:cxn ang="0">
                    <a:pos x="23" y="86"/>
                  </a:cxn>
                  <a:cxn ang="0">
                    <a:pos x="2" y="83"/>
                  </a:cxn>
                  <a:cxn ang="0">
                    <a:pos x="0" y="91"/>
                  </a:cxn>
                  <a:cxn ang="0">
                    <a:pos x="35" y="93"/>
                  </a:cxn>
                  <a:cxn ang="0">
                    <a:pos x="33" y="79"/>
                  </a:cxn>
                  <a:cxn ang="0">
                    <a:pos x="33" y="31"/>
                  </a:cxn>
                </a:cxnLst>
                <a:rect l="0" t="0" r="r" b="b"/>
                <a:pathLst>
                  <a:path w="41" h="94">
                    <a:moveTo>
                      <a:pt x="33" y="31"/>
                    </a:moveTo>
                    <a:lnTo>
                      <a:pt x="35" y="19"/>
                    </a:lnTo>
                    <a:lnTo>
                      <a:pt x="40" y="0"/>
                    </a:lnTo>
                    <a:lnTo>
                      <a:pt x="31" y="2"/>
                    </a:lnTo>
                    <a:lnTo>
                      <a:pt x="31" y="86"/>
                    </a:lnTo>
                    <a:lnTo>
                      <a:pt x="23" y="86"/>
                    </a:lnTo>
                    <a:lnTo>
                      <a:pt x="2" y="83"/>
                    </a:lnTo>
                    <a:lnTo>
                      <a:pt x="0" y="91"/>
                    </a:lnTo>
                    <a:lnTo>
                      <a:pt x="35"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1" name="Freeform 4927"/>
              <p:cNvSpPr>
                <a:spLocks/>
              </p:cNvSpPr>
              <p:nvPr/>
            </p:nvSpPr>
            <p:spPr bwMode="auto">
              <a:xfrm>
                <a:off x="6744" y="8236"/>
                <a:ext cx="4" cy="10"/>
              </a:xfrm>
              <a:custGeom>
                <a:avLst/>
                <a:gdLst/>
                <a:ahLst/>
                <a:cxnLst>
                  <a:cxn ang="0">
                    <a:pos x="2" y="0"/>
                  </a:cxn>
                  <a:cxn ang="0">
                    <a:pos x="0" y="0"/>
                  </a:cxn>
                  <a:cxn ang="0">
                    <a:pos x="0" y="7"/>
                  </a:cxn>
                  <a:cxn ang="0">
                    <a:pos x="4" y="9"/>
                  </a:cxn>
                  <a:cxn ang="0">
                    <a:pos x="4" y="0"/>
                  </a:cxn>
                  <a:cxn ang="0">
                    <a:pos x="2" y="0"/>
                  </a:cxn>
                </a:cxnLst>
                <a:rect l="0" t="0" r="r" b="b"/>
                <a:pathLst>
                  <a:path w="4"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2" name="Freeform 4928"/>
              <p:cNvSpPr>
                <a:spLocks/>
              </p:cNvSpPr>
              <p:nvPr/>
            </p:nvSpPr>
            <p:spPr bwMode="auto">
              <a:xfrm>
                <a:off x="6744" y="8258"/>
                <a:ext cx="4" cy="10"/>
              </a:xfrm>
              <a:custGeom>
                <a:avLst/>
                <a:gdLst/>
                <a:ahLst/>
                <a:cxnLst>
                  <a:cxn ang="0">
                    <a:pos x="2" y="0"/>
                  </a:cxn>
                  <a:cxn ang="0">
                    <a:pos x="0" y="0"/>
                  </a:cxn>
                  <a:cxn ang="0">
                    <a:pos x="0" y="7"/>
                  </a:cxn>
                  <a:cxn ang="0">
                    <a:pos x="4" y="9"/>
                  </a:cxn>
                  <a:cxn ang="0">
                    <a:pos x="4" y="0"/>
                  </a:cxn>
                  <a:cxn ang="0">
                    <a:pos x="2" y="0"/>
                  </a:cxn>
                </a:cxnLst>
                <a:rect l="0" t="0" r="r" b="b"/>
                <a:pathLst>
                  <a:path w="4"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3" name="Freeform 4929"/>
              <p:cNvSpPr>
                <a:spLocks/>
              </p:cNvSpPr>
              <p:nvPr/>
            </p:nvSpPr>
            <p:spPr bwMode="auto">
              <a:xfrm>
                <a:off x="6741" y="8234"/>
                <a:ext cx="7" cy="12"/>
              </a:xfrm>
              <a:custGeom>
                <a:avLst/>
                <a:gdLst/>
                <a:ahLst/>
                <a:cxnLst>
                  <a:cxn ang="0">
                    <a:pos x="2" y="0"/>
                  </a:cxn>
                  <a:cxn ang="0">
                    <a:pos x="2" y="0"/>
                  </a:cxn>
                  <a:cxn ang="0">
                    <a:pos x="0" y="2"/>
                  </a:cxn>
                  <a:cxn ang="0">
                    <a:pos x="0" y="9"/>
                  </a:cxn>
                  <a:cxn ang="0">
                    <a:pos x="2" y="11"/>
                  </a:cxn>
                  <a:cxn ang="0">
                    <a:pos x="7" y="7"/>
                  </a:cxn>
                  <a:cxn ang="0">
                    <a:pos x="7" y="4"/>
                  </a:cxn>
                  <a:cxn ang="0">
                    <a:pos x="2" y="0"/>
                  </a:cxn>
                </a:cxnLst>
                <a:rect l="0" t="0" r="r" b="b"/>
                <a:pathLst>
                  <a:path w="7" h="12">
                    <a:moveTo>
                      <a:pt x="2" y="0"/>
                    </a:moveTo>
                    <a:lnTo>
                      <a:pt x="2" y="0"/>
                    </a:lnTo>
                    <a:lnTo>
                      <a:pt x="0" y="2"/>
                    </a:lnTo>
                    <a:lnTo>
                      <a:pt x="0" y="9"/>
                    </a:lnTo>
                    <a:lnTo>
                      <a:pt x="2" y="11"/>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4" name="Freeform 4930"/>
              <p:cNvSpPr>
                <a:spLocks/>
              </p:cNvSpPr>
              <p:nvPr/>
            </p:nvSpPr>
            <p:spPr bwMode="auto">
              <a:xfrm>
                <a:off x="6741" y="8256"/>
                <a:ext cx="7" cy="12"/>
              </a:xfrm>
              <a:custGeom>
                <a:avLst/>
                <a:gdLst/>
                <a:ahLst/>
                <a:cxnLst>
                  <a:cxn ang="0">
                    <a:pos x="2" y="0"/>
                  </a:cxn>
                  <a:cxn ang="0">
                    <a:pos x="2" y="0"/>
                  </a:cxn>
                  <a:cxn ang="0">
                    <a:pos x="0" y="2"/>
                  </a:cxn>
                  <a:cxn ang="0">
                    <a:pos x="0" y="9"/>
                  </a:cxn>
                  <a:cxn ang="0">
                    <a:pos x="2" y="11"/>
                  </a:cxn>
                  <a:cxn ang="0">
                    <a:pos x="7" y="7"/>
                  </a:cxn>
                  <a:cxn ang="0">
                    <a:pos x="7" y="4"/>
                  </a:cxn>
                  <a:cxn ang="0">
                    <a:pos x="2" y="0"/>
                  </a:cxn>
                </a:cxnLst>
                <a:rect l="0" t="0" r="r" b="b"/>
                <a:pathLst>
                  <a:path w="7" h="12">
                    <a:moveTo>
                      <a:pt x="2" y="0"/>
                    </a:moveTo>
                    <a:lnTo>
                      <a:pt x="2" y="0"/>
                    </a:lnTo>
                    <a:lnTo>
                      <a:pt x="0" y="2"/>
                    </a:lnTo>
                    <a:lnTo>
                      <a:pt x="0" y="9"/>
                    </a:lnTo>
                    <a:lnTo>
                      <a:pt x="2" y="11"/>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5" name="Freeform 4931"/>
              <p:cNvSpPr>
                <a:spLocks/>
              </p:cNvSpPr>
              <p:nvPr/>
            </p:nvSpPr>
            <p:spPr bwMode="auto">
              <a:xfrm>
                <a:off x="6734" y="8143"/>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6" name="Freeform 4932"/>
              <p:cNvSpPr>
                <a:spLocks/>
              </p:cNvSpPr>
              <p:nvPr/>
            </p:nvSpPr>
            <p:spPr bwMode="auto">
              <a:xfrm>
                <a:off x="6748" y="8140"/>
                <a:ext cx="8" cy="3"/>
              </a:xfrm>
              <a:custGeom>
                <a:avLst/>
                <a:gdLst/>
                <a:ahLst/>
                <a:cxnLst>
                  <a:cxn ang="0">
                    <a:pos x="2" y="0"/>
                  </a:cxn>
                  <a:cxn ang="0">
                    <a:pos x="2" y="0"/>
                  </a:cxn>
                  <a:cxn ang="0">
                    <a:pos x="0" y="2"/>
                  </a:cxn>
                  <a:cxn ang="0">
                    <a:pos x="7" y="2"/>
                  </a:cxn>
                  <a:cxn ang="0">
                    <a:pos x="7" y="0"/>
                  </a:cxn>
                  <a:cxn ang="0">
                    <a:pos x="2" y="0"/>
                  </a:cxn>
                </a:cxnLst>
                <a:rect l="0" t="0" r="r" b="b"/>
                <a:pathLst>
                  <a:path w="8"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7" name="Freeform 4933"/>
              <p:cNvSpPr>
                <a:spLocks/>
              </p:cNvSpPr>
              <p:nvPr/>
            </p:nvSpPr>
            <p:spPr bwMode="auto">
              <a:xfrm>
                <a:off x="6763" y="8140"/>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8" name="Freeform 4934"/>
              <p:cNvSpPr>
                <a:spLocks/>
              </p:cNvSpPr>
              <p:nvPr/>
            </p:nvSpPr>
            <p:spPr bwMode="auto">
              <a:xfrm>
                <a:off x="6734" y="8143"/>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9" name="Freeform 4935"/>
              <p:cNvSpPr>
                <a:spLocks/>
              </p:cNvSpPr>
              <p:nvPr/>
            </p:nvSpPr>
            <p:spPr bwMode="auto">
              <a:xfrm>
                <a:off x="6748" y="8140"/>
                <a:ext cx="8" cy="3"/>
              </a:xfrm>
              <a:custGeom>
                <a:avLst/>
                <a:gdLst/>
                <a:ahLst/>
                <a:cxnLst>
                  <a:cxn ang="0">
                    <a:pos x="2" y="0"/>
                  </a:cxn>
                  <a:cxn ang="0">
                    <a:pos x="2" y="0"/>
                  </a:cxn>
                  <a:cxn ang="0">
                    <a:pos x="0" y="2"/>
                  </a:cxn>
                  <a:cxn ang="0">
                    <a:pos x="7" y="2"/>
                  </a:cxn>
                  <a:cxn ang="0">
                    <a:pos x="2" y="0"/>
                  </a:cxn>
                </a:cxnLst>
                <a:rect l="0" t="0" r="r" b="b"/>
                <a:pathLst>
                  <a:path w="8" h="3">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0" name="Freeform 4936"/>
              <p:cNvSpPr>
                <a:spLocks/>
              </p:cNvSpPr>
              <p:nvPr/>
            </p:nvSpPr>
            <p:spPr bwMode="auto">
              <a:xfrm>
                <a:off x="6763" y="8140"/>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1" name="Freeform 4937"/>
              <p:cNvSpPr>
                <a:spLocks/>
              </p:cNvSpPr>
              <p:nvPr/>
            </p:nvSpPr>
            <p:spPr bwMode="auto">
              <a:xfrm>
                <a:off x="6736" y="8335"/>
                <a:ext cx="44" cy="14"/>
              </a:xfrm>
              <a:custGeom>
                <a:avLst/>
                <a:gdLst/>
                <a:ahLst/>
                <a:cxnLst>
                  <a:cxn ang="0">
                    <a:pos x="0" y="0"/>
                  </a:cxn>
                  <a:cxn ang="0">
                    <a:pos x="0" y="9"/>
                  </a:cxn>
                  <a:cxn ang="0">
                    <a:pos x="43" y="14"/>
                  </a:cxn>
                  <a:cxn ang="0">
                    <a:pos x="43" y="4"/>
                  </a:cxn>
                  <a:cxn ang="0">
                    <a:pos x="0" y="0"/>
                  </a:cxn>
                </a:cxnLst>
                <a:rect l="0" t="0" r="r" b="b"/>
                <a:pathLst>
                  <a:path w="44"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2" name="Freeform 4938"/>
              <p:cNvSpPr>
                <a:spLocks/>
              </p:cNvSpPr>
              <p:nvPr/>
            </p:nvSpPr>
            <p:spPr bwMode="auto">
              <a:xfrm>
                <a:off x="6948" y="8097"/>
                <a:ext cx="14" cy="171"/>
              </a:xfrm>
              <a:custGeom>
                <a:avLst/>
                <a:gdLst/>
                <a:ahLst/>
                <a:cxnLst>
                  <a:cxn ang="0">
                    <a:pos x="7" y="40"/>
                  </a:cxn>
                  <a:cxn ang="0">
                    <a:pos x="7" y="0"/>
                  </a:cxn>
                  <a:cxn ang="0">
                    <a:pos x="2" y="2"/>
                  </a:cxn>
                  <a:cxn ang="0">
                    <a:pos x="2" y="86"/>
                  </a:cxn>
                  <a:cxn ang="0">
                    <a:pos x="0" y="127"/>
                  </a:cxn>
                  <a:cxn ang="0">
                    <a:pos x="0" y="167"/>
                  </a:cxn>
                  <a:cxn ang="0">
                    <a:pos x="14" y="170"/>
                  </a:cxn>
                  <a:cxn ang="0">
                    <a:pos x="2" y="165"/>
                  </a:cxn>
                  <a:cxn ang="0">
                    <a:pos x="4" y="124"/>
                  </a:cxn>
                  <a:cxn ang="0">
                    <a:pos x="4" y="81"/>
                  </a:cxn>
                  <a:cxn ang="0">
                    <a:pos x="7" y="40"/>
                  </a:cxn>
                </a:cxnLst>
                <a:rect l="0" t="0" r="r" b="b"/>
                <a:pathLst>
                  <a:path w="14" h="171">
                    <a:moveTo>
                      <a:pt x="7" y="40"/>
                    </a:moveTo>
                    <a:lnTo>
                      <a:pt x="7" y="0"/>
                    </a:lnTo>
                    <a:lnTo>
                      <a:pt x="2" y="2"/>
                    </a:lnTo>
                    <a:lnTo>
                      <a:pt x="2" y="86"/>
                    </a:lnTo>
                    <a:lnTo>
                      <a:pt x="0" y="127"/>
                    </a:lnTo>
                    <a:lnTo>
                      <a:pt x="0" y="167"/>
                    </a:lnTo>
                    <a:lnTo>
                      <a:pt x="14" y="170"/>
                    </a:lnTo>
                    <a:lnTo>
                      <a:pt x="2" y="165"/>
                    </a:lnTo>
                    <a:lnTo>
                      <a:pt x="4" y="124"/>
                    </a:lnTo>
                    <a:lnTo>
                      <a:pt x="4" y="81"/>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3" name="Freeform 4939"/>
              <p:cNvSpPr>
                <a:spLocks/>
              </p:cNvSpPr>
              <p:nvPr/>
            </p:nvSpPr>
            <p:spPr bwMode="auto">
              <a:xfrm>
                <a:off x="6976" y="8275"/>
                <a:ext cx="72" cy="110"/>
              </a:xfrm>
              <a:custGeom>
                <a:avLst/>
                <a:gdLst/>
                <a:ahLst/>
                <a:cxnLst>
                  <a:cxn ang="0">
                    <a:pos x="7" y="2"/>
                  </a:cxn>
                  <a:cxn ang="0">
                    <a:pos x="7" y="2"/>
                  </a:cxn>
                  <a:cxn ang="0">
                    <a:pos x="2" y="23"/>
                  </a:cxn>
                  <a:cxn ang="0">
                    <a:pos x="0" y="74"/>
                  </a:cxn>
                  <a:cxn ang="0">
                    <a:pos x="0" y="103"/>
                  </a:cxn>
                  <a:cxn ang="0">
                    <a:pos x="40" y="110"/>
                  </a:cxn>
                  <a:cxn ang="0">
                    <a:pos x="72" y="103"/>
                  </a:cxn>
                  <a:cxn ang="0">
                    <a:pos x="72" y="76"/>
                  </a:cxn>
                  <a:cxn ang="0">
                    <a:pos x="69" y="64"/>
                  </a:cxn>
                  <a:cxn ang="0">
                    <a:pos x="69" y="40"/>
                  </a:cxn>
                  <a:cxn ang="0">
                    <a:pos x="64" y="16"/>
                  </a:cxn>
                  <a:cxn ang="0">
                    <a:pos x="62" y="2"/>
                  </a:cxn>
                  <a:cxn ang="0">
                    <a:pos x="33" y="0"/>
                  </a:cxn>
                  <a:cxn ang="0">
                    <a:pos x="7" y="2"/>
                  </a:cxn>
                </a:cxnLst>
                <a:rect l="0" t="0" r="r" b="b"/>
                <a:pathLst>
                  <a:path w="72" h="110">
                    <a:moveTo>
                      <a:pt x="7" y="2"/>
                    </a:moveTo>
                    <a:lnTo>
                      <a:pt x="7" y="2"/>
                    </a:lnTo>
                    <a:lnTo>
                      <a:pt x="2" y="23"/>
                    </a:lnTo>
                    <a:lnTo>
                      <a:pt x="0" y="74"/>
                    </a:lnTo>
                    <a:lnTo>
                      <a:pt x="0" y="103"/>
                    </a:lnTo>
                    <a:lnTo>
                      <a:pt x="40" y="110"/>
                    </a:lnTo>
                    <a:lnTo>
                      <a:pt x="72" y="103"/>
                    </a:lnTo>
                    <a:lnTo>
                      <a:pt x="72"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4" name="Freeform 4940"/>
              <p:cNvSpPr>
                <a:spLocks/>
              </p:cNvSpPr>
              <p:nvPr/>
            </p:nvSpPr>
            <p:spPr bwMode="auto">
              <a:xfrm>
                <a:off x="6974" y="8287"/>
                <a:ext cx="46" cy="86"/>
              </a:xfrm>
              <a:custGeom>
                <a:avLst/>
                <a:gdLst/>
                <a:ahLst/>
                <a:cxnLst>
                  <a:cxn ang="0">
                    <a:pos x="43" y="0"/>
                  </a:cxn>
                  <a:cxn ang="0">
                    <a:pos x="7" y="0"/>
                  </a:cxn>
                  <a:cxn ang="0">
                    <a:pos x="2" y="21"/>
                  </a:cxn>
                  <a:cxn ang="0">
                    <a:pos x="2" y="40"/>
                  </a:cxn>
                  <a:cxn ang="0">
                    <a:pos x="0" y="60"/>
                  </a:cxn>
                  <a:cxn ang="0">
                    <a:pos x="0" y="81"/>
                  </a:cxn>
                  <a:cxn ang="0">
                    <a:pos x="2" y="83"/>
                  </a:cxn>
                  <a:cxn ang="0">
                    <a:pos x="26" y="83"/>
                  </a:cxn>
                  <a:cxn ang="0">
                    <a:pos x="28" y="86"/>
                  </a:cxn>
                  <a:cxn ang="0">
                    <a:pos x="43" y="86"/>
                  </a:cxn>
                  <a:cxn ang="0">
                    <a:pos x="45" y="64"/>
                  </a:cxn>
                  <a:cxn ang="0">
                    <a:pos x="45" y="21"/>
                  </a:cxn>
                  <a:cxn ang="0">
                    <a:pos x="43" y="0"/>
                  </a:cxn>
                </a:cxnLst>
                <a:rect l="0" t="0" r="r" b="b"/>
                <a:pathLst>
                  <a:path w="46" h="86">
                    <a:moveTo>
                      <a:pt x="43" y="0"/>
                    </a:moveTo>
                    <a:lnTo>
                      <a:pt x="7" y="0"/>
                    </a:lnTo>
                    <a:lnTo>
                      <a:pt x="2" y="21"/>
                    </a:lnTo>
                    <a:lnTo>
                      <a:pt x="2" y="40"/>
                    </a:lnTo>
                    <a:lnTo>
                      <a:pt x="0" y="60"/>
                    </a:lnTo>
                    <a:lnTo>
                      <a:pt x="0" y="81"/>
                    </a:lnTo>
                    <a:lnTo>
                      <a:pt x="2" y="83"/>
                    </a:lnTo>
                    <a:lnTo>
                      <a:pt x="26" y="83"/>
                    </a:lnTo>
                    <a:lnTo>
                      <a:pt x="28" y="86"/>
                    </a:lnTo>
                    <a:lnTo>
                      <a:pt x="43" y="86"/>
                    </a:lnTo>
                    <a:lnTo>
                      <a:pt x="45" y="64"/>
                    </a:lnTo>
                    <a:lnTo>
                      <a:pt x="45" y="21"/>
                    </a:lnTo>
                    <a:lnTo>
                      <a:pt x="43"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5" name="Freeform 4941"/>
              <p:cNvSpPr>
                <a:spLocks/>
              </p:cNvSpPr>
              <p:nvPr/>
            </p:nvSpPr>
            <p:spPr bwMode="auto">
              <a:xfrm>
                <a:off x="6976" y="8287"/>
                <a:ext cx="41" cy="81"/>
              </a:xfrm>
              <a:custGeom>
                <a:avLst/>
                <a:gdLst/>
                <a:ahLst/>
                <a:cxnLst>
                  <a:cxn ang="0">
                    <a:pos x="2" y="21"/>
                  </a:cxn>
                  <a:cxn ang="0">
                    <a:pos x="0" y="38"/>
                  </a:cxn>
                  <a:cxn ang="0">
                    <a:pos x="0" y="76"/>
                  </a:cxn>
                  <a:cxn ang="0">
                    <a:pos x="4" y="79"/>
                  </a:cxn>
                  <a:cxn ang="0">
                    <a:pos x="28" y="79"/>
                  </a:cxn>
                  <a:cxn ang="0">
                    <a:pos x="33" y="81"/>
                  </a:cxn>
                  <a:cxn ang="0">
                    <a:pos x="40" y="81"/>
                  </a:cxn>
                  <a:cxn ang="0">
                    <a:pos x="40" y="0"/>
                  </a:cxn>
                  <a:cxn ang="0">
                    <a:pos x="4" y="0"/>
                  </a:cxn>
                  <a:cxn ang="0">
                    <a:pos x="2" y="21"/>
                  </a:cxn>
                </a:cxnLst>
                <a:rect l="0" t="0" r="r" b="b"/>
                <a:pathLst>
                  <a:path w="41" h="81">
                    <a:moveTo>
                      <a:pt x="2" y="21"/>
                    </a:moveTo>
                    <a:lnTo>
                      <a:pt x="0" y="38"/>
                    </a:lnTo>
                    <a:lnTo>
                      <a:pt x="0" y="76"/>
                    </a:lnTo>
                    <a:lnTo>
                      <a:pt x="4" y="79"/>
                    </a:lnTo>
                    <a:lnTo>
                      <a:pt x="28" y="79"/>
                    </a:lnTo>
                    <a:lnTo>
                      <a:pt x="33" y="81"/>
                    </a:lnTo>
                    <a:lnTo>
                      <a:pt x="40" y="81"/>
                    </a:lnTo>
                    <a:lnTo>
                      <a:pt x="40" y="0"/>
                    </a:lnTo>
                    <a:lnTo>
                      <a:pt x="4" y="0"/>
                    </a:lnTo>
                    <a:lnTo>
                      <a:pt x="2" y="21"/>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6" name="Freeform 4942"/>
              <p:cNvSpPr>
                <a:spLocks/>
              </p:cNvSpPr>
              <p:nvPr/>
            </p:nvSpPr>
            <p:spPr bwMode="auto">
              <a:xfrm>
                <a:off x="6976" y="8287"/>
                <a:ext cx="41" cy="74"/>
              </a:xfrm>
              <a:custGeom>
                <a:avLst/>
                <a:gdLst/>
                <a:ahLst/>
                <a:cxnLst>
                  <a:cxn ang="0">
                    <a:pos x="38" y="0"/>
                  </a:cxn>
                  <a:cxn ang="0">
                    <a:pos x="4" y="0"/>
                  </a:cxn>
                  <a:cxn ang="0">
                    <a:pos x="2" y="19"/>
                  </a:cxn>
                  <a:cxn ang="0">
                    <a:pos x="0" y="36"/>
                  </a:cxn>
                  <a:cxn ang="0">
                    <a:pos x="0" y="71"/>
                  </a:cxn>
                  <a:cxn ang="0">
                    <a:pos x="4" y="71"/>
                  </a:cxn>
                  <a:cxn ang="0">
                    <a:pos x="9" y="74"/>
                  </a:cxn>
                  <a:cxn ang="0">
                    <a:pos x="38" y="74"/>
                  </a:cxn>
                  <a:cxn ang="0">
                    <a:pos x="40" y="57"/>
                  </a:cxn>
                  <a:cxn ang="0">
                    <a:pos x="40" y="19"/>
                  </a:cxn>
                  <a:cxn ang="0">
                    <a:pos x="38" y="0"/>
                  </a:cxn>
                </a:cxnLst>
                <a:rect l="0" t="0" r="r" b="b"/>
                <a:pathLst>
                  <a:path w="41" h="74">
                    <a:moveTo>
                      <a:pt x="38" y="0"/>
                    </a:moveTo>
                    <a:lnTo>
                      <a:pt x="4" y="0"/>
                    </a:lnTo>
                    <a:lnTo>
                      <a:pt x="2" y="19"/>
                    </a:lnTo>
                    <a:lnTo>
                      <a:pt x="0" y="36"/>
                    </a:lnTo>
                    <a:lnTo>
                      <a:pt x="0" y="71"/>
                    </a:lnTo>
                    <a:lnTo>
                      <a:pt x="4" y="71"/>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7" name="Freeform 4943"/>
              <p:cNvSpPr>
                <a:spLocks/>
              </p:cNvSpPr>
              <p:nvPr/>
            </p:nvSpPr>
            <p:spPr bwMode="auto">
              <a:xfrm>
                <a:off x="6976" y="8287"/>
                <a:ext cx="39" cy="69"/>
              </a:xfrm>
              <a:custGeom>
                <a:avLst/>
                <a:gdLst/>
                <a:ahLst/>
                <a:cxnLst>
                  <a:cxn ang="0">
                    <a:pos x="38" y="69"/>
                  </a:cxn>
                  <a:cxn ang="0">
                    <a:pos x="38" y="0"/>
                  </a:cxn>
                  <a:cxn ang="0">
                    <a:pos x="4" y="0"/>
                  </a:cxn>
                  <a:cxn ang="0">
                    <a:pos x="2" y="19"/>
                  </a:cxn>
                  <a:cxn ang="0">
                    <a:pos x="0" y="33"/>
                  </a:cxn>
                  <a:cxn ang="0">
                    <a:pos x="0" y="67"/>
                  </a:cxn>
                  <a:cxn ang="0">
                    <a:pos x="4" y="67"/>
                  </a:cxn>
                  <a:cxn ang="0">
                    <a:pos x="9" y="69"/>
                  </a:cxn>
                  <a:cxn ang="0">
                    <a:pos x="38" y="69"/>
                  </a:cxn>
                </a:cxnLst>
                <a:rect l="0" t="0" r="r" b="b"/>
                <a:pathLst>
                  <a:path w="39" h="69">
                    <a:moveTo>
                      <a:pt x="38" y="69"/>
                    </a:moveTo>
                    <a:lnTo>
                      <a:pt x="38" y="0"/>
                    </a:lnTo>
                    <a:lnTo>
                      <a:pt x="4" y="0"/>
                    </a:lnTo>
                    <a:lnTo>
                      <a:pt x="2" y="19"/>
                    </a:lnTo>
                    <a:lnTo>
                      <a:pt x="0" y="33"/>
                    </a:lnTo>
                    <a:lnTo>
                      <a:pt x="0" y="67"/>
                    </a:lnTo>
                    <a:lnTo>
                      <a:pt x="4" y="67"/>
                    </a:lnTo>
                    <a:lnTo>
                      <a:pt x="9" y="69"/>
                    </a:lnTo>
                    <a:lnTo>
                      <a:pt x="38" y="69"/>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8" name="Freeform 4944"/>
              <p:cNvSpPr>
                <a:spLocks/>
              </p:cNvSpPr>
              <p:nvPr/>
            </p:nvSpPr>
            <p:spPr bwMode="auto">
              <a:xfrm>
                <a:off x="6976" y="8287"/>
                <a:ext cx="39" cy="65"/>
              </a:xfrm>
              <a:custGeom>
                <a:avLst/>
                <a:gdLst/>
                <a:ahLst/>
                <a:cxnLst>
                  <a:cxn ang="0">
                    <a:pos x="36" y="0"/>
                  </a:cxn>
                  <a:cxn ang="0">
                    <a:pos x="4" y="0"/>
                  </a:cxn>
                  <a:cxn ang="0">
                    <a:pos x="2" y="16"/>
                  </a:cxn>
                  <a:cxn ang="0">
                    <a:pos x="2" y="31"/>
                  </a:cxn>
                  <a:cxn ang="0">
                    <a:pos x="0" y="45"/>
                  </a:cxn>
                  <a:cxn ang="0">
                    <a:pos x="0" y="62"/>
                  </a:cxn>
                  <a:cxn ang="0">
                    <a:pos x="4" y="62"/>
                  </a:cxn>
                  <a:cxn ang="0">
                    <a:pos x="9" y="64"/>
                  </a:cxn>
                  <a:cxn ang="0">
                    <a:pos x="36" y="64"/>
                  </a:cxn>
                  <a:cxn ang="0">
                    <a:pos x="38" y="50"/>
                  </a:cxn>
                  <a:cxn ang="0">
                    <a:pos x="38" y="16"/>
                  </a:cxn>
                  <a:cxn ang="0">
                    <a:pos x="36" y="0"/>
                  </a:cxn>
                </a:cxnLst>
                <a:rect l="0" t="0" r="r" b="b"/>
                <a:pathLst>
                  <a:path w="39" h="65">
                    <a:moveTo>
                      <a:pt x="36" y="0"/>
                    </a:moveTo>
                    <a:lnTo>
                      <a:pt x="4" y="0"/>
                    </a:lnTo>
                    <a:lnTo>
                      <a:pt x="2" y="16"/>
                    </a:lnTo>
                    <a:lnTo>
                      <a:pt x="2" y="31"/>
                    </a:lnTo>
                    <a:lnTo>
                      <a:pt x="0" y="45"/>
                    </a:lnTo>
                    <a:lnTo>
                      <a:pt x="0" y="62"/>
                    </a:lnTo>
                    <a:lnTo>
                      <a:pt x="4" y="62"/>
                    </a:lnTo>
                    <a:lnTo>
                      <a:pt x="9" y="64"/>
                    </a:lnTo>
                    <a:lnTo>
                      <a:pt x="36" y="64"/>
                    </a:lnTo>
                    <a:lnTo>
                      <a:pt x="38" y="50"/>
                    </a:lnTo>
                    <a:lnTo>
                      <a:pt x="38" y="16"/>
                    </a:lnTo>
                    <a:lnTo>
                      <a:pt x="36"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9" name="Freeform 4945"/>
              <p:cNvSpPr>
                <a:spLocks/>
              </p:cNvSpPr>
              <p:nvPr/>
            </p:nvSpPr>
            <p:spPr bwMode="auto">
              <a:xfrm>
                <a:off x="6979" y="8287"/>
                <a:ext cx="33" cy="60"/>
              </a:xfrm>
              <a:custGeom>
                <a:avLst/>
                <a:gdLst/>
                <a:ahLst/>
                <a:cxnLst>
                  <a:cxn ang="0">
                    <a:pos x="4" y="0"/>
                  </a:cxn>
                  <a:cxn ang="0">
                    <a:pos x="4" y="0"/>
                  </a:cxn>
                  <a:cxn ang="0">
                    <a:pos x="0" y="16"/>
                  </a:cxn>
                  <a:cxn ang="0">
                    <a:pos x="0" y="57"/>
                  </a:cxn>
                  <a:cxn ang="0">
                    <a:pos x="12" y="57"/>
                  </a:cxn>
                  <a:cxn ang="0">
                    <a:pos x="16" y="60"/>
                  </a:cxn>
                  <a:cxn ang="0">
                    <a:pos x="33" y="60"/>
                  </a:cxn>
                  <a:cxn ang="0">
                    <a:pos x="33" y="0"/>
                  </a:cxn>
                  <a:cxn ang="0">
                    <a:pos x="4" y="0"/>
                  </a:cxn>
                </a:cxnLst>
                <a:rect l="0" t="0" r="r" b="b"/>
                <a:pathLst>
                  <a:path w="33" h="60">
                    <a:moveTo>
                      <a:pt x="4" y="0"/>
                    </a:moveTo>
                    <a:lnTo>
                      <a:pt x="4" y="0"/>
                    </a:lnTo>
                    <a:lnTo>
                      <a:pt x="0" y="16"/>
                    </a:lnTo>
                    <a:lnTo>
                      <a:pt x="0" y="57"/>
                    </a:lnTo>
                    <a:lnTo>
                      <a:pt x="12" y="57"/>
                    </a:lnTo>
                    <a:lnTo>
                      <a:pt x="16"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0" name="Freeform 4946"/>
              <p:cNvSpPr>
                <a:spLocks/>
              </p:cNvSpPr>
              <p:nvPr/>
            </p:nvSpPr>
            <p:spPr bwMode="auto">
              <a:xfrm>
                <a:off x="6979" y="8287"/>
                <a:ext cx="33" cy="55"/>
              </a:xfrm>
              <a:custGeom>
                <a:avLst/>
                <a:gdLst/>
                <a:ahLst/>
                <a:cxnLst>
                  <a:cxn ang="0">
                    <a:pos x="31" y="0"/>
                  </a:cxn>
                  <a:cxn ang="0">
                    <a:pos x="4" y="0"/>
                  </a:cxn>
                  <a:cxn ang="0">
                    <a:pos x="2" y="14"/>
                  </a:cxn>
                  <a:cxn ang="0">
                    <a:pos x="0" y="26"/>
                  </a:cxn>
                  <a:cxn ang="0">
                    <a:pos x="0" y="52"/>
                  </a:cxn>
                  <a:cxn ang="0">
                    <a:pos x="7" y="52"/>
                  </a:cxn>
                  <a:cxn ang="0">
                    <a:pos x="12" y="55"/>
                  </a:cxn>
                  <a:cxn ang="0">
                    <a:pos x="31" y="55"/>
                  </a:cxn>
                  <a:cxn ang="0">
                    <a:pos x="33" y="40"/>
                  </a:cxn>
                  <a:cxn ang="0">
                    <a:pos x="33" y="14"/>
                  </a:cxn>
                  <a:cxn ang="0">
                    <a:pos x="31" y="0"/>
                  </a:cxn>
                </a:cxnLst>
                <a:rect l="0" t="0" r="r" b="b"/>
                <a:pathLst>
                  <a:path w="33" h="55">
                    <a:moveTo>
                      <a:pt x="31" y="0"/>
                    </a:moveTo>
                    <a:lnTo>
                      <a:pt x="4" y="0"/>
                    </a:lnTo>
                    <a:lnTo>
                      <a:pt x="2" y="14"/>
                    </a:lnTo>
                    <a:lnTo>
                      <a:pt x="0" y="26"/>
                    </a:lnTo>
                    <a:lnTo>
                      <a:pt x="0" y="52"/>
                    </a:lnTo>
                    <a:lnTo>
                      <a:pt x="7" y="52"/>
                    </a:lnTo>
                    <a:lnTo>
                      <a:pt x="12" y="55"/>
                    </a:lnTo>
                    <a:lnTo>
                      <a:pt x="31" y="55"/>
                    </a:lnTo>
                    <a:lnTo>
                      <a:pt x="33" y="40"/>
                    </a:lnTo>
                    <a:lnTo>
                      <a:pt x="33" y="14"/>
                    </a:lnTo>
                    <a:lnTo>
                      <a:pt x="31"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1" name="Freeform 4947"/>
              <p:cNvSpPr>
                <a:spLocks/>
              </p:cNvSpPr>
              <p:nvPr/>
            </p:nvSpPr>
            <p:spPr bwMode="auto">
              <a:xfrm>
                <a:off x="6979" y="8287"/>
                <a:ext cx="31" cy="50"/>
              </a:xfrm>
              <a:custGeom>
                <a:avLst/>
                <a:gdLst/>
                <a:ahLst/>
                <a:cxnLst>
                  <a:cxn ang="0">
                    <a:pos x="4" y="0"/>
                  </a:cxn>
                  <a:cxn ang="0">
                    <a:pos x="4" y="0"/>
                  </a:cxn>
                  <a:cxn ang="0">
                    <a:pos x="0" y="23"/>
                  </a:cxn>
                  <a:cxn ang="0">
                    <a:pos x="0" y="47"/>
                  </a:cxn>
                  <a:cxn ang="0">
                    <a:pos x="14" y="47"/>
                  </a:cxn>
                  <a:cxn ang="0">
                    <a:pos x="19" y="50"/>
                  </a:cxn>
                  <a:cxn ang="0">
                    <a:pos x="31" y="50"/>
                  </a:cxn>
                  <a:cxn ang="0">
                    <a:pos x="31" y="0"/>
                  </a:cxn>
                  <a:cxn ang="0">
                    <a:pos x="4" y="0"/>
                  </a:cxn>
                </a:cxnLst>
                <a:rect l="0" t="0" r="r" b="b"/>
                <a:pathLst>
                  <a:path w="31" h="50">
                    <a:moveTo>
                      <a:pt x="4" y="0"/>
                    </a:moveTo>
                    <a:lnTo>
                      <a:pt x="4" y="0"/>
                    </a:lnTo>
                    <a:lnTo>
                      <a:pt x="0" y="23"/>
                    </a:lnTo>
                    <a:lnTo>
                      <a:pt x="0" y="47"/>
                    </a:lnTo>
                    <a:lnTo>
                      <a:pt x="14" y="47"/>
                    </a:lnTo>
                    <a:lnTo>
                      <a:pt x="19" y="50"/>
                    </a:lnTo>
                    <a:lnTo>
                      <a:pt x="31" y="50"/>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2" name="Freeform 4948"/>
              <p:cNvSpPr>
                <a:spLocks/>
              </p:cNvSpPr>
              <p:nvPr/>
            </p:nvSpPr>
            <p:spPr bwMode="auto">
              <a:xfrm>
                <a:off x="6979" y="8287"/>
                <a:ext cx="31" cy="43"/>
              </a:xfrm>
              <a:custGeom>
                <a:avLst/>
                <a:gdLst/>
                <a:ahLst/>
                <a:cxnLst>
                  <a:cxn ang="0">
                    <a:pos x="31" y="43"/>
                  </a:cxn>
                  <a:cxn ang="0">
                    <a:pos x="31" y="0"/>
                  </a:cxn>
                  <a:cxn ang="0">
                    <a:pos x="4" y="0"/>
                  </a:cxn>
                  <a:cxn ang="0">
                    <a:pos x="2" y="11"/>
                  </a:cxn>
                  <a:cxn ang="0">
                    <a:pos x="0" y="21"/>
                  </a:cxn>
                  <a:cxn ang="0">
                    <a:pos x="0" y="43"/>
                  </a:cxn>
                  <a:cxn ang="0">
                    <a:pos x="31" y="43"/>
                  </a:cxn>
                </a:cxnLst>
                <a:rect l="0" t="0" r="r" b="b"/>
                <a:pathLst>
                  <a:path w="31" h="43">
                    <a:moveTo>
                      <a:pt x="31" y="43"/>
                    </a:moveTo>
                    <a:lnTo>
                      <a:pt x="31" y="0"/>
                    </a:lnTo>
                    <a:lnTo>
                      <a:pt x="4" y="0"/>
                    </a:lnTo>
                    <a:lnTo>
                      <a:pt x="2" y="11"/>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3" name="Freeform 4949"/>
              <p:cNvSpPr>
                <a:spLocks/>
              </p:cNvSpPr>
              <p:nvPr/>
            </p:nvSpPr>
            <p:spPr bwMode="auto">
              <a:xfrm>
                <a:off x="6981" y="8287"/>
                <a:ext cx="27" cy="38"/>
              </a:xfrm>
              <a:custGeom>
                <a:avLst/>
                <a:gdLst/>
                <a:ahLst/>
                <a:cxnLst>
                  <a:cxn ang="0">
                    <a:pos x="2" y="0"/>
                  </a:cxn>
                  <a:cxn ang="0">
                    <a:pos x="2" y="0"/>
                  </a:cxn>
                  <a:cxn ang="0">
                    <a:pos x="0" y="9"/>
                  </a:cxn>
                  <a:cxn ang="0">
                    <a:pos x="0" y="38"/>
                  </a:cxn>
                  <a:cxn ang="0">
                    <a:pos x="26" y="38"/>
                  </a:cxn>
                  <a:cxn ang="0">
                    <a:pos x="26" y="0"/>
                  </a:cxn>
                  <a:cxn ang="0">
                    <a:pos x="2" y="0"/>
                  </a:cxn>
                </a:cxnLst>
                <a:rect l="0" t="0" r="r" b="b"/>
                <a:pathLst>
                  <a:path w="27" h="38">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4" name="Freeform 4950"/>
              <p:cNvSpPr>
                <a:spLocks/>
              </p:cNvSpPr>
              <p:nvPr/>
            </p:nvSpPr>
            <p:spPr bwMode="auto">
              <a:xfrm>
                <a:off x="6981" y="8287"/>
                <a:ext cx="27" cy="33"/>
              </a:xfrm>
              <a:custGeom>
                <a:avLst/>
                <a:gdLst/>
                <a:ahLst/>
                <a:cxnLst>
                  <a:cxn ang="0">
                    <a:pos x="2" y="0"/>
                  </a:cxn>
                  <a:cxn ang="0">
                    <a:pos x="2" y="0"/>
                  </a:cxn>
                  <a:cxn ang="0">
                    <a:pos x="0" y="9"/>
                  </a:cxn>
                  <a:cxn ang="0">
                    <a:pos x="0" y="33"/>
                  </a:cxn>
                  <a:cxn ang="0">
                    <a:pos x="26" y="33"/>
                  </a:cxn>
                  <a:cxn ang="0">
                    <a:pos x="26" y="0"/>
                  </a:cxn>
                  <a:cxn ang="0">
                    <a:pos x="2" y="0"/>
                  </a:cxn>
                </a:cxnLst>
                <a:rect l="0" t="0" r="r" b="b"/>
                <a:pathLst>
                  <a:path w="27" h="33">
                    <a:moveTo>
                      <a:pt x="2" y="0"/>
                    </a:moveTo>
                    <a:lnTo>
                      <a:pt x="2" y="0"/>
                    </a:lnTo>
                    <a:lnTo>
                      <a:pt x="0" y="9"/>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5" name="Freeform 4951"/>
              <p:cNvSpPr>
                <a:spLocks/>
              </p:cNvSpPr>
              <p:nvPr/>
            </p:nvSpPr>
            <p:spPr bwMode="auto">
              <a:xfrm>
                <a:off x="6981" y="8287"/>
                <a:ext cx="24" cy="29"/>
              </a:xfrm>
              <a:custGeom>
                <a:avLst/>
                <a:gdLst/>
                <a:ahLst/>
                <a:cxnLst>
                  <a:cxn ang="0">
                    <a:pos x="2" y="0"/>
                  </a:cxn>
                  <a:cxn ang="0">
                    <a:pos x="2" y="0"/>
                  </a:cxn>
                  <a:cxn ang="0">
                    <a:pos x="0" y="7"/>
                  </a:cxn>
                  <a:cxn ang="0">
                    <a:pos x="0" y="28"/>
                  </a:cxn>
                  <a:cxn ang="0">
                    <a:pos x="23" y="28"/>
                  </a:cxn>
                  <a:cxn ang="0">
                    <a:pos x="23" y="0"/>
                  </a:cxn>
                  <a:cxn ang="0">
                    <a:pos x="2" y="0"/>
                  </a:cxn>
                </a:cxnLst>
                <a:rect l="0" t="0" r="r" b="b"/>
                <a:pathLst>
                  <a:path w="24" h="29">
                    <a:moveTo>
                      <a:pt x="2" y="0"/>
                    </a:moveTo>
                    <a:lnTo>
                      <a:pt x="2" y="0"/>
                    </a:lnTo>
                    <a:lnTo>
                      <a:pt x="0" y="7"/>
                    </a:lnTo>
                    <a:lnTo>
                      <a:pt x="0" y="28"/>
                    </a:lnTo>
                    <a:lnTo>
                      <a:pt x="23" y="28"/>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6" name="Freeform 4952"/>
              <p:cNvSpPr>
                <a:spLocks/>
              </p:cNvSpPr>
              <p:nvPr/>
            </p:nvSpPr>
            <p:spPr bwMode="auto">
              <a:xfrm>
                <a:off x="6981" y="8277"/>
                <a:ext cx="36" cy="10"/>
              </a:xfrm>
              <a:custGeom>
                <a:avLst/>
                <a:gdLst/>
                <a:ahLst/>
                <a:cxnLst>
                  <a:cxn ang="0">
                    <a:pos x="31" y="7"/>
                  </a:cxn>
                  <a:cxn ang="0">
                    <a:pos x="36" y="9"/>
                  </a:cxn>
                  <a:cxn ang="0">
                    <a:pos x="36" y="2"/>
                  </a:cxn>
                  <a:cxn ang="0">
                    <a:pos x="19" y="0"/>
                  </a:cxn>
                  <a:cxn ang="0">
                    <a:pos x="2" y="0"/>
                  </a:cxn>
                  <a:cxn ang="0">
                    <a:pos x="0" y="7"/>
                  </a:cxn>
                  <a:cxn ang="0">
                    <a:pos x="31" y="7"/>
                  </a:cxn>
                </a:cxnLst>
                <a:rect l="0" t="0" r="r" b="b"/>
                <a:pathLst>
                  <a:path w="36" h="10">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7" name="Freeform 4953"/>
              <p:cNvSpPr>
                <a:spLocks/>
              </p:cNvSpPr>
              <p:nvPr/>
            </p:nvSpPr>
            <p:spPr bwMode="auto">
              <a:xfrm>
                <a:off x="6976" y="8371"/>
                <a:ext cx="41" cy="14"/>
              </a:xfrm>
              <a:custGeom>
                <a:avLst/>
                <a:gdLst/>
                <a:ahLst/>
                <a:cxnLst>
                  <a:cxn ang="0">
                    <a:pos x="0" y="0"/>
                  </a:cxn>
                  <a:cxn ang="0">
                    <a:pos x="0" y="7"/>
                  </a:cxn>
                  <a:cxn ang="0">
                    <a:pos x="40" y="14"/>
                  </a:cxn>
                  <a:cxn ang="0">
                    <a:pos x="40" y="4"/>
                  </a:cxn>
                  <a:cxn ang="0">
                    <a:pos x="0" y="0"/>
                  </a:cxn>
                </a:cxnLst>
                <a:rect l="0" t="0" r="r" b="b"/>
                <a:pathLst>
                  <a:path w="41"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8" name="Freeform 4954"/>
              <p:cNvSpPr>
                <a:spLocks/>
              </p:cNvSpPr>
              <p:nvPr/>
            </p:nvSpPr>
            <p:spPr bwMode="auto">
              <a:xfrm>
                <a:off x="6988" y="8376"/>
                <a:ext cx="17" cy="2"/>
              </a:xfrm>
              <a:custGeom>
                <a:avLst/>
                <a:gdLst/>
                <a:ahLst/>
                <a:cxnLst>
                  <a:cxn ang="0">
                    <a:pos x="7" y="0"/>
                  </a:cxn>
                  <a:cxn ang="0">
                    <a:pos x="0" y="0"/>
                  </a:cxn>
                  <a:cxn ang="0">
                    <a:pos x="0" y="2"/>
                  </a:cxn>
                  <a:cxn ang="0">
                    <a:pos x="16" y="2"/>
                  </a:cxn>
                  <a:cxn ang="0">
                    <a:pos x="16" y="0"/>
                  </a:cxn>
                  <a:cxn ang="0">
                    <a:pos x="7" y="0"/>
                  </a:cxn>
                </a:cxnLst>
                <a:rect l="0" t="0" r="r" b="b"/>
                <a:pathLst>
                  <a:path w="17" h="2">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9" name="Freeform 4955"/>
              <p:cNvSpPr>
                <a:spLocks/>
              </p:cNvSpPr>
              <p:nvPr/>
            </p:nvSpPr>
            <p:spPr bwMode="auto">
              <a:xfrm>
                <a:off x="6988" y="8376"/>
                <a:ext cx="12" cy="2"/>
              </a:xfrm>
              <a:custGeom>
                <a:avLst/>
                <a:gdLst/>
                <a:ahLst/>
                <a:cxnLst>
                  <a:cxn ang="0">
                    <a:pos x="4" y="0"/>
                  </a:cxn>
                  <a:cxn ang="0">
                    <a:pos x="0" y="0"/>
                  </a:cxn>
                  <a:cxn ang="0">
                    <a:pos x="0" y="2"/>
                  </a:cxn>
                  <a:cxn ang="0">
                    <a:pos x="12" y="2"/>
                  </a:cxn>
                  <a:cxn ang="0">
                    <a:pos x="9" y="0"/>
                  </a:cxn>
                  <a:cxn ang="0">
                    <a:pos x="4" y="0"/>
                  </a:cxn>
                </a:cxnLst>
                <a:rect l="0" t="0" r="r" b="b"/>
                <a:pathLst>
                  <a:path w="12" h="2">
                    <a:moveTo>
                      <a:pt x="4" y="0"/>
                    </a:moveTo>
                    <a:lnTo>
                      <a:pt x="0" y="0"/>
                    </a:lnTo>
                    <a:lnTo>
                      <a:pt x="0"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0" name="Freeform 4956"/>
              <p:cNvSpPr>
                <a:spLocks/>
              </p:cNvSpPr>
              <p:nvPr/>
            </p:nvSpPr>
            <p:spPr bwMode="auto">
              <a:xfrm>
                <a:off x="6988" y="8376"/>
                <a:ext cx="8" cy="2"/>
              </a:xfrm>
              <a:custGeom>
                <a:avLst/>
                <a:gdLst/>
                <a:ahLst/>
                <a:cxnLst>
                  <a:cxn ang="0">
                    <a:pos x="2" y="0"/>
                  </a:cxn>
                  <a:cxn ang="0">
                    <a:pos x="2" y="0"/>
                  </a:cxn>
                  <a:cxn ang="0">
                    <a:pos x="0" y="2"/>
                  </a:cxn>
                  <a:cxn ang="0">
                    <a:pos x="7" y="2"/>
                  </a:cxn>
                  <a:cxn ang="0">
                    <a:pos x="7" y="0"/>
                  </a:cxn>
                  <a:cxn ang="0">
                    <a:pos x="2" y="0"/>
                  </a:cxn>
                </a:cxnLst>
                <a:rect l="0" t="0" r="r" b="b"/>
                <a:pathLst>
                  <a:path w="8" h="2">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1" name="Freeform 4957"/>
              <p:cNvSpPr>
                <a:spLocks/>
              </p:cNvSpPr>
              <p:nvPr/>
            </p:nvSpPr>
            <p:spPr bwMode="auto">
              <a:xfrm>
                <a:off x="7020" y="8371"/>
                <a:ext cx="26" cy="12"/>
              </a:xfrm>
              <a:custGeom>
                <a:avLst/>
                <a:gdLst/>
                <a:ahLst/>
                <a:cxnLst>
                  <a:cxn ang="0">
                    <a:pos x="0" y="4"/>
                  </a:cxn>
                  <a:cxn ang="0">
                    <a:pos x="0" y="12"/>
                  </a:cxn>
                  <a:cxn ang="0">
                    <a:pos x="19" y="7"/>
                  </a:cxn>
                  <a:cxn ang="0">
                    <a:pos x="26" y="4"/>
                  </a:cxn>
                  <a:cxn ang="0">
                    <a:pos x="26" y="0"/>
                  </a:cxn>
                  <a:cxn ang="0">
                    <a:pos x="0" y="4"/>
                  </a:cxn>
                </a:cxnLst>
                <a:rect l="0" t="0" r="r" b="b"/>
                <a:pathLst>
                  <a:path w="26" h="12">
                    <a:moveTo>
                      <a:pt x="0" y="4"/>
                    </a:moveTo>
                    <a:lnTo>
                      <a:pt x="0" y="12"/>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2" name="Freeform 4958"/>
              <p:cNvSpPr>
                <a:spLocks/>
              </p:cNvSpPr>
              <p:nvPr/>
            </p:nvSpPr>
            <p:spPr bwMode="auto">
              <a:xfrm>
                <a:off x="7020" y="8371"/>
                <a:ext cx="26"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2"/>
                  </a:cxn>
                  <a:cxn ang="0">
                    <a:pos x="4" y="12"/>
                  </a:cxn>
                  <a:cxn ang="0">
                    <a:pos x="7" y="9"/>
                  </a:cxn>
                  <a:cxn ang="0">
                    <a:pos x="12" y="9"/>
                  </a:cxn>
                  <a:cxn ang="0">
                    <a:pos x="14" y="7"/>
                  </a:cxn>
                  <a:cxn ang="0">
                    <a:pos x="21" y="7"/>
                  </a:cxn>
                </a:cxnLst>
                <a:rect l="0" t="0" r="r" b="b"/>
                <a:pathLst>
                  <a:path w="26" h="12">
                    <a:moveTo>
                      <a:pt x="21" y="7"/>
                    </a:moveTo>
                    <a:lnTo>
                      <a:pt x="26" y="4"/>
                    </a:lnTo>
                    <a:lnTo>
                      <a:pt x="26" y="0"/>
                    </a:lnTo>
                    <a:lnTo>
                      <a:pt x="16" y="0"/>
                    </a:lnTo>
                    <a:lnTo>
                      <a:pt x="14" y="2"/>
                    </a:lnTo>
                    <a:lnTo>
                      <a:pt x="7" y="2"/>
                    </a:lnTo>
                    <a:lnTo>
                      <a:pt x="4" y="4"/>
                    </a:lnTo>
                    <a:lnTo>
                      <a:pt x="0" y="4"/>
                    </a:lnTo>
                    <a:lnTo>
                      <a:pt x="0" y="12"/>
                    </a:lnTo>
                    <a:lnTo>
                      <a:pt x="4" y="12"/>
                    </a:lnTo>
                    <a:lnTo>
                      <a:pt x="7" y="9"/>
                    </a:lnTo>
                    <a:lnTo>
                      <a:pt x="12"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3" name="Freeform 4959"/>
              <p:cNvSpPr>
                <a:spLocks/>
              </p:cNvSpPr>
              <p:nvPr/>
            </p:nvSpPr>
            <p:spPr bwMode="auto">
              <a:xfrm>
                <a:off x="7022" y="8371"/>
                <a:ext cx="24" cy="12"/>
              </a:xfrm>
              <a:custGeom>
                <a:avLst/>
                <a:gdLst/>
                <a:ahLst/>
                <a:cxnLst>
                  <a:cxn ang="0">
                    <a:pos x="0" y="4"/>
                  </a:cxn>
                  <a:cxn ang="0">
                    <a:pos x="0" y="12"/>
                  </a:cxn>
                  <a:cxn ang="0">
                    <a:pos x="4" y="9"/>
                  </a:cxn>
                  <a:cxn ang="0">
                    <a:pos x="9" y="9"/>
                  </a:cxn>
                  <a:cxn ang="0">
                    <a:pos x="12" y="7"/>
                  </a:cxn>
                  <a:cxn ang="0">
                    <a:pos x="19" y="7"/>
                  </a:cxn>
                  <a:cxn ang="0">
                    <a:pos x="23" y="4"/>
                  </a:cxn>
                  <a:cxn ang="0">
                    <a:pos x="23" y="0"/>
                  </a:cxn>
                  <a:cxn ang="0">
                    <a:pos x="16" y="0"/>
                  </a:cxn>
                  <a:cxn ang="0">
                    <a:pos x="12" y="2"/>
                  </a:cxn>
                  <a:cxn ang="0">
                    <a:pos x="2" y="2"/>
                  </a:cxn>
                  <a:cxn ang="0">
                    <a:pos x="0" y="4"/>
                  </a:cxn>
                </a:cxnLst>
                <a:rect l="0" t="0" r="r" b="b"/>
                <a:pathLst>
                  <a:path w="24" h="12">
                    <a:moveTo>
                      <a:pt x="0" y="4"/>
                    </a:moveTo>
                    <a:lnTo>
                      <a:pt x="0" y="12"/>
                    </a:lnTo>
                    <a:lnTo>
                      <a:pt x="4" y="9"/>
                    </a:lnTo>
                    <a:lnTo>
                      <a:pt x="9" y="9"/>
                    </a:lnTo>
                    <a:lnTo>
                      <a:pt x="12" y="7"/>
                    </a:lnTo>
                    <a:lnTo>
                      <a:pt x="19" y="7"/>
                    </a:lnTo>
                    <a:lnTo>
                      <a:pt x="23" y="4"/>
                    </a:lnTo>
                    <a:lnTo>
                      <a:pt x="23" y="0"/>
                    </a:lnTo>
                    <a:lnTo>
                      <a:pt x="16" y="0"/>
                    </a:lnTo>
                    <a:lnTo>
                      <a:pt x="12"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4" name="Freeform 4960"/>
              <p:cNvSpPr>
                <a:spLocks/>
              </p:cNvSpPr>
              <p:nvPr/>
            </p:nvSpPr>
            <p:spPr bwMode="auto">
              <a:xfrm>
                <a:off x="7022" y="8371"/>
                <a:ext cx="26" cy="12"/>
              </a:xfrm>
              <a:custGeom>
                <a:avLst/>
                <a:gdLst/>
                <a:ahLst/>
                <a:cxnLst>
                  <a:cxn ang="0">
                    <a:pos x="4" y="9"/>
                  </a:cxn>
                  <a:cxn ang="0">
                    <a:pos x="12" y="9"/>
                  </a:cxn>
                  <a:cxn ang="0">
                    <a:pos x="14" y="7"/>
                  </a:cxn>
                  <a:cxn ang="0">
                    <a:pos x="19" y="7"/>
                  </a:cxn>
                  <a:cxn ang="0">
                    <a:pos x="21" y="4"/>
                  </a:cxn>
                  <a:cxn ang="0">
                    <a:pos x="26" y="4"/>
                  </a:cxn>
                  <a:cxn ang="0">
                    <a:pos x="26" y="0"/>
                  </a:cxn>
                  <a:cxn ang="0">
                    <a:pos x="16" y="0"/>
                  </a:cxn>
                  <a:cxn ang="0">
                    <a:pos x="14" y="2"/>
                  </a:cxn>
                  <a:cxn ang="0">
                    <a:pos x="4" y="2"/>
                  </a:cxn>
                  <a:cxn ang="0">
                    <a:pos x="0" y="4"/>
                  </a:cxn>
                  <a:cxn ang="0">
                    <a:pos x="0" y="12"/>
                  </a:cxn>
                  <a:cxn ang="0">
                    <a:pos x="4" y="9"/>
                  </a:cxn>
                </a:cxnLst>
                <a:rect l="0" t="0" r="r" b="b"/>
                <a:pathLst>
                  <a:path w="26" h="12">
                    <a:moveTo>
                      <a:pt x="4" y="9"/>
                    </a:moveTo>
                    <a:lnTo>
                      <a:pt x="12" y="9"/>
                    </a:lnTo>
                    <a:lnTo>
                      <a:pt x="14" y="7"/>
                    </a:lnTo>
                    <a:lnTo>
                      <a:pt x="19" y="7"/>
                    </a:lnTo>
                    <a:lnTo>
                      <a:pt x="21" y="4"/>
                    </a:lnTo>
                    <a:lnTo>
                      <a:pt x="26" y="4"/>
                    </a:lnTo>
                    <a:lnTo>
                      <a:pt x="26" y="0"/>
                    </a:lnTo>
                    <a:lnTo>
                      <a:pt x="16" y="0"/>
                    </a:lnTo>
                    <a:lnTo>
                      <a:pt x="14" y="2"/>
                    </a:lnTo>
                    <a:lnTo>
                      <a:pt x="4" y="2"/>
                    </a:lnTo>
                    <a:lnTo>
                      <a:pt x="0" y="4"/>
                    </a:lnTo>
                    <a:lnTo>
                      <a:pt x="0" y="12"/>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5" name="Freeform 4961"/>
              <p:cNvSpPr>
                <a:spLocks/>
              </p:cNvSpPr>
              <p:nvPr/>
            </p:nvSpPr>
            <p:spPr bwMode="auto">
              <a:xfrm>
                <a:off x="7024" y="8371"/>
                <a:ext cx="24" cy="12"/>
              </a:xfrm>
              <a:custGeom>
                <a:avLst/>
                <a:gdLst/>
                <a:ahLst/>
                <a:cxnLst>
                  <a:cxn ang="0">
                    <a:pos x="19" y="7"/>
                  </a:cxn>
                  <a:cxn ang="0">
                    <a:pos x="23" y="4"/>
                  </a:cxn>
                  <a:cxn ang="0">
                    <a:pos x="23" y="0"/>
                  </a:cxn>
                  <a:cxn ang="0">
                    <a:pos x="14" y="0"/>
                  </a:cxn>
                  <a:cxn ang="0">
                    <a:pos x="11" y="2"/>
                  </a:cxn>
                  <a:cxn ang="0">
                    <a:pos x="2" y="2"/>
                  </a:cxn>
                  <a:cxn ang="0">
                    <a:pos x="0" y="4"/>
                  </a:cxn>
                  <a:cxn ang="0">
                    <a:pos x="0" y="12"/>
                  </a:cxn>
                  <a:cxn ang="0">
                    <a:pos x="2" y="9"/>
                  </a:cxn>
                  <a:cxn ang="0">
                    <a:pos x="9" y="9"/>
                  </a:cxn>
                  <a:cxn ang="0">
                    <a:pos x="11" y="7"/>
                  </a:cxn>
                  <a:cxn ang="0">
                    <a:pos x="19" y="7"/>
                  </a:cxn>
                </a:cxnLst>
                <a:rect l="0" t="0" r="r" b="b"/>
                <a:pathLst>
                  <a:path w="24" h="12">
                    <a:moveTo>
                      <a:pt x="19" y="7"/>
                    </a:moveTo>
                    <a:lnTo>
                      <a:pt x="23" y="4"/>
                    </a:lnTo>
                    <a:lnTo>
                      <a:pt x="23" y="0"/>
                    </a:lnTo>
                    <a:lnTo>
                      <a:pt x="14" y="0"/>
                    </a:lnTo>
                    <a:lnTo>
                      <a:pt x="11" y="2"/>
                    </a:lnTo>
                    <a:lnTo>
                      <a:pt x="2"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6" name="Freeform 4962"/>
              <p:cNvSpPr>
                <a:spLocks/>
              </p:cNvSpPr>
              <p:nvPr/>
            </p:nvSpPr>
            <p:spPr bwMode="auto">
              <a:xfrm>
                <a:off x="7027" y="8371"/>
                <a:ext cx="21" cy="9"/>
              </a:xfrm>
              <a:custGeom>
                <a:avLst/>
                <a:gdLst/>
                <a:ahLst/>
                <a:cxnLst>
                  <a:cxn ang="0">
                    <a:pos x="16" y="7"/>
                  </a:cxn>
                  <a:cxn ang="0">
                    <a:pos x="21" y="4"/>
                  </a:cxn>
                  <a:cxn ang="0">
                    <a:pos x="21" y="0"/>
                  </a:cxn>
                  <a:cxn ang="0">
                    <a:pos x="9" y="0"/>
                  </a:cxn>
                  <a:cxn ang="0">
                    <a:pos x="7" y="2"/>
                  </a:cxn>
                  <a:cxn ang="0">
                    <a:pos x="0" y="2"/>
                  </a:cxn>
                  <a:cxn ang="0">
                    <a:pos x="0" y="9"/>
                  </a:cxn>
                  <a:cxn ang="0">
                    <a:pos x="7" y="9"/>
                  </a:cxn>
                  <a:cxn ang="0">
                    <a:pos x="7" y="7"/>
                  </a:cxn>
                  <a:cxn ang="0">
                    <a:pos x="16" y="7"/>
                  </a:cxn>
                </a:cxnLst>
                <a:rect l="0" t="0" r="r" b="b"/>
                <a:pathLst>
                  <a:path w="21" h="9">
                    <a:moveTo>
                      <a:pt x="16" y="7"/>
                    </a:moveTo>
                    <a:lnTo>
                      <a:pt x="21" y="4"/>
                    </a:lnTo>
                    <a:lnTo>
                      <a:pt x="21" y="0"/>
                    </a:lnTo>
                    <a:lnTo>
                      <a:pt x="9" y="0"/>
                    </a:lnTo>
                    <a:lnTo>
                      <a:pt x="7"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7" name="Freeform 4963"/>
              <p:cNvSpPr>
                <a:spLocks/>
              </p:cNvSpPr>
              <p:nvPr/>
            </p:nvSpPr>
            <p:spPr bwMode="auto">
              <a:xfrm>
                <a:off x="7027" y="8371"/>
                <a:ext cx="21" cy="9"/>
              </a:xfrm>
              <a:custGeom>
                <a:avLst/>
                <a:gdLst/>
                <a:ahLst/>
                <a:cxnLst>
                  <a:cxn ang="0">
                    <a:pos x="2" y="9"/>
                  </a:cxn>
                  <a:cxn ang="0">
                    <a:pos x="7" y="9"/>
                  </a:cxn>
                  <a:cxn ang="0">
                    <a:pos x="9" y="7"/>
                  </a:cxn>
                  <a:cxn ang="0">
                    <a:pos x="16" y="7"/>
                  </a:cxn>
                  <a:cxn ang="0">
                    <a:pos x="21" y="4"/>
                  </a:cxn>
                  <a:cxn ang="0">
                    <a:pos x="21" y="0"/>
                  </a:cxn>
                  <a:cxn ang="0">
                    <a:pos x="9" y="0"/>
                  </a:cxn>
                  <a:cxn ang="0">
                    <a:pos x="7" y="2"/>
                  </a:cxn>
                  <a:cxn ang="0">
                    <a:pos x="0" y="2"/>
                  </a:cxn>
                  <a:cxn ang="0">
                    <a:pos x="0" y="7"/>
                  </a:cxn>
                  <a:cxn ang="0">
                    <a:pos x="2" y="9"/>
                  </a:cxn>
                </a:cxnLst>
                <a:rect l="0" t="0" r="r" b="b"/>
                <a:pathLst>
                  <a:path w="21" h="9">
                    <a:moveTo>
                      <a:pt x="2" y="9"/>
                    </a:moveTo>
                    <a:lnTo>
                      <a:pt x="7" y="9"/>
                    </a:lnTo>
                    <a:lnTo>
                      <a:pt x="9" y="7"/>
                    </a:lnTo>
                    <a:lnTo>
                      <a:pt x="16" y="7"/>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8" name="Freeform 4964"/>
              <p:cNvSpPr>
                <a:spLocks/>
              </p:cNvSpPr>
              <p:nvPr/>
            </p:nvSpPr>
            <p:spPr bwMode="auto">
              <a:xfrm>
                <a:off x="7029" y="8371"/>
                <a:ext cx="19" cy="9"/>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19" h="9">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9" name="Freeform 4965"/>
              <p:cNvSpPr>
                <a:spLocks/>
              </p:cNvSpPr>
              <p:nvPr/>
            </p:nvSpPr>
            <p:spPr bwMode="auto">
              <a:xfrm>
                <a:off x="7032" y="8371"/>
                <a:ext cx="16" cy="9"/>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6" h="9">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0" name="Freeform 4966"/>
              <p:cNvSpPr>
                <a:spLocks/>
              </p:cNvSpPr>
              <p:nvPr/>
            </p:nvSpPr>
            <p:spPr bwMode="auto">
              <a:xfrm>
                <a:off x="7032" y="8371"/>
                <a:ext cx="16" cy="9"/>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6" h="9">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1" name="Freeform 4967"/>
              <p:cNvSpPr>
                <a:spLocks/>
              </p:cNvSpPr>
              <p:nvPr/>
            </p:nvSpPr>
            <p:spPr bwMode="auto">
              <a:xfrm>
                <a:off x="7034" y="8371"/>
                <a:ext cx="14" cy="9"/>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4" h="9">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2" name="Freeform 4968"/>
              <p:cNvSpPr>
                <a:spLocks/>
              </p:cNvSpPr>
              <p:nvPr/>
            </p:nvSpPr>
            <p:spPr bwMode="auto">
              <a:xfrm>
                <a:off x="7034" y="8371"/>
                <a:ext cx="14" cy="7"/>
              </a:xfrm>
              <a:custGeom>
                <a:avLst/>
                <a:gdLst/>
                <a:ahLst/>
                <a:cxnLst>
                  <a:cxn ang="0">
                    <a:pos x="0" y="2"/>
                  </a:cxn>
                  <a:cxn ang="0">
                    <a:pos x="0" y="2"/>
                  </a:cxn>
                  <a:cxn ang="0">
                    <a:pos x="2" y="7"/>
                  </a:cxn>
                  <a:cxn ang="0">
                    <a:pos x="7" y="7"/>
                  </a:cxn>
                  <a:cxn ang="0">
                    <a:pos x="14" y="4"/>
                  </a:cxn>
                  <a:cxn ang="0">
                    <a:pos x="14" y="0"/>
                  </a:cxn>
                  <a:cxn ang="0">
                    <a:pos x="0" y="2"/>
                  </a:cxn>
                </a:cxnLst>
                <a:rect l="0" t="0" r="r" b="b"/>
                <a:pathLst>
                  <a:path w="14" h="7">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3" name="Freeform 4969"/>
              <p:cNvSpPr>
                <a:spLocks/>
              </p:cNvSpPr>
              <p:nvPr/>
            </p:nvSpPr>
            <p:spPr bwMode="auto">
              <a:xfrm>
                <a:off x="7020" y="8280"/>
                <a:ext cx="19" cy="7"/>
              </a:xfrm>
              <a:custGeom>
                <a:avLst/>
                <a:gdLst/>
                <a:ahLst/>
                <a:cxnLst>
                  <a:cxn ang="0">
                    <a:pos x="0" y="0"/>
                  </a:cxn>
                  <a:cxn ang="0">
                    <a:pos x="0" y="7"/>
                  </a:cxn>
                  <a:cxn ang="0">
                    <a:pos x="4" y="7"/>
                  </a:cxn>
                  <a:cxn ang="0">
                    <a:pos x="19" y="4"/>
                  </a:cxn>
                  <a:cxn ang="0">
                    <a:pos x="19" y="0"/>
                  </a:cxn>
                  <a:cxn ang="0">
                    <a:pos x="0" y="0"/>
                  </a:cxn>
                </a:cxnLst>
                <a:rect l="0" t="0" r="r" b="b"/>
                <a:pathLst>
                  <a:path w="19"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4" name="Freeform 4970"/>
              <p:cNvSpPr>
                <a:spLocks/>
              </p:cNvSpPr>
              <p:nvPr/>
            </p:nvSpPr>
            <p:spPr bwMode="auto">
              <a:xfrm>
                <a:off x="7022" y="8280"/>
                <a:ext cx="17" cy="7"/>
              </a:xfrm>
              <a:custGeom>
                <a:avLst/>
                <a:gdLst/>
                <a:ahLst/>
                <a:cxnLst>
                  <a:cxn ang="0">
                    <a:pos x="0" y="0"/>
                  </a:cxn>
                  <a:cxn ang="0">
                    <a:pos x="0" y="7"/>
                  </a:cxn>
                  <a:cxn ang="0">
                    <a:pos x="4" y="7"/>
                  </a:cxn>
                  <a:cxn ang="0">
                    <a:pos x="7" y="4"/>
                  </a:cxn>
                  <a:cxn ang="0">
                    <a:pos x="16" y="4"/>
                  </a:cxn>
                  <a:cxn ang="0">
                    <a:pos x="16" y="0"/>
                  </a:cxn>
                  <a:cxn ang="0">
                    <a:pos x="0" y="0"/>
                  </a:cxn>
                </a:cxnLst>
                <a:rect l="0" t="0" r="r" b="b"/>
                <a:pathLst>
                  <a:path w="17" h="7">
                    <a:moveTo>
                      <a:pt x="0" y="0"/>
                    </a:moveTo>
                    <a:lnTo>
                      <a:pt x="0" y="7"/>
                    </a:lnTo>
                    <a:lnTo>
                      <a:pt x="4"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5" name="Freeform 4971"/>
              <p:cNvSpPr>
                <a:spLocks/>
              </p:cNvSpPr>
              <p:nvPr/>
            </p:nvSpPr>
            <p:spPr bwMode="auto">
              <a:xfrm>
                <a:off x="7022" y="8280"/>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6" name="Freeform 4972"/>
              <p:cNvSpPr>
                <a:spLocks/>
              </p:cNvSpPr>
              <p:nvPr/>
            </p:nvSpPr>
            <p:spPr bwMode="auto">
              <a:xfrm>
                <a:off x="7022" y="8280"/>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7" name="Freeform 4973"/>
              <p:cNvSpPr>
                <a:spLocks/>
              </p:cNvSpPr>
              <p:nvPr/>
            </p:nvSpPr>
            <p:spPr bwMode="auto">
              <a:xfrm>
                <a:off x="7024" y="8280"/>
                <a:ext cx="15" cy="7"/>
              </a:xfrm>
              <a:custGeom>
                <a:avLst/>
                <a:gdLst/>
                <a:ahLst/>
                <a:cxnLst>
                  <a:cxn ang="0">
                    <a:pos x="0" y="0"/>
                  </a:cxn>
                  <a:cxn ang="0">
                    <a:pos x="0" y="7"/>
                  </a:cxn>
                  <a:cxn ang="0">
                    <a:pos x="4" y="7"/>
                  </a:cxn>
                  <a:cxn ang="0">
                    <a:pos x="7" y="4"/>
                  </a:cxn>
                  <a:cxn ang="0">
                    <a:pos x="14" y="4"/>
                  </a:cxn>
                  <a:cxn ang="0">
                    <a:pos x="14" y="0"/>
                  </a:cxn>
                  <a:cxn ang="0">
                    <a:pos x="0" y="0"/>
                  </a:cxn>
                </a:cxnLst>
                <a:rect l="0" t="0" r="r" b="b"/>
                <a:pathLst>
                  <a:path w="15"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8" name="Freeform 4974"/>
              <p:cNvSpPr>
                <a:spLocks/>
              </p:cNvSpPr>
              <p:nvPr/>
            </p:nvSpPr>
            <p:spPr bwMode="auto">
              <a:xfrm>
                <a:off x="7024" y="8280"/>
                <a:ext cx="15" cy="7"/>
              </a:xfrm>
              <a:custGeom>
                <a:avLst/>
                <a:gdLst/>
                <a:ahLst/>
                <a:cxnLst>
                  <a:cxn ang="0">
                    <a:pos x="0" y="0"/>
                  </a:cxn>
                  <a:cxn ang="0">
                    <a:pos x="0" y="7"/>
                  </a:cxn>
                  <a:cxn ang="0">
                    <a:pos x="7" y="7"/>
                  </a:cxn>
                  <a:cxn ang="0">
                    <a:pos x="7" y="4"/>
                  </a:cxn>
                  <a:cxn ang="0">
                    <a:pos x="14" y="4"/>
                  </a:cxn>
                  <a:cxn ang="0">
                    <a:pos x="14" y="0"/>
                  </a:cxn>
                  <a:cxn ang="0">
                    <a:pos x="0" y="0"/>
                  </a:cxn>
                </a:cxnLst>
                <a:rect l="0" t="0" r="r" b="b"/>
                <a:pathLst>
                  <a:path w="15" h="7">
                    <a:moveTo>
                      <a:pt x="0" y="0"/>
                    </a:moveTo>
                    <a:lnTo>
                      <a:pt x="0" y="7"/>
                    </a:lnTo>
                    <a:lnTo>
                      <a:pt x="7" y="7"/>
                    </a:lnTo>
                    <a:lnTo>
                      <a:pt x="7" y="4"/>
                    </a:lnTo>
                    <a:lnTo>
                      <a:pt x="14" y="4"/>
                    </a:lnTo>
                    <a:lnTo>
                      <a:pt x="14"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9" name="Freeform 4975"/>
              <p:cNvSpPr>
                <a:spLocks/>
              </p:cNvSpPr>
              <p:nvPr/>
            </p:nvSpPr>
            <p:spPr bwMode="auto">
              <a:xfrm>
                <a:off x="7027" y="8280"/>
                <a:ext cx="12" cy="7"/>
              </a:xfrm>
              <a:custGeom>
                <a:avLst/>
                <a:gdLst/>
                <a:ahLst/>
                <a:cxnLst>
                  <a:cxn ang="0">
                    <a:pos x="0" y="0"/>
                  </a:cxn>
                  <a:cxn ang="0">
                    <a:pos x="0" y="7"/>
                  </a:cxn>
                  <a:cxn ang="0">
                    <a:pos x="4" y="7"/>
                  </a:cxn>
                  <a:cxn ang="0">
                    <a:pos x="4" y="4"/>
                  </a:cxn>
                  <a:cxn ang="0">
                    <a:pos x="11" y="4"/>
                  </a:cxn>
                  <a:cxn ang="0">
                    <a:pos x="11" y="0"/>
                  </a:cxn>
                  <a:cxn ang="0">
                    <a:pos x="0" y="0"/>
                  </a:cxn>
                </a:cxnLst>
                <a:rect l="0" t="0" r="r" b="b"/>
                <a:pathLst>
                  <a:path w="12" h="7">
                    <a:moveTo>
                      <a:pt x="0" y="0"/>
                    </a:moveTo>
                    <a:lnTo>
                      <a:pt x="0" y="7"/>
                    </a:lnTo>
                    <a:lnTo>
                      <a:pt x="4" y="7"/>
                    </a:lnTo>
                    <a:lnTo>
                      <a:pt x="4" y="4"/>
                    </a:lnTo>
                    <a:lnTo>
                      <a:pt x="11" y="4"/>
                    </a:lnTo>
                    <a:lnTo>
                      <a:pt x="11"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0" name="Freeform 4976"/>
              <p:cNvSpPr>
                <a:spLocks/>
              </p:cNvSpPr>
              <p:nvPr/>
            </p:nvSpPr>
            <p:spPr bwMode="auto">
              <a:xfrm>
                <a:off x="7027" y="8280"/>
                <a:ext cx="12" cy="7"/>
              </a:xfrm>
              <a:custGeom>
                <a:avLst/>
                <a:gdLst/>
                <a:ahLst/>
                <a:cxnLst>
                  <a:cxn ang="0">
                    <a:pos x="0" y="0"/>
                  </a:cxn>
                  <a:cxn ang="0">
                    <a:pos x="0" y="7"/>
                  </a:cxn>
                  <a:cxn ang="0">
                    <a:pos x="4" y="7"/>
                  </a:cxn>
                  <a:cxn ang="0">
                    <a:pos x="7" y="4"/>
                  </a:cxn>
                  <a:cxn ang="0">
                    <a:pos x="11" y="4"/>
                  </a:cxn>
                  <a:cxn ang="0">
                    <a:pos x="11" y="0"/>
                  </a:cxn>
                  <a:cxn ang="0">
                    <a:pos x="0" y="0"/>
                  </a:cxn>
                </a:cxnLst>
                <a:rect l="0" t="0" r="r" b="b"/>
                <a:pathLst>
                  <a:path w="12" h="7">
                    <a:moveTo>
                      <a:pt x="0" y="0"/>
                    </a:moveTo>
                    <a:lnTo>
                      <a:pt x="0" y="7"/>
                    </a:lnTo>
                    <a:lnTo>
                      <a:pt x="4" y="7"/>
                    </a:lnTo>
                    <a:lnTo>
                      <a:pt x="7" y="4"/>
                    </a:lnTo>
                    <a:lnTo>
                      <a:pt x="11" y="4"/>
                    </a:lnTo>
                    <a:lnTo>
                      <a:pt x="11"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1" name="Freeform 4977"/>
              <p:cNvSpPr>
                <a:spLocks/>
              </p:cNvSpPr>
              <p:nvPr/>
            </p:nvSpPr>
            <p:spPr bwMode="auto">
              <a:xfrm>
                <a:off x="7029" y="8280"/>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2" name="Freeform 4978"/>
              <p:cNvSpPr>
                <a:spLocks/>
              </p:cNvSpPr>
              <p:nvPr/>
            </p:nvSpPr>
            <p:spPr bwMode="auto">
              <a:xfrm>
                <a:off x="7029" y="8280"/>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3" name="Freeform 4979"/>
              <p:cNvSpPr>
                <a:spLocks/>
              </p:cNvSpPr>
              <p:nvPr/>
            </p:nvSpPr>
            <p:spPr bwMode="auto">
              <a:xfrm>
                <a:off x="7032" y="8280"/>
                <a:ext cx="7" cy="7"/>
              </a:xfrm>
              <a:custGeom>
                <a:avLst/>
                <a:gdLst/>
                <a:ahLst/>
                <a:cxnLst>
                  <a:cxn ang="0">
                    <a:pos x="0" y="0"/>
                  </a:cxn>
                  <a:cxn ang="0">
                    <a:pos x="0" y="7"/>
                  </a:cxn>
                  <a:cxn ang="0">
                    <a:pos x="2" y="4"/>
                  </a:cxn>
                  <a:cxn ang="0">
                    <a:pos x="7" y="4"/>
                  </a:cxn>
                  <a:cxn ang="0">
                    <a:pos x="7" y="0"/>
                  </a:cxn>
                  <a:cxn ang="0">
                    <a:pos x="0" y="0"/>
                  </a:cxn>
                </a:cxnLst>
                <a:rect l="0" t="0" r="r" b="b"/>
                <a:pathLst>
                  <a:path w="7" h="7">
                    <a:moveTo>
                      <a:pt x="0" y="0"/>
                    </a:moveTo>
                    <a:lnTo>
                      <a:pt x="0" y="7"/>
                    </a:lnTo>
                    <a:lnTo>
                      <a:pt x="2"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4" name="Freeform 4980"/>
              <p:cNvSpPr>
                <a:spLocks/>
              </p:cNvSpPr>
              <p:nvPr/>
            </p:nvSpPr>
            <p:spPr bwMode="auto">
              <a:xfrm>
                <a:off x="7032" y="8280"/>
                <a:ext cx="7" cy="7"/>
              </a:xfrm>
              <a:custGeom>
                <a:avLst/>
                <a:gdLst/>
                <a:ahLst/>
                <a:cxnLst>
                  <a:cxn ang="0">
                    <a:pos x="0" y="0"/>
                  </a:cxn>
                  <a:cxn ang="0">
                    <a:pos x="0" y="7"/>
                  </a:cxn>
                  <a:cxn ang="0">
                    <a:pos x="2" y="7"/>
                  </a:cxn>
                  <a:cxn ang="0">
                    <a:pos x="7" y="4"/>
                  </a:cxn>
                  <a:cxn ang="0">
                    <a:pos x="7" y="0"/>
                  </a:cxn>
                  <a:cxn ang="0">
                    <a:pos x="0" y="0"/>
                  </a:cxn>
                </a:cxnLst>
                <a:rect l="0" t="0" r="r" b="b"/>
                <a:pathLst>
                  <a:path w="7" h="7">
                    <a:moveTo>
                      <a:pt x="0" y="0"/>
                    </a:moveTo>
                    <a:lnTo>
                      <a:pt x="0" y="7"/>
                    </a:lnTo>
                    <a:lnTo>
                      <a:pt x="2" y="7"/>
                    </a:lnTo>
                    <a:lnTo>
                      <a:pt x="7" y="4"/>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5" name="Freeform 4981"/>
              <p:cNvSpPr>
                <a:spLocks/>
              </p:cNvSpPr>
              <p:nvPr/>
            </p:nvSpPr>
            <p:spPr bwMode="auto">
              <a:xfrm>
                <a:off x="7034" y="8289"/>
                <a:ext cx="12" cy="79"/>
              </a:xfrm>
              <a:custGeom>
                <a:avLst/>
                <a:gdLst/>
                <a:ahLst/>
                <a:cxnLst>
                  <a:cxn ang="0">
                    <a:pos x="7" y="57"/>
                  </a:cxn>
                  <a:cxn ang="0">
                    <a:pos x="7" y="79"/>
                  </a:cxn>
                  <a:cxn ang="0">
                    <a:pos x="11" y="76"/>
                  </a:cxn>
                  <a:cxn ang="0">
                    <a:pos x="11" y="57"/>
                  </a:cxn>
                  <a:cxn ang="0">
                    <a:pos x="9" y="38"/>
                  </a:cxn>
                  <a:cxn ang="0">
                    <a:pos x="9" y="19"/>
                  </a:cxn>
                  <a:cxn ang="0">
                    <a:pos x="4" y="0"/>
                  </a:cxn>
                  <a:cxn ang="0">
                    <a:pos x="0" y="0"/>
                  </a:cxn>
                  <a:cxn ang="0">
                    <a:pos x="7" y="57"/>
                  </a:cxn>
                </a:cxnLst>
                <a:rect l="0" t="0" r="r" b="b"/>
                <a:pathLst>
                  <a:path w="12" h="79">
                    <a:moveTo>
                      <a:pt x="7" y="57"/>
                    </a:moveTo>
                    <a:lnTo>
                      <a:pt x="7" y="79"/>
                    </a:lnTo>
                    <a:lnTo>
                      <a:pt x="11" y="76"/>
                    </a:lnTo>
                    <a:lnTo>
                      <a:pt x="11"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6" name="Freeform 4982"/>
              <p:cNvSpPr>
                <a:spLocks/>
              </p:cNvSpPr>
              <p:nvPr/>
            </p:nvSpPr>
            <p:spPr bwMode="auto">
              <a:xfrm>
                <a:off x="7032" y="8289"/>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7" name="Freeform 4983"/>
              <p:cNvSpPr>
                <a:spLocks/>
              </p:cNvSpPr>
              <p:nvPr/>
            </p:nvSpPr>
            <p:spPr bwMode="auto">
              <a:xfrm>
                <a:off x="7032" y="8289"/>
                <a:ext cx="12" cy="79"/>
              </a:xfrm>
              <a:custGeom>
                <a:avLst/>
                <a:gdLst/>
                <a:ahLst/>
                <a:cxnLst>
                  <a:cxn ang="0">
                    <a:pos x="0" y="0"/>
                  </a:cxn>
                  <a:cxn ang="0">
                    <a:pos x="0" y="9"/>
                  </a:cxn>
                  <a:cxn ang="0">
                    <a:pos x="4" y="28"/>
                  </a:cxn>
                  <a:cxn ang="0">
                    <a:pos x="4" y="38"/>
                  </a:cxn>
                  <a:cxn ang="0">
                    <a:pos x="7" y="47"/>
                  </a:cxn>
                  <a:cxn ang="0">
                    <a:pos x="7" y="79"/>
                  </a:cxn>
                  <a:cxn ang="0">
                    <a:pos x="11" y="76"/>
                  </a:cxn>
                  <a:cxn ang="0">
                    <a:pos x="11" y="38"/>
                  </a:cxn>
                  <a:cxn ang="0">
                    <a:pos x="9" y="19"/>
                  </a:cxn>
                  <a:cxn ang="0">
                    <a:pos x="4" y="0"/>
                  </a:cxn>
                  <a:cxn ang="0">
                    <a:pos x="0" y="0"/>
                  </a:cxn>
                </a:cxnLst>
                <a:rect l="0" t="0" r="r" b="b"/>
                <a:pathLst>
                  <a:path w="12" h="79">
                    <a:moveTo>
                      <a:pt x="0" y="0"/>
                    </a:moveTo>
                    <a:lnTo>
                      <a:pt x="0" y="9"/>
                    </a:lnTo>
                    <a:lnTo>
                      <a:pt x="4" y="28"/>
                    </a:lnTo>
                    <a:lnTo>
                      <a:pt x="4" y="38"/>
                    </a:lnTo>
                    <a:lnTo>
                      <a:pt x="7" y="47"/>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8" name="Freeform 4984"/>
              <p:cNvSpPr>
                <a:spLocks/>
              </p:cNvSpPr>
              <p:nvPr/>
            </p:nvSpPr>
            <p:spPr bwMode="auto">
              <a:xfrm>
                <a:off x="7029" y="8289"/>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9" name="Freeform 4985"/>
              <p:cNvSpPr>
                <a:spLocks/>
              </p:cNvSpPr>
              <p:nvPr/>
            </p:nvSpPr>
            <p:spPr bwMode="auto">
              <a:xfrm>
                <a:off x="7029" y="8289"/>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0" name="Freeform 4986"/>
              <p:cNvSpPr>
                <a:spLocks/>
              </p:cNvSpPr>
              <p:nvPr/>
            </p:nvSpPr>
            <p:spPr bwMode="auto">
              <a:xfrm>
                <a:off x="7027" y="8289"/>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1" name="Freeform 4987"/>
              <p:cNvSpPr>
                <a:spLocks/>
              </p:cNvSpPr>
              <p:nvPr/>
            </p:nvSpPr>
            <p:spPr bwMode="auto">
              <a:xfrm>
                <a:off x="7027" y="8289"/>
                <a:ext cx="12" cy="79"/>
              </a:xfrm>
              <a:custGeom>
                <a:avLst/>
                <a:gdLst/>
                <a:ahLst/>
                <a:cxnLst>
                  <a:cxn ang="0">
                    <a:pos x="7" y="57"/>
                  </a:cxn>
                  <a:cxn ang="0">
                    <a:pos x="7" y="79"/>
                  </a:cxn>
                  <a:cxn ang="0">
                    <a:pos x="11" y="76"/>
                  </a:cxn>
                  <a:cxn ang="0">
                    <a:pos x="11" y="38"/>
                  </a:cxn>
                  <a:cxn ang="0">
                    <a:pos x="9" y="19"/>
                  </a:cxn>
                  <a:cxn ang="0">
                    <a:pos x="4" y="0"/>
                  </a:cxn>
                  <a:cxn ang="0">
                    <a:pos x="0" y="0"/>
                  </a:cxn>
                  <a:cxn ang="0">
                    <a:pos x="7" y="57"/>
                  </a:cxn>
                </a:cxnLst>
                <a:rect l="0" t="0" r="r" b="b"/>
                <a:pathLst>
                  <a:path w="12" h="79">
                    <a:moveTo>
                      <a:pt x="7" y="57"/>
                    </a:moveTo>
                    <a:lnTo>
                      <a:pt x="7" y="79"/>
                    </a:lnTo>
                    <a:lnTo>
                      <a:pt x="11" y="76"/>
                    </a:lnTo>
                    <a:lnTo>
                      <a:pt x="11"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2" name="Freeform 4988"/>
              <p:cNvSpPr>
                <a:spLocks/>
              </p:cNvSpPr>
              <p:nvPr/>
            </p:nvSpPr>
            <p:spPr bwMode="auto">
              <a:xfrm>
                <a:off x="7024" y="8289"/>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3" name="Freeform 4989"/>
              <p:cNvSpPr>
                <a:spLocks/>
              </p:cNvSpPr>
              <p:nvPr/>
            </p:nvSpPr>
            <p:spPr bwMode="auto">
              <a:xfrm>
                <a:off x="7024" y="8289"/>
                <a:ext cx="12" cy="79"/>
              </a:xfrm>
              <a:custGeom>
                <a:avLst/>
                <a:gdLst/>
                <a:ahLst/>
                <a:cxnLst>
                  <a:cxn ang="0">
                    <a:pos x="7" y="0"/>
                  </a:cxn>
                  <a:cxn ang="0">
                    <a:pos x="0" y="0"/>
                  </a:cxn>
                  <a:cxn ang="0">
                    <a:pos x="7" y="57"/>
                  </a:cxn>
                  <a:cxn ang="0">
                    <a:pos x="7" y="79"/>
                  </a:cxn>
                  <a:cxn ang="0">
                    <a:pos x="11" y="76"/>
                  </a:cxn>
                  <a:cxn ang="0">
                    <a:pos x="11" y="38"/>
                  </a:cxn>
                  <a:cxn ang="0">
                    <a:pos x="7" y="0"/>
                  </a:cxn>
                </a:cxnLst>
                <a:rect l="0" t="0" r="r" b="b"/>
                <a:pathLst>
                  <a:path w="12" h="79">
                    <a:moveTo>
                      <a:pt x="7" y="0"/>
                    </a:moveTo>
                    <a:lnTo>
                      <a:pt x="0" y="0"/>
                    </a:lnTo>
                    <a:lnTo>
                      <a:pt x="7" y="57"/>
                    </a:lnTo>
                    <a:lnTo>
                      <a:pt x="7" y="79"/>
                    </a:lnTo>
                    <a:lnTo>
                      <a:pt x="11" y="76"/>
                    </a:lnTo>
                    <a:lnTo>
                      <a:pt x="11"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4" name="Freeform 4990"/>
              <p:cNvSpPr>
                <a:spLocks/>
              </p:cNvSpPr>
              <p:nvPr/>
            </p:nvSpPr>
            <p:spPr bwMode="auto">
              <a:xfrm>
                <a:off x="7022" y="8289"/>
                <a:ext cx="14" cy="79"/>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4" h="79">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5" name="Freeform 4991"/>
              <p:cNvSpPr>
                <a:spLocks/>
              </p:cNvSpPr>
              <p:nvPr/>
            </p:nvSpPr>
            <p:spPr bwMode="auto">
              <a:xfrm>
                <a:off x="7022" y="8289"/>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6" name="Freeform 4992"/>
              <p:cNvSpPr>
                <a:spLocks/>
              </p:cNvSpPr>
              <p:nvPr/>
            </p:nvSpPr>
            <p:spPr bwMode="auto">
              <a:xfrm>
                <a:off x="7022" y="8289"/>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7" name="Freeform 4993"/>
              <p:cNvSpPr>
                <a:spLocks/>
              </p:cNvSpPr>
              <p:nvPr/>
            </p:nvSpPr>
            <p:spPr bwMode="auto">
              <a:xfrm>
                <a:off x="8328" y="8318"/>
                <a:ext cx="127" cy="34"/>
              </a:xfrm>
              <a:custGeom>
                <a:avLst/>
                <a:gdLst/>
                <a:ahLst/>
                <a:cxnLst>
                  <a:cxn ang="0">
                    <a:pos x="0" y="33"/>
                  </a:cxn>
                  <a:cxn ang="0">
                    <a:pos x="127" y="26"/>
                  </a:cxn>
                  <a:cxn ang="0">
                    <a:pos x="124" y="0"/>
                  </a:cxn>
                  <a:cxn ang="0">
                    <a:pos x="4" y="14"/>
                  </a:cxn>
                  <a:cxn ang="0">
                    <a:pos x="0" y="33"/>
                  </a:cxn>
                </a:cxnLst>
                <a:rect l="0" t="0" r="r" b="b"/>
                <a:pathLst>
                  <a:path w="127" h="34">
                    <a:moveTo>
                      <a:pt x="0" y="33"/>
                    </a:moveTo>
                    <a:lnTo>
                      <a:pt x="127" y="26"/>
                    </a:lnTo>
                    <a:lnTo>
                      <a:pt x="124" y="0"/>
                    </a:lnTo>
                    <a:lnTo>
                      <a:pt x="4" y="14"/>
                    </a:lnTo>
                    <a:lnTo>
                      <a:pt x="0" y="33"/>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8" name="Freeform 4994"/>
              <p:cNvSpPr>
                <a:spLocks/>
              </p:cNvSpPr>
              <p:nvPr/>
            </p:nvSpPr>
            <p:spPr bwMode="auto">
              <a:xfrm>
                <a:off x="8419" y="8114"/>
                <a:ext cx="333" cy="266"/>
              </a:xfrm>
              <a:custGeom>
                <a:avLst/>
                <a:gdLst/>
                <a:ahLst/>
                <a:cxnLst>
                  <a:cxn ang="0">
                    <a:pos x="26" y="240"/>
                  </a:cxn>
                  <a:cxn ang="0">
                    <a:pos x="16" y="244"/>
                  </a:cxn>
                  <a:cxn ang="0">
                    <a:pos x="19" y="247"/>
                  </a:cxn>
                  <a:cxn ang="0">
                    <a:pos x="24" y="249"/>
                  </a:cxn>
                  <a:cxn ang="0">
                    <a:pos x="26" y="249"/>
                  </a:cxn>
                  <a:cxn ang="0">
                    <a:pos x="31" y="251"/>
                  </a:cxn>
                  <a:cxn ang="0">
                    <a:pos x="48" y="251"/>
                  </a:cxn>
                  <a:cxn ang="0">
                    <a:pos x="52" y="254"/>
                  </a:cxn>
                  <a:cxn ang="0">
                    <a:pos x="91" y="254"/>
                  </a:cxn>
                  <a:cxn ang="0">
                    <a:pos x="151" y="256"/>
                  </a:cxn>
                  <a:cxn ang="0">
                    <a:pos x="175" y="266"/>
                  </a:cxn>
                  <a:cxn ang="0">
                    <a:pos x="180" y="266"/>
                  </a:cxn>
                  <a:cxn ang="0">
                    <a:pos x="194" y="261"/>
                  </a:cxn>
                  <a:cxn ang="0">
                    <a:pos x="201" y="259"/>
                  </a:cxn>
                  <a:cxn ang="0">
                    <a:pos x="208" y="256"/>
                  </a:cxn>
                  <a:cxn ang="0">
                    <a:pos x="213" y="256"/>
                  </a:cxn>
                  <a:cxn ang="0">
                    <a:pos x="228" y="249"/>
                  </a:cxn>
                  <a:cxn ang="0">
                    <a:pos x="232" y="247"/>
                  </a:cxn>
                  <a:cxn ang="0">
                    <a:pos x="232" y="242"/>
                  </a:cxn>
                  <a:cxn ang="0">
                    <a:pos x="230" y="240"/>
                  </a:cxn>
                  <a:cxn ang="0">
                    <a:pos x="225" y="240"/>
                  </a:cxn>
                  <a:cxn ang="0">
                    <a:pos x="244" y="213"/>
                  </a:cxn>
                  <a:cxn ang="0">
                    <a:pos x="328" y="199"/>
                  </a:cxn>
                  <a:cxn ang="0">
                    <a:pos x="333" y="95"/>
                  </a:cxn>
                  <a:cxn ang="0">
                    <a:pos x="273" y="45"/>
                  </a:cxn>
                  <a:cxn ang="0">
                    <a:pos x="184" y="4"/>
                  </a:cxn>
                  <a:cxn ang="0">
                    <a:pos x="129" y="0"/>
                  </a:cxn>
                  <a:cxn ang="0">
                    <a:pos x="110" y="19"/>
                  </a:cxn>
                  <a:cxn ang="0">
                    <a:pos x="100" y="31"/>
                  </a:cxn>
                  <a:cxn ang="0">
                    <a:pos x="79" y="67"/>
                  </a:cxn>
                  <a:cxn ang="0">
                    <a:pos x="64" y="95"/>
                  </a:cxn>
                  <a:cxn ang="0">
                    <a:pos x="57" y="107"/>
                  </a:cxn>
                  <a:cxn ang="0">
                    <a:pos x="50" y="122"/>
                  </a:cxn>
                  <a:cxn ang="0">
                    <a:pos x="43" y="134"/>
                  </a:cxn>
                  <a:cxn ang="0">
                    <a:pos x="38" y="148"/>
                  </a:cxn>
                  <a:cxn ang="0">
                    <a:pos x="31" y="160"/>
                  </a:cxn>
                  <a:cxn ang="0">
                    <a:pos x="24" y="170"/>
                  </a:cxn>
                  <a:cxn ang="0">
                    <a:pos x="16" y="182"/>
                  </a:cxn>
                  <a:cxn ang="0">
                    <a:pos x="12" y="191"/>
                  </a:cxn>
                  <a:cxn ang="0">
                    <a:pos x="0" y="208"/>
                  </a:cxn>
                  <a:cxn ang="0">
                    <a:pos x="2" y="211"/>
                  </a:cxn>
                  <a:cxn ang="0">
                    <a:pos x="7" y="211"/>
                  </a:cxn>
                  <a:cxn ang="0">
                    <a:pos x="12" y="213"/>
                  </a:cxn>
                  <a:cxn ang="0">
                    <a:pos x="16" y="215"/>
                  </a:cxn>
                  <a:cxn ang="0">
                    <a:pos x="21" y="215"/>
                  </a:cxn>
                  <a:cxn ang="0">
                    <a:pos x="26" y="218"/>
                  </a:cxn>
                  <a:cxn ang="0">
                    <a:pos x="33" y="218"/>
                  </a:cxn>
                  <a:cxn ang="0">
                    <a:pos x="36" y="220"/>
                  </a:cxn>
                  <a:cxn ang="0">
                    <a:pos x="48" y="220"/>
                  </a:cxn>
                  <a:cxn ang="0">
                    <a:pos x="57" y="227"/>
                  </a:cxn>
                  <a:cxn ang="0">
                    <a:pos x="62" y="230"/>
                  </a:cxn>
                  <a:cxn ang="0">
                    <a:pos x="45" y="237"/>
                  </a:cxn>
                  <a:cxn ang="0">
                    <a:pos x="26" y="240"/>
                  </a:cxn>
                </a:cxnLst>
                <a:rect l="0" t="0" r="r" b="b"/>
                <a:pathLst>
                  <a:path w="333" h="266">
                    <a:moveTo>
                      <a:pt x="26" y="240"/>
                    </a:moveTo>
                    <a:lnTo>
                      <a:pt x="16" y="244"/>
                    </a:lnTo>
                    <a:lnTo>
                      <a:pt x="19" y="247"/>
                    </a:lnTo>
                    <a:lnTo>
                      <a:pt x="24" y="249"/>
                    </a:lnTo>
                    <a:lnTo>
                      <a:pt x="26" y="249"/>
                    </a:lnTo>
                    <a:lnTo>
                      <a:pt x="31" y="251"/>
                    </a:lnTo>
                    <a:lnTo>
                      <a:pt x="48" y="251"/>
                    </a:lnTo>
                    <a:lnTo>
                      <a:pt x="52" y="254"/>
                    </a:lnTo>
                    <a:lnTo>
                      <a:pt x="91" y="254"/>
                    </a:lnTo>
                    <a:lnTo>
                      <a:pt x="151" y="256"/>
                    </a:lnTo>
                    <a:lnTo>
                      <a:pt x="175" y="266"/>
                    </a:lnTo>
                    <a:lnTo>
                      <a:pt x="180" y="266"/>
                    </a:lnTo>
                    <a:lnTo>
                      <a:pt x="194" y="261"/>
                    </a:lnTo>
                    <a:lnTo>
                      <a:pt x="201" y="259"/>
                    </a:lnTo>
                    <a:lnTo>
                      <a:pt x="208" y="256"/>
                    </a:lnTo>
                    <a:lnTo>
                      <a:pt x="213" y="256"/>
                    </a:lnTo>
                    <a:lnTo>
                      <a:pt x="228" y="249"/>
                    </a:lnTo>
                    <a:lnTo>
                      <a:pt x="232" y="247"/>
                    </a:lnTo>
                    <a:lnTo>
                      <a:pt x="232" y="242"/>
                    </a:lnTo>
                    <a:lnTo>
                      <a:pt x="230" y="240"/>
                    </a:lnTo>
                    <a:lnTo>
                      <a:pt x="225" y="240"/>
                    </a:lnTo>
                    <a:lnTo>
                      <a:pt x="244" y="213"/>
                    </a:lnTo>
                    <a:lnTo>
                      <a:pt x="328" y="199"/>
                    </a:lnTo>
                    <a:lnTo>
                      <a:pt x="333" y="95"/>
                    </a:lnTo>
                    <a:lnTo>
                      <a:pt x="273" y="45"/>
                    </a:lnTo>
                    <a:lnTo>
                      <a:pt x="184" y="4"/>
                    </a:lnTo>
                    <a:lnTo>
                      <a:pt x="129" y="0"/>
                    </a:lnTo>
                    <a:lnTo>
                      <a:pt x="110" y="19"/>
                    </a:lnTo>
                    <a:lnTo>
                      <a:pt x="100" y="31"/>
                    </a:lnTo>
                    <a:lnTo>
                      <a:pt x="79" y="67"/>
                    </a:lnTo>
                    <a:lnTo>
                      <a:pt x="64" y="95"/>
                    </a:lnTo>
                    <a:lnTo>
                      <a:pt x="57" y="107"/>
                    </a:lnTo>
                    <a:lnTo>
                      <a:pt x="50" y="122"/>
                    </a:lnTo>
                    <a:lnTo>
                      <a:pt x="43" y="134"/>
                    </a:lnTo>
                    <a:lnTo>
                      <a:pt x="38" y="148"/>
                    </a:lnTo>
                    <a:lnTo>
                      <a:pt x="31" y="160"/>
                    </a:lnTo>
                    <a:lnTo>
                      <a:pt x="24" y="170"/>
                    </a:lnTo>
                    <a:lnTo>
                      <a:pt x="16" y="182"/>
                    </a:lnTo>
                    <a:lnTo>
                      <a:pt x="12" y="191"/>
                    </a:lnTo>
                    <a:lnTo>
                      <a:pt x="0" y="208"/>
                    </a:lnTo>
                    <a:lnTo>
                      <a:pt x="2" y="211"/>
                    </a:lnTo>
                    <a:lnTo>
                      <a:pt x="7" y="211"/>
                    </a:lnTo>
                    <a:lnTo>
                      <a:pt x="12" y="213"/>
                    </a:lnTo>
                    <a:lnTo>
                      <a:pt x="16" y="215"/>
                    </a:lnTo>
                    <a:lnTo>
                      <a:pt x="21" y="215"/>
                    </a:lnTo>
                    <a:lnTo>
                      <a:pt x="26" y="218"/>
                    </a:lnTo>
                    <a:lnTo>
                      <a:pt x="33" y="218"/>
                    </a:lnTo>
                    <a:lnTo>
                      <a:pt x="36" y="220"/>
                    </a:lnTo>
                    <a:lnTo>
                      <a:pt x="48" y="220"/>
                    </a:lnTo>
                    <a:lnTo>
                      <a:pt x="57" y="227"/>
                    </a:lnTo>
                    <a:lnTo>
                      <a:pt x="62" y="230"/>
                    </a:lnTo>
                    <a:lnTo>
                      <a:pt x="45" y="237"/>
                    </a:lnTo>
                    <a:lnTo>
                      <a:pt x="26" y="2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9" name="Freeform 4995"/>
              <p:cNvSpPr>
                <a:spLocks/>
              </p:cNvSpPr>
              <p:nvPr/>
            </p:nvSpPr>
            <p:spPr bwMode="auto">
              <a:xfrm>
                <a:off x="8234" y="8251"/>
                <a:ext cx="60" cy="91"/>
              </a:xfrm>
              <a:custGeom>
                <a:avLst/>
                <a:gdLst/>
                <a:ahLst/>
                <a:cxnLst>
                  <a:cxn ang="0">
                    <a:pos x="7" y="0"/>
                  </a:cxn>
                  <a:cxn ang="0">
                    <a:pos x="7" y="0"/>
                  </a:cxn>
                  <a:cxn ang="0">
                    <a:pos x="4" y="19"/>
                  </a:cxn>
                  <a:cxn ang="0">
                    <a:pos x="0" y="62"/>
                  </a:cxn>
                  <a:cxn ang="0">
                    <a:pos x="0" y="86"/>
                  </a:cxn>
                  <a:cxn ang="0">
                    <a:pos x="35" y="91"/>
                  </a:cxn>
                  <a:cxn ang="0">
                    <a:pos x="60" y="83"/>
                  </a:cxn>
                  <a:cxn ang="0">
                    <a:pos x="60" y="43"/>
                  </a:cxn>
                  <a:cxn ang="0">
                    <a:pos x="57" y="33"/>
                  </a:cxn>
                  <a:cxn ang="0">
                    <a:pos x="57" y="21"/>
                  </a:cxn>
                  <a:cxn ang="0">
                    <a:pos x="55" y="12"/>
                  </a:cxn>
                  <a:cxn ang="0">
                    <a:pos x="52" y="0"/>
                  </a:cxn>
                  <a:cxn ang="0">
                    <a:pos x="7" y="0"/>
                  </a:cxn>
                </a:cxnLst>
                <a:rect l="0" t="0" r="r" b="b"/>
                <a:pathLst>
                  <a:path w="60" h="91">
                    <a:moveTo>
                      <a:pt x="7" y="0"/>
                    </a:moveTo>
                    <a:lnTo>
                      <a:pt x="7" y="0"/>
                    </a:lnTo>
                    <a:lnTo>
                      <a:pt x="4" y="19"/>
                    </a:lnTo>
                    <a:lnTo>
                      <a:pt x="0" y="62"/>
                    </a:lnTo>
                    <a:lnTo>
                      <a:pt x="0" y="86"/>
                    </a:lnTo>
                    <a:lnTo>
                      <a:pt x="35" y="91"/>
                    </a:lnTo>
                    <a:lnTo>
                      <a:pt x="60" y="83"/>
                    </a:lnTo>
                    <a:lnTo>
                      <a:pt x="60" y="43"/>
                    </a:lnTo>
                    <a:lnTo>
                      <a:pt x="57" y="33"/>
                    </a:lnTo>
                    <a:lnTo>
                      <a:pt x="57" y="21"/>
                    </a:lnTo>
                    <a:lnTo>
                      <a:pt x="55" y="12"/>
                    </a:lnTo>
                    <a:lnTo>
                      <a:pt x="52"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0" name="Freeform 4996"/>
              <p:cNvSpPr>
                <a:spLocks/>
              </p:cNvSpPr>
              <p:nvPr/>
            </p:nvSpPr>
            <p:spPr bwMode="auto">
              <a:xfrm>
                <a:off x="8234" y="8260"/>
                <a:ext cx="36" cy="72"/>
              </a:xfrm>
              <a:custGeom>
                <a:avLst/>
                <a:gdLst/>
                <a:ahLst/>
                <a:cxnLst>
                  <a:cxn ang="0">
                    <a:pos x="35" y="0"/>
                  </a:cxn>
                  <a:cxn ang="0">
                    <a:pos x="4" y="0"/>
                  </a:cxn>
                  <a:cxn ang="0">
                    <a:pos x="2" y="19"/>
                  </a:cxn>
                  <a:cxn ang="0">
                    <a:pos x="0" y="33"/>
                  </a:cxn>
                  <a:cxn ang="0">
                    <a:pos x="0" y="69"/>
                  </a:cxn>
                  <a:cxn ang="0">
                    <a:pos x="11" y="69"/>
                  </a:cxn>
                  <a:cxn ang="0">
                    <a:pos x="16" y="71"/>
                  </a:cxn>
                  <a:cxn ang="0">
                    <a:pos x="35" y="71"/>
                  </a:cxn>
                  <a:cxn ang="0">
                    <a:pos x="35" y="0"/>
                  </a:cxn>
                </a:cxnLst>
                <a:rect l="0" t="0" r="r" b="b"/>
                <a:pathLst>
                  <a:path w="36" h="72">
                    <a:moveTo>
                      <a:pt x="35" y="0"/>
                    </a:moveTo>
                    <a:lnTo>
                      <a:pt x="4" y="0"/>
                    </a:lnTo>
                    <a:lnTo>
                      <a:pt x="2" y="19"/>
                    </a:lnTo>
                    <a:lnTo>
                      <a:pt x="0" y="33"/>
                    </a:lnTo>
                    <a:lnTo>
                      <a:pt x="0" y="69"/>
                    </a:lnTo>
                    <a:lnTo>
                      <a:pt x="11" y="69"/>
                    </a:lnTo>
                    <a:lnTo>
                      <a:pt x="16" y="71"/>
                    </a:lnTo>
                    <a:lnTo>
                      <a:pt x="35" y="71"/>
                    </a:lnTo>
                    <a:lnTo>
                      <a:pt x="35"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1" name="Freeform 4997"/>
              <p:cNvSpPr>
                <a:spLocks/>
              </p:cNvSpPr>
              <p:nvPr/>
            </p:nvSpPr>
            <p:spPr bwMode="auto">
              <a:xfrm>
                <a:off x="8234" y="8260"/>
                <a:ext cx="36" cy="68"/>
              </a:xfrm>
              <a:custGeom>
                <a:avLst/>
                <a:gdLst/>
                <a:ahLst/>
                <a:cxnLst>
                  <a:cxn ang="0">
                    <a:pos x="33" y="0"/>
                  </a:cxn>
                  <a:cxn ang="0">
                    <a:pos x="4" y="0"/>
                  </a:cxn>
                  <a:cxn ang="0">
                    <a:pos x="2" y="16"/>
                  </a:cxn>
                  <a:cxn ang="0">
                    <a:pos x="2" y="31"/>
                  </a:cxn>
                  <a:cxn ang="0">
                    <a:pos x="0" y="47"/>
                  </a:cxn>
                  <a:cxn ang="0">
                    <a:pos x="0" y="64"/>
                  </a:cxn>
                  <a:cxn ang="0">
                    <a:pos x="9" y="64"/>
                  </a:cxn>
                  <a:cxn ang="0">
                    <a:pos x="11" y="67"/>
                  </a:cxn>
                  <a:cxn ang="0">
                    <a:pos x="33" y="67"/>
                  </a:cxn>
                  <a:cxn ang="0">
                    <a:pos x="35" y="52"/>
                  </a:cxn>
                  <a:cxn ang="0">
                    <a:pos x="35" y="16"/>
                  </a:cxn>
                  <a:cxn ang="0">
                    <a:pos x="33" y="0"/>
                  </a:cxn>
                </a:cxnLst>
                <a:rect l="0" t="0" r="r" b="b"/>
                <a:pathLst>
                  <a:path w="36" h="68">
                    <a:moveTo>
                      <a:pt x="33" y="0"/>
                    </a:moveTo>
                    <a:lnTo>
                      <a:pt x="4" y="0"/>
                    </a:lnTo>
                    <a:lnTo>
                      <a:pt x="2" y="16"/>
                    </a:lnTo>
                    <a:lnTo>
                      <a:pt x="2" y="31"/>
                    </a:lnTo>
                    <a:lnTo>
                      <a:pt x="0" y="47"/>
                    </a:lnTo>
                    <a:lnTo>
                      <a:pt x="0" y="64"/>
                    </a:lnTo>
                    <a:lnTo>
                      <a:pt x="9" y="64"/>
                    </a:lnTo>
                    <a:lnTo>
                      <a:pt x="11" y="67"/>
                    </a:lnTo>
                    <a:lnTo>
                      <a:pt x="33" y="67"/>
                    </a:lnTo>
                    <a:lnTo>
                      <a:pt x="35" y="52"/>
                    </a:lnTo>
                    <a:lnTo>
                      <a:pt x="35" y="16"/>
                    </a:lnTo>
                    <a:lnTo>
                      <a:pt x="3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2" name="Freeform 4998"/>
              <p:cNvSpPr>
                <a:spLocks/>
              </p:cNvSpPr>
              <p:nvPr/>
            </p:nvSpPr>
            <p:spPr bwMode="auto">
              <a:xfrm>
                <a:off x="8234" y="8260"/>
                <a:ext cx="36" cy="63"/>
              </a:xfrm>
              <a:custGeom>
                <a:avLst/>
                <a:gdLst/>
                <a:ahLst/>
                <a:cxnLst>
                  <a:cxn ang="0">
                    <a:pos x="35" y="31"/>
                  </a:cxn>
                  <a:cxn ang="0">
                    <a:pos x="33" y="16"/>
                  </a:cxn>
                  <a:cxn ang="0">
                    <a:pos x="33" y="0"/>
                  </a:cxn>
                  <a:cxn ang="0">
                    <a:pos x="7" y="0"/>
                  </a:cxn>
                  <a:cxn ang="0">
                    <a:pos x="2" y="16"/>
                  </a:cxn>
                  <a:cxn ang="0">
                    <a:pos x="2" y="31"/>
                  </a:cxn>
                  <a:cxn ang="0">
                    <a:pos x="0" y="45"/>
                  </a:cxn>
                  <a:cxn ang="0">
                    <a:pos x="0" y="60"/>
                  </a:cxn>
                  <a:cxn ang="0">
                    <a:pos x="4" y="62"/>
                  </a:cxn>
                  <a:cxn ang="0">
                    <a:pos x="33" y="62"/>
                  </a:cxn>
                  <a:cxn ang="0">
                    <a:pos x="33" y="47"/>
                  </a:cxn>
                  <a:cxn ang="0">
                    <a:pos x="35" y="31"/>
                  </a:cxn>
                </a:cxnLst>
                <a:rect l="0" t="0" r="r" b="b"/>
                <a:pathLst>
                  <a:path w="36" h="63">
                    <a:moveTo>
                      <a:pt x="35" y="31"/>
                    </a:moveTo>
                    <a:lnTo>
                      <a:pt x="33" y="16"/>
                    </a:lnTo>
                    <a:lnTo>
                      <a:pt x="33" y="0"/>
                    </a:lnTo>
                    <a:lnTo>
                      <a:pt x="7" y="0"/>
                    </a:lnTo>
                    <a:lnTo>
                      <a:pt x="2" y="16"/>
                    </a:lnTo>
                    <a:lnTo>
                      <a:pt x="2" y="31"/>
                    </a:lnTo>
                    <a:lnTo>
                      <a:pt x="0" y="45"/>
                    </a:lnTo>
                    <a:lnTo>
                      <a:pt x="0" y="60"/>
                    </a:lnTo>
                    <a:lnTo>
                      <a:pt x="4" y="62"/>
                    </a:lnTo>
                    <a:lnTo>
                      <a:pt x="33" y="62"/>
                    </a:lnTo>
                    <a:lnTo>
                      <a:pt x="33" y="47"/>
                    </a:lnTo>
                    <a:lnTo>
                      <a:pt x="35" y="31"/>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3" name="Freeform 4999"/>
              <p:cNvSpPr>
                <a:spLocks/>
              </p:cNvSpPr>
              <p:nvPr/>
            </p:nvSpPr>
            <p:spPr bwMode="auto">
              <a:xfrm>
                <a:off x="8236" y="8260"/>
                <a:ext cx="32" cy="58"/>
              </a:xfrm>
              <a:custGeom>
                <a:avLst/>
                <a:gdLst/>
                <a:ahLst/>
                <a:cxnLst>
                  <a:cxn ang="0">
                    <a:pos x="4" y="0"/>
                  </a:cxn>
                  <a:cxn ang="0">
                    <a:pos x="4" y="0"/>
                  </a:cxn>
                  <a:cxn ang="0">
                    <a:pos x="0" y="14"/>
                  </a:cxn>
                  <a:cxn ang="0">
                    <a:pos x="0" y="57"/>
                  </a:cxn>
                  <a:cxn ang="0">
                    <a:pos x="31" y="57"/>
                  </a:cxn>
                  <a:cxn ang="0">
                    <a:pos x="31" y="0"/>
                  </a:cxn>
                  <a:cxn ang="0">
                    <a:pos x="4" y="0"/>
                  </a:cxn>
                </a:cxnLst>
                <a:rect l="0" t="0" r="r" b="b"/>
                <a:pathLst>
                  <a:path w="32" h="58">
                    <a:moveTo>
                      <a:pt x="4" y="0"/>
                    </a:moveTo>
                    <a:lnTo>
                      <a:pt x="4" y="0"/>
                    </a:lnTo>
                    <a:lnTo>
                      <a:pt x="0" y="14"/>
                    </a:lnTo>
                    <a:lnTo>
                      <a:pt x="0" y="57"/>
                    </a:lnTo>
                    <a:lnTo>
                      <a:pt x="31" y="57"/>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4" name="Freeform 5000"/>
              <p:cNvSpPr>
                <a:spLocks/>
              </p:cNvSpPr>
              <p:nvPr/>
            </p:nvSpPr>
            <p:spPr bwMode="auto">
              <a:xfrm>
                <a:off x="8236" y="8260"/>
                <a:ext cx="32" cy="56"/>
              </a:xfrm>
              <a:custGeom>
                <a:avLst/>
                <a:gdLst/>
                <a:ahLst/>
                <a:cxnLst>
                  <a:cxn ang="0">
                    <a:pos x="28" y="0"/>
                  </a:cxn>
                  <a:cxn ang="0">
                    <a:pos x="4" y="0"/>
                  </a:cxn>
                  <a:cxn ang="0">
                    <a:pos x="2" y="14"/>
                  </a:cxn>
                  <a:cxn ang="0">
                    <a:pos x="0" y="26"/>
                  </a:cxn>
                  <a:cxn ang="0">
                    <a:pos x="0" y="52"/>
                  </a:cxn>
                  <a:cxn ang="0">
                    <a:pos x="19" y="52"/>
                  </a:cxn>
                  <a:cxn ang="0">
                    <a:pos x="21" y="55"/>
                  </a:cxn>
                  <a:cxn ang="0">
                    <a:pos x="28" y="55"/>
                  </a:cxn>
                  <a:cxn ang="0">
                    <a:pos x="31" y="40"/>
                  </a:cxn>
                  <a:cxn ang="0">
                    <a:pos x="31" y="14"/>
                  </a:cxn>
                  <a:cxn ang="0">
                    <a:pos x="28" y="0"/>
                  </a:cxn>
                </a:cxnLst>
                <a:rect l="0" t="0" r="r" b="b"/>
                <a:pathLst>
                  <a:path w="32" h="56">
                    <a:moveTo>
                      <a:pt x="28" y="0"/>
                    </a:moveTo>
                    <a:lnTo>
                      <a:pt x="4" y="0"/>
                    </a:lnTo>
                    <a:lnTo>
                      <a:pt x="2" y="14"/>
                    </a:lnTo>
                    <a:lnTo>
                      <a:pt x="0" y="26"/>
                    </a:lnTo>
                    <a:lnTo>
                      <a:pt x="0" y="52"/>
                    </a:lnTo>
                    <a:lnTo>
                      <a:pt x="19" y="52"/>
                    </a:lnTo>
                    <a:lnTo>
                      <a:pt x="21" y="55"/>
                    </a:lnTo>
                    <a:lnTo>
                      <a:pt x="28" y="55"/>
                    </a:lnTo>
                    <a:lnTo>
                      <a:pt x="31" y="40"/>
                    </a:lnTo>
                    <a:lnTo>
                      <a:pt x="31" y="14"/>
                    </a:lnTo>
                    <a:lnTo>
                      <a:pt x="28"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5" name="Freeform 5001"/>
              <p:cNvSpPr>
                <a:spLocks/>
              </p:cNvSpPr>
              <p:nvPr/>
            </p:nvSpPr>
            <p:spPr bwMode="auto">
              <a:xfrm>
                <a:off x="8236" y="8260"/>
                <a:ext cx="29" cy="51"/>
              </a:xfrm>
              <a:custGeom>
                <a:avLst/>
                <a:gdLst/>
                <a:ahLst/>
                <a:cxnLst>
                  <a:cxn ang="0">
                    <a:pos x="4" y="0"/>
                  </a:cxn>
                  <a:cxn ang="0">
                    <a:pos x="4" y="0"/>
                  </a:cxn>
                  <a:cxn ang="0">
                    <a:pos x="0" y="23"/>
                  </a:cxn>
                  <a:cxn ang="0">
                    <a:pos x="0" y="47"/>
                  </a:cxn>
                  <a:cxn ang="0">
                    <a:pos x="7" y="47"/>
                  </a:cxn>
                  <a:cxn ang="0">
                    <a:pos x="9" y="50"/>
                  </a:cxn>
                  <a:cxn ang="0">
                    <a:pos x="28" y="50"/>
                  </a:cxn>
                  <a:cxn ang="0">
                    <a:pos x="28" y="0"/>
                  </a:cxn>
                  <a:cxn ang="0">
                    <a:pos x="4" y="0"/>
                  </a:cxn>
                </a:cxnLst>
                <a:rect l="0" t="0" r="r" b="b"/>
                <a:pathLst>
                  <a:path w="29" h="51">
                    <a:moveTo>
                      <a:pt x="4" y="0"/>
                    </a:moveTo>
                    <a:lnTo>
                      <a:pt x="4" y="0"/>
                    </a:lnTo>
                    <a:lnTo>
                      <a:pt x="0" y="23"/>
                    </a:lnTo>
                    <a:lnTo>
                      <a:pt x="0" y="47"/>
                    </a:lnTo>
                    <a:lnTo>
                      <a:pt x="7" y="47"/>
                    </a:lnTo>
                    <a:lnTo>
                      <a:pt x="9" y="50"/>
                    </a:lnTo>
                    <a:lnTo>
                      <a:pt x="28" y="50"/>
                    </a:lnTo>
                    <a:lnTo>
                      <a:pt x="28"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6" name="Freeform 5002"/>
              <p:cNvSpPr>
                <a:spLocks/>
              </p:cNvSpPr>
              <p:nvPr/>
            </p:nvSpPr>
            <p:spPr bwMode="auto">
              <a:xfrm>
                <a:off x="8236" y="8260"/>
                <a:ext cx="29" cy="46"/>
              </a:xfrm>
              <a:custGeom>
                <a:avLst/>
                <a:gdLst/>
                <a:ahLst/>
                <a:cxnLst>
                  <a:cxn ang="0">
                    <a:pos x="28" y="45"/>
                  </a:cxn>
                  <a:cxn ang="0">
                    <a:pos x="28" y="0"/>
                  </a:cxn>
                  <a:cxn ang="0">
                    <a:pos x="4" y="0"/>
                  </a:cxn>
                  <a:cxn ang="0">
                    <a:pos x="2" y="11"/>
                  </a:cxn>
                  <a:cxn ang="0">
                    <a:pos x="0" y="21"/>
                  </a:cxn>
                  <a:cxn ang="0">
                    <a:pos x="0" y="43"/>
                  </a:cxn>
                  <a:cxn ang="0">
                    <a:pos x="4" y="43"/>
                  </a:cxn>
                  <a:cxn ang="0">
                    <a:pos x="7" y="45"/>
                  </a:cxn>
                  <a:cxn ang="0">
                    <a:pos x="28" y="45"/>
                  </a:cxn>
                </a:cxnLst>
                <a:rect l="0" t="0" r="r" b="b"/>
                <a:pathLst>
                  <a:path w="29" h="46">
                    <a:moveTo>
                      <a:pt x="28" y="45"/>
                    </a:moveTo>
                    <a:lnTo>
                      <a:pt x="28" y="0"/>
                    </a:lnTo>
                    <a:lnTo>
                      <a:pt x="4" y="0"/>
                    </a:lnTo>
                    <a:lnTo>
                      <a:pt x="2" y="11"/>
                    </a:lnTo>
                    <a:lnTo>
                      <a:pt x="0" y="21"/>
                    </a:lnTo>
                    <a:lnTo>
                      <a:pt x="0" y="43"/>
                    </a:lnTo>
                    <a:lnTo>
                      <a:pt x="4" y="43"/>
                    </a:lnTo>
                    <a:lnTo>
                      <a:pt x="7" y="45"/>
                    </a:lnTo>
                    <a:lnTo>
                      <a:pt x="28"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7" name="Freeform 5003"/>
              <p:cNvSpPr>
                <a:spLocks/>
              </p:cNvSpPr>
              <p:nvPr/>
            </p:nvSpPr>
            <p:spPr bwMode="auto">
              <a:xfrm>
                <a:off x="8236" y="8260"/>
                <a:ext cx="27" cy="41"/>
              </a:xfrm>
              <a:custGeom>
                <a:avLst/>
                <a:gdLst/>
                <a:ahLst/>
                <a:cxnLst>
                  <a:cxn ang="0">
                    <a:pos x="26" y="40"/>
                  </a:cxn>
                  <a:cxn ang="0">
                    <a:pos x="26" y="0"/>
                  </a:cxn>
                  <a:cxn ang="0">
                    <a:pos x="4" y="0"/>
                  </a:cxn>
                  <a:cxn ang="0">
                    <a:pos x="2" y="9"/>
                  </a:cxn>
                  <a:cxn ang="0">
                    <a:pos x="2" y="19"/>
                  </a:cxn>
                  <a:cxn ang="0">
                    <a:pos x="0" y="28"/>
                  </a:cxn>
                  <a:cxn ang="0">
                    <a:pos x="0" y="40"/>
                  </a:cxn>
                  <a:cxn ang="0">
                    <a:pos x="26" y="40"/>
                  </a:cxn>
                </a:cxnLst>
                <a:rect l="0" t="0" r="r" b="b"/>
                <a:pathLst>
                  <a:path w="27" h="41">
                    <a:moveTo>
                      <a:pt x="26" y="40"/>
                    </a:moveTo>
                    <a:lnTo>
                      <a:pt x="26" y="0"/>
                    </a:lnTo>
                    <a:lnTo>
                      <a:pt x="4" y="0"/>
                    </a:lnTo>
                    <a:lnTo>
                      <a:pt x="2" y="9"/>
                    </a:lnTo>
                    <a:lnTo>
                      <a:pt x="2" y="19"/>
                    </a:lnTo>
                    <a:lnTo>
                      <a:pt x="0" y="28"/>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8" name="Freeform 5004"/>
              <p:cNvSpPr>
                <a:spLocks/>
              </p:cNvSpPr>
              <p:nvPr/>
            </p:nvSpPr>
            <p:spPr bwMode="auto">
              <a:xfrm>
                <a:off x="8239" y="8260"/>
                <a:ext cx="24" cy="36"/>
              </a:xfrm>
              <a:custGeom>
                <a:avLst/>
                <a:gdLst/>
                <a:ahLst/>
                <a:cxnLst>
                  <a:cxn ang="0">
                    <a:pos x="2" y="0"/>
                  </a:cxn>
                  <a:cxn ang="0">
                    <a:pos x="2" y="0"/>
                  </a:cxn>
                  <a:cxn ang="0">
                    <a:pos x="0" y="9"/>
                  </a:cxn>
                  <a:cxn ang="0">
                    <a:pos x="0" y="35"/>
                  </a:cxn>
                  <a:cxn ang="0">
                    <a:pos x="24" y="35"/>
                  </a:cxn>
                  <a:cxn ang="0">
                    <a:pos x="24" y="0"/>
                  </a:cxn>
                  <a:cxn ang="0">
                    <a:pos x="2" y="0"/>
                  </a:cxn>
                </a:cxnLst>
                <a:rect l="0" t="0" r="r" b="b"/>
                <a:pathLst>
                  <a:path w="24" h="36">
                    <a:moveTo>
                      <a:pt x="2" y="0"/>
                    </a:moveTo>
                    <a:lnTo>
                      <a:pt x="2" y="0"/>
                    </a:lnTo>
                    <a:lnTo>
                      <a:pt x="0" y="9"/>
                    </a:lnTo>
                    <a:lnTo>
                      <a:pt x="0" y="35"/>
                    </a:lnTo>
                    <a:lnTo>
                      <a:pt x="24" y="35"/>
                    </a:lnTo>
                    <a:lnTo>
                      <a:pt x="24"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9" name="Freeform 5005"/>
              <p:cNvSpPr>
                <a:spLocks/>
              </p:cNvSpPr>
              <p:nvPr/>
            </p:nvSpPr>
            <p:spPr bwMode="auto">
              <a:xfrm>
                <a:off x="8239" y="8260"/>
                <a:ext cx="24" cy="32"/>
              </a:xfrm>
              <a:custGeom>
                <a:avLst/>
                <a:gdLst/>
                <a:ahLst/>
                <a:cxnLst>
                  <a:cxn ang="0">
                    <a:pos x="2" y="0"/>
                  </a:cxn>
                  <a:cxn ang="0">
                    <a:pos x="2" y="0"/>
                  </a:cxn>
                  <a:cxn ang="0">
                    <a:pos x="0" y="9"/>
                  </a:cxn>
                  <a:cxn ang="0">
                    <a:pos x="0" y="31"/>
                  </a:cxn>
                  <a:cxn ang="0">
                    <a:pos x="24" y="31"/>
                  </a:cxn>
                  <a:cxn ang="0">
                    <a:pos x="24" y="0"/>
                  </a:cxn>
                  <a:cxn ang="0">
                    <a:pos x="2" y="0"/>
                  </a:cxn>
                </a:cxnLst>
                <a:rect l="0" t="0" r="r" b="b"/>
                <a:pathLst>
                  <a:path w="24" h="32">
                    <a:moveTo>
                      <a:pt x="2" y="0"/>
                    </a:moveTo>
                    <a:lnTo>
                      <a:pt x="2" y="0"/>
                    </a:lnTo>
                    <a:lnTo>
                      <a:pt x="0" y="9"/>
                    </a:lnTo>
                    <a:lnTo>
                      <a:pt x="0" y="31"/>
                    </a:lnTo>
                    <a:lnTo>
                      <a:pt x="24" y="31"/>
                    </a:lnTo>
                    <a:lnTo>
                      <a:pt x="24"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0" name="Freeform 5006"/>
              <p:cNvSpPr>
                <a:spLocks/>
              </p:cNvSpPr>
              <p:nvPr/>
            </p:nvSpPr>
            <p:spPr bwMode="auto">
              <a:xfrm>
                <a:off x="8239" y="8260"/>
                <a:ext cx="21" cy="29"/>
              </a:xfrm>
              <a:custGeom>
                <a:avLst/>
                <a:gdLst/>
                <a:ahLst/>
                <a:cxnLst>
                  <a:cxn ang="0">
                    <a:pos x="2" y="0"/>
                  </a:cxn>
                  <a:cxn ang="0">
                    <a:pos x="2" y="0"/>
                  </a:cxn>
                  <a:cxn ang="0">
                    <a:pos x="0" y="7"/>
                  </a:cxn>
                  <a:cxn ang="0">
                    <a:pos x="0" y="28"/>
                  </a:cxn>
                  <a:cxn ang="0">
                    <a:pos x="19" y="28"/>
                  </a:cxn>
                  <a:cxn ang="0">
                    <a:pos x="21" y="26"/>
                  </a:cxn>
                  <a:cxn ang="0">
                    <a:pos x="21" y="0"/>
                  </a:cxn>
                  <a:cxn ang="0">
                    <a:pos x="2" y="0"/>
                  </a:cxn>
                </a:cxnLst>
                <a:rect l="0" t="0" r="r" b="b"/>
                <a:pathLst>
                  <a:path w="21" h="29">
                    <a:moveTo>
                      <a:pt x="2" y="0"/>
                    </a:moveTo>
                    <a:lnTo>
                      <a:pt x="2" y="0"/>
                    </a:lnTo>
                    <a:lnTo>
                      <a:pt x="0" y="7"/>
                    </a:lnTo>
                    <a:lnTo>
                      <a:pt x="0" y="28"/>
                    </a:lnTo>
                    <a:lnTo>
                      <a:pt x="19" y="28"/>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1" name="Freeform 5007"/>
              <p:cNvSpPr>
                <a:spLocks/>
              </p:cNvSpPr>
              <p:nvPr/>
            </p:nvSpPr>
            <p:spPr bwMode="auto">
              <a:xfrm>
                <a:off x="8239" y="8260"/>
                <a:ext cx="21" cy="24"/>
              </a:xfrm>
              <a:custGeom>
                <a:avLst/>
                <a:gdLst/>
                <a:ahLst/>
                <a:cxnLst>
                  <a:cxn ang="0">
                    <a:pos x="21" y="23"/>
                  </a:cxn>
                  <a:cxn ang="0">
                    <a:pos x="21" y="0"/>
                  </a:cxn>
                  <a:cxn ang="0">
                    <a:pos x="2" y="0"/>
                  </a:cxn>
                  <a:cxn ang="0">
                    <a:pos x="2" y="7"/>
                  </a:cxn>
                  <a:cxn ang="0">
                    <a:pos x="0" y="11"/>
                  </a:cxn>
                  <a:cxn ang="0">
                    <a:pos x="0" y="23"/>
                  </a:cxn>
                  <a:cxn ang="0">
                    <a:pos x="21" y="23"/>
                  </a:cxn>
                </a:cxnLst>
                <a:rect l="0" t="0" r="r" b="b"/>
                <a:pathLst>
                  <a:path w="21" h="24">
                    <a:moveTo>
                      <a:pt x="21" y="23"/>
                    </a:moveTo>
                    <a:lnTo>
                      <a:pt x="21" y="0"/>
                    </a:lnTo>
                    <a:lnTo>
                      <a:pt x="2" y="0"/>
                    </a:lnTo>
                    <a:lnTo>
                      <a:pt x="2" y="7"/>
                    </a:lnTo>
                    <a:lnTo>
                      <a:pt x="0" y="11"/>
                    </a:lnTo>
                    <a:lnTo>
                      <a:pt x="0" y="23"/>
                    </a:lnTo>
                    <a:lnTo>
                      <a:pt x="21" y="23"/>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2" name="Freeform 5008"/>
              <p:cNvSpPr>
                <a:spLocks/>
              </p:cNvSpPr>
              <p:nvPr/>
            </p:nvSpPr>
            <p:spPr bwMode="auto">
              <a:xfrm>
                <a:off x="8241" y="8256"/>
                <a:ext cx="29" cy="0"/>
              </a:xfrm>
              <a:custGeom>
                <a:avLst/>
                <a:gdLst/>
                <a:ahLst/>
                <a:cxnLst>
                  <a:cxn ang="0">
                    <a:pos x="0" y="0"/>
                  </a:cxn>
                  <a:cxn ang="0">
                    <a:pos x="28" y="0"/>
                  </a:cxn>
                </a:cxnLst>
                <a:rect l="0" t="0" r="r" b="b"/>
                <a:pathLst>
                  <a:path w="29">
                    <a:moveTo>
                      <a:pt x="0" y="0"/>
                    </a:moveTo>
                    <a:lnTo>
                      <a:pt x="28"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3" name="Freeform 5009"/>
              <p:cNvSpPr>
                <a:spLocks/>
              </p:cNvSpPr>
              <p:nvPr/>
            </p:nvSpPr>
            <p:spPr bwMode="auto">
              <a:xfrm>
                <a:off x="8234" y="8332"/>
                <a:ext cx="36" cy="10"/>
              </a:xfrm>
              <a:custGeom>
                <a:avLst/>
                <a:gdLst/>
                <a:ahLst/>
                <a:cxnLst>
                  <a:cxn ang="0">
                    <a:pos x="0" y="0"/>
                  </a:cxn>
                  <a:cxn ang="0">
                    <a:pos x="0" y="4"/>
                  </a:cxn>
                  <a:cxn ang="0">
                    <a:pos x="35" y="9"/>
                  </a:cxn>
                  <a:cxn ang="0">
                    <a:pos x="35" y="2"/>
                  </a:cxn>
                  <a:cxn ang="0">
                    <a:pos x="0" y="0"/>
                  </a:cxn>
                </a:cxnLst>
                <a:rect l="0" t="0" r="r" b="b"/>
                <a:pathLst>
                  <a:path w="36" h="10">
                    <a:moveTo>
                      <a:pt x="0" y="0"/>
                    </a:moveTo>
                    <a:lnTo>
                      <a:pt x="0" y="4"/>
                    </a:lnTo>
                    <a:lnTo>
                      <a:pt x="35" y="9"/>
                    </a:lnTo>
                    <a:lnTo>
                      <a:pt x="35"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4" name="Freeform 5010"/>
              <p:cNvSpPr>
                <a:spLocks/>
              </p:cNvSpPr>
              <p:nvPr/>
            </p:nvSpPr>
            <p:spPr bwMode="auto">
              <a:xfrm>
                <a:off x="8246" y="8335"/>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5" name="Freeform 5011"/>
              <p:cNvSpPr>
                <a:spLocks/>
              </p:cNvSpPr>
              <p:nvPr/>
            </p:nvSpPr>
            <p:spPr bwMode="auto">
              <a:xfrm>
                <a:off x="8246" y="8335"/>
                <a:ext cx="10" cy="2"/>
              </a:xfrm>
              <a:custGeom>
                <a:avLst/>
                <a:gdLst/>
                <a:ahLst/>
                <a:cxnLst>
                  <a:cxn ang="0">
                    <a:pos x="4" y="0"/>
                  </a:cxn>
                  <a:cxn ang="0">
                    <a:pos x="0" y="0"/>
                  </a:cxn>
                  <a:cxn ang="0">
                    <a:pos x="0" y="2"/>
                  </a:cxn>
                  <a:cxn ang="0">
                    <a:pos x="9" y="2"/>
                  </a:cxn>
                  <a:cxn ang="0">
                    <a:pos x="4" y="0"/>
                  </a:cxn>
                </a:cxnLst>
                <a:rect l="0" t="0" r="r" b="b"/>
                <a:pathLst>
                  <a:path w="10" h="2">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6" name="Freeform 5012"/>
              <p:cNvSpPr>
                <a:spLocks/>
              </p:cNvSpPr>
              <p:nvPr/>
            </p:nvSpPr>
            <p:spPr bwMode="auto">
              <a:xfrm>
                <a:off x="8246" y="8335"/>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7" name="Freeform 5013"/>
              <p:cNvSpPr>
                <a:spLocks/>
              </p:cNvSpPr>
              <p:nvPr/>
            </p:nvSpPr>
            <p:spPr bwMode="auto">
              <a:xfrm>
                <a:off x="8270" y="8330"/>
                <a:ext cx="24" cy="12"/>
              </a:xfrm>
              <a:custGeom>
                <a:avLst/>
                <a:gdLst/>
                <a:ahLst/>
                <a:cxnLst>
                  <a:cxn ang="0">
                    <a:pos x="0" y="4"/>
                  </a:cxn>
                  <a:cxn ang="0">
                    <a:pos x="0" y="12"/>
                  </a:cxn>
                  <a:cxn ang="0">
                    <a:pos x="19" y="7"/>
                  </a:cxn>
                  <a:cxn ang="0">
                    <a:pos x="24" y="4"/>
                  </a:cxn>
                  <a:cxn ang="0">
                    <a:pos x="24" y="0"/>
                  </a:cxn>
                  <a:cxn ang="0">
                    <a:pos x="0" y="4"/>
                  </a:cxn>
                </a:cxnLst>
                <a:rect l="0" t="0" r="r" b="b"/>
                <a:pathLst>
                  <a:path w="24" h="12">
                    <a:moveTo>
                      <a:pt x="0" y="4"/>
                    </a:moveTo>
                    <a:lnTo>
                      <a:pt x="0" y="12"/>
                    </a:lnTo>
                    <a:lnTo>
                      <a:pt x="19" y="7"/>
                    </a:lnTo>
                    <a:lnTo>
                      <a:pt x="24" y="4"/>
                    </a:lnTo>
                    <a:lnTo>
                      <a:pt x="24"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8" name="Freeform 5014"/>
              <p:cNvSpPr>
                <a:spLocks/>
              </p:cNvSpPr>
              <p:nvPr/>
            </p:nvSpPr>
            <p:spPr bwMode="auto">
              <a:xfrm>
                <a:off x="8272" y="8330"/>
                <a:ext cx="22" cy="12"/>
              </a:xfrm>
              <a:custGeom>
                <a:avLst/>
                <a:gdLst/>
                <a:ahLst/>
                <a:cxnLst>
                  <a:cxn ang="0">
                    <a:pos x="2" y="9"/>
                  </a:cxn>
                  <a:cxn ang="0">
                    <a:pos x="7" y="9"/>
                  </a:cxn>
                  <a:cxn ang="0">
                    <a:pos x="9" y="7"/>
                  </a:cxn>
                  <a:cxn ang="0">
                    <a:pos x="16" y="7"/>
                  </a:cxn>
                  <a:cxn ang="0">
                    <a:pos x="21" y="4"/>
                  </a:cxn>
                  <a:cxn ang="0">
                    <a:pos x="21" y="0"/>
                  </a:cxn>
                  <a:cxn ang="0">
                    <a:pos x="16" y="0"/>
                  </a:cxn>
                  <a:cxn ang="0">
                    <a:pos x="14" y="2"/>
                  </a:cxn>
                  <a:cxn ang="0">
                    <a:pos x="4" y="2"/>
                  </a:cxn>
                  <a:cxn ang="0">
                    <a:pos x="0" y="4"/>
                  </a:cxn>
                  <a:cxn ang="0">
                    <a:pos x="0" y="12"/>
                  </a:cxn>
                  <a:cxn ang="0">
                    <a:pos x="2" y="9"/>
                  </a:cxn>
                </a:cxnLst>
                <a:rect l="0" t="0" r="r" b="b"/>
                <a:pathLst>
                  <a:path w="22" h="12">
                    <a:moveTo>
                      <a:pt x="2" y="9"/>
                    </a:moveTo>
                    <a:lnTo>
                      <a:pt x="7" y="9"/>
                    </a:lnTo>
                    <a:lnTo>
                      <a:pt x="9" y="7"/>
                    </a:lnTo>
                    <a:lnTo>
                      <a:pt x="16" y="7"/>
                    </a:lnTo>
                    <a:lnTo>
                      <a:pt x="21" y="4"/>
                    </a:lnTo>
                    <a:lnTo>
                      <a:pt x="21" y="0"/>
                    </a:lnTo>
                    <a:lnTo>
                      <a:pt x="16" y="0"/>
                    </a:lnTo>
                    <a:lnTo>
                      <a:pt x="14" y="2"/>
                    </a:lnTo>
                    <a:lnTo>
                      <a:pt x="4" y="2"/>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9" name="Freeform 5015"/>
              <p:cNvSpPr>
                <a:spLocks/>
              </p:cNvSpPr>
              <p:nvPr/>
            </p:nvSpPr>
            <p:spPr bwMode="auto">
              <a:xfrm>
                <a:off x="8272" y="8330"/>
                <a:ext cx="22" cy="10"/>
              </a:xfrm>
              <a:custGeom>
                <a:avLst/>
                <a:gdLst/>
                <a:ahLst/>
                <a:cxnLst>
                  <a:cxn ang="0">
                    <a:pos x="2" y="4"/>
                  </a:cxn>
                  <a:cxn ang="0">
                    <a:pos x="0" y="4"/>
                  </a:cxn>
                  <a:cxn ang="0">
                    <a:pos x="0" y="9"/>
                  </a:cxn>
                  <a:cxn ang="0">
                    <a:pos x="9" y="9"/>
                  </a:cxn>
                  <a:cxn ang="0">
                    <a:pos x="9" y="7"/>
                  </a:cxn>
                  <a:cxn ang="0">
                    <a:pos x="16" y="7"/>
                  </a:cxn>
                  <a:cxn ang="0">
                    <a:pos x="21" y="4"/>
                  </a:cxn>
                  <a:cxn ang="0">
                    <a:pos x="21" y="0"/>
                  </a:cxn>
                  <a:cxn ang="0">
                    <a:pos x="16" y="0"/>
                  </a:cxn>
                  <a:cxn ang="0">
                    <a:pos x="14" y="2"/>
                  </a:cxn>
                  <a:cxn ang="0">
                    <a:pos x="7" y="2"/>
                  </a:cxn>
                  <a:cxn ang="0">
                    <a:pos x="2" y="4"/>
                  </a:cxn>
                </a:cxnLst>
                <a:rect l="0" t="0" r="r" b="b"/>
                <a:pathLst>
                  <a:path w="22" h="10">
                    <a:moveTo>
                      <a:pt x="2" y="4"/>
                    </a:moveTo>
                    <a:lnTo>
                      <a:pt x="0" y="4"/>
                    </a:lnTo>
                    <a:lnTo>
                      <a:pt x="0" y="9"/>
                    </a:lnTo>
                    <a:lnTo>
                      <a:pt x="9" y="9"/>
                    </a:lnTo>
                    <a:lnTo>
                      <a:pt x="9" y="7"/>
                    </a:lnTo>
                    <a:lnTo>
                      <a:pt x="16" y="7"/>
                    </a:lnTo>
                    <a:lnTo>
                      <a:pt x="21" y="4"/>
                    </a:lnTo>
                    <a:lnTo>
                      <a:pt x="21" y="0"/>
                    </a:lnTo>
                    <a:lnTo>
                      <a:pt x="16" y="0"/>
                    </a:lnTo>
                    <a:lnTo>
                      <a:pt x="14" y="2"/>
                    </a:lnTo>
                    <a:lnTo>
                      <a:pt x="7" y="2"/>
                    </a:lnTo>
                    <a:lnTo>
                      <a:pt x="2" y="4"/>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0" name="Freeform 5016"/>
              <p:cNvSpPr>
                <a:spLocks/>
              </p:cNvSpPr>
              <p:nvPr/>
            </p:nvSpPr>
            <p:spPr bwMode="auto">
              <a:xfrm>
                <a:off x="8275" y="8330"/>
                <a:ext cx="19" cy="10"/>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10">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1" name="Freeform 5017"/>
              <p:cNvSpPr>
                <a:spLocks/>
              </p:cNvSpPr>
              <p:nvPr/>
            </p:nvSpPr>
            <p:spPr bwMode="auto">
              <a:xfrm>
                <a:off x="8275" y="8330"/>
                <a:ext cx="19" cy="10"/>
              </a:xfrm>
              <a:custGeom>
                <a:avLst/>
                <a:gdLst/>
                <a:ahLst/>
                <a:cxnLst>
                  <a:cxn ang="0">
                    <a:pos x="4" y="9"/>
                  </a:cxn>
                  <a:cxn ang="0">
                    <a:pos x="7" y="7"/>
                  </a:cxn>
                  <a:cxn ang="0">
                    <a:pos x="14" y="7"/>
                  </a:cxn>
                  <a:cxn ang="0">
                    <a:pos x="19" y="4"/>
                  </a:cxn>
                  <a:cxn ang="0">
                    <a:pos x="19" y="0"/>
                  </a:cxn>
                  <a:cxn ang="0">
                    <a:pos x="14" y="0"/>
                  </a:cxn>
                  <a:cxn ang="0">
                    <a:pos x="12" y="2"/>
                  </a:cxn>
                  <a:cxn ang="0">
                    <a:pos x="2" y="2"/>
                  </a:cxn>
                  <a:cxn ang="0">
                    <a:pos x="0" y="4"/>
                  </a:cxn>
                  <a:cxn ang="0">
                    <a:pos x="0" y="9"/>
                  </a:cxn>
                  <a:cxn ang="0">
                    <a:pos x="4" y="9"/>
                  </a:cxn>
                </a:cxnLst>
                <a:rect l="0" t="0" r="r" b="b"/>
                <a:pathLst>
                  <a:path w="19" h="10">
                    <a:moveTo>
                      <a:pt x="4" y="9"/>
                    </a:moveTo>
                    <a:lnTo>
                      <a:pt x="7" y="7"/>
                    </a:lnTo>
                    <a:lnTo>
                      <a:pt x="14" y="7"/>
                    </a:lnTo>
                    <a:lnTo>
                      <a:pt x="19" y="4"/>
                    </a:lnTo>
                    <a:lnTo>
                      <a:pt x="19" y="0"/>
                    </a:lnTo>
                    <a:lnTo>
                      <a:pt x="14" y="0"/>
                    </a:lnTo>
                    <a:lnTo>
                      <a:pt x="12" y="2"/>
                    </a:lnTo>
                    <a:lnTo>
                      <a:pt x="2" y="2"/>
                    </a:lnTo>
                    <a:lnTo>
                      <a:pt x="0" y="4"/>
                    </a:lnTo>
                    <a:lnTo>
                      <a:pt x="0" y="9"/>
                    </a:lnTo>
                    <a:lnTo>
                      <a:pt x="4"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2" name="Freeform 5018"/>
              <p:cNvSpPr>
                <a:spLocks/>
              </p:cNvSpPr>
              <p:nvPr/>
            </p:nvSpPr>
            <p:spPr bwMode="auto">
              <a:xfrm>
                <a:off x="8277" y="8330"/>
                <a:ext cx="17" cy="10"/>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10">
                    <a:moveTo>
                      <a:pt x="0" y="2"/>
                    </a:moveTo>
                    <a:lnTo>
                      <a:pt x="0" y="9"/>
                    </a:lnTo>
                    <a:lnTo>
                      <a:pt x="4" y="7"/>
                    </a:lnTo>
                    <a:lnTo>
                      <a:pt x="12" y="7"/>
                    </a:lnTo>
                    <a:lnTo>
                      <a:pt x="16" y="4"/>
                    </a:lnTo>
                    <a:lnTo>
                      <a:pt x="16" y="0"/>
                    </a:lnTo>
                    <a:lnTo>
                      <a:pt x="12" y="0"/>
                    </a:lnTo>
                    <a:lnTo>
                      <a:pt x="9" y="2"/>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3" name="Freeform 5019"/>
              <p:cNvSpPr>
                <a:spLocks/>
              </p:cNvSpPr>
              <p:nvPr/>
            </p:nvSpPr>
            <p:spPr bwMode="auto">
              <a:xfrm>
                <a:off x="8277" y="8330"/>
                <a:ext cx="17" cy="10"/>
              </a:xfrm>
              <a:custGeom>
                <a:avLst/>
                <a:gdLst/>
                <a:ahLst/>
                <a:cxnLst>
                  <a:cxn ang="0">
                    <a:pos x="0" y="9"/>
                  </a:cxn>
                  <a:cxn ang="0">
                    <a:pos x="4" y="9"/>
                  </a:cxn>
                  <a:cxn ang="0">
                    <a:pos x="4" y="7"/>
                  </a:cxn>
                  <a:cxn ang="0">
                    <a:pos x="12" y="7"/>
                  </a:cxn>
                  <a:cxn ang="0">
                    <a:pos x="16" y="4"/>
                  </a:cxn>
                  <a:cxn ang="0">
                    <a:pos x="16" y="0"/>
                  </a:cxn>
                  <a:cxn ang="0">
                    <a:pos x="12" y="0"/>
                  </a:cxn>
                  <a:cxn ang="0">
                    <a:pos x="9" y="2"/>
                  </a:cxn>
                  <a:cxn ang="0">
                    <a:pos x="0" y="2"/>
                  </a:cxn>
                  <a:cxn ang="0">
                    <a:pos x="0" y="9"/>
                  </a:cxn>
                </a:cxnLst>
                <a:rect l="0" t="0" r="r" b="b"/>
                <a:pathLst>
                  <a:path w="17" h="10">
                    <a:moveTo>
                      <a:pt x="0" y="9"/>
                    </a:moveTo>
                    <a:lnTo>
                      <a:pt x="4" y="9"/>
                    </a:lnTo>
                    <a:lnTo>
                      <a:pt x="4" y="7"/>
                    </a:lnTo>
                    <a:lnTo>
                      <a:pt x="12" y="7"/>
                    </a:lnTo>
                    <a:lnTo>
                      <a:pt x="16" y="4"/>
                    </a:lnTo>
                    <a:lnTo>
                      <a:pt x="16" y="0"/>
                    </a:lnTo>
                    <a:lnTo>
                      <a:pt x="12" y="0"/>
                    </a:lnTo>
                    <a:lnTo>
                      <a:pt x="9" y="2"/>
                    </a:lnTo>
                    <a:lnTo>
                      <a:pt x="0" y="2"/>
                    </a:lnTo>
                    <a:lnTo>
                      <a:pt x="0"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4" name="Freeform 5020"/>
              <p:cNvSpPr>
                <a:spLocks/>
              </p:cNvSpPr>
              <p:nvPr/>
            </p:nvSpPr>
            <p:spPr bwMode="auto">
              <a:xfrm>
                <a:off x="8280" y="8330"/>
                <a:ext cx="14" cy="10"/>
              </a:xfrm>
              <a:custGeom>
                <a:avLst/>
                <a:gdLst/>
                <a:ahLst/>
                <a:cxnLst>
                  <a:cxn ang="0">
                    <a:pos x="0" y="2"/>
                  </a:cxn>
                  <a:cxn ang="0">
                    <a:pos x="0" y="9"/>
                  </a:cxn>
                  <a:cxn ang="0">
                    <a:pos x="2" y="7"/>
                  </a:cxn>
                  <a:cxn ang="0">
                    <a:pos x="9" y="7"/>
                  </a:cxn>
                  <a:cxn ang="0">
                    <a:pos x="14" y="4"/>
                  </a:cxn>
                  <a:cxn ang="0">
                    <a:pos x="14" y="0"/>
                  </a:cxn>
                  <a:cxn ang="0">
                    <a:pos x="9" y="0"/>
                  </a:cxn>
                  <a:cxn ang="0">
                    <a:pos x="7" y="2"/>
                  </a:cxn>
                  <a:cxn ang="0">
                    <a:pos x="0" y="2"/>
                  </a:cxn>
                </a:cxnLst>
                <a:rect l="0" t="0" r="r" b="b"/>
                <a:pathLst>
                  <a:path w="14" h="10">
                    <a:moveTo>
                      <a:pt x="0" y="2"/>
                    </a:moveTo>
                    <a:lnTo>
                      <a:pt x="0" y="9"/>
                    </a:lnTo>
                    <a:lnTo>
                      <a:pt x="2" y="7"/>
                    </a:lnTo>
                    <a:lnTo>
                      <a:pt x="9" y="7"/>
                    </a:lnTo>
                    <a:lnTo>
                      <a:pt x="14" y="4"/>
                    </a:lnTo>
                    <a:lnTo>
                      <a:pt x="14" y="0"/>
                    </a:lnTo>
                    <a:lnTo>
                      <a:pt x="9" y="0"/>
                    </a:lnTo>
                    <a:lnTo>
                      <a:pt x="7" y="2"/>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5" name="Freeform 5021"/>
              <p:cNvSpPr>
                <a:spLocks/>
              </p:cNvSpPr>
              <p:nvPr/>
            </p:nvSpPr>
            <p:spPr bwMode="auto">
              <a:xfrm>
                <a:off x="8280" y="8330"/>
                <a:ext cx="14" cy="7"/>
              </a:xfrm>
              <a:custGeom>
                <a:avLst/>
                <a:gdLst/>
                <a:ahLst/>
                <a:cxnLst>
                  <a:cxn ang="0">
                    <a:pos x="0" y="2"/>
                  </a:cxn>
                  <a:cxn ang="0">
                    <a:pos x="2" y="4"/>
                  </a:cxn>
                  <a:cxn ang="0">
                    <a:pos x="2" y="7"/>
                  </a:cxn>
                  <a:cxn ang="0">
                    <a:pos x="9" y="7"/>
                  </a:cxn>
                  <a:cxn ang="0">
                    <a:pos x="14" y="4"/>
                  </a:cxn>
                  <a:cxn ang="0">
                    <a:pos x="14" y="0"/>
                  </a:cxn>
                  <a:cxn ang="0">
                    <a:pos x="9" y="0"/>
                  </a:cxn>
                  <a:cxn ang="0">
                    <a:pos x="7" y="2"/>
                  </a:cxn>
                  <a:cxn ang="0">
                    <a:pos x="0" y="2"/>
                  </a:cxn>
                </a:cxnLst>
                <a:rect l="0" t="0" r="r" b="b"/>
                <a:pathLst>
                  <a:path w="14" h="7">
                    <a:moveTo>
                      <a:pt x="0" y="2"/>
                    </a:moveTo>
                    <a:lnTo>
                      <a:pt x="2" y="4"/>
                    </a:lnTo>
                    <a:lnTo>
                      <a:pt x="2" y="7"/>
                    </a:lnTo>
                    <a:lnTo>
                      <a:pt x="9" y="7"/>
                    </a:lnTo>
                    <a:lnTo>
                      <a:pt x="14" y="4"/>
                    </a:lnTo>
                    <a:lnTo>
                      <a:pt x="14" y="0"/>
                    </a:lnTo>
                    <a:lnTo>
                      <a:pt x="9"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6" name="Freeform 5022"/>
              <p:cNvSpPr>
                <a:spLocks/>
              </p:cNvSpPr>
              <p:nvPr/>
            </p:nvSpPr>
            <p:spPr bwMode="auto">
              <a:xfrm>
                <a:off x="8282" y="8330"/>
                <a:ext cx="12" cy="7"/>
              </a:xfrm>
              <a:custGeom>
                <a:avLst/>
                <a:gdLst/>
                <a:ahLst/>
                <a:cxnLst>
                  <a:cxn ang="0">
                    <a:pos x="9" y="7"/>
                  </a:cxn>
                  <a:cxn ang="0">
                    <a:pos x="12" y="4"/>
                  </a:cxn>
                  <a:cxn ang="0">
                    <a:pos x="12" y="0"/>
                  </a:cxn>
                  <a:cxn ang="0">
                    <a:pos x="7" y="0"/>
                  </a:cxn>
                  <a:cxn ang="0">
                    <a:pos x="7" y="2"/>
                  </a:cxn>
                  <a:cxn ang="0">
                    <a:pos x="0" y="2"/>
                  </a:cxn>
                  <a:cxn ang="0">
                    <a:pos x="0" y="7"/>
                  </a:cxn>
                  <a:cxn ang="0">
                    <a:pos x="9" y="7"/>
                  </a:cxn>
                </a:cxnLst>
                <a:rect l="0" t="0" r="r" b="b"/>
                <a:pathLst>
                  <a:path w="12" h="7">
                    <a:moveTo>
                      <a:pt x="9" y="7"/>
                    </a:moveTo>
                    <a:lnTo>
                      <a:pt x="12" y="4"/>
                    </a:lnTo>
                    <a:lnTo>
                      <a:pt x="12" y="0"/>
                    </a:lnTo>
                    <a:lnTo>
                      <a:pt x="7" y="0"/>
                    </a:lnTo>
                    <a:lnTo>
                      <a:pt x="7" y="2"/>
                    </a:lnTo>
                    <a:lnTo>
                      <a:pt x="0" y="2"/>
                    </a:lnTo>
                    <a:lnTo>
                      <a:pt x="0" y="7"/>
                    </a:lnTo>
                    <a:lnTo>
                      <a:pt x="9" y="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7" name="Freeform 5023"/>
              <p:cNvSpPr>
                <a:spLocks/>
              </p:cNvSpPr>
              <p:nvPr/>
            </p:nvSpPr>
            <p:spPr bwMode="auto">
              <a:xfrm>
                <a:off x="8282" y="8330"/>
                <a:ext cx="12" cy="7"/>
              </a:xfrm>
              <a:custGeom>
                <a:avLst/>
                <a:gdLst/>
                <a:ahLst/>
                <a:cxnLst>
                  <a:cxn ang="0">
                    <a:pos x="9" y="7"/>
                  </a:cxn>
                  <a:cxn ang="0">
                    <a:pos x="12" y="4"/>
                  </a:cxn>
                  <a:cxn ang="0">
                    <a:pos x="12" y="0"/>
                  </a:cxn>
                  <a:cxn ang="0">
                    <a:pos x="7" y="0"/>
                  </a:cxn>
                  <a:cxn ang="0">
                    <a:pos x="4" y="2"/>
                  </a:cxn>
                  <a:cxn ang="0">
                    <a:pos x="0" y="2"/>
                  </a:cxn>
                  <a:cxn ang="0">
                    <a:pos x="2" y="7"/>
                  </a:cxn>
                  <a:cxn ang="0">
                    <a:pos x="9" y="7"/>
                  </a:cxn>
                </a:cxnLst>
                <a:rect l="0" t="0" r="r" b="b"/>
                <a:pathLst>
                  <a:path w="12" h="7">
                    <a:moveTo>
                      <a:pt x="9" y="7"/>
                    </a:moveTo>
                    <a:lnTo>
                      <a:pt x="12" y="4"/>
                    </a:lnTo>
                    <a:lnTo>
                      <a:pt x="12" y="0"/>
                    </a:lnTo>
                    <a:lnTo>
                      <a:pt x="7" y="0"/>
                    </a:lnTo>
                    <a:lnTo>
                      <a:pt x="4" y="2"/>
                    </a:lnTo>
                    <a:lnTo>
                      <a:pt x="0" y="2"/>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8" name="Freeform 5024"/>
              <p:cNvSpPr>
                <a:spLocks/>
              </p:cNvSpPr>
              <p:nvPr/>
            </p:nvSpPr>
            <p:spPr bwMode="auto">
              <a:xfrm>
                <a:off x="8284" y="8330"/>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9" name="Freeform 5025"/>
              <p:cNvSpPr>
                <a:spLocks/>
              </p:cNvSpPr>
              <p:nvPr/>
            </p:nvSpPr>
            <p:spPr bwMode="auto">
              <a:xfrm>
                <a:off x="8272" y="8256"/>
                <a:ext cx="15" cy="0"/>
              </a:xfrm>
              <a:custGeom>
                <a:avLst/>
                <a:gdLst/>
                <a:ahLst/>
                <a:cxnLst>
                  <a:cxn ang="0">
                    <a:pos x="0" y="0"/>
                  </a:cxn>
                  <a:cxn ang="0">
                    <a:pos x="14" y="0"/>
                  </a:cxn>
                </a:cxnLst>
                <a:rect l="0" t="0" r="r" b="b"/>
                <a:pathLst>
                  <a:path w="15">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0" name="Freeform 5026"/>
              <p:cNvSpPr>
                <a:spLocks/>
              </p:cNvSpPr>
              <p:nvPr/>
            </p:nvSpPr>
            <p:spPr bwMode="auto">
              <a:xfrm>
                <a:off x="8272" y="8256"/>
                <a:ext cx="15" cy="0"/>
              </a:xfrm>
              <a:custGeom>
                <a:avLst/>
                <a:gdLst/>
                <a:ahLst/>
                <a:cxnLst>
                  <a:cxn ang="0">
                    <a:pos x="0" y="0"/>
                  </a:cxn>
                  <a:cxn ang="0">
                    <a:pos x="14" y="0"/>
                  </a:cxn>
                </a:cxnLst>
                <a:rect l="0" t="0" r="r" b="b"/>
                <a:pathLst>
                  <a:path w="15">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1" name="Freeform 5027"/>
              <p:cNvSpPr>
                <a:spLocks/>
              </p:cNvSpPr>
              <p:nvPr/>
            </p:nvSpPr>
            <p:spPr bwMode="auto">
              <a:xfrm>
                <a:off x="8272" y="8256"/>
                <a:ext cx="15" cy="0"/>
              </a:xfrm>
              <a:custGeom>
                <a:avLst/>
                <a:gdLst/>
                <a:ahLst/>
                <a:cxnLst>
                  <a:cxn ang="0">
                    <a:pos x="0" y="0"/>
                  </a:cxn>
                  <a:cxn ang="0">
                    <a:pos x="14" y="0"/>
                  </a:cxn>
                </a:cxnLst>
                <a:rect l="0" t="0" r="r" b="b"/>
                <a:pathLst>
                  <a:path w="15">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2" name="Freeform 5028"/>
              <p:cNvSpPr>
                <a:spLocks/>
              </p:cNvSpPr>
              <p:nvPr/>
            </p:nvSpPr>
            <p:spPr bwMode="auto">
              <a:xfrm>
                <a:off x="8275" y="8256"/>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3" name="Freeform 5029"/>
              <p:cNvSpPr>
                <a:spLocks/>
              </p:cNvSpPr>
              <p:nvPr/>
            </p:nvSpPr>
            <p:spPr bwMode="auto">
              <a:xfrm>
                <a:off x="8275" y="8256"/>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4" name="Freeform 5030"/>
              <p:cNvSpPr>
                <a:spLocks/>
              </p:cNvSpPr>
              <p:nvPr/>
            </p:nvSpPr>
            <p:spPr bwMode="auto">
              <a:xfrm>
                <a:off x="8277" y="8256"/>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5" name="Freeform 5031"/>
              <p:cNvSpPr>
                <a:spLocks/>
              </p:cNvSpPr>
              <p:nvPr/>
            </p:nvSpPr>
            <p:spPr bwMode="auto">
              <a:xfrm>
                <a:off x="8277" y="8256"/>
                <a:ext cx="10" cy="0"/>
              </a:xfrm>
              <a:custGeom>
                <a:avLst/>
                <a:gdLst/>
                <a:ahLst/>
                <a:cxnLst>
                  <a:cxn ang="0">
                    <a:pos x="0" y="0"/>
                  </a:cxn>
                  <a:cxn ang="0">
                    <a:pos x="9" y="0"/>
                  </a:cxn>
                </a:cxnLst>
                <a:rect l="0" t="0" r="r" b="b"/>
                <a:pathLst>
                  <a:path w="10">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6" name="Freeform 5032"/>
              <p:cNvSpPr>
                <a:spLocks/>
              </p:cNvSpPr>
              <p:nvPr/>
            </p:nvSpPr>
            <p:spPr bwMode="auto">
              <a:xfrm>
                <a:off x="8277" y="8256"/>
                <a:ext cx="10" cy="0"/>
              </a:xfrm>
              <a:custGeom>
                <a:avLst/>
                <a:gdLst/>
                <a:ahLst/>
                <a:cxnLst>
                  <a:cxn ang="0">
                    <a:pos x="0" y="0"/>
                  </a:cxn>
                  <a:cxn ang="0">
                    <a:pos x="9" y="0"/>
                  </a:cxn>
                </a:cxnLst>
                <a:rect l="0" t="0" r="r" b="b"/>
                <a:pathLst>
                  <a:path w="10">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7" name="Freeform 5033"/>
              <p:cNvSpPr>
                <a:spLocks/>
              </p:cNvSpPr>
              <p:nvPr/>
            </p:nvSpPr>
            <p:spPr bwMode="auto">
              <a:xfrm>
                <a:off x="8280" y="8256"/>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8" name="Freeform 5034"/>
              <p:cNvSpPr>
                <a:spLocks/>
              </p:cNvSpPr>
              <p:nvPr/>
            </p:nvSpPr>
            <p:spPr bwMode="auto">
              <a:xfrm>
                <a:off x="8280" y="8256"/>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9" name="Freeform 5035"/>
              <p:cNvSpPr>
                <a:spLocks/>
              </p:cNvSpPr>
              <p:nvPr/>
            </p:nvSpPr>
            <p:spPr bwMode="auto">
              <a:xfrm>
                <a:off x="8282" y="8256"/>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0" name="Freeform 5036"/>
              <p:cNvSpPr>
                <a:spLocks/>
              </p:cNvSpPr>
              <p:nvPr/>
            </p:nvSpPr>
            <p:spPr bwMode="auto">
              <a:xfrm>
                <a:off x="8282" y="8256"/>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1" name="Freeform 5037"/>
              <p:cNvSpPr>
                <a:spLocks/>
              </p:cNvSpPr>
              <p:nvPr/>
            </p:nvSpPr>
            <p:spPr bwMode="auto">
              <a:xfrm>
                <a:off x="8282" y="8263"/>
                <a:ext cx="12" cy="65"/>
              </a:xfrm>
              <a:custGeom>
                <a:avLst/>
                <a:gdLst/>
                <a:ahLst/>
                <a:cxnLst>
                  <a:cxn ang="0">
                    <a:pos x="7" y="47"/>
                  </a:cxn>
                  <a:cxn ang="0">
                    <a:pos x="7" y="64"/>
                  </a:cxn>
                  <a:cxn ang="0">
                    <a:pos x="12" y="62"/>
                  </a:cxn>
                  <a:cxn ang="0">
                    <a:pos x="12" y="47"/>
                  </a:cxn>
                  <a:cxn ang="0">
                    <a:pos x="9" y="31"/>
                  </a:cxn>
                  <a:cxn ang="0">
                    <a:pos x="9" y="14"/>
                  </a:cxn>
                  <a:cxn ang="0">
                    <a:pos x="7" y="0"/>
                  </a:cxn>
                  <a:cxn ang="0">
                    <a:pos x="0" y="0"/>
                  </a:cxn>
                  <a:cxn ang="0">
                    <a:pos x="4" y="14"/>
                  </a:cxn>
                  <a:cxn ang="0">
                    <a:pos x="4" y="31"/>
                  </a:cxn>
                  <a:cxn ang="0">
                    <a:pos x="7" y="47"/>
                  </a:cxn>
                </a:cxnLst>
                <a:rect l="0" t="0" r="r" b="b"/>
                <a:pathLst>
                  <a:path w="12" h="65">
                    <a:moveTo>
                      <a:pt x="7" y="47"/>
                    </a:moveTo>
                    <a:lnTo>
                      <a:pt x="7" y="64"/>
                    </a:lnTo>
                    <a:lnTo>
                      <a:pt x="12" y="62"/>
                    </a:lnTo>
                    <a:lnTo>
                      <a:pt x="12" y="47"/>
                    </a:lnTo>
                    <a:lnTo>
                      <a:pt x="9" y="31"/>
                    </a:lnTo>
                    <a:lnTo>
                      <a:pt x="9" y="14"/>
                    </a:lnTo>
                    <a:lnTo>
                      <a:pt x="7" y="0"/>
                    </a:lnTo>
                    <a:lnTo>
                      <a:pt x="0" y="0"/>
                    </a:lnTo>
                    <a:lnTo>
                      <a:pt x="4" y="14"/>
                    </a:lnTo>
                    <a:lnTo>
                      <a:pt x="4" y="31"/>
                    </a:lnTo>
                    <a:lnTo>
                      <a:pt x="7" y="4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2" name="Freeform 5038"/>
              <p:cNvSpPr>
                <a:spLocks/>
              </p:cNvSpPr>
              <p:nvPr/>
            </p:nvSpPr>
            <p:spPr bwMode="auto">
              <a:xfrm>
                <a:off x="8282" y="8263"/>
                <a:ext cx="10" cy="65"/>
              </a:xfrm>
              <a:custGeom>
                <a:avLst/>
                <a:gdLst/>
                <a:ahLst/>
                <a:cxnLst>
                  <a:cxn ang="0">
                    <a:pos x="2" y="14"/>
                  </a:cxn>
                  <a:cxn ang="0">
                    <a:pos x="4" y="31"/>
                  </a:cxn>
                  <a:cxn ang="0">
                    <a:pos x="4" y="47"/>
                  </a:cxn>
                  <a:cxn ang="0">
                    <a:pos x="7" y="64"/>
                  </a:cxn>
                  <a:cxn ang="0">
                    <a:pos x="9" y="64"/>
                  </a:cxn>
                  <a:cxn ang="0">
                    <a:pos x="9" y="31"/>
                  </a:cxn>
                  <a:cxn ang="0">
                    <a:pos x="7" y="14"/>
                  </a:cxn>
                  <a:cxn ang="0">
                    <a:pos x="4" y="0"/>
                  </a:cxn>
                  <a:cxn ang="0">
                    <a:pos x="0" y="0"/>
                  </a:cxn>
                  <a:cxn ang="0">
                    <a:pos x="2" y="14"/>
                  </a:cxn>
                </a:cxnLst>
                <a:rect l="0" t="0" r="r" b="b"/>
                <a:pathLst>
                  <a:path w="10" h="65">
                    <a:moveTo>
                      <a:pt x="2" y="14"/>
                    </a:moveTo>
                    <a:lnTo>
                      <a:pt x="4" y="31"/>
                    </a:lnTo>
                    <a:lnTo>
                      <a:pt x="4" y="47"/>
                    </a:lnTo>
                    <a:lnTo>
                      <a:pt x="7" y="64"/>
                    </a:lnTo>
                    <a:lnTo>
                      <a:pt x="9" y="64"/>
                    </a:lnTo>
                    <a:lnTo>
                      <a:pt x="9" y="31"/>
                    </a:lnTo>
                    <a:lnTo>
                      <a:pt x="7" y="14"/>
                    </a:lnTo>
                    <a:lnTo>
                      <a:pt x="4" y="0"/>
                    </a:lnTo>
                    <a:lnTo>
                      <a:pt x="0" y="0"/>
                    </a:lnTo>
                    <a:lnTo>
                      <a:pt x="2" y="1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3" name="Freeform 5039"/>
              <p:cNvSpPr>
                <a:spLocks/>
              </p:cNvSpPr>
              <p:nvPr/>
            </p:nvSpPr>
            <p:spPr bwMode="auto">
              <a:xfrm>
                <a:off x="8282" y="8263"/>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4" name="Freeform 5040"/>
              <p:cNvSpPr>
                <a:spLocks/>
              </p:cNvSpPr>
              <p:nvPr/>
            </p:nvSpPr>
            <p:spPr bwMode="auto">
              <a:xfrm>
                <a:off x="8280" y="8263"/>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5" name="Freeform 5041"/>
              <p:cNvSpPr>
                <a:spLocks/>
              </p:cNvSpPr>
              <p:nvPr/>
            </p:nvSpPr>
            <p:spPr bwMode="auto">
              <a:xfrm>
                <a:off x="8280" y="8263"/>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6" name="Freeform 5042"/>
              <p:cNvSpPr>
                <a:spLocks/>
              </p:cNvSpPr>
              <p:nvPr/>
            </p:nvSpPr>
            <p:spPr bwMode="auto">
              <a:xfrm>
                <a:off x="8277" y="8263"/>
                <a:ext cx="12" cy="65"/>
              </a:xfrm>
              <a:custGeom>
                <a:avLst/>
                <a:gdLst/>
                <a:ahLst/>
                <a:cxnLst>
                  <a:cxn ang="0">
                    <a:pos x="7" y="0"/>
                  </a:cxn>
                  <a:cxn ang="0">
                    <a:pos x="0" y="0"/>
                  </a:cxn>
                  <a:cxn ang="0">
                    <a:pos x="4" y="14"/>
                  </a:cxn>
                  <a:cxn ang="0">
                    <a:pos x="4" y="31"/>
                  </a:cxn>
                  <a:cxn ang="0">
                    <a:pos x="7" y="47"/>
                  </a:cxn>
                  <a:cxn ang="0">
                    <a:pos x="7" y="64"/>
                  </a:cxn>
                  <a:cxn ang="0">
                    <a:pos x="12" y="64"/>
                  </a:cxn>
                  <a:cxn ang="0">
                    <a:pos x="12" y="47"/>
                  </a:cxn>
                  <a:cxn ang="0">
                    <a:pos x="9" y="31"/>
                  </a:cxn>
                  <a:cxn ang="0">
                    <a:pos x="9" y="14"/>
                  </a:cxn>
                  <a:cxn ang="0">
                    <a:pos x="7" y="0"/>
                  </a:cxn>
                </a:cxnLst>
                <a:rect l="0" t="0" r="r" b="b"/>
                <a:pathLst>
                  <a:path w="12" h="65">
                    <a:moveTo>
                      <a:pt x="7" y="0"/>
                    </a:moveTo>
                    <a:lnTo>
                      <a:pt x="0" y="0"/>
                    </a:lnTo>
                    <a:lnTo>
                      <a:pt x="4" y="14"/>
                    </a:lnTo>
                    <a:lnTo>
                      <a:pt x="4" y="31"/>
                    </a:lnTo>
                    <a:lnTo>
                      <a:pt x="7" y="47"/>
                    </a:lnTo>
                    <a:lnTo>
                      <a:pt x="7" y="64"/>
                    </a:lnTo>
                    <a:lnTo>
                      <a:pt x="12" y="64"/>
                    </a:lnTo>
                    <a:lnTo>
                      <a:pt x="12" y="47"/>
                    </a:lnTo>
                    <a:lnTo>
                      <a:pt x="9" y="31"/>
                    </a:lnTo>
                    <a:lnTo>
                      <a:pt x="9" y="14"/>
                    </a:lnTo>
                    <a:lnTo>
                      <a:pt x="7"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7" name="Freeform 5043"/>
              <p:cNvSpPr>
                <a:spLocks/>
              </p:cNvSpPr>
              <p:nvPr/>
            </p:nvSpPr>
            <p:spPr bwMode="auto">
              <a:xfrm>
                <a:off x="8277" y="8263"/>
                <a:ext cx="12" cy="65"/>
              </a:xfrm>
              <a:custGeom>
                <a:avLst/>
                <a:gdLst/>
                <a:ahLst/>
                <a:cxnLst>
                  <a:cxn ang="0">
                    <a:pos x="2" y="14"/>
                  </a:cxn>
                  <a:cxn ang="0">
                    <a:pos x="4" y="31"/>
                  </a:cxn>
                  <a:cxn ang="0">
                    <a:pos x="4" y="47"/>
                  </a:cxn>
                  <a:cxn ang="0">
                    <a:pos x="7" y="64"/>
                  </a:cxn>
                  <a:cxn ang="0">
                    <a:pos x="12" y="62"/>
                  </a:cxn>
                  <a:cxn ang="0">
                    <a:pos x="9" y="47"/>
                  </a:cxn>
                  <a:cxn ang="0">
                    <a:pos x="9" y="31"/>
                  </a:cxn>
                  <a:cxn ang="0">
                    <a:pos x="7" y="14"/>
                  </a:cxn>
                  <a:cxn ang="0">
                    <a:pos x="4" y="0"/>
                  </a:cxn>
                  <a:cxn ang="0">
                    <a:pos x="0" y="0"/>
                  </a:cxn>
                  <a:cxn ang="0">
                    <a:pos x="2" y="14"/>
                  </a:cxn>
                </a:cxnLst>
                <a:rect l="0" t="0" r="r" b="b"/>
                <a:pathLst>
                  <a:path w="12" h="65">
                    <a:moveTo>
                      <a:pt x="2" y="14"/>
                    </a:moveTo>
                    <a:lnTo>
                      <a:pt x="4" y="31"/>
                    </a:lnTo>
                    <a:lnTo>
                      <a:pt x="4" y="47"/>
                    </a:lnTo>
                    <a:lnTo>
                      <a:pt x="7" y="64"/>
                    </a:lnTo>
                    <a:lnTo>
                      <a:pt x="12" y="62"/>
                    </a:lnTo>
                    <a:lnTo>
                      <a:pt x="9" y="47"/>
                    </a:lnTo>
                    <a:lnTo>
                      <a:pt x="9" y="31"/>
                    </a:lnTo>
                    <a:lnTo>
                      <a:pt x="7" y="14"/>
                    </a:lnTo>
                    <a:lnTo>
                      <a:pt x="4" y="0"/>
                    </a:lnTo>
                    <a:lnTo>
                      <a:pt x="0" y="0"/>
                    </a:lnTo>
                    <a:lnTo>
                      <a:pt x="2" y="1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8" name="Freeform 5044"/>
              <p:cNvSpPr>
                <a:spLocks/>
              </p:cNvSpPr>
              <p:nvPr/>
            </p:nvSpPr>
            <p:spPr bwMode="auto">
              <a:xfrm>
                <a:off x="8277" y="8263"/>
                <a:ext cx="10"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10" h="65">
                    <a:moveTo>
                      <a:pt x="4" y="0"/>
                    </a:moveTo>
                    <a:lnTo>
                      <a:pt x="0" y="0"/>
                    </a:lnTo>
                    <a:lnTo>
                      <a:pt x="2" y="14"/>
                    </a:lnTo>
                    <a:lnTo>
                      <a:pt x="4" y="31"/>
                    </a:lnTo>
                    <a:lnTo>
                      <a:pt x="4" y="64"/>
                    </a:lnTo>
                    <a:lnTo>
                      <a:pt x="9" y="64"/>
                    </a:lnTo>
                    <a:lnTo>
                      <a:pt x="9" y="31"/>
                    </a:lnTo>
                    <a:lnTo>
                      <a:pt x="7" y="14"/>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9" name="Freeform 5045"/>
              <p:cNvSpPr>
                <a:spLocks/>
              </p:cNvSpPr>
              <p:nvPr/>
            </p:nvSpPr>
            <p:spPr bwMode="auto">
              <a:xfrm>
                <a:off x="8275" y="8263"/>
                <a:ext cx="12" cy="65"/>
              </a:xfrm>
              <a:custGeom>
                <a:avLst/>
                <a:gdLst/>
                <a:ahLst/>
                <a:cxnLst>
                  <a:cxn ang="0">
                    <a:pos x="0" y="0"/>
                  </a:cxn>
                  <a:cxn ang="0">
                    <a:pos x="2" y="14"/>
                  </a:cxn>
                  <a:cxn ang="0">
                    <a:pos x="7" y="47"/>
                  </a:cxn>
                  <a:cxn ang="0">
                    <a:pos x="7" y="64"/>
                  </a:cxn>
                  <a:cxn ang="0">
                    <a:pos x="12" y="62"/>
                  </a:cxn>
                  <a:cxn ang="0">
                    <a:pos x="12" y="47"/>
                  </a:cxn>
                  <a:cxn ang="0">
                    <a:pos x="7" y="14"/>
                  </a:cxn>
                  <a:cxn ang="0">
                    <a:pos x="4" y="0"/>
                  </a:cxn>
                  <a:cxn ang="0">
                    <a:pos x="0" y="0"/>
                  </a:cxn>
                </a:cxnLst>
                <a:rect l="0" t="0" r="r" b="b"/>
                <a:pathLst>
                  <a:path w="12" h="65">
                    <a:moveTo>
                      <a:pt x="0" y="0"/>
                    </a:moveTo>
                    <a:lnTo>
                      <a:pt x="2" y="14"/>
                    </a:lnTo>
                    <a:lnTo>
                      <a:pt x="7" y="47"/>
                    </a:lnTo>
                    <a:lnTo>
                      <a:pt x="7" y="64"/>
                    </a:lnTo>
                    <a:lnTo>
                      <a:pt x="12" y="62"/>
                    </a:lnTo>
                    <a:lnTo>
                      <a:pt x="12" y="47"/>
                    </a:lnTo>
                    <a:lnTo>
                      <a:pt x="7" y="14"/>
                    </a:lnTo>
                    <a:lnTo>
                      <a:pt x="4"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0" name="Freeform 5046"/>
              <p:cNvSpPr>
                <a:spLocks/>
              </p:cNvSpPr>
              <p:nvPr/>
            </p:nvSpPr>
            <p:spPr bwMode="auto">
              <a:xfrm>
                <a:off x="8275" y="8263"/>
                <a:ext cx="9" cy="65"/>
              </a:xfrm>
              <a:custGeom>
                <a:avLst/>
                <a:gdLst/>
                <a:ahLst/>
                <a:cxnLst>
                  <a:cxn ang="0">
                    <a:pos x="4" y="0"/>
                  </a:cxn>
                  <a:cxn ang="0">
                    <a:pos x="0" y="0"/>
                  </a:cxn>
                  <a:cxn ang="0">
                    <a:pos x="2" y="14"/>
                  </a:cxn>
                  <a:cxn ang="0">
                    <a:pos x="4" y="31"/>
                  </a:cxn>
                  <a:cxn ang="0">
                    <a:pos x="4" y="64"/>
                  </a:cxn>
                  <a:cxn ang="0">
                    <a:pos x="9" y="64"/>
                  </a:cxn>
                  <a:cxn ang="0">
                    <a:pos x="9" y="31"/>
                  </a:cxn>
                  <a:cxn ang="0">
                    <a:pos x="7" y="14"/>
                  </a:cxn>
                  <a:cxn ang="0">
                    <a:pos x="4" y="0"/>
                  </a:cxn>
                </a:cxnLst>
                <a:rect l="0" t="0" r="r" b="b"/>
                <a:pathLst>
                  <a:path w="9" h="65">
                    <a:moveTo>
                      <a:pt x="4" y="0"/>
                    </a:moveTo>
                    <a:lnTo>
                      <a:pt x="0" y="0"/>
                    </a:lnTo>
                    <a:lnTo>
                      <a:pt x="2" y="14"/>
                    </a:lnTo>
                    <a:lnTo>
                      <a:pt x="4" y="31"/>
                    </a:lnTo>
                    <a:lnTo>
                      <a:pt x="4" y="64"/>
                    </a:lnTo>
                    <a:lnTo>
                      <a:pt x="9" y="64"/>
                    </a:lnTo>
                    <a:lnTo>
                      <a:pt x="9" y="31"/>
                    </a:lnTo>
                    <a:lnTo>
                      <a:pt x="7" y="14"/>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1" name="Freeform 5047"/>
              <p:cNvSpPr>
                <a:spLocks/>
              </p:cNvSpPr>
              <p:nvPr/>
            </p:nvSpPr>
            <p:spPr bwMode="auto">
              <a:xfrm>
                <a:off x="8272" y="8263"/>
                <a:ext cx="12" cy="65"/>
              </a:xfrm>
              <a:custGeom>
                <a:avLst/>
                <a:gdLst/>
                <a:ahLst/>
                <a:cxnLst>
                  <a:cxn ang="0">
                    <a:pos x="7" y="47"/>
                  </a:cxn>
                  <a:cxn ang="0">
                    <a:pos x="7" y="64"/>
                  </a:cxn>
                  <a:cxn ang="0">
                    <a:pos x="12" y="62"/>
                  </a:cxn>
                  <a:cxn ang="0">
                    <a:pos x="12" y="47"/>
                  </a:cxn>
                  <a:cxn ang="0">
                    <a:pos x="9" y="31"/>
                  </a:cxn>
                  <a:cxn ang="0">
                    <a:pos x="9" y="14"/>
                  </a:cxn>
                  <a:cxn ang="0">
                    <a:pos x="7" y="0"/>
                  </a:cxn>
                  <a:cxn ang="0">
                    <a:pos x="0" y="0"/>
                  </a:cxn>
                  <a:cxn ang="0">
                    <a:pos x="4" y="14"/>
                  </a:cxn>
                  <a:cxn ang="0">
                    <a:pos x="4" y="31"/>
                  </a:cxn>
                  <a:cxn ang="0">
                    <a:pos x="7" y="47"/>
                  </a:cxn>
                </a:cxnLst>
                <a:rect l="0" t="0" r="r" b="b"/>
                <a:pathLst>
                  <a:path w="12" h="65">
                    <a:moveTo>
                      <a:pt x="7" y="47"/>
                    </a:moveTo>
                    <a:lnTo>
                      <a:pt x="7" y="64"/>
                    </a:lnTo>
                    <a:lnTo>
                      <a:pt x="12" y="62"/>
                    </a:lnTo>
                    <a:lnTo>
                      <a:pt x="12" y="47"/>
                    </a:lnTo>
                    <a:lnTo>
                      <a:pt x="9" y="31"/>
                    </a:lnTo>
                    <a:lnTo>
                      <a:pt x="9" y="14"/>
                    </a:lnTo>
                    <a:lnTo>
                      <a:pt x="7" y="0"/>
                    </a:lnTo>
                    <a:lnTo>
                      <a:pt x="0" y="0"/>
                    </a:lnTo>
                    <a:lnTo>
                      <a:pt x="4" y="14"/>
                    </a:lnTo>
                    <a:lnTo>
                      <a:pt x="4" y="31"/>
                    </a:lnTo>
                    <a:lnTo>
                      <a:pt x="7" y="4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2" name="Freeform 5048"/>
              <p:cNvSpPr>
                <a:spLocks/>
              </p:cNvSpPr>
              <p:nvPr/>
            </p:nvSpPr>
            <p:spPr bwMode="auto">
              <a:xfrm>
                <a:off x="8272" y="8263"/>
                <a:ext cx="12" cy="65"/>
              </a:xfrm>
              <a:custGeom>
                <a:avLst/>
                <a:gdLst/>
                <a:ahLst/>
                <a:cxnLst>
                  <a:cxn ang="0">
                    <a:pos x="7" y="47"/>
                  </a:cxn>
                  <a:cxn ang="0">
                    <a:pos x="7" y="64"/>
                  </a:cxn>
                  <a:cxn ang="0">
                    <a:pos x="12" y="62"/>
                  </a:cxn>
                  <a:cxn ang="0">
                    <a:pos x="9" y="47"/>
                  </a:cxn>
                  <a:cxn ang="0">
                    <a:pos x="9" y="31"/>
                  </a:cxn>
                  <a:cxn ang="0">
                    <a:pos x="7" y="14"/>
                  </a:cxn>
                  <a:cxn ang="0">
                    <a:pos x="4" y="0"/>
                  </a:cxn>
                  <a:cxn ang="0">
                    <a:pos x="0" y="0"/>
                  </a:cxn>
                  <a:cxn ang="0">
                    <a:pos x="2" y="14"/>
                  </a:cxn>
                  <a:cxn ang="0">
                    <a:pos x="7" y="47"/>
                  </a:cxn>
                </a:cxnLst>
                <a:rect l="0" t="0" r="r" b="b"/>
                <a:pathLst>
                  <a:path w="12" h="65">
                    <a:moveTo>
                      <a:pt x="7" y="47"/>
                    </a:moveTo>
                    <a:lnTo>
                      <a:pt x="7" y="64"/>
                    </a:lnTo>
                    <a:lnTo>
                      <a:pt x="12" y="62"/>
                    </a:lnTo>
                    <a:lnTo>
                      <a:pt x="9" y="47"/>
                    </a:lnTo>
                    <a:lnTo>
                      <a:pt x="9" y="31"/>
                    </a:lnTo>
                    <a:lnTo>
                      <a:pt x="7" y="14"/>
                    </a:lnTo>
                    <a:lnTo>
                      <a:pt x="4" y="0"/>
                    </a:lnTo>
                    <a:lnTo>
                      <a:pt x="0" y="0"/>
                    </a:lnTo>
                    <a:lnTo>
                      <a:pt x="2" y="14"/>
                    </a:lnTo>
                    <a:lnTo>
                      <a:pt x="7" y="47"/>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3" name="Freeform 5049"/>
              <p:cNvSpPr>
                <a:spLocks/>
              </p:cNvSpPr>
              <p:nvPr/>
            </p:nvSpPr>
            <p:spPr bwMode="auto">
              <a:xfrm>
                <a:off x="8282" y="8116"/>
                <a:ext cx="214" cy="233"/>
              </a:xfrm>
              <a:custGeom>
                <a:avLst/>
                <a:gdLst/>
                <a:ahLst/>
                <a:cxnLst>
                  <a:cxn ang="0">
                    <a:pos x="213" y="213"/>
                  </a:cxn>
                  <a:cxn ang="0">
                    <a:pos x="211" y="12"/>
                  </a:cxn>
                  <a:cxn ang="0">
                    <a:pos x="52" y="0"/>
                  </a:cxn>
                  <a:cxn ang="0">
                    <a:pos x="0" y="4"/>
                  </a:cxn>
                  <a:cxn ang="0">
                    <a:pos x="2" y="216"/>
                  </a:cxn>
                  <a:cxn ang="0">
                    <a:pos x="12" y="216"/>
                  </a:cxn>
                  <a:cxn ang="0">
                    <a:pos x="12" y="223"/>
                  </a:cxn>
                  <a:cxn ang="0">
                    <a:pos x="52" y="232"/>
                  </a:cxn>
                  <a:cxn ang="0">
                    <a:pos x="189" y="213"/>
                  </a:cxn>
                  <a:cxn ang="0">
                    <a:pos x="213" y="213"/>
                  </a:cxn>
                </a:cxnLst>
                <a:rect l="0" t="0" r="r" b="b"/>
                <a:pathLst>
                  <a:path w="214" h="233">
                    <a:moveTo>
                      <a:pt x="213" y="213"/>
                    </a:moveTo>
                    <a:lnTo>
                      <a:pt x="211" y="12"/>
                    </a:lnTo>
                    <a:lnTo>
                      <a:pt x="52" y="0"/>
                    </a:lnTo>
                    <a:lnTo>
                      <a:pt x="0" y="4"/>
                    </a:lnTo>
                    <a:lnTo>
                      <a:pt x="2" y="216"/>
                    </a:lnTo>
                    <a:lnTo>
                      <a:pt x="12" y="216"/>
                    </a:lnTo>
                    <a:lnTo>
                      <a:pt x="12" y="223"/>
                    </a:lnTo>
                    <a:lnTo>
                      <a:pt x="52" y="232"/>
                    </a:lnTo>
                    <a:lnTo>
                      <a:pt x="189" y="213"/>
                    </a:lnTo>
                    <a:lnTo>
                      <a:pt x="213" y="21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4" name="Freeform 5050"/>
              <p:cNvSpPr>
                <a:spLocks/>
              </p:cNvSpPr>
              <p:nvPr/>
            </p:nvSpPr>
            <p:spPr bwMode="auto">
              <a:xfrm>
                <a:off x="8347" y="8071"/>
                <a:ext cx="326" cy="300"/>
              </a:xfrm>
              <a:custGeom>
                <a:avLst/>
                <a:gdLst/>
                <a:ahLst/>
                <a:cxnLst>
                  <a:cxn ang="0">
                    <a:pos x="254" y="240"/>
                  </a:cxn>
                  <a:cxn ang="0">
                    <a:pos x="321" y="213"/>
                  </a:cxn>
                  <a:cxn ang="0">
                    <a:pos x="323" y="180"/>
                  </a:cxn>
                  <a:cxn ang="0">
                    <a:pos x="326" y="143"/>
                  </a:cxn>
                  <a:cxn ang="0">
                    <a:pos x="323" y="107"/>
                  </a:cxn>
                  <a:cxn ang="0">
                    <a:pos x="249" y="50"/>
                  </a:cxn>
                  <a:cxn ang="0">
                    <a:pos x="240" y="31"/>
                  </a:cxn>
                  <a:cxn ang="0">
                    <a:pos x="227" y="16"/>
                  </a:cxn>
                  <a:cxn ang="0">
                    <a:pos x="216" y="9"/>
                  </a:cxn>
                  <a:cxn ang="0">
                    <a:pos x="203" y="7"/>
                  </a:cxn>
                  <a:cxn ang="0">
                    <a:pos x="194" y="4"/>
                  </a:cxn>
                  <a:cxn ang="0">
                    <a:pos x="172" y="0"/>
                  </a:cxn>
                  <a:cxn ang="0">
                    <a:pos x="158" y="2"/>
                  </a:cxn>
                  <a:cxn ang="0">
                    <a:pos x="141" y="4"/>
                  </a:cxn>
                  <a:cxn ang="0">
                    <a:pos x="131" y="7"/>
                  </a:cxn>
                  <a:cxn ang="0">
                    <a:pos x="115" y="9"/>
                  </a:cxn>
                  <a:cxn ang="0">
                    <a:pos x="98" y="12"/>
                  </a:cxn>
                  <a:cxn ang="0">
                    <a:pos x="83" y="14"/>
                  </a:cxn>
                  <a:cxn ang="0">
                    <a:pos x="71" y="16"/>
                  </a:cxn>
                  <a:cxn ang="0">
                    <a:pos x="57" y="19"/>
                  </a:cxn>
                  <a:cxn ang="0">
                    <a:pos x="45" y="21"/>
                  </a:cxn>
                  <a:cxn ang="0">
                    <a:pos x="36" y="23"/>
                  </a:cxn>
                  <a:cxn ang="0">
                    <a:pos x="23" y="26"/>
                  </a:cxn>
                  <a:cxn ang="0">
                    <a:pos x="14" y="28"/>
                  </a:cxn>
                  <a:cxn ang="0">
                    <a:pos x="4" y="52"/>
                  </a:cxn>
                  <a:cxn ang="0">
                    <a:pos x="0" y="98"/>
                  </a:cxn>
                  <a:cxn ang="0">
                    <a:pos x="4" y="232"/>
                  </a:cxn>
                  <a:cxn ang="0">
                    <a:pos x="21" y="240"/>
                  </a:cxn>
                  <a:cxn ang="0">
                    <a:pos x="31" y="242"/>
                  </a:cxn>
                  <a:cxn ang="0">
                    <a:pos x="38" y="244"/>
                  </a:cxn>
                  <a:cxn ang="0">
                    <a:pos x="52" y="247"/>
                  </a:cxn>
                  <a:cxn ang="0">
                    <a:pos x="64" y="249"/>
                  </a:cxn>
                  <a:cxn ang="0">
                    <a:pos x="86" y="266"/>
                  </a:cxn>
                  <a:cxn ang="0">
                    <a:pos x="60" y="278"/>
                  </a:cxn>
                  <a:cxn ang="0">
                    <a:pos x="55" y="285"/>
                  </a:cxn>
                  <a:cxn ang="0">
                    <a:pos x="64" y="290"/>
                  </a:cxn>
                  <a:cxn ang="0">
                    <a:pos x="74" y="292"/>
                  </a:cxn>
                  <a:cxn ang="0">
                    <a:pos x="86" y="295"/>
                  </a:cxn>
                  <a:cxn ang="0">
                    <a:pos x="196" y="300"/>
                  </a:cxn>
                  <a:cxn ang="0">
                    <a:pos x="242" y="283"/>
                  </a:cxn>
                  <a:cxn ang="0">
                    <a:pos x="249" y="273"/>
                  </a:cxn>
                  <a:cxn ang="0">
                    <a:pos x="244" y="263"/>
                  </a:cxn>
                  <a:cxn ang="0">
                    <a:pos x="237" y="261"/>
                  </a:cxn>
                  <a:cxn ang="0">
                    <a:pos x="218" y="254"/>
                  </a:cxn>
                </a:cxnLst>
                <a:rect l="0" t="0" r="r" b="b"/>
                <a:pathLst>
                  <a:path w="326" h="300">
                    <a:moveTo>
                      <a:pt x="218" y="254"/>
                    </a:moveTo>
                    <a:lnTo>
                      <a:pt x="254" y="240"/>
                    </a:lnTo>
                    <a:lnTo>
                      <a:pt x="319" y="227"/>
                    </a:lnTo>
                    <a:lnTo>
                      <a:pt x="321" y="213"/>
                    </a:lnTo>
                    <a:lnTo>
                      <a:pt x="321" y="196"/>
                    </a:lnTo>
                    <a:lnTo>
                      <a:pt x="323" y="180"/>
                    </a:lnTo>
                    <a:lnTo>
                      <a:pt x="323" y="163"/>
                    </a:lnTo>
                    <a:lnTo>
                      <a:pt x="326" y="143"/>
                    </a:lnTo>
                    <a:lnTo>
                      <a:pt x="323" y="124"/>
                    </a:lnTo>
                    <a:lnTo>
                      <a:pt x="323" y="107"/>
                    </a:lnTo>
                    <a:lnTo>
                      <a:pt x="321" y="91"/>
                    </a:lnTo>
                    <a:lnTo>
                      <a:pt x="249" y="50"/>
                    </a:lnTo>
                    <a:lnTo>
                      <a:pt x="244" y="36"/>
                    </a:lnTo>
                    <a:lnTo>
                      <a:pt x="240" y="31"/>
                    </a:lnTo>
                    <a:lnTo>
                      <a:pt x="237" y="26"/>
                    </a:lnTo>
                    <a:lnTo>
                      <a:pt x="227" y="16"/>
                    </a:lnTo>
                    <a:lnTo>
                      <a:pt x="218" y="12"/>
                    </a:lnTo>
                    <a:lnTo>
                      <a:pt x="216" y="9"/>
                    </a:lnTo>
                    <a:lnTo>
                      <a:pt x="211" y="9"/>
                    </a:lnTo>
                    <a:lnTo>
                      <a:pt x="203" y="7"/>
                    </a:lnTo>
                    <a:lnTo>
                      <a:pt x="199" y="4"/>
                    </a:lnTo>
                    <a:lnTo>
                      <a:pt x="194" y="4"/>
                    </a:lnTo>
                    <a:lnTo>
                      <a:pt x="180" y="0"/>
                    </a:lnTo>
                    <a:lnTo>
                      <a:pt x="172" y="0"/>
                    </a:lnTo>
                    <a:lnTo>
                      <a:pt x="167" y="2"/>
                    </a:lnTo>
                    <a:lnTo>
                      <a:pt x="158" y="2"/>
                    </a:lnTo>
                    <a:lnTo>
                      <a:pt x="153" y="4"/>
                    </a:lnTo>
                    <a:lnTo>
                      <a:pt x="141" y="4"/>
                    </a:lnTo>
                    <a:lnTo>
                      <a:pt x="136" y="7"/>
                    </a:lnTo>
                    <a:lnTo>
                      <a:pt x="131" y="7"/>
                    </a:lnTo>
                    <a:lnTo>
                      <a:pt x="127" y="9"/>
                    </a:lnTo>
                    <a:lnTo>
                      <a:pt x="115" y="9"/>
                    </a:lnTo>
                    <a:lnTo>
                      <a:pt x="110" y="12"/>
                    </a:lnTo>
                    <a:lnTo>
                      <a:pt x="98" y="12"/>
                    </a:lnTo>
                    <a:lnTo>
                      <a:pt x="93" y="14"/>
                    </a:lnTo>
                    <a:lnTo>
                      <a:pt x="83" y="14"/>
                    </a:lnTo>
                    <a:lnTo>
                      <a:pt x="76" y="16"/>
                    </a:lnTo>
                    <a:lnTo>
                      <a:pt x="71" y="16"/>
                    </a:lnTo>
                    <a:lnTo>
                      <a:pt x="67" y="19"/>
                    </a:lnTo>
                    <a:lnTo>
                      <a:pt x="57" y="19"/>
                    </a:lnTo>
                    <a:lnTo>
                      <a:pt x="50" y="21"/>
                    </a:lnTo>
                    <a:lnTo>
                      <a:pt x="45" y="21"/>
                    </a:lnTo>
                    <a:lnTo>
                      <a:pt x="40" y="23"/>
                    </a:lnTo>
                    <a:lnTo>
                      <a:pt x="36" y="23"/>
                    </a:lnTo>
                    <a:lnTo>
                      <a:pt x="31" y="26"/>
                    </a:lnTo>
                    <a:lnTo>
                      <a:pt x="23" y="26"/>
                    </a:lnTo>
                    <a:lnTo>
                      <a:pt x="19" y="28"/>
                    </a:lnTo>
                    <a:lnTo>
                      <a:pt x="14" y="28"/>
                    </a:lnTo>
                    <a:lnTo>
                      <a:pt x="9" y="31"/>
                    </a:lnTo>
                    <a:lnTo>
                      <a:pt x="4" y="52"/>
                    </a:lnTo>
                    <a:lnTo>
                      <a:pt x="2" y="74"/>
                    </a:lnTo>
                    <a:lnTo>
                      <a:pt x="0" y="98"/>
                    </a:lnTo>
                    <a:lnTo>
                      <a:pt x="0" y="208"/>
                    </a:lnTo>
                    <a:lnTo>
                      <a:pt x="4" y="232"/>
                    </a:lnTo>
                    <a:lnTo>
                      <a:pt x="19" y="240"/>
                    </a:lnTo>
                    <a:lnTo>
                      <a:pt x="21" y="240"/>
                    </a:lnTo>
                    <a:lnTo>
                      <a:pt x="26" y="242"/>
                    </a:lnTo>
                    <a:lnTo>
                      <a:pt x="31" y="242"/>
                    </a:lnTo>
                    <a:lnTo>
                      <a:pt x="33" y="244"/>
                    </a:lnTo>
                    <a:lnTo>
                      <a:pt x="38" y="244"/>
                    </a:lnTo>
                    <a:lnTo>
                      <a:pt x="40" y="247"/>
                    </a:lnTo>
                    <a:lnTo>
                      <a:pt x="52" y="247"/>
                    </a:lnTo>
                    <a:lnTo>
                      <a:pt x="55" y="249"/>
                    </a:lnTo>
                    <a:lnTo>
                      <a:pt x="64" y="249"/>
                    </a:lnTo>
                    <a:lnTo>
                      <a:pt x="79" y="259"/>
                    </a:lnTo>
                    <a:lnTo>
                      <a:pt x="86" y="266"/>
                    </a:lnTo>
                    <a:lnTo>
                      <a:pt x="76" y="273"/>
                    </a:lnTo>
                    <a:lnTo>
                      <a:pt x="60" y="278"/>
                    </a:lnTo>
                    <a:lnTo>
                      <a:pt x="52" y="283"/>
                    </a:lnTo>
                    <a:lnTo>
                      <a:pt x="55" y="285"/>
                    </a:lnTo>
                    <a:lnTo>
                      <a:pt x="60" y="287"/>
                    </a:lnTo>
                    <a:lnTo>
                      <a:pt x="64" y="290"/>
                    </a:lnTo>
                    <a:lnTo>
                      <a:pt x="69" y="290"/>
                    </a:lnTo>
                    <a:lnTo>
                      <a:pt x="74" y="292"/>
                    </a:lnTo>
                    <a:lnTo>
                      <a:pt x="79" y="292"/>
                    </a:lnTo>
                    <a:lnTo>
                      <a:pt x="86" y="295"/>
                    </a:lnTo>
                    <a:lnTo>
                      <a:pt x="136" y="295"/>
                    </a:lnTo>
                    <a:lnTo>
                      <a:pt x="196" y="300"/>
                    </a:lnTo>
                    <a:lnTo>
                      <a:pt x="232" y="287"/>
                    </a:lnTo>
                    <a:lnTo>
                      <a:pt x="242" y="283"/>
                    </a:lnTo>
                    <a:lnTo>
                      <a:pt x="247" y="278"/>
                    </a:lnTo>
                    <a:lnTo>
                      <a:pt x="249" y="273"/>
                    </a:lnTo>
                    <a:lnTo>
                      <a:pt x="247" y="268"/>
                    </a:lnTo>
                    <a:lnTo>
                      <a:pt x="244" y="263"/>
                    </a:lnTo>
                    <a:lnTo>
                      <a:pt x="240" y="263"/>
                    </a:lnTo>
                    <a:lnTo>
                      <a:pt x="237" y="261"/>
                    </a:lnTo>
                    <a:lnTo>
                      <a:pt x="223" y="254"/>
                    </a:lnTo>
                    <a:lnTo>
                      <a:pt x="218" y="254"/>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5" name="Freeform 5051"/>
              <p:cNvSpPr>
                <a:spLocks/>
              </p:cNvSpPr>
              <p:nvPr/>
            </p:nvSpPr>
            <p:spPr bwMode="auto">
              <a:xfrm>
                <a:off x="8546" y="8076"/>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6" name="Freeform 5052"/>
              <p:cNvSpPr>
                <a:spLocks/>
              </p:cNvSpPr>
              <p:nvPr/>
            </p:nvSpPr>
            <p:spPr bwMode="auto">
              <a:xfrm>
                <a:off x="8544" y="8076"/>
                <a:ext cx="4" cy="228"/>
              </a:xfrm>
              <a:custGeom>
                <a:avLst/>
                <a:gdLst/>
                <a:ahLst/>
                <a:cxnLst>
                  <a:cxn ang="0">
                    <a:pos x="2" y="36"/>
                  </a:cxn>
                  <a:cxn ang="0">
                    <a:pos x="0" y="115"/>
                  </a:cxn>
                  <a:cxn ang="0">
                    <a:pos x="0" y="191"/>
                  </a:cxn>
                  <a:cxn ang="0">
                    <a:pos x="2" y="227"/>
                  </a:cxn>
                  <a:cxn ang="0">
                    <a:pos x="4" y="227"/>
                  </a:cxn>
                  <a:cxn ang="0">
                    <a:pos x="2" y="177"/>
                  </a:cxn>
                  <a:cxn ang="0">
                    <a:pos x="2" y="71"/>
                  </a:cxn>
                  <a:cxn ang="0">
                    <a:pos x="4" y="2"/>
                  </a:cxn>
                  <a:cxn ang="0">
                    <a:pos x="2" y="0"/>
                  </a:cxn>
                  <a:cxn ang="0">
                    <a:pos x="2" y="36"/>
                  </a:cxn>
                </a:cxnLst>
                <a:rect l="0" t="0" r="r" b="b"/>
                <a:pathLst>
                  <a:path w="4" h="228">
                    <a:moveTo>
                      <a:pt x="2" y="36"/>
                    </a:moveTo>
                    <a:lnTo>
                      <a:pt x="0" y="115"/>
                    </a:lnTo>
                    <a:lnTo>
                      <a:pt x="0" y="191"/>
                    </a:lnTo>
                    <a:lnTo>
                      <a:pt x="2" y="227"/>
                    </a:lnTo>
                    <a:lnTo>
                      <a:pt x="4" y="227"/>
                    </a:lnTo>
                    <a:lnTo>
                      <a:pt x="2" y="177"/>
                    </a:lnTo>
                    <a:lnTo>
                      <a:pt x="2" y="71"/>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7" name="Freeform 5053"/>
              <p:cNvSpPr>
                <a:spLocks/>
              </p:cNvSpPr>
              <p:nvPr/>
            </p:nvSpPr>
            <p:spPr bwMode="auto">
              <a:xfrm>
                <a:off x="8545" y="8076"/>
                <a:ext cx="0" cy="228"/>
              </a:xfrm>
              <a:custGeom>
                <a:avLst/>
                <a:gdLst/>
                <a:ahLst/>
                <a:cxnLst>
                  <a:cxn ang="0">
                    <a:pos x="0" y="0"/>
                  </a:cxn>
                  <a:cxn ang="0">
                    <a:pos x="0" y="227"/>
                  </a:cxn>
                </a:cxnLst>
                <a:rect l="0" t="0" r="r" b="b"/>
                <a:pathLst>
                  <a:path h="228">
                    <a:moveTo>
                      <a:pt x="0" y="0"/>
                    </a:moveTo>
                    <a:lnTo>
                      <a:pt x="0" y="227"/>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8" name="Freeform 5054"/>
              <p:cNvSpPr>
                <a:spLocks/>
              </p:cNvSpPr>
              <p:nvPr/>
            </p:nvSpPr>
            <p:spPr bwMode="auto">
              <a:xfrm>
                <a:off x="8541" y="8076"/>
                <a:ext cx="5" cy="228"/>
              </a:xfrm>
              <a:custGeom>
                <a:avLst/>
                <a:gdLst/>
                <a:ahLst/>
                <a:cxnLst>
                  <a:cxn ang="0">
                    <a:pos x="2" y="0"/>
                  </a:cxn>
                  <a:cxn ang="0">
                    <a:pos x="0" y="36"/>
                  </a:cxn>
                  <a:cxn ang="0">
                    <a:pos x="0" y="227"/>
                  </a:cxn>
                  <a:cxn ang="0">
                    <a:pos x="4" y="227"/>
                  </a:cxn>
                  <a:cxn ang="0">
                    <a:pos x="2" y="175"/>
                  </a:cxn>
                  <a:cxn ang="0">
                    <a:pos x="2" y="127"/>
                  </a:cxn>
                  <a:cxn ang="0">
                    <a:pos x="4" y="71"/>
                  </a:cxn>
                  <a:cxn ang="0">
                    <a:pos x="4" y="0"/>
                  </a:cxn>
                  <a:cxn ang="0">
                    <a:pos x="2" y="0"/>
                  </a:cxn>
                </a:cxnLst>
                <a:rect l="0" t="0" r="r" b="b"/>
                <a:pathLst>
                  <a:path w="5" h="228">
                    <a:moveTo>
                      <a:pt x="2" y="0"/>
                    </a:moveTo>
                    <a:lnTo>
                      <a:pt x="0" y="36"/>
                    </a:lnTo>
                    <a:lnTo>
                      <a:pt x="0" y="227"/>
                    </a:lnTo>
                    <a:lnTo>
                      <a:pt x="4" y="227"/>
                    </a:lnTo>
                    <a:lnTo>
                      <a:pt x="2" y="175"/>
                    </a:lnTo>
                    <a:lnTo>
                      <a:pt x="2" y="127"/>
                    </a:lnTo>
                    <a:lnTo>
                      <a:pt x="4" y="71"/>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9" name="Freeform 5055"/>
              <p:cNvSpPr>
                <a:spLocks/>
              </p:cNvSpPr>
              <p:nvPr/>
            </p:nvSpPr>
            <p:spPr bwMode="auto">
              <a:xfrm>
                <a:off x="8542" y="8076"/>
                <a:ext cx="0" cy="228"/>
              </a:xfrm>
              <a:custGeom>
                <a:avLst/>
                <a:gdLst/>
                <a:ahLst/>
                <a:cxnLst>
                  <a:cxn ang="0">
                    <a:pos x="0" y="0"/>
                  </a:cxn>
                  <a:cxn ang="0">
                    <a:pos x="0" y="227"/>
                  </a:cxn>
                </a:cxnLst>
                <a:rect l="0" t="0" r="r" b="b"/>
                <a:pathLst>
                  <a:path h="228">
                    <a:moveTo>
                      <a:pt x="0" y="0"/>
                    </a:moveTo>
                    <a:lnTo>
                      <a:pt x="0" y="227"/>
                    </a:lnTo>
                  </a:path>
                </a:pathLst>
              </a:custGeom>
              <a:noFill/>
              <a:ln w="2794">
                <a:solidFill>
                  <a:srgbClr val="68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0" name="Freeform 5056"/>
              <p:cNvSpPr>
                <a:spLocks/>
              </p:cNvSpPr>
              <p:nvPr/>
            </p:nvSpPr>
            <p:spPr bwMode="auto">
              <a:xfrm>
                <a:off x="8539" y="8076"/>
                <a:ext cx="5" cy="228"/>
              </a:xfrm>
              <a:custGeom>
                <a:avLst/>
                <a:gdLst/>
                <a:ahLst/>
                <a:cxnLst>
                  <a:cxn ang="0">
                    <a:pos x="2" y="0"/>
                  </a:cxn>
                  <a:cxn ang="0">
                    <a:pos x="0" y="36"/>
                  </a:cxn>
                  <a:cxn ang="0">
                    <a:pos x="0" y="227"/>
                  </a:cxn>
                  <a:cxn ang="0">
                    <a:pos x="4" y="227"/>
                  </a:cxn>
                  <a:cxn ang="0">
                    <a:pos x="2" y="175"/>
                  </a:cxn>
                  <a:cxn ang="0">
                    <a:pos x="2" y="69"/>
                  </a:cxn>
                  <a:cxn ang="0">
                    <a:pos x="4" y="0"/>
                  </a:cxn>
                  <a:cxn ang="0">
                    <a:pos x="2" y="0"/>
                  </a:cxn>
                </a:cxnLst>
                <a:rect l="0" t="0" r="r" b="b"/>
                <a:pathLst>
                  <a:path w="5" h="228">
                    <a:moveTo>
                      <a:pt x="2" y="0"/>
                    </a:moveTo>
                    <a:lnTo>
                      <a:pt x="0" y="36"/>
                    </a:lnTo>
                    <a:lnTo>
                      <a:pt x="0" y="227"/>
                    </a:lnTo>
                    <a:lnTo>
                      <a:pt x="4" y="227"/>
                    </a:lnTo>
                    <a:lnTo>
                      <a:pt x="2" y="175"/>
                    </a:lnTo>
                    <a:lnTo>
                      <a:pt x="2" y="69"/>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1" name="Freeform 5057"/>
              <p:cNvSpPr>
                <a:spLocks/>
              </p:cNvSpPr>
              <p:nvPr/>
            </p:nvSpPr>
            <p:spPr bwMode="auto">
              <a:xfrm>
                <a:off x="8536" y="8076"/>
                <a:ext cx="5" cy="228"/>
              </a:xfrm>
              <a:custGeom>
                <a:avLst/>
                <a:gdLst/>
                <a:ahLst/>
                <a:cxnLst>
                  <a:cxn ang="0">
                    <a:pos x="4" y="0"/>
                  </a:cxn>
                  <a:cxn ang="0">
                    <a:pos x="2" y="0"/>
                  </a:cxn>
                  <a:cxn ang="0">
                    <a:pos x="2" y="33"/>
                  </a:cxn>
                  <a:cxn ang="0">
                    <a:pos x="0" y="112"/>
                  </a:cxn>
                  <a:cxn ang="0">
                    <a:pos x="0" y="191"/>
                  </a:cxn>
                  <a:cxn ang="0">
                    <a:pos x="2" y="227"/>
                  </a:cxn>
                  <a:cxn ang="0">
                    <a:pos x="4" y="227"/>
                  </a:cxn>
                  <a:cxn ang="0">
                    <a:pos x="4" y="0"/>
                  </a:cxn>
                </a:cxnLst>
                <a:rect l="0" t="0" r="r" b="b"/>
                <a:pathLst>
                  <a:path w="5" h="228">
                    <a:moveTo>
                      <a:pt x="4" y="0"/>
                    </a:moveTo>
                    <a:lnTo>
                      <a:pt x="2" y="0"/>
                    </a:lnTo>
                    <a:lnTo>
                      <a:pt x="2" y="33"/>
                    </a:lnTo>
                    <a:lnTo>
                      <a:pt x="0" y="112"/>
                    </a:lnTo>
                    <a:lnTo>
                      <a:pt x="0" y="191"/>
                    </a:lnTo>
                    <a:lnTo>
                      <a:pt x="2" y="227"/>
                    </a:lnTo>
                    <a:lnTo>
                      <a:pt x="4" y="227"/>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2" name="Freeform 5058"/>
              <p:cNvSpPr>
                <a:spLocks/>
              </p:cNvSpPr>
              <p:nvPr/>
            </p:nvSpPr>
            <p:spPr bwMode="auto">
              <a:xfrm>
                <a:off x="8538" y="8076"/>
                <a:ext cx="0" cy="225"/>
              </a:xfrm>
              <a:custGeom>
                <a:avLst/>
                <a:gdLst/>
                <a:ahLst/>
                <a:cxnLst>
                  <a:cxn ang="0">
                    <a:pos x="0" y="0"/>
                  </a:cxn>
                  <a:cxn ang="0">
                    <a:pos x="0" y="225"/>
                  </a:cxn>
                </a:cxnLst>
                <a:rect l="0" t="0" r="r" b="b"/>
                <a:pathLst>
                  <a:path h="225">
                    <a:moveTo>
                      <a:pt x="0" y="0"/>
                    </a:moveTo>
                    <a:lnTo>
                      <a:pt x="0" y="225"/>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3" name="Freeform 5059"/>
              <p:cNvSpPr>
                <a:spLocks/>
              </p:cNvSpPr>
              <p:nvPr/>
            </p:nvSpPr>
            <p:spPr bwMode="auto">
              <a:xfrm>
                <a:off x="8534" y="8076"/>
                <a:ext cx="5" cy="225"/>
              </a:xfrm>
              <a:custGeom>
                <a:avLst/>
                <a:gdLst/>
                <a:ahLst/>
                <a:cxnLst>
                  <a:cxn ang="0">
                    <a:pos x="2" y="175"/>
                  </a:cxn>
                  <a:cxn ang="0">
                    <a:pos x="2" y="124"/>
                  </a:cxn>
                  <a:cxn ang="0">
                    <a:pos x="4" y="69"/>
                  </a:cxn>
                  <a:cxn ang="0">
                    <a:pos x="4" y="0"/>
                  </a:cxn>
                  <a:cxn ang="0">
                    <a:pos x="2" y="0"/>
                  </a:cxn>
                  <a:cxn ang="0">
                    <a:pos x="2" y="33"/>
                  </a:cxn>
                  <a:cxn ang="0">
                    <a:pos x="0" y="112"/>
                  </a:cxn>
                  <a:cxn ang="0">
                    <a:pos x="0" y="189"/>
                  </a:cxn>
                  <a:cxn ang="0">
                    <a:pos x="2" y="225"/>
                  </a:cxn>
                  <a:cxn ang="0">
                    <a:pos x="4" y="225"/>
                  </a:cxn>
                  <a:cxn ang="0">
                    <a:pos x="2" y="175"/>
                  </a:cxn>
                </a:cxnLst>
                <a:rect l="0" t="0" r="r" b="b"/>
                <a:pathLst>
                  <a:path w="5" h="225">
                    <a:moveTo>
                      <a:pt x="2" y="175"/>
                    </a:moveTo>
                    <a:lnTo>
                      <a:pt x="2" y="124"/>
                    </a:lnTo>
                    <a:lnTo>
                      <a:pt x="4" y="69"/>
                    </a:lnTo>
                    <a:lnTo>
                      <a:pt x="4" y="0"/>
                    </a:lnTo>
                    <a:lnTo>
                      <a:pt x="2" y="0"/>
                    </a:lnTo>
                    <a:lnTo>
                      <a:pt x="2" y="33"/>
                    </a:lnTo>
                    <a:lnTo>
                      <a:pt x="0" y="112"/>
                    </a:lnTo>
                    <a:lnTo>
                      <a:pt x="0" y="189"/>
                    </a:lnTo>
                    <a:lnTo>
                      <a:pt x="2" y="225"/>
                    </a:lnTo>
                    <a:lnTo>
                      <a:pt x="4" y="225"/>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4" name="Freeform 5060"/>
              <p:cNvSpPr>
                <a:spLocks/>
              </p:cNvSpPr>
              <p:nvPr/>
            </p:nvSpPr>
            <p:spPr bwMode="auto">
              <a:xfrm>
                <a:off x="8534" y="8073"/>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5" name="Freeform 5061"/>
              <p:cNvSpPr>
                <a:spLocks/>
              </p:cNvSpPr>
              <p:nvPr/>
            </p:nvSpPr>
            <p:spPr bwMode="auto">
              <a:xfrm>
                <a:off x="8532" y="8073"/>
                <a:ext cx="4" cy="228"/>
              </a:xfrm>
              <a:custGeom>
                <a:avLst/>
                <a:gdLst/>
                <a:ahLst/>
                <a:cxnLst>
                  <a:cxn ang="0">
                    <a:pos x="2" y="0"/>
                  </a:cxn>
                  <a:cxn ang="0">
                    <a:pos x="0" y="36"/>
                  </a:cxn>
                  <a:cxn ang="0">
                    <a:pos x="0" y="191"/>
                  </a:cxn>
                  <a:cxn ang="0">
                    <a:pos x="2" y="227"/>
                  </a:cxn>
                  <a:cxn ang="0">
                    <a:pos x="4" y="227"/>
                  </a:cxn>
                  <a:cxn ang="0">
                    <a:pos x="2" y="177"/>
                  </a:cxn>
                  <a:cxn ang="0">
                    <a:pos x="2" y="71"/>
                  </a:cxn>
                  <a:cxn ang="0">
                    <a:pos x="4" y="2"/>
                  </a:cxn>
                  <a:cxn ang="0">
                    <a:pos x="2" y="0"/>
                  </a:cxn>
                </a:cxnLst>
                <a:rect l="0" t="0" r="r" b="b"/>
                <a:pathLst>
                  <a:path w="4" h="228">
                    <a:moveTo>
                      <a:pt x="2" y="0"/>
                    </a:moveTo>
                    <a:lnTo>
                      <a:pt x="0" y="36"/>
                    </a:lnTo>
                    <a:lnTo>
                      <a:pt x="0" y="191"/>
                    </a:lnTo>
                    <a:lnTo>
                      <a:pt x="2" y="227"/>
                    </a:lnTo>
                    <a:lnTo>
                      <a:pt x="4" y="227"/>
                    </a:lnTo>
                    <a:lnTo>
                      <a:pt x="2" y="177"/>
                    </a:lnTo>
                    <a:lnTo>
                      <a:pt x="2" y="71"/>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6" name="Freeform 5062"/>
              <p:cNvSpPr>
                <a:spLocks/>
              </p:cNvSpPr>
              <p:nvPr/>
            </p:nvSpPr>
            <p:spPr bwMode="auto">
              <a:xfrm>
                <a:off x="8532" y="8073"/>
                <a:ext cx="2" cy="228"/>
              </a:xfrm>
              <a:custGeom>
                <a:avLst/>
                <a:gdLst/>
                <a:ahLst/>
                <a:cxnLst>
                  <a:cxn ang="0">
                    <a:pos x="0" y="0"/>
                  </a:cxn>
                  <a:cxn ang="0">
                    <a:pos x="0" y="227"/>
                  </a:cxn>
                  <a:cxn ang="0">
                    <a:pos x="2" y="227"/>
                  </a:cxn>
                  <a:cxn ang="0">
                    <a:pos x="2" y="2"/>
                  </a:cxn>
                  <a:cxn ang="0">
                    <a:pos x="0" y="0"/>
                  </a:cxn>
                </a:cxnLst>
                <a:rect l="0" t="0" r="r" b="b"/>
                <a:pathLst>
                  <a:path w="2" h="228">
                    <a:moveTo>
                      <a:pt x="0" y="0"/>
                    </a:moveTo>
                    <a:lnTo>
                      <a:pt x="0" y="227"/>
                    </a:lnTo>
                    <a:lnTo>
                      <a:pt x="2" y="227"/>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7" name="Freeform 5063"/>
              <p:cNvSpPr>
                <a:spLocks/>
              </p:cNvSpPr>
              <p:nvPr/>
            </p:nvSpPr>
            <p:spPr bwMode="auto">
              <a:xfrm>
                <a:off x="8550" y="8078"/>
                <a:ext cx="0" cy="226"/>
              </a:xfrm>
              <a:custGeom>
                <a:avLst/>
                <a:gdLst/>
                <a:ahLst/>
                <a:cxnLst>
                  <a:cxn ang="0">
                    <a:pos x="0" y="0"/>
                  </a:cxn>
                  <a:cxn ang="0">
                    <a:pos x="0" y="225"/>
                  </a:cxn>
                </a:cxnLst>
                <a:rect l="0" t="0" r="r" b="b"/>
                <a:pathLst>
                  <a:path h="226">
                    <a:moveTo>
                      <a:pt x="0" y="0"/>
                    </a:moveTo>
                    <a:lnTo>
                      <a:pt x="0" y="225"/>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8" name="Freeform 5064"/>
              <p:cNvSpPr>
                <a:spLocks/>
              </p:cNvSpPr>
              <p:nvPr/>
            </p:nvSpPr>
            <p:spPr bwMode="auto">
              <a:xfrm>
                <a:off x="8282" y="8116"/>
                <a:ext cx="53" cy="228"/>
              </a:xfrm>
              <a:custGeom>
                <a:avLst/>
                <a:gdLst/>
                <a:ahLst/>
                <a:cxnLst>
                  <a:cxn ang="0">
                    <a:pos x="9" y="218"/>
                  </a:cxn>
                  <a:cxn ang="0">
                    <a:pos x="9" y="228"/>
                  </a:cxn>
                  <a:cxn ang="0">
                    <a:pos x="52" y="228"/>
                  </a:cxn>
                  <a:cxn ang="0">
                    <a:pos x="52" y="0"/>
                  </a:cxn>
                  <a:cxn ang="0">
                    <a:pos x="0" y="4"/>
                  </a:cxn>
                  <a:cxn ang="0">
                    <a:pos x="0" y="218"/>
                  </a:cxn>
                  <a:cxn ang="0">
                    <a:pos x="9" y="218"/>
                  </a:cxn>
                </a:cxnLst>
                <a:rect l="0" t="0" r="r" b="b"/>
                <a:pathLst>
                  <a:path w="53" h="228">
                    <a:moveTo>
                      <a:pt x="9" y="218"/>
                    </a:moveTo>
                    <a:lnTo>
                      <a:pt x="9" y="228"/>
                    </a:lnTo>
                    <a:lnTo>
                      <a:pt x="52" y="228"/>
                    </a:lnTo>
                    <a:lnTo>
                      <a:pt x="52" y="0"/>
                    </a:lnTo>
                    <a:lnTo>
                      <a:pt x="0" y="4"/>
                    </a:lnTo>
                    <a:lnTo>
                      <a:pt x="0" y="218"/>
                    </a:lnTo>
                    <a:lnTo>
                      <a:pt x="9" y="21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9" name="Freeform 5065"/>
              <p:cNvSpPr>
                <a:spLocks/>
              </p:cNvSpPr>
              <p:nvPr/>
            </p:nvSpPr>
            <p:spPr bwMode="auto">
              <a:xfrm>
                <a:off x="8282" y="8116"/>
                <a:ext cx="53" cy="212"/>
              </a:xfrm>
              <a:custGeom>
                <a:avLst/>
                <a:gdLst/>
                <a:ahLst/>
                <a:cxnLst>
                  <a:cxn ang="0">
                    <a:pos x="9" y="211"/>
                  </a:cxn>
                  <a:cxn ang="0">
                    <a:pos x="52" y="211"/>
                  </a:cxn>
                  <a:cxn ang="0">
                    <a:pos x="52" y="0"/>
                  </a:cxn>
                  <a:cxn ang="0">
                    <a:pos x="38" y="0"/>
                  </a:cxn>
                  <a:cxn ang="0">
                    <a:pos x="36" y="2"/>
                  </a:cxn>
                  <a:cxn ang="0">
                    <a:pos x="16" y="2"/>
                  </a:cxn>
                  <a:cxn ang="0">
                    <a:pos x="12" y="4"/>
                  </a:cxn>
                  <a:cxn ang="0">
                    <a:pos x="0" y="4"/>
                  </a:cxn>
                  <a:cxn ang="0">
                    <a:pos x="0" y="201"/>
                  </a:cxn>
                  <a:cxn ang="0">
                    <a:pos x="7" y="201"/>
                  </a:cxn>
                  <a:cxn ang="0">
                    <a:pos x="9" y="204"/>
                  </a:cxn>
                  <a:cxn ang="0">
                    <a:pos x="9" y="211"/>
                  </a:cxn>
                </a:cxnLst>
                <a:rect l="0" t="0" r="r" b="b"/>
                <a:pathLst>
                  <a:path w="53" h="212">
                    <a:moveTo>
                      <a:pt x="9" y="211"/>
                    </a:moveTo>
                    <a:lnTo>
                      <a:pt x="52" y="211"/>
                    </a:lnTo>
                    <a:lnTo>
                      <a:pt x="52" y="0"/>
                    </a:lnTo>
                    <a:lnTo>
                      <a:pt x="38" y="0"/>
                    </a:lnTo>
                    <a:lnTo>
                      <a:pt x="36" y="2"/>
                    </a:lnTo>
                    <a:lnTo>
                      <a:pt x="16" y="2"/>
                    </a:lnTo>
                    <a:lnTo>
                      <a:pt x="12" y="4"/>
                    </a:lnTo>
                    <a:lnTo>
                      <a:pt x="0" y="4"/>
                    </a:lnTo>
                    <a:lnTo>
                      <a:pt x="0" y="201"/>
                    </a:lnTo>
                    <a:lnTo>
                      <a:pt x="7" y="201"/>
                    </a:lnTo>
                    <a:lnTo>
                      <a:pt x="9" y="204"/>
                    </a:lnTo>
                    <a:lnTo>
                      <a:pt x="9" y="211"/>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0" name="Freeform 5066"/>
              <p:cNvSpPr>
                <a:spLocks/>
              </p:cNvSpPr>
              <p:nvPr/>
            </p:nvSpPr>
            <p:spPr bwMode="auto">
              <a:xfrm>
                <a:off x="8282" y="8116"/>
                <a:ext cx="53" cy="195"/>
              </a:xfrm>
              <a:custGeom>
                <a:avLst/>
                <a:gdLst/>
                <a:ahLst/>
                <a:cxnLst>
                  <a:cxn ang="0">
                    <a:pos x="38" y="2"/>
                  </a:cxn>
                  <a:cxn ang="0">
                    <a:pos x="16" y="2"/>
                  </a:cxn>
                  <a:cxn ang="0">
                    <a:pos x="12" y="4"/>
                  </a:cxn>
                  <a:cxn ang="0">
                    <a:pos x="0" y="4"/>
                  </a:cxn>
                  <a:cxn ang="0">
                    <a:pos x="0" y="187"/>
                  </a:cxn>
                  <a:cxn ang="0">
                    <a:pos x="9" y="187"/>
                  </a:cxn>
                  <a:cxn ang="0">
                    <a:pos x="9" y="194"/>
                  </a:cxn>
                  <a:cxn ang="0">
                    <a:pos x="52" y="194"/>
                  </a:cxn>
                  <a:cxn ang="0">
                    <a:pos x="52" y="0"/>
                  </a:cxn>
                  <a:cxn ang="0">
                    <a:pos x="43" y="0"/>
                  </a:cxn>
                  <a:cxn ang="0">
                    <a:pos x="38" y="2"/>
                  </a:cxn>
                </a:cxnLst>
                <a:rect l="0" t="0" r="r" b="b"/>
                <a:pathLst>
                  <a:path w="53" h="195">
                    <a:moveTo>
                      <a:pt x="38" y="2"/>
                    </a:moveTo>
                    <a:lnTo>
                      <a:pt x="16" y="2"/>
                    </a:lnTo>
                    <a:lnTo>
                      <a:pt x="12" y="4"/>
                    </a:lnTo>
                    <a:lnTo>
                      <a:pt x="0" y="4"/>
                    </a:lnTo>
                    <a:lnTo>
                      <a:pt x="0" y="187"/>
                    </a:lnTo>
                    <a:lnTo>
                      <a:pt x="9" y="187"/>
                    </a:lnTo>
                    <a:lnTo>
                      <a:pt x="9" y="194"/>
                    </a:lnTo>
                    <a:lnTo>
                      <a:pt x="52" y="194"/>
                    </a:lnTo>
                    <a:lnTo>
                      <a:pt x="52" y="0"/>
                    </a:lnTo>
                    <a:lnTo>
                      <a:pt x="43" y="0"/>
                    </a:lnTo>
                    <a:lnTo>
                      <a:pt x="38"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1" name="Freeform 5067"/>
              <p:cNvSpPr>
                <a:spLocks/>
              </p:cNvSpPr>
              <p:nvPr/>
            </p:nvSpPr>
            <p:spPr bwMode="auto">
              <a:xfrm>
                <a:off x="8282" y="8116"/>
                <a:ext cx="53" cy="178"/>
              </a:xfrm>
              <a:custGeom>
                <a:avLst/>
                <a:gdLst/>
                <a:ahLst/>
                <a:cxnLst>
                  <a:cxn ang="0">
                    <a:pos x="38" y="2"/>
                  </a:cxn>
                  <a:cxn ang="0">
                    <a:pos x="16" y="2"/>
                  </a:cxn>
                  <a:cxn ang="0">
                    <a:pos x="12" y="4"/>
                  </a:cxn>
                  <a:cxn ang="0">
                    <a:pos x="0" y="4"/>
                  </a:cxn>
                  <a:cxn ang="0">
                    <a:pos x="0" y="170"/>
                  </a:cxn>
                  <a:cxn ang="0">
                    <a:pos x="9" y="170"/>
                  </a:cxn>
                  <a:cxn ang="0">
                    <a:pos x="9" y="177"/>
                  </a:cxn>
                  <a:cxn ang="0">
                    <a:pos x="52" y="177"/>
                  </a:cxn>
                  <a:cxn ang="0">
                    <a:pos x="52" y="0"/>
                  </a:cxn>
                  <a:cxn ang="0">
                    <a:pos x="43" y="0"/>
                  </a:cxn>
                  <a:cxn ang="0">
                    <a:pos x="38" y="2"/>
                  </a:cxn>
                </a:cxnLst>
                <a:rect l="0" t="0" r="r" b="b"/>
                <a:pathLst>
                  <a:path w="53" h="178">
                    <a:moveTo>
                      <a:pt x="38" y="2"/>
                    </a:moveTo>
                    <a:lnTo>
                      <a:pt x="16" y="2"/>
                    </a:lnTo>
                    <a:lnTo>
                      <a:pt x="12" y="4"/>
                    </a:lnTo>
                    <a:lnTo>
                      <a:pt x="0" y="4"/>
                    </a:lnTo>
                    <a:lnTo>
                      <a:pt x="0" y="170"/>
                    </a:lnTo>
                    <a:lnTo>
                      <a:pt x="9" y="170"/>
                    </a:lnTo>
                    <a:lnTo>
                      <a:pt x="9" y="177"/>
                    </a:lnTo>
                    <a:lnTo>
                      <a:pt x="52" y="177"/>
                    </a:lnTo>
                    <a:lnTo>
                      <a:pt x="52" y="0"/>
                    </a:lnTo>
                    <a:lnTo>
                      <a:pt x="43" y="0"/>
                    </a:lnTo>
                    <a:lnTo>
                      <a:pt x="38"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2" name="Freeform 5068"/>
              <p:cNvSpPr>
                <a:spLocks/>
              </p:cNvSpPr>
              <p:nvPr/>
            </p:nvSpPr>
            <p:spPr bwMode="auto">
              <a:xfrm>
                <a:off x="8282" y="8116"/>
                <a:ext cx="53" cy="161"/>
              </a:xfrm>
              <a:custGeom>
                <a:avLst/>
                <a:gdLst/>
                <a:ahLst/>
                <a:cxnLst>
                  <a:cxn ang="0">
                    <a:pos x="38" y="2"/>
                  </a:cxn>
                  <a:cxn ang="0">
                    <a:pos x="16" y="2"/>
                  </a:cxn>
                  <a:cxn ang="0">
                    <a:pos x="12" y="4"/>
                  </a:cxn>
                  <a:cxn ang="0">
                    <a:pos x="0" y="4"/>
                  </a:cxn>
                  <a:cxn ang="0">
                    <a:pos x="0" y="156"/>
                  </a:cxn>
                  <a:cxn ang="0">
                    <a:pos x="9" y="156"/>
                  </a:cxn>
                  <a:cxn ang="0">
                    <a:pos x="9" y="160"/>
                  </a:cxn>
                  <a:cxn ang="0">
                    <a:pos x="52" y="160"/>
                  </a:cxn>
                  <a:cxn ang="0">
                    <a:pos x="52" y="0"/>
                  </a:cxn>
                  <a:cxn ang="0">
                    <a:pos x="43" y="0"/>
                  </a:cxn>
                  <a:cxn ang="0">
                    <a:pos x="38" y="2"/>
                  </a:cxn>
                </a:cxnLst>
                <a:rect l="0" t="0" r="r" b="b"/>
                <a:pathLst>
                  <a:path w="53" h="161">
                    <a:moveTo>
                      <a:pt x="38" y="2"/>
                    </a:moveTo>
                    <a:lnTo>
                      <a:pt x="16" y="2"/>
                    </a:lnTo>
                    <a:lnTo>
                      <a:pt x="12" y="4"/>
                    </a:lnTo>
                    <a:lnTo>
                      <a:pt x="0" y="4"/>
                    </a:lnTo>
                    <a:lnTo>
                      <a:pt x="0" y="156"/>
                    </a:lnTo>
                    <a:lnTo>
                      <a:pt x="9" y="156"/>
                    </a:lnTo>
                    <a:lnTo>
                      <a:pt x="9" y="160"/>
                    </a:lnTo>
                    <a:lnTo>
                      <a:pt x="52" y="160"/>
                    </a:lnTo>
                    <a:lnTo>
                      <a:pt x="52" y="0"/>
                    </a:lnTo>
                    <a:lnTo>
                      <a:pt x="43" y="0"/>
                    </a:lnTo>
                    <a:lnTo>
                      <a:pt x="38"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3" name="Freeform 5069"/>
              <p:cNvSpPr>
                <a:spLocks/>
              </p:cNvSpPr>
              <p:nvPr/>
            </p:nvSpPr>
            <p:spPr bwMode="auto">
              <a:xfrm>
                <a:off x="8282" y="8116"/>
                <a:ext cx="53" cy="147"/>
              </a:xfrm>
              <a:custGeom>
                <a:avLst/>
                <a:gdLst/>
                <a:ahLst/>
                <a:cxnLst>
                  <a:cxn ang="0">
                    <a:pos x="43" y="2"/>
                  </a:cxn>
                  <a:cxn ang="0">
                    <a:pos x="16" y="2"/>
                  </a:cxn>
                  <a:cxn ang="0">
                    <a:pos x="12" y="4"/>
                  </a:cxn>
                  <a:cxn ang="0">
                    <a:pos x="0" y="4"/>
                  </a:cxn>
                  <a:cxn ang="0">
                    <a:pos x="0" y="139"/>
                  </a:cxn>
                  <a:cxn ang="0">
                    <a:pos x="9" y="139"/>
                  </a:cxn>
                  <a:cxn ang="0">
                    <a:pos x="9" y="146"/>
                  </a:cxn>
                  <a:cxn ang="0">
                    <a:pos x="52" y="146"/>
                  </a:cxn>
                  <a:cxn ang="0">
                    <a:pos x="52" y="0"/>
                  </a:cxn>
                  <a:cxn ang="0">
                    <a:pos x="45" y="0"/>
                  </a:cxn>
                  <a:cxn ang="0">
                    <a:pos x="43" y="2"/>
                  </a:cxn>
                </a:cxnLst>
                <a:rect l="0" t="0" r="r" b="b"/>
                <a:pathLst>
                  <a:path w="53" h="147">
                    <a:moveTo>
                      <a:pt x="43" y="2"/>
                    </a:moveTo>
                    <a:lnTo>
                      <a:pt x="16" y="2"/>
                    </a:lnTo>
                    <a:lnTo>
                      <a:pt x="12" y="4"/>
                    </a:lnTo>
                    <a:lnTo>
                      <a:pt x="0" y="4"/>
                    </a:lnTo>
                    <a:lnTo>
                      <a:pt x="0" y="139"/>
                    </a:lnTo>
                    <a:lnTo>
                      <a:pt x="9" y="139"/>
                    </a:lnTo>
                    <a:lnTo>
                      <a:pt x="9" y="146"/>
                    </a:lnTo>
                    <a:lnTo>
                      <a:pt x="52" y="146"/>
                    </a:lnTo>
                    <a:lnTo>
                      <a:pt x="52" y="0"/>
                    </a:lnTo>
                    <a:lnTo>
                      <a:pt x="45" y="0"/>
                    </a:lnTo>
                    <a:lnTo>
                      <a:pt x="43"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4" name="Freeform 5070"/>
              <p:cNvSpPr>
                <a:spLocks/>
              </p:cNvSpPr>
              <p:nvPr/>
            </p:nvSpPr>
            <p:spPr bwMode="auto">
              <a:xfrm>
                <a:off x="8282" y="8116"/>
                <a:ext cx="53" cy="130"/>
              </a:xfrm>
              <a:custGeom>
                <a:avLst/>
                <a:gdLst/>
                <a:ahLst/>
                <a:cxnLst>
                  <a:cxn ang="0">
                    <a:pos x="43" y="2"/>
                  </a:cxn>
                  <a:cxn ang="0">
                    <a:pos x="16" y="2"/>
                  </a:cxn>
                  <a:cxn ang="0">
                    <a:pos x="12" y="4"/>
                  </a:cxn>
                  <a:cxn ang="0">
                    <a:pos x="0" y="4"/>
                  </a:cxn>
                  <a:cxn ang="0">
                    <a:pos x="0" y="124"/>
                  </a:cxn>
                  <a:cxn ang="0">
                    <a:pos x="9" y="124"/>
                  </a:cxn>
                  <a:cxn ang="0">
                    <a:pos x="9" y="129"/>
                  </a:cxn>
                  <a:cxn ang="0">
                    <a:pos x="52" y="129"/>
                  </a:cxn>
                  <a:cxn ang="0">
                    <a:pos x="52" y="0"/>
                  </a:cxn>
                  <a:cxn ang="0">
                    <a:pos x="45" y="0"/>
                  </a:cxn>
                  <a:cxn ang="0">
                    <a:pos x="43" y="2"/>
                  </a:cxn>
                </a:cxnLst>
                <a:rect l="0" t="0" r="r" b="b"/>
                <a:pathLst>
                  <a:path w="53" h="130">
                    <a:moveTo>
                      <a:pt x="43" y="2"/>
                    </a:moveTo>
                    <a:lnTo>
                      <a:pt x="16" y="2"/>
                    </a:lnTo>
                    <a:lnTo>
                      <a:pt x="12" y="4"/>
                    </a:lnTo>
                    <a:lnTo>
                      <a:pt x="0" y="4"/>
                    </a:lnTo>
                    <a:lnTo>
                      <a:pt x="0" y="124"/>
                    </a:lnTo>
                    <a:lnTo>
                      <a:pt x="9" y="124"/>
                    </a:lnTo>
                    <a:lnTo>
                      <a:pt x="9" y="129"/>
                    </a:lnTo>
                    <a:lnTo>
                      <a:pt x="52" y="129"/>
                    </a:lnTo>
                    <a:lnTo>
                      <a:pt x="52" y="0"/>
                    </a:lnTo>
                    <a:lnTo>
                      <a:pt x="45" y="0"/>
                    </a:lnTo>
                    <a:lnTo>
                      <a:pt x="43"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5" name="Freeform 5071"/>
              <p:cNvSpPr>
                <a:spLocks/>
              </p:cNvSpPr>
              <p:nvPr/>
            </p:nvSpPr>
            <p:spPr bwMode="auto">
              <a:xfrm>
                <a:off x="8282" y="8116"/>
                <a:ext cx="53" cy="113"/>
              </a:xfrm>
              <a:custGeom>
                <a:avLst/>
                <a:gdLst/>
                <a:ahLst/>
                <a:cxnLst>
                  <a:cxn ang="0">
                    <a:pos x="45" y="2"/>
                  </a:cxn>
                  <a:cxn ang="0">
                    <a:pos x="16" y="2"/>
                  </a:cxn>
                  <a:cxn ang="0">
                    <a:pos x="12" y="4"/>
                  </a:cxn>
                  <a:cxn ang="0">
                    <a:pos x="0" y="4"/>
                  </a:cxn>
                  <a:cxn ang="0">
                    <a:pos x="0" y="108"/>
                  </a:cxn>
                  <a:cxn ang="0">
                    <a:pos x="9" y="108"/>
                  </a:cxn>
                  <a:cxn ang="0">
                    <a:pos x="9" y="112"/>
                  </a:cxn>
                  <a:cxn ang="0">
                    <a:pos x="52" y="112"/>
                  </a:cxn>
                  <a:cxn ang="0">
                    <a:pos x="52" y="0"/>
                  </a:cxn>
                  <a:cxn ang="0">
                    <a:pos x="47" y="0"/>
                  </a:cxn>
                  <a:cxn ang="0">
                    <a:pos x="45" y="2"/>
                  </a:cxn>
                </a:cxnLst>
                <a:rect l="0" t="0" r="r" b="b"/>
                <a:pathLst>
                  <a:path w="53" h="113">
                    <a:moveTo>
                      <a:pt x="45" y="2"/>
                    </a:moveTo>
                    <a:lnTo>
                      <a:pt x="16" y="2"/>
                    </a:lnTo>
                    <a:lnTo>
                      <a:pt x="12" y="4"/>
                    </a:lnTo>
                    <a:lnTo>
                      <a:pt x="0" y="4"/>
                    </a:lnTo>
                    <a:lnTo>
                      <a:pt x="0" y="108"/>
                    </a:lnTo>
                    <a:lnTo>
                      <a:pt x="9" y="108"/>
                    </a:lnTo>
                    <a:lnTo>
                      <a:pt x="9" y="112"/>
                    </a:lnTo>
                    <a:lnTo>
                      <a:pt x="52" y="112"/>
                    </a:lnTo>
                    <a:lnTo>
                      <a:pt x="52" y="0"/>
                    </a:lnTo>
                    <a:lnTo>
                      <a:pt x="47" y="0"/>
                    </a:lnTo>
                    <a:lnTo>
                      <a:pt x="45" y="2"/>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6" name="Freeform 5072"/>
              <p:cNvSpPr>
                <a:spLocks/>
              </p:cNvSpPr>
              <p:nvPr/>
            </p:nvSpPr>
            <p:spPr bwMode="auto">
              <a:xfrm>
                <a:off x="8282" y="8116"/>
                <a:ext cx="53" cy="96"/>
              </a:xfrm>
              <a:custGeom>
                <a:avLst/>
                <a:gdLst/>
                <a:ahLst/>
                <a:cxnLst>
                  <a:cxn ang="0">
                    <a:pos x="47" y="2"/>
                  </a:cxn>
                  <a:cxn ang="0">
                    <a:pos x="16" y="2"/>
                  </a:cxn>
                  <a:cxn ang="0">
                    <a:pos x="12" y="4"/>
                  </a:cxn>
                  <a:cxn ang="0">
                    <a:pos x="0" y="4"/>
                  </a:cxn>
                  <a:cxn ang="0">
                    <a:pos x="0" y="93"/>
                  </a:cxn>
                  <a:cxn ang="0">
                    <a:pos x="9" y="93"/>
                  </a:cxn>
                  <a:cxn ang="0">
                    <a:pos x="9" y="96"/>
                  </a:cxn>
                  <a:cxn ang="0">
                    <a:pos x="52" y="96"/>
                  </a:cxn>
                  <a:cxn ang="0">
                    <a:pos x="52" y="0"/>
                  </a:cxn>
                  <a:cxn ang="0">
                    <a:pos x="47" y="2"/>
                  </a:cxn>
                </a:cxnLst>
                <a:rect l="0" t="0" r="r" b="b"/>
                <a:pathLst>
                  <a:path w="53" h="96">
                    <a:moveTo>
                      <a:pt x="47" y="2"/>
                    </a:moveTo>
                    <a:lnTo>
                      <a:pt x="16" y="2"/>
                    </a:lnTo>
                    <a:lnTo>
                      <a:pt x="12" y="4"/>
                    </a:lnTo>
                    <a:lnTo>
                      <a:pt x="0" y="4"/>
                    </a:lnTo>
                    <a:lnTo>
                      <a:pt x="0" y="93"/>
                    </a:lnTo>
                    <a:lnTo>
                      <a:pt x="9" y="93"/>
                    </a:lnTo>
                    <a:lnTo>
                      <a:pt x="9" y="96"/>
                    </a:lnTo>
                    <a:lnTo>
                      <a:pt x="52" y="96"/>
                    </a:lnTo>
                    <a:lnTo>
                      <a:pt x="52" y="0"/>
                    </a:lnTo>
                    <a:lnTo>
                      <a:pt x="47" y="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7" name="Freeform 5073"/>
              <p:cNvSpPr>
                <a:spLocks/>
              </p:cNvSpPr>
              <p:nvPr/>
            </p:nvSpPr>
            <p:spPr bwMode="auto">
              <a:xfrm>
                <a:off x="8282" y="8116"/>
                <a:ext cx="53" cy="80"/>
              </a:xfrm>
              <a:custGeom>
                <a:avLst/>
                <a:gdLst/>
                <a:ahLst/>
                <a:cxnLst>
                  <a:cxn ang="0">
                    <a:pos x="47" y="2"/>
                  </a:cxn>
                  <a:cxn ang="0">
                    <a:pos x="16" y="2"/>
                  </a:cxn>
                  <a:cxn ang="0">
                    <a:pos x="12" y="4"/>
                  </a:cxn>
                  <a:cxn ang="0">
                    <a:pos x="0" y="4"/>
                  </a:cxn>
                  <a:cxn ang="0">
                    <a:pos x="0" y="76"/>
                  </a:cxn>
                  <a:cxn ang="0">
                    <a:pos x="9" y="76"/>
                  </a:cxn>
                  <a:cxn ang="0">
                    <a:pos x="9" y="79"/>
                  </a:cxn>
                  <a:cxn ang="0">
                    <a:pos x="52" y="79"/>
                  </a:cxn>
                  <a:cxn ang="0">
                    <a:pos x="52" y="0"/>
                  </a:cxn>
                  <a:cxn ang="0">
                    <a:pos x="47" y="2"/>
                  </a:cxn>
                </a:cxnLst>
                <a:rect l="0" t="0" r="r" b="b"/>
                <a:pathLst>
                  <a:path w="53" h="80">
                    <a:moveTo>
                      <a:pt x="47" y="2"/>
                    </a:moveTo>
                    <a:lnTo>
                      <a:pt x="16" y="2"/>
                    </a:lnTo>
                    <a:lnTo>
                      <a:pt x="12" y="4"/>
                    </a:lnTo>
                    <a:lnTo>
                      <a:pt x="0" y="4"/>
                    </a:lnTo>
                    <a:lnTo>
                      <a:pt x="0" y="76"/>
                    </a:lnTo>
                    <a:lnTo>
                      <a:pt x="9" y="76"/>
                    </a:lnTo>
                    <a:lnTo>
                      <a:pt x="9" y="79"/>
                    </a:lnTo>
                    <a:lnTo>
                      <a:pt x="52" y="79"/>
                    </a:lnTo>
                    <a:lnTo>
                      <a:pt x="52" y="0"/>
                    </a:lnTo>
                    <a:lnTo>
                      <a:pt x="47" y="2"/>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8" name="Freeform 5074"/>
              <p:cNvSpPr>
                <a:spLocks/>
              </p:cNvSpPr>
              <p:nvPr/>
            </p:nvSpPr>
            <p:spPr bwMode="auto">
              <a:xfrm>
                <a:off x="8282" y="8119"/>
                <a:ext cx="53" cy="62"/>
              </a:xfrm>
              <a:custGeom>
                <a:avLst/>
                <a:gdLst/>
                <a:ahLst/>
                <a:cxnLst>
                  <a:cxn ang="0">
                    <a:pos x="9" y="62"/>
                  </a:cxn>
                  <a:cxn ang="0">
                    <a:pos x="52" y="62"/>
                  </a:cxn>
                  <a:cxn ang="0">
                    <a:pos x="52" y="0"/>
                  </a:cxn>
                  <a:cxn ang="0">
                    <a:pos x="16" y="0"/>
                  </a:cxn>
                  <a:cxn ang="0">
                    <a:pos x="12" y="2"/>
                  </a:cxn>
                  <a:cxn ang="0">
                    <a:pos x="0" y="2"/>
                  </a:cxn>
                  <a:cxn ang="0">
                    <a:pos x="0" y="57"/>
                  </a:cxn>
                  <a:cxn ang="0">
                    <a:pos x="2" y="60"/>
                  </a:cxn>
                  <a:cxn ang="0">
                    <a:pos x="9" y="60"/>
                  </a:cxn>
                  <a:cxn ang="0">
                    <a:pos x="9" y="62"/>
                  </a:cxn>
                </a:cxnLst>
                <a:rect l="0" t="0" r="r" b="b"/>
                <a:pathLst>
                  <a:path w="53" h="62">
                    <a:moveTo>
                      <a:pt x="9" y="62"/>
                    </a:moveTo>
                    <a:lnTo>
                      <a:pt x="52" y="62"/>
                    </a:lnTo>
                    <a:lnTo>
                      <a:pt x="52" y="0"/>
                    </a:lnTo>
                    <a:lnTo>
                      <a:pt x="16" y="0"/>
                    </a:lnTo>
                    <a:lnTo>
                      <a:pt x="12" y="2"/>
                    </a:lnTo>
                    <a:lnTo>
                      <a:pt x="0" y="2"/>
                    </a:lnTo>
                    <a:lnTo>
                      <a:pt x="0" y="57"/>
                    </a:lnTo>
                    <a:lnTo>
                      <a:pt x="2" y="60"/>
                    </a:lnTo>
                    <a:lnTo>
                      <a:pt x="9" y="60"/>
                    </a:lnTo>
                    <a:lnTo>
                      <a:pt x="9" y="62"/>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9" name="Freeform 5075"/>
              <p:cNvSpPr>
                <a:spLocks/>
              </p:cNvSpPr>
              <p:nvPr/>
            </p:nvSpPr>
            <p:spPr bwMode="auto">
              <a:xfrm>
                <a:off x="8282" y="8119"/>
                <a:ext cx="53" cy="45"/>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5">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0" name="Freeform 5076"/>
              <p:cNvSpPr>
                <a:spLocks/>
              </p:cNvSpPr>
              <p:nvPr/>
            </p:nvSpPr>
            <p:spPr bwMode="auto">
              <a:xfrm>
                <a:off x="8344" y="8071"/>
                <a:ext cx="183" cy="242"/>
              </a:xfrm>
              <a:custGeom>
                <a:avLst/>
                <a:gdLst/>
                <a:ahLst/>
                <a:cxnLst>
                  <a:cxn ang="0">
                    <a:pos x="45" y="237"/>
                  </a:cxn>
                  <a:cxn ang="0">
                    <a:pos x="52" y="240"/>
                  </a:cxn>
                  <a:cxn ang="0">
                    <a:pos x="88" y="240"/>
                  </a:cxn>
                  <a:cxn ang="0">
                    <a:pos x="93" y="242"/>
                  </a:cxn>
                  <a:cxn ang="0">
                    <a:pos x="112" y="242"/>
                  </a:cxn>
                  <a:cxn ang="0">
                    <a:pos x="117" y="240"/>
                  </a:cxn>
                  <a:cxn ang="0">
                    <a:pos x="151" y="240"/>
                  </a:cxn>
                  <a:cxn ang="0">
                    <a:pos x="156" y="237"/>
                  </a:cxn>
                  <a:cxn ang="0">
                    <a:pos x="165" y="237"/>
                  </a:cxn>
                  <a:cxn ang="0">
                    <a:pos x="170" y="235"/>
                  </a:cxn>
                  <a:cxn ang="0">
                    <a:pos x="177" y="235"/>
                  </a:cxn>
                  <a:cxn ang="0">
                    <a:pos x="177" y="117"/>
                  </a:cxn>
                  <a:cxn ang="0">
                    <a:pos x="180" y="60"/>
                  </a:cxn>
                  <a:cxn ang="0">
                    <a:pos x="182" y="0"/>
                  </a:cxn>
                  <a:cxn ang="0">
                    <a:pos x="160" y="0"/>
                  </a:cxn>
                  <a:cxn ang="0">
                    <a:pos x="153" y="2"/>
                  </a:cxn>
                  <a:cxn ang="0">
                    <a:pos x="131" y="2"/>
                  </a:cxn>
                  <a:cxn ang="0">
                    <a:pos x="127" y="4"/>
                  </a:cxn>
                  <a:cxn ang="0">
                    <a:pos x="110" y="4"/>
                  </a:cxn>
                  <a:cxn ang="0">
                    <a:pos x="105" y="7"/>
                  </a:cxn>
                  <a:cxn ang="0">
                    <a:pos x="93" y="7"/>
                  </a:cxn>
                  <a:cxn ang="0">
                    <a:pos x="88" y="9"/>
                  </a:cxn>
                  <a:cxn ang="0">
                    <a:pos x="83" y="9"/>
                  </a:cxn>
                  <a:cxn ang="0">
                    <a:pos x="79" y="12"/>
                  </a:cxn>
                  <a:cxn ang="0">
                    <a:pos x="67" y="12"/>
                  </a:cxn>
                  <a:cxn ang="0">
                    <a:pos x="62" y="14"/>
                  </a:cxn>
                  <a:cxn ang="0">
                    <a:pos x="57" y="14"/>
                  </a:cxn>
                  <a:cxn ang="0">
                    <a:pos x="50" y="16"/>
                  </a:cxn>
                  <a:cxn ang="0">
                    <a:pos x="45" y="16"/>
                  </a:cxn>
                  <a:cxn ang="0">
                    <a:pos x="40" y="19"/>
                  </a:cxn>
                  <a:cxn ang="0">
                    <a:pos x="36" y="19"/>
                  </a:cxn>
                  <a:cxn ang="0">
                    <a:pos x="28" y="21"/>
                  </a:cxn>
                  <a:cxn ang="0">
                    <a:pos x="23" y="21"/>
                  </a:cxn>
                  <a:cxn ang="0">
                    <a:pos x="19" y="23"/>
                  </a:cxn>
                  <a:cxn ang="0">
                    <a:pos x="14" y="23"/>
                  </a:cxn>
                  <a:cxn ang="0">
                    <a:pos x="9" y="26"/>
                  </a:cxn>
                  <a:cxn ang="0">
                    <a:pos x="4" y="52"/>
                  </a:cxn>
                  <a:cxn ang="0">
                    <a:pos x="0" y="105"/>
                  </a:cxn>
                  <a:cxn ang="0">
                    <a:pos x="0" y="180"/>
                  </a:cxn>
                  <a:cxn ang="0">
                    <a:pos x="4" y="203"/>
                  </a:cxn>
                  <a:cxn ang="0">
                    <a:pos x="7" y="230"/>
                  </a:cxn>
                  <a:cxn ang="0">
                    <a:pos x="11" y="232"/>
                  </a:cxn>
                  <a:cxn ang="0">
                    <a:pos x="19" y="232"/>
                  </a:cxn>
                  <a:cxn ang="0">
                    <a:pos x="23" y="235"/>
                  </a:cxn>
                  <a:cxn ang="0">
                    <a:pos x="28" y="235"/>
                  </a:cxn>
                  <a:cxn ang="0">
                    <a:pos x="36" y="237"/>
                  </a:cxn>
                  <a:cxn ang="0">
                    <a:pos x="45" y="237"/>
                  </a:cxn>
                </a:cxnLst>
                <a:rect l="0" t="0" r="r" b="b"/>
                <a:pathLst>
                  <a:path w="183" h="242">
                    <a:moveTo>
                      <a:pt x="45" y="237"/>
                    </a:moveTo>
                    <a:lnTo>
                      <a:pt x="52" y="240"/>
                    </a:lnTo>
                    <a:lnTo>
                      <a:pt x="88" y="240"/>
                    </a:lnTo>
                    <a:lnTo>
                      <a:pt x="93" y="242"/>
                    </a:lnTo>
                    <a:lnTo>
                      <a:pt x="112" y="242"/>
                    </a:lnTo>
                    <a:lnTo>
                      <a:pt x="117" y="240"/>
                    </a:lnTo>
                    <a:lnTo>
                      <a:pt x="151" y="240"/>
                    </a:lnTo>
                    <a:lnTo>
                      <a:pt x="156" y="237"/>
                    </a:lnTo>
                    <a:lnTo>
                      <a:pt x="165" y="237"/>
                    </a:lnTo>
                    <a:lnTo>
                      <a:pt x="170" y="235"/>
                    </a:lnTo>
                    <a:lnTo>
                      <a:pt x="177" y="235"/>
                    </a:lnTo>
                    <a:lnTo>
                      <a:pt x="177" y="117"/>
                    </a:lnTo>
                    <a:lnTo>
                      <a:pt x="180" y="60"/>
                    </a:lnTo>
                    <a:lnTo>
                      <a:pt x="182" y="0"/>
                    </a:lnTo>
                    <a:lnTo>
                      <a:pt x="160" y="0"/>
                    </a:lnTo>
                    <a:lnTo>
                      <a:pt x="153" y="2"/>
                    </a:lnTo>
                    <a:lnTo>
                      <a:pt x="131" y="2"/>
                    </a:lnTo>
                    <a:lnTo>
                      <a:pt x="127" y="4"/>
                    </a:lnTo>
                    <a:lnTo>
                      <a:pt x="110" y="4"/>
                    </a:lnTo>
                    <a:lnTo>
                      <a:pt x="105" y="7"/>
                    </a:lnTo>
                    <a:lnTo>
                      <a:pt x="93" y="7"/>
                    </a:lnTo>
                    <a:lnTo>
                      <a:pt x="88" y="9"/>
                    </a:lnTo>
                    <a:lnTo>
                      <a:pt x="83" y="9"/>
                    </a:lnTo>
                    <a:lnTo>
                      <a:pt x="79" y="12"/>
                    </a:lnTo>
                    <a:lnTo>
                      <a:pt x="67" y="12"/>
                    </a:lnTo>
                    <a:lnTo>
                      <a:pt x="62" y="14"/>
                    </a:lnTo>
                    <a:lnTo>
                      <a:pt x="57" y="14"/>
                    </a:lnTo>
                    <a:lnTo>
                      <a:pt x="50" y="16"/>
                    </a:lnTo>
                    <a:lnTo>
                      <a:pt x="45" y="16"/>
                    </a:lnTo>
                    <a:lnTo>
                      <a:pt x="40" y="19"/>
                    </a:lnTo>
                    <a:lnTo>
                      <a:pt x="36" y="19"/>
                    </a:lnTo>
                    <a:lnTo>
                      <a:pt x="28" y="21"/>
                    </a:lnTo>
                    <a:lnTo>
                      <a:pt x="23" y="21"/>
                    </a:lnTo>
                    <a:lnTo>
                      <a:pt x="19" y="23"/>
                    </a:lnTo>
                    <a:lnTo>
                      <a:pt x="14" y="23"/>
                    </a:lnTo>
                    <a:lnTo>
                      <a:pt x="9" y="26"/>
                    </a:lnTo>
                    <a:lnTo>
                      <a:pt x="4" y="52"/>
                    </a:lnTo>
                    <a:lnTo>
                      <a:pt x="0" y="105"/>
                    </a:lnTo>
                    <a:lnTo>
                      <a:pt x="0" y="180"/>
                    </a:lnTo>
                    <a:lnTo>
                      <a:pt x="4" y="203"/>
                    </a:lnTo>
                    <a:lnTo>
                      <a:pt x="7" y="230"/>
                    </a:lnTo>
                    <a:lnTo>
                      <a:pt x="11" y="232"/>
                    </a:lnTo>
                    <a:lnTo>
                      <a:pt x="19" y="232"/>
                    </a:lnTo>
                    <a:lnTo>
                      <a:pt x="23" y="235"/>
                    </a:lnTo>
                    <a:lnTo>
                      <a:pt x="28" y="235"/>
                    </a:lnTo>
                    <a:lnTo>
                      <a:pt x="36" y="237"/>
                    </a:lnTo>
                    <a:lnTo>
                      <a:pt x="45" y="23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1" name="Freeform 5077"/>
              <p:cNvSpPr>
                <a:spLocks/>
              </p:cNvSpPr>
              <p:nvPr/>
            </p:nvSpPr>
            <p:spPr bwMode="auto">
              <a:xfrm>
                <a:off x="8344" y="8071"/>
                <a:ext cx="178" cy="233"/>
              </a:xfrm>
              <a:custGeom>
                <a:avLst/>
                <a:gdLst/>
                <a:ahLst/>
                <a:cxnLst>
                  <a:cxn ang="0">
                    <a:pos x="7" y="223"/>
                  </a:cxn>
                  <a:cxn ang="0">
                    <a:pos x="16" y="225"/>
                  </a:cxn>
                  <a:cxn ang="0">
                    <a:pos x="23" y="227"/>
                  </a:cxn>
                  <a:cxn ang="0">
                    <a:pos x="33" y="227"/>
                  </a:cxn>
                  <a:cxn ang="0">
                    <a:pos x="45" y="230"/>
                  </a:cxn>
                  <a:cxn ang="0">
                    <a:pos x="57" y="232"/>
                  </a:cxn>
                  <a:cxn ang="0">
                    <a:pos x="127" y="232"/>
                  </a:cxn>
                  <a:cxn ang="0">
                    <a:pos x="136" y="230"/>
                  </a:cxn>
                  <a:cxn ang="0">
                    <a:pos x="148" y="230"/>
                  </a:cxn>
                  <a:cxn ang="0">
                    <a:pos x="158" y="227"/>
                  </a:cxn>
                  <a:cxn ang="0">
                    <a:pos x="165" y="227"/>
                  </a:cxn>
                  <a:cxn ang="0">
                    <a:pos x="172" y="225"/>
                  </a:cxn>
                  <a:cxn ang="0">
                    <a:pos x="172" y="112"/>
                  </a:cxn>
                  <a:cxn ang="0">
                    <a:pos x="175" y="57"/>
                  </a:cxn>
                  <a:cxn ang="0">
                    <a:pos x="177" y="0"/>
                  </a:cxn>
                  <a:cxn ang="0">
                    <a:pos x="167" y="0"/>
                  </a:cxn>
                  <a:cxn ang="0">
                    <a:pos x="160" y="2"/>
                  </a:cxn>
                  <a:cxn ang="0">
                    <a:pos x="134" y="2"/>
                  </a:cxn>
                  <a:cxn ang="0">
                    <a:pos x="129" y="4"/>
                  </a:cxn>
                  <a:cxn ang="0">
                    <a:pos x="112" y="4"/>
                  </a:cxn>
                  <a:cxn ang="0">
                    <a:pos x="107" y="7"/>
                  </a:cxn>
                  <a:cxn ang="0">
                    <a:pos x="98" y="7"/>
                  </a:cxn>
                  <a:cxn ang="0">
                    <a:pos x="93" y="9"/>
                  </a:cxn>
                  <a:cxn ang="0">
                    <a:pos x="81" y="9"/>
                  </a:cxn>
                  <a:cxn ang="0">
                    <a:pos x="76" y="12"/>
                  </a:cxn>
                  <a:cxn ang="0">
                    <a:pos x="71" y="12"/>
                  </a:cxn>
                  <a:cxn ang="0">
                    <a:pos x="67" y="14"/>
                  </a:cxn>
                  <a:cxn ang="0">
                    <a:pos x="55" y="14"/>
                  </a:cxn>
                  <a:cxn ang="0">
                    <a:pos x="50" y="16"/>
                  </a:cxn>
                  <a:cxn ang="0">
                    <a:pos x="45" y="16"/>
                  </a:cxn>
                  <a:cxn ang="0">
                    <a:pos x="40" y="19"/>
                  </a:cxn>
                  <a:cxn ang="0">
                    <a:pos x="36" y="19"/>
                  </a:cxn>
                  <a:cxn ang="0">
                    <a:pos x="28" y="21"/>
                  </a:cxn>
                  <a:cxn ang="0">
                    <a:pos x="23" y="21"/>
                  </a:cxn>
                  <a:cxn ang="0">
                    <a:pos x="14" y="26"/>
                  </a:cxn>
                  <a:cxn ang="0">
                    <a:pos x="9" y="26"/>
                  </a:cxn>
                  <a:cxn ang="0">
                    <a:pos x="4" y="52"/>
                  </a:cxn>
                  <a:cxn ang="0">
                    <a:pos x="2" y="76"/>
                  </a:cxn>
                  <a:cxn ang="0">
                    <a:pos x="0" y="103"/>
                  </a:cxn>
                  <a:cxn ang="0">
                    <a:pos x="0" y="151"/>
                  </a:cxn>
                  <a:cxn ang="0">
                    <a:pos x="7" y="223"/>
                  </a:cxn>
                </a:cxnLst>
                <a:rect l="0" t="0" r="r" b="b"/>
                <a:pathLst>
                  <a:path w="178" h="233">
                    <a:moveTo>
                      <a:pt x="7" y="223"/>
                    </a:moveTo>
                    <a:lnTo>
                      <a:pt x="16" y="225"/>
                    </a:lnTo>
                    <a:lnTo>
                      <a:pt x="23" y="227"/>
                    </a:lnTo>
                    <a:lnTo>
                      <a:pt x="33" y="227"/>
                    </a:lnTo>
                    <a:lnTo>
                      <a:pt x="45" y="230"/>
                    </a:lnTo>
                    <a:lnTo>
                      <a:pt x="57" y="232"/>
                    </a:lnTo>
                    <a:lnTo>
                      <a:pt x="127" y="232"/>
                    </a:lnTo>
                    <a:lnTo>
                      <a:pt x="136" y="230"/>
                    </a:lnTo>
                    <a:lnTo>
                      <a:pt x="148" y="230"/>
                    </a:lnTo>
                    <a:lnTo>
                      <a:pt x="158" y="227"/>
                    </a:lnTo>
                    <a:lnTo>
                      <a:pt x="165" y="227"/>
                    </a:lnTo>
                    <a:lnTo>
                      <a:pt x="172" y="225"/>
                    </a:lnTo>
                    <a:lnTo>
                      <a:pt x="172" y="112"/>
                    </a:lnTo>
                    <a:lnTo>
                      <a:pt x="175" y="57"/>
                    </a:lnTo>
                    <a:lnTo>
                      <a:pt x="177" y="0"/>
                    </a:lnTo>
                    <a:lnTo>
                      <a:pt x="167" y="0"/>
                    </a:lnTo>
                    <a:lnTo>
                      <a:pt x="160" y="2"/>
                    </a:lnTo>
                    <a:lnTo>
                      <a:pt x="134" y="2"/>
                    </a:lnTo>
                    <a:lnTo>
                      <a:pt x="129" y="4"/>
                    </a:lnTo>
                    <a:lnTo>
                      <a:pt x="112" y="4"/>
                    </a:lnTo>
                    <a:lnTo>
                      <a:pt x="107" y="7"/>
                    </a:lnTo>
                    <a:lnTo>
                      <a:pt x="98" y="7"/>
                    </a:lnTo>
                    <a:lnTo>
                      <a:pt x="93" y="9"/>
                    </a:lnTo>
                    <a:lnTo>
                      <a:pt x="81" y="9"/>
                    </a:lnTo>
                    <a:lnTo>
                      <a:pt x="76" y="12"/>
                    </a:lnTo>
                    <a:lnTo>
                      <a:pt x="71" y="12"/>
                    </a:lnTo>
                    <a:lnTo>
                      <a:pt x="67" y="14"/>
                    </a:lnTo>
                    <a:lnTo>
                      <a:pt x="55" y="14"/>
                    </a:lnTo>
                    <a:lnTo>
                      <a:pt x="50" y="16"/>
                    </a:lnTo>
                    <a:lnTo>
                      <a:pt x="45" y="16"/>
                    </a:lnTo>
                    <a:lnTo>
                      <a:pt x="40" y="19"/>
                    </a:lnTo>
                    <a:lnTo>
                      <a:pt x="36" y="19"/>
                    </a:lnTo>
                    <a:lnTo>
                      <a:pt x="28" y="21"/>
                    </a:lnTo>
                    <a:lnTo>
                      <a:pt x="23" y="21"/>
                    </a:lnTo>
                    <a:lnTo>
                      <a:pt x="14" y="26"/>
                    </a:lnTo>
                    <a:lnTo>
                      <a:pt x="9" y="26"/>
                    </a:lnTo>
                    <a:lnTo>
                      <a:pt x="4" y="52"/>
                    </a:lnTo>
                    <a:lnTo>
                      <a:pt x="2" y="76"/>
                    </a:lnTo>
                    <a:lnTo>
                      <a:pt x="0" y="103"/>
                    </a:lnTo>
                    <a:lnTo>
                      <a:pt x="0" y="151"/>
                    </a:lnTo>
                    <a:lnTo>
                      <a:pt x="7" y="223"/>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2" name="Freeform 5078"/>
              <p:cNvSpPr>
                <a:spLocks/>
              </p:cNvSpPr>
              <p:nvPr/>
            </p:nvSpPr>
            <p:spPr bwMode="auto">
              <a:xfrm>
                <a:off x="8344" y="8071"/>
                <a:ext cx="173" cy="225"/>
              </a:xfrm>
              <a:custGeom>
                <a:avLst/>
                <a:gdLst/>
                <a:ahLst/>
                <a:cxnLst>
                  <a:cxn ang="0">
                    <a:pos x="9" y="26"/>
                  </a:cxn>
                  <a:cxn ang="0">
                    <a:pos x="4" y="52"/>
                  </a:cxn>
                  <a:cxn ang="0">
                    <a:pos x="2" y="76"/>
                  </a:cxn>
                  <a:cxn ang="0">
                    <a:pos x="2" y="98"/>
                  </a:cxn>
                  <a:cxn ang="0">
                    <a:pos x="0" y="122"/>
                  </a:cxn>
                  <a:cxn ang="0">
                    <a:pos x="0" y="146"/>
                  </a:cxn>
                  <a:cxn ang="0">
                    <a:pos x="2" y="167"/>
                  </a:cxn>
                  <a:cxn ang="0">
                    <a:pos x="7" y="216"/>
                  </a:cxn>
                  <a:cxn ang="0">
                    <a:pos x="16" y="218"/>
                  </a:cxn>
                  <a:cxn ang="0">
                    <a:pos x="23" y="220"/>
                  </a:cxn>
                  <a:cxn ang="0">
                    <a:pos x="33" y="220"/>
                  </a:cxn>
                  <a:cxn ang="0">
                    <a:pos x="45" y="223"/>
                  </a:cxn>
                  <a:cxn ang="0">
                    <a:pos x="55" y="223"/>
                  </a:cxn>
                  <a:cxn ang="0">
                    <a:pos x="67" y="225"/>
                  </a:cxn>
                  <a:cxn ang="0">
                    <a:pos x="100" y="225"/>
                  </a:cxn>
                  <a:cxn ang="0">
                    <a:pos x="112" y="223"/>
                  </a:cxn>
                  <a:cxn ang="0">
                    <a:pos x="134" y="223"/>
                  </a:cxn>
                  <a:cxn ang="0">
                    <a:pos x="143" y="220"/>
                  </a:cxn>
                  <a:cxn ang="0">
                    <a:pos x="153" y="220"/>
                  </a:cxn>
                  <a:cxn ang="0">
                    <a:pos x="160" y="218"/>
                  </a:cxn>
                  <a:cxn ang="0">
                    <a:pos x="170" y="216"/>
                  </a:cxn>
                  <a:cxn ang="0">
                    <a:pos x="167" y="163"/>
                  </a:cxn>
                  <a:cxn ang="0">
                    <a:pos x="167" y="107"/>
                  </a:cxn>
                  <a:cxn ang="0">
                    <a:pos x="170" y="55"/>
                  </a:cxn>
                  <a:cxn ang="0">
                    <a:pos x="172" y="0"/>
                  </a:cxn>
                  <a:cxn ang="0">
                    <a:pos x="163" y="2"/>
                  </a:cxn>
                  <a:cxn ang="0">
                    <a:pos x="143" y="2"/>
                  </a:cxn>
                  <a:cxn ang="0">
                    <a:pos x="131" y="4"/>
                  </a:cxn>
                  <a:cxn ang="0">
                    <a:pos x="122" y="4"/>
                  </a:cxn>
                  <a:cxn ang="0">
                    <a:pos x="110" y="7"/>
                  </a:cxn>
                  <a:cxn ang="0">
                    <a:pos x="100" y="7"/>
                  </a:cxn>
                  <a:cxn ang="0">
                    <a:pos x="91" y="9"/>
                  </a:cxn>
                  <a:cxn ang="0">
                    <a:pos x="79" y="12"/>
                  </a:cxn>
                  <a:cxn ang="0">
                    <a:pos x="69" y="12"/>
                  </a:cxn>
                  <a:cxn ang="0">
                    <a:pos x="50" y="16"/>
                  </a:cxn>
                  <a:cxn ang="0">
                    <a:pos x="38" y="19"/>
                  </a:cxn>
                  <a:cxn ang="0">
                    <a:pos x="28" y="21"/>
                  </a:cxn>
                  <a:cxn ang="0">
                    <a:pos x="9" y="26"/>
                  </a:cxn>
                </a:cxnLst>
                <a:rect l="0" t="0" r="r" b="b"/>
                <a:pathLst>
                  <a:path w="173" h="225">
                    <a:moveTo>
                      <a:pt x="9" y="26"/>
                    </a:moveTo>
                    <a:lnTo>
                      <a:pt x="4" y="52"/>
                    </a:lnTo>
                    <a:lnTo>
                      <a:pt x="2" y="76"/>
                    </a:lnTo>
                    <a:lnTo>
                      <a:pt x="2" y="98"/>
                    </a:lnTo>
                    <a:lnTo>
                      <a:pt x="0" y="122"/>
                    </a:lnTo>
                    <a:lnTo>
                      <a:pt x="0" y="146"/>
                    </a:lnTo>
                    <a:lnTo>
                      <a:pt x="2" y="167"/>
                    </a:lnTo>
                    <a:lnTo>
                      <a:pt x="7" y="216"/>
                    </a:lnTo>
                    <a:lnTo>
                      <a:pt x="16" y="218"/>
                    </a:lnTo>
                    <a:lnTo>
                      <a:pt x="23" y="220"/>
                    </a:lnTo>
                    <a:lnTo>
                      <a:pt x="33" y="220"/>
                    </a:lnTo>
                    <a:lnTo>
                      <a:pt x="45" y="223"/>
                    </a:lnTo>
                    <a:lnTo>
                      <a:pt x="55" y="223"/>
                    </a:lnTo>
                    <a:lnTo>
                      <a:pt x="67" y="225"/>
                    </a:lnTo>
                    <a:lnTo>
                      <a:pt x="100" y="225"/>
                    </a:lnTo>
                    <a:lnTo>
                      <a:pt x="112" y="223"/>
                    </a:lnTo>
                    <a:lnTo>
                      <a:pt x="134" y="223"/>
                    </a:lnTo>
                    <a:lnTo>
                      <a:pt x="143" y="220"/>
                    </a:lnTo>
                    <a:lnTo>
                      <a:pt x="153" y="220"/>
                    </a:lnTo>
                    <a:lnTo>
                      <a:pt x="160" y="218"/>
                    </a:lnTo>
                    <a:lnTo>
                      <a:pt x="170" y="216"/>
                    </a:lnTo>
                    <a:lnTo>
                      <a:pt x="167" y="163"/>
                    </a:lnTo>
                    <a:lnTo>
                      <a:pt x="167" y="107"/>
                    </a:lnTo>
                    <a:lnTo>
                      <a:pt x="170" y="55"/>
                    </a:lnTo>
                    <a:lnTo>
                      <a:pt x="172" y="0"/>
                    </a:lnTo>
                    <a:lnTo>
                      <a:pt x="163" y="2"/>
                    </a:lnTo>
                    <a:lnTo>
                      <a:pt x="143" y="2"/>
                    </a:lnTo>
                    <a:lnTo>
                      <a:pt x="131" y="4"/>
                    </a:lnTo>
                    <a:lnTo>
                      <a:pt x="122" y="4"/>
                    </a:lnTo>
                    <a:lnTo>
                      <a:pt x="110" y="7"/>
                    </a:lnTo>
                    <a:lnTo>
                      <a:pt x="100" y="7"/>
                    </a:lnTo>
                    <a:lnTo>
                      <a:pt x="91" y="9"/>
                    </a:lnTo>
                    <a:lnTo>
                      <a:pt x="79" y="12"/>
                    </a:lnTo>
                    <a:lnTo>
                      <a:pt x="69" y="12"/>
                    </a:lnTo>
                    <a:lnTo>
                      <a:pt x="50" y="16"/>
                    </a:lnTo>
                    <a:lnTo>
                      <a:pt x="38"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3" name="Freeform 5079"/>
              <p:cNvSpPr>
                <a:spLocks/>
              </p:cNvSpPr>
              <p:nvPr/>
            </p:nvSpPr>
            <p:spPr bwMode="auto">
              <a:xfrm>
                <a:off x="8344" y="8073"/>
                <a:ext cx="171" cy="214"/>
              </a:xfrm>
              <a:custGeom>
                <a:avLst/>
                <a:gdLst/>
                <a:ahLst/>
                <a:cxnLst>
                  <a:cxn ang="0">
                    <a:pos x="16" y="208"/>
                  </a:cxn>
                  <a:cxn ang="0">
                    <a:pos x="23" y="211"/>
                  </a:cxn>
                  <a:cxn ang="0">
                    <a:pos x="33" y="211"/>
                  </a:cxn>
                  <a:cxn ang="0">
                    <a:pos x="43" y="213"/>
                  </a:cxn>
                  <a:cxn ang="0">
                    <a:pos x="110" y="213"/>
                  </a:cxn>
                  <a:cxn ang="0">
                    <a:pos x="120" y="211"/>
                  </a:cxn>
                  <a:cxn ang="0">
                    <a:pos x="131" y="211"/>
                  </a:cxn>
                  <a:cxn ang="0">
                    <a:pos x="141" y="208"/>
                  </a:cxn>
                  <a:cxn ang="0">
                    <a:pos x="148" y="208"/>
                  </a:cxn>
                  <a:cxn ang="0">
                    <a:pos x="158" y="206"/>
                  </a:cxn>
                  <a:cxn ang="0">
                    <a:pos x="165" y="203"/>
                  </a:cxn>
                  <a:cxn ang="0">
                    <a:pos x="163" y="153"/>
                  </a:cxn>
                  <a:cxn ang="0">
                    <a:pos x="165" y="103"/>
                  </a:cxn>
                  <a:cxn ang="0">
                    <a:pos x="167" y="50"/>
                  </a:cxn>
                  <a:cxn ang="0">
                    <a:pos x="170" y="0"/>
                  </a:cxn>
                  <a:cxn ang="0">
                    <a:pos x="139" y="0"/>
                  </a:cxn>
                  <a:cxn ang="0">
                    <a:pos x="129" y="2"/>
                  </a:cxn>
                  <a:cxn ang="0">
                    <a:pos x="120" y="2"/>
                  </a:cxn>
                  <a:cxn ang="0">
                    <a:pos x="110" y="4"/>
                  </a:cxn>
                  <a:cxn ang="0">
                    <a:pos x="98" y="4"/>
                  </a:cxn>
                  <a:cxn ang="0">
                    <a:pos x="79" y="9"/>
                  </a:cxn>
                  <a:cxn ang="0">
                    <a:pos x="69" y="9"/>
                  </a:cxn>
                  <a:cxn ang="0">
                    <a:pos x="57" y="11"/>
                  </a:cxn>
                  <a:cxn ang="0">
                    <a:pos x="38" y="16"/>
                  </a:cxn>
                  <a:cxn ang="0">
                    <a:pos x="28" y="19"/>
                  </a:cxn>
                  <a:cxn ang="0">
                    <a:pos x="9" y="23"/>
                  </a:cxn>
                  <a:cxn ang="0">
                    <a:pos x="7" y="47"/>
                  </a:cxn>
                  <a:cxn ang="0">
                    <a:pos x="2" y="71"/>
                  </a:cxn>
                  <a:cxn ang="0">
                    <a:pos x="2" y="93"/>
                  </a:cxn>
                  <a:cxn ang="0">
                    <a:pos x="0" y="117"/>
                  </a:cxn>
                  <a:cxn ang="0">
                    <a:pos x="2" y="139"/>
                  </a:cxn>
                  <a:cxn ang="0">
                    <a:pos x="2" y="160"/>
                  </a:cxn>
                  <a:cxn ang="0">
                    <a:pos x="4" y="182"/>
                  </a:cxn>
                  <a:cxn ang="0">
                    <a:pos x="7" y="206"/>
                  </a:cxn>
                  <a:cxn ang="0">
                    <a:pos x="16" y="208"/>
                  </a:cxn>
                </a:cxnLst>
                <a:rect l="0" t="0" r="r" b="b"/>
                <a:pathLst>
                  <a:path w="171" h="214">
                    <a:moveTo>
                      <a:pt x="16" y="208"/>
                    </a:moveTo>
                    <a:lnTo>
                      <a:pt x="23" y="211"/>
                    </a:lnTo>
                    <a:lnTo>
                      <a:pt x="33" y="211"/>
                    </a:lnTo>
                    <a:lnTo>
                      <a:pt x="43" y="213"/>
                    </a:lnTo>
                    <a:lnTo>
                      <a:pt x="110" y="213"/>
                    </a:lnTo>
                    <a:lnTo>
                      <a:pt x="120" y="211"/>
                    </a:lnTo>
                    <a:lnTo>
                      <a:pt x="131" y="211"/>
                    </a:lnTo>
                    <a:lnTo>
                      <a:pt x="141" y="208"/>
                    </a:lnTo>
                    <a:lnTo>
                      <a:pt x="148" y="208"/>
                    </a:lnTo>
                    <a:lnTo>
                      <a:pt x="158" y="206"/>
                    </a:lnTo>
                    <a:lnTo>
                      <a:pt x="165" y="203"/>
                    </a:lnTo>
                    <a:lnTo>
                      <a:pt x="163" y="153"/>
                    </a:lnTo>
                    <a:lnTo>
                      <a:pt x="165" y="103"/>
                    </a:lnTo>
                    <a:lnTo>
                      <a:pt x="167" y="50"/>
                    </a:lnTo>
                    <a:lnTo>
                      <a:pt x="170" y="0"/>
                    </a:lnTo>
                    <a:lnTo>
                      <a:pt x="139" y="0"/>
                    </a:lnTo>
                    <a:lnTo>
                      <a:pt x="129" y="2"/>
                    </a:lnTo>
                    <a:lnTo>
                      <a:pt x="120" y="2"/>
                    </a:lnTo>
                    <a:lnTo>
                      <a:pt x="110" y="4"/>
                    </a:lnTo>
                    <a:lnTo>
                      <a:pt x="98" y="4"/>
                    </a:lnTo>
                    <a:lnTo>
                      <a:pt x="79" y="9"/>
                    </a:lnTo>
                    <a:lnTo>
                      <a:pt x="69" y="9"/>
                    </a:lnTo>
                    <a:lnTo>
                      <a:pt x="57" y="11"/>
                    </a:lnTo>
                    <a:lnTo>
                      <a:pt x="38" y="16"/>
                    </a:lnTo>
                    <a:lnTo>
                      <a:pt x="28" y="19"/>
                    </a:lnTo>
                    <a:lnTo>
                      <a:pt x="9" y="23"/>
                    </a:lnTo>
                    <a:lnTo>
                      <a:pt x="7" y="47"/>
                    </a:lnTo>
                    <a:lnTo>
                      <a:pt x="2" y="71"/>
                    </a:lnTo>
                    <a:lnTo>
                      <a:pt x="2" y="93"/>
                    </a:lnTo>
                    <a:lnTo>
                      <a:pt x="0" y="117"/>
                    </a:lnTo>
                    <a:lnTo>
                      <a:pt x="2" y="139"/>
                    </a:lnTo>
                    <a:lnTo>
                      <a:pt x="2" y="160"/>
                    </a:lnTo>
                    <a:lnTo>
                      <a:pt x="4" y="182"/>
                    </a:lnTo>
                    <a:lnTo>
                      <a:pt x="7" y="206"/>
                    </a:lnTo>
                    <a:lnTo>
                      <a:pt x="16" y="208"/>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4" name="Freeform 5080"/>
              <p:cNvSpPr>
                <a:spLocks/>
              </p:cNvSpPr>
              <p:nvPr/>
            </p:nvSpPr>
            <p:spPr bwMode="auto">
              <a:xfrm>
                <a:off x="8347" y="8073"/>
                <a:ext cx="163" cy="207"/>
              </a:xfrm>
              <a:custGeom>
                <a:avLst/>
                <a:gdLst/>
                <a:ahLst/>
                <a:cxnLst>
                  <a:cxn ang="0">
                    <a:pos x="2" y="177"/>
                  </a:cxn>
                  <a:cxn ang="0">
                    <a:pos x="7" y="199"/>
                  </a:cxn>
                  <a:cxn ang="0">
                    <a:pos x="14" y="201"/>
                  </a:cxn>
                  <a:cxn ang="0">
                    <a:pos x="21" y="201"/>
                  </a:cxn>
                  <a:cxn ang="0">
                    <a:pos x="31" y="203"/>
                  </a:cxn>
                  <a:cxn ang="0">
                    <a:pos x="40" y="203"/>
                  </a:cxn>
                  <a:cxn ang="0">
                    <a:pos x="50" y="206"/>
                  </a:cxn>
                  <a:cxn ang="0">
                    <a:pos x="83" y="206"/>
                  </a:cxn>
                  <a:cxn ang="0">
                    <a:pos x="93" y="203"/>
                  </a:cxn>
                  <a:cxn ang="0">
                    <a:pos x="115" y="203"/>
                  </a:cxn>
                  <a:cxn ang="0">
                    <a:pos x="124" y="201"/>
                  </a:cxn>
                  <a:cxn ang="0">
                    <a:pos x="134" y="201"/>
                  </a:cxn>
                  <a:cxn ang="0">
                    <a:pos x="143" y="199"/>
                  </a:cxn>
                  <a:cxn ang="0">
                    <a:pos x="151" y="196"/>
                  </a:cxn>
                  <a:cxn ang="0">
                    <a:pos x="158" y="196"/>
                  </a:cxn>
                  <a:cxn ang="0">
                    <a:pos x="158" y="98"/>
                  </a:cxn>
                  <a:cxn ang="0">
                    <a:pos x="160" y="50"/>
                  </a:cxn>
                  <a:cxn ang="0">
                    <a:pos x="163" y="0"/>
                  </a:cxn>
                  <a:cxn ang="0">
                    <a:pos x="143" y="0"/>
                  </a:cxn>
                  <a:cxn ang="0">
                    <a:pos x="134" y="2"/>
                  </a:cxn>
                  <a:cxn ang="0">
                    <a:pos x="115" y="2"/>
                  </a:cxn>
                  <a:cxn ang="0">
                    <a:pos x="105" y="4"/>
                  </a:cxn>
                  <a:cxn ang="0">
                    <a:pos x="93" y="7"/>
                  </a:cxn>
                  <a:cxn ang="0">
                    <a:pos x="83" y="7"/>
                  </a:cxn>
                  <a:cxn ang="0">
                    <a:pos x="55" y="14"/>
                  </a:cxn>
                  <a:cxn ang="0">
                    <a:pos x="45" y="14"/>
                  </a:cxn>
                  <a:cxn ang="0">
                    <a:pos x="36" y="16"/>
                  </a:cxn>
                  <a:cxn ang="0">
                    <a:pos x="26" y="19"/>
                  </a:cxn>
                  <a:cxn ang="0">
                    <a:pos x="7" y="23"/>
                  </a:cxn>
                  <a:cxn ang="0">
                    <a:pos x="4" y="47"/>
                  </a:cxn>
                  <a:cxn ang="0">
                    <a:pos x="0" y="91"/>
                  </a:cxn>
                  <a:cxn ang="0">
                    <a:pos x="0" y="156"/>
                  </a:cxn>
                  <a:cxn ang="0">
                    <a:pos x="2" y="177"/>
                  </a:cxn>
                </a:cxnLst>
                <a:rect l="0" t="0" r="r" b="b"/>
                <a:pathLst>
                  <a:path w="163" h="207">
                    <a:moveTo>
                      <a:pt x="2" y="177"/>
                    </a:moveTo>
                    <a:lnTo>
                      <a:pt x="7" y="199"/>
                    </a:lnTo>
                    <a:lnTo>
                      <a:pt x="14" y="201"/>
                    </a:lnTo>
                    <a:lnTo>
                      <a:pt x="21" y="201"/>
                    </a:lnTo>
                    <a:lnTo>
                      <a:pt x="31" y="203"/>
                    </a:lnTo>
                    <a:lnTo>
                      <a:pt x="40" y="203"/>
                    </a:lnTo>
                    <a:lnTo>
                      <a:pt x="50" y="206"/>
                    </a:lnTo>
                    <a:lnTo>
                      <a:pt x="83" y="206"/>
                    </a:lnTo>
                    <a:lnTo>
                      <a:pt x="93" y="203"/>
                    </a:lnTo>
                    <a:lnTo>
                      <a:pt x="115" y="203"/>
                    </a:lnTo>
                    <a:lnTo>
                      <a:pt x="124" y="201"/>
                    </a:lnTo>
                    <a:lnTo>
                      <a:pt x="134" y="201"/>
                    </a:lnTo>
                    <a:lnTo>
                      <a:pt x="143" y="199"/>
                    </a:lnTo>
                    <a:lnTo>
                      <a:pt x="151" y="196"/>
                    </a:lnTo>
                    <a:lnTo>
                      <a:pt x="158" y="196"/>
                    </a:lnTo>
                    <a:lnTo>
                      <a:pt x="158" y="98"/>
                    </a:lnTo>
                    <a:lnTo>
                      <a:pt x="160" y="50"/>
                    </a:lnTo>
                    <a:lnTo>
                      <a:pt x="163" y="0"/>
                    </a:lnTo>
                    <a:lnTo>
                      <a:pt x="143" y="0"/>
                    </a:lnTo>
                    <a:lnTo>
                      <a:pt x="134" y="2"/>
                    </a:lnTo>
                    <a:lnTo>
                      <a:pt x="115" y="2"/>
                    </a:lnTo>
                    <a:lnTo>
                      <a:pt x="105" y="4"/>
                    </a:lnTo>
                    <a:lnTo>
                      <a:pt x="93" y="7"/>
                    </a:lnTo>
                    <a:lnTo>
                      <a:pt x="83" y="7"/>
                    </a:lnTo>
                    <a:lnTo>
                      <a:pt x="55" y="14"/>
                    </a:lnTo>
                    <a:lnTo>
                      <a:pt x="45" y="14"/>
                    </a:lnTo>
                    <a:lnTo>
                      <a:pt x="36" y="16"/>
                    </a:lnTo>
                    <a:lnTo>
                      <a:pt x="26" y="19"/>
                    </a:lnTo>
                    <a:lnTo>
                      <a:pt x="7" y="23"/>
                    </a:lnTo>
                    <a:lnTo>
                      <a:pt x="4" y="47"/>
                    </a:lnTo>
                    <a:lnTo>
                      <a:pt x="0" y="91"/>
                    </a:lnTo>
                    <a:lnTo>
                      <a:pt x="0" y="156"/>
                    </a:lnTo>
                    <a:lnTo>
                      <a:pt x="2"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5" name="Freeform 5081"/>
              <p:cNvSpPr>
                <a:spLocks/>
              </p:cNvSpPr>
              <p:nvPr/>
            </p:nvSpPr>
            <p:spPr bwMode="auto">
              <a:xfrm>
                <a:off x="8347" y="8073"/>
                <a:ext cx="158" cy="197"/>
              </a:xfrm>
              <a:custGeom>
                <a:avLst/>
                <a:gdLst/>
                <a:ahLst/>
                <a:cxnLst>
                  <a:cxn ang="0">
                    <a:pos x="2" y="170"/>
                  </a:cxn>
                  <a:cxn ang="0">
                    <a:pos x="7" y="191"/>
                  </a:cxn>
                  <a:cxn ang="0">
                    <a:pos x="14" y="194"/>
                  </a:cxn>
                  <a:cxn ang="0">
                    <a:pos x="21" y="194"/>
                  </a:cxn>
                  <a:cxn ang="0">
                    <a:pos x="31" y="196"/>
                  </a:cxn>
                  <a:cxn ang="0">
                    <a:pos x="100" y="196"/>
                  </a:cxn>
                  <a:cxn ang="0">
                    <a:pos x="112" y="194"/>
                  </a:cxn>
                  <a:cxn ang="0">
                    <a:pos x="122" y="194"/>
                  </a:cxn>
                  <a:cxn ang="0">
                    <a:pos x="131" y="191"/>
                  </a:cxn>
                  <a:cxn ang="0">
                    <a:pos x="139" y="189"/>
                  </a:cxn>
                  <a:cxn ang="0">
                    <a:pos x="146" y="189"/>
                  </a:cxn>
                  <a:cxn ang="0">
                    <a:pos x="153" y="187"/>
                  </a:cxn>
                  <a:cxn ang="0">
                    <a:pos x="153" y="93"/>
                  </a:cxn>
                  <a:cxn ang="0">
                    <a:pos x="156" y="47"/>
                  </a:cxn>
                  <a:cxn ang="0">
                    <a:pos x="158" y="0"/>
                  </a:cxn>
                  <a:cxn ang="0">
                    <a:pos x="148" y="0"/>
                  </a:cxn>
                  <a:cxn ang="0">
                    <a:pos x="139" y="2"/>
                  </a:cxn>
                  <a:cxn ang="0">
                    <a:pos x="122" y="2"/>
                  </a:cxn>
                  <a:cxn ang="0">
                    <a:pos x="112" y="4"/>
                  </a:cxn>
                  <a:cxn ang="0">
                    <a:pos x="100" y="4"/>
                  </a:cxn>
                  <a:cxn ang="0">
                    <a:pos x="81" y="9"/>
                  </a:cxn>
                  <a:cxn ang="0">
                    <a:pos x="71" y="9"/>
                  </a:cxn>
                  <a:cxn ang="0">
                    <a:pos x="43" y="16"/>
                  </a:cxn>
                  <a:cxn ang="0">
                    <a:pos x="33" y="16"/>
                  </a:cxn>
                  <a:cxn ang="0">
                    <a:pos x="26" y="19"/>
                  </a:cxn>
                  <a:cxn ang="0">
                    <a:pos x="7" y="23"/>
                  </a:cxn>
                  <a:cxn ang="0">
                    <a:pos x="4" y="47"/>
                  </a:cxn>
                  <a:cxn ang="0">
                    <a:pos x="2" y="69"/>
                  </a:cxn>
                  <a:cxn ang="0">
                    <a:pos x="0" y="88"/>
                  </a:cxn>
                  <a:cxn ang="0">
                    <a:pos x="0" y="151"/>
                  </a:cxn>
                  <a:cxn ang="0">
                    <a:pos x="2" y="170"/>
                  </a:cxn>
                </a:cxnLst>
                <a:rect l="0" t="0" r="r" b="b"/>
                <a:pathLst>
                  <a:path w="158" h="197">
                    <a:moveTo>
                      <a:pt x="2" y="170"/>
                    </a:moveTo>
                    <a:lnTo>
                      <a:pt x="7" y="191"/>
                    </a:lnTo>
                    <a:lnTo>
                      <a:pt x="14" y="194"/>
                    </a:lnTo>
                    <a:lnTo>
                      <a:pt x="21" y="194"/>
                    </a:lnTo>
                    <a:lnTo>
                      <a:pt x="31" y="196"/>
                    </a:lnTo>
                    <a:lnTo>
                      <a:pt x="100" y="196"/>
                    </a:lnTo>
                    <a:lnTo>
                      <a:pt x="112" y="194"/>
                    </a:lnTo>
                    <a:lnTo>
                      <a:pt x="122" y="194"/>
                    </a:lnTo>
                    <a:lnTo>
                      <a:pt x="131" y="191"/>
                    </a:lnTo>
                    <a:lnTo>
                      <a:pt x="139" y="189"/>
                    </a:lnTo>
                    <a:lnTo>
                      <a:pt x="146" y="189"/>
                    </a:lnTo>
                    <a:lnTo>
                      <a:pt x="153" y="187"/>
                    </a:lnTo>
                    <a:lnTo>
                      <a:pt x="153" y="93"/>
                    </a:lnTo>
                    <a:lnTo>
                      <a:pt x="156" y="47"/>
                    </a:lnTo>
                    <a:lnTo>
                      <a:pt x="158" y="0"/>
                    </a:lnTo>
                    <a:lnTo>
                      <a:pt x="148" y="0"/>
                    </a:lnTo>
                    <a:lnTo>
                      <a:pt x="139" y="2"/>
                    </a:lnTo>
                    <a:lnTo>
                      <a:pt x="122" y="2"/>
                    </a:lnTo>
                    <a:lnTo>
                      <a:pt x="112" y="4"/>
                    </a:lnTo>
                    <a:lnTo>
                      <a:pt x="100" y="4"/>
                    </a:lnTo>
                    <a:lnTo>
                      <a:pt x="81" y="9"/>
                    </a:lnTo>
                    <a:lnTo>
                      <a:pt x="71" y="9"/>
                    </a:lnTo>
                    <a:lnTo>
                      <a:pt x="43" y="16"/>
                    </a:lnTo>
                    <a:lnTo>
                      <a:pt x="33" y="16"/>
                    </a:lnTo>
                    <a:lnTo>
                      <a:pt x="26" y="19"/>
                    </a:lnTo>
                    <a:lnTo>
                      <a:pt x="7" y="23"/>
                    </a:lnTo>
                    <a:lnTo>
                      <a:pt x="4" y="47"/>
                    </a:lnTo>
                    <a:lnTo>
                      <a:pt x="2" y="69"/>
                    </a:lnTo>
                    <a:lnTo>
                      <a:pt x="0" y="88"/>
                    </a:lnTo>
                    <a:lnTo>
                      <a:pt x="0" y="151"/>
                    </a:lnTo>
                    <a:lnTo>
                      <a:pt x="2" y="170"/>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6" name="Freeform 5082"/>
              <p:cNvSpPr>
                <a:spLocks/>
              </p:cNvSpPr>
              <p:nvPr/>
            </p:nvSpPr>
            <p:spPr bwMode="auto">
              <a:xfrm>
                <a:off x="8347" y="8073"/>
                <a:ext cx="153" cy="190"/>
              </a:xfrm>
              <a:custGeom>
                <a:avLst/>
                <a:gdLst/>
                <a:ahLst/>
                <a:cxnLst>
                  <a:cxn ang="0">
                    <a:pos x="4" y="163"/>
                  </a:cxn>
                  <a:cxn ang="0">
                    <a:pos x="7" y="184"/>
                  </a:cxn>
                  <a:cxn ang="0">
                    <a:pos x="14" y="187"/>
                  </a:cxn>
                  <a:cxn ang="0">
                    <a:pos x="21" y="187"/>
                  </a:cxn>
                  <a:cxn ang="0">
                    <a:pos x="28" y="189"/>
                  </a:cxn>
                  <a:cxn ang="0">
                    <a:pos x="79" y="189"/>
                  </a:cxn>
                  <a:cxn ang="0">
                    <a:pos x="88" y="187"/>
                  </a:cxn>
                  <a:cxn ang="0">
                    <a:pos x="98" y="187"/>
                  </a:cxn>
                  <a:cxn ang="0">
                    <a:pos x="107" y="184"/>
                  </a:cxn>
                  <a:cxn ang="0">
                    <a:pos x="117" y="184"/>
                  </a:cxn>
                  <a:cxn ang="0">
                    <a:pos x="127" y="182"/>
                  </a:cxn>
                  <a:cxn ang="0">
                    <a:pos x="136" y="182"/>
                  </a:cxn>
                  <a:cxn ang="0">
                    <a:pos x="143" y="180"/>
                  </a:cxn>
                  <a:cxn ang="0">
                    <a:pos x="148" y="177"/>
                  </a:cxn>
                  <a:cxn ang="0">
                    <a:pos x="148" y="88"/>
                  </a:cxn>
                  <a:cxn ang="0">
                    <a:pos x="151" y="45"/>
                  </a:cxn>
                  <a:cxn ang="0">
                    <a:pos x="153" y="0"/>
                  </a:cxn>
                  <a:cxn ang="0">
                    <a:pos x="146" y="2"/>
                  </a:cxn>
                  <a:cxn ang="0">
                    <a:pos x="117" y="2"/>
                  </a:cxn>
                  <a:cxn ang="0">
                    <a:pos x="107" y="4"/>
                  </a:cxn>
                  <a:cxn ang="0">
                    <a:pos x="100" y="4"/>
                  </a:cxn>
                  <a:cxn ang="0">
                    <a:pos x="81" y="9"/>
                  </a:cxn>
                  <a:cxn ang="0">
                    <a:pos x="71" y="9"/>
                  </a:cxn>
                  <a:cxn ang="0">
                    <a:pos x="43" y="16"/>
                  </a:cxn>
                  <a:cxn ang="0">
                    <a:pos x="33" y="19"/>
                  </a:cxn>
                  <a:cxn ang="0">
                    <a:pos x="23" y="21"/>
                  </a:cxn>
                  <a:cxn ang="0">
                    <a:pos x="16" y="23"/>
                  </a:cxn>
                  <a:cxn ang="0">
                    <a:pos x="7" y="26"/>
                  </a:cxn>
                  <a:cxn ang="0">
                    <a:pos x="4" y="45"/>
                  </a:cxn>
                  <a:cxn ang="0">
                    <a:pos x="2" y="67"/>
                  </a:cxn>
                  <a:cxn ang="0">
                    <a:pos x="0" y="86"/>
                  </a:cxn>
                  <a:cxn ang="0">
                    <a:pos x="0" y="124"/>
                  </a:cxn>
                  <a:cxn ang="0">
                    <a:pos x="4" y="163"/>
                  </a:cxn>
                </a:cxnLst>
                <a:rect l="0" t="0" r="r" b="b"/>
                <a:pathLst>
                  <a:path w="153" h="190">
                    <a:moveTo>
                      <a:pt x="4" y="163"/>
                    </a:moveTo>
                    <a:lnTo>
                      <a:pt x="7" y="184"/>
                    </a:lnTo>
                    <a:lnTo>
                      <a:pt x="14" y="187"/>
                    </a:lnTo>
                    <a:lnTo>
                      <a:pt x="21" y="187"/>
                    </a:lnTo>
                    <a:lnTo>
                      <a:pt x="28" y="189"/>
                    </a:lnTo>
                    <a:lnTo>
                      <a:pt x="79" y="189"/>
                    </a:lnTo>
                    <a:lnTo>
                      <a:pt x="88" y="187"/>
                    </a:lnTo>
                    <a:lnTo>
                      <a:pt x="98" y="187"/>
                    </a:lnTo>
                    <a:lnTo>
                      <a:pt x="107" y="184"/>
                    </a:lnTo>
                    <a:lnTo>
                      <a:pt x="117" y="184"/>
                    </a:lnTo>
                    <a:lnTo>
                      <a:pt x="127" y="182"/>
                    </a:lnTo>
                    <a:lnTo>
                      <a:pt x="136" y="182"/>
                    </a:lnTo>
                    <a:lnTo>
                      <a:pt x="143" y="180"/>
                    </a:lnTo>
                    <a:lnTo>
                      <a:pt x="148" y="177"/>
                    </a:lnTo>
                    <a:lnTo>
                      <a:pt x="148" y="88"/>
                    </a:lnTo>
                    <a:lnTo>
                      <a:pt x="151" y="45"/>
                    </a:lnTo>
                    <a:lnTo>
                      <a:pt x="153" y="0"/>
                    </a:lnTo>
                    <a:lnTo>
                      <a:pt x="146" y="2"/>
                    </a:lnTo>
                    <a:lnTo>
                      <a:pt x="117" y="2"/>
                    </a:lnTo>
                    <a:lnTo>
                      <a:pt x="107" y="4"/>
                    </a:lnTo>
                    <a:lnTo>
                      <a:pt x="100" y="4"/>
                    </a:lnTo>
                    <a:lnTo>
                      <a:pt x="81" y="9"/>
                    </a:lnTo>
                    <a:lnTo>
                      <a:pt x="71" y="9"/>
                    </a:lnTo>
                    <a:lnTo>
                      <a:pt x="43" y="16"/>
                    </a:lnTo>
                    <a:lnTo>
                      <a:pt x="33" y="19"/>
                    </a:lnTo>
                    <a:lnTo>
                      <a:pt x="23" y="21"/>
                    </a:lnTo>
                    <a:lnTo>
                      <a:pt x="16" y="23"/>
                    </a:lnTo>
                    <a:lnTo>
                      <a:pt x="7" y="26"/>
                    </a:lnTo>
                    <a:lnTo>
                      <a:pt x="4" y="45"/>
                    </a:lnTo>
                    <a:lnTo>
                      <a:pt x="2" y="67"/>
                    </a:lnTo>
                    <a:lnTo>
                      <a:pt x="0" y="86"/>
                    </a:lnTo>
                    <a:lnTo>
                      <a:pt x="0" y="124"/>
                    </a:lnTo>
                    <a:lnTo>
                      <a:pt x="4" y="16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7" name="Freeform 5083"/>
              <p:cNvSpPr>
                <a:spLocks/>
              </p:cNvSpPr>
              <p:nvPr/>
            </p:nvSpPr>
            <p:spPr bwMode="auto">
              <a:xfrm>
                <a:off x="8347" y="8076"/>
                <a:ext cx="151" cy="180"/>
              </a:xfrm>
              <a:custGeom>
                <a:avLst/>
                <a:gdLst/>
                <a:ahLst/>
                <a:cxnLst>
                  <a:cxn ang="0">
                    <a:pos x="0" y="100"/>
                  </a:cxn>
                  <a:cxn ang="0">
                    <a:pos x="0" y="117"/>
                  </a:cxn>
                  <a:cxn ang="0">
                    <a:pos x="7" y="175"/>
                  </a:cxn>
                  <a:cxn ang="0">
                    <a:pos x="14" y="177"/>
                  </a:cxn>
                  <a:cxn ang="0">
                    <a:pos x="21" y="177"/>
                  </a:cxn>
                  <a:cxn ang="0">
                    <a:pos x="28" y="180"/>
                  </a:cxn>
                  <a:cxn ang="0">
                    <a:pos x="67" y="180"/>
                  </a:cxn>
                  <a:cxn ang="0">
                    <a:pos x="76" y="177"/>
                  </a:cxn>
                  <a:cxn ang="0">
                    <a:pos x="86" y="177"/>
                  </a:cxn>
                  <a:cxn ang="0">
                    <a:pos x="96" y="175"/>
                  </a:cxn>
                  <a:cxn ang="0">
                    <a:pos x="105" y="175"/>
                  </a:cxn>
                  <a:cxn ang="0">
                    <a:pos x="115" y="172"/>
                  </a:cxn>
                  <a:cxn ang="0">
                    <a:pos x="124" y="172"/>
                  </a:cxn>
                  <a:cxn ang="0">
                    <a:pos x="139" y="167"/>
                  </a:cxn>
                  <a:cxn ang="0">
                    <a:pos x="146" y="167"/>
                  </a:cxn>
                  <a:cxn ang="0">
                    <a:pos x="143" y="146"/>
                  </a:cxn>
                  <a:cxn ang="0">
                    <a:pos x="143" y="103"/>
                  </a:cxn>
                  <a:cxn ang="0">
                    <a:pos x="146" y="83"/>
                  </a:cxn>
                  <a:cxn ang="0">
                    <a:pos x="146" y="62"/>
                  </a:cxn>
                  <a:cxn ang="0">
                    <a:pos x="148" y="40"/>
                  </a:cxn>
                  <a:cxn ang="0">
                    <a:pos x="148" y="21"/>
                  </a:cxn>
                  <a:cxn ang="0">
                    <a:pos x="151" y="0"/>
                  </a:cxn>
                  <a:cxn ang="0">
                    <a:pos x="124" y="0"/>
                  </a:cxn>
                  <a:cxn ang="0">
                    <a:pos x="115" y="2"/>
                  </a:cxn>
                  <a:cxn ang="0">
                    <a:pos x="105" y="2"/>
                  </a:cxn>
                  <a:cxn ang="0">
                    <a:pos x="98" y="4"/>
                  </a:cxn>
                  <a:cxn ang="0">
                    <a:pos x="88" y="4"/>
                  </a:cxn>
                  <a:cxn ang="0">
                    <a:pos x="69" y="9"/>
                  </a:cxn>
                  <a:cxn ang="0">
                    <a:pos x="60" y="9"/>
                  </a:cxn>
                  <a:cxn ang="0">
                    <a:pos x="40" y="14"/>
                  </a:cxn>
                  <a:cxn ang="0">
                    <a:pos x="33" y="16"/>
                  </a:cxn>
                  <a:cxn ang="0">
                    <a:pos x="23" y="19"/>
                  </a:cxn>
                  <a:cxn ang="0">
                    <a:pos x="16" y="21"/>
                  </a:cxn>
                  <a:cxn ang="0">
                    <a:pos x="7" y="23"/>
                  </a:cxn>
                  <a:cxn ang="0">
                    <a:pos x="2" y="62"/>
                  </a:cxn>
                  <a:cxn ang="0">
                    <a:pos x="2" y="81"/>
                  </a:cxn>
                  <a:cxn ang="0">
                    <a:pos x="0" y="100"/>
                  </a:cxn>
                </a:cxnLst>
                <a:rect l="0" t="0" r="r" b="b"/>
                <a:pathLst>
                  <a:path w="151" h="180">
                    <a:moveTo>
                      <a:pt x="0" y="100"/>
                    </a:moveTo>
                    <a:lnTo>
                      <a:pt x="0" y="117"/>
                    </a:lnTo>
                    <a:lnTo>
                      <a:pt x="7" y="175"/>
                    </a:lnTo>
                    <a:lnTo>
                      <a:pt x="14" y="177"/>
                    </a:lnTo>
                    <a:lnTo>
                      <a:pt x="21" y="177"/>
                    </a:lnTo>
                    <a:lnTo>
                      <a:pt x="28" y="180"/>
                    </a:lnTo>
                    <a:lnTo>
                      <a:pt x="67" y="180"/>
                    </a:lnTo>
                    <a:lnTo>
                      <a:pt x="76" y="177"/>
                    </a:lnTo>
                    <a:lnTo>
                      <a:pt x="86" y="177"/>
                    </a:lnTo>
                    <a:lnTo>
                      <a:pt x="96" y="175"/>
                    </a:lnTo>
                    <a:lnTo>
                      <a:pt x="105" y="175"/>
                    </a:lnTo>
                    <a:lnTo>
                      <a:pt x="115" y="172"/>
                    </a:lnTo>
                    <a:lnTo>
                      <a:pt x="124" y="172"/>
                    </a:lnTo>
                    <a:lnTo>
                      <a:pt x="139" y="167"/>
                    </a:lnTo>
                    <a:lnTo>
                      <a:pt x="146" y="167"/>
                    </a:lnTo>
                    <a:lnTo>
                      <a:pt x="143" y="146"/>
                    </a:lnTo>
                    <a:lnTo>
                      <a:pt x="143" y="103"/>
                    </a:lnTo>
                    <a:lnTo>
                      <a:pt x="146" y="83"/>
                    </a:lnTo>
                    <a:lnTo>
                      <a:pt x="146" y="62"/>
                    </a:lnTo>
                    <a:lnTo>
                      <a:pt x="148" y="40"/>
                    </a:lnTo>
                    <a:lnTo>
                      <a:pt x="148" y="21"/>
                    </a:lnTo>
                    <a:lnTo>
                      <a:pt x="151" y="0"/>
                    </a:lnTo>
                    <a:lnTo>
                      <a:pt x="124" y="0"/>
                    </a:lnTo>
                    <a:lnTo>
                      <a:pt x="115" y="2"/>
                    </a:lnTo>
                    <a:lnTo>
                      <a:pt x="105" y="2"/>
                    </a:lnTo>
                    <a:lnTo>
                      <a:pt x="98" y="4"/>
                    </a:lnTo>
                    <a:lnTo>
                      <a:pt x="88" y="4"/>
                    </a:lnTo>
                    <a:lnTo>
                      <a:pt x="69" y="9"/>
                    </a:lnTo>
                    <a:lnTo>
                      <a:pt x="60" y="9"/>
                    </a:lnTo>
                    <a:lnTo>
                      <a:pt x="40" y="14"/>
                    </a:lnTo>
                    <a:lnTo>
                      <a:pt x="33" y="16"/>
                    </a:lnTo>
                    <a:lnTo>
                      <a:pt x="23" y="19"/>
                    </a:lnTo>
                    <a:lnTo>
                      <a:pt x="16" y="21"/>
                    </a:lnTo>
                    <a:lnTo>
                      <a:pt x="7" y="23"/>
                    </a:lnTo>
                    <a:lnTo>
                      <a:pt x="2" y="62"/>
                    </a:lnTo>
                    <a:lnTo>
                      <a:pt x="2" y="81"/>
                    </a:lnTo>
                    <a:lnTo>
                      <a:pt x="0" y="100"/>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8" name="Freeform 5084"/>
              <p:cNvSpPr>
                <a:spLocks/>
              </p:cNvSpPr>
              <p:nvPr/>
            </p:nvSpPr>
            <p:spPr bwMode="auto">
              <a:xfrm>
                <a:off x="8349" y="8076"/>
                <a:ext cx="144" cy="172"/>
              </a:xfrm>
              <a:custGeom>
                <a:avLst/>
                <a:gdLst/>
                <a:ahLst/>
                <a:cxnLst>
                  <a:cxn ang="0">
                    <a:pos x="0" y="60"/>
                  </a:cxn>
                  <a:cxn ang="0">
                    <a:pos x="0" y="131"/>
                  </a:cxn>
                  <a:cxn ang="0">
                    <a:pos x="2" y="148"/>
                  </a:cxn>
                  <a:cxn ang="0">
                    <a:pos x="4" y="167"/>
                  </a:cxn>
                  <a:cxn ang="0">
                    <a:pos x="11" y="167"/>
                  </a:cxn>
                  <a:cxn ang="0">
                    <a:pos x="19" y="170"/>
                  </a:cxn>
                  <a:cxn ang="0">
                    <a:pos x="26" y="170"/>
                  </a:cxn>
                  <a:cxn ang="0">
                    <a:pos x="35" y="172"/>
                  </a:cxn>
                  <a:cxn ang="0">
                    <a:pos x="43" y="172"/>
                  </a:cxn>
                  <a:cxn ang="0">
                    <a:pos x="52" y="170"/>
                  </a:cxn>
                  <a:cxn ang="0">
                    <a:pos x="71" y="170"/>
                  </a:cxn>
                  <a:cxn ang="0">
                    <a:pos x="81" y="167"/>
                  </a:cxn>
                  <a:cxn ang="0">
                    <a:pos x="91" y="167"/>
                  </a:cxn>
                  <a:cxn ang="0">
                    <a:pos x="100" y="165"/>
                  </a:cxn>
                  <a:cxn ang="0">
                    <a:pos x="110" y="165"/>
                  </a:cxn>
                  <a:cxn ang="0">
                    <a:pos x="117" y="163"/>
                  </a:cxn>
                  <a:cxn ang="0">
                    <a:pos x="124" y="160"/>
                  </a:cxn>
                  <a:cxn ang="0">
                    <a:pos x="131" y="160"/>
                  </a:cxn>
                  <a:cxn ang="0">
                    <a:pos x="139" y="158"/>
                  </a:cxn>
                  <a:cxn ang="0">
                    <a:pos x="136" y="136"/>
                  </a:cxn>
                  <a:cxn ang="0">
                    <a:pos x="136" y="117"/>
                  </a:cxn>
                  <a:cxn ang="0">
                    <a:pos x="139" y="98"/>
                  </a:cxn>
                  <a:cxn ang="0">
                    <a:pos x="139" y="60"/>
                  </a:cxn>
                  <a:cxn ang="0">
                    <a:pos x="141" y="40"/>
                  </a:cxn>
                  <a:cxn ang="0">
                    <a:pos x="143" y="19"/>
                  </a:cxn>
                  <a:cxn ang="0">
                    <a:pos x="143" y="0"/>
                  </a:cxn>
                  <a:cxn ang="0">
                    <a:pos x="120" y="0"/>
                  </a:cxn>
                  <a:cxn ang="0">
                    <a:pos x="110" y="2"/>
                  </a:cxn>
                  <a:cxn ang="0">
                    <a:pos x="100" y="2"/>
                  </a:cxn>
                  <a:cxn ang="0">
                    <a:pos x="93" y="4"/>
                  </a:cxn>
                  <a:cxn ang="0">
                    <a:pos x="83" y="7"/>
                  </a:cxn>
                  <a:cxn ang="0">
                    <a:pos x="74" y="7"/>
                  </a:cxn>
                  <a:cxn ang="0">
                    <a:pos x="55" y="11"/>
                  </a:cxn>
                  <a:cxn ang="0">
                    <a:pos x="47" y="11"/>
                  </a:cxn>
                  <a:cxn ang="0">
                    <a:pos x="38" y="14"/>
                  </a:cxn>
                  <a:cxn ang="0">
                    <a:pos x="28" y="16"/>
                  </a:cxn>
                  <a:cxn ang="0">
                    <a:pos x="14" y="21"/>
                  </a:cxn>
                  <a:cxn ang="0">
                    <a:pos x="4" y="23"/>
                  </a:cxn>
                  <a:cxn ang="0">
                    <a:pos x="2" y="43"/>
                  </a:cxn>
                  <a:cxn ang="0">
                    <a:pos x="0" y="60"/>
                  </a:cxn>
                </a:cxnLst>
                <a:rect l="0" t="0" r="r" b="b"/>
                <a:pathLst>
                  <a:path w="144" h="172">
                    <a:moveTo>
                      <a:pt x="0" y="60"/>
                    </a:moveTo>
                    <a:lnTo>
                      <a:pt x="0" y="131"/>
                    </a:lnTo>
                    <a:lnTo>
                      <a:pt x="2" y="148"/>
                    </a:lnTo>
                    <a:lnTo>
                      <a:pt x="4" y="167"/>
                    </a:lnTo>
                    <a:lnTo>
                      <a:pt x="11" y="167"/>
                    </a:lnTo>
                    <a:lnTo>
                      <a:pt x="19" y="170"/>
                    </a:lnTo>
                    <a:lnTo>
                      <a:pt x="26" y="170"/>
                    </a:lnTo>
                    <a:lnTo>
                      <a:pt x="35" y="172"/>
                    </a:lnTo>
                    <a:lnTo>
                      <a:pt x="43" y="172"/>
                    </a:lnTo>
                    <a:lnTo>
                      <a:pt x="52" y="170"/>
                    </a:lnTo>
                    <a:lnTo>
                      <a:pt x="71" y="170"/>
                    </a:lnTo>
                    <a:lnTo>
                      <a:pt x="81" y="167"/>
                    </a:lnTo>
                    <a:lnTo>
                      <a:pt x="91" y="167"/>
                    </a:lnTo>
                    <a:lnTo>
                      <a:pt x="100" y="165"/>
                    </a:lnTo>
                    <a:lnTo>
                      <a:pt x="110" y="165"/>
                    </a:lnTo>
                    <a:lnTo>
                      <a:pt x="117" y="163"/>
                    </a:lnTo>
                    <a:lnTo>
                      <a:pt x="124" y="160"/>
                    </a:lnTo>
                    <a:lnTo>
                      <a:pt x="131" y="160"/>
                    </a:lnTo>
                    <a:lnTo>
                      <a:pt x="139" y="158"/>
                    </a:lnTo>
                    <a:lnTo>
                      <a:pt x="136" y="136"/>
                    </a:lnTo>
                    <a:lnTo>
                      <a:pt x="136" y="117"/>
                    </a:lnTo>
                    <a:lnTo>
                      <a:pt x="139" y="98"/>
                    </a:lnTo>
                    <a:lnTo>
                      <a:pt x="139" y="60"/>
                    </a:lnTo>
                    <a:lnTo>
                      <a:pt x="141" y="40"/>
                    </a:lnTo>
                    <a:lnTo>
                      <a:pt x="143" y="19"/>
                    </a:lnTo>
                    <a:lnTo>
                      <a:pt x="143" y="0"/>
                    </a:lnTo>
                    <a:lnTo>
                      <a:pt x="120" y="0"/>
                    </a:lnTo>
                    <a:lnTo>
                      <a:pt x="110" y="2"/>
                    </a:lnTo>
                    <a:lnTo>
                      <a:pt x="100" y="2"/>
                    </a:lnTo>
                    <a:lnTo>
                      <a:pt x="93" y="4"/>
                    </a:lnTo>
                    <a:lnTo>
                      <a:pt x="83" y="7"/>
                    </a:lnTo>
                    <a:lnTo>
                      <a:pt x="74" y="7"/>
                    </a:lnTo>
                    <a:lnTo>
                      <a:pt x="55" y="11"/>
                    </a:lnTo>
                    <a:lnTo>
                      <a:pt x="47" y="11"/>
                    </a:lnTo>
                    <a:lnTo>
                      <a:pt x="38" y="14"/>
                    </a:lnTo>
                    <a:lnTo>
                      <a:pt x="28" y="16"/>
                    </a:lnTo>
                    <a:lnTo>
                      <a:pt x="14" y="21"/>
                    </a:lnTo>
                    <a:lnTo>
                      <a:pt x="4" y="23"/>
                    </a:lnTo>
                    <a:lnTo>
                      <a:pt x="2" y="43"/>
                    </a:lnTo>
                    <a:lnTo>
                      <a:pt x="0" y="60"/>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9" name="Freeform 5085"/>
              <p:cNvSpPr>
                <a:spLocks/>
              </p:cNvSpPr>
              <p:nvPr/>
            </p:nvSpPr>
            <p:spPr bwMode="auto">
              <a:xfrm>
                <a:off x="8349" y="8076"/>
                <a:ext cx="139" cy="163"/>
              </a:xfrm>
              <a:custGeom>
                <a:avLst/>
                <a:gdLst/>
                <a:ahLst/>
                <a:cxnLst>
                  <a:cxn ang="0">
                    <a:pos x="45" y="14"/>
                  </a:cxn>
                  <a:cxn ang="0">
                    <a:pos x="38" y="14"/>
                  </a:cxn>
                  <a:cxn ang="0">
                    <a:pos x="28" y="16"/>
                  </a:cxn>
                  <a:cxn ang="0">
                    <a:pos x="14" y="21"/>
                  </a:cxn>
                  <a:cxn ang="0">
                    <a:pos x="4" y="23"/>
                  </a:cxn>
                  <a:cxn ang="0">
                    <a:pos x="2" y="40"/>
                  </a:cxn>
                  <a:cxn ang="0">
                    <a:pos x="2" y="60"/>
                  </a:cxn>
                  <a:cxn ang="0">
                    <a:pos x="0" y="76"/>
                  </a:cxn>
                  <a:cxn ang="0">
                    <a:pos x="0" y="127"/>
                  </a:cxn>
                  <a:cxn ang="0">
                    <a:pos x="4" y="160"/>
                  </a:cxn>
                  <a:cxn ang="0">
                    <a:pos x="11" y="160"/>
                  </a:cxn>
                  <a:cxn ang="0">
                    <a:pos x="19" y="163"/>
                  </a:cxn>
                  <a:cxn ang="0">
                    <a:pos x="60" y="163"/>
                  </a:cxn>
                  <a:cxn ang="0">
                    <a:pos x="69" y="160"/>
                  </a:cxn>
                  <a:cxn ang="0">
                    <a:pos x="79" y="160"/>
                  </a:cxn>
                  <a:cxn ang="0">
                    <a:pos x="88" y="158"/>
                  </a:cxn>
                  <a:cxn ang="0">
                    <a:pos x="98" y="158"/>
                  </a:cxn>
                  <a:cxn ang="0">
                    <a:pos x="105" y="156"/>
                  </a:cxn>
                  <a:cxn ang="0">
                    <a:pos x="115" y="153"/>
                  </a:cxn>
                  <a:cxn ang="0">
                    <a:pos x="122" y="153"/>
                  </a:cxn>
                  <a:cxn ang="0">
                    <a:pos x="127" y="151"/>
                  </a:cxn>
                  <a:cxn ang="0">
                    <a:pos x="134" y="148"/>
                  </a:cxn>
                  <a:cxn ang="0">
                    <a:pos x="134" y="74"/>
                  </a:cxn>
                  <a:cxn ang="0">
                    <a:pos x="136" y="57"/>
                  </a:cxn>
                  <a:cxn ang="0">
                    <a:pos x="136" y="38"/>
                  </a:cxn>
                  <a:cxn ang="0">
                    <a:pos x="139" y="19"/>
                  </a:cxn>
                  <a:cxn ang="0">
                    <a:pos x="139" y="0"/>
                  </a:cxn>
                  <a:cxn ang="0">
                    <a:pos x="124" y="0"/>
                  </a:cxn>
                  <a:cxn ang="0">
                    <a:pos x="115" y="2"/>
                  </a:cxn>
                  <a:cxn ang="0">
                    <a:pos x="107" y="2"/>
                  </a:cxn>
                  <a:cxn ang="0">
                    <a:pos x="98" y="4"/>
                  </a:cxn>
                  <a:cxn ang="0">
                    <a:pos x="91" y="4"/>
                  </a:cxn>
                  <a:cxn ang="0">
                    <a:pos x="81" y="7"/>
                  </a:cxn>
                  <a:cxn ang="0">
                    <a:pos x="71" y="7"/>
                  </a:cxn>
                  <a:cxn ang="0">
                    <a:pos x="62" y="9"/>
                  </a:cxn>
                  <a:cxn ang="0">
                    <a:pos x="55" y="11"/>
                  </a:cxn>
                  <a:cxn ang="0">
                    <a:pos x="45" y="14"/>
                  </a:cxn>
                </a:cxnLst>
                <a:rect l="0" t="0" r="r" b="b"/>
                <a:pathLst>
                  <a:path w="139" h="163">
                    <a:moveTo>
                      <a:pt x="45" y="14"/>
                    </a:moveTo>
                    <a:lnTo>
                      <a:pt x="38" y="14"/>
                    </a:lnTo>
                    <a:lnTo>
                      <a:pt x="28" y="16"/>
                    </a:lnTo>
                    <a:lnTo>
                      <a:pt x="14" y="21"/>
                    </a:lnTo>
                    <a:lnTo>
                      <a:pt x="4" y="23"/>
                    </a:lnTo>
                    <a:lnTo>
                      <a:pt x="2" y="40"/>
                    </a:lnTo>
                    <a:lnTo>
                      <a:pt x="2" y="60"/>
                    </a:lnTo>
                    <a:lnTo>
                      <a:pt x="0" y="76"/>
                    </a:lnTo>
                    <a:lnTo>
                      <a:pt x="0" y="127"/>
                    </a:lnTo>
                    <a:lnTo>
                      <a:pt x="4" y="160"/>
                    </a:lnTo>
                    <a:lnTo>
                      <a:pt x="11" y="160"/>
                    </a:lnTo>
                    <a:lnTo>
                      <a:pt x="19" y="163"/>
                    </a:lnTo>
                    <a:lnTo>
                      <a:pt x="60" y="163"/>
                    </a:lnTo>
                    <a:lnTo>
                      <a:pt x="69" y="160"/>
                    </a:lnTo>
                    <a:lnTo>
                      <a:pt x="79" y="160"/>
                    </a:lnTo>
                    <a:lnTo>
                      <a:pt x="88" y="158"/>
                    </a:lnTo>
                    <a:lnTo>
                      <a:pt x="98" y="158"/>
                    </a:lnTo>
                    <a:lnTo>
                      <a:pt x="105" y="156"/>
                    </a:lnTo>
                    <a:lnTo>
                      <a:pt x="115" y="153"/>
                    </a:lnTo>
                    <a:lnTo>
                      <a:pt x="122" y="153"/>
                    </a:lnTo>
                    <a:lnTo>
                      <a:pt x="127" y="151"/>
                    </a:lnTo>
                    <a:lnTo>
                      <a:pt x="134" y="148"/>
                    </a:lnTo>
                    <a:lnTo>
                      <a:pt x="134" y="74"/>
                    </a:lnTo>
                    <a:lnTo>
                      <a:pt x="136" y="57"/>
                    </a:lnTo>
                    <a:lnTo>
                      <a:pt x="136" y="38"/>
                    </a:lnTo>
                    <a:lnTo>
                      <a:pt x="139" y="19"/>
                    </a:lnTo>
                    <a:lnTo>
                      <a:pt x="139" y="0"/>
                    </a:lnTo>
                    <a:lnTo>
                      <a:pt x="124" y="0"/>
                    </a:lnTo>
                    <a:lnTo>
                      <a:pt x="115" y="2"/>
                    </a:lnTo>
                    <a:lnTo>
                      <a:pt x="107" y="2"/>
                    </a:lnTo>
                    <a:lnTo>
                      <a:pt x="98" y="4"/>
                    </a:lnTo>
                    <a:lnTo>
                      <a:pt x="91" y="4"/>
                    </a:lnTo>
                    <a:lnTo>
                      <a:pt x="81" y="7"/>
                    </a:lnTo>
                    <a:lnTo>
                      <a:pt x="71" y="7"/>
                    </a:lnTo>
                    <a:lnTo>
                      <a:pt x="62" y="9"/>
                    </a:lnTo>
                    <a:lnTo>
                      <a:pt x="55" y="11"/>
                    </a:lnTo>
                    <a:lnTo>
                      <a:pt x="45"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0" name="Freeform 5086"/>
              <p:cNvSpPr>
                <a:spLocks/>
              </p:cNvSpPr>
              <p:nvPr/>
            </p:nvSpPr>
            <p:spPr bwMode="auto">
              <a:xfrm>
                <a:off x="8349" y="8076"/>
                <a:ext cx="137" cy="156"/>
              </a:xfrm>
              <a:custGeom>
                <a:avLst/>
                <a:gdLst/>
                <a:ahLst/>
                <a:cxnLst>
                  <a:cxn ang="0">
                    <a:pos x="2" y="120"/>
                  </a:cxn>
                  <a:cxn ang="0">
                    <a:pos x="2" y="136"/>
                  </a:cxn>
                  <a:cxn ang="0">
                    <a:pos x="4" y="153"/>
                  </a:cxn>
                  <a:cxn ang="0">
                    <a:pos x="11" y="153"/>
                  </a:cxn>
                  <a:cxn ang="0">
                    <a:pos x="16" y="156"/>
                  </a:cxn>
                  <a:cxn ang="0">
                    <a:pos x="50" y="156"/>
                  </a:cxn>
                  <a:cxn ang="0">
                    <a:pos x="60" y="153"/>
                  </a:cxn>
                  <a:cxn ang="0">
                    <a:pos x="67" y="153"/>
                  </a:cxn>
                  <a:cxn ang="0">
                    <a:pos x="76" y="151"/>
                  </a:cxn>
                  <a:cxn ang="0">
                    <a:pos x="86" y="151"/>
                  </a:cxn>
                  <a:cxn ang="0">
                    <a:pos x="93" y="148"/>
                  </a:cxn>
                  <a:cxn ang="0">
                    <a:pos x="103" y="146"/>
                  </a:cxn>
                  <a:cxn ang="0">
                    <a:pos x="110" y="146"/>
                  </a:cxn>
                  <a:cxn ang="0">
                    <a:pos x="124" y="141"/>
                  </a:cxn>
                  <a:cxn ang="0">
                    <a:pos x="129" y="141"/>
                  </a:cxn>
                  <a:cxn ang="0">
                    <a:pos x="129" y="88"/>
                  </a:cxn>
                  <a:cxn ang="0">
                    <a:pos x="131" y="69"/>
                  </a:cxn>
                  <a:cxn ang="0">
                    <a:pos x="131" y="52"/>
                  </a:cxn>
                  <a:cxn ang="0">
                    <a:pos x="134" y="36"/>
                  </a:cxn>
                  <a:cxn ang="0">
                    <a:pos x="134" y="19"/>
                  </a:cxn>
                  <a:cxn ang="0">
                    <a:pos x="136" y="0"/>
                  </a:cxn>
                  <a:cxn ang="0">
                    <a:pos x="129" y="0"/>
                  </a:cxn>
                  <a:cxn ang="0">
                    <a:pos x="120" y="2"/>
                  </a:cxn>
                  <a:cxn ang="0">
                    <a:pos x="105" y="2"/>
                  </a:cxn>
                  <a:cxn ang="0">
                    <a:pos x="95" y="4"/>
                  </a:cxn>
                  <a:cxn ang="0">
                    <a:pos x="88" y="4"/>
                  </a:cxn>
                  <a:cxn ang="0">
                    <a:pos x="79" y="7"/>
                  </a:cxn>
                  <a:cxn ang="0">
                    <a:pos x="69" y="7"/>
                  </a:cxn>
                  <a:cxn ang="0">
                    <a:pos x="62" y="9"/>
                  </a:cxn>
                  <a:cxn ang="0">
                    <a:pos x="52" y="11"/>
                  </a:cxn>
                  <a:cxn ang="0">
                    <a:pos x="45" y="14"/>
                  </a:cxn>
                  <a:cxn ang="0">
                    <a:pos x="35" y="16"/>
                  </a:cxn>
                  <a:cxn ang="0">
                    <a:pos x="28" y="16"/>
                  </a:cxn>
                  <a:cxn ang="0">
                    <a:pos x="7" y="23"/>
                  </a:cxn>
                  <a:cxn ang="0">
                    <a:pos x="0" y="74"/>
                  </a:cxn>
                  <a:cxn ang="0">
                    <a:pos x="0" y="105"/>
                  </a:cxn>
                  <a:cxn ang="0">
                    <a:pos x="2" y="120"/>
                  </a:cxn>
                </a:cxnLst>
                <a:rect l="0" t="0" r="r" b="b"/>
                <a:pathLst>
                  <a:path w="137" h="156">
                    <a:moveTo>
                      <a:pt x="2" y="120"/>
                    </a:moveTo>
                    <a:lnTo>
                      <a:pt x="2" y="136"/>
                    </a:lnTo>
                    <a:lnTo>
                      <a:pt x="4" y="153"/>
                    </a:lnTo>
                    <a:lnTo>
                      <a:pt x="11" y="153"/>
                    </a:lnTo>
                    <a:lnTo>
                      <a:pt x="16" y="156"/>
                    </a:lnTo>
                    <a:lnTo>
                      <a:pt x="50" y="156"/>
                    </a:lnTo>
                    <a:lnTo>
                      <a:pt x="60" y="153"/>
                    </a:lnTo>
                    <a:lnTo>
                      <a:pt x="67" y="153"/>
                    </a:lnTo>
                    <a:lnTo>
                      <a:pt x="76" y="151"/>
                    </a:lnTo>
                    <a:lnTo>
                      <a:pt x="86" y="151"/>
                    </a:lnTo>
                    <a:lnTo>
                      <a:pt x="93" y="148"/>
                    </a:lnTo>
                    <a:lnTo>
                      <a:pt x="103" y="146"/>
                    </a:lnTo>
                    <a:lnTo>
                      <a:pt x="110" y="146"/>
                    </a:lnTo>
                    <a:lnTo>
                      <a:pt x="124" y="141"/>
                    </a:lnTo>
                    <a:lnTo>
                      <a:pt x="129" y="141"/>
                    </a:lnTo>
                    <a:lnTo>
                      <a:pt x="129" y="88"/>
                    </a:lnTo>
                    <a:lnTo>
                      <a:pt x="131" y="69"/>
                    </a:lnTo>
                    <a:lnTo>
                      <a:pt x="131" y="52"/>
                    </a:lnTo>
                    <a:lnTo>
                      <a:pt x="134" y="36"/>
                    </a:lnTo>
                    <a:lnTo>
                      <a:pt x="134" y="19"/>
                    </a:lnTo>
                    <a:lnTo>
                      <a:pt x="136" y="0"/>
                    </a:lnTo>
                    <a:lnTo>
                      <a:pt x="129" y="0"/>
                    </a:lnTo>
                    <a:lnTo>
                      <a:pt x="120" y="2"/>
                    </a:lnTo>
                    <a:lnTo>
                      <a:pt x="105" y="2"/>
                    </a:lnTo>
                    <a:lnTo>
                      <a:pt x="95" y="4"/>
                    </a:lnTo>
                    <a:lnTo>
                      <a:pt x="88" y="4"/>
                    </a:lnTo>
                    <a:lnTo>
                      <a:pt x="79" y="7"/>
                    </a:lnTo>
                    <a:lnTo>
                      <a:pt x="69" y="7"/>
                    </a:lnTo>
                    <a:lnTo>
                      <a:pt x="62" y="9"/>
                    </a:lnTo>
                    <a:lnTo>
                      <a:pt x="52" y="11"/>
                    </a:lnTo>
                    <a:lnTo>
                      <a:pt x="45" y="14"/>
                    </a:lnTo>
                    <a:lnTo>
                      <a:pt x="35" y="16"/>
                    </a:lnTo>
                    <a:lnTo>
                      <a:pt x="28" y="16"/>
                    </a:lnTo>
                    <a:lnTo>
                      <a:pt x="7" y="23"/>
                    </a:lnTo>
                    <a:lnTo>
                      <a:pt x="0" y="74"/>
                    </a:lnTo>
                    <a:lnTo>
                      <a:pt x="0" y="105"/>
                    </a:lnTo>
                    <a:lnTo>
                      <a:pt x="2" y="12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1" name="Freeform 5087"/>
              <p:cNvSpPr>
                <a:spLocks/>
              </p:cNvSpPr>
              <p:nvPr/>
            </p:nvSpPr>
            <p:spPr bwMode="auto">
              <a:xfrm>
                <a:off x="8349" y="8076"/>
                <a:ext cx="132" cy="148"/>
              </a:xfrm>
              <a:custGeom>
                <a:avLst/>
                <a:gdLst/>
                <a:ahLst/>
                <a:cxnLst>
                  <a:cxn ang="0">
                    <a:pos x="4" y="40"/>
                  </a:cxn>
                  <a:cxn ang="0">
                    <a:pos x="2" y="55"/>
                  </a:cxn>
                  <a:cxn ang="0">
                    <a:pos x="2" y="71"/>
                  </a:cxn>
                  <a:cxn ang="0">
                    <a:pos x="0" y="86"/>
                  </a:cxn>
                  <a:cxn ang="0">
                    <a:pos x="0" y="100"/>
                  </a:cxn>
                  <a:cxn ang="0">
                    <a:pos x="2" y="115"/>
                  </a:cxn>
                  <a:cxn ang="0">
                    <a:pos x="2" y="129"/>
                  </a:cxn>
                  <a:cxn ang="0">
                    <a:pos x="4" y="146"/>
                  </a:cxn>
                  <a:cxn ang="0">
                    <a:pos x="11" y="146"/>
                  </a:cxn>
                  <a:cxn ang="0">
                    <a:pos x="16" y="148"/>
                  </a:cxn>
                  <a:cxn ang="0">
                    <a:pos x="40" y="148"/>
                  </a:cxn>
                  <a:cxn ang="0">
                    <a:pos x="47" y="146"/>
                  </a:cxn>
                  <a:cxn ang="0">
                    <a:pos x="57" y="146"/>
                  </a:cxn>
                  <a:cxn ang="0">
                    <a:pos x="64" y="143"/>
                  </a:cxn>
                  <a:cxn ang="0">
                    <a:pos x="74" y="143"/>
                  </a:cxn>
                  <a:cxn ang="0">
                    <a:pos x="83" y="141"/>
                  </a:cxn>
                  <a:cxn ang="0">
                    <a:pos x="91" y="139"/>
                  </a:cxn>
                  <a:cxn ang="0">
                    <a:pos x="98" y="139"/>
                  </a:cxn>
                  <a:cxn ang="0">
                    <a:pos x="105" y="136"/>
                  </a:cxn>
                  <a:cxn ang="0">
                    <a:pos x="112" y="134"/>
                  </a:cxn>
                  <a:cxn ang="0">
                    <a:pos x="120" y="134"/>
                  </a:cxn>
                  <a:cxn ang="0">
                    <a:pos x="124" y="131"/>
                  </a:cxn>
                  <a:cxn ang="0">
                    <a:pos x="124" y="81"/>
                  </a:cxn>
                  <a:cxn ang="0">
                    <a:pos x="127" y="67"/>
                  </a:cxn>
                  <a:cxn ang="0">
                    <a:pos x="127" y="50"/>
                  </a:cxn>
                  <a:cxn ang="0">
                    <a:pos x="129" y="33"/>
                  </a:cxn>
                  <a:cxn ang="0">
                    <a:pos x="129" y="19"/>
                  </a:cxn>
                  <a:cxn ang="0">
                    <a:pos x="131" y="0"/>
                  </a:cxn>
                  <a:cxn ang="0">
                    <a:pos x="124" y="0"/>
                  </a:cxn>
                  <a:cxn ang="0">
                    <a:pos x="117" y="2"/>
                  </a:cxn>
                  <a:cxn ang="0">
                    <a:pos x="103" y="2"/>
                  </a:cxn>
                  <a:cxn ang="0">
                    <a:pos x="93" y="4"/>
                  </a:cxn>
                  <a:cxn ang="0">
                    <a:pos x="86" y="7"/>
                  </a:cxn>
                  <a:cxn ang="0">
                    <a:pos x="76" y="7"/>
                  </a:cxn>
                  <a:cxn ang="0">
                    <a:pos x="69" y="9"/>
                  </a:cxn>
                  <a:cxn ang="0">
                    <a:pos x="60" y="9"/>
                  </a:cxn>
                  <a:cxn ang="0">
                    <a:pos x="52" y="11"/>
                  </a:cxn>
                  <a:cxn ang="0">
                    <a:pos x="43" y="14"/>
                  </a:cxn>
                  <a:cxn ang="0">
                    <a:pos x="35" y="16"/>
                  </a:cxn>
                  <a:cxn ang="0">
                    <a:pos x="26" y="19"/>
                  </a:cxn>
                  <a:cxn ang="0">
                    <a:pos x="19" y="19"/>
                  </a:cxn>
                  <a:cxn ang="0">
                    <a:pos x="11" y="21"/>
                  </a:cxn>
                  <a:cxn ang="0">
                    <a:pos x="7" y="23"/>
                  </a:cxn>
                  <a:cxn ang="0">
                    <a:pos x="4" y="40"/>
                  </a:cxn>
                </a:cxnLst>
                <a:rect l="0" t="0" r="r" b="b"/>
                <a:pathLst>
                  <a:path w="132" h="148">
                    <a:moveTo>
                      <a:pt x="4" y="40"/>
                    </a:moveTo>
                    <a:lnTo>
                      <a:pt x="2" y="55"/>
                    </a:lnTo>
                    <a:lnTo>
                      <a:pt x="2" y="71"/>
                    </a:lnTo>
                    <a:lnTo>
                      <a:pt x="0" y="86"/>
                    </a:lnTo>
                    <a:lnTo>
                      <a:pt x="0" y="100"/>
                    </a:lnTo>
                    <a:lnTo>
                      <a:pt x="2" y="115"/>
                    </a:lnTo>
                    <a:lnTo>
                      <a:pt x="2" y="129"/>
                    </a:lnTo>
                    <a:lnTo>
                      <a:pt x="4" y="146"/>
                    </a:lnTo>
                    <a:lnTo>
                      <a:pt x="11" y="146"/>
                    </a:lnTo>
                    <a:lnTo>
                      <a:pt x="16" y="148"/>
                    </a:lnTo>
                    <a:lnTo>
                      <a:pt x="40" y="148"/>
                    </a:lnTo>
                    <a:lnTo>
                      <a:pt x="47" y="146"/>
                    </a:lnTo>
                    <a:lnTo>
                      <a:pt x="57" y="146"/>
                    </a:lnTo>
                    <a:lnTo>
                      <a:pt x="64" y="143"/>
                    </a:lnTo>
                    <a:lnTo>
                      <a:pt x="74" y="143"/>
                    </a:lnTo>
                    <a:lnTo>
                      <a:pt x="83" y="141"/>
                    </a:lnTo>
                    <a:lnTo>
                      <a:pt x="91" y="139"/>
                    </a:lnTo>
                    <a:lnTo>
                      <a:pt x="98" y="139"/>
                    </a:lnTo>
                    <a:lnTo>
                      <a:pt x="105" y="136"/>
                    </a:lnTo>
                    <a:lnTo>
                      <a:pt x="112" y="134"/>
                    </a:lnTo>
                    <a:lnTo>
                      <a:pt x="120" y="134"/>
                    </a:lnTo>
                    <a:lnTo>
                      <a:pt x="124" y="131"/>
                    </a:lnTo>
                    <a:lnTo>
                      <a:pt x="124" y="81"/>
                    </a:lnTo>
                    <a:lnTo>
                      <a:pt x="127" y="67"/>
                    </a:lnTo>
                    <a:lnTo>
                      <a:pt x="127" y="50"/>
                    </a:lnTo>
                    <a:lnTo>
                      <a:pt x="129" y="33"/>
                    </a:lnTo>
                    <a:lnTo>
                      <a:pt x="129" y="19"/>
                    </a:lnTo>
                    <a:lnTo>
                      <a:pt x="131" y="0"/>
                    </a:lnTo>
                    <a:lnTo>
                      <a:pt x="124" y="0"/>
                    </a:lnTo>
                    <a:lnTo>
                      <a:pt x="117" y="2"/>
                    </a:lnTo>
                    <a:lnTo>
                      <a:pt x="103" y="2"/>
                    </a:lnTo>
                    <a:lnTo>
                      <a:pt x="93" y="4"/>
                    </a:lnTo>
                    <a:lnTo>
                      <a:pt x="86" y="7"/>
                    </a:lnTo>
                    <a:lnTo>
                      <a:pt x="76" y="7"/>
                    </a:lnTo>
                    <a:lnTo>
                      <a:pt x="69" y="9"/>
                    </a:lnTo>
                    <a:lnTo>
                      <a:pt x="60" y="9"/>
                    </a:lnTo>
                    <a:lnTo>
                      <a:pt x="52" y="11"/>
                    </a:lnTo>
                    <a:lnTo>
                      <a:pt x="43" y="14"/>
                    </a:lnTo>
                    <a:lnTo>
                      <a:pt x="35" y="16"/>
                    </a:lnTo>
                    <a:lnTo>
                      <a:pt x="26" y="19"/>
                    </a:lnTo>
                    <a:lnTo>
                      <a:pt x="19" y="19"/>
                    </a:lnTo>
                    <a:lnTo>
                      <a:pt x="11" y="21"/>
                    </a:lnTo>
                    <a:lnTo>
                      <a:pt x="7" y="23"/>
                    </a:lnTo>
                    <a:lnTo>
                      <a:pt x="4"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2" name="Freeform 5088"/>
              <p:cNvSpPr>
                <a:spLocks/>
              </p:cNvSpPr>
              <p:nvPr/>
            </p:nvSpPr>
            <p:spPr bwMode="auto">
              <a:xfrm>
                <a:off x="8352" y="8078"/>
                <a:ext cx="124" cy="139"/>
              </a:xfrm>
              <a:custGeom>
                <a:avLst/>
                <a:gdLst/>
                <a:ahLst/>
                <a:cxnLst>
                  <a:cxn ang="0">
                    <a:pos x="2" y="136"/>
                  </a:cxn>
                  <a:cxn ang="0">
                    <a:pos x="9" y="136"/>
                  </a:cxn>
                  <a:cxn ang="0">
                    <a:pos x="14" y="139"/>
                  </a:cxn>
                  <a:cxn ang="0">
                    <a:pos x="28" y="139"/>
                  </a:cxn>
                  <a:cxn ang="0">
                    <a:pos x="35" y="136"/>
                  </a:cxn>
                  <a:cxn ang="0">
                    <a:pos x="52" y="136"/>
                  </a:cxn>
                  <a:cxn ang="0">
                    <a:pos x="62" y="134"/>
                  </a:cxn>
                  <a:cxn ang="0">
                    <a:pos x="69" y="131"/>
                  </a:cxn>
                  <a:cxn ang="0">
                    <a:pos x="76" y="131"/>
                  </a:cxn>
                  <a:cxn ang="0">
                    <a:pos x="86" y="129"/>
                  </a:cxn>
                  <a:cxn ang="0">
                    <a:pos x="100" y="124"/>
                  </a:cxn>
                  <a:cxn ang="0">
                    <a:pos x="107" y="124"/>
                  </a:cxn>
                  <a:cxn ang="0">
                    <a:pos x="117" y="120"/>
                  </a:cxn>
                  <a:cxn ang="0">
                    <a:pos x="117" y="88"/>
                  </a:cxn>
                  <a:cxn ang="0">
                    <a:pos x="120" y="74"/>
                  </a:cxn>
                  <a:cxn ang="0">
                    <a:pos x="120" y="60"/>
                  </a:cxn>
                  <a:cxn ang="0">
                    <a:pos x="122" y="45"/>
                  </a:cxn>
                  <a:cxn ang="0">
                    <a:pos x="122" y="31"/>
                  </a:cxn>
                  <a:cxn ang="0">
                    <a:pos x="124" y="14"/>
                  </a:cxn>
                  <a:cxn ang="0">
                    <a:pos x="124" y="0"/>
                  </a:cxn>
                  <a:cxn ang="0">
                    <a:pos x="103" y="0"/>
                  </a:cxn>
                  <a:cxn ang="0">
                    <a:pos x="95" y="2"/>
                  </a:cxn>
                  <a:cxn ang="0">
                    <a:pos x="88" y="2"/>
                  </a:cxn>
                  <a:cxn ang="0">
                    <a:pos x="81" y="4"/>
                  </a:cxn>
                  <a:cxn ang="0">
                    <a:pos x="71" y="4"/>
                  </a:cxn>
                  <a:cxn ang="0">
                    <a:pos x="64" y="7"/>
                  </a:cxn>
                  <a:cxn ang="0">
                    <a:pos x="55" y="9"/>
                  </a:cxn>
                  <a:cxn ang="0">
                    <a:pos x="47" y="9"/>
                  </a:cxn>
                  <a:cxn ang="0">
                    <a:pos x="40" y="11"/>
                  </a:cxn>
                  <a:cxn ang="0">
                    <a:pos x="31" y="14"/>
                  </a:cxn>
                  <a:cxn ang="0">
                    <a:pos x="16" y="19"/>
                  </a:cxn>
                  <a:cxn ang="0">
                    <a:pos x="9" y="19"/>
                  </a:cxn>
                  <a:cxn ang="0">
                    <a:pos x="4" y="21"/>
                  </a:cxn>
                  <a:cxn ang="0">
                    <a:pos x="0" y="52"/>
                  </a:cxn>
                  <a:cxn ang="0">
                    <a:pos x="0" y="107"/>
                  </a:cxn>
                  <a:cxn ang="0">
                    <a:pos x="2" y="136"/>
                  </a:cxn>
                </a:cxnLst>
                <a:rect l="0" t="0" r="r" b="b"/>
                <a:pathLst>
                  <a:path w="124" h="139">
                    <a:moveTo>
                      <a:pt x="2" y="136"/>
                    </a:moveTo>
                    <a:lnTo>
                      <a:pt x="9" y="136"/>
                    </a:lnTo>
                    <a:lnTo>
                      <a:pt x="14" y="139"/>
                    </a:lnTo>
                    <a:lnTo>
                      <a:pt x="28" y="139"/>
                    </a:lnTo>
                    <a:lnTo>
                      <a:pt x="35" y="136"/>
                    </a:lnTo>
                    <a:lnTo>
                      <a:pt x="52" y="136"/>
                    </a:lnTo>
                    <a:lnTo>
                      <a:pt x="62" y="134"/>
                    </a:lnTo>
                    <a:lnTo>
                      <a:pt x="69" y="131"/>
                    </a:lnTo>
                    <a:lnTo>
                      <a:pt x="76" y="131"/>
                    </a:lnTo>
                    <a:lnTo>
                      <a:pt x="86" y="129"/>
                    </a:lnTo>
                    <a:lnTo>
                      <a:pt x="100" y="124"/>
                    </a:lnTo>
                    <a:lnTo>
                      <a:pt x="107" y="124"/>
                    </a:lnTo>
                    <a:lnTo>
                      <a:pt x="117" y="120"/>
                    </a:lnTo>
                    <a:lnTo>
                      <a:pt x="117" y="88"/>
                    </a:lnTo>
                    <a:lnTo>
                      <a:pt x="120" y="74"/>
                    </a:lnTo>
                    <a:lnTo>
                      <a:pt x="120" y="60"/>
                    </a:lnTo>
                    <a:lnTo>
                      <a:pt x="122" y="45"/>
                    </a:lnTo>
                    <a:lnTo>
                      <a:pt x="122" y="31"/>
                    </a:lnTo>
                    <a:lnTo>
                      <a:pt x="124" y="14"/>
                    </a:lnTo>
                    <a:lnTo>
                      <a:pt x="124" y="0"/>
                    </a:lnTo>
                    <a:lnTo>
                      <a:pt x="103" y="0"/>
                    </a:lnTo>
                    <a:lnTo>
                      <a:pt x="95" y="2"/>
                    </a:lnTo>
                    <a:lnTo>
                      <a:pt x="88" y="2"/>
                    </a:lnTo>
                    <a:lnTo>
                      <a:pt x="81" y="4"/>
                    </a:lnTo>
                    <a:lnTo>
                      <a:pt x="71" y="4"/>
                    </a:lnTo>
                    <a:lnTo>
                      <a:pt x="64" y="7"/>
                    </a:lnTo>
                    <a:lnTo>
                      <a:pt x="55" y="9"/>
                    </a:lnTo>
                    <a:lnTo>
                      <a:pt x="47" y="9"/>
                    </a:lnTo>
                    <a:lnTo>
                      <a:pt x="40" y="11"/>
                    </a:lnTo>
                    <a:lnTo>
                      <a:pt x="31" y="14"/>
                    </a:lnTo>
                    <a:lnTo>
                      <a:pt x="16" y="19"/>
                    </a:lnTo>
                    <a:lnTo>
                      <a:pt x="9" y="19"/>
                    </a:lnTo>
                    <a:lnTo>
                      <a:pt x="4" y="21"/>
                    </a:lnTo>
                    <a:lnTo>
                      <a:pt x="0" y="52"/>
                    </a:lnTo>
                    <a:lnTo>
                      <a:pt x="0" y="107"/>
                    </a:lnTo>
                    <a:lnTo>
                      <a:pt x="2" y="136"/>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3" name="Freeform 5089"/>
              <p:cNvSpPr>
                <a:spLocks/>
              </p:cNvSpPr>
              <p:nvPr/>
            </p:nvSpPr>
            <p:spPr bwMode="auto">
              <a:xfrm>
                <a:off x="8352" y="8078"/>
                <a:ext cx="120" cy="132"/>
              </a:xfrm>
              <a:custGeom>
                <a:avLst/>
                <a:gdLst/>
                <a:ahLst/>
                <a:cxnLst>
                  <a:cxn ang="0">
                    <a:pos x="4" y="129"/>
                  </a:cxn>
                  <a:cxn ang="0">
                    <a:pos x="9" y="129"/>
                  </a:cxn>
                  <a:cxn ang="0">
                    <a:pos x="14" y="131"/>
                  </a:cxn>
                  <a:cxn ang="0">
                    <a:pos x="28" y="131"/>
                  </a:cxn>
                  <a:cxn ang="0">
                    <a:pos x="35" y="129"/>
                  </a:cxn>
                  <a:cxn ang="0">
                    <a:pos x="43" y="129"/>
                  </a:cxn>
                  <a:cxn ang="0">
                    <a:pos x="50" y="127"/>
                  </a:cxn>
                  <a:cxn ang="0">
                    <a:pos x="60" y="124"/>
                  </a:cxn>
                  <a:cxn ang="0">
                    <a:pos x="67" y="124"/>
                  </a:cxn>
                  <a:cxn ang="0">
                    <a:pos x="88" y="117"/>
                  </a:cxn>
                  <a:cxn ang="0">
                    <a:pos x="95" y="117"/>
                  </a:cxn>
                  <a:cxn ang="0">
                    <a:pos x="103" y="115"/>
                  </a:cxn>
                  <a:cxn ang="0">
                    <a:pos x="110" y="112"/>
                  </a:cxn>
                  <a:cxn ang="0">
                    <a:pos x="115" y="112"/>
                  </a:cxn>
                  <a:cxn ang="0">
                    <a:pos x="115" y="55"/>
                  </a:cxn>
                  <a:cxn ang="0">
                    <a:pos x="117" y="43"/>
                  </a:cxn>
                  <a:cxn ang="0">
                    <a:pos x="117" y="28"/>
                  </a:cxn>
                  <a:cxn ang="0">
                    <a:pos x="120" y="14"/>
                  </a:cxn>
                  <a:cxn ang="0">
                    <a:pos x="120" y="0"/>
                  </a:cxn>
                  <a:cxn ang="0">
                    <a:pos x="107" y="0"/>
                  </a:cxn>
                  <a:cxn ang="0">
                    <a:pos x="100" y="2"/>
                  </a:cxn>
                  <a:cxn ang="0">
                    <a:pos x="86" y="2"/>
                  </a:cxn>
                  <a:cxn ang="0">
                    <a:pos x="79" y="4"/>
                  </a:cxn>
                  <a:cxn ang="0">
                    <a:pos x="69" y="4"/>
                  </a:cxn>
                  <a:cxn ang="0">
                    <a:pos x="55" y="9"/>
                  </a:cxn>
                  <a:cxn ang="0">
                    <a:pos x="45" y="11"/>
                  </a:cxn>
                  <a:cxn ang="0">
                    <a:pos x="38" y="11"/>
                  </a:cxn>
                  <a:cxn ang="0">
                    <a:pos x="31" y="14"/>
                  </a:cxn>
                  <a:cxn ang="0">
                    <a:pos x="16" y="19"/>
                  </a:cxn>
                  <a:cxn ang="0">
                    <a:pos x="9" y="19"/>
                  </a:cxn>
                  <a:cxn ang="0">
                    <a:pos x="4" y="21"/>
                  </a:cxn>
                  <a:cxn ang="0">
                    <a:pos x="0" y="50"/>
                  </a:cxn>
                  <a:cxn ang="0">
                    <a:pos x="0" y="103"/>
                  </a:cxn>
                  <a:cxn ang="0">
                    <a:pos x="4" y="129"/>
                  </a:cxn>
                </a:cxnLst>
                <a:rect l="0" t="0" r="r" b="b"/>
                <a:pathLst>
                  <a:path w="120" h="132">
                    <a:moveTo>
                      <a:pt x="4" y="129"/>
                    </a:moveTo>
                    <a:lnTo>
                      <a:pt x="9" y="129"/>
                    </a:lnTo>
                    <a:lnTo>
                      <a:pt x="14" y="131"/>
                    </a:lnTo>
                    <a:lnTo>
                      <a:pt x="28" y="131"/>
                    </a:lnTo>
                    <a:lnTo>
                      <a:pt x="35" y="129"/>
                    </a:lnTo>
                    <a:lnTo>
                      <a:pt x="43" y="129"/>
                    </a:lnTo>
                    <a:lnTo>
                      <a:pt x="50" y="127"/>
                    </a:lnTo>
                    <a:lnTo>
                      <a:pt x="60" y="124"/>
                    </a:lnTo>
                    <a:lnTo>
                      <a:pt x="67" y="124"/>
                    </a:lnTo>
                    <a:lnTo>
                      <a:pt x="88" y="117"/>
                    </a:lnTo>
                    <a:lnTo>
                      <a:pt x="95" y="117"/>
                    </a:lnTo>
                    <a:lnTo>
                      <a:pt x="103" y="115"/>
                    </a:lnTo>
                    <a:lnTo>
                      <a:pt x="110" y="112"/>
                    </a:lnTo>
                    <a:lnTo>
                      <a:pt x="115" y="112"/>
                    </a:lnTo>
                    <a:lnTo>
                      <a:pt x="115" y="55"/>
                    </a:lnTo>
                    <a:lnTo>
                      <a:pt x="117" y="43"/>
                    </a:lnTo>
                    <a:lnTo>
                      <a:pt x="117" y="28"/>
                    </a:lnTo>
                    <a:lnTo>
                      <a:pt x="120" y="14"/>
                    </a:lnTo>
                    <a:lnTo>
                      <a:pt x="120" y="0"/>
                    </a:lnTo>
                    <a:lnTo>
                      <a:pt x="107" y="0"/>
                    </a:lnTo>
                    <a:lnTo>
                      <a:pt x="100" y="2"/>
                    </a:lnTo>
                    <a:lnTo>
                      <a:pt x="86" y="2"/>
                    </a:lnTo>
                    <a:lnTo>
                      <a:pt x="79" y="4"/>
                    </a:lnTo>
                    <a:lnTo>
                      <a:pt x="69" y="4"/>
                    </a:lnTo>
                    <a:lnTo>
                      <a:pt x="55" y="9"/>
                    </a:lnTo>
                    <a:lnTo>
                      <a:pt x="45" y="11"/>
                    </a:lnTo>
                    <a:lnTo>
                      <a:pt x="38" y="11"/>
                    </a:lnTo>
                    <a:lnTo>
                      <a:pt x="31" y="14"/>
                    </a:lnTo>
                    <a:lnTo>
                      <a:pt x="16" y="19"/>
                    </a:lnTo>
                    <a:lnTo>
                      <a:pt x="9" y="19"/>
                    </a:lnTo>
                    <a:lnTo>
                      <a:pt x="4" y="21"/>
                    </a:lnTo>
                    <a:lnTo>
                      <a:pt x="0" y="50"/>
                    </a:lnTo>
                    <a:lnTo>
                      <a:pt x="0" y="103"/>
                    </a:lnTo>
                    <a:lnTo>
                      <a:pt x="4" y="129"/>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4" name="Freeform 5090"/>
              <p:cNvSpPr>
                <a:spLocks/>
              </p:cNvSpPr>
              <p:nvPr/>
            </p:nvSpPr>
            <p:spPr bwMode="auto">
              <a:xfrm>
                <a:off x="8352" y="8078"/>
                <a:ext cx="117" cy="125"/>
              </a:xfrm>
              <a:custGeom>
                <a:avLst/>
                <a:gdLst/>
                <a:ahLst/>
                <a:cxnLst>
                  <a:cxn ang="0">
                    <a:pos x="4" y="21"/>
                  </a:cxn>
                  <a:cxn ang="0">
                    <a:pos x="2" y="47"/>
                  </a:cxn>
                  <a:cxn ang="0">
                    <a:pos x="0" y="71"/>
                  </a:cxn>
                  <a:cxn ang="0">
                    <a:pos x="0" y="96"/>
                  </a:cxn>
                  <a:cxn ang="0">
                    <a:pos x="4" y="122"/>
                  </a:cxn>
                  <a:cxn ang="0">
                    <a:pos x="14" y="122"/>
                  </a:cxn>
                  <a:cxn ang="0">
                    <a:pos x="21" y="124"/>
                  </a:cxn>
                  <a:cxn ang="0">
                    <a:pos x="26" y="122"/>
                  </a:cxn>
                  <a:cxn ang="0">
                    <a:pos x="33" y="122"/>
                  </a:cxn>
                  <a:cxn ang="0">
                    <a:pos x="40" y="120"/>
                  </a:cxn>
                  <a:cxn ang="0">
                    <a:pos x="50" y="120"/>
                  </a:cxn>
                  <a:cxn ang="0">
                    <a:pos x="57" y="117"/>
                  </a:cxn>
                  <a:cxn ang="0">
                    <a:pos x="64" y="115"/>
                  </a:cxn>
                  <a:cxn ang="0">
                    <a:pos x="71" y="112"/>
                  </a:cxn>
                  <a:cxn ang="0">
                    <a:pos x="79" y="112"/>
                  </a:cxn>
                  <a:cxn ang="0">
                    <a:pos x="93" y="107"/>
                  </a:cxn>
                  <a:cxn ang="0">
                    <a:pos x="98" y="105"/>
                  </a:cxn>
                  <a:cxn ang="0">
                    <a:pos x="105" y="103"/>
                  </a:cxn>
                  <a:cxn ang="0">
                    <a:pos x="110" y="103"/>
                  </a:cxn>
                  <a:cxn ang="0">
                    <a:pos x="110" y="64"/>
                  </a:cxn>
                  <a:cxn ang="0">
                    <a:pos x="112" y="50"/>
                  </a:cxn>
                  <a:cxn ang="0">
                    <a:pos x="112" y="38"/>
                  </a:cxn>
                  <a:cxn ang="0">
                    <a:pos x="115" y="26"/>
                  </a:cxn>
                  <a:cxn ang="0">
                    <a:pos x="115" y="14"/>
                  </a:cxn>
                  <a:cxn ang="0">
                    <a:pos x="117" y="0"/>
                  </a:cxn>
                  <a:cxn ang="0">
                    <a:pos x="105" y="0"/>
                  </a:cxn>
                  <a:cxn ang="0">
                    <a:pos x="98" y="2"/>
                  </a:cxn>
                  <a:cxn ang="0">
                    <a:pos x="91" y="2"/>
                  </a:cxn>
                  <a:cxn ang="0">
                    <a:pos x="83" y="4"/>
                  </a:cxn>
                  <a:cxn ang="0">
                    <a:pos x="76" y="4"/>
                  </a:cxn>
                  <a:cxn ang="0">
                    <a:pos x="67" y="7"/>
                  </a:cxn>
                  <a:cxn ang="0">
                    <a:pos x="60" y="7"/>
                  </a:cxn>
                  <a:cxn ang="0">
                    <a:pos x="45" y="11"/>
                  </a:cxn>
                  <a:cxn ang="0">
                    <a:pos x="35" y="14"/>
                  </a:cxn>
                  <a:cxn ang="0">
                    <a:pos x="28" y="14"/>
                  </a:cxn>
                  <a:cxn ang="0">
                    <a:pos x="21" y="16"/>
                  </a:cxn>
                  <a:cxn ang="0">
                    <a:pos x="16" y="19"/>
                  </a:cxn>
                  <a:cxn ang="0">
                    <a:pos x="9" y="21"/>
                  </a:cxn>
                  <a:cxn ang="0">
                    <a:pos x="4" y="21"/>
                  </a:cxn>
                </a:cxnLst>
                <a:rect l="0" t="0" r="r" b="b"/>
                <a:pathLst>
                  <a:path w="117" h="125">
                    <a:moveTo>
                      <a:pt x="4" y="21"/>
                    </a:moveTo>
                    <a:lnTo>
                      <a:pt x="2" y="47"/>
                    </a:lnTo>
                    <a:lnTo>
                      <a:pt x="0" y="71"/>
                    </a:lnTo>
                    <a:lnTo>
                      <a:pt x="0" y="96"/>
                    </a:lnTo>
                    <a:lnTo>
                      <a:pt x="4" y="122"/>
                    </a:lnTo>
                    <a:lnTo>
                      <a:pt x="14" y="122"/>
                    </a:lnTo>
                    <a:lnTo>
                      <a:pt x="21" y="124"/>
                    </a:lnTo>
                    <a:lnTo>
                      <a:pt x="26" y="122"/>
                    </a:lnTo>
                    <a:lnTo>
                      <a:pt x="33" y="122"/>
                    </a:lnTo>
                    <a:lnTo>
                      <a:pt x="40" y="120"/>
                    </a:lnTo>
                    <a:lnTo>
                      <a:pt x="50" y="120"/>
                    </a:lnTo>
                    <a:lnTo>
                      <a:pt x="57" y="117"/>
                    </a:lnTo>
                    <a:lnTo>
                      <a:pt x="64" y="115"/>
                    </a:lnTo>
                    <a:lnTo>
                      <a:pt x="71" y="112"/>
                    </a:lnTo>
                    <a:lnTo>
                      <a:pt x="79" y="112"/>
                    </a:lnTo>
                    <a:lnTo>
                      <a:pt x="93" y="107"/>
                    </a:lnTo>
                    <a:lnTo>
                      <a:pt x="98" y="105"/>
                    </a:lnTo>
                    <a:lnTo>
                      <a:pt x="105" y="103"/>
                    </a:lnTo>
                    <a:lnTo>
                      <a:pt x="110" y="103"/>
                    </a:lnTo>
                    <a:lnTo>
                      <a:pt x="110" y="64"/>
                    </a:lnTo>
                    <a:lnTo>
                      <a:pt x="112" y="50"/>
                    </a:lnTo>
                    <a:lnTo>
                      <a:pt x="112" y="38"/>
                    </a:lnTo>
                    <a:lnTo>
                      <a:pt x="115" y="26"/>
                    </a:lnTo>
                    <a:lnTo>
                      <a:pt x="115" y="14"/>
                    </a:lnTo>
                    <a:lnTo>
                      <a:pt x="117" y="0"/>
                    </a:lnTo>
                    <a:lnTo>
                      <a:pt x="105" y="0"/>
                    </a:lnTo>
                    <a:lnTo>
                      <a:pt x="98" y="2"/>
                    </a:lnTo>
                    <a:lnTo>
                      <a:pt x="91" y="2"/>
                    </a:lnTo>
                    <a:lnTo>
                      <a:pt x="83" y="4"/>
                    </a:lnTo>
                    <a:lnTo>
                      <a:pt x="76" y="4"/>
                    </a:lnTo>
                    <a:lnTo>
                      <a:pt x="67" y="7"/>
                    </a:lnTo>
                    <a:lnTo>
                      <a:pt x="60" y="7"/>
                    </a:lnTo>
                    <a:lnTo>
                      <a:pt x="45" y="11"/>
                    </a:lnTo>
                    <a:lnTo>
                      <a:pt x="35" y="14"/>
                    </a:lnTo>
                    <a:lnTo>
                      <a:pt x="28" y="14"/>
                    </a:lnTo>
                    <a:lnTo>
                      <a:pt x="21" y="16"/>
                    </a:lnTo>
                    <a:lnTo>
                      <a:pt x="16" y="19"/>
                    </a:lnTo>
                    <a:lnTo>
                      <a:pt x="9" y="21"/>
                    </a:lnTo>
                    <a:lnTo>
                      <a:pt x="4" y="21"/>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5" name="Freeform 5091"/>
              <p:cNvSpPr>
                <a:spLocks/>
              </p:cNvSpPr>
              <p:nvPr/>
            </p:nvSpPr>
            <p:spPr bwMode="auto">
              <a:xfrm>
                <a:off x="8352" y="8078"/>
                <a:ext cx="112" cy="115"/>
              </a:xfrm>
              <a:custGeom>
                <a:avLst/>
                <a:gdLst/>
                <a:ahLst/>
                <a:cxnLst>
                  <a:cxn ang="0">
                    <a:pos x="2" y="45"/>
                  </a:cxn>
                  <a:cxn ang="0">
                    <a:pos x="0" y="69"/>
                  </a:cxn>
                  <a:cxn ang="0">
                    <a:pos x="2" y="91"/>
                  </a:cxn>
                  <a:cxn ang="0">
                    <a:pos x="4" y="115"/>
                  </a:cxn>
                  <a:cxn ang="0">
                    <a:pos x="33" y="115"/>
                  </a:cxn>
                  <a:cxn ang="0">
                    <a:pos x="47" y="110"/>
                  </a:cxn>
                  <a:cxn ang="0">
                    <a:pos x="55" y="110"/>
                  </a:cxn>
                  <a:cxn ang="0">
                    <a:pos x="76" y="103"/>
                  </a:cxn>
                  <a:cxn ang="0">
                    <a:pos x="83" y="100"/>
                  </a:cxn>
                  <a:cxn ang="0">
                    <a:pos x="88" y="98"/>
                  </a:cxn>
                  <a:cxn ang="0">
                    <a:pos x="95" y="96"/>
                  </a:cxn>
                  <a:cxn ang="0">
                    <a:pos x="100" y="96"/>
                  </a:cxn>
                  <a:cxn ang="0">
                    <a:pos x="105" y="93"/>
                  </a:cxn>
                  <a:cxn ang="0">
                    <a:pos x="105" y="57"/>
                  </a:cxn>
                  <a:cxn ang="0">
                    <a:pos x="107" y="47"/>
                  </a:cxn>
                  <a:cxn ang="0">
                    <a:pos x="110" y="36"/>
                  </a:cxn>
                  <a:cxn ang="0">
                    <a:pos x="110" y="26"/>
                  </a:cxn>
                  <a:cxn ang="0">
                    <a:pos x="112" y="14"/>
                  </a:cxn>
                  <a:cxn ang="0">
                    <a:pos x="112" y="0"/>
                  </a:cxn>
                  <a:cxn ang="0">
                    <a:pos x="107" y="0"/>
                  </a:cxn>
                  <a:cxn ang="0">
                    <a:pos x="100" y="2"/>
                  </a:cxn>
                  <a:cxn ang="0">
                    <a:pos x="88" y="2"/>
                  </a:cxn>
                  <a:cxn ang="0">
                    <a:pos x="81" y="4"/>
                  </a:cxn>
                  <a:cxn ang="0">
                    <a:pos x="74" y="4"/>
                  </a:cxn>
                  <a:cxn ang="0">
                    <a:pos x="67" y="7"/>
                  </a:cxn>
                  <a:cxn ang="0">
                    <a:pos x="57" y="9"/>
                  </a:cxn>
                  <a:cxn ang="0">
                    <a:pos x="50" y="9"/>
                  </a:cxn>
                  <a:cxn ang="0">
                    <a:pos x="43" y="11"/>
                  </a:cxn>
                  <a:cxn ang="0">
                    <a:pos x="35" y="14"/>
                  </a:cxn>
                  <a:cxn ang="0">
                    <a:pos x="28" y="14"/>
                  </a:cxn>
                  <a:cxn ang="0">
                    <a:pos x="21" y="16"/>
                  </a:cxn>
                  <a:cxn ang="0">
                    <a:pos x="16" y="19"/>
                  </a:cxn>
                  <a:cxn ang="0">
                    <a:pos x="9" y="21"/>
                  </a:cxn>
                  <a:cxn ang="0">
                    <a:pos x="4" y="23"/>
                  </a:cxn>
                  <a:cxn ang="0">
                    <a:pos x="2" y="45"/>
                  </a:cxn>
                </a:cxnLst>
                <a:rect l="0" t="0" r="r" b="b"/>
                <a:pathLst>
                  <a:path w="112" h="115">
                    <a:moveTo>
                      <a:pt x="2" y="45"/>
                    </a:moveTo>
                    <a:lnTo>
                      <a:pt x="0" y="69"/>
                    </a:lnTo>
                    <a:lnTo>
                      <a:pt x="2" y="91"/>
                    </a:lnTo>
                    <a:lnTo>
                      <a:pt x="4" y="115"/>
                    </a:lnTo>
                    <a:lnTo>
                      <a:pt x="33" y="115"/>
                    </a:lnTo>
                    <a:lnTo>
                      <a:pt x="47" y="110"/>
                    </a:lnTo>
                    <a:lnTo>
                      <a:pt x="55" y="110"/>
                    </a:lnTo>
                    <a:lnTo>
                      <a:pt x="76" y="103"/>
                    </a:lnTo>
                    <a:lnTo>
                      <a:pt x="83" y="100"/>
                    </a:lnTo>
                    <a:lnTo>
                      <a:pt x="88" y="98"/>
                    </a:lnTo>
                    <a:lnTo>
                      <a:pt x="95" y="96"/>
                    </a:lnTo>
                    <a:lnTo>
                      <a:pt x="100" y="96"/>
                    </a:lnTo>
                    <a:lnTo>
                      <a:pt x="105" y="93"/>
                    </a:lnTo>
                    <a:lnTo>
                      <a:pt x="105" y="57"/>
                    </a:lnTo>
                    <a:lnTo>
                      <a:pt x="107" y="47"/>
                    </a:lnTo>
                    <a:lnTo>
                      <a:pt x="110" y="36"/>
                    </a:lnTo>
                    <a:lnTo>
                      <a:pt x="110" y="26"/>
                    </a:lnTo>
                    <a:lnTo>
                      <a:pt x="112" y="14"/>
                    </a:lnTo>
                    <a:lnTo>
                      <a:pt x="112" y="0"/>
                    </a:lnTo>
                    <a:lnTo>
                      <a:pt x="107" y="0"/>
                    </a:lnTo>
                    <a:lnTo>
                      <a:pt x="100" y="2"/>
                    </a:lnTo>
                    <a:lnTo>
                      <a:pt x="88" y="2"/>
                    </a:lnTo>
                    <a:lnTo>
                      <a:pt x="81" y="4"/>
                    </a:lnTo>
                    <a:lnTo>
                      <a:pt x="74" y="4"/>
                    </a:lnTo>
                    <a:lnTo>
                      <a:pt x="67" y="7"/>
                    </a:lnTo>
                    <a:lnTo>
                      <a:pt x="57" y="9"/>
                    </a:lnTo>
                    <a:lnTo>
                      <a:pt x="50" y="9"/>
                    </a:lnTo>
                    <a:lnTo>
                      <a:pt x="43" y="11"/>
                    </a:lnTo>
                    <a:lnTo>
                      <a:pt x="35" y="14"/>
                    </a:lnTo>
                    <a:lnTo>
                      <a:pt x="28" y="14"/>
                    </a:lnTo>
                    <a:lnTo>
                      <a:pt x="21" y="16"/>
                    </a:lnTo>
                    <a:lnTo>
                      <a:pt x="16" y="19"/>
                    </a:lnTo>
                    <a:lnTo>
                      <a:pt x="9" y="21"/>
                    </a:lnTo>
                    <a:lnTo>
                      <a:pt x="4" y="23"/>
                    </a:lnTo>
                    <a:lnTo>
                      <a:pt x="2" y="45"/>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6" name="Freeform 5092"/>
              <p:cNvSpPr>
                <a:spLocks/>
              </p:cNvSpPr>
              <p:nvPr/>
            </p:nvSpPr>
            <p:spPr bwMode="auto">
              <a:xfrm>
                <a:off x="8356" y="8090"/>
                <a:ext cx="166"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6"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7" name="Freeform 5093"/>
              <p:cNvSpPr>
                <a:spLocks/>
              </p:cNvSpPr>
              <p:nvPr/>
            </p:nvSpPr>
            <p:spPr bwMode="auto">
              <a:xfrm>
                <a:off x="8361" y="8100"/>
                <a:ext cx="144" cy="170"/>
              </a:xfrm>
              <a:custGeom>
                <a:avLst/>
                <a:gdLst/>
                <a:ahLst/>
                <a:cxnLst>
                  <a:cxn ang="0">
                    <a:pos x="64" y="167"/>
                  </a:cxn>
                  <a:cxn ang="0">
                    <a:pos x="74" y="170"/>
                  </a:cxn>
                  <a:cxn ang="0">
                    <a:pos x="100" y="170"/>
                  </a:cxn>
                  <a:cxn ang="0">
                    <a:pos x="110" y="167"/>
                  </a:cxn>
                  <a:cxn ang="0">
                    <a:pos x="134" y="167"/>
                  </a:cxn>
                  <a:cxn ang="0">
                    <a:pos x="143" y="165"/>
                  </a:cxn>
                  <a:cxn ang="0">
                    <a:pos x="143" y="0"/>
                  </a:cxn>
                  <a:cxn ang="0">
                    <a:pos x="117" y="0"/>
                  </a:cxn>
                  <a:cxn ang="0">
                    <a:pos x="108" y="2"/>
                  </a:cxn>
                  <a:cxn ang="0">
                    <a:pos x="91" y="2"/>
                  </a:cxn>
                  <a:cxn ang="0">
                    <a:pos x="81" y="4"/>
                  </a:cxn>
                  <a:cxn ang="0">
                    <a:pos x="74" y="4"/>
                  </a:cxn>
                  <a:cxn ang="0">
                    <a:pos x="64" y="7"/>
                  </a:cxn>
                  <a:cxn ang="0">
                    <a:pos x="55" y="7"/>
                  </a:cxn>
                  <a:cxn ang="0">
                    <a:pos x="48" y="9"/>
                  </a:cxn>
                  <a:cxn ang="0">
                    <a:pos x="38" y="9"/>
                  </a:cxn>
                  <a:cxn ang="0">
                    <a:pos x="28" y="12"/>
                  </a:cxn>
                  <a:cxn ang="0">
                    <a:pos x="21" y="14"/>
                  </a:cxn>
                  <a:cxn ang="0">
                    <a:pos x="12" y="14"/>
                  </a:cxn>
                  <a:cxn ang="0">
                    <a:pos x="4" y="16"/>
                  </a:cxn>
                  <a:cxn ang="0">
                    <a:pos x="0" y="50"/>
                  </a:cxn>
                  <a:cxn ang="0">
                    <a:pos x="0" y="124"/>
                  </a:cxn>
                  <a:cxn ang="0">
                    <a:pos x="4" y="167"/>
                  </a:cxn>
                  <a:cxn ang="0">
                    <a:pos x="64" y="167"/>
                  </a:cxn>
                </a:cxnLst>
                <a:rect l="0" t="0" r="r" b="b"/>
                <a:pathLst>
                  <a:path w="144" h="170">
                    <a:moveTo>
                      <a:pt x="64" y="167"/>
                    </a:moveTo>
                    <a:lnTo>
                      <a:pt x="74" y="170"/>
                    </a:lnTo>
                    <a:lnTo>
                      <a:pt x="100" y="170"/>
                    </a:lnTo>
                    <a:lnTo>
                      <a:pt x="110" y="167"/>
                    </a:lnTo>
                    <a:lnTo>
                      <a:pt x="134" y="167"/>
                    </a:lnTo>
                    <a:lnTo>
                      <a:pt x="143" y="165"/>
                    </a:lnTo>
                    <a:lnTo>
                      <a:pt x="143" y="0"/>
                    </a:lnTo>
                    <a:lnTo>
                      <a:pt x="117" y="0"/>
                    </a:lnTo>
                    <a:lnTo>
                      <a:pt x="108" y="2"/>
                    </a:lnTo>
                    <a:lnTo>
                      <a:pt x="91" y="2"/>
                    </a:lnTo>
                    <a:lnTo>
                      <a:pt x="81" y="4"/>
                    </a:lnTo>
                    <a:lnTo>
                      <a:pt x="74" y="4"/>
                    </a:lnTo>
                    <a:lnTo>
                      <a:pt x="64" y="7"/>
                    </a:lnTo>
                    <a:lnTo>
                      <a:pt x="55" y="7"/>
                    </a:lnTo>
                    <a:lnTo>
                      <a:pt x="48" y="9"/>
                    </a:lnTo>
                    <a:lnTo>
                      <a:pt x="38" y="9"/>
                    </a:lnTo>
                    <a:lnTo>
                      <a:pt x="28" y="12"/>
                    </a:lnTo>
                    <a:lnTo>
                      <a:pt x="21" y="14"/>
                    </a:lnTo>
                    <a:lnTo>
                      <a:pt x="12" y="14"/>
                    </a:lnTo>
                    <a:lnTo>
                      <a:pt x="4" y="16"/>
                    </a:lnTo>
                    <a:lnTo>
                      <a:pt x="0" y="50"/>
                    </a:lnTo>
                    <a:lnTo>
                      <a:pt x="0" y="124"/>
                    </a:lnTo>
                    <a:lnTo>
                      <a:pt x="4" y="167"/>
                    </a:lnTo>
                    <a:lnTo>
                      <a:pt x="64" y="16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8" name="Freeform 5094"/>
              <p:cNvSpPr>
                <a:spLocks/>
              </p:cNvSpPr>
              <p:nvPr/>
            </p:nvSpPr>
            <p:spPr bwMode="auto">
              <a:xfrm>
                <a:off x="8361" y="8102"/>
                <a:ext cx="139" cy="163"/>
              </a:xfrm>
              <a:custGeom>
                <a:avLst/>
                <a:gdLst/>
                <a:ahLst/>
                <a:cxnLst>
                  <a:cxn ang="0">
                    <a:pos x="38" y="9"/>
                  </a:cxn>
                  <a:cxn ang="0">
                    <a:pos x="23" y="14"/>
                  </a:cxn>
                  <a:cxn ang="0">
                    <a:pos x="14" y="14"/>
                  </a:cxn>
                  <a:cxn ang="0">
                    <a:pos x="7" y="16"/>
                  </a:cxn>
                  <a:cxn ang="0">
                    <a:pos x="2" y="50"/>
                  </a:cxn>
                  <a:cxn ang="0">
                    <a:pos x="2" y="67"/>
                  </a:cxn>
                  <a:cxn ang="0">
                    <a:pos x="0" y="83"/>
                  </a:cxn>
                  <a:cxn ang="0">
                    <a:pos x="0" y="100"/>
                  </a:cxn>
                  <a:cxn ang="0">
                    <a:pos x="2" y="120"/>
                  </a:cxn>
                  <a:cxn ang="0">
                    <a:pos x="2" y="139"/>
                  </a:cxn>
                  <a:cxn ang="0">
                    <a:pos x="7" y="160"/>
                  </a:cxn>
                  <a:cxn ang="0">
                    <a:pos x="31" y="160"/>
                  </a:cxn>
                  <a:cxn ang="0">
                    <a:pos x="40" y="163"/>
                  </a:cxn>
                  <a:cxn ang="0">
                    <a:pos x="115" y="163"/>
                  </a:cxn>
                  <a:cxn ang="0">
                    <a:pos x="124" y="160"/>
                  </a:cxn>
                  <a:cxn ang="0">
                    <a:pos x="132" y="160"/>
                  </a:cxn>
                  <a:cxn ang="0">
                    <a:pos x="139" y="158"/>
                  </a:cxn>
                  <a:cxn ang="0">
                    <a:pos x="139" y="0"/>
                  </a:cxn>
                  <a:cxn ang="0">
                    <a:pos x="132" y="0"/>
                  </a:cxn>
                  <a:cxn ang="0">
                    <a:pos x="122" y="2"/>
                  </a:cxn>
                  <a:cxn ang="0">
                    <a:pos x="98" y="2"/>
                  </a:cxn>
                  <a:cxn ang="0">
                    <a:pos x="88" y="4"/>
                  </a:cxn>
                  <a:cxn ang="0">
                    <a:pos x="72" y="4"/>
                  </a:cxn>
                  <a:cxn ang="0">
                    <a:pos x="64" y="7"/>
                  </a:cxn>
                  <a:cxn ang="0">
                    <a:pos x="55" y="7"/>
                  </a:cxn>
                  <a:cxn ang="0">
                    <a:pos x="48" y="9"/>
                  </a:cxn>
                  <a:cxn ang="0">
                    <a:pos x="38" y="9"/>
                  </a:cxn>
                </a:cxnLst>
                <a:rect l="0" t="0" r="r" b="b"/>
                <a:pathLst>
                  <a:path w="139" h="163">
                    <a:moveTo>
                      <a:pt x="38" y="9"/>
                    </a:moveTo>
                    <a:lnTo>
                      <a:pt x="23" y="14"/>
                    </a:lnTo>
                    <a:lnTo>
                      <a:pt x="14" y="14"/>
                    </a:lnTo>
                    <a:lnTo>
                      <a:pt x="7" y="16"/>
                    </a:lnTo>
                    <a:lnTo>
                      <a:pt x="2" y="50"/>
                    </a:lnTo>
                    <a:lnTo>
                      <a:pt x="2" y="67"/>
                    </a:lnTo>
                    <a:lnTo>
                      <a:pt x="0" y="83"/>
                    </a:lnTo>
                    <a:lnTo>
                      <a:pt x="0" y="100"/>
                    </a:lnTo>
                    <a:lnTo>
                      <a:pt x="2" y="120"/>
                    </a:lnTo>
                    <a:lnTo>
                      <a:pt x="2" y="139"/>
                    </a:lnTo>
                    <a:lnTo>
                      <a:pt x="7" y="160"/>
                    </a:lnTo>
                    <a:lnTo>
                      <a:pt x="31" y="160"/>
                    </a:lnTo>
                    <a:lnTo>
                      <a:pt x="40" y="163"/>
                    </a:lnTo>
                    <a:lnTo>
                      <a:pt x="115" y="163"/>
                    </a:lnTo>
                    <a:lnTo>
                      <a:pt x="124" y="160"/>
                    </a:lnTo>
                    <a:lnTo>
                      <a:pt x="132" y="160"/>
                    </a:lnTo>
                    <a:lnTo>
                      <a:pt x="139" y="158"/>
                    </a:lnTo>
                    <a:lnTo>
                      <a:pt x="139" y="0"/>
                    </a:lnTo>
                    <a:lnTo>
                      <a:pt x="132" y="0"/>
                    </a:lnTo>
                    <a:lnTo>
                      <a:pt x="122" y="2"/>
                    </a:lnTo>
                    <a:lnTo>
                      <a:pt x="98" y="2"/>
                    </a:lnTo>
                    <a:lnTo>
                      <a:pt x="88" y="4"/>
                    </a:lnTo>
                    <a:lnTo>
                      <a:pt x="72" y="4"/>
                    </a:lnTo>
                    <a:lnTo>
                      <a:pt x="64" y="7"/>
                    </a:lnTo>
                    <a:lnTo>
                      <a:pt x="55" y="7"/>
                    </a:lnTo>
                    <a:lnTo>
                      <a:pt x="48" y="9"/>
                    </a:lnTo>
                    <a:lnTo>
                      <a:pt x="38" y="9"/>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9" name="Freeform 5095"/>
              <p:cNvSpPr>
                <a:spLocks/>
              </p:cNvSpPr>
              <p:nvPr/>
            </p:nvSpPr>
            <p:spPr bwMode="auto">
              <a:xfrm>
                <a:off x="8364" y="8107"/>
                <a:ext cx="134" cy="156"/>
              </a:xfrm>
              <a:custGeom>
                <a:avLst/>
                <a:gdLst/>
                <a:ahLst/>
                <a:cxnLst>
                  <a:cxn ang="0">
                    <a:pos x="2" y="62"/>
                  </a:cxn>
                  <a:cxn ang="0">
                    <a:pos x="0" y="79"/>
                  </a:cxn>
                  <a:cxn ang="0">
                    <a:pos x="0" y="96"/>
                  </a:cxn>
                  <a:cxn ang="0">
                    <a:pos x="2" y="112"/>
                  </a:cxn>
                  <a:cxn ang="0">
                    <a:pos x="7" y="151"/>
                  </a:cxn>
                  <a:cxn ang="0">
                    <a:pos x="14" y="151"/>
                  </a:cxn>
                  <a:cxn ang="0">
                    <a:pos x="21" y="153"/>
                  </a:cxn>
                  <a:cxn ang="0">
                    <a:pos x="45" y="153"/>
                  </a:cxn>
                  <a:cxn ang="0">
                    <a:pos x="55" y="156"/>
                  </a:cxn>
                  <a:cxn ang="0">
                    <a:pos x="86" y="156"/>
                  </a:cxn>
                  <a:cxn ang="0">
                    <a:pos x="93" y="153"/>
                  </a:cxn>
                  <a:cxn ang="0">
                    <a:pos x="117" y="153"/>
                  </a:cxn>
                  <a:cxn ang="0">
                    <a:pos x="124" y="151"/>
                  </a:cxn>
                  <a:cxn ang="0">
                    <a:pos x="134" y="151"/>
                  </a:cxn>
                  <a:cxn ang="0">
                    <a:pos x="134" y="0"/>
                  </a:cxn>
                  <a:cxn ang="0">
                    <a:pos x="93" y="0"/>
                  </a:cxn>
                  <a:cxn ang="0">
                    <a:pos x="86" y="2"/>
                  </a:cxn>
                  <a:cxn ang="0">
                    <a:pos x="69" y="2"/>
                  </a:cxn>
                  <a:cxn ang="0">
                    <a:pos x="62" y="4"/>
                  </a:cxn>
                  <a:cxn ang="0">
                    <a:pos x="52" y="4"/>
                  </a:cxn>
                  <a:cxn ang="0">
                    <a:pos x="45" y="7"/>
                  </a:cxn>
                  <a:cxn ang="0">
                    <a:pos x="38" y="7"/>
                  </a:cxn>
                  <a:cxn ang="0">
                    <a:pos x="31" y="9"/>
                  </a:cxn>
                  <a:cxn ang="0">
                    <a:pos x="21" y="11"/>
                  </a:cxn>
                  <a:cxn ang="0">
                    <a:pos x="14" y="14"/>
                  </a:cxn>
                  <a:cxn ang="0">
                    <a:pos x="7" y="14"/>
                  </a:cxn>
                  <a:cxn ang="0">
                    <a:pos x="4" y="31"/>
                  </a:cxn>
                  <a:cxn ang="0">
                    <a:pos x="2" y="45"/>
                  </a:cxn>
                  <a:cxn ang="0">
                    <a:pos x="2" y="62"/>
                  </a:cxn>
                </a:cxnLst>
                <a:rect l="0" t="0" r="r" b="b"/>
                <a:pathLst>
                  <a:path w="134" h="156">
                    <a:moveTo>
                      <a:pt x="2" y="62"/>
                    </a:moveTo>
                    <a:lnTo>
                      <a:pt x="0" y="79"/>
                    </a:lnTo>
                    <a:lnTo>
                      <a:pt x="0" y="96"/>
                    </a:lnTo>
                    <a:lnTo>
                      <a:pt x="2" y="112"/>
                    </a:lnTo>
                    <a:lnTo>
                      <a:pt x="7" y="151"/>
                    </a:lnTo>
                    <a:lnTo>
                      <a:pt x="14" y="151"/>
                    </a:lnTo>
                    <a:lnTo>
                      <a:pt x="21" y="153"/>
                    </a:lnTo>
                    <a:lnTo>
                      <a:pt x="45" y="153"/>
                    </a:lnTo>
                    <a:lnTo>
                      <a:pt x="55" y="156"/>
                    </a:lnTo>
                    <a:lnTo>
                      <a:pt x="86" y="156"/>
                    </a:lnTo>
                    <a:lnTo>
                      <a:pt x="93" y="153"/>
                    </a:lnTo>
                    <a:lnTo>
                      <a:pt x="117" y="153"/>
                    </a:lnTo>
                    <a:lnTo>
                      <a:pt x="124" y="151"/>
                    </a:lnTo>
                    <a:lnTo>
                      <a:pt x="134" y="151"/>
                    </a:lnTo>
                    <a:lnTo>
                      <a:pt x="134" y="0"/>
                    </a:lnTo>
                    <a:lnTo>
                      <a:pt x="93" y="0"/>
                    </a:lnTo>
                    <a:lnTo>
                      <a:pt x="86" y="2"/>
                    </a:lnTo>
                    <a:lnTo>
                      <a:pt x="69" y="2"/>
                    </a:lnTo>
                    <a:lnTo>
                      <a:pt x="62" y="4"/>
                    </a:lnTo>
                    <a:lnTo>
                      <a:pt x="52" y="4"/>
                    </a:lnTo>
                    <a:lnTo>
                      <a:pt x="45" y="7"/>
                    </a:lnTo>
                    <a:lnTo>
                      <a:pt x="38" y="7"/>
                    </a:lnTo>
                    <a:lnTo>
                      <a:pt x="31" y="9"/>
                    </a:lnTo>
                    <a:lnTo>
                      <a:pt x="21" y="11"/>
                    </a:lnTo>
                    <a:lnTo>
                      <a:pt x="14" y="14"/>
                    </a:lnTo>
                    <a:lnTo>
                      <a:pt x="7" y="14"/>
                    </a:lnTo>
                    <a:lnTo>
                      <a:pt x="4" y="31"/>
                    </a:lnTo>
                    <a:lnTo>
                      <a:pt x="2" y="45"/>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0" name="Freeform 5096"/>
              <p:cNvSpPr>
                <a:spLocks/>
              </p:cNvSpPr>
              <p:nvPr/>
            </p:nvSpPr>
            <p:spPr bwMode="auto">
              <a:xfrm>
                <a:off x="8366" y="8109"/>
                <a:ext cx="127" cy="149"/>
              </a:xfrm>
              <a:custGeom>
                <a:avLst/>
                <a:gdLst/>
                <a:ahLst/>
                <a:cxnLst>
                  <a:cxn ang="0">
                    <a:pos x="4" y="124"/>
                  </a:cxn>
                  <a:cxn ang="0">
                    <a:pos x="7" y="143"/>
                  </a:cxn>
                  <a:cxn ang="0">
                    <a:pos x="14" y="146"/>
                  </a:cxn>
                  <a:cxn ang="0">
                    <a:pos x="28" y="146"/>
                  </a:cxn>
                  <a:cxn ang="0">
                    <a:pos x="36" y="148"/>
                  </a:cxn>
                  <a:cxn ang="0">
                    <a:pos x="98" y="148"/>
                  </a:cxn>
                  <a:cxn ang="0">
                    <a:pos x="105" y="146"/>
                  </a:cxn>
                  <a:cxn ang="0">
                    <a:pos x="112" y="146"/>
                  </a:cxn>
                  <a:cxn ang="0">
                    <a:pos x="120" y="143"/>
                  </a:cxn>
                  <a:cxn ang="0">
                    <a:pos x="127" y="143"/>
                  </a:cxn>
                  <a:cxn ang="0">
                    <a:pos x="127" y="0"/>
                  </a:cxn>
                  <a:cxn ang="0">
                    <a:pos x="96" y="0"/>
                  </a:cxn>
                  <a:cxn ang="0">
                    <a:pos x="88" y="2"/>
                  </a:cxn>
                  <a:cxn ang="0">
                    <a:pos x="67" y="2"/>
                  </a:cxn>
                  <a:cxn ang="0">
                    <a:pos x="60" y="4"/>
                  </a:cxn>
                  <a:cxn ang="0">
                    <a:pos x="50" y="4"/>
                  </a:cxn>
                  <a:cxn ang="0">
                    <a:pos x="43" y="7"/>
                  </a:cxn>
                  <a:cxn ang="0">
                    <a:pos x="36" y="7"/>
                  </a:cxn>
                  <a:cxn ang="0">
                    <a:pos x="28" y="9"/>
                  </a:cxn>
                  <a:cxn ang="0">
                    <a:pos x="21" y="11"/>
                  </a:cxn>
                  <a:cxn ang="0">
                    <a:pos x="7" y="16"/>
                  </a:cxn>
                  <a:cxn ang="0">
                    <a:pos x="0" y="60"/>
                  </a:cxn>
                  <a:cxn ang="0">
                    <a:pos x="0" y="91"/>
                  </a:cxn>
                  <a:cxn ang="0">
                    <a:pos x="4" y="124"/>
                  </a:cxn>
                </a:cxnLst>
                <a:rect l="0" t="0" r="r" b="b"/>
                <a:pathLst>
                  <a:path w="127" h="149">
                    <a:moveTo>
                      <a:pt x="4" y="124"/>
                    </a:moveTo>
                    <a:lnTo>
                      <a:pt x="7" y="143"/>
                    </a:lnTo>
                    <a:lnTo>
                      <a:pt x="14" y="146"/>
                    </a:lnTo>
                    <a:lnTo>
                      <a:pt x="28" y="146"/>
                    </a:lnTo>
                    <a:lnTo>
                      <a:pt x="36" y="148"/>
                    </a:lnTo>
                    <a:lnTo>
                      <a:pt x="98" y="148"/>
                    </a:lnTo>
                    <a:lnTo>
                      <a:pt x="105" y="146"/>
                    </a:lnTo>
                    <a:lnTo>
                      <a:pt x="112" y="146"/>
                    </a:lnTo>
                    <a:lnTo>
                      <a:pt x="120" y="143"/>
                    </a:lnTo>
                    <a:lnTo>
                      <a:pt x="127" y="143"/>
                    </a:lnTo>
                    <a:lnTo>
                      <a:pt x="127" y="0"/>
                    </a:lnTo>
                    <a:lnTo>
                      <a:pt x="96" y="0"/>
                    </a:lnTo>
                    <a:lnTo>
                      <a:pt x="88" y="2"/>
                    </a:lnTo>
                    <a:lnTo>
                      <a:pt x="67" y="2"/>
                    </a:lnTo>
                    <a:lnTo>
                      <a:pt x="60" y="4"/>
                    </a:lnTo>
                    <a:lnTo>
                      <a:pt x="50" y="4"/>
                    </a:lnTo>
                    <a:lnTo>
                      <a:pt x="43" y="7"/>
                    </a:lnTo>
                    <a:lnTo>
                      <a:pt x="36" y="7"/>
                    </a:lnTo>
                    <a:lnTo>
                      <a:pt x="28" y="9"/>
                    </a:lnTo>
                    <a:lnTo>
                      <a:pt x="21" y="11"/>
                    </a:lnTo>
                    <a:lnTo>
                      <a:pt x="7" y="16"/>
                    </a:lnTo>
                    <a:lnTo>
                      <a:pt x="0" y="60"/>
                    </a:lnTo>
                    <a:lnTo>
                      <a:pt x="0" y="91"/>
                    </a:lnTo>
                    <a:lnTo>
                      <a:pt x="4"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1" name="Freeform 5097"/>
              <p:cNvSpPr>
                <a:spLocks/>
              </p:cNvSpPr>
              <p:nvPr/>
            </p:nvSpPr>
            <p:spPr bwMode="auto">
              <a:xfrm>
                <a:off x="8368" y="8114"/>
                <a:ext cx="123" cy="142"/>
              </a:xfrm>
              <a:custGeom>
                <a:avLst/>
                <a:gdLst/>
                <a:ahLst/>
                <a:cxnLst>
                  <a:cxn ang="0">
                    <a:pos x="0" y="55"/>
                  </a:cxn>
                  <a:cxn ang="0">
                    <a:pos x="0" y="83"/>
                  </a:cxn>
                  <a:cxn ang="0">
                    <a:pos x="7" y="134"/>
                  </a:cxn>
                  <a:cxn ang="0">
                    <a:pos x="14" y="136"/>
                  </a:cxn>
                  <a:cxn ang="0">
                    <a:pos x="21" y="136"/>
                  </a:cxn>
                  <a:cxn ang="0">
                    <a:pos x="28" y="139"/>
                  </a:cxn>
                  <a:cxn ang="0">
                    <a:pos x="36" y="139"/>
                  </a:cxn>
                  <a:cxn ang="0">
                    <a:pos x="43" y="141"/>
                  </a:cxn>
                  <a:cxn ang="0">
                    <a:pos x="79" y="141"/>
                  </a:cxn>
                  <a:cxn ang="0">
                    <a:pos x="86" y="139"/>
                  </a:cxn>
                  <a:cxn ang="0">
                    <a:pos x="98" y="139"/>
                  </a:cxn>
                  <a:cxn ang="0">
                    <a:pos x="112" y="134"/>
                  </a:cxn>
                  <a:cxn ang="0">
                    <a:pos x="120" y="134"/>
                  </a:cxn>
                  <a:cxn ang="0">
                    <a:pos x="122" y="98"/>
                  </a:cxn>
                  <a:cxn ang="0">
                    <a:pos x="122" y="31"/>
                  </a:cxn>
                  <a:cxn ang="0">
                    <a:pos x="120" y="0"/>
                  </a:cxn>
                  <a:cxn ang="0">
                    <a:pos x="64" y="0"/>
                  </a:cxn>
                  <a:cxn ang="0">
                    <a:pos x="57" y="2"/>
                  </a:cxn>
                  <a:cxn ang="0">
                    <a:pos x="50" y="2"/>
                  </a:cxn>
                  <a:cxn ang="0">
                    <a:pos x="43" y="4"/>
                  </a:cxn>
                  <a:cxn ang="0">
                    <a:pos x="36" y="4"/>
                  </a:cxn>
                  <a:cxn ang="0">
                    <a:pos x="28" y="7"/>
                  </a:cxn>
                  <a:cxn ang="0">
                    <a:pos x="7" y="14"/>
                  </a:cxn>
                  <a:cxn ang="0">
                    <a:pos x="4" y="28"/>
                  </a:cxn>
                  <a:cxn ang="0">
                    <a:pos x="2" y="40"/>
                  </a:cxn>
                  <a:cxn ang="0">
                    <a:pos x="0" y="55"/>
                  </a:cxn>
                </a:cxnLst>
                <a:rect l="0" t="0" r="r" b="b"/>
                <a:pathLst>
                  <a:path w="123" h="142">
                    <a:moveTo>
                      <a:pt x="0" y="55"/>
                    </a:moveTo>
                    <a:lnTo>
                      <a:pt x="0" y="83"/>
                    </a:lnTo>
                    <a:lnTo>
                      <a:pt x="7" y="134"/>
                    </a:lnTo>
                    <a:lnTo>
                      <a:pt x="14" y="136"/>
                    </a:lnTo>
                    <a:lnTo>
                      <a:pt x="21" y="136"/>
                    </a:lnTo>
                    <a:lnTo>
                      <a:pt x="28" y="139"/>
                    </a:lnTo>
                    <a:lnTo>
                      <a:pt x="36" y="139"/>
                    </a:lnTo>
                    <a:lnTo>
                      <a:pt x="43" y="141"/>
                    </a:lnTo>
                    <a:lnTo>
                      <a:pt x="79" y="141"/>
                    </a:lnTo>
                    <a:lnTo>
                      <a:pt x="86" y="139"/>
                    </a:lnTo>
                    <a:lnTo>
                      <a:pt x="98" y="139"/>
                    </a:lnTo>
                    <a:lnTo>
                      <a:pt x="112" y="134"/>
                    </a:lnTo>
                    <a:lnTo>
                      <a:pt x="120" y="134"/>
                    </a:lnTo>
                    <a:lnTo>
                      <a:pt x="122" y="98"/>
                    </a:lnTo>
                    <a:lnTo>
                      <a:pt x="122" y="31"/>
                    </a:lnTo>
                    <a:lnTo>
                      <a:pt x="120" y="0"/>
                    </a:lnTo>
                    <a:lnTo>
                      <a:pt x="64" y="0"/>
                    </a:lnTo>
                    <a:lnTo>
                      <a:pt x="57" y="2"/>
                    </a:lnTo>
                    <a:lnTo>
                      <a:pt x="50" y="2"/>
                    </a:lnTo>
                    <a:lnTo>
                      <a:pt x="43" y="4"/>
                    </a:lnTo>
                    <a:lnTo>
                      <a:pt x="36" y="4"/>
                    </a:lnTo>
                    <a:lnTo>
                      <a:pt x="28" y="7"/>
                    </a:lnTo>
                    <a:lnTo>
                      <a:pt x="7" y="14"/>
                    </a:lnTo>
                    <a:lnTo>
                      <a:pt x="4" y="28"/>
                    </a:lnTo>
                    <a:lnTo>
                      <a:pt x="2" y="40"/>
                    </a:lnTo>
                    <a:lnTo>
                      <a:pt x="0" y="55"/>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2" name="Freeform 5098"/>
              <p:cNvSpPr>
                <a:spLocks/>
              </p:cNvSpPr>
              <p:nvPr/>
            </p:nvSpPr>
            <p:spPr bwMode="auto">
              <a:xfrm>
                <a:off x="8371" y="8116"/>
                <a:ext cx="115" cy="137"/>
              </a:xfrm>
              <a:custGeom>
                <a:avLst/>
                <a:gdLst/>
                <a:ahLst/>
                <a:cxnLst>
                  <a:cxn ang="0">
                    <a:pos x="2" y="40"/>
                  </a:cxn>
                  <a:cxn ang="0">
                    <a:pos x="0" y="52"/>
                  </a:cxn>
                  <a:cxn ang="0">
                    <a:pos x="0" y="81"/>
                  </a:cxn>
                  <a:cxn ang="0">
                    <a:pos x="4" y="110"/>
                  </a:cxn>
                  <a:cxn ang="0">
                    <a:pos x="7" y="127"/>
                  </a:cxn>
                  <a:cxn ang="0">
                    <a:pos x="21" y="132"/>
                  </a:cxn>
                  <a:cxn ang="0">
                    <a:pos x="28" y="132"/>
                  </a:cxn>
                  <a:cxn ang="0">
                    <a:pos x="33" y="134"/>
                  </a:cxn>
                  <a:cxn ang="0">
                    <a:pos x="47" y="134"/>
                  </a:cxn>
                  <a:cxn ang="0">
                    <a:pos x="55" y="136"/>
                  </a:cxn>
                  <a:cxn ang="0">
                    <a:pos x="60" y="136"/>
                  </a:cxn>
                  <a:cxn ang="0">
                    <a:pos x="67" y="134"/>
                  </a:cxn>
                  <a:cxn ang="0">
                    <a:pos x="88" y="134"/>
                  </a:cxn>
                  <a:cxn ang="0">
                    <a:pos x="93" y="132"/>
                  </a:cxn>
                  <a:cxn ang="0">
                    <a:pos x="100" y="129"/>
                  </a:cxn>
                  <a:cxn ang="0">
                    <a:pos x="107" y="129"/>
                  </a:cxn>
                  <a:cxn ang="0">
                    <a:pos x="115" y="127"/>
                  </a:cxn>
                  <a:cxn ang="0">
                    <a:pos x="115" y="31"/>
                  </a:cxn>
                  <a:cxn ang="0">
                    <a:pos x="112" y="0"/>
                  </a:cxn>
                  <a:cxn ang="0">
                    <a:pos x="60" y="0"/>
                  </a:cxn>
                  <a:cxn ang="0">
                    <a:pos x="52" y="2"/>
                  </a:cxn>
                  <a:cxn ang="0">
                    <a:pos x="47" y="2"/>
                  </a:cxn>
                  <a:cxn ang="0">
                    <a:pos x="40" y="4"/>
                  </a:cxn>
                  <a:cxn ang="0">
                    <a:pos x="33" y="4"/>
                  </a:cxn>
                  <a:cxn ang="0">
                    <a:pos x="26" y="7"/>
                  </a:cxn>
                  <a:cxn ang="0">
                    <a:pos x="21" y="9"/>
                  </a:cxn>
                  <a:cxn ang="0">
                    <a:pos x="7" y="14"/>
                  </a:cxn>
                  <a:cxn ang="0">
                    <a:pos x="4" y="26"/>
                  </a:cxn>
                  <a:cxn ang="0">
                    <a:pos x="2" y="40"/>
                  </a:cxn>
                </a:cxnLst>
                <a:rect l="0" t="0" r="r" b="b"/>
                <a:pathLst>
                  <a:path w="115" h="137">
                    <a:moveTo>
                      <a:pt x="2" y="40"/>
                    </a:moveTo>
                    <a:lnTo>
                      <a:pt x="0" y="52"/>
                    </a:lnTo>
                    <a:lnTo>
                      <a:pt x="0" y="81"/>
                    </a:lnTo>
                    <a:lnTo>
                      <a:pt x="4" y="110"/>
                    </a:lnTo>
                    <a:lnTo>
                      <a:pt x="7" y="127"/>
                    </a:lnTo>
                    <a:lnTo>
                      <a:pt x="21" y="132"/>
                    </a:lnTo>
                    <a:lnTo>
                      <a:pt x="28" y="132"/>
                    </a:lnTo>
                    <a:lnTo>
                      <a:pt x="33" y="134"/>
                    </a:lnTo>
                    <a:lnTo>
                      <a:pt x="47" y="134"/>
                    </a:lnTo>
                    <a:lnTo>
                      <a:pt x="55" y="136"/>
                    </a:lnTo>
                    <a:lnTo>
                      <a:pt x="60" y="136"/>
                    </a:lnTo>
                    <a:lnTo>
                      <a:pt x="67" y="134"/>
                    </a:lnTo>
                    <a:lnTo>
                      <a:pt x="88" y="134"/>
                    </a:lnTo>
                    <a:lnTo>
                      <a:pt x="93" y="132"/>
                    </a:lnTo>
                    <a:lnTo>
                      <a:pt x="100" y="129"/>
                    </a:lnTo>
                    <a:lnTo>
                      <a:pt x="107" y="129"/>
                    </a:lnTo>
                    <a:lnTo>
                      <a:pt x="115" y="127"/>
                    </a:lnTo>
                    <a:lnTo>
                      <a:pt x="115" y="31"/>
                    </a:lnTo>
                    <a:lnTo>
                      <a:pt x="112" y="0"/>
                    </a:lnTo>
                    <a:lnTo>
                      <a:pt x="60" y="0"/>
                    </a:lnTo>
                    <a:lnTo>
                      <a:pt x="52" y="2"/>
                    </a:lnTo>
                    <a:lnTo>
                      <a:pt x="47" y="2"/>
                    </a:lnTo>
                    <a:lnTo>
                      <a:pt x="40" y="4"/>
                    </a:lnTo>
                    <a:lnTo>
                      <a:pt x="33" y="4"/>
                    </a:lnTo>
                    <a:lnTo>
                      <a:pt x="26" y="7"/>
                    </a:lnTo>
                    <a:lnTo>
                      <a:pt x="21" y="9"/>
                    </a:lnTo>
                    <a:lnTo>
                      <a:pt x="7" y="14"/>
                    </a:lnTo>
                    <a:lnTo>
                      <a:pt x="4" y="26"/>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3" name="Freeform 5099"/>
              <p:cNvSpPr>
                <a:spLocks/>
              </p:cNvSpPr>
              <p:nvPr/>
            </p:nvSpPr>
            <p:spPr bwMode="auto">
              <a:xfrm>
                <a:off x="8373" y="8119"/>
                <a:ext cx="111" cy="129"/>
              </a:xfrm>
              <a:custGeom>
                <a:avLst/>
                <a:gdLst/>
                <a:ahLst/>
                <a:cxnLst>
                  <a:cxn ang="0">
                    <a:pos x="7" y="14"/>
                  </a:cxn>
                  <a:cxn ang="0">
                    <a:pos x="0" y="50"/>
                  </a:cxn>
                  <a:cxn ang="0">
                    <a:pos x="0" y="91"/>
                  </a:cxn>
                  <a:cxn ang="0">
                    <a:pos x="4" y="105"/>
                  </a:cxn>
                  <a:cxn ang="0">
                    <a:pos x="7" y="120"/>
                  </a:cxn>
                  <a:cxn ang="0">
                    <a:pos x="14" y="122"/>
                  </a:cxn>
                  <a:cxn ang="0">
                    <a:pos x="21" y="124"/>
                  </a:cxn>
                  <a:cxn ang="0">
                    <a:pos x="26" y="127"/>
                  </a:cxn>
                  <a:cxn ang="0">
                    <a:pos x="33" y="127"/>
                  </a:cxn>
                  <a:cxn ang="0">
                    <a:pos x="38" y="129"/>
                  </a:cxn>
                  <a:cxn ang="0">
                    <a:pos x="69" y="129"/>
                  </a:cxn>
                  <a:cxn ang="0">
                    <a:pos x="76" y="127"/>
                  </a:cxn>
                  <a:cxn ang="0">
                    <a:pos x="81" y="127"/>
                  </a:cxn>
                  <a:cxn ang="0">
                    <a:pos x="88" y="124"/>
                  </a:cxn>
                  <a:cxn ang="0">
                    <a:pos x="96" y="124"/>
                  </a:cxn>
                  <a:cxn ang="0">
                    <a:pos x="100" y="122"/>
                  </a:cxn>
                  <a:cxn ang="0">
                    <a:pos x="107" y="120"/>
                  </a:cxn>
                  <a:cxn ang="0">
                    <a:pos x="110" y="88"/>
                  </a:cxn>
                  <a:cxn ang="0">
                    <a:pos x="110" y="28"/>
                  </a:cxn>
                  <a:cxn ang="0">
                    <a:pos x="107" y="2"/>
                  </a:cxn>
                  <a:cxn ang="0">
                    <a:pos x="100" y="2"/>
                  </a:cxn>
                  <a:cxn ang="0">
                    <a:pos x="96" y="0"/>
                  </a:cxn>
                  <a:cxn ang="0">
                    <a:pos x="57" y="0"/>
                  </a:cxn>
                  <a:cxn ang="0">
                    <a:pos x="50" y="2"/>
                  </a:cxn>
                  <a:cxn ang="0">
                    <a:pos x="45" y="2"/>
                  </a:cxn>
                  <a:cxn ang="0">
                    <a:pos x="38" y="4"/>
                  </a:cxn>
                  <a:cxn ang="0">
                    <a:pos x="33" y="4"/>
                  </a:cxn>
                  <a:cxn ang="0">
                    <a:pos x="26" y="7"/>
                  </a:cxn>
                  <a:cxn ang="0">
                    <a:pos x="21" y="9"/>
                  </a:cxn>
                  <a:cxn ang="0">
                    <a:pos x="7" y="14"/>
                  </a:cxn>
                </a:cxnLst>
                <a:rect l="0" t="0" r="r" b="b"/>
                <a:pathLst>
                  <a:path w="111" h="129">
                    <a:moveTo>
                      <a:pt x="7" y="14"/>
                    </a:moveTo>
                    <a:lnTo>
                      <a:pt x="0" y="50"/>
                    </a:lnTo>
                    <a:lnTo>
                      <a:pt x="0" y="91"/>
                    </a:lnTo>
                    <a:lnTo>
                      <a:pt x="4" y="105"/>
                    </a:lnTo>
                    <a:lnTo>
                      <a:pt x="7" y="120"/>
                    </a:lnTo>
                    <a:lnTo>
                      <a:pt x="14" y="122"/>
                    </a:lnTo>
                    <a:lnTo>
                      <a:pt x="21" y="124"/>
                    </a:lnTo>
                    <a:lnTo>
                      <a:pt x="26" y="127"/>
                    </a:lnTo>
                    <a:lnTo>
                      <a:pt x="33" y="127"/>
                    </a:lnTo>
                    <a:lnTo>
                      <a:pt x="38" y="129"/>
                    </a:lnTo>
                    <a:lnTo>
                      <a:pt x="69" y="129"/>
                    </a:lnTo>
                    <a:lnTo>
                      <a:pt x="76" y="127"/>
                    </a:lnTo>
                    <a:lnTo>
                      <a:pt x="81" y="127"/>
                    </a:lnTo>
                    <a:lnTo>
                      <a:pt x="88" y="124"/>
                    </a:lnTo>
                    <a:lnTo>
                      <a:pt x="96" y="124"/>
                    </a:lnTo>
                    <a:lnTo>
                      <a:pt x="100" y="122"/>
                    </a:lnTo>
                    <a:lnTo>
                      <a:pt x="107" y="120"/>
                    </a:lnTo>
                    <a:lnTo>
                      <a:pt x="110" y="88"/>
                    </a:lnTo>
                    <a:lnTo>
                      <a:pt x="110" y="28"/>
                    </a:lnTo>
                    <a:lnTo>
                      <a:pt x="107" y="2"/>
                    </a:lnTo>
                    <a:lnTo>
                      <a:pt x="100" y="2"/>
                    </a:lnTo>
                    <a:lnTo>
                      <a:pt x="96" y="0"/>
                    </a:lnTo>
                    <a:lnTo>
                      <a:pt x="57" y="0"/>
                    </a:lnTo>
                    <a:lnTo>
                      <a:pt x="50" y="2"/>
                    </a:lnTo>
                    <a:lnTo>
                      <a:pt x="45" y="2"/>
                    </a:lnTo>
                    <a:lnTo>
                      <a:pt x="38" y="4"/>
                    </a:lnTo>
                    <a:lnTo>
                      <a:pt x="33" y="4"/>
                    </a:lnTo>
                    <a:lnTo>
                      <a:pt x="26" y="7"/>
                    </a:lnTo>
                    <a:lnTo>
                      <a:pt x="21" y="9"/>
                    </a:lnTo>
                    <a:lnTo>
                      <a:pt x="7" y="14"/>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4" name="Freeform 5100"/>
              <p:cNvSpPr>
                <a:spLocks/>
              </p:cNvSpPr>
              <p:nvPr/>
            </p:nvSpPr>
            <p:spPr bwMode="auto">
              <a:xfrm>
                <a:off x="8373" y="8121"/>
                <a:ext cx="106" cy="125"/>
              </a:xfrm>
              <a:custGeom>
                <a:avLst/>
                <a:gdLst/>
                <a:ahLst/>
                <a:cxnLst>
                  <a:cxn ang="0">
                    <a:pos x="7" y="26"/>
                  </a:cxn>
                  <a:cxn ang="0">
                    <a:pos x="4" y="38"/>
                  </a:cxn>
                  <a:cxn ang="0">
                    <a:pos x="2" y="48"/>
                  </a:cxn>
                  <a:cxn ang="0">
                    <a:pos x="0" y="60"/>
                  </a:cxn>
                  <a:cxn ang="0">
                    <a:pos x="2" y="72"/>
                  </a:cxn>
                  <a:cxn ang="0">
                    <a:pos x="2" y="86"/>
                  </a:cxn>
                  <a:cxn ang="0">
                    <a:pos x="7" y="98"/>
                  </a:cxn>
                  <a:cxn ang="0">
                    <a:pos x="11" y="112"/>
                  </a:cxn>
                  <a:cxn ang="0">
                    <a:pos x="16" y="117"/>
                  </a:cxn>
                  <a:cxn ang="0">
                    <a:pos x="21" y="120"/>
                  </a:cxn>
                  <a:cxn ang="0">
                    <a:pos x="28" y="120"/>
                  </a:cxn>
                  <a:cxn ang="0">
                    <a:pos x="33" y="122"/>
                  </a:cxn>
                  <a:cxn ang="0">
                    <a:pos x="40" y="122"/>
                  </a:cxn>
                  <a:cxn ang="0">
                    <a:pos x="45" y="124"/>
                  </a:cxn>
                  <a:cxn ang="0">
                    <a:pos x="62" y="124"/>
                  </a:cxn>
                  <a:cxn ang="0">
                    <a:pos x="69" y="122"/>
                  </a:cxn>
                  <a:cxn ang="0">
                    <a:pos x="74" y="122"/>
                  </a:cxn>
                  <a:cxn ang="0">
                    <a:pos x="81" y="120"/>
                  </a:cxn>
                  <a:cxn ang="0">
                    <a:pos x="86" y="120"/>
                  </a:cxn>
                  <a:cxn ang="0">
                    <a:pos x="91" y="117"/>
                  </a:cxn>
                  <a:cxn ang="0">
                    <a:pos x="98" y="115"/>
                  </a:cxn>
                  <a:cxn ang="0">
                    <a:pos x="103" y="112"/>
                  </a:cxn>
                  <a:cxn ang="0">
                    <a:pos x="105" y="83"/>
                  </a:cxn>
                  <a:cxn ang="0">
                    <a:pos x="105" y="28"/>
                  </a:cxn>
                  <a:cxn ang="0">
                    <a:pos x="103" y="2"/>
                  </a:cxn>
                  <a:cxn ang="0">
                    <a:pos x="79" y="2"/>
                  </a:cxn>
                  <a:cxn ang="0">
                    <a:pos x="74" y="0"/>
                  </a:cxn>
                  <a:cxn ang="0">
                    <a:pos x="62" y="0"/>
                  </a:cxn>
                  <a:cxn ang="0">
                    <a:pos x="57" y="2"/>
                  </a:cxn>
                  <a:cxn ang="0">
                    <a:pos x="40" y="2"/>
                  </a:cxn>
                  <a:cxn ang="0">
                    <a:pos x="33" y="4"/>
                  </a:cxn>
                  <a:cxn ang="0">
                    <a:pos x="28" y="7"/>
                  </a:cxn>
                  <a:cxn ang="0">
                    <a:pos x="21" y="9"/>
                  </a:cxn>
                  <a:cxn ang="0">
                    <a:pos x="16" y="12"/>
                  </a:cxn>
                  <a:cxn ang="0">
                    <a:pos x="11" y="14"/>
                  </a:cxn>
                  <a:cxn ang="0">
                    <a:pos x="7" y="26"/>
                  </a:cxn>
                </a:cxnLst>
                <a:rect l="0" t="0" r="r" b="b"/>
                <a:pathLst>
                  <a:path w="106" h="125">
                    <a:moveTo>
                      <a:pt x="7" y="26"/>
                    </a:moveTo>
                    <a:lnTo>
                      <a:pt x="4" y="38"/>
                    </a:lnTo>
                    <a:lnTo>
                      <a:pt x="2" y="48"/>
                    </a:lnTo>
                    <a:lnTo>
                      <a:pt x="0" y="60"/>
                    </a:lnTo>
                    <a:lnTo>
                      <a:pt x="2" y="72"/>
                    </a:lnTo>
                    <a:lnTo>
                      <a:pt x="2" y="86"/>
                    </a:lnTo>
                    <a:lnTo>
                      <a:pt x="7" y="98"/>
                    </a:lnTo>
                    <a:lnTo>
                      <a:pt x="11" y="112"/>
                    </a:lnTo>
                    <a:lnTo>
                      <a:pt x="16" y="117"/>
                    </a:lnTo>
                    <a:lnTo>
                      <a:pt x="21" y="120"/>
                    </a:lnTo>
                    <a:lnTo>
                      <a:pt x="28" y="120"/>
                    </a:lnTo>
                    <a:lnTo>
                      <a:pt x="33" y="122"/>
                    </a:lnTo>
                    <a:lnTo>
                      <a:pt x="40" y="122"/>
                    </a:lnTo>
                    <a:lnTo>
                      <a:pt x="45" y="124"/>
                    </a:lnTo>
                    <a:lnTo>
                      <a:pt x="62" y="124"/>
                    </a:lnTo>
                    <a:lnTo>
                      <a:pt x="69" y="122"/>
                    </a:lnTo>
                    <a:lnTo>
                      <a:pt x="74" y="122"/>
                    </a:lnTo>
                    <a:lnTo>
                      <a:pt x="81" y="120"/>
                    </a:lnTo>
                    <a:lnTo>
                      <a:pt x="86" y="120"/>
                    </a:lnTo>
                    <a:lnTo>
                      <a:pt x="91" y="117"/>
                    </a:lnTo>
                    <a:lnTo>
                      <a:pt x="98" y="115"/>
                    </a:lnTo>
                    <a:lnTo>
                      <a:pt x="103" y="112"/>
                    </a:lnTo>
                    <a:lnTo>
                      <a:pt x="105" y="83"/>
                    </a:lnTo>
                    <a:lnTo>
                      <a:pt x="105" y="28"/>
                    </a:lnTo>
                    <a:lnTo>
                      <a:pt x="103" y="2"/>
                    </a:lnTo>
                    <a:lnTo>
                      <a:pt x="79" y="2"/>
                    </a:lnTo>
                    <a:lnTo>
                      <a:pt x="74" y="0"/>
                    </a:lnTo>
                    <a:lnTo>
                      <a:pt x="62" y="0"/>
                    </a:lnTo>
                    <a:lnTo>
                      <a:pt x="57" y="2"/>
                    </a:lnTo>
                    <a:lnTo>
                      <a:pt x="40" y="2"/>
                    </a:lnTo>
                    <a:lnTo>
                      <a:pt x="33" y="4"/>
                    </a:lnTo>
                    <a:lnTo>
                      <a:pt x="28" y="7"/>
                    </a:lnTo>
                    <a:lnTo>
                      <a:pt x="21" y="9"/>
                    </a:lnTo>
                    <a:lnTo>
                      <a:pt x="16" y="12"/>
                    </a:lnTo>
                    <a:lnTo>
                      <a:pt x="11" y="14"/>
                    </a:lnTo>
                    <a:lnTo>
                      <a:pt x="7" y="2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5" name="Freeform 5101"/>
              <p:cNvSpPr>
                <a:spLocks/>
              </p:cNvSpPr>
              <p:nvPr/>
            </p:nvSpPr>
            <p:spPr bwMode="auto">
              <a:xfrm>
                <a:off x="8376" y="8124"/>
                <a:ext cx="100" cy="117"/>
              </a:xfrm>
              <a:custGeom>
                <a:avLst/>
                <a:gdLst/>
                <a:ahLst/>
                <a:cxnLst>
                  <a:cxn ang="0">
                    <a:pos x="33" y="115"/>
                  </a:cxn>
                  <a:cxn ang="0">
                    <a:pos x="38" y="117"/>
                  </a:cxn>
                  <a:cxn ang="0">
                    <a:pos x="64" y="117"/>
                  </a:cxn>
                  <a:cxn ang="0">
                    <a:pos x="69" y="115"/>
                  </a:cxn>
                  <a:cxn ang="0">
                    <a:pos x="76" y="115"/>
                  </a:cxn>
                  <a:cxn ang="0">
                    <a:pos x="96" y="105"/>
                  </a:cxn>
                  <a:cxn ang="0">
                    <a:pos x="100" y="79"/>
                  </a:cxn>
                  <a:cxn ang="0">
                    <a:pos x="100" y="28"/>
                  </a:cxn>
                  <a:cxn ang="0">
                    <a:pos x="96" y="4"/>
                  </a:cxn>
                  <a:cxn ang="0">
                    <a:pos x="91" y="4"/>
                  </a:cxn>
                  <a:cxn ang="0">
                    <a:pos x="86" y="2"/>
                  </a:cxn>
                  <a:cxn ang="0">
                    <a:pos x="69" y="2"/>
                  </a:cxn>
                  <a:cxn ang="0">
                    <a:pos x="64" y="0"/>
                  </a:cxn>
                  <a:cxn ang="0">
                    <a:pos x="52" y="0"/>
                  </a:cxn>
                  <a:cxn ang="0">
                    <a:pos x="47" y="2"/>
                  </a:cxn>
                  <a:cxn ang="0">
                    <a:pos x="38" y="2"/>
                  </a:cxn>
                  <a:cxn ang="0">
                    <a:pos x="31" y="4"/>
                  </a:cxn>
                  <a:cxn ang="0">
                    <a:pos x="21" y="9"/>
                  </a:cxn>
                  <a:cxn ang="0">
                    <a:pos x="16" y="12"/>
                  </a:cxn>
                  <a:cxn ang="0">
                    <a:pos x="11" y="14"/>
                  </a:cxn>
                  <a:cxn ang="0">
                    <a:pos x="7" y="26"/>
                  </a:cxn>
                  <a:cxn ang="0">
                    <a:pos x="2" y="45"/>
                  </a:cxn>
                  <a:cxn ang="0">
                    <a:pos x="0" y="57"/>
                  </a:cxn>
                  <a:cxn ang="0">
                    <a:pos x="2" y="69"/>
                  </a:cxn>
                  <a:cxn ang="0">
                    <a:pos x="2" y="81"/>
                  </a:cxn>
                  <a:cxn ang="0">
                    <a:pos x="7" y="93"/>
                  </a:cxn>
                  <a:cxn ang="0">
                    <a:pos x="11" y="108"/>
                  </a:cxn>
                  <a:cxn ang="0">
                    <a:pos x="26" y="115"/>
                  </a:cxn>
                  <a:cxn ang="0">
                    <a:pos x="33" y="115"/>
                  </a:cxn>
                </a:cxnLst>
                <a:rect l="0" t="0" r="r" b="b"/>
                <a:pathLst>
                  <a:path w="100" h="117">
                    <a:moveTo>
                      <a:pt x="33" y="115"/>
                    </a:moveTo>
                    <a:lnTo>
                      <a:pt x="38" y="117"/>
                    </a:lnTo>
                    <a:lnTo>
                      <a:pt x="64" y="117"/>
                    </a:lnTo>
                    <a:lnTo>
                      <a:pt x="69" y="115"/>
                    </a:lnTo>
                    <a:lnTo>
                      <a:pt x="76" y="115"/>
                    </a:lnTo>
                    <a:lnTo>
                      <a:pt x="96" y="105"/>
                    </a:lnTo>
                    <a:lnTo>
                      <a:pt x="100" y="79"/>
                    </a:lnTo>
                    <a:lnTo>
                      <a:pt x="100" y="28"/>
                    </a:lnTo>
                    <a:lnTo>
                      <a:pt x="96" y="4"/>
                    </a:lnTo>
                    <a:lnTo>
                      <a:pt x="91" y="4"/>
                    </a:lnTo>
                    <a:lnTo>
                      <a:pt x="86" y="2"/>
                    </a:lnTo>
                    <a:lnTo>
                      <a:pt x="69" y="2"/>
                    </a:lnTo>
                    <a:lnTo>
                      <a:pt x="64" y="0"/>
                    </a:lnTo>
                    <a:lnTo>
                      <a:pt x="52" y="0"/>
                    </a:lnTo>
                    <a:lnTo>
                      <a:pt x="47" y="2"/>
                    </a:lnTo>
                    <a:lnTo>
                      <a:pt x="38" y="2"/>
                    </a:lnTo>
                    <a:lnTo>
                      <a:pt x="31" y="4"/>
                    </a:lnTo>
                    <a:lnTo>
                      <a:pt x="21" y="9"/>
                    </a:lnTo>
                    <a:lnTo>
                      <a:pt x="16" y="12"/>
                    </a:lnTo>
                    <a:lnTo>
                      <a:pt x="11" y="14"/>
                    </a:lnTo>
                    <a:lnTo>
                      <a:pt x="7" y="26"/>
                    </a:lnTo>
                    <a:lnTo>
                      <a:pt x="2" y="45"/>
                    </a:lnTo>
                    <a:lnTo>
                      <a:pt x="0" y="57"/>
                    </a:lnTo>
                    <a:lnTo>
                      <a:pt x="2" y="69"/>
                    </a:lnTo>
                    <a:lnTo>
                      <a:pt x="2" y="81"/>
                    </a:lnTo>
                    <a:lnTo>
                      <a:pt x="7" y="93"/>
                    </a:lnTo>
                    <a:lnTo>
                      <a:pt x="11" y="108"/>
                    </a:lnTo>
                    <a:lnTo>
                      <a:pt x="26" y="115"/>
                    </a:lnTo>
                    <a:lnTo>
                      <a:pt x="33" y="11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6" name="Freeform 5102"/>
              <p:cNvSpPr>
                <a:spLocks/>
              </p:cNvSpPr>
              <p:nvPr/>
            </p:nvSpPr>
            <p:spPr bwMode="auto">
              <a:xfrm>
                <a:off x="8378" y="8126"/>
                <a:ext cx="96" cy="113"/>
              </a:xfrm>
              <a:custGeom>
                <a:avLst/>
                <a:gdLst/>
                <a:ahLst/>
                <a:cxnLst>
                  <a:cxn ang="0">
                    <a:pos x="36" y="2"/>
                  </a:cxn>
                  <a:cxn ang="0">
                    <a:pos x="16" y="12"/>
                  </a:cxn>
                  <a:cxn ang="0">
                    <a:pos x="11" y="16"/>
                  </a:cxn>
                  <a:cxn ang="0">
                    <a:pos x="7" y="23"/>
                  </a:cxn>
                  <a:cxn ang="0">
                    <a:pos x="4" y="36"/>
                  </a:cxn>
                  <a:cxn ang="0">
                    <a:pos x="0" y="55"/>
                  </a:cxn>
                  <a:cxn ang="0">
                    <a:pos x="0" y="64"/>
                  </a:cxn>
                  <a:cxn ang="0">
                    <a:pos x="2" y="76"/>
                  </a:cxn>
                  <a:cxn ang="0">
                    <a:pos x="7" y="86"/>
                  </a:cxn>
                  <a:cxn ang="0">
                    <a:pos x="11" y="100"/>
                  </a:cxn>
                  <a:cxn ang="0">
                    <a:pos x="31" y="110"/>
                  </a:cxn>
                  <a:cxn ang="0">
                    <a:pos x="36" y="110"/>
                  </a:cxn>
                  <a:cxn ang="0">
                    <a:pos x="40" y="112"/>
                  </a:cxn>
                  <a:cxn ang="0">
                    <a:pos x="55" y="112"/>
                  </a:cxn>
                  <a:cxn ang="0">
                    <a:pos x="60" y="110"/>
                  </a:cxn>
                  <a:cxn ang="0">
                    <a:pos x="64" y="110"/>
                  </a:cxn>
                  <a:cxn ang="0">
                    <a:pos x="69" y="108"/>
                  </a:cxn>
                  <a:cxn ang="0">
                    <a:pos x="76" y="105"/>
                  </a:cxn>
                  <a:cxn ang="0">
                    <a:pos x="86" y="100"/>
                  </a:cxn>
                  <a:cxn ang="0">
                    <a:pos x="91" y="98"/>
                  </a:cxn>
                  <a:cxn ang="0">
                    <a:pos x="93" y="74"/>
                  </a:cxn>
                  <a:cxn ang="0">
                    <a:pos x="96" y="52"/>
                  </a:cxn>
                  <a:cxn ang="0">
                    <a:pos x="91" y="4"/>
                  </a:cxn>
                  <a:cxn ang="0">
                    <a:pos x="79" y="4"/>
                  </a:cxn>
                  <a:cxn ang="0">
                    <a:pos x="74" y="2"/>
                  </a:cxn>
                  <a:cxn ang="0">
                    <a:pos x="60" y="2"/>
                  </a:cxn>
                  <a:cxn ang="0">
                    <a:pos x="55" y="0"/>
                  </a:cxn>
                  <a:cxn ang="0">
                    <a:pos x="50" y="0"/>
                  </a:cxn>
                  <a:cxn ang="0">
                    <a:pos x="45" y="2"/>
                  </a:cxn>
                  <a:cxn ang="0">
                    <a:pos x="36" y="2"/>
                  </a:cxn>
                </a:cxnLst>
                <a:rect l="0" t="0" r="r" b="b"/>
                <a:pathLst>
                  <a:path w="96" h="113">
                    <a:moveTo>
                      <a:pt x="36" y="2"/>
                    </a:moveTo>
                    <a:lnTo>
                      <a:pt x="16" y="12"/>
                    </a:lnTo>
                    <a:lnTo>
                      <a:pt x="11" y="16"/>
                    </a:lnTo>
                    <a:lnTo>
                      <a:pt x="7" y="23"/>
                    </a:lnTo>
                    <a:lnTo>
                      <a:pt x="4" y="36"/>
                    </a:lnTo>
                    <a:lnTo>
                      <a:pt x="0" y="55"/>
                    </a:lnTo>
                    <a:lnTo>
                      <a:pt x="0" y="64"/>
                    </a:lnTo>
                    <a:lnTo>
                      <a:pt x="2" y="76"/>
                    </a:lnTo>
                    <a:lnTo>
                      <a:pt x="7" y="86"/>
                    </a:lnTo>
                    <a:lnTo>
                      <a:pt x="11" y="100"/>
                    </a:lnTo>
                    <a:lnTo>
                      <a:pt x="31" y="110"/>
                    </a:lnTo>
                    <a:lnTo>
                      <a:pt x="36" y="110"/>
                    </a:lnTo>
                    <a:lnTo>
                      <a:pt x="40" y="112"/>
                    </a:lnTo>
                    <a:lnTo>
                      <a:pt x="55" y="112"/>
                    </a:lnTo>
                    <a:lnTo>
                      <a:pt x="60" y="110"/>
                    </a:lnTo>
                    <a:lnTo>
                      <a:pt x="64" y="110"/>
                    </a:lnTo>
                    <a:lnTo>
                      <a:pt x="69" y="108"/>
                    </a:lnTo>
                    <a:lnTo>
                      <a:pt x="76" y="105"/>
                    </a:lnTo>
                    <a:lnTo>
                      <a:pt x="86" y="100"/>
                    </a:lnTo>
                    <a:lnTo>
                      <a:pt x="91" y="98"/>
                    </a:lnTo>
                    <a:lnTo>
                      <a:pt x="93" y="74"/>
                    </a:lnTo>
                    <a:lnTo>
                      <a:pt x="96" y="52"/>
                    </a:lnTo>
                    <a:lnTo>
                      <a:pt x="91" y="4"/>
                    </a:lnTo>
                    <a:lnTo>
                      <a:pt x="79" y="4"/>
                    </a:lnTo>
                    <a:lnTo>
                      <a:pt x="74" y="2"/>
                    </a:lnTo>
                    <a:lnTo>
                      <a:pt x="60" y="2"/>
                    </a:lnTo>
                    <a:lnTo>
                      <a:pt x="55" y="0"/>
                    </a:lnTo>
                    <a:lnTo>
                      <a:pt x="50" y="0"/>
                    </a:lnTo>
                    <a:lnTo>
                      <a:pt x="45" y="2"/>
                    </a:lnTo>
                    <a:lnTo>
                      <a:pt x="36" y="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7" name="Freeform 5103"/>
              <p:cNvSpPr>
                <a:spLocks/>
              </p:cNvSpPr>
              <p:nvPr/>
            </p:nvSpPr>
            <p:spPr bwMode="auto">
              <a:xfrm>
                <a:off x="8380" y="8131"/>
                <a:ext cx="89" cy="105"/>
              </a:xfrm>
              <a:custGeom>
                <a:avLst/>
                <a:gdLst/>
                <a:ahLst/>
                <a:cxnLst>
                  <a:cxn ang="0">
                    <a:pos x="0" y="50"/>
                  </a:cxn>
                  <a:cxn ang="0">
                    <a:pos x="0" y="60"/>
                  </a:cxn>
                  <a:cxn ang="0">
                    <a:pos x="2" y="69"/>
                  </a:cxn>
                  <a:cxn ang="0">
                    <a:pos x="7" y="79"/>
                  </a:cxn>
                  <a:cxn ang="0">
                    <a:pos x="11" y="91"/>
                  </a:cxn>
                  <a:cxn ang="0">
                    <a:pos x="16" y="93"/>
                  </a:cxn>
                  <a:cxn ang="0">
                    <a:pos x="21" y="98"/>
                  </a:cxn>
                  <a:cxn ang="0">
                    <a:pos x="26" y="100"/>
                  </a:cxn>
                  <a:cxn ang="0">
                    <a:pos x="31" y="100"/>
                  </a:cxn>
                  <a:cxn ang="0">
                    <a:pos x="33" y="103"/>
                  </a:cxn>
                  <a:cxn ang="0">
                    <a:pos x="38" y="103"/>
                  </a:cxn>
                  <a:cxn ang="0">
                    <a:pos x="43" y="105"/>
                  </a:cxn>
                  <a:cxn ang="0">
                    <a:pos x="47" y="105"/>
                  </a:cxn>
                  <a:cxn ang="0">
                    <a:pos x="52" y="103"/>
                  </a:cxn>
                  <a:cxn ang="0">
                    <a:pos x="57" y="103"/>
                  </a:cxn>
                  <a:cxn ang="0">
                    <a:pos x="62" y="100"/>
                  </a:cxn>
                  <a:cxn ang="0">
                    <a:pos x="64" y="100"/>
                  </a:cxn>
                  <a:cxn ang="0">
                    <a:pos x="74" y="96"/>
                  </a:cxn>
                  <a:cxn ang="0">
                    <a:pos x="79" y="93"/>
                  </a:cxn>
                  <a:cxn ang="0">
                    <a:pos x="83" y="88"/>
                  </a:cxn>
                  <a:cxn ang="0">
                    <a:pos x="86" y="79"/>
                  </a:cxn>
                  <a:cxn ang="0">
                    <a:pos x="88" y="67"/>
                  </a:cxn>
                  <a:cxn ang="0">
                    <a:pos x="88" y="26"/>
                  </a:cxn>
                  <a:cxn ang="0">
                    <a:pos x="86" y="14"/>
                  </a:cxn>
                  <a:cxn ang="0">
                    <a:pos x="83" y="4"/>
                  </a:cxn>
                  <a:cxn ang="0">
                    <a:pos x="79" y="2"/>
                  </a:cxn>
                  <a:cxn ang="0">
                    <a:pos x="69" y="2"/>
                  </a:cxn>
                  <a:cxn ang="0">
                    <a:pos x="64" y="0"/>
                  </a:cxn>
                  <a:cxn ang="0">
                    <a:pos x="33" y="0"/>
                  </a:cxn>
                  <a:cxn ang="0">
                    <a:pos x="28" y="2"/>
                  </a:cxn>
                  <a:cxn ang="0">
                    <a:pos x="26" y="4"/>
                  </a:cxn>
                  <a:cxn ang="0">
                    <a:pos x="16" y="9"/>
                  </a:cxn>
                  <a:cxn ang="0">
                    <a:pos x="11" y="14"/>
                  </a:cxn>
                  <a:cxn ang="0">
                    <a:pos x="7" y="21"/>
                  </a:cxn>
                  <a:cxn ang="0">
                    <a:pos x="0" y="50"/>
                  </a:cxn>
                </a:cxnLst>
                <a:rect l="0" t="0" r="r" b="b"/>
                <a:pathLst>
                  <a:path w="89" h="105">
                    <a:moveTo>
                      <a:pt x="0" y="50"/>
                    </a:moveTo>
                    <a:lnTo>
                      <a:pt x="0" y="60"/>
                    </a:lnTo>
                    <a:lnTo>
                      <a:pt x="2" y="69"/>
                    </a:lnTo>
                    <a:lnTo>
                      <a:pt x="7" y="79"/>
                    </a:lnTo>
                    <a:lnTo>
                      <a:pt x="11" y="91"/>
                    </a:lnTo>
                    <a:lnTo>
                      <a:pt x="16" y="93"/>
                    </a:lnTo>
                    <a:lnTo>
                      <a:pt x="21" y="98"/>
                    </a:lnTo>
                    <a:lnTo>
                      <a:pt x="26" y="100"/>
                    </a:lnTo>
                    <a:lnTo>
                      <a:pt x="31" y="100"/>
                    </a:lnTo>
                    <a:lnTo>
                      <a:pt x="33" y="103"/>
                    </a:lnTo>
                    <a:lnTo>
                      <a:pt x="38" y="103"/>
                    </a:lnTo>
                    <a:lnTo>
                      <a:pt x="43" y="105"/>
                    </a:lnTo>
                    <a:lnTo>
                      <a:pt x="47" y="105"/>
                    </a:lnTo>
                    <a:lnTo>
                      <a:pt x="52" y="103"/>
                    </a:lnTo>
                    <a:lnTo>
                      <a:pt x="57" y="103"/>
                    </a:lnTo>
                    <a:lnTo>
                      <a:pt x="62" y="100"/>
                    </a:lnTo>
                    <a:lnTo>
                      <a:pt x="64" y="100"/>
                    </a:lnTo>
                    <a:lnTo>
                      <a:pt x="74" y="96"/>
                    </a:lnTo>
                    <a:lnTo>
                      <a:pt x="79" y="93"/>
                    </a:lnTo>
                    <a:lnTo>
                      <a:pt x="83" y="88"/>
                    </a:lnTo>
                    <a:lnTo>
                      <a:pt x="86" y="79"/>
                    </a:lnTo>
                    <a:lnTo>
                      <a:pt x="88" y="67"/>
                    </a:lnTo>
                    <a:lnTo>
                      <a:pt x="88" y="26"/>
                    </a:lnTo>
                    <a:lnTo>
                      <a:pt x="86" y="14"/>
                    </a:lnTo>
                    <a:lnTo>
                      <a:pt x="83" y="4"/>
                    </a:lnTo>
                    <a:lnTo>
                      <a:pt x="79" y="2"/>
                    </a:lnTo>
                    <a:lnTo>
                      <a:pt x="69" y="2"/>
                    </a:lnTo>
                    <a:lnTo>
                      <a:pt x="64" y="0"/>
                    </a:lnTo>
                    <a:lnTo>
                      <a:pt x="33" y="0"/>
                    </a:lnTo>
                    <a:lnTo>
                      <a:pt x="28" y="2"/>
                    </a:lnTo>
                    <a:lnTo>
                      <a:pt x="26" y="4"/>
                    </a:lnTo>
                    <a:lnTo>
                      <a:pt x="16" y="9"/>
                    </a:lnTo>
                    <a:lnTo>
                      <a:pt x="11" y="14"/>
                    </a:lnTo>
                    <a:lnTo>
                      <a:pt x="7" y="21"/>
                    </a:lnTo>
                    <a:lnTo>
                      <a:pt x="0"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8" name="Freeform 5104"/>
              <p:cNvSpPr>
                <a:spLocks/>
              </p:cNvSpPr>
              <p:nvPr/>
            </p:nvSpPr>
            <p:spPr bwMode="auto">
              <a:xfrm>
                <a:off x="8383" y="8133"/>
                <a:ext cx="84" cy="99"/>
              </a:xfrm>
              <a:custGeom>
                <a:avLst/>
                <a:gdLst/>
                <a:ahLst/>
                <a:cxnLst>
                  <a:cxn ang="0">
                    <a:pos x="2" y="64"/>
                  </a:cxn>
                  <a:cxn ang="0">
                    <a:pos x="11" y="83"/>
                  </a:cxn>
                  <a:cxn ang="0">
                    <a:pos x="16" y="88"/>
                  </a:cxn>
                  <a:cxn ang="0">
                    <a:pos x="21" y="91"/>
                  </a:cxn>
                  <a:cxn ang="0">
                    <a:pos x="23" y="93"/>
                  </a:cxn>
                  <a:cxn ang="0">
                    <a:pos x="33" y="98"/>
                  </a:cxn>
                  <a:cxn ang="0">
                    <a:pos x="47" y="98"/>
                  </a:cxn>
                  <a:cxn ang="0">
                    <a:pos x="52" y="96"/>
                  </a:cxn>
                  <a:cxn ang="0">
                    <a:pos x="57" y="96"/>
                  </a:cxn>
                  <a:cxn ang="0">
                    <a:pos x="60" y="93"/>
                  </a:cxn>
                  <a:cxn ang="0">
                    <a:pos x="64" y="91"/>
                  </a:cxn>
                  <a:cxn ang="0">
                    <a:pos x="69" y="88"/>
                  </a:cxn>
                  <a:cxn ang="0">
                    <a:pos x="71" y="86"/>
                  </a:cxn>
                  <a:cxn ang="0">
                    <a:pos x="76" y="83"/>
                  </a:cxn>
                  <a:cxn ang="0">
                    <a:pos x="79" y="71"/>
                  </a:cxn>
                  <a:cxn ang="0">
                    <a:pos x="81" y="64"/>
                  </a:cxn>
                  <a:cxn ang="0">
                    <a:pos x="83" y="52"/>
                  </a:cxn>
                  <a:cxn ang="0">
                    <a:pos x="83" y="43"/>
                  </a:cxn>
                  <a:cxn ang="0">
                    <a:pos x="81" y="33"/>
                  </a:cxn>
                  <a:cxn ang="0">
                    <a:pos x="81" y="23"/>
                  </a:cxn>
                  <a:cxn ang="0">
                    <a:pos x="76" y="4"/>
                  </a:cxn>
                  <a:cxn ang="0">
                    <a:pos x="71" y="4"/>
                  </a:cxn>
                  <a:cxn ang="0">
                    <a:pos x="69" y="2"/>
                  </a:cxn>
                  <a:cxn ang="0">
                    <a:pos x="60" y="2"/>
                  </a:cxn>
                  <a:cxn ang="0">
                    <a:pos x="57" y="0"/>
                  </a:cxn>
                  <a:cxn ang="0">
                    <a:pos x="31" y="0"/>
                  </a:cxn>
                  <a:cxn ang="0">
                    <a:pos x="28" y="2"/>
                  </a:cxn>
                  <a:cxn ang="0">
                    <a:pos x="23" y="4"/>
                  </a:cxn>
                  <a:cxn ang="0">
                    <a:pos x="21" y="7"/>
                  </a:cxn>
                  <a:cxn ang="0">
                    <a:pos x="16" y="9"/>
                  </a:cxn>
                  <a:cxn ang="0">
                    <a:pos x="11" y="14"/>
                  </a:cxn>
                  <a:cxn ang="0">
                    <a:pos x="7" y="21"/>
                  </a:cxn>
                  <a:cxn ang="0">
                    <a:pos x="2" y="31"/>
                  </a:cxn>
                  <a:cxn ang="0">
                    <a:pos x="0" y="38"/>
                  </a:cxn>
                  <a:cxn ang="0">
                    <a:pos x="0" y="55"/>
                  </a:cxn>
                  <a:cxn ang="0">
                    <a:pos x="2" y="64"/>
                  </a:cxn>
                </a:cxnLst>
                <a:rect l="0" t="0" r="r" b="b"/>
                <a:pathLst>
                  <a:path w="84" h="99">
                    <a:moveTo>
                      <a:pt x="2" y="64"/>
                    </a:moveTo>
                    <a:lnTo>
                      <a:pt x="11" y="83"/>
                    </a:lnTo>
                    <a:lnTo>
                      <a:pt x="16" y="88"/>
                    </a:lnTo>
                    <a:lnTo>
                      <a:pt x="21" y="91"/>
                    </a:lnTo>
                    <a:lnTo>
                      <a:pt x="23" y="93"/>
                    </a:lnTo>
                    <a:lnTo>
                      <a:pt x="33" y="98"/>
                    </a:lnTo>
                    <a:lnTo>
                      <a:pt x="47" y="98"/>
                    </a:lnTo>
                    <a:lnTo>
                      <a:pt x="52" y="96"/>
                    </a:lnTo>
                    <a:lnTo>
                      <a:pt x="57" y="96"/>
                    </a:lnTo>
                    <a:lnTo>
                      <a:pt x="60" y="93"/>
                    </a:lnTo>
                    <a:lnTo>
                      <a:pt x="64" y="91"/>
                    </a:lnTo>
                    <a:lnTo>
                      <a:pt x="69" y="88"/>
                    </a:lnTo>
                    <a:lnTo>
                      <a:pt x="71" y="86"/>
                    </a:lnTo>
                    <a:lnTo>
                      <a:pt x="76" y="83"/>
                    </a:lnTo>
                    <a:lnTo>
                      <a:pt x="79" y="71"/>
                    </a:lnTo>
                    <a:lnTo>
                      <a:pt x="81" y="64"/>
                    </a:lnTo>
                    <a:lnTo>
                      <a:pt x="83" y="52"/>
                    </a:lnTo>
                    <a:lnTo>
                      <a:pt x="83" y="43"/>
                    </a:lnTo>
                    <a:lnTo>
                      <a:pt x="81" y="33"/>
                    </a:lnTo>
                    <a:lnTo>
                      <a:pt x="81" y="23"/>
                    </a:lnTo>
                    <a:lnTo>
                      <a:pt x="76" y="4"/>
                    </a:lnTo>
                    <a:lnTo>
                      <a:pt x="71" y="4"/>
                    </a:lnTo>
                    <a:lnTo>
                      <a:pt x="69" y="2"/>
                    </a:lnTo>
                    <a:lnTo>
                      <a:pt x="60" y="2"/>
                    </a:lnTo>
                    <a:lnTo>
                      <a:pt x="57" y="0"/>
                    </a:lnTo>
                    <a:lnTo>
                      <a:pt x="31" y="0"/>
                    </a:lnTo>
                    <a:lnTo>
                      <a:pt x="28" y="2"/>
                    </a:lnTo>
                    <a:lnTo>
                      <a:pt x="23" y="4"/>
                    </a:lnTo>
                    <a:lnTo>
                      <a:pt x="21" y="7"/>
                    </a:lnTo>
                    <a:lnTo>
                      <a:pt x="16" y="9"/>
                    </a:lnTo>
                    <a:lnTo>
                      <a:pt x="11" y="14"/>
                    </a:lnTo>
                    <a:lnTo>
                      <a:pt x="7" y="21"/>
                    </a:lnTo>
                    <a:lnTo>
                      <a:pt x="2" y="31"/>
                    </a:lnTo>
                    <a:lnTo>
                      <a:pt x="0" y="38"/>
                    </a:lnTo>
                    <a:lnTo>
                      <a:pt x="0" y="55"/>
                    </a:lnTo>
                    <a:lnTo>
                      <a:pt x="2" y="6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9" name="Freeform 5105"/>
              <p:cNvSpPr>
                <a:spLocks/>
              </p:cNvSpPr>
              <p:nvPr/>
            </p:nvSpPr>
            <p:spPr bwMode="auto">
              <a:xfrm>
                <a:off x="8284" y="8124"/>
                <a:ext cx="44"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4"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0" name="Freeform 5106"/>
              <p:cNvSpPr>
                <a:spLocks/>
              </p:cNvSpPr>
              <p:nvPr/>
            </p:nvSpPr>
            <p:spPr bwMode="auto">
              <a:xfrm>
                <a:off x="8284" y="8133"/>
                <a:ext cx="44" cy="7"/>
              </a:xfrm>
              <a:custGeom>
                <a:avLst/>
                <a:gdLst/>
                <a:ahLst/>
                <a:cxnLst>
                  <a:cxn ang="0">
                    <a:pos x="2" y="2"/>
                  </a:cxn>
                  <a:cxn ang="0">
                    <a:pos x="2" y="2"/>
                  </a:cxn>
                  <a:cxn ang="0">
                    <a:pos x="0" y="7"/>
                  </a:cxn>
                  <a:cxn ang="0">
                    <a:pos x="43" y="2"/>
                  </a:cxn>
                  <a:cxn ang="0">
                    <a:pos x="43" y="0"/>
                  </a:cxn>
                  <a:cxn ang="0">
                    <a:pos x="2" y="2"/>
                  </a:cxn>
                </a:cxnLst>
                <a:rect l="0" t="0" r="r" b="b"/>
                <a:pathLst>
                  <a:path w="44"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1" name="Freeform 5107"/>
              <p:cNvSpPr>
                <a:spLocks/>
              </p:cNvSpPr>
              <p:nvPr/>
            </p:nvSpPr>
            <p:spPr bwMode="auto">
              <a:xfrm>
                <a:off x="8287" y="8148"/>
                <a:ext cx="41" cy="4"/>
              </a:xfrm>
              <a:custGeom>
                <a:avLst/>
                <a:gdLst/>
                <a:ahLst/>
                <a:cxnLst>
                  <a:cxn ang="0">
                    <a:pos x="0" y="2"/>
                  </a:cxn>
                  <a:cxn ang="0">
                    <a:pos x="0" y="4"/>
                  </a:cxn>
                  <a:cxn ang="0">
                    <a:pos x="40" y="2"/>
                  </a:cxn>
                  <a:cxn ang="0">
                    <a:pos x="40" y="0"/>
                  </a:cxn>
                  <a:cxn ang="0">
                    <a:pos x="0" y="2"/>
                  </a:cxn>
                </a:cxnLst>
                <a:rect l="0" t="0" r="r" b="b"/>
                <a:pathLst>
                  <a:path w="41" h="4">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2" name="Freeform 5108"/>
              <p:cNvSpPr>
                <a:spLocks/>
              </p:cNvSpPr>
              <p:nvPr/>
            </p:nvSpPr>
            <p:spPr bwMode="auto">
              <a:xfrm>
                <a:off x="8287" y="8148"/>
                <a:ext cx="41" cy="4"/>
              </a:xfrm>
              <a:custGeom>
                <a:avLst/>
                <a:gdLst/>
                <a:ahLst/>
                <a:cxnLst>
                  <a:cxn ang="0">
                    <a:pos x="0" y="2"/>
                  </a:cxn>
                  <a:cxn ang="0">
                    <a:pos x="0" y="4"/>
                  </a:cxn>
                  <a:cxn ang="0">
                    <a:pos x="40" y="2"/>
                  </a:cxn>
                  <a:cxn ang="0">
                    <a:pos x="40" y="0"/>
                  </a:cxn>
                  <a:cxn ang="0">
                    <a:pos x="0" y="2"/>
                  </a:cxn>
                </a:cxnLst>
                <a:rect l="0" t="0" r="r" b="b"/>
                <a:pathLst>
                  <a:path w="41" h="4">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3" name="Freeform 5109"/>
              <p:cNvSpPr>
                <a:spLocks/>
              </p:cNvSpPr>
              <p:nvPr/>
            </p:nvSpPr>
            <p:spPr bwMode="auto">
              <a:xfrm>
                <a:off x="8284" y="8167"/>
                <a:ext cx="44" cy="5"/>
              </a:xfrm>
              <a:custGeom>
                <a:avLst/>
                <a:gdLst/>
                <a:ahLst/>
                <a:cxnLst>
                  <a:cxn ang="0">
                    <a:pos x="2" y="2"/>
                  </a:cxn>
                  <a:cxn ang="0">
                    <a:pos x="2" y="2"/>
                  </a:cxn>
                  <a:cxn ang="0">
                    <a:pos x="0" y="4"/>
                  </a:cxn>
                  <a:cxn ang="0">
                    <a:pos x="43" y="2"/>
                  </a:cxn>
                  <a:cxn ang="0">
                    <a:pos x="43" y="0"/>
                  </a:cxn>
                  <a:cxn ang="0">
                    <a:pos x="2" y="2"/>
                  </a:cxn>
                </a:cxnLst>
                <a:rect l="0" t="0" r="r" b="b"/>
                <a:pathLst>
                  <a:path w="44"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4" name="Freeform 5110"/>
              <p:cNvSpPr>
                <a:spLocks/>
              </p:cNvSpPr>
              <p:nvPr/>
            </p:nvSpPr>
            <p:spPr bwMode="auto">
              <a:xfrm>
                <a:off x="8287" y="8152"/>
                <a:ext cx="41" cy="17"/>
              </a:xfrm>
              <a:custGeom>
                <a:avLst/>
                <a:gdLst/>
                <a:ahLst/>
                <a:cxnLst>
                  <a:cxn ang="0">
                    <a:pos x="0" y="2"/>
                  </a:cxn>
                  <a:cxn ang="0">
                    <a:pos x="0" y="16"/>
                  </a:cxn>
                  <a:cxn ang="0">
                    <a:pos x="40" y="16"/>
                  </a:cxn>
                  <a:cxn ang="0">
                    <a:pos x="40" y="0"/>
                  </a:cxn>
                  <a:cxn ang="0">
                    <a:pos x="0" y="2"/>
                  </a:cxn>
                </a:cxnLst>
                <a:rect l="0" t="0" r="r" b="b"/>
                <a:pathLst>
                  <a:path w="41" h="17">
                    <a:moveTo>
                      <a:pt x="0" y="2"/>
                    </a:moveTo>
                    <a:lnTo>
                      <a:pt x="0" y="16"/>
                    </a:lnTo>
                    <a:lnTo>
                      <a:pt x="40" y="16"/>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5" name="Freeform 5111"/>
              <p:cNvSpPr>
                <a:spLocks/>
              </p:cNvSpPr>
              <p:nvPr/>
            </p:nvSpPr>
            <p:spPr bwMode="auto">
              <a:xfrm>
                <a:off x="8287" y="8198"/>
                <a:ext cx="41" cy="5"/>
              </a:xfrm>
              <a:custGeom>
                <a:avLst/>
                <a:gdLst/>
                <a:ahLst/>
                <a:cxnLst>
                  <a:cxn ang="0">
                    <a:pos x="0" y="2"/>
                  </a:cxn>
                  <a:cxn ang="0">
                    <a:pos x="0" y="4"/>
                  </a:cxn>
                  <a:cxn ang="0">
                    <a:pos x="40" y="4"/>
                  </a:cxn>
                  <a:cxn ang="0">
                    <a:pos x="40" y="0"/>
                  </a:cxn>
                  <a:cxn ang="0">
                    <a:pos x="0" y="2"/>
                  </a:cxn>
                </a:cxnLst>
                <a:rect l="0" t="0" r="r" b="b"/>
                <a:pathLst>
                  <a:path w="41" h="5">
                    <a:moveTo>
                      <a:pt x="0" y="2"/>
                    </a:moveTo>
                    <a:lnTo>
                      <a:pt x="0" y="4"/>
                    </a:lnTo>
                    <a:lnTo>
                      <a:pt x="40" y="4"/>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6" name="Freeform 5112"/>
              <p:cNvSpPr>
                <a:spLocks/>
              </p:cNvSpPr>
              <p:nvPr/>
            </p:nvSpPr>
            <p:spPr bwMode="auto">
              <a:xfrm>
                <a:off x="8373" y="8294"/>
                <a:ext cx="111" cy="10"/>
              </a:xfrm>
              <a:custGeom>
                <a:avLst/>
                <a:gdLst/>
                <a:ahLst/>
                <a:cxnLst>
                  <a:cxn ang="0">
                    <a:pos x="0" y="0"/>
                  </a:cxn>
                  <a:cxn ang="0">
                    <a:pos x="0" y="9"/>
                  </a:cxn>
                  <a:cxn ang="0">
                    <a:pos x="2" y="4"/>
                  </a:cxn>
                  <a:cxn ang="0">
                    <a:pos x="110" y="7"/>
                  </a:cxn>
                  <a:cxn ang="0">
                    <a:pos x="110" y="2"/>
                  </a:cxn>
                  <a:cxn ang="0">
                    <a:pos x="0" y="0"/>
                  </a:cxn>
                </a:cxnLst>
                <a:rect l="0" t="0" r="r" b="b"/>
                <a:pathLst>
                  <a:path w="111" h="10">
                    <a:moveTo>
                      <a:pt x="0" y="0"/>
                    </a:moveTo>
                    <a:lnTo>
                      <a:pt x="0" y="9"/>
                    </a:lnTo>
                    <a:lnTo>
                      <a:pt x="2" y="4"/>
                    </a:lnTo>
                    <a:lnTo>
                      <a:pt x="110" y="7"/>
                    </a:lnTo>
                    <a:lnTo>
                      <a:pt x="110"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7" name="Freeform 5113"/>
              <p:cNvSpPr>
                <a:spLocks/>
              </p:cNvSpPr>
              <p:nvPr/>
            </p:nvSpPr>
            <p:spPr bwMode="auto">
              <a:xfrm>
                <a:off x="8373" y="8299"/>
                <a:ext cx="111" cy="5"/>
              </a:xfrm>
              <a:custGeom>
                <a:avLst/>
                <a:gdLst/>
                <a:ahLst/>
                <a:cxnLst>
                  <a:cxn ang="0">
                    <a:pos x="2" y="0"/>
                  </a:cxn>
                  <a:cxn ang="0">
                    <a:pos x="2" y="0"/>
                  </a:cxn>
                  <a:cxn ang="0">
                    <a:pos x="0" y="2"/>
                  </a:cxn>
                  <a:cxn ang="0">
                    <a:pos x="110" y="4"/>
                  </a:cxn>
                  <a:cxn ang="0">
                    <a:pos x="110" y="2"/>
                  </a:cxn>
                  <a:cxn ang="0">
                    <a:pos x="2" y="0"/>
                  </a:cxn>
                </a:cxnLst>
                <a:rect l="0" t="0" r="r" b="b"/>
                <a:pathLst>
                  <a:path w="111"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8" name="Freeform 5114"/>
              <p:cNvSpPr>
                <a:spLocks/>
              </p:cNvSpPr>
              <p:nvPr/>
            </p:nvSpPr>
            <p:spPr bwMode="auto">
              <a:xfrm>
                <a:off x="8376" y="8294"/>
                <a:ext cx="19" cy="5"/>
              </a:xfrm>
              <a:custGeom>
                <a:avLst/>
                <a:gdLst/>
                <a:ahLst/>
                <a:cxnLst>
                  <a:cxn ang="0">
                    <a:pos x="0" y="0"/>
                  </a:cxn>
                  <a:cxn ang="0">
                    <a:pos x="0" y="4"/>
                  </a:cxn>
                  <a:cxn ang="0">
                    <a:pos x="19" y="4"/>
                  </a:cxn>
                  <a:cxn ang="0">
                    <a:pos x="19" y="2"/>
                  </a:cxn>
                  <a:cxn ang="0">
                    <a:pos x="0" y="0"/>
                  </a:cxn>
                </a:cxnLst>
                <a:rect l="0" t="0" r="r" b="b"/>
                <a:pathLst>
                  <a:path w="19" h="5">
                    <a:moveTo>
                      <a:pt x="0" y="0"/>
                    </a:moveTo>
                    <a:lnTo>
                      <a:pt x="0" y="4"/>
                    </a:lnTo>
                    <a:lnTo>
                      <a:pt x="19" y="4"/>
                    </a:lnTo>
                    <a:lnTo>
                      <a:pt x="19"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9" name="Freeform 5115"/>
              <p:cNvSpPr>
                <a:spLocks/>
              </p:cNvSpPr>
              <p:nvPr/>
            </p:nvSpPr>
            <p:spPr bwMode="auto">
              <a:xfrm>
                <a:off x="8397" y="8294"/>
                <a:ext cx="22" cy="5"/>
              </a:xfrm>
              <a:custGeom>
                <a:avLst/>
                <a:gdLst/>
                <a:ahLst/>
                <a:cxnLst>
                  <a:cxn ang="0">
                    <a:pos x="0" y="0"/>
                  </a:cxn>
                  <a:cxn ang="0">
                    <a:pos x="0" y="4"/>
                  </a:cxn>
                  <a:cxn ang="0">
                    <a:pos x="21" y="4"/>
                  </a:cxn>
                  <a:cxn ang="0">
                    <a:pos x="21" y="2"/>
                  </a:cxn>
                  <a:cxn ang="0">
                    <a:pos x="0" y="0"/>
                  </a:cxn>
                </a:cxnLst>
                <a:rect l="0" t="0" r="r" b="b"/>
                <a:pathLst>
                  <a:path w="22" h="5">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0" name="Freeform 5116"/>
              <p:cNvSpPr>
                <a:spLocks/>
              </p:cNvSpPr>
              <p:nvPr/>
            </p:nvSpPr>
            <p:spPr bwMode="auto">
              <a:xfrm>
                <a:off x="8421" y="8298"/>
                <a:ext cx="22" cy="0"/>
              </a:xfrm>
              <a:custGeom>
                <a:avLst/>
                <a:gdLst/>
                <a:ahLst/>
                <a:cxnLst>
                  <a:cxn ang="0">
                    <a:pos x="0" y="0"/>
                  </a:cxn>
                  <a:cxn ang="0">
                    <a:pos x="21" y="0"/>
                  </a:cxn>
                </a:cxnLst>
                <a:rect l="0" t="0" r="r" b="b"/>
                <a:pathLst>
                  <a:path w="22">
                    <a:moveTo>
                      <a:pt x="0" y="0"/>
                    </a:moveTo>
                    <a:lnTo>
                      <a:pt x="2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1" name="Freeform 5117"/>
              <p:cNvSpPr>
                <a:spLocks/>
              </p:cNvSpPr>
              <p:nvPr/>
            </p:nvSpPr>
            <p:spPr bwMode="auto">
              <a:xfrm>
                <a:off x="8450" y="8296"/>
                <a:ext cx="22" cy="5"/>
              </a:xfrm>
              <a:custGeom>
                <a:avLst/>
                <a:gdLst/>
                <a:ahLst/>
                <a:cxnLst>
                  <a:cxn ang="0">
                    <a:pos x="0" y="0"/>
                  </a:cxn>
                  <a:cxn ang="0">
                    <a:pos x="0" y="2"/>
                  </a:cxn>
                  <a:cxn ang="0">
                    <a:pos x="21" y="4"/>
                  </a:cxn>
                  <a:cxn ang="0">
                    <a:pos x="21" y="0"/>
                  </a:cxn>
                  <a:cxn ang="0">
                    <a:pos x="0" y="0"/>
                  </a:cxn>
                </a:cxnLst>
                <a:rect l="0" t="0" r="r" b="b"/>
                <a:pathLst>
                  <a:path w="22" h="5">
                    <a:moveTo>
                      <a:pt x="0" y="0"/>
                    </a:moveTo>
                    <a:lnTo>
                      <a:pt x="0" y="2"/>
                    </a:lnTo>
                    <a:lnTo>
                      <a:pt x="21" y="4"/>
                    </a:lnTo>
                    <a:lnTo>
                      <a:pt x="21"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2" name="Freeform 5118"/>
              <p:cNvSpPr>
                <a:spLocks/>
              </p:cNvSpPr>
              <p:nvPr/>
            </p:nvSpPr>
            <p:spPr bwMode="auto">
              <a:xfrm>
                <a:off x="8397" y="8296"/>
                <a:ext cx="22" cy="3"/>
              </a:xfrm>
              <a:custGeom>
                <a:avLst/>
                <a:gdLst/>
                <a:ahLst/>
                <a:cxnLst>
                  <a:cxn ang="0">
                    <a:pos x="0" y="0"/>
                  </a:cxn>
                  <a:cxn ang="0">
                    <a:pos x="0" y="0"/>
                  </a:cxn>
                  <a:cxn ang="0">
                    <a:pos x="21" y="2"/>
                  </a:cxn>
                  <a:cxn ang="0">
                    <a:pos x="21" y="0"/>
                  </a:cxn>
                  <a:cxn ang="0">
                    <a:pos x="0" y="0"/>
                  </a:cxn>
                </a:cxnLst>
                <a:rect l="0" t="0" r="r" b="b"/>
                <a:pathLst>
                  <a:path w="22" h="3">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3" name="Freeform 5119"/>
              <p:cNvSpPr>
                <a:spLocks/>
              </p:cNvSpPr>
              <p:nvPr/>
            </p:nvSpPr>
            <p:spPr bwMode="auto">
              <a:xfrm>
                <a:off x="8421" y="8298"/>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4" name="Freeform 5120"/>
              <p:cNvSpPr>
                <a:spLocks/>
              </p:cNvSpPr>
              <p:nvPr/>
            </p:nvSpPr>
            <p:spPr bwMode="auto">
              <a:xfrm>
                <a:off x="8450" y="8296"/>
                <a:ext cx="22" cy="3"/>
              </a:xfrm>
              <a:custGeom>
                <a:avLst/>
                <a:gdLst/>
                <a:ahLst/>
                <a:cxnLst>
                  <a:cxn ang="0">
                    <a:pos x="0" y="0"/>
                  </a:cxn>
                  <a:cxn ang="0">
                    <a:pos x="0" y="2"/>
                  </a:cxn>
                  <a:cxn ang="0">
                    <a:pos x="21" y="2"/>
                  </a:cxn>
                  <a:cxn ang="0">
                    <a:pos x="0" y="0"/>
                  </a:cxn>
                </a:cxnLst>
                <a:rect l="0" t="0" r="r" b="b"/>
                <a:pathLst>
                  <a:path w="22" h="3">
                    <a:moveTo>
                      <a:pt x="0" y="0"/>
                    </a:moveTo>
                    <a:lnTo>
                      <a:pt x="0" y="2"/>
                    </a:lnTo>
                    <a:lnTo>
                      <a:pt x="2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5" name="Freeform 5121"/>
              <p:cNvSpPr>
                <a:spLocks/>
              </p:cNvSpPr>
              <p:nvPr/>
            </p:nvSpPr>
            <p:spPr bwMode="auto">
              <a:xfrm>
                <a:off x="8584" y="8097"/>
                <a:ext cx="12" cy="216"/>
              </a:xfrm>
              <a:custGeom>
                <a:avLst/>
                <a:gdLst/>
                <a:ahLst/>
                <a:cxnLst>
                  <a:cxn ang="0">
                    <a:pos x="9" y="19"/>
                  </a:cxn>
                  <a:cxn ang="0">
                    <a:pos x="9" y="19"/>
                  </a:cxn>
                  <a:cxn ang="0">
                    <a:pos x="0" y="0"/>
                  </a:cxn>
                  <a:cxn ang="0">
                    <a:pos x="0" y="216"/>
                  </a:cxn>
                  <a:cxn ang="0">
                    <a:pos x="11" y="206"/>
                  </a:cxn>
                  <a:cxn ang="0">
                    <a:pos x="11" y="28"/>
                  </a:cxn>
                  <a:cxn ang="0">
                    <a:pos x="9" y="19"/>
                  </a:cxn>
                </a:cxnLst>
                <a:rect l="0" t="0" r="r" b="b"/>
                <a:pathLst>
                  <a:path w="12" h="216">
                    <a:moveTo>
                      <a:pt x="9" y="19"/>
                    </a:moveTo>
                    <a:lnTo>
                      <a:pt x="9" y="19"/>
                    </a:lnTo>
                    <a:lnTo>
                      <a:pt x="0" y="0"/>
                    </a:lnTo>
                    <a:lnTo>
                      <a:pt x="0" y="216"/>
                    </a:lnTo>
                    <a:lnTo>
                      <a:pt x="11" y="206"/>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6" name="Freeform 5122"/>
              <p:cNvSpPr>
                <a:spLocks/>
              </p:cNvSpPr>
              <p:nvPr/>
            </p:nvSpPr>
            <p:spPr bwMode="auto">
              <a:xfrm>
                <a:off x="8652" y="8155"/>
                <a:ext cx="21" cy="144"/>
              </a:xfrm>
              <a:custGeom>
                <a:avLst/>
                <a:gdLst/>
                <a:ahLst/>
                <a:cxnLst>
                  <a:cxn ang="0">
                    <a:pos x="16" y="9"/>
                  </a:cxn>
                  <a:cxn ang="0">
                    <a:pos x="2" y="0"/>
                  </a:cxn>
                  <a:cxn ang="0">
                    <a:pos x="4" y="23"/>
                  </a:cxn>
                  <a:cxn ang="0">
                    <a:pos x="7" y="43"/>
                  </a:cxn>
                  <a:cxn ang="0">
                    <a:pos x="7" y="76"/>
                  </a:cxn>
                  <a:cxn ang="0">
                    <a:pos x="2" y="105"/>
                  </a:cxn>
                  <a:cxn ang="0">
                    <a:pos x="2" y="124"/>
                  </a:cxn>
                  <a:cxn ang="0">
                    <a:pos x="0" y="143"/>
                  </a:cxn>
                  <a:cxn ang="0">
                    <a:pos x="14" y="141"/>
                  </a:cxn>
                  <a:cxn ang="0">
                    <a:pos x="16" y="129"/>
                  </a:cxn>
                  <a:cxn ang="0">
                    <a:pos x="19" y="115"/>
                  </a:cxn>
                  <a:cxn ang="0">
                    <a:pos x="19" y="96"/>
                  </a:cxn>
                  <a:cxn ang="0">
                    <a:pos x="21" y="79"/>
                  </a:cxn>
                  <a:cxn ang="0">
                    <a:pos x="21" y="62"/>
                  </a:cxn>
                  <a:cxn ang="0">
                    <a:pos x="19" y="43"/>
                  </a:cxn>
                  <a:cxn ang="0">
                    <a:pos x="19" y="26"/>
                  </a:cxn>
                  <a:cxn ang="0">
                    <a:pos x="16" y="9"/>
                  </a:cxn>
                </a:cxnLst>
                <a:rect l="0" t="0" r="r" b="b"/>
                <a:pathLst>
                  <a:path w="21" h="144">
                    <a:moveTo>
                      <a:pt x="16" y="9"/>
                    </a:moveTo>
                    <a:lnTo>
                      <a:pt x="2" y="0"/>
                    </a:lnTo>
                    <a:lnTo>
                      <a:pt x="4" y="23"/>
                    </a:lnTo>
                    <a:lnTo>
                      <a:pt x="7" y="43"/>
                    </a:lnTo>
                    <a:lnTo>
                      <a:pt x="7" y="76"/>
                    </a:lnTo>
                    <a:lnTo>
                      <a:pt x="2" y="105"/>
                    </a:lnTo>
                    <a:lnTo>
                      <a:pt x="2" y="124"/>
                    </a:lnTo>
                    <a:lnTo>
                      <a:pt x="0" y="143"/>
                    </a:lnTo>
                    <a:lnTo>
                      <a:pt x="14" y="141"/>
                    </a:lnTo>
                    <a:lnTo>
                      <a:pt x="16" y="129"/>
                    </a:lnTo>
                    <a:lnTo>
                      <a:pt x="19" y="115"/>
                    </a:lnTo>
                    <a:lnTo>
                      <a:pt x="19" y="96"/>
                    </a:lnTo>
                    <a:lnTo>
                      <a:pt x="21" y="79"/>
                    </a:lnTo>
                    <a:lnTo>
                      <a:pt x="21" y="62"/>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7" name="Freeform 5123"/>
              <p:cNvSpPr>
                <a:spLocks/>
              </p:cNvSpPr>
              <p:nvPr/>
            </p:nvSpPr>
            <p:spPr bwMode="auto">
              <a:xfrm>
                <a:off x="8649" y="8155"/>
                <a:ext cx="19" cy="144"/>
              </a:xfrm>
              <a:custGeom>
                <a:avLst/>
                <a:gdLst/>
                <a:ahLst/>
                <a:cxnLst>
                  <a:cxn ang="0">
                    <a:pos x="0" y="0"/>
                  </a:cxn>
                  <a:cxn ang="0">
                    <a:pos x="4" y="21"/>
                  </a:cxn>
                  <a:cxn ang="0">
                    <a:pos x="4" y="43"/>
                  </a:cxn>
                  <a:cxn ang="0">
                    <a:pos x="7" y="60"/>
                  </a:cxn>
                  <a:cxn ang="0">
                    <a:pos x="4" y="74"/>
                  </a:cxn>
                  <a:cxn ang="0">
                    <a:pos x="4" y="91"/>
                  </a:cxn>
                  <a:cxn ang="0">
                    <a:pos x="2" y="105"/>
                  </a:cxn>
                  <a:cxn ang="0">
                    <a:pos x="0" y="124"/>
                  </a:cxn>
                  <a:cxn ang="0">
                    <a:pos x="0" y="143"/>
                  </a:cxn>
                  <a:cxn ang="0">
                    <a:pos x="11" y="143"/>
                  </a:cxn>
                  <a:cxn ang="0">
                    <a:pos x="14" y="141"/>
                  </a:cxn>
                  <a:cxn ang="0">
                    <a:pos x="16" y="129"/>
                  </a:cxn>
                  <a:cxn ang="0">
                    <a:pos x="19" y="112"/>
                  </a:cxn>
                  <a:cxn ang="0">
                    <a:pos x="19" y="23"/>
                  </a:cxn>
                  <a:cxn ang="0">
                    <a:pos x="16" y="9"/>
                  </a:cxn>
                  <a:cxn ang="0">
                    <a:pos x="14" y="7"/>
                  </a:cxn>
                  <a:cxn ang="0">
                    <a:pos x="9" y="4"/>
                  </a:cxn>
                  <a:cxn ang="0">
                    <a:pos x="4" y="2"/>
                  </a:cxn>
                  <a:cxn ang="0">
                    <a:pos x="0" y="0"/>
                  </a:cxn>
                </a:cxnLst>
                <a:rect l="0" t="0" r="r" b="b"/>
                <a:pathLst>
                  <a:path w="19" h="144">
                    <a:moveTo>
                      <a:pt x="0" y="0"/>
                    </a:moveTo>
                    <a:lnTo>
                      <a:pt x="4" y="21"/>
                    </a:lnTo>
                    <a:lnTo>
                      <a:pt x="4" y="43"/>
                    </a:lnTo>
                    <a:lnTo>
                      <a:pt x="7" y="60"/>
                    </a:lnTo>
                    <a:lnTo>
                      <a:pt x="4" y="74"/>
                    </a:lnTo>
                    <a:lnTo>
                      <a:pt x="4" y="91"/>
                    </a:lnTo>
                    <a:lnTo>
                      <a:pt x="2" y="105"/>
                    </a:lnTo>
                    <a:lnTo>
                      <a:pt x="0" y="124"/>
                    </a:lnTo>
                    <a:lnTo>
                      <a:pt x="0" y="143"/>
                    </a:lnTo>
                    <a:lnTo>
                      <a:pt x="11" y="143"/>
                    </a:lnTo>
                    <a:lnTo>
                      <a:pt x="14" y="141"/>
                    </a:lnTo>
                    <a:lnTo>
                      <a:pt x="16" y="129"/>
                    </a:lnTo>
                    <a:lnTo>
                      <a:pt x="19" y="112"/>
                    </a:lnTo>
                    <a:lnTo>
                      <a:pt x="19" y="23"/>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8" name="Freeform 5124"/>
              <p:cNvSpPr>
                <a:spLocks/>
              </p:cNvSpPr>
              <p:nvPr/>
            </p:nvSpPr>
            <p:spPr bwMode="auto">
              <a:xfrm>
                <a:off x="8644" y="8152"/>
                <a:ext cx="22" cy="147"/>
              </a:xfrm>
              <a:custGeom>
                <a:avLst/>
                <a:gdLst/>
                <a:ahLst/>
                <a:cxnLst>
                  <a:cxn ang="0">
                    <a:pos x="7" y="23"/>
                  </a:cxn>
                  <a:cxn ang="0">
                    <a:pos x="7" y="76"/>
                  </a:cxn>
                  <a:cxn ang="0">
                    <a:pos x="4" y="91"/>
                  </a:cxn>
                  <a:cxn ang="0">
                    <a:pos x="4" y="108"/>
                  </a:cxn>
                  <a:cxn ang="0">
                    <a:pos x="0" y="146"/>
                  </a:cxn>
                  <a:cxn ang="0">
                    <a:pos x="9" y="146"/>
                  </a:cxn>
                  <a:cxn ang="0">
                    <a:pos x="11" y="143"/>
                  </a:cxn>
                  <a:cxn ang="0">
                    <a:pos x="16" y="143"/>
                  </a:cxn>
                  <a:cxn ang="0">
                    <a:pos x="19" y="115"/>
                  </a:cxn>
                  <a:cxn ang="0">
                    <a:pos x="21" y="79"/>
                  </a:cxn>
                  <a:cxn ang="0">
                    <a:pos x="21" y="43"/>
                  </a:cxn>
                  <a:cxn ang="0">
                    <a:pos x="19" y="9"/>
                  </a:cxn>
                  <a:cxn ang="0">
                    <a:pos x="16" y="9"/>
                  </a:cxn>
                  <a:cxn ang="0">
                    <a:pos x="14" y="4"/>
                  </a:cxn>
                  <a:cxn ang="0">
                    <a:pos x="9" y="4"/>
                  </a:cxn>
                  <a:cxn ang="0">
                    <a:pos x="4" y="0"/>
                  </a:cxn>
                  <a:cxn ang="0">
                    <a:pos x="2" y="0"/>
                  </a:cxn>
                  <a:cxn ang="0">
                    <a:pos x="7" y="23"/>
                  </a:cxn>
                </a:cxnLst>
                <a:rect l="0" t="0" r="r" b="b"/>
                <a:pathLst>
                  <a:path w="22" h="147">
                    <a:moveTo>
                      <a:pt x="7" y="23"/>
                    </a:moveTo>
                    <a:lnTo>
                      <a:pt x="7" y="76"/>
                    </a:lnTo>
                    <a:lnTo>
                      <a:pt x="4" y="91"/>
                    </a:lnTo>
                    <a:lnTo>
                      <a:pt x="4" y="108"/>
                    </a:lnTo>
                    <a:lnTo>
                      <a:pt x="0" y="146"/>
                    </a:lnTo>
                    <a:lnTo>
                      <a:pt x="9" y="146"/>
                    </a:lnTo>
                    <a:lnTo>
                      <a:pt x="11" y="143"/>
                    </a:lnTo>
                    <a:lnTo>
                      <a:pt x="16" y="143"/>
                    </a:lnTo>
                    <a:lnTo>
                      <a:pt x="19" y="115"/>
                    </a:lnTo>
                    <a:lnTo>
                      <a:pt x="21" y="79"/>
                    </a:lnTo>
                    <a:lnTo>
                      <a:pt x="21" y="43"/>
                    </a:lnTo>
                    <a:lnTo>
                      <a:pt x="19" y="9"/>
                    </a:lnTo>
                    <a:lnTo>
                      <a:pt x="16" y="9"/>
                    </a:lnTo>
                    <a:lnTo>
                      <a:pt x="14" y="4"/>
                    </a:lnTo>
                    <a:lnTo>
                      <a:pt x="9" y="4"/>
                    </a:lnTo>
                    <a:lnTo>
                      <a:pt x="4" y="0"/>
                    </a:lnTo>
                    <a:lnTo>
                      <a:pt x="2" y="0"/>
                    </a:lnTo>
                    <a:lnTo>
                      <a:pt x="7" y="23"/>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9" name="Freeform 5125"/>
              <p:cNvSpPr>
                <a:spLocks/>
              </p:cNvSpPr>
              <p:nvPr/>
            </p:nvSpPr>
            <p:spPr bwMode="auto">
              <a:xfrm>
                <a:off x="8642" y="8150"/>
                <a:ext cx="22" cy="151"/>
              </a:xfrm>
              <a:custGeom>
                <a:avLst/>
                <a:gdLst/>
                <a:ahLst/>
                <a:cxnLst>
                  <a:cxn ang="0">
                    <a:pos x="0" y="129"/>
                  </a:cxn>
                  <a:cxn ang="0">
                    <a:pos x="0" y="151"/>
                  </a:cxn>
                  <a:cxn ang="0">
                    <a:pos x="2" y="148"/>
                  </a:cxn>
                  <a:cxn ang="0">
                    <a:pos x="9" y="148"/>
                  </a:cxn>
                  <a:cxn ang="0">
                    <a:pos x="12" y="146"/>
                  </a:cxn>
                  <a:cxn ang="0">
                    <a:pos x="16" y="146"/>
                  </a:cxn>
                  <a:cxn ang="0">
                    <a:pos x="19" y="117"/>
                  </a:cxn>
                  <a:cxn ang="0">
                    <a:pos x="21" y="81"/>
                  </a:cxn>
                  <a:cxn ang="0">
                    <a:pos x="21" y="43"/>
                  </a:cxn>
                  <a:cxn ang="0">
                    <a:pos x="19" y="9"/>
                  </a:cxn>
                  <a:cxn ang="0">
                    <a:pos x="16" y="9"/>
                  </a:cxn>
                  <a:cxn ang="0">
                    <a:pos x="12" y="4"/>
                  </a:cxn>
                  <a:cxn ang="0">
                    <a:pos x="7" y="2"/>
                  </a:cxn>
                  <a:cxn ang="0">
                    <a:pos x="2" y="0"/>
                  </a:cxn>
                  <a:cxn ang="0">
                    <a:pos x="7" y="24"/>
                  </a:cxn>
                  <a:cxn ang="0">
                    <a:pos x="7" y="79"/>
                  </a:cxn>
                  <a:cxn ang="0">
                    <a:pos x="4" y="93"/>
                  </a:cxn>
                  <a:cxn ang="0">
                    <a:pos x="2" y="110"/>
                  </a:cxn>
                  <a:cxn ang="0">
                    <a:pos x="0" y="129"/>
                  </a:cxn>
                </a:cxnLst>
                <a:rect l="0" t="0" r="r" b="b"/>
                <a:pathLst>
                  <a:path w="22" h="151">
                    <a:moveTo>
                      <a:pt x="0" y="129"/>
                    </a:moveTo>
                    <a:lnTo>
                      <a:pt x="0" y="151"/>
                    </a:lnTo>
                    <a:lnTo>
                      <a:pt x="2" y="148"/>
                    </a:lnTo>
                    <a:lnTo>
                      <a:pt x="9" y="148"/>
                    </a:lnTo>
                    <a:lnTo>
                      <a:pt x="12" y="146"/>
                    </a:lnTo>
                    <a:lnTo>
                      <a:pt x="16" y="146"/>
                    </a:lnTo>
                    <a:lnTo>
                      <a:pt x="19" y="117"/>
                    </a:lnTo>
                    <a:lnTo>
                      <a:pt x="21" y="81"/>
                    </a:lnTo>
                    <a:lnTo>
                      <a:pt x="21" y="43"/>
                    </a:lnTo>
                    <a:lnTo>
                      <a:pt x="19" y="9"/>
                    </a:lnTo>
                    <a:lnTo>
                      <a:pt x="16" y="9"/>
                    </a:lnTo>
                    <a:lnTo>
                      <a:pt x="12" y="4"/>
                    </a:lnTo>
                    <a:lnTo>
                      <a:pt x="7" y="2"/>
                    </a:lnTo>
                    <a:lnTo>
                      <a:pt x="2" y="0"/>
                    </a:lnTo>
                    <a:lnTo>
                      <a:pt x="7" y="24"/>
                    </a:lnTo>
                    <a:lnTo>
                      <a:pt x="7" y="79"/>
                    </a:lnTo>
                    <a:lnTo>
                      <a:pt x="4" y="93"/>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0" name="Freeform 5126"/>
              <p:cNvSpPr>
                <a:spLocks/>
              </p:cNvSpPr>
              <p:nvPr/>
            </p:nvSpPr>
            <p:spPr bwMode="auto">
              <a:xfrm>
                <a:off x="8637" y="8150"/>
                <a:ext cx="22" cy="151"/>
              </a:xfrm>
              <a:custGeom>
                <a:avLst/>
                <a:gdLst/>
                <a:ahLst/>
                <a:cxnLst>
                  <a:cxn ang="0">
                    <a:pos x="2" y="148"/>
                  </a:cxn>
                  <a:cxn ang="0">
                    <a:pos x="12" y="148"/>
                  </a:cxn>
                  <a:cxn ang="0">
                    <a:pos x="16" y="146"/>
                  </a:cxn>
                  <a:cxn ang="0">
                    <a:pos x="21" y="117"/>
                  </a:cxn>
                  <a:cxn ang="0">
                    <a:pos x="21" y="9"/>
                  </a:cxn>
                  <a:cxn ang="0">
                    <a:pos x="19" y="7"/>
                  </a:cxn>
                  <a:cxn ang="0">
                    <a:pos x="14" y="4"/>
                  </a:cxn>
                  <a:cxn ang="0">
                    <a:pos x="9" y="2"/>
                  </a:cxn>
                  <a:cxn ang="0">
                    <a:pos x="4" y="0"/>
                  </a:cxn>
                  <a:cxn ang="0">
                    <a:pos x="9" y="43"/>
                  </a:cxn>
                  <a:cxn ang="0">
                    <a:pos x="9" y="60"/>
                  </a:cxn>
                  <a:cxn ang="0">
                    <a:pos x="7" y="76"/>
                  </a:cxn>
                  <a:cxn ang="0">
                    <a:pos x="7" y="93"/>
                  </a:cxn>
                  <a:cxn ang="0">
                    <a:pos x="4" y="110"/>
                  </a:cxn>
                  <a:cxn ang="0">
                    <a:pos x="2" y="129"/>
                  </a:cxn>
                  <a:cxn ang="0">
                    <a:pos x="0" y="151"/>
                  </a:cxn>
                  <a:cxn ang="0">
                    <a:pos x="2" y="148"/>
                  </a:cxn>
                </a:cxnLst>
                <a:rect l="0" t="0" r="r" b="b"/>
                <a:pathLst>
                  <a:path w="22" h="151">
                    <a:moveTo>
                      <a:pt x="2" y="148"/>
                    </a:moveTo>
                    <a:lnTo>
                      <a:pt x="12" y="148"/>
                    </a:lnTo>
                    <a:lnTo>
                      <a:pt x="16" y="146"/>
                    </a:lnTo>
                    <a:lnTo>
                      <a:pt x="21" y="117"/>
                    </a:lnTo>
                    <a:lnTo>
                      <a:pt x="21" y="9"/>
                    </a:lnTo>
                    <a:lnTo>
                      <a:pt x="19" y="7"/>
                    </a:lnTo>
                    <a:lnTo>
                      <a:pt x="14" y="4"/>
                    </a:lnTo>
                    <a:lnTo>
                      <a:pt x="9" y="2"/>
                    </a:lnTo>
                    <a:lnTo>
                      <a:pt x="4" y="0"/>
                    </a:lnTo>
                    <a:lnTo>
                      <a:pt x="9" y="43"/>
                    </a:lnTo>
                    <a:lnTo>
                      <a:pt x="9" y="60"/>
                    </a:lnTo>
                    <a:lnTo>
                      <a:pt x="7" y="76"/>
                    </a:lnTo>
                    <a:lnTo>
                      <a:pt x="7" y="93"/>
                    </a:lnTo>
                    <a:lnTo>
                      <a:pt x="4" y="110"/>
                    </a:lnTo>
                    <a:lnTo>
                      <a:pt x="2"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1" name="Freeform 5127"/>
              <p:cNvSpPr>
                <a:spLocks/>
              </p:cNvSpPr>
              <p:nvPr/>
            </p:nvSpPr>
            <p:spPr bwMode="auto">
              <a:xfrm>
                <a:off x="8635" y="8148"/>
                <a:ext cx="21" cy="153"/>
              </a:xfrm>
              <a:custGeom>
                <a:avLst/>
                <a:gdLst/>
                <a:ahLst/>
                <a:cxnLst>
                  <a:cxn ang="0">
                    <a:pos x="19" y="9"/>
                  </a:cxn>
                  <a:cxn ang="0">
                    <a:pos x="14" y="7"/>
                  </a:cxn>
                  <a:cxn ang="0">
                    <a:pos x="9" y="2"/>
                  </a:cxn>
                  <a:cxn ang="0">
                    <a:pos x="4" y="0"/>
                  </a:cxn>
                  <a:cxn ang="0">
                    <a:pos x="7" y="24"/>
                  </a:cxn>
                  <a:cxn ang="0">
                    <a:pos x="9" y="43"/>
                  </a:cxn>
                  <a:cxn ang="0">
                    <a:pos x="9" y="62"/>
                  </a:cxn>
                  <a:cxn ang="0">
                    <a:pos x="2" y="112"/>
                  </a:cxn>
                  <a:cxn ang="0">
                    <a:pos x="2" y="132"/>
                  </a:cxn>
                  <a:cxn ang="0">
                    <a:pos x="0" y="153"/>
                  </a:cxn>
                  <a:cxn ang="0">
                    <a:pos x="2" y="151"/>
                  </a:cxn>
                  <a:cxn ang="0">
                    <a:pos x="9" y="151"/>
                  </a:cxn>
                  <a:cxn ang="0">
                    <a:pos x="9" y="148"/>
                  </a:cxn>
                  <a:cxn ang="0">
                    <a:pos x="16" y="148"/>
                  </a:cxn>
                  <a:cxn ang="0">
                    <a:pos x="19" y="120"/>
                  </a:cxn>
                  <a:cxn ang="0">
                    <a:pos x="21" y="81"/>
                  </a:cxn>
                  <a:cxn ang="0">
                    <a:pos x="21" y="9"/>
                  </a:cxn>
                  <a:cxn ang="0">
                    <a:pos x="19" y="9"/>
                  </a:cxn>
                </a:cxnLst>
                <a:rect l="0" t="0" r="r" b="b"/>
                <a:pathLst>
                  <a:path w="21" h="153">
                    <a:moveTo>
                      <a:pt x="19" y="9"/>
                    </a:moveTo>
                    <a:lnTo>
                      <a:pt x="14" y="7"/>
                    </a:lnTo>
                    <a:lnTo>
                      <a:pt x="9" y="2"/>
                    </a:lnTo>
                    <a:lnTo>
                      <a:pt x="4" y="0"/>
                    </a:lnTo>
                    <a:lnTo>
                      <a:pt x="7" y="24"/>
                    </a:lnTo>
                    <a:lnTo>
                      <a:pt x="9" y="43"/>
                    </a:lnTo>
                    <a:lnTo>
                      <a:pt x="9" y="62"/>
                    </a:lnTo>
                    <a:lnTo>
                      <a:pt x="2" y="112"/>
                    </a:lnTo>
                    <a:lnTo>
                      <a:pt x="2" y="132"/>
                    </a:lnTo>
                    <a:lnTo>
                      <a:pt x="0" y="153"/>
                    </a:lnTo>
                    <a:lnTo>
                      <a:pt x="2" y="151"/>
                    </a:lnTo>
                    <a:lnTo>
                      <a:pt x="9" y="151"/>
                    </a:lnTo>
                    <a:lnTo>
                      <a:pt x="9" y="148"/>
                    </a:lnTo>
                    <a:lnTo>
                      <a:pt x="16" y="148"/>
                    </a:lnTo>
                    <a:lnTo>
                      <a:pt x="19" y="120"/>
                    </a:lnTo>
                    <a:lnTo>
                      <a:pt x="21" y="81"/>
                    </a:lnTo>
                    <a:lnTo>
                      <a:pt x="21" y="9"/>
                    </a:lnTo>
                    <a:lnTo>
                      <a:pt x="19" y="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2" name="Freeform 5128"/>
              <p:cNvSpPr>
                <a:spLocks/>
              </p:cNvSpPr>
              <p:nvPr/>
            </p:nvSpPr>
            <p:spPr bwMode="auto">
              <a:xfrm>
                <a:off x="8632" y="8145"/>
                <a:ext cx="22" cy="156"/>
              </a:xfrm>
              <a:custGeom>
                <a:avLst/>
                <a:gdLst/>
                <a:ahLst/>
                <a:cxnLst>
                  <a:cxn ang="0">
                    <a:pos x="7" y="24"/>
                  </a:cxn>
                  <a:cxn ang="0">
                    <a:pos x="7" y="81"/>
                  </a:cxn>
                  <a:cxn ang="0">
                    <a:pos x="2" y="115"/>
                  </a:cxn>
                  <a:cxn ang="0">
                    <a:pos x="0" y="134"/>
                  </a:cxn>
                  <a:cxn ang="0">
                    <a:pos x="0" y="156"/>
                  </a:cxn>
                  <a:cxn ang="0">
                    <a:pos x="2" y="153"/>
                  </a:cxn>
                  <a:cxn ang="0">
                    <a:pos x="7" y="153"/>
                  </a:cxn>
                  <a:cxn ang="0">
                    <a:pos x="9" y="151"/>
                  </a:cxn>
                  <a:cxn ang="0">
                    <a:pos x="16" y="151"/>
                  </a:cxn>
                  <a:cxn ang="0">
                    <a:pos x="19" y="120"/>
                  </a:cxn>
                  <a:cxn ang="0">
                    <a:pos x="21" y="84"/>
                  </a:cxn>
                  <a:cxn ang="0">
                    <a:pos x="21" y="12"/>
                  </a:cxn>
                  <a:cxn ang="0">
                    <a:pos x="16" y="9"/>
                  </a:cxn>
                  <a:cxn ang="0">
                    <a:pos x="12" y="4"/>
                  </a:cxn>
                  <a:cxn ang="0">
                    <a:pos x="9" y="4"/>
                  </a:cxn>
                  <a:cxn ang="0">
                    <a:pos x="4" y="0"/>
                  </a:cxn>
                  <a:cxn ang="0">
                    <a:pos x="7" y="24"/>
                  </a:cxn>
                </a:cxnLst>
                <a:rect l="0" t="0" r="r" b="b"/>
                <a:pathLst>
                  <a:path w="22" h="156">
                    <a:moveTo>
                      <a:pt x="7" y="24"/>
                    </a:moveTo>
                    <a:lnTo>
                      <a:pt x="7" y="81"/>
                    </a:lnTo>
                    <a:lnTo>
                      <a:pt x="2" y="115"/>
                    </a:lnTo>
                    <a:lnTo>
                      <a:pt x="0" y="134"/>
                    </a:lnTo>
                    <a:lnTo>
                      <a:pt x="0" y="156"/>
                    </a:lnTo>
                    <a:lnTo>
                      <a:pt x="2" y="153"/>
                    </a:lnTo>
                    <a:lnTo>
                      <a:pt x="7" y="153"/>
                    </a:lnTo>
                    <a:lnTo>
                      <a:pt x="9" y="151"/>
                    </a:lnTo>
                    <a:lnTo>
                      <a:pt x="16" y="151"/>
                    </a:lnTo>
                    <a:lnTo>
                      <a:pt x="19" y="120"/>
                    </a:lnTo>
                    <a:lnTo>
                      <a:pt x="21" y="84"/>
                    </a:lnTo>
                    <a:lnTo>
                      <a:pt x="21" y="12"/>
                    </a:lnTo>
                    <a:lnTo>
                      <a:pt x="16" y="9"/>
                    </a:lnTo>
                    <a:lnTo>
                      <a:pt x="12" y="4"/>
                    </a:lnTo>
                    <a:lnTo>
                      <a:pt x="9" y="4"/>
                    </a:lnTo>
                    <a:lnTo>
                      <a:pt x="4" y="0"/>
                    </a:lnTo>
                    <a:lnTo>
                      <a:pt x="7" y="24"/>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3" name="Freeform 5129"/>
              <p:cNvSpPr>
                <a:spLocks/>
              </p:cNvSpPr>
              <p:nvPr/>
            </p:nvSpPr>
            <p:spPr bwMode="auto">
              <a:xfrm>
                <a:off x="8628" y="8145"/>
                <a:ext cx="24" cy="156"/>
              </a:xfrm>
              <a:custGeom>
                <a:avLst/>
                <a:gdLst/>
                <a:ahLst/>
                <a:cxnLst>
                  <a:cxn ang="0">
                    <a:pos x="0" y="156"/>
                  </a:cxn>
                  <a:cxn ang="0">
                    <a:pos x="2" y="153"/>
                  </a:cxn>
                  <a:cxn ang="0">
                    <a:pos x="9" y="153"/>
                  </a:cxn>
                  <a:cxn ang="0">
                    <a:pos x="12" y="151"/>
                  </a:cxn>
                  <a:cxn ang="0">
                    <a:pos x="19" y="151"/>
                  </a:cxn>
                  <a:cxn ang="0">
                    <a:pos x="21" y="120"/>
                  </a:cxn>
                  <a:cxn ang="0">
                    <a:pos x="21" y="43"/>
                  </a:cxn>
                  <a:cxn ang="0">
                    <a:pos x="24" y="9"/>
                  </a:cxn>
                  <a:cxn ang="0">
                    <a:pos x="21" y="9"/>
                  </a:cxn>
                  <a:cxn ang="0">
                    <a:pos x="16" y="4"/>
                  </a:cxn>
                  <a:cxn ang="0">
                    <a:pos x="14" y="4"/>
                  </a:cxn>
                  <a:cxn ang="0">
                    <a:pos x="9" y="2"/>
                  </a:cxn>
                  <a:cxn ang="0">
                    <a:pos x="4" y="0"/>
                  </a:cxn>
                  <a:cxn ang="0">
                    <a:pos x="9" y="21"/>
                  </a:cxn>
                  <a:cxn ang="0">
                    <a:pos x="9" y="79"/>
                  </a:cxn>
                  <a:cxn ang="0">
                    <a:pos x="7" y="98"/>
                  </a:cxn>
                  <a:cxn ang="0">
                    <a:pos x="4" y="115"/>
                  </a:cxn>
                  <a:cxn ang="0">
                    <a:pos x="2" y="134"/>
                  </a:cxn>
                  <a:cxn ang="0">
                    <a:pos x="0" y="156"/>
                  </a:cxn>
                </a:cxnLst>
                <a:rect l="0" t="0" r="r" b="b"/>
                <a:pathLst>
                  <a:path w="24" h="156">
                    <a:moveTo>
                      <a:pt x="0" y="156"/>
                    </a:moveTo>
                    <a:lnTo>
                      <a:pt x="2" y="153"/>
                    </a:lnTo>
                    <a:lnTo>
                      <a:pt x="9" y="153"/>
                    </a:lnTo>
                    <a:lnTo>
                      <a:pt x="12" y="151"/>
                    </a:lnTo>
                    <a:lnTo>
                      <a:pt x="19" y="151"/>
                    </a:lnTo>
                    <a:lnTo>
                      <a:pt x="21" y="120"/>
                    </a:lnTo>
                    <a:lnTo>
                      <a:pt x="21" y="43"/>
                    </a:lnTo>
                    <a:lnTo>
                      <a:pt x="24" y="9"/>
                    </a:lnTo>
                    <a:lnTo>
                      <a:pt x="21" y="9"/>
                    </a:lnTo>
                    <a:lnTo>
                      <a:pt x="16" y="4"/>
                    </a:lnTo>
                    <a:lnTo>
                      <a:pt x="14" y="4"/>
                    </a:lnTo>
                    <a:lnTo>
                      <a:pt x="9" y="2"/>
                    </a:lnTo>
                    <a:lnTo>
                      <a:pt x="4" y="0"/>
                    </a:lnTo>
                    <a:lnTo>
                      <a:pt x="9" y="21"/>
                    </a:lnTo>
                    <a:lnTo>
                      <a:pt x="9" y="79"/>
                    </a:lnTo>
                    <a:lnTo>
                      <a:pt x="7" y="98"/>
                    </a:lnTo>
                    <a:lnTo>
                      <a:pt x="4" y="115"/>
                    </a:lnTo>
                    <a:lnTo>
                      <a:pt x="2" y="134"/>
                    </a:lnTo>
                    <a:lnTo>
                      <a:pt x="0" y="15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4" name="Freeform 5130"/>
              <p:cNvSpPr>
                <a:spLocks/>
              </p:cNvSpPr>
              <p:nvPr/>
            </p:nvSpPr>
            <p:spPr bwMode="auto">
              <a:xfrm>
                <a:off x="8625" y="8143"/>
                <a:ext cx="24" cy="158"/>
              </a:xfrm>
              <a:custGeom>
                <a:avLst/>
                <a:gdLst/>
                <a:ahLst/>
                <a:cxnLst>
                  <a:cxn ang="0">
                    <a:pos x="2" y="155"/>
                  </a:cxn>
                  <a:cxn ang="0">
                    <a:pos x="7" y="155"/>
                  </a:cxn>
                  <a:cxn ang="0">
                    <a:pos x="9" y="153"/>
                  </a:cxn>
                  <a:cxn ang="0">
                    <a:pos x="14" y="153"/>
                  </a:cxn>
                  <a:cxn ang="0">
                    <a:pos x="16" y="151"/>
                  </a:cxn>
                  <a:cxn ang="0">
                    <a:pos x="21" y="122"/>
                  </a:cxn>
                  <a:cxn ang="0">
                    <a:pos x="21" y="45"/>
                  </a:cxn>
                  <a:cxn ang="0">
                    <a:pos x="24" y="9"/>
                  </a:cxn>
                  <a:cxn ang="0">
                    <a:pos x="21" y="9"/>
                  </a:cxn>
                  <a:cxn ang="0">
                    <a:pos x="16" y="7"/>
                  </a:cxn>
                  <a:cxn ang="0">
                    <a:pos x="12" y="4"/>
                  </a:cxn>
                  <a:cxn ang="0">
                    <a:pos x="7" y="0"/>
                  </a:cxn>
                  <a:cxn ang="0">
                    <a:pos x="4" y="0"/>
                  </a:cxn>
                  <a:cxn ang="0">
                    <a:pos x="9" y="23"/>
                  </a:cxn>
                  <a:cxn ang="0">
                    <a:pos x="9" y="64"/>
                  </a:cxn>
                  <a:cxn ang="0">
                    <a:pos x="4" y="98"/>
                  </a:cxn>
                  <a:cxn ang="0">
                    <a:pos x="0" y="136"/>
                  </a:cxn>
                  <a:cxn ang="0">
                    <a:pos x="0" y="158"/>
                  </a:cxn>
                  <a:cxn ang="0">
                    <a:pos x="2" y="155"/>
                  </a:cxn>
                </a:cxnLst>
                <a:rect l="0" t="0" r="r" b="b"/>
                <a:pathLst>
                  <a:path w="24" h="158">
                    <a:moveTo>
                      <a:pt x="2" y="155"/>
                    </a:moveTo>
                    <a:lnTo>
                      <a:pt x="7" y="155"/>
                    </a:lnTo>
                    <a:lnTo>
                      <a:pt x="9" y="153"/>
                    </a:lnTo>
                    <a:lnTo>
                      <a:pt x="14" y="153"/>
                    </a:lnTo>
                    <a:lnTo>
                      <a:pt x="16" y="151"/>
                    </a:lnTo>
                    <a:lnTo>
                      <a:pt x="21" y="122"/>
                    </a:lnTo>
                    <a:lnTo>
                      <a:pt x="21" y="45"/>
                    </a:lnTo>
                    <a:lnTo>
                      <a:pt x="24" y="9"/>
                    </a:lnTo>
                    <a:lnTo>
                      <a:pt x="21" y="9"/>
                    </a:lnTo>
                    <a:lnTo>
                      <a:pt x="16" y="7"/>
                    </a:lnTo>
                    <a:lnTo>
                      <a:pt x="12" y="4"/>
                    </a:lnTo>
                    <a:lnTo>
                      <a:pt x="7" y="0"/>
                    </a:lnTo>
                    <a:lnTo>
                      <a:pt x="4" y="0"/>
                    </a:lnTo>
                    <a:lnTo>
                      <a:pt x="9" y="23"/>
                    </a:lnTo>
                    <a:lnTo>
                      <a:pt x="9" y="64"/>
                    </a:lnTo>
                    <a:lnTo>
                      <a:pt x="4" y="98"/>
                    </a:lnTo>
                    <a:lnTo>
                      <a:pt x="0" y="136"/>
                    </a:lnTo>
                    <a:lnTo>
                      <a:pt x="0" y="158"/>
                    </a:lnTo>
                    <a:lnTo>
                      <a:pt x="2" y="15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5" name="Freeform 5131"/>
              <p:cNvSpPr>
                <a:spLocks/>
              </p:cNvSpPr>
              <p:nvPr/>
            </p:nvSpPr>
            <p:spPr bwMode="auto">
              <a:xfrm>
                <a:off x="8620" y="8140"/>
                <a:ext cx="24" cy="161"/>
              </a:xfrm>
              <a:custGeom>
                <a:avLst/>
                <a:gdLst/>
                <a:ahLst/>
                <a:cxnLst>
                  <a:cxn ang="0">
                    <a:pos x="9" y="23"/>
                  </a:cxn>
                  <a:cxn ang="0">
                    <a:pos x="11" y="45"/>
                  </a:cxn>
                  <a:cxn ang="0">
                    <a:pos x="11" y="64"/>
                  </a:cxn>
                  <a:cxn ang="0">
                    <a:pos x="9" y="83"/>
                  </a:cxn>
                  <a:cxn ang="0">
                    <a:pos x="7" y="100"/>
                  </a:cxn>
                  <a:cxn ang="0">
                    <a:pos x="2" y="139"/>
                  </a:cxn>
                  <a:cxn ang="0">
                    <a:pos x="0" y="160"/>
                  </a:cxn>
                  <a:cxn ang="0">
                    <a:pos x="2" y="158"/>
                  </a:cxn>
                  <a:cxn ang="0">
                    <a:pos x="7" y="158"/>
                  </a:cxn>
                  <a:cxn ang="0">
                    <a:pos x="9" y="155"/>
                  </a:cxn>
                  <a:cxn ang="0">
                    <a:pos x="16" y="155"/>
                  </a:cxn>
                  <a:cxn ang="0">
                    <a:pos x="19" y="153"/>
                  </a:cxn>
                  <a:cxn ang="0">
                    <a:pos x="21" y="124"/>
                  </a:cxn>
                  <a:cxn ang="0">
                    <a:pos x="23" y="86"/>
                  </a:cxn>
                  <a:cxn ang="0">
                    <a:pos x="23" y="9"/>
                  </a:cxn>
                  <a:cxn ang="0">
                    <a:pos x="21" y="9"/>
                  </a:cxn>
                  <a:cxn ang="0">
                    <a:pos x="16" y="7"/>
                  </a:cxn>
                  <a:cxn ang="0">
                    <a:pos x="11" y="2"/>
                  </a:cxn>
                  <a:cxn ang="0">
                    <a:pos x="7" y="0"/>
                  </a:cxn>
                  <a:cxn ang="0">
                    <a:pos x="9" y="23"/>
                  </a:cxn>
                </a:cxnLst>
                <a:rect l="0" t="0" r="r" b="b"/>
                <a:pathLst>
                  <a:path w="24" h="161">
                    <a:moveTo>
                      <a:pt x="9" y="23"/>
                    </a:moveTo>
                    <a:lnTo>
                      <a:pt x="11" y="45"/>
                    </a:lnTo>
                    <a:lnTo>
                      <a:pt x="11" y="64"/>
                    </a:lnTo>
                    <a:lnTo>
                      <a:pt x="9" y="83"/>
                    </a:lnTo>
                    <a:lnTo>
                      <a:pt x="7" y="100"/>
                    </a:lnTo>
                    <a:lnTo>
                      <a:pt x="2" y="139"/>
                    </a:lnTo>
                    <a:lnTo>
                      <a:pt x="0" y="160"/>
                    </a:lnTo>
                    <a:lnTo>
                      <a:pt x="2" y="158"/>
                    </a:lnTo>
                    <a:lnTo>
                      <a:pt x="7" y="158"/>
                    </a:lnTo>
                    <a:lnTo>
                      <a:pt x="9" y="155"/>
                    </a:lnTo>
                    <a:lnTo>
                      <a:pt x="16" y="155"/>
                    </a:lnTo>
                    <a:lnTo>
                      <a:pt x="19" y="153"/>
                    </a:lnTo>
                    <a:lnTo>
                      <a:pt x="21" y="124"/>
                    </a:lnTo>
                    <a:lnTo>
                      <a:pt x="23" y="86"/>
                    </a:lnTo>
                    <a:lnTo>
                      <a:pt x="23" y="9"/>
                    </a:lnTo>
                    <a:lnTo>
                      <a:pt x="21" y="9"/>
                    </a:lnTo>
                    <a:lnTo>
                      <a:pt x="16" y="7"/>
                    </a:lnTo>
                    <a:lnTo>
                      <a:pt x="11" y="2"/>
                    </a:lnTo>
                    <a:lnTo>
                      <a:pt x="7" y="0"/>
                    </a:lnTo>
                    <a:lnTo>
                      <a:pt x="9" y="2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6" name="Freeform 5132"/>
              <p:cNvSpPr>
                <a:spLocks/>
              </p:cNvSpPr>
              <p:nvPr/>
            </p:nvSpPr>
            <p:spPr bwMode="auto">
              <a:xfrm>
                <a:off x="8618" y="8140"/>
                <a:ext cx="24" cy="161"/>
              </a:xfrm>
              <a:custGeom>
                <a:avLst/>
                <a:gdLst/>
                <a:ahLst/>
                <a:cxnLst>
                  <a:cxn ang="0">
                    <a:pos x="2" y="139"/>
                  </a:cxn>
                  <a:cxn ang="0">
                    <a:pos x="0" y="160"/>
                  </a:cxn>
                  <a:cxn ang="0">
                    <a:pos x="2" y="158"/>
                  </a:cxn>
                  <a:cxn ang="0">
                    <a:pos x="7" y="158"/>
                  </a:cxn>
                  <a:cxn ang="0">
                    <a:pos x="9" y="155"/>
                  </a:cxn>
                  <a:cxn ang="0">
                    <a:pos x="16" y="155"/>
                  </a:cxn>
                  <a:cxn ang="0">
                    <a:pos x="19" y="153"/>
                  </a:cxn>
                  <a:cxn ang="0">
                    <a:pos x="21" y="122"/>
                  </a:cxn>
                  <a:cxn ang="0">
                    <a:pos x="21" y="83"/>
                  </a:cxn>
                  <a:cxn ang="0">
                    <a:pos x="23" y="45"/>
                  </a:cxn>
                  <a:cxn ang="0">
                    <a:pos x="23" y="9"/>
                  </a:cxn>
                  <a:cxn ang="0">
                    <a:pos x="21" y="9"/>
                  </a:cxn>
                  <a:cxn ang="0">
                    <a:pos x="16" y="4"/>
                  </a:cxn>
                  <a:cxn ang="0">
                    <a:pos x="11" y="2"/>
                  </a:cxn>
                  <a:cxn ang="0">
                    <a:pos x="7" y="0"/>
                  </a:cxn>
                  <a:cxn ang="0">
                    <a:pos x="9" y="23"/>
                  </a:cxn>
                  <a:cxn ang="0">
                    <a:pos x="11" y="43"/>
                  </a:cxn>
                  <a:cxn ang="0">
                    <a:pos x="9" y="64"/>
                  </a:cxn>
                  <a:cxn ang="0">
                    <a:pos x="9" y="81"/>
                  </a:cxn>
                  <a:cxn ang="0">
                    <a:pos x="2" y="139"/>
                  </a:cxn>
                </a:cxnLst>
                <a:rect l="0" t="0" r="r" b="b"/>
                <a:pathLst>
                  <a:path w="24" h="161">
                    <a:moveTo>
                      <a:pt x="2" y="139"/>
                    </a:moveTo>
                    <a:lnTo>
                      <a:pt x="0" y="160"/>
                    </a:lnTo>
                    <a:lnTo>
                      <a:pt x="2" y="158"/>
                    </a:lnTo>
                    <a:lnTo>
                      <a:pt x="7" y="158"/>
                    </a:lnTo>
                    <a:lnTo>
                      <a:pt x="9" y="155"/>
                    </a:lnTo>
                    <a:lnTo>
                      <a:pt x="16" y="155"/>
                    </a:lnTo>
                    <a:lnTo>
                      <a:pt x="19" y="153"/>
                    </a:lnTo>
                    <a:lnTo>
                      <a:pt x="21" y="122"/>
                    </a:lnTo>
                    <a:lnTo>
                      <a:pt x="21" y="83"/>
                    </a:lnTo>
                    <a:lnTo>
                      <a:pt x="23" y="45"/>
                    </a:lnTo>
                    <a:lnTo>
                      <a:pt x="23" y="9"/>
                    </a:lnTo>
                    <a:lnTo>
                      <a:pt x="21" y="9"/>
                    </a:lnTo>
                    <a:lnTo>
                      <a:pt x="16" y="4"/>
                    </a:lnTo>
                    <a:lnTo>
                      <a:pt x="11" y="2"/>
                    </a:lnTo>
                    <a:lnTo>
                      <a:pt x="7" y="0"/>
                    </a:lnTo>
                    <a:lnTo>
                      <a:pt x="9" y="23"/>
                    </a:lnTo>
                    <a:lnTo>
                      <a:pt x="11" y="43"/>
                    </a:lnTo>
                    <a:lnTo>
                      <a:pt x="9" y="64"/>
                    </a:lnTo>
                    <a:lnTo>
                      <a:pt x="9" y="81"/>
                    </a:lnTo>
                    <a:lnTo>
                      <a:pt x="2" y="13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7" name="Freeform 5133"/>
              <p:cNvSpPr>
                <a:spLocks/>
              </p:cNvSpPr>
              <p:nvPr/>
            </p:nvSpPr>
            <p:spPr bwMode="auto">
              <a:xfrm>
                <a:off x="8616" y="8138"/>
                <a:ext cx="24" cy="163"/>
              </a:xfrm>
              <a:custGeom>
                <a:avLst/>
                <a:gdLst/>
                <a:ahLst/>
                <a:cxnLst>
                  <a:cxn ang="0">
                    <a:pos x="7" y="0"/>
                  </a:cxn>
                  <a:cxn ang="0">
                    <a:pos x="9" y="23"/>
                  </a:cxn>
                  <a:cxn ang="0">
                    <a:pos x="11" y="45"/>
                  </a:cxn>
                  <a:cxn ang="0">
                    <a:pos x="0" y="141"/>
                  </a:cxn>
                  <a:cxn ang="0">
                    <a:pos x="0" y="163"/>
                  </a:cxn>
                  <a:cxn ang="0">
                    <a:pos x="19" y="156"/>
                  </a:cxn>
                  <a:cxn ang="0">
                    <a:pos x="21" y="124"/>
                  </a:cxn>
                  <a:cxn ang="0">
                    <a:pos x="21" y="45"/>
                  </a:cxn>
                  <a:cxn ang="0">
                    <a:pos x="23" y="11"/>
                  </a:cxn>
                  <a:cxn ang="0">
                    <a:pos x="7" y="0"/>
                  </a:cxn>
                </a:cxnLst>
                <a:rect l="0" t="0" r="r" b="b"/>
                <a:pathLst>
                  <a:path w="24" h="163">
                    <a:moveTo>
                      <a:pt x="7" y="0"/>
                    </a:moveTo>
                    <a:lnTo>
                      <a:pt x="9" y="23"/>
                    </a:lnTo>
                    <a:lnTo>
                      <a:pt x="11" y="45"/>
                    </a:lnTo>
                    <a:lnTo>
                      <a:pt x="0" y="141"/>
                    </a:lnTo>
                    <a:lnTo>
                      <a:pt x="0" y="163"/>
                    </a:lnTo>
                    <a:lnTo>
                      <a:pt x="19" y="156"/>
                    </a:lnTo>
                    <a:lnTo>
                      <a:pt x="21" y="124"/>
                    </a:lnTo>
                    <a:lnTo>
                      <a:pt x="21" y="45"/>
                    </a:lnTo>
                    <a:lnTo>
                      <a:pt x="23" y="11"/>
                    </a:lnTo>
                    <a:lnTo>
                      <a:pt x="7"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8" name="Freeform 5134"/>
              <p:cNvSpPr>
                <a:spLocks/>
              </p:cNvSpPr>
              <p:nvPr/>
            </p:nvSpPr>
            <p:spPr bwMode="auto">
              <a:xfrm>
                <a:off x="8354" y="8304"/>
                <a:ext cx="214" cy="19"/>
              </a:xfrm>
              <a:custGeom>
                <a:avLst/>
                <a:gdLst/>
                <a:ahLst/>
                <a:cxnLst>
                  <a:cxn ang="0">
                    <a:pos x="16" y="7"/>
                  </a:cxn>
                  <a:cxn ang="0">
                    <a:pos x="21" y="9"/>
                  </a:cxn>
                  <a:cxn ang="0">
                    <a:pos x="26" y="9"/>
                  </a:cxn>
                  <a:cxn ang="0">
                    <a:pos x="28" y="12"/>
                  </a:cxn>
                  <a:cxn ang="0">
                    <a:pos x="40" y="12"/>
                  </a:cxn>
                  <a:cxn ang="0">
                    <a:pos x="45" y="14"/>
                  </a:cxn>
                  <a:cxn ang="0">
                    <a:pos x="57" y="14"/>
                  </a:cxn>
                  <a:cxn ang="0">
                    <a:pos x="64" y="16"/>
                  </a:cxn>
                  <a:cxn ang="0">
                    <a:pos x="83" y="16"/>
                  </a:cxn>
                  <a:cxn ang="0">
                    <a:pos x="93" y="19"/>
                  </a:cxn>
                  <a:cxn ang="0">
                    <a:pos x="124" y="19"/>
                  </a:cxn>
                  <a:cxn ang="0">
                    <a:pos x="131" y="16"/>
                  </a:cxn>
                  <a:cxn ang="0">
                    <a:pos x="158" y="16"/>
                  </a:cxn>
                  <a:cxn ang="0">
                    <a:pos x="165" y="14"/>
                  </a:cxn>
                  <a:cxn ang="0">
                    <a:pos x="187" y="12"/>
                  </a:cxn>
                  <a:cxn ang="0">
                    <a:pos x="213" y="9"/>
                  </a:cxn>
                  <a:cxn ang="0">
                    <a:pos x="189" y="4"/>
                  </a:cxn>
                  <a:cxn ang="0">
                    <a:pos x="172" y="4"/>
                  </a:cxn>
                  <a:cxn ang="0">
                    <a:pos x="165" y="7"/>
                  </a:cxn>
                  <a:cxn ang="0">
                    <a:pos x="151" y="7"/>
                  </a:cxn>
                  <a:cxn ang="0">
                    <a:pos x="139" y="9"/>
                  </a:cxn>
                  <a:cxn ang="0">
                    <a:pos x="115" y="9"/>
                  </a:cxn>
                  <a:cxn ang="0">
                    <a:pos x="103" y="12"/>
                  </a:cxn>
                  <a:cxn ang="0">
                    <a:pos x="64" y="12"/>
                  </a:cxn>
                  <a:cxn ang="0">
                    <a:pos x="57" y="9"/>
                  </a:cxn>
                  <a:cxn ang="0">
                    <a:pos x="38" y="9"/>
                  </a:cxn>
                  <a:cxn ang="0">
                    <a:pos x="0" y="0"/>
                  </a:cxn>
                  <a:cxn ang="0">
                    <a:pos x="2" y="4"/>
                  </a:cxn>
                  <a:cxn ang="0">
                    <a:pos x="7" y="4"/>
                  </a:cxn>
                  <a:cxn ang="0">
                    <a:pos x="9" y="7"/>
                  </a:cxn>
                  <a:cxn ang="0">
                    <a:pos x="16" y="7"/>
                  </a:cxn>
                </a:cxnLst>
                <a:rect l="0" t="0" r="r" b="b"/>
                <a:pathLst>
                  <a:path w="214" h="19">
                    <a:moveTo>
                      <a:pt x="16" y="7"/>
                    </a:moveTo>
                    <a:lnTo>
                      <a:pt x="21" y="9"/>
                    </a:lnTo>
                    <a:lnTo>
                      <a:pt x="26" y="9"/>
                    </a:lnTo>
                    <a:lnTo>
                      <a:pt x="28" y="12"/>
                    </a:lnTo>
                    <a:lnTo>
                      <a:pt x="40" y="12"/>
                    </a:lnTo>
                    <a:lnTo>
                      <a:pt x="45" y="14"/>
                    </a:lnTo>
                    <a:lnTo>
                      <a:pt x="57" y="14"/>
                    </a:lnTo>
                    <a:lnTo>
                      <a:pt x="64" y="16"/>
                    </a:lnTo>
                    <a:lnTo>
                      <a:pt x="83" y="16"/>
                    </a:lnTo>
                    <a:lnTo>
                      <a:pt x="93" y="19"/>
                    </a:lnTo>
                    <a:lnTo>
                      <a:pt x="124" y="19"/>
                    </a:lnTo>
                    <a:lnTo>
                      <a:pt x="131" y="16"/>
                    </a:lnTo>
                    <a:lnTo>
                      <a:pt x="158" y="16"/>
                    </a:lnTo>
                    <a:lnTo>
                      <a:pt x="165" y="14"/>
                    </a:lnTo>
                    <a:lnTo>
                      <a:pt x="187" y="12"/>
                    </a:lnTo>
                    <a:lnTo>
                      <a:pt x="213" y="9"/>
                    </a:lnTo>
                    <a:lnTo>
                      <a:pt x="189" y="4"/>
                    </a:lnTo>
                    <a:lnTo>
                      <a:pt x="172" y="4"/>
                    </a:lnTo>
                    <a:lnTo>
                      <a:pt x="165" y="7"/>
                    </a:lnTo>
                    <a:lnTo>
                      <a:pt x="151" y="7"/>
                    </a:lnTo>
                    <a:lnTo>
                      <a:pt x="139" y="9"/>
                    </a:lnTo>
                    <a:lnTo>
                      <a:pt x="115" y="9"/>
                    </a:lnTo>
                    <a:lnTo>
                      <a:pt x="103" y="12"/>
                    </a:lnTo>
                    <a:lnTo>
                      <a:pt x="64" y="12"/>
                    </a:lnTo>
                    <a:lnTo>
                      <a:pt x="57" y="9"/>
                    </a:lnTo>
                    <a:lnTo>
                      <a:pt x="38" y="9"/>
                    </a:lnTo>
                    <a:lnTo>
                      <a:pt x="0" y="0"/>
                    </a:lnTo>
                    <a:lnTo>
                      <a:pt x="2" y="4"/>
                    </a:lnTo>
                    <a:lnTo>
                      <a:pt x="7" y="4"/>
                    </a:lnTo>
                    <a:lnTo>
                      <a:pt x="9" y="7"/>
                    </a:lnTo>
                    <a:lnTo>
                      <a:pt x="16"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9" name="Freeform 5135"/>
              <p:cNvSpPr>
                <a:spLocks/>
              </p:cNvSpPr>
              <p:nvPr/>
            </p:nvSpPr>
            <p:spPr bwMode="auto">
              <a:xfrm>
                <a:off x="8416" y="8323"/>
                <a:ext cx="80" cy="19"/>
              </a:xfrm>
              <a:custGeom>
                <a:avLst/>
                <a:gdLst/>
                <a:ahLst/>
                <a:cxnLst>
                  <a:cxn ang="0">
                    <a:pos x="0" y="0"/>
                  </a:cxn>
                  <a:cxn ang="0">
                    <a:pos x="0" y="0"/>
                  </a:cxn>
                  <a:cxn ang="0">
                    <a:pos x="4" y="4"/>
                  </a:cxn>
                  <a:cxn ang="0">
                    <a:pos x="19" y="14"/>
                  </a:cxn>
                  <a:cxn ang="0">
                    <a:pos x="31" y="16"/>
                  </a:cxn>
                  <a:cxn ang="0">
                    <a:pos x="48" y="16"/>
                  </a:cxn>
                  <a:cxn ang="0">
                    <a:pos x="67" y="19"/>
                  </a:cxn>
                  <a:cxn ang="0">
                    <a:pos x="79" y="19"/>
                  </a:cxn>
                  <a:cxn ang="0">
                    <a:pos x="72" y="14"/>
                  </a:cxn>
                  <a:cxn ang="0">
                    <a:pos x="62" y="11"/>
                  </a:cxn>
                  <a:cxn ang="0">
                    <a:pos x="60" y="4"/>
                  </a:cxn>
                  <a:cxn ang="0">
                    <a:pos x="57" y="0"/>
                  </a:cxn>
                  <a:cxn ang="0">
                    <a:pos x="0" y="0"/>
                  </a:cxn>
                </a:cxnLst>
                <a:rect l="0" t="0" r="r" b="b"/>
                <a:pathLst>
                  <a:path w="80" h="19">
                    <a:moveTo>
                      <a:pt x="0" y="0"/>
                    </a:moveTo>
                    <a:lnTo>
                      <a:pt x="0" y="0"/>
                    </a:lnTo>
                    <a:lnTo>
                      <a:pt x="4" y="4"/>
                    </a:lnTo>
                    <a:lnTo>
                      <a:pt x="19" y="14"/>
                    </a:lnTo>
                    <a:lnTo>
                      <a:pt x="31" y="16"/>
                    </a:lnTo>
                    <a:lnTo>
                      <a:pt x="48" y="16"/>
                    </a:lnTo>
                    <a:lnTo>
                      <a:pt x="67" y="19"/>
                    </a:lnTo>
                    <a:lnTo>
                      <a:pt x="79" y="19"/>
                    </a:lnTo>
                    <a:lnTo>
                      <a:pt x="72" y="14"/>
                    </a:lnTo>
                    <a:lnTo>
                      <a:pt x="62" y="11"/>
                    </a:lnTo>
                    <a:lnTo>
                      <a:pt x="60" y="4"/>
                    </a:lnTo>
                    <a:lnTo>
                      <a:pt x="5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0" name="Freeform 5136"/>
              <p:cNvSpPr>
                <a:spLocks/>
              </p:cNvSpPr>
              <p:nvPr/>
            </p:nvSpPr>
            <p:spPr bwMode="auto">
              <a:xfrm>
                <a:off x="8402" y="8340"/>
                <a:ext cx="139" cy="33"/>
              </a:xfrm>
              <a:custGeom>
                <a:avLst/>
                <a:gdLst/>
                <a:ahLst/>
                <a:cxnLst>
                  <a:cxn ang="0">
                    <a:pos x="2" y="9"/>
                  </a:cxn>
                  <a:cxn ang="0">
                    <a:pos x="0" y="14"/>
                  </a:cxn>
                  <a:cxn ang="0">
                    <a:pos x="2" y="19"/>
                  </a:cxn>
                  <a:cxn ang="0">
                    <a:pos x="7" y="21"/>
                  </a:cxn>
                  <a:cxn ang="0">
                    <a:pos x="16" y="26"/>
                  </a:cxn>
                  <a:cxn ang="0">
                    <a:pos x="23" y="26"/>
                  </a:cxn>
                  <a:cxn ang="0">
                    <a:pos x="31" y="28"/>
                  </a:cxn>
                  <a:cxn ang="0">
                    <a:pos x="43" y="28"/>
                  </a:cxn>
                  <a:cxn ang="0">
                    <a:pos x="50" y="31"/>
                  </a:cxn>
                  <a:cxn ang="0">
                    <a:pos x="64" y="31"/>
                  </a:cxn>
                  <a:cxn ang="0">
                    <a:pos x="107" y="33"/>
                  </a:cxn>
                  <a:cxn ang="0">
                    <a:pos x="139" y="28"/>
                  </a:cxn>
                  <a:cxn ang="0">
                    <a:pos x="110" y="14"/>
                  </a:cxn>
                  <a:cxn ang="0">
                    <a:pos x="105" y="9"/>
                  </a:cxn>
                  <a:cxn ang="0">
                    <a:pos x="100" y="7"/>
                  </a:cxn>
                  <a:cxn ang="0">
                    <a:pos x="72" y="7"/>
                  </a:cxn>
                  <a:cxn ang="0">
                    <a:pos x="69" y="4"/>
                  </a:cxn>
                  <a:cxn ang="0">
                    <a:pos x="50" y="4"/>
                  </a:cxn>
                  <a:cxn ang="0">
                    <a:pos x="47" y="2"/>
                  </a:cxn>
                  <a:cxn ang="0">
                    <a:pos x="43" y="2"/>
                  </a:cxn>
                  <a:cxn ang="0">
                    <a:pos x="38" y="0"/>
                  </a:cxn>
                  <a:cxn ang="0">
                    <a:pos x="31" y="0"/>
                  </a:cxn>
                  <a:cxn ang="0">
                    <a:pos x="16" y="4"/>
                  </a:cxn>
                  <a:cxn ang="0">
                    <a:pos x="2" y="9"/>
                  </a:cxn>
                </a:cxnLst>
                <a:rect l="0" t="0" r="r" b="b"/>
                <a:pathLst>
                  <a:path w="139" h="33">
                    <a:moveTo>
                      <a:pt x="2" y="9"/>
                    </a:moveTo>
                    <a:lnTo>
                      <a:pt x="0" y="14"/>
                    </a:lnTo>
                    <a:lnTo>
                      <a:pt x="2" y="19"/>
                    </a:lnTo>
                    <a:lnTo>
                      <a:pt x="7" y="21"/>
                    </a:lnTo>
                    <a:lnTo>
                      <a:pt x="16" y="26"/>
                    </a:lnTo>
                    <a:lnTo>
                      <a:pt x="23" y="26"/>
                    </a:lnTo>
                    <a:lnTo>
                      <a:pt x="31" y="28"/>
                    </a:lnTo>
                    <a:lnTo>
                      <a:pt x="43" y="28"/>
                    </a:lnTo>
                    <a:lnTo>
                      <a:pt x="50" y="31"/>
                    </a:lnTo>
                    <a:lnTo>
                      <a:pt x="64" y="31"/>
                    </a:lnTo>
                    <a:lnTo>
                      <a:pt x="107" y="33"/>
                    </a:lnTo>
                    <a:lnTo>
                      <a:pt x="139" y="28"/>
                    </a:lnTo>
                    <a:lnTo>
                      <a:pt x="110" y="14"/>
                    </a:lnTo>
                    <a:lnTo>
                      <a:pt x="105" y="9"/>
                    </a:lnTo>
                    <a:lnTo>
                      <a:pt x="100" y="7"/>
                    </a:lnTo>
                    <a:lnTo>
                      <a:pt x="72" y="7"/>
                    </a:lnTo>
                    <a:lnTo>
                      <a:pt x="69" y="4"/>
                    </a:lnTo>
                    <a:lnTo>
                      <a:pt x="50" y="4"/>
                    </a:lnTo>
                    <a:lnTo>
                      <a:pt x="47" y="2"/>
                    </a:lnTo>
                    <a:lnTo>
                      <a:pt x="43" y="2"/>
                    </a:lnTo>
                    <a:lnTo>
                      <a:pt x="38" y="0"/>
                    </a:lnTo>
                    <a:lnTo>
                      <a:pt x="31" y="0"/>
                    </a:lnTo>
                    <a:lnTo>
                      <a:pt x="16" y="4"/>
                    </a:lnTo>
                    <a:lnTo>
                      <a:pt x="2"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1" name="Freeform 5137"/>
              <p:cNvSpPr>
                <a:spLocks/>
              </p:cNvSpPr>
              <p:nvPr/>
            </p:nvSpPr>
            <p:spPr bwMode="auto">
              <a:xfrm>
                <a:off x="8419" y="8320"/>
                <a:ext cx="53" cy="22"/>
              </a:xfrm>
              <a:custGeom>
                <a:avLst/>
                <a:gdLst/>
                <a:ahLst/>
                <a:cxnLst>
                  <a:cxn ang="0">
                    <a:pos x="24" y="4"/>
                  </a:cxn>
                  <a:cxn ang="0">
                    <a:pos x="0" y="0"/>
                  </a:cxn>
                  <a:cxn ang="0">
                    <a:pos x="2" y="4"/>
                  </a:cxn>
                  <a:cxn ang="0">
                    <a:pos x="7" y="7"/>
                  </a:cxn>
                  <a:cxn ang="0">
                    <a:pos x="12" y="11"/>
                  </a:cxn>
                  <a:cxn ang="0">
                    <a:pos x="16" y="11"/>
                  </a:cxn>
                  <a:cxn ang="0">
                    <a:pos x="21" y="16"/>
                  </a:cxn>
                  <a:cxn ang="0">
                    <a:pos x="26" y="19"/>
                  </a:cxn>
                  <a:cxn ang="0">
                    <a:pos x="33" y="19"/>
                  </a:cxn>
                  <a:cxn ang="0">
                    <a:pos x="38" y="21"/>
                  </a:cxn>
                  <a:cxn ang="0">
                    <a:pos x="52" y="21"/>
                  </a:cxn>
                  <a:cxn ang="0">
                    <a:pos x="48" y="16"/>
                  </a:cxn>
                  <a:cxn ang="0">
                    <a:pos x="45" y="16"/>
                  </a:cxn>
                  <a:cxn ang="0">
                    <a:pos x="38" y="9"/>
                  </a:cxn>
                  <a:cxn ang="0">
                    <a:pos x="36" y="4"/>
                  </a:cxn>
                  <a:cxn ang="0">
                    <a:pos x="24" y="4"/>
                  </a:cxn>
                </a:cxnLst>
                <a:rect l="0" t="0" r="r" b="b"/>
                <a:pathLst>
                  <a:path w="53" h="22">
                    <a:moveTo>
                      <a:pt x="24" y="4"/>
                    </a:moveTo>
                    <a:lnTo>
                      <a:pt x="0" y="0"/>
                    </a:lnTo>
                    <a:lnTo>
                      <a:pt x="2" y="4"/>
                    </a:lnTo>
                    <a:lnTo>
                      <a:pt x="7" y="7"/>
                    </a:lnTo>
                    <a:lnTo>
                      <a:pt x="12" y="11"/>
                    </a:lnTo>
                    <a:lnTo>
                      <a:pt x="16" y="11"/>
                    </a:lnTo>
                    <a:lnTo>
                      <a:pt x="21" y="16"/>
                    </a:lnTo>
                    <a:lnTo>
                      <a:pt x="26" y="19"/>
                    </a:lnTo>
                    <a:lnTo>
                      <a:pt x="33" y="19"/>
                    </a:lnTo>
                    <a:lnTo>
                      <a:pt x="38" y="21"/>
                    </a:lnTo>
                    <a:lnTo>
                      <a:pt x="52" y="21"/>
                    </a:lnTo>
                    <a:lnTo>
                      <a:pt x="48" y="16"/>
                    </a:lnTo>
                    <a:lnTo>
                      <a:pt x="45" y="16"/>
                    </a:lnTo>
                    <a:lnTo>
                      <a:pt x="38" y="9"/>
                    </a:lnTo>
                    <a:lnTo>
                      <a:pt x="36" y="4"/>
                    </a:lnTo>
                    <a:lnTo>
                      <a:pt x="24" y="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2" name="Freeform 5138"/>
              <p:cNvSpPr>
                <a:spLocks/>
              </p:cNvSpPr>
              <p:nvPr/>
            </p:nvSpPr>
            <p:spPr bwMode="auto">
              <a:xfrm>
                <a:off x="8400" y="8337"/>
                <a:ext cx="112" cy="36"/>
              </a:xfrm>
              <a:custGeom>
                <a:avLst/>
                <a:gdLst/>
                <a:ahLst/>
                <a:cxnLst>
                  <a:cxn ang="0">
                    <a:pos x="28" y="0"/>
                  </a:cxn>
                  <a:cxn ang="0">
                    <a:pos x="0" y="14"/>
                  </a:cxn>
                  <a:cxn ang="0">
                    <a:pos x="2" y="19"/>
                  </a:cxn>
                  <a:cxn ang="0">
                    <a:pos x="7" y="23"/>
                  </a:cxn>
                  <a:cxn ang="0">
                    <a:pos x="12" y="26"/>
                  </a:cxn>
                  <a:cxn ang="0">
                    <a:pos x="16" y="26"/>
                  </a:cxn>
                  <a:cxn ang="0">
                    <a:pos x="23" y="28"/>
                  </a:cxn>
                  <a:cxn ang="0">
                    <a:pos x="28" y="28"/>
                  </a:cxn>
                  <a:cxn ang="0">
                    <a:pos x="36" y="31"/>
                  </a:cxn>
                  <a:cxn ang="0">
                    <a:pos x="43" y="31"/>
                  </a:cxn>
                  <a:cxn ang="0">
                    <a:pos x="50" y="33"/>
                  </a:cxn>
                  <a:cxn ang="0">
                    <a:pos x="74" y="33"/>
                  </a:cxn>
                  <a:cxn ang="0">
                    <a:pos x="79" y="36"/>
                  </a:cxn>
                  <a:cxn ang="0">
                    <a:pos x="112" y="36"/>
                  </a:cxn>
                  <a:cxn ang="0">
                    <a:pos x="98" y="26"/>
                  </a:cxn>
                  <a:cxn ang="0">
                    <a:pos x="86" y="7"/>
                  </a:cxn>
                  <a:cxn ang="0">
                    <a:pos x="64" y="7"/>
                  </a:cxn>
                  <a:cxn ang="0">
                    <a:pos x="38" y="2"/>
                  </a:cxn>
                  <a:cxn ang="0">
                    <a:pos x="28" y="0"/>
                  </a:cxn>
                </a:cxnLst>
                <a:rect l="0" t="0" r="r" b="b"/>
                <a:pathLst>
                  <a:path w="112" h="36">
                    <a:moveTo>
                      <a:pt x="28" y="0"/>
                    </a:moveTo>
                    <a:lnTo>
                      <a:pt x="0" y="14"/>
                    </a:lnTo>
                    <a:lnTo>
                      <a:pt x="2" y="19"/>
                    </a:lnTo>
                    <a:lnTo>
                      <a:pt x="7" y="23"/>
                    </a:lnTo>
                    <a:lnTo>
                      <a:pt x="12" y="26"/>
                    </a:lnTo>
                    <a:lnTo>
                      <a:pt x="16" y="26"/>
                    </a:lnTo>
                    <a:lnTo>
                      <a:pt x="23" y="28"/>
                    </a:lnTo>
                    <a:lnTo>
                      <a:pt x="28" y="28"/>
                    </a:lnTo>
                    <a:lnTo>
                      <a:pt x="36" y="31"/>
                    </a:lnTo>
                    <a:lnTo>
                      <a:pt x="43" y="31"/>
                    </a:lnTo>
                    <a:lnTo>
                      <a:pt x="50" y="33"/>
                    </a:lnTo>
                    <a:lnTo>
                      <a:pt x="74" y="33"/>
                    </a:lnTo>
                    <a:lnTo>
                      <a:pt x="79" y="36"/>
                    </a:lnTo>
                    <a:lnTo>
                      <a:pt x="112" y="36"/>
                    </a:lnTo>
                    <a:lnTo>
                      <a:pt x="98" y="26"/>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3" name="Freeform 5139"/>
              <p:cNvSpPr>
                <a:spLocks/>
              </p:cNvSpPr>
              <p:nvPr/>
            </p:nvSpPr>
            <p:spPr bwMode="auto">
              <a:xfrm>
                <a:off x="8289" y="8210"/>
                <a:ext cx="36" cy="7"/>
              </a:xfrm>
              <a:custGeom>
                <a:avLst/>
                <a:gdLst/>
                <a:ahLst/>
                <a:cxnLst>
                  <a:cxn ang="0">
                    <a:pos x="35" y="7"/>
                  </a:cxn>
                  <a:cxn ang="0">
                    <a:pos x="35" y="2"/>
                  </a:cxn>
                  <a:cxn ang="0">
                    <a:pos x="21" y="2"/>
                  </a:cxn>
                  <a:cxn ang="0">
                    <a:pos x="19" y="0"/>
                  </a:cxn>
                  <a:cxn ang="0">
                    <a:pos x="14" y="0"/>
                  </a:cxn>
                  <a:cxn ang="0">
                    <a:pos x="11" y="2"/>
                  </a:cxn>
                  <a:cxn ang="0">
                    <a:pos x="0" y="2"/>
                  </a:cxn>
                  <a:cxn ang="0">
                    <a:pos x="0" y="7"/>
                  </a:cxn>
                  <a:cxn ang="0">
                    <a:pos x="35" y="7"/>
                  </a:cxn>
                </a:cxnLst>
                <a:rect l="0" t="0" r="r" b="b"/>
                <a:pathLst>
                  <a:path w="36" h="7">
                    <a:moveTo>
                      <a:pt x="35" y="7"/>
                    </a:moveTo>
                    <a:lnTo>
                      <a:pt x="35" y="2"/>
                    </a:lnTo>
                    <a:lnTo>
                      <a:pt x="21" y="2"/>
                    </a:lnTo>
                    <a:lnTo>
                      <a:pt x="19" y="0"/>
                    </a:lnTo>
                    <a:lnTo>
                      <a:pt x="14" y="0"/>
                    </a:lnTo>
                    <a:lnTo>
                      <a:pt x="11" y="2"/>
                    </a:lnTo>
                    <a:lnTo>
                      <a:pt x="0" y="2"/>
                    </a:lnTo>
                    <a:lnTo>
                      <a:pt x="0" y="7"/>
                    </a:lnTo>
                    <a:lnTo>
                      <a:pt x="35"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4" name="Freeform 5140"/>
              <p:cNvSpPr>
                <a:spLocks/>
              </p:cNvSpPr>
              <p:nvPr/>
            </p:nvSpPr>
            <p:spPr bwMode="auto">
              <a:xfrm>
                <a:off x="8287" y="8227"/>
                <a:ext cx="38" cy="98"/>
              </a:xfrm>
              <a:custGeom>
                <a:avLst/>
                <a:gdLst/>
                <a:ahLst/>
                <a:cxnLst>
                  <a:cxn ang="0">
                    <a:pos x="28" y="86"/>
                  </a:cxn>
                  <a:cxn ang="0">
                    <a:pos x="0" y="83"/>
                  </a:cxn>
                  <a:cxn ang="0">
                    <a:pos x="0" y="98"/>
                  </a:cxn>
                  <a:cxn ang="0">
                    <a:pos x="4" y="88"/>
                  </a:cxn>
                  <a:cxn ang="0">
                    <a:pos x="38" y="88"/>
                  </a:cxn>
                  <a:cxn ang="0">
                    <a:pos x="36" y="71"/>
                  </a:cxn>
                  <a:cxn ang="0">
                    <a:pos x="33" y="50"/>
                  </a:cxn>
                  <a:cxn ang="0">
                    <a:pos x="33" y="4"/>
                  </a:cxn>
                  <a:cxn ang="0">
                    <a:pos x="38" y="0"/>
                  </a:cxn>
                  <a:cxn ang="0">
                    <a:pos x="28" y="0"/>
                  </a:cxn>
                  <a:cxn ang="0">
                    <a:pos x="28" y="86"/>
                  </a:cxn>
                </a:cxnLst>
                <a:rect l="0" t="0" r="r" b="b"/>
                <a:pathLst>
                  <a:path w="38" h="98">
                    <a:moveTo>
                      <a:pt x="28" y="86"/>
                    </a:moveTo>
                    <a:lnTo>
                      <a:pt x="0" y="83"/>
                    </a:lnTo>
                    <a:lnTo>
                      <a:pt x="0" y="98"/>
                    </a:lnTo>
                    <a:lnTo>
                      <a:pt x="4" y="88"/>
                    </a:lnTo>
                    <a:lnTo>
                      <a:pt x="38" y="88"/>
                    </a:lnTo>
                    <a:lnTo>
                      <a:pt x="36" y="71"/>
                    </a:lnTo>
                    <a:lnTo>
                      <a:pt x="33" y="50"/>
                    </a:lnTo>
                    <a:lnTo>
                      <a:pt x="33" y="4"/>
                    </a:lnTo>
                    <a:lnTo>
                      <a:pt x="38" y="0"/>
                    </a:lnTo>
                    <a:lnTo>
                      <a:pt x="28" y="0"/>
                    </a:lnTo>
                    <a:lnTo>
                      <a:pt x="28" y="8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5" name="Freeform 5141"/>
              <p:cNvSpPr>
                <a:spLocks/>
              </p:cNvSpPr>
              <p:nvPr/>
            </p:nvSpPr>
            <p:spPr bwMode="auto">
              <a:xfrm>
                <a:off x="8282" y="8217"/>
                <a:ext cx="48" cy="111"/>
              </a:xfrm>
              <a:custGeom>
                <a:avLst/>
                <a:gdLst/>
                <a:ahLst/>
                <a:cxnLst>
                  <a:cxn ang="0">
                    <a:pos x="0" y="9"/>
                  </a:cxn>
                  <a:cxn ang="0">
                    <a:pos x="0" y="110"/>
                  </a:cxn>
                  <a:cxn ang="0">
                    <a:pos x="4" y="110"/>
                  </a:cxn>
                  <a:cxn ang="0">
                    <a:pos x="4" y="14"/>
                  </a:cxn>
                  <a:cxn ang="0">
                    <a:pos x="47" y="7"/>
                  </a:cxn>
                  <a:cxn ang="0">
                    <a:pos x="47" y="2"/>
                  </a:cxn>
                  <a:cxn ang="0">
                    <a:pos x="2" y="0"/>
                  </a:cxn>
                  <a:cxn ang="0">
                    <a:pos x="0" y="9"/>
                  </a:cxn>
                </a:cxnLst>
                <a:rect l="0" t="0" r="r" b="b"/>
                <a:pathLst>
                  <a:path w="48" h="111">
                    <a:moveTo>
                      <a:pt x="0" y="9"/>
                    </a:moveTo>
                    <a:lnTo>
                      <a:pt x="0" y="110"/>
                    </a:lnTo>
                    <a:lnTo>
                      <a:pt x="4" y="110"/>
                    </a:lnTo>
                    <a:lnTo>
                      <a:pt x="4" y="14"/>
                    </a:lnTo>
                    <a:lnTo>
                      <a:pt x="47" y="7"/>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6" name="Freeform 5142"/>
              <p:cNvSpPr>
                <a:spLocks/>
              </p:cNvSpPr>
              <p:nvPr/>
            </p:nvSpPr>
            <p:spPr bwMode="auto">
              <a:xfrm>
                <a:off x="8289" y="8229"/>
                <a:ext cx="41" cy="94"/>
              </a:xfrm>
              <a:custGeom>
                <a:avLst/>
                <a:gdLst/>
                <a:ahLst/>
                <a:cxnLst>
                  <a:cxn ang="0">
                    <a:pos x="33" y="31"/>
                  </a:cxn>
                  <a:cxn ang="0">
                    <a:pos x="35" y="19"/>
                  </a:cxn>
                  <a:cxn ang="0">
                    <a:pos x="40" y="0"/>
                  </a:cxn>
                  <a:cxn ang="0">
                    <a:pos x="31" y="2"/>
                  </a:cxn>
                  <a:cxn ang="0">
                    <a:pos x="31" y="86"/>
                  </a:cxn>
                  <a:cxn ang="0">
                    <a:pos x="23" y="86"/>
                  </a:cxn>
                  <a:cxn ang="0">
                    <a:pos x="2" y="83"/>
                  </a:cxn>
                  <a:cxn ang="0">
                    <a:pos x="0" y="91"/>
                  </a:cxn>
                  <a:cxn ang="0">
                    <a:pos x="35" y="93"/>
                  </a:cxn>
                  <a:cxn ang="0">
                    <a:pos x="33" y="79"/>
                  </a:cxn>
                  <a:cxn ang="0">
                    <a:pos x="33" y="31"/>
                  </a:cxn>
                </a:cxnLst>
                <a:rect l="0" t="0" r="r" b="b"/>
                <a:pathLst>
                  <a:path w="41" h="94">
                    <a:moveTo>
                      <a:pt x="33" y="31"/>
                    </a:moveTo>
                    <a:lnTo>
                      <a:pt x="35" y="19"/>
                    </a:lnTo>
                    <a:lnTo>
                      <a:pt x="40" y="0"/>
                    </a:lnTo>
                    <a:lnTo>
                      <a:pt x="31" y="2"/>
                    </a:lnTo>
                    <a:lnTo>
                      <a:pt x="31" y="86"/>
                    </a:lnTo>
                    <a:lnTo>
                      <a:pt x="23" y="86"/>
                    </a:lnTo>
                    <a:lnTo>
                      <a:pt x="2" y="83"/>
                    </a:lnTo>
                    <a:lnTo>
                      <a:pt x="0" y="91"/>
                    </a:lnTo>
                    <a:lnTo>
                      <a:pt x="35" y="93"/>
                    </a:lnTo>
                    <a:lnTo>
                      <a:pt x="33" y="79"/>
                    </a:lnTo>
                    <a:lnTo>
                      <a:pt x="33" y="3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7" name="Freeform 5143"/>
              <p:cNvSpPr>
                <a:spLocks/>
              </p:cNvSpPr>
              <p:nvPr/>
            </p:nvSpPr>
            <p:spPr bwMode="auto">
              <a:xfrm>
                <a:off x="8299" y="8236"/>
                <a:ext cx="5" cy="10"/>
              </a:xfrm>
              <a:custGeom>
                <a:avLst/>
                <a:gdLst/>
                <a:ahLst/>
                <a:cxnLst>
                  <a:cxn ang="0">
                    <a:pos x="2" y="0"/>
                  </a:cxn>
                  <a:cxn ang="0">
                    <a:pos x="0" y="0"/>
                  </a:cxn>
                  <a:cxn ang="0">
                    <a:pos x="0" y="7"/>
                  </a:cxn>
                  <a:cxn ang="0">
                    <a:pos x="4" y="9"/>
                  </a:cxn>
                  <a:cxn ang="0">
                    <a:pos x="4" y="0"/>
                  </a:cxn>
                  <a:cxn ang="0">
                    <a:pos x="2" y="0"/>
                  </a:cxn>
                </a:cxnLst>
                <a:rect l="0" t="0" r="r" b="b"/>
                <a:pathLst>
                  <a:path w="5"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8" name="Freeform 5144"/>
              <p:cNvSpPr>
                <a:spLocks/>
              </p:cNvSpPr>
              <p:nvPr/>
            </p:nvSpPr>
            <p:spPr bwMode="auto">
              <a:xfrm>
                <a:off x="8299" y="8258"/>
                <a:ext cx="5" cy="10"/>
              </a:xfrm>
              <a:custGeom>
                <a:avLst/>
                <a:gdLst/>
                <a:ahLst/>
                <a:cxnLst>
                  <a:cxn ang="0">
                    <a:pos x="2" y="0"/>
                  </a:cxn>
                  <a:cxn ang="0">
                    <a:pos x="0" y="0"/>
                  </a:cxn>
                  <a:cxn ang="0">
                    <a:pos x="0" y="7"/>
                  </a:cxn>
                  <a:cxn ang="0">
                    <a:pos x="4" y="9"/>
                  </a:cxn>
                  <a:cxn ang="0">
                    <a:pos x="4" y="0"/>
                  </a:cxn>
                  <a:cxn ang="0">
                    <a:pos x="2" y="0"/>
                  </a:cxn>
                </a:cxnLst>
                <a:rect l="0" t="0" r="r" b="b"/>
                <a:pathLst>
                  <a:path w="5" h="10">
                    <a:moveTo>
                      <a:pt x="2" y="0"/>
                    </a:moveTo>
                    <a:lnTo>
                      <a:pt x="0" y="0"/>
                    </a:lnTo>
                    <a:lnTo>
                      <a:pt x="0" y="7"/>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9" name="Freeform 5145"/>
              <p:cNvSpPr>
                <a:spLocks/>
              </p:cNvSpPr>
              <p:nvPr/>
            </p:nvSpPr>
            <p:spPr bwMode="auto">
              <a:xfrm>
                <a:off x="8296" y="8234"/>
                <a:ext cx="8" cy="12"/>
              </a:xfrm>
              <a:custGeom>
                <a:avLst/>
                <a:gdLst/>
                <a:ahLst/>
                <a:cxnLst>
                  <a:cxn ang="0">
                    <a:pos x="2" y="0"/>
                  </a:cxn>
                  <a:cxn ang="0">
                    <a:pos x="2" y="0"/>
                  </a:cxn>
                  <a:cxn ang="0">
                    <a:pos x="0" y="2"/>
                  </a:cxn>
                  <a:cxn ang="0">
                    <a:pos x="0" y="9"/>
                  </a:cxn>
                  <a:cxn ang="0">
                    <a:pos x="2" y="11"/>
                  </a:cxn>
                  <a:cxn ang="0">
                    <a:pos x="7" y="7"/>
                  </a:cxn>
                  <a:cxn ang="0">
                    <a:pos x="7" y="4"/>
                  </a:cxn>
                  <a:cxn ang="0">
                    <a:pos x="2" y="0"/>
                  </a:cxn>
                </a:cxnLst>
                <a:rect l="0" t="0" r="r" b="b"/>
                <a:pathLst>
                  <a:path w="8" h="12">
                    <a:moveTo>
                      <a:pt x="2" y="0"/>
                    </a:moveTo>
                    <a:lnTo>
                      <a:pt x="2" y="0"/>
                    </a:lnTo>
                    <a:lnTo>
                      <a:pt x="0" y="2"/>
                    </a:lnTo>
                    <a:lnTo>
                      <a:pt x="0" y="9"/>
                    </a:lnTo>
                    <a:lnTo>
                      <a:pt x="2" y="11"/>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0" name="Freeform 5146"/>
              <p:cNvSpPr>
                <a:spLocks/>
              </p:cNvSpPr>
              <p:nvPr/>
            </p:nvSpPr>
            <p:spPr bwMode="auto">
              <a:xfrm>
                <a:off x="8296" y="8256"/>
                <a:ext cx="8" cy="12"/>
              </a:xfrm>
              <a:custGeom>
                <a:avLst/>
                <a:gdLst/>
                <a:ahLst/>
                <a:cxnLst>
                  <a:cxn ang="0">
                    <a:pos x="2" y="0"/>
                  </a:cxn>
                  <a:cxn ang="0">
                    <a:pos x="2" y="0"/>
                  </a:cxn>
                  <a:cxn ang="0">
                    <a:pos x="0" y="2"/>
                  </a:cxn>
                  <a:cxn ang="0">
                    <a:pos x="0" y="9"/>
                  </a:cxn>
                  <a:cxn ang="0">
                    <a:pos x="2" y="11"/>
                  </a:cxn>
                  <a:cxn ang="0">
                    <a:pos x="7" y="7"/>
                  </a:cxn>
                  <a:cxn ang="0">
                    <a:pos x="7" y="4"/>
                  </a:cxn>
                  <a:cxn ang="0">
                    <a:pos x="2" y="0"/>
                  </a:cxn>
                </a:cxnLst>
                <a:rect l="0" t="0" r="r" b="b"/>
                <a:pathLst>
                  <a:path w="8" h="12">
                    <a:moveTo>
                      <a:pt x="2" y="0"/>
                    </a:moveTo>
                    <a:lnTo>
                      <a:pt x="2" y="0"/>
                    </a:lnTo>
                    <a:lnTo>
                      <a:pt x="0" y="2"/>
                    </a:lnTo>
                    <a:lnTo>
                      <a:pt x="0" y="9"/>
                    </a:lnTo>
                    <a:lnTo>
                      <a:pt x="2" y="11"/>
                    </a:lnTo>
                    <a:lnTo>
                      <a:pt x="7"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1" name="Freeform 5147"/>
              <p:cNvSpPr>
                <a:spLocks/>
              </p:cNvSpPr>
              <p:nvPr/>
            </p:nvSpPr>
            <p:spPr bwMode="auto">
              <a:xfrm>
                <a:off x="8289" y="8143"/>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2" name="Freeform 5148"/>
              <p:cNvSpPr>
                <a:spLocks/>
              </p:cNvSpPr>
              <p:nvPr/>
            </p:nvSpPr>
            <p:spPr bwMode="auto">
              <a:xfrm>
                <a:off x="8304" y="8140"/>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3" name="Freeform 5149"/>
              <p:cNvSpPr>
                <a:spLocks/>
              </p:cNvSpPr>
              <p:nvPr/>
            </p:nvSpPr>
            <p:spPr bwMode="auto">
              <a:xfrm>
                <a:off x="8318" y="8140"/>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4" name="Freeform 5150"/>
              <p:cNvSpPr>
                <a:spLocks/>
              </p:cNvSpPr>
              <p:nvPr/>
            </p:nvSpPr>
            <p:spPr bwMode="auto">
              <a:xfrm>
                <a:off x="8289" y="8143"/>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5" name="Freeform 5151"/>
              <p:cNvSpPr>
                <a:spLocks/>
              </p:cNvSpPr>
              <p:nvPr/>
            </p:nvSpPr>
            <p:spPr bwMode="auto">
              <a:xfrm>
                <a:off x="8304" y="8140"/>
                <a:ext cx="7" cy="3"/>
              </a:xfrm>
              <a:custGeom>
                <a:avLst/>
                <a:gdLst/>
                <a:ahLst/>
                <a:cxnLst>
                  <a:cxn ang="0">
                    <a:pos x="2" y="0"/>
                  </a:cxn>
                  <a:cxn ang="0">
                    <a:pos x="2" y="0"/>
                  </a:cxn>
                  <a:cxn ang="0">
                    <a:pos x="0" y="2"/>
                  </a:cxn>
                  <a:cxn ang="0">
                    <a:pos x="7" y="2"/>
                  </a:cxn>
                  <a:cxn ang="0">
                    <a:pos x="2" y="0"/>
                  </a:cxn>
                </a:cxnLst>
                <a:rect l="0" t="0" r="r" b="b"/>
                <a:pathLst>
                  <a:path w="7" h="3">
                    <a:moveTo>
                      <a:pt x="2" y="0"/>
                    </a:moveTo>
                    <a:lnTo>
                      <a:pt x="2" y="0"/>
                    </a:lnTo>
                    <a:lnTo>
                      <a:pt x="0" y="2"/>
                    </a:lnTo>
                    <a:lnTo>
                      <a:pt x="7"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6" name="Freeform 5152"/>
              <p:cNvSpPr>
                <a:spLocks/>
              </p:cNvSpPr>
              <p:nvPr/>
            </p:nvSpPr>
            <p:spPr bwMode="auto">
              <a:xfrm>
                <a:off x="8318" y="8140"/>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7" name="Freeform 5153"/>
              <p:cNvSpPr>
                <a:spLocks/>
              </p:cNvSpPr>
              <p:nvPr/>
            </p:nvSpPr>
            <p:spPr bwMode="auto">
              <a:xfrm>
                <a:off x="8292" y="8335"/>
                <a:ext cx="43" cy="14"/>
              </a:xfrm>
              <a:custGeom>
                <a:avLst/>
                <a:gdLst/>
                <a:ahLst/>
                <a:cxnLst>
                  <a:cxn ang="0">
                    <a:pos x="0" y="0"/>
                  </a:cxn>
                  <a:cxn ang="0">
                    <a:pos x="0" y="9"/>
                  </a:cxn>
                  <a:cxn ang="0">
                    <a:pos x="43" y="14"/>
                  </a:cxn>
                  <a:cxn ang="0">
                    <a:pos x="43" y="4"/>
                  </a:cxn>
                  <a:cxn ang="0">
                    <a:pos x="0" y="0"/>
                  </a:cxn>
                </a:cxnLst>
                <a:rect l="0" t="0" r="r" b="b"/>
                <a:pathLst>
                  <a:path w="43"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8" name="Freeform 5154"/>
              <p:cNvSpPr>
                <a:spLocks/>
              </p:cNvSpPr>
              <p:nvPr/>
            </p:nvSpPr>
            <p:spPr bwMode="auto">
              <a:xfrm>
                <a:off x="8503" y="8097"/>
                <a:ext cx="14" cy="171"/>
              </a:xfrm>
              <a:custGeom>
                <a:avLst/>
                <a:gdLst/>
                <a:ahLst/>
                <a:cxnLst>
                  <a:cxn ang="0">
                    <a:pos x="7" y="40"/>
                  </a:cxn>
                  <a:cxn ang="0">
                    <a:pos x="7" y="0"/>
                  </a:cxn>
                  <a:cxn ang="0">
                    <a:pos x="2" y="2"/>
                  </a:cxn>
                  <a:cxn ang="0">
                    <a:pos x="2" y="86"/>
                  </a:cxn>
                  <a:cxn ang="0">
                    <a:pos x="0" y="127"/>
                  </a:cxn>
                  <a:cxn ang="0">
                    <a:pos x="0" y="167"/>
                  </a:cxn>
                  <a:cxn ang="0">
                    <a:pos x="14" y="170"/>
                  </a:cxn>
                  <a:cxn ang="0">
                    <a:pos x="2" y="165"/>
                  </a:cxn>
                  <a:cxn ang="0">
                    <a:pos x="4" y="124"/>
                  </a:cxn>
                  <a:cxn ang="0">
                    <a:pos x="4" y="81"/>
                  </a:cxn>
                  <a:cxn ang="0">
                    <a:pos x="7" y="40"/>
                  </a:cxn>
                </a:cxnLst>
                <a:rect l="0" t="0" r="r" b="b"/>
                <a:pathLst>
                  <a:path w="14" h="171">
                    <a:moveTo>
                      <a:pt x="7" y="40"/>
                    </a:moveTo>
                    <a:lnTo>
                      <a:pt x="7" y="0"/>
                    </a:lnTo>
                    <a:lnTo>
                      <a:pt x="2" y="2"/>
                    </a:lnTo>
                    <a:lnTo>
                      <a:pt x="2" y="86"/>
                    </a:lnTo>
                    <a:lnTo>
                      <a:pt x="0" y="127"/>
                    </a:lnTo>
                    <a:lnTo>
                      <a:pt x="0" y="167"/>
                    </a:lnTo>
                    <a:lnTo>
                      <a:pt x="14" y="170"/>
                    </a:lnTo>
                    <a:lnTo>
                      <a:pt x="2" y="165"/>
                    </a:lnTo>
                    <a:lnTo>
                      <a:pt x="4" y="124"/>
                    </a:lnTo>
                    <a:lnTo>
                      <a:pt x="4" y="81"/>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9" name="Freeform 5155"/>
              <p:cNvSpPr>
                <a:spLocks/>
              </p:cNvSpPr>
              <p:nvPr/>
            </p:nvSpPr>
            <p:spPr bwMode="auto">
              <a:xfrm>
                <a:off x="8532" y="8275"/>
                <a:ext cx="72" cy="110"/>
              </a:xfrm>
              <a:custGeom>
                <a:avLst/>
                <a:gdLst/>
                <a:ahLst/>
                <a:cxnLst>
                  <a:cxn ang="0">
                    <a:pos x="7" y="2"/>
                  </a:cxn>
                  <a:cxn ang="0">
                    <a:pos x="7" y="2"/>
                  </a:cxn>
                  <a:cxn ang="0">
                    <a:pos x="2" y="23"/>
                  </a:cxn>
                  <a:cxn ang="0">
                    <a:pos x="0" y="74"/>
                  </a:cxn>
                  <a:cxn ang="0">
                    <a:pos x="0" y="103"/>
                  </a:cxn>
                  <a:cxn ang="0">
                    <a:pos x="40" y="110"/>
                  </a:cxn>
                  <a:cxn ang="0">
                    <a:pos x="71" y="103"/>
                  </a:cxn>
                  <a:cxn ang="0">
                    <a:pos x="71" y="76"/>
                  </a:cxn>
                  <a:cxn ang="0">
                    <a:pos x="69" y="64"/>
                  </a:cxn>
                  <a:cxn ang="0">
                    <a:pos x="69" y="40"/>
                  </a:cxn>
                  <a:cxn ang="0">
                    <a:pos x="64" y="16"/>
                  </a:cxn>
                  <a:cxn ang="0">
                    <a:pos x="62" y="2"/>
                  </a:cxn>
                  <a:cxn ang="0">
                    <a:pos x="33" y="0"/>
                  </a:cxn>
                  <a:cxn ang="0">
                    <a:pos x="7" y="2"/>
                  </a:cxn>
                </a:cxnLst>
                <a:rect l="0" t="0" r="r" b="b"/>
                <a:pathLst>
                  <a:path w="72" h="110">
                    <a:moveTo>
                      <a:pt x="7" y="2"/>
                    </a:moveTo>
                    <a:lnTo>
                      <a:pt x="7" y="2"/>
                    </a:lnTo>
                    <a:lnTo>
                      <a:pt x="2" y="23"/>
                    </a:lnTo>
                    <a:lnTo>
                      <a:pt x="0" y="74"/>
                    </a:lnTo>
                    <a:lnTo>
                      <a:pt x="0" y="103"/>
                    </a:lnTo>
                    <a:lnTo>
                      <a:pt x="40" y="110"/>
                    </a:lnTo>
                    <a:lnTo>
                      <a:pt x="71" y="103"/>
                    </a:lnTo>
                    <a:lnTo>
                      <a:pt x="71" y="76"/>
                    </a:lnTo>
                    <a:lnTo>
                      <a:pt x="69" y="64"/>
                    </a:lnTo>
                    <a:lnTo>
                      <a:pt x="69" y="40"/>
                    </a:lnTo>
                    <a:lnTo>
                      <a:pt x="64" y="16"/>
                    </a:lnTo>
                    <a:lnTo>
                      <a:pt x="62" y="2"/>
                    </a:lnTo>
                    <a:lnTo>
                      <a:pt x="33"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0" name="Freeform 5156"/>
              <p:cNvSpPr>
                <a:spLocks/>
              </p:cNvSpPr>
              <p:nvPr/>
            </p:nvSpPr>
            <p:spPr bwMode="auto">
              <a:xfrm>
                <a:off x="8529" y="8287"/>
                <a:ext cx="46" cy="86"/>
              </a:xfrm>
              <a:custGeom>
                <a:avLst/>
                <a:gdLst/>
                <a:ahLst/>
                <a:cxnLst>
                  <a:cxn ang="0">
                    <a:pos x="43" y="0"/>
                  </a:cxn>
                  <a:cxn ang="0">
                    <a:pos x="7" y="0"/>
                  </a:cxn>
                  <a:cxn ang="0">
                    <a:pos x="2" y="21"/>
                  </a:cxn>
                  <a:cxn ang="0">
                    <a:pos x="2" y="40"/>
                  </a:cxn>
                  <a:cxn ang="0">
                    <a:pos x="0" y="60"/>
                  </a:cxn>
                  <a:cxn ang="0">
                    <a:pos x="0" y="81"/>
                  </a:cxn>
                  <a:cxn ang="0">
                    <a:pos x="2" y="83"/>
                  </a:cxn>
                  <a:cxn ang="0">
                    <a:pos x="26" y="83"/>
                  </a:cxn>
                  <a:cxn ang="0">
                    <a:pos x="28" y="86"/>
                  </a:cxn>
                  <a:cxn ang="0">
                    <a:pos x="43" y="86"/>
                  </a:cxn>
                  <a:cxn ang="0">
                    <a:pos x="45" y="64"/>
                  </a:cxn>
                  <a:cxn ang="0">
                    <a:pos x="45" y="21"/>
                  </a:cxn>
                  <a:cxn ang="0">
                    <a:pos x="43" y="0"/>
                  </a:cxn>
                </a:cxnLst>
                <a:rect l="0" t="0" r="r" b="b"/>
                <a:pathLst>
                  <a:path w="46" h="86">
                    <a:moveTo>
                      <a:pt x="43" y="0"/>
                    </a:moveTo>
                    <a:lnTo>
                      <a:pt x="7" y="0"/>
                    </a:lnTo>
                    <a:lnTo>
                      <a:pt x="2" y="21"/>
                    </a:lnTo>
                    <a:lnTo>
                      <a:pt x="2" y="40"/>
                    </a:lnTo>
                    <a:lnTo>
                      <a:pt x="0" y="60"/>
                    </a:lnTo>
                    <a:lnTo>
                      <a:pt x="0" y="81"/>
                    </a:lnTo>
                    <a:lnTo>
                      <a:pt x="2" y="83"/>
                    </a:lnTo>
                    <a:lnTo>
                      <a:pt x="26" y="83"/>
                    </a:lnTo>
                    <a:lnTo>
                      <a:pt x="28" y="86"/>
                    </a:lnTo>
                    <a:lnTo>
                      <a:pt x="43" y="86"/>
                    </a:lnTo>
                    <a:lnTo>
                      <a:pt x="45" y="64"/>
                    </a:lnTo>
                    <a:lnTo>
                      <a:pt x="45" y="21"/>
                    </a:lnTo>
                    <a:lnTo>
                      <a:pt x="43"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1" name="Freeform 5157"/>
              <p:cNvSpPr>
                <a:spLocks/>
              </p:cNvSpPr>
              <p:nvPr/>
            </p:nvSpPr>
            <p:spPr bwMode="auto">
              <a:xfrm>
                <a:off x="8532" y="8287"/>
                <a:ext cx="40" cy="81"/>
              </a:xfrm>
              <a:custGeom>
                <a:avLst/>
                <a:gdLst/>
                <a:ahLst/>
                <a:cxnLst>
                  <a:cxn ang="0">
                    <a:pos x="2" y="21"/>
                  </a:cxn>
                  <a:cxn ang="0">
                    <a:pos x="0" y="38"/>
                  </a:cxn>
                  <a:cxn ang="0">
                    <a:pos x="0" y="76"/>
                  </a:cxn>
                  <a:cxn ang="0">
                    <a:pos x="4" y="79"/>
                  </a:cxn>
                  <a:cxn ang="0">
                    <a:pos x="28" y="79"/>
                  </a:cxn>
                  <a:cxn ang="0">
                    <a:pos x="33" y="81"/>
                  </a:cxn>
                  <a:cxn ang="0">
                    <a:pos x="40" y="81"/>
                  </a:cxn>
                  <a:cxn ang="0">
                    <a:pos x="40" y="0"/>
                  </a:cxn>
                  <a:cxn ang="0">
                    <a:pos x="4" y="0"/>
                  </a:cxn>
                  <a:cxn ang="0">
                    <a:pos x="2" y="21"/>
                  </a:cxn>
                </a:cxnLst>
                <a:rect l="0" t="0" r="r" b="b"/>
                <a:pathLst>
                  <a:path w="40" h="81">
                    <a:moveTo>
                      <a:pt x="2" y="21"/>
                    </a:moveTo>
                    <a:lnTo>
                      <a:pt x="0" y="38"/>
                    </a:lnTo>
                    <a:lnTo>
                      <a:pt x="0" y="76"/>
                    </a:lnTo>
                    <a:lnTo>
                      <a:pt x="4" y="79"/>
                    </a:lnTo>
                    <a:lnTo>
                      <a:pt x="28" y="79"/>
                    </a:lnTo>
                    <a:lnTo>
                      <a:pt x="33" y="81"/>
                    </a:lnTo>
                    <a:lnTo>
                      <a:pt x="40" y="81"/>
                    </a:lnTo>
                    <a:lnTo>
                      <a:pt x="40" y="0"/>
                    </a:lnTo>
                    <a:lnTo>
                      <a:pt x="4" y="0"/>
                    </a:lnTo>
                    <a:lnTo>
                      <a:pt x="2" y="21"/>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2" name="Freeform 5158"/>
              <p:cNvSpPr>
                <a:spLocks/>
              </p:cNvSpPr>
              <p:nvPr/>
            </p:nvSpPr>
            <p:spPr bwMode="auto">
              <a:xfrm>
                <a:off x="8532" y="8287"/>
                <a:ext cx="40" cy="74"/>
              </a:xfrm>
              <a:custGeom>
                <a:avLst/>
                <a:gdLst/>
                <a:ahLst/>
                <a:cxnLst>
                  <a:cxn ang="0">
                    <a:pos x="38" y="0"/>
                  </a:cxn>
                  <a:cxn ang="0">
                    <a:pos x="4" y="0"/>
                  </a:cxn>
                  <a:cxn ang="0">
                    <a:pos x="2" y="19"/>
                  </a:cxn>
                  <a:cxn ang="0">
                    <a:pos x="0" y="36"/>
                  </a:cxn>
                  <a:cxn ang="0">
                    <a:pos x="0" y="71"/>
                  </a:cxn>
                  <a:cxn ang="0">
                    <a:pos x="4" y="71"/>
                  </a:cxn>
                  <a:cxn ang="0">
                    <a:pos x="9" y="74"/>
                  </a:cxn>
                  <a:cxn ang="0">
                    <a:pos x="38" y="74"/>
                  </a:cxn>
                  <a:cxn ang="0">
                    <a:pos x="40" y="57"/>
                  </a:cxn>
                  <a:cxn ang="0">
                    <a:pos x="40" y="19"/>
                  </a:cxn>
                  <a:cxn ang="0">
                    <a:pos x="38" y="0"/>
                  </a:cxn>
                </a:cxnLst>
                <a:rect l="0" t="0" r="r" b="b"/>
                <a:pathLst>
                  <a:path w="40" h="74">
                    <a:moveTo>
                      <a:pt x="38" y="0"/>
                    </a:moveTo>
                    <a:lnTo>
                      <a:pt x="4" y="0"/>
                    </a:lnTo>
                    <a:lnTo>
                      <a:pt x="2" y="19"/>
                    </a:lnTo>
                    <a:lnTo>
                      <a:pt x="0" y="36"/>
                    </a:lnTo>
                    <a:lnTo>
                      <a:pt x="0" y="71"/>
                    </a:lnTo>
                    <a:lnTo>
                      <a:pt x="4" y="71"/>
                    </a:lnTo>
                    <a:lnTo>
                      <a:pt x="9" y="74"/>
                    </a:lnTo>
                    <a:lnTo>
                      <a:pt x="38" y="74"/>
                    </a:lnTo>
                    <a:lnTo>
                      <a:pt x="40" y="57"/>
                    </a:lnTo>
                    <a:lnTo>
                      <a:pt x="40" y="19"/>
                    </a:lnTo>
                    <a:lnTo>
                      <a:pt x="3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3" name="Freeform 5159"/>
              <p:cNvSpPr>
                <a:spLocks/>
              </p:cNvSpPr>
              <p:nvPr/>
            </p:nvSpPr>
            <p:spPr bwMode="auto">
              <a:xfrm>
                <a:off x="8532" y="8287"/>
                <a:ext cx="38" cy="69"/>
              </a:xfrm>
              <a:custGeom>
                <a:avLst/>
                <a:gdLst/>
                <a:ahLst/>
                <a:cxnLst>
                  <a:cxn ang="0">
                    <a:pos x="38" y="69"/>
                  </a:cxn>
                  <a:cxn ang="0">
                    <a:pos x="38" y="0"/>
                  </a:cxn>
                  <a:cxn ang="0">
                    <a:pos x="4" y="0"/>
                  </a:cxn>
                  <a:cxn ang="0">
                    <a:pos x="2" y="19"/>
                  </a:cxn>
                  <a:cxn ang="0">
                    <a:pos x="0" y="33"/>
                  </a:cxn>
                  <a:cxn ang="0">
                    <a:pos x="0" y="67"/>
                  </a:cxn>
                  <a:cxn ang="0">
                    <a:pos x="4" y="67"/>
                  </a:cxn>
                  <a:cxn ang="0">
                    <a:pos x="9" y="69"/>
                  </a:cxn>
                  <a:cxn ang="0">
                    <a:pos x="38" y="69"/>
                  </a:cxn>
                </a:cxnLst>
                <a:rect l="0" t="0" r="r" b="b"/>
                <a:pathLst>
                  <a:path w="38" h="69">
                    <a:moveTo>
                      <a:pt x="38" y="69"/>
                    </a:moveTo>
                    <a:lnTo>
                      <a:pt x="38" y="0"/>
                    </a:lnTo>
                    <a:lnTo>
                      <a:pt x="4" y="0"/>
                    </a:lnTo>
                    <a:lnTo>
                      <a:pt x="2" y="19"/>
                    </a:lnTo>
                    <a:lnTo>
                      <a:pt x="0" y="33"/>
                    </a:lnTo>
                    <a:lnTo>
                      <a:pt x="0" y="67"/>
                    </a:lnTo>
                    <a:lnTo>
                      <a:pt x="4" y="67"/>
                    </a:lnTo>
                    <a:lnTo>
                      <a:pt x="9" y="69"/>
                    </a:lnTo>
                    <a:lnTo>
                      <a:pt x="38" y="69"/>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4" name="Freeform 5160"/>
              <p:cNvSpPr>
                <a:spLocks/>
              </p:cNvSpPr>
              <p:nvPr/>
            </p:nvSpPr>
            <p:spPr bwMode="auto">
              <a:xfrm>
                <a:off x="8532" y="8287"/>
                <a:ext cx="38" cy="65"/>
              </a:xfrm>
              <a:custGeom>
                <a:avLst/>
                <a:gdLst/>
                <a:ahLst/>
                <a:cxnLst>
                  <a:cxn ang="0">
                    <a:pos x="35" y="0"/>
                  </a:cxn>
                  <a:cxn ang="0">
                    <a:pos x="4" y="0"/>
                  </a:cxn>
                  <a:cxn ang="0">
                    <a:pos x="2" y="16"/>
                  </a:cxn>
                  <a:cxn ang="0">
                    <a:pos x="2" y="31"/>
                  </a:cxn>
                  <a:cxn ang="0">
                    <a:pos x="0" y="45"/>
                  </a:cxn>
                  <a:cxn ang="0">
                    <a:pos x="0" y="62"/>
                  </a:cxn>
                  <a:cxn ang="0">
                    <a:pos x="4" y="62"/>
                  </a:cxn>
                  <a:cxn ang="0">
                    <a:pos x="9" y="64"/>
                  </a:cxn>
                  <a:cxn ang="0">
                    <a:pos x="35" y="64"/>
                  </a:cxn>
                  <a:cxn ang="0">
                    <a:pos x="38" y="50"/>
                  </a:cxn>
                  <a:cxn ang="0">
                    <a:pos x="38" y="16"/>
                  </a:cxn>
                  <a:cxn ang="0">
                    <a:pos x="35" y="0"/>
                  </a:cxn>
                </a:cxnLst>
                <a:rect l="0" t="0" r="r" b="b"/>
                <a:pathLst>
                  <a:path w="38" h="65">
                    <a:moveTo>
                      <a:pt x="35" y="0"/>
                    </a:moveTo>
                    <a:lnTo>
                      <a:pt x="4" y="0"/>
                    </a:lnTo>
                    <a:lnTo>
                      <a:pt x="2" y="16"/>
                    </a:lnTo>
                    <a:lnTo>
                      <a:pt x="2" y="31"/>
                    </a:lnTo>
                    <a:lnTo>
                      <a:pt x="0" y="45"/>
                    </a:lnTo>
                    <a:lnTo>
                      <a:pt x="0" y="62"/>
                    </a:lnTo>
                    <a:lnTo>
                      <a:pt x="4" y="62"/>
                    </a:lnTo>
                    <a:lnTo>
                      <a:pt x="9" y="64"/>
                    </a:lnTo>
                    <a:lnTo>
                      <a:pt x="35" y="64"/>
                    </a:lnTo>
                    <a:lnTo>
                      <a:pt x="38" y="50"/>
                    </a:lnTo>
                    <a:lnTo>
                      <a:pt x="38" y="16"/>
                    </a:lnTo>
                    <a:lnTo>
                      <a:pt x="35"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5" name="Freeform 5161"/>
              <p:cNvSpPr>
                <a:spLocks/>
              </p:cNvSpPr>
              <p:nvPr/>
            </p:nvSpPr>
            <p:spPr bwMode="auto">
              <a:xfrm>
                <a:off x="8534" y="8287"/>
                <a:ext cx="34" cy="60"/>
              </a:xfrm>
              <a:custGeom>
                <a:avLst/>
                <a:gdLst/>
                <a:ahLst/>
                <a:cxnLst>
                  <a:cxn ang="0">
                    <a:pos x="4" y="0"/>
                  </a:cxn>
                  <a:cxn ang="0">
                    <a:pos x="4" y="0"/>
                  </a:cxn>
                  <a:cxn ang="0">
                    <a:pos x="0" y="16"/>
                  </a:cxn>
                  <a:cxn ang="0">
                    <a:pos x="0" y="57"/>
                  </a:cxn>
                  <a:cxn ang="0">
                    <a:pos x="11" y="57"/>
                  </a:cxn>
                  <a:cxn ang="0">
                    <a:pos x="16" y="60"/>
                  </a:cxn>
                  <a:cxn ang="0">
                    <a:pos x="33" y="60"/>
                  </a:cxn>
                  <a:cxn ang="0">
                    <a:pos x="33" y="0"/>
                  </a:cxn>
                  <a:cxn ang="0">
                    <a:pos x="4" y="0"/>
                  </a:cxn>
                </a:cxnLst>
                <a:rect l="0" t="0" r="r" b="b"/>
                <a:pathLst>
                  <a:path w="34" h="60">
                    <a:moveTo>
                      <a:pt x="4" y="0"/>
                    </a:moveTo>
                    <a:lnTo>
                      <a:pt x="4" y="0"/>
                    </a:lnTo>
                    <a:lnTo>
                      <a:pt x="0" y="16"/>
                    </a:lnTo>
                    <a:lnTo>
                      <a:pt x="0" y="57"/>
                    </a:lnTo>
                    <a:lnTo>
                      <a:pt x="11" y="57"/>
                    </a:lnTo>
                    <a:lnTo>
                      <a:pt x="16"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6" name="Freeform 5162"/>
              <p:cNvSpPr>
                <a:spLocks/>
              </p:cNvSpPr>
              <p:nvPr/>
            </p:nvSpPr>
            <p:spPr bwMode="auto">
              <a:xfrm>
                <a:off x="8534" y="8287"/>
                <a:ext cx="34" cy="55"/>
              </a:xfrm>
              <a:custGeom>
                <a:avLst/>
                <a:gdLst/>
                <a:ahLst/>
                <a:cxnLst>
                  <a:cxn ang="0">
                    <a:pos x="31" y="0"/>
                  </a:cxn>
                  <a:cxn ang="0">
                    <a:pos x="4" y="0"/>
                  </a:cxn>
                  <a:cxn ang="0">
                    <a:pos x="2" y="14"/>
                  </a:cxn>
                  <a:cxn ang="0">
                    <a:pos x="0" y="26"/>
                  </a:cxn>
                  <a:cxn ang="0">
                    <a:pos x="0" y="52"/>
                  </a:cxn>
                  <a:cxn ang="0">
                    <a:pos x="7" y="52"/>
                  </a:cxn>
                  <a:cxn ang="0">
                    <a:pos x="11" y="55"/>
                  </a:cxn>
                  <a:cxn ang="0">
                    <a:pos x="31" y="55"/>
                  </a:cxn>
                  <a:cxn ang="0">
                    <a:pos x="33" y="40"/>
                  </a:cxn>
                  <a:cxn ang="0">
                    <a:pos x="33" y="14"/>
                  </a:cxn>
                  <a:cxn ang="0">
                    <a:pos x="31" y="0"/>
                  </a:cxn>
                </a:cxnLst>
                <a:rect l="0" t="0" r="r" b="b"/>
                <a:pathLst>
                  <a:path w="34" h="55">
                    <a:moveTo>
                      <a:pt x="31" y="0"/>
                    </a:moveTo>
                    <a:lnTo>
                      <a:pt x="4" y="0"/>
                    </a:lnTo>
                    <a:lnTo>
                      <a:pt x="2" y="14"/>
                    </a:lnTo>
                    <a:lnTo>
                      <a:pt x="0" y="26"/>
                    </a:lnTo>
                    <a:lnTo>
                      <a:pt x="0" y="52"/>
                    </a:lnTo>
                    <a:lnTo>
                      <a:pt x="7" y="52"/>
                    </a:lnTo>
                    <a:lnTo>
                      <a:pt x="11" y="55"/>
                    </a:lnTo>
                    <a:lnTo>
                      <a:pt x="31" y="55"/>
                    </a:lnTo>
                    <a:lnTo>
                      <a:pt x="33" y="40"/>
                    </a:lnTo>
                    <a:lnTo>
                      <a:pt x="33" y="14"/>
                    </a:lnTo>
                    <a:lnTo>
                      <a:pt x="31"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7" name="Freeform 5163"/>
              <p:cNvSpPr>
                <a:spLocks/>
              </p:cNvSpPr>
              <p:nvPr/>
            </p:nvSpPr>
            <p:spPr bwMode="auto">
              <a:xfrm>
                <a:off x="8534" y="8287"/>
                <a:ext cx="31" cy="50"/>
              </a:xfrm>
              <a:custGeom>
                <a:avLst/>
                <a:gdLst/>
                <a:ahLst/>
                <a:cxnLst>
                  <a:cxn ang="0">
                    <a:pos x="4" y="0"/>
                  </a:cxn>
                  <a:cxn ang="0">
                    <a:pos x="4" y="0"/>
                  </a:cxn>
                  <a:cxn ang="0">
                    <a:pos x="0" y="23"/>
                  </a:cxn>
                  <a:cxn ang="0">
                    <a:pos x="0" y="47"/>
                  </a:cxn>
                  <a:cxn ang="0">
                    <a:pos x="14" y="47"/>
                  </a:cxn>
                  <a:cxn ang="0">
                    <a:pos x="19" y="50"/>
                  </a:cxn>
                  <a:cxn ang="0">
                    <a:pos x="31" y="50"/>
                  </a:cxn>
                  <a:cxn ang="0">
                    <a:pos x="31" y="0"/>
                  </a:cxn>
                  <a:cxn ang="0">
                    <a:pos x="4" y="0"/>
                  </a:cxn>
                </a:cxnLst>
                <a:rect l="0" t="0" r="r" b="b"/>
                <a:pathLst>
                  <a:path w="31" h="50">
                    <a:moveTo>
                      <a:pt x="4" y="0"/>
                    </a:moveTo>
                    <a:lnTo>
                      <a:pt x="4" y="0"/>
                    </a:lnTo>
                    <a:lnTo>
                      <a:pt x="0" y="23"/>
                    </a:lnTo>
                    <a:lnTo>
                      <a:pt x="0" y="47"/>
                    </a:lnTo>
                    <a:lnTo>
                      <a:pt x="14" y="47"/>
                    </a:lnTo>
                    <a:lnTo>
                      <a:pt x="19" y="50"/>
                    </a:lnTo>
                    <a:lnTo>
                      <a:pt x="31" y="50"/>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8" name="Freeform 5164"/>
              <p:cNvSpPr>
                <a:spLocks/>
              </p:cNvSpPr>
              <p:nvPr/>
            </p:nvSpPr>
            <p:spPr bwMode="auto">
              <a:xfrm>
                <a:off x="8534" y="8287"/>
                <a:ext cx="31" cy="43"/>
              </a:xfrm>
              <a:custGeom>
                <a:avLst/>
                <a:gdLst/>
                <a:ahLst/>
                <a:cxnLst>
                  <a:cxn ang="0">
                    <a:pos x="31" y="43"/>
                  </a:cxn>
                  <a:cxn ang="0">
                    <a:pos x="31" y="0"/>
                  </a:cxn>
                  <a:cxn ang="0">
                    <a:pos x="4" y="0"/>
                  </a:cxn>
                  <a:cxn ang="0">
                    <a:pos x="2" y="11"/>
                  </a:cxn>
                  <a:cxn ang="0">
                    <a:pos x="0" y="21"/>
                  </a:cxn>
                  <a:cxn ang="0">
                    <a:pos x="0" y="43"/>
                  </a:cxn>
                  <a:cxn ang="0">
                    <a:pos x="31" y="43"/>
                  </a:cxn>
                </a:cxnLst>
                <a:rect l="0" t="0" r="r" b="b"/>
                <a:pathLst>
                  <a:path w="31" h="43">
                    <a:moveTo>
                      <a:pt x="31" y="43"/>
                    </a:moveTo>
                    <a:lnTo>
                      <a:pt x="31" y="0"/>
                    </a:lnTo>
                    <a:lnTo>
                      <a:pt x="4" y="0"/>
                    </a:lnTo>
                    <a:lnTo>
                      <a:pt x="2" y="11"/>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9" name="Freeform 5165"/>
              <p:cNvSpPr>
                <a:spLocks/>
              </p:cNvSpPr>
              <p:nvPr/>
            </p:nvSpPr>
            <p:spPr bwMode="auto">
              <a:xfrm>
                <a:off x="8536" y="8287"/>
                <a:ext cx="27" cy="38"/>
              </a:xfrm>
              <a:custGeom>
                <a:avLst/>
                <a:gdLst/>
                <a:ahLst/>
                <a:cxnLst>
                  <a:cxn ang="0">
                    <a:pos x="2" y="0"/>
                  </a:cxn>
                  <a:cxn ang="0">
                    <a:pos x="2" y="0"/>
                  </a:cxn>
                  <a:cxn ang="0">
                    <a:pos x="0" y="9"/>
                  </a:cxn>
                  <a:cxn ang="0">
                    <a:pos x="0" y="38"/>
                  </a:cxn>
                  <a:cxn ang="0">
                    <a:pos x="26" y="38"/>
                  </a:cxn>
                  <a:cxn ang="0">
                    <a:pos x="26" y="0"/>
                  </a:cxn>
                  <a:cxn ang="0">
                    <a:pos x="2" y="0"/>
                  </a:cxn>
                </a:cxnLst>
                <a:rect l="0" t="0" r="r" b="b"/>
                <a:pathLst>
                  <a:path w="27" h="38">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0" name="Freeform 5166"/>
              <p:cNvSpPr>
                <a:spLocks/>
              </p:cNvSpPr>
              <p:nvPr/>
            </p:nvSpPr>
            <p:spPr bwMode="auto">
              <a:xfrm>
                <a:off x="8536" y="8287"/>
                <a:ext cx="27" cy="33"/>
              </a:xfrm>
              <a:custGeom>
                <a:avLst/>
                <a:gdLst/>
                <a:ahLst/>
                <a:cxnLst>
                  <a:cxn ang="0">
                    <a:pos x="2" y="0"/>
                  </a:cxn>
                  <a:cxn ang="0">
                    <a:pos x="2" y="0"/>
                  </a:cxn>
                  <a:cxn ang="0">
                    <a:pos x="0" y="9"/>
                  </a:cxn>
                  <a:cxn ang="0">
                    <a:pos x="0" y="33"/>
                  </a:cxn>
                  <a:cxn ang="0">
                    <a:pos x="26" y="33"/>
                  </a:cxn>
                  <a:cxn ang="0">
                    <a:pos x="26" y="0"/>
                  </a:cxn>
                  <a:cxn ang="0">
                    <a:pos x="2" y="0"/>
                  </a:cxn>
                </a:cxnLst>
                <a:rect l="0" t="0" r="r" b="b"/>
                <a:pathLst>
                  <a:path w="27" h="33">
                    <a:moveTo>
                      <a:pt x="2" y="0"/>
                    </a:moveTo>
                    <a:lnTo>
                      <a:pt x="2" y="0"/>
                    </a:lnTo>
                    <a:lnTo>
                      <a:pt x="0" y="9"/>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1" name="Freeform 5167"/>
              <p:cNvSpPr>
                <a:spLocks/>
              </p:cNvSpPr>
              <p:nvPr/>
            </p:nvSpPr>
            <p:spPr bwMode="auto">
              <a:xfrm>
                <a:off x="8536" y="8287"/>
                <a:ext cx="24" cy="29"/>
              </a:xfrm>
              <a:custGeom>
                <a:avLst/>
                <a:gdLst/>
                <a:ahLst/>
                <a:cxnLst>
                  <a:cxn ang="0">
                    <a:pos x="2" y="0"/>
                  </a:cxn>
                  <a:cxn ang="0">
                    <a:pos x="2" y="0"/>
                  </a:cxn>
                  <a:cxn ang="0">
                    <a:pos x="0" y="7"/>
                  </a:cxn>
                  <a:cxn ang="0">
                    <a:pos x="0" y="28"/>
                  </a:cxn>
                  <a:cxn ang="0">
                    <a:pos x="24" y="28"/>
                  </a:cxn>
                  <a:cxn ang="0">
                    <a:pos x="24" y="0"/>
                  </a:cxn>
                  <a:cxn ang="0">
                    <a:pos x="2" y="0"/>
                  </a:cxn>
                </a:cxnLst>
                <a:rect l="0" t="0" r="r" b="b"/>
                <a:pathLst>
                  <a:path w="24" h="29">
                    <a:moveTo>
                      <a:pt x="2" y="0"/>
                    </a:moveTo>
                    <a:lnTo>
                      <a:pt x="2" y="0"/>
                    </a:lnTo>
                    <a:lnTo>
                      <a:pt x="0" y="7"/>
                    </a:lnTo>
                    <a:lnTo>
                      <a:pt x="0" y="28"/>
                    </a:lnTo>
                    <a:lnTo>
                      <a:pt x="24" y="28"/>
                    </a:lnTo>
                    <a:lnTo>
                      <a:pt x="24"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2" name="Freeform 5168"/>
              <p:cNvSpPr>
                <a:spLocks/>
              </p:cNvSpPr>
              <p:nvPr/>
            </p:nvSpPr>
            <p:spPr bwMode="auto">
              <a:xfrm>
                <a:off x="8536" y="8277"/>
                <a:ext cx="36" cy="10"/>
              </a:xfrm>
              <a:custGeom>
                <a:avLst/>
                <a:gdLst/>
                <a:ahLst/>
                <a:cxnLst>
                  <a:cxn ang="0">
                    <a:pos x="31" y="7"/>
                  </a:cxn>
                  <a:cxn ang="0">
                    <a:pos x="36" y="9"/>
                  </a:cxn>
                  <a:cxn ang="0">
                    <a:pos x="36" y="2"/>
                  </a:cxn>
                  <a:cxn ang="0">
                    <a:pos x="19" y="0"/>
                  </a:cxn>
                  <a:cxn ang="0">
                    <a:pos x="2" y="0"/>
                  </a:cxn>
                  <a:cxn ang="0">
                    <a:pos x="0" y="7"/>
                  </a:cxn>
                  <a:cxn ang="0">
                    <a:pos x="31" y="7"/>
                  </a:cxn>
                </a:cxnLst>
                <a:rect l="0" t="0" r="r" b="b"/>
                <a:pathLst>
                  <a:path w="36" h="10">
                    <a:moveTo>
                      <a:pt x="31" y="7"/>
                    </a:moveTo>
                    <a:lnTo>
                      <a:pt x="36" y="9"/>
                    </a:lnTo>
                    <a:lnTo>
                      <a:pt x="36" y="2"/>
                    </a:lnTo>
                    <a:lnTo>
                      <a:pt x="19" y="0"/>
                    </a:lnTo>
                    <a:lnTo>
                      <a:pt x="2" y="0"/>
                    </a:lnTo>
                    <a:lnTo>
                      <a:pt x="0" y="7"/>
                    </a:lnTo>
                    <a:lnTo>
                      <a:pt x="31" y="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3" name="Freeform 5169"/>
              <p:cNvSpPr>
                <a:spLocks/>
              </p:cNvSpPr>
              <p:nvPr/>
            </p:nvSpPr>
            <p:spPr bwMode="auto">
              <a:xfrm>
                <a:off x="8532" y="8371"/>
                <a:ext cx="40" cy="14"/>
              </a:xfrm>
              <a:custGeom>
                <a:avLst/>
                <a:gdLst/>
                <a:ahLst/>
                <a:cxnLst>
                  <a:cxn ang="0">
                    <a:pos x="0" y="0"/>
                  </a:cxn>
                  <a:cxn ang="0">
                    <a:pos x="0" y="7"/>
                  </a:cxn>
                  <a:cxn ang="0">
                    <a:pos x="40" y="14"/>
                  </a:cxn>
                  <a:cxn ang="0">
                    <a:pos x="40" y="4"/>
                  </a:cxn>
                  <a:cxn ang="0">
                    <a:pos x="0" y="0"/>
                  </a:cxn>
                </a:cxnLst>
                <a:rect l="0" t="0" r="r" b="b"/>
                <a:pathLst>
                  <a:path w="40"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4" name="Freeform 5170"/>
              <p:cNvSpPr>
                <a:spLocks/>
              </p:cNvSpPr>
              <p:nvPr/>
            </p:nvSpPr>
            <p:spPr bwMode="auto">
              <a:xfrm>
                <a:off x="8544" y="8376"/>
                <a:ext cx="16" cy="2"/>
              </a:xfrm>
              <a:custGeom>
                <a:avLst/>
                <a:gdLst/>
                <a:ahLst/>
                <a:cxnLst>
                  <a:cxn ang="0">
                    <a:pos x="7" y="0"/>
                  </a:cxn>
                  <a:cxn ang="0">
                    <a:pos x="0" y="0"/>
                  </a:cxn>
                  <a:cxn ang="0">
                    <a:pos x="0" y="2"/>
                  </a:cxn>
                  <a:cxn ang="0">
                    <a:pos x="16" y="2"/>
                  </a:cxn>
                  <a:cxn ang="0">
                    <a:pos x="16" y="0"/>
                  </a:cxn>
                  <a:cxn ang="0">
                    <a:pos x="7" y="0"/>
                  </a:cxn>
                </a:cxnLst>
                <a:rect l="0" t="0" r="r" b="b"/>
                <a:pathLst>
                  <a:path w="16" h="2">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5" name="Freeform 5171"/>
              <p:cNvSpPr>
                <a:spLocks/>
              </p:cNvSpPr>
              <p:nvPr/>
            </p:nvSpPr>
            <p:spPr bwMode="auto">
              <a:xfrm>
                <a:off x="8544" y="8376"/>
                <a:ext cx="12" cy="2"/>
              </a:xfrm>
              <a:custGeom>
                <a:avLst/>
                <a:gdLst/>
                <a:ahLst/>
                <a:cxnLst>
                  <a:cxn ang="0">
                    <a:pos x="4" y="0"/>
                  </a:cxn>
                  <a:cxn ang="0">
                    <a:pos x="0" y="0"/>
                  </a:cxn>
                  <a:cxn ang="0">
                    <a:pos x="0" y="2"/>
                  </a:cxn>
                  <a:cxn ang="0">
                    <a:pos x="12" y="2"/>
                  </a:cxn>
                  <a:cxn ang="0">
                    <a:pos x="9" y="0"/>
                  </a:cxn>
                  <a:cxn ang="0">
                    <a:pos x="4" y="0"/>
                  </a:cxn>
                </a:cxnLst>
                <a:rect l="0" t="0" r="r" b="b"/>
                <a:pathLst>
                  <a:path w="12" h="2">
                    <a:moveTo>
                      <a:pt x="4" y="0"/>
                    </a:moveTo>
                    <a:lnTo>
                      <a:pt x="0" y="0"/>
                    </a:lnTo>
                    <a:lnTo>
                      <a:pt x="0"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6" name="Freeform 5172"/>
              <p:cNvSpPr>
                <a:spLocks/>
              </p:cNvSpPr>
              <p:nvPr/>
            </p:nvSpPr>
            <p:spPr bwMode="auto">
              <a:xfrm>
                <a:off x="8544" y="837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7" name="Freeform 5173"/>
              <p:cNvSpPr>
                <a:spLocks/>
              </p:cNvSpPr>
              <p:nvPr/>
            </p:nvSpPr>
            <p:spPr bwMode="auto">
              <a:xfrm>
                <a:off x="8575" y="8371"/>
                <a:ext cx="26" cy="12"/>
              </a:xfrm>
              <a:custGeom>
                <a:avLst/>
                <a:gdLst/>
                <a:ahLst/>
                <a:cxnLst>
                  <a:cxn ang="0">
                    <a:pos x="0" y="4"/>
                  </a:cxn>
                  <a:cxn ang="0">
                    <a:pos x="0" y="12"/>
                  </a:cxn>
                  <a:cxn ang="0">
                    <a:pos x="19" y="7"/>
                  </a:cxn>
                  <a:cxn ang="0">
                    <a:pos x="26" y="4"/>
                  </a:cxn>
                  <a:cxn ang="0">
                    <a:pos x="26" y="0"/>
                  </a:cxn>
                  <a:cxn ang="0">
                    <a:pos x="0" y="4"/>
                  </a:cxn>
                </a:cxnLst>
                <a:rect l="0" t="0" r="r" b="b"/>
                <a:pathLst>
                  <a:path w="26" h="12">
                    <a:moveTo>
                      <a:pt x="0" y="4"/>
                    </a:moveTo>
                    <a:lnTo>
                      <a:pt x="0" y="12"/>
                    </a:lnTo>
                    <a:lnTo>
                      <a:pt x="19" y="7"/>
                    </a:lnTo>
                    <a:lnTo>
                      <a:pt x="26" y="4"/>
                    </a:lnTo>
                    <a:lnTo>
                      <a:pt x="26"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8" name="Freeform 5174"/>
              <p:cNvSpPr>
                <a:spLocks/>
              </p:cNvSpPr>
              <p:nvPr/>
            </p:nvSpPr>
            <p:spPr bwMode="auto">
              <a:xfrm>
                <a:off x="8575" y="8371"/>
                <a:ext cx="26" cy="12"/>
              </a:xfrm>
              <a:custGeom>
                <a:avLst/>
                <a:gdLst/>
                <a:ahLst/>
                <a:cxnLst>
                  <a:cxn ang="0">
                    <a:pos x="21" y="7"/>
                  </a:cxn>
                  <a:cxn ang="0">
                    <a:pos x="26" y="4"/>
                  </a:cxn>
                  <a:cxn ang="0">
                    <a:pos x="26" y="0"/>
                  </a:cxn>
                  <a:cxn ang="0">
                    <a:pos x="16" y="0"/>
                  </a:cxn>
                  <a:cxn ang="0">
                    <a:pos x="14" y="2"/>
                  </a:cxn>
                  <a:cxn ang="0">
                    <a:pos x="7" y="2"/>
                  </a:cxn>
                  <a:cxn ang="0">
                    <a:pos x="4" y="4"/>
                  </a:cxn>
                  <a:cxn ang="0">
                    <a:pos x="0" y="4"/>
                  </a:cxn>
                  <a:cxn ang="0">
                    <a:pos x="0" y="12"/>
                  </a:cxn>
                  <a:cxn ang="0">
                    <a:pos x="4" y="12"/>
                  </a:cxn>
                  <a:cxn ang="0">
                    <a:pos x="7" y="9"/>
                  </a:cxn>
                  <a:cxn ang="0">
                    <a:pos x="12" y="9"/>
                  </a:cxn>
                  <a:cxn ang="0">
                    <a:pos x="14" y="7"/>
                  </a:cxn>
                  <a:cxn ang="0">
                    <a:pos x="21" y="7"/>
                  </a:cxn>
                </a:cxnLst>
                <a:rect l="0" t="0" r="r" b="b"/>
                <a:pathLst>
                  <a:path w="26" h="12">
                    <a:moveTo>
                      <a:pt x="21" y="7"/>
                    </a:moveTo>
                    <a:lnTo>
                      <a:pt x="26" y="4"/>
                    </a:lnTo>
                    <a:lnTo>
                      <a:pt x="26" y="0"/>
                    </a:lnTo>
                    <a:lnTo>
                      <a:pt x="16" y="0"/>
                    </a:lnTo>
                    <a:lnTo>
                      <a:pt x="14" y="2"/>
                    </a:lnTo>
                    <a:lnTo>
                      <a:pt x="7" y="2"/>
                    </a:lnTo>
                    <a:lnTo>
                      <a:pt x="4" y="4"/>
                    </a:lnTo>
                    <a:lnTo>
                      <a:pt x="0" y="4"/>
                    </a:lnTo>
                    <a:lnTo>
                      <a:pt x="0" y="12"/>
                    </a:lnTo>
                    <a:lnTo>
                      <a:pt x="4" y="12"/>
                    </a:lnTo>
                    <a:lnTo>
                      <a:pt x="7" y="9"/>
                    </a:lnTo>
                    <a:lnTo>
                      <a:pt x="12" y="9"/>
                    </a:lnTo>
                    <a:lnTo>
                      <a:pt x="14" y="7"/>
                    </a:lnTo>
                    <a:lnTo>
                      <a:pt x="21" y="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9" name="Freeform 5175"/>
              <p:cNvSpPr>
                <a:spLocks/>
              </p:cNvSpPr>
              <p:nvPr/>
            </p:nvSpPr>
            <p:spPr bwMode="auto">
              <a:xfrm>
                <a:off x="8577" y="8371"/>
                <a:ext cx="24" cy="12"/>
              </a:xfrm>
              <a:custGeom>
                <a:avLst/>
                <a:gdLst/>
                <a:ahLst/>
                <a:cxnLst>
                  <a:cxn ang="0">
                    <a:pos x="0" y="4"/>
                  </a:cxn>
                  <a:cxn ang="0">
                    <a:pos x="0" y="12"/>
                  </a:cxn>
                  <a:cxn ang="0">
                    <a:pos x="4" y="9"/>
                  </a:cxn>
                  <a:cxn ang="0">
                    <a:pos x="9" y="9"/>
                  </a:cxn>
                  <a:cxn ang="0">
                    <a:pos x="12" y="7"/>
                  </a:cxn>
                  <a:cxn ang="0">
                    <a:pos x="19" y="7"/>
                  </a:cxn>
                  <a:cxn ang="0">
                    <a:pos x="23" y="4"/>
                  </a:cxn>
                  <a:cxn ang="0">
                    <a:pos x="23" y="0"/>
                  </a:cxn>
                  <a:cxn ang="0">
                    <a:pos x="16" y="0"/>
                  </a:cxn>
                  <a:cxn ang="0">
                    <a:pos x="12" y="2"/>
                  </a:cxn>
                  <a:cxn ang="0">
                    <a:pos x="2" y="2"/>
                  </a:cxn>
                  <a:cxn ang="0">
                    <a:pos x="0" y="4"/>
                  </a:cxn>
                </a:cxnLst>
                <a:rect l="0" t="0" r="r" b="b"/>
                <a:pathLst>
                  <a:path w="24" h="12">
                    <a:moveTo>
                      <a:pt x="0" y="4"/>
                    </a:moveTo>
                    <a:lnTo>
                      <a:pt x="0" y="12"/>
                    </a:lnTo>
                    <a:lnTo>
                      <a:pt x="4" y="9"/>
                    </a:lnTo>
                    <a:lnTo>
                      <a:pt x="9" y="9"/>
                    </a:lnTo>
                    <a:lnTo>
                      <a:pt x="12" y="7"/>
                    </a:lnTo>
                    <a:lnTo>
                      <a:pt x="19" y="7"/>
                    </a:lnTo>
                    <a:lnTo>
                      <a:pt x="23" y="4"/>
                    </a:lnTo>
                    <a:lnTo>
                      <a:pt x="23" y="0"/>
                    </a:lnTo>
                    <a:lnTo>
                      <a:pt x="16" y="0"/>
                    </a:lnTo>
                    <a:lnTo>
                      <a:pt x="12"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0" name="Freeform 5176"/>
              <p:cNvSpPr>
                <a:spLocks/>
              </p:cNvSpPr>
              <p:nvPr/>
            </p:nvSpPr>
            <p:spPr bwMode="auto">
              <a:xfrm>
                <a:off x="8577" y="8371"/>
                <a:ext cx="27" cy="12"/>
              </a:xfrm>
              <a:custGeom>
                <a:avLst/>
                <a:gdLst/>
                <a:ahLst/>
                <a:cxnLst>
                  <a:cxn ang="0">
                    <a:pos x="4" y="9"/>
                  </a:cxn>
                  <a:cxn ang="0">
                    <a:pos x="12" y="9"/>
                  </a:cxn>
                  <a:cxn ang="0">
                    <a:pos x="14" y="7"/>
                  </a:cxn>
                  <a:cxn ang="0">
                    <a:pos x="19" y="7"/>
                  </a:cxn>
                  <a:cxn ang="0">
                    <a:pos x="21" y="4"/>
                  </a:cxn>
                  <a:cxn ang="0">
                    <a:pos x="26" y="4"/>
                  </a:cxn>
                  <a:cxn ang="0">
                    <a:pos x="26" y="0"/>
                  </a:cxn>
                  <a:cxn ang="0">
                    <a:pos x="16" y="0"/>
                  </a:cxn>
                  <a:cxn ang="0">
                    <a:pos x="14" y="2"/>
                  </a:cxn>
                  <a:cxn ang="0">
                    <a:pos x="4" y="2"/>
                  </a:cxn>
                  <a:cxn ang="0">
                    <a:pos x="0" y="4"/>
                  </a:cxn>
                  <a:cxn ang="0">
                    <a:pos x="0" y="12"/>
                  </a:cxn>
                  <a:cxn ang="0">
                    <a:pos x="4" y="9"/>
                  </a:cxn>
                </a:cxnLst>
                <a:rect l="0" t="0" r="r" b="b"/>
                <a:pathLst>
                  <a:path w="27" h="12">
                    <a:moveTo>
                      <a:pt x="4" y="9"/>
                    </a:moveTo>
                    <a:lnTo>
                      <a:pt x="12" y="9"/>
                    </a:lnTo>
                    <a:lnTo>
                      <a:pt x="14" y="7"/>
                    </a:lnTo>
                    <a:lnTo>
                      <a:pt x="19" y="7"/>
                    </a:lnTo>
                    <a:lnTo>
                      <a:pt x="21" y="4"/>
                    </a:lnTo>
                    <a:lnTo>
                      <a:pt x="26" y="4"/>
                    </a:lnTo>
                    <a:lnTo>
                      <a:pt x="26" y="0"/>
                    </a:lnTo>
                    <a:lnTo>
                      <a:pt x="16" y="0"/>
                    </a:lnTo>
                    <a:lnTo>
                      <a:pt x="14" y="2"/>
                    </a:lnTo>
                    <a:lnTo>
                      <a:pt x="4" y="2"/>
                    </a:lnTo>
                    <a:lnTo>
                      <a:pt x="0" y="4"/>
                    </a:lnTo>
                    <a:lnTo>
                      <a:pt x="0" y="12"/>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1" name="Freeform 5177"/>
              <p:cNvSpPr>
                <a:spLocks/>
              </p:cNvSpPr>
              <p:nvPr/>
            </p:nvSpPr>
            <p:spPr bwMode="auto">
              <a:xfrm>
                <a:off x="8580" y="8371"/>
                <a:ext cx="24" cy="12"/>
              </a:xfrm>
              <a:custGeom>
                <a:avLst/>
                <a:gdLst/>
                <a:ahLst/>
                <a:cxnLst>
                  <a:cxn ang="0">
                    <a:pos x="19" y="7"/>
                  </a:cxn>
                  <a:cxn ang="0">
                    <a:pos x="23" y="4"/>
                  </a:cxn>
                  <a:cxn ang="0">
                    <a:pos x="23" y="0"/>
                  </a:cxn>
                  <a:cxn ang="0">
                    <a:pos x="14" y="0"/>
                  </a:cxn>
                  <a:cxn ang="0">
                    <a:pos x="12" y="2"/>
                  </a:cxn>
                  <a:cxn ang="0">
                    <a:pos x="2" y="2"/>
                  </a:cxn>
                  <a:cxn ang="0">
                    <a:pos x="0" y="4"/>
                  </a:cxn>
                  <a:cxn ang="0">
                    <a:pos x="0" y="12"/>
                  </a:cxn>
                  <a:cxn ang="0">
                    <a:pos x="2" y="9"/>
                  </a:cxn>
                  <a:cxn ang="0">
                    <a:pos x="9" y="9"/>
                  </a:cxn>
                  <a:cxn ang="0">
                    <a:pos x="12" y="7"/>
                  </a:cxn>
                  <a:cxn ang="0">
                    <a:pos x="19" y="7"/>
                  </a:cxn>
                </a:cxnLst>
                <a:rect l="0" t="0" r="r" b="b"/>
                <a:pathLst>
                  <a:path w="24" h="12">
                    <a:moveTo>
                      <a:pt x="19" y="7"/>
                    </a:moveTo>
                    <a:lnTo>
                      <a:pt x="23" y="4"/>
                    </a:lnTo>
                    <a:lnTo>
                      <a:pt x="23" y="0"/>
                    </a:lnTo>
                    <a:lnTo>
                      <a:pt x="14" y="0"/>
                    </a:lnTo>
                    <a:lnTo>
                      <a:pt x="12" y="2"/>
                    </a:lnTo>
                    <a:lnTo>
                      <a:pt x="2" y="2"/>
                    </a:lnTo>
                    <a:lnTo>
                      <a:pt x="0" y="4"/>
                    </a:lnTo>
                    <a:lnTo>
                      <a:pt x="0" y="12"/>
                    </a:lnTo>
                    <a:lnTo>
                      <a:pt x="2" y="9"/>
                    </a:lnTo>
                    <a:lnTo>
                      <a:pt x="9" y="9"/>
                    </a:lnTo>
                    <a:lnTo>
                      <a:pt x="12"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2" name="Freeform 5178"/>
              <p:cNvSpPr>
                <a:spLocks/>
              </p:cNvSpPr>
              <p:nvPr/>
            </p:nvSpPr>
            <p:spPr bwMode="auto">
              <a:xfrm>
                <a:off x="8582" y="8371"/>
                <a:ext cx="22" cy="9"/>
              </a:xfrm>
              <a:custGeom>
                <a:avLst/>
                <a:gdLst/>
                <a:ahLst/>
                <a:cxnLst>
                  <a:cxn ang="0">
                    <a:pos x="16" y="7"/>
                  </a:cxn>
                  <a:cxn ang="0">
                    <a:pos x="21" y="4"/>
                  </a:cxn>
                  <a:cxn ang="0">
                    <a:pos x="21" y="0"/>
                  </a:cxn>
                  <a:cxn ang="0">
                    <a:pos x="9" y="0"/>
                  </a:cxn>
                  <a:cxn ang="0">
                    <a:pos x="7" y="2"/>
                  </a:cxn>
                  <a:cxn ang="0">
                    <a:pos x="0" y="2"/>
                  </a:cxn>
                  <a:cxn ang="0">
                    <a:pos x="0" y="9"/>
                  </a:cxn>
                  <a:cxn ang="0">
                    <a:pos x="7" y="9"/>
                  </a:cxn>
                  <a:cxn ang="0">
                    <a:pos x="7" y="7"/>
                  </a:cxn>
                  <a:cxn ang="0">
                    <a:pos x="16" y="7"/>
                  </a:cxn>
                </a:cxnLst>
                <a:rect l="0" t="0" r="r" b="b"/>
                <a:pathLst>
                  <a:path w="22" h="9">
                    <a:moveTo>
                      <a:pt x="16" y="7"/>
                    </a:moveTo>
                    <a:lnTo>
                      <a:pt x="21" y="4"/>
                    </a:lnTo>
                    <a:lnTo>
                      <a:pt x="21" y="0"/>
                    </a:lnTo>
                    <a:lnTo>
                      <a:pt x="9" y="0"/>
                    </a:lnTo>
                    <a:lnTo>
                      <a:pt x="7" y="2"/>
                    </a:lnTo>
                    <a:lnTo>
                      <a:pt x="0" y="2"/>
                    </a:lnTo>
                    <a:lnTo>
                      <a:pt x="0" y="9"/>
                    </a:lnTo>
                    <a:lnTo>
                      <a:pt x="7" y="9"/>
                    </a:lnTo>
                    <a:lnTo>
                      <a:pt x="7"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3" name="Freeform 5179"/>
              <p:cNvSpPr>
                <a:spLocks/>
              </p:cNvSpPr>
              <p:nvPr/>
            </p:nvSpPr>
            <p:spPr bwMode="auto">
              <a:xfrm>
                <a:off x="8582" y="8371"/>
                <a:ext cx="22" cy="9"/>
              </a:xfrm>
              <a:custGeom>
                <a:avLst/>
                <a:gdLst/>
                <a:ahLst/>
                <a:cxnLst>
                  <a:cxn ang="0">
                    <a:pos x="2" y="9"/>
                  </a:cxn>
                  <a:cxn ang="0">
                    <a:pos x="7" y="9"/>
                  </a:cxn>
                  <a:cxn ang="0">
                    <a:pos x="9" y="7"/>
                  </a:cxn>
                  <a:cxn ang="0">
                    <a:pos x="16" y="7"/>
                  </a:cxn>
                  <a:cxn ang="0">
                    <a:pos x="21" y="4"/>
                  </a:cxn>
                  <a:cxn ang="0">
                    <a:pos x="21" y="0"/>
                  </a:cxn>
                  <a:cxn ang="0">
                    <a:pos x="9" y="0"/>
                  </a:cxn>
                  <a:cxn ang="0">
                    <a:pos x="7" y="2"/>
                  </a:cxn>
                  <a:cxn ang="0">
                    <a:pos x="0" y="2"/>
                  </a:cxn>
                  <a:cxn ang="0">
                    <a:pos x="0" y="7"/>
                  </a:cxn>
                  <a:cxn ang="0">
                    <a:pos x="2" y="9"/>
                  </a:cxn>
                </a:cxnLst>
                <a:rect l="0" t="0" r="r" b="b"/>
                <a:pathLst>
                  <a:path w="22" h="9">
                    <a:moveTo>
                      <a:pt x="2" y="9"/>
                    </a:moveTo>
                    <a:lnTo>
                      <a:pt x="7" y="9"/>
                    </a:lnTo>
                    <a:lnTo>
                      <a:pt x="9" y="7"/>
                    </a:lnTo>
                    <a:lnTo>
                      <a:pt x="16" y="7"/>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4" name="Freeform 5180"/>
              <p:cNvSpPr>
                <a:spLocks/>
              </p:cNvSpPr>
              <p:nvPr/>
            </p:nvSpPr>
            <p:spPr bwMode="auto">
              <a:xfrm>
                <a:off x="8584" y="8371"/>
                <a:ext cx="20" cy="9"/>
              </a:xfrm>
              <a:custGeom>
                <a:avLst/>
                <a:gdLst/>
                <a:ahLst/>
                <a:cxnLst>
                  <a:cxn ang="0">
                    <a:pos x="14" y="7"/>
                  </a:cxn>
                  <a:cxn ang="0">
                    <a:pos x="19" y="4"/>
                  </a:cxn>
                  <a:cxn ang="0">
                    <a:pos x="19" y="0"/>
                  </a:cxn>
                  <a:cxn ang="0">
                    <a:pos x="9" y="0"/>
                  </a:cxn>
                  <a:cxn ang="0">
                    <a:pos x="7" y="2"/>
                  </a:cxn>
                  <a:cxn ang="0">
                    <a:pos x="0" y="2"/>
                  </a:cxn>
                  <a:cxn ang="0">
                    <a:pos x="0" y="9"/>
                  </a:cxn>
                  <a:cxn ang="0">
                    <a:pos x="4" y="9"/>
                  </a:cxn>
                  <a:cxn ang="0">
                    <a:pos x="4" y="7"/>
                  </a:cxn>
                  <a:cxn ang="0">
                    <a:pos x="14" y="7"/>
                  </a:cxn>
                </a:cxnLst>
                <a:rect l="0" t="0" r="r" b="b"/>
                <a:pathLst>
                  <a:path w="20" h="9">
                    <a:moveTo>
                      <a:pt x="14" y="7"/>
                    </a:moveTo>
                    <a:lnTo>
                      <a:pt x="19" y="4"/>
                    </a:lnTo>
                    <a:lnTo>
                      <a:pt x="19" y="0"/>
                    </a:lnTo>
                    <a:lnTo>
                      <a:pt x="9" y="0"/>
                    </a:lnTo>
                    <a:lnTo>
                      <a:pt x="7" y="2"/>
                    </a:lnTo>
                    <a:lnTo>
                      <a:pt x="0" y="2"/>
                    </a:lnTo>
                    <a:lnTo>
                      <a:pt x="0" y="9"/>
                    </a:lnTo>
                    <a:lnTo>
                      <a:pt x="4" y="9"/>
                    </a:lnTo>
                    <a:lnTo>
                      <a:pt x="4"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5" name="Freeform 5181"/>
              <p:cNvSpPr>
                <a:spLocks/>
              </p:cNvSpPr>
              <p:nvPr/>
            </p:nvSpPr>
            <p:spPr bwMode="auto">
              <a:xfrm>
                <a:off x="8587" y="8371"/>
                <a:ext cx="17" cy="9"/>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9">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6" name="Freeform 5182"/>
              <p:cNvSpPr>
                <a:spLocks/>
              </p:cNvSpPr>
              <p:nvPr/>
            </p:nvSpPr>
            <p:spPr bwMode="auto">
              <a:xfrm>
                <a:off x="8587" y="8371"/>
                <a:ext cx="17" cy="9"/>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7" h="9">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7" name="Freeform 5183"/>
              <p:cNvSpPr>
                <a:spLocks/>
              </p:cNvSpPr>
              <p:nvPr/>
            </p:nvSpPr>
            <p:spPr bwMode="auto">
              <a:xfrm>
                <a:off x="8589" y="8371"/>
                <a:ext cx="15" cy="9"/>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5" h="9">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8" name="Freeform 5184"/>
              <p:cNvSpPr>
                <a:spLocks/>
              </p:cNvSpPr>
              <p:nvPr/>
            </p:nvSpPr>
            <p:spPr bwMode="auto">
              <a:xfrm>
                <a:off x="8589" y="8371"/>
                <a:ext cx="15" cy="7"/>
              </a:xfrm>
              <a:custGeom>
                <a:avLst/>
                <a:gdLst/>
                <a:ahLst/>
                <a:cxnLst>
                  <a:cxn ang="0">
                    <a:pos x="0" y="2"/>
                  </a:cxn>
                  <a:cxn ang="0">
                    <a:pos x="0" y="2"/>
                  </a:cxn>
                  <a:cxn ang="0">
                    <a:pos x="2" y="7"/>
                  </a:cxn>
                  <a:cxn ang="0">
                    <a:pos x="7" y="7"/>
                  </a:cxn>
                  <a:cxn ang="0">
                    <a:pos x="14" y="4"/>
                  </a:cxn>
                  <a:cxn ang="0">
                    <a:pos x="14" y="0"/>
                  </a:cxn>
                  <a:cxn ang="0">
                    <a:pos x="0" y="2"/>
                  </a:cxn>
                </a:cxnLst>
                <a:rect l="0" t="0" r="r" b="b"/>
                <a:pathLst>
                  <a:path w="15" h="7">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9" name="Freeform 5185"/>
              <p:cNvSpPr>
                <a:spLocks/>
              </p:cNvSpPr>
              <p:nvPr/>
            </p:nvSpPr>
            <p:spPr bwMode="auto">
              <a:xfrm>
                <a:off x="8575" y="8280"/>
                <a:ext cx="19" cy="7"/>
              </a:xfrm>
              <a:custGeom>
                <a:avLst/>
                <a:gdLst/>
                <a:ahLst/>
                <a:cxnLst>
                  <a:cxn ang="0">
                    <a:pos x="0" y="0"/>
                  </a:cxn>
                  <a:cxn ang="0">
                    <a:pos x="0" y="7"/>
                  </a:cxn>
                  <a:cxn ang="0">
                    <a:pos x="4" y="7"/>
                  </a:cxn>
                  <a:cxn ang="0">
                    <a:pos x="19" y="4"/>
                  </a:cxn>
                  <a:cxn ang="0">
                    <a:pos x="19" y="0"/>
                  </a:cxn>
                  <a:cxn ang="0">
                    <a:pos x="0" y="0"/>
                  </a:cxn>
                </a:cxnLst>
                <a:rect l="0" t="0" r="r" b="b"/>
                <a:pathLst>
                  <a:path w="19" h="7">
                    <a:moveTo>
                      <a:pt x="0" y="0"/>
                    </a:moveTo>
                    <a:lnTo>
                      <a:pt x="0" y="7"/>
                    </a:lnTo>
                    <a:lnTo>
                      <a:pt x="4" y="7"/>
                    </a:lnTo>
                    <a:lnTo>
                      <a:pt x="19" y="4"/>
                    </a:lnTo>
                    <a:lnTo>
                      <a:pt x="19"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0" name="Freeform 5186"/>
              <p:cNvSpPr>
                <a:spLocks/>
              </p:cNvSpPr>
              <p:nvPr/>
            </p:nvSpPr>
            <p:spPr bwMode="auto">
              <a:xfrm>
                <a:off x="8577" y="8280"/>
                <a:ext cx="17" cy="7"/>
              </a:xfrm>
              <a:custGeom>
                <a:avLst/>
                <a:gdLst/>
                <a:ahLst/>
                <a:cxnLst>
                  <a:cxn ang="0">
                    <a:pos x="0" y="0"/>
                  </a:cxn>
                  <a:cxn ang="0">
                    <a:pos x="0" y="7"/>
                  </a:cxn>
                  <a:cxn ang="0">
                    <a:pos x="4" y="7"/>
                  </a:cxn>
                  <a:cxn ang="0">
                    <a:pos x="7" y="4"/>
                  </a:cxn>
                  <a:cxn ang="0">
                    <a:pos x="16" y="4"/>
                  </a:cxn>
                  <a:cxn ang="0">
                    <a:pos x="16" y="0"/>
                  </a:cxn>
                  <a:cxn ang="0">
                    <a:pos x="0" y="0"/>
                  </a:cxn>
                </a:cxnLst>
                <a:rect l="0" t="0" r="r" b="b"/>
                <a:pathLst>
                  <a:path w="17" h="7">
                    <a:moveTo>
                      <a:pt x="0" y="0"/>
                    </a:moveTo>
                    <a:lnTo>
                      <a:pt x="0" y="7"/>
                    </a:lnTo>
                    <a:lnTo>
                      <a:pt x="4" y="7"/>
                    </a:lnTo>
                    <a:lnTo>
                      <a:pt x="7" y="4"/>
                    </a:lnTo>
                    <a:lnTo>
                      <a:pt x="16" y="4"/>
                    </a:lnTo>
                    <a:lnTo>
                      <a:pt x="16"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1" name="Freeform 5187"/>
              <p:cNvSpPr>
                <a:spLocks/>
              </p:cNvSpPr>
              <p:nvPr/>
            </p:nvSpPr>
            <p:spPr bwMode="auto">
              <a:xfrm>
                <a:off x="8577" y="8280"/>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2" name="Freeform 5188"/>
              <p:cNvSpPr>
                <a:spLocks/>
              </p:cNvSpPr>
              <p:nvPr/>
            </p:nvSpPr>
            <p:spPr bwMode="auto">
              <a:xfrm>
                <a:off x="8577" y="8280"/>
                <a:ext cx="17" cy="7"/>
              </a:xfrm>
              <a:custGeom>
                <a:avLst/>
                <a:gdLst/>
                <a:ahLst/>
                <a:cxnLst>
                  <a:cxn ang="0">
                    <a:pos x="0" y="0"/>
                  </a:cxn>
                  <a:cxn ang="0">
                    <a:pos x="0" y="7"/>
                  </a:cxn>
                  <a:cxn ang="0">
                    <a:pos x="7" y="7"/>
                  </a:cxn>
                  <a:cxn ang="0">
                    <a:pos x="7" y="4"/>
                  </a:cxn>
                  <a:cxn ang="0">
                    <a:pos x="16" y="4"/>
                  </a:cxn>
                  <a:cxn ang="0">
                    <a:pos x="16" y="0"/>
                  </a:cxn>
                  <a:cxn ang="0">
                    <a:pos x="0" y="0"/>
                  </a:cxn>
                </a:cxnLst>
                <a:rect l="0" t="0" r="r" b="b"/>
                <a:pathLst>
                  <a:path w="17" h="7">
                    <a:moveTo>
                      <a:pt x="0" y="0"/>
                    </a:moveTo>
                    <a:lnTo>
                      <a:pt x="0" y="7"/>
                    </a:lnTo>
                    <a:lnTo>
                      <a:pt x="7" y="7"/>
                    </a:lnTo>
                    <a:lnTo>
                      <a:pt x="7" y="4"/>
                    </a:lnTo>
                    <a:lnTo>
                      <a:pt x="16" y="4"/>
                    </a:lnTo>
                    <a:lnTo>
                      <a:pt x="16"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3" name="Freeform 5189"/>
              <p:cNvSpPr>
                <a:spLocks/>
              </p:cNvSpPr>
              <p:nvPr/>
            </p:nvSpPr>
            <p:spPr bwMode="auto">
              <a:xfrm>
                <a:off x="8580" y="8280"/>
                <a:ext cx="14" cy="7"/>
              </a:xfrm>
              <a:custGeom>
                <a:avLst/>
                <a:gdLst/>
                <a:ahLst/>
                <a:cxnLst>
                  <a:cxn ang="0">
                    <a:pos x="0" y="0"/>
                  </a:cxn>
                  <a:cxn ang="0">
                    <a:pos x="0" y="7"/>
                  </a:cxn>
                  <a:cxn ang="0">
                    <a:pos x="4" y="7"/>
                  </a:cxn>
                  <a:cxn ang="0">
                    <a:pos x="7" y="4"/>
                  </a:cxn>
                  <a:cxn ang="0">
                    <a:pos x="14" y="4"/>
                  </a:cxn>
                  <a:cxn ang="0">
                    <a:pos x="14" y="0"/>
                  </a:cxn>
                  <a:cxn ang="0">
                    <a:pos x="0" y="0"/>
                  </a:cxn>
                </a:cxnLst>
                <a:rect l="0" t="0" r="r" b="b"/>
                <a:pathLst>
                  <a:path w="14" h="7">
                    <a:moveTo>
                      <a:pt x="0" y="0"/>
                    </a:moveTo>
                    <a:lnTo>
                      <a:pt x="0" y="7"/>
                    </a:lnTo>
                    <a:lnTo>
                      <a:pt x="4" y="7"/>
                    </a:lnTo>
                    <a:lnTo>
                      <a:pt x="7" y="4"/>
                    </a:lnTo>
                    <a:lnTo>
                      <a:pt x="14" y="4"/>
                    </a:lnTo>
                    <a:lnTo>
                      <a:pt x="14"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4" name="Freeform 5190"/>
              <p:cNvSpPr>
                <a:spLocks/>
              </p:cNvSpPr>
              <p:nvPr/>
            </p:nvSpPr>
            <p:spPr bwMode="auto">
              <a:xfrm>
                <a:off x="8580" y="8280"/>
                <a:ext cx="14" cy="7"/>
              </a:xfrm>
              <a:custGeom>
                <a:avLst/>
                <a:gdLst/>
                <a:ahLst/>
                <a:cxnLst>
                  <a:cxn ang="0">
                    <a:pos x="0" y="0"/>
                  </a:cxn>
                  <a:cxn ang="0">
                    <a:pos x="0" y="7"/>
                  </a:cxn>
                  <a:cxn ang="0">
                    <a:pos x="7" y="7"/>
                  </a:cxn>
                  <a:cxn ang="0">
                    <a:pos x="7" y="4"/>
                  </a:cxn>
                  <a:cxn ang="0">
                    <a:pos x="14" y="4"/>
                  </a:cxn>
                  <a:cxn ang="0">
                    <a:pos x="14" y="0"/>
                  </a:cxn>
                  <a:cxn ang="0">
                    <a:pos x="0" y="0"/>
                  </a:cxn>
                </a:cxnLst>
                <a:rect l="0" t="0" r="r" b="b"/>
                <a:pathLst>
                  <a:path w="14" h="7">
                    <a:moveTo>
                      <a:pt x="0" y="0"/>
                    </a:moveTo>
                    <a:lnTo>
                      <a:pt x="0" y="7"/>
                    </a:lnTo>
                    <a:lnTo>
                      <a:pt x="7" y="7"/>
                    </a:lnTo>
                    <a:lnTo>
                      <a:pt x="7" y="4"/>
                    </a:lnTo>
                    <a:lnTo>
                      <a:pt x="14" y="4"/>
                    </a:lnTo>
                    <a:lnTo>
                      <a:pt x="14"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5" name="Freeform 5191"/>
              <p:cNvSpPr>
                <a:spLocks/>
              </p:cNvSpPr>
              <p:nvPr/>
            </p:nvSpPr>
            <p:spPr bwMode="auto">
              <a:xfrm>
                <a:off x="8582" y="8280"/>
                <a:ext cx="12" cy="7"/>
              </a:xfrm>
              <a:custGeom>
                <a:avLst/>
                <a:gdLst/>
                <a:ahLst/>
                <a:cxnLst>
                  <a:cxn ang="0">
                    <a:pos x="0" y="0"/>
                  </a:cxn>
                  <a:cxn ang="0">
                    <a:pos x="0" y="7"/>
                  </a:cxn>
                  <a:cxn ang="0">
                    <a:pos x="4" y="7"/>
                  </a:cxn>
                  <a:cxn ang="0">
                    <a:pos x="4" y="4"/>
                  </a:cxn>
                  <a:cxn ang="0">
                    <a:pos x="12" y="4"/>
                  </a:cxn>
                  <a:cxn ang="0">
                    <a:pos x="12" y="0"/>
                  </a:cxn>
                  <a:cxn ang="0">
                    <a:pos x="0" y="0"/>
                  </a:cxn>
                </a:cxnLst>
                <a:rect l="0" t="0" r="r" b="b"/>
                <a:pathLst>
                  <a:path w="12" h="7">
                    <a:moveTo>
                      <a:pt x="0" y="0"/>
                    </a:moveTo>
                    <a:lnTo>
                      <a:pt x="0" y="7"/>
                    </a:lnTo>
                    <a:lnTo>
                      <a:pt x="4" y="7"/>
                    </a:lnTo>
                    <a:lnTo>
                      <a:pt x="4" y="4"/>
                    </a:lnTo>
                    <a:lnTo>
                      <a:pt x="12" y="4"/>
                    </a:lnTo>
                    <a:lnTo>
                      <a:pt x="12"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6" name="Freeform 5192"/>
              <p:cNvSpPr>
                <a:spLocks/>
              </p:cNvSpPr>
              <p:nvPr/>
            </p:nvSpPr>
            <p:spPr bwMode="auto">
              <a:xfrm>
                <a:off x="8582" y="8280"/>
                <a:ext cx="12" cy="7"/>
              </a:xfrm>
              <a:custGeom>
                <a:avLst/>
                <a:gdLst/>
                <a:ahLst/>
                <a:cxnLst>
                  <a:cxn ang="0">
                    <a:pos x="0" y="0"/>
                  </a:cxn>
                  <a:cxn ang="0">
                    <a:pos x="0" y="7"/>
                  </a:cxn>
                  <a:cxn ang="0">
                    <a:pos x="4" y="7"/>
                  </a:cxn>
                  <a:cxn ang="0">
                    <a:pos x="7" y="4"/>
                  </a:cxn>
                  <a:cxn ang="0">
                    <a:pos x="12" y="4"/>
                  </a:cxn>
                  <a:cxn ang="0">
                    <a:pos x="12" y="0"/>
                  </a:cxn>
                  <a:cxn ang="0">
                    <a:pos x="0" y="0"/>
                  </a:cxn>
                </a:cxnLst>
                <a:rect l="0" t="0" r="r" b="b"/>
                <a:pathLst>
                  <a:path w="12" h="7">
                    <a:moveTo>
                      <a:pt x="0" y="0"/>
                    </a:moveTo>
                    <a:lnTo>
                      <a:pt x="0" y="7"/>
                    </a:lnTo>
                    <a:lnTo>
                      <a:pt x="4" y="7"/>
                    </a:lnTo>
                    <a:lnTo>
                      <a:pt x="7" y="4"/>
                    </a:lnTo>
                    <a:lnTo>
                      <a:pt x="12" y="4"/>
                    </a:lnTo>
                    <a:lnTo>
                      <a:pt x="12"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7" name="Freeform 5193"/>
              <p:cNvSpPr>
                <a:spLocks/>
              </p:cNvSpPr>
              <p:nvPr/>
            </p:nvSpPr>
            <p:spPr bwMode="auto">
              <a:xfrm>
                <a:off x="8584" y="8280"/>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8" name="Freeform 5194"/>
              <p:cNvSpPr>
                <a:spLocks/>
              </p:cNvSpPr>
              <p:nvPr/>
            </p:nvSpPr>
            <p:spPr bwMode="auto">
              <a:xfrm>
                <a:off x="8584" y="8280"/>
                <a:ext cx="10" cy="7"/>
              </a:xfrm>
              <a:custGeom>
                <a:avLst/>
                <a:gdLst/>
                <a:ahLst/>
                <a:cxnLst>
                  <a:cxn ang="0">
                    <a:pos x="0" y="0"/>
                  </a:cxn>
                  <a:cxn ang="0">
                    <a:pos x="0" y="7"/>
                  </a:cxn>
                  <a:cxn ang="0">
                    <a:pos x="4" y="4"/>
                  </a:cxn>
                  <a:cxn ang="0">
                    <a:pos x="9" y="4"/>
                  </a:cxn>
                  <a:cxn ang="0">
                    <a:pos x="9" y="0"/>
                  </a:cxn>
                  <a:cxn ang="0">
                    <a:pos x="0" y="0"/>
                  </a:cxn>
                </a:cxnLst>
                <a:rect l="0" t="0" r="r" b="b"/>
                <a:pathLst>
                  <a:path w="10" h="7">
                    <a:moveTo>
                      <a:pt x="0" y="0"/>
                    </a:moveTo>
                    <a:lnTo>
                      <a:pt x="0" y="7"/>
                    </a:lnTo>
                    <a:lnTo>
                      <a:pt x="4" y="4"/>
                    </a:lnTo>
                    <a:lnTo>
                      <a:pt x="9" y="4"/>
                    </a:lnTo>
                    <a:lnTo>
                      <a:pt x="9"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9" name="Freeform 5195"/>
              <p:cNvSpPr>
                <a:spLocks/>
              </p:cNvSpPr>
              <p:nvPr/>
            </p:nvSpPr>
            <p:spPr bwMode="auto">
              <a:xfrm>
                <a:off x="8587" y="8280"/>
                <a:ext cx="7" cy="7"/>
              </a:xfrm>
              <a:custGeom>
                <a:avLst/>
                <a:gdLst/>
                <a:ahLst/>
                <a:cxnLst>
                  <a:cxn ang="0">
                    <a:pos x="0" y="0"/>
                  </a:cxn>
                  <a:cxn ang="0">
                    <a:pos x="0" y="7"/>
                  </a:cxn>
                  <a:cxn ang="0">
                    <a:pos x="2" y="4"/>
                  </a:cxn>
                  <a:cxn ang="0">
                    <a:pos x="7" y="4"/>
                  </a:cxn>
                  <a:cxn ang="0">
                    <a:pos x="7" y="0"/>
                  </a:cxn>
                  <a:cxn ang="0">
                    <a:pos x="0" y="0"/>
                  </a:cxn>
                </a:cxnLst>
                <a:rect l="0" t="0" r="r" b="b"/>
                <a:pathLst>
                  <a:path w="7" h="7">
                    <a:moveTo>
                      <a:pt x="0" y="0"/>
                    </a:moveTo>
                    <a:lnTo>
                      <a:pt x="0" y="7"/>
                    </a:lnTo>
                    <a:lnTo>
                      <a:pt x="2" y="4"/>
                    </a:lnTo>
                    <a:lnTo>
                      <a:pt x="7" y="4"/>
                    </a:lnTo>
                    <a:lnTo>
                      <a:pt x="7"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0" name="Freeform 5196"/>
              <p:cNvSpPr>
                <a:spLocks/>
              </p:cNvSpPr>
              <p:nvPr/>
            </p:nvSpPr>
            <p:spPr bwMode="auto">
              <a:xfrm>
                <a:off x="8587" y="8280"/>
                <a:ext cx="7" cy="7"/>
              </a:xfrm>
              <a:custGeom>
                <a:avLst/>
                <a:gdLst/>
                <a:ahLst/>
                <a:cxnLst>
                  <a:cxn ang="0">
                    <a:pos x="0" y="0"/>
                  </a:cxn>
                  <a:cxn ang="0">
                    <a:pos x="0" y="7"/>
                  </a:cxn>
                  <a:cxn ang="0">
                    <a:pos x="2" y="7"/>
                  </a:cxn>
                  <a:cxn ang="0">
                    <a:pos x="7" y="4"/>
                  </a:cxn>
                  <a:cxn ang="0">
                    <a:pos x="7" y="0"/>
                  </a:cxn>
                  <a:cxn ang="0">
                    <a:pos x="0" y="0"/>
                  </a:cxn>
                </a:cxnLst>
                <a:rect l="0" t="0" r="r" b="b"/>
                <a:pathLst>
                  <a:path w="7" h="7">
                    <a:moveTo>
                      <a:pt x="0" y="0"/>
                    </a:moveTo>
                    <a:lnTo>
                      <a:pt x="0" y="7"/>
                    </a:lnTo>
                    <a:lnTo>
                      <a:pt x="2" y="7"/>
                    </a:lnTo>
                    <a:lnTo>
                      <a:pt x="7" y="4"/>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1" name="Freeform 5197"/>
              <p:cNvSpPr>
                <a:spLocks/>
              </p:cNvSpPr>
              <p:nvPr/>
            </p:nvSpPr>
            <p:spPr bwMode="auto">
              <a:xfrm>
                <a:off x="8589" y="8289"/>
                <a:ext cx="12" cy="79"/>
              </a:xfrm>
              <a:custGeom>
                <a:avLst/>
                <a:gdLst/>
                <a:ahLst/>
                <a:cxnLst>
                  <a:cxn ang="0">
                    <a:pos x="7" y="57"/>
                  </a:cxn>
                  <a:cxn ang="0">
                    <a:pos x="7" y="79"/>
                  </a:cxn>
                  <a:cxn ang="0">
                    <a:pos x="11" y="76"/>
                  </a:cxn>
                  <a:cxn ang="0">
                    <a:pos x="11" y="57"/>
                  </a:cxn>
                  <a:cxn ang="0">
                    <a:pos x="9" y="38"/>
                  </a:cxn>
                  <a:cxn ang="0">
                    <a:pos x="9" y="19"/>
                  </a:cxn>
                  <a:cxn ang="0">
                    <a:pos x="4" y="0"/>
                  </a:cxn>
                  <a:cxn ang="0">
                    <a:pos x="0" y="0"/>
                  </a:cxn>
                  <a:cxn ang="0">
                    <a:pos x="7" y="57"/>
                  </a:cxn>
                </a:cxnLst>
                <a:rect l="0" t="0" r="r" b="b"/>
                <a:pathLst>
                  <a:path w="12" h="79">
                    <a:moveTo>
                      <a:pt x="7" y="57"/>
                    </a:moveTo>
                    <a:lnTo>
                      <a:pt x="7" y="79"/>
                    </a:lnTo>
                    <a:lnTo>
                      <a:pt x="11" y="76"/>
                    </a:lnTo>
                    <a:lnTo>
                      <a:pt x="11" y="57"/>
                    </a:lnTo>
                    <a:lnTo>
                      <a:pt x="9" y="38"/>
                    </a:lnTo>
                    <a:lnTo>
                      <a:pt x="9" y="19"/>
                    </a:lnTo>
                    <a:lnTo>
                      <a:pt x="4" y="0"/>
                    </a:lnTo>
                    <a:lnTo>
                      <a:pt x="0" y="0"/>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2" name="Freeform 5198"/>
              <p:cNvSpPr>
                <a:spLocks/>
              </p:cNvSpPr>
              <p:nvPr/>
            </p:nvSpPr>
            <p:spPr bwMode="auto">
              <a:xfrm>
                <a:off x="8587" y="8289"/>
                <a:ext cx="14" cy="79"/>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4" h="79">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3" name="Freeform 5199"/>
              <p:cNvSpPr>
                <a:spLocks/>
              </p:cNvSpPr>
              <p:nvPr/>
            </p:nvSpPr>
            <p:spPr bwMode="auto">
              <a:xfrm>
                <a:off x="8587" y="8289"/>
                <a:ext cx="12" cy="79"/>
              </a:xfrm>
              <a:custGeom>
                <a:avLst/>
                <a:gdLst/>
                <a:ahLst/>
                <a:cxnLst>
                  <a:cxn ang="0">
                    <a:pos x="0" y="0"/>
                  </a:cxn>
                  <a:cxn ang="0">
                    <a:pos x="0" y="9"/>
                  </a:cxn>
                  <a:cxn ang="0">
                    <a:pos x="4" y="28"/>
                  </a:cxn>
                  <a:cxn ang="0">
                    <a:pos x="4" y="38"/>
                  </a:cxn>
                  <a:cxn ang="0">
                    <a:pos x="7" y="47"/>
                  </a:cxn>
                  <a:cxn ang="0">
                    <a:pos x="7" y="79"/>
                  </a:cxn>
                  <a:cxn ang="0">
                    <a:pos x="11" y="76"/>
                  </a:cxn>
                  <a:cxn ang="0">
                    <a:pos x="11" y="38"/>
                  </a:cxn>
                  <a:cxn ang="0">
                    <a:pos x="9" y="19"/>
                  </a:cxn>
                  <a:cxn ang="0">
                    <a:pos x="4" y="0"/>
                  </a:cxn>
                  <a:cxn ang="0">
                    <a:pos x="0" y="0"/>
                  </a:cxn>
                </a:cxnLst>
                <a:rect l="0" t="0" r="r" b="b"/>
                <a:pathLst>
                  <a:path w="12" h="79">
                    <a:moveTo>
                      <a:pt x="0" y="0"/>
                    </a:moveTo>
                    <a:lnTo>
                      <a:pt x="0" y="9"/>
                    </a:lnTo>
                    <a:lnTo>
                      <a:pt x="4" y="28"/>
                    </a:lnTo>
                    <a:lnTo>
                      <a:pt x="4" y="38"/>
                    </a:lnTo>
                    <a:lnTo>
                      <a:pt x="7" y="47"/>
                    </a:lnTo>
                    <a:lnTo>
                      <a:pt x="7" y="79"/>
                    </a:lnTo>
                    <a:lnTo>
                      <a:pt x="11" y="76"/>
                    </a:lnTo>
                    <a:lnTo>
                      <a:pt x="11" y="38"/>
                    </a:lnTo>
                    <a:lnTo>
                      <a:pt x="9" y="19"/>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4" name="Freeform 5200"/>
              <p:cNvSpPr>
                <a:spLocks/>
              </p:cNvSpPr>
              <p:nvPr/>
            </p:nvSpPr>
            <p:spPr bwMode="auto">
              <a:xfrm>
                <a:off x="8584" y="8289"/>
                <a:ext cx="15"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79">
                    <a:moveTo>
                      <a:pt x="7" y="0"/>
                    </a:moveTo>
                    <a:lnTo>
                      <a:pt x="0" y="0"/>
                    </a:lnTo>
                    <a:lnTo>
                      <a:pt x="4" y="19"/>
                    </a:lnTo>
                    <a:lnTo>
                      <a:pt x="7" y="38"/>
                    </a:lnTo>
                    <a:lnTo>
                      <a:pt x="7" y="79"/>
                    </a:lnTo>
                    <a:lnTo>
                      <a:pt x="9" y="76"/>
                    </a:lnTo>
                    <a:lnTo>
                      <a:pt x="14" y="76"/>
                    </a:lnTo>
                    <a:lnTo>
                      <a:pt x="14" y="57"/>
                    </a:lnTo>
                    <a:lnTo>
                      <a:pt x="7"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5" name="Freeform 5201"/>
              <p:cNvSpPr>
                <a:spLocks/>
              </p:cNvSpPr>
              <p:nvPr/>
            </p:nvSpPr>
            <p:spPr bwMode="auto">
              <a:xfrm>
                <a:off x="8584" y="8289"/>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6" name="Freeform 5202"/>
              <p:cNvSpPr>
                <a:spLocks/>
              </p:cNvSpPr>
              <p:nvPr/>
            </p:nvSpPr>
            <p:spPr bwMode="auto">
              <a:xfrm>
                <a:off x="8582" y="8289"/>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7" name="Freeform 5203"/>
              <p:cNvSpPr>
                <a:spLocks/>
              </p:cNvSpPr>
              <p:nvPr/>
            </p:nvSpPr>
            <p:spPr bwMode="auto">
              <a:xfrm>
                <a:off x="8582" y="8289"/>
                <a:ext cx="12" cy="79"/>
              </a:xfrm>
              <a:custGeom>
                <a:avLst/>
                <a:gdLst/>
                <a:ahLst/>
                <a:cxnLst>
                  <a:cxn ang="0">
                    <a:pos x="7" y="57"/>
                  </a:cxn>
                  <a:cxn ang="0">
                    <a:pos x="7" y="79"/>
                  </a:cxn>
                  <a:cxn ang="0">
                    <a:pos x="12" y="76"/>
                  </a:cxn>
                  <a:cxn ang="0">
                    <a:pos x="12" y="38"/>
                  </a:cxn>
                  <a:cxn ang="0">
                    <a:pos x="9" y="19"/>
                  </a:cxn>
                  <a:cxn ang="0">
                    <a:pos x="4" y="0"/>
                  </a:cxn>
                  <a:cxn ang="0">
                    <a:pos x="0" y="0"/>
                  </a:cxn>
                  <a:cxn ang="0">
                    <a:pos x="7" y="57"/>
                  </a:cxn>
                </a:cxnLst>
                <a:rect l="0" t="0" r="r" b="b"/>
                <a:pathLst>
                  <a:path w="12" h="79">
                    <a:moveTo>
                      <a:pt x="7" y="57"/>
                    </a:moveTo>
                    <a:lnTo>
                      <a:pt x="7" y="79"/>
                    </a:lnTo>
                    <a:lnTo>
                      <a:pt x="12" y="76"/>
                    </a:lnTo>
                    <a:lnTo>
                      <a:pt x="12" y="38"/>
                    </a:lnTo>
                    <a:lnTo>
                      <a:pt x="9" y="19"/>
                    </a:lnTo>
                    <a:lnTo>
                      <a:pt x="4" y="0"/>
                    </a:lnTo>
                    <a:lnTo>
                      <a:pt x="0" y="0"/>
                    </a:lnTo>
                    <a:lnTo>
                      <a:pt x="7" y="5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8" name="Freeform 5204"/>
              <p:cNvSpPr>
                <a:spLocks/>
              </p:cNvSpPr>
              <p:nvPr/>
            </p:nvSpPr>
            <p:spPr bwMode="auto">
              <a:xfrm>
                <a:off x="8580" y="8289"/>
                <a:ext cx="14" cy="79"/>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79">
                    <a:moveTo>
                      <a:pt x="7" y="0"/>
                    </a:moveTo>
                    <a:lnTo>
                      <a:pt x="0" y="0"/>
                    </a:lnTo>
                    <a:lnTo>
                      <a:pt x="4" y="19"/>
                    </a:lnTo>
                    <a:lnTo>
                      <a:pt x="7" y="38"/>
                    </a:lnTo>
                    <a:lnTo>
                      <a:pt x="7" y="79"/>
                    </a:lnTo>
                    <a:lnTo>
                      <a:pt x="9" y="76"/>
                    </a:lnTo>
                    <a:lnTo>
                      <a:pt x="14" y="76"/>
                    </a:lnTo>
                    <a:lnTo>
                      <a:pt x="14" y="57"/>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9" name="Freeform 5205"/>
              <p:cNvSpPr>
                <a:spLocks/>
              </p:cNvSpPr>
              <p:nvPr/>
            </p:nvSpPr>
            <p:spPr bwMode="auto">
              <a:xfrm>
                <a:off x="8580" y="8289"/>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0" name="Freeform 5206"/>
              <p:cNvSpPr>
                <a:spLocks/>
              </p:cNvSpPr>
              <p:nvPr/>
            </p:nvSpPr>
            <p:spPr bwMode="auto">
              <a:xfrm>
                <a:off x="8577" y="8289"/>
                <a:ext cx="15" cy="79"/>
              </a:xfrm>
              <a:custGeom>
                <a:avLst/>
                <a:gdLst/>
                <a:ahLst/>
                <a:cxnLst>
                  <a:cxn ang="0">
                    <a:pos x="7" y="0"/>
                  </a:cxn>
                  <a:cxn ang="0">
                    <a:pos x="0" y="0"/>
                  </a:cxn>
                  <a:cxn ang="0">
                    <a:pos x="4" y="19"/>
                  </a:cxn>
                  <a:cxn ang="0">
                    <a:pos x="7" y="38"/>
                  </a:cxn>
                  <a:cxn ang="0">
                    <a:pos x="7" y="57"/>
                  </a:cxn>
                  <a:cxn ang="0">
                    <a:pos x="9" y="79"/>
                  </a:cxn>
                  <a:cxn ang="0">
                    <a:pos x="9" y="76"/>
                  </a:cxn>
                  <a:cxn ang="0">
                    <a:pos x="14" y="76"/>
                  </a:cxn>
                  <a:cxn ang="0">
                    <a:pos x="14" y="57"/>
                  </a:cxn>
                  <a:cxn ang="0">
                    <a:pos x="7" y="0"/>
                  </a:cxn>
                </a:cxnLst>
                <a:rect l="0" t="0" r="r" b="b"/>
                <a:pathLst>
                  <a:path w="15" h="79">
                    <a:moveTo>
                      <a:pt x="7" y="0"/>
                    </a:moveTo>
                    <a:lnTo>
                      <a:pt x="0" y="0"/>
                    </a:lnTo>
                    <a:lnTo>
                      <a:pt x="4" y="19"/>
                    </a:lnTo>
                    <a:lnTo>
                      <a:pt x="7" y="38"/>
                    </a:lnTo>
                    <a:lnTo>
                      <a:pt x="7" y="57"/>
                    </a:lnTo>
                    <a:lnTo>
                      <a:pt x="9" y="79"/>
                    </a:lnTo>
                    <a:lnTo>
                      <a:pt x="9" y="76"/>
                    </a:lnTo>
                    <a:lnTo>
                      <a:pt x="14" y="76"/>
                    </a:lnTo>
                    <a:lnTo>
                      <a:pt x="14" y="57"/>
                    </a:lnTo>
                    <a:lnTo>
                      <a:pt x="7"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1" name="Freeform 5207"/>
              <p:cNvSpPr>
                <a:spLocks/>
              </p:cNvSpPr>
              <p:nvPr/>
            </p:nvSpPr>
            <p:spPr bwMode="auto">
              <a:xfrm>
                <a:off x="8577" y="8289"/>
                <a:ext cx="12" cy="79"/>
              </a:xfrm>
              <a:custGeom>
                <a:avLst/>
                <a:gdLst/>
                <a:ahLst/>
                <a:cxnLst>
                  <a:cxn ang="0">
                    <a:pos x="7" y="0"/>
                  </a:cxn>
                  <a:cxn ang="0">
                    <a:pos x="0" y="0"/>
                  </a:cxn>
                  <a:cxn ang="0">
                    <a:pos x="7" y="57"/>
                  </a:cxn>
                  <a:cxn ang="0">
                    <a:pos x="7" y="79"/>
                  </a:cxn>
                  <a:cxn ang="0">
                    <a:pos x="12" y="76"/>
                  </a:cxn>
                  <a:cxn ang="0">
                    <a:pos x="12" y="38"/>
                  </a:cxn>
                  <a:cxn ang="0">
                    <a:pos x="7" y="0"/>
                  </a:cxn>
                </a:cxnLst>
                <a:rect l="0" t="0" r="r" b="b"/>
                <a:pathLst>
                  <a:path w="12" h="79">
                    <a:moveTo>
                      <a:pt x="7" y="0"/>
                    </a:moveTo>
                    <a:lnTo>
                      <a:pt x="0" y="0"/>
                    </a:lnTo>
                    <a:lnTo>
                      <a:pt x="7" y="57"/>
                    </a:lnTo>
                    <a:lnTo>
                      <a:pt x="7" y="79"/>
                    </a:lnTo>
                    <a:lnTo>
                      <a:pt x="12" y="76"/>
                    </a:lnTo>
                    <a:lnTo>
                      <a:pt x="12" y="38"/>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2" name="Freeform 5208"/>
              <p:cNvSpPr>
                <a:spLocks/>
              </p:cNvSpPr>
              <p:nvPr/>
            </p:nvSpPr>
            <p:spPr bwMode="auto">
              <a:xfrm>
                <a:off x="8577" y="8289"/>
                <a:ext cx="12" cy="79"/>
              </a:xfrm>
              <a:custGeom>
                <a:avLst/>
                <a:gdLst/>
                <a:ahLst/>
                <a:cxnLst>
                  <a:cxn ang="0">
                    <a:pos x="12" y="76"/>
                  </a:cxn>
                  <a:cxn ang="0">
                    <a:pos x="12" y="57"/>
                  </a:cxn>
                  <a:cxn ang="0">
                    <a:pos x="4" y="0"/>
                  </a:cxn>
                  <a:cxn ang="0">
                    <a:pos x="0" y="0"/>
                  </a:cxn>
                  <a:cxn ang="0">
                    <a:pos x="4" y="38"/>
                  </a:cxn>
                  <a:cxn ang="0">
                    <a:pos x="4" y="57"/>
                  </a:cxn>
                  <a:cxn ang="0">
                    <a:pos x="7" y="79"/>
                  </a:cxn>
                  <a:cxn ang="0">
                    <a:pos x="12" y="76"/>
                  </a:cxn>
                </a:cxnLst>
                <a:rect l="0" t="0" r="r" b="b"/>
                <a:pathLst>
                  <a:path w="12" h="79">
                    <a:moveTo>
                      <a:pt x="12" y="76"/>
                    </a:moveTo>
                    <a:lnTo>
                      <a:pt x="12" y="57"/>
                    </a:lnTo>
                    <a:lnTo>
                      <a:pt x="4" y="0"/>
                    </a:lnTo>
                    <a:lnTo>
                      <a:pt x="0" y="0"/>
                    </a:lnTo>
                    <a:lnTo>
                      <a:pt x="4" y="38"/>
                    </a:lnTo>
                    <a:lnTo>
                      <a:pt x="4" y="57"/>
                    </a:lnTo>
                    <a:lnTo>
                      <a:pt x="7" y="79"/>
                    </a:lnTo>
                    <a:lnTo>
                      <a:pt x="1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3" name="Freeform 5209"/>
              <p:cNvSpPr>
                <a:spLocks/>
              </p:cNvSpPr>
              <p:nvPr/>
            </p:nvSpPr>
            <p:spPr bwMode="auto">
              <a:xfrm>
                <a:off x="8133" y="9024"/>
                <a:ext cx="127" cy="31"/>
              </a:xfrm>
              <a:custGeom>
                <a:avLst/>
                <a:gdLst/>
                <a:ahLst/>
                <a:cxnLst>
                  <a:cxn ang="0">
                    <a:pos x="0" y="31"/>
                  </a:cxn>
                  <a:cxn ang="0">
                    <a:pos x="127" y="26"/>
                  </a:cxn>
                  <a:cxn ang="0">
                    <a:pos x="124" y="0"/>
                  </a:cxn>
                  <a:cxn ang="0">
                    <a:pos x="4" y="14"/>
                  </a:cxn>
                  <a:cxn ang="0">
                    <a:pos x="0" y="31"/>
                  </a:cxn>
                </a:cxnLst>
                <a:rect l="0" t="0" r="r" b="b"/>
                <a:pathLst>
                  <a:path w="127" h="31">
                    <a:moveTo>
                      <a:pt x="0" y="31"/>
                    </a:moveTo>
                    <a:lnTo>
                      <a:pt x="127" y="26"/>
                    </a:lnTo>
                    <a:lnTo>
                      <a:pt x="124" y="0"/>
                    </a:lnTo>
                    <a:lnTo>
                      <a:pt x="4" y="14"/>
                    </a:lnTo>
                    <a:lnTo>
                      <a:pt x="0" y="3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4" name="Freeform 5210"/>
              <p:cNvSpPr>
                <a:spLocks/>
              </p:cNvSpPr>
              <p:nvPr/>
            </p:nvSpPr>
            <p:spPr bwMode="auto">
              <a:xfrm>
                <a:off x="8224" y="8817"/>
                <a:ext cx="334" cy="269"/>
              </a:xfrm>
              <a:custGeom>
                <a:avLst/>
                <a:gdLst/>
                <a:ahLst/>
                <a:cxnLst>
                  <a:cxn ang="0">
                    <a:pos x="26" y="242"/>
                  </a:cxn>
                  <a:cxn ang="0">
                    <a:pos x="16" y="247"/>
                  </a:cxn>
                  <a:cxn ang="0">
                    <a:pos x="19" y="249"/>
                  </a:cxn>
                  <a:cxn ang="0">
                    <a:pos x="23" y="252"/>
                  </a:cxn>
                  <a:cxn ang="0">
                    <a:pos x="26" y="252"/>
                  </a:cxn>
                  <a:cxn ang="0">
                    <a:pos x="31" y="254"/>
                  </a:cxn>
                  <a:cxn ang="0">
                    <a:pos x="47" y="254"/>
                  </a:cxn>
                  <a:cxn ang="0">
                    <a:pos x="52" y="256"/>
                  </a:cxn>
                  <a:cxn ang="0">
                    <a:pos x="91" y="256"/>
                  </a:cxn>
                  <a:cxn ang="0">
                    <a:pos x="151" y="259"/>
                  </a:cxn>
                  <a:cxn ang="0">
                    <a:pos x="175" y="268"/>
                  </a:cxn>
                  <a:cxn ang="0">
                    <a:pos x="180" y="268"/>
                  </a:cxn>
                  <a:cxn ang="0">
                    <a:pos x="194" y="263"/>
                  </a:cxn>
                  <a:cxn ang="0">
                    <a:pos x="201" y="261"/>
                  </a:cxn>
                  <a:cxn ang="0">
                    <a:pos x="208" y="259"/>
                  </a:cxn>
                  <a:cxn ang="0">
                    <a:pos x="213" y="256"/>
                  </a:cxn>
                  <a:cxn ang="0">
                    <a:pos x="218" y="256"/>
                  </a:cxn>
                  <a:cxn ang="0">
                    <a:pos x="227" y="252"/>
                  </a:cxn>
                  <a:cxn ang="0">
                    <a:pos x="232" y="249"/>
                  </a:cxn>
                  <a:cxn ang="0">
                    <a:pos x="232" y="244"/>
                  </a:cxn>
                  <a:cxn ang="0">
                    <a:pos x="230" y="242"/>
                  </a:cxn>
                  <a:cxn ang="0">
                    <a:pos x="225" y="240"/>
                  </a:cxn>
                  <a:cxn ang="0">
                    <a:pos x="244" y="216"/>
                  </a:cxn>
                  <a:cxn ang="0">
                    <a:pos x="328" y="201"/>
                  </a:cxn>
                  <a:cxn ang="0">
                    <a:pos x="333" y="98"/>
                  </a:cxn>
                  <a:cxn ang="0">
                    <a:pos x="273" y="45"/>
                  </a:cxn>
                  <a:cxn ang="0">
                    <a:pos x="184" y="7"/>
                  </a:cxn>
                  <a:cxn ang="0">
                    <a:pos x="129" y="0"/>
                  </a:cxn>
                  <a:cxn ang="0">
                    <a:pos x="110" y="19"/>
                  </a:cxn>
                  <a:cxn ang="0">
                    <a:pos x="100" y="31"/>
                  </a:cxn>
                  <a:cxn ang="0">
                    <a:pos x="86" y="55"/>
                  </a:cxn>
                  <a:cxn ang="0">
                    <a:pos x="79" y="69"/>
                  </a:cxn>
                  <a:cxn ang="0">
                    <a:pos x="71" y="81"/>
                  </a:cxn>
                  <a:cxn ang="0">
                    <a:pos x="57" y="110"/>
                  </a:cxn>
                  <a:cxn ang="0">
                    <a:pos x="50" y="122"/>
                  </a:cxn>
                  <a:cxn ang="0">
                    <a:pos x="43" y="136"/>
                  </a:cxn>
                  <a:cxn ang="0">
                    <a:pos x="38" y="148"/>
                  </a:cxn>
                  <a:cxn ang="0">
                    <a:pos x="23" y="172"/>
                  </a:cxn>
                  <a:cxn ang="0">
                    <a:pos x="16" y="182"/>
                  </a:cxn>
                  <a:cxn ang="0">
                    <a:pos x="11" y="192"/>
                  </a:cxn>
                  <a:cxn ang="0">
                    <a:pos x="0" y="211"/>
                  </a:cxn>
                  <a:cxn ang="0">
                    <a:pos x="2" y="213"/>
                  </a:cxn>
                  <a:cxn ang="0">
                    <a:pos x="7" y="213"/>
                  </a:cxn>
                  <a:cxn ang="0">
                    <a:pos x="11" y="216"/>
                  </a:cxn>
                  <a:cxn ang="0">
                    <a:pos x="16" y="218"/>
                  </a:cxn>
                  <a:cxn ang="0">
                    <a:pos x="21" y="218"/>
                  </a:cxn>
                  <a:cxn ang="0">
                    <a:pos x="26" y="220"/>
                  </a:cxn>
                  <a:cxn ang="0">
                    <a:pos x="36" y="220"/>
                  </a:cxn>
                  <a:cxn ang="0">
                    <a:pos x="40" y="223"/>
                  </a:cxn>
                  <a:cxn ang="0">
                    <a:pos x="47" y="223"/>
                  </a:cxn>
                  <a:cxn ang="0">
                    <a:pos x="57" y="230"/>
                  </a:cxn>
                  <a:cxn ang="0">
                    <a:pos x="62" y="232"/>
                  </a:cxn>
                  <a:cxn ang="0">
                    <a:pos x="45" y="240"/>
                  </a:cxn>
                  <a:cxn ang="0">
                    <a:pos x="26" y="242"/>
                  </a:cxn>
                </a:cxnLst>
                <a:rect l="0" t="0" r="r" b="b"/>
                <a:pathLst>
                  <a:path w="334" h="269">
                    <a:moveTo>
                      <a:pt x="26" y="242"/>
                    </a:moveTo>
                    <a:lnTo>
                      <a:pt x="16" y="247"/>
                    </a:lnTo>
                    <a:lnTo>
                      <a:pt x="19" y="249"/>
                    </a:lnTo>
                    <a:lnTo>
                      <a:pt x="23" y="252"/>
                    </a:lnTo>
                    <a:lnTo>
                      <a:pt x="26" y="252"/>
                    </a:lnTo>
                    <a:lnTo>
                      <a:pt x="31" y="254"/>
                    </a:lnTo>
                    <a:lnTo>
                      <a:pt x="47" y="254"/>
                    </a:lnTo>
                    <a:lnTo>
                      <a:pt x="52" y="256"/>
                    </a:lnTo>
                    <a:lnTo>
                      <a:pt x="91" y="256"/>
                    </a:lnTo>
                    <a:lnTo>
                      <a:pt x="151" y="259"/>
                    </a:lnTo>
                    <a:lnTo>
                      <a:pt x="175" y="268"/>
                    </a:lnTo>
                    <a:lnTo>
                      <a:pt x="180" y="268"/>
                    </a:lnTo>
                    <a:lnTo>
                      <a:pt x="194" y="263"/>
                    </a:lnTo>
                    <a:lnTo>
                      <a:pt x="201" y="261"/>
                    </a:lnTo>
                    <a:lnTo>
                      <a:pt x="208" y="259"/>
                    </a:lnTo>
                    <a:lnTo>
                      <a:pt x="213" y="256"/>
                    </a:lnTo>
                    <a:lnTo>
                      <a:pt x="218" y="256"/>
                    </a:lnTo>
                    <a:lnTo>
                      <a:pt x="227" y="252"/>
                    </a:lnTo>
                    <a:lnTo>
                      <a:pt x="232" y="249"/>
                    </a:lnTo>
                    <a:lnTo>
                      <a:pt x="232" y="244"/>
                    </a:lnTo>
                    <a:lnTo>
                      <a:pt x="230" y="242"/>
                    </a:lnTo>
                    <a:lnTo>
                      <a:pt x="225" y="240"/>
                    </a:lnTo>
                    <a:lnTo>
                      <a:pt x="244" y="216"/>
                    </a:lnTo>
                    <a:lnTo>
                      <a:pt x="328" y="201"/>
                    </a:lnTo>
                    <a:lnTo>
                      <a:pt x="333" y="98"/>
                    </a:lnTo>
                    <a:lnTo>
                      <a:pt x="273" y="45"/>
                    </a:lnTo>
                    <a:lnTo>
                      <a:pt x="184" y="7"/>
                    </a:lnTo>
                    <a:lnTo>
                      <a:pt x="129" y="0"/>
                    </a:lnTo>
                    <a:lnTo>
                      <a:pt x="110" y="19"/>
                    </a:lnTo>
                    <a:lnTo>
                      <a:pt x="100" y="31"/>
                    </a:lnTo>
                    <a:lnTo>
                      <a:pt x="86" y="55"/>
                    </a:lnTo>
                    <a:lnTo>
                      <a:pt x="79" y="69"/>
                    </a:lnTo>
                    <a:lnTo>
                      <a:pt x="71" y="81"/>
                    </a:lnTo>
                    <a:lnTo>
                      <a:pt x="57" y="110"/>
                    </a:lnTo>
                    <a:lnTo>
                      <a:pt x="50" y="122"/>
                    </a:lnTo>
                    <a:lnTo>
                      <a:pt x="43" y="136"/>
                    </a:lnTo>
                    <a:lnTo>
                      <a:pt x="38" y="148"/>
                    </a:lnTo>
                    <a:lnTo>
                      <a:pt x="23" y="172"/>
                    </a:lnTo>
                    <a:lnTo>
                      <a:pt x="16" y="182"/>
                    </a:lnTo>
                    <a:lnTo>
                      <a:pt x="11" y="192"/>
                    </a:lnTo>
                    <a:lnTo>
                      <a:pt x="0" y="211"/>
                    </a:lnTo>
                    <a:lnTo>
                      <a:pt x="2" y="213"/>
                    </a:lnTo>
                    <a:lnTo>
                      <a:pt x="7" y="213"/>
                    </a:lnTo>
                    <a:lnTo>
                      <a:pt x="11" y="216"/>
                    </a:lnTo>
                    <a:lnTo>
                      <a:pt x="16" y="218"/>
                    </a:lnTo>
                    <a:lnTo>
                      <a:pt x="21" y="218"/>
                    </a:lnTo>
                    <a:lnTo>
                      <a:pt x="26" y="220"/>
                    </a:lnTo>
                    <a:lnTo>
                      <a:pt x="36" y="220"/>
                    </a:lnTo>
                    <a:lnTo>
                      <a:pt x="40" y="223"/>
                    </a:lnTo>
                    <a:lnTo>
                      <a:pt x="47" y="223"/>
                    </a:lnTo>
                    <a:lnTo>
                      <a:pt x="57" y="230"/>
                    </a:lnTo>
                    <a:lnTo>
                      <a:pt x="62" y="232"/>
                    </a:lnTo>
                    <a:lnTo>
                      <a:pt x="45" y="240"/>
                    </a:lnTo>
                    <a:lnTo>
                      <a:pt x="26" y="242"/>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5" name="Freeform 5211"/>
              <p:cNvSpPr>
                <a:spLocks/>
              </p:cNvSpPr>
              <p:nvPr/>
            </p:nvSpPr>
            <p:spPr bwMode="auto">
              <a:xfrm>
                <a:off x="8040" y="8954"/>
                <a:ext cx="60" cy="94"/>
              </a:xfrm>
              <a:custGeom>
                <a:avLst/>
                <a:gdLst/>
                <a:ahLst/>
                <a:cxnLst>
                  <a:cxn ang="0">
                    <a:pos x="7" y="2"/>
                  </a:cxn>
                  <a:cxn ang="0">
                    <a:pos x="7" y="2"/>
                  </a:cxn>
                  <a:cxn ang="0">
                    <a:pos x="4" y="21"/>
                  </a:cxn>
                  <a:cxn ang="0">
                    <a:pos x="0" y="62"/>
                  </a:cxn>
                  <a:cxn ang="0">
                    <a:pos x="0" y="88"/>
                  </a:cxn>
                  <a:cxn ang="0">
                    <a:pos x="36" y="93"/>
                  </a:cxn>
                  <a:cxn ang="0">
                    <a:pos x="60" y="86"/>
                  </a:cxn>
                  <a:cxn ang="0">
                    <a:pos x="60" y="43"/>
                  </a:cxn>
                  <a:cxn ang="0">
                    <a:pos x="57" y="33"/>
                  </a:cxn>
                  <a:cxn ang="0">
                    <a:pos x="57" y="23"/>
                  </a:cxn>
                  <a:cxn ang="0">
                    <a:pos x="55" y="11"/>
                  </a:cxn>
                  <a:cxn ang="0">
                    <a:pos x="52" y="2"/>
                  </a:cxn>
                  <a:cxn ang="0">
                    <a:pos x="28" y="0"/>
                  </a:cxn>
                  <a:cxn ang="0">
                    <a:pos x="7" y="2"/>
                  </a:cxn>
                </a:cxnLst>
                <a:rect l="0" t="0" r="r" b="b"/>
                <a:pathLst>
                  <a:path w="60" h="94">
                    <a:moveTo>
                      <a:pt x="7" y="2"/>
                    </a:moveTo>
                    <a:lnTo>
                      <a:pt x="7" y="2"/>
                    </a:lnTo>
                    <a:lnTo>
                      <a:pt x="4" y="21"/>
                    </a:lnTo>
                    <a:lnTo>
                      <a:pt x="0" y="62"/>
                    </a:lnTo>
                    <a:lnTo>
                      <a:pt x="0" y="88"/>
                    </a:lnTo>
                    <a:lnTo>
                      <a:pt x="36" y="93"/>
                    </a:lnTo>
                    <a:lnTo>
                      <a:pt x="60" y="86"/>
                    </a:lnTo>
                    <a:lnTo>
                      <a:pt x="60" y="43"/>
                    </a:lnTo>
                    <a:lnTo>
                      <a:pt x="57" y="33"/>
                    </a:lnTo>
                    <a:lnTo>
                      <a:pt x="57" y="23"/>
                    </a:lnTo>
                    <a:lnTo>
                      <a:pt x="55" y="11"/>
                    </a:lnTo>
                    <a:lnTo>
                      <a:pt x="52" y="2"/>
                    </a:lnTo>
                    <a:lnTo>
                      <a:pt x="28"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6" name="Freeform 5212"/>
              <p:cNvSpPr>
                <a:spLocks/>
              </p:cNvSpPr>
              <p:nvPr/>
            </p:nvSpPr>
            <p:spPr bwMode="auto">
              <a:xfrm>
                <a:off x="8040" y="8964"/>
                <a:ext cx="36" cy="74"/>
              </a:xfrm>
              <a:custGeom>
                <a:avLst/>
                <a:gdLst/>
                <a:ahLst/>
                <a:cxnLst>
                  <a:cxn ang="0">
                    <a:pos x="4" y="2"/>
                  </a:cxn>
                  <a:cxn ang="0">
                    <a:pos x="4" y="2"/>
                  </a:cxn>
                  <a:cxn ang="0">
                    <a:pos x="0" y="36"/>
                  </a:cxn>
                  <a:cxn ang="0">
                    <a:pos x="0" y="72"/>
                  </a:cxn>
                  <a:cxn ang="0">
                    <a:pos x="16" y="72"/>
                  </a:cxn>
                  <a:cxn ang="0">
                    <a:pos x="21" y="74"/>
                  </a:cxn>
                  <a:cxn ang="0">
                    <a:pos x="36" y="74"/>
                  </a:cxn>
                  <a:cxn ang="0">
                    <a:pos x="36" y="2"/>
                  </a:cxn>
                  <a:cxn ang="0">
                    <a:pos x="19" y="0"/>
                  </a:cxn>
                  <a:cxn ang="0">
                    <a:pos x="4" y="2"/>
                  </a:cxn>
                </a:cxnLst>
                <a:rect l="0" t="0" r="r" b="b"/>
                <a:pathLst>
                  <a:path w="36" h="74">
                    <a:moveTo>
                      <a:pt x="4" y="2"/>
                    </a:moveTo>
                    <a:lnTo>
                      <a:pt x="4" y="2"/>
                    </a:lnTo>
                    <a:lnTo>
                      <a:pt x="0" y="36"/>
                    </a:lnTo>
                    <a:lnTo>
                      <a:pt x="0" y="72"/>
                    </a:lnTo>
                    <a:lnTo>
                      <a:pt x="16" y="72"/>
                    </a:lnTo>
                    <a:lnTo>
                      <a:pt x="21" y="74"/>
                    </a:lnTo>
                    <a:lnTo>
                      <a:pt x="36" y="74"/>
                    </a:lnTo>
                    <a:lnTo>
                      <a:pt x="36"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7" name="Freeform 5213"/>
              <p:cNvSpPr>
                <a:spLocks/>
              </p:cNvSpPr>
              <p:nvPr/>
            </p:nvSpPr>
            <p:spPr bwMode="auto">
              <a:xfrm>
                <a:off x="8040" y="8964"/>
                <a:ext cx="36" cy="69"/>
              </a:xfrm>
              <a:custGeom>
                <a:avLst/>
                <a:gdLst/>
                <a:ahLst/>
                <a:cxnLst>
                  <a:cxn ang="0">
                    <a:pos x="12" y="2"/>
                  </a:cxn>
                  <a:cxn ang="0">
                    <a:pos x="4" y="2"/>
                  </a:cxn>
                  <a:cxn ang="0">
                    <a:pos x="2" y="19"/>
                  </a:cxn>
                  <a:cxn ang="0">
                    <a:pos x="2" y="33"/>
                  </a:cxn>
                  <a:cxn ang="0">
                    <a:pos x="0" y="50"/>
                  </a:cxn>
                  <a:cxn ang="0">
                    <a:pos x="0" y="67"/>
                  </a:cxn>
                  <a:cxn ang="0">
                    <a:pos x="12" y="67"/>
                  </a:cxn>
                  <a:cxn ang="0">
                    <a:pos x="16" y="69"/>
                  </a:cxn>
                  <a:cxn ang="0">
                    <a:pos x="33" y="69"/>
                  </a:cxn>
                  <a:cxn ang="0">
                    <a:pos x="36" y="52"/>
                  </a:cxn>
                  <a:cxn ang="0">
                    <a:pos x="36" y="19"/>
                  </a:cxn>
                  <a:cxn ang="0">
                    <a:pos x="33" y="2"/>
                  </a:cxn>
                  <a:cxn ang="0">
                    <a:pos x="23" y="2"/>
                  </a:cxn>
                  <a:cxn ang="0">
                    <a:pos x="21" y="0"/>
                  </a:cxn>
                  <a:cxn ang="0">
                    <a:pos x="14" y="0"/>
                  </a:cxn>
                  <a:cxn ang="0">
                    <a:pos x="12" y="2"/>
                  </a:cxn>
                </a:cxnLst>
                <a:rect l="0" t="0" r="r" b="b"/>
                <a:pathLst>
                  <a:path w="36" h="69">
                    <a:moveTo>
                      <a:pt x="12" y="2"/>
                    </a:moveTo>
                    <a:lnTo>
                      <a:pt x="4" y="2"/>
                    </a:lnTo>
                    <a:lnTo>
                      <a:pt x="2" y="19"/>
                    </a:lnTo>
                    <a:lnTo>
                      <a:pt x="2" y="33"/>
                    </a:lnTo>
                    <a:lnTo>
                      <a:pt x="0" y="50"/>
                    </a:lnTo>
                    <a:lnTo>
                      <a:pt x="0" y="67"/>
                    </a:lnTo>
                    <a:lnTo>
                      <a:pt x="12" y="67"/>
                    </a:lnTo>
                    <a:lnTo>
                      <a:pt x="16" y="69"/>
                    </a:lnTo>
                    <a:lnTo>
                      <a:pt x="33" y="69"/>
                    </a:lnTo>
                    <a:lnTo>
                      <a:pt x="36" y="52"/>
                    </a:lnTo>
                    <a:lnTo>
                      <a:pt x="36" y="19"/>
                    </a:lnTo>
                    <a:lnTo>
                      <a:pt x="33" y="2"/>
                    </a:lnTo>
                    <a:lnTo>
                      <a:pt x="23" y="2"/>
                    </a:lnTo>
                    <a:lnTo>
                      <a:pt x="21" y="0"/>
                    </a:lnTo>
                    <a:lnTo>
                      <a:pt x="14" y="0"/>
                    </a:lnTo>
                    <a:lnTo>
                      <a:pt x="12" y="2"/>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8" name="Freeform 5214"/>
              <p:cNvSpPr>
                <a:spLocks/>
              </p:cNvSpPr>
              <p:nvPr/>
            </p:nvSpPr>
            <p:spPr bwMode="auto">
              <a:xfrm>
                <a:off x="8040" y="8964"/>
                <a:ext cx="36" cy="64"/>
              </a:xfrm>
              <a:custGeom>
                <a:avLst/>
                <a:gdLst/>
                <a:ahLst/>
                <a:cxnLst>
                  <a:cxn ang="0">
                    <a:pos x="9" y="62"/>
                  </a:cxn>
                  <a:cxn ang="0">
                    <a:pos x="12" y="64"/>
                  </a:cxn>
                  <a:cxn ang="0">
                    <a:pos x="33" y="64"/>
                  </a:cxn>
                  <a:cxn ang="0">
                    <a:pos x="33" y="50"/>
                  </a:cxn>
                  <a:cxn ang="0">
                    <a:pos x="36" y="33"/>
                  </a:cxn>
                  <a:cxn ang="0">
                    <a:pos x="33" y="16"/>
                  </a:cxn>
                  <a:cxn ang="0">
                    <a:pos x="33" y="2"/>
                  </a:cxn>
                  <a:cxn ang="0">
                    <a:pos x="23" y="2"/>
                  </a:cxn>
                  <a:cxn ang="0">
                    <a:pos x="21" y="0"/>
                  </a:cxn>
                  <a:cxn ang="0">
                    <a:pos x="14" y="0"/>
                  </a:cxn>
                  <a:cxn ang="0">
                    <a:pos x="12" y="2"/>
                  </a:cxn>
                  <a:cxn ang="0">
                    <a:pos x="7" y="2"/>
                  </a:cxn>
                  <a:cxn ang="0">
                    <a:pos x="2" y="16"/>
                  </a:cxn>
                  <a:cxn ang="0">
                    <a:pos x="2" y="31"/>
                  </a:cxn>
                  <a:cxn ang="0">
                    <a:pos x="0" y="45"/>
                  </a:cxn>
                  <a:cxn ang="0">
                    <a:pos x="0" y="62"/>
                  </a:cxn>
                  <a:cxn ang="0">
                    <a:pos x="9" y="62"/>
                  </a:cxn>
                </a:cxnLst>
                <a:rect l="0" t="0" r="r" b="b"/>
                <a:pathLst>
                  <a:path w="36" h="64">
                    <a:moveTo>
                      <a:pt x="9" y="62"/>
                    </a:moveTo>
                    <a:lnTo>
                      <a:pt x="12" y="64"/>
                    </a:lnTo>
                    <a:lnTo>
                      <a:pt x="33" y="64"/>
                    </a:lnTo>
                    <a:lnTo>
                      <a:pt x="33" y="50"/>
                    </a:lnTo>
                    <a:lnTo>
                      <a:pt x="36" y="33"/>
                    </a:lnTo>
                    <a:lnTo>
                      <a:pt x="33" y="16"/>
                    </a:lnTo>
                    <a:lnTo>
                      <a:pt x="33" y="2"/>
                    </a:lnTo>
                    <a:lnTo>
                      <a:pt x="23" y="2"/>
                    </a:lnTo>
                    <a:lnTo>
                      <a:pt x="21" y="0"/>
                    </a:lnTo>
                    <a:lnTo>
                      <a:pt x="14" y="0"/>
                    </a:lnTo>
                    <a:lnTo>
                      <a:pt x="12" y="2"/>
                    </a:lnTo>
                    <a:lnTo>
                      <a:pt x="7" y="2"/>
                    </a:lnTo>
                    <a:lnTo>
                      <a:pt x="2" y="16"/>
                    </a:lnTo>
                    <a:lnTo>
                      <a:pt x="2" y="31"/>
                    </a:lnTo>
                    <a:lnTo>
                      <a:pt x="0" y="45"/>
                    </a:lnTo>
                    <a:lnTo>
                      <a:pt x="0" y="62"/>
                    </a:lnTo>
                    <a:lnTo>
                      <a:pt x="9" y="6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9" name="Freeform 5215"/>
              <p:cNvSpPr>
                <a:spLocks/>
              </p:cNvSpPr>
              <p:nvPr/>
            </p:nvSpPr>
            <p:spPr bwMode="auto">
              <a:xfrm>
                <a:off x="8042" y="8964"/>
                <a:ext cx="31" cy="60"/>
              </a:xfrm>
              <a:custGeom>
                <a:avLst/>
                <a:gdLst/>
                <a:ahLst/>
                <a:cxnLst>
                  <a:cxn ang="0">
                    <a:pos x="31" y="60"/>
                  </a:cxn>
                  <a:cxn ang="0">
                    <a:pos x="31" y="2"/>
                  </a:cxn>
                  <a:cxn ang="0">
                    <a:pos x="21" y="2"/>
                  </a:cxn>
                  <a:cxn ang="0">
                    <a:pos x="19" y="0"/>
                  </a:cxn>
                  <a:cxn ang="0">
                    <a:pos x="12" y="0"/>
                  </a:cxn>
                  <a:cxn ang="0">
                    <a:pos x="9" y="2"/>
                  </a:cxn>
                  <a:cxn ang="0">
                    <a:pos x="4" y="2"/>
                  </a:cxn>
                  <a:cxn ang="0">
                    <a:pos x="0" y="16"/>
                  </a:cxn>
                  <a:cxn ang="0">
                    <a:pos x="0" y="57"/>
                  </a:cxn>
                  <a:cxn ang="0">
                    <a:pos x="2" y="60"/>
                  </a:cxn>
                  <a:cxn ang="0">
                    <a:pos x="31" y="60"/>
                  </a:cxn>
                </a:cxnLst>
                <a:rect l="0" t="0" r="r" b="b"/>
                <a:pathLst>
                  <a:path w="31" h="60">
                    <a:moveTo>
                      <a:pt x="31" y="60"/>
                    </a:moveTo>
                    <a:lnTo>
                      <a:pt x="31" y="2"/>
                    </a:lnTo>
                    <a:lnTo>
                      <a:pt x="21" y="2"/>
                    </a:lnTo>
                    <a:lnTo>
                      <a:pt x="19" y="0"/>
                    </a:lnTo>
                    <a:lnTo>
                      <a:pt x="12" y="0"/>
                    </a:lnTo>
                    <a:lnTo>
                      <a:pt x="9" y="2"/>
                    </a:lnTo>
                    <a:lnTo>
                      <a:pt x="4" y="2"/>
                    </a:lnTo>
                    <a:lnTo>
                      <a:pt x="0" y="16"/>
                    </a:lnTo>
                    <a:lnTo>
                      <a:pt x="0" y="57"/>
                    </a:lnTo>
                    <a:lnTo>
                      <a:pt x="2" y="60"/>
                    </a:lnTo>
                    <a:lnTo>
                      <a:pt x="31" y="6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0" name="Freeform 5216"/>
              <p:cNvSpPr>
                <a:spLocks/>
              </p:cNvSpPr>
              <p:nvPr/>
            </p:nvSpPr>
            <p:spPr bwMode="auto">
              <a:xfrm>
                <a:off x="8042" y="8964"/>
                <a:ext cx="31" cy="55"/>
              </a:xfrm>
              <a:custGeom>
                <a:avLst/>
                <a:gdLst/>
                <a:ahLst/>
                <a:cxnLst>
                  <a:cxn ang="0">
                    <a:pos x="28" y="2"/>
                  </a:cxn>
                  <a:cxn ang="0">
                    <a:pos x="21" y="2"/>
                  </a:cxn>
                  <a:cxn ang="0">
                    <a:pos x="19" y="0"/>
                  </a:cxn>
                  <a:cxn ang="0">
                    <a:pos x="12" y="0"/>
                  </a:cxn>
                  <a:cxn ang="0">
                    <a:pos x="9" y="2"/>
                  </a:cxn>
                  <a:cxn ang="0">
                    <a:pos x="4" y="2"/>
                  </a:cxn>
                  <a:cxn ang="0">
                    <a:pos x="2" y="14"/>
                  </a:cxn>
                  <a:cxn ang="0">
                    <a:pos x="0" y="28"/>
                  </a:cxn>
                  <a:cxn ang="0">
                    <a:pos x="0" y="55"/>
                  </a:cxn>
                  <a:cxn ang="0">
                    <a:pos x="28" y="55"/>
                  </a:cxn>
                  <a:cxn ang="0">
                    <a:pos x="31" y="43"/>
                  </a:cxn>
                  <a:cxn ang="0">
                    <a:pos x="31" y="14"/>
                  </a:cxn>
                  <a:cxn ang="0">
                    <a:pos x="28" y="2"/>
                  </a:cxn>
                </a:cxnLst>
                <a:rect l="0" t="0" r="r" b="b"/>
                <a:pathLst>
                  <a:path w="31" h="55">
                    <a:moveTo>
                      <a:pt x="28" y="2"/>
                    </a:moveTo>
                    <a:lnTo>
                      <a:pt x="21" y="2"/>
                    </a:lnTo>
                    <a:lnTo>
                      <a:pt x="19" y="0"/>
                    </a:lnTo>
                    <a:lnTo>
                      <a:pt x="12" y="0"/>
                    </a:lnTo>
                    <a:lnTo>
                      <a:pt x="9" y="2"/>
                    </a:lnTo>
                    <a:lnTo>
                      <a:pt x="4" y="2"/>
                    </a:lnTo>
                    <a:lnTo>
                      <a:pt x="2" y="14"/>
                    </a:lnTo>
                    <a:lnTo>
                      <a:pt x="0" y="28"/>
                    </a:lnTo>
                    <a:lnTo>
                      <a:pt x="0" y="55"/>
                    </a:lnTo>
                    <a:lnTo>
                      <a:pt x="28" y="55"/>
                    </a:lnTo>
                    <a:lnTo>
                      <a:pt x="31" y="43"/>
                    </a:lnTo>
                    <a:lnTo>
                      <a:pt x="31" y="14"/>
                    </a:lnTo>
                    <a:lnTo>
                      <a:pt x="28"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1" name="Freeform 5217"/>
              <p:cNvSpPr>
                <a:spLocks/>
              </p:cNvSpPr>
              <p:nvPr/>
            </p:nvSpPr>
            <p:spPr bwMode="auto">
              <a:xfrm>
                <a:off x="8042" y="8964"/>
                <a:ext cx="29" cy="50"/>
              </a:xfrm>
              <a:custGeom>
                <a:avLst/>
                <a:gdLst/>
                <a:ahLst/>
                <a:cxnLst>
                  <a:cxn ang="0">
                    <a:pos x="28" y="50"/>
                  </a:cxn>
                  <a:cxn ang="0">
                    <a:pos x="28" y="2"/>
                  </a:cxn>
                  <a:cxn ang="0">
                    <a:pos x="19" y="2"/>
                  </a:cxn>
                  <a:cxn ang="0">
                    <a:pos x="19" y="0"/>
                  </a:cxn>
                  <a:cxn ang="0">
                    <a:pos x="12" y="0"/>
                  </a:cxn>
                  <a:cxn ang="0">
                    <a:pos x="12" y="2"/>
                  </a:cxn>
                  <a:cxn ang="0">
                    <a:pos x="4" y="2"/>
                  </a:cxn>
                  <a:cxn ang="0">
                    <a:pos x="0" y="26"/>
                  </a:cxn>
                  <a:cxn ang="0">
                    <a:pos x="0" y="50"/>
                  </a:cxn>
                  <a:cxn ang="0">
                    <a:pos x="28" y="50"/>
                  </a:cxn>
                </a:cxnLst>
                <a:rect l="0" t="0" r="r" b="b"/>
                <a:pathLst>
                  <a:path w="29" h="50">
                    <a:moveTo>
                      <a:pt x="28" y="50"/>
                    </a:moveTo>
                    <a:lnTo>
                      <a:pt x="28" y="2"/>
                    </a:lnTo>
                    <a:lnTo>
                      <a:pt x="19" y="2"/>
                    </a:lnTo>
                    <a:lnTo>
                      <a:pt x="19" y="0"/>
                    </a:lnTo>
                    <a:lnTo>
                      <a:pt x="12" y="0"/>
                    </a:lnTo>
                    <a:lnTo>
                      <a:pt x="12" y="2"/>
                    </a:lnTo>
                    <a:lnTo>
                      <a:pt x="4" y="2"/>
                    </a:lnTo>
                    <a:lnTo>
                      <a:pt x="0" y="26"/>
                    </a:lnTo>
                    <a:lnTo>
                      <a:pt x="0" y="50"/>
                    </a:lnTo>
                    <a:lnTo>
                      <a:pt x="28" y="5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2" name="Freeform 5218"/>
              <p:cNvSpPr>
                <a:spLocks/>
              </p:cNvSpPr>
              <p:nvPr/>
            </p:nvSpPr>
            <p:spPr bwMode="auto">
              <a:xfrm>
                <a:off x="8042" y="8964"/>
                <a:ext cx="29" cy="48"/>
              </a:xfrm>
              <a:custGeom>
                <a:avLst/>
                <a:gdLst/>
                <a:ahLst/>
                <a:cxnLst>
                  <a:cxn ang="0">
                    <a:pos x="14" y="45"/>
                  </a:cxn>
                  <a:cxn ang="0">
                    <a:pos x="16" y="48"/>
                  </a:cxn>
                  <a:cxn ang="0">
                    <a:pos x="28" y="48"/>
                  </a:cxn>
                  <a:cxn ang="0">
                    <a:pos x="28" y="2"/>
                  </a:cxn>
                  <a:cxn ang="0">
                    <a:pos x="19" y="2"/>
                  </a:cxn>
                  <a:cxn ang="0">
                    <a:pos x="16" y="0"/>
                  </a:cxn>
                  <a:cxn ang="0">
                    <a:pos x="12" y="2"/>
                  </a:cxn>
                  <a:cxn ang="0">
                    <a:pos x="4" y="2"/>
                  </a:cxn>
                  <a:cxn ang="0">
                    <a:pos x="2" y="14"/>
                  </a:cxn>
                  <a:cxn ang="0">
                    <a:pos x="0" y="23"/>
                  </a:cxn>
                  <a:cxn ang="0">
                    <a:pos x="0" y="45"/>
                  </a:cxn>
                  <a:cxn ang="0">
                    <a:pos x="14" y="45"/>
                  </a:cxn>
                </a:cxnLst>
                <a:rect l="0" t="0" r="r" b="b"/>
                <a:pathLst>
                  <a:path w="29" h="48">
                    <a:moveTo>
                      <a:pt x="14" y="45"/>
                    </a:moveTo>
                    <a:lnTo>
                      <a:pt x="16" y="48"/>
                    </a:lnTo>
                    <a:lnTo>
                      <a:pt x="28" y="48"/>
                    </a:lnTo>
                    <a:lnTo>
                      <a:pt x="28" y="2"/>
                    </a:lnTo>
                    <a:lnTo>
                      <a:pt x="19" y="2"/>
                    </a:lnTo>
                    <a:lnTo>
                      <a:pt x="16" y="0"/>
                    </a:lnTo>
                    <a:lnTo>
                      <a:pt x="12" y="2"/>
                    </a:lnTo>
                    <a:lnTo>
                      <a:pt x="4" y="2"/>
                    </a:lnTo>
                    <a:lnTo>
                      <a:pt x="2" y="14"/>
                    </a:lnTo>
                    <a:lnTo>
                      <a:pt x="0" y="23"/>
                    </a:lnTo>
                    <a:lnTo>
                      <a:pt x="0" y="45"/>
                    </a:lnTo>
                    <a:lnTo>
                      <a:pt x="14"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3" name="Freeform 5219"/>
              <p:cNvSpPr>
                <a:spLocks/>
              </p:cNvSpPr>
              <p:nvPr/>
            </p:nvSpPr>
            <p:spPr bwMode="auto">
              <a:xfrm>
                <a:off x="8042" y="8964"/>
                <a:ext cx="26" cy="43"/>
              </a:xfrm>
              <a:custGeom>
                <a:avLst/>
                <a:gdLst/>
                <a:ahLst/>
                <a:cxnLst>
                  <a:cxn ang="0">
                    <a:pos x="26" y="43"/>
                  </a:cxn>
                  <a:cxn ang="0">
                    <a:pos x="26" y="2"/>
                  </a:cxn>
                  <a:cxn ang="0">
                    <a:pos x="16" y="2"/>
                  </a:cxn>
                  <a:cxn ang="0">
                    <a:pos x="16" y="0"/>
                  </a:cxn>
                  <a:cxn ang="0">
                    <a:pos x="12" y="2"/>
                  </a:cxn>
                  <a:cxn ang="0">
                    <a:pos x="4" y="2"/>
                  </a:cxn>
                  <a:cxn ang="0">
                    <a:pos x="2" y="12"/>
                  </a:cxn>
                  <a:cxn ang="0">
                    <a:pos x="2" y="21"/>
                  </a:cxn>
                  <a:cxn ang="0">
                    <a:pos x="0" y="31"/>
                  </a:cxn>
                  <a:cxn ang="0">
                    <a:pos x="0" y="40"/>
                  </a:cxn>
                  <a:cxn ang="0">
                    <a:pos x="4" y="43"/>
                  </a:cxn>
                  <a:cxn ang="0">
                    <a:pos x="26" y="43"/>
                  </a:cxn>
                </a:cxnLst>
                <a:rect l="0" t="0" r="r" b="b"/>
                <a:pathLst>
                  <a:path w="26" h="43">
                    <a:moveTo>
                      <a:pt x="26" y="43"/>
                    </a:moveTo>
                    <a:lnTo>
                      <a:pt x="26" y="2"/>
                    </a:lnTo>
                    <a:lnTo>
                      <a:pt x="16" y="2"/>
                    </a:lnTo>
                    <a:lnTo>
                      <a:pt x="16" y="0"/>
                    </a:lnTo>
                    <a:lnTo>
                      <a:pt x="12" y="2"/>
                    </a:lnTo>
                    <a:lnTo>
                      <a:pt x="4" y="2"/>
                    </a:lnTo>
                    <a:lnTo>
                      <a:pt x="2" y="12"/>
                    </a:lnTo>
                    <a:lnTo>
                      <a:pt x="2" y="21"/>
                    </a:lnTo>
                    <a:lnTo>
                      <a:pt x="0" y="31"/>
                    </a:lnTo>
                    <a:lnTo>
                      <a:pt x="0" y="40"/>
                    </a:lnTo>
                    <a:lnTo>
                      <a:pt x="4" y="43"/>
                    </a:lnTo>
                    <a:lnTo>
                      <a:pt x="26" y="43"/>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4" name="Freeform 5220"/>
              <p:cNvSpPr>
                <a:spLocks/>
              </p:cNvSpPr>
              <p:nvPr/>
            </p:nvSpPr>
            <p:spPr bwMode="auto">
              <a:xfrm>
                <a:off x="8044" y="8964"/>
                <a:ext cx="24" cy="38"/>
              </a:xfrm>
              <a:custGeom>
                <a:avLst/>
                <a:gdLst/>
                <a:ahLst/>
                <a:cxnLst>
                  <a:cxn ang="0">
                    <a:pos x="23" y="38"/>
                  </a:cxn>
                  <a:cxn ang="0">
                    <a:pos x="23" y="2"/>
                  </a:cxn>
                  <a:cxn ang="0">
                    <a:pos x="14" y="2"/>
                  </a:cxn>
                  <a:cxn ang="0">
                    <a:pos x="14" y="0"/>
                  </a:cxn>
                  <a:cxn ang="0">
                    <a:pos x="9" y="2"/>
                  </a:cxn>
                  <a:cxn ang="0">
                    <a:pos x="2" y="2"/>
                  </a:cxn>
                  <a:cxn ang="0">
                    <a:pos x="0" y="12"/>
                  </a:cxn>
                  <a:cxn ang="0">
                    <a:pos x="0" y="38"/>
                  </a:cxn>
                  <a:cxn ang="0">
                    <a:pos x="23" y="38"/>
                  </a:cxn>
                </a:cxnLst>
                <a:rect l="0" t="0" r="r" b="b"/>
                <a:pathLst>
                  <a:path w="24" h="38">
                    <a:moveTo>
                      <a:pt x="23" y="38"/>
                    </a:moveTo>
                    <a:lnTo>
                      <a:pt x="23" y="2"/>
                    </a:lnTo>
                    <a:lnTo>
                      <a:pt x="14" y="2"/>
                    </a:lnTo>
                    <a:lnTo>
                      <a:pt x="14" y="0"/>
                    </a:lnTo>
                    <a:lnTo>
                      <a:pt x="9" y="2"/>
                    </a:lnTo>
                    <a:lnTo>
                      <a:pt x="2" y="2"/>
                    </a:lnTo>
                    <a:lnTo>
                      <a:pt x="0" y="12"/>
                    </a:lnTo>
                    <a:lnTo>
                      <a:pt x="0" y="38"/>
                    </a:lnTo>
                    <a:lnTo>
                      <a:pt x="23"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5" name="Freeform 5221"/>
              <p:cNvSpPr>
                <a:spLocks/>
              </p:cNvSpPr>
              <p:nvPr/>
            </p:nvSpPr>
            <p:spPr bwMode="auto">
              <a:xfrm>
                <a:off x="8044" y="8966"/>
                <a:ext cx="24" cy="31"/>
              </a:xfrm>
              <a:custGeom>
                <a:avLst/>
                <a:gdLst/>
                <a:ahLst/>
                <a:cxnLst>
                  <a:cxn ang="0">
                    <a:pos x="2" y="0"/>
                  </a:cxn>
                  <a:cxn ang="0">
                    <a:pos x="2" y="0"/>
                  </a:cxn>
                  <a:cxn ang="0">
                    <a:pos x="0" y="7"/>
                  </a:cxn>
                  <a:cxn ang="0">
                    <a:pos x="0" y="31"/>
                  </a:cxn>
                  <a:cxn ang="0">
                    <a:pos x="23" y="31"/>
                  </a:cxn>
                  <a:cxn ang="0">
                    <a:pos x="23" y="0"/>
                  </a:cxn>
                  <a:cxn ang="0">
                    <a:pos x="2" y="0"/>
                  </a:cxn>
                </a:cxnLst>
                <a:rect l="0" t="0" r="r" b="b"/>
                <a:pathLst>
                  <a:path w="24" h="31">
                    <a:moveTo>
                      <a:pt x="2" y="0"/>
                    </a:moveTo>
                    <a:lnTo>
                      <a:pt x="2" y="0"/>
                    </a:lnTo>
                    <a:lnTo>
                      <a:pt x="0" y="7"/>
                    </a:lnTo>
                    <a:lnTo>
                      <a:pt x="0" y="31"/>
                    </a:lnTo>
                    <a:lnTo>
                      <a:pt x="23" y="31"/>
                    </a:lnTo>
                    <a:lnTo>
                      <a:pt x="23"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6" name="Freeform 5222"/>
              <p:cNvSpPr>
                <a:spLocks/>
              </p:cNvSpPr>
              <p:nvPr/>
            </p:nvSpPr>
            <p:spPr bwMode="auto">
              <a:xfrm>
                <a:off x="8044" y="8966"/>
                <a:ext cx="22" cy="26"/>
              </a:xfrm>
              <a:custGeom>
                <a:avLst/>
                <a:gdLst/>
                <a:ahLst/>
                <a:cxnLst>
                  <a:cxn ang="0">
                    <a:pos x="2" y="0"/>
                  </a:cxn>
                  <a:cxn ang="0">
                    <a:pos x="2" y="0"/>
                  </a:cxn>
                  <a:cxn ang="0">
                    <a:pos x="0" y="7"/>
                  </a:cxn>
                  <a:cxn ang="0">
                    <a:pos x="0" y="26"/>
                  </a:cxn>
                  <a:cxn ang="0">
                    <a:pos x="21" y="26"/>
                  </a:cxn>
                  <a:cxn ang="0">
                    <a:pos x="21" y="0"/>
                  </a:cxn>
                  <a:cxn ang="0">
                    <a:pos x="2" y="0"/>
                  </a:cxn>
                </a:cxnLst>
                <a:rect l="0" t="0" r="r" b="b"/>
                <a:pathLst>
                  <a:path w="22" h="26">
                    <a:moveTo>
                      <a:pt x="2" y="0"/>
                    </a:moveTo>
                    <a:lnTo>
                      <a:pt x="2" y="0"/>
                    </a:lnTo>
                    <a:lnTo>
                      <a:pt x="0" y="7"/>
                    </a:lnTo>
                    <a:lnTo>
                      <a:pt x="0" y="26"/>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7" name="Freeform 5223"/>
              <p:cNvSpPr>
                <a:spLocks/>
              </p:cNvSpPr>
              <p:nvPr/>
            </p:nvSpPr>
            <p:spPr bwMode="auto">
              <a:xfrm>
                <a:off x="8044" y="8964"/>
                <a:ext cx="22" cy="26"/>
              </a:xfrm>
              <a:custGeom>
                <a:avLst/>
                <a:gdLst/>
                <a:ahLst/>
                <a:cxnLst>
                  <a:cxn ang="0">
                    <a:pos x="21" y="2"/>
                  </a:cxn>
                  <a:cxn ang="0">
                    <a:pos x="11" y="0"/>
                  </a:cxn>
                  <a:cxn ang="0">
                    <a:pos x="2" y="2"/>
                  </a:cxn>
                  <a:cxn ang="0">
                    <a:pos x="2" y="7"/>
                  </a:cxn>
                  <a:cxn ang="0">
                    <a:pos x="0" y="14"/>
                  </a:cxn>
                  <a:cxn ang="0">
                    <a:pos x="0" y="26"/>
                  </a:cxn>
                  <a:cxn ang="0">
                    <a:pos x="14" y="26"/>
                  </a:cxn>
                  <a:cxn ang="0">
                    <a:pos x="16" y="23"/>
                  </a:cxn>
                  <a:cxn ang="0">
                    <a:pos x="21" y="23"/>
                  </a:cxn>
                  <a:cxn ang="0">
                    <a:pos x="21" y="2"/>
                  </a:cxn>
                </a:cxnLst>
                <a:rect l="0" t="0" r="r" b="b"/>
                <a:pathLst>
                  <a:path w="22" h="26">
                    <a:moveTo>
                      <a:pt x="21" y="2"/>
                    </a:moveTo>
                    <a:lnTo>
                      <a:pt x="11" y="0"/>
                    </a:lnTo>
                    <a:lnTo>
                      <a:pt x="2" y="2"/>
                    </a:lnTo>
                    <a:lnTo>
                      <a:pt x="2" y="7"/>
                    </a:lnTo>
                    <a:lnTo>
                      <a:pt x="0" y="14"/>
                    </a:lnTo>
                    <a:lnTo>
                      <a:pt x="0" y="26"/>
                    </a:lnTo>
                    <a:lnTo>
                      <a:pt x="14" y="26"/>
                    </a:lnTo>
                    <a:lnTo>
                      <a:pt x="16" y="23"/>
                    </a:lnTo>
                    <a:lnTo>
                      <a:pt x="21" y="23"/>
                    </a:lnTo>
                    <a:lnTo>
                      <a:pt x="21"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8" name="Freeform 5224"/>
              <p:cNvSpPr>
                <a:spLocks/>
              </p:cNvSpPr>
              <p:nvPr/>
            </p:nvSpPr>
            <p:spPr bwMode="auto">
              <a:xfrm>
                <a:off x="8047" y="8956"/>
                <a:ext cx="29" cy="8"/>
              </a:xfrm>
              <a:custGeom>
                <a:avLst/>
                <a:gdLst/>
                <a:ahLst/>
                <a:cxnLst>
                  <a:cxn ang="0">
                    <a:pos x="0" y="0"/>
                  </a:cxn>
                  <a:cxn ang="0">
                    <a:pos x="0" y="7"/>
                  </a:cxn>
                  <a:cxn ang="0">
                    <a:pos x="28" y="7"/>
                  </a:cxn>
                  <a:cxn ang="0">
                    <a:pos x="28" y="2"/>
                  </a:cxn>
                  <a:cxn ang="0">
                    <a:pos x="14" y="0"/>
                  </a:cxn>
                  <a:cxn ang="0">
                    <a:pos x="0" y="0"/>
                  </a:cxn>
                </a:cxnLst>
                <a:rect l="0" t="0" r="r" b="b"/>
                <a:pathLst>
                  <a:path w="29" h="8">
                    <a:moveTo>
                      <a:pt x="0" y="0"/>
                    </a:moveTo>
                    <a:lnTo>
                      <a:pt x="0" y="7"/>
                    </a:lnTo>
                    <a:lnTo>
                      <a:pt x="28" y="7"/>
                    </a:lnTo>
                    <a:lnTo>
                      <a:pt x="28" y="2"/>
                    </a:lnTo>
                    <a:lnTo>
                      <a:pt x="14"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9" name="Freeform 5225"/>
              <p:cNvSpPr>
                <a:spLocks/>
              </p:cNvSpPr>
              <p:nvPr/>
            </p:nvSpPr>
            <p:spPr bwMode="auto">
              <a:xfrm>
                <a:off x="8040" y="9036"/>
                <a:ext cx="36" cy="12"/>
              </a:xfrm>
              <a:custGeom>
                <a:avLst/>
                <a:gdLst/>
                <a:ahLst/>
                <a:cxnLst>
                  <a:cxn ang="0">
                    <a:pos x="0" y="0"/>
                  </a:cxn>
                  <a:cxn ang="0">
                    <a:pos x="0" y="7"/>
                  </a:cxn>
                  <a:cxn ang="0">
                    <a:pos x="36" y="11"/>
                  </a:cxn>
                  <a:cxn ang="0">
                    <a:pos x="36" y="4"/>
                  </a:cxn>
                  <a:cxn ang="0">
                    <a:pos x="0" y="0"/>
                  </a:cxn>
                </a:cxnLst>
                <a:rect l="0" t="0" r="r" b="b"/>
                <a:pathLst>
                  <a:path w="36" h="12">
                    <a:moveTo>
                      <a:pt x="0" y="0"/>
                    </a:moveTo>
                    <a:lnTo>
                      <a:pt x="0" y="7"/>
                    </a:lnTo>
                    <a:lnTo>
                      <a:pt x="36" y="11"/>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0" name="Freeform 5226"/>
              <p:cNvSpPr>
                <a:spLocks/>
              </p:cNvSpPr>
              <p:nvPr/>
            </p:nvSpPr>
            <p:spPr bwMode="auto">
              <a:xfrm>
                <a:off x="8052" y="9040"/>
                <a:ext cx="12" cy="3"/>
              </a:xfrm>
              <a:custGeom>
                <a:avLst/>
                <a:gdLst/>
                <a:ahLst/>
                <a:cxnLst>
                  <a:cxn ang="0">
                    <a:pos x="7" y="0"/>
                  </a:cxn>
                  <a:cxn ang="0">
                    <a:pos x="0" y="0"/>
                  </a:cxn>
                  <a:cxn ang="0">
                    <a:pos x="0" y="2"/>
                  </a:cxn>
                  <a:cxn ang="0">
                    <a:pos x="11" y="2"/>
                  </a:cxn>
                  <a:cxn ang="0">
                    <a:pos x="11" y="0"/>
                  </a:cxn>
                  <a:cxn ang="0">
                    <a:pos x="7" y="0"/>
                  </a:cxn>
                </a:cxnLst>
                <a:rect l="0" t="0" r="r" b="b"/>
                <a:pathLst>
                  <a:path w="12" h="3">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1" name="Freeform 5227"/>
              <p:cNvSpPr>
                <a:spLocks/>
              </p:cNvSpPr>
              <p:nvPr/>
            </p:nvSpPr>
            <p:spPr bwMode="auto">
              <a:xfrm>
                <a:off x="8052" y="9038"/>
                <a:ext cx="9" cy="5"/>
              </a:xfrm>
              <a:custGeom>
                <a:avLst/>
                <a:gdLst/>
                <a:ahLst/>
                <a:cxnLst>
                  <a:cxn ang="0">
                    <a:pos x="4" y="2"/>
                  </a:cxn>
                  <a:cxn ang="0">
                    <a:pos x="4" y="0"/>
                  </a:cxn>
                  <a:cxn ang="0">
                    <a:pos x="2" y="0"/>
                  </a:cxn>
                  <a:cxn ang="0">
                    <a:pos x="0" y="4"/>
                  </a:cxn>
                  <a:cxn ang="0">
                    <a:pos x="7" y="4"/>
                  </a:cxn>
                  <a:cxn ang="0">
                    <a:pos x="9" y="2"/>
                  </a:cxn>
                  <a:cxn ang="0">
                    <a:pos x="4" y="2"/>
                  </a:cxn>
                </a:cxnLst>
                <a:rect l="0" t="0" r="r" b="b"/>
                <a:pathLst>
                  <a:path w="9" h="5">
                    <a:moveTo>
                      <a:pt x="4" y="2"/>
                    </a:moveTo>
                    <a:lnTo>
                      <a:pt x="4" y="0"/>
                    </a:lnTo>
                    <a:lnTo>
                      <a:pt x="2" y="0"/>
                    </a:lnTo>
                    <a:lnTo>
                      <a:pt x="0" y="4"/>
                    </a:lnTo>
                    <a:lnTo>
                      <a:pt x="7" y="4"/>
                    </a:lnTo>
                    <a:lnTo>
                      <a:pt x="9" y="2"/>
                    </a:lnTo>
                    <a:lnTo>
                      <a:pt x="4" y="2"/>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2" name="Freeform 5228"/>
              <p:cNvSpPr>
                <a:spLocks/>
              </p:cNvSpPr>
              <p:nvPr/>
            </p:nvSpPr>
            <p:spPr bwMode="auto">
              <a:xfrm>
                <a:off x="8052" y="9040"/>
                <a:ext cx="4" cy="3"/>
              </a:xfrm>
              <a:custGeom>
                <a:avLst/>
                <a:gdLst/>
                <a:ahLst/>
                <a:cxnLst>
                  <a:cxn ang="0">
                    <a:pos x="2" y="0"/>
                  </a:cxn>
                  <a:cxn ang="0">
                    <a:pos x="4" y="0"/>
                  </a:cxn>
                  <a:cxn ang="0">
                    <a:pos x="4" y="2"/>
                  </a:cxn>
                  <a:cxn ang="0">
                    <a:pos x="2" y="2"/>
                  </a:cxn>
                  <a:cxn ang="0">
                    <a:pos x="0" y="0"/>
                  </a:cxn>
                  <a:cxn ang="0">
                    <a:pos x="2" y="0"/>
                  </a:cxn>
                </a:cxnLst>
                <a:rect l="0" t="0" r="r" b="b"/>
                <a:pathLst>
                  <a:path w="4" h="3">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3" name="Freeform 5229"/>
              <p:cNvSpPr>
                <a:spLocks/>
              </p:cNvSpPr>
              <p:nvPr/>
            </p:nvSpPr>
            <p:spPr bwMode="auto">
              <a:xfrm>
                <a:off x="8076" y="9036"/>
                <a:ext cx="24" cy="12"/>
              </a:xfrm>
              <a:custGeom>
                <a:avLst/>
                <a:gdLst/>
                <a:ahLst/>
                <a:cxnLst>
                  <a:cxn ang="0">
                    <a:pos x="0" y="4"/>
                  </a:cxn>
                  <a:cxn ang="0">
                    <a:pos x="0" y="11"/>
                  </a:cxn>
                  <a:cxn ang="0">
                    <a:pos x="19" y="7"/>
                  </a:cxn>
                  <a:cxn ang="0">
                    <a:pos x="23" y="4"/>
                  </a:cxn>
                  <a:cxn ang="0">
                    <a:pos x="23" y="0"/>
                  </a:cxn>
                  <a:cxn ang="0">
                    <a:pos x="0" y="4"/>
                  </a:cxn>
                </a:cxnLst>
                <a:rect l="0" t="0" r="r" b="b"/>
                <a:pathLst>
                  <a:path w="24" h="12">
                    <a:moveTo>
                      <a:pt x="0" y="4"/>
                    </a:moveTo>
                    <a:lnTo>
                      <a:pt x="0" y="11"/>
                    </a:lnTo>
                    <a:lnTo>
                      <a:pt x="19"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4" name="Freeform 5230"/>
              <p:cNvSpPr>
                <a:spLocks/>
              </p:cNvSpPr>
              <p:nvPr/>
            </p:nvSpPr>
            <p:spPr bwMode="auto">
              <a:xfrm>
                <a:off x="8078" y="9036"/>
                <a:ext cx="22" cy="9"/>
              </a:xfrm>
              <a:custGeom>
                <a:avLst/>
                <a:gdLst/>
                <a:ahLst/>
                <a:cxnLst>
                  <a:cxn ang="0">
                    <a:pos x="16" y="0"/>
                  </a:cxn>
                  <a:cxn ang="0">
                    <a:pos x="14" y="2"/>
                  </a:cxn>
                  <a:cxn ang="0">
                    <a:pos x="2" y="2"/>
                  </a:cxn>
                  <a:cxn ang="0">
                    <a:pos x="0" y="4"/>
                  </a:cxn>
                  <a:cxn ang="0">
                    <a:pos x="0" y="9"/>
                  </a:cxn>
                  <a:cxn ang="0">
                    <a:pos x="4" y="9"/>
                  </a:cxn>
                  <a:cxn ang="0">
                    <a:pos x="7" y="7"/>
                  </a:cxn>
                  <a:cxn ang="0">
                    <a:pos x="16" y="7"/>
                  </a:cxn>
                  <a:cxn ang="0">
                    <a:pos x="16" y="4"/>
                  </a:cxn>
                  <a:cxn ang="0">
                    <a:pos x="21" y="4"/>
                  </a:cxn>
                  <a:cxn ang="0">
                    <a:pos x="21" y="0"/>
                  </a:cxn>
                  <a:cxn ang="0">
                    <a:pos x="16" y="0"/>
                  </a:cxn>
                </a:cxnLst>
                <a:rect l="0" t="0" r="r" b="b"/>
                <a:pathLst>
                  <a:path w="22" h="9">
                    <a:moveTo>
                      <a:pt x="16" y="0"/>
                    </a:moveTo>
                    <a:lnTo>
                      <a:pt x="14" y="2"/>
                    </a:lnTo>
                    <a:lnTo>
                      <a:pt x="2" y="2"/>
                    </a:lnTo>
                    <a:lnTo>
                      <a:pt x="0" y="4"/>
                    </a:lnTo>
                    <a:lnTo>
                      <a:pt x="0" y="9"/>
                    </a:lnTo>
                    <a:lnTo>
                      <a:pt x="4" y="9"/>
                    </a:lnTo>
                    <a:lnTo>
                      <a:pt x="7" y="7"/>
                    </a:lnTo>
                    <a:lnTo>
                      <a:pt x="16" y="7"/>
                    </a:lnTo>
                    <a:lnTo>
                      <a:pt x="16" y="4"/>
                    </a:lnTo>
                    <a:lnTo>
                      <a:pt x="21" y="4"/>
                    </a:lnTo>
                    <a:lnTo>
                      <a:pt x="21" y="0"/>
                    </a:lnTo>
                    <a:lnTo>
                      <a:pt x="16"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5" name="Freeform 5231"/>
              <p:cNvSpPr>
                <a:spLocks/>
              </p:cNvSpPr>
              <p:nvPr/>
            </p:nvSpPr>
            <p:spPr bwMode="auto">
              <a:xfrm>
                <a:off x="8078" y="9036"/>
                <a:ext cx="22" cy="9"/>
              </a:xfrm>
              <a:custGeom>
                <a:avLst/>
                <a:gdLst/>
                <a:ahLst/>
                <a:cxnLst>
                  <a:cxn ang="0">
                    <a:pos x="7" y="9"/>
                  </a:cxn>
                  <a:cxn ang="0">
                    <a:pos x="9" y="7"/>
                  </a:cxn>
                  <a:cxn ang="0">
                    <a:pos x="16" y="7"/>
                  </a:cxn>
                  <a:cxn ang="0">
                    <a:pos x="16" y="4"/>
                  </a:cxn>
                  <a:cxn ang="0">
                    <a:pos x="21" y="4"/>
                  </a:cxn>
                  <a:cxn ang="0">
                    <a:pos x="21" y="0"/>
                  </a:cxn>
                  <a:cxn ang="0">
                    <a:pos x="14" y="0"/>
                  </a:cxn>
                  <a:cxn ang="0">
                    <a:pos x="11" y="2"/>
                  </a:cxn>
                  <a:cxn ang="0">
                    <a:pos x="2" y="2"/>
                  </a:cxn>
                  <a:cxn ang="0">
                    <a:pos x="0" y="4"/>
                  </a:cxn>
                  <a:cxn ang="0">
                    <a:pos x="0" y="9"/>
                  </a:cxn>
                  <a:cxn ang="0">
                    <a:pos x="7" y="9"/>
                  </a:cxn>
                </a:cxnLst>
                <a:rect l="0" t="0" r="r" b="b"/>
                <a:pathLst>
                  <a:path w="22" h="9">
                    <a:moveTo>
                      <a:pt x="7" y="9"/>
                    </a:moveTo>
                    <a:lnTo>
                      <a:pt x="9" y="7"/>
                    </a:lnTo>
                    <a:lnTo>
                      <a:pt x="16" y="7"/>
                    </a:lnTo>
                    <a:lnTo>
                      <a:pt x="16" y="4"/>
                    </a:lnTo>
                    <a:lnTo>
                      <a:pt x="21" y="4"/>
                    </a:lnTo>
                    <a:lnTo>
                      <a:pt x="21" y="0"/>
                    </a:lnTo>
                    <a:lnTo>
                      <a:pt x="14" y="0"/>
                    </a:lnTo>
                    <a:lnTo>
                      <a:pt x="11" y="2"/>
                    </a:lnTo>
                    <a:lnTo>
                      <a:pt x="2" y="2"/>
                    </a:lnTo>
                    <a:lnTo>
                      <a:pt x="0" y="4"/>
                    </a:lnTo>
                    <a:lnTo>
                      <a:pt x="0" y="9"/>
                    </a:lnTo>
                    <a:lnTo>
                      <a:pt x="7" y="9"/>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6" name="Freeform 5232"/>
              <p:cNvSpPr>
                <a:spLocks/>
              </p:cNvSpPr>
              <p:nvPr/>
            </p:nvSpPr>
            <p:spPr bwMode="auto">
              <a:xfrm>
                <a:off x="8080" y="9036"/>
                <a:ext cx="20" cy="9"/>
              </a:xfrm>
              <a:custGeom>
                <a:avLst/>
                <a:gdLst/>
                <a:ahLst/>
                <a:cxnLst>
                  <a:cxn ang="0">
                    <a:pos x="4" y="9"/>
                  </a:cxn>
                  <a:cxn ang="0">
                    <a:pos x="7" y="7"/>
                  </a:cxn>
                  <a:cxn ang="0">
                    <a:pos x="14" y="7"/>
                  </a:cxn>
                  <a:cxn ang="0">
                    <a:pos x="14" y="4"/>
                  </a:cxn>
                  <a:cxn ang="0">
                    <a:pos x="19" y="4"/>
                  </a:cxn>
                  <a:cxn ang="0">
                    <a:pos x="19" y="0"/>
                  </a:cxn>
                  <a:cxn ang="0">
                    <a:pos x="11" y="0"/>
                  </a:cxn>
                  <a:cxn ang="0">
                    <a:pos x="9" y="2"/>
                  </a:cxn>
                  <a:cxn ang="0">
                    <a:pos x="2" y="2"/>
                  </a:cxn>
                  <a:cxn ang="0">
                    <a:pos x="0" y="4"/>
                  </a:cxn>
                  <a:cxn ang="0">
                    <a:pos x="0" y="9"/>
                  </a:cxn>
                  <a:cxn ang="0">
                    <a:pos x="4" y="9"/>
                  </a:cxn>
                </a:cxnLst>
                <a:rect l="0" t="0" r="r" b="b"/>
                <a:pathLst>
                  <a:path w="20" h="9">
                    <a:moveTo>
                      <a:pt x="4" y="9"/>
                    </a:moveTo>
                    <a:lnTo>
                      <a:pt x="7" y="7"/>
                    </a:lnTo>
                    <a:lnTo>
                      <a:pt x="14" y="7"/>
                    </a:lnTo>
                    <a:lnTo>
                      <a:pt x="14" y="4"/>
                    </a:lnTo>
                    <a:lnTo>
                      <a:pt x="19" y="4"/>
                    </a:lnTo>
                    <a:lnTo>
                      <a:pt x="19" y="0"/>
                    </a:lnTo>
                    <a:lnTo>
                      <a:pt x="11" y="0"/>
                    </a:lnTo>
                    <a:lnTo>
                      <a:pt x="9"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7" name="Freeform 5233"/>
              <p:cNvSpPr>
                <a:spLocks/>
              </p:cNvSpPr>
              <p:nvPr/>
            </p:nvSpPr>
            <p:spPr bwMode="auto">
              <a:xfrm>
                <a:off x="8080" y="9036"/>
                <a:ext cx="20" cy="9"/>
              </a:xfrm>
              <a:custGeom>
                <a:avLst/>
                <a:gdLst/>
                <a:ahLst/>
                <a:cxnLst>
                  <a:cxn ang="0">
                    <a:pos x="0" y="9"/>
                  </a:cxn>
                  <a:cxn ang="0">
                    <a:pos x="4" y="9"/>
                  </a:cxn>
                  <a:cxn ang="0">
                    <a:pos x="4" y="7"/>
                  </a:cxn>
                  <a:cxn ang="0">
                    <a:pos x="14" y="7"/>
                  </a:cxn>
                  <a:cxn ang="0">
                    <a:pos x="14" y="4"/>
                  </a:cxn>
                  <a:cxn ang="0">
                    <a:pos x="19" y="4"/>
                  </a:cxn>
                  <a:cxn ang="0">
                    <a:pos x="19" y="0"/>
                  </a:cxn>
                  <a:cxn ang="0">
                    <a:pos x="11" y="0"/>
                  </a:cxn>
                  <a:cxn ang="0">
                    <a:pos x="9" y="2"/>
                  </a:cxn>
                  <a:cxn ang="0">
                    <a:pos x="0" y="2"/>
                  </a:cxn>
                  <a:cxn ang="0">
                    <a:pos x="0" y="9"/>
                  </a:cxn>
                </a:cxnLst>
                <a:rect l="0" t="0" r="r" b="b"/>
                <a:pathLst>
                  <a:path w="20" h="9">
                    <a:moveTo>
                      <a:pt x="0" y="9"/>
                    </a:moveTo>
                    <a:lnTo>
                      <a:pt x="4" y="9"/>
                    </a:lnTo>
                    <a:lnTo>
                      <a:pt x="4" y="7"/>
                    </a:lnTo>
                    <a:lnTo>
                      <a:pt x="14" y="7"/>
                    </a:lnTo>
                    <a:lnTo>
                      <a:pt x="14" y="4"/>
                    </a:lnTo>
                    <a:lnTo>
                      <a:pt x="19" y="4"/>
                    </a:lnTo>
                    <a:lnTo>
                      <a:pt x="19" y="0"/>
                    </a:lnTo>
                    <a:lnTo>
                      <a:pt x="11" y="0"/>
                    </a:lnTo>
                    <a:lnTo>
                      <a:pt x="9" y="2"/>
                    </a:lnTo>
                    <a:lnTo>
                      <a:pt x="0" y="2"/>
                    </a:lnTo>
                    <a:lnTo>
                      <a:pt x="0"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8" name="Freeform 5234"/>
              <p:cNvSpPr>
                <a:spLocks/>
              </p:cNvSpPr>
              <p:nvPr/>
            </p:nvSpPr>
            <p:spPr bwMode="auto">
              <a:xfrm>
                <a:off x="8083" y="9036"/>
                <a:ext cx="17" cy="9"/>
              </a:xfrm>
              <a:custGeom>
                <a:avLst/>
                <a:gdLst/>
                <a:ahLst/>
                <a:cxnLst>
                  <a:cxn ang="0">
                    <a:pos x="16" y="4"/>
                  </a:cxn>
                  <a:cxn ang="0">
                    <a:pos x="16" y="0"/>
                  </a:cxn>
                  <a:cxn ang="0">
                    <a:pos x="9" y="0"/>
                  </a:cxn>
                  <a:cxn ang="0">
                    <a:pos x="9" y="2"/>
                  </a:cxn>
                  <a:cxn ang="0">
                    <a:pos x="0" y="2"/>
                  </a:cxn>
                  <a:cxn ang="0">
                    <a:pos x="0" y="9"/>
                  </a:cxn>
                  <a:cxn ang="0">
                    <a:pos x="4" y="7"/>
                  </a:cxn>
                  <a:cxn ang="0">
                    <a:pos x="11" y="7"/>
                  </a:cxn>
                  <a:cxn ang="0">
                    <a:pos x="11" y="4"/>
                  </a:cxn>
                  <a:cxn ang="0">
                    <a:pos x="16" y="4"/>
                  </a:cxn>
                </a:cxnLst>
                <a:rect l="0" t="0" r="r" b="b"/>
                <a:pathLst>
                  <a:path w="17" h="9">
                    <a:moveTo>
                      <a:pt x="16" y="4"/>
                    </a:moveTo>
                    <a:lnTo>
                      <a:pt x="16" y="0"/>
                    </a:lnTo>
                    <a:lnTo>
                      <a:pt x="9" y="0"/>
                    </a:lnTo>
                    <a:lnTo>
                      <a:pt x="9" y="2"/>
                    </a:lnTo>
                    <a:lnTo>
                      <a:pt x="0" y="2"/>
                    </a:lnTo>
                    <a:lnTo>
                      <a:pt x="0" y="9"/>
                    </a:lnTo>
                    <a:lnTo>
                      <a:pt x="4" y="7"/>
                    </a:lnTo>
                    <a:lnTo>
                      <a:pt x="11" y="7"/>
                    </a:lnTo>
                    <a:lnTo>
                      <a:pt x="11" y="4"/>
                    </a:lnTo>
                    <a:lnTo>
                      <a:pt x="16" y="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9" name="Freeform 5235"/>
              <p:cNvSpPr>
                <a:spLocks/>
              </p:cNvSpPr>
              <p:nvPr/>
            </p:nvSpPr>
            <p:spPr bwMode="auto">
              <a:xfrm>
                <a:off x="8083" y="9036"/>
                <a:ext cx="17" cy="9"/>
              </a:xfrm>
              <a:custGeom>
                <a:avLst/>
                <a:gdLst/>
                <a:ahLst/>
                <a:cxnLst>
                  <a:cxn ang="0">
                    <a:pos x="11" y="0"/>
                  </a:cxn>
                  <a:cxn ang="0">
                    <a:pos x="9" y="2"/>
                  </a:cxn>
                  <a:cxn ang="0">
                    <a:pos x="0" y="2"/>
                  </a:cxn>
                  <a:cxn ang="0">
                    <a:pos x="0" y="9"/>
                  </a:cxn>
                  <a:cxn ang="0">
                    <a:pos x="4" y="7"/>
                  </a:cxn>
                  <a:cxn ang="0">
                    <a:pos x="11" y="7"/>
                  </a:cxn>
                  <a:cxn ang="0">
                    <a:pos x="11" y="4"/>
                  </a:cxn>
                  <a:cxn ang="0">
                    <a:pos x="16" y="4"/>
                  </a:cxn>
                  <a:cxn ang="0">
                    <a:pos x="16" y="0"/>
                  </a:cxn>
                  <a:cxn ang="0">
                    <a:pos x="11" y="0"/>
                  </a:cxn>
                </a:cxnLst>
                <a:rect l="0" t="0" r="r" b="b"/>
                <a:pathLst>
                  <a:path w="17" h="9">
                    <a:moveTo>
                      <a:pt x="11" y="0"/>
                    </a:moveTo>
                    <a:lnTo>
                      <a:pt x="9" y="2"/>
                    </a:lnTo>
                    <a:lnTo>
                      <a:pt x="0" y="2"/>
                    </a:lnTo>
                    <a:lnTo>
                      <a:pt x="0" y="9"/>
                    </a:lnTo>
                    <a:lnTo>
                      <a:pt x="4" y="7"/>
                    </a:lnTo>
                    <a:lnTo>
                      <a:pt x="11" y="7"/>
                    </a:lnTo>
                    <a:lnTo>
                      <a:pt x="11" y="4"/>
                    </a:lnTo>
                    <a:lnTo>
                      <a:pt x="16" y="4"/>
                    </a:lnTo>
                    <a:lnTo>
                      <a:pt x="16" y="0"/>
                    </a:lnTo>
                    <a:lnTo>
                      <a:pt x="11"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0" name="Freeform 5236"/>
              <p:cNvSpPr>
                <a:spLocks/>
              </p:cNvSpPr>
              <p:nvPr/>
            </p:nvSpPr>
            <p:spPr bwMode="auto">
              <a:xfrm>
                <a:off x="8085" y="9036"/>
                <a:ext cx="15"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5" h="7">
                    <a:moveTo>
                      <a:pt x="14" y="4"/>
                    </a:moveTo>
                    <a:lnTo>
                      <a:pt x="14" y="0"/>
                    </a:lnTo>
                    <a:lnTo>
                      <a:pt x="7" y="0"/>
                    </a:lnTo>
                    <a:lnTo>
                      <a:pt x="4" y="2"/>
                    </a:lnTo>
                    <a:lnTo>
                      <a:pt x="0" y="2"/>
                    </a:lnTo>
                    <a:lnTo>
                      <a:pt x="0" y="7"/>
                    </a:lnTo>
                    <a:lnTo>
                      <a:pt x="9" y="7"/>
                    </a:lnTo>
                    <a:lnTo>
                      <a:pt x="9" y="4"/>
                    </a:lnTo>
                    <a:lnTo>
                      <a:pt x="14" y="4"/>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1" name="Freeform 5237"/>
              <p:cNvSpPr>
                <a:spLocks/>
              </p:cNvSpPr>
              <p:nvPr/>
            </p:nvSpPr>
            <p:spPr bwMode="auto">
              <a:xfrm>
                <a:off x="8085" y="9036"/>
                <a:ext cx="15" cy="7"/>
              </a:xfrm>
              <a:custGeom>
                <a:avLst/>
                <a:gdLst/>
                <a:ahLst/>
                <a:cxnLst>
                  <a:cxn ang="0">
                    <a:pos x="0" y="2"/>
                  </a:cxn>
                  <a:cxn ang="0">
                    <a:pos x="2" y="7"/>
                  </a:cxn>
                  <a:cxn ang="0">
                    <a:pos x="9" y="7"/>
                  </a:cxn>
                  <a:cxn ang="0">
                    <a:pos x="9" y="4"/>
                  </a:cxn>
                  <a:cxn ang="0">
                    <a:pos x="14" y="4"/>
                  </a:cxn>
                  <a:cxn ang="0">
                    <a:pos x="14" y="0"/>
                  </a:cxn>
                  <a:cxn ang="0">
                    <a:pos x="7" y="0"/>
                  </a:cxn>
                  <a:cxn ang="0">
                    <a:pos x="7" y="2"/>
                  </a:cxn>
                  <a:cxn ang="0">
                    <a:pos x="0" y="2"/>
                  </a:cxn>
                </a:cxnLst>
                <a:rect l="0" t="0" r="r" b="b"/>
                <a:pathLst>
                  <a:path w="15" h="7">
                    <a:moveTo>
                      <a:pt x="0" y="2"/>
                    </a:moveTo>
                    <a:lnTo>
                      <a:pt x="2" y="7"/>
                    </a:lnTo>
                    <a:lnTo>
                      <a:pt x="9" y="7"/>
                    </a:lnTo>
                    <a:lnTo>
                      <a:pt x="9" y="4"/>
                    </a:lnTo>
                    <a:lnTo>
                      <a:pt x="14" y="4"/>
                    </a:lnTo>
                    <a:lnTo>
                      <a:pt x="14" y="0"/>
                    </a:lnTo>
                    <a:lnTo>
                      <a:pt x="7"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2" name="Freeform 5238"/>
              <p:cNvSpPr>
                <a:spLocks/>
              </p:cNvSpPr>
              <p:nvPr/>
            </p:nvSpPr>
            <p:spPr bwMode="auto">
              <a:xfrm>
                <a:off x="8088" y="9036"/>
                <a:ext cx="12" cy="7"/>
              </a:xfrm>
              <a:custGeom>
                <a:avLst/>
                <a:gdLst/>
                <a:ahLst/>
                <a:cxnLst>
                  <a:cxn ang="0">
                    <a:pos x="7" y="0"/>
                  </a:cxn>
                  <a:cxn ang="0">
                    <a:pos x="4" y="2"/>
                  </a:cxn>
                  <a:cxn ang="0">
                    <a:pos x="0" y="2"/>
                  </a:cxn>
                  <a:cxn ang="0">
                    <a:pos x="0" y="7"/>
                  </a:cxn>
                  <a:cxn ang="0">
                    <a:pos x="7" y="7"/>
                  </a:cxn>
                  <a:cxn ang="0">
                    <a:pos x="7" y="4"/>
                  </a:cxn>
                  <a:cxn ang="0">
                    <a:pos x="12" y="4"/>
                  </a:cxn>
                  <a:cxn ang="0">
                    <a:pos x="12" y="0"/>
                  </a:cxn>
                  <a:cxn ang="0">
                    <a:pos x="7" y="0"/>
                  </a:cxn>
                </a:cxnLst>
                <a:rect l="0" t="0" r="r" b="b"/>
                <a:pathLst>
                  <a:path w="12" h="7">
                    <a:moveTo>
                      <a:pt x="7" y="0"/>
                    </a:moveTo>
                    <a:lnTo>
                      <a:pt x="4" y="2"/>
                    </a:lnTo>
                    <a:lnTo>
                      <a:pt x="0" y="2"/>
                    </a:lnTo>
                    <a:lnTo>
                      <a:pt x="0" y="7"/>
                    </a:lnTo>
                    <a:lnTo>
                      <a:pt x="7" y="7"/>
                    </a:lnTo>
                    <a:lnTo>
                      <a:pt x="7" y="4"/>
                    </a:lnTo>
                    <a:lnTo>
                      <a:pt x="12" y="4"/>
                    </a:lnTo>
                    <a:lnTo>
                      <a:pt x="12" y="0"/>
                    </a:lnTo>
                    <a:lnTo>
                      <a:pt x="7"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3" name="Freeform 5239"/>
              <p:cNvSpPr>
                <a:spLocks/>
              </p:cNvSpPr>
              <p:nvPr/>
            </p:nvSpPr>
            <p:spPr bwMode="auto">
              <a:xfrm>
                <a:off x="8088" y="9036"/>
                <a:ext cx="12" cy="7"/>
              </a:xfrm>
              <a:custGeom>
                <a:avLst/>
                <a:gdLst/>
                <a:ahLst/>
                <a:cxnLst>
                  <a:cxn ang="0">
                    <a:pos x="7" y="0"/>
                  </a:cxn>
                  <a:cxn ang="0">
                    <a:pos x="4" y="2"/>
                  </a:cxn>
                  <a:cxn ang="0">
                    <a:pos x="0" y="2"/>
                  </a:cxn>
                  <a:cxn ang="0">
                    <a:pos x="2" y="7"/>
                  </a:cxn>
                  <a:cxn ang="0">
                    <a:pos x="7" y="7"/>
                  </a:cxn>
                  <a:cxn ang="0">
                    <a:pos x="7" y="4"/>
                  </a:cxn>
                  <a:cxn ang="0">
                    <a:pos x="12" y="4"/>
                  </a:cxn>
                  <a:cxn ang="0">
                    <a:pos x="12" y="0"/>
                  </a:cxn>
                  <a:cxn ang="0">
                    <a:pos x="7" y="0"/>
                  </a:cxn>
                </a:cxnLst>
                <a:rect l="0" t="0" r="r" b="b"/>
                <a:pathLst>
                  <a:path w="12" h="7">
                    <a:moveTo>
                      <a:pt x="7" y="0"/>
                    </a:moveTo>
                    <a:lnTo>
                      <a:pt x="4" y="2"/>
                    </a:lnTo>
                    <a:lnTo>
                      <a:pt x="0" y="2"/>
                    </a:lnTo>
                    <a:lnTo>
                      <a:pt x="2" y="7"/>
                    </a:lnTo>
                    <a:lnTo>
                      <a:pt x="7" y="7"/>
                    </a:lnTo>
                    <a:lnTo>
                      <a:pt x="7" y="4"/>
                    </a:lnTo>
                    <a:lnTo>
                      <a:pt x="12" y="4"/>
                    </a:lnTo>
                    <a:lnTo>
                      <a:pt x="12" y="0"/>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4" name="Freeform 5240"/>
              <p:cNvSpPr>
                <a:spLocks/>
              </p:cNvSpPr>
              <p:nvPr/>
            </p:nvSpPr>
            <p:spPr bwMode="auto">
              <a:xfrm>
                <a:off x="8090" y="9036"/>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5" name="Freeform 5241"/>
              <p:cNvSpPr>
                <a:spLocks/>
              </p:cNvSpPr>
              <p:nvPr/>
            </p:nvSpPr>
            <p:spPr bwMode="auto">
              <a:xfrm>
                <a:off x="8078" y="8961"/>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6" name="Freeform 5242"/>
              <p:cNvSpPr>
                <a:spLocks/>
              </p:cNvSpPr>
              <p:nvPr/>
            </p:nvSpPr>
            <p:spPr bwMode="auto">
              <a:xfrm>
                <a:off x="8078" y="8961"/>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7" name="Freeform 5243"/>
              <p:cNvSpPr>
                <a:spLocks/>
              </p:cNvSpPr>
              <p:nvPr/>
            </p:nvSpPr>
            <p:spPr bwMode="auto">
              <a:xfrm>
                <a:off x="8078" y="8961"/>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8" name="Freeform 5244"/>
              <p:cNvSpPr>
                <a:spLocks/>
              </p:cNvSpPr>
              <p:nvPr/>
            </p:nvSpPr>
            <p:spPr bwMode="auto">
              <a:xfrm>
                <a:off x="8080" y="8961"/>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9" name="Freeform 5245"/>
              <p:cNvSpPr>
                <a:spLocks/>
              </p:cNvSpPr>
              <p:nvPr/>
            </p:nvSpPr>
            <p:spPr bwMode="auto">
              <a:xfrm>
                <a:off x="8080" y="8961"/>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0" name="Freeform 5246"/>
              <p:cNvSpPr>
                <a:spLocks/>
              </p:cNvSpPr>
              <p:nvPr/>
            </p:nvSpPr>
            <p:spPr bwMode="auto">
              <a:xfrm>
                <a:off x="8083" y="8961"/>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1" name="Freeform 5247"/>
              <p:cNvSpPr>
                <a:spLocks/>
              </p:cNvSpPr>
              <p:nvPr/>
            </p:nvSpPr>
            <p:spPr bwMode="auto">
              <a:xfrm>
                <a:off x="8083" y="8961"/>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2" name="Freeform 5248"/>
              <p:cNvSpPr>
                <a:spLocks/>
              </p:cNvSpPr>
              <p:nvPr/>
            </p:nvSpPr>
            <p:spPr bwMode="auto">
              <a:xfrm>
                <a:off x="8083" y="8961"/>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3" name="Freeform 5249"/>
              <p:cNvSpPr>
                <a:spLocks/>
              </p:cNvSpPr>
              <p:nvPr/>
            </p:nvSpPr>
            <p:spPr bwMode="auto">
              <a:xfrm>
                <a:off x="8085" y="896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4" name="Freeform 5250"/>
              <p:cNvSpPr>
                <a:spLocks/>
              </p:cNvSpPr>
              <p:nvPr/>
            </p:nvSpPr>
            <p:spPr bwMode="auto">
              <a:xfrm>
                <a:off x="8085" y="896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5" name="Freeform 5251"/>
              <p:cNvSpPr>
                <a:spLocks/>
              </p:cNvSpPr>
              <p:nvPr/>
            </p:nvSpPr>
            <p:spPr bwMode="auto">
              <a:xfrm>
                <a:off x="8088" y="8961"/>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6" name="Freeform 5252"/>
              <p:cNvSpPr>
                <a:spLocks/>
              </p:cNvSpPr>
              <p:nvPr/>
            </p:nvSpPr>
            <p:spPr bwMode="auto">
              <a:xfrm>
                <a:off x="8088" y="8961"/>
                <a:ext cx="4" cy="0"/>
              </a:xfrm>
              <a:custGeom>
                <a:avLst/>
                <a:gdLst/>
                <a:ahLst/>
                <a:cxnLst>
                  <a:cxn ang="0">
                    <a:pos x="0" y="0"/>
                  </a:cxn>
                  <a:cxn ang="0">
                    <a:pos x="4" y="0"/>
                  </a:cxn>
                </a:cxnLst>
                <a:rect l="0" t="0" r="r" b="b"/>
                <a:pathLst>
                  <a:path w="4">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7" name="Freeform 5253"/>
              <p:cNvSpPr>
                <a:spLocks/>
              </p:cNvSpPr>
              <p:nvPr/>
            </p:nvSpPr>
            <p:spPr bwMode="auto">
              <a:xfrm>
                <a:off x="8088" y="8966"/>
                <a:ext cx="12" cy="67"/>
              </a:xfrm>
              <a:custGeom>
                <a:avLst/>
                <a:gdLst/>
                <a:ahLst/>
                <a:cxnLst>
                  <a:cxn ang="0">
                    <a:pos x="7" y="50"/>
                  </a:cxn>
                  <a:cxn ang="0">
                    <a:pos x="7" y="67"/>
                  </a:cxn>
                  <a:cxn ang="0">
                    <a:pos x="12" y="64"/>
                  </a:cxn>
                  <a:cxn ang="0">
                    <a:pos x="12" y="48"/>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2" y="64"/>
                    </a:lnTo>
                    <a:lnTo>
                      <a:pt x="12" y="48"/>
                    </a:lnTo>
                    <a:lnTo>
                      <a:pt x="9" y="33"/>
                    </a:lnTo>
                    <a:lnTo>
                      <a:pt x="9" y="16"/>
                    </a:lnTo>
                    <a:lnTo>
                      <a:pt x="7" y="0"/>
                    </a:lnTo>
                    <a:lnTo>
                      <a:pt x="0" y="0"/>
                    </a:lnTo>
                    <a:lnTo>
                      <a:pt x="4" y="16"/>
                    </a:lnTo>
                    <a:lnTo>
                      <a:pt x="4" y="33"/>
                    </a:lnTo>
                    <a:lnTo>
                      <a:pt x="7" y="5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8" name="Freeform 5254"/>
              <p:cNvSpPr>
                <a:spLocks/>
              </p:cNvSpPr>
              <p:nvPr/>
            </p:nvSpPr>
            <p:spPr bwMode="auto">
              <a:xfrm>
                <a:off x="8088" y="8966"/>
                <a:ext cx="9" cy="67"/>
              </a:xfrm>
              <a:custGeom>
                <a:avLst/>
                <a:gdLst/>
                <a:ahLst/>
                <a:cxnLst>
                  <a:cxn ang="0">
                    <a:pos x="9" y="67"/>
                  </a:cxn>
                  <a:cxn ang="0">
                    <a:pos x="9" y="33"/>
                  </a:cxn>
                  <a:cxn ang="0">
                    <a:pos x="4" y="0"/>
                  </a:cxn>
                  <a:cxn ang="0">
                    <a:pos x="0" y="0"/>
                  </a:cxn>
                  <a:cxn ang="0">
                    <a:pos x="4" y="33"/>
                  </a:cxn>
                  <a:cxn ang="0">
                    <a:pos x="4" y="50"/>
                  </a:cxn>
                  <a:cxn ang="0">
                    <a:pos x="7" y="67"/>
                  </a:cxn>
                  <a:cxn ang="0">
                    <a:pos x="9" y="67"/>
                  </a:cxn>
                </a:cxnLst>
                <a:rect l="0" t="0" r="r" b="b"/>
                <a:pathLst>
                  <a:path w="9" h="67">
                    <a:moveTo>
                      <a:pt x="9" y="67"/>
                    </a:moveTo>
                    <a:lnTo>
                      <a:pt x="9" y="33"/>
                    </a:lnTo>
                    <a:lnTo>
                      <a:pt x="4" y="0"/>
                    </a:lnTo>
                    <a:lnTo>
                      <a:pt x="0" y="0"/>
                    </a:lnTo>
                    <a:lnTo>
                      <a:pt x="4" y="33"/>
                    </a:lnTo>
                    <a:lnTo>
                      <a:pt x="4" y="50"/>
                    </a:lnTo>
                    <a:lnTo>
                      <a:pt x="7" y="67"/>
                    </a:lnTo>
                    <a:lnTo>
                      <a:pt x="9" y="6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9" name="Freeform 5255"/>
              <p:cNvSpPr>
                <a:spLocks/>
              </p:cNvSpPr>
              <p:nvPr/>
            </p:nvSpPr>
            <p:spPr bwMode="auto">
              <a:xfrm>
                <a:off x="8088" y="8966"/>
                <a:ext cx="9" cy="67"/>
              </a:xfrm>
              <a:custGeom>
                <a:avLst/>
                <a:gdLst/>
                <a:ahLst/>
                <a:cxnLst>
                  <a:cxn ang="0">
                    <a:pos x="4" y="0"/>
                  </a:cxn>
                  <a:cxn ang="0">
                    <a:pos x="0" y="0"/>
                  </a:cxn>
                  <a:cxn ang="0">
                    <a:pos x="4" y="33"/>
                  </a:cxn>
                  <a:cxn ang="0">
                    <a:pos x="4" y="67"/>
                  </a:cxn>
                  <a:cxn ang="0">
                    <a:pos x="9" y="64"/>
                  </a:cxn>
                  <a:cxn ang="0">
                    <a:pos x="9" y="33"/>
                  </a:cxn>
                  <a:cxn ang="0">
                    <a:pos x="4" y="0"/>
                  </a:cxn>
                </a:cxnLst>
                <a:rect l="0" t="0" r="r" b="b"/>
                <a:pathLst>
                  <a:path w="9" h="67">
                    <a:moveTo>
                      <a:pt x="4" y="0"/>
                    </a:moveTo>
                    <a:lnTo>
                      <a:pt x="0" y="0"/>
                    </a:lnTo>
                    <a:lnTo>
                      <a:pt x="4" y="33"/>
                    </a:lnTo>
                    <a:lnTo>
                      <a:pt x="4" y="67"/>
                    </a:lnTo>
                    <a:lnTo>
                      <a:pt x="9" y="64"/>
                    </a:lnTo>
                    <a:lnTo>
                      <a:pt x="9" y="33"/>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0" name="Freeform 5256"/>
              <p:cNvSpPr>
                <a:spLocks/>
              </p:cNvSpPr>
              <p:nvPr/>
            </p:nvSpPr>
            <p:spPr bwMode="auto">
              <a:xfrm>
                <a:off x="8085" y="8966"/>
                <a:ext cx="12" cy="67"/>
              </a:xfrm>
              <a:custGeom>
                <a:avLst/>
                <a:gdLst/>
                <a:ahLst/>
                <a:cxnLst>
                  <a:cxn ang="0">
                    <a:pos x="7" y="50"/>
                  </a:cxn>
                  <a:cxn ang="0">
                    <a:pos x="7" y="67"/>
                  </a:cxn>
                  <a:cxn ang="0">
                    <a:pos x="12" y="64"/>
                  </a:cxn>
                  <a:cxn ang="0">
                    <a:pos x="12" y="48"/>
                  </a:cxn>
                  <a:cxn ang="0">
                    <a:pos x="9" y="33"/>
                  </a:cxn>
                  <a:cxn ang="0">
                    <a:pos x="4" y="0"/>
                  </a:cxn>
                  <a:cxn ang="0">
                    <a:pos x="0" y="0"/>
                  </a:cxn>
                  <a:cxn ang="0">
                    <a:pos x="7" y="50"/>
                  </a:cxn>
                </a:cxnLst>
                <a:rect l="0" t="0" r="r" b="b"/>
                <a:pathLst>
                  <a:path w="12" h="67">
                    <a:moveTo>
                      <a:pt x="7" y="50"/>
                    </a:moveTo>
                    <a:lnTo>
                      <a:pt x="7" y="67"/>
                    </a:lnTo>
                    <a:lnTo>
                      <a:pt x="12" y="64"/>
                    </a:lnTo>
                    <a:lnTo>
                      <a:pt x="12" y="48"/>
                    </a:lnTo>
                    <a:lnTo>
                      <a:pt x="9" y="33"/>
                    </a:lnTo>
                    <a:lnTo>
                      <a:pt x="4" y="0"/>
                    </a:lnTo>
                    <a:lnTo>
                      <a:pt x="0" y="0"/>
                    </a:lnTo>
                    <a:lnTo>
                      <a:pt x="7" y="5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1" name="Freeform 5257"/>
              <p:cNvSpPr>
                <a:spLocks/>
              </p:cNvSpPr>
              <p:nvPr/>
            </p:nvSpPr>
            <p:spPr bwMode="auto">
              <a:xfrm>
                <a:off x="8085" y="896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2" name="Freeform 5258"/>
              <p:cNvSpPr>
                <a:spLocks/>
              </p:cNvSpPr>
              <p:nvPr/>
            </p:nvSpPr>
            <p:spPr bwMode="auto">
              <a:xfrm>
                <a:off x="8083" y="8966"/>
                <a:ext cx="12" cy="67"/>
              </a:xfrm>
              <a:custGeom>
                <a:avLst/>
                <a:gdLst/>
                <a:ahLst/>
                <a:cxnLst>
                  <a:cxn ang="0">
                    <a:pos x="7" y="50"/>
                  </a:cxn>
                  <a:cxn ang="0">
                    <a:pos x="7" y="67"/>
                  </a:cxn>
                  <a:cxn ang="0">
                    <a:pos x="11" y="64"/>
                  </a:cxn>
                  <a:cxn ang="0">
                    <a:pos x="11" y="48"/>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1" y="64"/>
                    </a:lnTo>
                    <a:lnTo>
                      <a:pt x="11" y="48"/>
                    </a:lnTo>
                    <a:lnTo>
                      <a:pt x="9" y="33"/>
                    </a:lnTo>
                    <a:lnTo>
                      <a:pt x="9" y="16"/>
                    </a:lnTo>
                    <a:lnTo>
                      <a:pt x="7" y="0"/>
                    </a:lnTo>
                    <a:lnTo>
                      <a:pt x="0" y="0"/>
                    </a:lnTo>
                    <a:lnTo>
                      <a:pt x="4" y="16"/>
                    </a:lnTo>
                    <a:lnTo>
                      <a:pt x="4" y="33"/>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3" name="Freeform 5259"/>
              <p:cNvSpPr>
                <a:spLocks/>
              </p:cNvSpPr>
              <p:nvPr/>
            </p:nvSpPr>
            <p:spPr bwMode="auto">
              <a:xfrm>
                <a:off x="8083" y="8966"/>
                <a:ext cx="12" cy="67"/>
              </a:xfrm>
              <a:custGeom>
                <a:avLst/>
                <a:gdLst/>
                <a:ahLst/>
                <a:cxnLst>
                  <a:cxn ang="0">
                    <a:pos x="9" y="48"/>
                  </a:cxn>
                  <a:cxn ang="0">
                    <a:pos x="9" y="33"/>
                  </a:cxn>
                  <a:cxn ang="0">
                    <a:pos x="4" y="0"/>
                  </a:cxn>
                  <a:cxn ang="0">
                    <a:pos x="0" y="0"/>
                  </a:cxn>
                  <a:cxn ang="0">
                    <a:pos x="4" y="33"/>
                  </a:cxn>
                  <a:cxn ang="0">
                    <a:pos x="4" y="50"/>
                  </a:cxn>
                  <a:cxn ang="0">
                    <a:pos x="7" y="67"/>
                  </a:cxn>
                  <a:cxn ang="0">
                    <a:pos x="11" y="64"/>
                  </a:cxn>
                  <a:cxn ang="0">
                    <a:pos x="9" y="48"/>
                  </a:cxn>
                </a:cxnLst>
                <a:rect l="0" t="0" r="r" b="b"/>
                <a:pathLst>
                  <a:path w="12" h="67">
                    <a:moveTo>
                      <a:pt x="9" y="48"/>
                    </a:moveTo>
                    <a:lnTo>
                      <a:pt x="9" y="33"/>
                    </a:lnTo>
                    <a:lnTo>
                      <a:pt x="4" y="0"/>
                    </a:lnTo>
                    <a:lnTo>
                      <a:pt x="0" y="0"/>
                    </a:lnTo>
                    <a:lnTo>
                      <a:pt x="4" y="33"/>
                    </a:lnTo>
                    <a:lnTo>
                      <a:pt x="4" y="50"/>
                    </a:lnTo>
                    <a:lnTo>
                      <a:pt x="7" y="67"/>
                    </a:lnTo>
                    <a:lnTo>
                      <a:pt x="11" y="64"/>
                    </a:lnTo>
                    <a:lnTo>
                      <a:pt x="9" y="48"/>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4" name="Freeform 5260"/>
              <p:cNvSpPr>
                <a:spLocks/>
              </p:cNvSpPr>
              <p:nvPr/>
            </p:nvSpPr>
            <p:spPr bwMode="auto">
              <a:xfrm>
                <a:off x="8083" y="8966"/>
                <a:ext cx="9" cy="67"/>
              </a:xfrm>
              <a:custGeom>
                <a:avLst/>
                <a:gdLst/>
                <a:ahLst/>
                <a:cxnLst>
                  <a:cxn ang="0">
                    <a:pos x="4" y="0"/>
                  </a:cxn>
                  <a:cxn ang="0">
                    <a:pos x="0" y="0"/>
                  </a:cxn>
                  <a:cxn ang="0">
                    <a:pos x="4" y="33"/>
                  </a:cxn>
                  <a:cxn ang="0">
                    <a:pos x="4" y="67"/>
                  </a:cxn>
                  <a:cxn ang="0">
                    <a:pos x="9" y="64"/>
                  </a:cxn>
                  <a:cxn ang="0">
                    <a:pos x="9" y="33"/>
                  </a:cxn>
                  <a:cxn ang="0">
                    <a:pos x="4" y="0"/>
                  </a:cxn>
                </a:cxnLst>
                <a:rect l="0" t="0" r="r" b="b"/>
                <a:pathLst>
                  <a:path w="9" h="67">
                    <a:moveTo>
                      <a:pt x="4" y="0"/>
                    </a:moveTo>
                    <a:lnTo>
                      <a:pt x="0" y="0"/>
                    </a:lnTo>
                    <a:lnTo>
                      <a:pt x="4" y="33"/>
                    </a:lnTo>
                    <a:lnTo>
                      <a:pt x="4" y="67"/>
                    </a:lnTo>
                    <a:lnTo>
                      <a:pt x="9" y="64"/>
                    </a:lnTo>
                    <a:lnTo>
                      <a:pt x="9" y="33"/>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5" name="Freeform 5261"/>
              <p:cNvSpPr>
                <a:spLocks/>
              </p:cNvSpPr>
              <p:nvPr/>
            </p:nvSpPr>
            <p:spPr bwMode="auto">
              <a:xfrm>
                <a:off x="8080" y="8966"/>
                <a:ext cx="12" cy="67"/>
              </a:xfrm>
              <a:custGeom>
                <a:avLst/>
                <a:gdLst/>
                <a:ahLst/>
                <a:cxnLst>
                  <a:cxn ang="0">
                    <a:pos x="7" y="50"/>
                  </a:cxn>
                  <a:cxn ang="0">
                    <a:pos x="7" y="67"/>
                  </a:cxn>
                  <a:cxn ang="0">
                    <a:pos x="11" y="64"/>
                  </a:cxn>
                  <a:cxn ang="0">
                    <a:pos x="11" y="48"/>
                  </a:cxn>
                  <a:cxn ang="0">
                    <a:pos x="9" y="33"/>
                  </a:cxn>
                  <a:cxn ang="0">
                    <a:pos x="4" y="0"/>
                  </a:cxn>
                  <a:cxn ang="0">
                    <a:pos x="0" y="0"/>
                  </a:cxn>
                  <a:cxn ang="0">
                    <a:pos x="7" y="50"/>
                  </a:cxn>
                </a:cxnLst>
                <a:rect l="0" t="0" r="r" b="b"/>
                <a:pathLst>
                  <a:path w="12" h="67">
                    <a:moveTo>
                      <a:pt x="7" y="50"/>
                    </a:moveTo>
                    <a:lnTo>
                      <a:pt x="7" y="67"/>
                    </a:lnTo>
                    <a:lnTo>
                      <a:pt x="11" y="64"/>
                    </a:lnTo>
                    <a:lnTo>
                      <a:pt x="11" y="48"/>
                    </a:lnTo>
                    <a:lnTo>
                      <a:pt x="9" y="33"/>
                    </a:lnTo>
                    <a:lnTo>
                      <a:pt x="4" y="0"/>
                    </a:lnTo>
                    <a:lnTo>
                      <a:pt x="0" y="0"/>
                    </a:lnTo>
                    <a:lnTo>
                      <a:pt x="7" y="5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6" name="Freeform 5262"/>
              <p:cNvSpPr>
                <a:spLocks/>
              </p:cNvSpPr>
              <p:nvPr/>
            </p:nvSpPr>
            <p:spPr bwMode="auto">
              <a:xfrm>
                <a:off x="8080" y="896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7" name="Freeform 5263"/>
              <p:cNvSpPr>
                <a:spLocks/>
              </p:cNvSpPr>
              <p:nvPr/>
            </p:nvSpPr>
            <p:spPr bwMode="auto">
              <a:xfrm>
                <a:off x="8078" y="8966"/>
                <a:ext cx="12" cy="67"/>
              </a:xfrm>
              <a:custGeom>
                <a:avLst/>
                <a:gdLst/>
                <a:ahLst/>
                <a:cxnLst>
                  <a:cxn ang="0">
                    <a:pos x="7" y="50"/>
                  </a:cxn>
                  <a:cxn ang="0">
                    <a:pos x="7" y="67"/>
                  </a:cxn>
                  <a:cxn ang="0">
                    <a:pos x="11" y="64"/>
                  </a:cxn>
                  <a:cxn ang="0">
                    <a:pos x="11" y="48"/>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1" y="64"/>
                    </a:lnTo>
                    <a:lnTo>
                      <a:pt x="11" y="48"/>
                    </a:lnTo>
                    <a:lnTo>
                      <a:pt x="9" y="33"/>
                    </a:lnTo>
                    <a:lnTo>
                      <a:pt x="9" y="16"/>
                    </a:lnTo>
                    <a:lnTo>
                      <a:pt x="7" y="0"/>
                    </a:lnTo>
                    <a:lnTo>
                      <a:pt x="0" y="0"/>
                    </a:lnTo>
                    <a:lnTo>
                      <a:pt x="4" y="16"/>
                    </a:lnTo>
                    <a:lnTo>
                      <a:pt x="4" y="33"/>
                    </a:lnTo>
                    <a:lnTo>
                      <a:pt x="7" y="5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8" name="Freeform 5264"/>
              <p:cNvSpPr>
                <a:spLocks/>
              </p:cNvSpPr>
              <p:nvPr/>
            </p:nvSpPr>
            <p:spPr bwMode="auto">
              <a:xfrm>
                <a:off x="8078" y="8966"/>
                <a:ext cx="12" cy="67"/>
              </a:xfrm>
              <a:custGeom>
                <a:avLst/>
                <a:gdLst/>
                <a:ahLst/>
                <a:cxnLst>
                  <a:cxn ang="0">
                    <a:pos x="7" y="50"/>
                  </a:cxn>
                  <a:cxn ang="0">
                    <a:pos x="7" y="67"/>
                  </a:cxn>
                  <a:cxn ang="0">
                    <a:pos x="11" y="64"/>
                  </a:cxn>
                  <a:cxn ang="0">
                    <a:pos x="9" y="48"/>
                  </a:cxn>
                  <a:cxn ang="0">
                    <a:pos x="9" y="33"/>
                  </a:cxn>
                  <a:cxn ang="0">
                    <a:pos x="4" y="0"/>
                  </a:cxn>
                  <a:cxn ang="0">
                    <a:pos x="0" y="0"/>
                  </a:cxn>
                  <a:cxn ang="0">
                    <a:pos x="7" y="50"/>
                  </a:cxn>
                </a:cxnLst>
                <a:rect l="0" t="0" r="r" b="b"/>
                <a:pathLst>
                  <a:path w="12" h="67">
                    <a:moveTo>
                      <a:pt x="7" y="50"/>
                    </a:moveTo>
                    <a:lnTo>
                      <a:pt x="7" y="67"/>
                    </a:lnTo>
                    <a:lnTo>
                      <a:pt x="11" y="64"/>
                    </a:lnTo>
                    <a:lnTo>
                      <a:pt x="9" y="48"/>
                    </a:lnTo>
                    <a:lnTo>
                      <a:pt x="9" y="33"/>
                    </a:lnTo>
                    <a:lnTo>
                      <a:pt x="4" y="0"/>
                    </a:lnTo>
                    <a:lnTo>
                      <a:pt x="0" y="0"/>
                    </a:lnTo>
                    <a:lnTo>
                      <a:pt x="7" y="5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9" name="Freeform 5265"/>
              <p:cNvSpPr>
                <a:spLocks/>
              </p:cNvSpPr>
              <p:nvPr/>
            </p:nvSpPr>
            <p:spPr bwMode="auto">
              <a:xfrm>
                <a:off x="8088" y="8820"/>
                <a:ext cx="213" cy="235"/>
              </a:xfrm>
              <a:custGeom>
                <a:avLst/>
                <a:gdLst/>
                <a:ahLst/>
                <a:cxnLst>
                  <a:cxn ang="0">
                    <a:pos x="213" y="216"/>
                  </a:cxn>
                  <a:cxn ang="0">
                    <a:pos x="211" y="12"/>
                  </a:cxn>
                  <a:cxn ang="0">
                    <a:pos x="52" y="0"/>
                  </a:cxn>
                  <a:cxn ang="0">
                    <a:pos x="0" y="4"/>
                  </a:cxn>
                  <a:cxn ang="0">
                    <a:pos x="2" y="218"/>
                  </a:cxn>
                  <a:cxn ang="0">
                    <a:pos x="12" y="218"/>
                  </a:cxn>
                  <a:cxn ang="0">
                    <a:pos x="12" y="225"/>
                  </a:cxn>
                  <a:cxn ang="0">
                    <a:pos x="52" y="235"/>
                  </a:cxn>
                  <a:cxn ang="0">
                    <a:pos x="189" y="216"/>
                  </a:cxn>
                  <a:cxn ang="0">
                    <a:pos x="213" y="216"/>
                  </a:cxn>
                </a:cxnLst>
                <a:rect l="0" t="0" r="r" b="b"/>
                <a:pathLst>
                  <a:path w="213" h="235">
                    <a:moveTo>
                      <a:pt x="213" y="216"/>
                    </a:moveTo>
                    <a:lnTo>
                      <a:pt x="211" y="12"/>
                    </a:lnTo>
                    <a:lnTo>
                      <a:pt x="52" y="0"/>
                    </a:lnTo>
                    <a:lnTo>
                      <a:pt x="0" y="4"/>
                    </a:lnTo>
                    <a:lnTo>
                      <a:pt x="2" y="218"/>
                    </a:lnTo>
                    <a:lnTo>
                      <a:pt x="12" y="218"/>
                    </a:lnTo>
                    <a:lnTo>
                      <a:pt x="12" y="225"/>
                    </a:lnTo>
                    <a:lnTo>
                      <a:pt x="52" y="235"/>
                    </a:lnTo>
                    <a:lnTo>
                      <a:pt x="189" y="216"/>
                    </a:lnTo>
                    <a:lnTo>
                      <a:pt x="213" y="216"/>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0" name="Freeform 5266"/>
              <p:cNvSpPr>
                <a:spLocks/>
              </p:cNvSpPr>
              <p:nvPr/>
            </p:nvSpPr>
            <p:spPr bwMode="auto">
              <a:xfrm>
                <a:off x="8152" y="8774"/>
                <a:ext cx="327" cy="302"/>
              </a:xfrm>
              <a:custGeom>
                <a:avLst/>
                <a:gdLst/>
                <a:ahLst/>
                <a:cxnLst>
                  <a:cxn ang="0">
                    <a:pos x="254" y="240"/>
                  </a:cxn>
                  <a:cxn ang="0">
                    <a:pos x="321" y="213"/>
                  </a:cxn>
                  <a:cxn ang="0">
                    <a:pos x="323" y="182"/>
                  </a:cxn>
                  <a:cxn ang="0">
                    <a:pos x="326" y="143"/>
                  </a:cxn>
                  <a:cxn ang="0">
                    <a:pos x="323" y="107"/>
                  </a:cxn>
                  <a:cxn ang="0">
                    <a:pos x="249" y="50"/>
                  </a:cxn>
                  <a:cxn ang="0">
                    <a:pos x="244" y="38"/>
                  </a:cxn>
                  <a:cxn ang="0">
                    <a:pos x="237" y="26"/>
                  </a:cxn>
                  <a:cxn ang="0">
                    <a:pos x="218" y="11"/>
                  </a:cxn>
                  <a:cxn ang="0">
                    <a:pos x="211" y="9"/>
                  </a:cxn>
                  <a:cxn ang="0">
                    <a:pos x="199" y="4"/>
                  </a:cxn>
                  <a:cxn ang="0">
                    <a:pos x="180" y="0"/>
                  </a:cxn>
                  <a:cxn ang="0">
                    <a:pos x="168" y="2"/>
                  </a:cxn>
                  <a:cxn ang="0">
                    <a:pos x="153" y="4"/>
                  </a:cxn>
                  <a:cxn ang="0">
                    <a:pos x="141" y="7"/>
                  </a:cxn>
                  <a:cxn ang="0">
                    <a:pos x="127" y="9"/>
                  </a:cxn>
                  <a:cxn ang="0">
                    <a:pos x="110" y="11"/>
                  </a:cxn>
                  <a:cxn ang="0">
                    <a:pos x="93" y="14"/>
                  </a:cxn>
                  <a:cxn ang="0">
                    <a:pos x="83" y="16"/>
                  </a:cxn>
                  <a:cxn ang="0">
                    <a:pos x="67" y="19"/>
                  </a:cxn>
                  <a:cxn ang="0">
                    <a:pos x="50" y="21"/>
                  </a:cxn>
                  <a:cxn ang="0">
                    <a:pos x="40" y="23"/>
                  </a:cxn>
                  <a:cxn ang="0">
                    <a:pos x="31" y="26"/>
                  </a:cxn>
                  <a:cxn ang="0">
                    <a:pos x="19" y="28"/>
                  </a:cxn>
                  <a:cxn ang="0">
                    <a:pos x="9" y="31"/>
                  </a:cxn>
                  <a:cxn ang="0">
                    <a:pos x="2" y="76"/>
                  </a:cxn>
                  <a:cxn ang="0">
                    <a:pos x="0" y="208"/>
                  </a:cxn>
                  <a:cxn ang="0">
                    <a:pos x="14" y="240"/>
                  </a:cxn>
                  <a:cxn ang="0">
                    <a:pos x="21" y="242"/>
                  </a:cxn>
                  <a:cxn ang="0">
                    <a:pos x="31" y="244"/>
                  </a:cxn>
                  <a:cxn ang="0">
                    <a:pos x="40" y="247"/>
                  </a:cxn>
                  <a:cxn ang="0">
                    <a:pos x="55" y="249"/>
                  </a:cxn>
                  <a:cxn ang="0">
                    <a:pos x="64" y="251"/>
                  </a:cxn>
                  <a:cxn ang="0">
                    <a:pos x="76" y="275"/>
                  </a:cxn>
                  <a:cxn ang="0">
                    <a:pos x="52" y="283"/>
                  </a:cxn>
                  <a:cxn ang="0">
                    <a:pos x="64" y="292"/>
                  </a:cxn>
                  <a:cxn ang="0">
                    <a:pos x="74" y="295"/>
                  </a:cxn>
                  <a:cxn ang="0">
                    <a:pos x="86" y="297"/>
                  </a:cxn>
                  <a:cxn ang="0">
                    <a:pos x="196" y="302"/>
                  </a:cxn>
                  <a:cxn ang="0">
                    <a:pos x="237" y="287"/>
                  </a:cxn>
                  <a:cxn ang="0">
                    <a:pos x="247" y="280"/>
                  </a:cxn>
                  <a:cxn ang="0">
                    <a:pos x="247" y="271"/>
                  </a:cxn>
                  <a:cxn ang="0">
                    <a:pos x="240" y="263"/>
                  </a:cxn>
                  <a:cxn ang="0">
                    <a:pos x="232" y="261"/>
                  </a:cxn>
                  <a:cxn ang="0">
                    <a:pos x="218" y="254"/>
                  </a:cxn>
                </a:cxnLst>
                <a:rect l="0" t="0" r="r" b="b"/>
                <a:pathLst>
                  <a:path w="327" h="302">
                    <a:moveTo>
                      <a:pt x="218" y="254"/>
                    </a:moveTo>
                    <a:lnTo>
                      <a:pt x="254" y="240"/>
                    </a:lnTo>
                    <a:lnTo>
                      <a:pt x="319" y="227"/>
                    </a:lnTo>
                    <a:lnTo>
                      <a:pt x="321" y="213"/>
                    </a:lnTo>
                    <a:lnTo>
                      <a:pt x="321" y="199"/>
                    </a:lnTo>
                    <a:lnTo>
                      <a:pt x="323" y="182"/>
                    </a:lnTo>
                    <a:lnTo>
                      <a:pt x="323" y="163"/>
                    </a:lnTo>
                    <a:lnTo>
                      <a:pt x="326" y="143"/>
                    </a:lnTo>
                    <a:lnTo>
                      <a:pt x="323" y="127"/>
                    </a:lnTo>
                    <a:lnTo>
                      <a:pt x="323" y="107"/>
                    </a:lnTo>
                    <a:lnTo>
                      <a:pt x="321" y="91"/>
                    </a:lnTo>
                    <a:lnTo>
                      <a:pt x="249" y="50"/>
                    </a:lnTo>
                    <a:lnTo>
                      <a:pt x="247" y="43"/>
                    </a:lnTo>
                    <a:lnTo>
                      <a:pt x="244" y="38"/>
                    </a:lnTo>
                    <a:lnTo>
                      <a:pt x="240" y="31"/>
                    </a:lnTo>
                    <a:lnTo>
                      <a:pt x="237" y="26"/>
                    </a:lnTo>
                    <a:lnTo>
                      <a:pt x="228" y="16"/>
                    </a:lnTo>
                    <a:lnTo>
                      <a:pt x="218" y="11"/>
                    </a:lnTo>
                    <a:lnTo>
                      <a:pt x="216" y="9"/>
                    </a:lnTo>
                    <a:lnTo>
                      <a:pt x="211" y="9"/>
                    </a:lnTo>
                    <a:lnTo>
                      <a:pt x="203" y="7"/>
                    </a:lnTo>
                    <a:lnTo>
                      <a:pt x="199" y="4"/>
                    </a:lnTo>
                    <a:lnTo>
                      <a:pt x="194" y="4"/>
                    </a:lnTo>
                    <a:lnTo>
                      <a:pt x="180" y="0"/>
                    </a:lnTo>
                    <a:lnTo>
                      <a:pt x="172" y="0"/>
                    </a:lnTo>
                    <a:lnTo>
                      <a:pt x="168" y="2"/>
                    </a:lnTo>
                    <a:lnTo>
                      <a:pt x="158" y="2"/>
                    </a:lnTo>
                    <a:lnTo>
                      <a:pt x="153" y="4"/>
                    </a:lnTo>
                    <a:lnTo>
                      <a:pt x="146" y="4"/>
                    </a:lnTo>
                    <a:lnTo>
                      <a:pt x="141" y="7"/>
                    </a:lnTo>
                    <a:lnTo>
                      <a:pt x="132" y="7"/>
                    </a:lnTo>
                    <a:lnTo>
                      <a:pt x="127" y="9"/>
                    </a:lnTo>
                    <a:lnTo>
                      <a:pt x="115" y="9"/>
                    </a:lnTo>
                    <a:lnTo>
                      <a:pt x="110" y="11"/>
                    </a:lnTo>
                    <a:lnTo>
                      <a:pt x="98" y="11"/>
                    </a:lnTo>
                    <a:lnTo>
                      <a:pt x="93" y="14"/>
                    </a:lnTo>
                    <a:lnTo>
                      <a:pt x="88" y="14"/>
                    </a:lnTo>
                    <a:lnTo>
                      <a:pt x="83" y="16"/>
                    </a:lnTo>
                    <a:lnTo>
                      <a:pt x="72" y="16"/>
                    </a:lnTo>
                    <a:lnTo>
                      <a:pt x="67" y="19"/>
                    </a:lnTo>
                    <a:lnTo>
                      <a:pt x="57" y="19"/>
                    </a:lnTo>
                    <a:lnTo>
                      <a:pt x="50" y="21"/>
                    </a:lnTo>
                    <a:lnTo>
                      <a:pt x="45" y="21"/>
                    </a:lnTo>
                    <a:lnTo>
                      <a:pt x="40" y="23"/>
                    </a:lnTo>
                    <a:lnTo>
                      <a:pt x="36" y="23"/>
                    </a:lnTo>
                    <a:lnTo>
                      <a:pt x="31" y="26"/>
                    </a:lnTo>
                    <a:lnTo>
                      <a:pt x="23" y="26"/>
                    </a:lnTo>
                    <a:lnTo>
                      <a:pt x="19" y="28"/>
                    </a:lnTo>
                    <a:lnTo>
                      <a:pt x="14" y="28"/>
                    </a:lnTo>
                    <a:lnTo>
                      <a:pt x="9" y="31"/>
                    </a:lnTo>
                    <a:lnTo>
                      <a:pt x="4" y="52"/>
                    </a:lnTo>
                    <a:lnTo>
                      <a:pt x="2" y="76"/>
                    </a:lnTo>
                    <a:lnTo>
                      <a:pt x="0" y="98"/>
                    </a:lnTo>
                    <a:lnTo>
                      <a:pt x="0" y="208"/>
                    </a:lnTo>
                    <a:lnTo>
                      <a:pt x="4" y="235"/>
                    </a:lnTo>
                    <a:lnTo>
                      <a:pt x="14" y="240"/>
                    </a:lnTo>
                    <a:lnTo>
                      <a:pt x="19" y="240"/>
                    </a:lnTo>
                    <a:lnTo>
                      <a:pt x="21" y="242"/>
                    </a:lnTo>
                    <a:lnTo>
                      <a:pt x="26" y="244"/>
                    </a:lnTo>
                    <a:lnTo>
                      <a:pt x="31" y="244"/>
                    </a:lnTo>
                    <a:lnTo>
                      <a:pt x="33" y="247"/>
                    </a:lnTo>
                    <a:lnTo>
                      <a:pt x="40" y="247"/>
                    </a:lnTo>
                    <a:lnTo>
                      <a:pt x="45" y="249"/>
                    </a:lnTo>
                    <a:lnTo>
                      <a:pt x="55" y="249"/>
                    </a:lnTo>
                    <a:lnTo>
                      <a:pt x="57" y="251"/>
                    </a:lnTo>
                    <a:lnTo>
                      <a:pt x="64" y="251"/>
                    </a:lnTo>
                    <a:lnTo>
                      <a:pt x="86" y="266"/>
                    </a:lnTo>
                    <a:lnTo>
                      <a:pt x="76" y="275"/>
                    </a:lnTo>
                    <a:lnTo>
                      <a:pt x="60" y="280"/>
                    </a:lnTo>
                    <a:lnTo>
                      <a:pt x="52" y="283"/>
                    </a:lnTo>
                    <a:lnTo>
                      <a:pt x="55" y="287"/>
                    </a:lnTo>
                    <a:lnTo>
                      <a:pt x="64" y="292"/>
                    </a:lnTo>
                    <a:lnTo>
                      <a:pt x="69" y="292"/>
                    </a:lnTo>
                    <a:lnTo>
                      <a:pt x="74" y="295"/>
                    </a:lnTo>
                    <a:lnTo>
                      <a:pt x="79" y="295"/>
                    </a:lnTo>
                    <a:lnTo>
                      <a:pt x="86" y="297"/>
                    </a:lnTo>
                    <a:lnTo>
                      <a:pt x="136" y="297"/>
                    </a:lnTo>
                    <a:lnTo>
                      <a:pt x="196" y="302"/>
                    </a:lnTo>
                    <a:lnTo>
                      <a:pt x="232" y="290"/>
                    </a:lnTo>
                    <a:lnTo>
                      <a:pt x="237" y="287"/>
                    </a:lnTo>
                    <a:lnTo>
                      <a:pt x="242" y="285"/>
                    </a:lnTo>
                    <a:lnTo>
                      <a:pt x="247" y="280"/>
                    </a:lnTo>
                    <a:lnTo>
                      <a:pt x="249" y="275"/>
                    </a:lnTo>
                    <a:lnTo>
                      <a:pt x="247" y="271"/>
                    </a:lnTo>
                    <a:lnTo>
                      <a:pt x="244" y="266"/>
                    </a:lnTo>
                    <a:lnTo>
                      <a:pt x="240" y="263"/>
                    </a:lnTo>
                    <a:lnTo>
                      <a:pt x="237" y="263"/>
                    </a:lnTo>
                    <a:lnTo>
                      <a:pt x="232" y="261"/>
                    </a:lnTo>
                    <a:lnTo>
                      <a:pt x="228" y="259"/>
                    </a:lnTo>
                    <a:lnTo>
                      <a:pt x="218" y="254"/>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1" name="Freeform 5267"/>
              <p:cNvSpPr>
                <a:spLocks/>
              </p:cNvSpPr>
              <p:nvPr/>
            </p:nvSpPr>
            <p:spPr bwMode="auto">
              <a:xfrm>
                <a:off x="8352" y="8779"/>
                <a:ext cx="2" cy="230"/>
              </a:xfrm>
              <a:custGeom>
                <a:avLst/>
                <a:gdLst/>
                <a:ahLst/>
                <a:cxnLst>
                  <a:cxn ang="0">
                    <a:pos x="0" y="0"/>
                  </a:cxn>
                  <a:cxn ang="0">
                    <a:pos x="0" y="230"/>
                  </a:cxn>
                  <a:cxn ang="0">
                    <a:pos x="2" y="230"/>
                  </a:cxn>
                  <a:cxn ang="0">
                    <a:pos x="2" y="2"/>
                  </a:cxn>
                  <a:cxn ang="0">
                    <a:pos x="0" y="0"/>
                  </a:cxn>
                </a:cxnLst>
                <a:rect l="0" t="0" r="r" b="b"/>
                <a:pathLst>
                  <a:path w="2" h="230">
                    <a:moveTo>
                      <a:pt x="0" y="0"/>
                    </a:moveTo>
                    <a:lnTo>
                      <a:pt x="0" y="230"/>
                    </a:lnTo>
                    <a:lnTo>
                      <a:pt x="2" y="230"/>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2" name="Freeform 5268"/>
              <p:cNvSpPr>
                <a:spLocks/>
              </p:cNvSpPr>
              <p:nvPr/>
            </p:nvSpPr>
            <p:spPr bwMode="auto">
              <a:xfrm>
                <a:off x="8349" y="8779"/>
                <a:ext cx="5" cy="230"/>
              </a:xfrm>
              <a:custGeom>
                <a:avLst/>
                <a:gdLst/>
                <a:ahLst/>
                <a:cxnLst>
                  <a:cxn ang="0">
                    <a:pos x="2" y="36"/>
                  </a:cxn>
                  <a:cxn ang="0">
                    <a:pos x="0" y="115"/>
                  </a:cxn>
                  <a:cxn ang="0">
                    <a:pos x="0" y="194"/>
                  </a:cxn>
                  <a:cxn ang="0">
                    <a:pos x="2" y="230"/>
                  </a:cxn>
                  <a:cxn ang="0">
                    <a:pos x="4" y="230"/>
                  </a:cxn>
                  <a:cxn ang="0">
                    <a:pos x="2" y="177"/>
                  </a:cxn>
                  <a:cxn ang="0">
                    <a:pos x="2" y="72"/>
                  </a:cxn>
                  <a:cxn ang="0">
                    <a:pos x="4" y="2"/>
                  </a:cxn>
                  <a:cxn ang="0">
                    <a:pos x="2" y="0"/>
                  </a:cxn>
                  <a:cxn ang="0">
                    <a:pos x="2" y="36"/>
                  </a:cxn>
                </a:cxnLst>
                <a:rect l="0" t="0" r="r" b="b"/>
                <a:pathLst>
                  <a:path w="5" h="230">
                    <a:moveTo>
                      <a:pt x="2" y="36"/>
                    </a:moveTo>
                    <a:lnTo>
                      <a:pt x="0" y="115"/>
                    </a:lnTo>
                    <a:lnTo>
                      <a:pt x="0" y="194"/>
                    </a:lnTo>
                    <a:lnTo>
                      <a:pt x="2" y="230"/>
                    </a:lnTo>
                    <a:lnTo>
                      <a:pt x="4" y="230"/>
                    </a:lnTo>
                    <a:lnTo>
                      <a:pt x="2" y="177"/>
                    </a:lnTo>
                    <a:lnTo>
                      <a:pt x="2" y="72"/>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3" name="Freeform 5269"/>
              <p:cNvSpPr>
                <a:spLocks/>
              </p:cNvSpPr>
              <p:nvPr/>
            </p:nvSpPr>
            <p:spPr bwMode="auto">
              <a:xfrm>
                <a:off x="8350" y="8779"/>
                <a:ext cx="0" cy="230"/>
              </a:xfrm>
              <a:custGeom>
                <a:avLst/>
                <a:gdLst/>
                <a:ahLst/>
                <a:cxnLst>
                  <a:cxn ang="0">
                    <a:pos x="0" y="0"/>
                  </a:cxn>
                  <a:cxn ang="0">
                    <a:pos x="0" y="230"/>
                  </a:cxn>
                </a:cxnLst>
                <a:rect l="0" t="0" r="r" b="b"/>
                <a:pathLst>
                  <a:path h="230">
                    <a:moveTo>
                      <a:pt x="0" y="0"/>
                    </a:moveTo>
                    <a:lnTo>
                      <a:pt x="0" y="230"/>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4" name="Freeform 5270"/>
              <p:cNvSpPr>
                <a:spLocks/>
              </p:cNvSpPr>
              <p:nvPr/>
            </p:nvSpPr>
            <p:spPr bwMode="auto">
              <a:xfrm>
                <a:off x="8347" y="8779"/>
                <a:ext cx="5" cy="230"/>
              </a:xfrm>
              <a:custGeom>
                <a:avLst/>
                <a:gdLst/>
                <a:ahLst/>
                <a:cxnLst>
                  <a:cxn ang="0">
                    <a:pos x="2" y="0"/>
                  </a:cxn>
                  <a:cxn ang="0">
                    <a:pos x="0" y="36"/>
                  </a:cxn>
                  <a:cxn ang="0">
                    <a:pos x="0" y="230"/>
                  </a:cxn>
                  <a:cxn ang="0">
                    <a:pos x="4" y="230"/>
                  </a:cxn>
                  <a:cxn ang="0">
                    <a:pos x="2" y="177"/>
                  </a:cxn>
                  <a:cxn ang="0">
                    <a:pos x="2" y="127"/>
                  </a:cxn>
                  <a:cxn ang="0">
                    <a:pos x="4" y="72"/>
                  </a:cxn>
                  <a:cxn ang="0">
                    <a:pos x="4" y="0"/>
                  </a:cxn>
                  <a:cxn ang="0">
                    <a:pos x="2" y="0"/>
                  </a:cxn>
                </a:cxnLst>
                <a:rect l="0" t="0" r="r" b="b"/>
                <a:pathLst>
                  <a:path w="5" h="230">
                    <a:moveTo>
                      <a:pt x="2" y="0"/>
                    </a:moveTo>
                    <a:lnTo>
                      <a:pt x="0" y="36"/>
                    </a:lnTo>
                    <a:lnTo>
                      <a:pt x="0" y="230"/>
                    </a:lnTo>
                    <a:lnTo>
                      <a:pt x="4" y="230"/>
                    </a:lnTo>
                    <a:lnTo>
                      <a:pt x="2" y="177"/>
                    </a:lnTo>
                    <a:lnTo>
                      <a:pt x="2" y="127"/>
                    </a:lnTo>
                    <a:lnTo>
                      <a:pt x="4" y="72"/>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5" name="Freeform 5271"/>
              <p:cNvSpPr>
                <a:spLocks/>
              </p:cNvSpPr>
              <p:nvPr/>
            </p:nvSpPr>
            <p:spPr bwMode="auto">
              <a:xfrm>
                <a:off x="8347" y="8779"/>
                <a:ext cx="2" cy="230"/>
              </a:xfrm>
              <a:custGeom>
                <a:avLst/>
                <a:gdLst/>
                <a:ahLst/>
                <a:cxnLst>
                  <a:cxn ang="0">
                    <a:pos x="0" y="0"/>
                  </a:cxn>
                  <a:cxn ang="0">
                    <a:pos x="0" y="230"/>
                  </a:cxn>
                  <a:cxn ang="0">
                    <a:pos x="2" y="228"/>
                  </a:cxn>
                  <a:cxn ang="0">
                    <a:pos x="2" y="0"/>
                  </a:cxn>
                  <a:cxn ang="0">
                    <a:pos x="0" y="0"/>
                  </a:cxn>
                </a:cxnLst>
                <a:rect l="0" t="0" r="r" b="b"/>
                <a:pathLst>
                  <a:path w="2" h="230">
                    <a:moveTo>
                      <a:pt x="0" y="0"/>
                    </a:moveTo>
                    <a:lnTo>
                      <a:pt x="0" y="230"/>
                    </a:lnTo>
                    <a:lnTo>
                      <a:pt x="2" y="228"/>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6" name="Freeform 5272"/>
              <p:cNvSpPr>
                <a:spLocks/>
              </p:cNvSpPr>
              <p:nvPr/>
            </p:nvSpPr>
            <p:spPr bwMode="auto">
              <a:xfrm>
                <a:off x="8344" y="8779"/>
                <a:ext cx="5" cy="228"/>
              </a:xfrm>
              <a:custGeom>
                <a:avLst/>
                <a:gdLst/>
                <a:ahLst/>
                <a:cxnLst>
                  <a:cxn ang="0">
                    <a:pos x="2" y="0"/>
                  </a:cxn>
                  <a:cxn ang="0">
                    <a:pos x="0" y="36"/>
                  </a:cxn>
                  <a:cxn ang="0">
                    <a:pos x="0" y="228"/>
                  </a:cxn>
                  <a:cxn ang="0">
                    <a:pos x="4" y="228"/>
                  </a:cxn>
                  <a:cxn ang="0">
                    <a:pos x="2" y="177"/>
                  </a:cxn>
                  <a:cxn ang="0">
                    <a:pos x="2" y="72"/>
                  </a:cxn>
                  <a:cxn ang="0">
                    <a:pos x="4" y="0"/>
                  </a:cxn>
                  <a:cxn ang="0">
                    <a:pos x="2" y="0"/>
                  </a:cxn>
                </a:cxnLst>
                <a:rect l="0" t="0" r="r" b="b"/>
                <a:pathLst>
                  <a:path w="5" h="228">
                    <a:moveTo>
                      <a:pt x="2" y="0"/>
                    </a:moveTo>
                    <a:lnTo>
                      <a:pt x="0" y="36"/>
                    </a:lnTo>
                    <a:lnTo>
                      <a:pt x="0" y="228"/>
                    </a:lnTo>
                    <a:lnTo>
                      <a:pt x="4" y="228"/>
                    </a:lnTo>
                    <a:lnTo>
                      <a:pt x="2" y="177"/>
                    </a:lnTo>
                    <a:lnTo>
                      <a:pt x="2" y="72"/>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7" name="Freeform 5273"/>
              <p:cNvSpPr>
                <a:spLocks/>
              </p:cNvSpPr>
              <p:nvPr/>
            </p:nvSpPr>
            <p:spPr bwMode="auto">
              <a:xfrm>
                <a:off x="8342" y="8779"/>
                <a:ext cx="5" cy="228"/>
              </a:xfrm>
              <a:custGeom>
                <a:avLst/>
                <a:gdLst/>
                <a:ahLst/>
                <a:cxnLst>
                  <a:cxn ang="0">
                    <a:pos x="4" y="0"/>
                  </a:cxn>
                  <a:cxn ang="0">
                    <a:pos x="2" y="0"/>
                  </a:cxn>
                  <a:cxn ang="0">
                    <a:pos x="2" y="36"/>
                  </a:cxn>
                  <a:cxn ang="0">
                    <a:pos x="0" y="112"/>
                  </a:cxn>
                  <a:cxn ang="0">
                    <a:pos x="0" y="192"/>
                  </a:cxn>
                  <a:cxn ang="0">
                    <a:pos x="2" y="228"/>
                  </a:cxn>
                  <a:cxn ang="0">
                    <a:pos x="4" y="228"/>
                  </a:cxn>
                  <a:cxn ang="0">
                    <a:pos x="4" y="0"/>
                  </a:cxn>
                </a:cxnLst>
                <a:rect l="0" t="0" r="r" b="b"/>
                <a:pathLst>
                  <a:path w="5" h="228">
                    <a:moveTo>
                      <a:pt x="4" y="0"/>
                    </a:moveTo>
                    <a:lnTo>
                      <a:pt x="2" y="0"/>
                    </a:lnTo>
                    <a:lnTo>
                      <a:pt x="2" y="36"/>
                    </a:lnTo>
                    <a:lnTo>
                      <a:pt x="0" y="112"/>
                    </a:lnTo>
                    <a:lnTo>
                      <a:pt x="0" y="192"/>
                    </a:lnTo>
                    <a:lnTo>
                      <a:pt x="2" y="228"/>
                    </a:lnTo>
                    <a:lnTo>
                      <a:pt x="4" y="228"/>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8" name="Freeform 5274"/>
              <p:cNvSpPr>
                <a:spLocks/>
              </p:cNvSpPr>
              <p:nvPr/>
            </p:nvSpPr>
            <p:spPr bwMode="auto">
              <a:xfrm>
                <a:off x="8343" y="8779"/>
                <a:ext cx="0" cy="228"/>
              </a:xfrm>
              <a:custGeom>
                <a:avLst/>
                <a:gdLst/>
                <a:ahLst/>
                <a:cxnLst>
                  <a:cxn ang="0">
                    <a:pos x="0" y="0"/>
                  </a:cxn>
                  <a:cxn ang="0">
                    <a:pos x="0" y="227"/>
                  </a:cxn>
                </a:cxnLst>
                <a:rect l="0" t="0" r="r" b="b"/>
                <a:pathLst>
                  <a:path h="228">
                    <a:moveTo>
                      <a:pt x="0" y="0"/>
                    </a:moveTo>
                    <a:lnTo>
                      <a:pt x="0" y="227"/>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9" name="Freeform 5275"/>
              <p:cNvSpPr>
                <a:spLocks/>
              </p:cNvSpPr>
              <p:nvPr/>
            </p:nvSpPr>
            <p:spPr bwMode="auto">
              <a:xfrm>
                <a:off x="8340" y="8779"/>
                <a:ext cx="4" cy="228"/>
              </a:xfrm>
              <a:custGeom>
                <a:avLst/>
                <a:gdLst/>
                <a:ahLst/>
                <a:cxnLst>
                  <a:cxn ang="0">
                    <a:pos x="2" y="175"/>
                  </a:cxn>
                  <a:cxn ang="0">
                    <a:pos x="2" y="127"/>
                  </a:cxn>
                  <a:cxn ang="0">
                    <a:pos x="4" y="69"/>
                  </a:cxn>
                  <a:cxn ang="0">
                    <a:pos x="4" y="0"/>
                  </a:cxn>
                  <a:cxn ang="0">
                    <a:pos x="2" y="0"/>
                  </a:cxn>
                  <a:cxn ang="0">
                    <a:pos x="2" y="33"/>
                  </a:cxn>
                  <a:cxn ang="0">
                    <a:pos x="0" y="112"/>
                  </a:cxn>
                  <a:cxn ang="0">
                    <a:pos x="0" y="192"/>
                  </a:cxn>
                  <a:cxn ang="0">
                    <a:pos x="2" y="228"/>
                  </a:cxn>
                  <a:cxn ang="0">
                    <a:pos x="4" y="228"/>
                  </a:cxn>
                  <a:cxn ang="0">
                    <a:pos x="2" y="175"/>
                  </a:cxn>
                </a:cxnLst>
                <a:rect l="0" t="0" r="r" b="b"/>
                <a:pathLst>
                  <a:path w="4" h="228">
                    <a:moveTo>
                      <a:pt x="2" y="175"/>
                    </a:moveTo>
                    <a:lnTo>
                      <a:pt x="2" y="127"/>
                    </a:lnTo>
                    <a:lnTo>
                      <a:pt x="4" y="69"/>
                    </a:lnTo>
                    <a:lnTo>
                      <a:pt x="4" y="0"/>
                    </a:lnTo>
                    <a:lnTo>
                      <a:pt x="2" y="0"/>
                    </a:lnTo>
                    <a:lnTo>
                      <a:pt x="2" y="33"/>
                    </a:lnTo>
                    <a:lnTo>
                      <a:pt x="0" y="112"/>
                    </a:lnTo>
                    <a:lnTo>
                      <a:pt x="0" y="192"/>
                    </a:lnTo>
                    <a:lnTo>
                      <a:pt x="2" y="228"/>
                    </a:lnTo>
                    <a:lnTo>
                      <a:pt x="4" y="228"/>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0" name="Freeform 5276"/>
              <p:cNvSpPr>
                <a:spLocks/>
              </p:cNvSpPr>
              <p:nvPr/>
            </p:nvSpPr>
            <p:spPr bwMode="auto">
              <a:xfrm>
                <a:off x="8340" y="8776"/>
                <a:ext cx="2" cy="231"/>
              </a:xfrm>
              <a:custGeom>
                <a:avLst/>
                <a:gdLst/>
                <a:ahLst/>
                <a:cxnLst>
                  <a:cxn ang="0">
                    <a:pos x="0" y="0"/>
                  </a:cxn>
                  <a:cxn ang="0">
                    <a:pos x="0" y="230"/>
                  </a:cxn>
                  <a:cxn ang="0">
                    <a:pos x="2" y="230"/>
                  </a:cxn>
                  <a:cxn ang="0">
                    <a:pos x="2" y="2"/>
                  </a:cxn>
                  <a:cxn ang="0">
                    <a:pos x="0" y="0"/>
                  </a:cxn>
                </a:cxnLst>
                <a:rect l="0" t="0" r="r" b="b"/>
                <a:pathLst>
                  <a:path w="2" h="231">
                    <a:moveTo>
                      <a:pt x="0" y="0"/>
                    </a:moveTo>
                    <a:lnTo>
                      <a:pt x="0" y="230"/>
                    </a:lnTo>
                    <a:lnTo>
                      <a:pt x="2" y="230"/>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1" name="Freeform 5277"/>
              <p:cNvSpPr>
                <a:spLocks/>
              </p:cNvSpPr>
              <p:nvPr/>
            </p:nvSpPr>
            <p:spPr bwMode="auto">
              <a:xfrm>
                <a:off x="8337" y="8776"/>
                <a:ext cx="5" cy="231"/>
              </a:xfrm>
              <a:custGeom>
                <a:avLst/>
                <a:gdLst/>
                <a:ahLst/>
                <a:cxnLst>
                  <a:cxn ang="0">
                    <a:pos x="2" y="0"/>
                  </a:cxn>
                  <a:cxn ang="0">
                    <a:pos x="0" y="36"/>
                  </a:cxn>
                  <a:cxn ang="0">
                    <a:pos x="0" y="194"/>
                  </a:cxn>
                  <a:cxn ang="0">
                    <a:pos x="2" y="230"/>
                  </a:cxn>
                  <a:cxn ang="0">
                    <a:pos x="4" y="230"/>
                  </a:cxn>
                  <a:cxn ang="0">
                    <a:pos x="2" y="177"/>
                  </a:cxn>
                  <a:cxn ang="0">
                    <a:pos x="2" y="72"/>
                  </a:cxn>
                  <a:cxn ang="0">
                    <a:pos x="4" y="2"/>
                  </a:cxn>
                  <a:cxn ang="0">
                    <a:pos x="2" y="0"/>
                  </a:cxn>
                </a:cxnLst>
                <a:rect l="0" t="0" r="r" b="b"/>
                <a:pathLst>
                  <a:path w="5" h="231">
                    <a:moveTo>
                      <a:pt x="2" y="0"/>
                    </a:moveTo>
                    <a:lnTo>
                      <a:pt x="0" y="36"/>
                    </a:lnTo>
                    <a:lnTo>
                      <a:pt x="0" y="194"/>
                    </a:lnTo>
                    <a:lnTo>
                      <a:pt x="2" y="230"/>
                    </a:lnTo>
                    <a:lnTo>
                      <a:pt x="4" y="230"/>
                    </a:lnTo>
                    <a:lnTo>
                      <a:pt x="2" y="177"/>
                    </a:lnTo>
                    <a:lnTo>
                      <a:pt x="2" y="7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2" name="Freeform 5278"/>
              <p:cNvSpPr>
                <a:spLocks/>
              </p:cNvSpPr>
              <p:nvPr/>
            </p:nvSpPr>
            <p:spPr bwMode="auto">
              <a:xfrm>
                <a:off x="8337" y="8776"/>
                <a:ext cx="3" cy="231"/>
              </a:xfrm>
              <a:custGeom>
                <a:avLst/>
                <a:gdLst/>
                <a:ahLst/>
                <a:cxnLst>
                  <a:cxn ang="0">
                    <a:pos x="0" y="0"/>
                  </a:cxn>
                  <a:cxn ang="0">
                    <a:pos x="0" y="230"/>
                  </a:cxn>
                  <a:cxn ang="0">
                    <a:pos x="2" y="230"/>
                  </a:cxn>
                  <a:cxn ang="0">
                    <a:pos x="2" y="2"/>
                  </a:cxn>
                  <a:cxn ang="0">
                    <a:pos x="0" y="0"/>
                  </a:cxn>
                </a:cxnLst>
                <a:rect l="0" t="0" r="r" b="b"/>
                <a:pathLst>
                  <a:path w="3" h="231">
                    <a:moveTo>
                      <a:pt x="0" y="0"/>
                    </a:moveTo>
                    <a:lnTo>
                      <a:pt x="0" y="230"/>
                    </a:lnTo>
                    <a:lnTo>
                      <a:pt x="2" y="230"/>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3" name="Freeform 5279"/>
              <p:cNvSpPr>
                <a:spLocks/>
              </p:cNvSpPr>
              <p:nvPr/>
            </p:nvSpPr>
            <p:spPr bwMode="auto">
              <a:xfrm>
                <a:off x="8355" y="8781"/>
                <a:ext cx="0" cy="228"/>
              </a:xfrm>
              <a:custGeom>
                <a:avLst/>
                <a:gdLst/>
                <a:ahLst/>
                <a:cxnLst>
                  <a:cxn ang="0">
                    <a:pos x="0" y="0"/>
                  </a:cxn>
                  <a:cxn ang="0">
                    <a:pos x="0" y="227"/>
                  </a:cxn>
                </a:cxnLst>
                <a:rect l="0" t="0" r="r" b="b"/>
                <a:pathLst>
                  <a:path h="228">
                    <a:moveTo>
                      <a:pt x="0" y="0"/>
                    </a:moveTo>
                    <a:lnTo>
                      <a:pt x="0" y="227"/>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4" name="Freeform 5280"/>
              <p:cNvSpPr>
                <a:spLocks/>
              </p:cNvSpPr>
              <p:nvPr/>
            </p:nvSpPr>
            <p:spPr bwMode="auto">
              <a:xfrm>
                <a:off x="8088" y="8820"/>
                <a:ext cx="52" cy="230"/>
              </a:xfrm>
              <a:custGeom>
                <a:avLst/>
                <a:gdLst/>
                <a:ahLst/>
                <a:cxnLst>
                  <a:cxn ang="0">
                    <a:pos x="9" y="220"/>
                  </a:cxn>
                  <a:cxn ang="0">
                    <a:pos x="9" y="230"/>
                  </a:cxn>
                  <a:cxn ang="0">
                    <a:pos x="52" y="230"/>
                  </a:cxn>
                  <a:cxn ang="0">
                    <a:pos x="52" y="0"/>
                  </a:cxn>
                  <a:cxn ang="0">
                    <a:pos x="0" y="4"/>
                  </a:cxn>
                  <a:cxn ang="0">
                    <a:pos x="0" y="218"/>
                  </a:cxn>
                  <a:cxn ang="0">
                    <a:pos x="9" y="220"/>
                  </a:cxn>
                </a:cxnLst>
                <a:rect l="0" t="0" r="r" b="b"/>
                <a:pathLst>
                  <a:path w="52" h="230">
                    <a:moveTo>
                      <a:pt x="9" y="220"/>
                    </a:moveTo>
                    <a:lnTo>
                      <a:pt x="9" y="230"/>
                    </a:lnTo>
                    <a:lnTo>
                      <a:pt x="52" y="230"/>
                    </a:lnTo>
                    <a:lnTo>
                      <a:pt x="52" y="0"/>
                    </a:lnTo>
                    <a:lnTo>
                      <a:pt x="0" y="4"/>
                    </a:lnTo>
                    <a:lnTo>
                      <a:pt x="0" y="218"/>
                    </a:lnTo>
                    <a:lnTo>
                      <a:pt x="9" y="22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5" name="Freeform 5281"/>
              <p:cNvSpPr>
                <a:spLocks/>
              </p:cNvSpPr>
              <p:nvPr/>
            </p:nvSpPr>
            <p:spPr bwMode="auto">
              <a:xfrm>
                <a:off x="8088" y="8820"/>
                <a:ext cx="52" cy="213"/>
              </a:xfrm>
              <a:custGeom>
                <a:avLst/>
                <a:gdLst/>
                <a:ahLst/>
                <a:cxnLst>
                  <a:cxn ang="0">
                    <a:pos x="43" y="2"/>
                  </a:cxn>
                  <a:cxn ang="0">
                    <a:pos x="19" y="2"/>
                  </a:cxn>
                  <a:cxn ang="0">
                    <a:pos x="16" y="4"/>
                  </a:cxn>
                  <a:cxn ang="0">
                    <a:pos x="0" y="4"/>
                  </a:cxn>
                  <a:cxn ang="0">
                    <a:pos x="0" y="203"/>
                  </a:cxn>
                  <a:cxn ang="0">
                    <a:pos x="9" y="203"/>
                  </a:cxn>
                  <a:cxn ang="0">
                    <a:pos x="9" y="213"/>
                  </a:cxn>
                  <a:cxn ang="0">
                    <a:pos x="52" y="213"/>
                  </a:cxn>
                  <a:cxn ang="0">
                    <a:pos x="52" y="0"/>
                  </a:cxn>
                  <a:cxn ang="0">
                    <a:pos x="45" y="0"/>
                  </a:cxn>
                  <a:cxn ang="0">
                    <a:pos x="43" y="2"/>
                  </a:cxn>
                </a:cxnLst>
                <a:rect l="0" t="0" r="r" b="b"/>
                <a:pathLst>
                  <a:path w="52" h="213">
                    <a:moveTo>
                      <a:pt x="43" y="2"/>
                    </a:moveTo>
                    <a:lnTo>
                      <a:pt x="19" y="2"/>
                    </a:lnTo>
                    <a:lnTo>
                      <a:pt x="16" y="4"/>
                    </a:lnTo>
                    <a:lnTo>
                      <a:pt x="0" y="4"/>
                    </a:lnTo>
                    <a:lnTo>
                      <a:pt x="0" y="203"/>
                    </a:lnTo>
                    <a:lnTo>
                      <a:pt x="9" y="203"/>
                    </a:lnTo>
                    <a:lnTo>
                      <a:pt x="9" y="213"/>
                    </a:lnTo>
                    <a:lnTo>
                      <a:pt x="52" y="213"/>
                    </a:lnTo>
                    <a:lnTo>
                      <a:pt x="52" y="0"/>
                    </a:lnTo>
                    <a:lnTo>
                      <a:pt x="45" y="0"/>
                    </a:lnTo>
                    <a:lnTo>
                      <a:pt x="4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6" name="Freeform 5282"/>
              <p:cNvSpPr>
                <a:spLocks/>
              </p:cNvSpPr>
              <p:nvPr/>
            </p:nvSpPr>
            <p:spPr bwMode="auto">
              <a:xfrm>
                <a:off x="8088" y="8820"/>
                <a:ext cx="52" cy="196"/>
              </a:xfrm>
              <a:custGeom>
                <a:avLst/>
                <a:gdLst/>
                <a:ahLst/>
                <a:cxnLst>
                  <a:cxn ang="0">
                    <a:pos x="9" y="196"/>
                  </a:cxn>
                  <a:cxn ang="0">
                    <a:pos x="52" y="196"/>
                  </a:cxn>
                  <a:cxn ang="0">
                    <a:pos x="52" y="0"/>
                  </a:cxn>
                  <a:cxn ang="0">
                    <a:pos x="48" y="0"/>
                  </a:cxn>
                  <a:cxn ang="0">
                    <a:pos x="45" y="2"/>
                  </a:cxn>
                  <a:cxn ang="0">
                    <a:pos x="19" y="2"/>
                  </a:cxn>
                  <a:cxn ang="0">
                    <a:pos x="16" y="4"/>
                  </a:cxn>
                  <a:cxn ang="0">
                    <a:pos x="0" y="4"/>
                  </a:cxn>
                  <a:cxn ang="0">
                    <a:pos x="0" y="187"/>
                  </a:cxn>
                  <a:cxn ang="0">
                    <a:pos x="4" y="187"/>
                  </a:cxn>
                  <a:cxn ang="0">
                    <a:pos x="9" y="189"/>
                  </a:cxn>
                  <a:cxn ang="0">
                    <a:pos x="9" y="196"/>
                  </a:cxn>
                </a:cxnLst>
                <a:rect l="0" t="0" r="r" b="b"/>
                <a:pathLst>
                  <a:path w="52" h="196">
                    <a:moveTo>
                      <a:pt x="9" y="196"/>
                    </a:moveTo>
                    <a:lnTo>
                      <a:pt x="52" y="196"/>
                    </a:lnTo>
                    <a:lnTo>
                      <a:pt x="52" y="0"/>
                    </a:lnTo>
                    <a:lnTo>
                      <a:pt x="48" y="0"/>
                    </a:lnTo>
                    <a:lnTo>
                      <a:pt x="45" y="2"/>
                    </a:lnTo>
                    <a:lnTo>
                      <a:pt x="19" y="2"/>
                    </a:lnTo>
                    <a:lnTo>
                      <a:pt x="16" y="4"/>
                    </a:lnTo>
                    <a:lnTo>
                      <a:pt x="0" y="4"/>
                    </a:lnTo>
                    <a:lnTo>
                      <a:pt x="0" y="187"/>
                    </a:lnTo>
                    <a:lnTo>
                      <a:pt x="4" y="187"/>
                    </a:lnTo>
                    <a:lnTo>
                      <a:pt x="9" y="189"/>
                    </a:lnTo>
                    <a:lnTo>
                      <a:pt x="9" y="196"/>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7" name="Freeform 5283"/>
              <p:cNvSpPr>
                <a:spLocks/>
              </p:cNvSpPr>
              <p:nvPr/>
            </p:nvSpPr>
            <p:spPr bwMode="auto">
              <a:xfrm>
                <a:off x="8088" y="8820"/>
                <a:ext cx="52" cy="180"/>
              </a:xfrm>
              <a:custGeom>
                <a:avLst/>
                <a:gdLst/>
                <a:ahLst/>
                <a:cxnLst>
                  <a:cxn ang="0">
                    <a:pos x="45" y="2"/>
                  </a:cxn>
                  <a:cxn ang="0">
                    <a:pos x="19" y="2"/>
                  </a:cxn>
                  <a:cxn ang="0">
                    <a:pos x="16" y="4"/>
                  </a:cxn>
                  <a:cxn ang="0">
                    <a:pos x="0" y="4"/>
                  </a:cxn>
                  <a:cxn ang="0">
                    <a:pos x="0" y="172"/>
                  </a:cxn>
                  <a:cxn ang="0">
                    <a:pos x="9" y="172"/>
                  </a:cxn>
                  <a:cxn ang="0">
                    <a:pos x="9" y="180"/>
                  </a:cxn>
                  <a:cxn ang="0">
                    <a:pos x="52" y="180"/>
                  </a:cxn>
                  <a:cxn ang="0">
                    <a:pos x="52" y="0"/>
                  </a:cxn>
                  <a:cxn ang="0">
                    <a:pos x="48" y="0"/>
                  </a:cxn>
                  <a:cxn ang="0">
                    <a:pos x="45" y="2"/>
                  </a:cxn>
                </a:cxnLst>
                <a:rect l="0" t="0" r="r" b="b"/>
                <a:pathLst>
                  <a:path w="52" h="180">
                    <a:moveTo>
                      <a:pt x="45" y="2"/>
                    </a:moveTo>
                    <a:lnTo>
                      <a:pt x="19" y="2"/>
                    </a:lnTo>
                    <a:lnTo>
                      <a:pt x="16" y="4"/>
                    </a:lnTo>
                    <a:lnTo>
                      <a:pt x="0" y="4"/>
                    </a:lnTo>
                    <a:lnTo>
                      <a:pt x="0" y="172"/>
                    </a:lnTo>
                    <a:lnTo>
                      <a:pt x="9" y="172"/>
                    </a:lnTo>
                    <a:lnTo>
                      <a:pt x="9" y="180"/>
                    </a:lnTo>
                    <a:lnTo>
                      <a:pt x="52" y="180"/>
                    </a:lnTo>
                    <a:lnTo>
                      <a:pt x="52" y="0"/>
                    </a:lnTo>
                    <a:lnTo>
                      <a:pt x="48" y="0"/>
                    </a:lnTo>
                    <a:lnTo>
                      <a:pt x="45"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8" name="Freeform 5284"/>
              <p:cNvSpPr>
                <a:spLocks/>
              </p:cNvSpPr>
              <p:nvPr/>
            </p:nvSpPr>
            <p:spPr bwMode="auto">
              <a:xfrm>
                <a:off x="8088" y="8820"/>
                <a:ext cx="52" cy="163"/>
              </a:xfrm>
              <a:custGeom>
                <a:avLst/>
                <a:gdLst/>
                <a:ahLst/>
                <a:cxnLst>
                  <a:cxn ang="0">
                    <a:pos x="9" y="163"/>
                  </a:cxn>
                  <a:cxn ang="0">
                    <a:pos x="52" y="163"/>
                  </a:cxn>
                  <a:cxn ang="0">
                    <a:pos x="52" y="0"/>
                  </a:cxn>
                  <a:cxn ang="0">
                    <a:pos x="48" y="0"/>
                  </a:cxn>
                  <a:cxn ang="0">
                    <a:pos x="45" y="2"/>
                  </a:cxn>
                  <a:cxn ang="0">
                    <a:pos x="19" y="2"/>
                  </a:cxn>
                  <a:cxn ang="0">
                    <a:pos x="16" y="4"/>
                  </a:cxn>
                  <a:cxn ang="0">
                    <a:pos x="0" y="4"/>
                  </a:cxn>
                  <a:cxn ang="0">
                    <a:pos x="0" y="156"/>
                  </a:cxn>
                  <a:cxn ang="0">
                    <a:pos x="7" y="156"/>
                  </a:cxn>
                  <a:cxn ang="0">
                    <a:pos x="9" y="158"/>
                  </a:cxn>
                  <a:cxn ang="0">
                    <a:pos x="9" y="163"/>
                  </a:cxn>
                </a:cxnLst>
                <a:rect l="0" t="0" r="r" b="b"/>
                <a:pathLst>
                  <a:path w="52" h="163">
                    <a:moveTo>
                      <a:pt x="9" y="163"/>
                    </a:moveTo>
                    <a:lnTo>
                      <a:pt x="52" y="163"/>
                    </a:lnTo>
                    <a:lnTo>
                      <a:pt x="52" y="0"/>
                    </a:lnTo>
                    <a:lnTo>
                      <a:pt x="48" y="0"/>
                    </a:lnTo>
                    <a:lnTo>
                      <a:pt x="45" y="2"/>
                    </a:lnTo>
                    <a:lnTo>
                      <a:pt x="19" y="2"/>
                    </a:lnTo>
                    <a:lnTo>
                      <a:pt x="16" y="4"/>
                    </a:lnTo>
                    <a:lnTo>
                      <a:pt x="0" y="4"/>
                    </a:lnTo>
                    <a:lnTo>
                      <a:pt x="0" y="156"/>
                    </a:lnTo>
                    <a:lnTo>
                      <a:pt x="7" y="156"/>
                    </a:lnTo>
                    <a:lnTo>
                      <a:pt x="9" y="158"/>
                    </a:lnTo>
                    <a:lnTo>
                      <a:pt x="9" y="163"/>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9" name="Freeform 5285"/>
              <p:cNvSpPr>
                <a:spLocks/>
              </p:cNvSpPr>
              <p:nvPr/>
            </p:nvSpPr>
            <p:spPr bwMode="auto">
              <a:xfrm>
                <a:off x="8088" y="8820"/>
                <a:ext cx="52" cy="146"/>
              </a:xfrm>
              <a:custGeom>
                <a:avLst/>
                <a:gdLst/>
                <a:ahLst/>
                <a:cxnLst>
                  <a:cxn ang="0">
                    <a:pos x="48" y="2"/>
                  </a:cxn>
                  <a:cxn ang="0">
                    <a:pos x="19" y="2"/>
                  </a:cxn>
                  <a:cxn ang="0">
                    <a:pos x="16" y="4"/>
                  </a:cxn>
                  <a:cxn ang="0">
                    <a:pos x="0" y="4"/>
                  </a:cxn>
                  <a:cxn ang="0">
                    <a:pos x="0" y="141"/>
                  </a:cxn>
                  <a:cxn ang="0">
                    <a:pos x="9" y="141"/>
                  </a:cxn>
                  <a:cxn ang="0">
                    <a:pos x="9" y="146"/>
                  </a:cxn>
                  <a:cxn ang="0">
                    <a:pos x="52" y="146"/>
                  </a:cxn>
                  <a:cxn ang="0">
                    <a:pos x="52" y="0"/>
                  </a:cxn>
                  <a:cxn ang="0">
                    <a:pos x="48" y="2"/>
                  </a:cxn>
                </a:cxnLst>
                <a:rect l="0" t="0" r="r" b="b"/>
                <a:pathLst>
                  <a:path w="52" h="146">
                    <a:moveTo>
                      <a:pt x="48" y="2"/>
                    </a:moveTo>
                    <a:lnTo>
                      <a:pt x="19" y="2"/>
                    </a:lnTo>
                    <a:lnTo>
                      <a:pt x="16" y="4"/>
                    </a:lnTo>
                    <a:lnTo>
                      <a:pt x="0" y="4"/>
                    </a:lnTo>
                    <a:lnTo>
                      <a:pt x="0" y="141"/>
                    </a:lnTo>
                    <a:lnTo>
                      <a:pt x="9" y="141"/>
                    </a:lnTo>
                    <a:lnTo>
                      <a:pt x="9" y="146"/>
                    </a:lnTo>
                    <a:lnTo>
                      <a:pt x="52" y="146"/>
                    </a:lnTo>
                    <a:lnTo>
                      <a:pt x="52" y="0"/>
                    </a:lnTo>
                    <a:lnTo>
                      <a:pt x="48"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0" name="Freeform 5286"/>
              <p:cNvSpPr>
                <a:spLocks/>
              </p:cNvSpPr>
              <p:nvPr/>
            </p:nvSpPr>
            <p:spPr bwMode="auto">
              <a:xfrm>
                <a:off x="8088" y="8820"/>
                <a:ext cx="52" cy="129"/>
              </a:xfrm>
              <a:custGeom>
                <a:avLst/>
                <a:gdLst/>
                <a:ahLst/>
                <a:cxnLst>
                  <a:cxn ang="0">
                    <a:pos x="48" y="2"/>
                  </a:cxn>
                  <a:cxn ang="0">
                    <a:pos x="19" y="2"/>
                  </a:cxn>
                  <a:cxn ang="0">
                    <a:pos x="16" y="4"/>
                  </a:cxn>
                  <a:cxn ang="0">
                    <a:pos x="0" y="4"/>
                  </a:cxn>
                  <a:cxn ang="0">
                    <a:pos x="0" y="124"/>
                  </a:cxn>
                  <a:cxn ang="0">
                    <a:pos x="9" y="124"/>
                  </a:cxn>
                  <a:cxn ang="0">
                    <a:pos x="9" y="129"/>
                  </a:cxn>
                  <a:cxn ang="0">
                    <a:pos x="52" y="129"/>
                  </a:cxn>
                  <a:cxn ang="0">
                    <a:pos x="52" y="0"/>
                  </a:cxn>
                  <a:cxn ang="0">
                    <a:pos x="48" y="2"/>
                  </a:cxn>
                </a:cxnLst>
                <a:rect l="0" t="0" r="r" b="b"/>
                <a:pathLst>
                  <a:path w="52" h="129">
                    <a:moveTo>
                      <a:pt x="48" y="2"/>
                    </a:moveTo>
                    <a:lnTo>
                      <a:pt x="19" y="2"/>
                    </a:lnTo>
                    <a:lnTo>
                      <a:pt x="16" y="4"/>
                    </a:lnTo>
                    <a:lnTo>
                      <a:pt x="0" y="4"/>
                    </a:lnTo>
                    <a:lnTo>
                      <a:pt x="0" y="124"/>
                    </a:lnTo>
                    <a:lnTo>
                      <a:pt x="9" y="124"/>
                    </a:lnTo>
                    <a:lnTo>
                      <a:pt x="9" y="129"/>
                    </a:lnTo>
                    <a:lnTo>
                      <a:pt x="52" y="129"/>
                    </a:lnTo>
                    <a:lnTo>
                      <a:pt x="52" y="0"/>
                    </a:lnTo>
                    <a:lnTo>
                      <a:pt x="48"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1" name="Freeform 5287"/>
              <p:cNvSpPr>
                <a:spLocks/>
              </p:cNvSpPr>
              <p:nvPr/>
            </p:nvSpPr>
            <p:spPr bwMode="auto">
              <a:xfrm>
                <a:off x="8088" y="8822"/>
                <a:ext cx="52" cy="113"/>
              </a:xfrm>
              <a:custGeom>
                <a:avLst/>
                <a:gdLst/>
                <a:ahLst/>
                <a:cxnLst>
                  <a:cxn ang="0">
                    <a:pos x="52" y="0"/>
                  </a:cxn>
                  <a:cxn ang="0">
                    <a:pos x="19" y="0"/>
                  </a:cxn>
                  <a:cxn ang="0">
                    <a:pos x="16" y="2"/>
                  </a:cxn>
                  <a:cxn ang="0">
                    <a:pos x="0" y="2"/>
                  </a:cxn>
                  <a:cxn ang="0">
                    <a:pos x="0" y="107"/>
                  </a:cxn>
                  <a:cxn ang="0">
                    <a:pos x="9" y="107"/>
                  </a:cxn>
                  <a:cxn ang="0">
                    <a:pos x="9" y="110"/>
                  </a:cxn>
                  <a:cxn ang="0">
                    <a:pos x="40" y="110"/>
                  </a:cxn>
                  <a:cxn ang="0">
                    <a:pos x="45" y="112"/>
                  </a:cxn>
                  <a:cxn ang="0">
                    <a:pos x="52" y="112"/>
                  </a:cxn>
                  <a:cxn ang="0">
                    <a:pos x="52" y="0"/>
                  </a:cxn>
                </a:cxnLst>
                <a:rect l="0" t="0" r="r" b="b"/>
                <a:pathLst>
                  <a:path w="52" h="113">
                    <a:moveTo>
                      <a:pt x="52" y="0"/>
                    </a:moveTo>
                    <a:lnTo>
                      <a:pt x="19" y="0"/>
                    </a:lnTo>
                    <a:lnTo>
                      <a:pt x="16" y="2"/>
                    </a:lnTo>
                    <a:lnTo>
                      <a:pt x="0" y="2"/>
                    </a:lnTo>
                    <a:lnTo>
                      <a:pt x="0" y="107"/>
                    </a:lnTo>
                    <a:lnTo>
                      <a:pt x="9" y="107"/>
                    </a:lnTo>
                    <a:lnTo>
                      <a:pt x="9" y="110"/>
                    </a:lnTo>
                    <a:lnTo>
                      <a:pt x="40" y="110"/>
                    </a:lnTo>
                    <a:lnTo>
                      <a:pt x="45" y="112"/>
                    </a:lnTo>
                    <a:lnTo>
                      <a:pt x="52" y="112"/>
                    </a:lnTo>
                    <a:lnTo>
                      <a:pt x="52" y="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2" name="Freeform 5288"/>
              <p:cNvSpPr>
                <a:spLocks/>
              </p:cNvSpPr>
              <p:nvPr/>
            </p:nvSpPr>
            <p:spPr bwMode="auto">
              <a:xfrm>
                <a:off x="8088" y="8822"/>
                <a:ext cx="52" cy="96"/>
              </a:xfrm>
              <a:custGeom>
                <a:avLst/>
                <a:gdLst/>
                <a:ahLst/>
                <a:cxnLst>
                  <a:cxn ang="0">
                    <a:pos x="52" y="0"/>
                  </a:cxn>
                  <a:cxn ang="0">
                    <a:pos x="19" y="0"/>
                  </a:cxn>
                  <a:cxn ang="0">
                    <a:pos x="16" y="2"/>
                  </a:cxn>
                  <a:cxn ang="0">
                    <a:pos x="0" y="2"/>
                  </a:cxn>
                  <a:cxn ang="0">
                    <a:pos x="0" y="91"/>
                  </a:cxn>
                  <a:cxn ang="0">
                    <a:pos x="9" y="91"/>
                  </a:cxn>
                  <a:cxn ang="0">
                    <a:pos x="9" y="96"/>
                  </a:cxn>
                  <a:cxn ang="0">
                    <a:pos x="52" y="96"/>
                  </a:cxn>
                  <a:cxn ang="0">
                    <a:pos x="52" y="0"/>
                  </a:cxn>
                </a:cxnLst>
                <a:rect l="0" t="0" r="r" b="b"/>
                <a:pathLst>
                  <a:path w="52" h="96">
                    <a:moveTo>
                      <a:pt x="52" y="0"/>
                    </a:moveTo>
                    <a:lnTo>
                      <a:pt x="19" y="0"/>
                    </a:lnTo>
                    <a:lnTo>
                      <a:pt x="16" y="2"/>
                    </a:lnTo>
                    <a:lnTo>
                      <a:pt x="0" y="2"/>
                    </a:lnTo>
                    <a:lnTo>
                      <a:pt x="0" y="91"/>
                    </a:lnTo>
                    <a:lnTo>
                      <a:pt x="9" y="91"/>
                    </a:lnTo>
                    <a:lnTo>
                      <a:pt x="9" y="96"/>
                    </a:lnTo>
                    <a:lnTo>
                      <a:pt x="52" y="96"/>
                    </a:lnTo>
                    <a:lnTo>
                      <a:pt x="52" y="0"/>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3" name="Freeform 5289"/>
              <p:cNvSpPr>
                <a:spLocks/>
              </p:cNvSpPr>
              <p:nvPr/>
            </p:nvSpPr>
            <p:spPr bwMode="auto">
              <a:xfrm>
                <a:off x="8088" y="8822"/>
                <a:ext cx="52" cy="79"/>
              </a:xfrm>
              <a:custGeom>
                <a:avLst/>
                <a:gdLst/>
                <a:ahLst/>
                <a:cxnLst>
                  <a:cxn ang="0">
                    <a:pos x="9" y="79"/>
                  </a:cxn>
                  <a:cxn ang="0">
                    <a:pos x="52" y="79"/>
                  </a:cxn>
                  <a:cxn ang="0">
                    <a:pos x="52" y="0"/>
                  </a:cxn>
                  <a:cxn ang="0">
                    <a:pos x="19" y="0"/>
                  </a:cxn>
                  <a:cxn ang="0">
                    <a:pos x="16" y="2"/>
                  </a:cxn>
                  <a:cxn ang="0">
                    <a:pos x="0" y="2"/>
                  </a:cxn>
                  <a:cxn ang="0">
                    <a:pos x="0" y="74"/>
                  </a:cxn>
                  <a:cxn ang="0">
                    <a:pos x="2" y="76"/>
                  </a:cxn>
                  <a:cxn ang="0">
                    <a:pos x="9" y="76"/>
                  </a:cxn>
                  <a:cxn ang="0">
                    <a:pos x="9" y="79"/>
                  </a:cxn>
                </a:cxnLst>
                <a:rect l="0" t="0" r="r" b="b"/>
                <a:pathLst>
                  <a:path w="52" h="79">
                    <a:moveTo>
                      <a:pt x="9" y="79"/>
                    </a:moveTo>
                    <a:lnTo>
                      <a:pt x="52" y="79"/>
                    </a:lnTo>
                    <a:lnTo>
                      <a:pt x="52" y="0"/>
                    </a:lnTo>
                    <a:lnTo>
                      <a:pt x="19" y="0"/>
                    </a:lnTo>
                    <a:lnTo>
                      <a:pt x="16" y="2"/>
                    </a:lnTo>
                    <a:lnTo>
                      <a:pt x="0" y="2"/>
                    </a:lnTo>
                    <a:lnTo>
                      <a:pt x="0" y="74"/>
                    </a:lnTo>
                    <a:lnTo>
                      <a:pt x="2" y="76"/>
                    </a:lnTo>
                    <a:lnTo>
                      <a:pt x="9" y="76"/>
                    </a:lnTo>
                    <a:lnTo>
                      <a:pt x="9" y="79"/>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4" name="Freeform 5290"/>
              <p:cNvSpPr>
                <a:spLocks/>
              </p:cNvSpPr>
              <p:nvPr/>
            </p:nvSpPr>
            <p:spPr bwMode="auto">
              <a:xfrm>
                <a:off x="8088" y="8822"/>
                <a:ext cx="52" cy="62"/>
              </a:xfrm>
              <a:custGeom>
                <a:avLst/>
                <a:gdLst/>
                <a:ahLst/>
                <a:cxnLst>
                  <a:cxn ang="0">
                    <a:pos x="52" y="0"/>
                  </a:cxn>
                  <a:cxn ang="0">
                    <a:pos x="19" y="0"/>
                  </a:cxn>
                  <a:cxn ang="0">
                    <a:pos x="16" y="2"/>
                  </a:cxn>
                  <a:cxn ang="0">
                    <a:pos x="0" y="2"/>
                  </a:cxn>
                  <a:cxn ang="0">
                    <a:pos x="0" y="60"/>
                  </a:cxn>
                  <a:cxn ang="0">
                    <a:pos x="9" y="60"/>
                  </a:cxn>
                  <a:cxn ang="0">
                    <a:pos x="9" y="62"/>
                  </a:cxn>
                  <a:cxn ang="0">
                    <a:pos x="52" y="62"/>
                  </a:cxn>
                  <a:cxn ang="0">
                    <a:pos x="52" y="0"/>
                  </a:cxn>
                </a:cxnLst>
                <a:rect l="0" t="0" r="r" b="b"/>
                <a:pathLst>
                  <a:path w="52" h="62">
                    <a:moveTo>
                      <a:pt x="52" y="0"/>
                    </a:moveTo>
                    <a:lnTo>
                      <a:pt x="19" y="0"/>
                    </a:lnTo>
                    <a:lnTo>
                      <a:pt x="16" y="2"/>
                    </a:lnTo>
                    <a:lnTo>
                      <a:pt x="0" y="2"/>
                    </a:lnTo>
                    <a:lnTo>
                      <a:pt x="0" y="60"/>
                    </a:lnTo>
                    <a:lnTo>
                      <a:pt x="9" y="60"/>
                    </a:lnTo>
                    <a:lnTo>
                      <a:pt x="9" y="62"/>
                    </a:lnTo>
                    <a:lnTo>
                      <a:pt x="52" y="62"/>
                    </a:lnTo>
                    <a:lnTo>
                      <a:pt x="52"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5" name="Freeform 5291"/>
              <p:cNvSpPr>
                <a:spLocks/>
              </p:cNvSpPr>
              <p:nvPr/>
            </p:nvSpPr>
            <p:spPr bwMode="auto">
              <a:xfrm>
                <a:off x="8088" y="8822"/>
                <a:ext cx="52"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2"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6" name="Freeform 5292"/>
              <p:cNvSpPr>
                <a:spLocks/>
              </p:cNvSpPr>
              <p:nvPr/>
            </p:nvSpPr>
            <p:spPr bwMode="auto">
              <a:xfrm>
                <a:off x="8150" y="8774"/>
                <a:ext cx="182" cy="242"/>
              </a:xfrm>
              <a:custGeom>
                <a:avLst/>
                <a:gdLst/>
                <a:ahLst/>
                <a:cxnLst>
                  <a:cxn ang="0">
                    <a:pos x="4" y="206"/>
                  </a:cxn>
                  <a:cxn ang="0">
                    <a:pos x="7" y="232"/>
                  </a:cxn>
                  <a:cxn ang="0">
                    <a:pos x="12" y="232"/>
                  </a:cxn>
                  <a:cxn ang="0">
                    <a:pos x="16" y="235"/>
                  </a:cxn>
                  <a:cxn ang="0">
                    <a:pos x="19" y="235"/>
                  </a:cxn>
                  <a:cxn ang="0">
                    <a:pos x="24" y="237"/>
                  </a:cxn>
                  <a:cxn ang="0">
                    <a:pos x="36" y="237"/>
                  </a:cxn>
                  <a:cxn ang="0">
                    <a:pos x="40" y="240"/>
                  </a:cxn>
                  <a:cxn ang="0">
                    <a:pos x="57" y="240"/>
                  </a:cxn>
                  <a:cxn ang="0">
                    <a:pos x="62" y="242"/>
                  </a:cxn>
                  <a:cxn ang="0">
                    <a:pos x="141" y="242"/>
                  </a:cxn>
                  <a:cxn ang="0">
                    <a:pos x="146" y="240"/>
                  </a:cxn>
                  <a:cxn ang="0">
                    <a:pos x="160" y="240"/>
                  </a:cxn>
                  <a:cxn ang="0">
                    <a:pos x="165" y="237"/>
                  </a:cxn>
                  <a:cxn ang="0">
                    <a:pos x="175" y="237"/>
                  </a:cxn>
                  <a:cxn ang="0">
                    <a:pos x="177" y="235"/>
                  </a:cxn>
                  <a:cxn ang="0">
                    <a:pos x="177" y="117"/>
                  </a:cxn>
                  <a:cxn ang="0">
                    <a:pos x="180" y="60"/>
                  </a:cxn>
                  <a:cxn ang="0">
                    <a:pos x="182" y="0"/>
                  </a:cxn>
                  <a:cxn ang="0">
                    <a:pos x="160" y="0"/>
                  </a:cxn>
                  <a:cxn ang="0">
                    <a:pos x="153" y="2"/>
                  </a:cxn>
                  <a:cxn ang="0">
                    <a:pos x="132" y="2"/>
                  </a:cxn>
                  <a:cxn ang="0">
                    <a:pos x="127" y="4"/>
                  </a:cxn>
                  <a:cxn ang="0">
                    <a:pos x="115" y="4"/>
                  </a:cxn>
                  <a:cxn ang="0">
                    <a:pos x="110" y="7"/>
                  </a:cxn>
                  <a:cxn ang="0">
                    <a:pos x="93" y="7"/>
                  </a:cxn>
                  <a:cxn ang="0">
                    <a:pos x="88" y="9"/>
                  </a:cxn>
                  <a:cxn ang="0">
                    <a:pos x="84" y="9"/>
                  </a:cxn>
                  <a:cxn ang="0">
                    <a:pos x="79" y="11"/>
                  </a:cxn>
                  <a:cxn ang="0">
                    <a:pos x="67" y="11"/>
                  </a:cxn>
                  <a:cxn ang="0">
                    <a:pos x="62" y="14"/>
                  </a:cxn>
                  <a:cxn ang="0">
                    <a:pos x="57" y="14"/>
                  </a:cxn>
                  <a:cxn ang="0">
                    <a:pos x="50" y="16"/>
                  </a:cxn>
                  <a:cxn ang="0">
                    <a:pos x="45" y="16"/>
                  </a:cxn>
                  <a:cxn ang="0">
                    <a:pos x="40" y="19"/>
                  </a:cxn>
                  <a:cxn ang="0">
                    <a:pos x="36" y="19"/>
                  </a:cxn>
                  <a:cxn ang="0">
                    <a:pos x="28" y="21"/>
                  </a:cxn>
                  <a:cxn ang="0">
                    <a:pos x="24" y="21"/>
                  </a:cxn>
                  <a:cxn ang="0">
                    <a:pos x="19" y="23"/>
                  </a:cxn>
                  <a:cxn ang="0">
                    <a:pos x="14" y="23"/>
                  </a:cxn>
                  <a:cxn ang="0">
                    <a:pos x="9" y="26"/>
                  </a:cxn>
                  <a:cxn ang="0">
                    <a:pos x="4" y="52"/>
                  </a:cxn>
                  <a:cxn ang="0">
                    <a:pos x="0" y="105"/>
                  </a:cxn>
                  <a:cxn ang="0">
                    <a:pos x="0" y="180"/>
                  </a:cxn>
                  <a:cxn ang="0">
                    <a:pos x="4" y="206"/>
                  </a:cxn>
                </a:cxnLst>
                <a:rect l="0" t="0" r="r" b="b"/>
                <a:pathLst>
                  <a:path w="182" h="242">
                    <a:moveTo>
                      <a:pt x="4" y="206"/>
                    </a:moveTo>
                    <a:lnTo>
                      <a:pt x="7" y="232"/>
                    </a:lnTo>
                    <a:lnTo>
                      <a:pt x="12" y="232"/>
                    </a:lnTo>
                    <a:lnTo>
                      <a:pt x="16" y="235"/>
                    </a:lnTo>
                    <a:lnTo>
                      <a:pt x="19" y="235"/>
                    </a:lnTo>
                    <a:lnTo>
                      <a:pt x="24" y="237"/>
                    </a:lnTo>
                    <a:lnTo>
                      <a:pt x="36" y="237"/>
                    </a:lnTo>
                    <a:lnTo>
                      <a:pt x="40" y="240"/>
                    </a:lnTo>
                    <a:lnTo>
                      <a:pt x="57" y="240"/>
                    </a:lnTo>
                    <a:lnTo>
                      <a:pt x="62" y="242"/>
                    </a:lnTo>
                    <a:lnTo>
                      <a:pt x="141" y="242"/>
                    </a:lnTo>
                    <a:lnTo>
                      <a:pt x="146" y="240"/>
                    </a:lnTo>
                    <a:lnTo>
                      <a:pt x="160" y="240"/>
                    </a:lnTo>
                    <a:lnTo>
                      <a:pt x="165" y="237"/>
                    </a:lnTo>
                    <a:lnTo>
                      <a:pt x="175" y="237"/>
                    </a:lnTo>
                    <a:lnTo>
                      <a:pt x="177" y="235"/>
                    </a:lnTo>
                    <a:lnTo>
                      <a:pt x="177" y="117"/>
                    </a:lnTo>
                    <a:lnTo>
                      <a:pt x="180" y="60"/>
                    </a:lnTo>
                    <a:lnTo>
                      <a:pt x="182" y="0"/>
                    </a:lnTo>
                    <a:lnTo>
                      <a:pt x="160" y="0"/>
                    </a:lnTo>
                    <a:lnTo>
                      <a:pt x="153" y="2"/>
                    </a:lnTo>
                    <a:lnTo>
                      <a:pt x="132" y="2"/>
                    </a:lnTo>
                    <a:lnTo>
                      <a:pt x="127" y="4"/>
                    </a:lnTo>
                    <a:lnTo>
                      <a:pt x="115" y="4"/>
                    </a:lnTo>
                    <a:lnTo>
                      <a:pt x="110" y="7"/>
                    </a:lnTo>
                    <a:lnTo>
                      <a:pt x="93" y="7"/>
                    </a:lnTo>
                    <a:lnTo>
                      <a:pt x="88" y="9"/>
                    </a:lnTo>
                    <a:lnTo>
                      <a:pt x="84" y="9"/>
                    </a:lnTo>
                    <a:lnTo>
                      <a:pt x="79" y="11"/>
                    </a:lnTo>
                    <a:lnTo>
                      <a:pt x="67" y="11"/>
                    </a:lnTo>
                    <a:lnTo>
                      <a:pt x="62" y="14"/>
                    </a:lnTo>
                    <a:lnTo>
                      <a:pt x="57" y="14"/>
                    </a:lnTo>
                    <a:lnTo>
                      <a:pt x="50" y="16"/>
                    </a:lnTo>
                    <a:lnTo>
                      <a:pt x="45" y="16"/>
                    </a:lnTo>
                    <a:lnTo>
                      <a:pt x="40" y="19"/>
                    </a:lnTo>
                    <a:lnTo>
                      <a:pt x="36" y="19"/>
                    </a:lnTo>
                    <a:lnTo>
                      <a:pt x="28" y="21"/>
                    </a:lnTo>
                    <a:lnTo>
                      <a:pt x="24" y="21"/>
                    </a:lnTo>
                    <a:lnTo>
                      <a:pt x="19" y="23"/>
                    </a:lnTo>
                    <a:lnTo>
                      <a:pt x="14" y="23"/>
                    </a:lnTo>
                    <a:lnTo>
                      <a:pt x="9" y="26"/>
                    </a:lnTo>
                    <a:lnTo>
                      <a:pt x="4" y="52"/>
                    </a:lnTo>
                    <a:lnTo>
                      <a:pt x="0" y="105"/>
                    </a:lnTo>
                    <a:lnTo>
                      <a:pt x="0" y="180"/>
                    </a:lnTo>
                    <a:lnTo>
                      <a:pt x="4" y="20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7" name="Freeform 5293"/>
              <p:cNvSpPr>
                <a:spLocks/>
              </p:cNvSpPr>
              <p:nvPr/>
            </p:nvSpPr>
            <p:spPr bwMode="auto">
              <a:xfrm>
                <a:off x="8150" y="8774"/>
                <a:ext cx="178" cy="235"/>
              </a:xfrm>
              <a:custGeom>
                <a:avLst/>
                <a:gdLst/>
                <a:ahLst/>
                <a:cxnLst>
                  <a:cxn ang="0">
                    <a:pos x="2" y="79"/>
                  </a:cxn>
                  <a:cxn ang="0">
                    <a:pos x="0" y="103"/>
                  </a:cxn>
                  <a:cxn ang="0">
                    <a:pos x="0" y="151"/>
                  </a:cxn>
                  <a:cxn ang="0">
                    <a:pos x="4" y="199"/>
                  </a:cxn>
                  <a:cxn ang="0">
                    <a:pos x="7" y="225"/>
                  </a:cxn>
                  <a:cxn ang="0">
                    <a:pos x="16" y="227"/>
                  </a:cxn>
                  <a:cxn ang="0">
                    <a:pos x="24" y="230"/>
                  </a:cxn>
                  <a:cxn ang="0">
                    <a:pos x="33" y="230"/>
                  </a:cxn>
                  <a:cxn ang="0">
                    <a:pos x="45" y="232"/>
                  </a:cxn>
                  <a:cxn ang="0">
                    <a:pos x="57" y="232"/>
                  </a:cxn>
                  <a:cxn ang="0">
                    <a:pos x="67" y="235"/>
                  </a:cxn>
                  <a:cxn ang="0">
                    <a:pos x="115" y="235"/>
                  </a:cxn>
                  <a:cxn ang="0">
                    <a:pos x="127" y="232"/>
                  </a:cxn>
                  <a:cxn ang="0">
                    <a:pos x="148" y="232"/>
                  </a:cxn>
                  <a:cxn ang="0">
                    <a:pos x="158" y="230"/>
                  </a:cxn>
                  <a:cxn ang="0">
                    <a:pos x="165" y="227"/>
                  </a:cxn>
                  <a:cxn ang="0">
                    <a:pos x="172" y="227"/>
                  </a:cxn>
                  <a:cxn ang="0">
                    <a:pos x="172" y="112"/>
                  </a:cxn>
                  <a:cxn ang="0">
                    <a:pos x="175" y="57"/>
                  </a:cxn>
                  <a:cxn ang="0">
                    <a:pos x="177" y="0"/>
                  </a:cxn>
                  <a:cxn ang="0">
                    <a:pos x="168" y="0"/>
                  </a:cxn>
                  <a:cxn ang="0">
                    <a:pos x="160" y="2"/>
                  </a:cxn>
                  <a:cxn ang="0">
                    <a:pos x="134" y="2"/>
                  </a:cxn>
                  <a:cxn ang="0">
                    <a:pos x="129" y="4"/>
                  </a:cxn>
                  <a:cxn ang="0">
                    <a:pos x="112" y="4"/>
                  </a:cxn>
                  <a:cxn ang="0">
                    <a:pos x="108" y="7"/>
                  </a:cxn>
                  <a:cxn ang="0">
                    <a:pos x="98" y="7"/>
                  </a:cxn>
                  <a:cxn ang="0">
                    <a:pos x="93" y="9"/>
                  </a:cxn>
                  <a:cxn ang="0">
                    <a:pos x="81" y="9"/>
                  </a:cxn>
                  <a:cxn ang="0">
                    <a:pos x="76" y="11"/>
                  </a:cxn>
                  <a:cxn ang="0">
                    <a:pos x="72" y="11"/>
                  </a:cxn>
                  <a:cxn ang="0">
                    <a:pos x="67" y="14"/>
                  </a:cxn>
                  <a:cxn ang="0">
                    <a:pos x="60" y="14"/>
                  </a:cxn>
                  <a:cxn ang="0">
                    <a:pos x="55" y="16"/>
                  </a:cxn>
                  <a:cxn ang="0">
                    <a:pos x="45" y="16"/>
                  </a:cxn>
                  <a:cxn ang="0">
                    <a:pos x="40" y="19"/>
                  </a:cxn>
                  <a:cxn ang="0">
                    <a:pos x="36" y="19"/>
                  </a:cxn>
                  <a:cxn ang="0">
                    <a:pos x="28" y="21"/>
                  </a:cxn>
                  <a:cxn ang="0">
                    <a:pos x="24" y="23"/>
                  </a:cxn>
                  <a:cxn ang="0">
                    <a:pos x="19" y="23"/>
                  </a:cxn>
                  <a:cxn ang="0">
                    <a:pos x="14" y="26"/>
                  </a:cxn>
                  <a:cxn ang="0">
                    <a:pos x="9" y="26"/>
                  </a:cxn>
                  <a:cxn ang="0">
                    <a:pos x="4" y="52"/>
                  </a:cxn>
                  <a:cxn ang="0">
                    <a:pos x="2" y="79"/>
                  </a:cxn>
                </a:cxnLst>
                <a:rect l="0" t="0" r="r" b="b"/>
                <a:pathLst>
                  <a:path w="178" h="235">
                    <a:moveTo>
                      <a:pt x="2" y="79"/>
                    </a:moveTo>
                    <a:lnTo>
                      <a:pt x="0" y="103"/>
                    </a:lnTo>
                    <a:lnTo>
                      <a:pt x="0" y="151"/>
                    </a:lnTo>
                    <a:lnTo>
                      <a:pt x="4" y="199"/>
                    </a:lnTo>
                    <a:lnTo>
                      <a:pt x="7" y="225"/>
                    </a:lnTo>
                    <a:lnTo>
                      <a:pt x="16" y="227"/>
                    </a:lnTo>
                    <a:lnTo>
                      <a:pt x="24" y="230"/>
                    </a:lnTo>
                    <a:lnTo>
                      <a:pt x="33" y="230"/>
                    </a:lnTo>
                    <a:lnTo>
                      <a:pt x="45" y="232"/>
                    </a:lnTo>
                    <a:lnTo>
                      <a:pt x="57" y="232"/>
                    </a:lnTo>
                    <a:lnTo>
                      <a:pt x="67" y="235"/>
                    </a:lnTo>
                    <a:lnTo>
                      <a:pt x="115" y="235"/>
                    </a:lnTo>
                    <a:lnTo>
                      <a:pt x="127" y="232"/>
                    </a:lnTo>
                    <a:lnTo>
                      <a:pt x="148" y="232"/>
                    </a:lnTo>
                    <a:lnTo>
                      <a:pt x="158" y="230"/>
                    </a:lnTo>
                    <a:lnTo>
                      <a:pt x="165" y="227"/>
                    </a:lnTo>
                    <a:lnTo>
                      <a:pt x="172" y="227"/>
                    </a:lnTo>
                    <a:lnTo>
                      <a:pt x="172" y="112"/>
                    </a:lnTo>
                    <a:lnTo>
                      <a:pt x="175" y="57"/>
                    </a:lnTo>
                    <a:lnTo>
                      <a:pt x="177" y="0"/>
                    </a:lnTo>
                    <a:lnTo>
                      <a:pt x="168" y="0"/>
                    </a:lnTo>
                    <a:lnTo>
                      <a:pt x="160" y="2"/>
                    </a:lnTo>
                    <a:lnTo>
                      <a:pt x="134" y="2"/>
                    </a:lnTo>
                    <a:lnTo>
                      <a:pt x="129" y="4"/>
                    </a:lnTo>
                    <a:lnTo>
                      <a:pt x="112" y="4"/>
                    </a:lnTo>
                    <a:lnTo>
                      <a:pt x="108" y="7"/>
                    </a:lnTo>
                    <a:lnTo>
                      <a:pt x="98" y="7"/>
                    </a:lnTo>
                    <a:lnTo>
                      <a:pt x="93" y="9"/>
                    </a:lnTo>
                    <a:lnTo>
                      <a:pt x="81" y="9"/>
                    </a:lnTo>
                    <a:lnTo>
                      <a:pt x="76" y="11"/>
                    </a:lnTo>
                    <a:lnTo>
                      <a:pt x="72" y="11"/>
                    </a:lnTo>
                    <a:lnTo>
                      <a:pt x="67" y="14"/>
                    </a:lnTo>
                    <a:lnTo>
                      <a:pt x="60" y="14"/>
                    </a:lnTo>
                    <a:lnTo>
                      <a:pt x="55" y="16"/>
                    </a:lnTo>
                    <a:lnTo>
                      <a:pt x="45" y="16"/>
                    </a:lnTo>
                    <a:lnTo>
                      <a:pt x="40" y="19"/>
                    </a:lnTo>
                    <a:lnTo>
                      <a:pt x="36" y="19"/>
                    </a:lnTo>
                    <a:lnTo>
                      <a:pt x="28" y="21"/>
                    </a:lnTo>
                    <a:lnTo>
                      <a:pt x="24" y="23"/>
                    </a:lnTo>
                    <a:lnTo>
                      <a:pt x="19" y="23"/>
                    </a:lnTo>
                    <a:lnTo>
                      <a:pt x="14" y="26"/>
                    </a:lnTo>
                    <a:lnTo>
                      <a:pt x="9" y="26"/>
                    </a:lnTo>
                    <a:lnTo>
                      <a:pt x="4" y="52"/>
                    </a:lnTo>
                    <a:lnTo>
                      <a:pt x="2" y="79"/>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8" name="Freeform 5294"/>
              <p:cNvSpPr>
                <a:spLocks/>
              </p:cNvSpPr>
              <p:nvPr/>
            </p:nvSpPr>
            <p:spPr bwMode="auto">
              <a:xfrm>
                <a:off x="8150" y="8774"/>
                <a:ext cx="173" cy="226"/>
              </a:xfrm>
              <a:custGeom>
                <a:avLst/>
                <a:gdLst/>
                <a:ahLst/>
                <a:cxnLst>
                  <a:cxn ang="0">
                    <a:pos x="9" y="26"/>
                  </a:cxn>
                  <a:cxn ang="0">
                    <a:pos x="4" y="52"/>
                  </a:cxn>
                  <a:cxn ang="0">
                    <a:pos x="2" y="76"/>
                  </a:cxn>
                  <a:cxn ang="0">
                    <a:pos x="2" y="100"/>
                  </a:cxn>
                  <a:cxn ang="0">
                    <a:pos x="0" y="124"/>
                  </a:cxn>
                  <a:cxn ang="0">
                    <a:pos x="0" y="146"/>
                  </a:cxn>
                  <a:cxn ang="0">
                    <a:pos x="7" y="218"/>
                  </a:cxn>
                  <a:cxn ang="0">
                    <a:pos x="16" y="220"/>
                  </a:cxn>
                  <a:cxn ang="0">
                    <a:pos x="24" y="220"/>
                  </a:cxn>
                  <a:cxn ang="0">
                    <a:pos x="33" y="223"/>
                  </a:cxn>
                  <a:cxn ang="0">
                    <a:pos x="45" y="225"/>
                  </a:cxn>
                  <a:cxn ang="0">
                    <a:pos x="124" y="225"/>
                  </a:cxn>
                  <a:cxn ang="0">
                    <a:pos x="134" y="223"/>
                  </a:cxn>
                  <a:cxn ang="0">
                    <a:pos x="144" y="223"/>
                  </a:cxn>
                  <a:cxn ang="0">
                    <a:pos x="153" y="220"/>
                  </a:cxn>
                  <a:cxn ang="0">
                    <a:pos x="160" y="220"/>
                  </a:cxn>
                  <a:cxn ang="0">
                    <a:pos x="170" y="218"/>
                  </a:cxn>
                  <a:cxn ang="0">
                    <a:pos x="168" y="163"/>
                  </a:cxn>
                  <a:cxn ang="0">
                    <a:pos x="168" y="110"/>
                  </a:cxn>
                  <a:cxn ang="0">
                    <a:pos x="172" y="0"/>
                  </a:cxn>
                  <a:cxn ang="0">
                    <a:pos x="163" y="2"/>
                  </a:cxn>
                  <a:cxn ang="0">
                    <a:pos x="144" y="2"/>
                  </a:cxn>
                  <a:cxn ang="0">
                    <a:pos x="132" y="4"/>
                  </a:cxn>
                  <a:cxn ang="0">
                    <a:pos x="122" y="4"/>
                  </a:cxn>
                  <a:cxn ang="0">
                    <a:pos x="110" y="7"/>
                  </a:cxn>
                  <a:cxn ang="0">
                    <a:pos x="100" y="7"/>
                  </a:cxn>
                  <a:cxn ang="0">
                    <a:pos x="91" y="9"/>
                  </a:cxn>
                  <a:cxn ang="0">
                    <a:pos x="79" y="11"/>
                  </a:cxn>
                  <a:cxn ang="0">
                    <a:pos x="69" y="11"/>
                  </a:cxn>
                  <a:cxn ang="0">
                    <a:pos x="50" y="16"/>
                  </a:cxn>
                  <a:cxn ang="0">
                    <a:pos x="38" y="19"/>
                  </a:cxn>
                  <a:cxn ang="0">
                    <a:pos x="28" y="21"/>
                  </a:cxn>
                  <a:cxn ang="0">
                    <a:pos x="9" y="26"/>
                  </a:cxn>
                </a:cxnLst>
                <a:rect l="0" t="0" r="r" b="b"/>
                <a:pathLst>
                  <a:path w="173" h="226">
                    <a:moveTo>
                      <a:pt x="9" y="26"/>
                    </a:moveTo>
                    <a:lnTo>
                      <a:pt x="4" y="52"/>
                    </a:lnTo>
                    <a:lnTo>
                      <a:pt x="2" y="76"/>
                    </a:lnTo>
                    <a:lnTo>
                      <a:pt x="2" y="100"/>
                    </a:lnTo>
                    <a:lnTo>
                      <a:pt x="0" y="124"/>
                    </a:lnTo>
                    <a:lnTo>
                      <a:pt x="0" y="146"/>
                    </a:lnTo>
                    <a:lnTo>
                      <a:pt x="7" y="218"/>
                    </a:lnTo>
                    <a:lnTo>
                      <a:pt x="16" y="220"/>
                    </a:lnTo>
                    <a:lnTo>
                      <a:pt x="24" y="220"/>
                    </a:lnTo>
                    <a:lnTo>
                      <a:pt x="33" y="223"/>
                    </a:lnTo>
                    <a:lnTo>
                      <a:pt x="45" y="225"/>
                    </a:lnTo>
                    <a:lnTo>
                      <a:pt x="124" y="225"/>
                    </a:lnTo>
                    <a:lnTo>
                      <a:pt x="134" y="223"/>
                    </a:lnTo>
                    <a:lnTo>
                      <a:pt x="144" y="223"/>
                    </a:lnTo>
                    <a:lnTo>
                      <a:pt x="153" y="220"/>
                    </a:lnTo>
                    <a:lnTo>
                      <a:pt x="160" y="220"/>
                    </a:lnTo>
                    <a:lnTo>
                      <a:pt x="170" y="218"/>
                    </a:lnTo>
                    <a:lnTo>
                      <a:pt x="168" y="163"/>
                    </a:lnTo>
                    <a:lnTo>
                      <a:pt x="168" y="110"/>
                    </a:lnTo>
                    <a:lnTo>
                      <a:pt x="172" y="0"/>
                    </a:lnTo>
                    <a:lnTo>
                      <a:pt x="163" y="2"/>
                    </a:lnTo>
                    <a:lnTo>
                      <a:pt x="144" y="2"/>
                    </a:lnTo>
                    <a:lnTo>
                      <a:pt x="132" y="4"/>
                    </a:lnTo>
                    <a:lnTo>
                      <a:pt x="122" y="4"/>
                    </a:lnTo>
                    <a:lnTo>
                      <a:pt x="110" y="7"/>
                    </a:lnTo>
                    <a:lnTo>
                      <a:pt x="100" y="7"/>
                    </a:lnTo>
                    <a:lnTo>
                      <a:pt x="91" y="9"/>
                    </a:lnTo>
                    <a:lnTo>
                      <a:pt x="79" y="11"/>
                    </a:lnTo>
                    <a:lnTo>
                      <a:pt x="69" y="11"/>
                    </a:lnTo>
                    <a:lnTo>
                      <a:pt x="50" y="16"/>
                    </a:lnTo>
                    <a:lnTo>
                      <a:pt x="38"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9" name="Freeform 5295"/>
              <p:cNvSpPr>
                <a:spLocks/>
              </p:cNvSpPr>
              <p:nvPr/>
            </p:nvSpPr>
            <p:spPr bwMode="auto">
              <a:xfrm>
                <a:off x="8150" y="8776"/>
                <a:ext cx="170" cy="216"/>
              </a:xfrm>
              <a:custGeom>
                <a:avLst/>
                <a:gdLst/>
                <a:ahLst/>
                <a:cxnLst>
                  <a:cxn ang="0">
                    <a:pos x="16" y="211"/>
                  </a:cxn>
                  <a:cxn ang="0">
                    <a:pos x="24" y="211"/>
                  </a:cxn>
                  <a:cxn ang="0">
                    <a:pos x="33" y="213"/>
                  </a:cxn>
                  <a:cxn ang="0">
                    <a:pos x="43" y="213"/>
                  </a:cxn>
                  <a:cxn ang="0">
                    <a:pos x="55" y="216"/>
                  </a:cxn>
                  <a:cxn ang="0">
                    <a:pos x="98" y="216"/>
                  </a:cxn>
                  <a:cxn ang="0">
                    <a:pos x="110" y="213"/>
                  </a:cxn>
                  <a:cxn ang="0">
                    <a:pos x="132" y="213"/>
                  </a:cxn>
                  <a:cxn ang="0">
                    <a:pos x="141" y="211"/>
                  </a:cxn>
                  <a:cxn ang="0">
                    <a:pos x="148" y="211"/>
                  </a:cxn>
                  <a:cxn ang="0">
                    <a:pos x="158" y="208"/>
                  </a:cxn>
                  <a:cxn ang="0">
                    <a:pos x="165" y="206"/>
                  </a:cxn>
                  <a:cxn ang="0">
                    <a:pos x="163" y="153"/>
                  </a:cxn>
                  <a:cxn ang="0">
                    <a:pos x="168" y="52"/>
                  </a:cxn>
                  <a:cxn ang="0">
                    <a:pos x="170" y="0"/>
                  </a:cxn>
                  <a:cxn ang="0">
                    <a:pos x="139" y="0"/>
                  </a:cxn>
                  <a:cxn ang="0">
                    <a:pos x="129" y="2"/>
                  </a:cxn>
                  <a:cxn ang="0">
                    <a:pos x="120" y="2"/>
                  </a:cxn>
                  <a:cxn ang="0">
                    <a:pos x="110" y="4"/>
                  </a:cxn>
                  <a:cxn ang="0">
                    <a:pos x="98" y="4"/>
                  </a:cxn>
                  <a:cxn ang="0">
                    <a:pos x="69" y="12"/>
                  </a:cxn>
                  <a:cxn ang="0">
                    <a:pos x="57" y="12"/>
                  </a:cxn>
                  <a:cxn ang="0">
                    <a:pos x="38" y="16"/>
                  </a:cxn>
                  <a:cxn ang="0">
                    <a:pos x="28" y="19"/>
                  </a:cxn>
                  <a:cxn ang="0">
                    <a:pos x="9" y="24"/>
                  </a:cxn>
                  <a:cxn ang="0">
                    <a:pos x="7" y="48"/>
                  </a:cxn>
                  <a:cxn ang="0">
                    <a:pos x="2" y="72"/>
                  </a:cxn>
                  <a:cxn ang="0">
                    <a:pos x="2" y="96"/>
                  </a:cxn>
                  <a:cxn ang="0">
                    <a:pos x="0" y="117"/>
                  </a:cxn>
                  <a:cxn ang="0">
                    <a:pos x="2" y="139"/>
                  </a:cxn>
                  <a:cxn ang="0">
                    <a:pos x="2" y="163"/>
                  </a:cxn>
                  <a:cxn ang="0">
                    <a:pos x="4" y="184"/>
                  </a:cxn>
                  <a:cxn ang="0">
                    <a:pos x="7" y="208"/>
                  </a:cxn>
                  <a:cxn ang="0">
                    <a:pos x="16" y="211"/>
                  </a:cxn>
                </a:cxnLst>
                <a:rect l="0" t="0" r="r" b="b"/>
                <a:pathLst>
                  <a:path w="170" h="216">
                    <a:moveTo>
                      <a:pt x="16" y="211"/>
                    </a:moveTo>
                    <a:lnTo>
                      <a:pt x="24" y="211"/>
                    </a:lnTo>
                    <a:lnTo>
                      <a:pt x="33" y="213"/>
                    </a:lnTo>
                    <a:lnTo>
                      <a:pt x="43" y="213"/>
                    </a:lnTo>
                    <a:lnTo>
                      <a:pt x="55" y="216"/>
                    </a:lnTo>
                    <a:lnTo>
                      <a:pt x="98" y="216"/>
                    </a:lnTo>
                    <a:lnTo>
                      <a:pt x="110" y="213"/>
                    </a:lnTo>
                    <a:lnTo>
                      <a:pt x="132" y="213"/>
                    </a:lnTo>
                    <a:lnTo>
                      <a:pt x="141" y="211"/>
                    </a:lnTo>
                    <a:lnTo>
                      <a:pt x="148" y="211"/>
                    </a:lnTo>
                    <a:lnTo>
                      <a:pt x="158" y="208"/>
                    </a:lnTo>
                    <a:lnTo>
                      <a:pt x="165" y="206"/>
                    </a:lnTo>
                    <a:lnTo>
                      <a:pt x="163" y="153"/>
                    </a:lnTo>
                    <a:lnTo>
                      <a:pt x="168" y="52"/>
                    </a:lnTo>
                    <a:lnTo>
                      <a:pt x="170" y="0"/>
                    </a:lnTo>
                    <a:lnTo>
                      <a:pt x="139" y="0"/>
                    </a:lnTo>
                    <a:lnTo>
                      <a:pt x="129" y="2"/>
                    </a:lnTo>
                    <a:lnTo>
                      <a:pt x="120" y="2"/>
                    </a:lnTo>
                    <a:lnTo>
                      <a:pt x="110" y="4"/>
                    </a:lnTo>
                    <a:lnTo>
                      <a:pt x="98" y="4"/>
                    </a:lnTo>
                    <a:lnTo>
                      <a:pt x="69" y="12"/>
                    </a:lnTo>
                    <a:lnTo>
                      <a:pt x="57" y="12"/>
                    </a:lnTo>
                    <a:lnTo>
                      <a:pt x="38" y="16"/>
                    </a:lnTo>
                    <a:lnTo>
                      <a:pt x="28" y="19"/>
                    </a:lnTo>
                    <a:lnTo>
                      <a:pt x="9" y="24"/>
                    </a:lnTo>
                    <a:lnTo>
                      <a:pt x="7" y="48"/>
                    </a:lnTo>
                    <a:lnTo>
                      <a:pt x="2" y="72"/>
                    </a:lnTo>
                    <a:lnTo>
                      <a:pt x="2" y="96"/>
                    </a:lnTo>
                    <a:lnTo>
                      <a:pt x="0" y="117"/>
                    </a:lnTo>
                    <a:lnTo>
                      <a:pt x="2" y="139"/>
                    </a:lnTo>
                    <a:lnTo>
                      <a:pt x="2" y="163"/>
                    </a:lnTo>
                    <a:lnTo>
                      <a:pt x="4" y="184"/>
                    </a:lnTo>
                    <a:lnTo>
                      <a:pt x="7" y="208"/>
                    </a:lnTo>
                    <a:lnTo>
                      <a:pt x="16" y="211"/>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0" name="Freeform 5296"/>
              <p:cNvSpPr>
                <a:spLocks/>
              </p:cNvSpPr>
              <p:nvPr/>
            </p:nvSpPr>
            <p:spPr bwMode="auto">
              <a:xfrm>
                <a:off x="8152" y="8776"/>
                <a:ext cx="164" cy="207"/>
              </a:xfrm>
              <a:custGeom>
                <a:avLst/>
                <a:gdLst/>
                <a:ahLst/>
                <a:cxnLst>
                  <a:cxn ang="0">
                    <a:pos x="2" y="177"/>
                  </a:cxn>
                  <a:cxn ang="0">
                    <a:pos x="7" y="199"/>
                  </a:cxn>
                  <a:cxn ang="0">
                    <a:pos x="21" y="204"/>
                  </a:cxn>
                  <a:cxn ang="0">
                    <a:pos x="31" y="206"/>
                  </a:cxn>
                  <a:cxn ang="0">
                    <a:pos x="105" y="206"/>
                  </a:cxn>
                  <a:cxn ang="0">
                    <a:pos x="115" y="204"/>
                  </a:cxn>
                  <a:cxn ang="0">
                    <a:pos x="124" y="204"/>
                  </a:cxn>
                  <a:cxn ang="0">
                    <a:pos x="134" y="201"/>
                  </a:cxn>
                  <a:cxn ang="0">
                    <a:pos x="143" y="201"/>
                  </a:cxn>
                  <a:cxn ang="0">
                    <a:pos x="151" y="199"/>
                  </a:cxn>
                  <a:cxn ang="0">
                    <a:pos x="158" y="196"/>
                  </a:cxn>
                  <a:cxn ang="0">
                    <a:pos x="158" y="98"/>
                  </a:cxn>
                  <a:cxn ang="0">
                    <a:pos x="160" y="50"/>
                  </a:cxn>
                  <a:cxn ang="0">
                    <a:pos x="163" y="0"/>
                  </a:cxn>
                  <a:cxn ang="0">
                    <a:pos x="143" y="0"/>
                  </a:cxn>
                  <a:cxn ang="0">
                    <a:pos x="134" y="2"/>
                  </a:cxn>
                  <a:cxn ang="0">
                    <a:pos x="124" y="2"/>
                  </a:cxn>
                  <a:cxn ang="0">
                    <a:pos x="115" y="4"/>
                  </a:cxn>
                  <a:cxn ang="0">
                    <a:pos x="105" y="4"/>
                  </a:cxn>
                  <a:cxn ang="0">
                    <a:pos x="93" y="7"/>
                  </a:cxn>
                  <a:cxn ang="0">
                    <a:pos x="83" y="7"/>
                  </a:cxn>
                  <a:cxn ang="0">
                    <a:pos x="55" y="14"/>
                  </a:cxn>
                  <a:cxn ang="0">
                    <a:pos x="45" y="14"/>
                  </a:cxn>
                  <a:cxn ang="0">
                    <a:pos x="36" y="16"/>
                  </a:cxn>
                  <a:cxn ang="0">
                    <a:pos x="26" y="19"/>
                  </a:cxn>
                  <a:cxn ang="0">
                    <a:pos x="7" y="24"/>
                  </a:cxn>
                  <a:cxn ang="0">
                    <a:pos x="4" y="48"/>
                  </a:cxn>
                  <a:cxn ang="0">
                    <a:pos x="2" y="69"/>
                  </a:cxn>
                  <a:cxn ang="0">
                    <a:pos x="0" y="93"/>
                  </a:cxn>
                  <a:cxn ang="0">
                    <a:pos x="0" y="156"/>
                  </a:cxn>
                  <a:cxn ang="0">
                    <a:pos x="2" y="177"/>
                  </a:cxn>
                </a:cxnLst>
                <a:rect l="0" t="0" r="r" b="b"/>
                <a:pathLst>
                  <a:path w="164" h="207">
                    <a:moveTo>
                      <a:pt x="2" y="177"/>
                    </a:moveTo>
                    <a:lnTo>
                      <a:pt x="7" y="199"/>
                    </a:lnTo>
                    <a:lnTo>
                      <a:pt x="21" y="204"/>
                    </a:lnTo>
                    <a:lnTo>
                      <a:pt x="31" y="206"/>
                    </a:lnTo>
                    <a:lnTo>
                      <a:pt x="105" y="206"/>
                    </a:lnTo>
                    <a:lnTo>
                      <a:pt x="115" y="204"/>
                    </a:lnTo>
                    <a:lnTo>
                      <a:pt x="124" y="204"/>
                    </a:lnTo>
                    <a:lnTo>
                      <a:pt x="134" y="201"/>
                    </a:lnTo>
                    <a:lnTo>
                      <a:pt x="143" y="201"/>
                    </a:lnTo>
                    <a:lnTo>
                      <a:pt x="151" y="199"/>
                    </a:lnTo>
                    <a:lnTo>
                      <a:pt x="158" y="196"/>
                    </a:lnTo>
                    <a:lnTo>
                      <a:pt x="158" y="98"/>
                    </a:lnTo>
                    <a:lnTo>
                      <a:pt x="160" y="50"/>
                    </a:lnTo>
                    <a:lnTo>
                      <a:pt x="163" y="0"/>
                    </a:lnTo>
                    <a:lnTo>
                      <a:pt x="143" y="0"/>
                    </a:lnTo>
                    <a:lnTo>
                      <a:pt x="134" y="2"/>
                    </a:lnTo>
                    <a:lnTo>
                      <a:pt x="124" y="2"/>
                    </a:lnTo>
                    <a:lnTo>
                      <a:pt x="115" y="4"/>
                    </a:lnTo>
                    <a:lnTo>
                      <a:pt x="105" y="4"/>
                    </a:lnTo>
                    <a:lnTo>
                      <a:pt x="93" y="7"/>
                    </a:lnTo>
                    <a:lnTo>
                      <a:pt x="83" y="7"/>
                    </a:lnTo>
                    <a:lnTo>
                      <a:pt x="55" y="14"/>
                    </a:lnTo>
                    <a:lnTo>
                      <a:pt x="45" y="14"/>
                    </a:lnTo>
                    <a:lnTo>
                      <a:pt x="36" y="16"/>
                    </a:lnTo>
                    <a:lnTo>
                      <a:pt x="26" y="19"/>
                    </a:lnTo>
                    <a:lnTo>
                      <a:pt x="7" y="24"/>
                    </a:lnTo>
                    <a:lnTo>
                      <a:pt x="4" y="48"/>
                    </a:lnTo>
                    <a:lnTo>
                      <a:pt x="2" y="69"/>
                    </a:lnTo>
                    <a:lnTo>
                      <a:pt x="0" y="93"/>
                    </a:lnTo>
                    <a:lnTo>
                      <a:pt x="0" y="156"/>
                    </a:lnTo>
                    <a:lnTo>
                      <a:pt x="2"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1" name="Freeform 5297"/>
              <p:cNvSpPr>
                <a:spLocks/>
              </p:cNvSpPr>
              <p:nvPr/>
            </p:nvSpPr>
            <p:spPr bwMode="auto">
              <a:xfrm>
                <a:off x="8152" y="8776"/>
                <a:ext cx="159" cy="200"/>
              </a:xfrm>
              <a:custGeom>
                <a:avLst/>
                <a:gdLst/>
                <a:ahLst/>
                <a:cxnLst>
                  <a:cxn ang="0">
                    <a:pos x="0" y="88"/>
                  </a:cxn>
                  <a:cxn ang="0">
                    <a:pos x="0" y="151"/>
                  </a:cxn>
                  <a:cxn ang="0">
                    <a:pos x="2" y="172"/>
                  </a:cxn>
                  <a:cxn ang="0">
                    <a:pos x="7" y="192"/>
                  </a:cxn>
                  <a:cxn ang="0">
                    <a:pos x="21" y="196"/>
                  </a:cxn>
                  <a:cxn ang="0">
                    <a:pos x="31" y="196"/>
                  </a:cxn>
                  <a:cxn ang="0">
                    <a:pos x="38" y="199"/>
                  </a:cxn>
                  <a:cxn ang="0">
                    <a:pos x="91" y="199"/>
                  </a:cxn>
                  <a:cxn ang="0">
                    <a:pos x="100" y="196"/>
                  </a:cxn>
                  <a:cxn ang="0">
                    <a:pos x="112" y="196"/>
                  </a:cxn>
                  <a:cxn ang="0">
                    <a:pos x="122" y="194"/>
                  </a:cxn>
                  <a:cxn ang="0">
                    <a:pos x="132" y="194"/>
                  </a:cxn>
                  <a:cxn ang="0">
                    <a:pos x="146" y="189"/>
                  </a:cxn>
                  <a:cxn ang="0">
                    <a:pos x="153" y="189"/>
                  </a:cxn>
                  <a:cxn ang="0">
                    <a:pos x="153" y="93"/>
                  </a:cxn>
                  <a:cxn ang="0">
                    <a:pos x="156" y="48"/>
                  </a:cxn>
                  <a:cxn ang="0">
                    <a:pos x="158" y="0"/>
                  </a:cxn>
                  <a:cxn ang="0">
                    <a:pos x="148" y="0"/>
                  </a:cxn>
                  <a:cxn ang="0">
                    <a:pos x="139" y="2"/>
                  </a:cxn>
                  <a:cxn ang="0">
                    <a:pos x="122" y="2"/>
                  </a:cxn>
                  <a:cxn ang="0">
                    <a:pos x="112" y="4"/>
                  </a:cxn>
                  <a:cxn ang="0">
                    <a:pos x="100" y="4"/>
                  </a:cxn>
                  <a:cxn ang="0">
                    <a:pos x="81" y="9"/>
                  </a:cxn>
                  <a:cxn ang="0">
                    <a:pos x="72" y="9"/>
                  </a:cxn>
                  <a:cxn ang="0">
                    <a:pos x="43" y="16"/>
                  </a:cxn>
                  <a:cxn ang="0">
                    <a:pos x="33" y="19"/>
                  </a:cxn>
                  <a:cxn ang="0">
                    <a:pos x="26" y="21"/>
                  </a:cxn>
                  <a:cxn ang="0">
                    <a:pos x="16" y="21"/>
                  </a:cxn>
                  <a:cxn ang="0">
                    <a:pos x="7" y="26"/>
                  </a:cxn>
                  <a:cxn ang="0">
                    <a:pos x="2" y="69"/>
                  </a:cxn>
                  <a:cxn ang="0">
                    <a:pos x="0" y="88"/>
                  </a:cxn>
                </a:cxnLst>
                <a:rect l="0" t="0" r="r" b="b"/>
                <a:pathLst>
                  <a:path w="159" h="200">
                    <a:moveTo>
                      <a:pt x="0" y="88"/>
                    </a:moveTo>
                    <a:lnTo>
                      <a:pt x="0" y="151"/>
                    </a:lnTo>
                    <a:lnTo>
                      <a:pt x="2" y="172"/>
                    </a:lnTo>
                    <a:lnTo>
                      <a:pt x="7" y="192"/>
                    </a:lnTo>
                    <a:lnTo>
                      <a:pt x="21" y="196"/>
                    </a:lnTo>
                    <a:lnTo>
                      <a:pt x="31" y="196"/>
                    </a:lnTo>
                    <a:lnTo>
                      <a:pt x="38" y="199"/>
                    </a:lnTo>
                    <a:lnTo>
                      <a:pt x="91" y="199"/>
                    </a:lnTo>
                    <a:lnTo>
                      <a:pt x="100" y="196"/>
                    </a:lnTo>
                    <a:lnTo>
                      <a:pt x="112" y="196"/>
                    </a:lnTo>
                    <a:lnTo>
                      <a:pt x="122" y="194"/>
                    </a:lnTo>
                    <a:lnTo>
                      <a:pt x="132" y="194"/>
                    </a:lnTo>
                    <a:lnTo>
                      <a:pt x="146" y="189"/>
                    </a:lnTo>
                    <a:lnTo>
                      <a:pt x="153" y="189"/>
                    </a:lnTo>
                    <a:lnTo>
                      <a:pt x="153" y="93"/>
                    </a:lnTo>
                    <a:lnTo>
                      <a:pt x="156" y="48"/>
                    </a:lnTo>
                    <a:lnTo>
                      <a:pt x="158" y="0"/>
                    </a:lnTo>
                    <a:lnTo>
                      <a:pt x="148" y="0"/>
                    </a:lnTo>
                    <a:lnTo>
                      <a:pt x="139" y="2"/>
                    </a:lnTo>
                    <a:lnTo>
                      <a:pt x="122" y="2"/>
                    </a:lnTo>
                    <a:lnTo>
                      <a:pt x="112" y="4"/>
                    </a:lnTo>
                    <a:lnTo>
                      <a:pt x="100" y="4"/>
                    </a:lnTo>
                    <a:lnTo>
                      <a:pt x="81" y="9"/>
                    </a:lnTo>
                    <a:lnTo>
                      <a:pt x="72" y="9"/>
                    </a:lnTo>
                    <a:lnTo>
                      <a:pt x="43" y="16"/>
                    </a:lnTo>
                    <a:lnTo>
                      <a:pt x="33" y="19"/>
                    </a:lnTo>
                    <a:lnTo>
                      <a:pt x="26" y="21"/>
                    </a:lnTo>
                    <a:lnTo>
                      <a:pt x="16" y="21"/>
                    </a:lnTo>
                    <a:lnTo>
                      <a:pt x="7" y="26"/>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2" name="Freeform 5298"/>
              <p:cNvSpPr>
                <a:spLocks/>
              </p:cNvSpPr>
              <p:nvPr/>
            </p:nvSpPr>
            <p:spPr bwMode="auto">
              <a:xfrm>
                <a:off x="8152" y="8776"/>
                <a:ext cx="154" cy="192"/>
              </a:xfrm>
              <a:custGeom>
                <a:avLst/>
                <a:gdLst/>
                <a:ahLst/>
                <a:cxnLst>
                  <a:cxn ang="0">
                    <a:pos x="7" y="184"/>
                  </a:cxn>
                  <a:cxn ang="0">
                    <a:pos x="21" y="189"/>
                  </a:cxn>
                  <a:cxn ang="0">
                    <a:pos x="28" y="189"/>
                  </a:cxn>
                  <a:cxn ang="0">
                    <a:pos x="38" y="192"/>
                  </a:cxn>
                  <a:cxn ang="0">
                    <a:pos x="69" y="192"/>
                  </a:cxn>
                  <a:cxn ang="0">
                    <a:pos x="79" y="189"/>
                  </a:cxn>
                  <a:cxn ang="0">
                    <a:pos x="98" y="189"/>
                  </a:cxn>
                  <a:cxn ang="0">
                    <a:pos x="108" y="187"/>
                  </a:cxn>
                  <a:cxn ang="0">
                    <a:pos x="117" y="187"/>
                  </a:cxn>
                  <a:cxn ang="0">
                    <a:pos x="127" y="184"/>
                  </a:cxn>
                  <a:cxn ang="0">
                    <a:pos x="136" y="182"/>
                  </a:cxn>
                  <a:cxn ang="0">
                    <a:pos x="143" y="182"/>
                  </a:cxn>
                  <a:cxn ang="0">
                    <a:pos x="148" y="180"/>
                  </a:cxn>
                  <a:cxn ang="0">
                    <a:pos x="148" y="91"/>
                  </a:cxn>
                  <a:cxn ang="0">
                    <a:pos x="153" y="0"/>
                  </a:cxn>
                  <a:cxn ang="0">
                    <a:pos x="146" y="2"/>
                  </a:cxn>
                  <a:cxn ang="0">
                    <a:pos x="117" y="2"/>
                  </a:cxn>
                  <a:cxn ang="0">
                    <a:pos x="108" y="4"/>
                  </a:cxn>
                  <a:cxn ang="0">
                    <a:pos x="100" y="4"/>
                  </a:cxn>
                  <a:cxn ang="0">
                    <a:pos x="81" y="9"/>
                  </a:cxn>
                  <a:cxn ang="0">
                    <a:pos x="72" y="9"/>
                  </a:cxn>
                  <a:cxn ang="0">
                    <a:pos x="43" y="16"/>
                  </a:cxn>
                  <a:cxn ang="0">
                    <a:pos x="33" y="19"/>
                  </a:cxn>
                  <a:cxn ang="0">
                    <a:pos x="23" y="21"/>
                  </a:cxn>
                  <a:cxn ang="0">
                    <a:pos x="16" y="24"/>
                  </a:cxn>
                  <a:cxn ang="0">
                    <a:pos x="7" y="26"/>
                  </a:cxn>
                  <a:cxn ang="0">
                    <a:pos x="4" y="45"/>
                  </a:cxn>
                  <a:cxn ang="0">
                    <a:pos x="2" y="67"/>
                  </a:cxn>
                  <a:cxn ang="0">
                    <a:pos x="0" y="86"/>
                  </a:cxn>
                  <a:cxn ang="0">
                    <a:pos x="0" y="127"/>
                  </a:cxn>
                  <a:cxn ang="0">
                    <a:pos x="7" y="184"/>
                  </a:cxn>
                </a:cxnLst>
                <a:rect l="0" t="0" r="r" b="b"/>
                <a:pathLst>
                  <a:path w="154" h="192">
                    <a:moveTo>
                      <a:pt x="7" y="184"/>
                    </a:moveTo>
                    <a:lnTo>
                      <a:pt x="21" y="189"/>
                    </a:lnTo>
                    <a:lnTo>
                      <a:pt x="28" y="189"/>
                    </a:lnTo>
                    <a:lnTo>
                      <a:pt x="38" y="192"/>
                    </a:lnTo>
                    <a:lnTo>
                      <a:pt x="69" y="192"/>
                    </a:lnTo>
                    <a:lnTo>
                      <a:pt x="79" y="189"/>
                    </a:lnTo>
                    <a:lnTo>
                      <a:pt x="98" y="189"/>
                    </a:lnTo>
                    <a:lnTo>
                      <a:pt x="108" y="187"/>
                    </a:lnTo>
                    <a:lnTo>
                      <a:pt x="117" y="187"/>
                    </a:lnTo>
                    <a:lnTo>
                      <a:pt x="127" y="184"/>
                    </a:lnTo>
                    <a:lnTo>
                      <a:pt x="136" y="182"/>
                    </a:lnTo>
                    <a:lnTo>
                      <a:pt x="143" y="182"/>
                    </a:lnTo>
                    <a:lnTo>
                      <a:pt x="148" y="180"/>
                    </a:lnTo>
                    <a:lnTo>
                      <a:pt x="148" y="91"/>
                    </a:lnTo>
                    <a:lnTo>
                      <a:pt x="153" y="0"/>
                    </a:lnTo>
                    <a:lnTo>
                      <a:pt x="146" y="2"/>
                    </a:lnTo>
                    <a:lnTo>
                      <a:pt x="117" y="2"/>
                    </a:lnTo>
                    <a:lnTo>
                      <a:pt x="108" y="4"/>
                    </a:lnTo>
                    <a:lnTo>
                      <a:pt x="100" y="4"/>
                    </a:lnTo>
                    <a:lnTo>
                      <a:pt x="81" y="9"/>
                    </a:lnTo>
                    <a:lnTo>
                      <a:pt x="72" y="9"/>
                    </a:lnTo>
                    <a:lnTo>
                      <a:pt x="43" y="16"/>
                    </a:lnTo>
                    <a:lnTo>
                      <a:pt x="33" y="19"/>
                    </a:lnTo>
                    <a:lnTo>
                      <a:pt x="23" y="21"/>
                    </a:lnTo>
                    <a:lnTo>
                      <a:pt x="16" y="24"/>
                    </a:lnTo>
                    <a:lnTo>
                      <a:pt x="7" y="26"/>
                    </a:lnTo>
                    <a:lnTo>
                      <a:pt x="4" y="45"/>
                    </a:lnTo>
                    <a:lnTo>
                      <a:pt x="2" y="67"/>
                    </a:lnTo>
                    <a:lnTo>
                      <a:pt x="0" y="86"/>
                    </a:lnTo>
                    <a:lnTo>
                      <a:pt x="0" y="127"/>
                    </a:lnTo>
                    <a:lnTo>
                      <a:pt x="7" y="184"/>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3" name="Freeform 5299"/>
              <p:cNvSpPr>
                <a:spLocks/>
              </p:cNvSpPr>
              <p:nvPr/>
            </p:nvSpPr>
            <p:spPr bwMode="auto">
              <a:xfrm>
                <a:off x="8152" y="8779"/>
                <a:ext cx="152" cy="180"/>
              </a:xfrm>
              <a:custGeom>
                <a:avLst/>
                <a:gdLst/>
                <a:ahLst/>
                <a:cxnLst>
                  <a:cxn ang="0">
                    <a:pos x="4" y="156"/>
                  </a:cxn>
                  <a:cxn ang="0">
                    <a:pos x="7" y="175"/>
                  </a:cxn>
                  <a:cxn ang="0">
                    <a:pos x="21" y="180"/>
                  </a:cxn>
                  <a:cxn ang="0">
                    <a:pos x="76" y="180"/>
                  </a:cxn>
                  <a:cxn ang="0">
                    <a:pos x="86" y="177"/>
                  </a:cxn>
                  <a:cxn ang="0">
                    <a:pos x="105" y="177"/>
                  </a:cxn>
                  <a:cxn ang="0">
                    <a:pos x="124" y="172"/>
                  </a:cxn>
                  <a:cxn ang="0">
                    <a:pos x="132" y="172"/>
                  </a:cxn>
                  <a:cxn ang="0">
                    <a:pos x="146" y="168"/>
                  </a:cxn>
                  <a:cxn ang="0">
                    <a:pos x="143" y="146"/>
                  </a:cxn>
                  <a:cxn ang="0">
                    <a:pos x="143" y="105"/>
                  </a:cxn>
                  <a:cxn ang="0">
                    <a:pos x="146" y="84"/>
                  </a:cxn>
                  <a:cxn ang="0">
                    <a:pos x="146" y="62"/>
                  </a:cxn>
                  <a:cxn ang="0">
                    <a:pos x="148" y="43"/>
                  </a:cxn>
                  <a:cxn ang="0">
                    <a:pos x="148" y="21"/>
                  </a:cxn>
                  <a:cxn ang="0">
                    <a:pos x="151" y="0"/>
                  </a:cxn>
                  <a:cxn ang="0">
                    <a:pos x="124" y="0"/>
                  </a:cxn>
                  <a:cxn ang="0">
                    <a:pos x="115" y="2"/>
                  </a:cxn>
                  <a:cxn ang="0">
                    <a:pos x="105" y="2"/>
                  </a:cxn>
                  <a:cxn ang="0">
                    <a:pos x="98" y="4"/>
                  </a:cxn>
                  <a:cxn ang="0">
                    <a:pos x="88" y="4"/>
                  </a:cxn>
                  <a:cxn ang="0">
                    <a:pos x="69" y="9"/>
                  </a:cxn>
                  <a:cxn ang="0">
                    <a:pos x="60" y="9"/>
                  </a:cxn>
                  <a:cxn ang="0">
                    <a:pos x="40" y="14"/>
                  </a:cxn>
                  <a:cxn ang="0">
                    <a:pos x="33" y="16"/>
                  </a:cxn>
                  <a:cxn ang="0">
                    <a:pos x="23" y="19"/>
                  </a:cxn>
                  <a:cxn ang="0">
                    <a:pos x="16" y="21"/>
                  </a:cxn>
                  <a:cxn ang="0">
                    <a:pos x="7" y="24"/>
                  </a:cxn>
                  <a:cxn ang="0">
                    <a:pos x="2" y="62"/>
                  </a:cxn>
                  <a:cxn ang="0">
                    <a:pos x="2" y="81"/>
                  </a:cxn>
                  <a:cxn ang="0">
                    <a:pos x="0" y="100"/>
                  </a:cxn>
                  <a:cxn ang="0">
                    <a:pos x="0" y="120"/>
                  </a:cxn>
                  <a:cxn ang="0">
                    <a:pos x="2" y="139"/>
                  </a:cxn>
                  <a:cxn ang="0">
                    <a:pos x="4" y="156"/>
                  </a:cxn>
                </a:cxnLst>
                <a:rect l="0" t="0" r="r" b="b"/>
                <a:pathLst>
                  <a:path w="152" h="180">
                    <a:moveTo>
                      <a:pt x="4" y="156"/>
                    </a:moveTo>
                    <a:lnTo>
                      <a:pt x="7" y="175"/>
                    </a:lnTo>
                    <a:lnTo>
                      <a:pt x="21" y="180"/>
                    </a:lnTo>
                    <a:lnTo>
                      <a:pt x="76" y="180"/>
                    </a:lnTo>
                    <a:lnTo>
                      <a:pt x="86" y="177"/>
                    </a:lnTo>
                    <a:lnTo>
                      <a:pt x="105" y="177"/>
                    </a:lnTo>
                    <a:lnTo>
                      <a:pt x="124" y="172"/>
                    </a:lnTo>
                    <a:lnTo>
                      <a:pt x="132" y="172"/>
                    </a:lnTo>
                    <a:lnTo>
                      <a:pt x="146" y="168"/>
                    </a:lnTo>
                    <a:lnTo>
                      <a:pt x="143" y="146"/>
                    </a:lnTo>
                    <a:lnTo>
                      <a:pt x="143" y="105"/>
                    </a:lnTo>
                    <a:lnTo>
                      <a:pt x="146" y="84"/>
                    </a:lnTo>
                    <a:lnTo>
                      <a:pt x="146" y="62"/>
                    </a:lnTo>
                    <a:lnTo>
                      <a:pt x="148" y="43"/>
                    </a:lnTo>
                    <a:lnTo>
                      <a:pt x="148" y="21"/>
                    </a:lnTo>
                    <a:lnTo>
                      <a:pt x="151" y="0"/>
                    </a:lnTo>
                    <a:lnTo>
                      <a:pt x="124" y="0"/>
                    </a:lnTo>
                    <a:lnTo>
                      <a:pt x="115" y="2"/>
                    </a:lnTo>
                    <a:lnTo>
                      <a:pt x="105" y="2"/>
                    </a:lnTo>
                    <a:lnTo>
                      <a:pt x="98" y="4"/>
                    </a:lnTo>
                    <a:lnTo>
                      <a:pt x="88" y="4"/>
                    </a:lnTo>
                    <a:lnTo>
                      <a:pt x="69" y="9"/>
                    </a:lnTo>
                    <a:lnTo>
                      <a:pt x="60" y="9"/>
                    </a:lnTo>
                    <a:lnTo>
                      <a:pt x="40" y="14"/>
                    </a:lnTo>
                    <a:lnTo>
                      <a:pt x="33" y="16"/>
                    </a:lnTo>
                    <a:lnTo>
                      <a:pt x="23" y="19"/>
                    </a:lnTo>
                    <a:lnTo>
                      <a:pt x="16" y="21"/>
                    </a:lnTo>
                    <a:lnTo>
                      <a:pt x="7" y="24"/>
                    </a:lnTo>
                    <a:lnTo>
                      <a:pt x="2" y="62"/>
                    </a:lnTo>
                    <a:lnTo>
                      <a:pt x="2" y="81"/>
                    </a:lnTo>
                    <a:lnTo>
                      <a:pt x="0" y="100"/>
                    </a:lnTo>
                    <a:lnTo>
                      <a:pt x="0" y="120"/>
                    </a:lnTo>
                    <a:lnTo>
                      <a:pt x="2" y="139"/>
                    </a:lnTo>
                    <a:lnTo>
                      <a:pt x="4" y="15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4" name="Freeform 5300"/>
              <p:cNvSpPr>
                <a:spLocks/>
              </p:cNvSpPr>
              <p:nvPr/>
            </p:nvSpPr>
            <p:spPr bwMode="auto">
              <a:xfrm>
                <a:off x="8155" y="8779"/>
                <a:ext cx="144" cy="173"/>
              </a:xfrm>
              <a:custGeom>
                <a:avLst/>
                <a:gdLst/>
                <a:ahLst/>
                <a:cxnLst>
                  <a:cxn ang="0">
                    <a:pos x="2" y="151"/>
                  </a:cxn>
                  <a:cxn ang="0">
                    <a:pos x="4" y="168"/>
                  </a:cxn>
                  <a:cxn ang="0">
                    <a:pos x="19" y="172"/>
                  </a:cxn>
                  <a:cxn ang="0">
                    <a:pos x="62" y="172"/>
                  </a:cxn>
                  <a:cxn ang="0">
                    <a:pos x="72" y="170"/>
                  </a:cxn>
                  <a:cxn ang="0">
                    <a:pos x="81" y="170"/>
                  </a:cxn>
                  <a:cxn ang="0">
                    <a:pos x="91" y="168"/>
                  </a:cxn>
                  <a:cxn ang="0">
                    <a:pos x="100" y="168"/>
                  </a:cxn>
                  <a:cxn ang="0">
                    <a:pos x="110" y="165"/>
                  </a:cxn>
                  <a:cxn ang="0">
                    <a:pos x="117" y="163"/>
                  </a:cxn>
                  <a:cxn ang="0">
                    <a:pos x="124" y="163"/>
                  </a:cxn>
                  <a:cxn ang="0">
                    <a:pos x="132" y="160"/>
                  </a:cxn>
                  <a:cxn ang="0">
                    <a:pos x="139" y="160"/>
                  </a:cxn>
                  <a:cxn ang="0">
                    <a:pos x="136" y="139"/>
                  </a:cxn>
                  <a:cxn ang="0">
                    <a:pos x="136" y="120"/>
                  </a:cxn>
                  <a:cxn ang="0">
                    <a:pos x="139" y="98"/>
                  </a:cxn>
                  <a:cxn ang="0">
                    <a:pos x="139" y="60"/>
                  </a:cxn>
                  <a:cxn ang="0">
                    <a:pos x="141" y="40"/>
                  </a:cxn>
                  <a:cxn ang="0">
                    <a:pos x="143" y="19"/>
                  </a:cxn>
                  <a:cxn ang="0">
                    <a:pos x="143" y="0"/>
                  </a:cxn>
                  <a:cxn ang="0">
                    <a:pos x="127" y="0"/>
                  </a:cxn>
                  <a:cxn ang="0">
                    <a:pos x="120" y="2"/>
                  </a:cxn>
                  <a:cxn ang="0">
                    <a:pos x="100" y="2"/>
                  </a:cxn>
                  <a:cxn ang="0">
                    <a:pos x="93" y="4"/>
                  </a:cxn>
                  <a:cxn ang="0">
                    <a:pos x="83" y="7"/>
                  </a:cxn>
                  <a:cxn ang="0">
                    <a:pos x="74" y="7"/>
                  </a:cxn>
                  <a:cxn ang="0">
                    <a:pos x="55" y="12"/>
                  </a:cxn>
                  <a:cxn ang="0">
                    <a:pos x="48" y="12"/>
                  </a:cxn>
                  <a:cxn ang="0">
                    <a:pos x="38" y="14"/>
                  </a:cxn>
                  <a:cxn ang="0">
                    <a:pos x="28" y="16"/>
                  </a:cxn>
                  <a:cxn ang="0">
                    <a:pos x="14" y="21"/>
                  </a:cxn>
                  <a:cxn ang="0">
                    <a:pos x="4" y="24"/>
                  </a:cxn>
                  <a:cxn ang="0">
                    <a:pos x="0" y="62"/>
                  </a:cxn>
                  <a:cxn ang="0">
                    <a:pos x="0" y="132"/>
                  </a:cxn>
                  <a:cxn ang="0">
                    <a:pos x="2" y="151"/>
                  </a:cxn>
                </a:cxnLst>
                <a:rect l="0" t="0" r="r" b="b"/>
                <a:pathLst>
                  <a:path w="144" h="173">
                    <a:moveTo>
                      <a:pt x="2" y="151"/>
                    </a:moveTo>
                    <a:lnTo>
                      <a:pt x="4" y="168"/>
                    </a:lnTo>
                    <a:lnTo>
                      <a:pt x="19" y="172"/>
                    </a:lnTo>
                    <a:lnTo>
                      <a:pt x="62" y="172"/>
                    </a:lnTo>
                    <a:lnTo>
                      <a:pt x="72" y="170"/>
                    </a:lnTo>
                    <a:lnTo>
                      <a:pt x="81" y="170"/>
                    </a:lnTo>
                    <a:lnTo>
                      <a:pt x="91" y="168"/>
                    </a:lnTo>
                    <a:lnTo>
                      <a:pt x="100" y="168"/>
                    </a:lnTo>
                    <a:lnTo>
                      <a:pt x="110" y="165"/>
                    </a:lnTo>
                    <a:lnTo>
                      <a:pt x="117" y="163"/>
                    </a:lnTo>
                    <a:lnTo>
                      <a:pt x="124" y="163"/>
                    </a:lnTo>
                    <a:lnTo>
                      <a:pt x="132" y="160"/>
                    </a:lnTo>
                    <a:lnTo>
                      <a:pt x="139" y="160"/>
                    </a:lnTo>
                    <a:lnTo>
                      <a:pt x="136" y="139"/>
                    </a:lnTo>
                    <a:lnTo>
                      <a:pt x="136" y="120"/>
                    </a:lnTo>
                    <a:lnTo>
                      <a:pt x="139" y="98"/>
                    </a:lnTo>
                    <a:lnTo>
                      <a:pt x="139" y="60"/>
                    </a:lnTo>
                    <a:lnTo>
                      <a:pt x="141" y="40"/>
                    </a:lnTo>
                    <a:lnTo>
                      <a:pt x="143" y="19"/>
                    </a:lnTo>
                    <a:lnTo>
                      <a:pt x="143" y="0"/>
                    </a:lnTo>
                    <a:lnTo>
                      <a:pt x="127" y="0"/>
                    </a:lnTo>
                    <a:lnTo>
                      <a:pt x="120" y="2"/>
                    </a:lnTo>
                    <a:lnTo>
                      <a:pt x="100" y="2"/>
                    </a:lnTo>
                    <a:lnTo>
                      <a:pt x="93" y="4"/>
                    </a:lnTo>
                    <a:lnTo>
                      <a:pt x="83" y="7"/>
                    </a:lnTo>
                    <a:lnTo>
                      <a:pt x="74" y="7"/>
                    </a:lnTo>
                    <a:lnTo>
                      <a:pt x="55" y="12"/>
                    </a:lnTo>
                    <a:lnTo>
                      <a:pt x="48" y="12"/>
                    </a:lnTo>
                    <a:lnTo>
                      <a:pt x="38" y="14"/>
                    </a:lnTo>
                    <a:lnTo>
                      <a:pt x="28" y="16"/>
                    </a:lnTo>
                    <a:lnTo>
                      <a:pt x="14" y="21"/>
                    </a:lnTo>
                    <a:lnTo>
                      <a:pt x="4" y="24"/>
                    </a:lnTo>
                    <a:lnTo>
                      <a:pt x="0" y="62"/>
                    </a:lnTo>
                    <a:lnTo>
                      <a:pt x="0" y="132"/>
                    </a:lnTo>
                    <a:lnTo>
                      <a:pt x="2" y="151"/>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5" name="Freeform 5301"/>
              <p:cNvSpPr>
                <a:spLocks/>
              </p:cNvSpPr>
              <p:nvPr/>
            </p:nvSpPr>
            <p:spPr bwMode="auto">
              <a:xfrm>
                <a:off x="8155" y="8779"/>
                <a:ext cx="139" cy="165"/>
              </a:xfrm>
              <a:custGeom>
                <a:avLst/>
                <a:gdLst/>
                <a:ahLst/>
                <a:cxnLst>
                  <a:cxn ang="0">
                    <a:pos x="0" y="76"/>
                  </a:cxn>
                  <a:cxn ang="0">
                    <a:pos x="0" y="127"/>
                  </a:cxn>
                  <a:cxn ang="0">
                    <a:pos x="4" y="160"/>
                  </a:cxn>
                  <a:cxn ang="0">
                    <a:pos x="12" y="163"/>
                  </a:cxn>
                  <a:cxn ang="0">
                    <a:pos x="19" y="163"/>
                  </a:cxn>
                  <a:cxn ang="0">
                    <a:pos x="26" y="165"/>
                  </a:cxn>
                  <a:cxn ang="0">
                    <a:pos x="52" y="165"/>
                  </a:cxn>
                  <a:cxn ang="0">
                    <a:pos x="60" y="163"/>
                  </a:cxn>
                  <a:cxn ang="0">
                    <a:pos x="69" y="163"/>
                  </a:cxn>
                  <a:cxn ang="0">
                    <a:pos x="79" y="160"/>
                  </a:cxn>
                  <a:cxn ang="0">
                    <a:pos x="88" y="160"/>
                  </a:cxn>
                  <a:cxn ang="0">
                    <a:pos x="98" y="158"/>
                  </a:cxn>
                  <a:cxn ang="0">
                    <a:pos x="105" y="156"/>
                  </a:cxn>
                  <a:cxn ang="0">
                    <a:pos x="115" y="156"/>
                  </a:cxn>
                  <a:cxn ang="0">
                    <a:pos x="122" y="153"/>
                  </a:cxn>
                  <a:cxn ang="0">
                    <a:pos x="127" y="151"/>
                  </a:cxn>
                  <a:cxn ang="0">
                    <a:pos x="134" y="151"/>
                  </a:cxn>
                  <a:cxn ang="0">
                    <a:pos x="134" y="74"/>
                  </a:cxn>
                  <a:cxn ang="0">
                    <a:pos x="136" y="57"/>
                  </a:cxn>
                  <a:cxn ang="0">
                    <a:pos x="136" y="38"/>
                  </a:cxn>
                  <a:cxn ang="0">
                    <a:pos x="139" y="19"/>
                  </a:cxn>
                  <a:cxn ang="0">
                    <a:pos x="139" y="0"/>
                  </a:cxn>
                  <a:cxn ang="0">
                    <a:pos x="124" y="0"/>
                  </a:cxn>
                  <a:cxn ang="0">
                    <a:pos x="115" y="2"/>
                  </a:cxn>
                  <a:cxn ang="0">
                    <a:pos x="108" y="2"/>
                  </a:cxn>
                  <a:cxn ang="0">
                    <a:pos x="98" y="4"/>
                  </a:cxn>
                  <a:cxn ang="0">
                    <a:pos x="91" y="4"/>
                  </a:cxn>
                  <a:cxn ang="0">
                    <a:pos x="81" y="7"/>
                  </a:cxn>
                  <a:cxn ang="0">
                    <a:pos x="72" y="7"/>
                  </a:cxn>
                  <a:cxn ang="0">
                    <a:pos x="62" y="9"/>
                  </a:cxn>
                  <a:cxn ang="0">
                    <a:pos x="55" y="12"/>
                  </a:cxn>
                  <a:cxn ang="0">
                    <a:pos x="45" y="14"/>
                  </a:cxn>
                  <a:cxn ang="0">
                    <a:pos x="38" y="14"/>
                  </a:cxn>
                  <a:cxn ang="0">
                    <a:pos x="28" y="16"/>
                  </a:cxn>
                  <a:cxn ang="0">
                    <a:pos x="14" y="21"/>
                  </a:cxn>
                  <a:cxn ang="0">
                    <a:pos x="4" y="24"/>
                  </a:cxn>
                  <a:cxn ang="0">
                    <a:pos x="2" y="43"/>
                  </a:cxn>
                  <a:cxn ang="0">
                    <a:pos x="2" y="60"/>
                  </a:cxn>
                  <a:cxn ang="0">
                    <a:pos x="0" y="76"/>
                  </a:cxn>
                </a:cxnLst>
                <a:rect l="0" t="0" r="r" b="b"/>
                <a:pathLst>
                  <a:path w="139" h="165">
                    <a:moveTo>
                      <a:pt x="0" y="76"/>
                    </a:moveTo>
                    <a:lnTo>
                      <a:pt x="0" y="127"/>
                    </a:lnTo>
                    <a:lnTo>
                      <a:pt x="4" y="160"/>
                    </a:lnTo>
                    <a:lnTo>
                      <a:pt x="12" y="163"/>
                    </a:lnTo>
                    <a:lnTo>
                      <a:pt x="19" y="163"/>
                    </a:lnTo>
                    <a:lnTo>
                      <a:pt x="26" y="165"/>
                    </a:lnTo>
                    <a:lnTo>
                      <a:pt x="52" y="165"/>
                    </a:lnTo>
                    <a:lnTo>
                      <a:pt x="60" y="163"/>
                    </a:lnTo>
                    <a:lnTo>
                      <a:pt x="69" y="163"/>
                    </a:lnTo>
                    <a:lnTo>
                      <a:pt x="79" y="160"/>
                    </a:lnTo>
                    <a:lnTo>
                      <a:pt x="88" y="160"/>
                    </a:lnTo>
                    <a:lnTo>
                      <a:pt x="98" y="158"/>
                    </a:lnTo>
                    <a:lnTo>
                      <a:pt x="105" y="156"/>
                    </a:lnTo>
                    <a:lnTo>
                      <a:pt x="115" y="156"/>
                    </a:lnTo>
                    <a:lnTo>
                      <a:pt x="122" y="153"/>
                    </a:lnTo>
                    <a:lnTo>
                      <a:pt x="127" y="151"/>
                    </a:lnTo>
                    <a:lnTo>
                      <a:pt x="134" y="151"/>
                    </a:lnTo>
                    <a:lnTo>
                      <a:pt x="134" y="74"/>
                    </a:lnTo>
                    <a:lnTo>
                      <a:pt x="136" y="57"/>
                    </a:lnTo>
                    <a:lnTo>
                      <a:pt x="136" y="38"/>
                    </a:lnTo>
                    <a:lnTo>
                      <a:pt x="139" y="19"/>
                    </a:lnTo>
                    <a:lnTo>
                      <a:pt x="139" y="0"/>
                    </a:lnTo>
                    <a:lnTo>
                      <a:pt x="124" y="0"/>
                    </a:lnTo>
                    <a:lnTo>
                      <a:pt x="115" y="2"/>
                    </a:lnTo>
                    <a:lnTo>
                      <a:pt x="108" y="2"/>
                    </a:lnTo>
                    <a:lnTo>
                      <a:pt x="98" y="4"/>
                    </a:lnTo>
                    <a:lnTo>
                      <a:pt x="91" y="4"/>
                    </a:lnTo>
                    <a:lnTo>
                      <a:pt x="81" y="7"/>
                    </a:lnTo>
                    <a:lnTo>
                      <a:pt x="72" y="7"/>
                    </a:lnTo>
                    <a:lnTo>
                      <a:pt x="62" y="9"/>
                    </a:lnTo>
                    <a:lnTo>
                      <a:pt x="55" y="12"/>
                    </a:lnTo>
                    <a:lnTo>
                      <a:pt x="45" y="14"/>
                    </a:lnTo>
                    <a:lnTo>
                      <a:pt x="38" y="14"/>
                    </a:lnTo>
                    <a:lnTo>
                      <a:pt x="28" y="16"/>
                    </a:lnTo>
                    <a:lnTo>
                      <a:pt x="14" y="21"/>
                    </a:lnTo>
                    <a:lnTo>
                      <a:pt x="4" y="24"/>
                    </a:lnTo>
                    <a:lnTo>
                      <a:pt x="2" y="43"/>
                    </a:lnTo>
                    <a:lnTo>
                      <a:pt x="2" y="60"/>
                    </a:lnTo>
                    <a:lnTo>
                      <a:pt x="0" y="7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6" name="Freeform 5302"/>
              <p:cNvSpPr>
                <a:spLocks/>
              </p:cNvSpPr>
              <p:nvPr/>
            </p:nvSpPr>
            <p:spPr bwMode="auto">
              <a:xfrm>
                <a:off x="8155" y="8779"/>
                <a:ext cx="137" cy="158"/>
              </a:xfrm>
              <a:custGeom>
                <a:avLst/>
                <a:gdLst/>
                <a:ahLst/>
                <a:cxnLst>
                  <a:cxn ang="0">
                    <a:pos x="7" y="24"/>
                  </a:cxn>
                  <a:cxn ang="0">
                    <a:pos x="0" y="74"/>
                  </a:cxn>
                  <a:cxn ang="0">
                    <a:pos x="0" y="105"/>
                  </a:cxn>
                  <a:cxn ang="0">
                    <a:pos x="2" y="122"/>
                  </a:cxn>
                  <a:cxn ang="0">
                    <a:pos x="2" y="136"/>
                  </a:cxn>
                  <a:cxn ang="0">
                    <a:pos x="4" y="153"/>
                  </a:cxn>
                  <a:cxn ang="0">
                    <a:pos x="12" y="156"/>
                  </a:cxn>
                  <a:cxn ang="0">
                    <a:pos x="16" y="156"/>
                  </a:cxn>
                  <a:cxn ang="0">
                    <a:pos x="23" y="158"/>
                  </a:cxn>
                  <a:cxn ang="0">
                    <a:pos x="40" y="158"/>
                  </a:cxn>
                  <a:cxn ang="0">
                    <a:pos x="50" y="156"/>
                  </a:cxn>
                  <a:cxn ang="0">
                    <a:pos x="60" y="156"/>
                  </a:cxn>
                  <a:cxn ang="0">
                    <a:pos x="67" y="153"/>
                  </a:cxn>
                  <a:cxn ang="0">
                    <a:pos x="76" y="153"/>
                  </a:cxn>
                  <a:cxn ang="0">
                    <a:pos x="86" y="151"/>
                  </a:cxn>
                  <a:cxn ang="0">
                    <a:pos x="93" y="151"/>
                  </a:cxn>
                  <a:cxn ang="0">
                    <a:pos x="103" y="148"/>
                  </a:cxn>
                  <a:cxn ang="0">
                    <a:pos x="117" y="144"/>
                  </a:cxn>
                  <a:cxn ang="0">
                    <a:pos x="124" y="144"/>
                  </a:cxn>
                  <a:cxn ang="0">
                    <a:pos x="129" y="141"/>
                  </a:cxn>
                  <a:cxn ang="0">
                    <a:pos x="129" y="88"/>
                  </a:cxn>
                  <a:cxn ang="0">
                    <a:pos x="132" y="72"/>
                  </a:cxn>
                  <a:cxn ang="0">
                    <a:pos x="132" y="52"/>
                  </a:cxn>
                  <a:cxn ang="0">
                    <a:pos x="134" y="36"/>
                  </a:cxn>
                  <a:cxn ang="0">
                    <a:pos x="134" y="19"/>
                  </a:cxn>
                  <a:cxn ang="0">
                    <a:pos x="136" y="0"/>
                  </a:cxn>
                  <a:cxn ang="0">
                    <a:pos x="129" y="0"/>
                  </a:cxn>
                  <a:cxn ang="0">
                    <a:pos x="120" y="2"/>
                  </a:cxn>
                  <a:cxn ang="0">
                    <a:pos x="105" y="2"/>
                  </a:cxn>
                  <a:cxn ang="0">
                    <a:pos x="96" y="4"/>
                  </a:cxn>
                  <a:cxn ang="0">
                    <a:pos x="88" y="4"/>
                  </a:cxn>
                  <a:cxn ang="0">
                    <a:pos x="69" y="9"/>
                  </a:cxn>
                  <a:cxn ang="0">
                    <a:pos x="62" y="9"/>
                  </a:cxn>
                  <a:cxn ang="0">
                    <a:pos x="52" y="12"/>
                  </a:cxn>
                  <a:cxn ang="0">
                    <a:pos x="45" y="14"/>
                  </a:cxn>
                  <a:cxn ang="0">
                    <a:pos x="36" y="16"/>
                  </a:cxn>
                  <a:cxn ang="0">
                    <a:pos x="28" y="19"/>
                  </a:cxn>
                  <a:cxn ang="0">
                    <a:pos x="21" y="19"/>
                  </a:cxn>
                  <a:cxn ang="0">
                    <a:pos x="7" y="24"/>
                  </a:cxn>
                </a:cxnLst>
                <a:rect l="0" t="0" r="r" b="b"/>
                <a:pathLst>
                  <a:path w="137" h="158">
                    <a:moveTo>
                      <a:pt x="7" y="24"/>
                    </a:moveTo>
                    <a:lnTo>
                      <a:pt x="0" y="74"/>
                    </a:lnTo>
                    <a:lnTo>
                      <a:pt x="0" y="105"/>
                    </a:lnTo>
                    <a:lnTo>
                      <a:pt x="2" y="122"/>
                    </a:lnTo>
                    <a:lnTo>
                      <a:pt x="2" y="136"/>
                    </a:lnTo>
                    <a:lnTo>
                      <a:pt x="4" y="153"/>
                    </a:lnTo>
                    <a:lnTo>
                      <a:pt x="12" y="156"/>
                    </a:lnTo>
                    <a:lnTo>
                      <a:pt x="16" y="156"/>
                    </a:lnTo>
                    <a:lnTo>
                      <a:pt x="23" y="158"/>
                    </a:lnTo>
                    <a:lnTo>
                      <a:pt x="40" y="158"/>
                    </a:lnTo>
                    <a:lnTo>
                      <a:pt x="50" y="156"/>
                    </a:lnTo>
                    <a:lnTo>
                      <a:pt x="60" y="156"/>
                    </a:lnTo>
                    <a:lnTo>
                      <a:pt x="67" y="153"/>
                    </a:lnTo>
                    <a:lnTo>
                      <a:pt x="76" y="153"/>
                    </a:lnTo>
                    <a:lnTo>
                      <a:pt x="86" y="151"/>
                    </a:lnTo>
                    <a:lnTo>
                      <a:pt x="93" y="151"/>
                    </a:lnTo>
                    <a:lnTo>
                      <a:pt x="103" y="148"/>
                    </a:lnTo>
                    <a:lnTo>
                      <a:pt x="117" y="144"/>
                    </a:lnTo>
                    <a:lnTo>
                      <a:pt x="124" y="144"/>
                    </a:lnTo>
                    <a:lnTo>
                      <a:pt x="129" y="141"/>
                    </a:lnTo>
                    <a:lnTo>
                      <a:pt x="129" y="88"/>
                    </a:lnTo>
                    <a:lnTo>
                      <a:pt x="132" y="72"/>
                    </a:lnTo>
                    <a:lnTo>
                      <a:pt x="132" y="52"/>
                    </a:lnTo>
                    <a:lnTo>
                      <a:pt x="134" y="36"/>
                    </a:lnTo>
                    <a:lnTo>
                      <a:pt x="134" y="19"/>
                    </a:lnTo>
                    <a:lnTo>
                      <a:pt x="136" y="0"/>
                    </a:lnTo>
                    <a:lnTo>
                      <a:pt x="129" y="0"/>
                    </a:lnTo>
                    <a:lnTo>
                      <a:pt x="120" y="2"/>
                    </a:lnTo>
                    <a:lnTo>
                      <a:pt x="105" y="2"/>
                    </a:lnTo>
                    <a:lnTo>
                      <a:pt x="96" y="4"/>
                    </a:lnTo>
                    <a:lnTo>
                      <a:pt x="88" y="4"/>
                    </a:lnTo>
                    <a:lnTo>
                      <a:pt x="69" y="9"/>
                    </a:lnTo>
                    <a:lnTo>
                      <a:pt x="62" y="9"/>
                    </a:lnTo>
                    <a:lnTo>
                      <a:pt x="52" y="12"/>
                    </a:lnTo>
                    <a:lnTo>
                      <a:pt x="45" y="14"/>
                    </a:lnTo>
                    <a:lnTo>
                      <a:pt x="36" y="16"/>
                    </a:lnTo>
                    <a:lnTo>
                      <a:pt x="28" y="19"/>
                    </a:lnTo>
                    <a:lnTo>
                      <a:pt x="21" y="19"/>
                    </a:lnTo>
                    <a:lnTo>
                      <a:pt x="7" y="2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7" name="Freeform 5303"/>
              <p:cNvSpPr>
                <a:spLocks/>
              </p:cNvSpPr>
              <p:nvPr/>
            </p:nvSpPr>
            <p:spPr bwMode="auto">
              <a:xfrm>
                <a:off x="8155" y="8779"/>
                <a:ext cx="132" cy="149"/>
              </a:xfrm>
              <a:custGeom>
                <a:avLst/>
                <a:gdLst/>
                <a:ahLst/>
                <a:cxnLst>
                  <a:cxn ang="0">
                    <a:pos x="4" y="40"/>
                  </a:cxn>
                  <a:cxn ang="0">
                    <a:pos x="2" y="55"/>
                  </a:cxn>
                  <a:cxn ang="0">
                    <a:pos x="2" y="72"/>
                  </a:cxn>
                  <a:cxn ang="0">
                    <a:pos x="0" y="86"/>
                  </a:cxn>
                  <a:cxn ang="0">
                    <a:pos x="0" y="100"/>
                  </a:cxn>
                  <a:cxn ang="0">
                    <a:pos x="2" y="117"/>
                  </a:cxn>
                  <a:cxn ang="0">
                    <a:pos x="2" y="132"/>
                  </a:cxn>
                  <a:cxn ang="0">
                    <a:pos x="4" y="146"/>
                  </a:cxn>
                  <a:cxn ang="0">
                    <a:pos x="12" y="148"/>
                  </a:cxn>
                  <a:cxn ang="0">
                    <a:pos x="48" y="148"/>
                  </a:cxn>
                  <a:cxn ang="0">
                    <a:pos x="57" y="146"/>
                  </a:cxn>
                  <a:cxn ang="0">
                    <a:pos x="64" y="146"/>
                  </a:cxn>
                  <a:cxn ang="0">
                    <a:pos x="74" y="144"/>
                  </a:cxn>
                  <a:cxn ang="0">
                    <a:pos x="83" y="144"/>
                  </a:cxn>
                  <a:cxn ang="0">
                    <a:pos x="105" y="136"/>
                  </a:cxn>
                  <a:cxn ang="0">
                    <a:pos x="112" y="136"/>
                  </a:cxn>
                  <a:cxn ang="0">
                    <a:pos x="120" y="134"/>
                  </a:cxn>
                  <a:cxn ang="0">
                    <a:pos x="124" y="132"/>
                  </a:cxn>
                  <a:cxn ang="0">
                    <a:pos x="124" y="84"/>
                  </a:cxn>
                  <a:cxn ang="0">
                    <a:pos x="127" y="67"/>
                  </a:cxn>
                  <a:cxn ang="0">
                    <a:pos x="127" y="50"/>
                  </a:cxn>
                  <a:cxn ang="0">
                    <a:pos x="129" y="36"/>
                  </a:cxn>
                  <a:cxn ang="0">
                    <a:pos x="129" y="19"/>
                  </a:cxn>
                  <a:cxn ang="0">
                    <a:pos x="132" y="0"/>
                  </a:cxn>
                  <a:cxn ang="0">
                    <a:pos x="124" y="2"/>
                  </a:cxn>
                  <a:cxn ang="0">
                    <a:pos x="103" y="2"/>
                  </a:cxn>
                  <a:cxn ang="0">
                    <a:pos x="93" y="4"/>
                  </a:cxn>
                  <a:cxn ang="0">
                    <a:pos x="86" y="7"/>
                  </a:cxn>
                  <a:cxn ang="0">
                    <a:pos x="76" y="7"/>
                  </a:cxn>
                  <a:cxn ang="0">
                    <a:pos x="69" y="9"/>
                  </a:cxn>
                  <a:cxn ang="0">
                    <a:pos x="60" y="12"/>
                  </a:cxn>
                  <a:cxn ang="0">
                    <a:pos x="52" y="12"/>
                  </a:cxn>
                  <a:cxn ang="0">
                    <a:pos x="43" y="14"/>
                  </a:cxn>
                  <a:cxn ang="0">
                    <a:pos x="36" y="16"/>
                  </a:cxn>
                  <a:cxn ang="0">
                    <a:pos x="26" y="19"/>
                  </a:cxn>
                  <a:cxn ang="0">
                    <a:pos x="19" y="19"/>
                  </a:cxn>
                  <a:cxn ang="0">
                    <a:pos x="12" y="21"/>
                  </a:cxn>
                  <a:cxn ang="0">
                    <a:pos x="7" y="24"/>
                  </a:cxn>
                  <a:cxn ang="0">
                    <a:pos x="4" y="40"/>
                  </a:cxn>
                </a:cxnLst>
                <a:rect l="0" t="0" r="r" b="b"/>
                <a:pathLst>
                  <a:path w="132" h="149">
                    <a:moveTo>
                      <a:pt x="4" y="40"/>
                    </a:moveTo>
                    <a:lnTo>
                      <a:pt x="2" y="55"/>
                    </a:lnTo>
                    <a:lnTo>
                      <a:pt x="2" y="72"/>
                    </a:lnTo>
                    <a:lnTo>
                      <a:pt x="0" y="86"/>
                    </a:lnTo>
                    <a:lnTo>
                      <a:pt x="0" y="100"/>
                    </a:lnTo>
                    <a:lnTo>
                      <a:pt x="2" y="117"/>
                    </a:lnTo>
                    <a:lnTo>
                      <a:pt x="2" y="132"/>
                    </a:lnTo>
                    <a:lnTo>
                      <a:pt x="4" y="146"/>
                    </a:lnTo>
                    <a:lnTo>
                      <a:pt x="12" y="148"/>
                    </a:lnTo>
                    <a:lnTo>
                      <a:pt x="48" y="148"/>
                    </a:lnTo>
                    <a:lnTo>
                      <a:pt x="57" y="146"/>
                    </a:lnTo>
                    <a:lnTo>
                      <a:pt x="64" y="146"/>
                    </a:lnTo>
                    <a:lnTo>
                      <a:pt x="74" y="144"/>
                    </a:lnTo>
                    <a:lnTo>
                      <a:pt x="83" y="144"/>
                    </a:lnTo>
                    <a:lnTo>
                      <a:pt x="105" y="136"/>
                    </a:lnTo>
                    <a:lnTo>
                      <a:pt x="112" y="136"/>
                    </a:lnTo>
                    <a:lnTo>
                      <a:pt x="120" y="134"/>
                    </a:lnTo>
                    <a:lnTo>
                      <a:pt x="124" y="132"/>
                    </a:lnTo>
                    <a:lnTo>
                      <a:pt x="124" y="84"/>
                    </a:lnTo>
                    <a:lnTo>
                      <a:pt x="127" y="67"/>
                    </a:lnTo>
                    <a:lnTo>
                      <a:pt x="127" y="50"/>
                    </a:lnTo>
                    <a:lnTo>
                      <a:pt x="129" y="36"/>
                    </a:lnTo>
                    <a:lnTo>
                      <a:pt x="129" y="19"/>
                    </a:lnTo>
                    <a:lnTo>
                      <a:pt x="132" y="0"/>
                    </a:lnTo>
                    <a:lnTo>
                      <a:pt x="124" y="2"/>
                    </a:lnTo>
                    <a:lnTo>
                      <a:pt x="103" y="2"/>
                    </a:lnTo>
                    <a:lnTo>
                      <a:pt x="93" y="4"/>
                    </a:lnTo>
                    <a:lnTo>
                      <a:pt x="86" y="7"/>
                    </a:lnTo>
                    <a:lnTo>
                      <a:pt x="76" y="7"/>
                    </a:lnTo>
                    <a:lnTo>
                      <a:pt x="69" y="9"/>
                    </a:lnTo>
                    <a:lnTo>
                      <a:pt x="60" y="12"/>
                    </a:lnTo>
                    <a:lnTo>
                      <a:pt x="52" y="12"/>
                    </a:lnTo>
                    <a:lnTo>
                      <a:pt x="43" y="14"/>
                    </a:lnTo>
                    <a:lnTo>
                      <a:pt x="36" y="16"/>
                    </a:lnTo>
                    <a:lnTo>
                      <a:pt x="26" y="19"/>
                    </a:lnTo>
                    <a:lnTo>
                      <a:pt x="19" y="19"/>
                    </a:lnTo>
                    <a:lnTo>
                      <a:pt x="12" y="21"/>
                    </a:lnTo>
                    <a:lnTo>
                      <a:pt x="7" y="24"/>
                    </a:lnTo>
                    <a:lnTo>
                      <a:pt x="4"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8" name="Freeform 5304"/>
              <p:cNvSpPr>
                <a:spLocks/>
              </p:cNvSpPr>
              <p:nvPr/>
            </p:nvSpPr>
            <p:spPr bwMode="auto">
              <a:xfrm>
                <a:off x="8157" y="8781"/>
                <a:ext cx="125" cy="139"/>
              </a:xfrm>
              <a:custGeom>
                <a:avLst/>
                <a:gdLst/>
                <a:ahLst/>
                <a:cxnLst>
                  <a:cxn ang="0">
                    <a:pos x="31" y="14"/>
                  </a:cxn>
                  <a:cxn ang="0">
                    <a:pos x="16" y="19"/>
                  </a:cxn>
                  <a:cxn ang="0">
                    <a:pos x="9" y="19"/>
                  </a:cxn>
                  <a:cxn ang="0">
                    <a:pos x="4" y="21"/>
                  </a:cxn>
                  <a:cxn ang="0">
                    <a:pos x="0" y="52"/>
                  </a:cxn>
                  <a:cxn ang="0">
                    <a:pos x="0" y="108"/>
                  </a:cxn>
                  <a:cxn ang="0">
                    <a:pos x="2" y="136"/>
                  </a:cxn>
                  <a:cxn ang="0">
                    <a:pos x="9" y="139"/>
                  </a:cxn>
                  <a:cxn ang="0">
                    <a:pos x="45" y="139"/>
                  </a:cxn>
                  <a:cxn ang="0">
                    <a:pos x="52" y="136"/>
                  </a:cxn>
                  <a:cxn ang="0">
                    <a:pos x="62" y="134"/>
                  </a:cxn>
                  <a:cxn ang="0">
                    <a:pos x="69" y="134"/>
                  </a:cxn>
                  <a:cxn ang="0">
                    <a:pos x="76" y="132"/>
                  </a:cxn>
                  <a:cxn ang="0">
                    <a:pos x="86" y="129"/>
                  </a:cxn>
                  <a:cxn ang="0">
                    <a:pos x="93" y="127"/>
                  </a:cxn>
                  <a:cxn ang="0">
                    <a:pos x="100" y="127"/>
                  </a:cxn>
                  <a:cxn ang="0">
                    <a:pos x="107" y="124"/>
                  </a:cxn>
                  <a:cxn ang="0">
                    <a:pos x="112" y="122"/>
                  </a:cxn>
                  <a:cxn ang="0">
                    <a:pos x="117" y="122"/>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2" y="4"/>
                  </a:cxn>
                  <a:cxn ang="0">
                    <a:pos x="64" y="7"/>
                  </a:cxn>
                  <a:cxn ang="0">
                    <a:pos x="55" y="9"/>
                  </a:cxn>
                  <a:cxn ang="0">
                    <a:pos x="47" y="9"/>
                  </a:cxn>
                  <a:cxn ang="0">
                    <a:pos x="40" y="12"/>
                  </a:cxn>
                  <a:cxn ang="0">
                    <a:pos x="31" y="14"/>
                  </a:cxn>
                </a:cxnLst>
                <a:rect l="0" t="0" r="r" b="b"/>
                <a:pathLst>
                  <a:path w="125" h="139">
                    <a:moveTo>
                      <a:pt x="31" y="14"/>
                    </a:moveTo>
                    <a:lnTo>
                      <a:pt x="16" y="19"/>
                    </a:lnTo>
                    <a:lnTo>
                      <a:pt x="9" y="19"/>
                    </a:lnTo>
                    <a:lnTo>
                      <a:pt x="4" y="21"/>
                    </a:lnTo>
                    <a:lnTo>
                      <a:pt x="0" y="52"/>
                    </a:lnTo>
                    <a:lnTo>
                      <a:pt x="0" y="108"/>
                    </a:lnTo>
                    <a:lnTo>
                      <a:pt x="2" y="136"/>
                    </a:lnTo>
                    <a:lnTo>
                      <a:pt x="9" y="139"/>
                    </a:lnTo>
                    <a:lnTo>
                      <a:pt x="45" y="139"/>
                    </a:lnTo>
                    <a:lnTo>
                      <a:pt x="52" y="136"/>
                    </a:lnTo>
                    <a:lnTo>
                      <a:pt x="62" y="134"/>
                    </a:lnTo>
                    <a:lnTo>
                      <a:pt x="69" y="134"/>
                    </a:lnTo>
                    <a:lnTo>
                      <a:pt x="76" y="132"/>
                    </a:lnTo>
                    <a:lnTo>
                      <a:pt x="86" y="129"/>
                    </a:lnTo>
                    <a:lnTo>
                      <a:pt x="93" y="127"/>
                    </a:lnTo>
                    <a:lnTo>
                      <a:pt x="100" y="127"/>
                    </a:lnTo>
                    <a:lnTo>
                      <a:pt x="107" y="124"/>
                    </a:lnTo>
                    <a:lnTo>
                      <a:pt x="112" y="122"/>
                    </a:lnTo>
                    <a:lnTo>
                      <a:pt x="117" y="122"/>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2" y="4"/>
                    </a:lnTo>
                    <a:lnTo>
                      <a:pt x="64" y="7"/>
                    </a:lnTo>
                    <a:lnTo>
                      <a:pt x="55" y="9"/>
                    </a:lnTo>
                    <a:lnTo>
                      <a:pt x="47" y="9"/>
                    </a:lnTo>
                    <a:lnTo>
                      <a:pt x="40" y="12"/>
                    </a:lnTo>
                    <a:lnTo>
                      <a:pt x="31" y="14"/>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9" name="Freeform 5305"/>
              <p:cNvSpPr>
                <a:spLocks/>
              </p:cNvSpPr>
              <p:nvPr/>
            </p:nvSpPr>
            <p:spPr bwMode="auto">
              <a:xfrm>
                <a:off x="8157" y="8781"/>
                <a:ext cx="120" cy="132"/>
              </a:xfrm>
              <a:custGeom>
                <a:avLst/>
                <a:gdLst/>
                <a:ahLst/>
                <a:cxnLst>
                  <a:cxn ang="0">
                    <a:pos x="4" y="129"/>
                  </a:cxn>
                  <a:cxn ang="0">
                    <a:pos x="9" y="132"/>
                  </a:cxn>
                  <a:cxn ang="0">
                    <a:pos x="36" y="132"/>
                  </a:cxn>
                  <a:cxn ang="0">
                    <a:pos x="43" y="129"/>
                  </a:cxn>
                  <a:cxn ang="0">
                    <a:pos x="50" y="129"/>
                  </a:cxn>
                  <a:cxn ang="0">
                    <a:pos x="60" y="127"/>
                  </a:cxn>
                  <a:cxn ang="0">
                    <a:pos x="74" y="122"/>
                  </a:cxn>
                  <a:cxn ang="0">
                    <a:pos x="81" y="122"/>
                  </a:cxn>
                  <a:cxn ang="0">
                    <a:pos x="88" y="120"/>
                  </a:cxn>
                  <a:cxn ang="0">
                    <a:pos x="96" y="117"/>
                  </a:cxn>
                  <a:cxn ang="0">
                    <a:pos x="110" y="112"/>
                  </a:cxn>
                  <a:cxn ang="0">
                    <a:pos x="115" y="112"/>
                  </a:cxn>
                  <a:cxn ang="0">
                    <a:pos x="115" y="55"/>
                  </a:cxn>
                  <a:cxn ang="0">
                    <a:pos x="117" y="43"/>
                  </a:cxn>
                  <a:cxn ang="0">
                    <a:pos x="117" y="28"/>
                  </a:cxn>
                  <a:cxn ang="0">
                    <a:pos x="120" y="14"/>
                  </a:cxn>
                  <a:cxn ang="0">
                    <a:pos x="120" y="0"/>
                  </a:cxn>
                  <a:cxn ang="0">
                    <a:pos x="107" y="0"/>
                  </a:cxn>
                  <a:cxn ang="0">
                    <a:pos x="100" y="2"/>
                  </a:cxn>
                  <a:cxn ang="0">
                    <a:pos x="86" y="2"/>
                  </a:cxn>
                  <a:cxn ang="0">
                    <a:pos x="79" y="4"/>
                  </a:cxn>
                  <a:cxn ang="0">
                    <a:pos x="69" y="7"/>
                  </a:cxn>
                  <a:cxn ang="0">
                    <a:pos x="62" y="7"/>
                  </a:cxn>
                  <a:cxn ang="0">
                    <a:pos x="55" y="9"/>
                  </a:cxn>
                  <a:cxn ang="0">
                    <a:pos x="45" y="12"/>
                  </a:cxn>
                  <a:cxn ang="0">
                    <a:pos x="38" y="12"/>
                  </a:cxn>
                  <a:cxn ang="0">
                    <a:pos x="31" y="14"/>
                  </a:cxn>
                  <a:cxn ang="0">
                    <a:pos x="9" y="21"/>
                  </a:cxn>
                  <a:cxn ang="0">
                    <a:pos x="4" y="21"/>
                  </a:cxn>
                  <a:cxn ang="0">
                    <a:pos x="0" y="50"/>
                  </a:cxn>
                  <a:cxn ang="0">
                    <a:pos x="0" y="103"/>
                  </a:cxn>
                  <a:cxn ang="0">
                    <a:pos x="4" y="129"/>
                  </a:cxn>
                </a:cxnLst>
                <a:rect l="0" t="0" r="r" b="b"/>
                <a:pathLst>
                  <a:path w="120" h="132">
                    <a:moveTo>
                      <a:pt x="4" y="129"/>
                    </a:moveTo>
                    <a:lnTo>
                      <a:pt x="9" y="132"/>
                    </a:lnTo>
                    <a:lnTo>
                      <a:pt x="36" y="132"/>
                    </a:lnTo>
                    <a:lnTo>
                      <a:pt x="43" y="129"/>
                    </a:lnTo>
                    <a:lnTo>
                      <a:pt x="50" y="129"/>
                    </a:lnTo>
                    <a:lnTo>
                      <a:pt x="60" y="127"/>
                    </a:lnTo>
                    <a:lnTo>
                      <a:pt x="74" y="122"/>
                    </a:lnTo>
                    <a:lnTo>
                      <a:pt x="81" y="122"/>
                    </a:lnTo>
                    <a:lnTo>
                      <a:pt x="88" y="120"/>
                    </a:lnTo>
                    <a:lnTo>
                      <a:pt x="96" y="117"/>
                    </a:lnTo>
                    <a:lnTo>
                      <a:pt x="110" y="112"/>
                    </a:lnTo>
                    <a:lnTo>
                      <a:pt x="115" y="112"/>
                    </a:lnTo>
                    <a:lnTo>
                      <a:pt x="115" y="55"/>
                    </a:lnTo>
                    <a:lnTo>
                      <a:pt x="117" y="43"/>
                    </a:lnTo>
                    <a:lnTo>
                      <a:pt x="117" y="28"/>
                    </a:lnTo>
                    <a:lnTo>
                      <a:pt x="120" y="14"/>
                    </a:lnTo>
                    <a:lnTo>
                      <a:pt x="120" y="0"/>
                    </a:lnTo>
                    <a:lnTo>
                      <a:pt x="107" y="0"/>
                    </a:lnTo>
                    <a:lnTo>
                      <a:pt x="100" y="2"/>
                    </a:lnTo>
                    <a:lnTo>
                      <a:pt x="86" y="2"/>
                    </a:lnTo>
                    <a:lnTo>
                      <a:pt x="79" y="4"/>
                    </a:lnTo>
                    <a:lnTo>
                      <a:pt x="69" y="7"/>
                    </a:lnTo>
                    <a:lnTo>
                      <a:pt x="62" y="7"/>
                    </a:lnTo>
                    <a:lnTo>
                      <a:pt x="55" y="9"/>
                    </a:lnTo>
                    <a:lnTo>
                      <a:pt x="45" y="12"/>
                    </a:lnTo>
                    <a:lnTo>
                      <a:pt x="38" y="12"/>
                    </a:lnTo>
                    <a:lnTo>
                      <a:pt x="31" y="14"/>
                    </a:lnTo>
                    <a:lnTo>
                      <a:pt x="9" y="21"/>
                    </a:lnTo>
                    <a:lnTo>
                      <a:pt x="4" y="21"/>
                    </a:lnTo>
                    <a:lnTo>
                      <a:pt x="0" y="50"/>
                    </a:lnTo>
                    <a:lnTo>
                      <a:pt x="0" y="103"/>
                    </a:lnTo>
                    <a:lnTo>
                      <a:pt x="4" y="129"/>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0" name="Freeform 5306"/>
              <p:cNvSpPr>
                <a:spLocks/>
              </p:cNvSpPr>
              <p:nvPr/>
            </p:nvSpPr>
            <p:spPr bwMode="auto">
              <a:xfrm>
                <a:off x="8157" y="8781"/>
                <a:ext cx="118" cy="125"/>
              </a:xfrm>
              <a:custGeom>
                <a:avLst/>
                <a:gdLst/>
                <a:ahLst/>
                <a:cxnLst>
                  <a:cxn ang="0">
                    <a:pos x="0" y="74"/>
                  </a:cxn>
                  <a:cxn ang="0">
                    <a:pos x="0" y="98"/>
                  </a:cxn>
                  <a:cxn ang="0">
                    <a:pos x="4" y="122"/>
                  </a:cxn>
                  <a:cxn ang="0">
                    <a:pos x="9" y="124"/>
                  </a:cxn>
                  <a:cxn ang="0">
                    <a:pos x="26" y="124"/>
                  </a:cxn>
                  <a:cxn ang="0">
                    <a:pos x="33" y="122"/>
                  </a:cxn>
                  <a:cxn ang="0">
                    <a:pos x="40" y="122"/>
                  </a:cxn>
                  <a:cxn ang="0">
                    <a:pos x="50" y="120"/>
                  </a:cxn>
                  <a:cxn ang="0">
                    <a:pos x="57" y="117"/>
                  </a:cxn>
                  <a:cxn ang="0">
                    <a:pos x="64" y="117"/>
                  </a:cxn>
                  <a:cxn ang="0">
                    <a:pos x="93" y="108"/>
                  </a:cxn>
                  <a:cxn ang="0">
                    <a:pos x="98" y="105"/>
                  </a:cxn>
                  <a:cxn ang="0">
                    <a:pos x="105" y="105"/>
                  </a:cxn>
                  <a:cxn ang="0">
                    <a:pos x="110" y="103"/>
                  </a:cxn>
                  <a:cxn ang="0">
                    <a:pos x="110" y="64"/>
                  </a:cxn>
                  <a:cxn ang="0">
                    <a:pos x="112" y="52"/>
                  </a:cxn>
                  <a:cxn ang="0">
                    <a:pos x="112" y="40"/>
                  </a:cxn>
                  <a:cxn ang="0">
                    <a:pos x="115" y="26"/>
                  </a:cxn>
                  <a:cxn ang="0">
                    <a:pos x="115" y="14"/>
                  </a:cxn>
                  <a:cxn ang="0">
                    <a:pos x="117" y="0"/>
                  </a:cxn>
                  <a:cxn ang="0">
                    <a:pos x="105" y="0"/>
                  </a:cxn>
                  <a:cxn ang="0">
                    <a:pos x="98" y="2"/>
                  </a:cxn>
                  <a:cxn ang="0">
                    <a:pos x="91" y="2"/>
                  </a:cxn>
                  <a:cxn ang="0">
                    <a:pos x="83" y="4"/>
                  </a:cxn>
                  <a:cxn ang="0">
                    <a:pos x="76" y="4"/>
                  </a:cxn>
                  <a:cxn ang="0">
                    <a:pos x="67" y="7"/>
                  </a:cxn>
                  <a:cxn ang="0">
                    <a:pos x="60" y="7"/>
                  </a:cxn>
                  <a:cxn ang="0">
                    <a:pos x="45" y="12"/>
                  </a:cxn>
                  <a:cxn ang="0">
                    <a:pos x="36" y="14"/>
                  </a:cxn>
                  <a:cxn ang="0">
                    <a:pos x="28" y="14"/>
                  </a:cxn>
                  <a:cxn ang="0">
                    <a:pos x="21" y="16"/>
                  </a:cxn>
                  <a:cxn ang="0">
                    <a:pos x="16" y="19"/>
                  </a:cxn>
                  <a:cxn ang="0">
                    <a:pos x="9" y="21"/>
                  </a:cxn>
                  <a:cxn ang="0">
                    <a:pos x="4" y="23"/>
                  </a:cxn>
                  <a:cxn ang="0">
                    <a:pos x="2" y="48"/>
                  </a:cxn>
                  <a:cxn ang="0">
                    <a:pos x="0" y="74"/>
                  </a:cxn>
                </a:cxnLst>
                <a:rect l="0" t="0" r="r" b="b"/>
                <a:pathLst>
                  <a:path w="118" h="125">
                    <a:moveTo>
                      <a:pt x="0" y="74"/>
                    </a:moveTo>
                    <a:lnTo>
                      <a:pt x="0" y="98"/>
                    </a:lnTo>
                    <a:lnTo>
                      <a:pt x="4" y="122"/>
                    </a:lnTo>
                    <a:lnTo>
                      <a:pt x="9" y="124"/>
                    </a:lnTo>
                    <a:lnTo>
                      <a:pt x="26" y="124"/>
                    </a:lnTo>
                    <a:lnTo>
                      <a:pt x="33" y="122"/>
                    </a:lnTo>
                    <a:lnTo>
                      <a:pt x="40" y="122"/>
                    </a:lnTo>
                    <a:lnTo>
                      <a:pt x="50" y="120"/>
                    </a:lnTo>
                    <a:lnTo>
                      <a:pt x="57" y="117"/>
                    </a:lnTo>
                    <a:lnTo>
                      <a:pt x="64" y="117"/>
                    </a:lnTo>
                    <a:lnTo>
                      <a:pt x="93" y="108"/>
                    </a:lnTo>
                    <a:lnTo>
                      <a:pt x="98" y="105"/>
                    </a:lnTo>
                    <a:lnTo>
                      <a:pt x="105" y="105"/>
                    </a:lnTo>
                    <a:lnTo>
                      <a:pt x="110" y="103"/>
                    </a:lnTo>
                    <a:lnTo>
                      <a:pt x="110" y="64"/>
                    </a:lnTo>
                    <a:lnTo>
                      <a:pt x="112" y="52"/>
                    </a:lnTo>
                    <a:lnTo>
                      <a:pt x="112" y="40"/>
                    </a:lnTo>
                    <a:lnTo>
                      <a:pt x="115" y="26"/>
                    </a:lnTo>
                    <a:lnTo>
                      <a:pt x="115" y="14"/>
                    </a:lnTo>
                    <a:lnTo>
                      <a:pt x="117" y="0"/>
                    </a:lnTo>
                    <a:lnTo>
                      <a:pt x="105" y="0"/>
                    </a:lnTo>
                    <a:lnTo>
                      <a:pt x="98" y="2"/>
                    </a:lnTo>
                    <a:lnTo>
                      <a:pt x="91" y="2"/>
                    </a:lnTo>
                    <a:lnTo>
                      <a:pt x="83" y="4"/>
                    </a:lnTo>
                    <a:lnTo>
                      <a:pt x="76" y="4"/>
                    </a:lnTo>
                    <a:lnTo>
                      <a:pt x="67" y="7"/>
                    </a:lnTo>
                    <a:lnTo>
                      <a:pt x="60" y="7"/>
                    </a:lnTo>
                    <a:lnTo>
                      <a:pt x="45" y="12"/>
                    </a:lnTo>
                    <a:lnTo>
                      <a:pt x="36" y="14"/>
                    </a:lnTo>
                    <a:lnTo>
                      <a:pt x="28" y="14"/>
                    </a:lnTo>
                    <a:lnTo>
                      <a:pt x="21" y="16"/>
                    </a:lnTo>
                    <a:lnTo>
                      <a:pt x="16" y="19"/>
                    </a:lnTo>
                    <a:lnTo>
                      <a:pt x="9" y="21"/>
                    </a:lnTo>
                    <a:lnTo>
                      <a:pt x="4" y="23"/>
                    </a:lnTo>
                    <a:lnTo>
                      <a:pt x="2" y="48"/>
                    </a:lnTo>
                    <a:lnTo>
                      <a:pt x="0" y="7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1" name="Freeform 5307"/>
              <p:cNvSpPr>
                <a:spLocks/>
              </p:cNvSpPr>
              <p:nvPr/>
            </p:nvSpPr>
            <p:spPr bwMode="auto">
              <a:xfrm>
                <a:off x="8157" y="8781"/>
                <a:ext cx="113" cy="118"/>
              </a:xfrm>
              <a:custGeom>
                <a:avLst/>
                <a:gdLst/>
                <a:ahLst/>
                <a:cxnLst>
                  <a:cxn ang="0">
                    <a:pos x="0" y="69"/>
                  </a:cxn>
                  <a:cxn ang="0">
                    <a:pos x="2" y="91"/>
                  </a:cxn>
                  <a:cxn ang="0">
                    <a:pos x="4" y="115"/>
                  </a:cxn>
                  <a:cxn ang="0">
                    <a:pos x="9" y="117"/>
                  </a:cxn>
                  <a:cxn ang="0">
                    <a:pos x="26" y="117"/>
                  </a:cxn>
                  <a:cxn ang="0">
                    <a:pos x="40" y="112"/>
                  </a:cxn>
                  <a:cxn ang="0">
                    <a:pos x="47" y="112"/>
                  </a:cxn>
                  <a:cxn ang="0">
                    <a:pos x="76" y="103"/>
                  </a:cxn>
                  <a:cxn ang="0">
                    <a:pos x="83" y="100"/>
                  </a:cxn>
                  <a:cxn ang="0">
                    <a:pos x="88" y="100"/>
                  </a:cxn>
                  <a:cxn ang="0">
                    <a:pos x="96" y="98"/>
                  </a:cxn>
                  <a:cxn ang="0">
                    <a:pos x="105" y="93"/>
                  </a:cxn>
                  <a:cxn ang="0">
                    <a:pos x="105" y="57"/>
                  </a:cxn>
                  <a:cxn ang="0">
                    <a:pos x="107" y="48"/>
                  </a:cxn>
                  <a:cxn ang="0">
                    <a:pos x="110" y="36"/>
                  </a:cxn>
                  <a:cxn ang="0">
                    <a:pos x="110" y="26"/>
                  </a:cxn>
                  <a:cxn ang="0">
                    <a:pos x="112" y="14"/>
                  </a:cxn>
                  <a:cxn ang="0">
                    <a:pos x="112" y="0"/>
                  </a:cxn>
                  <a:cxn ang="0">
                    <a:pos x="107" y="0"/>
                  </a:cxn>
                  <a:cxn ang="0">
                    <a:pos x="100" y="2"/>
                  </a:cxn>
                  <a:cxn ang="0">
                    <a:pos x="88" y="2"/>
                  </a:cxn>
                  <a:cxn ang="0">
                    <a:pos x="81" y="4"/>
                  </a:cxn>
                  <a:cxn ang="0">
                    <a:pos x="74" y="4"/>
                  </a:cxn>
                  <a:cxn ang="0">
                    <a:pos x="67" y="7"/>
                  </a:cxn>
                  <a:cxn ang="0">
                    <a:pos x="57" y="9"/>
                  </a:cxn>
                  <a:cxn ang="0">
                    <a:pos x="50" y="9"/>
                  </a:cxn>
                  <a:cxn ang="0">
                    <a:pos x="43" y="12"/>
                  </a:cxn>
                  <a:cxn ang="0">
                    <a:pos x="36" y="14"/>
                  </a:cxn>
                  <a:cxn ang="0">
                    <a:pos x="28" y="16"/>
                  </a:cxn>
                  <a:cxn ang="0">
                    <a:pos x="21" y="16"/>
                  </a:cxn>
                  <a:cxn ang="0">
                    <a:pos x="16" y="19"/>
                  </a:cxn>
                  <a:cxn ang="0">
                    <a:pos x="9" y="21"/>
                  </a:cxn>
                  <a:cxn ang="0">
                    <a:pos x="4" y="23"/>
                  </a:cxn>
                  <a:cxn ang="0">
                    <a:pos x="2" y="48"/>
                  </a:cxn>
                  <a:cxn ang="0">
                    <a:pos x="0" y="69"/>
                  </a:cxn>
                </a:cxnLst>
                <a:rect l="0" t="0" r="r" b="b"/>
                <a:pathLst>
                  <a:path w="113" h="118">
                    <a:moveTo>
                      <a:pt x="0" y="69"/>
                    </a:moveTo>
                    <a:lnTo>
                      <a:pt x="2" y="91"/>
                    </a:lnTo>
                    <a:lnTo>
                      <a:pt x="4" y="115"/>
                    </a:lnTo>
                    <a:lnTo>
                      <a:pt x="9" y="117"/>
                    </a:lnTo>
                    <a:lnTo>
                      <a:pt x="26" y="117"/>
                    </a:lnTo>
                    <a:lnTo>
                      <a:pt x="40" y="112"/>
                    </a:lnTo>
                    <a:lnTo>
                      <a:pt x="47" y="112"/>
                    </a:lnTo>
                    <a:lnTo>
                      <a:pt x="76" y="103"/>
                    </a:lnTo>
                    <a:lnTo>
                      <a:pt x="83" y="100"/>
                    </a:lnTo>
                    <a:lnTo>
                      <a:pt x="88" y="100"/>
                    </a:lnTo>
                    <a:lnTo>
                      <a:pt x="96" y="98"/>
                    </a:lnTo>
                    <a:lnTo>
                      <a:pt x="105" y="93"/>
                    </a:lnTo>
                    <a:lnTo>
                      <a:pt x="105" y="57"/>
                    </a:lnTo>
                    <a:lnTo>
                      <a:pt x="107" y="48"/>
                    </a:lnTo>
                    <a:lnTo>
                      <a:pt x="110" y="36"/>
                    </a:lnTo>
                    <a:lnTo>
                      <a:pt x="110" y="26"/>
                    </a:lnTo>
                    <a:lnTo>
                      <a:pt x="112" y="14"/>
                    </a:lnTo>
                    <a:lnTo>
                      <a:pt x="112" y="0"/>
                    </a:lnTo>
                    <a:lnTo>
                      <a:pt x="107" y="0"/>
                    </a:lnTo>
                    <a:lnTo>
                      <a:pt x="100" y="2"/>
                    </a:lnTo>
                    <a:lnTo>
                      <a:pt x="88" y="2"/>
                    </a:lnTo>
                    <a:lnTo>
                      <a:pt x="81" y="4"/>
                    </a:lnTo>
                    <a:lnTo>
                      <a:pt x="74" y="4"/>
                    </a:lnTo>
                    <a:lnTo>
                      <a:pt x="67" y="7"/>
                    </a:lnTo>
                    <a:lnTo>
                      <a:pt x="57" y="9"/>
                    </a:lnTo>
                    <a:lnTo>
                      <a:pt x="50" y="9"/>
                    </a:lnTo>
                    <a:lnTo>
                      <a:pt x="43" y="12"/>
                    </a:lnTo>
                    <a:lnTo>
                      <a:pt x="36" y="14"/>
                    </a:lnTo>
                    <a:lnTo>
                      <a:pt x="28" y="16"/>
                    </a:lnTo>
                    <a:lnTo>
                      <a:pt x="21" y="16"/>
                    </a:lnTo>
                    <a:lnTo>
                      <a:pt x="16" y="19"/>
                    </a:lnTo>
                    <a:lnTo>
                      <a:pt x="9" y="21"/>
                    </a:lnTo>
                    <a:lnTo>
                      <a:pt x="4" y="23"/>
                    </a:lnTo>
                    <a:lnTo>
                      <a:pt x="2" y="48"/>
                    </a:lnTo>
                    <a:lnTo>
                      <a:pt x="0" y="69"/>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2" name="Freeform 5308"/>
              <p:cNvSpPr>
                <a:spLocks/>
              </p:cNvSpPr>
              <p:nvPr/>
            </p:nvSpPr>
            <p:spPr bwMode="auto">
              <a:xfrm>
                <a:off x="8162" y="8793"/>
                <a:ext cx="166"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6"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3" name="Freeform 5309"/>
              <p:cNvSpPr>
                <a:spLocks/>
              </p:cNvSpPr>
              <p:nvPr/>
            </p:nvSpPr>
            <p:spPr bwMode="auto">
              <a:xfrm>
                <a:off x="8167" y="8803"/>
                <a:ext cx="144" cy="170"/>
              </a:xfrm>
              <a:custGeom>
                <a:avLst/>
                <a:gdLst/>
                <a:ahLst/>
                <a:cxnLst>
                  <a:cxn ang="0">
                    <a:pos x="0" y="52"/>
                  </a:cxn>
                  <a:cxn ang="0">
                    <a:pos x="0" y="127"/>
                  </a:cxn>
                  <a:cxn ang="0">
                    <a:pos x="2" y="146"/>
                  </a:cxn>
                  <a:cxn ang="0">
                    <a:pos x="4" y="167"/>
                  </a:cxn>
                  <a:cxn ang="0">
                    <a:pos x="11" y="170"/>
                  </a:cxn>
                  <a:cxn ang="0">
                    <a:pos x="127" y="170"/>
                  </a:cxn>
                  <a:cxn ang="0">
                    <a:pos x="134" y="167"/>
                  </a:cxn>
                  <a:cxn ang="0">
                    <a:pos x="143" y="167"/>
                  </a:cxn>
                  <a:cxn ang="0">
                    <a:pos x="143" y="0"/>
                  </a:cxn>
                  <a:cxn ang="0">
                    <a:pos x="117" y="0"/>
                  </a:cxn>
                  <a:cxn ang="0">
                    <a:pos x="107" y="2"/>
                  </a:cxn>
                  <a:cxn ang="0">
                    <a:pos x="100" y="2"/>
                  </a:cxn>
                  <a:cxn ang="0">
                    <a:pos x="91" y="4"/>
                  </a:cxn>
                  <a:cxn ang="0">
                    <a:pos x="74" y="4"/>
                  </a:cxn>
                  <a:cxn ang="0">
                    <a:pos x="64" y="7"/>
                  </a:cxn>
                  <a:cxn ang="0">
                    <a:pos x="55" y="7"/>
                  </a:cxn>
                  <a:cxn ang="0">
                    <a:pos x="47" y="9"/>
                  </a:cxn>
                  <a:cxn ang="0">
                    <a:pos x="38" y="11"/>
                  </a:cxn>
                  <a:cxn ang="0">
                    <a:pos x="28" y="11"/>
                  </a:cxn>
                  <a:cxn ang="0">
                    <a:pos x="21" y="14"/>
                  </a:cxn>
                  <a:cxn ang="0">
                    <a:pos x="11" y="16"/>
                  </a:cxn>
                  <a:cxn ang="0">
                    <a:pos x="4" y="16"/>
                  </a:cxn>
                  <a:cxn ang="0">
                    <a:pos x="2" y="33"/>
                  </a:cxn>
                  <a:cxn ang="0">
                    <a:pos x="0" y="52"/>
                  </a:cxn>
                </a:cxnLst>
                <a:rect l="0" t="0" r="r" b="b"/>
                <a:pathLst>
                  <a:path w="144" h="170">
                    <a:moveTo>
                      <a:pt x="0" y="52"/>
                    </a:moveTo>
                    <a:lnTo>
                      <a:pt x="0" y="127"/>
                    </a:lnTo>
                    <a:lnTo>
                      <a:pt x="2" y="146"/>
                    </a:lnTo>
                    <a:lnTo>
                      <a:pt x="4" y="167"/>
                    </a:lnTo>
                    <a:lnTo>
                      <a:pt x="11" y="170"/>
                    </a:lnTo>
                    <a:lnTo>
                      <a:pt x="127" y="170"/>
                    </a:lnTo>
                    <a:lnTo>
                      <a:pt x="134" y="167"/>
                    </a:lnTo>
                    <a:lnTo>
                      <a:pt x="143" y="167"/>
                    </a:lnTo>
                    <a:lnTo>
                      <a:pt x="143" y="0"/>
                    </a:lnTo>
                    <a:lnTo>
                      <a:pt x="117" y="0"/>
                    </a:lnTo>
                    <a:lnTo>
                      <a:pt x="107" y="2"/>
                    </a:lnTo>
                    <a:lnTo>
                      <a:pt x="100" y="2"/>
                    </a:lnTo>
                    <a:lnTo>
                      <a:pt x="91" y="4"/>
                    </a:lnTo>
                    <a:lnTo>
                      <a:pt x="74" y="4"/>
                    </a:lnTo>
                    <a:lnTo>
                      <a:pt x="64" y="7"/>
                    </a:lnTo>
                    <a:lnTo>
                      <a:pt x="55" y="7"/>
                    </a:lnTo>
                    <a:lnTo>
                      <a:pt x="47" y="9"/>
                    </a:lnTo>
                    <a:lnTo>
                      <a:pt x="38" y="11"/>
                    </a:lnTo>
                    <a:lnTo>
                      <a:pt x="28" y="11"/>
                    </a:lnTo>
                    <a:lnTo>
                      <a:pt x="21" y="14"/>
                    </a:lnTo>
                    <a:lnTo>
                      <a:pt x="11" y="16"/>
                    </a:lnTo>
                    <a:lnTo>
                      <a:pt x="4" y="16"/>
                    </a:lnTo>
                    <a:lnTo>
                      <a:pt x="2" y="33"/>
                    </a:lnTo>
                    <a:lnTo>
                      <a:pt x="0" y="52"/>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4" name="Freeform 5310"/>
              <p:cNvSpPr>
                <a:spLocks/>
              </p:cNvSpPr>
              <p:nvPr/>
            </p:nvSpPr>
            <p:spPr bwMode="auto">
              <a:xfrm>
                <a:off x="8167" y="8805"/>
                <a:ext cx="139" cy="166"/>
              </a:xfrm>
              <a:custGeom>
                <a:avLst/>
                <a:gdLst/>
                <a:ahLst/>
                <a:cxnLst>
                  <a:cxn ang="0">
                    <a:pos x="40" y="163"/>
                  </a:cxn>
                  <a:cxn ang="0">
                    <a:pos x="47" y="165"/>
                  </a:cxn>
                  <a:cxn ang="0">
                    <a:pos x="98" y="165"/>
                  </a:cxn>
                  <a:cxn ang="0">
                    <a:pos x="107" y="163"/>
                  </a:cxn>
                  <a:cxn ang="0">
                    <a:pos x="124" y="163"/>
                  </a:cxn>
                  <a:cxn ang="0">
                    <a:pos x="131" y="160"/>
                  </a:cxn>
                  <a:cxn ang="0">
                    <a:pos x="139" y="160"/>
                  </a:cxn>
                  <a:cxn ang="0">
                    <a:pos x="139" y="0"/>
                  </a:cxn>
                  <a:cxn ang="0">
                    <a:pos x="131" y="2"/>
                  </a:cxn>
                  <a:cxn ang="0">
                    <a:pos x="98" y="2"/>
                  </a:cxn>
                  <a:cxn ang="0">
                    <a:pos x="88" y="4"/>
                  </a:cxn>
                  <a:cxn ang="0">
                    <a:pos x="71" y="4"/>
                  </a:cxn>
                  <a:cxn ang="0">
                    <a:pos x="64" y="7"/>
                  </a:cxn>
                  <a:cxn ang="0">
                    <a:pos x="55" y="7"/>
                  </a:cxn>
                  <a:cxn ang="0">
                    <a:pos x="47" y="9"/>
                  </a:cxn>
                  <a:cxn ang="0">
                    <a:pos x="38" y="12"/>
                  </a:cxn>
                  <a:cxn ang="0">
                    <a:pos x="31" y="12"/>
                  </a:cxn>
                  <a:cxn ang="0">
                    <a:pos x="23" y="14"/>
                  </a:cxn>
                  <a:cxn ang="0">
                    <a:pos x="14" y="16"/>
                  </a:cxn>
                  <a:cxn ang="0">
                    <a:pos x="7" y="16"/>
                  </a:cxn>
                  <a:cxn ang="0">
                    <a:pos x="2" y="50"/>
                  </a:cxn>
                  <a:cxn ang="0">
                    <a:pos x="2" y="67"/>
                  </a:cxn>
                  <a:cxn ang="0">
                    <a:pos x="0" y="84"/>
                  </a:cxn>
                  <a:cxn ang="0">
                    <a:pos x="0" y="103"/>
                  </a:cxn>
                  <a:cxn ang="0">
                    <a:pos x="2" y="122"/>
                  </a:cxn>
                  <a:cxn ang="0">
                    <a:pos x="2" y="141"/>
                  </a:cxn>
                  <a:cxn ang="0">
                    <a:pos x="7" y="160"/>
                  </a:cxn>
                  <a:cxn ang="0">
                    <a:pos x="14" y="163"/>
                  </a:cxn>
                  <a:cxn ang="0">
                    <a:pos x="40" y="163"/>
                  </a:cxn>
                </a:cxnLst>
                <a:rect l="0" t="0" r="r" b="b"/>
                <a:pathLst>
                  <a:path w="139" h="166">
                    <a:moveTo>
                      <a:pt x="40" y="163"/>
                    </a:moveTo>
                    <a:lnTo>
                      <a:pt x="47" y="165"/>
                    </a:lnTo>
                    <a:lnTo>
                      <a:pt x="98" y="165"/>
                    </a:lnTo>
                    <a:lnTo>
                      <a:pt x="107" y="163"/>
                    </a:lnTo>
                    <a:lnTo>
                      <a:pt x="124" y="163"/>
                    </a:lnTo>
                    <a:lnTo>
                      <a:pt x="131" y="160"/>
                    </a:lnTo>
                    <a:lnTo>
                      <a:pt x="139" y="160"/>
                    </a:lnTo>
                    <a:lnTo>
                      <a:pt x="139" y="0"/>
                    </a:lnTo>
                    <a:lnTo>
                      <a:pt x="131" y="2"/>
                    </a:lnTo>
                    <a:lnTo>
                      <a:pt x="98" y="2"/>
                    </a:lnTo>
                    <a:lnTo>
                      <a:pt x="88" y="4"/>
                    </a:lnTo>
                    <a:lnTo>
                      <a:pt x="71" y="4"/>
                    </a:lnTo>
                    <a:lnTo>
                      <a:pt x="64" y="7"/>
                    </a:lnTo>
                    <a:lnTo>
                      <a:pt x="55" y="7"/>
                    </a:lnTo>
                    <a:lnTo>
                      <a:pt x="47" y="9"/>
                    </a:lnTo>
                    <a:lnTo>
                      <a:pt x="38" y="12"/>
                    </a:lnTo>
                    <a:lnTo>
                      <a:pt x="31" y="12"/>
                    </a:lnTo>
                    <a:lnTo>
                      <a:pt x="23" y="14"/>
                    </a:lnTo>
                    <a:lnTo>
                      <a:pt x="14" y="16"/>
                    </a:lnTo>
                    <a:lnTo>
                      <a:pt x="7" y="16"/>
                    </a:lnTo>
                    <a:lnTo>
                      <a:pt x="2" y="50"/>
                    </a:lnTo>
                    <a:lnTo>
                      <a:pt x="2" y="67"/>
                    </a:lnTo>
                    <a:lnTo>
                      <a:pt x="0" y="84"/>
                    </a:lnTo>
                    <a:lnTo>
                      <a:pt x="0" y="103"/>
                    </a:lnTo>
                    <a:lnTo>
                      <a:pt x="2" y="122"/>
                    </a:lnTo>
                    <a:lnTo>
                      <a:pt x="2" y="141"/>
                    </a:lnTo>
                    <a:lnTo>
                      <a:pt x="7" y="160"/>
                    </a:lnTo>
                    <a:lnTo>
                      <a:pt x="14" y="163"/>
                    </a:lnTo>
                    <a:lnTo>
                      <a:pt x="40" y="163"/>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5" name="Freeform 5311"/>
              <p:cNvSpPr>
                <a:spLocks/>
              </p:cNvSpPr>
              <p:nvPr/>
            </p:nvSpPr>
            <p:spPr bwMode="auto">
              <a:xfrm>
                <a:off x="8169" y="8810"/>
                <a:ext cx="135" cy="156"/>
              </a:xfrm>
              <a:custGeom>
                <a:avLst/>
                <a:gdLst/>
                <a:ahLst/>
                <a:cxnLst>
                  <a:cxn ang="0">
                    <a:pos x="2" y="62"/>
                  </a:cxn>
                  <a:cxn ang="0">
                    <a:pos x="0" y="79"/>
                  </a:cxn>
                  <a:cxn ang="0">
                    <a:pos x="0" y="96"/>
                  </a:cxn>
                  <a:cxn ang="0">
                    <a:pos x="2" y="112"/>
                  </a:cxn>
                  <a:cxn ang="0">
                    <a:pos x="4" y="132"/>
                  </a:cxn>
                  <a:cxn ang="0">
                    <a:pos x="7" y="153"/>
                  </a:cxn>
                  <a:cxn ang="0">
                    <a:pos x="21" y="153"/>
                  </a:cxn>
                  <a:cxn ang="0">
                    <a:pos x="31" y="156"/>
                  </a:cxn>
                  <a:cxn ang="0">
                    <a:pos x="110" y="156"/>
                  </a:cxn>
                  <a:cxn ang="0">
                    <a:pos x="117" y="153"/>
                  </a:cxn>
                  <a:cxn ang="0">
                    <a:pos x="124" y="153"/>
                  </a:cxn>
                  <a:cxn ang="0">
                    <a:pos x="134" y="151"/>
                  </a:cxn>
                  <a:cxn ang="0">
                    <a:pos x="134" y="0"/>
                  </a:cxn>
                  <a:cxn ang="0">
                    <a:pos x="100" y="0"/>
                  </a:cxn>
                  <a:cxn ang="0">
                    <a:pos x="93" y="2"/>
                  </a:cxn>
                  <a:cxn ang="0">
                    <a:pos x="69" y="2"/>
                  </a:cxn>
                  <a:cxn ang="0">
                    <a:pos x="62" y="4"/>
                  </a:cxn>
                  <a:cxn ang="0">
                    <a:pos x="52" y="4"/>
                  </a:cxn>
                  <a:cxn ang="0">
                    <a:pos x="45" y="7"/>
                  </a:cxn>
                  <a:cxn ang="0">
                    <a:pos x="38" y="7"/>
                  </a:cxn>
                  <a:cxn ang="0">
                    <a:pos x="31" y="9"/>
                  </a:cxn>
                  <a:cxn ang="0">
                    <a:pos x="21" y="12"/>
                  </a:cxn>
                  <a:cxn ang="0">
                    <a:pos x="14" y="14"/>
                  </a:cxn>
                  <a:cxn ang="0">
                    <a:pos x="7" y="16"/>
                  </a:cxn>
                  <a:cxn ang="0">
                    <a:pos x="4" y="31"/>
                  </a:cxn>
                  <a:cxn ang="0">
                    <a:pos x="2" y="48"/>
                  </a:cxn>
                  <a:cxn ang="0">
                    <a:pos x="2" y="62"/>
                  </a:cxn>
                </a:cxnLst>
                <a:rect l="0" t="0" r="r" b="b"/>
                <a:pathLst>
                  <a:path w="135" h="156">
                    <a:moveTo>
                      <a:pt x="2" y="62"/>
                    </a:moveTo>
                    <a:lnTo>
                      <a:pt x="0" y="79"/>
                    </a:lnTo>
                    <a:lnTo>
                      <a:pt x="0" y="96"/>
                    </a:lnTo>
                    <a:lnTo>
                      <a:pt x="2" y="112"/>
                    </a:lnTo>
                    <a:lnTo>
                      <a:pt x="4" y="132"/>
                    </a:lnTo>
                    <a:lnTo>
                      <a:pt x="7" y="153"/>
                    </a:lnTo>
                    <a:lnTo>
                      <a:pt x="21" y="153"/>
                    </a:lnTo>
                    <a:lnTo>
                      <a:pt x="31" y="156"/>
                    </a:lnTo>
                    <a:lnTo>
                      <a:pt x="110" y="156"/>
                    </a:lnTo>
                    <a:lnTo>
                      <a:pt x="117" y="153"/>
                    </a:lnTo>
                    <a:lnTo>
                      <a:pt x="124" y="153"/>
                    </a:lnTo>
                    <a:lnTo>
                      <a:pt x="134" y="151"/>
                    </a:lnTo>
                    <a:lnTo>
                      <a:pt x="134" y="0"/>
                    </a:lnTo>
                    <a:lnTo>
                      <a:pt x="100" y="0"/>
                    </a:lnTo>
                    <a:lnTo>
                      <a:pt x="93" y="2"/>
                    </a:lnTo>
                    <a:lnTo>
                      <a:pt x="69" y="2"/>
                    </a:lnTo>
                    <a:lnTo>
                      <a:pt x="62" y="4"/>
                    </a:lnTo>
                    <a:lnTo>
                      <a:pt x="52" y="4"/>
                    </a:lnTo>
                    <a:lnTo>
                      <a:pt x="45" y="7"/>
                    </a:lnTo>
                    <a:lnTo>
                      <a:pt x="38" y="7"/>
                    </a:lnTo>
                    <a:lnTo>
                      <a:pt x="31" y="9"/>
                    </a:lnTo>
                    <a:lnTo>
                      <a:pt x="21" y="12"/>
                    </a:lnTo>
                    <a:lnTo>
                      <a:pt x="14" y="14"/>
                    </a:lnTo>
                    <a:lnTo>
                      <a:pt x="7" y="16"/>
                    </a:lnTo>
                    <a:lnTo>
                      <a:pt x="4" y="31"/>
                    </a:lnTo>
                    <a:lnTo>
                      <a:pt x="2" y="48"/>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6" name="Freeform 5312"/>
              <p:cNvSpPr>
                <a:spLocks/>
              </p:cNvSpPr>
              <p:nvPr/>
            </p:nvSpPr>
            <p:spPr bwMode="auto">
              <a:xfrm>
                <a:off x="8172" y="8812"/>
                <a:ext cx="127" cy="152"/>
              </a:xfrm>
              <a:custGeom>
                <a:avLst/>
                <a:gdLst/>
                <a:ahLst/>
                <a:cxnLst>
                  <a:cxn ang="0">
                    <a:pos x="2" y="108"/>
                  </a:cxn>
                  <a:cxn ang="0">
                    <a:pos x="7" y="146"/>
                  </a:cxn>
                  <a:cxn ang="0">
                    <a:pos x="14" y="146"/>
                  </a:cxn>
                  <a:cxn ang="0">
                    <a:pos x="21" y="148"/>
                  </a:cxn>
                  <a:cxn ang="0">
                    <a:pos x="35" y="148"/>
                  </a:cxn>
                  <a:cxn ang="0">
                    <a:pos x="45" y="151"/>
                  </a:cxn>
                  <a:cxn ang="0">
                    <a:pos x="88" y="151"/>
                  </a:cxn>
                  <a:cxn ang="0">
                    <a:pos x="98" y="148"/>
                  </a:cxn>
                  <a:cxn ang="0">
                    <a:pos x="105" y="148"/>
                  </a:cxn>
                  <a:cxn ang="0">
                    <a:pos x="112" y="146"/>
                  </a:cxn>
                  <a:cxn ang="0">
                    <a:pos x="120" y="146"/>
                  </a:cxn>
                  <a:cxn ang="0">
                    <a:pos x="127" y="143"/>
                  </a:cxn>
                  <a:cxn ang="0">
                    <a:pos x="127" y="0"/>
                  </a:cxn>
                  <a:cxn ang="0">
                    <a:pos x="112" y="0"/>
                  </a:cxn>
                  <a:cxn ang="0">
                    <a:pos x="103" y="2"/>
                  </a:cxn>
                  <a:cxn ang="0">
                    <a:pos x="67" y="2"/>
                  </a:cxn>
                  <a:cxn ang="0">
                    <a:pos x="60" y="4"/>
                  </a:cxn>
                  <a:cxn ang="0">
                    <a:pos x="50" y="4"/>
                  </a:cxn>
                  <a:cxn ang="0">
                    <a:pos x="43" y="7"/>
                  </a:cxn>
                  <a:cxn ang="0">
                    <a:pos x="35" y="7"/>
                  </a:cxn>
                  <a:cxn ang="0">
                    <a:pos x="28" y="9"/>
                  </a:cxn>
                  <a:cxn ang="0">
                    <a:pos x="21" y="12"/>
                  </a:cxn>
                  <a:cxn ang="0">
                    <a:pos x="7" y="16"/>
                  </a:cxn>
                  <a:cxn ang="0">
                    <a:pos x="0" y="60"/>
                  </a:cxn>
                  <a:cxn ang="0">
                    <a:pos x="0" y="91"/>
                  </a:cxn>
                  <a:cxn ang="0">
                    <a:pos x="2" y="108"/>
                  </a:cxn>
                </a:cxnLst>
                <a:rect l="0" t="0" r="r" b="b"/>
                <a:pathLst>
                  <a:path w="127" h="152">
                    <a:moveTo>
                      <a:pt x="2" y="108"/>
                    </a:moveTo>
                    <a:lnTo>
                      <a:pt x="7" y="146"/>
                    </a:lnTo>
                    <a:lnTo>
                      <a:pt x="14" y="146"/>
                    </a:lnTo>
                    <a:lnTo>
                      <a:pt x="21" y="148"/>
                    </a:lnTo>
                    <a:lnTo>
                      <a:pt x="35" y="148"/>
                    </a:lnTo>
                    <a:lnTo>
                      <a:pt x="45" y="151"/>
                    </a:lnTo>
                    <a:lnTo>
                      <a:pt x="88" y="151"/>
                    </a:lnTo>
                    <a:lnTo>
                      <a:pt x="98" y="148"/>
                    </a:lnTo>
                    <a:lnTo>
                      <a:pt x="105" y="148"/>
                    </a:lnTo>
                    <a:lnTo>
                      <a:pt x="112" y="146"/>
                    </a:lnTo>
                    <a:lnTo>
                      <a:pt x="120" y="146"/>
                    </a:lnTo>
                    <a:lnTo>
                      <a:pt x="127" y="143"/>
                    </a:lnTo>
                    <a:lnTo>
                      <a:pt x="127" y="0"/>
                    </a:lnTo>
                    <a:lnTo>
                      <a:pt x="112" y="0"/>
                    </a:lnTo>
                    <a:lnTo>
                      <a:pt x="103" y="2"/>
                    </a:lnTo>
                    <a:lnTo>
                      <a:pt x="67" y="2"/>
                    </a:lnTo>
                    <a:lnTo>
                      <a:pt x="60" y="4"/>
                    </a:lnTo>
                    <a:lnTo>
                      <a:pt x="50" y="4"/>
                    </a:lnTo>
                    <a:lnTo>
                      <a:pt x="43" y="7"/>
                    </a:lnTo>
                    <a:lnTo>
                      <a:pt x="35" y="7"/>
                    </a:lnTo>
                    <a:lnTo>
                      <a:pt x="28" y="9"/>
                    </a:lnTo>
                    <a:lnTo>
                      <a:pt x="21" y="12"/>
                    </a:lnTo>
                    <a:lnTo>
                      <a:pt x="7" y="16"/>
                    </a:lnTo>
                    <a:lnTo>
                      <a:pt x="0" y="60"/>
                    </a:lnTo>
                    <a:lnTo>
                      <a:pt x="0" y="91"/>
                    </a:lnTo>
                    <a:lnTo>
                      <a:pt x="2" y="108"/>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7" name="Freeform 5313"/>
              <p:cNvSpPr>
                <a:spLocks/>
              </p:cNvSpPr>
              <p:nvPr/>
            </p:nvSpPr>
            <p:spPr bwMode="auto">
              <a:xfrm>
                <a:off x="8174" y="8817"/>
                <a:ext cx="122" cy="142"/>
              </a:xfrm>
              <a:custGeom>
                <a:avLst/>
                <a:gdLst/>
                <a:ahLst/>
                <a:cxnLst>
                  <a:cxn ang="0">
                    <a:pos x="2" y="100"/>
                  </a:cxn>
                  <a:cxn ang="0">
                    <a:pos x="4" y="117"/>
                  </a:cxn>
                  <a:cxn ang="0">
                    <a:pos x="7" y="136"/>
                  </a:cxn>
                  <a:cxn ang="0">
                    <a:pos x="14" y="136"/>
                  </a:cxn>
                  <a:cxn ang="0">
                    <a:pos x="21" y="139"/>
                  </a:cxn>
                  <a:cxn ang="0">
                    <a:pos x="28" y="139"/>
                  </a:cxn>
                  <a:cxn ang="0">
                    <a:pos x="35" y="141"/>
                  </a:cxn>
                  <a:cxn ang="0">
                    <a:pos x="93" y="141"/>
                  </a:cxn>
                  <a:cxn ang="0">
                    <a:pos x="98" y="139"/>
                  </a:cxn>
                  <a:cxn ang="0">
                    <a:pos x="105" y="139"/>
                  </a:cxn>
                  <a:cxn ang="0">
                    <a:pos x="120" y="134"/>
                  </a:cxn>
                  <a:cxn ang="0">
                    <a:pos x="122" y="100"/>
                  </a:cxn>
                  <a:cxn ang="0">
                    <a:pos x="122" y="31"/>
                  </a:cxn>
                  <a:cxn ang="0">
                    <a:pos x="120" y="0"/>
                  </a:cxn>
                  <a:cxn ang="0">
                    <a:pos x="69" y="0"/>
                  </a:cxn>
                  <a:cxn ang="0">
                    <a:pos x="64" y="2"/>
                  </a:cxn>
                  <a:cxn ang="0">
                    <a:pos x="50" y="2"/>
                  </a:cxn>
                  <a:cxn ang="0">
                    <a:pos x="43" y="4"/>
                  </a:cxn>
                  <a:cxn ang="0">
                    <a:pos x="35" y="4"/>
                  </a:cxn>
                  <a:cxn ang="0">
                    <a:pos x="28" y="7"/>
                  </a:cxn>
                  <a:cxn ang="0">
                    <a:pos x="7" y="14"/>
                  </a:cxn>
                  <a:cxn ang="0">
                    <a:pos x="2" y="43"/>
                  </a:cxn>
                  <a:cxn ang="0">
                    <a:pos x="0" y="55"/>
                  </a:cxn>
                  <a:cxn ang="0">
                    <a:pos x="0" y="86"/>
                  </a:cxn>
                  <a:cxn ang="0">
                    <a:pos x="2" y="100"/>
                  </a:cxn>
                </a:cxnLst>
                <a:rect l="0" t="0" r="r" b="b"/>
                <a:pathLst>
                  <a:path w="122" h="142">
                    <a:moveTo>
                      <a:pt x="2" y="100"/>
                    </a:moveTo>
                    <a:lnTo>
                      <a:pt x="4" y="117"/>
                    </a:lnTo>
                    <a:lnTo>
                      <a:pt x="7" y="136"/>
                    </a:lnTo>
                    <a:lnTo>
                      <a:pt x="14" y="136"/>
                    </a:lnTo>
                    <a:lnTo>
                      <a:pt x="21" y="139"/>
                    </a:lnTo>
                    <a:lnTo>
                      <a:pt x="28" y="139"/>
                    </a:lnTo>
                    <a:lnTo>
                      <a:pt x="35" y="141"/>
                    </a:lnTo>
                    <a:lnTo>
                      <a:pt x="93" y="141"/>
                    </a:lnTo>
                    <a:lnTo>
                      <a:pt x="98" y="139"/>
                    </a:lnTo>
                    <a:lnTo>
                      <a:pt x="105" y="139"/>
                    </a:lnTo>
                    <a:lnTo>
                      <a:pt x="120" y="134"/>
                    </a:lnTo>
                    <a:lnTo>
                      <a:pt x="122" y="100"/>
                    </a:lnTo>
                    <a:lnTo>
                      <a:pt x="122" y="31"/>
                    </a:lnTo>
                    <a:lnTo>
                      <a:pt x="120" y="0"/>
                    </a:lnTo>
                    <a:lnTo>
                      <a:pt x="69" y="0"/>
                    </a:lnTo>
                    <a:lnTo>
                      <a:pt x="64" y="2"/>
                    </a:lnTo>
                    <a:lnTo>
                      <a:pt x="50" y="2"/>
                    </a:lnTo>
                    <a:lnTo>
                      <a:pt x="43" y="4"/>
                    </a:lnTo>
                    <a:lnTo>
                      <a:pt x="35" y="4"/>
                    </a:lnTo>
                    <a:lnTo>
                      <a:pt x="28" y="7"/>
                    </a:lnTo>
                    <a:lnTo>
                      <a:pt x="7" y="14"/>
                    </a:lnTo>
                    <a:lnTo>
                      <a:pt x="2" y="43"/>
                    </a:lnTo>
                    <a:lnTo>
                      <a:pt x="0" y="55"/>
                    </a:lnTo>
                    <a:lnTo>
                      <a:pt x="0" y="86"/>
                    </a:lnTo>
                    <a:lnTo>
                      <a:pt x="2"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8" name="Freeform 5314"/>
              <p:cNvSpPr>
                <a:spLocks/>
              </p:cNvSpPr>
              <p:nvPr/>
            </p:nvSpPr>
            <p:spPr bwMode="auto">
              <a:xfrm>
                <a:off x="8176" y="8820"/>
                <a:ext cx="116" cy="136"/>
              </a:xfrm>
              <a:custGeom>
                <a:avLst/>
                <a:gdLst/>
                <a:ahLst/>
                <a:cxnLst>
                  <a:cxn ang="0">
                    <a:pos x="7" y="129"/>
                  </a:cxn>
                  <a:cxn ang="0">
                    <a:pos x="14" y="132"/>
                  </a:cxn>
                  <a:cxn ang="0">
                    <a:pos x="21" y="132"/>
                  </a:cxn>
                  <a:cxn ang="0">
                    <a:pos x="28" y="134"/>
                  </a:cxn>
                  <a:cxn ang="0">
                    <a:pos x="33" y="134"/>
                  </a:cxn>
                  <a:cxn ang="0">
                    <a:pos x="40" y="136"/>
                  </a:cxn>
                  <a:cxn ang="0">
                    <a:pos x="81" y="136"/>
                  </a:cxn>
                  <a:cxn ang="0">
                    <a:pos x="88" y="134"/>
                  </a:cxn>
                  <a:cxn ang="0">
                    <a:pos x="93" y="134"/>
                  </a:cxn>
                  <a:cxn ang="0">
                    <a:pos x="115" y="127"/>
                  </a:cxn>
                  <a:cxn ang="0">
                    <a:pos x="115" y="31"/>
                  </a:cxn>
                  <a:cxn ang="0">
                    <a:pos x="112" y="0"/>
                  </a:cxn>
                  <a:cxn ang="0">
                    <a:pos x="67" y="0"/>
                  </a:cxn>
                  <a:cxn ang="0">
                    <a:pos x="60" y="2"/>
                  </a:cxn>
                  <a:cxn ang="0">
                    <a:pos x="48" y="2"/>
                  </a:cxn>
                  <a:cxn ang="0">
                    <a:pos x="40" y="4"/>
                  </a:cxn>
                  <a:cxn ang="0">
                    <a:pos x="33" y="4"/>
                  </a:cxn>
                  <a:cxn ang="0">
                    <a:pos x="26" y="7"/>
                  </a:cxn>
                  <a:cxn ang="0">
                    <a:pos x="21" y="9"/>
                  </a:cxn>
                  <a:cxn ang="0">
                    <a:pos x="7" y="14"/>
                  </a:cxn>
                  <a:cxn ang="0">
                    <a:pos x="4" y="28"/>
                  </a:cxn>
                  <a:cxn ang="0">
                    <a:pos x="2" y="40"/>
                  </a:cxn>
                  <a:cxn ang="0">
                    <a:pos x="0" y="55"/>
                  </a:cxn>
                  <a:cxn ang="0">
                    <a:pos x="0" y="81"/>
                  </a:cxn>
                  <a:cxn ang="0">
                    <a:pos x="2" y="96"/>
                  </a:cxn>
                  <a:cxn ang="0">
                    <a:pos x="7" y="129"/>
                  </a:cxn>
                </a:cxnLst>
                <a:rect l="0" t="0" r="r" b="b"/>
                <a:pathLst>
                  <a:path w="116" h="136">
                    <a:moveTo>
                      <a:pt x="7" y="129"/>
                    </a:moveTo>
                    <a:lnTo>
                      <a:pt x="14" y="132"/>
                    </a:lnTo>
                    <a:lnTo>
                      <a:pt x="21" y="132"/>
                    </a:lnTo>
                    <a:lnTo>
                      <a:pt x="28" y="134"/>
                    </a:lnTo>
                    <a:lnTo>
                      <a:pt x="33" y="134"/>
                    </a:lnTo>
                    <a:lnTo>
                      <a:pt x="40" y="136"/>
                    </a:lnTo>
                    <a:lnTo>
                      <a:pt x="81" y="136"/>
                    </a:lnTo>
                    <a:lnTo>
                      <a:pt x="88" y="134"/>
                    </a:lnTo>
                    <a:lnTo>
                      <a:pt x="93" y="134"/>
                    </a:lnTo>
                    <a:lnTo>
                      <a:pt x="115" y="127"/>
                    </a:lnTo>
                    <a:lnTo>
                      <a:pt x="115" y="31"/>
                    </a:lnTo>
                    <a:lnTo>
                      <a:pt x="112" y="0"/>
                    </a:lnTo>
                    <a:lnTo>
                      <a:pt x="67" y="0"/>
                    </a:lnTo>
                    <a:lnTo>
                      <a:pt x="60" y="2"/>
                    </a:lnTo>
                    <a:lnTo>
                      <a:pt x="48" y="2"/>
                    </a:lnTo>
                    <a:lnTo>
                      <a:pt x="40" y="4"/>
                    </a:lnTo>
                    <a:lnTo>
                      <a:pt x="33" y="4"/>
                    </a:lnTo>
                    <a:lnTo>
                      <a:pt x="26" y="7"/>
                    </a:lnTo>
                    <a:lnTo>
                      <a:pt x="21" y="9"/>
                    </a:lnTo>
                    <a:lnTo>
                      <a:pt x="7" y="14"/>
                    </a:lnTo>
                    <a:lnTo>
                      <a:pt x="4" y="28"/>
                    </a:lnTo>
                    <a:lnTo>
                      <a:pt x="2" y="40"/>
                    </a:lnTo>
                    <a:lnTo>
                      <a:pt x="0" y="55"/>
                    </a:lnTo>
                    <a:lnTo>
                      <a:pt x="0" y="81"/>
                    </a:lnTo>
                    <a:lnTo>
                      <a:pt x="2" y="96"/>
                    </a:lnTo>
                    <a:lnTo>
                      <a:pt x="7" y="129"/>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9" name="Freeform 5315"/>
              <p:cNvSpPr>
                <a:spLocks/>
              </p:cNvSpPr>
              <p:nvPr/>
            </p:nvSpPr>
            <p:spPr bwMode="auto">
              <a:xfrm>
                <a:off x="8179" y="8822"/>
                <a:ext cx="110" cy="132"/>
              </a:xfrm>
              <a:custGeom>
                <a:avLst/>
                <a:gdLst/>
                <a:ahLst/>
                <a:cxnLst>
                  <a:cxn ang="0">
                    <a:pos x="4" y="105"/>
                  </a:cxn>
                  <a:cxn ang="0">
                    <a:pos x="7" y="122"/>
                  </a:cxn>
                  <a:cxn ang="0">
                    <a:pos x="21" y="127"/>
                  </a:cxn>
                  <a:cxn ang="0">
                    <a:pos x="26" y="127"/>
                  </a:cxn>
                  <a:cxn ang="0">
                    <a:pos x="33" y="129"/>
                  </a:cxn>
                  <a:cxn ang="0">
                    <a:pos x="38" y="129"/>
                  </a:cxn>
                  <a:cxn ang="0">
                    <a:pos x="45" y="132"/>
                  </a:cxn>
                  <a:cxn ang="0">
                    <a:pos x="64" y="132"/>
                  </a:cxn>
                  <a:cxn ang="0">
                    <a:pos x="69" y="129"/>
                  </a:cxn>
                  <a:cxn ang="0">
                    <a:pos x="76" y="129"/>
                  </a:cxn>
                  <a:cxn ang="0">
                    <a:pos x="81" y="127"/>
                  </a:cxn>
                  <a:cxn ang="0">
                    <a:pos x="88" y="127"/>
                  </a:cxn>
                  <a:cxn ang="0">
                    <a:pos x="96" y="124"/>
                  </a:cxn>
                  <a:cxn ang="0">
                    <a:pos x="100" y="122"/>
                  </a:cxn>
                  <a:cxn ang="0">
                    <a:pos x="108" y="120"/>
                  </a:cxn>
                  <a:cxn ang="0">
                    <a:pos x="110" y="91"/>
                  </a:cxn>
                  <a:cxn ang="0">
                    <a:pos x="110" y="31"/>
                  </a:cxn>
                  <a:cxn ang="0">
                    <a:pos x="108" y="2"/>
                  </a:cxn>
                  <a:cxn ang="0">
                    <a:pos x="96" y="2"/>
                  </a:cxn>
                  <a:cxn ang="0">
                    <a:pos x="88" y="0"/>
                  </a:cxn>
                  <a:cxn ang="0">
                    <a:pos x="64" y="0"/>
                  </a:cxn>
                  <a:cxn ang="0">
                    <a:pos x="57" y="2"/>
                  </a:cxn>
                  <a:cxn ang="0">
                    <a:pos x="45" y="2"/>
                  </a:cxn>
                  <a:cxn ang="0">
                    <a:pos x="38" y="4"/>
                  </a:cxn>
                  <a:cxn ang="0">
                    <a:pos x="33" y="4"/>
                  </a:cxn>
                  <a:cxn ang="0">
                    <a:pos x="26" y="7"/>
                  </a:cxn>
                  <a:cxn ang="0">
                    <a:pos x="21" y="9"/>
                  </a:cxn>
                  <a:cxn ang="0">
                    <a:pos x="7" y="14"/>
                  </a:cxn>
                  <a:cxn ang="0">
                    <a:pos x="2" y="38"/>
                  </a:cxn>
                  <a:cxn ang="0">
                    <a:pos x="0" y="52"/>
                  </a:cxn>
                  <a:cxn ang="0">
                    <a:pos x="0" y="91"/>
                  </a:cxn>
                  <a:cxn ang="0">
                    <a:pos x="4" y="105"/>
                  </a:cxn>
                </a:cxnLst>
                <a:rect l="0" t="0" r="r" b="b"/>
                <a:pathLst>
                  <a:path w="110" h="132">
                    <a:moveTo>
                      <a:pt x="4" y="105"/>
                    </a:moveTo>
                    <a:lnTo>
                      <a:pt x="7" y="122"/>
                    </a:lnTo>
                    <a:lnTo>
                      <a:pt x="21" y="127"/>
                    </a:lnTo>
                    <a:lnTo>
                      <a:pt x="26" y="127"/>
                    </a:lnTo>
                    <a:lnTo>
                      <a:pt x="33" y="129"/>
                    </a:lnTo>
                    <a:lnTo>
                      <a:pt x="38" y="129"/>
                    </a:lnTo>
                    <a:lnTo>
                      <a:pt x="45" y="132"/>
                    </a:lnTo>
                    <a:lnTo>
                      <a:pt x="64" y="132"/>
                    </a:lnTo>
                    <a:lnTo>
                      <a:pt x="69" y="129"/>
                    </a:lnTo>
                    <a:lnTo>
                      <a:pt x="76" y="129"/>
                    </a:lnTo>
                    <a:lnTo>
                      <a:pt x="81" y="127"/>
                    </a:lnTo>
                    <a:lnTo>
                      <a:pt x="88" y="127"/>
                    </a:lnTo>
                    <a:lnTo>
                      <a:pt x="96" y="124"/>
                    </a:lnTo>
                    <a:lnTo>
                      <a:pt x="100" y="122"/>
                    </a:lnTo>
                    <a:lnTo>
                      <a:pt x="108" y="120"/>
                    </a:lnTo>
                    <a:lnTo>
                      <a:pt x="110" y="91"/>
                    </a:lnTo>
                    <a:lnTo>
                      <a:pt x="110" y="31"/>
                    </a:lnTo>
                    <a:lnTo>
                      <a:pt x="108" y="2"/>
                    </a:lnTo>
                    <a:lnTo>
                      <a:pt x="96" y="2"/>
                    </a:lnTo>
                    <a:lnTo>
                      <a:pt x="88" y="0"/>
                    </a:lnTo>
                    <a:lnTo>
                      <a:pt x="64" y="0"/>
                    </a:lnTo>
                    <a:lnTo>
                      <a:pt x="57" y="2"/>
                    </a:lnTo>
                    <a:lnTo>
                      <a:pt x="45" y="2"/>
                    </a:lnTo>
                    <a:lnTo>
                      <a:pt x="38" y="4"/>
                    </a:lnTo>
                    <a:lnTo>
                      <a:pt x="33" y="4"/>
                    </a:lnTo>
                    <a:lnTo>
                      <a:pt x="26" y="7"/>
                    </a:lnTo>
                    <a:lnTo>
                      <a:pt x="21" y="9"/>
                    </a:lnTo>
                    <a:lnTo>
                      <a:pt x="7" y="14"/>
                    </a:lnTo>
                    <a:lnTo>
                      <a:pt x="2" y="38"/>
                    </a:lnTo>
                    <a:lnTo>
                      <a:pt x="0" y="52"/>
                    </a:lnTo>
                    <a:lnTo>
                      <a:pt x="0" y="91"/>
                    </a:lnTo>
                    <a:lnTo>
                      <a:pt x="4" y="105"/>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0" name="Freeform 5316"/>
              <p:cNvSpPr>
                <a:spLocks/>
              </p:cNvSpPr>
              <p:nvPr/>
            </p:nvSpPr>
            <p:spPr bwMode="auto">
              <a:xfrm>
                <a:off x="8179" y="8827"/>
                <a:ext cx="105" cy="122"/>
              </a:xfrm>
              <a:custGeom>
                <a:avLst/>
                <a:gdLst/>
                <a:ahLst/>
                <a:cxnLst>
                  <a:cxn ang="0">
                    <a:pos x="103" y="2"/>
                  </a:cxn>
                  <a:cxn ang="0">
                    <a:pos x="103" y="2"/>
                  </a:cxn>
                  <a:cxn ang="0">
                    <a:pos x="98" y="0"/>
                  </a:cxn>
                  <a:cxn ang="0">
                    <a:pos x="45" y="0"/>
                  </a:cxn>
                  <a:cxn ang="0">
                    <a:pos x="40" y="2"/>
                  </a:cxn>
                  <a:cxn ang="0">
                    <a:pos x="33" y="2"/>
                  </a:cxn>
                  <a:cxn ang="0">
                    <a:pos x="28" y="4"/>
                  </a:cxn>
                  <a:cxn ang="0">
                    <a:pos x="21" y="7"/>
                  </a:cxn>
                  <a:cxn ang="0">
                    <a:pos x="12" y="11"/>
                  </a:cxn>
                  <a:cxn ang="0">
                    <a:pos x="7" y="23"/>
                  </a:cxn>
                  <a:cxn ang="0">
                    <a:pos x="0" y="60"/>
                  </a:cxn>
                  <a:cxn ang="0">
                    <a:pos x="2" y="71"/>
                  </a:cxn>
                  <a:cxn ang="0">
                    <a:pos x="2" y="83"/>
                  </a:cxn>
                  <a:cxn ang="0">
                    <a:pos x="12" y="112"/>
                  </a:cxn>
                  <a:cxn ang="0">
                    <a:pos x="16" y="115"/>
                  </a:cxn>
                  <a:cxn ang="0">
                    <a:pos x="21" y="117"/>
                  </a:cxn>
                  <a:cxn ang="0">
                    <a:pos x="28" y="120"/>
                  </a:cxn>
                  <a:cxn ang="0">
                    <a:pos x="33" y="122"/>
                  </a:cxn>
                  <a:cxn ang="0">
                    <a:pos x="69" y="122"/>
                  </a:cxn>
                  <a:cxn ang="0">
                    <a:pos x="74" y="120"/>
                  </a:cxn>
                  <a:cxn ang="0">
                    <a:pos x="81" y="120"/>
                  </a:cxn>
                  <a:cxn ang="0">
                    <a:pos x="86" y="117"/>
                  </a:cxn>
                  <a:cxn ang="0">
                    <a:pos x="91" y="115"/>
                  </a:cxn>
                  <a:cxn ang="0">
                    <a:pos x="98" y="112"/>
                  </a:cxn>
                  <a:cxn ang="0">
                    <a:pos x="103" y="112"/>
                  </a:cxn>
                  <a:cxn ang="0">
                    <a:pos x="105" y="83"/>
                  </a:cxn>
                  <a:cxn ang="0">
                    <a:pos x="105" y="28"/>
                  </a:cxn>
                  <a:cxn ang="0">
                    <a:pos x="103" y="2"/>
                  </a:cxn>
                </a:cxnLst>
                <a:rect l="0" t="0" r="r" b="b"/>
                <a:pathLst>
                  <a:path w="105" h="122">
                    <a:moveTo>
                      <a:pt x="103" y="2"/>
                    </a:moveTo>
                    <a:lnTo>
                      <a:pt x="103" y="2"/>
                    </a:lnTo>
                    <a:lnTo>
                      <a:pt x="98" y="0"/>
                    </a:lnTo>
                    <a:lnTo>
                      <a:pt x="45" y="0"/>
                    </a:lnTo>
                    <a:lnTo>
                      <a:pt x="40" y="2"/>
                    </a:lnTo>
                    <a:lnTo>
                      <a:pt x="33" y="2"/>
                    </a:lnTo>
                    <a:lnTo>
                      <a:pt x="28" y="4"/>
                    </a:lnTo>
                    <a:lnTo>
                      <a:pt x="21" y="7"/>
                    </a:lnTo>
                    <a:lnTo>
                      <a:pt x="12" y="11"/>
                    </a:lnTo>
                    <a:lnTo>
                      <a:pt x="7" y="23"/>
                    </a:lnTo>
                    <a:lnTo>
                      <a:pt x="0" y="60"/>
                    </a:lnTo>
                    <a:lnTo>
                      <a:pt x="2" y="71"/>
                    </a:lnTo>
                    <a:lnTo>
                      <a:pt x="2" y="83"/>
                    </a:lnTo>
                    <a:lnTo>
                      <a:pt x="12" y="112"/>
                    </a:lnTo>
                    <a:lnTo>
                      <a:pt x="16" y="115"/>
                    </a:lnTo>
                    <a:lnTo>
                      <a:pt x="21" y="117"/>
                    </a:lnTo>
                    <a:lnTo>
                      <a:pt x="28" y="120"/>
                    </a:lnTo>
                    <a:lnTo>
                      <a:pt x="33" y="122"/>
                    </a:lnTo>
                    <a:lnTo>
                      <a:pt x="69" y="122"/>
                    </a:lnTo>
                    <a:lnTo>
                      <a:pt x="74" y="120"/>
                    </a:lnTo>
                    <a:lnTo>
                      <a:pt x="81" y="120"/>
                    </a:lnTo>
                    <a:lnTo>
                      <a:pt x="86" y="117"/>
                    </a:lnTo>
                    <a:lnTo>
                      <a:pt x="91" y="115"/>
                    </a:lnTo>
                    <a:lnTo>
                      <a:pt x="98" y="112"/>
                    </a:lnTo>
                    <a:lnTo>
                      <a:pt x="103" y="112"/>
                    </a:lnTo>
                    <a:lnTo>
                      <a:pt x="105" y="83"/>
                    </a:lnTo>
                    <a:lnTo>
                      <a:pt x="105" y="28"/>
                    </a:lnTo>
                    <a:lnTo>
                      <a:pt x="103" y="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1" name="Freeform 5317"/>
              <p:cNvSpPr>
                <a:spLocks/>
              </p:cNvSpPr>
              <p:nvPr/>
            </p:nvSpPr>
            <p:spPr bwMode="auto">
              <a:xfrm>
                <a:off x="8181" y="8829"/>
                <a:ext cx="101" cy="118"/>
              </a:xfrm>
              <a:custGeom>
                <a:avLst/>
                <a:gdLst/>
                <a:ahLst/>
                <a:cxnLst>
                  <a:cxn ang="0">
                    <a:pos x="12" y="14"/>
                  </a:cxn>
                  <a:cxn ang="0">
                    <a:pos x="7" y="23"/>
                  </a:cxn>
                  <a:cxn ang="0">
                    <a:pos x="4" y="33"/>
                  </a:cxn>
                  <a:cxn ang="0">
                    <a:pos x="2" y="45"/>
                  </a:cxn>
                  <a:cxn ang="0">
                    <a:pos x="0" y="55"/>
                  </a:cxn>
                  <a:cxn ang="0">
                    <a:pos x="2" y="67"/>
                  </a:cxn>
                  <a:cxn ang="0">
                    <a:pos x="2" y="79"/>
                  </a:cxn>
                  <a:cxn ang="0">
                    <a:pos x="7" y="91"/>
                  </a:cxn>
                  <a:cxn ang="0">
                    <a:pos x="12" y="105"/>
                  </a:cxn>
                  <a:cxn ang="0">
                    <a:pos x="26" y="112"/>
                  </a:cxn>
                  <a:cxn ang="0">
                    <a:pos x="33" y="115"/>
                  </a:cxn>
                  <a:cxn ang="0">
                    <a:pos x="38" y="115"/>
                  </a:cxn>
                  <a:cxn ang="0">
                    <a:pos x="43" y="117"/>
                  </a:cxn>
                  <a:cxn ang="0">
                    <a:pos x="60" y="117"/>
                  </a:cxn>
                  <a:cxn ang="0">
                    <a:pos x="64" y="115"/>
                  </a:cxn>
                  <a:cxn ang="0">
                    <a:pos x="69" y="115"/>
                  </a:cxn>
                  <a:cxn ang="0">
                    <a:pos x="76" y="112"/>
                  </a:cxn>
                  <a:cxn ang="0">
                    <a:pos x="81" y="110"/>
                  </a:cxn>
                  <a:cxn ang="0">
                    <a:pos x="86" y="110"/>
                  </a:cxn>
                  <a:cxn ang="0">
                    <a:pos x="96" y="105"/>
                  </a:cxn>
                  <a:cxn ang="0">
                    <a:pos x="100" y="79"/>
                  </a:cxn>
                  <a:cxn ang="0">
                    <a:pos x="100" y="26"/>
                  </a:cxn>
                  <a:cxn ang="0">
                    <a:pos x="96" y="2"/>
                  </a:cxn>
                  <a:cxn ang="0">
                    <a:pos x="86" y="2"/>
                  </a:cxn>
                  <a:cxn ang="0">
                    <a:pos x="81" y="0"/>
                  </a:cxn>
                  <a:cxn ang="0">
                    <a:pos x="43" y="0"/>
                  </a:cxn>
                  <a:cxn ang="0">
                    <a:pos x="38" y="2"/>
                  </a:cxn>
                  <a:cxn ang="0">
                    <a:pos x="31" y="2"/>
                  </a:cxn>
                  <a:cxn ang="0">
                    <a:pos x="16" y="9"/>
                  </a:cxn>
                  <a:cxn ang="0">
                    <a:pos x="12" y="14"/>
                  </a:cxn>
                </a:cxnLst>
                <a:rect l="0" t="0" r="r" b="b"/>
                <a:pathLst>
                  <a:path w="101" h="118">
                    <a:moveTo>
                      <a:pt x="12" y="14"/>
                    </a:moveTo>
                    <a:lnTo>
                      <a:pt x="7" y="23"/>
                    </a:lnTo>
                    <a:lnTo>
                      <a:pt x="4" y="33"/>
                    </a:lnTo>
                    <a:lnTo>
                      <a:pt x="2" y="45"/>
                    </a:lnTo>
                    <a:lnTo>
                      <a:pt x="0" y="55"/>
                    </a:lnTo>
                    <a:lnTo>
                      <a:pt x="2" y="67"/>
                    </a:lnTo>
                    <a:lnTo>
                      <a:pt x="2" y="79"/>
                    </a:lnTo>
                    <a:lnTo>
                      <a:pt x="7" y="91"/>
                    </a:lnTo>
                    <a:lnTo>
                      <a:pt x="12" y="105"/>
                    </a:lnTo>
                    <a:lnTo>
                      <a:pt x="26" y="112"/>
                    </a:lnTo>
                    <a:lnTo>
                      <a:pt x="33" y="115"/>
                    </a:lnTo>
                    <a:lnTo>
                      <a:pt x="38" y="115"/>
                    </a:lnTo>
                    <a:lnTo>
                      <a:pt x="43" y="117"/>
                    </a:lnTo>
                    <a:lnTo>
                      <a:pt x="60" y="117"/>
                    </a:lnTo>
                    <a:lnTo>
                      <a:pt x="64" y="115"/>
                    </a:lnTo>
                    <a:lnTo>
                      <a:pt x="69" y="115"/>
                    </a:lnTo>
                    <a:lnTo>
                      <a:pt x="76" y="112"/>
                    </a:lnTo>
                    <a:lnTo>
                      <a:pt x="81" y="110"/>
                    </a:lnTo>
                    <a:lnTo>
                      <a:pt x="86" y="110"/>
                    </a:lnTo>
                    <a:lnTo>
                      <a:pt x="96" y="105"/>
                    </a:lnTo>
                    <a:lnTo>
                      <a:pt x="100" y="79"/>
                    </a:lnTo>
                    <a:lnTo>
                      <a:pt x="100" y="26"/>
                    </a:lnTo>
                    <a:lnTo>
                      <a:pt x="96" y="2"/>
                    </a:lnTo>
                    <a:lnTo>
                      <a:pt x="86" y="2"/>
                    </a:lnTo>
                    <a:lnTo>
                      <a:pt x="81" y="0"/>
                    </a:lnTo>
                    <a:lnTo>
                      <a:pt x="43" y="0"/>
                    </a:lnTo>
                    <a:lnTo>
                      <a:pt x="38" y="2"/>
                    </a:lnTo>
                    <a:lnTo>
                      <a:pt x="31" y="2"/>
                    </a:lnTo>
                    <a:lnTo>
                      <a:pt x="16" y="9"/>
                    </a:lnTo>
                    <a:lnTo>
                      <a:pt x="12" y="14"/>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2" name="Freeform 5318"/>
              <p:cNvSpPr>
                <a:spLocks/>
              </p:cNvSpPr>
              <p:nvPr/>
            </p:nvSpPr>
            <p:spPr bwMode="auto">
              <a:xfrm>
                <a:off x="8184" y="8832"/>
                <a:ext cx="96" cy="112"/>
              </a:xfrm>
              <a:custGeom>
                <a:avLst/>
                <a:gdLst/>
                <a:ahLst/>
                <a:cxnLst>
                  <a:cxn ang="0">
                    <a:pos x="0" y="52"/>
                  </a:cxn>
                  <a:cxn ang="0">
                    <a:pos x="0" y="64"/>
                  </a:cxn>
                  <a:cxn ang="0">
                    <a:pos x="2" y="74"/>
                  </a:cxn>
                  <a:cxn ang="0">
                    <a:pos x="12" y="98"/>
                  </a:cxn>
                  <a:cxn ang="0">
                    <a:pos x="16" y="103"/>
                  </a:cxn>
                  <a:cxn ang="0">
                    <a:pos x="26" y="107"/>
                  </a:cxn>
                  <a:cxn ang="0">
                    <a:pos x="31" y="107"/>
                  </a:cxn>
                  <a:cxn ang="0">
                    <a:pos x="36" y="110"/>
                  </a:cxn>
                  <a:cxn ang="0">
                    <a:pos x="40" y="110"/>
                  </a:cxn>
                  <a:cxn ang="0">
                    <a:pos x="45" y="112"/>
                  </a:cxn>
                  <a:cxn ang="0">
                    <a:pos x="50" y="110"/>
                  </a:cxn>
                  <a:cxn ang="0">
                    <a:pos x="60" y="110"/>
                  </a:cxn>
                  <a:cxn ang="0">
                    <a:pos x="64" y="107"/>
                  </a:cxn>
                  <a:cxn ang="0">
                    <a:pos x="69" y="107"/>
                  </a:cxn>
                  <a:cxn ang="0">
                    <a:pos x="76" y="105"/>
                  </a:cxn>
                  <a:cxn ang="0">
                    <a:pos x="91" y="98"/>
                  </a:cxn>
                  <a:cxn ang="0">
                    <a:pos x="96" y="50"/>
                  </a:cxn>
                  <a:cxn ang="0">
                    <a:pos x="93" y="26"/>
                  </a:cxn>
                  <a:cxn ang="0">
                    <a:pos x="91" y="4"/>
                  </a:cxn>
                  <a:cxn ang="0">
                    <a:pos x="86" y="2"/>
                  </a:cxn>
                  <a:cxn ang="0">
                    <a:pos x="79" y="2"/>
                  </a:cxn>
                  <a:cxn ang="0">
                    <a:pos x="74" y="0"/>
                  </a:cxn>
                  <a:cxn ang="0">
                    <a:pos x="36" y="0"/>
                  </a:cxn>
                  <a:cxn ang="0">
                    <a:pos x="21" y="7"/>
                  </a:cxn>
                  <a:cxn ang="0">
                    <a:pos x="16" y="9"/>
                  </a:cxn>
                  <a:cxn ang="0">
                    <a:pos x="12" y="14"/>
                  </a:cxn>
                  <a:cxn ang="0">
                    <a:pos x="7" y="23"/>
                  </a:cxn>
                  <a:cxn ang="0">
                    <a:pos x="0" y="52"/>
                  </a:cxn>
                </a:cxnLst>
                <a:rect l="0" t="0" r="r" b="b"/>
                <a:pathLst>
                  <a:path w="96" h="112">
                    <a:moveTo>
                      <a:pt x="0" y="52"/>
                    </a:moveTo>
                    <a:lnTo>
                      <a:pt x="0" y="64"/>
                    </a:lnTo>
                    <a:lnTo>
                      <a:pt x="2" y="74"/>
                    </a:lnTo>
                    <a:lnTo>
                      <a:pt x="12" y="98"/>
                    </a:lnTo>
                    <a:lnTo>
                      <a:pt x="16" y="103"/>
                    </a:lnTo>
                    <a:lnTo>
                      <a:pt x="26" y="107"/>
                    </a:lnTo>
                    <a:lnTo>
                      <a:pt x="31" y="107"/>
                    </a:lnTo>
                    <a:lnTo>
                      <a:pt x="36" y="110"/>
                    </a:lnTo>
                    <a:lnTo>
                      <a:pt x="40" y="110"/>
                    </a:lnTo>
                    <a:lnTo>
                      <a:pt x="45" y="112"/>
                    </a:lnTo>
                    <a:lnTo>
                      <a:pt x="50" y="110"/>
                    </a:lnTo>
                    <a:lnTo>
                      <a:pt x="60" y="110"/>
                    </a:lnTo>
                    <a:lnTo>
                      <a:pt x="64" y="107"/>
                    </a:lnTo>
                    <a:lnTo>
                      <a:pt x="69" y="107"/>
                    </a:lnTo>
                    <a:lnTo>
                      <a:pt x="76" y="105"/>
                    </a:lnTo>
                    <a:lnTo>
                      <a:pt x="91" y="98"/>
                    </a:lnTo>
                    <a:lnTo>
                      <a:pt x="96" y="50"/>
                    </a:lnTo>
                    <a:lnTo>
                      <a:pt x="93" y="26"/>
                    </a:lnTo>
                    <a:lnTo>
                      <a:pt x="91" y="4"/>
                    </a:lnTo>
                    <a:lnTo>
                      <a:pt x="86" y="2"/>
                    </a:lnTo>
                    <a:lnTo>
                      <a:pt x="79" y="2"/>
                    </a:lnTo>
                    <a:lnTo>
                      <a:pt x="74" y="0"/>
                    </a:lnTo>
                    <a:lnTo>
                      <a:pt x="36" y="0"/>
                    </a:lnTo>
                    <a:lnTo>
                      <a:pt x="21" y="7"/>
                    </a:lnTo>
                    <a:lnTo>
                      <a:pt x="16" y="9"/>
                    </a:lnTo>
                    <a:lnTo>
                      <a:pt x="12" y="14"/>
                    </a:lnTo>
                    <a:lnTo>
                      <a:pt x="7" y="23"/>
                    </a:lnTo>
                    <a:lnTo>
                      <a:pt x="0" y="5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3" name="Freeform 5319"/>
              <p:cNvSpPr>
                <a:spLocks/>
              </p:cNvSpPr>
              <p:nvPr/>
            </p:nvSpPr>
            <p:spPr bwMode="auto">
              <a:xfrm>
                <a:off x="8186" y="8834"/>
                <a:ext cx="89" cy="106"/>
              </a:xfrm>
              <a:custGeom>
                <a:avLst/>
                <a:gdLst/>
                <a:ahLst/>
                <a:cxnLst>
                  <a:cxn ang="0">
                    <a:pos x="31" y="103"/>
                  </a:cxn>
                  <a:cxn ang="0">
                    <a:pos x="33" y="105"/>
                  </a:cxn>
                  <a:cxn ang="0">
                    <a:pos x="52" y="105"/>
                  </a:cxn>
                  <a:cxn ang="0">
                    <a:pos x="57" y="103"/>
                  </a:cxn>
                  <a:cxn ang="0">
                    <a:pos x="62" y="103"/>
                  </a:cxn>
                  <a:cxn ang="0">
                    <a:pos x="64" y="100"/>
                  </a:cxn>
                  <a:cxn ang="0">
                    <a:pos x="69" y="98"/>
                  </a:cxn>
                  <a:cxn ang="0">
                    <a:pos x="74" y="95"/>
                  </a:cxn>
                  <a:cxn ang="0">
                    <a:pos x="83" y="91"/>
                  </a:cxn>
                  <a:cxn ang="0">
                    <a:pos x="86" y="79"/>
                  </a:cxn>
                  <a:cxn ang="0">
                    <a:pos x="88" y="69"/>
                  </a:cxn>
                  <a:cxn ang="0">
                    <a:pos x="88" y="26"/>
                  </a:cxn>
                  <a:cxn ang="0">
                    <a:pos x="86" y="14"/>
                  </a:cxn>
                  <a:cxn ang="0">
                    <a:pos x="83" y="4"/>
                  </a:cxn>
                  <a:cxn ang="0">
                    <a:pos x="79" y="4"/>
                  </a:cxn>
                  <a:cxn ang="0">
                    <a:pos x="74" y="2"/>
                  </a:cxn>
                  <a:cxn ang="0">
                    <a:pos x="69" y="2"/>
                  </a:cxn>
                  <a:cxn ang="0">
                    <a:pos x="64" y="0"/>
                  </a:cxn>
                  <a:cxn ang="0">
                    <a:pos x="33" y="0"/>
                  </a:cxn>
                  <a:cxn ang="0">
                    <a:pos x="28" y="2"/>
                  </a:cxn>
                  <a:cxn ang="0">
                    <a:pos x="26" y="4"/>
                  </a:cxn>
                  <a:cxn ang="0">
                    <a:pos x="16" y="9"/>
                  </a:cxn>
                  <a:cxn ang="0">
                    <a:pos x="12" y="14"/>
                  </a:cxn>
                  <a:cxn ang="0">
                    <a:pos x="7" y="23"/>
                  </a:cxn>
                  <a:cxn ang="0">
                    <a:pos x="4" y="31"/>
                  </a:cxn>
                  <a:cxn ang="0">
                    <a:pos x="0" y="50"/>
                  </a:cxn>
                  <a:cxn ang="0">
                    <a:pos x="0" y="60"/>
                  </a:cxn>
                  <a:cxn ang="0">
                    <a:pos x="2" y="69"/>
                  </a:cxn>
                  <a:cxn ang="0">
                    <a:pos x="7" y="79"/>
                  </a:cxn>
                  <a:cxn ang="0">
                    <a:pos x="12" y="91"/>
                  </a:cxn>
                  <a:cxn ang="0">
                    <a:pos x="16" y="95"/>
                  </a:cxn>
                  <a:cxn ang="0">
                    <a:pos x="21" y="98"/>
                  </a:cxn>
                  <a:cxn ang="0">
                    <a:pos x="31" y="103"/>
                  </a:cxn>
                </a:cxnLst>
                <a:rect l="0" t="0" r="r" b="b"/>
                <a:pathLst>
                  <a:path w="89" h="106">
                    <a:moveTo>
                      <a:pt x="31" y="103"/>
                    </a:moveTo>
                    <a:lnTo>
                      <a:pt x="33" y="105"/>
                    </a:lnTo>
                    <a:lnTo>
                      <a:pt x="52" y="105"/>
                    </a:lnTo>
                    <a:lnTo>
                      <a:pt x="57" y="103"/>
                    </a:lnTo>
                    <a:lnTo>
                      <a:pt x="62" y="103"/>
                    </a:lnTo>
                    <a:lnTo>
                      <a:pt x="64" y="100"/>
                    </a:lnTo>
                    <a:lnTo>
                      <a:pt x="69" y="98"/>
                    </a:lnTo>
                    <a:lnTo>
                      <a:pt x="74" y="95"/>
                    </a:lnTo>
                    <a:lnTo>
                      <a:pt x="83" y="91"/>
                    </a:lnTo>
                    <a:lnTo>
                      <a:pt x="86" y="79"/>
                    </a:lnTo>
                    <a:lnTo>
                      <a:pt x="88" y="69"/>
                    </a:lnTo>
                    <a:lnTo>
                      <a:pt x="88" y="26"/>
                    </a:lnTo>
                    <a:lnTo>
                      <a:pt x="86" y="14"/>
                    </a:lnTo>
                    <a:lnTo>
                      <a:pt x="83" y="4"/>
                    </a:lnTo>
                    <a:lnTo>
                      <a:pt x="79" y="4"/>
                    </a:lnTo>
                    <a:lnTo>
                      <a:pt x="74" y="2"/>
                    </a:lnTo>
                    <a:lnTo>
                      <a:pt x="69" y="2"/>
                    </a:lnTo>
                    <a:lnTo>
                      <a:pt x="64" y="0"/>
                    </a:lnTo>
                    <a:lnTo>
                      <a:pt x="33" y="0"/>
                    </a:lnTo>
                    <a:lnTo>
                      <a:pt x="28" y="2"/>
                    </a:lnTo>
                    <a:lnTo>
                      <a:pt x="26" y="4"/>
                    </a:lnTo>
                    <a:lnTo>
                      <a:pt x="16" y="9"/>
                    </a:lnTo>
                    <a:lnTo>
                      <a:pt x="12" y="14"/>
                    </a:lnTo>
                    <a:lnTo>
                      <a:pt x="7" y="23"/>
                    </a:lnTo>
                    <a:lnTo>
                      <a:pt x="4" y="31"/>
                    </a:lnTo>
                    <a:lnTo>
                      <a:pt x="0" y="50"/>
                    </a:lnTo>
                    <a:lnTo>
                      <a:pt x="0" y="60"/>
                    </a:lnTo>
                    <a:lnTo>
                      <a:pt x="2" y="69"/>
                    </a:lnTo>
                    <a:lnTo>
                      <a:pt x="7" y="79"/>
                    </a:lnTo>
                    <a:lnTo>
                      <a:pt x="12" y="91"/>
                    </a:lnTo>
                    <a:lnTo>
                      <a:pt x="16" y="95"/>
                    </a:lnTo>
                    <a:lnTo>
                      <a:pt x="21" y="98"/>
                    </a:lnTo>
                    <a:lnTo>
                      <a:pt x="31" y="103"/>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4" name="Freeform 5320"/>
              <p:cNvSpPr>
                <a:spLocks/>
              </p:cNvSpPr>
              <p:nvPr/>
            </p:nvSpPr>
            <p:spPr bwMode="auto">
              <a:xfrm>
                <a:off x="8188" y="8836"/>
                <a:ext cx="84" cy="101"/>
              </a:xfrm>
              <a:custGeom>
                <a:avLst/>
                <a:gdLst/>
                <a:ahLst/>
                <a:cxnLst>
                  <a:cxn ang="0">
                    <a:pos x="2" y="31"/>
                  </a:cxn>
                  <a:cxn ang="0">
                    <a:pos x="0" y="38"/>
                  </a:cxn>
                  <a:cxn ang="0">
                    <a:pos x="0" y="55"/>
                  </a:cxn>
                  <a:cxn ang="0">
                    <a:pos x="2" y="64"/>
                  </a:cxn>
                  <a:cxn ang="0">
                    <a:pos x="12" y="84"/>
                  </a:cxn>
                  <a:cxn ang="0">
                    <a:pos x="16" y="88"/>
                  </a:cxn>
                  <a:cxn ang="0">
                    <a:pos x="21" y="91"/>
                  </a:cxn>
                  <a:cxn ang="0">
                    <a:pos x="23" y="96"/>
                  </a:cxn>
                  <a:cxn ang="0">
                    <a:pos x="28" y="98"/>
                  </a:cxn>
                  <a:cxn ang="0">
                    <a:pos x="33" y="98"/>
                  </a:cxn>
                  <a:cxn ang="0">
                    <a:pos x="36" y="100"/>
                  </a:cxn>
                  <a:cxn ang="0">
                    <a:pos x="45" y="100"/>
                  </a:cxn>
                  <a:cxn ang="0">
                    <a:pos x="47" y="98"/>
                  </a:cxn>
                  <a:cxn ang="0">
                    <a:pos x="52" y="98"/>
                  </a:cxn>
                  <a:cxn ang="0">
                    <a:pos x="57" y="96"/>
                  </a:cxn>
                  <a:cxn ang="0">
                    <a:pos x="60" y="96"/>
                  </a:cxn>
                  <a:cxn ang="0">
                    <a:pos x="64" y="93"/>
                  </a:cxn>
                  <a:cxn ang="0">
                    <a:pos x="72" y="86"/>
                  </a:cxn>
                  <a:cxn ang="0">
                    <a:pos x="76" y="84"/>
                  </a:cxn>
                  <a:cxn ang="0">
                    <a:pos x="83" y="55"/>
                  </a:cxn>
                  <a:cxn ang="0">
                    <a:pos x="83" y="45"/>
                  </a:cxn>
                  <a:cxn ang="0">
                    <a:pos x="81" y="36"/>
                  </a:cxn>
                  <a:cxn ang="0">
                    <a:pos x="81" y="26"/>
                  </a:cxn>
                  <a:cxn ang="0">
                    <a:pos x="76" y="7"/>
                  </a:cxn>
                  <a:cxn ang="0">
                    <a:pos x="72" y="4"/>
                  </a:cxn>
                  <a:cxn ang="0">
                    <a:pos x="69" y="4"/>
                  </a:cxn>
                  <a:cxn ang="0">
                    <a:pos x="64" y="2"/>
                  </a:cxn>
                  <a:cxn ang="0">
                    <a:pos x="60" y="2"/>
                  </a:cxn>
                  <a:cxn ang="0">
                    <a:pos x="57" y="0"/>
                  </a:cxn>
                  <a:cxn ang="0">
                    <a:pos x="31" y="0"/>
                  </a:cxn>
                  <a:cxn ang="0">
                    <a:pos x="28" y="2"/>
                  </a:cxn>
                  <a:cxn ang="0">
                    <a:pos x="23" y="4"/>
                  </a:cxn>
                  <a:cxn ang="0">
                    <a:pos x="21" y="7"/>
                  </a:cxn>
                  <a:cxn ang="0">
                    <a:pos x="16" y="9"/>
                  </a:cxn>
                  <a:cxn ang="0">
                    <a:pos x="12" y="14"/>
                  </a:cxn>
                  <a:cxn ang="0">
                    <a:pos x="7" y="21"/>
                  </a:cxn>
                  <a:cxn ang="0">
                    <a:pos x="2" y="31"/>
                  </a:cxn>
                </a:cxnLst>
                <a:rect l="0" t="0" r="r" b="b"/>
                <a:pathLst>
                  <a:path w="84" h="101">
                    <a:moveTo>
                      <a:pt x="2" y="31"/>
                    </a:moveTo>
                    <a:lnTo>
                      <a:pt x="0" y="38"/>
                    </a:lnTo>
                    <a:lnTo>
                      <a:pt x="0" y="55"/>
                    </a:lnTo>
                    <a:lnTo>
                      <a:pt x="2" y="64"/>
                    </a:lnTo>
                    <a:lnTo>
                      <a:pt x="12" y="84"/>
                    </a:lnTo>
                    <a:lnTo>
                      <a:pt x="16" y="88"/>
                    </a:lnTo>
                    <a:lnTo>
                      <a:pt x="21" y="91"/>
                    </a:lnTo>
                    <a:lnTo>
                      <a:pt x="23" y="96"/>
                    </a:lnTo>
                    <a:lnTo>
                      <a:pt x="28" y="98"/>
                    </a:lnTo>
                    <a:lnTo>
                      <a:pt x="33" y="98"/>
                    </a:lnTo>
                    <a:lnTo>
                      <a:pt x="36" y="100"/>
                    </a:lnTo>
                    <a:lnTo>
                      <a:pt x="45" y="100"/>
                    </a:lnTo>
                    <a:lnTo>
                      <a:pt x="47" y="98"/>
                    </a:lnTo>
                    <a:lnTo>
                      <a:pt x="52" y="98"/>
                    </a:lnTo>
                    <a:lnTo>
                      <a:pt x="57" y="96"/>
                    </a:lnTo>
                    <a:lnTo>
                      <a:pt x="60" y="96"/>
                    </a:lnTo>
                    <a:lnTo>
                      <a:pt x="64" y="93"/>
                    </a:lnTo>
                    <a:lnTo>
                      <a:pt x="72" y="86"/>
                    </a:lnTo>
                    <a:lnTo>
                      <a:pt x="76" y="84"/>
                    </a:lnTo>
                    <a:lnTo>
                      <a:pt x="83" y="55"/>
                    </a:lnTo>
                    <a:lnTo>
                      <a:pt x="83" y="45"/>
                    </a:lnTo>
                    <a:lnTo>
                      <a:pt x="81" y="36"/>
                    </a:lnTo>
                    <a:lnTo>
                      <a:pt x="81" y="26"/>
                    </a:lnTo>
                    <a:lnTo>
                      <a:pt x="76" y="7"/>
                    </a:lnTo>
                    <a:lnTo>
                      <a:pt x="72" y="4"/>
                    </a:lnTo>
                    <a:lnTo>
                      <a:pt x="69" y="4"/>
                    </a:lnTo>
                    <a:lnTo>
                      <a:pt x="64" y="2"/>
                    </a:lnTo>
                    <a:lnTo>
                      <a:pt x="60" y="2"/>
                    </a:lnTo>
                    <a:lnTo>
                      <a:pt x="57" y="0"/>
                    </a:lnTo>
                    <a:lnTo>
                      <a:pt x="31" y="0"/>
                    </a:lnTo>
                    <a:lnTo>
                      <a:pt x="28" y="2"/>
                    </a:lnTo>
                    <a:lnTo>
                      <a:pt x="23" y="4"/>
                    </a:lnTo>
                    <a:lnTo>
                      <a:pt x="21" y="7"/>
                    </a:lnTo>
                    <a:lnTo>
                      <a:pt x="16" y="9"/>
                    </a:lnTo>
                    <a:lnTo>
                      <a:pt x="12" y="14"/>
                    </a:lnTo>
                    <a:lnTo>
                      <a:pt x="7" y="21"/>
                    </a:lnTo>
                    <a:lnTo>
                      <a:pt x="2" y="31"/>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5" name="Freeform 5321"/>
              <p:cNvSpPr>
                <a:spLocks/>
              </p:cNvSpPr>
              <p:nvPr/>
            </p:nvSpPr>
            <p:spPr bwMode="auto">
              <a:xfrm>
                <a:off x="8090" y="8827"/>
                <a:ext cx="43"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3"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6" name="Freeform 5322"/>
              <p:cNvSpPr>
                <a:spLocks/>
              </p:cNvSpPr>
              <p:nvPr/>
            </p:nvSpPr>
            <p:spPr bwMode="auto">
              <a:xfrm>
                <a:off x="8090" y="8836"/>
                <a:ext cx="43" cy="8"/>
              </a:xfrm>
              <a:custGeom>
                <a:avLst/>
                <a:gdLst/>
                <a:ahLst/>
                <a:cxnLst>
                  <a:cxn ang="0">
                    <a:pos x="2" y="4"/>
                  </a:cxn>
                  <a:cxn ang="0">
                    <a:pos x="2" y="4"/>
                  </a:cxn>
                  <a:cxn ang="0">
                    <a:pos x="0" y="7"/>
                  </a:cxn>
                  <a:cxn ang="0">
                    <a:pos x="43" y="4"/>
                  </a:cxn>
                  <a:cxn ang="0">
                    <a:pos x="43" y="0"/>
                  </a:cxn>
                  <a:cxn ang="0">
                    <a:pos x="2" y="4"/>
                  </a:cxn>
                </a:cxnLst>
                <a:rect l="0" t="0" r="r" b="b"/>
                <a:pathLst>
                  <a:path w="43" h="8">
                    <a:moveTo>
                      <a:pt x="2" y="4"/>
                    </a:moveTo>
                    <a:lnTo>
                      <a:pt x="2" y="4"/>
                    </a:lnTo>
                    <a:lnTo>
                      <a:pt x="0" y="7"/>
                    </a:lnTo>
                    <a:lnTo>
                      <a:pt x="43" y="4"/>
                    </a:lnTo>
                    <a:lnTo>
                      <a:pt x="43" y="0"/>
                    </a:lnTo>
                    <a:lnTo>
                      <a:pt x="2"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7" name="Freeform 5323"/>
              <p:cNvSpPr>
                <a:spLocks/>
              </p:cNvSpPr>
              <p:nvPr/>
            </p:nvSpPr>
            <p:spPr bwMode="auto">
              <a:xfrm>
                <a:off x="8092" y="8851"/>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8" name="Freeform 5324"/>
              <p:cNvSpPr>
                <a:spLocks/>
              </p:cNvSpPr>
              <p:nvPr/>
            </p:nvSpPr>
            <p:spPr bwMode="auto">
              <a:xfrm>
                <a:off x="8092" y="8851"/>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9" name="Freeform 5325"/>
              <p:cNvSpPr>
                <a:spLocks/>
              </p:cNvSpPr>
              <p:nvPr/>
            </p:nvSpPr>
            <p:spPr bwMode="auto">
              <a:xfrm>
                <a:off x="8090" y="8870"/>
                <a:ext cx="43" cy="5"/>
              </a:xfrm>
              <a:custGeom>
                <a:avLst/>
                <a:gdLst/>
                <a:ahLst/>
                <a:cxnLst>
                  <a:cxn ang="0">
                    <a:pos x="2" y="2"/>
                  </a:cxn>
                  <a:cxn ang="0">
                    <a:pos x="2" y="2"/>
                  </a:cxn>
                  <a:cxn ang="0">
                    <a:pos x="0" y="4"/>
                  </a:cxn>
                  <a:cxn ang="0">
                    <a:pos x="43" y="4"/>
                  </a:cxn>
                  <a:cxn ang="0">
                    <a:pos x="43" y="0"/>
                  </a:cxn>
                  <a:cxn ang="0">
                    <a:pos x="2" y="2"/>
                  </a:cxn>
                </a:cxnLst>
                <a:rect l="0" t="0" r="r" b="b"/>
                <a:pathLst>
                  <a:path w="43" h="5">
                    <a:moveTo>
                      <a:pt x="2" y="2"/>
                    </a:moveTo>
                    <a:lnTo>
                      <a:pt x="2" y="2"/>
                    </a:lnTo>
                    <a:lnTo>
                      <a:pt x="0" y="4"/>
                    </a:lnTo>
                    <a:lnTo>
                      <a:pt x="43" y="4"/>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0" name="Freeform 5326"/>
              <p:cNvSpPr>
                <a:spLocks/>
              </p:cNvSpPr>
              <p:nvPr/>
            </p:nvSpPr>
            <p:spPr bwMode="auto">
              <a:xfrm>
                <a:off x="8092" y="8865"/>
                <a:ext cx="41" cy="0"/>
              </a:xfrm>
              <a:custGeom>
                <a:avLst/>
                <a:gdLst/>
                <a:ahLst/>
                <a:cxnLst>
                  <a:cxn ang="0">
                    <a:pos x="0" y="0"/>
                  </a:cxn>
                  <a:cxn ang="0">
                    <a:pos x="40" y="0"/>
                  </a:cxn>
                </a:cxnLst>
                <a:rect l="0" t="0" r="r" b="b"/>
                <a:pathLst>
                  <a:path w="41">
                    <a:moveTo>
                      <a:pt x="0" y="0"/>
                    </a:moveTo>
                    <a:lnTo>
                      <a:pt x="40" y="0"/>
                    </a:lnTo>
                  </a:path>
                </a:pathLst>
              </a:custGeom>
              <a:noFill/>
              <a:ln w="1041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1" name="Freeform 5327"/>
              <p:cNvSpPr>
                <a:spLocks/>
              </p:cNvSpPr>
              <p:nvPr/>
            </p:nvSpPr>
            <p:spPr bwMode="auto">
              <a:xfrm>
                <a:off x="8092" y="8904"/>
                <a:ext cx="41" cy="4"/>
              </a:xfrm>
              <a:custGeom>
                <a:avLst/>
                <a:gdLst/>
                <a:ahLst/>
                <a:cxnLst>
                  <a:cxn ang="0">
                    <a:pos x="0" y="0"/>
                  </a:cxn>
                  <a:cxn ang="0">
                    <a:pos x="0" y="4"/>
                  </a:cxn>
                  <a:cxn ang="0">
                    <a:pos x="40" y="2"/>
                  </a:cxn>
                  <a:cxn ang="0">
                    <a:pos x="40" y="0"/>
                  </a:cxn>
                  <a:cxn ang="0">
                    <a:pos x="0" y="0"/>
                  </a:cxn>
                </a:cxnLst>
                <a:rect l="0" t="0" r="r" b="b"/>
                <a:pathLst>
                  <a:path w="41" h="4">
                    <a:moveTo>
                      <a:pt x="0" y="0"/>
                    </a:moveTo>
                    <a:lnTo>
                      <a:pt x="0" y="4"/>
                    </a:lnTo>
                    <a:lnTo>
                      <a:pt x="40" y="2"/>
                    </a:lnTo>
                    <a:lnTo>
                      <a:pt x="40"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2" name="Freeform 5328"/>
              <p:cNvSpPr>
                <a:spLocks/>
              </p:cNvSpPr>
              <p:nvPr/>
            </p:nvSpPr>
            <p:spPr bwMode="auto">
              <a:xfrm>
                <a:off x="8179" y="8997"/>
                <a:ext cx="110" cy="12"/>
              </a:xfrm>
              <a:custGeom>
                <a:avLst/>
                <a:gdLst/>
                <a:ahLst/>
                <a:cxnLst>
                  <a:cxn ang="0">
                    <a:pos x="0" y="0"/>
                  </a:cxn>
                  <a:cxn ang="0">
                    <a:pos x="0" y="12"/>
                  </a:cxn>
                  <a:cxn ang="0">
                    <a:pos x="2" y="7"/>
                  </a:cxn>
                  <a:cxn ang="0">
                    <a:pos x="110" y="9"/>
                  </a:cxn>
                  <a:cxn ang="0">
                    <a:pos x="110" y="4"/>
                  </a:cxn>
                  <a:cxn ang="0">
                    <a:pos x="0" y="0"/>
                  </a:cxn>
                </a:cxnLst>
                <a:rect l="0" t="0" r="r" b="b"/>
                <a:pathLst>
                  <a:path w="110" h="12">
                    <a:moveTo>
                      <a:pt x="0" y="0"/>
                    </a:moveTo>
                    <a:lnTo>
                      <a:pt x="0" y="12"/>
                    </a:lnTo>
                    <a:lnTo>
                      <a:pt x="2" y="7"/>
                    </a:lnTo>
                    <a:lnTo>
                      <a:pt x="110" y="9"/>
                    </a:lnTo>
                    <a:lnTo>
                      <a:pt x="110" y="4"/>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3" name="Freeform 5329"/>
              <p:cNvSpPr>
                <a:spLocks/>
              </p:cNvSpPr>
              <p:nvPr/>
            </p:nvSpPr>
            <p:spPr bwMode="auto">
              <a:xfrm>
                <a:off x="8179" y="9004"/>
                <a:ext cx="110" cy="5"/>
              </a:xfrm>
              <a:custGeom>
                <a:avLst/>
                <a:gdLst/>
                <a:ahLst/>
                <a:cxnLst>
                  <a:cxn ang="0">
                    <a:pos x="2" y="0"/>
                  </a:cxn>
                  <a:cxn ang="0">
                    <a:pos x="2" y="0"/>
                  </a:cxn>
                  <a:cxn ang="0">
                    <a:pos x="0" y="2"/>
                  </a:cxn>
                  <a:cxn ang="0">
                    <a:pos x="110" y="4"/>
                  </a:cxn>
                  <a:cxn ang="0">
                    <a:pos x="110" y="2"/>
                  </a:cxn>
                  <a:cxn ang="0">
                    <a:pos x="2" y="0"/>
                  </a:cxn>
                </a:cxnLst>
                <a:rect l="0" t="0" r="r" b="b"/>
                <a:pathLst>
                  <a:path w="110"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4" name="Freeform 5330"/>
              <p:cNvSpPr>
                <a:spLocks/>
              </p:cNvSpPr>
              <p:nvPr/>
            </p:nvSpPr>
            <p:spPr bwMode="auto">
              <a:xfrm>
                <a:off x="8181" y="9000"/>
                <a:ext cx="19" cy="4"/>
              </a:xfrm>
              <a:custGeom>
                <a:avLst/>
                <a:gdLst/>
                <a:ahLst/>
                <a:cxnLst>
                  <a:cxn ang="0">
                    <a:pos x="0" y="0"/>
                  </a:cxn>
                  <a:cxn ang="0">
                    <a:pos x="0" y="2"/>
                  </a:cxn>
                  <a:cxn ang="0">
                    <a:pos x="19" y="4"/>
                  </a:cxn>
                  <a:cxn ang="0">
                    <a:pos x="19" y="0"/>
                  </a:cxn>
                  <a:cxn ang="0">
                    <a:pos x="0" y="0"/>
                  </a:cxn>
                </a:cxnLst>
                <a:rect l="0" t="0" r="r" b="b"/>
                <a:pathLst>
                  <a:path w="19" h="4">
                    <a:moveTo>
                      <a:pt x="0" y="0"/>
                    </a:moveTo>
                    <a:lnTo>
                      <a:pt x="0" y="2"/>
                    </a:lnTo>
                    <a:lnTo>
                      <a:pt x="19" y="4"/>
                    </a:lnTo>
                    <a:lnTo>
                      <a:pt x="19"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5" name="Freeform 5331"/>
              <p:cNvSpPr>
                <a:spLocks/>
              </p:cNvSpPr>
              <p:nvPr/>
            </p:nvSpPr>
            <p:spPr bwMode="auto">
              <a:xfrm>
                <a:off x="8203" y="9002"/>
                <a:ext cx="74" cy="0"/>
              </a:xfrm>
              <a:custGeom>
                <a:avLst/>
                <a:gdLst/>
                <a:ahLst/>
                <a:cxnLst>
                  <a:cxn ang="0">
                    <a:pos x="0" y="0"/>
                  </a:cxn>
                  <a:cxn ang="0">
                    <a:pos x="74" y="0"/>
                  </a:cxn>
                </a:cxnLst>
                <a:rect l="0" t="0" r="r" b="b"/>
                <a:pathLst>
                  <a:path w="74">
                    <a:moveTo>
                      <a:pt x="0" y="0"/>
                    </a:moveTo>
                    <a:lnTo>
                      <a:pt x="74"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6" name="Freeform 5332"/>
              <p:cNvSpPr>
                <a:spLocks/>
              </p:cNvSpPr>
              <p:nvPr/>
            </p:nvSpPr>
            <p:spPr bwMode="auto">
              <a:xfrm>
                <a:off x="8227" y="9000"/>
                <a:ext cx="21" cy="4"/>
              </a:xfrm>
              <a:custGeom>
                <a:avLst/>
                <a:gdLst/>
                <a:ahLst/>
                <a:cxnLst>
                  <a:cxn ang="0">
                    <a:pos x="0" y="0"/>
                  </a:cxn>
                  <a:cxn ang="0">
                    <a:pos x="0" y="4"/>
                  </a:cxn>
                  <a:cxn ang="0">
                    <a:pos x="21" y="4"/>
                  </a:cxn>
                  <a:cxn ang="0">
                    <a:pos x="21" y="2"/>
                  </a:cxn>
                  <a:cxn ang="0">
                    <a:pos x="0" y="0"/>
                  </a:cxn>
                </a:cxnLst>
                <a:rect l="0" t="0" r="r" b="b"/>
                <a:pathLst>
                  <a:path w="21"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7" name="Freeform 5333"/>
              <p:cNvSpPr>
                <a:spLocks/>
              </p:cNvSpPr>
              <p:nvPr/>
            </p:nvSpPr>
            <p:spPr bwMode="auto">
              <a:xfrm>
                <a:off x="8181" y="9000"/>
                <a:ext cx="19" cy="2"/>
              </a:xfrm>
              <a:custGeom>
                <a:avLst/>
                <a:gdLst/>
                <a:ahLst/>
                <a:cxnLst>
                  <a:cxn ang="0">
                    <a:pos x="0" y="0"/>
                  </a:cxn>
                  <a:cxn ang="0">
                    <a:pos x="0" y="2"/>
                  </a:cxn>
                  <a:cxn ang="0">
                    <a:pos x="19" y="2"/>
                  </a:cxn>
                  <a:cxn ang="0">
                    <a:pos x="0" y="0"/>
                  </a:cxn>
                </a:cxnLst>
                <a:rect l="0" t="0" r="r" b="b"/>
                <a:pathLst>
                  <a:path w="19" h="2">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8" name="Freeform 5334"/>
              <p:cNvSpPr>
                <a:spLocks/>
              </p:cNvSpPr>
              <p:nvPr/>
            </p:nvSpPr>
            <p:spPr bwMode="auto">
              <a:xfrm>
                <a:off x="8227" y="9002"/>
                <a:ext cx="21" cy="2"/>
              </a:xfrm>
              <a:custGeom>
                <a:avLst/>
                <a:gdLst/>
                <a:ahLst/>
                <a:cxnLst>
                  <a:cxn ang="0">
                    <a:pos x="0" y="0"/>
                  </a:cxn>
                  <a:cxn ang="0">
                    <a:pos x="0" y="0"/>
                  </a:cxn>
                  <a:cxn ang="0">
                    <a:pos x="21" y="2"/>
                  </a:cxn>
                  <a:cxn ang="0">
                    <a:pos x="21" y="0"/>
                  </a:cxn>
                  <a:cxn ang="0">
                    <a:pos x="0" y="0"/>
                  </a:cxn>
                </a:cxnLst>
                <a:rect l="0" t="0" r="r" b="b"/>
                <a:pathLst>
                  <a:path w="21"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9" name="Freeform 5335"/>
              <p:cNvSpPr>
                <a:spLocks/>
              </p:cNvSpPr>
              <p:nvPr/>
            </p:nvSpPr>
            <p:spPr bwMode="auto">
              <a:xfrm>
                <a:off x="8256" y="9003"/>
                <a:ext cx="21" cy="0"/>
              </a:xfrm>
              <a:custGeom>
                <a:avLst/>
                <a:gdLst/>
                <a:ahLst/>
                <a:cxnLst>
                  <a:cxn ang="0">
                    <a:pos x="0" y="0"/>
                  </a:cxn>
                  <a:cxn ang="0">
                    <a:pos x="21" y="0"/>
                  </a:cxn>
                </a:cxnLst>
                <a:rect l="0" t="0" r="r" b="b"/>
                <a:pathLst>
                  <a:path w="21">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0" name="Freeform 5336"/>
              <p:cNvSpPr>
                <a:spLocks/>
              </p:cNvSpPr>
              <p:nvPr/>
            </p:nvSpPr>
            <p:spPr bwMode="auto">
              <a:xfrm>
                <a:off x="8390" y="8800"/>
                <a:ext cx="12" cy="219"/>
              </a:xfrm>
              <a:custGeom>
                <a:avLst/>
                <a:gdLst/>
                <a:ahLst/>
                <a:cxnLst>
                  <a:cxn ang="0">
                    <a:pos x="9" y="19"/>
                  </a:cxn>
                  <a:cxn ang="0">
                    <a:pos x="9" y="19"/>
                  </a:cxn>
                  <a:cxn ang="0">
                    <a:pos x="0" y="0"/>
                  </a:cxn>
                  <a:cxn ang="0">
                    <a:pos x="0" y="218"/>
                  </a:cxn>
                  <a:cxn ang="0">
                    <a:pos x="12" y="208"/>
                  </a:cxn>
                  <a:cxn ang="0">
                    <a:pos x="12" y="28"/>
                  </a:cxn>
                  <a:cxn ang="0">
                    <a:pos x="9" y="19"/>
                  </a:cxn>
                </a:cxnLst>
                <a:rect l="0" t="0" r="r" b="b"/>
                <a:pathLst>
                  <a:path w="12" h="219">
                    <a:moveTo>
                      <a:pt x="9" y="19"/>
                    </a:moveTo>
                    <a:lnTo>
                      <a:pt x="9" y="19"/>
                    </a:lnTo>
                    <a:lnTo>
                      <a:pt x="0" y="0"/>
                    </a:lnTo>
                    <a:lnTo>
                      <a:pt x="0" y="218"/>
                    </a:lnTo>
                    <a:lnTo>
                      <a:pt x="12" y="208"/>
                    </a:lnTo>
                    <a:lnTo>
                      <a:pt x="12"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1" name="Freeform 5337"/>
              <p:cNvSpPr>
                <a:spLocks/>
              </p:cNvSpPr>
              <p:nvPr/>
            </p:nvSpPr>
            <p:spPr bwMode="auto">
              <a:xfrm>
                <a:off x="8457" y="8860"/>
                <a:ext cx="22" cy="144"/>
              </a:xfrm>
              <a:custGeom>
                <a:avLst/>
                <a:gdLst/>
                <a:ahLst/>
                <a:cxnLst>
                  <a:cxn ang="0">
                    <a:pos x="16" y="9"/>
                  </a:cxn>
                  <a:cxn ang="0">
                    <a:pos x="2" y="0"/>
                  </a:cxn>
                  <a:cxn ang="0">
                    <a:pos x="4" y="21"/>
                  </a:cxn>
                  <a:cxn ang="0">
                    <a:pos x="7" y="40"/>
                  </a:cxn>
                  <a:cxn ang="0">
                    <a:pos x="7" y="74"/>
                  </a:cxn>
                  <a:cxn ang="0">
                    <a:pos x="4" y="88"/>
                  </a:cxn>
                  <a:cxn ang="0">
                    <a:pos x="2" y="105"/>
                  </a:cxn>
                  <a:cxn ang="0">
                    <a:pos x="2" y="122"/>
                  </a:cxn>
                  <a:cxn ang="0">
                    <a:pos x="0" y="143"/>
                  </a:cxn>
                  <a:cxn ang="0">
                    <a:pos x="14" y="141"/>
                  </a:cxn>
                  <a:cxn ang="0">
                    <a:pos x="16" y="129"/>
                  </a:cxn>
                  <a:cxn ang="0">
                    <a:pos x="19" y="112"/>
                  </a:cxn>
                  <a:cxn ang="0">
                    <a:pos x="19" y="95"/>
                  </a:cxn>
                  <a:cxn ang="0">
                    <a:pos x="21" y="79"/>
                  </a:cxn>
                  <a:cxn ang="0">
                    <a:pos x="21" y="60"/>
                  </a:cxn>
                  <a:cxn ang="0">
                    <a:pos x="19" y="40"/>
                  </a:cxn>
                  <a:cxn ang="0">
                    <a:pos x="19" y="23"/>
                  </a:cxn>
                  <a:cxn ang="0">
                    <a:pos x="16" y="9"/>
                  </a:cxn>
                </a:cxnLst>
                <a:rect l="0" t="0" r="r" b="b"/>
                <a:pathLst>
                  <a:path w="22" h="144">
                    <a:moveTo>
                      <a:pt x="16" y="9"/>
                    </a:moveTo>
                    <a:lnTo>
                      <a:pt x="2" y="0"/>
                    </a:lnTo>
                    <a:lnTo>
                      <a:pt x="4" y="21"/>
                    </a:lnTo>
                    <a:lnTo>
                      <a:pt x="7" y="40"/>
                    </a:lnTo>
                    <a:lnTo>
                      <a:pt x="7" y="74"/>
                    </a:lnTo>
                    <a:lnTo>
                      <a:pt x="4" y="88"/>
                    </a:lnTo>
                    <a:lnTo>
                      <a:pt x="2" y="105"/>
                    </a:lnTo>
                    <a:lnTo>
                      <a:pt x="2" y="122"/>
                    </a:lnTo>
                    <a:lnTo>
                      <a:pt x="0" y="143"/>
                    </a:lnTo>
                    <a:lnTo>
                      <a:pt x="14" y="141"/>
                    </a:lnTo>
                    <a:lnTo>
                      <a:pt x="16" y="129"/>
                    </a:lnTo>
                    <a:lnTo>
                      <a:pt x="19" y="112"/>
                    </a:lnTo>
                    <a:lnTo>
                      <a:pt x="19" y="95"/>
                    </a:lnTo>
                    <a:lnTo>
                      <a:pt x="21" y="79"/>
                    </a:lnTo>
                    <a:lnTo>
                      <a:pt x="21" y="60"/>
                    </a:lnTo>
                    <a:lnTo>
                      <a:pt x="19" y="40"/>
                    </a:lnTo>
                    <a:lnTo>
                      <a:pt x="19" y="23"/>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2" name="Freeform 5338"/>
              <p:cNvSpPr>
                <a:spLocks/>
              </p:cNvSpPr>
              <p:nvPr/>
            </p:nvSpPr>
            <p:spPr bwMode="auto">
              <a:xfrm>
                <a:off x="8455" y="8858"/>
                <a:ext cx="19" cy="146"/>
              </a:xfrm>
              <a:custGeom>
                <a:avLst/>
                <a:gdLst/>
                <a:ahLst/>
                <a:cxnLst>
                  <a:cxn ang="0">
                    <a:pos x="0" y="0"/>
                  </a:cxn>
                  <a:cxn ang="0">
                    <a:pos x="4" y="23"/>
                  </a:cxn>
                  <a:cxn ang="0">
                    <a:pos x="4" y="43"/>
                  </a:cxn>
                  <a:cxn ang="0">
                    <a:pos x="7" y="60"/>
                  </a:cxn>
                  <a:cxn ang="0">
                    <a:pos x="4" y="76"/>
                  </a:cxn>
                  <a:cxn ang="0">
                    <a:pos x="4" y="91"/>
                  </a:cxn>
                  <a:cxn ang="0">
                    <a:pos x="0" y="124"/>
                  </a:cxn>
                  <a:cxn ang="0">
                    <a:pos x="0" y="146"/>
                  </a:cxn>
                  <a:cxn ang="0">
                    <a:pos x="7" y="146"/>
                  </a:cxn>
                  <a:cxn ang="0">
                    <a:pos x="9" y="143"/>
                  </a:cxn>
                  <a:cxn ang="0">
                    <a:pos x="14" y="143"/>
                  </a:cxn>
                  <a:cxn ang="0">
                    <a:pos x="19" y="115"/>
                  </a:cxn>
                  <a:cxn ang="0">
                    <a:pos x="19" y="26"/>
                  </a:cxn>
                  <a:cxn ang="0">
                    <a:pos x="16" y="9"/>
                  </a:cxn>
                  <a:cxn ang="0">
                    <a:pos x="14" y="7"/>
                  </a:cxn>
                  <a:cxn ang="0">
                    <a:pos x="9" y="4"/>
                  </a:cxn>
                  <a:cxn ang="0">
                    <a:pos x="4" y="2"/>
                  </a:cxn>
                  <a:cxn ang="0">
                    <a:pos x="0" y="0"/>
                  </a:cxn>
                </a:cxnLst>
                <a:rect l="0" t="0" r="r" b="b"/>
                <a:pathLst>
                  <a:path w="19" h="146">
                    <a:moveTo>
                      <a:pt x="0" y="0"/>
                    </a:moveTo>
                    <a:lnTo>
                      <a:pt x="4" y="23"/>
                    </a:lnTo>
                    <a:lnTo>
                      <a:pt x="4" y="43"/>
                    </a:lnTo>
                    <a:lnTo>
                      <a:pt x="7" y="60"/>
                    </a:lnTo>
                    <a:lnTo>
                      <a:pt x="4" y="76"/>
                    </a:lnTo>
                    <a:lnTo>
                      <a:pt x="4" y="91"/>
                    </a:lnTo>
                    <a:lnTo>
                      <a:pt x="0" y="124"/>
                    </a:lnTo>
                    <a:lnTo>
                      <a:pt x="0" y="146"/>
                    </a:lnTo>
                    <a:lnTo>
                      <a:pt x="7" y="146"/>
                    </a:lnTo>
                    <a:lnTo>
                      <a:pt x="9" y="143"/>
                    </a:lnTo>
                    <a:lnTo>
                      <a:pt x="14" y="143"/>
                    </a:lnTo>
                    <a:lnTo>
                      <a:pt x="19" y="115"/>
                    </a:lnTo>
                    <a:lnTo>
                      <a:pt x="19" y="26"/>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3" name="Freeform 5339"/>
              <p:cNvSpPr>
                <a:spLocks/>
              </p:cNvSpPr>
              <p:nvPr/>
            </p:nvSpPr>
            <p:spPr bwMode="auto">
              <a:xfrm>
                <a:off x="8450" y="8856"/>
                <a:ext cx="22" cy="148"/>
              </a:xfrm>
              <a:custGeom>
                <a:avLst/>
                <a:gdLst/>
                <a:ahLst/>
                <a:cxnLst>
                  <a:cxn ang="0">
                    <a:pos x="12" y="4"/>
                  </a:cxn>
                  <a:cxn ang="0">
                    <a:pos x="7" y="2"/>
                  </a:cxn>
                  <a:cxn ang="0">
                    <a:pos x="2" y="0"/>
                  </a:cxn>
                  <a:cxn ang="0">
                    <a:pos x="7" y="23"/>
                  </a:cxn>
                  <a:cxn ang="0">
                    <a:pos x="7" y="76"/>
                  </a:cxn>
                  <a:cxn ang="0">
                    <a:pos x="4" y="93"/>
                  </a:cxn>
                  <a:cxn ang="0">
                    <a:pos x="4" y="110"/>
                  </a:cxn>
                  <a:cxn ang="0">
                    <a:pos x="2" y="127"/>
                  </a:cxn>
                  <a:cxn ang="0">
                    <a:pos x="0" y="148"/>
                  </a:cxn>
                  <a:cxn ang="0">
                    <a:pos x="9" y="148"/>
                  </a:cxn>
                  <a:cxn ang="0">
                    <a:pos x="9" y="146"/>
                  </a:cxn>
                  <a:cxn ang="0">
                    <a:pos x="16" y="146"/>
                  </a:cxn>
                  <a:cxn ang="0">
                    <a:pos x="19" y="117"/>
                  </a:cxn>
                  <a:cxn ang="0">
                    <a:pos x="21" y="81"/>
                  </a:cxn>
                  <a:cxn ang="0">
                    <a:pos x="21" y="43"/>
                  </a:cxn>
                  <a:cxn ang="0">
                    <a:pos x="19" y="9"/>
                  </a:cxn>
                  <a:cxn ang="0">
                    <a:pos x="16" y="9"/>
                  </a:cxn>
                  <a:cxn ang="0">
                    <a:pos x="12" y="4"/>
                  </a:cxn>
                </a:cxnLst>
                <a:rect l="0" t="0" r="r" b="b"/>
                <a:pathLst>
                  <a:path w="22" h="148">
                    <a:moveTo>
                      <a:pt x="12" y="4"/>
                    </a:moveTo>
                    <a:lnTo>
                      <a:pt x="7" y="2"/>
                    </a:lnTo>
                    <a:lnTo>
                      <a:pt x="2" y="0"/>
                    </a:lnTo>
                    <a:lnTo>
                      <a:pt x="7" y="23"/>
                    </a:lnTo>
                    <a:lnTo>
                      <a:pt x="7" y="76"/>
                    </a:lnTo>
                    <a:lnTo>
                      <a:pt x="4" y="93"/>
                    </a:lnTo>
                    <a:lnTo>
                      <a:pt x="4" y="110"/>
                    </a:lnTo>
                    <a:lnTo>
                      <a:pt x="2" y="127"/>
                    </a:lnTo>
                    <a:lnTo>
                      <a:pt x="0" y="148"/>
                    </a:lnTo>
                    <a:lnTo>
                      <a:pt x="9" y="148"/>
                    </a:lnTo>
                    <a:lnTo>
                      <a:pt x="9" y="146"/>
                    </a:lnTo>
                    <a:lnTo>
                      <a:pt x="16" y="146"/>
                    </a:lnTo>
                    <a:lnTo>
                      <a:pt x="19" y="117"/>
                    </a:lnTo>
                    <a:lnTo>
                      <a:pt x="21" y="81"/>
                    </a:lnTo>
                    <a:lnTo>
                      <a:pt x="21" y="43"/>
                    </a:lnTo>
                    <a:lnTo>
                      <a:pt x="19" y="9"/>
                    </a:lnTo>
                    <a:lnTo>
                      <a:pt x="16" y="9"/>
                    </a:lnTo>
                    <a:lnTo>
                      <a:pt x="12" y="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4" name="Freeform 5340"/>
              <p:cNvSpPr>
                <a:spLocks/>
              </p:cNvSpPr>
              <p:nvPr/>
            </p:nvSpPr>
            <p:spPr bwMode="auto">
              <a:xfrm>
                <a:off x="8448" y="8856"/>
                <a:ext cx="21" cy="148"/>
              </a:xfrm>
              <a:custGeom>
                <a:avLst/>
                <a:gdLst/>
                <a:ahLst/>
                <a:cxnLst>
                  <a:cxn ang="0">
                    <a:pos x="0" y="129"/>
                  </a:cxn>
                  <a:cxn ang="0">
                    <a:pos x="0" y="148"/>
                  </a:cxn>
                  <a:cxn ang="0">
                    <a:pos x="7" y="148"/>
                  </a:cxn>
                  <a:cxn ang="0">
                    <a:pos x="9" y="146"/>
                  </a:cxn>
                  <a:cxn ang="0">
                    <a:pos x="16" y="146"/>
                  </a:cxn>
                  <a:cxn ang="0">
                    <a:pos x="19" y="117"/>
                  </a:cxn>
                  <a:cxn ang="0">
                    <a:pos x="21" y="81"/>
                  </a:cxn>
                  <a:cxn ang="0">
                    <a:pos x="21" y="43"/>
                  </a:cxn>
                  <a:cxn ang="0">
                    <a:pos x="19" y="9"/>
                  </a:cxn>
                  <a:cxn ang="0">
                    <a:pos x="14" y="7"/>
                  </a:cxn>
                  <a:cxn ang="0">
                    <a:pos x="9" y="2"/>
                  </a:cxn>
                  <a:cxn ang="0">
                    <a:pos x="7" y="2"/>
                  </a:cxn>
                  <a:cxn ang="0">
                    <a:pos x="2" y="0"/>
                  </a:cxn>
                  <a:cxn ang="0">
                    <a:pos x="7" y="21"/>
                  </a:cxn>
                  <a:cxn ang="0">
                    <a:pos x="7" y="76"/>
                  </a:cxn>
                  <a:cxn ang="0">
                    <a:pos x="2" y="110"/>
                  </a:cxn>
                  <a:cxn ang="0">
                    <a:pos x="0" y="129"/>
                  </a:cxn>
                </a:cxnLst>
                <a:rect l="0" t="0" r="r" b="b"/>
                <a:pathLst>
                  <a:path w="21" h="148">
                    <a:moveTo>
                      <a:pt x="0" y="129"/>
                    </a:moveTo>
                    <a:lnTo>
                      <a:pt x="0" y="148"/>
                    </a:lnTo>
                    <a:lnTo>
                      <a:pt x="7" y="148"/>
                    </a:lnTo>
                    <a:lnTo>
                      <a:pt x="9" y="146"/>
                    </a:lnTo>
                    <a:lnTo>
                      <a:pt x="16" y="146"/>
                    </a:lnTo>
                    <a:lnTo>
                      <a:pt x="19" y="117"/>
                    </a:lnTo>
                    <a:lnTo>
                      <a:pt x="21" y="81"/>
                    </a:lnTo>
                    <a:lnTo>
                      <a:pt x="21" y="43"/>
                    </a:lnTo>
                    <a:lnTo>
                      <a:pt x="19" y="9"/>
                    </a:lnTo>
                    <a:lnTo>
                      <a:pt x="14" y="7"/>
                    </a:lnTo>
                    <a:lnTo>
                      <a:pt x="9" y="2"/>
                    </a:lnTo>
                    <a:lnTo>
                      <a:pt x="7" y="2"/>
                    </a:lnTo>
                    <a:lnTo>
                      <a:pt x="2" y="0"/>
                    </a:lnTo>
                    <a:lnTo>
                      <a:pt x="7" y="21"/>
                    </a:lnTo>
                    <a:lnTo>
                      <a:pt x="7" y="76"/>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5" name="Freeform 5341"/>
              <p:cNvSpPr>
                <a:spLocks/>
              </p:cNvSpPr>
              <p:nvPr/>
            </p:nvSpPr>
            <p:spPr bwMode="auto">
              <a:xfrm>
                <a:off x="8443" y="8853"/>
                <a:ext cx="21" cy="151"/>
              </a:xfrm>
              <a:custGeom>
                <a:avLst/>
                <a:gdLst/>
                <a:ahLst/>
                <a:cxnLst>
                  <a:cxn ang="0">
                    <a:pos x="19" y="9"/>
                  </a:cxn>
                  <a:cxn ang="0">
                    <a:pos x="14" y="7"/>
                  </a:cxn>
                  <a:cxn ang="0">
                    <a:pos x="9" y="2"/>
                  </a:cxn>
                  <a:cxn ang="0">
                    <a:pos x="4" y="0"/>
                  </a:cxn>
                  <a:cxn ang="0">
                    <a:pos x="7" y="23"/>
                  </a:cxn>
                  <a:cxn ang="0">
                    <a:pos x="9" y="43"/>
                  </a:cxn>
                  <a:cxn ang="0">
                    <a:pos x="9" y="62"/>
                  </a:cxn>
                  <a:cxn ang="0">
                    <a:pos x="7" y="79"/>
                  </a:cxn>
                  <a:cxn ang="0">
                    <a:pos x="7" y="96"/>
                  </a:cxn>
                  <a:cxn ang="0">
                    <a:pos x="2" y="129"/>
                  </a:cxn>
                  <a:cxn ang="0">
                    <a:pos x="0" y="151"/>
                  </a:cxn>
                  <a:cxn ang="0">
                    <a:pos x="7" y="151"/>
                  </a:cxn>
                  <a:cxn ang="0">
                    <a:pos x="9" y="148"/>
                  </a:cxn>
                  <a:cxn ang="0">
                    <a:pos x="16" y="148"/>
                  </a:cxn>
                  <a:cxn ang="0">
                    <a:pos x="21" y="117"/>
                  </a:cxn>
                  <a:cxn ang="0">
                    <a:pos x="21" y="9"/>
                  </a:cxn>
                  <a:cxn ang="0">
                    <a:pos x="19" y="9"/>
                  </a:cxn>
                </a:cxnLst>
                <a:rect l="0" t="0" r="r" b="b"/>
                <a:pathLst>
                  <a:path w="21" h="151">
                    <a:moveTo>
                      <a:pt x="19" y="9"/>
                    </a:moveTo>
                    <a:lnTo>
                      <a:pt x="14" y="7"/>
                    </a:lnTo>
                    <a:lnTo>
                      <a:pt x="9" y="2"/>
                    </a:lnTo>
                    <a:lnTo>
                      <a:pt x="4" y="0"/>
                    </a:lnTo>
                    <a:lnTo>
                      <a:pt x="7" y="23"/>
                    </a:lnTo>
                    <a:lnTo>
                      <a:pt x="9" y="43"/>
                    </a:lnTo>
                    <a:lnTo>
                      <a:pt x="9" y="62"/>
                    </a:lnTo>
                    <a:lnTo>
                      <a:pt x="7" y="79"/>
                    </a:lnTo>
                    <a:lnTo>
                      <a:pt x="7" y="96"/>
                    </a:lnTo>
                    <a:lnTo>
                      <a:pt x="2" y="129"/>
                    </a:lnTo>
                    <a:lnTo>
                      <a:pt x="0" y="151"/>
                    </a:lnTo>
                    <a:lnTo>
                      <a:pt x="7" y="151"/>
                    </a:lnTo>
                    <a:lnTo>
                      <a:pt x="9" y="148"/>
                    </a:lnTo>
                    <a:lnTo>
                      <a:pt x="16" y="148"/>
                    </a:lnTo>
                    <a:lnTo>
                      <a:pt x="21" y="117"/>
                    </a:lnTo>
                    <a:lnTo>
                      <a:pt x="21" y="9"/>
                    </a:lnTo>
                    <a:lnTo>
                      <a:pt x="19" y="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6" name="Freeform 5342"/>
              <p:cNvSpPr>
                <a:spLocks/>
              </p:cNvSpPr>
              <p:nvPr/>
            </p:nvSpPr>
            <p:spPr bwMode="auto">
              <a:xfrm>
                <a:off x="8440" y="8851"/>
                <a:ext cx="22" cy="153"/>
              </a:xfrm>
              <a:custGeom>
                <a:avLst/>
                <a:gdLst/>
                <a:ahLst/>
                <a:cxnLst>
                  <a:cxn ang="0">
                    <a:pos x="4" y="0"/>
                  </a:cxn>
                  <a:cxn ang="0">
                    <a:pos x="7" y="23"/>
                  </a:cxn>
                  <a:cxn ang="0">
                    <a:pos x="9" y="45"/>
                  </a:cxn>
                  <a:cxn ang="0">
                    <a:pos x="9" y="62"/>
                  </a:cxn>
                  <a:cxn ang="0">
                    <a:pos x="7" y="81"/>
                  </a:cxn>
                  <a:cxn ang="0">
                    <a:pos x="2" y="115"/>
                  </a:cxn>
                  <a:cxn ang="0">
                    <a:pos x="2" y="132"/>
                  </a:cxn>
                  <a:cxn ang="0">
                    <a:pos x="0" y="153"/>
                  </a:cxn>
                  <a:cxn ang="0">
                    <a:pos x="7" y="153"/>
                  </a:cxn>
                  <a:cxn ang="0">
                    <a:pos x="9" y="151"/>
                  </a:cxn>
                  <a:cxn ang="0">
                    <a:pos x="16" y="151"/>
                  </a:cxn>
                  <a:cxn ang="0">
                    <a:pos x="19" y="120"/>
                  </a:cxn>
                  <a:cxn ang="0">
                    <a:pos x="21" y="83"/>
                  </a:cxn>
                  <a:cxn ang="0">
                    <a:pos x="21" y="12"/>
                  </a:cxn>
                  <a:cxn ang="0">
                    <a:pos x="16" y="7"/>
                  </a:cxn>
                  <a:cxn ang="0">
                    <a:pos x="14" y="7"/>
                  </a:cxn>
                  <a:cxn ang="0">
                    <a:pos x="9" y="2"/>
                  </a:cxn>
                  <a:cxn ang="0">
                    <a:pos x="4" y="0"/>
                  </a:cxn>
                </a:cxnLst>
                <a:rect l="0" t="0" r="r" b="b"/>
                <a:pathLst>
                  <a:path w="22" h="153">
                    <a:moveTo>
                      <a:pt x="4" y="0"/>
                    </a:moveTo>
                    <a:lnTo>
                      <a:pt x="7" y="23"/>
                    </a:lnTo>
                    <a:lnTo>
                      <a:pt x="9" y="45"/>
                    </a:lnTo>
                    <a:lnTo>
                      <a:pt x="9" y="62"/>
                    </a:lnTo>
                    <a:lnTo>
                      <a:pt x="7" y="81"/>
                    </a:lnTo>
                    <a:lnTo>
                      <a:pt x="2" y="115"/>
                    </a:lnTo>
                    <a:lnTo>
                      <a:pt x="2" y="132"/>
                    </a:lnTo>
                    <a:lnTo>
                      <a:pt x="0" y="153"/>
                    </a:lnTo>
                    <a:lnTo>
                      <a:pt x="7" y="153"/>
                    </a:lnTo>
                    <a:lnTo>
                      <a:pt x="9" y="151"/>
                    </a:lnTo>
                    <a:lnTo>
                      <a:pt x="16" y="151"/>
                    </a:lnTo>
                    <a:lnTo>
                      <a:pt x="19" y="120"/>
                    </a:lnTo>
                    <a:lnTo>
                      <a:pt x="21" y="83"/>
                    </a:lnTo>
                    <a:lnTo>
                      <a:pt x="21" y="12"/>
                    </a:lnTo>
                    <a:lnTo>
                      <a:pt x="16" y="7"/>
                    </a:lnTo>
                    <a:lnTo>
                      <a:pt x="14" y="7"/>
                    </a:lnTo>
                    <a:lnTo>
                      <a:pt x="9" y="2"/>
                    </a:lnTo>
                    <a:lnTo>
                      <a:pt x="4"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7" name="Freeform 5343"/>
              <p:cNvSpPr>
                <a:spLocks/>
              </p:cNvSpPr>
              <p:nvPr/>
            </p:nvSpPr>
            <p:spPr bwMode="auto">
              <a:xfrm>
                <a:off x="8438" y="8851"/>
                <a:ext cx="22" cy="153"/>
              </a:xfrm>
              <a:custGeom>
                <a:avLst/>
                <a:gdLst/>
                <a:ahLst/>
                <a:cxnLst>
                  <a:cxn ang="0">
                    <a:pos x="0" y="132"/>
                  </a:cxn>
                  <a:cxn ang="0">
                    <a:pos x="0" y="153"/>
                  </a:cxn>
                  <a:cxn ang="0">
                    <a:pos x="4" y="153"/>
                  </a:cxn>
                  <a:cxn ang="0">
                    <a:pos x="7" y="151"/>
                  </a:cxn>
                  <a:cxn ang="0">
                    <a:pos x="14" y="151"/>
                  </a:cxn>
                  <a:cxn ang="0">
                    <a:pos x="16" y="148"/>
                  </a:cxn>
                  <a:cxn ang="0">
                    <a:pos x="19" y="120"/>
                  </a:cxn>
                  <a:cxn ang="0">
                    <a:pos x="21" y="81"/>
                  </a:cxn>
                  <a:cxn ang="0">
                    <a:pos x="21" y="9"/>
                  </a:cxn>
                  <a:cxn ang="0">
                    <a:pos x="19" y="7"/>
                  </a:cxn>
                  <a:cxn ang="0">
                    <a:pos x="14" y="4"/>
                  </a:cxn>
                  <a:cxn ang="0">
                    <a:pos x="9" y="2"/>
                  </a:cxn>
                  <a:cxn ang="0">
                    <a:pos x="4" y="0"/>
                  </a:cxn>
                  <a:cxn ang="0">
                    <a:pos x="7" y="21"/>
                  </a:cxn>
                  <a:cxn ang="0">
                    <a:pos x="7" y="79"/>
                  </a:cxn>
                  <a:cxn ang="0">
                    <a:pos x="4" y="96"/>
                  </a:cxn>
                  <a:cxn ang="0">
                    <a:pos x="2" y="115"/>
                  </a:cxn>
                  <a:cxn ang="0">
                    <a:pos x="0" y="132"/>
                  </a:cxn>
                </a:cxnLst>
                <a:rect l="0" t="0" r="r" b="b"/>
                <a:pathLst>
                  <a:path w="22" h="153">
                    <a:moveTo>
                      <a:pt x="0" y="132"/>
                    </a:moveTo>
                    <a:lnTo>
                      <a:pt x="0" y="153"/>
                    </a:lnTo>
                    <a:lnTo>
                      <a:pt x="4" y="153"/>
                    </a:lnTo>
                    <a:lnTo>
                      <a:pt x="7" y="151"/>
                    </a:lnTo>
                    <a:lnTo>
                      <a:pt x="14" y="151"/>
                    </a:lnTo>
                    <a:lnTo>
                      <a:pt x="16" y="148"/>
                    </a:lnTo>
                    <a:lnTo>
                      <a:pt x="19" y="120"/>
                    </a:lnTo>
                    <a:lnTo>
                      <a:pt x="21" y="81"/>
                    </a:lnTo>
                    <a:lnTo>
                      <a:pt x="21" y="9"/>
                    </a:lnTo>
                    <a:lnTo>
                      <a:pt x="19" y="7"/>
                    </a:lnTo>
                    <a:lnTo>
                      <a:pt x="14" y="4"/>
                    </a:lnTo>
                    <a:lnTo>
                      <a:pt x="9" y="2"/>
                    </a:lnTo>
                    <a:lnTo>
                      <a:pt x="4" y="0"/>
                    </a:lnTo>
                    <a:lnTo>
                      <a:pt x="7" y="21"/>
                    </a:lnTo>
                    <a:lnTo>
                      <a:pt x="7" y="79"/>
                    </a:lnTo>
                    <a:lnTo>
                      <a:pt x="4" y="96"/>
                    </a:lnTo>
                    <a:lnTo>
                      <a:pt x="2" y="115"/>
                    </a:lnTo>
                    <a:lnTo>
                      <a:pt x="0" y="132"/>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8" name="Freeform 5344"/>
              <p:cNvSpPr>
                <a:spLocks/>
              </p:cNvSpPr>
              <p:nvPr/>
            </p:nvSpPr>
            <p:spPr bwMode="auto">
              <a:xfrm>
                <a:off x="8433" y="8848"/>
                <a:ext cx="24" cy="156"/>
              </a:xfrm>
              <a:custGeom>
                <a:avLst/>
                <a:gdLst/>
                <a:ahLst/>
                <a:cxnLst>
                  <a:cxn ang="0">
                    <a:pos x="2" y="134"/>
                  </a:cxn>
                  <a:cxn ang="0">
                    <a:pos x="0" y="156"/>
                  </a:cxn>
                  <a:cxn ang="0">
                    <a:pos x="7" y="156"/>
                  </a:cxn>
                  <a:cxn ang="0">
                    <a:pos x="9" y="153"/>
                  </a:cxn>
                  <a:cxn ang="0">
                    <a:pos x="16" y="153"/>
                  </a:cxn>
                  <a:cxn ang="0">
                    <a:pos x="19" y="151"/>
                  </a:cxn>
                  <a:cxn ang="0">
                    <a:pos x="21" y="122"/>
                  </a:cxn>
                  <a:cxn ang="0">
                    <a:pos x="21" y="45"/>
                  </a:cxn>
                  <a:cxn ang="0">
                    <a:pos x="23" y="9"/>
                  </a:cxn>
                  <a:cxn ang="0">
                    <a:pos x="21" y="9"/>
                  </a:cxn>
                  <a:cxn ang="0">
                    <a:pos x="16" y="7"/>
                  </a:cxn>
                  <a:cxn ang="0">
                    <a:pos x="11" y="4"/>
                  </a:cxn>
                  <a:cxn ang="0">
                    <a:pos x="7" y="0"/>
                  </a:cxn>
                  <a:cxn ang="0">
                    <a:pos x="4" y="0"/>
                  </a:cxn>
                  <a:cxn ang="0">
                    <a:pos x="9" y="23"/>
                  </a:cxn>
                  <a:cxn ang="0">
                    <a:pos x="9" y="81"/>
                  </a:cxn>
                  <a:cxn ang="0">
                    <a:pos x="7" y="98"/>
                  </a:cxn>
                  <a:cxn ang="0">
                    <a:pos x="4" y="117"/>
                  </a:cxn>
                  <a:cxn ang="0">
                    <a:pos x="2" y="134"/>
                  </a:cxn>
                </a:cxnLst>
                <a:rect l="0" t="0" r="r" b="b"/>
                <a:pathLst>
                  <a:path w="24" h="156">
                    <a:moveTo>
                      <a:pt x="2" y="134"/>
                    </a:moveTo>
                    <a:lnTo>
                      <a:pt x="0" y="156"/>
                    </a:lnTo>
                    <a:lnTo>
                      <a:pt x="7" y="156"/>
                    </a:lnTo>
                    <a:lnTo>
                      <a:pt x="9" y="153"/>
                    </a:lnTo>
                    <a:lnTo>
                      <a:pt x="16" y="153"/>
                    </a:lnTo>
                    <a:lnTo>
                      <a:pt x="19" y="151"/>
                    </a:lnTo>
                    <a:lnTo>
                      <a:pt x="21" y="122"/>
                    </a:lnTo>
                    <a:lnTo>
                      <a:pt x="21" y="45"/>
                    </a:lnTo>
                    <a:lnTo>
                      <a:pt x="23" y="9"/>
                    </a:lnTo>
                    <a:lnTo>
                      <a:pt x="21" y="9"/>
                    </a:lnTo>
                    <a:lnTo>
                      <a:pt x="16" y="7"/>
                    </a:lnTo>
                    <a:lnTo>
                      <a:pt x="11" y="4"/>
                    </a:lnTo>
                    <a:lnTo>
                      <a:pt x="7" y="0"/>
                    </a:lnTo>
                    <a:lnTo>
                      <a:pt x="4" y="0"/>
                    </a:lnTo>
                    <a:lnTo>
                      <a:pt x="9" y="23"/>
                    </a:lnTo>
                    <a:lnTo>
                      <a:pt x="9" y="81"/>
                    </a:lnTo>
                    <a:lnTo>
                      <a:pt x="7" y="98"/>
                    </a:lnTo>
                    <a:lnTo>
                      <a:pt x="4" y="117"/>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9" name="Freeform 5345"/>
              <p:cNvSpPr>
                <a:spLocks/>
              </p:cNvSpPr>
              <p:nvPr/>
            </p:nvSpPr>
            <p:spPr bwMode="auto">
              <a:xfrm>
                <a:off x="8431" y="8846"/>
                <a:ext cx="24" cy="158"/>
              </a:xfrm>
              <a:custGeom>
                <a:avLst/>
                <a:gdLst/>
                <a:ahLst/>
                <a:cxnLst>
                  <a:cxn ang="0">
                    <a:pos x="7" y="158"/>
                  </a:cxn>
                  <a:cxn ang="0">
                    <a:pos x="12" y="156"/>
                  </a:cxn>
                  <a:cxn ang="0">
                    <a:pos x="16" y="153"/>
                  </a:cxn>
                  <a:cxn ang="0">
                    <a:pos x="21" y="124"/>
                  </a:cxn>
                  <a:cxn ang="0">
                    <a:pos x="21" y="45"/>
                  </a:cxn>
                  <a:cxn ang="0">
                    <a:pos x="23" y="12"/>
                  </a:cxn>
                  <a:cxn ang="0">
                    <a:pos x="19" y="9"/>
                  </a:cxn>
                  <a:cxn ang="0">
                    <a:pos x="14" y="4"/>
                  </a:cxn>
                  <a:cxn ang="0">
                    <a:pos x="9" y="2"/>
                  </a:cxn>
                  <a:cxn ang="0">
                    <a:pos x="4" y="0"/>
                  </a:cxn>
                  <a:cxn ang="0">
                    <a:pos x="9" y="23"/>
                  </a:cxn>
                  <a:cxn ang="0">
                    <a:pos x="9" y="64"/>
                  </a:cxn>
                  <a:cxn ang="0">
                    <a:pos x="7" y="83"/>
                  </a:cxn>
                  <a:cxn ang="0">
                    <a:pos x="2" y="117"/>
                  </a:cxn>
                  <a:cxn ang="0">
                    <a:pos x="0" y="136"/>
                  </a:cxn>
                  <a:cxn ang="0">
                    <a:pos x="0" y="158"/>
                  </a:cxn>
                  <a:cxn ang="0">
                    <a:pos x="7" y="158"/>
                  </a:cxn>
                </a:cxnLst>
                <a:rect l="0" t="0" r="r" b="b"/>
                <a:pathLst>
                  <a:path w="24" h="158">
                    <a:moveTo>
                      <a:pt x="7" y="158"/>
                    </a:moveTo>
                    <a:lnTo>
                      <a:pt x="12" y="156"/>
                    </a:lnTo>
                    <a:lnTo>
                      <a:pt x="16" y="153"/>
                    </a:lnTo>
                    <a:lnTo>
                      <a:pt x="21" y="124"/>
                    </a:lnTo>
                    <a:lnTo>
                      <a:pt x="21" y="45"/>
                    </a:lnTo>
                    <a:lnTo>
                      <a:pt x="23" y="12"/>
                    </a:lnTo>
                    <a:lnTo>
                      <a:pt x="19" y="9"/>
                    </a:lnTo>
                    <a:lnTo>
                      <a:pt x="14" y="4"/>
                    </a:lnTo>
                    <a:lnTo>
                      <a:pt x="9" y="2"/>
                    </a:lnTo>
                    <a:lnTo>
                      <a:pt x="4" y="0"/>
                    </a:lnTo>
                    <a:lnTo>
                      <a:pt x="9" y="23"/>
                    </a:lnTo>
                    <a:lnTo>
                      <a:pt x="9" y="64"/>
                    </a:lnTo>
                    <a:lnTo>
                      <a:pt x="7" y="83"/>
                    </a:lnTo>
                    <a:lnTo>
                      <a:pt x="2" y="117"/>
                    </a:lnTo>
                    <a:lnTo>
                      <a:pt x="0" y="136"/>
                    </a:lnTo>
                    <a:lnTo>
                      <a:pt x="0" y="158"/>
                    </a:lnTo>
                    <a:lnTo>
                      <a:pt x="7" y="158"/>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0" name="Freeform 5346"/>
              <p:cNvSpPr>
                <a:spLocks/>
              </p:cNvSpPr>
              <p:nvPr/>
            </p:nvSpPr>
            <p:spPr bwMode="auto">
              <a:xfrm>
                <a:off x="8426" y="8846"/>
                <a:ext cx="24" cy="158"/>
              </a:xfrm>
              <a:custGeom>
                <a:avLst/>
                <a:gdLst/>
                <a:ahLst/>
                <a:cxnLst>
                  <a:cxn ang="0">
                    <a:pos x="7" y="158"/>
                  </a:cxn>
                  <a:cxn ang="0">
                    <a:pos x="9" y="156"/>
                  </a:cxn>
                  <a:cxn ang="0">
                    <a:pos x="14" y="156"/>
                  </a:cxn>
                  <a:cxn ang="0">
                    <a:pos x="19" y="153"/>
                  </a:cxn>
                  <a:cxn ang="0">
                    <a:pos x="21" y="122"/>
                  </a:cxn>
                  <a:cxn ang="0">
                    <a:pos x="23" y="83"/>
                  </a:cxn>
                  <a:cxn ang="0">
                    <a:pos x="23" y="9"/>
                  </a:cxn>
                  <a:cxn ang="0">
                    <a:pos x="19" y="4"/>
                  </a:cxn>
                  <a:cxn ang="0">
                    <a:pos x="16" y="4"/>
                  </a:cxn>
                  <a:cxn ang="0">
                    <a:pos x="12" y="2"/>
                  </a:cxn>
                  <a:cxn ang="0">
                    <a:pos x="7" y="0"/>
                  </a:cxn>
                  <a:cxn ang="0">
                    <a:pos x="9" y="23"/>
                  </a:cxn>
                  <a:cxn ang="0">
                    <a:pos x="12" y="43"/>
                  </a:cxn>
                  <a:cxn ang="0">
                    <a:pos x="12" y="64"/>
                  </a:cxn>
                  <a:cxn ang="0">
                    <a:pos x="9" y="81"/>
                  </a:cxn>
                  <a:cxn ang="0">
                    <a:pos x="7" y="100"/>
                  </a:cxn>
                  <a:cxn ang="0">
                    <a:pos x="4" y="117"/>
                  </a:cxn>
                  <a:cxn ang="0">
                    <a:pos x="2" y="136"/>
                  </a:cxn>
                  <a:cxn ang="0">
                    <a:pos x="0" y="158"/>
                  </a:cxn>
                  <a:cxn ang="0">
                    <a:pos x="7" y="158"/>
                  </a:cxn>
                </a:cxnLst>
                <a:rect l="0" t="0" r="r" b="b"/>
                <a:pathLst>
                  <a:path w="24" h="158">
                    <a:moveTo>
                      <a:pt x="7" y="158"/>
                    </a:moveTo>
                    <a:lnTo>
                      <a:pt x="9" y="156"/>
                    </a:lnTo>
                    <a:lnTo>
                      <a:pt x="14" y="156"/>
                    </a:lnTo>
                    <a:lnTo>
                      <a:pt x="19" y="153"/>
                    </a:lnTo>
                    <a:lnTo>
                      <a:pt x="21" y="122"/>
                    </a:lnTo>
                    <a:lnTo>
                      <a:pt x="23" y="83"/>
                    </a:lnTo>
                    <a:lnTo>
                      <a:pt x="23" y="9"/>
                    </a:lnTo>
                    <a:lnTo>
                      <a:pt x="19" y="4"/>
                    </a:lnTo>
                    <a:lnTo>
                      <a:pt x="16" y="4"/>
                    </a:lnTo>
                    <a:lnTo>
                      <a:pt x="12" y="2"/>
                    </a:lnTo>
                    <a:lnTo>
                      <a:pt x="7" y="0"/>
                    </a:lnTo>
                    <a:lnTo>
                      <a:pt x="9" y="23"/>
                    </a:lnTo>
                    <a:lnTo>
                      <a:pt x="12" y="43"/>
                    </a:lnTo>
                    <a:lnTo>
                      <a:pt x="12" y="64"/>
                    </a:lnTo>
                    <a:lnTo>
                      <a:pt x="9" y="81"/>
                    </a:lnTo>
                    <a:lnTo>
                      <a:pt x="7" y="100"/>
                    </a:lnTo>
                    <a:lnTo>
                      <a:pt x="4" y="117"/>
                    </a:lnTo>
                    <a:lnTo>
                      <a:pt x="2" y="136"/>
                    </a:lnTo>
                    <a:lnTo>
                      <a:pt x="0" y="158"/>
                    </a:lnTo>
                    <a:lnTo>
                      <a:pt x="7" y="158"/>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1" name="Freeform 5347"/>
              <p:cNvSpPr>
                <a:spLocks/>
              </p:cNvSpPr>
              <p:nvPr/>
            </p:nvSpPr>
            <p:spPr bwMode="auto">
              <a:xfrm>
                <a:off x="8424" y="8844"/>
                <a:ext cx="24" cy="160"/>
              </a:xfrm>
              <a:custGeom>
                <a:avLst/>
                <a:gdLst/>
                <a:ahLst/>
                <a:cxnLst>
                  <a:cxn ang="0">
                    <a:pos x="4" y="160"/>
                  </a:cxn>
                  <a:cxn ang="0">
                    <a:pos x="7" y="158"/>
                  </a:cxn>
                  <a:cxn ang="0">
                    <a:pos x="14" y="158"/>
                  </a:cxn>
                  <a:cxn ang="0">
                    <a:pos x="19" y="156"/>
                  </a:cxn>
                  <a:cxn ang="0">
                    <a:pos x="21" y="124"/>
                  </a:cxn>
                  <a:cxn ang="0">
                    <a:pos x="21" y="86"/>
                  </a:cxn>
                  <a:cxn ang="0">
                    <a:pos x="23" y="45"/>
                  </a:cxn>
                  <a:cxn ang="0">
                    <a:pos x="23" y="12"/>
                  </a:cxn>
                  <a:cxn ang="0">
                    <a:pos x="16" y="4"/>
                  </a:cxn>
                  <a:cxn ang="0">
                    <a:pos x="14" y="4"/>
                  </a:cxn>
                  <a:cxn ang="0">
                    <a:pos x="9" y="0"/>
                  </a:cxn>
                  <a:cxn ang="0">
                    <a:pos x="7" y="0"/>
                  </a:cxn>
                  <a:cxn ang="0">
                    <a:pos x="9" y="23"/>
                  </a:cxn>
                  <a:cxn ang="0">
                    <a:pos x="12" y="45"/>
                  </a:cxn>
                  <a:cxn ang="0">
                    <a:pos x="9" y="64"/>
                  </a:cxn>
                  <a:cxn ang="0">
                    <a:pos x="9" y="83"/>
                  </a:cxn>
                  <a:cxn ang="0">
                    <a:pos x="7" y="103"/>
                  </a:cxn>
                  <a:cxn ang="0">
                    <a:pos x="4" y="120"/>
                  </a:cxn>
                  <a:cxn ang="0">
                    <a:pos x="2" y="139"/>
                  </a:cxn>
                  <a:cxn ang="0">
                    <a:pos x="0" y="160"/>
                  </a:cxn>
                  <a:cxn ang="0">
                    <a:pos x="4" y="160"/>
                  </a:cxn>
                </a:cxnLst>
                <a:rect l="0" t="0" r="r" b="b"/>
                <a:pathLst>
                  <a:path w="24" h="160">
                    <a:moveTo>
                      <a:pt x="4" y="160"/>
                    </a:moveTo>
                    <a:lnTo>
                      <a:pt x="7" y="158"/>
                    </a:lnTo>
                    <a:lnTo>
                      <a:pt x="14" y="158"/>
                    </a:lnTo>
                    <a:lnTo>
                      <a:pt x="19" y="156"/>
                    </a:lnTo>
                    <a:lnTo>
                      <a:pt x="21" y="124"/>
                    </a:lnTo>
                    <a:lnTo>
                      <a:pt x="21" y="86"/>
                    </a:lnTo>
                    <a:lnTo>
                      <a:pt x="23" y="45"/>
                    </a:lnTo>
                    <a:lnTo>
                      <a:pt x="23" y="12"/>
                    </a:lnTo>
                    <a:lnTo>
                      <a:pt x="16" y="4"/>
                    </a:lnTo>
                    <a:lnTo>
                      <a:pt x="14" y="4"/>
                    </a:lnTo>
                    <a:lnTo>
                      <a:pt x="9" y="0"/>
                    </a:lnTo>
                    <a:lnTo>
                      <a:pt x="7" y="0"/>
                    </a:lnTo>
                    <a:lnTo>
                      <a:pt x="9" y="23"/>
                    </a:lnTo>
                    <a:lnTo>
                      <a:pt x="12" y="45"/>
                    </a:lnTo>
                    <a:lnTo>
                      <a:pt x="9" y="64"/>
                    </a:lnTo>
                    <a:lnTo>
                      <a:pt x="9" y="83"/>
                    </a:lnTo>
                    <a:lnTo>
                      <a:pt x="7" y="103"/>
                    </a:lnTo>
                    <a:lnTo>
                      <a:pt x="4" y="120"/>
                    </a:lnTo>
                    <a:lnTo>
                      <a:pt x="2" y="139"/>
                    </a:lnTo>
                    <a:lnTo>
                      <a:pt x="0" y="160"/>
                    </a:lnTo>
                    <a:lnTo>
                      <a:pt x="4" y="16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2" name="Freeform 5348"/>
              <p:cNvSpPr>
                <a:spLocks/>
              </p:cNvSpPr>
              <p:nvPr/>
            </p:nvSpPr>
            <p:spPr bwMode="auto">
              <a:xfrm>
                <a:off x="8421" y="8841"/>
                <a:ext cx="24" cy="163"/>
              </a:xfrm>
              <a:custGeom>
                <a:avLst/>
                <a:gdLst/>
                <a:ahLst/>
                <a:cxnLst>
                  <a:cxn ang="0">
                    <a:pos x="19" y="158"/>
                  </a:cxn>
                  <a:cxn ang="0">
                    <a:pos x="21" y="127"/>
                  </a:cxn>
                  <a:cxn ang="0">
                    <a:pos x="21" y="48"/>
                  </a:cxn>
                  <a:cxn ang="0">
                    <a:pos x="23" y="12"/>
                  </a:cxn>
                  <a:cxn ang="0">
                    <a:pos x="7" y="0"/>
                  </a:cxn>
                  <a:cxn ang="0">
                    <a:pos x="9" y="23"/>
                  </a:cxn>
                  <a:cxn ang="0">
                    <a:pos x="12" y="45"/>
                  </a:cxn>
                  <a:cxn ang="0">
                    <a:pos x="9" y="67"/>
                  </a:cxn>
                  <a:cxn ang="0">
                    <a:pos x="7" y="86"/>
                  </a:cxn>
                  <a:cxn ang="0">
                    <a:pos x="4" y="103"/>
                  </a:cxn>
                  <a:cxn ang="0">
                    <a:pos x="0" y="141"/>
                  </a:cxn>
                  <a:cxn ang="0">
                    <a:pos x="0" y="163"/>
                  </a:cxn>
                  <a:cxn ang="0">
                    <a:pos x="19" y="158"/>
                  </a:cxn>
                </a:cxnLst>
                <a:rect l="0" t="0" r="r" b="b"/>
                <a:pathLst>
                  <a:path w="24" h="163">
                    <a:moveTo>
                      <a:pt x="19" y="158"/>
                    </a:moveTo>
                    <a:lnTo>
                      <a:pt x="21" y="127"/>
                    </a:lnTo>
                    <a:lnTo>
                      <a:pt x="21" y="48"/>
                    </a:lnTo>
                    <a:lnTo>
                      <a:pt x="23" y="12"/>
                    </a:lnTo>
                    <a:lnTo>
                      <a:pt x="7" y="0"/>
                    </a:lnTo>
                    <a:lnTo>
                      <a:pt x="9" y="23"/>
                    </a:lnTo>
                    <a:lnTo>
                      <a:pt x="12" y="45"/>
                    </a:lnTo>
                    <a:lnTo>
                      <a:pt x="9" y="67"/>
                    </a:lnTo>
                    <a:lnTo>
                      <a:pt x="7" y="86"/>
                    </a:lnTo>
                    <a:lnTo>
                      <a:pt x="4" y="103"/>
                    </a:lnTo>
                    <a:lnTo>
                      <a:pt x="0" y="141"/>
                    </a:lnTo>
                    <a:lnTo>
                      <a:pt x="0" y="163"/>
                    </a:lnTo>
                    <a:lnTo>
                      <a:pt x="19" y="15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3" name="Freeform 5349"/>
              <p:cNvSpPr>
                <a:spLocks/>
              </p:cNvSpPr>
              <p:nvPr/>
            </p:nvSpPr>
            <p:spPr bwMode="auto">
              <a:xfrm>
                <a:off x="8160" y="9009"/>
                <a:ext cx="213" cy="17"/>
              </a:xfrm>
              <a:custGeom>
                <a:avLst/>
                <a:gdLst/>
                <a:ahLst/>
                <a:cxnLst>
                  <a:cxn ang="0">
                    <a:pos x="0" y="0"/>
                  </a:cxn>
                  <a:cxn ang="0">
                    <a:pos x="0" y="2"/>
                  </a:cxn>
                  <a:cxn ang="0">
                    <a:pos x="4" y="4"/>
                  </a:cxn>
                  <a:cxn ang="0">
                    <a:pos x="9" y="4"/>
                  </a:cxn>
                  <a:cxn ang="0">
                    <a:pos x="14" y="7"/>
                  </a:cxn>
                  <a:cxn ang="0">
                    <a:pos x="16" y="7"/>
                  </a:cxn>
                  <a:cxn ang="0">
                    <a:pos x="21" y="9"/>
                  </a:cxn>
                  <a:cxn ang="0">
                    <a:pos x="28" y="9"/>
                  </a:cxn>
                  <a:cxn ang="0">
                    <a:pos x="36" y="11"/>
                  </a:cxn>
                  <a:cxn ang="0">
                    <a:pos x="40" y="11"/>
                  </a:cxn>
                  <a:cxn ang="0">
                    <a:pos x="45" y="14"/>
                  </a:cxn>
                  <a:cxn ang="0">
                    <a:pos x="64" y="14"/>
                  </a:cxn>
                  <a:cxn ang="0">
                    <a:pos x="72" y="16"/>
                  </a:cxn>
                  <a:cxn ang="0">
                    <a:pos x="148" y="16"/>
                  </a:cxn>
                  <a:cxn ang="0">
                    <a:pos x="158" y="14"/>
                  </a:cxn>
                  <a:cxn ang="0">
                    <a:pos x="165" y="14"/>
                  </a:cxn>
                  <a:cxn ang="0">
                    <a:pos x="187" y="11"/>
                  </a:cxn>
                  <a:cxn ang="0">
                    <a:pos x="213" y="7"/>
                  </a:cxn>
                  <a:cxn ang="0">
                    <a:pos x="189" y="4"/>
                  </a:cxn>
                  <a:cxn ang="0">
                    <a:pos x="165" y="4"/>
                  </a:cxn>
                  <a:cxn ang="0">
                    <a:pos x="151" y="7"/>
                  </a:cxn>
                  <a:cxn ang="0">
                    <a:pos x="139" y="7"/>
                  </a:cxn>
                  <a:cxn ang="0">
                    <a:pos x="127" y="9"/>
                  </a:cxn>
                  <a:cxn ang="0">
                    <a:pos x="103" y="9"/>
                  </a:cxn>
                  <a:cxn ang="0">
                    <a:pos x="93" y="11"/>
                  </a:cxn>
                  <a:cxn ang="0">
                    <a:pos x="74" y="11"/>
                  </a:cxn>
                  <a:cxn ang="0">
                    <a:pos x="64" y="9"/>
                  </a:cxn>
                  <a:cxn ang="0">
                    <a:pos x="47" y="9"/>
                  </a:cxn>
                  <a:cxn ang="0">
                    <a:pos x="38" y="7"/>
                  </a:cxn>
                  <a:cxn ang="0">
                    <a:pos x="28" y="7"/>
                  </a:cxn>
                  <a:cxn ang="0">
                    <a:pos x="0" y="0"/>
                  </a:cxn>
                </a:cxnLst>
                <a:rect l="0" t="0" r="r" b="b"/>
                <a:pathLst>
                  <a:path w="213" h="17">
                    <a:moveTo>
                      <a:pt x="0" y="0"/>
                    </a:moveTo>
                    <a:lnTo>
                      <a:pt x="0" y="2"/>
                    </a:lnTo>
                    <a:lnTo>
                      <a:pt x="4" y="4"/>
                    </a:lnTo>
                    <a:lnTo>
                      <a:pt x="9" y="4"/>
                    </a:lnTo>
                    <a:lnTo>
                      <a:pt x="14" y="7"/>
                    </a:lnTo>
                    <a:lnTo>
                      <a:pt x="16" y="7"/>
                    </a:lnTo>
                    <a:lnTo>
                      <a:pt x="21" y="9"/>
                    </a:lnTo>
                    <a:lnTo>
                      <a:pt x="28" y="9"/>
                    </a:lnTo>
                    <a:lnTo>
                      <a:pt x="36" y="11"/>
                    </a:lnTo>
                    <a:lnTo>
                      <a:pt x="40" y="11"/>
                    </a:lnTo>
                    <a:lnTo>
                      <a:pt x="45" y="14"/>
                    </a:lnTo>
                    <a:lnTo>
                      <a:pt x="64" y="14"/>
                    </a:lnTo>
                    <a:lnTo>
                      <a:pt x="72" y="16"/>
                    </a:lnTo>
                    <a:lnTo>
                      <a:pt x="148" y="16"/>
                    </a:lnTo>
                    <a:lnTo>
                      <a:pt x="158" y="14"/>
                    </a:lnTo>
                    <a:lnTo>
                      <a:pt x="165" y="14"/>
                    </a:lnTo>
                    <a:lnTo>
                      <a:pt x="187" y="11"/>
                    </a:lnTo>
                    <a:lnTo>
                      <a:pt x="213" y="7"/>
                    </a:lnTo>
                    <a:lnTo>
                      <a:pt x="189" y="4"/>
                    </a:lnTo>
                    <a:lnTo>
                      <a:pt x="165" y="4"/>
                    </a:lnTo>
                    <a:lnTo>
                      <a:pt x="151" y="7"/>
                    </a:lnTo>
                    <a:lnTo>
                      <a:pt x="139" y="7"/>
                    </a:lnTo>
                    <a:lnTo>
                      <a:pt x="127" y="9"/>
                    </a:lnTo>
                    <a:lnTo>
                      <a:pt x="103" y="9"/>
                    </a:lnTo>
                    <a:lnTo>
                      <a:pt x="93" y="11"/>
                    </a:lnTo>
                    <a:lnTo>
                      <a:pt x="74" y="11"/>
                    </a:lnTo>
                    <a:lnTo>
                      <a:pt x="64" y="9"/>
                    </a:lnTo>
                    <a:lnTo>
                      <a:pt x="47" y="9"/>
                    </a:lnTo>
                    <a:lnTo>
                      <a:pt x="38" y="7"/>
                    </a:lnTo>
                    <a:lnTo>
                      <a:pt x="28" y="7"/>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4" name="Freeform 5350"/>
              <p:cNvSpPr>
                <a:spLocks/>
              </p:cNvSpPr>
              <p:nvPr/>
            </p:nvSpPr>
            <p:spPr bwMode="auto">
              <a:xfrm>
                <a:off x="8222" y="9026"/>
                <a:ext cx="79" cy="22"/>
              </a:xfrm>
              <a:custGeom>
                <a:avLst/>
                <a:gdLst/>
                <a:ahLst/>
                <a:cxnLst>
                  <a:cxn ang="0">
                    <a:pos x="19" y="14"/>
                  </a:cxn>
                  <a:cxn ang="0">
                    <a:pos x="31" y="16"/>
                  </a:cxn>
                  <a:cxn ang="0">
                    <a:pos x="47" y="19"/>
                  </a:cxn>
                  <a:cxn ang="0">
                    <a:pos x="67" y="21"/>
                  </a:cxn>
                  <a:cxn ang="0">
                    <a:pos x="79" y="21"/>
                  </a:cxn>
                  <a:cxn ang="0">
                    <a:pos x="72" y="16"/>
                  </a:cxn>
                  <a:cxn ang="0">
                    <a:pos x="62" y="14"/>
                  </a:cxn>
                  <a:cxn ang="0">
                    <a:pos x="60" y="7"/>
                  </a:cxn>
                  <a:cxn ang="0">
                    <a:pos x="57" y="2"/>
                  </a:cxn>
                  <a:cxn ang="0">
                    <a:pos x="12" y="2"/>
                  </a:cxn>
                  <a:cxn ang="0">
                    <a:pos x="0" y="0"/>
                  </a:cxn>
                  <a:cxn ang="0">
                    <a:pos x="4" y="7"/>
                  </a:cxn>
                  <a:cxn ang="0">
                    <a:pos x="19" y="14"/>
                  </a:cxn>
                </a:cxnLst>
                <a:rect l="0" t="0" r="r" b="b"/>
                <a:pathLst>
                  <a:path w="79" h="22">
                    <a:moveTo>
                      <a:pt x="19" y="14"/>
                    </a:moveTo>
                    <a:lnTo>
                      <a:pt x="31" y="16"/>
                    </a:lnTo>
                    <a:lnTo>
                      <a:pt x="47" y="19"/>
                    </a:lnTo>
                    <a:lnTo>
                      <a:pt x="67" y="21"/>
                    </a:lnTo>
                    <a:lnTo>
                      <a:pt x="79" y="21"/>
                    </a:lnTo>
                    <a:lnTo>
                      <a:pt x="72" y="16"/>
                    </a:lnTo>
                    <a:lnTo>
                      <a:pt x="62" y="14"/>
                    </a:lnTo>
                    <a:lnTo>
                      <a:pt x="60" y="7"/>
                    </a:lnTo>
                    <a:lnTo>
                      <a:pt x="57" y="2"/>
                    </a:lnTo>
                    <a:lnTo>
                      <a:pt x="12" y="2"/>
                    </a:lnTo>
                    <a:lnTo>
                      <a:pt x="0" y="0"/>
                    </a:lnTo>
                    <a:lnTo>
                      <a:pt x="4" y="7"/>
                    </a:lnTo>
                    <a:lnTo>
                      <a:pt x="19"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5" name="Freeform 5351"/>
              <p:cNvSpPr>
                <a:spLocks/>
              </p:cNvSpPr>
              <p:nvPr/>
            </p:nvSpPr>
            <p:spPr bwMode="auto">
              <a:xfrm>
                <a:off x="8208" y="9045"/>
                <a:ext cx="139" cy="34"/>
              </a:xfrm>
              <a:custGeom>
                <a:avLst/>
                <a:gdLst/>
                <a:ahLst/>
                <a:cxnLst>
                  <a:cxn ang="0">
                    <a:pos x="2" y="19"/>
                  </a:cxn>
                  <a:cxn ang="0">
                    <a:pos x="16" y="26"/>
                  </a:cxn>
                  <a:cxn ang="0">
                    <a:pos x="24" y="26"/>
                  </a:cxn>
                  <a:cxn ang="0">
                    <a:pos x="31" y="28"/>
                  </a:cxn>
                  <a:cxn ang="0">
                    <a:pos x="43" y="28"/>
                  </a:cxn>
                  <a:cxn ang="0">
                    <a:pos x="50" y="31"/>
                  </a:cxn>
                  <a:cxn ang="0">
                    <a:pos x="64" y="31"/>
                  </a:cxn>
                  <a:cxn ang="0">
                    <a:pos x="108" y="33"/>
                  </a:cxn>
                  <a:cxn ang="0">
                    <a:pos x="139" y="28"/>
                  </a:cxn>
                  <a:cxn ang="0">
                    <a:pos x="120" y="19"/>
                  </a:cxn>
                  <a:cxn ang="0">
                    <a:pos x="115" y="16"/>
                  </a:cxn>
                  <a:cxn ang="0">
                    <a:pos x="110" y="14"/>
                  </a:cxn>
                  <a:cxn ang="0">
                    <a:pos x="105" y="9"/>
                  </a:cxn>
                  <a:cxn ang="0">
                    <a:pos x="100" y="7"/>
                  </a:cxn>
                  <a:cxn ang="0">
                    <a:pos x="76" y="7"/>
                  </a:cxn>
                  <a:cxn ang="0">
                    <a:pos x="72" y="4"/>
                  </a:cxn>
                  <a:cxn ang="0">
                    <a:pos x="52" y="4"/>
                  </a:cxn>
                  <a:cxn ang="0">
                    <a:pos x="50" y="2"/>
                  </a:cxn>
                  <a:cxn ang="0">
                    <a:pos x="43" y="2"/>
                  </a:cxn>
                  <a:cxn ang="0">
                    <a:pos x="38" y="0"/>
                  </a:cxn>
                  <a:cxn ang="0">
                    <a:pos x="31" y="0"/>
                  </a:cxn>
                  <a:cxn ang="0">
                    <a:pos x="2" y="9"/>
                  </a:cxn>
                  <a:cxn ang="0">
                    <a:pos x="0" y="12"/>
                  </a:cxn>
                  <a:cxn ang="0">
                    <a:pos x="0" y="16"/>
                  </a:cxn>
                  <a:cxn ang="0">
                    <a:pos x="2" y="19"/>
                  </a:cxn>
                </a:cxnLst>
                <a:rect l="0" t="0" r="r" b="b"/>
                <a:pathLst>
                  <a:path w="139" h="34">
                    <a:moveTo>
                      <a:pt x="2" y="19"/>
                    </a:moveTo>
                    <a:lnTo>
                      <a:pt x="16" y="26"/>
                    </a:lnTo>
                    <a:lnTo>
                      <a:pt x="24" y="26"/>
                    </a:lnTo>
                    <a:lnTo>
                      <a:pt x="31" y="28"/>
                    </a:lnTo>
                    <a:lnTo>
                      <a:pt x="43" y="28"/>
                    </a:lnTo>
                    <a:lnTo>
                      <a:pt x="50" y="31"/>
                    </a:lnTo>
                    <a:lnTo>
                      <a:pt x="64" y="31"/>
                    </a:lnTo>
                    <a:lnTo>
                      <a:pt x="108" y="33"/>
                    </a:lnTo>
                    <a:lnTo>
                      <a:pt x="139" y="28"/>
                    </a:lnTo>
                    <a:lnTo>
                      <a:pt x="120" y="19"/>
                    </a:lnTo>
                    <a:lnTo>
                      <a:pt x="115" y="16"/>
                    </a:lnTo>
                    <a:lnTo>
                      <a:pt x="110" y="14"/>
                    </a:lnTo>
                    <a:lnTo>
                      <a:pt x="105" y="9"/>
                    </a:lnTo>
                    <a:lnTo>
                      <a:pt x="100" y="7"/>
                    </a:lnTo>
                    <a:lnTo>
                      <a:pt x="76" y="7"/>
                    </a:lnTo>
                    <a:lnTo>
                      <a:pt x="72" y="4"/>
                    </a:lnTo>
                    <a:lnTo>
                      <a:pt x="52" y="4"/>
                    </a:lnTo>
                    <a:lnTo>
                      <a:pt x="50" y="2"/>
                    </a:lnTo>
                    <a:lnTo>
                      <a:pt x="43" y="2"/>
                    </a:lnTo>
                    <a:lnTo>
                      <a:pt x="38" y="0"/>
                    </a:lnTo>
                    <a:lnTo>
                      <a:pt x="31" y="0"/>
                    </a:lnTo>
                    <a:lnTo>
                      <a:pt x="2" y="9"/>
                    </a:lnTo>
                    <a:lnTo>
                      <a:pt x="0" y="12"/>
                    </a:lnTo>
                    <a:lnTo>
                      <a:pt x="0" y="16"/>
                    </a:lnTo>
                    <a:lnTo>
                      <a:pt x="2"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6" name="Freeform 5352"/>
              <p:cNvSpPr>
                <a:spLocks/>
              </p:cNvSpPr>
              <p:nvPr/>
            </p:nvSpPr>
            <p:spPr bwMode="auto">
              <a:xfrm>
                <a:off x="8224" y="9026"/>
                <a:ext cx="53" cy="22"/>
              </a:xfrm>
              <a:custGeom>
                <a:avLst/>
                <a:gdLst/>
                <a:ahLst/>
                <a:cxnLst>
                  <a:cxn ang="0">
                    <a:pos x="43" y="14"/>
                  </a:cxn>
                  <a:cxn ang="0">
                    <a:pos x="38" y="9"/>
                  </a:cxn>
                  <a:cxn ang="0">
                    <a:pos x="38" y="7"/>
                  </a:cxn>
                  <a:cxn ang="0">
                    <a:pos x="36" y="2"/>
                  </a:cxn>
                  <a:cxn ang="0">
                    <a:pos x="23" y="2"/>
                  </a:cxn>
                  <a:cxn ang="0">
                    <a:pos x="0" y="0"/>
                  </a:cxn>
                  <a:cxn ang="0">
                    <a:pos x="11" y="12"/>
                  </a:cxn>
                  <a:cxn ang="0">
                    <a:pos x="16" y="12"/>
                  </a:cxn>
                  <a:cxn ang="0">
                    <a:pos x="21" y="16"/>
                  </a:cxn>
                  <a:cxn ang="0">
                    <a:pos x="26" y="19"/>
                  </a:cxn>
                  <a:cxn ang="0">
                    <a:pos x="38" y="19"/>
                  </a:cxn>
                  <a:cxn ang="0">
                    <a:pos x="40" y="21"/>
                  </a:cxn>
                  <a:cxn ang="0">
                    <a:pos x="52" y="21"/>
                  </a:cxn>
                  <a:cxn ang="0">
                    <a:pos x="45" y="14"/>
                  </a:cxn>
                  <a:cxn ang="0">
                    <a:pos x="43" y="14"/>
                  </a:cxn>
                </a:cxnLst>
                <a:rect l="0" t="0" r="r" b="b"/>
                <a:pathLst>
                  <a:path w="53" h="22">
                    <a:moveTo>
                      <a:pt x="43" y="14"/>
                    </a:moveTo>
                    <a:lnTo>
                      <a:pt x="38" y="9"/>
                    </a:lnTo>
                    <a:lnTo>
                      <a:pt x="38" y="7"/>
                    </a:lnTo>
                    <a:lnTo>
                      <a:pt x="36" y="2"/>
                    </a:lnTo>
                    <a:lnTo>
                      <a:pt x="23" y="2"/>
                    </a:lnTo>
                    <a:lnTo>
                      <a:pt x="0" y="0"/>
                    </a:lnTo>
                    <a:lnTo>
                      <a:pt x="11" y="12"/>
                    </a:lnTo>
                    <a:lnTo>
                      <a:pt x="16" y="12"/>
                    </a:lnTo>
                    <a:lnTo>
                      <a:pt x="21" y="16"/>
                    </a:lnTo>
                    <a:lnTo>
                      <a:pt x="26" y="19"/>
                    </a:lnTo>
                    <a:lnTo>
                      <a:pt x="38" y="19"/>
                    </a:lnTo>
                    <a:lnTo>
                      <a:pt x="40" y="21"/>
                    </a:lnTo>
                    <a:lnTo>
                      <a:pt x="52" y="21"/>
                    </a:lnTo>
                    <a:lnTo>
                      <a:pt x="45" y="14"/>
                    </a:lnTo>
                    <a:lnTo>
                      <a:pt x="43" y="1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7" name="Freeform 5353"/>
              <p:cNvSpPr>
                <a:spLocks/>
              </p:cNvSpPr>
              <p:nvPr/>
            </p:nvSpPr>
            <p:spPr bwMode="auto">
              <a:xfrm>
                <a:off x="8205" y="9043"/>
                <a:ext cx="113" cy="36"/>
              </a:xfrm>
              <a:custGeom>
                <a:avLst/>
                <a:gdLst/>
                <a:ahLst/>
                <a:cxnLst>
                  <a:cxn ang="0">
                    <a:pos x="28" y="0"/>
                  </a:cxn>
                  <a:cxn ang="0">
                    <a:pos x="0" y="14"/>
                  </a:cxn>
                  <a:cxn ang="0">
                    <a:pos x="2" y="19"/>
                  </a:cxn>
                  <a:cxn ang="0">
                    <a:pos x="7" y="23"/>
                  </a:cxn>
                  <a:cxn ang="0">
                    <a:pos x="12" y="23"/>
                  </a:cxn>
                  <a:cxn ang="0">
                    <a:pos x="16" y="26"/>
                  </a:cxn>
                  <a:cxn ang="0">
                    <a:pos x="24" y="28"/>
                  </a:cxn>
                  <a:cxn ang="0">
                    <a:pos x="28" y="28"/>
                  </a:cxn>
                  <a:cxn ang="0">
                    <a:pos x="36" y="31"/>
                  </a:cxn>
                  <a:cxn ang="0">
                    <a:pos x="43" y="31"/>
                  </a:cxn>
                  <a:cxn ang="0">
                    <a:pos x="50" y="33"/>
                  </a:cxn>
                  <a:cxn ang="0">
                    <a:pos x="74" y="33"/>
                  </a:cxn>
                  <a:cxn ang="0">
                    <a:pos x="79" y="35"/>
                  </a:cxn>
                  <a:cxn ang="0">
                    <a:pos x="112" y="35"/>
                  </a:cxn>
                  <a:cxn ang="0">
                    <a:pos x="98" y="23"/>
                  </a:cxn>
                  <a:cxn ang="0">
                    <a:pos x="86" y="7"/>
                  </a:cxn>
                  <a:cxn ang="0">
                    <a:pos x="64" y="7"/>
                  </a:cxn>
                  <a:cxn ang="0">
                    <a:pos x="38" y="2"/>
                  </a:cxn>
                  <a:cxn ang="0">
                    <a:pos x="28" y="0"/>
                  </a:cxn>
                </a:cxnLst>
                <a:rect l="0" t="0" r="r" b="b"/>
                <a:pathLst>
                  <a:path w="113" h="36">
                    <a:moveTo>
                      <a:pt x="28" y="0"/>
                    </a:moveTo>
                    <a:lnTo>
                      <a:pt x="0" y="14"/>
                    </a:lnTo>
                    <a:lnTo>
                      <a:pt x="2" y="19"/>
                    </a:lnTo>
                    <a:lnTo>
                      <a:pt x="7" y="23"/>
                    </a:lnTo>
                    <a:lnTo>
                      <a:pt x="12" y="23"/>
                    </a:lnTo>
                    <a:lnTo>
                      <a:pt x="16" y="26"/>
                    </a:lnTo>
                    <a:lnTo>
                      <a:pt x="24" y="28"/>
                    </a:lnTo>
                    <a:lnTo>
                      <a:pt x="28" y="28"/>
                    </a:lnTo>
                    <a:lnTo>
                      <a:pt x="36" y="31"/>
                    </a:lnTo>
                    <a:lnTo>
                      <a:pt x="43" y="31"/>
                    </a:lnTo>
                    <a:lnTo>
                      <a:pt x="50" y="33"/>
                    </a:lnTo>
                    <a:lnTo>
                      <a:pt x="74" y="33"/>
                    </a:lnTo>
                    <a:lnTo>
                      <a:pt x="79" y="35"/>
                    </a:lnTo>
                    <a:lnTo>
                      <a:pt x="112" y="35"/>
                    </a:lnTo>
                    <a:lnTo>
                      <a:pt x="98" y="23"/>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8" name="Freeform 5354"/>
              <p:cNvSpPr>
                <a:spLocks/>
              </p:cNvSpPr>
              <p:nvPr/>
            </p:nvSpPr>
            <p:spPr bwMode="auto">
              <a:xfrm>
                <a:off x="8095" y="8913"/>
                <a:ext cx="36" cy="7"/>
              </a:xfrm>
              <a:custGeom>
                <a:avLst/>
                <a:gdLst/>
                <a:ahLst/>
                <a:cxnLst>
                  <a:cxn ang="0">
                    <a:pos x="36" y="7"/>
                  </a:cxn>
                  <a:cxn ang="0">
                    <a:pos x="36" y="2"/>
                  </a:cxn>
                  <a:cxn ang="0">
                    <a:pos x="23" y="4"/>
                  </a:cxn>
                  <a:cxn ang="0">
                    <a:pos x="19" y="2"/>
                  </a:cxn>
                  <a:cxn ang="0">
                    <a:pos x="16" y="0"/>
                  </a:cxn>
                  <a:cxn ang="0">
                    <a:pos x="12" y="4"/>
                  </a:cxn>
                  <a:cxn ang="0">
                    <a:pos x="0" y="4"/>
                  </a:cxn>
                  <a:cxn ang="0">
                    <a:pos x="0" y="7"/>
                  </a:cxn>
                  <a:cxn ang="0">
                    <a:pos x="36" y="7"/>
                  </a:cxn>
                </a:cxnLst>
                <a:rect l="0" t="0" r="r" b="b"/>
                <a:pathLst>
                  <a:path w="36" h="7">
                    <a:moveTo>
                      <a:pt x="36" y="7"/>
                    </a:moveTo>
                    <a:lnTo>
                      <a:pt x="36" y="2"/>
                    </a:lnTo>
                    <a:lnTo>
                      <a:pt x="23" y="4"/>
                    </a:lnTo>
                    <a:lnTo>
                      <a:pt x="19" y="2"/>
                    </a:lnTo>
                    <a:lnTo>
                      <a:pt x="16" y="0"/>
                    </a:lnTo>
                    <a:lnTo>
                      <a:pt x="12" y="4"/>
                    </a:lnTo>
                    <a:lnTo>
                      <a:pt x="0" y="4"/>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9" name="Freeform 5355"/>
              <p:cNvSpPr>
                <a:spLocks/>
              </p:cNvSpPr>
              <p:nvPr/>
            </p:nvSpPr>
            <p:spPr bwMode="auto">
              <a:xfrm>
                <a:off x="8092" y="8932"/>
                <a:ext cx="39" cy="99"/>
              </a:xfrm>
              <a:custGeom>
                <a:avLst/>
                <a:gdLst/>
                <a:ahLst/>
                <a:cxnLst>
                  <a:cxn ang="0">
                    <a:pos x="28" y="83"/>
                  </a:cxn>
                  <a:cxn ang="0">
                    <a:pos x="0" y="81"/>
                  </a:cxn>
                  <a:cxn ang="0">
                    <a:pos x="0" y="98"/>
                  </a:cxn>
                  <a:cxn ang="0">
                    <a:pos x="4" y="88"/>
                  </a:cxn>
                  <a:cxn ang="0">
                    <a:pos x="38" y="88"/>
                  </a:cxn>
                  <a:cxn ang="0">
                    <a:pos x="36" y="72"/>
                  </a:cxn>
                  <a:cxn ang="0">
                    <a:pos x="33" y="50"/>
                  </a:cxn>
                  <a:cxn ang="0">
                    <a:pos x="33" y="4"/>
                  </a:cxn>
                  <a:cxn ang="0">
                    <a:pos x="38" y="0"/>
                  </a:cxn>
                  <a:cxn ang="0">
                    <a:pos x="28" y="0"/>
                  </a:cxn>
                  <a:cxn ang="0">
                    <a:pos x="28" y="83"/>
                  </a:cxn>
                </a:cxnLst>
                <a:rect l="0" t="0" r="r" b="b"/>
                <a:pathLst>
                  <a:path w="39" h="99">
                    <a:moveTo>
                      <a:pt x="28" y="83"/>
                    </a:moveTo>
                    <a:lnTo>
                      <a:pt x="0" y="81"/>
                    </a:lnTo>
                    <a:lnTo>
                      <a:pt x="0" y="98"/>
                    </a:lnTo>
                    <a:lnTo>
                      <a:pt x="4" y="88"/>
                    </a:lnTo>
                    <a:lnTo>
                      <a:pt x="38" y="88"/>
                    </a:lnTo>
                    <a:lnTo>
                      <a:pt x="36" y="72"/>
                    </a:lnTo>
                    <a:lnTo>
                      <a:pt x="33" y="50"/>
                    </a:lnTo>
                    <a:lnTo>
                      <a:pt x="33" y="4"/>
                    </a:lnTo>
                    <a:lnTo>
                      <a:pt x="38" y="0"/>
                    </a:lnTo>
                    <a:lnTo>
                      <a:pt x="28" y="0"/>
                    </a:lnTo>
                    <a:lnTo>
                      <a:pt x="28" y="83"/>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0" name="Freeform 5356"/>
              <p:cNvSpPr>
                <a:spLocks/>
              </p:cNvSpPr>
              <p:nvPr/>
            </p:nvSpPr>
            <p:spPr bwMode="auto">
              <a:xfrm>
                <a:off x="8088" y="8920"/>
                <a:ext cx="48" cy="113"/>
              </a:xfrm>
              <a:custGeom>
                <a:avLst/>
                <a:gdLst/>
                <a:ahLst/>
                <a:cxnLst>
                  <a:cxn ang="0">
                    <a:pos x="0" y="9"/>
                  </a:cxn>
                  <a:cxn ang="0">
                    <a:pos x="0" y="112"/>
                  </a:cxn>
                  <a:cxn ang="0">
                    <a:pos x="4" y="112"/>
                  </a:cxn>
                  <a:cxn ang="0">
                    <a:pos x="4" y="16"/>
                  </a:cxn>
                  <a:cxn ang="0">
                    <a:pos x="48" y="9"/>
                  </a:cxn>
                  <a:cxn ang="0">
                    <a:pos x="48" y="2"/>
                  </a:cxn>
                  <a:cxn ang="0">
                    <a:pos x="2" y="0"/>
                  </a:cxn>
                  <a:cxn ang="0">
                    <a:pos x="0" y="9"/>
                  </a:cxn>
                </a:cxnLst>
                <a:rect l="0" t="0" r="r" b="b"/>
                <a:pathLst>
                  <a:path w="48" h="113">
                    <a:moveTo>
                      <a:pt x="0" y="9"/>
                    </a:moveTo>
                    <a:lnTo>
                      <a:pt x="0" y="112"/>
                    </a:lnTo>
                    <a:lnTo>
                      <a:pt x="4" y="112"/>
                    </a:lnTo>
                    <a:lnTo>
                      <a:pt x="4" y="16"/>
                    </a:lnTo>
                    <a:lnTo>
                      <a:pt x="48" y="9"/>
                    </a:lnTo>
                    <a:lnTo>
                      <a:pt x="48"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1" name="Freeform 5357"/>
              <p:cNvSpPr>
                <a:spLocks/>
              </p:cNvSpPr>
              <p:nvPr/>
            </p:nvSpPr>
            <p:spPr bwMode="auto">
              <a:xfrm>
                <a:off x="8095" y="8932"/>
                <a:ext cx="41" cy="96"/>
              </a:xfrm>
              <a:custGeom>
                <a:avLst/>
                <a:gdLst/>
                <a:ahLst/>
                <a:cxnLst>
                  <a:cxn ang="0">
                    <a:pos x="2" y="86"/>
                  </a:cxn>
                  <a:cxn ang="0">
                    <a:pos x="0" y="91"/>
                  </a:cxn>
                  <a:cxn ang="0">
                    <a:pos x="36" y="96"/>
                  </a:cxn>
                  <a:cxn ang="0">
                    <a:pos x="33" y="81"/>
                  </a:cxn>
                  <a:cxn ang="0">
                    <a:pos x="33" y="33"/>
                  </a:cxn>
                  <a:cxn ang="0">
                    <a:pos x="36" y="21"/>
                  </a:cxn>
                  <a:cxn ang="0">
                    <a:pos x="38" y="12"/>
                  </a:cxn>
                  <a:cxn ang="0">
                    <a:pos x="40" y="0"/>
                  </a:cxn>
                  <a:cxn ang="0">
                    <a:pos x="31" y="2"/>
                  </a:cxn>
                  <a:cxn ang="0">
                    <a:pos x="31" y="88"/>
                  </a:cxn>
                  <a:cxn ang="0">
                    <a:pos x="23" y="88"/>
                  </a:cxn>
                  <a:cxn ang="0">
                    <a:pos x="2" y="86"/>
                  </a:cxn>
                </a:cxnLst>
                <a:rect l="0" t="0" r="r" b="b"/>
                <a:pathLst>
                  <a:path w="41" h="96">
                    <a:moveTo>
                      <a:pt x="2" y="86"/>
                    </a:moveTo>
                    <a:lnTo>
                      <a:pt x="0" y="91"/>
                    </a:lnTo>
                    <a:lnTo>
                      <a:pt x="36" y="96"/>
                    </a:lnTo>
                    <a:lnTo>
                      <a:pt x="33" y="81"/>
                    </a:lnTo>
                    <a:lnTo>
                      <a:pt x="33" y="33"/>
                    </a:lnTo>
                    <a:lnTo>
                      <a:pt x="36" y="21"/>
                    </a:lnTo>
                    <a:lnTo>
                      <a:pt x="38" y="12"/>
                    </a:lnTo>
                    <a:lnTo>
                      <a:pt x="40" y="0"/>
                    </a:lnTo>
                    <a:lnTo>
                      <a:pt x="31" y="2"/>
                    </a:lnTo>
                    <a:lnTo>
                      <a:pt x="31" y="88"/>
                    </a:lnTo>
                    <a:lnTo>
                      <a:pt x="23" y="88"/>
                    </a:lnTo>
                    <a:lnTo>
                      <a:pt x="2" y="8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2" name="Freeform 5358"/>
              <p:cNvSpPr>
                <a:spLocks/>
              </p:cNvSpPr>
              <p:nvPr/>
            </p:nvSpPr>
            <p:spPr bwMode="auto">
              <a:xfrm>
                <a:off x="8104" y="8940"/>
                <a:ext cx="5" cy="9"/>
              </a:xfrm>
              <a:custGeom>
                <a:avLst/>
                <a:gdLst/>
                <a:ahLst/>
                <a:cxnLst>
                  <a:cxn ang="0">
                    <a:pos x="2" y="0"/>
                  </a:cxn>
                  <a:cxn ang="0">
                    <a:pos x="2" y="0"/>
                  </a:cxn>
                  <a:cxn ang="0">
                    <a:pos x="0" y="2"/>
                  </a:cxn>
                  <a:cxn ang="0">
                    <a:pos x="0" y="9"/>
                  </a:cxn>
                  <a:cxn ang="0">
                    <a:pos x="4" y="9"/>
                  </a:cxn>
                  <a:cxn ang="0">
                    <a:pos x="4" y="0"/>
                  </a:cxn>
                  <a:cxn ang="0">
                    <a:pos x="2" y="0"/>
                  </a:cxn>
                </a:cxnLst>
                <a:rect l="0" t="0" r="r" b="b"/>
                <a:pathLst>
                  <a:path w="5" h="9">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3" name="Freeform 5359"/>
              <p:cNvSpPr>
                <a:spLocks/>
              </p:cNvSpPr>
              <p:nvPr/>
            </p:nvSpPr>
            <p:spPr bwMode="auto">
              <a:xfrm>
                <a:off x="8104" y="8961"/>
                <a:ext cx="5" cy="10"/>
              </a:xfrm>
              <a:custGeom>
                <a:avLst/>
                <a:gdLst/>
                <a:ahLst/>
                <a:cxnLst>
                  <a:cxn ang="0">
                    <a:pos x="2" y="0"/>
                  </a:cxn>
                  <a:cxn ang="0">
                    <a:pos x="2" y="0"/>
                  </a:cxn>
                  <a:cxn ang="0">
                    <a:pos x="0" y="2"/>
                  </a:cxn>
                  <a:cxn ang="0">
                    <a:pos x="0" y="9"/>
                  </a:cxn>
                  <a:cxn ang="0">
                    <a:pos x="4" y="9"/>
                  </a:cxn>
                  <a:cxn ang="0">
                    <a:pos x="4" y="0"/>
                  </a:cxn>
                  <a:cxn ang="0">
                    <a:pos x="2" y="0"/>
                  </a:cxn>
                </a:cxnLst>
                <a:rect l="0" t="0" r="r" b="b"/>
                <a:pathLst>
                  <a:path w="5" h="10">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4" name="Freeform 5360"/>
              <p:cNvSpPr>
                <a:spLocks/>
              </p:cNvSpPr>
              <p:nvPr/>
            </p:nvSpPr>
            <p:spPr bwMode="auto">
              <a:xfrm>
                <a:off x="8102" y="8940"/>
                <a:ext cx="7" cy="9"/>
              </a:xfrm>
              <a:custGeom>
                <a:avLst/>
                <a:gdLst/>
                <a:ahLst/>
                <a:cxnLst>
                  <a:cxn ang="0">
                    <a:pos x="2" y="0"/>
                  </a:cxn>
                  <a:cxn ang="0">
                    <a:pos x="0" y="0"/>
                  </a:cxn>
                  <a:cxn ang="0">
                    <a:pos x="0" y="9"/>
                  </a:cxn>
                  <a:cxn ang="0">
                    <a:pos x="4" y="9"/>
                  </a:cxn>
                  <a:cxn ang="0">
                    <a:pos x="7" y="7"/>
                  </a:cxn>
                  <a:cxn ang="0">
                    <a:pos x="7" y="2"/>
                  </a:cxn>
                  <a:cxn ang="0">
                    <a:pos x="2" y="0"/>
                  </a:cxn>
                </a:cxnLst>
                <a:rect l="0" t="0" r="r" b="b"/>
                <a:pathLst>
                  <a:path w="7" h="9">
                    <a:moveTo>
                      <a:pt x="2" y="0"/>
                    </a:moveTo>
                    <a:lnTo>
                      <a:pt x="0" y="0"/>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5" name="Freeform 5361"/>
              <p:cNvSpPr>
                <a:spLocks/>
              </p:cNvSpPr>
              <p:nvPr/>
            </p:nvSpPr>
            <p:spPr bwMode="auto">
              <a:xfrm>
                <a:off x="8102" y="8961"/>
                <a:ext cx="7" cy="10"/>
              </a:xfrm>
              <a:custGeom>
                <a:avLst/>
                <a:gdLst/>
                <a:ahLst/>
                <a:cxnLst>
                  <a:cxn ang="0">
                    <a:pos x="2" y="0"/>
                  </a:cxn>
                  <a:cxn ang="0">
                    <a:pos x="2" y="0"/>
                  </a:cxn>
                  <a:cxn ang="0">
                    <a:pos x="0" y="2"/>
                  </a:cxn>
                  <a:cxn ang="0">
                    <a:pos x="0" y="9"/>
                  </a:cxn>
                  <a:cxn ang="0">
                    <a:pos x="4" y="9"/>
                  </a:cxn>
                  <a:cxn ang="0">
                    <a:pos x="7" y="7"/>
                  </a:cxn>
                  <a:cxn ang="0">
                    <a:pos x="7" y="2"/>
                  </a:cxn>
                  <a:cxn ang="0">
                    <a:pos x="2" y="0"/>
                  </a:cxn>
                </a:cxnLst>
                <a:rect l="0" t="0" r="r" b="b"/>
                <a:pathLst>
                  <a:path w="7" h="10">
                    <a:moveTo>
                      <a:pt x="2" y="0"/>
                    </a:moveTo>
                    <a:lnTo>
                      <a:pt x="2" y="0"/>
                    </a:lnTo>
                    <a:lnTo>
                      <a:pt x="0" y="2"/>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6" name="Freeform 5362"/>
              <p:cNvSpPr>
                <a:spLocks/>
              </p:cNvSpPr>
              <p:nvPr/>
            </p:nvSpPr>
            <p:spPr bwMode="auto">
              <a:xfrm>
                <a:off x="8095" y="884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7" name="Freeform 5363"/>
              <p:cNvSpPr>
                <a:spLocks/>
              </p:cNvSpPr>
              <p:nvPr/>
            </p:nvSpPr>
            <p:spPr bwMode="auto">
              <a:xfrm>
                <a:off x="8109" y="8846"/>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8" name="Freeform 5364"/>
              <p:cNvSpPr>
                <a:spLocks/>
              </p:cNvSpPr>
              <p:nvPr/>
            </p:nvSpPr>
            <p:spPr bwMode="auto">
              <a:xfrm>
                <a:off x="8124" y="8844"/>
                <a:ext cx="7" cy="4"/>
              </a:xfrm>
              <a:custGeom>
                <a:avLst/>
                <a:gdLst/>
                <a:ahLst/>
                <a:cxnLst>
                  <a:cxn ang="0">
                    <a:pos x="2" y="0"/>
                  </a:cxn>
                  <a:cxn ang="0">
                    <a:pos x="2" y="0"/>
                  </a:cxn>
                  <a:cxn ang="0">
                    <a:pos x="0" y="2"/>
                  </a:cxn>
                  <a:cxn ang="0">
                    <a:pos x="4" y="4"/>
                  </a:cxn>
                  <a:cxn ang="0">
                    <a:pos x="7" y="0"/>
                  </a:cxn>
                  <a:cxn ang="0">
                    <a:pos x="2" y="0"/>
                  </a:cxn>
                </a:cxnLst>
                <a:rect l="0" t="0" r="r" b="b"/>
                <a:pathLst>
                  <a:path w="7" h="4">
                    <a:moveTo>
                      <a:pt x="2" y="0"/>
                    </a:moveTo>
                    <a:lnTo>
                      <a:pt x="2" y="0"/>
                    </a:lnTo>
                    <a:lnTo>
                      <a:pt x="0" y="2"/>
                    </a:lnTo>
                    <a:lnTo>
                      <a:pt x="4" y="4"/>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9" name="Freeform 5365"/>
              <p:cNvSpPr>
                <a:spLocks/>
              </p:cNvSpPr>
              <p:nvPr/>
            </p:nvSpPr>
            <p:spPr bwMode="auto">
              <a:xfrm>
                <a:off x="8095" y="8848"/>
                <a:ext cx="7" cy="0"/>
              </a:xfrm>
              <a:custGeom>
                <a:avLst/>
                <a:gdLst/>
                <a:ahLst/>
                <a:cxnLst>
                  <a:cxn ang="0">
                    <a:pos x="0" y="0"/>
                  </a:cxn>
                  <a:cxn ang="0">
                    <a:pos x="7" y="0"/>
                  </a:cxn>
                </a:cxnLst>
                <a:rect l="0" t="0" r="r" b="b"/>
                <a:pathLst>
                  <a:path w="7">
                    <a:moveTo>
                      <a:pt x="0" y="0"/>
                    </a:moveTo>
                    <a:lnTo>
                      <a:pt x="7"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0" name="Freeform 5366"/>
              <p:cNvSpPr>
                <a:spLocks/>
              </p:cNvSpPr>
              <p:nvPr/>
            </p:nvSpPr>
            <p:spPr bwMode="auto">
              <a:xfrm>
                <a:off x="8112" y="8846"/>
                <a:ext cx="4" cy="2"/>
              </a:xfrm>
              <a:custGeom>
                <a:avLst/>
                <a:gdLst/>
                <a:ahLst/>
                <a:cxnLst>
                  <a:cxn ang="0">
                    <a:pos x="0" y="0"/>
                  </a:cxn>
                  <a:cxn ang="0">
                    <a:pos x="0" y="2"/>
                  </a:cxn>
                  <a:cxn ang="0">
                    <a:pos x="4" y="0"/>
                  </a:cxn>
                  <a:cxn ang="0">
                    <a:pos x="0" y="0"/>
                  </a:cxn>
                </a:cxnLst>
                <a:rect l="0" t="0" r="r" b="b"/>
                <a:pathLst>
                  <a:path w="4" h="2">
                    <a:moveTo>
                      <a:pt x="0" y="0"/>
                    </a:moveTo>
                    <a:lnTo>
                      <a:pt x="0" y="2"/>
                    </a:lnTo>
                    <a:lnTo>
                      <a:pt x="4" y="0"/>
                    </a:lnTo>
                    <a:lnTo>
                      <a:pt x="0"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1" name="Freeform 5367"/>
              <p:cNvSpPr>
                <a:spLocks/>
              </p:cNvSpPr>
              <p:nvPr/>
            </p:nvSpPr>
            <p:spPr bwMode="auto">
              <a:xfrm>
                <a:off x="8124" y="8846"/>
                <a:ext cx="7" cy="0"/>
              </a:xfrm>
              <a:custGeom>
                <a:avLst/>
                <a:gdLst/>
                <a:ahLst/>
                <a:cxnLst>
                  <a:cxn ang="0">
                    <a:pos x="0" y="0"/>
                  </a:cxn>
                  <a:cxn ang="0">
                    <a:pos x="7" y="0"/>
                  </a:cxn>
                </a:cxnLst>
                <a:rect l="0" t="0" r="r" b="b"/>
                <a:pathLst>
                  <a:path w="7">
                    <a:moveTo>
                      <a:pt x="0" y="0"/>
                    </a:moveTo>
                    <a:lnTo>
                      <a:pt x="7" y="0"/>
                    </a:lnTo>
                  </a:path>
                </a:pathLst>
              </a:custGeom>
              <a:noFill/>
              <a:ln w="1270">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2" name="Freeform 5368"/>
              <p:cNvSpPr>
                <a:spLocks/>
              </p:cNvSpPr>
              <p:nvPr/>
            </p:nvSpPr>
            <p:spPr bwMode="auto">
              <a:xfrm>
                <a:off x="8097" y="9040"/>
                <a:ext cx="43" cy="15"/>
              </a:xfrm>
              <a:custGeom>
                <a:avLst/>
                <a:gdLst/>
                <a:ahLst/>
                <a:cxnLst>
                  <a:cxn ang="0">
                    <a:pos x="0" y="0"/>
                  </a:cxn>
                  <a:cxn ang="0">
                    <a:pos x="0" y="7"/>
                  </a:cxn>
                  <a:cxn ang="0">
                    <a:pos x="43" y="14"/>
                  </a:cxn>
                  <a:cxn ang="0">
                    <a:pos x="43" y="4"/>
                  </a:cxn>
                  <a:cxn ang="0">
                    <a:pos x="0" y="0"/>
                  </a:cxn>
                </a:cxnLst>
                <a:rect l="0" t="0" r="r" b="b"/>
                <a:pathLst>
                  <a:path w="43" h="15">
                    <a:moveTo>
                      <a:pt x="0" y="0"/>
                    </a:moveTo>
                    <a:lnTo>
                      <a:pt x="0" y="7"/>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3" name="Freeform 5369"/>
              <p:cNvSpPr>
                <a:spLocks/>
              </p:cNvSpPr>
              <p:nvPr/>
            </p:nvSpPr>
            <p:spPr bwMode="auto">
              <a:xfrm>
                <a:off x="8308" y="8800"/>
                <a:ext cx="15" cy="173"/>
              </a:xfrm>
              <a:custGeom>
                <a:avLst/>
                <a:gdLst/>
                <a:ahLst/>
                <a:cxnLst>
                  <a:cxn ang="0">
                    <a:pos x="7" y="40"/>
                  </a:cxn>
                  <a:cxn ang="0">
                    <a:pos x="7" y="0"/>
                  </a:cxn>
                  <a:cxn ang="0">
                    <a:pos x="2" y="4"/>
                  </a:cxn>
                  <a:cxn ang="0">
                    <a:pos x="2" y="86"/>
                  </a:cxn>
                  <a:cxn ang="0">
                    <a:pos x="0" y="129"/>
                  </a:cxn>
                  <a:cxn ang="0">
                    <a:pos x="0" y="170"/>
                  </a:cxn>
                  <a:cxn ang="0">
                    <a:pos x="14" y="172"/>
                  </a:cxn>
                  <a:cxn ang="0">
                    <a:pos x="2" y="167"/>
                  </a:cxn>
                  <a:cxn ang="0">
                    <a:pos x="4" y="124"/>
                  </a:cxn>
                  <a:cxn ang="0">
                    <a:pos x="4" y="83"/>
                  </a:cxn>
                  <a:cxn ang="0">
                    <a:pos x="7" y="40"/>
                  </a:cxn>
                </a:cxnLst>
                <a:rect l="0" t="0" r="r" b="b"/>
                <a:pathLst>
                  <a:path w="15" h="173">
                    <a:moveTo>
                      <a:pt x="7" y="40"/>
                    </a:moveTo>
                    <a:lnTo>
                      <a:pt x="7" y="0"/>
                    </a:lnTo>
                    <a:lnTo>
                      <a:pt x="2" y="4"/>
                    </a:lnTo>
                    <a:lnTo>
                      <a:pt x="2" y="86"/>
                    </a:lnTo>
                    <a:lnTo>
                      <a:pt x="0" y="129"/>
                    </a:lnTo>
                    <a:lnTo>
                      <a:pt x="0" y="170"/>
                    </a:lnTo>
                    <a:lnTo>
                      <a:pt x="14" y="172"/>
                    </a:lnTo>
                    <a:lnTo>
                      <a:pt x="2" y="167"/>
                    </a:lnTo>
                    <a:lnTo>
                      <a:pt x="4" y="124"/>
                    </a:lnTo>
                    <a:lnTo>
                      <a:pt x="4" y="83"/>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4" name="Freeform 5370"/>
              <p:cNvSpPr>
                <a:spLocks/>
              </p:cNvSpPr>
              <p:nvPr/>
            </p:nvSpPr>
            <p:spPr bwMode="auto">
              <a:xfrm>
                <a:off x="8337" y="8980"/>
                <a:ext cx="72" cy="111"/>
              </a:xfrm>
              <a:custGeom>
                <a:avLst/>
                <a:gdLst/>
                <a:ahLst/>
                <a:cxnLst>
                  <a:cxn ang="0">
                    <a:pos x="7" y="0"/>
                  </a:cxn>
                  <a:cxn ang="0">
                    <a:pos x="7" y="0"/>
                  </a:cxn>
                  <a:cxn ang="0">
                    <a:pos x="2" y="23"/>
                  </a:cxn>
                  <a:cxn ang="0">
                    <a:pos x="0" y="74"/>
                  </a:cxn>
                  <a:cxn ang="0">
                    <a:pos x="0" y="103"/>
                  </a:cxn>
                  <a:cxn ang="0">
                    <a:pos x="40" y="110"/>
                  </a:cxn>
                  <a:cxn ang="0">
                    <a:pos x="72" y="100"/>
                  </a:cxn>
                  <a:cxn ang="0">
                    <a:pos x="72" y="76"/>
                  </a:cxn>
                  <a:cxn ang="0">
                    <a:pos x="69" y="64"/>
                  </a:cxn>
                  <a:cxn ang="0">
                    <a:pos x="69" y="40"/>
                  </a:cxn>
                  <a:cxn ang="0">
                    <a:pos x="64" y="16"/>
                  </a:cxn>
                  <a:cxn ang="0">
                    <a:pos x="62" y="2"/>
                  </a:cxn>
                  <a:cxn ang="0">
                    <a:pos x="33" y="0"/>
                  </a:cxn>
                  <a:cxn ang="0">
                    <a:pos x="7" y="0"/>
                  </a:cxn>
                </a:cxnLst>
                <a:rect l="0" t="0" r="r" b="b"/>
                <a:pathLst>
                  <a:path w="72" h="111">
                    <a:moveTo>
                      <a:pt x="7" y="0"/>
                    </a:moveTo>
                    <a:lnTo>
                      <a:pt x="7" y="0"/>
                    </a:lnTo>
                    <a:lnTo>
                      <a:pt x="2" y="23"/>
                    </a:lnTo>
                    <a:lnTo>
                      <a:pt x="0" y="74"/>
                    </a:lnTo>
                    <a:lnTo>
                      <a:pt x="0" y="103"/>
                    </a:lnTo>
                    <a:lnTo>
                      <a:pt x="40" y="110"/>
                    </a:lnTo>
                    <a:lnTo>
                      <a:pt x="72" y="100"/>
                    </a:lnTo>
                    <a:lnTo>
                      <a:pt x="72" y="76"/>
                    </a:lnTo>
                    <a:lnTo>
                      <a:pt x="69" y="64"/>
                    </a:lnTo>
                    <a:lnTo>
                      <a:pt x="69" y="40"/>
                    </a:lnTo>
                    <a:lnTo>
                      <a:pt x="64" y="16"/>
                    </a:lnTo>
                    <a:lnTo>
                      <a:pt x="62" y="2"/>
                    </a:lnTo>
                    <a:lnTo>
                      <a:pt x="33" y="0"/>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5" name="Freeform 5371"/>
              <p:cNvSpPr>
                <a:spLocks/>
              </p:cNvSpPr>
              <p:nvPr/>
            </p:nvSpPr>
            <p:spPr bwMode="auto">
              <a:xfrm>
                <a:off x="8335" y="8990"/>
                <a:ext cx="45" cy="89"/>
              </a:xfrm>
              <a:custGeom>
                <a:avLst/>
                <a:gdLst/>
                <a:ahLst/>
                <a:cxnLst>
                  <a:cxn ang="0">
                    <a:pos x="4" y="86"/>
                  </a:cxn>
                  <a:cxn ang="0">
                    <a:pos x="26" y="86"/>
                  </a:cxn>
                  <a:cxn ang="0">
                    <a:pos x="28" y="88"/>
                  </a:cxn>
                  <a:cxn ang="0">
                    <a:pos x="43" y="88"/>
                  </a:cxn>
                  <a:cxn ang="0">
                    <a:pos x="45" y="67"/>
                  </a:cxn>
                  <a:cxn ang="0">
                    <a:pos x="45" y="24"/>
                  </a:cxn>
                  <a:cxn ang="0">
                    <a:pos x="43" y="2"/>
                  </a:cxn>
                  <a:cxn ang="0">
                    <a:pos x="23" y="0"/>
                  </a:cxn>
                  <a:cxn ang="0">
                    <a:pos x="7" y="2"/>
                  </a:cxn>
                  <a:cxn ang="0">
                    <a:pos x="2" y="24"/>
                  </a:cxn>
                  <a:cxn ang="0">
                    <a:pos x="2" y="43"/>
                  </a:cxn>
                  <a:cxn ang="0">
                    <a:pos x="0" y="62"/>
                  </a:cxn>
                  <a:cxn ang="0">
                    <a:pos x="0" y="84"/>
                  </a:cxn>
                  <a:cxn ang="0">
                    <a:pos x="4" y="86"/>
                  </a:cxn>
                </a:cxnLst>
                <a:rect l="0" t="0" r="r" b="b"/>
                <a:pathLst>
                  <a:path w="45" h="89">
                    <a:moveTo>
                      <a:pt x="4" y="86"/>
                    </a:moveTo>
                    <a:lnTo>
                      <a:pt x="26" y="86"/>
                    </a:lnTo>
                    <a:lnTo>
                      <a:pt x="28" y="88"/>
                    </a:lnTo>
                    <a:lnTo>
                      <a:pt x="43" y="88"/>
                    </a:lnTo>
                    <a:lnTo>
                      <a:pt x="45" y="67"/>
                    </a:lnTo>
                    <a:lnTo>
                      <a:pt x="45" y="24"/>
                    </a:lnTo>
                    <a:lnTo>
                      <a:pt x="43" y="2"/>
                    </a:lnTo>
                    <a:lnTo>
                      <a:pt x="23" y="0"/>
                    </a:lnTo>
                    <a:lnTo>
                      <a:pt x="7" y="2"/>
                    </a:lnTo>
                    <a:lnTo>
                      <a:pt x="2" y="24"/>
                    </a:lnTo>
                    <a:lnTo>
                      <a:pt x="2" y="43"/>
                    </a:lnTo>
                    <a:lnTo>
                      <a:pt x="0" y="62"/>
                    </a:lnTo>
                    <a:lnTo>
                      <a:pt x="0" y="84"/>
                    </a:lnTo>
                    <a:lnTo>
                      <a:pt x="4" y="8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6" name="Freeform 5372"/>
              <p:cNvSpPr>
                <a:spLocks/>
              </p:cNvSpPr>
              <p:nvPr/>
            </p:nvSpPr>
            <p:spPr bwMode="auto">
              <a:xfrm>
                <a:off x="8337" y="8990"/>
                <a:ext cx="41" cy="84"/>
              </a:xfrm>
              <a:custGeom>
                <a:avLst/>
                <a:gdLst/>
                <a:ahLst/>
                <a:cxnLst>
                  <a:cxn ang="0">
                    <a:pos x="0" y="40"/>
                  </a:cxn>
                  <a:cxn ang="0">
                    <a:pos x="0" y="79"/>
                  </a:cxn>
                  <a:cxn ang="0">
                    <a:pos x="4" y="81"/>
                  </a:cxn>
                  <a:cxn ang="0">
                    <a:pos x="28" y="81"/>
                  </a:cxn>
                  <a:cxn ang="0">
                    <a:pos x="33" y="84"/>
                  </a:cxn>
                  <a:cxn ang="0">
                    <a:pos x="40" y="84"/>
                  </a:cxn>
                  <a:cxn ang="0">
                    <a:pos x="40" y="2"/>
                  </a:cxn>
                  <a:cxn ang="0">
                    <a:pos x="23" y="2"/>
                  </a:cxn>
                  <a:cxn ang="0">
                    <a:pos x="21" y="0"/>
                  </a:cxn>
                  <a:cxn ang="0">
                    <a:pos x="16" y="2"/>
                  </a:cxn>
                  <a:cxn ang="0">
                    <a:pos x="4" y="2"/>
                  </a:cxn>
                  <a:cxn ang="0">
                    <a:pos x="0" y="40"/>
                  </a:cxn>
                </a:cxnLst>
                <a:rect l="0" t="0" r="r" b="b"/>
                <a:pathLst>
                  <a:path w="41" h="84">
                    <a:moveTo>
                      <a:pt x="0" y="40"/>
                    </a:moveTo>
                    <a:lnTo>
                      <a:pt x="0" y="79"/>
                    </a:lnTo>
                    <a:lnTo>
                      <a:pt x="4" y="81"/>
                    </a:lnTo>
                    <a:lnTo>
                      <a:pt x="28" y="81"/>
                    </a:lnTo>
                    <a:lnTo>
                      <a:pt x="33" y="84"/>
                    </a:lnTo>
                    <a:lnTo>
                      <a:pt x="40" y="84"/>
                    </a:lnTo>
                    <a:lnTo>
                      <a:pt x="40" y="2"/>
                    </a:lnTo>
                    <a:lnTo>
                      <a:pt x="23" y="2"/>
                    </a:lnTo>
                    <a:lnTo>
                      <a:pt x="21" y="0"/>
                    </a:lnTo>
                    <a:lnTo>
                      <a:pt x="16" y="2"/>
                    </a:lnTo>
                    <a:lnTo>
                      <a:pt x="4" y="2"/>
                    </a:lnTo>
                    <a:lnTo>
                      <a:pt x="0" y="4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7" name="Freeform 5373"/>
              <p:cNvSpPr>
                <a:spLocks/>
              </p:cNvSpPr>
              <p:nvPr/>
            </p:nvSpPr>
            <p:spPr bwMode="auto">
              <a:xfrm>
                <a:off x="8337" y="8990"/>
                <a:ext cx="41" cy="77"/>
              </a:xfrm>
              <a:custGeom>
                <a:avLst/>
                <a:gdLst/>
                <a:ahLst/>
                <a:cxnLst>
                  <a:cxn ang="0">
                    <a:pos x="4" y="74"/>
                  </a:cxn>
                  <a:cxn ang="0">
                    <a:pos x="9" y="76"/>
                  </a:cxn>
                  <a:cxn ang="0">
                    <a:pos x="38" y="76"/>
                  </a:cxn>
                  <a:cxn ang="0">
                    <a:pos x="40" y="60"/>
                  </a:cxn>
                  <a:cxn ang="0">
                    <a:pos x="40" y="21"/>
                  </a:cxn>
                  <a:cxn ang="0">
                    <a:pos x="38" y="2"/>
                  </a:cxn>
                  <a:cxn ang="0">
                    <a:pos x="23" y="2"/>
                  </a:cxn>
                  <a:cxn ang="0">
                    <a:pos x="21" y="0"/>
                  </a:cxn>
                  <a:cxn ang="0">
                    <a:pos x="16" y="2"/>
                  </a:cxn>
                  <a:cxn ang="0">
                    <a:pos x="4" y="2"/>
                  </a:cxn>
                  <a:cxn ang="0">
                    <a:pos x="2" y="21"/>
                  </a:cxn>
                  <a:cxn ang="0">
                    <a:pos x="0" y="38"/>
                  </a:cxn>
                  <a:cxn ang="0">
                    <a:pos x="0" y="74"/>
                  </a:cxn>
                  <a:cxn ang="0">
                    <a:pos x="4" y="74"/>
                  </a:cxn>
                </a:cxnLst>
                <a:rect l="0" t="0" r="r" b="b"/>
                <a:pathLst>
                  <a:path w="41" h="77">
                    <a:moveTo>
                      <a:pt x="4" y="74"/>
                    </a:moveTo>
                    <a:lnTo>
                      <a:pt x="9" y="76"/>
                    </a:lnTo>
                    <a:lnTo>
                      <a:pt x="38" y="76"/>
                    </a:lnTo>
                    <a:lnTo>
                      <a:pt x="40" y="60"/>
                    </a:lnTo>
                    <a:lnTo>
                      <a:pt x="40" y="21"/>
                    </a:lnTo>
                    <a:lnTo>
                      <a:pt x="38" y="2"/>
                    </a:lnTo>
                    <a:lnTo>
                      <a:pt x="23" y="2"/>
                    </a:lnTo>
                    <a:lnTo>
                      <a:pt x="21" y="0"/>
                    </a:lnTo>
                    <a:lnTo>
                      <a:pt x="16" y="2"/>
                    </a:lnTo>
                    <a:lnTo>
                      <a:pt x="4" y="2"/>
                    </a:lnTo>
                    <a:lnTo>
                      <a:pt x="2" y="21"/>
                    </a:lnTo>
                    <a:lnTo>
                      <a:pt x="0" y="38"/>
                    </a:lnTo>
                    <a:lnTo>
                      <a:pt x="0" y="74"/>
                    </a:lnTo>
                    <a:lnTo>
                      <a:pt x="4"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8" name="Freeform 5374"/>
              <p:cNvSpPr>
                <a:spLocks/>
              </p:cNvSpPr>
              <p:nvPr/>
            </p:nvSpPr>
            <p:spPr bwMode="auto">
              <a:xfrm>
                <a:off x="8337" y="8992"/>
                <a:ext cx="39" cy="70"/>
              </a:xfrm>
              <a:custGeom>
                <a:avLst/>
                <a:gdLst/>
                <a:ahLst/>
                <a:cxnLst>
                  <a:cxn ang="0">
                    <a:pos x="4" y="0"/>
                  </a:cxn>
                  <a:cxn ang="0">
                    <a:pos x="4" y="0"/>
                  </a:cxn>
                  <a:cxn ang="0">
                    <a:pos x="0" y="33"/>
                  </a:cxn>
                  <a:cxn ang="0">
                    <a:pos x="0" y="67"/>
                  </a:cxn>
                  <a:cxn ang="0">
                    <a:pos x="9" y="67"/>
                  </a:cxn>
                  <a:cxn ang="0">
                    <a:pos x="14" y="69"/>
                  </a:cxn>
                  <a:cxn ang="0">
                    <a:pos x="38" y="69"/>
                  </a:cxn>
                  <a:cxn ang="0">
                    <a:pos x="38" y="0"/>
                  </a:cxn>
                  <a:cxn ang="0">
                    <a:pos x="4" y="0"/>
                  </a:cxn>
                </a:cxnLst>
                <a:rect l="0" t="0" r="r" b="b"/>
                <a:pathLst>
                  <a:path w="39" h="70">
                    <a:moveTo>
                      <a:pt x="4" y="0"/>
                    </a:moveTo>
                    <a:lnTo>
                      <a:pt x="4" y="0"/>
                    </a:lnTo>
                    <a:lnTo>
                      <a:pt x="0" y="33"/>
                    </a:lnTo>
                    <a:lnTo>
                      <a:pt x="0" y="67"/>
                    </a:lnTo>
                    <a:lnTo>
                      <a:pt x="9" y="67"/>
                    </a:lnTo>
                    <a:lnTo>
                      <a:pt x="14" y="69"/>
                    </a:lnTo>
                    <a:lnTo>
                      <a:pt x="38" y="69"/>
                    </a:lnTo>
                    <a:lnTo>
                      <a:pt x="38"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9" name="Freeform 5375"/>
              <p:cNvSpPr>
                <a:spLocks/>
              </p:cNvSpPr>
              <p:nvPr/>
            </p:nvSpPr>
            <p:spPr bwMode="auto">
              <a:xfrm>
                <a:off x="8337" y="8992"/>
                <a:ext cx="39" cy="65"/>
              </a:xfrm>
              <a:custGeom>
                <a:avLst/>
                <a:gdLst/>
                <a:ahLst/>
                <a:cxnLst>
                  <a:cxn ang="0">
                    <a:pos x="9" y="62"/>
                  </a:cxn>
                  <a:cxn ang="0">
                    <a:pos x="14" y="64"/>
                  </a:cxn>
                  <a:cxn ang="0">
                    <a:pos x="36" y="64"/>
                  </a:cxn>
                  <a:cxn ang="0">
                    <a:pos x="38" y="50"/>
                  </a:cxn>
                  <a:cxn ang="0">
                    <a:pos x="38" y="16"/>
                  </a:cxn>
                  <a:cxn ang="0">
                    <a:pos x="36" y="0"/>
                  </a:cxn>
                  <a:cxn ang="0">
                    <a:pos x="4" y="0"/>
                  </a:cxn>
                  <a:cxn ang="0">
                    <a:pos x="2" y="16"/>
                  </a:cxn>
                  <a:cxn ang="0">
                    <a:pos x="2" y="31"/>
                  </a:cxn>
                  <a:cxn ang="0">
                    <a:pos x="0" y="45"/>
                  </a:cxn>
                  <a:cxn ang="0">
                    <a:pos x="0" y="62"/>
                  </a:cxn>
                  <a:cxn ang="0">
                    <a:pos x="9" y="62"/>
                  </a:cxn>
                </a:cxnLst>
                <a:rect l="0" t="0" r="r" b="b"/>
                <a:pathLst>
                  <a:path w="39" h="65">
                    <a:moveTo>
                      <a:pt x="9" y="62"/>
                    </a:moveTo>
                    <a:lnTo>
                      <a:pt x="14" y="64"/>
                    </a:lnTo>
                    <a:lnTo>
                      <a:pt x="36" y="64"/>
                    </a:lnTo>
                    <a:lnTo>
                      <a:pt x="38" y="50"/>
                    </a:lnTo>
                    <a:lnTo>
                      <a:pt x="38" y="16"/>
                    </a:lnTo>
                    <a:lnTo>
                      <a:pt x="36" y="0"/>
                    </a:lnTo>
                    <a:lnTo>
                      <a:pt x="4" y="0"/>
                    </a:lnTo>
                    <a:lnTo>
                      <a:pt x="2" y="16"/>
                    </a:lnTo>
                    <a:lnTo>
                      <a:pt x="2" y="31"/>
                    </a:lnTo>
                    <a:lnTo>
                      <a:pt x="0" y="45"/>
                    </a:lnTo>
                    <a:lnTo>
                      <a:pt x="0" y="62"/>
                    </a:lnTo>
                    <a:lnTo>
                      <a:pt x="9" y="6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0" name="Freeform 5376"/>
              <p:cNvSpPr>
                <a:spLocks/>
              </p:cNvSpPr>
              <p:nvPr/>
            </p:nvSpPr>
            <p:spPr bwMode="auto">
              <a:xfrm>
                <a:off x="8340" y="8992"/>
                <a:ext cx="33" cy="60"/>
              </a:xfrm>
              <a:custGeom>
                <a:avLst/>
                <a:gdLst/>
                <a:ahLst/>
                <a:cxnLst>
                  <a:cxn ang="0">
                    <a:pos x="4" y="0"/>
                  </a:cxn>
                  <a:cxn ang="0">
                    <a:pos x="4" y="0"/>
                  </a:cxn>
                  <a:cxn ang="0">
                    <a:pos x="0" y="14"/>
                  </a:cxn>
                  <a:cxn ang="0">
                    <a:pos x="0" y="57"/>
                  </a:cxn>
                  <a:cxn ang="0">
                    <a:pos x="16" y="57"/>
                  </a:cxn>
                  <a:cxn ang="0">
                    <a:pos x="19" y="60"/>
                  </a:cxn>
                  <a:cxn ang="0">
                    <a:pos x="33" y="60"/>
                  </a:cxn>
                  <a:cxn ang="0">
                    <a:pos x="33" y="0"/>
                  </a:cxn>
                  <a:cxn ang="0">
                    <a:pos x="4" y="0"/>
                  </a:cxn>
                </a:cxnLst>
                <a:rect l="0" t="0" r="r" b="b"/>
                <a:pathLst>
                  <a:path w="33" h="60">
                    <a:moveTo>
                      <a:pt x="4" y="0"/>
                    </a:moveTo>
                    <a:lnTo>
                      <a:pt x="4" y="0"/>
                    </a:lnTo>
                    <a:lnTo>
                      <a:pt x="0" y="14"/>
                    </a:lnTo>
                    <a:lnTo>
                      <a:pt x="0" y="57"/>
                    </a:lnTo>
                    <a:lnTo>
                      <a:pt x="16" y="57"/>
                    </a:lnTo>
                    <a:lnTo>
                      <a:pt x="19"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1" name="Freeform 5377"/>
              <p:cNvSpPr>
                <a:spLocks/>
              </p:cNvSpPr>
              <p:nvPr/>
            </p:nvSpPr>
            <p:spPr bwMode="auto">
              <a:xfrm>
                <a:off x="8340" y="8992"/>
                <a:ext cx="33" cy="56"/>
              </a:xfrm>
              <a:custGeom>
                <a:avLst/>
                <a:gdLst/>
                <a:ahLst/>
                <a:cxnLst>
                  <a:cxn ang="0">
                    <a:pos x="12" y="52"/>
                  </a:cxn>
                  <a:cxn ang="0">
                    <a:pos x="14" y="55"/>
                  </a:cxn>
                  <a:cxn ang="0">
                    <a:pos x="31" y="55"/>
                  </a:cxn>
                  <a:cxn ang="0">
                    <a:pos x="33" y="40"/>
                  </a:cxn>
                  <a:cxn ang="0">
                    <a:pos x="33" y="14"/>
                  </a:cxn>
                  <a:cxn ang="0">
                    <a:pos x="31" y="0"/>
                  </a:cxn>
                  <a:cxn ang="0">
                    <a:pos x="4" y="0"/>
                  </a:cxn>
                  <a:cxn ang="0">
                    <a:pos x="2" y="14"/>
                  </a:cxn>
                  <a:cxn ang="0">
                    <a:pos x="0" y="26"/>
                  </a:cxn>
                  <a:cxn ang="0">
                    <a:pos x="0" y="52"/>
                  </a:cxn>
                  <a:cxn ang="0">
                    <a:pos x="12" y="52"/>
                  </a:cxn>
                </a:cxnLst>
                <a:rect l="0" t="0" r="r" b="b"/>
                <a:pathLst>
                  <a:path w="33" h="56">
                    <a:moveTo>
                      <a:pt x="12" y="52"/>
                    </a:moveTo>
                    <a:lnTo>
                      <a:pt x="14" y="55"/>
                    </a:lnTo>
                    <a:lnTo>
                      <a:pt x="31" y="55"/>
                    </a:lnTo>
                    <a:lnTo>
                      <a:pt x="33" y="40"/>
                    </a:lnTo>
                    <a:lnTo>
                      <a:pt x="33" y="14"/>
                    </a:lnTo>
                    <a:lnTo>
                      <a:pt x="31" y="0"/>
                    </a:lnTo>
                    <a:lnTo>
                      <a:pt x="4" y="0"/>
                    </a:lnTo>
                    <a:lnTo>
                      <a:pt x="2" y="14"/>
                    </a:lnTo>
                    <a:lnTo>
                      <a:pt x="0" y="26"/>
                    </a:lnTo>
                    <a:lnTo>
                      <a:pt x="0" y="52"/>
                    </a:lnTo>
                    <a:lnTo>
                      <a:pt x="12" y="5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2" name="Freeform 5378"/>
              <p:cNvSpPr>
                <a:spLocks/>
              </p:cNvSpPr>
              <p:nvPr/>
            </p:nvSpPr>
            <p:spPr bwMode="auto">
              <a:xfrm>
                <a:off x="8340" y="8992"/>
                <a:ext cx="31" cy="48"/>
              </a:xfrm>
              <a:custGeom>
                <a:avLst/>
                <a:gdLst/>
                <a:ahLst/>
                <a:cxnLst>
                  <a:cxn ang="0">
                    <a:pos x="4" y="0"/>
                  </a:cxn>
                  <a:cxn ang="0">
                    <a:pos x="4" y="0"/>
                  </a:cxn>
                  <a:cxn ang="0">
                    <a:pos x="0" y="23"/>
                  </a:cxn>
                  <a:cxn ang="0">
                    <a:pos x="0" y="48"/>
                  </a:cxn>
                  <a:cxn ang="0">
                    <a:pos x="31" y="48"/>
                  </a:cxn>
                  <a:cxn ang="0">
                    <a:pos x="31" y="0"/>
                  </a:cxn>
                  <a:cxn ang="0">
                    <a:pos x="4" y="0"/>
                  </a:cxn>
                </a:cxnLst>
                <a:rect l="0" t="0" r="r" b="b"/>
                <a:pathLst>
                  <a:path w="31" h="48">
                    <a:moveTo>
                      <a:pt x="4" y="0"/>
                    </a:moveTo>
                    <a:lnTo>
                      <a:pt x="4" y="0"/>
                    </a:lnTo>
                    <a:lnTo>
                      <a:pt x="0" y="23"/>
                    </a:lnTo>
                    <a:lnTo>
                      <a:pt x="0" y="48"/>
                    </a:lnTo>
                    <a:lnTo>
                      <a:pt x="31" y="48"/>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3" name="Freeform 5379"/>
              <p:cNvSpPr>
                <a:spLocks/>
              </p:cNvSpPr>
              <p:nvPr/>
            </p:nvSpPr>
            <p:spPr bwMode="auto">
              <a:xfrm>
                <a:off x="8340" y="8992"/>
                <a:ext cx="31" cy="44"/>
              </a:xfrm>
              <a:custGeom>
                <a:avLst/>
                <a:gdLst/>
                <a:ahLst/>
                <a:cxnLst>
                  <a:cxn ang="0">
                    <a:pos x="31" y="43"/>
                  </a:cxn>
                  <a:cxn ang="0">
                    <a:pos x="31" y="0"/>
                  </a:cxn>
                  <a:cxn ang="0">
                    <a:pos x="4" y="0"/>
                  </a:cxn>
                  <a:cxn ang="0">
                    <a:pos x="2" y="12"/>
                  </a:cxn>
                  <a:cxn ang="0">
                    <a:pos x="0" y="21"/>
                  </a:cxn>
                  <a:cxn ang="0">
                    <a:pos x="0" y="43"/>
                  </a:cxn>
                  <a:cxn ang="0">
                    <a:pos x="31" y="43"/>
                  </a:cxn>
                </a:cxnLst>
                <a:rect l="0" t="0" r="r" b="b"/>
                <a:pathLst>
                  <a:path w="31" h="44">
                    <a:moveTo>
                      <a:pt x="31" y="43"/>
                    </a:moveTo>
                    <a:lnTo>
                      <a:pt x="31" y="0"/>
                    </a:lnTo>
                    <a:lnTo>
                      <a:pt x="4" y="0"/>
                    </a:lnTo>
                    <a:lnTo>
                      <a:pt x="2" y="12"/>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4" name="Freeform 5380"/>
              <p:cNvSpPr>
                <a:spLocks/>
              </p:cNvSpPr>
              <p:nvPr/>
            </p:nvSpPr>
            <p:spPr bwMode="auto">
              <a:xfrm>
                <a:off x="8342" y="8992"/>
                <a:ext cx="26" cy="39"/>
              </a:xfrm>
              <a:custGeom>
                <a:avLst/>
                <a:gdLst/>
                <a:ahLst/>
                <a:cxnLst>
                  <a:cxn ang="0">
                    <a:pos x="2" y="0"/>
                  </a:cxn>
                  <a:cxn ang="0">
                    <a:pos x="2" y="0"/>
                  </a:cxn>
                  <a:cxn ang="0">
                    <a:pos x="0" y="9"/>
                  </a:cxn>
                  <a:cxn ang="0">
                    <a:pos x="0" y="38"/>
                  </a:cxn>
                  <a:cxn ang="0">
                    <a:pos x="26" y="38"/>
                  </a:cxn>
                  <a:cxn ang="0">
                    <a:pos x="26" y="0"/>
                  </a:cxn>
                  <a:cxn ang="0">
                    <a:pos x="2" y="0"/>
                  </a:cxn>
                </a:cxnLst>
                <a:rect l="0" t="0" r="r" b="b"/>
                <a:pathLst>
                  <a:path w="26" h="39">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5" name="Freeform 5381"/>
              <p:cNvSpPr>
                <a:spLocks/>
              </p:cNvSpPr>
              <p:nvPr/>
            </p:nvSpPr>
            <p:spPr bwMode="auto">
              <a:xfrm>
                <a:off x="8342" y="8992"/>
                <a:ext cx="26" cy="34"/>
              </a:xfrm>
              <a:custGeom>
                <a:avLst/>
                <a:gdLst/>
                <a:ahLst/>
                <a:cxnLst>
                  <a:cxn ang="0">
                    <a:pos x="2" y="0"/>
                  </a:cxn>
                  <a:cxn ang="0">
                    <a:pos x="2" y="0"/>
                  </a:cxn>
                  <a:cxn ang="0">
                    <a:pos x="0" y="7"/>
                  </a:cxn>
                  <a:cxn ang="0">
                    <a:pos x="0" y="33"/>
                  </a:cxn>
                  <a:cxn ang="0">
                    <a:pos x="26" y="33"/>
                  </a:cxn>
                  <a:cxn ang="0">
                    <a:pos x="26" y="0"/>
                  </a:cxn>
                  <a:cxn ang="0">
                    <a:pos x="2" y="0"/>
                  </a:cxn>
                </a:cxnLst>
                <a:rect l="0" t="0" r="r" b="b"/>
                <a:pathLst>
                  <a:path w="26" h="34">
                    <a:moveTo>
                      <a:pt x="2" y="0"/>
                    </a:moveTo>
                    <a:lnTo>
                      <a:pt x="2" y="0"/>
                    </a:lnTo>
                    <a:lnTo>
                      <a:pt x="0" y="7"/>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6" name="Freeform 5382"/>
              <p:cNvSpPr>
                <a:spLocks/>
              </p:cNvSpPr>
              <p:nvPr/>
            </p:nvSpPr>
            <p:spPr bwMode="auto">
              <a:xfrm>
                <a:off x="8342" y="8992"/>
                <a:ext cx="24" cy="29"/>
              </a:xfrm>
              <a:custGeom>
                <a:avLst/>
                <a:gdLst/>
                <a:ahLst/>
                <a:cxnLst>
                  <a:cxn ang="0">
                    <a:pos x="2" y="0"/>
                  </a:cxn>
                  <a:cxn ang="0">
                    <a:pos x="2" y="0"/>
                  </a:cxn>
                  <a:cxn ang="0">
                    <a:pos x="0" y="7"/>
                  </a:cxn>
                  <a:cxn ang="0">
                    <a:pos x="0" y="28"/>
                  </a:cxn>
                  <a:cxn ang="0">
                    <a:pos x="21" y="28"/>
                  </a:cxn>
                  <a:cxn ang="0">
                    <a:pos x="23" y="26"/>
                  </a:cxn>
                  <a:cxn ang="0">
                    <a:pos x="23" y="0"/>
                  </a:cxn>
                  <a:cxn ang="0">
                    <a:pos x="2" y="0"/>
                  </a:cxn>
                </a:cxnLst>
                <a:rect l="0" t="0" r="r" b="b"/>
                <a:pathLst>
                  <a:path w="24" h="29">
                    <a:moveTo>
                      <a:pt x="2" y="0"/>
                    </a:moveTo>
                    <a:lnTo>
                      <a:pt x="2" y="0"/>
                    </a:lnTo>
                    <a:lnTo>
                      <a:pt x="0" y="7"/>
                    </a:lnTo>
                    <a:lnTo>
                      <a:pt x="0" y="28"/>
                    </a:lnTo>
                    <a:lnTo>
                      <a:pt x="21" y="28"/>
                    </a:lnTo>
                    <a:lnTo>
                      <a:pt x="23" y="26"/>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7" name="Freeform 5383"/>
              <p:cNvSpPr>
                <a:spLocks/>
              </p:cNvSpPr>
              <p:nvPr/>
            </p:nvSpPr>
            <p:spPr bwMode="auto">
              <a:xfrm>
                <a:off x="8342" y="8983"/>
                <a:ext cx="36" cy="7"/>
              </a:xfrm>
              <a:custGeom>
                <a:avLst/>
                <a:gdLst/>
                <a:ahLst/>
                <a:cxnLst>
                  <a:cxn ang="0">
                    <a:pos x="2" y="0"/>
                  </a:cxn>
                  <a:cxn ang="0">
                    <a:pos x="0" y="7"/>
                  </a:cxn>
                  <a:cxn ang="0">
                    <a:pos x="36" y="7"/>
                  </a:cxn>
                  <a:cxn ang="0">
                    <a:pos x="36" y="0"/>
                  </a:cxn>
                  <a:cxn ang="0">
                    <a:pos x="2" y="0"/>
                  </a:cxn>
                </a:cxnLst>
                <a:rect l="0" t="0" r="r" b="b"/>
                <a:pathLst>
                  <a:path w="36" h="7">
                    <a:moveTo>
                      <a:pt x="2" y="0"/>
                    </a:moveTo>
                    <a:lnTo>
                      <a:pt x="0" y="7"/>
                    </a:lnTo>
                    <a:lnTo>
                      <a:pt x="36" y="7"/>
                    </a:lnTo>
                    <a:lnTo>
                      <a:pt x="36" y="0"/>
                    </a:lnTo>
                    <a:lnTo>
                      <a:pt x="2"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8" name="Freeform 5384"/>
              <p:cNvSpPr>
                <a:spLocks/>
              </p:cNvSpPr>
              <p:nvPr/>
            </p:nvSpPr>
            <p:spPr bwMode="auto">
              <a:xfrm>
                <a:off x="8337" y="9076"/>
                <a:ext cx="41" cy="15"/>
              </a:xfrm>
              <a:custGeom>
                <a:avLst/>
                <a:gdLst/>
                <a:ahLst/>
                <a:cxnLst>
                  <a:cxn ang="0">
                    <a:pos x="0" y="0"/>
                  </a:cxn>
                  <a:cxn ang="0">
                    <a:pos x="0" y="7"/>
                  </a:cxn>
                  <a:cxn ang="0">
                    <a:pos x="40" y="14"/>
                  </a:cxn>
                  <a:cxn ang="0">
                    <a:pos x="40" y="4"/>
                  </a:cxn>
                  <a:cxn ang="0">
                    <a:pos x="0" y="0"/>
                  </a:cxn>
                </a:cxnLst>
                <a:rect l="0" t="0" r="r" b="b"/>
                <a:pathLst>
                  <a:path w="41"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9" name="Freeform 5385"/>
              <p:cNvSpPr>
                <a:spLocks/>
              </p:cNvSpPr>
              <p:nvPr/>
            </p:nvSpPr>
            <p:spPr bwMode="auto">
              <a:xfrm>
                <a:off x="8349" y="9081"/>
                <a:ext cx="17" cy="3"/>
              </a:xfrm>
              <a:custGeom>
                <a:avLst/>
                <a:gdLst/>
                <a:ahLst/>
                <a:cxnLst>
                  <a:cxn ang="0">
                    <a:pos x="7" y="0"/>
                  </a:cxn>
                  <a:cxn ang="0">
                    <a:pos x="0" y="0"/>
                  </a:cxn>
                  <a:cxn ang="0">
                    <a:pos x="0" y="2"/>
                  </a:cxn>
                  <a:cxn ang="0">
                    <a:pos x="16" y="2"/>
                  </a:cxn>
                  <a:cxn ang="0">
                    <a:pos x="16" y="0"/>
                  </a:cxn>
                  <a:cxn ang="0">
                    <a:pos x="7" y="0"/>
                  </a:cxn>
                </a:cxnLst>
                <a:rect l="0" t="0" r="r" b="b"/>
                <a:pathLst>
                  <a:path w="17" h="3">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0" name="Freeform 5386"/>
              <p:cNvSpPr>
                <a:spLocks/>
              </p:cNvSpPr>
              <p:nvPr/>
            </p:nvSpPr>
            <p:spPr bwMode="auto">
              <a:xfrm>
                <a:off x="8349" y="9081"/>
                <a:ext cx="12" cy="3"/>
              </a:xfrm>
              <a:custGeom>
                <a:avLst/>
                <a:gdLst/>
                <a:ahLst/>
                <a:cxnLst>
                  <a:cxn ang="0">
                    <a:pos x="4" y="0"/>
                  </a:cxn>
                  <a:cxn ang="0">
                    <a:pos x="0" y="0"/>
                  </a:cxn>
                  <a:cxn ang="0">
                    <a:pos x="2" y="2"/>
                  </a:cxn>
                  <a:cxn ang="0">
                    <a:pos x="11" y="2"/>
                  </a:cxn>
                  <a:cxn ang="0">
                    <a:pos x="9" y="0"/>
                  </a:cxn>
                  <a:cxn ang="0">
                    <a:pos x="4" y="0"/>
                  </a:cxn>
                </a:cxnLst>
                <a:rect l="0" t="0" r="r" b="b"/>
                <a:pathLst>
                  <a:path w="12" h="3">
                    <a:moveTo>
                      <a:pt x="4" y="0"/>
                    </a:moveTo>
                    <a:lnTo>
                      <a:pt x="0" y="0"/>
                    </a:lnTo>
                    <a:lnTo>
                      <a:pt x="2" y="2"/>
                    </a:lnTo>
                    <a:lnTo>
                      <a:pt x="11"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1" name="Freeform 5387"/>
              <p:cNvSpPr>
                <a:spLocks/>
              </p:cNvSpPr>
              <p:nvPr/>
            </p:nvSpPr>
            <p:spPr bwMode="auto">
              <a:xfrm>
                <a:off x="8349" y="9081"/>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2" name="Freeform 5388"/>
              <p:cNvSpPr>
                <a:spLocks/>
              </p:cNvSpPr>
              <p:nvPr/>
            </p:nvSpPr>
            <p:spPr bwMode="auto">
              <a:xfrm>
                <a:off x="8380" y="9074"/>
                <a:ext cx="27" cy="14"/>
              </a:xfrm>
              <a:custGeom>
                <a:avLst/>
                <a:gdLst/>
                <a:ahLst/>
                <a:cxnLst>
                  <a:cxn ang="0">
                    <a:pos x="0" y="7"/>
                  </a:cxn>
                  <a:cxn ang="0">
                    <a:pos x="0" y="14"/>
                  </a:cxn>
                  <a:cxn ang="0">
                    <a:pos x="19" y="9"/>
                  </a:cxn>
                  <a:cxn ang="0">
                    <a:pos x="26" y="7"/>
                  </a:cxn>
                  <a:cxn ang="0">
                    <a:pos x="26" y="0"/>
                  </a:cxn>
                  <a:cxn ang="0">
                    <a:pos x="0" y="7"/>
                  </a:cxn>
                </a:cxnLst>
                <a:rect l="0" t="0" r="r" b="b"/>
                <a:pathLst>
                  <a:path w="27" h="14">
                    <a:moveTo>
                      <a:pt x="0" y="7"/>
                    </a:moveTo>
                    <a:lnTo>
                      <a:pt x="0" y="14"/>
                    </a:lnTo>
                    <a:lnTo>
                      <a:pt x="19" y="9"/>
                    </a:lnTo>
                    <a:lnTo>
                      <a:pt x="26" y="7"/>
                    </a:lnTo>
                    <a:lnTo>
                      <a:pt x="26" y="0"/>
                    </a:lnTo>
                    <a:lnTo>
                      <a:pt x="0" y="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3" name="Freeform 5389"/>
              <p:cNvSpPr>
                <a:spLocks/>
              </p:cNvSpPr>
              <p:nvPr/>
            </p:nvSpPr>
            <p:spPr bwMode="auto">
              <a:xfrm>
                <a:off x="8380" y="9074"/>
                <a:ext cx="27" cy="14"/>
              </a:xfrm>
              <a:custGeom>
                <a:avLst/>
                <a:gdLst/>
                <a:ahLst/>
                <a:cxnLst>
                  <a:cxn ang="0">
                    <a:pos x="11" y="11"/>
                  </a:cxn>
                  <a:cxn ang="0">
                    <a:pos x="14" y="9"/>
                  </a:cxn>
                  <a:cxn ang="0">
                    <a:pos x="21" y="9"/>
                  </a:cxn>
                  <a:cxn ang="0">
                    <a:pos x="26" y="7"/>
                  </a:cxn>
                  <a:cxn ang="0">
                    <a:pos x="26" y="0"/>
                  </a:cxn>
                  <a:cxn ang="0">
                    <a:pos x="23" y="2"/>
                  </a:cxn>
                  <a:cxn ang="0">
                    <a:pos x="16" y="2"/>
                  </a:cxn>
                  <a:cxn ang="0">
                    <a:pos x="14" y="4"/>
                  </a:cxn>
                  <a:cxn ang="0">
                    <a:pos x="7" y="4"/>
                  </a:cxn>
                  <a:cxn ang="0">
                    <a:pos x="4" y="7"/>
                  </a:cxn>
                  <a:cxn ang="0">
                    <a:pos x="0" y="7"/>
                  </a:cxn>
                  <a:cxn ang="0">
                    <a:pos x="0" y="14"/>
                  </a:cxn>
                  <a:cxn ang="0">
                    <a:pos x="4" y="14"/>
                  </a:cxn>
                  <a:cxn ang="0">
                    <a:pos x="7" y="11"/>
                  </a:cxn>
                  <a:cxn ang="0">
                    <a:pos x="11" y="11"/>
                  </a:cxn>
                </a:cxnLst>
                <a:rect l="0" t="0" r="r" b="b"/>
                <a:pathLst>
                  <a:path w="27" h="14">
                    <a:moveTo>
                      <a:pt x="11" y="11"/>
                    </a:moveTo>
                    <a:lnTo>
                      <a:pt x="14" y="9"/>
                    </a:lnTo>
                    <a:lnTo>
                      <a:pt x="21" y="9"/>
                    </a:lnTo>
                    <a:lnTo>
                      <a:pt x="26" y="7"/>
                    </a:lnTo>
                    <a:lnTo>
                      <a:pt x="26" y="0"/>
                    </a:lnTo>
                    <a:lnTo>
                      <a:pt x="23" y="2"/>
                    </a:lnTo>
                    <a:lnTo>
                      <a:pt x="16" y="2"/>
                    </a:lnTo>
                    <a:lnTo>
                      <a:pt x="14" y="4"/>
                    </a:lnTo>
                    <a:lnTo>
                      <a:pt x="7" y="4"/>
                    </a:lnTo>
                    <a:lnTo>
                      <a:pt x="4" y="7"/>
                    </a:lnTo>
                    <a:lnTo>
                      <a:pt x="0" y="7"/>
                    </a:lnTo>
                    <a:lnTo>
                      <a:pt x="0" y="14"/>
                    </a:lnTo>
                    <a:lnTo>
                      <a:pt x="4" y="14"/>
                    </a:lnTo>
                    <a:lnTo>
                      <a:pt x="7" y="11"/>
                    </a:lnTo>
                    <a:lnTo>
                      <a:pt x="11" y="11"/>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4" name="Freeform 5390"/>
              <p:cNvSpPr>
                <a:spLocks/>
              </p:cNvSpPr>
              <p:nvPr/>
            </p:nvSpPr>
            <p:spPr bwMode="auto">
              <a:xfrm>
                <a:off x="8383" y="9074"/>
                <a:ext cx="24" cy="14"/>
              </a:xfrm>
              <a:custGeom>
                <a:avLst/>
                <a:gdLst/>
                <a:ahLst/>
                <a:cxnLst>
                  <a:cxn ang="0">
                    <a:pos x="0" y="7"/>
                  </a:cxn>
                  <a:cxn ang="0">
                    <a:pos x="0" y="14"/>
                  </a:cxn>
                  <a:cxn ang="0">
                    <a:pos x="4" y="11"/>
                  </a:cxn>
                  <a:cxn ang="0">
                    <a:pos x="9" y="11"/>
                  </a:cxn>
                  <a:cxn ang="0">
                    <a:pos x="11" y="9"/>
                  </a:cxn>
                  <a:cxn ang="0">
                    <a:pos x="19" y="9"/>
                  </a:cxn>
                  <a:cxn ang="0">
                    <a:pos x="23" y="7"/>
                  </a:cxn>
                  <a:cxn ang="0">
                    <a:pos x="23" y="0"/>
                  </a:cxn>
                  <a:cxn ang="0">
                    <a:pos x="21" y="2"/>
                  </a:cxn>
                  <a:cxn ang="0">
                    <a:pos x="16" y="2"/>
                  </a:cxn>
                  <a:cxn ang="0">
                    <a:pos x="11" y="4"/>
                  </a:cxn>
                  <a:cxn ang="0">
                    <a:pos x="2" y="4"/>
                  </a:cxn>
                  <a:cxn ang="0">
                    <a:pos x="0" y="7"/>
                  </a:cxn>
                </a:cxnLst>
                <a:rect l="0" t="0" r="r" b="b"/>
                <a:pathLst>
                  <a:path w="24" h="14">
                    <a:moveTo>
                      <a:pt x="0" y="7"/>
                    </a:moveTo>
                    <a:lnTo>
                      <a:pt x="0" y="14"/>
                    </a:lnTo>
                    <a:lnTo>
                      <a:pt x="4" y="11"/>
                    </a:lnTo>
                    <a:lnTo>
                      <a:pt x="9" y="11"/>
                    </a:lnTo>
                    <a:lnTo>
                      <a:pt x="11" y="9"/>
                    </a:lnTo>
                    <a:lnTo>
                      <a:pt x="19" y="9"/>
                    </a:lnTo>
                    <a:lnTo>
                      <a:pt x="23" y="7"/>
                    </a:lnTo>
                    <a:lnTo>
                      <a:pt x="23" y="0"/>
                    </a:lnTo>
                    <a:lnTo>
                      <a:pt x="21" y="2"/>
                    </a:lnTo>
                    <a:lnTo>
                      <a:pt x="16" y="2"/>
                    </a:lnTo>
                    <a:lnTo>
                      <a:pt x="11" y="4"/>
                    </a:lnTo>
                    <a:lnTo>
                      <a:pt x="2" y="4"/>
                    </a:lnTo>
                    <a:lnTo>
                      <a:pt x="0"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5" name="Freeform 5391"/>
              <p:cNvSpPr>
                <a:spLocks/>
              </p:cNvSpPr>
              <p:nvPr/>
            </p:nvSpPr>
            <p:spPr bwMode="auto">
              <a:xfrm>
                <a:off x="8383" y="9074"/>
                <a:ext cx="26" cy="14"/>
              </a:xfrm>
              <a:custGeom>
                <a:avLst/>
                <a:gdLst/>
                <a:ahLst/>
                <a:cxnLst>
                  <a:cxn ang="0">
                    <a:pos x="4" y="11"/>
                  </a:cxn>
                  <a:cxn ang="0">
                    <a:pos x="11" y="11"/>
                  </a:cxn>
                  <a:cxn ang="0">
                    <a:pos x="14" y="9"/>
                  </a:cxn>
                  <a:cxn ang="0">
                    <a:pos x="19" y="9"/>
                  </a:cxn>
                  <a:cxn ang="0">
                    <a:pos x="21" y="7"/>
                  </a:cxn>
                  <a:cxn ang="0">
                    <a:pos x="26" y="7"/>
                  </a:cxn>
                  <a:cxn ang="0">
                    <a:pos x="26" y="0"/>
                  </a:cxn>
                  <a:cxn ang="0">
                    <a:pos x="21" y="2"/>
                  </a:cxn>
                  <a:cxn ang="0">
                    <a:pos x="16" y="2"/>
                  </a:cxn>
                  <a:cxn ang="0">
                    <a:pos x="14" y="4"/>
                  </a:cxn>
                  <a:cxn ang="0">
                    <a:pos x="4" y="4"/>
                  </a:cxn>
                  <a:cxn ang="0">
                    <a:pos x="0" y="7"/>
                  </a:cxn>
                  <a:cxn ang="0">
                    <a:pos x="0" y="14"/>
                  </a:cxn>
                  <a:cxn ang="0">
                    <a:pos x="4" y="11"/>
                  </a:cxn>
                </a:cxnLst>
                <a:rect l="0" t="0" r="r" b="b"/>
                <a:pathLst>
                  <a:path w="26" h="14">
                    <a:moveTo>
                      <a:pt x="4" y="11"/>
                    </a:moveTo>
                    <a:lnTo>
                      <a:pt x="11" y="11"/>
                    </a:lnTo>
                    <a:lnTo>
                      <a:pt x="14" y="9"/>
                    </a:lnTo>
                    <a:lnTo>
                      <a:pt x="19" y="9"/>
                    </a:lnTo>
                    <a:lnTo>
                      <a:pt x="21" y="7"/>
                    </a:lnTo>
                    <a:lnTo>
                      <a:pt x="26" y="7"/>
                    </a:lnTo>
                    <a:lnTo>
                      <a:pt x="26" y="0"/>
                    </a:lnTo>
                    <a:lnTo>
                      <a:pt x="21" y="2"/>
                    </a:lnTo>
                    <a:lnTo>
                      <a:pt x="16" y="2"/>
                    </a:lnTo>
                    <a:lnTo>
                      <a:pt x="14" y="4"/>
                    </a:lnTo>
                    <a:lnTo>
                      <a:pt x="4" y="4"/>
                    </a:lnTo>
                    <a:lnTo>
                      <a:pt x="0" y="7"/>
                    </a:lnTo>
                    <a:lnTo>
                      <a:pt x="0" y="14"/>
                    </a:lnTo>
                    <a:lnTo>
                      <a:pt x="4" y="11"/>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6" name="Freeform 5392"/>
              <p:cNvSpPr>
                <a:spLocks/>
              </p:cNvSpPr>
              <p:nvPr/>
            </p:nvSpPr>
            <p:spPr bwMode="auto">
              <a:xfrm>
                <a:off x="8385" y="9074"/>
                <a:ext cx="24" cy="14"/>
              </a:xfrm>
              <a:custGeom>
                <a:avLst/>
                <a:gdLst/>
                <a:ahLst/>
                <a:cxnLst>
                  <a:cxn ang="0">
                    <a:pos x="2" y="11"/>
                  </a:cxn>
                  <a:cxn ang="0">
                    <a:pos x="9" y="11"/>
                  </a:cxn>
                  <a:cxn ang="0">
                    <a:pos x="12" y="9"/>
                  </a:cxn>
                  <a:cxn ang="0">
                    <a:pos x="16" y="9"/>
                  </a:cxn>
                  <a:cxn ang="0">
                    <a:pos x="19" y="7"/>
                  </a:cxn>
                  <a:cxn ang="0">
                    <a:pos x="24" y="7"/>
                  </a:cxn>
                  <a:cxn ang="0">
                    <a:pos x="24" y="0"/>
                  </a:cxn>
                  <a:cxn ang="0">
                    <a:pos x="19" y="2"/>
                  </a:cxn>
                  <a:cxn ang="0">
                    <a:pos x="14" y="2"/>
                  </a:cxn>
                  <a:cxn ang="0">
                    <a:pos x="12" y="4"/>
                  </a:cxn>
                  <a:cxn ang="0">
                    <a:pos x="2" y="4"/>
                  </a:cxn>
                  <a:cxn ang="0">
                    <a:pos x="0" y="7"/>
                  </a:cxn>
                  <a:cxn ang="0">
                    <a:pos x="0" y="14"/>
                  </a:cxn>
                  <a:cxn ang="0">
                    <a:pos x="2" y="11"/>
                  </a:cxn>
                </a:cxnLst>
                <a:rect l="0" t="0" r="r" b="b"/>
                <a:pathLst>
                  <a:path w="24" h="14">
                    <a:moveTo>
                      <a:pt x="2" y="11"/>
                    </a:moveTo>
                    <a:lnTo>
                      <a:pt x="9" y="11"/>
                    </a:lnTo>
                    <a:lnTo>
                      <a:pt x="12" y="9"/>
                    </a:lnTo>
                    <a:lnTo>
                      <a:pt x="16" y="9"/>
                    </a:lnTo>
                    <a:lnTo>
                      <a:pt x="19" y="7"/>
                    </a:lnTo>
                    <a:lnTo>
                      <a:pt x="24" y="7"/>
                    </a:lnTo>
                    <a:lnTo>
                      <a:pt x="24" y="0"/>
                    </a:lnTo>
                    <a:lnTo>
                      <a:pt x="19" y="2"/>
                    </a:lnTo>
                    <a:lnTo>
                      <a:pt x="14" y="2"/>
                    </a:lnTo>
                    <a:lnTo>
                      <a:pt x="12" y="4"/>
                    </a:lnTo>
                    <a:lnTo>
                      <a:pt x="2" y="4"/>
                    </a:lnTo>
                    <a:lnTo>
                      <a:pt x="0" y="7"/>
                    </a:lnTo>
                    <a:lnTo>
                      <a:pt x="0" y="14"/>
                    </a:lnTo>
                    <a:lnTo>
                      <a:pt x="2" y="11"/>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7" name="Freeform 5393"/>
              <p:cNvSpPr>
                <a:spLocks/>
              </p:cNvSpPr>
              <p:nvPr/>
            </p:nvSpPr>
            <p:spPr bwMode="auto">
              <a:xfrm>
                <a:off x="8388" y="9076"/>
                <a:ext cx="21" cy="10"/>
              </a:xfrm>
              <a:custGeom>
                <a:avLst/>
                <a:gdLst/>
                <a:ahLst/>
                <a:cxnLst>
                  <a:cxn ang="0">
                    <a:pos x="7" y="9"/>
                  </a:cxn>
                  <a:cxn ang="0">
                    <a:pos x="7" y="7"/>
                  </a:cxn>
                  <a:cxn ang="0">
                    <a:pos x="14" y="7"/>
                  </a:cxn>
                  <a:cxn ang="0">
                    <a:pos x="16" y="4"/>
                  </a:cxn>
                  <a:cxn ang="0">
                    <a:pos x="21" y="4"/>
                  </a:cxn>
                  <a:cxn ang="0">
                    <a:pos x="21" y="0"/>
                  </a:cxn>
                  <a:cxn ang="0">
                    <a:pos x="9" y="0"/>
                  </a:cxn>
                  <a:cxn ang="0">
                    <a:pos x="7" y="2"/>
                  </a:cxn>
                  <a:cxn ang="0">
                    <a:pos x="0" y="2"/>
                  </a:cxn>
                  <a:cxn ang="0">
                    <a:pos x="0" y="9"/>
                  </a:cxn>
                  <a:cxn ang="0">
                    <a:pos x="7" y="9"/>
                  </a:cxn>
                </a:cxnLst>
                <a:rect l="0" t="0" r="r" b="b"/>
                <a:pathLst>
                  <a:path w="21" h="10">
                    <a:moveTo>
                      <a:pt x="7" y="9"/>
                    </a:moveTo>
                    <a:lnTo>
                      <a:pt x="7" y="7"/>
                    </a:lnTo>
                    <a:lnTo>
                      <a:pt x="14" y="7"/>
                    </a:lnTo>
                    <a:lnTo>
                      <a:pt x="16" y="4"/>
                    </a:lnTo>
                    <a:lnTo>
                      <a:pt x="21" y="4"/>
                    </a:lnTo>
                    <a:lnTo>
                      <a:pt x="21" y="0"/>
                    </a:lnTo>
                    <a:lnTo>
                      <a:pt x="9" y="0"/>
                    </a:lnTo>
                    <a:lnTo>
                      <a:pt x="7" y="2"/>
                    </a:lnTo>
                    <a:lnTo>
                      <a:pt x="0" y="2"/>
                    </a:lnTo>
                    <a:lnTo>
                      <a:pt x="0" y="9"/>
                    </a:lnTo>
                    <a:lnTo>
                      <a:pt x="7" y="9"/>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8" name="Freeform 5394"/>
              <p:cNvSpPr>
                <a:spLocks/>
              </p:cNvSpPr>
              <p:nvPr/>
            </p:nvSpPr>
            <p:spPr bwMode="auto">
              <a:xfrm>
                <a:off x="8388" y="9076"/>
                <a:ext cx="21" cy="10"/>
              </a:xfrm>
              <a:custGeom>
                <a:avLst/>
                <a:gdLst/>
                <a:ahLst/>
                <a:cxnLst>
                  <a:cxn ang="0">
                    <a:pos x="2" y="9"/>
                  </a:cxn>
                  <a:cxn ang="0">
                    <a:pos x="7" y="9"/>
                  </a:cxn>
                  <a:cxn ang="0">
                    <a:pos x="9" y="7"/>
                  </a:cxn>
                  <a:cxn ang="0">
                    <a:pos x="14" y="7"/>
                  </a:cxn>
                  <a:cxn ang="0">
                    <a:pos x="16" y="4"/>
                  </a:cxn>
                  <a:cxn ang="0">
                    <a:pos x="21" y="4"/>
                  </a:cxn>
                  <a:cxn ang="0">
                    <a:pos x="21" y="0"/>
                  </a:cxn>
                  <a:cxn ang="0">
                    <a:pos x="9" y="0"/>
                  </a:cxn>
                  <a:cxn ang="0">
                    <a:pos x="7" y="2"/>
                  </a:cxn>
                  <a:cxn ang="0">
                    <a:pos x="0" y="2"/>
                  </a:cxn>
                  <a:cxn ang="0">
                    <a:pos x="0" y="7"/>
                  </a:cxn>
                  <a:cxn ang="0">
                    <a:pos x="2" y="9"/>
                  </a:cxn>
                </a:cxnLst>
                <a:rect l="0" t="0" r="r" b="b"/>
                <a:pathLst>
                  <a:path w="21" h="10">
                    <a:moveTo>
                      <a:pt x="2" y="9"/>
                    </a:moveTo>
                    <a:lnTo>
                      <a:pt x="7" y="9"/>
                    </a:lnTo>
                    <a:lnTo>
                      <a:pt x="9" y="7"/>
                    </a:lnTo>
                    <a:lnTo>
                      <a:pt x="14" y="7"/>
                    </a:lnTo>
                    <a:lnTo>
                      <a:pt x="16" y="4"/>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9" name="Freeform 5395"/>
              <p:cNvSpPr>
                <a:spLocks/>
              </p:cNvSpPr>
              <p:nvPr/>
            </p:nvSpPr>
            <p:spPr bwMode="auto">
              <a:xfrm>
                <a:off x="8390" y="9076"/>
                <a:ext cx="19" cy="10"/>
              </a:xfrm>
              <a:custGeom>
                <a:avLst/>
                <a:gdLst/>
                <a:ahLst/>
                <a:cxnLst>
                  <a:cxn ang="0">
                    <a:pos x="19" y="0"/>
                  </a:cxn>
                  <a:cxn ang="0">
                    <a:pos x="9" y="0"/>
                  </a:cxn>
                  <a:cxn ang="0">
                    <a:pos x="7" y="2"/>
                  </a:cxn>
                  <a:cxn ang="0">
                    <a:pos x="0" y="2"/>
                  </a:cxn>
                  <a:cxn ang="0">
                    <a:pos x="0" y="9"/>
                  </a:cxn>
                  <a:cxn ang="0">
                    <a:pos x="4" y="9"/>
                  </a:cxn>
                  <a:cxn ang="0">
                    <a:pos x="4" y="7"/>
                  </a:cxn>
                  <a:cxn ang="0">
                    <a:pos x="12" y="7"/>
                  </a:cxn>
                  <a:cxn ang="0">
                    <a:pos x="14" y="4"/>
                  </a:cxn>
                  <a:cxn ang="0">
                    <a:pos x="19" y="4"/>
                  </a:cxn>
                  <a:cxn ang="0">
                    <a:pos x="19" y="0"/>
                  </a:cxn>
                </a:cxnLst>
                <a:rect l="0" t="0" r="r" b="b"/>
                <a:pathLst>
                  <a:path w="19" h="10">
                    <a:moveTo>
                      <a:pt x="19" y="0"/>
                    </a:moveTo>
                    <a:lnTo>
                      <a:pt x="9" y="0"/>
                    </a:lnTo>
                    <a:lnTo>
                      <a:pt x="7" y="2"/>
                    </a:lnTo>
                    <a:lnTo>
                      <a:pt x="0" y="2"/>
                    </a:lnTo>
                    <a:lnTo>
                      <a:pt x="0" y="9"/>
                    </a:lnTo>
                    <a:lnTo>
                      <a:pt x="4" y="9"/>
                    </a:lnTo>
                    <a:lnTo>
                      <a:pt x="4" y="7"/>
                    </a:lnTo>
                    <a:lnTo>
                      <a:pt x="12" y="7"/>
                    </a:lnTo>
                    <a:lnTo>
                      <a:pt x="14" y="4"/>
                    </a:lnTo>
                    <a:lnTo>
                      <a:pt x="19" y="4"/>
                    </a:lnTo>
                    <a:lnTo>
                      <a:pt x="19"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0" name="Freeform 5396"/>
              <p:cNvSpPr>
                <a:spLocks/>
              </p:cNvSpPr>
              <p:nvPr/>
            </p:nvSpPr>
            <p:spPr bwMode="auto">
              <a:xfrm>
                <a:off x="8392" y="9076"/>
                <a:ext cx="17" cy="10"/>
              </a:xfrm>
              <a:custGeom>
                <a:avLst/>
                <a:gdLst/>
                <a:ahLst/>
                <a:cxnLst>
                  <a:cxn ang="0">
                    <a:pos x="12" y="7"/>
                  </a:cxn>
                  <a:cxn ang="0">
                    <a:pos x="16" y="4"/>
                  </a:cxn>
                  <a:cxn ang="0">
                    <a:pos x="16" y="0"/>
                  </a:cxn>
                  <a:cxn ang="0">
                    <a:pos x="7" y="0"/>
                  </a:cxn>
                  <a:cxn ang="0">
                    <a:pos x="4" y="2"/>
                  </a:cxn>
                  <a:cxn ang="0">
                    <a:pos x="0" y="2"/>
                  </a:cxn>
                  <a:cxn ang="0">
                    <a:pos x="0" y="9"/>
                  </a:cxn>
                  <a:cxn ang="0">
                    <a:pos x="4" y="7"/>
                  </a:cxn>
                  <a:cxn ang="0">
                    <a:pos x="12" y="7"/>
                  </a:cxn>
                </a:cxnLst>
                <a:rect l="0" t="0" r="r" b="b"/>
                <a:pathLst>
                  <a:path w="17" h="10">
                    <a:moveTo>
                      <a:pt x="12" y="7"/>
                    </a:moveTo>
                    <a:lnTo>
                      <a:pt x="16" y="4"/>
                    </a:lnTo>
                    <a:lnTo>
                      <a:pt x="16" y="0"/>
                    </a:lnTo>
                    <a:lnTo>
                      <a:pt x="7" y="0"/>
                    </a:lnTo>
                    <a:lnTo>
                      <a:pt x="4" y="2"/>
                    </a:lnTo>
                    <a:lnTo>
                      <a:pt x="0" y="2"/>
                    </a:lnTo>
                    <a:lnTo>
                      <a:pt x="0" y="9"/>
                    </a:lnTo>
                    <a:lnTo>
                      <a:pt x="4" y="7"/>
                    </a:lnTo>
                    <a:lnTo>
                      <a:pt x="12"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1" name="Freeform 5397"/>
              <p:cNvSpPr>
                <a:spLocks/>
              </p:cNvSpPr>
              <p:nvPr/>
            </p:nvSpPr>
            <p:spPr bwMode="auto">
              <a:xfrm>
                <a:off x="8392" y="9076"/>
                <a:ext cx="17" cy="10"/>
              </a:xfrm>
              <a:custGeom>
                <a:avLst/>
                <a:gdLst/>
                <a:ahLst/>
                <a:cxnLst>
                  <a:cxn ang="0">
                    <a:pos x="12" y="7"/>
                  </a:cxn>
                  <a:cxn ang="0">
                    <a:pos x="16" y="4"/>
                  </a:cxn>
                  <a:cxn ang="0">
                    <a:pos x="16" y="0"/>
                  </a:cxn>
                  <a:cxn ang="0">
                    <a:pos x="7" y="0"/>
                  </a:cxn>
                  <a:cxn ang="0">
                    <a:pos x="4" y="2"/>
                  </a:cxn>
                  <a:cxn ang="0">
                    <a:pos x="0" y="2"/>
                  </a:cxn>
                  <a:cxn ang="0">
                    <a:pos x="0" y="9"/>
                  </a:cxn>
                  <a:cxn ang="0">
                    <a:pos x="2" y="7"/>
                  </a:cxn>
                  <a:cxn ang="0">
                    <a:pos x="12" y="7"/>
                  </a:cxn>
                </a:cxnLst>
                <a:rect l="0" t="0" r="r" b="b"/>
                <a:pathLst>
                  <a:path w="17" h="10">
                    <a:moveTo>
                      <a:pt x="12" y="7"/>
                    </a:moveTo>
                    <a:lnTo>
                      <a:pt x="16" y="4"/>
                    </a:lnTo>
                    <a:lnTo>
                      <a:pt x="16" y="0"/>
                    </a:lnTo>
                    <a:lnTo>
                      <a:pt x="7" y="0"/>
                    </a:lnTo>
                    <a:lnTo>
                      <a:pt x="4" y="2"/>
                    </a:lnTo>
                    <a:lnTo>
                      <a:pt x="0" y="2"/>
                    </a:lnTo>
                    <a:lnTo>
                      <a:pt x="0" y="9"/>
                    </a:lnTo>
                    <a:lnTo>
                      <a:pt x="2" y="7"/>
                    </a:lnTo>
                    <a:lnTo>
                      <a:pt x="12"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2" name="Freeform 5398"/>
              <p:cNvSpPr>
                <a:spLocks/>
              </p:cNvSpPr>
              <p:nvPr/>
            </p:nvSpPr>
            <p:spPr bwMode="auto">
              <a:xfrm>
                <a:off x="8395" y="9076"/>
                <a:ext cx="14"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4"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3" name="Freeform 5399"/>
              <p:cNvSpPr>
                <a:spLocks/>
              </p:cNvSpPr>
              <p:nvPr/>
            </p:nvSpPr>
            <p:spPr bwMode="auto">
              <a:xfrm>
                <a:off x="8395" y="9076"/>
                <a:ext cx="14" cy="8"/>
              </a:xfrm>
              <a:custGeom>
                <a:avLst/>
                <a:gdLst/>
                <a:ahLst/>
                <a:cxnLst>
                  <a:cxn ang="0">
                    <a:pos x="0" y="2"/>
                  </a:cxn>
                  <a:cxn ang="0">
                    <a:pos x="0" y="2"/>
                  </a:cxn>
                  <a:cxn ang="0">
                    <a:pos x="2" y="7"/>
                  </a:cxn>
                  <a:cxn ang="0">
                    <a:pos x="7" y="7"/>
                  </a:cxn>
                  <a:cxn ang="0">
                    <a:pos x="14" y="4"/>
                  </a:cxn>
                  <a:cxn ang="0">
                    <a:pos x="14" y="0"/>
                  </a:cxn>
                  <a:cxn ang="0">
                    <a:pos x="0" y="2"/>
                  </a:cxn>
                </a:cxnLst>
                <a:rect l="0" t="0" r="r" b="b"/>
                <a:pathLst>
                  <a:path w="14" h="8">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4" name="Freeform 5400"/>
              <p:cNvSpPr>
                <a:spLocks/>
              </p:cNvSpPr>
              <p:nvPr/>
            </p:nvSpPr>
            <p:spPr bwMode="auto">
              <a:xfrm>
                <a:off x="8380" y="8986"/>
                <a:ext cx="20" cy="0"/>
              </a:xfrm>
              <a:custGeom>
                <a:avLst/>
                <a:gdLst/>
                <a:ahLst/>
                <a:cxnLst>
                  <a:cxn ang="0">
                    <a:pos x="0" y="0"/>
                  </a:cxn>
                  <a:cxn ang="0">
                    <a:pos x="19" y="0"/>
                  </a:cxn>
                </a:cxnLst>
                <a:rect l="0" t="0" r="r" b="b"/>
                <a:pathLst>
                  <a:path w="20">
                    <a:moveTo>
                      <a:pt x="0" y="0"/>
                    </a:moveTo>
                    <a:lnTo>
                      <a:pt x="19" y="0"/>
                    </a:lnTo>
                  </a:path>
                </a:pathLst>
              </a:custGeom>
              <a:noFill/>
              <a:ln w="5842">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5" name="Freeform 5401"/>
              <p:cNvSpPr>
                <a:spLocks/>
              </p:cNvSpPr>
              <p:nvPr/>
            </p:nvSpPr>
            <p:spPr bwMode="auto">
              <a:xfrm>
                <a:off x="8383" y="8986"/>
                <a:ext cx="17" cy="0"/>
              </a:xfrm>
              <a:custGeom>
                <a:avLst/>
                <a:gdLst/>
                <a:ahLst/>
                <a:cxnLst>
                  <a:cxn ang="0">
                    <a:pos x="0" y="0"/>
                  </a:cxn>
                  <a:cxn ang="0">
                    <a:pos x="16" y="0"/>
                  </a:cxn>
                </a:cxnLst>
                <a:rect l="0" t="0" r="r" b="b"/>
                <a:pathLst>
                  <a:path w="17">
                    <a:moveTo>
                      <a:pt x="0" y="0"/>
                    </a:moveTo>
                    <a:lnTo>
                      <a:pt x="16" y="0"/>
                    </a:lnTo>
                  </a:path>
                </a:pathLst>
              </a:custGeom>
              <a:noFill/>
              <a:ln w="5842">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6" name="Freeform 5402"/>
              <p:cNvSpPr>
                <a:spLocks/>
              </p:cNvSpPr>
              <p:nvPr/>
            </p:nvSpPr>
            <p:spPr bwMode="auto">
              <a:xfrm>
                <a:off x="8383" y="8986"/>
                <a:ext cx="17" cy="0"/>
              </a:xfrm>
              <a:custGeom>
                <a:avLst/>
                <a:gdLst/>
                <a:ahLst/>
                <a:cxnLst>
                  <a:cxn ang="0">
                    <a:pos x="0" y="0"/>
                  </a:cxn>
                  <a:cxn ang="0">
                    <a:pos x="16" y="0"/>
                  </a:cxn>
                </a:cxnLst>
                <a:rect l="0" t="0" r="r" b="b"/>
                <a:pathLst>
                  <a:path w="17">
                    <a:moveTo>
                      <a:pt x="0" y="0"/>
                    </a:moveTo>
                    <a:lnTo>
                      <a:pt x="16" y="0"/>
                    </a:lnTo>
                  </a:path>
                </a:pathLst>
              </a:custGeom>
              <a:noFill/>
              <a:ln w="5842">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7" name="Freeform 5403"/>
              <p:cNvSpPr>
                <a:spLocks/>
              </p:cNvSpPr>
              <p:nvPr/>
            </p:nvSpPr>
            <p:spPr bwMode="auto">
              <a:xfrm>
                <a:off x="8383" y="8986"/>
                <a:ext cx="17" cy="0"/>
              </a:xfrm>
              <a:custGeom>
                <a:avLst/>
                <a:gdLst/>
                <a:ahLst/>
                <a:cxnLst>
                  <a:cxn ang="0">
                    <a:pos x="0" y="0"/>
                  </a:cxn>
                  <a:cxn ang="0">
                    <a:pos x="16" y="0"/>
                  </a:cxn>
                </a:cxnLst>
                <a:rect l="0" t="0" r="r" b="b"/>
                <a:pathLst>
                  <a:path w="17">
                    <a:moveTo>
                      <a:pt x="0" y="0"/>
                    </a:moveTo>
                    <a:lnTo>
                      <a:pt x="16" y="0"/>
                    </a:lnTo>
                  </a:path>
                </a:pathLst>
              </a:custGeom>
              <a:noFill/>
              <a:ln w="5842">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8" name="Freeform 5404"/>
              <p:cNvSpPr>
                <a:spLocks/>
              </p:cNvSpPr>
              <p:nvPr/>
            </p:nvSpPr>
            <p:spPr bwMode="auto">
              <a:xfrm>
                <a:off x="8385" y="8986"/>
                <a:ext cx="15" cy="0"/>
              </a:xfrm>
              <a:custGeom>
                <a:avLst/>
                <a:gdLst/>
                <a:ahLst/>
                <a:cxnLst>
                  <a:cxn ang="0">
                    <a:pos x="0" y="0"/>
                  </a:cxn>
                  <a:cxn ang="0">
                    <a:pos x="14" y="0"/>
                  </a:cxn>
                </a:cxnLst>
                <a:rect l="0" t="0" r="r" b="b"/>
                <a:pathLst>
                  <a:path w="15">
                    <a:moveTo>
                      <a:pt x="0" y="0"/>
                    </a:moveTo>
                    <a:lnTo>
                      <a:pt x="14" y="0"/>
                    </a:lnTo>
                  </a:path>
                </a:pathLst>
              </a:custGeom>
              <a:noFill/>
              <a:ln w="5842">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9" name="Freeform 5405"/>
              <p:cNvSpPr>
                <a:spLocks/>
              </p:cNvSpPr>
              <p:nvPr/>
            </p:nvSpPr>
            <p:spPr bwMode="auto">
              <a:xfrm>
                <a:off x="8385" y="8986"/>
                <a:ext cx="15" cy="0"/>
              </a:xfrm>
              <a:custGeom>
                <a:avLst/>
                <a:gdLst/>
                <a:ahLst/>
                <a:cxnLst>
                  <a:cxn ang="0">
                    <a:pos x="0" y="0"/>
                  </a:cxn>
                  <a:cxn ang="0">
                    <a:pos x="14" y="0"/>
                  </a:cxn>
                </a:cxnLst>
                <a:rect l="0" t="0" r="r" b="b"/>
                <a:pathLst>
                  <a:path w="15">
                    <a:moveTo>
                      <a:pt x="0" y="0"/>
                    </a:moveTo>
                    <a:lnTo>
                      <a:pt x="14" y="0"/>
                    </a:lnTo>
                  </a:path>
                </a:pathLst>
              </a:custGeom>
              <a:noFill/>
              <a:ln w="5842">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0" name="Freeform 5406"/>
              <p:cNvSpPr>
                <a:spLocks/>
              </p:cNvSpPr>
              <p:nvPr/>
            </p:nvSpPr>
            <p:spPr bwMode="auto">
              <a:xfrm>
                <a:off x="8388" y="8986"/>
                <a:ext cx="12" cy="0"/>
              </a:xfrm>
              <a:custGeom>
                <a:avLst/>
                <a:gdLst/>
                <a:ahLst/>
                <a:cxnLst>
                  <a:cxn ang="0">
                    <a:pos x="0" y="0"/>
                  </a:cxn>
                  <a:cxn ang="0">
                    <a:pos x="12" y="0"/>
                  </a:cxn>
                </a:cxnLst>
                <a:rect l="0" t="0" r="r" b="b"/>
                <a:pathLst>
                  <a:path w="12">
                    <a:moveTo>
                      <a:pt x="0" y="0"/>
                    </a:moveTo>
                    <a:lnTo>
                      <a:pt x="12" y="0"/>
                    </a:lnTo>
                  </a:path>
                </a:pathLst>
              </a:custGeom>
              <a:noFill/>
              <a:ln w="5842">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1" name="Freeform 5407"/>
              <p:cNvSpPr>
                <a:spLocks/>
              </p:cNvSpPr>
              <p:nvPr/>
            </p:nvSpPr>
            <p:spPr bwMode="auto">
              <a:xfrm>
                <a:off x="8388" y="8986"/>
                <a:ext cx="12" cy="0"/>
              </a:xfrm>
              <a:custGeom>
                <a:avLst/>
                <a:gdLst/>
                <a:ahLst/>
                <a:cxnLst>
                  <a:cxn ang="0">
                    <a:pos x="0" y="0"/>
                  </a:cxn>
                  <a:cxn ang="0">
                    <a:pos x="12" y="0"/>
                  </a:cxn>
                </a:cxnLst>
                <a:rect l="0" t="0" r="r" b="b"/>
                <a:pathLst>
                  <a:path w="12">
                    <a:moveTo>
                      <a:pt x="0" y="0"/>
                    </a:moveTo>
                    <a:lnTo>
                      <a:pt x="12" y="0"/>
                    </a:lnTo>
                  </a:path>
                </a:pathLst>
              </a:custGeom>
              <a:noFill/>
              <a:ln w="5842">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2" name="Freeform 5408"/>
              <p:cNvSpPr>
                <a:spLocks/>
              </p:cNvSpPr>
              <p:nvPr/>
            </p:nvSpPr>
            <p:spPr bwMode="auto">
              <a:xfrm>
                <a:off x="8390" y="8986"/>
                <a:ext cx="10" cy="0"/>
              </a:xfrm>
              <a:custGeom>
                <a:avLst/>
                <a:gdLst/>
                <a:ahLst/>
                <a:cxnLst>
                  <a:cxn ang="0">
                    <a:pos x="0" y="0"/>
                  </a:cxn>
                  <a:cxn ang="0">
                    <a:pos x="9" y="0"/>
                  </a:cxn>
                </a:cxnLst>
                <a:rect l="0" t="0" r="r" b="b"/>
                <a:pathLst>
                  <a:path w="10">
                    <a:moveTo>
                      <a:pt x="0" y="0"/>
                    </a:moveTo>
                    <a:lnTo>
                      <a:pt x="9" y="0"/>
                    </a:lnTo>
                  </a:path>
                </a:pathLst>
              </a:custGeom>
              <a:noFill/>
              <a:ln w="5842">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3" name="Freeform 5409"/>
              <p:cNvSpPr>
                <a:spLocks/>
              </p:cNvSpPr>
              <p:nvPr/>
            </p:nvSpPr>
            <p:spPr bwMode="auto">
              <a:xfrm>
                <a:off x="8390" y="8986"/>
                <a:ext cx="10" cy="0"/>
              </a:xfrm>
              <a:custGeom>
                <a:avLst/>
                <a:gdLst/>
                <a:ahLst/>
                <a:cxnLst>
                  <a:cxn ang="0">
                    <a:pos x="0" y="0"/>
                  </a:cxn>
                  <a:cxn ang="0">
                    <a:pos x="9" y="0"/>
                  </a:cxn>
                </a:cxnLst>
                <a:rect l="0" t="0" r="r" b="b"/>
                <a:pathLst>
                  <a:path w="10">
                    <a:moveTo>
                      <a:pt x="0" y="0"/>
                    </a:moveTo>
                    <a:lnTo>
                      <a:pt x="9" y="0"/>
                    </a:lnTo>
                  </a:path>
                </a:pathLst>
              </a:custGeom>
              <a:noFill/>
              <a:ln w="5842">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4" name="Freeform 5410"/>
              <p:cNvSpPr>
                <a:spLocks/>
              </p:cNvSpPr>
              <p:nvPr/>
            </p:nvSpPr>
            <p:spPr bwMode="auto">
              <a:xfrm>
                <a:off x="8392" y="8986"/>
                <a:ext cx="8" cy="0"/>
              </a:xfrm>
              <a:custGeom>
                <a:avLst/>
                <a:gdLst/>
                <a:ahLst/>
                <a:cxnLst>
                  <a:cxn ang="0">
                    <a:pos x="0" y="0"/>
                  </a:cxn>
                  <a:cxn ang="0">
                    <a:pos x="7" y="0"/>
                  </a:cxn>
                </a:cxnLst>
                <a:rect l="0" t="0" r="r" b="b"/>
                <a:pathLst>
                  <a:path w="8">
                    <a:moveTo>
                      <a:pt x="0" y="0"/>
                    </a:moveTo>
                    <a:lnTo>
                      <a:pt x="7" y="0"/>
                    </a:lnTo>
                  </a:path>
                </a:pathLst>
              </a:custGeom>
              <a:noFill/>
              <a:ln w="5842">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5" name="Freeform 5411"/>
              <p:cNvSpPr>
                <a:spLocks/>
              </p:cNvSpPr>
              <p:nvPr/>
            </p:nvSpPr>
            <p:spPr bwMode="auto">
              <a:xfrm>
                <a:off x="8392" y="8986"/>
                <a:ext cx="8" cy="0"/>
              </a:xfrm>
              <a:custGeom>
                <a:avLst/>
                <a:gdLst/>
                <a:ahLst/>
                <a:cxnLst>
                  <a:cxn ang="0">
                    <a:pos x="0" y="0"/>
                  </a:cxn>
                  <a:cxn ang="0">
                    <a:pos x="7" y="0"/>
                  </a:cxn>
                </a:cxnLst>
                <a:rect l="0" t="0" r="r" b="b"/>
                <a:pathLst>
                  <a:path w="8">
                    <a:moveTo>
                      <a:pt x="0" y="0"/>
                    </a:moveTo>
                    <a:lnTo>
                      <a:pt x="7" y="0"/>
                    </a:lnTo>
                  </a:path>
                </a:pathLst>
              </a:custGeom>
              <a:noFill/>
              <a:ln w="5842">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6" name="Freeform 5412"/>
              <p:cNvSpPr>
                <a:spLocks/>
              </p:cNvSpPr>
              <p:nvPr/>
            </p:nvSpPr>
            <p:spPr bwMode="auto">
              <a:xfrm>
                <a:off x="8395" y="8992"/>
                <a:ext cx="12" cy="82"/>
              </a:xfrm>
              <a:custGeom>
                <a:avLst/>
                <a:gdLst/>
                <a:ahLst/>
                <a:cxnLst>
                  <a:cxn ang="0">
                    <a:pos x="7" y="60"/>
                  </a:cxn>
                  <a:cxn ang="0">
                    <a:pos x="7" y="81"/>
                  </a:cxn>
                  <a:cxn ang="0">
                    <a:pos x="12" y="79"/>
                  </a:cxn>
                  <a:cxn ang="0">
                    <a:pos x="12" y="60"/>
                  </a:cxn>
                  <a:cxn ang="0">
                    <a:pos x="9" y="40"/>
                  </a:cxn>
                  <a:cxn ang="0">
                    <a:pos x="9" y="21"/>
                  </a:cxn>
                  <a:cxn ang="0">
                    <a:pos x="4" y="0"/>
                  </a:cxn>
                  <a:cxn ang="0">
                    <a:pos x="0" y="2"/>
                  </a:cxn>
                  <a:cxn ang="0">
                    <a:pos x="7" y="60"/>
                  </a:cxn>
                </a:cxnLst>
                <a:rect l="0" t="0" r="r" b="b"/>
                <a:pathLst>
                  <a:path w="12" h="82">
                    <a:moveTo>
                      <a:pt x="7" y="60"/>
                    </a:moveTo>
                    <a:lnTo>
                      <a:pt x="7" y="81"/>
                    </a:lnTo>
                    <a:lnTo>
                      <a:pt x="12" y="79"/>
                    </a:lnTo>
                    <a:lnTo>
                      <a:pt x="12" y="60"/>
                    </a:lnTo>
                    <a:lnTo>
                      <a:pt x="9" y="40"/>
                    </a:lnTo>
                    <a:lnTo>
                      <a:pt x="9" y="21"/>
                    </a:lnTo>
                    <a:lnTo>
                      <a:pt x="4" y="0"/>
                    </a:lnTo>
                    <a:lnTo>
                      <a:pt x="0" y="2"/>
                    </a:lnTo>
                    <a:lnTo>
                      <a:pt x="7" y="6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7" name="Freeform 5413"/>
              <p:cNvSpPr>
                <a:spLocks/>
              </p:cNvSpPr>
              <p:nvPr/>
            </p:nvSpPr>
            <p:spPr bwMode="auto">
              <a:xfrm>
                <a:off x="8392" y="8992"/>
                <a:ext cx="15" cy="82"/>
              </a:xfrm>
              <a:custGeom>
                <a:avLst/>
                <a:gdLst/>
                <a:ahLst/>
                <a:cxnLst>
                  <a:cxn ang="0">
                    <a:pos x="4" y="21"/>
                  </a:cxn>
                  <a:cxn ang="0">
                    <a:pos x="7" y="40"/>
                  </a:cxn>
                  <a:cxn ang="0">
                    <a:pos x="7" y="81"/>
                  </a:cxn>
                  <a:cxn ang="0">
                    <a:pos x="9" y="79"/>
                  </a:cxn>
                  <a:cxn ang="0">
                    <a:pos x="14" y="79"/>
                  </a:cxn>
                  <a:cxn ang="0">
                    <a:pos x="12" y="60"/>
                  </a:cxn>
                  <a:cxn ang="0">
                    <a:pos x="12" y="40"/>
                  </a:cxn>
                  <a:cxn ang="0">
                    <a:pos x="9" y="21"/>
                  </a:cxn>
                  <a:cxn ang="0">
                    <a:pos x="7" y="0"/>
                  </a:cxn>
                  <a:cxn ang="0">
                    <a:pos x="2" y="0"/>
                  </a:cxn>
                  <a:cxn ang="0">
                    <a:pos x="0" y="2"/>
                  </a:cxn>
                  <a:cxn ang="0">
                    <a:pos x="4" y="21"/>
                  </a:cxn>
                </a:cxnLst>
                <a:rect l="0" t="0" r="r" b="b"/>
                <a:pathLst>
                  <a:path w="15" h="82">
                    <a:moveTo>
                      <a:pt x="4" y="21"/>
                    </a:moveTo>
                    <a:lnTo>
                      <a:pt x="7" y="40"/>
                    </a:lnTo>
                    <a:lnTo>
                      <a:pt x="7" y="81"/>
                    </a:lnTo>
                    <a:lnTo>
                      <a:pt x="9" y="79"/>
                    </a:lnTo>
                    <a:lnTo>
                      <a:pt x="14" y="79"/>
                    </a:lnTo>
                    <a:lnTo>
                      <a:pt x="12" y="60"/>
                    </a:lnTo>
                    <a:lnTo>
                      <a:pt x="12" y="40"/>
                    </a:lnTo>
                    <a:lnTo>
                      <a:pt x="9" y="21"/>
                    </a:lnTo>
                    <a:lnTo>
                      <a:pt x="7" y="0"/>
                    </a:lnTo>
                    <a:lnTo>
                      <a:pt x="2" y="0"/>
                    </a:lnTo>
                    <a:lnTo>
                      <a:pt x="0" y="2"/>
                    </a:lnTo>
                    <a:lnTo>
                      <a:pt x="4" y="21"/>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8" name="Freeform 5414"/>
              <p:cNvSpPr>
                <a:spLocks/>
              </p:cNvSpPr>
              <p:nvPr/>
            </p:nvSpPr>
            <p:spPr bwMode="auto">
              <a:xfrm>
                <a:off x="8392" y="8992"/>
                <a:ext cx="12" cy="82"/>
              </a:xfrm>
              <a:custGeom>
                <a:avLst/>
                <a:gdLst/>
                <a:ahLst/>
                <a:cxnLst>
                  <a:cxn ang="0">
                    <a:pos x="0" y="2"/>
                  </a:cxn>
                  <a:cxn ang="0">
                    <a:pos x="0" y="12"/>
                  </a:cxn>
                  <a:cxn ang="0">
                    <a:pos x="4" y="31"/>
                  </a:cxn>
                  <a:cxn ang="0">
                    <a:pos x="4" y="40"/>
                  </a:cxn>
                  <a:cxn ang="0">
                    <a:pos x="7" y="50"/>
                  </a:cxn>
                  <a:cxn ang="0">
                    <a:pos x="7" y="81"/>
                  </a:cxn>
                  <a:cxn ang="0">
                    <a:pos x="12" y="79"/>
                  </a:cxn>
                  <a:cxn ang="0">
                    <a:pos x="12" y="40"/>
                  </a:cxn>
                  <a:cxn ang="0">
                    <a:pos x="9" y="21"/>
                  </a:cxn>
                  <a:cxn ang="0">
                    <a:pos x="4" y="0"/>
                  </a:cxn>
                  <a:cxn ang="0">
                    <a:pos x="0" y="2"/>
                  </a:cxn>
                </a:cxnLst>
                <a:rect l="0" t="0" r="r" b="b"/>
                <a:pathLst>
                  <a:path w="12" h="82">
                    <a:moveTo>
                      <a:pt x="0" y="2"/>
                    </a:moveTo>
                    <a:lnTo>
                      <a:pt x="0" y="12"/>
                    </a:lnTo>
                    <a:lnTo>
                      <a:pt x="4" y="31"/>
                    </a:lnTo>
                    <a:lnTo>
                      <a:pt x="4" y="40"/>
                    </a:lnTo>
                    <a:lnTo>
                      <a:pt x="7" y="50"/>
                    </a:lnTo>
                    <a:lnTo>
                      <a:pt x="7" y="81"/>
                    </a:lnTo>
                    <a:lnTo>
                      <a:pt x="12" y="79"/>
                    </a:lnTo>
                    <a:lnTo>
                      <a:pt x="12" y="40"/>
                    </a:lnTo>
                    <a:lnTo>
                      <a:pt x="9" y="21"/>
                    </a:lnTo>
                    <a:lnTo>
                      <a:pt x="4" y="0"/>
                    </a:lnTo>
                    <a:lnTo>
                      <a:pt x="0"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9" name="Freeform 5415"/>
              <p:cNvSpPr>
                <a:spLocks/>
              </p:cNvSpPr>
              <p:nvPr/>
            </p:nvSpPr>
            <p:spPr bwMode="auto">
              <a:xfrm>
                <a:off x="8390" y="8992"/>
                <a:ext cx="14" cy="82"/>
              </a:xfrm>
              <a:custGeom>
                <a:avLst/>
                <a:gdLst/>
                <a:ahLst/>
                <a:cxnLst>
                  <a:cxn ang="0">
                    <a:pos x="4" y="21"/>
                  </a:cxn>
                  <a:cxn ang="0">
                    <a:pos x="7" y="40"/>
                  </a:cxn>
                  <a:cxn ang="0">
                    <a:pos x="7" y="81"/>
                  </a:cxn>
                  <a:cxn ang="0">
                    <a:pos x="9" y="79"/>
                  </a:cxn>
                  <a:cxn ang="0">
                    <a:pos x="14" y="79"/>
                  </a:cxn>
                  <a:cxn ang="0">
                    <a:pos x="14" y="60"/>
                  </a:cxn>
                  <a:cxn ang="0">
                    <a:pos x="9" y="21"/>
                  </a:cxn>
                  <a:cxn ang="0">
                    <a:pos x="7" y="0"/>
                  </a:cxn>
                  <a:cxn ang="0">
                    <a:pos x="2" y="0"/>
                  </a:cxn>
                  <a:cxn ang="0">
                    <a:pos x="0" y="2"/>
                  </a:cxn>
                  <a:cxn ang="0">
                    <a:pos x="4" y="21"/>
                  </a:cxn>
                </a:cxnLst>
                <a:rect l="0" t="0" r="r" b="b"/>
                <a:pathLst>
                  <a:path w="14" h="82">
                    <a:moveTo>
                      <a:pt x="4" y="21"/>
                    </a:moveTo>
                    <a:lnTo>
                      <a:pt x="7" y="40"/>
                    </a:lnTo>
                    <a:lnTo>
                      <a:pt x="7" y="81"/>
                    </a:lnTo>
                    <a:lnTo>
                      <a:pt x="9" y="79"/>
                    </a:lnTo>
                    <a:lnTo>
                      <a:pt x="14" y="79"/>
                    </a:lnTo>
                    <a:lnTo>
                      <a:pt x="14" y="60"/>
                    </a:lnTo>
                    <a:lnTo>
                      <a:pt x="9" y="21"/>
                    </a:lnTo>
                    <a:lnTo>
                      <a:pt x="7" y="0"/>
                    </a:lnTo>
                    <a:lnTo>
                      <a:pt x="2" y="0"/>
                    </a:lnTo>
                    <a:lnTo>
                      <a:pt x="0" y="2"/>
                    </a:lnTo>
                    <a:lnTo>
                      <a:pt x="4" y="21"/>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0" name="Freeform 5416"/>
              <p:cNvSpPr>
                <a:spLocks/>
              </p:cNvSpPr>
              <p:nvPr/>
            </p:nvSpPr>
            <p:spPr bwMode="auto">
              <a:xfrm>
                <a:off x="8390" y="8992"/>
                <a:ext cx="12" cy="80"/>
              </a:xfrm>
              <a:custGeom>
                <a:avLst/>
                <a:gdLst/>
                <a:ahLst/>
                <a:cxnLst>
                  <a:cxn ang="0">
                    <a:pos x="7" y="60"/>
                  </a:cxn>
                  <a:cxn ang="0">
                    <a:pos x="7" y="79"/>
                  </a:cxn>
                  <a:cxn ang="0">
                    <a:pos x="12" y="79"/>
                  </a:cxn>
                  <a:cxn ang="0">
                    <a:pos x="12" y="40"/>
                  </a:cxn>
                  <a:cxn ang="0">
                    <a:pos x="9" y="21"/>
                  </a:cxn>
                  <a:cxn ang="0">
                    <a:pos x="4" y="0"/>
                  </a:cxn>
                  <a:cxn ang="0">
                    <a:pos x="0" y="2"/>
                  </a:cxn>
                  <a:cxn ang="0">
                    <a:pos x="7" y="60"/>
                  </a:cxn>
                </a:cxnLst>
                <a:rect l="0" t="0" r="r" b="b"/>
                <a:pathLst>
                  <a:path w="12" h="80">
                    <a:moveTo>
                      <a:pt x="7" y="60"/>
                    </a:moveTo>
                    <a:lnTo>
                      <a:pt x="7" y="79"/>
                    </a:lnTo>
                    <a:lnTo>
                      <a:pt x="12" y="79"/>
                    </a:lnTo>
                    <a:lnTo>
                      <a:pt x="12" y="40"/>
                    </a:lnTo>
                    <a:lnTo>
                      <a:pt x="9" y="21"/>
                    </a:lnTo>
                    <a:lnTo>
                      <a:pt x="4" y="0"/>
                    </a:lnTo>
                    <a:lnTo>
                      <a:pt x="0" y="2"/>
                    </a:lnTo>
                    <a:lnTo>
                      <a:pt x="7" y="6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1" name="Freeform 5417"/>
              <p:cNvSpPr>
                <a:spLocks/>
              </p:cNvSpPr>
              <p:nvPr/>
            </p:nvSpPr>
            <p:spPr bwMode="auto">
              <a:xfrm>
                <a:off x="8388" y="8992"/>
                <a:ext cx="14" cy="82"/>
              </a:xfrm>
              <a:custGeom>
                <a:avLst/>
                <a:gdLst/>
                <a:ahLst/>
                <a:cxnLst>
                  <a:cxn ang="0">
                    <a:pos x="0" y="2"/>
                  </a:cxn>
                  <a:cxn ang="0">
                    <a:pos x="4" y="21"/>
                  </a:cxn>
                  <a:cxn ang="0">
                    <a:pos x="7" y="40"/>
                  </a:cxn>
                  <a:cxn ang="0">
                    <a:pos x="7" y="81"/>
                  </a:cxn>
                  <a:cxn ang="0">
                    <a:pos x="9" y="79"/>
                  </a:cxn>
                  <a:cxn ang="0">
                    <a:pos x="14" y="79"/>
                  </a:cxn>
                  <a:cxn ang="0">
                    <a:pos x="14" y="60"/>
                  </a:cxn>
                  <a:cxn ang="0">
                    <a:pos x="9" y="21"/>
                  </a:cxn>
                  <a:cxn ang="0">
                    <a:pos x="7" y="0"/>
                  </a:cxn>
                  <a:cxn ang="0">
                    <a:pos x="4" y="0"/>
                  </a:cxn>
                  <a:cxn ang="0">
                    <a:pos x="0" y="2"/>
                  </a:cxn>
                </a:cxnLst>
                <a:rect l="0" t="0" r="r" b="b"/>
                <a:pathLst>
                  <a:path w="14" h="82">
                    <a:moveTo>
                      <a:pt x="0" y="2"/>
                    </a:moveTo>
                    <a:lnTo>
                      <a:pt x="4" y="21"/>
                    </a:lnTo>
                    <a:lnTo>
                      <a:pt x="7" y="40"/>
                    </a:lnTo>
                    <a:lnTo>
                      <a:pt x="7" y="81"/>
                    </a:lnTo>
                    <a:lnTo>
                      <a:pt x="9" y="79"/>
                    </a:lnTo>
                    <a:lnTo>
                      <a:pt x="14" y="79"/>
                    </a:lnTo>
                    <a:lnTo>
                      <a:pt x="14" y="60"/>
                    </a:lnTo>
                    <a:lnTo>
                      <a:pt x="9" y="21"/>
                    </a:lnTo>
                    <a:lnTo>
                      <a:pt x="7" y="0"/>
                    </a:lnTo>
                    <a:lnTo>
                      <a:pt x="4" y="0"/>
                    </a:lnTo>
                    <a:lnTo>
                      <a:pt x="0"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2" name="Freeform 5418"/>
              <p:cNvSpPr>
                <a:spLocks/>
              </p:cNvSpPr>
              <p:nvPr/>
            </p:nvSpPr>
            <p:spPr bwMode="auto">
              <a:xfrm>
                <a:off x="8388" y="8992"/>
                <a:ext cx="12" cy="82"/>
              </a:xfrm>
              <a:custGeom>
                <a:avLst/>
                <a:gdLst/>
                <a:ahLst/>
                <a:cxnLst>
                  <a:cxn ang="0">
                    <a:pos x="7" y="60"/>
                  </a:cxn>
                  <a:cxn ang="0">
                    <a:pos x="7" y="81"/>
                  </a:cxn>
                  <a:cxn ang="0">
                    <a:pos x="12" y="79"/>
                  </a:cxn>
                  <a:cxn ang="0">
                    <a:pos x="12" y="40"/>
                  </a:cxn>
                  <a:cxn ang="0">
                    <a:pos x="9" y="21"/>
                  </a:cxn>
                  <a:cxn ang="0">
                    <a:pos x="4" y="0"/>
                  </a:cxn>
                  <a:cxn ang="0">
                    <a:pos x="0" y="2"/>
                  </a:cxn>
                  <a:cxn ang="0">
                    <a:pos x="7" y="60"/>
                  </a:cxn>
                </a:cxnLst>
                <a:rect l="0" t="0" r="r" b="b"/>
                <a:pathLst>
                  <a:path w="12" h="82">
                    <a:moveTo>
                      <a:pt x="7" y="60"/>
                    </a:moveTo>
                    <a:lnTo>
                      <a:pt x="7" y="81"/>
                    </a:lnTo>
                    <a:lnTo>
                      <a:pt x="12" y="79"/>
                    </a:lnTo>
                    <a:lnTo>
                      <a:pt x="12" y="40"/>
                    </a:lnTo>
                    <a:lnTo>
                      <a:pt x="9" y="21"/>
                    </a:lnTo>
                    <a:lnTo>
                      <a:pt x="4" y="0"/>
                    </a:lnTo>
                    <a:lnTo>
                      <a:pt x="0" y="2"/>
                    </a:lnTo>
                    <a:lnTo>
                      <a:pt x="7" y="6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3" name="Freeform 5419"/>
              <p:cNvSpPr>
                <a:spLocks/>
              </p:cNvSpPr>
              <p:nvPr/>
            </p:nvSpPr>
            <p:spPr bwMode="auto">
              <a:xfrm>
                <a:off x="8385" y="8992"/>
                <a:ext cx="15" cy="82"/>
              </a:xfrm>
              <a:custGeom>
                <a:avLst/>
                <a:gdLst/>
                <a:ahLst/>
                <a:cxnLst>
                  <a:cxn ang="0">
                    <a:pos x="0" y="2"/>
                  </a:cxn>
                  <a:cxn ang="0">
                    <a:pos x="4" y="21"/>
                  </a:cxn>
                  <a:cxn ang="0">
                    <a:pos x="7" y="40"/>
                  </a:cxn>
                  <a:cxn ang="0">
                    <a:pos x="7" y="81"/>
                  </a:cxn>
                  <a:cxn ang="0">
                    <a:pos x="9" y="79"/>
                  </a:cxn>
                  <a:cxn ang="0">
                    <a:pos x="14" y="79"/>
                  </a:cxn>
                  <a:cxn ang="0">
                    <a:pos x="14" y="60"/>
                  </a:cxn>
                  <a:cxn ang="0">
                    <a:pos x="9" y="21"/>
                  </a:cxn>
                  <a:cxn ang="0">
                    <a:pos x="7" y="0"/>
                  </a:cxn>
                  <a:cxn ang="0">
                    <a:pos x="4" y="0"/>
                  </a:cxn>
                  <a:cxn ang="0">
                    <a:pos x="0" y="2"/>
                  </a:cxn>
                </a:cxnLst>
                <a:rect l="0" t="0" r="r" b="b"/>
                <a:pathLst>
                  <a:path w="15" h="82">
                    <a:moveTo>
                      <a:pt x="0" y="2"/>
                    </a:moveTo>
                    <a:lnTo>
                      <a:pt x="4" y="21"/>
                    </a:lnTo>
                    <a:lnTo>
                      <a:pt x="7" y="40"/>
                    </a:lnTo>
                    <a:lnTo>
                      <a:pt x="7" y="81"/>
                    </a:lnTo>
                    <a:lnTo>
                      <a:pt x="9" y="79"/>
                    </a:lnTo>
                    <a:lnTo>
                      <a:pt x="14" y="79"/>
                    </a:lnTo>
                    <a:lnTo>
                      <a:pt x="14" y="60"/>
                    </a:lnTo>
                    <a:lnTo>
                      <a:pt x="9" y="21"/>
                    </a:lnTo>
                    <a:lnTo>
                      <a:pt x="7" y="0"/>
                    </a:lnTo>
                    <a:lnTo>
                      <a:pt x="4" y="0"/>
                    </a:lnTo>
                    <a:lnTo>
                      <a:pt x="0"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4" name="Freeform 5420"/>
              <p:cNvSpPr>
                <a:spLocks/>
              </p:cNvSpPr>
              <p:nvPr/>
            </p:nvSpPr>
            <p:spPr bwMode="auto">
              <a:xfrm>
                <a:off x="8385" y="8992"/>
                <a:ext cx="12" cy="82"/>
              </a:xfrm>
              <a:custGeom>
                <a:avLst/>
                <a:gdLst/>
                <a:ahLst/>
                <a:cxnLst>
                  <a:cxn ang="0">
                    <a:pos x="12" y="40"/>
                  </a:cxn>
                  <a:cxn ang="0">
                    <a:pos x="9" y="21"/>
                  </a:cxn>
                  <a:cxn ang="0">
                    <a:pos x="7" y="0"/>
                  </a:cxn>
                  <a:cxn ang="0">
                    <a:pos x="2" y="0"/>
                  </a:cxn>
                  <a:cxn ang="0">
                    <a:pos x="0" y="2"/>
                  </a:cxn>
                  <a:cxn ang="0">
                    <a:pos x="7" y="60"/>
                  </a:cxn>
                  <a:cxn ang="0">
                    <a:pos x="7" y="81"/>
                  </a:cxn>
                  <a:cxn ang="0">
                    <a:pos x="12" y="79"/>
                  </a:cxn>
                  <a:cxn ang="0">
                    <a:pos x="12" y="40"/>
                  </a:cxn>
                </a:cxnLst>
                <a:rect l="0" t="0" r="r" b="b"/>
                <a:pathLst>
                  <a:path w="12" h="82">
                    <a:moveTo>
                      <a:pt x="12" y="40"/>
                    </a:moveTo>
                    <a:lnTo>
                      <a:pt x="9" y="21"/>
                    </a:lnTo>
                    <a:lnTo>
                      <a:pt x="7" y="0"/>
                    </a:lnTo>
                    <a:lnTo>
                      <a:pt x="2" y="0"/>
                    </a:lnTo>
                    <a:lnTo>
                      <a:pt x="0" y="2"/>
                    </a:lnTo>
                    <a:lnTo>
                      <a:pt x="7" y="60"/>
                    </a:lnTo>
                    <a:lnTo>
                      <a:pt x="7" y="81"/>
                    </a:lnTo>
                    <a:lnTo>
                      <a:pt x="12" y="79"/>
                    </a:lnTo>
                    <a:lnTo>
                      <a:pt x="12" y="4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5" name="Freeform 5421"/>
              <p:cNvSpPr>
                <a:spLocks/>
              </p:cNvSpPr>
              <p:nvPr/>
            </p:nvSpPr>
            <p:spPr bwMode="auto">
              <a:xfrm>
                <a:off x="8383" y="8992"/>
                <a:ext cx="14" cy="82"/>
              </a:xfrm>
              <a:custGeom>
                <a:avLst/>
                <a:gdLst/>
                <a:ahLst/>
                <a:cxnLst>
                  <a:cxn ang="0">
                    <a:pos x="0" y="2"/>
                  </a:cxn>
                  <a:cxn ang="0">
                    <a:pos x="4" y="21"/>
                  </a:cxn>
                  <a:cxn ang="0">
                    <a:pos x="7" y="40"/>
                  </a:cxn>
                  <a:cxn ang="0">
                    <a:pos x="7" y="60"/>
                  </a:cxn>
                  <a:cxn ang="0">
                    <a:pos x="9" y="81"/>
                  </a:cxn>
                  <a:cxn ang="0">
                    <a:pos x="9" y="79"/>
                  </a:cxn>
                  <a:cxn ang="0">
                    <a:pos x="14" y="79"/>
                  </a:cxn>
                  <a:cxn ang="0">
                    <a:pos x="14" y="60"/>
                  </a:cxn>
                  <a:cxn ang="0">
                    <a:pos x="9" y="21"/>
                  </a:cxn>
                  <a:cxn ang="0">
                    <a:pos x="7" y="0"/>
                  </a:cxn>
                  <a:cxn ang="0">
                    <a:pos x="4" y="0"/>
                  </a:cxn>
                  <a:cxn ang="0">
                    <a:pos x="0" y="2"/>
                  </a:cxn>
                </a:cxnLst>
                <a:rect l="0" t="0" r="r" b="b"/>
                <a:pathLst>
                  <a:path w="14" h="82">
                    <a:moveTo>
                      <a:pt x="0" y="2"/>
                    </a:moveTo>
                    <a:lnTo>
                      <a:pt x="4" y="21"/>
                    </a:lnTo>
                    <a:lnTo>
                      <a:pt x="7" y="40"/>
                    </a:lnTo>
                    <a:lnTo>
                      <a:pt x="7" y="60"/>
                    </a:lnTo>
                    <a:lnTo>
                      <a:pt x="9" y="81"/>
                    </a:lnTo>
                    <a:lnTo>
                      <a:pt x="9" y="79"/>
                    </a:lnTo>
                    <a:lnTo>
                      <a:pt x="14" y="79"/>
                    </a:lnTo>
                    <a:lnTo>
                      <a:pt x="14" y="60"/>
                    </a:lnTo>
                    <a:lnTo>
                      <a:pt x="9" y="21"/>
                    </a:lnTo>
                    <a:lnTo>
                      <a:pt x="7" y="0"/>
                    </a:lnTo>
                    <a:lnTo>
                      <a:pt x="4" y="0"/>
                    </a:lnTo>
                    <a:lnTo>
                      <a:pt x="0"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6" name="Freeform 5422"/>
              <p:cNvSpPr>
                <a:spLocks/>
              </p:cNvSpPr>
              <p:nvPr/>
            </p:nvSpPr>
            <p:spPr bwMode="auto">
              <a:xfrm>
                <a:off x="8383" y="8992"/>
                <a:ext cx="12" cy="82"/>
              </a:xfrm>
              <a:custGeom>
                <a:avLst/>
                <a:gdLst/>
                <a:ahLst/>
                <a:cxnLst>
                  <a:cxn ang="0">
                    <a:pos x="11" y="40"/>
                  </a:cxn>
                  <a:cxn ang="0">
                    <a:pos x="9" y="21"/>
                  </a:cxn>
                  <a:cxn ang="0">
                    <a:pos x="7" y="0"/>
                  </a:cxn>
                  <a:cxn ang="0">
                    <a:pos x="2" y="0"/>
                  </a:cxn>
                  <a:cxn ang="0">
                    <a:pos x="0" y="2"/>
                  </a:cxn>
                  <a:cxn ang="0">
                    <a:pos x="7" y="60"/>
                  </a:cxn>
                  <a:cxn ang="0">
                    <a:pos x="7" y="81"/>
                  </a:cxn>
                  <a:cxn ang="0">
                    <a:pos x="11" y="79"/>
                  </a:cxn>
                  <a:cxn ang="0">
                    <a:pos x="11" y="40"/>
                  </a:cxn>
                </a:cxnLst>
                <a:rect l="0" t="0" r="r" b="b"/>
                <a:pathLst>
                  <a:path w="12" h="82">
                    <a:moveTo>
                      <a:pt x="11" y="40"/>
                    </a:moveTo>
                    <a:lnTo>
                      <a:pt x="9" y="21"/>
                    </a:lnTo>
                    <a:lnTo>
                      <a:pt x="7" y="0"/>
                    </a:lnTo>
                    <a:lnTo>
                      <a:pt x="2" y="0"/>
                    </a:lnTo>
                    <a:lnTo>
                      <a:pt x="0" y="2"/>
                    </a:lnTo>
                    <a:lnTo>
                      <a:pt x="7" y="60"/>
                    </a:lnTo>
                    <a:lnTo>
                      <a:pt x="7" y="81"/>
                    </a:lnTo>
                    <a:lnTo>
                      <a:pt x="11" y="79"/>
                    </a:lnTo>
                    <a:lnTo>
                      <a:pt x="11" y="4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7" name="Freeform 5423"/>
              <p:cNvSpPr>
                <a:spLocks/>
              </p:cNvSpPr>
              <p:nvPr/>
            </p:nvSpPr>
            <p:spPr bwMode="auto">
              <a:xfrm>
                <a:off x="8383" y="8992"/>
                <a:ext cx="12" cy="82"/>
              </a:xfrm>
              <a:custGeom>
                <a:avLst/>
                <a:gdLst/>
                <a:ahLst/>
                <a:cxnLst>
                  <a:cxn ang="0">
                    <a:pos x="0" y="2"/>
                  </a:cxn>
                  <a:cxn ang="0">
                    <a:pos x="4" y="40"/>
                  </a:cxn>
                  <a:cxn ang="0">
                    <a:pos x="4" y="60"/>
                  </a:cxn>
                  <a:cxn ang="0">
                    <a:pos x="7" y="81"/>
                  </a:cxn>
                  <a:cxn ang="0">
                    <a:pos x="11" y="79"/>
                  </a:cxn>
                  <a:cxn ang="0">
                    <a:pos x="11" y="60"/>
                  </a:cxn>
                  <a:cxn ang="0">
                    <a:pos x="7" y="21"/>
                  </a:cxn>
                  <a:cxn ang="0">
                    <a:pos x="4" y="0"/>
                  </a:cxn>
                  <a:cxn ang="0">
                    <a:pos x="0" y="2"/>
                  </a:cxn>
                </a:cxnLst>
                <a:rect l="0" t="0" r="r" b="b"/>
                <a:pathLst>
                  <a:path w="12" h="82">
                    <a:moveTo>
                      <a:pt x="0" y="2"/>
                    </a:moveTo>
                    <a:lnTo>
                      <a:pt x="4" y="40"/>
                    </a:lnTo>
                    <a:lnTo>
                      <a:pt x="4" y="60"/>
                    </a:lnTo>
                    <a:lnTo>
                      <a:pt x="7" y="81"/>
                    </a:lnTo>
                    <a:lnTo>
                      <a:pt x="11" y="79"/>
                    </a:lnTo>
                    <a:lnTo>
                      <a:pt x="11" y="60"/>
                    </a:lnTo>
                    <a:lnTo>
                      <a:pt x="7" y="21"/>
                    </a:lnTo>
                    <a:lnTo>
                      <a:pt x="4" y="0"/>
                    </a:lnTo>
                    <a:lnTo>
                      <a:pt x="0"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8" name="Freeform 5424"/>
              <p:cNvSpPr>
                <a:spLocks/>
              </p:cNvSpPr>
              <p:nvPr/>
            </p:nvSpPr>
            <p:spPr bwMode="auto">
              <a:xfrm>
                <a:off x="7034" y="9024"/>
                <a:ext cx="127" cy="31"/>
              </a:xfrm>
              <a:custGeom>
                <a:avLst/>
                <a:gdLst/>
                <a:ahLst/>
                <a:cxnLst>
                  <a:cxn ang="0">
                    <a:pos x="0" y="31"/>
                  </a:cxn>
                  <a:cxn ang="0">
                    <a:pos x="127" y="26"/>
                  </a:cxn>
                  <a:cxn ang="0">
                    <a:pos x="124" y="0"/>
                  </a:cxn>
                  <a:cxn ang="0">
                    <a:pos x="4" y="14"/>
                  </a:cxn>
                  <a:cxn ang="0">
                    <a:pos x="0" y="31"/>
                  </a:cxn>
                </a:cxnLst>
                <a:rect l="0" t="0" r="r" b="b"/>
                <a:pathLst>
                  <a:path w="127" h="31">
                    <a:moveTo>
                      <a:pt x="0" y="31"/>
                    </a:moveTo>
                    <a:lnTo>
                      <a:pt x="127" y="26"/>
                    </a:lnTo>
                    <a:lnTo>
                      <a:pt x="124" y="0"/>
                    </a:lnTo>
                    <a:lnTo>
                      <a:pt x="4" y="14"/>
                    </a:lnTo>
                    <a:lnTo>
                      <a:pt x="0" y="3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9" name="Freeform 5425"/>
              <p:cNvSpPr>
                <a:spLocks/>
              </p:cNvSpPr>
              <p:nvPr/>
            </p:nvSpPr>
            <p:spPr bwMode="auto">
              <a:xfrm>
                <a:off x="7125" y="8817"/>
                <a:ext cx="334" cy="269"/>
              </a:xfrm>
              <a:custGeom>
                <a:avLst/>
                <a:gdLst/>
                <a:ahLst/>
                <a:cxnLst>
                  <a:cxn ang="0">
                    <a:pos x="26" y="242"/>
                  </a:cxn>
                  <a:cxn ang="0">
                    <a:pos x="16" y="247"/>
                  </a:cxn>
                  <a:cxn ang="0">
                    <a:pos x="19" y="249"/>
                  </a:cxn>
                  <a:cxn ang="0">
                    <a:pos x="24" y="252"/>
                  </a:cxn>
                  <a:cxn ang="0">
                    <a:pos x="26" y="252"/>
                  </a:cxn>
                  <a:cxn ang="0">
                    <a:pos x="31" y="254"/>
                  </a:cxn>
                  <a:cxn ang="0">
                    <a:pos x="48" y="254"/>
                  </a:cxn>
                  <a:cxn ang="0">
                    <a:pos x="52" y="256"/>
                  </a:cxn>
                  <a:cxn ang="0">
                    <a:pos x="91" y="256"/>
                  </a:cxn>
                  <a:cxn ang="0">
                    <a:pos x="151" y="259"/>
                  </a:cxn>
                  <a:cxn ang="0">
                    <a:pos x="175" y="268"/>
                  </a:cxn>
                  <a:cxn ang="0">
                    <a:pos x="180" y="268"/>
                  </a:cxn>
                  <a:cxn ang="0">
                    <a:pos x="194" y="263"/>
                  </a:cxn>
                  <a:cxn ang="0">
                    <a:pos x="201" y="261"/>
                  </a:cxn>
                  <a:cxn ang="0">
                    <a:pos x="208" y="259"/>
                  </a:cxn>
                  <a:cxn ang="0">
                    <a:pos x="213" y="256"/>
                  </a:cxn>
                  <a:cxn ang="0">
                    <a:pos x="218" y="256"/>
                  </a:cxn>
                  <a:cxn ang="0">
                    <a:pos x="228" y="252"/>
                  </a:cxn>
                  <a:cxn ang="0">
                    <a:pos x="232" y="249"/>
                  </a:cxn>
                  <a:cxn ang="0">
                    <a:pos x="232" y="244"/>
                  </a:cxn>
                  <a:cxn ang="0">
                    <a:pos x="230" y="242"/>
                  </a:cxn>
                  <a:cxn ang="0">
                    <a:pos x="225" y="240"/>
                  </a:cxn>
                  <a:cxn ang="0">
                    <a:pos x="244" y="216"/>
                  </a:cxn>
                  <a:cxn ang="0">
                    <a:pos x="328" y="201"/>
                  </a:cxn>
                  <a:cxn ang="0">
                    <a:pos x="333" y="98"/>
                  </a:cxn>
                  <a:cxn ang="0">
                    <a:pos x="273" y="45"/>
                  </a:cxn>
                  <a:cxn ang="0">
                    <a:pos x="184" y="7"/>
                  </a:cxn>
                  <a:cxn ang="0">
                    <a:pos x="129" y="0"/>
                  </a:cxn>
                  <a:cxn ang="0">
                    <a:pos x="110" y="19"/>
                  </a:cxn>
                  <a:cxn ang="0">
                    <a:pos x="100" y="31"/>
                  </a:cxn>
                  <a:cxn ang="0">
                    <a:pos x="86" y="55"/>
                  </a:cxn>
                  <a:cxn ang="0">
                    <a:pos x="79" y="69"/>
                  </a:cxn>
                  <a:cxn ang="0">
                    <a:pos x="72" y="81"/>
                  </a:cxn>
                  <a:cxn ang="0">
                    <a:pos x="57" y="110"/>
                  </a:cxn>
                  <a:cxn ang="0">
                    <a:pos x="50" y="122"/>
                  </a:cxn>
                  <a:cxn ang="0">
                    <a:pos x="43" y="136"/>
                  </a:cxn>
                  <a:cxn ang="0">
                    <a:pos x="38" y="148"/>
                  </a:cxn>
                  <a:cxn ang="0">
                    <a:pos x="24" y="172"/>
                  </a:cxn>
                  <a:cxn ang="0">
                    <a:pos x="16" y="182"/>
                  </a:cxn>
                  <a:cxn ang="0">
                    <a:pos x="12" y="192"/>
                  </a:cxn>
                  <a:cxn ang="0">
                    <a:pos x="0" y="211"/>
                  </a:cxn>
                  <a:cxn ang="0">
                    <a:pos x="2" y="213"/>
                  </a:cxn>
                  <a:cxn ang="0">
                    <a:pos x="7" y="213"/>
                  </a:cxn>
                  <a:cxn ang="0">
                    <a:pos x="12" y="216"/>
                  </a:cxn>
                  <a:cxn ang="0">
                    <a:pos x="16" y="218"/>
                  </a:cxn>
                  <a:cxn ang="0">
                    <a:pos x="21" y="218"/>
                  </a:cxn>
                  <a:cxn ang="0">
                    <a:pos x="26" y="220"/>
                  </a:cxn>
                  <a:cxn ang="0">
                    <a:pos x="36" y="220"/>
                  </a:cxn>
                  <a:cxn ang="0">
                    <a:pos x="40" y="223"/>
                  </a:cxn>
                  <a:cxn ang="0">
                    <a:pos x="48" y="223"/>
                  </a:cxn>
                  <a:cxn ang="0">
                    <a:pos x="57" y="230"/>
                  </a:cxn>
                  <a:cxn ang="0">
                    <a:pos x="62" y="232"/>
                  </a:cxn>
                  <a:cxn ang="0">
                    <a:pos x="45" y="240"/>
                  </a:cxn>
                  <a:cxn ang="0">
                    <a:pos x="26" y="242"/>
                  </a:cxn>
                </a:cxnLst>
                <a:rect l="0" t="0" r="r" b="b"/>
                <a:pathLst>
                  <a:path w="334" h="269">
                    <a:moveTo>
                      <a:pt x="26" y="242"/>
                    </a:moveTo>
                    <a:lnTo>
                      <a:pt x="16" y="247"/>
                    </a:lnTo>
                    <a:lnTo>
                      <a:pt x="19" y="249"/>
                    </a:lnTo>
                    <a:lnTo>
                      <a:pt x="24" y="252"/>
                    </a:lnTo>
                    <a:lnTo>
                      <a:pt x="26" y="252"/>
                    </a:lnTo>
                    <a:lnTo>
                      <a:pt x="31" y="254"/>
                    </a:lnTo>
                    <a:lnTo>
                      <a:pt x="48" y="254"/>
                    </a:lnTo>
                    <a:lnTo>
                      <a:pt x="52" y="256"/>
                    </a:lnTo>
                    <a:lnTo>
                      <a:pt x="91" y="256"/>
                    </a:lnTo>
                    <a:lnTo>
                      <a:pt x="151" y="259"/>
                    </a:lnTo>
                    <a:lnTo>
                      <a:pt x="175" y="268"/>
                    </a:lnTo>
                    <a:lnTo>
                      <a:pt x="180" y="268"/>
                    </a:lnTo>
                    <a:lnTo>
                      <a:pt x="194" y="263"/>
                    </a:lnTo>
                    <a:lnTo>
                      <a:pt x="201" y="261"/>
                    </a:lnTo>
                    <a:lnTo>
                      <a:pt x="208" y="259"/>
                    </a:lnTo>
                    <a:lnTo>
                      <a:pt x="213" y="256"/>
                    </a:lnTo>
                    <a:lnTo>
                      <a:pt x="218" y="256"/>
                    </a:lnTo>
                    <a:lnTo>
                      <a:pt x="228" y="252"/>
                    </a:lnTo>
                    <a:lnTo>
                      <a:pt x="232" y="249"/>
                    </a:lnTo>
                    <a:lnTo>
                      <a:pt x="232" y="244"/>
                    </a:lnTo>
                    <a:lnTo>
                      <a:pt x="230" y="242"/>
                    </a:lnTo>
                    <a:lnTo>
                      <a:pt x="225" y="240"/>
                    </a:lnTo>
                    <a:lnTo>
                      <a:pt x="244" y="216"/>
                    </a:lnTo>
                    <a:lnTo>
                      <a:pt x="328" y="201"/>
                    </a:lnTo>
                    <a:lnTo>
                      <a:pt x="333" y="98"/>
                    </a:lnTo>
                    <a:lnTo>
                      <a:pt x="273" y="45"/>
                    </a:lnTo>
                    <a:lnTo>
                      <a:pt x="184" y="7"/>
                    </a:lnTo>
                    <a:lnTo>
                      <a:pt x="129" y="0"/>
                    </a:lnTo>
                    <a:lnTo>
                      <a:pt x="110" y="19"/>
                    </a:lnTo>
                    <a:lnTo>
                      <a:pt x="100" y="31"/>
                    </a:lnTo>
                    <a:lnTo>
                      <a:pt x="86" y="55"/>
                    </a:lnTo>
                    <a:lnTo>
                      <a:pt x="79" y="69"/>
                    </a:lnTo>
                    <a:lnTo>
                      <a:pt x="72" y="81"/>
                    </a:lnTo>
                    <a:lnTo>
                      <a:pt x="57" y="110"/>
                    </a:lnTo>
                    <a:lnTo>
                      <a:pt x="50" y="122"/>
                    </a:lnTo>
                    <a:lnTo>
                      <a:pt x="43" y="136"/>
                    </a:lnTo>
                    <a:lnTo>
                      <a:pt x="38" y="148"/>
                    </a:lnTo>
                    <a:lnTo>
                      <a:pt x="24" y="172"/>
                    </a:lnTo>
                    <a:lnTo>
                      <a:pt x="16" y="182"/>
                    </a:lnTo>
                    <a:lnTo>
                      <a:pt x="12" y="192"/>
                    </a:lnTo>
                    <a:lnTo>
                      <a:pt x="0" y="211"/>
                    </a:lnTo>
                    <a:lnTo>
                      <a:pt x="2" y="213"/>
                    </a:lnTo>
                    <a:lnTo>
                      <a:pt x="7" y="213"/>
                    </a:lnTo>
                    <a:lnTo>
                      <a:pt x="12" y="216"/>
                    </a:lnTo>
                    <a:lnTo>
                      <a:pt x="16" y="218"/>
                    </a:lnTo>
                    <a:lnTo>
                      <a:pt x="21" y="218"/>
                    </a:lnTo>
                    <a:lnTo>
                      <a:pt x="26" y="220"/>
                    </a:lnTo>
                    <a:lnTo>
                      <a:pt x="36" y="220"/>
                    </a:lnTo>
                    <a:lnTo>
                      <a:pt x="40" y="223"/>
                    </a:lnTo>
                    <a:lnTo>
                      <a:pt x="48" y="223"/>
                    </a:lnTo>
                    <a:lnTo>
                      <a:pt x="57" y="230"/>
                    </a:lnTo>
                    <a:lnTo>
                      <a:pt x="62" y="232"/>
                    </a:lnTo>
                    <a:lnTo>
                      <a:pt x="45" y="240"/>
                    </a:lnTo>
                    <a:lnTo>
                      <a:pt x="26" y="242"/>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0" name="Freeform 5426"/>
              <p:cNvSpPr>
                <a:spLocks/>
              </p:cNvSpPr>
              <p:nvPr/>
            </p:nvSpPr>
            <p:spPr bwMode="auto">
              <a:xfrm>
                <a:off x="6940" y="8954"/>
                <a:ext cx="60" cy="94"/>
              </a:xfrm>
              <a:custGeom>
                <a:avLst/>
                <a:gdLst/>
                <a:ahLst/>
                <a:cxnLst>
                  <a:cxn ang="0">
                    <a:pos x="7" y="2"/>
                  </a:cxn>
                  <a:cxn ang="0">
                    <a:pos x="7" y="2"/>
                  </a:cxn>
                  <a:cxn ang="0">
                    <a:pos x="4" y="21"/>
                  </a:cxn>
                  <a:cxn ang="0">
                    <a:pos x="0" y="62"/>
                  </a:cxn>
                  <a:cxn ang="0">
                    <a:pos x="0" y="88"/>
                  </a:cxn>
                  <a:cxn ang="0">
                    <a:pos x="35" y="93"/>
                  </a:cxn>
                  <a:cxn ang="0">
                    <a:pos x="60" y="86"/>
                  </a:cxn>
                  <a:cxn ang="0">
                    <a:pos x="60" y="43"/>
                  </a:cxn>
                  <a:cxn ang="0">
                    <a:pos x="57" y="33"/>
                  </a:cxn>
                  <a:cxn ang="0">
                    <a:pos x="57" y="23"/>
                  </a:cxn>
                  <a:cxn ang="0">
                    <a:pos x="55" y="11"/>
                  </a:cxn>
                  <a:cxn ang="0">
                    <a:pos x="52" y="2"/>
                  </a:cxn>
                  <a:cxn ang="0">
                    <a:pos x="28" y="0"/>
                  </a:cxn>
                  <a:cxn ang="0">
                    <a:pos x="7" y="2"/>
                  </a:cxn>
                </a:cxnLst>
                <a:rect l="0" t="0" r="r" b="b"/>
                <a:pathLst>
                  <a:path w="60" h="94">
                    <a:moveTo>
                      <a:pt x="7" y="2"/>
                    </a:moveTo>
                    <a:lnTo>
                      <a:pt x="7" y="2"/>
                    </a:lnTo>
                    <a:lnTo>
                      <a:pt x="4" y="21"/>
                    </a:lnTo>
                    <a:lnTo>
                      <a:pt x="0" y="62"/>
                    </a:lnTo>
                    <a:lnTo>
                      <a:pt x="0" y="88"/>
                    </a:lnTo>
                    <a:lnTo>
                      <a:pt x="35" y="93"/>
                    </a:lnTo>
                    <a:lnTo>
                      <a:pt x="60" y="86"/>
                    </a:lnTo>
                    <a:lnTo>
                      <a:pt x="60" y="43"/>
                    </a:lnTo>
                    <a:lnTo>
                      <a:pt x="57" y="33"/>
                    </a:lnTo>
                    <a:lnTo>
                      <a:pt x="57" y="23"/>
                    </a:lnTo>
                    <a:lnTo>
                      <a:pt x="55" y="11"/>
                    </a:lnTo>
                    <a:lnTo>
                      <a:pt x="52" y="2"/>
                    </a:lnTo>
                    <a:lnTo>
                      <a:pt x="28"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1" name="Freeform 5427"/>
              <p:cNvSpPr>
                <a:spLocks/>
              </p:cNvSpPr>
              <p:nvPr/>
            </p:nvSpPr>
            <p:spPr bwMode="auto">
              <a:xfrm>
                <a:off x="6940" y="8964"/>
                <a:ext cx="36" cy="74"/>
              </a:xfrm>
              <a:custGeom>
                <a:avLst/>
                <a:gdLst/>
                <a:ahLst/>
                <a:cxnLst>
                  <a:cxn ang="0">
                    <a:pos x="4" y="2"/>
                  </a:cxn>
                  <a:cxn ang="0">
                    <a:pos x="4" y="2"/>
                  </a:cxn>
                  <a:cxn ang="0">
                    <a:pos x="0" y="36"/>
                  </a:cxn>
                  <a:cxn ang="0">
                    <a:pos x="0" y="72"/>
                  </a:cxn>
                  <a:cxn ang="0">
                    <a:pos x="16" y="72"/>
                  </a:cxn>
                  <a:cxn ang="0">
                    <a:pos x="21" y="74"/>
                  </a:cxn>
                  <a:cxn ang="0">
                    <a:pos x="35" y="74"/>
                  </a:cxn>
                  <a:cxn ang="0">
                    <a:pos x="35" y="2"/>
                  </a:cxn>
                  <a:cxn ang="0">
                    <a:pos x="19" y="0"/>
                  </a:cxn>
                  <a:cxn ang="0">
                    <a:pos x="4" y="2"/>
                  </a:cxn>
                </a:cxnLst>
                <a:rect l="0" t="0" r="r" b="b"/>
                <a:pathLst>
                  <a:path w="36" h="74">
                    <a:moveTo>
                      <a:pt x="4" y="2"/>
                    </a:moveTo>
                    <a:lnTo>
                      <a:pt x="4" y="2"/>
                    </a:lnTo>
                    <a:lnTo>
                      <a:pt x="0" y="36"/>
                    </a:lnTo>
                    <a:lnTo>
                      <a:pt x="0" y="72"/>
                    </a:lnTo>
                    <a:lnTo>
                      <a:pt x="16" y="72"/>
                    </a:lnTo>
                    <a:lnTo>
                      <a:pt x="21" y="74"/>
                    </a:lnTo>
                    <a:lnTo>
                      <a:pt x="35" y="74"/>
                    </a:lnTo>
                    <a:lnTo>
                      <a:pt x="35"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2" name="Freeform 5428"/>
              <p:cNvSpPr>
                <a:spLocks/>
              </p:cNvSpPr>
              <p:nvPr/>
            </p:nvSpPr>
            <p:spPr bwMode="auto">
              <a:xfrm>
                <a:off x="6940" y="8964"/>
                <a:ext cx="36" cy="69"/>
              </a:xfrm>
              <a:custGeom>
                <a:avLst/>
                <a:gdLst/>
                <a:ahLst/>
                <a:cxnLst>
                  <a:cxn ang="0">
                    <a:pos x="11" y="2"/>
                  </a:cxn>
                  <a:cxn ang="0">
                    <a:pos x="4" y="2"/>
                  </a:cxn>
                  <a:cxn ang="0">
                    <a:pos x="2" y="19"/>
                  </a:cxn>
                  <a:cxn ang="0">
                    <a:pos x="2" y="33"/>
                  </a:cxn>
                  <a:cxn ang="0">
                    <a:pos x="0" y="50"/>
                  </a:cxn>
                  <a:cxn ang="0">
                    <a:pos x="0" y="67"/>
                  </a:cxn>
                  <a:cxn ang="0">
                    <a:pos x="11" y="67"/>
                  </a:cxn>
                  <a:cxn ang="0">
                    <a:pos x="16" y="69"/>
                  </a:cxn>
                  <a:cxn ang="0">
                    <a:pos x="33" y="69"/>
                  </a:cxn>
                  <a:cxn ang="0">
                    <a:pos x="35" y="52"/>
                  </a:cxn>
                  <a:cxn ang="0">
                    <a:pos x="35" y="19"/>
                  </a:cxn>
                  <a:cxn ang="0">
                    <a:pos x="33" y="2"/>
                  </a:cxn>
                  <a:cxn ang="0">
                    <a:pos x="23" y="2"/>
                  </a:cxn>
                  <a:cxn ang="0">
                    <a:pos x="21" y="0"/>
                  </a:cxn>
                  <a:cxn ang="0">
                    <a:pos x="14" y="0"/>
                  </a:cxn>
                  <a:cxn ang="0">
                    <a:pos x="11" y="2"/>
                  </a:cxn>
                </a:cxnLst>
                <a:rect l="0" t="0" r="r" b="b"/>
                <a:pathLst>
                  <a:path w="36" h="69">
                    <a:moveTo>
                      <a:pt x="11" y="2"/>
                    </a:moveTo>
                    <a:lnTo>
                      <a:pt x="4" y="2"/>
                    </a:lnTo>
                    <a:lnTo>
                      <a:pt x="2" y="19"/>
                    </a:lnTo>
                    <a:lnTo>
                      <a:pt x="2" y="33"/>
                    </a:lnTo>
                    <a:lnTo>
                      <a:pt x="0" y="50"/>
                    </a:lnTo>
                    <a:lnTo>
                      <a:pt x="0" y="67"/>
                    </a:lnTo>
                    <a:lnTo>
                      <a:pt x="11" y="67"/>
                    </a:lnTo>
                    <a:lnTo>
                      <a:pt x="16" y="69"/>
                    </a:lnTo>
                    <a:lnTo>
                      <a:pt x="33" y="69"/>
                    </a:lnTo>
                    <a:lnTo>
                      <a:pt x="35" y="52"/>
                    </a:lnTo>
                    <a:lnTo>
                      <a:pt x="35" y="19"/>
                    </a:lnTo>
                    <a:lnTo>
                      <a:pt x="33" y="2"/>
                    </a:lnTo>
                    <a:lnTo>
                      <a:pt x="23" y="2"/>
                    </a:lnTo>
                    <a:lnTo>
                      <a:pt x="21" y="0"/>
                    </a:lnTo>
                    <a:lnTo>
                      <a:pt x="14" y="0"/>
                    </a:lnTo>
                    <a:lnTo>
                      <a:pt x="11" y="2"/>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3" name="Freeform 5429"/>
              <p:cNvSpPr>
                <a:spLocks/>
              </p:cNvSpPr>
              <p:nvPr/>
            </p:nvSpPr>
            <p:spPr bwMode="auto">
              <a:xfrm>
                <a:off x="6940" y="8964"/>
                <a:ext cx="36" cy="64"/>
              </a:xfrm>
              <a:custGeom>
                <a:avLst/>
                <a:gdLst/>
                <a:ahLst/>
                <a:cxnLst>
                  <a:cxn ang="0">
                    <a:pos x="9" y="62"/>
                  </a:cxn>
                  <a:cxn ang="0">
                    <a:pos x="11" y="64"/>
                  </a:cxn>
                  <a:cxn ang="0">
                    <a:pos x="33" y="64"/>
                  </a:cxn>
                  <a:cxn ang="0">
                    <a:pos x="33" y="50"/>
                  </a:cxn>
                  <a:cxn ang="0">
                    <a:pos x="35" y="33"/>
                  </a:cxn>
                  <a:cxn ang="0">
                    <a:pos x="33" y="16"/>
                  </a:cxn>
                  <a:cxn ang="0">
                    <a:pos x="33" y="2"/>
                  </a:cxn>
                  <a:cxn ang="0">
                    <a:pos x="23" y="2"/>
                  </a:cxn>
                  <a:cxn ang="0">
                    <a:pos x="21" y="0"/>
                  </a:cxn>
                  <a:cxn ang="0">
                    <a:pos x="14" y="0"/>
                  </a:cxn>
                  <a:cxn ang="0">
                    <a:pos x="11" y="2"/>
                  </a:cxn>
                  <a:cxn ang="0">
                    <a:pos x="7" y="2"/>
                  </a:cxn>
                  <a:cxn ang="0">
                    <a:pos x="2" y="16"/>
                  </a:cxn>
                  <a:cxn ang="0">
                    <a:pos x="2" y="31"/>
                  </a:cxn>
                  <a:cxn ang="0">
                    <a:pos x="0" y="45"/>
                  </a:cxn>
                  <a:cxn ang="0">
                    <a:pos x="0" y="62"/>
                  </a:cxn>
                  <a:cxn ang="0">
                    <a:pos x="9" y="62"/>
                  </a:cxn>
                </a:cxnLst>
                <a:rect l="0" t="0" r="r" b="b"/>
                <a:pathLst>
                  <a:path w="36" h="64">
                    <a:moveTo>
                      <a:pt x="9" y="62"/>
                    </a:moveTo>
                    <a:lnTo>
                      <a:pt x="11" y="64"/>
                    </a:lnTo>
                    <a:lnTo>
                      <a:pt x="33" y="64"/>
                    </a:lnTo>
                    <a:lnTo>
                      <a:pt x="33" y="50"/>
                    </a:lnTo>
                    <a:lnTo>
                      <a:pt x="35" y="33"/>
                    </a:lnTo>
                    <a:lnTo>
                      <a:pt x="33" y="16"/>
                    </a:lnTo>
                    <a:lnTo>
                      <a:pt x="33" y="2"/>
                    </a:lnTo>
                    <a:lnTo>
                      <a:pt x="23" y="2"/>
                    </a:lnTo>
                    <a:lnTo>
                      <a:pt x="21" y="0"/>
                    </a:lnTo>
                    <a:lnTo>
                      <a:pt x="14" y="0"/>
                    </a:lnTo>
                    <a:lnTo>
                      <a:pt x="11" y="2"/>
                    </a:lnTo>
                    <a:lnTo>
                      <a:pt x="7" y="2"/>
                    </a:lnTo>
                    <a:lnTo>
                      <a:pt x="2" y="16"/>
                    </a:lnTo>
                    <a:lnTo>
                      <a:pt x="2" y="31"/>
                    </a:lnTo>
                    <a:lnTo>
                      <a:pt x="0" y="45"/>
                    </a:lnTo>
                    <a:lnTo>
                      <a:pt x="0" y="62"/>
                    </a:lnTo>
                    <a:lnTo>
                      <a:pt x="9" y="6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4" name="Freeform 5430"/>
              <p:cNvSpPr>
                <a:spLocks/>
              </p:cNvSpPr>
              <p:nvPr/>
            </p:nvSpPr>
            <p:spPr bwMode="auto">
              <a:xfrm>
                <a:off x="6943" y="8964"/>
                <a:ext cx="31" cy="60"/>
              </a:xfrm>
              <a:custGeom>
                <a:avLst/>
                <a:gdLst/>
                <a:ahLst/>
                <a:cxnLst>
                  <a:cxn ang="0">
                    <a:pos x="31" y="60"/>
                  </a:cxn>
                  <a:cxn ang="0">
                    <a:pos x="31" y="2"/>
                  </a:cxn>
                  <a:cxn ang="0">
                    <a:pos x="21" y="2"/>
                  </a:cxn>
                  <a:cxn ang="0">
                    <a:pos x="19" y="0"/>
                  </a:cxn>
                  <a:cxn ang="0">
                    <a:pos x="11" y="0"/>
                  </a:cxn>
                  <a:cxn ang="0">
                    <a:pos x="9" y="2"/>
                  </a:cxn>
                  <a:cxn ang="0">
                    <a:pos x="4" y="2"/>
                  </a:cxn>
                  <a:cxn ang="0">
                    <a:pos x="0" y="16"/>
                  </a:cxn>
                  <a:cxn ang="0">
                    <a:pos x="0" y="57"/>
                  </a:cxn>
                  <a:cxn ang="0">
                    <a:pos x="2" y="60"/>
                  </a:cxn>
                  <a:cxn ang="0">
                    <a:pos x="31" y="60"/>
                  </a:cxn>
                </a:cxnLst>
                <a:rect l="0" t="0" r="r" b="b"/>
                <a:pathLst>
                  <a:path w="31" h="60">
                    <a:moveTo>
                      <a:pt x="31" y="60"/>
                    </a:moveTo>
                    <a:lnTo>
                      <a:pt x="31" y="2"/>
                    </a:lnTo>
                    <a:lnTo>
                      <a:pt x="21" y="2"/>
                    </a:lnTo>
                    <a:lnTo>
                      <a:pt x="19" y="0"/>
                    </a:lnTo>
                    <a:lnTo>
                      <a:pt x="11" y="0"/>
                    </a:lnTo>
                    <a:lnTo>
                      <a:pt x="9" y="2"/>
                    </a:lnTo>
                    <a:lnTo>
                      <a:pt x="4" y="2"/>
                    </a:lnTo>
                    <a:lnTo>
                      <a:pt x="0" y="16"/>
                    </a:lnTo>
                    <a:lnTo>
                      <a:pt x="0" y="57"/>
                    </a:lnTo>
                    <a:lnTo>
                      <a:pt x="2" y="60"/>
                    </a:lnTo>
                    <a:lnTo>
                      <a:pt x="31" y="6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5" name="Freeform 5431"/>
              <p:cNvSpPr>
                <a:spLocks/>
              </p:cNvSpPr>
              <p:nvPr/>
            </p:nvSpPr>
            <p:spPr bwMode="auto">
              <a:xfrm>
                <a:off x="6943" y="8964"/>
                <a:ext cx="31" cy="55"/>
              </a:xfrm>
              <a:custGeom>
                <a:avLst/>
                <a:gdLst/>
                <a:ahLst/>
                <a:cxnLst>
                  <a:cxn ang="0">
                    <a:pos x="28" y="2"/>
                  </a:cxn>
                  <a:cxn ang="0">
                    <a:pos x="21" y="2"/>
                  </a:cxn>
                  <a:cxn ang="0">
                    <a:pos x="19" y="0"/>
                  </a:cxn>
                  <a:cxn ang="0">
                    <a:pos x="11" y="0"/>
                  </a:cxn>
                  <a:cxn ang="0">
                    <a:pos x="9" y="2"/>
                  </a:cxn>
                  <a:cxn ang="0">
                    <a:pos x="4" y="2"/>
                  </a:cxn>
                  <a:cxn ang="0">
                    <a:pos x="2" y="14"/>
                  </a:cxn>
                  <a:cxn ang="0">
                    <a:pos x="0" y="28"/>
                  </a:cxn>
                  <a:cxn ang="0">
                    <a:pos x="0" y="55"/>
                  </a:cxn>
                  <a:cxn ang="0">
                    <a:pos x="28" y="55"/>
                  </a:cxn>
                  <a:cxn ang="0">
                    <a:pos x="31" y="43"/>
                  </a:cxn>
                  <a:cxn ang="0">
                    <a:pos x="31" y="14"/>
                  </a:cxn>
                  <a:cxn ang="0">
                    <a:pos x="28" y="2"/>
                  </a:cxn>
                </a:cxnLst>
                <a:rect l="0" t="0" r="r" b="b"/>
                <a:pathLst>
                  <a:path w="31" h="55">
                    <a:moveTo>
                      <a:pt x="28" y="2"/>
                    </a:moveTo>
                    <a:lnTo>
                      <a:pt x="21" y="2"/>
                    </a:lnTo>
                    <a:lnTo>
                      <a:pt x="19" y="0"/>
                    </a:lnTo>
                    <a:lnTo>
                      <a:pt x="11" y="0"/>
                    </a:lnTo>
                    <a:lnTo>
                      <a:pt x="9" y="2"/>
                    </a:lnTo>
                    <a:lnTo>
                      <a:pt x="4" y="2"/>
                    </a:lnTo>
                    <a:lnTo>
                      <a:pt x="2" y="14"/>
                    </a:lnTo>
                    <a:lnTo>
                      <a:pt x="0" y="28"/>
                    </a:lnTo>
                    <a:lnTo>
                      <a:pt x="0" y="55"/>
                    </a:lnTo>
                    <a:lnTo>
                      <a:pt x="28" y="55"/>
                    </a:lnTo>
                    <a:lnTo>
                      <a:pt x="31" y="43"/>
                    </a:lnTo>
                    <a:lnTo>
                      <a:pt x="31" y="14"/>
                    </a:lnTo>
                    <a:lnTo>
                      <a:pt x="28"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6" name="Freeform 5432"/>
              <p:cNvSpPr>
                <a:spLocks/>
              </p:cNvSpPr>
              <p:nvPr/>
            </p:nvSpPr>
            <p:spPr bwMode="auto">
              <a:xfrm>
                <a:off x="6943" y="8964"/>
                <a:ext cx="29" cy="50"/>
              </a:xfrm>
              <a:custGeom>
                <a:avLst/>
                <a:gdLst/>
                <a:ahLst/>
                <a:cxnLst>
                  <a:cxn ang="0">
                    <a:pos x="28" y="50"/>
                  </a:cxn>
                  <a:cxn ang="0">
                    <a:pos x="28" y="2"/>
                  </a:cxn>
                  <a:cxn ang="0">
                    <a:pos x="19" y="2"/>
                  </a:cxn>
                  <a:cxn ang="0">
                    <a:pos x="19" y="0"/>
                  </a:cxn>
                  <a:cxn ang="0">
                    <a:pos x="11" y="0"/>
                  </a:cxn>
                  <a:cxn ang="0">
                    <a:pos x="11" y="2"/>
                  </a:cxn>
                  <a:cxn ang="0">
                    <a:pos x="4" y="2"/>
                  </a:cxn>
                  <a:cxn ang="0">
                    <a:pos x="0" y="26"/>
                  </a:cxn>
                  <a:cxn ang="0">
                    <a:pos x="0" y="50"/>
                  </a:cxn>
                  <a:cxn ang="0">
                    <a:pos x="28" y="50"/>
                  </a:cxn>
                </a:cxnLst>
                <a:rect l="0" t="0" r="r" b="b"/>
                <a:pathLst>
                  <a:path w="29" h="50">
                    <a:moveTo>
                      <a:pt x="28" y="50"/>
                    </a:moveTo>
                    <a:lnTo>
                      <a:pt x="28" y="2"/>
                    </a:lnTo>
                    <a:lnTo>
                      <a:pt x="19" y="2"/>
                    </a:lnTo>
                    <a:lnTo>
                      <a:pt x="19" y="0"/>
                    </a:lnTo>
                    <a:lnTo>
                      <a:pt x="11" y="0"/>
                    </a:lnTo>
                    <a:lnTo>
                      <a:pt x="11" y="2"/>
                    </a:lnTo>
                    <a:lnTo>
                      <a:pt x="4" y="2"/>
                    </a:lnTo>
                    <a:lnTo>
                      <a:pt x="0" y="26"/>
                    </a:lnTo>
                    <a:lnTo>
                      <a:pt x="0" y="50"/>
                    </a:lnTo>
                    <a:lnTo>
                      <a:pt x="28" y="5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7" name="Freeform 5433"/>
              <p:cNvSpPr>
                <a:spLocks/>
              </p:cNvSpPr>
              <p:nvPr/>
            </p:nvSpPr>
            <p:spPr bwMode="auto">
              <a:xfrm>
                <a:off x="6943" y="8964"/>
                <a:ext cx="29" cy="48"/>
              </a:xfrm>
              <a:custGeom>
                <a:avLst/>
                <a:gdLst/>
                <a:ahLst/>
                <a:cxnLst>
                  <a:cxn ang="0">
                    <a:pos x="14" y="45"/>
                  </a:cxn>
                  <a:cxn ang="0">
                    <a:pos x="16" y="48"/>
                  </a:cxn>
                  <a:cxn ang="0">
                    <a:pos x="28" y="48"/>
                  </a:cxn>
                  <a:cxn ang="0">
                    <a:pos x="28" y="2"/>
                  </a:cxn>
                  <a:cxn ang="0">
                    <a:pos x="19" y="2"/>
                  </a:cxn>
                  <a:cxn ang="0">
                    <a:pos x="16" y="0"/>
                  </a:cxn>
                  <a:cxn ang="0">
                    <a:pos x="11" y="2"/>
                  </a:cxn>
                  <a:cxn ang="0">
                    <a:pos x="4" y="2"/>
                  </a:cxn>
                  <a:cxn ang="0">
                    <a:pos x="2" y="14"/>
                  </a:cxn>
                  <a:cxn ang="0">
                    <a:pos x="0" y="23"/>
                  </a:cxn>
                  <a:cxn ang="0">
                    <a:pos x="0" y="45"/>
                  </a:cxn>
                  <a:cxn ang="0">
                    <a:pos x="14" y="45"/>
                  </a:cxn>
                </a:cxnLst>
                <a:rect l="0" t="0" r="r" b="b"/>
                <a:pathLst>
                  <a:path w="29" h="48">
                    <a:moveTo>
                      <a:pt x="14" y="45"/>
                    </a:moveTo>
                    <a:lnTo>
                      <a:pt x="16" y="48"/>
                    </a:lnTo>
                    <a:lnTo>
                      <a:pt x="28" y="48"/>
                    </a:lnTo>
                    <a:lnTo>
                      <a:pt x="28" y="2"/>
                    </a:lnTo>
                    <a:lnTo>
                      <a:pt x="19" y="2"/>
                    </a:lnTo>
                    <a:lnTo>
                      <a:pt x="16" y="0"/>
                    </a:lnTo>
                    <a:lnTo>
                      <a:pt x="11" y="2"/>
                    </a:lnTo>
                    <a:lnTo>
                      <a:pt x="4" y="2"/>
                    </a:lnTo>
                    <a:lnTo>
                      <a:pt x="2" y="14"/>
                    </a:lnTo>
                    <a:lnTo>
                      <a:pt x="0" y="23"/>
                    </a:lnTo>
                    <a:lnTo>
                      <a:pt x="0" y="45"/>
                    </a:lnTo>
                    <a:lnTo>
                      <a:pt x="14" y="45"/>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8" name="Freeform 5434"/>
              <p:cNvSpPr>
                <a:spLocks/>
              </p:cNvSpPr>
              <p:nvPr/>
            </p:nvSpPr>
            <p:spPr bwMode="auto">
              <a:xfrm>
                <a:off x="6943" y="8964"/>
                <a:ext cx="26" cy="43"/>
              </a:xfrm>
              <a:custGeom>
                <a:avLst/>
                <a:gdLst/>
                <a:ahLst/>
                <a:cxnLst>
                  <a:cxn ang="0">
                    <a:pos x="26" y="43"/>
                  </a:cxn>
                  <a:cxn ang="0">
                    <a:pos x="26" y="2"/>
                  </a:cxn>
                  <a:cxn ang="0">
                    <a:pos x="16" y="2"/>
                  </a:cxn>
                  <a:cxn ang="0">
                    <a:pos x="16" y="0"/>
                  </a:cxn>
                  <a:cxn ang="0">
                    <a:pos x="11" y="2"/>
                  </a:cxn>
                  <a:cxn ang="0">
                    <a:pos x="4" y="2"/>
                  </a:cxn>
                  <a:cxn ang="0">
                    <a:pos x="2" y="12"/>
                  </a:cxn>
                  <a:cxn ang="0">
                    <a:pos x="2" y="21"/>
                  </a:cxn>
                  <a:cxn ang="0">
                    <a:pos x="0" y="31"/>
                  </a:cxn>
                  <a:cxn ang="0">
                    <a:pos x="0" y="40"/>
                  </a:cxn>
                  <a:cxn ang="0">
                    <a:pos x="4" y="43"/>
                  </a:cxn>
                  <a:cxn ang="0">
                    <a:pos x="26" y="43"/>
                  </a:cxn>
                </a:cxnLst>
                <a:rect l="0" t="0" r="r" b="b"/>
                <a:pathLst>
                  <a:path w="26" h="43">
                    <a:moveTo>
                      <a:pt x="26" y="43"/>
                    </a:moveTo>
                    <a:lnTo>
                      <a:pt x="26" y="2"/>
                    </a:lnTo>
                    <a:lnTo>
                      <a:pt x="16" y="2"/>
                    </a:lnTo>
                    <a:lnTo>
                      <a:pt x="16" y="0"/>
                    </a:lnTo>
                    <a:lnTo>
                      <a:pt x="11" y="2"/>
                    </a:lnTo>
                    <a:lnTo>
                      <a:pt x="4" y="2"/>
                    </a:lnTo>
                    <a:lnTo>
                      <a:pt x="2" y="12"/>
                    </a:lnTo>
                    <a:lnTo>
                      <a:pt x="2" y="21"/>
                    </a:lnTo>
                    <a:lnTo>
                      <a:pt x="0" y="31"/>
                    </a:lnTo>
                    <a:lnTo>
                      <a:pt x="0" y="40"/>
                    </a:lnTo>
                    <a:lnTo>
                      <a:pt x="4" y="43"/>
                    </a:lnTo>
                    <a:lnTo>
                      <a:pt x="26" y="43"/>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9" name="Freeform 5435"/>
              <p:cNvSpPr>
                <a:spLocks/>
              </p:cNvSpPr>
              <p:nvPr/>
            </p:nvSpPr>
            <p:spPr bwMode="auto">
              <a:xfrm>
                <a:off x="6945" y="8964"/>
                <a:ext cx="24" cy="38"/>
              </a:xfrm>
              <a:custGeom>
                <a:avLst/>
                <a:gdLst/>
                <a:ahLst/>
                <a:cxnLst>
                  <a:cxn ang="0">
                    <a:pos x="24" y="38"/>
                  </a:cxn>
                  <a:cxn ang="0">
                    <a:pos x="24" y="2"/>
                  </a:cxn>
                  <a:cxn ang="0">
                    <a:pos x="14" y="2"/>
                  </a:cxn>
                  <a:cxn ang="0">
                    <a:pos x="14" y="0"/>
                  </a:cxn>
                  <a:cxn ang="0">
                    <a:pos x="9" y="2"/>
                  </a:cxn>
                  <a:cxn ang="0">
                    <a:pos x="2" y="2"/>
                  </a:cxn>
                  <a:cxn ang="0">
                    <a:pos x="0" y="12"/>
                  </a:cxn>
                  <a:cxn ang="0">
                    <a:pos x="0" y="38"/>
                  </a:cxn>
                  <a:cxn ang="0">
                    <a:pos x="24" y="38"/>
                  </a:cxn>
                </a:cxnLst>
                <a:rect l="0" t="0" r="r" b="b"/>
                <a:pathLst>
                  <a:path w="24" h="38">
                    <a:moveTo>
                      <a:pt x="24" y="38"/>
                    </a:moveTo>
                    <a:lnTo>
                      <a:pt x="24" y="2"/>
                    </a:lnTo>
                    <a:lnTo>
                      <a:pt x="14" y="2"/>
                    </a:lnTo>
                    <a:lnTo>
                      <a:pt x="14" y="0"/>
                    </a:lnTo>
                    <a:lnTo>
                      <a:pt x="9" y="2"/>
                    </a:lnTo>
                    <a:lnTo>
                      <a:pt x="2" y="2"/>
                    </a:lnTo>
                    <a:lnTo>
                      <a:pt x="0" y="12"/>
                    </a:lnTo>
                    <a:lnTo>
                      <a:pt x="0" y="38"/>
                    </a:lnTo>
                    <a:lnTo>
                      <a:pt x="24"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0" name="Freeform 5436"/>
              <p:cNvSpPr>
                <a:spLocks/>
              </p:cNvSpPr>
              <p:nvPr/>
            </p:nvSpPr>
            <p:spPr bwMode="auto">
              <a:xfrm>
                <a:off x="6945" y="8966"/>
                <a:ext cx="24" cy="31"/>
              </a:xfrm>
              <a:custGeom>
                <a:avLst/>
                <a:gdLst/>
                <a:ahLst/>
                <a:cxnLst>
                  <a:cxn ang="0">
                    <a:pos x="2" y="0"/>
                  </a:cxn>
                  <a:cxn ang="0">
                    <a:pos x="2" y="0"/>
                  </a:cxn>
                  <a:cxn ang="0">
                    <a:pos x="0" y="7"/>
                  </a:cxn>
                  <a:cxn ang="0">
                    <a:pos x="0" y="31"/>
                  </a:cxn>
                  <a:cxn ang="0">
                    <a:pos x="24" y="31"/>
                  </a:cxn>
                  <a:cxn ang="0">
                    <a:pos x="24" y="0"/>
                  </a:cxn>
                  <a:cxn ang="0">
                    <a:pos x="2" y="0"/>
                  </a:cxn>
                </a:cxnLst>
                <a:rect l="0" t="0" r="r" b="b"/>
                <a:pathLst>
                  <a:path w="24" h="31">
                    <a:moveTo>
                      <a:pt x="2" y="0"/>
                    </a:moveTo>
                    <a:lnTo>
                      <a:pt x="2" y="0"/>
                    </a:lnTo>
                    <a:lnTo>
                      <a:pt x="0" y="7"/>
                    </a:lnTo>
                    <a:lnTo>
                      <a:pt x="0" y="31"/>
                    </a:lnTo>
                    <a:lnTo>
                      <a:pt x="24" y="31"/>
                    </a:lnTo>
                    <a:lnTo>
                      <a:pt x="24"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1" name="Freeform 5437"/>
              <p:cNvSpPr>
                <a:spLocks/>
              </p:cNvSpPr>
              <p:nvPr/>
            </p:nvSpPr>
            <p:spPr bwMode="auto">
              <a:xfrm>
                <a:off x="6945" y="8966"/>
                <a:ext cx="22" cy="26"/>
              </a:xfrm>
              <a:custGeom>
                <a:avLst/>
                <a:gdLst/>
                <a:ahLst/>
                <a:cxnLst>
                  <a:cxn ang="0">
                    <a:pos x="2" y="0"/>
                  </a:cxn>
                  <a:cxn ang="0">
                    <a:pos x="2" y="0"/>
                  </a:cxn>
                  <a:cxn ang="0">
                    <a:pos x="0" y="7"/>
                  </a:cxn>
                  <a:cxn ang="0">
                    <a:pos x="0" y="26"/>
                  </a:cxn>
                  <a:cxn ang="0">
                    <a:pos x="21" y="26"/>
                  </a:cxn>
                  <a:cxn ang="0">
                    <a:pos x="21" y="0"/>
                  </a:cxn>
                  <a:cxn ang="0">
                    <a:pos x="2" y="0"/>
                  </a:cxn>
                </a:cxnLst>
                <a:rect l="0" t="0" r="r" b="b"/>
                <a:pathLst>
                  <a:path w="22" h="26">
                    <a:moveTo>
                      <a:pt x="2" y="0"/>
                    </a:moveTo>
                    <a:lnTo>
                      <a:pt x="2" y="0"/>
                    </a:lnTo>
                    <a:lnTo>
                      <a:pt x="0" y="7"/>
                    </a:lnTo>
                    <a:lnTo>
                      <a:pt x="0" y="26"/>
                    </a:lnTo>
                    <a:lnTo>
                      <a:pt x="21" y="26"/>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2" name="Freeform 5438"/>
              <p:cNvSpPr>
                <a:spLocks/>
              </p:cNvSpPr>
              <p:nvPr/>
            </p:nvSpPr>
            <p:spPr bwMode="auto">
              <a:xfrm>
                <a:off x="6945" y="8964"/>
                <a:ext cx="22" cy="26"/>
              </a:xfrm>
              <a:custGeom>
                <a:avLst/>
                <a:gdLst/>
                <a:ahLst/>
                <a:cxnLst>
                  <a:cxn ang="0">
                    <a:pos x="21" y="2"/>
                  </a:cxn>
                  <a:cxn ang="0">
                    <a:pos x="12" y="0"/>
                  </a:cxn>
                  <a:cxn ang="0">
                    <a:pos x="2" y="2"/>
                  </a:cxn>
                  <a:cxn ang="0">
                    <a:pos x="2" y="7"/>
                  </a:cxn>
                  <a:cxn ang="0">
                    <a:pos x="0" y="14"/>
                  </a:cxn>
                  <a:cxn ang="0">
                    <a:pos x="0" y="26"/>
                  </a:cxn>
                  <a:cxn ang="0">
                    <a:pos x="14" y="26"/>
                  </a:cxn>
                  <a:cxn ang="0">
                    <a:pos x="16" y="23"/>
                  </a:cxn>
                  <a:cxn ang="0">
                    <a:pos x="21" y="23"/>
                  </a:cxn>
                  <a:cxn ang="0">
                    <a:pos x="21" y="2"/>
                  </a:cxn>
                </a:cxnLst>
                <a:rect l="0" t="0" r="r" b="b"/>
                <a:pathLst>
                  <a:path w="22" h="26">
                    <a:moveTo>
                      <a:pt x="21" y="2"/>
                    </a:moveTo>
                    <a:lnTo>
                      <a:pt x="12" y="0"/>
                    </a:lnTo>
                    <a:lnTo>
                      <a:pt x="2" y="2"/>
                    </a:lnTo>
                    <a:lnTo>
                      <a:pt x="2" y="7"/>
                    </a:lnTo>
                    <a:lnTo>
                      <a:pt x="0" y="14"/>
                    </a:lnTo>
                    <a:lnTo>
                      <a:pt x="0" y="26"/>
                    </a:lnTo>
                    <a:lnTo>
                      <a:pt x="14" y="26"/>
                    </a:lnTo>
                    <a:lnTo>
                      <a:pt x="16" y="23"/>
                    </a:lnTo>
                    <a:lnTo>
                      <a:pt x="21" y="23"/>
                    </a:lnTo>
                    <a:lnTo>
                      <a:pt x="21"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3" name="Freeform 5439"/>
              <p:cNvSpPr>
                <a:spLocks/>
              </p:cNvSpPr>
              <p:nvPr/>
            </p:nvSpPr>
            <p:spPr bwMode="auto">
              <a:xfrm>
                <a:off x="6948" y="8956"/>
                <a:ext cx="28" cy="8"/>
              </a:xfrm>
              <a:custGeom>
                <a:avLst/>
                <a:gdLst/>
                <a:ahLst/>
                <a:cxnLst>
                  <a:cxn ang="0">
                    <a:pos x="0" y="0"/>
                  </a:cxn>
                  <a:cxn ang="0">
                    <a:pos x="0" y="7"/>
                  </a:cxn>
                  <a:cxn ang="0">
                    <a:pos x="28" y="7"/>
                  </a:cxn>
                  <a:cxn ang="0">
                    <a:pos x="28" y="2"/>
                  </a:cxn>
                  <a:cxn ang="0">
                    <a:pos x="14" y="0"/>
                  </a:cxn>
                  <a:cxn ang="0">
                    <a:pos x="0" y="0"/>
                  </a:cxn>
                </a:cxnLst>
                <a:rect l="0" t="0" r="r" b="b"/>
                <a:pathLst>
                  <a:path w="28" h="8">
                    <a:moveTo>
                      <a:pt x="0" y="0"/>
                    </a:moveTo>
                    <a:lnTo>
                      <a:pt x="0" y="7"/>
                    </a:lnTo>
                    <a:lnTo>
                      <a:pt x="28" y="7"/>
                    </a:lnTo>
                    <a:lnTo>
                      <a:pt x="28" y="2"/>
                    </a:lnTo>
                    <a:lnTo>
                      <a:pt x="14"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4" name="Freeform 5440"/>
              <p:cNvSpPr>
                <a:spLocks/>
              </p:cNvSpPr>
              <p:nvPr/>
            </p:nvSpPr>
            <p:spPr bwMode="auto">
              <a:xfrm>
                <a:off x="6940" y="9036"/>
                <a:ext cx="36" cy="12"/>
              </a:xfrm>
              <a:custGeom>
                <a:avLst/>
                <a:gdLst/>
                <a:ahLst/>
                <a:cxnLst>
                  <a:cxn ang="0">
                    <a:pos x="0" y="0"/>
                  </a:cxn>
                  <a:cxn ang="0">
                    <a:pos x="0" y="7"/>
                  </a:cxn>
                  <a:cxn ang="0">
                    <a:pos x="35" y="11"/>
                  </a:cxn>
                  <a:cxn ang="0">
                    <a:pos x="35" y="4"/>
                  </a:cxn>
                  <a:cxn ang="0">
                    <a:pos x="0" y="0"/>
                  </a:cxn>
                </a:cxnLst>
                <a:rect l="0" t="0" r="r" b="b"/>
                <a:pathLst>
                  <a:path w="36" h="12">
                    <a:moveTo>
                      <a:pt x="0" y="0"/>
                    </a:moveTo>
                    <a:lnTo>
                      <a:pt x="0" y="7"/>
                    </a:lnTo>
                    <a:lnTo>
                      <a:pt x="35" y="11"/>
                    </a:lnTo>
                    <a:lnTo>
                      <a:pt x="35"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5" name="Freeform 5441"/>
              <p:cNvSpPr>
                <a:spLocks/>
              </p:cNvSpPr>
              <p:nvPr/>
            </p:nvSpPr>
            <p:spPr bwMode="auto">
              <a:xfrm>
                <a:off x="6952" y="9040"/>
                <a:ext cx="12" cy="3"/>
              </a:xfrm>
              <a:custGeom>
                <a:avLst/>
                <a:gdLst/>
                <a:ahLst/>
                <a:cxnLst>
                  <a:cxn ang="0">
                    <a:pos x="7" y="0"/>
                  </a:cxn>
                  <a:cxn ang="0">
                    <a:pos x="0" y="0"/>
                  </a:cxn>
                  <a:cxn ang="0">
                    <a:pos x="0" y="2"/>
                  </a:cxn>
                  <a:cxn ang="0">
                    <a:pos x="12" y="2"/>
                  </a:cxn>
                  <a:cxn ang="0">
                    <a:pos x="12" y="0"/>
                  </a:cxn>
                  <a:cxn ang="0">
                    <a:pos x="7" y="0"/>
                  </a:cxn>
                </a:cxnLst>
                <a:rect l="0" t="0" r="r" b="b"/>
                <a:pathLst>
                  <a:path w="12" h="3">
                    <a:moveTo>
                      <a:pt x="7" y="0"/>
                    </a:moveTo>
                    <a:lnTo>
                      <a:pt x="0" y="0"/>
                    </a:lnTo>
                    <a:lnTo>
                      <a:pt x="0"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6" name="Freeform 5442"/>
              <p:cNvSpPr>
                <a:spLocks/>
              </p:cNvSpPr>
              <p:nvPr/>
            </p:nvSpPr>
            <p:spPr bwMode="auto">
              <a:xfrm>
                <a:off x="6952" y="9038"/>
                <a:ext cx="10" cy="5"/>
              </a:xfrm>
              <a:custGeom>
                <a:avLst/>
                <a:gdLst/>
                <a:ahLst/>
                <a:cxnLst>
                  <a:cxn ang="0">
                    <a:pos x="4" y="2"/>
                  </a:cxn>
                  <a:cxn ang="0">
                    <a:pos x="4" y="0"/>
                  </a:cxn>
                  <a:cxn ang="0">
                    <a:pos x="2" y="0"/>
                  </a:cxn>
                  <a:cxn ang="0">
                    <a:pos x="0" y="4"/>
                  </a:cxn>
                  <a:cxn ang="0">
                    <a:pos x="7" y="4"/>
                  </a:cxn>
                  <a:cxn ang="0">
                    <a:pos x="9" y="2"/>
                  </a:cxn>
                  <a:cxn ang="0">
                    <a:pos x="4" y="2"/>
                  </a:cxn>
                </a:cxnLst>
                <a:rect l="0" t="0" r="r" b="b"/>
                <a:pathLst>
                  <a:path w="10" h="5">
                    <a:moveTo>
                      <a:pt x="4" y="2"/>
                    </a:moveTo>
                    <a:lnTo>
                      <a:pt x="4" y="0"/>
                    </a:lnTo>
                    <a:lnTo>
                      <a:pt x="2" y="0"/>
                    </a:lnTo>
                    <a:lnTo>
                      <a:pt x="0" y="4"/>
                    </a:lnTo>
                    <a:lnTo>
                      <a:pt x="7" y="4"/>
                    </a:lnTo>
                    <a:lnTo>
                      <a:pt x="9" y="2"/>
                    </a:lnTo>
                    <a:lnTo>
                      <a:pt x="4" y="2"/>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7" name="Freeform 5443"/>
              <p:cNvSpPr>
                <a:spLocks/>
              </p:cNvSpPr>
              <p:nvPr/>
            </p:nvSpPr>
            <p:spPr bwMode="auto">
              <a:xfrm>
                <a:off x="6952" y="9040"/>
                <a:ext cx="5" cy="3"/>
              </a:xfrm>
              <a:custGeom>
                <a:avLst/>
                <a:gdLst/>
                <a:ahLst/>
                <a:cxnLst>
                  <a:cxn ang="0">
                    <a:pos x="2" y="0"/>
                  </a:cxn>
                  <a:cxn ang="0">
                    <a:pos x="4" y="0"/>
                  </a:cxn>
                  <a:cxn ang="0">
                    <a:pos x="4" y="2"/>
                  </a:cxn>
                  <a:cxn ang="0">
                    <a:pos x="2" y="2"/>
                  </a:cxn>
                  <a:cxn ang="0">
                    <a:pos x="0" y="0"/>
                  </a:cxn>
                  <a:cxn ang="0">
                    <a:pos x="2" y="0"/>
                  </a:cxn>
                </a:cxnLst>
                <a:rect l="0" t="0" r="r" b="b"/>
                <a:pathLst>
                  <a:path w="5" h="3">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8" name="Freeform 5444"/>
              <p:cNvSpPr>
                <a:spLocks/>
              </p:cNvSpPr>
              <p:nvPr/>
            </p:nvSpPr>
            <p:spPr bwMode="auto">
              <a:xfrm>
                <a:off x="6976" y="9036"/>
                <a:ext cx="24" cy="12"/>
              </a:xfrm>
              <a:custGeom>
                <a:avLst/>
                <a:gdLst/>
                <a:ahLst/>
                <a:cxnLst>
                  <a:cxn ang="0">
                    <a:pos x="0" y="4"/>
                  </a:cxn>
                  <a:cxn ang="0">
                    <a:pos x="0" y="11"/>
                  </a:cxn>
                  <a:cxn ang="0">
                    <a:pos x="19" y="7"/>
                  </a:cxn>
                  <a:cxn ang="0">
                    <a:pos x="24" y="4"/>
                  </a:cxn>
                  <a:cxn ang="0">
                    <a:pos x="24" y="0"/>
                  </a:cxn>
                  <a:cxn ang="0">
                    <a:pos x="0" y="4"/>
                  </a:cxn>
                </a:cxnLst>
                <a:rect l="0" t="0" r="r" b="b"/>
                <a:pathLst>
                  <a:path w="24" h="12">
                    <a:moveTo>
                      <a:pt x="0" y="4"/>
                    </a:moveTo>
                    <a:lnTo>
                      <a:pt x="0" y="11"/>
                    </a:lnTo>
                    <a:lnTo>
                      <a:pt x="19" y="7"/>
                    </a:lnTo>
                    <a:lnTo>
                      <a:pt x="24" y="4"/>
                    </a:lnTo>
                    <a:lnTo>
                      <a:pt x="24"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9" name="Freeform 5445"/>
              <p:cNvSpPr>
                <a:spLocks/>
              </p:cNvSpPr>
              <p:nvPr/>
            </p:nvSpPr>
            <p:spPr bwMode="auto">
              <a:xfrm>
                <a:off x="6979" y="9036"/>
                <a:ext cx="21" cy="9"/>
              </a:xfrm>
              <a:custGeom>
                <a:avLst/>
                <a:gdLst/>
                <a:ahLst/>
                <a:cxnLst>
                  <a:cxn ang="0">
                    <a:pos x="16" y="0"/>
                  </a:cxn>
                  <a:cxn ang="0">
                    <a:pos x="14" y="2"/>
                  </a:cxn>
                  <a:cxn ang="0">
                    <a:pos x="2" y="2"/>
                  </a:cxn>
                  <a:cxn ang="0">
                    <a:pos x="0" y="4"/>
                  </a:cxn>
                  <a:cxn ang="0">
                    <a:pos x="0" y="9"/>
                  </a:cxn>
                  <a:cxn ang="0">
                    <a:pos x="4" y="9"/>
                  </a:cxn>
                  <a:cxn ang="0">
                    <a:pos x="7" y="7"/>
                  </a:cxn>
                  <a:cxn ang="0">
                    <a:pos x="16" y="7"/>
                  </a:cxn>
                  <a:cxn ang="0">
                    <a:pos x="16" y="4"/>
                  </a:cxn>
                  <a:cxn ang="0">
                    <a:pos x="21" y="4"/>
                  </a:cxn>
                  <a:cxn ang="0">
                    <a:pos x="21" y="0"/>
                  </a:cxn>
                  <a:cxn ang="0">
                    <a:pos x="16" y="0"/>
                  </a:cxn>
                </a:cxnLst>
                <a:rect l="0" t="0" r="r" b="b"/>
                <a:pathLst>
                  <a:path w="21" h="9">
                    <a:moveTo>
                      <a:pt x="16" y="0"/>
                    </a:moveTo>
                    <a:lnTo>
                      <a:pt x="14" y="2"/>
                    </a:lnTo>
                    <a:lnTo>
                      <a:pt x="2" y="2"/>
                    </a:lnTo>
                    <a:lnTo>
                      <a:pt x="0" y="4"/>
                    </a:lnTo>
                    <a:lnTo>
                      <a:pt x="0" y="9"/>
                    </a:lnTo>
                    <a:lnTo>
                      <a:pt x="4" y="9"/>
                    </a:lnTo>
                    <a:lnTo>
                      <a:pt x="7" y="7"/>
                    </a:lnTo>
                    <a:lnTo>
                      <a:pt x="16" y="7"/>
                    </a:lnTo>
                    <a:lnTo>
                      <a:pt x="16" y="4"/>
                    </a:lnTo>
                    <a:lnTo>
                      <a:pt x="21" y="4"/>
                    </a:lnTo>
                    <a:lnTo>
                      <a:pt x="21" y="0"/>
                    </a:lnTo>
                    <a:lnTo>
                      <a:pt x="16"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0" name="Freeform 5446"/>
              <p:cNvSpPr>
                <a:spLocks/>
              </p:cNvSpPr>
              <p:nvPr/>
            </p:nvSpPr>
            <p:spPr bwMode="auto">
              <a:xfrm>
                <a:off x="6979" y="9036"/>
                <a:ext cx="21" cy="9"/>
              </a:xfrm>
              <a:custGeom>
                <a:avLst/>
                <a:gdLst/>
                <a:ahLst/>
                <a:cxnLst>
                  <a:cxn ang="0">
                    <a:pos x="7" y="9"/>
                  </a:cxn>
                  <a:cxn ang="0">
                    <a:pos x="9" y="7"/>
                  </a:cxn>
                  <a:cxn ang="0">
                    <a:pos x="16" y="7"/>
                  </a:cxn>
                  <a:cxn ang="0">
                    <a:pos x="16" y="4"/>
                  </a:cxn>
                  <a:cxn ang="0">
                    <a:pos x="21" y="4"/>
                  </a:cxn>
                  <a:cxn ang="0">
                    <a:pos x="21" y="0"/>
                  </a:cxn>
                  <a:cxn ang="0">
                    <a:pos x="14" y="0"/>
                  </a:cxn>
                  <a:cxn ang="0">
                    <a:pos x="12" y="2"/>
                  </a:cxn>
                  <a:cxn ang="0">
                    <a:pos x="2" y="2"/>
                  </a:cxn>
                  <a:cxn ang="0">
                    <a:pos x="0" y="4"/>
                  </a:cxn>
                  <a:cxn ang="0">
                    <a:pos x="0" y="9"/>
                  </a:cxn>
                  <a:cxn ang="0">
                    <a:pos x="7" y="9"/>
                  </a:cxn>
                </a:cxnLst>
                <a:rect l="0" t="0" r="r" b="b"/>
                <a:pathLst>
                  <a:path w="21" h="9">
                    <a:moveTo>
                      <a:pt x="7" y="9"/>
                    </a:moveTo>
                    <a:lnTo>
                      <a:pt x="9" y="7"/>
                    </a:lnTo>
                    <a:lnTo>
                      <a:pt x="16" y="7"/>
                    </a:lnTo>
                    <a:lnTo>
                      <a:pt x="16" y="4"/>
                    </a:lnTo>
                    <a:lnTo>
                      <a:pt x="21" y="4"/>
                    </a:lnTo>
                    <a:lnTo>
                      <a:pt x="21" y="0"/>
                    </a:lnTo>
                    <a:lnTo>
                      <a:pt x="14" y="0"/>
                    </a:lnTo>
                    <a:lnTo>
                      <a:pt x="12" y="2"/>
                    </a:lnTo>
                    <a:lnTo>
                      <a:pt x="2" y="2"/>
                    </a:lnTo>
                    <a:lnTo>
                      <a:pt x="0" y="4"/>
                    </a:lnTo>
                    <a:lnTo>
                      <a:pt x="0" y="9"/>
                    </a:lnTo>
                    <a:lnTo>
                      <a:pt x="7" y="9"/>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1" name="Freeform 5447"/>
              <p:cNvSpPr>
                <a:spLocks/>
              </p:cNvSpPr>
              <p:nvPr/>
            </p:nvSpPr>
            <p:spPr bwMode="auto">
              <a:xfrm>
                <a:off x="6981" y="9036"/>
                <a:ext cx="19" cy="9"/>
              </a:xfrm>
              <a:custGeom>
                <a:avLst/>
                <a:gdLst/>
                <a:ahLst/>
                <a:cxnLst>
                  <a:cxn ang="0">
                    <a:pos x="4" y="9"/>
                  </a:cxn>
                  <a:cxn ang="0">
                    <a:pos x="7" y="7"/>
                  </a:cxn>
                  <a:cxn ang="0">
                    <a:pos x="14" y="7"/>
                  </a:cxn>
                  <a:cxn ang="0">
                    <a:pos x="14" y="4"/>
                  </a:cxn>
                  <a:cxn ang="0">
                    <a:pos x="19" y="4"/>
                  </a:cxn>
                  <a:cxn ang="0">
                    <a:pos x="19" y="0"/>
                  </a:cxn>
                  <a:cxn ang="0">
                    <a:pos x="12" y="0"/>
                  </a:cxn>
                  <a:cxn ang="0">
                    <a:pos x="9" y="2"/>
                  </a:cxn>
                  <a:cxn ang="0">
                    <a:pos x="2" y="2"/>
                  </a:cxn>
                  <a:cxn ang="0">
                    <a:pos x="0" y="4"/>
                  </a:cxn>
                  <a:cxn ang="0">
                    <a:pos x="0" y="9"/>
                  </a:cxn>
                  <a:cxn ang="0">
                    <a:pos x="4" y="9"/>
                  </a:cxn>
                </a:cxnLst>
                <a:rect l="0" t="0" r="r" b="b"/>
                <a:pathLst>
                  <a:path w="19" h="9">
                    <a:moveTo>
                      <a:pt x="4" y="9"/>
                    </a:moveTo>
                    <a:lnTo>
                      <a:pt x="7" y="7"/>
                    </a:lnTo>
                    <a:lnTo>
                      <a:pt x="14" y="7"/>
                    </a:lnTo>
                    <a:lnTo>
                      <a:pt x="14" y="4"/>
                    </a:lnTo>
                    <a:lnTo>
                      <a:pt x="19" y="4"/>
                    </a:lnTo>
                    <a:lnTo>
                      <a:pt x="19" y="0"/>
                    </a:lnTo>
                    <a:lnTo>
                      <a:pt x="12" y="0"/>
                    </a:lnTo>
                    <a:lnTo>
                      <a:pt x="9" y="2"/>
                    </a:lnTo>
                    <a:lnTo>
                      <a:pt x="2"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2" name="Freeform 5448"/>
              <p:cNvSpPr>
                <a:spLocks/>
              </p:cNvSpPr>
              <p:nvPr/>
            </p:nvSpPr>
            <p:spPr bwMode="auto">
              <a:xfrm>
                <a:off x="6981" y="9036"/>
                <a:ext cx="19" cy="9"/>
              </a:xfrm>
              <a:custGeom>
                <a:avLst/>
                <a:gdLst/>
                <a:ahLst/>
                <a:cxnLst>
                  <a:cxn ang="0">
                    <a:pos x="0" y="9"/>
                  </a:cxn>
                  <a:cxn ang="0">
                    <a:pos x="4" y="9"/>
                  </a:cxn>
                  <a:cxn ang="0">
                    <a:pos x="4" y="7"/>
                  </a:cxn>
                  <a:cxn ang="0">
                    <a:pos x="14" y="7"/>
                  </a:cxn>
                  <a:cxn ang="0">
                    <a:pos x="14" y="4"/>
                  </a:cxn>
                  <a:cxn ang="0">
                    <a:pos x="19" y="4"/>
                  </a:cxn>
                  <a:cxn ang="0">
                    <a:pos x="19" y="0"/>
                  </a:cxn>
                  <a:cxn ang="0">
                    <a:pos x="12" y="0"/>
                  </a:cxn>
                  <a:cxn ang="0">
                    <a:pos x="9" y="2"/>
                  </a:cxn>
                  <a:cxn ang="0">
                    <a:pos x="0" y="2"/>
                  </a:cxn>
                  <a:cxn ang="0">
                    <a:pos x="0" y="9"/>
                  </a:cxn>
                </a:cxnLst>
                <a:rect l="0" t="0" r="r" b="b"/>
                <a:pathLst>
                  <a:path w="19" h="9">
                    <a:moveTo>
                      <a:pt x="0" y="9"/>
                    </a:moveTo>
                    <a:lnTo>
                      <a:pt x="4" y="9"/>
                    </a:lnTo>
                    <a:lnTo>
                      <a:pt x="4" y="7"/>
                    </a:lnTo>
                    <a:lnTo>
                      <a:pt x="14" y="7"/>
                    </a:lnTo>
                    <a:lnTo>
                      <a:pt x="14" y="4"/>
                    </a:lnTo>
                    <a:lnTo>
                      <a:pt x="19" y="4"/>
                    </a:lnTo>
                    <a:lnTo>
                      <a:pt x="19" y="0"/>
                    </a:lnTo>
                    <a:lnTo>
                      <a:pt x="12" y="0"/>
                    </a:lnTo>
                    <a:lnTo>
                      <a:pt x="9" y="2"/>
                    </a:lnTo>
                    <a:lnTo>
                      <a:pt x="0" y="2"/>
                    </a:lnTo>
                    <a:lnTo>
                      <a:pt x="0"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3" name="Freeform 5449"/>
              <p:cNvSpPr>
                <a:spLocks/>
              </p:cNvSpPr>
              <p:nvPr/>
            </p:nvSpPr>
            <p:spPr bwMode="auto">
              <a:xfrm>
                <a:off x="6984" y="9036"/>
                <a:ext cx="16" cy="9"/>
              </a:xfrm>
              <a:custGeom>
                <a:avLst/>
                <a:gdLst/>
                <a:ahLst/>
                <a:cxnLst>
                  <a:cxn ang="0">
                    <a:pos x="16" y="4"/>
                  </a:cxn>
                  <a:cxn ang="0">
                    <a:pos x="16" y="0"/>
                  </a:cxn>
                  <a:cxn ang="0">
                    <a:pos x="9" y="0"/>
                  </a:cxn>
                  <a:cxn ang="0">
                    <a:pos x="9" y="2"/>
                  </a:cxn>
                  <a:cxn ang="0">
                    <a:pos x="0" y="2"/>
                  </a:cxn>
                  <a:cxn ang="0">
                    <a:pos x="0" y="9"/>
                  </a:cxn>
                  <a:cxn ang="0">
                    <a:pos x="4" y="7"/>
                  </a:cxn>
                  <a:cxn ang="0">
                    <a:pos x="12" y="7"/>
                  </a:cxn>
                  <a:cxn ang="0">
                    <a:pos x="12" y="4"/>
                  </a:cxn>
                  <a:cxn ang="0">
                    <a:pos x="16" y="4"/>
                  </a:cxn>
                </a:cxnLst>
                <a:rect l="0" t="0" r="r" b="b"/>
                <a:pathLst>
                  <a:path w="16" h="9">
                    <a:moveTo>
                      <a:pt x="16" y="4"/>
                    </a:moveTo>
                    <a:lnTo>
                      <a:pt x="16" y="0"/>
                    </a:lnTo>
                    <a:lnTo>
                      <a:pt x="9" y="0"/>
                    </a:lnTo>
                    <a:lnTo>
                      <a:pt x="9" y="2"/>
                    </a:lnTo>
                    <a:lnTo>
                      <a:pt x="0" y="2"/>
                    </a:lnTo>
                    <a:lnTo>
                      <a:pt x="0" y="9"/>
                    </a:lnTo>
                    <a:lnTo>
                      <a:pt x="4" y="7"/>
                    </a:lnTo>
                    <a:lnTo>
                      <a:pt x="12" y="7"/>
                    </a:lnTo>
                    <a:lnTo>
                      <a:pt x="12" y="4"/>
                    </a:lnTo>
                    <a:lnTo>
                      <a:pt x="16" y="4"/>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4" name="Freeform 5450"/>
              <p:cNvSpPr>
                <a:spLocks/>
              </p:cNvSpPr>
              <p:nvPr/>
            </p:nvSpPr>
            <p:spPr bwMode="auto">
              <a:xfrm>
                <a:off x="6984" y="9036"/>
                <a:ext cx="16" cy="9"/>
              </a:xfrm>
              <a:custGeom>
                <a:avLst/>
                <a:gdLst/>
                <a:ahLst/>
                <a:cxnLst>
                  <a:cxn ang="0">
                    <a:pos x="12" y="0"/>
                  </a:cxn>
                  <a:cxn ang="0">
                    <a:pos x="9" y="2"/>
                  </a:cxn>
                  <a:cxn ang="0">
                    <a:pos x="0" y="2"/>
                  </a:cxn>
                  <a:cxn ang="0">
                    <a:pos x="0" y="9"/>
                  </a:cxn>
                  <a:cxn ang="0">
                    <a:pos x="4" y="7"/>
                  </a:cxn>
                  <a:cxn ang="0">
                    <a:pos x="12" y="7"/>
                  </a:cxn>
                  <a:cxn ang="0">
                    <a:pos x="12" y="4"/>
                  </a:cxn>
                  <a:cxn ang="0">
                    <a:pos x="16" y="4"/>
                  </a:cxn>
                  <a:cxn ang="0">
                    <a:pos x="16" y="0"/>
                  </a:cxn>
                  <a:cxn ang="0">
                    <a:pos x="12" y="0"/>
                  </a:cxn>
                </a:cxnLst>
                <a:rect l="0" t="0" r="r" b="b"/>
                <a:pathLst>
                  <a:path w="16" h="9">
                    <a:moveTo>
                      <a:pt x="12" y="0"/>
                    </a:moveTo>
                    <a:lnTo>
                      <a:pt x="9" y="2"/>
                    </a:lnTo>
                    <a:lnTo>
                      <a:pt x="0" y="2"/>
                    </a:lnTo>
                    <a:lnTo>
                      <a:pt x="0" y="9"/>
                    </a:lnTo>
                    <a:lnTo>
                      <a:pt x="4" y="7"/>
                    </a:lnTo>
                    <a:lnTo>
                      <a:pt x="12" y="7"/>
                    </a:lnTo>
                    <a:lnTo>
                      <a:pt x="12" y="4"/>
                    </a:lnTo>
                    <a:lnTo>
                      <a:pt x="16" y="4"/>
                    </a:lnTo>
                    <a:lnTo>
                      <a:pt x="16" y="0"/>
                    </a:lnTo>
                    <a:lnTo>
                      <a:pt x="12"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5" name="Freeform 5451"/>
              <p:cNvSpPr>
                <a:spLocks/>
              </p:cNvSpPr>
              <p:nvPr/>
            </p:nvSpPr>
            <p:spPr bwMode="auto">
              <a:xfrm>
                <a:off x="6986" y="9036"/>
                <a:ext cx="14"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4" h="7">
                    <a:moveTo>
                      <a:pt x="14" y="4"/>
                    </a:moveTo>
                    <a:lnTo>
                      <a:pt x="14" y="0"/>
                    </a:lnTo>
                    <a:lnTo>
                      <a:pt x="7" y="0"/>
                    </a:lnTo>
                    <a:lnTo>
                      <a:pt x="4" y="2"/>
                    </a:lnTo>
                    <a:lnTo>
                      <a:pt x="0" y="2"/>
                    </a:lnTo>
                    <a:lnTo>
                      <a:pt x="0" y="7"/>
                    </a:lnTo>
                    <a:lnTo>
                      <a:pt x="9" y="7"/>
                    </a:lnTo>
                    <a:lnTo>
                      <a:pt x="9" y="4"/>
                    </a:lnTo>
                    <a:lnTo>
                      <a:pt x="14" y="4"/>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6" name="Freeform 5452"/>
              <p:cNvSpPr>
                <a:spLocks/>
              </p:cNvSpPr>
              <p:nvPr/>
            </p:nvSpPr>
            <p:spPr bwMode="auto">
              <a:xfrm>
                <a:off x="6986" y="9036"/>
                <a:ext cx="14" cy="7"/>
              </a:xfrm>
              <a:custGeom>
                <a:avLst/>
                <a:gdLst/>
                <a:ahLst/>
                <a:cxnLst>
                  <a:cxn ang="0">
                    <a:pos x="0" y="2"/>
                  </a:cxn>
                  <a:cxn ang="0">
                    <a:pos x="2" y="7"/>
                  </a:cxn>
                  <a:cxn ang="0">
                    <a:pos x="9" y="7"/>
                  </a:cxn>
                  <a:cxn ang="0">
                    <a:pos x="9" y="4"/>
                  </a:cxn>
                  <a:cxn ang="0">
                    <a:pos x="14" y="4"/>
                  </a:cxn>
                  <a:cxn ang="0">
                    <a:pos x="14" y="0"/>
                  </a:cxn>
                  <a:cxn ang="0">
                    <a:pos x="7" y="0"/>
                  </a:cxn>
                  <a:cxn ang="0">
                    <a:pos x="7" y="2"/>
                  </a:cxn>
                  <a:cxn ang="0">
                    <a:pos x="0" y="2"/>
                  </a:cxn>
                </a:cxnLst>
                <a:rect l="0" t="0" r="r" b="b"/>
                <a:pathLst>
                  <a:path w="14" h="7">
                    <a:moveTo>
                      <a:pt x="0" y="2"/>
                    </a:moveTo>
                    <a:lnTo>
                      <a:pt x="2" y="7"/>
                    </a:lnTo>
                    <a:lnTo>
                      <a:pt x="9" y="7"/>
                    </a:lnTo>
                    <a:lnTo>
                      <a:pt x="9" y="4"/>
                    </a:lnTo>
                    <a:lnTo>
                      <a:pt x="14" y="4"/>
                    </a:lnTo>
                    <a:lnTo>
                      <a:pt x="14" y="0"/>
                    </a:lnTo>
                    <a:lnTo>
                      <a:pt x="7" y="0"/>
                    </a:lnTo>
                    <a:lnTo>
                      <a:pt x="7" y="2"/>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7" name="Freeform 5453"/>
              <p:cNvSpPr>
                <a:spLocks/>
              </p:cNvSpPr>
              <p:nvPr/>
            </p:nvSpPr>
            <p:spPr bwMode="auto">
              <a:xfrm>
                <a:off x="6988" y="9036"/>
                <a:ext cx="12" cy="7"/>
              </a:xfrm>
              <a:custGeom>
                <a:avLst/>
                <a:gdLst/>
                <a:ahLst/>
                <a:cxnLst>
                  <a:cxn ang="0">
                    <a:pos x="7" y="0"/>
                  </a:cxn>
                  <a:cxn ang="0">
                    <a:pos x="4" y="2"/>
                  </a:cxn>
                  <a:cxn ang="0">
                    <a:pos x="0" y="2"/>
                  </a:cxn>
                  <a:cxn ang="0">
                    <a:pos x="0" y="7"/>
                  </a:cxn>
                  <a:cxn ang="0">
                    <a:pos x="7" y="7"/>
                  </a:cxn>
                  <a:cxn ang="0">
                    <a:pos x="7" y="4"/>
                  </a:cxn>
                  <a:cxn ang="0">
                    <a:pos x="12" y="4"/>
                  </a:cxn>
                  <a:cxn ang="0">
                    <a:pos x="12" y="0"/>
                  </a:cxn>
                  <a:cxn ang="0">
                    <a:pos x="7" y="0"/>
                  </a:cxn>
                </a:cxnLst>
                <a:rect l="0" t="0" r="r" b="b"/>
                <a:pathLst>
                  <a:path w="12" h="7">
                    <a:moveTo>
                      <a:pt x="7" y="0"/>
                    </a:moveTo>
                    <a:lnTo>
                      <a:pt x="4" y="2"/>
                    </a:lnTo>
                    <a:lnTo>
                      <a:pt x="0" y="2"/>
                    </a:lnTo>
                    <a:lnTo>
                      <a:pt x="0" y="7"/>
                    </a:lnTo>
                    <a:lnTo>
                      <a:pt x="7" y="7"/>
                    </a:lnTo>
                    <a:lnTo>
                      <a:pt x="7" y="4"/>
                    </a:lnTo>
                    <a:lnTo>
                      <a:pt x="12" y="4"/>
                    </a:lnTo>
                    <a:lnTo>
                      <a:pt x="12" y="0"/>
                    </a:lnTo>
                    <a:lnTo>
                      <a:pt x="7"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8" name="Freeform 5454"/>
              <p:cNvSpPr>
                <a:spLocks/>
              </p:cNvSpPr>
              <p:nvPr/>
            </p:nvSpPr>
            <p:spPr bwMode="auto">
              <a:xfrm>
                <a:off x="6988" y="9036"/>
                <a:ext cx="12" cy="7"/>
              </a:xfrm>
              <a:custGeom>
                <a:avLst/>
                <a:gdLst/>
                <a:ahLst/>
                <a:cxnLst>
                  <a:cxn ang="0">
                    <a:pos x="7" y="0"/>
                  </a:cxn>
                  <a:cxn ang="0">
                    <a:pos x="4" y="2"/>
                  </a:cxn>
                  <a:cxn ang="0">
                    <a:pos x="0" y="2"/>
                  </a:cxn>
                  <a:cxn ang="0">
                    <a:pos x="2" y="7"/>
                  </a:cxn>
                  <a:cxn ang="0">
                    <a:pos x="7" y="7"/>
                  </a:cxn>
                  <a:cxn ang="0">
                    <a:pos x="7" y="4"/>
                  </a:cxn>
                  <a:cxn ang="0">
                    <a:pos x="12" y="4"/>
                  </a:cxn>
                  <a:cxn ang="0">
                    <a:pos x="12" y="0"/>
                  </a:cxn>
                  <a:cxn ang="0">
                    <a:pos x="7" y="0"/>
                  </a:cxn>
                </a:cxnLst>
                <a:rect l="0" t="0" r="r" b="b"/>
                <a:pathLst>
                  <a:path w="12" h="7">
                    <a:moveTo>
                      <a:pt x="7" y="0"/>
                    </a:moveTo>
                    <a:lnTo>
                      <a:pt x="4" y="2"/>
                    </a:lnTo>
                    <a:lnTo>
                      <a:pt x="0" y="2"/>
                    </a:lnTo>
                    <a:lnTo>
                      <a:pt x="2" y="7"/>
                    </a:lnTo>
                    <a:lnTo>
                      <a:pt x="7" y="7"/>
                    </a:lnTo>
                    <a:lnTo>
                      <a:pt x="7" y="4"/>
                    </a:lnTo>
                    <a:lnTo>
                      <a:pt x="12" y="4"/>
                    </a:lnTo>
                    <a:lnTo>
                      <a:pt x="12" y="0"/>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9" name="Freeform 5455"/>
              <p:cNvSpPr>
                <a:spLocks/>
              </p:cNvSpPr>
              <p:nvPr/>
            </p:nvSpPr>
            <p:spPr bwMode="auto">
              <a:xfrm>
                <a:off x="6991" y="9036"/>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0" name="Freeform 5456"/>
              <p:cNvSpPr>
                <a:spLocks/>
              </p:cNvSpPr>
              <p:nvPr/>
            </p:nvSpPr>
            <p:spPr bwMode="auto">
              <a:xfrm>
                <a:off x="6979" y="8961"/>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1" name="Freeform 5457"/>
              <p:cNvSpPr>
                <a:spLocks/>
              </p:cNvSpPr>
              <p:nvPr/>
            </p:nvSpPr>
            <p:spPr bwMode="auto">
              <a:xfrm>
                <a:off x="6979" y="8961"/>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2" name="Freeform 5458"/>
              <p:cNvSpPr>
                <a:spLocks/>
              </p:cNvSpPr>
              <p:nvPr/>
            </p:nvSpPr>
            <p:spPr bwMode="auto">
              <a:xfrm>
                <a:off x="6979" y="8961"/>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3" name="Freeform 5459"/>
              <p:cNvSpPr>
                <a:spLocks/>
              </p:cNvSpPr>
              <p:nvPr/>
            </p:nvSpPr>
            <p:spPr bwMode="auto">
              <a:xfrm>
                <a:off x="6981" y="8961"/>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4" name="Freeform 5460"/>
              <p:cNvSpPr>
                <a:spLocks/>
              </p:cNvSpPr>
              <p:nvPr/>
            </p:nvSpPr>
            <p:spPr bwMode="auto">
              <a:xfrm>
                <a:off x="6981" y="8961"/>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5" name="Freeform 5461"/>
              <p:cNvSpPr>
                <a:spLocks/>
              </p:cNvSpPr>
              <p:nvPr/>
            </p:nvSpPr>
            <p:spPr bwMode="auto">
              <a:xfrm>
                <a:off x="6984" y="8961"/>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6" name="Freeform 5462"/>
              <p:cNvSpPr>
                <a:spLocks/>
              </p:cNvSpPr>
              <p:nvPr/>
            </p:nvSpPr>
            <p:spPr bwMode="auto">
              <a:xfrm>
                <a:off x="6984" y="8961"/>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7" name="Freeform 5463"/>
              <p:cNvSpPr>
                <a:spLocks/>
              </p:cNvSpPr>
              <p:nvPr/>
            </p:nvSpPr>
            <p:spPr bwMode="auto">
              <a:xfrm>
                <a:off x="6984" y="8961"/>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8" name="Freeform 5464"/>
              <p:cNvSpPr>
                <a:spLocks/>
              </p:cNvSpPr>
              <p:nvPr/>
            </p:nvSpPr>
            <p:spPr bwMode="auto">
              <a:xfrm>
                <a:off x="6986" y="896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9" name="Freeform 5465"/>
              <p:cNvSpPr>
                <a:spLocks/>
              </p:cNvSpPr>
              <p:nvPr/>
            </p:nvSpPr>
            <p:spPr bwMode="auto">
              <a:xfrm>
                <a:off x="6986" y="896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0" name="Freeform 5466"/>
              <p:cNvSpPr>
                <a:spLocks/>
              </p:cNvSpPr>
              <p:nvPr/>
            </p:nvSpPr>
            <p:spPr bwMode="auto">
              <a:xfrm>
                <a:off x="6988" y="896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1" name="Freeform 5467"/>
              <p:cNvSpPr>
                <a:spLocks/>
              </p:cNvSpPr>
              <p:nvPr/>
            </p:nvSpPr>
            <p:spPr bwMode="auto">
              <a:xfrm>
                <a:off x="6988" y="896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2" name="Freeform 5468"/>
              <p:cNvSpPr>
                <a:spLocks/>
              </p:cNvSpPr>
              <p:nvPr/>
            </p:nvSpPr>
            <p:spPr bwMode="auto">
              <a:xfrm>
                <a:off x="6988" y="8966"/>
                <a:ext cx="12" cy="67"/>
              </a:xfrm>
              <a:custGeom>
                <a:avLst/>
                <a:gdLst/>
                <a:ahLst/>
                <a:cxnLst>
                  <a:cxn ang="0">
                    <a:pos x="7" y="50"/>
                  </a:cxn>
                  <a:cxn ang="0">
                    <a:pos x="7" y="67"/>
                  </a:cxn>
                  <a:cxn ang="0">
                    <a:pos x="12" y="64"/>
                  </a:cxn>
                  <a:cxn ang="0">
                    <a:pos x="12" y="48"/>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2" y="64"/>
                    </a:lnTo>
                    <a:lnTo>
                      <a:pt x="12" y="48"/>
                    </a:lnTo>
                    <a:lnTo>
                      <a:pt x="9" y="33"/>
                    </a:lnTo>
                    <a:lnTo>
                      <a:pt x="9" y="16"/>
                    </a:lnTo>
                    <a:lnTo>
                      <a:pt x="7" y="0"/>
                    </a:lnTo>
                    <a:lnTo>
                      <a:pt x="0" y="0"/>
                    </a:lnTo>
                    <a:lnTo>
                      <a:pt x="4" y="16"/>
                    </a:lnTo>
                    <a:lnTo>
                      <a:pt x="4" y="33"/>
                    </a:lnTo>
                    <a:lnTo>
                      <a:pt x="7" y="5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3" name="Freeform 5469"/>
              <p:cNvSpPr>
                <a:spLocks/>
              </p:cNvSpPr>
              <p:nvPr/>
            </p:nvSpPr>
            <p:spPr bwMode="auto">
              <a:xfrm>
                <a:off x="6988" y="8966"/>
                <a:ext cx="10" cy="67"/>
              </a:xfrm>
              <a:custGeom>
                <a:avLst/>
                <a:gdLst/>
                <a:ahLst/>
                <a:cxnLst>
                  <a:cxn ang="0">
                    <a:pos x="9" y="67"/>
                  </a:cxn>
                  <a:cxn ang="0">
                    <a:pos x="9" y="33"/>
                  </a:cxn>
                  <a:cxn ang="0">
                    <a:pos x="4" y="0"/>
                  </a:cxn>
                  <a:cxn ang="0">
                    <a:pos x="0" y="0"/>
                  </a:cxn>
                  <a:cxn ang="0">
                    <a:pos x="4" y="33"/>
                  </a:cxn>
                  <a:cxn ang="0">
                    <a:pos x="4" y="50"/>
                  </a:cxn>
                  <a:cxn ang="0">
                    <a:pos x="7" y="67"/>
                  </a:cxn>
                  <a:cxn ang="0">
                    <a:pos x="9" y="67"/>
                  </a:cxn>
                </a:cxnLst>
                <a:rect l="0" t="0" r="r" b="b"/>
                <a:pathLst>
                  <a:path w="10" h="67">
                    <a:moveTo>
                      <a:pt x="9" y="67"/>
                    </a:moveTo>
                    <a:lnTo>
                      <a:pt x="9" y="33"/>
                    </a:lnTo>
                    <a:lnTo>
                      <a:pt x="4" y="0"/>
                    </a:lnTo>
                    <a:lnTo>
                      <a:pt x="0" y="0"/>
                    </a:lnTo>
                    <a:lnTo>
                      <a:pt x="4" y="33"/>
                    </a:lnTo>
                    <a:lnTo>
                      <a:pt x="4" y="50"/>
                    </a:lnTo>
                    <a:lnTo>
                      <a:pt x="7" y="67"/>
                    </a:lnTo>
                    <a:lnTo>
                      <a:pt x="9" y="6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4" name="Freeform 5470"/>
              <p:cNvSpPr>
                <a:spLocks/>
              </p:cNvSpPr>
              <p:nvPr/>
            </p:nvSpPr>
            <p:spPr bwMode="auto">
              <a:xfrm>
                <a:off x="6988" y="896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5" name="Freeform 5471"/>
              <p:cNvSpPr>
                <a:spLocks/>
              </p:cNvSpPr>
              <p:nvPr/>
            </p:nvSpPr>
            <p:spPr bwMode="auto">
              <a:xfrm>
                <a:off x="6986" y="8966"/>
                <a:ext cx="12" cy="67"/>
              </a:xfrm>
              <a:custGeom>
                <a:avLst/>
                <a:gdLst/>
                <a:ahLst/>
                <a:cxnLst>
                  <a:cxn ang="0">
                    <a:pos x="7" y="50"/>
                  </a:cxn>
                  <a:cxn ang="0">
                    <a:pos x="7" y="67"/>
                  </a:cxn>
                  <a:cxn ang="0">
                    <a:pos x="12" y="64"/>
                  </a:cxn>
                  <a:cxn ang="0">
                    <a:pos x="12" y="48"/>
                  </a:cxn>
                  <a:cxn ang="0">
                    <a:pos x="9" y="33"/>
                  </a:cxn>
                  <a:cxn ang="0">
                    <a:pos x="4" y="0"/>
                  </a:cxn>
                  <a:cxn ang="0">
                    <a:pos x="0" y="0"/>
                  </a:cxn>
                  <a:cxn ang="0">
                    <a:pos x="7" y="50"/>
                  </a:cxn>
                </a:cxnLst>
                <a:rect l="0" t="0" r="r" b="b"/>
                <a:pathLst>
                  <a:path w="12" h="67">
                    <a:moveTo>
                      <a:pt x="7" y="50"/>
                    </a:moveTo>
                    <a:lnTo>
                      <a:pt x="7" y="67"/>
                    </a:lnTo>
                    <a:lnTo>
                      <a:pt x="12" y="64"/>
                    </a:lnTo>
                    <a:lnTo>
                      <a:pt x="12" y="48"/>
                    </a:lnTo>
                    <a:lnTo>
                      <a:pt x="9" y="33"/>
                    </a:lnTo>
                    <a:lnTo>
                      <a:pt x="4" y="0"/>
                    </a:lnTo>
                    <a:lnTo>
                      <a:pt x="0" y="0"/>
                    </a:lnTo>
                    <a:lnTo>
                      <a:pt x="7" y="5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6" name="Freeform 5472"/>
              <p:cNvSpPr>
                <a:spLocks/>
              </p:cNvSpPr>
              <p:nvPr/>
            </p:nvSpPr>
            <p:spPr bwMode="auto">
              <a:xfrm>
                <a:off x="6986" y="896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7" name="Freeform 5473"/>
              <p:cNvSpPr>
                <a:spLocks/>
              </p:cNvSpPr>
              <p:nvPr/>
            </p:nvSpPr>
            <p:spPr bwMode="auto">
              <a:xfrm>
                <a:off x="6984" y="8966"/>
                <a:ext cx="12" cy="67"/>
              </a:xfrm>
              <a:custGeom>
                <a:avLst/>
                <a:gdLst/>
                <a:ahLst/>
                <a:cxnLst>
                  <a:cxn ang="0">
                    <a:pos x="7" y="50"/>
                  </a:cxn>
                  <a:cxn ang="0">
                    <a:pos x="7" y="67"/>
                  </a:cxn>
                  <a:cxn ang="0">
                    <a:pos x="12" y="64"/>
                  </a:cxn>
                  <a:cxn ang="0">
                    <a:pos x="12" y="48"/>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2" y="64"/>
                    </a:lnTo>
                    <a:lnTo>
                      <a:pt x="12" y="48"/>
                    </a:lnTo>
                    <a:lnTo>
                      <a:pt x="9" y="33"/>
                    </a:lnTo>
                    <a:lnTo>
                      <a:pt x="9" y="16"/>
                    </a:lnTo>
                    <a:lnTo>
                      <a:pt x="7" y="0"/>
                    </a:lnTo>
                    <a:lnTo>
                      <a:pt x="0" y="0"/>
                    </a:lnTo>
                    <a:lnTo>
                      <a:pt x="4" y="16"/>
                    </a:lnTo>
                    <a:lnTo>
                      <a:pt x="4" y="33"/>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8" name="Freeform 5474"/>
              <p:cNvSpPr>
                <a:spLocks/>
              </p:cNvSpPr>
              <p:nvPr/>
            </p:nvSpPr>
            <p:spPr bwMode="auto">
              <a:xfrm>
                <a:off x="6984" y="8966"/>
                <a:ext cx="12" cy="67"/>
              </a:xfrm>
              <a:custGeom>
                <a:avLst/>
                <a:gdLst/>
                <a:ahLst/>
                <a:cxnLst>
                  <a:cxn ang="0">
                    <a:pos x="9" y="48"/>
                  </a:cxn>
                  <a:cxn ang="0">
                    <a:pos x="9" y="33"/>
                  </a:cxn>
                  <a:cxn ang="0">
                    <a:pos x="4" y="0"/>
                  </a:cxn>
                  <a:cxn ang="0">
                    <a:pos x="0" y="0"/>
                  </a:cxn>
                  <a:cxn ang="0">
                    <a:pos x="4" y="33"/>
                  </a:cxn>
                  <a:cxn ang="0">
                    <a:pos x="4" y="50"/>
                  </a:cxn>
                  <a:cxn ang="0">
                    <a:pos x="7" y="67"/>
                  </a:cxn>
                  <a:cxn ang="0">
                    <a:pos x="12" y="64"/>
                  </a:cxn>
                  <a:cxn ang="0">
                    <a:pos x="9" y="48"/>
                  </a:cxn>
                </a:cxnLst>
                <a:rect l="0" t="0" r="r" b="b"/>
                <a:pathLst>
                  <a:path w="12" h="67">
                    <a:moveTo>
                      <a:pt x="9" y="48"/>
                    </a:moveTo>
                    <a:lnTo>
                      <a:pt x="9" y="33"/>
                    </a:lnTo>
                    <a:lnTo>
                      <a:pt x="4" y="0"/>
                    </a:lnTo>
                    <a:lnTo>
                      <a:pt x="0" y="0"/>
                    </a:lnTo>
                    <a:lnTo>
                      <a:pt x="4" y="33"/>
                    </a:lnTo>
                    <a:lnTo>
                      <a:pt x="4" y="50"/>
                    </a:lnTo>
                    <a:lnTo>
                      <a:pt x="7" y="67"/>
                    </a:lnTo>
                    <a:lnTo>
                      <a:pt x="12" y="64"/>
                    </a:lnTo>
                    <a:lnTo>
                      <a:pt x="9" y="48"/>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9" name="Freeform 5475"/>
              <p:cNvSpPr>
                <a:spLocks/>
              </p:cNvSpPr>
              <p:nvPr/>
            </p:nvSpPr>
            <p:spPr bwMode="auto">
              <a:xfrm>
                <a:off x="6984" y="8966"/>
                <a:ext cx="9" cy="67"/>
              </a:xfrm>
              <a:custGeom>
                <a:avLst/>
                <a:gdLst/>
                <a:ahLst/>
                <a:cxnLst>
                  <a:cxn ang="0">
                    <a:pos x="4" y="0"/>
                  </a:cxn>
                  <a:cxn ang="0">
                    <a:pos x="0" y="0"/>
                  </a:cxn>
                  <a:cxn ang="0">
                    <a:pos x="4" y="33"/>
                  </a:cxn>
                  <a:cxn ang="0">
                    <a:pos x="4" y="67"/>
                  </a:cxn>
                  <a:cxn ang="0">
                    <a:pos x="9" y="64"/>
                  </a:cxn>
                  <a:cxn ang="0">
                    <a:pos x="9" y="33"/>
                  </a:cxn>
                  <a:cxn ang="0">
                    <a:pos x="4" y="0"/>
                  </a:cxn>
                </a:cxnLst>
                <a:rect l="0" t="0" r="r" b="b"/>
                <a:pathLst>
                  <a:path w="9" h="67">
                    <a:moveTo>
                      <a:pt x="4" y="0"/>
                    </a:moveTo>
                    <a:lnTo>
                      <a:pt x="0" y="0"/>
                    </a:lnTo>
                    <a:lnTo>
                      <a:pt x="4" y="33"/>
                    </a:lnTo>
                    <a:lnTo>
                      <a:pt x="4" y="67"/>
                    </a:lnTo>
                    <a:lnTo>
                      <a:pt x="9" y="64"/>
                    </a:lnTo>
                    <a:lnTo>
                      <a:pt x="9" y="33"/>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0" name="Freeform 5476"/>
              <p:cNvSpPr>
                <a:spLocks/>
              </p:cNvSpPr>
              <p:nvPr/>
            </p:nvSpPr>
            <p:spPr bwMode="auto">
              <a:xfrm>
                <a:off x="6981" y="8966"/>
                <a:ext cx="12" cy="67"/>
              </a:xfrm>
              <a:custGeom>
                <a:avLst/>
                <a:gdLst/>
                <a:ahLst/>
                <a:cxnLst>
                  <a:cxn ang="0">
                    <a:pos x="7" y="50"/>
                  </a:cxn>
                  <a:cxn ang="0">
                    <a:pos x="7" y="67"/>
                  </a:cxn>
                  <a:cxn ang="0">
                    <a:pos x="12" y="64"/>
                  </a:cxn>
                  <a:cxn ang="0">
                    <a:pos x="12" y="48"/>
                  </a:cxn>
                  <a:cxn ang="0">
                    <a:pos x="9" y="33"/>
                  </a:cxn>
                  <a:cxn ang="0">
                    <a:pos x="4" y="0"/>
                  </a:cxn>
                  <a:cxn ang="0">
                    <a:pos x="0" y="0"/>
                  </a:cxn>
                  <a:cxn ang="0">
                    <a:pos x="7" y="50"/>
                  </a:cxn>
                </a:cxnLst>
                <a:rect l="0" t="0" r="r" b="b"/>
                <a:pathLst>
                  <a:path w="12" h="67">
                    <a:moveTo>
                      <a:pt x="7" y="50"/>
                    </a:moveTo>
                    <a:lnTo>
                      <a:pt x="7" y="67"/>
                    </a:lnTo>
                    <a:lnTo>
                      <a:pt x="12" y="64"/>
                    </a:lnTo>
                    <a:lnTo>
                      <a:pt x="12" y="48"/>
                    </a:lnTo>
                    <a:lnTo>
                      <a:pt x="9" y="33"/>
                    </a:lnTo>
                    <a:lnTo>
                      <a:pt x="4" y="0"/>
                    </a:lnTo>
                    <a:lnTo>
                      <a:pt x="0" y="0"/>
                    </a:lnTo>
                    <a:lnTo>
                      <a:pt x="7" y="5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1" name="Freeform 5477"/>
              <p:cNvSpPr>
                <a:spLocks/>
              </p:cNvSpPr>
              <p:nvPr/>
            </p:nvSpPr>
            <p:spPr bwMode="auto">
              <a:xfrm>
                <a:off x="6981" y="8966"/>
                <a:ext cx="10" cy="67"/>
              </a:xfrm>
              <a:custGeom>
                <a:avLst/>
                <a:gdLst/>
                <a:ahLst/>
                <a:cxnLst>
                  <a:cxn ang="0">
                    <a:pos x="4" y="0"/>
                  </a:cxn>
                  <a:cxn ang="0">
                    <a:pos x="0" y="0"/>
                  </a:cxn>
                  <a:cxn ang="0">
                    <a:pos x="4" y="33"/>
                  </a:cxn>
                  <a:cxn ang="0">
                    <a:pos x="4" y="67"/>
                  </a:cxn>
                  <a:cxn ang="0">
                    <a:pos x="9" y="64"/>
                  </a:cxn>
                  <a:cxn ang="0">
                    <a:pos x="9" y="33"/>
                  </a:cxn>
                  <a:cxn ang="0">
                    <a:pos x="4" y="0"/>
                  </a:cxn>
                </a:cxnLst>
                <a:rect l="0" t="0" r="r" b="b"/>
                <a:pathLst>
                  <a:path w="10" h="67">
                    <a:moveTo>
                      <a:pt x="4" y="0"/>
                    </a:moveTo>
                    <a:lnTo>
                      <a:pt x="0" y="0"/>
                    </a:lnTo>
                    <a:lnTo>
                      <a:pt x="4" y="33"/>
                    </a:lnTo>
                    <a:lnTo>
                      <a:pt x="4" y="67"/>
                    </a:lnTo>
                    <a:lnTo>
                      <a:pt x="9" y="64"/>
                    </a:lnTo>
                    <a:lnTo>
                      <a:pt x="9" y="33"/>
                    </a:lnTo>
                    <a:lnTo>
                      <a:pt x="4"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2" name="Freeform 5478"/>
              <p:cNvSpPr>
                <a:spLocks/>
              </p:cNvSpPr>
              <p:nvPr/>
            </p:nvSpPr>
            <p:spPr bwMode="auto">
              <a:xfrm>
                <a:off x="6979" y="8966"/>
                <a:ext cx="12" cy="67"/>
              </a:xfrm>
              <a:custGeom>
                <a:avLst/>
                <a:gdLst/>
                <a:ahLst/>
                <a:cxnLst>
                  <a:cxn ang="0">
                    <a:pos x="7" y="50"/>
                  </a:cxn>
                  <a:cxn ang="0">
                    <a:pos x="7" y="67"/>
                  </a:cxn>
                  <a:cxn ang="0">
                    <a:pos x="12" y="64"/>
                  </a:cxn>
                  <a:cxn ang="0">
                    <a:pos x="12" y="48"/>
                  </a:cxn>
                  <a:cxn ang="0">
                    <a:pos x="9" y="33"/>
                  </a:cxn>
                  <a:cxn ang="0">
                    <a:pos x="9" y="16"/>
                  </a:cxn>
                  <a:cxn ang="0">
                    <a:pos x="7" y="0"/>
                  </a:cxn>
                  <a:cxn ang="0">
                    <a:pos x="0" y="0"/>
                  </a:cxn>
                  <a:cxn ang="0">
                    <a:pos x="4" y="16"/>
                  </a:cxn>
                  <a:cxn ang="0">
                    <a:pos x="4" y="33"/>
                  </a:cxn>
                  <a:cxn ang="0">
                    <a:pos x="7" y="50"/>
                  </a:cxn>
                </a:cxnLst>
                <a:rect l="0" t="0" r="r" b="b"/>
                <a:pathLst>
                  <a:path w="12" h="67">
                    <a:moveTo>
                      <a:pt x="7" y="50"/>
                    </a:moveTo>
                    <a:lnTo>
                      <a:pt x="7" y="67"/>
                    </a:lnTo>
                    <a:lnTo>
                      <a:pt x="12" y="64"/>
                    </a:lnTo>
                    <a:lnTo>
                      <a:pt x="12" y="48"/>
                    </a:lnTo>
                    <a:lnTo>
                      <a:pt x="9" y="33"/>
                    </a:lnTo>
                    <a:lnTo>
                      <a:pt x="9" y="16"/>
                    </a:lnTo>
                    <a:lnTo>
                      <a:pt x="7" y="0"/>
                    </a:lnTo>
                    <a:lnTo>
                      <a:pt x="0" y="0"/>
                    </a:lnTo>
                    <a:lnTo>
                      <a:pt x="4" y="16"/>
                    </a:lnTo>
                    <a:lnTo>
                      <a:pt x="4" y="33"/>
                    </a:lnTo>
                    <a:lnTo>
                      <a:pt x="7" y="5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3" name="Freeform 5479"/>
              <p:cNvSpPr>
                <a:spLocks/>
              </p:cNvSpPr>
              <p:nvPr/>
            </p:nvSpPr>
            <p:spPr bwMode="auto">
              <a:xfrm>
                <a:off x="6979" y="8966"/>
                <a:ext cx="12" cy="67"/>
              </a:xfrm>
              <a:custGeom>
                <a:avLst/>
                <a:gdLst/>
                <a:ahLst/>
                <a:cxnLst>
                  <a:cxn ang="0">
                    <a:pos x="7" y="50"/>
                  </a:cxn>
                  <a:cxn ang="0">
                    <a:pos x="7" y="67"/>
                  </a:cxn>
                  <a:cxn ang="0">
                    <a:pos x="12" y="64"/>
                  </a:cxn>
                  <a:cxn ang="0">
                    <a:pos x="9" y="48"/>
                  </a:cxn>
                  <a:cxn ang="0">
                    <a:pos x="9" y="33"/>
                  </a:cxn>
                  <a:cxn ang="0">
                    <a:pos x="4" y="0"/>
                  </a:cxn>
                  <a:cxn ang="0">
                    <a:pos x="0" y="0"/>
                  </a:cxn>
                  <a:cxn ang="0">
                    <a:pos x="7" y="50"/>
                  </a:cxn>
                </a:cxnLst>
                <a:rect l="0" t="0" r="r" b="b"/>
                <a:pathLst>
                  <a:path w="12" h="67">
                    <a:moveTo>
                      <a:pt x="7" y="50"/>
                    </a:moveTo>
                    <a:lnTo>
                      <a:pt x="7" y="67"/>
                    </a:lnTo>
                    <a:lnTo>
                      <a:pt x="12" y="64"/>
                    </a:lnTo>
                    <a:lnTo>
                      <a:pt x="9" y="48"/>
                    </a:lnTo>
                    <a:lnTo>
                      <a:pt x="9" y="33"/>
                    </a:lnTo>
                    <a:lnTo>
                      <a:pt x="4" y="0"/>
                    </a:lnTo>
                    <a:lnTo>
                      <a:pt x="0" y="0"/>
                    </a:lnTo>
                    <a:lnTo>
                      <a:pt x="7" y="5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4" name="Freeform 5480"/>
              <p:cNvSpPr>
                <a:spLocks/>
              </p:cNvSpPr>
              <p:nvPr/>
            </p:nvSpPr>
            <p:spPr bwMode="auto">
              <a:xfrm>
                <a:off x="6988" y="8820"/>
                <a:ext cx="214" cy="235"/>
              </a:xfrm>
              <a:custGeom>
                <a:avLst/>
                <a:gdLst/>
                <a:ahLst/>
                <a:cxnLst>
                  <a:cxn ang="0">
                    <a:pos x="213" y="216"/>
                  </a:cxn>
                  <a:cxn ang="0">
                    <a:pos x="211" y="12"/>
                  </a:cxn>
                  <a:cxn ang="0">
                    <a:pos x="52" y="0"/>
                  </a:cxn>
                  <a:cxn ang="0">
                    <a:pos x="0" y="4"/>
                  </a:cxn>
                  <a:cxn ang="0">
                    <a:pos x="2" y="218"/>
                  </a:cxn>
                  <a:cxn ang="0">
                    <a:pos x="12" y="218"/>
                  </a:cxn>
                  <a:cxn ang="0">
                    <a:pos x="12" y="225"/>
                  </a:cxn>
                  <a:cxn ang="0">
                    <a:pos x="52" y="235"/>
                  </a:cxn>
                  <a:cxn ang="0">
                    <a:pos x="189" y="216"/>
                  </a:cxn>
                  <a:cxn ang="0">
                    <a:pos x="213" y="216"/>
                  </a:cxn>
                </a:cxnLst>
                <a:rect l="0" t="0" r="r" b="b"/>
                <a:pathLst>
                  <a:path w="214" h="235">
                    <a:moveTo>
                      <a:pt x="213" y="216"/>
                    </a:moveTo>
                    <a:lnTo>
                      <a:pt x="211" y="12"/>
                    </a:lnTo>
                    <a:lnTo>
                      <a:pt x="52" y="0"/>
                    </a:lnTo>
                    <a:lnTo>
                      <a:pt x="0" y="4"/>
                    </a:lnTo>
                    <a:lnTo>
                      <a:pt x="2" y="218"/>
                    </a:lnTo>
                    <a:lnTo>
                      <a:pt x="12" y="218"/>
                    </a:lnTo>
                    <a:lnTo>
                      <a:pt x="12" y="225"/>
                    </a:lnTo>
                    <a:lnTo>
                      <a:pt x="52" y="235"/>
                    </a:lnTo>
                    <a:lnTo>
                      <a:pt x="189" y="216"/>
                    </a:lnTo>
                    <a:lnTo>
                      <a:pt x="213" y="216"/>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5" name="Freeform 5481"/>
              <p:cNvSpPr>
                <a:spLocks/>
              </p:cNvSpPr>
              <p:nvPr/>
            </p:nvSpPr>
            <p:spPr bwMode="auto">
              <a:xfrm>
                <a:off x="7053" y="8774"/>
                <a:ext cx="327" cy="302"/>
              </a:xfrm>
              <a:custGeom>
                <a:avLst/>
                <a:gdLst/>
                <a:ahLst/>
                <a:cxnLst>
                  <a:cxn ang="0">
                    <a:pos x="52" y="283"/>
                  </a:cxn>
                  <a:cxn ang="0">
                    <a:pos x="60" y="290"/>
                  </a:cxn>
                  <a:cxn ang="0">
                    <a:pos x="69" y="292"/>
                  </a:cxn>
                  <a:cxn ang="0">
                    <a:pos x="79" y="295"/>
                  </a:cxn>
                  <a:cxn ang="0">
                    <a:pos x="136" y="297"/>
                  </a:cxn>
                  <a:cxn ang="0">
                    <a:pos x="232" y="290"/>
                  </a:cxn>
                  <a:cxn ang="0">
                    <a:pos x="242" y="285"/>
                  </a:cxn>
                  <a:cxn ang="0">
                    <a:pos x="249" y="275"/>
                  </a:cxn>
                  <a:cxn ang="0">
                    <a:pos x="244" y="266"/>
                  </a:cxn>
                  <a:cxn ang="0">
                    <a:pos x="237" y="263"/>
                  </a:cxn>
                  <a:cxn ang="0">
                    <a:pos x="254" y="240"/>
                  </a:cxn>
                  <a:cxn ang="0">
                    <a:pos x="321" y="213"/>
                  </a:cxn>
                  <a:cxn ang="0">
                    <a:pos x="323" y="182"/>
                  </a:cxn>
                  <a:cxn ang="0">
                    <a:pos x="326" y="143"/>
                  </a:cxn>
                  <a:cxn ang="0">
                    <a:pos x="323" y="107"/>
                  </a:cxn>
                  <a:cxn ang="0">
                    <a:pos x="249" y="50"/>
                  </a:cxn>
                  <a:cxn ang="0">
                    <a:pos x="244" y="38"/>
                  </a:cxn>
                  <a:cxn ang="0">
                    <a:pos x="237" y="26"/>
                  </a:cxn>
                  <a:cxn ang="0">
                    <a:pos x="218" y="11"/>
                  </a:cxn>
                  <a:cxn ang="0">
                    <a:pos x="211" y="9"/>
                  </a:cxn>
                  <a:cxn ang="0">
                    <a:pos x="199" y="4"/>
                  </a:cxn>
                  <a:cxn ang="0">
                    <a:pos x="180" y="0"/>
                  </a:cxn>
                  <a:cxn ang="0">
                    <a:pos x="167" y="2"/>
                  </a:cxn>
                  <a:cxn ang="0">
                    <a:pos x="153" y="4"/>
                  </a:cxn>
                  <a:cxn ang="0">
                    <a:pos x="141" y="7"/>
                  </a:cxn>
                  <a:cxn ang="0">
                    <a:pos x="127" y="9"/>
                  </a:cxn>
                  <a:cxn ang="0">
                    <a:pos x="110" y="11"/>
                  </a:cxn>
                  <a:cxn ang="0">
                    <a:pos x="93" y="14"/>
                  </a:cxn>
                  <a:cxn ang="0">
                    <a:pos x="83" y="16"/>
                  </a:cxn>
                  <a:cxn ang="0">
                    <a:pos x="67" y="19"/>
                  </a:cxn>
                  <a:cxn ang="0">
                    <a:pos x="50" y="21"/>
                  </a:cxn>
                  <a:cxn ang="0">
                    <a:pos x="40" y="23"/>
                  </a:cxn>
                  <a:cxn ang="0">
                    <a:pos x="31" y="26"/>
                  </a:cxn>
                  <a:cxn ang="0">
                    <a:pos x="19" y="28"/>
                  </a:cxn>
                  <a:cxn ang="0">
                    <a:pos x="9" y="31"/>
                  </a:cxn>
                  <a:cxn ang="0">
                    <a:pos x="2" y="76"/>
                  </a:cxn>
                  <a:cxn ang="0">
                    <a:pos x="0" y="208"/>
                  </a:cxn>
                  <a:cxn ang="0">
                    <a:pos x="14" y="240"/>
                  </a:cxn>
                  <a:cxn ang="0">
                    <a:pos x="21" y="242"/>
                  </a:cxn>
                  <a:cxn ang="0">
                    <a:pos x="31" y="244"/>
                  </a:cxn>
                  <a:cxn ang="0">
                    <a:pos x="40" y="247"/>
                  </a:cxn>
                  <a:cxn ang="0">
                    <a:pos x="55" y="249"/>
                  </a:cxn>
                  <a:cxn ang="0">
                    <a:pos x="64" y="251"/>
                  </a:cxn>
                  <a:cxn ang="0">
                    <a:pos x="76" y="275"/>
                  </a:cxn>
                </a:cxnLst>
                <a:rect l="0" t="0" r="r" b="b"/>
                <a:pathLst>
                  <a:path w="327" h="302">
                    <a:moveTo>
                      <a:pt x="60" y="280"/>
                    </a:moveTo>
                    <a:lnTo>
                      <a:pt x="52" y="283"/>
                    </a:lnTo>
                    <a:lnTo>
                      <a:pt x="55" y="287"/>
                    </a:lnTo>
                    <a:lnTo>
                      <a:pt x="60" y="290"/>
                    </a:lnTo>
                    <a:lnTo>
                      <a:pt x="64" y="292"/>
                    </a:lnTo>
                    <a:lnTo>
                      <a:pt x="69" y="292"/>
                    </a:lnTo>
                    <a:lnTo>
                      <a:pt x="74" y="295"/>
                    </a:lnTo>
                    <a:lnTo>
                      <a:pt x="79" y="295"/>
                    </a:lnTo>
                    <a:lnTo>
                      <a:pt x="86" y="297"/>
                    </a:lnTo>
                    <a:lnTo>
                      <a:pt x="136" y="297"/>
                    </a:lnTo>
                    <a:lnTo>
                      <a:pt x="196" y="302"/>
                    </a:lnTo>
                    <a:lnTo>
                      <a:pt x="232" y="290"/>
                    </a:lnTo>
                    <a:lnTo>
                      <a:pt x="237" y="287"/>
                    </a:lnTo>
                    <a:lnTo>
                      <a:pt x="242" y="285"/>
                    </a:lnTo>
                    <a:lnTo>
                      <a:pt x="247" y="280"/>
                    </a:lnTo>
                    <a:lnTo>
                      <a:pt x="249" y="275"/>
                    </a:lnTo>
                    <a:lnTo>
                      <a:pt x="247" y="271"/>
                    </a:lnTo>
                    <a:lnTo>
                      <a:pt x="244" y="266"/>
                    </a:lnTo>
                    <a:lnTo>
                      <a:pt x="240" y="263"/>
                    </a:lnTo>
                    <a:lnTo>
                      <a:pt x="237" y="263"/>
                    </a:lnTo>
                    <a:lnTo>
                      <a:pt x="218" y="254"/>
                    </a:lnTo>
                    <a:lnTo>
                      <a:pt x="254" y="240"/>
                    </a:lnTo>
                    <a:lnTo>
                      <a:pt x="319" y="227"/>
                    </a:lnTo>
                    <a:lnTo>
                      <a:pt x="321" y="213"/>
                    </a:lnTo>
                    <a:lnTo>
                      <a:pt x="321" y="199"/>
                    </a:lnTo>
                    <a:lnTo>
                      <a:pt x="323" y="182"/>
                    </a:lnTo>
                    <a:lnTo>
                      <a:pt x="323" y="163"/>
                    </a:lnTo>
                    <a:lnTo>
                      <a:pt x="326" y="143"/>
                    </a:lnTo>
                    <a:lnTo>
                      <a:pt x="323" y="127"/>
                    </a:lnTo>
                    <a:lnTo>
                      <a:pt x="323" y="107"/>
                    </a:lnTo>
                    <a:lnTo>
                      <a:pt x="321" y="91"/>
                    </a:lnTo>
                    <a:lnTo>
                      <a:pt x="249" y="50"/>
                    </a:lnTo>
                    <a:lnTo>
                      <a:pt x="247" y="43"/>
                    </a:lnTo>
                    <a:lnTo>
                      <a:pt x="244" y="38"/>
                    </a:lnTo>
                    <a:lnTo>
                      <a:pt x="240" y="31"/>
                    </a:lnTo>
                    <a:lnTo>
                      <a:pt x="237" y="26"/>
                    </a:lnTo>
                    <a:lnTo>
                      <a:pt x="227" y="16"/>
                    </a:lnTo>
                    <a:lnTo>
                      <a:pt x="218" y="11"/>
                    </a:lnTo>
                    <a:lnTo>
                      <a:pt x="216" y="9"/>
                    </a:lnTo>
                    <a:lnTo>
                      <a:pt x="211" y="9"/>
                    </a:lnTo>
                    <a:lnTo>
                      <a:pt x="203" y="7"/>
                    </a:lnTo>
                    <a:lnTo>
                      <a:pt x="199" y="4"/>
                    </a:lnTo>
                    <a:lnTo>
                      <a:pt x="194" y="4"/>
                    </a:lnTo>
                    <a:lnTo>
                      <a:pt x="180" y="0"/>
                    </a:lnTo>
                    <a:lnTo>
                      <a:pt x="172" y="0"/>
                    </a:lnTo>
                    <a:lnTo>
                      <a:pt x="167" y="2"/>
                    </a:lnTo>
                    <a:lnTo>
                      <a:pt x="158" y="2"/>
                    </a:lnTo>
                    <a:lnTo>
                      <a:pt x="153" y="4"/>
                    </a:lnTo>
                    <a:lnTo>
                      <a:pt x="146" y="4"/>
                    </a:lnTo>
                    <a:lnTo>
                      <a:pt x="141" y="7"/>
                    </a:lnTo>
                    <a:lnTo>
                      <a:pt x="131" y="7"/>
                    </a:lnTo>
                    <a:lnTo>
                      <a:pt x="127" y="9"/>
                    </a:lnTo>
                    <a:lnTo>
                      <a:pt x="115" y="9"/>
                    </a:lnTo>
                    <a:lnTo>
                      <a:pt x="110" y="11"/>
                    </a:lnTo>
                    <a:lnTo>
                      <a:pt x="98" y="11"/>
                    </a:lnTo>
                    <a:lnTo>
                      <a:pt x="93" y="14"/>
                    </a:lnTo>
                    <a:lnTo>
                      <a:pt x="88" y="14"/>
                    </a:lnTo>
                    <a:lnTo>
                      <a:pt x="83" y="16"/>
                    </a:lnTo>
                    <a:lnTo>
                      <a:pt x="71" y="16"/>
                    </a:lnTo>
                    <a:lnTo>
                      <a:pt x="67" y="19"/>
                    </a:lnTo>
                    <a:lnTo>
                      <a:pt x="57" y="19"/>
                    </a:lnTo>
                    <a:lnTo>
                      <a:pt x="50" y="21"/>
                    </a:lnTo>
                    <a:lnTo>
                      <a:pt x="45" y="21"/>
                    </a:lnTo>
                    <a:lnTo>
                      <a:pt x="40" y="23"/>
                    </a:lnTo>
                    <a:lnTo>
                      <a:pt x="36" y="23"/>
                    </a:lnTo>
                    <a:lnTo>
                      <a:pt x="31" y="26"/>
                    </a:lnTo>
                    <a:lnTo>
                      <a:pt x="23" y="26"/>
                    </a:lnTo>
                    <a:lnTo>
                      <a:pt x="19" y="28"/>
                    </a:lnTo>
                    <a:lnTo>
                      <a:pt x="14" y="28"/>
                    </a:lnTo>
                    <a:lnTo>
                      <a:pt x="9" y="31"/>
                    </a:lnTo>
                    <a:lnTo>
                      <a:pt x="4" y="52"/>
                    </a:lnTo>
                    <a:lnTo>
                      <a:pt x="2" y="76"/>
                    </a:lnTo>
                    <a:lnTo>
                      <a:pt x="0" y="98"/>
                    </a:lnTo>
                    <a:lnTo>
                      <a:pt x="0" y="208"/>
                    </a:lnTo>
                    <a:lnTo>
                      <a:pt x="4" y="235"/>
                    </a:lnTo>
                    <a:lnTo>
                      <a:pt x="14" y="240"/>
                    </a:lnTo>
                    <a:lnTo>
                      <a:pt x="19" y="240"/>
                    </a:lnTo>
                    <a:lnTo>
                      <a:pt x="21" y="242"/>
                    </a:lnTo>
                    <a:lnTo>
                      <a:pt x="26" y="244"/>
                    </a:lnTo>
                    <a:lnTo>
                      <a:pt x="31" y="244"/>
                    </a:lnTo>
                    <a:lnTo>
                      <a:pt x="33" y="247"/>
                    </a:lnTo>
                    <a:lnTo>
                      <a:pt x="40" y="247"/>
                    </a:lnTo>
                    <a:lnTo>
                      <a:pt x="45" y="249"/>
                    </a:lnTo>
                    <a:lnTo>
                      <a:pt x="55" y="249"/>
                    </a:lnTo>
                    <a:lnTo>
                      <a:pt x="57" y="251"/>
                    </a:lnTo>
                    <a:lnTo>
                      <a:pt x="64" y="251"/>
                    </a:lnTo>
                    <a:lnTo>
                      <a:pt x="86" y="266"/>
                    </a:lnTo>
                    <a:lnTo>
                      <a:pt x="76" y="275"/>
                    </a:lnTo>
                    <a:lnTo>
                      <a:pt x="60" y="2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6" name="Freeform 5482"/>
              <p:cNvSpPr>
                <a:spLocks/>
              </p:cNvSpPr>
              <p:nvPr/>
            </p:nvSpPr>
            <p:spPr bwMode="auto">
              <a:xfrm>
                <a:off x="7252" y="8779"/>
                <a:ext cx="3" cy="230"/>
              </a:xfrm>
              <a:custGeom>
                <a:avLst/>
                <a:gdLst/>
                <a:ahLst/>
                <a:cxnLst>
                  <a:cxn ang="0">
                    <a:pos x="0" y="0"/>
                  </a:cxn>
                  <a:cxn ang="0">
                    <a:pos x="0" y="230"/>
                  </a:cxn>
                  <a:cxn ang="0">
                    <a:pos x="2" y="230"/>
                  </a:cxn>
                  <a:cxn ang="0">
                    <a:pos x="2" y="2"/>
                  </a:cxn>
                  <a:cxn ang="0">
                    <a:pos x="0" y="0"/>
                  </a:cxn>
                </a:cxnLst>
                <a:rect l="0" t="0" r="r" b="b"/>
                <a:pathLst>
                  <a:path w="3" h="230">
                    <a:moveTo>
                      <a:pt x="0" y="0"/>
                    </a:moveTo>
                    <a:lnTo>
                      <a:pt x="0" y="230"/>
                    </a:lnTo>
                    <a:lnTo>
                      <a:pt x="2" y="230"/>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7" name="Freeform 5483"/>
              <p:cNvSpPr>
                <a:spLocks/>
              </p:cNvSpPr>
              <p:nvPr/>
            </p:nvSpPr>
            <p:spPr bwMode="auto">
              <a:xfrm>
                <a:off x="7250" y="8779"/>
                <a:ext cx="5" cy="230"/>
              </a:xfrm>
              <a:custGeom>
                <a:avLst/>
                <a:gdLst/>
                <a:ahLst/>
                <a:cxnLst>
                  <a:cxn ang="0">
                    <a:pos x="2" y="36"/>
                  </a:cxn>
                  <a:cxn ang="0">
                    <a:pos x="0" y="115"/>
                  </a:cxn>
                  <a:cxn ang="0">
                    <a:pos x="0" y="194"/>
                  </a:cxn>
                  <a:cxn ang="0">
                    <a:pos x="2" y="230"/>
                  </a:cxn>
                  <a:cxn ang="0">
                    <a:pos x="4" y="230"/>
                  </a:cxn>
                  <a:cxn ang="0">
                    <a:pos x="2" y="177"/>
                  </a:cxn>
                  <a:cxn ang="0">
                    <a:pos x="2" y="72"/>
                  </a:cxn>
                  <a:cxn ang="0">
                    <a:pos x="4" y="2"/>
                  </a:cxn>
                  <a:cxn ang="0">
                    <a:pos x="2" y="0"/>
                  </a:cxn>
                  <a:cxn ang="0">
                    <a:pos x="2" y="36"/>
                  </a:cxn>
                </a:cxnLst>
                <a:rect l="0" t="0" r="r" b="b"/>
                <a:pathLst>
                  <a:path w="5" h="230">
                    <a:moveTo>
                      <a:pt x="2" y="36"/>
                    </a:moveTo>
                    <a:lnTo>
                      <a:pt x="0" y="115"/>
                    </a:lnTo>
                    <a:lnTo>
                      <a:pt x="0" y="194"/>
                    </a:lnTo>
                    <a:lnTo>
                      <a:pt x="2" y="230"/>
                    </a:lnTo>
                    <a:lnTo>
                      <a:pt x="4" y="230"/>
                    </a:lnTo>
                    <a:lnTo>
                      <a:pt x="2" y="177"/>
                    </a:lnTo>
                    <a:lnTo>
                      <a:pt x="2" y="72"/>
                    </a:lnTo>
                    <a:lnTo>
                      <a:pt x="4" y="2"/>
                    </a:lnTo>
                    <a:lnTo>
                      <a:pt x="2" y="0"/>
                    </a:lnTo>
                    <a:lnTo>
                      <a:pt x="2" y="3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8" name="Freeform 5484"/>
              <p:cNvSpPr>
                <a:spLocks/>
              </p:cNvSpPr>
              <p:nvPr/>
            </p:nvSpPr>
            <p:spPr bwMode="auto">
              <a:xfrm>
                <a:off x="7251" y="8779"/>
                <a:ext cx="0" cy="230"/>
              </a:xfrm>
              <a:custGeom>
                <a:avLst/>
                <a:gdLst/>
                <a:ahLst/>
                <a:cxnLst>
                  <a:cxn ang="0">
                    <a:pos x="0" y="0"/>
                  </a:cxn>
                  <a:cxn ang="0">
                    <a:pos x="0" y="230"/>
                  </a:cxn>
                </a:cxnLst>
                <a:rect l="0" t="0" r="r" b="b"/>
                <a:pathLst>
                  <a:path h="230">
                    <a:moveTo>
                      <a:pt x="0" y="0"/>
                    </a:moveTo>
                    <a:lnTo>
                      <a:pt x="0" y="230"/>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9" name="Freeform 5485"/>
              <p:cNvSpPr>
                <a:spLocks/>
              </p:cNvSpPr>
              <p:nvPr/>
            </p:nvSpPr>
            <p:spPr bwMode="auto">
              <a:xfrm>
                <a:off x="7248" y="8779"/>
                <a:ext cx="4" cy="230"/>
              </a:xfrm>
              <a:custGeom>
                <a:avLst/>
                <a:gdLst/>
                <a:ahLst/>
                <a:cxnLst>
                  <a:cxn ang="0">
                    <a:pos x="2" y="0"/>
                  </a:cxn>
                  <a:cxn ang="0">
                    <a:pos x="0" y="36"/>
                  </a:cxn>
                  <a:cxn ang="0">
                    <a:pos x="0" y="230"/>
                  </a:cxn>
                  <a:cxn ang="0">
                    <a:pos x="4" y="230"/>
                  </a:cxn>
                  <a:cxn ang="0">
                    <a:pos x="2" y="177"/>
                  </a:cxn>
                  <a:cxn ang="0">
                    <a:pos x="2" y="127"/>
                  </a:cxn>
                  <a:cxn ang="0">
                    <a:pos x="4" y="72"/>
                  </a:cxn>
                  <a:cxn ang="0">
                    <a:pos x="4" y="0"/>
                  </a:cxn>
                  <a:cxn ang="0">
                    <a:pos x="2" y="0"/>
                  </a:cxn>
                </a:cxnLst>
                <a:rect l="0" t="0" r="r" b="b"/>
                <a:pathLst>
                  <a:path w="4" h="230">
                    <a:moveTo>
                      <a:pt x="2" y="0"/>
                    </a:moveTo>
                    <a:lnTo>
                      <a:pt x="0" y="36"/>
                    </a:lnTo>
                    <a:lnTo>
                      <a:pt x="0" y="230"/>
                    </a:lnTo>
                    <a:lnTo>
                      <a:pt x="4" y="230"/>
                    </a:lnTo>
                    <a:lnTo>
                      <a:pt x="2" y="177"/>
                    </a:lnTo>
                    <a:lnTo>
                      <a:pt x="2" y="127"/>
                    </a:lnTo>
                    <a:lnTo>
                      <a:pt x="4" y="72"/>
                    </a:lnTo>
                    <a:lnTo>
                      <a:pt x="4" y="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0" name="Freeform 5486"/>
              <p:cNvSpPr>
                <a:spLocks/>
              </p:cNvSpPr>
              <p:nvPr/>
            </p:nvSpPr>
            <p:spPr bwMode="auto">
              <a:xfrm>
                <a:off x="7248" y="8779"/>
                <a:ext cx="2" cy="230"/>
              </a:xfrm>
              <a:custGeom>
                <a:avLst/>
                <a:gdLst/>
                <a:ahLst/>
                <a:cxnLst>
                  <a:cxn ang="0">
                    <a:pos x="0" y="0"/>
                  </a:cxn>
                  <a:cxn ang="0">
                    <a:pos x="0" y="230"/>
                  </a:cxn>
                  <a:cxn ang="0">
                    <a:pos x="2" y="228"/>
                  </a:cxn>
                  <a:cxn ang="0">
                    <a:pos x="2" y="0"/>
                  </a:cxn>
                  <a:cxn ang="0">
                    <a:pos x="0" y="0"/>
                  </a:cxn>
                </a:cxnLst>
                <a:rect l="0" t="0" r="r" b="b"/>
                <a:pathLst>
                  <a:path w="2" h="230">
                    <a:moveTo>
                      <a:pt x="0" y="0"/>
                    </a:moveTo>
                    <a:lnTo>
                      <a:pt x="0" y="230"/>
                    </a:lnTo>
                    <a:lnTo>
                      <a:pt x="2" y="228"/>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1" name="Freeform 5487"/>
              <p:cNvSpPr>
                <a:spLocks/>
              </p:cNvSpPr>
              <p:nvPr/>
            </p:nvSpPr>
            <p:spPr bwMode="auto">
              <a:xfrm>
                <a:off x="7245" y="8779"/>
                <a:ext cx="5" cy="228"/>
              </a:xfrm>
              <a:custGeom>
                <a:avLst/>
                <a:gdLst/>
                <a:ahLst/>
                <a:cxnLst>
                  <a:cxn ang="0">
                    <a:pos x="2" y="0"/>
                  </a:cxn>
                  <a:cxn ang="0">
                    <a:pos x="0" y="36"/>
                  </a:cxn>
                  <a:cxn ang="0">
                    <a:pos x="0" y="228"/>
                  </a:cxn>
                  <a:cxn ang="0">
                    <a:pos x="4" y="228"/>
                  </a:cxn>
                  <a:cxn ang="0">
                    <a:pos x="2" y="177"/>
                  </a:cxn>
                  <a:cxn ang="0">
                    <a:pos x="2" y="72"/>
                  </a:cxn>
                  <a:cxn ang="0">
                    <a:pos x="4" y="0"/>
                  </a:cxn>
                  <a:cxn ang="0">
                    <a:pos x="2" y="0"/>
                  </a:cxn>
                </a:cxnLst>
                <a:rect l="0" t="0" r="r" b="b"/>
                <a:pathLst>
                  <a:path w="5" h="228">
                    <a:moveTo>
                      <a:pt x="2" y="0"/>
                    </a:moveTo>
                    <a:lnTo>
                      <a:pt x="0" y="36"/>
                    </a:lnTo>
                    <a:lnTo>
                      <a:pt x="0" y="228"/>
                    </a:lnTo>
                    <a:lnTo>
                      <a:pt x="4" y="228"/>
                    </a:lnTo>
                    <a:lnTo>
                      <a:pt x="2" y="177"/>
                    </a:lnTo>
                    <a:lnTo>
                      <a:pt x="2" y="72"/>
                    </a:lnTo>
                    <a:lnTo>
                      <a:pt x="4" y="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2" name="Freeform 5488"/>
              <p:cNvSpPr>
                <a:spLocks/>
              </p:cNvSpPr>
              <p:nvPr/>
            </p:nvSpPr>
            <p:spPr bwMode="auto">
              <a:xfrm>
                <a:off x="7243" y="8779"/>
                <a:ext cx="5" cy="228"/>
              </a:xfrm>
              <a:custGeom>
                <a:avLst/>
                <a:gdLst/>
                <a:ahLst/>
                <a:cxnLst>
                  <a:cxn ang="0">
                    <a:pos x="4" y="0"/>
                  </a:cxn>
                  <a:cxn ang="0">
                    <a:pos x="2" y="0"/>
                  </a:cxn>
                  <a:cxn ang="0">
                    <a:pos x="2" y="36"/>
                  </a:cxn>
                  <a:cxn ang="0">
                    <a:pos x="0" y="112"/>
                  </a:cxn>
                  <a:cxn ang="0">
                    <a:pos x="0" y="192"/>
                  </a:cxn>
                  <a:cxn ang="0">
                    <a:pos x="2" y="228"/>
                  </a:cxn>
                  <a:cxn ang="0">
                    <a:pos x="4" y="228"/>
                  </a:cxn>
                  <a:cxn ang="0">
                    <a:pos x="4" y="0"/>
                  </a:cxn>
                </a:cxnLst>
                <a:rect l="0" t="0" r="r" b="b"/>
                <a:pathLst>
                  <a:path w="5" h="228">
                    <a:moveTo>
                      <a:pt x="4" y="0"/>
                    </a:moveTo>
                    <a:lnTo>
                      <a:pt x="2" y="0"/>
                    </a:lnTo>
                    <a:lnTo>
                      <a:pt x="2" y="36"/>
                    </a:lnTo>
                    <a:lnTo>
                      <a:pt x="0" y="112"/>
                    </a:lnTo>
                    <a:lnTo>
                      <a:pt x="0" y="192"/>
                    </a:lnTo>
                    <a:lnTo>
                      <a:pt x="2" y="228"/>
                    </a:lnTo>
                    <a:lnTo>
                      <a:pt x="4" y="228"/>
                    </a:lnTo>
                    <a:lnTo>
                      <a:pt x="4"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3" name="Freeform 5489"/>
              <p:cNvSpPr>
                <a:spLocks/>
              </p:cNvSpPr>
              <p:nvPr/>
            </p:nvSpPr>
            <p:spPr bwMode="auto">
              <a:xfrm>
                <a:off x="7244" y="8779"/>
                <a:ext cx="0" cy="228"/>
              </a:xfrm>
              <a:custGeom>
                <a:avLst/>
                <a:gdLst/>
                <a:ahLst/>
                <a:cxnLst>
                  <a:cxn ang="0">
                    <a:pos x="0" y="0"/>
                  </a:cxn>
                  <a:cxn ang="0">
                    <a:pos x="0" y="227"/>
                  </a:cxn>
                </a:cxnLst>
                <a:rect l="0" t="0" r="r" b="b"/>
                <a:pathLst>
                  <a:path h="228">
                    <a:moveTo>
                      <a:pt x="0" y="0"/>
                    </a:moveTo>
                    <a:lnTo>
                      <a:pt x="0" y="227"/>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4" name="Freeform 5490"/>
              <p:cNvSpPr>
                <a:spLocks/>
              </p:cNvSpPr>
              <p:nvPr/>
            </p:nvSpPr>
            <p:spPr bwMode="auto">
              <a:xfrm>
                <a:off x="7240" y="8779"/>
                <a:ext cx="5" cy="228"/>
              </a:xfrm>
              <a:custGeom>
                <a:avLst/>
                <a:gdLst/>
                <a:ahLst/>
                <a:cxnLst>
                  <a:cxn ang="0">
                    <a:pos x="2" y="175"/>
                  </a:cxn>
                  <a:cxn ang="0">
                    <a:pos x="2" y="127"/>
                  </a:cxn>
                  <a:cxn ang="0">
                    <a:pos x="4" y="69"/>
                  </a:cxn>
                  <a:cxn ang="0">
                    <a:pos x="4" y="0"/>
                  </a:cxn>
                  <a:cxn ang="0">
                    <a:pos x="2" y="0"/>
                  </a:cxn>
                  <a:cxn ang="0">
                    <a:pos x="2" y="33"/>
                  </a:cxn>
                  <a:cxn ang="0">
                    <a:pos x="0" y="112"/>
                  </a:cxn>
                  <a:cxn ang="0">
                    <a:pos x="0" y="192"/>
                  </a:cxn>
                  <a:cxn ang="0">
                    <a:pos x="2" y="228"/>
                  </a:cxn>
                  <a:cxn ang="0">
                    <a:pos x="4" y="228"/>
                  </a:cxn>
                  <a:cxn ang="0">
                    <a:pos x="2" y="175"/>
                  </a:cxn>
                </a:cxnLst>
                <a:rect l="0" t="0" r="r" b="b"/>
                <a:pathLst>
                  <a:path w="5" h="228">
                    <a:moveTo>
                      <a:pt x="2" y="175"/>
                    </a:moveTo>
                    <a:lnTo>
                      <a:pt x="2" y="127"/>
                    </a:lnTo>
                    <a:lnTo>
                      <a:pt x="4" y="69"/>
                    </a:lnTo>
                    <a:lnTo>
                      <a:pt x="4" y="0"/>
                    </a:lnTo>
                    <a:lnTo>
                      <a:pt x="2" y="0"/>
                    </a:lnTo>
                    <a:lnTo>
                      <a:pt x="2" y="33"/>
                    </a:lnTo>
                    <a:lnTo>
                      <a:pt x="0" y="112"/>
                    </a:lnTo>
                    <a:lnTo>
                      <a:pt x="0" y="192"/>
                    </a:lnTo>
                    <a:lnTo>
                      <a:pt x="2" y="228"/>
                    </a:lnTo>
                    <a:lnTo>
                      <a:pt x="4" y="228"/>
                    </a:lnTo>
                    <a:lnTo>
                      <a:pt x="2" y="175"/>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5" name="Freeform 5491"/>
              <p:cNvSpPr>
                <a:spLocks/>
              </p:cNvSpPr>
              <p:nvPr/>
            </p:nvSpPr>
            <p:spPr bwMode="auto">
              <a:xfrm>
                <a:off x="7240" y="8776"/>
                <a:ext cx="3" cy="231"/>
              </a:xfrm>
              <a:custGeom>
                <a:avLst/>
                <a:gdLst/>
                <a:ahLst/>
                <a:cxnLst>
                  <a:cxn ang="0">
                    <a:pos x="0" y="0"/>
                  </a:cxn>
                  <a:cxn ang="0">
                    <a:pos x="0" y="230"/>
                  </a:cxn>
                  <a:cxn ang="0">
                    <a:pos x="2" y="230"/>
                  </a:cxn>
                  <a:cxn ang="0">
                    <a:pos x="2" y="2"/>
                  </a:cxn>
                  <a:cxn ang="0">
                    <a:pos x="0" y="0"/>
                  </a:cxn>
                </a:cxnLst>
                <a:rect l="0" t="0" r="r" b="b"/>
                <a:pathLst>
                  <a:path w="3" h="231">
                    <a:moveTo>
                      <a:pt x="0" y="0"/>
                    </a:moveTo>
                    <a:lnTo>
                      <a:pt x="0" y="230"/>
                    </a:lnTo>
                    <a:lnTo>
                      <a:pt x="2" y="230"/>
                    </a:lnTo>
                    <a:lnTo>
                      <a:pt x="2" y="2"/>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6" name="Freeform 5492"/>
              <p:cNvSpPr>
                <a:spLocks/>
              </p:cNvSpPr>
              <p:nvPr/>
            </p:nvSpPr>
            <p:spPr bwMode="auto">
              <a:xfrm>
                <a:off x="7238" y="8776"/>
                <a:ext cx="5" cy="231"/>
              </a:xfrm>
              <a:custGeom>
                <a:avLst/>
                <a:gdLst/>
                <a:ahLst/>
                <a:cxnLst>
                  <a:cxn ang="0">
                    <a:pos x="2" y="0"/>
                  </a:cxn>
                  <a:cxn ang="0">
                    <a:pos x="0" y="36"/>
                  </a:cxn>
                  <a:cxn ang="0">
                    <a:pos x="0" y="194"/>
                  </a:cxn>
                  <a:cxn ang="0">
                    <a:pos x="2" y="230"/>
                  </a:cxn>
                  <a:cxn ang="0">
                    <a:pos x="4" y="230"/>
                  </a:cxn>
                  <a:cxn ang="0">
                    <a:pos x="2" y="177"/>
                  </a:cxn>
                  <a:cxn ang="0">
                    <a:pos x="2" y="72"/>
                  </a:cxn>
                  <a:cxn ang="0">
                    <a:pos x="4" y="2"/>
                  </a:cxn>
                  <a:cxn ang="0">
                    <a:pos x="2" y="0"/>
                  </a:cxn>
                </a:cxnLst>
                <a:rect l="0" t="0" r="r" b="b"/>
                <a:pathLst>
                  <a:path w="5" h="231">
                    <a:moveTo>
                      <a:pt x="2" y="0"/>
                    </a:moveTo>
                    <a:lnTo>
                      <a:pt x="0" y="36"/>
                    </a:lnTo>
                    <a:lnTo>
                      <a:pt x="0" y="194"/>
                    </a:lnTo>
                    <a:lnTo>
                      <a:pt x="2" y="230"/>
                    </a:lnTo>
                    <a:lnTo>
                      <a:pt x="4" y="230"/>
                    </a:lnTo>
                    <a:lnTo>
                      <a:pt x="2" y="177"/>
                    </a:lnTo>
                    <a:lnTo>
                      <a:pt x="2" y="7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7" name="Freeform 5493"/>
              <p:cNvSpPr>
                <a:spLocks/>
              </p:cNvSpPr>
              <p:nvPr/>
            </p:nvSpPr>
            <p:spPr bwMode="auto">
              <a:xfrm>
                <a:off x="7238" y="8776"/>
                <a:ext cx="2" cy="231"/>
              </a:xfrm>
              <a:custGeom>
                <a:avLst/>
                <a:gdLst/>
                <a:ahLst/>
                <a:cxnLst>
                  <a:cxn ang="0">
                    <a:pos x="0" y="0"/>
                  </a:cxn>
                  <a:cxn ang="0">
                    <a:pos x="0" y="230"/>
                  </a:cxn>
                  <a:cxn ang="0">
                    <a:pos x="2" y="230"/>
                  </a:cxn>
                  <a:cxn ang="0">
                    <a:pos x="2" y="2"/>
                  </a:cxn>
                  <a:cxn ang="0">
                    <a:pos x="0" y="0"/>
                  </a:cxn>
                </a:cxnLst>
                <a:rect l="0" t="0" r="r" b="b"/>
                <a:pathLst>
                  <a:path w="2" h="231">
                    <a:moveTo>
                      <a:pt x="0" y="0"/>
                    </a:moveTo>
                    <a:lnTo>
                      <a:pt x="0" y="230"/>
                    </a:lnTo>
                    <a:lnTo>
                      <a:pt x="2" y="230"/>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8" name="Freeform 5494"/>
              <p:cNvSpPr>
                <a:spLocks/>
              </p:cNvSpPr>
              <p:nvPr/>
            </p:nvSpPr>
            <p:spPr bwMode="auto">
              <a:xfrm>
                <a:off x="7256" y="8781"/>
                <a:ext cx="0" cy="228"/>
              </a:xfrm>
              <a:custGeom>
                <a:avLst/>
                <a:gdLst/>
                <a:ahLst/>
                <a:cxnLst>
                  <a:cxn ang="0">
                    <a:pos x="0" y="0"/>
                  </a:cxn>
                  <a:cxn ang="0">
                    <a:pos x="0" y="227"/>
                  </a:cxn>
                </a:cxnLst>
                <a:rect l="0" t="0" r="r" b="b"/>
                <a:pathLst>
                  <a:path h="228">
                    <a:moveTo>
                      <a:pt x="0" y="0"/>
                    </a:moveTo>
                    <a:lnTo>
                      <a:pt x="0" y="227"/>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9" name="Freeform 5495"/>
              <p:cNvSpPr>
                <a:spLocks/>
              </p:cNvSpPr>
              <p:nvPr/>
            </p:nvSpPr>
            <p:spPr bwMode="auto">
              <a:xfrm>
                <a:off x="6988" y="8820"/>
                <a:ext cx="53" cy="230"/>
              </a:xfrm>
              <a:custGeom>
                <a:avLst/>
                <a:gdLst/>
                <a:ahLst/>
                <a:cxnLst>
                  <a:cxn ang="0">
                    <a:pos x="9" y="220"/>
                  </a:cxn>
                  <a:cxn ang="0">
                    <a:pos x="9" y="230"/>
                  </a:cxn>
                  <a:cxn ang="0">
                    <a:pos x="52" y="230"/>
                  </a:cxn>
                  <a:cxn ang="0">
                    <a:pos x="52" y="0"/>
                  </a:cxn>
                  <a:cxn ang="0">
                    <a:pos x="0" y="4"/>
                  </a:cxn>
                  <a:cxn ang="0">
                    <a:pos x="0" y="218"/>
                  </a:cxn>
                  <a:cxn ang="0">
                    <a:pos x="9" y="220"/>
                  </a:cxn>
                </a:cxnLst>
                <a:rect l="0" t="0" r="r" b="b"/>
                <a:pathLst>
                  <a:path w="53" h="230">
                    <a:moveTo>
                      <a:pt x="9" y="220"/>
                    </a:moveTo>
                    <a:lnTo>
                      <a:pt x="9" y="230"/>
                    </a:lnTo>
                    <a:lnTo>
                      <a:pt x="52" y="230"/>
                    </a:lnTo>
                    <a:lnTo>
                      <a:pt x="52" y="0"/>
                    </a:lnTo>
                    <a:lnTo>
                      <a:pt x="0" y="4"/>
                    </a:lnTo>
                    <a:lnTo>
                      <a:pt x="0" y="218"/>
                    </a:lnTo>
                    <a:lnTo>
                      <a:pt x="9" y="22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0" name="Freeform 5496"/>
              <p:cNvSpPr>
                <a:spLocks/>
              </p:cNvSpPr>
              <p:nvPr/>
            </p:nvSpPr>
            <p:spPr bwMode="auto">
              <a:xfrm>
                <a:off x="6988" y="8820"/>
                <a:ext cx="53" cy="213"/>
              </a:xfrm>
              <a:custGeom>
                <a:avLst/>
                <a:gdLst/>
                <a:ahLst/>
                <a:cxnLst>
                  <a:cxn ang="0">
                    <a:pos x="43" y="2"/>
                  </a:cxn>
                  <a:cxn ang="0">
                    <a:pos x="19" y="2"/>
                  </a:cxn>
                  <a:cxn ang="0">
                    <a:pos x="16" y="4"/>
                  </a:cxn>
                  <a:cxn ang="0">
                    <a:pos x="0" y="4"/>
                  </a:cxn>
                  <a:cxn ang="0">
                    <a:pos x="0" y="203"/>
                  </a:cxn>
                  <a:cxn ang="0">
                    <a:pos x="9" y="203"/>
                  </a:cxn>
                  <a:cxn ang="0">
                    <a:pos x="9" y="213"/>
                  </a:cxn>
                  <a:cxn ang="0">
                    <a:pos x="52" y="213"/>
                  </a:cxn>
                  <a:cxn ang="0">
                    <a:pos x="52" y="0"/>
                  </a:cxn>
                  <a:cxn ang="0">
                    <a:pos x="45" y="0"/>
                  </a:cxn>
                  <a:cxn ang="0">
                    <a:pos x="43" y="2"/>
                  </a:cxn>
                </a:cxnLst>
                <a:rect l="0" t="0" r="r" b="b"/>
                <a:pathLst>
                  <a:path w="53" h="213">
                    <a:moveTo>
                      <a:pt x="43" y="2"/>
                    </a:moveTo>
                    <a:lnTo>
                      <a:pt x="19" y="2"/>
                    </a:lnTo>
                    <a:lnTo>
                      <a:pt x="16" y="4"/>
                    </a:lnTo>
                    <a:lnTo>
                      <a:pt x="0" y="4"/>
                    </a:lnTo>
                    <a:lnTo>
                      <a:pt x="0" y="203"/>
                    </a:lnTo>
                    <a:lnTo>
                      <a:pt x="9" y="203"/>
                    </a:lnTo>
                    <a:lnTo>
                      <a:pt x="9" y="213"/>
                    </a:lnTo>
                    <a:lnTo>
                      <a:pt x="52" y="213"/>
                    </a:lnTo>
                    <a:lnTo>
                      <a:pt x="52" y="0"/>
                    </a:lnTo>
                    <a:lnTo>
                      <a:pt x="45" y="0"/>
                    </a:lnTo>
                    <a:lnTo>
                      <a:pt x="4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1" name="Freeform 5497"/>
              <p:cNvSpPr>
                <a:spLocks/>
              </p:cNvSpPr>
              <p:nvPr/>
            </p:nvSpPr>
            <p:spPr bwMode="auto">
              <a:xfrm>
                <a:off x="6988" y="8820"/>
                <a:ext cx="53" cy="196"/>
              </a:xfrm>
              <a:custGeom>
                <a:avLst/>
                <a:gdLst/>
                <a:ahLst/>
                <a:cxnLst>
                  <a:cxn ang="0">
                    <a:pos x="9" y="196"/>
                  </a:cxn>
                  <a:cxn ang="0">
                    <a:pos x="52" y="196"/>
                  </a:cxn>
                  <a:cxn ang="0">
                    <a:pos x="52" y="0"/>
                  </a:cxn>
                  <a:cxn ang="0">
                    <a:pos x="47" y="0"/>
                  </a:cxn>
                  <a:cxn ang="0">
                    <a:pos x="45" y="2"/>
                  </a:cxn>
                  <a:cxn ang="0">
                    <a:pos x="19" y="2"/>
                  </a:cxn>
                  <a:cxn ang="0">
                    <a:pos x="16" y="4"/>
                  </a:cxn>
                  <a:cxn ang="0">
                    <a:pos x="0" y="4"/>
                  </a:cxn>
                  <a:cxn ang="0">
                    <a:pos x="0" y="187"/>
                  </a:cxn>
                  <a:cxn ang="0">
                    <a:pos x="4" y="187"/>
                  </a:cxn>
                  <a:cxn ang="0">
                    <a:pos x="9" y="189"/>
                  </a:cxn>
                  <a:cxn ang="0">
                    <a:pos x="9" y="196"/>
                  </a:cxn>
                </a:cxnLst>
                <a:rect l="0" t="0" r="r" b="b"/>
                <a:pathLst>
                  <a:path w="53" h="196">
                    <a:moveTo>
                      <a:pt x="9" y="196"/>
                    </a:moveTo>
                    <a:lnTo>
                      <a:pt x="52" y="196"/>
                    </a:lnTo>
                    <a:lnTo>
                      <a:pt x="52" y="0"/>
                    </a:lnTo>
                    <a:lnTo>
                      <a:pt x="47" y="0"/>
                    </a:lnTo>
                    <a:lnTo>
                      <a:pt x="45" y="2"/>
                    </a:lnTo>
                    <a:lnTo>
                      <a:pt x="19" y="2"/>
                    </a:lnTo>
                    <a:lnTo>
                      <a:pt x="16" y="4"/>
                    </a:lnTo>
                    <a:lnTo>
                      <a:pt x="0" y="4"/>
                    </a:lnTo>
                    <a:lnTo>
                      <a:pt x="0" y="187"/>
                    </a:lnTo>
                    <a:lnTo>
                      <a:pt x="4" y="187"/>
                    </a:lnTo>
                    <a:lnTo>
                      <a:pt x="9" y="189"/>
                    </a:lnTo>
                    <a:lnTo>
                      <a:pt x="9" y="196"/>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2" name="Freeform 5498"/>
              <p:cNvSpPr>
                <a:spLocks/>
              </p:cNvSpPr>
              <p:nvPr/>
            </p:nvSpPr>
            <p:spPr bwMode="auto">
              <a:xfrm>
                <a:off x="6988" y="8820"/>
                <a:ext cx="53" cy="180"/>
              </a:xfrm>
              <a:custGeom>
                <a:avLst/>
                <a:gdLst/>
                <a:ahLst/>
                <a:cxnLst>
                  <a:cxn ang="0">
                    <a:pos x="45" y="2"/>
                  </a:cxn>
                  <a:cxn ang="0">
                    <a:pos x="19" y="2"/>
                  </a:cxn>
                  <a:cxn ang="0">
                    <a:pos x="16" y="4"/>
                  </a:cxn>
                  <a:cxn ang="0">
                    <a:pos x="0" y="4"/>
                  </a:cxn>
                  <a:cxn ang="0">
                    <a:pos x="0" y="172"/>
                  </a:cxn>
                  <a:cxn ang="0">
                    <a:pos x="9" y="172"/>
                  </a:cxn>
                  <a:cxn ang="0">
                    <a:pos x="9" y="180"/>
                  </a:cxn>
                  <a:cxn ang="0">
                    <a:pos x="52" y="180"/>
                  </a:cxn>
                  <a:cxn ang="0">
                    <a:pos x="52" y="0"/>
                  </a:cxn>
                  <a:cxn ang="0">
                    <a:pos x="47" y="0"/>
                  </a:cxn>
                  <a:cxn ang="0">
                    <a:pos x="45" y="2"/>
                  </a:cxn>
                </a:cxnLst>
                <a:rect l="0" t="0" r="r" b="b"/>
                <a:pathLst>
                  <a:path w="53" h="180">
                    <a:moveTo>
                      <a:pt x="45" y="2"/>
                    </a:moveTo>
                    <a:lnTo>
                      <a:pt x="19" y="2"/>
                    </a:lnTo>
                    <a:lnTo>
                      <a:pt x="16" y="4"/>
                    </a:lnTo>
                    <a:lnTo>
                      <a:pt x="0" y="4"/>
                    </a:lnTo>
                    <a:lnTo>
                      <a:pt x="0" y="172"/>
                    </a:lnTo>
                    <a:lnTo>
                      <a:pt x="9" y="172"/>
                    </a:lnTo>
                    <a:lnTo>
                      <a:pt x="9" y="180"/>
                    </a:lnTo>
                    <a:lnTo>
                      <a:pt x="52" y="180"/>
                    </a:lnTo>
                    <a:lnTo>
                      <a:pt x="52" y="0"/>
                    </a:lnTo>
                    <a:lnTo>
                      <a:pt x="47" y="0"/>
                    </a:lnTo>
                    <a:lnTo>
                      <a:pt x="45"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3" name="Freeform 5499"/>
              <p:cNvSpPr>
                <a:spLocks/>
              </p:cNvSpPr>
              <p:nvPr/>
            </p:nvSpPr>
            <p:spPr bwMode="auto">
              <a:xfrm>
                <a:off x="6988" y="8820"/>
                <a:ext cx="53" cy="163"/>
              </a:xfrm>
              <a:custGeom>
                <a:avLst/>
                <a:gdLst/>
                <a:ahLst/>
                <a:cxnLst>
                  <a:cxn ang="0">
                    <a:pos x="9" y="163"/>
                  </a:cxn>
                  <a:cxn ang="0">
                    <a:pos x="52" y="163"/>
                  </a:cxn>
                  <a:cxn ang="0">
                    <a:pos x="52" y="0"/>
                  </a:cxn>
                  <a:cxn ang="0">
                    <a:pos x="47" y="0"/>
                  </a:cxn>
                  <a:cxn ang="0">
                    <a:pos x="45" y="2"/>
                  </a:cxn>
                  <a:cxn ang="0">
                    <a:pos x="19" y="2"/>
                  </a:cxn>
                  <a:cxn ang="0">
                    <a:pos x="16" y="4"/>
                  </a:cxn>
                  <a:cxn ang="0">
                    <a:pos x="0" y="4"/>
                  </a:cxn>
                  <a:cxn ang="0">
                    <a:pos x="0" y="156"/>
                  </a:cxn>
                  <a:cxn ang="0">
                    <a:pos x="7" y="156"/>
                  </a:cxn>
                  <a:cxn ang="0">
                    <a:pos x="9" y="158"/>
                  </a:cxn>
                  <a:cxn ang="0">
                    <a:pos x="9" y="163"/>
                  </a:cxn>
                </a:cxnLst>
                <a:rect l="0" t="0" r="r" b="b"/>
                <a:pathLst>
                  <a:path w="53" h="163">
                    <a:moveTo>
                      <a:pt x="9" y="163"/>
                    </a:moveTo>
                    <a:lnTo>
                      <a:pt x="52" y="163"/>
                    </a:lnTo>
                    <a:lnTo>
                      <a:pt x="52" y="0"/>
                    </a:lnTo>
                    <a:lnTo>
                      <a:pt x="47" y="0"/>
                    </a:lnTo>
                    <a:lnTo>
                      <a:pt x="45" y="2"/>
                    </a:lnTo>
                    <a:lnTo>
                      <a:pt x="19" y="2"/>
                    </a:lnTo>
                    <a:lnTo>
                      <a:pt x="16" y="4"/>
                    </a:lnTo>
                    <a:lnTo>
                      <a:pt x="0" y="4"/>
                    </a:lnTo>
                    <a:lnTo>
                      <a:pt x="0" y="156"/>
                    </a:lnTo>
                    <a:lnTo>
                      <a:pt x="7" y="156"/>
                    </a:lnTo>
                    <a:lnTo>
                      <a:pt x="9" y="158"/>
                    </a:lnTo>
                    <a:lnTo>
                      <a:pt x="9" y="163"/>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4" name="Freeform 5500"/>
              <p:cNvSpPr>
                <a:spLocks/>
              </p:cNvSpPr>
              <p:nvPr/>
            </p:nvSpPr>
            <p:spPr bwMode="auto">
              <a:xfrm>
                <a:off x="6988" y="8820"/>
                <a:ext cx="53" cy="146"/>
              </a:xfrm>
              <a:custGeom>
                <a:avLst/>
                <a:gdLst/>
                <a:ahLst/>
                <a:cxnLst>
                  <a:cxn ang="0">
                    <a:pos x="47" y="2"/>
                  </a:cxn>
                  <a:cxn ang="0">
                    <a:pos x="19" y="2"/>
                  </a:cxn>
                  <a:cxn ang="0">
                    <a:pos x="16" y="4"/>
                  </a:cxn>
                  <a:cxn ang="0">
                    <a:pos x="0" y="4"/>
                  </a:cxn>
                  <a:cxn ang="0">
                    <a:pos x="0" y="141"/>
                  </a:cxn>
                  <a:cxn ang="0">
                    <a:pos x="9" y="141"/>
                  </a:cxn>
                  <a:cxn ang="0">
                    <a:pos x="9" y="146"/>
                  </a:cxn>
                  <a:cxn ang="0">
                    <a:pos x="52" y="146"/>
                  </a:cxn>
                  <a:cxn ang="0">
                    <a:pos x="52" y="0"/>
                  </a:cxn>
                  <a:cxn ang="0">
                    <a:pos x="47" y="2"/>
                  </a:cxn>
                </a:cxnLst>
                <a:rect l="0" t="0" r="r" b="b"/>
                <a:pathLst>
                  <a:path w="53" h="146">
                    <a:moveTo>
                      <a:pt x="47" y="2"/>
                    </a:moveTo>
                    <a:lnTo>
                      <a:pt x="19" y="2"/>
                    </a:lnTo>
                    <a:lnTo>
                      <a:pt x="16" y="4"/>
                    </a:lnTo>
                    <a:lnTo>
                      <a:pt x="0" y="4"/>
                    </a:lnTo>
                    <a:lnTo>
                      <a:pt x="0" y="141"/>
                    </a:lnTo>
                    <a:lnTo>
                      <a:pt x="9" y="141"/>
                    </a:lnTo>
                    <a:lnTo>
                      <a:pt x="9" y="146"/>
                    </a:lnTo>
                    <a:lnTo>
                      <a:pt x="52" y="146"/>
                    </a:lnTo>
                    <a:lnTo>
                      <a:pt x="52" y="0"/>
                    </a:lnTo>
                    <a:lnTo>
                      <a:pt x="47" y="2"/>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5" name="Freeform 5501"/>
              <p:cNvSpPr>
                <a:spLocks/>
              </p:cNvSpPr>
              <p:nvPr/>
            </p:nvSpPr>
            <p:spPr bwMode="auto">
              <a:xfrm>
                <a:off x="6988" y="8820"/>
                <a:ext cx="53" cy="129"/>
              </a:xfrm>
              <a:custGeom>
                <a:avLst/>
                <a:gdLst/>
                <a:ahLst/>
                <a:cxnLst>
                  <a:cxn ang="0">
                    <a:pos x="47" y="2"/>
                  </a:cxn>
                  <a:cxn ang="0">
                    <a:pos x="19" y="2"/>
                  </a:cxn>
                  <a:cxn ang="0">
                    <a:pos x="16" y="4"/>
                  </a:cxn>
                  <a:cxn ang="0">
                    <a:pos x="0" y="4"/>
                  </a:cxn>
                  <a:cxn ang="0">
                    <a:pos x="0" y="124"/>
                  </a:cxn>
                  <a:cxn ang="0">
                    <a:pos x="9" y="124"/>
                  </a:cxn>
                  <a:cxn ang="0">
                    <a:pos x="9" y="129"/>
                  </a:cxn>
                  <a:cxn ang="0">
                    <a:pos x="52" y="129"/>
                  </a:cxn>
                  <a:cxn ang="0">
                    <a:pos x="52" y="0"/>
                  </a:cxn>
                  <a:cxn ang="0">
                    <a:pos x="47" y="2"/>
                  </a:cxn>
                </a:cxnLst>
                <a:rect l="0" t="0" r="r" b="b"/>
                <a:pathLst>
                  <a:path w="53" h="129">
                    <a:moveTo>
                      <a:pt x="47" y="2"/>
                    </a:moveTo>
                    <a:lnTo>
                      <a:pt x="19" y="2"/>
                    </a:lnTo>
                    <a:lnTo>
                      <a:pt x="16" y="4"/>
                    </a:lnTo>
                    <a:lnTo>
                      <a:pt x="0" y="4"/>
                    </a:lnTo>
                    <a:lnTo>
                      <a:pt x="0" y="124"/>
                    </a:lnTo>
                    <a:lnTo>
                      <a:pt x="9" y="124"/>
                    </a:lnTo>
                    <a:lnTo>
                      <a:pt x="9" y="129"/>
                    </a:lnTo>
                    <a:lnTo>
                      <a:pt x="52" y="129"/>
                    </a:lnTo>
                    <a:lnTo>
                      <a:pt x="52" y="0"/>
                    </a:lnTo>
                    <a:lnTo>
                      <a:pt x="47" y="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6" name="Freeform 5502"/>
              <p:cNvSpPr>
                <a:spLocks/>
              </p:cNvSpPr>
              <p:nvPr/>
            </p:nvSpPr>
            <p:spPr bwMode="auto">
              <a:xfrm>
                <a:off x="6988" y="8822"/>
                <a:ext cx="53" cy="113"/>
              </a:xfrm>
              <a:custGeom>
                <a:avLst/>
                <a:gdLst/>
                <a:ahLst/>
                <a:cxnLst>
                  <a:cxn ang="0">
                    <a:pos x="52" y="0"/>
                  </a:cxn>
                  <a:cxn ang="0">
                    <a:pos x="19" y="0"/>
                  </a:cxn>
                  <a:cxn ang="0">
                    <a:pos x="16" y="2"/>
                  </a:cxn>
                  <a:cxn ang="0">
                    <a:pos x="0" y="2"/>
                  </a:cxn>
                  <a:cxn ang="0">
                    <a:pos x="0" y="107"/>
                  </a:cxn>
                  <a:cxn ang="0">
                    <a:pos x="9" y="107"/>
                  </a:cxn>
                  <a:cxn ang="0">
                    <a:pos x="9" y="110"/>
                  </a:cxn>
                  <a:cxn ang="0">
                    <a:pos x="40" y="110"/>
                  </a:cxn>
                  <a:cxn ang="0">
                    <a:pos x="45" y="112"/>
                  </a:cxn>
                  <a:cxn ang="0">
                    <a:pos x="52" y="112"/>
                  </a:cxn>
                  <a:cxn ang="0">
                    <a:pos x="52" y="0"/>
                  </a:cxn>
                </a:cxnLst>
                <a:rect l="0" t="0" r="r" b="b"/>
                <a:pathLst>
                  <a:path w="53" h="113">
                    <a:moveTo>
                      <a:pt x="52" y="0"/>
                    </a:moveTo>
                    <a:lnTo>
                      <a:pt x="19" y="0"/>
                    </a:lnTo>
                    <a:lnTo>
                      <a:pt x="16" y="2"/>
                    </a:lnTo>
                    <a:lnTo>
                      <a:pt x="0" y="2"/>
                    </a:lnTo>
                    <a:lnTo>
                      <a:pt x="0" y="107"/>
                    </a:lnTo>
                    <a:lnTo>
                      <a:pt x="9" y="107"/>
                    </a:lnTo>
                    <a:lnTo>
                      <a:pt x="9" y="110"/>
                    </a:lnTo>
                    <a:lnTo>
                      <a:pt x="40" y="110"/>
                    </a:lnTo>
                    <a:lnTo>
                      <a:pt x="45" y="112"/>
                    </a:lnTo>
                    <a:lnTo>
                      <a:pt x="52" y="112"/>
                    </a:lnTo>
                    <a:lnTo>
                      <a:pt x="52" y="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7" name="Freeform 5503"/>
              <p:cNvSpPr>
                <a:spLocks/>
              </p:cNvSpPr>
              <p:nvPr/>
            </p:nvSpPr>
            <p:spPr bwMode="auto">
              <a:xfrm>
                <a:off x="6988" y="8822"/>
                <a:ext cx="53" cy="96"/>
              </a:xfrm>
              <a:custGeom>
                <a:avLst/>
                <a:gdLst/>
                <a:ahLst/>
                <a:cxnLst>
                  <a:cxn ang="0">
                    <a:pos x="52" y="0"/>
                  </a:cxn>
                  <a:cxn ang="0">
                    <a:pos x="19" y="0"/>
                  </a:cxn>
                  <a:cxn ang="0">
                    <a:pos x="16" y="2"/>
                  </a:cxn>
                  <a:cxn ang="0">
                    <a:pos x="0" y="2"/>
                  </a:cxn>
                  <a:cxn ang="0">
                    <a:pos x="0" y="91"/>
                  </a:cxn>
                  <a:cxn ang="0">
                    <a:pos x="9" y="91"/>
                  </a:cxn>
                  <a:cxn ang="0">
                    <a:pos x="9" y="96"/>
                  </a:cxn>
                  <a:cxn ang="0">
                    <a:pos x="52" y="96"/>
                  </a:cxn>
                  <a:cxn ang="0">
                    <a:pos x="52" y="0"/>
                  </a:cxn>
                </a:cxnLst>
                <a:rect l="0" t="0" r="r" b="b"/>
                <a:pathLst>
                  <a:path w="53" h="96">
                    <a:moveTo>
                      <a:pt x="52" y="0"/>
                    </a:moveTo>
                    <a:lnTo>
                      <a:pt x="19" y="0"/>
                    </a:lnTo>
                    <a:lnTo>
                      <a:pt x="16" y="2"/>
                    </a:lnTo>
                    <a:lnTo>
                      <a:pt x="0" y="2"/>
                    </a:lnTo>
                    <a:lnTo>
                      <a:pt x="0" y="91"/>
                    </a:lnTo>
                    <a:lnTo>
                      <a:pt x="9" y="91"/>
                    </a:lnTo>
                    <a:lnTo>
                      <a:pt x="9" y="96"/>
                    </a:lnTo>
                    <a:lnTo>
                      <a:pt x="52" y="96"/>
                    </a:lnTo>
                    <a:lnTo>
                      <a:pt x="52" y="0"/>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8" name="Freeform 5504"/>
              <p:cNvSpPr>
                <a:spLocks/>
              </p:cNvSpPr>
              <p:nvPr/>
            </p:nvSpPr>
            <p:spPr bwMode="auto">
              <a:xfrm>
                <a:off x="6988" y="8822"/>
                <a:ext cx="53" cy="79"/>
              </a:xfrm>
              <a:custGeom>
                <a:avLst/>
                <a:gdLst/>
                <a:ahLst/>
                <a:cxnLst>
                  <a:cxn ang="0">
                    <a:pos x="9" y="79"/>
                  </a:cxn>
                  <a:cxn ang="0">
                    <a:pos x="52" y="79"/>
                  </a:cxn>
                  <a:cxn ang="0">
                    <a:pos x="52" y="0"/>
                  </a:cxn>
                  <a:cxn ang="0">
                    <a:pos x="19" y="0"/>
                  </a:cxn>
                  <a:cxn ang="0">
                    <a:pos x="16" y="2"/>
                  </a:cxn>
                  <a:cxn ang="0">
                    <a:pos x="0" y="2"/>
                  </a:cxn>
                  <a:cxn ang="0">
                    <a:pos x="0" y="74"/>
                  </a:cxn>
                  <a:cxn ang="0">
                    <a:pos x="2" y="76"/>
                  </a:cxn>
                  <a:cxn ang="0">
                    <a:pos x="9" y="76"/>
                  </a:cxn>
                  <a:cxn ang="0">
                    <a:pos x="9" y="79"/>
                  </a:cxn>
                </a:cxnLst>
                <a:rect l="0" t="0" r="r" b="b"/>
                <a:pathLst>
                  <a:path w="53" h="79">
                    <a:moveTo>
                      <a:pt x="9" y="79"/>
                    </a:moveTo>
                    <a:lnTo>
                      <a:pt x="52" y="79"/>
                    </a:lnTo>
                    <a:lnTo>
                      <a:pt x="52" y="0"/>
                    </a:lnTo>
                    <a:lnTo>
                      <a:pt x="19" y="0"/>
                    </a:lnTo>
                    <a:lnTo>
                      <a:pt x="16" y="2"/>
                    </a:lnTo>
                    <a:lnTo>
                      <a:pt x="0" y="2"/>
                    </a:lnTo>
                    <a:lnTo>
                      <a:pt x="0" y="74"/>
                    </a:lnTo>
                    <a:lnTo>
                      <a:pt x="2" y="76"/>
                    </a:lnTo>
                    <a:lnTo>
                      <a:pt x="9" y="76"/>
                    </a:lnTo>
                    <a:lnTo>
                      <a:pt x="9" y="79"/>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9" name="Freeform 5505"/>
              <p:cNvSpPr>
                <a:spLocks/>
              </p:cNvSpPr>
              <p:nvPr/>
            </p:nvSpPr>
            <p:spPr bwMode="auto">
              <a:xfrm>
                <a:off x="6988" y="8822"/>
                <a:ext cx="53" cy="62"/>
              </a:xfrm>
              <a:custGeom>
                <a:avLst/>
                <a:gdLst/>
                <a:ahLst/>
                <a:cxnLst>
                  <a:cxn ang="0">
                    <a:pos x="52" y="0"/>
                  </a:cxn>
                  <a:cxn ang="0">
                    <a:pos x="19" y="0"/>
                  </a:cxn>
                  <a:cxn ang="0">
                    <a:pos x="16" y="2"/>
                  </a:cxn>
                  <a:cxn ang="0">
                    <a:pos x="0" y="2"/>
                  </a:cxn>
                  <a:cxn ang="0">
                    <a:pos x="0" y="60"/>
                  </a:cxn>
                  <a:cxn ang="0">
                    <a:pos x="9" y="60"/>
                  </a:cxn>
                  <a:cxn ang="0">
                    <a:pos x="9" y="62"/>
                  </a:cxn>
                  <a:cxn ang="0">
                    <a:pos x="52" y="62"/>
                  </a:cxn>
                  <a:cxn ang="0">
                    <a:pos x="52" y="0"/>
                  </a:cxn>
                </a:cxnLst>
                <a:rect l="0" t="0" r="r" b="b"/>
                <a:pathLst>
                  <a:path w="53" h="62">
                    <a:moveTo>
                      <a:pt x="52" y="0"/>
                    </a:moveTo>
                    <a:lnTo>
                      <a:pt x="19" y="0"/>
                    </a:lnTo>
                    <a:lnTo>
                      <a:pt x="16" y="2"/>
                    </a:lnTo>
                    <a:lnTo>
                      <a:pt x="0" y="2"/>
                    </a:lnTo>
                    <a:lnTo>
                      <a:pt x="0" y="60"/>
                    </a:lnTo>
                    <a:lnTo>
                      <a:pt x="9" y="60"/>
                    </a:lnTo>
                    <a:lnTo>
                      <a:pt x="9" y="62"/>
                    </a:lnTo>
                    <a:lnTo>
                      <a:pt x="52" y="62"/>
                    </a:lnTo>
                    <a:lnTo>
                      <a:pt x="52"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0" name="Freeform 5506"/>
              <p:cNvSpPr>
                <a:spLocks/>
              </p:cNvSpPr>
              <p:nvPr/>
            </p:nvSpPr>
            <p:spPr bwMode="auto">
              <a:xfrm>
                <a:off x="6988" y="8822"/>
                <a:ext cx="53" cy="46"/>
              </a:xfrm>
              <a:custGeom>
                <a:avLst/>
                <a:gdLst/>
                <a:ahLst/>
                <a:cxnLst>
                  <a:cxn ang="0">
                    <a:pos x="9" y="43"/>
                  </a:cxn>
                  <a:cxn ang="0">
                    <a:pos x="9" y="45"/>
                  </a:cxn>
                  <a:cxn ang="0">
                    <a:pos x="52" y="45"/>
                  </a:cxn>
                  <a:cxn ang="0">
                    <a:pos x="52" y="0"/>
                  </a:cxn>
                  <a:cxn ang="0">
                    <a:pos x="0" y="2"/>
                  </a:cxn>
                  <a:cxn ang="0">
                    <a:pos x="0" y="43"/>
                  </a:cxn>
                  <a:cxn ang="0">
                    <a:pos x="9" y="43"/>
                  </a:cxn>
                </a:cxnLst>
                <a:rect l="0" t="0" r="r" b="b"/>
                <a:pathLst>
                  <a:path w="53" h="46">
                    <a:moveTo>
                      <a:pt x="9" y="43"/>
                    </a:moveTo>
                    <a:lnTo>
                      <a:pt x="9" y="45"/>
                    </a:lnTo>
                    <a:lnTo>
                      <a:pt x="52" y="45"/>
                    </a:lnTo>
                    <a:lnTo>
                      <a:pt x="52" y="0"/>
                    </a:lnTo>
                    <a:lnTo>
                      <a:pt x="0" y="2"/>
                    </a:lnTo>
                    <a:lnTo>
                      <a:pt x="0" y="43"/>
                    </a:lnTo>
                    <a:lnTo>
                      <a:pt x="9" y="43"/>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1" name="Freeform 5507"/>
              <p:cNvSpPr>
                <a:spLocks/>
              </p:cNvSpPr>
              <p:nvPr/>
            </p:nvSpPr>
            <p:spPr bwMode="auto">
              <a:xfrm>
                <a:off x="7051" y="8774"/>
                <a:ext cx="182" cy="242"/>
              </a:xfrm>
              <a:custGeom>
                <a:avLst/>
                <a:gdLst/>
                <a:ahLst/>
                <a:cxnLst>
                  <a:cxn ang="0">
                    <a:pos x="4" y="206"/>
                  </a:cxn>
                  <a:cxn ang="0">
                    <a:pos x="7" y="232"/>
                  </a:cxn>
                  <a:cxn ang="0">
                    <a:pos x="12" y="232"/>
                  </a:cxn>
                  <a:cxn ang="0">
                    <a:pos x="16" y="235"/>
                  </a:cxn>
                  <a:cxn ang="0">
                    <a:pos x="19" y="235"/>
                  </a:cxn>
                  <a:cxn ang="0">
                    <a:pos x="23" y="237"/>
                  </a:cxn>
                  <a:cxn ang="0">
                    <a:pos x="36" y="237"/>
                  </a:cxn>
                  <a:cxn ang="0">
                    <a:pos x="40" y="240"/>
                  </a:cxn>
                  <a:cxn ang="0">
                    <a:pos x="57" y="240"/>
                  </a:cxn>
                  <a:cxn ang="0">
                    <a:pos x="62" y="242"/>
                  </a:cxn>
                  <a:cxn ang="0">
                    <a:pos x="141" y="242"/>
                  </a:cxn>
                  <a:cxn ang="0">
                    <a:pos x="146" y="240"/>
                  </a:cxn>
                  <a:cxn ang="0">
                    <a:pos x="160" y="240"/>
                  </a:cxn>
                  <a:cxn ang="0">
                    <a:pos x="165" y="237"/>
                  </a:cxn>
                  <a:cxn ang="0">
                    <a:pos x="175" y="237"/>
                  </a:cxn>
                  <a:cxn ang="0">
                    <a:pos x="177" y="235"/>
                  </a:cxn>
                  <a:cxn ang="0">
                    <a:pos x="177" y="117"/>
                  </a:cxn>
                  <a:cxn ang="0">
                    <a:pos x="180" y="60"/>
                  </a:cxn>
                  <a:cxn ang="0">
                    <a:pos x="182" y="0"/>
                  </a:cxn>
                  <a:cxn ang="0">
                    <a:pos x="160" y="0"/>
                  </a:cxn>
                  <a:cxn ang="0">
                    <a:pos x="153" y="2"/>
                  </a:cxn>
                  <a:cxn ang="0">
                    <a:pos x="132" y="2"/>
                  </a:cxn>
                  <a:cxn ang="0">
                    <a:pos x="127" y="4"/>
                  </a:cxn>
                  <a:cxn ang="0">
                    <a:pos x="115" y="4"/>
                  </a:cxn>
                  <a:cxn ang="0">
                    <a:pos x="110" y="7"/>
                  </a:cxn>
                  <a:cxn ang="0">
                    <a:pos x="93" y="7"/>
                  </a:cxn>
                  <a:cxn ang="0">
                    <a:pos x="88" y="9"/>
                  </a:cxn>
                  <a:cxn ang="0">
                    <a:pos x="83" y="9"/>
                  </a:cxn>
                  <a:cxn ang="0">
                    <a:pos x="79" y="11"/>
                  </a:cxn>
                  <a:cxn ang="0">
                    <a:pos x="67" y="11"/>
                  </a:cxn>
                  <a:cxn ang="0">
                    <a:pos x="62" y="14"/>
                  </a:cxn>
                  <a:cxn ang="0">
                    <a:pos x="57" y="14"/>
                  </a:cxn>
                  <a:cxn ang="0">
                    <a:pos x="50" y="16"/>
                  </a:cxn>
                  <a:cxn ang="0">
                    <a:pos x="45" y="16"/>
                  </a:cxn>
                  <a:cxn ang="0">
                    <a:pos x="40" y="19"/>
                  </a:cxn>
                  <a:cxn ang="0">
                    <a:pos x="36" y="19"/>
                  </a:cxn>
                  <a:cxn ang="0">
                    <a:pos x="28" y="21"/>
                  </a:cxn>
                  <a:cxn ang="0">
                    <a:pos x="23" y="21"/>
                  </a:cxn>
                  <a:cxn ang="0">
                    <a:pos x="19" y="23"/>
                  </a:cxn>
                  <a:cxn ang="0">
                    <a:pos x="14" y="23"/>
                  </a:cxn>
                  <a:cxn ang="0">
                    <a:pos x="9" y="26"/>
                  </a:cxn>
                  <a:cxn ang="0">
                    <a:pos x="4" y="52"/>
                  </a:cxn>
                  <a:cxn ang="0">
                    <a:pos x="0" y="105"/>
                  </a:cxn>
                  <a:cxn ang="0">
                    <a:pos x="0" y="180"/>
                  </a:cxn>
                  <a:cxn ang="0">
                    <a:pos x="4" y="206"/>
                  </a:cxn>
                </a:cxnLst>
                <a:rect l="0" t="0" r="r" b="b"/>
                <a:pathLst>
                  <a:path w="182" h="242">
                    <a:moveTo>
                      <a:pt x="4" y="206"/>
                    </a:moveTo>
                    <a:lnTo>
                      <a:pt x="7" y="232"/>
                    </a:lnTo>
                    <a:lnTo>
                      <a:pt x="12" y="232"/>
                    </a:lnTo>
                    <a:lnTo>
                      <a:pt x="16" y="235"/>
                    </a:lnTo>
                    <a:lnTo>
                      <a:pt x="19" y="235"/>
                    </a:lnTo>
                    <a:lnTo>
                      <a:pt x="23" y="237"/>
                    </a:lnTo>
                    <a:lnTo>
                      <a:pt x="36" y="237"/>
                    </a:lnTo>
                    <a:lnTo>
                      <a:pt x="40" y="240"/>
                    </a:lnTo>
                    <a:lnTo>
                      <a:pt x="57" y="240"/>
                    </a:lnTo>
                    <a:lnTo>
                      <a:pt x="62" y="242"/>
                    </a:lnTo>
                    <a:lnTo>
                      <a:pt x="141" y="242"/>
                    </a:lnTo>
                    <a:lnTo>
                      <a:pt x="146" y="240"/>
                    </a:lnTo>
                    <a:lnTo>
                      <a:pt x="160" y="240"/>
                    </a:lnTo>
                    <a:lnTo>
                      <a:pt x="165" y="237"/>
                    </a:lnTo>
                    <a:lnTo>
                      <a:pt x="175" y="237"/>
                    </a:lnTo>
                    <a:lnTo>
                      <a:pt x="177" y="235"/>
                    </a:lnTo>
                    <a:lnTo>
                      <a:pt x="177" y="117"/>
                    </a:lnTo>
                    <a:lnTo>
                      <a:pt x="180" y="60"/>
                    </a:lnTo>
                    <a:lnTo>
                      <a:pt x="182" y="0"/>
                    </a:lnTo>
                    <a:lnTo>
                      <a:pt x="160" y="0"/>
                    </a:lnTo>
                    <a:lnTo>
                      <a:pt x="153" y="2"/>
                    </a:lnTo>
                    <a:lnTo>
                      <a:pt x="132" y="2"/>
                    </a:lnTo>
                    <a:lnTo>
                      <a:pt x="127" y="4"/>
                    </a:lnTo>
                    <a:lnTo>
                      <a:pt x="115" y="4"/>
                    </a:lnTo>
                    <a:lnTo>
                      <a:pt x="110" y="7"/>
                    </a:lnTo>
                    <a:lnTo>
                      <a:pt x="93" y="7"/>
                    </a:lnTo>
                    <a:lnTo>
                      <a:pt x="88" y="9"/>
                    </a:lnTo>
                    <a:lnTo>
                      <a:pt x="83" y="9"/>
                    </a:lnTo>
                    <a:lnTo>
                      <a:pt x="79" y="11"/>
                    </a:lnTo>
                    <a:lnTo>
                      <a:pt x="67" y="11"/>
                    </a:lnTo>
                    <a:lnTo>
                      <a:pt x="62" y="14"/>
                    </a:lnTo>
                    <a:lnTo>
                      <a:pt x="57" y="14"/>
                    </a:lnTo>
                    <a:lnTo>
                      <a:pt x="50" y="16"/>
                    </a:lnTo>
                    <a:lnTo>
                      <a:pt x="45" y="16"/>
                    </a:lnTo>
                    <a:lnTo>
                      <a:pt x="40" y="19"/>
                    </a:lnTo>
                    <a:lnTo>
                      <a:pt x="36" y="19"/>
                    </a:lnTo>
                    <a:lnTo>
                      <a:pt x="28" y="21"/>
                    </a:lnTo>
                    <a:lnTo>
                      <a:pt x="23" y="21"/>
                    </a:lnTo>
                    <a:lnTo>
                      <a:pt x="19" y="23"/>
                    </a:lnTo>
                    <a:lnTo>
                      <a:pt x="14" y="23"/>
                    </a:lnTo>
                    <a:lnTo>
                      <a:pt x="9" y="26"/>
                    </a:lnTo>
                    <a:lnTo>
                      <a:pt x="4" y="52"/>
                    </a:lnTo>
                    <a:lnTo>
                      <a:pt x="0" y="105"/>
                    </a:lnTo>
                    <a:lnTo>
                      <a:pt x="0" y="180"/>
                    </a:lnTo>
                    <a:lnTo>
                      <a:pt x="4" y="20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2" name="Freeform 5508"/>
              <p:cNvSpPr>
                <a:spLocks/>
              </p:cNvSpPr>
              <p:nvPr/>
            </p:nvSpPr>
            <p:spPr bwMode="auto">
              <a:xfrm>
                <a:off x="7051" y="8774"/>
                <a:ext cx="177" cy="235"/>
              </a:xfrm>
              <a:custGeom>
                <a:avLst/>
                <a:gdLst/>
                <a:ahLst/>
                <a:cxnLst>
                  <a:cxn ang="0">
                    <a:pos x="2" y="79"/>
                  </a:cxn>
                  <a:cxn ang="0">
                    <a:pos x="0" y="103"/>
                  </a:cxn>
                  <a:cxn ang="0">
                    <a:pos x="0" y="151"/>
                  </a:cxn>
                  <a:cxn ang="0">
                    <a:pos x="4" y="199"/>
                  </a:cxn>
                  <a:cxn ang="0">
                    <a:pos x="7" y="225"/>
                  </a:cxn>
                  <a:cxn ang="0">
                    <a:pos x="16" y="227"/>
                  </a:cxn>
                  <a:cxn ang="0">
                    <a:pos x="23" y="230"/>
                  </a:cxn>
                  <a:cxn ang="0">
                    <a:pos x="33" y="230"/>
                  </a:cxn>
                  <a:cxn ang="0">
                    <a:pos x="45" y="232"/>
                  </a:cxn>
                  <a:cxn ang="0">
                    <a:pos x="57" y="232"/>
                  </a:cxn>
                  <a:cxn ang="0">
                    <a:pos x="67" y="235"/>
                  </a:cxn>
                  <a:cxn ang="0">
                    <a:pos x="115" y="235"/>
                  </a:cxn>
                  <a:cxn ang="0">
                    <a:pos x="127" y="232"/>
                  </a:cxn>
                  <a:cxn ang="0">
                    <a:pos x="148" y="232"/>
                  </a:cxn>
                  <a:cxn ang="0">
                    <a:pos x="158" y="230"/>
                  </a:cxn>
                  <a:cxn ang="0">
                    <a:pos x="165" y="227"/>
                  </a:cxn>
                  <a:cxn ang="0">
                    <a:pos x="172" y="227"/>
                  </a:cxn>
                  <a:cxn ang="0">
                    <a:pos x="172" y="112"/>
                  </a:cxn>
                  <a:cxn ang="0">
                    <a:pos x="175" y="57"/>
                  </a:cxn>
                  <a:cxn ang="0">
                    <a:pos x="177" y="0"/>
                  </a:cxn>
                  <a:cxn ang="0">
                    <a:pos x="167" y="0"/>
                  </a:cxn>
                  <a:cxn ang="0">
                    <a:pos x="160" y="2"/>
                  </a:cxn>
                  <a:cxn ang="0">
                    <a:pos x="134" y="2"/>
                  </a:cxn>
                  <a:cxn ang="0">
                    <a:pos x="129" y="4"/>
                  </a:cxn>
                  <a:cxn ang="0">
                    <a:pos x="112" y="4"/>
                  </a:cxn>
                  <a:cxn ang="0">
                    <a:pos x="107" y="7"/>
                  </a:cxn>
                  <a:cxn ang="0">
                    <a:pos x="98" y="7"/>
                  </a:cxn>
                  <a:cxn ang="0">
                    <a:pos x="93" y="9"/>
                  </a:cxn>
                  <a:cxn ang="0">
                    <a:pos x="81" y="9"/>
                  </a:cxn>
                  <a:cxn ang="0">
                    <a:pos x="76" y="11"/>
                  </a:cxn>
                  <a:cxn ang="0">
                    <a:pos x="72" y="11"/>
                  </a:cxn>
                  <a:cxn ang="0">
                    <a:pos x="67" y="14"/>
                  </a:cxn>
                  <a:cxn ang="0">
                    <a:pos x="60" y="14"/>
                  </a:cxn>
                  <a:cxn ang="0">
                    <a:pos x="55" y="16"/>
                  </a:cxn>
                  <a:cxn ang="0">
                    <a:pos x="45" y="16"/>
                  </a:cxn>
                  <a:cxn ang="0">
                    <a:pos x="40" y="19"/>
                  </a:cxn>
                  <a:cxn ang="0">
                    <a:pos x="36" y="19"/>
                  </a:cxn>
                  <a:cxn ang="0">
                    <a:pos x="28" y="21"/>
                  </a:cxn>
                  <a:cxn ang="0">
                    <a:pos x="23" y="23"/>
                  </a:cxn>
                  <a:cxn ang="0">
                    <a:pos x="19" y="23"/>
                  </a:cxn>
                  <a:cxn ang="0">
                    <a:pos x="14" y="26"/>
                  </a:cxn>
                  <a:cxn ang="0">
                    <a:pos x="9" y="26"/>
                  </a:cxn>
                  <a:cxn ang="0">
                    <a:pos x="4" y="52"/>
                  </a:cxn>
                  <a:cxn ang="0">
                    <a:pos x="2" y="79"/>
                  </a:cxn>
                </a:cxnLst>
                <a:rect l="0" t="0" r="r" b="b"/>
                <a:pathLst>
                  <a:path w="177" h="235">
                    <a:moveTo>
                      <a:pt x="2" y="79"/>
                    </a:moveTo>
                    <a:lnTo>
                      <a:pt x="0" y="103"/>
                    </a:lnTo>
                    <a:lnTo>
                      <a:pt x="0" y="151"/>
                    </a:lnTo>
                    <a:lnTo>
                      <a:pt x="4" y="199"/>
                    </a:lnTo>
                    <a:lnTo>
                      <a:pt x="7" y="225"/>
                    </a:lnTo>
                    <a:lnTo>
                      <a:pt x="16" y="227"/>
                    </a:lnTo>
                    <a:lnTo>
                      <a:pt x="23" y="230"/>
                    </a:lnTo>
                    <a:lnTo>
                      <a:pt x="33" y="230"/>
                    </a:lnTo>
                    <a:lnTo>
                      <a:pt x="45" y="232"/>
                    </a:lnTo>
                    <a:lnTo>
                      <a:pt x="57" y="232"/>
                    </a:lnTo>
                    <a:lnTo>
                      <a:pt x="67" y="235"/>
                    </a:lnTo>
                    <a:lnTo>
                      <a:pt x="115" y="235"/>
                    </a:lnTo>
                    <a:lnTo>
                      <a:pt x="127" y="232"/>
                    </a:lnTo>
                    <a:lnTo>
                      <a:pt x="148" y="232"/>
                    </a:lnTo>
                    <a:lnTo>
                      <a:pt x="158" y="230"/>
                    </a:lnTo>
                    <a:lnTo>
                      <a:pt x="165" y="227"/>
                    </a:lnTo>
                    <a:lnTo>
                      <a:pt x="172" y="227"/>
                    </a:lnTo>
                    <a:lnTo>
                      <a:pt x="172" y="112"/>
                    </a:lnTo>
                    <a:lnTo>
                      <a:pt x="175" y="57"/>
                    </a:lnTo>
                    <a:lnTo>
                      <a:pt x="177" y="0"/>
                    </a:lnTo>
                    <a:lnTo>
                      <a:pt x="167" y="0"/>
                    </a:lnTo>
                    <a:lnTo>
                      <a:pt x="160" y="2"/>
                    </a:lnTo>
                    <a:lnTo>
                      <a:pt x="134" y="2"/>
                    </a:lnTo>
                    <a:lnTo>
                      <a:pt x="129" y="4"/>
                    </a:lnTo>
                    <a:lnTo>
                      <a:pt x="112" y="4"/>
                    </a:lnTo>
                    <a:lnTo>
                      <a:pt x="107" y="7"/>
                    </a:lnTo>
                    <a:lnTo>
                      <a:pt x="98" y="7"/>
                    </a:lnTo>
                    <a:lnTo>
                      <a:pt x="93" y="9"/>
                    </a:lnTo>
                    <a:lnTo>
                      <a:pt x="81" y="9"/>
                    </a:lnTo>
                    <a:lnTo>
                      <a:pt x="76" y="11"/>
                    </a:lnTo>
                    <a:lnTo>
                      <a:pt x="72" y="11"/>
                    </a:lnTo>
                    <a:lnTo>
                      <a:pt x="67" y="14"/>
                    </a:lnTo>
                    <a:lnTo>
                      <a:pt x="60" y="14"/>
                    </a:lnTo>
                    <a:lnTo>
                      <a:pt x="55" y="16"/>
                    </a:lnTo>
                    <a:lnTo>
                      <a:pt x="45" y="16"/>
                    </a:lnTo>
                    <a:lnTo>
                      <a:pt x="40" y="19"/>
                    </a:lnTo>
                    <a:lnTo>
                      <a:pt x="36" y="19"/>
                    </a:lnTo>
                    <a:lnTo>
                      <a:pt x="28" y="21"/>
                    </a:lnTo>
                    <a:lnTo>
                      <a:pt x="23" y="23"/>
                    </a:lnTo>
                    <a:lnTo>
                      <a:pt x="19" y="23"/>
                    </a:lnTo>
                    <a:lnTo>
                      <a:pt x="14" y="26"/>
                    </a:lnTo>
                    <a:lnTo>
                      <a:pt x="9" y="26"/>
                    </a:lnTo>
                    <a:lnTo>
                      <a:pt x="4" y="52"/>
                    </a:lnTo>
                    <a:lnTo>
                      <a:pt x="2" y="79"/>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3" name="Freeform 5509"/>
              <p:cNvSpPr>
                <a:spLocks/>
              </p:cNvSpPr>
              <p:nvPr/>
            </p:nvSpPr>
            <p:spPr bwMode="auto">
              <a:xfrm>
                <a:off x="7051" y="8774"/>
                <a:ext cx="173" cy="226"/>
              </a:xfrm>
              <a:custGeom>
                <a:avLst/>
                <a:gdLst/>
                <a:ahLst/>
                <a:cxnLst>
                  <a:cxn ang="0">
                    <a:pos x="9" y="26"/>
                  </a:cxn>
                  <a:cxn ang="0">
                    <a:pos x="4" y="52"/>
                  </a:cxn>
                  <a:cxn ang="0">
                    <a:pos x="2" y="76"/>
                  </a:cxn>
                  <a:cxn ang="0">
                    <a:pos x="2" y="100"/>
                  </a:cxn>
                  <a:cxn ang="0">
                    <a:pos x="0" y="124"/>
                  </a:cxn>
                  <a:cxn ang="0">
                    <a:pos x="0" y="146"/>
                  </a:cxn>
                  <a:cxn ang="0">
                    <a:pos x="7" y="218"/>
                  </a:cxn>
                  <a:cxn ang="0">
                    <a:pos x="16" y="220"/>
                  </a:cxn>
                  <a:cxn ang="0">
                    <a:pos x="23" y="220"/>
                  </a:cxn>
                  <a:cxn ang="0">
                    <a:pos x="33" y="223"/>
                  </a:cxn>
                  <a:cxn ang="0">
                    <a:pos x="45" y="225"/>
                  </a:cxn>
                  <a:cxn ang="0">
                    <a:pos x="124" y="225"/>
                  </a:cxn>
                  <a:cxn ang="0">
                    <a:pos x="134" y="223"/>
                  </a:cxn>
                  <a:cxn ang="0">
                    <a:pos x="143" y="223"/>
                  </a:cxn>
                  <a:cxn ang="0">
                    <a:pos x="153" y="220"/>
                  </a:cxn>
                  <a:cxn ang="0">
                    <a:pos x="160" y="220"/>
                  </a:cxn>
                  <a:cxn ang="0">
                    <a:pos x="170" y="218"/>
                  </a:cxn>
                  <a:cxn ang="0">
                    <a:pos x="167" y="163"/>
                  </a:cxn>
                  <a:cxn ang="0">
                    <a:pos x="167" y="110"/>
                  </a:cxn>
                  <a:cxn ang="0">
                    <a:pos x="172" y="0"/>
                  </a:cxn>
                  <a:cxn ang="0">
                    <a:pos x="163" y="2"/>
                  </a:cxn>
                  <a:cxn ang="0">
                    <a:pos x="143" y="2"/>
                  </a:cxn>
                  <a:cxn ang="0">
                    <a:pos x="132" y="4"/>
                  </a:cxn>
                  <a:cxn ang="0">
                    <a:pos x="122" y="4"/>
                  </a:cxn>
                  <a:cxn ang="0">
                    <a:pos x="110" y="7"/>
                  </a:cxn>
                  <a:cxn ang="0">
                    <a:pos x="100" y="7"/>
                  </a:cxn>
                  <a:cxn ang="0">
                    <a:pos x="91" y="9"/>
                  </a:cxn>
                  <a:cxn ang="0">
                    <a:pos x="79" y="11"/>
                  </a:cxn>
                  <a:cxn ang="0">
                    <a:pos x="69" y="11"/>
                  </a:cxn>
                  <a:cxn ang="0">
                    <a:pos x="50" y="16"/>
                  </a:cxn>
                  <a:cxn ang="0">
                    <a:pos x="38" y="19"/>
                  </a:cxn>
                  <a:cxn ang="0">
                    <a:pos x="28" y="21"/>
                  </a:cxn>
                  <a:cxn ang="0">
                    <a:pos x="9" y="26"/>
                  </a:cxn>
                </a:cxnLst>
                <a:rect l="0" t="0" r="r" b="b"/>
                <a:pathLst>
                  <a:path w="173" h="226">
                    <a:moveTo>
                      <a:pt x="9" y="26"/>
                    </a:moveTo>
                    <a:lnTo>
                      <a:pt x="4" y="52"/>
                    </a:lnTo>
                    <a:lnTo>
                      <a:pt x="2" y="76"/>
                    </a:lnTo>
                    <a:lnTo>
                      <a:pt x="2" y="100"/>
                    </a:lnTo>
                    <a:lnTo>
                      <a:pt x="0" y="124"/>
                    </a:lnTo>
                    <a:lnTo>
                      <a:pt x="0" y="146"/>
                    </a:lnTo>
                    <a:lnTo>
                      <a:pt x="7" y="218"/>
                    </a:lnTo>
                    <a:lnTo>
                      <a:pt x="16" y="220"/>
                    </a:lnTo>
                    <a:lnTo>
                      <a:pt x="23" y="220"/>
                    </a:lnTo>
                    <a:lnTo>
                      <a:pt x="33" y="223"/>
                    </a:lnTo>
                    <a:lnTo>
                      <a:pt x="45" y="225"/>
                    </a:lnTo>
                    <a:lnTo>
                      <a:pt x="124" y="225"/>
                    </a:lnTo>
                    <a:lnTo>
                      <a:pt x="134" y="223"/>
                    </a:lnTo>
                    <a:lnTo>
                      <a:pt x="143" y="223"/>
                    </a:lnTo>
                    <a:lnTo>
                      <a:pt x="153" y="220"/>
                    </a:lnTo>
                    <a:lnTo>
                      <a:pt x="160" y="220"/>
                    </a:lnTo>
                    <a:lnTo>
                      <a:pt x="170" y="218"/>
                    </a:lnTo>
                    <a:lnTo>
                      <a:pt x="167" y="163"/>
                    </a:lnTo>
                    <a:lnTo>
                      <a:pt x="167" y="110"/>
                    </a:lnTo>
                    <a:lnTo>
                      <a:pt x="172" y="0"/>
                    </a:lnTo>
                    <a:lnTo>
                      <a:pt x="163" y="2"/>
                    </a:lnTo>
                    <a:lnTo>
                      <a:pt x="143" y="2"/>
                    </a:lnTo>
                    <a:lnTo>
                      <a:pt x="132" y="4"/>
                    </a:lnTo>
                    <a:lnTo>
                      <a:pt x="122" y="4"/>
                    </a:lnTo>
                    <a:lnTo>
                      <a:pt x="110" y="7"/>
                    </a:lnTo>
                    <a:lnTo>
                      <a:pt x="100" y="7"/>
                    </a:lnTo>
                    <a:lnTo>
                      <a:pt x="91" y="9"/>
                    </a:lnTo>
                    <a:lnTo>
                      <a:pt x="79" y="11"/>
                    </a:lnTo>
                    <a:lnTo>
                      <a:pt x="69" y="11"/>
                    </a:lnTo>
                    <a:lnTo>
                      <a:pt x="50" y="16"/>
                    </a:lnTo>
                    <a:lnTo>
                      <a:pt x="38" y="19"/>
                    </a:lnTo>
                    <a:lnTo>
                      <a:pt x="28" y="21"/>
                    </a:lnTo>
                    <a:lnTo>
                      <a:pt x="9" y="26"/>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4" name="Freeform 5510"/>
              <p:cNvSpPr>
                <a:spLocks/>
              </p:cNvSpPr>
              <p:nvPr/>
            </p:nvSpPr>
            <p:spPr bwMode="auto">
              <a:xfrm>
                <a:off x="7051" y="8776"/>
                <a:ext cx="170" cy="216"/>
              </a:xfrm>
              <a:custGeom>
                <a:avLst/>
                <a:gdLst/>
                <a:ahLst/>
                <a:cxnLst>
                  <a:cxn ang="0">
                    <a:pos x="16" y="211"/>
                  </a:cxn>
                  <a:cxn ang="0">
                    <a:pos x="23" y="211"/>
                  </a:cxn>
                  <a:cxn ang="0">
                    <a:pos x="33" y="213"/>
                  </a:cxn>
                  <a:cxn ang="0">
                    <a:pos x="43" y="213"/>
                  </a:cxn>
                  <a:cxn ang="0">
                    <a:pos x="55" y="216"/>
                  </a:cxn>
                  <a:cxn ang="0">
                    <a:pos x="98" y="216"/>
                  </a:cxn>
                  <a:cxn ang="0">
                    <a:pos x="110" y="213"/>
                  </a:cxn>
                  <a:cxn ang="0">
                    <a:pos x="132" y="213"/>
                  </a:cxn>
                  <a:cxn ang="0">
                    <a:pos x="141" y="211"/>
                  </a:cxn>
                  <a:cxn ang="0">
                    <a:pos x="148" y="211"/>
                  </a:cxn>
                  <a:cxn ang="0">
                    <a:pos x="158" y="208"/>
                  </a:cxn>
                  <a:cxn ang="0">
                    <a:pos x="165" y="206"/>
                  </a:cxn>
                  <a:cxn ang="0">
                    <a:pos x="163" y="153"/>
                  </a:cxn>
                  <a:cxn ang="0">
                    <a:pos x="167" y="52"/>
                  </a:cxn>
                  <a:cxn ang="0">
                    <a:pos x="170" y="0"/>
                  </a:cxn>
                  <a:cxn ang="0">
                    <a:pos x="139" y="0"/>
                  </a:cxn>
                  <a:cxn ang="0">
                    <a:pos x="129" y="2"/>
                  </a:cxn>
                  <a:cxn ang="0">
                    <a:pos x="120" y="2"/>
                  </a:cxn>
                  <a:cxn ang="0">
                    <a:pos x="110" y="4"/>
                  </a:cxn>
                  <a:cxn ang="0">
                    <a:pos x="98" y="4"/>
                  </a:cxn>
                  <a:cxn ang="0">
                    <a:pos x="69" y="12"/>
                  </a:cxn>
                  <a:cxn ang="0">
                    <a:pos x="57" y="12"/>
                  </a:cxn>
                  <a:cxn ang="0">
                    <a:pos x="38" y="16"/>
                  </a:cxn>
                  <a:cxn ang="0">
                    <a:pos x="28" y="19"/>
                  </a:cxn>
                  <a:cxn ang="0">
                    <a:pos x="9" y="24"/>
                  </a:cxn>
                  <a:cxn ang="0">
                    <a:pos x="7" y="48"/>
                  </a:cxn>
                  <a:cxn ang="0">
                    <a:pos x="2" y="72"/>
                  </a:cxn>
                  <a:cxn ang="0">
                    <a:pos x="2" y="96"/>
                  </a:cxn>
                  <a:cxn ang="0">
                    <a:pos x="0" y="117"/>
                  </a:cxn>
                  <a:cxn ang="0">
                    <a:pos x="2" y="139"/>
                  </a:cxn>
                  <a:cxn ang="0">
                    <a:pos x="2" y="163"/>
                  </a:cxn>
                  <a:cxn ang="0">
                    <a:pos x="4" y="184"/>
                  </a:cxn>
                  <a:cxn ang="0">
                    <a:pos x="7" y="208"/>
                  </a:cxn>
                  <a:cxn ang="0">
                    <a:pos x="16" y="211"/>
                  </a:cxn>
                </a:cxnLst>
                <a:rect l="0" t="0" r="r" b="b"/>
                <a:pathLst>
                  <a:path w="170" h="216">
                    <a:moveTo>
                      <a:pt x="16" y="211"/>
                    </a:moveTo>
                    <a:lnTo>
                      <a:pt x="23" y="211"/>
                    </a:lnTo>
                    <a:lnTo>
                      <a:pt x="33" y="213"/>
                    </a:lnTo>
                    <a:lnTo>
                      <a:pt x="43" y="213"/>
                    </a:lnTo>
                    <a:lnTo>
                      <a:pt x="55" y="216"/>
                    </a:lnTo>
                    <a:lnTo>
                      <a:pt x="98" y="216"/>
                    </a:lnTo>
                    <a:lnTo>
                      <a:pt x="110" y="213"/>
                    </a:lnTo>
                    <a:lnTo>
                      <a:pt x="132" y="213"/>
                    </a:lnTo>
                    <a:lnTo>
                      <a:pt x="141" y="211"/>
                    </a:lnTo>
                    <a:lnTo>
                      <a:pt x="148" y="211"/>
                    </a:lnTo>
                    <a:lnTo>
                      <a:pt x="158" y="208"/>
                    </a:lnTo>
                    <a:lnTo>
                      <a:pt x="165" y="206"/>
                    </a:lnTo>
                    <a:lnTo>
                      <a:pt x="163" y="153"/>
                    </a:lnTo>
                    <a:lnTo>
                      <a:pt x="167" y="52"/>
                    </a:lnTo>
                    <a:lnTo>
                      <a:pt x="170" y="0"/>
                    </a:lnTo>
                    <a:lnTo>
                      <a:pt x="139" y="0"/>
                    </a:lnTo>
                    <a:lnTo>
                      <a:pt x="129" y="2"/>
                    </a:lnTo>
                    <a:lnTo>
                      <a:pt x="120" y="2"/>
                    </a:lnTo>
                    <a:lnTo>
                      <a:pt x="110" y="4"/>
                    </a:lnTo>
                    <a:lnTo>
                      <a:pt x="98" y="4"/>
                    </a:lnTo>
                    <a:lnTo>
                      <a:pt x="69" y="12"/>
                    </a:lnTo>
                    <a:lnTo>
                      <a:pt x="57" y="12"/>
                    </a:lnTo>
                    <a:lnTo>
                      <a:pt x="38" y="16"/>
                    </a:lnTo>
                    <a:lnTo>
                      <a:pt x="28" y="19"/>
                    </a:lnTo>
                    <a:lnTo>
                      <a:pt x="9" y="24"/>
                    </a:lnTo>
                    <a:lnTo>
                      <a:pt x="7" y="48"/>
                    </a:lnTo>
                    <a:lnTo>
                      <a:pt x="2" y="72"/>
                    </a:lnTo>
                    <a:lnTo>
                      <a:pt x="2" y="96"/>
                    </a:lnTo>
                    <a:lnTo>
                      <a:pt x="0" y="117"/>
                    </a:lnTo>
                    <a:lnTo>
                      <a:pt x="2" y="139"/>
                    </a:lnTo>
                    <a:lnTo>
                      <a:pt x="2" y="163"/>
                    </a:lnTo>
                    <a:lnTo>
                      <a:pt x="4" y="184"/>
                    </a:lnTo>
                    <a:lnTo>
                      <a:pt x="7" y="208"/>
                    </a:lnTo>
                    <a:lnTo>
                      <a:pt x="16" y="211"/>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5" name="Freeform 5511"/>
              <p:cNvSpPr>
                <a:spLocks/>
              </p:cNvSpPr>
              <p:nvPr/>
            </p:nvSpPr>
            <p:spPr bwMode="auto">
              <a:xfrm>
                <a:off x="7053" y="8776"/>
                <a:ext cx="163" cy="207"/>
              </a:xfrm>
              <a:custGeom>
                <a:avLst/>
                <a:gdLst/>
                <a:ahLst/>
                <a:cxnLst>
                  <a:cxn ang="0">
                    <a:pos x="2" y="177"/>
                  </a:cxn>
                  <a:cxn ang="0">
                    <a:pos x="7" y="199"/>
                  </a:cxn>
                  <a:cxn ang="0">
                    <a:pos x="21" y="204"/>
                  </a:cxn>
                  <a:cxn ang="0">
                    <a:pos x="31" y="206"/>
                  </a:cxn>
                  <a:cxn ang="0">
                    <a:pos x="105" y="206"/>
                  </a:cxn>
                  <a:cxn ang="0">
                    <a:pos x="115" y="204"/>
                  </a:cxn>
                  <a:cxn ang="0">
                    <a:pos x="124" y="204"/>
                  </a:cxn>
                  <a:cxn ang="0">
                    <a:pos x="134" y="201"/>
                  </a:cxn>
                  <a:cxn ang="0">
                    <a:pos x="143" y="201"/>
                  </a:cxn>
                  <a:cxn ang="0">
                    <a:pos x="151" y="199"/>
                  </a:cxn>
                  <a:cxn ang="0">
                    <a:pos x="158" y="196"/>
                  </a:cxn>
                  <a:cxn ang="0">
                    <a:pos x="158" y="98"/>
                  </a:cxn>
                  <a:cxn ang="0">
                    <a:pos x="160" y="50"/>
                  </a:cxn>
                  <a:cxn ang="0">
                    <a:pos x="163" y="0"/>
                  </a:cxn>
                  <a:cxn ang="0">
                    <a:pos x="143" y="0"/>
                  </a:cxn>
                  <a:cxn ang="0">
                    <a:pos x="134" y="2"/>
                  </a:cxn>
                  <a:cxn ang="0">
                    <a:pos x="124" y="2"/>
                  </a:cxn>
                  <a:cxn ang="0">
                    <a:pos x="115" y="4"/>
                  </a:cxn>
                  <a:cxn ang="0">
                    <a:pos x="105" y="4"/>
                  </a:cxn>
                  <a:cxn ang="0">
                    <a:pos x="93" y="7"/>
                  </a:cxn>
                  <a:cxn ang="0">
                    <a:pos x="83" y="7"/>
                  </a:cxn>
                  <a:cxn ang="0">
                    <a:pos x="55" y="14"/>
                  </a:cxn>
                  <a:cxn ang="0">
                    <a:pos x="45" y="14"/>
                  </a:cxn>
                  <a:cxn ang="0">
                    <a:pos x="36" y="16"/>
                  </a:cxn>
                  <a:cxn ang="0">
                    <a:pos x="26" y="19"/>
                  </a:cxn>
                  <a:cxn ang="0">
                    <a:pos x="7" y="24"/>
                  </a:cxn>
                  <a:cxn ang="0">
                    <a:pos x="4" y="48"/>
                  </a:cxn>
                  <a:cxn ang="0">
                    <a:pos x="2" y="69"/>
                  </a:cxn>
                  <a:cxn ang="0">
                    <a:pos x="0" y="93"/>
                  </a:cxn>
                  <a:cxn ang="0">
                    <a:pos x="0" y="156"/>
                  </a:cxn>
                  <a:cxn ang="0">
                    <a:pos x="2" y="177"/>
                  </a:cxn>
                </a:cxnLst>
                <a:rect l="0" t="0" r="r" b="b"/>
                <a:pathLst>
                  <a:path w="163" h="207">
                    <a:moveTo>
                      <a:pt x="2" y="177"/>
                    </a:moveTo>
                    <a:lnTo>
                      <a:pt x="7" y="199"/>
                    </a:lnTo>
                    <a:lnTo>
                      <a:pt x="21" y="204"/>
                    </a:lnTo>
                    <a:lnTo>
                      <a:pt x="31" y="206"/>
                    </a:lnTo>
                    <a:lnTo>
                      <a:pt x="105" y="206"/>
                    </a:lnTo>
                    <a:lnTo>
                      <a:pt x="115" y="204"/>
                    </a:lnTo>
                    <a:lnTo>
                      <a:pt x="124" y="204"/>
                    </a:lnTo>
                    <a:lnTo>
                      <a:pt x="134" y="201"/>
                    </a:lnTo>
                    <a:lnTo>
                      <a:pt x="143" y="201"/>
                    </a:lnTo>
                    <a:lnTo>
                      <a:pt x="151" y="199"/>
                    </a:lnTo>
                    <a:lnTo>
                      <a:pt x="158" y="196"/>
                    </a:lnTo>
                    <a:lnTo>
                      <a:pt x="158" y="98"/>
                    </a:lnTo>
                    <a:lnTo>
                      <a:pt x="160" y="50"/>
                    </a:lnTo>
                    <a:lnTo>
                      <a:pt x="163" y="0"/>
                    </a:lnTo>
                    <a:lnTo>
                      <a:pt x="143" y="0"/>
                    </a:lnTo>
                    <a:lnTo>
                      <a:pt x="134" y="2"/>
                    </a:lnTo>
                    <a:lnTo>
                      <a:pt x="124" y="2"/>
                    </a:lnTo>
                    <a:lnTo>
                      <a:pt x="115" y="4"/>
                    </a:lnTo>
                    <a:lnTo>
                      <a:pt x="105" y="4"/>
                    </a:lnTo>
                    <a:lnTo>
                      <a:pt x="93" y="7"/>
                    </a:lnTo>
                    <a:lnTo>
                      <a:pt x="83" y="7"/>
                    </a:lnTo>
                    <a:lnTo>
                      <a:pt x="55" y="14"/>
                    </a:lnTo>
                    <a:lnTo>
                      <a:pt x="45" y="14"/>
                    </a:lnTo>
                    <a:lnTo>
                      <a:pt x="36" y="16"/>
                    </a:lnTo>
                    <a:lnTo>
                      <a:pt x="26" y="19"/>
                    </a:lnTo>
                    <a:lnTo>
                      <a:pt x="7" y="24"/>
                    </a:lnTo>
                    <a:lnTo>
                      <a:pt x="4" y="48"/>
                    </a:lnTo>
                    <a:lnTo>
                      <a:pt x="2" y="69"/>
                    </a:lnTo>
                    <a:lnTo>
                      <a:pt x="0" y="93"/>
                    </a:lnTo>
                    <a:lnTo>
                      <a:pt x="0" y="156"/>
                    </a:lnTo>
                    <a:lnTo>
                      <a:pt x="2"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6" name="Freeform 5512"/>
              <p:cNvSpPr>
                <a:spLocks/>
              </p:cNvSpPr>
              <p:nvPr/>
            </p:nvSpPr>
            <p:spPr bwMode="auto">
              <a:xfrm>
                <a:off x="7053" y="8776"/>
                <a:ext cx="159" cy="200"/>
              </a:xfrm>
              <a:custGeom>
                <a:avLst/>
                <a:gdLst/>
                <a:ahLst/>
                <a:cxnLst>
                  <a:cxn ang="0">
                    <a:pos x="0" y="88"/>
                  </a:cxn>
                  <a:cxn ang="0">
                    <a:pos x="0" y="151"/>
                  </a:cxn>
                  <a:cxn ang="0">
                    <a:pos x="2" y="172"/>
                  </a:cxn>
                  <a:cxn ang="0">
                    <a:pos x="7" y="192"/>
                  </a:cxn>
                  <a:cxn ang="0">
                    <a:pos x="21" y="196"/>
                  </a:cxn>
                  <a:cxn ang="0">
                    <a:pos x="31" y="196"/>
                  </a:cxn>
                  <a:cxn ang="0">
                    <a:pos x="38" y="199"/>
                  </a:cxn>
                  <a:cxn ang="0">
                    <a:pos x="91" y="199"/>
                  </a:cxn>
                  <a:cxn ang="0">
                    <a:pos x="100" y="196"/>
                  </a:cxn>
                  <a:cxn ang="0">
                    <a:pos x="112" y="196"/>
                  </a:cxn>
                  <a:cxn ang="0">
                    <a:pos x="122" y="194"/>
                  </a:cxn>
                  <a:cxn ang="0">
                    <a:pos x="131" y="194"/>
                  </a:cxn>
                  <a:cxn ang="0">
                    <a:pos x="146" y="189"/>
                  </a:cxn>
                  <a:cxn ang="0">
                    <a:pos x="153" y="189"/>
                  </a:cxn>
                  <a:cxn ang="0">
                    <a:pos x="153" y="93"/>
                  </a:cxn>
                  <a:cxn ang="0">
                    <a:pos x="156" y="48"/>
                  </a:cxn>
                  <a:cxn ang="0">
                    <a:pos x="158" y="0"/>
                  </a:cxn>
                  <a:cxn ang="0">
                    <a:pos x="148" y="0"/>
                  </a:cxn>
                  <a:cxn ang="0">
                    <a:pos x="139" y="2"/>
                  </a:cxn>
                  <a:cxn ang="0">
                    <a:pos x="122" y="2"/>
                  </a:cxn>
                  <a:cxn ang="0">
                    <a:pos x="112" y="4"/>
                  </a:cxn>
                  <a:cxn ang="0">
                    <a:pos x="100" y="4"/>
                  </a:cxn>
                  <a:cxn ang="0">
                    <a:pos x="81" y="9"/>
                  </a:cxn>
                  <a:cxn ang="0">
                    <a:pos x="71" y="9"/>
                  </a:cxn>
                  <a:cxn ang="0">
                    <a:pos x="43" y="16"/>
                  </a:cxn>
                  <a:cxn ang="0">
                    <a:pos x="33" y="19"/>
                  </a:cxn>
                  <a:cxn ang="0">
                    <a:pos x="26" y="21"/>
                  </a:cxn>
                  <a:cxn ang="0">
                    <a:pos x="16" y="21"/>
                  </a:cxn>
                  <a:cxn ang="0">
                    <a:pos x="7" y="26"/>
                  </a:cxn>
                  <a:cxn ang="0">
                    <a:pos x="2" y="69"/>
                  </a:cxn>
                  <a:cxn ang="0">
                    <a:pos x="0" y="88"/>
                  </a:cxn>
                </a:cxnLst>
                <a:rect l="0" t="0" r="r" b="b"/>
                <a:pathLst>
                  <a:path w="159" h="200">
                    <a:moveTo>
                      <a:pt x="0" y="88"/>
                    </a:moveTo>
                    <a:lnTo>
                      <a:pt x="0" y="151"/>
                    </a:lnTo>
                    <a:lnTo>
                      <a:pt x="2" y="172"/>
                    </a:lnTo>
                    <a:lnTo>
                      <a:pt x="7" y="192"/>
                    </a:lnTo>
                    <a:lnTo>
                      <a:pt x="21" y="196"/>
                    </a:lnTo>
                    <a:lnTo>
                      <a:pt x="31" y="196"/>
                    </a:lnTo>
                    <a:lnTo>
                      <a:pt x="38" y="199"/>
                    </a:lnTo>
                    <a:lnTo>
                      <a:pt x="91" y="199"/>
                    </a:lnTo>
                    <a:lnTo>
                      <a:pt x="100" y="196"/>
                    </a:lnTo>
                    <a:lnTo>
                      <a:pt x="112" y="196"/>
                    </a:lnTo>
                    <a:lnTo>
                      <a:pt x="122" y="194"/>
                    </a:lnTo>
                    <a:lnTo>
                      <a:pt x="131" y="194"/>
                    </a:lnTo>
                    <a:lnTo>
                      <a:pt x="146" y="189"/>
                    </a:lnTo>
                    <a:lnTo>
                      <a:pt x="153" y="189"/>
                    </a:lnTo>
                    <a:lnTo>
                      <a:pt x="153" y="93"/>
                    </a:lnTo>
                    <a:lnTo>
                      <a:pt x="156" y="48"/>
                    </a:lnTo>
                    <a:lnTo>
                      <a:pt x="158" y="0"/>
                    </a:lnTo>
                    <a:lnTo>
                      <a:pt x="148" y="0"/>
                    </a:lnTo>
                    <a:lnTo>
                      <a:pt x="139" y="2"/>
                    </a:lnTo>
                    <a:lnTo>
                      <a:pt x="122" y="2"/>
                    </a:lnTo>
                    <a:lnTo>
                      <a:pt x="112" y="4"/>
                    </a:lnTo>
                    <a:lnTo>
                      <a:pt x="100" y="4"/>
                    </a:lnTo>
                    <a:lnTo>
                      <a:pt x="81" y="9"/>
                    </a:lnTo>
                    <a:lnTo>
                      <a:pt x="71" y="9"/>
                    </a:lnTo>
                    <a:lnTo>
                      <a:pt x="43" y="16"/>
                    </a:lnTo>
                    <a:lnTo>
                      <a:pt x="33" y="19"/>
                    </a:lnTo>
                    <a:lnTo>
                      <a:pt x="26" y="21"/>
                    </a:lnTo>
                    <a:lnTo>
                      <a:pt x="16" y="21"/>
                    </a:lnTo>
                    <a:lnTo>
                      <a:pt x="7" y="26"/>
                    </a:lnTo>
                    <a:lnTo>
                      <a:pt x="2" y="69"/>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7" name="Freeform 5513"/>
              <p:cNvSpPr>
                <a:spLocks/>
              </p:cNvSpPr>
              <p:nvPr/>
            </p:nvSpPr>
            <p:spPr bwMode="auto">
              <a:xfrm>
                <a:off x="7053" y="8776"/>
                <a:ext cx="154" cy="192"/>
              </a:xfrm>
              <a:custGeom>
                <a:avLst/>
                <a:gdLst/>
                <a:ahLst/>
                <a:cxnLst>
                  <a:cxn ang="0">
                    <a:pos x="7" y="184"/>
                  </a:cxn>
                  <a:cxn ang="0">
                    <a:pos x="21" y="189"/>
                  </a:cxn>
                  <a:cxn ang="0">
                    <a:pos x="28" y="189"/>
                  </a:cxn>
                  <a:cxn ang="0">
                    <a:pos x="38" y="192"/>
                  </a:cxn>
                  <a:cxn ang="0">
                    <a:pos x="69" y="192"/>
                  </a:cxn>
                  <a:cxn ang="0">
                    <a:pos x="79" y="189"/>
                  </a:cxn>
                  <a:cxn ang="0">
                    <a:pos x="98" y="189"/>
                  </a:cxn>
                  <a:cxn ang="0">
                    <a:pos x="107" y="187"/>
                  </a:cxn>
                  <a:cxn ang="0">
                    <a:pos x="117" y="187"/>
                  </a:cxn>
                  <a:cxn ang="0">
                    <a:pos x="127" y="184"/>
                  </a:cxn>
                  <a:cxn ang="0">
                    <a:pos x="136" y="182"/>
                  </a:cxn>
                  <a:cxn ang="0">
                    <a:pos x="143" y="182"/>
                  </a:cxn>
                  <a:cxn ang="0">
                    <a:pos x="148" y="180"/>
                  </a:cxn>
                  <a:cxn ang="0">
                    <a:pos x="148" y="91"/>
                  </a:cxn>
                  <a:cxn ang="0">
                    <a:pos x="153" y="0"/>
                  </a:cxn>
                  <a:cxn ang="0">
                    <a:pos x="146" y="2"/>
                  </a:cxn>
                  <a:cxn ang="0">
                    <a:pos x="117" y="2"/>
                  </a:cxn>
                  <a:cxn ang="0">
                    <a:pos x="107" y="4"/>
                  </a:cxn>
                  <a:cxn ang="0">
                    <a:pos x="100" y="4"/>
                  </a:cxn>
                  <a:cxn ang="0">
                    <a:pos x="81" y="9"/>
                  </a:cxn>
                  <a:cxn ang="0">
                    <a:pos x="71" y="9"/>
                  </a:cxn>
                  <a:cxn ang="0">
                    <a:pos x="43" y="16"/>
                  </a:cxn>
                  <a:cxn ang="0">
                    <a:pos x="33" y="19"/>
                  </a:cxn>
                  <a:cxn ang="0">
                    <a:pos x="23" y="21"/>
                  </a:cxn>
                  <a:cxn ang="0">
                    <a:pos x="16" y="24"/>
                  </a:cxn>
                  <a:cxn ang="0">
                    <a:pos x="7" y="26"/>
                  </a:cxn>
                  <a:cxn ang="0">
                    <a:pos x="4" y="45"/>
                  </a:cxn>
                  <a:cxn ang="0">
                    <a:pos x="2" y="67"/>
                  </a:cxn>
                  <a:cxn ang="0">
                    <a:pos x="0" y="86"/>
                  </a:cxn>
                  <a:cxn ang="0">
                    <a:pos x="0" y="127"/>
                  </a:cxn>
                  <a:cxn ang="0">
                    <a:pos x="7" y="184"/>
                  </a:cxn>
                </a:cxnLst>
                <a:rect l="0" t="0" r="r" b="b"/>
                <a:pathLst>
                  <a:path w="154" h="192">
                    <a:moveTo>
                      <a:pt x="7" y="184"/>
                    </a:moveTo>
                    <a:lnTo>
                      <a:pt x="21" y="189"/>
                    </a:lnTo>
                    <a:lnTo>
                      <a:pt x="28" y="189"/>
                    </a:lnTo>
                    <a:lnTo>
                      <a:pt x="38" y="192"/>
                    </a:lnTo>
                    <a:lnTo>
                      <a:pt x="69" y="192"/>
                    </a:lnTo>
                    <a:lnTo>
                      <a:pt x="79" y="189"/>
                    </a:lnTo>
                    <a:lnTo>
                      <a:pt x="98" y="189"/>
                    </a:lnTo>
                    <a:lnTo>
                      <a:pt x="107" y="187"/>
                    </a:lnTo>
                    <a:lnTo>
                      <a:pt x="117" y="187"/>
                    </a:lnTo>
                    <a:lnTo>
                      <a:pt x="127" y="184"/>
                    </a:lnTo>
                    <a:lnTo>
                      <a:pt x="136" y="182"/>
                    </a:lnTo>
                    <a:lnTo>
                      <a:pt x="143" y="182"/>
                    </a:lnTo>
                    <a:lnTo>
                      <a:pt x="148" y="180"/>
                    </a:lnTo>
                    <a:lnTo>
                      <a:pt x="148" y="91"/>
                    </a:lnTo>
                    <a:lnTo>
                      <a:pt x="153" y="0"/>
                    </a:lnTo>
                    <a:lnTo>
                      <a:pt x="146" y="2"/>
                    </a:lnTo>
                    <a:lnTo>
                      <a:pt x="117" y="2"/>
                    </a:lnTo>
                    <a:lnTo>
                      <a:pt x="107" y="4"/>
                    </a:lnTo>
                    <a:lnTo>
                      <a:pt x="100" y="4"/>
                    </a:lnTo>
                    <a:lnTo>
                      <a:pt x="81" y="9"/>
                    </a:lnTo>
                    <a:lnTo>
                      <a:pt x="71" y="9"/>
                    </a:lnTo>
                    <a:lnTo>
                      <a:pt x="43" y="16"/>
                    </a:lnTo>
                    <a:lnTo>
                      <a:pt x="33" y="19"/>
                    </a:lnTo>
                    <a:lnTo>
                      <a:pt x="23" y="21"/>
                    </a:lnTo>
                    <a:lnTo>
                      <a:pt x="16" y="24"/>
                    </a:lnTo>
                    <a:lnTo>
                      <a:pt x="7" y="26"/>
                    </a:lnTo>
                    <a:lnTo>
                      <a:pt x="4" y="45"/>
                    </a:lnTo>
                    <a:lnTo>
                      <a:pt x="2" y="67"/>
                    </a:lnTo>
                    <a:lnTo>
                      <a:pt x="0" y="86"/>
                    </a:lnTo>
                    <a:lnTo>
                      <a:pt x="0" y="127"/>
                    </a:lnTo>
                    <a:lnTo>
                      <a:pt x="7" y="184"/>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8" name="Freeform 5514"/>
              <p:cNvSpPr>
                <a:spLocks/>
              </p:cNvSpPr>
              <p:nvPr/>
            </p:nvSpPr>
            <p:spPr bwMode="auto">
              <a:xfrm>
                <a:off x="7053" y="8779"/>
                <a:ext cx="151" cy="180"/>
              </a:xfrm>
              <a:custGeom>
                <a:avLst/>
                <a:gdLst/>
                <a:ahLst/>
                <a:cxnLst>
                  <a:cxn ang="0">
                    <a:pos x="4" y="156"/>
                  </a:cxn>
                  <a:cxn ang="0">
                    <a:pos x="7" y="175"/>
                  </a:cxn>
                  <a:cxn ang="0">
                    <a:pos x="21" y="180"/>
                  </a:cxn>
                  <a:cxn ang="0">
                    <a:pos x="76" y="180"/>
                  </a:cxn>
                  <a:cxn ang="0">
                    <a:pos x="86" y="177"/>
                  </a:cxn>
                  <a:cxn ang="0">
                    <a:pos x="105" y="177"/>
                  </a:cxn>
                  <a:cxn ang="0">
                    <a:pos x="124" y="172"/>
                  </a:cxn>
                  <a:cxn ang="0">
                    <a:pos x="131" y="172"/>
                  </a:cxn>
                  <a:cxn ang="0">
                    <a:pos x="146" y="168"/>
                  </a:cxn>
                  <a:cxn ang="0">
                    <a:pos x="143" y="146"/>
                  </a:cxn>
                  <a:cxn ang="0">
                    <a:pos x="143" y="105"/>
                  </a:cxn>
                  <a:cxn ang="0">
                    <a:pos x="146" y="84"/>
                  </a:cxn>
                  <a:cxn ang="0">
                    <a:pos x="146" y="62"/>
                  </a:cxn>
                  <a:cxn ang="0">
                    <a:pos x="148" y="43"/>
                  </a:cxn>
                  <a:cxn ang="0">
                    <a:pos x="148" y="21"/>
                  </a:cxn>
                  <a:cxn ang="0">
                    <a:pos x="151" y="0"/>
                  </a:cxn>
                  <a:cxn ang="0">
                    <a:pos x="124" y="0"/>
                  </a:cxn>
                  <a:cxn ang="0">
                    <a:pos x="115" y="2"/>
                  </a:cxn>
                  <a:cxn ang="0">
                    <a:pos x="105" y="2"/>
                  </a:cxn>
                  <a:cxn ang="0">
                    <a:pos x="98" y="4"/>
                  </a:cxn>
                  <a:cxn ang="0">
                    <a:pos x="88" y="4"/>
                  </a:cxn>
                  <a:cxn ang="0">
                    <a:pos x="69" y="9"/>
                  </a:cxn>
                  <a:cxn ang="0">
                    <a:pos x="60" y="9"/>
                  </a:cxn>
                  <a:cxn ang="0">
                    <a:pos x="40" y="14"/>
                  </a:cxn>
                  <a:cxn ang="0">
                    <a:pos x="33" y="16"/>
                  </a:cxn>
                  <a:cxn ang="0">
                    <a:pos x="23" y="19"/>
                  </a:cxn>
                  <a:cxn ang="0">
                    <a:pos x="16" y="21"/>
                  </a:cxn>
                  <a:cxn ang="0">
                    <a:pos x="7" y="24"/>
                  </a:cxn>
                  <a:cxn ang="0">
                    <a:pos x="2" y="62"/>
                  </a:cxn>
                  <a:cxn ang="0">
                    <a:pos x="2" y="81"/>
                  </a:cxn>
                  <a:cxn ang="0">
                    <a:pos x="0" y="100"/>
                  </a:cxn>
                  <a:cxn ang="0">
                    <a:pos x="0" y="120"/>
                  </a:cxn>
                  <a:cxn ang="0">
                    <a:pos x="2" y="139"/>
                  </a:cxn>
                  <a:cxn ang="0">
                    <a:pos x="4" y="156"/>
                  </a:cxn>
                </a:cxnLst>
                <a:rect l="0" t="0" r="r" b="b"/>
                <a:pathLst>
                  <a:path w="151" h="180">
                    <a:moveTo>
                      <a:pt x="4" y="156"/>
                    </a:moveTo>
                    <a:lnTo>
                      <a:pt x="7" y="175"/>
                    </a:lnTo>
                    <a:lnTo>
                      <a:pt x="21" y="180"/>
                    </a:lnTo>
                    <a:lnTo>
                      <a:pt x="76" y="180"/>
                    </a:lnTo>
                    <a:lnTo>
                      <a:pt x="86" y="177"/>
                    </a:lnTo>
                    <a:lnTo>
                      <a:pt x="105" y="177"/>
                    </a:lnTo>
                    <a:lnTo>
                      <a:pt x="124" y="172"/>
                    </a:lnTo>
                    <a:lnTo>
                      <a:pt x="131" y="172"/>
                    </a:lnTo>
                    <a:lnTo>
                      <a:pt x="146" y="168"/>
                    </a:lnTo>
                    <a:lnTo>
                      <a:pt x="143" y="146"/>
                    </a:lnTo>
                    <a:lnTo>
                      <a:pt x="143" y="105"/>
                    </a:lnTo>
                    <a:lnTo>
                      <a:pt x="146" y="84"/>
                    </a:lnTo>
                    <a:lnTo>
                      <a:pt x="146" y="62"/>
                    </a:lnTo>
                    <a:lnTo>
                      <a:pt x="148" y="43"/>
                    </a:lnTo>
                    <a:lnTo>
                      <a:pt x="148" y="21"/>
                    </a:lnTo>
                    <a:lnTo>
                      <a:pt x="151" y="0"/>
                    </a:lnTo>
                    <a:lnTo>
                      <a:pt x="124" y="0"/>
                    </a:lnTo>
                    <a:lnTo>
                      <a:pt x="115" y="2"/>
                    </a:lnTo>
                    <a:lnTo>
                      <a:pt x="105" y="2"/>
                    </a:lnTo>
                    <a:lnTo>
                      <a:pt x="98" y="4"/>
                    </a:lnTo>
                    <a:lnTo>
                      <a:pt x="88" y="4"/>
                    </a:lnTo>
                    <a:lnTo>
                      <a:pt x="69" y="9"/>
                    </a:lnTo>
                    <a:lnTo>
                      <a:pt x="60" y="9"/>
                    </a:lnTo>
                    <a:lnTo>
                      <a:pt x="40" y="14"/>
                    </a:lnTo>
                    <a:lnTo>
                      <a:pt x="33" y="16"/>
                    </a:lnTo>
                    <a:lnTo>
                      <a:pt x="23" y="19"/>
                    </a:lnTo>
                    <a:lnTo>
                      <a:pt x="16" y="21"/>
                    </a:lnTo>
                    <a:lnTo>
                      <a:pt x="7" y="24"/>
                    </a:lnTo>
                    <a:lnTo>
                      <a:pt x="2" y="62"/>
                    </a:lnTo>
                    <a:lnTo>
                      <a:pt x="2" y="81"/>
                    </a:lnTo>
                    <a:lnTo>
                      <a:pt x="0" y="100"/>
                    </a:lnTo>
                    <a:lnTo>
                      <a:pt x="0" y="120"/>
                    </a:lnTo>
                    <a:lnTo>
                      <a:pt x="2" y="139"/>
                    </a:lnTo>
                    <a:lnTo>
                      <a:pt x="4" y="15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9" name="Freeform 5515"/>
              <p:cNvSpPr>
                <a:spLocks/>
              </p:cNvSpPr>
              <p:nvPr/>
            </p:nvSpPr>
            <p:spPr bwMode="auto">
              <a:xfrm>
                <a:off x="7056" y="8779"/>
                <a:ext cx="144" cy="173"/>
              </a:xfrm>
              <a:custGeom>
                <a:avLst/>
                <a:gdLst/>
                <a:ahLst/>
                <a:cxnLst>
                  <a:cxn ang="0">
                    <a:pos x="2" y="151"/>
                  </a:cxn>
                  <a:cxn ang="0">
                    <a:pos x="4" y="168"/>
                  </a:cxn>
                  <a:cxn ang="0">
                    <a:pos x="19" y="172"/>
                  </a:cxn>
                  <a:cxn ang="0">
                    <a:pos x="62" y="172"/>
                  </a:cxn>
                  <a:cxn ang="0">
                    <a:pos x="71" y="170"/>
                  </a:cxn>
                  <a:cxn ang="0">
                    <a:pos x="81" y="170"/>
                  </a:cxn>
                  <a:cxn ang="0">
                    <a:pos x="91" y="168"/>
                  </a:cxn>
                  <a:cxn ang="0">
                    <a:pos x="100" y="168"/>
                  </a:cxn>
                  <a:cxn ang="0">
                    <a:pos x="110" y="165"/>
                  </a:cxn>
                  <a:cxn ang="0">
                    <a:pos x="117" y="163"/>
                  </a:cxn>
                  <a:cxn ang="0">
                    <a:pos x="124" y="163"/>
                  </a:cxn>
                  <a:cxn ang="0">
                    <a:pos x="131" y="160"/>
                  </a:cxn>
                  <a:cxn ang="0">
                    <a:pos x="139" y="160"/>
                  </a:cxn>
                  <a:cxn ang="0">
                    <a:pos x="136" y="139"/>
                  </a:cxn>
                  <a:cxn ang="0">
                    <a:pos x="136" y="120"/>
                  </a:cxn>
                  <a:cxn ang="0">
                    <a:pos x="139" y="98"/>
                  </a:cxn>
                  <a:cxn ang="0">
                    <a:pos x="139" y="60"/>
                  </a:cxn>
                  <a:cxn ang="0">
                    <a:pos x="141" y="40"/>
                  </a:cxn>
                  <a:cxn ang="0">
                    <a:pos x="143" y="19"/>
                  </a:cxn>
                  <a:cxn ang="0">
                    <a:pos x="143" y="0"/>
                  </a:cxn>
                  <a:cxn ang="0">
                    <a:pos x="127" y="0"/>
                  </a:cxn>
                  <a:cxn ang="0">
                    <a:pos x="120" y="2"/>
                  </a:cxn>
                  <a:cxn ang="0">
                    <a:pos x="100" y="2"/>
                  </a:cxn>
                  <a:cxn ang="0">
                    <a:pos x="93" y="4"/>
                  </a:cxn>
                  <a:cxn ang="0">
                    <a:pos x="83" y="7"/>
                  </a:cxn>
                  <a:cxn ang="0">
                    <a:pos x="74" y="7"/>
                  </a:cxn>
                  <a:cxn ang="0">
                    <a:pos x="55" y="12"/>
                  </a:cxn>
                  <a:cxn ang="0">
                    <a:pos x="47" y="12"/>
                  </a:cxn>
                  <a:cxn ang="0">
                    <a:pos x="38" y="14"/>
                  </a:cxn>
                  <a:cxn ang="0">
                    <a:pos x="28" y="16"/>
                  </a:cxn>
                  <a:cxn ang="0">
                    <a:pos x="14" y="21"/>
                  </a:cxn>
                  <a:cxn ang="0">
                    <a:pos x="4" y="24"/>
                  </a:cxn>
                  <a:cxn ang="0">
                    <a:pos x="0" y="62"/>
                  </a:cxn>
                  <a:cxn ang="0">
                    <a:pos x="0" y="132"/>
                  </a:cxn>
                  <a:cxn ang="0">
                    <a:pos x="2" y="151"/>
                  </a:cxn>
                </a:cxnLst>
                <a:rect l="0" t="0" r="r" b="b"/>
                <a:pathLst>
                  <a:path w="144" h="173">
                    <a:moveTo>
                      <a:pt x="2" y="151"/>
                    </a:moveTo>
                    <a:lnTo>
                      <a:pt x="4" y="168"/>
                    </a:lnTo>
                    <a:lnTo>
                      <a:pt x="19" y="172"/>
                    </a:lnTo>
                    <a:lnTo>
                      <a:pt x="62" y="172"/>
                    </a:lnTo>
                    <a:lnTo>
                      <a:pt x="71" y="170"/>
                    </a:lnTo>
                    <a:lnTo>
                      <a:pt x="81" y="170"/>
                    </a:lnTo>
                    <a:lnTo>
                      <a:pt x="91" y="168"/>
                    </a:lnTo>
                    <a:lnTo>
                      <a:pt x="100" y="168"/>
                    </a:lnTo>
                    <a:lnTo>
                      <a:pt x="110" y="165"/>
                    </a:lnTo>
                    <a:lnTo>
                      <a:pt x="117" y="163"/>
                    </a:lnTo>
                    <a:lnTo>
                      <a:pt x="124" y="163"/>
                    </a:lnTo>
                    <a:lnTo>
                      <a:pt x="131" y="160"/>
                    </a:lnTo>
                    <a:lnTo>
                      <a:pt x="139" y="160"/>
                    </a:lnTo>
                    <a:lnTo>
                      <a:pt x="136" y="139"/>
                    </a:lnTo>
                    <a:lnTo>
                      <a:pt x="136" y="120"/>
                    </a:lnTo>
                    <a:lnTo>
                      <a:pt x="139" y="98"/>
                    </a:lnTo>
                    <a:lnTo>
                      <a:pt x="139" y="60"/>
                    </a:lnTo>
                    <a:lnTo>
                      <a:pt x="141" y="40"/>
                    </a:lnTo>
                    <a:lnTo>
                      <a:pt x="143" y="19"/>
                    </a:lnTo>
                    <a:lnTo>
                      <a:pt x="143" y="0"/>
                    </a:lnTo>
                    <a:lnTo>
                      <a:pt x="127" y="0"/>
                    </a:lnTo>
                    <a:lnTo>
                      <a:pt x="120" y="2"/>
                    </a:lnTo>
                    <a:lnTo>
                      <a:pt x="100" y="2"/>
                    </a:lnTo>
                    <a:lnTo>
                      <a:pt x="93" y="4"/>
                    </a:lnTo>
                    <a:lnTo>
                      <a:pt x="83" y="7"/>
                    </a:lnTo>
                    <a:lnTo>
                      <a:pt x="74" y="7"/>
                    </a:lnTo>
                    <a:lnTo>
                      <a:pt x="55" y="12"/>
                    </a:lnTo>
                    <a:lnTo>
                      <a:pt x="47" y="12"/>
                    </a:lnTo>
                    <a:lnTo>
                      <a:pt x="38" y="14"/>
                    </a:lnTo>
                    <a:lnTo>
                      <a:pt x="28" y="16"/>
                    </a:lnTo>
                    <a:lnTo>
                      <a:pt x="14" y="21"/>
                    </a:lnTo>
                    <a:lnTo>
                      <a:pt x="4" y="24"/>
                    </a:lnTo>
                    <a:lnTo>
                      <a:pt x="0" y="62"/>
                    </a:lnTo>
                    <a:lnTo>
                      <a:pt x="0" y="132"/>
                    </a:lnTo>
                    <a:lnTo>
                      <a:pt x="2" y="151"/>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0" name="Freeform 5516"/>
              <p:cNvSpPr>
                <a:spLocks/>
              </p:cNvSpPr>
              <p:nvPr/>
            </p:nvSpPr>
            <p:spPr bwMode="auto">
              <a:xfrm>
                <a:off x="7056" y="8779"/>
                <a:ext cx="139" cy="165"/>
              </a:xfrm>
              <a:custGeom>
                <a:avLst/>
                <a:gdLst/>
                <a:ahLst/>
                <a:cxnLst>
                  <a:cxn ang="0">
                    <a:pos x="0" y="76"/>
                  </a:cxn>
                  <a:cxn ang="0">
                    <a:pos x="0" y="127"/>
                  </a:cxn>
                  <a:cxn ang="0">
                    <a:pos x="4" y="160"/>
                  </a:cxn>
                  <a:cxn ang="0">
                    <a:pos x="11" y="163"/>
                  </a:cxn>
                  <a:cxn ang="0">
                    <a:pos x="19" y="163"/>
                  </a:cxn>
                  <a:cxn ang="0">
                    <a:pos x="26" y="165"/>
                  </a:cxn>
                  <a:cxn ang="0">
                    <a:pos x="52" y="165"/>
                  </a:cxn>
                  <a:cxn ang="0">
                    <a:pos x="60" y="163"/>
                  </a:cxn>
                  <a:cxn ang="0">
                    <a:pos x="69" y="163"/>
                  </a:cxn>
                  <a:cxn ang="0">
                    <a:pos x="79" y="160"/>
                  </a:cxn>
                  <a:cxn ang="0">
                    <a:pos x="88" y="160"/>
                  </a:cxn>
                  <a:cxn ang="0">
                    <a:pos x="98" y="158"/>
                  </a:cxn>
                  <a:cxn ang="0">
                    <a:pos x="105" y="156"/>
                  </a:cxn>
                  <a:cxn ang="0">
                    <a:pos x="115" y="156"/>
                  </a:cxn>
                  <a:cxn ang="0">
                    <a:pos x="122" y="153"/>
                  </a:cxn>
                  <a:cxn ang="0">
                    <a:pos x="127" y="151"/>
                  </a:cxn>
                  <a:cxn ang="0">
                    <a:pos x="134" y="151"/>
                  </a:cxn>
                  <a:cxn ang="0">
                    <a:pos x="134" y="74"/>
                  </a:cxn>
                  <a:cxn ang="0">
                    <a:pos x="136" y="57"/>
                  </a:cxn>
                  <a:cxn ang="0">
                    <a:pos x="136" y="38"/>
                  </a:cxn>
                  <a:cxn ang="0">
                    <a:pos x="139" y="19"/>
                  </a:cxn>
                  <a:cxn ang="0">
                    <a:pos x="139" y="0"/>
                  </a:cxn>
                  <a:cxn ang="0">
                    <a:pos x="124" y="0"/>
                  </a:cxn>
                  <a:cxn ang="0">
                    <a:pos x="115" y="2"/>
                  </a:cxn>
                  <a:cxn ang="0">
                    <a:pos x="107" y="2"/>
                  </a:cxn>
                  <a:cxn ang="0">
                    <a:pos x="98" y="4"/>
                  </a:cxn>
                  <a:cxn ang="0">
                    <a:pos x="91" y="4"/>
                  </a:cxn>
                  <a:cxn ang="0">
                    <a:pos x="81" y="7"/>
                  </a:cxn>
                  <a:cxn ang="0">
                    <a:pos x="71" y="7"/>
                  </a:cxn>
                  <a:cxn ang="0">
                    <a:pos x="62" y="9"/>
                  </a:cxn>
                  <a:cxn ang="0">
                    <a:pos x="55" y="12"/>
                  </a:cxn>
                  <a:cxn ang="0">
                    <a:pos x="45" y="14"/>
                  </a:cxn>
                  <a:cxn ang="0">
                    <a:pos x="38" y="14"/>
                  </a:cxn>
                  <a:cxn ang="0">
                    <a:pos x="28" y="16"/>
                  </a:cxn>
                  <a:cxn ang="0">
                    <a:pos x="14" y="21"/>
                  </a:cxn>
                  <a:cxn ang="0">
                    <a:pos x="4" y="24"/>
                  </a:cxn>
                  <a:cxn ang="0">
                    <a:pos x="2" y="43"/>
                  </a:cxn>
                  <a:cxn ang="0">
                    <a:pos x="2" y="60"/>
                  </a:cxn>
                  <a:cxn ang="0">
                    <a:pos x="0" y="76"/>
                  </a:cxn>
                </a:cxnLst>
                <a:rect l="0" t="0" r="r" b="b"/>
                <a:pathLst>
                  <a:path w="139" h="165">
                    <a:moveTo>
                      <a:pt x="0" y="76"/>
                    </a:moveTo>
                    <a:lnTo>
                      <a:pt x="0" y="127"/>
                    </a:lnTo>
                    <a:lnTo>
                      <a:pt x="4" y="160"/>
                    </a:lnTo>
                    <a:lnTo>
                      <a:pt x="11" y="163"/>
                    </a:lnTo>
                    <a:lnTo>
                      <a:pt x="19" y="163"/>
                    </a:lnTo>
                    <a:lnTo>
                      <a:pt x="26" y="165"/>
                    </a:lnTo>
                    <a:lnTo>
                      <a:pt x="52" y="165"/>
                    </a:lnTo>
                    <a:lnTo>
                      <a:pt x="60" y="163"/>
                    </a:lnTo>
                    <a:lnTo>
                      <a:pt x="69" y="163"/>
                    </a:lnTo>
                    <a:lnTo>
                      <a:pt x="79" y="160"/>
                    </a:lnTo>
                    <a:lnTo>
                      <a:pt x="88" y="160"/>
                    </a:lnTo>
                    <a:lnTo>
                      <a:pt x="98" y="158"/>
                    </a:lnTo>
                    <a:lnTo>
                      <a:pt x="105" y="156"/>
                    </a:lnTo>
                    <a:lnTo>
                      <a:pt x="115" y="156"/>
                    </a:lnTo>
                    <a:lnTo>
                      <a:pt x="122" y="153"/>
                    </a:lnTo>
                    <a:lnTo>
                      <a:pt x="127" y="151"/>
                    </a:lnTo>
                    <a:lnTo>
                      <a:pt x="134" y="151"/>
                    </a:lnTo>
                    <a:lnTo>
                      <a:pt x="134" y="74"/>
                    </a:lnTo>
                    <a:lnTo>
                      <a:pt x="136" y="57"/>
                    </a:lnTo>
                    <a:lnTo>
                      <a:pt x="136" y="38"/>
                    </a:lnTo>
                    <a:lnTo>
                      <a:pt x="139" y="19"/>
                    </a:lnTo>
                    <a:lnTo>
                      <a:pt x="139" y="0"/>
                    </a:lnTo>
                    <a:lnTo>
                      <a:pt x="124" y="0"/>
                    </a:lnTo>
                    <a:lnTo>
                      <a:pt x="115" y="2"/>
                    </a:lnTo>
                    <a:lnTo>
                      <a:pt x="107" y="2"/>
                    </a:lnTo>
                    <a:lnTo>
                      <a:pt x="98" y="4"/>
                    </a:lnTo>
                    <a:lnTo>
                      <a:pt x="91" y="4"/>
                    </a:lnTo>
                    <a:lnTo>
                      <a:pt x="81" y="7"/>
                    </a:lnTo>
                    <a:lnTo>
                      <a:pt x="71" y="7"/>
                    </a:lnTo>
                    <a:lnTo>
                      <a:pt x="62" y="9"/>
                    </a:lnTo>
                    <a:lnTo>
                      <a:pt x="55" y="12"/>
                    </a:lnTo>
                    <a:lnTo>
                      <a:pt x="45" y="14"/>
                    </a:lnTo>
                    <a:lnTo>
                      <a:pt x="38" y="14"/>
                    </a:lnTo>
                    <a:lnTo>
                      <a:pt x="28" y="16"/>
                    </a:lnTo>
                    <a:lnTo>
                      <a:pt x="14" y="21"/>
                    </a:lnTo>
                    <a:lnTo>
                      <a:pt x="4" y="24"/>
                    </a:lnTo>
                    <a:lnTo>
                      <a:pt x="2" y="43"/>
                    </a:lnTo>
                    <a:lnTo>
                      <a:pt x="2" y="60"/>
                    </a:lnTo>
                    <a:lnTo>
                      <a:pt x="0" y="7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1" name="Freeform 5517"/>
              <p:cNvSpPr>
                <a:spLocks/>
              </p:cNvSpPr>
              <p:nvPr/>
            </p:nvSpPr>
            <p:spPr bwMode="auto">
              <a:xfrm>
                <a:off x="7056" y="8779"/>
                <a:ext cx="136" cy="158"/>
              </a:xfrm>
              <a:custGeom>
                <a:avLst/>
                <a:gdLst/>
                <a:ahLst/>
                <a:cxnLst>
                  <a:cxn ang="0">
                    <a:pos x="7" y="24"/>
                  </a:cxn>
                  <a:cxn ang="0">
                    <a:pos x="0" y="74"/>
                  </a:cxn>
                  <a:cxn ang="0">
                    <a:pos x="0" y="105"/>
                  </a:cxn>
                  <a:cxn ang="0">
                    <a:pos x="2" y="122"/>
                  </a:cxn>
                  <a:cxn ang="0">
                    <a:pos x="2" y="136"/>
                  </a:cxn>
                  <a:cxn ang="0">
                    <a:pos x="4" y="153"/>
                  </a:cxn>
                  <a:cxn ang="0">
                    <a:pos x="11" y="156"/>
                  </a:cxn>
                  <a:cxn ang="0">
                    <a:pos x="16" y="156"/>
                  </a:cxn>
                  <a:cxn ang="0">
                    <a:pos x="23" y="158"/>
                  </a:cxn>
                  <a:cxn ang="0">
                    <a:pos x="40" y="158"/>
                  </a:cxn>
                  <a:cxn ang="0">
                    <a:pos x="50" y="156"/>
                  </a:cxn>
                  <a:cxn ang="0">
                    <a:pos x="60" y="156"/>
                  </a:cxn>
                  <a:cxn ang="0">
                    <a:pos x="67" y="153"/>
                  </a:cxn>
                  <a:cxn ang="0">
                    <a:pos x="76" y="153"/>
                  </a:cxn>
                  <a:cxn ang="0">
                    <a:pos x="86" y="151"/>
                  </a:cxn>
                  <a:cxn ang="0">
                    <a:pos x="93" y="151"/>
                  </a:cxn>
                  <a:cxn ang="0">
                    <a:pos x="103" y="148"/>
                  </a:cxn>
                  <a:cxn ang="0">
                    <a:pos x="117" y="144"/>
                  </a:cxn>
                  <a:cxn ang="0">
                    <a:pos x="124" y="144"/>
                  </a:cxn>
                  <a:cxn ang="0">
                    <a:pos x="129" y="141"/>
                  </a:cxn>
                  <a:cxn ang="0">
                    <a:pos x="129" y="88"/>
                  </a:cxn>
                  <a:cxn ang="0">
                    <a:pos x="131" y="72"/>
                  </a:cxn>
                  <a:cxn ang="0">
                    <a:pos x="131" y="52"/>
                  </a:cxn>
                  <a:cxn ang="0">
                    <a:pos x="134" y="36"/>
                  </a:cxn>
                  <a:cxn ang="0">
                    <a:pos x="134" y="19"/>
                  </a:cxn>
                  <a:cxn ang="0">
                    <a:pos x="136" y="0"/>
                  </a:cxn>
                  <a:cxn ang="0">
                    <a:pos x="129" y="0"/>
                  </a:cxn>
                  <a:cxn ang="0">
                    <a:pos x="120" y="2"/>
                  </a:cxn>
                  <a:cxn ang="0">
                    <a:pos x="105" y="2"/>
                  </a:cxn>
                  <a:cxn ang="0">
                    <a:pos x="96" y="4"/>
                  </a:cxn>
                  <a:cxn ang="0">
                    <a:pos x="88" y="4"/>
                  </a:cxn>
                  <a:cxn ang="0">
                    <a:pos x="69" y="9"/>
                  </a:cxn>
                  <a:cxn ang="0">
                    <a:pos x="62" y="9"/>
                  </a:cxn>
                  <a:cxn ang="0">
                    <a:pos x="52" y="12"/>
                  </a:cxn>
                  <a:cxn ang="0">
                    <a:pos x="45" y="14"/>
                  </a:cxn>
                  <a:cxn ang="0">
                    <a:pos x="36" y="16"/>
                  </a:cxn>
                  <a:cxn ang="0">
                    <a:pos x="28" y="19"/>
                  </a:cxn>
                  <a:cxn ang="0">
                    <a:pos x="21" y="19"/>
                  </a:cxn>
                  <a:cxn ang="0">
                    <a:pos x="7" y="24"/>
                  </a:cxn>
                </a:cxnLst>
                <a:rect l="0" t="0" r="r" b="b"/>
                <a:pathLst>
                  <a:path w="136" h="158">
                    <a:moveTo>
                      <a:pt x="7" y="24"/>
                    </a:moveTo>
                    <a:lnTo>
                      <a:pt x="0" y="74"/>
                    </a:lnTo>
                    <a:lnTo>
                      <a:pt x="0" y="105"/>
                    </a:lnTo>
                    <a:lnTo>
                      <a:pt x="2" y="122"/>
                    </a:lnTo>
                    <a:lnTo>
                      <a:pt x="2" y="136"/>
                    </a:lnTo>
                    <a:lnTo>
                      <a:pt x="4" y="153"/>
                    </a:lnTo>
                    <a:lnTo>
                      <a:pt x="11" y="156"/>
                    </a:lnTo>
                    <a:lnTo>
                      <a:pt x="16" y="156"/>
                    </a:lnTo>
                    <a:lnTo>
                      <a:pt x="23" y="158"/>
                    </a:lnTo>
                    <a:lnTo>
                      <a:pt x="40" y="158"/>
                    </a:lnTo>
                    <a:lnTo>
                      <a:pt x="50" y="156"/>
                    </a:lnTo>
                    <a:lnTo>
                      <a:pt x="60" y="156"/>
                    </a:lnTo>
                    <a:lnTo>
                      <a:pt x="67" y="153"/>
                    </a:lnTo>
                    <a:lnTo>
                      <a:pt x="76" y="153"/>
                    </a:lnTo>
                    <a:lnTo>
                      <a:pt x="86" y="151"/>
                    </a:lnTo>
                    <a:lnTo>
                      <a:pt x="93" y="151"/>
                    </a:lnTo>
                    <a:lnTo>
                      <a:pt x="103" y="148"/>
                    </a:lnTo>
                    <a:lnTo>
                      <a:pt x="117" y="144"/>
                    </a:lnTo>
                    <a:lnTo>
                      <a:pt x="124" y="144"/>
                    </a:lnTo>
                    <a:lnTo>
                      <a:pt x="129" y="141"/>
                    </a:lnTo>
                    <a:lnTo>
                      <a:pt x="129" y="88"/>
                    </a:lnTo>
                    <a:lnTo>
                      <a:pt x="131" y="72"/>
                    </a:lnTo>
                    <a:lnTo>
                      <a:pt x="131" y="52"/>
                    </a:lnTo>
                    <a:lnTo>
                      <a:pt x="134" y="36"/>
                    </a:lnTo>
                    <a:lnTo>
                      <a:pt x="134" y="19"/>
                    </a:lnTo>
                    <a:lnTo>
                      <a:pt x="136" y="0"/>
                    </a:lnTo>
                    <a:lnTo>
                      <a:pt x="129" y="0"/>
                    </a:lnTo>
                    <a:lnTo>
                      <a:pt x="120" y="2"/>
                    </a:lnTo>
                    <a:lnTo>
                      <a:pt x="105" y="2"/>
                    </a:lnTo>
                    <a:lnTo>
                      <a:pt x="96" y="4"/>
                    </a:lnTo>
                    <a:lnTo>
                      <a:pt x="88" y="4"/>
                    </a:lnTo>
                    <a:lnTo>
                      <a:pt x="69" y="9"/>
                    </a:lnTo>
                    <a:lnTo>
                      <a:pt x="62" y="9"/>
                    </a:lnTo>
                    <a:lnTo>
                      <a:pt x="52" y="12"/>
                    </a:lnTo>
                    <a:lnTo>
                      <a:pt x="45" y="14"/>
                    </a:lnTo>
                    <a:lnTo>
                      <a:pt x="36" y="16"/>
                    </a:lnTo>
                    <a:lnTo>
                      <a:pt x="28" y="19"/>
                    </a:lnTo>
                    <a:lnTo>
                      <a:pt x="21" y="19"/>
                    </a:lnTo>
                    <a:lnTo>
                      <a:pt x="7" y="2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2" name="Freeform 5518"/>
              <p:cNvSpPr>
                <a:spLocks/>
              </p:cNvSpPr>
              <p:nvPr/>
            </p:nvSpPr>
            <p:spPr bwMode="auto">
              <a:xfrm>
                <a:off x="7056" y="8779"/>
                <a:ext cx="132" cy="149"/>
              </a:xfrm>
              <a:custGeom>
                <a:avLst/>
                <a:gdLst/>
                <a:ahLst/>
                <a:cxnLst>
                  <a:cxn ang="0">
                    <a:pos x="4" y="40"/>
                  </a:cxn>
                  <a:cxn ang="0">
                    <a:pos x="2" y="55"/>
                  </a:cxn>
                  <a:cxn ang="0">
                    <a:pos x="2" y="72"/>
                  </a:cxn>
                  <a:cxn ang="0">
                    <a:pos x="0" y="86"/>
                  </a:cxn>
                  <a:cxn ang="0">
                    <a:pos x="0" y="100"/>
                  </a:cxn>
                  <a:cxn ang="0">
                    <a:pos x="2" y="117"/>
                  </a:cxn>
                  <a:cxn ang="0">
                    <a:pos x="2" y="132"/>
                  </a:cxn>
                  <a:cxn ang="0">
                    <a:pos x="4" y="146"/>
                  </a:cxn>
                  <a:cxn ang="0">
                    <a:pos x="11" y="148"/>
                  </a:cxn>
                  <a:cxn ang="0">
                    <a:pos x="47" y="148"/>
                  </a:cxn>
                  <a:cxn ang="0">
                    <a:pos x="57" y="146"/>
                  </a:cxn>
                  <a:cxn ang="0">
                    <a:pos x="64" y="146"/>
                  </a:cxn>
                  <a:cxn ang="0">
                    <a:pos x="74" y="144"/>
                  </a:cxn>
                  <a:cxn ang="0">
                    <a:pos x="83" y="144"/>
                  </a:cxn>
                  <a:cxn ang="0">
                    <a:pos x="105" y="136"/>
                  </a:cxn>
                  <a:cxn ang="0">
                    <a:pos x="112" y="136"/>
                  </a:cxn>
                  <a:cxn ang="0">
                    <a:pos x="120" y="134"/>
                  </a:cxn>
                  <a:cxn ang="0">
                    <a:pos x="124" y="132"/>
                  </a:cxn>
                  <a:cxn ang="0">
                    <a:pos x="124" y="84"/>
                  </a:cxn>
                  <a:cxn ang="0">
                    <a:pos x="127" y="67"/>
                  </a:cxn>
                  <a:cxn ang="0">
                    <a:pos x="127" y="50"/>
                  </a:cxn>
                  <a:cxn ang="0">
                    <a:pos x="129" y="36"/>
                  </a:cxn>
                  <a:cxn ang="0">
                    <a:pos x="129" y="19"/>
                  </a:cxn>
                  <a:cxn ang="0">
                    <a:pos x="131" y="0"/>
                  </a:cxn>
                  <a:cxn ang="0">
                    <a:pos x="124" y="2"/>
                  </a:cxn>
                  <a:cxn ang="0">
                    <a:pos x="103" y="2"/>
                  </a:cxn>
                  <a:cxn ang="0">
                    <a:pos x="93" y="4"/>
                  </a:cxn>
                  <a:cxn ang="0">
                    <a:pos x="86" y="7"/>
                  </a:cxn>
                  <a:cxn ang="0">
                    <a:pos x="76" y="7"/>
                  </a:cxn>
                  <a:cxn ang="0">
                    <a:pos x="69" y="9"/>
                  </a:cxn>
                  <a:cxn ang="0">
                    <a:pos x="60" y="12"/>
                  </a:cxn>
                  <a:cxn ang="0">
                    <a:pos x="52" y="12"/>
                  </a:cxn>
                  <a:cxn ang="0">
                    <a:pos x="43" y="14"/>
                  </a:cxn>
                  <a:cxn ang="0">
                    <a:pos x="36" y="16"/>
                  </a:cxn>
                  <a:cxn ang="0">
                    <a:pos x="26" y="19"/>
                  </a:cxn>
                  <a:cxn ang="0">
                    <a:pos x="19" y="19"/>
                  </a:cxn>
                  <a:cxn ang="0">
                    <a:pos x="11" y="21"/>
                  </a:cxn>
                  <a:cxn ang="0">
                    <a:pos x="7" y="24"/>
                  </a:cxn>
                  <a:cxn ang="0">
                    <a:pos x="4" y="40"/>
                  </a:cxn>
                </a:cxnLst>
                <a:rect l="0" t="0" r="r" b="b"/>
                <a:pathLst>
                  <a:path w="132" h="149">
                    <a:moveTo>
                      <a:pt x="4" y="40"/>
                    </a:moveTo>
                    <a:lnTo>
                      <a:pt x="2" y="55"/>
                    </a:lnTo>
                    <a:lnTo>
                      <a:pt x="2" y="72"/>
                    </a:lnTo>
                    <a:lnTo>
                      <a:pt x="0" y="86"/>
                    </a:lnTo>
                    <a:lnTo>
                      <a:pt x="0" y="100"/>
                    </a:lnTo>
                    <a:lnTo>
                      <a:pt x="2" y="117"/>
                    </a:lnTo>
                    <a:lnTo>
                      <a:pt x="2" y="132"/>
                    </a:lnTo>
                    <a:lnTo>
                      <a:pt x="4" y="146"/>
                    </a:lnTo>
                    <a:lnTo>
                      <a:pt x="11" y="148"/>
                    </a:lnTo>
                    <a:lnTo>
                      <a:pt x="47" y="148"/>
                    </a:lnTo>
                    <a:lnTo>
                      <a:pt x="57" y="146"/>
                    </a:lnTo>
                    <a:lnTo>
                      <a:pt x="64" y="146"/>
                    </a:lnTo>
                    <a:lnTo>
                      <a:pt x="74" y="144"/>
                    </a:lnTo>
                    <a:lnTo>
                      <a:pt x="83" y="144"/>
                    </a:lnTo>
                    <a:lnTo>
                      <a:pt x="105" y="136"/>
                    </a:lnTo>
                    <a:lnTo>
                      <a:pt x="112" y="136"/>
                    </a:lnTo>
                    <a:lnTo>
                      <a:pt x="120" y="134"/>
                    </a:lnTo>
                    <a:lnTo>
                      <a:pt x="124" y="132"/>
                    </a:lnTo>
                    <a:lnTo>
                      <a:pt x="124" y="84"/>
                    </a:lnTo>
                    <a:lnTo>
                      <a:pt x="127" y="67"/>
                    </a:lnTo>
                    <a:lnTo>
                      <a:pt x="127" y="50"/>
                    </a:lnTo>
                    <a:lnTo>
                      <a:pt x="129" y="36"/>
                    </a:lnTo>
                    <a:lnTo>
                      <a:pt x="129" y="19"/>
                    </a:lnTo>
                    <a:lnTo>
                      <a:pt x="131" y="0"/>
                    </a:lnTo>
                    <a:lnTo>
                      <a:pt x="124" y="2"/>
                    </a:lnTo>
                    <a:lnTo>
                      <a:pt x="103" y="2"/>
                    </a:lnTo>
                    <a:lnTo>
                      <a:pt x="93" y="4"/>
                    </a:lnTo>
                    <a:lnTo>
                      <a:pt x="86" y="7"/>
                    </a:lnTo>
                    <a:lnTo>
                      <a:pt x="76" y="7"/>
                    </a:lnTo>
                    <a:lnTo>
                      <a:pt x="69" y="9"/>
                    </a:lnTo>
                    <a:lnTo>
                      <a:pt x="60" y="12"/>
                    </a:lnTo>
                    <a:lnTo>
                      <a:pt x="52" y="12"/>
                    </a:lnTo>
                    <a:lnTo>
                      <a:pt x="43" y="14"/>
                    </a:lnTo>
                    <a:lnTo>
                      <a:pt x="36" y="16"/>
                    </a:lnTo>
                    <a:lnTo>
                      <a:pt x="26" y="19"/>
                    </a:lnTo>
                    <a:lnTo>
                      <a:pt x="19" y="19"/>
                    </a:lnTo>
                    <a:lnTo>
                      <a:pt x="11" y="21"/>
                    </a:lnTo>
                    <a:lnTo>
                      <a:pt x="7" y="24"/>
                    </a:lnTo>
                    <a:lnTo>
                      <a:pt x="4"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3" name="Freeform 5519"/>
              <p:cNvSpPr>
                <a:spLocks/>
              </p:cNvSpPr>
              <p:nvPr/>
            </p:nvSpPr>
            <p:spPr bwMode="auto">
              <a:xfrm>
                <a:off x="7058" y="8781"/>
                <a:ext cx="125" cy="139"/>
              </a:xfrm>
              <a:custGeom>
                <a:avLst/>
                <a:gdLst/>
                <a:ahLst/>
                <a:cxnLst>
                  <a:cxn ang="0">
                    <a:pos x="31" y="14"/>
                  </a:cxn>
                  <a:cxn ang="0">
                    <a:pos x="16" y="19"/>
                  </a:cxn>
                  <a:cxn ang="0">
                    <a:pos x="9" y="19"/>
                  </a:cxn>
                  <a:cxn ang="0">
                    <a:pos x="4" y="21"/>
                  </a:cxn>
                  <a:cxn ang="0">
                    <a:pos x="0" y="52"/>
                  </a:cxn>
                  <a:cxn ang="0">
                    <a:pos x="0" y="108"/>
                  </a:cxn>
                  <a:cxn ang="0">
                    <a:pos x="2" y="136"/>
                  </a:cxn>
                  <a:cxn ang="0">
                    <a:pos x="9" y="139"/>
                  </a:cxn>
                  <a:cxn ang="0">
                    <a:pos x="45" y="139"/>
                  </a:cxn>
                  <a:cxn ang="0">
                    <a:pos x="52" y="136"/>
                  </a:cxn>
                  <a:cxn ang="0">
                    <a:pos x="62" y="134"/>
                  </a:cxn>
                  <a:cxn ang="0">
                    <a:pos x="69" y="134"/>
                  </a:cxn>
                  <a:cxn ang="0">
                    <a:pos x="76" y="132"/>
                  </a:cxn>
                  <a:cxn ang="0">
                    <a:pos x="86" y="129"/>
                  </a:cxn>
                  <a:cxn ang="0">
                    <a:pos x="93" y="127"/>
                  </a:cxn>
                  <a:cxn ang="0">
                    <a:pos x="100" y="127"/>
                  </a:cxn>
                  <a:cxn ang="0">
                    <a:pos x="107" y="124"/>
                  </a:cxn>
                  <a:cxn ang="0">
                    <a:pos x="112" y="122"/>
                  </a:cxn>
                  <a:cxn ang="0">
                    <a:pos x="117" y="122"/>
                  </a:cxn>
                  <a:cxn ang="0">
                    <a:pos x="117" y="88"/>
                  </a:cxn>
                  <a:cxn ang="0">
                    <a:pos x="120" y="74"/>
                  </a:cxn>
                  <a:cxn ang="0">
                    <a:pos x="120" y="60"/>
                  </a:cxn>
                  <a:cxn ang="0">
                    <a:pos x="122" y="45"/>
                  </a:cxn>
                  <a:cxn ang="0">
                    <a:pos x="122" y="31"/>
                  </a:cxn>
                  <a:cxn ang="0">
                    <a:pos x="124" y="14"/>
                  </a:cxn>
                  <a:cxn ang="0">
                    <a:pos x="124" y="0"/>
                  </a:cxn>
                  <a:cxn ang="0">
                    <a:pos x="103" y="0"/>
                  </a:cxn>
                  <a:cxn ang="0">
                    <a:pos x="96" y="2"/>
                  </a:cxn>
                  <a:cxn ang="0">
                    <a:pos x="88" y="2"/>
                  </a:cxn>
                  <a:cxn ang="0">
                    <a:pos x="81" y="4"/>
                  </a:cxn>
                  <a:cxn ang="0">
                    <a:pos x="71" y="4"/>
                  </a:cxn>
                  <a:cxn ang="0">
                    <a:pos x="64" y="7"/>
                  </a:cxn>
                  <a:cxn ang="0">
                    <a:pos x="55" y="9"/>
                  </a:cxn>
                  <a:cxn ang="0">
                    <a:pos x="47" y="9"/>
                  </a:cxn>
                  <a:cxn ang="0">
                    <a:pos x="40" y="12"/>
                  </a:cxn>
                  <a:cxn ang="0">
                    <a:pos x="31" y="14"/>
                  </a:cxn>
                </a:cxnLst>
                <a:rect l="0" t="0" r="r" b="b"/>
                <a:pathLst>
                  <a:path w="125" h="139">
                    <a:moveTo>
                      <a:pt x="31" y="14"/>
                    </a:moveTo>
                    <a:lnTo>
                      <a:pt x="16" y="19"/>
                    </a:lnTo>
                    <a:lnTo>
                      <a:pt x="9" y="19"/>
                    </a:lnTo>
                    <a:lnTo>
                      <a:pt x="4" y="21"/>
                    </a:lnTo>
                    <a:lnTo>
                      <a:pt x="0" y="52"/>
                    </a:lnTo>
                    <a:lnTo>
                      <a:pt x="0" y="108"/>
                    </a:lnTo>
                    <a:lnTo>
                      <a:pt x="2" y="136"/>
                    </a:lnTo>
                    <a:lnTo>
                      <a:pt x="9" y="139"/>
                    </a:lnTo>
                    <a:lnTo>
                      <a:pt x="45" y="139"/>
                    </a:lnTo>
                    <a:lnTo>
                      <a:pt x="52" y="136"/>
                    </a:lnTo>
                    <a:lnTo>
                      <a:pt x="62" y="134"/>
                    </a:lnTo>
                    <a:lnTo>
                      <a:pt x="69" y="134"/>
                    </a:lnTo>
                    <a:lnTo>
                      <a:pt x="76" y="132"/>
                    </a:lnTo>
                    <a:lnTo>
                      <a:pt x="86" y="129"/>
                    </a:lnTo>
                    <a:lnTo>
                      <a:pt x="93" y="127"/>
                    </a:lnTo>
                    <a:lnTo>
                      <a:pt x="100" y="127"/>
                    </a:lnTo>
                    <a:lnTo>
                      <a:pt x="107" y="124"/>
                    </a:lnTo>
                    <a:lnTo>
                      <a:pt x="112" y="122"/>
                    </a:lnTo>
                    <a:lnTo>
                      <a:pt x="117" y="122"/>
                    </a:lnTo>
                    <a:lnTo>
                      <a:pt x="117" y="88"/>
                    </a:lnTo>
                    <a:lnTo>
                      <a:pt x="120" y="74"/>
                    </a:lnTo>
                    <a:lnTo>
                      <a:pt x="120" y="60"/>
                    </a:lnTo>
                    <a:lnTo>
                      <a:pt x="122" y="45"/>
                    </a:lnTo>
                    <a:lnTo>
                      <a:pt x="122" y="31"/>
                    </a:lnTo>
                    <a:lnTo>
                      <a:pt x="124" y="14"/>
                    </a:lnTo>
                    <a:lnTo>
                      <a:pt x="124" y="0"/>
                    </a:lnTo>
                    <a:lnTo>
                      <a:pt x="103" y="0"/>
                    </a:lnTo>
                    <a:lnTo>
                      <a:pt x="96" y="2"/>
                    </a:lnTo>
                    <a:lnTo>
                      <a:pt x="88" y="2"/>
                    </a:lnTo>
                    <a:lnTo>
                      <a:pt x="81" y="4"/>
                    </a:lnTo>
                    <a:lnTo>
                      <a:pt x="71" y="4"/>
                    </a:lnTo>
                    <a:lnTo>
                      <a:pt x="64" y="7"/>
                    </a:lnTo>
                    <a:lnTo>
                      <a:pt x="55" y="9"/>
                    </a:lnTo>
                    <a:lnTo>
                      <a:pt x="47" y="9"/>
                    </a:lnTo>
                    <a:lnTo>
                      <a:pt x="40" y="12"/>
                    </a:lnTo>
                    <a:lnTo>
                      <a:pt x="31" y="14"/>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4" name="Freeform 5520"/>
              <p:cNvSpPr>
                <a:spLocks/>
              </p:cNvSpPr>
              <p:nvPr/>
            </p:nvSpPr>
            <p:spPr bwMode="auto">
              <a:xfrm>
                <a:off x="7058" y="8781"/>
                <a:ext cx="120" cy="132"/>
              </a:xfrm>
              <a:custGeom>
                <a:avLst/>
                <a:gdLst/>
                <a:ahLst/>
                <a:cxnLst>
                  <a:cxn ang="0">
                    <a:pos x="4" y="129"/>
                  </a:cxn>
                  <a:cxn ang="0">
                    <a:pos x="9" y="132"/>
                  </a:cxn>
                  <a:cxn ang="0">
                    <a:pos x="36" y="132"/>
                  </a:cxn>
                  <a:cxn ang="0">
                    <a:pos x="43" y="129"/>
                  </a:cxn>
                  <a:cxn ang="0">
                    <a:pos x="50" y="129"/>
                  </a:cxn>
                  <a:cxn ang="0">
                    <a:pos x="60" y="127"/>
                  </a:cxn>
                  <a:cxn ang="0">
                    <a:pos x="74" y="122"/>
                  </a:cxn>
                  <a:cxn ang="0">
                    <a:pos x="81" y="122"/>
                  </a:cxn>
                  <a:cxn ang="0">
                    <a:pos x="88" y="120"/>
                  </a:cxn>
                  <a:cxn ang="0">
                    <a:pos x="96" y="117"/>
                  </a:cxn>
                  <a:cxn ang="0">
                    <a:pos x="110" y="112"/>
                  </a:cxn>
                  <a:cxn ang="0">
                    <a:pos x="115" y="112"/>
                  </a:cxn>
                  <a:cxn ang="0">
                    <a:pos x="115" y="55"/>
                  </a:cxn>
                  <a:cxn ang="0">
                    <a:pos x="117" y="43"/>
                  </a:cxn>
                  <a:cxn ang="0">
                    <a:pos x="117" y="28"/>
                  </a:cxn>
                  <a:cxn ang="0">
                    <a:pos x="120" y="14"/>
                  </a:cxn>
                  <a:cxn ang="0">
                    <a:pos x="120" y="0"/>
                  </a:cxn>
                  <a:cxn ang="0">
                    <a:pos x="107" y="0"/>
                  </a:cxn>
                  <a:cxn ang="0">
                    <a:pos x="100" y="2"/>
                  </a:cxn>
                  <a:cxn ang="0">
                    <a:pos x="86" y="2"/>
                  </a:cxn>
                  <a:cxn ang="0">
                    <a:pos x="79" y="4"/>
                  </a:cxn>
                  <a:cxn ang="0">
                    <a:pos x="69" y="7"/>
                  </a:cxn>
                  <a:cxn ang="0">
                    <a:pos x="62" y="7"/>
                  </a:cxn>
                  <a:cxn ang="0">
                    <a:pos x="55" y="9"/>
                  </a:cxn>
                  <a:cxn ang="0">
                    <a:pos x="45" y="12"/>
                  </a:cxn>
                  <a:cxn ang="0">
                    <a:pos x="38" y="12"/>
                  </a:cxn>
                  <a:cxn ang="0">
                    <a:pos x="31" y="14"/>
                  </a:cxn>
                  <a:cxn ang="0">
                    <a:pos x="9" y="21"/>
                  </a:cxn>
                  <a:cxn ang="0">
                    <a:pos x="4" y="21"/>
                  </a:cxn>
                  <a:cxn ang="0">
                    <a:pos x="0" y="50"/>
                  </a:cxn>
                  <a:cxn ang="0">
                    <a:pos x="0" y="103"/>
                  </a:cxn>
                  <a:cxn ang="0">
                    <a:pos x="4" y="129"/>
                  </a:cxn>
                </a:cxnLst>
                <a:rect l="0" t="0" r="r" b="b"/>
                <a:pathLst>
                  <a:path w="120" h="132">
                    <a:moveTo>
                      <a:pt x="4" y="129"/>
                    </a:moveTo>
                    <a:lnTo>
                      <a:pt x="9" y="132"/>
                    </a:lnTo>
                    <a:lnTo>
                      <a:pt x="36" y="132"/>
                    </a:lnTo>
                    <a:lnTo>
                      <a:pt x="43" y="129"/>
                    </a:lnTo>
                    <a:lnTo>
                      <a:pt x="50" y="129"/>
                    </a:lnTo>
                    <a:lnTo>
                      <a:pt x="60" y="127"/>
                    </a:lnTo>
                    <a:lnTo>
                      <a:pt x="74" y="122"/>
                    </a:lnTo>
                    <a:lnTo>
                      <a:pt x="81" y="122"/>
                    </a:lnTo>
                    <a:lnTo>
                      <a:pt x="88" y="120"/>
                    </a:lnTo>
                    <a:lnTo>
                      <a:pt x="96" y="117"/>
                    </a:lnTo>
                    <a:lnTo>
                      <a:pt x="110" y="112"/>
                    </a:lnTo>
                    <a:lnTo>
                      <a:pt x="115" y="112"/>
                    </a:lnTo>
                    <a:lnTo>
                      <a:pt x="115" y="55"/>
                    </a:lnTo>
                    <a:lnTo>
                      <a:pt x="117" y="43"/>
                    </a:lnTo>
                    <a:lnTo>
                      <a:pt x="117" y="28"/>
                    </a:lnTo>
                    <a:lnTo>
                      <a:pt x="120" y="14"/>
                    </a:lnTo>
                    <a:lnTo>
                      <a:pt x="120" y="0"/>
                    </a:lnTo>
                    <a:lnTo>
                      <a:pt x="107" y="0"/>
                    </a:lnTo>
                    <a:lnTo>
                      <a:pt x="100" y="2"/>
                    </a:lnTo>
                    <a:lnTo>
                      <a:pt x="86" y="2"/>
                    </a:lnTo>
                    <a:lnTo>
                      <a:pt x="79" y="4"/>
                    </a:lnTo>
                    <a:lnTo>
                      <a:pt x="69" y="7"/>
                    </a:lnTo>
                    <a:lnTo>
                      <a:pt x="62" y="7"/>
                    </a:lnTo>
                    <a:lnTo>
                      <a:pt x="55" y="9"/>
                    </a:lnTo>
                    <a:lnTo>
                      <a:pt x="45" y="12"/>
                    </a:lnTo>
                    <a:lnTo>
                      <a:pt x="38" y="12"/>
                    </a:lnTo>
                    <a:lnTo>
                      <a:pt x="31" y="14"/>
                    </a:lnTo>
                    <a:lnTo>
                      <a:pt x="9" y="21"/>
                    </a:lnTo>
                    <a:lnTo>
                      <a:pt x="4" y="21"/>
                    </a:lnTo>
                    <a:lnTo>
                      <a:pt x="0" y="50"/>
                    </a:lnTo>
                    <a:lnTo>
                      <a:pt x="0" y="103"/>
                    </a:lnTo>
                    <a:lnTo>
                      <a:pt x="4" y="129"/>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5" name="Freeform 5521"/>
              <p:cNvSpPr>
                <a:spLocks/>
              </p:cNvSpPr>
              <p:nvPr/>
            </p:nvSpPr>
            <p:spPr bwMode="auto">
              <a:xfrm>
                <a:off x="7058" y="8781"/>
                <a:ext cx="118" cy="125"/>
              </a:xfrm>
              <a:custGeom>
                <a:avLst/>
                <a:gdLst/>
                <a:ahLst/>
                <a:cxnLst>
                  <a:cxn ang="0">
                    <a:pos x="0" y="74"/>
                  </a:cxn>
                  <a:cxn ang="0">
                    <a:pos x="0" y="98"/>
                  </a:cxn>
                  <a:cxn ang="0">
                    <a:pos x="4" y="122"/>
                  </a:cxn>
                  <a:cxn ang="0">
                    <a:pos x="9" y="124"/>
                  </a:cxn>
                  <a:cxn ang="0">
                    <a:pos x="26" y="124"/>
                  </a:cxn>
                  <a:cxn ang="0">
                    <a:pos x="33" y="122"/>
                  </a:cxn>
                  <a:cxn ang="0">
                    <a:pos x="40" y="122"/>
                  </a:cxn>
                  <a:cxn ang="0">
                    <a:pos x="50" y="120"/>
                  </a:cxn>
                  <a:cxn ang="0">
                    <a:pos x="57" y="117"/>
                  </a:cxn>
                  <a:cxn ang="0">
                    <a:pos x="64" y="117"/>
                  </a:cxn>
                  <a:cxn ang="0">
                    <a:pos x="93" y="108"/>
                  </a:cxn>
                  <a:cxn ang="0">
                    <a:pos x="98" y="105"/>
                  </a:cxn>
                  <a:cxn ang="0">
                    <a:pos x="105" y="105"/>
                  </a:cxn>
                  <a:cxn ang="0">
                    <a:pos x="110" y="103"/>
                  </a:cxn>
                  <a:cxn ang="0">
                    <a:pos x="110" y="64"/>
                  </a:cxn>
                  <a:cxn ang="0">
                    <a:pos x="112" y="52"/>
                  </a:cxn>
                  <a:cxn ang="0">
                    <a:pos x="112" y="40"/>
                  </a:cxn>
                  <a:cxn ang="0">
                    <a:pos x="115" y="26"/>
                  </a:cxn>
                  <a:cxn ang="0">
                    <a:pos x="115" y="14"/>
                  </a:cxn>
                  <a:cxn ang="0">
                    <a:pos x="117" y="0"/>
                  </a:cxn>
                  <a:cxn ang="0">
                    <a:pos x="105" y="0"/>
                  </a:cxn>
                  <a:cxn ang="0">
                    <a:pos x="98" y="2"/>
                  </a:cxn>
                  <a:cxn ang="0">
                    <a:pos x="91" y="2"/>
                  </a:cxn>
                  <a:cxn ang="0">
                    <a:pos x="83" y="4"/>
                  </a:cxn>
                  <a:cxn ang="0">
                    <a:pos x="76" y="4"/>
                  </a:cxn>
                  <a:cxn ang="0">
                    <a:pos x="67" y="7"/>
                  </a:cxn>
                  <a:cxn ang="0">
                    <a:pos x="60" y="7"/>
                  </a:cxn>
                  <a:cxn ang="0">
                    <a:pos x="45" y="12"/>
                  </a:cxn>
                  <a:cxn ang="0">
                    <a:pos x="36" y="14"/>
                  </a:cxn>
                  <a:cxn ang="0">
                    <a:pos x="28" y="14"/>
                  </a:cxn>
                  <a:cxn ang="0">
                    <a:pos x="21" y="16"/>
                  </a:cxn>
                  <a:cxn ang="0">
                    <a:pos x="16" y="19"/>
                  </a:cxn>
                  <a:cxn ang="0">
                    <a:pos x="9" y="21"/>
                  </a:cxn>
                  <a:cxn ang="0">
                    <a:pos x="4" y="23"/>
                  </a:cxn>
                  <a:cxn ang="0">
                    <a:pos x="2" y="48"/>
                  </a:cxn>
                  <a:cxn ang="0">
                    <a:pos x="0" y="74"/>
                  </a:cxn>
                </a:cxnLst>
                <a:rect l="0" t="0" r="r" b="b"/>
                <a:pathLst>
                  <a:path w="118" h="125">
                    <a:moveTo>
                      <a:pt x="0" y="74"/>
                    </a:moveTo>
                    <a:lnTo>
                      <a:pt x="0" y="98"/>
                    </a:lnTo>
                    <a:lnTo>
                      <a:pt x="4" y="122"/>
                    </a:lnTo>
                    <a:lnTo>
                      <a:pt x="9" y="124"/>
                    </a:lnTo>
                    <a:lnTo>
                      <a:pt x="26" y="124"/>
                    </a:lnTo>
                    <a:lnTo>
                      <a:pt x="33" y="122"/>
                    </a:lnTo>
                    <a:lnTo>
                      <a:pt x="40" y="122"/>
                    </a:lnTo>
                    <a:lnTo>
                      <a:pt x="50" y="120"/>
                    </a:lnTo>
                    <a:lnTo>
                      <a:pt x="57" y="117"/>
                    </a:lnTo>
                    <a:lnTo>
                      <a:pt x="64" y="117"/>
                    </a:lnTo>
                    <a:lnTo>
                      <a:pt x="93" y="108"/>
                    </a:lnTo>
                    <a:lnTo>
                      <a:pt x="98" y="105"/>
                    </a:lnTo>
                    <a:lnTo>
                      <a:pt x="105" y="105"/>
                    </a:lnTo>
                    <a:lnTo>
                      <a:pt x="110" y="103"/>
                    </a:lnTo>
                    <a:lnTo>
                      <a:pt x="110" y="64"/>
                    </a:lnTo>
                    <a:lnTo>
                      <a:pt x="112" y="52"/>
                    </a:lnTo>
                    <a:lnTo>
                      <a:pt x="112" y="40"/>
                    </a:lnTo>
                    <a:lnTo>
                      <a:pt x="115" y="26"/>
                    </a:lnTo>
                    <a:lnTo>
                      <a:pt x="115" y="14"/>
                    </a:lnTo>
                    <a:lnTo>
                      <a:pt x="117" y="0"/>
                    </a:lnTo>
                    <a:lnTo>
                      <a:pt x="105" y="0"/>
                    </a:lnTo>
                    <a:lnTo>
                      <a:pt x="98" y="2"/>
                    </a:lnTo>
                    <a:lnTo>
                      <a:pt x="91" y="2"/>
                    </a:lnTo>
                    <a:lnTo>
                      <a:pt x="83" y="4"/>
                    </a:lnTo>
                    <a:lnTo>
                      <a:pt x="76" y="4"/>
                    </a:lnTo>
                    <a:lnTo>
                      <a:pt x="67" y="7"/>
                    </a:lnTo>
                    <a:lnTo>
                      <a:pt x="60" y="7"/>
                    </a:lnTo>
                    <a:lnTo>
                      <a:pt x="45" y="12"/>
                    </a:lnTo>
                    <a:lnTo>
                      <a:pt x="36" y="14"/>
                    </a:lnTo>
                    <a:lnTo>
                      <a:pt x="28" y="14"/>
                    </a:lnTo>
                    <a:lnTo>
                      <a:pt x="21" y="16"/>
                    </a:lnTo>
                    <a:lnTo>
                      <a:pt x="16" y="19"/>
                    </a:lnTo>
                    <a:lnTo>
                      <a:pt x="9" y="21"/>
                    </a:lnTo>
                    <a:lnTo>
                      <a:pt x="4" y="23"/>
                    </a:lnTo>
                    <a:lnTo>
                      <a:pt x="2" y="48"/>
                    </a:lnTo>
                    <a:lnTo>
                      <a:pt x="0" y="7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6" name="Freeform 5522"/>
              <p:cNvSpPr>
                <a:spLocks/>
              </p:cNvSpPr>
              <p:nvPr/>
            </p:nvSpPr>
            <p:spPr bwMode="auto">
              <a:xfrm>
                <a:off x="7058" y="8781"/>
                <a:ext cx="113" cy="118"/>
              </a:xfrm>
              <a:custGeom>
                <a:avLst/>
                <a:gdLst/>
                <a:ahLst/>
                <a:cxnLst>
                  <a:cxn ang="0">
                    <a:pos x="0" y="69"/>
                  </a:cxn>
                  <a:cxn ang="0">
                    <a:pos x="2" y="91"/>
                  </a:cxn>
                  <a:cxn ang="0">
                    <a:pos x="4" y="115"/>
                  </a:cxn>
                  <a:cxn ang="0">
                    <a:pos x="9" y="117"/>
                  </a:cxn>
                  <a:cxn ang="0">
                    <a:pos x="26" y="117"/>
                  </a:cxn>
                  <a:cxn ang="0">
                    <a:pos x="40" y="112"/>
                  </a:cxn>
                  <a:cxn ang="0">
                    <a:pos x="47" y="112"/>
                  </a:cxn>
                  <a:cxn ang="0">
                    <a:pos x="76" y="103"/>
                  </a:cxn>
                  <a:cxn ang="0">
                    <a:pos x="83" y="100"/>
                  </a:cxn>
                  <a:cxn ang="0">
                    <a:pos x="88" y="100"/>
                  </a:cxn>
                  <a:cxn ang="0">
                    <a:pos x="96" y="98"/>
                  </a:cxn>
                  <a:cxn ang="0">
                    <a:pos x="105" y="93"/>
                  </a:cxn>
                  <a:cxn ang="0">
                    <a:pos x="105" y="57"/>
                  </a:cxn>
                  <a:cxn ang="0">
                    <a:pos x="107" y="48"/>
                  </a:cxn>
                  <a:cxn ang="0">
                    <a:pos x="110" y="36"/>
                  </a:cxn>
                  <a:cxn ang="0">
                    <a:pos x="110" y="26"/>
                  </a:cxn>
                  <a:cxn ang="0">
                    <a:pos x="112" y="14"/>
                  </a:cxn>
                  <a:cxn ang="0">
                    <a:pos x="112" y="0"/>
                  </a:cxn>
                  <a:cxn ang="0">
                    <a:pos x="107" y="0"/>
                  </a:cxn>
                  <a:cxn ang="0">
                    <a:pos x="100" y="2"/>
                  </a:cxn>
                  <a:cxn ang="0">
                    <a:pos x="88" y="2"/>
                  </a:cxn>
                  <a:cxn ang="0">
                    <a:pos x="81" y="4"/>
                  </a:cxn>
                  <a:cxn ang="0">
                    <a:pos x="74" y="4"/>
                  </a:cxn>
                  <a:cxn ang="0">
                    <a:pos x="67" y="7"/>
                  </a:cxn>
                  <a:cxn ang="0">
                    <a:pos x="57" y="9"/>
                  </a:cxn>
                  <a:cxn ang="0">
                    <a:pos x="50" y="9"/>
                  </a:cxn>
                  <a:cxn ang="0">
                    <a:pos x="43" y="12"/>
                  </a:cxn>
                  <a:cxn ang="0">
                    <a:pos x="36" y="14"/>
                  </a:cxn>
                  <a:cxn ang="0">
                    <a:pos x="28" y="16"/>
                  </a:cxn>
                  <a:cxn ang="0">
                    <a:pos x="21" y="16"/>
                  </a:cxn>
                  <a:cxn ang="0">
                    <a:pos x="16" y="19"/>
                  </a:cxn>
                  <a:cxn ang="0">
                    <a:pos x="9" y="21"/>
                  </a:cxn>
                  <a:cxn ang="0">
                    <a:pos x="4" y="23"/>
                  </a:cxn>
                  <a:cxn ang="0">
                    <a:pos x="2" y="48"/>
                  </a:cxn>
                  <a:cxn ang="0">
                    <a:pos x="0" y="69"/>
                  </a:cxn>
                </a:cxnLst>
                <a:rect l="0" t="0" r="r" b="b"/>
                <a:pathLst>
                  <a:path w="113" h="118">
                    <a:moveTo>
                      <a:pt x="0" y="69"/>
                    </a:moveTo>
                    <a:lnTo>
                      <a:pt x="2" y="91"/>
                    </a:lnTo>
                    <a:lnTo>
                      <a:pt x="4" y="115"/>
                    </a:lnTo>
                    <a:lnTo>
                      <a:pt x="9" y="117"/>
                    </a:lnTo>
                    <a:lnTo>
                      <a:pt x="26" y="117"/>
                    </a:lnTo>
                    <a:lnTo>
                      <a:pt x="40" y="112"/>
                    </a:lnTo>
                    <a:lnTo>
                      <a:pt x="47" y="112"/>
                    </a:lnTo>
                    <a:lnTo>
                      <a:pt x="76" y="103"/>
                    </a:lnTo>
                    <a:lnTo>
                      <a:pt x="83" y="100"/>
                    </a:lnTo>
                    <a:lnTo>
                      <a:pt x="88" y="100"/>
                    </a:lnTo>
                    <a:lnTo>
                      <a:pt x="96" y="98"/>
                    </a:lnTo>
                    <a:lnTo>
                      <a:pt x="105" y="93"/>
                    </a:lnTo>
                    <a:lnTo>
                      <a:pt x="105" y="57"/>
                    </a:lnTo>
                    <a:lnTo>
                      <a:pt x="107" y="48"/>
                    </a:lnTo>
                    <a:lnTo>
                      <a:pt x="110" y="36"/>
                    </a:lnTo>
                    <a:lnTo>
                      <a:pt x="110" y="26"/>
                    </a:lnTo>
                    <a:lnTo>
                      <a:pt x="112" y="14"/>
                    </a:lnTo>
                    <a:lnTo>
                      <a:pt x="112" y="0"/>
                    </a:lnTo>
                    <a:lnTo>
                      <a:pt x="107" y="0"/>
                    </a:lnTo>
                    <a:lnTo>
                      <a:pt x="100" y="2"/>
                    </a:lnTo>
                    <a:lnTo>
                      <a:pt x="88" y="2"/>
                    </a:lnTo>
                    <a:lnTo>
                      <a:pt x="81" y="4"/>
                    </a:lnTo>
                    <a:lnTo>
                      <a:pt x="74" y="4"/>
                    </a:lnTo>
                    <a:lnTo>
                      <a:pt x="67" y="7"/>
                    </a:lnTo>
                    <a:lnTo>
                      <a:pt x="57" y="9"/>
                    </a:lnTo>
                    <a:lnTo>
                      <a:pt x="50" y="9"/>
                    </a:lnTo>
                    <a:lnTo>
                      <a:pt x="43" y="12"/>
                    </a:lnTo>
                    <a:lnTo>
                      <a:pt x="36" y="14"/>
                    </a:lnTo>
                    <a:lnTo>
                      <a:pt x="28" y="16"/>
                    </a:lnTo>
                    <a:lnTo>
                      <a:pt x="21" y="16"/>
                    </a:lnTo>
                    <a:lnTo>
                      <a:pt x="16" y="19"/>
                    </a:lnTo>
                    <a:lnTo>
                      <a:pt x="9" y="21"/>
                    </a:lnTo>
                    <a:lnTo>
                      <a:pt x="4" y="23"/>
                    </a:lnTo>
                    <a:lnTo>
                      <a:pt x="2" y="48"/>
                    </a:lnTo>
                    <a:lnTo>
                      <a:pt x="0" y="69"/>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7" name="Freeform 5523"/>
              <p:cNvSpPr>
                <a:spLocks/>
              </p:cNvSpPr>
              <p:nvPr/>
            </p:nvSpPr>
            <p:spPr bwMode="auto">
              <a:xfrm>
                <a:off x="7063" y="8793"/>
                <a:ext cx="165" cy="31"/>
              </a:xfrm>
              <a:custGeom>
                <a:avLst/>
                <a:gdLst/>
                <a:ahLst/>
                <a:cxnLst>
                  <a:cxn ang="0">
                    <a:pos x="148" y="9"/>
                  </a:cxn>
                  <a:cxn ang="0">
                    <a:pos x="165" y="0"/>
                  </a:cxn>
                  <a:cxn ang="0">
                    <a:pos x="151" y="4"/>
                  </a:cxn>
                  <a:cxn ang="0">
                    <a:pos x="120" y="7"/>
                  </a:cxn>
                  <a:cxn ang="0">
                    <a:pos x="45" y="16"/>
                  </a:cxn>
                  <a:cxn ang="0">
                    <a:pos x="0" y="26"/>
                  </a:cxn>
                  <a:cxn ang="0">
                    <a:pos x="9" y="31"/>
                  </a:cxn>
                  <a:cxn ang="0">
                    <a:pos x="148" y="9"/>
                  </a:cxn>
                </a:cxnLst>
                <a:rect l="0" t="0" r="r" b="b"/>
                <a:pathLst>
                  <a:path w="165" h="31">
                    <a:moveTo>
                      <a:pt x="148" y="9"/>
                    </a:moveTo>
                    <a:lnTo>
                      <a:pt x="165" y="0"/>
                    </a:lnTo>
                    <a:lnTo>
                      <a:pt x="151" y="4"/>
                    </a:lnTo>
                    <a:lnTo>
                      <a:pt x="120" y="7"/>
                    </a:lnTo>
                    <a:lnTo>
                      <a:pt x="45" y="16"/>
                    </a:lnTo>
                    <a:lnTo>
                      <a:pt x="0" y="26"/>
                    </a:lnTo>
                    <a:lnTo>
                      <a:pt x="9"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8" name="Freeform 5524"/>
              <p:cNvSpPr>
                <a:spLocks/>
              </p:cNvSpPr>
              <p:nvPr/>
            </p:nvSpPr>
            <p:spPr bwMode="auto">
              <a:xfrm>
                <a:off x="7068" y="8803"/>
                <a:ext cx="144" cy="170"/>
              </a:xfrm>
              <a:custGeom>
                <a:avLst/>
                <a:gdLst/>
                <a:ahLst/>
                <a:cxnLst>
                  <a:cxn ang="0">
                    <a:pos x="0" y="52"/>
                  </a:cxn>
                  <a:cxn ang="0">
                    <a:pos x="0" y="127"/>
                  </a:cxn>
                  <a:cxn ang="0">
                    <a:pos x="2" y="146"/>
                  </a:cxn>
                  <a:cxn ang="0">
                    <a:pos x="4" y="167"/>
                  </a:cxn>
                  <a:cxn ang="0">
                    <a:pos x="12" y="170"/>
                  </a:cxn>
                  <a:cxn ang="0">
                    <a:pos x="127" y="170"/>
                  </a:cxn>
                  <a:cxn ang="0">
                    <a:pos x="134" y="167"/>
                  </a:cxn>
                  <a:cxn ang="0">
                    <a:pos x="144" y="167"/>
                  </a:cxn>
                  <a:cxn ang="0">
                    <a:pos x="144" y="0"/>
                  </a:cxn>
                  <a:cxn ang="0">
                    <a:pos x="117" y="0"/>
                  </a:cxn>
                  <a:cxn ang="0">
                    <a:pos x="108" y="2"/>
                  </a:cxn>
                  <a:cxn ang="0">
                    <a:pos x="100" y="2"/>
                  </a:cxn>
                  <a:cxn ang="0">
                    <a:pos x="91" y="4"/>
                  </a:cxn>
                  <a:cxn ang="0">
                    <a:pos x="74" y="4"/>
                  </a:cxn>
                  <a:cxn ang="0">
                    <a:pos x="64" y="7"/>
                  </a:cxn>
                  <a:cxn ang="0">
                    <a:pos x="55" y="7"/>
                  </a:cxn>
                  <a:cxn ang="0">
                    <a:pos x="48" y="9"/>
                  </a:cxn>
                  <a:cxn ang="0">
                    <a:pos x="38" y="11"/>
                  </a:cxn>
                  <a:cxn ang="0">
                    <a:pos x="28" y="11"/>
                  </a:cxn>
                  <a:cxn ang="0">
                    <a:pos x="21" y="14"/>
                  </a:cxn>
                  <a:cxn ang="0">
                    <a:pos x="12" y="16"/>
                  </a:cxn>
                  <a:cxn ang="0">
                    <a:pos x="4" y="16"/>
                  </a:cxn>
                  <a:cxn ang="0">
                    <a:pos x="2" y="33"/>
                  </a:cxn>
                  <a:cxn ang="0">
                    <a:pos x="0" y="52"/>
                  </a:cxn>
                </a:cxnLst>
                <a:rect l="0" t="0" r="r" b="b"/>
                <a:pathLst>
                  <a:path w="144" h="170">
                    <a:moveTo>
                      <a:pt x="0" y="52"/>
                    </a:moveTo>
                    <a:lnTo>
                      <a:pt x="0" y="127"/>
                    </a:lnTo>
                    <a:lnTo>
                      <a:pt x="2" y="146"/>
                    </a:lnTo>
                    <a:lnTo>
                      <a:pt x="4" y="167"/>
                    </a:lnTo>
                    <a:lnTo>
                      <a:pt x="12" y="170"/>
                    </a:lnTo>
                    <a:lnTo>
                      <a:pt x="127" y="170"/>
                    </a:lnTo>
                    <a:lnTo>
                      <a:pt x="134" y="167"/>
                    </a:lnTo>
                    <a:lnTo>
                      <a:pt x="144" y="167"/>
                    </a:lnTo>
                    <a:lnTo>
                      <a:pt x="144" y="0"/>
                    </a:lnTo>
                    <a:lnTo>
                      <a:pt x="117" y="0"/>
                    </a:lnTo>
                    <a:lnTo>
                      <a:pt x="108" y="2"/>
                    </a:lnTo>
                    <a:lnTo>
                      <a:pt x="100" y="2"/>
                    </a:lnTo>
                    <a:lnTo>
                      <a:pt x="91" y="4"/>
                    </a:lnTo>
                    <a:lnTo>
                      <a:pt x="74" y="4"/>
                    </a:lnTo>
                    <a:lnTo>
                      <a:pt x="64" y="7"/>
                    </a:lnTo>
                    <a:lnTo>
                      <a:pt x="55" y="7"/>
                    </a:lnTo>
                    <a:lnTo>
                      <a:pt x="48" y="9"/>
                    </a:lnTo>
                    <a:lnTo>
                      <a:pt x="38" y="11"/>
                    </a:lnTo>
                    <a:lnTo>
                      <a:pt x="28" y="11"/>
                    </a:lnTo>
                    <a:lnTo>
                      <a:pt x="21" y="14"/>
                    </a:lnTo>
                    <a:lnTo>
                      <a:pt x="12" y="16"/>
                    </a:lnTo>
                    <a:lnTo>
                      <a:pt x="4" y="16"/>
                    </a:lnTo>
                    <a:lnTo>
                      <a:pt x="2" y="33"/>
                    </a:lnTo>
                    <a:lnTo>
                      <a:pt x="0" y="52"/>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9" name="Freeform 5525"/>
              <p:cNvSpPr>
                <a:spLocks/>
              </p:cNvSpPr>
              <p:nvPr/>
            </p:nvSpPr>
            <p:spPr bwMode="auto">
              <a:xfrm>
                <a:off x="7068" y="8805"/>
                <a:ext cx="139" cy="166"/>
              </a:xfrm>
              <a:custGeom>
                <a:avLst/>
                <a:gdLst/>
                <a:ahLst/>
                <a:cxnLst>
                  <a:cxn ang="0">
                    <a:pos x="40" y="163"/>
                  </a:cxn>
                  <a:cxn ang="0">
                    <a:pos x="48" y="165"/>
                  </a:cxn>
                  <a:cxn ang="0">
                    <a:pos x="98" y="165"/>
                  </a:cxn>
                  <a:cxn ang="0">
                    <a:pos x="108" y="163"/>
                  </a:cxn>
                  <a:cxn ang="0">
                    <a:pos x="124" y="163"/>
                  </a:cxn>
                  <a:cxn ang="0">
                    <a:pos x="132" y="160"/>
                  </a:cxn>
                  <a:cxn ang="0">
                    <a:pos x="139" y="160"/>
                  </a:cxn>
                  <a:cxn ang="0">
                    <a:pos x="139" y="0"/>
                  </a:cxn>
                  <a:cxn ang="0">
                    <a:pos x="132" y="2"/>
                  </a:cxn>
                  <a:cxn ang="0">
                    <a:pos x="98" y="2"/>
                  </a:cxn>
                  <a:cxn ang="0">
                    <a:pos x="88" y="4"/>
                  </a:cxn>
                  <a:cxn ang="0">
                    <a:pos x="72" y="4"/>
                  </a:cxn>
                  <a:cxn ang="0">
                    <a:pos x="64" y="7"/>
                  </a:cxn>
                  <a:cxn ang="0">
                    <a:pos x="55" y="7"/>
                  </a:cxn>
                  <a:cxn ang="0">
                    <a:pos x="48" y="9"/>
                  </a:cxn>
                  <a:cxn ang="0">
                    <a:pos x="38" y="12"/>
                  </a:cxn>
                  <a:cxn ang="0">
                    <a:pos x="31" y="12"/>
                  </a:cxn>
                  <a:cxn ang="0">
                    <a:pos x="24" y="14"/>
                  </a:cxn>
                  <a:cxn ang="0">
                    <a:pos x="14" y="16"/>
                  </a:cxn>
                  <a:cxn ang="0">
                    <a:pos x="7" y="16"/>
                  </a:cxn>
                  <a:cxn ang="0">
                    <a:pos x="2" y="50"/>
                  </a:cxn>
                  <a:cxn ang="0">
                    <a:pos x="2" y="67"/>
                  </a:cxn>
                  <a:cxn ang="0">
                    <a:pos x="0" y="84"/>
                  </a:cxn>
                  <a:cxn ang="0">
                    <a:pos x="0" y="103"/>
                  </a:cxn>
                  <a:cxn ang="0">
                    <a:pos x="2" y="122"/>
                  </a:cxn>
                  <a:cxn ang="0">
                    <a:pos x="2" y="141"/>
                  </a:cxn>
                  <a:cxn ang="0">
                    <a:pos x="7" y="160"/>
                  </a:cxn>
                  <a:cxn ang="0">
                    <a:pos x="14" y="163"/>
                  </a:cxn>
                  <a:cxn ang="0">
                    <a:pos x="40" y="163"/>
                  </a:cxn>
                </a:cxnLst>
                <a:rect l="0" t="0" r="r" b="b"/>
                <a:pathLst>
                  <a:path w="139" h="166">
                    <a:moveTo>
                      <a:pt x="40" y="163"/>
                    </a:moveTo>
                    <a:lnTo>
                      <a:pt x="48" y="165"/>
                    </a:lnTo>
                    <a:lnTo>
                      <a:pt x="98" y="165"/>
                    </a:lnTo>
                    <a:lnTo>
                      <a:pt x="108" y="163"/>
                    </a:lnTo>
                    <a:lnTo>
                      <a:pt x="124" y="163"/>
                    </a:lnTo>
                    <a:lnTo>
                      <a:pt x="132" y="160"/>
                    </a:lnTo>
                    <a:lnTo>
                      <a:pt x="139" y="160"/>
                    </a:lnTo>
                    <a:lnTo>
                      <a:pt x="139" y="0"/>
                    </a:lnTo>
                    <a:lnTo>
                      <a:pt x="132" y="2"/>
                    </a:lnTo>
                    <a:lnTo>
                      <a:pt x="98" y="2"/>
                    </a:lnTo>
                    <a:lnTo>
                      <a:pt x="88" y="4"/>
                    </a:lnTo>
                    <a:lnTo>
                      <a:pt x="72" y="4"/>
                    </a:lnTo>
                    <a:lnTo>
                      <a:pt x="64" y="7"/>
                    </a:lnTo>
                    <a:lnTo>
                      <a:pt x="55" y="7"/>
                    </a:lnTo>
                    <a:lnTo>
                      <a:pt x="48" y="9"/>
                    </a:lnTo>
                    <a:lnTo>
                      <a:pt x="38" y="12"/>
                    </a:lnTo>
                    <a:lnTo>
                      <a:pt x="31" y="12"/>
                    </a:lnTo>
                    <a:lnTo>
                      <a:pt x="24" y="14"/>
                    </a:lnTo>
                    <a:lnTo>
                      <a:pt x="14" y="16"/>
                    </a:lnTo>
                    <a:lnTo>
                      <a:pt x="7" y="16"/>
                    </a:lnTo>
                    <a:lnTo>
                      <a:pt x="2" y="50"/>
                    </a:lnTo>
                    <a:lnTo>
                      <a:pt x="2" y="67"/>
                    </a:lnTo>
                    <a:lnTo>
                      <a:pt x="0" y="84"/>
                    </a:lnTo>
                    <a:lnTo>
                      <a:pt x="0" y="103"/>
                    </a:lnTo>
                    <a:lnTo>
                      <a:pt x="2" y="122"/>
                    </a:lnTo>
                    <a:lnTo>
                      <a:pt x="2" y="141"/>
                    </a:lnTo>
                    <a:lnTo>
                      <a:pt x="7" y="160"/>
                    </a:lnTo>
                    <a:lnTo>
                      <a:pt x="14" y="163"/>
                    </a:lnTo>
                    <a:lnTo>
                      <a:pt x="40" y="163"/>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0" name="Freeform 5526"/>
              <p:cNvSpPr>
                <a:spLocks/>
              </p:cNvSpPr>
              <p:nvPr/>
            </p:nvSpPr>
            <p:spPr bwMode="auto">
              <a:xfrm>
                <a:off x="7070" y="8810"/>
                <a:ext cx="134" cy="156"/>
              </a:xfrm>
              <a:custGeom>
                <a:avLst/>
                <a:gdLst/>
                <a:ahLst/>
                <a:cxnLst>
                  <a:cxn ang="0">
                    <a:pos x="2" y="62"/>
                  </a:cxn>
                  <a:cxn ang="0">
                    <a:pos x="0" y="79"/>
                  </a:cxn>
                  <a:cxn ang="0">
                    <a:pos x="0" y="96"/>
                  </a:cxn>
                  <a:cxn ang="0">
                    <a:pos x="2" y="112"/>
                  </a:cxn>
                  <a:cxn ang="0">
                    <a:pos x="4" y="132"/>
                  </a:cxn>
                  <a:cxn ang="0">
                    <a:pos x="7" y="153"/>
                  </a:cxn>
                  <a:cxn ang="0">
                    <a:pos x="21" y="153"/>
                  </a:cxn>
                  <a:cxn ang="0">
                    <a:pos x="31" y="156"/>
                  </a:cxn>
                  <a:cxn ang="0">
                    <a:pos x="110" y="156"/>
                  </a:cxn>
                  <a:cxn ang="0">
                    <a:pos x="117" y="153"/>
                  </a:cxn>
                  <a:cxn ang="0">
                    <a:pos x="124" y="153"/>
                  </a:cxn>
                  <a:cxn ang="0">
                    <a:pos x="134" y="151"/>
                  </a:cxn>
                  <a:cxn ang="0">
                    <a:pos x="134" y="0"/>
                  </a:cxn>
                  <a:cxn ang="0">
                    <a:pos x="100" y="0"/>
                  </a:cxn>
                  <a:cxn ang="0">
                    <a:pos x="93" y="2"/>
                  </a:cxn>
                  <a:cxn ang="0">
                    <a:pos x="69" y="2"/>
                  </a:cxn>
                  <a:cxn ang="0">
                    <a:pos x="62" y="4"/>
                  </a:cxn>
                  <a:cxn ang="0">
                    <a:pos x="52" y="4"/>
                  </a:cxn>
                  <a:cxn ang="0">
                    <a:pos x="45" y="7"/>
                  </a:cxn>
                  <a:cxn ang="0">
                    <a:pos x="38" y="7"/>
                  </a:cxn>
                  <a:cxn ang="0">
                    <a:pos x="31" y="9"/>
                  </a:cxn>
                  <a:cxn ang="0">
                    <a:pos x="21" y="12"/>
                  </a:cxn>
                  <a:cxn ang="0">
                    <a:pos x="14" y="14"/>
                  </a:cxn>
                  <a:cxn ang="0">
                    <a:pos x="7" y="16"/>
                  </a:cxn>
                  <a:cxn ang="0">
                    <a:pos x="4" y="31"/>
                  </a:cxn>
                  <a:cxn ang="0">
                    <a:pos x="2" y="48"/>
                  </a:cxn>
                  <a:cxn ang="0">
                    <a:pos x="2" y="62"/>
                  </a:cxn>
                </a:cxnLst>
                <a:rect l="0" t="0" r="r" b="b"/>
                <a:pathLst>
                  <a:path w="134" h="156">
                    <a:moveTo>
                      <a:pt x="2" y="62"/>
                    </a:moveTo>
                    <a:lnTo>
                      <a:pt x="0" y="79"/>
                    </a:lnTo>
                    <a:lnTo>
                      <a:pt x="0" y="96"/>
                    </a:lnTo>
                    <a:lnTo>
                      <a:pt x="2" y="112"/>
                    </a:lnTo>
                    <a:lnTo>
                      <a:pt x="4" y="132"/>
                    </a:lnTo>
                    <a:lnTo>
                      <a:pt x="7" y="153"/>
                    </a:lnTo>
                    <a:lnTo>
                      <a:pt x="21" y="153"/>
                    </a:lnTo>
                    <a:lnTo>
                      <a:pt x="31" y="156"/>
                    </a:lnTo>
                    <a:lnTo>
                      <a:pt x="110" y="156"/>
                    </a:lnTo>
                    <a:lnTo>
                      <a:pt x="117" y="153"/>
                    </a:lnTo>
                    <a:lnTo>
                      <a:pt x="124" y="153"/>
                    </a:lnTo>
                    <a:lnTo>
                      <a:pt x="134" y="151"/>
                    </a:lnTo>
                    <a:lnTo>
                      <a:pt x="134" y="0"/>
                    </a:lnTo>
                    <a:lnTo>
                      <a:pt x="100" y="0"/>
                    </a:lnTo>
                    <a:lnTo>
                      <a:pt x="93" y="2"/>
                    </a:lnTo>
                    <a:lnTo>
                      <a:pt x="69" y="2"/>
                    </a:lnTo>
                    <a:lnTo>
                      <a:pt x="62" y="4"/>
                    </a:lnTo>
                    <a:lnTo>
                      <a:pt x="52" y="4"/>
                    </a:lnTo>
                    <a:lnTo>
                      <a:pt x="45" y="7"/>
                    </a:lnTo>
                    <a:lnTo>
                      <a:pt x="38" y="7"/>
                    </a:lnTo>
                    <a:lnTo>
                      <a:pt x="31" y="9"/>
                    </a:lnTo>
                    <a:lnTo>
                      <a:pt x="21" y="12"/>
                    </a:lnTo>
                    <a:lnTo>
                      <a:pt x="14" y="14"/>
                    </a:lnTo>
                    <a:lnTo>
                      <a:pt x="7" y="16"/>
                    </a:lnTo>
                    <a:lnTo>
                      <a:pt x="4" y="31"/>
                    </a:lnTo>
                    <a:lnTo>
                      <a:pt x="2" y="48"/>
                    </a:lnTo>
                    <a:lnTo>
                      <a:pt x="2" y="62"/>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1" name="Freeform 5527"/>
              <p:cNvSpPr>
                <a:spLocks/>
              </p:cNvSpPr>
              <p:nvPr/>
            </p:nvSpPr>
            <p:spPr bwMode="auto">
              <a:xfrm>
                <a:off x="7072" y="8812"/>
                <a:ext cx="128" cy="152"/>
              </a:xfrm>
              <a:custGeom>
                <a:avLst/>
                <a:gdLst/>
                <a:ahLst/>
                <a:cxnLst>
                  <a:cxn ang="0">
                    <a:pos x="2" y="108"/>
                  </a:cxn>
                  <a:cxn ang="0">
                    <a:pos x="7" y="146"/>
                  </a:cxn>
                  <a:cxn ang="0">
                    <a:pos x="14" y="146"/>
                  </a:cxn>
                  <a:cxn ang="0">
                    <a:pos x="21" y="148"/>
                  </a:cxn>
                  <a:cxn ang="0">
                    <a:pos x="36" y="148"/>
                  </a:cxn>
                  <a:cxn ang="0">
                    <a:pos x="45" y="151"/>
                  </a:cxn>
                  <a:cxn ang="0">
                    <a:pos x="88" y="151"/>
                  </a:cxn>
                  <a:cxn ang="0">
                    <a:pos x="98" y="148"/>
                  </a:cxn>
                  <a:cxn ang="0">
                    <a:pos x="105" y="148"/>
                  </a:cxn>
                  <a:cxn ang="0">
                    <a:pos x="112" y="146"/>
                  </a:cxn>
                  <a:cxn ang="0">
                    <a:pos x="120" y="146"/>
                  </a:cxn>
                  <a:cxn ang="0">
                    <a:pos x="127" y="143"/>
                  </a:cxn>
                  <a:cxn ang="0">
                    <a:pos x="127" y="0"/>
                  </a:cxn>
                  <a:cxn ang="0">
                    <a:pos x="112" y="0"/>
                  </a:cxn>
                  <a:cxn ang="0">
                    <a:pos x="103" y="2"/>
                  </a:cxn>
                  <a:cxn ang="0">
                    <a:pos x="67" y="2"/>
                  </a:cxn>
                  <a:cxn ang="0">
                    <a:pos x="60" y="4"/>
                  </a:cxn>
                  <a:cxn ang="0">
                    <a:pos x="50" y="4"/>
                  </a:cxn>
                  <a:cxn ang="0">
                    <a:pos x="43" y="7"/>
                  </a:cxn>
                  <a:cxn ang="0">
                    <a:pos x="36" y="7"/>
                  </a:cxn>
                  <a:cxn ang="0">
                    <a:pos x="28" y="9"/>
                  </a:cxn>
                  <a:cxn ang="0">
                    <a:pos x="21" y="12"/>
                  </a:cxn>
                  <a:cxn ang="0">
                    <a:pos x="7" y="16"/>
                  </a:cxn>
                  <a:cxn ang="0">
                    <a:pos x="0" y="60"/>
                  </a:cxn>
                  <a:cxn ang="0">
                    <a:pos x="0" y="91"/>
                  </a:cxn>
                  <a:cxn ang="0">
                    <a:pos x="2" y="108"/>
                  </a:cxn>
                </a:cxnLst>
                <a:rect l="0" t="0" r="r" b="b"/>
                <a:pathLst>
                  <a:path w="128" h="152">
                    <a:moveTo>
                      <a:pt x="2" y="108"/>
                    </a:moveTo>
                    <a:lnTo>
                      <a:pt x="7" y="146"/>
                    </a:lnTo>
                    <a:lnTo>
                      <a:pt x="14" y="146"/>
                    </a:lnTo>
                    <a:lnTo>
                      <a:pt x="21" y="148"/>
                    </a:lnTo>
                    <a:lnTo>
                      <a:pt x="36" y="148"/>
                    </a:lnTo>
                    <a:lnTo>
                      <a:pt x="45" y="151"/>
                    </a:lnTo>
                    <a:lnTo>
                      <a:pt x="88" y="151"/>
                    </a:lnTo>
                    <a:lnTo>
                      <a:pt x="98" y="148"/>
                    </a:lnTo>
                    <a:lnTo>
                      <a:pt x="105" y="148"/>
                    </a:lnTo>
                    <a:lnTo>
                      <a:pt x="112" y="146"/>
                    </a:lnTo>
                    <a:lnTo>
                      <a:pt x="120" y="146"/>
                    </a:lnTo>
                    <a:lnTo>
                      <a:pt x="127" y="143"/>
                    </a:lnTo>
                    <a:lnTo>
                      <a:pt x="127" y="0"/>
                    </a:lnTo>
                    <a:lnTo>
                      <a:pt x="112" y="0"/>
                    </a:lnTo>
                    <a:lnTo>
                      <a:pt x="103" y="2"/>
                    </a:lnTo>
                    <a:lnTo>
                      <a:pt x="67" y="2"/>
                    </a:lnTo>
                    <a:lnTo>
                      <a:pt x="60" y="4"/>
                    </a:lnTo>
                    <a:lnTo>
                      <a:pt x="50" y="4"/>
                    </a:lnTo>
                    <a:lnTo>
                      <a:pt x="43" y="7"/>
                    </a:lnTo>
                    <a:lnTo>
                      <a:pt x="36" y="7"/>
                    </a:lnTo>
                    <a:lnTo>
                      <a:pt x="28" y="9"/>
                    </a:lnTo>
                    <a:lnTo>
                      <a:pt x="21" y="12"/>
                    </a:lnTo>
                    <a:lnTo>
                      <a:pt x="7" y="16"/>
                    </a:lnTo>
                    <a:lnTo>
                      <a:pt x="0" y="60"/>
                    </a:lnTo>
                    <a:lnTo>
                      <a:pt x="0" y="91"/>
                    </a:lnTo>
                    <a:lnTo>
                      <a:pt x="2" y="108"/>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2" name="Freeform 5528"/>
              <p:cNvSpPr>
                <a:spLocks/>
              </p:cNvSpPr>
              <p:nvPr/>
            </p:nvSpPr>
            <p:spPr bwMode="auto">
              <a:xfrm>
                <a:off x="7075" y="8817"/>
                <a:ext cx="122" cy="142"/>
              </a:xfrm>
              <a:custGeom>
                <a:avLst/>
                <a:gdLst/>
                <a:ahLst/>
                <a:cxnLst>
                  <a:cxn ang="0">
                    <a:pos x="2" y="100"/>
                  </a:cxn>
                  <a:cxn ang="0">
                    <a:pos x="4" y="117"/>
                  </a:cxn>
                  <a:cxn ang="0">
                    <a:pos x="7" y="136"/>
                  </a:cxn>
                  <a:cxn ang="0">
                    <a:pos x="14" y="136"/>
                  </a:cxn>
                  <a:cxn ang="0">
                    <a:pos x="21" y="139"/>
                  </a:cxn>
                  <a:cxn ang="0">
                    <a:pos x="28" y="139"/>
                  </a:cxn>
                  <a:cxn ang="0">
                    <a:pos x="36" y="141"/>
                  </a:cxn>
                  <a:cxn ang="0">
                    <a:pos x="93" y="141"/>
                  </a:cxn>
                  <a:cxn ang="0">
                    <a:pos x="98" y="139"/>
                  </a:cxn>
                  <a:cxn ang="0">
                    <a:pos x="105" y="139"/>
                  </a:cxn>
                  <a:cxn ang="0">
                    <a:pos x="120" y="134"/>
                  </a:cxn>
                  <a:cxn ang="0">
                    <a:pos x="122" y="100"/>
                  </a:cxn>
                  <a:cxn ang="0">
                    <a:pos x="122" y="31"/>
                  </a:cxn>
                  <a:cxn ang="0">
                    <a:pos x="120" y="0"/>
                  </a:cxn>
                  <a:cxn ang="0">
                    <a:pos x="69" y="0"/>
                  </a:cxn>
                  <a:cxn ang="0">
                    <a:pos x="64" y="2"/>
                  </a:cxn>
                  <a:cxn ang="0">
                    <a:pos x="50" y="2"/>
                  </a:cxn>
                  <a:cxn ang="0">
                    <a:pos x="43" y="4"/>
                  </a:cxn>
                  <a:cxn ang="0">
                    <a:pos x="36" y="4"/>
                  </a:cxn>
                  <a:cxn ang="0">
                    <a:pos x="28" y="7"/>
                  </a:cxn>
                  <a:cxn ang="0">
                    <a:pos x="7" y="14"/>
                  </a:cxn>
                  <a:cxn ang="0">
                    <a:pos x="2" y="43"/>
                  </a:cxn>
                  <a:cxn ang="0">
                    <a:pos x="0" y="55"/>
                  </a:cxn>
                  <a:cxn ang="0">
                    <a:pos x="0" y="86"/>
                  </a:cxn>
                  <a:cxn ang="0">
                    <a:pos x="2" y="100"/>
                  </a:cxn>
                </a:cxnLst>
                <a:rect l="0" t="0" r="r" b="b"/>
                <a:pathLst>
                  <a:path w="122" h="142">
                    <a:moveTo>
                      <a:pt x="2" y="100"/>
                    </a:moveTo>
                    <a:lnTo>
                      <a:pt x="4" y="117"/>
                    </a:lnTo>
                    <a:lnTo>
                      <a:pt x="7" y="136"/>
                    </a:lnTo>
                    <a:lnTo>
                      <a:pt x="14" y="136"/>
                    </a:lnTo>
                    <a:lnTo>
                      <a:pt x="21" y="139"/>
                    </a:lnTo>
                    <a:lnTo>
                      <a:pt x="28" y="139"/>
                    </a:lnTo>
                    <a:lnTo>
                      <a:pt x="36" y="141"/>
                    </a:lnTo>
                    <a:lnTo>
                      <a:pt x="93" y="141"/>
                    </a:lnTo>
                    <a:lnTo>
                      <a:pt x="98" y="139"/>
                    </a:lnTo>
                    <a:lnTo>
                      <a:pt x="105" y="139"/>
                    </a:lnTo>
                    <a:lnTo>
                      <a:pt x="120" y="134"/>
                    </a:lnTo>
                    <a:lnTo>
                      <a:pt x="122" y="100"/>
                    </a:lnTo>
                    <a:lnTo>
                      <a:pt x="122" y="31"/>
                    </a:lnTo>
                    <a:lnTo>
                      <a:pt x="120" y="0"/>
                    </a:lnTo>
                    <a:lnTo>
                      <a:pt x="69" y="0"/>
                    </a:lnTo>
                    <a:lnTo>
                      <a:pt x="64" y="2"/>
                    </a:lnTo>
                    <a:lnTo>
                      <a:pt x="50" y="2"/>
                    </a:lnTo>
                    <a:lnTo>
                      <a:pt x="43" y="4"/>
                    </a:lnTo>
                    <a:lnTo>
                      <a:pt x="36" y="4"/>
                    </a:lnTo>
                    <a:lnTo>
                      <a:pt x="28" y="7"/>
                    </a:lnTo>
                    <a:lnTo>
                      <a:pt x="7" y="14"/>
                    </a:lnTo>
                    <a:lnTo>
                      <a:pt x="2" y="43"/>
                    </a:lnTo>
                    <a:lnTo>
                      <a:pt x="0" y="55"/>
                    </a:lnTo>
                    <a:lnTo>
                      <a:pt x="0" y="86"/>
                    </a:lnTo>
                    <a:lnTo>
                      <a:pt x="2"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3" name="Freeform 5529"/>
              <p:cNvSpPr>
                <a:spLocks/>
              </p:cNvSpPr>
              <p:nvPr/>
            </p:nvSpPr>
            <p:spPr bwMode="auto">
              <a:xfrm>
                <a:off x="7077" y="8820"/>
                <a:ext cx="115" cy="136"/>
              </a:xfrm>
              <a:custGeom>
                <a:avLst/>
                <a:gdLst/>
                <a:ahLst/>
                <a:cxnLst>
                  <a:cxn ang="0">
                    <a:pos x="7" y="129"/>
                  </a:cxn>
                  <a:cxn ang="0">
                    <a:pos x="14" y="132"/>
                  </a:cxn>
                  <a:cxn ang="0">
                    <a:pos x="21" y="132"/>
                  </a:cxn>
                  <a:cxn ang="0">
                    <a:pos x="28" y="134"/>
                  </a:cxn>
                  <a:cxn ang="0">
                    <a:pos x="33" y="134"/>
                  </a:cxn>
                  <a:cxn ang="0">
                    <a:pos x="40" y="136"/>
                  </a:cxn>
                  <a:cxn ang="0">
                    <a:pos x="81" y="136"/>
                  </a:cxn>
                  <a:cxn ang="0">
                    <a:pos x="88" y="134"/>
                  </a:cxn>
                  <a:cxn ang="0">
                    <a:pos x="93" y="134"/>
                  </a:cxn>
                  <a:cxn ang="0">
                    <a:pos x="115" y="127"/>
                  </a:cxn>
                  <a:cxn ang="0">
                    <a:pos x="115" y="31"/>
                  </a:cxn>
                  <a:cxn ang="0">
                    <a:pos x="112" y="0"/>
                  </a:cxn>
                  <a:cxn ang="0">
                    <a:pos x="67" y="0"/>
                  </a:cxn>
                  <a:cxn ang="0">
                    <a:pos x="60" y="2"/>
                  </a:cxn>
                  <a:cxn ang="0">
                    <a:pos x="47" y="2"/>
                  </a:cxn>
                  <a:cxn ang="0">
                    <a:pos x="40" y="4"/>
                  </a:cxn>
                  <a:cxn ang="0">
                    <a:pos x="33" y="4"/>
                  </a:cxn>
                  <a:cxn ang="0">
                    <a:pos x="26" y="7"/>
                  </a:cxn>
                  <a:cxn ang="0">
                    <a:pos x="21" y="9"/>
                  </a:cxn>
                  <a:cxn ang="0">
                    <a:pos x="7" y="14"/>
                  </a:cxn>
                  <a:cxn ang="0">
                    <a:pos x="4" y="28"/>
                  </a:cxn>
                  <a:cxn ang="0">
                    <a:pos x="2" y="40"/>
                  </a:cxn>
                  <a:cxn ang="0">
                    <a:pos x="0" y="55"/>
                  </a:cxn>
                  <a:cxn ang="0">
                    <a:pos x="0" y="81"/>
                  </a:cxn>
                  <a:cxn ang="0">
                    <a:pos x="2" y="96"/>
                  </a:cxn>
                  <a:cxn ang="0">
                    <a:pos x="7" y="129"/>
                  </a:cxn>
                </a:cxnLst>
                <a:rect l="0" t="0" r="r" b="b"/>
                <a:pathLst>
                  <a:path w="115" h="136">
                    <a:moveTo>
                      <a:pt x="7" y="129"/>
                    </a:moveTo>
                    <a:lnTo>
                      <a:pt x="14" y="132"/>
                    </a:lnTo>
                    <a:lnTo>
                      <a:pt x="21" y="132"/>
                    </a:lnTo>
                    <a:lnTo>
                      <a:pt x="28" y="134"/>
                    </a:lnTo>
                    <a:lnTo>
                      <a:pt x="33" y="134"/>
                    </a:lnTo>
                    <a:lnTo>
                      <a:pt x="40" y="136"/>
                    </a:lnTo>
                    <a:lnTo>
                      <a:pt x="81" y="136"/>
                    </a:lnTo>
                    <a:lnTo>
                      <a:pt x="88" y="134"/>
                    </a:lnTo>
                    <a:lnTo>
                      <a:pt x="93" y="134"/>
                    </a:lnTo>
                    <a:lnTo>
                      <a:pt x="115" y="127"/>
                    </a:lnTo>
                    <a:lnTo>
                      <a:pt x="115" y="31"/>
                    </a:lnTo>
                    <a:lnTo>
                      <a:pt x="112" y="0"/>
                    </a:lnTo>
                    <a:lnTo>
                      <a:pt x="67" y="0"/>
                    </a:lnTo>
                    <a:lnTo>
                      <a:pt x="60" y="2"/>
                    </a:lnTo>
                    <a:lnTo>
                      <a:pt x="47" y="2"/>
                    </a:lnTo>
                    <a:lnTo>
                      <a:pt x="40" y="4"/>
                    </a:lnTo>
                    <a:lnTo>
                      <a:pt x="33" y="4"/>
                    </a:lnTo>
                    <a:lnTo>
                      <a:pt x="26" y="7"/>
                    </a:lnTo>
                    <a:lnTo>
                      <a:pt x="21" y="9"/>
                    </a:lnTo>
                    <a:lnTo>
                      <a:pt x="7" y="14"/>
                    </a:lnTo>
                    <a:lnTo>
                      <a:pt x="4" y="28"/>
                    </a:lnTo>
                    <a:lnTo>
                      <a:pt x="2" y="40"/>
                    </a:lnTo>
                    <a:lnTo>
                      <a:pt x="0" y="55"/>
                    </a:lnTo>
                    <a:lnTo>
                      <a:pt x="0" y="81"/>
                    </a:lnTo>
                    <a:lnTo>
                      <a:pt x="2" y="96"/>
                    </a:lnTo>
                    <a:lnTo>
                      <a:pt x="7" y="129"/>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4" name="Freeform 5530"/>
              <p:cNvSpPr>
                <a:spLocks/>
              </p:cNvSpPr>
              <p:nvPr/>
            </p:nvSpPr>
            <p:spPr bwMode="auto">
              <a:xfrm>
                <a:off x="7080" y="8822"/>
                <a:ext cx="110" cy="132"/>
              </a:xfrm>
              <a:custGeom>
                <a:avLst/>
                <a:gdLst/>
                <a:ahLst/>
                <a:cxnLst>
                  <a:cxn ang="0">
                    <a:pos x="4" y="105"/>
                  </a:cxn>
                  <a:cxn ang="0">
                    <a:pos x="7" y="122"/>
                  </a:cxn>
                  <a:cxn ang="0">
                    <a:pos x="21" y="127"/>
                  </a:cxn>
                  <a:cxn ang="0">
                    <a:pos x="26" y="127"/>
                  </a:cxn>
                  <a:cxn ang="0">
                    <a:pos x="33" y="129"/>
                  </a:cxn>
                  <a:cxn ang="0">
                    <a:pos x="38" y="129"/>
                  </a:cxn>
                  <a:cxn ang="0">
                    <a:pos x="45" y="132"/>
                  </a:cxn>
                  <a:cxn ang="0">
                    <a:pos x="64" y="132"/>
                  </a:cxn>
                  <a:cxn ang="0">
                    <a:pos x="69" y="129"/>
                  </a:cxn>
                  <a:cxn ang="0">
                    <a:pos x="76" y="129"/>
                  </a:cxn>
                  <a:cxn ang="0">
                    <a:pos x="81" y="127"/>
                  </a:cxn>
                  <a:cxn ang="0">
                    <a:pos x="88" y="127"/>
                  </a:cxn>
                  <a:cxn ang="0">
                    <a:pos x="96" y="124"/>
                  </a:cxn>
                  <a:cxn ang="0">
                    <a:pos x="100" y="122"/>
                  </a:cxn>
                  <a:cxn ang="0">
                    <a:pos x="107" y="120"/>
                  </a:cxn>
                  <a:cxn ang="0">
                    <a:pos x="110" y="91"/>
                  </a:cxn>
                  <a:cxn ang="0">
                    <a:pos x="110" y="31"/>
                  </a:cxn>
                  <a:cxn ang="0">
                    <a:pos x="107" y="2"/>
                  </a:cxn>
                  <a:cxn ang="0">
                    <a:pos x="96" y="2"/>
                  </a:cxn>
                  <a:cxn ang="0">
                    <a:pos x="88" y="0"/>
                  </a:cxn>
                  <a:cxn ang="0">
                    <a:pos x="64" y="0"/>
                  </a:cxn>
                  <a:cxn ang="0">
                    <a:pos x="57" y="2"/>
                  </a:cxn>
                  <a:cxn ang="0">
                    <a:pos x="45" y="2"/>
                  </a:cxn>
                  <a:cxn ang="0">
                    <a:pos x="38" y="4"/>
                  </a:cxn>
                  <a:cxn ang="0">
                    <a:pos x="33" y="4"/>
                  </a:cxn>
                  <a:cxn ang="0">
                    <a:pos x="26" y="7"/>
                  </a:cxn>
                  <a:cxn ang="0">
                    <a:pos x="21" y="9"/>
                  </a:cxn>
                  <a:cxn ang="0">
                    <a:pos x="7" y="14"/>
                  </a:cxn>
                  <a:cxn ang="0">
                    <a:pos x="2" y="38"/>
                  </a:cxn>
                  <a:cxn ang="0">
                    <a:pos x="0" y="52"/>
                  </a:cxn>
                  <a:cxn ang="0">
                    <a:pos x="0" y="91"/>
                  </a:cxn>
                  <a:cxn ang="0">
                    <a:pos x="4" y="105"/>
                  </a:cxn>
                </a:cxnLst>
                <a:rect l="0" t="0" r="r" b="b"/>
                <a:pathLst>
                  <a:path w="110" h="132">
                    <a:moveTo>
                      <a:pt x="4" y="105"/>
                    </a:moveTo>
                    <a:lnTo>
                      <a:pt x="7" y="122"/>
                    </a:lnTo>
                    <a:lnTo>
                      <a:pt x="21" y="127"/>
                    </a:lnTo>
                    <a:lnTo>
                      <a:pt x="26" y="127"/>
                    </a:lnTo>
                    <a:lnTo>
                      <a:pt x="33" y="129"/>
                    </a:lnTo>
                    <a:lnTo>
                      <a:pt x="38" y="129"/>
                    </a:lnTo>
                    <a:lnTo>
                      <a:pt x="45" y="132"/>
                    </a:lnTo>
                    <a:lnTo>
                      <a:pt x="64" y="132"/>
                    </a:lnTo>
                    <a:lnTo>
                      <a:pt x="69" y="129"/>
                    </a:lnTo>
                    <a:lnTo>
                      <a:pt x="76" y="129"/>
                    </a:lnTo>
                    <a:lnTo>
                      <a:pt x="81" y="127"/>
                    </a:lnTo>
                    <a:lnTo>
                      <a:pt x="88" y="127"/>
                    </a:lnTo>
                    <a:lnTo>
                      <a:pt x="96" y="124"/>
                    </a:lnTo>
                    <a:lnTo>
                      <a:pt x="100" y="122"/>
                    </a:lnTo>
                    <a:lnTo>
                      <a:pt x="107" y="120"/>
                    </a:lnTo>
                    <a:lnTo>
                      <a:pt x="110" y="91"/>
                    </a:lnTo>
                    <a:lnTo>
                      <a:pt x="110" y="31"/>
                    </a:lnTo>
                    <a:lnTo>
                      <a:pt x="107" y="2"/>
                    </a:lnTo>
                    <a:lnTo>
                      <a:pt x="96" y="2"/>
                    </a:lnTo>
                    <a:lnTo>
                      <a:pt x="88" y="0"/>
                    </a:lnTo>
                    <a:lnTo>
                      <a:pt x="64" y="0"/>
                    </a:lnTo>
                    <a:lnTo>
                      <a:pt x="57" y="2"/>
                    </a:lnTo>
                    <a:lnTo>
                      <a:pt x="45" y="2"/>
                    </a:lnTo>
                    <a:lnTo>
                      <a:pt x="38" y="4"/>
                    </a:lnTo>
                    <a:lnTo>
                      <a:pt x="33" y="4"/>
                    </a:lnTo>
                    <a:lnTo>
                      <a:pt x="26" y="7"/>
                    </a:lnTo>
                    <a:lnTo>
                      <a:pt x="21" y="9"/>
                    </a:lnTo>
                    <a:lnTo>
                      <a:pt x="7" y="14"/>
                    </a:lnTo>
                    <a:lnTo>
                      <a:pt x="2" y="38"/>
                    </a:lnTo>
                    <a:lnTo>
                      <a:pt x="0" y="52"/>
                    </a:lnTo>
                    <a:lnTo>
                      <a:pt x="0" y="91"/>
                    </a:lnTo>
                    <a:lnTo>
                      <a:pt x="4" y="105"/>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5" name="Freeform 5531"/>
              <p:cNvSpPr>
                <a:spLocks/>
              </p:cNvSpPr>
              <p:nvPr/>
            </p:nvSpPr>
            <p:spPr bwMode="auto">
              <a:xfrm>
                <a:off x="7080" y="8827"/>
                <a:ext cx="105" cy="122"/>
              </a:xfrm>
              <a:custGeom>
                <a:avLst/>
                <a:gdLst/>
                <a:ahLst/>
                <a:cxnLst>
                  <a:cxn ang="0">
                    <a:pos x="103" y="2"/>
                  </a:cxn>
                  <a:cxn ang="0">
                    <a:pos x="103" y="2"/>
                  </a:cxn>
                  <a:cxn ang="0">
                    <a:pos x="98" y="0"/>
                  </a:cxn>
                  <a:cxn ang="0">
                    <a:pos x="45" y="0"/>
                  </a:cxn>
                  <a:cxn ang="0">
                    <a:pos x="40" y="2"/>
                  </a:cxn>
                  <a:cxn ang="0">
                    <a:pos x="33" y="2"/>
                  </a:cxn>
                  <a:cxn ang="0">
                    <a:pos x="28" y="4"/>
                  </a:cxn>
                  <a:cxn ang="0">
                    <a:pos x="21" y="7"/>
                  </a:cxn>
                  <a:cxn ang="0">
                    <a:pos x="12" y="11"/>
                  </a:cxn>
                  <a:cxn ang="0">
                    <a:pos x="7" y="23"/>
                  </a:cxn>
                  <a:cxn ang="0">
                    <a:pos x="0" y="60"/>
                  </a:cxn>
                  <a:cxn ang="0">
                    <a:pos x="2" y="71"/>
                  </a:cxn>
                  <a:cxn ang="0">
                    <a:pos x="2" y="83"/>
                  </a:cxn>
                  <a:cxn ang="0">
                    <a:pos x="12" y="112"/>
                  </a:cxn>
                  <a:cxn ang="0">
                    <a:pos x="16" y="115"/>
                  </a:cxn>
                  <a:cxn ang="0">
                    <a:pos x="21" y="117"/>
                  </a:cxn>
                  <a:cxn ang="0">
                    <a:pos x="28" y="120"/>
                  </a:cxn>
                  <a:cxn ang="0">
                    <a:pos x="33" y="122"/>
                  </a:cxn>
                  <a:cxn ang="0">
                    <a:pos x="69" y="122"/>
                  </a:cxn>
                  <a:cxn ang="0">
                    <a:pos x="74" y="120"/>
                  </a:cxn>
                  <a:cxn ang="0">
                    <a:pos x="81" y="120"/>
                  </a:cxn>
                  <a:cxn ang="0">
                    <a:pos x="86" y="117"/>
                  </a:cxn>
                  <a:cxn ang="0">
                    <a:pos x="91" y="115"/>
                  </a:cxn>
                  <a:cxn ang="0">
                    <a:pos x="98" y="112"/>
                  </a:cxn>
                  <a:cxn ang="0">
                    <a:pos x="103" y="112"/>
                  </a:cxn>
                  <a:cxn ang="0">
                    <a:pos x="105" y="83"/>
                  </a:cxn>
                  <a:cxn ang="0">
                    <a:pos x="105" y="28"/>
                  </a:cxn>
                  <a:cxn ang="0">
                    <a:pos x="103" y="2"/>
                  </a:cxn>
                </a:cxnLst>
                <a:rect l="0" t="0" r="r" b="b"/>
                <a:pathLst>
                  <a:path w="105" h="122">
                    <a:moveTo>
                      <a:pt x="103" y="2"/>
                    </a:moveTo>
                    <a:lnTo>
                      <a:pt x="103" y="2"/>
                    </a:lnTo>
                    <a:lnTo>
                      <a:pt x="98" y="0"/>
                    </a:lnTo>
                    <a:lnTo>
                      <a:pt x="45" y="0"/>
                    </a:lnTo>
                    <a:lnTo>
                      <a:pt x="40" y="2"/>
                    </a:lnTo>
                    <a:lnTo>
                      <a:pt x="33" y="2"/>
                    </a:lnTo>
                    <a:lnTo>
                      <a:pt x="28" y="4"/>
                    </a:lnTo>
                    <a:lnTo>
                      <a:pt x="21" y="7"/>
                    </a:lnTo>
                    <a:lnTo>
                      <a:pt x="12" y="11"/>
                    </a:lnTo>
                    <a:lnTo>
                      <a:pt x="7" y="23"/>
                    </a:lnTo>
                    <a:lnTo>
                      <a:pt x="0" y="60"/>
                    </a:lnTo>
                    <a:lnTo>
                      <a:pt x="2" y="71"/>
                    </a:lnTo>
                    <a:lnTo>
                      <a:pt x="2" y="83"/>
                    </a:lnTo>
                    <a:lnTo>
                      <a:pt x="12" y="112"/>
                    </a:lnTo>
                    <a:lnTo>
                      <a:pt x="16" y="115"/>
                    </a:lnTo>
                    <a:lnTo>
                      <a:pt x="21" y="117"/>
                    </a:lnTo>
                    <a:lnTo>
                      <a:pt x="28" y="120"/>
                    </a:lnTo>
                    <a:lnTo>
                      <a:pt x="33" y="122"/>
                    </a:lnTo>
                    <a:lnTo>
                      <a:pt x="69" y="122"/>
                    </a:lnTo>
                    <a:lnTo>
                      <a:pt x="74" y="120"/>
                    </a:lnTo>
                    <a:lnTo>
                      <a:pt x="81" y="120"/>
                    </a:lnTo>
                    <a:lnTo>
                      <a:pt x="86" y="117"/>
                    </a:lnTo>
                    <a:lnTo>
                      <a:pt x="91" y="115"/>
                    </a:lnTo>
                    <a:lnTo>
                      <a:pt x="98" y="112"/>
                    </a:lnTo>
                    <a:lnTo>
                      <a:pt x="103" y="112"/>
                    </a:lnTo>
                    <a:lnTo>
                      <a:pt x="105" y="83"/>
                    </a:lnTo>
                    <a:lnTo>
                      <a:pt x="105" y="28"/>
                    </a:lnTo>
                    <a:lnTo>
                      <a:pt x="103" y="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6" name="Freeform 5532"/>
              <p:cNvSpPr>
                <a:spLocks/>
              </p:cNvSpPr>
              <p:nvPr/>
            </p:nvSpPr>
            <p:spPr bwMode="auto">
              <a:xfrm>
                <a:off x="7082" y="8829"/>
                <a:ext cx="101" cy="118"/>
              </a:xfrm>
              <a:custGeom>
                <a:avLst/>
                <a:gdLst/>
                <a:ahLst/>
                <a:cxnLst>
                  <a:cxn ang="0">
                    <a:pos x="12" y="14"/>
                  </a:cxn>
                  <a:cxn ang="0">
                    <a:pos x="7" y="23"/>
                  </a:cxn>
                  <a:cxn ang="0">
                    <a:pos x="4" y="33"/>
                  </a:cxn>
                  <a:cxn ang="0">
                    <a:pos x="2" y="45"/>
                  </a:cxn>
                  <a:cxn ang="0">
                    <a:pos x="0" y="55"/>
                  </a:cxn>
                  <a:cxn ang="0">
                    <a:pos x="2" y="67"/>
                  </a:cxn>
                  <a:cxn ang="0">
                    <a:pos x="2" y="79"/>
                  </a:cxn>
                  <a:cxn ang="0">
                    <a:pos x="7" y="91"/>
                  </a:cxn>
                  <a:cxn ang="0">
                    <a:pos x="12" y="105"/>
                  </a:cxn>
                  <a:cxn ang="0">
                    <a:pos x="26" y="112"/>
                  </a:cxn>
                  <a:cxn ang="0">
                    <a:pos x="33" y="115"/>
                  </a:cxn>
                  <a:cxn ang="0">
                    <a:pos x="38" y="115"/>
                  </a:cxn>
                  <a:cxn ang="0">
                    <a:pos x="43" y="117"/>
                  </a:cxn>
                  <a:cxn ang="0">
                    <a:pos x="60" y="117"/>
                  </a:cxn>
                  <a:cxn ang="0">
                    <a:pos x="64" y="115"/>
                  </a:cxn>
                  <a:cxn ang="0">
                    <a:pos x="69" y="115"/>
                  </a:cxn>
                  <a:cxn ang="0">
                    <a:pos x="76" y="112"/>
                  </a:cxn>
                  <a:cxn ang="0">
                    <a:pos x="81" y="110"/>
                  </a:cxn>
                  <a:cxn ang="0">
                    <a:pos x="86" y="110"/>
                  </a:cxn>
                  <a:cxn ang="0">
                    <a:pos x="96" y="105"/>
                  </a:cxn>
                  <a:cxn ang="0">
                    <a:pos x="100" y="79"/>
                  </a:cxn>
                  <a:cxn ang="0">
                    <a:pos x="100" y="26"/>
                  </a:cxn>
                  <a:cxn ang="0">
                    <a:pos x="96" y="2"/>
                  </a:cxn>
                  <a:cxn ang="0">
                    <a:pos x="86" y="2"/>
                  </a:cxn>
                  <a:cxn ang="0">
                    <a:pos x="81" y="0"/>
                  </a:cxn>
                  <a:cxn ang="0">
                    <a:pos x="43" y="0"/>
                  </a:cxn>
                  <a:cxn ang="0">
                    <a:pos x="38" y="2"/>
                  </a:cxn>
                  <a:cxn ang="0">
                    <a:pos x="31" y="2"/>
                  </a:cxn>
                  <a:cxn ang="0">
                    <a:pos x="16" y="9"/>
                  </a:cxn>
                  <a:cxn ang="0">
                    <a:pos x="12" y="14"/>
                  </a:cxn>
                </a:cxnLst>
                <a:rect l="0" t="0" r="r" b="b"/>
                <a:pathLst>
                  <a:path w="101" h="118">
                    <a:moveTo>
                      <a:pt x="12" y="14"/>
                    </a:moveTo>
                    <a:lnTo>
                      <a:pt x="7" y="23"/>
                    </a:lnTo>
                    <a:lnTo>
                      <a:pt x="4" y="33"/>
                    </a:lnTo>
                    <a:lnTo>
                      <a:pt x="2" y="45"/>
                    </a:lnTo>
                    <a:lnTo>
                      <a:pt x="0" y="55"/>
                    </a:lnTo>
                    <a:lnTo>
                      <a:pt x="2" y="67"/>
                    </a:lnTo>
                    <a:lnTo>
                      <a:pt x="2" y="79"/>
                    </a:lnTo>
                    <a:lnTo>
                      <a:pt x="7" y="91"/>
                    </a:lnTo>
                    <a:lnTo>
                      <a:pt x="12" y="105"/>
                    </a:lnTo>
                    <a:lnTo>
                      <a:pt x="26" y="112"/>
                    </a:lnTo>
                    <a:lnTo>
                      <a:pt x="33" y="115"/>
                    </a:lnTo>
                    <a:lnTo>
                      <a:pt x="38" y="115"/>
                    </a:lnTo>
                    <a:lnTo>
                      <a:pt x="43" y="117"/>
                    </a:lnTo>
                    <a:lnTo>
                      <a:pt x="60" y="117"/>
                    </a:lnTo>
                    <a:lnTo>
                      <a:pt x="64" y="115"/>
                    </a:lnTo>
                    <a:lnTo>
                      <a:pt x="69" y="115"/>
                    </a:lnTo>
                    <a:lnTo>
                      <a:pt x="76" y="112"/>
                    </a:lnTo>
                    <a:lnTo>
                      <a:pt x="81" y="110"/>
                    </a:lnTo>
                    <a:lnTo>
                      <a:pt x="86" y="110"/>
                    </a:lnTo>
                    <a:lnTo>
                      <a:pt x="96" y="105"/>
                    </a:lnTo>
                    <a:lnTo>
                      <a:pt x="100" y="79"/>
                    </a:lnTo>
                    <a:lnTo>
                      <a:pt x="100" y="26"/>
                    </a:lnTo>
                    <a:lnTo>
                      <a:pt x="96" y="2"/>
                    </a:lnTo>
                    <a:lnTo>
                      <a:pt x="86" y="2"/>
                    </a:lnTo>
                    <a:lnTo>
                      <a:pt x="81" y="0"/>
                    </a:lnTo>
                    <a:lnTo>
                      <a:pt x="43" y="0"/>
                    </a:lnTo>
                    <a:lnTo>
                      <a:pt x="38" y="2"/>
                    </a:lnTo>
                    <a:lnTo>
                      <a:pt x="31" y="2"/>
                    </a:lnTo>
                    <a:lnTo>
                      <a:pt x="16" y="9"/>
                    </a:lnTo>
                    <a:lnTo>
                      <a:pt x="12" y="14"/>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7" name="Freeform 5533"/>
              <p:cNvSpPr>
                <a:spLocks/>
              </p:cNvSpPr>
              <p:nvPr/>
            </p:nvSpPr>
            <p:spPr bwMode="auto">
              <a:xfrm>
                <a:off x="7084" y="8832"/>
                <a:ext cx="96" cy="112"/>
              </a:xfrm>
              <a:custGeom>
                <a:avLst/>
                <a:gdLst/>
                <a:ahLst/>
                <a:cxnLst>
                  <a:cxn ang="0">
                    <a:pos x="26" y="107"/>
                  </a:cxn>
                  <a:cxn ang="0">
                    <a:pos x="31" y="107"/>
                  </a:cxn>
                  <a:cxn ang="0">
                    <a:pos x="36" y="110"/>
                  </a:cxn>
                  <a:cxn ang="0">
                    <a:pos x="40" y="110"/>
                  </a:cxn>
                  <a:cxn ang="0">
                    <a:pos x="45" y="112"/>
                  </a:cxn>
                  <a:cxn ang="0">
                    <a:pos x="50" y="110"/>
                  </a:cxn>
                  <a:cxn ang="0">
                    <a:pos x="60" y="110"/>
                  </a:cxn>
                  <a:cxn ang="0">
                    <a:pos x="64" y="107"/>
                  </a:cxn>
                  <a:cxn ang="0">
                    <a:pos x="69" y="107"/>
                  </a:cxn>
                  <a:cxn ang="0">
                    <a:pos x="76" y="105"/>
                  </a:cxn>
                  <a:cxn ang="0">
                    <a:pos x="91" y="98"/>
                  </a:cxn>
                  <a:cxn ang="0">
                    <a:pos x="96" y="50"/>
                  </a:cxn>
                  <a:cxn ang="0">
                    <a:pos x="93" y="26"/>
                  </a:cxn>
                  <a:cxn ang="0">
                    <a:pos x="91" y="4"/>
                  </a:cxn>
                  <a:cxn ang="0">
                    <a:pos x="86" y="2"/>
                  </a:cxn>
                  <a:cxn ang="0">
                    <a:pos x="79" y="2"/>
                  </a:cxn>
                  <a:cxn ang="0">
                    <a:pos x="74" y="0"/>
                  </a:cxn>
                  <a:cxn ang="0">
                    <a:pos x="36" y="0"/>
                  </a:cxn>
                  <a:cxn ang="0">
                    <a:pos x="16" y="9"/>
                  </a:cxn>
                  <a:cxn ang="0">
                    <a:pos x="11" y="14"/>
                  </a:cxn>
                  <a:cxn ang="0">
                    <a:pos x="7" y="23"/>
                  </a:cxn>
                  <a:cxn ang="0">
                    <a:pos x="0" y="52"/>
                  </a:cxn>
                  <a:cxn ang="0">
                    <a:pos x="0" y="64"/>
                  </a:cxn>
                  <a:cxn ang="0">
                    <a:pos x="2" y="74"/>
                  </a:cxn>
                  <a:cxn ang="0">
                    <a:pos x="11" y="98"/>
                  </a:cxn>
                  <a:cxn ang="0">
                    <a:pos x="16" y="103"/>
                  </a:cxn>
                  <a:cxn ang="0">
                    <a:pos x="26" y="107"/>
                  </a:cxn>
                </a:cxnLst>
                <a:rect l="0" t="0" r="r" b="b"/>
                <a:pathLst>
                  <a:path w="96" h="112">
                    <a:moveTo>
                      <a:pt x="26" y="107"/>
                    </a:moveTo>
                    <a:lnTo>
                      <a:pt x="31" y="107"/>
                    </a:lnTo>
                    <a:lnTo>
                      <a:pt x="36" y="110"/>
                    </a:lnTo>
                    <a:lnTo>
                      <a:pt x="40" y="110"/>
                    </a:lnTo>
                    <a:lnTo>
                      <a:pt x="45" y="112"/>
                    </a:lnTo>
                    <a:lnTo>
                      <a:pt x="50" y="110"/>
                    </a:lnTo>
                    <a:lnTo>
                      <a:pt x="60" y="110"/>
                    </a:lnTo>
                    <a:lnTo>
                      <a:pt x="64" y="107"/>
                    </a:lnTo>
                    <a:lnTo>
                      <a:pt x="69" y="107"/>
                    </a:lnTo>
                    <a:lnTo>
                      <a:pt x="76" y="105"/>
                    </a:lnTo>
                    <a:lnTo>
                      <a:pt x="91" y="98"/>
                    </a:lnTo>
                    <a:lnTo>
                      <a:pt x="96" y="50"/>
                    </a:lnTo>
                    <a:lnTo>
                      <a:pt x="93" y="26"/>
                    </a:lnTo>
                    <a:lnTo>
                      <a:pt x="91" y="4"/>
                    </a:lnTo>
                    <a:lnTo>
                      <a:pt x="86" y="2"/>
                    </a:lnTo>
                    <a:lnTo>
                      <a:pt x="79" y="2"/>
                    </a:lnTo>
                    <a:lnTo>
                      <a:pt x="74" y="0"/>
                    </a:lnTo>
                    <a:lnTo>
                      <a:pt x="36" y="0"/>
                    </a:lnTo>
                    <a:lnTo>
                      <a:pt x="16" y="9"/>
                    </a:lnTo>
                    <a:lnTo>
                      <a:pt x="11" y="14"/>
                    </a:lnTo>
                    <a:lnTo>
                      <a:pt x="7" y="23"/>
                    </a:lnTo>
                    <a:lnTo>
                      <a:pt x="0" y="52"/>
                    </a:lnTo>
                    <a:lnTo>
                      <a:pt x="0" y="64"/>
                    </a:lnTo>
                    <a:lnTo>
                      <a:pt x="2" y="74"/>
                    </a:lnTo>
                    <a:lnTo>
                      <a:pt x="11" y="98"/>
                    </a:lnTo>
                    <a:lnTo>
                      <a:pt x="16" y="103"/>
                    </a:lnTo>
                    <a:lnTo>
                      <a:pt x="26" y="107"/>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8" name="Freeform 5534"/>
              <p:cNvSpPr>
                <a:spLocks/>
              </p:cNvSpPr>
              <p:nvPr/>
            </p:nvSpPr>
            <p:spPr bwMode="auto">
              <a:xfrm>
                <a:off x="7087" y="8834"/>
                <a:ext cx="89" cy="106"/>
              </a:xfrm>
              <a:custGeom>
                <a:avLst/>
                <a:gdLst/>
                <a:ahLst/>
                <a:cxnLst>
                  <a:cxn ang="0">
                    <a:pos x="0" y="50"/>
                  </a:cxn>
                  <a:cxn ang="0">
                    <a:pos x="0" y="60"/>
                  </a:cxn>
                  <a:cxn ang="0">
                    <a:pos x="2" y="69"/>
                  </a:cxn>
                  <a:cxn ang="0">
                    <a:pos x="7" y="79"/>
                  </a:cxn>
                  <a:cxn ang="0">
                    <a:pos x="11" y="91"/>
                  </a:cxn>
                  <a:cxn ang="0">
                    <a:pos x="16" y="95"/>
                  </a:cxn>
                  <a:cxn ang="0">
                    <a:pos x="21" y="98"/>
                  </a:cxn>
                  <a:cxn ang="0">
                    <a:pos x="31" y="103"/>
                  </a:cxn>
                  <a:cxn ang="0">
                    <a:pos x="33" y="105"/>
                  </a:cxn>
                  <a:cxn ang="0">
                    <a:pos x="52" y="105"/>
                  </a:cxn>
                  <a:cxn ang="0">
                    <a:pos x="57" y="103"/>
                  </a:cxn>
                  <a:cxn ang="0">
                    <a:pos x="62" y="103"/>
                  </a:cxn>
                  <a:cxn ang="0">
                    <a:pos x="64" y="100"/>
                  </a:cxn>
                  <a:cxn ang="0">
                    <a:pos x="69" y="98"/>
                  </a:cxn>
                  <a:cxn ang="0">
                    <a:pos x="74" y="95"/>
                  </a:cxn>
                  <a:cxn ang="0">
                    <a:pos x="83" y="91"/>
                  </a:cxn>
                  <a:cxn ang="0">
                    <a:pos x="86" y="79"/>
                  </a:cxn>
                  <a:cxn ang="0">
                    <a:pos x="88" y="69"/>
                  </a:cxn>
                  <a:cxn ang="0">
                    <a:pos x="88" y="26"/>
                  </a:cxn>
                  <a:cxn ang="0">
                    <a:pos x="86" y="14"/>
                  </a:cxn>
                  <a:cxn ang="0">
                    <a:pos x="83" y="4"/>
                  </a:cxn>
                  <a:cxn ang="0">
                    <a:pos x="79" y="4"/>
                  </a:cxn>
                  <a:cxn ang="0">
                    <a:pos x="74" y="2"/>
                  </a:cxn>
                  <a:cxn ang="0">
                    <a:pos x="69" y="2"/>
                  </a:cxn>
                  <a:cxn ang="0">
                    <a:pos x="64" y="0"/>
                  </a:cxn>
                  <a:cxn ang="0">
                    <a:pos x="33" y="0"/>
                  </a:cxn>
                  <a:cxn ang="0">
                    <a:pos x="28" y="2"/>
                  </a:cxn>
                  <a:cxn ang="0">
                    <a:pos x="26" y="4"/>
                  </a:cxn>
                  <a:cxn ang="0">
                    <a:pos x="21" y="7"/>
                  </a:cxn>
                  <a:cxn ang="0">
                    <a:pos x="16" y="9"/>
                  </a:cxn>
                  <a:cxn ang="0">
                    <a:pos x="11" y="14"/>
                  </a:cxn>
                  <a:cxn ang="0">
                    <a:pos x="7" y="23"/>
                  </a:cxn>
                  <a:cxn ang="0">
                    <a:pos x="4" y="31"/>
                  </a:cxn>
                  <a:cxn ang="0">
                    <a:pos x="0" y="50"/>
                  </a:cxn>
                </a:cxnLst>
                <a:rect l="0" t="0" r="r" b="b"/>
                <a:pathLst>
                  <a:path w="89" h="106">
                    <a:moveTo>
                      <a:pt x="0" y="50"/>
                    </a:moveTo>
                    <a:lnTo>
                      <a:pt x="0" y="60"/>
                    </a:lnTo>
                    <a:lnTo>
                      <a:pt x="2" y="69"/>
                    </a:lnTo>
                    <a:lnTo>
                      <a:pt x="7" y="79"/>
                    </a:lnTo>
                    <a:lnTo>
                      <a:pt x="11" y="91"/>
                    </a:lnTo>
                    <a:lnTo>
                      <a:pt x="16" y="95"/>
                    </a:lnTo>
                    <a:lnTo>
                      <a:pt x="21" y="98"/>
                    </a:lnTo>
                    <a:lnTo>
                      <a:pt x="31" y="103"/>
                    </a:lnTo>
                    <a:lnTo>
                      <a:pt x="33" y="105"/>
                    </a:lnTo>
                    <a:lnTo>
                      <a:pt x="52" y="105"/>
                    </a:lnTo>
                    <a:lnTo>
                      <a:pt x="57" y="103"/>
                    </a:lnTo>
                    <a:lnTo>
                      <a:pt x="62" y="103"/>
                    </a:lnTo>
                    <a:lnTo>
                      <a:pt x="64" y="100"/>
                    </a:lnTo>
                    <a:lnTo>
                      <a:pt x="69" y="98"/>
                    </a:lnTo>
                    <a:lnTo>
                      <a:pt x="74" y="95"/>
                    </a:lnTo>
                    <a:lnTo>
                      <a:pt x="83" y="91"/>
                    </a:lnTo>
                    <a:lnTo>
                      <a:pt x="86" y="79"/>
                    </a:lnTo>
                    <a:lnTo>
                      <a:pt x="88" y="69"/>
                    </a:lnTo>
                    <a:lnTo>
                      <a:pt x="88" y="26"/>
                    </a:lnTo>
                    <a:lnTo>
                      <a:pt x="86" y="14"/>
                    </a:lnTo>
                    <a:lnTo>
                      <a:pt x="83" y="4"/>
                    </a:lnTo>
                    <a:lnTo>
                      <a:pt x="79" y="4"/>
                    </a:lnTo>
                    <a:lnTo>
                      <a:pt x="74" y="2"/>
                    </a:lnTo>
                    <a:lnTo>
                      <a:pt x="69" y="2"/>
                    </a:lnTo>
                    <a:lnTo>
                      <a:pt x="64" y="0"/>
                    </a:lnTo>
                    <a:lnTo>
                      <a:pt x="33" y="0"/>
                    </a:lnTo>
                    <a:lnTo>
                      <a:pt x="28" y="2"/>
                    </a:lnTo>
                    <a:lnTo>
                      <a:pt x="26" y="4"/>
                    </a:lnTo>
                    <a:lnTo>
                      <a:pt x="21" y="7"/>
                    </a:lnTo>
                    <a:lnTo>
                      <a:pt x="16" y="9"/>
                    </a:lnTo>
                    <a:lnTo>
                      <a:pt x="11" y="14"/>
                    </a:lnTo>
                    <a:lnTo>
                      <a:pt x="7" y="23"/>
                    </a:lnTo>
                    <a:lnTo>
                      <a:pt x="4" y="31"/>
                    </a:lnTo>
                    <a:lnTo>
                      <a:pt x="0"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9" name="Freeform 5535"/>
              <p:cNvSpPr>
                <a:spLocks/>
              </p:cNvSpPr>
              <p:nvPr/>
            </p:nvSpPr>
            <p:spPr bwMode="auto">
              <a:xfrm>
                <a:off x="7089" y="8836"/>
                <a:ext cx="84" cy="101"/>
              </a:xfrm>
              <a:custGeom>
                <a:avLst/>
                <a:gdLst/>
                <a:ahLst/>
                <a:cxnLst>
                  <a:cxn ang="0">
                    <a:pos x="2" y="31"/>
                  </a:cxn>
                  <a:cxn ang="0">
                    <a:pos x="0" y="38"/>
                  </a:cxn>
                  <a:cxn ang="0">
                    <a:pos x="0" y="55"/>
                  </a:cxn>
                  <a:cxn ang="0">
                    <a:pos x="2" y="64"/>
                  </a:cxn>
                  <a:cxn ang="0">
                    <a:pos x="11" y="84"/>
                  </a:cxn>
                  <a:cxn ang="0">
                    <a:pos x="16" y="88"/>
                  </a:cxn>
                  <a:cxn ang="0">
                    <a:pos x="21" y="91"/>
                  </a:cxn>
                  <a:cxn ang="0">
                    <a:pos x="23" y="96"/>
                  </a:cxn>
                  <a:cxn ang="0">
                    <a:pos x="28" y="98"/>
                  </a:cxn>
                  <a:cxn ang="0">
                    <a:pos x="33" y="98"/>
                  </a:cxn>
                  <a:cxn ang="0">
                    <a:pos x="35" y="100"/>
                  </a:cxn>
                  <a:cxn ang="0">
                    <a:pos x="45" y="100"/>
                  </a:cxn>
                  <a:cxn ang="0">
                    <a:pos x="47" y="98"/>
                  </a:cxn>
                  <a:cxn ang="0">
                    <a:pos x="52" y="98"/>
                  </a:cxn>
                  <a:cxn ang="0">
                    <a:pos x="57" y="96"/>
                  </a:cxn>
                  <a:cxn ang="0">
                    <a:pos x="60" y="96"/>
                  </a:cxn>
                  <a:cxn ang="0">
                    <a:pos x="64" y="93"/>
                  </a:cxn>
                  <a:cxn ang="0">
                    <a:pos x="71" y="86"/>
                  </a:cxn>
                  <a:cxn ang="0">
                    <a:pos x="76" y="84"/>
                  </a:cxn>
                  <a:cxn ang="0">
                    <a:pos x="83" y="55"/>
                  </a:cxn>
                  <a:cxn ang="0">
                    <a:pos x="83" y="45"/>
                  </a:cxn>
                  <a:cxn ang="0">
                    <a:pos x="81" y="36"/>
                  </a:cxn>
                  <a:cxn ang="0">
                    <a:pos x="81" y="26"/>
                  </a:cxn>
                  <a:cxn ang="0">
                    <a:pos x="76" y="7"/>
                  </a:cxn>
                  <a:cxn ang="0">
                    <a:pos x="71" y="4"/>
                  </a:cxn>
                  <a:cxn ang="0">
                    <a:pos x="69" y="4"/>
                  </a:cxn>
                  <a:cxn ang="0">
                    <a:pos x="64" y="2"/>
                  </a:cxn>
                  <a:cxn ang="0">
                    <a:pos x="60" y="2"/>
                  </a:cxn>
                  <a:cxn ang="0">
                    <a:pos x="57" y="0"/>
                  </a:cxn>
                  <a:cxn ang="0">
                    <a:pos x="31" y="0"/>
                  </a:cxn>
                  <a:cxn ang="0">
                    <a:pos x="28" y="2"/>
                  </a:cxn>
                  <a:cxn ang="0">
                    <a:pos x="23" y="4"/>
                  </a:cxn>
                  <a:cxn ang="0">
                    <a:pos x="21" y="7"/>
                  </a:cxn>
                  <a:cxn ang="0">
                    <a:pos x="16" y="9"/>
                  </a:cxn>
                  <a:cxn ang="0">
                    <a:pos x="11" y="14"/>
                  </a:cxn>
                  <a:cxn ang="0">
                    <a:pos x="7" y="21"/>
                  </a:cxn>
                  <a:cxn ang="0">
                    <a:pos x="2" y="31"/>
                  </a:cxn>
                </a:cxnLst>
                <a:rect l="0" t="0" r="r" b="b"/>
                <a:pathLst>
                  <a:path w="84" h="101">
                    <a:moveTo>
                      <a:pt x="2" y="31"/>
                    </a:moveTo>
                    <a:lnTo>
                      <a:pt x="0" y="38"/>
                    </a:lnTo>
                    <a:lnTo>
                      <a:pt x="0" y="55"/>
                    </a:lnTo>
                    <a:lnTo>
                      <a:pt x="2" y="64"/>
                    </a:lnTo>
                    <a:lnTo>
                      <a:pt x="11" y="84"/>
                    </a:lnTo>
                    <a:lnTo>
                      <a:pt x="16" y="88"/>
                    </a:lnTo>
                    <a:lnTo>
                      <a:pt x="21" y="91"/>
                    </a:lnTo>
                    <a:lnTo>
                      <a:pt x="23" y="96"/>
                    </a:lnTo>
                    <a:lnTo>
                      <a:pt x="28" y="98"/>
                    </a:lnTo>
                    <a:lnTo>
                      <a:pt x="33" y="98"/>
                    </a:lnTo>
                    <a:lnTo>
                      <a:pt x="35" y="100"/>
                    </a:lnTo>
                    <a:lnTo>
                      <a:pt x="45" y="100"/>
                    </a:lnTo>
                    <a:lnTo>
                      <a:pt x="47" y="98"/>
                    </a:lnTo>
                    <a:lnTo>
                      <a:pt x="52" y="98"/>
                    </a:lnTo>
                    <a:lnTo>
                      <a:pt x="57" y="96"/>
                    </a:lnTo>
                    <a:lnTo>
                      <a:pt x="60" y="96"/>
                    </a:lnTo>
                    <a:lnTo>
                      <a:pt x="64" y="93"/>
                    </a:lnTo>
                    <a:lnTo>
                      <a:pt x="71" y="86"/>
                    </a:lnTo>
                    <a:lnTo>
                      <a:pt x="76" y="84"/>
                    </a:lnTo>
                    <a:lnTo>
                      <a:pt x="83" y="55"/>
                    </a:lnTo>
                    <a:lnTo>
                      <a:pt x="83" y="45"/>
                    </a:lnTo>
                    <a:lnTo>
                      <a:pt x="81" y="36"/>
                    </a:lnTo>
                    <a:lnTo>
                      <a:pt x="81" y="26"/>
                    </a:lnTo>
                    <a:lnTo>
                      <a:pt x="76" y="7"/>
                    </a:lnTo>
                    <a:lnTo>
                      <a:pt x="71" y="4"/>
                    </a:lnTo>
                    <a:lnTo>
                      <a:pt x="69" y="4"/>
                    </a:lnTo>
                    <a:lnTo>
                      <a:pt x="64" y="2"/>
                    </a:lnTo>
                    <a:lnTo>
                      <a:pt x="60" y="2"/>
                    </a:lnTo>
                    <a:lnTo>
                      <a:pt x="57" y="0"/>
                    </a:lnTo>
                    <a:lnTo>
                      <a:pt x="31" y="0"/>
                    </a:lnTo>
                    <a:lnTo>
                      <a:pt x="28" y="2"/>
                    </a:lnTo>
                    <a:lnTo>
                      <a:pt x="23" y="4"/>
                    </a:lnTo>
                    <a:lnTo>
                      <a:pt x="21" y="7"/>
                    </a:lnTo>
                    <a:lnTo>
                      <a:pt x="16" y="9"/>
                    </a:lnTo>
                    <a:lnTo>
                      <a:pt x="11" y="14"/>
                    </a:lnTo>
                    <a:lnTo>
                      <a:pt x="7" y="21"/>
                    </a:lnTo>
                    <a:lnTo>
                      <a:pt x="2" y="31"/>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0" name="Freeform 5536"/>
              <p:cNvSpPr>
                <a:spLocks/>
              </p:cNvSpPr>
              <p:nvPr/>
            </p:nvSpPr>
            <p:spPr bwMode="auto">
              <a:xfrm>
                <a:off x="6991" y="8827"/>
                <a:ext cx="43" cy="79"/>
              </a:xfrm>
              <a:custGeom>
                <a:avLst/>
                <a:gdLst/>
                <a:ahLst/>
                <a:cxnLst>
                  <a:cxn ang="0">
                    <a:pos x="0" y="4"/>
                  </a:cxn>
                  <a:cxn ang="0">
                    <a:pos x="0" y="79"/>
                  </a:cxn>
                  <a:cxn ang="0">
                    <a:pos x="2" y="79"/>
                  </a:cxn>
                  <a:cxn ang="0">
                    <a:pos x="2" y="7"/>
                  </a:cxn>
                  <a:cxn ang="0">
                    <a:pos x="43" y="2"/>
                  </a:cxn>
                  <a:cxn ang="0">
                    <a:pos x="43" y="0"/>
                  </a:cxn>
                  <a:cxn ang="0">
                    <a:pos x="0" y="4"/>
                  </a:cxn>
                </a:cxnLst>
                <a:rect l="0" t="0" r="r" b="b"/>
                <a:pathLst>
                  <a:path w="43" h="79">
                    <a:moveTo>
                      <a:pt x="0" y="4"/>
                    </a:moveTo>
                    <a:lnTo>
                      <a:pt x="0" y="79"/>
                    </a:lnTo>
                    <a:lnTo>
                      <a:pt x="2" y="79"/>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1" name="Freeform 5537"/>
              <p:cNvSpPr>
                <a:spLocks/>
              </p:cNvSpPr>
              <p:nvPr/>
            </p:nvSpPr>
            <p:spPr bwMode="auto">
              <a:xfrm>
                <a:off x="6991" y="8836"/>
                <a:ext cx="43" cy="8"/>
              </a:xfrm>
              <a:custGeom>
                <a:avLst/>
                <a:gdLst/>
                <a:ahLst/>
                <a:cxnLst>
                  <a:cxn ang="0">
                    <a:pos x="2" y="4"/>
                  </a:cxn>
                  <a:cxn ang="0">
                    <a:pos x="2" y="4"/>
                  </a:cxn>
                  <a:cxn ang="0">
                    <a:pos x="0" y="7"/>
                  </a:cxn>
                  <a:cxn ang="0">
                    <a:pos x="43" y="4"/>
                  </a:cxn>
                  <a:cxn ang="0">
                    <a:pos x="43" y="0"/>
                  </a:cxn>
                  <a:cxn ang="0">
                    <a:pos x="2" y="4"/>
                  </a:cxn>
                </a:cxnLst>
                <a:rect l="0" t="0" r="r" b="b"/>
                <a:pathLst>
                  <a:path w="43" h="8">
                    <a:moveTo>
                      <a:pt x="2" y="4"/>
                    </a:moveTo>
                    <a:lnTo>
                      <a:pt x="2" y="4"/>
                    </a:lnTo>
                    <a:lnTo>
                      <a:pt x="0" y="7"/>
                    </a:lnTo>
                    <a:lnTo>
                      <a:pt x="43" y="4"/>
                    </a:lnTo>
                    <a:lnTo>
                      <a:pt x="43" y="0"/>
                    </a:lnTo>
                    <a:lnTo>
                      <a:pt x="2"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2" name="Freeform 5538"/>
              <p:cNvSpPr>
                <a:spLocks/>
              </p:cNvSpPr>
              <p:nvPr/>
            </p:nvSpPr>
            <p:spPr bwMode="auto">
              <a:xfrm>
                <a:off x="6993" y="8851"/>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3" name="Freeform 5539"/>
              <p:cNvSpPr>
                <a:spLocks/>
              </p:cNvSpPr>
              <p:nvPr/>
            </p:nvSpPr>
            <p:spPr bwMode="auto">
              <a:xfrm>
                <a:off x="6993" y="8851"/>
                <a:ext cx="41" cy="5"/>
              </a:xfrm>
              <a:custGeom>
                <a:avLst/>
                <a:gdLst/>
                <a:ahLst/>
                <a:cxnLst>
                  <a:cxn ang="0">
                    <a:pos x="0" y="2"/>
                  </a:cxn>
                  <a:cxn ang="0">
                    <a:pos x="0" y="4"/>
                  </a:cxn>
                  <a:cxn ang="0">
                    <a:pos x="40" y="2"/>
                  </a:cxn>
                  <a:cxn ang="0">
                    <a:pos x="40" y="0"/>
                  </a:cxn>
                  <a:cxn ang="0">
                    <a:pos x="0" y="2"/>
                  </a:cxn>
                </a:cxnLst>
                <a:rect l="0" t="0" r="r" b="b"/>
                <a:pathLst>
                  <a:path w="41" h="5">
                    <a:moveTo>
                      <a:pt x="0" y="2"/>
                    </a:moveTo>
                    <a:lnTo>
                      <a:pt x="0" y="4"/>
                    </a:lnTo>
                    <a:lnTo>
                      <a:pt x="40" y="2"/>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4" name="Freeform 5540"/>
              <p:cNvSpPr>
                <a:spLocks/>
              </p:cNvSpPr>
              <p:nvPr/>
            </p:nvSpPr>
            <p:spPr bwMode="auto">
              <a:xfrm>
                <a:off x="6991" y="8870"/>
                <a:ext cx="43" cy="5"/>
              </a:xfrm>
              <a:custGeom>
                <a:avLst/>
                <a:gdLst/>
                <a:ahLst/>
                <a:cxnLst>
                  <a:cxn ang="0">
                    <a:pos x="2" y="2"/>
                  </a:cxn>
                  <a:cxn ang="0">
                    <a:pos x="2" y="2"/>
                  </a:cxn>
                  <a:cxn ang="0">
                    <a:pos x="0" y="4"/>
                  </a:cxn>
                  <a:cxn ang="0">
                    <a:pos x="43" y="4"/>
                  </a:cxn>
                  <a:cxn ang="0">
                    <a:pos x="43" y="0"/>
                  </a:cxn>
                  <a:cxn ang="0">
                    <a:pos x="2" y="2"/>
                  </a:cxn>
                </a:cxnLst>
                <a:rect l="0" t="0" r="r" b="b"/>
                <a:pathLst>
                  <a:path w="43" h="5">
                    <a:moveTo>
                      <a:pt x="2" y="2"/>
                    </a:moveTo>
                    <a:lnTo>
                      <a:pt x="2" y="2"/>
                    </a:lnTo>
                    <a:lnTo>
                      <a:pt x="0" y="4"/>
                    </a:lnTo>
                    <a:lnTo>
                      <a:pt x="43" y="4"/>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5" name="Freeform 5541"/>
              <p:cNvSpPr>
                <a:spLocks/>
              </p:cNvSpPr>
              <p:nvPr/>
            </p:nvSpPr>
            <p:spPr bwMode="auto">
              <a:xfrm>
                <a:off x="6993" y="8865"/>
                <a:ext cx="41" cy="0"/>
              </a:xfrm>
              <a:custGeom>
                <a:avLst/>
                <a:gdLst/>
                <a:ahLst/>
                <a:cxnLst>
                  <a:cxn ang="0">
                    <a:pos x="0" y="0"/>
                  </a:cxn>
                  <a:cxn ang="0">
                    <a:pos x="40" y="0"/>
                  </a:cxn>
                </a:cxnLst>
                <a:rect l="0" t="0" r="r" b="b"/>
                <a:pathLst>
                  <a:path w="41">
                    <a:moveTo>
                      <a:pt x="0" y="0"/>
                    </a:moveTo>
                    <a:lnTo>
                      <a:pt x="40" y="0"/>
                    </a:lnTo>
                  </a:path>
                </a:pathLst>
              </a:custGeom>
              <a:noFill/>
              <a:ln w="1041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6" name="Freeform 5542"/>
              <p:cNvSpPr>
                <a:spLocks/>
              </p:cNvSpPr>
              <p:nvPr/>
            </p:nvSpPr>
            <p:spPr bwMode="auto">
              <a:xfrm>
                <a:off x="6993" y="8904"/>
                <a:ext cx="41" cy="4"/>
              </a:xfrm>
              <a:custGeom>
                <a:avLst/>
                <a:gdLst/>
                <a:ahLst/>
                <a:cxnLst>
                  <a:cxn ang="0">
                    <a:pos x="0" y="0"/>
                  </a:cxn>
                  <a:cxn ang="0">
                    <a:pos x="0" y="4"/>
                  </a:cxn>
                  <a:cxn ang="0">
                    <a:pos x="40" y="2"/>
                  </a:cxn>
                  <a:cxn ang="0">
                    <a:pos x="40" y="0"/>
                  </a:cxn>
                  <a:cxn ang="0">
                    <a:pos x="0" y="0"/>
                  </a:cxn>
                </a:cxnLst>
                <a:rect l="0" t="0" r="r" b="b"/>
                <a:pathLst>
                  <a:path w="41" h="4">
                    <a:moveTo>
                      <a:pt x="0" y="0"/>
                    </a:moveTo>
                    <a:lnTo>
                      <a:pt x="0" y="4"/>
                    </a:lnTo>
                    <a:lnTo>
                      <a:pt x="40" y="2"/>
                    </a:lnTo>
                    <a:lnTo>
                      <a:pt x="40"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7" name="Freeform 5543"/>
              <p:cNvSpPr>
                <a:spLocks/>
              </p:cNvSpPr>
              <p:nvPr/>
            </p:nvSpPr>
            <p:spPr bwMode="auto">
              <a:xfrm>
                <a:off x="7080" y="8997"/>
                <a:ext cx="110" cy="12"/>
              </a:xfrm>
              <a:custGeom>
                <a:avLst/>
                <a:gdLst/>
                <a:ahLst/>
                <a:cxnLst>
                  <a:cxn ang="0">
                    <a:pos x="0" y="0"/>
                  </a:cxn>
                  <a:cxn ang="0">
                    <a:pos x="0" y="12"/>
                  </a:cxn>
                  <a:cxn ang="0">
                    <a:pos x="2" y="7"/>
                  </a:cxn>
                  <a:cxn ang="0">
                    <a:pos x="110" y="9"/>
                  </a:cxn>
                  <a:cxn ang="0">
                    <a:pos x="110" y="4"/>
                  </a:cxn>
                  <a:cxn ang="0">
                    <a:pos x="0" y="0"/>
                  </a:cxn>
                </a:cxnLst>
                <a:rect l="0" t="0" r="r" b="b"/>
                <a:pathLst>
                  <a:path w="110" h="12">
                    <a:moveTo>
                      <a:pt x="0" y="0"/>
                    </a:moveTo>
                    <a:lnTo>
                      <a:pt x="0" y="12"/>
                    </a:lnTo>
                    <a:lnTo>
                      <a:pt x="2" y="7"/>
                    </a:lnTo>
                    <a:lnTo>
                      <a:pt x="110" y="9"/>
                    </a:lnTo>
                    <a:lnTo>
                      <a:pt x="110" y="4"/>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8" name="Freeform 5544"/>
              <p:cNvSpPr>
                <a:spLocks/>
              </p:cNvSpPr>
              <p:nvPr/>
            </p:nvSpPr>
            <p:spPr bwMode="auto">
              <a:xfrm>
                <a:off x="7080" y="9004"/>
                <a:ext cx="110" cy="5"/>
              </a:xfrm>
              <a:custGeom>
                <a:avLst/>
                <a:gdLst/>
                <a:ahLst/>
                <a:cxnLst>
                  <a:cxn ang="0">
                    <a:pos x="2" y="0"/>
                  </a:cxn>
                  <a:cxn ang="0">
                    <a:pos x="2" y="0"/>
                  </a:cxn>
                  <a:cxn ang="0">
                    <a:pos x="0" y="2"/>
                  </a:cxn>
                  <a:cxn ang="0">
                    <a:pos x="110" y="4"/>
                  </a:cxn>
                  <a:cxn ang="0">
                    <a:pos x="110" y="2"/>
                  </a:cxn>
                  <a:cxn ang="0">
                    <a:pos x="2" y="0"/>
                  </a:cxn>
                </a:cxnLst>
                <a:rect l="0" t="0" r="r" b="b"/>
                <a:pathLst>
                  <a:path w="110" h="5">
                    <a:moveTo>
                      <a:pt x="2" y="0"/>
                    </a:moveTo>
                    <a:lnTo>
                      <a:pt x="2" y="0"/>
                    </a:lnTo>
                    <a:lnTo>
                      <a:pt x="0" y="2"/>
                    </a:lnTo>
                    <a:lnTo>
                      <a:pt x="110" y="4"/>
                    </a:lnTo>
                    <a:lnTo>
                      <a:pt x="110"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9" name="Freeform 5545"/>
              <p:cNvSpPr>
                <a:spLocks/>
              </p:cNvSpPr>
              <p:nvPr/>
            </p:nvSpPr>
            <p:spPr bwMode="auto">
              <a:xfrm>
                <a:off x="7082" y="9000"/>
                <a:ext cx="19" cy="4"/>
              </a:xfrm>
              <a:custGeom>
                <a:avLst/>
                <a:gdLst/>
                <a:ahLst/>
                <a:cxnLst>
                  <a:cxn ang="0">
                    <a:pos x="0" y="0"/>
                  </a:cxn>
                  <a:cxn ang="0">
                    <a:pos x="0" y="2"/>
                  </a:cxn>
                  <a:cxn ang="0">
                    <a:pos x="19" y="4"/>
                  </a:cxn>
                  <a:cxn ang="0">
                    <a:pos x="19" y="0"/>
                  </a:cxn>
                  <a:cxn ang="0">
                    <a:pos x="0" y="0"/>
                  </a:cxn>
                </a:cxnLst>
                <a:rect l="0" t="0" r="r" b="b"/>
                <a:pathLst>
                  <a:path w="19" h="4">
                    <a:moveTo>
                      <a:pt x="0" y="0"/>
                    </a:moveTo>
                    <a:lnTo>
                      <a:pt x="0" y="2"/>
                    </a:lnTo>
                    <a:lnTo>
                      <a:pt x="19" y="4"/>
                    </a:lnTo>
                    <a:lnTo>
                      <a:pt x="19"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0" name="Freeform 5546"/>
              <p:cNvSpPr>
                <a:spLocks/>
              </p:cNvSpPr>
              <p:nvPr/>
            </p:nvSpPr>
            <p:spPr bwMode="auto">
              <a:xfrm>
                <a:off x="7104" y="9002"/>
                <a:ext cx="74" cy="0"/>
              </a:xfrm>
              <a:custGeom>
                <a:avLst/>
                <a:gdLst/>
                <a:ahLst/>
                <a:cxnLst>
                  <a:cxn ang="0">
                    <a:pos x="0" y="0"/>
                  </a:cxn>
                  <a:cxn ang="0">
                    <a:pos x="74" y="0"/>
                  </a:cxn>
                </a:cxnLst>
                <a:rect l="0" t="0" r="r" b="b"/>
                <a:pathLst>
                  <a:path w="74">
                    <a:moveTo>
                      <a:pt x="0" y="0"/>
                    </a:moveTo>
                    <a:lnTo>
                      <a:pt x="74"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1" name="Freeform 5547"/>
              <p:cNvSpPr>
                <a:spLocks/>
              </p:cNvSpPr>
              <p:nvPr/>
            </p:nvSpPr>
            <p:spPr bwMode="auto">
              <a:xfrm>
                <a:off x="7128" y="9000"/>
                <a:ext cx="21" cy="4"/>
              </a:xfrm>
              <a:custGeom>
                <a:avLst/>
                <a:gdLst/>
                <a:ahLst/>
                <a:cxnLst>
                  <a:cxn ang="0">
                    <a:pos x="0" y="0"/>
                  </a:cxn>
                  <a:cxn ang="0">
                    <a:pos x="0" y="4"/>
                  </a:cxn>
                  <a:cxn ang="0">
                    <a:pos x="21" y="4"/>
                  </a:cxn>
                  <a:cxn ang="0">
                    <a:pos x="21" y="2"/>
                  </a:cxn>
                  <a:cxn ang="0">
                    <a:pos x="0" y="0"/>
                  </a:cxn>
                </a:cxnLst>
                <a:rect l="0" t="0" r="r" b="b"/>
                <a:pathLst>
                  <a:path w="21"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2" name="Freeform 5548"/>
              <p:cNvSpPr>
                <a:spLocks/>
              </p:cNvSpPr>
              <p:nvPr/>
            </p:nvSpPr>
            <p:spPr bwMode="auto">
              <a:xfrm>
                <a:off x="7082" y="9000"/>
                <a:ext cx="19" cy="2"/>
              </a:xfrm>
              <a:custGeom>
                <a:avLst/>
                <a:gdLst/>
                <a:ahLst/>
                <a:cxnLst>
                  <a:cxn ang="0">
                    <a:pos x="0" y="0"/>
                  </a:cxn>
                  <a:cxn ang="0">
                    <a:pos x="0" y="2"/>
                  </a:cxn>
                  <a:cxn ang="0">
                    <a:pos x="19" y="2"/>
                  </a:cxn>
                  <a:cxn ang="0">
                    <a:pos x="0" y="0"/>
                  </a:cxn>
                </a:cxnLst>
                <a:rect l="0" t="0" r="r" b="b"/>
                <a:pathLst>
                  <a:path w="19" h="2">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3" name="Freeform 5549"/>
              <p:cNvSpPr>
                <a:spLocks/>
              </p:cNvSpPr>
              <p:nvPr/>
            </p:nvSpPr>
            <p:spPr bwMode="auto">
              <a:xfrm>
                <a:off x="7128" y="9002"/>
                <a:ext cx="21" cy="2"/>
              </a:xfrm>
              <a:custGeom>
                <a:avLst/>
                <a:gdLst/>
                <a:ahLst/>
                <a:cxnLst>
                  <a:cxn ang="0">
                    <a:pos x="0" y="0"/>
                  </a:cxn>
                  <a:cxn ang="0">
                    <a:pos x="0" y="0"/>
                  </a:cxn>
                  <a:cxn ang="0">
                    <a:pos x="21" y="2"/>
                  </a:cxn>
                  <a:cxn ang="0">
                    <a:pos x="21" y="0"/>
                  </a:cxn>
                  <a:cxn ang="0">
                    <a:pos x="0" y="0"/>
                  </a:cxn>
                </a:cxnLst>
                <a:rect l="0" t="0" r="r" b="b"/>
                <a:pathLst>
                  <a:path w="21"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4" name="Freeform 5550"/>
              <p:cNvSpPr>
                <a:spLocks/>
              </p:cNvSpPr>
              <p:nvPr/>
            </p:nvSpPr>
            <p:spPr bwMode="auto">
              <a:xfrm>
                <a:off x="7156" y="9003"/>
                <a:ext cx="22" cy="0"/>
              </a:xfrm>
              <a:custGeom>
                <a:avLst/>
                <a:gdLst/>
                <a:ahLst/>
                <a:cxnLst>
                  <a:cxn ang="0">
                    <a:pos x="0" y="0"/>
                  </a:cxn>
                  <a:cxn ang="0">
                    <a:pos x="21" y="0"/>
                  </a:cxn>
                </a:cxnLst>
                <a:rect l="0" t="0" r="r" b="b"/>
                <a:pathLst>
                  <a:path w="22">
                    <a:moveTo>
                      <a:pt x="0" y="0"/>
                    </a:moveTo>
                    <a:lnTo>
                      <a:pt x="2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5" name="Freeform 5551"/>
              <p:cNvSpPr>
                <a:spLocks/>
              </p:cNvSpPr>
              <p:nvPr/>
            </p:nvSpPr>
            <p:spPr bwMode="auto">
              <a:xfrm>
                <a:off x="7291" y="8800"/>
                <a:ext cx="12" cy="219"/>
              </a:xfrm>
              <a:custGeom>
                <a:avLst/>
                <a:gdLst/>
                <a:ahLst/>
                <a:cxnLst>
                  <a:cxn ang="0">
                    <a:pos x="9" y="19"/>
                  </a:cxn>
                  <a:cxn ang="0">
                    <a:pos x="9" y="19"/>
                  </a:cxn>
                  <a:cxn ang="0">
                    <a:pos x="0" y="0"/>
                  </a:cxn>
                  <a:cxn ang="0">
                    <a:pos x="0" y="218"/>
                  </a:cxn>
                  <a:cxn ang="0">
                    <a:pos x="12" y="208"/>
                  </a:cxn>
                  <a:cxn ang="0">
                    <a:pos x="12" y="28"/>
                  </a:cxn>
                  <a:cxn ang="0">
                    <a:pos x="9" y="19"/>
                  </a:cxn>
                </a:cxnLst>
                <a:rect l="0" t="0" r="r" b="b"/>
                <a:pathLst>
                  <a:path w="12" h="219">
                    <a:moveTo>
                      <a:pt x="9" y="19"/>
                    </a:moveTo>
                    <a:lnTo>
                      <a:pt x="9" y="19"/>
                    </a:lnTo>
                    <a:lnTo>
                      <a:pt x="0" y="0"/>
                    </a:lnTo>
                    <a:lnTo>
                      <a:pt x="0" y="218"/>
                    </a:lnTo>
                    <a:lnTo>
                      <a:pt x="12" y="208"/>
                    </a:lnTo>
                    <a:lnTo>
                      <a:pt x="12"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6" name="Freeform 5552"/>
              <p:cNvSpPr>
                <a:spLocks/>
              </p:cNvSpPr>
              <p:nvPr/>
            </p:nvSpPr>
            <p:spPr bwMode="auto">
              <a:xfrm>
                <a:off x="7358" y="8860"/>
                <a:ext cx="22" cy="144"/>
              </a:xfrm>
              <a:custGeom>
                <a:avLst/>
                <a:gdLst/>
                <a:ahLst/>
                <a:cxnLst>
                  <a:cxn ang="0">
                    <a:pos x="16" y="9"/>
                  </a:cxn>
                  <a:cxn ang="0">
                    <a:pos x="2" y="0"/>
                  </a:cxn>
                  <a:cxn ang="0">
                    <a:pos x="4" y="21"/>
                  </a:cxn>
                  <a:cxn ang="0">
                    <a:pos x="7" y="40"/>
                  </a:cxn>
                  <a:cxn ang="0">
                    <a:pos x="7" y="74"/>
                  </a:cxn>
                  <a:cxn ang="0">
                    <a:pos x="4" y="88"/>
                  </a:cxn>
                  <a:cxn ang="0">
                    <a:pos x="2" y="105"/>
                  </a:cxn>
                  <a:cxn ang="0">
                    <a:pos x="2" y="122"/>
                  </a:cxn>
                  <a:cxn ang="0">
                    <a:pos x="0" y="143"/>
                  </a:cxn>
                  <a:cxn ang="0">
                    <a:pos x="14" y="141"/>
                  </a:cxn>
                  <a:cxn ang="0">
                    <a:pos x="16" y="129"/>
                  </a:cxn>
                  <a:cxn ang="0">
                    <a:pos x="19" y="112"/>
                  </a:cxn>
                  <a:cxn ang="0">
                    <a:pos x="19" y="95"/>
                  </a:cxn>
                  <a:cxn ang="0">
                    <a:pos x="21" y="79"/>
                  </a:cxn>
                  <a:cxn ang="0">
                    <a:pos x="21" y="60"/>
                  </a:cxn>
                  <a:cxn ang="0">
                    <a:pos x="19" y="40"/>
                  </a:cxn>
                  <a:cxn ang="0">
                    <a:pos x="19" y="23"/>
                  </a:cxn>
                  <a:cxn ang="0">
                    <a:pos x="16" y="9"/>
                  </a:cxn>
                </a:cxnLst>
                <a:rect l="0" t="0" r="r" b="b"/>
                <a:pathLst>
                  <a:path w="22" h="144">
                    <a:moveTo>
                      <a:pt x="16" y="9"/>
                    </a:moveTo>
                    <a:lnTo>
                      <a:pt x="2" y="0"/>
                    </a:lnTo>
                    <a:lnTo>
                      <a:pt x="4" y="21"/>
                    </a:lnTo>
                    <a:lnTo>
                      <a:pt x="7" y="40"/>
                    </a:lnTo>
                    <a:lnTo>
                      <a:pt x="7" y="74"/>
                    </a:lnTo>
                    <a:lnTo>
                      <a:pt x="4" y="88"/>
                    </a:lnTo>
                    <a:lnTo>
                      <a:pt x="2" y="105"/>
                    </a:lnTo>
                    <a:lnTo>
                      <a:pt x="2" y="122"/>
                    </a:lnTo>
                    <a:lnTo>
                      <a:pt x="0" y="143"/>
                    </a:lnTo>
                    <a:lnTo>
                      <a:pt x="14" y="141"/>
                    </a:lnTo>
                    <a:lnTo>
                      <a:pt x="16" y="129"/>
                    </a:lnTo>
                    <a:lnTo>
                      <a:pt x="19" y="112"/>
                    </a:lnTo>
                    <a:lnTo>
                      <a:pt x="19" y="95"/>
                    </a:lnTo>
                    <a:lnTo>
                      <a:pt x="21" y="79"/>
                    </a:lnTo>
                    <a:lnTo>
                      <a:pt x="21" y="60"/>
                    </a:lnTo>
                    <a:lnTo>
                      <a:pt x="19" y="40"/>
                    </a:lnTo>
                    <a:lnTo>
                      <a:pt x="19" y="23"/>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7" name="Freeform 5553"/>
              <p:cNvSpPr>
                <a:spLocks/>
              </p:cNvSpPr>
              <p:nvPr/>
            </p:nvSpPr>
            <p:spPr bwMode="auto">
              <a:xfrm>
                <a:off x="7356" y="8858"/>
                <a:ext cx="19" cy="146"/>
              </a:xfrm>
              <a:custGeom>
                <a:avLst/>
                <a:gdLst/>
                <a:ahLst/>
                <a:cxnLst>
                  <a:cxn ang="0">
                    <a:pos x="0" y="0"/>
                  </a:cxn>
                  <a:cxn ang="0">
                    <a:pos x="4" y="23"/>
                  </a:cxn>
                  <a:cxn ang="0">
                    <a:pos x="4" y="43"/>
                  </a:cxn>
                  <a:cxn ang="0">
                    <a:pos x="7" y="60"/>
                  </a:cxn>
                  <a:cxn ang="0">
                    <a:pos x="4" y="76"/>
                  </a:cxn>
                  <a:cxn ang="0">
                    <a:pos x="4" y="91"/>
                  </a:cxn>
                  <a:cxn ang="0">
                    <a:pos x="0" y="124"/>
                  </a:cxn>
                  <a:cxn ang="0">
                    <a:pos x="0" y="146"/>
                  </a:cxn>
                  <a:cxn ang="0">
                    <a:pos x="7" y="146"/>
                  </a:cxn>
                  <a:cxn ang="0">
                    <a:pos x="9" y="143"/>
                  </a:cxn>
                  <a:cxn ang="0">
                    <a:pos x="14" y="143"/>
                  </a:cxn>
                  <a:cxn ang="0">
                    <a:pos x="19" y="115"/>
                  </a:cxn>
                  <a:cxn ang="0">
                    <a:pos x="19" y="26"/>
                  </a:cxn>
                  <a:cxn ang="0">
                    <a:pos x="16" y="9"/>
                  </a:cxn>
                  <a:cxn ang="0">
                    <a:pos x="14" y="7"/>
                  </a:cxn>
                  <a:cxn ang="0">
                    <a:pos x="9" y="4"/>
                  </a:cxn>
                  <a:cxn ang="0">
                    <a:pos x="4" y="2"/>
                  </a:cxn>
                  <a:cxn ang="0">
                    <a:pos x="0" y="0"/>
                  </a:cxn>
                </a:cxnLst>
                <a:rect l="0" t="0" r="r" b="b"/>
                <a:pathLst>
                  <a:path w="19" h="146">
                    <a:moveTo>
                      <a:pt x="0" y="0"/>
                    </a:moveTo>
                    <a:lnTo>
                      <a:pt x="4" y="23"/>
                    </a:lnTo>
                    <a:lnTo>
                      <a:pt x="4" y="43"/>
                    </a:lnTo>
                    <a:lnTo>
                      <a:pt x="7" y="60"/>
                    </a:lnTo>
                    <a:lnTo>
                      <a:pt x="4" y="76"/>
                    </a:lnTo>
                    <a:lnTo>
                      <a:pt x="4" y="91"/>
                    </a:lnTo>
                    <a:lnTo>
                      <a:pt x="0" y="124"/>
                    </a:lnTo>
                    <a:lnTo>
                      <a:pt x="0" y="146"/>
                    </a:lnTo>
                    <a:lnTo>
                      <a:pt x="7" y="146"/>
                    </a:lnTo>
                    <a:lnTo>
                      <a:pt x="9" y="143"/>
                    </a:lnTo>
                    <a:lnTo>
                      <a:pt x="14" y="143"/>
                    </a:lnTo>
                    <a:lnTo>
                      <a:pt x="19" y="115"/>
                    </a:lnTo>
                    <a:lnTo>
                      <a:pt x="19" y="26"/>
                    </a:lnTo>
                    <a:lnTo>
                      <a:pt x="16" y="9"/>
                    </a:lnTo>
                    <a:lnTo>
                      <a:pt x="14"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8" name="Freeform 5554"/>
              <p:cNvSpPr>
                <a:spLocks/>
              </p:cNvSpPr>
              <p:nvPr/>
            </p:nvSpPr>
            <p:spPr bwMode="auto">
              <a:xfrm>
                <a:off x="7351" y="8856"/>
                <a:ext cx="21" cy="148"/>
              </a:xfrm>
              <a:custGeom>
                <a:avLst/>
                <a:gdLst/>
                <a:ahLst/>
                <a:cxnLst>
                  <a:cxn ang="0">
                    <a:pos x="12" y="4"/>
                  </a:cxn>
                  <a:cxn ang="0">
                    <a:pos x="7" y="2"/>
                  </a:cxn>
                  <a:cxn ang="0">
                    <a:pos x="2" y="0"/>
                  </a:cxn>
                  <a:cxn ang="0">
                    <a:pos x="7" y="23"/>
                  </a:cxn>
                  <a:cxn ang="0">
                    <a:pos x="7" y="76"/>
                  </a:cxn>
                  <a:cxn ang="0">
                    <a:pos x="4" y="93"/>
                  </a:cxn>
                  <a:cxn ang="0">
                    <a:pos x="4" y="110"/>
                  </a:cxn>
                  <a:cxn ang="0">
                    <a:pos x="2" y="127"/>
                  </a:cxn>
                  <a:cxn ang="0">
                    <a:pos x="0" y="148"/>
                  </a:cxn>
                  <a:cxn ang="0">
                    <a:pos x="9" y="148"/>
                  </a:cxn>
                  <a:cxn ang="0">
                    <a:pos x="9" y="146"/>
                  </a:cxn>
                  <a:cxn ang="0">
                    <a:pos x="16" y="146"/>
                  </a:cxn>
                  <a:cxn ang="0">
                    <a:pos x="19" y="117"/>
                  </a:cxn>
                  <a:cxn ang="0">
                    <a:pos x="21" y="81"/>
                  </a:cxn>
                  <a:cxn ang="0">
                    <a:pos x="21" y="43"/>
                  </a:cxn>
                  <a:cxn ang="0">
                    <a:pos x="19" y="9"/>
                  </a:cxn>
                  <a:cxn ang="0">
                    <a:pos x="16" y="9"/>
                  </a:cxn>
                  <a:cxn ang="0">
                    <a:pos x="12" y="4"/>
                  </a:cxn>
                </a:cxnLst>
                <a:rect l="0" t="0" r="r" b="b"/>
                <a:pathLst>
                  <a:path w="21" h="148">
                    <a:moveTo>
                      <a:pt x="12" y="4"/>
                    </a:moveTo>
                    <a:lnTo>
                      <a:pt x="7" y="2"/>
                    </a:lnTo>
                    <a:lnTo>
                      <a:pt x="2" y="0"/>
                    </a:lnTo>
                    <a:lnTo>
                      <a:pt x="7" y="23"/>
                    </a:lnTo>
                    <a:lnTo>
                      <a:pt x="7" y="76"/>
                    </a:lnTo>
                    <a:lnTo>
                      <a:pt x="4" y="93"/>
                    </a:lnTo>
                    <a:lnTo>
                      <a:pt x="4" y="110"/>
                    </a:lnTo>
                    <a:lnTo>
                      <a:pt x="2" y="127"/>
                    </a:lnTo>
                    <a:lnTo>
                      <a:pt x="0" y="148"/>
                    </a:lnTo>
                    <a:lnTo>
                      <a:pt x="9" y="148"/>
                    </a:lnTo>
                    <a:lnTo>
                      <a:pt x="9" y="146"/>
                    </a:lnTo>
                    <a:lnTo>
                      <a:pt x="16" y="146"/>
                    </a:lnTo>
                    <a:lnTo>
                      <a:pt x="19" y="117"/>
                    </a:lnTo>
                    <a:lnTo>
                      <a:pt x="21" y="81"/>
                    </a:lnTo>
                    <a:lnTo>
                      <a:pt x="21" y="43"/>
                    </a:lnTo>
                    <a:lnTo>
                      <a:pt x="19" y="9"/>
                    </a:lnTo>
                    <a:lnTo>
                      <a:pt x="16" y="9"/>
                    </a:lnTo>
                    <a:lnTo>
                      <a:pt x="12" y="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9" name="Freeform 5555"/>
              <p:cNvSpPr>
                <a:spLocks/>
              </p:cNvSpPr>
              <p:nvPr/>
            </p:nvSpPr>
            <p:spPr bwMode="auto">
              <a:xfrm>
                <a:off x="7348" y="8856"/>
                <a:ext cx="22" cy="148"/>
              </a:xfrm>
              <a:custGeom>
                <a:avLst/>
                <a:gdLst/>
                <a:ahLst/>
                <a:cxnLst>
                  <a:cxn ang="0">
                    <a:pos x="0" y="129"/>
                  </a:cxn>
                  <a:cxn ang="0">
                    <a:pos x="0" y="148"/>
                  </a:cxn>
                  <a:cxn ang="0">
                    <a:pos x="7" y="148"/>
                  </a:cxn>
                  <a:cxn ang="0">
                    <a:pos x="9" y="146"/>
                  </a:cxn>
                  <a:cxn ang="0">
                    <a:pos x="16" y="146"/>
                  </a:cxn>
                  <a:cxn ang="0">
                    <a:pos x="19" y="117"/>
                  </a:cxn>
                  <a:cxn ang="0">
                    <a:pos x="21" y="81"/>
                  </a:cxn>
                  <a:cxn ang="0">
                    <a:pos x="21" y="43"/>
                  </a:cxn>
                  <a:cxn ang="0">
                    <a:pos x="19" y="9"/>
                  </a:cxn>
                  <a:cxn ang="0">
                    <a:pos x="14" y="7"/>
                  </a:cxn>
                  <a:cxn ang="0">
                    <a:pos x="9" y="2"/>
                  </a:cxn>
                  <a:cxn ang="0">
                    <a:pos x="7" y="2"/>
                  </a:cxn>
                  <a:cxn ang="0">
                    <a:pos x="2" y="0"/>
                  </a:cxn>
                  <a:cxn ang="0">
                    <a:pos x="7" y="21"/>
                  </a:cxn>
                  <a:cxn ang="0">
                    <a:pos x="7" y="76"/>
                  </a:cxn>
                  <a:cxn ang="0">
                    <a:pos x="2" y="110"/>
                  </a:cxn>
                  <a:cxn ang="0">
                    <a:pos x="0" y="129"/>
                  </a:cxn>
                </a:cxnLst>
                <a:rect l="0" t="0" r="r" b="b"/>
                <a:pathLst>
                  <a:path w="22" h="148">
                    <a:moveTo>
                      <a:pt x="0" y="129"/>
                    </a:moveTo>
                    <a:lnTo>
                      <a:pt x="0" y="148"/>
                    </a:lnTo>
                    <a:lnTo>
                      <a:pt x="7" y="148"/>
                    </a:lnTo>
                    <a:lnTo>
                      <a:pt x="9" y="146"/>
                    </a:lnTo>
                    <a:lnTo>
                      <a:pt x="16" y="146"/>
                    </a:lnTo>
                    <a:lnTo>
                      <a:pt x="19" y="117"/>
                    </a:lnTo>
                    <a:lnTo>
                      <a:pt x="21" y="81"/>
                    </a:lnTo>
                    <a:lnTo>
                      <a:pt x="21" y="43"/>
                    </a:lnTo>
                    <a:lnTo>
                      <a:pt x="19" y="9"/>
                    </a:lnTo>
                    <a:lnTo>
                      <a:pt x="14" y="7"/>
                    </a:lnTo>
                    <a:lnTo>
                      <a:pt x="9" y="2"/>
                    </a:lnTo>
                    <a:lnTo>
                      <a:pt x="7" y="2"/>
                    </a:lnTo>
                    <a:lnTo>
                      <a:pt x="2" y="0"/>
                    </a:lnTo>
                    <a:lnTo>
                      <a:pt x="7" y="21"/>
                    </a:lnTo>
                    <a:lnTo>
                      <a:pt x="7" y="76"/>
                    </a:lnTo>
                    <a:lnTo>
                      <a:pt x="2" y="110"/>
                    </a:lnTo>
                    <a:lnTo>
                      <a:pt x="0"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0" name="Freeform 5556"/>
              <p:cNvSpPr>
                <a:spLocks/>
              </p:cNvSpPr>
              <p:nvPr/>
            </p:nvSpPr>
            <p:spPr bwMode="auto">
              <a:xfrm>
                <a:off x="7344" y="8853"/>
                <a:ext cx="21" cy="151"/>
              </a:xfrm>
              <a:custGeom>
                <a:avLst/>
                <a:gdLst/>
                <a:ahLst/>
                <a:cxnLst>
                  <a:cxn ang="0">
                    <a:pos x="19" y="9"/>
                  </a:cxn>
                  <a:cxn ang="0">
                    <a:pos x="14" y="7"/>
                  </a:cxn>
                  <a:cxn ang="0">
                    <a:pos x="9" y="2"/>
                  </a:cxn>
                  <a:cxn ang="0">
                    <a:pos x="4" y="0"/>
                  </a:cxn>
                  <a:cxn ang="0">
                    <a:pos x="7" y="23"/>
                  </a:cxn>
                  <a:cxn ang="0">
                    <a:pos x="9" y="43"/>
                  </a:cxn>
                  <a:cxn ang="0">
                    <a:pos x="9" y="62"/>
                  </a:cxn>
                  <a:cxn ang="0">
                    <a:pos x="7" y="79"/>
                  </a:cxn>
                  <a:cxn ang="0">
                    <a:pos x="7" y="96"/>
                  </a:cxn>
                  <a:cxn ang="0">
                    <a:pos x="2" y="129"/>
                  </a:cxn>
                  <a:cxn ang="0">
                    <a:pos x="0" y="151"/>
                  </a:cxn>
                  <a:cxn ang="0">
                    <a:pos x="7" y="151"/>
                  </a:cxn>
                  <a:cxn ang="0">
                    <a:pos x="9" y="148"/>
                  </a:cxn>
                  <a:cxn ang="0">
                    <a:pos x="16" y="148"/>
                  </a:cxn>
                  <a:cxn ang="0">
                    <a:pos x="21" y="117"/>
                  </a:cxn>
                  <a:cxn ang="0">
                    <a:pos x="21" y="9"/>
                  </a:cxn>
                  <a:cxn ang="0">
                    <a:pos x="19" y="9"/>
                  </a:cxn>
                </a:cxnLst>
                <a:rect l="0" t="0" r="r" b="b"/>
                <a:pathLst>
                  <a:path w="21" h="151">
                    <a:moveTo>
                      <a:pt x="19" y="9"/>
                    </a:moveTo>
                    <a:lnTo>
                      <a:pt x="14" y="7"/>
                    </a:lnTo>
                    <a:lnTo>
                      <a:pt x="9" y="2"/>
                    </a:lnTo>
                    <a:lnTo>
                      <a:pt x="4" y="0"/>
                    </a:lnTo>
                    <a:lnTo>
                      <a:pt x="7" y="23"/>
                    </a:lnTo>
                    <a:lnTo>
                      <a:pt x="9" y="43"/>
                    </a:lnTo>
                    <a:lnTo>
                      <a:pt x="9" y="62"/>
                    </a:lnTo>
                    <a:lnTo>
                      <a:pt x="7" y="79"/>
                    </a:lnTo>
                    <a:lnTo>
                      <a:pt x="7" y="96"/>
                    </a:lnTo>
                    <a:lnTo>
                      <a:pt x="2" y="129"/>
                    </a:lnTo>
                    <a:lnTo>
                      <a:pt x="0" y="151"/>
                    </a:lnTo>
                    <a:lnTo>
                      <a:pt x="7" y="151"/>
                    </a:lnTo>
                    <a:lnTo>
                      <a:pt x="9" y="148"/>
                    </a:lnTo>
                    <a:lnTo>
                      <a:pt x="16" y="148"/>
                    </a:lnTo>
                    <a:lnTo>
                      <a:pt x="21" y="117"/>
                    </a:lnTo>
                    <a:lnTo>
                      <a:pt x="21" y="9"/>
                    </a:lnTo>
                    <a:lnTo>
                      <a:pt x="19" y="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1" name="Freeform 5557"/>
              <p:cNvSpPr>
                <a:spLocks/>
              </p:cNvSpPr>
              <p:nvPr/>
            </p:nvSpPr>
            <p:spPr bwMode="auto">
              <a:xfrm>
                <a:off x="7341" y="8851"/>
                <a:ext cx="22" cy="153"/>
              </a:xfrm>
              <a:custGeom>
                <a:avLst/>
                <a:gdLst/>
                <a:ahLst/>
                <a:cxnLst>
                  <a:cxn ang="0">
                    <a:pos x="4" y="0"/>
                  </a:cxn>
                  <a:cxn ang="0">
                    <a:pos x="7" y="23"/>
                  </a:cxn>
                  <a:cxn ang="0">
                    <a:pos x="9" y="45"/>
                  </a:cxn>
                  <a:cxn ang="0">
                    <a:pos x="9" y="62"/>
                  </a:cxn>
                  <a:cxn ang="0">
                    <a:pos x="7" y="81"/>
                  </a:cxn>
                  <a:cxn ang="0">
                    <a:pos x="2" y="115"/>
                  </a:cxn>
                  <a:cxn ang="0">
                    <a:pos x="2" y="132"/>
                  </a:cxn>
                  <a:cxn ang="0">
                    <a:pos x="0" y="153"/>
                  </a:cxn>
                  <a:cxn ang="0">
                    <a:pos x="7" y="153"/>
                  </a:cxn>
                  <a:cxn ang="0">
                    <a:pos x="9" y="151"/>
                  </a:cxn>
                  <a:cxn ang="0">
                    <a:pos x="16" y="151"/>
                  </a:cxn>
                  <a:cxn ang="0">
                    <a:pos x="19" y="120"/>
                  </a:cxn>
                  <a:cxn ang="0">
                    <a:pos x="21" y="83"/>
                  </a:cxn>
                  <a:cxn ang="0">
                    <a:pos x="21" y="12"/>
                  </a:cxn>
                  <a:cxn ang="0">
                    <a:pos x="16" y="7"/>
                  </a:cxn>
                  <a:cxn ang="0">
                    <a:pos x="14" y="7"/>
                  </a:cxn>
                  <a:cxn ang="0">
                    <a:pos x="9" y="2"/>
                  </a:cxn>
                  <a:cxn ang="0">
                    <a:pos x="4" y="0"/>
                  </a:cxn>
                </a:cxnLst>
                <a:rect l="0" t="0" r="r" b="b"/>
                <a:pathLst>
                  <a:path w="22" h="153">
                    <a:moveTo>
                      <a:pt x="4" y="0"/>
                    </a:moveTo>
                    <a:lnTo>
                      <a:pt x="7" y="23"/>
                    </a:lnTo>
                    <a:lnTo>
                      <a:pt x="9" y="45"/>
                    </a:lnTo>
                    <a:lnTo>
                      <a:pt x="9" y="62"/>
                    </a:lnTo>
                    <a:lnTo>
                      <a:pt x="7" y="81"/>
                    </a:lnTo>
                    <a:lnTo>
                      <a:pt x="2" y="115"/>
                    </a:lnTo>
                    <a:lnTo>
                      <a:pt x="2" y="132"/>
                    </a:lnTo>
                    <a:lnTo>
                      <a:pt x="0" y="153"/>
                    </a:lnTo>
                    <a:lnTo>
                      <a:pt x="7" y="153"/>
                    </a:lnTo>
                    <a:lnTo>
                      <a:pt x="9" y="151"/>
                    </a:lnTo>
                    <a:lnTo>
                      <a:pt x="16" y="151"/>
                    </a:lnTo>
                    <a:lnTo>
                      <a:pt x="19" y="120"/>
                    </a:lnTo>
                    <a:lnTo>
                      <a:pt x="21" y="83"/>
                    </a:lnTo>
                    <a:lnTo>
                      <a:pt x="21" y="12"/>
                    </a:lnTo>
                    <a:lnTo>
                      <a:pt x="16" y="7"/>
                    </a:lnTo>
                    <a:lnTo>
                      <a:pt x="14" y="7"/>
                    </a:lnTo>
                    <a:lnTo>
                      <a:pt x="9" y="2"/>
                    </a:lnTo>
                    <a:lnTo>
                      <a:pt x="4"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2" name="Freeform 5558"/>
              <p:cNvSpPr>
                <a:spLocks/>
              </p:cNvSpPr>
              <p:nvPr/>
            </p:nvSpPr>
            <p:spPr bwMode="auto">
              <a:xfrm>
                <a:off x="7339" y="8851"/>
                <a:ext cx="21" cy="153"/>
              </a:xfrm>
              <a:custGeom>
                <a:avLst/>
                <a:gdLst/>
                <a:ahLst/>
                <a:cxnLst>
                  <a:cxn ang="0">
                    <a:pos x="0" y="132"/>
                  </a:cxn>
                  <a:cxn ang="0">
                    <a:pos x="0" y="153"/>
                  </a:cxn>
                  <a:cxn ang="0">
                    <a:pos x="4" y="153"/>
                  </a:cxn>
                  <a:cxn ang="0">
                    <a:pos x="7" y="151"/>
                  </a:cxn>
                  <a:cxn ang="0">
                    <a:pos x="14" y="151"/>
                  </a:cxn>
                  <a:cxn ang="0">
                    <a:pos x="16" y="148"/>
                  </a:cxn>
                  <a:cxn ang="0">
                    <a:pos x="19" y="120"/>
                  </a:cxn>
                  <a:cxn ang="0">
                    <a:pos x="21" y="81"/>
                  </a:cxn>
                  <a:cxn ang="0">
                    <a:pos x="21" y="9"/>
                  </a:cxn>
                  <a:cxn ang="0">
                    <a:pos x="19" y="7"/>
                  </a:cxn>
                  <a:cxn ang="0">
                    <a:pos x="14" y="4"/>
                  </a:cxn>
                  <a:cxn ang="0">
                    <a:pos x="9" y="2"/>
                  </a:cxn>
                  <a:cxn ang="0">
                    <a:pos x="4" y="0"/>
                  </a:cxn>
                  <a:cxn ang="0">
                    <a:pos x="7" y="21"/>
                  </a:cxn>
                  <a:cxn ang="0">
                    <a:pos x="7" y="79"/>
                  </a:cxn>
                  <a:cxn ang="0">
                    <a:pos x="4" y="96"/>
                  </a:cxn>
                  <a:cxn ang="0">
                    <a:pos x="2" y="115"/>
                  </a:cxn>
                  <a:cxn ang="0">
                    <a:pos x="0" y="132"/>
                  </a:cxn>
                </a:cxnLst>
                <a:rect l="0" t="0" r="r" b="b"/>
                <a:pathLst>
                  <a:path w="21" h="153">
                    <a:moveTo>
                      <a:pt x="0" y="132"/>
                    </a:moveTo>
                    <a:lnTo>
                      <a:pt x="0" y="153"/>
                    </a:lnTo>
                    <a:lnTo>
                      <a:pt x="4" y="153"/>
                    </a:lnTo>
                    <a:lnTo>
                      <a:pt x="7" y="151"/>
                    </a:lnTo>
                    <a:lnTo>
                      <a:pt x="14" y="151"/>
                    </a:lnTo>
                    <a:lnTo>
                      <a:pt x="16" y="148"/>
                    </a:lnTo>
                    <a:lnTo>
                      <a:pt x="19" y="120"/>
                    </a:lnTo>
                    <a:lnTo>
                      <a:pt x="21" y="81"/>
                    </a:lnTo>
                    <a:lnTo>
                      <a:pt x="21" y="9"/>
                    </a:lnTo>
                    <a:lnTo>
                      <a:pt x="19" y="7"/>
                    </a:lnTo>
                    <a:lnTo>
                      <a:pt x="14" y="4"/>
                    </a:lnTo>
                    <a:lnTo>
                      <a:pt x="9" y="2"/>
                    </a:lnTo>
                    <a:lnTo>
                      <a:pt x="4" y="0"/>
                    </a:lnTo>
                    <a:lnTo>
                      <a:pt x="7" y="21"/>
                    </a:lnTo>
                    <a:lnTo>
                      <a:pt x="7" y="79"/>
                    </a:lnTo>
                    <a:lnTo>
                      <a:pt x="4" y="96"/>
                    </a:lnTo>
                    <a:lnTo>
                      <a:pt x="2" y="115"/>
                    </a:lnTo>
                    <a:lnTo>
                      <a:pt x="0" y="132"/>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3" name="Freeform 5559"/>
              <p:cNvSpPr>
                <a:spLocks/>
              </p:cNvSpPr>
              <p:nvPr/>
            </p:nvSpPr>
            <p:spPr bwMode="auto">
              <a:xfrm>
                <a:off x="7334" y="8848"/>
                <a:ext cx="24" cy="156"/>
              </a:xfrm>
              <a:custGeom>
                <a:avLst/>
                <a:gdLst/>
                <a:ahLst/>
                <a:cxnLst>
                  <a:cxn ang="0">
                    <a:pos x="2" y="134"/>
                  </a:cxn>
                  <a:cxn ang="0">
                    <a:pos x="0" y="156"/>
                  </a:cxn>
                  <a:cxn ang="0">
                    <a:pos x="7" y="156"/>
                  </a:cxn>
                  <a:cxn ang="0">
                    <a:pos x="9" y="153"/>
                  </a:cxn>
                  <a:cxn ang="0">
                    <a:pos x="16" y="153"/>
                  </a:cxn>
                  <a:cxn ang="0">
                    <a:pos x="19" y="151"/>
                  </a:cxn>
                  <a:cxn ang="0">
                    <a:pos x="21" y="122"/>
                  </a:cxn>
                  <a:cxn ang="0">
                    <a:pos x="21" y="45"/>
                  </a:cxn>
                  <a:cxn ang="0">
                    <a:pos x="23" y="9"/>
                  </a:cxn>
                  <a:cxn ang="0">
                    <a:pos x="21" y="9"/>
                  </a:cxn>
                  <a:cxn ang="0">
                    <a:pos x="16" y="7"/>
                  </a:cxn>
                  <a:cxn ang="0">
                    <a:pos x="11" y="4"/>
                  </a:cxn>
                  <a:cxn ang="0">
                    <a:pos x="7" y="0"/>
                  </a:cxn>
                  <a:cxn ang="0">
                    <a:pos x="4" y="0"/>
                  </a:cxn>
                  <a:cxn ang="0">
                    <a:pos x="9" y="23"/>
                  </a:cxn>
                  <a:cxn ang="0">
                    <a:pos x="9" y="81"/>
                  </a:cxn>
                  <a:cxn ang="0">
                    <a:pos x="7" y="98"/>
                  </a:cxn>
                  <a:cxn ang="0">
                    <a:pos x="4" y="117"/>
                  </a:cxn>
                  <a:cxn ang="0">
                    <a:pos x="2" y="134"/>
                  </a:cxn>
                </a:cxnLst>
                <a:rect l="0" t="0" r="r" b="b"/>
                <a:pathLst>
                  <a:path w="24" h="156">
                    <a:moveTo>
                      <a:pt x="2" y="134"/>
                    </a:moveTo>
                    <a:lnTo>
                      <a:pt x="0" y="156"/>
                    </a:lnTo>
                    <a:lnTo>
                      <a:pt x="7" y="156"/>
                    </a:lnTo>
                    <a:lnTo>
                      <a:pt x="9" y="153"/>
                    </a:lnTo>
                    <a:lnTo>
                      <a:pt x="16" y="153"/>
                    </a:lnTo>
                    <a:lnTo>
                      <a:pt x="19" y="151"/>
                    </a:lnTo>
                    <a:lnTo>
                      <a:pt x="21" y="122"/>
                    </a:lnTo>
                    <a:lnTo>
                      <a:pt x="21" y="45"/>
                    </a:lnTo>
                    <a:lnTo>
                      <a:pt x="23" y="9"/>
                    </a:lnTo>
                    <a:lnTo>
                      <a:pt x="21" y="9"/>
                    </a:lnTo>
                    <a:lnTo>
                      <a:pt x="16" y="7"/>
                    </a:lnTo>
                    <a:lnTo>
                      <a:pt x="11" y="4"/>
                    </a:lnTo>
                    <a:lnTo>
                      <a:pt x="7" y="0"/>
                    </a:lnTo>
                    <a:lnTo>
                      <a:pt x="4" y="0"/>
                    </a:lnTo>
                    <a:lnTo>
                      <a:pt x="9" y="23"/>
                    </a:lnTo>
                    <a:lnTo>
                      <a:pt x="9" y="81"/>
                    </a:lnTo>
                    <a:lnTo>
                      <a:pt x="7" y="98"/>
                    </a:lnTo>
                    <a:lnTo>
                      <a:pt x="4" y="117"/>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4" name="Freeform 5560"/>
              <p:cNvSpPr>
                <a:spLocks/>
              </p:cNvSpPr>
              <p:nvPr/>
            </p:nvSpPr>
            <p:spPr bwMode="auto">
              <a:xfrm>
                <a:off x="7332" y="8846"/>
                <a:ext cx="24" cy="158"/>
              </a:xfrm>
              <a:custGeom>
                <a:avLst/>
                <a:gdLst/>
                <a:ahLst/>
                <a:cxnLst>
                  <a:cxn ang="0">
                    <a:pos x="7" y="158"/>
                  </a:cxn>
                  <a:cxn ang="0">
                    <a:pos x="11" y="156"/>
                  </a:cxn>
                  <a:cxn ang="0">
                    <a:pos x="16" y="153"/>
                  </a:cxn>
                  <a:cxn ang="0">
                    <a:pos x="21" y="124"/>
                  </a:cxn>
                  <a:cxn ang="0">
                    <a:pos x="21" y="45"/>
                  </a:cxn>
                  <a:cxn ang="0">
                    <a:pos x="23" y="12"/>
                  </a:cxn>
                  <a:cxn ang="0">
                    <a:pos x="19" y="9"/>
                  </a:cxn>
                  <a:cxn ang="0">
                    <a:pos x="14" y="4"/>
                  </a:cxn>
                  <a:cxn ang="0">
                    <a:pos x="9" y="2"/>
                  </a:cxn>
                  <a:cxn ang="0">
                    <a:pos x="4" y="0"/>
                  </a:cxn>
                  <a:cxn ang="0">
                    <a:pos x="9" y="23"/>
                  </a:cxn>
                  <a:cxn ang="0">
                    <a:pos x="9" y="64"/>
                  </a:cxn>
                  <a:cxn ang="0">
                    <a:pos x="7" y="83"/>
                  </a:cxn>
                  <a:cxn ang="0">
                    <a:pos x="2" y="117"/>
                  </a:cxn>
                  <a:cxn ang="0">
                    <a:pos x="0" y="136"/>
                  </a:cxn>
                  <a:cxn ang="0">
                    <a:pos x="0" y="158"/>
                  </a:cxn>
                  <a:cxn ang="0">
                    <a:pos x="7" y="158"/>
                  </a:cxn>
                </a:cxnLst>
                <a:rect l="0" t="0" r="r" b="b"/>
                <a:pathLst>
                  <a:path w="24" h="158">
                    <a:moveTo>
                      <a:pt x="7" y="158"/>
                    </a:moveTo>
                    <a:lnTo>
                      <a:pt x="11" y="156"/>
                    </a:lnTo>
                    <a:lnTo>
                      <a:pt x="16" y="153"/>
                    </a:lnTo>
                    <a:lnTo>
                      <a:pt x="21" y="124"/>
                    </a:lnTo>
                    <a:lnTo>
                      <a:pt x="21" y="45"/>
                    </a:lnTo>
                    <a:lnTo>
                      <a:pt x="23" y="12"/>
                    </a:lnTo>
                    <a:lnTo>
                      <a:pt x="19" y="9"/>
                    </a:lnTo>
                    <a:lnTo>
                      <a:pt x="14" y="4"/>
                    </a:lnTo>
                    <a:lnTo>
                      <a:pt x="9" y="2"/>
                    </a:lnTo>
                    <a:lnTo>
                      <a:pt x="4" y="0"/>
                    </a:lnTo>
                    <a:lnTo>
                      <a:pt x="9" y="23"/>
                    </a:lnTo>
                    <a:lnTo>
                      <a:pt x="9" y="64"/>
                    </a:lnTo>
                    <a:lnTo>
                      <a:pt x="7" y="83"/>
                    </a:lnTo>
                    <a:lnTo>
                      <a:pt x="2" y="117"/>
                    </a:lnTo>
                    <a:lnTo>
                      <a:pt x="0" y="136"/>
                    </a:lnTo>
                    <a:lnTo>
                      <a:pt x="0" y="158"/>
                    </a:lnTo>
                    <a:lnTo>
                      <a:pt x="7" y="158"/>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5" name="Freeform 5561"/>
              <p:cNvSpPr>
                <a:spLocks/>
              </p:cNvSpPr>
              <p:nvPr/>
            </p:nvSpPr>
            <p:spPr bwMode="auto">
              <a:xfrm>
                <a:off x="7327" y="8846"/>
                <a:ext cx="24" cy="158"/>
              </a:xfrm>
              <a:custGeom>
                <a:avLst/>
                <a:gdLst/>
                <a:ahLst/>
                <a:cxnLst>
                  <a:cxn ang="0">
                    <a:pos x="7" y="158"/>
                  </a:cxn>
                  <a:cxn ang="0">
                    <a:pos x="9" y="156"/>
                  </a:cxn>
                  <a:cxn ang="0">
                    <a:pos x="14" y="156"/>
                  </a:cxn>
                  <a:cxn ang="0">
                    <a:pos x="19" y="153"/>
                  </a:cxn>
                  <a:cxn ang="0">
                    <a:pos x="21" y="122"/>
                  </a:cxn>
                  <a:cxn ang="0">
                    <a:pos x="23" y="83"/>
                  </a:cxn>
                  <a:cxn ang="0">
                    <a:pos x="23" y="9"/>
                  </a:cxn>
                  <a:cxn ang="0">
                    <a:pos x="19" y="4"/>
                  </a:cxn>
                  <a:cxn ang="0">
                    <a:pos x="16" y="4"/>
                  </a:cxn>
                  <a:cxn ang="0">
                    <a:pos x="11" y="2"/>
                  </a:cxn>
                  <a:cxn ang="0">
                    <a:pos x="7" y="0"/>
                  </a:cxn>
                  <a:cxn ang="0">
                    <a:pos x="9" y="23"/>
                  </a:cxn>
                  <a:cxn ang="0">
                    <a:pos x="11" y="43"/>
                  </a:cxn>
                  <a:cxn ang="0">
                    <a:pos x="11" y="64"/>
                  </a:cxn>
                  <a:cxn ang="0">
                    <a:pos x="9" y="81"/>
                  </a:cxn>
                  <a:cxn ang="0">
                    <a:pos x="7" y="100"/>
                  </a:cxn>
                  <a:cxn ang="0">
                    <a:pos x="4" y="117"/>
                  </a:cxn>
                  <a:cxn ang="0">
                    <a:pos x="2" y="136"/>
                  </a:cxn>
                  <a:cxn ang="0">
                    <a:pos x="0" y="158"/>
                  </a:cxn>
                  <a:cxn ang="0">
                    <a:pos x="7" y="158"/>
                  </a:cxn>
                </a:cxnLst>
                <a:rect l="0" t="0" r="r" b="b"/>
                <a:pathLst>
                  <a:path w="24" h="158">
                    <a:moveTo>
                      <a:pt x="7" y="158"/>
                    </a:moveTo>
                    <a:lnTo>
                      <a:pt x="9" y="156"/>
                    </a:lnTo>
                    <a:lnTo>
                      <a:pt x="14" y="156"/>
                    </a:lnTo>
                    <a:lnTo>
                      <a:pt x="19" y="153"/>
                    </a:lnTo>
                    <a:lnTo>
                      <a:pt x="21" y="122"/>
                    </a:lnTo>
                    <a:lnTo>
                      <a:pt x="23" y="83"/>
                    </a:lnTo>
                    <a:lnTo>
                      <a:pt x="23" y="9"/>
                    </a:lnTo>
                    <a:lnTo>
                      <a:pt x="19" y="4"/>
                    </a:lnTo>
                    <a:lnTo>
                      <a:pt x="16" y="4"/>
                    </a:lnTo>
                    <a:lnTo>
                      <a:pt x="11" y="2"/>
                    </a:lnTo>
                    <a:lnTo>
                      <a:pt x="7" y="0"/>
                    </a:lnTo>
                    <a:lnTo>
                      <a:pt x="9" y="23"/>
                    </a:lnTo>
                    <a:lnTo>
                      <a:pt x="11" y="43"/>
                    </a:lnTo>
                    <a:lnTo>
                      <a:pt x="11" y="64"/>
                    </a:lnTo>
                    <a:lnTo>
                      <a:pt x="9" y="81"/>
                    </a:lnTo>
                    <a:lnTo>
                      <a:pt x="7" y="100"/>
                    </a:lnTo>
                    <a:lnTo>
                      <a:pt x="4" y="117"/>
                    </a:lnTo>
                    <a:lnTo>
                      <a:pt x="2" y="136"/>
                    </a:lnTo>
                    <a:lnTo>
                      <a:pt x="0" y="158"/>
                    </a:lnTo>
                    <a:lnTo>
                      <a:pt x="7" y="158"/>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6" name="Freeform 5562"/>
              <p:cNvSpPr>
                <a:spLocks/>
              </p:cNvSpPr>
              <p:nvPr/>
            </p:nvSpPr>
            <p:spPr bwMode="auto">
              <a:xfrm>
                <a:off x="7324" y="8844"/>
                <a:ext cx="24" cy="160"/>
              </a:xfrm>
              <a:custGeom>
                <a:avLst/>
                <a:gdLst/>
                <a:ahLst/>
                <a:cxnLst>
                  <a:cxn ang="0">
                    <a:pos x="4" y="160"/>
                  </a:cxn>
                  <a:cxn ang="0">
                    <a:pos x="7" y="158"/>
                  </a:cxn>
                  <a:cxn ang="0">
                    <a:pos x="14" y="158"/>
                  </a:cxn>
                  <a:cxn ang="0">
                    <a:pos x="19" y="156"/>
                  </a:cxn>
                  <a:cxn ang="0">
                    <a:pos x="21" y="124"/>
                  </a:cxn>
                  <a:cxn ang="0">
                    <a:pos x="21" y="86"/>
                  </a:cxn>
                  <a:cxn ang="0">
                    <a:pos x="23" y="45"/>
                  </a:cxn>
                  <a:cxn ang="0">
                    <a:pos x="23" y="12"/>
                  </a:cxn>
                  <a:cxn ang="0">
                    <a:pos x="16" y="4"/>
                  </a:cxn>
                  <a:cxn ang="0">
                    <a:pos x="14" y="4"/>
                  </a:cxn>
                  <a:cxn ang="0">
                    <a:pos x="9" y="0"/>
                  </a:cxn>
                  <a:cxn ang="0">
                    <a:pos x="7" y="0"/>
                  </a:cxn>
                  <a:cxn ang="0">
                    <a:pos x="9" y="23"/>
                  </a:cxn>
                  <a:cxn ang="0">
                    <a:pos x="11" y="45"/>
                  </a:cxn>
                  <a:cxn ang="0">
                    <a:pos x="9" y="64"/>
                  </a:cxn>
                  <a:cxn ang="0">
                    <a:pos x="9" y="83"/>
                  </a:cxn>
                  <a:cxn ang="0">
                    <a:pos x="7" y="103"/>
                  </a:cxn>
                  <a:cxn ang="0">
                    <a:pos x="4" y="120"/>
                  </a:cxn>
                  <a:cxn ang="0">
                    <a:pos x="2" y="139"/>
                  </a:cxn>
                  <a:cxn ang="0">
                    <a:pos x="0" y="160"/>
                  </a:cxn>
                  <a:cxn ang="0">
                    <a:pos x="4" y="160"/>
                  </a:cxn>
                </a:cxnLst>
                <a:rect l="0" t="0" r="r" b="b"/>
                <a:pathLst>
                  <a:path w="24" h="160">
                    <a:moveTo>
                      <a:pt x="4" y="160"/>
                    </a:moveTo>
                    <a:lnTo>
                      <a:pt x="7" y="158"/>
                    </a:lnTo>
                    <a:lnTo>
                      <a:pt x="14" y="158"/>
                    </a:lnTo>
                    <a:lnTo>
                      <a:pt x="19" y="156"/>
                    </a:lnTo>
                    <a:lnTo>
                      <a:pt x="21" y="124"/>
                    </a:lnTo>
                    <a:lnTo>
                      <a:pt x="21" y="86"/>
                    </a:lnTo>
                    <a:lnTo>
                      <a:pt x="23" y="45"/>
                    </a:lnTo>
                    <a:lnTo>
                      <a:pt x="23" y="12"/>
                    </a:lnTo>
                    <a:lnTo>
                      <a:pt x="16" y="4"/>
                    </a:lnTo>
                    <a:lnTo>
                      <a:pt x="14" y="4"/>
                    </a:lnTo>
                    <a:lnTo>
                      <a:pt x="9" y="0"/>
                    </a:lnTo>
                    <a:lnTo>
                      <a:pt x="7" y="0"/>
                    </a:lnTo>
                    <a:lnTo>
                      <a:pt x="9" y="23"/>
                    </a:lnTo>
                    <a:lnTo>
                      <a:pt x="11" y="45"/>
                    </a:lnTo>
                    <a:lnTo>
                      <a:pt x="9" y="64"/>
                    </a:lnTo>
                    <a:lnTo>
                      <a:pt x="9" y="83"/>
                    </a:lnTo>
                    <a:lnTo>
                      <a:pt x="7" y="103"/>
                    </a:lnTo>
                    <a:lnTo>
                      <a:pt x="4" y="120"/>
                    </a:lnTo>
                    <a:lnTo>
                      <a:pt x="2" y="139"/>
                    </a:lnTo>
                    <a:lnTo>
                      <a:pt x="0" y="160"/>
                    </a:lnTo>
                    <a:lnTo>
                      <a:pt x="4" y="16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7" name="Freeform 5563"/>
              <p:cNvSpPr>
                <a:spLocks/>
              </p:cNvSpPr>
              <p:nvPr/>
            </p:nvSpPr>
            <p:spPr bwMode="auto">
              <a:xfrm>
                <a:off x="7322" y="8841"/>
                <a:ext cx="24" cy="163"/>
              </a:xfrm>
              <a:custGeom>
                <a:avLst/>
                <a:gdLst/>
                <a:ahLst/>
                <a:cxnLst>
                  <a:cxn ang="0">
                    <a:pos x="19" y="158"/>
                  </a:cxn>
                  <a:cxn ang="0">
                    <a:pos x="21" y="127"/>
                  </a:cxn>
                  <a:cxn ang="0">
                    <a:pos x="21" y="48"/>
                  </a:cxn>
                  <a:cxn ang="0">
                    <a:pos x="23" y="12"/>
                  </a:cxn>
                  <a:cxn ang="0">
                    <a:pos x="7" y="0"/>
                  </a:cxn>
                  <a:cxn ang="0">
                    <a:pos x="9" y="23"/>
                  </a:cxn>
                  <a:cxn ang="0">
                    <a:pos x="12" y="45"/>
                  </a:cxn>
                  <a:cxn ang="0">
                    <a:pos x="9" y="67"/>
                  </a:cxn>
                  <a:cxn ang="0">
                    <a:pos x="7" y="86"/>
                  </a:cxn>
                  <a:cxn ang="0">
                    <a:pos x="4" y="103"/>
                  </a:cxn>
                  <a:cxn ang="0">
                    <a:pos x="0" y="141"/>
                  </a:cxn>
                  <a:cxn ang="0">
                    <a:pos x="0" y="163"/>
                  </a:cxn>
                  <a:cxn ang="0">
                    <a:pos x="19" y="158"/>
                  </a:cxn>
                </a:cxnLst>
                <a:rect l="0" t="0" r="r" b="b"/>
                <a:pathLst>
                  <a:path w="24" h="163">
                    <a:moveTo>
                      <a:pt x="19" y="158"/>
                    </a:moveTo>
                    <a:lnTo>
                      <a:pt x="21" y="127"/>
                    </a:lnTo>
                    <a:lnTo>
                      <a:pt x="21" y="48"/>
                    </a:lnTo>
                    <a:lnTo>
                      <a:pt x="23" y="12"/>
                    </a:lnTo>
                    <a:lnTo>
                      <a:pt x="7" y="0"/>
                    </a:lnTo>
                    <a:lnTo>
                      <a:pt x="9" y="23"/>
                    </a:lnTo>
                    <a:lnTo>
                      <a:pt x="12" y="45"/>
                    </a:lnTo>
                    <a:lnTo>
                      <a:pt x="9" y="67"/>
                    </a:lnTo>
                    <a:lnTo>
                      <a:pt x="7" y="86"/>
                    </a:lnTo>
                    <a:lnTo>
                      <a:pt x="4" y="103"/>
                    </a:lnTo>
                    <a:lnTo>
                      <a:pt x="0" y="141"/>
                    </a:lnTo>
                    <a:lnTo>
                      <a:pt x="0" y="163"/>
                    </a:lnTo>
                    <a:lnTo>
                      <a:pt x="19" y="15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8" name="Freeform 5564"/>
              <p:cNvSpPr>
                <a:spLocks/>
              </p:cNvSpPr>
              <p:nvPr/>
            </p:nvSpPr>
            <p:spPr bwMode="auto">
              <a:xfrm>
                <a:off x="7060" y="9009"/>
                <a:ext cx="214" cy="17"/>
              </a:xfrm>
              <a:custGeom>
                <a:avLst/>
                <a:gdLst/>
                <a:ahLst/>
                <a:cxnLst>
                  <a:cxn ang="0">
                    <a:pos x="0" y="0"/>
                  </a:cxn>
                  <a:cxn ang="0">
                    <a:pos x="0" y="2"/>
                  </a:cxn>
                  <a:cxn ang="0">
                    <a:pos x="4" y="4"/>
                  </a:cxn>
                  <a:cxn ang="0">
                    <a:pos x="9" y="4"/>
                  </a:cxn>
                  <a:cxn ang="0">
                    <a:pos x="14" y="7"/>
                  </a:cxn>
                  <a:cxn ang="0">
                    <a:pos x="16" y="7"/>
                  </a:cxn>
                  <a:cxn ang="0">
                    <a:pos x="21" y="9"/>
                  </a:cxn>
                  <a:cxn ang="0">
                    <a:pos x="28" y="9"/>
                  </a:cxn>
                  <a:cxn ang="0">
                    <a:pos x="35" y="11"/>
                  </a:cxn>
                  <a:cxn ang="0">
                    <a:pos x="40" y="11"/>
                  </a:cxn>
                  <a:cxn ang="0">
                    <a:pos x="45" y="14"/>
                  </a:cxn>
                  <a:cxn ang="0">
                    <a:pos x="64" y="14"/>
                  </a:cxn>
                  <a:cxn ang="0">
                    <a:pos x="71" y="16"/>
                  </a:cxn>
                  <a:cxn ang="0">
                    <a:pos x="148" y="16"/>
                  </a:cxn>
                  <a:cxn ang="0">
                    <a:pos x="158" y="14"/>
                  </a:cxn>
                  <a:cxn ang="0">
                    <a:pos x="165" y="14"/>
                  </a:cxn>
                  <a:cxn ang="0">
                    <a:pos x="187" y="11"/>
                  </a:cxn>
                  <a:cxn ang="0">
                    <a:pos x="213" y="7"/>
                  </a:cxn>
                  <a:cxn ang="0">
                    <a:pos x="189" y="4"/>
                  </a:cxn>
                  <a:cxn ang="0">
                    <a:pos x="165" y="4"/>
                  </a:cxn>
                  <a:cxn ang="0">
                    <a:pos x="151" y="7"/>
                  </a:cxn>
                  <a:cxn ang="0">
                    <a:pos x="139" y="7"/>
                  </a:cxn>
                  <a:cxn ang="0">
                    <a:pos x="127" y="9"/>
                  </a:cxn>
                  <a:cxn ang="0">
                    <a:pos x="103" y="9"/>
                  </a:cxn>
                  <a:cxn ang="0">
                    <a:pos x="93" y="11"/>
                  </a:cxn>
                  <a:cxn ang="0">
                    <a:pos x="74" y="11"/>
                  </a:cxn>
                  <a:cxn ang="0">
                    <a:pos x="64" y="9"/>
                  </a:cxn>
                  <a:cxn ang="0">
                    <a:pos x="47" y="9"/>
                  </a:cxn>
                  <a:cxn ang="0">
                    <a:pos x="38" y="7"/>
                  </a:cxn>
                  <a:cxn ang="0">
                    <a:pos x="28" y="7"/>
                  </a:cxn>
                  <a:cxn ang="0">
                    <a:pos x="0" y="0"/>
                  </a:cxn>
                </a:cxnLst>
                <a:rect l="0" t="0" r="r" b="b"/>
                <a:pathLst>
                  <a:path w="214" h="17">
                    <a:moveTo>
                      <a:pt x="0" y="0"/>
                    </a:moveTo>
                    <a:lnTo>
                      <a:pt x="0" y="2"/>
                    </a:lnTo>
                    <a:lnTo>
                      <a:pt x="4" y="4"/>
                    </a:lnTo>
                    <a:lnTo>
                      <a:pt x="9" y="4"/>
                    </a:lnTo>
                    <a:lnTo>
                      <a:pt x="14" y="7"/>
                    </a:lnTo>
                    <a:lnTo>
                      <a:pt x="16" y="7"/>
                    </a:lnTo>
                    <a:lnTo>
                      <a:pt x="21" y="9"/>
                    </a:lnTo>
                    <a:lnTo>
                      <a:pt x="28" y="9"/>
                    </a:lnTo>
                    <a:lnTo>
                      <a:pt x="35" y="11"/>
                    </a:lnTo>
                    <a:lnTo>
                      <a:pt x="40" y="11"/>
                    </a:lnTo>
                    <a:lnTo>
                      <a:pt x="45" y="14"/>
                    </a:lnTo>
                    <a:lnTo>
                      <a:pt x="64" y="14"/>
                    </a:lnTo>
                    <a:lnTo>
                      <a:pt x="71" y="16"/>
                    </a:lnTo>
                    <a:lnTo>
                      <a:pt x="148" y="16"/>
                    </a:lnTo>
                    <a:lnTo>
                      <a:pt x="158" y="14"/>
                    </a:lnTo>
                    <a:lnTo>
                      <a:pt x="165" y="14"/>
                    </a:lnTo>
                    <a:lnTo>
                      <a:pt x="187" y="11"/>
                    </a:lnTo>
                    <a:lnTo>
                      <a:pt x="213" y="7"/>
                    </a:lnTo>
                    <a:lnTo>
                      <a:pt x="189" y="4"/>
                    </a:lnTo>
                    <a:lnTo>
                      <a:pt x="165" y="4"/>
                    </a:lnTo>
                    <a:lnTo>
                      <a:pt x="151" y="7"/>
                    </a:lnTo>
                    <a:lnTo>
                      <a:pt x="139" y="7"/>
                    </a:lnTo>
                    <a:lnTo>
                      <a:pt x="127" y="9"/>
                    </a:lnTo>
                    <a:lnTo>
                      <a:pt x="103" y="9"/>
                    </a:lnTo>
                    <a:lnTo>
                      <a:pt x="93" y="11"/>
                    </a:lnTo>
                    <a:lnTo>
                      <a:pt x="74" y="11"/>
                    </a:lnTo>
                    <a:lnTo>
                      <a:pt x="64" y="9"/>
                    </a:lnTo>
                    <a:lnTo>
                      <a:pt x="47" y="9"/>
                    </a:lnTo>
                    <a:lnTo>
                      <a:pt x="38" y="7"/>
                    </a:lnTo>
                    <a:lnTo>
                      <a:pt x="28" y="7"/>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9" name="Freeform 5565"/>
              <p:cNvSpPr>
                <a:spLocks/>
              </p:cNvSpPr>
              <p:nvPr/>
            </p:nvSpPr>
            <p:spPr bwMode="auto">
              <a:xfrm>
                <a:off x="7123" y="9026"/>
                <a:ext cx="79" cy="22"/>
              </a:xfrm>
              <a:custGeom>
                <a:avLst/>
                <a:gdLst/>
                <a:ahLst/>
                <a:cxnLst>
                  <a:cxn ang="0">
                    <a:pos x="19" y="14"/>
                  </a:cxn>
                  <a:cxn ang="0">
                    <a:pos x="31" y="16"/>
                  </a:cxn>
                  <a:cxn ang="0">
                    <a:pos x="47" y="19"/>
                  </a:cxn>
                  <a:cxn ang="0">
                    <a:pos x="67" y="21"/>
                  </a:cxn>
                  <a:cxn ang="0">
                    <a:pos x="79" y="21"/>
                  </a:cxn>
                  <a:cxn ang="0">
                    <a:pos x="71" y="16"/>
                  </a:cxn>
                  <a:cxn ang="0">
                    <a:pos x="62" y="14"/>
                  </a:cxn>
                  <a:cxn ang="0">
                    <a:pos x="60" y="7"/>
                  </a:cxn>
                  <a:cxn ang="0">
                    <a:pos x="57" y="2"/>
                  </a:cxn>
                  <a:cxn ang="0">
                    <a:pos x="11" y="2"/>
                  </a:cxn>
                  <a:cxn ang="0">
                    <a:pos x="0" y="0"/>
                  </a:cxn>
                  <a:cxn ang="0">
                    <a:pos x="4" y="7"/>
                  </a:cxn>
                  <a:cxn ang="0">
                    <a:pos x="19" y="14"/>
                  </a:cxn>
                </a:cxnLst>
                <a:rect l="0" t="0" r="r" b="b"/>
                <a:pathLst>
                  <a:path w="79" h="22">
                    <a:moveTo>
                      <a:pt x="19" y="14"/>
                    </a:moveTo>
                    <a:lnTo>
                      <a:pt x="31" y="16"/>
                    </a:lnTo>
                    <a:lnTo>
                      <a:pt x="47" y="19"/>
                    </a:lnTo>
                    <a:lnTo>
                      <a:pt x="67" y="21"/>
                    </a:lnTo>
                    <a:lnTo>
                      <a:pt x="79" y="21"/>
                    </a:lnTo>
                    <a:lnTo>
                      <a:pt x="71" y="16"/>
                    </a:lnTo>
                    <a:lnTo>
                      <a:pt x="62" y="14"/>
                    </a:lnTo>
                    <a:lnTo>
                      <a:pt x="60" y="7"/>
                    </a:lnTo>
                    <a:lnTo>
                      <a:pt x="57" y="2"/>
                    </a:lnTo>
                    <a:lnTo>
                      <a:pt x="11" y="2"/>
                    </a:lnTo>
                    <a:lnTo>
                      <a:pt x="0" y="0"/>
                    </a:lnTo>
                    <a:lnTo>
                      <a:pt x="4" y="7"/>
                    </a:lnTo>
                    <a:lnTo>
                      <a:pt x="19"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0" name="Freeform 5566"/>
              <p:cNvSpPr>
                <a:spLocks/>
              </p:cNvSpPr>
              <p:nvPr/>
            </p:nvSpPr>
            <p:spPr bwMode="auto">
              <a:xfrm>
                <a:off x="7108" y="9045"/>
                <a:ext cx="140" cy="34"/>
              </a:xfrm>
              <a:custGeom>
                <a:avLst/>
                <a:gdLst/>
                <a:ahLst/>
                <a:cxnLst>
                  <a:cxn ang="0">
                    <a:pos x="2" y="19"/>
                  </a:cxn>
                  <a:cxn ang="0">
                    <a:pos x="16" y="26"/>
                  </a:cxn>
                  <a:cxn ang="0">
                    <a:pos x="23" y="26"/>
                  </a:cxn>
                  <a:cxn ang="0">
                    <a:pos x="31" y="28"/>
                  </a:cxn>
                  <a:cxn ang="0">
                    <a:pos x="43" y="28"/>
                  </a:cxn>
                  <a:cxn ang="0">
                    <a:pos x="50" y="31"/>
                  </a:cxn>
                  <a:cxn ang="0">
                    <a:pos x="64" y="31"/>
                  </a:cxn>
                  <a:cxn ang="0">
                    <a:pos x="107" y="33"/>
                  </a:cxn>
                  <a:cxn ang="0">
                    <a:pos x="139" y="28"/>
                  </a:cxn>
                  <a:cxn ang="0">
                    <a:pos x="120" y="19"/>
                  </a:cxn>
                  <a:cxn ang="0">
                    <a:pos x="115" y="16"/>
                  </a:cxn>
                  <a:cxn ang="0">
                    <a:pos x="110" y="14"/>
                  </a:cxn>
                  <a:cxn ang="0">
                    <a:pos x="105" y="9"/>
                  </a:cxn>
                  <a:cxn ang="0">
                    <a:pos x="100" y="7"/>
                  </a:cxn>
                  <a:cxn ang="0">
                    <a:pos x="76" y="7"/>
                  </a:cxn>
                  <a:cxn ang="0">
                    <a:pos x="72" y="4"/>
                  </a:cxn>
                  <a:cxn ang="0">
                    <a:pos x="52" y="4"/>
                  </a:cxn>
                  <a:cxn ang="0">
                    <a:pos x="50" y="2"/>
                  </a:cxn>
                  <a:cxn ang="0">
                    <a:pos x="43" y="2"/>
                  </a:cxn>
                  <a:cxn ang="0">
                    <a:pos x="38" y="0"/>
                  </a:cxn>
                  <a:cxn ang="0">
                    <a:pos x="31" y="0"/>
                  </a:cxn>
                  <a:cxn ang="0">
                    <a:pos x="2" y="9"/>
                  </a:cxn>
                  <a:cxn ang="0">
                    <a:pos x="0" y="12"/>
                  </a:cxn>
                  <a:cxn ang="0">
                    <a:pos x="0" y="16"/>
                  </a:cxn>
                  <a:cxn ang="0">
                    <a:pos x="2" y="19"/>
                  </a:cxn>
                </a:cxnLst>
                <a:rect l="0" t="0" r="r" b="b"/>
                <a:pathLst>
                  <a:path w="140" h="34">
                    <a:moveTo>
                      <a:pt x="2" y="19"/>
                    </a:moveTo>
                    <a:lnTo>
                      <a:pt x="16" y="26"/>
                    </a:lnTo>
                    <a:lnTo>
                      <a:pt x="23" y="26"/>
                    </a:lnTo>
                    <a:lnTo>
                      <a:pt x="31" y="28"/>
                    </a:lnTo>
                    <a:lnTo>
                      <a:pt x="43" y="28"/>
                    </a:lnTo>
                    <a:lnTo>
                      <a:pt x="50" y="31"/>
                    </a:lnTo>
                    <a:lnTo>
                      <a:pt x="64" y="31"/>
                    </a:lnTo>
                    <a:lnTo>
                      <a:pt x="107" y="33"/>
                    </a:lnTo>
                    <a:lnTo>
                      <a:pt x="139" y="28"/>
                    </a:lnTo>
                    <a:lnTo>
                      <a:pt x="120" y="19"/>
                    </a:lnTo>
                    <a:lnTo>
                      <a:pt x="115" y="16"/>
                    </a:lnTo>
                    <a:lnTo>
                      <a:pt x="110" y="14"/>
                    </a:lnTo>
                    <a:lnTo>
                      <a:pt x="105" y="9"/>
                    </a:lnTo>
                    <a:lnTo>
                      <a:pt x="100" y="7"/>
                    </a:lnTo>
                    <a:lnTo>
                      <a:pt x="76" y="7"/>
                    </a:lnTo>
                    <a:lnTo>
                      <a:pt x="72" y="4"/>
                    </a:lnTo>
                    <a:lnTo>
                      <a:pt x="52" y="4"/>
                    </a:lnTo>
                    <a:lnTo>
                      <a:pt x="50" y="2"/>
                    </a:lnTo>
                    <a:lnTo>
                      <a:pt x="43" y="2"/>
                    </a:lnTo>
                    <a:lnTo>
                      <a:pt x="38" y="0"/>
                    </a:lnTo>
                    <a:lnTo>
                      <a:pt x="31" y="0"/>
                    </a:lnTo>
                    <a:lnTo>
                      <a:pt x="2" y="9"/>
                    </a:lnTo>
                    <a:lnTo>
                      <a:pt x="0" y="12"/>
                    </a:lnTo>
                    <a:lnTo>
                      <a:pt x="0" y="16"/>
                    </a:lnTo>
                    <a:lnTo>
                      <a:pt x="2"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1" name="Freeform 5567"/>
              <p:cNvSpPr>
                <a:spLocks/>
              </p:cNvSpPr>
              <p:nvPr/>
            </p:nvSpPr>
            <p:spPr bwMode="auto">
              <a:xfrm>
                <a:off x="7125" y="9026"/>
                <a:ext cx="53" cy="22"/>
              </a:xfrm>
              <a:custGeom>
                <a:avLst/>
                <a:gdLst/>
                <a:ahLst/>
                <a:cxnLst>
                  <a:cxn ang="0">
                    <a:pos x="43" y="14"/>
                  </a:cxn>
                  <a:cxn ang="0">
                    <a:pos x="38" y="9"/>
                  </a:cxn>
                  <a:cxn ang="0">
                    <a:pos x="38" y="7"/>
                  </a:cxn>
                  <a:cxn ang="0">
                    <a:pos x="36" y="2"/>
                  </a:cxn>
                  <a:cxn ang="0">
                    <a:pos x="24" y="2"/>
                  </a:cxn>
                  <a:cxn ang="0">
                    <a:pos x="0" y="0"/>
                  </a:cxn>
                  <a:cxn ang="0">
                    <a:pos x="12" y="12"/>
                  </a:cxn>
                  <a:cxn ang="0">
                    <a:pos x="16" y="12"/>
                  </a:cxn>
                  <a:cxn ang="0">
                    <a:pos x="21" y="16"/>
                  </a:cxn>
                  <a:cxn ang="0">
                    <a:pos x="26" y="19"/>
                  </a:cxn>
                  <a:cxn ang="0">
                    <a:pos x="38" y="19"/>
                  </a:cxn>
                  <a:cxn ang="0">
                    <a:pos x="40" y="21"/>
                  </a:cxn>
                  <a:cxn ang="0">
                    <a:pos x="52" y="21"/>
                  </a:cxn>
                  <a:cxn ang="0">
                    <a:pos x="45" y="14"/>
                  </a:cxn>
                  <a:cxn ang="0">
                    <a:pos x="43" y="14"/>
                  </a:cxn>
                </a:cxnLst>
                <a:rect l="0" t="0" r="r" b="b"/>
                <a:pathLst>
                  <a:path w="53" h="22">
                    <a:moveTo>
                      <a:pt x="43" y="14"/>
                    </a:moveTo>
                    <a:lnTo>
                      <a:pt x="38" y="9"/>
                    </a:lnTo>
                    <a:lnTo>
                      <a:pt x="38" y="7"/>
                    </a:lnTo>
                    <a:lnTo>
                      <a:pt x="36" y="2"/>
                    </a:lnTo>
                    <a:lnTo>
                      <a:pt x="24" y="2"/>
                    </a:lnTo>
                    <a:lnTo>
                      <a:pt x="0" y="0"/>
                    </a:lnTo>
                    <a:lnTo>
                      <a:pt x="12" y="12"/>
                    </a:lnTo>
                    <a:lnTo>
                      <a:pt x="16" y="12"/>
                    </a:lnTo>
                    <a:lnTo>
                      <a:pt x="21" y="16"/>
                    </a:lnTo>
                    <a:lnTo>
                      <a:pt x="26" y="19"/>
                    </a:lnTo>
                    <a:lnTo>
                      <a:pt x="38" y="19"/>
                    </a:lnTo>
                    <a:lnTo>
                      <a:pt x="40" y="21"/>
                    </a:lnTo>
                    <a:lnTo>
                      <a:pt x="52" y="21"/>
                    </a:lnTo>
                    <a:lnTo>
                      <a:pt x="45" y="14"/>
                    </a:lnTo>
                    <a:lnTo>
                      <a:pt x="43" y="1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2" name="Freeform 5568"/>
              <p:cNvSpPr>
                <a:spLocks/>
              </p:cNvSpPr>
              <p:nvPr/>
            </p:nvSpPr>
            <p:spPr bwMode="auto">
              <a:xfrm>
                <a:off x="7106" y="9043"/>
                <a:ext cx="113" cy="36"/>
              </a:xfrm>
              <a:custGeom>
                <a:avLst/>
                <a:gdLst/>
                <a:ahLst/>
                <a:cxnLst>
                  <a:cxn ang="0">
                    <a:pos x="28" y="0"/>
                  </a:cxn>
                  <a:cxn ang="0">
                    <a:pos x="0" y="14"/>
                  </a:cxn>
                  <a:cxn ang="0">
                    <a:pos x="2" y="19"/>
                  </a:cxn>
                  <a:cxn ang="0">
                    <a:pos x="7" y="23"/>
                  </a:cxn>
                  <a:cxn ang="0">
                    <a:pos x="12" y="23"/>
                  </a:cxn>
                  <a:cxn ang="0">
                    <a:pos x="16" y="26"/>
                  </a:cxn>
                  <a:cxn ang="0">
                    <a:pos x="23" y="28"/>
                  </a:cxn>
                  <a:cxn ang="0">
                    <a:pos x="28" y="28"/>
                  </a:cxn>
                  <a:cxn ang="0">
                    <a:pos x="36" y="31"/>
                  </a:cxn>
                  <a:cxn ang="0">
                    <a:pos x="43" y="31"/>
                  </a:cxn>
                  <a:cxn ang="0">
                    <a:pos x="50" y="33"/>
                  </a:cxn>
                  <a:cxn ang="0">
                    <a:pos x="74" y="33"/>
                  </a:cxn>
                  <a:cxn ang="0">
                    <a:pos x="79" y="35"/>
                  </a:cxn>
                  <a:cxn ang="0">
                    <a:pos x="112" y="35"/>
                  </a:cxn>
                  <a:cxn ang="0">
                    <a:pos x="98" y="23"/>
                  </a:cxn>
                  <a:cxn ang="0">
                    <a:pos x="86" y="7"/>
                  </a:cxn>
                  <a:cxn ang="0">
                    <a:pos x="64" y="7"/>
                  </a:cxn>
                  <a:cxn ang="0">
                    <a:pos x="38" y="2"/>
                  </a:cxn>
                  <a:cxn ang="0">
                    <a:pos x="28" y="0"/>
                  </a:cxn>
                </a:cxnLst>
                <a:rect l="0" t="0" r="r" b="b"/>
                <a:pathLst>
                  <a:path w="113" h="36">
                    <a:moveTo>
                      <a:pt x="28" y="0"/>
                    </a:moveTo>
                    <a:lnTo>
                      <a:pt x="0" y="14"/>
                    </a:lnTo>
                    <a:lnTo>
                      <a:pt x="2" y="19"/>
                    </a:lnTo>
                    <a:lnTo>
                      <a:pt x="7" y="23"/>
                    </a:lnTo>
                    <a:lnTo>
                      <a:pt x="12" y="23"/>
                    </a:lnTo>
                    <a:lnTo>
                      <a:pt x="16" y="26"/>
                    </a:lnTo>
                    <a:lnTo>
                      <a:pt x="23" y="28"/>
                    </a:lnTo>
                    <a:lnTo>
                      <a:pt x="28" y="28"/>
                    </a:lnTo>
                    <a:lnTo>
                      <a:pt x="36" y="31"/>
                    </a:lnTo>
                    <a:lnTo>
                      <a:pt x="43" y="31"/>
                    </a:lnTo>
                    <a:lnTo>
                      <a:pt x="50" y="33"/>
                    </a:lnTo>
                    <a:lnTo>
                      <a:pt x="74" y="33"/>
                    </a:lnTo>
                    <a:lnTo>
                      <a:pt x="79" y="35"/>
                    </a:lnTo>
                    <a:lnTo>
                      <a:pt x="112" y="35"/>
                    </a:lnTo>
                    <a:lnTo>
                      <a:pt x="98" y="23"/>
                    </a:lnTo>
                    <a:lnTo>
                      <a:pt x="86" y="7"/>
                    </a:lnTo>
                    <a:lnTo>
                      <a:pt x="64" y="7"/>
                    </a:lnTo>
                    <a:lnTo>
                      <a:pt x="38" y="2"/>
                    </a:lnTo>
                    <a:lnTo>
                      <a:pt x="28"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3" name="Freeform 5569"/>
              <p:cNvSpPr>
                <a:spLocks/>
              </p:cNvSpPr>
              <p:nvPr/>
            </p:nvSpPr>
            <p:spPr bwMode="auto">
              <a:xfrm>
                <a:off x="6996" y="8913"/>
                <a:ext cx="36" cy="7"/>
              </a:xfrm>
              <a:custGeom>
                <a:avLst/>
                <a:gdLst/>
                <a:ahLst/>
                <a:cxnLst>
                  <a:cxn ang="0">
                    <a:pos x="36" y="7"/>
                  </a:cxn>
                  <a:cxn ang="0">
                    <a:pos x="36" y="2"/>
                  </a:cxn>
                  <a:cxn ang="0">
                    <a:pos x="23" y="4"/>
                  </a:cxn>
                  <a:cxn ang="0">
                    <a:pos x="19" y="2"/>
                  </a:cxn>
                  <a:cxn ang="0">
                    <a:pos x="16" y="0"/>
                  </a:cxn>
                  <a:cxn ang="0">
                    <a:pos x="11" y="4"/>
                  </a:cxn>
                  <a:cxn ang="0">
                    <a:pos x="0" y="4"/>
                  </a:cxn>
                  <a:cxn ang="0">
                    <a:pos x="0" y="7"/>
                  </a:cxn>
                  <a:cxn ang="0">
                    <a:pos x="36" y="7"/>
                  </a:cxn>
                </a:cxnLst>
                <a:rect l="0" t="0" r="r" b="b"/>
                <a:pathLst>
                  <a:path w="36" h="7">
                    <a:moveTo>
                      <a:pt x="36" y="7"/>
                    </a:moveTo>
                    <a:lnTo>
                      <a:pt x="36" y="2"/>
                    </a:lnTo>
                    <a:lnTo>
                      <a:pt x="23" y="4"/>
                    </a:lnTo>
                    <a:lnTo>
                      <a:pt x="19" y="2"/>
                    </a:lnTo>
                    <a:lnTo>
                      <a:pt x="16" y="0"/>
                    </a:lnTo>
                    <a:lnTo>
                      <a:pt x="11" y="4"/>
                    </a:lnTo>
                    <a:lnTo>
                      <a:pt x="0" y="4"/>
                    </a:lnTo>
                    <a:lnTo>
                      <a:pt x="0" y="7"/>
                    </a:lnTo>
                    <a:lnTo>
                      <a:pt x="36"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4" name="Freeform 5570"/>
              <p:cNvSpPr>
                <a:spLocks/>
              </p:cNvSpPr>
              <p:nvPr/>
            </p:nvSpPr>
            <p:spPr bwMode="auto">
              <a:xfrm>
                <a:off x="6993" y="8932"/>
                <a:ext cx="39" cy="99"/>
              </a:xfrm>
              <a:custGeom>
                <a:avLst/>
                <a:gdLst/>
                <a:ahLst/>
                <a:cxnLst>
                  <a:cxn ang="0">
                    <a:pos x="28" y="83"/>
                  </a:cxn>
                  <a:cxn ang="0">
                    <a:pos x="0" y="81"/>
                  </a:cxn>
                  <a:cxn ang="0">
                    <a:pos x="0" y="98"/>
                  </a:cxn>
                  <a:cxn ang="0">
                    <a:pos x="4" y="88"/>
                  </a:cxn>
                  <a:cxn ang="0">
                    <a:pos x="38" y="88"/>
                  </a:cxn>
                  <a:cxn ang="0">
                    <a:pos x="36" y="72"/>
                  </a:cxn>
                  <a:cxn ang="0">
                    <a:pos x="33" y="50"/>
                  </a:cxn>
                  <a:cxn ang="0">
                    <a:pos x="33" y="4"/>
                  </a:cxn>
                  <a:cxn ang="0">
                    <a:pos x="38" y="0"/>
                  </a:cxn>
                  <a:cxn ang="0">
                    <a:pos x="28" y="0"/>
                  </a:cxn>
                  <a:cxn ang="0">
                    <a:pos x="28" y="83"/>
                  </a:cxn>
                </a:cxnLst>
                <a:rect l="0" t="0" r="r" b="b"/>
                <a:pathLst>
                  <a:path w="39" h="99">
                    <a:moveTo>
                      <a:pt x="28" y="83"/>
                    </a:moveTo>
                    <a:lnTo>
                      <a:pt x="0" y="81"/>
                    </a:lnTo>
                    <a:lnTo>
                      <a:pt x="0" y="98"/>
                    </a:lnTo>
                    <a:lnTo>
                      <a:pt x="4" y="88"/>
                    </a:lnTo>
                    <a:lnTo>
                      <a:pt x="38" y="88"/>
                    </a:lnTo>
                    <a:lnTo>
                      <a:pt x="36" y="72"/>
                    </a:lnTo>
                    <a:lnTo>
                      <a:pt x="33" y="50"/>
                    </a:lnTo>
                    <a:lnTo>
                      <a:pt x="33" y="4"/>
                    </a:lnTo>
                    <a:lnTo>
                      <a:pt x="38" y="0"/>
                    </a:lnTo>
                    <a:lnTo>
                      <a:pt x="28" y="0"/>
                    </a:lnTo>
                    <a:lnTo>
                      <a:pt x="28" y="83"/>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5" name="Freeform 5571"/>
              <p:cNvSpPr>
                <a:spLocks/>
              </p:cNvSpPr>
              <p:nvPr/>
            </p:nvSpPr>
            <p:spPr bwMode="auto">
              <a:xfrm>
                <a:off x="6988" y="8920"/>
                <a:ext cx="48" cy="113"/>
              </a:xfrm>
              <a:custGeom>
                <a:avLst/>
                <a:gdLst/>
                <a:ahLst/>
                <a:cxnLst>
                  <a:cxn ang="0">
                    <a:pos x="0" y="9"/>
                  </a:cxn>
                  <a:cxn ang="0">
                    <a:pos x="0" y="112"/>
                  </a:cxn>
                  <a:cxn ang="0">
                    <a:pos x="4" y="112"/>
                  </a:cxn>
                  <a:cxn ang="0">
                    <a:pos x="4" y="16"/>
                  </a:cxn>
                  <a:cxn ang="0">
                    <a:pos x="47" y="9"/>
                  </a:cxn>
                  <a:cxn ang="0">
                    <a:pos x="47" y="2"/>
                  </a:cxn>
                  <a:cxn ang="0">
                    <a:pos x="2" y="0"/>
                  </a:cxn>
                  <a:cxn ang="0">
                    <a:pos x="0" y="9"/>
                  </a:cxn>
                </a:cxnLst>
                <a:rect l="0" t="0" r="r" b="b"/>
                <a:pathLst>
                  <a:path w="48" h="113">
                    <a:moveTo>
                      <a:pt x="0" y="9"/>
                    </a:moveTo>
                    <a:lnTo>
                      <a:pt x="0" y="112"/>
                    </a:lnTo>
                    <a:lnTo>
                      <a:pt x="4" y="112"/>
                    </a:lnTo>
                    <a:lnTo>
                      <a:pt x="4" y="16"/>
                    </a:lnTo>
                    <a:lnTo>
                      <a:pt x="47" y="9"/>
                    </a:lnTo>
                    <a:lnTo>
                      <a:pt x="47"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6" name="Freeform 5572"/>
              <p:cNvSpPr>
                <a:spLocks/>
              </p:cNvSpPr>
              <p:nvPr/>
            </p:nvSpPr>
            <p:spPr bwMode="auto">
              <a:xfrm>
                <a:off x="6996" y="8932"/>
                <a:ext cx="40" cy="96"/>
              </a:xfrm>
              <a:custGeom>
                <a:avLst/>
                <a:gdLst/>
                <a:ahLst/>
                <a:cxnLst>
                  <a:cxn ang="0">
                    <a:pos x="2" y="86"/>
                  </a:cxn>
                  <a:cxn ang="0">
                    <a:pos x="0" y="91"/>
                  </a:cxn>
                  <a:cxn ang="0">
                    <a:pos x="36" y="96"/>
                  </a:cxn>
                  <a:cxn ang="0">
                    <a:pos x="33" y="81"/>
                  </a:cxn>
                  <a:cxn ang="0">
                    <a:pos x="33" y="33"/>
                  </a:cxn>
                  <a:cxn ang="0">
                    <a:pos x="36" y="21"/>
                  </a:cxn>
                  <a:cxn ang="0">
                    <a:pos x="38" y="12"/>
                  </a:cxn>
                  <a:cxn ang="0">
                    <a:pos x="40" y="0"/>
                  </a:cxn>
                  <a:cxn ang="0">
                    <a:pos x="31" y="2"/>
                  </a:cxn>
                  <a:cxn ang="0">
                    <a:pos x="31" y="88"/>
                  </a:cxn>
                  <a:cxn ang="0">
                    <a:pos x="23" y="88"/>
                  </a:cxn>
                  <a:cxn ang="0">
                    <a:pos x="2" y="86"/>
                  </a:cxn>
                </a:cxnLst>
                <a:rect l="0" t="0" r="r" b="b"/>
                <a:pathLst>
                  <a:path w="40" h="96">
                    <a:moveTo>
                      <a:pt x="2" y="86"/>
                    </a:moveTo>
                    <a:lnTo>
                      <a:pt x="0" y="91"/>
                    </a:lnTo>
                    <a:lnTo>
                      <a:pt x="36" y="96"/>
                    </a:lnTo>
                    <a:lnTo>
                      <a:pt x="33" y="81"/>
                    </a:lnTo>
                    <a:lnTo>
                      <a:pt x="33" y="33"/>
                    </a:lnTo>
                    <a:lnTo>
                      <a:pt x="36" y="21"/>
                    </a:lnTo>
                    <a:lnTo>
                      <a:pt x="38" y="12"/>
                    </a:lnTo>
                    <a:lnTo>
                      <a:pt x="40" y="0"/>
                    </a:lnTo>
                    <a:lnTo>
                      <a:pt x="31" y="2"/>
                    </a:lnTo>
                    <a:lnTo>
                      <a:pt x="31" y="88"/>
                    </a:lnTo>
                    <a:lnTo>
                      <a:pt x="23" y="88"/>
                    </a:lnTo>
                    <a:lnTo>
                      <a:pt x="2" y="8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7" name="Freeform 5573"/>
              <p:cNvSpPr>
                <a:spLocks/>
              </p:cNvSpPr>
              <p:nvPr/>
            </p:nvSpPr>
            <p:spPr bwMode="auto">
              <a:xfrm>
                <a:off x="7005" y="8940"/>
                <a:ext cx="5" cy="9"/>
              </a:xfrm>
              <a:custGeom>
                <a:avLst/>
                <a:gdLst/>
                <a:ahLst/>
                <a:cxnLst>
                  <a:cxn ang="0">
                    <a:pos x="2" y="0"/>
                  </a:cxn>
                  <a:cxn ang="0">
                    <a:pos x="2" y="0"/>
                  </a:cxn>
                  <a:cxn ang="0">
                    <a:pos x="0" y="2"/>
                  </a:cxn>
                  <a:cxn ang="0">
                    <a:pos x="0" y="9"/>
                  </a:cxn>
                  <a:cxn ang="0">
                    <a:pos x="4" y="9"/>
                  </a:cxn>
                  <a:cxn ang="0">
                    <a:pos x="4" y="0"/>
                  </a:cxn>
                  <a:cxn ang="0">
                    <a:pos x="2" y="0"/>
                  </a:cxn>
                </a:cxnLst>
                <a:rect l="0" t="0" r="r" b="b"/>
                <a:pathLst>
                  <a:path w="5" h="9">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8" name="Freeform 5574"/>
              <p:cNvSpPr>
                <a:spLocks/>
              </p:cNvSpPr>
              <p:nvPr/>
            </p:nvSpPr>
            <p:spPr bwMode="auto">
              <a:xfrm>
                <a:off x="7005" y="8961"/>
                <a:ext cx="5" cy="10"/>
              </a:xfrm>
              <a:custGeom>
                <a:avLst/>
                <a:gdLst/>
                <a:ahLst/>
                <a:cxnLst>
                  <a:cxn ang="0">
                    <a:pos x="2" y="0"/>
                  </a:cxn>
                  <a:cxn ang="0">
                    <a:pos x="2" y="0"/>
                  </a:cxn>
                  <a:cxn ang="0">
                    <a:pos x="0" y="2"/>
                  </a:cxn>
                  <a:cxn ang="0">
                    <a:pos x="0" y="9"/>
                  </a:cxn>
                  <a:cxn ang="0">
                    <a:pos x="4" y="9"/>
                  </a:cxn>
                  <a:cxn ang="0">
                    <a:pos x="4" y="0"/>
                  </a:cxn>
                  <a:cxn ang="0">
                    <a:pos x="2" y="0"/>
                  </a:cxn>
                </a:cxnLst>
                <a:rect l="0" t="0" r="r" b="b"/>
                <a:pathLst>
                  <a:path w="5" h="10">
                    <a:moveTo>
                      <a:pt x="2" y="0"/>
                    </a:moveTo>
                    <a:lnTo>
                      <a:pt x="2" y="0"/>
                    </a:lnTo>
                    <a:lnTo>
                      <a:pt x="0" y="2"/>
                    </a:lnTo>
                    <a:lnTo>
                      <a:pt x="0" y="9"/>
                    </a:lnTo>
                    <a:lnTo>
                      <a:pt x="4" y="9"/>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9" name="Freeform 5575"/>
              <p:cNvSpPr>
                <a:spLocks/>
              </p:cNvSpPr>
              <p:nvPr/>
            </p:nvSpPr>
            <p:spPr bwMode="auto">
              <a:xfrm>
                <a:off x="7003" y="8940"/>
                <a:ext cx="7" cy="9"/>
              </a:xfrm>
              <a:custGeom>
                <a:avLst/>
                <a:gdLst/>
                <a:ahLst/>
                <a:cxnLst>
                  <a:cxn ang="0">
                    <a:pos x="2" y="0"/>
                  </a:cxn>
                  <a:cxn ang="0">
                    <a:pos x="0" y="0"/>
                  </a:cxn>
                  <a:cxn ang="0">
                    <a:pos x="0" y="9"/>
                  </a:cxn>
                  <a:cxn ang="0">
                    <a:pos x="4" y="9"/>
                  </a:cxn>
                  <a:cxn ang="0">
                    <a:pos x="7" y="7"/>
                  </a:cxn>
                  <a:cxn ang="0">
                    <a:pos x="7" y="2"/>
                  </a:cxn>
                  <a:cxn ang="0">
                    <a:pos x="2" y="0"/>
                  </a:cxn>
                </a:cxnLst>
                <a:rect l="0" t="0" r="r" b="b"/>
                <a:pathLst>
                  <a:path w="7" h="9">
                    <a:moveTo>
                      <a:pt x="2" y="0"/>
                    </a:moveTo>
                    <a:lnTo>
                      <a:pt x="0" y="0"/>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0" name="Freeform 5576"/>
              <p:cNvSpPr>
                <a:spLocks/>
              </p:cNvSpPr>
              <p:nvPr/>
            </p:nvSpPr>
            <p:spPr bwMode="auto">
              <a:xfrm>
                <a:off x="7003" y="8961"/>
                <a:ext cx="7" cy="10"/>
              </a:xfrm>
              <a:custGeom>
                <a:avLst/>
                <a:gdLst/>
                <a:ahLst/>
                <a:cxnLst>
                  <a:cxn ang="0">
                    <a:pos x="2" y="0"/>
                  </a:cxn>
                  <a:cxn ang="0">
                    <a:pos x="2" y="0"/>
                  </a:cxn>
                  <a:cxn ang="0">
                    <a:pos x="0" y="2"/>
                  </a:cxn>
                  <a:cxn ang="0">
                    <a:pos x="0" y="9"/>
                  </a:cxn>
                  <a:cxn ang="0">
                    <a:pos x="4" y="9"/>
                  </a:cxn>
                  <a:cxn ang="0">
                    <a:pos x="7" y="7"/>
                  </a:cxn>
                  <a:cxn ang="0">
                    <a:pos x="7" y="2"/>
                  </a:cxn>
                  <a:cxn ang="0">
                    <a:pos x="2" y="0"/>
                  </a:cxn>
                </a:cxnLst>
                <a:rect l="0" t="0" r="r" b="b"/>
                <a:pathLst>
                  <a:path w="7" h="10">
                    <a:moveTo>
                      <a:pt x="2" y="0"/>
                    </a:moveTo>
                    <a:lnTo>
                      <a:pt x="2" y="0"/>
                    </a:lnTo>
                    <a:lnTo>
                      <a:pt x="0" y="2"/>
                    </a:lnTo>
                    <a:lnTo>
                      <a:pt x="0" y="9"/>
                    </a:lnTo>
                    <a:lnTo>
                      <a:pt x="4"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1" name="Freeform 5577"/>
              <p:cNvSpPr>
                <a:spLocks/>
              </p:cNvSpPr>
              <p:nvPr/>
            </p:nvSpPr>
            <p:spPr bwMode="auto">
              <a:xfrm>
                <a:off x="6996" y="8846"/>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2" name="Freeform 5578"/>
              <p:cNvSpPr>
                <a:spLocks/>
              </p:cNvSpPr>
              <p:nvPr/>
            </p:nvSpPr>
            <p:spPr bwMode="auto">
              <a:xfrm>
                <a:off x="7010" y="8846"/>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3" name="Freeform 5579"/>
              <p:cNvSpPr>
                <a:spLocks/>
              </p:cNvSpPr>
              <p:nvPr/>
            </p:nvSpPr>
            <p:spPr bwMode="auto">
              <a:xfrm>
                <a:off x="7024" y="8844"/>
                <a:ext cx="8" cy="4"/>
              </a:xfrm>
              <a:custGeom>
                <a:avLst/>
                <a:gdLst/>
                <a:ahLst/>
                <a:cxnLst>
                  <a:cxn ang="0">
                    <a:pos x="2" y="0"/>
                  </a:cxn>
                  <a:cxn ang="0">
                    <a:pos x="2" y="0"/>
                  </a:cxn>
                  <a:cxn ang="0">
                    <a:pos x="0" y="2"/>
                  </a:cxn>
                  <a:cxn ang="0">
                    <a:pos x="4" y="4"/>
                  </a:cxn>
                  <a:cxn ang="0">
                    <a:pos x="7" y="0"/>
                  </a:cxn>
                  <a:cxn ang="0">
                    <a:pos x="2" y="0"/>
                  </a:cxn>
                </a:cxnLst>
                <a:rect l="0" t="0" r="r" b="b"/>
                <a:pathLst>
                  <a:path w="8" h="4">
                    <a:moveTo>
                      <a:pt x="2" y="0"/>
                    </a:moveTo>
                    <a:lnTo>
                      <a:pt x="2" y="0"/>
                    </a:lnTo>
                    <a:lnTo>
                      <a:pt x="0" y="2"/>
                    </a:lnTo>
                    <a:lnTo>
                      <a:pt x="4" y="4"/>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4" name="Freeform 5580"/>
              <p:cNvSpPr>
                <a:spLocks/>
              </p:cNvSpPr>
              <p:nvPr/>
            </p:nvSpPr>
            <p:spPr bwMode="auto">
              <a:xfrm>
                <a:off x="6996" y="8848"/>
                <a:ext cx="7" cy="0"/>
              </a:xfrm>
              <a:custGeom>
                <a:avLst/>
                <a:gdLst/>
                <a:ahLst/>
                <a:cxnLst>
                  <a:cxn ang="0">
                    <a:pos x="0" y="0"/>
                  </a:cxn>
                  <a:cxn ang="0">
                    <a:pos x="7" y="0"/>
                  </a:cxn>
                </a:cxnLst>
                <a:rect l="0" t="0" r="r" b="b"/>
                <a:pathLst>
                  <a:path w="7">
                    <a:moveTo>
                      <a:pt x="0" y="0"/>
                    </a:moveTo>
                    <a:lnTo>
                      <a:pt x="7"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5" name="Freeform 5581"/>
              <p:cNvSpPr>
                <a:spLocks/>
              </p:cNvSpPr>
              <p:nvPr/>
            </p:nvSpPr>
            <p:spPr bwMode="auto">
              <a:xfrm>
                <a:off x="7012" y="8846"/>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6" name="Freeform 5582"/>
              <p:cNvSpPr>
                <a:spLocks/>
              </p:cNvSpPr>
              <p:nvPr/>
            </p:nvSpPr>
            <p:spPr bwMode="auto">
              <a:xfrm>
                <a:off x="7024" y="8846"/>
                <a:ext cx="8" cy="0"/>
              </a:xfrm>
              <a:custGeom>
                <a:avLst/>
                <a:gdLst/>
                <a:ahLst/>
                <a:cxnLst>
                  <a:cxn ang="0">
                    <a:pos x="0" y="0"/>
                  </a:cxn>
                  <a:cxn ang="0">
                    <a:pos x="7" y="0"/>
                  </a:cxn>
                </a:cxnLst>
                <a:rect l="0" t="0" r="r" b="b"/>
                <a:pathLst>
                  <a:path w="8">
                    <a:moveTo>
                      <a:pt x="0" y="0"/>
                    </a:moveTo>
                    <a:lnTo>
                      <a:pt x="7" y="0"/>
                    </a:lnTo>
                  </a:path>
                </a:pathLst>
              </a:custGeom>
              <a:noFill/>
              <a:ln w="1270">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7" name="Freeform 5583"/>
              <p:cNvSpPr>
                <a:spLocks/>
              </p:cNvSpPr>
              <p:nvPr/>
            </p:nvSpPr>
            <p:spPr bwMode="auto">
              <a:xfrm>
                <a:off x="6998" y="9040"/>
                <a:ext cx="43" cy="15"/>
              </a:xfrm>
              <a:custGeom>
                <a:avLst/>
                <a:gdLst/>
                <a:ahLst/>
                <a:cxnLst>
                  <a:cxn ang="0">
                    <a:pos x="0" y="0"/>
                  </a:cxn>
                  <a:cxn ang="0">
                    <a:pos x="0" y="7"/>
                  </a:cxn>
                  <a:cxn ang="0">
                    <a:pos x="43" y="14"/>
                  </a:cxn>
                  <a:cxn ang="0">
                    <a:pos x="43" y="4"/>
                  </a:cxn>
                  <a:cxn ang="0">
                    <a:pos x="0" y="0"/>
                  </a:cxn>
                </a:cxnLst>
                <a:rect l="0" t="0" r="r" b="b"/>
                <a:pathLst>
                  <a:path w="43" h="15">
                    <a:moveTo>
                      <a:pt x="0" y="0"/>
                    </a:moveTo>
                    <a:lnTo>
                      <a:pt x="0" y="7"/>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8" name="Freeform 5584"/>
              <p:cNvSpPr>
                <a:spLocks/>
              </p:cNvSpPr>
              <p:nvPr/>
            </p:nvSpPr>
            <p:spPr bwMode="auto">
              <a:xfrm>
                <a:off x="7209" y="8800"/>
                <a:ext cx="15" cy="173"/>
              </a:xfrm>
              <a:custGeom>
                <a:avLst/>
                <a:gdLst/>
                <a:ahLst/>
                <a:cxnLst>
                  <a:cxn ang="0">
                    <a:pos x="7" y="40"/>
                  </a:cxn>
                  <a:cxn ang="0">
                    <a:pos x="7" y="0"/>
                  </a:cxn>
                  <a:cxn ang="0">
                    <a:pos x="2" y="4"/>
                  </a:cxn>
                  <a:cxn ang="0">
                    <a:pos x="2" y="86"/>
                  </a:cxn>
                  <a:cxn ang="0">
                    <a:pos x="0" y="129"/>
                  </a:cxn>
                  <a:cxn ang="0">
                    <a:pos x="0" y="170"/>
                  </a:cxn>
                  <a:cxn ang="0">
                    <a:pos x="14" y="172"/>
                  </a:cxn>
                  <a:cxn ang="0">
                    <a:pos x="2" y="167"/>
                  </a:cxn>
                  <a:cxn ang="0">
                    <a:pos x="4" y="124"/>
                  </a:cxn>
                  <a:cxn ang="0">
                    <a:pos x="4" y="83"/>
                  </a:cxn>
                  <a:cxn ang="0">
                    <a:pos x="7" y="40"/>
                  </a:cxn>
                </a:cxnLst>
                <a:rect l="0" t="0" r="r" b="b"/>
                <a:pathLst>
                  <a:path w="15" h="173">
                    <a:moveTo>
                      <a:pt x="7" y="40"/>
                    </a:moveTo>
                    <a:lnTo>
                      <a:pt x="7" y="0"/>
                    </a:lnTo>
                    <a:lnTo>
                      <a:pt x="2" y="4"/>
                    </a:lnTo>
                    <a:lnTo>
                      <a:pt x="2" y="86"/>
                    </a:lnTo>
                    <a:lnTo>
                      <a:pt x="0" y="129"/>
                    </a:lnTo>
                    <a:lnTo>
                      <a:pt x="0" y="170"/>
                    </a:lnTo>
                    <a:lnTo>
                      <a:pt x="14" y="172"/>
                    </a:lnTo>
                    <a:lnTo>
                      <a:pt x="2" y="167"/>
                    </a:lnTo>
                    <a:lnTo>
                      <a:pt x="4" y="124"/>
                    </a:lnTo>
                    <a:lnTo>
                      <a:pt x="4" y="83"/>
                    </a:lnTo>
                    <a:lnTo>
                      <a:pt x="7" y="40"/>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9" name="Freeform 5585"/>
              <p:cNvSpPr>
                <a:spLocks/>
              </p:cNvSpPr>
              <p:nvPr/>
            </p:nvSpPr>
            <p:spPr bwMode="auto">
              <a:xfrm>
                <a:off x="7238" y="8980"/>
                <a:ext cx="72" cy="111"/>
              </a:xfrm>
              <a:custGeom>
                <a:avLst/>
                <a:gdLst/>
                <a:ahLst/>
                <a:cxnLst>
                  <a:cxn ang="0">
                    <a:pos x="7" y="0"/>
                  </a:cxn>
                  <a:cxn ang="0">
                    <a:pos x="7" y="0"/>
                  </a:cxn>
                  <a:cxn ang="0">
                    <a:pos x="2" y="23"/>
                  </a:cxn>
                  <a:cxn ang="0">
                    <a:pos x="0" y="74"/>
                  </a:cxn>
                  <a:cxn ang="0">
                    <a:pos x="0" y="103"/>
                  </a:cxn>
                  <a:cxn ang="0">
                    <a:pos x="40" y="110"/>
                  </a:cxn>
                  <a:cxn ang="0">
                    <a:pos x="71" y="100"/>
                  </a:cxn>
                  <a:cxn ang="0">
                    <a:pos x="71" y="76"/>
                  </a:cxn>
                  <a:cxn ang="0">
                    <a:pos x="69" y="64"/>
                  </a:cxn>
                  <a:cxn ang="0">
                    <a:pos x="69" y="40"/>
                  </a:cxn>
                  <a:cxn ang="0">
                    <a:pos x="64" y="16"/>
                  </a:cxn>
                  <a:cxn ang="0">
                    <a:pos x="62" y="2"/>
                  </a:cxn>
                  <a:cxn ang="0">
                    <a:pos x="33" y="0"/>
                  </a:cxn>
                  <a:cxn ang="0">
                    <a:pos x="7" y="0"/>
                  </a:cxn>
                </a:cxnLst>
                <a:rect l="0" t="0" r="r" b="b"/>
                <a:pathLst>
                  <a:path w="72" h="111">
                    <a:moveTo>
                      <a:pt x="7" y="0"/>
                    </a:moveTo>
                    <a:lnTo>
                      <a:pt x="7" y="0"/>
                    </a:lnTo>
                    <a:lnTo>
                      <a:pt x="2" y="23"/>
                    </a:lnTo>
                    <a:lnTo>
                      <a:pt x="0" y="74"/>
                    </a:lnTo>
                    <a:lnTo>
                      <a:pt x="0" y="103"/>
                    </a:lnTo>
                    <a:lnTo>
                      <a:pt x="40" y="110"/>
                    </a:lnTo>
                    <a:lnTo>
                      <a:pt x="71" y="100"/>
                    </a:lnTo>
                    <a:lnTo>
                      <a:pt x="71" y="76"/>
                    </a:lnTo>
                    <a:lnTo>
                      <a:pt x="69" y="64"/>
                    </a:lnTo>
                    <a:lnTo>
                      <a:pt x="69" y="40"/>
                    </a:lnTo>
                    <a:lnTo>
                      <a:pt x="64" y="16"/>
                    </a:lnTo>
                    <a:lnTo>
                      <a:pt x="62" y="2"/>
                    </a:lnTo>
                    <a:lnTo>
                      <a:pt x="33" y="0"/>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0" name="Freeform 5586"/>
              <p:cNvSpPr>
                <a:spLocks/>
              </p:cNvSpPr>
              <p:nvPr/>
            </p:nvSpPr>
            <p:spPr bwMode="auto">
              <a:xfrm>
                <a:off x="7236" y="8990"/>
                <a:ext cx="45" cy="89"/>
              </a:xfrm>
              <a:custGeom>
                <a:avLst/>
                <a:gdLst/>
                <a:ahLst/>
                <a:cxnLst>
                  <a:cxn ang="0">
                    <a:pos x="4" y="86"/>
                  </a:cxn>
                  <a:cxn ang="0">
                    <a:pos x="26" y="86"/>
                  </a:cxn>
                  <a:cxn ang="0">
                    <a:pos x="28" y="88"/>
                  </a:cxn>
                  <a:cxn ang="0">
                    <a:pos x="43" y="88"/>
                  </a:cxn>
                  <a:cxn ang="0">
                    <a:pos x="45" y="67"/>
                  </a:cxn>
                  <a:cxn ang="0">
                    <a:pos x="45" y="24"/>
                  </a:cxn>
                  <a:cxn ang="0">
                    <a:pos x="43" y="2"/>
                  </a:cxn>
                  <a:cxn ang="0">
                    <a:pos x="23" y="0"/>
                  </a:cxn>
                  <a:cxn ang="0">
                    <a:pos x="7" y="2"/>
                  </a:cxn>
                  <a:cxn ang="0">
                    <a:pos x="2" y="24"/>
                  </a:cxn>
                  <a:cxn ang="0">
                    <a:pos x="2" y="43"/>
                  </a:cxn>
                  <a:cxn ang="0">
                    <a:pos x="0" y="62"/>
                  </a:cxn>
                  <a:cxn ang="0">
                    <a:pos x="0" y="84"/>
                  </a:cxn>
                  <a:cxn ang="0">
                    <a:pos x="4" y="86"/>
                  </a:cxn>
                </a:cxnLst>
                <a:rect l="0" t="0" r="r" b="b"/>
                <a:pathLst>
                  <a:path w="45" h="89">
                    <a:moveTo>
                      <a:pt x="4" y="86"/>
                    </a:moveTo>
                    <a:lnTo>
                      <a:pt x="26" y="86"/>
                    </a:lnTo>
                    <a:lnTo>
                      <a:pt x="28" y="88"/>
                    </a:lnTo>
                    <a:lnTo>
                      <a:pt x="43" y="88"/>
                    </a:lnTo>
                    <a:lnTo>
                      <a:pt x="45" y="67"/>
                    </a:lnTo>
                    <a:lnTo>
                      <a:pt x="45" y="24"/>
                    </a:lnTo>
                    <a:lnTo>
                      <a:pt x="43" y="2"/>
                    </a:lnTo>
                    <a:lnTo>
                      <a:pt x="23" y="0"/>
                    </a:lnTo>
                    <a:lnTo>
                      <a:pt x="7" y="2"/>
                    </a:lnTo>
                    <a:lnTo>
                      <a:pt x="2" y="24"/>
                    </a:lnTo>
                    <a:lnTo>
                      <a:pt x="2" y="43"/>
                    </a:lnTo>
                    <a:lnTo>
                      <a:pt x="0" y="62"/>
                    </a:lnTo>
                    <a:lnTo>
                      <a:pt x="0" y="84"/>
                    </a:lnTo>
                    <a:lnTo>
                      <a:pt x="4" y="8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1" name="Freeform 5587"/>
              <p:cNvSpPr>
                <a:spLocks/>
              </p:cNvSpPr>
              <p:nvPr/>
            </p:nvSpPr>
            <p:spPr bwMode="auto">
              <a:xfrm>
                <a:off x="7238" y="8990"/>
                <a:ext cx="41" cy="84"/>
              </a:xfrm>
              <a:custGeom>
                <a:avLst/>
                <a:gdLst/>
                <a:ahLst/>
                <a:cxnLst>
                  <a:cxn ang="0">
                    <a:pos x="0" y="40"/>
                  </a:cxn>
                  <a:cxn ang="0">
                    <a:pos x="0" y="79"/>
                  </a:cxn>
                  <a:cxn ang="0">
                    <a:pos x="4" y="81"/>
                  </a:cxn>
                  <a:cxn ang="0">
                    <a:pos x="28" y="81"/>
                  </a:cxn>
                  <a:cxn ang="0">
                    <a:pos x="33" y="84"/>
                  </a:cxn>
                  <a:cxn ang="0">
                    <a:pos x="40" y="84"/>
                  </a:cxn>
                  <a:cxn ang="0">
                    <a:pos x="40" y="2"/>
                  </a:cxn>
                  <a:cxn ang="0">
                    <a:pos x="23" y="2"/>
                  </a:cxn>
                  <a:cxn ang="0">
                    <a:pos x="21" y="0"/>
                  </a:cxn>
                  <a:cxn ang="0">
                    <a:pos x="16" y="2"/>
                  </a:cxn>
                  <a:cxn ang="0">
                    <a:pos x="4" y="2"/>
                  </a:cxn>
                  <a:cxn ang="0">
                    <a:pos x="0" y="40"/>
                  </a:cxn>
                </a:cxnLst>
                <a:rect l="0" t="0" r="r" b="b"/>
                <a:pathLst>
                  <a:path w="41" h="84">
                    <a:moveTo>
                      <a:pt x="0" y="40"/>
                    </a:moveTo>
                    <a:lnTo>
                      <a:pt x="0" y="79"/>
                    </a:lnTo>
                    <a:lnTo>
                      <a:pt x="4" y="81"/>
                    </a:lnTo>
                    <a:lnTo>
                      <a:pt x="28" y="81"/>
                    </a:lnTo>
                    <a:lnTo>
                      <a:pt x="33" y="84"/>
                    </a:lnTo>
                    <a:lnTo>
                      <a:pt x="40" y="84"/>
                    </a:lnTo>
                    <a:lnTo>
                      <a:pt x="40" y="2"/>
                    </a:lnTo>
                    <a:lnTo>
                      <a:pt x="23" y="2"/>
                    </a:lnTo>
                    <a:lnTo>
                      <a:pt x="21" y="0"/>
                    </a:lnTo>
                    <a:lnTo>
                      <a:pt x="16" y="2"/>
                    </a:lnTo>
                    <a:lnTo>
                      <a:pt x="4" y="2"/>
                    </a:lnTo>
                    <a:lnTo>
                      <a:pt x="0" y="4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2" name="Freeform 5588"/>
              <p:cNvSpPr>
                <a:spLocks/>
              </p:cNvSpPr>
              <p:nvPr/>
            </p:nvSpPr>
            <p:spPr bwMode="auto">
              <a:xfrm>
                <a:off x="7238" y="8990"/>
                <a:ext cx="41" cy="77"/>
              </a:xfrm>
              <a:custGeom>
                <a:avLst/>
                <a:gdLst/>
                <a:ahLst/>
                <a:cxnLst>
                  <a:cxn ang="0">
                    <a:pos x="4" y="74"/>
                  </a:cxn>
                  <a:cxn ang="0">
                    <a:pos x="9" y="76"/>
                  </a:cxn>
                  <a:cxn ang="0">
                    <a:pos x="38" y="76"/>
                  </a:cxn>
                  <a:cxn ang="0">
                    <a:pos x="40" y="60"/>
                  </a:cxn>
                  <a:cxn ang="0">
                    <a:pos x="40" y="21"/>
                  </a:cxn>
                  <a:cxn ang="0">
                    <a:pos x="38" y="2"/>
                  </a:cxn>
                  <a:cxn ang="0">
                    <a:pos x="23" y="2"/>
                  </a:cxn>
                  <a:cxn ang="0">
                    <a:pos x="21" y="0"/>
                  </a:cxn>
                  <a:cxn ang="0">
                    <a:pos x="16" y="2"/>
                  </a:cxn>
                  <a:cxn ang="0">
                    <a:pos x="4" y="2"/>
                  </a:cxn>
                  <a:cxn ang="0">
                    <a:pos x="2" y="21"/>
                  </a:cxn>
                  <a:cxn ang="0">
                    <a:pos x="0" y="38"/>
                  </a:cxn>
                  <a:cxn ang="0">
                    <a:pos x="0" y="74"/>
                  </a:cxn>
                  <a:cxn ang="0">
                    <a:pos x="4" y="74"/>
                  </a:cxn>
                </a:cxnLst>
                <a:rect l="0" t="0" r="r" b="b"/>
                <a:pathLst>
                  <a:path w="41" h="77">
                    <a:moveTo>
                      <a:pt x="4" y="74"/>
                    </a:moveTo>
                    <a:lnTo>
                      <a:pt x="9" y="76"/>
                    </a:lnTo>
                    <a:lnTo>
                      <a:pt x="38" y="76"/>
                    </a:lnTo>
                    <a:lnTo>
                      <a:pt x="40" y="60"/>
                    </a:lnTo>
                    <a:lnTo>
                      <a:pt x="40" y="21"/>
                    </a:lnTo>
                    <a:lnTo>
                      <a:pt x="38" y="2"/>
                    </a:lnTo>
                    <a:lnTo>
                      <a:pt x="23" y="2"/>
                    </a:lnTo>
                    <a:lnTo>
                      <a:pt x="21" y="0"/>
                    </a:lnTo>
                    <a:lnTo>
                      <a:pt x="16" y="2"/>
                    </a:lnTo>
                    <a:lnTo>
                      <a:pt x="4" y="2"/>
                    </a:lnTo>
                    <a:lnTo>
                      <a:pt x="2" y="21"/>
                    </a:lnTo>
                    <a:lnTo>
                      <a:pt x="0" y="38"/>
                    </a:lnTo>
                    <a:lnTo>
                      <a:pt x="0" y="74"/>
                    </a:lnTo>
                    <a:lnTo>
                      <a:pt x="4"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3" name="Freeform 5589"/>
              <p:cNvSpPr>
                <a:spLocks/>
              </p:cNvSpPr>
              <p:nvPr/>
            </p:nvSpPr>
            <p:spPr bwMode="auto">
              <a:xfrm>
                <a:off x="7238" y="8992"/>
                <a:ext cx="38" cy="70"/>
              </a:xfrm>
              <a:custGeom>
                <a:avLst/>
                <a:gdLst/>
                <a:ahLst/>
                <a:cxnLst>
                  <a:cxn ang="0">
                    <a:pos x="4" y="0"/>
                  </a:cxn>
                  <a:cxn ang="0">
                    <a:pos x="4" y="0"/>
                  </a:cxn>
                  <a:cxn ang="0">
                    <a:pos x="0" y="33"/>
                  </a:cxn>
                  <a:cxn ang="0">
                    <a:pos x="0" y="67"/>
                  </a:cxn>
                  <a:cxn ang="0">
                    <a:pos x="9" y="67"/>
                  </a:cxn>
                  <a:cxn ang="0">
                    <a:pos x="14" y="69"/>
                  </a:cxn>
                  <a:cxn ang="0">
                    <a:pos x="38" y="69"/>
                  </a:cxn>
                  <a:cxn ang="0">
                    <a:pos x="38" y="0"/>
                  </a:cxn>
                  <a:cxn ang="0">
                    <a:pos x="4" y="0"/>
                  </a:cxn>
                </a:cxnLst>
                <a:rect l="0" t="0" r="r" b="b"/>
                <a:pathLst>
                  <a:path w="38" h="70">
                    <a:moveTo>
                      <a:pt x="4" y="0"/>
                    </a:moveTo>
                    <a:lnTo>
                      <a:pt x="4" y="0"/>
                    </a:lnTo>
                    <a:lnTo>
                      <a:pt x="0" y="33"/>
                    </a:lnTo>
                    <a:lnTo>
                      <a:pt x="0" y="67"/>
                    </a:lnTo>
                    <a:lnTo>
                      <a:pt x="9" y="67"/>
                    </a:lnTo>
                    <a:lnTo>
                      <a:pt x="14" y="69"/>
                    </a:lnTo>
                    <a:lnTo>
                      <a:pt x="38" y="69"/>
                    </a:lnTo>
                    <a:lnTo>
                      <a:pt x="38"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4" name="Freeform 5590"/>
              <p:cNvSpPr>
                <a:spLocks/>
              </p:cNvSpPr>
              <p:nvPr/>
            </p:nvSpPr>
            <p:spPr bwMode="auto">
              <a:xfrm>
                <a:off x="7238" y="8992"/>
                <a:ext cx="38" cy="65"/>
              </a:xfrm>
              <a:custGeom>
                <a:avLst/>
                <a:gdLst/>
                <a:ahLst/>
                <a:cxnLst>
                  <a:cxn ang="0">
                    <a:pos x="9" y="62"/>
                  </a:cxn>
                  <a:cxn ang="0">
                    <a:pos x="14" y="64"/>
                  </a:cxn>
                  <a:cxn ang="0">
                    <a:pos x="36" y="64"/>
                  </a:cxn>
                  <a:cxn ang="0">
                    <a:pos x="38" y="50"/>
                  </a:cxn>
                  <a:cxn ang="0">
                    <a:pos x="38" y="16"/>
                  </a:cxn>
                  <a:cxn ang="0">
                    <a:pos x="36" y="0"/>
                  </a:cxn>
                  <a:cxn ang="0">
                    <a:pos x="4" y="0"/>
                  </a:cxn>
                  <a:cxn ang="0">
                    <a:pos x="2" y="16"/>
                  </a:cxn>
                  <a:cxn ang="0">
                    <a:pos x="2" y="31"/>
                  </a:cxn>
                  <a:cxn ang="0">
                    <a:pos x="0" y="45"/>
                  </a:cxn>
                  <a:cxn ang="0">
                    <a:pos x="0" y="62"/>
                  </a:cxn>
                  <a:cxn ang="0">
                    <a:pos x="9" y="62"/>
                  </a:cxn>
                </a:cxnLst>
                <a:rect l="0" t="0" r="r" b="b"/>
                <a:pathLst>
                  <a:path w="38" h="65">
                    <a:moveTo>
                      <a:pt x="9" y="62"/>
                    </a:moveTo>
                    <a:lnTo>
                      <a:pt x="14" y="64"/>
                    </a:lnTo>
                    <a:lnTo>
                      <a:pt x="36" y="64"/>
                    </a:lnTo>
                    <a:lnTo>
                      <a:pt x="38" y="50"/>
                    </a:lnTo>
                    <a:lnTo>
                      <a:pt x="38" y="16"/>
                    </a:lnTo>
                    <a:lnTo>
                      <a:pt x="36" y="0"/>
                    </a:lnTo>
                    <a:lnTo>
                      <a:pt x="4" y="0"/>
                    </a:lnTo>
                    <a:lnTo>
                      <a:pt x="2" y="16"/>
                    </a:lnTo>
                    <a:lnTo>
                      <a:pt x="2" y="31"/>
                    </a:lnTo>
                    <a:lnTo>
                      <a:pt x="0" y="45"/>
                    </a:lnTo>
                    <a:lnTo>
                      <a:pt x="0" y="62"/>
                    </a:lnTo>
                    <a:lnTo>
                      <a:pt x="9" y="6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5" name="Freeform 5591"/>
              <p:cNvSpPr>
                <a:spLocks/>
              </p:cNvSpPr>
              <p:nvPr/>
            </p:nvSpPr>
            <p:spPr bwMode="auto">
              <a:xfrm>
                <a:off x="7240" y="8992"/>
                <a:ext cx="34" cy="60"/>
              </a:xfrm>
              <a:custGeom>
                <a:avLst/>
                <a:gdLst/>
                <a:ahLst/>
                <a:cxnLst>
                  <a:cxn ang="0">
                    <a:pos x="4" y="0"/>
                  </a:cxn>
                  <a:cxn ang="0">
                    <a:pos x="4" y="0"/>
                  </a:cxn>
                  <a:cxn ang="0">
                    <a:pos x="0" y="14"/>
                  </a:cxn>
                  <a:cxn ang="0">
                    <a:pos x="0" y="57"/>
                  </a:cxn>
                  <a:cxn ang="0">
                    <a:pos x="16" y="57"/>
                  </a:cxn>
                  <a:cxn ang="0">
                    <a:pos x="19" y="60"/>
                  </a:cxn>
                  <a:cxn ang="0">
                    <a:pos x="33" y="60"/>
                  </a:cxn>
                  <a:cxn ang="0">
                    <a:pos x="33" y="0"/>
                  </a:cxn>
                  <a:cxn ang="0">
                    <a:pos x="4" y="0"/>
                  </a:cxn>
                </a:cxnLst>
                <a:rect l="0" t="0" r="r" b="b"/>
                <a:pathLst>
                  <a:path w="34" h="60">
                    <a:moveTo>
                      <a:pt x="4" y="0"/>
                    </a:moveTo>
                    <a:lnTo>
                      <a:pt x="4" y="0"/>
                    </a:lnTo>
                    <a:lnTo>
                      <a:pt x="0" y="14"/>
                    </a:lnTo>
                    <a:lnTo>
                      <a:pt x="0" y="57"/>
                    </a:lnTo>
                    <a:lnTo>
                      <a:pt x="16" y="57"/>
                    </a:lnTo>
                    <a:lnTo>
                      <a:pt x="19" y="60"/>
                    </a:lnTo>
                    <a:lnTo>
                      <a:pt x="33" y="60"/>
                    </a:lnTo>
                    <a:lnTo>
                      <a:pt x="3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6" name="Freeform 5592"/>
              <p:cNvSpPr>
                <a:spLocks/>
              </p:cNvSpPr>
              <p:nvPr/>
            </p:nvSpPr>
            <p:spPr bwMode="auto">
              <a:xfrm>
                <a:off x="7240" y="8992"/>
                <a:ext cx="34" cy="56"/>
              </a:xfrm>
              <a:custGeom>
                <a:avLst/>
                <a:gdLst/>
                <a:ahLst/>
                <a:cxnLst>
                  <a:cxn ang="0">
                    <a:pos x="11" y="52"/>
                  </a:cxn>
                  <a:cxn ang="0">
                    <a:pos x="14" y="55"/>
                  </a:cxn>
                  <a:cxn ang="0">
                    <a:pos x="31" y="55"/>
                  </a:cxn>
                  <a:cxn ang="0">
                    <a:pos x="33" y="40"/>
                  </a:cxn>
                  <a:cxn ang="0">
                    <a:pos x="33" y="14"/>
                  </a:cxn>
                  <a:cxn ang="0">
                    <a:pos x="31" y="0"/>
                  </a:cxn>
                  <a:cxn ang="0">
                    <a:pos x="4" y="0"/>
                  </a:cxn>
                  <a:cxn ang="0">
                    <a:pos x="2" y="14"/>
                  </a:cxn>
                  <a:cxn ang="0">
                    <a:pos x="0" y="26"/>
                  </a:cxn>
                  <a:cxn ang="0">
                    <a:pos x="0" y="52"/>
                  </a:cxn>
                  <a:cxn ang="0">
                    <a:pos x="11" y="52"/>
                  </a:cxn>
                </a:cxnLst>
                <a:rect l="0" t="0" r="r" b="b"/>
                <a:pathLst>
                  <a:path w="34" h="56">
                    <a:moveTo>
                      <a:pt x="11" y="52"/>
                    </a:moveTo>
                    <a:lnTo>
                      <a:pt x="14" y="55"/>
                    </a:lnTo>
                    <a:lnTo>
                      <a:pt x="31" y="55"/>
                    </a:lnTo>
                    <a:lnTo>
                      <a:pt x="33" y="40"/>
                    </a:lnTo>
                    <a:lnTo>
                      <a:pt x="33" y="14"/>
                    </a:lnTo>
                    <a:lnTo>
                      <a:pt x="31" y="0"/>
                    </a:lnTo>
                    <a:lnTo>
                      <a:pt x="4" y="0"/>
                    </a:lnTo>
                    <a:lnTo>
                      <a:pt x="2" y="14"/>
                    </a:lnTo>
                    <a:lnTo>
                      <a:pt x="0" y="26"/>
                    </a:lnTo>
                    <a:lnTo>
                      <a:pt x="0" y="52"/>
                    </a:lnTo>
                    <a:lnTo>
                      <a:pt x="11" y="5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7" name="Freeform 5593"/>
              <p:cNvSpPr>
                <a:spLocks/>
              </p:cNvSpPr>
              <p:nvPr/>
            </p:nvSpPr>
            <p:spPr bwMode="auto">
              <a:xfrm>
                <a:off x="7240" y="8992"/>
                <a:ext cx="32" cy="48"/>
              </a:xfrm>
              <a:custGeom>
                <a:avLst/>
                <a:gdLst/>
                <a:ahLst/>
                <a:cxnLst>
                  <a:cxn ang="0">
                    <a:pos x="4" y="0"/>
                  </a:cxn>
                  <a:cxn ang="0">
                    <a:pos x="4" y="0"/>
                  </a:cxn>
                  <a:cxn ang="0">
                    <a:pos x="0" y="23"/>
                  </a:cxn>
                  <a:cxn ang="0">
                    <a:pos x="0" y="48"/>
                  </a:cxn>
                  <a:cxn ang="0">
                    <a:pos x="31" y="48"/>
                  </a:cxn>
                  <a:cxn ang="0">
                    <a:pos x="31" y="0"/>
                  </a:cxn>
                  <a:cxn ang="0">
                    <a:pos x="4" y="0"/>
                  </a:cxn>
                </a:cxnLst>
                <a:rect l="0" t="0" r="r" b="b"/>
                <a:pathLst>
                  <a:path w="32" h="48">
                    <a:moveTo>
                      <a:pt x="4" y="0"/>
                    </a:moveTo>
                    <a:lnTo>
                      <a:pt x="4" y="0"/>
                    </a:lnTo>
                    <a:lnTo>
                      <a:pt x="0" y="23"/>
                    </a:lnTo>
                    <a:lnTo>
                      <a:pt x="0" y="48"/>
                    </a:lnTo>
                    <a:lnTo>
                      <a:pt x="31" y="48"/>
                    </a:lnTo>
                    <a:lnTo>
                      <a:pt x="31"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8" name="Freeform 5594"/>
              <p:cNvSpPr>
                <a:spLocks/>
              </p:cNvSpPr>
              <p:nvPr/>
            </p:nvSpPr>
            <p:spPr bwMode="auto">
              <a:xfrm>
                <a:off x="7240" y="8992"/>
                <a:ext cx="32" cy="44"/>
              </a:xfrm>
              <a:custGeom>
                <a:avLst/>
                <a:gdLst/>
                <a:ahLst/>
                <a:cxnLst>
                  <a:cxn ang="0">
                    <a:pos x="31" y="43"/>
                  </a:cxn>
                  <a:cxn ang="0">
                    <a:pos x="31" y="0"/>
                  </a:cxn>
                  <a:cxn ang="0">
                    <a:pos x="4" y="0"/>
                  </a:cxn>
                  <a:cxn ang="0">
                    <a:pos x="2" y="12"/>
                  </a:cxn>
                  <a:cxn ang="0">
                    <a:pos x="0" y="21"/>
                  </a:cxn>
                  <a:cxn ang="0">
                    <a:pos x="0" y="43"/>
                  </a:cxn>
                  <a:cxn ang="0">
                    <a:pos x="31" y="43"/>
                  </a:cxn>
                </a:cxnLst>
                <a:rect l="0" t="0" r="r" b="b"/>
                <a:pathLst>
                  <a:path w="32" h="44">
                    <a:moveTo>
                      <a:pt x="31" y="43"/>
                    </a:moveTo>
                    <a:lnTo>
                      <a:pt x="31" y="0"/>
                    </a:lnTo>
                    <a:lnTo>
                      <a:pt x="4" y="0"/>
                    </a:lnTo>
                    <a:lnTo>
                      <a:pt x="2" y="12"/>
                    </a:lnTo>
                    <a:lnTo>
                      <a:pt x="0" y="21"/>
                    </a:lnTo>
                    <a:lnTo>
                      <a:pt x="0" y="43"/>
                    </a:lnTo>
                    <a:lnTo>
                      <a:pt x="31" y="4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9" name="Freeform 5595"/>
              <p:cNvSpPr>
                <a:spLocks/>
              </p:cNvSpPr>
              <p:nvPr/>
            </p:nvSpPr>
            <p:spPr bwMode="auto">
              <a:xfrm>
                <a:off x="7243" y="8992"/>
                <a:ext cx="26" cy="39"/>
              </a:xfrm>
              <a:custGeom>
                <a:avLst/>
                <a:gdLst/>
                <a:ahLst/>
                <a:cxnLst>
                  <a:cxn ang="0">
                    <a:pos x="2" y="0"/>
                  </a:cxn>
                  <a:cxn ang="0">
                    <a:pos x="2" y="0"/>
                  </a:cxn>
                  <a:cxn ang="0">
                    <a:pos x="0" y="9"/>
                  </a:cxn>
                  <a:cxn ang="0">
                    <a:pos x="0" y="38"/>
                  </a:cxn>
                  <a:cxn ang="0">
                    <a:pos x="26" y="38"/>
                  </a:cxn>
                  <a:cxn ang="0">
                    <a:pos x="26" y="0"/>
                  </a:cxn>
                  <a:cxn ang="0">
                    <a:pos x="2" y="0"/>
                  </a:cxn>
                </a:cxnLst>
                <a:rect l="0" t="0" r="r" b="b"/>
                <a:pathLst>
                  <a:path w="26" h="39">
                    <a:moveTo>
                      <a:pt x="2" y="0"/>
                    </a:moveTo>
                    <a:lnTo>
                      <a:pt x="2" y="0"/>
                    </a:lnTo>
                    <a:lnTo>
                      <a:pt x="0" y="9"/>
                    </a:lnTo>
                    <a:lnTo>
                      <a:pt x="0" y="38"/>
                    </a:lnTo>
                    <a:lnTo>
                      <a:pt x="26" y="38"/>
                    </a:lnTo>
                    <a:lnTo>
                      <a:pt x="26"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0" name="Freeform 5596"/>
              <p:cNvSpPr>
                <a:spLocks/>
              </p:cNvSpPr>
              <p:nvPr/>
            </p:nvSpPr>
            <p:spPr bwMode="auto">
              <a:xfrm>
                <a:off x="7243" y="8992"/>
                <a:ext cx="26" cy="34"/>
              </a:xfrm>
              <a:custGeom>
                <a:avLst/>
                <a:gdLst/>
                <a:ahLst/>
                <a:cxnLst>
                  <a:cxn ang="0">
                    <a:pos x="2" y="0"/>
                  </a:cxn>
                  <a:cxn ang="0">
                    <a:pos x="2" y="0"/>
                  </a:cxn>
                  <a:cxn ang="0">
                    <a:pos x="0" y="7"/>
                  </a:cxn>
                  <a:cxn ang="0">
                    <a:pos x="0" y="33"/>
                  </a:cxn>
                  <a:cxn ang="0">
                    <a:pos x="26" y="33"/>
                  </a:cxn>
                  <a:cxn ang="0">
                    <a:pos x="26" y="0"/>
                  </a:cxn>
                  <a:cxn ang="0">
                    <a:pos x="2" y="0"/>
                  </a:cxn>
                </a:cxnLst>
                <a:rect l="0" t="0" r="r" b="b"/>
                <a:pathLst>
                  <a:path w="26" h="34">
                    <a:moveTo>
                      <a:pt x="2" y="0"/>
                    </a:moveTo>
                    <a:lnTo>
                      <a:pt x="2" y="0"/>
                    </a:lnTo>
                    <a:lnTo>
                      <a:pt x="0" y="7"/>
                    </a:lnTo>
                    <a:lnTo>
                      <a:pt x="0" y="33"/>
                    </a:lnTo>
                    <a:lnTo>
                      <a:pt x="26" y="33"/>
                    </a:lnTo>
                    <a:lnTo>
                      <a:pt x="26"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1" name="Freeform 5597"/>
              <p:cNvSpPr>
                <a:spLocks/>
              </p:cNvSpPr>
              <p:nvPr/>
            </p:nvSpPr>
            <p:spPr bwMode="auto">
              <a:xfrm>
                <a:off x="7243" y="8992"/>
                <a:ext cx="24" cy="29"/>
              </a:xfrm>
              <a:custGeom>
                <a:avLst/>
                <a:gdLst/>
                <a:ahLst/>
                <a:cxnLst>
                  <a:cxn ang="0">
                    <a:pos x="2" y="0"/>
                  </a:cxn>
                  <a:cxn ang="0">
                    <a:pos x="2" y="0"/>
                  </a:cxn>
                  <a:cxn ang="0">
                    <a:pos x="0" y="7"/>
                  </a:cxn>
                  <a:cxn ang="0">
                    <a:pos x="0" y="28"/>
                  </a:cxn>
                  <a:cxn ang="0">
                    <a:pos x="21" y="28"/>
                  </a:cxn>
                  <a:cxn ang="0">
                    <a:pos x="23" y="26"/>
                  </a:cxn>
                  <a:cxn ang="0">
                    <a:pos x="23" y="0"/>
                  </a:cxn>
                  <a:cxn ang="0">
                    <a:pos x="2" y="0"/>
                  </a:cxn>
                </a:cxnLst>
                <a:rect l="0" t="0" r="r" b="b"/>
                <a:pathLst>
                  <a:path w="24" h="29">
                    <a:moveTo>
                      <a:pt x="2" y="0"/>
                    </a:moveTo>
                    <a:lnTo>
                      <a:pt x="2" y="0"/>
                    </a:lnTo>
                    <a:lnTo>
                      <a:pt x="0" y="7"/>
                    </a:lnTo>
                    <a:lnTo>
                      <a:pt x="0" y="28"/>
                    </a:lnTo>
                    <a:lnTo>
                      <a:pt x="21" y="28"/>
                    </a:lnTo>
                    <a:lnTo>
                      <a:pt x="23" y="26"/>
                    </a:lnTo>
                    <a:lnTo>
                      <a:pt x="23"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2" name="Freeform 5598"/>
              <p:cNvSpPr>
                <a:spLocks/>
              </p:cNvSpPr>
              <p:nvPr/>
            </p:nvSpPr>
            <p:spPr bwMode="auto">
              <a:xfrm>
                <a:off x="7243" y="8983"/>
                <a:ext cx="36" cy="7"/>
              </a:xfrm>
              <a:custGeom>
                <a:avLst/>
                <a:gdLst/>
                <a:ahLst/>
                <a:cxnLst>
                  <a:cxn ang="0">
                    <a:pos x="2" y="0"/>
                  </a:cxn>
                  <a:cxn ang="0">
                    <a:pos x="0" y="7"/>
                  </a:cxn>
                  <a:cxn ang="0">
                    <a:pos x="35" y="7"/>
                  </a:cxn>
                  <a:cxn ang="0">
                    <a:pos x="35" y="0"/>
                  </a:cxn>
                  <a:cxn ang="0">
                    <a:pos x="2" y="0"/>
                  </a:cxn>
                </a:cxnLst>
                <a:rect l="0" t="0" r="r" b="b"/>
                <a:pathLst>
                  <a:path w="36" h="7">
                    <a:moveTo>
                      <a:pt x="2" y="0"/>
                    </a:moveTo>
                    <a:lnTo>
                      <a:pt x="0" y="7"/>
                    </a:lnTo>
                    <a:lnTo>
                      <a:pt x="35" y="7"/>
                    </a:lnTo>
                    <a:lnTo>
                      <a:pt x="35" y="0"/>
                    </a:lnTo>
                    <a:lnTo>
                      <a:pt x="2"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3" name="Freeform 5599"/>
              <p:cNvSpPr>
                <a:spLocks/>
              </p:cNvSpPr>
              <p:nvPr/>
            </p:nvSpPr>
            <p:spPr bwMode="auto">
              <a:xfrm>
                <a:off x="7238" y="9076"/>
                <a:ext cx="41" cy="15"/>
              </a:xfrm>
              <a:custGeom>
                <a:avLst/>
                <a:gdLst/>
                <a:ahLst/>
                <a:cxnLst>
                  <a:cxn ang="0">
                    <a:pos x="0" y="0"/>
                  </a:cxn>
                  <a:cxn ang="0">
                    <a:pos x="0" y="7"/>
                  </a:cxn>
                  <a:cxn ang="0">
                    <a:pos x="40" y="14"/>
                  </a:cxn>
                  <a:cxn ang="0">
                    <a:pos x="40" y="4"/>
                  </a:cxn>
                  <a:cxn ang="0">
                    <a:pos x="0" y="0"/>
                  </a:cxn>
                </a:cxnLst>
                <a:rect l="0" t="0" r="r" b="b"/>
                <a:pathLst>
                  <a:path w="41" h="15">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4" name="Freeform 5600"/>
              <p:cNvSpPr>
                <a:spLocks/>
              </p:cNvSpPr>
              <p:nvPr/>
            </p:nvSpPr>
            <p:spPr bwMode="auto">
              <a:xfrm>
                <a:off x="7250" y="9081"/>
                <a:ext cx="17" cy="3"/>
              </a:xfrm>
              <a:custGeom>
                <a:avLst/>
                <a:gdLst/>
                <a:ahLst/>
                <a:cxnLst>
                  <a:cxn ang="0">
                    <a:pos x="7" y="0"/>
                  </a:cxn>
                  <a:cxn ang="0">
                    <a:pos x="0" y="0"/>
                  </a:cxn>
                  <a:cxn ang="0">
                    <a:pos x="0" y="2"/>
                  </a:cxn>
                  <a:cxn ang="0">
                    <a:pos x="16" y="2"/>
                  </a:cxn>
                  <a:cxn ang="0">
                    <a:pos x="16" y="0"/>
                  </a:cxn>
                  <a:cxn ang="0">
                    <a:pos x="7" y="0"/>
                  </a:cxn>
                </a:cxnLst>
                <a:rect l="0" t="0" r="r" b="b"/>
                <a:pathLst>
                  <a:path w="17" h="3">
                    <a:moveTo>
                      <a:pt x="7" y="0"/>
                    </a:moveTo>
                    <a:lnTo>
                      <a:pt x="0" y="0"/>
                    </a:lnTo>
                    <a:lnTo>
                      <a:pt x="0" y="2"/>
                    </a:lnTo>
                    <a:lnTo>
                      <a:pt x="16" y="2"/>
                    </a:lnTo>
                    <a:lnTo>
                      <a:pt x="16"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5" name="Freeform 5601"/>
              <p:cNvSpPr>
                <a:spLocks/>
              </p:cNvSpPr>
              <p:nvPr/>
            </p:nvSpPr>
            <p:spPr bwMode="auto">
              <a:xfrm>
                <a:off x="7250" y="9081"/>
                <a:ext cx="12" cy="3"/>
              </a:xfrm>
              <a:custGeom>
                <a:avLst/>
                <a:gdLst/>
                <a:ahLst/>
                <a:cxnLst>
                  <a:cxn ang="0">
                    <a:pos x="4" y="0"/>
                  </a:cxn>
                  <a:cxn ang="0">
                    <a:pos x="0" y="0"/>
                  </a:cxn>
                  <a:cxn ang="0">
                    <a:pos x="2" y="2"/>
                  </a:cxn>
                  <a:cxn ang="0">
                    <a:pos x="12" y="2"/>
                  </a:cxn>
                  <a:cxn ang="0">
                    <a:pos x="9" y="0"/>
                  </a:cxn>
                  <a:cxn ang="0">
                    <a:pos x="4" y="0"/>
                  </a:cxn>
                </a:cxnLst>
                <a:rect l="0" t="0" r="r" b="b"/>
                <a:pathLst>
                  <a:path w="12" h="3">
                    <a:moveTo>
                      <a:pt x="4" y="0"/>
                    </a:moveTo>
                    <a:lnTo>
                      <a:pt x="0" y="0"/>
                    </a:lnTo>
                    <a:lnTo>
                      <a:pt x="2" y="2"/>
                    </a:lnTo>
                    <a:lnTo>
                      <a:pt x="12"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6" name="Freeform 5602"/>
              <p:cNvSpPr>
                <a:spLocks/>
              </p:cNvSpPr>
              <p:nvPr/>
            </p:nvSpPr>
            <p:spPr bwMode="auto">
              <a:xfrm>
                <a:off x="7250" y="9081"/>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7" name="Freeform 5603"/>
              <p:cNvSpPr>
                <a:spLocks/>
              </p:cNvSpPr>
              <p:nvPr/>
            </p:nvSpPr>
            <p:spPr bwMode="auto">
              <a:xfrm>
                <a:off x="7281" y="9074"/>
                <a:ext cx="27" cy="14"/>
              </a:xfrm>
              <a:custGeom>
                <a:avLst/>
                <a:gdLst/>
                <a:ahLst/>
                <a:cxnLst>
                  <a:cxn ang="0">
                    <a:pos x="0" y="7"/>
                  </a:cxn>
                  <a:cxn ang="0">
                    <a:pos x="0" y="14"/>
                  </a:cxn>
                  <a:cxn ang="0">
                    <a:pos x="19" y="9"/>
                  </a:cxn>
                  <a:cxn ang="0">
                    <a:pos x="26" y="7"/>
                  </a:cxn>
                  <a:cxn ang="0">
                    <a:pos x="26" y="0"/>
                  </a:cxn>
                  <a:cxn ang="0">
                    <a:pos x="0" y="7"/>
                  </a:cxn>
                </a:cxnLst>
                <a:rect l="0" t="0" r="r" b="b"/>
                <a:pathLst>
                  <a:path w="27" h="14">
                    <a:moveTo>
                      <a:pt x="0" y="7"/>
                    </a:moveTo>
                    <a:lnTo>
                      <a:pt x="0" y="14"/>
                    </a:lnTo>
                    <a:lnTo>
                      <a:pt x="19" y="9"/>
                    </a:lnTo>
                    <a:lnTo>
                      <a:pt x="26" y="7"/>
                    </a:lnTo>
                    <a:lnTo>
                      <a:pt x="26" y="0"/>
                    </a:lnTo>
                    <a:lnTo>
                      <a:pt x="0" y="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8" name="Freeform 5604"/>
              <p:cNvSpPr>
                <a:spLocks/>
              </p:cNvSpPr>
              <p:nvPr/>
            </p:nvSpPr>
            <p:spPr bwMode="auto">
              <a:xfrm>
                <a:off x="7281" y="9074"/>
                <a:ext cx="27" cy="14"/>
              </a:xfrm>
              <a:custGeom>
                <a:avLst/>
                <a:gdLst/>
                <a:ahLst/>
                <a:cxnLst>
                  <a:cxn ang="0">
                    <a:pos x="12" y="11"/>
                  </a:cxn>
                  <a:cxn ang="0">
                    <a:pos x="14" y="9"/>
                  </a:cxn>
                  <a:cxn ang="0">
                    <a:pos x="21" y="9"/>
                  </a:cxn>
                  <a:cxn ang="0">
                    <a:pos x="26" y="7"/>
                  </a:cxn>
                  <a:cxn ang="0">
                    <a:pos x="26" y="0"/>
                  </a:cxn>
                  <a:cxn ang="0">
                    <a:pos x="23" y="2"/>
                  </a:cxn>
                  <a:cxn ang="0">
                    <a:pos x="16" y="2"/>
                  </a:cxn>
                  <a:cxn ang="0">
                    <a:pos x="14" y="4"/>
                  </a:cxn>
                  <a:cxn ang="0">
                    <a:pos x="7" y="4"/>
                  </a:cxn>
                  <a:cxn ang="0">
                    <a:pos x="4" y="7"/>
                  </a:cxn>
                  <a:cxn ang="0">
                    <a:pos x="0" y="7"/>
                  </a:cxn>
                  <a:cxn ang="0">
                    <a:pos x="0" y="14"/>
                  </a:cxn>
                  <a:cxn ang="0">
                    <a:pos x="4" y="14"/>
                  </a:cxn>
                  <a:cxn ang="0">
                    <a:pos x="7" y="11"/>
                  </a:cxn>
                  <a:cxn ang="0">
                    <a:pos x="12" y="11"/>
                  </a:cxn>
                </a:cxnLst>
                <a:rect l="0" t="0" r="r" b="b"/>
                <a:pathLst>
                  <a:path w="27" h="14">
                    <a:moveTo>
                      <a:pt x="12" y="11"/>
                    </a:moveTo>
                    <a:lnTo>
                      <a:pt x="14" y="9"/>
                    </a:lnTo>
                    <a:lnTo>
                      <a:pt x="21" y="9"/>
                    </a:lnTo>
                    <a:lnTo>
                      <a:pt x="26" y="7"/>
                    </a:lnTo>
                    <a:lnTo>
                      <a:pt x="26" y="0"/>
                    </a:lnTo>
                    <a:lnTo>
                      <a:pt x="23" y="2"/>
                    </a:lnTo>
                    <a:lnTo>
                      <a:pt x="16" y="2"/>
                    </a:lnTo>
                    <a:lnTo>
                      <a:pt x="14" y="4"/>
                    </a:lnTo>
                    <a:lnTo>
                      <a:pt x="7" y="4"/>
                    </a:lnTo>
                    <a:lnTo>
                      <a:pt x="4" y="7"/>
                    </a:lnTo>
                    <a:lnTo>
                      <a:pt x="0" y="7"/>
                    </a:lnTo>
                    <a:lnTo>
                      <a:pt x="0" y="14"/>
                    </a:lnTo>
                    <a:lnTo>
                      <a:pt x="4" y="14"/>
                    </a:lnTo>
                    <a:lnTo>
                      <a:pt x="7" y="11"/>
                    </a:lnTo>
                    <a:lnTo>
                      <a:pt x="12" y="11"/>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9" name="Freeform 5605"/>
              <p:cNvSpPr>
                <a:spLocks/>
              </p:cNvSpPr>
              <p:nvPr/>
            </p:nvSpPr>
            <p:spPr bwMode="auto">
              <a:xfrm>
                <a:off x="7284" y="9074"/>
                <a:ext cx="24" cy="14"/>
              </a:xfrm>
              <a:custGeom>
                <a:avLst/>
                <a:gdLst/>
                <a:ahLst/>
                <a:cxnLst>
                  <a:cxn ang="0">
                    <a:pos x="0" y="7"/>
                  </a:cxn>
                  <a:cxn ang="0">
                    <a:pos x="0" y="14"/>
                  </a:cxn>
                  <a:cxn ang="0">
                    <a:pos x="4" y="11"/>
                  </a:cxn>
                  <a:cxn ang="0">
                    <a:pos x="9" y="11"/>
                  </a:cxn>
                  <a:cxn ang="0">
                    <a:pos x="12" y="9"/>
                  </a:cxn>
                  <a:cxn ang="0">
                    <a:pos x="19" y="9"/>
                  </a:cxn>
                  <a:cxn ang="0">
                    <a:pos x="23" y="7"/>
                  </a:cxn>
                  <a:cxn ang="0">
                    <a:pos x="23" y="0"/>
                  </a:cxn>
                  <a:cxn ang="0">
                    <a:pos x="21" y="2"/>
                  </a:cxn>
                  <a:cxn ang="0">
                    <a:pos x="16" y="2"/>
                  </a:cxn>
                  <a:cxn ang="0">
                    <a:pos x="12" y="4"/>
                  </a:cxn>
                  <a:cxn ang="0">
                    <a:pos x="2" y="4"/>
                  </a:cxn>
                  <a:cxn ang="0">
                    <a:pos x="0" y="7"/>
                  </a:cxn>
                </a:cxnLst>
                <a:rect l="0" t="0" r="r" b="b"/>
                <a:pathLst>
                  <a:path w="24" h="14">
                    <a:moveTo>
                      <a:pt x="0" y="7"/>
                    </a:moveTo>
                    <a:lnTo>
                      <a:pt x="0" y="14"/>
                    </a:lnTo>
                    <a:lnTo>
                      <a:pt x="4" y="11"/>
                    </a:lnTo>
                    <a:lnTo>
                      <a:pt x="9" y="11"/>
                    </a:lnTo>
                    <a:lnTo>
                      <a:pt x="12" y="9"/>
                    </a:lnTo>
                    <a:lnTo>
                      <a:pt x="19" y="9"/>
                    </a:lnTo>
                    <a:lnTo>
                      <a:pt x="23" y="7"/>
                    </a:lnTo>
                    <a:lnTo>
                      <a:pt x="23" y="0"/>
                    </a:lnTo>
                    <a:lnTo>
                      <a:pt x="21" y="2"/>
                    </a:lnTo>
                    <a:lnTo>
                      <a:pt x="16" y="2"/>
                    </a:lnTo>
                    <a:lnTo>
                      <a:pt x="12" y="4"/>
                    </a:lnTo>
                    <a:lnTo>
                      <a:pt x="2" y="4"/>
                    </a:lnTo>
                    <a:lnTo>
                      <a:pt x="0" y="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0" name="Freeform 5606"/>
              <p:cNvSpPr>
                <a:spLocks/>
              </p:cNvSpPr>
              <p:nvPr/>
            </p:nvSpPr>
            <p:spPr bwMode="auto">
              <a:xfrm>
                <a:off x="7284" y="9074"/>
                <a:ext cx="26" cy="14"/>
              </a:xfrm>
              <a:custGeom>
                <a:avLst/>
                <a:gdLst/>
                <a:ahLst/>
                <a:cxnLst>
                  <a:cxn ang="0">
                    <a:pos x="4" y="11"/>
                  </a:cxn>
                  <a:cxn ang="0">
                    <a:pos x="12" y="11"/>
                  </a:cxn>
                  <a:cxn ang="0">
                    <a:pos x="14" y="9"/>
                  </a:cxn>
                  <a:cxn ang="0">
                    <a:pos x="19" y="9"/>
                  </a:cxn>
                  <a:cxn ang="0">
                    <a:pos x="21" y="7"/>
                  </a:cxn>
                  <a:cxn ang="0">
                    <a:pos x="26" y="7"/>
                  </a:cxn>
                  <a:cxn ang="0">
                    <a:pos x="26" y="0"/>
                  </a:cxn>
                  <a:cxn ang="0">
                    <a:pos x="21" y="2"/>
                  </a:cxn>
                  <a:cxn ang="0">
                    <a:pos x="16" y="2"/>
                  </a:cxn>
                  <a:cxn ang="0">
                    <a:pos x="14" y="4"/>
                  </a:cxn>
                  <a:cxn ang="0">
                    <a:pos x="4" y="4"/>
                  </a:cxn>
                  <a:cxn ang="0">
                    <a:pos x="0" y="7"/>
                  </a:cxn>
                  <a:cxn ang="0">
                    <a:pos x="0" y="14"/>
                  </a:cxn>
                  <a:cxn ang="0">
                    <a:pos x="4" y="11"/>
                  </a:cxn>
                </a:cxnLst>
                <a:rect l="0" t="0" r="r" b="b"/>
                <a:pathLst>
                  <a:path w="26" h="14">
                    <a:moveTo>
                      <a:pt x="4" y="11"/>
                    </a:moveTo>
                    <a:lnTo>
                      <a:pt x="12" y="11"/>
                    </a:lnTo>
                    <a:lnTo>
                      <a:pt x="14" y="9"/>
                    </a:lnTo>
                    <a:lnTo>
                      <a:pt x="19" y="9"/>
                    </a:lnTo>
                    <a:lnTo>
                      <a:pt x="21" y="7"/>
                    </a:lnTo>
                    <a:lnTo>
                      <a:pt x="26" y="7"/>
                    </a:lnTo>
                    <a:lnTo>
                      <a:pt x="26" y="0"/>
                    </a:lnTo>
                    <a:lnTo>
                      <a:pt x="21" y="2"/>
                    </a:lnTo>
                    <a:lnTo>
                      <a:pt x="16" y="2"/>
                    </a:lnTo>
                    <a:lnTo>
                      <a:pt x="14" y="4"/>
                    </a:lnTo>
                    <a:lnTo>
                      <a:pt x="4" y="4"/>
                    </a:lnTo>
                    <a:lnTo>
                      <a:pt x="0" y="7"/>
                    </a:lnTo>
                    <a:lnTo>
                      <a:pt x="0" y="14"/>
                    </a:lnTo>
                    <a:lnTo>
                      <a:pt x="4" y="11"/>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1" name="Freeform 5607"/>
              <p:cNvSpPr>
                <a:spLocks/>
              </p:cNvSpPr>
              <p:nvPr/>
            </p:nvSpPr>
            <p:spPr bwMode="auto">
              <a:xfrm>
                <a:off x="7286" y="9074"/>
                <a:ext cx="24" cy="14"/>
              </a:xfrm>
              <a:custGeom>
                <a:avLst/>
                <a:gdLst/>
                <a:ahLst/>
                <a:cxnLst>
                  <a:cxn ang="0">
                    <a:pos x="2" y="11"/>
                  </a:cxn>
                  <a:cxn ang="0">
                    <a:pos x="9" y="11"/>
                  </a:cxn>
                  <a:cxn ang="0">
                    <a:pos x="12" y="9"/>
                  </a:cxn>
                  <a:cxn ang="0">
                    <a:pos x="16" y="9"/>
                  </a:cxn>
                  <a:cxn ang="0">
                    <a:pos x="19" y="7"/>
                  </a:cxn>
                  <a:cxn ang="0">
                    <a:pos x="23" y="7"/>
                  </a:cxn>
                  <a:cxn ang="0">
                    <a:pos x="23" y="0"/>
                  </a:cxn>
                  <a:cxn ang="0">
                    <a:pos x="19" y="2"/>
                  </a:cxn>
                  <a:cxn ang="0">
                    <a:pos x="14" y="2"/>
                  </a:cxn>
                  <a:cxn ang="0">
                    <a:pos x="12" y="4"/>
                  </a:cxn>
                  <a:cxn ang="0">
                    <a:pos x="2" y="4"/>
                  </a:cxn>
                  <a:cxn ang="0">
                    <a:pos x="0" y="7"/>
                  </a:cxn>
                  <a:cxn ang="0">
                    <a:pos x="0" y="14"/>
                  </a:cxn>
                  <a:cxn ang="0">
                    <a:pos x="2" y="11"/>
                  </a:cxn>
                </a:cxnLst>
                <a:rect l="0" t="0" r="r" b="b"/>
                <a:pathLst>
                  <a:path w="24" h="14">
                    <a:moveTo>
                      <a:pt x="2" y="11"/>
                    </a:moveTo>
                    <a:lnTo>
                      <a:pt x="9" y="11"/>
                    </a:lnTo>
                    <a:lnTo>
                      <a:pt x="12" y="9"/>
                    </a:lnTo>
                    <a:lnTo>
                      <a:pt x="16" y="9"/>
                    </a:lnTo>
                    <a:lnTo>
                      <a:pt x="19" y="7"/>
                    </a:lnTo>
                    <a:lnTo>
                      <a:pt x="23" y="7"/>
                    </a:lnTo>
                    <a:lnTo>
                      <a:pt x="23" y="0"/>
                    </a:lnTo>
                    <a:lnTo>
                      <a:pt x="19" y="2"/>
                    </a:lnTo>
                    <a:lnTo>
                      <a:pt x="14" y="2"/>
                    </a:lnTo>
                    <a:lnTo>
                      <a:pt x="12" y="4"/>
                    </a:lnTo>
                    <a:lnTo>
                      <a:pt x="2" y="4"/>
                    </a:lnTo>
                    <a:lnTo>
                      <a:pt x="0" y="7"/>
                    </a:lnTo>
                    <a:lnTo>
                      <a:pt x="0" y="14"/>
                    </a:lnTo>
                    <a:lnTo>
                      <a:pt x="2" y="11"/>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2" name="Freeform 5608"/>
              <p:cNvSpPr>
                <a:spLocks/>
              </p:cNvSpPr>
              <p:nvPr/>
            </p:nvSpPr>
            <p:spPr bwMode="auto">
              <a:xfrm>
                <a:off x="7288" y="9076"/>
                <a:ext cx="22" cy="10"/>
              </a:xfrm>
              <a:custGeom>
                <a:avLst/>
                <a:gdLst/>
                <a:ahLst/>
                <a:cxnLst>
                  <a:cxn ang="0">
                    <a:pos x="7" y="9"/>
                  </a:cxn>
                  <a:cxn ang="0">
                    <a:pos x="7" y="7"/>
                  </a:cxn>
                  <a:cxn ang="0">
                    <a:pos x="14" y="7"/>
                  </a:cxn>
                  <a:cxn ang="0">
                    <a:pos x="16" y="4"/>
                  </a:cxn>
                  <a:cxn ang="0">
                    <a:pos x="21" y="4"/>
                  </a:cxn>
                  <a:cxn ang="0">
                    <a:pos x="21" y="0"/>
                  </a:cxn>
                  <a:cxn ang="0">
                    <a:pos x="9" y="0"/>
                  </a:cxn>
                  <a:cxn ang="0">
                    <a:pos x="7" y="2"/>
                  </a:cxn>
                  <a:cxn ang="0">
                    <a:pos x="0" y="2"/>
                  </a:cxn>
                  <a:cxn ang="0">
                    <a:pos x="0" y="9"/>
                  </a:cxn>
                  <a:cxn ang="0">
                    <a:pos x="7" y="9"/>
                  </a:cxn>
                </a:cxnLst>
                <a:rect l="0" t="0" r="r" b="b"/>
                <a:pathLst>
                  <a:path w="22" h="10">
                    <a:moveTo>
                      <a:pt x="7" y="9"/>
                    </a:moveTo>
                    <a:lnTo>
                      <a:pt x="7" y="7"/>
                    </a:lnTo>
                    <a:lnTo>
                      <a:pt x="14" y="7"/>
                    </a:lnTo>
                    <a:lnTo>
                      <a:pt x="16" y="4"/>
                    </a:lnTo>
                    <a:lnTo>
                      <a:pt x="21" y="4"/>
                    </a:lnTo>
                    <a:lnTo>
                      <a:pt x="21" y="0"/>
                    </a:lnTo>
                    <a:lnTo>
                      <a:pt x="9" y="0"/>
                    </a:lnTo>
                    <a:lnTo>
                      <a:pt x="7" y="2"/>
                    </a:lnTo>
                    <a:lnTo>
                      <a:pt x="0" y="2"/>
                    </a:lnTo>
                    <a:lnTo>
                      <a:pt x="0" y="9"/>
                    </a:lnTo>
                    <a:lnTo>
                      <a:pt x="7" y="9"/>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3" name="Freeform 5609"/>
              <p:cNvSpPr>
                <a:spLocks/>
              </p:cNvSpPr>
              <p:nvPr/>
            </p:nvSpPr>
            <p:spPr bwMode="auto">
              <a:xfrm>
                <a:off x="7288" y="9076"/>
                <a:ext cx="22" cy="10"/>
              </a:xfrm>
              <a:custGeom>
                <a:avLst/>
                <a:gdLst/>
                <a:ahLst/>
                <a:cxnLst>
                  <a:cxn ang="0">
                    <a:pos x="2" y="9"/>
                  </a:cxn>
                  <a:cxn ang="0">
                    <a:pos x="7" y="9"/>
                  </a:cxn>
                  <a:cxn ang="0">
                    <a:pos x="9" y="7"/>
                  </a:cxn>
                  <a:cxn ang="0">
                    <a:pos x="14" y="7"/>
                  </a:cxn>
                  <a:cxn ang="0">
                    <a:pos x="16" y="4"/>
                  </a:cxn>
                  <a:cxn ang="0">
                    <a:pos x="21" y="4"/>
                  </a:cxn>
                  <a:cxn ang="0">
                    <a:pos x="21" y="0"/>
                  </a:cxn>
                  <a:cxn ang="0">
                    <a:pos x="9" y="0"/>
                  </a:cxn>
                  <a:cxn ang="0">
                    <a:pos x="7" y="2"/>
                  </a:cxn>
                  <a:cxn ang="0">
                    <a:pos x="0" y="2"/>
                  </a:cxn>
                  <a:cxn ang="0">
                    <a:pos x="0" y="7"/>
                  </a:cxn>
                  <a:cxn ang="0">
                    <a:pos x="2" y="9"/>
                  </a:cxn>
                </a:cxnLst>
                <a:rect l="0" t="0" r="r" b="b"/>
                <a:pathLst>
                  <a:path w="22" h="10">
                    <a:moveTo>
                      <a:pt x="2" y="9"/>
                    </a:moveTo>
                    <a:lnTo>
                      <a:pt x="7" y="9"/>
                    </a:lnTo>
                    <a:lnTo>
                      <a:pt x="9" y="7"/>
                    </a:lnTo>
                    <a:lnTo>
                      <a:pt x="14" y="7"/>
                    </a:lnTo>
                    <a:lnTo>
                      <a:pt x="16" y="4"/>
                    </a:lnTo>
                    <a:lnTo>
                      <a:pt x="21" y="4"/>
                    </a:lnTo>
                    <a:lnTo>
                      <a:pt x="21" y="0"/>
                    </a:lnTo>
                    <a:lnTo>
                      <a:pt x="9" y="0"/>
                    </a:lnTo>
                    <a:lnTo>
                      <a:pt x="7" y="2"/>
                    </a:lnTo>
                    <a:lnTo>
                      <a:pt x="0" y="2"/>
                    </a:lnTo>
                    <a:lnTo>
                      <a:pt x="0" y="7"/>
                    </a:lnTo>
                    <a:lnTo>
                      <a:pt x="2" y="9"/>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4" name="Freeform 5610"/>
              <p:cNvSpPr>
                <a:spLocks/>
              </p:cNvSpPr>
              <p:nvPr/>
            </p:nvSpPr>
            <p:spPr bwMode="auto">
              <a:xfrm>
                <a:off x="7291" y="9076"/>
                <a:ext cx="19" cy="10"/>
              </a:xfrm>
              <a:custGeom>
                <a:avLst/>
                <a:gdLst/>
                <a:ahLst/>
                <a:cxnLst>
                  <a:cxn ang="0">
                    <a:pos x="0" y="9"/>
                  </a:cxn>
                  <a:cxn ang="0">
                    <a:pos x="4" y="9"/>
                  </a:cxn>
                  <a:cxn ang="0">
                    <a:pos x="4" y="7"/>
                  </a:cxn>
                  <a:cxn ang="0">
                    <a:pos x="12" y="7"/>
                  </a:cxn>
                  <a:cxn ang="0">
                    <a:pos x="14" y="4"/>
                  </a:cxn>
                  <a:cxn ang="0">
                    <a:pos x="19" y="4"/>
                  </a:cxn>
                  <a:cxn ang="0">
                    <a:pos x="19" y="0"/>
                  </a:cxn>
                  <a:cxn ang="0">
                    <a:pos x="9" y="0"/>
                  </a:cxn>
                  <a:cxn ang="0">
                    <a:pos x="7" y="2"/>
                  </a:cxn>
                  <a:cxn ang="0">
                    <a:pos x="0" y="2"/>
                  </a:cxn>
                  <a:cxn ang="0">
                    <a:pos x="0" y="9"/>
                  </a:cxn>
                </a:cxnLst>
                <a:rect l="0" t="0" r="r" b="b"/>
                <a:pathLst>
                  <a:path w="19" h="10">
                    <a:moveTo>
                      <a:pt x="0" y="9"/>
                    </a:moveTo>
                    <a:lnTo>
                      <a:pt x="4" y="9"/>
                    </a:lnTo>
                    <a:lnTo>
                      <a:pt x="4" y="7"/>
                    </a:lnTo>
                    <a:lnTo>
                      <a:pt x="12" y="7"/>
                    </a:lnTo>
                    <a:lnTo>
                      <a:pt x="14" y="4"/>
                    </a:lnTo>
                    <a:lnTo>
                      <a:pt x="19" y="4"/>
                    </a:lnTo>
                    <a:lnTo>
                      <a:pt x="19" y="0"/>
                    </a:lnTo>
                    <a:lnTo>
                      <a:pt x="9" y="0"/>
                    </a:lnTo>
                    <a:lnTo>
                      <a:pt x="7" y="2"/>
                    </a:lnTo>
                    <a:lnTo>
                      <a:pt x="0" y="2"/>
                    </a:lnTo>
                    <a:lnTo>
                      <a:pt x="0" y="9"/>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5" name="Freeform 5611"/>
              <p:cNvSpPr>
                <a:spLocks/>
              </p:cNvSpPr>
              <p:nvPr/>
            </p:nvSpPr>
            <p:spPr bwMode="auto">
              <a:xfrm>
                <a:off x="7293" y="9076"/>
                <a:ext cx="17" cy="10"/>
              </a:xfrm>
              <a:custGeom>
                <a:avLst/>
                <a:gdLst/>
                <a:ahLst/>
                <a:cxnLst>
                  <a:cxn ang="0">
                    <a:pos x="11" y="7"/>
                  </a:cxn>
                  <a:cxn ang="0">
                    <a:pos x="16" y="4"/>
                  </a:cxn>
                  <a:cxn ang="0">
                    <a:pos x="16" y="0"/>
                  </a:cxn>
                  <a:cxn ang="0">
                    <a:pos x="7" y="0"/>
                  </a:cxn>
                  <a:cxn ang="0">
                    <a:pos x="4" y="2"/>
                  </a:cxn>
                  <a:cxn ang="0">
                    <a:pos x="0" y="2"/>
                  </a:cxn>
                  <a:cxn ang="0">
                    <a:pos x="0" y="9"/>
                  </a:cxn>
                  <a:cxn ang="0">
                    <a:pos x="4" y="7"/>
                  </a:cxn>
                  <a:cxn ang="0">
                    <a:pos x="11" y="7"/>
                  </a:cxn>
                </a:cxnLst>
                <a:rect l="0" t="0" r="r" b="b"/>
                <a:pathLst>
                  <a:path w="17" h="10">
                    <a:moveTo>
                      <a:pt x="11" y="7"/>
                    </a:moveTo>
                    <a:lnTo>
                      <a:pt x="16" y="4"/>
                    </a:lnTo>
                    <a:lnTo>
                      <a:pt x="16" y="0"/>
                    </a:lnTo>
                    <a:lnTo>
                      <a:pt x="7" y="0"/>
                    </a:lnTo>
                    <a:lnTo>
                      <a:pt x="4" y="2"/>
                    </a:lnTo>
                    <a:lnTo>
                      <a:pt x="0" y="2"/>
                    </a:lnTo>
                    <a:lnTo>
                      <a:pt x="0"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6" name="Freeform 5612"/>
              <p:cNvSpPr>
                <a:spLocks/>
              </p:cNvSpPr>
              <p:nvPr/>
            </p:nvSpPr>
            <p:spPr bwMode="auto">
              <a:xfrm>
                <a:off x="7293" y="9076"/>
                <a:ext cx="17" cy="10"/>
              </a:xfrm>
              <a:custGeom>
                <a:avLst/>
                <a:gdLst/>
                <a:ahLst/>
                <a:cxnLst>
                  <a:cxn ang="0">
                    <a:pos x="11" y="7"/>
                  </a:cxn>
                  <a:cxn ang="0">
                    <a:pos x="16" y="4"/>
                  </a:cxn>
                  <a:cxn ang="0">
                    <a:pos x="16" y="0"/>
                  </a:cxn>
                  <a:cxn ang="0">
                    <a:pos x="7" y="0"/>
                  </a:cxn>
                  <a:cxn ang="0">
                    <a:pos x="4" y="2"/>
                  </a:cxn>
                  <a:cxn ang="0">
                    <a:pos x="0" y="2"/>
                  </a:cxn>
                  <a:cxn ang="0">
                    <a:pos x="0" y="9"/>
                  </a:cxn>
                  <a:cxn ang="0">
                    <a:pos x="2" y="7"/>
                  </a:cxn>
                  <a:cxn ang="0">
                    <a:pos x="11" y="7"/>
                  </a:cxn>
                </a:cxnLst>
                <a:rect l="0" t="0" r="r" b="b"/>
                <a:pathLst>
                  <a:path w="17" h="10">
                    <a:moveTo>
                      <a:pt x="11" y="7"/>
                    </a:moveTo>
                    <a:lnTo>
                      <a:pt x="16" y="4"/>
                    </a:lnTo>
                    <a:lnTo>
                      <a:pt x="16" y="0"/>
                    </a:lnTo>
                    <a:lnTo>
                      <a:pt x="7" y="0"/>
                    </a:lnTo>
                    <a:lnTo>
                      <a:pt x="4" y="2"/>
                    </a:lnTo>
                    <a:lnTo>
                      <a:pt x="0" y="2"/>
                    </a:lnTo>
                    <a:lnTo>
                      <a:pt x="0" y="9"/>
                    </a:lnTo>
                    <a:lnTo>
                      <a:pt x="2"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7" name="Freeform 5613"/>
              <p:cNvSpPr>
                <a:spLocks/>
              </p:cNvSpPr>
              <p:nvPr/>
            </p:nvSpPr>
            <p:spPr bwMode="auto">
              <a:xfrm>
                <a:off x="7296" y="9076"/>
                <a:ext cx="14" cy="10"/>
              </a:xfrm>
              <a:custGeom>
                <a:avLst/>
                <a:gdLst/>
                <a:ahLst/>
                <a:cxnLst>
                  <a:cxn ang="0">
                    <a:pos x="0" y="2"/>
                  </a:cxn>
                  <a:cxn ang="0">
                    <a:pos x="0" y="9"/>
                  </a:cxn>
                  <a:cxn ang="0">
                    <a:pos x="2" y="7"/>
                  </a:cxn>
                  <a:cxn ang="0">
                    <a:pos x="9" y="7"/>
                  </a:cxn>
                  <a:cxn ang="0">
                    <a:pos x="14" y="4"/>
                  </a:cxn>
                  <a:cxn ang="0">
                    <a:pos x="14" y="0"/>
                  </a:cxn>
                  <a:cxn ang="0">
                    <a:pos x="4" y="0"/>
                  </a:cxn>
                  <a:cxn ang="0">
                    <a:pos x="0" y="2"/>
                  </a:cxn>
                </a:cxnLst>
                <a:rect l="0" t="0" r="r" b="b"/>
                <a:pathLst>
                  <a:path w="14" h="10">
                    <a:moveTo>
                      <a:pt x="0" y="2"/>
                    </a:moveTo>
                    <a:lnTo>
                      <a:pt x="0" y="9"/>
                    </a:lnTo>
                    <a:lnTo>
                      <a:pt x="2" y="7"/>
                    </a:lnTo>
                    <a:lnTo>
                      <a:pt x="9" y="7"/>
                    </a:lnTo>
                    <a:lnTo>
                      <a:pt x="14" y="4"/>
                    </a:lnTo>
                    <a:lnTo>
                      <a:pt x="14"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8" name="Freeform 5614"/>
              <p:cNvSpPr>
                <a:spLocks/>
              </p:cNvSpPr>
              <p:nvPr/>
            </p:nvSpPr>
            <p:spPr bwMode="auto">
              <a:xfrm>
                <a:off x="7296" y="9076"/>
                <a:ext cx="14" cy="8"/>
              </a:xfrm>
              <a:custGeom>
                <a:avLst/>
                <a:gdLst/>
                <a:ahLst/>
                <a:cxnLst>
                  <a:cxn ang="0">
                    <a:pos x="0" y="2"/>
                  </a:cxn>
                  <a:cxn ang="0">
                    <a:pos x="0" y="2"/>
                  </a:cxn>
                  <a:cxn ang="0">
                    <a:pos x="2" y="7"/>
                  </a:cxn>
                  <a:cxn ang="0">
                    <a:pos x="7" y="7"/>
                  </a:cxn>
                  <a:cxn ang="0">
                    <a:pos x="14" y="4"/>
                  </a:cxn>
                  <a:cxn ang="0">
                    <a:pos x="14" y="0"/>
                  </a:cxn>
                  <a:cxn ang="0">
                    <a:pos x="0" y="2"/>
                  </a:cxn>
                </a:cxnLst>
                <a:rect l="0" t="0" r="r" b="b"/>
                <a:pathLst>
                  <a:path w="14" h="8">
                    <a:moveTo>
                      <a:pt x="0" y="2"/>
                    </a:moveTo>
                    <a:lnTo>
                      <a:pt x="0" y="2"/>
                    </a:lnTo>
                    <a:lnTo>
                      <a:pt x="2" y="7"/>
                    </a:lnTo>
                    <a:lnTo>
                      <a:pt x="7" y="7"/>
                    </a:lnTo>
                    <a:lnTo>
                      <a:pt x="14" y="4"/>
                    </a:lnTo>
                    <a:lnTo>
                      <a:pt x="14"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9" name="Freeform 5615"/>
              <p:cNvSpPr>
                <a:spLocks/>
              </p:cNvSpPr>
              <p:nvPr/>
            </p:nvSpPr>
            <p:spPr bwMode="auto">
              <a:xfrm>
                <a:off x="7281" y="8986"/>
                <a:ext cx="19" cy="0"/>
              </a:xfrm>
              <a:custGeom>
                <a:avLst/>
                <a:gdLst/>
                <a:ahLst/>
                <a:cxnLst>
                  <a:cxn ang="0">
                    <a:pos x="0" y="0"/>
                  </a:cxn>
                  <a:cxn ang="0">
                    <a:pos x="19" y="0"/>
                  </a:cxn>
                </a:cxnLst>
                <a:rect l="0" t="0" r="r" b="b"/>
                <a:pathLst>
                  <a:path w="19">
                    <a:moveTo>
                      <a:pt x="0" y="0"/>
                    </a:moveTo>
                    <a:lnTo>
                      <a:pt x="19" y="0"/>
                    </a:lnTo>
                  </a:path>
                </a:pathLst>
              </a:custGeom>
              <a:noFill/>
              <a:ln w="5842">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0" name="Freeform 5616"/>
              <p:cNvSpPr>
                <a:spLocks/>
              </p:cNvSpPr>
              <p:nvPr/>
            </p:nvSpPr>
            <p:spPr bwMode="auto">
              <a:xfrm>
                <a:off x="7284" y="8986"/>
                <a:ext cx="16" cy="0"/>
              </a:xfrm>
              <a:custGeom>
                <a:avLst/>
                <a:gdLst/>
                <a:ahLst/>
                <a:cxnLst>
                  <a:cxn ang="0">
                    <a:pos x="0" y="0"/>
                  </a:cxn>
                  <a:cxn ang="0">
                    <a:pos x="16" y="0"/>
                  </a:cxn>
                </a:cxnLst>
                <a:rect l="0" t="0" r="r" b="b"/>
                <a:pathLst>
                  <a:path w="16">
                    <a:moveTo>
                      <a:pt x="0" y="0"/>
                    </a:moveTo>
                    <a:lnTo>
                      <a:pt x="16" y="0"/>
                    </a:lnTo>
                  </a:path>
                </a:pathLst>
              </a:custGeom>
              <a:noFill/>
              <a:ln w="5842">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1" name="Freeform 5617"/>
              <p:cNvSpPr>
                <a:spLocks/>
              </p:cNvSpPr>
              <p:nvPr/>
            </p:nvSpPr>
            <p:spPr bwMode="auto">
              <a:xfrm>
                <a:off x="7284" y="8986"/>
                <a:ext cx="16" cy="0"/>
              </a:xfrm>
              <a:custGeom>
                <a:avLst/>
                <a:gdLst/>
                <a:ahLst/>
                <a:cxnLst>
                  <a:cxn ang="0">
                    <a:pos x="0" y="0"/>
                  </a:cxn>
                  <a:cxn ang="0">
                    <a:pos x="16" y="0"/>
                  </a:cxn>
                </a:cxnLst>
                <a:rect l="0" t="0" r="r" b="b"/>
                <a:pathLst>
                  <a:path w="16">
                    <a:moveTo>
                      <a:pt x="0" y="0"/>
                    </a:moveTo>
                    <a:lnTo>
                      <a:pt x="16" y="0"/>
                    </a:lnTo>
                  </a:path>
                </a:pathLst>
              </a:custGeom>
              <a:noFill/>
              <a:ln w="5842">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2" name="Freeform 5618"/>
              <p:cNvSpPr>
                <a:spLocks/>
              </p:cNvSpPr>
              <p:nvPr/>
            </p:nvSpPr>
            <p:spPr bwMode="auto">
              <a:xfrm>
                <a:off x="7284" y="8986"/>
                <a:ext cx="16" cy="0"/>
              </a:xfrm>
              <a:custGeom>
                <a:avLst/>
                <a:gdLst/>
                <a:ahLst/>
                <a:cxnLst>
                  <a:cxn ang="0">
                    <a:pos x="0" y="0"/>
                  </a:cxn>
                  <a:cxn ang="0">
                    <a:pos x="16" y="0"/>
                  </a:cxn>
                </a:cxnLst>
                <a:rect l="0" t="0" r="r" b="b"/>
                <a:pathLst>
                  <a:path w="16">
                    <a:moveTo>
                      <a:pt x="0" y="0"/>
                    </a:moveTo>
                    <a:lnTo>
                      <a:pt x="16" y="0"/>
                    </a:lnTo>
                  </a:path>
                </a:pathLst>
              </a:custGeom>
              <a:noFill/>
              <a:ln w="5842">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3" name="Freeform 5619"/>
              <p:cNvSpPr>
                <a:spLocks/>
              </p:cNvSpPr>
              <p:nvPr/>
            </p:nvSpPr>
            <p:spPr bwMode="auto">
              <a:xfrm>
                <a:off x="7286" y="8986"/>
                <a:ext cx="14" cy="0"/>
              </a:xfrm>
              <a:custGeom>
                <a:avLst/>
                <a:gdLst/>
                <a:ahLst/>
                <a:cxnLst>
                  <a:cxn ang="0">
                    <a:pos x="0" y="0"/>
                  </a:cxn>
                  <a:cxn ang="0">
                    <a:pos x="14" y="0"/>
                  </a:cxn>
                </a:cxnLst>
                <a:rect l="0" t="0" r="r" b="b"/>
                <a:pathLst>
                  <a:path w="14">
                    <a:moveTo>
                      <a:pt x="0" y="0"/>
                    </a:moveTo>
                    <a:lnTo>
                      <a:pt x="14" y="0"/>
                    </a:lnTo>
                  </a:path>
                </a:pathLst>
              </a:custGeom>
              <a:noFill/>
              <a:ln w="5842">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4" name="Freeform 5620"/>
              <p:cNvSpPr>
                <a:spLocks/>
              </p:cNvSpPr>
              <p:nvPr/>
            </p:nvSpPr>
            <p:spPr bwMode="auto">
              <a:xfrm>
                <a:off x="7286" y="8986"/>
                <a:ext cx="14" cy="0"/>
              </a:xfrm>
              <a:custGeom>
                <a:avLst/>
                <a:gdLst/>
                <a:ahLst/>
                <a:cxnLst>
                  <a:cxn ang="0">
                    <a:pos x="0" y="0"/>
                  </a:cxn>
                  <a:cxn ang="0">
                    <a:pos x="14" y="0"/>
                  </a:cxn>
                </a:cxnLst>
                <a:rect l="0" t="0" r="r" b="b"/>
                <a:pathLst>
                  <a:path w="14">
                    <a:moveTo>
                      <a:pt x="0" y="0"/>
                    </a:moveTo>
                    <a:lnTo>
                      <a:pt x="14" y="0"/>
                    </a:lnTo>
                  </a:path>
                </a:pathLst>
              </a:custGeom>
              <a:noFill/>
              <a:ln w="5842">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5" name="Freeform 5621"/>
              <p:cNvSpPr>
                <a:spLocks/>
              </p:cNvSpPr>
              <p:nvPr/>
            </p:nvSpPr>
            <p:spPr bwMode="auto">
              <a:xfrm>
                <a:off x="7288" y="8986"/>
                <a:ext cx="12" cy="0"/>
              </a:xfrm>
              <a:custGeom>
                <a:avLst/>
                <a:gdLst/>
                <a:ahLst/>
                <a:cxnLst>
                  <a:cxn ang="0">
                    <a:pos x="0" y="0"/>
                  </a:cxn>
                  <a:cxn ang="0">
                    <a:pos x="12" y="0"/>
                  </a:cxn>
                </a:cxnLst>
                <a:rect l="0" t="0" r="r" b="b"/>
                <a:pathLst>
                  <a:path w="12">
                    <a:moveTo>
                      <a:pt x="0" y="0"/>
                    </a:moveTo>
                    <a:lnTo>
                      <a:pt x="12" y="0"/>
                    </a:lnTo>
                  </a:path>
                </a:pathLst>
              </a:custGeom>
              <a:noFill/>
              <a:ln w="5842">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6" name="Freeform 5622"/>
              <p:cNvSpPr>
                <a:spLocks/>
              </p:cNvSpPr>
              <p:nvPr/>
            </p:nvSpPr>
            <p:spPr bwMode="auto">
              <a:xfrm>
                <a:off x="7288" y="8986"/>
                <a:ext cx="12" cy="0"/>
              </a:xfrm>
              <a:custGeom>
                <a:avLst/>
                <a:gdLst/>
                <a:ahLst/>
                <a:cxnLst>
                  <a:cxn ang="0">
                    <a:pos x="0" y="0"/>
                  </a:cxn>
                  <a:cxn ang="0">
                    <a:pos x="12" y="0"/>
                  </a:cxn>
                </a:cxnLst>
                <a:rect l="0" t="0" r="r" b="b"/>
                <a:pathLst>
                  <a:path w="12">
                    <a:moveTo>
                      <a:pt x="0" y="0"/>
                    </a:moveTo>
                    <a:lnTo>
                      <a:pt x="12" y="0"/>
                    </a:lnTo>
                  </a:path>
                </a:pathLst>
              </a:custGeom>
              <a:noFill/>
              <a:ln w="5842">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7" name="Freeform 5623"/>
              <p:cNvSpPr>
                <a:spLocks/>
              </p:cNvSpPr>
              <p:nvPr/>
            </p:nvSpPr>
            <p:spPr bwMode="auto">
              <a:xfrm>
                <a:off x="7291" y="8986"/>
                <a:ext cx="9" cy="0"/>
              </a:xfrm>
              <a:custGeom>
                <a:avLst/>
                <a:gdLst/>
                <a:ahLst/>
                <a:cxnLst>
                  <a:cxn ang="0">
                    <a:pos x="0" y="0"/>
                  </a:cxn>
                  <a:cxn ang="0">
                    <a:pos x="9" y="0"/>
                  </a:cxn>
                </a:cxnLst>
                <a:rect l="0" t="0" r="r" b="b"/>
                <a:pathLst>
                  <a:path w="9">
                    <a:moveTo>
                      <a:pt x="0" y="0"/>
                    </a:moveTo>
                    <a:lnTo>
                      <a:pt x="9" y="0"/>
                    </a:lnTo>
                  </a:path>
                </a:pathLst>
              </a:custGeom>
              <a:noFill/>
              <a:ln w="5842">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8" name="Freeform 5624"/>
              <p:cNvSpPr>
                <a:spLocks/>
              </p:cNvSpPr>
              <p:nvPr/>
            </p:nvSpPr>
            <p:spPr bwMode="auto">
              <a:xfrm>
                <a:off x="7291" y="8986"/>
                <a:ext cx="9" cy="0"/>
              </a:xfrm>
              <a:custGeom>
                <a:avLst/>
                <a:gdLst/>
                <a:ahLst/>
                <a:cxnLst>
                  <a:cxn ang="0">
                    <a:pos x="0" y="0"/>
                  </a:cxn>
                  <a:cxn ang="0">
                    <a:pos x="9" y="0"/>
                  </a:cxn>
                </a:cxnLst>
                <a:rect l="0" t="0" r="r" b="b"/>
                <a:pathLst>
                  <a:path w="9">
                    <a:moveTo>
                      <a:pt x="0" y="0"/>
                    </a:moveTo>
                    <a:lnTo>
                      <a:pt x="9" y="0"/>
                    </a:lnTo>
                  </a:path>
                </a:pathLst>
              </a:custGeom>
              <a:noFill/>
              <a:ln w="5842">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9" name="Freeform 5625"/>
              <p:cNvSpPr>
                <a:spLocks/>
              </p:cNvSpPr>
              <p:nvPr/>
            </p:nvSpPr>
            <p:spPr bwMode="auto">
              <a:xfrm>
                <a:off x="7293" y="8986"/>
                <a:ext cx="7" cy="0"/>
              </a:xfrm>
              <a:custGeom>
                <a:avLst/>
                <a:gdLst/>
                <a:ahLst/>
                <a:cxnLst>
                  <a:cxn ang="0">
                    <a:pos x="0" y="0"/>
                  </a:cxn>
                  <a:cxn ang="0">
                    <a:pos x="7" y="0"/>
                  </a:cxn>
                </a:cxnLst>
                <a:rect l="0" t="0" r="r" b="b"/>
                <a:pathLst>
                  <a:path w="7">
                    <a:moveTo>
                      <a:pt x="0" y="0"/>
                    </a:moveTo>
                    <a:lnTo>
                      <a:pt x="7" y="0"/>
                    </a:lnTo>
                  </a:path>
                </a:pathLst>
              </a:custGeom>
              <a:noFill/>
              <a:ln w="5842">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0" name="Freeform 5626"/>
              <p:cNvSpPr>
                <a:spLocks/>
              </p:cNvSpPr>
              <p:nvPr/>
            </p:nvSpPr>
            <p:spPr bwMode="auto">
              <a:xfrm>
                <a:off x="7293" y="8986"/>
                <a:ext cx="7" cy="0"/>
              </a:xfrm>
              <a:custGeom>
                <a:avLst/>
                <a:gdLst/>
                <a:ahLst/>
                <a:cxnLst>
                  <a:cxn ang="0">
                    <a:pos x="0" y="0"/>
                  </a:cxn>
                  <a:cxn ang="0">
                    <a:pos x="7" y="0"/>
                  </a:cxn>
                </a:cxnLst>
                <a:rect l="0" t="0" r="r" b="b"/>
                <a:pathLst>
                  <a:path w="7">
                    <a:moveTo>
                      <a:pt x="0" y="0"/>
                    </a:moveTo>
                    <a:lnTo>
                      <a:pt x="7" y="0"/>
                    </a:lnTo>
                  </a:path>
                </a:pathLst>
              </a:custGeom>
              <a:noFill/>
              <a:ln w="5842">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1" name="Freeform 5627"/>
              <p:cNvSpPr>
                <a:spLocks/>
              </p:cNvSpPr>
              <p:nvPr/>
            </p:nvSpPr>
            <p:spPr bwMode="auto">
              <a:xfrm>
                <a:off x="7296" y="8992"/>
                <a:ext cx="12" cy="82"/>
              </a:xfrm>
              <a:custGeom>
                <a:avLst/>
                <a:gdLst/>
                <a:ahLst/>
                <a:cxnLst>
                  <a:cxn ang="0">
                    <a:pos x="7" y="60"/>
                  </a:cxn>
                  <a:cxn ang="0">
                    <a:pos x="7" y="81"/>
                  </a:cxn>
                  <a:cxn ang="0">
                    <a:pos x="11" y="79"/>
                  </a:cxn>
                  <a:cxn ang="0">
                    <a:pos x="11" y="60"/>
                  </a:cxn>
                  <a:cxn ang="0">
                    <a:pos x="9" y="40"/>
                  </a:cxn>
                  <a:cxn ang="0">
                    <a:pos x="9" y="21"/>
                  </a:cxn>
                  <a:cxn ang="0">
                    <a:pos x="4" y="0"/>
                  </a:cxn>
                  <a:cxn ang="0">
                    <a:pos x="0" y="2"/>
                  </a:cxn>
                  <a:cxn ang="0">
                    <a:pos x="7" y="60"/>
                  </a:cxn>
                </a:cxnLst>
                <a:rect l="0" t="0" r="r" b="b"/>
                <a:pathLst>
                  <a:path w="12" h="82">
                    <a:moveTo>
                      <a:pt x="7" y="60"/>
                    </a:moveTo>
                    <a:lnTo>
                      <a:pt x="7" y="81"/>
                    </a:lnTo>
                    <a:lnTo>
                      <a:pt x="11" y="79"/>
                    </a:lnTo>
                    <a:lnTo>
                      <a:pt x="11" y="60"/>
                    </a:lnTo>
                    <a:lnTo>
                      <a:pt x="9" y="40"/>
                    </a:lnTo>
                    <a:lnTo>
                      <a:pt x="9" y="21"/>
                    </a:lnTo>
                    <a:lnTo>
                      <a:pt x="4" y="0"/>
                    </a:lnTo>
                    <a:lnTo>
                      <a:pt x="0" y="2"/>
                    </a:lnTo>
                    <a:lnTo>
                      <a:pt x="7" y="6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2" name="Freeform 5628"/>
              <p:cNvSpPr>
                <a:spLocks/>
              </p:cNvSpPr>
              <p:nvPr/>
            </p:nvSpPr>
            <p:spPr bwMode="auto">
              <a:xfrm>
                <a:off x="7293" y="8992"/>
                <a:ext cx="15" cy="82"/>
              </a:xfrm>
              <a:custGeom>
                <a:avLst/>
                <a:gdLst/>
                <a:ahLst/>
                <a:cxnLst>
                  <a:cxn ang="0">
                    <a:pos x="4" y="21"/>
                  </a:cxn>
                  <a:cxn ang="0">
                    <a:pos x="7" y="40"/>
                  </a:cxn>
                  <a:cxn ang="0">
                    <a:pos x="7" y="81"/>
                  </a:cxn>
                  <a:cxn ang="0">
                    <a:pos x="9" y="79"/>
                  </a:cxn>
                  <a:cxn ang="0">
                    <a:pos x="14" y="79"/>
                  </a:cxn>
                  <a:cxn ang="0">
                    <a:pos x="11" y="60"/>
                  </a:cxn>
                  <a:cxn ang="0">
                    <a:pos x="11" y="40"/>
                  </a:cxn>
                  <a:cxn ang="0">
                    <a:pos x="9" y="21"/>
                  </a:cxn>
                  <a:cxn ang="0">
                    <a:pos x="7" y="0"/>
                  </a:cxn>
                  <a:cxn ang="0">
                    <a:pos x="2" y="0"/>
                  </a:cxn>
                  <a:cxn ang="0">
                    <a:pos x="0" y="2"/>
                  </a:cxn>
                  <a:cxn ang="0">
                    <a:pos x="4" y="21"/>
                  </a:cxn>
                </a:cxnLst>
                <a:rect l="0" t="0" r="r" b="b"/>
                <a:pathLst>
                  <a:path w="15" h="82">
                    <a:moveTo>
                      <a:pt x="4" y="21"/>
                    </a:moveTo>
                    <a:lnTo>
                      <a:pt x="7" y="40"/>
                    </a:lnTo>
                    <a:lnTo>
                      <a:pt x="7" y="81"/>
                    </a:lnTo>
                    <a:lnTo>
                      <a:pt x="9" y="79"/>
                    </a:lnTo>
                    <a:lnTo>
                      <a:pt x="14" y="79"/>
                    </a:lnTo>
                    <a:lnTo>
                      <a:pt x="11" y="60"/>
                    </a:lnTo>
                    <a:lnTo>
                      <a:pt x="11" y="40"/>
                    </a:lnTo>
                    <a:lnTo>
                      <a:pt x="9" y="21"/>
                    </a:lnTo>
                    <a:lnTo>
                      <a:pt x="7" y="0"/>
                    </a:lnTo>
                    <a:lnTo>
                      <a:pt x="2" y="0"/>
                    </a:lnTo>
                    <a:lnTo>
                      <a:pt x="0" y="2"/>
                    </a:lnTo>
                    <a:lnTo>
                      <a:pt x="4" y="21"/>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3" name="Freeform 5629"/>
              <p:cNvSpPr>
                <a:spLocks/>
              </p:cNvSpPr>
              <p:nvPr/>
            </p:nvSpPr>
            <p:spPr bwMode="auto">
              <a:xfrm>
                <a:off x="7293" y="8992"/>
                <a:ext cx="12" cy="82"/>
              </a:xfrm>
              <a:custGeom>
                <a:avLst/>
                <a:gdLst/>
                <a:ahLst/>
                <a:cxnLst>
                  <a:cxn ang="0">
                    <a:pos x="0" y="2"/>
                  </a:cxn>
                  <a:cxn ang="0">
                    <a:pos x="0" y="12"/>
                  </a:cxn>
                  <a:cxn ang="0">
                    <a:pos x="4" y="31"/>
                  </a:cxn>
                  <a:cxn ang="0">
                    <a:pos x="4" y="40"/>
                  </a:cxn>
                  <a:cxn ang="0">
                    <a:pos x="7" y="50"/>
                  </a:cxn>
                  <a:cxn ang="0">
                    <a:pos x="7" y="81"/>
                  </a:cxn>
                  <a:cxn ang="0">
                    <a:pos x="11" y="79"/>
                  </a:cxn>
                  <a:cxn ang="0">
                    <a:pos x="11" y="40"/>
                  </a:cxn>
                  <a:cxn ang="0">
                    <a:pos x="9" y="21"/>
                  </a:cxn>
                  <a:cxn ang="0">
                    <a:pos x="4" y="0"/>
                  </a:cxn>
                  <a:cxn ang="0">
                    <a:pos x="0" y="2"/>
                  </a:cxn>
                </a:cxnLst>
                <a:rect l="0" t="0" r="r" b="b"/>
                <a:pathLst>
                  <a:path w="12" h="82">
                    <a:moveTo>
                      <a:pt x="0" y="2"/>
                    </a:moveTo>
                    <a:lnTo>
                      <a:pt x="0" y="12"/>
                    </a:lnTo>
                    <a:lnTo>
                      <a:pt x="4" y="31"/>
                    </a:lnTo>
                    <a:lnTo>
                      <a:pt x="4" y="40"/>
                    </a:lnTo>
                    <a:lnTo>
                      <a:pt x="7" y="50"/>
                    </a:lnTo>
                    <a:lnTo>
                      <a:pt x="7" y="81"/>
                    </a:lnTo>
                    <a:lnTo>
                      <a:pt x="11" y="79"/>
                    </a:lnTo>
                    <a:lnTo>
                      <a:pt x="11" y="40"/>
                    </a:lnTo>
                    <a:lnTo>
                      <a:pt x="9" y="21"/>
                    </a:lnTo>
                    <a:lnTo>
                      <a:pt x="4" y="0"/>
                    </a:lnTo>
                    <a:lnTo>
                      <a:pt x="0"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4" name="Freeform 5630"/>
              <p:cNvSpPr>
                <a:spLocks/>
              </p:cNvSpPr>
              <p:nvPr/>
            </p:nvSpPr>
            <p:spPr bwMode="auto">
              <a:xfrm>
                <a:off x="7291" y="8992"/>
                <a:ext cx="14" cy="82"/>
              </a:xfrm>
              <a:custGeom>
                <a:avLst/>
                <a:gdLst/>
                <a:ahLst/>
                <a:cxnLst>
                  <a:cxn ang="0">
                    <a:pos x="4" y="21"/>
                  </a:cxn>
                  <a:cxn ang="0">
                    <a:pos x="7" y="40"/>
                  </a:cxn>
                  <a:cxn ang="0">
                    <a:pos x="7" y="81"/>
                  </a:cxn>
                  <a:cxn ang="0">
                    <a:pos x="9" y="79"/>
                  </a:cxn>
                  <a:cxn ang="0">
                    <a:pos x="14" y="79"/>
                  </a:cxn>
                  <a:cxn ang="0">
                    <a:pos x="14" y="60"/>
                  </a:cxn>
                  <a:cxn ang="0">
                    <a:pos x="9" y="21"/>
                  </a:cxn>
                  <a:cxn ang="0">
                    <a:pos x="7" y="0"/>
                  </a:cxn>
                  <a:cxn ang="0">
                    <a:pos x="2" y="0"/>
                  </a:cxn>
                  <a:cxn ang="0">
                    <a:pos x="0" y="2"/>
                  </a:cxn>
                  <a:cxn ang="0">
                    <a:pos x="4" y="21"/>
                  </a:cxn>
                </a:cxnLst>
                <a:rect l="0" t="0" r="r" b="b"/>
                <a:pathLst>
                  <a:path w="14" h="82">
                    <a:moveTo>
                      <a:pt x="4" y="21"/>
                    </a:moveTo>
                    <a:lnTo>
                      <a:pt x="7" y="40"/>
                    </a:lnTo>
                    <a:lnTo>
                      <a:pt x="7" y="81"/>
                    </a:lnTo>
                    <a:lnTo>
                      <a:pt x="9" y="79"/>
                    </a:lnTo>
                    <a:lnTo>
                      <a:pt x="14" y="79"/>
                    </a:lnTo>
                    <a:lnTo>
                      <a:pt x="14" y="60"/>
                    </a:lnTo>
                    <a:lnTo>
                      <a:pt x="9" y="21"/>
                    </a:lnTo>
                    <a:lnTo>
                      <a:pt x="7" y="0"/>
                    </a:lnTo>
                    <a:lnTo>
                      <a:pt x="2" y="0"/>
                    </a:lnTo>
                    <a:lnTo>
                      <a:pt x="0" y="2"/>
                    </a:lnTo>
                    <a:lnTo>
                      <a:pt x="4" y="21"/>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5" name="Freeform 5631"/>
              <p:cNvSpPr>
                <a:spLocks/>
              </p:cNvSpPr>
              <p:nvPr/>
            </p:nvSpPr>
            <p:spPr bwMode="auto">
              <a:xfrm>
                <a:off x="7291" y="8992"/>
                <a:ext cx="12" cy="80"/>
              </a:xfrm>
              <a:custGeom>
                <a:avLst/>
                <a:gdLst/>
                <a:ahLst/>
                <a:cxnLst>
                  <a:cxn ang="0">
                    <a:pos x="7" y="60"/>
                  </a:cxn>
                  <a:cxn ang="0">
                    <a:pos x="7" y="79"/>
                  </a:cxn>
                  <a:cxn ang="0">
                    <a:pos x="12" y="79"/>
                  </a:cxn>
                  <a:cxn ang="0">
                    <a:pos x="12" y="40"/>
                  </a:cxn>
                  <a:cxn ang="0">
                    <a:pos x="9" y="21"/>
                  </a:cxn>
                  <a:cxn ang="0">
                    <a:pos x="4" y="0"/>
                  </a:cxn>
                  <a:cxn ang="0">
                    <a:pos x="0" y="2"/>
                  </a:cxn>
                  <a:cxn ang="0">
                    <a:pos x="7" y="60"/>
                  </a:cxn>
                </a:cxnLst>
                <a:rect l="0" t="0" r="r" b="b"/>
                <a:pathLst>
                  <a:path w="12" h="80">
                    <a:moveTo>
                      <a:pt x="7" y="60"/>
                    </a:moveTo>
                    <a:lnTo>
                      <a:pt x="7" y="79"/>
                    </a:lnTo>
                    <a:lnTo>
                      <a:pt x="12" y="79"/>
                    </a:lnTo>
                    <a:lnTo>
                      <a:pt x="12" y="40"/>
                    </a:lnTo>
                    <a:lnTo>
                      <a:pt x="9" y="21"/>
                    </a:lnTo>
                    <a:lnTo>
                      <a:pt x="4" y="0"/>
                    </a:lnTo>
                    <a:lnTo>
                      <a:pt x="0" y="2"/>
                    </a:lnTo>
                    <a:lnTo>
                      <a:pt x="7" y="6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6" name="Freeform 5632"/>
              <p:cNvSpPr>
                <a:spLocks/>
              </p:cNvSpPr>
              <p:nvPr/>
            </p:nvSpPr>
            <p:spPr bwMode="auto">
              <a:xfrm>
                <a:off x="7288" y="8992"/>
                <a:ext cx="15" cy="82"/>
              </a:xfrm>
              <a:custGeom>
                <a:avLst/>
                <a:gdLst/>
                <a:ahLst/>
                <a:cxnLst>
                  <a:cxn ang="0">
                    <a:pos x="0" y="2"/>
                  </a:cxn>
                  <a:cxn ang="0">
                    <a:pos x="4" y="21"/>
                  </a:cxn>
                  <a:cxn ang="0">
                    <a:pos x="7" y="40"/>
                  </a:cxn>
                  <a:cxn ang="0">
                    <a:pos x="7" y="81"/>
                  </a:cxn>
                  <a:cxn ang="0">
                    <a:pos x="9" y="79"/>
                  </a:cxn>
                  <a:cxn ang="0">
                    <a:pos x="14" y="79"/>
                  </a:cxn>
                  <a:cxn ang="0">
                    <a:pos x="14" y="60"/>
                  </a:cxn>
                  <a:cxn ang="0">
                    <a:pos x="9" y="21"/>
                  </a:cxn>
                  <a:cxn ang="0">
                    <a:pos x="7" y="0"/>
                  </a:cxn>
                  <a:cxn ang="0">
                    <a:pos x="4" y="0"/>
                  </a:cxn>
                  <a:cxn ang="0">
                    <a:pos x="0" y="2"/>
                  </a:cxn>
                </a:cxnLst>
                <a:rect l="0" t="0" r="r" b="b"/>
                <a:pathLst>
                  <a:path w="15" h="82">
                    <a:moveTo>
                      <a:pt x="0" y="2"/>
                    </a:moveTo>
                    <a:lnTo>
                      <a:pt x="4" y="21"/>
                    </a:lnTo>
                    <a:lnTo>
                      <a:pt x="7" y="40"/>
                    </a:lnTo>
                    <a:lnTo>
                      <a:pt x="7" y="81"/>
                    </a:lnTo>
                    <a:lnTo>
                      <a:pt x="9" y="79"/>
                    </a:lnTo>
                    <a:lnTo>
                      <a:pt x="14" y="79"/>
                    </a:lnTo>
                    <a:lnTo>
                      <a:pt x="14" y="60"/>
                    </a:lnTo>
                    <a:lnTo>
                      <a:pt x="9" y="21"/>
                    </a:lnTo>
                    <a:lnTo>
                      <a:pt x="7" y="0"/>
                    </a:lnTo>
                    <a:lnTo>
                      <a:pt x="4" y="0"/>
                    </a:lnTo>
                    <a:lnTo>
                      <a:pt x="0"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7" name="Freeform 5633"/>
              <p:cNvSpPr>
                <a:spLocks/>
              </p:cNvSpPr>
              <p:nvPr/>
            </p:nvSpPr>
            <p:spPr bwMode="auto">
              <a:xfrm>
                <a:off x="7288" y="8992"/>
                <a:ext cx="12" cy="82"/>
              </a:xfrm>
              <a:custGeom>
                <a:avLst/>
                <a:gdLst/>
                <a:ahLst/>
                <a:cxnLst>
                  <a:cxn ang="0">
                    <a:pos x="7" y="60"/>
                  </a:cxn>
                  <a:cxn ang="0">
                    <a:pos x="7" y="81"/>
                  </a:cxn>
                  <a:cxn ang="0">
                    <a:pos x="12" y="79"/>
                  </a:cxn>
                  <a:cxn ang="0">
                    <a:pos x="12" y="40"/>
                  </a:cxn>
                  <a:cxn ang="0">
                    <a:pos x="9" y="21"/>
                  </a:cxn>
                  <a:cxn ang="0">
                    <a:pos x="4" y="0"/>
                  </a:cxn>
                  <a:cxn ang="0">
                    <a:pos x="0" y="2"/>
                  </a:cxn>
                  <a:cxn ang="0">
                    <a:pos x="7" y="60"/>
                  </a:cxn>
                </a:cxnLst>
                <a:rect l="0" t="0" r="r" b="b"/>
                <a:pathLst>
                  <a:path w="12" h="82">
                    <a:moveTo>
                      <a:pt x="7" y="60"/>
                    </a:moveTo>
                    <a:lnTo>
                      <a:pt x="7" y="81"/>
                    </a:lnTo>
                    <a:lnTo>
                      <a:pt x="12" y="79"/>
                    </a:lnTo>
                    <a:lnTo>
                      <a:pt x="12" y="40"/>
                    </a:lnTo>
                    <a:lnTo>
                      <a:pt x="9" y="21"/>
                    </a:lnTo>
                    <a:lnTo>
                      <a:pt x="4" y="0"/>
                    </a:lnTo>
                    <a:lnTo>
                      <a:pt x="0" y="2"/>
                    </a:lnTo>
                    <a:lnTo>
                      <a:pt x="7" y="6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8" name="Freeform 5634"/>
              <p:cNvSpPr>
                <a:spLocks/>
              </p:cNvSpPr>
              <p:nvPr/>
            </p:nvSpPr>
            <p:spPr bwMode="auto">
              <a:xfrm>
                <a:off x="7286" y="8992"/>
                <a:ext cx="14" cy="82"/>
              </a:xfrm>
              <a:custGeom>
                <a:avLst/>
                <a:gdLst/>
                <a:ahLst/>
                <a:cxnLst>
                  <a:cxn ang="0">
                    <a:pos x="0" y="2"/>
                  </a:cxn>
                  <a:cxn ang="0">
                    <a:pos x="4" y="21"/>
                  </a:cxn>
                  <a:cxn ang="0">
                    <a:pos x="7" y="40"/>
                  </a:cxn>
                  <a:cxn ang="0">
                    <a:pos x="7" y="81"/>
                  </a:cxn>
                  <a:cxn ang="0">
                    <a:pos x="9" y="79"/>
                  </a:cxn>
                  <a:cxn ang="0">
                    <a:pos x="14" y="79"/>
                  </a:cxn>
                  <a:cxn ang="0">
                    <a:pos x="14" y="60"/>
                  </a:cxn>
                  <a:cxn ang="0">
                    <a:pos x="9" y="21"/>
                  </a:cxn>
                  <a:cxn ang="0">
                    <a:pos x="7" y="0"/>
                  </a:cxn>
                  <a:cxn ang="0">
                    <a:pos x="4" y="0"/>
                  </a:cxn>
                  <a:cxn ang="0">
                    <a:pos x="0" y="2"/>
                  </a:cxn>
                </a:cxnLst>
                <a:rect l="0" t="0" r="r" b="b"/>
                <a:pathLst>
                  <a:path w="14" h="82">
                    <a:moveTo>
                      <a:pt x="0" y="2"/>
                    </a:moveTo>
                    <a:lnTo>
                      <a:pt x="4" y="21"/>
                    </a:lnTo>
                    <a:lnTo>
                      <a:pt x="7" y="40"/>
                    </a:lnTo>
                    <a:lnTo>
                      <a:pt x="7" y="81"/>
                    </a:lnTo>
                    <a:lnTo>
                      <a:pt x="9" y="79"/>
                    </a:lnTo>
                    <a:lnTo>
                      <a:pt x="14" y="79"/>
                    </a:lnTo>
                    <a:lnTo>
                      <a:pt x="14" y="60"/>
                    </a:lnTo>
                    <a:lnTo>
                      <a:pt x="9" y="21"/>
                    </a:lnTo>
                    <a:lnTo>
                      <a:pt x="7" y="0"/>
                    </a:lnTo>
                    <a:lnTo>
                      <a:pt x="4" y="0"/>
                    </a:lnTo>
                    <a:lnTo>
                      <a:pt x="0"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9" name="Freeform 5635"/>
              <p:cNvSpPr>
                <a:spLocks/>
              </p:cNvSpPr>
              <p:nvPr/>
            </p:nvSpPr>
            <p:spPr bwMode="auto">
              <a:xfrm>
                <a:off x="7286" y="8992"/>
                <a:ext cx="12" cy="82"/>
              </a:xfrm>
              <a:custGeom>
                <a:avLst/>
                <a:gdLst/>
                <a:ahLst/>
                <a:cxnLst>
                  <a:cxn ang="0">
                    <a:pos x="12" y="40"/>
                  </a:cxn>
                  <a:cxn ang="0">
                    <a:pos x="9" y="21"/>
                  </a:cxn>
                  <a:cxn ang="0">
                    <a:pos x="7" y="0"/>
                  </a:cxn>
                  <a:cxn ang="0">
                    <a:pos x="2" y="0"/>
                  </a:cxn>
                  <a:cxn ang="0">
                    <a:pos x="0" y="2"/>
                  </a:cxn>
                  <a:cxn ang="0">
                    <a:pos x="7" y="60"/>
                  </a:cxn>
                  <a:cxn ang="0">
                    <a:pos x="7" y="81"/>
                  </a:cxn>
                  <a:cxn ang="0">
                    <a:pos x="12" y="79"/>
                  </a:cxn>
                  <a:cxn ang="0">
                    <a:pos x="12" y="40"/>
                  </a:cxn>
                </a:cxnLst>
                <a:rect l="0" t="0" r="r" b="b"/>
                <a:pathLst>
                  <a:path w="12" h="82">
                    <a:moveTo>
                      <a:pt x="12" y="40"/>
                    </a:moveTo>
                    <a:lnTo>
                      <a:pt x="9" y="21"/>
                    </a:lnTo>
                    <a:lnTo>
                      <a:pt x="7" y="0"/>
                    </a:lnTo>
                    <a:lnTo>
                      <a:pt x="2" y="0"/>
                    </a:lnTo>
                    <a:lnTo>
                      <a:pt x="0" y="2"/>
                    </a:lnTo>
                    <a:lnTo>
                      <a:pt x="7" y="60"/>
                    </a:lnTo>
                    <a:lnTo>
                      <a:pt x="7" y="81"/>
                    </a:lnTo>
                    <a:lnTo>
                      <a:pt x="12" y="79"/>
                    </a:lnTo>
                    <a:lnTo>
                      <a:pt x="12" y="4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0" name="Freeform 5636"/>
              <p:cNvSpPr>
                <a:spLocks/>
              </p:cNvSpPr>
              <p:nvPr/>
            </p:nvSpPr>
            <p:spPr bwMode="auto">
              <a:xfrm>
                <a:off x="7284" y="8992"/>
                <a:ext cx="14" cy="82"/>
              </a:xfrm>
              <a:custGeom>
                <a:avLst/>
                <a:gdLst/>
                <a:ahLst/>
                <a:cxnLst>
                  <a:cxn ang="0">
                    <a:pos x="0" y="2"/>
                  </a:cxn>
                  <a:cxn ang="0">
                    <a:pos x="4" y="21"/>
                  </a:cxn>
                  <a:cxn ang="0">
                    <a:pos x="7" y="40"/>
                  </a:cxn>
                  <a:cxn ang="0">
                    <a:pos x="7" y="60"/>
                  </a:cxn>
                  <a:cxn ang="0">
                    <a:pos x="9" y="81"/>
                  </a:cxn>
                  <a:cxn ang="0">
                    <a:pos x="9" y="79"/>
                  </a:cxn>
                  <a:cxn ang="0">
                    <a:pos x="14" y="79"/>
                  </a:cxn>
                  <a:cxn ang="0">
                    <a:pos x="14" y="60"/>
                  </a:cxn>
                  <a:cxn ang="0">
                    <a:pos x="9" y="21"/>
                  </a:cxn>
                  <a:cxn ang="0">
                    <a:pos x="7" y="0"/>
                  </a:cxn>
                  <a:cxn ang="0">
                    <a:pos x="4" y="0"/>
                  </a:cxn>
                  <a:cxn ang="0">
                    <a:pos x="0" y="2"/>
                  </a:cxn>
                </a:cxnLst>
                <a:rect l="0" t="0" r="r" b="b"/>
                <a:pathLst>
                  <a:path w="14" h="82">
                    <a:moveTo>
                      <a:pt x="0" y="2"/>
                    </a:moveTo>
                    <a:lnTo>
                      <a:pt x="4" y="21"/>
                    </a:lnTo>
                    <a:lnTo>
                      <a:pt x="7" y="40"/>
                    </a:lnTo>
                    <a:lnTo>
                      <a:pt x="7" y="60"/>
                    </a:lnTo>
                    <a:lnTo>
                      <a:pt x="9" y="81"/>
                    </a:lnTo>
                    <a:lnTo>
                      <a:pt x="9" y="79"/>
                    </a:lnTo>
                    <a:lnTo>
                      <a:pt x="14" y="79"/>
                    </a:lnTo>
                    <a:lnTo>
                      <a:pt x="14" y="60"/>
                    </a:lnTo>
                    <a:lnTo>
                      <a:pt x="9" y="21"/>
                    </a:lnTo>
                    <a:lnTo>
                      <a:pt x="7" y="0"/>
                    </a:lnTo>
                    <a:lnTo>
                      <a:pt x="4" y="0"/>
                    </a:lnTo>
                    <a:lnTo>
                      <a:pt x="0"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1" name="Freeform 5637"/>
              <p:cNvSpPr>
                <a:spLocks/>
              </p:cNvSpPr>
              <p:nvPr/>
            </p:nvSpPr>
            <p:spPr bwMode="auto">
              <a:xfrm>
                <a:off x="7284" y="8992"/>
                <a:ext cx="12" cy="82"/>
              </a:xfrm>
              <a:custGeom>
                <a:avLst/>
                <a:gdLst/>
                <a:ahLst/>
                <a:cxnLst>
                  <a:cxn ang="0">
                    <a:pos x="12" y="40"/>
                  </a:cxn>
                  <a:cxn ang="0">
                    <a:pos x="9" y="21"/>
                  </a:cxn>
                  <a:cxn ang="0">
                    <a:pos x="7" y="0"/>
                  </a:cxn>
                  <a:cxn ang="0">
                    <a:pos x="2" y="0"/>
                  </a:cxn>
                  <a:cxn ang="0">
                    <a:pos x="0" y="2"/>
                  </a:cxn>
                  <a:cxn ang="0">
                    <a:pos x="7" y="60"/>
                  </a:cxn>
                  <a:cxn ang="0">
                    <a:pos x="7" y="81"/>
                  </a:cxn>
                  <a:cxn ang="0">
                    <a:pos x="12" y="79"/>
                  </a:cxn>
                  <a:cxn ang="0">
                    <a:pos x="12" y="40"/>
                  </a:cxn>
                </a:cxnLst>
                <a:rect l="0" t="0" r="r" b="b"/>
                <a:pathLst>
                  <a:path w="12" h="82">
                    <a:moveTo>
                      <a:pt x="12" y="40"/>
                    </a:moveTo>
                    <a:lnTo>
                      <a:pt x="9" y="21"/>
                    </a:lnTo>
                    <a:lnTo>
                      <a:pt x="7" y="0"/>
                    </a:lnTo>
                    <a:lnTo>
                      <a:pt x="2" y="0"/>
                    </a:lnTo>
                    <a:lnTo>
                      <a:pt x="0" y="2"/>
                    </a:lnTo>
                    <a:lnTo>
                      <a:pt x="7" y="60"/>
                    </a:lnTo>
                    <a:lnTo>
                      <a:pt x="7" y="81"/>
                    </a:lnTo>
                    <a:lnTo>
                      <a:pt x="12" y="79"/>
                    </a:lnTo>
                    <a:lnTo>
                      <a:pt x="12" y="4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2" name="Freeform 5638"/>
              <p:cNvSpPr>
                <a:spLocks/>
              </p:cNvSpPr>
              <p:nvPr/>
            </p:nvSpPr>
            <p:spPr bwMode="auto">
              <a:xfrm>
                <a:off x="7284" y="8992"/>
                <a:ext cx="12" cy="82"/>
              </a:xfrm>
              <a:custGeom>
                <a:avLst/>
                <a:gdLst/>
                <a:ahLst/>
                <a:cxnLst>
                  <a:cxn ang="0">
                    <a:pos x="0" y="2"/>
                  </a:cxn>
                  <a:cxn ang="0">
                    <a:pos x="4" y="40"/>
                  </a:cxn>
                  <a:cxn ang="0">
                    <a:pos x="4" y="60"/>
                  </a:cxn>
                  <a:cxn ang="0">
                    <a:pos x="7" y="81"/>
                  </a:cxn>
                  <a:cxn ang="0">
                    <a:pos x="12" y="79"/>
                  </a:cxn>
                  <a:cxn ang="0">
                    <a:pos x="12" y="60"/>
                  </a:cxn>
                  <a:cxn ang="0">
                    <a:pos x="7" y="21"/>
                  </a:cxn>
                  <a:cxn ang="0">
                    <a:pos x="4" y="0"/>
                  </a:cxn>
                  <a:cxn ang="0">
                    <a:pos x="0" y="2"/>
                  </a:cxn>
                </a:cxnLst>
                <a:rect l="0" t="0" r="r" b="b"/>
                <a:pathLst>
                  <a:path w="12" h="82">
                    <a:moveTo>
                      <a:pt x="0" y="2"/>
                    </a:moveTo>
                    <a:lnTo>
                      <a:pt x="4" y="40"/>
                    </a:lnTo>
                    <a:lnTo>
                      <a:pt x="4" y="60"/>
                    </a:lnTo>
                    <a:lnTo>
                      <a:pt x="7" y="81"/>
                    </a:lnTo>
                    <a:lnTo>
                      <a:pt x="12" y="79"/>
                    </a:lnTo>
                    <a:lnTo>
                      <a:pt x="12" y="60"/>
                    </a:lnTo>
                    <a:lnTo>
                      <a:pt x="7" y="21"/>
                    </a:lnTo>
                    <a:lnTo>
                      <a:pt x="4" y="0"/>
                    </a:lnTo>
                    <a:lnTo>
                      <a:pt x="0"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3" name="Freeform 5639"/>
              <p:cNvSpPr>
                <a:spLocks/>
              </p:cNvSpPr>
              <p:nvPr/>
            </p:nvSpPr>
            <p:spPr bwMode="auto">
              <a:xfrm>
                <a:off x="7392" y="8966"/>
                <a:ext cx="648" cy="2"/>
              </a:xfrm>
              <a:custGeom>
                <a:avLst/>
                <a:gdLst/>
                <a:ahLst/>
                <a:cxnLst>
                  <a:cxn ang="0">
                    <a:pos x="0" y="0"/>
                  </a:cxn>
                  <a:cxn ang="0">
                    <a:pos x="647" y="2"/>
                  </a:cxn>
                </a:cxnLst>
                <a:rect l="0" t="0" r="r" b="b"/>
                <a:pathLst>
                  <a:path w="648" h="2">
                    <a:moveTo>
                      <a:pt x="0" y="0"/>
                    </a:moveTo>
                    <a:lnTo>
                      <a:pt x="647" y="2"/>
                    </a:lnTo>
                  </a:path>
                </a:pathLst>
              </a:custGeom>
              <a:noFill/>
              <a:ln w="9143">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4" name="Freeform 5640"/>
              <p:cNvSpPr>
                <a:spLocks/>
              </p:cNvSpPr>
              <p:nvPr/>
            </p:nvSpPr>
            <p:spPr bwMode="auto">
              <a:xfrm>
                <a:off x="8299" y="8390"/>
                <a:ext cx="129" cy="384"/>
              </a:xfrm>
              <a:custGeom>
                <a:avLst/>
                <a:gdLst/>
                <a:ahLst/>
                <a:cxnLst>
                  <a:cxn ang="0">
                    <a:pos x="129" y="0"/>
                  </a:cxn>
                  <a:cxn ang="0">
                    <a:pos x="0" y="384"/>
                  </a:cxn>
                </a:cxnLst>
                <a:rect l="0" t="0" r="r" b="b"/>
                <a:pathLst>
                  <a:path w="129" h="384">
                    <a:moveTo>
                      <a:pt x="129" y="0"/>
                    </a:moveTo>
                    <a:lnTo>
                      <a:pt x="0" y="384"/>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5" name="Freeform 5641"/>
              <p:cNvSpPr>
                <a:spLocks/>
              </p:cNvSpPr>
              <p:nvPr/>
            </p:nvSpPr>
            <p:spPr bwMode="auto">
              <a:xfrm>
                <a:off x="6940" y="8390"/>
                <a:ext cx="128" cy="384"/>
              </a:xfrm>
              <a:custGeom>
                <a:avLst/>
                <a:gdLst/>
                <a:ahLst/>
                <a:cxnLst>
                  <a:cxn ang="0">
                    <a:pos x="0" y="0"/>
                  </a:cxn>
                  <a:cxn ang="0">
                    <a:pos x="127" y="384"/>
                  </a:cxn>
                </a:cxnLst>
                <a:rect l="0" t="0" r="r" b="b"/>
                <a:pathLst>
                  <a:path w="128" h="384">
                    <a:moveTo>
                      <a:pt x="0" y="0"/>
                    </a:moveTo>
                    <a:lnTo>
                      <a:pt x="127" y="384"/>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6" name="Freeform 5642"/>
              <p:cNvSpPr>
                <a:spLocks/>
              </p:cNvSpPr>
              <p:nvPr/>
            </p:nvSpPr>
            <p:spPr bwMode="auto">
              <a:xfrm>
                <a:off x="7617" y="7872"/>
                <a:ext cx="125" cy="31"/>
              </a:xfrm>
              <a:custGeom>
                <a:avLst/>
                <a:gdLst/>
                <a:ahLst/>
                <a:cxnLst>
                  <a:cxn ang="0">
                    <a:pos x="0" y="31"/>
                  </a:cxn>
                  <a:cxn ang="0">
                    <a:pos x="124" y="23"/>
                  </a:cxn>
                  <a:cxn ang="0">
                    <a:pos x="122" y="0"/>
                  </a:cxn>
                  <a:cxn ang="0">
                    <a:pos x="4" y="11"/>
                  </a:cxn>
                  <a:cxn ang="0">
                    <a:pos x="0" y="31"/>
                  </a:cxn>
                </a:cxnLst>
                <a:rect l="0" t="0" r="r" b="b"/>
                <a:pathLst>
                  <a:path w="125" h="31">
                    <a:moveTo>
                      <a:pt x="0" y="31"/>
                    </a:moveTo>
                    <a:lnTo>
                      <a:pt x="124" y="23"/>
                    </a:lnTo>
                    <a:lnTo>
                      <a:pt x="122" y="0"/>
                    </a:lnTo>
                    <a:lnTo>
                      <a:pt x="4" y="11"/>
                    </a:lnTo>
                    <a:lnTo>
                      <a:pt x="0" y="3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7" name="Freeform 5643"/>
              <p:cNvSpPr>
                <a:spLocks/>
              </p:cNvSpPr>
              <p:nvPr/>
            </p:nvSpPr>
            <p:spPr bwMode="auto">
              <a:xfrm>
                <a:off x="7708" y="7668"/>
                <a:ext cx="332" cy="264"/>
              </a:xfrm>
              <a:custGeom>
                <a:avLst/>
                <a:gdLst/>
                <a:ahLst/>
                <a:cxnLst>
                  <a:cxn ang="0">
                    <a:pos x="187" y="261"/>
                  </a:cxn>
                  <a:cxn ang="0">
                    <a:pos x="192" y="259"/>
                  </a:cxn>
                  <a:cxn ang="0">
                    <a:pos x="199" y="256"/>
                  </a:cxn>
                  <a:cxn ang="0">
                    <a:pos x="206" y="254"/>
                  </a:cxn>
                  <a:cxn ang="0">
                    <a:pos x="211" y="254"/>
                  </a:cxn>
                  <a:cxn ang="0">
                    <a:pos x="225" y="247"/>
                  </a:cxn>
                  <a:cxn ang="0">
                    <a:pos x="230" y="244"/>
                  </a:cxn>
                  <a:cxn ang="0">
                    <a:pos x="230" y="240"/>
                  </a:cxn>
                  <a:cxn ang="0">
                    <a:pos x="227" y="237"/>
                  </a:cxn>
                  <a:cxn ang="0">
                    <a:pos x="223" y="237"/>
                  </a:cxn>
                  <a:cxn ang="0">
                    <a:pos x="242" y="211"/>
                  </a:cxn>
                  <a:cxn ang="0">
                    <a:pos x="326" y="199"/>
                  </a:cxn>
                  <a:cxn ang="0">
                    <a:pos x="331" y="96"/>
                  </a:cxn>
                  <a:cxn ang="0">
                    <a:pos x="271" y="45"/>
                  </a:cxn>
                  <a:cxn ang="0">
                    <a:pos x="182" y="4"/>
                  </a:cxn>
                  <a:cxn ang="0">
                    <a:pos x="127" y="0"/>
                  </a:cxn>
                  <a:cxn ang="0">
                    <a:pos x="127" y="0"/>
                  </a:cxn>
                  <a:cxn ang="0">
                    <a:pos x="107" y="19"/>
                  </a:cxn>
                  <a:cxn ang="0">
                    <a:pos x="100" y="28"/>
                  </a:cxn>
                  <a:cxn ang="0">
                    <a:pos x="91" y="40"/>
                  </a:cxn>
                  <a:cxn ang="0">
                    <a:pos x="83" y="55"/>
                  </a:cxn>
                  <a:cxn ang="0">
                    <a:pos x="76" y="67"/>
                  </a:cxn>
                  <a:cxn ang="0">
                    <a:pos x="69" y="81"/>
                  </a:cxn>
                  <a:cxn ang="0">
                    <a:pos x="62" y="93"/>
                  </a:cxn>
                  <a:cxn ang="0">
                    <a:pos x="55" y="108"/>
                  </a:cxn>
                  <a:cxn ang="0">
                    <a:pos x="50" y="120"/>
                  </a:cxn>
                  <a:cxn ang="0">
                    <a:pos x="43" y="134"/>
                  </a:cxn>
                  <a:cxn ang="0">
                    <a:pos x="28" y="158"/>
                  </a:cxn>
                  <a:cxn ang="0">
                    <a:pos x="23" y="170"/>
                  </a:cxn>
                  <a:cxn ang="0">
                    <a:pos x="9" y="189"/>
                  </a:cxn>
                  <a:cxn ang="0">
                    <a:pos x="0" y="206"/>
                  </a:cxn>
                  <a:cxn ang="0">
                    <a:pos x="4" y="211"/>
                  </a:cxn>
                  <a:cxn ang="0">
                    <a:pos x="12" y="211"/>
                  </a:cxn>
                  <a:cxn ang="0">
                    <a:pos x="16" y="213"/>
                  </a:cxn>
                  <a:cxn ang="0">
                    <a:pos x="21" y="216"/>
                  </a:cxn>
                  <a:cxn ang="0">
                    <a:pos x="31" y="216"/>
                  </a:cxn>
                  <a:cxn ang="0">
                    <a:pos x="33" y="218"/>
                  </a:cxn>
                  <a:cxn ang="0">
                    <a:pos x="47" y="218"/>
                  </a:cxn>
                  <a:cxn ang="0">
                    <a:pos x="60" y="230"/>
                  </a:cxn>
                  <a:cxn ang="0">
                    <a:pos x="26" y="240"/>
                  </a:cxn>
                  <a:cxn ang="0">
                    <a:pos x="16" y="242"/>
                  </a:cxn>
                  <a:cxn ang="0">
                    <a:pos x="16" y="244"/>
                  </a:cxn>
                  <a:cxn ang="0">
                    <a:pos x="21" y="247"/>
                  </a:cxn>
                  <a:cxn ang="0">
                    <a:pos x="26" y="249"/>
                  </a:cxn>
                  <a:cxn ang="0">
                    <a:pos x="40" y="249"/>
                  </a:cxn>
                  <a:cxn ang="0">
                    <a:pos x="45" y="252"/>
                  </a:cxn>
                  <a:cxn ang="0">
                    <a:pos x="91" y="252"/>
                  </a:cxn>
                  <a:cxn ang="0">
                    <a:pos x="148" y="254"/>
                  </a:cxn>
                  <a:cxn ang="0">
                    <a:pos x="172" y="264"/>
                  </a:cxn>
                  <a:cxn ang="0">
                    <a:pos x="180" y="264"/>
                  </a:cxn>
                  <a:cxn ang="0">
                    <a:pos x="187" y="261"/>
                  </a:cxn>
                </a:cxnLst>
                <a:rect l="0" t="0" r="r" b="b"/>
                <a:pathLst>
                  <a:path w="332" h="264">
                    <a:moveTo>
                      <a:pt x="187" y="261"/>
                    </a:moveTo>
                    <a:lnTo>
                      <a:pt x="192" y="259"/>
                    </a:lnTo>
                    <a:lnTo>
                      <a:pt x="199" y="256"/>
                    </a:lnTo>
                    <a:lnTo>
                      <a:pt x="206" y="254"/>
                    </a:lnTo>
                    <a:lnTo>
                      <a:pt x="211" y="254"/>
                    </a:lnTo>
                    <a:lnTo>
                      <a:pt x="225" y="247"/>
                    </a:lnTo>
                    <a:lnTo>
                      <a:pt x="230" y="244"/>
                    </a:lnTo>
                    <a:lnTo>
                      <a:pt x="230" y="240"/>
                    </a:lnTo>
                    <a:lnTo>
                      <a:pt x="227" y="237"/>
                    </a:lnTo>
                    <a:lnTo>
                      <a:pt x="223" y="237"/>
                    </a:lnTo>
                    <a:lnTo>
                      <a:pt x="242" y="211"/>
                    </a:lnTo>
                    <a:lnTo>
                      <a:pt x="326" y="199"/>
                    </a:lnTo>
                    <a:lnTo>
                      <a:pt x="331" y="96"/>
                    </a:lnTo>
                    <a:lnTo>
                      <a:pt x="271" y="45"/>
                    </a:lnTo>
                    <a:lnTo>
                      <a:pt x="182" y="4"/>
                    </a:lnTo>
                    <a:lnTo>
                      <a:pt x="127" y="0"/>
                    </a:lnTo>
                    <a:lnTo>
                      <a:pt x="127" y="0"/>
                    </a:lnTo>
                    <a:lnTo>
                      <a:pt x="107" y="19"/>
                    </a:lnTo>
                    <a:lnTo>
                      <a:pt x="100" y="28"/>
                    </a:lnTo>
                    <a:lnTo>
                      <a:pt x="91" y="40"/>
                    </a:lnTo>
                    <a:lnTo>
                      <a:pt x="83" y="55"/>
                    </a:lnTo>
                    <a:lnTo>
                      <a:pt x="76" y="67"/>
                    </a:lnTo>
                    <a:lnTo>
                      <a:pt x="69" y="81"/>
                    </a:lnTo>
                    <a:lnTo>
                      <a:pt x="62" y="93"/>
                    </a:lnTo>
                    <a:lnTo>
                      <a:pt x="55" y="108"/>
                    </a:lnTo>
                    <a:lnTo>
                      <a:pt x="50" y="120"/>
                    </a:lnTo>
                    <a:lnTo>
                      <a:pt x="43" y="134"/>
                    </a:lnTo>
                    <a:lnTo>
                      <a:pt x="28" y="158"/>
                    </a:lnTo>
                    <a:lnTo>
                      <a:pt x="23" y="170"/>
                    </a:lnTo>
                    <a:lnTo>
                      <a:pt x="9" y="189"/>
                    </a:lnTo>
                    <a:lnTo>
                      <a:pt x="0" y="206"/>
                    </a:lnTo>
                    <a:lnTo>
                      <a:pt x="4" y="211"/>
                    </a:lnTo>
                    <a:lnTo>
                      <a:pt x="12" y="211"/>
                    </a:lnTo>
                    <a:lnTo>
                      <a:pt x="16" y="213"/>
                    </a:lnTo>
                    <a:lnTo>
                      <a:pt x="21" y="216"/>
                    </a:lnTo>
                    <a:lnTo>
                      <a:pt x="31" y="216"/>
                    </a:lnTo>
                    <a:lnTo>
                      <a:pt x="33" y="218"/>
                    </a:lnTo>
                    <a:lnTo>
                      <a:pt x="47" y="218"/>
                    </a:lnTo>
                    <a:lnTo>
                      <a:pt x="60" y="230"/>
                    </a:lnTo>
                    <a:lnTo>
                      <a:pt x="26" y="240"/>
                    </a:lnTo>
                    <a:lnTo>
                      <a:pt x="16" y="242"/>
                    </a:lnTo>
                    <a:lnTo>
                      <a:pt x="16" y="244"/>
                    </a:lnTo>
                    <a:lnTo>
                      <a:pt x="21" y="247"/>
                    </a:lnTo>
                    <a:lnTo>
                      <a:pt x="26" y="249"/>
                    </a:lnTo>
                    <a:lnTo>
                      <a:pt x="40" y="249"/>
                    </a:lnTo>
                    <a:lnTo>
                      <a:pt x="45" y="252"/>
                    </a:lnTo>
                    <a:lnTo>
                      <a:pt x="91" y="252"/>
                    </a:lnTo>
                    <a:lnTo>
                      <a:pt x="148" y="254"/>
                    </a:lnTo>
                    <a:lnTo>
                      <a:pt x="172" y="264"/>
                    </a:lnTo>
                    <a:lnTo>
                      <a:pt x="180" y="264"/>
                    </a:lnTo>
                    <a:lnTo>
                      <a:pt x="187" y="261"/>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8" name="Freeform 5644"/>
              <p:cNvSpPr>
                <a:spLocks/>
              </p:cNvSpPr>
              <p:nvPr/>
            </p:nvSpPr>
            <p:spPr bwMode="auto">
              <a:xfrm>
                <a:off x="7524" y="7802"/>
                <a:ext cx="60" cy="91"/>
              </a:xfrm>
              <a:custGeom>
                <a:avLst/>
                <a:gdLst/>
                <a:ahLst/>
                <a:cxnLst>
                  <a:cxn ang="0">
                    <a:pos x="7" y="2"/>
                  </a:cxn>
                  <a:cxn ang="0">
                    <a:pos x="7" y="2"/>
                  </a:cxn>
                  <a:cxn ang="0">
                    <a:pos x="4" y="21"/>
                  </a:cxn>
                  <a:cxn ang="0">
                    <a:pos x="0" y="62"/>
                  </a:cxn>
                  <a:cxn ang="0">
                    <a:pos x="0" y="86"/>
                  </a:cxn>
                  <a:cxn ang="0">
                    <a:pos x="36" y="91"/>
                  </a:cxn>
                  <a:cxn ang="0">
                    <a:pos x="60" y="83"/>
                  </a:cxn>
                  <a:cxn ang="0">
                    <a:pos x="60" y="43"/>
                  </a:cxn>
                  <a:cxn ang="0">
                    <a:pos x="55" y="23"/>
                  </a:cxn>
                  <a:cxn ang="0">
                    <a:pos x="55" y="12"/>
                  </a:cxn>
                  <a:cxn ang="0">
                    <a:pos x="50" y="2"/>
                  </a:cxn>
                  <a:cxn ang="0">
                    <a:pos x="28" y="0"/>
                  </a:cxn>
                  <a:cxn ang="0">
                    <a:pos x="7" y="2"/>
                  </a:cxn>
                </a:cxnLst>
                <a:rect l="0" t="0" r="r" b="b"/>
                <a:pathLst>
                  <a:path w="60" h="91">
                    <a:moveTo>
                      <a:pt x="7" y="2"/>
                    </a:moveTo>
                    <a:lnTo>
                      <a:pt x="7" y="2"/>
                    </a:lnTo>
                    <a:lnTo>
                      <a:pt x="4" y="21"/>
                    </a:lnTo>
                    <a:lnTo>
                      <a:pt x="0" y="62"/>
                    </a:lnTo>
                    <a:lnTo>
                      <a:pt x="0" y="86"/>
                    </a:lnTo>
                    <a:lnTo>
                      <a:pt x="36" y="91"/>
                    </a:lnTo>
                    <a:lnTo>
                      <a:pt x="60" y="83"/>
                    </a:lnTo>
                    <a:lnTo>
                      <a:pt x="60" y="43"/>
                    </a:lnTo>
                    <a:lnTo>
                      <a:pt x="55" y="23"/>
                    </a:lnTo>
                    <a:lnTo>
                      <a:pt x="55" y="12"/>
                    </a:lnTo>
                    <a:lnTo>
                      <a:pt x="50" y="2"/>
                    </a:lnTo>
                    <a:lnTo>
                      <a:pt x="28"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9" name="Freeform 5645"/>
              <p:cNvSpPr>
                <a:spLocks/>
              </p:cNvSpPr>
              <p:nvPr/>
            </p:nvSpPr>
            <p:spPr bwMode="auto">
              <a:xfrm>
                <a:off x="7524" y="7812"/>
                <a:ext cx="36" cy="72"/>
              </a:xfrm>
              <a:custGeom>
                <a:avLst/>
                <a:gdLst/>
                <a:ahLst/>
                <a:cxnLst>
                  <a:cxn ang="0">
                    <a:pos x="4" y="2"/>
                  </a:cxn>
                  <a:cxn ang="0">
                    <a:pos x="4" y="2"/>
                  </a:cxn>
                  <a:cxn ang="0">
                    <a:pos x="0" y="35"/>
                  </a:cxn>
                  <a:cxn ang="0">
                    <a:pos x="0" y="69"/>
                  </a:cxn>
                  <a:cxn ang="0">
                    <a:pos x="9" y="69"/>
                  </a:cxn>
                  <a:cxn ang="0">
                    <a:pos x="12" y="71"/>
                  </a:cxn>
                  <a:cxn ang="0">
                    <a:pos x="36" y="71"/>
                  </a:cxn>
                  <a:cxn ang="0">
                    <a:pos x="36" y="2"/>
                  </a:cxn>
                  <a:cxn ang="0">
                    <a:pos x="19" y="0"/>
                  </a:cxn>
                  <a:cxn ang="0">
                    <a:pos x="4" y="2"/>
                  </a:cxn>
                </a:cxnLst>
                <a:rect l="0" t="0" r="r" b="b"/>
                <a:pathLst>
                  <a:path w="36" h="72">
                    <a:moveTo>
                      <a:pt x="4" y="2"/>
                    </a:moveTo>
                    <a:lnTo>
                      <a:pt x="4" y="2"/>
                    </a:lnTo>
                    <a:lnTo>
                      <a:pt x="0" y="35"/>
                    </a:lnTo>
                    <a:lnTo>
                      <a:pt x="0" y="69"/>
                    </a:lnTo>
                    <a:lnTo>
                      <a:pt x="9" y="69"/>
                    </a:lnTo>
                    <a:lnTo>
                      <a:pt x="12" y="71"/>
                    </a:lnTo>
                    <a:lnTo>
                      <a:pt x="36" y="71"/>
                    </a:lnTo>
                    <a:lnTo>
                      <a:pt x="36"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0" name="Freeform 5646"/>
              <p:cNvSpPr>
                <a:spLocks/>
              </p:cNvSpPr>
              <p:nvPr/>
            </p:nvSpPr>
            <p:spPr bwMode="auto">
              <a:xfrm>
                <a:off x="7524" y="7812"/>
                <a:ext cx="36" cy="67"/>
              </a:xfrm>
              <a:custGeom>
                <a:avLst/>
                <a:gdLst/>
                <a:ahLst/>
                <a:cxnLst>
                  <a:cxn ang="0">
                    <a:pos x="4" y="64"/>
                  </a:cxn>
                  <a:cxn ang="0">
                    <a:pos x="9" y="67"/>
                  </a:cxn>
                  <a:cxn ang="0">
                    <a:pos x="33" y="67"/>
                  </a:cxn>
                  <a:cxn ang="0">
                    <a:pos x="36" y="52"/>
                  </a:cxn>
                  <a:cxn ang="0">
                    <a:pos x="36" y="19"/>
                  </a:cxn>
                  <a:cxn ang="0">
                    <a:pos x="33" y="2"/>
                  </a:cxn>
                  <a:cxn ang="0">
                    <a:pos x="28" y="0"/>
                  </a:cxn>
                  <a:cxn ang="0">
                    <a:pos x="7" y="0"/>
                  </a:cxn>
                  <a:cxn ang="0">
                    <a:pos x="4" y="2"/>
                  </a:cxn>
                  <a:cxn ang="0">
                    <a:pos x="2" y="16"/>
                  </a:cxn>
                  <a:cxn ang="0">
                    <a:pos x="2" y="33"/>
                  </a:cxn>
                  <a:cxn ang="0">
                    <a:pos x="0" y="47"/>
                  </a:cxn>
                  <a:cxn ang="0">
                    <a:pos x="0" y="64"/>
                  </a:cxn>
                  <a:cxn ang="0">
                    <a:pos x="4" y="64"/>
                  </a:cxn>
                </a:cxnLst>
                <a:rect l="0" t="0" r="r" b="b"/>
                <a:pathLst>
                  <a:path w="36" h="67">
                    <a:moveTo>
                      <a:pt x="4" y="64"/>
                    </a:moveTo>
                    <a:lnTo>
                      <a:pt x="9" y="67"/>
                    </a:lnTo>
                    <a:lnTo>
                      <a:pt x="33" y="67"/>
                    </a:lnTo>
                    <a:lnTo>
                      <a:pt x="36" y="52"/>
                    </a:lnTo>
                    <a:lnTo>
                      <a:pt x="36" y="19"/>
                    </a:lnTo>
                    <a:lnTo>
                      <a:pt x="33" y="2"/>
                    </a:lnTo>
                    <a:lnTo>
                      <a:pt x="28" y="0"/>
                    </a:lnTo>
                    <a:lnTo>
                      <a:pt x="7" y="0"/>
                    </a:lnTo>
                    <a:lnTo>
                      <a:pt x="4" y="2"/>
                    </a:lnTo>
                    <a:lnTo>
                      <a:pt x="2" y="16"/>
                    </a:lnTo>
                    <a:lnTo>
                      <a:pt x="2" y="33"/>
                    </a:lnTo>
                    <a:lnTo>
                      <a:pt x="0" y="47"/>
                    </a:lnTo>
                    <a:lnTo>
                      <a:pt x="0" y="64"/>
                    </a:lnTo>
                    <a:lnTo>
                      <a:pt x="4" y="64"/>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1" name="Freeform 5647"/>
              <p:cNvSpPr>
                <a:spLocks/>
              </p:cNvSpPr>
              <p:nvPr/>
            </p:nvSpPr>
            <p:spPr bwMode="auto">
              <a:xfrm>
                <a:off x="7524" y="7812"/>
                <a:ext cx="33" cy="62"/>
              </a:xfrm>
              <a:custGeom>
                <a:avLst/>
                <a:gdLst/>
                <a:ahLst/>
                <a:cxnLst>
                  <a:cxn ang="0">
                    <a:pos x="33" y="62"/>
                  </a:cxn>
                  <a:cxn ang="0">
                    <a:pos x="33" y="2"/>
                  </a:cxn>
                  <a:cxn ang="0">
                    <a:pos x="28" y="2"/>
                  </a:cxn>
                  <a:cxn ang="0">
                    <a:pos x="28" y="0"/>
                  </a:cxn>
                  <a:cxn ang="0">
                    <a:pos x="7" y="0"/>
                  </a:cxn>
                  <a:cxn ang="0">
                    <a:pos x="4" y="2"/>
                  </a:cxn>
                  <a:cxn ang="0">
                    <a:pos x="2" y="16"/>
                  </a:cxn>
                  <a:cxn ang="0">
                    <a:pos x="2" y="31"/>
                  </a:cxn>
                  <a:cxn ang="0">
                    <a:pos x="0" y="45"/>
                  </a:cxn>
                  <a:cxn ang="0">
                    <a:pos x="0" y="62"/>
                  </a:cxn>
                  <a:cxn ang="0">
                    <a:pos x="33" y="62"/>
                  </a:cxn>
                </a:cxnLst>
                <a:rect l="0" t="0" r="r" b="b"/>
                <a:pathLst>
                  <a:path w="33" h="62">
                    <a:moveTo>
                      <a:pt x="33" y="62"/>
                    </a:moveTo>
                    <a:lnTo>
                      <a:pt x="33" y="2"/>
                    </a:lnTo>
                    <a:lnTo>
                      <a:pt x="28" y="2"/>
                    </a:lnTo>
                    <a:lnTo>
                      <a:pt x="28" y="0"/>
                    </a:lnTo>
                    <a:lnTo>
                      <a:pt x="7" y="0"/>
                    </a:lnTo>
                    <a:lnTo>
                      <a:pt x="4" y="2"/>
                    </a:lnTo>
                    <a:lnTo>
                      <a:pt x="2" y="16"/>
                    </a:lnTo>
                    <a:lnTo>
                      <a:pt x="2" y="31"/>
                    </a:lnTo>
                    <a:lnTo>
                      <a:pt x="0" y="45"/>
                    </a:lnTo>
                    <a:lnTo>
                      <a:pt x="0" y="62"/>
                    </a:lnTo>
                    <a:lnTo>
                      <a:pt x="33" y="6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2" name="Freeform 5648"/>
              <p:cNvSpPr>
                <a:spLocks/>
              </p:cNvSpPr>
              <p:nvPr/>
            </p:nvSpPr>
            <p:spPr bwMode="auto">
              <a:xfrm>
                <a:off x="7526" y="7812"/>
                <a:ext cx="31" cy="60"/>
              </a:xfrm>
              <a:custGeom>
                <a:avLst/>
                <a:gdLst/>
                <a:ahLst/>
                <a:cxnLst>
                  <a:cxn ang="0">
                    <a:pos x="4" y="2"/>
                  </a:cxn>
                  <a:cxn ang="0">
                    <a:pos x="4" y="2"/>
                  </a:cxn>
                  <a:cxn ang="0">
                    <a:pos x="0" y="16"/>
                  </a:cxn>
                  <a:cxn ang="0">
                    <a:pos x="0" y="57"/>
                  </a:cxn>
                  <a:cxn ang="0">
                    <a:pos x="19" y="57"/>
                  </a:cxn>
                  <a:cxn ang="0">
                    <a:pos x="21" y="60"/>
                  </a:cxn>
                  <a:cxn ang="0">
                    <a:pos x="31" y="60"/>
                  </a:cxn>
                  <a:cxn ang="0">
                    <a:pos x="31" y="2"/>
                  </a:cxn>
                  <a:cxn ang="0">
                    <a:pos x="26" y="2"/>
                  </a:cxn>
                  <a:cxn ang="0">
                    <a:pos x="23" y="0"/>
                  </a:cxn>
                  <a:cxn ang="0">
                    <a:pos x="7" y="0"/>
                  </a:cxn>
                  <a:cxn ang="0">
                    <a:pos x="4" y="2"/>
                  </a:cxn>
                </a:cxnLst>
                <a:rect l="0" t="0" r="r" b="b"/>
                <a:pathLst>
                  <a:path w="31" h="60">
                    <a:moveTo>
                      <a:pt x="4" y="2"/>
                    </a:moveTo>
                    <a:lnTo>
                      <a:pt x="4" y="2"/>
                    </a:lnTo>
                    <a:lnTo>
                      <a:pt x="0" y="16"/>
                    </a:lnTo>
                    <a:lnTo>
                      <a:pt x="0" y="57"/>
                    </a:lnTo>
                    <a:lnTo>
                      <a:pt x="19" y="57"/>
                    </a:lnTo>
                    <a:lnTo>
                      <a:pt x="21" y="60"/>
                    </a:lnTo>
                    <a:lnTo>
                      <a:pt x="31" y="60"/>
                    </a:lnTo>
                    <a:lnTo>
                      <a:pt x="31" y="2"/>
                    </a:lnTo>
                    <a:lnTo>
                      <a:pt x="26" y="2"/>
                    </a:lnTo>
                    <a:lnTo>
                      <a:pt x="23" y="0"/>
                    </a:lnTo>
                    <a:lnTo>
                      <a:pt x="7" y="0"/>
                    </a:lnTo>
                    <a:lnTo>
                      <a:pt x="4"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3" name="Freeform 5649"/>
              <p:cNvSpPr>
                <a:spLocks/>
              </p:cNvSpPr>
              <p:nvPr/>
            </p:nvSpPr>
            <p:spPr bwMode="auto">
              <a:xfrm>
                <a:off x="7526" y="7812"/>
                <a:ext cx="31" cy="55"/>
              </a:xfrm>
              <a:custGeom>
                <a:avLst/>
                <a:gdLst/>
                <a:ahLst/>
                <a:cxnLst>
                  <a:cxn ang="0">
                    <a:pos x="4" y="2"/>
                  </a:cxn>
                  <a:cxn ang="0">
                    <a:pos x="4" y="2"/>
                  </a:cxn>
                  <a:cxn ang="0">
                    <a:pos x="0" y="26"/>
                  </a:cxn>
                  <a:cxn ang="0">
                    <a:pos x="0" y="52"/>
                  </a:cxn>
                  <a:cxn ang="0">
                    <a:pos x="9" y="52"/>
                  </a:cxn>
                  <a:cxn ang="0">
                    <a:pos x="14" y="55"/>
                  </a:cxn>
                  <a:cxn ang="0">
                    <a:pos x="28" y="55"/>
                  </a:cxn>
                  <a:cxn ang="0">
                    <a:pos x="28" y="40"/>
                  </a:cxn>
                  <a:cxn ang="0">
                    <a:pos x="31" y="28"/>
                  </a:cxn>
                  <a:cxn ang="0">
                    <a:pos x="28" y="14"/>
                  </a:cxn>
                  <a:cxn ang="0">
                    <a:pos x="28" y="2"/>
                  </a:cxn>
                  <a:cxn ang="0">
                    <a:pos x="23" y="0"/>
                  </a:cxn>
                  <a:cxn ang="0">
                    <a:pos x="7" y="0"/>
                  </a:cxn>
                  <a:cxn ang="0">
                    <a:pos x="4" y="2"/>
                  </a:cxn>
                </a:cxnLst>
                <a:rect l="0" t="0" r="r" b="b"/>
                <a:pathLst>
                  <a:path w="31" h="55">
                    <a:moveTo>
                      <a:pt x="4" y="2"/>
                    </a:moveTo>
                    <a:lnTo>
                      <a:pt x="4" y="2"/>
                    </a:lnTo>
                    <a:lnTo>
                      <a:pt x="0" y="26"/>
                    </a:lnTo>
                    <a:lnTo>
                      <a:pt x="0" y="52"/>
                    </a:lnTo>
                    <a:lnTo>
                      <a:pt x="9" y="52"/>
                    </a:lnTo>
                    <a:lnTo>
                      <a:pt x="14" y="55"/>
                    </a:lnTo>
                    <a:lnTo>
                      <a:pt x="28" y="55"/>
                    </a:lnTo>
                    <a:lnTo>
                      <a:pt x="28" y="40"/>
                    </a:lnTo>
                    <a:lnTo>
                      <a:pt x="31" y="28"/>
                    </a:lnTo>
                    <a:lnTo>
                      <a:pt x="28" y="14"/>
                    </a:lnTo>
                    <a:lnTo>
                      <a:pt x="28" y="2"/>
                    </a:lnTo>
                    <a:lnTo>
                      <a:pt x="23" y="0"/>
                    </a:lnTo>
                    <a:lnTo>
                      <a:pt x="7" y="0"/>
                    </a:lnTo>
                    <a:lnTo>
                      <a:pt x="4"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4" name="Freeform 5650"/>
              <p:cNvSpPr>
                <a:spLocks/>
              </p:cNvSpPr>
              <p:nvPr/>
            </p:nvSpPr>
            <p:spPr bwMode="auto">
              <a:xfrm>
                <a:off x="7526" y="7812"/>
                <a:ext cx="29" cy="50"/>
              </a:xfrm>
              <a:custGeom>
                <a:avLst/>
                <a:gdLst/>
                <a:ahLst/>
                <a:cxnLst>
                  <a:cxn ang="0">
                    <a:pos x="28" y="50"/>
                  </a:cxn>
                  <a:cxn ang="0">
                    <a:pos x="28" y="2"/>
                  </a:cxn>
                  <a:cxn ang="0">
                    <a:pos x="23" y="0"/>
                  </a:cxn>
                  <a:cxn ang="0">
                    <a:pos x="7" y="0"/>
                  </a:cxn>
                  <a:cxn ang="0">
                    <a:pos x="4" y="2"/>
                  </a:cxn>
                  <a:cxn ang="0">
                    <a:pos x="2" y="14"/>
                  </a:cxn>
                  <a:cxn ang="0">
                    <a:pos x="0" y="23"/>
                  </a:cxn>
                  <a:cxn ang="0">
                    <a:pos x="0" y="47"/>
                  </a:cxn>
                  <a:cxn ang="0">
                    <a:pos x="2" y="50"/>
                  </a:cxn>
                  <a:cxn ang="0">
                    <a:pos x="28" y="50"/>
                  </a:cxn>
                </a:cxnLst>
                <a:rect l="0" t="0" r="r" b="b"/>
                <a:pathLst>
                  <a:path w="29" h="50">
                    <a:moveTo>
                      <a:pt x="28" y="50"/>
                    </a:moveTo>
                    <a:lnTo>
                      <a:pt x="28" y="2"/>
                    </a:lnTo>
                    <a:lnTo>
                      <a:pt x="23" y="0"/>
                    </a:lnTo>
                    <a:lnTo>
                      <a:pt x="7" y="0"/>
                    </a:lnTo>
                    <a:lnTo>
                      <a:pt x="4" y="2"/>
                    </a:lnTo>
                    <a:lnTo>
                      <a:pt x="2" y="14"/>
                    </a:lnTo>
                    <a:lnTo>
                      <a:pt x="0" y="23"/>
                    </a:lnTo>
                    <a:lnTo>
                      <a:pt x="0" y="47"/>
                    </a:lnTo>
                    <a:lnTo>
                      <a:pt x="2" y="50"/>
                    </a:lnTo>
                    <a:lnTo>
                      <a:pt x="28" y="5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5" name="Freeform 5651"/>
              <p:cNvSpPr>
                <a:spLocks/>
              </p:cNvSpPr>
              <p:nvPr/>
            </p:nvSpPr>
            <p:spPr bwMode="auto">
              <a:xfrm>
                <a:off x="7526" y="7812"/>
                <a:ext cx="29" cy="45"/>
              </a:xfrm>
              <a:custGeom>
                <a:avLst/>
                <a:gdLst/>
                <a:ahLst/>
                <a:cxnLst>
                  <a:cxn ang="0">
                    <a:pos x="4" y="2"/>
                  </a:cxn>
                  <a:cxn ang="0">
                    <a:pos x="4" y="2"/>
                  </a:cxn>
                  <a:cxn ang="0">
                    <a:pos x="2" y="11"/>
                  </a:cxn>
                  <a:cxn ang="0">
                    <a:pos x="0" y="23"/>
                  </a:cxn>
                  <a:cxn ang="0">
                    <a:pos x="0" y="45"/>
                  </a:cxn>
                  <a:cxn ang="0">
                    <a:pos x="28" y="45"/>
                  </a:cxn>
                  <a:cxn ang="0">
                    <a:pos x="28" y="2"/>
                  </a:cxn>
                  <a:cxn ang="0">
                    <a:pos x="23" y="0"/>
                  </a:cxn>
                  <a:cxn ang="0">
                    <a:pos x="7" y="0"/>
                  </a:cxn>
                  <a:cxn ang="0">
                    <a:pos x="4" y="2"/>
                  </a:cxn>
                </a:cxnLst>
                <a:rect l="0" t="0" r="r" b="b"/>
                <a:pathLst>
                  <a:path w="29" h="45">
                    <a:moveTo>
                      <a:pt x="4" y="2"/>
                    </a:moveTo>
                    <a:lnTo>
                      <a:pt x="4" y="2"/>
                    </a:lnTo>
                    <a:lnTo>
                      <a:pt x="2" y="11"/>
                    </a:lnTo>
                    <a:lnTo>
                      <a:pt x="0" y="23"/>
                    </a:lnTo>
                    <a:lnTo>
                      <a:pt x="0" y="45"/>
                    </a:lnTo>
                    <a:lnTo>
                      <a:pt x="28" y="45"/>
                    </a:lnTo>
                    <a:lnTo>
                      <a:pt x="28" y="2"/>
                    </a:lnTo>
                    <a:lnTo>
                      <a:pt x="23" y="0"/>
                    </a:lnTo>
                    <a:lnTo>
                      <a:pt x="7" y="0"/>
                    </a:lnTo>
                    <a:lnTo>
                      <a:pt x="4"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6" name="Freeform 5652"/>
              <p:cNvSpPr>
                <a:spLocks/>
              </p:cNvSpPr>
              <p:nvPr/>
            </p:nvSpPr>
            <p:spPr bwMode="auto">
              <a:xfrm>
                <a:off x="7526" y="7812"/>
                <a:ext cx="26" cy="40"/>
              </a:xfrm>
              <a:custGeom>
                <a:avLst/>
                <a:gdLst/>
                <a:ahLst/>
                <a:cxnLst>
                  <a:cxn ang="0">
                    <a:pos x="26" y="40"/>
                  </a:cxn>
                  <a:cxn ang="0">
                    <a:pos x="26" y="2"/>
                  </a:cxn>
                  <a:cxn ang="0">
                    <a:pos x="23" y="0"/>
                  </a:cxn>
                  <a:cxn ang="0">
                    <a:pos x="7" y="0"/>
                  </a:cxn>
                  <a:cxn ang="0">
                    <a:pos x="4" y="2"/>
                  </a:cxn>
                  <a:cxn ang="0">
                    <a:pos x="2" y="11"/>
                  </a:cxn>
                  <a:cxn ang="0">
                    <a:pos x="2" y="21"/>
                  </a:cxn>
                  <a:cxn ang="0">
                    <a:pos x="0" y="31"/>
                  </a:cxn>
                  <a:cxn ang="0">
                    <a:pos x="0" y="40"/>
                  </a:cxn>
                  <a:cxn ang="0">
                    <a:pos x="26" y="40"/>
                  </a:cxn>
                </a:cxnLst>
                <a:rect l="0" t="0" r="r" b="b"/>
                <a:pathLst>
                  <a:path w="26" h="40">
                    <a:moveTo>
                      <a:pt x="26" y="40"/>
                    </a:moveTo>
                    <a:lnTo>
                      <a:pt x="26" y="2"/>
                    </a:lnTo>
                    <a:lnTo>
                      <a:pt x="23" y="0"/>
                    </a:lnTo>
                    <a:lnTo>
                      <a:pt x="7" y="0"/>
                    </a:lnTo>
                    <a:lnTo>
                      <a:pt x="4" y="2"/>
                    </a:lnTo>
                    <a:lnTo>
                      <a:pt x="2" y="11"/>
                    </a:lnTo>
                    <a:lnTo>
                      <a:pt x="2" y="21"/>
                    </a:lnTo>
                    <a:lnTo>
                      <a:pt x="0" y="31"/>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7" name="Freeform 5653"/>
              <p:cNvSpPr>
                <a:spLocks/>
              </p:cNvSpPr>
              <p:nvPr/>
            </p:nvSpPr>
            <p:spPr bwMode="auto">
              <a:xfrm>
                <a:off x="7528" y="7812"/>
                <a:ext cx="24" cy="36"/>
              </a:xfrm>
              <a:custGeom>
                <a:avLst/>
                <a:gdLst/>
                <a:ahLst/>
                <a:cxnLst>
                  <a:cxn ang="0">
                    <a:pos x="2" y="2"/>
                  </a:cxn>
                  <a:cxn ang="0">
                    <a:pos x="2" y="2"/>
                  </a:cxn>
                  <a:cxn ang="0">
                    <a:pos x="0" y="9"/>
                  </a:cxn>
                  <a:cxn ang="0">
                    <a:pos x="0" y="35"/>
                  </a:cxn>
                  <a:cxn ang="0">
                    <a:pos x="23" y="35"/>
                  </a:cxn>
                  <a:cxn ang="0">
                    <a:pos x="23" y="2"/>
                  </a:cxn>
                  <a:cxn ang="0">
                    <a:pos x="21" y="0"/>
                  </a:cxn>
                  <a:cxn ang="0">
                    <a:pos x="4" y="0"/>
                  </a:cxn>
                  <a:cxn ang="0">
                    <a:pos x="2" y="2"/>
                  </a:cxn>
                </a:cxnLst>
                <a:rect l="0" t="0" r="r" b="b"/>
                <a:pathLst>
                  <a:path w="24" h="36">
                    <a:moveTo>
                      <a:pt x="2" y="2"/>
                    </a:moveTo>
                    <a:lnTo>
                      <a:pt x="2" y="2"/>
                    </a:lnTo>
                    <a:lnTo>
                      <a:pt x="0" y="9"/>
                    </a:lnTo>
                    <a:lnTo>
                      <a:pt x="0" y="35"/>
                    </a:lnTo>
                    <a:lnTo>
                      <a:pt x="23" y="35"/>
                    </a:lnTo>
                    <a:lnTo>
                      <a:pt x="23" y="2"/>
                    </a:lnTo>
                    <a:lnTo>
                      <a:pt x="21" y="0"/>
                    </a:lnTo>
                    <a:lnTo>
                      <a:pt x="4" y="0"/>
                    </a:lnTo>
                    <a:lnTo>
                      <a:pt x="2"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8" name="Freeform 5654"/>
              <p:cNvSpPr>
                <a:spLocks/>
              </p:cNvSpPr>
              <p:nvPr/>
            </p:nvSpPr>
            <p:spPr bwMode="auto">
              <a:xfrm>
                <a:off x="7528" y="7812"/>
                <a:ext cx="24" cy="33"/>
              </a:xfrm>
              <a:custGeom>
                <a:avLst/>
                <a:gdLst/>
                <a:ahLst/>
                <a:cxnLst>
                  <a:cxn ang="0">
                    <a:pos x="2" y="2"/>
                  </a:cxn>
                  <a:cxn ang="0">
                    <a:pos x="2" y="2"/>
                  </a:cxn>
                  <a:cxn ang="0">
                    <a:pos x="0" y="9"/>
                  </a:cxn>
                  <a:cxn ang="0">
                    <a:pos x="0" y="33"/>
                  </a:cxn>
                  <a:cxn ang="0">
                    <a:pos x="21" y="33"/>
                  </a:cxn>
                  <a:cxn ang="0">
                    <a:pos x="23" y="23"/>
                  </a:cxn>
                  <a:cxn ang="0">
                    <a:pos x="23" y="9"/>
                  </a:cxn>
                  <a:cxn ang="0">
                    <a:pos x="21" y="2"/>
                  </a:cxn>
                  <a:cxn ang="0">
                    <a:pos x="19" y="0"/>
                  </a:cxn>
                  <a:cxn ang="0">
                    <a:pos x="4" y="0"/>
                  </a:cxn>
                  <a:cxn ang="0">
                    <a:pos x="2" y="2"/>
                  </a:cxn>
                </a:cxnLst>
                <a:rect l="0" t="0" r="r" b="b"/>
                <a:pathLst>
                  <a:path w="24" h="33">
                    <a:moveTo>
                      <a:pt x="2" y="2"/>
                    </a:moveTo>
                    <a:lnTo>
                      <a:pt x="2" y="2"/>
                    </a:lnTo>
                    <a:lnTo>
                      <a:pt x="0" y="9"/>
                    </a:lnTo>
                    <a:lnTo>
                      <a:pt x="0" y="33"/>
                    </a:lnTo>
                    <a:lnTo>
                      <a:pt x="21" y="33"/>
                    </a:lnTo>
                    <a:lnTo>
                      <a:pt x="23" y="23"/>
                    </a:lnTo>
                    <a:lnTo>
                      <a:pt x="23" y="9"/>
                    </a:lnTo>
                    <a:lnTo>
                      <a:pt x="21" y="2"/>
                    </a:lnTo>
                    <a:lnTo>
                      <a:pt x="19" y="0"/>
                    </a:lnTo>
                    <a:lnTo>
                      <a:pt x="4" y="0"/>
                    </a:lnTo>
                    <a:lnTo>
                      <a:pt x="2"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9" name="Freeform 5655"/>
              <p:cNvSpPr>
                <a:spLocks/>
              </p:cNvSpPr>
              <p:nvPr/>
            </p:nvSpPr>
            <p:spPr bwMode="auto">
              <a:xfrm>
                <a:off x="7528" y="7812"/>
                <a:ext cx="22" cy="28"/>
              </a:xfrm>
              <a:custGeom>
                <a:avLst/>
                <a:gdLst/>
                <a:ahLst/>
                <a:cxnLst>
                  <a:cxn ang="0">
                    <a:pos x="2" y="2"/>
                  </a:cxn>
                  <a:cxn ang="0">
                    <a:pos x="2" y="2"/>
                  </a:cxn>
                  <a:cxn ang="0">
                    <a:pos x="0" y="7"/>
                  </a:cxn>
                  <a:cxn ang="0">
                    <a:pos x="0" y="28"/>
                  </a:cxn>
                  <a:cxn ang="0">
                    <a:pos x="21" y="28"/>
                  </a:cxn>
                  <a:cxn ang="0">
                    <a:pos x="21" y="2"/>
                  </a:cxn>
                  <a:cxn ang="0">
                    <a:pos x="19" y="0"/>
                  </a:cxn>
                  <a:cxn ang="0">
                    <a:pos x="4" y="0"/>
                  </a:cxn>
                  <a:cxn ang="0">
                    <a:pos x="2" y="2"/>
                  </a:cxn>
                </a:cxnLst>
                <a:rect l="0" t="0" r="r" b="b"/>
                <a:pathLst>
                  <a:path w="22" h="28">
                    <a:moveTo>
                      <a:pt x="2" y="2"/>
                    </a:moveTo>
                    <a:lnTo>
                      <a:pt x="2" y="2"/>
                    </a:lnTo>
                    <a:lnTo>
                      <a:pt x="0" y="7"/>
                    </a:lnTo>
                    <a:lnTo>
                      <a:pt x="0" y="28"/>
                    </a:lnTo>
                    <a:lnTo>
                      <a:pt x="21" y="28"/>
                    </a:lnTo>
                    <a:lnTo>
                      <a:pt x="21" y="2"/>
                    </a:lnTo>
                    <a:lnTo>
                      <a:pt x="19" y="0"/>
                    </a:lnTo>
                    <a:lnTo>
                      <a:pt x="4" y="0"/>
                    </a:lnTo>
                    <a:lnTo>
                      <a:pt x="2"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0" name="Freeform 5656"/>
              <p:cNvSpPr>
                <a:spLocks/>
              </p:cNvSpPr>
              <p:nvPr/>
            </p:nvSpPr>
            <p:spPr bwMode="auto">
              <a:xfrm>
                <a:off x="7528" y="7812"/>
                <a:ext cx="22" cy="24"/>
              </a:xfrm>
              <a:custGeom>
                <a:avLst/>
                <a:gdLst/>
                <a:ahLst/>
                <a:cxnLst>
                  <a:cxn ang="0">
                    <a:pos x="2" y="2"/>
                  </a:cxn>
                  <a:cxn ang="0">
                    <a:pos x="2" y="2"/>
                  </a:cxn>
                  <a:cxn ang="0">
                    <a:pos x="0" y="7"/>
                  </a:cxn>
                  <a:cxn ang="0">
                    <a:pos x="0" y="23"/>
                  </a:cxn>
                  <a:cxn ang="0">
                    <a:pos x="21" y="23"/>
                  </a:cxn>
                  <a:cxn ang="0">
                    <a:pos x="21" y="2"/>
                  </a:cxn>
                  <a:cxn ang="0">
                    <a:pos x="12" y="0"/>
                  </a:cxn>
                  <a:cxn ang="0">
                    <a:pos x="2" y="2"/>
                  </a:cxn>
                </a:cxnLst>
                <a:rect l="0" t="0" r="r" b="b"/>
                <a:pathLst>
                  <a:path w="22" h="24">
                    <a:moveTo>
                      <a:pt x="2" y="2"/>
                    </a:moveTo>
                    <a:lnTo>
                      <a:pt x="2" y="2"/>
                    </a:lnTo>
                    <a:lnTo>
                      <a:pt x="0" y="7"/>
                    </a:lnTo>
                    <a:lnTo>
                      <a:pt x="0" y="23"/>
                    </a:lnTo>
                    <a:lnTo>
                      <a:pt x="21" y="23"/>
                    </a:lnTo>
                    <a:lnTo>
                      <a:pt x="21" y="2"/>
                    </a:lnTo>
                    <a:lnTo>
                      <a:pt x="12" y="0"/>
                    </a:lnTo>
                    <a:lnTo>
                      <a:pt x="2"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1" name="Freeform 5657"/>
              <p:cNvSpPr>
                <a:spLocks/>
              </p:cNvSpPr>
              <p:nvPr/>
            </p:nvSpPr>
            <p:spPr bwMode="auto">
              <a:xfrm>
                <a:off x="7531" y="7804"/>
                <a:ext cx="29" cy="8"/>
              </a:xfrm>
              <a:custGeom>
                <a:avLst/>
                <a:gdLst/>
                <a:ahLst/>
                <a:cxnLst>
                  <a:cxn ang="0">
                    <a:pos x="28" y="0"/>
                  </a:cxn>
                  <a:cxn ang="0">
                    <a:pos x="0" y="0"/>
                  </a:cxn>
                  <a:cxn ang="0">
                    <a:pos x="0" y="7"/>
                  </a:cxn>
                  <a:cxn ang="0">
                    <a:pos x="2" y="4"/>
                  </a:cxn>
                  <a:cxn ang="0">
                    <a:pos x="14" y="4"/>
                  </a:cxn>
                  <a:cxn ang="0">
                    <a:pos x="16" y="7"/>
                  </a:cxn>
                  <a:cxn ang="0">
                    <a:pos x="28" y="7"/>
                  </a:cxn>
                  <a:cxn ang="0">
                    <a:pos x="28" y="0"/>
                  </a:cxn>
                </a:cxnLst>
                <a:rect l="0" t="0" r="r" b="b"/>
                <a:pathLst>
                  <a:path w="29" h="8">
                    <a:moveTo>
                      <a:pt x="28" y="0"/>
                    </a:moveTo>
                    <a:lnTo>
                      <a:pt x="0" y="0"/>
                    </a:lnTo>
                    <a:lnTo>
                      <a:pt x="0" y="7"/>
                    </a:lnTo>
                    <a:lnTo>
                      <a:pt x="2" y="4"/>
                    </a:lnTo>
                    <a:lnTo>
                      <a:pt x="14" y="4"/>
                    </a:lnTo>
                    <a:lnTo>
                      <a:pt x="16" y="7"/>
                    </a:lnTo>
                    <a:lnTo>
                      <a:pt x="28" y="7"/>
                    </a:lnTo>
                    <a:lnTo>
                      <a:pt x="28"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2" name="Freeform 5658"/>
              <p:cNvSpPr>
                <a:spLocks/>
              </p:cNvSpPr>
              <p:nvPr/>
            </p:nvSpPr>
            <p:spPr bwMode="auto">
              <a:xfrm>
                <a:off x="7524" y="7884"/>
                <a:ext cx="36" cy="9"/>
              </a:xfrm>
              <a:custGeom>
                <a:avLst/>
                <a:gdLst/>
                <a:ahLst/>
                <a:cxnLst>
                  <a:cxn ang="0">
                    <a:pos x="0" y="0"/>
                  </a:cxn>
                  <a:cxn ang="0">
                    <a:pos x="0" y="4"/>
                  </a:cxn>
                  <a:cxn ang="0">
                    <a:pos x="36" y="9"/>
                  </a:cxn>
                  <a:cxn ang="0">
                    <a:pos x="36" y="2"/>
                  </a:cxn>
                  <a:cxn ang="0">
                    <a:pos x="0" y="0"/>
                  </a:cxn>
                </a:cxnLst>
                <a:rect l="0" t="0" r="r" b="b"/>
                <a:pathLst>
                  <a:path w="36" h="9">
                    <a:moveTo>
                      <a:pt x="0" y="0"/>
                    </a:moveTo>
                    <a:lnTo>
                      <a:pt x="0" y="4"/>
                    </a:lnTo>
                    <a:lnTo>
                      <a:pt x="36" y="9"/>
                    </a:lnTo>
                    <a:lnTo>
                      <a:pt x="3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3" name="Freeform 5659"/>
              <p:cNvSpPr>
                <a:spLocks/>
              </p:cNvSpPr>
              <p:nvPr/>
            </p:nvSpPr>
            <p:spPr bwMode="auto">
              <a:xfrm>
                <a:off x="7536" y="7886"/>
                <a:ext cx="12" cy="2"/>
              </a:xfrm>
              <a:custGeom>
                <a:avLst/>
                <a:gdLst/>
                <a:ahLst/>
                <a:cxnLst>
                  <a:cxn ang="0">
                    <a:pos x="7" y="0"/>
                  </a:cxn>
                  <a:cxn ang="0">
                    <a:pos x="0" y="0"/>
                  </a:cxn>
                  <a:cxn ang="0">
                    <a:pos x="0" y="2"/>
                  </a:cxn>
                  <a:cxn ang="0">
                    <a:pos x="11" y="2"/>
                  </a:cxn>
                  <a:cxn ang="0">
                    <a:pos x="11" y="0"/>
                  </a:cxn>
                  <a:cxn ang="0">
                    <a:pos x="7" y="0"/>
                  </a:cxn>
                </a:cxnLst>
                <a:rect l="0" t="0" r="r" b="b"/>
                <a:pathLst>
                  <a:path w="12" h="2">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4" name="Freeform 5660"/>
              <p:cNvSpPr>
                <a:spLocks/>
              </p:cNvSpPr>
              <p:nvPr/>
            </p:nvSpPr>
            <p:spPr bwMode="auto">
              <a:xfrm>
                <a:off x="7536" y="7886"/>
                <a:ext cx="9" cy="2"/>
              </a:xfrm>
              <a:custGeom>
                <a:avLst/>
                <a:gdLst/>
                <a:ahLst/>
                <a:cxnLst>
                  <a:cxn ang="0">
                    <a:pos x="4" y="0"/>
                  </a:cxn>
                  <a:cxn ang="0">
                    <a:pos x="0" y="0"/>
                  </a:cxn>
                  <a:cxn ang="0">
                    <a:pos x="0" y="2"/>
                  </a:cxn>
                  <a:cxn ang="0">
                    <a:pos x="9" y="2"/>
                  </a:cxn>
                  <a:cxn ang="0">
                    <a:pos x="4" y="0"/>
                  </a:cxn>
                </a:cxnLst>
                <a:rect l="0" t="0" r="r" b="b"/>
                <a:pathLst>
                  <a:path w="9" h="2">
                    <a:moveTo>
                      <a:pt x="4" y="0"/>
                    </a:moveTo>
                    <a:lnTo>
                      <a:pt x="0" y="0"/>
                    </a:lnTo>
                    <a:lnTo>
                      <a:pt x="0" y="2"/>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5" name="Freeform 5661"/>
              <p:cNvSpPr>
                <a:spLocks/>
              </p:cNvSpPr>
              <p:nvPr/>
            </p:nvSpPr>
            <p:spPr bwMode="auto">
              <a:xfrm>
                <a:off x="7536" y="7886"/>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6" name="Freeform 5662"/>
              <p:cNvSpPr>
                <a:spLocks/>
              </p:cNvSpPr>
              <p:nvPr/>
            </p:nvSpPr>
            <p:spPr bwMode="auto">
              <a:xfrm>
                <a:off x="7560" y="7881"/>
                <a:ext cx="24" cy="12"/>
              </a:xfrm>
              <a:custGeom>
                <a:avLst/>
                <a:gdLst/>
                <a:ahLst/>
                <a:cxnLst>
                  <a:cxn ang="0">
                    <a:pos x="0" y="4"/>
                  </a:cxn>
                  <a:cxn ang="0">
                    <a:pos x="0" y="12"/>
                  </a:cxn>
                  <a:cxn ang="0">
                    <a:pos x="16" y="7"/>
                  </a:cxn>
                  <a:cxn ang="0">
                    <a:pos x="23" y="4"/>
                  </a:cxn>
                  <a:cxn ang="0">
                    <a:pos x="23" y="0"/>
                  </a:cxn>
                  <a:cxn ang="0">
                    <a:pos x="0" y="4"/>
                  </a:cxn>
                </a:cxnLst>
                <a:rect l="0" t="0" r="r" b="b"/>
                <a:pathLst>
                  <a:path w="24" h="12">
                    <a:moveTo>
                      <a:pt x="0" y="4"/>
                    </a:moveTo>
                    <a:lnTo>
                      <a:pt x="0" y="12"/>
                    </a:lnTo>
                    <a:lnTo>
                      <a:pt x="16" y="7"/>
                    </a:lnTo>
                    <a:lnTo>
                      <a:pt x="23" y="4"/>
                    </a:lnTo>
                    <a:lnTo>
                      <a:pt x="23"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7" name="Freeform 5663"/>
              <p:cNvSpPr>
                <a:spLocks/>
              </p:cNvSpPr>
              <p:nvPr/>
            </p:nvSpPr>
            <p:spPr bwMode="auto">
              <a:xfrm>
                <a:off x="7562" y="7881"/>
                <a:ext cx="22" cy="12"/>
              </a:xfrm>
              <a:custGeom>
                <a:avLst/>
                <a:gdLst/>
                <a:ahLst/>
                <a:cxnLst>
                  <a:cxn ang="0">
                    <a:pos x="2" y="9"/>
                  </a:cxn>
                  <a:cxn ang="0">
                    <a:pos x="9" y="9"/>
                  </a:cxn>
                  <a:cxn ang="0">
                    <a:pos x="12" y="7"/>
                  </a:cxn>
                  <a:cxn ang="0">
                    <a:pos x="16" y="7"/>
                  </a:cxn>
                  <a:cxn ang="0">
                    <a:pos x="21" y="4"/>
                  </a:cxn>
                  <a:cxn ang="0">
                    <a:pos x="21" y="0"/>
                  </a:cxn>
                  <a:cxn ang="0">
                    <a:pos x="16" y="2"/>
                  </a:cxn>
                  <a:cxn ang="0">
                    <a:pos x="7" y="2"/>
                  </a:cxn>
                  <a:cxn ang="0">
                    <a:pos x="4" y="4"/>
                  </a:cxn>
                  <a:cxn ang="0">
                    <a:pos x="0" y="4"/>
                  </a:cxn>
                  <a:cxn ang="0">
                    <a:pos x="0" y="12"/>
                  </a:cxn>
                  <a:cxn ang="0">
                    <a:pos x="2" y="9"/>
                  </a:cxn>
                </a:cxnLst>
                <a:rect l="0" t="0" r="r" b="b"/>
                <a:pathLst>
                  <a:path w="22" h="12">
                    <a:moveTo>
                      <a:pt x="2" y="9"/>
                    </a:moveTo>
                    <a:lnTo>
                      <a:pt x="9" y="9"/>
                    </a:lnTo>
                    <a:lnTo>
                      <a:pt x="12" y="7"/>
                    </a:lnTo>
                    <a:lnTo>
                      <a:pt x="16" y="7"/>
                    </a:lnTo>
                    <a:lnTo>
                      <a:pt x="21" y="4"/>
                    </a:lnTo>
                    <a:lnTo>
                      <a:pt x="21" y="0"/>
                    </a:lnTo>
                    <a:lnTo>
                      <a:pt x="16" y="2"/>
                    </a:lnTo>
                    <a:lnTo>
                      <a:pt x="7" y="2"/>
                    </a:lnTo>
                    <a:lnTo>
                      <a:pt x="4" y="4"/>
                    </a:lnTo>
                    <a:lnTo>
                      <a:pt x="0" y="4"/>
                    </a:lnTo>
                    <a:lnTo>
                      <a:pt x="0" y="12"/>
                    </a:lnTo>
                    <a:lnTo>
                      <a:pt x="2" y="9"/>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8" name="Freeform 5664"/>
              <p:cNvSpPr>
                <a:spLocks/>
              </p:cNvSpPr>
              <p:nvPr/>
            </p:nvSpPr>
            <p:spPr bwMode="auto">
              <a:xfrm>
                <a:off x="7562" y="7881"/>
                <a:ext cx="22" cy="12"/>
              </a:xfrm>
              <a:custGeom>
                <a:avLst/>
                <a:gdLst/>
                <a:ahLst/>
                <a:cxnLst>
                  <a:cxn ang="0">
                    <a:pos x="16" y="2"/>
                  </a:cxn>
                  <a:cxn ang="0">
                    <a:pos x="9" y="2"/>
                  </a:cxn>
                  <a:cxn ang="0">
                    <a:pos x="4" y="4"/>
                  </a:cxn>
                  <a:cxn ang="0">
                    <a:pos x="0" y="4"/>
                  </a:cxn>
                  <a:cxn ang="0">
                    <a:pos x="0" y="12"/>
                  </a:cxn>
                  <a:cxn ang="0">
                    <a:pos x="2" y="9"/>
                  </a:cxn>
                  <a:cxn ang="0">
                    <a:pos x="9" y="9"/>
                  </a:cxn>
                  <a:cxn ang="0">
                    <a:pos x="12" y="7"/>
                  </a:cxn>
                  <a:cxn ang="0">
                    <a:pos x="16" y="7"/>
                  </a:cxn>
                  <a:cxn ang="0">
                    <a:pos x="21" y="4"/>
                  </a:cxn>
                  <a:cxn ang="0">
                    <a:pos x="21" y="0"/>
                  </a:cxn>
                  <a:cxn ang="0">
                    <a:pos x="16" y="2"/>
                  </a:cxn>
                </a:cxnLst>
                <a:rect l="0" t="0" r="r" b="b"/>
                <a:pathLst>
                  <a:path w="22" h="12">
                    <a:moveTo>
                      <a:pt x="16" y="2"/>
                    </a:moveTo>
                    <a:lnTo>
                      <a:pt x="9" y="2"/>
                    </a:lnTo>
                    <a:lnTo>
                      <a:pt x="4" y="4"/>
                    </a:lnTo>
                    <a:lnTo>
                      <a:pt x="0" y="4"/>
                    </a:lnTo>
                    <a:lnTo>
                      <a:pt x="0" y="12"/>
                    </a:lnTo>
                    <a:lnTo>
                      <a:pt x="2" y="9"/>
                    </a:lnTo>
                    <a:lnTo>
                      <a:pt x="9" y="9"/>
                    </a:lnTo>
                    <a:lnTo>
                      <a:pt x="12" y="7"/>
                    </a:lnTo>
                    <a:lnTo>
                      <a:pt x="16" y="7"/>
                    </a:lnTo>
                    <a:lnTo>
                      <a:pt x="21" y="4"/>
                    </a:lnTo>
                    <a:lnTo>
                      <a:pt x="21" y="0"/>
                    </a:lnTo>
                    <a:lnTo>
                      <a:pt x="16"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9" name="Freeform 5665"/>
              <p:cNvSpPr>
                <a:spLocks/>
              </p:cNvSpPr>
              <p:nvPr/>
            </p:nvSpPr>
            <p:spPr bwMode="auto">
              <a:xfrm>
                <a:off x="7564" y="7881"/>
                <a:ext cx="20" cy="10"/>
              </a:xfrm>
              <a:custGeom>
                <a:avLst/>
                <a:gdLst/>
                <a:ahLst/>
                <a:cxnLst>
                  <a:cxn ang="0">
                    <a:pos x="14" y="2"/>
                  </a:cxn>
                  <a:cxn ang="0">
                    <a:pos x="4" y="2"/>
                  </a:cxn>
                  <a:cxn ang="0">
                    <a:pos x="0" y="4"/>
                  </a:cxn>
                  <a:cxn ang="0">
                    <a:pos x="0" y="9"/>
                  </a:cxn>
                  <a:cxn ang="0">
                    <a:pos x="7" y="9"/>
                  </a:cxn>
                  <a:cxn ang="0">
                    <a:pos x="9" y="7"/>
                  </a:cxn>
                  <a:cxn ang="0">
                    <a:pos x="14" y="7"/>
                  </a:cxn>
                  <a:cxn ang="0">
                    <a:pos x="19" y="4"/>
                  </a:cxn>
                  <a:cxn ang="0">
                    <a:pos x="19" y="0"/>
                  </a:cxn>
                  <a:cxn ang="0">
                    <a:pos x="14" y="2"/>
                  </a:cxn>
                </a:cxnLst>
                <a:rect l="0" t="0" r="r" b="b"/>
                <a:pathLst>
                  <a:path w="20" h="10">
                    <a:moveTo>
                      <a:pt x="14" y="2"/>
                    </a:moveTo>
                    <a:lnTo>
                      <a:pt x="4" y="2"/>
                    </a:lnTo>
                    <a:lnTo>
                      <a:pt x="0" y="4"/>
                    </a:lnTo>
                    <a:lnTo>
                      <a:pt x="0" y="9"/>
                    </a:lnTo>
                    <a:lnTo>
                      <a:pt x="7" y="9"/>
                    </a:lnTo>
                    <a:lnTo>
                      <a:pt x="9" y="7"/>
                    </a:lnTo>
                    <a:lnTo>
                      <a:pt x="14" y="7"/>
                    </a:lnTo>
                    <a:lnTo>
                      <a:pt x="19" y="4"/>
                    </a:lnTo>
                    <a:lnTo>
                      <a:pt x="19" y="0"/>
                    </a:lnTo>
                    <a:lnTo>
                      <a:pt x="14"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0" name="Freeform 5666"/>
              <p:cNvSpPr>
                <a:spLocks/>
              </p:cNvSpPr>
              <p:nvPr/>
            </p:nvSpPr>
            <p:spPr bwMode="auto">
              <a:xfrm>
                <a:off x="7564" y="7881"/>
                <a:ext cx="20" cy="10"/>
              </a:xfrm>
              <a:custGeom>
                <a:avLst/>
                <a:gdLst/>
                <a:ahLst/>
                <a:cxnLst>
                  <a:cxn ang="0">
                    <a:pos x="7" y="9"/>
                  </a:cxn>
                  <a:cxn ang="0">
                    <a:pos x="9" y="7"/>
                  </a:cxn>
                  <a:cxn ang="0">
                    <a:pos x="16" y="7"/>
                  </a:cxn>
                  <a:cxn ang="0">
                    <a:pos x="19" y="4"/>
                  </a:cxn>
                  <a:cxn ang="0">
                    <a:pos x="19" y="0"/>
                  </a:cxn>
                  <a:cxn ang="0">
                    <a:pos x="14" y="2"/>
                  </a:cxn>
                  <a:cxn ang="0">
                    <a:pos x="4" y="2"/>
                  </a:cxn>
                  <a:cxn ang="0">
                    <a:pos x="0" y="4"/>
                  </a:cxn>
                  <a:cxn ang="0">
                    <a:pos x="0" y="9"/>
                  </a:cxn>
                  <a:cxn ang="0">
                    <a:pos x="7" y="9"/>
                  </a:cxn>
                </a:cxnLst>
                <a:rect l="0" t="0" r="r" b="b"/>
                <a:pathLst>
                  <a:path w="20" h="10">
                    <a:moveTo>
                      <a:pt x="7" y="9"/>
                    </a:moveTo>
                    <a:lnTo>
                      <a:pt x="9" y="7"/>
                    </a:lnTo>
                    <a:lnTo>
                      <a:pt x="16" y="7"/>
                    </a:lnTo>
                    <a:lnTo>
                      <a:pt x="19" y="4"/>
                    </a:lnTo>
                    <a:lnTo>
                      <a:pt x="19" y="0"/>
                    </a:lnTo>
                    <a:lnTo>
                      <a:pt x="14" y="2"/>
                    </a:lnTo>
                    <a:lnTo>
                      <a:pt x="4" y="2"/>
                    </a:lnTo>
                    <a:lnTo>
                      <a:pt x="0" y="4"/>
                    </a:lnTo>
                    <a:lnTo>
                      <a:pt x="0" y="9"/>
                    </a:lnTo>
                    <a:lnTo>
                      <a:pt x="7" y="9"/>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1" name="Freeform 5667"/>
              <p:cNvSpPr>
                <a:spLocks/>
              </p:cNvSpPr>
              <p:nvPr/>
            </p:nvSpPr>
            <p:spPr bwMode="auto">
              <a:xfrm>
                <a:off x="7567" y="7881"/>
                <a:ext cx="17" cy="10"/>
              </a:xfrm>
              <a:custGeom>
                <a:avLst/>
                <a:gdLst/>
                <a:ahLst/>
                <a:cxnLst>
                  <a:cxn ang="0">
                    <a:pos x="4" y="9"/>
                  </a:cxn>
                  <a:cxn ang="0">
                    <a:pos x="7" y="7"/>
                  </a:cxn>
                  <a:cxn ang="0">
                    <a:pos x="14" y="7"/>
                  </a:cxn>
                  <a:cxn ang="0">
                    <a:pos x="16" y="4"/>
                  </a:cxn>
                  <a:cxn ang="0">
                    <a:pos x="16" y="0"/>
                  </a:cxn>
                  <a:cxn ang="0">
                    <a:pos x="11" y="2"/>
                  </a:cxn>
                  <a:cxn ang="0">
                    <a:pos x="2" y="2"/>
                  </a:cxn>
                  <a:cxn ang="0">
                    <a:pos x="0" y="4"/>
                  </a:cxn>
                  <a:cxn ang="0">
                    <a:pos x="0" y="9"/>
                  </a:cxn>
                  <a:cxn ang="0">
                    <a:pos x="4" y="9"/>
                  </a:cxn>
                </a:cxnLst>
                <a:rect l="0" t="0" r="r" b="b"/>
                <a:pathLst>
                  <a:path w="17" h="10">
                    <a:moveTo>
                      <a:pt x="4" y="9"/>
                    </a:moveTo>
                    <a:lnTo>
                      <a:pt x="7" y="7"/>
                    </a:lnTo>
                    <a:lnTo>
                      <a:pt x="14" y="7"/>
                    </a:lnTo>
                    <a:lnTo>
                      <a:pt x="16" y="4"/>
                    </a:lnTo>
                    <a:lnTo>
                      <a:pt x="16" y="0"/>
                    </a:lnTo>
                    <a:lnTo>
                      <a:pt x="11" y="2"/>
                    </a:lnTo>
                    <a:lnTo>
                      <a:pt x="2" y="2"/>
                    </a:lnTo>
                    <a:lnTo>
                      <a:pt x="0" y="4"/>
                    </a:lnTo>
                    <a:lnTo>
                      <a:pt x="0" y="9"/>
                    </a:lnTo>
                    <a:lnTo>
                      <a:pt x="4" y="9"/>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2" name="Freeform 5668"/>
              <p:cNvSpPr>
                <a:spLocks/>
              </p:cNvSpPr>
              <p:nvPr/>
            </p:nvSpPr>
            <p:spPr bwMode="auto">
              <a:xfrm>
                <a:off x="7567" y="7881"/>
                <a:ext cx="17" cy="10"/>
              </a:xfrm>
              <a:custGeom>
                <a:avLst/>
                <a:gdLst/>
                <a:ahLst/>
                <a:cxnLst>
                  <a:cxn ang="0">
                    <a:pos x="4" y="9"/>
                  </a:cxn>
                  <a:cxn ang="0">
                    <a:pos x="4" y="7"/>
                  </a:cxn>
                  <a:cxn ang="0">
                    <a:pos x="14" y="7"/>
                  </a:cxn>
                  <a:cxn ang="0">
                    <a:pos x="16" y="4"/>
                  </a:cxn>
                  <a:cxn ang="0">
                    <a:pos x="16" y="0"/>
                  </a:cxn>
                  <a:cxn ang="0">
                    <a:pos x="11" y="0"/>
                  </a:cxn>
                  <a:cxn ang="0">
                    <a:pos x="11" y="2"/>
                  </a:cxn>
                  <a:cxn ang="0">
                    <a:pos x="2" y="2"/>
                  </a:cxn>
                  <a:cxn ang="0">
                    <a:pos x="0" y="4"/>
                  </a:cxn>
                  <a:cxn ang="0">
                    <a:pos x="0" y="9"/>
                  </a:cxn>
                  <a:cxn ang="0">
                    <a:pos x="4" y="9"/>
                  </a:cxn>
                </a:cxnLst>
                <a:rect l="0" t="0" r="r" b="b"/>
                <a:pathLst>
                  <a:path w="17" h="10">
                    <a:moveTo>
                      <a:pt x="4" y="9"/>
                    </a:moveTo>
                    <a:lnTo>
                      <a:pt x="4" y="7"/>
                    </a:lnTo>
                    <a:lnTo>
                      <a:pt x="14" y="7"/>
                    </a:lnTo>
                    <a:lnTo>
                      <a:pt x="16" y="4"/>
                    </a:lnTo>
                    <a:lnTo>
                      <a:pt x="16" y="0"/>
                    </a:lnTo>
                    <a:lnTo>
                      <a:pt x="11" y="0"/>
                    </a:lnTo>
                    <a:lnTo>
                      <a:pt x="11" y="2"/>
                    </a:lnTo>
                    <a:lnTo>
                      <a:pt x="2" y="2"/>
                    </a:lnTo>
                    <a:lnTo>
                      <a:pt x="0" y="4"/>
                    </a:lnTo>
                    <a:lnTo>
                      <a:pt x="0" y="9"/>
                    </a:lnTo>
                    <a:lnTo>
                      <a:pt x="4" y="9"/>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3" name="Freeform 5669"/>
              <p:cNvSpPr>
                <a:spLocks/>
              </p:cNvSpPr>
              <p:nvPr/>
            </p:nvSpPr>
            <p:spPr bwMode="auto">
              <a:xfrm>
                <a:off x="7569" y="7881"/>
                <a:ext cx="15" cy="10"/>
              </a:xfrm>
              <a:custGeom>
                <a:avLst/>
                <a:gdLst/>
                <a:ahLst/>
                <a:cxnLst>
                  <a:cxn ang="0">
                    <a:pos x="11" y="7"/>
                  </a:cxn>
                  <a:cxn ang="0">
                    <a:pos x="14" y="4"/>
                  </a:cxn>
                  <a:cxn ang="0">
                    <a:pos x="14" y="0"/>
                  </a:cxn>
                  <a:cxn ang="0">
                    <a:pos x="9" y="0"/>
                  </a:cxn>
                  <a:cxn ang="0">
                    <a:pos x="9" y="2"/>
                  </a:cxn>
                  <a:cxn ang="0">
                    <a:pos x="2" y="2"/>
                  </a:cxn>
                  <a:cxn ang="0">
                    <a:pos x="0" y="4"/>
                  </a:cxn>
                  <a:cxn ang="0">
                    <a:pos x="0" y="9"/>
                  </a:cxn>
                  <a:cxn ang="0">
                    <a:pos x="4" y="7"/>
                  </a:cxn>
                  <a:cxn ang="0">
                    <a:pos x="11" y="7"/>
                  </a:cxn>
                </a:cxnLst>
                <a:rect l="0" t="0" r="r" b="b"/>
                <a:pathLst>
                  <a:path w="15" h="10">
                    <a:moveTo>
                      <a:pt x="11" y="7"/>
                    </a:moveTo>
                    <a:lnTo>
                      <a:pt x="14" y="4"/>
                    </a:lnTo>
                    <a:lnTo>
                      <a:pt x="14" y="0"/>
                    </a:lnTo>
                    <a:lnTo>
                      <a:pt x="9" y="0"/>
                    </a:lnTo>
                    <a:lnTo>
                      <a:pt x="9" y="2"/>
                    </a:lnTo>
                    <a:lnTo>
                      <a:pt x="2" y="2"/>
                    </a:lnTo>
                    <a:lnTo>
                      <a:pt x="0" y="4"/>
                    </a:lnTo>
                    <a:lnTo>
                      <a:pt x="0" y="9"/>
                    </a:lnTo>
                    <a:lnTo>
                      <a:pt x="4" y="7"/>
                    </a:lnTo>
                    <a:lnTo>
                      <a:pt x="11"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4" name="Freeform 5670"/>
              <p:cNvSpPr>
                <a:spLocks/>
              </p:cNvSpPr>
              <p:nvPr/>
            </p:nvSpPr>
            <p:spPr bwMode="auto">
              <a:xfrm>
                <a:off x="7569" y="7881"/>
                <a:ext cx="15" cy="10"/>
              </a:xfrm>
              <a:custGeom>
                <a:avLst/>
                <a:gdLst/>
                <a:ahLst/>
                <a:cxnLst>
                  <a:cxn ang="0">
                    <a:pos x="14" y="4"/>
                  </a:cxn>
                  <a:cxn ang="0">
                    <a:pos x="14" y="0"/>
                  </a:cxn>
                  <a:cxn ang="0">
                    <a:pos x="9" y="2"/>
                  </a:cxn>
                  <a:cxn ang="0">
                    <a:pos x="0" y="2"/>
                  </a:cxn>
                  <a:cxn ang="0">
                    <a:pos x="0" y="9"/>
                  </a:cxn>
                  <a:cxn ang="0">
                    <a:pos x="4" y="7"/>
                  </a:cxn>
                  <a:cxn ang="0">
                    <a:pos x="11" y="7"/>
                  </a:cxn>
                  <a:cxn ang="0">
                    <a:pos x="14" y="4"/>
                  </a:cxn>
                </a:cxnLst>
                <a:rect l="0" t="0" r="r" b="b"/>
                <a:pathLst>
                  <a:path w="15" h="10">
                    <a:moveTo>
                      <a:pt x="14" y="4"/>
                    </a:moveTo>
                    <a:lnTo>
                      <a:pt x="14" y="0"/>
                    </a:lnTo>
                    <a:lnTo>
                      <a:pt x="9" y="2"/>
                    </a:lnTo>
                    <a:lnTo>
                      <a:pt x="0" y="2"/>
                    </a:lnTo>
                    <a:lnTo>
                      <a:pt x="0" y="9"/>
                    </a:lnTo>
                    <a:lnTo>
                      <a:pt x="4" y="7"/>
                    </a:lnTo>
                    <a:lnTo>
                      <a:pt x="11" y="7"/>
                    </a:lnTo>
                    <a:lnTo>
                      <a:pt x="14" y="4"/>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5" name="Freeform 5671"/>
              <p:cNvSpPr>
                <a:spLocks/>
              </p:cNvSpPr>
              <p:nvPr/>
            </p:nvSpPr>
            <p:spPr bwMode="auto">
              <a:xfrm>
                <a:off x="7572" y="7881"/>
                <a:ext cx="12" cy="10"/>
              </a:xfrm>
              <a:custGeom>
                <a:avLst/>
                <a:gdLst/>
                <a:ahLst/>
                <a:cxnLst>
                  <a:cxn ang="0">
                    <a:pos x="11" y="4"/>
                  </a:cxn>
                  <a:cxn ang="0">
                    <a:pos x="11" y="0"/>
                  </a:cxn>
                  <a:cxn ang="0">
                    <a:pos x="7" y="2"/>
                  </a:cxn>
                  <a:cxn ang="0">
                    <a:pos x="0" y="2"/>
                  </a:cxn>
                  <a:cxn ang="0">
                    <a:pos x="0" y="9"/>
                  </a:cxn>
                  <a:cxn ang="0">
                    <a:pos x="2" y="7"/>
                  </a:cxn>
                  <a:cxn ang="0">
                    <a:pos x="9" y="7"/>
                  </a:cxn>
                  <a:cxn ang="0">
                    <a:pos x="11" y="4"/>
                  </a:cxn>
                </a:cxnLst>
                <a:rect l="0" t="0" r="r" b="b"/>
                <a:pathLst>
                  <a:path w="12" h="10">
                    <a:moveTo>
                      <a:pt x="11" y="4"/>
                    </a:moveTo>
                    <a:lnTo>
                      <a:pt x="11" y="0"/>
                    </a:lnTo>
                    <a:lnTo>
                      <a:pt x="7" y="2"/>
                    </a:lnTo>
                    <a:lnTo>
                      <a:pt x="0" y="2"/>
                    </a:lnTo>
                    <a:lnTo>
                      <a:pt x="0" y="9"/>
                    </a:lnTo>
                    <a:lnTo>
                      <a:pt x="2" y="7"/>
                    </a:lnTo>
                    <a:lnTo>
                      <a:pt x="9" y="7"/>
                    </a:lnTo>
                    <a:lnTo>
                      <a:pt x="11" y="4"/>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6" name="Freeform 5672"/>
              <p:cNvSpPr>
                <a:spLocks/>
              </p:cNvSpPr>
              <p:nvPr/>
            </p:nvSpPr>
            <p:spPr bwMode="auto">
              <a:xfrm>
                <a:off x="7572" y="7881"/>
                <a:ext cx="12" cy="7"/>
              </a:xfrm>
              <a:custGeom>
                <a:avLst/>
                <a:gdLst/>
                <a:ahLst/>
                <a:cxnLst>
                  <a:cxn ang="0">
                    <a:pos x="9" y="7"/>
                  </a:cxn>
                  <a:cxn ang="0">
                    <a:pos x="11" y="4"/>
                  </a:cxn>
                  <a:cxn ang="0">
                    <a:pos x="11" y="0"/>
                  </a:cxn>
                  <a:cxn ang="0">
                    <a:pos x="7" y="2"/>
                  </a:cxn>
                  <a:cxn ang="0">
                    <a:pos x="0" y="2"/>
                  </a:cxn>
                  <a:cxn ang="0">
                    <a:pos x="0" y="7"/>
                  </a:cxn>
                  <a:cxn ang="0">
                    <a:pos x="9" y="7"/>
                  </a:cxn>
                </a:cxnLst>
                <a:rect l="0" t="0" r="r" b="b"/>
                <a:pathLst>
                  <a:path w="12" h="7">
                    <a:moveTo>
                      <a:pt x="9" y="7"/>
                    </a:moveTo>
                    <a:lnTo>
                      <a:pt x="11" y="4"/>
                    </a:lnTo>
                    <a:lnTo>
                      <a:pt x="11" y="0"/>
                    </a:lnTo>
                    <a:lnTo>
                      <a:pt x="7" y="2"/>
                    </a:lnTo>
                    <a:lnTo>
                      <a:pt x="0" y="2"/>
                    </a:lnTo>
                    <a:lnTo>
                      <a:pt x="0"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7" name="Freeform 5673"/>
              <p:cNvSpPr>
                <a:spLocks/>
              </p:cNvSpPr>
              <p:nvPr/>
            </p:nvSpPr>
            <p:spPr bwMode="auto">
              <a:xfrm>
                <a:off x="7574" y="7881"/>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8" name="Freeform 5674"/>
              <p:cNvSpPr>
                <a:spLocks/>
              </p:cNvSpPr>
              <p:nvPr/>
            </p:nvSpPr>
            <p:spPr bwMode="auto">
              <a:xfrm>
                <a:off x="7562" y="7809"/>
                <a:ext cx="14" cy="0"/>
              </a:xfrm>
              <a:custGeom>
                <a:avLst/>
                <a:gdLst/>
                <a:ahLst/>
                <a:cxnLst>
                  <a:cxn ang="0">
                    <a:pos x="0" y="0"/>
                  </a:cxn>
                  <a:cxn ang="0">
                    <a:pos x="14" y="0"/>
                  </a:cxn>
                </a:cxnLst>
                <a:rect l="0" t="0" r="r" b="b"/>
                <a:pathLst>
                  <a:path w="14">
                    <a:moveTo>
                      <a:pt x="0" y="0"/>
                    </a:moveTo>
                    <a:lnTo>
                      <a:pt x="14"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9" name="Freeform 5675"/>
              <p:cNvSpPr>
                <a:spLocks/>
              </p:cNvSpPr>
              <p:nvPr/>
            </p:nvSpPr>
            <p:spPr bwMode="auto">
              <a:xfrm>
                <a:off x="7562" y="7809"/>
                <a:ext cx="14" cy="0"/>
              </a:xfrm>
              <a:custGeom>
                <a:avLst/>
                <a:gdLst/>
                <a:ahLst/>
                <a:cxnLst>
                  <a:cxn ang="0">
                    <a:pos x="0" y="0"/>
                  </a:cxn>
                  <a:cxn ang="0">
                    <a:pos x="14" y="0"/>
                  </a:cxn>
                </a:cxnLst>
                <a:rect l="0" t="0" r="r" b="b"/>
                <a:pathLst>
                  <a:path w="14">
                    <a:moveTo>
                      <a:pt x="0" y="0"/>
                    </a:moveTo>
                    <a:lnTo>
                      <a:pt x="14"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0" name="Freeform 5676"/>
              <p:cNvSpPr>
                <a:spLocks/>
              </p:cNvSpPr>
              <p:nvPr/>
            </p:nvSpPr>
            <p:spPr bwMode="auto">
              <a:xfrm>
                <a:off x="7562" y="7809"/>
                <a:ext cx="14" cy="0"/>
              </a:xfrm>
              <a:custGeom>
                <a:avLst/>
                <a:gdLst/>
                <a:ahLst/>
                <a:cxnLst>
                  <a:cxn ang="0">
                    <a:pos x="0" y="0"/>
                  </a:cxn>
                  <a:cxn ang="0">
                    <a:pos x="14" y="0"/>
                  </a:cxn>
                </a:cxnLst>
                <a:rect l="0" t="0" r="r" b="b"/>
                <a:pathLst>
                  <a:path w="14">
                    <a:moveTo>
                      <a:pt x="0" y="0"/>
                    </a:moveTo>
                    <a:lnTo>
                      <a:pt x="14"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1" name="Freeform 5677"/>
              <p:cNvSpPr>
                <a:spLocks/>
              </p:cNvSpPr>
              <p:nvPr/>
            </p:nvSpPr>
            <p:spPr bwMode="auto">
              <a:xfrm>
                <a:off x="7564" y="7809"/>
                <a:ext cx="12" cy="0"/>
              </a:xfrm>
              <a:custGeom>
                <a:avLst/>
                <a:gdLst/>
                <a:ahLst/>
                <a:cxnLst>
                  <a:cxn ang="0">
                    <a:pos x="0" y="0"/>
                  </a:cxn>
                  <a:cxn ang="0">
                    <a:pos x="12" y="0"/>
                  </a:cxn>
                </a:cxnLst>
                <a:rect l="0" t="0" r="r" b="b"/>
                <a:pathLst>
                  <a:path w="12">
                    <a:moveTo>
                      <a:pt x="0" y="0"/>
                    </a:moveTo>
                    <a:lnTo>
                      <a:pt x="12"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2" name="Freeform 5678"/>
              <p:cNvSpPr>
                <a:spLocks/>
              </p:cNvSpPr>
              <p:nvPr/>
            </p:nvSpPr>
            <p:spPr bwMode="auto">
              <a:xfrm>
                <a:off x="7564" y="7809"/>
                <a:ext cx="12" cy="0"/>
              </a:xfrm>
              <a:custGeom>
                <a:avLst/>
                <a:gdLst/>
                <a:ahLst/>
                <a:cxnLst>
                  <a:cxn ang="0">
                    <a:pos x="0" y="0"/>
                  </a:cxn>
                  <a:cxn ang="0">
                    <a:pos x="12" y="0"/>
                  </a:cxn>
                </a:cxnLst>
                <a:rect l="0" t="0" r="r" b="b"/>
                <a:pathLst>
                  <a:path w="12">
                    <a:moveTo>
                      <a:pt x="0" y="0"/>
                    </a:moveTo>
                    <a:lnTo>
                      <a:pt x="12"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3" name="Freeform 5679"/>
              <p:cNvSpPr>
                <a:spLocks/>
              </p:cNvSpPr>
              <p:nvPr/>
            </p:nvSpPr>
            <p:spPr bwMode="auto">
              <a:xfrm>
                <a:off x="7564" y="7809"/>
                <a:ext cx="12" cy="0"/>
              </a:xfrm>
              <a:custGeom>
                <a:avLst/>
                <a:gdLst/>
                <a:ahLst/>
                <a:cxnLst>
                  <a:cxn ang="0">
                    <a:pos x="0" y="0"/>
                  </a:cxn>
                  <a:cxn ang="0">
                    <a:pos x="12" y="0"/>
                  </a:cxn>
                </a:cxnLst>
                <a:rect l="0" t="0" r="r" b="b"/>
                <a:pathLst>
                  <a:path w="12">
                    <a:moveTo>
                      <a:pt x="0" y="0"/>
                    </a:moveTo>
                    <a:lnTo>
                      <a:pt x="12"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4" name="Freeform 5680"/>
              <p:cNvSpPr>
                <a:spLocks/>
              </p:cNvSpPr>
              <p:nvPr/>
            </p:nvSpPr>
            <p:spPr bwMode="auto">
              <a:xfrm>
                <a:off x="7567" y="7809"/>
                <a:ext cx="9" cy="0"/>
              </a:xfrm>
              <a:custGeom>
                <a:avLst/>
                <a:gdLst/>
                <a:ahLst/>
                <a:cxnLst>
                  <a:cxn ang="0">
                    <a:pos x="0" y="0"/>
                  </a:cxn>
                  <a:cxn ang="0">
                    <a:pos x="9" y="0"/>
                  </a:cxn>
                </a:cxnLst>
                <a:rect l="0" t="0" r="r" b="b"/>
                <a:pathLst>
                  <a:path w="9">
                    <a:moveTo>
                      <a:pt x="0" y="0"/>
                    </a:moveTo>
                    <a:lnTo>
                      <a:pt x="9"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5" name="Freeform 5681"/>
              <p:cNvSpPr>
                <a:spLocks/>
              </p:cNvSpPr>
              <p:nvPr/>
            </p:nvSpPr>
            <p:spPr bwMode="auto">
              <a:xfrm>
                <a:off x="7567" y="7809"/>
                <a:ext cx="9" cy="0"/>
              </a:xfrm>
              <a:custGeom>
                <a:avLst/>
                <a:gdLst/>
                <a:ahLst/>
                <a:cxnLst>
                  <a:cxn ang="0">
                    <a:pos x="0" y="0"/>
                  </a:cxn>
                  <a:cxn ang="0">
                    <a:pos x="9" y="0"/>
                  </a:cxn>
                </a:cxnLst>
                <a:rect l="0" t="0" r="r" b="b"/>
                <a:pathLst>
                  <a:path w="9">
                    <a:moveTo>
                      <a:pt x="0" y="0"/>
                    </a:moveTo>
                    <a:lnTo>
                      <a:pt x="9"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6" name="Freeform 5682"/>
              <p:cNvSpPr>
                <a:spLocks/>
              </p:cNvSpPr>
              <p:nvPr/>
            </p:nvSpPr>
            <p:spPr bwMode="auto">
              <a:xfrm>
                <a:off x="7569" y="7809"/>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7" name="Freeform 5683"/>
              <p:cNvSpPr>
                <a:spLocks/>
              </p:cNvSpPr>
              <p:nvPr/>
            </p:nvSpPr>
            <p:spPr bwMode="auto">
              <a:xfrm>
                <a:off x="7569" y="7809"/>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8" name="Freeform 5684"/>
              <p:cNvSpPr>
                <a:spLocks/>
              </p:cNvSpPr>
              <p:nvPr/>
            </p:nvSpPr>
            <p:spPr bwMode="auto">
              <a:xfrm>
                <a:off x="7572" y="7809"/>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9" name="Freeform 5685"/>
              <p:cNvSpPr>
                <a:spLocks/>
              </p:cNvSpPr>
              <p:nvPr/>
            </p:nvSpPr>
            <p:spPr bwMode="auto">
              <a:xfrm>
                <a:off x="7572" y="7809"/>
                <a:ext cx="4" cy="0"/>
              </a:xfrm>
              <a:custGeom>
                <a:avLst/>
                <a:gdLst/>
                <a:ahLst/>
                <a:cxnLst>
                  <a:cxn ang="0">
                    <a:pos x="0" y="0"/>
                  </a:cxn>
                  <a:cxn ang="0">
                    <a:pos x="4" y="0"/>
                  </a:cxn>
                </a:cxnLst>
                <a:rect l="0" t="0" r="r" b="b"/>
                <a:pathLst>
                  <a:path w="4">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0" name="Freeform 5686"/>
              <p:cNvSpPr>
                <a:spLocks/>
              </p:cNvSpPr>
              <p:nvPr/>
            </p:nvSpPr>
            <p:spPr bwMode="auto">
              <a:xfrm>
                <a:off x="7572" y="7814"/>
                <a:ext cx="12" cy="65"/>
              </a:xfrm>
              <a:custGeom>
                <a:avLst/>
                <a:gdLst/>
                <a:ahLst/>
                <a:cxnLst>
                  <a:cxn ang="0">
                    <a:pos x="11" y="47"/>
                  </a:cxn>
                  <a:cxn ang="0">
                    <a:pos x="9" y="31"/>
                  </a:cxn>
                  <a:cxn ang="0">
                    <a:pos x="7" y="16"/>
                  </a:cxn>
                  <a:cxn ang="0">
                    <a:pos x="4" y="0"/>
                  </a:cxn>
                  <a:cxn ang="0">
                    <a:pos x="0" y="0"/>
                  </a:cxn>
                  <a:cxn ang="0">
                    <a:pos x="4" y="33"/>
                  </a:cxn>
                  <a:cxn ang="0">
                    <a:pos x="7" y="47"/>
                  </a:cxn>
                  <a:cxn ang="0">
                    <a:pos x="7" y="64"/>
                  </a:cxn>
                  <a:cxn ang="0">
                    <a:pos x="11" y="64"/>
                  </a:cxn>
                  <a:cxn ang="0">
                    <a:pos x="11" y="47"/>
                  </a:cxn>
                </a:cxnLst>
                <a:rect l="0" t="0" r="r" b="b"/>
                <a:pathLst>
                  <a:path w="12" h="65">
                    <a:moveTo>
                      <a:pt x="11" y="47"/>
                    </a:moveTo>
                    <a:lnTo>
                      <a:pt x="9" y="31"/>
                    </a:lnTo>
                    <a:lnTo>
                      <a:pt x="7" y="16"/>
                    </a:lnTo>
                    <a:lnTo>
                      <a:pt x="4" y="0"/>
                    </a:lnTo>
                    <a:lnTo>
                      <a:pt x="0" y="0"/>
                    </a:lnTo>
                    <a:lnTo>
                      <a:pt x="4" y="33"/>
                    </a:lnTo>
                    <a:lnTo>
                      <a:pt x="7" y="47"/>
                    </a:lnTo>
                    <a:lnTo>
                      <a:pt x="7" y="64"/>
                    </a:lnTo>
                    <a:lnTo>
                      <a:pt x="11" y="64"/>
                    </a:lnTo>
                    <a:lnTo>
                      <a:pt x="11" y="4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1" name="Freeform 5687"/>
              <p:cNvSpPr>
                <a:spLocks/>
              </p:cNvSpPr>
              <p:nvPr/>
            </p:nvSpPr>
            <p:spPr bwMode="auto">
              <a:xfrm>
                <a:off x="7572" y="7814"/>
                <a:ext cx="9"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9" h="65">
                    <a:moveTo>
                      <a:pt x="9" y="31"/>
                    </a:moveTo>
                    <a:lnTo>
                      <a:pt x="7" y="16"/>
                    </a:lnTo>
                    <a:lnTo>
                      <a:pt x="4" y="0"/>
                    </a:lnTo>
                    <a:lnTo>
                      <a:pt x="0" y="0"/>
                    </a:lnTo>
                    <a:lnTo>
                      <a:pt x="4" y="33"/>
                    </a:lnTo>
                    <a:lnTo>
                      <a:pt x="4" y="64"/>
                    </a:lnTo>
                    <a:lnTo>
                      <a:pt x="9" y="64"/>
                    </a:lnTo>
                    <a:lnTo>
                      <a:pt x="9" y="31"/>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2" name="Freeform 5688"/>
              <p:cNvSpPr>
                <a:spLocks/>
              </p:cNvSpPr>
              <p:nvPr/>
            </p:nvSpPr>
            <p:spPr bwMode="auto">
              <a:xfrm>
                <a:off x="7572" y="7814"/>
                <a:ext cx="9" cy="65"/>
              </a:xfrm>
              <a:custGeom>
                <a:avLst/>
                <a:gdLst/>
                <a:ahLst/>
                <a:cxnLst>
                  <a:cxn ang="0">
                    <a:pos x="4" y="0"/>
                  </a:cxn>
                  <a:cxn ang="0">
                    <a:pos x="0" y="0"/>
                  </a:cxn>
                  <a:cxn ang="0">
                    <a:pos x="2" y="16"/>
                  </a:cxn>
                  <a:cxn ang="0">
                    <a:pos x="2" y="33"/>
                  </a:cxn>
                  <a:cxn ang="0">
                    <a:pos x="4" y="47"/>
                  </a:cxn>
                  <a:cxn ang="0">
                    <a:pos x="4" y="64"/>
                  </a:cxn>
                  <a:cxn ang="0">
                    <a:pos x="9" y="64"/>
                  </a:cxn>
                  <a:cxn ang="0">
                    <a:pos x="9" y="47"/>
                  </a:cxn>
                  <a:cxn ang="0">
                    <a:pos x="7" y="31"/>
                  </a:cxn>
                  <a:cxn ang="0">
                    <a:pos x="7" y="16"/>
                  </a:cxn>
                  <a:cxn ang="0">
                    <a:pos x="4" y="0"/>
                  </a:cxn>
                </a:cxnLst>
                <a:rect l="0" t="0" r="r" b="b"/>
                <a:pathLst>
                  <a:path w="9" h="65">
                    <a:moveTo>
                      <a:pt x="4" y="0"/>
                    </a:moveTo>
                    <a:lnTo>
                      <a:pt x="0" y="0"/>
                    </a:lnTo>
                    <a:lnTo>
                      <a:pt x="2" y="16"/>
                    </a:lnTo>
                    <a:lnTo>
                      <a:pt x="2" y="33"/>
                    </a:lnTo>
                    <a:lnTo>
                      <a:pt x="4" y="47"/>
                    </a:lnTo>
                    <a:lnTo>
                      <a:pt x="4" y="64"/>
                    </a:lnTo>
                    <a:lnTo>
                      <a:pt x="9" y="64"/>
                    </a:lnTo>
                    <a:lnTo>
                      <a:pt x="9" y="47"/>
                    </a:lnTo>
                    <a:lnTo>
                      <a:pt x="7" y="31"/>
                    </a:lnTo>
                    <a:lnTo>
                      <a:pt x="7" y="16"/>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3" name="Freeform 5689"/>
              <p:cNvSpPr>
                <a:spLocks/>
              </p:cNvSpPr>
              <p:nvPr/>
            </p:nvSpPr>
            <p:spPr bwMode="auto">
              <a:xfrm>
                <a:off x="7569" y="7814"/>
                <a:ext cx="12" cy="65"/>
              </a:xfrm>
              <a:custGeom>
                <a:avLst/>
                <a:gdLst/>
                <a:ahLst/>
                <a:cxnLst>
                  <a:cxn ang="0">
                    <a:pos x="7" y="47"/>
                  </a:cxn>
                  <a:cxn ang="0">
                    <a:pos x="7" y="64"/>
                  </a:cxn>
                  <a:cxn ang="0">
                    <a:pos x="11" y="64"/>
                  </a:cxn>
                  <a:cxn ang="0">
                    <a:pos x="9" y="47"/>
                  </a:cxn>
                  <a:cxn ang="0">
                    <a:pos x="9" y="31"/>
                  </a:cxn>
                  <a:cxn ang="0">
                    <a:pos x="7" y="16"/>
                  </a:cxn>
                  <a:cxn ang="0">
                    <a:pos x="4" y="0"/>
                  </a:cxn>
                  <a:cxn ang="0">
                    <a:pos x="0" y="0"/>
                  </a:cxn>
                  <a:cxn ang="0">
                    <a:pos x="4" y="33"/>
                  </a:cxn>
                  <a:cxn ang="0">
                    <a:pos x="7" y="47"/>
                  </a:cxn>
                </a:cxnLst>
                <a:rect l="0" t="0" r="r" b="b"/>
                <a:pathLst>
                  <a:path w="12" h="65">
                    <a:moveTo>
                      <a:pt x="7" y="47"/>
                    </a:moveTo>
                    <a:lnTo>
                      <a:pt x="7" y="64"/>
                    </a:lnTo>
                    <a:lnTo>
                      <a:pt x="11" y="64"/>
                    </a:lnTo>
                    <a:lnTo>
                      <a:pt x="9" y="47"/>
                    </a:lnTo>
                    <a:lnTo>
                      <a:pt x="9" y="31"/>
                    </a:lnTo>
                    <a:lnTo>
                      <a:pt x="7" y="16"/>
                    </a:lnTo>
                    <a:lnTo>
                      <a:pt x="4" y="0"/>
                    </a:lnTo>
                    <a:lnTo>
                      <a:pt x="0" y="0"/>
                    </a:lnTo>
                    <a:lnTo>
                      <a:pt x="4" y="33"/>
                    </a:lnTo>
                    <a:lnTo>
                      <a:pt x="7" y="4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4" name="Freeform 5690"/>
              <p:cNvSpPr>
                <a:spLocks/>
              </p:cNvSpPr>
              <p:nvPr/>
            </p:nvSpPr>
            <p:spPr bwMode="auto">
              <a:xfrm>
                <a:off x="7569" y="7814"/>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5" name="Freeform 5691"/>
              <p:cNvSpPr>
                <a:spLocks/>
              </p:cNvSpPr>
              <p:nvPr/>
            </p:nvSpPr>
            <p:spPr bwMode="auto">
              <a:xfrm>
                <a:off x="7567" y="7814"/>
                <a:ext cx="12" cy="65"/>
              </a:xfrm>
              <a:custGeom>
                <a:avLst/>
                <a:gdLst/>
                <a:ahLst/>
                <a:cxnLst>
                  <a:cxn ang="0">
                    <a:pos x="9" y="31"/>
                  </a:cxn>
                  <a:cxn ang="0">
                    <a:pos x="9" y="16"/>
                  </a:cxn>
                  <a:cxn ang="0">
                    <a:pos x="4" y="0"/>
                  </a:cxn>
                  <a:cxn ang="0">
                    <a:pos x="0" y="0"/>
                  </a:cxn>
                  <a:cxn ang="0">
                    <a:pos x="4" y="16"/>
                  </a:cxn>
                  <a:cxn ang="0">
                    <a:pos x="4" y="33"/>
                  </a:cxn>
                  <a:cxn ang="0">
                    <a:pos x="7" y="47"/>
                  </a:cxn>
                  <a:cxn ang="0">
                    <a:pos x="7" y="64"/>
                  </a:cxn>
                  <a:cxn ang="0">
                    <a:pos x="11" y="64"/>
                  </a:cxn>
                  <a:cxn ang="0">
                    <a:pos x="11" y="47"/>
                  </a:cxn>
                  <a:cxn ang="0">
                    <a:pos x="9" y="31"/>
                  </a:cxn>
                </a:cxnLst>
                <a:rect l="0" t="0" r="r" b="b"/>
                <a:pathLst>
                  <a:path w="12" h="65">
                    <a:moveTo>
                      <a:pt x="9" y="31"/>
                    </a:moveTo>
                    <a:lnTo>
                      <a:pt x="9" y="16"/>
                    </a:lnTo>
                    <a:lnTo>
                      <a:pt x="4" y="0"/>
                    </a:lnTo>
                    <a:lnTo>
                      <a:pt x="0" y="0"/>
                    </a:lnTo>
                    <a:lnTo>
                      <a:pt x="4" y="16"/>
                    </a:lnTo>
                    <a:lnTo>
                      <a:pt x="4" y="33"/>
                    </a:lnTo>
                    <a:lnTo>
                      <a:pt x="7" y="47"/>
                    </a:lnTo>
                    <a:lnTo>
                      <a:pt x="7" y="64"/>
                    </a:lnTo>
                    <a:lnTo>
                      <a:pt x="11" y="64"/>
                    </a:lnTo>
                    <a:lnTo>
                      <a:pt x="11" y="47"/>
                    </a:lnTo>
                    <a:lnTo>
                      <a:pt x="9" y="31"/>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6" name="Freeform 5692"/>
              <p:cNvSpPr>
                <a:spLocks/>
              </p:cNvSpPr>
              <p:nvPr/>
            </p:nvSpPr>
            <p:spPr bwMode="auto">
              <a:xfrm>
                <a:off x="7567" y="7814"/>
                <a:ext cx="9"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9" h="65">
                    <a:moveTo>
                      <a:pt x="9" y="31"/>
                    </a:moveTo>
                    <a:lnTo>
                      <a:pt x="7" y="16"/>
                    </a:lnTo>
                    <a:lnTo>
                      <a:pt x="4" y="0"/>
                    </a:lnTo>
                    <a:lnTo>
                      <a:pt x="0" y="0"/>
                    </a:lnTo>
                    <a:lnTo>
                      <a:pt x="4" y="33"/>
                    </a:lnTo>
                    <a:lnTo>
                      <a:pt x="4" y="64"/>
                    </a:lnTo>
                    <a:lnTo>
                      <a:pt x="9" y="64"/>
                    </a:lnTo>
                    <a:lnTo>
                      <a:pt x="9" y="31"/>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7" name="Freeform 5693"/>
              <p:cNvSpPr>
                <a:spLocks/>
              </p:cNvSpPr>
              <p:nvPr/>
            </p:nvSpPr>
            <p:spPr bwMode="auto">
              <a:xfrm>
                <a:off x="7564" y="7814"/>
                <a:ext cx="12" cy="65"/>
              </a:xfrm>
              <a:custGeom>
                <a:avLst/>
                <a:gdLst/>
                <a:ahLst/>
                <a:cxnLst>
                  <a:cxn ang="0">
                    <a:pos x="7" y="0"/>
                  </a:cxn>
                  <a:cxn ang="0">
                    <a:pos x="0" y="0"/>
                  </a:cxn>
                  <a:cxn ang="0">
                    <a:pos x="4" y="16"/>
                  </a:cxn>
                  <a:cxn ang="0">
                    <a:pos x="4" y="33"/>
                  </a:cxn>
                  <a:cxn ang="0">
                    <a:pos x="7" y="47"/>
                  </a:cxn>
                  <a:cxn ang="0">
                    <a:pos x="7" y="64"/>
                  </a:cxn>
                  <a:cxn ang="0">
                    <a:pos x="11" y="64"/>
                  </a:cxn>
                  <a:cxn ang="0">
                    <a:pos x="11" y="47"/>
                  </a:cxn>
                  <a:cxn ang="0">
                    <a:pos x="9" y="31"/>
                  </a:cxn>
                  <a:cxn ang="0">
                    <a:pos x="9" y="16"/>
                  </a:cxn>
                  <a:cxn ang="0">
                    <a:pos x="7" y="0"/>
                  </a:cxn>
                </a:cxnLst>
                <a:rect l="0" t="0" r="r" b="b"/>
                <a:pathLst>
                  <a:path w="12" h="65">
                    <a:moveTo>
                      <a:pt x="7" y="0"/>
                    </a:moveTo>
                    <a:lnTo>
                      <a:pt x="0" y="0"/>
                    </a:lnTo>
                    <a:lnTo>
                      <a:pt x="4" y="16"/>
                    </a:lnTo>
                    <a:lnTo>
                      <a:pt x="4" y="33"/>
                    </a:lnTo>
                    <a:lnTo>
                      <a:pt x="7" y="47"/>
                    </a:lnTo>
                    <a:lnTo>
                      <a:pt x="7" y="64"/>
                    </a:lnTo>
                    <a:lnTo>
                      <a:pt x="11" y="64"/>
                    </a:lnTo>
                    <a:lnTo>
                      <a:pt x="11" y="47"/>
                    </a:lnTo>
                    <a:lnTo>
                      <a:pt x="9" y="31"/>
                    </a:lnTo>
                    <a:lnTo>
                      <a:pt x="9" y="16"/>
                    </a:lnTo>
                    <a:lnTo>
                      <a:pt x="7"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8" name="Freeform 5694"/>
              <p:cNvSpPr>
                <a:spLocks/>
              </p:cNvSpPr>
              <p:nvPr/>
            </p:nvSpPr>
            <p:spPr bwMode="auto">
              <a:xfrm>
                <a:off x="7564" y="7814"/>
                <a:ext cx="12" cy="65"/>
              </a:xfrm>
              <a:custGeom>
                <a:avLst/>
                <a:gdLst/>
                <a:ahLst/>
                <a:cxnLst>
                  <a:cxn ang="0">
                    <a:pos x="11" y="47"/>
                  </a:cxn>
                  <a:cxn ang="0">
                    <a:pos x="9" y="31"/>
                  </a:cxn>
                  <a:cxn ang="0">
                    <a:pos x="7" y="16"/>
                  </a:cxn>
                  <a:cxn ang="0">
                    <a:pos x="4" y="0"/>
                  </a:cxn>
                  <a:cxn ang="0">
                    <a:pos x="0" y="0"/>
                  </a:cxn>
                  <a:cxn ang="0">
                    <a:pos x="4" y="33"/>
                  </a:cxn>
                  <a:cxn ang="0">
                    <a:pos x="7" y="47"/>
                  </a:cxn>
                  <a:cxn ang="0">
                    <a:pos x="7" y="64"/>
                  </a:cxn>
                  <a:cxn ang="0">
                    <a:pos x="11" y="64"/>
                  </a:cxn>
                  <a:cxn ang="0">
                    <a:pos x="11" y="47"/>
                  </a:cxn>
                </a:cxnLst>
                <a:rect l="0" t="0" r="r" b="b"/>
                <a:pathLst>
                  <a:path w="12" h="65">
                    <a:moveTo>
                      <a:pt x="11" y="47"/>
                    </a:moveTo>
                    <a:lnTo>
                      <a:pt x="9" y="31"/>
                    </a:lnTo>
                    <a:lnTo>
                      <a:pt x="7" y="16"/>
                    </a:lnTo>
                    <a:lnTo>
                      <a:pt x="4" y="0"/>
                    </a:lnTo>
                    <a:lnTo>
                      <a:pt x="0" y="0"/>
                    </a:lnTo>
                    <a:lnTo>
                      <a:pt x="4" y="33"/>
                    </a:lnTo>
                    <a:lnTo>
                      <a:pt x="7" y="47"/>
                    </a:lnTo>
                    <a:lnTo>
                      <a:pt x="7" y="64"/>
                    </a:lnTo>
                    <a:lnTo>
                      <a:pt x="11" y="64"/>
                    </a:lnTo>
                    <a:lnTo>
                      <a:pt x="11" y="47"/>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9" name="Freeform 5695"/>
              <p:cNvSpPr>
                <a:spLocks/>
              </p:cNvSpPr>
              <p:nvPr/>
            </p:nvSpPr>
            <p:spPr bwMode="auto">
              <a:xfrm>
                <a:off x="7564" y="7814"/>
                <a:ext cx="10" cy="65"/>
              </a:xfrm>
              <a:custGeom>
                <a:avLst/>
                <a:gdLst/>
                <a:ahLst/>
                <a:cxnLst>
                  <a:cxn ang="0">
                    <a:pos x="9" y="31"/>
                  </a:cxn>
                  <a:cxn ang="0">
                    <a:pos x="7" y="16"/>
                  </a:cxn>
                  <a:cxn ang="0">
                    <a:pos x="4" y="0"/>
                  </a:cxn>
                  <a:cxn ang="0">
                    <a:pos x="0" y="0"/>
                  </a:cxn>
                  <a:cxn ang="0">
                    <a:pos x="4" y="33"/>
                  </a:cxn>
                  <a:cxn ang="0">
                    <a:pos x="4" y="64"/>
                  </a:cxn>
                  <a:cxn ang="0">
                    <a:pos x="9" y="64"/>
                  </a:cxn>
                  <a:cxn ang="0">
                    <a:pos x="9" y="31"/>
                  </a:cxn>
                </a:cxnLst>
                <a:rect l="0" t="0" r="r" b="b"/>
                <a:pathLst>
                  <a:path w="10" h="65">
                    <a:moveTo>
                      <a:pt x="9" y="31"/>
                    </a:moveTo>
                    <a:lnTo>
                      <a:pt x="7" y="16"/>
                    </a:lnTo>
                    <a:lnTo>
                      <a:pt x="4" y="0"/>
                    </a:lnTo>
                    <a:lnTo>
                      <a:pt x="0" y="0"/>
                    </a:lnTo>
                    <a:lnTo>
                      <a:pt x="4" y="33"/>
                    </a:lnTo>
                    <a:lnTo>
                      <a:pt x="4" y="64"/>
                    </a:lnTo>
                    <a:lnTo>
                      <a:pt x="9" y="64"/>
                    </a:lnTo>
                    <a:lnTo>
                      <a:pt x="9" y="31"/>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0" name="Freeform 5696"/>
              <p:cNvSpPr>
                <a:spLocks/>
              </p:cNvSpPr>
              <p:nvPr/>
            </p:nvSpPr>
            <p:spPr bwMode="auto">
              <a:xfrm>
                <a:off x="7562" y="7814"/>
                <a:ext cx="12" cy="65"/>
              </a:xfrm>
              <a:custGeom>
                <a:avLst/>
                <a:gdLst/>
                <a:ahLst/>
                <a:cxnLst>
                  <a:cxn ang="0">
                    <a:pos x="7" y="0"/>
                  </a:cxn>
                  <a:cxn ang="0">
                    <a:pos x="0" y="0"/>
                  </a:cxn>
                  <a:cxn ang="0">
                    <a:pos x="4" y="33"/>
                  </a:cxn>
                  <a:cxn ang="0">
                    <a:pos x="7" y="47"/>
                  </a:cxn>
                  <a:cxn ang="0">
                    <a:pos x="7" y="64"/>
                  </a:cxn>
                  <a:cxn ang="0">
                    <a:pos x="12" y="64"/>
                  </a:cxn>
                  <a:cxn ang="0">
                    <a:pos x="12" y="47"/>
                  </a:cxn>
                  <a:cxn ang="0">
                    <a:pos x="9" y="31"/>
                  </a:cxn>
                  <a:cxn ang="0">
                    <a:pos x="9" y="16"/>
                  </a:cxn>
                  <a:cxn ang="0">
                    <a:pos x="7" y="0"/>
                  </a:cxn>
                </a:cxnLst>
                <a:rect l="0" t="0" r="r" b="b"/>
                <a:pathLst>
                  <a:path w="12" h="65">
                    <a:moveTo>
                      <a:pt x="7" y="0"/>
                    </a:moveTo>
                    <a:lnTo>
                      <a:pt x="0" y="0"/>
                    </a:lnTo>
                    <a:lnTo>
                      <a:pt x="4" y="33"/>
                    </a:lnTo>
                    <a:lnTo>
                      <a:pt x="7" y="47"/>
                    </a:lnTo>
                    <a:lnTo>
                      <a:pt x="7" y="64"/>
                    </a:lnTo>
                    <a:lnTo>
                      <a:pt x="12" y="64"/>
                    </a:lnTo>
                    <a:lnTo>
                      <a:pt x="12" y="47"/>
                    </a:lnTo>
                    <a:lnTo>
                      <a:pt x="9" y="31"/>
                    </a:lnTo>
                    <a:lnTo>
                      <a:pt x="9" y="16"/>
                    </a:lnTo>
                    <a:lnTo>
                      <a:pt x="7"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1" name="Freeform 5697"/>
              <p:cNvSpPr>
                <a:spLocks/>
              </p:cNvSpPr>
              <p:nvPr/>
            </p:nvSpPr>
            <p:spPr bwMode="auto">
              <a:xfrm>
                <a:off x="7562" y="7814"/>
                <a:ext cx="10" cy="65"/>
              </a:xfrm>
              <a:custGeom>
                <a:avLst/>
                <a:gdLst/>
                <a:ahLst/>
                <a:cxnLst>
                  <a:cxn ang="0">
                    <a:pos x="0" y="0"/>
                  </a:cxn>
                  <a:cxn ang="0">
                    <a:pos x="4" y="33"/>
                  </a:cxn>
                  <a:cxn ang="0">
                    <a:pos x="4" y="47"/>
                  </a:cxn>
                  <a:cxn ang="0">
                    <a:pos x="7" y="64"/>
                  </a:cxn>
                  <a:cxn ang="0">
                    <a:pos x="9" y="64"/>
                  </a:cxn>
                  <a:cxn ang="0">
                    <a:pos x="9" y="31"/>
                  </a:cxn>
                  <a:cxn ang="0">
                    <a:pos x="7" y="16"/>
                  </a:cxn>
                  <a:cxn ang="0">
                    <a:pos x="4" y="0"/>
                  </a:cxn>
                  <a:cxn ang="0">
                    <a:pos x="0" y="0"/>
                  </a:cxn>
                </a:cxnLst>
                <a:rect l="0" t="0" r="r" b="b"/>
                <a:pathLst>
                  <a:path w="10" h="65">
                    <a:moveTo>
                      <a:pt x="0" y="0"/>
                    </a:moveTo>
                    <a:lnTo>
                      <a:pt x="4" y="33"/>
                    </a:lnTo>
                    <a:lnTo>
                      <a:pt x="4" y="47"/>
                    </a:lnTo>
                    <a:lnTo>
                      <a:pt x="7" y="64"/>
                    </a:lnTo>
                    <a:lnTo>
                      <a:pt x="9" y="64"/>
                    </a:lnTo>
                    <a:lnTo>
                      <a:pt x="9" y="31"/>
                    </a:lnTo>
                    <a:lnTo>
                      <a:pt x="7" y="16"/>
                    </a:lnTo>
                    <a:lnTo>
                      <a:pt x="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2" name="Freeform 5698"/>
              <p:cNvSpPr>
                <a:spLocks/>
              </p:cNvSpPr>
              <p:nvPr/>
            </p:nvSpPr>
            <p:spPr bwMode="auto">
              <a:xfrm>
                <a:off x="7572" y="7670"/>
                <a:ext cx="211" cy="230"/>
              </a:xfrm>
              <a:custGeom>
                <a:avLst/>
                <a:gdLst/>
                <a:ahLst/>
                <a:cxnLst>
                  <a:cxn ang="0">
                    <a:pos x="211" y="211"/>
                  </a:cxn>
                  <a:cxn ang="0">
                    <a:pos x="208" y="12"/>
                  </a:cxn>
                  <a:cxn ang="0">
                    <a:pos x="52" y="0"/>
                  </a:cxn>
                  <a:cxn ang="0">
                    <a:pos x="0" y="4"/>
                  </a:cxn>
                  <a:cxn ang="0">
                    <a:pos x="0" y="213"/>
                  </a:cxn>
                  <a:cxn ang="0">
                    <a:pos x="11" y="213"/>
                  </a:cxn>
                  <a:cxn ang="0">
                    <a:pos x="11" y="220"/>
                  </a:cxn>
                  <a:cxn ang="0">
                    <a:pos x="52" y="230"/>
                  </a:cxn>
                  <a:cxn ang="0">
                    <a:pos x="187" y="211"/>
                  </a:cxn>
                  <a:cxn ang="0">
                    <a:pos x="211" y="211"/>
                  </a:cxn>
                </a:cxnLst>
                <a:rect l="0" t="0" r="r" b="b"/>
                <a:pathLst>
                  <a:path w="211" h="230">
                    <a:moveTo>
                      <a:pt x="211" y="211"/>
                    </a:moveTo>
                    <a:lnTo>
                      <a:pt x="208" y="12"/>
                    </a:lnTo>
                    <a:lnTo>
                      <a:pt x="52" y="0"/>
                    </a:lnTo>
                    <a:lnTo>
                      <a:pt x="0" y="4"/>
                    </a:lnTo>
                    <a:lnTo>
                      <a:pt x="0" y="213"/>
                    </a:lnTo>
                    <a:lnTo>
                      <a:pt x="11" y="213"/>
                    </a:lnTo>
                    <a:lnTo>
                      <a:pt x="11" y="220"/>
                    </a:lnTo>
                    <a:lnTo>
                      <a:pt x="52" y="230"/>
                    </a:lnTo>
                    <a:lnTo>
                      <a:pt x="187" y="211"/>
                    </a:lnTo>
                    <a:lnTo>
                      <a:pt x="211" y="211"/>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3" name="Freeform 5699"/>
              <p:cNvSpPr>
                <a:spLocks/>
              </p:cNvSpPr>
              <p:nvPr/>
            </p:nvSpPr>
            <p:spPr bwMode="auto">
              <a:xfrm>
                <a:off x="7634" y="7624"/>
                <a:ext cx="326" cy="298"/>
              </a:xfrm>
              <a:custGeom>
                <a:avLst/>
                <a:gdLst/>
                <a:ahLst/>
                <a:cxnLst>
                  <a:cxn ang="0">
                    <a:pos x="2" y="206"/>
                  </a:cxn>
                  <a:cxn ang="0">
                    <a:pos x="16" y="235"/>
                  </a:cxn>
                  <a:cxn ang="0">
                    <a:pos x="23" y="237"/>
                  </a:cxn>
                  <a:cxn ang="0">
                    <a:pos x="31" y="242"/>
                  </a:cxn>
                  <a:cxn ang="0">
                    <a:pos x="40" y="244"/>
                  </a:cxn>
                  <a:cxn ang="0">
                    <a:pos x="52" y="247"/>
                  </a:cxn>
                  <a:cxn ang="0">
                    <a:pos x="79" y="256"/>
                  </a:cxn>
                  <a:cxn ang="0">
                    <a:pos x="76" y="271"/>
                  </a:cxn>
                  <a:cxn ang="0">
                    <a:pos x="55" y="280"/>
                  </a:cxn>
                  <a:cxn ang="0">
                    <a:pos x="64" y="287"/>
                  </a:cxn>
                  <a:cxn ang="0">
                    <a:pos x="74" y="290"/>
                  </a:cxn>
                  <a:cxn ang="0">
                    <a:pos x="86" y="292"/>
                  </a:cxn>
                  <a:cxn ang="0">
                    <a:pos x="199" y="297"/>
                  </a:cxn>
                  <a:cxn ang="0">
                    <a:pos x="237" y="283"/>
                  </a:cxn>
                  <a:cxn ang="0">
                    <a:pos x="249" y="273"/>
                  </a:cxn>
                  <a:cxn ang="0">
                    <a:pos x="242" y="261"/>
                  </a:cxn>
                  <a:cxn ang="0">
                    <a:pos x="235" y="256"/>
                  </a:cxn>
                  <a:cxn ang="0">
                    <a:pos x="225" y="254"/>
                  </a:cxn>
                  <a:cxn ang="0">
                    <a:pos x="254" y="237"/>
                  </a:cxn>
                  <a:cxn ang="0">
                    <a:pos x="321" y="211"/>
                  </a:cxn>
                  <a:cxn ang="0">
                    <a:pos x="323" y="177"/>
                  </a:cxn>
                  <a:cxn ang="0">
                    <a:pos x="326" y="143"/>
                  </a:cxn>
                  <a:cxn ang="0">
                    <a:pos x="323" y="107"/>
                  </a:cxn>
                  <a:cxn ang="0">
                    <a:pos x="251" y="50"/>
                  </a:cxn>
                  <a:cxn ang="0">
                    <a:pos x="244" y="36"/>
                  </a:cxn>
                  <a:cxn ang="0">
                    <a:pos x="235" y="23"/>
                  </a:cxn>
                  <a:cxn ang="0">
                    <a:pos x="223" y="14"/>
                  </a:cxn>
                  <a:cxn ang="0">
                    <a:pos x="215" y="9"/>
                  </a:cxn>
                  <a:cxn ang="0">
                    <a:pos x="206" y="7"/>
                  </a:cxn>
                  <a:cxn ang="0">
                    <a:pos x="194" y="4"/>
                  </a:cxn>
                  <a:cxn ang="0">
                    <a:pos x="180" y="0"/>
                  </a:cxn>
                  <a:cxn ang="0">
                    <a:pos x="170" y="2"/>
                  </a:cxn>
                  <a:cxn ang="0">
                    <a:pos x="153" y="4"/>
                  </a:cxn>
                  <a:cxn ang="0">
                    <a:pos x="136" y="7"/>
                  </a:cxn>
                  <a:cxn ang="0">
                    <a:pos x="127" y="9"/>
                  </a:cxn>
                  <a:cxn ang="0">
                    <a:pos x="110" y="11"/>
                  </a:cxn>
                  <a:cxn ang="0">
                    <a:pos x="95" y="14"/>
                  </a:cxn>
                  <a:cxn ang="0">
                    <a:pos x="79" y="16"/>
                  </a:cxn>
                  <a:cxn ang="0">
                    <a:pos x="69" y="19"/>
                  </a:cxn>
                  <a:cxn ang="0">
                    <a:pos x="52" y="21"/>
                  </a:cxn>
                  <a:cxn ang="0">
                    <a:pos x="43" y="23"/>
                  </a:cxn>
                  <a:cxn ang="0">
                    <a:pos x="31" y="26"/>
                  </a:cxn>
                  <a:cxn ang="0">
                    <a:pos x="16" y="28"/>
                  </a:cxn>
                  <a:cxn ang="0">
                    <a:pos x="7" y="52"/>
                  </a:cxn>
                  <a:cxn ang="0">
                    <a:pos x="0" y="160"/>
                  </a:cxn>
                </a:cxnLst>
                <a:rect l="0" t="0" r="r" b="b"/>
                <a:pathLst>
                  <a:path w="326" h="298">
                    <a:moveTo>
                      <a:pt x="2" y="182"/>
                    </a:moveTo>
                    <a:lnTo>
                      <a:pt x="2" y="206"/>
                    </a:lnTo>
                    <a:lnTo>
                      <a:pt x="7" y="230"/>
                    </a:lnTo>
                    <a:lnTo>
                      <a:pt x="16" y="235"/>
                    </a:lnTo>
                    <a:lnTo>
                      <a:pt x="19" y="237"/>
                    </a:lnTo>
                    <a:lnTo>
                      <a:pt x="23" y="237"/>
                    </a:lnTo>
                    <a:lnTo>
                      <a:pt x="28" y="240"/>
                    </a:lnTo>
                    <a:lnTo>
                      <a:pt x="31" y="242"/>
                    </a:lnTo>
                    <a:lnTo>
                      <a:pt x="35" y="242"/>
                    </a:lnTo>
                    <a:lnTo>
                      <a:pt x="40" y="244"/>
                    </a:lnTo>
                    <a:lnTo>
                      <a:pt x="50" y="244"/>
                    </a:lnTo>
                    <a:lnTo>
                      <a:pt x="52" y="247"/>
                    </a:lnTo>
                    <a:lnTo>
                      <a:pt x="64" y="247"/>
                    </a:lnTo>
                    <a:lnTo>
                      <a:pt x="79" y="256"/>
                    </a:lnTo>
                    <a:lnTo>
                      <a:pt x="88" y="263"/>
                    </a:lnTo>
                    <a:lnTo>
                      <a:pt x="76" y="271"/>
                    </a:lnTo>
                    <a:lnTo>
                      <a:pt x="62" y="276"/>
                    </a:lnTo>
                    <a:lnTo>
                      <a:pt x="55" y="280"/>
                    </a:lnTo>
                    <a:lnTo>
                      <a:pt x="60" y="285"/>
                    </a:lnTo>
                    <a:lnTo>
                      <a:pt x="64" y="287"/>
                    </a:lnTo>
                    <a:lnTo>
                      <a:pt x="69" y="287"/>
                    </a:lnTo>
                    <a:lnTo>
                      <a:pt x="74" y="290"/>
                    </a:lnTo>
                    <a:lnTo>
                      <a:pt x="81" y="290"/>
                    </a:lnTo>
                    <a:lnTo>
                      <a:pt x="86" y="292"/>
                    </a:lnTo>
                    <a:lnTo>
                      <a:pt x="136" y="292"/>
                    </a:lnTo>
                    <a:lnTo>
                      <a:pt x="199" y="297"/>
                    </a:lnTo>
                    <a:lnTo>
                      <a:pt x="232" y="287"/>
                    </a:lnTo>
                    <a:lnTo>
                      <a:pt x="237" y="283"/>
                    </a:lnTo>
                    <a:lnTo>
                      <a:pt x="242" y="280"/>
                    </a:lnTo>
                    <a:lnTo>
                      <a:pt x="249" y="273"/>
                    </a:lnTo>
                    <a:lnTo>
                      <a:pt x="249" y="268"/>
                    </a:lnTo>
                    <a:lnTo>
                      <a:pt x="242" y="261"/>
                    </a:lnTo>
                    <a:lnTo>
                      <a:pt x="237" y="259"/>
                    </a:lnTo>
                    <a:lnTo>
                      <a:pt x="235" y="256"/>
                    </a:lnTo>
                    <a:lnTo>
                      <a:pt x="230" y="254"/>
                    </a:lnTo>
                    <a:lnTo>
                      <a:pt x="225" y="254"/>
                    </a:lnTo>
                    <a:lnTo>
                      <a:pt x="218" y="251"/>
                    </a:lnTo>
                    <a:lnTo>
                      <a:pt x="254" y="237"/>
                    </a:lnTo>
                    <a:lnTo>
                      <a:pt x="319" y="225"/>
                    </a:lnTo>
                    <a:lnTo>
                      <a:pt x="321" y="211"/>
                    </a:lnTo>
                    <a:lnTo>
                      <a:pt x="323" y="194"/>
                    </a:lnTo>
                    <a:lnTo>
                      <a:pt x="323" y="177"/>
                    </a:lnTo>
                    <a:lnTo>
                      <a:pt x="326" y="160"/>
                    </a:lnTo>
                    <a:lnTo>
                      <a:pt x="326" y="143"/>
                    </a:lnTo>
                    <a:lnTo>
                      <a:pt x="323" y="124"/>
                    </a:lnTo>
                    <a:lnTo>
                      <a:pt x="323" y="107"/>
                    </a:lnTo>
                    <a:lnTo>
                      <a:pt x="321" y="91"/>
                    </a:lnTo>
                    <a:lnTo>
                      <a:pt x="251" y="50"/>
                    </a:lnTo>
                    <a:lnTo>
                      <a:pt x="247" y="43"/>
                    </a:lnTo>
                    <a:lnTo>
                      <a:pt x="244" y="36"/>
                    </a:lnTo>
                    <a:lnTo>
                      <a:pt x="242" y="31"/>
                    </a:lnTo>
                    <a:lnTo>
                      <a:pt x="235" y="23"/>
                    </a:lnTo>
                    <a:lnTo>
                      <a:pt x="232" y="19"/>
                    </a:lnTo>
                    <a:lnTo>
                      <a:pt x="223" y="14"/>
                    </a:lnTo>
                    <a:lnTo>
                      <a:pt x="220" y="11"/>
                    </a:lnTo>
                    <a:lnTo>
                      <a:pt x="215" y="9"/>
                    </a:lnTo>
                    <a:lnTo>
                      <a:pt x="211" y="9"/>
                    </a:lnTo>
                    <a:lnTo>
                      <a:pt x="206" y="7"/>
                    </a:lnTo>
                    <a:lnTo>
                      <a:pt x="199" y="4"/>
                    </a:lnTo>
                    <a:lnTo>
                      <a:pt x="194" y="4"/>
                    </a:lnTo>
                    <a:lnTo>
                      <a:pt x="187" y="2"/>
                    </a:lnTo>
                    <a:lnTo>
                      <a:pt x="180" y="0"/>
                    </a:lnTo>
                    <a:lnTo>
                      <a:pt x="175" y="0"/>
                    </a:lnTo>
                    <a:lnTo>
                      <a:pt x="170" y="2"/>
                    </a:lnTo>
                    <a:lnTo>
                      <a:pt x="158" y="2"/>
                    </a:lnTo>
                    <a:lnTo>
                      <a:pt x="153" y="4"/>
                    </a:lnTo>
                    <a:lnTo>
                      <a:pt x="143" y="4"/>
                    </a:lnTo>
                    <a:lnTo>
                      <a:pt x="136" y="7"/>
                    </a:lnTo>
                    <a:lnTo>
                      <a:pt x="131" y="7"/>
                    </a:lnTo>
                    <a:lnTo>
                      <a:pt x="127" y="9"/>
                    </a:lnTo>
                    <a:lnTo>
                      <a:pt x="117" y="9"/>
                    </a:lnTo>
                    <a:lnTo>
                      <a:pt x="110" y="11"/>
                    </a:lnTo>
                    <a:lnTo>
                      <a:pt x="100" y="11"/>
                    </a:lnTo>
                    <a:lnTo>
                      <a:pt x="95" y="14"/>
                    </a:lnTo>
                    <a:lnTo>
                      <a:pt x="83" y="14"/>
                    </a:lnTo>
                    <a:lnTo>
                      <a:pt x="79" y="16"/>
                    </a:lnTo>
                    <a:lnTo>
                      <a:pt x="74" y="16"/>
                    </a:lnTo>
                    <a:lnTo>
                      <a:pt x="69" y="19"/>
                    </a:lnTo>
                    <a:lnTo>
                      <a:pt x="57" y="19"/>
                    </a:lnTo>
                    <a:lnTo>
                      <a:pt x="52" y="21"/>
                    </a:lnTo>
                    <a:lnTo>
                      <a:pt x="47" y="21"/>
                    </a:lnTo>
                    <a:lnTo>
                      <a:pt x="43" y="23"/>
                    </a:lnTo>
                    <a:lnTo>
                      <a:pt x="38" y="23"/>
                    </a:lnTo>
                    <a:lnTo>
                      <a:pt x="31" y="26"/>
                    </a:lnTo>
                    <a:lnTo>
                      <a:pt x="21" y="26"/>
                    </a:lnTo>
                    <a:lnTo>
                      <a:pt x="16" y="28"/>
                    </a:lnTo>
                    <a:lnTo>
                      <a:pt x="11" y="28"/>
                    </a:lnTo>
                    <a:lnTo>
                      <a:pt x="7" y="52"/>
                    </a:lnTo>
                    <a:lnTo>
                      <a:pt x="0" y="117"/>
                    </a:lnTo>
                    <a:lnTo>
                      <a:pt x="0" y="160"/>
                    </a:lnTo>
                    <a:lnTo>
                      <a:pt x="2" y="182"/>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4" name="Freeform 5700"/>
              <p:cNvSpPr>
                <a:spLocks/>
              </p:cNvSpPr>
              <p:nvPr/>
            </p:nvSpPr>
            <p:spPr bwMode="auto">
              <a:xfrm>
                <a:off x="7833" y="7629"/>
                <a:ext cx="5" cy="228"/>
              </a:xfrm>
              <a:custGeom>
                <a:avLst/>
                <a:gdLst/>
                <a:ahLst/>
                <a:cxnLst>
                  <a:cxn ang="0">
                    <a:pos x="2" y="0"/>
                  </a:cxn>
                  <a:cxn ang="0">
                    <a:pos x="0" y="35"/>
                  </a:cxn>
                  <a:cxn ang="0">
                    <a:pos x="0" y="191"/>
                  </a:cxn>
                  <a:cxn ang="0">
                    <a:pos x="2" y="227"/>
                  </a:cxn>
                  <a:cxn ang="0">
                    <a:pos x="4" y="227"/>
                  </a:cxn>
                  <a:cxn ang="0">
                    <a:pos x="2" y="175"/>
                  </a:cxn>
                  <a:cxn ang="0">
                    <a:pos x="2" y="127"/>
                  </a:cxn>
                  <a:cxn ang="0">
                    <a:pos x="4" y="71"/>
                  </a:cxn>
                  <a:cxn ang="0">
                    <a:pos x="4" y="2"/>
                  </a:cxn>
                  <a:cxn ang="0">
                    <a:pos x="2" y="0"/>
                  </a:cxn>
                </a:cxnLst>
                <a:rect l="0" t="0" r="r" b="b"/>
                <a:pathLst>
                  <a:path w="5" h="228">
                    <a:moveTo>
                      <a:pt x="2" y="0"/>
                    </a:moveTo>
                    <a:lnTo>
                      <a:pt x="0" y="35"/>
                    </a:lnTo>
                    <a:lnTo>
                      <a:pt x="0" y="191"/>
                    </a:lnTo>
                    <a:lnTo>
                      <a:pt x="2" y="227"/>
                    </a:lnTo>
                    <a:lnTo>
                      <a:pt x="4" y="227"/>
                    </a:lnTo>
                    <a:lnTo>
                      <a:pt x="2" y="175"/>
                    </a:lnTo>
                    <a:lnTo>
                      <a:pt x="2" y="127"/>
                    </a:lnTo>
                    <a:lnTo>
                      <a:pt x="4" y="71"/>
                    </a:lnTo>
                    <a:lnTo>
                      <a:pt x="4" y="2"/>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5" name="Freeform 5701"/>
              <p:cNvSpPr>
                <a:spLocks/>
              </p:cNvSpPr>
              <p:nvPr/>
            </p:nvSpPr>
            <p:spPr bwMode="auto">
              <a:xfrm>
                <a:off x="7833" y="7629"/>
                <a:ext cx="3" cy="228"/>
              </a:xfrm>
              <a:custGeom>
                <a:avLst/>
                <a:gdLst/>
                <a:ahLst/>
                <a:cxnLst>
                  <a:cxn ang="0">
                    <a:pos x="0" y="0"/>
                  </a:cxn>
                  <a:cxn ang="0">
                    <a:pos x="0" y="227"/>
                  </a:cxn>
                  <a:cxn ang="0">
                    <a:pos x="2" y="225"/>
                  </a:cxn>
                  <a:cxn ang="0">
                    <a:pos x="2" y="0"/>
                  </a:cxn>
                  <a:cxn ang="0">
                    <a:pos x="0" y="0"/>
                  </a:cxn>
                </a:cxnLst>
                <a:rect l="0" t="0" r="r" b="b"/>
                <a:pathLst>
                  <a:path w="3" h="228">
                    <a:moveTo>
                      <a:pt x="0" y="0"/>
                    </a:moveTo>
                    <a:lnTo>
                      <a:pt x="0" y="227"/>
                    </a:lnTo>
                    <a:lnTo>
                      <a:pt x="2" y="225"/>
                    </a:lnTo>
                    <a:lnTo>
                      <a:pt x="2" y="0"/>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6" name="Freeform 5702"/>
              <p:cNvSpPr>
                <a:spLocks/>
              </p:cNvSpPr>
              <p:nvPr/>
            </p:nvSpPr>
            <p:spPr bwMode="auto">
              <a:xfrm>
                <a:off x="7831" y="7629"/>
                <a:ext cx="5" cy="226"/>
              </a:xfrm>
              <a:custGeom>
                <a:avLst/>
                <a:gdLst/>
                <a:ahLst/>
                <a:cxnLst>
                  <a:cxn ang="0">
                    <a:pos x="2" y="0"/>
                  </a:cxn>
                  <a:cxn ang="0">
                    <a:pos x="0" y="35"/>
                  </a:cxn>
                  <a:cxn ang="0">
                    <a:pos x="0" y="225"/>
                  </a:cxn>
                  <a:cxn ang="0">
                    <a:pos x="4" y="225"/>
                  </a:cxn>
                  <a:cxn ang="0">
                    <a:pos x="2" y="175"/>
                  </a:cxn>
                  <a:cxn ang="0">
                    <a:pos x="2" y="71"/>
                  </a:cxn>
                  <a:cxn ang="0">
                    <a:pos x="4" y="0"/>
                  </a:cxn>
                  <a:cxn ang="0">
                    <a:pos x="2" y="0"/>
                  </a:cxn>
                </a:cxnLst>
                <a:rect l="0" t="0" r="r" b="b"/>
                <a:pathLst>
                  <a:path w="5" h="226">
                    <a:moveTo>
                      <a:pt x="2" y="0"/>
                    </a:moveTo>
                    <a:lnTo>
                      <a:pt x="0" y="35"/>
                    </a:lnTo>
                    <a:lnTo>
                      <a:pt x="0" y="225"/>
                    </a:lnTo>
                    <a:lnTo>
                      <a:pt x="4" y="225"/>
                    </a:lnTo>
                    <a:lnTo>
                      <a:pt x="2" y="175"/>
                    </a:lnTo>
                    <a:lnTo>
                      <a:pt x="2" y="71"/>
                    </a:lnTo>
                    <a:lnTo>
                      <a:pt x="4" y="0"/>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7" name="Freeform 5703"/>
              <p:cNvSpPr>
                <a:spLocks/>
              </p:cNvSpPr>
              <p:nvPr/>
            </p:nvSpPr>
            <p:spPr bwMode="auto">
              <a:xfrm>
                <a:off x="7828" y="7629"/>
                <a:ext cx="5" cy="226"/>
              </a:xfrm>
              <a:custGeom>
                <a:avLst/>
                <a:gdLst/>
                <a:ahLst/>
                <a:cxnLst>
                  <a:cxn ang="0">
                    <a:pos x="4" y="0"/>
                  </a:cxn>
                  <a:cxn ang="0">
                    <a:pos x="2" y="0"/>
                  </a:cxn>
                  <a:cxn ang="0">
                    <a:pos x="2" y="35"/>
                  </a:cxn>
                  <a:cxn ang="0">
                    <a:pos x="0" y="112"/>
                  </a:cxn>
                  <a:cxn ang="0">
                    <a:pos x="0" y="189"/>
                  </a:cxn>
                  <a:cxn ang="0">
                    <a:pos x="2" y="225"/>
                  </a:cxn>
                  <a:cxn ang="0">
                    <a:pos x="4" y="225"/>
                  </a:cxn>
                  <a:cxn ang="0">
                    <a:pos x="4" y="0"/>
                  </a:cxn>
                </a:cxnLst>
                <a:rect l="0" t="0" r="r" b="b"/>
                <a:pathLst>
                  <a:path w="5" h="226">
                    <a:moveTo>
                      <a:pt x="4" y="0"/>
                    </a:moveTo>
                    <a:lnTo>
                      <a:pt x="2" y="0"/>
                    </a:lnTo>
                    <a:lnTo>
                      <a:pt x="2" y="35"/>
                    </a:lnTo>
                    <a:lnTo>
                      <a:pt x="0" y="112"/>
                    </a:lnTo>
                    <a:lnTo>
                      <a:pt x="0" y="189"/>
                    </a:lnTo>
                    <a:lnTo>
                      <a:pt x="2" y="225"/>
                    </a:lnTo>
                    <a:lnTo>
                      <a:pt x="4" y="225"/>
                    </a:lnTo>
                    <a:lnTo>
                      <a:pt x="4"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8" name="Freeform 5704"/>
              <p:cNvSpPr>
                <a:spLocks/>
              </p:cNvSpPr>
              <p:nvPr/>
            </p:nvSpPr>
            <p:spPr bwMode="auto">
              <a:xfrm>
                <a:off x="7828" y="7629"/>
                <a:ext cx="5" cy="226"/>
              </a:xfrm>
              <a:custGeom>
                <a:avLst/>
                <a:gdLst/>
                <a:ahLst/>
                <a:cxnLst>
                  <a:cxn ang="0">
                    <a:pos x="2" y="175"/>
                  </a:cxn>
                  <a:cxn ang="0">
                    <a:pos x="2" y="0"/>
                  </a:cxn>
                  <a:cxn ang="0">
                    <a:pos x="0" y="0"/>
                  </a:cxn>
                  <a:cxn ang="0">
                    <a:pos x="0" y="225"/>
                  </a:cxn>
                  <a:cxn ang="0">
                    <a:pos x="4" y="225"/>
                  </a:cxn>
                  <a:cxn ang="0">
                    <a:pos x="2" y="175"/>
                  </a:cxn>
                </a:cxnLst>
                <a:rect l="0" t="0" r="r" b="b"/>
                <a:pathLst>
                  <a:path w="5" h="226">
                    <a:moveTo>
                      <a:pt x="2" y="175"/>
                    </a:moveTo>
                    <a:lnTo>
                      <a:pt x="2" y="0"/>
                    </a:lnTo>
                    <a:lnTo>
                      <a:pt x="0" y="0"/>
                    </a:lnTo>
                    <a:lnTo>
                      <a:pt x="0" y="225"/>
                    </a:lnTo>
                    <a:lnTo>
                      <a:pt x="4" y="225"/>
                    </a:lnTo>
                    <a:lnTo>
                      <a:pt x="2" y="175"/>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9" name="Freeform 5705"/>
              <p:cNvSpPr>
                <a:spLocks/>
              </p:cNvSpPr>
              <p:nvPr/>
            </p:nvSpPr>
            <p:spPr bwMode="auto">
              <a:xfrm>
                <a:off x="7826" y="7629"/>
                <a:ext cx="5" cy="226"/>
              </a:xfrm>
              <a:custGeom>
                <a:avLst/>
                <a:gdLst/>
                <a:ahLst/>
                <a:cxnLst>
                  <a:cxn ang="0">
                    <a:pos x="2" y="175"/>
                  </a:cxn>
                  <a:cxn ang="0">
                    <a:pos x="2" y="124"/>
                  </a:cxn>
                  <a:cxn ang="0">
                    <a:pos x="4" y="69"/>
                  </a:cxn>
                  <a:cxn ang="0">
                    <a:pos x="4" y="0"/>
                  </a:cxn>
                  <a:cxn ang="0">
                    <a:pos x="2" y="0"/>
                  </a:cxn>
                  <a:cxn ang="0">
                    <a:pos x="2" y="33"/>
                  </a:cxn>
                  <a:cxn ang="0">
                    <a:pos x="0" y="112"/>
                  </a:cxn>
                  <a:cxn ang="0">
                    <a:pos x="0" y="189"/>
                  </a:cxn>
                  <a:cxn ang="0">
                    <a:pos x="2" y="225"/>
                  </a:cxn>
                  <a:cxn ang="0">
                    <a:pos x="4" y="225"/>
                  </a:cxn>
                  <a:cxn ang="0">
                    <a:pos x="2" y="175"/>
                  </a:cxn>
                </a:cxnLst>
                <a:rect l="0" t="0" r="r" b="b"/>
                <a:pathLst>
                  <a:path w="5" h="226">
                    <a:moveTo>
                      <a:pt x="2" y="175"/>
                    </a:moveTo>
                    <a:lnTo>
                      <a:pt x="2" y="124"/>
                    </a:lnTo>
                    <a:lnTo>
                      <a:pt x="4" y="69"/>
                    </a:lnTo>
                    <a:lnTo>
                      <a:pt x="4" y="0"/>
                    </a:lnTo>
                    <a:lnTo>
                      <a:pt x="2" y="0"/>
                    </a:lnTo>
                    <a:lnTo>
                      <a:pt x="2" y="33"/>
                    </a:lnTo>
                    <a:lnTo>
                      <a:pt x="0" y="112"/>
                    </a:lnTo>
                    <a:lnTo>
                      <a:pt x="0" y="189"/>
                    </a:lnTo>
                    <a:lnTo>
                      <a:pt x="2" y="225"/>
                    </a:lnTo>
                    <a:lnTo>
                      <a:pt x="4" y="225"/>
                    </a:lnTo>
                    <a:lnTo>
                      <a:pt x="2" y="17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0" name="Freeform 5706"/>
              <p:cNvSpPr>
                <a:spLocks/>
              </p:cNvSpPr>
              <p:nvPr/>
            </p:nvSpPr>
            <p:spPr bwMode="auto">
              <a:xfrm>
                <a:off x="7827" y="7629"/>
                <a:ext cx="0" cy="226"/>
              </a:xfrm>
              <a:custGeom>
                <a:avLst/>
                <a:gdLst/>
                <a:ahLst/>
                <a:cxnLst>
                  <a:cxn ang="0">
                    <a:pos x="0" y="0"/>
                  </a:cxn>
                  <a:cxn ang="0">
                    <a:pos x="0" y="225"/>
                  </a:cxn>
                </a:cxnLst>
                <a:rect l="0" t="0" r="r" b="b"/>
                <a:pathLst>
                  <a:path h="226">
                    <a:moveTo>
                      <a:pt x="0" y="0"/>
                    </a:moveTo>
                    <a:lnTo>
                      <a:pt x="0" y="225"/>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1" name="Freeform 5707"/>
              <p:cNvSpPr>
                <a:spLocks/>
              </p:cNvSpPr>
              <p:nvPr/>
            </p:nvSpPr>
            <p:spPr bwMode="auto">
              <a:xfrm>
                <a:off x="7824" y="7629"/>
                <a:ext cx="4" cy="226"/>
              </a:xfrm>
              <a:custGeom>
                <a:avLst/>
                <a:gdLst/>
                <a:ahLst/>
                <a:cxnLst>
                  <a:cxn ang="0">
                    <a:pos x="2" y="0"/>
                  </a:cxn>
                  <a:cxn ang="0">
                    <a:pos x="0" y="33"/>
                  </a:cxn>
                  <a:cxn ang="0">
                    <a:pos x="0" y="189"/>
                  </a:cxn>
                  <a:cxn ang="0">
                    <a:pos x="2" y="225"/>
                  </a:cxn>
                  <a:cxn ang="0">
                    <a:pos x="4" y="225"/>
                  </a:cxn>
                  <a:cxn ang="0">
                    <a:pos x="2" y="172"/>
                  </a:cxn>
                  <a:cxn ang="0">
                    <a:pos x="2" y="124"/>
                  </a:cxn>
                  <a:cxn ang="0">
                    <a:pos x="4" y="69"/>
                  </a:cxn>
                  <a:cxn ang="0">
                    <a:pos x="4" y="0"/>
                  </a:cxn>
                  <a:cxn ang="0">
                    <a:pos x="2" y="0"/>
                  </a:cxn>
                </a:cxnLst>
                <a:rect l="0" t="0" r="r" b="b"/>
                <a:pathLst>
                  <a:path w="4" h="226">
                    <a:moveTo>
                      <a:pt x="2" y="0"/>
                    </a:moveTo>
                    <a:lnTo>
                      <a:pt x="0" y="33"/>
                    </a:lnTo>
                    <a:lnTo>
                      <a:pt x="0" y="189"/>
                    </a:lnTo>
                    <a:lnTo>
                      <a:pt x="2" y="225"/>
                    </a:lnTo>
                    <a:lnTo>
                      <a:pt x="4" y="225"/>
                    </a:lnTo>
                    <a:lnTo>
                      <a:pt x="2" y="172"/>
                    </a:lnTo>
                    <a:lnTo>
                      <a:pt x="2" y="124"/>
                    </a:lnTo>
                    <a:lnTo>
                      <a:pt x="4" y="69"/>
                    </a:lnTo>
                    <a:lnTo>
                      <a:pt x="4" y="0"/>
                    </a:lnTo>
                    <a:lnTo>
                      <a:pt x="2"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2" name="Freeform 5708"/>
              <p:cNvSpPr>
                <a:spLocks/>
              </p:cNvSpPr>
              <p:nvPr/>
            </p:nvSpPr>
            <p:spPr bwMode="auto">
              <a:xfrm>
                <a:off x="7824" y="7629"/>
                <a:ext cx="2" cy="226"/>
              </a:xfrm>
              <a:custGeom>
                <a:avLst/>
                <a:gdLst/>
                <a:ahLst/>
                <a:cxnLst>
                  <a:cxn ang="0">
                    <a:pos x="0" y="0"/>
                  </a:cxn>
                  <a:cxn ang="0">
                    <a:pos x="0" y="225"/>
                  </a:cxn>
                  <a:cxn ang="0">
                    <a:pos x="2" y="223"/>
                  </a:cxn>
                  <a:cxn ang="0">
                    <a:pos x="2" y="0"/>
                  </a:cxn>
                  <a:cxn ang="0">
                    <a:pos x="0" y="0"/>
                  </a:cxn>
                </a:cxnLst>
                <a:rect l="0" t="0" r="r" b="b"/>
                <a:pathLst>
                  <a:path w="2" h="226">
                    <a:moveTo>
                      <a:pt x="0" y="0"/>
                    </a:moveTo>
                    <a:lnTo>
                      <a:pt x="0" y="225"/>
                    </a:lnTo>
                    <a:lnTo>
                      <a:pt x="2" y="223"/>
                    </a:lnTo>
                    <a:lnTo>
                      <a:pt x="2" y="0"/>
                    </a:lnTo>
                    <a:lnTo>
                      <a:pt x="0"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3" name="Freeform 5709"/>
              <p:cNvSpPr>
                <a:spLocks/>
              </p:cNvSpPr>
              <p:nvPr/>
            </p:nvSpPr>
            <p:spPr bwMode="auto">
              <a:xfrm>
                <a:off x="7821" y="7627"/>
                <a:ext cx="5" cy="225"/>
              </a:xfrm>
              <a:custGeom>
                <a:avLst/>
                <a:gdLst/>
                <a:ahLst/>
                <a:cxnLst>
                  <a:cxn ang="0">
                    <a:pos x="2" y="0"/>
                  </a:cxn>
                  <a:cxn ang="0">
                    <a:pos x="0" y="36"/>
                  </a:cxn>
                  <a:cxn ang="0">
                    <a:pos x="0" y="191"/>
                  </a:cxn>
                  <a:cxn ang="0">
                    <a:pos x="2" y="225"/>
                  </a:cxn>
                  <a:cxn ang="0">
                    <a:pos x="4" y="225"/>
                  </a:cxn>
                  <a:cxn ang="0">
                    <a:pos x="2" y="175"/>
                  </a:cxn>
                  <a:cxn ang="0">
                    <a:pos x="2" y="71"/>
                  </a:cxn>
                  <a:cxn ang="0">
                    <a:pos x="4" y="2"/>
                  </a:cxn>
                  <a:cxn ang="0">
                    <a:pos x="2" y="0"/>
                  </a:cxn>
                </a:cxnLst>
                <a:rect l="0" t="0" r="r" b="b"/>
                <a:pathLst>
                  <a:path w="5" h="225">
                    <a:moveTo>
                      <a:pt x="2" y="0"/>
                    </a:moveTo>
                    <a:lnTo>
                      <a:pt x="0" y="36"/>
                    </a:lnTo>
                    <a:lnTo>
                      <a:pt x="0" y="191"/>
                    </a:lnTo>
                    <a:lnTo>
                      <a:pt x="2" y="225"/>
                    </a:lnTo>
                    <a:lnTo>
                      <a:pt x="4" y="225"/>
                    </a:lnTo>
                    <a:lnTo>
                      <a:pt x="2" y="175"/>
                    </a:lnTo>
                    <a:lnTo>
                      <a:pt x="2" y="71"/>
                    </a:lnTo>
                    <a:lnTo>
                      <a:pt x="4" y="2"/>
                    </a:lnTo>
                    <a:lnTo>
                      <a:pt x="2"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4" name="Freeform 5710"/>
              <p:cNvSpPr>
                <a:spLocks/>
              </p:cNvSpPr>
              <p:nvPr/>
            </p:nvSpPr>
            <p:spPr bwMode="auto">
              <a:xfrm>
                <a:off x="7821" y="7627"/>
                <a:ext cx="3" cy="225"/>
              </a:xfrm>
              <a:custGeom>
                <a:avLst/>
                <a:gdLst/>
                <a:ahLst/>
                <a:cxnLst>
                  <a:cxn ang="0">
                    <a:pos x="0" y="0"/>
                  </a:cxn>
                  <a:cxn ang="0">
                    <a:pos x="0" y="225"/>
                  </a:cxn>
                  <a:cxn ang="0">
                    <a:pos x="2" y="225"/>
                  </a:cxn>
                  <a:cxn ang="0">
                    <a:pos x="2" y="2"/>
                  </a:cxn>
                  <a:cxn ang="0">
                    <a:pos x="0" y="0"/>
                  </a:cxn>
                </a:cxnLst>
                <a:rect l="0" t="0" r="r" b="b"/>
                <a:pathLst>
                  <a:path w="3" h="225">
                    <a:moveTo>
                      <a:pt x="0" y="0"/>
                    </a:moveTo>
                    <a:lnTo>
                      <a:pt x="0" y="225"/>
                    </a:lnTo>
                    <a:lnTo>
                      <a:pt x="2" y="225"/>
                    </a:lnTo>
                    <a:lnTo>
                      <a:pt x="2" y="2"/>
                    </a:lnTo>
                    <a:lnTo>
                      <a:pt x="0"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5" name="Freeform 5711"/>
              <p:cNvSpPr>
                <a:spLocks/>
              </p:cNvSpPr>
              <p:nvPr/>
            </p:nvSpPr>
            <p:spPr bwMode="auto">
              <a:xfrm>
                <a:off x="7819" y="7627"/>
                <a:ext cx="5" cy="225"/>
              </a:xfrm>
              <a:custGeom>
                <a:avLst/>
                <a:gdLst/>
                <a:ahLst/>
                <a:cxnLst>
                  <a:cxn ang="0">
                    <a:pos x="2" y="0"/>
                  </a:cxn>
                  <a:cxn ang="0">
                    <a:pos x="0" y="36"/>
                  </a:cxn>
                  <a:cxn ang="0">
                    <a:pos x="0" y="225"/>
                  </a:cxn>
                  <a:cxn ang="0">
                    <a:pos x="4" y="225"/>
                  </a:cxn>
                  <a:cxn ang="0">
                    <a:pos x="2" y="175"/>
                  </a:cxn>
                  <a:cxn ang="0">
                    <a:pos x="2" y="71"/>
                  </a:cxn>
                  <a:cxn ang="0">
                    <a:pos x="4" y="2"/>
                  </a:cxn>
                  <a:cxn ang="0">
                    <a:pos x="2" y="0"/>
                  </a:cxn>
                </a:cxnLst>
                <a:rect l="0" t="0" r="r" b="b"/>
                <a:pathLst>
                  <a:path w="5" h="225">
                    <a:moveTo>
                      <a:pt x="2" y="0"/>
                    </a:moveTo>
                    <a:lnTo>
                      <a:pt x="0" y="36"/>
                    </a:lnTo>
                    <a:lnTo>
                      <a:pt x="0" y="225"/>
                    </a:lnTo>
                    <a:lnTo>
                      <a:pt x="4" y="225"/>
                    </a:lnTo>
                    <a:lnTo>
                      <a:pt x="2" y="175"/>
                    </a:lnTo>
                    <a:lnTo>
                      <a:pt x="2" y="71"/>
                    </a:lnTo>
                    <a:lnTo>
                      <a:pt x="4" y="2"/>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6" name="Freeform 5712"/>
              <p:cNvSpPr>
                <a:spLocks/>
              </p:cNvSpPr>
              <p:nvPr/>
            </p:nvSpPr>
            <p:spPr bwMode="auto">
              <a:xfrm>
                <a:off x="7836" y="7632"/>
                <a:ext cx="4" cy="225"/>
              </a:xfrm>
              <a:custGeom>
                <a:avLst/>
                <a:gdLst/>
                <a:ahLst/>
                <a:cxnLst>
                  <a:cxn ang="0">
                    <a:pos x="2" y="0"/>
                  </a:cxn>
                  <a:cxn ang="0">
                    <a:pos x="0" y="33"/>
                  </a:cxn>
                  <a:cxn ang="0">
                    <a:pos x="0" y="189"/>
                  </a:cxn>
                  <a:cxn ang="0">
                    <a:pos x="2" y="225"/>
                  </a:cxn>
                  <a:cxn ang="0">
                    <a:pos x="4" y="223"/>
                  </a:cxn>
                  <a:cxn ang="0">
                    <a:pos x="2" y="172"/>
                  </a:cxn>
                  <a:cxn ang="0">
                    <a:pos x="2" y="69"/>
                  </a:cxn>
                  <a:cxn ang="0">
                    <a:pos x="4" y="0"/>
                  </a:cxn>
                  <a:cxn ang="0">
                    <a:pos x="2" y="0"/>
                  </a:cxn>
                </a:cxnLst>
                <a:rect l="0" t="0" r="r" b="b"/>
                <a:pathLst>
                  <a:path w="4" h="225">
                    <a:moveTo>
                      <a:pt x="2" y="0"/>
                    </a:moveTo>
                    <a:lnTo>
                      <a:pt x="0" y="33"/>
                    </a:lnTo>
                    <a:lnTo>
                      <a:pt x="0" y="189"/>
                    </a:lnTo>
                    <a:lnTo>
                      <a:pt x="2" y="225"/>
                    </a:lnTo>
                    <a:lnTo>
                      <a:pt x="4" y="223"/>
                    </a:lnTo>
                    <a:lnTo>
                      <a:pt x="2" y="172"/>
                    </a:lnTo>
                    <a:lnTo>
                      <a:pt x="2" y="69"/>
                    </a:lnTo>
                    <a:lnTo>
                      <a:pt x="4" y="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7" name="Freeform 5713"/>
              <p:cNvSpPr>
                <a:spLocks/>
              </p:cNvSpPr>
              <p:nvPr/>
            </p:nvSpPr>
            <p:spPr bwMode="auto">
              <a:xfrm>
                <a:off x="7572" y="7670"/>
                <a:ext cx="52" cy="226"/>
              </a:xfrm>
              <a:custGeom>
                <a:avLst/>
                <a:gdLst/>
                <a:ahLst/>
                <a:cxnLst>
                  <a:cxn ang="0">
                    <a:pos x="9" y="216"/>
                  </a:cxn>
                  <a:cxn ang="0">
                    <a:pos x="9" y="225"/>
                  </a:cxn>
                  <a:cxn ang="0">
                    <a:pos x="52" y="225"/>
                  </a:cxn>
                  <a:cxn ang="0">
                    <a:pos x="52" y="0"/>
                  </a:cxn>
                  <a:cxn ang="0">
                    <a:pos x="0" y="4"/>
                  </a:cxn>
                  <a:cxn ang="0">
                    <a:pos x="0" y="216"/>
                  </a:cxn>
                  <a:cxn ang="0">
                    <a:pos x="9" y="216"/>
                  </a:cxn>
                </a:cxnLst>
                <a:rect l="0" t="0" r="r" b="b"/>
                <a:pathLst>
                  <a:path w="52" h="226">
                    <a:moveTo>
                      <a:pt x="9" y="216"/>
                    </a:moveTo>
                    <a:lnTo>
                      <a:pt x="9" y="225"/>
                    </a:lnTo>
                    <a:lnTo>
                      <a:pt x="52" y="225"/>
                    </a:lnTo>
                    <a:lnTo>
                      <a:pt x="52" y="0"/>
                    </a:lnTo>
                    <a:lnTo>
                      <a:pt x="0" y="4"/>
                    </a:lnTo>
                    <a:lnTo>
                      <a:pt x="0" y="216"/>
                    </a:lnTo>
                    <a:lnTo>
                      <a:pt x="9" y="21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8" name="Freeform 5714"/>
              <p:cNvSpPr>
                <a:spLocks/>
              </p:cNvSpPr>
              <p:nvPr/>
            </p:nvSpPr>
            <p:spPr bwMode="auto">
              <a:xfrm>
                <a:off x="7572" y="7670"/>
                <a:ext cx="52" cy="209"/>
              </a:xfrm>
              <a:custGeom>
                <a:avLst/>
                <a:gdLst/>
                <a:ahLst/>
                <a:cxnLst>
                  <a:cxn ang="0">
                    <a:pos x="9" y="208"/>
                  </a:cxn>
                  <a:cxn ang="0">
                    <a:pos x="52" y="208"/>
                  </a:cxn>
                  <a:cxn ang="0">
                    <a:pos x="52" y="0"/>
                  </a:cxn>
                  <a:cxn ang="0">
                    <a:pos x="38" y="0"/>
                  </a:cxn>
                  <a:cxn ang="0">
                    <a:pos x="35" y="2"/>
                  </a:cxn>
                  <a:cxn ang="0">
                    <a:pos x="11" y="2"/>
                  </a:cxn>
                  <a:cxn ang="0">
                    <a:pos x="9" y="4"/>
                  </a:cxn>
                  <a:cxn ang="0">
                    <a:pos x="0" y="4"/>
                  </a:cxn>
                  <a:cxn ang="0">
                    <a:pos x="0" y="199"/>
                  </a:cxn>
                  <a:cxn ang="0">
                    <a:pos x="4" y="201"/>
                  </a:cxn>
                  <a:cxn ang="0">
                    <a:pos x="9" y="201"/>
                  </a:cxn>
                  <a:cxn ang="0">
                    <a:pos x="9" y="208"/>
                  </a:cxn>
                </a:cxnLst>
                <a:rect l="0" t="0" r="r" b="b"/>
                <a:pathLst>
                  <a:path w="52" h="209">
                    <a:moveTo>
                      <a:pt x="9" y="208"/>
                    </a:moveTo>
                    <a:lnTo>
                      <a:pt x="52" y="208"/>
                    </a:lnTo>
                    <a:lnTo>
                      <a:pt x="52" y="0"/>
                    </a:lnTo>
                    <a:lnTo>
                      <a:pt x="38" y="0"/>
                    </a:lnTo>
                    <a:lnTo>
                      <a:pt x="35" y="2"/>
                    </a:lnTo>
                    <a:lnTo>
                      <a:pt x="11" y="2"/>
                    </a:lnTo>
                    <a:lnTo>
                      <a:pt x="9" y="4"/>
                    </a:lnTo>
                    <a:lnTo>
                      <a:pt x="0" y="4"/>
                    </a:lnTo>
                    <a:lnTo>
                      <a:pt x="0" y="199"/>
                    </a:lnTo>
                    <a:lnTo>
                      <a:pt x="4" y="201"/>
                    </a:lnTo>
                    <a:lnTo>
                      <a:pt x="9" y="201"/>
                    </a:lnTo>
                    <a:lnTo>
                      <a:pt x="9" y="208"/>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9" name="Freeform 5715"/>
              <p:cNvSpPr>
                <a:spLocks/>
              </p:cNvSpPr>
              <p:nvPr/>
            </p:nvSpPr>
            <p:spPr bwMode="auto">
              <a:xfrm>
                <a:off x="7572" y="7670"/>
                <a:ext cx="52" cy="192"/>
              </a:xfrm>
              <a:custGeom>
                <a:avLst/>
                <a:gdLst/>
                <a:ahLst/>
                <a:cxnLst>
                  <a:cxn ang="0">
                    <a:pos x="35" y="2"/>
                  </a:cxn>
                  <a:cxn ang="0">
                    <a:pos x="11" y="2"/>
                  </a:cxn>
                  <a:cxn ang="0">
                    <a:pos x="9" y="4"/>
                  </a:cxn>
                  <a:cxn ang="0">
                    <a:pos x="0" y="4"/>
                  </a:cxn>
                  <a:cxn ang="0">
                    <a:pos x="0" y="184"/>
                  </a:cxn>
                  <a:cxn ang="0">
                    <a:pos x="9" y="184"/>
                  </a:cxn>
                  <a:cxn ang="0">
                    <a:pos x="9" y="192"/>
                  </a:cxn>
                  <a:cxn ang="0">
                    <a:pos x="52" y="192"/>
                  </a:cxn>
                  <a:cxn ang="0">
                    <a:pos x="52" y="0"/>
                  </a:cxn>
                  <a:cxn ang="0">
                    <a:pos x="38" y="0"/>
                  </a:cxn>
                  <a:cxn ang="0">
                    <a:pos x="35" y="2"/>
                  </a:cxn>
                </a:cxnLst>
                <a:rect l="0" t="0" r="r" b="b"/>
                <a:pathLst>
                  <a:path w="52" h="192">
                    <a:moveTo>
                      <a:pt x="35" y="2"/>
                    </a:moveTo>
                    <a:lnTo>
                      <a:pt x="11" y="2"/>
                    </a:lnTo>
                    <a:lnTo>
                      <a:pt x="9" y="4"/>
                    </a:lnTo>
                    <a:lnTo>
                      <a:pt x="0" y="4"/>
                    </a:lnTo>
                    <a:lnTo>
                      <a:pt x="0" y="184"/>
                    </a:lnTo>
                    <a:lnTo>
                      <a:pt x="9" y="184"/>
                    </a:lnTo>
                    <a:lnTo>
                      <a:pt x="9" y="192"/>
                    </a:lnTo>
                    <a:lnTo>
                      <a:pt x="52" y="192"/>
                    </a:lnTo>
                    <a:lnTo>
                      <a:pt x="52" y="0"/>
                    </a:lnTo>
                    <a:lnTo>
                      <a:pt x="38" y="0"/>
                    </a:lnTo>
                    <a:lnTo>
                      <a:pt x="35"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0" name="Freeform 5716"/>
              <p:cNvSpPr>
                <a:spLocks/>
              </p:cNvSpPr>
              <p:nvPr/>
            </p:nvSpPr>
            <p:spPr bwMode="auto">
              <a:xfrm>
                <a:off x="7572" y="7670"/>
                <a:ext cx="52" cy="178"/>
              </a:xfrm>
              <a:custGeom>
                <a:avLst/>
                <a:gdLst/>
                <a:ahLst/>
                <a:cxnLst>
                  <a:cxn ang="0">
                    <a:pos x="16" y="175"/>
                  </a:cxn>
                  <a:cxn ang="0">
                    <a:pos x="19" y="177"/>
                  </a:cxn>
                  <a:cxn ang="0">
                    <a:pos x="52" y="177"/>
                  </a:cxn>
                  <a:cxn ang="0">
                    <a:pos x="52" y="0"/>
                  </a:cxn>
                  <a:cxn ang="0">
                    <a:pos x="38" y="0"/>
                  </a:cxn>
                  <a:cxn ang="0">
                    <a:pos x="35" y="2"/>
                  </a:cxn>
                  <a:cxn ang="0">
                    <a:pos x="11" y="2"/>
                  </a:cxn>
                  <a:cxn ang="0">
                    <a:pos x="9" y="4"/>
                  </a:cxn>
                  <a:cxn ang="0">
                    <a:pos x="0" y="4"/>
                  </a:cxn>
                  <a:cxn ang="0">
                    <a:pos x="0" y="168"/>
                  </a:cxn>
                  <a:cxn ang="0">
                    <a:pos x="2" y="170"/>
                  </a:cxn>
                  <a:cxn ang="0">
                    <a:pos x="9" y="170"/>
                  </a:cxn>
                  <a:cxn ang="0">
                    <a:pos x="9" y="175"/>
                  </a:cxn>
                  <a:cxn ang="0">
                    <a:pos x="16" y="175"/>
                  </a:cxn>
                </a:cxnLst>
                <a:rect l="0" t="0" r="r" b="b"/>
                <a:pathLst>
                  <a:path w="52" h="178">
                    <a:moveTo>
                      <a:pt x="16" y="175"/>
                    </a:moveTo>
                    <a:lnTo>
                      <a:pt x="19" y="177"/>
                    </a:lnTo>
                    <a:lnTo>
                      <a:pt x="52" y="177"/>
                    </a:lnTo>
                    <a:lnTo>
                      <a:pt x="52" y="0"/>
                    </a:lnTo>
                    <a:lnTo>
                      <a:pt x="38" y="0"/>
                    </a:lnTo>
                    <a:lnTo>
                      <a:pt x="35" y="2"/>
                    </a:lnTo>
                    <a:lnTo>
                      <a:pt x="11" y="2"/>
                    </a:lnTo>
                    <a:lnTo>
                      <a:pt x="9" y="4"/>
                    </a:lnTo>
                    <a:lnTo>
                      <a:pt x="0" y="4"/>
                    </a:lnTo>
                    <a:lnTo>
                      <a:pt x="0" y="168"/>
                    </a:lnTo>
                    <a:lnTo>
                      <a:pt x="2" y="170"/>
                    </a:lnTo>
                    <a:lnTo>
                      <a:pt x="9" y="170"/>
                    </a:lnTo>
                    <a:lnTo>
                      <a:pt x="9" y="175"/>
                    </a:lnTo>
                    <a:lnTo>
                      <a:pt x="16" y="175"/>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1" name="Freeform 5717"/>
              <p:cNvSpPr>
                <a:spLocks/>
              </p:cNvSpPr>
              <p:nvPr/>
            </p:nvSpPr>
            <p:spPr bwMode="auto">
              <a:xfrm>
                <a:off x="7572" y="7670"/>
                <a:ext cx="52" cy="161"/>
              </a:xfrm>
              <a:custGeom>
                <a:avLst/>
                <a:gdLst/>
                <a:ahLst/>
                <a:cxnLst>
                  <a:cxn ang="0">
                    <a:pos x="35" y="2"/>
                  </a:cxn>
                  <a:cxn ang="0">
                    <a:pos x="11" y="2"/>
                  </a:cxn>
                  <a:cxn ang="0">
                    <a:pos x="9" y="4"/>
                  </a:cxn>
                  <a:cxn ang="0">
                    <a:pos x="0" y="4"/>
                  </a:cxn>
                  <a:cxn ang="0">
                    <a:pos x="0" y="153"/>
                  </a:cxn>
                  <a:cxn ang="0">
                    <a:pos x="9" y="153"/>
                  </a:cxn>
                  <a:cxn ang="0">
                    <a:pos x="9" y="160"/>
                  </a:cxn>
                  <a:cxn ang="0">
                    <a:pos x="52" y="160"/>
                  </a:cxn>
                  <a:cxn ang="0">
                    <a:pos x="52" y="0"/>
                  </a:cxn>
                  <a:cxn ang="0">
                    <a:pos x="38" y="0"/>
                  </a:cxn>
                  <a:cxn ang="0">
                    <a:pos x="35" y="2"/>
                  </a:cxn>
                </a:cxnLst>
                <a:rect l="0" t="0" r="r" b="b"/>
                <a:pathLst>
                  <a:path w="52" h="161">
                    <a:moveTo>
                      <a:pt x="35" y="2"/>
                    </a:moveTo>
                    <a:lnTo>
                      <a:pt x="11" y="2"/>
                    </a:lnTo>
                    <a:lnTo>
                      <a:pt x="9" y="4"/>
                    </a:lnTo>
                    <a:lnTo>
                      <a:pt x="0" y="4"/>
                    </a:lnTo>
                    <a:lnTo>
                      <a:pt x="0" y="153"/>
                    </a:lnTo>
                    <a:lnTo>
                      <a:pt x="9" y="153"/>
                    </a:lnTo>
                    <a:lnTo>
                      <a:pt x="9" y="160"/>
                    </a:lnTo>
                    <a:lnTo>
                      <a:pt x="52" y="160"/>
                    </a:lnTo>
                    <a:lnTo>
                      <a:pt x="52" y="0"/>
                    </a:lnTo>
                    <a:lnTo>
                      <a:pt x="38" y="0"/>
                    </a:lnTo>
                    <a:lnTo>
                      <a:pt x="35"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2" name="Freeform 5718"/>
              <p:cNvSpPr>
                <a:spLocks/>
              </p:cNvSpPr>
              <p:nvPr/>
            </p:nvSpPr>
            <p:spPr bwMode="auto">
              <a:xfrm>
                <a:off x="7572" y="7670"/>
                <a:ext cx="52" cy="144"/>
              </a:xfrm>
              <a:custGeom>
                <a:avLst/>
                <a:gdLst/>
                <a:ahLst/>
                <a:cxnLst>
                  <a:cxn ang="0">
                    <a:pos x="43" y="0"/>
                  </a:cxn>
                  <a:cxn ang="0">
                    <a:pos x="38" y="2"/>
                  </a:cxn>
                  <a:cxn ang="0">
                    <a:pos x="9" y="2"/>
                  </a:cxn>
                  <a:cxn ang="0">
                    <a:pos x="7" y="4"/>
                  </a:cxn>
                  <a:cxn ang="0">
                    <a:pos x="0" y="4"/>
                  </a:cxn>
                  <a:cxn ang="0">
                    <a:pos x="0" y="136"/>
                  </a:cxn>
                  <a:cxn ang="0">
                    <a:pos x="2" y="139"/>
                  </a:cxn>
                  <a:cxn ang="0">
                    <a:pos x="9" y="139"/>
                  </a:cxn>
                  <a:cxn ang="0">
                    <a:pos x="9" y="144"/>
                  </a:cxn>
                  <a:cxn ang="0">
                    <a:pos x="52" y="144"/>
                  </a:cxn>
                  <a:cxn ang="0">
                    <a:pos x="52" y="0"/>
                  </a:cxn>
                  <a:cxn ang="0">
                    <a:pos x="43" y="0"/>
                  </a:cxn>
                </a:cxnLst>
                <a:rect l="0" t="0" r="r" b="b"/>
                <a:pathLst>
                  <a:path w="52" h="144">
                    <a:moveTo>
                      <a:pt x="43" y="0"/>
                    </a:moveTo>
                    <a:lnTo>
                      <a:pt x="38" y="2"/>
                    </a:lnTo>
                    <a:lnTo>
                      <a:pt x="9" y="2"/>
                    </a:lnTo>
                    <a:lnTo>
                      <a:pt x="7" y="4"/>
                    </a:lnTo>
                    <a:lnTo>
                      <a:pt x="0" y="4"/>
                    </a:lnTo>
                    <a:lnTo>
                      <a:pt x="0" y="136"/>
                    </a:lnTo>
                    <a:lnTo>
                      <a:pt x="2" y="139"/>
                    </a:lnTo>
                    <a:lnTo>
                      <a:pt x="9" y="139"/>
                    </a:lnTo>
                    <a:lnTo>
                      <a:pt x="9" y="144"/>
                    </a:lnTo>
                    <a:lnTo>
                      <a:pt x="52" y="144"/>
                    </a:lnTo>
                    <a:lnTo>
                      <a:pt x="52" y="0"/>
                    </a:lnTo>
                    <a:lnTo>
                      <a:pt x="43" y="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3" name="Freeform 5719"/>
              <p:cNvSpPr>
                <a:spLocks/>
              </p:cNvSpPr>
              <p:nvPr/>
            </p:nvSpPr>
            <p:spPr bwMode="auto">
              <a:xfrm>
                <a:off x="7572" y="7670"/>
                <a:ext cx="52" cy="127"/>
              </a:xfrm>
              <a:custGeom>
                <a:avLst/>
                <a:gdLst/>
                <a:ahLst/>
                <a:cxnLst>
                  <a:cxn ang="0">
                    <a:pos x="9" y="122"/>
                  </a:cxn>
                  <a:cxn ang="0">
                    <a:pos x="9" y="127"/>
                  </a:cxn>
                  <a:cxn ang="0">
                    <a:pos x="52" y="127"/>
                  </a:cxn>
                  <a:cxn ang="0">
                    <a:pos x="52" y="0"/>
                  </a:cxn>
                  <a:cxn ang="0">
                    <a:pos x="43" y="0"/>
                  </a:cxn>
                  <a:cxn ang="0">
                    <a:pos x="38" y="2"/>
                  </a:cxn>
                  <a:cxn ang="0">
                    <a:pos x="9" y="2"/>
                  </a:cxn>
                  <a:cxn ang="0">
                    <a:pos x="7" y="4"/>
                  </a:cxn>
                  <a:cxn ang="0">
                    <a:pos x="0" y="4"/>
                  </a:cxn>
                  <a:cxn ang="0">
                    <a:pos x="0" y="122"/>
                  </a:cxn>
                  <a:cxn ang="0">
                    <a:pos x="9" y="122"/>
                  </a:cxn>
                </a:cxnLst>
                <a:rect l="0" t="0" r="r" b="b"/>
                <a:pathLst>
                  <a:path w="52" h="127">
                    <a:moveTo>
                      <a:pt x="9" y="122"/>
                    </a:moveTo>
                    <a:lnTo>
                      <a:pt x="9" y="127"/>
                    </a:lnTo>
                    <a:lnTo>
                      <a:pt x="52" y="127"/>
                    </a:lnTo>
                    <a:lnTo>
                      <a:pt x="52" y="0"/>
                    </a:lnTo>
                    <a:lnTo>
                      <a:pt x="43" y="0"/>
                    </a:lnTo>
                    <a:lnTo>
                      <a:pt x="38" y="2"/>
                    </a:lnTo>
                    <a:lnTo>
                      <a:pt x="9" y="2"/>
                    </a:lnTo>
                    <a:lnTo>
                      <a:pt x="7" y="4"/>
                    </a:lnTo>
                    <a:lnTo>
                      <a:pt x="0" y="4"/>
                    </a:lnTo>
                    <a:lnTo>
                      <a:pt x="0" y="122"/>
                    </a:lnTo>
                    <a:lnTo>
                      <a:pt x="9" y="122"/>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4" name="Freeform 5720"/>
              <p:cNvSpPr>
                <a:spLocks/>
              </p:cNvSpPr>
              <p:nvPr/>
            </p:nvSpPr>
            <p:spPr bwMode="auto">
              <a:xfrm>
                <a:off x="7572" y="7670"/>
                <a:ext cx="52" cy="113"/>
              </a:xfrm>
              <a:custGeom>
                <a:avLst/>
                <a:gdLst/>
                <a:ahLst/>
                <a:cxnLst>
                  <a:cxn ang="0">
                    <a:pos x="40" y="110"/>
                  </a:cxn>
                  <a:cxn ang="0">
                    <a:pos x="43" y="112"/>
                  </a:cxn>
                  <a:cxn ang="0">
                    <a:pos x="52" y="112"/>
                  </a:cxn>
                  <a:cxn ang="0">
                    <a:pos x="52" y="0"/>
                  </a:cxn>
                  <a:cxn ang="0">
                    <a:pos x="45" y="0"/>
                  </a:cxn>
                  <a:cxn ang="0">
                    <a:pos x="43" y="2"/>
                  </a:cxn>
                  <a:cxn ang="0">
                    <a:pos x="9" y="2"/>
                  </a:cxn>
                  <a:cxn ang="0">
                    <a:pos x="7" y="4"/>
                  </a:cxn>
                  <a:cxn ang="0">
                    <a:pos x="0" y="4"/>
                  </a:cxn>
                  <a:cxn ang="0">
                    <a:pos x="0" y="108"/>
                  </a:cxn>
                  <a:cxn ang="0">
                    <a:pos x="9" y="108"/>
                  </a:cxn>
                  <a:cxn ang="0">
                    <a:pos x="9" y="110"/>
                  </a:cxn>
                  <a:cxn ang="0">
                    <a:pos x="40" y="110"/>
                  </a:cxn>
                </a:cxnLst>
                <a:rect l="0" t="0" r="r" b="b"/>
                <a:pathLst>
                  <a:path w="52" h="113">
                    <a:moveTo>
                      <a:pt x="40" y="110"/>
                    </a:moveTo>
                    <a:lnTo>
                      <a:pt x="43" y="112"/>
                    </a:lnTo>
                    <a:lnTo>
                      <a:pt x="52" y="112"/>
                    </a:lnTo>
                    <a:lnTo>
                      <a:pt x="52" y="0"/>
                    </a:lnTo>
                    <a:lnTo>
                      <a:pt x="45" y="0"/>
                    </a:lnTo>
                    <a:lnTo>
                      <a:pt x="43" y="2"/>
                    </a:lnTo>
                    <a:lnTo>
                      <a:pt x="9" y="2"/>
                    </a:lnTo>
                    <a:lnTo>
                      <a:pt x="7" y="4"/>
                    </a:lnTo>
                    <a:lnTo>
                      <a:pt x="0" y="4"/>
                    </a:lnTo>
                    <a:lnTo>
                      <a:pt x="0" y="108"/>
                    </a:lnTo>
                    <a:lnTo>
                      <a:pt x="9" y="108"/>
                    </a:lnTo>
                    <a:lnTo>
                      <a:pt x="9" y="110"/>
                    </a:lnTo>
                    <a:lnTo>
                      <a:pt x="40" y="11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5" name="Freeform 5721"/>
              <p:cNvSpPr>
                <a:spLocks/>
              </p:cNvSpPr>
              <p:nvPr/>
            </p:nvSpPr>
            <p:spPr bwMode="auto">
              <a:xfrm>
                <a:off x="7572" y="7670"/>
                <a:ext cx="52" cy="96"/>
              </a:xfrm>
              <a:custGeom>
                <a:avLst/>
                <a:gdLst/>
                <a:ahLst/>
                <a:cxnLst>
                  <a:cxn ang="0">
                    <a:pos x="9" y="91"/>
                  </a:cxn>
                  <a:cxn ang="0">
                    <a:pos x="9" y="96"/>
                  </a:cxn>
                  <a:cxn ang="0">
                    <a:pos x="52" y="96"/>
                  </a:cxn>
                  <a:cxn ang="0">
                    <a:pos x="52" y="0"/>
                  </a:cxn>
                  <a:cxn ang="0">
                    <a:pos x="47" y="0"/>
                  </a:cxn>
                  <a:cxn ang="0">
                    <a:pos x="45" y="2"/>
                  </a:cxn>
                  <a:cxn ang="0">
                    <a:pos x="7" y="2"/>
                  </a:cxn>
                  <a:cxn ang="0">
                    <a:pos x="2" y="4"/>
                  </a:cxn>
                  <a:cxn ang="0">
                    <a:pos x="0" y="4"/>
                  </a:cxn>
                  <a:cxn ang="0">
                    <a:pos x="0" y="91"/>
                  </a:cxn>
                  <a:cxn ang="0">
                    <a:pos x="9" y="91"/>
                  </a:cxn>
                </a:cxnLst>
                <a:rect l="0" t="0" r="r" b="b"/>
                <a:pathLst>
                  <a:path w="52" h="96">
                    <a:moveTo>
                      <a:pt x="9" y="91"/>
                    </a:moveTo>
                    <a:lnTo>
                      <a:pt x="9" y="96"/>
                    </a:lnTo>
                    <a:lnTo>
                      <a:pt x="52" y="96"/>
                    </a:lnTo>
                    <a:lnTo>
                      <a:pt x="52" y="0"/>
                    </a:lnTo>
                    <a:lnTo>
                      <a:pt x="47" y="0"/>
                    </a:lnTo>
                    <a:lnTo>
                      <a:pt x="45" y="2"/>
                    </a:lnTo>
                    <a:lnTo>
                      <a:pt x="7" y="2"/>
                    </a:lnTo>
                    <a:lnTo>
                      <a:pt x="2" y="4"/>
                    </a:lnTo>
                    <a:lnTo>
                      <a:pt x="0" y="4"/>
                    </a:lnTo>
                    <a:lnTo>
                      <a:pt x="0" y="91"/>
                    </a:lnTo>
                    <a:lnTo>
                      <a:pt x="9" y="91"/>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6" name="Freeform 5722"/>
              <p:cNvSpPr>
                <a:spLocks/>
              </p:cNvSpPr>
              <p:nvPr/>
            </p:nvSpPr>
            <p:spPr bwMode="auto">
              <a:xfrm>
                <a:off x="7572" y="7670"/>
                <a:ext cx="52" cy="79"/>
              </a:xfrm>
              <a:custGeom>
                <a:avLst/>
                <a:gdLst/>
                <a:ahLst/>
                <a:cxnLst>
                  <a:cxn ang="0">
                    <a:pos x="9" y="76"/>
                  </a:cxn>
                  <a:cxn ang="0">
                    <a:pos x="9" y="79"/>
                  </a:cxn>
                  <a:cxn ang="0">
                    <a:pos x="52" y="79"/>
                  </a:cxn>
                  <a:cxn ang="0">
                    <a:pos x="52" y="0"/>
                  </a:cxn>
                  <a:cxn ang="0">
                    <a:pos x="47" y="0"/>
                  </a:cxn>
                  <a:cxn ang="0">
                    <a:pos x="45" y="2"/>
                  </a:cxn>
                  <a:cxn ang="0">
                    <a:pos x="7" y="2"/>
                  </a:cxn>
                  <a:cxn ang="0">
                    <a:pos x="2" y="4"/>
                  </a:cxn>
                  <a:cxn ang="0">
                    <a:pos x="0" y="4"/>
                  </a:cxn>
                  <a:cxn ang="0">
                    <a:pos x="0" y="76"/>
                  </a:cxn>
                  <a:cxn ang="0">
                    <a:pos x="9" y="76"/>
                  </a:cxn>
                </a:cxnLst>
                <a:rect l="0" t="0" r="r" b="b"/>
                <a:pathLst>
                  <a:path w="52" h="79">
                    <a:moveTo>
                      <a:pt x="9" y="76"/>
                    </a:moveTo>
                    <a:lnTo>
                      <a:pt x="9" y="79"/>
                    </a:lnTo>
                    <a:lnTo>
                      <a:pt x="52" y="79"/>
                    </a:lnTo>
                    <a:lnTo>
                      <a:pt x="52" y="0"/>
                    </a:lnTo>
                    <a:lnTo>
                      <a:pt x="47" y="0"/>
                    </a:lnTo>
                    <a:lnTo>
                      <a:pt x="45" y="2"/>
                    </a:lnTo>
                    <a:lnTo>
                      <a:pt x="7" y="2"/>
                    </a:lnTo>
                    <a:lnTo>
                      <a:pt x="2" y="4"/>
                    </a:lnTo>
                    <a:lnTo>
                      <a:pt x="0" y="4"/>
                    </a:lnTo>
                    <a:lnTo>
                      <a:pt x="0" y="76"/>
                    </a:lnTo>
                    <a:lnTo>
                      <a:pt x="9" y="76"/>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7" name="Freeform 5723"/>
              <p:cNvSpPr>
                <a:spLocks/>
              </p:cNvSpPr>
              <p:nvPr/>
            </p:nvSpPr>
            <p:spPr bwMode="auto">
              <a:xfrm>
                <a:off x="7572" y="7670"/>
                <a:ext cx="52" cy="62"/>
              </a:xfrm>
              <a:custGeom>
                <a:avLst/>
                <a:gdLst/>
                <a:ahLst/>
                <a:cxnLst>
                  <a:cxn ang="0">
                    <a:pos x="9" y="60"/>
                  </a:cxn>
                  <a:cxn ang="0">
                    <a:pos x="9" y="62"/>
                  </a:cxn>
                  <a:cxn ang="0">
                    <a:pos x="52" y="62"/>
                  </a:cxn>
                  <a:cxn ang="0">
                    <a:pos x="52" y="0"/>
                  </a:cxn>
                  <a:cxn ang="0">
                    <a:pos x="47" y="2"/>
                  </a:cxn>
                  <a:cxn ang="0">
                    <a:pos x="7" y="2"/>
                  </a:cxn>
                  <a:cxn ang="0">
                    <a:pos x="2" y="4"/>
                  </a:cxn>
                  <a:cxn ang="0">
                    <a:pos x="0" y="4"/>
                  </a:cxn>
                  <a:cxn ang="0">
                    <a:pos x="0" y="60"/>
                  </a:cxn>
                  <a:cxn ang="0">
                    <a:pos x="9" y="60"/>
                  </a:cxn>
                </a:cxnLst>
                <a:rect l="0" t="0" r="r" b="b"/>
                <a:pathLst>
                  <a:path w="52" h="62">
                    <a:moveTo>
                      <a:pt x="9" y="60"/>
                    </a:moveTo>
                    <a:lnTo>
                      <a:pt x="9" y="62"/>
                    </a:lnTo>
                    <a:lnTo>
                      <a:pt x="52" y="62"/>
                    </a:lnTo>
                    <a:lnTo>
                      <a:pt x="52" y="0"/>
                    </a:lnTo>
                    <a:lnTo>
                      <a:pt x="47" y="2"/>
                    </a:lnTo>
                    <a:lnTo>
                      <a:pt x="7" y="2"/>
                    </a:lnTo>
                    <a:lnTo>
                      <a:pt x="2" y="4"/>
                    </a:lnTo>
                    <a:lnTo>
                      <a:pt x="0" y="4"/>
                    </a:lnTo>
                    <a:lnTo>
                      <a:pt x="0" y="60"/>
                    </a:lnTo>
                    <a:lnTo>
                      <a:pt x="9" y="6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8" name="Freeform 5724"/>
              <p:cNvSpPr>
                <a:spLocks/>
              </p:cNvSpPr>
              <p:nvPr/>
            </p:nvSpPr>
            <p:spPr bwMode="auto">
              <a:xfrm>
                <a:off x="7572" y="7670"/>
                <a:ext cx="52" cy="46"/>
              </a:xfrm>
              <a:custGeom>
                <a:avLst/>
                <a:gdLst/>
                <a:ahLst/>
                <a:cxnLst>
                  <a:cxn ang="0">
                    <a:pos x="0" y="4"/>
                  </a:cxn>
                  <a:cxn ang="0">
                    <a:pos x="0" y="45"/>
                  </a:cxn>
                  <a:cxn ang="0">
                    <a:pos x="52" y="45"/>
                  </a:cxn>
                  <a:cxn ang="0">
                    <a:pos x="52" y="0"/>
                  </a:cxn>
                  <a:cxn ang="0">
                    <a:pos x="0" y="4"/>
                  </a:cxn>
                </a:cxnLst>
                <a:rect l="0" t="0" r="r" b="b"/>
                <a:pathLst>
                  <a:path w="52" h="46">
                    <a:moveTo>
                      <a:pt x="0" y="4"/>
                    </a:moveTo>
                    <a:lnTo>
                      <a:pt x="0" y="45"/>
                    </a:lnTo>
                    <a:lnTo>
                      <a:pt x="52" y="45"/>
                    </a:lnTo>
                    <a:lnTo>
                      <a:pt x="52" y="0"/>
                    </a:lnTo>
                    <a:lnTo>
                      <a:pt x="0" y="4"/>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9" name="Freeform 5725"/>
              <p:cNvSpPr>
                <a:spLocks/>
              </p:cNvSpPr>
              <p:nvPr/>
            </p:nvSpPr>
            <p:spPr bwMode="auto">
              <a:xfrm>
                <a:off x="7634" y="7624"/>
                <a:ext cx="180" cy="240"/>
              </a:xfrm>
              <a:custGeom>
                <a:avLst/>
                <a:gdLst/>
                <a:ahLst/>
                <a:cxnLst>
                  <a:cxn ang="0">
                    <a:pos x="0" y="103"/>
                  </a:cxn>
                  <a:cxn ang="0">
                    <a:pos x="0" y="177"/>
                  </a:cxn>
                  <a:cxn ang="0">
                    <a:pos x="2" y="203"/>
                  </a:cxn>
                  <a:cxn ang="0">
                    <a:pos x="7" y="227"/>
                  </a:cxn>
                  <a:cxn ang="0">
                    <a:pos x="9" y="230"/>
                  </a:cxn>
                  <a:cxn ang="0">
                    <a:pos x="14" y="230"/>
                  </a:cxn>
                  <a:cxn ang="0">
                    <a:pos x="19" y="232"/>
                  </a:cxn>
                  <a:cxn ang="0">
                    <a:pos x="28" y="232"/>
                  </a:cxn>
                  <a:cxn ang="0">
                    <a:pos x="33" y="235"/>
                  </a:cxn>
                  <a:cxn ang="0">
                    <a:pos x="40" y="235"/>
                  </a:cxn>
                  <a:cxn ang="0">
                    <a:pos x="45" y="237"/>
                  </a:cxn>
                  <a:cxn ang="0">
                    <a:pos x="74" y="237"/>
                  </a:cxn>
                  <a:cxn ang="0">
                    <a:pos x="81" y="240"/>
                  </a:cxn>
                  <a:cxn ang="0">
                    <a:pos x="122" y="240"/>
                  </a:cxn>
                  <a:cxn ang="0">
                    <a:pos x="129" y="237"/>
                  </a:cxn>
                  <a:cxn ang="0">
                    <a:pos x="155" y="237"/>
                  </a:cxn>
                  <a:cxn ang="0">
                    <a:pos x="160" y="235"/>
                  </a:cxn>
                  <a:cxn ang="0">
                    <a:pos x="167" y="235"/>
                  </a:cxn>
                  <a:cxn ang="0">
                    <a:pos x="172" y="232"/>
                  </a:cxn>
                  <a:cxn ang="0">
                    <a:pos x="177" y="232"/>
                  </a:cxn>
                  <a:cxn ang="0">
                    <a:pos x="175" y="175"/>
                  </a:cxn>
                  <a:cxn ang="0">
                    <a:pos x="175" y="115"/>
                  </a:cxn>
                  <a:cxn ang="0">
                    <a:pos x="180" y="0"/>
                  </a:cxn>
                  <a:cxn ang="0">
                    <a:pos x="158" y="0"/>
                  </a:cxn>
                  <a:cxn ang="0">
                    <a:pos x="153" y="2"/>
                  </a:cxn>
                  <a:cxn ang="0">
                    <a:pos x="131" y="2"/>
                  </a:cxn>
                  <a:cxn ang="0">
                    <a:pos x="127" y="4"/>
                  </a:cxn>
                  <a:cxn ang="0">
                    <a:pos x="110" y="4"/>
                  </a:cxn>
                  <a:cxn ang="0">
                    <a:pos x="103" y="7"/>
                  </a:cxn>
                  <a:cxn ang="0">
                    <a:pos x="93" y="7"/>
                  </a:cxn>
                  <a:cxn ang="0">
                    <a:pos x="88" y="9"/>
                  </a:cxn>
                  <a:cxn ang="0">
                    <a:pos x="76" y="9"/>
                  </a:cxn>
                  <a:cxn ang="0">
                    <a:pos x="71" y="11"/>
                  </a:cxn>
                  <a:cxn ang="0">
                    <a:pos x="67" y="11"/>
                  </a:cxn>
                  <a:cxn ang="0">
                    <a:pos x="62" y="14"/>
                  </a:cxn>
                  <a:cxn ang="0">
                    <a:pos x="55" y="14"/>
                  </a:cxn>
                  <a:cxn ang="0">
                    <a:pos x="50" y="16"/>
                  </a:cxn>
                  <a:cxn ang="0">
                    <a:pos x="45" y="16"/>
                  </a:cxn>
                  <a:cxn ang="0">
                    <a:pos x="40" y="19"/>
                  </a:cxn>
                  <a:cxn ang="0">
                    <a:pos x="33" y="19"/>
                  </a:cxn>
                  <a:cxn ang="0">
                    <a:pos x="28" y="21"/>
                  </a:cxn>
                  <a:cxn ang="0">
                    <a:pos x="23" y="21"/>
                  </a:cxn>
                  <a:cxn ang="0">
                    <a:pos x="19" y="23"/>
                  </a:cxn>
                  <a:cxn ang="0">
                    <a:pos x="14" y="23"/>
                  </a:cxn>
                  <a:cxn ang="0">
                    <a:pos x="7" y="26"/>
                  </a:cxn>
                  <a:cxn ang="0">
                    <a:pos x="2" y="79"/>
                  </a:cxn>
                  <a:cxn ang="0">
                    <a:pos x="0" y="103"/>
                  </a:cxn>
                </a:cxnLst>
                <a:rect l="0" t="0" r="r" b="b"/>
                <a:pathLst>
                  <a:path w="180" h="240">
                    <a:moveTo>
                      <a:pt x="0" y="103"/>
                    </a:moveTo>
                    <a:lnTo>
                      <a:pt x="0" y="177"/>
                    </a:lnTo>
                    <a:lnTo>
                      <a:pt x="2" y="203"/>
                    </a:lnTo>
                    <a:lnTo>
                      <a:pt x="7" y="227"/>
                    </a:lnTo>
                    <a:lnTo>
                      <a:pt x="9" y="230"/>
                    </a:lnTo>
                    <a:lnTo>
                      <a:pt x="14" y="230"/>
                    </a:lnTo>
                    <a:lnTo>
                      <a:pt x="19" y="232"/>
                    </a:lnTo>
                    <a:lnTo>
                      <a:pt x="28" y="232"/>
                    </a:lnTo>
                    <a:lnTo>
                      <a:pt x="33" y="235"/>
                    </a:lnTo>
                    <a:lnTo>
                      <a:pt x="40" y="235"/>
                    </a:lnTo>
                    <a:lnTo>
                      <a:pt x="45" y="237"/>
                    </a:lnTo>
                    <a:lnTo>
                      <a:pt x="74" y="237"/>
                    </a:lnTo>
                    <a:lnTo>
                      <a:pt x="81" y="240"/>
                    </a:lnTo>
                    <a:lnTo>
                      <a:pt x="122" y="240"/>
                    </a:lnTo>
                    <a:lnTo>
                      <a:pt x="129" y="237"/>
                    </a:lnTo>
                    <a:lnTo>
                      <a:pt x="155" y="237"/>
                    </a:lnTo>
                    <a:lnTo>
                      <a:pt x="160" y="235"/>
                    </a:lnTo>
                    <a:lnTo>
                      <a:pt x="167" y="235"/>
                    </a:lnTo>
                    <a:lnTo>
                      <a:pt x="172" y="232"/>
                    </a:lnTo>
                    <a:lnTo>
                      <a:pt x="177" y="232"/>
                    </a:lnTo>
                    <a:lnTo>
                      <a:pt x="175" y="175"/>
                    </a:lnTo>
                    <a:lnTo>
                      <a:pt x="175" y="115"/>
                    </a:lnTo>
                    <a:lnTo>
                      <a:pt x="180" y="0"/>
                    </a:lnTo>
                    <a:lnTo>
                      <a:pt x="158" y="0"/>
                    </a:lnTo>
                    <a:lnTo>
                      <a:pt x="153" y="2"/>
                    </a:lnTo>
                    <a:lnTo>
                      <a:pt x="131" y="2"/>
                    </a:lnTo>
                    <a:lnTo>
                      <a:pt x="127" y="4"/>
                    </a:lnTo>
                    <a:lnTo>
                      <a:pt x="110" y="4"/>
                    </a:lnTo>
                    <a:lnTo>
                      <a:pt x="103" y="7"/>
                    </a:lnTo>
                    <a:lnTo>
                      <a:pt x="93" y="7"/>
                    </a:lnTo>
                    <a:lnTo>
                      <a:pt x="88" y="9"/>
                    </a:lnTo>
                    <a:lnTo>
                      <a:pt x="76" y="9"/>
                    </a:lnTo>
                    <a:lnTo>
                      <a:pt x="71" y="11"/>
                    </a:lnTo>
                    <a:lnTo>
                      <a:pt x="67" y="11"/>
                    </a:lnTo>
                    <a:lnTo>
                      <a:pt x="62" y="14"/>
                    </a:lnTo>
                    <a:lnTo>
                      <a:pt x="55" y="14"/>
                    </a:lnTo>
                    <a:lnTo>
                      <a:pt x="50" y="16"/>
                    </a:lnTo>
                    <a:lnTo>
                      <a:pt x="45" y="16"/>
                    </a:lnTo>
                    <a:lnTo>
                      <a:pt x="40" y="19"/>
                    </a:lnTo>
                    <a:lnTo>
                      <a:pt x="33" y="19"/>
                    </a:lnTo>
                    <a:lnTo>
                      <a:pt x="28" y="21"/>
                    </a:lnTo>
                    <a:lnTo>
                      <a:pt x="23" y="21"/>
                    </a:lnTo>
                    <a:lnTo>
                      <a:pt x="19" y="23"/>
                    </a:lnTo>
                    <a:lnTo>
                      <a:pt x="14" y="23"/>
                    </a:lnTo>
                    <a:lnTo>
                      <a:pt x="7" y="26"/>
                    </a:lnTo>
                    <a:lnTo>
                      <a:pt x="2" y="79"/>
                    </a:lnTo>
                    <a:lnTo>
                      <a:pt x="0" y="103"/>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0" name="Freeform 5726"/>
              <p:cNvSpPr>
                <a:spLocks/>
              </p:cNvSpPr>
              <p:nvPr/>
            </p:nvSpPr>
            <p:spPr bwMode="auto">
              <a:xfrm>
                <a:off x="7634" y="7624"/>
                <a:ext cx="178" cy="231"/>
              </a:xfrm>
              <a:custGeom>
                <a:avLst/>
                <a:gdLst/>
                <a:ahLst/>
                <a:cxnLst>
                  <a:cxn ang="0">
                    <a:pos x="33" y="227"/>
                  </a:cxn>
                  <a:cxn ang="0">
                    <a:pos x="45" y="227"/>
                  </a:cxn>
                  <a:cxn ang="0">
                    <a:pos x="55" y="230"/>
                  </a:cxn>
                  <a:cxn ang="0">
                    <a:pos x="136" y="230"/>
                  </a:cxn>
                  <a:cxn ang="0">
                    <a:pos x="146" y="227"/>
                  </a:cxn>
                  <a:cxn ang="0">
                    <a:pos x="155" y="227"/>
                  </a:cxn>
                  <a:cxn ang="0">
                    <a:pos x="165" y="225"/>
                  </a:cxn>
                  <a:cxn ang="0">
                    <a:pos x="172" y="223"/>
                  </a:cxn>
                  <a:cxn ang="0">
                    <a:pos x="170" y="167"/>
                  </a:cxn>
                  <a:cxn ang="0">
                    <a:pos x="172" y="112"/>
                  </a:cxn>
                  <a:cxn ang="0">
                    <a:pos x="172" y="57"/>
                  </a:cxn>
                  <a:cxn ang="0">
                    <a:pos x="177" y="0"/>
                  </a:cxn>
                  <a:cxn ang="0">
                    <a:pos x="165" y="0"/>
                  </a:cxn>
                  <a:cxn ang="0">
                    <a:pos x="160" y="2"/>
                  </a:cxn>
                  <a:cxn ang="0">
                    <a:pos x="134" y="2"/>
                  </a:cxn>
                  <a:cxn ang="0">
                    <a:pos x="129" y="4"/>
                  </a:cxn>
                  <a:cxn ang="0">
                    <a:pos x="112" y="4"/>
                  </a:cxn>
                  <a:cxn ang="0">
                    <a:pos x="107" y="7"/>
                  </a:cxn>
                  <a:cxn ang="0">
                    <a:pos x="95" y="7"/>
                  </a:cxn>
                  <a:cxn ang="0">
                    <a:pos x="91" y="9"/>
                  </a:cxn>
                  <a:cxn ang="0">
                    <a:pos x="81" y="9"/>
                  </a:cxn>
                  <a:cxn ang="0">
                    <a:pos x="76" y="11"/>
                  </a:cxn>
                  <a:cxn ang="0">
                    <a:pos x="69" y="11"/>
                  </a:cxn>
                  <a:cxn ang="0">
                    <a:pos x="64" y="14"/>
                  </a:cxn>
                  <a:cxn ang="0">
                    <a:pos x="55" y="14"/>
                  </a:cxn>
                  <a:cxn ang="0">
                    <a:pos x="50" y="16"/>
                  </a:cxn>
                  <a:cxn ang="0">
                    <a:pos x="45" y="16"/>
                  </a:cxn>
                  <a:cxn ang="0">
                    <a:pos x="38" y="19"/>
                  </a:cxn>
                  <a:cxn ang="0">
                    <a:pos x="33" y="19"/>
                  </a:cxn>
                  <a:cxn ang="0">
                    <a:pos x="28" y="21"/>
                  </a:cxn>
                  <a:cxn ang="0">
                    <a:pos x="23" y="21"/>
                  </a:cxn>
                  <a:cxn ang="0">
                    <a:pos x="19" y="23"/>
                  </a:cxn>
                  <a:cxn ang="0">
                    <a:pos x="14" y="23"/>
                  </a:cxn>
                  <a:cxn ang="0">
                    <a:pos x="7" y="26"/>
                  </a:cxn>
                  <a:cxn ang="0">
                    <a:pos x="4" y="52"/>
                  </a:cxn>
                  <a:cxn ang="0">
                    <a:pos x="0" y="100"/>
                  </a:cxn>
                  <a:cxn ang="0">
                    <a:pos x="0" y="172"/>
                  </a:cxn>
                  <a:cxn ang="0">
                    <a:pos x="2" y="196"/>
                  </a:cxn>
                  <a:cxn ang="0">
                    <a:pos x="7" y="220"/>
                  </a:cxn>
                  <a:cxn ang="0">
                    <a:pos x="14" y="223"/>
                  </a:cxn>
                  <a:cxn ang="0">
                    <a:pos x="23" y="225"/>
                  </a:cxn>
                  <a:cxn ang="0">
                    <a:pos x="33" y="227"/>
                  </a:cxn>
                </a:cxnLst>
                <a:rect l="0" t="0" r="r" b="b"/>
                <a:pathLst>
                  <a:path w="178" h="231">
                    <a:moveTo>
                      <a:pt x="33" y="227"/>
                    </a:moveTo>
                    <a:lnTo>
                      <a:pt x="45" y="227"/>
                    </a:lnTo>
                    <a:lnTo>
                      <a:pt x="55" y="230"/>
                    </a:lnTo>
                    <a:lnTo>
                      <a:pt x="136" y="230"/>
                    </a:lnTo>
                    <a:lnTo>
                      <a:pt x="146" y="227"/>
                    </a:lnTo>
                    <a:lnTo>
                      <a:pt x="155" y="227"/>
                    </a:lnTo>
                    <a:lnTo>
                      <a:pt x="165" y="225"/>
                    </a:lnTo>
                    <a:lnTo>
                      <a:pt x="172" y="223"/>
                    </a:lnTo>
                    <a:lnTo>
                      <a:pt x="170" y="167"/>
                    </a:lnTo>
                    <a:lnTo>
                      <a:pt x="172" y="112"/>
                    </a:lnTo>
                    <a:lnTo>
                      <a:pt x="172" y="57"/>
                    </a:lnTo>
                    <a:lnTo>
                      <a:pt x="177" y="0"/>
                    </a:lnTo>
                    <a:lnTo>
                      <a:pt x="165" y="0"/>
                    </a:lnTo>
                    <a:lnTo>
                      <a:pt x="160" y="2"/>
                    </a:lnTo>
                    <a:lnTo>
                      <a:pt x="134" y="2"/>
                    </a:lnTo>
                    <a:lnTo>
                      <a:pt x="129" y="4"/>
                    </a:lnTo>
                    <a:lnTo>
                      <a:pt x="112" y="4"/>
                    </a:lnTo>
                    <a:lnTo>
                      <a:pt x="107" y="7"/>
                    </a:lnTo>
                    <a:lnTo>
                      <a:pt x="95" y="7"/>
                    </a:lnTo>
                    <a:lnTo>
                      <a:pt x="91" y="9"/>
                    </a:lnTo>
                    <a:lnTo>
                      <a:pt x="81" y="9"/>
                    </a:lnTo>
                    <a:lnTo>
                      <a:pt x="76" y="11"/>
                    </a:lnTo>
                    <a:lnTo>
                      <a:pt x="69" y="11"/>
                    </a:lnTo>
                    <a:lnTo>
                      <a:pt x="64" y="14"/>
                    </a:lnTo>
                    <a:lnTo>
                      <a:pt x="55" y="14"/>
                    </a:lnTo>
                    <a:lnTo>
                      <a:pt x="50" y="16"/>
                    </a:lnTo>
                    <a:lnTo>
                      <a:pt x="45" y="16"/>
                    </a:lnTo>
                    <a:lnTo>
                      <a:pt x="38" y="19"/>
                    </a:lnTo>
                    <a:lnTo>
                      <a:pt x="33" y="19"/>
                    </a:lnTo>
                    <a:lnTo>
                      <a:pt x="28" y="21"/>
                    </a:lnTo>
                    <a:lnTo>
                      <a:pt x="23" y="21"/>
                    </a:lnTo>
                    <a:lnTo>
                      <a:pt x="19" y="23"/>
                    </a:lnTo>
                    <a:lnTo>
                      <a:pt x="14" y="23"/>
                    </a:lnTo>
                    <a:lnTo>
                      <a:pt x="7" y="26"/>
                    </a:lnTo>
                    <a:lnTo>
                      <a:pt x="4" y="52"/>
                    </a:lnTo>
                    <a:lnTo>
                      <a:pt x="0" y="100"/>
                    </a:lnTo>
                    <a:lnTo>
                      <a:pt x="0" y="172"/>
                    </a:lnTo>
                    <a:lnTo>
                      <a:pt x="2" y="196"/>
                    </a:lnTo>
                    <a:lnTo>
                      <a:pt x="7" y="220"/>
                    </a:lnTo>
                    <a:lnTo>
                      <a:pt x="14" y="223"/>
                    </a:lnTo>
                    <a:lnTo>
                      <a:pt x="23" y="225"/>
                    </a:lnTo>
                    <a:lnTo>
                      <a:pt x="33" y="227"/>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1" name="Freeform 5727"/>
              <p:cNvSpPr>
                <a:spLocks/>
              </p:cNvSpPr>
              <p:nvPr/>
            </p:nvSpPr>
            <p:spPr bwMode="auto">
              <a:xfrm>
                <a:off x="7634" y="7624"/>
                <a:ext cx="173" cy="224"/>
              </a:xfrm>
              <a:custGeom>
                <a:avLst/>
                <a:gdLst/>
                <a:ahLst/>
                <a:cxnLst>
                  <a:cxn ang="0">
                    <a:pos x="2" y="167"/>
                  </a:cxn>
                  <a:cxn ang="0">
                    <a:pos x="4" y="189"/>
                  </a:cxn>
                  <a:cxn ang="0">
                    <a:pos x="7" y="213"/>
                  </a:cxn>
                  <a:cxn ang="0">
                    <a:pos x="14" y="216"/>
                  </a:cxn>
                  <a:cxn ang="0">
                    <a:pos x="33" y="220"/>
                  </a:cxn>
                  <a:cxn ang="0">
                    <a:pos x="55" y="220"/>
                  </a:cxn>
                  <a:cxn ang="0">
                    <a:pos x="64" y="223"/>
                  </a:cxn>
                  <a:cxn ang="0">
                    <a:pos x="110" y="223"/>
                  </a:cxn>
                  <a:cxn ang="0">
                    <a:pos x="122" y="220"/>
                  </a:cxn>
                  <a:cxn ang="0">
                    <a:pos x="134" y="220"/>
                  </a:cxn>
                  <a:cxn ang="0">
                    <a:pos x="143" y="218"/>
                  </a:cxn>
                  <a:cxn ang="0">
                    <a:pos x="151" y="218"/>
                  </a:cxn>
                  <a:cxn ang="0">
                    <a:pos x="160" y="216"/>
                  </a:cxn>
                  <a:cxn ang="0">
                    <a:pos x="167" y="216"/>
                  </a:cxn>
                  <a:cxn ang="0">
                    <a:pos x="167" y="107"/>
                  </a:cxn>
                  <a:cxn ang="0">
                    <a:pos x="170" y="55"/>
                  </a:cxn>
                  <a:cxn ang="0">
                    <a:pos x="172" y="0"/>
                  </a:cxn>
                  <a:cxn ang="0">
                    <a:pos x="163" y="2"/>
                  </a:cxn>
                  <a:cxn ang="0">
                    <a:pos x="141" y="2"/>
                  </a:cxn>
                  <a:cxn ang="0">
                    <a:pos x="131" y="4"/>
                  </a:cxn>
                  <a:cxn ang="0">
                    <a:pos x="120" y="4"/>
                  </a:cxn>
                  <a:cxn ang="0">
                    <a:pos x="110" y="7"/>
                  </a:cxn>
                  <a:cxn ang="0">
                    <a:pos x="100" y="7"/>
                  </a:cxn>
                  <a:cxn ang="0">
                    <a:pos x="88" y="9"/>
                  </a:cxn>
                  <a:cxn ang="0">
                    <a:pos x="79" y="9"/>
                  </a:cxn>
                  <a:cxn ang="0">
                    <a:pos x="69" y="11"/>
                  </a:cxn>
                  <a:cxn ang="0">
                    <a:pos x="57" y="14"/>
                  </a:cxn>
                  <a:cxn ang="0">
                    <a:pos x="47" y="16"/>
                  </a:cxn>
                  <a:cxn ang="0">
                    <a:pos x="38" y="19"/>
                  </a:cxn>
                  <a:cxn ang="0">
                    <a:pos x="9" y="26"/>
                  </a:cxn>
                  <a:cxn ang="0">
                    <a:pos x="4" y="50"/>
                  </a:cxn>
                  <a:cxn ang="0">
                    <a:pos x="0" y="98"/>
                  </a:cxn>
                  <a:cxn ang="0">
                    <a:pos x="0" y="143"/>
                  </a:cxn>
                  <a:cxn ang="0">
                    <a:pos x="2" y="167"/>
                  </a:cxn>
                </a:cxnLst>
                <a:rect l="0" t="0" r="r" b="b"/>
                <a:pathLst>
                  <a:path w="173" h="224">
                    <a:moveTo>
                      <a:pt x="2" y="167"/>
                    </a:moveTo>
                    <a:lnTo>
                      <a:pt x="4" y="189"/>
                    </a:lnTo>
                    <a:lnTo>
                      <a:pt x="7" y="213"/>
                    </a:lnTo>
                    <a:lnTo>
                      <a:pt x="14" y="216"/>
                    </a:lnTo>
                    <a:lnTo>
                      <a:pt x="33" y="220"/>
                    </a:lnTo>
                    <a:lnTo>
                      <a:pt x="55" y="220"/>
                    </a:lnTo>
                    <a:lnTo>
                      <a:pt x="64" y="223"/>
                    </a:lnTo>
                    <a:lnTo>
                      <a:pt x="110" y="223"/>
                    </a:lnTo>
                    <a:lnTo>
                      <a:pt x="122" y="220"/>
                    </a:lnTo>
                    <a:lnTo>
                      <a:pt x="134" y="220"/>
                    </a:lnTo>
                    <a:lnTo>
                      <a:pt x="143" y="218"/>
                    </a:lnTo>
                    <a:lnTo>
                      <a:pt x="151" y="218"/>
                    </a:lnTo>
                    <a:lnTo>
                      <a:pt x="160" y="216"/>
                    </a:lnTo>
                    <a:lnTo>
                      <a:pt x="167" y="216"/>
                    </a:lnTo>
                    <a:lnTo>
                      <a:pt x="167" y="107"/>
                    </a:lnTo>
                    <a:lnTo>
                      <a:pt x="170" y="55"/>
                    </a:lnTo>
                    <a:lnTo>
                      <a:pt x="172" y="0"/>
                    </a:lnTo>
                    <a:lnTo>
                      <a:pt x="163" y="2"/>
                    </a:lnTo>
                    <a:lnTo>
                      <a:pt x="141" y="2"/>
                    </a:lnTo>
                    <a:lnTo>
                      <a:pt x="131" y="4"/>
                    </a:lnTo>
                    <a:lnTo>
                      <a:pt x="120" y="4"/>
                    </a:lnTo>
                    <a:lnTo>
                      <a:pt x="110" y="7"/>
                    </a:lnTo>
                    <a:lnTo>
                      <a:pt x="100" y="7"/>
                    </a:lnTo>
                    <a:lnTo>
                      <a:pt x="88" y="9"/>
                    </a:lnTo>
                    <a:lnTo>
                      <a:pt x="79" y="9"/>
                    </a:lnTo>
                    <a:lnTo>
                      <a:pt x="69" y="11"/>
                    </a:lnTo>
                    <a:lnTo>
                      <a:pt x="57" y="14"/>
                    </a:lnTo>
                    <a:lnTo>
                      <a:pt x="47" y="16"/>
                    </a:lnTo>
                    <a:lnTo>
                      <a:pt x="38" y="19"/>
                    </a:lnTo>
                    <a:lnTo>
                      <a:pt x="9" y="26"/>
                    </a:lnTo>
                    <a:lnTo>
                      <a:pt x="4" y="50"/>
                    </a:lnTo>
                    <a:lnTo>
                      <a:pt x="0" y="98"/>
                    </a:lnTo>
                    <a:lnTo>
                      <a:pt x="0" y="143"/>
                    </a:lnTo>
                    <a:lnTo>
                      <a:pt x="2" y="167"/>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2" name="Freeform 5728"/>
              <p:cNvSpPr>
                <a:spLocks/>
              </p:cNvSpPr>
              <p:nvPr/>
            </p:nvSpPr>
            <p:spPr bwMode="auto">
              <a:xfrm>
                <a:off x="7634" y="7627"/>
                <a:ext cx="168" cy="213"/>
              </a:xfrm>
              <a:custGeom>
                <a:avLst/>
                <a:gdLst/>
                <a:ahLst/>
                <a:cxnLst>
                  <a:cxn ang="0">
                    <a:pos x="2" y="93"/>
                  </a:cxn>
                  <a:cxn ang="0">
                    <a:pos x="0" y="115"/>
                  </a:cxn>
                  <a:cxn ang="0">
                    <a:pos x="0" y="136"/>
                  </a:cxn>
                  <a:cxn ang="0">
                    <a:pos x="2" y="160"/>
                  </a:cxn>
                  <a:cxn ang="0">
                    <a:pos x="7" y="203"/>
                  </a:cxn>
                  <a:cxn ang="0">
                    <a:pos x="14" y="206"/>
                  </a:cxn>
                  <a:cxn ang="0">
                    <a:pos x="23" y="208"/>
                  </a:cxn>
                  <a:cxn ang="0">
                    <a:pos x="33" y="208"/>
                  </a:cxn>
                  <a:cxn ang="0">
                    <a:pos x="43" y="211"/>
                  </a:cxn>
                  <a:cxn ang="0">
                    <a:pos x="64" y="211"/>
                  </a:cxn>
                  <a:cxn ang="0">
                    <a:pos x="74" y="213"/>
                  </a:cxn>
                  <a:cxn ang="0">
                    <a:pos x="86" y="213"/>
                  </a:cxn>
                  <a:cxn ang="0">
                    <a:pos x="98" y="211"/>
                  </a:cxn>
                  <a:cxn ang="0">
                    <a:pos x="120" y="211"/>
                  </a:cxn>
                  <a:cxn ang="0">
                    <a:pos x="129" y="208"/>
                  </a:cxn>
                  <a:cxn ang="0">
                    <a:pos x="139" y="208"/>
                  </a:cxn>
                  <a:cxn ang="0">
                    <a:pos x="148" y="206"/>
                  </a:cxn>
                  <a:cxn ang="0">
                    <a:pos x="155" y="206"/>
                  </a:cxn>
                  <a:cxn ang="0">
                    <a:pos x="163" y="203"/>
                  </a:cxn>
                  <a:cxn ang="0">
                    <a:pos x="163" y="100"/>
                  </a:cxn>
                  <a:cxn ang="0">
                    <a:pos x="167" y="0"/>
                  </a:cxn>
                  <a:cxn ang="0">
                    <a:pos x="139" y="0"/>
                  </a:cxn>
                  <a:cxn ang="0">
                    <a:pos x="127" y="2"/>
                  </a:cxn>
                  <a:cxn ang="0">
                    <a:pos x="117" y="2"/>
                  </a:cxn>
                  <a:cxn ang="0">
                    <a:pos x="107" y="4"/>
                  </a:cxn>
                  <a:cxn ang="0">
                    <a:pos x="98" y="4"/>
                  </a:cxn>
                  <a:cxn ang="0">
                    <a:pos x="88" y="7"/>
                  </a:cxn>
                  <a:cxn ang="0">
                    <a:pos x="76" y="9"/>
                  </a:cxn>
                  <a:cxn ang="0">
                    <a:pos x="67" y="9"/>
                  </a:cxn>
                  <a:cxn ang="0">
                    <a:pos x="47" y="14"/>
                  </a:cxn>
                  <a:cxn ang="0">
                    <a:pos x="38" y="16"/>
                  </a:cxn>
                  <a:cxn ang="0">
                    <a:pos x="9" y="23"/>
                  </a:cxn>
                  <a:cxn ang="0">
                    <a:pos x="4" y="47"/>
                  </a:cxn>
                  <a:cxn ang="0">
                    <a:pos x="2" y="71"/>
                  </a:cxn>
                  <a:cxn ang="0">
                    <a:pos x="2" y="93"/>
                  </a:cxn>
                </a:cxnLst>
                <a:rect l="0" t="0" r="r" b="b"/>
                <a:pathLst>
                  <a:path w="168" h="213">
                    <a:moveTo>
                      <a:pt x="2" y="93"/>
                    </a:moveTo>
                    <a:lnTo>
                      <a:pt x="0" y="115"/>
                    </a:lnTo>
                    <a:lnTo>
                      <a:pt x="0" y="136"/>
                    </a:lnTo>
                    <a:lnTo>
                      <a:pt x="2" y="160"/>
                    </a:lnTo>
                    <a:lnTo>
                      <a:pt x="7" y="203"/>
                    </a:lnTo>
                    <a:lnTo>
                      <a:pt x="14" y="206"/>
                    </a:lnTo>
                    <a:lnTo>
                      <a:pt x="23" y="208"/>
                    </a:lnTo>
                    <a:lnTo>
                      <a:pt x="33" y="208"/>
                    </a:lnTo>
                    <a:lnTo>
                      <a:pt x="43" y="211"/>
                    </a:lnTo>
                    <a:lnTo>
                      <a:pt x="64" y="211"/>
                    </a:lnTo>
                    <a:lnTo>
                      <a:pt x="74" y="213"/>
                    </a:lnTo>
                    <a:lnTo>
                      <a:pt x="86" y="213"/>
                    </a:lnTo>
                    <a:lnTo>
                      <a:pt x="98" y="211"/>
                    </a:lnTo>
                    <a:lnTo>
                      <a:pt x="120" y="211"/>
                    </a:lnTo>
                    <a:lnTo>
                      <a:pt x="129" y="208"/>
                    </a:lnTo>
                    <a:lnTo>
                      <a:pt x="139" y="208"/>
                    </a:lnTo>
                    <a:lnTo>
                      <a:pt x="148" y="206"/>
                    </a:lnTo>
                    <a:lnTo>
                      <a:pt x="155" y="206"/>
                    </a:lnTo>
                    <a:lnTo>
                      <a:pt x="163" y="203"/>
                    </a:lnTo>
                    <a:lnTo>
                      <a:pt x="163" y="100"/>
                    </a:lnTo>
                    <a:lnTo>
                      <a:pt x="167" y="0"/>
                    </a:lnTo>
                    <a:lnTo>
                      <a:pt x="139" y="0"/>
                    </a:lnTo>
                    <a:lnTo>
                      <a:pt x="127" y="2"/>
                    </a:lnTo>
                    <a:lnTo>
                      <a:pt x="117" y="2"/>
                    </a:lnTo>
                    <a:lnTo>
                      <a:pt x="107" y="4"/>
                    </a:lnTo>
                    <a:lnTo>
                      <a:pt x="98" y="4"/>
                    </a:lnTo>
                    <a:lnTo>
                      <a:pt x="88" y="7"/>
                    </a:lnTo>
                    <a:lnTo>
                      <a:pt x="76" y="9"/>
                    </a:lnTo>
                    <a:lnTo>
                      <a:pt x="67" y="9"/>
                    </a:lnTo>
                    <a:lnTo>
                      <a:pt x="47" y="14"/>
                    </a:lnTo>
                    <a:lnTo>
                      <a:pt x="38" y="16"/>
                    </a:lnTo>
                    <a:lnTo>
                      <a:pt x="9" y="23"/>
                    </a:lnTo>
                    <a:lnTo>
                      <a:pt x="4" y="47"/>
                    </a:lnTo>
                    <a:lnTo>
                      <a:pt x="2" y="71"/>
                    </a:lnTo>
                    <a:lnTo>
                      <a:pt x="2" y="93"/>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3" name="Freeform 5729"/>
              <p:cNvSpPr>
                <a:spLocks/>
              </p:cNvSpPr>
              <p:nvPr/>
            </p:nvSpPr>
            <p:spPr bwMode="auto">
              <a:xfrm>
                <a:off x="7634" y="7627"/>
                <a:ext cx="163" cy="204"/>
              </a:xfrm>
              <a:custGeom>
                <a:avLst/>
                <a:gdLst/>
                <a:ahLst/>
                <a:cxnLst>
                  <a:cxn ang="0">
                    <a:pos x="4" y="47"/>
                  </a:cxn>
                  <a:cxn ang="0">
                    <a:pos x="2" y="69"/>
                  </a:cxn>
                  <a:cxn ang="0">
                    <a:pos x="2" y="91"/>
                  </a:cxn>
                  <a:cxn ang="0">
                    <a:pos x="0" y="112"/>
                  </a:cxn>
                  <a:cxn ang="0">
                    <a:pos x="2" y="134"/>
                  </a:cxn>
                  <a:cxn ang="0">
                    <a:pos x="2" y="153"/>
                  </a:cxn>
                  <a:cxn ang="0">
                    <a:pos x="7" y="196"/>
                  </a:cxn>
                  <a:cxn ang="0">
                    <a:pos x="14" y="199"/>
                  </a:cxn>
                  <a:cxn ang="0">
                    <a:pos x="23" y="201"/>
                  </a:cxn>
                  <a:cxn ang="0">
                    <a:pos x="31" y="201"/>
                  </a:cxn>
                  <a:cxn ang="0">
                    <a:pos x="43" y="203"/>
                  </a:cxn>
                  <a:cxn ang="0">
                    <a:pos x="95" y="203"/>
                  </a:cxn>
                  <a:cxn ang="0">
                    <a:pos x="105" y="201"/>
                  </a:cxn>
                  <a:cxn ang="0">
                    <a:pos x="127" y="201"/>
                  </a:cxn>
                  <a:cxn ang="0">
                    <a:pos x="136" y="199"/>
                  </a:cxn>
                  <a:cxn ang="0">
                    <a:pos x="143" y="196"/>
                  </a:cxn>
                  <a:cxn ang="0">
                    <a:pos x="151" y="196"/>
                  </a:cxn>
                  <a:cxn ang="0">
                    <a:pos x="158" y="194"/>
                  </a:cxn>
                  <a:cxn ang="0">
                    <a:pos x="158" y="96"/>
                  </a:cxn>
                  <a:cxn ang="0">
                    <a:pos x="163" y="0"/>
                  </a:cxn>
                  <a:cxn ang="0">
                    <a:pos x="143" y="0"/>
                  </a:cxn>
                  <a:cxn ang="0">
                    <a:pos x="134" y="2"/>
                  </a:cxn>
                  <a:cxn ang="0">
                    <a:pos x="115" y="2"/>
                  </a:cxn>
                  <a:cxn ang="0">
                    <a:pos x="95" y="7"/>
                  </a:cxn>
                  <a:cxn ang="0">
                    <a:pos x="86" y="7"/>
                  </a:cxn>
                  <a:cxn ang="0">
                    <a:pos x="67" y="11"/>
                  </a:cxn>
                  <a:cxn ang="0">
                    <a:pos x="55" y="14"/>
                  </a:cxn>
                  <a:cxn ang="0">
                    <a:pos x="45" y="14"/>
                  </a:cxn>
                  <a:cxn ang="0">
                    <a:pos x="35" y="16"/>
                  </a:cxn>
                  <a:cxn ang="0">
                    <a:pos x="26" y="19"/>
                  </a:cxn>
                  <a:cxn ang="0">
                    <a:pos x="19" y="21"/>
                  </a:cxn>
                  <a:cxn ang="0">
                    <a:pos x="9" y="23"/>
                  </a:cxn>
                  <a:cxn ang="0">
                    <a:pos x="4" y="47"/>
                  </a:cxn>
                </a:cxnLst>
                <a:rect l="0" t="0" r="r" b="b"/>
                <a:pathLst>
                  <a:path w="163" h="204">
                    <a:moveTo>
                      <a:pt x="4" y="47"/>
                    </a:moveTo>
                    <a:lnTo>
                      <a:pt x="2" y="69"/>
                    </a:lnTo>
                    <a:lnTo>
                      <a:pt x="2" y="91"/>
                    </a:lnTo>
                    <a:lnTo>
                      <a:pt x="0" y="112"/>
                    </a:lnTo>
                    <a:lnTo>
                      <a:pt x="2" y="134"/>
                    </a:lnTo>
                    <a:lnTo>
                      <a:pt x="2" y="153"/>
                    </a:lnTo>
                    <a:lnTo>
                      <a:pt x="7" y="196"/>
                    </a:lnTo>
                    <a:lnTo>
                      <a:pt x="14" y="199"/>
                    </a:lnTo>
                    <a:lnTo>
                      <a:pt x="23" y="201"/>
                    </a:lnTo>
                    <a:lnTo>
                      <a:pt x="31" y="201"/>
                    </a:lnTo>
                    <a:lnTo>
                      <a:pt x="43" y="203"/>
                    </a:lnTo>
                    <a:lnTo>
                      <a:pt x="95" y="203"/>
                    </a:lnTo>
                    <a:lnTo>
                      <a:pt x="105" y="201"/>
                    </a:lnTo>
                    <a:lnTo>
                      <a:pt x="127" y="201"/>
                    </a:lnTo>
                    <a:lnTo>
                      <a:pt x="136" y="199"/>
                    </a:lnTo>
                    <a:lnTo>
                      <a:pt x="143" y="196"/>
                    </a:lnTo>
                    <a:lnTo>
                      <a:pt x="151" y="196"/>
                    </a:lnTo>
                    <a:lnTo>
                      <a:pt x="158" y="194"/>
                    </a:lnTo>
                    <a:lnTo>
                      <a:pt x="158" y="96"/>
                    </a:lnTo>
                    <a:lnTo>
                      <a:pt x="163" y="0"/>
                    </a:lnTo>
                    <a:lnTo>
                      <a:pt x="143" y="0"/>
                    </a:lnTo>
                    <a:lnTo>
                      <a:pt x="134" y="2"/>
                    </a:lnTo>
                    <a:lnTo>
                      <a:pt x="115" y="2"/>
                    </a:lnTo>
                    <a:lnTo>
                      <a:pt x="95" y="7"/>
                    </a:lnTo>
                    <a:lnTo>
                      <a:pt x="86" y="7"/>
                    </a:lnTo>
                    <a:lnTo>
                      <a:pt x="67" y="11"/>
                    </a:lnTo>
                    <a:lnTo>
                      <a:pt x="55" y="14"/>
                    </a:lnTo>
                    <a:lnTo>
                      <a:pt x="45" y="14"/>
                    </a:lnTo>
                    <a:lnTo>
                      <a:pt x="35" y="16"/>
                    </a:lnTo>
                    <a:lnTo>
                      <a:pt x="26" y="19"/>
                    </a:lnTo>
                    <a:lnTo>
                      <a:pt x="19" y="21"/>
                    </a:lnTo>
                    <a:lnTo>
                      <a:pt x="9" y="23"/>
                    </a:lnTo>
                    <a:lnTo>
                      <a:pt x="4" y="4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4" name="Freeform 5730"/>
              <p:cNvSpPr>
                <a:spLocks/>
              </p:cNvSpPr>
              <p:nvPr/>
            </p:nvSpPr>
            <p:spPr bwMode="auto">
              <a:xfrm>
                <a:off x="7636" y="7627"/>
                <a:ext cx="159" cy="197"/>
              </a:xfrm>
              <a:custGeom>
                <a:avLst/>
                <a:gdLst/>
                <a:ahLst/>
                <a:cxnLst>
                  <a:cxn ang="0">
                    <a:pos x="0" y="88"/>
                  </a:cxn>
                  <a:cxn ang="0">
                    <a:pos x="0" y="148"/>
                  </a:cxn>
                  <a:cxn ang="0">
                    <a:pos x="2" y="170"/>
                  </a:cxn>
                  <a:cxn ang="0">
                    <a:pos x="4" y="189"/>
                  </a:cxn>
                  <a:cxn ang="0">
                    <a:pos x="12" y="191"/>
                  </a:cxn>
                  <a:cxn ang="0">
                    <a:pos x="21" y="194"/>
                  </a:cxn>
                  <a:cxn ang="0">
                    <a:pos x="28" y="194"/>
                  </a:cxn>
                  <a:cxn ang="0">
                    <a:pos x="38" y="196"/>
                  </a:cxn>
                  <a:cxn ang="0">
                    <a:pos x="79" y="196"/>
                  </a:cxn>
                  <a:cxn ang="0">
                    <a:pos x="91" y="194"/>
                  </a:cxn>
                  <a:cxn ang="0">
                    <a:pos x="110" y="194"/>
                  </a:cxn>
                  <a:cxn ang="0">
                    <a:pos x="120" y="191"/>
                  </a:cxn>
                  <a:cxn ang="0">
                    <a:pos x="129" y="191"/>
                  </a:cxn>
                  <a:cxn ang="0">
                    <a:pos x="139" y="189"/>
                  </a:cxn>
                  <a:cxn ang="0">
                    <a:pos x="146" y="187"/>
                  </a:cxn>
                  <a:cxn ang="0">
                    <a:pos x="153" y="187"/>
                  </a:cxn>
                  <a:cxn ang="0">
                    <a:pos x="151" y="139"/>
                  </a:cxn>
                  <a:cxn ang="0">
                    <a:pos x="156" y="47"/>
                  </a:cxn>
                  <a:cxn ang="0">
                    <a:pos x="158" y="0"/>
                  </a:cxn>
                  <a:cxn ang="0">
                    <a:pos x="148" y="0"/>
                  </a:cxn>
                  <a:cxn ang="0">
                    <a:pos x="139" y="2"/>
                  </a:cxn>
                  <a:cxn ang="0">
                    <a:pos x="120" y="2"/>
                  </a:cxn>
                  <a:cxn ang="0">
                    <a:pos x="110" y="4"/>
                  </a:cxn>
                  <a:cxn ang="0">
                    <a:pos x="100" y="4"/>
                  </a:cxn>
                  <a:cxn ang="0">
                    <a:pos x="91" y="7"/>
                  </a:cxn>
                  <a:cxn ang="0">
                    <a:pos x="81" y="7"/>
                  </a:cxn>
                  <a:cxn ang="0">
                    <a:pos x="52" y="14"/>
                  </a:cxn>
                  <a:cxn ang="0">
                    <a:pos x="43" y="16"/>
                  </a:cxn>
                  <a:cxn ang="0">
                    <a:pos x="33" y="16"/>
                  </a:cxn>
                  <a:cxn ang="0">
                    <a:pos x="14" y="21"/>
                  </a:cxn>
                  <a:cxn ang="0">
                    <a:pos x="7" y="23"/>
                  </a:cxn>
                  <a:cxn ang="0">
                    <a:pos x="0" y="88"/>
                  </a:cxn>
                </a:cxnLst>
                <a:rect l="0" t="0" r="r" b="b"/>
                <a:pathLst>
                  <a:path w="159" h="197">
                    <a:moveTo>
                      <a:pt x="0" y="88"/>
                    </a:moveTo>
                    <a:lnTo>
                      <a:pt x="0" y="148"/>
                    </a:lnTo>
                    <a:lnTo>
                      <a:pt x="2" y="170"/>
                    </a:lnTo>
                    <a:lnTo>
                      <a:pt x="4" y="189"/>
                    </a:lnTo>
                    <a:lnTo>
                      <a:pt x="12" y="191"/>
                    </a:lnTo>
                    <a:lnTo>
                      <a:pt x="21" y="194"/>
                    </a:lnTo>
                    <a:lnTo>
                      <a:pt x="28" y="194"/>
                    </a:lnTo>
                    <a:lnTo>
                      <a:pt x="38" y="196"/>
                    </a:lnTo>
                    <a:lnTo>
                      <a:pt x="79" y="196"/>
                    </a:lnTo>
                    <a:lnTo>
                      <a:pt x="91" y="194"/>
                    </a:lnTo>
                    <a:lnTo>
                      <a:pt x="110" y="194"/>
                    </a:lnTo>
                    <a:lnTo>
                      <a:pt x="120" y="191"/>
                    </a:lnTo>
                    <a:lnTo>
                      <a:pt x="129" y="191"/>
                    </a:lnTo>
                    <a:lnTo>
                      <a:pt x="139" y="189"/>
                    </a:lnTo>
                    <a:lnTo>
                      <a:pt x="146" y="187"/>
                    </a:lnTo>
                    <a:lnTo>
                      <a:pt x="153" y="187"/>
                    </a:lnTo>
                    <a:lnTo>
                      <a:pt x="151" y="139"/>
                    </a:lnTo>
                    <a:lnTo>
                      <a:pt x="156" y="47"/>
                    </a:lnTo>
                    <a:lnTo>
                      <a:pt x="158" y="0"/>
                    </a:lnTo>
                    <a:lnTo>
                      <a:pt x="148" y="0"/>
                    </a:lnTo>
                    <a:lnTo>
                      <a:pt x="139" y="2"/>
                    </a:lnTo>
                    <a:lnTo>
                      <a:pt x="120" y="2"/>
                    </a:lnTo>
                    <a:lnTo>
                      <a:pt x="110" y="4"/>
                    </a:lnTo>
                    <a:lnTo>
                      <a:pt x="100" y="4"/>
                    </a:lnTo>
                    <a:lnTo>
                      <a:pt x="91" y="7"/>
                    </a:lnTo>
                    <a:lnTo>
                      <a:pt x="81" y="7"/>
                    </a:lnTo>
                    <a:lnTo>
                      <a:pt x="52" y="14"/>
                    </a:lnTo>
                    <a:lnTo>
                      <a:pt x="43" y="16"/>
                    </a:lnTo>
                    <a:lnTo>
                      <a:pt x="33" y="16"/>
                    </a:lnTo>
                    <a:lnTo>
                      <a:pt x="14" y="21"/>
                    </a:lnTo>
                    <a:lnTo>
                      <a:pt x="7" y="23"/>
                    </a:lnTo>
                    <a:lnTo>
                      <a:pt x="0" y="8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5" name="Freeform 5731"/>
              <p:cNvSpPr>
                <a:spLocks/>
              </p:cNvSpPr>
              <p:nvPr/>
            </p:nvSpPr>
            <p:spPr bwMode="auto">
              <a:xfrm>
                <a:off x="7636" y="7627"/>
                <a:ext cx="154" cy="187"/>
              </a:xfrm>
              <a:custGeom>
                <a:avLst/>
                <a:gdLst/>
                <a:ahLst/>
                <a:cxnLst>
                  <a:cxn ang="0">
                    <a:pos x="69" y="9"/>
                  </a:cxn>
                  <a:cxn ang="0">
                    <a:pos x="50" y="14"/>
                  </a:cxn>
                  <a:cxn ang="0">
                    <a:pos x="43" y="16"/>
                  </a:cxn>
                  <a:cxn ang="0">
                    <a:pos x="14" y="23"/>
                  </a:cxn>
                  <a:cxn ang="0">
                    <a:pos x="7" y="23"/>
                  </a:cxn>
                  <a:cxn ang="0">
                    <a:pos x="2" y="67"/>
                  </a:cxn>
                  <a:cxn ang="0">
                    <a:pos x="0" y="86"/>
                  </a:cxn>
                  <a:cxn ang="0">
                    <a:pos x="0" y="124"/>
                  </a:cxn>
                  <a:cxn ang="0">
                    <a:pos x="2" y="143"/>
                  </a:cxn>
                  <a:cxn ang="0">
                    <a:pos x="2" y="163"/>
                  </a:cxn>
                  <a:cxn ang="0">
                    <a:pos x="4" y="182"/>
                  </a:cxn>
                  <a:cxn ang="0">
                    <a:pos x="12" y="184"/>
                  </a:cxn>
                  <a:cxn ang="0">
                    <a:pos x="21" y="187"/>
                  </a:cxn>
                  <a:cxn ang="0">
                    <a:pos x="88" y="187"/>
                  </a:cxn>
                  <a:cxn ang="0">
                    <a:pos x="98" y="184"/>
                  </a:cxn>
                  <a:cxn ang="0">
                    <a:pos x="108" y="184"/>
                  </a:cxn>
                  <a:cxn ang="0">
                    <a:pos x="117" y="182"/>
                  </a:cxn>
                  <a:cxn ang="0">
                    <a:pos x="127" y="182"/>
                  </a:cxn>
                  <a:cxn ang="0">
                    <a:pos x="134" y="180"/>
                  </a:cxn>
                  <a:cxn ang="0">
                    <a:pos x="141" y="177"/>
                  </a:cxn>
                  <a:cxn ang="0">
                    <a:pos x="148" y="177"/>
                  </a:cxn>
                  <a:cxn ang="0">
                    <a:pos x="148" y="88"/>
                  </a:cxn>
                  <a:cxn ang="0">
                    <a:pos x="151" y="45"/>
                  </a:cxn>
                  <a:cxn ang="0">
                    <a:pos x="153" y="0"/>
                  </a:cxn>
                  <a:cxn ang="0">
                    <a:pos x="144" y="2"/>
                  </a:cxn>
                  <a:cxn ang="0">
                    <a:pos x="117" y="2"/>
                  </a:cxn>
                  <a:cxn ang="0">
                    <a:pos x="108" y="4"/>
                  </a:cxn>
                  <a:cxn ang="0">
                    <a:pos x="98" y="4"/>
                  </a:cxn>
                  <a:cxn ang="0">
                    <a:pos x="79" y="9"/>
                  </a:cxn>
                  <a:cxn ang="0">
                    <a:pos x="69" y="9"/>
                  </a:cxn>
                </a:cxnLst>
                <a:rect l="0" t="0" r="r" b="b"/>
                <a:pathLst>
                  <a:path w="154" h="187">
                    <a:moveTo>
                      <a:pt x="69" y="9"/>
                    </a:moveTo>
                    <a:lnTo>
                      <a:pt x="50" y="14"/>
                    </a:lnTo>
                    <a:lnTo>
                      <a:pt x="43" y="16"/>
                    </a:lnTo>
                    <a:lnTo>
                      <a:pt x="14" y="23"/>
                    </a:lnTo>
                    <a:lnTo>
                      <a:pt x="7" y="23"/>
                    </a:lnTo>
                    <a:lnTo>
                      <a:pt x="2" y="67"/>
                    </a:lnTo>
                    <a:lnTo>
                      <a:pt x="0" y="86"/>
                    </a:lnTo>
                    <a:lnTo>
                      <a:pt x="0" y="124"/>
                    </a:lnTo>
                    <a:lnTo>
                      <a:pt x="2" y="143"/>
                    </a:lnTo>
                    <a:lnTo>
                      <a:pt x="2" y="163"/>
                    </a:lnTo>
                    <a:lnTo>
                      <a:pt x="4" y="182"/>
                    </a:lnTo>
                    <a:lnTo>
                      <a:pt x="12" y="184"/>
                    </a:lnTo>
                    <a:lnTo>
                      <a:pt x="21" y="187"/>
                    </a:lnTo>
                    <a:lnTo>
                      <a:pt x="88" y="187"/>
                    </a:lnTo>
                    <a:lnTo>
                      <a:pt x="98" y="184"/>
                    </a:lnTo>
                    <a:lnTo>
                      <a:pt x="108" y="184"/>
                    </a:lnTo>
                    <a:lnTo>
                      <a:pt x="117" y="182"/>
                    </a:lnTo>
                    <a:lnTo>
                      <a:pt x="127" y="182"/>
                    </a:lnTo>
                    <a:lnTo>
                      <a:pt x="134" y="180"/>
                    </a:lnTo>
                    <a:lnTo>
                      <a:pt x="141" y="177"/>
                    </a:lnTo>
                    <a:lnTo>
                      <a:pt x="148" y="177"/>
                    </a:lnTo>
                    <a:lnTo>
                      <a:pt x="148" y="88"/>
                    </a:lnTo>
                    <a:lnTo>
                      <a:pt x="151" y="45"/>
                    </a:lnTo>
                    <a:lnTo>
                      <a:pt x="153" y="0"/>
                    </a:lnTo>
                    <a:lnTo>
                      <a:pt x="144" y="2"/>
                    </a:lnTo>
                    <a:lnTo>
                      <a:pt x="117" y="2"/>
                    </a:lnTo>
                    <a:lnTo>
                      <a:pt x="108" y="4"/>
                    </a:lnTo>
                    <a:lnTo>
                      <a:pt x="98" y="4"/>
                    </a:lnTo>
                    <a:lnTo>
                      <a:pt x="79" y="9"/>
                    </a:lnTo>
                    <a:lnTo>
                      <a:pt x="69" y="9"/>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6" name="Freeform 5732"/>
              <p:cNvSpPr>
                <a:spLocks/>
              </p:cNvSpPr>
              <p:nvPr/>
            </p:nvSpPr>
            <p:spPr bwMode="auto">
              <a:xfrm>
                <a:off x="7636" y="7629"/>
                <a:ext cx="149" cy="178"/>
              </a:xfrm>
              <a:custGeom>
                <a:avLst/>
                <a:gdLst/>
                <a:ahLst/>
                <a:cxnLst>
                  <a:cxn ang="0">
                    <a:pos x="7" y="172"/>
                  </a:cxn>
                  <a:cxn ang="0">
                    <a:pos x="12" y="175"/>
                  </a:cxn>
                  <a:cxn ang="0">
                    <a:pos x="19" y="177"/>
                  </a:cxn>
                  <a:cxn ang="0">
                    <a:pos x="76" y="177"/>
                  </a:cxn>
                  <a:cxn ang="0">
                    <a:pos x="86" y="175"/>
                  </a:cxn>
                  <a:cxn ang="0">
                    <a:pos x="96" y="175"/>
                  </a:cxn>
                  <a:cxn ang="0">
                    <a:pos x="105" y="172"/>
                  </a:cxn>
                  <a:cxn ang="0">
                    <a:pos x="115" y="172"/>
                  </a:cxn>
                  <a:cxn ang="0">
                    <a:pos x="129" y="167"/>
                  </a:cxn>
                  <a:cxn ang="0">
                    <a:pos x="136" y="167"/>
                  </a:cxn>
                  <a:cxn ang="0">
                    <a:pos x="144" y="165"/>
                  </a:cxn>
                  <a:cxn ang="0">
                    <a:pos x="144" y="81"/>
                  </a:cxn>
                  <a:cxn ang="0">
                    <a:pos x="146" y="62"/>
                  </a:cxn>
                  <a:cxn ang="0">
                    <a:pos x="146" y="40"/>
                  </a:cxn>
                  <a:cxn ang="0">
                    <a:pos x="148" y="21"/>
                  </a:cxn>
                  <a:cxn ang="0">
                    <a:pos x="148" y="0"/>
                  </a:cxn>
                  <a:cxn ang="0">
                    <a:pos x="124" y="0"/>
                  </a:cxn>
                  <a:cxn ang="0">
                    <a:pos x="115" y="2"/>
                  </a:cxn>
                  <a:cxn ang="0">
                    <a:pos x="105" y="2"/>
                  </a:cxn>
                  <a:cxn ang="0">
                    <a:pos x="96" y="4"/>
                  </a:cxn>
                  <a:cxn ang="0">
                    <a:pos x="86" y="4"/>
                  </a:cxn>
                  <a:cxn ang="0">
                    <a:pos x="76" y="7"/>
                  </a:cxn>
                  <a:cxn ang="0">
                    <a:pos x="69" y="9"/>
                  </a:cxn>
                  <a:cxn ang="0">
                    <a:pos x="60" y="9"/>
                  </a:cxn>
                  <a:cxn ang="0">
                    <a:pos x="50" y="11"/>
                  </a:cxn>
                  <a:cxn ang="0">
                    <a:pos x="40" y="14"/>
                  </a:cxn>
                  <a:cxn ang="0">
                    <a:pos x="31" y="16"/>
                  </a:cxn>
                  <a:cxn ang="0">
                    <a:pos x="24" y="19"/>
                  </a:cxn>
                  <a:cxn ang="0">
                    <a:pos x="14" y="21"/>
                  </a:cxn>
                  <a:cxn ang="0">
                    <a:pos x="7" y="23"/>
                  </a:cxn>
                  <a:cxn ang="0">
                    <a:pos x="0" y="81"/>
                  </a:cxn>
                  <a:cxn ang="0">
                    <a:pos x="0" y="117"/>
                  </a:cxn>
                  <a:cxn ang="0">
                    <a:pos x="2" y="136"/>
                  </a:cxn>
                  <a:cxn ang="0">
                    <a:pos x="2" y="153"/>
                  </a:cxn>
                  <a:cxn ang="0">
                    <a:pos x="7" y="172"/>
                  </a:cxn>
                </a:cxnLst>
                <a:rect l="0" t="0" r="r" b="b"/>
                <a:pathLst>
                  <a:path w="149" h="178">
                    <a:moveTo>
                      <a:pt x="7" y="172"/>
                    </a:moveTo>
                    <a:lnTo>
                      <a:pt x="12" y="175"/>
                    </a:lnTo>
                    <a:lnTo>
                      <a:pt x="19" y="177"/>
                    </a:lnTo>
                    <a:lnTo>
                      <a:pt x="76" y="177"/>
                    </a:lnTo>
                    <a:lnTo>
                      <a:pt x="86" y="175"/>
                    </a:lnTo>
                    <a:lnTo>
                      <a:pt x="96" y="175"/>
                    </a:lnTo>
                    <a:lnTo>
                      <a:pt x="105" y="172"/>
                    </a:lnTo>
                    <a:lnTo>
                      <a:pt x="115" y="172"/>
                    </a:lnTo>
                    <a:lnTo>
                      <a:pt x="129" y="167"/>
                    </a:lnTo>
                    <a:lnTo>
                      <a:pt x="136" y="167"/>
                    </a:lnTo>
                    <a:lnTo>
                      <a:pt x="144" y="165"/>
                    </a:lnTo>
                    <a:lnTo>
                      <a:pt x="144" y="81"/>
                    </a:lnTo>
                    <a:lnTo>
                      <a:pt x="146" y="62"/>
                    </a:lnTo>
                    <a:lnTo>
                      <a:pt x="146" y="40"/>
                    </a:lnTo>
                    <a:lnTo>
                      <a:pt x="148" y="21"/>
                    </a:lnTo>
                    <a:lnTo>
                      <a:pt x="148" y="0"/>
                    </a:lnTo>
                    <a:lnTo>
                      <a:pt x="124" y="0"/>
                    </a:lnTo>
                    <a:lnTo>
                      <a:pt x="115" y="2"/>
                    </a:lnTo>
                    <a:lnTo>
                      <a:pt x="105" y="2"/>
                    </a:lnTo>
                    <a:lnTo>
                      <a:pt x="96" y="4"/>
                    </a:lnTo>
                    <a:lnTo>
                      <a:pt x="86" y="4"/>
                    </a:lnTo>
                    <a:lnTo>
                      <a:pt x="76" y="7"/>
                    </a:lnTo>
                    <a:lnTo>
                      <a:pt x="69" y="9"/>
                    </a:lnTo>
                    <a:lnTo>
                      <a:pt x="60" y="9"/>
                    </a:lnTo>
                    <a:lnTo>
                      <a:pt x="50" y="11"/>
                    </a:lnTo>
                    <a:lnTo>
                      <a:pt x="40" y="14"/>
                    </a:lnTo>
                    <a:lnTo>
                      <a:pt x="31" y="16"/>
                    </a:lnTo>
                    <a:lnTo>
                      <a:pt x="24" y="19"/>
                    </a:lnTo>
                    <a:lnTo>
                      <a:pt x="14" y="21"/>
                    </a:lnTo>
                    <a:lnTo>
                      <a:pt x="7" y="23"/>
                    </a:lnTo>
                    <a:lnTo>
                      <a:pt x="0" y="81"/>
                    </a:lnTo>
                    <a:lnTo>
                      <a:pt x="0" y="117"/>
                    </a:lnTo>
                    <a:lnTo>
                      <a:pt x="2" y="136"/>
                    </a:lnTo>
                    <a:lnTo>
                      <a:pt x="2" y="153"/>
                    </a:lnTo>
                    <a:lnTo>
                      <a:pt x="7" y="17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7" name="Freeform 5733"/>
              <p:cNvSpPr>
                <a:spLocks/>
              </p:cNvSpPr>
              <p:nvPr/>
            </p:nvSpPr>
            <p:spPr bwMode="auto">
              <a:xfrm>
                <a:off x="7636" y="7629"/>
                <a:ext cx="147" cy="171"/>
              </a:xfrm>
              <a:custGeom>
                <a:avLst/>
                <a:gdLst/>
                <a:ahLst/>
                <a:cxnLst>
                  <a:cxn ang="0">
                    <a:pos x="2" y="79"/>
                  </a:cxn>
                  <a:cxn ang="0">
                    <a:pos x="0" y="95"/>
                  </a:cxn>
                  <a:cxn ang="0">
                    <a:pos x="0" y="112"/>
                  </a:cxn>
                  <a:cxn ang="0">
                    <a:pos x="2" y="129"/>
                  </a:cxn>
                  <a:cxn ang="0">
                    <a:pos x="4" y="148"/>
                  </a:cxn>
                  <a:cxn ang="0">
                    <a:pos x="7" y="165"/>
                  </a:cxn>
                  <a:cxn ang="0">
                    <a:pos x="12" y="167"/>
                  </a:cxn>
                  <a:cxn ang="0">
                    <a:pos x="19" y="167"/>
                  </a:cxn>
                  <a:cxn ang="0">
                    <a:pos x="28" y="170"/>
                  </a:cxn>
                  <a:cxn ang="0">
                    <a:pos x="64" y="170"/>
                  </a:cxn>
                  <a:cxn ang="0">
                    <a:pos x="74" y="167"/>
                  </a:cxn>
                  <a:cxn ang="0">
                    <a:pos x="84" y="167"/>
                  </a:cxn>
                  <a:cxn ang="0">
                    <a:pos x="93" y="165"/>
                  </a:cxn>
                  <a:cxn ang="0">
                    <a:pos x="100" y="165"/>
                  </a:cxn>
                  <a:cxn ang="0">
                    <a:pos x="110" y="163"/>
                  </a:cxn>
                  <a:cxn ang="0">
                    <a:pos x="120" y="160"/>
                  </a:cxn>
                  <a:cxn ang="0">
                    <a:pos x="127" y="160"/>
                  </a:cxn>
                  <a:cxn ang="0">
                    <a:pos x="134" y="158"/>
                  </a:cxn>
                  <a:cxn ang="0">
                    <a:pos x="139" y="155"/>
                  </a:cxn>
                  <a:cxn ang="0">
                    <a:pos x="139" y="98"/>
                  </a:cxn>
                  <a:cxn ang="0">
                    <a:pos x="141" y="79"/>
                  </a:cxn>
                  <a:cxn ang="0">
                    <a:pos x="141" y="38"/>
                  </a:cxn>
                  <a:cxn ang="0">
                    <a:pos x="146" y="0"/>
                  </a:cxn>
                  <a:cxn ang="0">
                    <a:pos x="120" y="0"/>
                  </a:cxn>
                  <a:cxn ang="0">
                    <a:pos x="112" y="2"/>
                  </a:cxn>
                  <a:cxn ang="0">
                    <a:pos x="103" y="2"/>
                  </a:cxn>
                  <a:cxn ang="0">
                    <a:pos x="93" y="4"/>
                  </a:cxn>
                  <a:cxn ang="0">
                    <a:pos x="84" y="4"/>
                  </a:cxn>
                  <a:cxn ang="0">
                    <a:pos x="76" y="7"/>
                  </a:cxn>
                  <a:cxn ang="0">
                    <a:pos x="57" y="11"/>
                  </a:cxn>
                  <a:cxn ang="0">
                    <a:pos x="48" y="11"/>
                  </a:cxn>
                  <a:cxn ang="0">
                    <a:pos x="40" y="14"/>
                  </a:cxn>
                  <a:cxn ang="0">
                    <a:pos x="31" y="16"/>
                  </a:cxn>
                  <a:cxn ang="0">
                    <a:pos x="24" y="19"/>
                  </a:cxn>
                  <a:cxn ang="0">
                    <a:pos x="14" y="21"/>
                  </a:cxn>
                  <a:cxn ang="0">
                    <a:pos x="7" y="23"/>
                  </a:cxn>
                  <a:cxn ang="0">
                    <a:pos x="4" y="43"/>
                  </a:cxn>
                  <a:cxn ang="0">
                    <a:pos x="2" y="60"/>
                  </a:cxn>
                  <a:cxn ang="0">
                    <a:pos x="2" y="79"/>
                  </a:cxn>
                </a:cxnLst>
                <a:rect l="0" t="0" r="r" b="b"/>
                <a:pathLst>
                  <a:path w="147" h="171">
                    <a:moveTo>
                      <a:pt x="2" y="79"/>
                    </a:moveTo>
                    <a:lnTo>
                      <a:pt x="0" y="95"/>
                    </a:lnTo>
                    <a:lnTo>
                      <a:pt x="0" y="112"/>
                    </a:lnTo>
                    <a:lnTo>
                      <a:pt x="2" y="129"/>
                    </a:lnTo>
                    <a:lnTo>
                      <a:pt x="4" y="148"/>
                    </a:lnTo>
                    <a:lnTo>
                      <a:pt x="7" y="165"/>
                    </a:lnTo>
                    <a:lnTo>
                      <a:pt x="12" y="167"/>
                    </a:lnTo>
                    <a:lnTo>
                      <a:pt x="19" y="167"/>
                    </a:lnTo>
                    <a:lnTo>
                      <a:pt x="28" y="170"/>
                    </a:lnTo>
                    <a:lnTo>
                      <a:pt x="64" y="170"/>
                    </a:lnTo>
                    <a:lnTo>
                      <a:pt x="74" y="167"/>
                    </a:lnTo>
                    <a:lnTo>
                      <a:pt x="84" y="167"/>
                    </a:lnTo>
                    <a:lnTo>
                      <a:pt x="93" y="165"/>
                    </a:lnTo>
                    <a:lnTo>
                      <a:pt x="100" y="165"/>
                    </a:lnTo>
                    <a:lnTo>
                      <a:pt x="110" y="163"/>
                    </a:lnTo>
                    <a:lnTo>
                      <a:pt x="120" y="160"/>
                    </a:lnTo>
                    <a:lnTo>
                      <a:pt x="127" y="160"/>
                    </a:lnTo>
                    <a:lnTo>
                      <a:pt x="134" y="158"/>
                    </a:lnTo>
                    <a:lnTo>
                      <a:pt x="139" y="155"/>
                    </a:lnTo>
                    <a:lnTo>
                      <a:pt x="139" y="98"/>
                    </a:lnTo>
                    <a:lnTo>
                      <a:pt x="141" y="79"/>
                    </a:lnTo>
                    <a:lnTo>
                      <a:pt x="141" y="38"/>
                    </a:lnTo>
                    <a:lnTo>
                      <a:pt x="146" y="0"/>
                    </a:lnTo>
                    <a:lnTo>
                      <a:pt x="120" y="0"/>
                    </a:lnTo>
                    <a:lnTo>
                      <a:pt x="112" y="2"/>
                    </a:lnTo>
                    <a:lnTo>
                      <a:pt x="103" y="2"/>
                    </a:lnTo>
                    <a:lnTo>
                      <a:pt x="93" y="4"/>
                    </a:lnTo>
                    <a:lnTo>
                      <a:pt x="84" y="4"/>
                    </a:lnTo>
                    <a:lnTo>
                      <a:pt x="76" y="7"/>
                    </a:lnTo>
                    <a:lnTo>
                      <a:pt x="57" y="11"/>
                    </a:lnTo>
                    <a:lnTo>
                      <a:pt x="48" y="11"/>
                    </a:lnTo>
                    <a:lnTo>
                      <a:pt x="40" y="14"/>
                    </a:lnTo>
                    <a:lnTo>
                      <a:pt x="31" y="16"/>
                    </a:lnTo>
                    <a:lnTo>
                      <a:pt x="24" y="19"/>
                    </a:lnTo>
                    <a:lnTo>
                      <a:pt x="14" y="21"/>
                    </a:lnTo>
                    <a:lnTo>
                      <a:pt x="7" y="23"/>
                    </a:lnTo>
                    <a:lnTo>
                      <a:pt x="4" y="43"/>
                    </a:lnTo>
                    <a:lnTo>
                      <a:pt x="2" y="60"/>
                    </a:lnTo>
                    <a:lnTo>
                      <a:pt x="2" y="7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8" name="Freeform 5734"/>
              <p:cNvSpPr>
                <a:spLocks/>
              </p:cNvSpPr>
              <p:nvPr/>
            </p:nvSpPr>
            <p:spPr bwMode="auto">
              <a:xfrm>
                <a:off x="7639" y="7629"/>
                <a:ext cx="139" cy="163"/>
              </a:xfrm>
              <a:custGeom>
                <a:avLst/>
                <a:gdLst/>
                <a:ahLst/>
                <a:cxnLst>
                  <a:cxn ang="0">
                    <a:pos x="4" y="158"/>
                  </a:cxn>
                  <a:cxn ang="0">
                    <a:pos x="9" y="160"/>
                  </a:cxn>
                  <a:cxn ang="0">
                    <a:pos x="16" y="160"/>
                  </a:cxn>
                  <a:cxn ang="0">
                    <a:pos x="24" y="163"/>
                  </a:cxn>
                  <a:cxn ang="0">
                    <a:pos x="50" y="163"/>
                  </a:cxn>
                  <a:cxn ang="0">
                    <a:pos x="60" y="160"/>
                  </a:cxn>
                  <a:cxn ang="0">
                    <a:pos x="69" y="160"/>
                  </a:cxn>
                  <a:cxn ang="0">
                    <a:pos x="79" y="158"/>
                  </a:cxn>
                  <a:cxn ang="0">
                    <a:pos x="86" y="158"/>
                  </a:cxn>
                  <a:cxn ang="0">
                    <a:pos x="105" y="153"/>
                  </a:cxn>
                  <a:cxn ang="0">
                    <a:pos x="112" y="153"/>
                  </a:cxn>
                  <a:cxn ang="0">
                    <a:pos x="127" y="148"/>
                  </a:cxn>
                  <a:cxn ang="0">
                    <a:pos x="132" y="148"/>
                  </a:cxn>
                  <a:cxn ang="0">
                    <a:pos x="132" y="91"/>
                  </a:cxn>
                  <a:cxn ang="0">
                    <a:pos x="134" y="74"/>
                  </a:cxn>
                  <a:cxn ang="0">
                    <a:pos x="134" y="55"/>
                  </a:cxn>
                  <a:cxn ang="0">
                    <a:pos x="136" y="38"/>
                  </a:cxn>
                  <a:cxn ang="0">
                    <a:pos x="136" y="19"/>
                  </a:cxn>
                  <a:cxn ang="0">
                    <a:pos x="139" y="0"/>
                  </a:cxn>
                  <a:cxn ang="0">
                    <a:pos x="122" y="0"/>
                  </a:cxn>
                  <a:cxn ang="0">
                    <a:pos x="115" y="2"/>
                  </a:cxn>
                  <a:cxn ang="0">
                    <a:pos x="105" y="2"/>
                  </a:cxn>
                  <a:cxn ang="0">
                    <a:pos x="98" y="4"/>
                  </a:cxn>
                  <a:cxn ang="0">
                    <a:pos x="88" y="4"/>
                  </a:cxn>
                  <a:cxn ang="0">
                    <a:pos x="79" y="7"/>
                  </a:cxn>
                  <a:cxn ang="0">
                    <a:pos x="72" y="7"/>
                  </a:cxn>
                  <a:cxn ang="0">
                    <a:pos x="52" y="11"/>
                  </a:cxn>
                  <a:cxn ang="0">
                    <a:pos x="45" y="11"/>
                  </a:cxn>
                  <a:cxn ang="0">
                    <a:pos x="36" y="14"/>
                  </a:cxn>
                  <a:cxn ang="0">
                    <a:pos x="28" y="16"/>
                  </a:cxn>
                  <a:cxn ang="0">
                    <a:pos x="19" y="19"/>
                  </a:cxn>
                  <a:cxn ang="0">
                    <a:pos x="4" y="23"/>
                  </a:cxn>
                  <a:cxn ang="0">
                    <a:pos x="0" y="57"/>
                  </a:cxn>
                  <a:cxn ang="0">
                    <a:pos x="0" y="124"/>
                  </a:cxn>
                  <a:cxn ang="0">
                    <a:pos x="4" y="158"/>
                  </a:cxn>
                </a:cxnLst>
                <a:rect l="0" t="0" r="r" b="b"/>
                <a:pathLst>
                  <a:path w="139" h="163">
                    <a:moveTo>
                      <a:pt x="4" y="158"/>
                    </a:moveTo>
                    <a:lnTo>
                      <a:pt x="9" y="160"/>
                    </a:lnTo>
                    <a:lnTo>
                      <a:pt x="16" y="160"/>
                    </a:lnTo>
                    <a:lnTo>
                      <a:pt x="24" y="163"/>
                    </a:lnTo>
                    <a:lnTo>
                      <a:pt x="50" y="163"/>
                    </a:lnTo>
                    <a:lnTo>
                      <a:pt x="60" y="160"/>
                    </a:lnTo>
                    <a:lnTo>
                      <a:pt x="69" y="160"/>
                    </a:lnTo>
                    <a:lnTo>
                      <a:pt x="79" y="158"/>
                    </a:lnTo>
                    <a:lnTo>
                      <a:pt x="86" y="158"/>
                    </a:lnTo>
                    <a:lnTo>
                      <a:pt x="105" y="153"/>
                    </a:lnTo>
                    <a:lnTo>
                      <a:pt x="112" y="153"/>
                    </a:lnTo>
                    <a:lnTo>
                      <a:pt x="127" y="148"/>
                    </a:lnTo>
                    <a:lnTo>
                      <a:pt x="132" y="148"/>
                    </a:lnTo>
                    <a:lnTo>
                      <a:pt x="132" y="91"/>
                    </a:lnTo>
                    <a:lnTo>
                      <a:pt x="134" y="74"/>
                    </a:lnTo>
                    <a:lnTo>
                      <a:pt x="134" y="55"/>
                    </a:lnTo>
                    <a:lnTo>
                      <a:pt x="136" y="38"/>
                    </a:lnTo>
                    <a:lnTo>
                      <a:pt x="136" y="19"/>
                    </a:lnTo>
                    <a:lnTo>
                      <a:pt x="139" y="0"/>
                    </a:lnTo>
                    <a:lnTo>
                      <a:pt x="122" y="0"/>
                    </a:lnTo>
                    <a:lnTo>
                      <a:pt x="115" y="2"/>
                    </a:lnTo>
                    <a:lnTo>
                      <a:pt x="105" y="2"/>
                    </a:lnTo>
                    <a:lnTo>
                      <a:pt x="98" y="4"/>
                    </a:lnTo>
                    <a:lnTo>
                      <a:pt x="88" y="4"/>
                    </a:lnTo>
                    <a:lnTo>
                      <a:pt x="79" y="7"/>
                    </a:lnTo>
                    <a:lnTo>
                      <a:pt x="72" y="7"/>
                    </a:lnTo>
                    <a:lnTo>
                      <a:pt x="52" y="11"/>
                    </a:lnTo>
                    <a:lnTo>
                      <a:pt x="45" y="11"/>
                    </a:lnTo>
                    <a:lnTo>
                      <a:pt x="36" y="14"/>
                    </a:lnTo>
                    <a:lnTo>
                      <a:pt x="28" y="16"/>
                    </a:lnTo>
                    <a:lnTo>
                      <a:pt x="19" y="19"/>
                    </a:lnTo>
                    <a:lnTo>
                      <a:pt x="4" y="23"/>
                    </a:lnTo>
                    <a:lnTo>
                      <a:pt x="0" y="57"/>
                    </a:lnTo>
                    <a:lnTo>
                      <a:pt x="0" y="124"/>
                    </a:lnTo>
                    <a:lnTo>
                      <a:pt x="4" y="158"/>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9" name="Freeform 5735"/>
              <p:cNvSpPr>
                <a:spLocks/>
              </p:cNvSpPr>
              <p:nvPr/>
            </p:nvSpPr>
            <p:spPr bwMode="auto">
              <a:xfrm>
                <a:off x="7639" y="7629"/>
                <a:ext cx="134" cy="156"/>
              </a:xfrm>
              <a:custGeom>
                <a:avLst/>
                <a:gdLst/>
                <a:ahLst/>
                <a:cxnLst>
                  <a:cxn ang="0">
                    <a:pos x="4" y="151"/>
                  </a:cxn>
                  <a:cxn ang="0">
                    <a:pos x="9" y="153"/>
                  </a:cxn>
                  <a:cxn ang="0">
                    <a:pos x="16" y="153"/>
                  </a:cxn>
                  <a:cxn ang="0">
                    <a:pos x="24" y="155"/>
                  </a:cxn>
                  <a:cxn ang="0">
                    <a:pos x="40" y="155"/>
                  </a:cxn>
                  <a:cxn ang="0">
                    <a:pos x="50" y="153"/>
                  </a:cxn>
                  <a:cxn ang="0">
                    <a:pos x="57" y="153"/>
                  </a:cxn>
                  <a:cxn ang="0">
                    <a:pos x="67" y="151"/>
                  </a:cxn>
                  <a:cxn ang="0">
                    <a:pos x="76" y="151"/>
                  </a:cxn>
                  <a:cxn ang="0">
                    <a:pos x="84" y="148"/>
                  </a:cxn>
                  <a:cxn ang="0">
                    <a:pos x="93" y="148"/>
                  </a:cxn>
                  <a:cxn ang="0">
                    <a:pos x="100" y="146"/>
                  </a:cxn>
                  <a:cxn ang="0">
                    <a:pos x="110" y="143"/>
                  </a:cxn>
                  <a:cxn ang="0">
                    <a:pos x="117" y="141"/>
                  </a:cxn>
                  <a:cxn ang="0">
                    <a:pos x="122" y="141"/>
                  </a:cxn>
                  <a:cxn ang="0">
                    <a:pos x="129" y="139"/>
                  </a:cxn>
                  <a:cxn ang="0">
                    <a:pos x="127" y="122"/>
                  </a:cxn>
                  <a:cxn ang="0">
                    <a:pos x="129" y="103"/>
                  </a:cxn>
                  <a:cxn ang="0">
                    <a:pos x="129" y="69"/>
                  </a:cxn>
                  <a:cxn ang="0">
                    <a:pos x="132" y="52"/>
                  </a:cxn>
                  <a:cxn ang="0">
                    <a:pos x="132" y="35"/>
                  </a:cxn>
                  <a:cxn ang="0">
                    <a:pos x="134" y="19"/>
                  </a:cxn>
                  <a:cxn ang="0">
                    <a:pos x="134" y="0"/>
                  </a:cxn>
                  <a:cxn ang="0">
                    <a:pos x="127" y="0"/>
                  </a:cxn>
                  <a:cxn ang="0">
                    <a:pos x="120" y="2"/>
                  </a:cxn>
                  <a:cxn ang="0">
                    <a:pos x="103" y="2"/>
                  </a:cxn>
                  <a:cxn ang="0">
                    <a:pos x="96" y="4"/>
                  </a:cxn>
                  <a:cxn ang="0">
                    <a:pos x="86" y="4"/>
                  </a:cxn>
                  <a:cxn ang="0">
                    <a:pos x="79" y="7"/>
                  </a:cxn>
                  <a:cxn ang="0">
                    <a:pos x="69" y="7"/>
                  </a:cxn>
                  <a:cxn ang="0">
                    <a:pos x="60" y="9"/>
                  </a:cxn>
                  <a:cxn ang="0">
                    <a:pos x="52" y="11"/>
                  </a:cxn>
                  <a:cxn ang="0">
                    <a:pos x="43" y="14"/>
                  </a:cxn>
                  <a:cxn ang="0">
                    <a:pos x="36" y="16"/>
                  </a:cxn>
                  <a:cxn ang="0">
                    <a:pos x="26" y="16"/>
                  </a:cxn>
                  <a:cxn ang="0">
                    <a:pos x="4" y="23"/>
                  </a:cxn>
                  <a:cxn ang="0">
                    <a:pos x="2" y="40"/>
                  </a:cxn>
                  <a:cxn ang="0">
                    <a:pos x="2" y="57"/>
                  </a:cxn>
                  <a:cxn ang="0">
                    <a:pos x="0" y="71"/>
                  </a:cxn>
                  <a:cxn ang="0">
                    <a:pos x="0" y="120"/>
                  </a:cxn>
                  <a:cxn ang="0">
                    <a:pos x="2" y="136"/>
                  </a:cxn>
                  <a:cxn ang="0">
                    <a:pos x="4" y="151"/>
                  </a:cxn>
                </a:cxnLst>
                <a:rect l="0" t="0" r="r" b="b"/>
                <a:pathLst>
                  <a:path w="134" h="156">
                    <a:moveTo>
                      <a:pt x="4" y="151"/>
                    </a:moveTo>
                    <a:lnTo>
                      <a:pt x="9" y="153"/>
                    </a:lnTo>
                    <a:lnTo>
                      <a:pt x="16" y="153"/>
                    </a:lnTo>
                    <a:lnTo>
                      <a:pt x="24" y="155"/>
                    </a:lnTo>
                    <a:lnTo>
                      <a:pt x="40" y="155"/>
                    </a:lnTo>
                    <a:lnTo>
                      <a:pt x="50" y="153"/>
                    </a:lnTo>
                    <a:lnTo>
                      <a:pt x="57" y="153"/>
                    </a:lnTo>
                    <a:lnTo>
                      <a:pt x="67" y="151"/>
                    </a:lnTo>
                    <a:lnTo>
                      <a:pt x="76" y="151"/>
                    </a:lnTo>
                    <a:lnTo>
                      <a:pt x="84" y="148"/>
                    </a:lnTo>
                    <a:lnTo>
                      <a:pt x="93" y="148"/>
                    </a:lnTo>
                    <a:lnTo>
                      <a:pt x="100" y="146"/>
                    </a:lnTo>
                    <a:lnTo>
                      <a:pt x="110" y="143"/>
                    </a:lnTo>
                    <a:lnTo>
                      <a:pt x="117" y="141"/>
                    </a:lnTo>
                    <a:lnTo>
                      <a:pt x="122" y="141"/>
                    </a:lnTo>
                    <a:lnTo>
                      <a:pt x="129" y="139"/>
                    </a:lnTo>
                    <a:lnTo>
                      <a:pt x="127" y="122"/>
                    </a:lnTo>
                    <a:lnTo>
                      <a:pt x="129" y="103"/>
                    </a:lnTo>
                    <a:lnTo>
                      <a:pt x="129" y="69"/>
                    </a:lnTo>
                    <a:lnTo>
                      <a:pt x="132" y="52"/>
                    </a:lnTo>
                    <a:lnTo>
                      <a:pt x="132" y="35"/>
                    </a:lnTo>
                    <a:lnTo>
                      <a:pt x="134" y="19"/>
                    </a:lnTo>
                    <a:lnTo>
                      <a:pt x="134" y="0"/>
                    </a:lnTo>
                    <a:lnTo>
                      <a:pt x="127" y="0"/>
                    </a:lnTo>
                    <a:lnTo>
                      <a:pt x="120" y="2"/>
                    </a:lnTo>
                    <a:lnTo>
                      <a:pt x="103" y="2"/>
                    </a:lnTo>
                    <a:lnTo>
                      <a:pt x="96" y="4"/>
                    </a:lnTo>
                    <a:lnTo>
                      <a:pt x="86" y="4"/>
                    </a:lnTo>
                    <a:lnTo>
                      <a:pt x="79" y="7"/>
                    </a:lnTo>
                    <a:lnTo>
                      <a:pt x="69" y="7"/>
                    </a:lnTo>
                    <a:lnTo>
                      <a:pt x="60" y="9"/>
                    </a:lnTo>
                    <a:lnTo>
                      <a:pt x="52" y="11"/>
                    </a:lnTo>
                    <a:lnTo>
                      <a:pt x="43" y="14"/>
                    </a:lnTo>
                    <a:lnTo>
                      <a:pt x="36" y="16"/>
                    </a:lnTo>
                    <a:lnTo>
                      <a:pt x="26" y="16"/>
                    </a:lnTo>
                    <a:lnTo>
                      <a:pt x="4" y="23"/>
                    </a:lnTo>
                    <a:lnTo>
                      <a:pt x="2" y="40"/>
                    </a:lnTo>
                    <a:lnTo>
                      <a:pt x="2" y="57"/>
                    </a:lnTo>
                    <a:lnTo>
                      <a:pt x="0" y="71"/>
                    </a:lnTo>
                    <a:lnTo>
                      <a:pt x="0" y="120"/>
                    </a:lnTo>
                    <a:lnTo>
                      <a:pt x="2" y="136"/>
                    </a:lnTo>
                    <a:lnTo>
                      <a:pt x="4" y="151"/>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0" name="Freeform 5736"/>
              <p:cNvSpPr>
                <a:spLocks/>
              </p:cNvSpPr>
              <p:nvPr/>
            </p:nvSpPr>
            <p:spPr bwMode="auto">
              <a:xfrm>
                <a:off x="7639" y="7629"/>
                <a:ext cx="129" cy="147"/>
              </a:xfrm>
              <a:custGeom>
                <a:avLst/>
                <a:gdLst/>
                <a:ahLst/>
                <a:cxnLst>
                  <a:cxn ang="0">
                    <a:pos x="4" y="23"/>
                  </a:cxn>
                  <a:cxn ang="0">
                    <a:pos x="2" y="40"/>
                  </a:cxn>
                  <a:cxn ang="0">
                    <a:pos x="2" y="55"/>
                  </a:cxn>
                  <a:cxn ang="0">
                    <a:pos x="0" y="69"/>
                  </a:cxn>
                  <a:cxn ang="0">
                    <a:pos x="0" y="100"/>
                  </a:cxn>
                  <a:cxn ang="0">
                    <a:pos x="2" y="115"/>
                  </a:cxn>
                  <a:cxn ang="0">
                    <a:pos x="2" y="129"/>
                  </a:cxn>
                  <a:cxn ang="0">
                    <a:pos x="4" y="143"/>
                  </a:cxn>
                  <a:cxn ang="0">
                    <a:pos x="9" y="146"/>
                  </a:cxn>
                  <a:cxn ang="0">
                    <a:pos x="48" y="146"/>
                  </a:cxn>
                  <a:cxn ang="0">
                    <a:pos x="55" y="143"/>
                  </a:cxn>
                  <a:cxn ang="0">
                    <a:pos x="64" y="143"/>
                  </a:cxn>
                  <a:cxn ang="0">
                    <a:pos x="74" y="141"/>
                  </a:cxn>
                  <a:cxn ang="0">
                    <a:pos x="81" y="141"/>
                  </a:cxn>
                  <a:cxn ang="0">
                    <a:pos x="91" y="139"/>
                  </a:cxn>
                  <a:cxn ang="0">
                    <a:pos x="105" y="134"/>
                  </a:cxn>
                  <a:cxn ang="0">
                    <a:pos x="112" y="134"/>
                  </a:cxn>
                  <a:cxn ang="0">
                    <a:pos x="120" y="131"/>
                  </a:cxn>
                  <a:cxn ang="0">
                    <a:pos x="124" y="129"/>
                  </a:cxn>
                  <a:cxn ang="0">
                    <a:pos x="124" y="64"/>
                  </a:cxn>
                  <a:cxn ang="0">
                    <a:pos x="127" y="50"/>
                  </a:cxn>
                  <a:cxn ang="0">
                    <a:pos x="127" y="33"/>
                  </a:cxn>
                  <a:cxn ang="0">
                    <a:pos x="129" y="16"/>
                  </a:cxn>
                  <a:cxn ang="0">
                    <a:pos x="129" y="0"/>
                  </a:cxn>
                  <a:cxn ang="0">
                    <a:pos x="124" y="0"/>
                  </a:cxn>
                  <a:cxn ang="0">
                    <a:pos x="117" y="2"/>
                  </a:cxn>
                  <a:cxn ang="0">
                    <a:pos x="100" y="2"/>
                  </a:cxn>
                  <a:cxn ang="0">
                    <a:pos x="93" y="4"/>
                  </a:cxn>
                  <a:cxn ang="0">
                    <a:pos x="84" y="4"/>
                  </a:cxn>
                  <a:cxn ang="0">
                    <a:pos x="76" y="7"/>
                  </a:cxn>
                  <a:cxn ang="0">
                    <a:pos x="67" y="9"/>
                  </a:cxn>
                  <a:cxn ang="0">
                    <a:pos x="60" y="9"/>
                  </a:cxn>
                  <a:cxn ang="0">
                    <a:pos x="50" y="11"/>
                  </a:cxn>
                  <a:cxn ang="0">
                    <a:pos x="43" y="14"/>
                  </a:cxn>
                  <a:cxn ang="0">
                    <a:pos x="33" y="16"/>
                  </a:cxn>
                  <a:cxn ang="0">
                    <a:pos x="26" y="16"/>
                  </a:cxn>
                  <a:cxn ang="0">
                    <a:pos x="4" y="23"/>
                  </a:cxn>
                </a:cxnLst>
                <a:rect l="0" t="0" r="r" b="b"/>
                <a:pathLst>
                  <a:path w="129" h="147">
                    <a:moveTo>
                      <a:pt x="4" y="23"/>
                    </a:moveTo>
                    <a:lnTo>
                      <a:pt x="2" y="40"/>
                    </a:lnTo>
                    <a:lnTo>
                      <a:pt x="2" y="55"/>
                    </a:lnTo>
                    <a:lnTo>
                      <a:pt x="0" y="69"/>
                    </a:lnTo>
                    <a:lnTo>
                      <a:pt x="0" y="100"/>
                    </a:lnTo>
                    <a:lnTo>
                      <a:pt x="2" y="115"/>
                    </a:lnTo>
                    <a:lnTo>
                      <a:pt x="2" y="129"/>
                    </a:lnTo>
                    <a:lnTo>
                      <a:pt x="4" y="143"/>
                    </a:lnTo>
                    <a:lnTo>
                      <a:pt x="9" y="146"/>
                    </a:lnTo>
                    <a:lnTo>
                      <a:pt x="48" y="146"/>
                    </a:lnTo>
                    <a:lnTo>
                      <a:pt x="55" y="143"/>
                    </a:lnTo>
                    <a:lnTo>
                      <a:pt x="64" y="143"/>
                    </a:lnTo>
                    <a:lnTo>
                      <a:pt x="74" y="141"/>
                    </a:lnTo>
                    <a:lnTo>
                      <a:pt x="81" y="141"/>
                    </a:lnTo>
                    <a:lnTo>
                      <a:pt x="91" y="139"/>
                    </a:lnTo>
                    <a:lnTo>
                      <a:pt x="105" y="134"/>
                    </a:lnTo>
                    <a:lnTo>
                      <a:pt x="112" y="134"/>
                    </a:lnTo>
                    <a:lnTo>
                      <a:pt x="120" y="131"/>
                    </a:lnTo>
                    <a:lnTo>
                      <a:pt x="124" y="129"/>
                    </a:lnTo>
                    <a:lnTo>
                      <a:pt x="124" y="64"/>
                    </a:lnTo>
                    <a:lnTo>
                      <a:pt x="127" y="50"/>
                    </a:lnTo>
                    <a:lnTo>
                      <a:pt x="127" y="33"/>
                    </a:lnTo>
                    <a:lnTo>
                      <a:pt x="129" y="16"/>
                    </a:lnTo>
                    <a:lnTo>
                      <a:pt x="129" y="0"/>
                    </a:lnTo>
                    <a:lnTo>
                      <a:pt x="124" y="0"/>
                    </a:lnTo>
                    <a:lnTo>
                      <a:pt x="117" y="2"/>
                    </a:lnTo>
                    <a:lnTo>
                      <a:pt x="100" y="2"/>
                    </a:lnTo>
                    <a:lnTo>
                      <a:pt x="93" y="4"/>
                    </a:lnTo>
                    <a:lnTo>
                      <a:pt x="84" y="4"/>
                    </a:lnTo>
                    <a:lnTo>
                      <a:pt x="76" y="7"/>
                    </a:lnTo>
                    <a:lnTo>
                      <a:pt x="67" y="9"/>
                    </a:lnTo>
                    <a:lnTo>
                      <a:pt x="60" y="9"/>
                    </a:lnTo>
                    <a:lnTo>
                      <a:pt x="50" y="11"/>
                    </a:lnTo>
                    <a:lnTo>
                      <a:pt x="43" y="14"/>
                    </a:lnTo>
                    <a:lnTo>
                      <a:pt x="33" y="16"/>
                    </a:lnTo>
                    <a:lnTo>
                      <a:pt x="26" y="16"/>
                    </a:lnTo>
                    <a:lnTo>
                      <a:pt x="4" y="23"/>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1" name="Freeform 5737"/>
              <p:cNvSpPr>
                <a:spLocks/>
              </p:cNvSpPr>
              <p:nvPr/>
            </p:nvSpPr>
            <p:spPr bwMode="auto">
              <a:xfrm>
                <a:off x="7639" y="7632"/>
                <a:ext cx="127" cy="136"/>
              </a:xfrm>
              <a:custGeom>
                <a:avLst/>
                <a:gdLst/>
                <a:ahLst/>
                <a:cxnLst>
                  <a:cxn ang="0">
                    <a:pos x="2" y="107"/>
                  </a:cxn>
                  <a:cxn ang="0">
                    <a:pos x="4" y="134"/>
                  </a:cxn>
                  <a:cxn ang="0">
                    <a:pos x="9" y="136"/>
                  </a:cxn>
                  <a:cxn ang="0">
                    <a:pos x="45" y="136"/>
                  </a:cxn>
                  <a:cxn ang="0">
                    <a:pos x="55" y="134"/>
                  </a:cxn>
                  <a:cxn ang="0">
                    <a:pos x="62" y="131"/>
                  </a:cxn>
                  <a:cxn ang="0">
                    <a:pos x="72" y="131"/>
                  </a:cxn>
                  <a:cxn ang="0">
                    <a:pos x="79" y="129"/>
                  </a:cxn>
                  <a:cxn ang="0">
                    <a:pos x="86" y="127"/>
                  </a:cxn>
                  <a:cxn ang="0">
                    <a:pos x="93" y="124"/>
                  </a:cxn>
                  <a:cxn ang="0">
                    <a:pos x="100" y="124"/>
                  </a:cxn>
                  <a:cxn ang="0">
                    <a:pos x="115" y="120"/>
                  </a:cxn>
                  <a:cxn ang="0">
                    <a:pos x="120" y="120"/>
                  </a:cxn>
                  <a:cxn ang="0">
                    <a:pos x="120" y="74"/>
                  </a:cxn>
                  <a:cxn ang="0">
                    <a:pos x="122" y="60"/>
                  </a:cxn>
                  <a:cxn ang="0">
                    <a:pos x="122" y="45"/>
                  </a:cxn>
                  <a:cxn ang="0">
                    <a:pos x="124" y="31"/>
                  </a:cxn>
                  <a:cxn ang="0">
                    <a:pos x="124" y="14"/>
                  </a:cxn>
                  <a:cxn ang="0">
                    <a:pos x="127" y="0"/>
                  </a:cxn>
                  <a:cxn ang="0">
                    <a:pos x="105" y="0"/>
                  </a:cxn>
                  <a:cxn ang="0">
                    <a:pos x="98" y="2"/>
                  </a:cxn>
                  <a:cxn ang="0">
                    <a:pos x="91" y="2"/>
                  </a:cxn>
                  <a:cxn ang="0">
                    <a:pos x="81" y="4"/>
                  </a:cxn>
                  <a:cxn ang="0">
                    <a:pos x="74" y="4"/>
                  </a:cxn>
                  <a:cxn ang="0">
                    <a:pos x="64" y="7"/>
                  </a:cxn>
                  <a:cxn ang="0">
                    <a:pos x="57" y="9"/>
                  </a:cxn>
                  <a:cxn ang="0">
                    <a:pos x="50" y="9"/>
                  </a:cxn>
                  <a:cxn ang="0">
                    <a:pos x="40" y="11"/>
                  </a:cxn>
                  <a:cxn ang="0">
                    <a:pos x="19" y="19"/>
                  </a:cxn>
                  <a:cxn ang="0">
                    <a:pos x="12" y="19"/>
                  </a:cxn>
                  <a:cxn ang="0">
                    <a:pos x="4" y="21"/>
                  </a:cxn>
                  <a:cxn ang="0">
                    <a:pos x="0" y="79"/>
                  </a:cxn>
                  <a:cxn ang="0">
                    <a:pos x="2" y="107"/>
                  </a:cxn>
                </a:cxnLst>
                <a:rect l="0" t="0" r="r" b="b"/>
                <a:pathLst>
                  <a:path w="127" h="136">
                    <a:moveTo>
                      <a:pt x="2" y="107"/>
                    </a:moveTo>
                    <a:lnTo>
                      <a:pt x="4" y="134"/>
                    </a:lnTo>
                    <a:lnTo>
                      <a:pt x="9" y="136"/>
                    </a:lnTo>
                    <a:lnTo>
                      <a:pt x="45" y="136"/>
                    </a:lnTo>
                    <a:lnTo>
                      <a:pt x="55" y="134"/>
                    </a:lnTo>
                    <a:lnTo>
                      <a:pt x="62" y="131"/>
                    </a:lnTo>
                    <a:lnTo>
                      <a:pt x="72" y="131"/>
                    </a:lnTo>
                    <a:lnTo>
                      <a:pt x="79" y="129"/>
                    </a:lnTo>
                    <a:lnTo>
                      <a:pt x="86" y="127"/>
                    </a:lnTo>
                    <a:lnTo>
                      <a:pt x="93" y="124"/>
                    </a:lnTo>
                    <a:lnTo>
                      <a:pt x="100" y="124"/>
                    </a:lnTo>
                    <a:lnTo>
                      <a:pt x="115" y="120"/>
                    </a:lnTo>
                    <a:lnTo>
                      <a:pt x="120" y="120"/>
                    </a:lnTo>
                    <a:lnTo>
                      <a:pt x="120" y="74"/>
                    </a:lnTo>
                    <a:lnTo>
                      <a:pt x="122" y="60"/>
                    </a:lnTo>
                    <a:lnTo>
                      <a:pt x="122" y="45"/>
                    </a:lnTo>
                    <a:lnTo>
                      <a:pt x="124" y="31"/>
                    </a:lnTo>
                    <a:lnTo>
                      <a:pt x="124" y="14"/>
                    </a:lnTo>
                    <a:lnTo>
                      <a:pt x="127" y="0"/>
                    </a:lnTo>
                    <a:lnTo>
                      <a:pt x="105" y="0"/>
                    </a:lnTo>
                    <a:lnTo>
                      <a:pt x="98" y="2"/>
                    </a:lnTo>
                    <a:lnTo>
                      <a:pt x="91" y="2"/>
                    </a:lnTo>
                    <a:lnTo>
                      <a:pt x="81" y="4"/>
                    </a:lnTo>
                    <a:lnTo>
                      <a:pt x="74" y="4"/>
                    </a:lnTo>
                    <a:lnTo>
                      <a:pt x="64" y="7"/>
                    </a:lnTo>
                    <a:lnTo>
                      <a:pt x="57" y="9"/>
                    </a:lnTo>
                    <a:lnTo>
                      <a:pt x="50" y="9"/>
                    </a:lnTo>
                    <a:lnTo>
                      <a:pt x="40" y="11"/>
                    </a:lnTo>
                    <a:lnTo>
                      <a:pt x="19" y="19"/>
                    </a:lnTo>
                    <a:lnTo>
                      <a:pt x="12" y="19"/>
                    </a:lnTo>
                    <a:lnTo>
                      <a:pt x="4" y="21"/>
                    </a:lnTo>
                    <a:lnTo>
                      <a:pt x="0" y="79"/>
                    </a:lnTo>
                    <a:lnTo>
                      <a:pt x="2" y="107"/>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2" name="Freeform 5738"/>
              <p:cNvSpPr>
                <a:spLocks/>
              </p:cNvSpPr>
              <p:nvPr/>
            </p:nvSpPr>
            <p:spPr bwMode="auto">
              <a:xfrm>
                <a:off x="7641" y="7632"/>
                <a:ext cx="120" cy="129"/>
              </a:xfrm>
              <a:custGeom>
                <a:avLst/>
                <a:gdLst/>
                <a:ahLst/>
                <a:cxnLst>
                  <a:cxn ang="0">
                    <a:pos x="2" y="127"/>
                  </a:cxn>
                  <a:cxn ang="0">
                    <a:pos x="7" y="129"/>
                  </a:cxn>
                  <a:cxn ang="0">
                    <a:pos x="33" y="129"/>
                  </a:cxn>
                  <a:cxn ang="0">
                    <a:pos x="43" y="127"/>
                  </a:cxn>
                  <a:cxn ang="0">
                    <a:pos x="50" y="127"/>
                  </a:cxn>
                  <a:cxn ang="0">
                    <a:pos x="57" y="124"/>
                  </a:cxn>
                  <a:cxn ang="0">
                    <a:pos x="67" y="122"/>
                  </a:cxn>
                  <a:cxn ang="0">
                    <a:pos x="74" y="122"/>
                  </a:cxn>
                  <a:cxn ang="0">
                    <a:pos x="96" y="115"/>
                  </a:cxn>
                  <a:cxn ang="0">
                    <a:pos x="103" y="112"/>
                  </a:cxn>
                  <a:cxn ang="0">
                    <a:pos x="108" y="112"/>
                  </a:cxn>
                  <a:cxn ang="0">
                    <a:pos x="112" y="110"/>
                  </a:cxn>
                  <a:cxn ang="0">
                    <a:pos x="112" y="67"/>
                  </a:cxn>
                  <a:cxn ang="0">
                    <a:pos x="115" y="55"/>
                  </a:cxn>
                  <a:cxn ang="0">
                    <a:pos x="115" y="40"/>
                  </a:cxn>
                  <a:cxn ang="0">
                    <a:pos x="117" y="28"/>
                  </a:cxn>
                  <a:cxn ang="0">
                    <a:pos x="120" y="14"/>
                  </a:cxn>
                  <a:cxn ang="0">
                    <a:pos x="120" y="0"/>
                  </a:cxn>
                  <a:cxn ang="0">
                    <a:pos x="108" y="0"/>
                  </a:cxn>
                  <a:cxn ang="0">
                    <a:pos x="100" y="2"/>
                  </a:cxn>
                  <a:cxn ang="0">
                    <a:pos x="86" y="2"/>
                  </a:cxn>
                  <a:cxn ang="0">
                    <a:pos x="76" y="4"/>
                  </a:cxn>
                  <a:cxn ang="0">
                    <a:pos x="69" y="4"/>
                  </a:cxn>
                  <a:cxn ang="0">
                    <a:pos x="62" y="7"/>
                  </a:cxn>
                  <a:cxn ang="0">
                    <a:pos x="52" y="9"/>
                  </a:cxn>
                  <a:cxn ang="0">
                    <a:pos x="45" y="11"/>
                  </a:cxn>
                  <a:cxn ang="0">
                    <a:pos x="38" y="11"/>
                  </a:cxn>
                  <a:cxn ang="0">
                    <a:pos x="16" y="19"/>
                  </a:cxn>
                  <a:cxn ang="0">
                    <a:pos x="9" y="19"/>
                  </a:cxn>
                  <a:cxn ang="0">
                    <a:pos x="4" y="21"/>
                  </a:cxn>
                  <a:cxn ang="0">
                    <a:pos x="0" y="50"/>
                  </a:cxn>
                  <a:cxn ang="0">
                    <a:pos x="0" y="100"/>
                  </a:cxn>
                  <a:cxn ang="0">
                    <a:pos x="2" y="127"/>
                  </a:cxn>
                </a:cxnLst>
                <a:rect l="0" t="0" r="r" b="b"/>
                <a:pathLst>
                  <a:path w="120" h="129">
                    <a:moveTo>
                      <a:pt x="2" y="127"/>
                    </a:moveTo>
                    <a:lnTo>
                      <a:pt x="7" y="129"/>
                    </a:lnTo>
                    <a:lnTo>
                      <a:pt x="33" y="129"/>
                    </a:lnTo>
                    <a:lnTo>
                      <a:pt x="43" y="127"/>
                    </a:lnTo>
                    <a:lnTo>
                      <a:pt x="50" y="127"/>
                    </a:lnTo>
                    <a:lnTo>
                      <a:pt x="57" y="124"/>
                    </a:lnTo>
                    <a:lnTo>
                      <a:pt x="67" y="122"/>
                    </a:lnTo>
                    <a:lnTo>
                      <a:pt x="74" y="122"/>
                    </a:lnTo>
                    <a:lnTo>
                      <a:pt x="96" y="115"/>
                    </a:lnTo>
                    <a:lnTo>
                      <a:pt x="103" y="112"/>
                    </a:lnTo>
                    <a:lnTo>
                      <a:pt x="108" y="112"/>
                    </a:lnTo>
                    <a:lnTo>
                      <a:pt x="112" y="110"/>
                    </a:lnTo>
                    <a:lnTo>
                      <a:pt x="112" y="67"/>
                    </a:lnTo>
                    <a:lnTo>
                      <a:pt x="115" y="55"/>
                    </a:lnTo>
                    <a:lnTo>
                      <a:pt x="115" y="40"/>
                    </a:lnTo>
                    <a:lnTo>
                      <a:pt x="117" y="28"/>
                    </a:lnTo>
                    <a:lnTo>
                      <a:pt x="120" y="14"/>
                    </a:lnTo>
                    <a:lnTo>
                      <a:pt x="120" y="0"/>
                    </a:lnTo>
                    <a:lnTo>
                      <a:pt x="108" y="0"/>
                    </a:lnTo>
                    <a:lnTo>
                      <a:pt x="100" y="2"/>
                    </a:lnTo>
                    <a:lnTo>
                      <a:pt x="86" y="2"/>
                    </a:lnTo>
                    <a:lnTo>
                      <a:pt x="76" y="4"/>
                    </a:lnTo>
                    <a:lnTo>
                      <a:pt x="69" y="4"/>
                    </a:lnTo>
                    <a:lnTo>
                      <a:pt x="62" y="7"/>
                    </a:lnTo>
                    <a:lnTo>
                      <a:pt x="52" y="9"/>
                    </a:lnTo>
                    <a:lnTo>
                      <a:pt x="45" y="11"/>
                    </a:lnTo>
                    <a:lnTo>
                      <a:pt x="38" y="11"/>
                    </a:lnTo>
                    <a:lnTo>
                      <a:pt x="16" y="19"/>
                    </a:lnTo>
                    <a:lnTo>
                      <a:pt x="9" y="19"/>
                    </a:lnTo>
                    <a:lnTo>
                      <a:pt x="4" y="21"/>
                    </a:lnTo>
                    <a:lnTo>
                      <a:pt x="0" y="50"/>
                    </a:lnTo>
                    <a:lnTo>
                      <a:pt x="0" y="100"/>
                    </a:lnTo>
                    <a:lnTo>
                      <a:pt x="2" y="12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3" name="Freeform 5739"/>
              <p:cNvSpPr>
                <a:spLocks/>
              </p:cNvSpPr>
              <p:nvPr/>
            </p:nvSpPr>
            <p:spPr bwMode="auto">
              <a:xfrm>
                <a:off x="7641" y="7632"/>
                <a:ext cx="115" cy="122"/>
              </a:xfrm>
              <a:custGeom>
                <a:avLst/>
                <a:gdLst/>
                <a:ahLst/>
                <a:cxnLst>
                  <a:cxn ang="0">
                    <a:pos x="0" y="47"/>
                  </a:cxn>
                  <a:cxn ang="0">
                    <a:pos x="0" y="95"/>
                  </a:cxn>
                  <a:cxn ang="0">
                    <a:pos x="2" y="120"/>
                  </a:cxn>
                  <a:cxn ang="0">
                    <a:pos x="7" y="122"/>
                  </a:cxn>
                  <a:cxn ang="0">
                    <a:pos x="26" y="122"/>
                  </a:cxn>
                  <a:cxn ang="0">
                    <a:pos x="33" y="120"/>
                  </a:cxn>
                  <a:cxn ang="0">
                    <a:pos x="40" y="120"/>
                  </a:cxn>
                  <a:cxn ang="0">
                    <a:pos x="48" y="117"/>
                  </a:cxn>
                  <a:cxn ang="0">
                    <a:pos x="55" y="117"/>
                  </a:cxn>
                  <a:cxn ang="0">
                    <a:pos x="64" y="115"/>
                  </a:cxn>
                  <a:cxn ang="0">
                    <a:pos x="72" y="112"/>
                  </a:cxn>
                  <a:cxn ang="0">
                    <a:pos x="86" y="107"/>
                  </a:cxn>
                  <a:cxn ang="0">
                    <a:pos x="91" y="105"/>
                  </a:cxn>
                  <a:cxn ang="0">
                    <a:pos x="98" y="105"/>
                  </a:cxn>
                  <a:cxn ang="0">
                    <a:pos x="108" y="100"/>
                  </a:cxn>
                  <a:cxn ang="0">
                    <a:pos x="108" y="74"/>
                  </a:cxn>
                  <a:cxn ang="0">
                    <a:pos x="110" y="62"/>
                  </a:cxn>
                  <a:cxn ang="0">
                    <a:pos x="110" y="50"/>
                  </a:cxn>
                  <a:cxn ang="0">
                    <a:pos x="112" y="38"/>
                  </a:cxn>
                  <a:cxn ang="0">
                    <a:pos x="112" y="26"/>
                  </a:cxn>
                  <a:cxn ang="0">
                    <a:pos x="115" y="14"/>
                  </a:cxn>
                  <a:cxn ang="0">
                    <a:pos x="115" y="0"/>
                  </a:cxn>
                  <a:cxn ang="0">
                    <a:pos x="103" y="0"/>
                  </a:cxn>
                  <a:cxn ang="0">
                    <a:pos x="96" y="2"/>
                  </a:cxn>
                  <a:cxn ang="0">
                    <a:pos x="91" y="2"/>
                  </a:cxn>
                  <a:cxn ang="0">
                    <a:pos x="81" y="4"/>
                  </a:cxn>
                  <a:cxn ang="0">
                    <a:pos x="74" y="4"/>
                  </a:cxn>
                  <a:cxn ang="0">
                    <a:pos x="67" y="7"/>
                  </a:cxn>
                  <a:cxn ang="0">
                    <a:pos x="60" y="7"/>
                  </a:cxn>
                  <a:cxn ang="0">
                    <a:pos x="50" y="9"/>
                  </a:cxn>
                  <a:cxn ang="0">
                    <a:pos x="43" y="11"/>
                  </a:cxn>
                  <a:cxn ang="0">
                    <a:pos x="36" y="14"/>
                  </a:cxn>
                  <a:cxn ang="0">
                    <a:pos x="28" y="14"/>
                  </a:cxn>
                  <a:cxn ang="0">
                    <a:pos x="14" y="19"/>
                  </a:cxn>
                  <a:cxn ang="0">
                    <a:pos x="9" y="21"/>
                  </a:cxn>
                  <a:cxn ang="0">
                    <a:pos x="4" y="21"/>
                  </a:cxn>
                  <a:cxn ang="0">
                    <a:pos x="0" y="47"/>
                  </a:cxn>
                </a:cxnLst>
                <a:rect l="0" t="0" r="r" b="b"/>
                <a:pathLst>
                  <a:path w="115" h="122">
                    <a:moveTo>
                      <a:pt x="0" y="47"/>
                    </a:moveTo>
                    <a:lnTo>
                      <a:pt x="0" y="95"/>
                    </a:lnTo>
                    <a:lnTo>
                      <a:pt x="2" y="120"/>
                    </a:lnTo>
                    <a:lnTo>
                      <a:pt x="7" y="122"/>
                    </a:lnTo>
                    <a:lnTo>
                      <a:pt x="26" y="122"/>
                    </a:lnTo>
                    <a:lnTo>
                      <a:pt x="33" y="120"/>
                    </a:lnTo>
                    <a:lnTo>
                      <a:pt x="40" y="120"/>
                    </a:lnTo>
                    <a:lnTo>
                      <a:pt x="48" y="117"/>
                    </a:lnTo>
                    <a:lnTo>
                      <a:pt x="55" y="117"/>
                    </a:lnTo>
                    <a:lnTo>
                      <a:pt x="64" y="115"/>
                    </a:lnTo>
                    <a:lnTo>
                      <a:pt x="72" y="112"/>
                    </a:lnTo>
                    <a:lnTo>
                      <a:pt x="86" y="107"/>
                    </a:lnTo>
                    <a:lnTo>
                      <a:pt x="91" y="105"/>
                    </a:lnTo>
                    <a:lnTo>
                      <a:pt x="98" y="105"/>
                    </a:lnTo>
                    <a:lnTo>
                      <a:pt x="108" y="100"/>
                    </a:lnTo>
                    <a:lnTo>
                      <a:pt x="108" y="74"/>
                    </a:lnTo>
                    <a:lnTo>
                      <a:pt x="110" y="62"/>
                    </a:lnTo>
                    <a:lnTo>
                      <a:pt x="110" y="50"/>
                    </a:lnTo>
                    <a:lnTo>
                      <a:pt x="112" y="38"/>
                    </a:lnTo>
                    <a:lnTo>
                      <a:pt x="112" y="26"/>
                    </a:lnTo>
                    <a:lnTo>
                      <a:pt x="115" y="14"/>
                    </a:lnTo>
                    <a:lnTo>
                      <a:pt x="115" y="0"/>
                    </a:lnTo>
                    <a:lnTo>
                      <a:pt x="103" y="0"/>
                    </a:lnTo>
                    <a:lnTo>
                      <a:pt x="96" y="2"/>
                    </a:lnTo>
                    <a:lnTo>
                      <a:pt x="91" y="2"/>
                    </a:lnTo>
                    <a:lnTo>
                      <a:pt x="81" y="4"/>
                    </a:lnTo>
                    <a:lnTo>
                      <a:pt x="74" y="4"/>
                    </a:lnTo>
                    <a:lnTo>
                      <a:pt x="67" y="7"/>
                    </a:lnTo>
                    <a:lnTo>
                      <a:pt x="60" y="7"/>
                    </a:lnTo>
                    <a:lnTo>
                      <a:pt x="50" y="9"/>
                    </a:lnTo>
                    <a:lnTo>
                      <a:pt x="43" y="11"/>
                    </a:lnTo>
                    <a:lnTo>
                      <a:pt x="36" y="14"/>
                    </a:lnTo>
                    <a:lnTo>
                      <a:pt x="28" y="14"/>
                    </a:lnTo>
                    <a:lnTo>
                      <a:pt x="14" y="19"/>
                    </a:lnTo>
                    <a:lnTo>
                      <a:pt x="9" y="21"/>
                    </a:lnTo>
                    <a:lnTo>
                      <a:pt x="4" y="21"/>
                    </a:lnTo>
                    <a:lnTo>
                      <a:pt x="0" y="47"/>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4" name="Freeform 5740"/>
              <p:cNvSpPr>
                <a:spLocks/>
              </p:cNvSpPr>
              <p:nvPr/>
            </p:nvSpPr>
            <p:spPr bwMode="auto">
              <a:xfrm>
                <a:off x="7641" y="7632"/>
                <a:ext cx="111" cy="115"/>
              </a:xfrm>
              <a:custGeom>
                <a:avLst/>
                <a:gdLst/>
                <a:ahLst/>
                <a:cxnLst>
                  <a:cxn ang="0">
                    <a:pos x="4" y="112"/>
                  </a:cxn>
                  <a:cxn ang="0">
                    <a:pos x="7" y="115"/>
                  </a:cxn>
                  <a:cxn ang="0">
                    <a:pos x="26" y="115"/>
                  </a:cxn>
                  <a:cxn ang="0">
                    <a:pos x="33" y="112"/>
                  </a:cxn>
                  <a:cxn ang="0">
                    <a:pos x="40" y="112"/>
                  </a:cxn>
                  <a:cxn ang="0">
                    <a:pos x="45" y="110"/>
                  </a:cxn>
                  <a:cxn ang="0">
                    <a:pos x="67" y="103"/>
                  </a:cxn>
                  <a:cxn ang="0">
                    <a:pos x="74" y="103"/>
                  </a:cxn>
                  <a:cxn ang="0">
                    <a:pos x="81" y="100"/>
                  </a:cxn>
                  <a:cxn ang="0">
                    <a:pos x="88" y="98"/>
                  </a:cxn>
                  <a:cxn ang="0">
                    <a:pos x="93" y="95"/>
                  </a:cxn>
                  <a:cxn ang="0">
                    <a:pos x="100" y="93"/>
                  </a:cxn>
                  <a:cxn ang="0">
                    <a:pos x="105" y="93"/>
                  </a:cxn>
                  <a:cxn ang="0">
                    <a:pos x="103" y="81"/>
                  </a:cxn>
                  <a:cxn ang="0">
                    <a:pos x="105" y="69"/>
                  </a:cxn>
                  <a:cxn ang="0">
                    <a:pos x="105" y="57"/>
                  </a:cxn>
                  <a:cxn ang="0">
                    <a:pos x="108" y="47"/>
                  </a:cxn>
                  <a:cxn ang="0">
                    <a:pos x="108" y="35"/>
                  </a:cxn>
                  <a:cxn ang="0">
                    <a:pos x="110" y="26"/>
                  </a:cxn>
                  <a:cxn ang="0">
                    <a:pos x="110" y="0"/>
                  </a:cxn>
                  <a:cxn ang="0">
                    <a:pos x="105" y="0"/>
                  </a:cxn>
                  <a:cxn ang="0">
                    <a:pos x="100" y="2"/>
                  </a:cxn>
                  <a:cxn ang="0">
                    <a:pos x="86" y="2"/>
                  </a:cxn>
                  <a:cxn ang="0">
                    <a:pos x="79" y="4"/>
                  </a:cxn>
                  <a:cxn ang="0">
                    <a:pos x="72" y="4"/>
                  </a:cxn>
                  <a:cxn ang="0">
                    <a:pos x="57" y="9"/>
                  </a:cxn>
                  <a:cxn ang="0">
                    <a:pos x="50" y="9"/>
                  </a:cxn>
                  <a:cxn ang="0">
                    <a:pos x="43" y="11"/>
                  </a:cxn>
                  <a:cxn ang="0">
                    <a:pos x="36" y="14"/>
                  </a:cxn>
                  <a:cxn ang="0">
                    <a:pos x="28" y="14"/>
                  </a:cxn>
                  <a:cxn ang="0">
                    <a:pos x="14" y="19"/>
                  </a:cxn>
                  <a:cxn ang="0">
                    <a:pos x="9" y="21"/>
                  </a:cxn>
                  <a:cxn ang="0">
                    <a:pos x="4" y="21"/>
                  </a:cxn>
                  <a:cxn ang="0">
                    <a:pos x="0" y="45"/>
                  </a:cxn>
                  <a:cxn ang="0">
                    <a:pos x="0" y="91"/>
                  </a:cxn>
                  <a:cxn ang="0">
                    <a:pos x="4" y="112"/>
                  </a:cxn>
                </a:cxnLst>
                <a:rect l="0" t="0" r="r" b="b"/>
                <a:pathLst>
                  <a:path w="111" h="115">
                    <a:moveTo>
                      <a:pt x="4" y="112"/>
                    </a:moveTo>
                    <a:lnTo>
                      <a:pt x="7" y="115"/>
                    </a:lnTo>
                    <a:lnTo>
                      <a:pt x="26" y="115"/>
                    </a:lnTo>
                    <a:lnTo>
                      <a:pt x="33" y="112"/>
                    </a:lnTo>
                    <a:lnTo>
                      <a:pt x="40" y="112"/>
                    </a:lnTo>
                    <a:lnTo>
                      <a:pt x="45" y="110"/>
                    </a:lnTo>
                    <a:lnTo>
                      <a:pt x="67" y="103"/>
                    </a:lnTo>
                    <a:lnTo>
                      <a:pt x="74" y="103"/>
                    </a:lnTo>
                    <a:lnTo>
                      <a:pt x="81" y="100"/>
                    </a:lnTo>
                    <a:lnTo>
                      <a:pt x="88" y="98"/>
                    </a:lnTo>
                    <a:lnTo>
                      <a:pt x="93" y="95"/>
                    </a:lnTo>
                    <a:lnTo>
                      <a:pt x="100" y="93"/>
                    </a:lnTo>
                    <a:lnTo>
                      <a:pt x="105" y="93"/>
                    </a:lnTo>
                    <a:lnTo>
                      <a:pt x="103" y="81"/>
                    </a:lnTo>
                    <a:lnTo>
                      <a:pt x="105" y="69"/>
                    </a:lnTo>
                    <a:lnTo>
                      <a:pt x="105" y="57"/>
                    </a:lnTo>
                    <a:lnTo>
                      <a:pt x="108" y="47"/>
                    </a:lnTo>
                    <a:lnTo>
                      <a:pt x="108" y="35"/>
                    </a:lnTo>
                    <a:lnTo>
                      <a:pt x="110" y="26"/>
                    </a:lnTo>
                    <a:lnTo>
                      <a:pt x="110" y="0"/>
                    </a:lnTo>
                    <a:lnTo>
                      <a:pt x="105" y="0"/>
                    </a:lnTo>
                    <a:lnTo>
                      <a:pt x="100" y="2"/>
                    </a:lnTo>
                    <a:lnTo>
                      <a:pt x="86" y="2"/>
                    </a:lnTo>
                    <a:lnTo>
                      <a:pt x="79" y="4"/>
                    </a:lnTo>
                    <a:lnTo>
                      <a:pt x="72" y="4"/>
                    </a:lnTo>
                    <a:lnTo>
                      <a:pt x="57" y="9"/>
                    </a:lnTo>
                    <a:lnTo>
                      <a:pt x="50" y="9"/>
                    </a:lnTo>
                    <a:lnTo>
                      <a:pt x="43" y="11"/>
                    </a:lnTo>
                    <a:lnTo>
                      <a:pt x="36" y="14"/>
                    </a:lnTo>
                    <a:lnTo>
                      <a:pt x="28" y="14"/>
                    </a:lnTo>
                    <a:lnTo>
                      <a:pt x="14" y="19"/>
                    </a:lnTo>
                    <a:lnTo>
                      <a:pt x="9" y="21"/>
                    </a:lnTo>
                    <a:lnTo>
                      <a:pt x="4" y="21"/>
                    </a:lnTo>
                    <a:lnTo>
                      <a:pt x="0" y="45"/>
                    </a:lnTo>
                    <a:lnTo>
                      <a:pt x="0" y="91"/>
                    </a:lnTo>
                    <a:lnTo>
                      <a:pt x="4" y="112"/>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5" name="Freeform 5741"/>
              <p:cNvSpPr>
                <a:spLocks/>
              </p:cNvSpPr>
              <p:nvPr/>
            </p:nvSpPr>
            <p:spPr bwMode="auto">
              <a:xfrm>
                <a:off x="7646" y="7644"/>
                <a:ext cx="166" cy="31"/>
              </a:xfrm>
              <a:custGeom>
                <a:avLst/>
                <a:gdLst/>
                <a:ahLst/>
                <a:cxnLst>
                  <a:cxn ang="0">
                    <a:pos x="148" y="9"/>
                  </a:cxn>
                  <a:cxn ang="0">
                    <a:pos x="165" y="0"/>
                  </a:cxn>
                  <a:cxn ang="0">
                    <a:pos x="151" y="4"/>
                  </a:cxn>
                  <a:cxn ang="0">
                    <a:pos x="120" y="7"/>
                  </a:cxn>
                  <a:cxn ang="0">
                    <a:pos x="45" y="16"/>
                  </a:cxn>
                  <a:cxn ang="0">
                    <a:pos x="0" y="23"/>
                  </a:cxn>
                  <a:cxn ang="0">
                    <a:pos x="7" y="31"/>
                  </a:cxn>
                  <a:cxn ang="0">
                    <a:pos x="148" y="9"/>
                  </a:cxn>
                </a:cxnLst>
                <a:rect l="0" t="0" r="r" b="b"/>
                <a:pathLst>
                  <a:path w="166" h="31">
                    <a:moveTo>
                      <a:pt x="148" y="9"/>
                    </a:moveTo>
                    <a:lnTo>
                      <a:pt x="165" y="0"/>
                    </a:lnTo>
                    <a:lnTo>
                      <a:pt x="151" y="4"/>
                    </a:lnTo>
                    <a:lnTo>
                      <a:pt x="120" y="7"/>
                    </a:lnTo>
                    <a:lnTo>
                      <a:pt x="45" y="16"/>
                    </a:lnTo>
                    <a:lnTo>
                      <a:pt x="0" y="23"/>
                    </a:lnTo>
                    <a:lnTo>
                      <a:pt x="7" y="31"/>
                    </a:lnTo>
                    <a:lnTo>
                      <a:pt x="148"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6" name="Freeform 5742"/>
              <p:cNvSpPr>
                <a:spLocks/>
              </p:cNvSpPr>
              <p:nvPr/>
            </p:nvSpPr>
            <p:spPr bwMode="auto">
              <a:xfrm>
                <a:off x="7648" y="7653"/>
                <a:ext cx="147" cy="168"/>
              </a:xfrm>
              <a:custGeom>
                <a:avLst/>
                <a:gdLst/>
                <a:ahLst/>
                <a:cxnLst>
                  <a:cxn ang="0">
                    <a:pos x="4" y="33"/>
                  </a:cxn>
                  <a:cxn ang="0">
                    <a:pos x="2" y="50"/>
                  </a:cxn>
                  <a:cxn ang="0">
                    <a:pos x="2" y="67"/>
                  </a:cxn>
                  <a:cxn ang="0">
                    <a:pos x="0" y="86"/>
                  </a:cxn>
                  <a:cxn ang="0">
                    <a:pos x="0" y="103"/>
                  </a:cxn>
                  <a:cxn ang="0">
                    <a:pos x="2" y="124"/>
                  </a:cxn>
                  <a:cxn ang="0">
                    <a:pos x="2" y="143"/>
                  </a:cxn>
                  <a:cxn ang="0">
                    <a:pos x="4" y="165"/>
                  </a:cxn>
                  <a:cxn ang="0">
                    <a:pos x="31" y="165"/>
                  </a:cxn>
                  <a:cxn ang="0">
                    <a:pos x="40" y="167"/>
                  </a:cxn>
                  <a:cxn ang="0">
                    <a:pos x="120" y="167"/>
                  </a:cxn>
                  <a:cxn ang="0">
                    <a:pos x="127" y="165"/>
                  </a:cxn>
                  <a:cxn ang="0">
                    <a:pos x="146" y="165"/>
                  </a:cxn>
                  <a:cxn ang="0">
                    <a:pos x="143" y="122"/>
                  </a:cxn>
                  <a:cxn ang="0">
                    <a:pos x="143" y="0"/>
                  </a:cxn>
                  <a:cxn ang="0">
                    <a:pos x="120" y="0"/>
                  </a:cxn>
                  <a:cxn ang="0">
                    <a:pos x="110" y="2"/>
                  </a:cxn>
                  <a:cxn ang="0">
                    <a:pos x="93" y="2"/>
                  </a:cxn>
                  <a:cxn ang="0">
                    <a:pos x="83" y="4"/>
                  </a:cxn>
                  <a:cxn ang="0">
                    <a:pos x="74" y="4"/>
                  </a:cxn>
                  <a:cxn ang="0">
                    <a:pos x="67" y="7"/>
                  </a:cxn>
                  <a:cxn ang="0">
                    <a:pos x="57" y="7"/>
                  </a:cxn>
                  <a:cxn ang="0">
                    <a:pos x="47" y="9"/>
                  </a:cxn>
                  <a:cxn ang="0">
                    <a:pos x="40" y="9"/>
                  </a:cxn>
                  <a:cxn ang="0">
                    <a:pos x="21" y="14"/>
                  </a:cxn>
                  <a:cxn ang="0">
                    <a:pos x="14" y="14"/>
                  </a:cxn>
                  <a:cxn ang="0">
                    <a:pos x="4" y="16"/>
                  </a:cxn>
                  <a:cxn ang="0">
                    <a:pos x="4" y="33"/>
                  </a:cxn>
                </a:cxnLst>
                <a:rect l="0" t="0" r="r" b="b"/>
                <a:pathLst>
                  <a:path w="147" h="168">
                    <a:moveTo>
                      <a:pt x="4" y="33"/>
                    </a:moveTo>
                    <a:lnTo>
                      <a:pt x="2" y="50"/>
                    </a:lnTo>
                    <a:lnTo>
                      <a:pt x="2" y="67"/>
                    </a:lnTo>
                    <a:lnTo>
                      <a:pt x="0" y="86"/>
                    </a:lnTo>
                    <a:lnTo>
                      <a:pt x="0" y="103"/>
                    </a:lnTo>
                    <a:lnTo>
                      <a:pt x="2" y="124"/>
                    </a:lnTo>
                    <a:lnTo>
                      <a:pt x="2" y="143"/>
                    </a:lnTo>
                    <a:lnTo>
                      <a:pt x="4" y="165"/>
                    </a:lnTo>
                    <a:lnTo>
                      <a:pt x="31" y="165"/>
                    </a:lnTo>
                    <a:lnTo>
                      <a:pt x="40" y="167"/>
                    </a:lnTo>
                    <a:lnTo>
                      <a:pt x="120" y="167"/>
                    </a:lnTo>
                    <a:lnTo>
                      <a:pt x="127" y="165"/>
                    </a:lnTo>
                    <a:lnTo>
                      <a:pt x="146" y="165"/>
                    </a:lnTo>
                    <a:lnTo>
                      <a:pt x="143" y="122"/>
                    </a:lnTo>
                    <a:lnTo>
                      <a:pt x="143" y="0"/>
                    </a:lnTo>
                    <a:lnTo>
                      <a:pt x="120" y="0"/>
                    </a:lnTo>
                    <a:lnTo>
                      <a:pt x="110" y="2"/>
                    </a:lnTo>
                    <a:lnTo>
                      <a:pt x="93" y="2"/>
                    </a:lnTo>
                    <a:lnTo>
                      <a:pt x="83" y="4"/>
                    </a:lnTo>
                    <a:lnTo>
                      <a:pt x="74" y="4"/>
                    </a:lnTo>
                    <a:lnTo>
                      <a:pt x="67" y="7"/>
                    </a:lnTo>
                    <a:lnTo>
                      <a:pt x="57" y="7"/>
                    </a:lnTo>
                    <a:lnTo>
                      <a:pt x="47" y="9"/>
                    </a:lnTo>
                    <a:lnTo>
                      <a:pt x="40" y="9"/>
                    </a:lnTo>
                    <a:lnTo>
                      <a:pt x="21" y="14"/>
                    </a:lnTo>
                    <a:lnTo>
                      <a:pt x="14" y="14"/>
                    </a:lnTo>
                    <a:lnTo>
                      <a:pt x="4" y="16"/>
                    </a:lnTo>
                    <a:lnTo>
                      <a:pt x="4" y="33"/>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7" name="Freeform 5743"/>
              <p:cNvSpPr>
                <a:spLocks/>
              </p:cNvSpPr>
              <p:nvPr/>
            </p:nvSpPr>
            <p:spPr bwMode="auto">
              <a:xfrm>
                <a:off x="7651" y="7656"/>
                <a:ext cx="139" cy="163"/>
              </a:xfrm>
              <a:custGeom>
                <a:avLst/>
                <a:gdLst/>
                <a:ahLst/>
                <a:cxnLst>
                  <a:cxn ang="0">
                    <a:pos x="4" y="33"/>
                  </a:cxn>
                  <a:cxn ang="0">
                    <a:pos x="2" y="50"/>
                  </a:cxn>
                  <a:cxn ang="0">
                    <a:pos x="0" y="64"/>
                  </a:cxn>
                  <a:cxn ang="0">
                    <a:pos x="0" y="120"/>
                  </a:cxn>
                  <a:cxn ang="0">
                    <a:pos x="4" y="158"/>
                  </a:cxn>
                  <a:cxn ang="0">
                    <a:pos x="14" y="158"/>
                  </a:cxn>
                  <a:cxn ang="0">
                    <a:pos x="21" y="160"/>
                  </a:cxn>
                  <a:cxn ang="0">
                    <a:pos x="55" y="160"/>
                  </a:cxn>
                  <a:cxn ang="0">
                    <a:pos x="64" y="163"/>
                  </a:cxn>
                  <a:cxn ang="0">
                    <a:pos x="88" y="163"/>
                  </a:cxn>
                  <a:cxn ang="0">
                    <a:pos x="98" y="160"/>
                  </a:cxn>
                  <a:cxn ang="0">
                    <a:pos x="122" y="160"/>
                  </a:cxn>
                  <a:cxn ang="0">
                    <a:pos x="129" y="158"/>
                  </a:cxn>
                  <a:cxn ang="0">
                    <a:pos x="139" y="158"/>
                  </a:cxn>
                  <a:cxn ang="0">
                    <a:pos x="139" y="0"/>
                  </a:cxn>
                  <a:cxn ang="0">
                    <a:pos x="129" y="0"/>
                  </a:cxn>
                  <a:cxn ang="0">
                    <a:pos x="122" y="2"/>
                  </a:cxn>
                  <a:cxn ang="0">
                    <a:pos x="88" y="2"/>
                  </a:cxn>
                  <a:cxn ang="0">
                    <a:pos x="79" y="4"/>
                  </a:cxn>
                  <a:cxn ang="0">
                    <a:pos x="72" y="4"/>
                  </a:cxn>
                  <a:cxn ang="0">
                    <a:pos x="62" y="7"/>
                  </a:cxn>
                  <a:cxn ang="0">
                    <a:pos x="55" y="7"/>
                  </a:cxn>
                  <a:cxn ang="0">
                    <a:pos x="47" y="9"/>
                  </a:cxn>
                  <a:cxn ang="0">
                    <a:pos x="38" y="9"/>
                  </a:cxn>
                  <a:cxn ang="0">
                    <a:pos x="31" y="11"/>
                  </a:cxn>
                  <a:cxn ang="0">
                    <a:pos x="21" y="14"/>
                  </a:cxn>
                  <a:cxn ang="0">
                    <a:pos x="14" y="14"/>
                  </a:cxn>
                  <a:cxn ang="0">
                    <a:pos x="4" y="16"/>
                  </a:cxn>
                  <a:cxn ang="0">
                    <a:pos x="4" y="33"/>
                  </a:cxn>
                </a:cxnLst>
                <a:rect l="0" t="0" r="r" b="b"/>
                <a:pathLst>
                  <a:path w="139" h="163">
                    <a:moveTo>
                      <a:pt x="4" y="33"/>
                    </a:moveTo>
                    <a:lnTo>
                      <a:pt x="2" y="50"/>
                    </a:lnTo>
                    <a:lnTo>
                      <a:pt x="0" y="64"/>
                    </a:lnTo>
                    <a:lnTo>
                      <a:pt x="0" y="120"/>
                    </a:lnTo>
                    <a:lnTo>
                      <a:pt x="4" y="158"/>
                    </a:lnTo>
                    <a:lnTo>
                      <a:pt x="14" y="158"/>
                    </a:lnTo>
                    <a:lnTo>
                      <a:pt x="21" y="160"/>
                    </a:lnTo>
                    <a:lnTo>
                      <a:pt x="55" y="160"/>
                    </a:lnTo>
                    <a:lnTo>
                      <a:pt x="64" y="163"/>
                    </a:lnTo>
                    <a:lnTo>
                      <a:pt x="88" y="163"/>
                    </a:lnTo>
                    <a:lnTo>
                      <a:pt x="98" y="160"/>
                    </a:lnTo>
                    <a:lnTo>
                      <a:pt x="122" y="160"/>
                    </a:lnTo>
                    <a:lnTo>
                      <a:pt x="129" y="158"/>
                    </a:lnTo>
                    <a:lnTo>
                      <a:pt x="139" y="158"/>
                    </a:lnTo>
                    <a:lnTo>
                      <a:pt x="139" y="0"/>
                    </a:lnTo>
                    <a:lnTo>
                      <a:pt x="129" y="0"/>
                    </a:lnTo>
                    <a:lnTo>
                      <a:pt x="122" y="2"/>
                    </a:lnTo>
                    <a:lnTo>
                      <a:pt x="88" y="2"/>
                    </a:lnTo>
                    <a:lnTo>
                      <a:pt x="79" y="4"/>
                    </a:lnTo>
                    <a:lnTo>
                      <a:pt x="72" y="4"/>
                    </a:lnTo>
                    <a:lnTo>
                      <a:pt x="62" y="7"/>
                    </a:lnTo>
                    <a:lnTo>
                      <a:pt x="55" y="7"/>
                    </a:lnTo>
                    <a:lnTo>
                      <a:pt x="47" y="9"/>
                    </a:lnTo>
                    <a:lnTo>
                      <a:pt x="38" y="9"/>
                    </a:lnTo>
                    <a:lnTo>
                      <a:pt x="31" y="11"/>
                    </a:lnTo>
                    <a:lnTo>
                      <a:pt x="21" y="14"/>
                    </a:lnTo>
                    <a:lnTo>
                      <a:pt x="14" y="14"/>
                    </a:lnTo>
                    <a:lnTo>
                      <a:pt x="4" y="16"/>
                    </a:lnTo>
                    <a:lnTo>
                      <a:pt x="4" y="33"/>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8" name="Freeform 5744"/>
              <p:cNvSpPr>
                <a:spLocks/>
              </p:cNvSpPr>
              <p:nvPr/>
            </p:nvSpPr>
            <p:spPr bwMode="auto">
              <a:xfrm>
                <a:off x="7653" y="7660"/>
                <a:ext cx="132" cy="154"/>
              </a:xfrm>
              <a:custGeom>
                <a:avLst/>
                <a:gdLst/>
                <a:ahLst/>
                <a:cxnLst>
                  <a:cxn ang="0">
                    <a:pos x="2" y="45"/>
                  </a:cxn>
                  <a:cxn ang="0">
                    <a:pos x="0" y="62"/>
                  </a:cxn>
                  <a:cxn ang="0">
                    <a:pos x="0" y="112"/>
                  </a:cxn>
                  <a:cxn ang="0">
                    <a:pos x="2" y="129"/>
                  </a:cxn>
                  <a:cxn ang="0">
                    <a:pos x="7" y="148"/>
                  </a:cxn>
                  <a:cxn ang="0">
                    <a:pos x="14" y="151"/>
                  </a:cxn>
                  <a:cxn ang="0">
                    <a:pos x="28" y="151"/>
                  </a:cxn>
                  <a:cxn ang="0">
                    <a:pos x="38" y="153"/>
                  </a:cxn>
                  <a:cxn ang="0">
                    <a:pos x="100" y="153"/>
                  </a:cxn>
                  <a:cxn ang="0">
                    <a:pos x="107" y="151"/>
                  </a:cxn>
                  <a:cxn ang="0">
                    <a:pos x="117" y="151"/>
                  </a:cxn>
                  <a:cxn ang="0">
                    <a:pos x="124" y="148"/>
                  </a:cxn>
                  <a:cxn ang="0">
                    <a:pos x="131" y="148"/>
                  </a:cxn>
                  <a:cxn ang="0">
                    <a:pos x="131" y="0"/>
                  </a:cxn>
                  <a:cxn ang="0">
                    <a:pos x="93" y="0"/>
                  </a:cxn>
                  <a:cxn ang="0">
                    <a:pos x="83" y="2"/>
                  </a:cxn>
                  <a:cxn ang="0">
                    <a:pos x="69" y="2"/>
                  </a:cxn>
                  <a:cxn ang="0">
                    <a:pos x="60" y="4"/>
                  </a:cxn>
                  <a:cxn ang="0">
                    <a:pos x="52" y="4"/>
                  </a:cxn>
                  <a:cxn ang="0">
                    <a:pos x="45" y="7"/>
                  </a:cxn>
                  <a:cxn ang="0">
                    <a:pos x="38" y="7"/>
                  </a:cxn>
                  <a:cxn ang="0">
                    <a:pos x="28" y="9"/>
                  </a:cxn>
                  <a:cxn ang="0">
                    <a:pos x="21" y="11"/>
                  </a:cxn>
                  <a:cxn ang="0">
                    <a:pos x="14" y="11"/>
                  </a:cxn>
                  <a:cxn ang="0">
                    <a:pos x="7" y="14"/>
                  </a:cxn>
                  <a:cxn ang="0">
                    <a:pos x="4" y="31"/>
                  </a:cxn>
                  <a:cxn ang="0">
                    <a:pos x="2" y="45"/>
                  </a:cxn>
                </a:cxnLst>
                <a:rect l="0" t="0" r="r" b="b"/>
                <a:pathLst>
                  <a:path w="132" h="154">
                    <a:moveTo>
                      <a:pt x="2" y="45"/>
                    </a:moveTo>
                    <a:lnTo>
                      <a:pt x="0" y="62"/>
                    </a:lnTo>
                    <a:lnTo>
                      <a:pt x="0" y="112"/>
                    </a:lnTo>
                    <a:lnTo>
                      <a:pt x="2" y="129"/>
                    </a:lnTo>
                    <a:lnTo>
                      <a:pt x="7" y="148"/>
                    </a:lnTo>
                    <a:lnTo>
                      <a:pt x="14" y="151"/>
                    </a:lnTo>
                    <a:lnTo>
                      <a:pt x="28" y="151"/>
                    </a:lnTo>
                    <a:lnTo>
                      <a:pt x="38" y="153"/>
                    </a:lnTo>
                    <a:lnTo>
                      <a:pt x="100" y="153"/>
                    </a:lnTo>
                    <a:lnTo>
                      <a:pt x="107" y="151"/>
                    </a:lnTo>
                    <a:lnTo>
                      <a:pt x="117" y="151"/>
                    </a:lnTo>
                    <a:lnTo>
                      <a:pt x="124" y="148"/>
                    </a:lnTo>
                    <a:lnTo>
                      <a:pt x="131" y="148"/>
                    </a:lnTo>
                    <a:lnTo>
                      <a:pt x="131" y="0"/>
                    </a:lnTo>
                    <a:lnTo>
                      <a:pt x="93" y="0"/>
                    </a:lnTo>
                    <a:lnTo>
                      <a:pt x="83" y="2"/>
                    </a:lnTo>
                    <a:lnTo>
                      <a:pt x="69" y="2"/>
                    </a:lnTo>
                    <a:lnTo>
                      <a:pt x="60" y="4"/>
                    </a:lnTo>
                    <a:lnTo>
                      <a:pt x="52" y="4"/>
                    </a:lnTo>
                    <a:lnTo>
                      <a:pt x="45" y="7"/>
                    </a:lnTo>
                    <a:lnTo>
                      <a:pt x="38" y="7"/>
                    </a:lnTo>
                    <a:lnTo>
                      <a:pt x="28" y="9"/>
                    </a:lnTo>
                    <a:lnTo>
                      <a:pt x="21" y="11"/>
                    </a:lnTo>
                    <a:lnTo>
                      <a:pt x="14" y="11"/>
                    </a:lnTo>
                    <a:lnTo>
                      <a:pt x="7" y="14"/>
                    </a:lnTo>
                    <a:lnTo>
                      <a:pt x="4" y="31"/>
                    </a:lnTo>
                    <a:lnTo>
                      <a:pt x="2" y="45"/>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9" name="Freeform 5745"/>
              <p:cNvSpPr>
                <a:spLocks/>
              </p:cNvSpPr>
              <p:nvPr/>
            </p:nvSpPr>
            <p:spPr bwMode="auto">
              <a:xfrm>
                <a:off x="7656" y="7663"/>
                <a:ext cx="127" cy="149"/>
              </a:xfrm>
              <a:custGeom>
                <a:avLst/>
                <a:gdLst/>
                <a:ahLst/>
                <a:cxnLst>
                  <a:cxn ang="0">
                    <a:pos x="2" y="124"/>
                  </a:cxn>
                  <a:cxn ang="0">
                    <a:pos x="7" y="141"/>
                  </a:cxn>
                  <a:cxn ang="0">
                    <a:pos x="14" y="143"/>
                  </a:cxn>
                  <a:cxn ang="0">
                    <a:pos x="21" y="143"/>
                  </a:cxn>
                  <a:cxn ang="0">
                    <a:pos x="28" y="146"/>
                  </a:cxn>
                  <a:cxn ang="0">
                    <a:pos x="43" y="146"/>
                  </a:cxn>
                  <a:cxn ang="0">
                    <a:pos x="50" y="148"/>
                  </a:cxn>
                  <a:cxn ang="0">
                    <a:pos x="81" y="148"/>
                  </a:cxn>
                  <a:cxn ang="0">
                    <a:pos x="88" y="146"/>
                  </a:cxn>
                  <a:cxn ang="0">
                    <a:pos x="103" y="146"/>
                  </a:cxn>
                  <a:cxn ang="0">
                    <a:pos x="110" y="143"/>
                  </a:cxn>
                  <a:cxn ang="0">
                    <a:pos x="117" y="143"/>
                  </a:cxn>
                  <a:cxn ang="0">
                    <a:pos x="124" y="141"/>
                  </a:cxn>
                  <a:cxn ang="0">
                    <a:pos x="127" y="105"/>
                  </a:cxn>
                  <a:cxn ang="0">
                    <a:pos x="127" y="33"/>
                  </a:cxn>
                  <a:cxn ang="0">
                    <a:pos x="124" y="0"/>
                  </a:cxn>
                  <a:cxn ang="0">
                    <a:pos x="88" y="0"/>
                  </a:cxn>
                  <a:cxn ang="0">
                    <a:pos x="81" y="2"/>
                  </a:cxn>
                  <a:cxn ang="0">
                    <a:pos x="64" y="2"/>
                  </a:cxn>
                  <a:cxn ang="0">
                    <a:pos x="57" y="4"/>
                  </a:cxn>
                  <a:cxn ang="0">
                    <a:pos x="50" y="4"/>
                  </a:cxn>
                  <a:cxn ang="0">
                    <a:pos x="43" y="7"/>
                  </a:cxn>
                  <a:cxn ang="0">
                    <a:pos x="36" y="7"/>
                  </a:cxn>
                  <a:cxn ang="0">
                    <a:pos x="28" y="9"/>
                  </a:cxn>
                  <a:cxn ang="0">
                    <a:pos x="21" y="11"/>
                  </a:cxn>
                  <a:cxn ang="0">
                    <a:pos x="14" y="11"/>
                  </a:cxn>
                  <a:cxn ang="0">
                    <a:pos x="7" y="14"/>
                  </a:cxn>
                  <a:cxn ang="0">
                    <a:pos x="2" y="43"/>
                  </a:cxn>
                  <a:cxn ang="0">
                    <a:pos x="0" y="60"/>
                  </a:cxn>
                  <a:cxn ang="0">
                    <a:pos x="0" y="105"/>
                  </a:cxn>
                  <a:cxn ang="0">
                    <a:pos x="2" y="124"/>
                  </a:cxn>
                </a:cxnLst>
                <a:rect l="0" t="0" r="r" b="b"/>
                <a:pathLst>
                  <a:path w="127" h="149">
                    <a:moveTo>
                      <a:pt x="2" y="124"/>
                    </a:moveTo>
                    <a:lnTo>
                      <a:pt x="7" y="141"/>
                    </a:lnTo>
                    <a:lnTo>
                      <a:pt x="14" y="143"/>
                    </a:lnTo>
                    <a:lnTo>
                      <a:pt x="21" y="143"/>
                    </a:lnTo>
                    <a:lnTo>
                      <a:pt x="28" y="146"/>
                    </a:lnTo>
                    <a:lnTo>
                      <a:pt x="43" y="146"/>
                    </a:lnTo>
                    <a:lnTo>
                      <a:pt x="50" y="148"/>
                    </a:lnTo>
                    <a:lnTo>
                      <a:pt x="81" y="148"/>
                    </a:lnTo>
                    <a:lnTo>
                      <a:pt x="88" y="146"/>
                    </a:lnTo>
                    <a:lnTo>
                      <a:pt x="103" y="146"/>
                    </a:lnTo>
                    <a:lnTo>
                      <a:pt x="110" y="143"/>
                    </a:lnTo>
                    <a:lnTo>
                      <a:pt x="117" y="143"/>
                    </a:lnTo>
                    <a:lnTo>
                      <a:pt x="124" y="141"/>
                    </a:lnTo>
                    <a:lnTo>
                      <a:pt x="127" y="105"/>
                    </a:lnTo>
                    <a:lnTo>
                      <a:pt x="127" y="33"/>
                    </a:lnTo>
                    <a:lnTo>
                      <a:pt x="124" y="0"/>
                    </a:lnTo>
                    <a:lnTo>
                      <a:pt x="88" y="0"/>
                    </a:lnTo>
                    <a:lnTo>
                      <a:pt x="81" y="2"/>
                    </a:lnTo>
                    <a:lnTo>
                      <a:pt x="64" y="2"/>
                    </a:lnTo>
                    <a:lnTo>
                      <a:pt x="57" y="4"/>
                    </a:lnTo>
                    <a:lnTo>
                      <a:pt x="50" y="4"/>
                    </a:lnTo>
                    <a:lnTo>
                      <a:pt x="43" y="7"/>
                    </a:lnTo>
                    <a:lnTo>
                      <a:pt x="36" y="7"/>
                    </a:lnTo>
                    <a:lnTo>
                      <a:pt x="28" y="9"/>
                    </a:lnTo>
                    <a:lnTo>
                      <a:pt x="21" y="11"/>
                    </a:lnTo>
                    <a:lnTo>
                      <a:pt x="14" y="11"/>
                    </a:lnTo>
                    <a:lnTo>
                      <a:pt x="7" y="14"/>
                    </a:lnTo>
                    <a:lnTo>
                      <a:pt x="2" y="43"/>
                    </a:lnTo>
                    <a:lnTo>
                      <a:pt x="0" y="60"/>
                    </a:lnTo>
                    <a:lnTo>
                      <a:pt x="0" y="105"/>
                    </a:lnTo>
                    <a:lnTo>
                      <a:pt x="2" y="124"/>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0" name="Freeform 5746"/>
              <p:cNvSpPr>
                <a:spLocks/>
              </p:cNvSpPr>
              <p:nvPr/>
            </p:nvSpPr>
            <p:spPr bwMode="auto">
              <a:xfrm>
                <a:off x="7658" y="7668"/>
                <a:ext cx="120" cy="139"/>
              </a:xfrm>
              <a:custGeom>
                <a:avLst/>
                <a:gdLst/>
                <a:ahLst/>
                <a:cxnLst>
                  <a:cxn ang="0">
                    <a:pos x="28" y="136"/>
                  </a:cxn>
                  <a:cxn ang="0">
                    <a:pos x="33" y="139"/>
                  </a:cxn>
                  <a:cxn ang="0">
                    <a:pos x="83" y="139"/>
                  </a:cxn>
                  <a:cxn ang="0">
                    <a:pos x="91" y="136"/>
                  </a:cxn>
                  <a:cxn ang="0">
                    <a:pos x="98" y="136"/>
                  </a:cxn>
                  <a:cxn ang="0">
                    <a:pos x="105" y="134"/>
                  </a:cxn>
                  <a:cxn ang="0">
                    <a:pos x="112" y="134"/>
                  </a:cxn>
                  <a:cxn ang="0">
                    <a:pos x="120" y="132"/>
                  </a:cxn>
                  <a:cxn ang="0">
                    <a:pos x="120" y="0"/>
                  </a:cxn>
                  <a:cxn ang="0">
                    <a:pos x="62" y="0"/>
                  </a:cxn>
                  <a:cxn ang="0">
                    <a:pos x="55" y="2"/>
                  </a:cxn>
                  <a:cxn ang="0">
                    <a:pos x="47" y="2"/>
                  </a:cxn>
                  <a:cxn ang="0">
                    <a:pos x="40" y="4"/>
                  </a:cxn>
                  <a:cxn ang="0">
                    <a:pos x="33" y="4"/>
                  </a:cxn>
                  <a:cxn ang="0">
                    <a:pos x="26" y="7"/>
                  </a:cxn>
                  <a:cxn ang="0">
                    <a:pos x="21" y="9"/>
                  </a:cxn>
                  <a:cxn ang="0">
                    <a:pos x="7" y="14"/>
                  </a:cxn>
                  <a:cxn ang="0">
                    <a:pos x="4" y="26"/>
                  </a:cxn>
                  <a:cxn ang="0">
                    <a:pos x="0" y="55"/>
                  </a:cxn>
                  <a:cxn ang="0">
                    <a:pos x="0" y="98"/>
                  </a:cxn>
                  <a:cxn ang="0">
                    <a:pos x="2" y="115"/>
                  </a:cxn>
                  <a:cxn ang="0">
                    <a:pos x="7" y="134"/>
                  </a:cxn>
                  <a:cxn ang="0">
                    <a:pos x="14" y="134"/>
                  </a:cxn>
                  <a:cxn ang="0">
                    <a:pos x="21" y="136"/>
                  </a:cxn>
                  <a:cxn ang="0">
                    <a:pos x="28" y="136"/>
                  </a:cxn>
                </a:cxnLst>
                <a:rect l="0" t="0" r="r" b="b"/>
                <a:pathLst>
                  <a:path w="120" h="139">
                    <a:moveTo>
                      <a:pt x="28" y="136"/>
                    </a:moveTo>
                    <a:lnTo>
                      <a:pt x="33" y="139"/>
                    </a:lnTo>
                    <a:lnTo>
                      <a:pt x="83" y="139"/>
                    </a:lnTo>
                    <a:lnTo>
                      <a:pt x="91" y="136"/>
                    </a:lnTo>
                    <a:lnTo>
                      <a:pt x="98" y="136"/>
                    </a:lnTo>
                    <a:lnTo>
                      <a:pt x="105" y="134"/>
                    </a:lnTo>
                    <a:lnTo>
                      <a:pt x="112" y="134"/>
                    </a:lnTo>
                    <a:lnTo>
                      <a:pt x="120" y="132"/>
                    </a:lnTo>
                    <a:lnTo>
                      <a:pt x="120" y="0"/>
                    </a:lnTo>
                    <a:lnTo>
                      <a:pt x="62" y="0"/>
                    </a:lnTo>
                    <a:lnTo>
                      <a:pt x="55" y="2"/>
                    </a:lnTo>
                    <a:lnTo>
                      <a:pt x="47" y="2"/>
                    </a:lnTo>
                    <a:lnTo>
                      <a:pt x="40" y="4"/>
                    </a:lnTo>
                    <a:lnTo>
                      <a:pt x="33" y="4"/>
                    </a:lnTo>
                    <a:lnTo>
                      <a:pt x="26" y="7"/>
                    </a:lnTo>
                    <a:lnTo>
                      <a:pt x="21" y="9"/>
                    </a:lnTo>
                    <a:lnTo>
                      <a:pt x="7" y="14"/>
                    </a:lnTo>
                    <a:lnTo>
                      <a:pt x="4" y="26"/>
                    </a:lnTo>
                    <a:lnTo>
                      <a:pt x="0" y="55"/>
                    </a:lnTo>
                    <a:lnTo>
                      <a:pt x="0" y="98"/>
                    </a:lnTo>
                    <a:lnTo>
                      <a:pt x="2" y="115"/>
                    </a:lnTo>
                    <a:lnTo>
                      <a:pt x="7" y="134"/>
                    </a:lnTo>
                    <a:lnTo>
                      <a:pt x="14" y="134"/>
                    </a:lnTo>
                    <a:lnTo>
                      <a:pt x="21" y="136"/>
                    </a:lnTo>
                    <a:lnTo>
                      <a:pt x="28" y="136"/>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1" name="Freeform 5747"/>
              <p:cNvSpPr>
                <a:spLocks/>
              </p:cNvSpPr>
              <p:nvPr/>
            </p:nvSpPr>
            <p:spPr bwMode="auto">
              <a:xfrm>
                <a:off x="7660" y="7670"/>
                <a:ext cx="116" cy="134"/>
              </a:xfrm>
              <a:custGeom>
                <a:avLst/>
                <a:gdLst/>
                <a:ahLst/>
                <a:cxnLst>
                  <a:cxn ang="0">
                    <a:pos x="2" y="110"/>
                  </a:cxn>
                  <a:cxn ang="0">
                    <a:pos x="7" y="127"/>
                  </a:cxn>
                  <a:cxn ang="0">
                    <a:pos x="14" y="129"/>
                  </a:cxn>
                  <a:cxn ang="0">
                    <a:pos x="21" y="129"/>
                  </a:cxn>
                  <a:cxn ang="0">
                    <a:pos x="26" y="132"/>
                  </a:cxn>
                  <a:cxn ang="0">
                    <a:pos x="33" y="132"/>
                  </a:cxn>
                  <a:cxn ang="0">
                    <a:pos x="40" y="134"/>
                  </a:cxn>
                  <a:cxn ang="0">
                    <a:pos x="74" y="134"/>
                  </a:cxn>
                  <a:cxn ang="0">
                    <a:pos x="79" y="132"/>
                  </a:cxn>
                  <a:cxn ang="0">
                    <a:pos x="86" y="132"/>
                  </a:cxn>
                  <a:cxn ang="0">
                    <a:pos x="93" y="129"/>
                  </a:cxn>
                  <a:cxn ang="0">
                    <a:pos x="100" y="129"/>
                  </a:cxn>
                  <a:cxn ang="0">
                    <a:pos x="105" y="127"/>
                  </a:cxn>
                  <a:cxn ang="0">
                    <a:pos x="112" y="124"/>
                  </a:cxn>
                  <a:cxn ang="0">
                    <a:pos x="115" y="93"/>
                  </a:cxn>
                  <a:cxn ang="0">
                    <a:pos x="115" y="28"/>
                  </a:cxn>
                  <a:cxn ang="0">
                    <a:pos x="112" y="0"/>
                  </a:cxn>
                  <a:cxn ang="0">
                    <a:pos x="60" y="0"/>
                  </a:cxn>
                  <a:cxn ang="0">
                    <a:pos x="52" y="2"/>
                  </a:cxn>
                  <a:cxn ang="0">
                    <a:pos x="40" y="2"/>
                  </a:cxn>
                  <a:cxn ang="0">
                    <a:pos x="19" y="9"/>
                  </a:cxn>
                  <a:cxn ang="0">
                    <a:pos x="14" y="12"/>
                  </a:cxn>
                  <a:cxn ang="0">
                    <a:pos x="7" y="14"/>
                  </a:cxn>
                  <a:cxn ang="0">
                    <a:pos x="2" y="38"/>
                  </a:cxn>
                  <a:cxn ang="0">
                    <a:pos x="0" y="52"/>
                  </a:cxn>
                  <a:cxn ang="0">
                    <a:pos x="0" y="93"/>
                  </a:cxn>
                  <a:cxn ang="0">
                    <a:pos x="2" y="110"/>
                  </a:cxn>
                </a:cxnLst>
                <a:rect l="0" t="0" r="r" b="b"/>
                <a:pathLst>
                  <a:path w="116" h="134">
                    <a:moveTo>
                      <a:pt x="2" y="110"/>
                    </a:moveTo>
                    <a:lnTo>
                      <a:pt x="7" y="127"/>
                    </a:lnTo>
                    <a:lnTo>
                      <a:pt x="14" y="129"/>
                    </a:lnTo>
                    <a:lnTo>
                      <a:pt x="21" y="129"/>
                    </a:lnTo>
                    <a:lnTo>
                      <a:pt x="26" y="132"/>
                    </a:lnTo>
                    <a:lnTo>
                      <a:pt x="33" y="132"/>
                    </a:lnTo>
                    <a:lnTo>
                      <a:pt x="40" y="134"/>
                    </a:lnTo>
                    <a:lnTo>
                      <a:pt x="74" y="134"/>
                    </a:lnTo>
                    <a:lnTo>
                      <a:pt x="79" y="132"/>
                    </a:lnTo>
                    <a:lnTo>
                      <a:pt x="86" y="132"/>
                    </a:lnTo>
                    <a:lnTo>
                      <a:pt x="93" y="129"/>
                    </a:lnTo>
                    <a:lnTo>
                      <a:pt x="100" y="129"/>
                    </a:lnTo>
                    <a:lnTo>
                      <a:pt x="105" y="127"/>
                    </a:lnTo>
                    <a:lnTo>
                      <a:pt x="112" y="124"/>
                    </a:lnTo>
                    <a:lnTo>
                      <a:pt x="115" y="93"/>
                    </a:lnTo>
                    <a:lnTo>
                      <a:pt x="115" y="28"/>
                    </a:lnTo>
                    <a:lnTo>
                      <a:pt x="112" y="0"/>
                    </a:lnTo>
                    <a:lnTo>
                      <a:pt x="60" y="0"/>
                    </a:lnTo>
                    <a:lnTo>
                      <a:pt x="52" y="2"/>
                    </a:lnTo>
                    <a:lnTo>
                      <a:pt x="40" y="2"/>
                    </a:lnTo>
                    <a:lnTo>
                      <a:pt x="19" y="9"/>
                    </a:lnTo>
                    <a:lnTo>
                      <a:pt x="14" y="12"/>
                    </a:lnTo>
                    <a:lnTo>
                      <a:pt x="7" y="14"/>
                    </a:lnTo>
                    <a:lnTo>
                      <a:pt x="2" y="38"/>
                    </a:lnTo>
                    <a:lnTo>
                      <a:pt x="0" y="52"/>
                    </a:lnTo>
                    <a:lnTo>
                      <a:pt x="0" y="93"/>
                    </a:lnTo>
                    <a:lnTo>
                      <a:pt x="2" y="11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2" name="Freeform 5748"/>
              <p:cNvSpPr>
                <a:spLocks/>
              </p:cNvSpPr>
              <p:nvPr/>
            </p:nvSpPr>
            <p:spPr bwMode="auto">
              <a:xfrm>
                <a:off x="7660" y="7672"/>
                <a:ext cx="111" cy="130"/>
              </a:xfrm>
              <a:custGeom>
                <a:avLst/>
                <a:gdLst/>
                <a:ahLst/>
                <a:cxnLst>
                  <a:cxn ang="0">
                    <a:pos x="107" y="2"/>
                  </a:cxn>
                  <a:cxn ang="0">
                    <a:pos x="107" y="2"/>
                  </a:cxn>
                  <a:cxn ang="0">
                    <a:pos x="103" y="0"/>
                  </a:cxn>
                  <a:cxn ang="0">
                    <a:pos x="52" y="0"/>
                  </a:cxn>
                  <a:cxn ang="0">
                    <a:pos x="45" y="2"/>
                  </a:cxn>
                  <a:cxn ang="0">
                    <a:pos x="40" y="2"/>
                  </a:cxn>
                  <a:cxn ang="0">
                    <a:pos x="33" y="4"/>
                  </a:cxn>
                  <a:cxn ang="0">
                    <a:pos x="28" y="7"/>
                  </a:cxn>
                  <a:cxn ang="0">
                    <a:pos x="21" y="9"/>
                  </a:cxn>
                  <a:cxn ang="0">
                    <a:pos x="16" y="12"/>
                  </a:cxn>
                  <a:cxn ang="0">
                    <a:pos x="9" y="14"/>
                  </a:cxn>
                  <a:cxn ang="0">
                    <a:pos x="0" y="62"/>
                  </a:cxn>
                  <a:cxn ang="0">
                    <a:pos x="2" y="76"/>
                  </a:cxn>
                  <a:cxn ang="0">
                    <a:pos x="2" y="88"/>
                  </a:cxn>
                  <a:cxn ang="0">
                    <a:pos x="4" y="103"/>
                  </a:cxn>
                  <a:cxn ang="0">
                    <a:pos x="9" y="120"/>
                  </a:cxn>
                  <a:cxn ang="0">
                    <a:pos x="16" y="122"/>
                  </a:cxn>
                  <a:cxn ang="0">
                    <a:pos x="21" y="124"/>
                  </a:cxn>
                  <a:cxn ang="0">
                    <a:pos x="28" y="124"/>
                  </a:cxn>
                  <a:cxn ang="0">
                    <a:pos x="33" y="127"/>
                  </a:cxn>
                  <a:cxn ang="0">
                    <a:pos x="47" y="127"/>
                  </a:cxn>
                  <a:cxn ang="0">
                    <a:pos x="52" y="129"/>
                  </a:cxn>
                  <a:cxn ang="0">
                    <a:pos x="60" y="129"/>
                  </a:cxn>
                  <a:cxn ang="0">
                    <a:pos x="64" y="127"/>
                  </a:cxn>
                  <a:cxn ang="0">
                    <a:pos x="76" y="127"/>
                  </a:cxn>
                  <a:cxn ang="0">
                    <a:pos x="83" y="124"/>
                  </a:cxn>
                  <a:cxn ang="0">
                    <a:pos x="91" y="124"/>
                  </a:cxn>
                  <a:cxn ang="0">
                    <a:pos x="95" y="122"/>
                  </a:cxn>
                  <a:cxn ang="0">
                    <a:pos x="103" y="120"/>
                  </a:cxn>
                  <a:cxn ang="0">
                    <a:pos x="107" y="117"/>
                  </a:cxn>
                  <a:cxn ang="0">
                    <a:pos x="110" y="88"/>
                  </a:cxn>
                  <a:cxn ang="0">
                    <a:pos x="110" y="28"/>
                  </a:cxn>
                  <a:cxn ang="0">
                    <a:pos x="107" y="2"/>
                  </a:cxn>
                </a:cxnLst>
                <a:rect l="0" t="0" r="r" b="b"/>
                <a:pathLst>
                  <a:path w="111" h="130">
                    <a:moveTo>
                      <a:pt x="107" y="2"/>
                    </a:moveTo>
                    <a:lnTo>
                      <a:pt x="107" y="2"/>
                    </a:lnTo>
                    <a:lnTo>
                      <a:pt x="103" y="0"/>
                    </a:lnTo>
                    <a:lnTo>
                      <a:pt x="52" y="0"/>
                    </a:lnTo>
                    <a:lnTo>
                      <a:pt x="45" y="2"/>
                    </a:lnTo>
                    <a:lnTo>
                      <a:pt x="40" y="2"/>
                    </a:lnTo>
                    <a:lnTo>
                      <a:pt x="33" y="4"/>
                    </a:lnTo>
                    <a:lnTo>
                      <a:pt x="28" y="7"/>
                    </a:lnTo>
                    <a:lnTo>
                      <a:pt x="21" y="9"/>
                    </a:lnTo>
                    <a:lnTo>
                      <a:pt x="16" y="12"/>
                    </a:lnTo>
                    <a:lnTo>
                      <a:pt x="9" y="14"/>
                    </a:lnTo>
                    <a:lnTo>
                      <a:pt x="0" y="62"/>
                    </a:lnTo>
                    <a:lnTo>
                      <a:pt x="2" y="76"/>
                    </a:lnTo>
                    <a:lnTo>
                      <a:pt x="2" y="88"/>
                    </a:lnTo>
                    <a:lnTo>
                      <a:pt x="4" y="103"/>
                    </a:lnTo>
                    <a:lnTo>
                      <a:pt x="9" y="120"/>
                    </a:lnTo>
                    <a:lnTo>
                      <a:pt x="16" y="122"/>
                    </a:lnTo>
                    <a:lnTo>
                      <a:pt x="21" y="124"/>
                    </a:lnTo>
                    <a:lnTo>
                      <a:pt x="28" y="124"/>
                    </a:lnTo>
                    <a:lnTo>
                      <a:pt x="33" y="127"/>
                    </a:lnTo>
                    <a:lnTo>
                      <a:pt x="47" y="127"/>
                    </a:lnTo>
                    <a:lnTo>
                      <a:pt x="52" y="129"/>
                    </a:lnTo>
                    <a:lnTo>
                      <a:pt x="60" y="129"/>
                    </a:lnTo>
                    <a:lnTo>
                      <a:pt x="64" y="127"/>
                    </a:lnTo>
                    <a:lnTo>
                      <a:pt x="76" y="127"/>
                    </a:lnTo>
                    <a:lnTo>
                      <a:pt x="83" y="124"/>
                    </a:lnTo>
                    <a:lnTo>
                      <a:pt x="91" y="124"/>
                    </a:lnTo>
                    <a:lnTo>
                      <a:pt x="95" y="122"/>
                    </a:lnTo>
                    <a:lnTo>
                      <a:pt x="103" y="120"/>
                    </a:lnTo>
                    <a:lnTo>
                      <a:pt x="107" y="117"/>
                    </a:lnTo>
                    <a:lnTo>
                      <a:pt x="110" y="88"/>
                    </a:lnTo>
                    <a:lnTo>
                      <a:pt x="110" y="28"/>
                    </a:lnTo>
                    <a:lnTo>
                      <a:pt x="107" y="2"/>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3" name="Freeform 5749"/>
              <p:cNvSpPr>
                <a:spLocks/>
              </p:cNvSpPr>
              <p:nvPr/>
            </p:nvSpPr>
            <p:spPr bwMode="auto">
              <a:xfrm>
                <a:off x="7663" y="7675"/>
                <a:ext cx="105" cy="122"/>
              </a:xfrm>
              <a:custGeom>
                <a:avLst/>
                <a:gdLst/>
                <a:ahLst/>
                <a:cxnLst>
                  <a:cxn ang="0">
                    <a:pos x="2" y="48"/>
                  </a:cxn>
                  <a:cxn ang="0">
                    <a:pos x="0" y="60"/>
                  </a:cxn>
                  <a:cxn ang="0">
                    <a:pos x="0" y="72"/>
                  </a:cxn>
                  <a:cxn ang="0">
                    <a:pos x="2" y="83"/>
                  </a:cxn>
                  <a:cxn ang="0">
                    <a:pos x="4" y="98"/>
                  </a:cxn>
                  <a:cxn ang="0">
                    <a:pos x="9" y="112"/>
                  </a:cxn>
                  <a:cxn ang="0">
                    <a:pos x="16" y="115"/>
                  </a:cxn>
                  <a:cxn ang="0">
                    <a:pos x="26" y="120"/>
                  </a:cxn>
                  <a:cxn ang="0">
                    <a:pos x="33" y="120"/>
                  </a:cxn>
                  <a:cxn ang="0">
                    <a:pos x="38" y="122"/>
                  </a:cxn>
                  <a:cxn ang="0">
                    <a:pos x="67" y="122"/>
                  </a:cxn>
                  <a:cxn ang="0">
                    <a:pos x="74" y="120"/>
                  </a:cxn>
                  <a:cxn ang="0">
                    <a:pos x="79" y="120"/>
                  </a:cxn>
                  <a:cxn ang="0">
                    <a:pos x="83" y="117"/>
                  </a:cxn>
                  <a:cxn ang="0">
                    <a:pos x="91" y="115"/>
                  </a:cxn>
                  <a:cxn ang="0">
                    <a:pos x="95" y="112"/>
                  </a:cxn>
                  <a:cxn ang="0">
                    <a:pos x="103" y="110"/>
                  </a:cxn>
                  <a:cxn ang="0">
                    <a:pos x="105" y="83"/>
                  </a:cxn>
                  <a:cxn ang="0">
                    <a:pos x="105" y="28"/>
                  </a:cxn>
                  <a:cxn ang="0">
                    <a:pos x="103" y="2"/>
                  </a:cxn>
                  <a:cxn ang="0">
                    <a:pos x="83" y="2"/>
                  </a:cxn>
                  <a:cxn ang="0">
                    <a:pos x="79" y="0"/>
                  </a:cxn>
                  <a:cxn ang="0">
                    <a:pos x="55" y="0"/>
                  </a:cxn>
                  <a:cxn ang="0">
                    <a:pos x="50" y="2"/>
                  </a:cxn>
                  <a:cxn ang="0">
                    <a:pos x="38" y="2"/>
                  </a:cxn>
                  <a:cxn ang="0">
                    <a:pos x="33" y="4"/>
                  </a:cxn>
                  <a:cxn ang="0">
                    <a:pos x="26" y="7"/>
                  </a:cxn>
                  <a:cxn ang="0">
                    <a:pos x="16" y="12"/>
                  </a:cxn>
                  <a:cxn ang="0">
                    <a:pos x="9" y="14"/>
                  </a:cxn>
                  <a:cxn ang="0">
                    <a:pos x="7" y="26"/>
                  </a:cxn>
                  <a:cxn ang="0">
                    <a:pos x="2" y="36"/>
                  </a:cxn>
                  <a:cxn ang="0">
                    <a:pos x="2" y="48"/>
                  </a:cxn>
                </a:cxnLst>
                <a:rect l="0" t="0" r="r" b="b"/>
                <a:pathLst>
                  <a:path w="105" h="122">
                    <a:moveTo>
                      <a:pt x="2" y="48"/>
                    </a:moveTo>
                    <a:lnTo>
                      <a:pt x="0" y="60"/>
                    </a:lnTo>
                    <a:lnTo>
                      <a:pt x="0" y="72"/>
                    </a:lnTo>
                    <a:lnTo>
                      <a:pt x="2" y="83"/>
                    </a:lnTo>
                    <a:lnTo>
                      <a:pt x="4" y="98"/>
                    </a:lnTo>
                    <a:lnTo>
                      <a:pt x="9" y="112"/>
                    </a:lnTo>
                    <a:lnTo>
                      <a:pt x="16" y="115"/>
                    </a:lnTo>
                    <a:lnTo>
                      <a:pt x="26" y="120"/>
                    </a:lnTo>
                    <a:lnTo>
                      <a:pt x="33" y="120"/>
                    </a:lnTo>
                    <a:lnTo>
                      <a:pt x="38" y="122"/>
                    </a:lnTo>
                    <a:lnTo>
                      <a:pt x="67" y="122"/>
                    </a:lnTo>
                    <a:lnTo>
                      <a:pt x="74" y="120"/>
                    </a:lnTo>
                    <a:lnTo>
                      <a:pt x="79" y="120"/>
                    </a:lnTo>
                    <a:lnTo>
                      <a:pt x="83" y="117"/>
                    </a:lnTo>
                    <a:lnTo>
                      <a:pt x="91" y="115"/>
                    </a:lnTo>
                    <a:lnTo>
                      <a:pt x="95" y="112"/>
                    </a:lnTo>
                    <a:lnTo>
                      <a:pt x="103" y="110"/>
                    </a:lnTo>
                    <a:lnTo>
                      <a:pt x="105" y="83"/>
                    </a:lnTo>
                    <a:lnTo>
                      <a:pt x="105" y="28"/>
                    </a:lnTo>
                    <a:lnTo>
                      <a:pt x="103" y="2"/>
                    </a:lnTo>
                    <a:lnTo>
                      <a:pt x="83" y="2"/>
                    </a:lnTo>
                    <a:lnTo>
                      <a:pt x="79" y="0"/>
                    </a:lnTo>
                    <a:lnTo>
                      <a:pt x="55" y="0"/>
                    </a:lnTo>
                    <a:lnTo>
                      <a:pt x="50" y="2"/>
                    </a:lnTo>
                    <a:lnTo>
                      <a:pt x="38" y="2"/>
                    </a:lnTo>
                    <a:lnTo>
                      <a:pt x="33" y="4"/>
                    </a:lnTo>
                    <a:lnTo>
                      <a:pt x="26" y="7"/>
                    </a:lnTo>
                    <a:lnTo>
                      <a:pt x="16" y="12"/>
                    </a:lnTo>
                    <a:lnTo>
                      <a:pt x="9" y="14"/>
                    </a:lnTo>
                    <a:lnTo>
                      <a:pt x="7" y="26"/>
                    </a:lnTo>
                    <a:lnTo>
                      <a:pt x="2" y="36"/>
                    </a:lnTo>
                    <a:lnTo>
                      <a:pt x="2" y="48"/>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4" name="Freeform 5750"/>
              <p:cNvSpPr>
                <a:spLocks/>
              </p:cNvSpPr>
              <p:nvPr/>
            </p:nvSpPr>
            <p:spPr bwMode="auto">
              <a:xfrm>
                <a:off x="7665" y="7677"/>
                <a:ext cx="101" cy="118"/>
              </a:xfrm>
              <a:custGeom>
                <a:avLst/>
                <a:gdLst/>
                <a:ahLst/>
                <a:cxnLst>
                  <a:cxn ang="0">
                    <a:pos x="0" y="45"/>
                  </a:cxn>
                  <a:cxn ang="0">
                    <a:pos x="0" y="67"/>
                  </a:cxn>
                  <a:cxn ang="0">
                    <a:pos x="4" y="91"/>
                  </a:cxn>
                  <a:cxn ang="0">
                    <a:pos x="9" y="105"/>
                  </a:cxn>
                  <a:cxn ang="0">
                    <a:pos x="16" y="107"/>
                  </a:cxn>
                  <a:cxn ang="0">
                    <a:pos x="26" y="112"/>
                  </a:cxn>
                  <a:cxn ang="0">
                    <a:pos x="31" y="115"/>
                  </a:cxn>
                  <a:cxn ang="0">
                    <a:pos x="36" y="115"/>
                  </a:cxn>
                  <a:cxn ang="0">
                    <a:pos x="43" y="117"/>
                  </a:cxn>
                  <a:cxn ang="0">
                    <a:pos x="57" y="117"/>
                  </a:cxn>
                  <a:cxn ang="0">
                    <a:pos x="64" y="115"/>
                  </a:cxn>
                  <a:cxn ang="0">
                    <a:pos x="69" y="115"/>
                  </a:cxn>
                  <a:cxn ang="0">
                    <a:pos x="74" y="112"/>
                  </a:cxn>
                  <a:cxn ang="0">
                    <a:pos x="79" y="110"/>
                  </a:cxn>
                  <a:cxn ang="0">
                    <a:pos x="86" y="110"/>
                  </a:cxn>
                  <a:cxn ang="0">
                    <a:pos x="96" y="105"/>
                  </a:cxn>
                  <a:cxn ang="0">
                    <a:pos x="100" y="52"/>
                  </a:cxn>
                  <a:cxn ang="0">
                    <a:pos x="96" y="4"/>
                  </a:cxn>
                  <a:cxn ang="0">
                    <a:pos x="91" y="2"/>
                  </a:cxn>
                  <a:cxn ang="0">
                    <a:pos x="74" y="2"/>
                  </a:cxn>
                  <a:cxn ang="0">
                    <a:pos x="69" y="0"/>
                  </a:cxn>
                  <a:cxn ang="0">
                    <a:pos x="48" y="0"/>
                  </a:cxn>
                  <a:cxn ang="0">
                    <a:pos x="43" y="2"/>
                  </a:cxn>
                  <a:cxn ang="0">
                    <a:pos x="36" y="2"/>
                  </a:cxn>
                  <a:cxn ang="0">
                    <a:pos x="26" y="7"/>
                  </a:cxn>
                  <a:cxn ang="0">
                    <a:pos x="21" y="9"/>
                  </a:cxn>
                  <a:cxn ang="0">
                    <a:pos x="16" y="12"/>
                  </a:cxn>
                  <a:cxn ang="0">
                    <a:pos x="9" y="14"/>
                  </a:cxn>
                  <a:cxn ang="0">
                    <a:pos x="7" y="23"/>
                  </a:cxn>
                  <a:cxn ang="0">
                    <a:pos x="2" y="36"/>
                  </a:cxn>
                  <a:cxn ang="0">
                    <a:pos x="0" y="45"/>
                  </a:cxn>
                </a:cxnLst>
                <a:rect l="0" t="0" r="r" b="b"/>
                <a:pathLst>
                  <a:path w="101" h="118">
                    <a:moveTo>
                      <a:pt x="0" y="45"/>
                    </a:moveTo>
                    <a:lnTo>
                      <a:pt x="0" y="67"/>
                    </a:lnTo>
                    <a:lnTo>
                      <a:pt x="4" y="91"/>
                    </a:lnTo>
                    <a:lnTo>
                      <a:pt x="9" y="105"/>
                    </a:lnTo>
                    <a:lnTo>
                      <a:pt x="16" y="107"/>
                    </a:lnTo>
                    <a:lnTo>
                      <a:pt x="26" y="112"/>
                    </a:lnTo>
                    <a:lnTo>
                      <a:pt x="31" y="115"/>
                    </a:lnTo>
                    <a:lnTo>
                      <a:pt x="36" y="115"/>
                    </a:lnTo>
                    <a:lnTo>
                      <a:pt x="43" y="117"/>
                    </a:lnTo>
                    <a:lnTo>
                      <a:pt x="57" y="117"/>
                    </a:lnTo>
                    <a:lnTo>
                      <a:pt x="64" y="115"/>
                    </a:lnTo>
                    <a:lnTo>
                      <a:pt x="69" y="115"/>
                    </a:lnTo>
                    <a:lnTo>
                      <a:pt x="74" y="112"/>
                    </a:lnTo>
                    <a:lnTo>
                      <a:pt x="79" y="110"/>
                    </a:lnTo>
                    <a:lnTo>
                      <a:pt x="86" y="110"/>
                    </a:lnTo>
                    <a:lnTo>
                      <a:pt x="96" y="105"/>
                    </a:lnTo>
                    <a:lnTo>
                      <a:pt x="100" y="52"/>
                    </a:lnTo>
                    <a:lnTo>
                      <a:pt x="96" y="4"/>
                    </a:lnTo>
                    <a:lnTo>
                      <a:pt x="91" y="2"/>
                    </a:lnTo>
                    <a:lnTo>
                      <a:pt x="74" y="2"/>
                    </a:lnTo>
                    <a:lnTo>
                      <a:pt x="69" y="0"/>
                    </a:lnTo>
                    <a:lnTo>
                      <a:pt x="48" y="0"/>
                    </a:lnTo>
                    <a:lnTo>
                      <a:pt x="43" y="2"/>
                    </a:lnTo>
                    <a:lnTo>
                      <a:pt x="36" y="2"/>
                    </a:lnTo>
                    <a:lnTo>
                      <a:pt x="26" y="7"/>
                    </a:lnTo>
                    <a:lnTo>
                      <a:pt x="21" y="9"/>
                    </a:lnTo>
                    <a:lnTo>
                      <a:pt x="16" y="12"/>
                    </a:lnTo>
                    <a:lnTo>
                      <a:pt x="9" y="14"/>
                    </a:lnTo>
                    <a:lnTo>
                      <a:pt x="7" y="23"/>
                    </a:lnTo>
                    <a:lnTo>
                      <a:pt x="2" y="36"/>
                    </a:lnTo>
                    <a:lnTo>
                      <a:pt x="0" y="45"/>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5" name="Freeform 5751"/>
              <p:cNvSpPr>
                <a:spLocks/>
              </p:cNvSpPr>
              <p:nvPr/>
            </p:nvSpPr>
            <p:spPr bwMode="auto">
              <a:xfrm>
                <a:off x="7668" y="7680"/>
                <a:ext cx="93" cy="110"/>
              </a:xfrm>
              <a:custGeom>
                <a:avLst/>
                <a:gdLst/>
                <a:ahLst/>
                <a:cxnLst>
                  <a:cxn ang="0">
                    <a:pos x="2" y="74"/>
                  </a:cxn>
                  <a:cxn ang="0">
                    <a:pos x="4" y="86"/>
                  </a:cxn>
                  <a:cxn ang="0">
                    <a:pos x="12" y="98"/>
                  </a:cxn>
                  <a:cxn ang="0">
                    <a:pos x="16" y="103"/>
                  </a:cxn>
                  <a:cxn ang="0">
                    <a:pos x="26" y="107"/>
                  </a:cxn>
                  <a:cxn ang="0">
                    <a:pos x="31" y="107"/>
                  </a:cxn>
                  <a:cxn ang="0">
                    <a:pos x="36" y="110"/>
                  </a:cxn>
                  <a:cxn ang="0">
                    <a:pos x="60" y="110"/>
                  </a:cxn>
                  <a:cxn ang="0">
                    <a:pos x="64" y="107"/>
                  </a:cxn>
                  <a:cxn ang="0">
                    <a:pos x="69" y="107"/>
                  </a:cxn>
                  <a:cxn ang="0">
                    <a:pos x="88" y="98"/>
                  </a:cxn>
                  <a:cxn ang="0">
                    <a:pos x="93" y="74"/>
                  </a:cxn>
                  <a:cxn ang="0">
                    <a:pos x="93" y="28"/>
                  </a:cxn>
                  <a:cxn ang="0">
                    <a:pos x="88" y="4"/>
                  </a:cxn>
                  <a:cxn ang="0">
                    <a:pos x="84" y="4"/>
                  </a:cxn>
                  <a:cxn ang="0">
                    <a:pos x="79" y="2"/>
                  </a:cxn>
                  <a:cxn ang="0">
                    <a:pos x="64" y="2"/>
                  </a:cxn>
                  <a:cxn ang="0">
                    <a:pos x="60" y="0"/>
                  </a:cxn>
                  <a:cxn ang="0">
                    <a:pos x="45" y="0"/>
                  </a:cxn>
                  <a:cxn ang="0">
                    <a:pos x="40" y="2"/>
                  </a:cxn>
                  <a:cxn ang="0">
                    <a:pos x="36" y="2"/>
                  </a:cxn>
                  <a:cxn ang="0">
                    <a:pos x="31" y="4"/>
                  </a:cxn>
                  <a:cxn ang="0">
                    <a:pos x="26" y="4"/>
                  </a:cxn>
                  <a:cxn ang="0">
                    <a:pos x="21" y="9"/>
                  </a:cxn>
                  <a:cxn ang="0">
                    <a:pos x="14" y="12"/>
                  </a:cxn>
                  <a:cxn ang="0">
                    <a:pos x="12" y="14"/>
                  </a:cxn>
                  <a:cxn ang="0">
                    <a:pos x="2" y="33"/>
                  </a:cxn>
                  <a:cxn ang="0">
                    <a:pos x="0" y="43"/>
                  </a:cxn>
                  <a:cxn ang="0">
                    <a:pos x="0" y="64"/>
                  </a:cxn>
                  <a:cxn ang="0">
                    <a:pos x="2" y="74"/>
                  </a:cxn>
                </a:cxnLst>
                <a:rect l="0" t="0" r="r" b="b"/>
                <a:pathLst>
                  <a:path w="93" h="110">
                    <a:moveTo>
                      <a:pt x="2" y="74"/>
                    </a:moveTo>
                    <a:lnTo>
                      <a:pt x="4" y="86"/>
                    </a:lnTo>
                    <a:lnTo>
                      <a:pt x="12" y="98"/>
                    </a:lnTo>
                    <a:lnTo>
                      <a:pt x="16" y="103"/>
                    </a:lnTo>
                    <a:lnTo>
                      <a:pt x="26" y="107"/>
                    </a:lnTo>
                    <a:lnTo>
                      <a:pt x="31" y="107"/>
                    </a:lnTo>
                    <a:lnTo>
                      <a:pt x="36" y="110"/>
                    </a:lnTo>
                    <a:lnTo>
                      <a:pt x="60" y="110"/>
                    </a:lnTo>
                    <a:lnTo>
                      <a:pt x="64" y="107"/>
                    </a:lnTo>
                    <a:lnTo>
                      <a:pt x="69" y="107"/>
                    </a:lnTo>
                    <a:lnTo>
                      <a:pt x="88" y="98"/>
                    </a:lnTo>
                    <a:lnTo>
                      <a:pt x="93" y="74"/>
                    </a:lnTo>
                    <a:lnTo>
                      <a:pt x="93" y="28"/>
                    </a:lnTo>
                    <a:lnTo>
                      <a:pt x="88" y="4"/>
                    </a:lnTo>
                    <a:lnTo>
                      <a:pt x="84" y="4"/>
                    </a:lnTo>
                    <a:lnTo>
                      <a:pt x="79" y="2"/>
                    </a:lnTo>
                    <a:lnTo>
                      <a:pt x="64" y="2"/>
                    </a:lnTo>
                    <a:lnTo>
                      <a:pt x="60" y="0"/>
                    </a:lnTo>
                    <a:lnTo>
                      <a:pt x="45" y="0"/>
                    </a:lnTo>
                    <a:lnTo>
                      <a:pt x="40" y="2"/>
                    </a:lnTo>
                    <a:lnTo>
                      <a:pt x="36" y="2"/>
                    </a:lnTo>
                    <a:lnTo>
                      <a:pt x="31" y="4"/>
                    </a:lnTo>
                    <a:lnTo>
                      <a:pt x="26" y="4"/>
                    </a:lnTo>
                    <a:lnTo>
                      <a:pt x="21" y="9"/>
                    </a:lnTo>
                    <a:lnTo>
                      <a:pt x="14" y="12"/>
                    </a:lnTo>
                    <a:lnTo>
                      <a:pt x="12" y="14"/>
                    </a:lnTo>
                    <a:lnTo>
                      <a:pt x="2" y="33"/>
                    </a:lnTo>
                    <a:lnTo>
                      <a:pt x="0" y="43"/>
                    </a:lnTo>
                    <a:lnTo>
                      <a:pt x="0" y="64"/>
                    </a:lnTo>
                    <a:lnTo>
                      <a:pt x="2" y="74"/>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6" name="Freeform 5752"/>
              <p:cNvSpPr>
                <a:spLocks/>
              </p:cNvSpPr>
              <p:nvPr/>
            </p:nvSpPr>
            <p:spPr bwMode="auto">
              <a:xfrm>
                <a:off x="7670" y="7682"/>
                <a:ext cx="89" cy="106"/>
              </a:xfrm>
              <a:custGeom>
                <a:avLst/>
                <a:gdLst/>
                <a:ahLst/>
                <a:cxnLst>
                  <a:cxn ang="0">
                    <a:pos x="2" y="69"/>
                  </a:cxn>
                  <a:cxn ang="0">
                    <a:pos x="4" y="81"/>
                  </a:cxn>
                  <a:cxn ang="0">
                    <a:pos x="12" y="91"/>
                  </a:cxn>
                  <a:cxn ang="0">
                    <a:pos x="19" y="98"/>
                  </a:cxn>
                  <a:cxn ang="0">
                    <a:pos x="33" y="105"/>
                  </a:cxn>
                  <a:cxn ang="0">
                    <a:pos x="50" y="105"/>
                  </a:cxn>
                  <a:cxn ang="0">
                    <a:pos x="55" y="103"/>
                  </a:cxn>
                  <a:cxn ang="0">
                    <a:pos x="60" y="103"/>
                  </a:cxn>
                  <a:cxn ang="0">
                    <a:pos x="74" y="96"/>
                  </a:cxn>
                  <a:cxn ang="0">
                    <a:pos x="79" y="93"/>
                  </a:cxn>
                  <a:cxn ang="0">
                    <a:pos x="81" y="91"/>
                  </a:cxn>
                  <a:cxn ang="0">
                    <a:pos x="84" y="81"/>
                  </a:cxn>
                  <a:cxn ang="0">
                    <a:pos x="86" y="69"/>
                  </a:cxn>
                  <a:cxn ang="0">
                    <a:pos x="88" y="60"/>
                  </a:cxn>
                  <a:cxn ang="0">
                    <a:pos x="88" y="38"/>
                  </a:cxn>
                  <a:cxn ang="0">
                    <a:pos x="86" y="26"/>
                  </a:cxn>
                  <a:cxn ang="0">
                    <a:pos x="81" y="7"/>
                  </a:cxn>
                  <a:cxn ang="0">
                    <a:pos x="79" y="4"/>
                  </a:cxn>
                  <a:cxn ang="0">
                    <a:pos x="74" y="4"/>
                  </a:cxn>
                  <a:cxn ang="0">
                    <a:pos x="69" y="2"/>
                  </a:cxn>
                  <a:cxn ang="0">
                    <a:pos x="55" y="2"/>
                  </a:cxn>
                  <a:cxn ang="0">
                    <a:pos x="50" y="0"/>
                  </a:cxn>
                  <a:cxn ang="0">
                    <a:pos x="43" y="0"/>
                  </a:cxn>
                  <a:cxn ang="0">
                    <a:pos x="38" y="2"/>
                  </a:cxn>
                  <a:cxn ang="0">
                    <a:pos x="33" y="2"/>
                  </a:cxn>
                  <a:cxn ang="0">
                    <a:pos x="19" y="9"/>
                  </a:cxn>
                  <a:cxn ang="0">
                    <a:pos x="16" y="12"/>
                  </a:cxn>
                  <a:cxn ang="0">
                    <a:pos x="12" y="14"/>
                  </a:cxn>
                  <a:cxn ang="0">
                    <a:pos x="2" y="33"/>
                  </a:cxn>
                  <a:cxn ang="0">
                    <a:pos x="0" y="40"/>
                  </a:cxn>
                  <a:cxn ang="0">
                    <a:pos x="0" y="60"/>
                  </a:cxn>
                  <a:cxn ang="0">
                    <a:pos x="2" y="69"/>
                  </a:cxn>
                </a:cxnLst>
                <a:rect l="0" t="0" r="r" b="b"/>
                <a:pathLst>
                  <a:path w="89" h="106">
                    <a:moveTo>
                      <a:pt x="2" y="69"/>
                    </a:moveTo>
                    <a:lnTo>
                      <a:pt x="4" y="81"/>
                    </a:lnTo>
                    <a:lnTo>
                      <a:pt x="12" y="91"/>
                    </a:lnTo>
                    <a:lnTo>
                      <a:pt x="19" y="98"/>
                    </a:lnTo>
                    <a:lnTo>
                      <a:pt x="33" y="105"/>
                    </a:lnTo>
                    <a:lnTo>
                      <a:pt x="50" y="105"/>
                    </a:lnTo>
                    <a:lnTo>
                      <a:pt x="55" y="103"/>
                    </a:lnTo>
                    <a:lnTo>
                      <a:pt x="60" y="103"/>
                    </a:lnTo>
                    <a:lnTo>
                      <a:pt x="74" y="96"/>
                    </a:lnTo>
                    <a:lnTo>
                      <a:pt x="79" y="93"/>
                    </a:lnTo>
                    <a:lnTo>
                      <a:pt x="81" y="91"/>
                    </a:lnTo>
                    <a:lnTo>
                      <a:pt x="84" y="81"/>
                    </a:lnTo>
                    <a:lnTo>
                      <a:pt x="86" y="69"/>
                    </a:lnTo>
                    <a:lnTo>
                      <a:pt x="88" y="60"/>
                    </a:lnTo>
                    <a:lnTo>
                      <a:pt x="88" y="38"/>
                    </a:lnTo>
                    <a:lnTo>
                      <a:pt x="86" y="26"/>
                    </a:lnTo>
                    <a:lnTo>
                      <a:pt x="81" y="7"/>
                    </a:lnTo>
                    <a:lnTo>
                      <a:pt x="79" y="4"/>
                    </a:lnTo>
                    <a:lnTo>
                      <a:pt x="74" y="4"/>
                    </a:lnTo>
                    <a:lnTo>
                      <a:pt x="69" y="2"/>
                    </a:lnTo>
                    <a:lnTo>
                      <a:pt x="55" y="2"/>
                    </a:lnTo>
                    <a:lnTo>
                      <a:pt x="50" y="0"/>
                    </a:lnTo>
                    <a:lnTo>
                      <a:pt x="43" y="0"/>
                    </a:lnTo>
                    <a:lnTo>
                      <a:pt x="38" y="2"/>
                    </a:lnTo>
                    <a:lnTo>
                      <a:pt x="33" y="2"/>
                    </a:lnTo>
                    <a:lnTo>
                      <a:pt x="19" y="9"/>
                    </a:lnTo>
                    <a:lnTo>
                      <a:pt x="16" y="12"/>
                    </a:lnTo>
                    <a:lnTo>
                      <a:pt x="12" y="14"/>
                    </a:lnTo>
                    <a:lnTo>
                      <a:pt x="2" y="33"/>
                    </a:lnTo>
                    <a:lnTo>
                      <a:pt x="0" y="40"/>
                    </a:lnTo>
                    <a:lnTo>
                      <a:pt x="0" y="60"/>
                    </a:lnTo>
                    <a:lnTo>
                      <a:pt x="2" y="69"/>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7" name="Freeform 5753"/>
              <p:cNvSpPr>
                <a:spLocks/>
              </p:cNvSpPr>
              <p:nvPr/>
            </p:nvSpPr>
            <p:spPr bwMode="auto">
              <a:xfrm>
                <a:off x="7672" y="7684"/>
                <a:ext cx="82" cy="101"/>
              </a:xfrm>
              <a:custGeom>
                <a:avLst/>
                <a:gdLst/>
                <a:ahLst/>
                <a:cxnLst>
                  <a:cxn ang="0">
                    <a:pos x="4" y="74"/>
                  </a:cxn>
                  <a:cxn ang="0">
                    <a:pos x="12" y="83"/>
                  </a:cxn>
                  <a:cxn ang="0">
                    <a:pos x="14" y="88"/>
                  </a:cxn>
                  <a:cxn ang="0">
                    <a:pos x="19" y="91"/>
                  </a:cxn>
                  <a:cxn ang="0">
                    <a:pos x="23" y="96"/>
                  </a:cxn>
                  <a:cxn ang="0">
                    <a:pos x="28" y="98"/>
                  </a:cxn>
                  <a:cxn ang="0">
                    <a:pos x="31" y="98"/>
                  </a:cxn>
                  <a:cxn ang="0">
                    <a:pos x="36" y="100"/>
                  </a:cxn>
                  <a:cxn ang="0">
                    <a:pos x="43" y="100"/>
                  </a:cxn>
                  <a:cxn ang="0">
                    <a:pos x="48" y="98"/>
                  </a:cxn>
                  <a:cxn ang="0">
                    <a:pos x="52" y="98"/>
                  </a:cxn>
                  <a:cxn ang="0">
                    <a:pos x="55" y="96"/>
                  </a:cxn>
                  <a:cxn ang="0">
                    <a:pos x="60" y="96"/>
                  </a:cxn>
                  <a:cxn ang="0">
                    <a:pos x="64" y="93"/>
                  </a:cxn>
                  <a:cxn ang="0">
                    <a:pos x="67" y="88"/>
                  </a:cxn>
                  <a:cxn ang="0">
                    <a:pos x="76" y="83"/>
                  </a:cxn>
                  <a:cxn ang="0">
                    <a:pos x="81" y="64"/>
                  </a:cxn>
                  <a:cxn ang="0">
                    <a:pos x="81" y="36"/>
                  </a:cxn>
                  <a:cxn ang="0">
                    <a:pos x="79" y="26"/>
                  </a:cxn>
                  <a:cxn ang="0">
                    <a:pos x="79" y="16"/>
                  </a:cxn>
                  <a:cxn ang="0">
                    <a:pos x="76" y="7"/>
                  </a:cxn>
                  <a:cxn ang="0">
                    <a:pos x="72" y="7"/>
                  </a:cxn>
                  <a:cxn ang="0">
                    <a:pos x="67" y="4"/>
                  </a:cxn>
                  <a:cxn ang="0">
                    <a:pos x="64" y="4"/>
                  </a:cxn>
                  <a:cxn ang="0">
                    <a:pos x="60" y="2"/>
                  </a:cxn>
                  <a:cxn ang="0">
                    <a:pos x="52" y="2"/>
                  </a:cxn>
                  <a:cxn ang="0">
                    <a:pos x="48" y="0"/>
                  </a:cxn>
                  <a:cxn ang="0">
                    <a:pos x="38" y="0"/>
                  </a:cxn>
                  <a:cxn ang="0">
                    <a:pos x="36" y="2"/>
                  </a:cxn>
                  <a:cxn ang="0">
                    <a:pos x="31" y="2"/>
                  </a:cxn>
                  <a:cxn ang="0">
                    <a:pos x="28" y="4"/>
                  </a:cxn>
                  <a:cxn ang="0">
                    <a:pos x="23" y="4"/>
                  </a:cxn>
                  <a:cxn ang="0">
                    <a:pos x="19" y="9"/>
                  </a:cxn>
                  <a:cxn ang="0">
                    <a:pos x="14" y="11"/>
                  </a:cxn>
                  <a:cxn ang="0">
                    <a:pos x="12" y="16"/>
                  </a:cxn>
                  <a:cxn ang="0">
                    <a:pos x="2" y="31"/>
                  </a:cxn>
                  <a:cxn ang="0">
                    <a:pos x="0" y="38"/>
                  </a:cxn>
                  <a:cxn ang="0">
                    <a:pos x="0" y="55"/>
                  </a:cxn>
                  <a:cxn ang="0">
                    <a:pos x="4" y="74"/>
                  </a:cxn>
                </a:cxnLst>
                <a:rect l="0" t="0" r="r" b="b"/>
                <a:pathLst>
                  <a:path w="82" h="101">
                    <a:moveTo>
                      <a:pt x="4" y="74"/>
                    </a:moveTo>
                    <a:lnTo>
                      <a:pt x="12" y="83"/>
                    </a:lnTo>
                    <a:lnTo>
                      <a:pt x="14" y="88"/>
                    </a:lnTo>
                    <a:lnTo>
                      <a:pt x="19" y="91"/>
                    </a:lnTo>
                    <a:lnTo>
                      <a:pt x="23" y="96"/>
                    </a:lnTo>
                    <a:lnTo>
                      <a:pt x="28" y="98"/>
                    </a:lnTo>
                    <a:lnTo>
                      <a:pt x="31" y="98"/>
                    </a:lnTo>
                    <a:lnTo>
                      <a:pt x="36" y="100"/>
                    </a:lnTo>
                    <a:lnTo>
                      <a:pt x="43" y="100"/>
                    </a:lnTo>
                    <a:lnTo>
                      <a:pt x="48" y="98"/>
                    </a:lnTo>
                    <a:lnTo>
                      <a:pt x="52" y="98"/>
                    </a:lnTo>
                    <a:lnTo>
                      <a:pt x="55" y="96"/>
                    </a:lnTo>
                    <a:lnTo>
                      <a:pt x="60" y="96"/>
                    </a:lnTo>
                    <a:lnTo>
                      <a:pt x="64" y="93"/>
                    </a:lnTo>
                    <a:lnTo>
                      <a:pt x="67" y="88"/>
                    </a:lnTo>
                    <a:lnTo>
                      <a:pt x="76" y="83"/>
                    </a:lnTo>
                    <a:lnTo>
                      <a:pt x="81" y="64"/>
                    </a:lnTo>
                    <a:lnTo>
                      <a:pt x="81" y="36"/>
                    </a:lnTo>
                    <a:lnTo>
                      <a:pt x="79" y="26"/>
                    </a:lnTo>
                    <a:lnTo>
                      <a:pt x="79" y="16"/>
                    </a:lnTo>
                    <a:lnTo>
                      <a:pt x="76" y="7"/>
                    </a:lnTo>
                    <a:lnTo>
                      <a:pt x="72" y="7"/>
                    </a:lnTo>
                    <a:lnTo>
                      <a:pt x="67" y="4"/>
                    </a:lnTo>
                    <a:lnTo>
                      <a:pt x="64" y="4"/>
                    </a:lnTo>
                    <a:lnTo>
                      <a:pt x="60" y="2"/>
                    </a:lnTo>
                    <a:lnTo>
                      <a:pt x="52" y="2"/>
                    </a:lnTo>
                    <a:lnTo>
                      <a:pt x="48" y="0"/>
                    </a:lnTo>
                    <a:lnTo>
                      <a:pt x="38" y="0"/>
                    </a:lnTo>
                    <a:lnTo>
                      <a:pt x="36" y="2"/>
                    </a:lnTo>
                    <a:lnTo>
                      <a:pt x="31" y="2"/>
                    </a:lnTo>
                    <a:lnTo>
                      <a:pt x="28" y="4"/>
                    </a:lnTo>
                    <a:lnTo>
                      <a:pt x="23" y="4"/>
                    </a:lnTo>
                    <a:lnTo>
                      <a:pt x="19" y="9"/>
                    </a:lnTo>
                    <a:lnTo>
                      <a:pt x="14" y="11"/>
                    </a:lnTo>
                    <a:lnTo>
                      <a:pt x="12" y="16"/>
                    </a:lnTo>
                    <a:lnTo>
                      <a:pt x="2" y="31"/>
                    </a:lnTo>
                    <a:lnTo>
                      <a:pt x="0" y="38"/>
                    </a:lnTo>
                    <a:lnTo>
                      <a:pt x="0" y="55"/>
                    </a:lnTo>
                    <a:lnTo>
                      <a:pt x="4" y="7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8" name="Freeform 5754"/>
              <p:cNvSpPr>
                <a:spLocks/>
              </p:cNvSpPr>
              <p:nvPr/>
            </p:nvSpPr>
            <p:spPr bwMode="auto">
              <a:xfrm>
                <a:off x="7574" y="7677"/>
                <a:ext cx="43" cy="77"/>
              </a:xfrm>
              <a:custGeom>
                <a:avLst/>
                <a:gdLst/>
                <a:ahLst/>
                <a:cxnLst>
                  <a:cxn ang="0">
                    <a:pos x="0" y="4"/>
                  </a:cxn>
                  <a:cxn ang="0">
                    <a:pos x="0" y="76"/>
                  </a:cxn>
                  <a:cxn ang="0">
                    <a:pos x="2" y="76"/>
                  </a:cxn>
                  <a:cxn ang="0">
                    <a:pos x="2" y="7"/>
                  </a:cxn>
                  <a:cxn ang="0">
                    <a:pos x="43" y="2"/>
                  </a:cxn>
                  <a:cxn ang="0">
                    <a:pos x="43" y="0"/>
                  </a:cxn>
                  <a:cxn ang="0">
                    <a:pos x="0" y="4"/>
                  </a:cxn>
                </a:cxnLst>
                <a:rect l="0" t="0" r="r" b="b"/>
                <a:pathLst>
                  <a:path w="43" h="77">
                    <a:moveTo>
                      <a:pt x="0" y="4"/>
                    </a:moveTo>
                    <a:lnTo>
                      <a:pt x="0" y="76"/>
                    </a:lnTo>
                    <a:lnTo>
                      <a:pt x="2" y="76"/>
                    </a:lnTo>
                    <a:lnTo>
                      <a:pt x="2" y="7"/>
                    </a:lnTo>
                    <a:lnTo>
                      <a:pt x="43" y="2"/>
                    </a:lnTo>
                    <a:lnTo>
                      <a:pt x="43"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9" name="Freeform 5755"/>
              <p:cNvSpPr>
                <a:spLocks/>
              </p:cNvSpPr>
              <p:nvPr/>
            </p:nvSpPr>
            <p:spPr bwMode="auto">
              <a:xfrm>
                <a:off x="7574" y="7687"/>
                <a:ext cx="43" cy="7"/>
              </a:xfrm>
              <a:custGeom>
                <a:avLst/>
                <a:gdLst/>
                <a:ahLst/>
                <a:cxnLst>
                  <a:cxn ang="0">
                    <a:pos x="2" y="2"/>
                  </a:cxn>
                  <a:cxn ang="0">
                    <a:pos x="2" y="2"/>
                  </a:cxn>
                  <a:cxn ang="0">
                    <a:pos x="0" y="7"/>
                  </a:cxn>
                  <a:cxn ang="0">
                    <a:pos x="43" y="2"/>
                  </a:cxn>
                  <a:cxn ang="0">
                    <a:pos x="43" y="0"/>
                  </a:cxn>
                  <a:cxn ang="0">
                    <a:pos x="2" y="2"/>
                  </a:cxn>
                </a:cxnLst>
                <a:rect l="0" t="0" r="r" b="b"/>
                <a:pathLst>
                  <a:path w="43" h="7">
                    <a:moveTo>
                      <a:pt x="2" y="2"/>
                    </a:moveTo>
                    <a:lnTo>
                      <a:pt x="2" y="2"/>
                    </a:lnTo>
                    <a:lnTo>
                      <a:pt x="0" y="7"/>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0" name="Freeform 5756"/>
              <p:cNvSpPr>
                <a:spLocks/>
              </p:cNvSpPr>
              <p:nvPr/>
            </p:nvSpPr>
            <p:spPr bwMode="auto">
              <a:xfrm>
                <a:off x="7576" y="7699"/>
                <a:ext cx="41" cy="7"/>
              </a:xfrm>
              <a:custGeom>
                <a:avLst/>
                <a:gdLst/>
                <a:ahLst/>
                <a:cxnLst>
                  <a:cxn ang="0">
                    <a:pos x="0" y="4"/>
                  </a:cxn>
                  <a:cxn ang="0">
                    <a:pos x="0" y="7"/>
                  </a:cxn>
                  <a:cxn ang="0">
                    <a:pos x="40" y="4"/>
                  </a:cxn>
                  <a:cxn ang="0">
                    <a:pos x="40" y="0"/>
                  </a:cxn>
                  <a:cxn ang="0">
                    <a:pos x="0" y="4"/>
                  </a:cxn>
                </a:cxnLst>
                <a:rect l="0" t="0" r="r" b="b"/>
                <a:pathLst>
                  <a:path w="41" h="7">
                    <a:moveTo>
                      <a:pt x="0" y="4"/>
                    </a:moveTo>
                    <a:lnTo>
                      <a:pt x="0" y="7"/>
                    </a:lnTo>
                    <a:lnTo>
                      <a:pt x="40" y="4"/>
                    </a:lnTo>
                    <a:lnTo>
                      <a:pt x="40"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1" name="Freeform 5757"/>
              <p:cNvSpPr>
                <a:spLocks/>
              </p:cNvSpPr>
              <p:nvPr/>
            </p:nvSpPr>
            <p:spPr bwMode="auto">
              <a:xfrm>
                <a:off x="7576" y="7699"/>
                <a:ext cx="41" cy="5"/>
              </a:xfrm>
              <a:custGeom>
                <a:avLst/>
                <a:gdLst/>
                <a:ahLst/>
                <a:cxnLst>
                  <a:cxn ang="0">
                    <a:pos x="0" y="4"/>
                  </a:cxn>
                  <a:cxn ang="0">
                    <a:pos x="0" y="4"/>
                  </a:cxn>
                  <a:cxn ang="0">
                    <a:pos x="40" y="2"/>
                  </a:cxn>
                  <a:cxn ang="0">
                    <a:pos x="40" y="0"/>
                  </a:cxn>
                  <a:cxn ang="0">
                    <a:pos x="0" y="4"/>
                  </a:cxn>
                </a:cxnLst>
                <a:rect l="0" t="0" r="r" b="b"/>
                <a:pathLst>
                  <a:path w="41" h="5">
                    <a:moveTo>
                      <a:pt x="0" y="4"/>
                    </a:moveTo>
                    <a:lnTo>
                      <a:pt x="0" y="4"/>
                    </a:lnTo>
                    <a:lnTo>
                      <a:pt x="40" y="2"/>
                    </a:lnTo>
                    <a:lnTo>
                      <a:pt x="40" y="0"/>
                    </a:lnTo>
                    <a:lnTo>
                      <a:pt x="0" y="4"/>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2" name="Freeform 5758"/>
              <p:cNvSpPr>
                <a:spLocks/>
              </p:cNvSpPr>
              <p:nvPr/>
            </p:nvSpPr>
            <p:spPr bwMode="auto">
              <a:xfrm>
                <a:off x="7574" y="7720"/>
                <a:ext cx="43" cy="5"/>
              </a:xfrm>
              <a:custGeom>
                <a:avLst/>
                <a:gdLst/>
                <a:ahLst/>
                <a:cxnLst>
                  <a:cxn ang="0">
                    <a:pos x="2" y="2"/>
                  </a:cxn>
                  <a:cxn ang="0">
                    <a:pos x="2" y="2"/>
                  </a:cxn>
                  <a:cxn ang="0">
                    <a:pos x="0" y="4"/>
                  </a:cxn>
                  <a:cxn ang="0">
                    <a:pos x="43" y="2"/>
                  </a:cxn>
                  <a:cxn ang="0">
                    <a:pos x="43" y="0"/>
                  </a:cxn>
                  <a:cxn ang="0">
                    <a:pos x="2" y="2"/>
                  </a:cxn>
                </a:cxnLst>
                <a:rect l="0" t="0" r="r" b="b"/>
                <a:pathLst>
                  <a:path w="43" h="5">
                    <a:moveTo>
                      <a:pt x="2" y="2"/>
                    </a:moveTo>
                    <a:lnTo>
                      <a:pt x="2" y="2"/>
                    </a:lnTo>
                    <a:lnTo>
                      <a:pt x="0" y="4"/>
                    </a:lnTo>
                    <a:lnTo>
                      <a:pt x="43" y="2"/>
                    </a:lnTo>
                    <a:lnTo>
                      <a:pt x="4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3" name="Freeform 5759"/>
              <p:cNvSpPr>
                <a:spLocks/>
              </p:cNvSpPr>
              <p:nvPr/>
            </p:nvSpPr>
            <p:spPr bwMode="auto">
              <a:xfrm>
                <a:off x="7576" y="7706"/>
                <a:ext cx="41" cy="17"/>
              </a:xfrm>
              <a:custGeom>
                <a:avLst/>
                <a:gdLst/>
                <a:ahLst/>
                <a:cxnLst>
                  <a:cxn ang="0">
                    <a:pos x="0" y="2"/>
                  </a:cxn>
                  <a:cxn ang="0">
                    <a:pos x="0" y="16"/>
                  </a:cxn>
                  <a:cxn ang="0">
                    <a:pos x="40" y="14"/>
                  </a:cxn>
                  <a:cxn ang="0">
                    <a:pos x="40" y="0"/>
                  </a:cxn>
                  <a:cxn ang="0">
                    <a:pos x="0" y="2"/>
                  </a:cxn>
                </a:cxnLst>
                <a:rect l="0" t="0" r="r" b="b"/>
                <a:pathLst>
                  <a:path w="41" h="17">
                    <a:moveTo>
                      <a:pt x="0" y="2"/>
                    </a:moveTo>
                    <a:lnTo>
                      <a:pt x="0" y="16"/>
                    </a:lnTo>
                    <a:lnTo>
                      <a:pt x="40" y="14"/>
                    </a:lnTo>
                    <a:lnTo>
                      <a:pt x="40"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4" name="Freeform 5760"/>
              <p:cNvSpPr>
                <a:spLocks/>
              </p:cNvSpPr>
              <p:nvPr/>
            </p:nvSpPr>
            <p:spPr bwMode="auto">
              <a:xfrm>
                <a:off x="7576" y="7752"/>
                <a:ext cx="41" cy="4"/>
              </a:xfrm>
              <a:custGeom>
                <a:avLst/>
                <a:gdLst/>
                <a:ahLst/>
                <a:cxnLst>
                  <a:cxn ang="0">
                    <a:pos x="0" y="0"/>
                  </a:cxn>
                  <a:cxn ang="0">
                    <a:pos x="0" y="4"/>
                  </a:cxn>
                  <a:cxn ang="0">
                    <a:pos x="40" y="2"/>
                  </a:cxn>
                  <a:cxn ang="0">
                    <a:pos x="40" y="0"/>
                  </a:cxn>
                  <a:cxn ang="0">
                    <a:pos x="0" y="0"/>
                  </a:cxn>
                </a:cxnLst>
                <a:rect l="0" t="0" r="r" b="b"/>
                <a:pathLst>
                  <a:path w="41" h="4">
                    <a:moveTo>
                      <a:pt x="0" y="0"/>
                    </a:moveTo>
                    <a:lnTo>
                      <a:pt x="0" y="4"/>
                    </a:lnTo>
                    <a:lnTo>
                      <a:pt x="40" y="2"/>
                    </a:lnTo>
                    <a:lnTo>
                      <a:pt x="40"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5" name="Freeform 5761"/>
              <p:cNvSpPr>
                <a:spLocks/>
              </p:cNvSpPr>
              <p:nvPr/>
            </p:nvSpPr>
            <p:spPr bwMode="auto">
              <a:xfrm>
                <a:off x="7663" y="7845"/>
                <a:ext cx="108" cy="10"/>
              </a:xfrm>
              <a:custGeom>
                <a:avLst/>
                <a:gdLst/>
                <a:ahLst/>
                <a:cxnLst>
                  <a:cxn ang="0">
                    <a:pos x="0" y="0"/>
                  </a:cxn>
                  <a:cxn ang="0">
                    <a:pos x="0" y="9"/>
                  </a:cxn>
                  <a:cxn ang="0">
                    <a:pos x="0" y="7"/>
                  </a:cxn>
                  <a:cxn ang="0">
                    <a:pos x="107" y="7"/>
                  </a:cxn>
                  <a:cxn ang="0">
                    <a:pos x="107" y="2"/>
                  </a:cxn>
                  <a:cxn ang="0">
                    <a:pos x="0" y="0"/>
                  </a:cxn>
                </a:cxnLst>
                <a:rect l="0" t="0" r="r" b="b"/>
                <a:pathLst>
                  <a:path w="108" h="10">
                    <a:moveTo>
                      <a:pt x="0" y="0"/>
                    </a:moveTo>
                    <a:lnTo>
                      <a:pt x="0" y="9"/>
                    </a:lnTo>
                    <a:lnTo>
                      <a:pt x="0" y="7"/>
                    </a:lnTo>
                    <a:lnTo>
                      <a:pt x="107" y="7"/>
                    </a:lnTo>
                    <a:lnTo>
                      <a:pt x="107"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6" name="Freeform 5762"/>
              <p:cNvSpPr>
                <a:spLocks/>
              </p:cNvSpPr>
              <p:nvPr/>
            </p:nvSpPr>
            <p:spPr bwMode="auto">
              <a:xfrm>
                <a:off x="7663" y="7852"/>
                <a:ext cx="108" cy="5"/>
              </a:xfrm>
              <a:custGeom>
                <a:avLst/>
                <a:gdLst/>
                <a:ahLst/>
                <a:cxnLst>
                  <a:cxn ang="0">
                    <a:pos x="2" y="0"/>
                  </a:cxn>
                  <a:cxn ang="0">
                    <a:pos x="2" y="0"/>
                  </a:cxn>
                  <a:cxn ang="0">
                    <a:pos x="0" y="2"/>
                  </a:cxn>
                  <a:cxn ang="0">
                    <a:pos x="107" y="4"/>
                  </a:cxn>
                  <a:cxn ang="0">
                    <a:pos x="107" y="0"/>
                  </a:cxn>
                  <a:cxn ang="0">
                    <a:pos x="2" y="0"/>
                  </a:cxn>
                </a:cxnLst>
                <a:rect l="0" t="0" r="r" b="b"/>
                <a:pathLst>
                  <a:path w="108" h="5">
                    <a:moveTo>
                      <a:pt x="2" y="0"/>
                    </a:moveTo>
                    <a:lnTo>
                      <a:pt x="2" y="0"/>
                    </a:lnTo>
                    <a:lnTo>
                      <a:pt x="0" y="2"/>
                    </a:lnTo>
                    <a:lnTo>
                      <a:pt x="107" y="4"/>
                    </a:lnTo>
                    <a:lnTo>
                      <a:pt x="107" y="0"/>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7" name="Freeform 5763"/>
              <p:cNvSpPr>
                <a:spLocks/>
              </p:cNvSpPr>
              <p:nvPr/>
            </p:nvSpPr>
            <p:spPr bwMode="auto">
              <a:xfrm>
                <a:off x="7665" y="7849"/>
                <a:ext cx="65" cy="0"/>
              </a:xfrm>
              <a:custGeom>
                <a:avLst/>
                <a:gdLst/>
                <a:ahLst/>
                <a:cxnLst>
                  <a:cxn ang="0">
                    <a:pos x="0" y="0"/>
                  </a:cxn>
                  <a:cxn ang="0">
                    <a:pos x="64" y="0"/>
                  </a:cxn>
                </a:cxnLst>
                <a:rect l="0" t="0" r="r" b="b"/>
                <a:pathLst>
                  <a:path w="65">
                    <a:moveTo>
                      <a:pt x="0" y="0"/>
                    </a:moveTo>
                    <a:lnTo>
                      <a:pt x="64"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8" name="Freeform 5764"/>
              <p:cNvSpPr>
                <a:spLocks/>
              </p:cNvSpPr>
              <p:nvPr/>
            </p:nvSpPr>
            <p:spPr bwMode="auto">
              <a:xfrm>
                <a:off x="7737" y="7848"/>
                <a:ext cx="22" cy="4"/>
              </a:xfrm>
              <a:custGeom>
                <a:avLst/>
                <a:gdLst/>
                <a:ahLst/>
                <a:cxnLst>
                  <a:cxn ang="0">
                    <a:pos x="0" y="0"/>
                  </a:cxn>
                  <a:cxn ang="0">
                    <a:pos x="0" y="4"/>
                  </a:cxn>
                  <a:cxn ang="0">
                    <a:pos x="21" y="4"/>
                  </a:cxn>
                  <a:cxn ang="0">
                    <a:pos x="21" y="2"/>
                  </a:cxn>
                  <a:cxn ang="0">
                    <a:pos x="0" y="0"/>
                  </a:cxn>
                </a:cxnLst>
                <a:rect l="0" t="0" r="r" b="b"/>
                <a:pathLst>
                  <a:path w="22" h="4">
                    <a:moveTo>
                      <a:pt x="0" y="0"/>
                    </a:moveTo>
                    <a:lnTo>
                      <a:pt x="0" y="4"/>
                    </a:lnTo>
                    <a:lnTo>
                      <a:pt x="21" y="4"/>
                    </a:lnTo>
                    <a:lnTo>
                      <a:pt x="2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9" name="Freeform 5765"/>
              <p:cNvSpPr>
                <a:spLocks/>
              </p:cNvSpPr>
              <p:nvPr/>
            </p:nvSpPr>
            <p:spPr bwMode="auto">
              <a:xfrm>
                <a:off x="7665" y="7849"/>
                <a:ext cx="43" cy="0"/>
              </a:xfrm>
              <a:custGeom>
                <a:avLst/>
                <a:gdLst/>
                <a:ahLst/>
                <a:cxnLst>
                  <a:cxn ang="0">
                    <a:pos x="0" y="0"/>
                  </a:cxn>
                  <a:cxn ang="0">
                    <a:pos x="43" y="0"/>
                  </a:cxn>
                </a:cxnLst>
                <a:rect l="0" t="0" r="r" b="b"/>
                <a:pathLst>
                  <a:path w="43">
                    <a:moveTo>
                      <a:pt x="0" y="0"/>
                    </a:moveTo>
                    <a:lnTo>
                      <a:pt x="43"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0" name="Freeform 5766"/>
              <p:cNvSpPr>
                <a:spLocks/>
              </p:cNvSpPr>
              <p:nvPr/>
            </p:nvSpPr>
            <p:spPr bwMode="auto">
              <a:xfrm>
                <a:off x="7711" y="7848"/>
                <a:ext cx="19" cy="2"/>
              </a:xfrm>
              <a:custGeom>
                <a:avLst/>
                <a:gdLst/>
                <a:ahLst/>
                <a:cxnLst>
                  <a:cxn ang="0">
                    <a:pos x="0" y="0"/>
                  </a:cxn>
                  <a:cxn ang="0">
                    <a:pos x="0" y="2"/>
                  </a:cxn>
                  <a:cxn ang="0">
                    <a:pos x="19" y="2"/>
                  </a:cxn>
                  <a:cxn ang="0">
                    <a:pos x="0" y="0"/>
                  </a:cxn>
                </a:cxnLst>
                <a:rect l="0" t="0" r="r" b="b"/>
                <a:pathLst>
                  <a:path w="19" h="2">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1" name="Freeform 5767"/>
              <p:cNvSpPr>
                <a:spLocks/>
              </p:cNvSpPr>
              <p:nvPr/>
            </p:nvSpPr>
            <p:spPr bwMode="auto">
              <a:xfrm>
                <a:off x="7737" y="7850"/>
                <a:ext cx="22" cy="2"/>
              </a:xfrm>
              <a:custGeom>
                <a:avLst/>
                <a:gdLst/>
                <a:ahLst/>
                <a:cxnLst>
                  <a:cxn ang="0">
                    <a:pos x="0" y="0"/>
                  </a:cxn>
                  <a:cxn ang="0">
                    <a:pos x="0" y="0"/>
                  </a:cxn>
                  <a:cxn ang="0">
                    <a:pos x="21" y="2"/>
                  </a:cxn>
                  <a:cxn ang="0">
                    <a:pos x="21" y="0"/>
                  </a:cxn>
                  <a:cxn ang="0">
                    <a:pos x="0" y="0"/>
                  </a:cxn>
                </a:cxnLst>
                <a:rect l="0" t="0" r="r" b="b"/>
                <a:pathLst>
                  <a:path w="22" h="2">
                    <a:moveTo>
                      <a:pt x="0" y="0"/>
                    </a:moveTo>
                    <a:lnTo>
                      <a:pt x="0" y="0"/>
                    </a:lnTo>
                    <a:lnTo>
                      <a:pt x="21" y="2"/>
                    </a:lnTo>
                    <a:lnTo>
                      <a:pt x="2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2" name="Freeform 5768"/>
              <p:cNvSpPr>
                <a:spLocks/>
              </p:cNvSpPr>
              <p:nvPr/>
            </p:nvSpPr>
            <p:spPr bwMode="auto">
              <a:xfrm>
                <a:off x="7872" y="7651"/>
                <a:ext cx="12" cy="213"/>
              </a:xfrm>
              <a:custGeom>
                <a:avLst/>
                <a:gdLst/>
                <a:ahLst/>
                <a:cxnLst>
                  <a:cxn ang="0">
                    <a:pos x="9" y="19"/>
                  </a:cxn>
                  <a:cxn ang="0">
                    <a:pos x="9" y="19"/>
                  </a:cxn>
                  <a:cxn ang="0">
                    <a:pos x="0" y="0"/>
                  </a:cxn>
                  <a:cxn ang="0">
                    <a:pos x="0" y="213"/>
                  </a:cxn>
                  <a:cxn ang="0">
                    <a:pos x="11" y="203"/>
                  </a:cxn>
                  <a:cxn ang="0">
                    <a:pos x="11" y="28"/>
                  </a:cxn>
                  <a:cxn ang="0">
                    <a:pos x="9" y="19"/>
                  </a:cxn>
                </a:cxnLst>
                <a:rect l="0" t="0" r="r" b="b"/>
                <a:pathLst>
                  <a:path w="12" h="213">
                    <a:moveTo>
                      <a:pt x="9" y="19"/>
                    </a:moveTo>
                    <a:lnTo>
                      <a:pt x="9" y="19"/>
                    </a:lnTo>
                    <a:lnTo>
                      <a:pt x="0" y="0"/>
                    </a:lnTo>
                    <a:lnTo>
                      <a:pt x="0" y="213"/>
                    </a:lnTo>
                    <a:lnTo>
                      <a:pt x="11" y="203"/>
                    </a:lnTo>
                    <a:lnTo>
                      <a:pt x="11" y="28"/>
                    </a:lnTo>
                    <a:lnTo>
                      <a:pt x="9"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3" name="Freeform 5769"/>
              <p:cNvSpPr>
                <a:spLocks/>
              </p:cNvSpPr>
              <p:nvPr/>
            </p:nvSpPr>
            <p:spPr bwMode="auto">
              <a:xfrm>
                <a:off x="7939" y="7708"/>
                <a:ext cx="21" cy="144"/>
              </a:xfrm>
              <a:custGeom>
                <a:avLst/>
                <a:gdLst/>
                <a:ahLst/>
                <a:cxnLst>
                  <a:cxn ang="0">
                    <a:pos x="16" y="9"/>
                  </a:cxn>
                  <a:cxn ang="0">
                    <a:pos x="2" y="0"/>
                  </a:cxn>
                  <a:cxn ang="0">
                    <a:pos x="4" y="23"/>
                  </a:cxn>
                  <a:cxn ang="0">
                    <a:pos x="7" y="43"/>
                  </a:cxn>
                  <a:cxn ang="0">
                    <a:pos x="7" y="74"/>
                  </a:cxn>
                  <a:cxn ang="0">
                    <a:pos x="4" y="88"/>
                  </a:cxn>
                  <a:cxn ang="0">
                    <a:pos x="2" y="105"/>
                  </a:cxn>
                  <a:cxn ang="0">
                    <a:pos x="2" y="122"/>
                  </a:cxn>
                  <a:cxn ang="0">
                    <a:pos x="0" y="143"/>
                  </a:cxn>
                  <a:cxn ang="0">
                    <a:pos x="16" y="141"/>
                  </a:cxn>
                  <a:cxn ang="0">
                    <a:pos x="16" y="127"/>
                  </a:cxn>
                  <a:cxn ang="0">
                    <a:pos x="19" y="112"/>
                  </a:cxn>
                  <a:cxn ang="0">
                    <a:pos x="19" y="96"/>
                  </a:cxn>
                  <a:cxn ang="0">
                    <a:pos x="21" y="79"/>
                  </a:cxn>
                  <a:cxn ang="0">
                    <a:pos x="21" y="60"/>
                  </a:cxn>
                  <a:cxn ang="0">
                    <a:pos x="19" y="43"/>
                  </a:cxn>
                  <a:cxn ang="0">
                    <a:pos x="19" y="26"/>
                  </a:cxn>
                  <a:cxn ang="0">
                    <a:pos x="16" y="9"/>
                  </a:cxn>
                </a:cxnLst>
                <a:rect l="0" t="0" r="r" b="b"/>
                <a:pathLst>
                  <a:path w="21" h="144">
                    <a:moveTo>
                      <a:pt x="16" y="9"/>
                    </a:moveTo>
                    <a:lnTo>
                      <a:pt x="2" y="0"/>
                    </a:lnTo>
                    <a:lnTo>
                      <a:pt x="4" y="23"/>
                    </a:lnTo>
                    <a:lnTo>
                      <a:pt x="7" y="43"/>
                    </a:lnTo>
                    <a:lnTo>
                      <a:pt x="7" y="74"/>
                    </a:lnTo>
                    <a:lnTo>
                      <a:pt x="4" y="88"/>
                    </a:lnTo>
                    <a:lnTo>
                      <a:pt x="2" y="105"/>
                    </a:lnTo>
                    <a:lnTo>
                      <a:pt x="2" y="122"/>
                    </a:lnTo>
                    <a:lnTo>
                      <a:pt x="0" y="143"/>
                    </a:lnTo>
                    <a:lnTo>
                      <a:pt x="16" y="141"/>
                    </a:lnTo>
                    <a:lnTo>
                      <a:pt x="16" y="127"/>
                    </a:lnTo>
                    <a:lnTo>
                      <a:pt x="19" y="112"/>
                    </a:lnTo>
                    <a:lnTo>
                      <a:pt x="19" y="96"/>
                    </a:lnTo>
                    <a:lnTo>
                      <a:pt x="21" y="79"/>
                    </a:lnTo>
                    <a:lnTo>
                      <a:pt x="21" y="60"/>
                    </a:lnTo>
                    <a:lnTo>
                      <a:pt x="19" y="43"/>
                    </a:lnTo>
                    <a:lnTo>
                      <a:pt x="19" y="26"/>
                    </a:lnTo>
                    <a:lnTo>
                      <a:pt x="16"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4" name="Freeform 5770"/>
              <p:cNvSpPr>
                <a:spLocks/>
              </p:cNvSpPr>
              <p:nvPr/>
            </p:nvSpPr>
            <p:spPr bwMode="auto">
              <a:xfrm>
                <a:off x="7936" y="7706"/>
                <a:ext cx="22" cy="146"/>
              </a:xfrm>
              <a:custGeom>
                <a:avLst/>
                <a:gdLst/>
                <a:ahLst/>
                <a:cxnLst>
                  <a:cxn ang="0">
                    <a:pos x="4" y="146"/>
                  </a:cxn>
                  <a:cxn ang="0">
                    <a:pos x="4" y="143"/>
                  </a:cxn>
                  <a:cxn ang="0">
                    <a:pos x="14" y="143"/>
                  </a:cxn>
                  <a:cxn ang="0">
                    <a:pos x="19" y="115"/>
                  </a:cxn>
                  <a:cxn ang="0">
                    <a:pos x="19" y="79"/>
                  </a:cxn>
                  <a:cxn ang="0">
                    <a:pos x="21" y="62"/>
                  </a:cxn>
                  <a:cxn ang="0">
                    <a:pos x="19" y="43"/>
                  </a:cxn>
                  <a:cxn ang="0">
                    <a:pos x="19" y="26"/>
                  </a:cxn>
                  <a:cxn ang="0">
                    <a:pos x="16" y="9"/>
                  </a:cxn>
                  <a:cxn ang="0">
                    <a:pos x="12" y="7"/>
                  </a:cxn>
                  <a:cxn ang="0">
                    <a:pos x="7" y="4"/>
                  </a:cxn>
                  <a:cxn ang="0">
                    <a:pos x="2" y="0"/>
                  </a:cxn>
                  <a:cxn ang="0">
                    <a:pos x="4" y="23"/>
                  </a:cxn>
                  <a:cxn ang="0">
                    <a:pos x="7" y="43"/>
                  </a:cxn>
                  <a:cxn ang="0">
                    <a:pos x="7" y="60"/>
                  </a:cxn>
                  <a:cxn ang="0">
                    <a:pos x="4" y="76"/>
                  </a:cxn>
                  <a:cxn ang="0">
                    <a:pos x="4" y="91"/>
                  </a:cxn>
                  <a:cxn ang="0">
                    <a:pos x="0" y="124"/>
                  </a:cxn>
                  <a:cxn ang="0">
                    <a:pos x="0" y="146"/>
                  </a:cxn>
                  <a:cxn ang="0">
                    <a:pos x="4" y="146"/>
                  </a:cxn>
                </a:cxnLst>
                <a:rect l="0" t="0" r="r" b="b"/>
                <a:pathLst>
                  <a:path w="22" h="146">
                    <a:moveTo>
                      <a:pt x="4" y="146"/>
                    </a:moveTo>
                    <a:lnTo>
                      <a:pt x="4" y="143"/>
                    </a:lnTo>
                    <a:lnTo>
                      <a:pt x="14" y="143"/>
                    </a:lnTo>
                    <a:lnTo>
                      <a:pt x="19" y="115"/>
                    </a:lnTo>
                    <a:lnTo>
                      <a:pt x="19" y="79"/>
                    </a:lnTo>
                    <a:lnTo>
                      <a:pt x="21" y="62"/>
                    </a:lnTo>
                    <a:lnTo>
                      <a:pt x="19" y="43"/>
                    </a:lnTo>
                    <a:lnTo>
                      <a:pt x="19" y="26"/>
                    </a:lnTo>
                    <a:lnTo>
                      <a:pt x="16" y="9"/>
                    </a:lnTo>
                    <a:lnTo>
                      <a:pt x="12" y="7"/>
                    </a:lnTo>
                    <a:lnTo>
                      <a:pt x="7" y="4"/>
                    </a:lnTo>
                    <a:lnTo>
                      <a:pt x="2" y="0"/>
                    </a:lnTo>
                    <a:lnTo>
                      <a:pt x="4" y="23"/>
                    </a:lnTo>
                    <a:lnTo>
                      <a:pt x="7" y="43"/>
                    </a:lnTo>
                    <a:lnTo>
                      <a:pt x="7" y="60"/>
                    </a:lnTo>
                    <a:lnTo>
                      <a:pt x="4" y="76"/>
                    </a:lnTo>
                    <a:lnTo>
                      <a:pt x="4" y="91"/>
                    </a:lnTo>
                    <a:lnTo>
                      <a:pt x="0" y="124"/>
                    </a:lnTo>
                    <a:lnTo>
                      <a:pt x="0" y="146"/>
                    </a:lnTo>
                    <a:lnTo>
                      <a:pt x="4" y="14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5" name="Freeform 5771"/>
              <p:cNvSpPr>
                <a:spLocks/>
              </p:cNvSpPr>
              <p:nvPr/>
            </p:nvSpPr>
            <p:spPr bwMode="auto">
              <a:xfrm>
                <a:off x="7932" y="7706"/>
                <a:ext cx="21" cy="146"/>
              </a:xfrm>
              <a:custGeom>
                <a:avLst/>
                <a:gdLst/>
                <a:ahLst/>
                <a:cxnLst>
                  <a:cxn ang="0">
                    <a:pos x="2" y="124"/>
                  </a:cxn>
                  <a:cxn ang="0">
                    <a:pos x="0" y="146"/>
                  </a:cxn>
                  <a:cxn ang="0">
                    <a:pos x="4" y="143"/>
                  </a:cxn>
                  <a:cxn ang="0">
                    <a:pos x="14" y="143"/>
                  </a:cxn>
                  <a:cxn ang="0">
                    <a:pos x="16" y="141"/>
                  </a:cxn>
                  <a:cxn ang="0">
                    <a:pos x="19" y="112"/>
                  </a:cxn>
                  <a:cxn ang="0">
                    <a:pos x="21" y="79"/>
                  </a:cxn>
                  <a:cxn ang="0">
                    <a:pos x="21" y="43"/>
                  </a:cxn>
                  <a:cxn ang="0">
                    <a:pos x="19" y="9"/>
                  </a:cxn>
                  <a:cxn ang="0">
                    <a:pos x="16" y="7"/>
                  </a:cxn>
                  <a:cxn ang="0">
                    <a:pos x="11" y="4"/>
                  </a:cxn>
                  <a:cxn ang="0">
                    <a:pos x="7" y="2"/>
                  </a:cxn>
                  <a:cxn ang="0">
                    <a:pos x="2" y="0"/>
                  </a:cxn>
                  <a:cxn ang="0">
                    <a:pos x="7" y="21"/>
                  </a:cxn>
                  <a:cxn ang="0">
                    <a:pos x="9" y="43"/>
                  </a:cxn>
                  <a:cxn ang="0">
                    <a:pos x="9" y="60"/>
                  </a:cxn>
                  <a:cxn ang="0">
                    <a:pos x="7" y="74"/>
                  </a:cxn>
                  <a:cxn ang="0">
                    <a:pos x="7" y="91"/>
                  </a:cxn>
                  <a:cxn ang="0">
                    <a:pos x="2" y="124"/>
                  </a:cxn>
                </a:cxnLst>
                <a:rect l="0" t="0" r="r" b="b"/>
                <a:pathLst>
                  <a:path w="21" h="146">
                    <a:moveTo>
                      <a:pt x="2" y="124"/>
                    </a:moveTo>
                    <a:lnTo>
                      <a:pt x="0" y="146"/>
                    </a:lnTo>
                    <a:lnTo>
                      <a:pt x="4" y="143"/>
                    </a:lnTo>
                    <a:lnTo>
                      <a:pt x="14" y="143"/>
                    </a:lnTo>
                    <a:lnTo>
                      <a:pt x="16" y="141"/>
                    </a:lnTo>
                    <a:lnTo>
                      <a:pt x="19" y="112"/>
                    </a:lnTo>
                    <a:lnTo>
                      <a:pt x="21" y="79"/>
                    </a:lnTo>
                    <a:lnTo>
                      <a:pt x="21" y="43"/>
                    </a:lnTo>
                    <a:lnTo>
                      <a:pt x="19" y="9"/>
                    </a:lnTo>
                    <a:lnTo>
                      <a:pt x="16" y="7"/>
                    </a:lnTo>
                    <a:lnTo>
                      <a:pt x="11" y="4"/>
                    </a:lnTo>
                    <a:lnTo>
                      <a:pt x="7" y="2"/>
                    </a:lnTo>
                    <a:lnTo>
                      <a:pt x="2" y="0"/>
                    </a:lnTo>
                    <a:lnTo>
                      <a:pt x="7" y="21"/>
                    </a:lnTo>
                    <a:lnTo>
                      <a:pt x="9" y="43"/>
                    </a:lnTo>
                    <a:lnTo>
                      <a:pt x="9" y="60"/>
                    </a:lnTo>
                    <a:lnTo>
                      <a:pt x="7" y="74"/>
                    </a:lnTo>
                    <a:lnTo>
                      <a:pt x="7" y="91"/>
                    </a:lnTo>
                    <a:lnTo>
                      <a:pt x="2" y="124"/>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6" name="Freeform 5772"/>
              <p:cNvSpPr>
                <a:spLocks/>
              </p:cNvSpPr>
              <p:nvPr/>
            </p:nvSpPr>
            <p:spPr bwMode="auto">
              <a:xfrm>
                <a:off x="7929" y="7704"/>
                <a:ext cx="22" cy="148"/>
              </a:xfrm>
              <a:custGeom>
                <a:avLst/>
                <a:gdLst/>
                <a:ahLst/>
                <a:cxnLst>
                  <a:cxn ang="0">
                    <a:pos x="14" y="146"/>
                  </a:cxn>
                  <a:cxn ang="0">
                    <a:pos x="16" y="143"/>
                  </a:cxn>
                  <a:cxn ang="0">
                    <a:pos x="19" y="115"/>
                  </a:cxn>
                  <a:cxn ang="0">
                    <a:pos x="21" y="81"/>
                  </a:cxn>
                  <a:cxn ang="0">
                    <a:pos x="21" y="43"/>
                  </a:cxn>
                  <a:cxn ang="0">
                    <a:pos x="19" y="9"/>
                  </a:cxn>
                  <a:cxn ang="0">
                    <a:pos x="16" y="9"/>
                  </a:cxn>
                  <a:cxn ang="0">
                    <a:pos x="11" y="4"/>
                  </a:cxn>
                  <a:cxn ang="0">
                    <a:pos x="7" y="2"/>
                  </a:cxn>
                  <a:cxn ang="0">
                    <a:pos x="2" y="0"/>
                  </a:cxn>
                  <a:cxn ang="0">
                    <a:pos x="7" y="23"/>
                  </a:cxn>
                  <a:cxn ang="0">
                    <a:pos x="7" y="76"/>
                  </a:cxn>
                  <a:cxn ang="0">
                    <a:pos x="2" y="110"/>
                  </a:cxn>
                  <a:cxn ang="0">
                    <a:pos x="2" y="127"/>
                  </a:cxn>
                  <a:cxn ang="0">
                    <a:pos x="0" y="148"/>
                  </a:cxn>
                  <a:cxn ang="0">
                    <a:pos x="4" y="146"/>
                  </a:cxn>
                  <a:cxn ang="0">
                    <a:pos x="14" y="146"/>
                  </a:cxn>
                </a:cxnLst>
                <a:rect l="0" t="0" r="r" b="b"/>
                <a:pathLst>
                  <a:path w="22" h="148">
                    <a:moveTo>
                      <a:pt x="14" y="146"/>
                    </a:moveTo>
                    <a:lnTo>
                      <a:pt x="16" y="143"/>
                    </a:lnTo>
                    <a:lnTo>
                      <a:pt x="19" y="115"/>
                    </a:lnTo>
                    <a:lnTo>
                      <a:pt x="21" y="81"/>
                    </a:lnTo>
                    <a:lnTo>
                      <a:pt x="21" y="43"/>
                    </a:lnTo>
                    <a:lnTo>
                      <a:pt x="19" y="9"/>
                    </a:lnTo>
                    <a:lnTo>
                      <a:pt x="16" y="9"/>
                    </a:lnTo>
                    <a:lnTo>
                      <a:pt x="11" y="4"/>
                    </a:lnTo>
                    <a:lnTo>
                      <a:pt x="7" y="2"/>
                    </a:lnTo>
                    <a:lnTo>
                      <a:pt x="2" y="0"/>
                    </a:lnTo>
                    <a:lnTo>
                      <a:pt x="7" y="23"/>
                    </a:lnTo>
                    <a:lnTo>
                      <a:pt x="7" y="76"/>
                    </a:lnTo>
                    <a:lnTo>
                      <a:pt x="2" y="110"/>
                    </a:lnTo>
                    <a:lnTo>
                      <a:pt x="2" y="127"/>
                    </a:lnTo>
                    <a:lnTo>
                      <a:pt x="0" y="148"/>
                    </a:lnTo>
                    <a:lnTo>
                      <a:pt x="4" y="146"/>
                    </a:lnTo>
                    <a:lnTo>
                      <a:pt x="14" y="146"/>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7" name="Freeform 5773"/>
              <p:cNvSpPr>
                <a:spLocks/>
              </p:cNvSpPr>
              <p:nvPr/>
            </p:nvSpPr>
            <p:spPr bwMode="auto">
              <a:xfrm>
                <a:off x="7927" y="7701"/>
                <a:ext cx="21" cy="151"/>
              </a:xfrm>
              <a:custGeom>
                <a:avLst/>
                <a:gdLst/>
                <a:ahLst/>
                <a:cxnLst>
                  <a:cxn ang="0">
                    <a:pos x="2" y="148"/>
                  </a:cxn>
                  <a:cxn ang="0">
                    <a:pos x="11" y="148"/>
                  </a:cxn>
                  <a:cxn ang="0">
                    <a:pos x="14" y="146"/>
                  </a:cxn>
                  <a:cxn ang="0">
                    <a:pos x="19" y="117"/>
                  </a:cxn>
                  <a:cxn ang="0">
                    <a:pos x="19" y="81"/>
                  </a:cxn>
                  <a:cxn ang="0">
                    <a:pos x="21" y="45"/>
                  </a:cxn>
                  <a:cxn ang="0">
                    <a:pos x="19" y="12"/>
                  </a:cxn>
                  <a:cxn ang="0">
                    <a:pos x="14" y="9"/>
                  </a:cxn>
                  <a:cxn ang="0">
                    <a:pos x="11" y="4"/>
                  </a:cxn>
                  <a:cxn ang="0">
                    <a:pos x="7" y="2"/>
                  </a:cxn>
                  <a:cxn ang="0">
                    <a:pos x="2" y="0"/>
                  </a:cxn>
                  <a:cxn ang="0">
                    <a:pos x="4" y="23"/>
                  </a:cxn>
                  <a:cxn ang="0">
                    <a:pos x="7" y="43"/>
                  </a:cxn>
                  <a:cxn ang="0">
                    <a:pos x="7" y="79"/>
                  </a:cxn>
                  <a:cxn ang="0">
                    <a:pos x="0" y="129"/>
                  </a:cxn>
                  <a:cxn ang="0">
                    <a:pos x="0" y="151"/>
                  </a:cxn>
                  <a:cxn ang="0">
                    <a:pos x="2" y="148"/>
                  </a:cxn>
                </a:cxnLst>
                <a:rect l="0" t="0" r="r" b="b"/>
                <a:pathLst>
                  <a:path w="21" h="151">
                    <a:moveTo>
                      <a:pt x="2" y="148"/>
                    </a:moveTo>
                    <a:lnTo>
                      <a:pt x="11" y="148"/>
                    </a:lnTo>
                    <a:lnTo>
                      <a:pt x="14" y="146"/>
                    </a:lnTo>
                    <a:lnTo>
                      <a:pt x="19" y="117"/>
                    </a:lnTo>
                    <a:lnTo>
                      <a:pt x="19" y="81"/>
                    </a:lnTo>
                    <a:lnTo>
                      <a:pt x="21" y="45"/>
                    </a:lnTo>
                    <a:lnTo>
                      <a:pt x="19" y="12"/>
                    </a:lnTo>
                    <a:lnTo>
                      <a:pt x="14" y="9"/>
                    </a:lnTo>
                    <a:lnTo>
                      <a:pt x="11" y="4"/>
                    </a:lnTo>
                    <a:lnTo>
                      <a:pt x="7" y="2"/>
                    </a:lnTo>
                    <a:lnTo>
                      <a:pt x="2" y="0"/>
                    </a:lnTo>
                    <a:lnTo>
                      <a:pt x="4" y="23"/>
                    </a:lnTo>
                    <a:lnTo>
                      <a:pt x="7" y="43"/>
                    </a:lnTo>
                    <a:lnTo>
                      <a:pt x="7" y="79"/>
                    </a:lnTo>
                    <a:lnTo>
                      <a:pt x="0" y="129"/>
                    </a:lnTo>
                    <a:lnTo>
                      <a:pt x="0" y="151"/>
                    </a:lnTo>
                    <a:lnTo>
                      <a:pt x="2" y="14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8" name="Freeform 5774"/>
              <p:cNvSpPr>
                <a:spLocks/>
              </p:cNvSpPr>
              <p:nvPr/>
            </p:nvSpPr>
            <p:spPr bwMode="auto">
              <a:xfrm>
                <a:off x="7922" y="7701"/>
                <a:ext cx="22" cy="151"/>
              </a:xfrm>
              <a:custGeom>
                <a:avLst/>
                <a:gdLst/>
                <a:ahLst/>
                <a:cxnLst>
                  <a:cxn ang="0">
                    <a:pos x="2" y="129"/>
                  </a:cxn>
                  <a:cxn ang="0">
                    <a:pos x="0" y="151"/>
                  </a:cxn>
                  <a:cxn ang="0">
                    <a:pos x="4" y="148"/>
                  </a:cxn>
                  <a:cxn ang="0">
                    <a:pos x="14" y="148"/>
                  </a:cxn>
                  <a:cxn ang="0">
                    <a:pos x="16" y="146"/>
                  </a:cxn>
                  <a:cxn ang="0">
                    <a:pos x="19" y="117"/>
                  </a:cxn>
                  <a:cxn ang="0">
                    <a:pos x="21" y="81"/>
                  </a:cxn>
                  <a:cxn ang="0">
                    <a:pos x="21" y="9"/>
                  </a:cxn>
                  <a:cxn ang="0">
                    <a:pos x="19" y="7"/>
                  </a:cxn>
                  <a:cxn ang="0">
                    <a:pos x="14" y="4"/>
                  </a:cxn>
                  <a:cxn ang="0">
                    <a:pos x="9" y="2"/>
                  </a:cxn>
                  <a:cxn ang="0">
                    <a:pos x="4" y="0"/>
                  </a:cxn>
                  <a:cxn ang="0">
                    <a:pos x="9" y="43"/>
                  </a:cxn>
                  <a:cxn ang="0">
                    <a:pos x="9" y="60"/>
                  </a:cxn>
                  <a:cxn ang="0">
                    <a:pos x="7" y="79"/>
                  </a:cxn>
                  <a:cxn ang="0">
                    <a:pos x="7" y="93"/>
                  </a:cxn>
                  <a:cxn ang="0">
                    <a:pos x="4" y="112"/>
                  </a:cxn>
                  <a:cxn ang="0">
                    <a:pos x="2" y="129"/>
                  </a:cxn>
                </a:cxnLst>
                <a:rect l="0" t="0" r="r" b="b"/>
                <a:pathLst>
                  <a:path w="22" h="151">
                    <a:moveTo>
                      <a:pt x="2" y="129"/>
                    </a:moveTo>
                    <a:lnTo>
                      <a:pt x="0" y="151"/>
                    </a:lnTo>
                    <a:lnTo>
                      <a:pt x="4" y="148"/>
                    </a:lnTo>
                    <a:lnTo>
                      <a:pt x="14" y="148"/>
                    </a:lnTo>
                    <a:lnTo>
                      <a:pt x="16" y="146"/>
                    </a:lnTo>
                    <a:lnTo>
                      <a:pt x="19" y="117"/>
                    </a:lnTo>
                    <a:lnTo>
                      <a:pt x="21" y="81"/>
                    </a:lnTo>
                    <a:lnTo>
                      <a:pt x="21" y="9"/>
                    </a:lnTo>
                    <a:lnTo>
                      <a:pt x="19" y="7"/>
                    </a:lnTo>
                    <a:lnTo>
                      <a:pt x="14" y="4"/>
                    </a:lnTo>
                    <a:lnTo>
                      <a:pt x="9" y="2"/>
                    </a:lnTo>
                    <a:lnTo>
                      <a:pt x="4" y="0"/>
                    </a:lnTo>
                    <a:lnTo>
                      <a:pt x="9" y="43"/>
                    </a:lnTo>
                    <a:lnTo>
                      <a:pt x="9" y="60"/>
                    </a:lnTo>
                    <a:lnTo>
                      <a:pt x="7" y="79"/>
                    </a:lnTo>
                    <a:lnTo>
                      <a:pt x="7" y="93"/>
                    </a:lnTo>
                    <a:lnTo>
                      <a:pt x="4" y="112"/>
                    </a:lnTo>
                    <a:lnTo>
                      <a:pt x="2" y="129"/>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9" name="Freeform 5775"/>
              <p:cNvSpPr>
                <a:spLocks/>
              </p:cNvSpPr>
              <p:nvPr/>
            </p:nvSpPr>
            <p:spPr bwMode="auto">
              <a:xfrm>
                <a:off x="7920" y="7699"/>
                <a:ext cx="21" cy="153"/>
              </a:xfrm>
              <a:custGeom>
                <a:avLst/>
                <a:gdLst/>
                <a:ahLst/>
                <a:cxnLst>
                  <a:cxn ang="0">
                    <a:pos x="0" y="132"/>
                  </a:cxn>
                  <a:cxn ang="0">
                    <a:pos x="0" y="153"/>
                  </a:cxn>
                  <a:cxn ang="0">
                    <a:pos x="4" y="151"/>
                  </a:cxn>
                  <a:cxn ang="0">
                    <a:pos x="9" y="151"/>
                  </a:cxn>
                  <a:cxn ang="0">
                    <a:pos x="12" y="148"/>
                  </a:cxn>
                  <a:cxn ang="0">
                    <a:pos x="16" y="148"/>
                  </a:cxn>
                  <a:cxn ang="0">
                    <a:pos x="19" y="120"/>
                  </a:cxn>
                  <a:cxn ang="0">
                    <a:pos x="21" y="81"/>
                  </a:cxn>
                  <a:cxn ang="0">
                    <a:pos x="21" y="9"/>
                  </a:cxn>
                  <a:cxn ang="0">
                    <a:pos x="19" y="9"/>
                  </a:cxn>
                  <a:cxn ang="0">
                    <a:pos x="14" y="7"/>
                  </a:cxn>
                  <a:cxn ang="0">
                    <a:pos x="9" y="2"/>
                  </a:cxn>
                  <a:cxn ang="0">
                    <a:pos x="4" y="0"/>
                  </a:cxn>
                  <a:cxn ang="0">
                    <a:pos x="7" y="24"/>
                  </a:cxn>
                  <a:cxn ang="0">
                    <a:pos x="9" y="43"/>
                  </a:cxn>
                  <a:cxn ang="0">
                    <a:pos x="9" y="62"/>
                  </a:cxn>
                  <a:cxn ang="0">
                    <a:pos x="2" y="112"/>
                  </a:cxn>
                  <a:cxn ang="0">
                    <a:pos x="0" y="132"/>
                  </a:cxn>
                </a:cxnLst>
                <a:rect l="0" t="0" r="r" b="b"/>
                <a:pathLst>
                  <a:path w="21" h="153">
                    <a:moveTo>
                      <a:pt x="0" y="132"/>
                    </a:moveTo>
                    <a:lnTo>
                      <a:pt x="0" y="153"/>
                    </a:lnTo>
                    <a:lnTo>
                      <a:pt x="4" y="151"/>
                    </a:lnTo>
                    <a:lnTo>
                      <a:pt x="9" y="151"/>
                    </a:lnTo>
                    <a:lnTo>
                      <a:pt x="12" y="148"/>
                    </a:lnTo>
                    <a:lnTo>
                      <a:pt x="16" y="148"/>
                    </a:lnTo>
                    <a:lnTo>
                      <a:pt x="19" y="120"/>
                    </a:lnTo>
                    <a:lnTo>
                      <a:pt x="21" y="81"/>
                    </a:lnTo>
                    <a:lnTo>
                      <a:pt x="21" y="9"/>
                    </a:lnTo>
                    <a:lnTo>
                      <a:pt x="19" y="9"/>
                    </a:lnTo>
                    <a:lnTo>
                      <a:pt x="14" y="7"/>
                    </a:lnTo>
                    <a:lnTo>
                      <a:pt x="9" y="2"/>
                    </a:lnTo>
                    <a:lnTo>
                      <a:pt x="4" y="0"/>
                    </a:lnTo>
                    <a:lnTo>
                      <a:pt x="7" y="24"/>
                    </a:lnTo>
                    <a:lnTo>
                      <a:pt x="9" y="43"/>
                    </a:lnTo>
                    <a:lnTo>
                      <a:pt x="9" y="62"/>
                    </a:lnTo>
                    <a:lnTo>
                      <a:pt x="2" y="112"/>
                    </a:lnTo>
                    <a:lnTo>
                      <a:pt x="0" y="132"/>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0" name="Freeform 5776"/>
              <p:cNvSpPr>
                <a:spLocks/>
              </p:cNvSpPr>
              <p:nvPr/>
            </p:nvSpPr>
            <p:spPr bwMode="auto">
              <a:xfrm>
                <a:off x="7915" y="7696"/>
                <a:ext cx="24" cy="156"/>
              </a:xfrm>
              <a:custGeom>
                <a:avLst/>
                <a:gdLst/>
                <a:ahLst/>
                <a:cxnLst>
                  <a:cxn ang="0">
                    <a:pos x="9" y="24"/>
                  </a:cxn>
                  <a:cxn ang="0">
                    <a:pos x="9" y="81"/>
                  </a:cxn>
                  <a:cxn ang="0">
                    <a:pos x="4" y="115"/>
                  </a:cxn>
                  <a:cxn ang="0">
                    <a:pos x="2" y="134"/>
                  </a:cxn>
                  <a:cxn ang="0">
                    <a:pos x="0" y="156"/>
                  </a:cxn>
                  <a:cxn ang="0">
                    <a:pos x="4" y="153"/>
                  </a:cxn>
                  <a:cxn ang="0">
                    <a:pos x="12" y="153"/>
                  </a:cxn>
                  <a:cxn ang="0">
                    <a:pos x="14" y="151"/>
                  </a:cxn>
                  <a:cxn ang="0">
                    <a:pos x="19" y="151"/>
                  </a:cxn>
                  <a:cxn ang="0">
                    <a:pos x="21" y="122"/>
                  </a:cxn>
                  <a:cxn ang="0">
                    <a:pos x="21" y="84"/>
                  </a:cxn>
                  <a:cxn ang="0">
                    <a:pos x="23" y="45"/>
                  </a:cxn>
                  <a:cxn ang="0">
                    <a:pos x="23" y="12"/>
                  </a:cxn>
                  <a:cxn ang="0">
                    <a:pos x="19" y="9"/>
                  </a:cxn>
                  <a:cxn ang="0">
                    <a:pos x="14" y="7"/>
                  </a:cxn>
                  <a:cxn ang="0">
                    <a:pos x="7" y="0"/>
                  </a:cxn>
                  <a:cxn ang="0">
                    <a:pos x="9" y="24"/>
                  </a:cxn>
                </a:cxnLst>
                <a:rect l="0" t="0" r="r" b="b"/>
                <a:pathLst>
                  <a:path w="24" h="156">
                    <a:moveTo>
                      <a:pt x="9" y="24"/>
                    </a:moveTo>
                    <a:lnTo>
                      <a:pt x="9" y="81"/>
                    </a:lnTo>
                    <a:lnTo>
                      <a:pt x="4" y="115"/>
                    </a:lnTo>
                    <a:lnTo>
                      <a:pt x="2" y="134"/>
                    </a:lnTo>
                    <a:lnTo>
                      <a:pt x="0" y="156"/>
                    </a:lnTo>
                    <a:lnTo>
                      <a:pt x="4" y="153"/>
                    </a:lnTo>
                    <a:lnTo>
                      <a:pt x="12" y="153"/>
                    </a:lnTo>
                    <a:lnTo>
                      <a:pt x="14" y="151"/>
                    </a:lnTo>
                    <a:lnTo>
                      <a:pt x="19" y="151"/>
                    </a:lnTo>
                    <a:lnTo>
                      <a:pt x="21" y="122"/>
                    </a:lnTo>
                    <a:lnTo>
                      <a:pt x="21" y="84"/>
                    </a:lnTo>
                    <a:lnTo>
                      <a:pt x="23" y="45"/>
                    </a:lnTo>
                    <a:lnTo>
                      <a:pt x="23" y="12"/>
                    </a:lnTo>
                    <a:lnTo>
                      <a:pt x="19" y="9"/>
                    </a:lnTo>
                    <a:lnTo>
                      <a:pt x="14" y="7"/>
                    </a:lnTo>
                    <a:lnTo>
                      <a:pt x="7" y="0"/>
                    </a:lnTo>
                    <a:lnTo>
                      <a:pt x="9" y="2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1" name="Freeform 5777"/>
              <p:cNvSpPr>
                <a:spLocks/>
              </p:cNvSpPr>
              <p:nvPr/>
            </p:nvSpPr>
            <p:spPr bwMode="auto">
              <a:xfrm>
                <a:off x="7912" y="7696"/>
                <a:ext cx="24" cy="156"/>
              </a:xfrm>
              <a:custGeom>
                <a:avLst/>
                <a:gdLst/>
                <a:ahLst/>
                <a:cxnLst>
                  <a:cxn ang="0">
                    <a:pos x="9" y="24"/>
                  </a:cxn>
                  <a:cxn ang="0">
                    <a:pos x="9" y="62"/>
                  </a:cxn>
                  <a:cxn ang="0">
                    <a:pos x="7" y="81"/>
                  </a:cxn>
                  <a:cxn ang="0">
                    <a:pos x="7" y="98"/>
                  </a:cxn>
                  <a:cxn ang="0">
                    <a:pos x="2" y="115"/>
                  </a:cxn>
                  <a:cxn ang="0">
                    <a:pos x="2" y="134"/>
                  </a:cxn>
                  <a:cxn ang="0">
                    <a:pos x="0" y="156"/>
                  </a:cxn>
                  <a:cxn ang="0">
                    <a:pos x="4" y="153"/>
                  </a:cxn>
                  <a:cxn ang="0">
                    <a:pos x="12" y="153"/>
                  </a:cxn>
                  <a:cxn ang="0">
                    <a:pos x="14" y="151"/>
                  </a:cxn>
                  <a:cxn ang="0">
                    <a:pos x="19" y="151"/>
                  </a:cxn>
                  <a:cxn ang="0">
                    <a:pos x="21" y="120"/>
                  </a:cxn>
                  <a:cxn ang="0">
                    <a:pos x="21" y="43"/>
                  </a:cxn>
                  <a:cxn ang="0">
                    <a:pos x="23" y="9"/>
                  </a:cxn>
                  <a:cxn ang="0">
                    <a:pos x="21" y="9"/>
                  </a:cxn>
                  <a:cxn ang="0">
                    <a:pos x="16" y="4"/>
                  </a:cxn>
                  <a:cxn ang="0">
                    <a:pos x="12" y="2"/>
                  </a:cxn>
                  <a:cxn ang="0">
                    <a:pos x="7" y="0"/>
                  </a:cxn>
                  <a:cxn ang="0">
                    <a:pos x="9" y="24"/>
                  </a:cxn>
                </a:cxnLst>
                <a:rect l="0" t="0" r="r" b="b"/>
                <a:pathLst>
                  <a:path w="24" h="156">
                    <a:moveTo>
                      <a:pt x="9" y="24"/>
                    </a:moveTo>
                    <a:lnTo>
                      <a:pt x="9" y="62"/>
                    </a:lnTo>
                    <a:lnTo>
                      <a:pt x="7" y="81"/>
                    </a:lnTo>
                    <a:lnTo>
                      <a:pt x="7" y="98"/>
                    </a:lnTo>
                    <a:lnTo>
                      <a:pt x="2" y="115"/>
                    </a:lnTo>
                    <a:lnTo>
                      <a:pt x="2" y="134"/>
                    </a:lnTo>
                    <a:lnTo>
                      <a:pt x="0" y="156"/>
                    </a:lnTo>
                    <a:lnTo>
                      <a:pt x="4" y="153"/>
                    </a:lnTo>
                    <a:lnTo>
                      <a:pt x="12" y="153"/>
                    </a:lnTo>
                    <a:lnTo>
                      <a:pt x="14" y="151"/>
                    </a:lnTo>
                    <a:lnTo>
                      <a:pt x="19" y="151"/>
                    </a:lnTo>
                    <a:lnTo>
                      <a:pt x="21" y="120"/>
                    </a:lnTo>
                    <a:lnTo>
                      <a:pt x="21" y="43"/>
                    </a:lnTo>
                    <a:lnTo>
                      <a:pt x="23" y="9"/>
                    </a:lnTo>
                    <a:lnTo>
                      <a:pt x="21" y="9"/>
                    </a:lnTo>
                    <a:lnTo>
                      <a:pt x="16" y="4"/>
                    </a:lnTo>
                    <a:lnTo>
                      <a:pt x="12" y="2"/>
                    </a:lnTo>
                    <a:lnTo>
                      <a:pt x="7" y="0"/>
                    </a:lnTo>
                    <a:lnTo>
                      <a:pt x="9" y="24"/>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2" name="Freeform 5778"/>
              <p:cNvSpPr>
                <a:spLocks/>
              </p:cNvSpPr>
              <p:nvPr/>
            </p:nvSpPr>
            <p:spPr bwMode="auto">
              <a:xfrm>
                <a:off x="7910" y="7694"/>
                <a:ext cx="24" cy="158"/>
              </a:xfrm>
              <a:custGeom>
                <a:avLst/>
                <a:gdLst/>
                <a:ahLst/>
                <a:cxnLst>
                  <a:cxn ang="0">
                    <a:pos x="0" y="136"/>
                  </a:cxn>
                  <a:cxn ang="0">
                    <a:pos x="0" y="158"/>
                  </a:cxn>
                  <a:cxn ang="0">
                    <a:pos x="4" y="155"/>
                  </a:cxn>
                  <a:cxn ang="0">
                    <a:pos x="9" y="153"/>
                  </a:cxn>
                  <a:cxn ang="0">
                    <a:pos x="16" y="153"/>
                  </a:cxn>
                  <a:cxn ang="0">
                    <a:pos x="19" y="122"/>
                  </a:cxn>
                  <a:cxn ang="0">
                    <a:pos x="21" y="83"/>
                  </a:cxn>
                  <a:cxn ang="0">
                    <a:pos x="21" y="45"/>
                  </a:cxn>
                  <a:cxn ang="0">
                    <a:pos x="24" y="11"/>
                  </a:cxn>
                  <a:cxn ang="0">
                    <a:pos x="19" y="7"/>
                  </a:cxn>
                  <a:cxn ang="0">
                    <a:pos x="14" y="4"/>
                  </a:cxn>
                  <a:cxn ang="0">
                    <a:pos x="9" y="2"/>
                  </a:cxn>
                  <a:cxn ang="0">
                    <a:pos x="4" y="0"/>
                  </a:cxn>
                  <a:cxn ang="0">
                    <a:pos x="9" y="23"/>
                  </a:cxn>
                  <a:cxn ang="0">
                    <a:pos x="9" y="64"/>
                  </a:cxn>
                  <a:cxn ang="0">
                    <a:pos x="7" y="81"/>
                  </a:cxn>
                  <a:cxn ang="0">
                    <a:pos x="4" y="100"/>
                  </a:cxn>
                  <a:cxn ang="0">
                    <a:pos x="2" y="117"/>
                  </a:cxn>
                  <a:cxn ang="0">
                    <a:pos x="0" y="136"/>
                  </a:cxn>
                </a:cxnLst>
                <a:rect l="0" t="0" r="r" b="b"/>
                <a:pathLst>
                  <a:path w="24" h="158">
                    <a:moveTo>
                      <a:pt x="0" y="136"/>
                    </a:moveTo>
                    <a:lnTo>
                      <a:pt x="0" y="158"/>
                    </a:lnTo>
                    <a:lnTo>
                      <a:pt x="4" y="155"/>
                    </a:lnTo>
                    <a:lnTo>
                      <a:pt x="9" y="153"/>
                    </a:lnTo>
                    <a:lnTo>
                      <a:pt x="16" y="153"/>
                    </a:lnTo>
                    <a:lnTo>
                      <a:pt x="19" y="122"/>
                    </a:lnTo>
                    <a:lnTo>
                      <a:pt x="21" y="83"/>
                    </a:lnTo>
                    <a:lnTo>
                      <a:pt x="21" y="45"/>
                    </a:lnTo>
                    <a:lnTo>
                      <a:pt x="24" y="11"/>
                    </a:lnTo>
                    <a:lnTo>
                      <a:pt x="19" y="7"/>
                    </a:lnTo>
                    <a:lnTo>
                      <a:pt x="14" y="4"/>
                    </a:lnTo>
                    <a:lnTo>
                      <a:pt x="9" y="2"/>
                    </a:lnTo>
                    <a:lnTo>
                      <a:pt x="4" y="0"/>
                    </a:lnTo>
                    <a:lnTo>
                      <a:pt x="9" y="23"/>
                    </a:lnTo>
                    <a:lnTo>
                      <a:pt x="9" y="64"/>
                    </a:lnTo>
                    <a:lnTo>
                      <a:pt x="7" y="81"/>
                    </a:lnTo>
                    <a:lnTo>
                      <a:pt x="4" y="100"/>
                    </a:lnTo>
                    <a:lnTo>
                      <a:pt x="2" y="117"/>
                    </a:lnTo>
                    <a:lnTo>
                      <a:pt x="0" y="136"/>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3" name="Freeform 5779"/>
              <p:cNvSpPr>
                <a:spLocks/>
              </p:cNvSpPr>
              <p:nvPr/>
            </p:nvSpPr>
            <p:spPr bwMode="auto">
              <a:xfrm>
                <a:off x="7905" y="7692"/>
                <a:ext cx="27" cy="160"/>
              </a:xfrm>
              <a:custGeom>
                <a:avLst/>
                <a:gdLst/>
                <a:ahLst/>
                <a:cxnLst>
                  <a:cxn ang="0">
                    <a:pos x="21" y="9"/>
                  </a:cxn>
                  <a:cxn ang="0">
                    <a:pos x="16" y="7"/>
                  </a:cxn>
                  <a:cxn ang="0">
                    <a:pos x="12" y="4"/>
                  </a:cxn>
                  <a:cxn ang="0">
                    <a:pos x="7" y="0"/>
                  </a:cxn>
                  <a:cxn ang="0">
                    <a:pos x="12" y="23"/>
                  </a:cxn>
                  <a:cxn ang="0">
                    <a:pos x="12" y="64"/>
                  </a:cxn>
                  <a:cxn ang="0">
                    <a:pos x="9" y="83"/>
                  </a:cxn>
                  <a:cxn ang="0">
                    <a:pos x="7" y="100"/>
                  </a:cxn>
                  <a:cxn ang="0">
                    <a:pos x="2" y="139"/>
                  </a:cxn>
                  <a:cxn ang="0">
                    <a:pos x="0" y="160"/>
                  </a:cxn>
                  <a:cxn ang="0">
                    <a:pos x="4" y="158"/>
                  </a:cxn>
                  <a:cxn ang="0">
                    <a:pos x="9" y="158"/>
                  </a:cxn>
                  <a:cxn ang="0">
                    <a:pos x="12" y="155"/>
                  </a:cxn>
                  <a:cxn ang="0">
                    <a:pos x="16" y="155"/>
                  </a:cxn>
                  <a:cxn ang="0">
                    <a:pos x="19" y="153"/>
                  </a:cxn>
                  <a:cxn ang="0">
                    <a:pos x="21" y="124"/>
                  </a:cxn>
                  <a:cxn ang="0">
                    <a:pos x="24" y="86"/>
                  </a:cxn>
                  <a:cxn ang="0">
                    <a:pos x="24" y="45"/>
                  </a:cxn>
                  <a:cxn ang="0">
                    <a:pos x="26" y="11"/>
                  </a:cxn>
                  <a:cxn ang="0">
                    <a:pos x="21" y="9"/>
                  </a:cxn>
                </a:cxnLst>
                <a:rect l="0" t="0" r="r" b="b"/>
                <a:pathLst>
                  <a:path w="27" h="160">
                    <a:moveTo>
                      <a:pt x="21" y="9"/>
                    </a:moveTo>
                    <a:lnTo>
                      <a:pt x="16" y="7"/>
                    </a:lnTo>
                    <a:lnTo>
                      <a:pt x="12" y="4"/>
                    </a:lnTo>
                    <a:lnTo>
                      <a:pt x="7" y="0"/>
                    </a:lnTo>
                    <a:lnTo>
                      <a:pt x="12" y="23"/>
                    </a:lnTo>
                    <a:lnTo>
                      <a:pt x="12" y="64"/>
                    </a:lnTo>
                    <a:lnTo>
                      <a:pt x="9" y="83"/>
                    </a:lnTo>
                    <a:lnTo>
                      <a:pt x="7" y="100"/>
                    </a:lnTo>
                    <a:lnTo>
                      <a:pt x="2" y="139"/>
                    </a:lnTo>
                    <a:lnTo>
                      <a:pt x="0" y="160"/>
                    </a:lnTo>
                    <a:lnTo>
                      <a:pt x="4" y="158"/>
                    </a:lnTo>
                    <a:lnTo>
                      <a:pt x="9" y="158"/>
                    </a:lnTo>
                    <a:lnTo>
                      <a:pt x="12" y="155"/>
                    </a:lnTo>
                    <a:lnTo>
                      <a:pt x="16" y="155"/>
                    </a:lnTo>
                    <a:lnTo>
                      <a:pt x="19" y="153"/>
                    </a:lnTo>
                    <a:lnTo>
                      <a:pt x="21" y="124"/>
                    </a:lnTo>
                    <a:lnTo>
                      <a:pt x="24" y="86"/>
                    </a:lnTo>
                    <a:lnTo>
                      <a:pt x="24" y="45"/>
                    </a:lnTo>
                    <a:lnTo>
                      <a:pt x="26" y="11"/>
                    </a:lnTo>
                    <a:lnTo>
                      <a:pt x="21" y="9"/>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4" name="Freeform 5780"/>
              <p:cNvSpPr>
                <a:spLocks/>
              </p:cNvSpPr>
              <p:nvPr/>
            </p:nvSpPr>
            <p:spPr bwMode="auto">
              <a:xfrm>
                <a:off x="7903" y="7692"/>
                <a:ext cx="24" cy="160"/>
              </a:xfrm>
              <a:custGeom>
                <a:avLst/>
                <a:gdLst/>
                <a:ahLst/>
                <a:cxnLst>
                  <a:cxn ang="0">
                    <a:pos x="19" y="153"/>
                  </a:cxn>
                  <a:cxn ang="0">
                    <a:pos x="21" y="124"/>
                  </a:cxn>
                  <a:cxn ang="0">
                    <a:pos x="21" y="45"/>
                  </a:cxn>
                  <a:cxn ang="0">
                    <a:pos x="23" y="9"/>
                  </a:cxn>
                  <a:cxn ang="0">
                    <a:pos x="7" y="0"/>
                  </a:cxn>
                  <a:cxn ang="0">
                    <a:pos x="9" y="23"/>
                  </a:cxn>
                  <a:cxn ang="0">
                    <a:pos x="11" y="45"/>
                  </a:cxn>
                  <a:cxn ang="0">
                    <a:pos x="9" y="64"/>
                  </a:cxn>
                  <a:cxn ang="0">
                    <a:pos x="9" y="83"/>
                  </a:cxn>
                  <a:cxn ang="0">
                    <a:pos x="7" y="100"/>
                  </a:cxn>
                  <a:cxn ang="0">
                    <a:pos x="4" y="120"/>
                  </a:cxn>
                  <a:cxn ang="0">
                    <a:pos x="0" y="139"/>
                  </a:cxn>
                  <a:cxn ang="0">
                    <a:pos x="0" y="160"/>
                  </a:cxn>
                  <a:cxn ang="0">
                    <a:pos x="19" y="153"/>
                  </a:cxn>
                </a:cxnLst>
                <a:rect l="0" t="0" r="r" b="b"/>
                <a:pathLst>
                  <a:path w="24" h="160">
                    <a:moveTo>
                      <a:pt x="19" y="153"/>
                    </a:moveTo>
                    <a:lnTo>
                      <a:pt x="21" y="124"/>
                    </a:lnTo>
                    <a:lnTo>
                      <a:pt x="21" y="45"/>
                    </a:lnTo>
                    <a:lnTo>
                      <a:pt x="23" y="9"/>
                    </a:lnTo>
                    <a:lnTo>
                      <a:pt x="7" y="0"/>
                    </a:lnTo>
                    <a:lnTo>
                      <a:pt x="9" y="23"/>
                    </a:lnTo>
                    <a:lnTo>
                      <a:pt x="11" y="45"/>
                    </a:lnTo>
                    <a:lnTo>
                      <a:pt x="9" y="64"/>
                    </a:lnTo>
                    <a:lnTo>
                      <a:pt x="9" y="83"/>
                    </a:lnTo>
                    <a:lnTo>
                      <a:pt x="7" y="100"/>
                    </a:lnTo>
                    <a:lnTo>
                      <a:pt x="4" y="120"/>
                    </a:lnTo>
                    <a:lnTo>
                      <a:pt x="0" y="139"/>
                    </a:lnTo>
                    <a:lnTo>
                      <a:pt x="0" y="160"/>
                    </a:lnTo>
                    <a:lnTo>
                      <a:pt x="19" y="153"/>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5" name="Freeform 5781"/>
              <p:cNvSpPr>
                <a:spLocks/>
              </p:cNvSpPr>
              <p:nvPr/>
            </p:nvSpPr>
            <p:spPr bwMode="auto">
              <a:xfrm>
                <a:off x="7644" y="7857"/>
                <a:ext cx="211" cy="17"/>
              </a:xfrm>
              <a:custGeom>
                <a:avLst/>
                <a:gdLst/>
                <a:ahLst/>
                <a:cxnLst>
                  <a:cxn ang="0">
                    <a:pos x="19" y="4"/>
                  </a:cxn>
                  <a:cxn ang="0">
                    <a:pos x="0" y="0"/>
                  </a:cxn>
                  <a:cxn ang="0">
                    <a:pos x="2" y="2"/>
                  </a:cxn>
                  <a:cxn ang="0">
                    <a:pos x="7" y="4"/>
                  </a:cxn>
                  <a:cxn ang="0">
                    <a:pos x="12" y="4"/>
                  </a:cxn>
                  <a:cxn ang="0">
                    <a:pos x="16" y="7"/>
                  </a:cxn>
                  <a:cxn ang="0">
                    <a:pos x="23" y="7"/>
                  </a:cxn>
                  <a:cxn ang="0">
                    <a:pos x="28" y="9"/>
                  </a:cxn>
                  <a:cxn ang="0">
                    <a:pos x="33" y="9"/>
                  </a:cxn>
                  <a:cxn ang="0">
                    <a:pos x="38" y="12"/>
                  </a:cxn>
                  <a:cxn ang="0">
                    <a:pos x="50" y="12"/>
                  </a:cxn>
                  <a:cxn ang="0">
                    <a:pos x="57" y="14"/>
                  </a:cxn>
                  <a:cxn ang="0">
                    <a:pos x="76" y="14"/>
                  </a:cxn>
                  <a:cxn ang="0">
                    <a:pos x="83" y="16"/>
                  </a:cxn>
                  <a:cxn ang="0">
                    <a:pos x="132" y="16"/>
                  </a:cxn>
                  <a:cxn ang="0">
                    <a:pos x="139" y="14"/>
                  </a:cxn>
                  <a:cxn ang="0">
                    <a:pos x="156" y="14"/>
                  </a:cxn>
                  <a:cxn ang="0">
                    <a:pos x="165" y="12"/>
                  </a:cxn>
                  <a:cxn ang="0">
                    <a:pos x="184" y="9"/>
                  </a:cxn>
                  <a:cxn ang="0">
                    <a:pos x="211" y="7"/>
                  </a:cxn>
                  <a:cxn ang="0">
                    <a:pos x="187" y="4"/>
                  </a:cxn>
                  <a:cxn ang="0">
                    <a:pos x="172" y="2"/>
                  </a:cxn>
                  <a:cxn ang="0">
                    <a:pos x="163" y="4"/>
                  </a:cxn>
                  <a:cxn ang="0">
                    <a:pos x="151" y="4"/>
                  </a:cxn>
                  <a:cxn ang="0">
                    <a:pos x="136" y="7"/>
                  </a:cxn>
                  <a:cxn ang="0">
                    <a:pos x="124" y="7"/>
                  </a:cxn>
                  <a:cxn ang="0">
                    <a:pos x="112" y="9"/>
                  </a:cxn>
                  <a:cxn ang="0">
                    <a:pos x="55" y="9"/>
                  </a:cxn>
                  <a:cxn ang="0">
                    <a:pos x="48" y="7"/>
                  </a:cxn>
                  <a:cxn ang="0">
                    <a:pos x="38" y="7"/>
                  </a:cxn>
                  <a:cxn ang="0">
                    <a:pos x="28" y="4"/>
                  </a:cxn>
                  <a:cxn ang="0">
                    <a:pos x="19" y="4"/>
                  </a:cxn>
                </a:cxnLst>
                <a:rect l="0" t="0" r="r" b="b"/>
                <a:pathLst>
                  <a:path w="211" h="17">
                    <a:moveTo>
                      <a:pt x="19" y="4"/>
                    </a:moveTo>
                    <a:lnTo>
                      <a:pt x="0" y="0"/>
                    </a:lnTo>
                    <a:lnTo>
                      <a:pt x="2" y="2"/>
                    </a:lnTo>
                    <a:lnTo>
                      <a:pt x="7" y="4"/>
                    </a:lnTo>
                    <a:lnTo>
                      <a:pt x="12" y="4"/>
                    </a:lnTo>
                    <a:lnTo>
                      <a:pt x="16" y="7"/>
                    </a:lnTo>
                    <a:lnTo>
                      <a:pt x="23" y="7"/>
                    </a:lnTo>
                    <a:lnTo>
                      <a:pt x="28" y="9"/>
                    </a:lnTo>
                    <a:lnTo>
                      <a:pt x="33" y="9"/>
                    </a:lnTo>
                    <a:lnTo>
                      <a:pt x="38" y="12"/>
                    </a:lnTo>
                    <a:lnTo>
                      <a:pt x="50" y="12"/>
                    </a:lnTo>
                    <a:lnTo>
                      <a:pt x="57" y="14"/>
                    </a:lnTo>
                    <a:lnTo>
                      <a:pt x="76" y="14"/>
                    </a:lnTo>
                    <a:lnTo>
                      <a:pt x="83" y="16"/>
                    </a:lnTo>
                    <a:lnTo>
                      <a:pt x="132" y="16"/>
                    </a:lnTo>
                    <a:lnTo>
                      <a:pt x="139" y="14"/>
                    </a:lnTo>
                    <a:lnTo>
                      <a:pt x="156" y="14"/>
                    </a:lnTo>
                    <a:lnTo>
                      <a:pt x="165" y="12"/>
                    </a:lnTo>
                    <a:lnTo>
                      <a:pt x="184" y="9"/>
                    </a:lnTo>
                    <a:lnTo>
                      <a:pt x="211" y="7"/>
                    </a:lnTo>
                    <a:lnTo>
                      <a:pt x="187" y="4"/>
                    </a:lnTo>
                    <a:lnTo>
                      <a:pt x="172" y="2"/>
                    </a:lnTo>
                    <a:lnTo>
                      <a:pt x="163" y="4"/>
                    </a:lnTo>
                    <a:lnTo>
                      <a:pt x="151" y="4"/>
                    </a:lnTo>
                    <a:lnTo>
                      <a:pt x="136" y="7"/>
                    </a:lnTo>
                    <a:lnTo>
                      <a:pt x="124" y="7"/>
                    </a:lnTo>
                    <a:lnTo>
                      <a:pt x="112" y="9"/>
                    </a:lnTo>
                    <a:lnTo>
                      <a:pt x="55" y="9"/>
                    </a:lnTo>
                    <a:lnTo>
                      <a:pt x="48" y="7"/>
                    </a:lnTo>
                    <a:lnTo>
                      <a:pt x="38" y="7"/>
                    </a:lnTo>
                    <a:lnTo>
                      <a:pt x="28" y="4"/>
                    </a:lnTo>
                    <a:lnTo>
                      <a:pt x="19"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6" name="Freeform 5782"/>
              <p:cNvSpPr>
                <a:spLocks/>
              </p:cNvSpPr>
              <p:nvPr/>
            </p:nvSpPr>
            <p:spPr bwMode="auto">
              <a:xfrm>
                <a:off x="7706" y="7874"/>
                <a:ext cx="79" cy="19"/>
              </a:xfrm>
              <a:custGeom>
                <a:avLst/>
                <a:gdLst/>
                <a:ahLst/>
                <a:cxnLst>
                  <a:cxn ang="0">
                    <a:pos x="9" y="2"/>
                  </a:cxn>
                  <a:cxn ang="0">
                    <a:pos x="0" y="0"/>
                  </a:cxn>
                  <a:cxn ang="0">
                    <a:pos x="4" y="4"/>
                  </a:cxn>
                  <a:cxn ang="0">
                    <a:pos x="19" y="14"/>
                  </a:cxn>
                  <a:cxn ang="0">
                    <a:pos x="28" y="16"/>
                  </a:cxn>
                  <a:cxn ang="0">
                    <a:pos x="48" y="19"/>
                  </a:cxn>
                  <a:cxn ang="0">
                    <a:pos x="79" y="19"/>
                  </a:cxn>
                  <a:cxn ang="0">
                    <a:pos x="72" y="14"/>
                  </a:cxn>
                  <a:cxn ang="0">
                    <a:pos x="62" y="11"/>
                  </a:cxn>
                  <a:cxn ang="0">
                    <a:pos x="57" y="4"/>
                  </a:cxn>
                  <a:cxn ang="0">
                    <a:pos x="55" y="0"/>
                  </a:cxn>
                  <a:cxn ang="0">
                    <a:pos x="43" y="2"/>
                  </a:cxn>
                  <a:cxn ang="0">
                    <a:pos x="9" y="2"/>
                  </a:cxn>
                </a:cxnLst>
                <a:rect l="0" t="0" r="r" b="b"/>
                <a:pathLst>
                  <a:path w="79" h="19">
                    <a:moveTo>
                      <a:pt x="9" y="2"/>
                    </a:moveTo>
                    <a:lnTo>
                      <a:pt x="0" y="0"/>
                    </a:lnTo>
                    <a:lnTo>
                      <a:pt x="4" y="4"/>
                    </a:lnTo>
                    <a:lnTo>
                      <a:pt x="19" y="14"/>
                    </a:lnTo>
                    <a:lnTo>
                      <a:pt x="28" y="16"/>
                    </a:lnTo>
                    <a:lnTo>
                      <a:pt x="48" y="19"/>
                    </a:lnTo>
                    <a:lnTo>
                      <a:pt x="79" y="19"/>
                    </a:lnTo>
                    <a:lnTo>
                      <a:pt x="72" y="14"/>
                    </a:lnTo>
                    <a:lnTo>
                      <a:pt x="62" y="11"/>
                    </a:lnTo>
                    <a:lnTo>
                      <a:pt x="57" y="4"/>
                    </a:lnTo>
                    <a:lnTo>
                      <a:pt x="55" y="0"/>
                    </a:lnTo>
                    <a:lnTo>
                      <a:pt x="43" y="2"/>
                    </a:lnTo>
                    <a:lnTo>
                      <a:pt x="9"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7" name="Freeform 5783"/>
              <p:cNvSpPr>
                <a:spLocks/>
              </p:cNvSpPr>
              <p:nvPr/>
            </p:nvSpPr>
            <p:spPr bwMode="auto">
              <a:xfrm>
                <a:off x="7692" y="7891"/>
                <a:ext cx="139" cy="33"/>
              </a:xfrm>
              <a:custGeom>
                <a:avLst/>
                <a:gdLst/>
                <a:ahLst/>
                <a:cxnLst>
                  <a:cxn ang="0">
                    <a:pos x="0" y="14"/>
                  </a:cxn>
                  <a:cxn ang="0">
                    <a:pos x="0" y="19"/>
                  </a:cxn>
                  <a:cxn ang="0">
                    <a:pos x="2" y="21"/>
                  </a:cxn>
                  <a:cxn ang="0">
                    <a:pos x="7" y="21"/>
                  </a:cxn>
                  <a:cxn ang="0">
                    <a:pos x="16" y="26"/>
                  </a:cxn>
                  <a:cxn ang="0">
                    <a:pos x="23" y="26"/>
                  </a:cxn>
                  <a:cxn ang="0">
                    <a:pos x="28" y="28"/>
                  </a:cxn>
                  <a:cxn ang="0">
                    <a:pos x="43" y="28"/>
                  </a:cxn>
                  <a:cxn ang="0">
                    <a:pos x="47" y="31"/>
                  </a:cxn>
                  <a:cxn ang="0">
                    <a:pos x="64" y="31"/>
                  </a:cxn>
                  <a:cxn ang="0">
                    <a:pos x="105" y="33"/>
                  </a:cxn>
                  <a:cxn ang="0">
                    <a:pos x="139" y="28"/>
                  </a:cxn>
                  <a:cxn ang="0">
                    <a:pos x="131" y="26"/>
                  </a:cxn>
                  <a:cxn ang="0">
                    <a:pos x="122" y="21"/>
                  </a:cxn>
                  <a:cxn ang="0">
                    <a:pos x="117" y="19"/>
                  </a:cxn>
                  <a:cxn ang="0">
                    <a:pos x="103" y="12"/>
                  </a:cxn>
                  <a:cxn ang="0">
                    <a:pos x="98" y="7"/>
                  </a:cxn>
                  <a:cxn ang="0">
                    <a:pos x="67" y="7"/>
                  </a:cxn>
                  <a:cxn ang="0">
                    <a:pos x="64" y="4"/>
                  </a:cxn>
                  <a:cxn ang="0">
                    <a:pos x="50" y="4"/>
                  </a:cxn>
                  <a:cxn ang="0">
                    <a:pos x="45" y="2"/>
                  </a:cxn>
                  <a:cxn ang="0">
                    <a:pos x="40" y="2"/>
                  </a:cxn>
                  <a:cxn ang="0">
                    <a:pos x="38" y="0"/>
                  </a:cxn>
                  <a:cxn ang="0">
                    <a:pos x="28" y="0"/>
                  </a:cxn>
                  <a:cxn ang="0">
                    <a:pos x="16" y="4"/>
                  </a:cxn>
                  <a:cxn ang="0">
                    <a:pos x="2" y="12"/>
                  </a:cxn>
                  <a:cxn ang="0">
                    <a:pos x="0" y="14"/>
                  </a:cxn>
                </a:cxnLst>
                <a:rect l="0" t="0" r="r" b="b"/>
                <a:pathLst>
                  <a:path w="139" h="33">
                    <a:moveTo>
                      <a:pt x="0" y="14"/>
                    </a:moveTo>
                    <a:lnTo>
                      <a:pt x="0" y="19"/>
                    </a:lnTo>
                    <a:lnTo>
                      <a:pt x="2" y="21"/>
                    </a:lnTo>
                    <a:lnTo>
                      <a:pt x="7" y="21"/>
                    </a:lnTo>
                    <a:lnTo>
                      <a:pt x="16" y="26"/>
                    </a:lnTo>
                    <a:lnTo>
                      <a:pt x="23" y="26"/>
                    </a:lnTo>
                    <a:lnTo>
                      <a:pt x="28" y="28"/>
                    </a:lnTo>
                    <a:lnTo>
                      <a:pt x="43" y="28"/>
                    </a:lnTo>
                    <a:lnTo>
                      <a:pt x="47" y="31"/>
                    </a:lnTo>
                    <a:lnTo>
                      <a:pt x="64" y="31"/>
                    </a:lnTo>
                    <a:lnTo>
                      <a:pt x="105" y="33"/>
                    </a:lnTo>
                    <a:lnTo>
                      <a:pt x="139" y="28"/>
                    </a:lnTo>
                    <a:lnTo>
                      <a:pt x="131" y="26"/>
                    </a:lnTo>
                    <a:lnTo>
                      <a:pt x="122" y="21"/>
                    </a:lnTo>
                    <a:lnTo>
                      <a:pt x="117" y="19"/>
                    </a:lnTo>
                    <a:lnTo>
                      <a:pt x="103" y="12"/>
                    </a:lnTo>
                    <a:lnTo>
                      <a:pt x="98" y="7"/>
                    </a:lnTo>
                    <a:lnTo>
                      <a:pt x="67" y="7"/>
                    </a:lnTo>
                    <a:lnTo>
                      <a:pt x="64" y="4"/>
                    </a:lnTo>
                    <a:lnTo>
                      <a:pt x="50" y="4"/>
                    </a:lnTo>
                    <a:lnTo>
                      <a:pt x="45" y="2"/>
                    </a:lnTo>
                    <a:lnTo>
                      <a:pt x="40" y="2"/>
                    </a:lnTo>
                    <a:lnTo>
                      <a:pt x="38" y="0"/>
                    </a:lnTo>
                    <a:lnTo>
                      <a:pt x="28" y="0"/>
                    </a:lnTo>
                    <a:lnTo>
                      <a:pt x="16" y="4"/>
                    </a:lnTo>
                    <a:lnTo>
                      <a:pt x="2" y="12"/>
                    </a:lnTo>
                    <a:lnTo>
                      <a:pt x="0"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8" name="Freeform 5784"/>
              <p:cNvSpPr>
                <a:spLocks/>
              </p:cNvSpPr>
              <p:nvPr/>
            </p:nvSpPr>
            <p:spPr bwMode="auto">
              <a:xfrm>
                <a:off x="7708" y="7874"/>
                <a:ext cx="53" cy="19"/>
              </a:xfrm>
              <a:custGeom>
                <a:avLst/>
                <a:gdLst/>
                <a:ahLst/>
                <a:cxnLst>
                  <a:cxn ang="0">
                    <a:pos x="21" y="2"/>
                  </a:cxn>
                  <a:cxn ang="0">
                    <a:pos x="0" y="0"/>
                  </a:cxn>
                  <a:cxn ang="0">
                    <a:pos x="4" y="4"/>
                  </a:cxn>
                  <a:cxn ang="0">
                    <a:pos x="9" y="7"/>
                  </a:cxn>
                  <a:cxn ang="0">
                    <a:pos x="14" y="11"/>
                  </a:cxn>
                  <a:cxn ang="0">
                    <a:pos x="19" y="14"/>
                  </a:cxn>
                  <a:cxn ang="0">
                    <a:pos x="23" y="14"/>
                  </a:cxn>
                  <a:cxn ang="0">
                    <a:pos x="26" y="16"/>
                  </a:cxn>
                  <a:cxn ang="0">
                    <a:pos x="33" y="16"/>
                  </a:cxn>
                  <a:cxn ang="0">
                    <a:pos x="36" y="19"/>
                  </a:cxn>
                  <a:cxn ang="0">
                    <a:pos x="52" y="19"/>
                  </a:cxn>
                  <a:cxn ang="0">
                    <a:pos x="47" y="16"/>
                  </a:cxn>
                  <a:cxn ang="0">
                    <a:pos x="43" y="14"/>
                  </a:cxn>
                  <a:cxn ang="0">
                    <a:pos x="43" y="11"/>
                  </a:cxn>
                  <a:cxn ang="0">
                    <a:pos x="33" y="2"/>
                  </a:cxn>
                  <a:cxn ang="0">
                    <a:pos x="21" y="2"/>
                  </a:cxn>
                </a:cxnLst>
                <a:rect l="0" t="0" r="r" b="b"/>
                <a:pathLst>
                  <a:path w="53" h="19">
                    <a:moveTo>
                      <a:pt x="21" y="2"/>
                    </a:moveTo>
                    <a:lnTo>
                      <a:pt x="0" y="0"/>
                    </a:lnTo>
                    <a:lnTo>
                      <a:pt x="4" y="4"/>
                    </a:lnTo>
                    <a:lnTo>
                      <a:pt x="9" y="7"/>
                    </a:lnTo>
                    <a:lnTo>
                      <a:pt x="14" y="11"/>
                    </a:lnTo>
                    <a:lnTo>
                      <a:pt x="19" y="14"/>
                    </a:lnTo>
                    <a:lnTo>
                      <a:pt x="23" y="14"/>
                    </a:lnTo>
                    <a:lnTo>
                      <a:pt x="26" y="16"/>
                    </a:lnTo>
                    <a:lnTo>
                      <a:pt x="33" y="16"/>
                    </a:lnTo>
                    <a:lnTo>
                      <a:pt x="36" y="19"/>
                    </a:lnTo>
                    <a:lnTo>
                      <a:pt x="52" y="19"/>
                    </a:lnTo>
                    <a:lnTo>
                      <a:pt x="47" y="16"/>
                    </a:lnTo>
                    <a:lnTo>
                      <a:pt x="43" y="14"/>
                    </a:lnTo>
                    <a:lnTo>
                      <a:pt x="43" y="11"/>
                    </a:lnTo>
                    <a:lnTo>
                      <a:pt x="33" y="2"/>
                    </a:lnTo>
                    <a:lnTo>
                      <a:pt x="21"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9" name="Freeform 5785"/>
              <p:cNvSpPr>
                <a:spLocks/>
              </p:cNvSpPr>
              <p:nvPr/>
            </p:nvSpPr>
            <p:spPr bwMode="auto">
              <a:xfrm>
                <a:off x="7689" y="7888"/>
                <a:ext cx="111" cy="36"/>
              </a:xfrm>
              <a:custGeom>
                <a:avLst/>
                <a:gdLst/>
                <a:ahLst/>
                <a:cxnLst>
                  <a:cxn ang="0">
                    <a:pos x="7" y="23"/>
                  </a:cxn>
                  <a:cxn ang="0">
                    <a:pos x="11" y="26"/>
                  </a:cxn>
                  <a:cxn ang="0">
                    <a:pos x="16" y="26"/>
                  </a:cxn>
                  <a:cxn ang="0">
                    <a:pos x="21" y="28"/>
                  </a:cxn>
                  <a:cxn ang="0">
                    <a:pos x="28" y="31"/>
                  </a:cxn>
                  <a:cxn ang="0">
                    <a:pos x="40" y="31"/>
                  </a:cxn>
                  <a:cxn ang="0">
                    <a:pos x="47" y="33"/>
                  </a:cxn>
                  <a:cxn ang="0">
                    <a:pos x="67" y="33"/>
                  </a:cxn>
                  <a:cxn ang="0">
                    <a:pos x="71" y="36"/>
                  </a:cxn>
                  <a:cxn ang="0">
                    <a:pos x="110" y="36"/>
                  </a:cxn>
                  <a:cxn ang="0">
                    <a:pos x="95" y="26"/>
                  </a:cxn>
                  <a:cxn ang="0">
                    <a:pos x="83" y="7"/>
                  </a:cxn>
                  <a:cxn ang="0">
                    <a:pos x="64" y="7"/>
                  </a:cxn>
                  <a:cxn ang="0">
                    <a:pos x="38" y="4"/>
                  </a:cxn>
                  <a:cxn ang="0">
                    <a:pos x="28" y="0"/>
                  </a:cxn>
                  <a:cxn ang="0">
                    <a:pos x="14" y="7"/>
                  </a:cxn>
                  <a:cxn ang="0">
                    <a:pos x="0" y="16"/>
                  </a:cxn>
                  <a:cxn ang="0">
                    <a:pos x="2" y="21"/>
                  </a:cxn>
                  <a:cxn ang="0">
                    <a:pos x="7" y="23"/>
                  </a:cxn>
                </a:cxnLst>
                <a:rect l="0" t="0" r="r" b="b"/>
                <a:pathLst>
                  <a:path w="111" h="36">
                    <a:moveTo>
                      <a:pt x="7" y="23"/>
                    </a:moveTo>
                    <a:lnTo>
                      <a:pt x="11" y="26"/>
                    </a:lnTo>
                    <a:lnTo>
                      <a:pt x="16" y="26"/>
                    </a:lnTo>
                    <a:lnTo>
                      <a:pt x="21" y="28"/>
                    </a:lnTo>
                    <a:lnTo>
                      <a:pt x="28" y="31"/>
                    </a:lnTo>
                    <a:lnTo>
                      <a:pt x="40" y="31"/>
                    </a:lnTo>
                    <a:lnTo>
                      <a:pt x="47" y="33"/>
                    </a:lnTo>
                    <a:lnTo>
                      <a:pt x="67" y="33"/>
                    </a:lnTo>
                    <a:lnTo>
                      <a:pt x="71" y="36"/>
                    </a:lnTo>
                    <a:lnTo>
                      <a:pt x="110" y="36"/>
                    </a:lnTo>
                    <a:lnTo>
                      <a:pt x="95" y="26"/>
                    </a:lnTo>
                    <a:lnTo>
                      <a:pt x="83" y="7"/>
                    </a:lnTo>
                    <a:lnTo>
                      <a:pt x="64" y="7"/>
                    </a:lnTo>
                    <a:lnTo>
                      <a:pt x="38" y="4"/>
                    </a:lnTo>
                    <a:lnTo>
                      <a:pt x="28" y="0"/>
                    </a:lnTo>
                    <a:lnTo>
                      <a:pt x="14" y="7"/>
                    </a:lnTo>
                    <a:lnTo>
                      <a:pt x="0" y="16"/>
                    </a:lnTo>
                    <a:lnTo>
                      <a:pt x="2" y="21"/>
                    </a:lnTo>
                    <a:lnTo>
                      <a:pt x="7" y="23"/>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0" name="Freeform 5786"/>
              <p:cNvSpPr>
                <a:spLocks/>
              </p:cNvSpPr>
              <p:nvPr/>
            </p:nvSpPr>
            <p:spPr bwMode="auto">
              <a:xfrm>
                <a:off x="7579" y="7761"/>
                <a:ext cx="36" cy="7"/>
              </a:xfrm>
              <a:custGeom>
                <a:avLst/>
                <a:gdLst/>
                <a:ahLst/>
                <a:cxnLst>
                  <a:cxn ang="0">
                    <a:pos x="21" y="4"/>
                  </a:cxn>
                  <a:cxn ang="0">
                    <a:pos x="16" y="0"/>
                  </a:cxn>
                  <a:cxn ang="0">
                    <a:pos x="12" y="2"/>
                  </a:cxn>
                  <a:cxn ang="0">
                    <a:pos x="12" y="4"/>
                  </a:cxn>
                  <a:cxn ang="0">
                    <a:pos x="0" y="4"/>
                  </a:cxn>
                  <a:cxn ang="0">
                    <a:pos x="0" y="7"/>
                  </a:cxn>
                  <a:cxn ang="0">
                    <a:pos x="36" y="7"/>
                  </a:cxn>
                  <a:cxn ang="0">
                    <a:pos x="36" y="2"/>
                  </a:cxn>
                  <a:cxn ang="0">
                    <a:pos x="21" y="4"/>
                  </a:cxn>
                </a:cxnLst>
                <a:rect l="0" t="0" r="r" b="b"/>
                <a:pathLst>
                  <a:path w="36" h="7">
                    <a:moveTo>
                      <a:pt x="21" y="4"/>
                    </a:moveTo>
                    <a:lnTo>
                      <a:pt x="16" y="0"/>
                    </a:lnTo>
                    <a:lnTo>
                      <a:pt x="12" y="2"/>
                    </a:lnTo>
                    <a:lnTo>
                      <a:pt x="12" y="4"/>
                    </a:lnTo>
                    <a:lnTo>
                      <a:pt x="0" y="4"/>
                    </a:lnTo>
                    <a:lnTo>
                      <a:pt x="0" y="7"/>
                    </a:lnTo>
                    <a:lnTo>
                      <a:pt x="36" y="7"/>
                    </a:lnTo>
                    <a:lnTo>
                      <a:pt x="36" y="2"/>
                    </a:lnTo>
                    <a:lnTo>
                      <a:pt x="21"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1" name="Freeform 5787"/>
              <p:cNvSpPr>
                <a:spLocks/>
              </p:cNvSpPr>
              <p:nvPr/>
            </p:nvSpPr>
            <p:spPr bwMode="auto">
              <a:xfrm>
                <a:off x="7576" y="7780"/>
                <a:ext cx="39" cy="96"/>
              </a:xfrm>
              <a:custGeom>
                <a:avLst/>
                <a:gdLst/>
                <a:ahLst/>
                <a:cxnLst>
                  <a:cxn ang="0">
                    <a:pos x="2" y="88"/>
                  </a:cxn>
                  <a:cxn ang="0">
                    <a:pos x="38" y="88"/>
                  </a:cxn>
                  <a:cxn ang="0">
                    <a:pos x="33" y="50"/>
                  </a:cxn>
                  <a:cxn ang="0">
                    <a:pos x="33" y="4"/>
                  </a:cxn>
                  <a:cxn ang="0">
                    <a:pos x="38" y="0"/>
                  </a:cxn>
                  <a:cxn ang="0">
                    <a:pos x="28" y="0"/>
                  </a:cxn>
                  <a:cxn ang="0">
                    <a:pos x="28" y="83"/>
                  </a:cxn>
                  <a:cxn ang="0">
                    <a:pos x="0" y="81"/>
                  </a:cxn>
                  <a:cxn ang="0">
                    <a:pos x="0" y="95"/>
                  </a:cxn>
                  <a:cxn ang="0">
                    <a:pos x="2" y="88"/>
                  </a:cxn>
                </a:cxnLst>
                <a:rect l="0" t="0" r="r" b="b"/>
                <a:pathLst>
                  <a:path w="39" h="96">
                    <a:moveTo>
                      <a:pt x="2" y="88"/>
                    </a:moveTo>
                    <a:lnTo>
                      <a:pt x="38" y="88"/>
                    </a:lnTo>
                    <a:lnTo>
                      <a:pt x="33" y="50"/>
                    </a:lnTo>
                    <a:lnTo>
                      <a:pt x="33" y="4"/>
                    </a:lnTo>
                    <a:lnTo>
                      <a:pt x="38" y="0"/>
                    </a:lnTo>
                    <a:lnTo>
                      <a:pt x="28" y="0"/>
                    </a:lnTo>
                    <a:lnTo>
                      <a:pt x="28" y="83"/>
                    </a:lnTo>
                    <a:lnTo>
                      <a:pt x="0" y="81"/>
                    </a:lnTo>
                    <a:lnTo>
                      <a:pt x="0" y="95"/>
                    </a:lnTo>
                    <a:lnTo>
                      <a:pt x="2" y="88"/>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2" name="Freeform 5788"/>
              <p:cNvSpPr>
                <a:spLocks/>
              </p:cNvSpPr>
              <p:nvPr/>
            </p:nvSpPr>
            <p:spPr bwMode="auto">
              <a:xfrm>
                <a:off x="7572" y="7768"/>
                <a:ext cx="48" cy="111"/>
              </a:xfrm>
              <a:custGeom>
                <a:avLst/>
                <a:gdLst/>
                <a:ahLst/>
                <a:cxnLst>
                  <a:cxn ang="0">
                    <a:pos x="0" y="9"/>
                  </a:cxn>
                  <a:cxn ang="0">
                    <a:pos x="0" y="110"/>
                  </a:cxn>
                  <a:cxn ang="0">
                    <a:pos x="4" y="110"/>
                  </a:cxn>
                  <a:cxn ang="0">
                    <a:pos x="4" y="16"/>
                  </a:cxn>
                  <a:cxn ang="0">
                    <a:pos x="47" y="9"/>
                  </a:cxn>
                  <a:cxn ang="0">
                    <a:pos x="47" y="2"/>
                  </a:cxn>
                  <a:cxn ang="0">
                    <a:pos x="0" y="0"/>
                  </a:cxn>
                  <a:cxn ang="0">
                    <a:pos x="0" y="9"/>
                  </a:cxn>
                </a:cxnLst>
                <a:rect l="0" t="0" r="r" b="b"/>
                <a:pathLst>
                  <a:path w="48" h="111">
                    <a:moveTo>
                      <a:pt x="0" y="9"/>
                    </a:moveTo>
                    <a:lnTo>
                      <a:pt x="0" y="110"/>
                    </a:lnTo>
                    <a:lnTo>
                      <a:pt x="4" y="110"/>
                    </a:lnTo>
                    <a:lnTo>
                      <a:pt x="4" y="16"/>
                    </a:lnTo>
                    <a:lnTo>
                      <a:pt x="47" y="9"/>
                    </a:lnTo>
                    <a:lnTo>
                      <a:pt x="47" y="2"/>
                    </a:lnTo>
                    <a:lnTo>
                      <a:pt x="0"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3" name="Freeform 5789"/>
              <p:cNvSpPr>
                <a:spLocks/>
              </p:cNvSpPr>
              <p:nvPr/>
            </p:nvSpPr>
            <p:spPr bwMode="auto">
              <a:xfrm>
                <a:off x="7579" y="7780"/>
                <a:ext cx="41" cy="94"/>
              </a:xfrm>
              <a:custGeom>
                <a:avLst/>
                <a:gdLst/>
                <a:ahLst/>
                <a:cxnLst>
                  <a:cxn ang="0">
                    <a:pos x="38" y="11"/>
                  </a:cxn>
                  <a:cxn ang="0">
                    <a:pos x="40" y="0"/>
                  </a:cxn>
                  <a:cxn ang="0">
                    <a:pos x="31" y="2"/>
                  </a:cxn>
                  <a:cxn ang="0">
                    <a:pos x="31" y="86"/>
                  </a:cxn>
                  <a:cxn ang="0">
                    <a:pos x="24" y="88"/>
                  </a:cxn>
                  <a:cxn ang="0">
                    <a:pos x="2" y="86"/>
                  </a:cxn>
                  <a:cxn ang="0">
                    <a:pos x="0" y="91"/>
                  </a:cxn>
                  <a:cxn ang="0">
                    <a:pos x="36" y="93"/>
                  </a:cxn>
                  <a:cxn ang="0">
                    <a:pos x="33" y="79"/>
                  </a:cxn>
                  <a:cxn ang="0">
                    <a:pos x="33" y="31"/>
                  </a:cxn>
                  <a:cxn ang="0">
                    <a:pos x="38" y="11"/>
                  </a:cxn>
                </a:cxnLst>
                <a:rect l="0" t="0" r="r" b="b"/>
                <a:pathLst>
                  <a:path w="41" h="94">
                    <a:moveTo>
                      <a:pt x="38" y="11"/>
                    </a:moveTo>
                    <a:lnTo>
                      <a:pt x="40" y="0"/>
                    </a:lnTo>
                    <a:lnTo>
                      <a:pt x="31" y="2"/>
                    </a:lnTo>
                    <a:lnTo>
                      <a:pt x="31" y="86"/>
                    </a:lnTo>
                    <a:lnTo>
                      <a:pt x="24" y="88"/>
                    </a:lnTo>
                    <a:lnTo>
                      <a:pt x="2" y="86"/>
                    </a:lnTo>
                    <a:lnTo>
                      <a:pt x="0" y="91"/>
                    </a:lnTo>
                    <a:lnTo>
                      <a:pt x="36" y="93"/>
                    </a:lnTo>
                    <a:lnTo>
                      <a:pt x="33" y="79"/>
                    </a:lnTo>
                    <a:lnTo>
                      <a:pt x="33" y="31"/>
                    </a:lnTo>
                    <a:lnTo>
                      <a:pt x="38" y="11"/>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4" name="Freeform 5790"/>
              <p:cNvSpPr>
                <a:spLocks/>
              </p:cNvSpPr>
              <p:nvPr/>
            </p:nvSpPr>
            <p:spPr bwMode="auto">
              <a:xfrm>
                <a:off x="7588" y="7788"/>
                <a:ext cx="5" cy="9"/>
              </a:xfrm>
              <a:custGeom>
                <a:avLst/>
                <a:gdLst/>
                <a:ahLst/>
                <a:cxnLst>
                  <a:cxn ang="0">
                    <a:pos x="2" y="0"/>
                  </a:cxn>
                  <a:cxn ang="0">
                    <a:pos x="0" y="0"/>
                  </a:cxn>
                  <a:cxn ang="0">
                    <a:pos x="0" y="9"/>
                  </a:cxn>
                  <a:cxn ang="0">
                    <a:pos x="4" y="9"/>
                  </a:cxn>
                  <a:cxn ang="0">
                    <a:pos x="4" y="2"/>
                  </a:cxn>
                  <a:cxn ang="0">
                    <a:pos x="2" y="0"/>
                  </a:cxn>
                </a:cxnLst>
                <a:rect l="0" t="0" r="r" b="b"/>
                <a:pathLst>
                  <a:path w="5" h="9">
                    <a:moveTo>
                      <a:pt x="2" y="0"/>
                    </a:moveTo>
                    <a:lnTo>
                      <a:pt x="0" y="0"/>
                    </a:lnTo>
                    <a:lnTo>
                      <a:pt x="0" y="9"/>
                    </a:lnTo>
                    <a:lnTo>
                      <a:pt x="4" y="9"/>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5" name="Freeform 5791"/>
              <p:cNvSpPr>
                <a:spLocks/>
              </p:cNvSpPr>
              <p:nvPr/>
            </p:nvSpPr>
            <p:spPr bwMode="auto">
              <a:xfrm>
                <a:off x="7588" y="7809"/>
                <a:ext cx="5" cy="10"/>
              </a:xfrm>
              <a:custGeom>
                <a:avLst/>
                <a:gdLst/>
                <a:ahLst/>
                <a:cxnLst>
                  <a:cxn ang="0">
                    <a:pos x="2" y="0"/>
                  </a:cxn>
                  <a:cxn ang="0">
                    <a:pos x="0" y="0"/>
                  </a:cxn>
                  <a:cxn ang="0">
                    <a:pos x="0" y="9"/>
                  </a:cxn>
                  <a:cxn ang="0">
                    <a:pos x="4" y="9"/>
                  </a:cxn>
                  <a:cxn ang="0">
                    <a:pos x="4" y="2"/>
                  </a:cxn>
                  <a:cxn ang="0">
                    <a:pos x="2" y="0"/>
                  </a:cxn>
                </a:cxnLst>
                <a:rect l="0" t="0" r="r" b="b"/>
                <a:pathLst>
                  <a:path w="5" h="10">
                    <a:moveTo>
                      <a:pt x="2" y="0"/>
                    </a:moveTo>
                    <a:lnTo>
                      <a:pt x="0" y="0"/>
                    </a:lnTo>
                    <a:lnTo>
                      <a:pt x="0" y="9"/>
                    </a:lnTo>
                    <a:lnTo>
                      <a:pt x="4" y="9"/>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6" name="Freeform 5792"/>
              <p:cNvSpPr>
                <a:spLocks/>
              </p:cNvSpPr>
              <p:nvPr/>
            </p:nvSpPr>
            <p:spPr bwMode="auto">
              <a:xfrm>
                <a:off x="7586" y="7788"/>
                <a:ext cx="7" cy="9"/>
              </a:xfrm>
              <a:custGeom>
                <a:avLst/>
                <a:gdLst/>
                <a:ahLst/>
                <a:cxnLst>
                  <a:cxn ang="0">
                    <a:pos x="2" y="0"/>
                  </a:cxn>
                  <a:cxn ang="0">
                    <a:pos x="0" y="0"/>
                  </a:cxn>
                  <a:cxn ang="0">
                    <a:pos x="0" y="7"/>
                  </a:cxn>
                  <a:cxn ang="0">
                    <a:pos x="2" y="9"/>
                  </a:cxn>
                  <a:cxn ang="0">
                    <a:pos x="7" y="7"/>
                  </a:cxn>
                  <a:cxn ang="0">
                    <a:pos x="7" y="2"/>
                  </a:cxn>
                  <a:cxn ang="0">
                    <a:pos x="2" y="0"/>
                  </a:cxn>
                </a:cxnLst>
                <a:rect l="0" t="0" r="r" b="b"/>
                <a:pathLst>
                  <a:path w="7" h="9">
                    <a:moveTo>
                      <a:pt x="2" y="0"/>
                    </a:moveTo>
                    <a:lnTo>
                      <a:pt x="0" y="0"/>
                    </a:lnTo>
                    <a:lnTo>
                      <a:pt x="0" y="7"/>
                    </a:lnTo>
                    <a:lnTo>
                      <a:pt x="2"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7" name="Freeform 5793"/>
              <p:cNvSpPr>
                <a:spLocks/>
              </p:cNvSpPr>
              <p:nvPr/>
            </p:nvSpPr>
            <p:spPr bwMode="auto">
              <a:xfrm>
                <a:off x="7586" y="7809"/>
                <a:ext cx="7" cy="10"/>
              </a:xfrm>
              <a:custGeom>
                <a:avLst/>
                <a:gdLst/>
                <a:ahLst/>
                <a:cxnLst>
                  <a:cxn ang="0">
                    <a:pos x="2" y="0"/>
                  </a:cxn>
                  <a:cxn ang="0">
                    <a:pos x="0" y="0"/>
                  </a:cxn>
                  <a:cxn ang="0">
                    <a:pos x="0" y="7"/>
                  </a:cxn>
                  <a:cxn ang="0">
                    <a:pos x="2" y="9"/>
                  </a:cxn>
                  <a:cxn ang="0">
                    <a:pos x="7" y="7"/>
                  </a:cxn>
                  <a:cxn ang="0">
                    <a:pos x="7" y="2"/>
                  </a:cxn>
                  <a:cxn ang="0">
                    <a:pos x="2" y="0"/>
                  </a:cxn>
                </a:cxnLst>
                <a:rect l="0" t="0" r="r" b="b"/>
                <a:pathLst>
                  <a:path w="7" h="10">
                    <a:moveTo>
                      <a:pt x="2" y="0"/>
                    </a:moveTo>
                    <a:lnTo>
                      <a:pt x="0" y="0"/>
                    </a:lnTo>
                    <a:lnTo>
                      <a:pt x="0" y="7"/>
                    </a:lnTo>
                    <a:lnTo>
                      <a:pt x="2" y="9"/>
                    </a:lnTo>
                    <a:lnTo>
                      <a:pt x="7"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8" name="Freeform 5794"/>
              <p:cNvSpPr>
                <a:spLocks/>
              </p:cNvSpPr>
              <p:nvPr/>
            </p:nvSpPr>
            <p:spPr bwMode="auto">
              <a:xfrm>
                <a:off x="7579" y="7696"/>
                <a:ext cx="7" cy="3"/>
              </a:xfrm>
              <a:custGeom>
                <a:avLst/>
                <a:gdLst/>
                <a:ahLst/>
                <a:cxnLst>
                  <a:cxn ang="0">
                    <a:pos x="2" y="0"/>
                  </a:cxn>
                  <a:cxn ang="0">
                    <a:pos x="2" y="0"/>
                  </a:cxn>
                  <a:cxn ang="0">
                    <a:pos x="0" y="2"/>
                  </a:cxn>
                  <a:cxn ang="0">
                    <a:pos x="4" y="2"/>
                  </a:cxn>
                  <a:cxn ang="0">
                    <a:pos x="7" y="0"/>
                  </a:cxn>
                  <a:cxn ang="0">
                    <a:pos x="2" y="0"/>
                  </a:cxn>
                </a:cxnLst>
                <a:rect l="0" t="0" r="r" b="b"/>
                <a:pathLst>
                  <a:path w="7" h="3">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9" name="Freeform 5795"/>
              <p:cNvSpPr>
                <a:spLocks/>
              </p:cNvSpPr>
              <p:nvPr/>
            </p:nvSpPr>
            <p:spPr bwMode="auto">
              <a:xfrm>
                <a:off x="7593" y="7694"/>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0" name="Freeform 5796"/>
              <p:cNvSpPr>
                <a:spLocks/>
              </p:cNvSpPr>
              <p:nvPr/>
            </p:nvSpPr>
            <p:spPr bwMode="auto">
              <a:xfrm>
                <a:off x="7608" y="7694"/>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1" name="Freeform 5797"/>
              <p:cNvSpPr>
                <a:spLocks/>
              </p:cNvSpPr>
              <p:nvPr/>
            </p:nvSpPr>
            <p:spPr bwMode="auto">
              <a:xfrm>
                <a:off x="7579" y="7696"/>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2" name="Freeform 5798"/>
              <p:cNvSpPr>
                <a:spLocks/>
              </p:cNvSpPr>
              <p:nvPr/>
            </p:nvSpPr>
            <p:spPr bwMode="auto">
              <a:xfrm>
                <a:off x="7593" y="7694"/>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3" name="Freeform 5799"/>
              <p:cNvSpPr>
                <a:spLocks/>
              </p:cNvSpPr>
              <p:nvPr/>
            </p:nvSpPr>
            <p:spPr bwMode="auto">
              <a:xfrm>
                <a:off x="7608" y="7694"/>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4" name="Freeform 5800"/>
              <p:cNvSpPr>
                <a:spLocks/>
              </p:cNvSpPr>
              <p:nvPr/>
            </p:nvSpPr>
            <p:spPr bwMode="auto">
              <a:xfrm>
                <a:off x="7581" y="7886"/>
                <a:ext cx="43" cy="14"/>
              </a:xfrm>
              <a:custGeom>
                <a:avLst/>
                <a:gdLst/>
                <a:ahLst/>
                <a:cxnLst>
                  <a:cxn ang="0">
                    <a:pos x="0" y="0"/>
                  </a:cxn>
                  <a:cxn ang="0">
                    <a:pos x="0" y="9"/>
                  </a:cxn>
                  <a:cxn ang="0">
                    <a:pos x="43" y="14"/>
                  </a:cxn>
                  <a:cxn ang="0">
                    <a:pos x="43" y="4"/>
                  </a:cxn>
                  <a:cxn ang="0">
                    <a:pos x="0" y="0"/>
                  </a:cxn>
                </a:cxnLst>
                <a:rect l="0" t="0" r="r" b="b"/>
                <a:pathLst>
                  <a:path w="43" h="14">
                    <a:moveTo>
                      <a:pt x="0" y="0"/>
                    </a:moveTo>
                    <a:lnTo>
                      <a:pt x="0" y="9"/>
                    </a:lnTo>
                    <a:lnTo>
                      <a:pt x="43" y="14"/>
                    </a:lnTo>
                    <a:lnTo>
                      <a:pt x="4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5" name="Freeform 5801"/>
              <p:cNvSpPr>
                <a:spLocks/>
              </p:cNvSpPr>
              <p:nvPr/>
            </p:nvSpPr>
            <p:spPr bwMode="auto">
              <a:xfrm>
                <a:off x="7792" y="7648"/>
                <a:ext cx="15" cy="171"/>
              </a:xfrm>
              <a:custGeom>
                <a:avLst/>
                <a:gdLst/>
                <a:ahLst/>
                <a:cxnLst>
                  <a:cxn ang="0">
                    <a:pos x="0" y="4"/>
                  </a:cxn>
                  <a:cxn ang="0">
                    <a:pos x="0" y="170"/>
                  </a:cxn>
                  <a:cxn ang="0">
                    <a:pos x="14" y="170"/>
                  </a:cxn>
                  <a:cxn ang="0">
                    <a:pos x="2" y="165"/>
                  </a:cxn>
                  <a:cxn ang="0">
                    <a:pos x="2" y="83"/>
                  </a:cxn>
                  <a:cxn ang="0">
                    <a:pos x="4" y="40"/>
                  </a:cxn>
                  <a:cxn ang="0">
                    <a:pos x="7" y="0"/>
                  </a:cxn>
                  <a:cxn ang="0">
                    <a:pos x="0" y="4"/>
                  </a:cxn>
                </a:cxnLst>
                <a:rect l="0" t="0" r="r" b="b"/>
                <a:pathLst>
                  <a:path w="15" h="171">
                    <a:moveTo>
                      <a:pt x="0" y="4"/>
                    </a:moveTo>
                    <a:lnTo>
                      <a:pt x="0" y="170"/>
                    </a:lnTo>
                    <a:lnTo>
                      <a:pt x="14" y="170"/>
                    </a:lnTo>
                    <a:lnTo>
                      <a:pt x="2" y="165"/>
                    </a:lnTo>
                    <a:lnTo>
                      <a:pt x="2" y="83"/>
                    </a:lnTo>
                    <a:lnTo>
                      <a:pt x="4" y="40"/>
                    </a:lnTo>
                    <a:lnTo>
                      <a:pt x="7" y="0"/>
                    </a:lnTo>
                    <a:lnTo>
                      <a:pt x="0" y="4"/>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6" name="Freeform 5802"/>
              <p:cNvSpPr>
                <a:spLocks/>
              </p:cNvSpPr>
              <p:nvPr/>
            </p:nvSpPr>
            <p:spPr bwMode="auto">
              <a:xfrm>
                <a:off x="7819" y="7826"/>
                <a:ext cx="72" cy="110"/>
              </a:xfrm>
              <a:custGeom>
                <a:avLst/>
                <a:gdLst/>
                <a:ahLst/>
                <a:cxnLst>
                  <a:cxn ang="0">
                    <a:pos x="9" y="2"/>
                  </a:cxn>
                  <a:cxn ang="0">
                    <a:pos x="9" y="2"/>
                  </a:cxn>
                  <a:cxn ang="0">
                    <a:pos x="4" y="26"/>
                  </a:cxn>
                  <a:cxn ang="0">
                    <a:pos x="0" y="74"/>
                  </a:cxn>
                  <a:cxn ang="0">
                    <a:pos x="0" y="103"/>
                  </a:cxn>
                  <a:cxn ang="0">
                    <a:pos x="40" y="110"/>
                  </a:cxn>
                  <a:cxn ang="0">
                    <a:pos x="72" y="103"/>
                  </a:cxn>
                  <a:cxn ang="0">
                    <a:pos x="72" y="64"/>
                  </a:cxn>
                  <a:cxn ang="0">
                    <a:pos x="69" y="52"/>
                  </a:cxn>
                  <a:cxn ang="0">
                    <a:pos x="69" y="40"/>
                  </a:cxn>
                  <a:cxn ang="0">
                    <a:pos x="64" y="16"/>
                  </a:cxn>
                  <a:cxn ang="0">
                    <a:pos x="62" y="2"/>
                  </a:cxn>
                  <a:cxn ang="0">
                    <a:pos x="36" y="0"/>
                  </a:cxn>
                  <a:cxn ang="0">
                    <a:pos x="9" y="2"/>
                  </a:cxn>
                </a:cxnLst>
                <a:rect l="0" t="0" r="r" b="b"/>
                <a:pathLst>
                  <a:path w="72" h="110">
                    <a:moveTo>
                      <a:pt x="9" y="2"/>
                    </a:moveTo>
                    <a:lnTo>
                      <a:pt x="9" y="2"/>
                    </a:lnTo>
                    <a:lnTo>
                      <a:pt x="4" y="26"/>
                    </a:lnTo>
                    <a:lnTo>
                      <a:pt x="0" y="74"/>
                    </a:lnTo>
                    <a:lnTo>
                      <a:pt x="0" y="103"/>
                    </a:lnTo>
                    <a:lnTo>
                      <a:pt x="40" y="110"/>
                    </a:lnTo>
                    <a:lnTo>
                      <a:pt x="72" y="103"/>
                    </a:lnTo>
                    <a:lnTo>
                      <a:pt x="72" y="64"/>
                    </a:lnTo>
                    <a:lnTo>
                      <a:pt x="69" y="52"/>
                    </a:lnTo>
                    <a:lnTo>
                      <a:pt x="69" y="40"/>
                    </a:lnTo>
                    <a:lnTo>
                      <a:pt x="64" y="16"/>
                    </a:lnTo>
                    <a:lnTo>
                      <a:pt x="62" y="2"/>
                    </a:lnTo>
                    <a:lnTo>
                      <a:pt x="36"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7" name="Freeform 5803"/>
              <p:cNvSpPr>
                <a:spLocks/>
              </p:cNvSpPr>
              <p:nvPr/>
            </p:nvSpPr>
            <p:spPr bwMode="auto">
              <a:xfrm>
                <a:off x="7819" y="7838"/>
                <a:ext cx="43" cy="86"/>
              </a:xfrm>
              <a:custGeom>
                <a:avLst/>
                <a:gdLst/>
                <a:ahLst/>
                <a:cxnLst>
                  <a:cxn ang="0">
                    <a:pos x="4" y="2"/>
                  </a:cxn>
                  <a:cxn ang="0">
                    <a:pos x="4" y="2"/>
                  </a:cxn>
                  <a:cxn ang="0">
                    <a:pos x="0" y="40"/>
                  </a:cxn>
                  <a:cxn ang="0">
                    <a:pos x="0" y="81"/>
                  </a:cxn>
                  <a:cxn ang="0">
                    <a:pos x="2" y="83"/>
                  </a:cxn>
                  <a:cxn ang="0">
                    <a:pos x="19" y="83"/>
                  </a:cxn>
                  <a:cxn ang="0">
                    <a:pos x="21" y="86"/>
                  </a:cxn>
                  <a:cxn ang="0">
                    <a:pos x="40" y="86"/>
                  </a:cxn>
                  <a:cxn ang="0">
                    <a:pos x="43" y="67"/>
                  </a:cxn>
                  <a:cxn ang="0">
                    <a:pos x="43" y="23"/>
                  </a:cxn>
                  <a:cxn ang="0">
                    <a:pos x="40" y="2"/>
                  </a:cxn>
                  <a:cxn ang="0">
                    <a:pos x="21" y="0"/>
                  </a:cxn>
                  <a:cxn ang="0">
                    <a:pos x="4" y="2"/>
                  </a:cxn>
                </a:cxnLst>
                <a:rect l="0" t="0" r="r" b="b"/>
                <a:pathLst>
                  <a:path w="43" h="86">
                    <a:moveTo>
                      <a:pt x="4" y="2"/>
                    </a:moveTo>
                    <a:lnTo>
                      <a:pt x="4" y="2"/>
                    </a:lnTo>
                    <a:lnTo>
                      <a:pt x="0" y="40"/>
                    </a:lnTo>
                    <a:lnTo>
                      <a:pt x="0" y="81"/>
                    </a:lnTo>
                    <a:lnTo>
                      <a:pt x="2" y="83"/>
                    </a:lnTo>
                    <a:lnTo>
                      <a:pt x="19" y="83"/>
                    </a:lnTo>
                    <a:lnTo>
                      <a:pt x="21" y="86"/>
                    </a:lnTo>
                    <a:lnTo>
                      <a:pt x="40" y="86"/>
                    </a:lnTo>
                    <a:lnTo>
                      <a:pt x="43" y="67"/>
                    </a:lnTo>
                    <a:lnTo>
                      <a:pt x="43" y="23"/>
                    </a:lnTo>
                    <a:lnTo>
                      <a:pt x="40" y="2"/>
                    </a:lnTo>
                    <a:lnTo>
                      <a:pt x="21"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8" name="Freeform 5804"/>
              <p:cNvSpPr>
                <a:spLocks/>
              </p:cNvSpPr>
              <p:nvPr/>
            </p:nvSpPr>
            <p:spPr bwMode="auto">
              <a:xfrm>
                <a:off x="7819" y="7838"/>
                <a:ext cx="41" cy="82"/>
              </a:xfrm>
              <a:custGeom>
                <a:avLst/>
                <a:gdLst/>
                <a:ahLst/>
                <a:cxnLst>
                  <a:cxn ang="0">
                    <a:pos x="7" y="2"/>
                  </a:cxn>
                  <a:cxn ang="0">
                    <a:pos x="7" y="2"/>
                  </a:cxn>
                  <a:cxn ang="0">
                    <a:pos x="2" y="21"/>
                  </a:cxn>
                  <a:cxn ang="0">
                    <a:pos x="0" y="38"/>
                  </a:cxn>
                  <a:cxn ang="0">
                    <a:pos x="0" y="76"/>
                  </a:cxn>
                  <a:cxn ang="0">
                    <a:pos x="4" y="79"/>
                  </a:cxn>
                  <a:cxn ang="0">
                    <a:pos x="24" y="79"/>
                  </a:cxn>
                  <a:cxn ang="0">
                    <a:pos x="31" y="81"/>
                  </a:cxn>
                  <a:cxn ang="0">
                    <a:pos x="40" y="81"/>
                  </a:cxn>
                  <a:cxn ang="0">
                    <a:pos x="40" y="2"/>
                  </a:cxn>
                  <a:cxn ang="0">
                    <a:pos x="33" y="2"/>
                  </a:cxn>
                  <a:cxn ang="0">
                    <a:pos x="31" y="0"/>
                  </a:cxn>
                  <a:cxn ang="0">
                    <a:pos x="9" y="0"/>
                  </a:cxn>
                  <a:cxn ang="0">
                    <a:pos x="7" y="2"/>
                  </a:cxn>
                </a:cxnLst>
                <a:rect l="0" t="0" r="r" b="b"/>
                <a:pathLst>
                  <a:path w="41" h="82">
                    <a:moveTo>
                      <a:pt x="7" y="2"/>
                    </a:moveTo>
                    <a:lnTo>
                      <a:pt x="7" y="2"/>
                    </a:lnTo>
                    <a:lnTo>
                      <a:pt x="2" y="21"/>
                    </a:lnTo>
                    <a:lnTo>
                      <a:pt x="0" y="38"/>
                    </a:lnTo>
                    <a:lnTo>
                      <a:pt x="0" y="76"/>
                    </a:lnTo>
                    <a:lnTo>
                      <a:pt x="4" y="79"/>
                    </a:lnTo>
                    <a:lnTo>
                      <a:pt x="24" y="79"/>
                    </a:lnTo>
                    <a:lnTo>
                      <a:pt x="31" y="81"/>
                    </a:lnTo>
                    <a:lnTo>
                      <a:pt x="40" y="81"/>
                    </a:lnTo>
                    <a:lnTo>
                      <a:pt x="40" y="2"/>
                    </a:lnTo>
                    <a:lnTo>
                      <a:pt x="33" y="2"/>
                    </a:lnTo>
                    <a:lnTo>
                      <a:pt x="31" y="0"/>
                    </a:lnTo>
                    <a:lnTo>
                      <a:pt x="9" y="0"/>
                    </a:lnTo>
                    <a:lnTo>
                      <a:pt x="7" y="2"/>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9" name="Freeform 5805"/>
              <p:cNvSpPr>
                <a:spLocks/>
              </p:cNvSpPr>
              <p:nvPr/>
            </p:nvSpPr>
            <p:spPr bwMode="auto">
              <a:xfrm>
                <a:off x="7819" y="7838"/>
                <a:ext cx="41" cy="74"/>
              </a:xfrm>
              <a:custGeom>
                <a:avLst/>
                <a:gdLst/>
                <a:ahLst/>
                <a:cxnLst>
                  <a:cxn ang="0">
                    <a:pos x="4" y="74"/>
                  </a:cxn>
                  <a:cxn ang="0">
                    <a:pos x="38" y="74"/>
                  </a:cxn>
                  <a:cxn ang="0">
                    <a:pos x="40" y="57"/>
                  </a:cxn>
                  <a:cxn ang="0">
                    <a:pos x="40" y="19"/>
                  </a:cxn>
                  <a:cxn ang="0">
                    <a:pos x="38" y="2"/>
                  </a:cxn>
                  <a:cxn ang="0">
                    <a:pos x="33" y="2"/>
                  </a:cxn>
                  <a:cxn ang="0">
                    <a:pos x="31" y="0"/>
                  </a:cxn>
                  <a:cxn ang="0">
                    <a:pos x="9" y="0"/>
                  </a:cxn>
                  <a:cxn ang="0">
                    <a:pos x="7" y="2"/>
                  </a:cxn>
                  <a:cxn ang="0">
                    <a:pos x="2" y="19"/>
                  </a:cxn>
                  <a:cxn ang="0">
                    <a:pos x="2" y="36"/>
                  </a:cxn>
                  <a:cxn ang="0">
                    <a:pos x="0" y="52"/>
                  </a:cxn>
                  <a:cxn ang="0">
                    <a:pos x="0" y="71"/>
                  </a:cxn>
                  <a:cxn ang="0">
                    <a:pos x="4" y="74"/>
                  </a:cxn>
                </a:cxnLst>
                <a:rect l="0" t="0" r="r" b="b"/>
                <a:pathLst>
                  <a:path w="41" h="74">
                    <a:moveTo>
                      <a:pt x="4" y="74"/>
                    </a:moveTo>
                    <a:lnTo>
                      <a:pt x="38" y="74"/>
                    </a:lnTo>
                    <a:lnTo>
                      <a:pt x="40" y="57"/>
                    </a:lnTo>
                    <a:lnTo>
                      <a:pt x="40" y="19"/>
                    </a:lnTo>
                    <a:lnTo>
                      <a:pt x="38" y="2"/>
                    </a:lnTo>
                    <a:lnTo>
                      <a:pt x="33" y="2"/>
                    </a:lnTo>
                    <a:lnTo>
                      <a:pt x="31" y="0"/>
                    </a:lnTo>
                    <a:lnTo>
                      <a:pt x="9" y="0"/>
                    </a:lnTo>
                    <a:lnTo>
                      <a:pt x="7" y="2"/>
                    </a:lnTo>
                    <a:lnTo>
                      <a:pt x="2" y="19"/>
                    </a:lnTo>
                    <a:lnTo>
                      <a:pt x="2" y="36"/>
                    </a:lnTo>
                    <a:lnTo>
                      <a:pt x="0" y="52"/>
                    </a:lnTo>
                    <a:lnTo>
                      <a:pt x="0" y="71"/>
                    </a:lnTo>
                    <a:lnTo>
                      <a:pt x="4" y="74"/>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0" name="Freeform 5806"/>
              <p:cNvSpPr>
                <a:spLocks/>
              </p:cNvSpPr>
              <p:nvPr/>
            </p:nvSpPr>
            <p:spPr bwMode="auto">
              <a:xfrm>
                <a:off x="7821" y="7838"/>
                <a:ext cx="39" cy="70"/>
              </a:xfrm>
              <a:custGeom>
                <a:avLst/>
                <a:gdLst/>
                <a:ahLst/>
                <a:cxnLst>
                  <a:cxn ang="0">
                    <a:pos x="4" y="2"/>
                  </a:cxn>
                  <a:cxn ang="0">
                    <a:pos x="4" y="2"/>
                  </a:cxn>
                  <a:cxn ang="0">
                    <a:pos x="0" y="19"/>
                  </a:cxn>
                  <a:cxn ang="0">
                    <a:pos x="0" y="67"/>
                  </a:cxn>
                  <a:cxn ang="0">
                    <a:pos x="2" y="67"/>
                  </a:cxn>
                  <a:cxn ang="0">
                    <a:pos x="7" y="69"/>
                  </a:cxn>
                  <a:cxn ang="0">
                    <a:pos x="36" y="69"/>
                  </a:cxn>
                  <a:cxn ang="0">
                    <a:pos x="36" y="52"/>
                  </a:cxn>
                  <a:cxn ang="0">
                    <a:pos x="38" y="36"/>
                  </a:cxn>
                  <a:cxn ang="0">
                    <a:pos x="36" y="19"/>
                  </a:cxn>
                  <a:cxn ang="0">
                    <a:pos x="36" y="2"/>
                  </a:cxn>
                  <a:cxn ang="0">
                    <a:pos x="28" y="2"/>
                  </a:cxn>
                  <a:cxn ang="0">
                    <a:pos x="26" y="0"/>
                  </a:cxn>
                  <a:cxn ang="0">
                    <a:pos x="7" y="0"/>
                  </a:cxn>
                  <a:cxn ang="0">
                    <a:pos x="4" y="2"/>
                  </a:cxn>
                </a:cxnLst>
                <a:rect l="0" t="0" r="r" b="b"/>
                <a:pathLst>
                  <a:path w="39" h="70">
                    <a:moveTo>
                      <a:pt x="4" y="2"/>
                    </a:moveTo>
                    <a:lnTo>
                      <a:pt x="4" y="2"/>
                    </a:lnTo>
                    <a:lnTo>
                      <a:pt x="0" y="19"/>
                    </a:lnTo>
                    <a:lnTo>
                      <a:pt x="0" y="67"/>
                    </a:lnTo>
                    <a:lnTo>
                      <a:pt x="2" y="67"/>
                    </a:lnTo>
                    <a:lnTo>
                      <a:pt x="7" y="69"/>
                    </a:lnTo>
                    <a:lnTo>
                      <a:pt x="36" y="69"/>
                    </a:lnTo>
                    <a:lnTo>
                      <a:pt x="36" y="52"/>
                    </a:lnTo>
                    <a:lnTo>
                      <a:pt x="38" y="36"/>
                    </a:lnTo>
                    <a:lnTo>
                      <a:pt x="36" y="19"/>
                    </a:lnTo>
                    <a:lnTo>
                      <a:pt x="36" y="2"/>
                    </a:lnTo>
                    <a:lnTo>
                      <a:pt x="28" y="2"/>
                    </a:lnTo>
                    <a:lnTo>
                      <a:pt x="26" y="0"/>
                    </a:lnTo>
                    <a:lnTo>
                      <a:pt x="7" y="0"/>
                    </a:lnTo>
                    <a:lnTo>
                      <a:pt x="4"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1" name="Freeform 5807"/>
              <p:cNvSpPr>
                <a:spLocks/>
              </p:cNvSpPr>
              <p:nvPr/>
            </p:nvSpPr>
            <p:spPr bwMode="auto">
              <a:xfrm>
                <a:off x="7821" y="7838"/>
                <a:ext cx="36" cy="65"/>
              </a:xfrm>
              <a:custGeom>
                <a:avLst/>
                <a:gdLst/>
                <a:ahLst/>
                <a:cxnLst>
                  <a:cxn ang="0">
                    <a:pos x="4" y="2"/>
                  </a:cxn>
                  <a:cxn ang="0">
                    <a:pos x="4" y="2"/>
                  </a:cxn>
                  <a:cxn ang="0">
                    <a:pos x="0" y="31"/>
                  </a:cxn>
                  <a:cxn ang="0">
                    <a:pos x="0" y="62"/>
                  </a:cxn>
                  <a:cxn ang="0">
                    <a:pos x="4" y="62"/>
                  </a:cxn>
                  <a:cxn ang="0">
                    <a:pos x="7" y="64"/>
                  </a:cxn>
                  <a:cxn ang="0">
                    <a:pos x="36" y="64"/>
                  </a:cxn>
                  <a:cxn ang="0">
                    <a:pos x="36" y="2"/>
                  </a:cxn>
                  <a:cxn ang="0">
                    <a:pos x="28" y="2"/>
                  </a:cxn>
                  <a:cxn ang="0">
                    <a:pos x="26" y="0"/>
                  </a:cxn>
                  <a:cxn ang="0">
                    <a:pos x="7" y="0"/>
                  </a:cxn>
                  <a:cxn ang="0">
                    <a:pos x="4" y="2"/>
                  </a:cxn>
                </a:cxnLst>
                <a:rect l="0" t="0" r="r" b="b"/>
                <a:pathLst>
                  <a:path w="36" h="65">
                    <a:moveTo>
                      <a:pt x="4" y="2"/>
                    </a:moveTo>
                    <a:lnTo>
                      <a:pt x="4" y="2"/>
                    </a:lnTo>
                    <a:lnTo>
                      <a:pt x="0" y="31"/>
                    </a:lnTo>
                    <a:lnTo>
                      <a:pt x="0" y="62"/>
                    </a:lnTo>
                    <a:lnTo>
                      <a:pt x="4" y="62"/>
                    </a:lnTo>
                    <a:lnTo>
                      <a:pt x="7" y="64"/>
                    </a:lnTo>
                    <a:lnTo>
                      <a:pt x="36" y="64"/>
                    </a:lnTo>
                    <a:lnTo>
                      <a:pt x="36" y="2"/>
                    </a:lnTo>
                    <a:lnTo>
                      <a:pt x="28" y="2"/>
                    </a:lnTo>
                    <a:lnTo>
                      <a:pt x="26" y="0"/>
                    </a:lnTo>
                    <a:lnTo>
                      <a:pt x="7" y="0"/>
                    </a:lnTo>
                    <a:lnTo>
                      <a:pt x="4"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2" name="Freeform 5808"/>
              <p:cNvSpPr>
                <a:spLocks/>
              </p:cNvSpPr>
              <p:nvPr/>
            </p:nvSpPr>
            <p:spPr bwMode="auto">
              <a:xfrm>
                <a:off x="7821" y="7838"/>
                <a:ext cx="34" cy="60"/>
              </a:xfrm>
              <a:custGeom>
                <a:avLst/>
                <a:gdLst/>
                <a:ahLst/>
                <a:cxnLst>
                  <a:cxn ang="0">
                    <a:pos x="33" y="2"/>
                  </a:cxn>
                  <a:cxn ang="0">
                    <a:pos x="28" y="2"/>
                  </a:cxn>
                  <a:cxn ang="0">
                    <a:pos x="26" y="0"/>
                  </a:cxn>
                  <a:cxn ang="0">
                    <a:pos x="7" y="0"/>
                  </a:cxn>
                  <a:cxn ang="0">
                    <a:pos x="4" y="2"/>
                  </a:cxn>
                  <a:cxn ang="0">
                    <a:pos x="2" y="16"/>
                  </a:cxn>
                  <a:cxn ang="0">
                    <a:pos x="0" y="28"/>
                  </a:cxn>
                  <a:cxn ang="0">
                    <a:pos x="0" y="57"/>
                  </a:cxn>
                  <a:cxn ang="0">
                    <a:pos x="7" y="57"/>
                  </a:cxn>
                  <a:cxn ang="0">
                    <a:pos x="12" y="60"/>
                  </a:cxn>
                  <a:cxn ang="0">
                    <a:pos x="33" y="60"/>
                  </a:cxn>
                  <a:cxn ang="0">
                    <a:pos x="33" y="2"/>
                  </a:cxn>
                </a:cxnLst>
                <a:rect l="0" t="0" r="r" b="b"/>
                <a:pathLst>
                  <a:path w="34" h="60">
                    <a:moveTo>
                      <a:pt x="33" y="2"/>
                    </a:moveTo>
                    <a:lnTo>
                      <a:pt x="28" y="2"/>
                    </a:lnTo>
                    <a:lnTo>
                      <a:pt x="26" y="0"/>
                    </a:lnTo>
                    <a:lnTo>
                      <a:pt x="7" y="0"/>
                    </a:lnTo>
                    <a:lnTo>
                      <a:pt x="4" y="2"/>
                    </a:lnTo>
                    <a:lnTo>
                      <a:pt x="2" y="16"/>
                    </a:lnTo>
                    <a:lnTo>
                      <a:pt x="0" y="28"/>
                    </a:lnTo>
                    <a:lnTo>
                      <a:pt x="0" y="57"/>
                    </a:lnTo>
                    <a:lnTo>
                      <a:pt x="7" y="57"/>
                    </a:lnTo>
                    <a:lnTo>
                      <a:pt x="12" y="60"/>
                    </a:lnTo>
                    <a:lnTo>
                      <a:pt x="33" y="60"/>
                    </a:lnTo>
                    <a:lnTo>
                      <a:pt x="33" y="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3" name="Freeform 5809"/>
              <p:cNvSpPr>
                <a:spLocks/>
              </p:cNvSpPr>
              <p:nvPr/>
            </p:nvSpPr>
            <p:spPr bwMode="auto">
              <a:xfrm>
                <a:off x="7821" y="7838"/>
                <a:ext cx="34" cy="55"/>
              </a:xfrm>
              <a:custGeom>
                <a:avLst/>
                <a:gdLst/>
                <a:ahLst/>
                <a:cxnLst>
                  <a:cxn ang="0">
                    <a:pos x="4" y="2"/>
                  </a:cxn>
                  <a:cxn ang="0">
                    <a:pos x="4" y="2"/>
                  </a:cxn>
                  <a:cxn ang="0">
                    <a:pos x="0" y="26"/>
                  </a:cxn>
                  <a:cxn ang="0">
                    <a:pos x="0" y="52"/>
                  </a:cxn>
                  <a:cxn ang="0">
                    <a:pos x="4" y="52"/>
                  </a:cxn>
                  <a:cxn ang="0">
                    <a:pos x="7" y="55"/>
                  </a:cxn>
                  <a:cxn ang="0">
                    <a:pos x="33" y="55"/>
                  </a:cxn>
                  <a:cxn ang="0">
                    <a:pos x="33" y="2"/>
                  </a:cxn>
                  <a:cxn ang="0">
                    <a:pos x="26" y="2"/>
                  </a:cxn>
                  <a:cxn ang="0">
                    <a:pos x="26" y="0"/>
                  </a:cxn>
                  <a:cxn ang="0">
                    <a:pos x="7" y="0"/>
                  </a:cxn>
                  <a:cxn ang="0">
                    <a:pos x="4" y="2"/>
                  </a:cxn>
                </a:cxnLst>
                <a:rect l="0" t="0" r="r" b="b"/>
                <a:pathLst>
                  <a:path w="34" h="55">
                    <a:moveTo>
                      <a:pt x="4" y="2"/>
                    </a:moveTo>
                    <a:lnTo>
                      <a:pt x="4" y="2"/>
                    </a:lnTo>
                    <a:lnTo>
                      <a:pt x="0" y="26"/>
                    </a:lnTo>
                    <a:lnTo>
                      <a:pt x="0" y="52"/>
                    </a:lnTo>
                    <a:lnTo>
                      <a:pt x="4" y="52"/>
                    </a:lnTo>
                    <a:lnTo>
                      <a:pt x="7" y="55"/>
                    </a:lnTo>
                    <a:lnTo>
                      <a:pt x="33" y="55"/>
                    </a:lnTo>
                    <a:lnTo>
                      <a:pt x="33" y="2"/>
                    </a:lnTo>
                    <a:lnTo>
                      <a:pt x="26" y="2"/>
                    </a:lnTo>
                    <a:lnTo>
                      <a:pt x="26" y="0"/>
                    </a:lnTo>
                    <a:lnTo>
                      <a:pt x="7" y="0"/>
                    </a:lnTo>
                    <a:lnTo>
                      <a:pt x="4"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4" name="Freeform 5810"/>
              <p:cNvSpPr>
                <a:spLocks/>
              </p:cNvSpPr>
              <p:nvPr/>
            </p:nvSpPr>
            <p:spPr bwMode="auto">
              <a:xfrm>
                <a:off x="7824" y="7838"/>
                <a:ext cx="31" cy="50"/>
              </a:xfrm>
              <a:custGeom>
                <a:avLst/>
                <a:gdLst/>
                <a:ahLst/>
                <a:cxnLst>
                  <a:cxn ang="0">
                    <a:pos x="2" y="2"/>
                  </a:cxn>
                  <a:cxn ang="0">
                    <a:pos x="2" y="2"/>
                  </a:cxn>
                  <a:cxn ang="0">
                    <a:pos x="0" y="14"/>
                  </a:cxn>
                  <a:cxn ang="0">
                    <a:pos x="0" y="47"/>
                  </a:cxn>
                  <a:cxn ang="0">
                    <a:pos x="7" y="47"/>
                  </a:cxn>
                  <a:cxn ang="0">
                    <a:pos x="9" y="50"/>
                  </a:cxn>
                  <a:cxn ang="0">
                    <a:pos x="28" y="50"/>
                  </a:cxn>
                  <a:cxn ang="0">
                    <a:pos x="31" y="38"/>
                  </a:cxn>
                  <a:cxn ang="0">
                    <a:pos x="31" y="14"/>
                  </a:cxn>
                  <a:cxn ang="0">
                    <a:pos x="28" y="2"/>
                  </a:cxn>
                  <a:cxn ang="0">
                    <a:pos x="23" y="2"/>
                  </a:cxn>
                  <a:cxn ang="0">
                    <a:pos x="21" y="0"/>
                  </a:cxn>
                  <a:cxn ang="0">
                    <a:pos x="4" y="0"/>
                  </a:cxn>
                  <a:cxn ang="0">
                    <a:pos x="2" y="2"/>
                  </a:cxn>
                </a:cxnLst>
                <a:rect l="0" t="0" r="r" b="b"/>
                <a:pathLst>
                  <a:path w="31" h="50">
                    <a:moveTo>
                      <a:pt x="2" y="2"/>
                    </a:moveTo>
                    <a:lnTo>
                      <a:pt x="2" y="2"/>
                    </a:lnTo>
                    <a:lnTo>
                      <a:pt x="0" y="14"/>
                    </a:lnTo>
                    <a:lnTo>
                      <a:pt x="0" y="47"/>
                    </a:lnTo>
                    <a:lnTo>
                      <a:pt x="7" y="47"/>
                    </a:lnTo>
                    <a:lnTo>
                      <a:pt x="9" y="50"/>
                    </a:lnTo>
                    <a:lnTo>
                      <a:pt x="28" y="50"/>
                    </a:lnTo>
                    <a:lnTo>
                      <a:pt x="31" y="38"/>
                    </a:lnTo>
                    <a:lnTo>
                      <a:pt x="31" y="14"/>
                    </a:lnTo>
                    <a:lnTo>
                      <a:pt x="28" y="2"/>
                    </a:lnTo>
                    <a:lnTo>
                      <a:pt x="23" y="2"/>
                    </a:lnTo>
                    <a:lnTo>
                      <a:pt x="21" y="0"/>
                    </a:lnTo>
                    <a:lnTo>
                      <a:pt x="4" y="0"/>
                    </a:lnTo>
                    <a:lnTo>
                      <a:pt x="2" y="2"/>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5" name="Freeform 5811"/>
              <p:cNvSpPr>
                <a:spLocks/>
              </p:cNvSpPr>
              <p:nvPr/>
            </p:nvSpPr>
            <p:spPr bwMode="auto">
              <a:xfrm>
                <a:off x="7824" y="7838"/>
                <a:ext cx="28" cy="46"/>
              </a:xfrm>
              <a:custGeom>
                <a:avLst/>
                <a:gdLst/>
                <a:ahLst/>
                <a:cxnLst>
                  <a:cxn ang="0">
                    <a:pos x="2" y="2"/>
                  </a:cxn>
                  <a:cxn ang="0">
                    <a:pos x="2" y="2"/>
                  </a:cxn>
                  <a:cxn ang="0">
                    <a:pos x="0" y="11"/>
                  </a:cxn>
                  <a:cxn ang="0">
                    <a:pos x="0" y="43"/>
                  </a:cxn>
                  <a:cxn ang="0">
                    <a:pos x="14" y="43"/>
                  </a:cxn>
                  <a:cxn ang="0">
                    <a:pos x="16" y="45"/>
                  </a:cxn>
                  <a:cxn ang="0">
                    <a:pos x="23" y="45"/>
                  </a:cxn>
                  <a:cxn ang="0">
                    <a:pos x="28" y="43"/>
                  </a:cxn>
                  <a:cxn ang="0">
                    <a:pos x="28" y="2"/>
                  </a:cxn>
                  <a:cxn ang="0">
                    <a:pos x="23" y="2"/>
                  </a:cxn>
                  <a:cxn ang="0">
                    <a:pos x="23" y="0"/>
                  </a:cxn>
                  <a:cxn ang="0">
                    <a:pos x="4" y="0"/>
                  </a:cxn>
                  <a:cxn ang="0">
                    <a:pos x="2" y="2"/>
                  </a:cxn>
                </a:cxnLst>
                <a:rect l="0" t="0" r="r" b="b"/>
                <a:pathLst>
                  <a:path w="28" h="46">
                    <a:moveTo>
                      <a:pt x="2" y="2"/>
                    </a:moveTo>
                    <a:lnTo>
                      <a:pt x="2" y="2"/>
                    </a:lnTo>
                    <a:lnTo>
                      <a:pt x="0" y="11"/>
                    </a:lnTo>
                    <a:lnTo>
                      <a:pt x="0" y="43"/>
                    </a:lnTo>
                    <a:lnTo>
                      <a:pt x="14" y="43"/>
                    </a:lnTo>
                    <a:lnTo>
                      <a:pt x="16" y="45"/>
                    </a:lnTo>
                    <a:lnTo>
                      <a:pt x="23" y="45"/>
                    </a:lnTo>
                    <a:lnTo>
                      <a:pt x="28" y="43"/>
                    </a:lnTo>
                    <a:lnTo>
                      <a:pt x="28" y="2"/>
                    </a:lnTo>
                    <a:lnTo>
                      <a:pt x="23" y="2"/>
                    </a:lnTo>
                    <a:lnTo>
                      <a:pt x="23" y="0"/>
                    </a:lnTo>
                    <a:lnTo>
                      <a:pt x="4" y="0"/>
                    </a:lnTo>
                    <a:lnTo>
                      <a:pt x="2"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6" name="Freeform 5812"/>
              <p:cNvSpPr>
                <a:spLocks/>
              </p:cNvSpPr>
              <p:nvPr/>
            </p:nvSpPr>
            <p:spPr bwMode="auto">
              <a:xfrm>
                <a:off x="7824" y="7838"/>
                <a:ext cx="28" cy="38"/>
              </a:xfrm>
              <a:custGeom>
                <a:avLst/>
                <a:gdLst/>
                <a:ahLst/>
                <a:cxnLst>
                  <a:cxn ang="0">
                    <a:pos x="2" y="2"/>
                  </a:cxn>
                  <a:cxn ang="0">
                    <a:pos x="2" y="2"/>
                  </a:cxn>
                  <a:cxn ang="0">
                    <a:pos x="0" y="11"/>
                  </a:cxn>
                  <a:cxn ang="0">
                    <a:pos x="0" y="38"/>
                  </a:cxn>
                  <a:cxn ang="0">
                    <a:pos x="26" y="38"/>
                  </a:cxn>
                  <a:cxn ang="0">
                    <a:pos x="28" y="28"/>
                  </a:cxn>
                  <a:cxn ang="0">
                    <a:pos x="28" y="9"/>
                  </a:cxn>
                  <a:cxn ang="0">
                    <a:pos x="26" y="2"/>
                  </a:cxn>
                  <a:cxn ang="0">
                    <a:pos x="23" y="0"/>
                  </a:cxn>
                  <a:cxn ang="0">
                    <a:pos x="7" y="0"/>
                  </a:cxn>
                  <a:cxn ang="0">
                    <a:pos x="2" y="2"/>
                  </a:cxn>
                </a:cxnLst>
                <a:rect l="0" t="0" r="r" b="b"/>
                <a:pathLst>
                  <a:path w="28" h="38">
                    <a:moveTo>
                      <a:pt x="2" y="2"/>
                    </a:moveTo>
                    <a:lnTo>
                      <a:pt x="2" y="2"/>
                    </a:lnTo>
                    <a:lnTo>
                      <a:pt x="0" y="11"/>
                    </a:lnTo>
                    <a:lnTo>
                      <a:pt x="0" y="38"/>
                    </a:lnTo>
                    <a:lnTo>
                      <a:pt x="26" y="38"/>
                    </a:lnTo>
                    <a:lnTo>
                      <a:pt x="28" y="28"/>
                    </a:lnTo>
                    <a:lnTo>
                      <a:pt x="28" y="9"/>
                    </a:lnTo>
                    <a:lnTo>
                      <a:pt x="26" y="2"/>
                    </a:lnTo>
                    <a:lnTo>
                      <a:pt x="23" y="0"/>
                    </a:lnTo>
                    <a:lnTo>
                      <a:pt x="7" y="0"/>
                    </a:lnTo>
                    <a:lnTo>
                      <a:pt x="2"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7" name="Freeform 5813"/>
              <p:cNvSpPr>
                <a:spLocks/>
              </p:cNvSpPr>
              <p:nvPr/>
            </p:nvSpPr>
            <p:spPr bwMode="auto">
              <a:xfrm>
                <a:off x="7824" y="7838"/>
                <a:ext cx="26" cy="34"/>
              </a:xfrm>
              <a:custGeom>
                <a:avLst/>
                <a:gdLst/>
                <a:ahLst/>
                <a:cxnLst>
                  <a:cxn ang="0">
                    <a:pos x="4" y="2"/>
                  </a:cxn>
                  <a:cxn ang="0">
                    <a:pos x="4" y="2"/>
                  </a:cxn>
                  <a:cxn ang="0">
                    <a:pos x="0" y="16"/>
                  </a:cxn>
                  <a:cxn ang="0">
                    <a:pos x="0" y="33"/>
                  </a:cxn>
                  <a:cxn ang="0">
                    <a:pos x="26" y="33"/>
                  </a:cxn>
                  <a:cxn ang="0">
                    <a:pos x="26" y="2"/>
                  </a:cxn>
                  <a:cxn ang="0">
                    <a:pos x="21" y="0"/>
                  </a:cxn>
                  <a:cxn ang="0">
                    <a:pos x="7" y="0"/>
                  </a:cxn>
                  <a:cxn ang="0">
                    <a:pos x="4" y="2"/>
                  </a:cxn>
                </a:cxnLst>
                <a:rect l="0" t="0" r="r" b="b"/>
                <a:pathLst>
                  <a:path w="26" h="34">
                    <a:moveTo>
                      <a:pt x="4" y="2"/>
                    </a:moveTo>
                    <a:lnTo>
                      <a:pt x="4" y="2"/>
                    </a:lnTo>
                    <a:lnTo>
                      <a:pt x="0" y="16"/>
                    </a:lnTo>
                    <a:lnTo>
                      <a:pt x="0" y="33"/>
                    </a:lnTo>
                    <a:lnTo>
                      <a:pt x="26" y="33"/>
                    </a:lnTo>
                    <a:lnTo>
                      <a:pt x="26" y="2"/>
                    </a:lnTo>
                    <a:lnTo>
                      <a:pt x="21" y="0"/>
                    </a:lnTo>
                    <a:lnTo>
                      <a:pt x="7" y="0"/>
                    </a:lnTo>
                    <a:lnTo>
                      <a:pt x="4"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8" name="Freeform 5814"/>
              <p:cNvSpPr>
                <a:spLocks/>
              </p:cNvSpPr>
              <p:nvPr/>
            </p:nvSpPr>
            <p:spPr bwMode="auto">
              <a:xfrm>
                <a:off x="7824" y="7838"/>
                <a:ext cx="26" cy="29"/>
              </a:xfrm>
              <a:custGeom>
                <a:avLst/>
                <a:gdLst/>
                <a:ahLst/>
                <a:cxnLst>
                  <a:cxn ang="0">
                    <a:pos x="4" y="2"/>
                  </a:cxn>
                  <a:cxn ang="0">
                    <a:pos x="4" y="2"/>
                  </a:cxn>
                  <a:cxn ang="0">
                    <a:pos x="2" y="7"/>
                  </a:cxn>
                  <a:cxn ang="0">
                    <a:pos x="0" y="14"/>
                  </a:cxn>
                  <a:cxn ang="0">
                    <a:pos x="0" y="28"/>
                  </a:cxn>
                  <a:cxn ang="0">
                    <a:pos x="26" y="28"/>
                  </a:cxn>
                  <a:cxn ang="0">
                    <a:pos x="26" y="2"/>
                  </a:cxn>
                  <a:cxn ang="0">
                    <a:pos x="14" y="0"/>
                  </a:cxn>
                  <a:cxn ang="0">
                    <a:pos x="4" y="2"/>
                  </a:cxn>
                </a:cxnLst>
                <a:rect l="0" t="0" r="r" b="b"/>
                <a:pathLst>
                  <a:path w="26" h="29">
                    <a:moveTo>
                      <a:pt x="4" y="2"/>
                    </a:moveTo>
                    <a:lnTo>
                      <a:pt x="4" y="2"/>
                    </a:lnTo>
                    <a:lnTo>
                      <a:pt x="2" y="7"/>
                    </a:lnTo>
                    <a:lnTo>
                      <a:pt x="0" y="14"/>
                    </a:lnTo>
                    <a:lnTo>
                      <a:pt x="0" y="28"/>
                    </a:lnTo>
                    <a:lnTo>
                      <a:pt x="26" y="28"/>
                    </a:lnTo>
                    <a:lnTo>
                      <a:pt x="26" y="2"/>
                    </a:lnTo>
                    <a:lnTo>
                      <a:pt x="14" y="0"/>
                    </a:lnTo>
                    <a:lnTo>
                      <a:pt x="4"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9" name="Freeform 5815"/>
              <p:cNvSpPr>
                <a:spLocks/>
              </p:cNvSpPr>
              <p:nvPr/>
            </p:nvSpPr>
            <p:spPr bwMode="auto">
              <a:xfrm>
                <a:off x="7826" y="7828"/>
                <a:ext cx="34" cy="10"/>
              </a:xfrm>
              <a:custGeom>
                <a:avLst/>
                <a:gdLst/>
                <a:ahLst/>
                <a:cxnLst>
                  <a:cxn ang="0">
                    <a:pos x="33" y="2"/>
                  </a:cxn>
                  <a:cxn ang="0">
                    <a:pos x="19" y="0"/>
                  </a:cxn>
                  <a:cxn ang="0">
                    <a:pos x="0" y="2"/>
                  </a:cxn>
                  <a:cxn ang="0">
                    <a:pos x="0" y="7"/>
                  </a:cxn>
                  <a:cxn ang="0">
                    <a:pos x="21" y="7"/>
                  </a:cxn>
                  <a:cxn ang="0">
                    <a:pos x="26" y="9"/>
                  </a:cxn>
                  <a:cxn ang="0">
                    <a:pos x="33" y="9"/>
                  </a:cxn>
                  <a:cxn ang="0">
                    <a:pos x="33" y="2"/>
                  </a:cxn>
                </a:cxnLst>
                <a:rect l="0" t="0" r="r" b="b"/>
                <a:pathLst>
                  <a:path w="34" h="10">
                    <a:moveTo>
                      <a:pt x="33" y="2"/>
                    </a:moveTo>
                    <a:lnTo>
                      <a:pt x="19" y="0"/>
                    </a:lnTo>
                    <a:lnTo>
                      <a:pt x="0" y="2"/>
                    </a:lnTo>
                    <a:lnTo>
                      <a:pt x="0" y="7"/>
                    </a:lnTo>
                    <a:lnTo>
                      <a:pt x="21" y="7"/>
                    </a:lnTo>
                    <a:lnTo>
                      <a:pt x="26" y="9"/>
                    </a:lnTo>
                    <a:lnTo>
                      <a:pt x="33" y="9"/>
                    </a:lnTo>
                    <a:lnTo>
                      <a:pt x="33" y="2"/>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0" name="Freeform 5816"/>
              <p:cNvSpPr>
                <a:spLocks/>
              </p:cNvSpPr>
              <p:nvPr/>
            </p:nvSpPr>
            <p:spPr bwMode="auto">
              <a:xfrm>
                <a:off x="7819" y="7922"/>
                <a:ext cx="41" cy="14"/>
              </a:xfrm>
              <a:custGeom>
                <a:avLst/>
                <a:gdLst/>
                <a:ahLst/>
                <a:cxnLst>
                  <a:cxn ang="0">
                    <a:pos x="0" y="0"/>
                  </a:cxn>
                  <a:cxn ang="0">
                    <a:pos x="0" y="7"/>
                  </a:cxn>
                  <a:cxn ang="0">
                    <a:pos x="40" y="14"/>
                  </a:cxn>
                  <a:cxn ang="0">
                    <a:pos x="40" y="4"/>
                  </a:cxn>
                  <a:cxn ang="0">
                    <a:pos x="0" y="0"/>
                  </a:cxn>
                </a:cxnLst>
                <a:rect l="0" t="0" r="r" b="b"/>
                <a:pathLst>
                  <a:path w="41" h="14">
                    <a:moveTo>
                      <a:pt x="0" y="0"/>
                    </a:moveTo>
                    <a:lnTo>
                      <a:pt x="0" y="7"/>
                    </a:lnTo>
                    <a:lnTo>
                      <a:pt x="40" y="14"/>
                    </a:lnTo>
                    <a:lnTo>
                      <a:pt x="40"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1" name="Freeform 5817"/>
              <p:cNvSpPr>
                <a:spLocks/>
              </p:cNvSpPr>
              <p:nvPr/>
            </p:nvSpPr>
            <p:spPr bwMode="auto">
              <a:xfrm>
                <a:off x="7831" y="7927"/>
                <a:ext cx="17" cy="2"/>
              </a:xfrm>
              <a:custGeom>
                <a:avLst/>
                <a:gdLst/>
                <a:ahLst/>
                <a:cxnLst>
                  <a:cxn ang="0">
                    <a:pos x="9" y="0"/>
                  </a:cxn>
                  <a:cxn ang="0">
                    <a:pos x="0" y="0"/>
                  </a:cxn>
                  <a:cxn ang="0">
                    <a:pos x="0" y="2"/>
                  </a:cxn>
                  <a:cxn ang="0">
                    <a:pos x="16" y="2"/>
                  </a:cxn>
                  <a:cxn ang="0">
                    <a:pos x="16" y="0"/>
                  </a:cxn>
                  <a:cxn ang="0">
                    <a:pos x="9" y="0"/>
                  </a:cxn>
                </a:cxnLst>
                <a:rect l="0" t="0" r="r" b="b"/>
                <a:pathLst>
                  <a:path w="17" h="2">
                    <a:moveTo>
                      <a:pt x="9" y="0"/>
                    </a:moveTo>
                    <a:lnTo>
                      <a:pt x="0" y="0"/>
                    </a:lnTo>
                    <a:lnTo>
                      <a:pt x="0" y="2"/>
                    </a:lnTo>
                    <a:lnTo>
                      <a:pt x="16" y="2"/>
                    </a:lnTo>
                    <a:lnTo>
                      <a:pt x="16" y="0"/>
                    </a:lnTo>
                    <a:lnTo>
                      <a:pt x="9"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2" name="Freeform 5818"/>
              <p:cNvSpPr>
                <a:spLocks/>
              </p:cNvSpPr>
              <p:nvPr/>
            </p:nvSpPr>
            <p:spPr bwMode="auto">
              <a:xfrm>
                <a:off x="7831" y="7927"/>
                <a:ext cx="12" cy="2"/>
              </a:xfrm>
              <a:custGeom>
                <a:avLst/>
                <a:gdLst/>
                <a:ahLst/>
                <a:cxnLst>
                  <a:cxn ang="0">
                    <a:pos x="7" y="0"/>
                  </a:cxn>
                  <a:cxn ang="0">
                    <a:pos x="0" y="0"/>
                  </a:cxn>
                  <a:cxn ang="0">
                    <a:pos x="0" y="2"/>
                  </a:cxn>
                  <a:cxn ang="0">
                    <a:pos x="12" y="2"/>
                  </a:cxn>
                  <a:cxn ang="0">
                    <a:pos x="12" y="0"/>
                  </a:cxn>
                  <a:cxn ang="0">
                    <a:pos x="7" y="0"/>
                  </a:cxn>
                </a:cxnLst>
                <a:rect l="0" t="0" r="r" b="b"/>
                <a:pathLst>
                  <a:path w="12" h="2">
                    <a:moveTo>
                      <a:pt x="7" y="0"/>
                    </a:moveTo>
                    <a:lnTo>
                      <a:pt x="0" y="0"/>
                    </a:lnTo>
                    <a:lnTo>
                      <a:pt x="0" y="2"/>
                    </a:lnTo>
                    <a:lnTo>
                      <a:pt x="12" y="2"/>
                    </a:lnTo>
                    <a:lnTo>
                      <a:pt x="12" y="0"/>
                    </a:lnTo>
                    <a:lnTo>
                      <a:pt x="7"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3" name="Freeform 5819"/>
              <p:cNvSpPr>
                <a:spLocks/>
              </p:cNvSpPr>
              <p:nvPr/>
            </p:nvSpPr>
            <p:spPr bwMode="auto">
              <a:xfrm>
                <a:off x="7831" y="7927"/>
                <a:ext cx="7" cy="2"/>
              </a:xfrm>
              <a:custGeom>
                <a:avLst/>
                <a:gdLst/>
                <a:ahLst/>
                <a:cxnLst>
                  <a:cxn ang="0">
                    <a:pos x="4" y="0"/>
                  </a:cxn>
                  <a:cxn ang="0">
                    <a:pos x="0" y="0"/>
                  </a:cxn>
                  <a:cxn ang="0">
                    <a:pos x="2" y="2"/>
                  </a:cxn>
                  <a:cxn ang="0">
                    <a:pos x="7" y="2"/>
                  </a:cxn>
                  <a:cxn ang="0">
                    <a:pos x="4" y="0"/>
                  </a:cxn>
                </a:cxnLst>
                <a:rect l="0" t="0" r="r" b="b"/>
                <a:pathLst>
                  <a:path w="7" h="2">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4" name="Freeform 5820"/>
              <p:cNvSpPr>
                <a:spLocks/>
              </p:cNvSpPr>
              <p:nvPr/>
            </p:nvSpPr>
            <p:spPr bwMode="auto">
              <a:xfrm>
                <a:off x="7862" y="7922"/>
                <a:ext cx="29" cy="12"/>
              </a:xfrm>
              <a:custGeom>
                <a:avLst/>
                <a:gdLst/>
                <a:ahLst/>
                <a:cxnLst>
                  <a:cxn ang="0">
                    <a:pos x="0" y="4"/>
                  </a:cxn>
                  <a:cxn ang="0">
                    <a:pos x="0" y="12"/>
                  </a:cxn>
                  <a:cxn ang="0">
                    <a:pos x="21" y="7"/>
                  </a:cxn>
                  <a:cxn ang="0">
                    <a:pos x="28" y="4"/>
                  </a:cxn>
                  <a:cxn ang="0">
                    <a:pos x="28" y="0"/>
                  </a:cxn>
                  <a:cxn ang="0">
                    <a:pos x="0" y="4"/>
                  </a:cxn>
                </a:cxnLst>
                <a:rect l="0" t="0" r="r" b="b"/>
                <a:pathLst>
                  <a:path w="29" h="12">
                    <a:moveTo>
                      <a:pt x="0" y="4"/>
                    </a:moveTo>
                    <a:lnTo>
                      <a:pt x="0" y="12"/>
                    </a:lnTo>
                    <a:lnTo>
                      <a:pt x="21" y="7"/>
                    </a:lnTo>
                    <a:lnTo>
                      <a:pt x="28" y="4"/>
                    </a:lnTo>
                    <a:lnTo>
                      <a:pt x="28"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5" name="Freeform 5821"/>
              <p:cNvSpPr>
                <a:spLocks/>
              </p:cNvSpPr>
              <p:nvPr/>
            </p:nvSpPr>
            <p:spPr bwMode="auto">
              <a:xfrm>
                <a:off x="7864" y="7922"/>
                <a:ext cx="27" cy="12"/>
              </a:xfrm>
              <a:custGeom>
                <a:avLst/>
                <a:gdLst/>
                <a:ahLst/>
                <a:cxnLst>
                  <a:cxn ang="0">
                    <a:pos x="4" y="12"/>
                  </a:cxn>
                  <a:cxn ang="0">
                    <a:pos x="7" y="9"/>
                  </a:cxn>
                  <a:cxn ang="0">
                    <a:pos x="11" y="9"/>
                  </a:cxn>
                  <a:cxn ang="0">
                    <a:pos x="14" y="7"/>
                  </a:cxn>
                  <a:cxn ang="0">
                    <a:pos x="19" y="7"/>
                  </a:cxn>
                  <a:cxn ang="0">
                    <a:pos x="21" y="4"/>
                  </a:cxn>
                  <a:cxn ang="0">
                    <a:pos x="26" y="4"/>
                  </a:cxn>
                  <a:cxn ang="0">
                    <a:pos x="26" y="0"/>
                  </a:cxn>
                  <a:cxn ang="0">
                    <a:pos x="16" y="0"/>
                  </a:cxn>
                  <a:cxn ang="0">
                    <a:pos x="11" y="2"/>
                  </a:cxn>
                  <a:cxn ang="0">
                    <a:pos x="4" y="2"/>
                  </a:cxn>
                  <a:cxn ang="0">
                    <a:pos x="0" y="4"/>
                  </a:cxn>
                  <a:cxn ang="0">
                    <a:pos x="0" y="12"/>
                  </a:cxn>
                  <a:cxn ang="0">
                    <a:pos x="4" y="12"/>
                  </a:cxn>
                </a:cxnLst>
                <a:rect l="0" t="0" r="r" b="b"/>
                <a:pathLst>
                  <a:path w="27" h="12">
                    <a:moveTo>
                      <a:pt x="4" y="12"/>
                    </a:moveTo>
                    <a:lnTo>
                      <a:pt x="7" y="9"/>
                    </a:lnTo>
                    <a:lnTo>
                      <a:pt x="11" y="9"/>
                    </a:lnTo>
                    <a:lnTo>
                      <a:pt x="14" y="7"/>
                    </a:lnTo>
                    <a:lnTo>
                      <a:pt x="19" y="7"/>
                    </a:lnTo>
                    <a:lnTo>
                      <a:pt x="21" y="4"/>
                    </a:lnTo>
                    <a:lnTo>
                      <a:pt x="26" y="4"/>
                    </a:lnTo>
                    <a:lnTo>
                      <a:pt x="26" y="0"/>
                    </a:lnTo>
                    <a:lnTo>
                      <a:pt x="16" y="0"/>
                    </a:lnTo>
                    <a:lnTo>
                      <a:pt x="11" y="2"/>
                    </a:lnTo>
                    <a:lnTo>
                      <a:pt x="4" y="2"/>
                    </a:lnTo>
                    <a:lnTo>
                      <a:pt x="0" y="4"/>
                    </a:lnTo>
                    <a:lnTo>
                      <a:pt x="0" y="12"/>
                    </a:lnTo>
                    <a:lnTo>
                      <a:pt x="4" y="1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6" name="Freeform 5822"/>
              <p:cNvSpPr>
                <a:spLocks/>
              </p:cNvSpPr>
              <p:nvPr/>
            </p:nvSpPr>
            <p:spPr bwMode="auto">
              <a:xfrm>
                <a:off x="7864" y="7922"/>
                <a:ext cx="27" cy="12"/>
              </a:xfrm>
              <a:custGeom>
                <a:avLst/>
                <a:gdLst/>
                <a:ahLst/>
                <a:cxnLst>
                  <a:cxn ang="0">
                    <a:pos x="0" y="4"/>
                  </a:cxn>
                  <a:cxn ang="0">
                    <a:pos x="0" y="12"/>
                  </a:cxn>
                  <a:cxn ang="0">
                    <a:pos x="4" y="9"/>
                  </a:cxn>
                  <a:cxn ang="0">
                    <a:pos x="11" y="9"/>
                  </a:cxn>
                  <a:cxn ang="0">
                    <a:pos x="14" y="7"/>
                  </a:cxn>
                  <a:cxn ang="0">
                    <a:pos x="19" y="7"/>
                  </a:cxn>
                  <a:cxn ang="0">
                    <a:pos x="21" y="4"/>
                  </a:cxn>
                  <a:cxn ang="0">
                    <a:pos x="26" y="4"/>
                  </a:cxn>
                  <a:cxn ang="0">
                    <a:pos x="26" y="0"/>
                  </a:cxn>
                  <a:cxn ang="0">
                    <a:pos x="16" y="0"/>
                  </a:cxn>
                  <a:cxn ang="0">
                    <a:pos x="14" y="2"/>
                  </a:cxn>
                  <a:cxn ang="0">
                    <a:pos x="2" y="2"/>
                  </a:cxn>
                  <a:cxn ang="0">
                    <a:pos x="0" y="4"/>
                  </a:cxn>
                </a:cxnLst>
                <a:rect l="0" t="0" r="r" b="b"/>
                <a:pathLst>
                  <a:path w="27" h="12">
                    <a:moveTo>
                      <a:pt x="0" y="4"/>
                    </a:moveTo>
                    <a:lnTo>
                      <a:pt x="0" y="12"/>
                    </a:lnTo>
                    <a:lnTo>
                      <a:pt x="4" y="9"/>
                    </a:lnTo>
                    <a:lnTo>
                      <a:pt x="11" y="9"/>
                    </a:lnTo>
                    <a:lnTo>
                      <a:pt x="14" y="7"/>
                    </a:lnTo>
                    <a:lnTo>
                      <a:pt x="19" y="7"/>
                    </a:lnTo>
                    <a:lnTo>
                      <a:pt x="21" y="4"/>
                    </a:lnTo>
                    <a:lnTo>
                      <a:pt x="26" y="4"/>
                    </a:lnTo>
                    <a:lnTo>
                      <a:pt x="26" y="0"/>
                    </a:lnTo>
                    <a:lnTo>
                      <a:pt x="16" y="0"/>
                    </a:lnTo>
                    <a:lnTo>
                      <a:pt x="14" y="2"/>
                    </a:lnTo>
                    <a:lnTo>
                      <a:pt x="2" y="2"/>
                    </a:lnTo>
                    <a:lnTo>
                      <a:pt x="0"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7" name="Freeform 5823"/>
              <p:cNvSpPr>
                <a:spLocks/>
              </p:cNvSpPr>
              <p:nvPr/>
            </p:nvSpPr>
            <p:spPr bwMode="auto">
              <a:xfrm>
                <a:off x="7867" y="7922"/>
                <a:ext cx="24" cy="12"/>
              </a:xfrm>
              <a:custGeom>
                <a:avLst/>
                <a:gdLst/>
                <a:ahLst/>
                <a:cxnLst>
                  <a:cxn ang="0">
                    <a:pos x="0" y="4"/>
                  </a:cxn>
                  <a:cxn ang="0">
                    <a:pos x="0" y="12"/>
                  </a:cxn>
                  <a:cxn ang="0">
                    <a:pos x="4" y="9"/>
                  </a:cxn>
                  <a:cxn ang="0">
                    <a:pos x="9" y="9"/>
                  </a:cxn>
                  <a:cxn ang="0">
                    <a:pos x="11" y="7"/>
                  </a:cxn>
                  <a:cxn ang="0">
                    <a:pos x="16" y="7"/>
                  </a:cxn>
                  <a:cxn ang="0">
                    <a:pos x="19" y="4"/>
                  </a:cxn>
                  <a:cxn ang="0">
                    <a:pos x="23" y="4"/>
                  </a:cxn>
                  <a:cxn ang="0">
                    <a:pos x="23" y="0"/>
                  </a:cxn>
                  <a:cxn ang="0">
                    <a:pos x="14" y="0"/>
                  </a:cxn>
                  <a:cxn ang="0">
                    <a:pos x="11" y="2"/>
                  </a:cxn>
                  <a:cxn ang="0">
                    <a:pos x="2" y="2"/>
                  </a:cxn>
                  <a:cxn ang="0">
                    <a:pos x="0" y="4"/>
                  </a:cxn>
                </a:cxnLst>
                <a:rect l="0" t="0" r="r" b="b"/>
                <a:pathLst>
                  <a:path w="24" h="12">
                    <a:moveTo>
                      <a:pt x="0" y="4"/>
                    </a:moveTo>
                    <a:lnTo>
                      <a:pt x="0" y="12"/>
                    </a:lnTo>
                    <a:lnTo>
                      <a:pt x="4" y="9"/>
                    </a:lnTo>
                    <a:lnTo>
                      <a:pt x="9" y="9"/>
                    </a:lnTo>
                    <a:lnTo>
                      <a:pt x="11" y="7"/>
                    </a:lnTo>
                    <a:lnTo>
                      <a:pt x="16" y="7"/>
                    </a:lnTo>
                    <a:lnTo>
                      <a:pt x="19" y="4"/>
                    </a:lnTo>
                    <a:lnTo>
                      <a:pt x="23" y="4"/>
                    </a:lnTo>
                    <a:lnTo>
                      <a:pt x="23" y="0"/>
                    </a:lnTo>
                    <a:lnTo>
                      <a:pt x="14" y="0"/>
                    </a:lnTo>
                    <a:lnTo>
                      <a:pt x="11" y="2"/>
                    </a:lnTo>
                    <a:lnTo>
                      <a:pt x="2" y="2"/>
                    </a:lnTo>
                    <a:lnTo>
                      <a:pt x="0" y="4"/>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8" name="Freeform 5824"/>
              <p:cNvSpPr>
                <a:spLocks/>
              </p:cNvSpPr>
              <p:nvPr/>
            </p:nvSpPr>
            <p:spPr bwMode="auto">
              <a:xfrm>
                <a:off x="7867" y="7922"/>
                <a:ext cx="24" cy="12"/>
              </a:xfrm>
              <a:custGeom>
                <a:avLst/>
                <a:gdLst/>
                <a:ahLst/>
                <a:cxnLst>
                  <a:cxn ang="0">
                    <a:pos x="19" y="7"/>
                  </a:cxn>
                  <a:cxn ang="0">
                    <a:pos x="23" y="4"/>
                  </a:cxn>
                  <a:cxn ang="0">
                    <a:pos x="23" y="0"/>
                  </a:cxn>
                  <a:cxn ang="0">
                    <a:pos x="14" y="0"/>
                  </a:cxn>
                  <a:cxn ang="0">
                    <a:pos x="11" y="2"/>
                  </a:cxn>
                  <a:cxn ang="0">
                    <a:pos x="4" y="2"/>
                  </a:cxn>
                  <a:cxn ang="0">
                    <a:pos x="0" y="4"/>
                  </a:cxn>
                  <a:cxn ang="0">
                    <a:pos x="0" y="12"/>
                  </a:cxn>
                  <a:cxn ang="0">
                    <a:pos x="2" y="9"/>
                  </a:cxn>
                  <a:cxn ang="0">
                    <a:pos x="9" y="9"/>
                  </a:cxn>
                  <a:cxn ang="0">
                    <a:pos x="11" y="7"/>
                  </a:cxn>
                  <a:cxn ang="0">
                    <a:pos x="19" y="7"/>
                  </a:cxn>
                </a:cxnLst>
                <a:rect l="0" t="0" r="r" b="b"/>
                <a:pathLst>
                  <a:path w="24" h="12">
                    <a:moveTo>
                      <a:pt x="19" y="7"/>
                    </a:moveTo>
                    <a:lnTo>
                      <a:pt x="23" y="4"/>
                    </a:lnTo>
                    <a:lnTo>
                      <a:pt x="23" y="0"/>
                    </a:lnTo>
                    <a:lnTo>
                      <a:pt x="14" y="0"/>
                    </a:lnTo>
                    <a:lnTo>
                      <a:pt x="11" y="2"/>
                    </a:lnTo>
                    <a:lnTo>
                      <a:pt x="4" y="2"/>
                    </a:lnTo>
                    <a:lnTo>
                      <a:pt x="0" y="4"/>
                    </a:lnTo>
                    <a:lnTo>
                      <a:pt x="0" y="12"/>
                    </a:lnTo>
                    <a:lnTo>
                      <a:pt x="2" y="9"/>
                    </a:lnTo>
                    <a:lnTo>
                      <a:pt x="9" y="9"/>
                    </a:lnTo>
                    <a:lnTo>
                      <a:pt x="11" y="7"/>
                    </a:lnTo>
                    <a:lnTo>
                      <a:pt x="19" y="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9" name="Freeform 5825"/>
              <p:cNvSpPr>
                <a:spLocks/>
              </p:cNvSpPr>
              <p:nvPr/>
            </p:nvSpPr>
            <p:spPr bwMode="auto">
              <a:xfrm>
                <a:off x="7869" y="7922"/>
                <a:ext cx="22" cy="10"/>
              </a:xfrm>
              <a:custGeom>
                <a:avLst/>
                <a:gdLst/>
                <a:ahLst/>
                <a:cxnLst>
                  <a:cxn ang="0">
                    <a:pos x="16" y="7"/>
                  </a:cxn>
                  <a:cxn ang="0">
                    <a:pos x="21" y="4"/>
                  </a:cxn>
                  <a:cxn ang="0">
                    <a:pos x="21" y="0"/>
                  </a:cxn>
                  <a:cxn ang="0">
                    <a:pos x="11" y="0"/>
                  </a:cxn>
                  <a:cxn ang="0">
                    <a:pos x="9" y="2"/>
                  </a:cxn>
                  <a:cxn ang="0">
                    <a:pos x="0" y="2"/>
                  </a:cxn>
                  <a:cxn ang="0">
                    <a:pos x="0" y="9"/>
                  </a:cxn>
                  <a:cxn ang="0">
                    <a:pos x="7" y="9"/>
                  </a:cxn>
                  <a:cxn ang="0">
                    <a:pos x="9" y="7"/>
                  </a:cxn>
                  <a:cxn ang="0">
                    <a:pos x="16" y="7"/>
                  </a:cxn>
                </a:cxnLst>
                <a:rect l="0" t="0" r="r" b="b"/>
                <a:pathLst>
                  <a:path w="22" h="10">
                    <a:moveTo>
                      <a:pt x="16" y="7"/>
                    </a:moveTo>
                    <a:lnTo>
                      <a:pt x="21" y="4"/>
                    </a:lnTo>
                    <a:lnTo>
                      <a:pt x="21" y="0"/>
                    </a:lnTo>
                    <a:lnTo>
                      <a:pt x="11" y="0"/>
                    </a:lnTo>
                    <a:lnTo>
                      <a:pt x="9" y="2"/>
                    </a:lnTo>
                    <a:lnTo>
                      <a:pt x="0" y="2"/>
                    </a:lnTo>
                    <a:lnTo>
                      <a:pt x="0" y="9"/>
                    </a:lnTo>
                    <a:lnTo>
                      <a:pt x="7" y="9"/>
                    </a:lnTo>
                    <a:lnTo>
                      <a:pt x="9" y="7"/>
                    </a:lnTo>
                    <a:lnTo>
                      <a:pt x="16"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0" name="Freeform 5826"/>
              <p:cNvSpPr>
                <a:spLocks/>
              </p:cNvSpPr>
              <p:nvPr/>
            </p:nvSpPr>
            <p:spPr bwMode="auto">
              <a:xfrm>
                <a:off x="7872" y="7922"/>
                <a:ext cx="19" cy="10"/>
              </a:xfrm>
              <a:custGeom>
                <a:avLst/>
                <a:gdLst/>
                <a:ahLst/>
                <a:cxnLst>
                  <a:cxn ang="0">
                    <a:pos x="14" y="7"/>
                  </a:cxn>
                  <a:cxn ang="0">
                    <a:pos x="19" y="4"/>
                  </a:cxn>
                  <a:cxn ang="0">
                    <a:pos x="19" y="0"/>
                  </a:cxn>
                  <a:cxn ang="0">
                    <a:pos x="11" y="0"/>
                  </a:cxn>
                  <a:cxn ang="0">
                    <a:pos x="9" y="2"/>
                  </a:cxn>
                  <a:cxn ang="0">
                    <a:pos x="0" y="2"/>
                  </a:cxn>
                  <a:cxn ang="0">
                    <a:pos x="0" y="9"/>
                  </a:cxn>
                  <a:cxn ang="0">
                    <a:pos x="4" y="9"/>
                  </a:cxn>
                  <a:cxn ang="0">
                    <a:pos x="7" y="7"/>
                  </a:cxn>
                  <a:cxn ang="0">
                    <a:pos x="14" y="7"/>
                  </a:cxn>
                </a:cxnLst>
                <a:rect l="0" t="0" r="r" b="b"/>
                <a:pathLst>
                  <a:path w="19" h="10">
                    <a:moveTo>
                      <a:pt x="14" y="7"/>
                    </a:moveTo>
                    <a:lnTo>
                      <a:pt x="19" y="4"/>
                    </a:lnTo>
                    <a:lnTo>
                      <a:pt x="19" y="0"/>
                    </a:lnTo>
                    <a:lnTo>
                      <a:pt x="11" y="0"/>
                    </a:lnTo>
                    <a:lnTo>
                      <a:pt x="9" y="2"/>
                    </a:lnTo>
                    <a:lnTo>
                      <a:pt x="0" y="2"/>
                    </a:lnTo>
                    <a:lnTo>
                      <a:pt x="0" y="9"/>
                    </a:lnTo>
                    <a:lnTo>
                      <a:pt x="4" y="9"/>
                    </a:lnTo>
                    <a:lnTo>
                      <a:pt x="7" y="7"/>
                    </a:lnTo>
                    <a:lnTo>
                      <a:pt x="14" y="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1" name="Freeform 5827"/>
              <p:cNvSpPr>
                <a:spLocks/>
              </p:cNvSpPr>
              <p:nvPr/>
            </p:nvSpPr>
            <p:spPr bwMode="auto">
              <a:xfrm>
                <a:off x="7872" y="7922"/>
                <a:ext cx="19" cy="10"/>
              </a:xfrm>
              <a:custGeom>
                <a:avLst/>
                <a:gdLst/>
                <a:ahLst/>
                <a:cxnLst>
                  <a:cxn ang="0">
                    <a:pos x="14" y="7"/>
                  </a:cxn>
                  <a:cxn ang="0">
                    <a:pos x="19" y="4"/>
                  </a:cxn>
                  <a:cxn ang="0">
                    <a:pos x="19" y="0"/>
                  </a:cxn>
                  <a:cxn ang="0">
                    <a:pos x="9" y="0"/>
                  </a:cxn>
                  <a:cxn ang="0">
                    <a:pos x="7" y="2"/>
                  </a:cxn>
                  <a:cxn ang="0">
                    <a:pos x="0" y="2"/>
                  </a:cxn>
                  <a:cxn ang="0">
                    <a:pos x="0" y="9"/>
                  </a:cxn>
                  <a:cxn ang="0">
                    <a:pos x="4" y="9"/>
                  </a:cxn>
                  <a:cxn ang="0">
                    <a:pos x="7" y="7"/>
                  </a:cxn>
                  <a:cxn ang="0">
                    <a:pos x="14" y="7"/>
                  </a:cxn>
                </a:cxnLst>
                <a:rect l="0" t="0" r="r" b="b"/>
                <a:pathLst>
                  <a:path w="19" h="10">
                    <a:moveTo>
                      <a:pt x="14" y="7"/>
                    </a:moveTo>
                    <a:lnTo>
                      <a:pt x="19" y="4"/>
                    </a:lnTo>
                    <a:lnTo>
                      <a:pt x="19" y="0"/>
                    </a:lnTo>
                    <a:lnTo>
                      <a:pt x="9" y="0"/>
                    </a:lnTo>
                    <a:lnTo>
                      <a:pt x="7" y="2"/>
                    </a:lnTo>
                    <a:lnTo>
                      <a:pt x="0" y="2"/>
                    </a:lnTo>
                    <a:lnTo>
                      <a:pt x="0" y="9"/>
                    </a:lnTo>
                    <a:lnTo>
                      <a:pt x="4" y="9"/>
                    </a:lnTo>
                    <a:lnTo>
                      <a:pt x="7" y="7"/>
                    </a:lnTo>
                    <a:lnTo>
                      <a:pt x="14"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2" name="Freeform 5828"/>
              <p:cNvSpPr>
                <a:spLocks/>
              </p:cNvSpPr>
              <p:nvPr/>
            </p:nvSpPr>
            <p:spPr bwMode="auto">
              <a:xfrm>
                <a:off x="7874" y="7922"/>
                <a:ext cx="17" cy="10"/>
              </a:xfrm>
              <a:custGeom>
                <a:avLst/>
                <a:gdLst/>
                <a:ahLst/>
                <a:cxnLst>
                  <a:cxn ang="0">
                    <a:pos x="11" y="7"/>
                  </a:cxn>
                  <a:cxn ang="0">
                    <a:pos x="16" y="4"/>
                  </a:cxn>
                  <a:cxn ang="0">
                    <a:pos x="16" y="0"/>
                  </a:cxn>
                  <a:cxn ang="0">
                    <a:pos x="7" y="0"/>
                  </a:cxn>
                  <a:cxn ang="0">
                    <a:pos x="4" y="2"/>
                  </a:cxn>
                  <a:cxn ang="0">
                    <a:pos x="0" y="2"/>
                  </a:cxn>
                  <a:cxn ang="0">
                    <a:pos x="0" y="9"/>
                  </a:cxn>
                  <a:cxn ang="0">
                    <a:pos x="4" y="9"/>
                  </a:cxn>
                  <a:cxn ang="0">
                    <a:pos x="4" y="7"/>
                  </a:cxn>
                  <a:cxn ang="0">
                    <a:pos x="11" y="7"/>
                  </a:cxn>
                </a:cxnLst>
                <a:rect l="0" t="0" r="r" b="b"/>
                <a:pathLst>
                  <a:path w="17" h="10">
                    <a:moveTo>
                      <a:pt x="11" y="7"/>
                    </a:moveTo>
                    <a:lnTo>
                      <a:pt x="16" y="4"/>
                    </a:lnTo>
                    <a:lnTo>
                      <a:pt x="16" y="0"/>
                    </a:lnTo>
                    <a:lnTo>
                      <a:pt x="7" y="0"/>
                    </a:lnTo>
                    <a:lnTo>
                      <a:pt x="4" y="2"/>
                    </a:lnTo>
                    <a:lnTo>
                      <a:pt x="0" y="2"/>
                    </a:lnTo>
                    <a:lnTo>
                      <a:pt x="0" y="9"/>
                    </a:lnTo>
                    <a:lnTo>
                      <a:pt x="4" y="9"/>
                    </a:lnTo>
                    <a:lnTo>
                      <a:pt x="4" y="7"/>
                    </a:lnTo>
                    <a:lnTo>
                      <a:pt x="11" y="7"/>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3" name="Freeform 5829"/>
              <p:cNvSpPr>
                <a:spLocks/>
              </p:cNvSpPr>
              <p:nvPr/>
            </p:nvSpPr>
            <p:spPr bwMode="auto">
              <a:xfrm>
                <a:off x="7874" y="7922"/>
                <a:ext cx="17" cy="10"/>
              </a:xfrm>
              <a:custGeom>
                <a:avLst/>
                <a:gdLst/>
                <a:ahLst/>
                <a:cxnLst>
                  <a:cxn ang="0">
                    <a:pos x="11" y="7"/>
                  </a:cxn>
                  <a:cxn ang="0">
                    <a:pos x="16" y="4"/>
                  </a:cxn>
                  <a:cxn ang="0">
                    <a:pos x="16" y="0"/>
                  </a:cxn>
                  <a:cxn ang="0">
                    <a:pos x="9" y="0"/>
                  </a:cxn>
                  <a:cxn ang="0">
                    <a:pos x="7" y="2"/>
                  </a:cxn>
                  <a:cxn ang="0">
                    <a:pos x="0" y="2"/>
                  </a:cxn>
                  <a:cxn ang="0">
                    <a:pos x="2" y="4"/>
                  </a:cxn>
                  <a:cxn ang="0">
                    <a:pos x="2" y="9"/>
                  </a:cxn>
                  <a:cxn ang="0">
                    <a:pos x="4" y="7"/>
                  </a:cxn>
                  <a:cxn ang="0">
                    <a:pos x="11" y="7"/>
                  </a:cxn>
                </a:cxnLst>
                <a:rect l="0" t="0" r="r" b="b"/>
                <a:pathLst>
                  <a:path w="17" h="10">
                    <a:moveTo>
                      <a:pt x="11" y="7"/>
                    </a:moveTo>
                    <a:lnTo>
                      <a:pt x="16" y="4"/>
                    </a:lnTo>
                    <a:lnTo>
                      <a:pt x="16" y="0"/>
                    </a:lnTo>
                    <a:lnTo>
                      <a:pt x="9" y="0"/>
                    </a:lnTo>
                    <a:lnTo>
                      <a:pt x="7" y="2"/>
                    </a:lnTo>
                    <a:lnTo>
                      <a:pt x="0" y="2"/>
                    </a:lnTo>
                    <a:lnTo>
                      <a:pt x="2" y="4"/>
                    </a:lnTo>
                    <a:lnTo>
                      <a:pt x="2" y="9"/>
                    </a:lnTo>
                    <a:lnTo>
                      <a:pt x="4" y="7"/>
                    </a:lnTo>
                    <a:lnTo>
                      <a:pt x="11"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4" name="Freeform 5830"/>
              <p:cNvSpPr>
                <a:spLocks/>
              </p:cNvSpPr>
              <p:nvPr/>
            </p:nvSpPr>
            <p:spPr bwMode="auto">
              <a:xfrm>
                <a:off x="7876" y="7922"/>
                <a:ext cx="15" cy="10"/>
              </a:xfrm>
              <a:custGeom>
                <a:avLst/>
                <a:gdLst/>
                <a:ahLst/>
                <a:cxnLst>
                  <a:cxn ang="0">
                    <a:pos x="9" y="7"/>
                  </a:cxn>
                  <a:cxn ang="0">
                    <a:pos x="14" y="4"/>
                  </a:cxn>
                  <a:cxn ang="0">
                    <a:pos x="14" y="0"/>
                  </a:cxn>
                  <a:cxn ang="0">
                    <a:pos x="7" y="0"/>
                  </a:cxn>
                  <a:cxn ang="0">
                    <a:pos x="4" y="2"/>
                  </a:cxn>
                  <a:cxn ang="0">
                    <a:pos x="0" y="2"/>
                  </a:cxn>
                  <a:cxn ang="0">
                    <a:pos x="0" y="9"/>
                  </a:cxn>
                  <a:cxn ang="0">
                    <a:pos x="2" y="7"/>
                  </a:cxn>
                  <a:cxn ang="0">
                    <a:pos x="9" y="7"/>
                  </a:cxn>
                </a:cxnLst>
                <a:rect l="0" t="0" r="r" b="b"/>
                <a:pathLst>
                  <a:path w="15" h="10">
                    <a:moveTo>
                      <a:pt x="9" y="7"/>
                    </a:moveTo>
                    <a:lnTo>
                      <a:pt x="14" y="4"/>
                    </a:lnTo>
                    <a:lnTo>
                      <a:pt x="14" y="0"/>
                    </a:lnTo>
                    <a:lnTo>
                      <a:pt x="7" y="0"/>
                    </a:lnTo>
                    <a:lnTo>
                      <a:pt x="4" y="2"/>
                    </a:lnTo>
                    <a:lnTo>
                      <a:pt x="0" y="2"/>
                    </a:lnTo>
                    <a:lnTo>
                      <a:pt x="0" y="9"/>
                    </a:lnTo>
                    <a:lnTo>
                      <a:pt x="2" y="7"/>
                    </a:lnTo>
                    <a:lnTo>
                      <a:pt x="9" y="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5" name="Freeform 5831"/>
              <p:cNvSpPr>
                <a:spLocks/>
              </p:cNvSpPr>
              <p:nvPr/>
            </p:nvSpPr>
            <p:spPr bwMode="auto">
              <a:xfrm>
                <a:off x="7879" y="7922"/>
                <a:ext cx="12" cy="7"/>
              </a:xfrm>
              <a:custGeom>
                <a:avLst/>
                <a:gdLst/>
                <a:ahLst/>
                <a:cxnLst>
                  <a:cxn ang="0">
                    <a:pos x="0" y="2"/>
                  </a:cxn>
                  <a:cxn ang="0">
                    <a:pos x="0" y="7"/>
                  </a:cxn>
                  <a:cxn ang="0">
                    <a:pos x="4" y="7"/>
                  </a:cxn>
                  <a:cxn ang="0">
                    <a:pos x="12" y="4"/>
                  </a:cxn>
                  <a:cxn ang="0">
                    <a:pos x="12" y="0"/>
                  </a:cxn>
                  <a:cxn ang="0">
                    <a:pos x="0" y="2"/>
                  </a:cxn>
                </a:cxnLst>
                <a:rect l="0" t="0" r="r" b="b"/>
                <a:pathLst>
                  <a:path w="12" h="7">
                    <a:moveTo>
                      <a:pt x="0" y="2"/>
                    </a:moveTo>
                    <a:lnTo>
                      <a:pt x="0" y="7"/>
                    </a:lnTo>
                    <a:lnTo>
                      <a:pt x="4" y="7"/>
                    </a:lnTo>
                    <a:lnTo>
                      <a:pt x="12" y="4"/>
                    </a:lnTo>
                    <a:lnTo>
                      <a:pt x="12"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6" name="Freeform 5832"/>
              <p:cNvSpPr>
                <a:spLocks/>
              </p:cNvSpPr>
              <p:nvPr/>
            </p:nvSpPr>
            <p:spPr bwMode="auto">
              <a:xfrm>
                <a:off x="7862" y="7834"/>
                <a:ext cx="19" cy="0"/>
              </a:xfrm>
              <a:custGeom>
                <a:avLst/>
                <a:gdLst/>
                <a:ahLst/>
                <a:cxnLst>
                  <a:cxn ang="0">
                    <a:pos x="0" y="0"/>
                  </a:cxn>
                  <a:cxn ang="0">
                    <a:pos x="19" y="0"/>
                  </a:cxn>
                </a:cxnLst>
                <a:rect l="0" t="0" r="r" b="b"/>
                <a:pathLst>
                  <a:path w="19">
                    <a:moveTo>
                      <a:pt x="0" y="0"/>
                    </a:moveTo>
                    <a:lnTo>
                      <a:pt x="19" y="0"/>
                    </a:lnTo>
                  </a:path>
                </a:pathLst>
              </a:custGeom>
              <a:noFill/>
              <a:ln w="5842">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7" name="Freeform 5833"/>
              <p:cNvSpPr>
                <a:spLocks/>
              </p:cNvSpPr>
              <p:nvPr/>
            </p:nvSpPr>
            <p:spPr bwMode="auto">
              <a:xfrm>
                <a:off x="7864" y="7834"/>
                <a:ext cx="17" cy="0"/>
              </a:xfrm>
              <a:custGeom>
                <a:avLst/>
                <a:gdLst/>
                <a:ahLst/>
                <a:cxnLst>
                  <a:cxn ang="0">
                    <a:pos x="0" y="0"/>
                  </a:cxn>
                  <a:cxn ang="0">
                    <a:pos x="16" y="0"/>
                  </a:cxn>
                </a:cxnLst>
                <a:rect l="0" t="0" r="r" b="b"/>
                <a:pathLst>
                  <a:path w="17">
                    <a:moveTo>
                      <a:pt x="0" y="0"/>
                    </a:moveTo>
                    <a:lnTo>
                      <a:pt x="16" y="0"/>
                    </a:lnTo>
                  </a:path>
                </a:pathLst>
              </a:custGeom>
              <a:noFill/>
              <a:ln w="5842">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8" name="Freeform 5834"/>
              <p:cNvSpPr>
                <a:spLocks/>
              </p:cNvSpPr>
              <p:nvPr/>
            </p:nvSpPr>
            <p:spPr bwMode="auto">
              <a:xfrm>
                <a:off x="7864" y="7834"/>
                <a:ext cx="17" cy="0"/>
              </a:xfrm>
              <a:custGeom>
                <a:avLst/>
                <a:gdLst/>
                <a:ahLst/>
                <a:cxnLst>
                  <a:cxn ang="0">
                    <a:pos x="0" y="0"/>
                  </a:cxn>
                  <a:cxn ang="0">
                    <a:pos x="16" y="0"/>
                  </a:cxn>
                </a:cxnLst>
                <a:rect l="0" t="0" r="r" b="b"/>
                <a:pathLst>
                  <a:path w="17">
                    <a:moveTo>
                      <a:pt x="0" y="0"/>
                    </a:moveTo>
                    <a:lnTo>
                      <a:pt x="16" y="0"/>
                    </a:lnTo>
                  </a:path>
                </a:pathLst>
              </a:custGeom>
              <a:noFill/>
              <a:ln w="5842">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9" name="Freeform 5835"/>
              <p:cNvSpPr>
                <a:spLocks/>
              </p:cNvSpPr>
              <p:nvPr/>
            </p:nvSpPr>
            <p:spPr bwMode="auto">
              <a:xfrm>
                <a:off x="7867" y="7834"/>
                <a:ext cx="14" cy="0"/>
              </a:xfrm>
              <a:custGeom>
                <a:avLst/>
                <a:gdLst/>
                <a:ahLst/>
                <a:cxnLst>
                  <a:cxn ang="0">
                    <a:pos x="0" y="0"/>
                  </a:cxn>
                  <a:cxn ang="0">
                    <a:pos x="14" y="0"/>
                  </a:cxn>
                </a:cxnLst>
                <a:rect l="0" t="0" r="r" b="b"/>
                <a:pathLst>
                  <a:path w="14">
                    <a:moveTo>
                      <a:pt x="0" y="0"/>
                    </a:moveTo>
                    <a:lnTo>
                      <a:pt x="14" y="0"/>
                    </a:lnTo>
                  </a:path>
                </a:pathLst>
              </a:custGeom>
              <a:noFill/>
              <a:ln w="5842">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0" name="Freeform 5836"/>
              <p:cNvSpPr>
                <a:spLocks/>
              </p:cNvSpPr>
              <p:nvPr/>
            </p:nvSpPr>
            <p:spPr bwMode="auto">
              <a:xfrm>
                <a:off x="7867" y="7834"/>
                <a:ext cx="14" cy="0"/>
              </a:xfrm>
              <a:custGeom>
                <a:avLst/>
                <a:gdLst/>
                <a:ahLst/>
                <a:cxnLst>
                  <a:cxn ang="0">
                    <a:pos x="0" y="0"/>
                  </a:cxn>
                  <a:cxn ang="0">
                    <a:pos x="14" y="0"/>
                  </a:cxn>
                </a:cxnLst>
                <a:rect l="0" t="0" r="r" b="b"/>
                <a:pathLst>
                  <a:path w="14">
                    <a:moveTo>
                      <a:pt x="0" y="0"/>
                    </a:moveTo>
                    <a:lnTo>
                      <a:pt x="14" y="0"/>
                    </a:lnTo>
                  </a:path>
                </a:pathLst>
              </a:custGeom>
              <a:noFill/>
              <a:ln w="5842">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1" name="Freeform 5837"/>
              <p:cNvSpPr>
                <a:spLocks/>
              </p:cNvSpPr>
              <p:nvPr/>
            </p:nvSpPr>
            <p:spPr bwMode="auto">
              <a:xfrm>
                <a:off x="7869" y="7834"/>
                <a:ext cx="12" cy="0"/>
              </a:xfrm>
              <a:custGeom>
                <a:avLst/>
                <a:gdLst/>
                <a:ahLst/>
                <a:cxnLst>
                  <a:cxn ang="0">
                    <a:pos x="0" y="0"/>
                  </a:cxn>
                  <a:cxn ang="0">
                    <a:pos x="12" y="0"/>
                  </a:cxn>
                </a:cxnLst>
                <a:rect l="0" t="0" r="r" b="b"/>
                <a:pathLst>
                  <a:path w="12">
                    <a:moveTo>
                      <a:pt x="0" y="0"/>
                    </a:moveTo>
                    <a:lnTo>
                      <a:pt x="12" y="0"/>
                    </a:lnTo>
                  </a:path>
                </a:pathLst>
              </a:custGeom>
              <a:noFill/>
              <a:ln w="5842">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2" name="Freeform 5838"/>
              <p:cNvSpPr>
                <a:spLocks/>
              </p:cNvSpPr>
              <p:nvPr/>
            </p:nvSpPr>
            <p:spPr bwMode="auto">
              <a:xfrm>
                <a:off x="7869" y="7834"/>
                <a:ext cx="12" cy="0"/>
              </a:xfrm>
              <a:custGeom>
                <a:avLst/>
                <a:gdLst/>
                <a:ahLst/>
                <a:cxnLst>
                  <a:cxn ang="0">
                    <a:pos x="0" y="0"/>
                  </a:cxn>
                  <a:cxn ang="0">
                    <a:pos x="12" y="0"/>
                  </a:cxn>
                </a:cxnLst>
                <a:rect l="0" t="0" r="r" b="b"/>
                <a:pathLst>
                  <a:path w="12">
                    <a:moveTo>
                      <a:pt x="0" y="0"/>
                    </a:moveTo>
                    <a:lnTo>
                      <a:pt x="12" y="0"/>
                    </a:lnTo>
                  </a:path>
                </a:pathLst>
              </a:custGeom>
              <a:noFill/>
              <a:ln w="5842">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3" name="Freeform 5839"/>
              <p:cNvSpPr>
                <a:spLocks/>
              </p:cNvSpPr>
              <p:nvPr/>
            </p:nvSpPr>
            <p:spPr bwMode="auto">
              <a:xfrm>
                <a:off x="7872" y="7834"/>
                <a:ext cx="9" cy="0"/>
              </a:xfrm>
              <a:custGeom>
                <a:avLst/>
                <a:gdLst/>
                <a:ahLst/>
                <a:cxnLst>
                  <a:cxn ang="0">
                    <a:pos x="0" y="0"/>
                  </a:cxn>
                  <a:cxn ang="0">
                    <a:pos x="9" y="0"/>
                  </a:cxn>
                </a:cxnLst>
                <a:rect l="0" t="0" r="r" b="b"/>
                <a:pathLst>
                  <a:path w="9">
                    <a:moveTo>
                      <a:pt x="0" y="0"/>
                    </a:moveTo>
                    <a:lnTo>
                      <a:pt x="9" y="0"/>
                    </a:lnTo>
                  </a:path>
                </a:pathLst>
              </a:custGeom>
              <a:noFill/>
              <a:ln w="5842">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4" name="Freeform 5840"/>
              <p:cNvSpPr>
                <a:spLocks/>
              </p:cNvSpPr>
              <p:nvPr/>
            </p:nvSpPr>
            <p:spPr bwMode="auto">
              <a:xfrm>
                <a:off x="7872" y="7834"/>
                <a:ext cx="9" cy="0"/>
              </a:xfrm>
              <a:custGeom>
                <a:avLst/>
                <a:gdLst/>
                <a:ahLst/>
                <a:cxnLst>
                  <a:cxn ang="0">
                    <a:pos x="0" y="0"/>
                  </a:cxn>
                  <a:cxn ang="0">
                    <a:pos x="9" y="0"/>
                  </a:cxn>
                </a:cxnLst>
                <a:rect l="0" t="0" r="r" b="b"/>
                <a:pathLst>
                  <a:path w="9">
                    <a:moveTo>
                      <a:pt x="0" y="0"/>
                    </a:moveTo>
                    <a:lnTo>
                      <a:pt x="9" y="0"/>
                    </a:lnTo>
                  </a:path>
                </a:pathLst>
              </a:custGeom>
              <a:noFill/>
              <a:ln w="5842">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5" name="Freeform 5841"/>
              <p:cNvSpPr>
                <a:spLocks/>
              </p:cNvSpPr>
              <p:nvPr/>
            </p:nvSpPr>
            <p:spPr bwMode="auto">
              <a:xfrm>
                <a:off x="7874" y="7834"/>
                <a:ext cx="7" cy="0"/>
              </a:xfrm>
              <a:custGeom>
                <a:avLst/>
                <a:gdLst/>
                <a:ahLst/>
                <a:cxnLst>
                  <a:cxn ang="0">
                    <a:pos x="0" y="0"/>
                  </a:cxn>
                  <a:cxn ang="0">
                    <a:pos x="7" y="0"/>
                  </a:cxn>
                </a:cxnLst>
                <a:rect l="0" t="0" r="r" b="b"/>
                <a:pathLst>
                  <a:path w="7">
                    <a:moveTo>
                      <a:pt x="0" y="0"/>
                    </a:moveTo>
                    <a:lnTo>
                      <a:pt x="7" y="0"/>
                    </a:lnTo>
                  </a:path>
                </a:pathLst>
              </a:custGeom>
              <a:noFill/>
              <a:ln w="5842">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6" name="Freeform 5842"/>
              <p:cNvSpPr>
                <a:spLocks/>
              </p:cNvSpPr>
              <p:nvPr/>
            </p:nvSpPr>
            <p:spPr bwMode="auto">
              <a:xfrm>
                <a:off x="7874" y="7834"/>
                <a:ext cx="7" cy="0"/>
              </a:xfrm>
              <a:custGeom>
                <a:avLst/>
                <a:gdLst/>
                <a:ahLst/>
                <a:cxnLst>
                  <a:cxn ang="0">
                    <a:pos x="0" y="0"/>
                  </a:cxn>
                  <a:cxn ang="0">
                    <a:pos x="7" y="0"/>
                  </a:cxn>
                </a:cxnLst>
                <a:rect l="0" t="0" r="r" b="b"/>
                <a:pathLst>
                  <a:path w="7">
                    <a:moveTo>
                      <a:pt x="0" y="0"/>
                    </a:moveTo>
                    <a:lnTo>
                      <a:pt x="7" y="0"/>
                    </a:lnTo>
                  </a:path>
                </a:pathLst>
              </a:custGeom>
              <a:noFill/>
              <a:ln w="5842">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7" name="Freeform 5843"/>
              <p:cNvSpPr>
                <a:spLocks/>
              </p:cNvSpPr>
              <p:nvPr/>
            </p:nvSpPr>
            <p:spPr bwMode="auto">
              <a:xfrm>
                <a:off x="7876" y="7834"/>
                <a:ext cx="5" cy="0"/>
              </a:xfrm>
              <a:custGeom>
                <a:avLst/>
                <a:gdLst/>
                <a:ahLst/>
                <a:cxnLst>
                  <a:cxn ang="0">
                    <a:pos x="0" y="0"/>
                  </a:cxn>
                  <a:cxn ang="0">
                    <a:pos x="4" y="0"/>
                  </a:cxn>
                </a:cxnLst>
                <a:rect l="0" t="0" r="r" b="b"/>
                <a:pathLst>
                  <a:path w="5">
                    <a:moveTo>
                      <a:pt x="0" y="0"/>
                    </a:moveTo>
                    <a:lnTo>
                      <a:pt x="4" y="0"/>
                    </a:lnTo>
                  </a:path>
                </a:pathLst>
              </a:custGeom>
              <a:noFill/>
              <a:ln w="5842">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8" name="Freeform 5844"/>
              <p:cNvSpPr>
                <a:spLocks/>
              </p:cNvSpPr>
              <p:nvPr/>
            </p:nvSpPr>
            <p:spPr bwMode="auto">
              <a:xfrm>
                <a:off x="7876" y="7840"/>
                <a:ext cx="12" cy="80"/>
              </a:xfrm>
              <a:custGeom>
                <a:avLst/>
                <a:gdLst/>
                <a:ahLst/>
                <a:cxnLst>
                  <a:cxn ang="0">
                    <a:pos x="7" y="0"/>
                  </a:cxn>
                  <a:cxn ang="0">
                    <a:pos x="0" y="0"/>
                  </a:cxn>
                  <a:cxn ang="0">
                    <a:pos x="4" y="19"/>
                  </a:cxn>
                  <a:cxn ang="0">
                    <a:pos x="4" y="38"/>
                  </a:cxn>
                  <a:cxn ang="0">
                    <a:pos x="7" y="57"/>
                  </a:cxn>
                  <a:cxn ang="0">
                    <a:pos x="7" y="79"/>
                  </a:cxn>
                  <a:cxn ang="0">
                    <a:pos x="12" y="76"/>
                  </a:cxn>
                  <a:cxn ang="0">
                    <a:pos x="12" y="38"/>
                  </a:cxn>
                  <a:cxn ang="0">
                    <a:pos x="7" y="0"/>
                  </a:cxn>
                </a:cxnLst>
                <a:rect l="0" t="0" r="r" b="b"/>
                <a:pathLst>
                  <a:path w="12" h="80">
                    <a:moveTo>
                      <a:pt x="7" y="0"/>
                    </a:moveTo>
                    <a:lnTo>
                      <a:pt x="0" y="0"/>
                    </a:lnTo>
                    <a:lnTo>
                      <a:pt x="4" y="19"/>
                    </a:lnTo>
                    <a:lnTo>
                      <a:pt x="4" y="38"/>
                    </a:lnTo>
                    <a:lnTo>
                      <a:pt x="7" y="57"/>
                    </a:lnTo>
                    <a:lnTo>
                      <a:pt x="7" y="79"/>
                    </a:lnTo>
                    <a:lnTo>
                      <a:pt x="12" y="76"/>
                    </a:lnTo>
                    <a:lnTo>
                      <a:pt x="12" y="38"/>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9" name="Freeform 5845"/>
              <p:cNvSpPr>
                <a:spLocks/>
              </p:cNvSpPr>
              <p:nvPr/>
            </p:nvSpPr>
            <p:spPr bwMode="auto">
              <a:xfrm>
                <a:off x="7876" y="7840"/>
                <a:ext cx="12" cy="80"/>
              </a:xfrm>
              <a:custGeom>
                <a:avLst/>
                <a:gdLst/>
                <a:ahLst/>
                <a:cxnLst>
                  <a:cxn ang="0">
                    <a:pos x="4" y="0"/>
                  </a:cxn>
                  <a:cxn ang="0">
                    <a:pos x="0" y="0"/>
                  </a:cxn>
                  <a:cxn ang="0">
                    <a:pos x="4" y="38"/>
                  </a:cxn>
                  <a:cxn ang="0">
                    <a:pos x="4" y="57"/>
                  </a:cxn>
                  <a:cxn ang="0">
                    <a:pos x="7" y="79"/>
                  </a:cxn>
                  <a:cxn ang="0">
                    <a:pos x="7" y="76"/>
                  </a:cxn>
                  <a:cxn ang="0">
                    <a:pos x="12" y="76"/>
                  </a:cxn>
                  <a:cxn ang="0">
                    <a:pos x="12" y="57"/>
                  </a:cxn>
                  <a:cxn ang="0">
                    <a:pos x="4" y="0"/>
                  </a:cxn>
                </a:cxnLst>
                <a:rect l="0" t="0" r="r" b="b"/>
                <a:pathLst>
                  <a:path w="12" h="80">
                    <a:moveTo>
                      <a:pt x="4" y="0"/>
                    </a:moveTo>
                    <a:lnTo>
                      <a:pt x="0" y="0"/>
                    </a:lnTo>
                    <a:lnTo>
                      <a:pt x="4" y="38"/>
                    </a:lnTo>
                    <a:lnTo>
                      <a:pt x="4" y="57"/>
                    </a:lnTo>
                    <a:lnTo>
                      <a:pt x="7" y="79"/>
                    </a:lnTo>
                    <a:lnTo>
                      <a:pt x="7" y="76"/>
                    </a:lnTo>
                    <a:lnTo>
                      <a:pt x="12" y="76"/>
                    </a:lnTo>
                    <a:lnTo>
                      <a:pt x="12" y="57"/>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0" name="Freeform 5846"/>
              <p:cNvSpPr>
                <a:spLocks/>
              </p:cNvSpPr>
              <p:nvPr/>
            </p:nvSpPr>
            <p:spPr bwMode="auto">
              <a:xfrm>
                <a:off x="7874" y="7840"/>
                <a:ext cx="14" cy="80"/>
              </a:xfrm>
              <a:custGeom>
                <a:avLst/>
                <a:gdLst/>
                <a:ahLst/>
                <a:cxnLst>
                  <a:cxn ang="0">
                    <a:pos x="11" y="57"/>
                  </a:cxn>
                  <a:cxn ang="0">
                    <a:pos x="11" y="38"/>
                  </a:cxn>
                  <a:cxn ang="0">
                    <a:pos x="7" y="0"/>
                  </a:cxn>
                  <a:cxn ang="0">
                    <a:pos x="0" y="0"/>
                  </a:cxn>
                  <a:cxn ang="0">
                    <a:pos x="2" y="9"/>
                  </a:cxn>
                  <a:cxn ang="0">
                    <a:pos x="2" y="19"/>
                  </a:cxn>
                  <a:cxn ang="0">
                    <a:pos x="7" y="38"/>
                  </a:cxn>
                  <a:cxn ang="0">
                    <a:pos x="7" y="79"/>
                  </a:cxn>
                  <a:cxn ang="0">
                    <a:pos x="9" y="76"/>
                  </a:cxn>
                  <a:cxn ang="0">
                    <a:pos x="14" y="76"/>
                  </a:cxn>
                  <a:cxn ang="0">
                    <a:pos x="11" y="57"/>
                  </a:cxn>
                </a:cxnLst>
                <a:rect l="0" t="0" r="r" b="b"/>
                <a:pathLst>
                  <a:path w="14" h="80">
                    <a:moveTo>
                      <a:pt x="11" y="57"/>
                    </a:moveTo>
                    <a:lnTo>
                      <a:pt x="11" y="38"/>
                    </a:lnTo>
                    <a:lnTo>
                      <a:pt x="7" y="0"/>
                    </a:lnTo>
                    <a:lnTo>
                      <a:pt x="0" y="0"/>
                    </a:lnTo>
                    <a:lnTo>
                      <a:pt x="2" y="9"/>
                    </a:lnTo>
                    <a:lnTo>
                      <a:pt x="2" y="19"/>
                    </a:lnTo>
                    <a:lnTo>
                      <a:pt x="7" y="38"/>
                    </a:lnTo>
                    <a:lnTo>
                      <a:pt x="7" y="79"/>
                    </a:lnTo>
                    <a:lnTo>
                      <a:pt x="9" y="76"/>
                    </a:lnTo>
                    <a:lnTo>
                      <a:pt x="14" y="76"/>
                    </a:lnTo>
                    <a:lnTo>
                      <a:pt x="11"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1" name="Freeform 5847"/>
              <p:cNvSpPr>
                <a:spLocks/>
              </p:cNvSpPr>
              <p:nvPr/>
            </p:nvSpPr>
            <p:spPr bwMode="auto">
              <a:xfrm>
                <a:off x="7874" y="7840"/>
                <a:ext cx="12" cy="80"/>
              </a:xfrm>
              <a:custGeom>
                <a:avLst/>
                <a:gdLst/>
                <a:ahLst/>
                <a:cxnLst>
                  <a:cxn ang="0">
                    <a:pos x="4" y="0"/>
                  </a:cxn>
                  <a:cxn ang="0">
                    <a:pos x="0" y="0"/>
                  </a:cxn>
                  <a:cxn ang="0">
                    <a:pos x="4" y="38"/>
                  </a:cxn>
                  <a:cxn ang="0">
                    <a:pos x="4" y="57"/>
                  </a:cxn>
                  <a:cxn ang="0">
                    <a:pos x="7" y="79"/>
                  </a:cxn>
                  <a:cxn ang="0">
                    <a:pos x="7" y="76"/>
                  </a:cxn>
                  <a:cxn ang="0">
                    <a:pos x="11" y="76"/>
                  </a:cxn>
                  <a:cxn ang="0">
                    <a:pos x="11" y="57"/>
                  </a:cxn>
                  <a:cxn ang="0">
                    <a:pos x="4" y="0"/>
                  </a:cxn>
                </a:cxnLst>
                <a:rect l="0" t="0" r="r" b="b"/>
                <a:pathLst>
                  <a:path w="12" h="80">
                    <a:moveTo>
                      <a:pt x="4" y="0"/>
                    </a:moveTo>
                    <a:lnTo>
                      <a:pt x="0" y="0"/>
                    </a:lnTo>
                    <a:lnTo>
                      <a:pt x="4" y="38"/>
                    </a:lnTo>
                    <a:lnTo>
                      <a:pt x="4" y="57"/>
                    </a:lnTo>
                    <a:lnTo>
                      <a:pt x="7" y="79"/>
                    </a:lnTo>
                    <a:lnTo>
                      <a:pt x="7" y="76"/>
                    </a:lnTo>
                    <a:lnTo>
                      <a:pt x="11" y="76"/>
                    </a:lnTo>
                    <a:lnTo>
                      <a:pt x="11" y="57"/>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2" name="Freeform 5848"/>
              <p:cNvSpPr>
                <a:spLocks/>
              </p:cNvSpPr>
              <p:nvPr/>
            </p:nvSpPr>
            <p:spPr bwMode="auto">
              <a:xfrm>
                <a:off x="7872" y="7840"/>
                <a:ext cx="14" cy="80"/>
              </a:xfrm>
              <a:custGeom>
                <a:avLst/>
                <a:gdLst/>
                <a:ahLst/>
                <a:cxnLst>
                  <a:cxn ang="0">
                    <a:pos x="11" y="57"/>
                  </a:cxn>
                  <a:cxn ang="0">
                    <a:pos x="11" y="38"/>
                  </a:cxn>
                  <a:cxn ang="0">
                    <a:pos x="7" y="0"/>
                  </a:cxn>
                  <a:cxn ang="0">
                    <a:pos x="0" y="0"/>
                  </a:cxn>
                  <a:cxn ang="0">
                    <a:pos x="7" y="57"/>
                  </a:cxn>
                  <a:cxn ang="0">
                    <a:pos x="7" y="79"/>
                  </a:cxn>
                  <a:cxn ang="0">
                    <a:pos x="9" y="76"/>
                  </a:cxn>
                  <a:cxn ang="0">
                    <a:pos x="14" y="76"/>
                  </a:cxn>
                  <a:cxn ang="0">
                    <a:pos x="11" y="57"/>
                  </a:cxn>
                </a:cxnLst>
                <a:rect l="0" t="0" r="r" b="b"/>
                <a:pathLst>
                  <a:path w="14" h="80">
                    <a:moveTo>
                      <a:pt x="11" y="57"/>
                    </a:moveTo>
                    <a:lnTo>
                      <a:pt x="11" y="38"/>
                    </a:lnTo>
                    <a:lnTo>
                      <a:pt x="7" y="0"/>
                    </a:lnTo>
                    <a:lnTo>
                      <a:pt x="0" y="0"/>
                    </a:lnTo>
                    <a:lnTo>
                      <a:pt x="7" y="57"/>
                    </a:lnTo>
                    <a:lnTo>
                      <a:pt x="7" y="79"/>
                    </a:lnTo>
                    <a:lnTo>
                      <a:pt x="9" y="76"/>
                    </a:lnTo>
                    <a:lnTo>
                      <a:pt x="14" y="76"/>
                    </a:lnTo>
                    <a:lnTo>
                      <a:pt x="11" y="5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3" name="Freeform 5849"/>
              <p:cNvSpPr>
                <a:spLocks/>
              </p:cNvSpPr>
              <p:nvPr/>
            </p:nvSpPr>
            <p:spPr bwMode="auto">
              <a:xfrm>
                <a:off x="7872" y="7840"/>
                <a:ext cx="12" cy="77"/>
              </a:xfrm>
              <a:custGeom>
                <a:avLst/>
                <a:gdLst/>
                <a:ahLst/>
                <a:cxnLst>
                  <a:cxn ang="0">
                    <a:pos x="7" y="57"/>
                  </a:cxn>
                  <a:cxn ang="0">
                    <a:pos x="7" y="76"/>
                  </a:cxn>
                  <a:cxn ang="0">
                    <a:pos x="11" y="76"/>
                  </a:cxn>
                  <a:cxn ang="0">
                    <a:pos x="11" y="57"/>
                  </a:cxn>
                  <a:cxn ang="0">
                    <a:pos x="9" y="38"/>
                  </a:cxn>
                  <a:cxn ang="0">
                    <a:pos x="9" y="19"/>
                  </a:cxn>
                  <a:cxn ang="0">
                    <a:pos x="4" y="0"/>
                  </a:cxn>
                  <a:cxn ang="0">
                    <a:pos x="0" y="0"/>
                  </a:cxn>
                  <a:cxn ang="0">
                    <a:pos x="7" y="57"/>
                  </a:cxn>
                </a:cxnLst>
                <a:rect l="0" t="0" r="r" b="b"/>
                <a:pathLst>
                  <a:path w="12" h="77">
                    <a:moveTo>
                      <a:pt x="7" y="57"/>
                    </a:moveTo>
                    <a:lnTo>
                      <a:pt x="7" y="76"/>
                    </a:lnTo>
                    <a:lnTo>
                      <a:pt x="11" y="76"/>
                    </a:lnTo>
                    <a:lnTo>
                      <a:pt x="11" y="57"/>
                    </a:lnTo>
                    <a:lnTo>
                      <a:pt x="9" y="38"/>
                    </a:lnTo>
                    <a:lnTo>
                      <a:pt x="9" y="19"/>
                    </a:lnTo>
                    <a:lnTo>
                      <a:pt x="4" y="0"/>
                    </a:lnTo>
                    <a:lnTo>
                      <a:pt x="0" y="0"/>
                    </a:lnTo>
                    <a:lnTo>
                      <a:pt x="7" y="57"/>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4" name="Freeform 5850"/>
              <p:cNvSpPr>
                <a:spLocks/>
              </p:cNvSpPr>
              <p:nvPr/>
            </p:nvSpPr>
            <p:spPr bwMode="auto">
              <a:xfrm>
                <a:off x="7869" y="7840"/>
                <a:ext cx="15" cy="80"/>
              </a:xfrm>
              <a:custGeom>
                <a:avLst/>
                <a:gdLst/>
                <a:ahLst/>
                <a:cxnLst>
                  <a:cxn ang="0">
                    <a:pos x="7" y="0"/>
                  </a:cxn>
                  <a:cxn ang="0">
                    <a:pos x="0" y="0"/>
                  </a:cxn>
                  <a:cxn ang="0">
                    <a:pos x="4" y="19"/>
                  </a:cxn>
                  <a:cxn ang="0">
                    <a:pos x="7" y="38"/>
                  </a:cxn>
                  <a:cxn ang="0">
                    <a:pos x="7" y="79"/>
                  </a:cxn>
                  <a:cxn ang="0">
                    <a:pos x="9" y="76"/>
                  </a:cxn>
                  <a:cxn ang="0">
                    <a:pos x="14" y="76"/>
                  </a:cxn>
                  <a:cxn ang="0">
                    <a:pos x="11" y="57"/>
                  </a:cxn>
                  <a:cxn ang="0">
                    <a:pos x="11" y="38"/>
                  </a:cxn>
                  <a:cxn ang="0">
                    <a:pos x="7" y="0"/>
                  </a:cxn>
                </a:cxnLst>
                <a:rect l="0" t="0" r="r" b="b"/>
                <a:pathLst>
                  <a:path w="15" h="80">
                    <a:moveTo>
                      <a:pt x="7" y="0"/>
                    </a:moveTo>
                    <a:lnTo>
                      <a:pt x="0" y="0"/>
                    </a:lnTo>
                    <a:lnTo>
                      <a:pt x="4" y="19"/>
                    </a:lnTo>
                    <a:lnTo>
                      <a:pt x="7" y="38"/>
                    </a:lnTo>
                    <a:lnTo>
                      <a:pt x="7" y="79"/>
                    </a:lnTo>
                    <a:lnTo>
                      <a:pt x="9" y="76"/>
                    </a:lnTo>
                    <a:lnTo>
                      <a:pt x="14" y="76"/>
                    </a:lnTo>
                    <a:lnTo>
                      <a:pt x="11" y="57"/>
                    </a:lnTo>
                    <a:lnTo>
                      <a:pt x="11" y="38"/>
                    </a:lnTo>
                    <a:lnTo>
                      <a:pt x="7"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5" name="Freeform 5851"/>
              <p:cNvSpPr>
                <a:spLocks/>
              </p:cNvSpPr>
              <p:nvPr/>
            </p:nvSpPr>
            <p:spPr bwMode="auto">
              <a:xfrm>
                <a:off x="7869" y="7840"/>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6" name="Freeform 5852"/>
              <p:cNvSpPr>
                <a:spLocks/>
              </p:cNvSpPr>
              <p:nvPr/>
            </p:nvSpPr>
            <p:spPr bwMode="auto">
              <a:xfrm>
                <a:off x="7867" y="7840"/>
                <a:ext cx="14" cy="80"/>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4" h="80">
                    <a:moveTo>
                      <a:pt x="7" y="0"/>
                    </a:moveTo>
                    <a:lnTo>
                      <a:pt x="0" y="0"/>
                    </a:lnTo>
                    <a:lnTo>
                      <a:pt x="4" y="19"/>
                    </a:lnTo>
                    <a:lnTo>
                      <a:pt x="7" y="38"/>
                    </a:lnTo>
                    <a:lnTo>
                      <a:pt x="7" y="79"/>
                    </a:lnTo>
                    <a:lnTo>
                      <a:pt x="9" y="76"/>
                    </a:lnTo>
                    <a:lnTo>
                      <a:pt x="14" y="76"/>
                    </a:lnTo>
                    <a:lnTo>
                      <a:pt x="14" y="57"/>
                    </a:lnTo>
                    <a:lnTo>
                      <a:pt x="7"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7" name="Freeform 5853"/>
              <p:cNvSpPr>
                <a:spLocks/>
              </p:cNvSpPr>
              <p:nvPr/>
            </p:nvSpPr>
            <p:spPr bwMode="auto">
              <a:xfrm>
                <a:off x="7867" y="7840"/>
                <a:ext cx="12" cy="77"/>
              </a:xfrm>
              <a:custGeom>
                <a:avLst/>
                <a:gdLst/>
                <a:ahLst/>
                <a:cxnLst>
                  <a:cxn ang="0">
                    <a:pos x="7" y="57"/>
                  </a:cxn>
                  <a:cxn ang="0">
                    <a:pos x="7" y="76"/>
                  </a:cxn>
                  <a:cxn ang="0">
                    <a:pos x="11" y="76"/>
                  </a:cxn>
                  <a:cxn ang="0">
                    <a:pos x="11" y="38"/>
                  </a:cxn>
                  <a:cxn ang="0">
                    <a:pos x="9" y="19"/>
                  </a:cxn>
                  <a:cxn ang="0">
                    <a:pos x="4" y="0"/>
                  </a:cxn>
                  <a:cxn ang="0">
                    <a:pos x="0" y="0"/>
                  </a:cxn>
                  <a:cxn ang="0">
                    <a:pos x="7" y="57"/>
                  </a:cxn>
                </a:cxnLst>
                <a:rect l="0" t="0" r="r" b="b"/>
                <a:pathLst>
                  <a:path w="12" h="77">
                    <a:moveTo>
                      <a:pt x="7" y="57"/>
                    </a:moveTo>
                    <a:lnTo>
                      <a:pt x="7" y="76"/>
                    </a:lnTo>
                    <a:lnTo>
                      <a:pt x="11" y="76"/>
                    </a:lnTo>
                    <a:lnTo>
                      <a:pt x="11" y="38"/>
                    </a:lnTo>
                    <a:lnTo>
                      <a:pt x="9" y="19"/>
                    </a:lnTo>
                    <a:lnTo>
                      <a:pt x="4" y="0"/>
                    </a:lnTo>
                    <a:lnTo>
                      <a:pt x="0" y="0"/>
                    </a:lnTo>
                    <a:lnTo>
                      <a:pt x="7" y="57"/>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8" name="Freeform 5854"/>
              <p:cNvSpPr>
                <a:spLocks/>
              </p:cNvSpPr>
              <p:nvPr/>
            </p:nvSpPr>
            <p:spPr bwMode="auto">
              <a:xfrm>
                <a:off x="7864" y="7840"/>
                <a:ext cx="15" cy="80"/>
              </a:xfrm>
              <a:custGeom>
                <a:avLst/>
                <a:gdLst/>
                <a:ahLst/>
                <a:cxnLst>
                  <a:cxn ang="0">
                    <a:pos x="7" y="0"/>
                  </a:cxn>
                  <a:cxn ang="0">
                    <a:pos x="0" y="0"/>
                  </a:cxn>
                  <a:cxn ang="0">
                    <a:pos x="4" y="19"/>
                  </a:cxn>
                  <a:cxn ang="0">
                    <a:pos x="7" y="38"/>
                  </a:cxn>
                  <a:cxn ang="0">
                    <a:pos x="7" y="79"/>
                  </a:cxn>
                  <a:cxn ang="0">
                    <a:pos x="9" y="76"/>
                  </a:cxn>
                  <a:cxn ang="0">
                    <a:pos x="14" y="76"/>
                  </a:cxn>
                  <a:cxn ang="0">
                    <a:pos x="14" y="57"/>
                  </a:cxn>
                  <a:cxn ang="0">
                    <a:pos x="7" y="0"/>
                  </a:cxn>
                </a:cxnLst>
                <a:rect l="0" t="0" r="r" b="b"/>
                <a:pathLst>
                  <a:path w="15" h="80">
                    <a:moveTo>
                      <a:pt x="7" y="0"/>
                    </a:moveTo>
                    <a:lnTo>
                      <a:pt x="0" y="0"/>
                    </a:lnTo>
                    <a:lnTo>
                      <a:pt x="4" y="19"/>
                    </a:lnTo>
                    <a:lnTo>
                      <a:pt x="7" y="38"/>
                    </a:lnTo>
                    <a:lnTo>
                      <a:pt x="7" y="79"/>
                    </a:lnTo>
                    <a:lnTo>
                      <a:pt x="9" y="76"/>
                    </a:lnTo>
                    <a:lnTo>
                      <a:pt x="14" y="76"/>
                    </a:lnTo>
                    <a:lnTo>
                      <a:pt x="14" y="57"/>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9" name="Freeform 5855"/>
              <p:cNvSpPr>
                <a:spLocks/>
              </p:cNvSpPr>
              <p:nvPr/>
            </p:nvSpPr>
            <p:spPr bwMode="auto">
              <a:xfrm>
                <a:off x="7864" y="7840"/>
                <a:ext cx="12" cy="80"/>
              </a:xfrm>
              <a:custGeom>
                <a:avLst/>
                <a:gdLst/>
                <a:ahLst/>
                <a:cxnLst>
                  <a:cxn ang="0">
                    <a:pos x="7" y="57"/>
                  </a:cxn>
                  <a:cxn ang="0">
                    <a:pos x="7" y="79"/>
                  </a:cxn>
                  <a:cxn ang="0">
                    <a:pos x="11" y="76"/>
                  </a:cxn>
                  <a:cxn ang="0">
                    <a:pos x="11" y="38"/>
                  </a:cxn>
                  <a:cxn ang="0">
                    <a:pos x="9" y="19"/>
                  </a:cxn>
                  <a:cxn ang="0">
                    <a:pos x="4" y="0"/>
                  </a:cxn>
                  <a:cxn ang="0">
                    <a:pos x="0" y="0"/>
                  </a:cxn>
                  <a:cxn ang="0">
                    <a:pos x="7" y="57"/>
                  </a:cxn>
                </a:cxnLst>
                <a:rect l="0" t="0" r="r" b="b"/>
                <a:pathLst>
                  <a:path w="12" h="80">
                    <a:moveTo>
                      <a:pt x="7" y="57"/>
                    </a:moveTo>
                    <a:lnTo>
                      <a:pt x="7" y="79"/>
                    </a:lnTo>
                    <a:lnTo>
                      <a:pt x="11" y="76"/>
                    </a:lnTo>
                    <a:lnTo>
                      <a:pt x="11" y="38"/>
                    </a:lnTo>
                    <a:lnTo>
                      <a:pt x="9" y="19"/>
                    </a:lnTo>
                    <a:lnTo>
                      <a:pt x="4" y="0"/>
                    </a:lnTo>
                    <a:lnTo>
                      <a:pt x="0" y="0"/>
                    </a:lnTo>
                    <a:lnTo>
                      <a:pt x="7" y="5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0" name="Freeform 5856"/>
              <p:cNvSpPr>
                <a:spLocks/>
              </p:cNvSpPr>
              <p:nvPr/>
            </p:nvSpPr>
            <p:spPr bwMode="auto">
              <a:xfrm>
                <a:off x="7068" y="7814"/>
                <a:ext cx="456" cy="322"/>
              </a:xfrm>
              <a:custGeom>
                <a:avLst/>
                <a:gdLst/>
                <a:ahLst/>
                <a:cxnLst>
                  <a:cxn ang="0">
                    <a:pos x="0" y="321"/>
                  </a:cxn>
                  <a:cxn ang="0">
                    <a:pos x="456" y="0"/>
                  </a:cxn>
                </a:cxnLst>
                <a:rect l="0" t="0" r="r" b="b"/>
                <a:pathLst>
                  <a:path w="456" h="322">
                    <a:moveTo>
                      <a:pt x="0" y="321"/>
                    </a:moveTo>
                    <a:lnTo>
                      <a:pt x="456" y="0"/>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1" name="Freeform 5857"/>
              <p:cNvSpPr>
                <a:spLocks/>
              </p:cNvSpPr>
              <p:nvPr/>
            </p:nvSpPr>
            <p:spPr bwMode="auto">
              <a:xfrm>
                <a:off x="7975" y="7879"/>
                <a:ext cx="324" cy="257"/>
              </a:xfrm>
              <a:custGeom>
                <a:avLst/>
                <a:gdLst/>
                <a:ahLst/>
                <a:cxnLst>
                  <a:cxn ang="0">
                    <a:pos x="0" y="0"/>
                  </a:cxn>
                  <a:cxn ang="0">
                    <a:pos x="323" y="256"/>
                  </a:cxn>
                </a:cxnLst>
                <a:rect l="0" t="0" r="r" b="b"/>
                <a:pathLst>
                  <a:path w="324" h="257">
                    <a:moveTo>
                      <a:pt x="0" y="0"/>
                    </a:moveTo>
                    <a:lnTo>
                      <a:pt x="323" y="256"/>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2" name="Freeform 5858"/>
              <p:cNvSpPr>
                <a:spLocks/>
              </p:cNvSpPr>
              <p:nvPr/>
            </p:nvSpPr>
            <p:spPr bwMode="auto">
              <a:xfrm>
                <a:off x="7068" y="8200"/>
                <a:ext cx="1166" cy="0"/>
              </a:xfrm>
              <a:custGeom>
                <a:avLst/>
                <a:gdLst/>
                <a:ahLst/>
                <a:cxnLst>
                  <a:cxn ang="0">
                    <a:pos x="0" y="0"/>
                  </a:cxn>
                  <a:cxn ang="0">
                    <a:pos x="1166" y="0"/>
                  </a:cxn>
                </a:cxnLst>
                <a:rect l="0" t="0" r="r" b="b"/>
                <a:pathLst>
                  <a:path w="1166">
                    <a:moveTo>
                      <a:pt x="0" y="0"/>
                    </a:moveTo>
                    <a:lnTo>
                      <a:pt x="1166" y="0"/>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3" name="Freeform 5859"/>
              <p:cNvSpPr>
                <a:spLocks/>
              </p:cNvSpPr>
              <p:nvPr/>
            </p:nvSpPr>
            <p:spPr bwMode="auto">
              <a:xfrm>
                <a:off x="7068" y="8328"/>
                <a:ext cx="1036" cy="508"/>
              </a:xfrm>
              <a:custGeom>
                <a:avLst/>
                <a:gdLst/>
                <a:ahLst/>
                <a:cxnLst>
                  <a:cxn ang="0">
                    <a:pos x="0" y="0"/>
                  </a:cxn>
                  <a:cxn ang="0">
                    <a:pos x="1036" y="508"/>
                  </a:cxn>
                </a:cxnLst>
                <a:rect l="0" t="0" r="r" b="b"/>
                <a:pathLst>
                  <a:path w="1036" h="508">
                    <a:moveTo>
                      <a:pt x="0" y="0"/>
                    </a:moveTo>
                    <a:lnTo>
                      <a:pt x="1036" y="508"/>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4" name="Freeform 5860"/>
              <p:cNvSpPr>
                <a:spLocks/>
              </p:cNvSpPr>
              <p:nvPr/>
            </p:nvSpPr>
            <p:spPr bwMode="auto">
              <a:xfrm>
                <a:off x="7262" y="8328"/>
                <a:ext cx="972" cy="508"/>
              </a:xfrm>
              <a:custGeom>
                <a:avLst/>
                <a:gdLst/>
                <a:ahLst/>
                <a:cxnLst>
                  <a:cxn ang="0">
                    <a:pos x="0" y="508"/>
                  </a:cxn>
                  <a:cxn ang="0">
                    <a:pos x="972" y="0"/>
                  </a:cxn>
                </a:cxnLst>
                <a:rect l="0" t="0" r="r" b="b"/>
                <a:pathLst>
                  <a:path w="972" h="508">
                    <a:moveTo>
                      <a:pt x="0" y="508"/>
                    </a:moveTo>
                    <a:lnTo>
                      <a:pt x="972" y="0"/>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5" name="Freeform 5861"/>
              <p:cNvSpPr>
                <a:spLocks/>
              </p:cNvSpPr>
              <p:nvPr/>
            </p:nvSpPr>
            <p:spPr bwMode="auto">
              <a:xfrm>
                <a:off x="7197" y="7879"/>
                <a:ext cx="456" cy="895"/>
              </a:xfrm>
              <a:custGeom>
                <a:avLst/>
                <a:gdLst/>
                <a:ahLst/>
                <a:cxnLst>
                  <a:cxn ang="0">
                    <a:pos x="0" y="895"/>
                  </a:cxn>
                  <a:cxn ang="0">
                    <a:pos x="456" y="0"/>
                  </a:cxn>
                </a:cxnLst>
                <a:rect l="0" t="0" r="r" b="b"/>
                <a:pathLst>
                  <a:path w="456" h="895">
                    <a:moveTo>
                      <a:pt x="0" y="895"/>
                    </a:moveTo>
                    <a:lnTo>
                      <a:pt x="456" y="0"/>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6" name="Freeform 5862"/>
              <p:cNvSpPr>
                <a:spLocks/>
              </p:cNvSpPr>
              <p:nvPr/>
            </p:nvSpPr>
            <p:spPr bwMode="auto">
              <a:xfrm>
                <a:off x="7780" y="7941"/>
                <a:ext cx="454" cy="833"/>
              </a:xfrm>
              <a:custGeom>
                <a:avLst/>
                <a:gdLst/>
                <a:ahLst/>
                <a:cxnLst>
                  <a:cxn ang="0">
                    <a:pos x="0" y="0"/>
                  </a:cxn>
                  <a:cxn ang="0">
                    <a:pos x="453" y="832"/>
                  </a:cxn>
                </a:cxnLst>
                <a:rect l="0" t="0" r="r" b="b"/>
                <a:pathLst>
                  <a:path w="454" h="833">
                    <a:moveTo>
                      <a:pt x="0" y="0"/>
                    </a:moveTo>
                    <a:lnTo>
                      <a:pt x="453" y="832"/>
                    </a:lnTo>
                  </a:path>
                </a:pathLst>
              </a:custGeom>
              <a:noFill/>
              <a:ln w="9143">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887" name="Group 5863"/>
            <p:cNvGrpSpPr>
              <a:grpSpLocks/>
            </p:cNvGrpSpPr>
            <p:nvPr/>
          </p:nvGrpSpPr>
          <p:grpSpPr bwMode="auto">
            <a:xfrm>
              <a:off x="5913438" y="5070475"/>
              <a:ext cx="995362" cy="768350"/>
              <a:chOff x="9072" y="7744"/>
              <a:chExt cx="1567" cy="1210"/>
            </a:xfrm>
          </p:grpSpPr>
          <p:sp>
            <p:nvSpPr>
              <p:cNvPr id="6888" name="Freeform 5864"/>
              <p:cNvSpPr>
                <a:spLocks/>
              </p:cNvSpPr>
              <p:nvPr/>
            </p:nvSpPr>
            <p:spPr bwMode="auto">
              <a:xfrm>
                <a:off x="9148" y="8896"/>
                <a:ext cx="94" cy="24"/>
              </a:xfrm>
              <a:custGeom>
                <a:avLst/>
                <a:gdLst/>
                <a:ahLst/>
                <a:cxnLst>
                  <a:cxn ang="0">
                    <a:pos x="0" y="24"/>
                  </a:cxn>
                  <a:cxn ang="0">
                    <a:pos x="93" y="19"/>
                  </a:cxn>
                  <a:cxn ang="0">
                    <a:pos x="93" y="0"/>
                  </a:cxn>
                  <a:cxn ang="0">
                    <a:pos x="2" y="9"/>
                  </a:cxn>
                  <a:cxn ang="0">
                    <a:pos x="0" y="24"/>
                  </a:cxn>
                </a:cxnLst>
                <a:rect l="0" t="0" r="r" b="b"/>
                <a:pathLst>
                  <a:path w="94" h="24">
                    <a:moveTo>
                      <a:pt x="0" y="24"/>
                    </a:moveTo>
                    <a:lnTo>
                      <a:pt x="93" y="19"/>
                    </a:lnTo>
                    <a:lnTo>
                      <a:pt x="93" y="0"/>
                    </a:lnTo>
                    <a:lnTo>
                      <a:pt x="2" y="9"/>
                    </a:lnTo>
                    <a:lnTo>
                      <a:pt x="0" y="24"/>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9" name="Freeform 5865"/>
              <p:cNvSpPr>
                <a:spLocks/>
              </p:cNvSpPr>
              <p:nvPr/>
            </p:nvSpPr>
            <p:spPr bwMode="auto">
              <a:xfrm>
                <a:off x="9216" y="8743"/>
                <a:ext cx="249" cy="201"/>
              </a:xfrm>
              <a:custGeom>
                <a:avLst/>
                <a:gdLst/>
                <a:ahLst/>
                <a:cxnLst>
                  <a:cxn ang="0">
                    <a:pos x="2" y="158"/>
                  </a:cxn>
                  <a:cxn ang="0">
                    <a:pos x="7" y="160"/>
                  </a:cxn>
                  <a:cxn ang="0">
                    <a:pos x="11" y="160"/>
                  </a:cxn>
                  <a:cxn ang="0">
                    <a:pos x="14" y="163"/>
                  </a:cxn>
                  <a:cxn ang="0">
                    <a:pos x="21" y="163"/>
                  </a:cxn>
                  <a:cxn ang="0">
                    <a:pos x="23" y="165"/>
                  </a:cxn>
                  <a:cxn ang="0">
                    <a:pos x="36" y="165"/>
                  </a:cxn>
                  <a:cxn ang="0">
                    <a:pos x="43" y="170"/>
                  </a:cxn>
                  <a:cxn ang="0">
                    <a:pos x="47" y="175"/>
                  </a:cxn>
                  <a:cxn ang="0">
                    <a:pos x="36" y="177"/>
                  </a:cxn>
                  <a:cxn ang="0">
                    <a:pos x="21" y="182"/>
                  </a:cxn>
                  <a:cxn ang="0">
                    <a:pos x="14" y="182"/>
                  </a:cxn>
                  <a:cxn ang="0">
                    <a:pos x="16" y="187"/>
                  </a:cxn>
                  <a:cxn ang="0">
                    <a:pos x="21" y="189"/>
                  </a:cxn>
                  <a:cxn ang="0">
                    <a:pos x="69" y="189"/>
                  </a:cxn>
                  <a:cxn ang="0">
                    <a:pos x="112" y="191"/>
                  </a:cxn>
                  <a:cxn ang="0">
                    <a:pos x="129" y="201"/>
                  </a:cxn>
                  <a:cxn ang="0">
                    <a:pos x="136" y="199"/>
                  </a:cxn>
                  <a:cxn ang="0">
                    <a:pos x="141" y="199"/>
                  </a:cxn>
                  <a:cxn ang="0">
                    <a:pos x="151" y="194"/>
                  </a:cxn>
                  <a:cxn ang="0">
                    <a:pos x="156" y="194"/>
                  </a:cxn>
                  <a:cxn ang="0">
                    <a:pos x="160" y="191"/>
                  </a:cxn>
                  <a:cxn ang="0">
                    <a:pos x="163" y="191"/>
                  </a:cxn>
                  <a:cxn ang="0">
                    <a:pos x="167" y="189"/>
                  </a:cxn>
                  <a:cxn ang="0">
                    <a:pos x="170" y="187"/>
                  </a:cxn>
                  <a:cxn ang="0">
                    <a:pos x="175" y="184"/>
                  </a:cxn>
                  <a:cxn ang="0">
                    <a:pos x="172" y="180"/>
                  </a:cxn>
                  <a:cxn ang="0">
                    <a:pos x="167" y="180"/>
                  </a:cxn>
                  <a:cxn ang="0">
                    <a:pos x="182" y="160"/>
                  </a:cxn>
                  <a:cxn ang="0">
                    <a:pos x="247" y="151"/>
                  </a:cxn>
                  <a:cxn ang="0">
                    <a:pos x="249" y="71"/>
                  </a:cxn>
                  <a:cxn ang="0">
                    <a:pos x="206" y="33"/>
                  </a:cxn>
                  <a:cxn ang="0">
                    <a:pos x="136" y="2"/>
                  </a:cxn>
                  <a:cxn ang="0">
                    <a:pos x="96" y="0"/>
                  </a:cxn>
                  <a:cxn ang="0">
                    <a:pos x="88" y="4"/>
                  </a:cxn>
                  <a:cxn ang="0">
                    <a:pos x="83" y="14"/>
                  </a:cxn>
                  <a:cxn ang="0">
                    <a:pos x="76" y="21"/>
                  </a:cxn>
                  <a:cxn ang="0">
                    <a:pos x="69" y="31"/>
                  </a:cxn>
                  <a:cxn ang="0">
                    <a:pos x="60" y="50"/>
                  </a:cxn>
                  <a:cxn ang="0">
                    <a:pos x="52" y="60"/>
                  </a:cxn>
                  <a:cxn ang="0">
                    <a:pos x="47" y="71"/>
                  </a:cxn>
                  <a:cxn ang="0">
                    <a:pos x="19" y="129"/>
                  </a:cxn>
                  <a:cxn ang="0">
                    <a:pos x="9" y="143"/>
                  </a:cxn>
                  <a:cxn ang="0">
                    <a:pos x="0" y="155"/>
                  </a:cxn>
                  <a:cxn ang="0">
                    <a:pos x="2" y="158"/>
                  </a:cxn>
                </a:cxnLst>
                <a:rect l="0" t="0" r="r" b="b"/>
                <a:pathLst>
                  <a:path w="249" h="201">
                    <a:moveTo>
                      <a:pt x="2" y="158"/>
                    </a:moveTo>
                    <a:lnTo>
                      <a:pt x="7" y="160"/>
                    </a:lnTo>
                    <a:lnTo>
                      <a:pt x="11" y="160"/>
                    </a:lnTo>
                    <a:lnTo>
                      <a:pt x="14" y="163"/>
                    </a:lnTo>
                    <a:lnTo>
                      <a:pt x="21" y="163"/>
                    </a:lnTo>
                    <a:lnTo>
                      <a:pt x="23" y="165"/>
                    </a:lnTo>
                    <a:lnTo>
                      <a:pt x="36" y="165"/>
                    </a:lnTo>
                    <a:lnTo>
                      <a:pt x="43" y="170"/>
                    </a:lnTo>
                    <a:lnTo>
                      <a:pt x="47" y="175"/>
                    </a:lnTo>
                    <a:lnTo>
                      <a:pt x="36" y="177"/>
                    </a:lnTo>
                    <a:lnTo>
                      <a:pt x="21" y="182"/>
                    </a:lnTo>
                    <a:lnTo>
                      <a:pt x="14" y="182"/>
                    </a:lnTo>
                    <a:lnTo>
                      <a:pt x="16" y="187"/>
                    </a:lnTo>
                    <a:lnTo>
                      <a:pt x="21" y="189"/>
                    </a:lnTo>
                    <a:lnTo>
                      <a:pt x="69" y="189"/>
                    </a:lnTo>
                    <a:lnTo>
                      <a:pt x="112" y="191"/>
                    </a:lnTo>
                    <a:lnTo>
                      <a:pt x="129" y="201"/>
                    </a:lnTo>
                    <a:lnTo>
                      <a:pt x="136" y="199"/>
                    </a:lnTo>
                    <a:lnTo>
                      <a:pt x="141" y="199"/>
                    </a:lnTo>
                    <a:lnTo>
                      <a:pt x="151" y="194"/>
                    </a:lnTo>
                    <a:lnTo>
                      <a:pt x="156" y="194"/>
                    </a:lnTo>
                    <a:lnTo>
                      <a:pt x="160" y="191"/>
                    </a:lnTo>
                    <a:lnTo>
                      <a:pt x="163" y="191"/>
                    </a:lnTo>
                    <a:lnTo>
                      <a:pt x="167" y="189"/>
                    </a:lnTo>
                    <a:lnTo>
                      <a:pt x="170" y="187"/>
                    </a:lnTo>
                    <a:lnTo>
                      <a:pt x="175" y="184"/>
                    </a:lnTo>
                    <a:lnTo>
                      <a:pt x="172" y="180"/>
                    </a:lnTo>
                    <a:lnTo>
                      <a:pt x="167" y="180"/>
                    </a:lnTo>
                    <a:lnTo>
                      <a:pt x="182" y="160"/>
                    </a:lnTo>
                    <a:lnTo>
                      <a:pt x="247" y="151"/>
                    </a:lnTo>
                    <a:lnTo>
                      <a:pt x="249" y="71"/>
                    </a:lnTo>
                    <a:lnTo>
                      <a:pt x="206" y="33"/>
                    </a:lnTo>
                    <a:lnTo>
                      <a:pt x="136" y="2"/>
                    </a:lnTo>
                    <a:lnTo>
                      <a:pt x="96" y="0"/>
                    </a:lnTo>
                    <a:lnTo>
                      <a:pt x="88" y="4"/>
                    </a:lnTo>
                    <a:lnTo>
                      <a:pt x="83" y="14"/>
                    </a:lnTo>
                    <a:lnTo>
                      <a:pt x="76" y="21"/>
                    </a:lnTo>
                    <a:lnTo>
                      <a:pt x="69" y="31"/>
                    </a:lnTo>
                    <a:lnTo>
                      <a:pt x="60" y="50"/>
                    </a:lnTo>
                    <a:lnTo>
                      <a:pt x="52" y="60"/>
                    </a:lnTo>
                    <a:lnTo>
                      <a:pt x="47" y="71"/>
                    </a:lnTo>
                    <a:lnTo>
                      <a:pt x="19" y="129"/>
                    </a:lnTo>
                    <a:lnTo>
                      <a:pt x="9" y="143"/>
                    </a:lnTo>
                    <a:lnTo>
                      <a:pt x="0" y="155"/>
                    </a:lnTo>
                    <a:lnTo>
                      <a:pt x="2" y="15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0" name="Freeform 5866"/>
              <p:cNvSpPr>
                <a:spLocks/>
              </p:cNvSpPr>
              <p:nvPr/>
            </p:nvSpPr>
            <p:spPr bwMode="auto">
              <a:xfrm>
                <a:off x="9079" y="8844"/>
                <a:ext cx="45" cy="72"/>
              </a:xfrm>
              <a:custGeom>
                <a:avLst/>
                <a:gdLst/>
                <a:ahLst/>
                <a:cxnLst>
                  <a:cxn ang="0">
                    <a:pos x="7" y="2"/>
                  </a:cxn>
                  <a:cxn ang="0">
                    <a:pos x="7" y="2"/>
                  </a:cxn>
                  <a:cxn ang="0">
                    <a:pos x="2" y="16"/>
                  </a:cxn>
                  <a:cxn ang="0">
                    <a:pos x="0" y="48"/>
                  </a:cxn>
                  <a:cxn ang="0">
                    <a:pos x="0" y="67"/>
                  </a:cxn>
                  <a:cxn ang="0">
                    <a:pos x="26" y="72"/>
                  </a:cxn>
                  <a:cxn ang="0">
                    <a:pos x="45" y="64"/>
                  </a:cxn>
                  <a:cxn ang="0">
                    <a:pos x="45" y="40"/>
                  </a:cxn>
                  <a:cxn ang="0">
                    <a:pos x="43" y="33"/>
                  </a:cxn>
                  <a:cxn ang="0">
                    <a:pos x="43" y="19"/>
                  </a:cxn>
                  <a:cxn ang="0">
                    <a:pos x="40" y="9"/>
                  </a:cxn>
                  <a:cxn ang="0">
                    <a:pos x="38" y="2"/>
                  </a:cxn>
                  <a:cxn ang="0">
                    <a:pos x="21" y="0"/>
                  </a:cxn>
                  <a:cxn ang="0">
                    <a:pos x="7" y="2"/>
                  </a:cxn>
                </a:cxnLst>
                <a:rect l="0" t="0" r="r" b="b"/>
                <a:pathLst>
                  <a:path w="45" h="72">
                    <a:moveTo>
                      <a:pt x="7" y="2"/>
                    </a:moveTo>
                    <a:lnTo>
                      <a:pt x="7" y="2"/>
                    </a:lnTo>
                    <a:lnTo>
                      <a:pt x="2" y="16"/>
                    </a:lnTo>
                    <a:lnTo>
                      <a:pt x="0" y="48"/>
                    </a:lnTo>
                    <a:lnTo>
                      <a:pt x="0" y="67"/>
                    </a:lnTo>
                    <a:lnTo>
                      <a:pt x="26" y="72"/>
                    </a:lnTo>
                    <a:lnTo>
                      <a:pt x="45" y="64"/>
                    </a:lnTo>
                    <a:lnTo>
                      <a:pt x="45" y="40"/>
                    </a:lnTo>
                    <a:lnTo>
                      <a:pt x="43" y="33"/>
                    </a:lnTo>
                    <a:lnTo>
                      <a:pt x="43" y="19"/>
                    </a:lnTo>
                    <a:lnTo>
                      <a:pt x="40" y="9"/>
                    </a:lnTo>
                    <a:lnTo>
                      <a:pt x="38" y="2"/>
                    </a:lnTo>
                    <a:lnTo>
                      <a:pt x="21"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1" name="Freeform 5867"/>
              <p:cNvSpPr>
                <a:spLocks/>
              </p:cNvSpPr>
              <p:nvPr/>
            </p:nvSpPr>
            <p:spPr bwMode="auto">
              <a:xfrm>
                <a:off x="9079" y="8851"/>
                <a:ext cx="26" cy="55"/>
              </a:xfrm>
              <a:custGeom>
                <a:avLst/>
                <a:gdLst/>
                <a:ahLst/>
                <a:cxnLst>
                  <a:cxn ang="0">
                    <a:pos x="4" y="2"/>
                  </a:cxn>
                  <a:cxn ang="0">
                    <a:pos x="4" y="2"/>
                  </a:cxn>
                  <a:cxn ang="0">
                    <a:pos x="2" y="14"/>
                  </a:cxn>
                  <a:cxn ang="0">
                    <a:pos x="0" y="28"/>
                  </a:cxn>
                  <a:cxn ang="0">
                    <a:pos x="0" y="55"/>
                  </a:cxn>
                  <a:cxn ang="0">
                    <a:pos x="26" y="55"/>
                  </a:cxn>
                  <a:cxn ang="0">
                    <a:pos x="26" y="2"/>
                  </a:cxn>
                  <a:cxn ang="0">
                    <a:pos x="14" y="0"/>
                  </a:cxn>
                  <a:cxn ang="0">
                    <a:pos x="4" y="2"/>
                  </a:cxn>
                </a:cxnLst>
                <a:rect l="0" t="0" r="r" b="b"/>
                <a:pathLst>
                  <a:path w="26" h="55">
                    <a:moveTo>
                      <a:pt x="4" y="2"/>
                    </a:moveTo>
                    <a:lnTo>
                      <a:pt x="4" y="2"/>
                    </a:lnTo>
                    <a:lnTo>
                      <a:pt x="2" y="14"/>
                    </a:lnTo>
                    <a:lnTo>
                      <a:pt x="0" y="28"/>
                    </a:lnTo>
                    <a:lnTo>
                      <a:pt x="0" y="55"/>
                    </a:lnTo>
                    <a:lnTo>
                      <a:pt x="26" y="55"/>
                    </a:lnTo>
                    <a:lnTo>
                      <a:pt x="26" y="2"/>
                    </a:lnTo>
                    <a:lnTo>
                      <a:pt x="14"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2" name="Freeform 5868"/>
              <p:cNvSpPr>
                <a:spLocks/>
              </p:cNvSpPr>
              <p:nvPr/>
            </p:nvSpPr>
            <p:spPr bwMode="auto">
              <a:xfrm>
                <a:off x="9079" y="8853"/>
                <a:ext cx="26" cy="51"/>
              </a:xfrm>
              <a:custGeom>
                <a:avLst/>
                <a:gdLst/>
                <a:ahLst/>
                <a:cxnLst>
                  <a:cxn ang="0">
                    <a:pos x="4" y="0"/>
                  </a:cxn>
                  <a:cxn ang="0">
                    <a:pos x="4" y="0"/>
                  </a:cxn>
                  <a:cxn ang="0">
                    <a:pos x="0" y="23"/>
                  </a:cxn>
                  <a:cxn ang="0">
                    <a:pos x="0" y="47"/>
                  </a:cxn>
                  <a:cxn ang="0">
                    <a:pos x="7" y="47"/>
                  </a:cxn>
                  <a:cxn ang="0">
                    <a:pos x="9" y="50"/>
                  </a:cxn>
                  <a:cxn ang="0">
                    <a:pos x="26" y="50"/>
                  </a:cxn>
                  <a:cxn ang="0">
                    <a:pos x="26" y="0"/>
                  </a:cxn>
                  <a:cxn ang="0">
                    <a:pos x="4" y="0"/>
                  </a:cxn>
                </a:cxnLst>
                <a:rect l="0" t="0" r="r" b="b"/>
                <a:pathLst>
                  <a:path w="26" h="51">
                    <a:moveTo>
                      <a:pt x="4" y="0"/>
                    </a:moveTo>
                    <a:lnTo>
                      <a:pt x="4" y="0"/>
                    </a:lnTo>
                    <a:lnTo>
                      <a:pt x="0" y="23"/>
                    </a:lnTo>
                    <a:lnTo>
                      <a:pt x="0" y="47"/>
                    </a:lnTo>
                    <a:lnTo>
                      <a:pt x="7" y="47"/>
                    </a:lnTo>
                    <a:lnTo>
                      <a:pt x="9" y="50"/>
                    </a:lnTo>
                    <a:lnTo>
                      <a:pt x="26" y="50"/>
                    </a:lnTo>
                    <a:lnTo>
                      <a:pt x="26"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3" name="Freeform 5869"/>
              <p:cNvSpPr>
                <a:spLocks/>
              </p:cNvSpPr>
              <p:nvPr/>
            </p:nvSpPr>
            <p:spPr bwMode="auto">
              <a:xfrm>
                <a:off x="9079" y="8853"/>
                <a:ext cx="26" cy="46"/>
              </a:xfrm>
              <a:custGeom>
                <a:avLst/>
                <a:gdLst/>
                <a:ahLst/>
                <a:cxnLst>
                  <a:cxn ang="0">
                    <a:pos x="26" y="45"/>
                  </a:cxn>
                  <a:cxn ang="0">
                    <a:pos x="26" y="0"/>
                  </a:cxn>
                  <a:cxn ang="0">
                    <a:pos x="4" y="0"/>
                  </a:cxn>
                  <a:cxn ang="0">
                    <a:pos x="2" y="11"/>
                  </a:cxn>
                  <a:cxn ang="0">
                    <a:pos x="2" y="21"/>
                  </a:cxn>
                  <a:cxn ang="0">
                    <a:pos x="0" y="33"/>
                  </a:cxn>
                  <a:cxn ang="0">
                    <a:pos x="0" y="45"/>
                  </a:cxn>
                  <a:cxn ang="0">
                    <a:pos x="26" y="45"/>
                  </a:cxn>
                </a:cxnLst>
                <a:rect l="0" t="0" r="r" b="b"/>
                <a:pathLst>
                  <a:path w="26" h="46">
                    <a:moveTo>
                      <a:pt x="26" y="45"/>
                    </a:moveTo>
                    <a:lnTo>
                      <a:pt x="26" y="0"/>
                    </a:lnTo>
                    <a:lnTo>
                      <a:pt x="4" y="0"/>
                    </a:lnTo>
                    <a:lnTo>
                      <a:pt x="2" y="11"/>
                    </a:lnTo>
                    <a:lnTo>
                      <a:pt x="2" y="21"/>
                    </a:lnTo>
                    <a:lnTo>
                      <a:pt x="0" y="33"/>
                    </a:lnTo>
                    <a:lnTo>
                      <a:pt x="0" y="45"/>
                    </a:lnTo>
                    <a:lnTo>
                      <a:pt x="26" y="45"/>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4" name="Freeform 5870"/>
              <p:cNvSpPr>
                <a:spLocks/>
              </p:cNvSpPr>
              <p:nvPr/>
            </p:nvSpPr>
            <p:spPr bwMode="auto">
              <a:xfrm>
                <a:off x="9081" y="8853"/>
                <a:ext cx="24" cy="43"/>
              </a:xfrm>
              <a:custGeom>
                <a:avLst/>
                <a:gdLst/>
                <a:ahLst/>
                <a:cxnLst>
                  <a:cxn ang="0">
                    <a:pos x="2" y="0"/>
                  </a:cxn>
                  <a:cxn ang="0">
                    <a:pos x="2" y="0"/>
                  </a:cxn>
                  <a:cxn ang="0">
                    <a:pos x="0" y="9"/>
                  </a:cxn>
                  <a:cxn ang="0">
                    <a:pos x="0" y="43"/>
                  </a:cxn>
                  <a:cxn ang="0">
                    <a:pos x="21" y="43"/>
                  </a:cxn>
                  <a:cxn ang="0">
                    <a:pos x="21" y="33"/>
                  </a:cxn>
                  <a:cxn ang="0">
                    <a:pos x="23" y="21"/>
                  </a:cxn>
                  <a:cxn ang="0">
                    <a:pos x="21" y="9"/>
                  </a:cxn>
                  <a:cxn ang="0">
                    <a:pos x="21" y="0"/>
                  </a:cxn>
                  <a:cxn ang="0">
                    <a:pos x="2" y="0"/>
                  </a:cxn>
                </a:cxnLst>
                <a:rect l="0" t="0" r="r" b="b"/>
                <a:pathLst>
                  <a:path w="24" h="43">
                    <a:moveTo>
                      <a:pt x="2" y="0"/>
                    </a:moveTo>
                    <a:lnTo>
                      <a:pt x="2" y="0"/>
                    </a:lnTo>
                    <a:lnTo>
                      <a:pt x="0" y="9"/>
                    </a:lnTo>
                    <a:lnTo>
                      <a:pt x="0" y="43"/>
                    </a:lnTo>
                    <a:lnTo>
                      <a:pt x="21" y="43"/>
                    </a:lnTo>
                    <a:lnTo>
                      <a:pt x="21" y="33"/>
                    </a:lnTo>
                    <a:lnTo>
                      <a:pt x="23" y="21"/>
                    </a:lnTo>
                    <a:lnTo>
                      <a:pt x="21" y="9"/>
                    </a:lnTo>
                    <a:lnTo>
                      <a:pt x="21"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5" name="Freeform 5871"/>
              <p:cNvSpPr>
                <a:spLocks/>
              </p:cNvSpPr>
              <p:nvPr/>
            </p:nvSpPr>
            <p:spPr bwMode="auto">
              <a:xfrm>
                <a:off x="9081" y="8853"/>
                <a:ext cx="22" cy="41"/>
              </a:xfrm>
              <a:custGeom>
                <a:avLst/>
                <a:gdLst/>
                <a:ahLst/>
                <a:cxnLst>
                  <a:cxn ang="0">
                    <a:pos x="2" y="0"/>
                  </a:cxn>
                  <a:cxn ang="0">
                    <a:pos x="2" y="0"/>
                  </a:cxn>
                  <a:cxn ang="0">
                    <a:pos x="0" y="9"/>
                  </a:cxn>
                  <a:cxn ang="0">
                    <a:pos x="0" y="38"/>
                  </a:cxn>
                  <a:cxn ang="0">
                    <a:pos x="4" y="38"/>
                  </a:cxn>
                  <a:cxn ang="0">
                    <a:pos x="7" y="40"/>
                  </a:cxn>
                  <a:cxn ang="0">
                    <a:pos x="21" y="40"/>
                  </a:cxn>
                  <a:cxn ang="0">
                    <a:pos x="21" y="0"/>
                  </a:cxn>
                  <a:cxn ang="0">
                    <a:pos x="2" y="0"/>
                  </a:cxn>
                </a:cxnLst>
                <a:rect l="0" t="0" r="r" b="b"/>
                <a:pathLst>
                  <a:path w="22" h="41">
                    <a:moveTo>
                      <a:pt x="2" y="0"/>
                    </a:moveTo>
                    <a:lnTo>
                      <a:pt x="2" y="0"/>
                    </a:lnTo>
                    <a:lnTo>
                      <a:pt x="0" y="9"/>
                    </a:lnTo>
                    <a:lnTo>
                      <a:pt x="0" y="38"/>
                    </a:lnTo>
                    <a:lnTo>
                      <a:pt x="4" y="38"/>
                    </a:lnTo>
                    <a:lnTo>
                      <a:pt x="7" y="40"/>
                    </a:lnTo>
                    <a:lnTo>
                      <a:pt x="21" y="40"/>
                    </a:lnTo>
                    <a:lnTo>
                      <a:pt x="21"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6" name="Freeform 5872"/>
              <p:cNvSpPr>
                <a:spLocks/>
              </p:cNvSpPr>
              <p:nvPr/>
            </p:nvSpPr>
            <p:spPr bwMode="auto">
              <a:xfrm>
                <a:off x="9081" y="8853"/>
                <a:ext cx="22" cy="36"/>
              </a:xfrm>
              <a:custGeom>
                <a:avLst/>
                <a:gdLst/>
                <a:ahLst/>
                <a:cxnLst>
                  <a:cxn ang="0">
                    <a:pos x="2" y="0"/>
                  </a:cxn>
                  <a:cxn ang="0">
                    <a:pos x="2" y="0"/>
                  </a:cxn>
                  <a:cxn ang="0">
                    <a:pos x="0" y="9"/>
                  </a:cxn>
                  <a:cxn ang="0">
                    <a:pos x="0" y="36"/>
                  </a:cxn>
                  <a:cxn ang="0">
                    <a:pos x="21" y="36"/>
                  </a:cxn>
                  <a:cxn ang="0">
                    <a:pos x="21" y="0"/>
                  </a:cxn>
                  <a:cxn ang="0">
                    <a:pos x="2" y="0"/>
                  </a:cxn>
                </a:cxnLst>
                <a:rect l="0" t="0" r="r" b="b"/>
                <a:pathLst>
                  <a:path w="22" h="36">
                    <a:moveTo>
                      <a:pt x="2" y="0"/>
                    </a:moveTo>
                    <a:lnTo>
                      <a:pt x="2" y="0"/>
                    </a:lnTo>
                    <a:lnTo>
                      <a:pt x="0" y="9"/>
                    </a:lnTo>
                    <a:lnTo>
                      <a:pt x="0" y="36"/>
                    </a:lnTo>
                    <a:lnTo>
                      <a:pt x="21" y="36"/>
                    </a:lnTo>
                    <a:lnTo>
                      <a:pt x="21"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7" name="Freeform 5873"/>
              <p:cNvSpPr>
                <a:spLocks/>
              </p:cNvSpPr>
              <p:nvPr/>
            </p:nvSpPr>
            <p:spPr bwMode="auto">
              <a:xfrm>
                <a:off x="9081" y="8853"/>
                <a:ext cx="22" cy="34"/>
              </a:xfrm>
              <a:custGeom>
                <a:avLst/>
                <a:gdLst/>
                <a:ahLst/>
                <a:cxnLst>
                  <a:cxn ang="0">
                    <a:pos x="2" y="0"/>
                  </a:cxn>
                  <a:cxn ang="0">
                    <a:pos x="2" y="0"/>
                  </a:cxn>
                  <a:cxn ang="0">
                    <a:pos x="0" y="7"/>
                  </a:cxn>
                  <a:cxn ang="0">
                    <a:pos x="0" y="33"/>
                  </a:cxn>
                  <a:cxn ang="0">
                    <a:pos x="19" y="33"/>
                  </a:cxn>
                  <a:cxn ang="0">
                    <a:pos x="21" y="26"/>
                  </a:cxn>
                  <a:cxn ang="0">
                    <a:pos x="21" y="7"/>
                  </a:cxn>
                  <a:cxn ang="0">
                    <a:pos x="19" y="0"/>
                  </a:cxn>
                  <a:cxn ang="0">
                    <a:pos x="2" y="0"/>
                  </a:cxn>
                </a:cxnLst>
                <a:rect l="0" t="0" r="r" b="b"/>
                <a:pathLst>
                  <a:path w="22" h="34">
                    <a:moveTo>
                      <a:pt x="2" y="0"/>
                    </a:moveTo>
                    <a:lnTo>
                      <a:pt x="2" y="0"/>
                    </a:lnTo>
                    <a:lnTo>
                      <a:pt x="0" y="7"/>
                    </a:lnTo>
                    <a:lnTo>
                      <a:pt x="0" y="33"/>
                    </a:lnTo>
                    <a:lnTo>
                      <a:pt x="19" y="33"/>
                    </a:lnTo>
                    <a:lnTo>
                      <a:pt x="21" y="26"/>
                    </a:lnTo>
                    <a:lnTo>
                      <a:pt x="21" y="7"/>
                    </a:lnTo>
                    <a:lnTo>
                      <a:pt x="19"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8" name="Freeform 5874"/>
              <p:cNvSpPr>
                <a:spLocks/>
              </p:cNvSpPr>
              <p:nvPr/>
            </p:nvSpPr>
            <p:spPr bwMode="auto">
              <a:xfrm>
                <a:off x="9081" y="8853"/>
                <a:ext cx="19" cy="31"/>
              </a:xfrm>
              <a:custGeom>
                <a:avLst/>
                <a:gdLst/>
                <a:ahLst/>
                <a:cxnLst>
                  <a:cxn ang="0">
                    <a:pos x="2" y="0"/>
                  </a:cxn>
                  <a:cxn ang="0">
                    <a:pos x="2" y="0"/>
                  </a:cxn>
                  <a:cxn ang="0">
                    <a:pos x="0" y="7"/>
                  </a:cxn>
                  <a:cxn ang="0">
                    <a:pos x="0" y="28"/>
                  </a:cxn>
                  <a:cxn ang="0">
                    <a:pos x="7" y="28"/>
                  </a:cxn>
                  <a:cxn ang="0">
                    <a:pos x="9" y="31"/>
                  </a:cxn>
                  <a:cxn ang="0">
                    <a:pos x="19" y="31"/>
                  </a:cxn>
                  <a:cxn ang="0">
                    <a:pos x="19" y="0"/>
                  </a:cxn>
                  <a:cxn ang="0">
                    <a:pos x="2" y="0"/>
                  </a:cxn>
                </a:cxnLst>
                <a:rect l="0" t="0" r="r" b="b"/>
                <a:pathLst>
                  <a:path w="19" h="31">
                    <a:moveTo>
                      <a:pt x="2" y="0"/>
                    </a:moveTo>
                    <a:lnTo>
                      <a:pt x="2" y="0"/>
                    </a:lnTo>
                    <a:lnTo>
                      <a:pt x="0" y="7"/>
                    </a:lnTo>
                    <a:lnTo>
                      <a:pt x="0" y="28"/>
                    </a:lnTo>
                    <a:lnTo>
                      <a:pt x="7" y="28"/>
                    </a:lnTo>
                    <a:lnTo>
                      <a:pt x="9" y="31"/>
                    </a:lnTo>
                    <a:lnTo>
                      <a:pt x="19" y="31"/>
                    </a:lnTo>
                    <a:lnTo>
                      <a:pt x="19"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9" name="Freeform 5875"/>
              <p:cNvSpPr>
                <a:spLocks/>
              </p:cNvSpPr>
              <p:nvPr/>
            </p:nvSpPr>
            <p:spPr bwMode="auto">
              <a:xfrm>
                <a:off x="9081" y="8853"/>
                <a:ext cx="19" cy="27"/>
              </a:xfrm>
              <a:custGeom>
                <a:avLst/>
                <a:gdLst/>
                <a:ahLst/>
                <a:cxnLst>
                  <a:cxn ang="0">
                    <a:pos x="19" y="26"/>
                  </a:cxn>
                  <a:cxn ang="0">
                    <a:pos x="19" y="0"/>
                  </a:cxn>
                  <a:cxn ang="0">
                    <a:pos x="2" y="0"/>
                  </a:cxn>
                  <a:cxn ang="0">
                    <a:pos x="2" y="7"/>
                  </a:cxn>
                  <a:cxn ang="0">
                    <a:pos x="0" y="11"/>
                  </a:cxn>
                  <a:cxn ang="0">
                    <a:pos x="0" y="26"/>
                  </a:cxn>
                  <a:cxn ang="0">
                    <a:pos x="19" y="26"/>
                  </a:cxn>
                </a:cxnLst>
                <a:rect l="0" t="0" r="r" b="b"/>
                <a:pathLst>
                  <a:path w="19" h="27">
                    <a:moveTo>
                      <a:pt x="19" y="26"/>
                    </a:moveTo>
                    <a:lnTo>
                      <a:pt x="19" y="0"/>
                    </a:lnTo>
                    <a:lnTo>
                      <a:pt x="2" y="0"/>
                    </a:lnTo>
                    <a:lnTo>
                      <a:pt x="2" y="7"/>
                    </a:lnTo>
                    <a:lnTo>
                      <a:pt x="0" y="11"/>
                    </a:lnTo>
                    <a:lnTo>
                      <a:pt x="0" y="26"/>
                    </a:lnTo>
                    <a:lnTo>
                      <a:pt x="19" y="2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0" name="Freeform 5876"/>
              <p:cNvSpPr>
                <a:spLocks/>
              </p:cNvSpPr>
              <p:nvPr/>
            </p:nvSpPr>
            <p:spPr bwMode="auto">
              <a:xfrm>
                <a:off x="9081" y="8853"/>
                <a:ext cx="19" cy="24"/>
              </a:xfrm>
              <a:custGeom>
                <a:avLst/>
                <a:gdLst/>
                <a:ahLst/>
                <a:cxnLst>
                  <a:cxn ang="0">
                    <a:pos x="19" y="23"/>
                  </a:cxn>
                  <a:cxn ang="0">
                    <a:pos x="19" y="0"/>
                  </a:cxn>
                  <a:cxn ang="0">
                    <a:pos x="2" y="0"/>
                  </a:cxn>
                  <a:cxn ang="0">
                    <a:pos x="2" y="4"/>
                  </a:cxn>
                  <a:cxn ang="0">
                    <a:pos x="0" y="11"/>
                  </a:cxn>
                  <a:cxn ang="0">
                    <a:pos x="0" y="23"/>
                  </a:cxn>
                  <a:cxn ang="0">
                    <a:pos x="19" y="23"/>
                  </a:cxn>
                </a:cxnLst>
                <a:rect l="0" t="0" r="r" b="b"/>
                <a:pathLst>
                  <a:path w="19" h="24">
                    <a:moveTo>
                      <a:pt x="19" y="23"/>
                    </a:moveTo>
                    <a:lnTo>
                      <a:pt x="19" y="0"/>
                    </a:lnTo>
                    <a:lnTo>
                      <a:pt x="2" y="0"/>
                    </a:lnTo>
                    <a:lnTo>
                      <a:pt x="2" y="4"/>
                    </a:lnTo>
                    <a:lnTo>
                      <a:pt x="0" y="11"/>
                    </a:lnTo>
                    <a:lnTo>
                      <a:pt x="0" y="23"/>
                    </a:lnTo>
                    <a:lnTo>
                      <a:pt x="19" y="2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1" name="Freeform 5877"/>
              <p:cNvSpPr>
                <a:spLocks/>
              </p:cNvSpPr>
              <p:nvPr/>
            </p:nvSpPr>
            <p:spPr bwMode="auto">
              <a:xfrm>
                <a:off x="9081" y="8853"/>
                <a:ext cx="17" cy="19"/>
              </a:xfrm>
              <a:custGeom>
                <a:avLst/>
                <a:gdLst/>
                <a:ahLst/>
                <a:cxnLst>
                  <a:cxn ang="0">
                    <a:pos x="16" y="19"/>
                  </a:cxn>
                  <a:cxn ang="0">
                    <a:pos x="16" y="0"/>
                  </a:cxn>
                  <a:cxn ang="0">
                    <a:pos x="2" y="0"/>
                  </a:cxn>
                  <a:cxn ang="0">
                    <a:pos x="2" y="9"/>
                  </a:cxn>
                  <a:cxn ang="0">
                    <a:pos x="0" y="14"/>
                  </a:cxn>
                  <a:cxn ang="0">
                    <a:pos x="0" y="19"/>
                  </a:cxn>
                  <a:cxn ang="0">
                    <a:pos x="16" y="19"/>
                  </a:cxn>
                </a:cxnLst>
                <a:rect l="0" t="0" r="r" b="b"/>
                <a:pathLst>
                  <a:path w="17" h="19">
                    <a:moveTo>
                      <a:pt x="16" y="19"/>
                    </a:moveTo>
                    <a:lnTo>
                      <a:pt x="16" y="0"/>
                    </a:lnTo>
                    <a:lnTo>
                      <a:pt x="2" y="0"/>
                    </a:lnTo>
                    <a:lnTo>
                      <a:pt x="2" y="9"/>
                    </a:lnTo>
                    <a:lnTo>
                      <a:pt x="0" y="14"/>
                    </a:lnTo>
                    <a:lnTo>
                      <a:pt x="0" y="19"/>
                    </a:lnTo>
                    <a:lnTo>
                      <a:pt x="16" y="19"/>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2" name="Rectangle 5878"/>
              <p:cNvSpPr>
                <a:spLocks/>
              </p:cNvSpPr>
              <p:nvPr/>
            </p:nvSpPr>
            <p:spPr bwMode="auto">
              <a:xfrm>
                <a:off x="9084" y="8852"/>
                <a:ext cx="14" cy="18"/>
              </a:xfrm>
              <a:prstGeom prst="rect">
                <a:avLst/>
              </a:prstGeom>
              <a:solidFill>
                <a:srgbClr val="CEC5B7"/>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03" name="Rectangle 5879"/>
              <p:cNvSpPr>
                <a:spLocks/>
              </p:cNvSpPr>
              <p:nvPr/>
            </p:nvSpPr>
            <p:spPr bwMode="auto">
              <a:xfrm>
                <a:off x="9084" y="8841"/>
                <a:ext cx="21" cy="6"/>
              </a:xfrm>
              <a:prstGeom prst="rect">
                <a:avLst/>
              </a:prstGeom>
              <a:solidFill>
                <a:srgbClr val="AA8F6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04" name="Freeform 5880"/>
              <p:cNvSpPr>
                <a:spLocks/>
              </p:cNvSpPr>
              <p:nvPr/>
            </p:nvSpPr>
            <p:spPr bwMode="auto">
              <a:xfrm>
                <a:off x="9079" y="8906"/>
                <a:ext cx="26" cy="10"/>
              </a:xfrm>
              <a:custGeom>
                <a:avLst/>
                <a:gdLst/>
                <a:ahLst/>
                <a:cxnLst>
                  <a:cxn ang="0">
                    <a:pos x="0" y="0"/>
                  </a:cxn>
                  <a:cxn ang="0">
                    <a:pos x="0" y="4"/>
                  </a:cxn>
                  <a:cxn ang="0">
                    <a:pos x="26" y="9"/>
                  </a:cxn>
                  <a:cxn ang="0">
                    <a:pos x="26" y="2"/>
                  </a:cxn>
                  <a:cxn ang="0">
                    <a:pos x="0" y="0"/>
                  </a:cxn>
                </a:cxnLst>
                <a:rect l="0" t="0" r="r" b="b"/>
                <a:pathLst>
                  <a:path w="26" h="10">
                    <a:moveTo>
                      <a:pt x="0" y="0"/>
                    </a:moveTo>
                    <a:lnTo>
                      <a:pt x="0" y="4"/>
                    </a:lnTo>
                    <a:lnTo>
                      <a:pt x="26" y="9"/>
                    </a:lnTo>
                    <a:lnTo>
                      <a:pt x="2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5" name="Freeform 5881"/>
              <p:cNvSpPr>
                <a:spLocks/>
              </p:cNvSpPr>
              <p:nvPr/>
            </p:nvSpPr>
            <p:spPr bwMode="auto">
              <a:xfrm>
                <a:off x="9086" y="8908"/>
                <a:ext cx="12" cy="3"/>
              </a:xfrm>
              <a:custGeom>
                <a:avLst/>
                <a:gdLst/>
                <a:ahLst/>
                <a:cxnLst>
                  <a:cxn ang="0">
                    <a:pos x="7" y="0"/>
                  </a:cxn>
                  <a:cxn ang="0">
                    <a:pos x="0" y="0"/>
                  </a:cxn>
                  <a:cxn ang="0">
                    <a:pos x="2" y="2"/>
                  </a:cxn>
                  <a:cxn ang="0">
                    <a:pos x="12" y="2"/>
                  </a:cxn>
                  <a:cxn ang="0">
                    <a:pos x="12" y="0"/>
                  </a:cxn>
                  <a:cxn ang="0">
                    <a:pos x="7" y="0"/>
                  </a:cxn>
                </a:cxnLst>
                <a:rect l="0" t="0" r="r" b="b"/>
                <a:pathLst>
                  <a:path w="12" h="3">
                    <a:moveTo>
                      <a:pt x="7" y="0"/>
                    </a:moveTo>
                    <a:lnTo>
                      <a:pt x="0" y="0"/>
                    </a:lnTo>
                    <a:lnTo>
                      <a:pt x="2"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6" name="Freeform 5882"/>
              <p:cNvSpPr>
                <a:spLocks/>
              </p:cNvSpPr>
              <p:nvPr/>
            </p:nvSpPr>
            <p:spPr bwMode="auto">
              <a:xfrm>
                <a:off x="9086" y="890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7" name="Freeform 5883"/>
              <p:cNvSpPr>
                <a:spLocks/>
              </p:cNvSpPr>
              <p:nvPr/>
            </p:nvSpPr>
            <p:spPr bwMode="auto">
              <a:xfrm>
                <a:off x="9086" y="8908"/>
                <a:ext cx="7" cy="3"/>
              </a:xfrm>
              <a:custGeom>
                <a:avLst/>
                <a:gdLst/>
                <a:ahLst/>
                <a:cxnLst>
                  <a:cxn ang="0">
                    <a:pos x="4" y="0"/>
                  </a:cxn>
                  <a:cxn ang="0">
                    <a:pos x="7" y="0"/>
                  </a:cxn>
                  <a:cxn ang="0">
                    <a:pos x="4" y="2"/>
                  </a:cxn>
                  <a:cxn ang="0">
                    <a:pos x="2" y="2"/>
                  </a:cxn>
                  <a:cxn ang="0">
                    <a:pos x="2" y="0"/>
                  </a:cxn>
                  <a:cxn ang="0">
                    <a:pos x="0" y="0"/>
                  </a:cxn>
                  <a:cxn ang="0">
                    <a:pos x="4" y="0"/>
                  </a:cxn>
                </a:cxnLst>
                <a:rect l="0" t="0" r="r" b="b"/>
                <a:pathLst>
                  <a:path w="7" h="3">
                    <a:moveTo>
                      <a:pt x="4" y="0"/>
                    </a:moveTo>
                    <a:lnTo>
                      <a:pt x="7" y="0"/>
                    </a:lnTo>
                    <a:lnTo>
                      <a:pt x="4" y="2"/>
                    </a:lnTo>
                    <a:lnTo>
                      <a:pt x="2" y="2"/>
                    </a:lnTo>
                    <a:lnTo>
                      <a:pt x="2" y="0"/>
                    </a:lnTo>
                    <a:lnTo>
                      <a:pt x="0"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8" name="Freeform 5884"/>
              <p:cNvSpPr>
                <a:spLocks/>
              </p:cNvSpPr>
              <p:nvPr/>
            </p:nvSpPr>
            <p:spPr bwMode="auto">
              <a:xfrm>
                <a:off x="9105" y="8906"/>
                <a:ext cx="19" cy="7"/>
              </a:xfrm>
              <a:custGeom>
                <a:avLst/>
                <a:gdLst/>
                <a:ahLst/>
                <a:cxnLst>
                  <a:cxn ang="0">
                    <a:pos x="0" y="2"/>
                  </a:cxn>
                  <a:cxn ang="0">
                    <a:pos x="0" y="7"/>
                  </a:cxn>
                  <a:cxn ang="0">
                    <a:pos x="14" y="4"/>
                  </a:cxn>
                  <a:cxn ang="0">
                    <a:pos x="19" y="2"/>
                  </a:cxn>
                  <a:cxn ang="0">
                    <a:pos x="19" y="0"/>
                  </a:cxn>
                  <a:cxn ang="0">
                    <a:pos x="0" y="2"/>
                  </a:cxn>
                </a:cxnLst>
                <a:rect l="0" t="0" r="r" b="b"/>
                <a:pathLst>
                  <a:path w="19" h="7">
                    <a:moveTo>
                      <a:pt x="0" y="2"/>
                    </a:moveTo>
                    <a:lnTo>
                      <a:pt x="0" y="7"/>
                    </a:lnTo>
                    <a:lnTo>
                      <a:pt x="14" y="4"/>
                    </a:lnTo>
                    <a:lnTo>
                      <a:pt x="19" y="2"/>
                    </a:lnTo>
                    <a:lnTo>
                      <a:pt x="19" y="0"/>
                    </a:lnTo>
                    <a:lnTo>
                      <a:pt x="0"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9" name="Freeform 5885"/>
              <p:cNvSpPr>
                <a:spLocks/>
              </p:cNvSpPr>
              <p:nvPr/>
            </p:nvSpPr>
            <p:spPr bwMode="auto">
              <a:xfrm>
                <a:off x="9108" y="8906"/>
                <a:ext cx="16" cy="7"/>
              </a:xfrm>
              <a:custGeom>
                <a:avLst/>
                <a:gdLst/>
                <a:ahLst/>
                <a:cxnLst>
                  <a:cxn ang="0">
                    <a:pos x="4" y="7"/>
                  </a:cxn>
                  <a:cxn ang="0">
                    <a:pos x="4" y="4"/>
                  </a:cxn>
                  <a:cxn ang="0">
                    <a:pos x="12" y="4"/>
                  </a:cxn>
                  <a:cxn ang="0">
                    <a:pos x="16" y="0"/>
                  </a:cxn>
                  <a:cxn ang="0">
                    <a:pos x="4" y="0"/>
                  </a:cxn>
                  <a:cxn ang="0">
                    <a:pos x="4" y="2"/>
                  </a:cxn>
                  <a:cxn ang="0">
                    <a:pos x="0" y="2"/>
                  </a:cxn>
                  <a:cxn ang="0">
                    <a:pos x="0" y="7"/>
                  </a:cxn>
                  <a:cxn ang="0">
                    <a:pos x="4" y="7"/>
                  </a:cxn>
                </a:cxnLst>
                <a:rect l="0" t="0" r="r" b="b"/>
                <a:pathLst>
                  <a:path w="16" h="7">
                    <a:moveTo>
                      <a:pt x="4" y="7"/>
                    </a:moveTo>
                    <a:lnTo>
                      <a:pt x="4" y="4"/>
                    </a:lnTo>
                    <a:lnTo>
                      <a:pt x="12" y="4"/>
                    </a:lnTo>
                    <a:lnTo>
                      <a:pt x="16" y="0"/>
                    </a:lnTo>
                    <a:lnTo>
                      <a:pt x="4" y="0"/>
                    </a:lnTo>
                    <a:lnTo>
                      <a:pt x="4" y="2"/>
                    </a:lnTo>
                    <a:lnTo>
                      <a:pt x="0" y="2"/>
                    </a:lnTo>
                    <a:lnTo>
                      <a:pt x="0" y="7"/>
                    </a:lnTo>
                    <a:lnTo>
                      <a:pt x="4"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0" name="Freeform 5886"/>
              <p:cNvSpPr>
                <a:spLocks/>
              </p:cNvSpPr>
              <p:nvPr/>
            </p:nvSpPr>
            <p:spPr bwMode="auto">
              <a:xfrm>
                <a:off x="9108" y="8906"/>
                <a:ext cx="16" cy="7"/>
              </a:xfrm>
              <a:custGeom>
                <a:avLst/>
                <a:gdLst/>
                <a:ahLst/>
                <a:cxnLst>
                  <a:cxn ang="0">
                    <a:pos x="0" y="2"/>
                  </a:cxn>
                  <a:cxn ang="0">
                    <a:pos x="0" y="7"/>
                  </a:cxn>
                  <a:cxn ang="0">
                    <a:pos x="4" y="7"/>
                  </a:cxn>
                  <a:cxn ang="0">
                    <a:pos x="7" y="4"/>
                  </a:cxn>
                  <a:cxn ang="0">
                    <a:pos x="12" y="4"/>
                  </a:cxn>
                  <a:cxn ang="0">
                    <a:pos x="16" y="0"/>
                  </a:cxn>
                  <a:cxn ang="0">
                    <a:pos x="7" y="0"/>
                  </a:cxn>
                  <a:cxn ang="0">
                    <a:pos x="4" y="2"/>
                  </a:cxn>
                  <a:cxn ang="0">
                    <a:pos x="0" y="2"/>
                  </a:cxn>
                </a:cxnLst>
                <a:rect l="0" t="0" r="r" b="b"/>
                <a:pathLst>
                  <a:path w="16" h="7">
                    <a:moveTo>
                      <a:pt x="0" y="2"/>
                    </a:moveTo>
                    <a:lnTo>
                      <a:pt x="0" y="7"/>
                    </a:lnTo>
                    <a:lnTo>
                      <a:pt x="4" y="7"/>
                    </a:lnTo>
                    <a:lnTo>
                      <a:pt x="7" y="4"/>
                    </a:lnTo>
                    <a:lnTo>
                      <a:pt x="12" y="4"/>
                    </a:lnTo>
                    <a:lnTo>
                      <a:pt x="16" y="0"/>
                    </a:lnTo>
                    <a:lnTo>
                      <a:pt x="7" y="0"/>
                    </a:lnTo>
                    <a:lnTo>
                      <a:pt x="4" y="2"/>
                    </a:lnTo>
                    <a:lnTo>
                      <a:pt x="0"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1" name="Freeform 5887"/>
              <p:cNvSpPr>
                <a:spLocks/>
              </p:cNvSpPr>
              <p:nvPr/>
            </p:nvSpPr>
            <p:spPr bwMode="auto">
              <a:xfrm>
                <a:off x="9110" y="8906"/>
                <a:ext cx="14" cy="7"/>
              </a:xfrm>
              <a:custGeom>
                <a:avLst/>
                <a:gdLst/>
                <a:ahLst/>
                <a:cxnLst>
                  <a:cxn ang="0">
                    <a:pos x="0" y="2"/>
                  </a:cxn>
                  <a:cxn ang="0">
                    <a:pos x="0" y="7"/>
                  </a:cxn>
                  <a:cxn ang="0">
                    <a:pos x="2" y="4"/>
                  </a:cxn>
                  <a:cxn ang="0">
                    <a:pos x="9" y="4"/>
                  </a:cxn>
                  <a:cxn ang="0">
                    <a:pos x="14" y="0"/>
                  </a:cxn>
                  <a:cxn ang="0">
                    <a:pos x="4" y="0"/>
                  </a:cxn>
                  <a:cxn ang="0">
                    <a:pos x="0" y="2"/>
                  </a:cxn>
                </a:cxnLst>
                <a:rect l="0" t="0" r="r" b="b"/>
                <a:pathLst>
                  <a:path w="14" h="7">
                    <a:moveTo>
                      <a:pt x="0" y="2"/>
                    </a:moveTo>
                    <a:lnTo>
                      <a:pt x="0" y="7"/>
                    </a:lnTo>
                    <a:lnTo>
                      <a:pt x="2" y="4"/>
                    </a:lnTo>
                    <a:lnTo>
                      <a:pt x="9" y="4"/>
                    </a:lnTo>
                    <a:lnTo>
                      <a:pt x="14" y="0"/>
                    </a:lnTo>
                    <a:lnTo>
                      <a:pt x="4" y="0"/>
                    </a:lnTo>
                    <a:lnTo>
                      <a:pt x="0"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2" name="Freeform 5888"/>
              <p:cNvSpPr>
                <a:spLocks/>
              </p:cNvSpPr>
              <p:nvPr/>
            </p:nvSpPr>
            <p:spPr bwMode="auto">
              <a:xfrm>
                <a:off x="9110" y="8906"/>
                <a:ext cx="14" cy="7"/>
              </a:xfrm>
              <a:custGeom>
                <a:avLst/>
                <a:gdLst/>
                <a:ahLst/>
                <a:cxnLst>
                  <a:cxn ang="0">
                    <a:pos x="0" y="2"/>
                  </a:cxn>
                  <a:cxn ang="0">
                    <a:pos x="0" y="7"/>
                  </a:cxn>
                  <a:cxn ang="0">
                    <a:pos x="2" y="4"/>
                  </a:cxn>
                  <a:cxn ang="0">
                    <a:pos x="9" y="4"/>
                  </a:cxn>
                  <a:cxn ang="0">
                    <a:pos x="14" y="0"/>
                  </a:cxn>
                  <a:cxn ang="0">
                    <a:pos x="2" y="0"/>
                  </a:cxn>
                  <a:cxn ang="0">
                    <a:pos x="0" y="2"/>
                  </a:cxn>
                </a:cxnLst>
                <a:rect l="0" t="0" r="r" b="b"/>
                <a:pathLst>
                  <a:path w="14" h="7">
                    <a:moveTo>
                      <a:pt x="0" y="2"/>
                    </a:moveTo>
                    <a:lnTo>
                      <a:pt x="0" y="7"/>
                    </a:lnTo>
                    <a:lnTo>
                      <a:pt x="2" y="4"/>
                    </a:lnTo>
                    <a:lnTo>
                      <a:pt x="9" y="4"/>
                    </a:lnTo>
                    <a:lnTo>
                      <a:pt x="14" y="0"/>
                    </a:lnTo>
                    <a:lnTo>
                      <a:pt x="2" y="0"/>
                    </a:lnTo>
                    <a:lnTo>
                      <a:pt x="0"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3" name="Freeform 5889"/>
              <p:cNvSpPr>
                <a:spLocks/>
              </p:cNvSpPr>
              <p:nvPr/>
            </p:nvSpPr>
            <p:spPr bwMode="auto">
              <a:xfrm>
                <a:off x="9110" y="8906"/>
                <a:ext cx="14" cy="7"/>
              </a:xfrm>
              <a:custGeom>
                <a:avLst/>
                <a:gdLst/>
                <a:ahLst/>
                <a:cxnLst>
                  <a:cxn ang="0">
                    <a:pos x="0" y="2"/>
                  </a:cxn>
                  <a:cxn ang="0">
                    <a:pos x="0" y="7"/>
                  </a:cxn>
                  <a:cxn ang="0">
                    <a:pos x="2" y="4"/>
                  </a:cxn>
                  <a:cxn ang="0">
                    <a:pos x="9" y="4"/>
                  </a:cxn>
                  <a:cxn ang="0">
                    <a:pos x="14" y="0"/>
                  </a:cxn>
                  <a:cxn ang="0">
                    <a:pos x="4" y="0"/>
                  </a:cxn>
                  <a:cxn ang="0">
                    <a:pos x="0" y="2"/>
                  </a:cxn>
                </a:cxnLst>
                <a:rect l="0" t="0" r="r" b="b"/>
                <a:pathLst>
                  <a:path w="14" h="7">
                    <a:moveTo>
                      <a:pt x="0" y="2"/>
                    </a:moveTo>
                    <a:lnTo>
                      <a:pt x="0" y="7"/>
                    </a:lnTo>
                    <a:lnTo>
                      <a:pt x="2" y="4"/>
                    </a:lnTo>
                    <a:lnTo>
                      <a:pt x="9" y="4"/>
                    </a:lnTo>
                    <a:lnTo>
                      <a:pt x="14" y="0"/>
                    </a:lnTo>
                    <a:lnTo>
                      <a:pt x="4" y="0"/>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4" name="Freeform 5890"/>
              <p:cNvSpPr>
                <a:spLocks/>
              </p:cNvSpPr>
              <p:nvPr/>
            </p:nvSpPr>
            <p:spPr bwMode="auto">
              <a:xfrm>
                <a:off x="9112" y="8906"/>
                <a:ext cx="12" cy="7"/>
              </a:xfrm>
              <a:custGeom>
                <a:avLst/>
                <a:gdLst/>
                <a:ahLst/>
                <a:cxnLst>
                  <a:cxn ang="0">
                    <a:pos x="0" y="2"/>
                  </a:cxn>
                  <a:cxn ang="0">
                    <a:pos x="0" y="7"/>
                  </a:cxn>
                  <a:cxn ang="0">
                    <a:pos x="0" y="4"/>
                  </a:cxn>
                  <a:cxn ang="0">
                    <a:pos x="7" y="4"/>
                  </a:cxn>
                  <a:cxn ang="0">
                    <a:pos x="12" y="0"/>
                  </a:cxn>
                  <a:cxn ang="0">
                    <a:pos x="2" y="0"/>
                  </a:cxn>
                  <a:cxn ang="0">
                    <a:pos x="0" y="2"/>
                  </a:cxn>
                </a:cxnLst>
                <a:rect l="0" t="0" r="r" b="b"/>
                <a:pathLst>
                  <a:path w="12" h="7">
                    <a:moveTo>
                      <a:pt x="0" y="2"/>
                    </a:moveTo>
                    <a:lnTo>
                      <a:pt x="0" y="7"/>
                    </a:lnTo>
                    <a:lnTo>
                      <a:pt x="0" y="4"/>
                    </a:lnTo>
                    <a:lnTo>
                      <a:pt x="7" y="4"/>
                    </a:lnTo>
                    <a:lnTo>
                      <a:pt x="12" y="0"/>
                    </a:lnTo>
                    <a:lnTo>
                      <a:pt x="2" y="0"/>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5" name="Freeform 5891"/>
              <p:cNvSpPr>
                <a:spLocks/>
              </p:cNvSpPr>
              <p:nvPr/>
            </p:nvSpPr>
            <p:spPr bwMode="auto">
              <a:xfrm>
                <a:off x="9112" y="8906"/>
                <a:ext cx="12" cy="5"/>
              </a:xfrm>
              <a:custGeom>
                <a:avLst/>
                <a:gdLst/>
                <a:ahLst/>
                <a:cxnLst>
                  <a:cxn ang="0">
                    <a:pos x="0" y="2"/>
                  </a:cxn>
                  <a:cxn ang="0">
                    <a:pos x="0" y="4"/>
                  </a:cxn>
                  <a:cxn ang="0">
                    <a:pos x="7" y="4"/>
                  </a:cxn>
                  <a:cxn ang="0">
                    <a:pos x="12" y="0"/>
                  </a:cxn>
                  <a:cxn ang="0">
                    <a:pos x="2" y="0"/>
                  </a:cxn>
                  <a:cxn ang="0">
                    <a:pos x="0" y="2"/>
                  </a:cxn>
                </a:cxnLst>
                <a:rect l="0" t="0" r="r" b="b"/>
                <a:pathLst>
                  <a:path w="12" h="5">
                    <a:moveTo>
                      <a:pt x="0" y="2"/>
                    </a:moveTo>
                    <a:lnTo>
                      <a:pt x="0" y="4"/>
                    </a:lnTo>
                    <a:lnTo>
                      <a:pt x="7" y="4"/>
                    </a:lnTo>
                    <a:lnTo>
                      <a:pt x="12" y="0"/>
                    </a:lnTo>
                    <a:lnTo>
                      <a:pt x="2" y="0"/>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6" name="Freeform 5892"/>
              <p:cNvSpPr>
                <a:spLocks/>
              </p:cNvSpPr>
              <p:nvPr/>
            </p:nvSpPr>
            <p:spPr bwMode="auto">
              <a:xfrm>
                <a:off x="9112" y="8906"/>
                <a:ext cx="12" cy="5"/>
              </a:xfrm>
              <a:custGeom>
                <a:avLst/>
                <a:gdLst/>
                <a:ahLst/>
                <a:cxnLst>
                  <a:cxn ang="0">
                    <a:pos x="0" y="2"/>
                  </a:cxn>
                  <a:cxn ang="0">
                    <a:pos x="0" y="2"/>
                  </a:cxn>
                  <a:cxn ang="0">
                    <a:pos x="2" y="4"/>
                  </a:cxn>
                  <a:cxn ang="0">
                    <a:pos x="7" y="4"/>
                  </a:cxn>
                  <a:cxn ang="0">
                    <a:pos x="12" y="0"/>
                  </a:cxn>
                  <a:cxn ang="0">
                    <a:pos x="2" y="0"/>
                  </a:cxn>
                  <a:cxn ang="0">
                    <a:pos x="0" y="2"/>
                  </a:cxn>
                </a:cxnLst>
                <a:rect l="0" t="0" r="r" b="b"/>
                <a:pathLst>
                  <a:path w="12" h="5">
                    <a:moveTo>
                      <a:pt x="0" y="2"/>
                    </a:moveTo>
                    <a:lnTo>
                      <a:pt x="0" y="2"/>
                    </a:lnTo>
                    <a:lnTo>
                      <a:pt x="2" y="4"/>
                    </a:lnTo>
                    <a:lnTo>
                      <a:pt x="7" y="4"/>
                    </a:lnTo>
                    <a:lnTo>
                      <a:pt x="12" y="0"/>
                    </a:lnTo>
                    <a:lnTo>
                      <a:pt x="2" y="0"/>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7" name="Freeform 5893"/>
              <p:cNvSpPr>
                <a:spLocks/>
              </p:cNvSpPr>
              <p:nvPr/>
            </p:nvSpPr>
            <p:spPr bwMode="auto">
              <a:xfrm>
                <a:off x="9115" y="8906"/>
                <a:ext cx="9" cy="5"/>
              </a:xfrm>
              <a:custGeom>
                <a:avLst/>
                <a:gdLst/>
                <a:ahLst/>
                <a:cxnLst>
                  <a:cxn ang="0">
                    <a:pos x="0" y="0"/>
                  </a:cxn>
                  <a:cxn ang="0">
                    <a:pos x="0" y="4"/>
                  </a:cxn>
                  <a:cxn ang="0">
                    <a:pos x="7" y="4"/>
                  </a:cxn>
                  <a:cxn ang="0">
                    <a:pos x="9" y="0"/>
                  </a:cxn>
                  <a:cxn ang="0">
                    <a:pos x="0" y="0"/>
                  </a:cxn>
                </a:cxnLst>
                <a:rect l="0" t="0" r="r" b="b"/>
                <a:pathLst>
                  <a:path w="9" h="5">
                    <a:moveTo>
                      <a:pt x="0" y="0"/>
                    </a:moveTo>
                    <a:lnTo>
                      <a:pt x="0" y="4"/>
                    </a:lnTo>
                    <a:lnTo>
                      <a:pt x="7" y="4"/>
                    </a:lnTo>
                    <a:lnTo>
                      <a:pt x="9"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8" name="Freeform 5894"/>
              <p:cNvSpPr>
                <a:spLocks/>
              </p:cNvSpPr>
              <p:nvPr/>
            </p:nvSpPr>
            <p:spPr bwMode="auto">
              <a:xfrm>
                <a:off x="9115" y="8906"/>
                <a:ext cx="9" cy="5"/>
              </a:xfrm>
              <a:custGeom>
                <a:avLst/>
                <a:gdLst/>
                <a:ahLst/>
                <a:cxnLst>
                  <a:cxn ang="0">
                    <a:pos x="0" y="0"/>
                  </a:cxn>
                  <a:cxn ang="0">
                    <a:pos x="0" y="4"/>
                  </a:cxn>
                  <a:cxn ang="0">
                    <a:pos x="7" y="4"/>
                  </a:cxn>
                  <a:cxn ang="0">
                    <a:pos x="9" y="0"/>
                  </a:cxn>
                  <a:cxn ang="0">
                    <a:pos x="0" y="0"/>
                  </a:cxn>
                </a:cxnLst>
                <a:rect l="0" t="0" r="r" b="b"/>
                <a:pathLst>
                  <a:path w="9" h="5">
                    <a:moveTo>
                      <a:pt x="0" y="0"/>
                    </a:moveTo>
                    <a:lnTo>
                      <a:pt x="0" y="4"/>
                    </a:lnTo>
                    <a:lnTo>
                      <a:pt x="7" y="4"/>
                    </a:lnTo>
                    <a:lnTo>
                      <a:pt x="9"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9" name="Freeform 5895"/>
              <p:cNvSpPr>
                <a:spLocks/>
              </p:cNvSpPr>
              <p:nvPr/>
            </p:nvSpPr>
            <p:spPr bwMode="auto">
              <a:xfrm>
                <a:off x="9117" y="8906"/>
                <a:ext cx="7" cy="5"/>
              </a:xfrm>
              <a:custGeom>
                <a:avLst/>
                <a:gdLst/>
                <a:ahLst/>
                <a:cxnLst>
                  <a:cxn ang="0">
                    <a:pos x="0" y="0"/>
                  </a:cxn>
                  <a:cxn ang="0">
                    <a:pos x="0" y="4"/>
                  </a:cxn>
                  <a:cxn ang="0">
                    <a:pos x="2" y="4"/>
                  </a:cxn>
                  <a:cxn ang="0">
                    <a:pos x="7" y="2"/>
                  </a:cxn>
                  <a:cxn ang="0">
                    <a:pos x="7" y="0"/>
                  </a:cxn>
                  <a:cxn ang="0">
                    <a:pos x="0" y="0"/>
                  </a:cxn>
                </a:cxnLst>
                <a:rect l="0" t="0" r="r" b="b"/>
                <a:pathLst>
                  <a:path w="7" h="5">
                    <a:moveTo>
                      <a:pt x="0" y="0"/>
                    </a:moveTo>
                    <a:lnTo>
                      <a:pt x="0" y="4"/>
                    </a:lnTo>
                    <a:lnTo>
                      <a:pt x="2" y="4"/>
                    </a:lnTo>
                    <a:lnTo>
                      <a:pt x="7" y="2"/>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0" name="Freeform 5896"/>
              <p:cNvSpPr>
                <a:spLocks/>
              </p:cNvSpPr>
              <p:nvPr/>
            </p:nvSpPr>
            <p:spPr bwMode="auto">
              <a:xfrm>
                <a:off x="9108" y="8848"/>
                <a:ext cx="12" cy="3"/>
              </a:xfrm>
              <a:custGeom>
                <a:avLst/>
                <a:gdLst/>
                <a:ahLst/>
                <a:cxnLst>
                  <a:cxn ang="0">
                    <a:pos x="0" y="0"/>
                  </a:cxn>
                  <a:cxn ang="0">
                    <a:pos x="0" y="2"/>
                  </a:cxn>
                  <a:cxn ang="0">
                    <a:pos x="12" y="2"/>
                  </a:cxn>
                  <a:cxn ang="0">
                    <a:pos x="9" y="0"/>
                  </a:cxn>
                  <a:cxn ang="0">
                    <a:pos x="0" y="0"/>
                  </a:cxn>
                </a:cxnLst>
                <a:rect l="0" t="0" r="r" b="b"/>
                <a:pathLst>
                  <a:path w="12" h="3">
                    <a:moveTo>
                      <a:pt x="0" y="0"/>
                    </a:moveTo>
                    <a:lnTo>
                      <a:pt x="0" y="2"/>
                    </a:lnTo>
                    <a:lnTo>
                      <a:pt x="12" y="2"/>
                    </a:lnTo>
                    <a:lnTo>
                      <a:pt x="9"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1" name="Freeform 5897"/>
              <p:cNvSpPr>
                <a:spLocks/>
              </p:cNvSpPr>
              <p:nvPr/>
            </p:nvSpPr>
            <p:spPr bwMode="auto">
              <a:xfrm>
                <a:off x="9108" y="8850"/>
                <a:ext cx="12" cy="0"/>
              </a:xfrm>
              <a:custGeom>
                <a:avLst/>
                <a:gdLst/>
                <a:ahLst/>
                <a:cxnLst>
                  <a:cxn ang="0">
                    <a:pos x="0" y="0"/>
                  </a:cxn>
                  <a:cxn ang="0">
                    <a:pos x="12" y="0"/>
                  </a:cxn>
                </a:cxnLst>
                <a:rect l="0" t="0" r="r" b="b"/>
                <a:pathLst>
                  <a:path w="12">
                    <a:moveTo>
                      <a:pt x="0" y="0"/>
                    </a:moveTo>
                    <a:lnTo>
                      <a:pt x="12" y="0"/>
                    </a:lnTo>
                  </a:path>
                </a:pathLst>
              </a:custGeom>
              <a:noFill/>
              <a:ln w="2794">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2" name="Freeform 5898"/>
              <p:cNvSpPr>
                <a:spLocks/>
              </p:cNvSpPr>
              <p:nvPr/>
            </p:nvSpPr>
            <p:spPr bwMode="auto">
              <a:xfrm>
                <a:off x="9108" y="8850"/>
                <a:ext cx="12" cy="0"/>
              </a:xfrm>
              <a:custGeom>
                <a:avLst/>
                <a:gdLst/>
                <a:ahLst/>
                <a:cxnLst>
                  <a:cxn ang="0">
                    <a:pos x="0" y="0"/>
                  </a:cxn>
                  <a:cxn ang="0">
                    <a:pos x="12" y="0"/>
                  </a:cxn>
                </a:cxnLst>
                <a:rect l="0" t="0" r="r" b="b"/>
                <a:pathLst>
                  <a:path w="12">
                    <a:moveTo>
                      <a:pt x="0" y="0"/>
                    </a:moveTo>
                    <a:lnTo>
                      <a:pt x="12" y="0"/>
                    </a:lnTo>
                  </a:path>
                </a:pathLst>
              </a:custGeom>
              <a:noFill/>
              <a:ln w="2794">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3" name="Freeform 5899"/>
              <p:cNvSpPr>
                <a:spLocks/>
              </p:cNvSpPr>
              <p:nvPr/>
            </p:nvSpPr>
            <p:spPr bwMode="auto">
              <a:xfrm>
                <a:off x="9110" y="8850"/>
                <a:ext cx="10" cy="0"/>
              </a:xfrm>
              <a:custGeom>
                <a:avLst/>
                <a:gdLst/>
                <a:ahLst/>
                <a:cxnLst>
                  <a:cxn ang="0">
                    <a:pos x="0" y="0"/>
                  </a:cxn>
                  <a:cxn ang="0">
                    <a:pos x="9" y="0"/>
                  </a:cxn>
                </a:cxnLst>
                <a:rect l="0" t="0" r="r" b="b"/>
                <a:pathLst>
                  <a:path w="10">
                    <a:moveTo>
                      <a:pt x="0" y="0"/>
                    </a:moveTo>
                    <a:lnTo>
                      <a:pt x="9" y="0"/>
                    </a:lnTo>
                  </a:path>
                </a:pathLst>
              </a:custGeom>
              <a:noFill/>
              <a:ln w="2794">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4" name="Freeform 5900"/>
              <p:cNvSpPr>
                <a:spLocks/>
              </p:cNvSpPr>
              <p:nvPr/>
            </p:nvSpPr>
            <p:spPr bwMode="auto">
              <a:xfrm>
                <a:off x="9110" y="8850"/>
                <a:ext cx="10" cy="0"/>
              </a:xfrm>
              <a:custGeom>
                <a:avLst/>
                <a:gdLst/>
                <a:ahLst/>
                <a:cxnLst>
                  <a:cxn ang="0">
                    <a:pos x="0" y="0"/>
                  </a:cxn>
                  <a:cxn ang="0">
                    <a:pos x="9" y="0"/>
                  </a:cxn>
                </a:cxnLst>
                <a:rect l="0" t="0" r="r" b="b"/>
                <a:pathLst>
                  <a:path w="10">
                    <a:moveTo>
                      <a:pt x="0" y="0"/>
                    </a:moveTo>
                    <a:lnTo>
                      <a:pt x="9" y="0"/>
                    </a:lnTo>
                  </a:path>
                </a:pathLst>
              </a:custGeom>
              <a:noFill/>
              <a:ln w="2794">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5" name="Freeform 5901"/>
              <p:cNvSpPr>
                <a:spLocks/>
              </p:cNvSpPr>
              <p:nvPr/>
            </p:nvSpPr>
            <p:spPr bwMode="auto">
              <a:xfrm>
                <a:off x="9110" y="8850"/>
                <a:ext cx="10" cy="0"/>
              </a:xfrm>
              <a:custGeom>
                <a:avLst/>
                <a:gdLst/>
                <a:ahLst/>
                <a:cxnLst>
                  <a:cxn ang="0">
                    <a:pos x="0" y="0"/>
                  </a:cxn>
                  <a:cxn ang="0">
                    <a:pos x="9" y="0"/>
                  </a:cxn>
                </a:cxnLst>
                <a:rect l="0" t="0" r="r" b="b"/>
                <a:pathLst>
                  <a:path w="10">
                    <a:moveTo>
                      <a:pt x="0" y="0"/>
                    </a:moveTo>
                    <a:lnTo>
                      <a:pt x="9" y="0"/>
                    </a:lnTo>
                  </a:path>
                </a:pathLst>
              </a:custGeom>
              <a:noFill/>
              <a:ln w="2794">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6" name="Freeform 5902"/>
              <p:cNvSpPr>
                <a:spLocks/>
              </p:cNvSpPr>
              <p:nvPr/>
            </p:nvSpPr>
            <p:spPr bwMode="auto">
              <a:xfrm>
                <a:off x="9110" y="8850"/>
                <a:ext cx="10" cy="0"/>
              </a:xfrm>
              <a:custGeom>
                <a:avLst/>
                <a:gdLst/>
                <a:ahLst/>
                <a:cxnLst>
                  <a:cxn ang="0">
                    <a:pos x="0" y="0"/>
                  </a:cxn>
                  <a:cxn ang="0">
                    <a:pos x="9" y="0"/>
                  </a:cxn>
                </a:cxnLst>
                <a:rect l="0" t="0" r="r" b="b"/>
                <a:pathLst>
                  <a:path w="10">
                    <a:moveTo>
                      <a:pt x="0" y="0"/>
                    </a:moveTo>
                    <a:lnTo>
                      <a:pt x="9" y="0"/>
                    </a:lnTo>
                  </a:path>
                </a:pathLst>
              </a:custGeom>
              <a:noFill/>
              <a:ln w="2794">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7" name="Freeform 5903"/>
              <p:cNvSpPr>
                <a:spLocks/>
              </p:cNvSpPr>
              <p:nvPr/>
            </p:nvSpPr>
            <p:spPr bwMode="auto">
              <a:xfrm>
                <a:off x="9112" y="8850"/>
                <a:ext cx="8" cy="0"/>
              </a:xfrm>
              <a:custGeom>
                <a:avLst/>
                <a:gdLst/>
                <a:ahLst/>
                <a:cxnLst>
                  <a:cxn ang="0">
                    <a:pos x="0" y="0"/>
                  </a:cxn>
                  <a:cxn ang="0">
                    <a:pos x="7" y="0"/>
                  </a:cxn>
                </a:cxnLst>
                <a:rect l="0" t="0" r="r" b="b"/>
                <a:pathLst>
                  <a:path w="8">
                    <a:moveTo>
                      <a:pt x="0" y="0"/>
                    </a:moveTo>
                    <a:lnTo>
                      <a:pt x="7" y="0"/>
                    </a:lnTo>
                  </a:path>
                </a:pathLst>
              </a:custGeom>
              <a:noFill/>
              <a:ln w="2794">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8" name="Freeform 5904"/>
              <p:cNvSpPr>
                <a:spLocks/>
              </p:cNvSpPr>
              <p:nvPr/>
            </p:nvSpPr>
            <p:spPr bwMode="auto">
              <a:xfrm>
                <a:off x="9112" y="8850"/>
                <a:ext cx="8" cy="0"/>
              </a:xfrm>
              <a:custGeom>
                <a:avLst/>
                <a:gdLst/>
                <a:ahLst/>
                <a:cxnLst>
                  <a:cxn ang="0">
                    <a:pos x="0" y="0"/>
                  </a:cxn>
                  <a:cxn ang="0">
                    <a:pos x="7" y="0"/>
                  </a:cxn>
                </a:cxnLst>
                <a:rect l="0" t="0" r="r" b="b"/>
                <a:pathLst>
                  <a:path w="8">
                    <a:moveTo>
                      <a:pt x="0" y="0"/>
                    </a:moveTo>
                    <a:lnTo>
                      <a:pt x="7" y="0"/>
                    </a:lnTo>
                  </a:path>
                </a:pathLst>
              </a:custGeom>
              <a:noFill/>
              <a:ln w="2794">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9" name="Freeform 5905"/>
              <p:cNvSpPr>
                <a:spLocks/>
              </p:cNvSpPr>
              <p:nvPr/>
            </p:nvSpPr>
            <p:spPr bwMode="auto">
              <a:xfrm>
                <a:off x="9112" y="8850"/>
                <a:ext cx="8" cy="0"/>
              </a:xfrm>
              <a:custGeom>
                <a:avLst/>
                <a:gdLst/>
                <a:ahLst/>
                <a:cxnLst>
                  <a:cxn ang="0">
                    <a:pos x="0" y="0"/>
                  </a:cxn>
                  <a:cxn ang="0">
                    <a:pos x="7" y="0"/>
                  </a:cxn>
                </a:cxnLst>
                <a:rect l="0" t="0" r="r" b="b"/>
                <a:pathLst>
                  <a:path w="8">
                    <a:moveTo>
                      <a:pt x="0" y="0"/>
                    </a:moveTo>
                    <a:lnTo>
                      <a:pt x="7" y="0"/>
                    </a:lnTo>
                  </a:path>
                </a:pathLst>
              </a:custGeom>
              <a:noFill/>
              <a:ln w="2794">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0" name="Freeform 5906"/>
              <p:cNvSpPr>
                <a:spLocks/>
              </p:cNvSpPr>
              <p:nvPr/>
            </p:nvSpPr>
            <p:spPr bwMode="auto">
              <a:xfrm>
                <a:off x="9115" y="8850"/>
                <a:ext cx="5" cy="0"/>
              </a:xfrm>
              <a:custGeom>
                <a:avLst/>
                <a:gdLst/>
                <a:ahLst/>
                <a:cxnLst>
                  <a:cxn ang="0">
                    <a:pos x="0" y="0"/>
                  </a:cxn>
                  <a:cxn ang="0">
                    <a:pos x="4" y="0"/>
                  </a:cxn>
                </a:cxnLst>
                <a:rect l="0" t="0" r="r" b="b"/>
                <a:pathLst>
                  <a:path w="5">
                    <a:moveTo>
                      <a:pt x="0" y="0"/>
                    </a:moveTo>
                    <a:lnTo>
                      <a:pt x="4" y="0"/>
                    </a:lnTo>
                  </a:path>
                </a:pathLst>
              </a:custGeom>
              <a:noFill/>
              <a:ln w="2794">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1" name="Freeform 5907"/>
              <p:cNvSpPr>
                <a:spLocks/>
              </p:cNvSpPr>
              <p:nvPr/>
            </p:nvSpPr>
            <p:spPr bwMode="auto">
              <a:xfrm>
                <a:off x="9115" y="8848"/>
                <a:ext cx="5" cy="3"/>
              </a:xfrm>
              <a:custGeom>
                <a:avLst/>
                <a:gdLst/>
                <a:ahLst/>
                <a:cxnLst>
                  <a:cxn ang="0">
                    <a:pos x="0" y="0"/>
                  </a:cxn>
                  <a:cxn ang="0">
                    <a:pos x="0" y="2"/>
                  </a:cxn>
                  <a:cxn ang="0">
                    <a:pos x="4" y="2"/>
                  </a:cxn>
                  <a:cxn ang="0">
                    <a:pos x="0" y="0"/>
                  </a:cxn>
                </a:cxnLst>
                <a:rect l="0" t="0" r="r" b="b"/>
                <a:pathLst>
                  <a:path w="5" h="3">
                    <a:moveTo>
                      <a:pt x="0" y="0"/>
                    </a:moveTo>
                    <a:lnTo>
                      <a:pt x="0" y="2"/>
                    </a:lnTo>
                    <a:lnTo>
                      <a:pt x="4"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2" name="Freeform 5908"/>
              <p:cNvSpPr>
                <a:spLocks/>
              </p:cNvSpPr>
              <p:nvPr/>
            </p:nvSpPr>
            <p:spPr bwMode="auto">
              <a:xfrm>
                <a:off x="9115" y="8853"/>
                <a:ext cx="9"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3" name="Freeform 5909"/>
              <p:cNvSpPr>
                <a:spLocks/>
              </p:cNvSpPr>
              <p:nvPr/>
            </p:nvSpPr>
            <p:spPr bwMode="auto">
              <a:xfrm>
                <a:off x="9115" y="8853"/>
                <a:ext cx="7" cy="51"/>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1">
                    <a:moveTo>
                      <a:pt x="7" y="50"/>
                    </a:moveTo>
                    <a:lnTo>
                      <a:pt x="7" y="23"/>
                    </a:lnTo>
                    <a:lnTo>
                      <a:pt x="2" y="0"/>
                    </a:lnTo>
                    <a:lnTo>
                      <a:pt x="0" y="0"/>
                    </a:lnTo>
                    <a:lnTo>
                      <a:pt x="2" y="11"/>
                    </a:lnTo>
                    <a:lnTo>
                      <a:pt x="2" y="26"/>
                    </a:lnTo>
                    <a:lnTo>
                      <a:pt x="4" y="38"/>
                    </a:lnTo>
                    <a:lnTo>
                      <a:pt x="4" y="50"/>
                    </a:lnTo>
                    <a:lnTo>
                      <a:pt x="7" y="5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4" name="Freeform 5910"/>
              <p:cNvSpPr>
                <a:spLocks/>
              </p:cNvSpPr>
              <p:nvPr/>
            </p:nvSpPr>
            <p:spPr bwMode="auto">
              <a:xfrm>
                <a:off x="9115" y="8853"/>
                <a:ext cx="7" cy="51"/>
              </a:xfrm>
              <a:custGeom>
                <a:avLst/>
                <a:gdLst/>
                <a:ahLst/>
                <a:cxnLst>
                  <a:cxn ang="0">
                    <a:pos x="2" y="26"/>
                  </a:cxn>
                  <a:cxn ang="0">
                    <a:pos x="2" y="50"/>
                  </a:cxn>
                  <a:cxn ang="0">
                    <a:pos x="7" y="50"/>
                  </a:cxn>
                  <a:cxn ang="0">
                    <a:pos x="7" y="23"/>
                  </a:cxn>
                  <a:cxn ang="0">
                    <a:pos x="2" y="0"/>
                  </a:cxn>
                  <a:cxn ang="0">
                    <a:pos x="0" y="0"/>
                  </a:cxn>
                  <a:cxn ang="0">
                    <a:pos x="0" y="11"/>
                  </a:cxn>
                  <a:cxn ang="0">
                    <a:pos x="2" y="26"/>
                  </a:cxn>
                </a:cxnLst>
                <a:rect l="0" t="0" r="r" b="b"/>
                <a:pathLst>
                  <a:path w="7" h="51">
                    <a:moveTo>
                      <a:pt x="2" y="26"/>
                    </a:moveTo>
                    <a:lnTo>
                      <a:pt x="2" y="50"/>
                    </a:lnTo>
                    <a:lnTo>
                      <a:pt x="7" y="50"/>
                    </a:lnTo>
                    <a:lnTo>
                      <a:pt x="7" y="23"/>
                    </a:lnTo>
                    <a:lnTo>
                      <a:pt x="2" y="0"/>
                    </a:lnTo>
                    <a:lnTo>
                      <a:pt x="0" y="0"/>
                    </a:lnTo>
                    <a:lnTo>
                      <a:pt x="0" y="11"/>
                    </a:lnTo>
                    <a:lnTo>
                      <a:pt x="2" y="26"/>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5" name="Freeform 5911"/>
              <p:cNvSpPr>
                <a:spLocks/>
              </p:cNvSpPr>
              <p:nvPr/>
            </p:nvSpPr>
            <p:spPr bwMode="auto">
              <a:xfrm>
                <a:off x="9112" y="8853"/>
                <a:ext cx="10"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10"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6" name="Freeform 5912"/>
              <p:cNvSpPr>
                <a:spLocks/>
              </p:cNvSpPr>
              <p:nvPr/>
            </p:nvSpPr>
            <p:spPr bwMode="auto">
              <a:xfrm>
                <a:off x="9112" y="8853"/>
                <a:ext cx="8" cy="51"/>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8" h="51">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7" name="Freeform 5913"/>
              <p:cNvSpPr>
                <a:spLocks/>
              </p:cNvSpPr>
              <p:nvPr/>
            </p:nvSpPr>
            <p:spPr bwMode="auto">
              <a:xfrm>
                <a:off x="9112" y="8853"/>
                <a:ext cx="8" cy="51"/>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8" h="51">
                    <a:moveTo>
                      <a:pt x="7" y="50"/>
                    </a:moveTo>
                    <a:lnTo>
                      <a:pt x="7" y="23"/>
                    </a:lnTo>
                    <a:lnTo>
                      <a:pt x="2" y="0"/>
                    </a:lnTo>
                    <a:lnTo>
                      <a:pt x="0" y="0"/>
                    </a:lnTo>
                    <a:lnTo>
                      <a:pt x="2" y="11"/>
                    </a:lnTo>
                    <a:lnTo>
                      <a:pt x="2" y="26"/>
                    </a:lnTo>
                    <a:lnTo>
                      <a:pt x="4" y="38"/>
                    </a:lnTo>
                    <a:lnTo>
                      <a:pt x="4" y="50"/>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8" name="Freeform 5914"/>
              <p:cNvSpPr>
                <a:spLocks/>
              </p:cNvSpPr>
              <p:nvPr/>
            </p:nvSpPr>
            <p:spPr bwMode="auto">
              <a:xfrm>
                <a:off x="9110" y="8853"/>
                <a:ext cx="10"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10"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9" name="Freeform 5915"/>
              <p:cNvSpPr>
                <a:spLocks/>
              </p:cNvSpPr>
              <p:nvPr/>
            </p:nvSpPr>
            <p:spPr bwMode="auto">
              <a:xfrm>
                <a:off x="9110" y="8853"/>
                <a:ext cx="7" cy="51"/>
              </a:xfrm>
              <a:custGeom>
                <a:avLst/>
                <a:gdLst/>
                <a:ahLst/>
                <a:cxnLst>
                  <a:cxn ang="0">
                    <a:pos x="4" y="0"/>
                  </a:cxn>
                  <a:cxn ang="0">
                    <a:pos x="0" y="0"/>
                  </a:cxn>
                  <a:cxn ang="0">
                    <a:pos x="2" y="11"/>
                  </a:cxn>
                  <a:cxn ang="0">
                    <a:pos x="4" y="26"/>
                  </a:cxn>
                  <a:cxn ang="0">
                    <a:pos x="4" y="50"/>
                  </a:cxn>
                  <a:cxn ang="0">
                    <a:pos x="7" y="50"/>
                  </a:cxn>
                  <a:cxn ang="0">
                    <a:pos x="7" y="11"/>
                  </a:cxn>
                  <a:cxn ang="0">
                    <a:pos x="4" y="0"/>
                  </a:cxn>
                </a:cxnLst>
                <a:rect l="0" t="0" r="r" b="b"/>
                <a:pathLst>
                  <a:path w="7" h="51">
                    <a:moveTo>
                      <a:pt x="4" y="0"/>
                    </a:moveTo>
                    <a:lnTo>
                      <a:pt x="0" y="0"/>
                    </a:lnTo>
                    <a:lnTo>
                      <a:pt x="2" y="11"/>
                    </a:lnTo>
                    <a:lnTo>
                      <a:pt x="4" y="26"/>
                    </a:lnTo>
                    <a:lnTo>
                      <a:pt x="4" y="50"/>
                    </a:lnTo>
                    <a:lnTo>
                      <a:pt x="7" y="50"/>
                    </a:lnTo>
                    <a:lnTo>
                      <a:pt x="7" y="11"/>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0" name="Freeform 5916"/>
              <p:cNvSpPr>
                <a:spLocks/>
              </p:cNvSpPr>
              <p:nvPr/>
            </p:nvSpPr>
            <p:spPr bwMode="auto">
              <a:xfrm>
                <a:off x="9110" y="8853"/>
                <a:ext cx="7" cy="51"/>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1">
                    <a:moveTo>
                      <a:pt x="7" y="50"/>
                    </a:moveTo>
                    <a:lnTo>
                      <a:pt x="7" y="23"/>
                    </a:lnTo>
                    <a:lnTo>
                      <a:pt x="2" y="0"/>
                    </a:lnTo>
                    <a:lnTo>
                      <a:pt x="0" y="0"/>
                    </a:lnTo>
                    <a:lnTo>
                      <a:pt x="2" y="11"/>
                    </a:lnTo>
                    <a:lnTo>
                      <a:pt x="2" y="26"/>
                    </a:lnTo>
                    <a:lnTo>
                      <a:pt x="4" y="38"/>
                    </a:lnTo>
                    <a:lnTo>
                      <a:pt x="4" y="50"/>
                    </a:lnTo>
                    <a:lnTo>
                      <a:pt x="7" y="5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1" name="Freeform 5917"/>
              <p:cNvSpPr>
                <a:spLocks/>
              </p:cNvSpPr>
              <p:nvPr/>
            </p:nvSpPr>
            <p:spPr bwMode="auto">
              <a:xfrm>
                <a:off x="9110" y="8853"/>
                <a:ext cx="7" cy="51"/>
              </a:xfrm>
              <a:custGeom>
                <a:avLst/>
                <a:gdLst/>
                <a:ahLst/>
                <a:cxnLst>
                  <a:cxn ang="0">
                    <a:pos x="2" y="26"/>
                  </a:cxn>
                  <a:cxn ang="0">
                    <a:pos x="2" y="50"/>
                  </a:cxn>
                  <a:cxn ang="0">
                    <a:pos x="7" y="50"/>
                  </a:cxn>
                  <a:cxn ang="0">
                    <a:pos x="7" y="23"/>
                  </a:cxn>
                  <a:cxn ang="0">
                    <a:pos x="2" y="0"/>
                  </a:cxn>
                  <a:cxn ang="0">
                    <a:pos x="0" y="0"/>
                  </a:cxn>
                  <a:cxn ang="0">
                    <a:pos x="0" y="11"/>
                  </a:cxn>
                  <a:cxn ang="0">
                    <a:pos x="2" y="26"/>
                  </a:cxn>
                </a:cxnLst>
                <a:rect l="0" t="0" r="r" b="b"/>
                <a:pathLst>
                  <a:path w="7" h="51">
                    <a:moveTo>
                      <a:pt x="2" y="26"/>
                    </a:moveTo>
                    <a:lnTo>
                      <a:pt x="2" y="50"/>
                    </a:lnTo>
                    <a:lnTo>
                      <a:pt x="7" y="50"/>
                    </a:lnTo>
                    <a:lnTo>
                      <a:pt x="7" y="23"/>
                    </a:lnTo>
                    <a:lnTo>
                      <a:pt x="2" y="0"/>
                    </a:lnTo>
                    <a:lnTo>
                      <a:pt x="0" y="0"/>
                    </a:lnTo>
                    <a:lnTo>
                      <a:pt x="0" y="11"/>
                    </a:lnTo>
                    <a:lnTo>
                      <a:pt x="2" y="26"/>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2" name="Freeform 5918"/>
              <p:cNvSpPr>
                <a:spLocks/>
              </p:cNvSpPr>
              <p:nvPr/>
            </p:nvSpPr>
            <p:spPr bwMode="auto">
              <a:xfrm>
                <a:off x="9108" y="8853"/>
                <a:ext cx="9"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3" name="Freeform 5919"/>
              <p:cNvSpPr>
                <a:spLocks/>
              </p:cNvSpPr>
              <p:nvPr/>
            </p:nvSpPr>
            <p:spPr bwMode="auto">
              <a:xfrm>
                <a:off x="9108" y="8853"/>
                <a:ext cx="7" cy="51"/>
              </a:xfrm>
              <a:custGeom>
                <a:avLst/>
                <a:gdLst/>
                <a:ahLst/>
                <a:cxnLst>
                  <a:cxn ang="0">
                    <a:pos x="4" y="38"/>
                  </a:cxn>
                  <a:cxn ang="0">
                    <a:pos x="4" y="50"/>
                  </a:cxn>
                  <a:cxn ang="0">
                    <a:pos x="7" y="47"/>
                  </a:cxn>
                  <a:cxn ang="0">
                    <a:pos x="7" y="23"/>
                  </a:cxn>
                  <a:cxn ang="0">
                    <a:pos x="4" y="11"/>
                  </a:cxn>
                  <a:cxn ang="0">
                    <a:pos x="4" y="0"/>
                  </a:cxn>
                  <a:cxn ang="0">
                    <a:pos x="0" y="0"/>
                  </a:cxn>
                  <a:cxn ang="0">
                    <a:pos x="2" y="11"/>
                  </a:cxn>
                  <a:cxn ang="0">
                    <a:pos x="2" y="26"/>
                  </a:cxn>
                  <a:cxn ang="0">
                    <a:pos x="4" y="38"/>
                  </a:cxn>
                </a:cxnLst>
                <a:rect l="0" t="0" r="r" b="b"/>
                <a:pathLst>
                  <a:path w="7" h="51">
                    <a:moveTo>
                      <a:pt x="4" y="38"/>
                    </a:moveTo>
                    <a:lnTo>
                      <a:pt x="4" y="50"/>
                    </a:lnTo>
                    <a:lnTo>
                      <a:pt x="7" y="47"/>
                    </a:lnTo>
                    <a:lnTo>
                      <a:pt x="7" y="23"/>
                    </a:lnTo>
                    <a:lnTo>
                      <a:pt x="4" y="11"/>
                    </a:lnTo>
                    <a:lnTo>
                      <a:pt x="4" y="0"/>
                    </a:lnTo>
                    <a:lnTo>
                      <a:pt x="0" y="0"/>
                    </a:lnTo>
                    <a:lnTo>
                      <a:pt x="2" y="11"/>
                    </a:lnTo>
                    <a:lnTo>
                      <a:pt x="2" y="26"/>
                    </a:lnTo>
                    <a:lnTo>
                      <a:pt x="4" y="38"/>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4" name="Freeform 5920"/>
              <p:cNvSpPr>
                <a:spLocks/>
              </p:cNvSpPr>
              <p:nvPr/>
            </p:nvSpPr>
            <p:spPr bwMode="auto">
              <a:xfrm>
                <a:off x="9115" y="8743"/>
                <a:ext cx="158" cy="177"/>
              </a:xfrm>
              <a:custGeom>
                <a:avLst/>
                <a:gdLst/>
                <a:ahLst/>
                <a:cxnLst>
                  <a:cxn ang="0">
                    <a:pos x="158" y="163"/>
                  </a:cxn>
                  <a:cxn ang="0">
                    <a:pos x="156" y="9"/>
                  </a:cxn>
                  <a:cxn ang="0">
                    <a:pos x="38" y="0"/>
                  </a:cxn>
                  <a:cxn ang="0">
                    <a:pos x="0" y="4"/>
                  </a:cxn>
                  <a:cxn ang="0">
                    <a:pos x="0" y="163"/>
                  </a:cxn>
                  <a:cxn ang="0">
                    <a:pos x="9" y="163"/>
                  </a:cxn>
                  <a:cxn ang="0">
                    <a:pos x="9" y="170"/>
                  </a:cxn>
                  <a:cxn ang="0">
                    <a:pos x="38" y="177"/>
                  </a:cxn>
                  <a:cxn ang="0">
                    <a:pos x="141" y="163"/>
                  </a:cxn>
                  <a:cxn ang="0">
                    <a:pos x="158" y="163"/>
                  </a:cxn>
                </a:cxnLst>
                <a:rect l="0" t="0" r="r" b="b"/>
                <a:pathLst>
                  <a:path w="158" h="177">
                    <a:moveTo>
                      <a:pt x="158" y="163"/>
                    </a:moveTo>
                    <a:lnTo>
                      <a:pt x="156" y="9"/>
                    </a:lnTo>
                    <a:lnTo>
                      <a:pt x="38" y="0"/>
                    </a:lnTo>
                    <a:lnTo>
                      <a:pt x="0" y="4"/>
                    </a:lnTo>
                    <a:lnTo>
                      <a:pt x="0" y="163"/>
                    </a:lnTo>
                    <a:lnTo>
                      <a:pt x="9" y="163"/>
                    </a:lnTo>
                    <a:lnTo>
                      <a:pt x="9" y="170"/>
                    </a:lnTo>
                    <a:lnTo>
                      <a:pt x="38" y="177"/>
                    </a:lnTo>
                    <a:lnTo>
                      <a:pt x="141" y="163"/>
                    </a:lnTo>
                    <a:lnTo>
                      <a:pt x="158" y="16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5" name="Freeform 5921"/>
              <p:cNvSpPr>
                <a:spLocks/>
              </p:cNvSpPr>
              <p:nvPr/>
            </p:nvSpPr>
            <p:spPr bwMode="auto">
              <a:xfrm>
                <a:off x="9163" y="8709"/>
                <a:ext cx="242" cy="226"/>
              </a:xfrm>
              <a:custGeom>
                <a:avLst/>
                <a:gdLst/>
                <a:ahLst/>
                <a:cxnLst>
                  <a:cxn ang="0">
                    <a:pos x="187" y="38"/>
                  </a:cxn>
                  <a:cxn ang="0">
                    <a:pos x="177" y="21"/>
                  </a:cxn>
                  <a:cxn ang="0">
                    <a:pos x="170" y="11"/>
                  </a:cxn>
                  <a:cxn ang="0">
                    <a:pos x="160" y="7"/>
                  </a:cxn>
                  <a:cxn ang="0">
                    <a:pos x="153" y="4"/>
                  </a:cxn>
                  <a:cxn ang="0">
                    <a:pos x="143" y="2"/>
                  </a:cxn>
                  <a:cxn ang="0">
                    <a:pos x="134" y="0"/>
                  </a:cxn>
                  <a:cxn ang="0">
                    <a:pos x="124" y="2"/>
                  </a:cxn>
                  <a:cxn ang="0">
                    <a:pos x="110" y="4"/>
                  </a:cxn>
                  <a:cxn ang="0">
                    <a:pos x="93" y="7"/>
                  </a:cxn>
                  <a:cxn ang="0">
                    <a:pos x="81" y="9"/>
                  </a:cxn>
                  <a:cxn ang="0">
                    <a:pos x="67" y="11"/>
                  </a:cxn>
                  <a:cxn ang="0">
                    <a:pos x="50" y="14"/>
                  </a:cxn>
                  <a:cxn ang="0">
                    <a:pos x="38" y="16"/>
                  </a:cxn>
                  <a:cxn ang="0">
                    <a:pos x="26" y="19"/>
                  </a:cxn>
                  <a:cxn ang="0">
                    <a:pos x="14" y="21"/>
                  </a:cxn>
                  <a:cxn ang="0">
                    <a:pos x="4" y="40"/>
                  </a:cxn>
                  <a:cxn ang="0">
                    <a:pos x="0" y="158"/>
                  </a:cxn>
                  <a:cxn ang="0">
                    <a:pos x="9" y="180"/>
                  </a:cxn>
                  <a:cxn ang="0">
                    <a:pos x="19" y="182"/>
                  </a:cxn>
                  <a:cxn ang="0">
                    <a:pos x="28" y="184"/>
                  </a:cxn>
                  <a:cxn ang="0">
                    <a:pos x="43" y="187"/>
                  </a:cxn>
                  <a:cxn ang="0">
                    <a:pos x="57" y="196"/>
                  </a:cxn>
                  <a:cxn ang="0">
                    <a:pos x="57" y="206"/>
                  </a:cxn>
                  <a:cxn ang="0">
                    <a:pos x="38" y="213"/>
                  </a:cxn>
                  <a:cxn ang="0">
                    <a:pos x="45" y="218"/>
                  </a:cxn>
                  <a:cxn ang="0">
                    <a:pos x="60" y="220"/>
                  </a:cxn>
                  <a:cxn ang="0">
                    <a:pos x="100" y="223"/>
                  </a:cxn>
                  <a:cxn ang="0">
                    <a:pos x="172" y="218"/>
                  </a:cxn>
                  <a:cxn ang="0">
                    <a:pos x="180" y="213"/>
                  </a:cxn>
                  <a:cxn ang="0">
                    <a:pos x="184" y="203"/>
                  </a:cxn>
                  <a:cxn ang="0">
                    <a:pos x="175" y="196"/>
                  </a:cxn>
                  <a:cxn ang="0">
                    <a:pos x="167" y="191"/>
                  </a:cxn>
                  <a:cxn ang="0">
                    <a:pos x="189" y="180"/>
                  </a:cxn>
                  <a:cxn ang="0">
                    <a:pos x="240" y="160"/>
                  </a:cxn>
                  <a:cxn ang="0">
                    <a:pos x="242" y="136"/>
                  </a:cxn>
                  <a:cxn ang="0">
                    <a:pos x="240" y="69"/>
                  </a:cxn>
                </a:cxnLst>
                <a:rect l="0" t="0" r="r" b="b"/>
                <a:pathLst>
                  <a:path w="242" h="226">
                    <a:moveTo>
                      <a:pt x="240" y="69"/>
                    </a:moveTo>
                    <a:lnTo>
                      <a:pt x="187" y="38"/>
                    </a:lnTo>
                    <a:lnTo>
                      <a:pt x="180" y="23"/>
                    </a:lnTo>
                    <a:lnTo>
                      <a:pt x="177" y="21"/>
                    </a:lnTo>
                    <a:lnTo>
                      <a:pt x="175" y="16"/>
                    </a:lnTo>
                    <a:lnTo>
                      <a:pt x="170" y="11"/>
                    </a:lnTo>
                    <a:lnTo>
                      <a:pt x="165" y="11"/>
                    </a:lnTo>
                    <a:lnTo>
                      <a:pt x="160" y="7"/>
                    </a:lnTo>
                    <a:lnTo>
                      <a:pt x="155" y="7"/>
                    </a:lnTo>
                    <a:lnTo>
                      <a:pt x="153" y="4"/>
                    </a:lnTo>
                    <a:lnTo>
                      <a:pt x="148" y="4"/>
                    </a:lnTo>
                    <a:lnTo>
                      <a:pt x="143" y="2"/>
                    </a:lnTo>
                    <a:lnTo>
                      <a:pt x="139" y="2"/>
                    </a:lnTo>
                    <a:lnTo>
                      <a:pt x="134" y="0"/>
                    </a:lnTo>
                    <a:lnTo>
                      <a:pt x="129" y="0"/>
                    </a:lnTo>
                    <a:lnTo>
                      <a:pt x="124" y="2"/>
                    </a:lnTo>
                    <a:lnTo>
                      <a:pt x="112" y="2"/>
                    </a:lnTo>
                    <a:lnTo>
                      <a:pt x="110" y="4"/>
                    </a:lnTo>
                    <a:lnTo>
                      <a:pt x="98" y="4"/>
                    </a:lnTo>
                    <a:lnTo>
                      <a:pt x="93" y="7"/>
                    </a:lnTo>
                    <a:lnTo>
                      <a:pt x="86" y="7"/>
                    </a:lnTo>
                    <a:lnTo>
                      <a:pt x="81" y="9"/>
                    </a:lnTo>
                    <a:lnTo>
                      <a:pt x="69" y="9"/>
                    </a:lnTo>
                    <a:lnTo>
                      <a:pt x="67" y="11"/>
                    </a:lnTo>
                    <a:lnTo>
                      <a:pt x="55" y="11"/>
                    </a:lnTo>
                    <a:lnTo>
                      <a:pt x="50" y="14"/>
                    </a:lnTo>
                    <a:lnTo>
                      <a:pt x="43" y="14"/>
                    </a:lnTo>
                    <a:lnTo>
                      <a:pt x="38" y="16"/>
                    </a:lnTo>
                    <a:lnTo>
                      <a:pt x="31" y="16"/>
                    </a:lnTo>
                    <a:lnTo>
                      <a:pt x="26" y="19"/>
                    </a:lnTo>
                    <a:lnTo>
                      <a:pt x="19" y="19"/>
                    </a:lnTo>
                    <a:lnTo>
                      <a:pt x="14" y="21"/>
                    </a:lnTo>
                    <a:lnTo>
                      <a:pt x="7" y="21"/>
                    </a:lnTo>
                    <a:lnTo>
                      <a:pt x="4" y="40"/>
                    </a:lnTo>
                    <a:lnTo>
                      <a:pt x="0" y="74"/>
                    </a:lnTo>
                    <a:lnTo>
                      <a:pt x="0" y="158"/>
                    </a:lnTo>
                    <a:lnTo>
                      <a:pt x="4" y="175"/>
                    </a:lnTo>
                    <a:lnTo>
                      <a:pt x="9" y="180"/>
                    </a:lnTo>
                    <a:lnTo>
                      <a:pt x="14" y="180"/>
                    </a:lnTo>
                    <a:lnTo>
                      <a:pt x="19" y="182"/>
                    </a:lnTo>
                    <a:lnTo>
                      <a:pt x="23" y="184"/>
                    </a:lnTo>
                    <a:lnTo>
                      <a:pt x="28" y="184"/>
                    </a:lnTo>
                    <a:lnTo>
                      <a:pt x="31" y="187"/>
                    </a:lnTo>
                    <a:lnTo>
                      <a:pt x="43" y="187"/>
                    </a:lnTo>
                    <a:lnTo>
                      <a:pt x="47" y="189"/>
                    </a:lnTo>
                    <a:lnTo>
                      <a:pt x="57" y="196"/>
                    </a:lnTo>
                    <a:lnTo>
                      <a:pt x="64" y="201"/>
                    </a:lnTo>
                    <a:lnTo>
                      <a:pt x="57" y="206"/>
                    </a:lnTo>
                    <a:lnTo>
                      <a:pt x="45" y="211"/>
                    </a:lnTo>
                    <a:lnTo>
                      <a:pt x="38" y="213"/>
                    </a:lnTo>
                    <a:lnTo>
                      <a:pt x="40" y="215"/>
                    </a:lnTo>
                    <a:lnTo>
                      <a:pt x="45" y="218"/>
                    </a:lnTo>
                    <a:lnTo>
                      <a:pt x="50" y="220"/>
                    </a:lnTo>
                    <a:lnTo>
                      <a:pt x="60" y="220"/>
                    </a:lnTo>
                    <a:lnTo>
                      <a:pt x="64" y="223"/>
                    </a:lnTo>
                    <a:lnTo>
                      <a:pt x="100" y="223"/>
                    </a:lnTo>
                    <a:lnTo>
                      <a:pt x="146" y="225"/>
                    </a:lnTo>
                    <a:lnTo>
                      <a:pt x="172" y="218"/>
                    </a:lnTo>
                    <a:lnTo>
                      <a:pt x="177" y="215"/>
                    </a:lnTo>
                    <a:lnTo>
                      <a:pt x="180" y="213"/>
                    </a:lnTo>
                    <a:lnTo>
                      <a:pt x="184" y="211"/>
                    </a:lnTo>
                    <a:lnTo>
                      <a:pt x="184" y="203"/>
                    </a:lnTo>
                    <a:lnTo>
                      <a:pt x="180" y="199"/>
                    </a:lnTo>
                    <a:lnTo>
                      <a:pt x="175" y="196"/>
                    </a:lnTo>
                    <a:lnTo>
                      <a:pt x="170" y="194"/>
                    </a:lnTo>
                    <a:lnTo>
                      <a:pt x="167" y="191"/>
                    </a:lnTo>
                    <a:lnTo>
                      <a:pt x="163" y="191"/>
                    </a:lnTo>
                    <a:lnTo>
                      <a:pt x="189" y="180"/>
                    </a:lnTo>
                    <a:lnTo>
                      <a:pt x="237" y="172"/>
                    </a:lnTo>
                    <a:lnTo>
                      <a:pt x="240" y="160"/>
                    </a:lnTo>
                    <a:lnTo>
                      <a:pt x="240" y="148"/>
                    </a:lnTo>
                    <a:lnTo>
                      <a:pt x="242" y="136"/>
                    </a:lnTo>
                    <a:lnTo>
                      <a:pt x="242" y="81"/>
                    </a:lnTo>
                    <a:lnTo>
                      <a:pt x="240" y="6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6" name="Freeform 5922"/>
              <p:cNvSpPr>
                <a:spLocks/>
              </p:cNvSpPr>
              <p:nvPr/>
            </p:nvSpPr>
            <p:spPr bwMode="auto">
              <a:xfrm>
                <a:off x="9313" y="8714"/>
                <a:ext cx="0" cy="173"/>
              </a:xfrm>
              <a:custGeom>
                <a:avLst/>
                <a:gdLst/>
                <a:ahLst/>
                <a:cxnLst>
                  <a:cxn ang="0">
                    <a:pos x="0" y="0"/>
                  </a:cxn>
                  <a:cxn ang="0">
                    <a:pos x="0" y="172"/>
                  </a:cxn>
                </a:cxnLst>
                <a:rect l="0" t="0" r="r" b="b"/>
                <a:pathLst>
                  <a:path h="173">
                    <a:moveTo>
                      <a:pt x="0" y="0"/>
                    </a:moveTo>
                    <a:lnTo>
                      <a:pt x="0" y="172"/>
                    </a:lnTo>
                  </a:path>
                </a:pathLst>
              </a:custGeom>
              <a:noFill/>
              <a:ln w="2794">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7" name="Freeform 5923"/>
              <p:cNvSpPr>
                <a:spLocks/>
              </p:cNvSpPr>
              <p:nvPr/>
            </p:nvSpPr>
            <p:spPr bwMode="auto">
              <a:xfrm>
                <a:off x="9309" y="8714"/>
                <a:ext cx="5" cy="173"/>
              </a:xfrm>
              <a:custGeom>
                <a:avLst/>
                <a:gdLst/>
                <a:ahLst/>
                <a:cxnLst>
                  <a:cxn ang="0">
                    <a:pos x="2" y="26"/>
                  </a:cxn>
                  <a:cxn ang="0">
                    <a:pos x="0" y="86"/>
                  </a:cxn>
                  <a:cxn ang="0">
                    <a:pos x="0" y="143"/>
                  </a:cxn>
                  <a:cxn ang="0">
                    <a:pos x="2" y="172"/>
                  </a:cxn>
                  <a:cxn ang="0">
                    <a:pos x="4" y="170"/>
                  </a:cxn>
                  <a:cxn ang="0">
                    <a:pos x="2" y="131"/>
                  </a:cxn>
                  <a:cxn ang="0">
                    <a:pos x="2" y="52"/>
                  </a:cxn>
                  <a:cxn ang="0">
                    <a:pos x="4" y="0"/>
                  </a:cxn>
                  <a:cxn ang="0">
                    <a:pos x="2" y="0"/>
                  </a:cxn>
                  <a:cxn ang="0">
                    <a:pos x="2" y="26"/>
                  </a:cxn>
                </a:cxnLst>
                <a:rect l="0" t="0" r="r" b="b"/>
                <a:pathLst>
                  <a:path w="5" h="173">
                    <a:moveTo>
                      <a:pt x="2" y="26"/>
                    </a:moveTo>
                    <a:lnTo>
                      <a:pt x="0" y="86"/>
                    </a:lnTo>
                    <a:lnTo>
                      <a:pt x="0" y="143"/>
                    </a:lnTo>
                    <a:lnTo>
                      <a:pt x="2" y="172"/>
                    </a:lnTo>
                    <a:lnTo>
                      <a:pt x="4" y="170"/>
                    </a:lnTo>
                    <a:lnTo>
                      <a:pt x="2" y="131"/>
                    </a:lnTo>
                    <a:lnTo>
                      <a:pt x="2" y="52"/>
                    </a:lnTo>
                    <a:lnTo>
                      <a:pt x="4" y="0"/>
                    </a:lnTo>
                    <a:lnTo>
                      <a:pt x="2" y="0"/>
                    </a:lnTo>
                    <a:lnTo>
                      <a:pt x="2" y="2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8" name="Freeform 5924"/>
              <p:cNvSpPr>
                <a:spLocks/>
              </p:cNvSpPr>
              <p:nvPr/>
            </p:nvSpPr>
            <p:spPr bwMode="auto">
              <a:xfrm>
                <a:off x="9310" y="8714"/>
                <a:ext cx="0" cy="170"/>
              </a:xfrm>
              <a:custGeom>
                <a:avLst/>
                <a:gdLst/>
                <a:ahLst/>
                <a:cxnLst>
                  <a:cxn ang="0">
                    <a:pos x="0" y="0"/>
                  </a:cxn>
                  <a:cxn ang="0">
                    <a:pos x="0" y="170"/>
                  </a:cxn>
                </a:cxnLst>
                <a:rect l="0" t="0" r="r" b="b"/>
                <a:pathLst>
                  <a:path h="170">
                    <a:moveTo>
                      <a:pt x="0" y="0"/>
                    </a:moveTo>
                    <a:lnTo>
                      <a:pt x="0" y="170"/>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949" name="Group 5925"/>
              <p:cNvGrpSpPr>
                <a:grpSpLocks/>
              </p:cNvGrpSpPr>
              <p:nvPr/>
            </p:nvGrpSpPr>
            <p:grpSpPr bwMode="auto">
              <a:xfrm>
                <a:off x="9309" y="8714"/>
                <a:ext cx="3" cy="170"/>
                <a:chOff x="9309" y="8714"/>
                <a:chExt cx="3" cy="170"/>
              </a:xfrm>
            </p:grpSpPr>
            <p:sp>
              <p:nvSpPr>
                <p:cNvPr id="6950" name="Freeform 5926"/>
                <p:cNvSpPr>
                  <a:spLocks/>
                </p:cNvSpPr>
                <p:nvPr/>
              </p:nvSpPr>
              <p:spPr bwMode="auto">
                <a:xfrm>
                  <a:off x="9309" y="8714"/>
                  <a:ext cx="3" cy="170"/>
                </a:xfrm>
                <a:custGeom>
                  <a:avLst/>
                  <a:gdLst/>
                  <a:ahLst/>
                  <a:cxnLst>
                    <a:cxn ang="0">
                      <a:pos x="0" y="0"/>
                    </a:cxn>
                    <a:cxn ang="0">
                      <a:pos x="0" y="93"/>
                    </a:cxn>
                    <a:cxn ang="0">
                      <a:pos x="2" y="52"/>
                    </a:cxn>
                    <a:cxn ang="0">
                      <a:pos x="2" y="0"/>
                    </a:cxn>
                    <a:cxn ang="0">
                      <a:pos x="0" y="0"/>
                    </a:cxn>
                  </a:cxnLst>
                  <a:rect l="0" t="0" r="r" b="b"/>
                  <a:pathLst>
                    <a:path w="3" h="170">
                      <a:moveTo>
                        <a:pt x="0" y="0"/>
                      </a:moveTo>
                      <a:lnTo>
                        <a:pt x="0" y="93"/>
                      </a:lnTo>
                      <a:lnTo>
                        <a:pt x="2" y="52"/>
                      </a:lnTo>
                      <a:lnTo>
                        <a:pt x="2" y="0"/>
                      </a:lnTo>
                      <a:lnTo>
                        <a:pt x="0"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1" name="Freeform 5927"/>
                <p:cNvSpPr>
                  <a:spLocks/>
                </p:cNvSpPr>
                <p:nvPr/>
              </p:nvSpPr>
              <p:spPr bwMode="auto">
                <a:xfrm>
                  <a:off x="9309" y="8714"/>
                  <a:ext cx="3" cy="170"/>
                </a:xfrm>
                <a:custGeom>
                  <a:avLst/>
                  <a:gdLst/>
                  <a:ahLst/>
                  <a:cxnLst>
                    <a:cxn ang="0">
                      <a:pos x="2" y="170"/>
                    </a:cxn>
                    <a:cxn ang="0">
                      <a:pos x="0" y="131"/>
                    </a:cxn>
                    <a:cxn ang="0">
                      <a:pos x="0" y="170"/>
                    </a:cxn>
                    <a:cxn ang="0">
                      <a:pos x="2" y="170"/>
                    </a:cxn>
                  </a:cxnLst>
                  <a:rect l="0" t="0" r="r" b="b"/>
                  <a:pathLst>
                    <a:path w="3" h="170">
                      <a:moveTo>
                        <a:pt x="2" y="170"/>
                      </a:moveTo>
                      <a:lnTo>
                        <a:pt x="0" y="131"/>
                      </a:lnTo>
                      <a:lnTo>
                        <a:pt x="0" y="170"/>
                      </a:lnTo>
                      <a:lnTo>
                        <a:pt x="2" y="17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952" name="Freeform 5928"/>
              <p:cNvSpPr>
                <a:spLocks/>
              </p:cNvSpPr>
              <p:nvPr/>
            </p:nvSpPr>
            <p:spPr bwMode="auto">
              <a:xfrm>
                <a:off x="9307" y="8712"/>
                <a:ext cx="2" cy="172"/>
              </a:xfrm>
              <a:custGeom>
                <a:avLst/>
                <a:gdLst/>
                <a:ahLst/>
                <a:cxnLst>
                  <a:cxn ang="0">
                    <a:pos x="2" y="0"/>
                  </a:cxn>
                  <a:cxn ang="0">
                    <a:pos x="0" y="28"/>
                  </a:cxn>
                  <a:cxn ang="0">
                    <a:pos x="0" y="172"/>
                  </a:cxn>
                  <a:cxn ang="0">
                    <a:pos x="2" y="172"/>
                  </a:cxn>
                  <a:cxn ang="0">
                    <a:pos x="2" y="0"/>
                  </a:cxn>
                </a:cxnLst>
                <a:rect l="0" t="0" r="r" b="b"/>
                <a:pathLst>
                  <a:path w="2" h="172">
                    <a:moveTo>
                      <a:pt x="2" y="0"/>
                    </a:moveTo>
                    <a:lnTo>
                      <a:pt x="0" y="28"/>
                    </a:lnTo>
                    <a:lnTo>
                      <a:pt x="0" y="172"/>
                    </a:lnTo>
                    <a:lnTo>
                      <a:pt x="2" y="17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3" name="Freeform 5929"/>
              <p:cNvSpPr>
                <a:spLocks/>
              </p:cNvSpPr>
              <p:nvPr/>
            </p:nvSpPr>
            <p:spPr bwMode="auto">
              <a:xfrm>
                <a:off x="9308" y="8712"/>
                <a:ext cx="0" cy="172"/>
              </a:xfrm>
              <a:custGeom>
                <a:avLst/>
                <a:gdLst/>
                <a:ahLst/>
                <a:cxnLst>
                  <a:cxn ang="0">
                    <a:pos x="0" y="0"/>
                  </a:cxn>
                  <a:cxn ang="0">
                    <a:pos x="0" y="172"/>
                  </a:cxn>
                </a:cxnLst>
                <a:rect l="0" t="0" r="r" b="b"/>
                <a:pathLst>
                  <a:path h="172">
                    <a:moveTo>
                      <a:pt x="0" y="0"/>
                    </a:moveTo>
                    <a:lnTo>
                      <a:pt x="0" y="172"/>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4" name="Freeform 5930"/>
              <p:cNvSpPr>
                <a:spLocks/>
              </p:cNvSpPr>
              <p:nvPr/>
            </p:nvSpPr>
            <p:spPr bwMode="auto">
              <a:xfrm>
                <a:off x="9304" y="8712"/>
                <a:ext cx="3" cy="172"/>
              </a:xfrm>
              <a:custGeom>
                <a:avLst/>
                <a:gdLst/>
                <a:ahLst/>
                <a:cxnLst>
                  <a:cxn ang="0">
                    <a:pos x="2" y="0"/>
                  </a:cxn>
                  <a:cxn ang="0">
                    <a:pos x="0" y="26"/>
                  </a:cxn>
                  <a:cxn ang="0">
                    <a:pos x="0" y="146"/>
                  </a:cxn>
                  <a:cxn ang="0">
                    <a:pos x="2" y="172"/>
                  </a:cxn>
                  <a:cxn ang="0">
                    <a:pos x="2" y="0"/>
                  </a:cxn>
                </a:cxnLst>
                <a:rect l="0" t="0" r="r" b="b"/>
                <a:pathLst>
                  <a:path w="3" h="172">
                    <a:moveTo>
                      <a:pt x="2" y="0"/>
                    </a:moveTo>
                    <a:lnTo>
                      <a:pt x="0" y="26"/>
                    </a:lnTo>
                    <a:lnTo>
                      <a:pt x="0" y="146"/>
                    </a:lnTo>
                    <a:lnTo>
                      <a:pt x="2" y="172"/>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5" name="Freeform 5931"/>
              <p:cNvSpPr>
                <a:spLocks/>
              </p:cNvSpPr>
              <p:nvPr/>
            </p:nvSpPr>
            <p:spPr bwMode="auto">
              <a:xfrm>
                <a:off x="9306" y="8712"/>
                <a:ext cx="0" cy="172"/>
              </a:xfrm>
              <a:custGeom>
                <a:avLst/>
                <a:gdLst/>
                <a:ahLst/>
                <a:cxnLst>
                  <a:cxn ang="0">
                    <a:pos x="0" y="0"/>
                  </a:cxn>
                  <a:cxn ang="0">
                    <a:pos x="0" y="172"/>
                  </a:cxn>
                </a:cxnLst>
                <a:rect l="0" t="0" r="r" b="b"/>
                <a:pathLst>
                  <a:path h="172">
                    <a:moveTo>
                      <a:pt x="0" y="0"/>
                    </a:moveTo>
                    <a:lnTo>
                      <a:pt x="0" y="172"/>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6" name="Freeform 5932"/>
              <p:cNvSpPr>
                <a:spLocks/>
              </p:cNvSpPr>
              <p:nvPr/>
            </p:nvSpPr>
            <p:spPr bwMode="auto">
              <a:xfrm>
                <a:off x="9302" y="8712"/>
                <a:ext cx="5" cy="172"/>
              </a:xfrm>
              <a:custGeom>
                <a:avLst/>
                <a:gdLst/>
                <a:ahLst/>
                <a:cxnLst>
                  <a:cxn ang="0">
                    <a:pos x="2" y="26"/>
                  </a:cxn>
                  <a:cxn ang="0">
                    <a:pos x="0" y="86"/>
                  </a:cxn>
                  <a:cxn ang="0">
                    <a:pos x="0" y="146"/>
                  </a:cxn>
                  <a:cxn ang="0">
                    <a:pos x="2" y="172"/>
                  </a:cxn>
                  <a:cxn ang="0">
                    <a:pos x="4" y="172"/>
                  </a:cxn>
                  <a:cxn ang="0">
                    <a:pos x="2" y="134"/>
                  </a:cxn>
                  <a:cxn ang="0">
                    <a:pos x="2" y="55"/>
                  </a:cxn>
                  <a:cxn ang="0">
                    <a:pos x="4" y="0"/>
                  </a:cxn>
                  <a:cxn ang="0">
                    <a:pos x="2" y="0"/>
                  </a:cxn>
                  <a:cxn ang="0">
                    <a:pos x="2" y="26"/>
                  </a:cxn>
                </a:cxnLst>
                <a:rect l="0" t="0" r="r" b="b"/>
                <a:pathLst>
                  <a:path w="5" h="172">
                    <a:moveTo>
                      <a:pt x="2" y="26"/>
                    </a:moveTo>
                    <a:lnTo>
                      <a:pt x="0" y="86"/>
                    </a:lnTo>
                    <a:lnTo>
                      <a:pt x="0" y="146"/>
                    </a:lnTo>
                    <a:lnTo>
                      <a:pt x="2" y="172"/>
                    </a:lnTo>
                    <a:lnTo>
                      <a:pt x="4" y="172"/>
                    </a:lnTo>
                    <a:lnTo>
                      <a:pt x="2" y="134"/>
                    </a:lnTo>
                    <a:lnTo>
                      <a:pt x="2" y="55"/>
                    </a:lnTo>
                    <a:lnTo>
                      <a:pt x="4" y="0"/>
                    </a:lnTo>
                    <a:lnTo>
                      <a:pt x="2" y="0"/>
                    </a:lnTo>
                    <a:lnTo>
                      <a:pt x="2" y="2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7" name="Freeform 5933"/>
              <p:cNvSpPr>
                <a:spLocks/>
              </p:cNvSpPr>
              <p:nvPr/>
            </p:nvSpPr>
            <p:spPr bwMode="auto">
              <a:xfrm>
                <a:off x="9303" y="8712"/>
                <a:ext cx="0" cy="172"/>
              </a:xfrm>
              <a:custGeom>
                <a:avLst/>
                <a:gdLst/>
                <a:ahLst/>
                <a:cxnLst>
                  <a:cxn ang="0">
                    <a:pos x="0" y="0"/>
                  </a:cxn>
                  <a:cxn ang="0">
                    <a:pos x="0" y="172"/>
                  </a:cxn>
                </a:cxnLst>
                <a:rect l="0" t="0" r="r" b="b"/>
                <a:pathLst>
                  <a:path h="172">
                    <a:moveTo>
                      <a:pt x="0" y="0"/>
                    </a:moveTo>
                    <a:lnTo>
                      <a:pt x="0" y="172"/>
                    </a:lnTo>
                  </a:path>
                </a:pathLst>
              </a:custGeom>
              <a:noFill/>
              <a:ln w="2794">
                <a:solidFill>
                  <a:srgbClr val="513C25"/>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958" name="Group 5934"/>
              <p:cNvGrpSpPr>
                <a:grpSpLocks/>
              </p:cNvGrpSpPr>
              <p:nvPr/>
            </p:nvGrpSpPr>
            <p:grpSpPr bwMode="auto">
              <a:xfrm>
                <a:off x="9302" y="8712"/>
                <a:ext cx="2" cy="172"/>
                <a:chOff x="9302" y="8712"/>
                <a:chExt cx="2" cy="172"/>
              </a:xfrm>
            </p:grpSpPr>
            <p:sp>
              <p:nvSpPr>
                <p:cNvPr id="6959" name="Freeform 5935"/>
                <p:cNvSpPr>
                  <a:spLocks/>
                </p:cNvSpPr>
                <p:nvPr/>
              </p:nvSpPr>
              <p:spPr bwMode="auto">
                <a:xfrm>
                  <a:off x="9302" y="8712"/>
                  <a:ext cx="2" cy="172"/>
                </a:xfrm>
                <a:custGeom>
                  <a:avLst/>
                  <a:gdLst/>
                  <a:ahLst/>
                  <a:cxnLst>
                    <a:cxn ang="0">
                      <a:pos x="2" y="0"/>
                    </a:cxn>
                    <a:cxn ang="0">
                      <a:pos x="0" y="0"/>
                    </a:cxn>
                    <a:cxn ang="0">
                      <a:pos x="0" y="52"/>
                    </a:cxn>
                    <a:cxn ang="0">
                      <a:pos x="2" y="0"/>
                    </a:cxn>
                  </a:cxnLst>
                  <a:rect l="0" t="0" r="r" b="b"/>
                  <a:pathLst>
                    <a:path w="2" h="172">
                      <a:moveTo>
                        <a:pt x="2" y="0"/>
                      </a:moveTo>
                      <a:lnTo>
                        <a:pt x="0" y="0"/>
                      </a:lnTo>
                      <a:lnTo>
                        <a:pt x="0" y="5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0" name="Freeform 5936"/>
                <p:cNvSpPr>
                  <a:spLocks/>
                </p:cNvSpPr>
                <p:nvPr/>
              </p:nvSpPr>
              <p:spPr bwMode="auto">
                <a:xfrm>
                  <a:off x="9302" y="8712"/>
                  <a:ext cx="2" cy="172"/>
                </a:xfrm>
                <a:custGeom>
                  <a:avLst/>
                  <a:gdLst/>
                  <a:ahLst/>
                  <a:cxnLst>
                    <a:cxn ang="0">
                      <a:pos x="2" y="170"/>
                    </a:cxn>
                    <a:cxn ang="0">
                      <a:pos x="0" y="131"/>
                    </a:cxn>
                    <a:cxn ang="0">
                      <a:pos x="0" y="172"/>
                    </a:cxn>
                    <a:cxn ang="0">
                      <a:pos x="2" y="170"/>
                    </a:cxn>
                  </a:cxnLst>
                  <a:rect l="0" t="0" r="r" b="b"/>
                  <a:pathLst>
                    <a:path w="2" h="172">
                      <a:moveTo>
                        <a:pt x="2" y="170"/>
                      </a:moveTo>
                      <a:lnTo>
                        <a:pt x="0" y="131"/>
                      </a:lnTo>
                      <a:lnTo>
                        <a:pt x="0" y="172"/>
                      </a:lnTo>
                      <a:lnTo>
                        <a:pt x="2" y="17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961" name="Freeform 5937"/>
              <p:cNvSpPr>
                <a:spLocks/>
              </p:cNvSpPr>
              <p:nvPr/>
            </p:nvSpPr>
            <p:spPr bwMode="auto">
              <a:xfrm>
                <a:off x="9300" y="8712"/>
                <a:ext cx="2" cy="170"/>
              </a:xfrm>
              <a:custGeom>
                <a:avLst/>
                <a:gdLst/>
                <a:ahLst/>
                <a:cxnLst>
                  <a:cxn ang="0">
                    <a:pos x="2" y="0"/>
                  </a:cxn>
                  <a:cxn ang="0">
                    <a:pos x="0" y="26"/>
                  </a:cxn>
                  <a:cxn ang="0">
                    <a:pos x="0" y="170"/>
                  </a:cxn>
                  <a:cxn ang="0">
                    <a:pos x="2" y="170"/>
                  </a:cxn>
                  <a:cxn ang="0">
                    <a:pos x="2" y="0"/>
                  </a:cxn>
                </a:cxnLst>
                <a:rect l="0" t="0" r="r" b="b"/>
                <a:pathLst>
                  <a:path w="2" h="170">
                    <a:moveTo>
                      <a:pt x="2" y="0"/>
                    </a:moveTo>
                    <a:lnTo>
                      <a:pt x="0" y="26"/>
                    </a:lnTo>
                    <a:lnTo>
                      <a:pt x="0" y="170"/>
                    </a:lnTo>
                    <a:lnTo>
                      <a:pt x="2" y="170"/>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962" name="Group 5938"/>
              <p:cNvGrpSpPr>
                <a:grpSpLocks/>
              </p:cNvGrpSpPr>
              <p:nvPr/>
            </p:nvGrpSpPr>
            <p:grpSpPr bwMode="auto">
              <a:xfrm>
                <a:off x="9314" y="8714"/>
                <a:ext cx="2" cy="173"/>
                <a:chOff x="9314" y="8714"/>
                <a:chExt cx="2" cy="173"/>
              </a:xfrm>
            </p:grpSpPr>
            <p:sp>
              <p:nvSpPr>
                <p:cNvPr id="6963" name="Freeform 5939"/>
                <p:cNvSpPr>
                  <a:spLocks/>
                </p:cNvSpPr>
                <p:nvPr/>
              </p:nvSpPr>
              <p:spPr bwMode="auto">
                <a:xfrm>
                  <a:off x="9314" y="8714"/>
                  <a:ext cx="2" cy="173"/>
                </a:xfrm>
                <a:custGeom>
                  <a:avLst/>
                  <a:gdLst/>
                  <a:ahLst/>
                  <a:cxnLst>
                    <a:cxn ang="0">
                      <a:pos x="2" y="0"/>
                    </a:cxn>
                    <a:cxn ang="0">
                      <a:pos x="0" y="0"/>
                    </a:cxn>
                    <a:cxn ang="0">
                      <a:pos x="0" y="52"/>
                    </a:cxn>
                    <a:cxn ang="0">
                      <a:pos x="2" y="0"/>
                    </a:cxn>
                  </a:cxnLst>
                  <a:rect l="0" t="0" r="r" b="b"/>
                  <a:pathLst>
                    <a:path w="2" h="173">
                      <a:moveTo>
                        <a:pt x="2" y="0"/>
                      </a:moveTo>
                      <a:lnTo>
                        <a:pt x="0" y="0"/>
                      </a:lnTo>
                      <a:lnTo>
                        <a:pt x="0" y="52"/>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4" name="Freeform 5940"/>
                <p:cNvSpPr>
                  <a:spLocks/>
                </p:cNvSpPr>
                <p:nvPr/>
              </p:nvSpPr>
              <p:spPr bwMode="auto">
                <a:xfrm>
                  <a:off x="9314" y="8714"/>
                  <a:ext cx="2" cy="173"/>
                </a:xfrm>
                <a:custGeom>
                  <a:avLst/>
                  <a:gdLst/>
                  <a:ahLst/>
                  <a:cxnLst>
                    <a:cxn ang="0">
                      <a:pos x="2" y="170"/>
                    </a:cxn>
                    <a:cxn ang="0">
                      <a:pos x="0" y="131"/>
                    </a:cxn>
                    <a:cxn ang="0">
                      <a:pos x="0" y="172"/>
                    </a:cxn>
                    <a:cxn ang="0">
                      <a:pos x="2" y="170"/>
                    </a:cxn>
                  </a:cxnLst>
                  <a:rect l="0" t="0" r="r" b="b"/>
                  <a:pathLst>
                    <a:path w="2" h="173">
                      <a:moveTo>
                        <a:pt x="2" y="170"/>
                      </a:moveTo>
                      <a:lnTo>
                        <a:pt x="0" y="131"/>
                      </a:lnTo>
                      <a:lnTo>
                        <a:pt x="0" y="172"/>
                      </a:lnTo>
                      <a:lnTo>
                        <a:pt x="2" y="17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965" name="Freeform 5941"/>
              <p:cNvSpPr>
                <a:spLocks/>
              </p:cNvSpPr>
              <p:nvPr/>
            </p:nvSpPr>
            <p:spPr bwMode="auto">
              <a:xfrm>
                <a:off x="9115" y="8743"/>
                <a:ext cx="38" cy="173"/>
              </a:xfrm>
              <a:custGeom>
                <a:avLst/>
                <a:gdLst/>
                <a:ahLst/>
                <a:cxnLst>
                  <a:cxn ang="0">
                    <a:pos x="7" y="165"/>
                  </a:cxn>
                  <a:cxn ang="0">
                    <a:pos x="7" y="172"/>
                  </a:cxn>
                  <a:cxn ang="0">
                    <a:pos x="38" y="172"/>
                  </a:cxn>
                  <a:cxn ang="0">
                    <a:pos x="38" y="0"/>
                  </a:cxn>
                  <a:cxn ang="0">
                    <a:pos x="0" y="4"/>
                  </a:cxn>
                  <a:cxn ang="0">
                    <a:pos x="0" y="165"/>
                  </a:cxn>
                  <a:cxn ang="0">
                    <a:pos x="7" y="165"/>
                  </a:cxn>
                </a:cxnLst>
                <a:rect l="0" t="0" r="r" b="b"/>
                <a:pathLst>
                  <a:path w="38" h="173">
                    <a:moveTo>
                      <a:pt x="7" y="165"/>
                    </a:moveTo>
                    <a:lnTo>
                      <a:pt x="7" y="172"/>
                    </a:lnTo>
                    <a:lnTo>
                      <a:pt x="38" y="172"/>
                    </a:lnTo>
                    <a:lnTo>
                      <a:pt x="38" y="0"/>
                    </a:lnTo>
                    <a:lnTo>
                      <a:pt x="0" y="4"/>
                    </a:lnTo>
                    <a:lnTo>
                      <a:pt x="0" y="165"/>
                    </a:lnTo>
                    <a:lnTo>
                      <a:pt x="7" y="16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6" name="Freeform 5942"/>
              <p:cNvSpPr>
                <a:spLocks/>
              </p:cNvSpPr>
              <p:nvPr/>
            </p:nvSpPr>
            <p:spPr bwMode="auto">
              <a:xfrm>
                <a:off x="9115" y="8743"/>
                <a:ext cx="38" cy="161"/>
              </a:xfrm>
              <a:custGeom>
                <a:avLst/>
                <a:gdLst/>
                <a:ahLst/>
                <a:cxnLst>
                  <a:cxn ang="0">
                    <a:pos x="33" y="2"/>
                  </a:cxn>
                  <a:cxn ang="0">
                    <a:pos x="12" y="2"/>
                  </a:cxn>
                  <a:cxn ang="0">
                    <a:pos x="9" y="4"/>
                  </a:cxn>
                  <a:cxn ang="0">
                    <a:pos x="0" y="4"/>
                  </a:cxn>
                  <a:cxn ang="0">
                    <a:pos x="0" y="153"/>
                  </a:cxn>
                  <a:cxn ang="0">
                    <a:pos x="7" y="153"/>
                  </a:cxn>
                  <a:cxn ang="0">
                    <a:pos x="7" y="160"/>
                  </a:cxn>
                  <a:cxn ang="0">
                    <a:pos x="38" y="160"/>
                  </a:cxn>
                  <a:cxn ang="0">
                    <a:pos x="38" y="0"/>
                  </a:cxn>
                  <a:cxn ang="0">
                    <a:pos x="33" y="2"/>
                  </a:cxn>
                </a:cxnLst>
                <a:rect l="0" t="0" r="r" b="b"/>
                <a:pathLst>
                  <a:path w="38" h="161">
                    <a:moveTo>
                      <a:pt x="33" y="2"/>
                    </a:moveTo>
                    <a:lnTo>
                      <a:pt x="12" y="2"/>
                    </a:lnTo>
                    <a:lnTo>
                      <a:pt x="9" y="4"/>
                    </a:lnTo>
                    <a:lnTo>
                      <a:pt x="0" y="4"/>
                    </a:lnTo>
                    <a:lnTo>
                      <a:pt x="0" y="153"/>
                    </a:lnTo>
                    <a:lnTo>
                      <a:pt x="7" y="153"/>
                    </a:lnTo>
                    <a:lnTo>
                      <a:pt x="7" y="160"/>
                    </a:lnTo>
                    <a:lnTo>
                      <a:pt x="38" y="160"/>
                    </a:lnTo>
                    <a:lnTo>
                      <a:pt x="38" y="0"/>
                    </a:lnTo>
                    <a:lnTo>
                      <a:pt x="3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7" name="Freeform 5943"/>
              <p:cNvSpPr>
                <a:spLocks/>
              </p:cNvSpPr>
              <p:nvPr/>
            </p:nvSpPr>
            <p:spPr bwMode="auto">
              <a:xfrm>
                <a:off x="9115" y="8743"/>
                <a:ext cx="38" cy="149"/>
              </a:xfrm>
              <a:custGeom>
                <a:avLst/>
                <a:gdLst/>
                <a:ahLst/>
                <a:cxnLst>
                  <a:cxn ang="0">
                    <a:pos x="33" y="2"/>
                  </a:cxn>
                  <a:cxn ang="0">
                    <a:pos x="12" y="2"/>
                  </a:cxn>
                  <a:cxn ang="0">
                    <a:pos x="9" y="4"/>
                  </a:cxn>
                  <a:cxn ang="0">
                    <a:pos x="0" y="4"/>
                  </a:cxn>
                  <a:cxn ang="0">
                    <a:pos x="0" y="141"/>
                  </a:cxn>
                  <a:cxn ang="0">
                    <a:pos x="7" y="141"/>
                  </a:cxn>
                  <a:cxn ang="0">
                    <a:pos x="7" y="148"/>
                  </a:cxn>
                  <a:cxn ang="0">
                    <a:pos x="38" y="148"/>
                  </a:cxn>
                  <a:cxn ang="0">
                    <a:pos x="38" y="0"/>
                  </a:cxn>
                  <a:cxn ang="0">
                    <a:pos x="33" y="2"/>
                  </a:cxn>
                </a:cxnLst>
                <a:rect l="0" t="0" r="r" b="b"/>
                <a:pathLst>
                  <a:path w="38" h="149">
                    <a:moveTo>
                      <a:pt x="33" y="2"/>
                    </a:moveTo>
                    <a:lnTo>
                      <a:pt x="12" y="2"/>
                    </a:lnTo>
                    <a:lnTo>
                      <a:pt x="9" y="4"/>
                    </a:lnTo>
                    <a:lnTo>
                      <a:pt x="0" y="4"/>
                    </a:lnTo>
                    <a:lnTo>
                      <a:pt x="0" y="141"/>
                    </a:lnTo>
                    <a:lnTo>
                      <a:pt x="7" y="141"/>
                    </a:lnTo>
                    <a:lnTo>
                      <a:pt x="7" y="148"/>
                    </a:lnTo>
                    <a:lnTo>
                      <a:pt x="38" y="148"/>
                    </a:lnTo>
                    <a:lnTo>
                      <a:pt x="38" y="0"/>
                    </a:lnTo>
                    <a:lnTo>
                      <a:pt x="33"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8" name="Freeform 5944"/>
              <p:cNvSpPr>
                <a:spLocks/>
              </p:cNvSpPr>
              <p:nvPr/>
            </p:nvSpPr>
            <p:spPr bwMode="auto">
              <a:xfrm>
                <a:off x="9115" y="8743"/>
                <a:ext cx="38" cy="137"/>
              </a:xfrm>
              <a:custGeom>
                <a:avLst/>
                <a:gdLst/>
                <a:ahLst/>
                <a:cxnLst>
                  <a:cxn ang="0">
                    <a:pos x="36" y="2"/>
                  </a:cxn>
                  <a:cxn ang="0">
                    <a:pos x="12" y="2"/>
                  </a:cxn>
                  <a:cxn ang="0">
                    <a:pos x="9" y="4"/>
                  </a:cxn>
                  <a:cxn ang="0">
                    <a:pos x="0" y="4"/>
                  </a:cxn>
                  <a:cxn ang="0">
                    <a:pos x="0" y="129"/>
                  </a:cxn>
                  <a:cxn ang="0">
                    <a:pos x="7" y="129"/>
                  </a:cxn>
                  <a:cxn ang="0">
                    <a:pos x="7" y="134"/>
                  </a:cxn>
                  <a:cxn ang="0">
                    <a:pos x="14" y="134"/>
                  </a:cxn>
                  <a:cxn ang="0">
                    <a:pos x="14" y="136"/>
                  </a:cxn>
                  <a:cxn ang="0">
                    <a:pos x="38" y="136"/>
                  </a:cxn>
                  <a:cxn ang="0">
                    <a:pos x="38" y="0"/>
                  </a:cxn>
                  <a:cxn ang="0">
                    <a:pos x="36" y="2"/>
                  </a:cxn>
                </a:cxnLst>
                <a:rect l="0" t="0" r="r" b="b"/>
                <a:pathLst>
                  <a:path w="38" h="137">
                    <a:moveTo>
                      <a:pt x="36" y="2"/>
                    </a:moveTo>
                    <a:lnTo>
                      <a:pt x="12" y="2"/>
                    </a:lnTo>
                    <a:lnTo>
                      <a:pt x="9" y="4"/>
                    </a:lnTo>
                    <a:lnTo>
                      <a:pt x="0" y="4"/>
                    </a:lnTo>
                    <a:lnTo>
                      <a:pt x="0" y="129"/>
                    </a:lnTo>
                    <a:lnTo>
                      <a:pt x="7" y="129"/>
                    </a:lnTo>
                    <a:lnTo>
                      <a:pt x="7" y="134"/>
                    </a:lnTo>
                    <a:lnTo>
                      <a:pt x="14" y="134"/>
                    </a:lnTo>
                    <a:lnTo>
                      <a:pt x="14" y="136"/>
                    </a:lnTo>
                    <a:lnTo>
                      <a:pt x="38" y="136"/>
                    </a:lnTo>
                    <a:lnTo>
                      <a:pt x="38" y="0"/>
                    </a:lnTo>
                    <a:lnTo>
                      <a:pt x="36"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9" name="Freeform 5945"/>
              <p:cNvSpPr>
                <a:spLocks/>
              </p:cNvSpPr>
              <p:nvPr/>
            </p:nvSpPr>
            <p:spPr bwMode="auto">
              <a:xfrm>
                <a:off x="9115" y="8743"/>
                <a:ext cx="38" cy="122"/>
              </a:xfrm>
              <a:custGeom>
                <a:avLst/>
                <a:gdLst/>
                <a:ahLst/>
                <a:cxnLst>
                  <a:cxn ang="0">
                    <a:pos x="36" y="2"/>
                  </a:cxn>
                  <a:cxn ang="0">
                    <a:pos x="12" y="2"/>
                  </a:cxn>
                  <a:cxn ang="0">
                    <a:pos x="9" y="4"/>
                  </a:cxn>
                  <a:cxn ang="0">
                    <a:pos x="0" y="4"/>
                  </a:cxn>
                  <a:cxn ang="0">
                    <a:pos x="0" y="117"/>
                  </a:cxn>
                  <a:cxn ang="0">
                    <a:pos x="7" y="117"/>
                  </a:cxn>
                  <a:cxn ang="0">
                    <a:pos x="7" y="122"/>
                  </a:cxn>
                  <a:cxn ang="0">
                    <a:pos x="38" y="122"/>
                  </a:cxn>
                  <a:cxn ang="0">
                    <a:pos x="38" y="0"/>
                  </a:cxn>
                  <a:cxn ang="0">
                    <a:pos x="36" y="2"/>
                  </a:cxn>
                </a:cxnLst>
                <a:rect l="0" t="0" r="r" b="b"/>
                <a:pathLst>
                  <a:path w="38" h="122">
                    <a:moveTo>
                      <a:pt x="36" y="2"/>
                    </a:moveTo>
                    <a:lnTo>
                      <a:pt x="12" y="2"/>
                    </a:lnTo>
                    <a:lnTo>
                      <a:pt x="9" y="4"/>
                    </a:lnTo>
                    <a:lnTo>
                      <a:pt x="0" y="4"/>
                    </a:lnTo>
                    <a:lnTo>
                      <a:pt x="0" y="117"/>
                    </a:lnTo>
                    <a:lnTo>
                      <a:pt x="7" y="117"/>
                    </a:lnTo>
                    <a:lnTo>
                      <a:pt x="7" y="122"/>
                    </a:lnTo>
                    <a:lnTo>
                      <a:pt x="38" y="122"/>
                    </a:lnTo>
                    <a:lnTo>
                      <a:pt x="38" y="0"/>
                    </a:lnTo>
                    <a:lnTo>
                      <a:pt x="36"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0" name="Freeform 5946"/>
              <p:cNvSpPr>
                <a:spLocks/>
              </p:cNvSpPr>
              <p:nvPr/>
            </p:nvSpPr>
            <p:spPr bwMode="auto">
              <a:xfrm>
                <a:off x="9115" y="8745"/>
                <a:ext cx="38" cy="108"/>
              </a:xfrm>
              <a:custGeom>
                <a:avLst/>
                <a:gdLst/>
                <a:ahLst/>
                <a:cxnLst>
                  <a:cxn ang="0">
                    <a:pos x="4" y="103"/>
                  </a:cxn>
                  <a:cxn ang="0">
                    <a:pos x="7" y="108"/>
                  </a:cxn>
                  <a:cxn ang="0">
                    <a:pos x="38" y="108"/>
                  </a:cxn>
                  <a:cxn ang="0">
                    <a:pos x="38" y="0"/>
                  </a:cxn>
                  <a:cxn ang="0">
                    <a:pos x="12" y="0"/>
                  </a:cxn>
                  <a:cxn ang="0">
                    <a:pos x="9" y="2"/>
                  </a:cxn>
                  <a:cxn ang="0">
                    <a:pos x="0" y="2"/>
                  </a:cxn>
                  <a:cxn ang="0">
                    <a:pos x="0" y="103"/>
                  </a:cxn>
                  <a:cxn ang="0">
                    <a:pos x="4" y="103"/>
                  </a:cxn>
                </a:cxnLst>
                <a:rect l="0" t="0" r="r" b="b"/>
                <a:pathLst>
                  <a:path w="38" h="108">
                    <a:moveTo>
                      <a:pt x="4" y="103"/>
                    </a:moveTo>
                    <a:lnTo>
                      <a:pt x="7" y="108"/>
                    </a:lnTo>
                    <a:lnTo>
                      <a:pt x="38" y="108"/>
                    </a:lnTo>
                    <a:lnTo>
                      <a:pt x="38" y="0"/>
                    </a:lnTo>
                    <a:lnTo>
                      <a:pt x="12" y="0"/>
                    </a:lnTo>
                    <a:lnTo>
                      <a:pt x="9" y="2"/>
                    </a:lnTo>
                    <a:lnTo>
                      <a:pt x="0" y="2"/>
                    </a:lnTo>
                    <a:lnTo>
                      <a:pt x="0" y="103"/>
                    </a:lnTo>
                    <a:lnTo>
                      <a:pt x="4" y="103"/>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1" name="Freeform 5947"/>
              <p:cNvSpPr>
                <a:spLocks/>
              </p:cNvSpPr>
              <p:nvPr/>
            </p:nvSpPr>
            <p:spPr bwMode="auto">
              <a:xfrm>
                <a:off x="9115" y="8745"/>
                <a:ext cx="38" cy="96"/>
              </a:xfrm>
              <a:custGeom>
                <a:avLst/>
                <a:gdLst/>
                <a:ahLst/>
                <a:cxnLst>
                  <a:cxn ang="0">
                    <a:pos x="4" y="91"/>
                  </a:cxn>
                  <a:cxn ang="0">
                    <a:pos x="7" y="96"/>
                  </a:cxn>
                  <a:cxn ang="0">
                    <a:pos x="38" y="96"/>
                  </a:cxn>
                  <a:cxn ang="0">
                    <a:pos x="38" y="0"/>
                  </a:cxn>
                  <a:cxn ang="0">
                    <a:pos x="12" y="0"/>
                  </a:cxn>
                  <a:cxn ang="0">
                    <a:pos x="9" y="2"/>
                  </a:cxn>
                  <a:cxn ang="0">
                    <a:pos x="0" y="2"/>
                  </a:cxn>
                  <a:cxn ang="0">
                    <a:pos x="0" y="91"/>
                  </a:cxn>
                  <a:cxn ang="0">
                    <a:pos x="4" y="91"/>
                  </a:cxn>
                </a:cxnLst>
                <a:rect l="0" t="0" r="r" b="b"/>
                <a:pathLst>
                  <a:path w="38" h="96">
                    <a:moveTo>
                      <a:pt x="4" y="91"/>
                    </a:moveTo>
                    <a:lnTo>
                      <a:pt x="7" y="96"/>
                    </a:lnTo>
                    <a:lnTo>
                      <a:pt x="38" y="96"/>
                    </a:lnTo>
                    <a:lnTo>
                      <a:pt x="38" y="0"/>
                    </a:lnTo>
                    <a:lnTo>
                      <a:pt x="12" y="0"/>
                    </a:lnTo>
                    <a:lnTo>
                      <a:pt x="9" y="2"/>
                    </a:lnTo>
                    <a:lnTo>
                      <a:pt x="0" y="2"/>
                    </a:lnTo>
                    <a:lnTo>
                      <a:pt x="0" y="91"/>
                    </a:lnTo>
                    <a:lnTo>
                      <a:pt x="4" y="91"/>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2" name="Freeform 5948"/>
              <p:cNvSpPr>
                <a:spLocks/>
              </p:cNvSpPr>
              <p:nvPr/>
            </p:nvSpPr>
            <p:spPr bwMode="auto">
              <a:xfrm>
                <a:off x="9115" y="8745"/>
                <a:ext cx="38" cy="84"/>
              </a:xfrm>
              <a:custGeom>
                <a:avLst/>
                <a:gdLst/>
                <a:ahLst/>
                <a:cxnLst>
                  <a:cxn ang="0">
                    <a:pos x="4" y="79"/>
                  </a:cxn>
                  <a:cxn ang="0">
                    <a:pos x="7" y="84"/>
                  </a:cxn>
                  <a:cxn ang="0">
                    <a:pos x="38" y="84"/>
                  </a:cxn>
                  <a:cxn ang="0">
                    <a:pos x="38" y="0"/>
                  </a:cxn>
                  <a:cxn ang="0">
                    <a:pos x="12" y="0"/>
                  </a:cxn>
                  <a:cxn ang="0">
                    <a:pos x="9" y="2"/>
                  </a:cxn>
                  <a:cxn ang="0">
                    <a:pos x="0" y="2"/>
                  </a:cxn>
                  <a:cxn ang="0">
                    <a:pos x="0" y="79"/>
                  </a:cxn>
                  <a:cxn ang="0">
                    <a:pos x="4" y="79"/>
                  </a:cxn>
                </a:cxnLst>
                <a:rect l="0" t="0" r="r" b="b"/>
                <a:pathLst>
                  <a:path w="38" h="84">
                    <a:moveTo>
                      <a:pt x="4" y="79"/>
                    </a:moveTo>
                    <a:lnTo>
                      <a:pt x="7" y="84"/>
                    </a:lnTo>
                    <a:lnTo>
                      <a:pt x="38" y="84"/>
                    </a:lnTo>
                    <a:lnTo>
                      <a:pt x="38" y="0"/>
                    </a:lnTo>
                    <a:lnTo>
                      <a:pt x="12" y="0"/>
                    </a:lnTo>
                    <a:lnTo>
                      <a:pt x="9" y="2"/>
                    </a:lnTo>
                    <a:lnTo>
                      <a:pt x="0" y="2"/>
                    </a:lnTo>
                    <a:lnTo>
                      <a:pt x="0" y="79"/>
                    </a:lnTo>
                    <a:lnTo>
                      <a:pt x="4" y="79"/>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3" name="Freeform 5949"/>
              <p:cNvSpPr>
                <a:spLocks/>
              </p:cNvSpPr>
              <p:nvPr/>
            </p:nvSpPr>
            <p:spPr bwMode="auto">
              <a:xfrm>
                <a:off x="9115" y="8745"/>
                <a:ext cx="38" cy="72"/>
              </a:xfrm>
              <a:custGeom>
                <a:avLst/>
                <a:gdLst/>
                <a:ahLst/>
                <a:cxnLst>
                  <a:cxn ang="0">
                    <a:pos x="7" y="72"/>
                  </a:cxn>
                  <a:cxn ang="0">
                    <a:pos x="38" y="72"/>
                  </a:cxn>
                  <a:cxn ang="0">
                    <a:pos x="38" y="0"/>
                  </a:cxn>
                  <a:cxn ang="0">
                    <a:pos x="12" y="0"/>
                  </a:cxn>
                  <a:cxn ang="0">
                    <a:pos x="9" y="2"/>
                  </a:cxn>
                  <a:cxn ang="0">
                    <a:pos x="0" y="2"/>
                  </a:cxn>
                  <a:cxn ang="0">
                    <a:pos x="0" y="67"/>
                  </a:cxn>
                  <a:cxn ang="0">
                    <a:pos x="2" y="69"/>
                  </a:cxn>
                  <a:cxn ang="0">
                    <a:pos x="7" y="69"/>
                  </a:cxn>
                  <a:cxn ang="0">
                    <a:pos x="7" y="72"/>
                  </a:cxn>
                </a:cxnLst>
                <a:rect l="0" t="0" r="r" b="b"/>
                <a:pathLst>
                  <a:path w="38" h="72">
                    <a:moveTo>
                      <a:pt x="7" y="72"/>
                    </a:moveTo>
                    <a:lnTo>
                      <a:pt x="38" y="72"/>
                    </a:lnTo>
                    <a:lnTo>
                      <a:pt x="38" y="0"/>
                    </a:lnTo>
                    <a:lnTo>
                      <a:pt x="12" y="0"/>
                    </a:lnTo>
                    <a:lnTo>
                      <a:pt x="9" y="2"/>
                    </a:lnTo>
                    <a:lnTo>
                      <a:pt x="0" y="2"/>
                    </a:lnTo>
                    <a:lnTo>
                      <a:pt x="0" y="67"/>
                    </a:lnTo>
                    <a:lnTo>
                      <a:pt x="2" y="69"/>
                    </a:lnTo>
                    <a:lnTo>
                      <a:pt x="7" y="69"/>
                    </a:lnTo>
                    <a:lnTo>
                      <a:pt x="7" y="7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4" name="Freeform 5950"/>
              <p:cNvSpPr>
                <a:spLocks/>
              </p:cNvSpPr>
              <p:nvPr/>
            </p:nvSpPr>
            <p:spPr bwMode="auto">
              <a:xfrm>
                <a:off x="9115" y="8745"/>
                <a:ext cx="38" cy="60"/>
              </a:xfrm>
              <a:custGeom>
                <a:avLst/>
                <a:gdLst/>
                <a:ahLst/>
                <a:cxnLst>
                  <a:cxn ang="0">
                    <a:pos x="38" y="0"/>
                  </a:cxn>
                  <a:cxn ang="0">
                    <a:pos x="12" y="0"/>
                  </a:cxn>
                  <a:cxn ang="0">
                    <a:pos x="9" y="2"/>
                  </a:cxn>
                  <a:cxn ang="0">
                    <a:pos x="0" y="2"/>
                  </a:cxn>
                  <a:cxn ang="0">
                    <a:pos x="0" y="57"/>
                  </a:cxn>
                  <a:cxn ang="0">
                    <a:pos x="7" y="57"/>
                  </a:cxn>
                  <a:cxn ang="0">
                    <a:pos x="7" y="60"/>
                  </a:cxn>
                  <a:cxn ang="0">
                    <a:pos x="38" y="60"/>
                  </a:cxn>
                  <a:cxn ang="0">
                    <a:pos x="38" y="0"/>
                  </a:cxn>
                </a:cxnLst>
                <a:rect l="0" t="0" r="r" b="b"/>
                <a:pathLst>
                  <a:path w="38" h="60">
                    <a:moveTo>
                      <a:pt x="38" y="0"/>
                    </a:moveTo>
                    <a:lnTo>
                      <a:pt x="12" y="0"/>
                    </a:lnTo>
                    <a:lnTo>
                      <a:pt x="9" y="2"/>
                    </a:lnTo>
                    <a:lnTo>
                      <a:pt x="0" y="2"/>
                    </a:lnTo>
                    <a:lnTo>
                      <a:pt x="0" y="57"/>
                    </a:lnTo>
                    <a:lnTo>
                      <a:pt x="7" y="57"/>
                    </a:lnTo>
                    <a:lnTo>
                      <a:pt x="7" y="60"/>
                    </a:lnTo>
                    <a:lnTo>
                      <a:pt x="38" y="60"/>
                    </a:lnTo>
                    <a:lnTo>
                      <a:pt x="38"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5" name="Freeform 5951"/>
              <p:cNvSpPr>
                <a:spLocks/>
              </p:cNvSpPr>
              <p:nvPr/>
            </p:nvSpPr>
            <p:spPr bwMode="auto">
              <a:xfrm>
                <a:off x="9115" y="8745"/>
                <a:ext cx="38" cy="46"/>
              </a:xfrm>
              <a:custGeom>
                <a:avLst/>
                <a:gdLst/>
                <a:ahLst/>
                <a:cxnLst>
                  <a:cxn ang="0">
                    <a:pos x="38" y="45"/>
                  </a:cxn>
                  <a:cxn ang="0">
                    <a:pos x="38" y="0"/>
                  </a:cxn>
                  <a:cxn ang="0">
                    <a:pos x="12" y="0"/>
                  </a:cxn>
                  <a:cxn ang="0">
                    <a:pos x="9" y="2"/>
                  </a:cxn>
                  <a:cxn ang="0">
                    <a:pos x="0" y="2"/>
                  </a:cxn>
                  <a:cxn ang="0">
                    <a:pos x="0" y="45"/>
                  </a:cxn>
                  <a:cxn ang="0">
                    <a:pos x="38" y="45"/>
                  </a:cxn>
                </a:cxnLst>
                <a:rect l="0" t="0" r="r" b="b"/>
                <a:pathLst>
                  <a:path w="38" h="46">
                    <a:moveTo>
                      <a:pt x="38" y="45"/>
                    </a:moveTo>
                    <a:lnTo>
                      <a:pt x="38" y="0"/>
                    </a:lnTo>
                    <a:lnTo>
                      <a:pt x="12" y="0"/>
                    </a:lnTo>
                    <a:lnTo>
                      <a:pt x="9" y="2"/>
                    </a:lnTo>
                    <a:lnTo>
                      <a:pt x="0" y="2"/>
                    </a:lnTo>
                    <a:lnTo>
                      <a:pt x="0" y="45"/>
                    </a:lnTo>
                    <a:lnTo>
                      <a:pt x="38" y="45"/>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6" name="Freeform 5952"/>
              <p:cNvSpPr>
                <a:spLocks/>
              </p:cNvSpPr>
              <p:nvPr/>
            </p:nvSpPr>
            <p:spPr bwMode="auto">
              <a:xfrm>
                <a:off x="9115" y="8745"/>
                <a:ext cx="38" cy="34"/>
              </a:xfrm>
              <a:custGeom>
                <a:avLst/>
                <a:gdLst/>
                <a:ahLst/>
                <a:cxnLst>
                  <a:cxn ang="0">
                    <a:pos x="0" y="2"/>
                  </a:cxn>
                  <a:cxn ang="0">
                    <a:pos x="0" y="33"/>
                  </a:cxn>
                  <a:cxn ang="0">
                    <a:pos x="38" y="33"/>
                  </a:cxn>
                  <a:cxn ang="0">
                    <a:pos x="38" y="0"/>
                  </a:cxn>
                  <a:cxn ang="0">
                    <a:pos x="0" y="2"/>
                  </a:cxn>
                </a:cxnLst>
                <a:rect l="0" t="0" r="r" b="b"/>
                <a:pathLst>
                  <a:path w="38" h="34">
                    <a:moveTo>
                      <a:pt x="0" y="2"/>
                    </a:moveTo>
                    <a:lnTo>
                      <a:pt x="0" y="33"/>
                    </a:lnTo>
                    <a:lnTo>
                      <a:pt x="38" y="33"/>
                    </a:lnTo>
                    <a:lnTo>
                      <a:pt x="38" y="0"/>
                    </a:lnTo>
                    <a:lnTo>
                      <a:pt x="0" y="2"/>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7" name="Freeform 5953"/>
              <p:cNvSpPr>
                <a:spLocks/>
              </p:cNvSpPr>
              <p:nvPr/>
            </p:nvSpPr>
            <p:spPr bwMode="auto">
              <a:xfrm>
                <a:off x="9160" y="8709"/>
                <a:ext cx="137" cy="183"/>
              </a:xfrm>
              <a:custGeom>
                <a:avLst/>
                <a:gdLst/>
                <a:ahLst/>
                <a:cxnLst>
                  <a:cxn ang="0">
                    <a:pos x="23" y="16"/>
                  </a:cxn>
                  <a:cxn ang="0">
                    <a:pos x="14" y="16"/>
                  </a:cxn>
                  <a:cxn ang="0">
                    <a:pos x="11" y="19"/>
                  </a:cxn>
                  <a:cxn ang="0">
                    <a:pos x="7" y="19"/>
                  </a:cxn>
                  <a:cxn ang="0">
                    <a:pos x="4" y="40"/>
                  </a:cxn>
                  <a:cxn ang="0">
                    <a:pos x="0" y="79"/>
                  </a:cxn>
                  <a:cxn ang="0">
                    <a:pos x="0" y="117"/>
                  </a:cxn>
                  <a:cxn ang="0">
                    <a:pos x="2" y="136"/>
                  </a:cxn>
                  <a:cxn ang="0">
                    <a:pos x="2" y="153"/>
                  </a:cxn>
                  <a:cxn ang="0">
                    <a:pos x="7" y="175"/>
                  </a:cxn>
                  <a:cxn ang="0">
                    <a:pos x="11" y="175"/>
                  </a:cxn>
                  <a:cxn ang="0">
                    <a:pos x="16" y="177"/>
                  </a:cxn>
                  <a:cxn ang="0">
                    <a:pos x="23" y="177"/>
                  </a:cxn>
                  <a:cxn ang="0">
                    <a:pos x="26" y="180"/>
                  </a:cxn>
                  <a:cxn ang="0">
                    <a:pos x="43" y="180"/>
                  </a:cxn>
                  <a:cxn ang="0">
                    <a:pos x="47" y="182"/>
                  </a:cxn>
                  <a:cxn ang="0">
                    <a:pos x="105" y="182"/>
                  </a:cxn>
                  <a:cxn ang="0">
                    <a:pos x="110" y="180"/>
                  </a:cxn>
                  <a:cxn ang="0">
                    <a:pos x="124" y="180"/>
                  </a:cxn>
                  <a:cxn ang="0">
                    <a:pos x="127" y="177"/>
                  </a:cxn>
                  <a:cxn ang="0">
                    <a:pos x="134" y="177"/>
                  </a:cxn>
                  <a:cxn ang="0">
                    <a:pos x="131" y="131"/>
                  </a:cxn>
                  <a:cxn ang="0">
                    <a:pos x="131" y="88"/>
                  </a:cxn>
                  <a:cxn ang="0">
                    <a:pos x="134" y="45"/>
                  </a:cxn>
                  <a:cxn ang="0">
                    <a:pos x="136" y="0"/>
                  </a:cxn>
                  <a:cxn ang="0">
                    <a:pos x="120" y="0"/>
                  </a:cxn>
                  <a:cxn ang="0">
                    <a:pos x="115" y="2"/>
                  </a:cxn>
                  <a:cxn ang="0">
                    <a:pos x="91" y="2"/>
                  </a:cxn>
                  <a:cxn ang="0">
                    <a:pos x="86" y="4"/>
                  </a:cxn>
                  <a:cxn ang="0">
                    <a:pos x="74" y="4"/>
                  </a:cxn>
                  <a:cxn ang="0">
                    <a:pos x="71" y="7"/>
                  </a:cxn>
                  <a:cxn ang="0">
                    <a:pos x="60" y="7"/>
                  </a:cxn>
                  <a:cxn ang="0">
                    <a:pos x="55" y="9"/>
                  </a:cxn>
                  <a:cxn ang="0">
                    <a:pos x="47" y="9"/>
                  </a:cxn>
                  <a:cxn ang="0">
                    <a:pos x="43" y="11"/>
                  </a:cxn>
                  <a:cxn ang="0">
                    <a:pos x="35" y="11"/>
                  </a:cxn>
                  <a:cxn ang="0">
                    <a:pos x="31" y="14"/>
                  </a:cxn>
                  <a:cxn ang="0">
                    <a:pos x="26" y="14"/>
                  </a:cxn>
                  <a:cxn ang="0">
                    <a:pos x="23" y="16"/>
                  </a:cxn>
                </a:cxnLst>
                <a:rect l="0" t="0" r="r" b="b"/>
                <a:pathLst>
                  <a:path w="137" h="183">
                    <a:moveTo>
                      <a:pt x="23" y="16"/>
                    </a:moveTo>
                    <a:lnTo>
                      <a:pt x="14" y="16"/>
                    </a:lnTo>
                    <a:lnTo>
                      <a:pt x="11" y="19"/>
                    </a:lnTo>
                    <a:lnTo>
                      <a:pt x="7" y="19"/>
                    </a:lnTo>
                    <a:lnTo>
                      <a:pt x="4" y="40"/>
                    </a:lnTo>
                    <a:lnTo>
                      <a:pt x="0" y="79"/>
                    </a:lnTo>
                    <a:lnTo>
                      <a:pt x="0" y="117"/>
                    </a:lnTo>
                    <a:lnTo>
                      <a:pt x="2" y="136"/>
                    </a:lnTo>
                    <a:lnTo>
                      <a:pt x="2" y="153"/>
                    </a:lnTo>
                    <a:lnTo>
                      <a:pt x="7" y="175"/>
                    </a:lnTo>
                    <a:lnTo>
                      <a:pt x="11" y="175"/>
                    </a:lnTo>
                    <a:lnTo>
                      <a:pt x="16" y="177"/>
                    </a:lnTo>
                    <a:lnTo>
                      <a:pt x="23" y="177"/>
                    </a:lnTo>
                    <a:lnTo>
                      <a:pt x="26" y="180"/>
                    </a:lnTo>
                    <a:lnTo>
                      <a:pt x="43" y="180"/>
                    </a:lnTo>
                    <a:lnTo>
                      <a:pt x="47" y="182"/>
                    </a:lnTo>
                    <a:lnTo>
                      <a:pt x="105" y="182"/>
                    </a:lnTo>
                    <a:lnTo>
                      <a:pt x="110" y="180"/>
                    </a:lnTo>
                    <a:lnTo>
                      <a:pt x="124" y="180"/>
                    </a:lnTo>
                    <a:lnTo>
                      <a:pt x="127" y="177"/>
                    </a:lnTo>
                    <a:lnTo>
                      <a:pt x="134" y="177"/>
                    </a:lnTo>
                    <a:lnTo>
                      <a:pt x="131" y="131"/>
                    </a:lnTo>
                    <a:lnTo>
                      <a:pt x="131" y="88"/>
                    </a:lnTo>
                    <a:lnTo>
                      <a:pt x="134" y="45"/>
                    </a:lnTo>
                    <a:lnTo>
                      <a:pt x="136" y="0"/>
                    </a:lnTo>
                    <a:lnTo>
                      <a:pt x="120" y="0"/>
                    </a:lnTo>
                    <a:lnTo>
                      <a:pt x="115" y="2"/>
                    </a:lnTo>
                    <a:lnTo>
                      <a:pt x="91" y="2"/>
                    </a:lnTo>
                    <a:lnTo>
                      <a:pt x="86" y="4"/>
                    </a:lnTo>
                    <a:lnTo>
                      <a:pt x="74" y="4"/>
                    </a:lnTo>
                    <a:lnTo>
                      <a:pt x="71" y="7"/>
                    </a:lnTo>
                    <a:lnTo>
                      <a:pt x="60" y="7"/>
                    </a:lnTo>
                    <a:lnTo>
                      <a:pt x="55" y="9"/>
                    </a:lnTo>
                    <a:lnTo>
                      <a:pt x="47" y="9"/>
                    </a:lnTo>
                    <a:lnTo>
                      <a:pt x="43" y="11"/>
                    </a:lnTo>
                    <a:lnTo>
                      <a:pt x="35" y="11"/>
                    </a:lnTo>
                    <a:lnTo>
                      <a:pt x="31" y="14"/>
                    </a:lnTo>
                    <a:lnTo>
                      <a:pt x="26" y="14"/>
                    </a:lnTo>
                    <a:lnTo>
                      <a:pt x="23" y="1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8" name="Freeform 5954"/>
              <p:cNvSpPr>
                <a:spLocks/>
              </p:cNvSpPr>
              <p:nvPr/>
            </p:nvSpPr>
            <p:spPr bwMode="auto">
              <a:xfrm>
                <a:off x="9160" y="8709"/>
                <a:ext cx="135" cy="175"/>
              </a:xfrm>
              <a:custGeom>
                <a:avLst/>
                <a:gdLst/>
                <a:ahLst/>
                <a:cxnLst>
                  <a:cxn ang="0">
                    <a:pos x="2" y="131"/>
                  </a:cxn>
                  <a:cxn ang="0">
                    <a:pos x="4" y="148"/>
                  </a:cxn>
                  <a:cxn ang="0">
                    <a:pos x="7" y="167"/>
                  </a:cxn>
                  <a:cxn ang="0">
                    <a:pos x="11" y="170"/>
                  </a:cxn>
                  <a:cxn ang="0">
                    <a:pos x="19" y="172"/>
                  </a:cxn>
                  <a:cxn ang="0">
                    <a:pos x="26" y="172"/>
                  </a:cxn>
                  <a:cxn ang="0">
                    <a:pos x="33" y="175"/>
                  </a:cxn>
                  <a:cxn ang="0">
                    <a:pos x="103" y="175"/>
                  </a:cxn>
                  <a:cxn ang="0">
                    <a:pos x="110" y="172"/>
                  </a:cxn>
                  <a:cxn ang="0">
                    <a:pos x="124" y="172"/>
                  </a:cxn>
                  <a:cxn ang="0">
                    <a:pos x="129" y="170"/>
                  </a:cxn>
                  <a:cxn ang="0">
                    <a:pos x="129" y="86"/>
                  </a:cxn>
                  <a:cxn ang="0">
                    <a:pos x="134" y="0"/>
                  </a:cxn>
                  <a:cxn ang="0">
                    <a:pos x="122" y="0"/>
                  </a:cxn>
                  <a:cxn ang="0">
                    <a:pos x="117" y="2"/>
                  </a:cxn>
                  <a:cxn ang="0">
                    <a:pos x="93" y="2"/>
                  </a:cxn>
                  <a:cxn ang="0">
                    <a:pos x="88" y="4"/>
                  </a:cxn>
                  <a:cxn ang="0">
                    <a:pos x="76" y="4"/>
                  </a:cxn>
                  <a:cxn ang="0">
                    <a:pos x="74" y="7"/>
                  </a:cxn>
                  <a:cxn ang="0">
                    <a:pos x="62" y="7"/>
                  </a:cxn>
                  <a:cxn ang="0">
                    <a:pos x="57" y="9"/>
                  </a:cxn>
                  <a:cxn ang="0">
                    <a:pos x="50" y="9"/>
                  </a:cxn>
                  <a:cxn ang="0">
                    <a:pos x="45" y="11"/>
                  </a:cxn>
                  <a:cxn ang="0">
                    <a:pos x="38" y="11"/>
                  </a:cxn>
                  <a:cxn ang="0">
                    <a:pos x="33" y="14"/>
                  </a:cxn>
                  <a:cxn ang="0">
                    <a:pos x="26" y="14"/>
                  </a:cxn>
                  <a:cxn ang="0">
                    <a:pos x="23" y="16"/>
                  </a:cxn>
                  <a:cxn ang="0">
                    <a:pos x="19" y="16"/>
                  </a:cxn>
                  <a:cxn ang="0">
                    <a:pos x="14" y="19"/>
                  </a:cxn>
                  <a:cxn ang="0">
                    <a:pos x="7" y="19"/>
                  </a:cxn>
                  <a:cxn ang="0">
                    <a:pos x="4" y="40"/>
                  </a:cxn>
                  <a:cxn ang="0">
                    <a:pos x="2" y="57"/>
                  </a:cxn>
                  <a:cxn ang="0">
                    <a:pos x="0" y="76"/>
                  </a:cxn>
                  <a:cxn ang="0">
                    <a:pos x="0" y="112"/>
                  </a:cxn>
                  <a:cxn ang="0">
                    <a:pos x="2" y="131"/>
                  </a:cxn>
                </a:cxnLst>
                <a:rect l="0" t="0" r="r" b="b"/>
                <a:pathLst>
                  <a:path w="135" h="175">
                    <a:moveTo>
                      <a:pt x="2" y="131"/>
                    </a:moveTo>
                    <a:lnTo>
                      <a:pt x="4" y="148"/>
                    </a:lnTo>
                    <a:lnTo>
                      <a:pt x="7" y="167"/>
                    </a:lnTo>
                    <a:lnTo>
                      <a:pt x="11" y="170"/>
                    </a:lnTo>
                    <a:lnTo>
                      <a:pt x="19" y="172"/>
                    </a:lnTo>
                    <a:lnTo>
                      <a:pt x="26" y="172"/>
                    </a:lnTo>
                    <a:lnTo>
                      <a:pt x="33" y="175"/>
                    </a:lnTo>
                    <a:lnTo>
                      <a:pt x="103" y="175"/>
                    </a:lnTo>
                    <a:lnTo>
                      <a:pt x="110" y="172"/>
                    </a:lnTo>
                    <a:lnTo>
                      <a:pt x="124" y="172"/>
                    </a:lnTo>
                    <a:lnTo>
                      <a:pt x="129" y="170"/>
                    </a:lnTo>
                    <a:lnTo>
                      <a:pt x="129" y="86"/>
                    </a:lnTo>
                    <a:lnTo>
                      <a:pt x="134" y="0"/>
                    </a:lnTo>
                    <a:lnTo>
                      <a:pt x="122" y="0"/>
                    </a:lnTo>
                    <a:lnTo>
                      <a:pt x="117" y="2"/>
                    </a:lnTo>
                    <a:lnTo>
                      <a:pt x="93" y="2"/>
                    </a:lnTo>
                    <a:lnTo>
                      <a:pt x="88" y="4"/>
                    </a:lnTo>
                    <a:lnTo>
                      <a:pt x="76" y="4"/>
                    </a:lnTo>
                    <a:lnTo>
                      <a:pt x="74" y="7"/>
                    </a:lnTo>
                    <a:lnTo>
                      <a:pt x="62" y="7"/>
                    </a:lnTo>
                    <a:lnTo>
                      <a:pt x="57" y="9"/>
                    </a:lnTo>
                    <a:lnTo>
                      <a:pt x="50" y="9"/>
                    </a:lnTo>
                    <a:lnTo>
                      <a:pt x="45" y="11"/>
                    </a:lnTo>
                    <a:lnTo>
                      <a:pt x="38" y="11"/>
                    </a:lnTo>
                    <a:lnTo>
                      <a:pt x="33" y="14"/>
                    </a:lnTo>
                    <a:lnTo>
                      <a:pt x="26" y="14"/>
                    </a:lnTo>
                    <a:lnTo>
                      <a:pt x="23" y="16"/>
                    </a:lnTo>
                    <a:lnTo>
                      <a:pt x="19" y="16"/>
                    </a:lnTo>
                    <a:lnTo>
                      <a:pt x="14" y="19"/>
                    </a:lnTo>
                    <a:lnTo>
                      <a:pt x="7" y="19"/>
                    </a:lnTo>
                    <a:lnTo>
                      <a:pt x="4" y="40"/>
                    </a:lnTo>
                    <a:lnTo>
                      <a:pt x="2" y="57"/>
                    </a:lnTo>
                    <a:lnTo>
                      <a:pt x="0" y="76"/>
                    </a:lnTo>
                    <a:lnTo>
                      <a:pt x="0" y="112"/>
                    </a:lnTo>
                    <a:lnTo>
                      <a:pt x="2" y="13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9" name="Freeform 5955"/>
              <p:cNvSpPr>
                <a:spLocks/>
              </p:cNvSpPr>
              <p:nvPr/>
            </p:nvSpPr>
            <p:spPr bwMode="auto">
              <a:xfrm>
                <a:off x="9160" y="8709"/>
                <a:ext cx="130" cy="171"/>
              </a:xfrm>
              <a:custGeom>
                <a:avLst/>
                <a:gdLst/>
                <a:ahLst/>
                <a:cxnLst>
                  <a:cxn ang="0">
                    <a:pos x="67" y="7"/>
                  </a:cxn>
                  <a:cxn ang="0">
                    <a:pos x="60" y="7"/>
                  </a:cxn>
                  <a:cxn ang="0">
                    <a:pos x="52" y="9"/>
                  </a:cxn>
                  <a:cxn ang="0">
                    <a:pos x="45" y="11"/>
                  </a:cxn>
                  <a:cxn ang="0">
                    <a:pos x="38" y="11"/>
                  </a:cxn>
                  <a:cxn ang="0">
                    <a:pos x="31" y="14"/>
                  </a:cxn>
                  <a:cxn ang="0">
                    <a:pos x="21" y="16"/>
                  </a:cxn>
                  <a:cxn ang="0">
                    <a:pos x="14" y="19"/>
                  </a:cxn>
                  <a:cxn ang="0">
                    <a:pos x="7" y="19"/>
                  </a:cxn>
                  <a:cxn ang="0">
                    <a:pos x="2" y="57"/>
                  </a:cxn>
                  <a:cxn ang="0">
                    <a:pos x="2" y="74"/>
                  </a:cxn>
                  <a:cxn ang="0">
                    <a:pos x="0" y="93"/>
                  </a:cxn>
                  <a:cxn ang="0">
                    <a:pos x="2" y="110"/>
                  </a:cxn>
                  <a:cxn ang="0">
                    <a:pos x="2" y="127"/>
                  </a:cxn>
                  <a:cxn ang="0">
                    <a:pos x="4" y="143"/>
                  </a:cxn>
                  <a:cxn ang="0">
                    <a:pos x="7" y="163"/>
                  </a:cxn>
                  <a:cxn ang="0">
                    <a:pos x="11" y="165"/>
                  </a:cxn>
                  <a:cxn ang="0">
                    <a:pos x="19" y="165"/>
                  </a:cxn>
                  <a:cxn ang="0">
                    <a:pos x="26" y="167"/>
                  </a:cxn>
                  <a:cxn ang="0">
                    <a:pos x="43" y="167"/>
                  </a:cxn>
                  <a:cxn ang="0">
                    <a:pos x="50" y="170"/>
                  </a:cxn>
                  <a:cxn ang="0">
                    <a:pos x="83" y="170"/>
                  </a:cxn>
                  <a:cxn ang="0">
                    <a:pos x="93" y="167"/>
                  </a:cxn>
                  <a:cxn ang="0">
                    <a:pos x="107" y="167"/>
                  </a:cxn>
                  <a:cxn ang="0">
                    <a:pos x="115" y="165"/>
                  </a:cxn>
                  <a:cxn ang="0">
                    <a:pos x="122" y="165"/>
                  </a:cxn>
                  <a:cxn ang="0">
                    <a:pos x="127" y="163"/>
                  </a:cxn>
                  <a:cxn ang="0">
                    <a:pos x="127" y="40"/>
                  </a:cxn>
                  <a:cxn ang="0">
                    <a:pos x="129" y="0"/>
                  </a:cxn>
                  <a:cxn ang="0">
                    <a:pos x="122" y="2"/>
                  </a:cxn>
                  <a:cxn ang="0">
                    <a:pos x="98" y="2"/>
                  </a:cxn>
                  <a:cxn ang="0">
                    <a:pos x="91" y="4"/>
                  </a:cxn>
                  <a:cxn ang="0">
                    <a:pos x="76" y="4"/>
                  </a:cxn>
                  <a:cxn ang="0">
                    <a:pos x="67" y="7"/>
                  </a:cxn>
                </a:cxnLst>
                <a:rect l="0" t="0" r="r" b="b"/>
                <a:pathLst>
                  <a:path w="130" h="171">
                    <a:moveTo>
                      <a:pt x="67" y="7"/>
                    </a:moveTo>
                    <a:lnTo>
                      <a:pt x="60" y="7"/>
                    </a:lnTo>
                    <a:lnTo>
                      <a:pt x="52" y="9"/>
                    </a:lnTo>
                    <a:lnTo>
                      <a:pt x="45" y="11"/>
                    </a:lnTo>
                    <a:lnTo>
                      <a:pt x="38" y="11"/>
                    </a:lnTo>
                    <a:lnTo>
                      <a:pt x="31" y="14"/>
                    </a:lnTo>
                    <a:lnTo>
                      <a:pt x="21" y="16"/>
                    </a:lnTo>
                    <a:lnTo>
                      <a:pt x="14" y="19"/>
                    </a:lnTo>
                    <a:lnTo>
                      <a:pt x="7" y="19"/>
                    </a:lnTo>
                    <a:lnTo>
                      <a:pt x="2" y="57"/>
                    </a:lnTo>
                    <a:lnTo>
                      <a:pt x="2" y="74"/>
                    </a:lnTo>
                    <a:lnTo>
                      <a:pt x="0" y="93"/>
                    </a:lnTo>
                    <a:lnTo>
                      <a:pt x="2" y="110"/>
                    </a:lnTo>
                    <a:lnTo>
                      <a:pt x="2" y="127"/>
                    </a:lnTo>
                    <a:lnTo>
                      <a:pt x="4" y="143"/>
                    </a:lnTo>
                    <a:lnTo>
                      <a:pt x="7" y="163"/>
                    </a:lnTo>
                    <a:lnTo>
                      <a:pt x="11" y="165"/>
                    </a:lnTo>
                    <a:lnTo>
                      <a:pt x="19" y="165"/>
                    </a:lnTo>
                    <a:lnTo>
                      <a:pt x="26" y="167"/>
                    </a:lnTo>
                    <a:lnTo>
                      <a:pt x="43" y="167"/>
                    </a:lnTo>
                    <a:lnTo>
                      <a:pt x="50" y="170"/>
                    </a:lnTo>
                    <a:lnTo>
                      <a:pt x="83" y="170"/>
                    </a:lnTo>
                    <a:lnTo>
                      <a:pt x="93" y="167"/>
                    </a:lnTo>
                    <a:lnTo>
                      <a:pt x="107" y="167"/>
                    </a:lnTo>
                    <a:lnTo>
                      <a:pt x="115" y="165"/>
                    </a:lnTo>
                    <a:lnTo>
                      <a:pt x="122" y="165"/>
                    </a:lnTo>
                    <a:lnTo>
                      <a:pt x="127" y="163"/>
                    </a:lnTo>
                    <a:lnTo>
                      <a:pt x="127" y="40"/>
                    </a:lnTo>
                    <a:lnTo>
                      <a:pt x="129" y="0"/>
                    </a:lnTo>
                    <a:lnTo>
                      <a:pt x="122" y="2"/>
                    </a:lnTo>
                    <a:lnTo>
                      <a:pt x="98" y="2"/>
                    </a:lnTo>
                    <a:lnTo>
                      <a:pt x="91" y="4"/>
                    </a:lnTo>
                    <a:lnTo>
                      <a:pt x="76" y="4"/>
                    </a:lnTo>
                    <a:lnTo>
                      <a:pt x="67" y="7"/>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0" name="Freeform 5956"/>
              <p:cNvSpPr>
                <a:spLocks/>
              </p:cNvSpPr>
              <p:nvPr/>
            </p:nvSpPr>
            <p:spPr bwMode="auto">
              <a:xfrm>
                <a:off x="9163" y="8712"/>
                <a:ext cx="125" cy="160"/>
              </a:xfrm>
              <a:custGeom>
                <a:avLst/>
                <a:gdLst/>
                <a:ahLst/>
                <a:cxnLst>
                  <a:cxn ang="0">
                    <a:pos x="2" y="139"/>
                  </a:cxn>
                  <a:cxn ang="0">
                    <a:pos x="4" y="155"/>
                  </a:cxn>
                  <a:cxn ang="0">
                    <a:pos x="9" y="155"/>
                  </a:cxn>
                  <a:cxn ang="0">
                    <a:pos x="16" y="158"/>
                  </a:cxn>
                  <a:cxn ang="0">
                    <a:pos x="23" y="158"/>
                  </a:cxn>
                  <a:cxn ang="0">
                    <a:pos x="31" y="160"/>
                  </a:cxn>
                  <a:cxn ang="0">
                    <a:pos x="88" y="160"/>
                  </a:cxn>
                  <a:cxn ang="0">
                    <a:pos x="95" y="158"/>
                  </a:cxn>
                  <a:cxn ang="0">
                    <a:pos x="103" y="158"/>
                  </a:cxn>
                  <a:cxn ang="0">
                    <a:pos x="110" y="155"/>
                  </a:cxn>
                  <a:cxn ang="0">
                    <a:pos x="115" y="155"/>
                  </a:cxn>
                  <a:cxn ang="0">
                    <a:pos x="122" y="153"/>
                  </a:cxn>
                  <a:cxn ang="0">
                    <a:pos x="120" y="115"/>
                  </a:cxn>
                  <a:cxn ang="0">
                    <a:pos x="120" y="76"/>
                  </a:cxn>
                  <a:cxn ang="0">
                    <a:pos x="124" y="0"/>
                  </a:cxn>
                  <a:cxn ang="0">
                    <a:pos x="95" y="0"/>
                  </a:cxn>
                  <a:cxn ang="0">
                    <a:pos x="86" y="2"/>
                  </a:cxn>
                  <a:cxn ang="0">
                    <a:pos x="79" y="2"/>
                  </a:cxn>
                  <a:cxn ang="0">
                    <a:pos x="71" y="4"/>
                  </a:cxn>
                  <a:cxn ang="0">
                    <a:pos x="64" y="4"/>
                  </a:cxn>
                  <a:cxn ang="0">
                    <a:pos x="57" y="7"/>
                  </a:cxn>
                  <a:cxn ang="0">
                    <a:pos x="50" y="7"/>
                  </a:cxn>
                  <a:cxn ang="0">
                    <a:pos x="40" y="9"/>
                  </a:cxn>
                  <a:cxn ang="0">
                    <a:pos x="33" y="9"/>
                  </a:cxn>
                  <a:cxn ang="0">
                    <a:pos x="4" y="19"/>
                  </a:cxn>
                  <a:cxn ang="0">
                    <a:pos x="0" y="52"/>
                  </a:cxn>
                  <a:cxn ang="0">
                    <a:pos x="0" y="120"/>
                  </a:cxn>
                  <a:cxn ang="0">
                    <a:pos x="2" y="139"/>
                  </a:cxn>
                </a:cxnLst>
                <a:rect l="0" t="0" r="r" b="b"/>
                <a:pathLst>
                  <a:path w="125" h="160">
                    <a:moveTo>
                      <a:pt x="2" y="139"/>
                    </a:moveTo>
                    <a:lnTo>
                      <a:pt x="4" y="155"/>
                    </a:lnTo>
                    <a:lnTo>
                      <a:pt x="9" y="155"/>
                    </a:lnTo>
                    <a:lnTo>
                      <a:pt x="16" y="158"/>
                    </a:lnTo>
                    <a:lnTo>
                      <a:pt x="23" y="158"/>
                    </a:lnTo>
                    <a:lnTo>
                      <a:pt x="31" y="160"/>
                    </a:lnTo>
                    <a:lnTo>
                      <a:pt x="88" y="160"/>
                    </a:lnTo>
                    <a:lnTo>
                      <a:pt x="95" y="158"/>
                    </a:lnTo>
                    <a:lnTo>
                      <a:pt x="103" y="158"/>
                    </a:lnTo>
                    <a:lnTo>
                      <a:pt x="110" y="155"/>
                    </a:lnTo>
                    <a:lnTo>
                      <a:pt x="115" y="155"/>
                    </a:lnTo>
                    <a:lnTo>
                      <a:pt x="122" y="153"/>
                    </a:lnTo>
                    <a:lnTo>
                      <a:pt x="120" y="115"/>
                    </a:lnTo>
                    <a:lnTo>
                      <a:pt x="120" y="76"/>
                    </a:lnTo>
                    <a:lnTo>
                      <a:pt x="124" y="0"/>
                    </a:lnTo>
                    <a:lnTo>
                      <a:pt x="95" y="0"/>
                    </a:lnTo>
                    <a:lnTo>
                      <a:pt x="86" y="2"/>
                    </a:lnTo>
                    <a:lnTo>
                      <a:pt x="79" y="2"/>
                    </a:lnTo>
                    <a:lnTo>
                      <a:pt x="71" y="4"/>
                    </a:lnTo>
                    <a:lnTo>
                      <a:pt x="64" y="4"/>
                    </a:lnTo>
                    <a:lnTo>
                      <a:pt x="57" y="7"/>
                    </a:lnTo>
                    <a:lnTo>
                      <a:pt x="50" y="7"/>
                    </a:lnTo>
                    <a:lnTo>
                      <a:pt x="40" y="9"/>
                    </a:lnTo>
                    <a:lnTo>
                      <a:pt x="33" y="9"/>
                    </a:lnTo>
                    <a:lnTo>
                      <a:pt x="4" y="19"/>
                    </a:lnTo>
                    <a:lnTo>
                      <a:pt x="0" y="52"/>
                    </a:lnTo>
                    <a:lnTo>
                      <a:pt x="0" y="120"/>
                    </a:lnTo>
                    <a:lnTo>
                      <a:pt x="2" y="139"/>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1" name="Freeform 5957"/>
              <p:cNvSpPr>
                <a:spLocks/>
              </p:cNvSpPr>
              <p:nvPr/>
            </p:nvSpPr>
            <p:spPr bwMode="auto">
              <a:xfrm>
                <a:off x="9163" y="8712"/>
                <a:ext cx="122" cy="156"/>
              </a:xfrm>
              <a:custGeom>
                <a:avLst/>
                <a:gdLst/>
                <a:ahLst/>
                <a:cxnLst>
                  <a:cxn ang="0">
                    <a:pos x="2" y="131"/>
                  </a:cxn>
                  <a:cxn ang="0">
                    <a:pos x="4" y="148"/>
                  </a:cxn>
                  <a:cxn ang="0">
                    <a:pos x="9" y="151"/>
                  </a:cxn>
                  <a:cxn ang="0">
                    <a:pos x="16" y="153"/>
                  </a:cxn>
                  <a:cxn ang="0">
                    <a:pos x="31" y="153"/>
                  </a:cxn>
                  <a:cxn ang="0">
                    <a:pos x="38" y="155"/>
                  </a:cxn>
                  <a:cxn ang="0">
                    <a:pos x="62" y="155"/>
                  </a:cxn>
                  <a:cxn ang="0">
                    <a:pos x="69" y="153"/>
                  </a:cxn>
                  <a:cxn ang="0">
                    <a:pos x="86" y="153"/>
                  </a:cxn>
                  <a:cxn ang="0">
                    <a:pos x="93" y="151"/>
                  </a:cxn>
                  <a:cxn ang="0">
                    <a:pos x="107" y="151"/>
                  </a:cxn>
                  <a:cxn ang="0">
                    <a:pos x="112" y="148"/>
                  </a:cxn>
                  <a:cxn ang="0">
                    <a:pos x="117" y="148"/>
                  </a:cxn>
                  <a:cxn ang="0">
                    <a:pos x="117" y="74"/>
                  </a:cxn>
                  <a:cxn ang="0">
                    <a:pos x="120" y="35"/>
                  </a:cxn>
                  <a:cxn ang="0">
                    <a:pos x="122" y="0"/>
                  </a:cxn>
                  <a:cxn ang="0">
                    <a:pos x="100" y="0"/>
                  </a:cxn>
                  <a:cxn ang="0">
                    <a:pos x="93" y="2"/>
                  </a:cxn>
                  <a:cxn ang="0">
                    <a:pos x="79" y="2"/>
                  </a:cxn>
                  <a:cxn ang="0">
                    <a:pos x="69" y="4"/>
                  </a:cxn>
                  <a:cxn ang="0">
                    <a:pos x="62" y="4"/>
                  </a:cxn>
                  <a:cxn ang="0">
                    <a:pos x="55" y="7"/>
                  </a:cxn>
                  <a:cxn ang="0">
                    <a:pos x="47" y="7"/>
                  </a:cxn>
                  <a:cxn ang="0">
                    <a:pos x="40" y="9"/>
                  </a:cxn>
                  <a:cxn ang="0">
                    <a:pos x="33" y="11"/>
                  </a:cxn>
                  <a:cxn ang="0">
                    <a:pos x="26" y="11"/>
                  </a:cxn>
                  <a:cxn ang="0">
                    <a:pos x="4" y="19"/>
                  </a:cxn>
                  <a:cxn ang="0">
                    <a:pos x="2" y="35"/>
                  </a:cxn>
                  <a:cxn ang="0">
                    <a:pos x="2" y="52"/>
                  </a:cxn>
                  <a:cxn ang="0">
                    <a:pos x="0" y="69"/>
                  </a:cxn>
                  <a:cxn ang="0">
                    <a:pos x="0" y="117"/>
                  </a:cxn>
                  <a:cxn ang="0">
                    <a:pos x="2" y="131"/>
                  </a:cxn>
                </a:cxnLst>
                <a:rect l="0" t="0" r="r" b="b"/>
                <a:pathLst>
                  <a:path w="122" h="156">
                    <a:moveTo>
                      <a:pt x="2" y="131"/>
                    </a:moveTo>
                    <a:lnTo>
                      <a:pt x="4" y="148"/>
                    </a:lnTo>
                    <a:lnTo>
                      <a:pt x="9" y="151"/>
                    </a:lnTo>
                    <a:lnTo>
                      <a:pt x="16" y="153"/>
                    </a:lnTo>
                    <a:lnTo>
                      <a:pt x="31" y="153"/>
                    </a:lnTo>
                    <a:lnTo>
                      <a:pt x="38" y="155"/>
                    </a:lnTo>
                    <a:lnTo>
                      <a:pt x="62" y="155"/>
                    </a:lnTo>
                    <a:lnTo>
                      <a:pt x="69" y="153"/>
                    </a:lnTo>
                    <a:lnTo>
                      <a:pt x="86" y="153"/>
                    </a:lnTo>
                    <a:lnTo>
                      <a:pt x="93" y="151"/>
                    </a:lnTo>
                    <a:lnTo>
                      <a:pt x="107" y="151"/>
                    </a:lnTo>
                    <a:lnTo>
                      <a:pt x="112" y="148"/>
                    </a:lnTo>
                    <a:lnTo>
                      <a:pt x="117" y="148"/>
                    </a:lnTo>
                    <a:lnTo>
                      <a:pt x="117" y="74"/>
                    </a:lnTo>
                    <a:lnTo>
                      <a:pt x="120" y="35"/>
                    </a:lnTo>
                    <a:lnTo>
                      <a:pt x="122" y="0"/>
                    </a:lnTo>
                    <a:lnTo>
                      <a:pt x="100" y="0"/>
                    </a:lnTo>
                    <a:lnTo>
                      <a:pt x="93" y="2"/>
                    </a:lnTo>
                    <a:lnTo>
                      <a:pt x="79" y="2"/>
                    </a:lnTo>
                    <a:lnTo>
                      <a:pt x="69" y="4"/>
                    </a:lnTo>
                    <a:lnTo>
                      <a:pt x="62" y="4"/>
                    </a:lnTo>
                    <a:lnTo>
                      <a:pt x="55" y="7"/>
                    </a:lnTo>
                    <a:lnTo>
                      <a:pt x="47" y="7"/>
                    </a:lnTo>
                    <a:lnTo>
                      <a:pt x="40" y="9"/>
                    </a:lnTo>
                    <a:lnTo>
                      <a:pt x="33" y="11"/>
                    </a:lnTo>
                    <a:lnTo>
                      <a:pt x="26" y="11"/>
                    </a:lnTo>
                    <a:lnTo>
                      <a:pt x="4" y="19"/>
                    </a:lnTo>
                    <a:lnTo>
                      <a:pt x="2" y="35"/>
                    </a:lnTo>
                    <a:lnTo>
                      <a:pt x="2" y="52"/>
                    </a:lnTo>
                    <a:lnTo>
                      <a:pt x="0" y="69"/>
                    </a:lnTo>
                    <a:lnTo>
                      <a:pt x="0" y="117"/>
                    </a:lnTo>
                    <a:lnTo>
                      <a:pt x="2" y="13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2" name="Freeform 5958"/>
              <p:cNvSpPr>
                <a:spLocks/>
              </p:cNvSpPr>
              <p:nvPr/>
            </p:nvSpPr>
            <p:spPr bwMode="auto">
              <a:xfrm>
                <a:off x="9163" y="8712"/>
                <a:ext cx="117" cy="148"/>
              </a:xfrm>
              <a:custGeom>
                <a:avLst/>
                <a:gdLst/>
                <a:ahLst/>
                <a:cxnLst>
                  <a:cxn ang="0">
                    <a:pos x="2" y="50"/>
                  </a:cxn>
                  <a:cxn ang="0">
                    <a:pos x="0" y="67"/>
                  </a:cxn>
                  <a:cxn ang="0">
                    <a:pos x="0" y="112"/>
                  </a:cxn>
                  <a:cxn ang="0">
                    <a:pos x="2" y="129"/>
                  </a:cxn>
                  <a:cxn ang="0">
                    <a:pos x="4" y="143"/>
                  </a:cxn>
                  <a:cxn ang="0">
                    <a:pos x="9" y="146"/>
                  </a:cxn>
                  <a:cxn ang="0">
                    <a:pos x="16" y="146"/>
                  </a:cxn>
                  <a:cxn ang="0">
                    <a:pos x="21" y="148"/>
                  </a:cxn>
                  <a:cxn ang="0">
                    <a:pos x="67" y="148"/>
                  </a:cxn>
                  <a:cxn ang="0">
                    <a:pos x="76" y="146"/>
                  </a:cxn>
                  <a:cxn ang="0">
                    <a:pos x="91" y="146"/>
                  </a:cxn>
                  <a:cxn ang="0">
                    <a:pos x="98" y="143"/>
                  </a:cxn>
                  <a:cxn ang="0">
                    <a:pos x="103" y="143"/>
                  </a:cxn>
                  <a:cxn ang="0">
                    <a:pos x="110" y="141"/>
                  </a:cxn>
                  <a:cxn ang="0">
                    <a:pos x="115" y="141"/>
                  </a:cxn>
                  <a:cxn ang="0">
                    <a:pos x="115" y="69"/>
                  </a:cxn>
                  <a:cxn ang="0">
                    <a:pos x="117" y="35"/>
                  </a:cxn>
                  <a:cxn ang="0">
                    <a:pos x="117" y="0"/>
                  </a:cxn>
                  <a:cxn ang="0">
                    <a:pos x="98" y="0"/>
                  </a:cxn>
                  <a:cxn ang="0">
                    <a:pos x="91" y="2"/>
                  </a:cxn>
                  <a:cxn ang="0">
                    <a:pos x="76" y="2"/>
                  </a:cxn>
                  <a:cxn ang="0">
                    <a:pos x="69" y="4"/>
                  </a:cxn>
                  <a:cxn ang="0">
                    <a:pos x="62" y="4"/>
                  </a:cxn>
                  <a:cxn ang="0">
                    <a:pos x="55" y="7"/>
                  </a:cxn>
                  <a:cxn ang="0">
                    <a:pos x="47" y="7"/>
                  </a:cxn>
                  <a:cxn ang="0">
                    <a:pos x="40" y="9"/>
                  </a:cxn>
                  <a:cxn ang="0">
                    <a:pos x="33" y="11"/>
                  </a:cxn>
                  <a:cxn ang="0">
                    <a:pos x="26" y="11"/>
                  </a:cxn>
                  <a:cxn ang="0">
                    <a:pos x="4" y="19"/>
                  </a:cxn>
                  <a:cxn ang="0">
                    <a:pos x="2" y="35"/>
                  </a:cxn>
                  <a:cxn ang="0">
                    <a:pos x="2" y="50"/>
                  </a:cxn>
                </a:cxnLst>
                <a:rect l="0" t="0" r="r" b="b"/>
                <a:pathLst>
                  <a:path w="117" h="148">
                    <a:moveTo>
                      <a:pt x="2" y="50"/>
                    </a:moveTo>
                    <a:lnTo>
                      <a:pt x="0" y="67"/>
                    </a:lnTo>
                    <a:lnTo>
                      <a:pt x="0" y="112"/>
                    </a:lnTo>
                    <a:lnTo>
                      <a:pt x="2" y="129"/>
                    </a:lnTo>
                    <a:lnTo>
                      <a:pt x="4" y="143"/>
                    </a:lnTo>
                    <a:lnTo>
                      <a:pt x="9" y="146"/>
                    </a:lnTo>
                    <a:lnTo>
                      <a:pt x="16" y="146"/>
                    </a:lnTo>
                    <a:lnTo>
                      <a:pt x="21" y="148"/>
                    </a:lnTo>
                    <a:lnTo>
                      <a:pt x="67" y="148"/>
                    </a:lnTo>
                    <a:lnTo>
                      <a:pt x="76" y="146"/>
                    </a:lnTo>
                    <a:lnTo>
                      <a:pt x="91" y="146"/>
                    </a:lnTo>
                    <a:lnTo>
                      <a:pt x="98" y="143"/>
                    </a:lnTo>
                    <a:lnTo>
                      <a:pt x="103" y="143"/>
                    </a:lnTo>
                    <a:lnTo>
                      <a:pt x="110" y="141"/>
                    </a:lnTo>
                    <a:lnTo>
                      <a:pt x="115" y="141"/>
                    </a:lnTo>
                    <a:lnTo>
                      <a:pt x="115" y="69"/>
                    </a:lnTo>
                    <a:lnTo>
                      <a:pt x="117" y="35"/>
                    </a:lnTo>
                    <a:lnTo>
                      <a:pt x="117" y="0"/>
                    </a:lnTo>
                    <a:lnTo>
                      <a:pt x="98" y="0"/>
                    </a:lnTo>
                    <a:lnTo>
                      <a:pt x="91" y="2"/>
                    </a:lnTo>
                    <a:lnTo>
                      <a:pt x="76" y="2"/>
                    </a:lnTo>
                    <a:lnTo>
                      <a:pt x="69" y="4"/>
                    </a:lnTo>
                    <a:lnTo>
                      <a:pt x="62" y="4"/>
                    </a:lnTo>
                    <a:lnTo>
                      <a:pt x="55" y="7"/>
                    </a:lnTo>
                    <a:lnTo>
                      <a:pt x="47" y="7"/>
                    </a:lnTo>
                    <a:lnTo>
                      <a:pt x="40" y="9"/>
                    </a:lnTo>
                    <a:lnTo>
                      <a:pt x="33" y="11"/>
                    </a:lnTo>
                    <a:lnTo>
                      <a:pt x="26" y="11"/>
                    </a:lnTo>
                    <a:lnTo>
                      <a:pt x="4" y="19"/>
                    </a:lnTo>
                    <a:lnTo>
                      <a:pt x="2" y="35"/>
                    </a:lnTo>
                    <a:lnTo>
                      <a:pt x="2" y="50"/>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3" name="Freeform 5959"/>
              <p:cNvSpPr>
                <a:spLocks/>
              </p:cNvSpPr>
              <p:nvPr/>
            </p:nvSpPr>
            <p:spPr bwMode="auto">
              <a:xfrm>
                <a:off x="9163" y="8712"/>
                <a:ext cx="115" cy="144"/>
              </a:xfrm>
              <a:custGeom>
                <a:avLst/>
                <a:gdLst/>
                <a:ahLst/>
                <a:cxnLst>
                  <a:cxn ang="0">
                    <a:pos x="19" y="14"/>
                  </a:cxn>
                  <a:cxn ang="0">
                    <a:pos x="4" y="19"/>
                  </a:cxn>
                  <a:cxn ang="0">
                    <a:pos x="4" y="33"/>
                  </a:cxn>
                  <a:cxn ang="0">
                    <a:pos x="2" y="50"/>
                  </a:cxn>
                  <a:cxn ang="0">
                    <a:pos x="0" y="64"/>
                  </a:cxn>
                  <a:cxn ang="0">
                    <a:pos x="0" y="93"/>
                  </a:cxn>
                  <a:cxn ang="0">
                    <a:pos x="2" y="107"/>
                  </a:cxn>
                  <a:cxn ang="0">
                    <a:pos x="2" y="124"/>
                  </a:cxn>
                  <a:cxn ang="0">
                    <a:pos x="4" y="139"/>
                  </a:cxn>
                  <a:cxn ang="0">
                    <a:pos x="9" y="139"/>
                  </a:cxn>
                  <a:cxn ang="0">
                    <a:pos x="16" y="141"/>
                  </a:cxn>
                  <a:cxn ang="0">
                    <a:pos x="28" y="141"/>
                  </a:cxn>
                  <a:cxn ang="0">
                    <a:pos x="35" y="143"/>
                  </a:cxn>
                  <a:cxn ang="0">
                    <a:pos x="43" y="143"/>
                  </a:cxn>
                  <a:cxn ang="0">
                    <a:pos x="50" y="141"/>
                  </a:cxn>
                  <a:cxn ang="0">
                    <a:pos x="74" y="141"/>
                  </a:cxn>
                  <a:cxn ang="0">
                    <a:pos x="81" y="139"/>
                  </a:cxn>
                  <a:cxn ang="0">
                    <a:pos x="95" y="139"/>
                  </a:cxn>
                  <a:cxn ang="0">
                    <a:pos x="100" y="136"/>
                  </a:cxn>
                  <a:cxn ang="0">
                    <a:pos x="107" y="134"/>
                  </a:cxn>
                  <a:cxn ang="0">
                    <a:pos x="112" y="134"/>
                  </a:cxn>
                  <a:cxn ang="0">
                    <a:pos x="110" y="100"/>
                  </a:cxn>
                  <a:cxn ang="0">
                    <a:pos x="112" y="67"/>
                  </a:cxn>
                  <a:cxn ang="0">
                    <a:pos x="112" y="33"/>
                  </a:cxn>
                  <a:cxn ang="0">
                    <a:pos x="115" y="0"/>
                  </a:cxn>
                  <a:cxn ang="0">
                    <a:pos x="103" y="0"/>
                  </a:cxn>
                  <a:cxn ang="0">
                    <a:pos x="95" y="2"/>
                  </a:cxn>
                  <a:cxn ang="0">
                    <a:pos x="81" y="2"/>
                  </a:cxn>
                  <a:cxn ang="0">
                    <a:pos x="74" y="4"/>
                  </a:cxn>
                  <a:cxn ang="0">
                    <a:pos x="67" y="4"/>
                  </a:cxn>
                  <a:cxn ang="0">
                    <a:pos x="60" y="7"/>
                  </a:cxn>
                  <a:cxn ang="0">
                    <a:pos x="52" y="7"/>
                  </a:cxn>
                  <a:cxn ang="0">
                    <a:pos x="45" y="9"/>
                  </a:cxn>
                  <a:cxn ang="0">
                    <a:pos x="38" y="9"/>
                  </a:cxn>
                  <a:cxn ang="0">
                    <a:pos x="31" y="11"/>
                  </a:cxn>
                  <a:cxn ang="0">
                    <a:pos x="26" y="14"/>
                  </a:cxn>
                  <a:cxn ang="0">
                    <a:pos x="19" y="14"/>
                  </a:cxn>
                </a:cxnLst>
                <a:rect l="0" t="0" r="r" b="b"/>
                <a:pathLst>
                  <a:path w="115" h="144">
                    <a:moveTo>
                      <a:pt x="19" y="14"/>
                    </a:moveTo>
                    <a:lnTo>
                      <a:pt x="4" y="19"/>
                    </a:lnTo>
                    <a:lnTo>
                      <a:pt x="4" y="33"/>
                    </a:lnTo>
                    <a:lnTo>
                      <a:pt x="2" y="50"/>
                    </a:lnTo>
                    <a:lnTo>
                      <a:pt x="0" y="64"/>
                    </a:lnTo>
                    <a:lnTo>
                      <a:pt x="0" y="93"/>
                    </a:lnTo>
                    <a:lnTo>
                      <a:pt x="2" y="107"/>
                    </a:lnTo>
                    <a:lnTo>
                      <a:pt x="2" y="124"/>
                    </a:lnTo>
                    <a:lnTo>
                      <a:pt x="4" y="139"/>
                    </a:lnTo>
                    <a:lnTo>
                      <a:pt x="9" y="139"/>
                    </a:lnTo>
                    <a:lnTo>
                      <a:pt x="16" y="141"/>
                    </a:lnTo>
                    <a:lnTo>
                      <a:pt x="28" y="141"/>
                    </a:lnTo>
                    <a:lnTo>
                      <a:pt x="35" y="143"/>
                    </a:lnTo>
                    <a:lnTo>
                      <a:pt x="43" y="143"/>
                    </a:lnTo>
                    <a:lnTo>
                      <a:pt x="50" y="141"/>
                    </a:lnTo>
                    <a:lnTo>
                      <a:pt x="74" y="141"/>
                    </a:lnTo>
                    <a:lnTo>
                      <a:pt x="81" y="139"/>
                    </a:lnTo>
                    <a:lnTo>
                      <a:pt x="95" y="139"/>
                    </a:lnTo>
                    <a:lnTo>
                      <a:pt x="100" y="136"/>
                    </a:lnTo>
                    <a:lnTo>
                      <a:pt x="107" y="134"/>
                    </a:lnTo>
                    <a:lnTo>
                      <a:pt x="112" y="134"/>
                    </a:lnTo>
                    <a:lnTo>
                      <a:pt x="110" y="100"/>
                    </a:lnTo>
                    <a:lnTo>
                      <a:pt x="112" y="67"/>
                    </a:lnTo>
                    <a:lnTo>
                      <a:pt x="112" y="33"/>
                    </a:lnTo>
                    <a:lnTo>
                      <a:pt x="115" y="0"/>
                    </a:lnTo>
                    <a:lnTo>
                      <a:pt x="103" y="0"/>
                    </a:lnTo>
                    <a:lnTo>
                      <a:pt x="95" y="2"/>
                    </a:lnTo>
                    <a:lnTo>
                      <a:pt x="81" y="2"/>
                    </a:lnTo>
                    <a:lnTo>
                      <a:pt x="74" y="4"/>
                    </a:lnTo>
                    <a:lnTo>
                      <a:pt x="67" y="4"/>
                    </a:lnTo>
                    <a:lnTo>
                      <a:pt x="60" y="7"/>
                    </a:lnTo>
                    <a:lnTo>
                      <a:pt x="52" y="7"/>
                    </a:lnTo>
                    <a:lnTo>
                      <a:pt x="45" y="9"/>
                    </a:lnTo>
                    <a:lnTo>
                      <a:pt x="38" y="9"/>
                    </a:lnTo>
                    <a:lnTo>
                      <a:pt x="31" y="11"/>
                    </a:lnTo>
                    <a:lnTo>
                      <a:pt x="26" y="14"/>
                    </a:lnTo>
                    <a:lnTo>
                      <a:pt x="19" y="14"/>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4" name="Freeform 5960"/>
              <p:cNvSpPr>
                <a:spLocks/>
              </p:cNvSpPr>
              <p:nvPr/>
            </p:nvSpPr>
            <p:spPr bwMode="auto">
              <a:xfrm>
                <a:off x="9163" y="8712"/>
                <a:ext cx="113" cy="136"/>
              </a:xfrm>
              <a:custGeom>
                <a:avLst/>
                <a:gdLst/>
                <a:ahLst/>
                <a:cxnLst>
                  <a:cxn ang="0">
                    <a:pos x="4" y="33"/>
                  </a:cxn>
                  <a:cxn ang="0">
                    <a:pos x="2" y="47"/>
                  </a:cxn>
                  <a:cxn ang="0">
                    <a:pos x="2" y="62"/>
                  </a:cxn>
                  <a:cxn ang="0">
                    <a:pos x="0" y="76"/>
                  </a:cxn>
                  <a:cxn ang="0">
                    <a:pos x="0" y="91"/>
                  </a:cxn>
                  <a:cxn ang="0">
                    <a:pos x="2" y="105"/>
                  </a:cxn>
                  <a:cxn ang="0">
                    <a:pos x="2" y="120"/>
                  </a:cxn>
                  <a:cxn ang="0">
                    <a:pos x="4" y="134"/>
                  </a:cxn>
                  <a:cxn ang="0">
                    <a:pos x="9" y="134"/>
                  </a:cxn>
                  <a:cxn ang="0">
                    <a:pos x="16" y="136"/>
                  </a:cxn>
                  <a:cxn ang="0">
                    <a:pos x="57" y="136"/>
                  </a:cxn>
                  <a:cxn ang="0">
                    <a:pos x="64" y="134"/>
                  </a:cxn>
                  <a:cxn ang="0">
                    <a:pos x="79" y="134"/>
                  </a:cxn>
                  <a:cxn ang="0">
                    <a:pos x="86" y="131"/>
                  </a:cxn>
                  <a:cxn ang="0">
                    <a:pos x="91" y="131"/>
                  </a:cxn>
                  <a:cxn ang="0">
                    <a:pos x="98" y="129"/>
                  </a:cxn>
                  <a:cxn ang="0">
                    <a:pos x="103" y="129"/>
                  </a:cxn>
                  <a:cxn ang="0">
                    <a:pos x="107" y="127"/>
                  </a:cxn>
                  <a:cxn ang="0">
                    <a:pos x="107" y="64"/>
                  </a:cxn>
                  <a:cxn ang="0">
                    <a:pos x="110" y="47"/>
                  </a:cxn>
                  <a:cxn ang="0">
                    <a:pos x="110" y="16"/>
                  </a:cxn>
                  <a:cxn ang="0">
                    <a:pos x="112" y="0"/>
                  </a:cxn>
                  <a:cxn ang="0">
                    <a:pos x="100" y="0"/>
                  </a:cxn>
                  <a:cxn ang="0">
                    <a:pos x="93" y="2"/>
                  </a:cxn>
                  <a:cxn ang="0">
                    <a:pos x="79" y="2"/>
                  </a:cxn>
                  <a:cxn ang="0">
                    <a:pos x="71" y="4"/>
                  </a:cxn>
                  <a:cxn ang="0">
                    <a:pos x="64" y="4"/>
                  </a:cxn>
                  <a:cxn ang="0">
                    <a:pos x="60" y="7"/>
                  </a:cxn>
                  <a:cxn ang="0">
                    <a:pos x="52" y="7"/>
                  </a:cxn>
                  <a:cxn ang="0">
                    <a:pos x="45" y="9"/>
                  </a:cxn>
                  <a:cxn ang="0">
                    <a:pos x="38" y="9"/>
                  </a:cxn>
                  <a:cxn ang="0">
                    <a:pos x="23" y="14"/>
                  </a:cxn>
                  <a:cxn ang="0">
                    <a:pos x="19" y="14"/>
                  </a:cxn>
                  <a:cxn ang="0">
                    <a:pos x="4" y="19"/>
                  </a:cxn>
                  <a:cxn ang="0">
                    <a:pos x="4" y="33"/>
                  </a:cxn>
                </a:cxnLst>
                <a:rect l="0" t="0" r="r" b="b"/>
                <a:pathLst>
                  <a:path w="113" h="136">
                    <a:moveTo>
                      <a:pt x="4" y="33"/>
                    </a:moveTo>
                    <a:lnTo>
                      <a:pt x="2" y="47"/>
                    </a:lnTo>
                    <a:lnTo>
                      <a:pt x="2" y="62"/>
                    </a:lnTo>
                    <a:lnTo>
                      <a:pt x="0" y="76"/>
                    </a:lnTo>
                    <a:lnTo>
                      <a:pt x="0" y="91"/>
                    </a:lnTo>
                    <a:lnTo>
                      <a:pt x="2" y="105"/>
                    </a:lnTo>
                    <a:lnTo>
                      <a:pt x="2" y="120"/>
                    </a:lnTo>
                    <a:lnTo>
                      <a:pt x="4" y="134"/>
                    </a:lnTo>
                    <a:lnTo>
                      <a:pt x="9" y="134"/>
                    </a:lnTo>
                    <a:lnTo>
                      <a:pt x="16" y="136"/>
                    </a:lnTo>
                    <a:lnTo>
                      <a:pt x="57" y="136"/>
                    </a:lnTo>
                    <a:lnTo>
                      <a:pt x="64" y="134"/>
                    </a:lnTo>
                    <a:lnTo>
                      <a:pt x="79" y="134"/>
                    </a:lnTo>
                    <a:lnTo>
                      <a:pt x="86" y="131"/>
                    </a:lnTo>
                    <a:lnTo>
                      <a:pt x="91" y="131"/>
                    </a:lnTo>
                    <a:lnTo>
                      <a:pt x="98" y="129"/>
                    </a:lnTo>
                    <a:lnTo>
                      <a:pt x="103" y="129"/>
                    </a:lnTo>
                    <a:lnTo>
                      <a:pt x="107" y="127"/>
                    </a:lnTo>
                    <a:lnTo>
                      <a:pt x="107" y="64"/>
                    </a:lnTo>
                    <a:lnTo>
                      <a:pt x="110" y="47"/>
                    </a:lnTo>
                    <a:lnTo>
                      <a:pt x="110" y="16"/>
                    </a:lnTo>
                    <a:lnTo>
                      <a:pt x="112" y="0"/>
                    </a:lnTo>
                    <a:lnTo>
                      <a:pt x="100" y="0"/>
                    </a:lnTo>
                    <a:lnTo>
                      <a:pt x="93" y="2"/>
                    </a:lnTo>
                    <a:lnTo>
                      <a:pt x="79" y="2"/>
                    </a:lnTo>
                    <a:lnTo>
                      <a:pt x="71" y="4"/>
                    </a:lnTo>
                    <a:lnTo>
                      <a:pt x="64" y="4"/>
                    </a:lnTo>
                    <a:lnTo>
                      <a:pt x="60" y="7"/>
                    </a:lnTo>
                    <a:lnTo>
                      <a:pt x="52" y="7"/>
                    </a:lnTo>
                    <a:lnTo>
                      <a:pt x="45" y="9"/>
                    </a:lnTo>
                    <a:lnTo>
                      <a:pt x="38" y="9"/>
                    </a:lnTo>
                    <a:lnTo>
                      <a:pt x="23" y="14"/>
                    </a:lnTo>
                    <a:lnTo>
                      <a:pt x="19" y="14"/>
                    </a:lnTo>
                    <a:lnTo>
                      <a:pt x="4" y="19"/>
                    </a:lnTo>
                    <a:lnTo>
                      <a:pt x="4" y="33"/>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5" name="Freeform 5961"/>
              <p:cNvSpPr>
                <a:spLocks/>
              </p:cNvSpPr>
              <p:nvPr/>
            </p:nvSpPr>
            <p:spPr bwMode="auto">
              <a:xfrm>
                <a:off x="9165" y="8712"/>
                <a:ext cx="108" cy="132"/>
              </a:xfrm>
              <a:custGeom>
                <a:avLst/>
                <a:gdLst/>
                <a:ahLst/>
                <a:cxnLst>
                  <a:cxn ang="0">
                    <a:pos x="0" y="47"/>
                  </a:cxn>
                  <a:cxn ang="0">
                    <a:pos x="0" y="115"/>
                  </a:cxn>
                  <a:cxn ang="0">
                    <a:pos x="2" y="127"/>
                  </a:cxn>
                  <a:cxn ang="0">
                    <a:pos x="7" y="129"/>
                  </a:cxn>
                  <a:cxn ang="0">
                    <a:pos x="19" y="129"/>
                  </a:cxn>
                  <a:cxn ang="0">
                    <a:pos x="26" y="131"/>
                  </a:cxn>
                  <a:cxn ang="0">
                    <a:pos x="38" y="131"/>
                  </a:cxn>
                  <a:cxn ang="0">
                    <a:pos x="45" y="129"/>
                  </a:cxn>
                  <a:cxn ang="0">
                    <a:pos x="60" y="129"/>
                  </a:cxn>
                  <a:cxn ang="0">
                    <a:pos x="67" y="127"/>
                  </a:cxn>
                  <a:cxn ang="0">
                    <a:pos x="74" y="127"/>
                  </a:cxn>
                  <a:cxn ang="0">
                    <a:pos x="81" y="124"/>
                  </a:cxn>
                  <a:cxn ang="0">
                    <a:pos x="86" y="124"/>
                  </a:cxn>
                  <a:cxn ang="0">
                    <a:pos x="93" y="122"/>
                  </a:cxn>
                  <a:cxn ang="0">
                    <a:pos x="98" y="122"/>
                  </a:cxn>
                  <a:cxn ang="0">
                    <a:pos x="103" y="120"/>
                  </a:cxn>
                  <a:cxn ang="0">
                    <a:pos x="103" y="45"/>
                  </a:cxn>
                  <a:cxn ang="0">
                    <a:pos x="105" y="31"/>
                  </a:cxn>
                  <a:cxn ang="0">
                    <a:pos x="105" y="16"/>
                  </a:cxn>
                  <a:cxn ang="0">
                    <a:pos x="108" y="0"/>
                  </a:cxn>
                  <a:cxn ang="0">
                    <a:pos x="100" y="0"/>
                  </a:cxn>
                  <a:cxn ang="0">
                    <a:pos x="96" y="2"/>
                  </a:cxn>
                  <a:cxn ang="0">
                    <a:pos x="81" y="2"/>
                  </a:cxn>
                  <a:cxn ang="0">
                    <a:pos x="74" y="4"/>
                  </a:cxn>
                  <a:cxn ang="0">
                    <a:pos x="62" y="4"/>
                  </a:cxn>
                  <a:cxn ang="0">
                    <a:pos x="55" y="7"/>
                  </a:cxn>
                  <a:cxn ang="0">
                    <a:pos x="48" y="7"/>
                  </a:cxn>
                  <a:cxn ang="0">
                    <a:pos x="40" y="9"/>
                  </a:cxn>
                  <a:cxn ang="0">
                    <a:pos x="33" y="11"/>
                  </a:cxn>
                  <a:cxn ang="0">
                    <a:pos x="28" y="11"/>
                  </a:cxn>
                  <a:cxn ang="0">
                    <a:pos x="14" y="16"/>
                  </a:cxn>
                  <a:cxn ang="0">
                    <a:pos x="9" y="16"/>
                  </a:cxn>
                  <a:cxn ang="0">
                    <a:pos x="4" y="19"/>
                  </a:cxn>
                  <a:cxn ang="0">
                    <a:pos x="0" y="47"/>
                  </a:cxn>
                </a:cxnLst>
                <a:rect l="0" t="0" r="r" b="b"/>
                <a:pathLst>
                  <a:path w="108" h="132">
                    <a:moveTo>
                      <a:pt x="0" y="47"/>
                    </a:moveTo>
                    <a:lnTo>
                      <a:pt x="0" y="115"/>
                    </a:lnTo>
                    <a:lnTo>
                      <a:pt x="2" y="127"/>
                    </a:lnTo>
                    <a:lnTo>
                      <a:pt x="7" y="129"/>
                    </a:lnTo>
                    <a:lnTo>
                      <a:pt x="19" y="129"/>
                    </a:lnTo>
                    <a:lnTo>
                      <a:pt x="26" y="131"/>
                    </a:lnTo>
                    <a:lnTo>
                      <a:pt x="38" y="131"/>
                    </a:lnTo>
                    <a:lnTo>
                      <a:pt x="45" y="129"/>
                    </a:lnTo>
                    <a:lnTo>
                      <a:pt x="60" y="129"/>
                    </a:lnTo>
                    <a:lnTo>
                      <a:pt x="67" y="127"/>
                    </a:lnTo>
                    <a:lnTo>
                      <a:pt x="74" y="127"/>
                    </a:lnTo>
                    <a:lnTo>
                      <a:pt x="81" y="124"/>
                    </a:lnTo>
                    <a:lnTo>
                      <a:pt x="86" y="124"/>
                    </a:lnTo>
                    <a:lnTo>
                      <a:pt x="93" y="122"/>
                    </a:lnTo>
                    <a:lnTo>
                      <a:pt x="98" y="122"/>
                    </a:lnTo>
                    <a:lnTo>
                      <a:pt x="103" y="120"/>
                    </a:lnTo>
                    <a:lnTo>
                      <a:pt x="103" y="45"/>
                    </a:lnTo>
                    <a:lnTo>
                      <a:pt x="105" y="31"/>
                    </a:lnTo>
                    <a:lnTo>
                      <a:pt x="105" y="16"/>
                    </a:lnTo>
                    <a:lnTo>
                      <a:pt x="108" y="0"/>
                    </a:lnTo>
                    <a:lnTo>
                      <a:pt x="100" y="0"/>
                    </a:lnTo>
                    <a:lnTo>
                      <a:pt x="96" y="2"/>
                    </a:lnTo>
                    <a:lnTo>
                      <a:pt x="81" y="2"/>
                    </a:lnTo>
                    <a:lnTo>
                      <a:pt x="74" y="4"/>
                    </a:lnTo>
                    <a:lnTo>
                      <a:pt x="62" y="4"/>
                    </a:lnTo>
                    <a:lnTo>
                      <a:pt x="55" y="7"/>
                    </a:lnTo>
                    <a:lnTo>
                      <a:pt x="48" y="7"/>
                    </a:lnTo>
                    <a:lnTo>
                      <a:pt x="40" y="9"/>
                    </a:lnTo>
                    <a:lnTo>
                      <a:pt x="33" y="11"/>
                    </a:lnTo>
                    <a:lnTo>
                      <a:pt x="28" y="11"/>
                    </a:lnTo>
                    <a:lnTo>
                      <a:pt x="14" y="16"/>
                    </a:lnTo>
                    <a:lnTo>
                      <a:pt x="9" y="16"/>
                    </a:lnTo>
                    <a:lnTo>
                      <a:pt x="4" y="19"/>
                    </a:lnTo>
                    <a:lnTo>
                      <a:pt x="0" y="47"/>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6" name="Freeform 5962"/>
              <p:cNvSpPr>
                <a:spLocks/>
              </p:cNvSpPr>
              <p:nvPr/>
            </p:nvSpPr>
            <p:spPr bwMode="auto">
              <a:xfrm>
                <a:off x="9165" y="8712"/>
                <a:ext cx="103" cy="124"/>
              </a:xfrm>
              <a:custGeom>
                <a:avLst/>
                <a:gdLst/>
                <a:ahLst/>
                <a:cxnLst>
                  <a:cxn ang="0">
                    <a:pos x="9" y="16"/>
                  </a:cxn>
                  <a:cxn ang="0">
                    <a:pos x="4" y="19"/>
                  </a:cxn>
                  <a:cxn ang="0">
                    <a:pos x="2" y="33"/>
                  </a:cxn>
                  <a:cxn ang="0">
                    <a:pos x="0" y="45"/>
                  </a:cxn>
                  <a:cxn ang="0">
                    <a:pos x="0" y="95"/>
                  </a:cxn>
                  <a:cxn ang="0">
                    <a:pos x="2" y="110"/>
                  </a:cxn>
                  <a:cxn ang="0">
                    <a:pos x="2" y="122"/>
                  </a:cxn>
                  <a:cxn ang="0">
                    <a:pos x="7" y="124"/>
                  </a:cxn>
                  <a:cxn ang="0">
                    <a:pos x="45" y="124"/>
                  </a:cxn>
                  <a:cxn ang="0">
                    <a:pos x="52" y="122"/>
                  </a:cxn>
                  <a:cxn ang="0">
                    <a:pos x="64" y="122"/>
                  </a:cxn>
                  <a:cxn ang="0">
                    <a:pos x="72" y="120"/>
                  </a:cxn>
                  <a:cxn ang="0">
                    <a:pos x="79" y="120"/>
                  </a:cxn>
                  <a:cxn ang="0">
                    <a:pos x="84" y="117"/>
                  </a:cxn>
                  <a:cxn ang="0">
                    <a:pos x="88" y="117"/>
                  </a:cxn>
                  <a:cxn ang="0">
                    <a:pos x="96" y="115"/>
                  </a:cxn>
                  <a:cxn ang="0">
                    <a:pos x="98" y="115"/>
                  </a:cxn>
                  <a:cxn ang="0">
                    <a:pos x="98" y="86"/>
                  </a:cxn>
                  <a:cxn ang="0">
                    <a:pos x="100" y="71"/>
                  </a:cxn>
                  <a:cxn ang="0">
                    <a:pos x="100" y="43"/>
                  </a:cxn>
                  <a:cxn ang="0">
                    <a:pos x="103" y="31"/>
                  </a:cxn>
                  <a:cxn ang="0">
                    <a:pos x="103" y="0"/>
                  </a:cxn>
                  <a:cxn ang="0">
                    <a:pos x="98" y="2"/>
                  </a:cxn>
                  <a:cxn ang="0">
                    <a:pos x="79" y="2"/>
                  </a:cxn>
                  <a:cxn ang="0">
                    <a:pos x="74" y="4"/>
                  </a:cxn>
                  <a:cxn ang="0">
                    <a:pos x="67" y="4"/>
                  </a:cxn>
                  <a:cxn ang="0">
                    <a:pos x="60" y="7"/>
                  </a:cxn>
                  <a:cxn ang="0">
                    <a:pos x="52" y="7"/>
                  </a:cxn>
                  <a:cxn ang="0">
                    <a:pos x="45" y="9"/>
                  </a:cxn>
                  <a:cxn ang="0">
                    <a:pos x="40" y="9"/>
                  </a:cxn>
                  <a:cxn ang="0">
                    <a:pos x="33" y="11"/>
                  </a:cxn>
                  <a:cxn ang="0">
                    <a:pos x="26" y="11"/>
                  </a:cxn>
                  <a:cxn ang="0">
                    <a:pos x="21" y="14"/>
                  </a:cxn>
                  <a:cxn ang="0">
                    <a:pos x="14" y="16"/>
                  </a:cxn>
                  <a:cxn ang="0">
                    <a:pos x="9" y="16"/>
                  </a:cxn>
                </a:cxnLst>
                <a:rect l="0" t="0" r="r" b="b"/>
                <a:pathLst>
                  <a:path w="103" h="124">
                    <a:moveTo>
                      <a:pt x="9" y="16"/>
                    </a:moveTo>
                    <a:lnTo>
                      <a:pt x="4" y="19"/>
                    </a:lnTo>
                    <a:lnTo>
                      <a:pt x="2" y="33"/>
                    </a:lnTo>
                    <a:lnTo>
                      <a:pt x="0" y="45"/>
                    </a:lnTo>
                    <a:lnTo>
                      <a:pt x="0" y="95"/>
                    </a:lnTo>
                    <a:lnTo>
                      <a:pt x="2" y="110"/>
                    </a:lnTo>
                    <a:lnTo>
                      <a:pt x="2" y="122"/>
                    </a:lnTo>
                    <a:lnTo>
                      <a:pt x="7" y="124"/>
                    </a:lnTo>
                    <a:lnTo>
                      <a:pt x="45" y="124"/>
                    </a:lnTo>
                    <a:lnTo>
                      <a:pt x="52" y="122"/>
                    </a:lnTo>
                    <a:lnTo>
                      <a:pt x="64" y="122"/>
                    </a:lnTo>
                    <a:lnTo>
                      <a:pt x="72" y="120"/>
                    </a:lnTo>
                    <a:lnTo>
                      <a:pt x="79" y="120"/>
                    </a:lnTo>
                    <a:lnTo>
                      <a:pt x="84" y="117"/>
                    </a:lnTo>
                    <a:lnTo>
                      <a:pt x="88" y="117"/>
                    </a:lnTo>
                    <a:lnTo>
                      <a:pt x="96" y="115"/>
                    </a:lnTo>
                    <a:lnTo>
                      <a:pt x="98" y="115"/>
                    </a:lnTo>
                    <a:lnTo>
                      <a:pt x="98" y="86"/>
                    </a:lnTo>
                    <a:lnTo>
                      <a:pt x="100" y="71"/>
                    </a:lnTo>
                    <a:lnTo>
                      <a:pt x="100" y="43"/>
                    </a:lnTo>
                    <a:lnTo>
                      <a:pt x="103" y="31"/>
                    </a:lnTo>
                    <a:lnTo>
                      <a:pt x="103" y="0"/>
                    </a:lnTo>
                    <a:lnTo>
                      <a:pt x="98" y="2"/>
                    </a:lnTo>
                    <a:lnTo>
                      <a:pt x="79" y="2"/>
                    </a:lnTo>
                    <a:lnTo>
                      <a:pt x="74" y="4"/>
                    </a:lnTo>
                    <a:lnTo>
                      <a:pt x="67" y="4"/>
                    </a:lnTo>
                    <a:lnTo>
                      <a:pt x="60" y="7"/>
                    </a:lnTo>
                    <a:lnTo>
                      <a:pt x="52" y="7"/>
                    </a:lnTo>
                    <a:lnTo>
                      <a:pt x="45" y="9"/>
                    </a:lnTo>
                    <a:lnTo>
                      <a:pt x="40" y="9"/>
                    </a:lnTo>
                    <a:lnTo>
                      <a:pt x="33" y="11"/>
                    </a:lnTo>
                    <a:lnTo>
                      <a:pt x="26" y="11"/>
                    </a:lnTo>
                    <a:lnTo>
                      <a:pt x="21" y="14"/>
                    </a:lnTo>
                    <a:lnTo>
                      <a:pt x="14" y="16"/>
                    </a:lnTo>
                    <a:lnTo>
                      <a:pt x="9" y="1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7" name="Freeform 5963"/>
              <p:cNvSpPr>
                <a:spLocks/>
              </p:cNvSpPr>
              <p:nvPr/>
            </p:nvSpPr>
            <p:spPr bwMode="auto">
              <a:xfrm>
                <a:off x="9165" y="8714"/>
                <a:ext cx="101" cy="118"/>
              </a:xfrm>
              <a:custGeom>
                <a:avLst/>
                <a:gdLst/>
                <a:ahLst/>
                <a:cxnLst>
                  <a:cxn ang="0">
                    <a:pos x="9" y="14"/>
                  </a:cxn>
                  <a:cxn ang="0">
                    <a:pos x="4" y="16"/>
                  </a:cxn>
                  <a:cxn ang="0">
                    <a:pos x="2" y="28"/>
                  </a:cxn>
                  <a:cxn ang="0">
                    <a:pos x="0" y="43"/>
                  </a:cxn>
                  <a:cxn ang="0">
                    <a:pos x="0" y="91"/>
                  </a:cxn>
                  <a:cxn ang="0">
                    <a:pos x="2" y="103"/>
                  </a:cxn>
                  <a:cxn ang="0">
                    <a:pos x="2" y="115"/>
                  </a:cxn>
                  <a:cxn ang="0">
                    <a:pos x="7" y="115"/>
                  </a:cxn>
                  <a:cxn ang="0">
                    <a:pos x="12" y="117"/>
                  </a:cxn>
                  <a:cxn ang="0">
                    <a:pos x="36" y="117"/>
                  </a:cxn>
                  <a:cxn ang="0">
                    <a:pos x="43" y="115"/>
                  </a:cxn>
                  <a:cxn ang="0">
                    <a:pos x="50" y="115"/>
                  </a:cxn>
                  <a:cxn ang="0">
                    <a:pos x="57" y="112"/>
                  </a:cxn>
                  <a:cxn ang="0">
                    <a:pos x="62" y="112"/>
                  </a:cxn>
                  <a:cxn ang="0">
                    <a:pos x="69" y="110"/>
                  </a:cxn>
                  <a:cxn ang="0">
                    <a:pos x="76" y="110"/>
                  </a:cxn>
                  <a:cxn ang="0">
                    <a:pos x="81" y="107"/>
                  </a:cxn>
                  <a:cxn ang="0">
                    <a:pos x="86" y="107"/>
                  </a:cxn>
                  <a:cxn ang="0">
                    <a:pos x="91" y="105"/>
                  </a:cxn>
                  <a:cxn ang="0">
                    <a:pos x="96" y="105"/>
                  </a:cxn>
                  <a:cxn ang="0">
                    <a:pos x="96" y="52"/>
                  </a:cxn>
                  <a:cxn ang="0">
                    <a:pos x="98" y="38"/>
                  </a:cxn>
                  <a:cxn ang="0">
                    <a:pos x="98" y="26"/>
                  </a:cxn>
                  <a:cxn ang="0">
                    <a:pos x="100" y="11"/>
                  </a:cxn>
                  <a:cxn ang="0">
                    <a:pos x="100" y="0"/>
                  </a:cxn>
                  <a:cxn ang="0">
                    <a:pos x="76" y="0"/>
                  </a:cxn>
                  <a:cxn ang="0">
                    <a:pos x="72" y="2"/>
                  </a:cxn>
                  <a:cxn ang="0">
                    <a:pos x="64" y="2"/>
                  </a:cxn>
                  <a:cxn ang="0">
                    <a:pos x="57" y="4"/>
                  </a:cxn>
                  <a:cxn ang="0">
                    <a:pos x="52" y="4"/>
                  </a:cxn>
                  <a:cxn ang="0">
                    <a:pos x="45" y="7"/>
                  </a:cxn>
                  <a:cxn ang="0">
                    <a:pos x="38" y="7"/>
                  </a:cxn>
                  <a:cxn ang="0">
                    <a:pos x="33" y="9"/>
                  </a:cxn>
                  <a:cxn ang="0">
                    <a:pos x="26" y="9"/>
                  </a:cxn>
                  <a:cxn ang="0">
                    <a:pos x="21" y="11"/>
                  </a:cxn>
                  <a:cxn ang="0">
                    <a:pos x="14" y="14"/>
                  </a:cxn>
                  <a:cxn ang="0">
                    <a:pos x="9" y="14"/>
                  </a:cxn>
                </a:cxnLst>
                <a:rect l="0" t="0" r="r" b="b"/>
                <a:pathLst>
                  <a:path w="101" h="118">
                    <a:moveTo>
                      <a:pt x="9" y="14"/>
                    </a:moveTo>
                    <a:lnTo>
                      <a:pt x="4" y="16"/>
                    </a:lnTo>
                    <a:lnTo>
                      <a:pt x="2" y="28"/>
                    </a:lnTo>
                    <a:lnTo>
                      <a:pt x="0" y="43"/>
                    </a:lnTo>
                    <a:lnTo>
                      <a:pt x="0" y="91"/>
                    </a:lnTo>
                    <a:lnTo>
                      <a:pt x="2" y="103"/>
                    </a:lnTo>
                    <a:lnTo>
                      <a:pt x="2" y="115"/>
                    </a:lnTo>
                    <a:lnTo>
                      <a:pt x="7" y="115"/>
                    </a:lnTo>
                    <a:lnTo>
                      <a:pt x="12" y="117"/>
                    </a:lnTo>
                    <a:lnTo>
                      <a:pt x="36" y="117"/>
                    </a:lnTo>
                    <a:lnTo>
                      <a:pt x="43" y="115"/>
                    </a:lnTo>
                    <a:lnTo>
                      <a:pt x="50" y="115"/>
                    </a:lnTo>
                    <a:lnTo>
                      <a:pt x="57" y="112"/>
                    </a:lnTo>
                    <a:lnTo>
                      <a:pt x="62" y="112"/>
                    </a:lnTo>
                    <a:lnTo>
                      <a:pt x="69" y="110"/>
                    </a:lnTo>
                    <a:lnTo>
                      <a:pt x="76" y="110"/>
                    </a:lnTo>
                    <a:lnTo>
                      <a:pt x="81" y="107"/>
                    </a:lnTo>
                    <a:lnTo>
                      <a:pt x="86" y="107"/>
                    </a:lnTo>
                    <a:lnTo>
                      <a:pt x="91" y="105"/>
                    </a:lnTo>
                    <a:lnTo>
                      <a:pt x="96" y="105"/>
                    </a:lnTo>
                    <a:lnTo>
                      <a:pt x="96" y="52"/>
                    </a:lnTo>
                    <a:lnTo>
                      <a:pt x="98" y="38"/>
                    </a:lnTo>
                    <a:lnTo>
                      <a:pt x="98" y="26"/>
                    </a:lnTo>
                    <a:lnTo>
                      <a:pt x="100" y="11"/>
                    </a:lnTo>
                    <a:lnTo>
                      <a:pt x="100" y="0"/>
                    </a:lnTo>
                    <a:lnTo>
                      <a:pt x="76" y="0"/>
                    </a:lnTo>
                    <a:lnTo>
                      <a:pt x="72" y="2"/>
                    </a:lnTo>
                    <a:lnTo>
                      <a:pt x="64" y="2"/>
                    </a:lnTo>
                    <a:lnTo>
                      <a:pt x="57" y="4"/>
                    </a:lnTo>
                    <a:lnTo>
                      <a:pt x="52" y="4"/>
                    </a:lnTo>
                    <a:lnTo>
                      <a:pt x="45" y="7"/>
                    </a:lnTo>
                    <a:lnTo>
                      <a:pt x="38" y="7"/>
                    </a:lnTo>
                    <a:lnTo>
                      <a:pt x="33" y="9"/>
                    </a:lnTo>
                    <a:lnTo>
                      <a:pt x="26" y="9"/>
                    </a:lnTo>
                    <a:lnTo>
                      <a:pt x="21" y="11"/>
                    </a:lnTo>
                    <a:lnTo>
                      <a:pt x="14" y="14"/>
                    </a:lnTo>
                    <a:lnTo>
                      <a:pt x="9" y="1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8" name="Freeform 5964"/>
              <p:cNvSpPr>
                <a:spLocks/>
              </p:cNvSpPr>
              <p:nvPr/>
            </p:nvSpPr>
            <p:spPr bwMode="auto">
              <a:xfrm>
                <a:off x="9165" y="8714"/>
                <a:ext cx="99" cy="110"/>
              </a:xfrm>
              <a:custGeom>
                <a:avLst/>
                <a:gdLst/>
                <a:ahLst/>
                <a:cxnLst>
                  <a:cxn ang="0">
                    <a:pos x="2" y="40"/>
                  </a:cxn>
                  <a:cxn ang="0">
                    <a:pos x="0" y="52"/>
                  </a:cxn>
                  <a:cxn ang="0">
                    <a:pos x="0" y="86"/>
                  </a:cxn>
                  <a:cxn ang="0">
                    <a:pos x="2" y="98"/>
                  </a:cxn>
                  <a:cxn ang="0">
                    <a:pos x="4" y="107"/>
                  </a:cxn>
                  <a:cxn ang="0">
                    <a:pos x="7" y="110"/>
                  </a:cxn>
                  <a:cxn ang="0">
                    <a:pos x="43" y="110"/>
                  </a:cxn>
                  <a:cxn ang="0">
                    <a:pos x="48" y="107"/>
                  </a:cxn>
                  <a:cxn ang="0">
                    <a:pos x="55" y="107"/>
                  </a:cxn>
                  <a:cxn ang="0">
                    <a:pos x="62" y="105"/>
                  </a:cxn>
                  <a:cxn ang="0">
                    <a:pos x="67" y="105"/>
                  </a:cxn>
                  <a:cxn ang="0">
                    <a:pos x="74" y="103"/>
                  </a:cxn>
                  <a:cxn ang="0">
                    <a:pos x="79" y="103"/>
                  </a:cxn>
                  <a:cxn ang="0">
                    <a:pos x="88" y="98"/>
                  </a:cxn>
                  <a:cxn ang="0">
                    <a:pos x="93" y="98"/>
                  </a:cxn>
                  <a:cxn ang="0">
                    <a:pos x="93" y="47"/>
                  </a:cxn>
                  <a:cxn ang="0">
                    <a:pos x="96" y="35"/>
                  </a:cxn>
                  <a:cxn ang="0">
                    <a:pos x="96" y="11"/>
                  </a:cxn>
                  <a:cxn ang="0">
                    <a:pos x="98" y="0"/>
                  </a:cxn>
                  <a:cxn ang="0">
                    <a:pos x="81" y="0"/>
                  </a:cxn>
                  <a:cxn ang="0">
                    <a:pos x="76" y="2"/>
                  </a:cxn>
                  <a:cxn ang="0">
                    <a:pos x="62" y="2"/>
                  </a:cxn>
                  <a:cxn ang="0">
                    <a:pos x="57" y="4"/>
                  </a:cxn>
                  <a:cxn ang="0">
                    <a:pos x="50" y="4"/>
                  </a:cxn>
                  <a:cxn ang="0">
                    <a:pos x="43" y="7"/>
                  </a:cxn>
                  <a:cxn ang="0">
                    <a:pos x="38" y="7"/>
                  </a:cxn>
                  <a:cxn ang="0">
                    <a:pos x="31" y="9"/>
                  </a:cxn>
                  <a:cxn ang="0">
                    <a:pos x="26" y="11"/>
                  </a:cxn>
                  <a:cxn ang="0">
                    <a:pos x="19" y="11"/>
                  </a:cxn>
                  <a:cxn ang="0">
                    <a:pos x="9" y="16"/>
                  </a:cxn>
                  <a:cxn ang="0">
                    <a:pos x="4" y="16"/>
                  </a:cxn>
                  <a:cxn ang="0">
                    <a:pos x="2" y="28"/>
                  </a:cxn>
                  <a:cxn ang="0">
                    <a:pos x="2" y="40"/>
                  </a:cxn>
                </a:cxnLst>
                <a:rect l="0" t="0" r="r" b="b"/>
                <a:pathLst>
                  <a:path w="99" h="110">
                    <a:moveTo>
                      <a:pt x="2" y="40"/>
                    </a:moveTo>
                    <a:lnTo>
                      <a:pt x="0" y="52"/>
                    </a:lnTo>
                    <a:lnTo>
                      <a:pt x="0" y="86"/>
                    </a:lnTo>
                    <a:lnTo>
                      <a:pt x="2" y="98"/>
                    </a:lnTo>
                    <a:lnTo>
                      <a:pt x="4" y="107"/>
                    </a:lnTo>
                    <a:lnTo>
                      <a:pt x="7" y="110"/>
                    </a:lnTo>
                    <a:lnTo>
                      <a:pt x="43" y="110"/>
                    </a:lnTo>
                    <a:lnTo>
                      <a:pt x="48" y="107"/>
                    </a:lnTo>
                    <a:lnTo>
                      <a:pt x="55" y="107"/>
                    </a:lnTo>
                    <a:lnTo>
                      <a:pt x="62" y="105"/>
                    </a:lnTo>
                    <a:lnTo>
                      <a:pt x="67" y="105"/>
                    </a:lnTo>
                    <a:lnTo>
                      <a:pt x="74" y="103"/>
                    </a:lnTo>
                    <a:lnTo>
                      <a:pt x="79" y="103"/>
                    </a:lnTo>
                    <a:lnTo>
                      <a:pt x="88" y="98"/>
                    </a:lnTo>
                    <a:lnTo>
                      <a:pt x="93" y="98"/>
                    </a:lnTo>
                    <a:lnTo>
                      <a:pt x="93" y="47"/>
                    </a:lnTo>
                    <a:lnTo>
                      <a:pt x="96" y="35"/>
                    </a:lnTo>
                    <a:lnTo>
                      <a:pt x="96" y="11"/>
                    </a:lnTo>
                    <a:lnTo>
                      <a:pt x="98" y="0"/>
                    </a:lnTo>
                    <a:lnTo>
                      <a:pt x="81" y="0"/>
                    </a:lnTo>
                    <a:lnTo>
                      <a:pt x="76" y="2"/>
                    </a:lnTo>
                    <a:lnTo>
                      <a:pt x="62" y="2"/>
                    </a:lnTo>
                    <a:lnTo>
                      <a:pt x="57" y="4"/>
                    </a:lnTo>
                    <a:lnTo>
                      <a:pt x="50" y="4"/>
                    </a:lnTo>
                    <a:lnTo>
                      <a:pt x="43" y="7"/>
                    </a:lnTo>
                    <a:lnTo>
                      <a:pt x="38" y="7"/>
                    </a:lnTo>
                    <a:lnTo>
                      <a:pt x="31" y="9"/>
                    </a:lnTo>
                    <a:lnTo>
                      <a:pt x="26" y="11"/>
                    </a:lnTo>
                    <a:lnTo>
                      <a:pt x="19" y="11"/>
                    </a:lnTo>
                    <a:lnTo>
                      <a:pt x="9" y="16"/>
                    </a:lnTo>
                    <a:lnTo>
                      <a:pt x="4" y="16"/>
                    </a:lnTo>
                    <a:lnTo>
                      <a:pt x="2" y="28"/>
                    </a:lnTo>
                    <a:lnTo>
                      <a:pt x="2"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9" name="Freeform 5965"/>
              <p:cNvSpPr>
                <a:spLocks/>
              </p:cNvSpPr>
              <p:nvPr/>
            </p:nvSpPr>
            <p:spPr bwMode="auto">
              <a:xfrm>
                <a:off x="9165" y="8714"/>
                <a:ext cx="94" cy="106"/>
              </a:xfrm>
              <a:custGeom>
                <a:avLst/>
                <a:gdLst/>
                <a:ahLst/>
                <a:cxnLst>
                  <a:cxn ang="0">
                    <a:pos x="24" y="11"/>
                  </a:cxn>
                  <a:cxn ang="0">
                    <a:pos x="19" y="11"/>
                  </a:cxn>
                  <a:cxn ang="0">
                    <a:pos x="9" y="16"/>
                  </a:cxn>
                  <a:cxn ang="0">
                    <a:pos x="4" y="16"/>
                  </a:cxn>
                  <a:cxn ang="0">
                    <a:pos x="2" y="40"/>
                  </a:cxn>
                  <a:cxn ang="0">
                    <a:pos x="0" y="60"/>
                  </a:cxn>
                  <a:cxn ang="0">
                    <a:pos x="4" y="103"/>
                  </a:cxn>
                  <a:cxn ang="0">
                    <a:pos x="7" y="105"/>
                  </a:cxn>
                  <a:cxn ang="0">
                    <a:pos x="28" y="105"/>
                  </a:cxn>
                  <a:cxn ang="0">
                    <a:pos x="33" y="103"/>
                  </a:cxn>
                  <a:cxn ang="0">
                    <a:pos x="48" y="103"/>
                  </a:cxn>
                  <a:cxn ang="0">
                    <a:pos x="52" y="100"/>
                  </a:cxn>
                  <a:cxn ang="0">
                    <a:pos x="60" y="98"/>
                  </a:cxn>
                  <a:cxn ang="0">
                    <a:pos x="64" y="98"/>
                  </a:cxn>
                  <a:cxn ang="0">
                    <a:pos x="69" y="95"/>
                  </a:cxn>
                  <a:cxn ang="0">
                    <a:pos x="76" y="95"/>
                  </a:cxn>
                  <a:cxn ang="0">
                    <a:pos x="81" y="93"/>
                  </a:cxn>
                  <a:cxn ang="0">
                    <a:pos x="86" y="93"/>
                  </a:cxn>
                  <a:cxn ang="0">
                    <a:pos x="88" y="91"/>
                  </a:cxn>
                  <a:cxn ang="0">
                    <a:pos x="88" y="67"/>
                  </a:cxn>
                  <a:cxn ang="0">
                    <a:pos x="91" y="57"/>
                  </a:cxn>
                  <a:cxn ang="0">
                    <a:pos x="91" y="35"/>
                  </a:cxn>
                  <a:cxn ang="0">
                    <a:pos x="93" y="23"/>
                  </a:cxn>
                  <a:cxn ang="0">
                    <a:pos x="93" y="0"/>
                  </a:cxn>
                  <a:cxn ang="0">
                    <a:pos x="84" y="0"/>
                  </a:cxn>
                  <a:cxn ang="0">
                    <a:pos x="79" y="2"/>
                  </a:cxn>
                  <a:cxn ang="0">
                    <a:pos x="67" y="2"/>
                  </a:cxn>
                  <a:cxn ang="0">
                    <a:pos x="62" y="4"/>
                  </a:cxn>
                  <a:cxn ang="0">
                    <a:pos x="50" y="4"/>
                  </a:cxn>
                  <a:cxn ang="0">
                    <a:pos x="43" y="7"/>
                  </a:cxn>
                  <a:cxn ang="0">
                    <a:pos x="36" y="9"/>
                  </a:cxn>
                  <a:cxn ang="0">
                    <a:pos x="31" y="9"/>
                  </a:cxn>
                  <a:cxn ang="0">
                    <a:pos x="24" y="11"/>
                  </a:cxn>
                </a:cxnLst>
                <a:rect l="0" t="0" r="r" b="b"/>
                <a:pathLst>
                  <a:path w="94" h="106">
                    <a:moveTo>
                      <a:pt x="24" y="11"/>
                    </a:moveTo>
                    <a:lnTo>
                      <a:pt x="19" y="11"/>
                    </a:lnTo>
                    <a:lnTo>
                      <a:pt x="9" y="16"/>
                    </a:lnTo>
                    <a:lnTo>
                      <a:pt x="4" y="16"/>
                    </a:lnTo>
                    <a:lnTo>
                      <a:pt x="2" y="40"/>
                    </a:lnTo>
                    <a:lnTo>
                      <a:pt x="0" y="60"/>
                    </a:lnTo>
                    <a:lnTo>
                      <a:pt x="4" y="103"/>
                    </a:lnTo>
                    <a:lnTo>
                      <a:pt x="7" y="105"/>
                    </a:lnTo>
                    <a:lnTo>
                      <a:pt x="28" y="105"/>
                    </a:lnTo>
                    <a:lnTo>
                      <a:pt x="33" y="103"/>
                    </a:lnTo>
                    <a:lnTo>
                      <a:pt x="48" y="103"/>
                    </a:lnTo>
                    <a:lnTo>
                      <a:pt x="52" y="100"/>
                    </a:lnTo>
                    <a:lnTo>
                      <a:pt x="60" y="98"/>
                    </a:lnTo>
                    <a:lnTo>
                      <a:pt x="64" y="98"/>
                    </a:lnTo>
                    <a:lnTo>
                      <a:pt x="69" y="95"/>
                    </a:lnTo>
                    <a:lnTo>
                      <a:pt x="76" y="95"/>
                    </a:lnTo>
                    <a:lnTo>
                      <a:pt x="81" y="93"/>
                    </a:lnTo>
                    <a:lnTo>
                      <a:pt x="86" y="93"/>
                    </a:lnTo>
                    <a:lnTo>
                      <a:pt x="88" y="91"/>
                    </a:lnTo>
                    <a:lnTo>
                      <a:pt x="88" y="67"/>
                    </a:lnTo>
                    <a:lnTo>
                      <a:pt x="91" y="57"/>
                    </a:lnTo>
                    <a:lnTo>
                      <a:pt x="91" y="35"/>
                    </a:lnTo>
                    <a:lnTo>
                      <a:pt x="93" y="23"/>
                    </a:lnTo>
                    <a:lnTo>
                      <a:pt x="93" y="0"/>
                    </a:lnTo>
                    <a:lnTo>
                      <a:pt x="84" y="0"/>
                    </a:lnTo>
                    <a:lnTo>
                      <a:pt x="79" y="2"/>
                    </a:lnTo>
                    <a:lnTo>
                      <a:pt x="67" y="2"/>
                    </a:lnTo>
                    <a:lnTo>
                      <a:pt x="62" y="4"/>
                    </a:lnTo>
                    <a:lnTo>
                      <a:pt x="50" y="4"/>
                    </a:lnTo>
                    <a:lnTo>
                      <a:pt x="43" y="7"/>
                    </a:lnTo>
                    <a:lnTo>
                      <a:pt x="36" y="9"/>
                    </a:lnTo>
                    <a:lnTo>
                      <a:pt x="31" y="9"/>
                    </a:lnTo>
                    <a:lnTo>
                      <a:pt x="24" y="11"/>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0" name="Freeform 5966"/>
              <p:cNvSpPr>
                <a:spLocks/>
              </p:cNvSpPr>
              <p:nvPr/>
            </p:nvSpPr>
            <p:spPr bwMode="auto">
              <a:xfrm>
                <a:off x="9165" y="8714"/>
                <a:ext cx="91" cy="101"/>
              </a:xfrm>
              <a:custGeom>
                <a:avLst/>
                <a:gdLst/>
                <a:ahLst/>
                <a:cxnLst>
                  <a:cxn ang="0">
                    <a:pos x="0" y="57"/>
                  </a:cxn>
                  <a:cxn ang="0">
                    <a:pos x="2" y="79"/>
                  </a:cxn>
                  <a:cxn ang="0">
                    <a:pos x="4" y="98"/>
                  </a:cxn>
                  <a:cxn ang="0">
                    <a:pos x="12" y="98"/>
                  </a:cxn>
                  <a:cxn ang="0">
                    <a:pos x="16" y="100"/>
                  </a:cxn>
                  <a:cxn ang="0">
                    <a:pos x="21" y="98"/>
                  </a:cxn>
                  <a:cxn ang="0">
                    <a:pos x="38" y="98"/>
                  </a:cxn>
                  <a:cxn ang="0">
                    <a:pos x="45" y="95"/>
                  </a:cxn>
                  <a:cxn ang="0">
                    <a:pos x="50" y="93"/>
                  </a:cxn>
                  <a:cxn ang="0">
                    <a:pos x="57" y="93"/>
                  </a:cxn>
                  <a:cxn ang="0">
                    <a:pos x="62" y="91"/>
                  </a:cxn>
                  <a:cxn ang="0">
                    <a:pos x="67" y="91"/>
                  </a:cxn>
                  <a:cxn ang="0">
                    <a:pos x="74" y="88"/>
                  </a:cxn>
                  <a:cxn ang="0">
                    <a:pos x="79" y="86"/>
                  </a:cxn>
                  <a:cxn ang="0">
                    <a:pos x="81" y="86"/>
                  </a:cxn>
                  <a:cxn ang="0">
                    <a:pos x="86" y="83"/>
                  </a:cxn>
                  <a:cxn ang="0">
                    <a:pos x="86" y="52"/>
                  </a:cxn>
                  <a:cxn ang="0">
                    <a:pos x="88" y="43"/>
                  </a:cxn>
                  <a:cxn ang="0">
                    <a:pos x="88" y="21"/>
                  </a:cxn>
                  <a:cxn ang="0">
                    <a:pos x="91" y="11"/>
                  </a:cxn>
                  <a:cxn ang="0">
                    <a:pos x="91" y="0"/>
                  </a:cxn>
                  <a:cxn ang="0">
                    <a:pos x="81" y="0"/>
                  </a:cxn>
                  <a:cxn ang="0">
                    <a:pos x="76" y="2"/>
                  </a:cxn>
                  <a:cxn ang="0">
                    <a:pos x="64" y="2"/>
                  </a:cxn>
                  <a:cxn ang="0">
                    <a:pos x="60" y="4"/>
                  </a:cxn>
                  <a:cxn ang="0">
                    <a:pos x="52" y="4"/>
                  </a:cxn>
                  <a:cxn ang="0">
                    <a:pos x="48" y="7"/>
                  </a:cxn>
                  <a:cxn ang="0">
                    <a:pos x="40" y="7"/>
                  </a:cxn>
                  <a:cxn ang="0">
                    <a:pos x="36" y="9"/>
                  </a:cxn>
                  <a:cxn ang="0">
                    <a:pos x="28" y="9"/>
                  </a:cxn>
                  <a:cxn ang="0">
                    <a:pos x="24" y="11"/>
                  </a:cxn>
                  <a:cxn ang="0">
                    <a:pos x="19" y="11"/>
                  </a:cxn>
                  <a:cxn ang="0">
                    <a:pos x="9" y="16"/>
                  </a:cxn>
                  <a:cxn ang="0">
                    <a:pos x="4" y="16"/>
                  </a:cxn>
                  <a:cxn ang="0">
                    <a:pos x="2" y="38"/>
                  </a:cxn>
                  <a:cxn ang="0">
                    <a:pos x="0" y="57"/>
                  </a:cxn>
                </a:cxnLst>
                <a:rect l="0" t="0" r="r" b="b"/>
                <a:pathLst>
                  <a:path w="91" h="101">
                    <a:moveTo>
                      <a:pt x="0" y="57"/>
                    </a:moveTo>
                    <a:lnTo>
                      <a:pt x="2" y="79"/>
                    </a:lnTo>
                    <a:lnTo>
                      <a:pt x="4" y="98"/>
                    </a:lnTo>
                    <a:lnTo>
                      <a:pt x="12" y="98"/>
                    </a:lnTo>
                    <a:lnTo>
                      <a:pt x="16" y="100"/>
                    </a:lnTo>
                    <a:lnTo>
                      <a:pt x="21" y="98"/>
                    </a:lnTo>
                    <a:lnTo>
                      <a:pt x="38" y="98"/>
                    </a:lnTo>
                    <a:lnTo>
                      <a:pt x="45" y="95"/>
                    </a:lnTo>
                    <a:lnTo>
                      <a:pt x="50" y="93"/>
                    </a:lnTo>
                    <a:lnTo>
                      <a:pt x="57" y="93"/>
                    </a:lnTo>
                    <a:lnTo>
                      <a:pt x="62" y="91"/>
                    </a:lnTo>
                    <a:lnTo>
                      <a:pt x="67" y="91"/>
                    </a:lnTo>
                    <a:lnTo>
                      <a:pt x="74" y="88"/>
                    </a:lnTo>
                    <a:lnTo>
                      <a:pt x="79" y="86"/>
                    </a:lnTo>
                    <a:lnTo>
                      <a:pt x="81" y="86"/>
                    </a:lnTo>
                    <a:lnTo>
                      <a:pt x="86" y="83"/>
                    </a:lnTo>
                    <a:lnTo>
                      <a:pt x="86" y="52"/>
                    </a:lnTo>
                    <a:lnTo>
                      <a:pt x="88" y="43"/>
                    </a:lnTo>
                    <a:lnTo>
                      <a:pt x="88" y="21"/>
                    </a:lnTo>
                    <a:lnTo>
                      <a:pt x="91" y="11"/>
                    </a:lnTo>
                    <a:lnTo>
                      <a:pt x="91" y="0"/>
                    </a:lnTo>
                    <a:lnTo>
                      <a:pt x="81" y="0"/>
                    </a:lnTo>
                    <a:lnTo>
                      <a:pt x="76" y="2"/>
                    </a:lnTo>
                    <a:lnTo>
                      <a:pt x="64" y="2"/>
                    </a:lnTo>
                    <a:lnTo>
                      <a:pt x="60" y="4"/>
                    </a:lnTo>
                    <a:lnTo>
                      <a:pt x="52" y="4"/>
                    </a:lnTo>
                    <a:lnTo>
                      <a:pt x="48" y="7"/>
                    </a:lnTo>
                    <a:lnTo>
                      <a:pt x="40" y="7"/>
                    </a:lnTo>
                    <a:lnTo>
                      <a:pt x="36" y="9"/>
                    </a:lnTo>
                    <a:lnTo>
                      <a:pt x="28" y="9"/>
                    </a:lnTo>
                    <a:lnTo>
                      <a:pt x="24" y="11"/>
                    </a:lnTo>
                    <a:lnTo>
                      <a:pt x="19" y="11"/>
                    </a:lnTo>
                    <a:lnTo>
                      <a:pt x="9" y="16"/>
                    </a:lnTo>
                    <a:lnTo>
                      <a:pt x="4" y="16"/>
                    </a:lnTo>
                    <a:lnTo>
                      <a:pt x="2" y="38"/>
                    </a:lnTo>
                    <a:lnTo>
                      <a:pt x="0" y="5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1" name="Freeform 5967"/>
              <p:cNvSpPr>
                <a:spLocks/>
              </p:cNvSpPr>
              <p:nvPr/>
            </p:nvSpPr>
            <p:spPr bwMode="auto">
              <a:xfrm>
                <a:off x="9168" y="8714"/>
                <a:ext cx="86" cy="94"/>
              </a:xfrm>
              <a:custGeom>
                <a:avLst/>
                <a:gdLst/>
                <a:ahLst/>
                <a:cxnLst>
                  <a:cxn ang="0">
                    <a:pos x="12" y="14"/>
                  </a:cxn>
                  <a:cxn ang="0">
                    <a:pos x="7" y="16"/>
                  </a:cxn>
                  <a:cxn ang="0">
                    <a:pos x="2" y="16"/>
                  </a:cxn>
                  <a:cxn ang="0">
                    <a:pos x="0" y="35"/>
                  </a:cxn>
                  <a:cxn ang="0">
                    <a:pos x="0" y="74"/>
                  </a:cxn>
                  <a:cxn ang="0">
                    <a:pos x="2" y="93"/>
                  </a:cxn>
                  <a:cxn ang="0">
                    <a:pos x="24" y="93"/>
                  </a:cxn>
                  <a:cxn ang="0">
                    <a:pos x="31" y="91"/>
                  </a:cxn>
                  <a:cxn ang="0">
                    <a:pos x="36" y="91"/>
                  </a:cxn>
                  <a:cxn ang="0">
                    <a:pos x="40" y="88"/>
                  </a:cxn>
                  <a:cxn ang="0">
                    <a:pos x="48" y="88"/>
                  </a:cxn>
                  <a:cxn ang="0">
                    <a:pos x="57" y="83"/>
                  </a:cxn>
                  <a:cxn ang="0">
                    <a:pos x="62" y="83"/>
                  </a:cxn>
                  <a:cxn ang="0">
                    <a:pos x="67" y="81"/>
                  </a:cxn>
                  <a:cxn ang="0">
                    <a:pos x="72" y="81"/>
                  </a:cxn>
                  <a:cxn ang="0">
                    <a:pos x="76" y="79"/>
                  </a:cxn>
                  <a:cxn ang="0">
                    <a:pos x="81" y="79"/>
                  </a:cxn>
                  <a:cxn ang="0">
                    <a:pos x="81" y="38"/>
                  </a:cxn>
                  <a:cxn ang="0">
                    <a:pos x="84" y="31"/>
                  </a:cxn>
                  <a:cxn ang="0">
                    <a:pos x="84" y="21"/>
                  </a:cxn>
                  <a:cxn ang="0">
                    <a:pos x="86" y="11"/>
                  </a:cxn>
                  <a:cxn ang="0">
                    <a:pos x="86" y="0"/>
                  </a:cxn>
                  <a:cxn ang="0">
                    <a:pos x="81" y="0"/>
                  </a:cxn>
                  <a:cxn ang="0">
                    <a:pos x="76" y="2"/>
                  </a:cxn>
                  <a:cxn ang="0">
                    <a:pos x="67" y="2"/>
                  </a:cxn>
                  <a:cxn ang="0">
                    <a:pos x="60" y="4"/>
                  </a:cxn>
                  <a:cxn ang="0">
                    <a:pos x="50" y="4"/>
                  </a:cxn>
                  <a:cxn ang="0">
                    <a:pos x="43" y="7"/>
                  </a:cxn>
                  <a:cxn ang="0">
                    <a:pos x="38" y="7"/>
                  </a:cxn>
                  <a:cxn ang="0">
                    <a:pos x="31" y="9"/>
                  </a:cxn>
                  <a:cxn ang="0">
                    <a:pos x="26" y="9"/>
                  </a:cxn>
                  <a:cxn ang="0">
                    <a:pos x="16" y="14"/>
                  </a:cxn>
                  <a:cxn ang="0">
                    <a:pos x="12" y="14"/>
                  </a:cxn>
                </a:cxnLst>
                <a:rect l="0" t="0" r="r" b="b"/>
                <a:pathLst>
                  <a:path w="86" h="94">
                    <a:moveTo>
                      <a:pt x="12" y="14"/>
                    </a:moveTo>
                    <a:lnTo>
                      <a:pt x="7" y="16"/>
                    </a:lnTo>
                    <a:lnTo>
                      <a:pt x="2" y="16"/>
                    </a:lnTo>
                    <a:lnTo>
                      <a:pt x="0" y="35"/>
                    </a:lnTo>
                    <a:lnTo>
                      <a:pt x="0" y="74"/>
                    </a:lnTo>
                    <a:lnTo>
                      <a:pt x="2" y="93"/>
                    </a:lnTo>
                    <a:lnTo>
                      <a:pt x="24" y="93"/>
                    </a:lnTo>
                    <a:lnTo>
                      <a:pt x="31" y="91"/>
                    </a:lnTo>
                    <a:lnTo>
                      <a:pt x="36" y="91"/>
                    </a:lnTo>
                    <a:lnTo>
                      <a:pt x="40" y="88"/>
                    </a:lnTo>
                    <a:lnTo>
                      <a:pt x="48" y="88"/>
                    </a:lnTo>
                    <a:lnTo>
                      <a:pt x="57" y="83"/>
                    </a:lnTo>
                    <a:lnTo>
                      <a:pt x="62" y="83"/>
                    </a:lnTo>
                    <a:lnTo>
                      <a:pt x="67" y="81"/>
                    </a:lnTo>
                    <a:lnTo>
                      <a:pt x="72" y="81"/>
                    </a:lnTo>
                    <a:lnTo>
                      <a:pt x="76" y="79"/>
                    </a:lnTo>
                    <a:lnTo>
                      <a:pt x="81" y="79"/>
                    </a:lnTo>
                    <a:lnTo>
                      <a:pt x="81" y="38"/>
                    </a:lnTo>
                    <a:lnTo>
                      <a:pt x="84" y="31"/>
                    </a:lnTo>
                    <a:lnTo>
                      <a:pt x="84" y="21"/>
                    </a:lnTo>
                    <a:lnTo>
                      <a:pt x="86" y="11"/>
                    </a:lnTo>
                    <a:lnTo>
                      <a:pt x="86" y="0"/>
                    </a:lnTo>
                    <a:lnTo>
                      <a:pt x="81" y="0"/>
                    </a:lnTo>
                    <a:lnTo>
                      <a:pt x="76" y="2"/>
                    </a:lnTo>
                    <a:lnTo>
                      <a:pt x="67" y="2"/>
                    </a:lnTo>
                    <a:lnTo>
                      <a:pt x="60" y="4"/>
                    </a:lnTo>
                    <a:lnTo>
                      <a:pt x="50" y="4"/>
                    </a:lnTo>
                    <a:lnTo>
                      <a:pt x="43" y="7"/>
                    </a:lnTo>
                    <a:lnTo>
                      <a:pt x="38" y="7"/>
                    </a:lnTo>
                    <a:lnTo>
                      <a:pt x="31" y="9"/>
                    </a:lnTo>
                    <a:lnTo>
                      <a:pt x="26" y="9"/>
                    </a:lnTo>
                    <a:lnTo>
                      <a:pt x="16" y="14"/>
                    </a:lnTo>
                    <a:lnTo>
                      <a:pt x="12"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2" name="Freeform 5968"/>
              <p:cNvSpPr>
                <a:spLocks/>
              </p:cNvSpPr>
              <p:nvPr/>
            </p:nvSpPr>
            <p:spPr bwMode="auto">
              <a:xfrm>
                <a:off x="9168" y="8716"/>
                <a:ext cx="84" cy="87"/>
              </a:xfrm>
              <a:custGeom>
                <a:avLst/>
                <a:gdLst/>
                <a:ahLst/>
                <a:cxnLst>
                  <a:cxn ang="0">
                    <a:pos x="76" y="50"/>
                  </a:cxn>
                  <a:cxn ang="0">
                    <a:pos x="79" y="43"/>
                  </a:cxn>
                  <a:cxn ang="0">
                    <a:pos x="79" y="26"/>
                  </a:cxn>
                  <a:cxn ang="0">
                    <a:pos x="81" y="16"/>
                  </a:cxn>
                  <a:cxn ang="0">
                    <a:pos x="81" y="9"/>
                  </a:cxn>
                  <a:cxn ang="0">
                    <a:pos x="84" y="0"/>
                  </a:cxn>
                  <a:cxn ang="0">
                    <a:pos x="64" y="0"/>
                  </a:cxn>
                  <a:cxn ang="0">
                    <a:pos x="60" y="2"/>
                  </a:cxn>
                  <a:cxn ang="0">
                    <a:pos x="48" y="2"/>
                  </a:cxn>
                  <a:cxn ang="0">
                    <a:pos x="43" y="4"/>
                  </a:cxn>
                  <a:cxn ang="0">
                    <a:pos x="36" y="7"/>
                  </a:cxn>
                  <a:cxn ang="0">
                    <a:pos x="31" y="7"/>
                  </a:cxn>
                  <a:cxn ang="0">
                    <a:pos x="26" y="9"/>
                  </a:cxn>
                  <a:cxn ang="0">
                    <a:pos x="19" y="9"/>
                  </a:cxn>
                  <a:cxn ang="0">
                    <a:pos x="14" y="12"/>
                  </a:cxn>
                  <a:cxn ang="0">
                    <a:pos x="9" y="12"/>
                  </a:cxn>
                  <a:cxn ang="0">
                    <a:pos x="7" y="14"/>
                  </a:cxn>
                  <a:cxn ang="0">
                    <a:pos x="2" y="14"/>
                  </a:cxn>
                  <a:cxn ang="0">
                    <a:pos x="0" y="33"/>
                  </a:cxn>
                  <a:cxn ang="0">
                    <a:pos x="0" y="67"/>
                  </a:cxn>
                  <a:cxn ang="0">
                    <a:pos x="2" y="84"/>
                  </a:cxn>
                  <a:cxn ang="0">
                    <a:pos x="4" y="86"/>
                  </a:cxn>
                  <a:cxn ang="0">
                    <a:pos x="19" y="86"/>
                  </a:cxn>
                  <a:cxn ang="0">
                    <a:pos x="24" y="84"/>
                  </a:cxn>
                  <a:cxn ang="0">
                    <a:pos x="28" y="84"/>
                  </a:cxn>
                  <a:cxn ang="0">
                    <a:pos x="33" y="81"/>
                  </a:cxn>
                  <a:cxn ang="0">
                    <a:pos x="40" y="81"/>
                  </a:cxn>
                  <a:cxn ang="0">
                    <a:pos x="45" y="79"/>
                  </a:cxn>
                  <a:cxn ang="0">
                    <a:pos x="50" y="76"/>
                  </a:cxn>
                  <a:cxn ang="0">
                    <a:pos x="55" y="76"/>
                  </a:cxn>
                  <a:cxn ang="0">
                    <a:pos x="64" y="72"/>
                  </a:cxn>
                  <a:cxn ang="0">
                    <a:pos x="69" y="72"/>
                  </a:cxn>
                  <a:cxn ang="0">
                    <a:pos x="74" y="69"/>
                  </a:cxn>
                  <a:cxn ang="0">
                    <a:pos x="76" y="69"/>
                  </a:cxn>
                  <a:cxn ang="0">
                    <a:pos x="76" y="50"/>
                  </a:cxn>
                </a:cxnLst>
                <a:rect l="0" t="0" r="r" b="b"/>
                <a:pathLst>
                  <a:path w="84" h="87">
                    <a:moveTo>
                      <a:pt x="76" y="50"/>
                    </a:moveTo>
                    <a:lnTo>
                      <a:pt x="79" y="43"/>
                    </a:lnTo>
                    <a:lnTo>
                      <a:pt x="79" y="26"/>
                    </a:lnTo>
                    <a:lnTo>
                      <a:pt x="81" y="16"/>
                    </a:lnTo>
                    <a:lnTo>
                      <a:pt x="81" y="9"/>
                    </a:lnTo>
                    <a:lnTo>
                      <a:pt x="84" y="0"/>
                    </a:lnTo>
                    <a:lnTo>
                      <a:pt x="64" y="0"/>
                    </a:lnTo>
                    <a:lnTo>
                      <a:pt x="60" y="2"/>
                    </a:lnTo>
                    <a:lnTo>
                      <a:pt x="48" y="2"/>
                    </a:lnTo>
                    <a:lnTo>
                      <a:pt x="43" y="4"/>
                    </a:lnTo>
                    <a:lnTo>
                      <a:pt x="36" y="7"/>
                    </a:lnTo>
                    <a:lnTo>
                      <a:pt x="31" y="7"/>
                    </a:lnTo>
                    <a:lnTo>
                      <a:pt x="26" y="9"/>
                    </a:lnTo>
                    <a:lnTo>
                      <a:pt x="19" y="9"/>
                    </a:lnTo>
                    <a:lnTo>
                      <a:pt x="14" y="12"/>
                    </a:lnTo>
                    <a:lnTo>
                      <a:pt x="9" y="12"/>
                    </a:lnTo>
                    <a:lnTo>
                      <a:pt x="7" y="14"/>
                    </a:lnTo>
                    <a:lnTo>
                      <a:pt x="2" y="14"/>
                    </a:lnTo>
                    <a:lnTo>
                      <a:pt x="0" y="33"/>
                    </a:lnTo>
                    <a:lnTo>
                      <a:pt x="0" y="67"/>
                    </a:lnTo>
                    <a:lnTo>
                      <a:pt x="2" y="84"/>
                    </a:lnTo>
                    <a:lnTo>
                      <a:pt x="4" y="86"/>
                    </a:lnTo>
                    <a:lnTo>
                      <a:pt x="19" y="86"/>
                    </a:lnTo>
                    <a:lnTo>
                      <a:pt x="24" y="84"/>
                    </a:lnTo>
                    <a:lnTo>
                      <a:pt x="28" y="84"/>
                    </a:lnTo>
                    <a:lnTo>
                      <a:pt x="33" y="81"/>
                    </a:lnTo>
                    <a:lnTo>
                      <a:pt x="40" y="81"/>
                    </a:lnTo>
                    <a:lnTo>
                      <a:pt x="45" y="79"/>
                    </a:lnTo>
                    <a:lnTo>
                      <a:pt x="50" y="76"/>
                    </a:lnTo>
                    <a:lnTo>
                      <a:pt x="55" y="76"/>
                    </a:lnTo>
                    <a:lnTo>
                      <a:pt x="64" y="72"/>
                    </a:lnTo>
                    <a:lnTo>
                      <a:pt x="69" y="72"/>
                    </a:lnTo>
                    <a:lnTo>
                      <a:pt x="74" y="69"/>
                    </a:lnTo>
                    <a:lnTo>
                      <a:pt x="76" y="69"/>
                    </a:lnTo>
                    <a:lnTo>
                      <a:pt x="76" y="5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3" name="Freeform 5969"/>
              <p:cNvSpPr>
                <a:spLocks/>
              </p:cNvSpPr>
              <p:nvPr/>
            </p:nvSpPr>
            <p:spPr bwMode="auto">
              <a:xfrm>
                <a:off x="9170" y="8724"/>
                <a:ext cx="125" cy="24"/>
              </a:xfrm>
              <a:custGeom>
                <a:avLst/>
                <a:gdLst/>
                <a:ahLst/>
                <a:cxnLst>
                  <a:cxn ang="0">
                    <a:pos x="110" y="7"/>
                  </a:cxn>
                  <a:cxn ang="0">
                    <a:pos x="124" y="0"/>
                  </a:cxn>
                  <a:cxn ang="0">
                    <a:pos x="112" y="2"/>
                  </a:cxn>
                  <a:cxn ang="0">
                    <a:pos x="88" y="4"/>
                  </a:cxn>
                  <a:cxn ang="0">
                    <a:pos x="33" y="14"/>
                  </a:cxn>
                  <a:cxn ang="0">
                    <a:pos x="0" y="19"/>
                  </a:cxn>
                  <a:cxn ang="0">
                    <a:pos x="7" y="23"/>
                  </a:cxn>
                  <a:cxn ang="0">
                    <a:pos x="110" y="7"/>
                  </a:cxn>
                </a:cxnLst>
                <a:rect l="0" t="0" r="r" b="b"/>
                <a:pathLst>
                  <a:path w="125" h="24">
                    <a:moveTo>
                      <a:pt x="110" y="7"/>
                    </a:moveTo>
                    <a:lnTo>
                      <a:pt x="124" y="0"/>
                    </a:lnTo>
                    <a:lnTo>
                      <a:pt x="112" y="2"/>
                    </a:lnTo>
                    <a:lnTo>
                      <a:pt x="88" y="4"/>
                    </a:lnTo>
                    <a:lnTo>
                      <a:pt x="33" y="14"/>
                    </a:lnTo>
                    <a:lnTo>
                      <a:pt x="0" y="19"/>
                    </a:lnTo>
                    <a:lnTo>
                      <a:pt x="7" y="23"/>
                    </a:lnTo>
                    <a:lnTo>
                      <a:pt x="110"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4" name="Freeform 5970"/>
              <p:cNvSpPr>
                <a:spLocks/>
              </p:cNvSpPr>
              <p:nvPr/>
            </p:nvSpPr>
            <p:spPr bwMode="auto">
              <a:xfrm>
                <a:off x="9172" y="8731"/>
                <a:ext cx="108" cy="127"/>
              </a:xfrm>
              <a:custGeom>
                <a:avLst/>
                <a:gdLst/>
                <a:ahLst/>
                <a:cxnLst>
                  <a:cxn ang="0">
                    <a:pos x="103" y="127"/>
                  </a:cxn>
                  <a:cxn ang="0">
                    <a:pos x="108" y="124"/>
                  </a:cxn>
                  <a:cxn ang="0">
                    <a:pos x="108" y="0"/>
                  </a:cxn>
                  <a:cxn ang="0">
                    <a:pos x="88" y="0"/>
                  </a:cxn>
                  <a:cxn ang="0">
                    <a:pos x="81" y="2"/>
                  </a:cxn>
                  <a:cxn ang="0">
                    <a:pos x="62" y="2"/>
                  </a:cxn>
                  <a:cxn ang="0">
                    <a:pos x="55" y="4"/>
                  </a:cxn>
                  <a:cxn ang="0">
                    <a:pos x="50" y="4"/>
                  </a:cxn>
                  <a:cxn ang="0">
                    <a:pos x="43" y="7"/>
                  </a:cxn>
                  <a:cxn ang="0">
                    <a:pos x="28" y="7"/>
                  </a:cxn>
                  <a:cxn ang="0">
                    <a:pos x="23" y="9"/>
                  </a:cxn>
                  <a:cxn ang="0">
                    <a:pos x="16" y="9"/>
                  </a:cxn>
                  <a:cxn ang="0">
                    <a:pos x="9" y="12"/>
                  </a:cxn>
                  <a:cxn ang="0">
                    <a:pos x="4" y="12"/>
                  </a:cxn>
                  <a:cxn ang="0">
                    <a:pos x="2" y="26"/>
                  </a:cxn>
                  <a:cxn ang="0">
                    <a:pos x="2" y="38"/>
                  </a:cxn>
                  <a:cxn ang="0">
                    <a:pos x="0" y="52"/>
                  </a:cxn>
                  <a:cxn ang="0">
                    <a:pos x="0" y="93"/>
                  </a:cxn>
                  <a:cxn ang="0">
                    <a:pos x="4" y="127"/>
                  </a:cxn>
                  <a:cxn ang="0">
                    <a:pos x="103" y="127"/>
                  </a:cxn>
                </a:cxnLst>
                <a:rect l="0" t="0" r="r" b="b"/>
                <a:pathLst>
                  <a:path w="108" h="127">
                    <a:moveTo>
                      <a:pt x="103" y="127"/>
                    </a:moveTo>
                    <a:lnTo>
                      <a:pt x="108" y="124"/>
                    </a:lnTo>
                    <a:lnTo>
                      <a:pt x="108" y="0"/>
                    </a:lnTo>
                    <a:lnTo>
                      <a:pt x="88" y="0"/>
                    </a:lnTo>
                    <a:lnTo>
                      <a:pt x="81" y="2"/>
                    </a:lnTo>
                    <a:lnTo>
                      <a:pt x="62" y="2"/>
                    </a:lnTo>
                    <a:lnTo>
                      <a:pt x="55" y="4"/>
                    </a:lnTo>
                    <a:lnTo>
                      <a:pt x="50" y="4"/>
                    </a:lnTo>
                    <a:lnTo>
                      <a:pt x="43" y="7"/>
                    </a:lnTo>
                    <a:lnTo>
                      <a:pt x="28" y="7"/>
                    </a:lnTo>
                    <a:lnTo>
                      <a:pt x="23" y="9"/>
                    </a:lnTo>
                    <a:lnTo>
                      <a:pt x="16" y="9"/>
                    </a:lnTo>
                    <a:lnTo>
                      <a:pt x="9" y="12"/>
                    </a:lnTo>
                    <a:lnTo>
                      <a:pt x="4" y="12"/>
                    </a:lnTo>
                    <a:lnTo>
                      <a:pt x="2" y="26"/>
                    </a:lnTo>
                    <a:lnTo>
                      <a:pt x="2" y="38"/>
                    </a:lnTo>
                    <a:lnTo>
                      <a:pt x="0" y="52"/>
                    </a:lnTo>
                    <a:lnTo>
                      <a:pt x="0" y="93"/>
                    </a:lnTo>
                    <a:lnTo>
                      <a:pt x="4" y="127"/>
                    </a:lnTo>
                    <a:lnTo>
                      <a:pt x="103" y="12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5" name="Freeform 5971"/>
              <p:cNvSpPr>
                <a:spLocks/>
              </p:cNvSpPr>
              <p:nvPr/>
            </p:nvSpPr>
            <p:spPr bwMode="auto">
              <a:xfrm>
                <a:off x="9175" y="8733"/>
                <a:ext cx="103" cy="123"/>
              </a:xfrm>
              <a:custGeom>
                <a:avLst/>
                <a:gdLst/>
                <a:ahLst/>
                <a:cxnLst>
                  <a:cxn ang="0">
                    <a:pos x="4" y="11"/>
                  </a:cxn>
                  <a:cxn ang="0">
                    <a:pos x="2" y="23"/>
                  </a:cxn>
                  <a:cxn ang="0">
                    <a:pos x="0" y="38"/>
                  </a:cxn>
                  <a:cxn ang="0">
                    <a:pos x="0" y="91"/>
                  </a:cxn>
                  <a:cxn ang="0">
                    <a:pos x="4" y="120"/>
                  </a:cxn>
                  <a:cxn ang="0">
                    <a:pos x="9" y="122"/>
                  </a:cxn>
                  <a:cxn ang="0">
                    <a:pos x="91" y="122"/>
                  </a:cxn>
                  <a:cxn ang="0">
                    <a:pos x="96" y="120"/>
                  </a:cxn>
                  <a:cxn ang="0">
                    <a:pos x="103" y="120"/>
                  </a:cxn>
                  <a:cxn ang="0">
                    <a:pos x="103" y="0"/>
                  </a:cxn>
                  <a:cxn ang="0">
                    <a:pos x="83" y="0"/>
                  </a:cxn>
                  <a:cxn ang="0">
                    <a:pos x="79" y="2"/>
                  </a:cxn>
                  <a:cxn ang="0">
                    <a:pos x="60" y="2"/>
                  </a:cxn>
                  <a:cxn ang="0">
                    <a:pos x="52" y="4"/>
                  </a:cxn>
                  <a:cxn ang="0">
                    <a:pos x="40" y="4"/>
                  </a:cxn>
                  <a:cxn ang="0">
                    <a:pos x="33" y="7"/>
                  </a:cxn>
                  <a:cxn ang="0">
                    <a:pos x="28" y="7"/>
                  </a:cxn>
                  <a:cxn ang="0">
                    <a:pos x="21" y="9"/>
                  </a:cxn>
                  <a:cxn ang="0">
                    <a:pos x="16" y="9"/>
                  </a:cxn>
                  <a:cxn ang="0">
                    <a:pos x="9" y="11"/>
                  </a:cxn>
                  <a:cxn ang="0">
                    <a:pos x="4" y="11"/>
                  </a:cxn>
                </a:cxnLst>
                <a:rect l="0" t="0" r="r" b="b"/>
                <a:pathLst>
                  <a:path w="103" h="123">
                    <a:moveTo>
                      <a:pt x="4" y="11"/>
                    </a:moveTo>
                    <a:lnTo>
                      <a:pt x="2" y="23"/>
                    </a:lnTo>
                    <a:lnTo>
                      <a:pt x="0" y="38"/>
                    </a:lnTo>
                    <a:lnTo>
                      <a:pt x="0" y="91"/>
                    </a:lnTo>
                    <a:lnTo>
                      <a:pt x="4" y="120"/>
                    </a:lnTo>
                    <a:lnTo>
                      <a:pt x="9" y="122"/>
                    </a:lnTo>
                    <a:lnTo>
                      <a:pt x="91" y="122"/>
                    </a:lnTo>
                    <a:lnTo>
                      <a:pt x="96" y="120"/>
                    </a:lnTo>
                    <a:lnTo>
                      <a:pt x="103" y="120"/>
                    </a:lnTo>
                    <a:lnTo>
                      <a:pt x="103" y="0"/>
                    </a:lnTo>
                    <a:lnTo>
                      <a:pt x="83" y="0"/>
                    </a:lnTo>
                    <a:lnTo>
                      <a:pt x="79" y="2"/>
                    </a:lnTo>
                    <a:lnTo>
                      <a:pt x="60" y="2"/>
                    </a:lnTo>
                    <a:lnTo>
                      <a:pt x="52" y="4"/>
                    </a:lnTo>
                    <a:lnTo>
                      <a:pt x="40" y="4"/>
                    </a:lnTo>
                    <a:lnTo>
                      <a:pt x="33" y="7"/>
                    </a:lnTo>
                    <a:lnTo>
                      <a:pt x="28" y="7"/>
                    </a:lnTo>
                    <a:lnTo>
                      <a:pt x="21" y="9"/>
                    </a:lnTo>
                    <a:lnTo>
                      <a:pt x="16" y="9"/>
                    </a:lnTo>
                    <a:lnTo>
                      <a:pt x="9" y="11"/>
                    </a:lnTo>
                    <a:lnTo>
                      <a:pt x="4" y="11"/>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6" name="Freeform 5972"/>
              <p:cNvSpPr>
                <a:spLocks/>
              </p:cNvSpPr>
              <p:nvPr/>
            </p:nvSpPr>
            <p:spPr bwMode="auto">
              <a:xfrm>
                <a:off x="9175" y="8736"/>
                <a:ext cx="101" cy="117"/>
              </a:xfrm>
              <a:custGeom>
                <a:avLst/>
                <a:gdLst/>
                <a:ahLst/>
                <a:cxnLst>
                  <a:cxn ang="0">
                    <a:pos x="16" y="9"/>
                  </a:cxn>
                  <a:cxn ang="0">
                    <a:pos x="12" y="11"/>
                  </a:cxn>
                  <a:cxn ang="0">
                    <a:pos x="4" y="11"/>
                  </a:cxn>
                  <a:cxn ang="0">
                    <a:pos x="4" y="23"/>
                  </a:cxn>
                  <a:cxn ang="0">
                    <a:pos x="2" y="36"/>
                  </a:cxn>
                  <a:cxn ang="0">
                    <a:pos x="2" y="47"/>
                  </a:cxn>
                  <a:cxn ang="0">
                    <a:pos x="0" y="60"/>
                  </a:cxn>
                  <a:cxn ang="0">
                    <a:pos x="2" y="71"/>
                  </a:cxn>
                  <a:cxn ang="0">
                    <a:pos x="2" y="100"/>
                  </a:cxn>
                  <a:cxn ang="0">
                    <a:pos x="4" y="115"/>
                  </a:cxn>
                  <a:cxn ang="0">
                    <a:pos x="16" y="115"/>
                  </a:cxn>
                  <a:cxn ang="0">
                    <a:pos x="23" y="117"/>
                  </a:cxn>
                  <a:cxn ang="0">
                    <a:pos x="81" y="117"/>
                  </a:cxn>
                  <a:cxn ang="0">
                    <a:pos x="88" y="115"/>
                  </a:cxn>
                  <a:cxn ang="0">
                    <a:pos x="100" y="115"/>
                  </a:cxn>
                  <a:cxn ang="0">
                    <a:pos x="100" y="0"/>
                  </a:cxn>
                  <a:cxn ang="0">
                    <a:pos x="81" y="0"/>
                  </a:cxn>
                  <a:cxn ang="0">
                    <a:pos x="76" y="2"/>
                  </a:cxn>
                  <a:cxn ang="0">
                    <a:pos x="52" y="2"/>
                  </a:cxn>
                  <a:cxn ang="0">
                    <a:pos x="45" y="4"/>
                  </a:cxn>
                  <a:cxn ang="0">
                    <a:pos x="36" y="4"/>
                  </a:cxn>
                  <a:cxn ang="0">
                    <a:pos x="28" y="7"/>
                  </a:cxn>
                  <a:cxn ang="0">
                    <a:pos x="23" y="7"/>
                  </a:cxn>
                  <a:cxn ang="0">
                    <a:pos x="16" y="9"/>
                  </a:cxn>
                </a:cxnLst>
                <a:rect l="0" t="0" r="r" b="b"/>
                <a:pathLst>
                  <a:path w="101" h="117">
                    <a:moveTo>
                      <a:pt x="16" y="9"/>
                    </a:moveTo>
                    <a:lnTo>
                      <a:pt x="12" y="11"/>
                    </a:lnTo>
                    <a:lnTo>
                      <a:pt x="4" y="11"/>
                    </a:lnTo>
                    <a:lnTo>
                      <a:pt x="4" y="23"/>
                    </a:lnTo>
                    <a:lnTo>
                      <a:pt x="2" y="36"/>
                    </a:lnTo>
                    <a:lnTo>
                      <a:pt x="2" y="47"/>
                    </a:lnTo>
                    <a:lnTo>
                      <a:pt x="0" y="60"/>
                    </a:lnTo>
                    <a:lnTo>
                      <a:pt x="2" y="71"/>
                    </a:lnTo>
                    <a:lnTo>
                      <a:pt x="2" y="100"/>
                    </a:lnTo>
                    <a:lnTo>
                      <a:pt x="4" y="115"/>
                    </a:lnTo>
                    <a:lnTo>
                      <a:pt x="16" y="115"/>
                    </a:lnTo>
                    <a:lnTo>
                      <a:pt x="23" y="117"/>
                    </a:lnTo>
                    <a:lnTo>
                      <a:pt x="81" y="117"/>
                    </a:lnTo>
                    <a:lnTo>
                      <a:pt x="88" y="115"/>
                    </a:lnTo>
                    <a:lnTo>
                      <a:pt x="100" y="115"/>
                    </a:lnTo>
                    <a:lnTo>
                      <a:pt x="100" y="0"/>
                    </a:lnTo>
                    <a:lnTo>
                      <a:pt x="81" y="0"/>
                    </a:lnTo>
                    <a:lnTo>
                      <a:pt x="76" y="2"/>
                    </a:lnTo>
                    <a:lnTo>
                      <a:pt x="52" y="2"/>
                    </a:lnTo>
                    <a:lnTo>
                      <a:pt x="45" y="4"/>
                    </a:lnTo>
                    <a:lnTo>
                      <a:pt x="36" y="4"/>
                    </a:lnTo>
                    <a:lnTo>
                      <a:pt x="28" y="7"/>
                    </a:lnTo>
                    <a:lnTo>
                      <a:pt x="23" y="7"/>
                    </a:lnTo>
                    <a:lnTo>
                      <a:pt x="16" y="9"/>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7" name="Freeform 5973"/>
              <p:cNvSpPr>
                <a:spLocks/>
              </p:cNvSpPr>
              <p:nvPr/>
            </p:nvSpPr>
            <p:spPr bwMode="auto">
              <a:xfrm>
                <a:off x="9177" y="8738"/>
                <a:ext cx="96" cy="113"/>
              </a:xfrm>
              <a:custGeom>
                <a:avLst/>
                <a:gdLst/>
                <a:ahLst/>
                <a:cxnLst>
                  <a:cxn ang="0">
                    <a:pos x="2" y="33"/>
                  </a:cxn>
                  <a:cxn ang="0">
                    <a:pos x="0" y="45"/>
                  </a:cxn>
                  <a:cxn ang="0">
                    <a:pos x="0" y="81"/>
                  </a:cxn>
                  <a:cxn ang="0">
                    <a:pos x="2" y="96"/>
                  </a:cxn>
                  <a:cxn ang="0">
                    <a:pos x="4" y="107"/>
                  </a:cxn>
                  <a:cxn ang="0">
                    <a:pos x="12" y="110"/>
                  </a:cxn>
                  <a:cxn ang="0">
                    <a:pos x="16" y="110"/>
                  </a:cxn>
                  <a:cxn ang="0">
                    <a:pos x="21" y="112"/>
                  </a:cxn>
                  <a:cxn ang="0">
                    <a:pos x="72" y="112"/>
                  </a:cxn>
                  <a:cxn ang="0">
                    <a:pos x="79" y="110"/>
                  </a:cxn>
                  <a:cxn ang="0">
                    <a:pos x="88" y="110"/>
                  </a:cxn>
                  <a:cxn ang="0">
                    <a:pos x="93" y="107"/>
                  </a:cxn>
                  <a:cxn ang="0">
                    <a:pos x="96" y="81"/>
                  </a:cxn>
                  <a:cxn ang="0">
                    <a:pos x="96" y="26"/>
                  </a:cxn>
                  <a:cxn ang="0">
                    <a:pos x="93" y="0"/>
                  </a:cxn>
                  <a:cxn ang="0">
                    <a:pos x="72" y="0"/>
                  </a:cxn>
                  <a:cxn ang="0">
                    <a:pos x="67" y="2"/>
                  </a:cxn>
                  <a:cxn ang="0">
                    <a:pos x="43" y="2"/>
                  </a:cxn>
                  <a:cxn ang="0">
                    <a:pos x="38" y="4"/>
                  </a:cxn>
                  <a:cxn ang="0">
                    <a:pos x="33" y="4"/>
                  </a:cxn>
                  <a:cxn ang="0">
                    <a:pos x="26" y="7"/>
                  </a:cxn>
                  <a:cxn ang="0">
                    <a:pos x="21" y="7"/>
                  </a:cxn>
                  <a:cxn ang="0">
                    <a:pos x="16" y="9"/>
                  </a:cxn>
                  <a:cxn ang="0">
                    <a:pos x="9" y="9"/>
                  </a:cxn>
                  <a:cxn ang="0">
                    <a:pos x="4" y="11"/>
                  </a:cxn>
                  <a:cxn ang="0">
                    <a:pos x="2" y="23"/>
                  </a:cxn>
                  <a:cxn ang="0">
                    <a:pos x="2" y="33"/>
                  </a:cxn>
                </a:cxnLst>
                <a:rect l="0" t="0" r="r" b="b"/>
                <a:pathLst>
                  <a:path w="96" h="113">
                    <a:moveTo>
                      <a:pt x="2" y="33"/>
                    </a:moveTo>
                    <a:lnTo>
                      <a:pt x="0" y="45"/>
                    </a:lnTo>
                    <a:lnTo>
                      <a:pt x="0" y="81"/>
                    </a:lnTo>
                    <a:lnTo>
                      <a:pt x="2" y="96"/>
                    </a:lnTo>
                    <a:lnTo>
                      <a:pt x="4" y="107"/>
                    </a:lnTo>
                    <a:lnTo>
                      <a:pt x="12" y="110"/>
                    </a:lnTo>
                    <a:lnTo>
                      <a:pt x="16" y="110"/>
                    </a:lnTo>
                    <a:lnTo>
                      <a:pt x="21" y="112"/>
                    </a:lnTo>
                    <a:lnTo>
                      <a:pt x="72" y="112"/>
                    </a:lnTo>
                    <a:lnTo>
                      <a:pt x="79" y="110"/>
                    </a:lnTo>
                    <a:lnTo>
                      <a:pt x="88" y="110"/>
                    </a:lnTo>
                    <a:lnTo>
                      <a:pt x="93" y="107"/>
                    </a:lnTo>
                    <a:lnTo>
                      <a:pt x="96" y="81"/>
                    </a:lnTo>
                    <a:lnTo>
                      <a:pt x="96" y="26"/>
                    </a:lnTo>
                    <a:lnTo>
                      <a:pt x="93" y="0"/>
                    </a:lnTo>
                    <a:lnTo>
                      <a:pt x="72" y="0"/>
                    </a:lnTo>
                    <a:lnTo>
                      <a:pt x="67" y="2"/>
                    </a:lnTo>
                    <a:lnTo>
                      <a:pt x="43" y="2"/>
                    </a:lnTo>
                    <a:lnTo>
                      <a:pt x="38" y="4"/>
                    </a:lnTo>
                    <a:lnTo>
                      <a:pt x="33" y="4"/>
                    </a:lnTo>
                    <a:lnTo>
                      <a:pt x="26" y="7"/>
                    </a:lnTo>
                    <a:lnTo>
                      <a:pt x="21" y="7"/>
                    </a:lnTo>
                    <a:lnTo>
                      <a:pt x="16" y="9"/>
                    </a:lnTo>
                    <a:lnTo>
                      <a:pt x="9" y="9"/>
                    </a:lnTo>
                    <a:lnTo>
                      <a:pt x="4" y="11"/>
                    </a:lnTo>
                    <a:lnTo>
                      <a:pt x="2" y="23"/>
                    </a:lnTo>
                    <a:lnTo>
                      <a:pt x="2" y="3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8" name="Freeform 5974"/>
              <p:cNvSpPr>
                <a:spLocks/>
              </p:cNvSpPr>
              <p:nvPr/>
            </p:nvSpPr>
            <p:spPr bwMode="auto">
              <a:xfrm>
                <a:off x="9180" y="8740"/>
                <a:ext cx="91" cy="108"/>
              </a:xfrm>
              <a:custGeom>
                <a:avLst/>
                <a:gdLst/>
                <a:ahLst/>
                <a:cxnLst>
                  <a:cxn ang="0">
                    <a:pos x="0" y="33"/>
                  </a:cxn>
                  <a:cxn ang="0">
                    <a:pos x="0" y="76"/>
                  </a:cxn>
                  <a:cxn ang="0">
                    <a:pos x="2" y="91"/>
                  </a:cxn>
                  <a:cxn ang="0">
                    <a:pos x="4" y="103"/>
                  </a:cxn>
                  <a:cxn ang="0">
                    <a:pos x="9" y="103"/>
                  </a:cxn>
                  <a:cxn ang="0">
                    <a:pos x="14" y="105"/>
                  </a:cxn>
                  <a:cxn ang="0">
                    <a:pos x="21" y="105"/>
                  </a:cxn>
                  <a:cxn ang="0">
                    <a:pos x="26" y="107"/>
                  </a:cxn>
                  <a:cxn ang="0">
                    <a:pos x="62" y="107"/>
                  </a:cxn>
                  <a:cxn ang="0">
                    <a:pos x="67" y="105"/>
                  </a:cxn>
                  <a:cxn ang="0">
                    <a:pos x="79" y="105"/>
                  </a:cxn>
                  <a:cxn ang="0">
                    <a:pos x="83" y="103"/>
                  </a:cxn>
                  <a:cxn ang="0">
                    <a:pos x="88" y="103"/>
                  </a:cxn>
                  <a:cxn ang="0">
                    <a:pos x="91" y="76"/>
                  </a:cxn>
                  <a:cxn ang="0">
                    <a:pos x="91" y="23"/>
                  </a:cxn>
                  <a:cxn ang="0">
                    <a:pos x="88" y="0"/>
                  </a:cxn>
                  <a:cxn ang="0">
                    <a:pos x="62" y="0"/>
                  </a:cxn>
                  <a:cxn ang="0">
                    <a:pos x="57" y="2"/>
                  </a:cxn>
                  <a:cxn ang="0">
                    <a:pos x="36" y="2"/>
                  </a:cxn>
                  <a:cxn ang="0">
                    <a:pos x="31" y="4"/>
                  </a:cxn>
                  <a:cxn ang="0">
                    <a:pos x="26" y="4"/>
                  </a:cxn>
                  <a:cxn ang="0">
                    <a:pos x="21" y="7"/>
                  </a:cxn>
                  <a:cxn ang="0">
                    <a:pos x="14" y="7"/>
                  </a:cxn>
                  <a:cxn ang="0">
                    <a:pos x="9" y="9"/>
                  </a:cxn>
                  <a:cxn ang="0">
                    <a:pos x="4" y="11"/>
                  </a:cxn>
                  <a:cxn ang="0">
                    <a:pos x="2" y="21"/>
                  </a:cxn>
                  <a:cxn ang="0">
                    <a:pos x="0" y="33"/>
                  </a:cxn>
                </a:cxnLst>
                <a:rect l="0" t="0" r="r" b="b"/>
                <a:pathLst>
                  <a:path w="91" h="108">
                    <a:moveTo>
                      <a:pt x="0" y="33"/>
                    </a:moveTo>
                    <a:lnTo>
                      <a:pt x="0" y="76"/>
                    </a:lnTo>
                    <a:lnTo>
                      <a:pt x="2" y="91"/>
                    </a:lnTo>
                    <a:lnTo>
                      <a:pt x="4" y="103"/>
                    </a:lnTo>
                    <a:lnTo>
                      <a:pt x="9" y="103"/>
                    </a:lnTo>
                    <a:lnTo>
                      <a:pt x="14" y="105"/>
                    </a:lnTo>
                    <a:lnTo>
                      <a:pt x="21" y="105"/>
                    </a:lnTo>
                    <a:lnTo>
                      <a:pt x="26" y="107"/>
                    </a:lnTo>
                    <a:lnTo>
                      <a:pt x="62" y="107"/>
                    </a:lnTo>
                    <a:lnTo>
                      <a:pt x="67" y="105"/>
                    </a:lnTo>
                    <a:lnTo>
                      <a:pt x="79" y="105"/>
                    </a:lnTo>
                    <a:lnTo>
                      <a:pt x="83" y="103"/>
                    </a:lnTo>
                    <a:lnTo>
                      <a:pt x="88" y="103"/>
                    </a:lnTo>
                    <a:lnTo>
                      <a:pt x="91" y="76"/>
                    </a:lnTo>
                    <a:lnTo>
                      <a:pt x="91" y="23"/>
                    </a:lnTo>
                    <a:lnTo>
                      <a:pt x="88" y="0"/>
                    </a:lnTo>
                    <a:lnTo>
                      <a:pt x="62" y="0"/>
                    </a:lnTo>
                    <a:lnTo>
                      <a:pt x="57" y="2"/>
                    </a:lnTo>
                    <a:lnTo>
                      <a:pt x="36" y="2"/>
                    </a:lnTo>
                    <a:lnTo>
                      <a:pt x="31" y="4"/>
                    </a:lnTo>
                    <a:lnTo>
                      <a:pt x="26" y="4"/>
                    </a:lnTo>
                    <a:lnTo>
                      <a:pt x="21" y="7"/>
                    </a:lnTo>
                    <a:lnTo>
                      <a:pt x="14" y="7"/>
                    </a:lnTo>
                    <a:lnTo>
                      <a:pt x="9" y="9"/>
                    </a:lnTo>
                    <a:lnTo>
                      <a:pt x="4" y="11"/>
                    </a:lnTo>
                    <a:lnTo>
                      <a:pt x="2" y="21"/>
                    </a:lnTo>
                    <a:lnTo>
                      <a:pt x="0" y="33"/>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9" name="Freeform 5975"/>
              <p:cNvSpPr>
                <a:spLocks/>
              </p:cNvSpPr>
              <p:nvPr/>
            </p:nvSpPr>
            <p:spPr bwMode="auto">
              <a:xfrm>
                <a:off x="9180" y="8743"/>
                <a:ext cx="86" cy="103"/>
              </a:xfrm>
              <a:custGeom>
                <a:avLst/>
                <a:gdLst/>
                <a:ahLst/>
                <a:cxnLst>
                  <a:cxn ang="0">
                    <a:pos x="4" y="83"/>
                  </a:cxn>
                  <a:cxn ang="0">
                    <a:pos x="7" y="98"/>
                  </a:cxn>
                  <a:cxn ang="0">
                    <a:pos x="12" y="98"/>
                  </a:cxn>
                  <a:cxn ang="0">
                    <a:pos x="16" y="100"/>
                  </a:cxn>
                  <a:cxn ang="0">
                    <a:pos x="21" y="100"/>
                  </a:cxn>
                  <a:cxn ang="0">
                    <a:pos x="26" y="103"/>
                  </a:cxn>
                  <a:cxn ang="0">
                    <a:pos x="62" y="103"/>
                  </a:cxn>
                  <a:cxn ang="0">
                    <a:pos x="67" y="100"/>
                  </a:cxn>
                  <a:cxn ang="0">
                    <a:pos x="72" y="100"/>
                  </a:cxn>
                  <a:cxn ang="0">
                    <a:pos x="76" y="98"/>
                  </a:cxn>
                  <a:cxn ang="0">
                    <a:pos x="81" y="98"/>
                  </a:cxn>
                  <a:cxn ang="0">
                    <a:pos x="86" y="95"/>
                  </a:cxn>
                  <a:cxn ang="0">
                    <a:pos x="86" y="2"/>
                  </a:cxn>
                  <a:cxn ang="0">
                    <a:pos x="81" y="0"/>
                  </a:cxn>
                  <a:cxn ang="0">
                    <a:pos x="50" y="0"/>
                  </a:cxn>
                  <a:cxn ang="0">
                    <a:pos x="45" y="2"/>
                  </a:cxn>
                  <a:cxn ang="0">
                    <a:pos x="36" y="2"/>
                  </a:cxn>
                  <a:cxn ang="0">
                    <a:pos x="31" y="4"/>
                  </a:cxn>
                  <a:cxn ang="0">
                    <a:pos x="26" y="4"/>
                  </a:cxn>
                  <a:cxn ang="0">
                    <a:pos x="21" y="7"/>
                  </a:cxn>
                  <a:cxn ang="0">
                    <a:pos x="16" y="7"/>
                  </a:cxn>
                  <a:cxn ang="0">
                    <a:pos x="12" y="9"/>
                  </a:cxn>
                  <a:cxn ang="0">
                    <a:pos x="7" y="11"/>
                  </a:cxn>
                  <a:cxn ang="0">
                    <a:pos x="2" y="31"/>
                  </a:cxn>
                  <a:cxn ang="0">
                    <a:pos x="2" y="40"/>
                  </a:cxn>
                  <a:cxn ang="0">
                    <a:pos x="0" y="50"/>
                  </a:cxn>
                  <a:cxn ang="0">
                    <a:pos x="0" y="62"/>
                  </a:cxn>
                  <a:cxn ang="0">
                    <a:pos x="2" y="74"/>
                  </a:cxn>
                  <a:cxn ang="0">
                    <a:pos x="4" y="83"/>
                  </a:cxn>
                </a:cxnLst>
                <a:rect l="0" t="0" r="r" b="b"/>
                <a:pathLst>
                  <a:path w="86" h="103">
                    <a:moveTo>
                      <a:pt x="4" y="83"/>
                    </a:moveTo>
                    <a:lnTo>
                      <a:pt x="7" y="98"/>
                    </a:lnTo>
                    <a:lnTo>
                      <a:pt x="12" y="98"/>
                    </a:lnTo>
                    <a:lnTo>
                      <a:pt x="16" y="100"/>
                    </a:lnTo>
                    <a:lnTo>
                      <a:pt x="21" y="100"/>
                    </a:lnTo>
                    <a:lnTo>
                      <a:pt x="26" y="103"/>
                    </a:lnTo>
                    <a:lnTo>
                      <a:pt x="62" y="103"/>
                    </a:lnTo>
                    <a:lnTo>
                      <a:pt x="67" y="100"/>
                    </a:lnTo>
                    <a:lnTo>
                      <a:pt x="72" y="100"/>
                    </a:lnTo>
                    <a:lnTo>
                      <a:pt x="76" y="98"/>
                    </a:lnTo>
                    <a:lnTo>
                      <a:pt x="81" y="98"/>
                    </a:lnTo>
                    <a:lnTo>
                      <a:pt x="86" y="95"/>
                    </a:lnTo>
                    <a:lnTo>
                      <a:pt x="86" y="2"/>
                    </a:lnTo>
                    <a:lnTo>
                      <a:pt x="81" y="0"/>
                    </a:lnTo>
                    <a:lnTo>
                      <a:pt x="50" y="0"/>
                    </a:lnTo>
                    <a:lnTo>
                      <a:pt x="45" y="2"/>
                    </a:lnTo>
                    <a:lnTo>
                      <a:pt x="36" y="2"/>
                    </a:lnTo>
                    <a:lnTo>
                      <a:pt x="31" y="4"/>
                    </a:lnTo>
                    <a:lnTo>
                      <a:pt x="26" y="4"/>
                    </a:lnTo>
                    <a:lnTo>
                      <a:pt x="21" y="7"/>
                    </a:lnTo>
                    <a:lnTo>
                      <a:pt x="16" y="7"/>
                    </a:lnTo>
                    <a:lnTo>
                      <a:pt x="12" y="9"/>
                    </a:lnTo>
                    <a:lnTo>
                      <a:pt x="7" y="11"/>
                    </a:lnTo>
                    <a:lnTo>
                      <a:pt x="2" y="31"/>
                    </a:lnTo>
                    <a:lnTo>
                      <a:pt x="2" y="40"/>
                    </a:lnTo>
                    <a:lnTo>
                      <a:pt x="0" y="50"/>
                    </a:lnTo>
                    <a:lnTo>
                      <a:pt x="0" y="62"/>
                    </a:lnTo>
                    <a:lnTo>
                      <a:pt x="2" y="74"/>
                    </a:lnTo>
                    <a:lnTo>
                      <a:pt x="4" y="83"/>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0" name="Freeform 5976"/>
              <p:cNvSpPr>
                <a:spLocks/>
              </p:cNvSpPr>
              <p:nvPr/>
            </p:nvSpPr>
            <p:spPr bwMode="auto">
              <a:xfrm>
                <a:off x="9182" y="8745"/>
                <a:ext cx="82" cy="99"/>
              </a:xfrm>
              <a:custGeom>
                <a:avLst/>
                <a:gdLst/>
                <a:ahLst/>
                <a:cxnLst>
                  <a:cxn ang="0">
                    <a:pos x="7" y="12"/>
                  </a:cxn>
                  <a:cxn ang="0">
                    <a:pos x="4" y="21"/>
                  </a:cxn>
                  <a:cxn ang="0">
                    <a:pos x="2" y="28"/>
                  </a:cxn>
                  <a:cxn ang="0">
                    <a:pos x="0" y="38"/>
                  </a:cxn>
                  <a:cxn ang="0">
                    <a:pos x="0" y="57"/>
                  </a:cxn>
                  <a:cxn ang="0">
                    <a:pos x="2" y="69"/>
                  </a:cxn>
                  <a:cxn ang="0">
                    <a:pos x="2" y="79"/>
                  </a:cxn>
                  <a:cxn ang="0">
                    <a:pos x="7" y="91"/>
                  </a:cxn>
                  <a:cxn ang="0">
                    <a:pos x="12" y="93"/>
                  </a:cxn>
                  <a:cxn ang="0">
                    <a:pos x="16" y="96"/>
                  </a:cxn>
                  <a:cxn ang="0">
                    <a:pos x="23" y="96"/>
                  </a:cxn>
                  <a:cxn ang="0">
                    <a:pos x="28" y="98"/>
                  </a:cxn>
                  <a:cxn ang="0">
                    <a:pos x="52" y="98"/>
                  </a:cxn>
                  <a:cxn ang="0">
                    <a:pos x="57" y="96"/>
                  </a:cxn>
                  <a:cxn ang="0">
                    <a:pos x="67" y="96"/>
                  </a:cxn>
                  <a:cxn ang="0">
                    <a:pos x="72" y="93"/>
                  </a:cxn>
                  <a:cxn ang="0">
                    <a:pos x="76" y="91"/>
                  </a:cxn>
                  <a:cxn ang="0">
                    <a:pos x="81" y="91"/>
                  </a:cxn>
                  <a:cxn ang="0">
                    <a:pos x="81" y="2"/>
                  </a:cxn>
                  <a:cxn ang="0">
                    <a:pos x="76" y="2"/>
                  </a:cxn>
                  <a:cxn ang="0">
                    <a:pos x="72" y="0"/>
                  </a:cxn>
                  <a:cxn ang="0">
                    <a:pos x="43" y="0"/>
                  </a:cxn>
                  <a:cxn ang="0">
                    <a:pos x="38" y="2"/>
                  </a:cxn>
                  <a:cxn ang="0">
                    <a:pos x="28" y="2"/>
                  </a:cxn>
                  <a:cxn ang="0">
                    <a:pos x="23" y="4"/>
                  </a:cxn>
                  <a:cxn ang="0">
                    <a:pos x="19" y="4"/>
                  </a:cxn>
                  <a:cxn ang="0">
                    <a:pos x="16" y="7"/>
                  </a:cxn>
                  <a:cxn ang="0">
                    <a:pos x="7" y="12"/>
                  </a:cxn>
                </a:cxnLst>
                <a:rect l="0" t="0" r="r" b="b"/>
                <a:pathLst>
                  <a:path w="82" h="99">
                    <a:moveTo>
                      <a:pt x="7" y="12"/>
                    </a:moveTo>
                    <a:lnTo>
                      <a:pt x="4" y="21"/>
                    </a:lnTo>
                    <a:lnTo>
                      <a:pt x="2" y="28"/>
                    </a:lnTo>
                    <a:lnTo>
                      <a:pt x="0" y="38"/>
                    </a:lnTo>
                    <a:lnTo>
                      <a:pt x="0" y="57"/>
                    </a:lnTo>
                    <a:lnTo>
                      <a:pt x="2" y="69"/>
                    </a:lnTo>
                    <a:lnTo>
                      <a:pt x="2" y="79"/>
                    </a:lnTo>
                    <a:lnTo>
                      <a:pt x="7" y="91"/>
                    </a:lnTo>
                    <a:lnTo>
                      <a:pt x="12" y="93"/>
                    </a:lnTo>
                    <a:lnTo>
                      <a:pt x="16" y="96"/>
                    </a:lnTo>
                    <a:lnTo>
                      <a:pt x="23" y="96"/>
                    </a:lnTo>
                    <a:lnTo>
                      <a:pt x="28" y="98"/>
                    </a:lnTo>
                    <a:lnTo>
                      <a:pt x="52" y="98"/>
                    </a:lnTo>
                    <a:lnTo>
                      <a:pt x="57" y="96"/>
                    </a:lnTo>
                    <a:lnTo>
                      <a:pt x="67" y="96"/>
                    </a:lnTo>
                    <a:lnTo>
                      <a:pt x="72" y="93"/>
                    </a:lnTo>
                    <a:lnTo>
                      <a:pt x="76" y="91"/>
                    </a:lnTo>
                    <a:lnTo>
                      <a:pt x="81" y="91"/>
                    </a:lnTo>
                    <a:lnTo>
                      <a:pt x="81" y="2"/>
                    </a:lnTo>
                    <a:lnTo>
                      <a:pt x="76" y="2"/>
                    </a:lnTo>
                    <a:lnTo>
                      <a:pt x="72" y="0"/>
                    </a:lnTo>
                    <a:lnTo>
                      <a:pt x="43" y="0"/>
                    </a:lnTo>
                    <a:lnTo>
                      <a:pt x="38" y="2"/>
                    </a:lnTo>
                    <a:lnTo>
                      <a:pt x="28" y="2"/>
                    </a:lnTo>
                    <a:lnTo>
                      <a:pt x="23" y="4"/>
                    </a:lnTo>
                    <a:lnTo>
                      <a:pt x="19" y="4"/>
                    </a:lnTo>
                    <a:lnTo>
                      <a:pt x="16" y="7"/>
                    </a:lnTo>
                    <a:lnTo>
                      <a:pt x="7" y="12"/>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1" name="Freeform 5977"/>
              <p:cNvSpPr>
                <a:spLocks/>
              </p:cNvSpPr>
              <p:nvPr/>
            </p:nvSpPr>
            <p:spPr bwMode="auto">
              <a:xfrm>
                <a:off x="9184" y="8748"/>
                <a:ext cx="77" cy="93"/>
              </a:xfrm>
              <a:custGeom>
                <a:avLst/>
                <a:gdLst/>
                <a:ahLst/>
                <a:cxnLst>
                  <a:cxn ang="0">
                    <a:pos x="2" y="74"/>
                  </a:cxn>
                  <a:cxn ang="0">
                    <a:pos x="7" y="86"/>
                  </a:cxn>
                  <a:cxn ang="0">
                    <a:pos x="9" y="88"/>
                  </a:cxn>
                  <a:cxn ang="0">
                    <a:pos x="14" y="88"/>
                  </a:cxn>
                  <a:cxn ang="0">
                    <a:pos x="19" y="91"/>
                  </a:cxn>
                  <a:cxn ang="0">
                    <a:pos x="23" y="91"/>
                  </a:cxn>
                  <a:cxn ang="0">
                    <a:pos x="28" y="93"/>
                  </a:cxn>
                  <a:cxn ang="0">
                    <a:pos x="50" y="93"/>
                  </a:cxn>
                  <a:cxn ang="0">
                    <a:pos x="52" y="91"/>
                  </a:cxn>
                  <a:cxn ang="0">
                    <a:pos x="57" y="91"/>
                  </a:cxn>
                  <a:cxn ang="0">
                    <a:pos x="62" y="88"/>
                  </a:cxn>
                  <a:cxn ang="0">
                    <a:pos x="67" y="88"/>
                  </a:cxn>
                  <a:cxn ang="0">
                    <a:pos x="71" y="86"/>
                  </a:cxn>
                  <a:cxn ang="0">
                    <a:pos x="74" y="84"/>
                  </a:cxn>
                  <a:cxn ang="0">
                    <a:pos x="76" y="64"/>
                  </a:cxn>
                  <a:cxn ang="0">
                    <a:pos x="76" y="21"/>
                  </a:cxn>
                  <a:cxn ang="0">
                    <a:pos x="74" y="2"/>
                  </a:cxn>
                  <a:cxn ang="0">
                    <a:pos x="67" y="2"/>
                  </a:cxn>
                  <a:cxn ang="0">
                    <a:pos x="62" y="0"/>
                  </a:cxn>
                  <a:cxn ang="0">
                    <a:pos x="36" y="0"/>
                  </a:cxn>
                  <a:cxn ang="0">
                    <a:pos x="31" y="2"/>
                  </a:cxn>
                  <a:cxn ang="0">
                    <a:pos x="23" y="2"/>
                  </a:cxn>
                  <a:cxn ang="0">
                    <a:pos x="19" y="4"/>
                  </a:cxn>
                  <a:cxn ang="0">
                    <a:pos x="9" y="9"/>
                  </a:cxn>
                  <a:cxn ang="0">
                    <a:pos x="7" y="12"/>
                  </a:cxn>
                  <a:cxn ang="0">
                    <a:pos x="2" y="19"/>
                  </a:cxn>
                  <a:cxn ang="0">
                    <a:pos x="2" y="28"/>
                  </a:cxn>
                  <a:cxn ang="0">
                    <a:pos x="0" y="36"/>
                  </a:cxn>
                  <a:cxn ang="0">
                    <a:pos x="0" y="64"/>
                  </a:cxn>
                  <a:cxn ang="0">
                    <a:pos x="2" y="74"/>
                  </a:cxn>
                </a:cxnLst>
                <a:rect l="0" t="0" r="r" b="b"/>
                <a:pathLst>
                  <a:path w="77" h="93">
                    <a:moveTo>
                      <a:pt x="2" y="74"/>
                    </a:moveTo>
                    <a:lnTo>
                      <a:pt x="7" y="86"/>
                    </a:lnTo>
                    <a:lnTo>
                      <a:pt x="9" y="88"/>
                    </a:lnTo>
                    <a:lnTo>
                      <a:pt x="14" y="88"/>
                    </a:lnTo>
                    <a:lnTo>
                      <a:pt x="19" y="91"/>
                    </a:lnTo>
                    <a:lnTo>
                      <a:pt x="23" y="91"/>
                    </a:lnTo>
                    <a:lnTo>
                      <a:pt x="28" y="93"/>
                    </a:lnTo>
                    <a:lnTo>
                      <a:pt x="50" y="93"/>
                    </a:lnTo>
                    <a:lnTo>
                      <a:pt x="52" y="91"/>
                    </a:lnTo>
                    <a:lnTo>
                      <a:pt x="57" y="91"/>
                    </a:lnTo>
                    <a:lnTo>
                      <a:pt x="62" y="88"/>
                    </a:lnTo>
                    <a:lnTo>
                      <a:pt x="67" y="88"/>
                    </a:lnTo>
                    <a:lnTo>
                      <a:pt x="71" y="86"/>
                    </a:lnTo>
                    <a:lnTo>
                      <a:pt x="74" y="84"/>
                    </a:lnTo>
                    <a:lnTo>
                      <a:pt x="76" y="64"/>
                    </a:lnTo>
                    <a:lnTo>
                      <a:pt x="76" y="21"/>
                    </a:lnTo>
                    <a:lnTo>
                      <a:pt x="74" y="2"/>
                    </a:lnTo>
                    <a:lnTo>
                      <a:pt x="67" y="2"/>
                    </a:lnTo>
                    <a:lnTo>
                      <a:pt x="62" y="0"/>
                    </a:lnTo>
                    <a:lnTo>
                      <a:pt x="36" y="0"/>
                    </a:lnTo>
                    <a:lnTo>
                      <a:pt x="31" y="2"/>
                    </a:lnTo>
                    <a:lnTo>
                      <a:pt x="23" y="2"/>
                    </a:lnTo>
                    <a:lnTo>
                      <a:pt x="19" y="4"/>
                    </a:lnTo>
                    <a:lnTo>
                      <a:pt x="9" y="9"/>
                    </a:lnTo>
                    <a:lnTo>
                      <a:pt x="7" y="12"/>
                    </a:lnTo>
                    <a:lnTo>
                      <a:pt x="2" y="19"/>
                    </a:lnTo>
                    <a:lnTo>
                      <a:pt x="2" y="28"/>
                    </a:lnTo>
                    <a:lnTo>
                      <a:pt x="0" y="36"/>
                    </a:lnTo>
                    <a:lnTo>
                      <a:pt x="0" y="64"/>
                    </a:lnTo>
                    <a:lnTo>
                      <a:pt x="2" y="74"/>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2" name="Freeform 5978"/>
              <p:cNvSpPr>
                <a:spLocks/>
              </p:cNvSpPr>
              <p:nvPr/>
            </p:nvSpPr>
            <p:spPr bwMode="auto">
              <a:xfrm>
                <a:off x="9184" y="8750"/>
                <a:ext cx="75" cy="89"/>
              </a:xfrm>
              <a:custGeom>
                <a:avLst/>
                <a:gdLst/>
                <a:ahLst/>
                <a:cxnLst>
                  <a:cxn ang="0">
                    <a:pos x="7" y="9"/>
                  </a:cxn>
                  <a:cxn ang="0">
                    <a:pos x="4" y="19"/>
                  </a:cxn>
                  <a:cxn ang="0">
                    <a:pos x="2" y="26"/>
                  </a:cxn>
                  <a:cxn ang="0">
                    <a:pos x="2" y="33"/>
                  </a:cxn>
                  <a:cxn ang="0">
                    <a:pos x="0" y="43"/>
                  </a:cxn>
                  <a:cxn ang="0">
                    <a:pos x="0" y="50"/>
                  </a:cxn>
                  <a:cxn ang="0">
                    <a:pos x="7" y="79"/>
                  </a:cxn>
                  <a:cxn ang="0">
                    <a:pos x="16" y="84"/>
                  </a:cxn>
                  <a:cxn ang="0">
                    <a:pos x="19" y="86"/>
                  </a:cxn>
                  <a:cxn ang="0">
                    <a:pos x="23" y="86"/>
                  </a:cxn>
                  <a:cxn ang="0">
                    <a:pos x="28" y="88"/>
                  </a:cxn>
                  <a:cxn ang="0">
                    <a:pos x="43" y="88"/>
                  </a:cxn>
                  <a:cxn ang="0">
                    <a:pos x="47" y="86"/>
                  </a:cxn>
                  <a:cxn ang="0">
                    <a:pos x="57" y="86"/>
                  </a:cxn>
                  <a:cxn ang="0">
                    <a:pos x="60" y="84"/>
                  </a:cxn>
                  <a:cxn ang="0">
                    <a:pos x="64" y="84"/>
                  </a:cxn>
                  <a:cxn ang="0">
                    <a:pos x="67" y="81"/>
                  </a:cxn>
                  <a:cxn ang="0">
                    <a:pos x="71" y="79"/>
                  </a:cxn>
                  <a:cxn ang="0">
                    <a:pos x="74" y="60"/>
                  </a:cxn>
                  <a:cxn ang="0">
                    <a:pos x="74" y="21"/>
                  </a:cxn>
                  <a:cxn ang="0">
                    <a:pos x="71" y="2"/>
                  </a:cxn>
                  <a:cxn ang="0">
                    <a:pos x="64" y="2"/>
                  </a:cxn>
                  <a:cxn ang="0">
                    <a:pos x="60" y="0"/>
                  </a:cxn>
                  <a:cxn ang="0">
                    <a:pos x="31" y="0"/>
                  </a:cxn>
                  <a:cxn ang="0">
                    <a:pos x="28" y="2"/>
                  </a:cxn>
                  <a:cxn ang="0">
                    <a:pos x="23" y="2"/>
                  </a:cxn>
                  <a:cxn ang="0">
                    <a:pos x="19" y="4"/>
                  </a:cxn>
                  <a:cxn ang="0">
                    <a:pos x="16" y="7"/>
                  </a:cxn>
                  <a:cxn ang="0">
                    <a:pos x="11" y="7"/>
                  </a:cxn>
                  <a:cxn ang="0">
                    <a:pos x="7" y="9"/>
                  </a:cxn>
                </a:cxnLst>
                <a:rect l="0" t="0" r="r" b="b"/>
                <a:pathLst>
                  <a:path w="75" h="89">
                    <a:moveTo>
                      <a:pt x="7" y="9"/>
                    </a:moveTo>
                    <a:lnTo>
                      <a:pt x="4" y="19"/>
                    </a:lnTo>
                    <a:lnTo>
                      <a:pt x="2" y="26"/>
                    </a:lnTo>
                    <a:lnTo>
                      <a:pt x="2" y="33"/>
                    </a:lnTo>
                    <a:lnTo>
                      <a:pt x="0" y="43"/>
                    </a:lnTo>
                    <a:lnTo>
                      <a:pt x="0" y="50"/>
                    </a:lnTo>
                    <a:lnTo>
                      <a:pt x="7" y="79"/>
                    </a:lnTo>
                    <a:lnTo>
                      <a:pt x="16" y="84"/>
                    </a:lnTo>
                    <a:lnTo>
                      <a:pt x="19" y="86"/>
                    </a:lnTo>
                    <a:lnTo>
                      <a:pt x="23" y="86"/>
                    </a:lnTo>
                    <a:lnTo>
                      <a:pt x="28" y="88"/>
                    </a:lnTo>
                    <a:lnTo>
                      <a:pt x="43" y="88"/>
                    </a:lnTo>
                    <a:lnTo>
                      <a:pt x="47" y="86"/>
                    </a:lnTo>
                    <a:lnTo>
                      <a:pt x="57" y="86"/>
                    </a:lnTo>
                    <a:lnTo>
                      <a:pt x="60" y="84"/>
                    </a:lnTo>
                    <a:lnTo>
                      <a:pt x="64" y="84"/>
                    </a:lnTo>
                    <a:lnTo>
                      <a:pt x="67" y="81"/>
                    </a:lnTo>
                    <a:lnTo>
                      <a:pt x="71" y="79"/>
                    </a:lnTo>
                    <a:lnTo>
                      <a:pt x="74" y="60"/>
                    </a:lnTo>
                    <a:lnTo>
                      <a:pt x="74" y="21"/>
                    </a:lnTo>
                    <a:lnTo>
                      <a:pt x="71" y="2"/>
                    </a:lnTo>
                    <a:lnTo>
                      <a:pt x="64" y="2"/>
                    </a:lnTo>
                    <a:lnTo>
                      <a:pt x="60" y="0"/>
                    </a:lnTo>
                    <a:lnTo>
                      <a:pt x="31" y="0"/>
                    </a:lnTo>
                    <a:lnTo>
                      <a:pt x="28" y="2"/>
                    </a:lnTo>
                    <a:lnTo>
                      <a:pt x="23" y="2"/>
                    </a:lnTo>
                    <a:lnTo>
                      <a:pt x="19" y="4"/>
                    </a:lnTo>
                    <a:lnTo>
                      <a:pt x="16" y="7"/>
                    </a:lnTo>
                    <a:lnTo>
                      <a:pt x="11" y="7"/>
                    </a:lnTo>
                    <a:lnTo>
                      <a:pt x="7" y="9"/>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3" name="Freeform 5979"/>
              <p:cNvSpPr>
                <a:spLocks/>
              </p:cNvSpPr>
              <p:nvPr/>
            </p:nvSpPr>
            <p:spPr bwMode="auto">
              <a:xfrm>
                <a:off x="9187" y="8752"/>
                <a:ext cx="69" cy="84"/>
              </a:xfrm>
              <a:custGeom>
                <a:avLst/>
                <a:gdLst/>
                <a:ahLst/>
                <a:cxnLst>
                  <a:cxn ang="0">
                    <a:pos x="0" y="31"/>
                  </a:cxn>
                  <a:cxn ang="0">
                    <a:pos x="0" y="48"/>
                  </a:cxn>
                  <a:cxn ang="0">
                    <a:pos x="2" y="55"/>
                  </a:cxn>
                  <a:cxn ang="0">
                    <a:pos x="7" y="74"/>
                  </a:cxn>
                  <a:cxn ang="0">
                    <a:pos x="11" y="76"/>
                  </a:cxn>
                  <a:cxn ang="0">
                    <a:pos x="14" y="79"/>
                  </a:cxn>
                  <a:cxn ang="0">
                    <a:pos x="19" y="81"/>
                  </a:cxn>
                  <a:cxn ang="0">
                    <a:pos x="21" y="81"/>
                  </a:cxn>
                  <a:cxn ang="0">
                    <a:pos x="26" y="83"/>
                  </a:cxn>
                  <a:cxn ang="0">
                    <a:pos x="40" y="83"/>
                  </a:cxn>
                  <a:cxn ang="0">
                    <a:pos x="45" y="81"/>
                  </a:cxn>
                  <a:cxn ang="0">
                    <a:pos x="47" y="81"/>
                  </a:cxn>
                  <a:cxn ang="0">
                    <a:pos x="52" y="79"/>
                  </a:cxn>
                  <a:cxn ang="0">
                    <a:pos x="55" y="79"/>
                  </a:cxn>
                  <a:cxn ang="0">
                    <a:pos x="60" y="76"/>
                  </a:cxn>
                  <a:cxn ang="0">
                    <a:pos x="62" y="74"/>
                  </a:cxn>
                  <a:cxn ang="0">
                    <a:pos x="67" y="74"/>
                  </a:cxn>
                  <a:cxn ang="0">
                    <a:pos x="69" y="55"/>
                  </a:cxn>
                  <a:cxn ang="0">
                    <a:pos x="69" y="19"/>
                  </a:cxn>
                  <a:cxn ang="0">
                    <a:pos x="67" y="2"/>
                  </a:cxn>
                  <a:cxn ang="0">
                    <a:pos x="60" y="2"/>
                  </a:cxn>
                  <a:cxn ang="0">
                    <a:pos x="55" y="0"/>
                  </a:cxn>
                  <a:cxn ang="0">
                    <a:pos x="26" y="0"/>
                  </a:cxn>
                  <a:cxn ang="0">
                    <a:pos x="21" y="2"/>
                  </a:cxn>
                  <a:cxn ang="0">
                    <a:pos x="19" y="2"/>
                  </a:cxn>
                  <a:cxn ang="0">
                    <a:pos x="14" y="4"/>
                  </a:cxn>
                  <a:cxn ang="0">
                    <a:pos x="11" y="7"/>
                  </a:cxn>
                  <a:cxn ang="0">
                    <a:pos x="7" y="9"/>
                  </a:cxn>
                  <a:cxn ang="0">
                    <a:pos x="0" y="31"/>
                  </a:cxn>
                </a:cxnLst>
                <a:rect l="0" t="0" r="r" b="b"/>
                <a:pathLst>
                  <a:path w="69" h="84">
                    <a:moveTo>
                      <a:pt x="0" y="31"/>
                    </a:moveTo>
                    <a:lnTo>
                      <a:pt x="0" y="48"/>
                    </a:lnTo>
                    <a:lnTo>
                      <a:pt x="2" y="55"/>
                    </a:lnTo>
                    <a:lnTo>
                      <a:pt x="7" y="74"/>
                    </a:lnTo>
                    <a:lnTo>
                      <a:pt x="11" y="76"/>
                    </a:lnTo>
                    <a:lnTo>
                      <a:pt x="14" y="79"/>
                    </a:lnTo>
                    <a:lnTo>
                      <a:pt x="19" y="81"/>
                    </a:lnTo>
                    <a:lnTo>
                      <a:pt x="21" y="81"/>
                    </a:lnTo>
                    <a:lnTo>
                      <a:pt x="26" y="83"/>
                    </a:lnTo>
                    <a:lnTo>
                      <a:pt x="40" y="83"/>
                    </a:lnTo>
                    <a:lnTo>
                      <a:pt x="45" y="81"/>
                    </a:lnTo>
                    <a:lnTo>
                      <a:pt x="47" y="81"/>
                    </a:lnTo>
                    <a:lnTo>
                      <a:pt x="52" y="79"/>
                    </a:lnTo>
                    <a:lnTo>
                      <a:pt x="55" y="79"/>
                    </a:lnTo>
                    <a:lnTo>
                      <a:pt x="60" y="76"/>
                    </a:lnTo>
                    <a:lnTo>
                      <a:pt x="62" y="74"/>
                    </a:lnTo>
                    <a:lnTo>
                      <a:pt x="67" y="74"/>
                    </a:lnTo>
                    <a:lnTo>
                      <a:pt x="69" y="55"/>
                    </a:lnTo>
                    <a:lnTo>
                      <a:pt x="69" y="19"/>
                    </a:lnTo>
                    <a:lnTo>
                      <a:pt x="67" y="2"/>
                    </a:lnTo>
                    <a:lnTo>
                      <a:pt x="60" y="2"/>
                    </a:lnTo>
                    <a:lnTo>
                      <a:pt x="55" y="0"/>
                    </a:lnTo>
                    <a:lnTo>
                      <a:pt x="26" y="0"/>
                    </a:lnTo>
                    <a:lnTo>
                      <a:pt x="21" y="2"/>
                    </a:lnTo>
                    <a:lnTo>
                      <a:pt x="19" y="2"/>
                    </a:lnTo>
                    <a:lnTo>
                      <a:pt x="14" y="4"/>
                    </a:lnTo>
                    <a:lnTo>
                      <a:pt x="11" y="7"/>
                    </a:lnTo>
                    <a:lnTo>
                      <a:pt x="7" y="9"/>
                    </a:lnTo>
                    <a:lnTo>
                      <a:pt x="0" y="3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4" name="Freeform 5980"/>
              <p:cNvSpPr>
                <a:spLocks/>
              </p:cNvSpPr>
              <p:nvPr/>
            </p:nvSpPr>
            <p:spPr bwMode="auto">
              <a:xfrm>
                <a:off x="9189" y="8755"/>
                <a:ext cx="65" cy="79"/>
              </a:xfrm>
              <a:custGeom>
                <a:avLst/>
                <a:gdLst/>
                <a:ahLst/>
                <a:cxnLst>
                  <a:cxn ang="0">
                    <a:pos x="0" y="31"/>
                  </a:cxn>
                  <a:cxn ang="0">
                    <a:pos x="0" y="50"/>
                  </a:cxn>
                  <a:cxn ang="0">
                    <a:pos x="4" y="60"/>
                  </a:cxn>
                  <a:cxn ang="0">
                    <a:pos x="7" y="67"/>
                  </a:cxn>
                  <a:cxn ang="0">
                    <a:pos x="14" y="74"/>
                  </a:cxn>
                  <a:cxn ang="0">
                    <a:pos x="16" y="74"/>
                  </a:cxn>
                  <a:cxn ang="0">
                    <a:pos x="21" y="76"/>
                  </a:cxn>
                  <a:cxn ang="0">
                    <a:pos x="23" y="76"/>
                  </a:cxn>
                  <a:cxn ang="0">
                    <a:pos x="28" y="79"/>
                  </a:cxn>
                  <a:cxn ang="0">
                    <a:pos x="38" y="79"/>
                  </a:cxn>
                  <a:cxn ang="0">
                    <a:pos x="40" y="76"/>
                  </a:cxn>
                  <a:cxn ang="0">
                    <a:pos x="45" y="76"/>
                  </a:cxn>
                  <a:cxn ang="0">
                    <a:pos x="50" y="74"/>
                  </a:cxn>
                  <a:cxn ang="0">
                    <a:pos x="55" y="72"/>
                  </a:cxn>
                  <a:cxn ang="0">
                    <a:pos x="60" y="67"/>
                  </a:cxn>
                  <a:cxn ang="0">
                    <a:pos x="62" y="60"/>
                  </a:cxn>
                  <a:cxn ang="0">
                    <a:pos x="64" y="50"/>
                  </a:cxn>
                  <a:cxn ang="0">
                    <a:pos x="64" y="19"/>
                  </a:cxn>
                  <a:cxn ang="0">
                    <a:pos x="62" y="12"/>
                  </a:cxn>
                  <a:cxn ang="0">
                    <a:pos x="60" y="2"/>
                  </a:cxn>
                  <a:cxn ang="0">
                    <a:pos x="55" y="2"/>
                  </a:cxn>
                  <a:cxn ang="0">
                    <a:pos x="50" y="0"/>
                  </a:cxn>
                  <a:cxn ang="0">
                    <a:pos x="23" y="0"/>
                  </a:cxn>
                  <a:cxn ang="0">
                    <a:pos x="21" y="2"/>
                  </a:cxn>
                  <a:cxn ang="0">
                    <a:pos x="16" y="2"/>
                  </a:cxn>
                  <a:cxn ang="0">
                    <a:pos x="11" y="7"/>
                  </a:cxn>
                  <a:cxn ang="0">
                    <a:pos x="7" y="9"/>
                  </a:cxn>
                  <a:cxn ang="0">
                    <a:pos x="0" y="31"/>
                  </a:cxn>
                </a:cxnLst>
                <a:rect l="0" t="0" r="r" b="b"/>
                <a:pathLst>
                  <a:path w="65" h="79">
                    <a:moveTo>
                      <a:pt x="0" y="31"/>
                    </a:moveTo>
                    <a:lnTo>
                      <a:pt x="0" y="50"/>
                    </a:lnTo>
                    <a:lnTo>
                      <a:pt x="4" y="60"/>
                    </a:lnTo>
                    <a:lnTo>
                      <a:pt x="7" y="67"/>
                    </a:lnTo>
                    <a:lnTo>
                      <a:pt x="14" y="74"/>
                    </a:lnTo>
                    <a:lnTo>
                      <a:pt x="16" y="74"/>
                    </a:lnTo>
                    <a:lnTo>
                      <a:pt x="21" y="76"/>
                    </a:lnTo>
                    <a:lnTo>
                      <a:pt x="23" y="76"/>
                    </a:lnTo>
                    <a:lnTo>
                      <a:pt x="28" y="79"/>
                    </a:lnTo>
                    <a:lnTo>
                      <a:pt x="38" y="79"/>
                    </a:lnTo>
                    <a:lnTo>
                      <a:pt x="40" y="76"/>
                    </a:lnTo>
                    <a:lnTo>
                      <a:pt x="45" y="76"/>
                    </a:lnTo>
                    <a:lnTo>
                      <a:pt x="50" y="74"/>
                    </a:lnTo>
                    <a:lnTo>
                      <a:pt x="55" y="72"/>
                    </a:lnTo>
                    <a:lnTo>
                      <a:pt x="60" y="67"/>
                    </a:lnTo>
                    <a:lnTo>
                      <a:pt x="62" y="60"/>
                    </a:lnTo>
                    <a:lnTo>
                      <a:pt x="64" y="50"/>
                    </a:lnTo>
                    <a:lnTo>
                      <a:pt x="64" y="19"/>
                    </a:lnTo>
                    <a:lnTo>
                      <a:pt x="62" y="12"/>
                    </a:lnTo>
                    <a:lnTo>
                      <a:pt x="60" y="2"/>
                    </a:lnTo>
                    <a:lnTo>
                      <a:pt x="55" y="2"/>
                    </a:lnTo>
                    <a:lnTo>
                      <a:pt x="50" y="0"/>
                    </a:lnTo>
                    <a:lnTo>
                      <a:pt x="23" y="0"/>
                    </a:lnTo>
                    <a:lnTo>
                      <a:pt x="21" y="2"/>
                    </a:lnTo>
                    <a:lnTo>
                      <a:pt x="16" y="2"/>
                    </a:lnTo>
                    <a:lnTo>
                      <a:pt x="11" y="7"/>
                    </a:lnTo>
                    <a:lnTo>
                      <a:pt x="7" y="9"/>
                    </a:lnTo>
                    <a:lnTo>
                      <a:pt x="0" y="31"/>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5" name="Freeform 5981"/>
              <p:cNvSpPr>
                <a:spLocks/>
              </p:cNvSpPr>
              <p:nvPr/>
            </p:nvSpPr>
            <p:spPr bwMode="auto">
              <a:xfrm>
                <a:off x="9189" y="8755"/>
                <a:ext cx="63" cy="77"/>
              </a:xfrm>
              <a:custGeom>
                <a:avLst/>
                <a:gdLst/>
                <a:ahLst/>
                <a:cxnLst>
                  <a:cxn ang="0">
                    <a:pos x="4" y="57"/>
                  </a:cxn>
                  <a:cxn ang="0">
                    <a:pos x="9" y="64"/>
                  </a:cxn>
                  <a:cxn ang="0">
                    <a:pos x="11" y="67"/>
                  </a:cxn>
                  <a:cxn ang="0">
                    <a:pos x="16" y="69"/>
                  </a:cxn>
                  <a:cxn ang="0">
                    <a:pos x="21" y="74"/>
                  </a:cxn>
                  <a:cxn ang="0">
                    <a:pos x="23" y="74"/>
                  </a:cxn>
                  <a:cxn ang="0">
                    <a:pos x="28" y="76"/>
                  </a:cxn>
                  <a:cxn ang="0">
                    <a:pos x="35" y="76"/>
                  </a:cxn>
                  <a:cxn ang="0">
                    <a:pos x="40" y="74"/>
                  </a:cxn>
                  <a:cxn ang="0">
                    <a:pos x="43" y="74"/>
                  </a:cxn>
                  <a:cxn ang="0">
                    <a:pos x="47" y="69"/>
                  </a:cxn>
                  <a:cxn ang="0">
                    <a:pos x="52" y="69"/>
                  </a:cxn>
                  <a:cxn ang="0">
                    <a:pos x="57" y="64"/>
                  </a:cxn>
                  <a:cxn ang="0">
                    <a:pos x="62" y="50"/>
                  </a:cxn>
                  <a:cxn ang="0">
                    <a:pos x="62" y="21"/>
                  </a:cxn>
                  <a:cxn ang="0">
                    <a:pos x="60" y="14"/>
                  </a:cxn>
                  <a:cxn ang="0">
                    <a:pos x="57" y="4"/>
                  </a:cxn>
                  <a:cxn ang="0">
                    <a:pos x="52" y="4"/>
                  </a:cxn>
                  <a:cxn ang="0">
                    <a:pos x="47" y="2"/>
                  </a:cxn>
                  <a:cxn ang="0">
                    <a:pos x="40" y="2"/>
                  </a:cxn>
                  <a:cxn ang="0">
                    <a:pos x="35" y="0"/>
                  </a:cxn>
                  <a:cxn ang="0">
                    <a:pos x="31" y="0"/>
                  </a:cxn>
                  <a:cxn ang="0">
                    <a:pos x="28" y="2"/>
                  </a:cxn>
                  <a:cxn ang="0">
                    <a:pos x="21" y="2"/>
                  </a:cxn>
                  <a:cxn ang="0">
                    <a:pos x="16" y="7"/>
                  </a:cxn>
                  <a:cxn ang="0">
                    <a:pos x="11" y="9"/>
                  </a:cxn>
                  <a:cxn ang="0">
                    <a:pos x="9" y="12"/>
                  </a:cxn>
                  <a:cxn ang="0">
                    <a:pos x="4" y="19"/>
                  </a:cxn>
                  <a:cxn ang="0">
                    <a:pos x="2" y="23"/>
                  </a:cxn>
                  <a:cxn ang="0">
                    <a:pos x="0" y="31"/>
                  </a:cxn>
                  <a:cxn ang="0">
                    <a:pos x="0" y="43"/>
                  </a:cxn>
                  <a:cxn ang="0">
                    <a:pos x="4" y="57"/>
                  </a:cxn>
                </a:cxnLst>
                <a:rect l="0" t="0" r="r" b="b"/>
                <a:pathLst>
                  <a:path w="63" h="77">
                    <a:moveTo>
                      <a:pt x="4" y="57"/>
                    </a:moveTo>
                    <a:lnTo>
                      <a:pt x="9" y="64"/>
                    </a:lnTo>
                    <a:lnTo>
                      <a:pt x="11" y="67"/>
                    </a:lnTo>
                    <a:lnTo>
                      <a:pt x="16" y="69"/>
                    </a:lnTo>
                    <a:lnTo>
                      <a:pt x="21" y="74"/>
                    </a:lnTo>
                    <a:lnTo>
                      <a:pt x="23" y="74"/>
                    </a:lnTo>
                    <a:lnTo>
                      <a:pt x="28" y="76"/>
                    </a:lnTo>
                    <a:lnTo>
                      <a:pt x="35" y="76"/>
                    </a:lnTo>
                    <a:lnTo>
                      <a:pt x="40" y="74"/>
                    </a:lnTo>
                    <a:lnTo>
                      <a:pt x="43" y="74"/>
                    </a:lnTo>
                    <a:lnTo>
                      <a:pt x="47" y="69"/>
                    </a:lnTo>
                    <a:lnTo>
                      <a:pt x="52" y="69"/>
                    </a:lnTo>
                    <a:lnTo>
                      <a:pt x="57" y="64"/>
                    </a:lnTo>
                    <a:lnTo>
                      <a:pt x="62" y="50"/>
                    </a:lnTo>
                    <a:lnTo>
                      <a:pt x="62" y="21"/>
                    </a:lnTo>
                    <a:lnTo>
                      <a:pt x="60" y="14"/>
                    </a:lnTo>
                    <a:lnTo>
                      <a:pt x="57" y="4"/>
                    </a:lnTo>
                    <a:lnTo>
                      <a:pt x="52" y="4"/>
                    </a:lnTo>
                    <a:lnTo>
                      <a:pt x="47" y="2"/>
                    </a:lnTo>
                    <a:lnTo>
                      <a:pt x="40" y="2"/>
                    </a:lnTo>
                    <a:lnTo>
                      <a:pt x="35" y="0"/>
                    </a:lnTo>
                    <a:lnTo>
                      <a:pt x="31" y="0"/>
                    </a:lnTo>
                    <a:lnTo>
                      <a:pt x="28" y="2"/>
                    </a:lnTo>
                    <a:lnTo>
                      <a:pt x="21" y="2"/>
                    </a:lnTo>
                    <a:lnTo>
                      <a:pt x="16" y="7"/>
                    </a:lnTo>
                    <a:lnTo>
                      <a:pt x="11" y="9"/>
                    </a:lnTo>
                    <a:lnTo>
                      <a:pt x="9" y="12"/>
                    </a:lnTo>
                    <a:lnTo>
                      <a:pt x="4" y="19"/>
                    </a:lnTo>
                    <a:lnTo>
                      <a:pt x="2" y="23"/>
                    </a:lnTo>
                    <a:lnTo>
                      <a:pt x="0" y="31"/>
                    </a:lnTo>
                    <a:lnTo>
                      <a:pt x="0" y="43"/>
                    </a:lnTo>
                    <a:lnTo>
                      <a:pt x="4" y="57"/>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6" name="Freeform 5982"/>
              <p:cNvSpPr>
                <a:spLocks/>
              </p:cNvSpPr>
              <p:nvPr/>
            </p:nvSpPr>
            <p:spPr bwMode="auto">
              <a:xfrm>
                <a:off x="9117" y="8750"/>
                <a:ext cx="31" cy="58"/>
              </a:xfrm>
              <a:custGeom>
                <a:avLst/>
                <a:gdLst/>
                <a:ahLst/>
                <a:cxnLst>
                  <a:cxn ang="0">
                    <a:pos x="0" y="2"/>
                  </a:cxn>
                  <a:cxn ang="0">
                    <a:pos x="0" y="57"/>
                  </a:cxn>
                  <a:cxn ang="0">
                    <a:pos x="0" y="4"/>
                  </a:cxn>
                  <a:cxn ang="0">
                    <a:pos x="31" y="2"/>
                  </a:cxn>
                  <a:cxn ang="0">
                    <a:pos x="31" y="0"/>
                  </a:cxn>
                  <a:cxn ang="0">
                    <a:pos x="0" y="2"/>
                  </a:cxn>
                </a:cxnLst>
                <a:rect l="0" t="0" r="r" b="b"/>
                <a:pathLst>
                  <a:path w="31" h="58">
                    <a:moveTo>
                      <a:pt x="0" y="2"/>
                    </a:moveTo>
                    <a:lnTo>
                      <a:pt x="0" y="57"/>
                    </a:ln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7" name="Freeform 5983"/>
              <p:cNvSpPr>
                <a:spLocks/>
              </p:cNvSpPr>
              <p:nvPr/>
            </p:nvSpPr>
            <p:spPr bwMode="auto">
              <a:xfrm>
                <a:off x="9117" y="8757"/>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8" name="Freeform 5984"/>
              <p:cNvSpPr>
                <a:spLocks/>
              </p:cNvSpPr>
              <p:nvPr/>
            </p:nvSpPr>
            <p:spPr bwMode="auto">
              <a:xfrm>
                <a:off x="9117" y="8767"/>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9" name="Freeform 5985"/>
              <p:cNvSpPr>
                <a:spLocks/>
              </p:cNvSpPr>
              <p:nvPr/>
            </p:nvSpPr>
            <p:spPr bwMode="auto">
              <a:xfrm>
                <a:off x="9117" y="8767"/>
                <a:ext cx="31" cy="2"/>
              </a:xfrm>
              <a:custGeom>
                <a:avLst/>
                <a:gdLst/>
                <a:ahLst/>
                <a:cxnLst>
                  <a:cxn ang="0">
                    <a:pos x="0" y="2"/>
                  </a:cxn>
                  <a:cxn ang="0">
                    <a:pos x="31" y="2"/>
                  </a:cxn>
                  <a:cxn ang="0">
                    <a:pos x="31" y="0"/>
                  </a:cxn>
                  <a:cxn ang="0">
                    <a:pos x="0" y="2"/>
                  </a:cxn>
                </a:cxnLst>
                <a:rect l="0" t="0" r="r" b="b"/>
                <a:pathLst>
                  <a:path w="31" h="2">
                    <a:moveTo>
                      <a:pt x="0" y="2"/>
                    </a:moveTo>
                    <a:lnTo>
                      <a:pt x="31" y="2"/>
                    </a:lnTo>
                    <a:lnTo>
                      <a:pt x="31"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0" name="Freeform 5986"/>
              <p:cNvSpPr>
                <a:spLocks/>
              </p:cNvSpPr>
              <p:nvPr/>
            </p:nvSpPr>
            <p:spPr bwMode="auto">
              <a:xfrm>
                <a:off x="9117" y="8781"/>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1" name="Freeform 5987"/>
              <p:cNvSpPr>
                <a:spLocks/>
              </p:cNvSpPr>
              <p:nvPr/>
            </p:nvSpPr>
            <p:spPr bwMode="auto">
              <a:xfrm>
                <a:off x="9117" y="8772"/>
                <a:ext cx="31" cy="12"/>
              </a:xfrm>
              <a:custGeom>
                <a:avLst/>
                <a:gdLst/>
                <a:ahLst/>
                <a:cxnLst>
                  <a:cxn ang="0">
                    <a:pos x="0" y="2"/>
                  </a:cxn>
                  <a:cxn ang="0">
                    <a:pos x="0" y="11"/>
                  </a:cxn>
                  <a:cxn ang="0">
                    <a:pos x="31" y="11"/>
                  </a:cxn>
                  <a:cxn ang="0">
                    <a:pos x="31" y="0"/>
                  </a:cxn>
                  <a:cxn ang="0">
                    <a:pos x="0" y="2"/>
                  </a:cxn>
                </a:cxnLst>
                <a:rect l="0" t="0" r="r" b="b"/>
                <a:pathLst>
                  <a:path w="31" h="12">
                    <a:moveTo>
                      <a:pt x="0" y="2"/>
                    </a:moveTo>
                    <a:lnTo>
                      <a:pt x="0" y="11"/>
                    </a:lnTo>
                    <a:lnTo>
                      <a:pt x="31" y="11"/>
                    </a:lnTo>
                    <a:lnTo>
                      <a:pt x="31"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2" name="Freeform 5988"/>
              <p:cNvSpPr>
                <a:spLocks/>
              </p:cNvSpPr>
              <p:nvPr/>
            </p:nvSpPr>
            <p:spPr bwMode="auto">
              <a:xfrm>
                <a:off x="9117" y="8805"/>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3" name="Freeform 5989"/>
              <p:cNvSpPr>
                <a:spLocks/>
              </p:cNvSpPr>
              <p:nvPr/>
            </p:nvSpPr>
            <p:spPr bwMode="auto">
              <a:xfrm>
                <a:off x="9182" y="8877"/>
                <a:ext cx="82" cy="7"/>
              </a:xfrm>
              <a:custGeom>
                <a:avLst/>
                <a:gdLst/>
                <a:ahLst/>
                <a:cxnLst>
                  <a:cxn ang="0">
                    <a:pos x="0" y="0"/>
                  </a:cxn>
                  <a:cxn ang="0">
                    <a:pos x="0" y="7"/>
                  </a:cxn>
                  <a:cxn ang="0">
                    <a:pos x="2" y="4"/>
                  </a:cxn>
                  <a:cxn ang="0">
                    <a:pos x="81" y="7"/>
                  </a:cxn>
                  <a:cxn ang="0">
                    <a:pos x="81" y="2"/>
                  </a:cxn>
                  <a:cxn ang="0">
                    <a:pos x="0" y="0"/>
                  </a:cxn>
                </a:cxnLst>
                <a:rect l="0" t="0" r="r" b="b"/>
                <a:pathLst>
                  <a:path w="82" h="7">
                    <a:moveTo>
                      <a:pt x="0" y="0"/>
                    </a:moveTo>
                    <a:lnTo>
                      <a:pt x="0" y="7"/>
                    </a:lnTo>
                    <a:lnTo>
                      <a:pt x="2" y="4"/>
                    </a:lnTo>
                    <a:lnTo>
                      <a:pt x="81" y="7"/>
                    </a:lnTo>
                    <a:lnTo>
                      <a:pt x="81"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4" name="Freeform 5990"/>
              <p:cNvSpPr>
                <a:spLocks/>
              </p:cNvSpPr>
              <p:nvPr/>
            </p:nvSpPr>
            <p:spPr bwMode="auto">
              <a:xfrm>
                <a:off x="9184" y="8882"/>
                <a:ext cx="80" cy="5"/>
              </a:xfrm>
              <a:custGeom>
                <a:avLst/>
                <a:gdLst/>
                <a:ahLst/>
                <a:cxnLst>
                  <a:cxn ang="0">
                    <a:pos x="0" y="0"/>
                  </a:cxn>
                  <a:cxn ang="0">
                    <a:pos x="0" y="2"/>
                  </a:cxn>
                  <a:cxn ang="0">
                    <a:pos x="79" y="4"/>
                  </a:cxn>
                  <a:cxn ang="0">
                    <a:pos x="79" y="2"/>
                  </a:cxn>
                  <a:cxn ang="0">
                    <a:pos x="0" y="0"/>
                  </a:cxn>
                </a:cxnLst>
                <a:rect l="0" t="0" r="r" b="b"/>
                <a:pathLst>
                  <a:path w="80" h="5">
                    <a:moveTo>
                      <a:pt x="0" y="0"/>
                    </a:moveTo>
                    <a:lnTo>
                      <a:pt x="0" y="2"/>
                    </a:lnTo>
                    <a:lnTo>
                      <a:pt x="79" y="4"/>
                    </a:lnTo>
                    <a:lnTo>
                      <a:pt x="7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5" name="Freeform 5991"/>
              <p:cNvSpPr>
                <a:spLocks/>
              </p:cNvSpPr>
              <p:nvPr/>
            </p:nvSpPr>
            <p:spPr bwMode="auto">
              <a:xfrm>
                <a:off x="9184" y="8881"/>
                <a:ext cx="70" cy="0"/>
              </a:xfrm>
              <a:custGeom>
                <a:avLst/>
                <a:gdLst/>
                <a:ahLst/>
                <a:cxnLst>
                  <a:cxn ang="0">
                    <a:pos x="0" y="0"/>
                  </a:cxn>
                  <a:cxn ang="0">
                    <a:pos x="69" y="0"/>
                  </a:cxn>
                </a:cxnLst>
                <a:rect l="0" t="0" r="r" b="b"/>
                <a:pathLst>
                  <a:path w="70">
                    <a:moveTo>
                      <a:pt x="0" y="0"/>
                    </a:moveTo>
                    <a:lnTo>
                      <a:pt x="6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6" name="Freeform 5992"/>
              <p:cNvSpPr>
                <a:spLocks/>
              </p:cNvSpPr>
              <p:nvPr/>
            </p:nvSpPr>
            <p:spPr bwMode="auto">
              <a:xfrm>
                <a:off x="9201" y="8880"/>
                <a:ext cx="15" cy="2"/>
              </a:xfrm>
              <a:custGeom>
                <a:avLst/>
                <a:gdLst/>
                <a:ahLst/>
                <a:cxnLst>
                  <a:cxn ang="0">
                    <a:pos x="0" y="0"/>
                  </a:cxn>
                  <a:cxn ang="0">
                    <a:pos x="0" y="0"/>
                  </a:cxn>
                  <a:cxn ang="0">
                    <a:pos x="14" y="2"/>
                  </a:cxn>
                  <a:cxn ang="0">
                    <a:pos x="14" y="0"/>
                  </a:cxn>
                  <a:cxn ang="0">
                    <a:pos x="0" y="0"/>
                  </a:cxn>
                </a:cxnLst>
                <a:rect l="0" t="0" r="r" b="b"/>
                <a:pathLst>
                  <a:path w="15" h="2">
                    <a:moveTo>
                      <a:pt x="0" y="0"/>
                    </a:moveTo>
                    <a:lnTo>
                      <a:pt x="0" y="0"/>
                    </a:lnTo>
                    <a:lnTo>
                      <a:pt x="14" y="2"/>
                    </a:lnTo>
                    <a:lnTo>
                      <a:pt x="14"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7" name="Freeform 5993"/>
              <p:cNvSpPr>
                <a:spLocks/>
              </p:cNvSpPr>
              <p:nvPr/>
            </p:nvSpPr>
            <p:spPr bwMode="auto">
              <a:xfrm>
                <a:off x="9218" y="8881"/>
                <a:ext cx="17" cy="0"/>
              </a:xfrm>
              <a:custGeom>
                <a:avLst/>
                <a:gdLst/>
                <a:ahLst/>
                <a:cxnLst>
                  <a:cxn ang="0">
                    <a:pos x="0" y="0"/>
                  </a:cxn>
                  <a:cxn ang="0">
                    <a:pos x="16" y="0"/>
                  </a:cxn>
                </a:cxnLst>
                <a:rect l="0" t="0" r="r" b="b"/>
                <a:pathLst>
                  <a:path w="17">
                    <a:moveTo>
                      <a:pt x="0" y="0"/>
                    </a:moveTo>
                    <a:lnTo>
                      <a:pt x="16"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8" name="Freeform 5994"/>
              <p:cNvSpPr>
                <a:spLocks/>
              </p:cNvSpPr>
              <p:nvPr/>
            </p:nvSpPr>
            <p:spPr bwMode="auto">
              <a:xfrm>
                <a:off x="9240" y="8880"/>
                <a:ext cx="14" cy="2"/>
              </a:xfrm>
              <a:custGeom>
                <a:avLst/>
                <a:gdLst/>
                <a:ahLst/>
                <a:cxnLst>
                  <a:cxn ang="0">
                    <a:pos x="0" y="0"/>
                  </a:cxn>
                  <a:cxn ang="0">
                    <a:pos x="0" y="2"/>
                  </a:cxn>
                  <a:cxn ang="0">
                    <a:pos x="14" y="2"/>
                  </a:cxn>
                  <a:cxn ang="0">
                    <a:pos x="0" y="0"/>
                  </a:cxn>
                </a:cxnLst>
                <a:rect l="0" t="0" r="r" b="b"/>
                <a:pathLst>
                  <a:path w="14" h="2">
                    <a:moveTo>
                      <a:pt x="0" y="0"/>
                    </a:moveTo>
                    <a:lnTo>
                      <a:pt x="0" y="2"/>
                    </a:lnTo>
                    <a:lnTo>
                      <a:pt x="14"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9" name="Freeform 5995"/>
              <p:cNvSpPr>
                <a:spLocks/>
              </p:cNvSpPr>
              <p:nvPr/>
            </p:nvSpPr>
            <p:spPr bwMode="auto">
              <a:xfrm>
                <a:off x="9340" y="8728"/>
                <a:ext cx="10" cy="164"/>
              </a:xfrm>
              <a:custGeom>
                <a:avLst/>
                <a:gdLst/>
                <a:ahLst/>
                <a:cxnLst>
                  <a:cxn ang="0">
                    <a:pos x="7" y="14"/>
                  </a:cxn>
                  <a:cxn ang="0">
                    <a:pos x="7" y="14"/>
                  </a:cxn>
                  <a:cxn ang="0">
                    <a:pos x="0" y="0"/>
                  </a:cxn>
                  <a:cxn ang="0">
                    <a:pos x="0" y="163"/>
                  </a:cxn>
                  <a:cxn ang="0">
                    <a:pos x="9" y="156"/>
                  </a:cxn>
                  <a:cxn ang="0">
                    <a:pos x="9" y="21"/>
                  </a:cxn>
                  <a:cxn ang="0">
                    <a:pos x="7" y="14"/>
                  </a:cxn>
                </a:cxnLst>
                <a:rect l="0" t="0" r="r" b="b"/>
                <a:pathLst>
                  <a:path w="10" h="164">
                    <a:moveTo>
                      <a:pt x="7" y="14"/>
                    </a:moveTo>
                    <a:lnTo>
                      <a:pt x="7" y="14"/>
                    </a:lnTo>
                    <a:lnTo>
                      <a:pt x="0" y="0"/>
                    </a:lnTo>
                    <a:lnTo>
                      <a:pt x="0" y="163"/>
                    </a:lnTo>
                    <a:lnTo>
                      <a:pt x="9" y="156"/>
                    </a:lnTo>
                    <a:lnTo>
                      <a:pt x="9" y="21"/>
                    </a:lnTo>
                    <a:lnTo>
                      <a:pt x="7"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0" name="Freeform 5996"/>
              <p:cNvSpPr>
                <a:spLocks/>
              </p:cNvSpPr>
              <p:nvPr/>
            </p:nvSpPr>
            <p:spPr bwMode="auto">
              <a:xfrm>
                <a:off x="9391" y="8774"/>
                <a:ext cx="14" cy="108"/>
              </a:xfrm>
              <a:custGeom>
                <a:avLst/>
                <a:gdLst/>
                <a:ahLst/>
                <a:cxnLst>
                  <a:cxn ang="0">
                    <a:pos x="12" y="7"/>
                  </a:cxn>
                  <a:cxn ang="0">
                    <a:pos x="0" y="0"/>
                  </a:cxn>
                  <a:cxn ang="0">
                    <a:pos x="2" y="16"/>
                  </a:cxn>
                  <a:cxn ang="0">
                    <a:pos x="4" y="31"/>
                  </a:cxn>
                  <a:cxn ang="0">
                    <a:pos x="4" y="55"/>
                  </a:cxn>
                  <a:cxn ang="0">
                    <a:pos x="2" y="67"/>
                  </a:cxn>
                  <a:cxn ang="0">
                    <a:pos x="2" y="79"/>
                  </a:cxn>
                  <a:cxn ang="0">
                    <a:pos x="0" y="93"/>
                  </a:cxn>
                  <a:cxn ang="0">
                    <a:pos x="0" y="107"/>
                  </a:cxn>
                  <a:cxn ang="0">
                    <a:pos x="9" y="105"/>
                  </a:cxn>
                  <a:cxn ang="0">
                    <a:pos x="12" y="95"/>
                  </a:cxn>
                  <a:cxn ang="0">
                    <a:pos x="14" y="83"/>
                  </a:cxn>
                  <a:cxn ang="0">
                    <a:pos x="14" y="19"/>
                  </a:cxn>
                  <a:cxn ang="0">
                    <a:pos x="12" y="7"/>
                  </a:cxn>
                </a:cxnLst>
                <a:rect l="0" t="0" r="r" b="b"/>
                <a:pathLst>
                  <a:path w="14" h="108">
                    <a:moveTo>
                      <a:pt x="12" y="7"/>
                    </a:moveTo>
                    <a:lnTo>
                      <a:pt x="0" y="0"/>
                    </a:lnTo>
                    <a:lnTo>
                      <a:pt x="2" y="16"/>
                    </a:lnTo>
                    <a:lnTo>
                      <a:pt x="4" y="31"/>
                    </a:lnTo>
                    <a:lnTo>
                      <a:pt x="4" y="55"/>
                    </a:lnTo>
                    <a:lnTo>
                      <a:pt x="2" y="67"/>
                    </a:lnTo>
                    <a:lnTo>
                      <a:pt x="2" y="79"/>
                    </a:lnTo>
                    <a:lnTo>
                      <a:pt x="0" y="93"/>
                    </a:lnTo>
                    <a:lnTo>
                      <a:pt x="0" y="107"/>
                    </a:lnTo>
                    <a:lnTo>
                      <a:pt x="9" y="105"/>
                    </a:lnTo>
                    <a:lnTo>
                      <a:pt x="12" y="95"/>
                    </a:lnTo>
                    <a:lnTo>
                      <a:pt x="14" y="83"/>
                    </a:lnTo>
                    <a:lnTo>
                      <a:pt x="14" y="19"/>
                    </a:lnTo>
                    <a:lnTo>
                      <a:pt x="12"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1" name="Freeform 5997"/>
              <p:cNvSpPr>
                <a:spLocks/>
              </p:cNvSpPr>
              <p:nvPr/>
            </p:nvSpPr>
            <p:spPr bwMode="auto">
              <a:xfrm>
                <a:off x="9388" y="8772"/>
                <a:ext cx="15" cy="110"/>
              </a:xfrm>
              <a:custGeom>
                <a:avLst/>
                <a:gdLst/>
                <a:ahLst/>
                <a:cxnLst>
                  <a:cxn ang="0">
                    <a:pos x="0" y="0"/>
                  </a:cxn>
                  <a:cxn ang="0">
                    <a:pos x="4" y="33"/>
                  </a:cxn>
                  <a:cxn ang="0">
                    <a:pos x="4" y="57"/>
                  </a:cxn>
                  <a:cxn ang="0">
                    <a:pos x="2" y="69"/>
                  </a:cxn>
                  <a:cxn ang="0">
                    <a:pos x="2" y="81"/>
                  </a:cxn>
                  <a:cxn ang="0">
                    <a:pos x="0" y="95"/>
                  </a:cxn>
                  <a:cxn ang="0">
                    <a:pos x="0" y="110"/>
                  </a:cxn>
                  <a:cxn ang="0">
                    <a:pos x="7" y="110"/>
                  </a:cxn>
                  <a:cxn ang="0">
                    <a:pos x="12" y="107"/>
                  </a:cxn>
                  <a:cxn ang="0">
                    <a:pos x="12" y="98"/>
                  </a:cxn>
                  <a:cxn ang="0">
                    <a:pos x="14" y="86"/>
                  </a:cxn>
                  <a:cxn ang="0">
                    <a:pos x="14" y="19"/>
                  </a:cxn>
                  <a:cxn ang="0">
                    <a:pos x="12" y="7"/>
                  </a:cxn>
                  <a:cxn ang="0">
                    <a:pos x="9" y="4"/>
                  </a:cxn>
                  <a:cxn ang="0">
                    <a:pos x="4" y="2"/>
                  </a:cxn>
                  <a:cxn ang="0">
                    <a:pos x="0" y="0"/>
                  </a:cxn>
                </a:cxnLst>
                <a:rect l="0" t="0" r="r" b="b"/>
                <a:pathLst>
                  <a:path w="15" h="110">
                    <a:moveTo>
                      <a:pt x="0" y="0"/>
                    </a:moveTo>
                    <a:lnTo>
                      <a:pt x="4" y="33"/>
                    </a:lnTo>
                    <a:lnTo>
                      <a:pt x="4" y="57"/>
                    </a:lnTo>
                    <a:lnTo>
                      <a:pt x="2" y="69"/>
                    </a:lnTo>
                    <a:lnTo>
                      <a:pt x="2" y="81"/>
                    </a:lnTo>
                    <a:lnTo>
                      <a:pt x="0" y="95"/>
                    </a:lnTo>
                    <a:lnTo>
                      <a:pt x="0" y="110"/>
                    </a:lnTo>
                    <a:lnTo>
                      <a:pt x="7" y="110"/>
                    </a:lnTo>
                    <a:lnTo>
                      <a:pt x="12" y="107"/>
                    </a:lnTo>
                    <a:lnTo>
                      <a:pt x="12" y="98"/>
                    </a:lnTo>
                    <a:lnTo>
                      <a:pt x="14" y="86"/>
                    </a:lnTo>
                    <a:lnTo>
                      <a:pt x="14" y="19"/>
                    </a:lnTo>
                    <a:lnTo>
                      <a:pt x="12"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2" name="Freeform 5998"/>
              <p:cNvSpPr>
                <a:spLocks/>
              </p:cNvSpPr>
              <p:nvPr/>
            </p:nvSpPr>
            <p:spPr bwMode="auto">
              <a:xfrm>
                <a:off x="9386" y="8772"/>
                <a:ext cx="14" cy="110"/>
              </a:xfrm>
              <a:custGeom>
                <a:avLst/>
                <a:gdLst/>
                <a:ahLst/>
                <a:cxnLst>
                  <a:cxn ang="0">
                    <a:pos x="12" y="7"/>
                  </a:cxn>
                  <a:cxn ang="0">
                    <a:pos x="9" y="4"/>
                  </a:cxn>
                  <a:cxn ang="0">
                    <a:pos x="4" y="0"/>
                  </a:cxn>
                  <a:cxn ang="0">
                    <a:pos x="0" y="0"/>
                  </a:cxn>
                  <a:cxn ang="0">
                    <a:pos x="2" y="16"/>
                  </a:cxn>
                  <a:cxn ang="0">
                    <a:pos x="4" y="31"/>
                  </a:cxn>
                  <a:cxn ang="0">
                    <a:pos x="4" y="57"/>
                  </a:cxn>
                  <a:cxn ang="0">
                    <a:pos x="2" y="69"/>
                  </a:cxn>
                  <a:cxn ang="0">
                    <a:pos x="2" y="81"/>
                  </a:cxn>
                  <a:cxn ang="0">
                    <a:pos x="0" y="95"/>
                  </a:cxn>
                  <a:cxn ang="0">
                    <a:pos x="0" y="110"/>
                  </a:cxn>
                  <a:cxn ang="0">
                    <a:pos x="7" y="110"/>
                  </a:cxn>
                  <a:cxn ang="0">
                    <a:pos x="7" y="107"/>
                  </a:cxn>
                  <a:cxn ang="0">
                    <a:pos x="12" y="107"/>
                  </a:cxn>
                  <a:cxn ang="0">
                    <a:pos x="14" y="86"/>
                  </a:cxn>
                  <a:cxn ang="0">
                    <a:pos x="14" y="31"/>
                  </a:cxn>
                  <a:cxn ang="0">
                    <a:pos x="12" y="7"/>
                  </a:cxn>
                </a:cxnLst>
                <a:rect l="0" t="0" r="r" b="b"/>
                <a:pathLst>
                  <a:path w="14" h="110">
                    <a:moveTo>
                      <a:pt x="12" y="7"/>
                    </a:moveTo>
                    <a:lnTo>
                      <a:pt x="9" y="4"/>
                    </a:lnTo>
                    <a:lnTo>
                      <a:pt x="4" y="0"/>
                    </a:lnTo>
                    <a:lnTo>
                      <a:pt x="0" y="0"/>
                    </a:lnTo>
                    <a:lnTo>
                      <a:pt x="2" y="16"/>
                    </a:lnTo>
                    <a:lnTo>
                      <a:pt x="4" y="31"/>
                    </a:lnTo>
                    <a:lnTo>
                      <a:pt x="4" y="57"/>
                    </a:lnTo>
                    <a:lnTo>
                      <a:pt x="2" y="69"/>
                    </a:lnTo>
                    <a:lnTo>
                      <a:pt x="2" y="81"/>
                    </a:lnTo>
                    <a:lnTo>
                      <a:pt x="0" y="95"/>
                    </a:lnTo>
                    <a:lnTo>
                      <a:pt x="0" y="110"/>
                    </a:lnTo>
                    <a:lnTo>
                      <a:pt x="7" y="110"/>
                    </a:lnTo>
                    <a:lnTo>
                      <a:pt x="7" y="107"/>
                    </a:lnTo>
                    <a:lnTo>
                      <a:pt x="12" y="107"/>
                    </a:lnTo>
                    <a:lnTo>
                      <a:pt x="14" y="86"/>
                    </a:lnTo>
                    <a:lnTo>
                      <a:pt x="14" y="31"/>
                    </a:lnTo>
                    <a:lnTo>
                      <a:pt x="12" y="7"/>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3" name="Freeform 5999"/>
              <p:cNvSpPr>
                <a:spLocks/>
              </p:cNvSpPr>
              <p:nvPr/>
            </p:nvSpPr>
            <p:spPr bwMode="auto">
              <a:xfrm>
                <a:off x="9384" y="8769"/>
                <a:ext cx="14" cy="113"/>
              </a:xfrm>
              <a:custGeom>
                <a:avLst/>
                <a:gdLst/>
                <a:ahLst/>
                <a:cxnLst>
                  <a:cxn ang="0">
                    <a:pos x="4" y="19"/>
                  </a:cxn>
                  <a:cxn ang="0">
                    <a:pos x="4" y="60"/>
                  </a:cxn>
                  <a:cxn ang="0">
                    <a:pos x="2" y="71"/>
                  </a:cxn>
                  <a:cxn ang="0">
                    <a:pos x="2" y="83"/>
                  </a:cxn>
                  <a:cxn ang="0">
                    <a:pos x="0" y="98"/>
                  </a:cxn>
                  <a:cxn ang="0">
                    <a:pos x="0" y="112"/>
                  </a:cxn>
                  <a:cxn ang="0">
                    <a:pos x="7" y="112"/>
                  </a:cxn>
                  <a:cxn ang="0">
                    <a:pos x="7" y="110"/>
                  </a:cxn>
                  <a:cxn ang="0">
                    <a:pos x="12" y="110"/>
                  </a:cxn>
                  <a:cxn ang="0">
                    <a:pos x="14" y="88"/>
                  </a:cxn>
                  <a:cxn ang="0">
                    <a:pos x="14" y="7"/>
                  </a:cxn>
                  <a:cxn ang="0">
                    <a:pos x="12" y="7"/>
                  </a:cxn>
                  <a:cxn ang="0">
                    <a:pos x="7" y="4"/>
                  </a:cxn>
                  <a:cxn ang="0">
                    <a:pos x="2" y="0"/>
                  </a:cxn>
                  <a:cxn ang="0">
                    <a:pos x="4" y="19"/>
                  </a:cxn>
                </a:cxnLst>
                <a:rect l="0" t="0" r="r" b="b"/>
                <a:pathLst>
                  <a:path w="14" h="113">
                    <a:moveTo>
                      <a:pt x="4" y="19"/>
                    </a:moveTo>
                    <a:lnTo>
                      <a:pt x="4" y="60"/>
                    </a:lnTo>
                    <a:lnTo>
                      <a:pt x="2" y="71"/>
                    </a:lnTo>
                    <a:lnTo>
                      <a:pt x="2" y="83"/>
                    </a:lnTo>
                    <a:lnTo>
                      <a:pt x="0" y="98"/>
                    </a:lnTo>
                    <a:lnTo>
                      <a:pt x="0" y="112"/>
                    </a:lnTo>
                    <a:lnTo>
                      <a:pt x="7" y="112"/>
                    </a:lnTo>
                    <a:lnTo>
                      <a:pt x="7" y="110"/>
                    </a:lnTo>
                    <a:lnTo>
                      <a:pt x="12" y="110"/>
                    </a:lnTo>
                    <a:lnTo>
                      <a:pt x="14" y="88"/>
                    </a:lnTo>
                    <a:lnTo>
                      <a:pt x="14" y="7"/>
                    </a:lnTo>
                    <a:lnTo>
                      <a:pt x="12" y="7"/>
                    </a:lnTo>
                    <a:lnTo>
                      <a:pt x="7" y="4"/>
                    </a:lnTo>
                    <a:lnTo>
                      <a:pt x="2" y="0"/>
                    </a:lnTo>
                    <a:lnTo>
                      <a:pt x="4" y="1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4" name="Freeform 6000"/>
              <p:cNvSpPr>
                <a:spLocks/>
              </p:cNvSpPr>
              <p:nvPr/>
            </p:nvSpPr>
            <p:spPr bwMode="auto">
              <a:xfrm>
                <a:off x="9381" y="8769"/>
                <a:ext cx="15" cy="113"/>
              </a:xfrm>
              <a:custGeom>
                <a:avLst/>
                <a:gdLst/>
                <a:ahLst/>
                <a:cxnLst>
                  <a:cxn ang="0">
                    <a:pos x="4" y="0"/>
                  </a:cxn>
                  <a:cxn ang="0">
                    <a:pos x="2" y="0"/>
                  </a:cxn>
                  <a:cxn ang="0">
                    <a:pos x="4" y="16"/>
                  </a:cxn>
                  <a:cxn ang="0">
                    <a:pos x="4" y="57"/>
                  </a:cxn>
                  <a:cxn ang="0">
                    <a:pos x="2" y="69"/>
                  </a:cxn>
                  <a:cxn ang="0">
                    <a:pos x="2" y="83"/>
                  </a:cxn>
                  <a:cxn ang="0">
                    <a:pos x="0" y="98"/>
                  </a:cxn>
                  <a:cxn ang="0">
                    <a:pos x="0" y="112"/>
                  </a:cxn>
                  <a:cxn ang="0">
                    <a:pos x="7" y="112"/>
                  </a:cxn>
                  <a:cxn ang="0">
                    <a:pos x="7" y="110"/>
                  </a:cxn>
                  <a:cxn ang="0">
                    <a:pos x="12" y="110"/>
                  </a:cxn>
                  <a:cxn ang="0">
                    <a:pos x="14" y="88"/>
                  </a:cxn>
                  <a:cxn ang="0">
                    <a:pos x="14" y="7"/>
                  </a:cxn>
                  <a:cxn ang="0">
                    <a:pos x="9" y="4"/>
                  </a:cxn>
                  <a:cxn ang="0">
                    <a:pos x="4" y="0"/>
                  </a:cxn>
                </a:cxnLst>
                <a:rect l="0" t="0" r="r" b="b"/>
                <a:pathLst>
                  <a:path w="15" h="113">
                    <a:moveTo>
                      <a:pt x="4" y="0"/>
                    </a:moveTo>
                    <a:lnTo>
                      <a:pt x="2" y="0"/>
                    </a:lnTo>
                    <a:lnTo>
                      <a:pt x="4" y="16"/>
                    </a:lnTo>
                    <a:lnTo>
                      <a:pt x="4" y="57"/>
                    </a:lnTo>
                    <a:lnTo>
                      <a:pt x="2" y="69"/>
                    </a:lnTo>
                    <a:lnTo>
                      <a:pt x="2" y="83"/>
                    </a:lnTo>
                    <a:lnTo>
                      <a:pt x="0" y="98"/>
                    </a:lnTo>
                    <a:lnTo>
                      <a:pt x="0" y="112"/>
                    </a:lnTo>
                    <a:lnTo>
                      <a:pt x="7" y="112"/>
                    </a:lnTo>
                    <a:lnTo>
                      <a:pt x="7" y="110"/>
                    </a:lnTo>
                    <a:lnTo>
                      <a:pt x="12" y="110"/>
                    </a:lnTo>
                    <a:lnTo>
                      <a:pt x="14" y="88"/>
                    </a:lnTo>
                    <a:lnTo>
                      <a:pt x="14" y="7"/>
                    </a:lnTo>
                    <a:lnTo>
                      <a:pt x="9" y="4"/>
                    </a:lnTo>
                    <a:lnTo>
                      <a:pt x="4"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025" name="Group 6001"/>
              <p:cNvGrpSpPr>
                <a:grpSpLocks/>
              </p:cNvGrpSpPr>
              <p:nvPr/>
            </p:nvGrpSpPr>
            <p:grpSpPr bwMode="auto">
              <a:xfrm>
                <a:off x="9379" y="8767"/>
                <a:ext cx="14" cy="115"/>
                <a:chOff x="9379" y="8767"/>
                <a:chExt cx="14" cy="115"/>
              </a:xfrm>
            </p:grpSpPr>
            <p:sp>
              <p:nvSpPr>
                <p:cNvPr id="7026" name="Freeform 6002"/>
                <p:cNvSpPr>
                  <a:spLocks/>
                </p:cNvSpPr>
                <p:nvPr/>
              </p:nvSpPr>
              <p:spPr bwMode="auto">
                <a:xfrm>
                  <a:off x="9379" y="8767"/>
                  <a:ext cx="14" cy="115"/>
                </a:xfrm>
                <a:custGeom>
                  <a:avLst/>
                  <a:gdLst/>
                  <a:ahLst/>
                  <a:cxnLst>
                    <a:cxn ang="0">
                      <a:pos x="4" y="115"/>
                    </a:cxn>
                    <a:cxn ang="0">
                      <a:pos x="7" y="112"/>
                    </a:cxn>
                    <a:cxn ang="0">
                      <a:pos x="12" y="112"/>
                    </a:cxn>
                    <a:cxn ang="0">
                      <a:pos x="14" y="91"/>
                    </a:cxn>
                    <a:cxn ang="0">
                      <a:pos x="14" y="7"/>
                    </a:cxn>
                    <a:cxn ang="0">
                      <a:pos x="12" y="7"/>
                    </a:cxn>
                    <a:cxn ang="0">
                      <a:pos x="7" y="2"/>
                    </a:cxn>
                    <a:cxn ang="0">
                      <a:pos x="2" y="2"/>
                    </a:cxn>
                    <a:cxn ang="0">
                      <a:pos x="4" y="19"/>
                    </a:cxn>
                    <a:cxn ang="0">
                      <a:pos x="4" y="60"/>
                    </a:cxn>
                    <a:cxn ang="0">
                      <a:pos x="2" y="71"/>
                    </a:cxn>
                    <a:cxn ang="0">
                      <a:pos x="2" y="86"/>
                    </a:cxn>
                    <a:cxn ang="0">
                      <a:pos x="0" y="100"/>
                    </a:cxn>
                    <a:cxn ang="0">
                      <a:pos x="0" y="115"/>
                    </a:cxn>
                    <a:cxn ang="0">
                      <a:pos x="4" y="115"/>
                    </a:cxn>
                  </a:cxnLst>
                  <a:rect l="0" t="0" r="r" b="b"/>
                  <a:pathLst>
                    <a:path w="14" h="115">
                      <a:moveTo>
                        <a:pt x="4" y="115"/>
                      </a:moveTo>
                      <a:lnTo>
                        <a:pt x="7" y="112"/>
                      </a:lnTo>
                      <a:lnTo>
                        <a:pt x="12" y="112"/>
                      </a:lnTo>
                      <a:lnTo>
                        <a:pt x="14" y="91"/>
                      </a:lnTo>
                      <a:lnTo>
                        <a:pt x="14" y="7"/>
                      </a:lnTo>
                      <a:lnTo>
                        <a:pt x="12" y="7"/>
                      </a:lnTo>
                      <a:lnTo>
                        <a:pt x="7" y="2"/>
                      </a:lnTo>
                      <a:lnTo>
                        <a:pt x="2" y="2"/>
                      </a:lnTo>
                      <a:lnTo>
                        <a:pt x="4" y="19"/>
                      </a:lnTo>
                      <a:lnTo>
                        <a:pt x="4" y="60"/>
                      </a:lnTo>
                      <a:lnTo>
                        <a:pt x="2" y="71"/>
                      </a:lnTo>
                      <a:lnTo>
                        <a:pt x="2" y="86"/>
                      </a:lnTo>
                      <a:lnTo>
                        <a:pt x="0" y="100"/>
                      </a:lnTo>
                      <a:lnTo>
                        <a:pt x="0" y="115"/>
                      </a:lnTo>
                      <a:lnTo>
                        <a:pt x="4"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7" name="Freeform 6003"/>
                <p:cNvSpPr>
                  <a:spLocks/>
                </p:cNvSpPr>
                <p:nvPr/>
              </p:nvSpPr>
              <p:spPr bwMode="auto">
                <a:xfrm>
                  <a:off x="9379" y="8767"/>
                  <a:ext cx="14" cy="115"/>
                </a:xfrm>
                <a:custGeom>
                  <a:avLst/>
                  <a:gdLst/>
                  <a:ahLst/>
                  <a:cxnLst>
                    <a:cxn ang="0">
                      <a:pos x="2" y="2"/>
                    </a:cxn>
                    <a:cxn ang="0">
                      <a:pos x="2" y="0"/>
                    </a:cxn>
                    <a:cxn ang="0">
                      <a:pos x="2" y="2"/>
                    </a:cxn>
                    <a:cxn ang="0">
                      <a:pos x="2" y="2"/>
                    </a:cxn>
                  </a:cxnLst>
                  <a:rect l="0" t="0" r="r" b="b"/>
                  <a:pathLst>
                    <a:path w="14" h="115">
                      <a:moveTo>
                        <a:pt x="2" y="2"/>
                      </a:moveTo>
                      <a:lnTo>
                        <a:pt x="2" y="0"/>
                      </a:lnTo>
                      <a:lnTo>
                        <a:pt x="2" y="2"/>
                      </a:lnTo>
                      <a:lnTo>
                        <a:pt x="2" y="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028" name="Freeform 6004"/>
              <p:cNvSpPr>
                <a:spLocks/>
              </p:cNvSpPr>
              <p:nvPr/>
            </p:nvSpPr>
            <p:spPr bwMode="auto">
              <a:xfrm>
                <a:off x="9374" y="8767"/>
                <a:ext cx="17" cy="115"/>
              </a:xfrm>
              <a:custGeom>
                <a:avLst/>
                <a:gdLst/>
                <a:ahLst/>
                <a:cxnLst>
                  <a:cxn ang="0">
                    <a:pos x="4" y="86"/>
                  </a:cxn>
                  <a:cxn ang="0">
                    <a:pos x="0" y="115"/>
                  </a:cxn>
                  <a:cxn ang="0">
                    <a:pos x="7" y="115"/>
                  </a:cxn>
                  <a:cxn ang="0">
                    <a:pos x="9" y="112"/>
                  </a:cxn>
                  <a:cxn ang="0">
                    <a:pos x="14" y="112"/>
                  </a:cxn>
                  <a:cxn ang="0">
                    <a:pos x="16" y="88"/>
                  </a:cxn>
                  <a:cxn ang="0">
                    <a:pos x="16" y="7"/>
                  </a:cxn>
                  <a:cxn ang="0">
                    <a:pos x="11" y="2"/>
                  </a:cxn>
                  <a:cxn ang="0">
                    <a:pos x="7" y="2"/>
                  </a:cxn>
                  <a:cxn ang="0">
                    <a:pos x="4" y="0"/>
                  </a:cxn>
                  <a:cxn ang="0">
                    <a:pos x="7" y="16"/>
                  </a:cxn>
                  <a:cxn ang="0">
                    <a:pos x="7" y="60"/>
                  </a:cxn>
                  <a:cxn ang="0">
                    <a:pos x="4" y="71"/>
                  </a:cxn>
                  <a:cxn ang="0">
                    <a:pos x="4" y="86"/>
                  </a:cxn>
                </a:cxnLst>
                <a:rect l="0" t="0" r="r" b="b"/>
                <a:pathLst>
                  <a:path w="17" h="115">
                    <a:moveTo>
                      <a:pt x="4" y="86"/>
                    </a:moveTo>
                    <a:lnTo>
                      <a:pt x="0" y="115"/>
                    </a:lnTo>
                    <a:lnTo>
                      <a:pt x="7" y="115"/>
                    </a:lnTo>
                    <a:lnTo>
                      <a:pt x="9" y="112"/>
                    </a:lnTo>
                    <a:lnTo>
                      <a:pt x="14" y="112"/>
                    </a:lnTo>
                    <a:lnTo>
                      <a:pt x="16" y="88"/>
                    </a:lnTo>
                    <a:lnTo>
                      <a:pt x="16" y="7"/>
                    </a:lnTo>
                    <a:lnTo>
                      <a:pt x="11" y="2"/>
                    </a:lnTo>
                    <a:lnTo>
                      <a:pt x="7" y="2"/>
                    </a:lnTo>
                    <a:lnTo>
                      <a:pt x="4" y="0"/>
                    </a:lnTo>
                    <a:lnTo>
                      <a:pt x="7" y="16"/>
                    </a:lnTo>
                    <a:lnTo>
                      <a:pt x="7" y="60"/>
                    </a:lnTo>
                    <a:lnTo>
                      <a:pt x="4" y="71"/>
                    </a:lnTo>
                    <a:lnTo>
                      <a:pt x="4" y="86"/>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9" name="Freeform 6005"/>
              <p:cNvSpPr>
                <a:spLocks/>
              </p:cNvSpPr>
              <p:nvPr/>
            </p:nvSpPr>
            <p:spPr bwMode="auto">
              <a:xfrm>
                <a:off x="9372" y="8764"/>
                <a:ext cx="16" cy="118"/>
              </a:xfrm>
              <a:custGeom>
                <a:avLst/>
                <a:gdLst/>
                <a:ahLst/>
                <a:cxnLst>
                  <a:cxn ang="0">
                    <a:pos x="4" y="88"/>
                  </a:cxn>
                  <a:cxn ang="0">
                    <a:pos x="0" y="117"/>
                  </a:cxn>
                  <a:cxn ang="0">
                    <a:pos x="7" y="117"/>
                  </a:cxn>
                  <a:cxn ang="0">
                    <a:pos x="9" y="115"/>
                  </a:cxn>
                  <a:cxn ang="0">
                    <a:pos x="14" y="115"/>
                  </a:cxn>
                  <a:cxn ang="0">
                    <a:pos x="16" y="91"/>
                  </a:cxn>
                  <a:cxn ang="0">
                    <a:pos x="16" y="7"/>
                  </a:cxn>
                  <a:cxn ang="0">
                    <a:pos x="14" y="7"/>
                  </a:cxn>
                  <a:cxn ang="0">
                    <a:pos x="9" y="2"/>
                  </a:cxn>
                  <a:cxn ang="0">
                    <a:pos x="4" y="0"/>
                  </a:cxn>
                  <a:cxn ang="0">
                    <a:pos x="7" y="19"/>
                  </a:cxn>
                  <a:cxn ang="0">
                    <a:pos x="7" y="62"/>
                  </a:cxn>
                  <a:cxn ang="0">
                    <a:pos x="4" y="74"/>
                  </a:cxn>
                  <a:cxn ang="0">
                    <a:pos x="4" y="88"/>
                  </a:cxn>
                </a:cxnLst>
                <a:rect l="0" t="0" r="r" b="b"/>
                <a:pathLst>
                  <a:path w="16" h="118">
                    <a:moveTo>
                      <a:pt x="4" y="88"/>
                    </a:moveTo>
                    <a:lnTo>
                      <a:pt x="0" y="117"/>
                    </a:lnTo>
                    <a:lnTo>
                      <a:pt x="7" y="117"/>
                    </a:lnTo>
                    <a:lnTo>
                      <a:pt x="9" y="115"/>
                    </a:lnTo>
                    <a:lnTo>
                      <a:pt x="14" y="115"/>
                    </a:lnTo>
                    <a:lnTo>
                      <a:pt x="16" y="91"/>
                    </a:lnTo>
                    <a:lnTo>
                      <a:pt x="16" y="7"/>
                    </a:lnTo>
                    <a:lnTo>
                      <a:pt x="14" y="7"/>
                    </a:lnTo>
                    <a:lnTo>
                      <a:pt x="9" y="2"/>
                    </a:lnTo>
                    <a:lnTo>
                      <a:pt x="4" y="0"/>
                    </a:lnTo>
                    <a:lnTo>
                      <a:pt x="7" y="19"/>
                    </a:lnTo>
                    <a:lnTo>
                      <a:pt x="7" y="62"/>
                    </a:lnTo>
                    <a:lnTo>
                      <a:pt x="4" y="74"/>
                    </a:lnTo>
                    <a:lnTo>
                      <a:pt x="4" y="88"/>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0" name="Freeform 6006"/>
              <p:cNvSpPr>
                <a:spLocks/>
              </p:cNvSpPr>
              <p:nvPr/>
            </p:nvSpPr>
            <p:spPr bwMode="auto">
              <a:xfrm>
                <a:off x="9369" y="8764"/>
                <a:ext cx="19" cy="118"/>
              </a:xfrm>
              <a:custGeom>
                <a:avLst/>
                <a:gdLst/>
                <a:ahLst/>
                <a:cxnLst>
                  <a:cxn ang="0">
                    <a:pos x="4" y="117"/>
                  </a:cxn>
                  <a:cxn ang="0">
                    <a:pos x="7" y="115"/>
                  </a:cxn>
                  <a:cxn ang="0">
                    <a:pos x="14" y="115"/>
                  </a:cxn>
                  <a:cxn ang="0">
                    <a:pos x="16" y="91"/>
                  </a:cxn>
                  <a:cxn ang="0">
                    <a:pos x="16" y="33"/>
                  </a:cxn>
                  <a:cxn ang="0">
                    <a:pos x="19" y="7"/>
                  </a:cxn>
                  <a:cxn ang="0">
                    <a:pos x="16" y="7"/>
                  </a:cxn>
                  <a:cxn ang="0">
                    <a:pos x="11" y="2"/>
                  </a:cxn>
                  <a:cxn ang="0">
                    <a:pos x="9" y="0"/>
                  </a:cxn>
                  <a:cxn ang="0">
                    <a:pos x="4" y="0"/>
                  </a:cxn>
                  <a:cxn ang="0">
                    <a:pos x="9" y="33"/>
                  </a:cxn>
                  <a:cxn ang="0">
                    <a:pos x="7" y="47"/>
                  </a:cxn>
                  <a:cxn ang="0">
                    <a:pos x="7" y="60"/>
                  </a:cxn>
                  <a:cxn ang="0">
                    <a:pos x="2" y="88"/>
                  </a:cxn>
                  <a:cxn ang="0">
                    <a:pos x="2" y="103"/>
                  </a:cxn>
                  <a:cxn ang="0">
                    <a:pos x="0" y="117"/>
                  </a:cxn>
                  <a:cxn ang="0">
                    <a:pos x="4" y="117"/>
                  </a:cxn>
                </a:cxnLst>
                <a:rect l="0" t="0" r="r" b="b"/>
                <a:pathLst>
                  <a:path w="19" h="118">
                    <a:moveTo>
                      <a:pt x="4" y="117"/>
                    </a:moveTo>
                    <a:lnTo>
                      <a:pt x="7" y="115"/>
                    </a:lnTo>
                    <a:lnTo>
                      <a:pt x="14" y="115"/>
                    </a:lnTo>
                    <a:lnTo>
                      <a:pt x="16" y="91"/>
                    </a:lnTo>
                    <a:lnTo>
                      <a:pt x="16" y="33"/>
                    </a:lnTo>
                    <a:lnTo>
                      <a:pt x="19" y="7"/>
                    </a:lnTo>
                    <a:lnTo>
                      <a:pt x="16" y="7"/>
                    </a:lnTo>
                    <a:lnTo>
                      <a:pt x="11" y="2"/>
                    </a:lnTo>
                    <a:lnTo>
                      <a:pt x="9" y="0"/>
                    </a:lnTo>
                    <a:lnTo>
                      <a:pt x="4" y="0"/>
                    </a:lnTo>
                    <a:lnTo>
                      <a:pt x="9" y="33"/>
                    </a:lnTo>
                    <a:lnTo>
                      <a:pt x="7" y="47"/>
                    </a:lnTo>
                    <a:lnTo>
                      <a:pt x="7" y="60"/>
                    </a:lnTo>
                    <a:lnTo>
                      <a:pt x="2" y="88"/>
                    </a:lnTo>
                    <a:lnTo>
                      <a:pt x="2" y="103"/>
                    </a:lnTo>
                    <a:lnTo>
                      <a:pt x="0" y="117"/>
                    </a:lnTo>
                    <a:lnTo>
                      <a:pt x="4" y="117"/>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1" name="Freeform 6007"/>
              <p:cNvSpPr>
                <a:spLocks/>
              </p:cNvSpPr>
              <p:nvPr/>
            </p:nvSpPr>
            <p:spPr bwMode="auto">
              <a:xfrm>
                <a:off x="9367" y="8762"/>
                <a:ext cx="19" cy="120"/>
              </a:xfrm>
              <a:custGeom>
                <a:avLst/>
                <a:gdLst/>
                <a:ahLst/>
                <a:cxnLst>
                  <a:cxn ang="0">
                    <a:pos x="4" y="0"/>
                  </a:cxn>
                  <a:cxn ang="0">
                    <a:pos x="7" y="19"/>
                  </a:cxn>
                  <a:cxn ang="0">
                    <a:pos x="9" y="33"/>
                  </a:cxn>
                  <a:cxn ang="0">
                    <a:pos x="9" y="47"/>
                  </a:cxn>
                  <a:cxn ang="0">
                    <a:pos x="4" y="76"/>
                  </a:cxn>
                  <a:cxn ang="0">
                    <a:pos x="2" y="88"/>
                  </a:cxn>
                  <a:cxn ang="0">
                    <a:pos x="2" y="105"/>
                  </a:cxn>
                  <a:cxn ang="0">
                    <a:pos x="0" y="120"/>
                  </a:cxn>
                  <a:cxn ang="0">
                    <a:pos x="4" y="120"/>
                  </a:cxn>
                  <a:cxn ang="0">
                    <a:pos x="7" y="117"/>
                  </a:cxn>
                  <a:cxn ang="0">
                    <a:pos x="14" y="117"/>
                  </a:cxn>
                  <a:cxn ang="0">
                    <a:pos x="16" y="93"/>
                  </a:cxn>
                  <a:cxn ang="0">
                    <a:pos x="16" y="36"/>
                  </a:cxn>
                  <a:cxn ang="0">
                    <a:pos x="19" y="9"/>
                  </a:cxn>
                  <a:cxn ang="0">
                    <a:pos x="14" y="4"/>
                  </a:cxn>
                  <a:cxn ang="0">
                    <a:pos x="9" y="2"/>
                  </a:cxn>
                  <a:cxn ang="0">
                    <a:pos x="4" y="0"/>
                  </a:cxn>
                </a:cxnLst>
                <a:rect l="0" t="0" r="r" b="b"/>
                <a:pathLst>
                  <a:path w="19" h="120">
                    <a:moveTo>
                      <a:pt x="4" y="0"/>
                    </a:moveTo>
                    <a:lnTo>
                      <a:pt x="7" y="19"/>
                    </a:lnTo>
                    <a:lnTo>
                      <a:pt x="9" y="33"/>
                    </a:lnTo>
                    <a:lnTo>
                      <a:pt x="9" y="47"/>
                    </a:lnTo>
                    <a:lnTo>
                      <a:pt x="4" y="76"/>
                    </a:lnTo>
                    <a:lnTo>
                      <a:pt x="2" y="88"/>
                    </a:lnTo>
                    <a:lnTo>
                      <a:pt x="2" y="105"/>
                    </a:lnTo>
                    <a:lnTo>
                      <a:pt x="0" y="120"/>
                    </a:lnTo>
                    <a:lnTo>
                      <a:pt x="4" y="120"/>
                    </a:lnTo>
                    <a:lnTo>
                      <a:pt x="7" y="117"/>
                    </a:lnTo>
                    <a:lnTo>
                      <a:pt x="14" y="117"/>
                    </a:lnTo>
                    <a:lnTo>
                      <a:pt x="16" y="93"/>
                    </a:lnTo>
                    <a:lnTo>
                      <a:pt x="16" y="36"/>
                    </a:lnTo>
                    <a:lnTo>
                      <a:pt x="19" y="9"/>
                    </a:lnTo>
                    <a:lnTo>
                      <a:pt x="14" y="4"/>
                    </a:lnTo>
                    <a:lnTo>
                      <a:pt x="9" y="2"/>
                    </a:lnTo>
                    <a:lnTo>
                      <a:pt x="4"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2" name="Freeform 6008"/>
              <p:cNvSpPr>
                <a:spLocks/>
              </p:cNvSpPr>
              <p:nvPr/>
            </p:nvSpPr>
            <p:spPr bwMode="auto">
              <a:xfrm>
                <a:off x="9364" y="8762"/>
                <a:ext cx="20" cy="120"/>
              </a:xfrm>
              <a:custGeom>
                <a:avLst/>
                <a:gdLst/>
                <a:ahLst/>
                <a:cxnLst>
                  <a:cxn ang="0">
                    <a:pos x="9" y="16"/>
                  </a:cxn>
                  <a:cxn ang="0">
                    <a:pos x="9" y="47"/>
                  </a:cxn>
                  <a:cxn ang="0">
                    <a:pos x="4" y="76"/>
                  </a:cxn>
                  <a:cxn ang="0">
                    <a:pos x="2" y="88"/>
                  </a:cxn>
                  <a:cxn ang="0">
                    <a:pos x="2" y="105"/>
                  </a:cxn>
                  <a:cxn ang="0">
                    <a:pos x="0" y="120"/>
                  </a:cxn>
                  <a:cxn ang="0">
                    <a:pos x="4" y="120"/>
                  </a:cxn>
                  <a:cxn ang="0">
                    <a:pos x="7" y="117"/>
                  </a:cxn>
                  <a:cxn ang="0">
                    <a:pos x="11" y="117"/>
                  </a:cxn>
                  <a:cxn ang="0">
                    <a:pos x="14" y="115"/>
                  </a:cxn>
                  <a:cxn ang="0">
                    <a:pos x="16" y="93"/>
                  </a:cxn>
                  <a:cxn ang="0">
                    <a:pos x="16" y="33"/>
                  </a:cxn>
                  <a:cxn ang="0">
                    <a:pos x="19" y="7"/>
                  </a:cxn>
                  <a:cxn ang="0">
                    <a:pos x="16" y="4"/>
                  </a:cxn>
                  <a:cxn ang="0">
                    <a:pos x="11" y="2"/>
                  </a:cxn>
                  <a:cxn ang="0">
                    <a:pos x="7" y="0"/>
                  </a:cxn>
                  <a:cxn ang="0">
                    <a:pos x="9" y="16"/>
                  </a:cxn>
                </a:cxnLst>
                <a:rect l="0" t="0" r="r" b="b"/>
                <a:pathLst>
                  <a:path w="20" h="120">
                    <a:moveTo>
                      <a:pt x="9" y="16"/>
                    </a:moveTo>
                    <a:lnTo>
                      <a:pt x="9" y="47"/>
                    </a:lnTo>
                    <a:lnTo>
                      <a:pt x="4" y="76"/>
                    </a:lnTo>
                    <a:lnTo>
                      <a:pt x="2" y="88"/>
                    </a:lnTo>
                    <a:lnTo>
                      <a:pt x="2" y="105"/>
                    </a:lnTo>
                    <a:lnTo>
                      <a:pt x="0" y="120"/>
                    </a:lnTo>
                    <a:lnTo>
                      <a:pt x="4" y="120"/>
                    </a:lnTo>
                    <a:lnTo>
                      <a:pt x="7" y="117"/>
                    </a:lnTo>
                    <a:lnTo>
                      <a:pt x="11" y="117"/>
                    </a:lnTo>
                    <a:lnTo>
                      <a:pt x="14" y="115"/>
                    </a:lnTo>
                    <a:lnTo>
                      <a:pt x="16" y="93"/>
                    </a:lnTo>
                    <a:lnTo>
                      <a:pt x="16" y="33"/>
                    </a:lnTo>
                    <a:lnTo>
                      <a:pt x="19" y="7"/>
                    </a:lnTo>
                    <a:lnTo>
                      <a:pt x="16" y="4"/>
                    </a:lnTo>
                    <a:lnTo>
                      <a:pt x="11" y="2"/>
                    </a:lnTo>
                    <a:lnTo>
                      <a:pt x="7" y="0"/>
                    </a:lnTo>
                    <a:lnTo>
                      <a:pt x="9" y="16"/>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3" name="Freeform 6009"/>
              <p:cNvSpPr>
                <a:spLocks/>
              </p:cNvSpPr>
              <p:nvPr/>
            </p:nvSpPr>
            <p:spPr bwMode="auto">
              <a:xfrm>
                <a:off x="9362" y="8760"/>
                <a:ext cx="19" cy="122"/>
              </a:xfrm>
              <a:custGeom>
                <a:avLst/>
                <a:gdLst/>
                <a:ahLst/>
                <a:cxnLst>
                  <a:cxn ang="0">
                    <a:pos x="14" y="117"/>
                  </a:cxn>
                  <a:cxn ang="0">
                    <a:pos x="16" y="96"/>
                  </a:cxn>
                  <a:cxn ang="0">
                    <a:pos x="16" y="36"/>
                  </a:cxn>
                  <a:cxn ang="0">
                    <a:pos x="19" y="9"/>
                  </a:cxn>
                  <a:cxn ang="0">
                    <a:pos x="7" y="0"/>
                  </a:cxn>
                  <a:cxn ang="0">
                    <a:pos x="9" y="19"/>
                  </a:cxn>
                  <a:cxn ang="0">
                    <a:pos x="9" y="50"/>
                  </a:cxn>
                  <a:cxn ang="0">
                    <a:pos x="7" y="64"/>
                  </a:cxn>
                  <a:cxn ang="0">
                    <a:pos x="4" y="76"/>
                  </a:cxn>
                  <a:cxn ang="0">
                    <a:pos x="2" y="91"/>
                  </a:cxn>
                  <a:cxn ang="0">
                    <a:pos x="2" y="107"/>
                  </a:cxn>
                  <a:cxn ang="0">
                    <a:pos x="0" y="122"/>
                  </a:cxn>
                  <a:cxn ang="0">
                    <a:pos x="14" y="117"/>
                  </a:cxn>
                </a:cxnLst>
                <a:rect l="0" t="0" r="r" b="b"/>
                <a:pathLst>
                  <a:path w="19" h="122">
                    <a:moveTo>
                      <a:pt x="14" y="117"/>
                    </a:moveTo>
                    <a:lnTo>
                      <a:pt x="16" y="96"/>
                    </a:lnTo>
                    <a:lnTo>
                      <a:pt x="16" y="36"/>
                    </a:lnTo>
                    <a:lnTo>
                      <a:pt x="19" y="9"/>
                    </a:lnTo>
                    <a:lnTo>
                      <a:pt x="7" y="0"/>
                    </a:lnTo>
                    <a:lnTo>
                      <a:pt x="9" y="19"/>
                    </a:lnTo>
                    <a:lnTo>
                      <a:pt x="9" y="50"/>
                    </a:lnTo>
                    <a:lnTo>
                      <a:pt x="7" y="64"/>
                    </a:lnTo>
                    <a:lnTo>
                      <a:pt x="4" y="76"/>
                    </a:lnTo>
                    <a:lnTo>
                      <a:pt x="2" y="91"/>
                    </a:lnTo>
                    <a:lnTo>
                      <a:pt x="2" y="107"/>
                    </a:lnTo>
                    <a:lnTo>
                      <a:pt x="0" y="122"/>
                    </a:lnTo>
                    <a:lnTo>
                      <a:pt x="14" y="11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4" name="Freeform 6010"/>
              <p:cNvSpPr>
                <a:spLocks/>
              </p:cNvSpPr>
              <p:nvPr/>
            </p:nvSpPr>
            <p:spPr bwMode="auto">
              <a:xfrm>
                <a:off x="9170" y="8887"/>
                <a:ext cx="158" cy="12"/>
              </a:xfrm>
              <a:custGeom>
                <a:avLst/>
                <a:gdLst/>
                <a:ahLst/>
                <a:cxnLst>
                  <a:cxn ang="0">
                    <a:pos x="4" y="2"/>
                  </a:cxn>
                  <a:cxn ang="0">
                    <a:pos x="7" y="4"/>
                  </a:cxn>
                  <a:cxn ang="0">
                    <a:pos x="14" y="4"/>
                  </a:cxn>
                  <a:cxn ang="0">
                    <a:pos x="16" y="7"/>
                  </a:cxn>
                  <a:cxn ang="0">
                    <a:pos x="28" y="7"/>
                  </a:cxn>
                  <a:cxn ang="0">
                    <a:pos x="33" y="9"/>
                  </a:cxn>
                  <a:cxn ang="0">
                    <a:pos x="45" y="9"/>
                  </a:cxn>
                  <a:cxn ang="0">
                    <a:pos x="50" y="11"/>
                  </a:cxn>
                  <a:cxn ang="0">
                    <a:pos x="110" y="11"/>
                  </a:cxn>
                  <a:cxn ang="0">
                    <a:pos x="115" y="9"/>
                  </a:cxn>
                  <a:cxn ang="0">
                    <a:pos x="122" y="9"/>
                  </a:cxn>
                  <a:cxn ang="0">
                    <a:pos x="136" y="7"/>
                  </a:cxn>
                  <a:cxn ang="0">
                    <a:pos x="158" y="4"/>
                  </a:cxn>
                  <a:cxn ang="0">
                    <a:pos x="139" y="2"/>
                  </a:cxn>
                  <a:cxn ang="0">
                    <a:pos x="122" y="2"/>
                  </a:cxn>
                  <a:cxn ang="0">
                    <a:pos x="110" y="4"/>
                  </a:cxn>
                  <a:cxn ang="0">
                    <a:pos x="91" y="4"/>
                  </a:cxn>
                  <a:cxn ang="0">
                    <a:pos x="84" y="7"/>
                  </a:cxn>
                  <a:cxn ang="0">
                    <a:pos x="40" y="7"/>
                  </a:cxn>
                  <a:cxn ang="0">
                    <a:pos x="33" y="4"/>
                  </a:cxn>
                  <a:cxn ang="0">
                    <a:pos x="21" y="4"/>
                  </a:cxn>
                  <a:cxn ang="0">
                    <a:pos x="7" y="0"/>
                  </a:cxn>
                  <a:cxn ang="0">
                    <a:pos x="0" y="0"/>
                  </a:cxn>
                  <a:cxn ang="0">
                    <a:pos x="0" y="2"/>
                  </a:cxn>
                  <a:cxn ang="0">
                    <a:pos x="4" y="2"/>
                  </a:cxn>
                </a:cxnLst>
                <a:rect l="0" t="0" r="r" b="b"/>
                <a:pathLst>
                  <a:path w="158" h="12">
                    <a:moveTo>
                      <a:pt x="4" y="2"/>
                    </a:moveTo>
                    <a:lnTo>
                      <a:pt x="7" y="4"/>
                    </a:lnTo>
                    <a:lnTo>
                      <a:pt x="14" y="4"/>
                    </a:lnTo>
                    <a:lnTo>
                      <a:pt x="16" y="7"/>
                    </a:lnTo>
                    <a:lnTo>
                      <a:pt x="28" y="7"/>
                    </a:lnTo>
                    <a:lnTo>
                      <a:pt x="33" y="9"/>
                    </a:lnTo>
                    <a:lnTo>
                      <a:pt x="45" y="9"/>
                    </a:lnTo>
                    <a:lnTo>
                      <a:pt x="50" y="11"/>
                    </a:lnTo>
                    <a:lnTo>
                      <a:pt x="110" y="11"/>
                    </a:lnTo>
                    <a:lnTo>
                      <a:pt x="115" y="9"/>
                    </a:lnTo>
                    <a:lnTo>
                      <a:pt x="122" y="9"/>
                    </a:lnTo>
                    <a:lnTo>
                      <a:pt x="136" y="7"/>
                    </a:lnTo>
                    <a:lnTo>
                      <a:pt x="158" y="4"/>
                    </a:lnTo>
                    <a:lnTo>
                      <a:pt x="139" y="2"/>
                    </a:lnTo>
                    <a:lnTo>
                      <a:pt x="122" y="2"/>
                    </a:lnTo>
                    <a:lnTo>
                      <a:pt x="110" y="4"/>
                    </a:lnTo>
                    <a:lnTo>
                      <a:pt x="91" y="4"/>
                    </a:lnTo>
                    <a:lnTo>
                      <a:pt x="84" y="7"/>
                    </a:lnTo>
                    <a:lnTo>
                      <a:pt x="40" y="7"/>
                    </a:lnTo>
                    <a:lnTo>
                      <a:pt x="33" y="4"/>
                    </a:lnTo>
                    <a:lnTo>
                      <a:pt x="21" y="4"/>
                    </a:lnTo>
                    <a:lnTo>
                      <a:pt x="7" y="0"/>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5" name="Freeform 6011"/>
              <p:cNvSpPr>
                <a:spLocks/>
              </p:cNvSpPr>
              <p:nvPr/>
            </p:nvSpPr>
            <p:spPr bwMode="auto">
              <a:xfrm>
                <a:off x="9216" y="8899"/>
                <a:ext cx="60" cy="17"/>
              </a:xfrm>
              <a:custGeom>
                <a:avLst/>
                <a:gdLst/>
                <a:ahLst/>
                <a:cxnLst>
                  <a:cxn ang="0">
                    <a:pos x="52" y="12"/>
                  </a:cxn>
                  <a:cxn ang="0">
                    <a:pos x="45" y="9"/>
                  </a:cxn>
                  <a:cxn ang="0">
                    <a:pos x="43" y="4"/>
                  </a:cxn>
                  <a:cxn ang="0">
                    <a:pos x="43" y="0"/>
                  </a:cxn>
                  <a:cxn ang="0">
                    <a:pos x="31" y="2"/>
                  </a:cxn>
                  <a:cxn ang="0">
                    <a:pos x="7" y="2"/>
                  </a:cxn>
                  <a:cxn ang="0">
                    <a:pos x="0" y="0"/>
                  </a:cxn>
                  <a:cxn ang="0">
                    <a:pos x="2" y="4"/>
                  </a:cxn>
                  <a:cxn ang="0">
                    <a:pos x="14" y="12"/>
                  </a:cxn>
                  <a:cxn ang="0">
                    <a:pos x="21" y="12"/>
                  </a:cxn>
                  <a:cxn ang="0">
                    <a:pos x="36" y="14"/>
                  </a:cxn>
                  <a:cxn ang="0">
                    <a:pos x="47" y="16"/>
                  </a:cxn>
                  <a:cxn ang="0">
                    <a:pos x="60" y="16"/>
                  </a:cxn>
                  <a:cxn ang="0">
                    <a:pos x="52" y="12"/>
                  </a:cxn>
                </a:cxnLst>
                <a:rect l="0" t="0" r="r" b="b"/>
                <a:pathLst>
                  <a:path w="60" h="17">
                    <a:moveTo>
                      <a:pt x="52" y="12"/>
                    </a:moveTo>
                    <a:lnTo>
                      <a:pt x="45" y="9"/>
                    </a:lnTo>
                    <a:lnTo>
                      <a:pt x="43" y="4"/>
                    </a:lnTo>
                    <a:lnTo>
                      <a:pt x="43" y="0"/>
                    </a:lnTo>
                    <a:lnTo>
                      <a:pt x="31" y="2"/>
                    </a:lnTo>
                    <a:lnTo>
                      <a:pt x="7" y="2"/>
                    </a:lnTo>
                    <a:lnTo>
                      <a:pt x="0" y="0"/>
                    </a:lnTo>
                    <a:lnTo>
                      <a:pt x="2" y="4"/>
                    </a:lnTo>
                    <a:lnTo>
                      <a:pt x="14" y="12"/>
                    </a:lnTo>
                    <a:lnTo>
                      <a:pt x="21" y="12"/>
                    </a:lnTo>
                    <a:lnTo>
                      <a:pt x="36" y="14"/>
                    </a:lnTo>
                    <a:lnTo>
                      <a:pt x="47" y="16"/>
                    </a:lnTo>
                    <a:lnTo>
                      <a:pt x="60" y="16"/>
                    </a:lnTo>
                    <a:lnTo>
                      <a:pt x="52" y="1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6" name="Freeform 6012"/>
              <p:cNvSpPr>
                <a:spLocks/>
              </p:cNvSpPr>
              <p:nvPr/>
            </p:nvSpPr>
            <p:spPr bwMode="auto">
              <a:xfrm>
                <a:off x="9204" y="8913"/>
                <a:ext cx="105" cy="24"/>
              </a:xfrm>
              <a:custGeom>
                <a:avLst/>
                <a:gdLst/>
                <a:ahLst/>
                <a:cxnLst>
                  <a:cxn ang="0">
                    <a:pos x="0" y="11"/>
                  </a:cxn>
                  <a:cxn ang="0">
                    <a:pos x="2" y="14"/>
                  </a:cxn>
                  <a:cxn ang="0">
                    <a:pos x="7" y="16"/>
                  </a:cxn>
                  <a:cxn ang="0">
                    <a:pos x="9" y="16"/>
                  </a:cxn>
                  <a:cxn ang="0">
                    <a:pos x="14" y="19"/>
                  </a:cxn>
                  <a:cxn ang="0">
                    <a:pos x="23" y="19"/>
                  </a:cxn>
                  <a:cxn ang="0">
                    <a:pos x="28" y="21"/>
                  </a:cxn>
                  <a:cxn ang="0">
                    <a:pos x="40" y="21"/>
                  </a:cxn>
                  <a:cxn ang="0">
                    <a:pos x="45" y="23"/>
                  </a:cxn>
                  <a:cxn ang="0">
                    <a:pos x="81" y="23"/>
                  </a:cxn>
                  <a:cxn ang="0">
                    <a:pos x="105" y="21"/>
                  </a:cxn>
                  <a:cxn ang="0">
                    <a:pos x="96" y="16"/>
                  </a:cxn>
                  <a:cxn ang="0">
                    <a:pos x="93" y="16"/>
                  </a:cxn>
                  <a:cxn ang="0">
                    <a:pos x="88" y="14"/>
                  </a:cxn>
                  <a:cxn ang="0">
                    <a:pos x="86" y="11"/>
                  </a:cxn>
                  <a:cxn ang="0">
                    <a:pos x="81" y="9"/>
                  </a:cxn>
                  <a:cxn ang="0">
                    <a:pos x="79" y="7"/>
                  </a:cxn>
                  <a:cxn ang="0">
                    <a:pos x="74" y="4"/>
                  </a:cxn>
                  <a:cxn ang="0">
                    <a:pos x="52" y="4"/>
                  </a:cxn>
                  <a:cxn ang="0">
                    <a:pos x="48" y="2"/>
                  </a:cxn>
                  <a:cxn ang="0">
                    <a:pos x="36" y="2"/>
                  </a:cxn>
                  <a:cxn ang="0">
                    <a:pos x="33" y="0"/>
                  </a:cxn>
                  <a:cxn ang="0">
                    <a:pos x="23" y="0"/>
                  </a:cxn>
                  <a:cxn ang="0">
                    <a:pos x="12" y="2"/>
                  </a:cxn>
                  <a:cxn ang="0">
                    <a:pos x="2" y="7"/>
                  </a:cxn>
                  <a:cxn ang="0">
                    <a:pos x="0" y="11"/>
                  </a:cxn>
                </a:cxnLst>
                <a:rect l="0" t="0" r="r" b="b"/>
                <a:pathLst>
                  <a:path w="105" h="24">
                    <a:moveTo>
                      <a:pt x="0" y="11"/>
                    </a:moveTo>
                    <a:lnTo>
                      <a:pt x="2" y="14"/>
                    </a:lnTo>
                    <a:lnTo>
                      <a:pt x="7" y="16"/>
                    </a:lnTo>
                    <a:lnTo>
                      <a:pt x="9" y="16"/>
                    </a:lnTo>
                    <a:lnTo>
                      <a:pt x="14" y="19"/>
                    </a:lnTo>
                    <a:lnTo>
                      <a:pt x="23" y="19"/>
                    </a:lnTo>
                    <a:lnTo>
                      <a:pt x="28" y="21"/>
                    </a:lnTo>
                    <a:lnTo>
                      <a:pt x="40" y="21"/>
                    </a:lnTo>
                    <a:lnTo>
                      <a:pt x="45" y="23"/>
                    </a:lnTo>
                    <a:lnTo>
                      <a:pt x="81" y="23"/>
                    </a:lnTo>
                    <a:lnTo>
                      <a:pt x="105" y="21"/>
                    </a:lnTo>
                    <a:lnTo>
                      <a:pt x="96" y="16"/>
                    </a:lnTo>
                    <a:lnTo>
                      <a:pt x="93" y="16"/>
                    </a:lnTo>
                    <a:lnTo>
                      <a:pt x="88" y="14"/>
                    </a:lnTo>
                    <a:lnTo>
                      <a:pt x="86" y="11"/>
                    </a:lnTo>
                    <a:lnTo>
                      <a:pt x="81" y="9"/>
                    </a:lnTo>
                    <a:lnTo>
                      <a:pt x="79" y="7"/>
                    </a:lnTo>
                    <a:lnTo>
                      <a:pt x="74" y="4"/>
                    </a:lnTo>
                    <a:lnTo>
                      <a:pt x="52" y="4"/>
                    </a:lnTo>
                    <a:lnTo>
                      <a:pt x="48" y="2"/>
                    </a:lnTo>
                    <a:lnTo>
                      <a:pt x="36" y="2"/>
                    </a:lnTo>
                    <a:lnTo>
                      <a:pt x="33" y="0"/>
                    </a:lnTo>
                    <a:lnTo>
                      <a:pt x="23" y="0"/>
                    </a:lnTo>
                    <a:lnTo>
                      <a:pt x="12" y="2"/>
                    </a:lnTo>
                    <a:lnTo>
                      <a:pt x="2" y="7"/>
                    </a:lnTo>
                    <a:lnTo>
                      <a:pt x="0" y="1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7" name="Freeform 6013"/>
              <p:cNvSpPr>
                <a:spLocks/>
              </p:cNvSpPr>
              <p:nvPr/>
            </p:nvSpPr>
            <p:spPr bwMode="auto">
              <a:xfrm>
                <a:off x="9216" y="8899"/>
                <a:ext cx="40" cy="14"/>
              </a:xfrm>
              <a:custGeom>
                <a:avLst/>
                <a:gdLst/>
                <a:ahLst/>
                <a:cxnLst>
                  <a:cxn ang="0">
                    <a:pos x="26" y="2"/>
                  </a:cxn>
                  <a:cxn ang="0">
                    <a:pos x="19" y="2"/>
                  </a:cxn>
                  <a:cxn ang="0">
                    <a:pos x="0" y="0"/>
                  </a:cxn>
                  <a:cxn ang="0">
                    <a:pos x="4" y="4"/>
                  </a:cxn>
                  <a:cxn ang="0">
                    <a:pos x="7" y="4"/>
                  </a:cxn>
                  <a:cxn ang="0">
                    <a:pos x="11" y="9"/>
                  </a:cxn>
                  <a:cxn ang="0">
                    <a:pos x="16" y="12"/>
                  </a:cxn>
                  <a:cxn ang="0">
                    <a:pos x="21" y="12"/>
                  </a:cxn>
                  <a:cxn ang="0">
                    <a:pos x="23" y="14"/>
                  </a:cxn>
                  <a:cxn ang="0">
                    <a:pos x="40" y="14"/>
                  </a:cxn>
                  <a:cxn ang="0">
                    <a:pos x="36" y="12"/>
                  </a:cxn>
                  <a:cxn ang="0">
                    <a:pos x="33" y="9"/>
                  </a:cxn>
                  <a:cxn ang="0">
                    <a:pos x="26" y="2"/>
                  </a:cxn>
                </a:cxnLst>
                <a:rect l="0" t="0" r="r" b="b"/>
                <a:pathLst>
                  <a:path w="40" h="14">
                    <a:moveTo>
                      <a:pt x="26" y="2"/>
                    </a:moveTo>
                    <a:lnTo>
                      <a:pt x="19" y="2"/>
                    </a:lnTo>
                    <a:lnTo>
                      <a:pt x="0" y="0"/>
                    </a:lnTo>
                    <a:lnTo>
                      <a:pt x="4" y="4"/>
                    </a:lnTo>
                    <a:lnTo>
                      <a:pt x="7" y="4"/>
                    </a:lnTo>
                    <a:lnTo>
                      <a:pt x="11" y="9"/>
                    </a:lnTo>
                    <a:lnTo>
                      <a:pt x="16" y="12"/>
                    </a:lnTo>
                    <a:lnTo>
                      <a:pt x="21" y="12"/>
                    </a:lnTo>
                    <a:lnTo>
                      <a:pt x="23" y="14"/>
                    </a:lnTo>
                    <a:lnTo>
                      <a:pt x="40" y="14"/>
                    </a:lnTo>
                    <a:lnTo>
                      <a:pt x="36" y="12"/>
                    </a:lnTo>
                    <a:lnTo>
                      <a:pt x="33" y="9"/>
                    </a:lnTo>
                    <a:lnTo>
                      <a:pt x="26"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8" name="Freeform 6014"/>
              <p:cNvSpPr>
                <a:spLocks/>
              </p:cNvSpPr>
              <p:nvPr/>
            </p:nvSpPr>
            <p:spPr bwMode="auto">
              <a:xfrm>
                <a:off x="9201" y="8911"/>
                <a:ext cx="84" cy="26"/>
              </a:xfrm>
              <a:custGeom>
                <a:avLst/>
                <a:gdLst/>
                <a:ahLst/>
                <a:cxnLst>
                  <a:cxn ang="0">
                    <a:pos x="4" y="16"/>
                  </a:cxn>
                  <a:cxn ang="0">
                    <a:pos x="9" y="19"/>
                  </a:cxn>
                  <a:cxn ang="0">
                    <a:pos x="14" y="19"/>
                  </a:cxn>
                  <a:cxn ang="0">
                    <a:pos x="19" y="21"/>
                  </a:cxn>
                  <a:cxn ang="0">
                    <a:pos x="23" y="21"/>
                  </a:cxn>
                  <a:cxn ang="0">
                    <a:pos x="28" y="23"/>
                  </a:cxn>
                  <a:cxn ang="0">
                    <a:pos x="43" y="23"/>
                  </a:cxn>
                  <a:cxn ang="0">
                    <a:pos x="48" y="26"/>
                  </a:cxn>
                  <a:cxn ang="0">
                    <a:pos x="83" y="26"/>
                  </a:cxn>
                  <a:cxn ang="0">
                    <a:pos x="74" y="19"/>
                  </a:cxn>
                  <a:cxn ang="0">
                    <a:pos x="64" y="4"/>
                  </a:cxn>
                  <a:cxn ang="0">
                    <a:pos x="50" y="4"/>
                  </a:cxn>
                  <a:cxn ang="0">
                    <a:pos x="31" y="2"/>
                  </a:cxn>
                  <a:cxn ang="0">
                    <a:pos x="23" y="0"/>
                  </a:cxn>
                  <a:cxn ang="0">
                    <a:pos x="12" y="4"/>
                  </a:cxn>
                  <a:cxn ang="0">
                    <a:pos x="0" y="12"/>
                  </a:cxn>
                  <a:cxn ang="0">
                    <a:pos x="4" y="16"/>
                  </a:cxn>
                </a:cxnLst>
                <a:rect l="0" t="0" r="r" b="b"/>
                <a:pathLst>
                  <a:path w="84" h="26">
                    <a:moveTo>
                      <a:pt x="4" y="16"/>
                    </a:moveTo>
                    <a:lnTo>
                      <a:pt x="9" y="19"/>
                    </a:lnTo>
                    <a:lnTo>
                      <a:pt x="14" y="19"/>
                    </a:lnTo>
                    <a:lnTo>
                      <a:pt x="19" y="21"/>
                    </a:lnTo>
                    <a:lnTo>
                      <a:pt x="23" y="21"/>
                    </a:lnTo>
                    <a:lnTo>
                      <a:pt x="28" y="23"/>
                    </a:lnTo>
                    <a:lnTo>
                      <a:pt x="43" y="23"/>
                    </a:lnTo>
                    <a:lnTo>
                      <a:pt x="48" y="26"/>
                    </a:lnTo>
                    <a:lnTo>
                      <a:pt x="83" y="26"/>
                    </a:lnTo>
                    <a:lnTo>
                      <a:pt x="74" y="19"/>
                    </a:lnTo>
                    <a:lnTo>
                      <a:pt x="64" y="4"/>
                    </a:lnTo>
                    <a:lnTo>
                      <a:pt x="50" y="4"/>
                    </a:lnTo>
                    <a:lnTo>
                      <a:pt x="31" y="2"/>
                    </a:lnTo>
                    <a:lnTo>
                      <a:pt x="23" y="0"/>
                    </a:lnTo>
                    <a:lnTo>
                      <a:pt x="12" y="4"/>
                    </a:lnTo>
                    <a:lnTo>
                      <a:pt x="0" y="12"/>
                    </a:lnTo>
                    <a:lnTo>
                      <a:pt x="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9" name="Freeform 6015"/>
              <p:cNvSpPr>
                <a:spLocks/>
              </p:cNvSpPr>
              <p:nvPr/>
            </p:nvSpPr>
            <p:spPr bwMode="auto">
              <a:xfrm>
                <a:off x="9120" y="8815"/>
                <a:ext cx="26" cy="5"/>
              </a:xfrm>
              <a:custGeom>
                <a:avLst/>
                <a:gdLst/>
                <a:ahLst/>
                <a:cxnLst>
                  <a:cxn ang="0">
                    <a:pos x="16" y="0"/>
                  </a:cxn>
                  <a:cxn ang="0">
                    <a:pos x="9" y="0"/>
                  </a:cxn>
                  <a:cxn ang="0">
                    <a:pos x="9" y="2"/>
                  </a:cxn>
                  <a:cxn ang="0">
                    <a:pos x="0" y="2"/>
                  </a:cxn>
                  <a:cxn ang="0">
                    <a:pos x="0" y="4"/>
                  </a:cxn>
                  <a:cxn ang="0">
                    <a:pos x="26" y="4"/>
                  </a:cxn>
                  <a:cxn ang="0">
                    <a:pos x="26" y="2"/>
                  </a:cxn>
                  <a:cxn ang="0">
                    <a:pos x="16" y="2"/>
                  </a:cxn>
                  <a:cxn ang="0">
                    <a:pos x="16" y="0"/>
                  </a:cxn>
                </a:cxnLst>
                <a:rect l="0" t="0" r="r" b="b"/>
                <a:pathLst>
                  <a:path w="26" h="5">
                    <a:moveTo>
                      <a:pt x="16" y="0"/>
                    </a:moveTo>
                    <a:lnTo>
                      <a:pt x="9" y="0"/>
                    </a:lnTo>
                    <a:lnTo>
                      <a:pt x="9" y="2"/>
                    </a:lnTo>
                    <a:lnTo>
                      <a:pt x="0" y="2"/>
                    </a:lnTo>
                    <a:lnTo>
                      <a:pt x="0" y="4"/>
                    </a:lnTo>
                    <a:lnTo>
                      <a:pt x="26" y="4"/>
                    </a:lnTo>
                    <a:lnTo>
                      <a:pt x="26" y="2"/>
                    </a:lnTo>
                    <a:lnTo>
                      <a:pt x="16" y="2"/>
                    </a:lnTo>
                    <a:lnTo>
                      <a:pt x="16"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0" name="Freeform 6016"/>
              <p:cNvSpPr>
                <a:spLocks/>
              </p:cNvSpPr>
              <p:nvPr/>
            </p:nvSpPr>
            <p:spPr bwMode="auto">
              <a:xfrm>
                <a:off x="9117" y="8827"/>
                <a:ext cx="31" cy="74"/>
              </a:xfrm>
              <a:custGeom>
                <a:avLst/>
                <a:gdLst/>
                <a:ahLst/>
                <a:cxnLst>
                  <a:cxn ang="0">
                    <a:pos x="28" y="55"/>
                  </a:cxn>
                  <a:cxn ang="0">
                    <a:pos x="26" y="38"/>
                  </a:cxn>
                  <a:cxn ang="0">
                    <a:pos x="26" y="4"/>
                  </a:cxn>
                  <a:cxn ang="0">
                    <a:pos x="31" y="0"/>
                  </a:cxn>
                  <a:cxn ang="0">
                    <a:pos x="23" y="0"/>
                  </a:cxn>
                  <a:cxn ang="0">
                    <a:pos x="23" y="64"/>
                  </a:cxn>
                  <a:cxn ang="0">
                    <a:pos x="0" y="62"/>
                  </a:cxn>
                  <a:cxn ang="0">
                    <a:pos x="0" y="74"/>
                  </a:cxn>
                  <a:cxn ang="0">
                    <a:pos x="4" y="67"/>
                  </a:cxn>
                  <a:cxn ang="0">
                    <a:pos x="28" y="67"/>
                  </a:cxn>
                  <a:cxn ang="0">
                    <a:pos x="28" y="55"/>
                  </a:cxn>
                </a:cxnLst>
                <a:rect l="0" t="0" r="r" b="b"/>
                <a:pathLst>
                  <a:path w="31" h="74">
                    <a:moveTo>
                      <a:pt x="28" y="55"/>
                    </a:moveTo>
                    <a:lnTo>
                      <a:pt x="26" y="38"/>
                    </a:lnTo>
                    <a:lnTo>
                      <a:pt x="26" y="4"/>
                    </a:lnTo>
                    <a:lnTo>
                      <a:pt x="31" y="0"/>
                    </a:lnTo>
                    <a:lnTo>
                      <a:pt x="23" y="0"/>
                    </a:lnTo>
                    <a:lnTo>
                      <a:pt x="23" y="64"/>
                    </a:lnTo>
                    <a:lnTo>
                      <a:pt x="0" y="62"/>
                    </a:lnTo>
                    <a:lnTo>
                      <a:pt x="0" y="74"/>
                    </a:lnTo>
                    <a:lnTo>
                      <a:pt x="4" y="67"/>
                    </a:lnTo>
                    <a:lnTo>
                      <a:pt x="28" y="67"/>
                    </a:lnTo>
                    <a:lnTo>
                      <a:pt x="28" y="55"/>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1" name="Freeform 6017"/>
              <p:cNvSpPr>
                <a:spLocks/>
              </p:cNvSpPr>
              <p:nvPr/>
            </p:nvSpPr>
            <p:spPr bwMode="auto">
              <a:xfrm>
                <a:off x="9115" y="8820"/>
                <a:ext cx="36" cy="84"/>
              </a:xfrm>
              <a:custGeom>
                <a:avLst/>
                <a:gdLst/>
                <a:ahLst/>
                <a:cxnLst>
                  <a:cxn ang="0">
                    <a:pos x="0" y="7"/>
                  </a:cxn>
                  <a:cxn ang="0">
                    <a:pos x="0" y="83"/>
                  </a:cxn>
                  <a:cxn ang="0">
                    <a:pos x="2" y="83"/>
                  </a:cxn>
                  <a:cxn ang="0">
                    <a:pos x="2" y="69"/>
                  </a:cxn>
                  <a:cxn ang="0">
                    <a:pos x="4" y="12"/>
                  </a:cxn>
                  <a:cxn ang="0">
                    <a:pos x="36" y="7"/>
                  </a:cxn>
                  <a:cxn ang="0">
                    <a:pos x="36" y="2"/>
                  </a:cxn>
                  <a:cxn ang="0">
                    <a:pos x="0" y="0"/>
                  </a:cxn>
                  <a:cxn ang="0">
                    <a:pos x="0" y="7"/>
                  </a:cxn>
                </a:cxnLst>
                <a:rect l="0" t="0" r="r" b="b"/>
                <a:pathLst>
                  <a:path w="36" h="84">
                    <a:moveTo>
                      <a:pt x="0" y="7"/>
                    </a:moveTo>
                    <a:lnTo>
                      <a:pt x="0" y="83"/>
                    </a:lnTo>
                    <a:lnTo>
                      <a:pt x="2" y="83"/>
                    </a:lnTo>
                    <a:lnTo>
                      <a:pt x="2" y="69"/>
                    </a:lnTo>
                    <a:lnTo>
                      <a:pt x="4" y="12"/>
                    </a:lnTo>
                    <a:lnTo>
                      <a:pt x="36" y="7"/>
                    </a:lnTo>
                    <a:lnTo>
                      <a:pt x="36"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2" name="Freeform 6018"/>
              <p:cNvSpPr>
                <a:spLocks/>
              </p:cNvSpPr>
              <p:nvPr/>
            </p:nvSpPr>
            <p:spPr bwMode="auto">
              <a:xfrm>
                <a:off x="9120" y="8829"/>
                <a:ext cx="31" cy="70"/>
              </a:xfrm>
              <a:custGeom>
                <a:avLst/>
                <a:gdLst/>
                <a:ahLst/>
                <a:cxnLst>
                  <a:cxn ang="0">
                    <a:pos x="23" y="0"/>
                  </a:cxn>
                  <a:cxn ang="0">
                    <a:pos x="23" y="64"/>
                  </a:cxn>
                  <a:cxn ang="0">
                    <a:pos x="2" y="64"/>
                  </a:cxn>
                  <a:cxn ang="0">
                    <a:pos x="0" y="67"/>
                  </a:cxn>
                  <a:cxn ang="0">
                    <a:pos x="26" y="69"/>
                  </a:cxn>
                  <a:cxn ang="0">
                    <a:pos x="26" y="14"/>
                  </a:cxn>
                  <a:cxn ang="0">
                    <a:pos x="31" y="0"/>
                  </a:cxn>
                  <a:cxn ang="0">
                    <a:pos x="23" y="0"/>
                  </a:cxn>
                </a:cxnLst>
                <a:rect l="0" t="0" r="r" b="b"/>
                <a:pathLst>
                  <a:path w="31" h="70">
                    <a:moveTo>
                      <a:pt x="23" y="0"/>
                    </a:moveTo>
                    <a:lnTo>
                      <a:pt x="23" y="64"/>
                    </a:lnTo>
                    <a:lnTo>
                      <a:pt x="2" y="64"/>
                    </a:lnTo>
                    <a:lnTo>
                      <a:pt x="0" y="67"/>
                    </a:lnTo>
                    <a:lnTo>
                      <a:pt x="26" y="69"/>
                    </a:lnTo>
                    <a:lnTo>
                      <a:pt x="26" y="14"/>
                    </a:lnTo>
                    <a:lnTo>
                      <a:pt x="31" y="0"/>
                    </a:lnTo>
                    <a:lnTo>
                      <a:pt x="23"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3" name="Freeform 6019"/>
              <p:cNvSpPr>
                <a:spLocks/>
              </p:cNvSpPr>
              <p:nvPr/>
            </p:nvSpPr>
            <p:spPr bwMode="auto">
              <a:xfrm>
                <a:off x="9127" y="8834"/>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4" name="Freeform 6020"/>
              <p:cNvSpPr>
                <a:spLocks/>
              </p:cNvSpPr>
              <p:nvPr/>
            </p:nvSpPr>
            <p:spPr bwMode="auto">
              <a:xfrm>
                <a:off x="9127" y="8851"/>
                <a:ext cx="5" cy="5"/>
              </a:xfrm>
              <a:custGeom>
                <a:avLst/>
                <a:gdLst/>
                <a:ahLst/>
                <a:cxnLst>
                  <a:cxn ang="0">
                    <a:pos x="2" y="0"/>
                  </a:cxn>
                  <a:cxn ang="0">
                    <a:pos x="0" y="0"/>
                  </a:cxn>
                  <a:cxn ang="0">
                    <a:pos x="0" y="4"/>
                  </a:cxn>
                  <a:cxn ang="0">
                    <a:pos x="4" y="4"/>
                  </a:cxn>
                  <a:cxn ang="0">
                    <a:pos x="4" y="0"/>
                  </a:cxn>
                  <a:cxn ang="0">
                    <a:pos x="2" y="0"/>
                  </a:cxn>
                </a:cxnLst>
                <a:rect l="0" t="0" r="r" b="b"/>
                <a:pathLst>
                  <a:path w="5" h="5">
                    <a:moveTo>
                      <a:pt x="2" y="0"/>
                    </a:moveTo>
                    <a:lnTo>
                      <a:pt x="0" y="0"/>
                    </a:lnTo>
                    <a:lnTo>
                      <a:pt x="0" y="4"/>
                    </a:lnTo>
                    <a:lnTo>
                      <a:pt x="4" y="4"/>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5" name="Freeform 6021"/>
              <p:cNvSpPr>
                <a:spLocks/>
              </p:cNvSpPr>
              <p:nvPr/>
            </p:nvSpPr>
            <p:spPr bwMode="auto">
              <a:xfrm>
                <a:off x="9124" y="8834"/>
                <a:ext cx="8" cy="7"/>
              </a:xfrm>
              <a:custGeom>
                <a:avLst/>
                <a:gdLst/>
                <a:ahLst/>
                <a:cxnLst>
                  <a:cxn ang="0">
                    <a:pos x="2" y="0"/>
                  </a:cxn>
                  <a:cxn ang="0">
                    <a:pos x="2" y="0"/>
                  </a:cxn>
                  <a:cxn ang="0">
                    <a:pos x="0" y="4"/>
                  </a:cxn>
                  <a:cxn ang="0">
                    <a:pos x="4" y="7"/>
                  </a:cxn>
                  <a:cxn ang="0">
                    <a:pos x="7" y="2"/>
                  </a:cxn>
                  <a:cxn ang="0">
                    <a:pos x="2" y="0"/>
                  </a:cxn>
                </a:cxnLst>
                <a:rect l="0" t="0" r="r" b="b"/>
                <a:pathLst>
                  <a:path w="8" h="7">
                    <a:moveTo>
                      <a:pt x="2" y="0"/>
                    </a:moveTo>
                    <a:lnTo>
                      <a:pt x="2" y="0"/>
                    </a:lnTo>
                    <a:lnTo>
                      <a:pt x="0" y="4"/>
                    </a:lnTo>
                    <a:lnTo>
                      <a:pt x="4"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6" name="Freeform 6022"/>
              <p:cNvSpPr>
                <a:spLocks/>
              </p:cNvSpPr>
              <p:nvPr/>
            </p:nvSpPr>
            <p:spPr bwMode="auto">
              <a:xfrm>
                <a:off x="9124" y="8851"/>
                <a:ext cx="8" cy="7"/>
              </a:xfrm>
              <a:custGeom>
                <a:avLst/>
                <a:gdLst/>
                <a:ahLst/>
                <a:cxnLst>
                  <a:cxn ang="0">
                    <a:pos x="2" y="0"/>
                  </a:cxn>
                  <a:cxn ang="0">
                    <a:pos x="0" y="0"/>
                  </a:cxn>
                  <a:cxn ang="0">
                    <a:pos x="0" y="4"/>
                  </a:cxn>
                  <a:cxn ang="0">
                    <a:pos x="4" y="7"/>
                  </a:cxn>
                  <a:cxn ang="0">
                    <a:pos x="7" y="2"/>
                  </a:cxn>
                  <a:cxn ang="0">
                    <a:pos x="2" y="0"/>
                  </a:cxn>
                </a:cxnLst>
                <a:rect l="0" t="0" r="r" b="b"/>
                <a:pathLst>
                  <a:path w="8" h="7">
                    <a:moveTo>
                      <a:pt x="2" y="0"/>
                    </a:moveTo>
                    <a:lnTo>
                      <a:pt x="0" y="0"/>
                    </a:lnTo>
                    <a:lnTo>
                      <a:pt x="0" y="4"/>
                    </a:lnTo>
                    <a:lnTo>
                      <a:pt x="4"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7" name="Freeform 6023"/>
              <p:cNvSpPr>
                <a:spLocks/>
              </p:cNvSpPr>
              <p:nvPr/>
            </p:nvSpPr>
            <p:spPr bwMode="auto">
              <a:xfrm>
                <a:off x="9120" y="8764"/>
                <a:ext cx="4" cy="3"/>
              </a:xfrm>
              <a:custGeom>
                <a:avLst/>
                <a:gdLst/>
                <a:ahLst/>
                <a:cxnLst>
                  <a:cxn ang="0">
                    <a:pos x="2" y="0"/>
                  </a:cxn>
                  <a:cxn ang="0">
                    <a:pos x="2" y="0"/>
                  </a:cxn>
                  <a:cxn ang="0">
                    <a:pos x="0" y="2"/>
                  </a:cxn>
                  <a:cxn ang="0">
                    <a:pos x="4" y="2"/>
                  </a:cxn>
                  <a:cxn ang="0">
                    <a:pos x="2" y="0"/>
                  </a:cxn>
                </a:cxnLst>
                <a:rect l="0" t="0" r="r" b="b"/>
                <a:pathLst>
                  <a:path w="4" h="3">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8" name="Freeform 6024"/>
              <p:cNvSpPr>
                <a:spLocks/>
              </p:cNvSpPr>
              <p:nvPr/>
            </p:nvSpPr>
            <p:spPr bwMode="auto">
              <a:xfrm>
                <a:off x="9132" y="8762"/>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9" name="Freeform 6025"/>
              <p:cNvSpPr>
                <a:spLocks/>
              </p:cNvSpPr>
              <p:nvPr/>
            </p:nvSpPr>
            <p:spPr bwMode="auto">
              <a:xfrm>
                <a:off x="9141" y="8762"/>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0" name="Freeform 6026"/>
              <p:cNvSpPr>
                <a:spLocks/>
              </p:cNvSpPr>
              <p:nvPr/>
            </p:nvSpPr>
            <p:spPr bwMode="auto">
              <a:xfrm>
                <a:off x="9120" y="8764"/>
                <a:ext cx="4" cy="3"/>
              </a:xfrm>
              <a:custGeom>
                <a:avLst/>
                <a:gdLst/>
                <a:ahLst/>
                <a:cxnLst>
                  <a:cxn ang="0">
                    <a:pos x="2" y="0"/>
                  </a:cxn>
                  <a:cxn ang="0">
                    <a:pos x="4" y="0"/>
                  </a:cxn>
                  <a:cxn ang="0">
                    <a:pos x="2" y="2"/>
                  </a:cxn>
                  <a:cxn ang="0">
                    <a:pos x="2" y="0"/>
                  </a:cxn>
                  <a:cxn ang="0">
                    <a:pos x="0" y="0"/>
                  </a:cxn>
                  <a:cxn ang="0">
                    <a:pos x="2" y="0"/>
                  </a:cxn>
                </a:cxnLst>
                <a:rect l="0" t="0" r="r" b="b"/>
                <a:pathLst>
                  <a:path w="4" h="3">
                    <a:moveTo>
                      <a:pt x="2" y="0"/>
                    </a:moveTo>
                    <a:lnTo>
                      <a:pt x="4" y="0"/>
                    </a:lnTo>
                    <a:lnTo>
                      <a:pt x="2" y="2"/>
                    </a:lnTo>
                    <a:lnTo>
                      <a:pt x="2" y="0"/>
                    </a:lnTo>
                    <a:lnTo>
                      <a:pt x="0" y="0"/>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1" name="Freeform 6027"/>
              <p:cNvSpPr>
                <a:spLocks/>
              </p:cNvSpPr>
              <p:nvPr/>
            </p:nvSpPr>
            <p:spPr bwMode="auto">
              <a:xfrm>
                <a:off x="9132" y="8762"/>
                <a:ext cx="4" cy="2"/>
              </a:xfrm>
              <a:custGeom>
                <a:avLst/>
                <a:gdLst/>
                <a:ahLst/>
                <a:cxnLst>
                  <a:cxn ang="0">
                    <a:pos x="2" y="0"/>
                  </a:cxn>
                  <a:cxn ang="0">
                    <a:pos x="4" y="0"/>
                  </a:cxn>
                  <a:cxn ang="0">
                    <a:pos x="2" y="2"/>
                  </a:cxn>
                  <a:cxn ang="0">
                    <a:pos x="0" y="2"/>
                  </a:cxn>
                  <a:cxn ang="0">
                    <a:pos x="0" y="0"/>
                  </a:cxn>
                  <a:cxn ang="0">
                    <a:pos x="2" y="0"/>
                  </a:cxn>
                </a:cxnLst>
                <a:rect l="0" t="0" r="r" b="b"/>
                <a:pathLst>
                  <a:path w="4" h="2">
                    <a:moveTo>
                      <a:pt x="2" y="0"/>
                    </a:moveTo>
                    <a:lnTo>
                      <a:pt x="4" y="0"/>
                    </a:lnTo>
                    <a:lnTo>
                      <a:pt x="2" y="2"/>
                    </a:lnTo>
                    <a:lnTo>
                      <a:pt x="0" y="2"/>
                    </a:lnTo>
                    <a:lnTo>
                      <a:pt x="0" y="0"/>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2" name="Freeform 6028"/>
              <p:cNvSpPr>
                <a:spLocks/>
              </p:cNvSpPr>
              <p:nvPr/>
            </p:nvSpPr>
            <p:spPr bwMode="auto">
              <a:xfrm>
                <a:off x="9141" y="8762"/>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3" name="Freeform 6029"/>
              <p:cNvSpPr>
                <a:spLocks/>
              </p:cNvSpPr>
              <p:nvPr/>
            </p:nvSpPr>
            <p:spPr bwMode="auto">
              <a:xfrm>
                <a:off x="9122" y="8908"/>
                <a:ext cx="31" cy="12"/>
              </a:xfrm>
              <a:custGeom>
                <a:avLst/>
                <a:gdLst/>
                <a:ahLst/>
                <a:cxnLst>
                  <a:cxn ang="0">
                    <a:pos x="0" y="0"/>
                  </a:cxn>
                  <a:cxn ang="0">
                    <a:pos x="0" y="7"/>
                  </a:cxn>
                  <a:cxn ang="0">
                    <a:pos x="31" y="12"/>
                  </a:cxn>
                  <a:cxn ang="0">
                    <a:pos x="31" y="4"/>
                  </a:cxn>
                  <a:cxn ang="0">
                    <a:pos x="0" y="0"/>
                  </a:cxn>
                </a:cxnLst>
                <a:rect l="0" t="0" r="r" b="b"/>
                <a:pathLst>
                  <a:path w="31" h="12">
                    <a:moveTo>
                      <a:pt x="0" y="0"/>
                    </a:moveTo>
                    <a:lnTo>
                      <a:pt x="0" y="7"/>
                    </a:lnTo>
                    <a:lnTo>
                      <a:pt x="31" y="12"/>
                    </a:lnTo>
                    <a:lnTo>
                      <a:pt x="31"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4" name="Freeform 6030"/>
              <p:cNvSpPr>
                <a:spLocks/>
              </p:cNvSpPr>
              <p:nvPr/>
            </p:nvSpPr>
            <p:spPr bwMode="auto">
              <a:xfrm>
                <a:off x="9280" y="8728"/>
                <a:ext cx="10" cy="130"/>
              </a:xfrm>
              <a:custGeom>
                <a:avLst/>
                <a:gdLst/>
                <a:ahLst/>
                <a:cxnLst>
                  <a:cxn ang="0">
                    <a:pos x="0" y="2"/>
                  </a:cxn>
                  <a:cxn ang="0">
                    <a:pos x="0" y="129"/>
                  </a:cxn>
                  <a:cxn ang="0">
                    <a:pos x="9" y="129"/>
                  </a:cxn>
                  <a:cxn ang="0">
                    <a:pos x="2" y="127"/>
                  </a:cxn>
                  <a:cxn ang="0">
                    <a:pos x="2" y="31"/>
                  </a:cxn>
                  <a:cxn ang="0">
                    <a:pos x="4" y="0"/>
                  </a:cxn>
                  <a:cxn ang="0">
                    <a:pos x="0" y="2"/>
                  </a:cxn>
                </a:cxnLst>
                <a:rect l="0" t="0" r="r" b="b"/>
                <a:pathLst>
                  <a:path w="10" h="130">
                    <a:moveTo>
                      <a:pt x="0" y="2"/>
                    </a:moveTo>
                    <a:lnTo>
                      <a:pt x="0" y="129"/>
                    </a:lnTo>
                    <a:lnTo>
                      <a:pt x="9" y="129"/>
                    </a:lnTo>
                    <a:lnTo>
                      <a:pt x="2" y="127"/>
                    </a:lnTo>
                    <a:lnTo>
                      <a:pt x="2" y="31"/>
                    </a:lnTo>
                    <a:lnTo>
                      <a:pt x="4" y="0"/>
                    </a:lnTo>
                    <a:lnTo>
                      <a:pt x="0"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5" name="Freeform 6031"/>
              <p:cNvSpPr>
                <a:spLocks/>
              </p:cNvSpPr>
              <p:nvPr/>
            </p:nvSpPr>
            <p:spPr bwMode="auto">
              <a:xfrm>
                <a:off x="9300" y="8863"/>
                <a:ext cx="52" cy="84"/>
              </a:xfrm>
              <a:custGeom>
                <a:avLst/>
                <a:gdLst/>
                <a:ahLst/>
                <a:cxnLst>
                  <a:cxn ang="0">
                    <a:pos x="7" y="2"/>
                  </a:cxn>
                  <a:cxn ang="0">
                    <a:pos x="7" y="2"/>
                  </a:cxn>
                  <a:cxn ang="0">
                    <a:pos x="2" y="19"/>
                  </a:cxn>
                  <a:cxn ang="0">
                    <a:pos x="0" y="57"/>
                  </a:cxn>
                  <a:cxn ang="0">
                    <a:pos x="0" y="79"/>
                  </a:cxn>
                  <a:cxn ang="0">
                    <a:pos x="31" y="83"/>
                  </a:cxn>
                  <a:cxn ang="0">
                    <a:pos x="52" y="76"/>
                  </a:cxn>
                  <a:cxn ang="0">
                    <a:pos x="52" y="31"/>
                  </a:cxn>
                  <a:cxn ang="0">
                    <a:pos x="50" y="21"/>
                  </a:cxn>
                  <a:cxn ang="0">
                    <a:pos x="50" y="11"/>
                  </a:cxn>
                  <a:cxn ang="0">
                    <a:pos x="47" y="2"/>
                  </a:cxn>
                  <a:cxn ang="0">
                    <a:pos x="26" y="0"/>
                  </a:cxn>
                  <a:cxn ang="0">
                    <a:pos x="7" y="2"/>
                  </a:cxn>
                </a:cxnLst>
                <a:rect l="0" t="0" r="r" b="b"/>
                <a:pathLst>
                  <a:path w="52" h="84">
                    <a:moveTo>
                      <a:pt x="7" y="2"/>
                    </a:moveTo>
                    <a:lnTo>
                      <a:pt x="7" y="2"/>
                    </a:lnTo>
                    <a:lnTo>
                      <a:pt x="2" y="19"/>
                    </a:lnTo>
                    <a:lnTo>
                      <a:pt x="0" y="57"/>
                    </a:lnTo>
                    <a:lnTo>
                      <a:pt x="0" y="79"/>
                    </a:lnTo>
                    <a:lnTo>
                      <a:pt x="31" y="83"/>
                    </a:lnTo>
                    <a:lnTo>
                      <a:pt x="52" y="76"/>
                    </a:lnTo>
                    <a:lnTo>
                      <a:pt x="52" y="31"/>
                    </a:lnTo>
                    <a:lnTo>
                      <a:pt x="50" y="21"/>
                    </a:lnTo>
                    <a:lnTo>
                      <a:pt x="50" y="11"/>
                    </a:lnTo>
                    <a:lnTo>
                      <a:pt x="47" y="2"/>
                    </a:lnTo>
                    <a:lnTo>
                      <a:pt x="26"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6" name="Freeform 6032"/>
              <p:cNvSpPr>
                <a:spLocks/>
              </p:cNvSpPr>
              <p:nvPr/>
            </p:nvSpPr>
            <p:spPr bwMode="auto">
              <a:xfrm>
                <a:off x="9300" y="8872"/>
                <a:ext cx="33" cy="65"/>
              </a:xfrm>
              <a:custGeom>
                <a:avLst/>
                <a:gdLst/>
                <a:ahLst/>
                <a:cxnLst>
                  <a:cxn ang="0">
                    <a:pos x="31" y="0"/>
                  </a:cxn>
                  <a:cxn ang="0">
                    <a:pos x="4" y="0"/>
                  </a:cxn>
                  <a:cxn ang="0">
                    <a:pos x="2" y="16"/>
                  </a:cxn>
                  <a:cxn ang="0">
                    <a:pos x="0" y="31"/>
                  </a:cxn>
                  <a:cxn ang="0">
                    <a:pos x="0" y="62"/>
                  </a:cxn>
                  <a:cxn ang="0">
                    <a:pos x="9" y="62"/>
                  </a:cxn>
                  <a:cxn ang="0">
                    <a:pos x="12" y="64"/>
                  </a:cxn>
                  <a:cxn ang="0">
                    <a:pos x="31" y="64"/>
                  </a:cxn>
                  <a:cxn ang="0">
                    <a:pos x="33" y="50"/>
                  </a:cxn>
                  <a:cxn ang="0">
                    <a:pos x="33" y="16"/>
                  </a:cxn>
                  <a:cxn ang="0">
                    <a:pos x="31" y="0"/>
                  </a:cxn>
                </a:cxnLst>
                <a:rect l="0" t="0" r="r" b="b"/>
                <a:pathLst>
                  <a:path w="33" h="65">
                    <a:moveTo>
                      <a:pt x="31" y="0"/>
                    </a:moveTo>
                    <a:lnTo>
                      <a:pt x="4" y="0"/>
                    </a:lnTo>
                    <a:lnTo>
                      <a:pt x="2" y="16"/>
                    </a:lnTo>
                    <a:lnTo>
                      <a:pt x="0" y="31"/>
                    </a:lnTo>
                    <a:lnTo>
                      <a:pt x="0" y="62"/>
                    </a:lnTo>
                    <a:lnTo>
                      <a:pt x="9" y="62"/>
                    </a:lnTo>
                    <a:lnTo>
                      <a:pt x="12" y="64"/>
                    </a:lnTo>
                    <a:lnTo>
                      <a:pt x="31" y="64"/>
                    </a:lnTo>
                    <a:lnTo>
                      <a:pt x="33" y="50"/>
                    </a:lnTo>
                    <a:lnTo>
                      <a:pt x="33" y="16"/>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7" name="Freeform 6033"/>
              <p:cNvSpPr>
                <a:spLocks/>
              </p:cNvSpPr>
              <p:nvPr/>
            </p:nvSpPr>
            <p:spPr bwMode="auto">
              <a:xfrm>
                <a:off x="9300" y="8872"/>
                <a:ext cx="31" cy="60"/>
              </a:xfrm>
              <a:custGeom>
                <a:avLst/>
                <a:gdLst/>
                <a:ahLst/>
                <a:cxnLst>
                  <a:cxn ang="0">
                    <a:pos x="4" y="0"/>
                  </a:cxn>
                  <a:cxn ang="0">
                    <a:pos x="2" y="16"/>
                  </a:cxn>
                  <a:cxn ang="0">
                    <a:pos x="0" y="28"/>
                  </a:cxn>
                  <a:cxn ang="0">
                    <a:pos x="0" y="57"/>
                  </a:cxn>
                  <a:cxn ang="0">
                    <a:pos x="4" y="60"/>
                  </a:cxn>
                  <a:cxn ang="0">
                    <a:pos x="31" y="60"/>
                  </a:cxn>
                  <a:cxn ang="0">
                    <a:pos x="31" y="0"/>
                  </a:cxn>
                  <a:cxn ang="0">
                    <a:pos x="4" y="0"/>
                  </a:cxn>
                </a:cxnLst>
                <a:rect l="0" t="0" r="r" b="b"/>
                <a:pathLst>
                  <a:path w="31" h="60">
                    <a:moveTo>
                      <a:pt x="4" y="0"/>
                    </a:moveTo>
                    <a:lnTo>
                      <a:pt x="2" y="16"/>
                    </a:lnTo>
                    <a:lnTo>
                      <a:pt x="0" y="28"/>
                    </a:lnTo>
                    <a:lnTo>
                      <a:pt x="0" y="57"/>
                    </a:lnTo>
                    <a:lnTo>
                      <a:pt x="4" y="60"/>
                    </a:lnTo>
                    <a:lnTo>
                      <a:pt x="31" y="60"/>
                    </a:lnTo>
                    <a:lnTo>
                      <a:pt x="31"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8" name="Freeform 6034"/>
              <p:cNvSpPr>
                <a:spLocks/>
              </p:cNvSpPr>
              <p:nvPr/>
            </p:nvSpPr>
            <p:spPr bwMode="auto">
              <a:xfrm>
                <a:off x="9300" y="8872"/>
                <a:ext cx="31" cy="58"/>
              </a:xfrm>
              <a:custGeom>
                <a:avLst/>
                <a:gdLst/>
                <a:ahLst/>
                <a:cxnLst>
                  <a:cxn ang="0">
                    <a:pos x="28" y="0"/>
                  </a:cxn>
                  <a:cxn ang="0">
                    <a:pos x="4" y="0"/>
                  </a:cxn>
                  <a:cxn ang="0">
                    <a:pos x="2" y="14"/>
                  </a:cxn>
                  <a:cxn ang="0">
                    <a:pos x="2" y="26"/>
                  </a:cxn>
                  <a:cxn ang="0">
                    <a:pos x="0" y="40"/>
                  </a:cxn>
                  <a:cxn ang="0">
                    <a:pos x="0" y="55"/>
                  </a:cxn>
                  <a:cxn ang="0">
                    <a:pos x="14" y="55"/>
                  </a:cxn>
                  <a:cxn ang="0">
                    <a:pos x="19" y="57"/>
                  </a:cxn>
                  <a:cxn ang="0">
                    <a:pos x="28" y="57"/>
                  </a:cxn>
                  <a:cxn ang="0">
                    <a:pos x="31" y="43"/>
                  </a:cxn>
                  <a:cxn ang="0">
                    <a:pos x="31" y="14"/>
                  </a:cxn>
                  <a:cxn ang="0">
                    <a:pos x="28" y="0"/>
                  </a:cxn>
                </a:cxnLst>
                <a:rect l="0" t="0" r="r" b="b"/>
                <a:pathLst>
                  <a:path w="31" h="58">
                    <a:moveTo>
                      <a:pt x="28" y="0"/>
                    </a:moveTo>
                    <a:lnTo>
                      <a:pt x="4" y="0"/>
                    </a:lnTo>
                    <a:lnTo>
                      <a:pt x="2" y="14"/>
                    </a:lnTo>
                    <a:lnTo>
                      <a:pt x="2" y="26"/>
                    </a:lnTo>
                    <a:lnTo>
                      <a:pt x="0" y="40"/>
                    </a:lnTo>
                    <a:lnTo>
                      <a:pt x="0" y="55"/>
                    </a:lnTo>
                    <a:lnTo>
                      <a:pt x="14" y="55"/>
                    </a:lnTo>
                    <a:lnTo>
                      <a:pt x="19" y="57"/>
                    </a:lnTo>
                    <a:lnTo>
                      <a:pt x="28" y="57"/>
                    </a:lnTo>
                    <a:lnTo>
                      <a:pt x="31" y="43"/>
                    </a:lnTo>
                    <a:lnTo>
                      <a:pt x="31"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9" name="Freeform 6035"/>
              <p:cNvSpPr>
                <a:spLocks/>
              </p:cNvSpPr>
              <p:nvPr/>
            </p:nvSpPr>
            <p:spPr bwMode="auto">
              <a:xfrm>
                <a:off x="9302" y="8872"/>
                <a:ext cx="29" cy="53"/>
              </a:xfrm>
              <a:custGeom>
                <a:avLst/>
                <a:gdLst/>
                <a:ahLst/>
                <a:cxnLst>
                  <a:cxn ang="0">
                    <a:pos x="2" y="0"/>
                  </a:cxn>
                  <a:cxn ang="0">
                    <a:pos x="2" y="0"/>
                  </a:cxn>
                  <a:cxn ang="0">
                    <a:pos x="0" y="14"/>
                  </a:cxn>
                  <a:cxn ang="0">
                    <a:pos x="0" y="50"/>
                  </a:cxn>
                  <a:cxn ang="0">
                    <a:pos x="4" y="52"/>
                  </a:cxn>
                  <a:cxn ang="0">
                    <a:pos x="26" y="52"/>
                  </a:cxn>
                  <a:cxn ang="0">
                    <a:pos x="26" y="40"/>
                  </a:cxn>
                  <a:cxn ang="0">
                    <a:pos x="28" y="26"/>
                  </a:cxn>
                  <a:cxn ang="0">
                    <a:pos x="26" y="14"/>
                  </a:cxn>
                  <a:cxn ang="0">
                    <a:pos x="26" y="0"/>
                  </a:cxn>
                  <a:cxn ang="0">
                    <a:pos x="2" y="0"/>
                  </a:cxn>
                </a:cxnLst>
                <a:rect l="0" t="0" r="r" b="b"/>
                <a:pathLst>
                  <a:path w="29" h="53">
                    <a:moveTo>
                      <a:pt x="2" y="0"/>
                    </a:moveTo>
                    <a:lnTo>
                      <a:pt x="2" y="0"/>
                    </a:lnTo>
                    <a:lnTo>
                      <a:pt x="0" y="14"/>
                    </a:lnTo>
                    <a:lnTo>
                      <a:pt x="0" y="50"/>
                    </a:lnTo>
                    <a:lnTo>
                      <a:pt x="4" y="52"/>
                    </a:lnTo>
                    <a:lnTo>
                      <a:pt x="26" y="52"/>
                    </a:lnTo>
                    <a:lnTo>
                      <a:pt x="26" y="40"/>
                    </a:lnTo>
                    <a:lnTo>
                      <a:pt x="28" y="26"/>
                    </a:lnTo>
                    <a:lnTo>
                      <a:pt x="26" y="14"/>
                    </a:lnTo>
                    <a:lnTo>
                      <a:pt x="26"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0" name="Freeform 6036"/>
              <p:cNvSpPr>
                <a:spLocks/>
              </p:cNvSpPr>
              <p:nvPr/>
            </p:nvSpPr>
            <p:spPr bwMode="auto">
              <a:xfrm>
                <a:off x="9302" y="8872"/>
                <a:ext cx="26" cy="48"/>
              </a:xfrm>
              <a:custGeom>
                <a:avLst/>
                <a:gdLst/>
                <a:ahLst/>
                <a:cxnLst>
                  <a:cxn ang="0">
                    <a:pos x="2" y="0"/>
                  </a:cxn>
                  <a:cxn ang="0">
                    <a:pos x="2" y="0"/>
                  </a:cxn>
                  <a:cxn ang="0">
                    <a:pos x="0" y="12"/>
                  </a:cxn>
                  <a:cxn ang="0">
                    <a:pos x="0" y="48"/>
                  </a:cxn>
                  <a:cxn ang="0">
                    <a:pos x="26" y="48"/>
                  </a:cxn>
                  <a:cxn ang="0">
                    <a:pos x="26" y="0"/>
                  </a:cxn>
                  <a:cxn ang="0">
                    <a:pos x="2" y="0"/>
                  </a:cxn>
                </a:cxnLst>
                <a:rect l="0" t="0" r="r" b="b"/>
                <a:pathLst>
                  <a:path w="26" h="48">
                    <a:moveTo>
                      <a:pt x="2" y="0"/>
                    </a:moveTo>
                    <a:lnTo>
                      <a:pt x="2" y="0"/>
                    </a:lnTo>
                    <a:lnTo>
                      <a:pt x="0" y="12"/>
                    </a:lnTo>
                    <a:lnTo>
                      <a:pt x="0" y="48"/>
                    </a:lnTo>
                    <a:lnTo>
                      <a:pt x="26" y="48"/>
                    </a:lnTo>
                    <a:lnTo>
                      <a:pt x="26"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1" name="Freeform 6037"/>
              <p:cNvSpPr>
                <a:spLocks/>
              </p:cNvSpPr>
              <p:nvPr/>
            </p:nvSpPr>
            <p:spPr bwMode="auto">
              <a:xfrm>
                <a:off x="9302" y="8872"/>
                <a:ext cx="26" cy="46"/>
              </a:xfrm>
              <a:custGeom>
                <a:avLst/>
                <a:gdLst/>
                <a:ahLst/>
                <a:cxnLst>
                  <a:cxn ang="0">
                    <a:pos x="2" y="0"/>
                  </a:cxn>
                  <a:cxn ang="0">
                    <a:pos x="2" y="0"/>
                  </a:cxn>
                  <a:cxn ang="0">
                    <a:pos x="0" y="12"/>
                  </a:cxn>
                  <a:cxn ang="0">
                    <a:pos x="0" y="43"/>
                  </a:cxn>
                  <a:cxn ang="0">
                    <a:pos x="7" y="43"/>
                  </a:cxn>
                  <a:cxn ang="0">
                    <a:pos x="9" y="45"/>
                  </a:cxn>
                  <a:cxn ang="0">
                    <a:pos x="23" y="45"/>
                  </a:cxn>
                  <a:cxn ang="0">
                    <a:pos x="26" y="33"/>
                  </a:cxn>
                  <a:cxn ang="0">
                    <a:pos x="26" y="12"/>
                  </a:cxn>
                  <a:cxn ang="0">
                    <a:pos x="23" y="0"/>
                  </a:cxn>
                  <a:cxn ang="0">
                    <a:pos x="2" y="0"/>
                  </a:cxn>
                </a:cxnLst>
                <a:rect l="0" t="0" r="r" b="b"/>
                <a:pathLst>
                  <a:path w="26" h="46">
                    <a:moveTo>
                      <a:pt x="2" y="0"/>
                    </a:moveTo>
                    <a:lnTo>
                      <a:pt x="2" y="0"/>
                    </a:lnTo>
                    <a:lnTo>
                      <a:pt x="0" y="12"/>
                    </a:lnTo>
                    <a:lnTo>
                      <a:pt x="0" y="43"/>
                    </a:lnTo>
                    <a:lnTo>
                      <a:pt x="7" y="43"/>
                    </a:lnTo>
                    <a:lnTo>
                      <a:pt x="9" y="45"/>
                    </a:lnTo>
                    <a:lnTo>
                      <a:pt x="23" y="45"/>
                    </a:lnTo>
                    <a:lnTo>
                      <a:pt x="26" y="33"/>
                    </a:lnTo>
                    <a:lnTo>
                      <a:pt x="26" y="12"/>
                    </a:lnTo>
                    <a:lnTo>
                      <a:pt x="23"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2" name="Freeform 6038"/>
              <p:cNvSpPr>
                <a:spLocks/>
              </p:cNvSpPr>
              <p:nvPr/>
            </p:nvSpPr>
            <p:spPr bwMode="auto">
              <a:xfrm>
                <a:off x="9302" y="8872"/>
                <a:ext cx="24" cy="41"/>
              </a:xfrm>
              <a:custGeom>
                <a:avLst/>
                <a:gdLst/>
                <a:ahLst/>
                <a:cxnLst>
                  <a:cxn ang="0">
                    <a:pos x="23" y="40"/>
                  </a:cxn>
                  <a:cxn ang="0">
                    <a:pos x="23" y="0"/>
                  </a:cxn>
                  <a:cxn ang="0">
                    <a:pos x="2" y="0"/>
                  </a:cxn>
                  <a:cxn ang="0">
                    <a:pos x="2" y="12"/>
                  </a:cxn>
                  <a:cxn ang="0">
                    <a:pos x="0" y="19"/>
                  </a:cxn>
                  <a:cxn ang="0">
                    <a:pos x="0" y="40"/>
                  </a:cxn>
                  <a:cxn ang="0">
                    <a:pos x="23" y="40"/>
                  </a:cxn>
                </a:cxnLst>
                <a:rect l="0" t="0" r="r" b="b"/>
                <a:pathLst>
                  <a:path w="24" h="41">
                    <a:moveTo>
                      <a:pt x="23" y="40"/>
                    </a:moveTo>
                    <a:lnTo>
                      <a:pt x="23" y="0"/>
                    </a:lnTo>
                    <a:lnTo>
                      <a:pt x="2" y="0"/>
                    </a:lnTo>
                    <a:lnTo>
                      <a:pt x="2" y="12"/>
                    </a:lnTo>
                    <a:lnTo>
                      <a:pt x="0" y="19"/>
                    </a:lnTo>
                    <a:lnTo>
                      <a:pt x="0" y="40"/>
                    </a:lnTo>
                    <a:lnTo>
                      <a:pt x="23" y="4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3" name="Freeform 6039"/>
              <p:cNvSpPr>
                <a:spLocks/>
              </p:cNvSpPr>
              <p:nvPr/>
            </p:nvSpPr>
            <p:spPr bwMode="auto">
              <a:xfrm>
                <a:off x="9302" y="8872"/>
                <a:ext cx="24" cy="39"/>
              </a:xfrm>
              <a:custGeom>
                <a:avLst/>
                <a:gdLst/>
                <a:ahLst/>
                <a:cxnLst>
                  <a:cxn ang="0">
                    <a:pos x="4" y="0"/>
                  </a:cxn>
                  <a:cxn ang="0">
                    <a:pos x="4" y="0"/>
                  </a:cxn>
                  <a:cxn ang="0">
                    <a:pos x="0" y="19"/>
                  </a:cxn>
                  <a:cxn ang="0">
                    <a:pos x="0" y="36"/>
                  </a:cxn>
                  <a:cxn ang="0">
                    <a:pos x="12" y="36"/>
                  </a:cxn>
                  <a:cxn ang="0">
                    <a:pos x="14" y="38"/>
                  </a:cxn>
                  <a:cxn ang="0">
                    <a:pos x="23" y="38"/>
                  </a:cxn>
                  <a:cxn ang="0">
                    <a:pos x="23" y="0"/>
                  </a:cxn>
                  <a:cxn ang="0">
                    <a:pos x="4" y="0"/>
                  </a:cxn>
                </a:cxnLst>
                <a:rect l="0" t="0" r="r" b="b"/>
                <a:pathLst>
                  <a:path w="24" h="39">
                    <a:moveTo>
                      <a:pt x="4" y="0"/>
                    </a:moveTo>
                    <a:lnTo>
                      <a:pt x="4" y="0"/>
                    </a:lnTo>
                    <a:lnTo>
                      <a:pt x="0" y="19"/>
                    </a:lnTo>
                    <a:lnTo>
                      <a:pt x="0" y="36"/>
                    </a:lnTo>
                    <a:lnTo>
                      <a:pt x="12" y="36"/>
                    </a:lnTo>
                    <a:lnTo>
                      <a:pt x="14" y="38"/>
                    </a:lnTo>
                    <a:lnTo>
                      <a:pt x="23" y="38"/>
                    </a:lnTo>
                    <a:lnTo>
                      <a:pt x="23"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4" name="Freeform 6040"/>
              <p:cNvSpPr>
                <a:spLocks/>
              </p:cNvSpPr>
              <p:nvPr/>
            </p:nvSpPr>
            <p:spPr bwMode="auto">
              <a:xfrm>
                <a:off x="9302" y="8872"/>
                <a:ext cx="24" cy="34"/>
              </a:xfrm>
              <a:custGeom>
                <a:avLst/>
                <a:gdLst/>
                <a:ahLst/>
                <a:cxnLst>
                  <a:cxn ang="0">
                    <a:pos x="23" y="33"/>
                  </a:cxn>
                  <a:cxn ang="0">
                    <a:pos x="23" y="0"/>
                  </a:cxn>
                  <a:cxn ang="0">
                    <a:pos x="4" y="0"/>
                  </a:cxn>
                  <a:cxn ang="0">
                    <a:pos x="2" y="9"/>
                  </a:cxn>
                  <a:cxn ang="0">
                    <a:pos x="0" y="16"/>
                  </a:cxn>
                  <a:cxn ang="0">
                    <a:pos x="0" y="33"/>
                  </a:cxn>
                  <a:cxn ang="0">
                    <a:pos x="23" y="33"/>
                  </a:cxn>
                </a:cxnLst>
                <a:rect l="0" t="0" r="r" b="b"/>
                <a:pathLst>
                  <a:path w="24" h="34">
                    <a:moveTo>
                      <a:pt x="23" y="33"/>
                    </a:moveTo>
                    <a:lnTo>
                      <a:pt x="23" y="0"/>
                    </a:lnTo>
                    <a:lnTo>
                      <a:pt x="4" y="0"/>
                    </a:lnTo>
                    <a:lnTo>
                      <a:pt x="2" y="9"/>
                    </a:lnTo>
                    <a:lnTo>
                      <a:pt x="0" y="16"/>
                    </a:lnTo>
                    <a:lnTo>
                      <a:pt x="0" y="33"/>
                    </a:lnTo>
                    <a:lnTo>
                      <a:pt x="23" y="3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5" name="Freeform 6041"/>
              <p:cNvSpPr>
                <a:spLocks/>
              </p:cNvSpPr>
              <p:nvPr/>
            </p:nvSpPr>
            <p:spPr bwMode="auto">
              <a:xfrm>
                <a:off x="9304" y="8872"/>
                <a:ext cx="20" cy="29"/>
              </a:xfrm>
              <a:custGeom>
                <a:avLst/>
                <a:gdLst/>
                <a:ahLst/>
                <a:cxnLst>
                  <a:cxn ang="0">
                    <a:pos x="2" y="0"/>
                  </a:cxn>
                  <a:cxn ang="0">
                    <a:pos x="2" y="0"/>
                  </a:cxn>
                  <a:cxn ang="0">
                    <a:pos x="0" y="7"/>
                  </a:cxn>
                  <a:cxn ang="0">
                    <a:pos x="0" y="28"/>
                  </a:cxn>
                  <a:cxn ang="0">
                    <a:pos x="19" y="28"/>
                  </a:cxn>
                  <a:cxn ang="0">
                    <a:pos x="19" y="0"/>
                  </a:cxn>
                  <a:cxn ang="0">
                    <a:pos x="2" y="0"/>
                  </a:cxn>
                </a:cxnLst>
                <a:rect l="0" t="0" r="r" b="b"/>
                <a:pathLst>
                  <a:path w="20"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6" name="Freeform 6042"/>
              <p:cNvSpPr>
                <a:spLocks/>
              </p:cNvSpPr>
              <p:nvPr/>
            </p:nvSpPr>
            <p:spPr bwMode="auto">
              <a:xfrm>
                <a:off x="9304" y="8872"/>
                <a:ext cx="20" cy="27"/>
              </a:xfrm>
              <a:custGeom>
                <a:avLst/>
                <a:gdLst/>
                <a:ahLst/>
                <a:cxnLst>
                  <a:cxn ang="0">
                    <a:pos x="2" y="0"/>
                  </a:cxn>
                  <a:cxn ang="0">
                    <a:pos x="2" y="0"/>
                  </a:cxn>
                  <a:cxn ang="0">
                    <a:pos x="0" y="7"/>
                  </a:cxn>
                  <a:cxn ang="0">
                    <a:pos x="0" y="26"/>
                  </a:cxn>
                  <a:cxn ang="0">
                    <a:pos x="19" y="26"/>
                  </a:cxn>
                  <a:cxn ang="0">
                    <a:pos x="19" y="0"/>
                  </a:cxn>
                  <a:cxn ang="0">
                    <a:pos x="2" y="0"/>
                  </a:cxn>
                </a:cxnLst>
                <a:rect l="0" t="0" r="r" b="b"/>
                <a:pathLst>
                  <a:path w="20" h="27">
                    <a:moveTo>
                      <a:pt x="2" y="0"/>
                    </a:moveTo>
                    <a:lnTo>
                      <a:pt x="2" y="0"/>
                    </a:lnTo>
                    <a:lnTo>
                      <a:pt x="0" y="7"/>
                    </a:lnTo>
                    <a:lnTo>
                      <a:pt x="0" y="26"/>
                    </a:lnTo>
                    <a:lnTo>
                      <a:pt x="19" y="26"/>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7" name="Freeform 6043"/>
              <p:cNvSpPr>
                <a:spLocks/>
              </p:cNvSpPr>
              <p:nvPr/>
            </p:nvSpPr>
            <p:spPr bwMode="auto">
              <a:xfrm>
                <a:off x="9304" y="8872"/>
                <a:ext cx="20" cy="22"/>
              </a:xfrm>
              <a:custGeom>
                <a:avLst/>
                <a:gdLst/>
                <a:ahLst/>
                <a:cxnLst>
                  <a:cxn ang="0">
                    <a:pos x="2" y="0"/>
                  </a:cxn>
                  <a:cxn ang="0">
                    <a:pos x="2" y="0"/>
                  </a:cxn>
                  <a:cxn ang="0">
                    <a:pos x="0" y="4"/>
                  </a:cxn>
                  <a:cxn ang="0">
                    <a:pos x="0" y="21"/>
                  </a:cxn>
                  <a:cxn ang="0">
                    <a:pos x="19" y="21"/>
                  </a:cxn>
                  <a:cxn ang="0">
                    <a:pos x="19" y="0"/>
                  </a:cxn>
                  <a:cxn ang="0">
                    <a:pos x="2" y="0"/>
                  </a:cxn>
                </a:cxnLst>
                <a:rect l="0" t="0" r="r" b="b"/>
                <a:pathLst>
                  <a:path w="20" h="22">
                    <a:moveTo>
                      <a:pt x="2" y="0"/>
                    </a:moveTo>
                    <a:lnTo>
                      <a:pt x="2" y="0"/>
                    </a:lnTo>
                    <a:lnTo>
                      <a:pt x="0" y="4"/>
                    </a:lnTo>
                    <a:lnTo>
                      <a:pt x="0" y="21"/>
                    </a:lnTo>
                    <a:lnTo>
                      <a:pt x="19" y="21"/>
                    </a:lnTo>
                    <a:lnTo>
                      <a:pt x="19"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8" name="Freeform 6044"/>
              <p:cNvSpPr>
                <a:spLocks/>
              </p:cNvSpPr>
              <p:nvPr/>
            </p:nvSpPr>
            <p:spPr bwMode="auto">
              <a:xfrm>
                <a:off x="9304" y="8865"/>
                <a:ext cx="27" cy="7"/>
              </a:xfrm>
              <a:custGeom>
                <a:avLst/>
                <a:gdLst/>
                <a:ahLst/>
                <a:cxnLst>
                  <a:cxn ang="0">
                    <a:pos x="26" y="0"/>
                  </a:cxn>
                  <a:cxn ang="0">
                    <a:pos x="2" y="0"/>
                  </a:cxn>
                  <a:cxn ang="0">
                    <a:pos x="0" y="4"/>
                  </a:cxn>
                  <a:cxn ang="0">
                    <a:pos x="19" y="4"/>
                  </a:cxn>
                  <a:cxn ang="0">
                    <a:pos x="23" y="7"/>
                  </a:cxn>
                  <a:cxn ang="0">
                    <a:pos x="26" y="7"/>
                  </a:cxn>
                  <a:cxn ang="0">
                    <a:pos x="26" y="0"/>
                  </a:cxn>
                </a:cxnLst>
                <a:rect l="0" t="0" r="r" b="b"/>
                <a:pathLst>
                  <a:path w="27" h="7">
                    <a:moveTo>
                      <a:pt x="26" y="0"/>
                    </a:moveTo>
                    <a:lnTo>
                      <a:pt x="2" y="0"/>
                    </a:lnTo>
                    <a:lnTo>
                      <a:pt x="0" y="4"/>
                    </a:lnTo>
                    <a:lnTo>
                      <a:pt x="19" y="4"/>
                    </a:lnTo>
                    <a:lnTo>
                      <a:pt x="23" y="7"/>
                    </a:lnTo>
                    <a:lnTo>
                      <a:pt x="26" y="7"/>
                    </a:lnTo>
                    <a:lnTo>
                      <a:pt x="26"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9" name="Freeform 6045"/>
              <p:cNvSpPr>
                <a:spLocks/>
              </p:cNvSpPr>
              <p:nvPr/>
            </p:nvSpPr>
            <p:spPr bwMode="auto">
              <a:xfrm>
                <a:off x="9300" y="8937"/>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0" name="Freeform 6046"/>
              <p:cNvSpPr>
                <a:spLocks/>
              </p:cNvSpPr>
              <p:nvPr/>
            </p:nvSpPr>
            <p:spPr bwMode="auto">
              <a:xfrm>
                <a:off x="9309" y="8940"/>
                <a:ext cx="12" cy="2"/>
              </a:xfrm>
              <a:custGeom>
                <a:avLst/>
                <a:gdLst/>
                <a:ahLst/>
                <a:cxnLst>
                  <a:cxn ang="0">
                    <a:pos x="7" y="0"/>
                  </a:cxn>
                  <a:cxn ang="0">
                    <a:pos x="0" y="0"/>
                  </a:cxn>
                  <a:cxn ang="0">
                    <a:pos x="0" y="2"/>
                  </a:cxn>
                  <a:cxn ang="0">
                    <a:pos x="11" y="2"/>
                  </a:cxn>
                  <a:cxn ang="0">
                    <a:pos x="11" y="0"/>
                  </a:cxn>
                  <a:cxn ang="0">
                    <a:pos x="7" y="0"/>
                  </a:cxn>
                </a:cxnLst>
                <a:rect l="0" t="0" r="r" b="b"/>
                <a:pathLst>
                  <a:path w="12" h="2">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1" name="Freeform 6047"/>
              <p:cNvSpPr>
                <a:spLocks/>
              </p:cNvSpPr>
              <p:nvPr/>
            </p:nvSpPr>
            <p:spPr bwMode="auto">
              <a:xfrm>
                <a:off x="9309" y="8940"/>
                <a:ext cx="10" cy="2"/>
              </a:xfrm>
              <a:custGeom>
                <a:avLst/>
                <a:gdLst/>
                <a:ahLst/>
                <a:cxnLst>
                  <a:cxn ang="0">
                    <a:pos x="4" y="0"/>
                  </a:cxn>
                  <a:cxn ang="0">
                    <a:pos x="0" y="0"/>
                  </a:cxn>
                  <a:cxn ang="0">
                    <a:pos x="2" y="2"/>
                  </a:cxn>
                  <a:cxn ang="0">
                    <a:pos x="7" y="2"/>
                  </a:cxn>
                  <a:cxn ang="0">
                    <a:pos x="9" y="0"/>
                  </a:cxn>
                  <a:cxn ang="0">
                    <a:pos x="4" y="0"/>
                  </a:cxn>
                </a:cxnLst>
                <a:rect l="0" t="0" r="r" b="b"/>
                <a:pathLst>
                  <a:path w="10" h="2">
                    <a:moveTo>
                      <a:pt x="4" y="0"/>
                    </a:moveTo>
                    <a:lnTo>
                      <a:pt x="0" y="0"/>
                    </a:lnTo>
                    <a:lnTo>
                      <a:pt x="2" y="2"/>
                    </a:lnTo>
                    <a:lnTo>
                      <a:pt x="7"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2" name="Freeform 6048"/>
              <p:cNvSpPr>
                <a:spLocks/>
              </p:cNvSpPr>
              <p:nvPr/>
            </p:nvSpPr>
            <p:spPr bwMode="auto">
              <a:xfrm>
                <a:off x="9309" y="8940"/>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3" name="Freeform 6049"/>
              <p:cNvSpPr>
                <a:spLocks/>
              </p:cNvSpPr>
              <p:nvPr/>
            </p:nvSpPr>
            <p:spPr bwMode="auto">
              <a:xfrm>
                <a:off x="9333" y="8935"/>
                <a:ext cx="19" cy="9"/>
              </a:xfrm>
              <a:custGeom>
                <a:avLst/>
                <a:gdLst/>
                <a:ahLst/>
                <a:cxnLst>
                  <a:cxn ang="0">
                    <a:pos x="0" y="4"/>
                  </a:cxn>
                  <a:cxn ang="0">
                    <a:pos x="0" y="9"/>
                  </a:cxn>
                  <a:cxn ang="0">
                    <a:pos x="14" y="7"/>
                  </a:cxn>
                  <a:cxn ang="0">
                    <a:pos x="19" y="4"/>
                  </a:cxn>
                  <a:cxn ang="0">
                    <a:pos x="19" y="0"/>
                  </a:cxn>
                  <a:cxn ang="0">
                    <a:pos x="0" y="4"/>
                  </a:cxn>
                </a:cxnLst>
                <a:rect l="0" t="0" r="r" b="b"/>
                <a:pathLst>
                  <a:path w="19" h="9">
                    <a:moveTo>
                      <a:pt x="0" y="4"/>
                    </a:moveTo>
                    <a:lnTo>
                      <a:pt x="0" y="9"/>
                    </a:lnTo>
                    <a:lnTo>
                      <a:pt x="14" y="7"/>
                    </a:lnTo>
                    <a:lnTo>
                      <a:pt x="19" y="4"/>
                    </a:lnTo>
                    <a:lnTo>
                      <a:pt x="19"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4" name="Freeform 6050"/>
              <p:cNvSpPr>
                <a:spLocks/>
              </p:cNvSpPr>
              <p:nvPr/>
            </p:nvSpPr>
            <p:spPr bwMode="auto">
              <a:xfrm>
                <a:off x="9333" y="8935"/>
                <a:ext cx="19" cy="9"/>
              </a:xfrm>
              <a:custGeom>
                <a:avLst/>
                <a:gdLst/>
                <a:ahLst/>
                <a:cxnLst>
                  <a:cxn ang="0">
                    <a:pos x="7" y="9"/>
                  </a:cxn>
                  <a:cxn ang="0">
                    <a:pos x="9" y="7"/>
                  </a:cxn>
                  <a:cxn ang="0">
                    <a:pos x="16" y="7"/>
                  </a:cxn>
                  <a:cxn ang="0">
                    <a:pos x="19" y="4"/>
                  </a:cxn>
                  <a:cxn ang="0">
                    <a:pos x="19" y="0"/>
                  </a:cxn>
                  <a:cxn ang="0">
                    <a:pos x="14" y="2"/>
                  </a:cxn>
                  <a:cxn ang="0">
                    <a:pos x="4" y="2"/>
                  </a:cxn>
                  <a:cxn ang="0">
                    <a:pos x="0" y="4"/>
                  </a:cxn>
                  <a:cxn ang="0">
                    <a:pos x="0" y="9"/>
                  </a:cxn>
                  <a:cxn ang="0">
                    <a:pos x="7" y="9"/>
                  </a:cxn>
                </a:cxnLst>
                <a:rect l="0" t="0" r="r" b="b"/>
                <a:pathLst>
                  <a:path w="19" h="9">
                    <a:moveTo>
                      <a:pt x="7" y="9"/>
                    </a:moveTo>
                    <a:lnTo>
                      <a:pt x="9" y="7"/>
                    </a:lnTo>
                    <a:lnTo>
                      <a:pt x="16" y="7"/>
                    </a:lnTo>
                    <a:lnTo>
                      <a:pt x="19" y="4"/>
                    </a:lnTo>
                    <a:lnTo>
                      <a:pt x="19" y="0"/>
                    </a:lnTo>
                    <a:lnTo>
                      <a:pt x="14" y="2"/>
                    </a:lnTo>
                    <a:lnTo>
                      <a:pt x="4" y="2"/>
                    </a:lnTo>
                    <a:lnTo>
                      <a:pt x="0" y="4"/>
                    </a:lnTo>
                    <a:lnTo>
                      <a:pt x="0" y="9"/>
                    </a:lnTo>
                    <a:lnTo>
                      <a:pt x="7"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5" name="Freeform 6051"/>
              <p:cNvSpPr>
                <a:spLocks/>
              </p:cNvSpPr>
              <p:nvPr/>
            </p:nvSpPr>
            <p:spPr bwMode="auto">
              <a:xfrm>
                <a:off x="9333" y="8935"/>
                <a:ext cx="19" cy="9"/>
              </a:xfrm>
              <a:custGeom>
                <a:avLst/>
                <a:gdLst/>
                <a:ahLst/>
                <a:cxnLst>
                  <a:cxn ang="0">
                    <a:pos x="19" y="4"/>
                  </a:cxn>
                  <a:cxn ang="0">
                    <a:pos x="19" y="0"/>
                  </a:cxn>
                  <a:cxn ang="0">
                    <a:pos x="14" y="2"/>
                  </a:cxn>
                  <a:cxn ang="0">
                    <a:pos x="4" y="2"/>
                  </a:cxn>
                  <a:cxn ang="0">
                    <a:pos x="0" y="4"/>
                  </a:cxn>
                  <a:cxn ang="0">
                    <a:pos x="0" y="9"/>
                  </a:cxn>
                  <a:cxn ang="0">
                    <a:pos x="7" y="9"/>
                  </a:cxn>
                  <a:cxn ang="0">
                    <a:pos x="7" y="7"/>
                  </a:cxn>
                  <a:cxn ang="0">
                    <a:pos x="16" y="7"/>
                  </a:cxn>
                  <a:cxn ang="0">
                    <a:pos x="19" y="4"/>
                  </a:cxn>
                </a:cxnLst>
                <a:rect l="0" t="0" r="r" b="b"/>
                <a:pathLst>
                  <a:path w="19" h="9">
                    <a:moveTo>
                      <a:pt x="19" y="4"/>
                    </a:moveTo>
                    <a:lnTo>
                      <a:pt x="19" y="0"/>
                    </a:lnTo>
                    <a:lnTo>
                      <a:pt x="14" y="2"/>
                    </a:lnTo>
                    <a:lnTo>
                      <a:pt x="4" y="2"/>
                    </a:lnTo>
                    <a:lnTo>
                      <a:pt x="0" y="4"/>
                    </a:lnTo>
                    <a:lnTo>
                      <a:pt x="0" y="9"/>
                    </a:lnTo>
                    <a:lnTo>
                      <a:pt x="7" y="9"/>
                    </a:lnTo>
                    <a:lnTo>
                      <a:pt x="7" y="7"/>
                    </a:lnTo>
                    <a:lnTo>
                      <a:pt x="16" y="7"/>
                    </a:lnTo>
                    <a:lnTo>
                      <a:pt x="19"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6" name="Freeform 6052"/>
              <p:cNvSpPr>
                <a:spLocks/>
              </p:cNvSpPr>
              <p:nvPr/>
            </p:nvSpPr>
            <p:spPr bwMode="auto">
              <a:xfrm>
                <a:off x="9336" y="8935"/>
                <a:ext cx="16" cy="9"/>
              </a:xfrm>
              <a:custGeom>
                <a:avLst/>
                <a:gdLst/>
                <a:ahLst/>
                <a:cxnLst>
                  <a:cxn ang="0">
                    <a:pos x="14" y="2"/>
                  </a:cxn>
                  <a:cxn ang="0">
                    <a:pos x="2" y="2"/>
                  </a:cxn>
                  <a:cxn ang="0">
                    <a:pos x="0" y="4"/>
                  </a:cxn>
                  <a:cxn ang="0">
                    <a:pos x="0" y="9"/>
                  </a:cxn>
                  <a:cxn ang="0">
                    <a:pos x="4" y="9"/>
                  </a:cxn>
                  <a:cxn ang="0">
                    <a:pos x="7" y="7"/>
                  </a:cxn>
                  <a:cxn ang="0">
                    <a:pos x="14" y="7"/>
                  </a:cxn>
                  <a:cxn ang="0">
                    <a:pos x="16" y="4"/>
                  </a:cxn>
                  <a:cxn ang="0">
                    <a:pos x="16" y="0"/>
                  </a:cxn>
                  <a:cxn ang="0">
                    <a:pos x="14" y="2"/>
                  </a:cxn>
                </a:cxnLst>
                <a:rect l="0" t="0" r="r" b="b"/>
                <a:pathLst>
                  <a:path w="16" h="9">
                    <a:moveTo>
                      <a:pt x="14" y="2"/>
                    </a:moveTo>
                    <a:lnTo>
                      <a:pt x="2" y="2"/>
                    </a:lnTo>
                    <a:lnTo>
                      <a:pt x="0" y="4"/>
                    </a:lnTo>
                    <a:lnTo>
                      <a:pt x="0" y="9"/>
                    </a:lnTo>
                    <a:lnTo>
                      <a:pt x="4" y="9"/>
                    </a:lnTo>
                    <a:lnTo>
                      <a:pt x="7" y="7"/>
                    </a:lnTo>
                    <a:lnTo>
                      <a:pt x="14" y="7"/>
                    </a:lnTo>
                    <a:lnTo>
                      <a:pt x="16" y="4"/>
                    </a:lnTo>
                    <a:lnTo>
                      <a:pt x="16" y="0"/>
                    </a:lnTo>
                    <a:lnTo>
                      <a:pt x="14" y="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7" name="Freeform 6053"/>
              <p:cNvSpPr>
                <a:spLocks/>
              </p:cNvSpPr>
              <p:nvPr/>
            </p:nvSpPr>
            <p:spPr bwMode="auto">
              <a:xfrm>
                <a:off x="9336" y="8935"/>
                <a:ext cx="16" cy="9"/>
              </a:xfrm>
              <a:custGeom>
                <a:avLst/>
                <a:gdLst/>
                <a:ahLst/>
                <a:cxnLst>
                  <a:cxn ang="0">
                    <a:pos x="14" y="2"/>
                  </a:cxn>
                  <a:cxn ang="0">
                    <a:pos x="2" y="2"/>
                  </a:cxn>
                  <a:cxn ang="0">
                    <a:pos x="0" y="4"/>
                  </a:cxn>
                  <a:cxn ang="0">
                    <a:pos x="0" y="9"/>
                  </a:cxn>
                  <a:cxn ang="0">
                    <a:pos x="4" y="9"/>
                  </a:cxn>
                  <a:cxn ang="0">
                    <a:pos x="4" y="7"/>
                  </a:cxn>
                  <a:cxn ang="0">
                    <a:pos x="14" y="7"/>
                  </a:cxn>
                  <a:cxn ang="0">
                    <a:pos x="16" y="4"/>
                  </a:cxn>
                  <a:cxn ang="0">
                    <a:pos x="16" y="0"/>
                  </a:cxn>
                  <a:cxn ang="0">
                    <a:pos x="14" y="2"/>
                  </a:cxn>
                </a:cxnLst>
                <a:rect l="0" t="0" r="r" b="b"/>
                <a:pathLst>
                  <a:path w="16" h="9">
                    <a:moveTo>
                      <a:pt x="14" y="2"/>
                    </a:moveTo>
                    <a:lnTo>
                      <a:pt x="2" y="2"/>
                    </a:lnTo>
                    <a:lnTo>
                      <a:pt x="0" y="4"/>
                    </a:lnTo>
                    <a:lnTo>
                      <a:pt x="0" y="9"/>
                    </a:lnTo>
                    <a:lnTo>
                      <a:pt x="4" y="9"/>
                    </a:lnTo>
                    <a:lnTo>
                      <a:pt x="4" y="7"/>
                    </a:lnTo>
                    <a:lnTo>
                      <a:pt x="14" y="7"/>
                    </a:lnTo>
                    <a:lnTo>
                      <a:pt x="16" y="4"/>
                    </a:lnTo>
                    <a:lnTo>
                      <a:pt x="16" y="0"/>
                    </a:lnTo>
                    <a:lnTo>
                      <a:pt x="14"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8" name="Freeform 6054"/>
              <p:cNvSpPr>
                <a:spLocks/>
              </p:cNvSpPr>
              <p:nvPr/>
            </p:nvSpPr>
            <p:spPr bwMode="auto">
              <a:xfrm>
                <a:off x="9338" y="8935"/>
                <a:ext cx="14" cy="9"/>
              </a:xfrm>
              <a:custGeom>
                <a:avLst/>
                <a:gdLst/>
                <a:ahLst/>
                <a:cxnLst>
                  <a:cxn ang="0">
                    <a:pos x="11" y="2"/>
                  </a:cxn>
                  <a:cxn ang="0">
                    <a:pos x="2" y="2"/>
                  </a:cxn>
                  <a:cxn ang="0">
                    <a:pos x="0" y="4"/>
                  </a:cxn>
                  <a:cxn ang="0">
                    <a:pos x="0" y="9"/>
                  </a:cxn>
                  <a:cxn ang="0">
                    <a:pos x="4" y="7"/>
                  </a:cxn>
                  <a:cxn ang="0">
                    <a:pos x="11" y="7"/>
                  </a:cxn>
                  <a:cxn ang="0">
                    <a:pos x="14" y="4"/>
                  </a:cxn>
                  <a:cxn ang="0">
                    <a:pos x="14" y="0"/>
                  </a:cxn>
                  <a:cxn ang="0">
                    <a:pos x="11" y="2"/>
                  </a:cxn>
                </a:cxnLst>
                <a:rect l="0" t="0" r="r" b="b"/>
                <a:pathLst>
                  <a:path w="14" h="9">
                    <a:moveTo>
                      <a:pt x="11" y="2"/>
                    </a:moveTo>
                    <a:lnTo>
                      <a:pt x="2" y="2"/>
                    </a:lnTo>
                    <a:lnTo>
                      <a:pt x="0" y="4"/>
                    </a:lnTo>
                    <a:lnTo>
                      <a:pt x="0" y="9"/>
                    </a:lnTo>
                    <a:lnTo>
                      <a:pt x="4" y="7"/>
                    </a:lnTo>
                    <a:lnTo>
                      <a:pt x="11" y="7"/>
                    </a:lnTo>
                    <a:lnTo>
                      <a:pt x="14" y="4"/>
                    </a:lnTo>
                    <a:lnTo>
                      <a:pt x="14" y="0"/>
                    </a:lnTo>
                    <a:lnTo>
                      <a:pt x="11"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9" name="Freeform 6055"/>
              <p:cNvSpPr>
                <a:spLocks/>
              </p:cNvSpPr>
              <p:nvPr/>
            </p:nvSpPr>
            <p:spPr bwMode="auto">
              <a:xfrm>
                <a:off x="9338" y="8935"/>
                <a:ext cx="14" cy="9"/>
              </a:xfrm>
              <a:custGeom>
                <a:avLst/>
                <a:gdLst/>
                <a:ahLst/>
                <a:cxnLst>
                  <a:cxn ang="0">
                    <a:pos x="11" y="2"/>
                  </a:cxn>
                  <a:cxn ang="0">
                    <a:pos x="0" y="2"/>
                  </a:cxn>
                  <a:cxn ang="0">
                    <a:pos x="0" y="9"/>
                  </a:cxn>
                  <a:cxn ang="0">
                    <a:pos x="2" y="7"/>
                  </a:cxn>
                  <a:cxn ang="0">
                    <a:pos x="11" y="7"/>
                  </a:cxn>
                  <a:cxn ang="0">
                    <a:pos x="14" y="4"/>
                  </a:cxn>
                  <a:cxn ang="0">
                    <a:pos x="14" y="0"/>
                  </a:cxn>
                  <a:cxn ang="0">
                    <a:pos x="11" y="2"/>
                  </a:cxn>
                </a:cxnLst>
                <a:rect l="0" t="0" r="r" b="b"/>
                <a:pathLst>
                  <a:path w="14" h="9">
                    <a:moveTo>
                      <a:pt x="11" y="2"/>
                    </a:moveTo>
                    <a:lnTo>
                      <a:pt x="0" y="2"/>
                    </a:lnTo>
                    <a:lnTo>
                      <a:pt x="0" y="9"/>
                    </a:lnTo>
                    <a:lnTo>
                      <a:pt x="2" y="7"/>
                    </a:lnTo>
                    <a:lnTo>
                      <a:pt x="11" y="7"/>
                    </a:lnTo>
                    <a:lnTo>
                      <a:pt x="14" y="4"/>
                    </a:lnTo>
                    <a:lnTo>
                      <a:pt x="14" y="0"/>
                    </a:lnTo>
                    <a:lnTo>
                      <a:pt x="11"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0" name="Freeform 6056"/>
              <p:cNvSpPr>
                <a:spLocks/>
              </p:cNvSpPr>
              <p:nvPr/>
            </p:nvSpPr>
            <p:spPr bwMode="auto">
              <a:xfrm>
                <a:off x="9340" y="8935"/>
                <a:ext cx="12" cy="9"/>
              </a:xfrm>
              <a:custGeom>
                <a:avLst/>
                <a:gdLst/>
                <a:ahLst/>
                <a:cxnLst>
                  <a:cxn ang="0">
                    <a:pos x="9" y="2"/>
                  </a:cxn>
                  <a:cxn ang="0">
                    <a:pos x="0" y="2"/>
                  </a:cxn>
                  <a:cxn ang="0">
                    <a:pos x="0" y="9"/>
                  </a:cxn>
                  <a:cxn ang="0">
                    <a:pos x="2" y="7"/>
                  </a:cxn>
                  <a:cxn ang="0">
                    <a:pos x="9" y="7"/>
                  </a:cxn>
                  <a:cxn ang="0">
                    <a:pos x="11" y="4"/>
                  </a:cxn>
                  <a:cxn ang="0">
                    <a:pos x="11" y="0"/>
                  </a:cxn>
                  <a:cxn ang="0">
                    <a:pos x="9" y="2"/>
                  </a:cxn>
                </a:cxnLst>
                <a:rect l="0" t="0" r="r" b="b"/>
                <a:pathLst>
                  <a:path w="12" h="9">
                    <a:moveTo>
                      <a:pt x="9" y="2"/>
                    </a:moveTo>
                    <a:lnTo>
                      <a:pt x="0" y="2"/>
                    </a:lnTo>
                    <a:lnTo>
                      <a:pt x="0" y="9"/>
                    </a:lnTo>
                    <a:lnTo>
                      <a:pt x="2" y="7"/>
                    </a:lnTo>
                    <a:lnTo>
                      <a:pt x="9" y="7"/>
                    </a:lnTo>
                    <a:lnTo>
                      <a:pt x="11" y="4"/>
                    </a:lnTo>
                    <a:lnTo>
                      <a:pt x="11" y="0"/>
                    </a:lnTo>
                    <a:lnTo>
                      <a:pt x="9" y="2"/>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1" name="Freeform 6057"/>
              <p:cNvSpPr>
                <a:spLocks/>
              </p:cNvSpPr>
              <p:nvPr/>
            </p:nvSpPr>
            <p:spPr bwMode="auto">
              <a:xfrm>
                <a:off x="9340" y="8935"/>
                <a:ext cx="12" cy="7"/>
              </a:xfrm>
              <a:custGeom>
                <a:avLst/>
                <a:gdLst/>
                <a:ahLst/>
                <a:cxnLst>
                  <a:cxn ang="0">
                    <a:pos x="9" y="2"/>
                  </a:cxn>
                  <a:cxn ang="0">
                    <a:pos x="0" y="2"/>
                  </a:cxn>
                  <a:cxn ang="0">
                    <a:pos x="0" y="7"/>
                  </a:cxn>
                  <a:cxn ang="0">
                    <a:pos x="9" y="7"/>
                  </a:cxn>
                  <a:cxn ang="0">
                    <a:pos x="11" y="4"/>
                  </a:cxn>
                  <a:cxn ang="0">
                    <a:pos x="11" y="0"/>
                  </a:cxn>
                  <a:cxn ang="0">
                    <a:pos x="9" y="2"/>
                  </a:cxn>
                </a:cxnLst>
                <a:rect l="0" t="0" r="r" b="b"/>
                <a:pathLst>
                  <a:path w="12" h="7">
                    <a:moveTo>
                      <a:pt x="9" y="2"/>
                    </a:moveTo>
                    <a:lnTo>
                      <a:pt x="0" y="2"/>
                    </a:lnTo>
                    <a:lnTo>
                      <a:pt x="0" y="7"/>
                    </a:lnTo>
                    <a:lnTo>
                      <a:pt x="9" y="7"/>
                    </a:lnTo>
                    <a:lnTo>
                      <a:pt x="11" y="4"/>
                    </a:lnTo>
                    <a:lnTo>
                      <a:pt x="11" y="0"/>
                    </a:lnTo>
                    <a:lnTo>
                      <a:pt x="9"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2" name="Freeform 6058"/>
              <p:cNvSpPr>
                <a:spLocks/>
              </p:cNvSpPr>
              <p:nvPr/>
            </p:nvSpPr>
            <p:spPr bwMode="auto">
              <a:xfrm>
                <a:off x="9343" y="8935"/>
                <a:ext cx="9" cy="7"/>
              </a:xfrm>
              <a:custGeom>
                <a:avLst/>
                <a:gdLst/>
                <a:ahLst/>
                <a:cxnLst>
                  <a:cxn ang="0">
                    <a:pos x="7" y="2"/>
                  </a:cxn>
                  <a:cxn ang="0">
                    <a:pos x="0" y="2"/>
                  </a:cxn>
                  <a:cxn ang="0">
                    <a:pos x="0" y="7"/>
                  </a:cxn>
                  <a:cxn ang="0">
                    <a:pos x="7" y="7"/>
                  </a:cxn>
                  <a:cxn ang="0">
                    <a:pos x="9" y="4"/>
                  </a:cxn>
                  <a:cxn ang="0">
                    <a:pos x="9" y="0"/>
                  </a:cxn>
                  <a:cxn ang="0">
                    <a:pos x="7" y="2"/>
                  </a:cxn>
                </a:cxnLst>
                <a:rect l="0" t="0" r="r" b="b"/>
                <a:pathLst>
                  <a:path w="9" h="7">
                    <a:moveTo>
                      <a:pt x="7" y="2"/>
                    </a:moveTo>
                    <a:lnTo>
                      <a:pt x="0" y="2"/>
                    </a:lnTo>
                    <a:lnTo>
                      <a:pt x="0" y="7"/>
                    </a:lnTo>
                    <a:lnTo>
                      <a:pt x="7" y="7"/>
                    </a:lnTo>
                    <a:lnTo>
                      <a:pt x="9" y="4"/>
                    </a:lnTo>
                    <a:lnTo>
                      <a:pt x="9" y="0"/>
                    </a:lnTo>
                    <a:lnTo>
                      <a:pt x="7"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3" name="Freeform 6059"/>
              <p:cNvSpPr>
                <a:spLocks/>
              </p:cNvSpPr>
              <p:nvPr/>
            </p:nvSpPr>
            <p:spPr bwMode="auto">
              <a:xfrm>
                <a:off x="9343" y="8935"/>
                <a:ext cx="9" cy="7"/>
              </a:xfrm>
              <a:custGeom>
                <a:avLst/>
                <a:gdLst/>
                <a:ahLst/>
                <a:cxnLst>
                  <a:cxn ang="0">
                    <a:pos x="7" y="2"/>
                  </a:cxn>
                  <a:cxn ang="0">
                    <a:pos x="0" y="2"/>
                  </a:cxn>
                  <a:cxn ang="0">
                    <a:pos x="0" y="7"/>
                  </a:cxn>
                  <a:cxn ang="0">
                    <a:pos x="7" y="7"/>
                  </a:cxn>
                  <a:cxn ang="0">
                    <a:pos x="9" y="4"/>
                  </a:cxn>
                  <a:cxn ang="0">
                    <a:pos x="9" y="0"/>
                  </a:cxn>
                  <a:cxn ang="0">
                    <a:pos x="7" y="2"/>
                  </a:cxn>
                </a:cxnLst>
                <a:rect l="0" t="0" r="r" b="b"/>
                <a:pathLst>
                  <a:path w="9" h="7">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4" name="Freeform 6060"/>
              <p:cNvSpPr>
                <a:spLocks/>
              </p:cNvSpPr>
              <p:nvPr/>
            </p:nvSpPr>
            <p:spPr bwMode="auto">
              <a:xfrm>
                <a:off x="9345" y="8935"/>
                <a:ext cx="7" cy="7"/>
              </a:xfrm>
              <a:custGeom>
                <a:avLst/>
                <a:gdLst/>
                <a:ahLst/>
                <a:cxnLst>
                  <a:cxn ang="0">
                    <a:pos x="0" y="2"/>
                  </a:cxn>
                  <a:cxn ang="0">
                    <a:pos x="0" y="7"/>
                  </a:cxn>
                  <a:cxn ang="0">
                    <a:pos x="2" y="7"/>
                  </a:cxn>
                  <a:cxn ang="0">
                    <a:pos x="7" y="4"/>
                  </a:cxn>
                  <a:cxn ang="0">
                    <a:pos x="7" y="0"/>
                  </a:cxn>
                  <a:cxn ang="0">
                    <a:pos x="0" y="2"/>
                  </a:cxn>
                </a:cxnLst>
                <a:rect l="0" t="0" r="r" b="b"/>
                <a:pathLst>
                  <a:path w="7" h="7">
                    <a:moveTo>
                      <a:pt x="0" y="2"/>
                    </a:moveTo>
                    <a:lnTo>
                      <a:pt x="0" y="7"/>
                    </a:lnTo>
                    <a:lnTo>
                      <a:pt x="2" y="7"/>
                    </a:lnTo>
                    <a:lnTo>
                      <a:pt x="7" y="4"/>
                    </a:lnTo>
                    <a:lnTo>
                      <a:pt x="7"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5" name="Freeform 6061"/>
              <p:cNvSpPr>
                <a:spLocks/>
              </p:cNvSpPr>
              <p:nvPr/>
            </p:nvSpPr>
            <p:spPr bwMode="auto">
              <a:xfrm>
                <a:off x="9333" y="8870"/>
                <a:ext cx="15" cy="0"/>
              </a:xfrm>
              <a:custGeom>
                <a:avLst/>
                <a:gdLst/>
                <a:ahLst/>
                <a:cxnLst>
                  <a:cxn ang="0">
                    <a:pos x="0" y="0"/>
                  </a:cxn>
                  <a:cxn ang="0">
                    <a:pos x="14" y="0"/>
                  </a:cxn>
                </a:cxnLst>
                <a:rect l="0" t="0" r="r" b="b"/>
                <a:pathLst>
                  <a:path w="15">
                    <a:moveTo>
                      <a:pt x="0" y="0"/>
                    </a:moveTo>
                    <a:lnTo>
                      <a:pt x="14" y="0"/>
                    </a:lnTo>
                  </a:path>
                </a:pathLst>
              </a:custGeom>
              <a:noFill/>
              <a:ln w="4318">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6" name="Freeform 6062"/>
              <p:cNvSpPr>
                <a:spLocks/>
              </p:cNvSpPr>
              <p:nvPr/>
            </p:nvSpPr>
            <p:spPr bwMode="auto">
              <a:xfrm>
                <a:off x="9333" y="8870"/>
                <a:ext cx="15" cy="0"/>
              </a:xfrm>
              <a:custGeom>
                <a:avLst/>
                <a:gdLst/>
                <a:ahLst/>
                <a:cxnLst>
                  <a:cxn ang="0">
                    <a:pos x="0" y="0"/>
                  </a:cxn>
                  <a:cxn ang="0">
                    <a:pos x="14" y="0"/>
                  </a:cxn>
                </a:cxnLst>
                <a:rect l="0" t="0" r="r" b="b"/>
                <a:pathLst>
                  <a:path w="15">
                    <a:moveTo>
                      <a:pt x="0" y="0"/>
                    </a:moveTo>
                    <a:lnTo>
                      <a:pt x="14" y="0"/>
                    </a:lnTo>
                  </a:path>
                </a:pathLst>
              </a:custGeom>
              <a:noFill/>
              <a:ln w="4318">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7" name="Freeform 6063"/>
              <p:cNvSpPr>
                <a:spLocks/>
              </p:cNvSpPr>
              <p:nvPr/>
            </p:nvSpPr>
            <p:spPr bwMode="auto">
              <a:xfrm>
                <a:off x="9336" y="8870"/>
                <a:ext cx="12" cy="0"/>
              </a:xfrm>
              <a:custGeom>
                <a:avLst/>
                <a:gdLst/>
                <a:ahLst/>
                <a:cxnLst>
                  <a:cxn ang="0">
                    <a:pos x="0" y="0"/>
                  </a:cxn>
                  <a:cxn ang="0">
                    <a:pos x="12" y="0"/>
                  </a:cxn>
                </a:cxnLst>
                <a:rect l="0" t="0" r="r" b="b"/>
                <a:pathLst>
                  <a:path w="12">
                    <a:moveTo>
                      <a:pt x="0" y="0"/>
                    </a:moveTo>
                    <a:lnTo>
                      <a:pt x="12" y="0"/>
                    </a:lnTo>
                  </a:path>
                </a:pathLst>
              </a:custGeom>
              <a:noFill/>
              <a:ln w="4318">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8" name="Freeform 6064"/>
              <p:cNvSpPr>
                <a:spLocks/>
              </p:cNvSpPr>
              <p:nvPr/>
            </p:nvSpPr>
            <p:spPr bwMode="auto">
              <a:xfrm>
                <a:off x="9336" y="8870"/>
                <a:ext cx="12" cy="0"/>
              </a:xfrm>
              <a:custGeom>
                <a:avLst/>
                <a:gdLst/>
                <a:ahLst/>
                <a:cxnLst>
                  <a:cxn ang="0">
                    <a:pos x="0" y="0"/>
                  </a:cxn>
                  <a:cxn ang="0">
                    <a:pos x="12" y="0"/>
                  </a:cxn>
                </a:cxnLst>
                <a:rect l="0" t="0" r="r" b="b"/>
                <a:pathLst>
                  <a:path w="12">
                    <a:moveTo>
                      <a:pt x="0" y="0"/>
                    </a:moveTo>
                    <a:lnTo>
                      <a:pt x="12" y="0"/>
                    </a:lnTo>
                  </a:path>
                </a:pathLst>
              </a:custGeom>
              <a:noFill/>
              <a:ln w="4318">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9" name="Freeform 6065"/>
              <p:cNvSpPr>
                <a:spLocks/>
              </p:cNvSpPr>
              <p:nvPr/>
            </p:nvSpPr>
            <p:spPr bwMode="auto">
              <a:xfrm>
                <a:off x="9336" y="8870"/>
                <a:ext cx="12" cy="0"/>
              </a:xfrm>
              <a:custGeom>
                <a:avLst/>
                <a:gdLst/>
                <a:ahLst/>
                <a:cxnLst>
                  <a:cxn ang="0">
                    <a:pos x="0" y="0"/>
                  </a:cxn>
                  <a:cxn ang="0">
                    <a:pos x="12" y="0"/>
                  </a:cxn>
                </a:cxnLst>
                <a:rect l="0" t="0" r="r" b="b"/>
                <a:pathLst>
                  <a:path w="12">
                    <a:moveTo>
                      <a:pt x="0" y="0"/>
                    </a:moveTo>
                    <a:lnTo>
                      <a:pt x="12" y="0"/>
                    </a:lnTo>
                  </a:path>
                </a:pathLst>
              </a:custGeom>
              <a:noFill/>
              <a:ln w="4318">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0" name="Freeform 6066"/>
              <p:cNvSpPr>
                <a:spLocks/>
              </p:cNvSpPr>
              <p:nvPr/>
            </p:nvSpPr>
            <p:spPr bwMode="auto">
              <a:xfrm>
                <a:off x="9338" y="8870"/>
                <a:ext cx="10" cy="0"/>
              </a:xfrm>
              <a:custGeom>
                <a:avLst/>
                <a:gdLst/>
                <a:ahLst/>
                <a:cxnLst>
                  <a:cxn ang="0">
                    <a:pos x="0" y="0"/>
                  </a:cxn>
                  <a:cxn ang="0">
                    <a:pos x="9" y="0"/>
                  </a:cxn>
                </a:cxnLst>
                <a:rect l="0" t="0" r="r" b="b"/>
                <a:pathLst>
                  <a:path w="10">
                    <a:moveTo>
                      <a:pt x="0" y="0"/>
                    </a:moveTo>
                    <a:lnTo>
                      <a:pt x="9" y="0"/>
                    </a:lnTo>
                  </a:path>
                </a:pathLst>
              </a:custGeom>
              <a:noFill/>
              <a:ln w="4318">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1" name="Freeform 6067"/>
              <p:cNvSpPr>
                <a:spLocks/>
              </p:cNvSpPr>
              <p:nvPr/>
            </p:nvSpPr>
            <p:spPr bwMode="auto">
              <a:xfrm>
                <a:off x="9338" y="8870"/>
                <a:ext cx="10" cy="0"/>
              </a:xfrm>
              <a:custGeom>
                <a:avLst/>
                <a:gdLst/>
                <a:ahLst/>
                <a:cxnLst>
                  <a:cxn ang="0">
                    <a:pos x="0" y="0"/>
                  </a:cxn>
                  <a:cxn ang="0">
                    <a:pos x="9" y="0"/>
                  </a:cxn>
                </a:cxnLst>
                <a:rect l="0" t="0" r="r" b="b"/>
                <a:pathLst>
                  <a:path w="10">
                    <a:moveTo>
                      <a:pt x="0" y="0"/>
                    </a:moveTo>
                    <a:lnTo>
                      <a:pt x="9" y="0"/>
                    </a:lnTo>
                  </a:path>
                </a:pathLst>
              </a:custGeom>
              <a:noFill/>
              <a:ln w="4318">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2" name="Freeform 6068"/>
              <p:cNvSpPr>
                <a:spLocks/>
              </p:cNvSpPr>
              <p:nvPr/>
            </p:nvSpPr>
            <p:spPr bwMode="auto">
              <a:xfrm>
                <a:off x="9338" y="8870"/>
                <a:ext cx="10" cy="0"/>
              </a:xfrm>
              <a:custGeom>
                <a:avLst/>
                <a:gdLst/>
                <a:ahLst/>
                <a:cxnLst>
                  <a:cxn ang="0">
                    <a:pos x="0" y="0"/>
                  </a:cxn>
                  <a:cxn ang="0">
                    <a:pos x="9" y="0"/>
                  </a:cxn>
                </a:cxnLst>
                <a:rect l="0" t="0" r="r" b="b"/>
                <a:pathLst>
                  <a:path w="10">
                    <a:moveTo>
                      <a:pt x="0" y="0"/>
                    </a:moveTo>
                    <a:lnTo>
                      <a:pt x="9" y="0"/>
                    </a:lnTo>
                  </a:path>
                </a:pathLst>
              </a:custGeom>
              <a:noFill/>
              <a:ln w="4318">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3" name="Freeform 6069"/>
              <p:cNvSpPr>
                <a:spLocks/>
              </p:cNvSpPr>
              <p:nvPr/>
            </p:nvSpPr>
            <p:spPr bwMode="auto">
              <a:xfrm>
                <a:off x="9340" y="8870"/>
                <a:ext cx="8" cy="0"/>
              </a:xfrm>
              <a:custGeom>
                <a:avLst/>
                <a:gdLst/>
                <a:ahLst/>
                <a:cxnLst>
                  <a:cxn ang="0">
                    <a:pos x="0" y="0"/>
                  </a:cxn>
                  <a:cxn ang="0">
                    <a:pos x="7" y="0"/>
                  </a:cxn>
                </a:cxnLst>
                <a:rect l="0" t="0" r="r" b="b"/>
                <a:pathLst>
                  <a:path w="8">
                    <a:moveTo>
                      <a:pt x="0" y="0"/>
                    </a:moveTo>
                    <a:lnTo>
                      <a:pt x="7" y="0"/>
                    </a:lnTo>
                  </a:path>
                </a:pathLst>
              </a:custGeom>
              <a:noFill/>
              <a:ln w="4318">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4" name="Freeform 6070"/>
              <p:cNvSpPr>
                <a:spLocks/>
              </p:cNvSpPr>
              <p:nvPr/>
            </p:nvSpPr>
            <p:spPr bwMode="auto">
              <a:xfrm>
                <a:off x="9340" y="8870"/>
                <a:ext cx="8" cy="0"/>
              </a:xfrm>
              <a:custGeom>
                <a:avLst/>
                <a:gdLst/>
                <a:ahLst/>
                <a:cxnLst>
                  <a:cxn ang="0">
                    <a:pos x="0" y="0"/>
                  </a:cxn>
                  <a:cxn ang="0">
                    <a:pos x="7" y="0"/>
                  </a:cxn>
                </a:cxnLst>
                <a:rect l="0" t="0" r="r" b="b"/>
                <a:pathLst>
                  <a:path w="8">
                    <a:moveTo>
                      <a:pt x="0" y="0"/>
                    </a:moveTo>
                    <a:lnTo>
                      <a:pt x="7" y="0"/>
                    </a:lnTo>
                  </a:path>
                </a:pathLst>
              </a:custGeom>
              <a:noFill/>
              <a:ln w="4318">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5" name="Freeform 6071"/>
              <p:cNvSpPr>
                <a:spLocks/>
              </p:cNvSpPr>
              <p:nvPr/>
            </p:nvSpPr>
            <p:spPr bwMode="auto">
              <a:xfrm>
                <a:off x="9340" y="8870"/>
                <a:ext cx="8" cy="0"/>
              </a:xfrm>
              <a:custGeom>
                <a:avLst/>
                <a:gdLst/>
                <a:ahLst/>
                <a:cxnLst>
                  <a:cxn ang="0">
                    <a:pos x="0" y="0"/>
                  </a:cxn>
                  <a:cxn ang="0">
                    <a:pos x="7" y="0"/>
                  </a:cxn>
                </a:cxnLst>
                <a:rect l="0" t="0" r="r" b="b"/>
                <a:pathLst>
                  <a:path w="8">
                    <a:moveTo>
                      <a:pt x="0" y="0"/>
                    </a:moveTo>
                    <a:lnTo>
                      <a:pt x="7"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6" name="Freeform 6072"/>
              <p:cNvSpPr>
                <a:spLocks/>
              </p:cNvSpPr>
              <p:nvPr/>
            </p:nvSpPr>
            <p:spPr bwMode="auto">
              <a:xfrm>
                <a:off x="9343" y="8870"/>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7" name="Freeform 6073"/>
              <p:cNvSpPr>
                <a:spLocks/>
              </p:cNvSpPr>
              <p:nvPr/>
            </p:nvSpPr>
            <p:spPr bwMode="auto">
              <a:xfrm>
                <a:off x="9343" y="8875"/>
                <a:ext cx="9" cy="57"/>
              </a:xfrm>
              <a:custGeom>
                <a:avLst/>
                <a:gdLst/>
                <a:ahLst/>
                <a:cxnLst>
                  <a:cxn ang="0">
                    <a:pos x="4" y="0"/>
                  </a:cxn>
                  <a:cxn ang="0">
                    <a:pos x="0" y="0"/>
                  </a:cxn>
                  <a:cxn ang="0">
                    <a:pos x="4" y="28"/>
                  </a:cxn>
                  <a:cxn ang="0">
                    <a:pos x="4" y="57"/>
                  </a:cxn>
                  <a:cxn ang="0">
                    <a:pos x="9" y="57"/>
                  </a:cxn>
                  <a:cxn ang="0">
                    <a:pos x="9" y="28"/>
                  </a:cxn>
                  <a:cxn ang="0">
                    <a:pos x="4" y="0"/>
                  </a:cxn>
                </a:cxnLst>
                <a:rect l="0" t="0" r="r" b="b"/>
                <a:pathLst>
                  <a:path w="9" h="57">
                    <a:moveTo>
                      <a:pt x="4" y="0"/>
                    </a:moveTo>
                    <a:lnTo>
                      <a:pt x="0" y="0"/>
                    </a:lnTo>
                    <a:lnTo>
                      <a:pt x="4" y="28"/>
                    </a:lnTo>
                    <a:lnTo>
                      <a:pt x="4" y="57"/>
                    </a:lnTo>
                    <a:lnTo>
                      <a:pt x="9" y="57"/>
                    </a:lnTo>
                    <a:lnTo>
                      <a:pt x="9" y="28"/>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8" name="Freeform 6074"/>
              <p:cNvSpPr>
                <a:spLocks/>
              </p:cNvSpPr>
              <p:nvPr/>
            </p:nvSpPr>
            <p:spPr bwMode="auto">
              <a:xfrm>
                <a:off x="9343" y="8875"/>
                <a:ext cx="9"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7">
                    <a:moveTo>
                      <a:pt x="4" y="0"/>
                    </a:moveTo>
                    <a:lnTo>
                      <a:pt x="0" y="0"/>
                    </a:lnTo>
                    <a:lnTo>
                      <a:pt x="4" y="28"/>
                    </a:lnTo>
                    <a:lnTo>
                      <a:pt x="4" y="57"/>
                    </a:lnTo>
                    <a:lnTo>
                      <a:pt x="9" y="57"/>
                    </a:lnTo>
                    <a:lnTo>
                      <a:pt x="9" y="43"/>
                    </a:lnTo>
                    <a:lnTo>
                      <a:pt x="7" y="28"/>
                    </a:lnTo>
                    <a:lnTo>
                      <a:pt x="7" y="14"/>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9" name="Freeform 6075"/>
              <p:cNvSpPr>
                <a:spLocks/>
              </p:cNvSpPr>
              <p:nvPr/>
            </p:nvSpPr>
            <p:spPr bwMode="auto">
              <a:xfrm>
                <a:off x="9340" y="8875"/>
                <a:ext cx="12" cy="57"/>
              </a:xfrm>
              <a:custGeom>
                <a:avLst/>
                <a:gdLst/>
                <a:ahLst/>
                <a:cxnLst>
                  <a:cxn ang="0">
                    <a:pos x="9" y="43"/>
                  </a:cxn>
                  <a:cxn ang="0">
                    <a:pos x="9" y="28"/>
                  </a:cxn>
                  <a:cxn ang="0">
                    <a:pos x="4" y="0"/>
                  </a:cxn>
                  <a:cxn ang="0">
                    <a:pos x="0" y="0"/>
                  </a:cxn>
                  <a:cxn ang="0">
                    <a:pos x="2" y="7"/>
                  </a:cxn>
                  <a:cxn ang="0">
                    <a:pos x="2" y="14"/>
                  </a:cxn>
                  <a:cxn ang="0">
                    <a:pos x="4" y="21"/>
                  </a:cxn>
                  <a:cxn ang="0">
                    <a:pos x="4" y="36"/>
                  </a:cxn>
                  <a:cxn ang="0">
                    <a:pos x="7" y="43"/>
                  </a:cxn>
                  <a:cxn ang="0">
                    <a:pos x="7" y="57"/>
                  </a:cxn>
                  <a:cxn ang="0">
                    <a:pos x="11" y="57"/>
                  </a:cxn>
                  <a:cxn ang="0">
                    <a:pos x="9" y="43"/>
                  </a:cxn>
                </a:cxnLst>
                <a:rect l="0" t="0" r="r" b="b"/>
                <a:pathLst>
                  <a:path w="12" h="57">
                    <a:moveTo>
                      <a:pt x="9" y="43"/>
                    </a:moveTo>
                    <a:lnTo>
                      <a:pt x="9" y="28"/>
                    </a:lnTo>
                    <a:lnTo>
                      <a:pt x="4" y="0"/>
                    </a:lnTo>
                    <a:lnTo>
                      <a:pt x="0" y="0"/>
                    </a:lnTo>
                    <a:lnTo>
                      <a:pt x="2" y="7"/>
                    </a:lnTo>
                    <a:lnTo>
                      <a:pt x="2" y="14"/>
                    </a:lnTo>
                    <a:lnTo>
                      <a:pt x="4" y="21"/>
                    </a:lnTo>
                    <a:lnTo>
                      <a:pt x="4" y="36"/>
                    </a:lnTo>
                    <a:lnTo>
                      <a:pt x="7" y="43"/>
                    </a:lnTo>
                    <a:lnTo>
                      <a:pt x="7" y="57"/>
                    </a:lnTo>
                    <a:lnTo>
                      <a:pt x="11" y="57"/>
                    </a:lnTo>
                    <a:lnTo>
                      <a:pt x="9" y="43"/>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0" name="Freeform 6076"/>
              <p:cNvSpPr>
                <a:spLocks/>
              </p:cNvSpPr>
              <p:nvPr/>
            </p:nvSpPr>
            <p:spPr bwMode="auto">
              <a:xfrm>
                <a:off x="9340" y="887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1" name="Freeform 6077"/>
              <p:cNvSpPr>
                <a:spLocks/>
              </p:cNvSpPr>
              <p:nvPr/>
            </p:nvSpPr>
            <p:spPr bwMode="auto">
              <a:xfrm>
                <a:off x="9340" y="8875"/>
                <a:ext cx="10"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2" name="Freeform 6078"/>
              <p:cNvSpPr>
                <a:spLocks/>
              </p:cNvSpPr>
              <p:nvPr/>
            </p:nvSpPr>
            <p:spPr bwMode="auto">
              <a:xfrm>
                <a:off x="9338" y="8875"/>
                <a:ext cx="10" cy="57"/>
              </a:xfrm>
              <a:custGeom>
                <a:avLst/>
                <a:gdLst/>
                <a:ahLst/>
                <a:cxnLst>
                  <a:cxn ang="0">
                    <a:pos x="7" y="43"/>
                  </a:cxn>
                  <a:cxn ang="0">
                    <a:pos x="7" y="57"/>
                  </a:cxn>
                  <a:cxn ang="0">
                    <a:pos x="9" y="57"/>
                  </a:cxn>
                  <a:cxn ang="0">
                    <a:pos x="9" y="28"/>
                  </a:cxn>
                  <a:cxn ang="0">
                    <a:pos x="4" y="0"/>
                  </a:cxn>
                  <a:cxn ang="0">
                    <a:pos x="0" y="0"/>
                  </a:cxn>
                  <a:cxn ang="0">
                    <a:pos x="7" y="43"/>
                  </a:cxn>
                </a:cxnLst>
                <a:rect l="0" t="0" r="r" b="b"/>
                <a:pathLst>
                  <a:path w="10" h="57">
                    <a:moveTo>
                      <a:pt x="7" y="43"/>
                    </a:moveTo>
                    <a:lnTo>
                      <a:pt x="7" y="57"/>
                    </a:lnTo>
                    <a:lnTo>
                      <a:pt x="9" y="57"/>
                    </a:lnTo>
                    <a:lnTo>
                      <a:pt x="9" y="28"/>
                    </a:lnTo>
                    <a:lnTo>
                      <a:pt x="4" y="0"/>
                    </a:lnTo>
                    <a:lnTo>
                      <a:pt x="0" y="0"/>
                    </a:lnTo>
                    <a:lnTo>
                      <a:pt x="7" y="43"/>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3" name="Freeform 6079"/>
              <p:cNvSpPr>
                <a:spLocks/>
              </p:cNvSpPr>
              <p:nvPr/>
            </p:nvSpPr>
            <p:spPr bwMode="auto">
              <a:xfrm>
                <a:off x="9338" y="887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4" name="Freeform 6080"/>
              <p:cNvSpPr>
                <a:spLocks/>
              </p:cNvSpPr>
              <p:nvPr/>
            </p:nvSpPr>
            <p:spPr bwMode="auto">
              <a:xfrm>
                <a:off x="9338" y="8875"/>
                <a:ext cx="10" cy="57"/>
              </a:xfrm>
              <a:custGeom>
                <a:avLst/>
                <a:gdLst/>
                <a:ahLst/>
                <a:cxnLst>
                  <a:cxn ang="0">
                    <a:pos x="4" y="43"/>
                  </a:cxn>
                  <a:cxn ang="0">
                    <a:pos x="4" y="57"/>
                  </a:cxn>
                  <a:cxn ang="0">
                    <a:pos x="9" y="57"/>
                  </a:cxn>
                  <a:cxn ang="0">
                    <a:pos x="9" y="43"/>
                  </a:cxn>
                  <a:cxn ang="0">
                    <a:pos x="7" y="28"/>
                  </a:cxn>
                  <a:cxn ang="0">
                    <a:pos x="7" y="14"/>
                  </a:cxn>
                  <a:cxn ang="0">
                    <a:pos x="4" y="0"/>
                  </a:cxn>
                  <a:cxn ang="0">
                    <a:pos x="0" y="0"/>
                  </a:cxn>
                  <a:cxn ang="0">
                    <a:pos x="2" y="14"/>
                  </a:cxn>
                  <a:cxn ang="0">
                    <a:pos x="2" y="28"/>
                  </a:cxn>
                  <a:cxn ang="0">
                    <a:pos x="4" y="43"/>
                  </a:cxn>
                </a:cxnLst>
                <a:rect l="0" t="0" r="r" b="b"/>
                <a:pathLst>
                  <a:path w="10" h="57">
                    <a:moveTo>
                      <a:pt x="4" y="43"/>
                    </a:moveTo>
                    <a:lnTo>
                      <a:pt x="4" y="57"/>
                    </a:lnTo>
                    <a:lnTo>
                      <a:pt x="9" y="57"/>
                    </a:lnTo>
                    <a:lnTo>
                      <a:pt x="9" y="43"/>
                    </a:lnTo>
                    <a:lnTo>
                      <a:pt x="7" y="28"/>
                    </a:lnTo>
                    <a:lnTo>
                      <a:pt x="7" y="14"/>
                    </a:lnTo>
                    <a:lnTo>
                      <a:pt x="4" y="0"/>
                    </a:lnTo>
                    <a:lnTo>
                      <a:pt x="0" y="0"/>
                    </a:lnTo>
                    <a:lnTo>
                      <a:pt x="2" y="14"/>
                    </a:lnTo>
                    <a:lnTo>
                      <a:pt x="2" y="28"/>
                    </a:lnTo>
                    <a:lnTo>
                      <a:pt x="4" y="43"/>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5" name="Freeform 6081"/>
              <p:cNvSpPr>
                <a:spLocks/>
              </p:cNvSpPr>
              <p:nvPr/>
            </p:nvSpPr>
            <p:spPr bwMode="auto">
              <a:xfrm>
                <a:off x="9336" y="8875"/>
                <a:ext cx="9" cy="57"/>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9" h="57">
                    <a:moveTo>
                      <a:pt x="9" y="57"/>
                    </a:moveTo>
                    <a:lnTo>
                      <a:pt x="9" y="28"/>
                    </a:lnTo>
                    <a:lnTo>
                      <a:pt x="4" y="0"/>
                    </a:lnTo>
                    <a:lnTo>
                      <a:pt x="0" y="0"/>
                    </a:lnTo>
                    <a:lnTo>
                      <a:pt x="4" y="28"/>
                    </a:lnTo>
                    <a:lnTo>
                      <a:pt x="4" y="43"/>
                    </a:lnTo>
                    <a:lnTo>
                      <a:pt x="7" y="57"/>
                    </a:lnTo>
                    <a:lnTo>
                      <a:pt x="9"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6" name="Freeform 6082"/>
              <p:cNvSpPr>
                <a:spLocks/>
              </p:cNvSpPr>
              <p:nvPr/>
            </p:nvSpPr>
            <p:spPr bwMode="auto">
              <a:xfrm>
                <a:off x="9336" y="8875"/>
                <a:ext cx="9" cy="57"/>
              </a:xfrm>
              <a:custGeom>
                <a:avLst/>
                <a:gdLst/>
                <a:ahLst/>
                <a:cxnLst>
                  <a:cxn ang="0">
                    <a:pos x="4" y="0"/>
                  </a:cxn>
                  <a:cxn ang="0">
                    <a:pos x="0" y="0"/>
                  </a:cxn>
                  <a:cxn ang="0">
                    <a:pos x="4" y="28"/>
                  </a:cxn>
                  <a:cxn ang="0">
                    <a:pos x="4" y="57"/>
                  </a:cxn>
                  <a:cxn ang="0">
                    <a:pos x="9" y="57"/>
                  </a:cxn>
                  <a:cxn ang="0">
                    <a:pos x="9" y="28"/>
                  </a:cxn>
                  <a:cxn ang="0">
                    <a:pos x="4" y="0"/>
                  </a:cxn>
                </a:cxnLst>
                <a:rect l="0" t="0" r="r" b="b"/>
                <a:pathLst>
                  <a:path w="9" h="57">
                    <a:moveTo>
                      <a:pt x="4" y="0"/>
                    </a:moveTo>
                    <a:lnTo>
                      <a:pt x="0" y="0"/>
                    </a:lnTo>
                    <a:lnTo>
                      <a:pt x="4" y="28"/>
                    </a:lnTo>
                    <a:lnTo>
                      <a:pt x="4" y="57"/>
                    </a:lnTo>
                    <a:lnTo>
                      <a:pt x="9" y="57"/>
                    </a:lnTo>
                    <a:lnTo>
                      <a:pt x="9" y="28"/>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7" name="Freeform 6083"/>
              <p:cNvSpPr>
                <a:spLocks/>
              </p:cNvSpPr>
              <p:nvPr/>
            </p:nvSpPr>
            <p:spPr bwMode="auto">
              <a:xfrm>
                <a:off x="9336" y="8875"/>
                <a:ext cx="9"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9"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8" name="Freeform 6084"/>
              <p:cNvSpPr>
                <a:spLocks/>
              </p:cNvSpPr>
              <p:nvPr/>
            </p:nvSpPr>
            <p:spPr bwMode="auto">
              <a:xfrm>
                <a:off x="9333" y="8875"/>
                <a:ext cx="10" cy="57"/>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10" h="57">
                    <a:moveTo>
                      <a:pt x="9" y="57"/>
                    </a:moveTo>
                    <a:lnTo>
                      <a:pt x="9" y="28"/>
                    </a:lnTo>
                    <a:lnTo>
                      <a:pt x="4" y="0"/>
                    </a:lnTo>
                    <a:lnTo>
                      <a:pt x="0" y="0"/>
                    </a:lnTo>
                    <a:lnTo>
                      <a:pt x="4" y="28"/>
                    </a:lnTo>
                    <a:lnTo>
                      <a:pt x="4" y="43"/>
                    </a:lnTo>
                    <a:lnTo>
                      <a:pt x="7" y="57"/>
                    </a:lnTo>
                    <a:lnTo>
                      <a:pt x="9" y="5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9" name="Freeform 6085"/>
              <p:cNvSpPr>
                <a:spLocks/>
              </p:cNvSpPr>
              <p:nvPr/>
            </p:nvSpPr>
            <p:spPr bwMode="auto">
              <a:xfrm>
                <a:off x="9729" y="8896"/>
                <a:ext cx="96" cy="24"/>
              </a:xfrm>
              <a:custGeom>
                <a:avLst/>
                <a:gdLst/>
                <a:ahLst/>
                <a:cxnLst>
                  <a:cxn ang="0">
                    <a:pos x="0" y="24"/>
                  </a:cxn>
                  <a:cxn ang="0">
                    <a:pos x="95" y="19"/>
                  </a:cxn>
                  <a:cxn ang="0">
                    <a:pos x="93" y="0"/>
                  </a:cxn>
                  <a:cxn ang="0">
                    <a:pos x="4" y="9"/>
                  </a:cxn>
                  <a:cxn ang="0">
                    <a:pos x="0" y="24"/>
                  </a:cxn>
                </a:cxnLst>
                <a:rect l="0" t="0" r="r" b="b"/>
                <a:pathLst>
                  <a:path w="96" h="24">
                    <a:moveTo>
                      <a:pt x="0" y="24"/>
                    </a:moveTo>
                    <a:lnTo>
                      <a:pt x="95" y="19"/>
                    </a:lnTo>
                    <a:lnTo>
                      <a:pt x="93" y="0"/>
                    </a:lnTo>
                    <a:lnTo>
                      <a:pt x="4" y="9"/>
                    </a:lnTo>
                    <a:lnTo>
                      <a:pt x="0" y="24"/>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0" name="Freeform 6086"/>
              <p:cNvSpPr>
                <a:spLocks/>
              </p:cNvSpPr>
              <p:nvPr/>
            </p:nvSpPr>
            <p:spPr bwMode="auto">
              <a:xfrm>
                <a:off x="9799" y="8743"/>
                <a:ext cx="249" cy="201"/>
              </a:xfrm>
              <a:custGeom>
                <a:avLst/>
                <a:gdLst/>
                <a:ahLst/>
                <a:cxnLst>
                  <a:cxn ang="0">
                    <a:pos x="14" y="187"/>
                  </a:cxn>
                  <a:cxn ang="0">
                    <a:pos x="19" y="189"/>
                  </a:cxn>
                  <a:cxn ang="0">
                    <a:pos x="69" y="189"/>
                  </a:cxn>
                  <a:cxn ang="0">
                    <a:pos x="112" y="191"/>
                  </a:cxn>
                  <a:cxn ang="0">
                    <a:pos x="129" y="201"/>
                  </a:cxn>
                  <a:cxn ang="0">
                    <a:pos x="134" y="199"/>
                  </a:cxn>
                  <a:cxn ang="0">
                    <a:pos x="141" y="199"/>
                  </a:cxn>
                  <a:cxn ang="0">
                    <a:pos x="151" y="194"/>
                  </a:cxn>
                  <a:cxn ang="0">
                    <a:pos x="156" y="194"/>
                  </a:cxn>
                  <a:cxn ang="0">
                    <a:pos x="158" y="191"/>
                  </a:cxn>
                  <a:cxn ang="0">
                    <a:pos x="163" y="191"/>
                  </a:cxn>
                  <a:cxn ang="0">
                    <a:pos x="168" y="189"/>
                  </a:cxn>
                  <a:cxn ang="0">
                    <a:pos x="172" y="187"/>
                  </a:cxn>
                  <a:cxn ang="0">
                    <a:pos x="172" y="182"/>
                  </a:cxn>
                  <a:cxn ang="0">
                    <a:pos x="168" y="180"/>
                  </a:cxn>
                  <a:cxn ang="0">
                    <a:pos x="182" y="160"/>
                  </a:cxn>
                  <a:cxn ang="0">
                    <a:pos x="247" y="151"/>
                  </a:cxn>
                  <a:cxn ang="0">
                    <a:pos x="249" y="71"/>
                  </a:cxn>
                  <a:cxn ang="0">
                    <a:pos x="206" y="33"/>
                  </a:cxn>
                  <a:cxn ang="0">
                    <a:pos x="136" y="2"/>
                  </a:cxn>
                  <a:cxn ang="0">
                    <a:pos x="96" y="0"/>
                  </a:cxn>
                  <a:cxn ang="0">
                    <a:pos x="88" y="4"/>
                  </a:cxn>
                  <a:cxn ang="0">
                    <a:pos x="81" y="14"/>
                  </a:cxn>
                  <a:cxn ang="0">
                    <a:pos x="76" y="21"/>
                  </a:cxn>
                  <a:cxn ang="0">
                    <a:pos x="69" y="31"/>
                  </a:cxn>
                  <a:cxn ang="0">
                    <a:pos x="64" y="40"/>
                  </a:cxn>
                  <a:cxn ang="0">
                    <a:pos x="57" y="50"/>
                  </a:cxn>
                  <a:cxn ang="0">
                    <a:pos x="52" y="60"/>
                  </a:cxn>
                  <a:cxn ang="0">
                    <a:pos x="48" y="71"/>
                  </a:cxn>
                  <a:cxn ang="0">
                    <a:pos x="33" y="100"/>
                  </a:cxn>
                  <a:cxn ang="0">
                    <a:pos x="26" y="110"/>
                  </a:cxn>
                  <a:cxn ang="0">
                    <a:pos x="16" y="129"/>
                  </a:cxn>
                  <a:cxn ang="0">
                    <a:pos x="7" y="143"/>
                  </a:cxn>
                  <a:cxn ang="0">
                    <a:pos x="0" y="155"/>
                  </a:cxn>
                  <a:cxn ang="0">
                    <a:pos x="2" y="158"/>
                  </a:cxn>
                  <a:cxn ang="0">
                    <a:pos x="7" y="160"/>
                  </a:cxn>
                  <a:cxn ang="0">
                    <a:pos x="12" y="160"/>
                  </a:cxn>
                  <a:cxn ang="0">
                    <a:pos x="14" y="163"/>
                  </a:cxn>
                  <a:cxn ang="0">
                    <a:pos x="21" y="163"/>
                  </a:cxn>
                  <a:cxn ang="0">
                    <a:pos x="24" y="165"/>
                  </a:cxn>
                  <a:cxn ang="0">
                    <a:pos x="36" y="165"/>
                  </a:cxn>
                  <a:cxn ang="0">
                    <a:pos x="43" y="170"/>
                  </a:cxn>
                  <a:cxn ang="0">
                    <a:pos x="45" y="175"/>
                  </a:cxn>
                  <a:cxn ang="0">
                    <a:pos x="33" y="177"/>
                  </a:cxn>
                  <a:cxn ang="0">
                    <a:pos x="19" y="182"/>
                  </a:cxn>
                  <a:cxn ang="0">
                    <a:pos x="12" y="182"/>
                  </a:cxn>
                  <a:cxn ang="0">
                    <a:pos x="14" y="187"/>
                  </a:cxn>
                </a:cxnLst>
                <a:rect l="0" t="0" r="r" b="b"/>
                <a:pathLst>
                  <a:path w="249" h="201">
                    <a:moveTo>
                      <a:pt x="14" y="187"/>
                    </a:moveTo>
                    <a:lnTo>
                      <a:pt x="19" y="189"/>
                    </a:lnTo>
                    <a:lnTo>
                      <a:pt x="69" y="189"/>
                    </a:lnTo>
                    <a:lnTo>
                      <a:pt x="112" y="191"/>
                    </a:lnTo>
                    <a:lnTo>
                      <a:pt x="129" y="201"/>
                    </a:lnTo>
                    <a:lnTo>
                      <a:pt x="134" y="199"/>
                    </a:lnTo>
                    <a:lnTo>
                      <a:pt x="141" y="199"/>
                    </a:lnTo>
                    <a:lnTo>
                      <a:pt x="151" y="194"/>
                    </a:lnTo>
                    <a:lnTo>
                      <a:pt x="156" y="194"/>
                    </a:lnTo>
                    <a:lnTo>
                      <a:pt x="158" y="191"/>
                    </a:lnTo>
                    <a:lnTo>
                      <a:pt x="163" y="191"/>
                    </a:lnTo>
                    <a:lnTo>
                      <a:pt x="168" y="189"/>
                    </a:lnTo>
                    <a:lnTo>
                      <a:pt x="172" y="187"/>
                    </a:lnTo>
                    <a:lnTo>
                      <a:pt x="172" y="182"/>
                    </a:lnTo>
                    <a:lnTo>
                      <a:pt x="168" y="180"/>
                    </a:lnTo>
                    <a:lnTo>
                      <a:pt x="182" y="160"/>
                    </a:lnTo>
                    <a:lnTo>
                      <a:pt x="247" y="151"/>
                    </a:lnTo>
                    <a:lnTo>
                      <a:pt x="249" y="71"/>
                    </a:lnTo>
                    <a:lnTo>
                      <a:pt x="206" y="33"/>
                    </a:lnTo>
                    <a:lnTo>
                      <a:pt x="136" y="2"/>
                    </a:lnTo>
                    <a:lnTo>
                      <a:pt x="96" y="0"/>
                    </a:lnTo>
                    <a:lnTo>
                      <a:pt x="88" y="4"/>
                    </a:lnTo>
                    <a:lnTo>
                      <a:pt x="81" y="14"/>
                    </a:lnTo>
                    <a:lnTo>
                      <a:pt x="76" y="21"/>
                    </a:lnTo>
                    <a:lnTo>
                      <a:pt x="69" y="31"/>
                    </a:lnTo>
                    <a:lnTo>
                      <a:pt x="64" y="40"/>
                    </a:lnTo>
                    <a:lnTo>
                      <a:pt x="57" y="50"/>
                    </a:lnTo>
                    <a:lnTo>
                      <a:pt x="52" y="60"/>
                    </a:lnTo>
                    <a:lnTo>
                      <a:pt x="48" y="71"/>
                    </a:lnTo>
                    <a:lnTo>
                      <a:pt x="33" y="100"/>
                    </a:lnTo>
                    <a:lnTo>
                      <a:pt x="26" y="110"/>
                    </a:lnTo>
                    <a:lnTo>
                      <a:pt x="16" y="129"/>
                    </a:lnTo>
                    <a:lnTo>
                      <a:pt x="7" y="143"/>
                    </a:lnTo>
                    <a:lnTo>
                      <a:pt x="0" y="155"/>
                    </a:lnTo>
                    <a:lnTo>
                      <a:pt x="2" y="158"/>
                    </a:lnTo>
                    <a:lnTo>
                      <a:pt x="7" y="160"/>
                    </a:lnTo>
                    <a:lnTo>
                      <a:pt x="12" y="160"/>
                    </a:lnTo>
                    <a:lnTo>
                      <a:pt x="14" y="163"/>
                    </a:lnTo>
                    <a:lnTo>
                      <a:pt x="21" y="163"/>
                    </a:lnTo>
                    <a:lnTo>
                      <a:pt x="24" y="165"/>
                    </a:lnTo>
                    <a:lnTo>
                      <a:pt x="36" y="165"/>
                    </a:lnTo>
                    <a:lnTo>
                      <a:pt x="43" y="170"/>
                    </a:lnTo>
                    <a:lnTo>
                      <a:pt x="45" y="175"/>
                    </a:lnTo>
                    <a:lnTo>
                      <a:pt x="33" y="177"/>
                    </a:lnTo>
                    <a:lnTo>
                      <a:pt x="19" y="182"/>
                    </a:lnTo>
                    <a:lnTo>
                      <a:pt x="12" y="182"/>
                    </a:lnTo>
                    <a:lnTo>
                      <a:pt x="14" y="187"/>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1" name="Freeform 6087"/>
              <p:cNvSpPr>
                <a:spLocks/>
              </p:cNvSpPr>
              <p:nvPr/>
            </p:nvSpPr>
            <p:spPr bwMode="auto">
              <a:xfrm>
                <a:off x="9660" y="8844"/>
                <a:ext cx="45" cy="72"/>
              </a:xfrm>
              <a:custGeom>
                <a:avLst/>
                <a:gdLst/>
                <a:ahLst/>
                <a:cxnLst>
                  <a:cxn ang="0">
                    <a:pos x="7" y="2"/>
                  </a:cxn>
                  <a:cxn ang="0">
                    <a:pos x="7" y="2"/>
                  </a:cxn>
                  <a:cxn ang="0">
                    <a:pos x="2" y="16"/>
                  </a:cxn>
                  <a:cxn ang="0">
                    <a:pos x="0" y="48"/>
                  </a:cxn>
                  <a:cxn ang="0">
                    <a:pos x="0" y="67"/>
                  </a:cxn>
                  <a:cxn ang="0">
                    <a:pos x="26" y="72"/>
                  </a:cxn>
                  <a:cxn ang="0">
                    <a:pos x="45" y="64"/>
                  </a:cxn>
                  <a:cxn ang="0">
                    <a:pos x="45" y="33"/>
                  </a:cxn>
                  <a:cxn ang="0">
                    <a:pos x="43" y="26"/>
                  </a:cxn>
                  <a:cxn ang="0">
                    <a:pos x="43" y="19"/>
                  </a:cxn>
                  <a:cxn ang="0">
                    <a:pos x="40" y="9"/>
                  </a:cxn>
                  <a:cxn ang="0">
                    <a:pos x="38" y="2"/>
                  </a:cxn>
                  <a:cxn ang="0">
                    <a:pos x="21" y="0"/>
                  </a:cxn>
                  <a:cxn ang="0">
                    <a:pos x="7" y="2"/>
                  </a:cxn>
                </a:cxnLst>
                <a:rect l="0" t="0" r="r" b="b"/>
                <a:pathLst>
                  <a:path w="45" h="72">
                    <a:moveTo>
                      <a:pt x="7" y="2"/>
                    </a:moveTo>
                    <a:lnTo>
                      <a:pt x="7" y="2"/>
                    </a:lnTo>
                    <a:lnTo>
                      <a:pt x="2" y="16"/>
                    </a:lnTo>
                    <a:lnTo>
                      <a:pt x="0" y="48"/>
                    </a:lnTo>
                    <a:lnTo>
                      <a:pt x="0" y="67"/>
                    </a:lnTo>
                    <a:lnTo>
                      <a:pt x="26" y="72"/>
                    </a:lnTo>
                    <a:lnTo>
                      <a:pt x="45" y="64"/>
                    </a:lnTo>
                    <a:lnTo>
                      <a:pt x="45" y="33"/>
                    </a:lnTo>
                    <a:lnTo>
                      <a:pt x="43" y="26"/>
                    </a:lnTo>
                    <a:lnTo>
                      <a:pt x="43" y="19"/>
                    </a:lnTo>
                    <a:lnTo>
                      <a:pt x="40" y="9"/>
                    </a:lnTo>
                    <a:lnTo>
                      <a:pt x="38" y="2"/>
                    </a:lnTo>
                    <a:lnTo>
                      <a:pt x="21"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2" name="Freeform 6088"/>
              <p:cNvSpPr>
                <a:spLocks/>
              </p:cNvSpPr>
              <p:nvPr/>
            </p:nvSpPr>
            <p:spPr bwMode="auto">
              <a:xfrm>
                <a:off x="9660" y="8851"/>
                <a:ext cx="28" cy="55"/>
              </a:xfrm>
              <a:custGeom>
                <a:avLst/>
                <a:gdLst/>
                <a:ahLst/>
                <a:cxnLst>
                  <a:cxn ang="0">
                    <a:pos x="4" y="2"/>
                  </a:cxn>
                  <a:cxn ang="0">
                    <a:pos x="4" y="2"/>
                  </a:cxn>
                  <a:cxn ang="0">
                    <a:pos x="2" y="14"/>
                  </a:cxn>
                  <a:cxn ang="0">
                    <a:pos x="0" y="28"/>
                  </a:cxn>
                  <a:cxn ang="0">
                    <a:pos x="0" y="55"/>
                  </a:cxn>
                  <a:cxn ang="0">
                    <a:pos x="26" y="55"/>
                  </a:cxn>
                  <a:cxn ang="0">
                    <a:pos x="26" y="43"/>
                  </a:cxn>
                  <a:cxn ang="0">
                    <a:pos x="28" y="28"/>
                  </a:cxn>
                  <a:cxn ang="0">
                    <a:pos x="26" y="16"/>
                  </a:cxn>
                  <a:cxn ang="0">
                    <a:pos x="26" y="2"/>
                  </a:cxn>
                  <a:cxn ang="0">
                    <a:pos x="14" y="0"/>
                  </a:cxn>
                  <a:cxn ang="0">
                    <a:pos x="4" y="2"/>
                  </a:cxn>
                </a:cxnLst>
                <a:rect l="0" t="0" r="r" b="b"/>
                <a:pathLst>
                  <a:path w="28" h="55">
                    <a:moveTo>
                      <a:pt x="4" y="2"/>
                    </a:moveTo>
                    <a:lnTo>
                      <a:pt x="4" y="2"/>
                    </a:lnTo>
                    <a:lnTo>
                      <a:pt x="2" y="14"/>
                    </a:lnTo>
                    <a:lnTo>
                      <a:pt x="0" y="28"/>
                    </a:lnTo>
                    <a:lnTo>
                      <a:pt x="0" y="55"/>
                    </a:lnTo>
                    <a:lnTo>
                      <a:pt x="26" y="55"/>
                    </a:lnTo>
                    <a:lnTo>
                      <a:pt x="26" y="43"/>
                    </a:lnTo>
                    <a:lnTo>
                      <a:pt x="28" y="28"/>
                    </a:lnTo>
                    <a:lnTo>
                      <a:pt x="26" y="16"/>
                    </a:lnTo>
                    <a:lnTo>
                      <a:pt x="26" y="2"/>
                    </a:lnTo>
                    <a:lnTo>
                      <a:pt x="14"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3" name="Freeform 6089"/>
              <p:cNvSpPr>
                <a:spLocks/>
              </p:cNvSpPr>
              <p:nvPr/>
            </p:nvSpPr>
            <p:spPr bwMode="auto">
              <a:xfrm>
                <a:off x="9660" y="8853"/>
                <a:ext cx="26" cy="51"/>
              </a:xfrm>
              <a:custGeom>
                <a:avLst/>
                <a:gdLst/>
                <a:ahLst/>
                <a:cxnLst>
                  <a:cxn ang="0">
                    <a:pos x="4" y="0"/>
                  </a:cxn>
                  <a:cxn ang="0">
                    <a:pos x="4" y="0"/>
                  </a:cxn>
                  <a:cxn ang="0">
                    <a:pos x="0" y="23"/>
                  </a:cxn>
                  <a:cxn ang="0">
                    <a:pos x="0" y="47"/>
                  </a:cxn>
                  <a:cxn ang="0">
                    <a:pos x="7" y="47"/>
                  </a:cxn>
                  <a:cxn ang="0">
                    <a:pos x="9" y="50"/>
                  </a:cxn>
                  <a:cxn ang="0">
                    <a:pos x="26" y="50"/>
                  </a:cxn>
                  <a:cxn ang="0">
                    <a:pos x="26" y="0"/>
                  </a:cxn>
                  <a:cxn ang="0">
                    <a:pos x="4" y="0"/>
                  </a:cxn>
                </a:cxnLst>
                <a:rect l="0" t="0" r="r" b="b"/>
                <a:pathLst>
                  <a:path w="26" h="51">
                    <a:moveTo>
                      <a:pt x="4" y="0"/>
                    </a:moveTo>
                    <a:lnTo>
                      <a:pt x="4" y="0"/>
                    </a:lnTo>
                    <a:lnTo>
                      <a:pt x="0" y="23"/>
                    </a:lnTo>
                    <a:lnTo>
                      <a:pt x="0" y="47"/>
                    </a:lnTo>
                    <a:lnTo>
                      <a:pt x="7" y="47"/>
                    </a:lnTo>
                    <a:lnTo>
                      <a:pt x="9" y="50"/>
                    </a:lnTo>
                    <a:lnTo>
                      <a:pt x="26" y="50"/>
                    </a:lnTo>
                    <a:lnTo>
                      <a:pt x="26"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4" name="Freeform 6090"/>
              <p:cNvSpPr>
                <a:spLocks/>
              </p:cNvSpPr>
              <p:nvPr/>
            </p:nvSpPr>
            <p:spPr bwMode="auto">
              <a:xfrm>
                <a:off x="9660" y="8853"/>
                <a:ext cx="26" cy="46"/>
              </a:xfrm>
              <a:custGeom>
                <a:avLst/>
                <a:gdLst/>
                <a:ahLst/>
                <a:cxnLst>
                  <a:cxn ang="0">
                    <a:pos x="26" y="45"/>
                  </a:cxn>
                  <a:cxn ang="0">
                    <a:pos x="26" y="0"/>
                  </a:cxn>
                  <a:cxn ang="0">
                    <a:pos x="4" y="0"/>
                  </a:cxn>
                  <a:cxn ang="0">
                    <a:pos x="2" y="11"/>
                  </a:cxn>
                  <a:cxn ang="0">
                    <a:pos x="2" y="21"/>
                  </a:cxn>
                  <a:cxn ang="0">
                    <a:pos x="0" y="33"/>
                  </a:cxn>
                  <a:cxn ang="0">
                    <a:pos x="0" y="45"/>
                  </a:cxn>
                  <a:cxn ang="0">
                    <a:pos x="26" y="45"/>
                  </a:cxn>
                </a:cxnLst>
                <a:rect l="0" t="0" r="r" b="b"/>
                <a:pathLst>
                  <a:path w="26" h="46">
                    <a:moveTo>
                      <a:pt x="26" y="45"/>
                    </a:moveTo>
                    <a:lnTo>
                      <a:pt x="26" y="0"/>
                    </a:lnTo>
                    <a:lnTo>
                      <a:pt x="4" y="0"/>
                    </a:lnTo>
                    <a:lnTo>
                      <a:pt x="2" y="11"/>
                    </a:lnTo>
                    <a:lnTo>
                      <a:pt x="2" y="21"/>
                    </a:lnTo>
                    <a:lnTo>
                      <a:pt x="0" y="33"/>
                    </a:lnTo>
                    <a:lnTo>
                      <a:pt x="0" y="45"/>
                    </a:lnTo>
                    <a:lnTo>
                      <a:pt x="26" y="45"/>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5" name="Freeform 6091"/>
              <p:cNvSpPr>
                <a:spLocks/>
              </p:cNvSpPr>
              <p:nvPr/>
            </p:nvSpPr>
            <p:spPr bwMode="auto">
              <a:xfrm>
                <a:off x="9662" y="8853"/>
                <a:ext cx="24" cy="43"/>
              </a:xfrm>
              <a:custGeom>
                <a:avLst/>
                <a:gdLst/>
                <a:ahLst/>
                <a:cxnLst>
                  <a:cxn ang="0">
                    <a:pos x="2" y="0"/>
                  </a:cxn>
                  <a:cxn ang="0">
                    <a:pos x="2" y="0"/>
                  </a:cxn>
                  <a:cxn ang="0">
                    <a:pos x="0" y="9"/>
                  </a:cxn>
                  <a:cxn ang="0">
                    <a:pos x="0" y="43"/>
                  </a:cxn>
                  <a:cxn ang="0">
                    <a:pos x="21" y="43"/>
                  </a:cxn>
                  <a:cxn ang="0">
                    <a:pos x="23" y="33"/>
                  </a:cxn>
                  <a:cxn ang="0">
                    <a:pos x="23" y="9"/>
                  </a:cxn>
                  <a:cxn ang="0">
                    <a:pos x="21" y="0"/>
                  </a:cxn>
                  <a:cxn ang="0">
                    <a:pos x="2" y="0"/>
                  </a:cxn>
                </a:cxnLst>
                <a:rect l="0" t="0" r="r" b="b"/>
                <a:pathLst>
                  <a:path w="24" h="43">
                    <a:moveTo>
                      <a:pt x="2" y="0"/>
                    </a:moveTo>
                    <a:lnTo>
                      <a:pt x="2" y="0"/>
                    </a:lnTo>
                    <a:lnTo>
                      <a:pt x="0" y="9"/>
                    </a:lnTo>
                    <a:lnTo>
                      <a:pt x="0" y="43"/>
                    </a:lnTo>
                    <a:lnTo>
                      <a:pt x="21" y="43"/>
                    </a:lnTo>
                    <a:lnTo>
                      <a:pt x="23" y="33"/>
                    </a:lnTo>
                    <a:lnTo>
                      <a:pt x="23" y="9"/>
                    </a:lnTo>
                    <a:lnTo>
                      <a:pt x="21"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6" name="Freeform 6092"/>
              <p:cNvSpPr>
                <a:spLocks/>
              </p:cNvSpPr>
              <p:nvPr/>
            </p:nvSpPr>
            <p:spPr bwMode="auto">
              <a:xfrm>
                <a:off x="9662" y="8853"/>
                <a:ext cx="22" cy="41"/>
              </a:xfrm>
              <a:custGeom>
                <a:avLst/>
                <a:gdLst/>
                <a:ahLst/>
                <a:cxnLst>
                  <a:cxn ang="0">
                    <a:pos x="2" y="0"/>
                  </a:cxn>
                  <a:cxn ang="0">
                    <a:pos x="2" y="0"/>
                  </a:cxn>
                  <a:cxn ang="0">
                    <a:pos x="0" y="9"/>
                  </a:cxn>
                  <a:cxn ang="0">
                    <a:pos x="0" y="38"/>
                  </a:cxn>
                  <a:cxn ang="0">
                    <a:pos x="4" y="38"/>
                  </a:cxn>
                  <a:cxn ang="0">
                    <a:pos x="7" y="40"/>
                  </a:cxn>
                  <a:cxn ang="0">
                    <a:pos x="21" y="40"/>
                  </a:cxn>
                  <a:cxn ang="0">
                    <a:pos x="21" y="0"/>
                  </a:cxn>
                  <a:cxn ang="0">
                    <a:pos x="2" y="0"/>
                  </a:cxn>
                </a:cxnLst>
                <a:rect l="0" t="0" r="r" b="b"/>
                <a:pathLst>
                  <a:path w="22" h="41">
                    <a:moveTo>
                      <a:pt x="2" y="0"/>
                    </a:moveTo>
                    <a:lnTo>
                      <a:pt x="2" y="0"/>
                    </a:lnTo>
                    <a:lnTo>
                      <a:pt x="0" y="9"/>
                    </a:lnTo>
                    <a:lnTo>
                      <a:pt x="0" y="38"/>
                    </a:lnTo>
                    <a:lnTo>
                      <a:pt x="4" y="38"/>
                    </a:lnTo>
                    <a:lnTo>
                      <a:pt x="7" y="40"/>
                    </a:lnTo>
                    <a:lnTo>
                      <a:pt x="21" y="40"/>
                    </a:lnTo>
                    <a:lnTo>
                      <a:pt x="21"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7" name="Freeform 6093"/>
              <p:cNvSpPr>
                <a:spLocks/>
              </p:cNvSpPr>
              <p:nvPr/>
            </p:nvSpPr>
            <p:spPr bwMode="auto">
              <a:xfrm>
                <a:off x="9662" y="8853"/>
                <a:ext cx="22" cy="36"/>
              </a:xfrm>
              <a:custGeom>
                <a:avLst/>
                <a:gdLst/>
                <a:ahLst/>
                <a:cxnLst>
                  <a:cxn ang="0">
                    <a:pos x="2" y="0"/>
                  </a:cxn>
                  <a:cxn ang="0">
                    <a:pos x="2" y="0"/>
                  </a:cxn>
                  <a:cxn ang="0">
                    <a:pos x="0" y="9"/>
                  </a:cxn>
                  <a:cxn ang="0">
                    <a:pos x="0" y="36"/>
                  </a:cxn>
                  <a:cxn ang="0">
                    <a:pos x="21" y="36"/>
                  </a:cxn>
                  <a:cxn ang="0">
                    <a:pos x="21" y="0"/>
                  </a:cxn>
                  <a:cxn ang="0">
                    <a:pos x="2" y="0"/>
                  </a:cxn>
                </a:cxnLst>
                <a:rect l="0" t="0" r="r" b="b"/>
                <a:pathLst>
                  <a:path w="22" h="36">
                    <a:moveTo>
                      <a:pt x="2" y="0"/>
                    </a:moveTo>
                    <a:lnTo>
                      <a:pt x="2" y="0"/>
                    </a:lnTo>
                    <a:lnTo>
                      <a:pt x="0" y="9"/>
                    </a:lnTo>
                    <a:lnTo>
                      <a:pt x="0" y="36"/>
                    </a:lnTo>
                    <a:lnTo>
                      <a:pt x="21" y="36"/>
                    </a:lnTo>
                    <a:lnTo>
                      <a:pt x="21"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8" name="Freeform 6094"/>
              <p:cNvSpPr>
                <a:spLocks/>
              </p:cNvSpPr>
              <p:nvPr/>
            </p:nvSpPr>
            <p:spPr bwMode="auto">
              <a:xfrm>
                <a:off x="9662" y="8853"/>
                <a:ext cx="22" cy="34"/>
              </a:xfrm>
              <a:custGeom>
                <a:avLst/>
                <a:gdLst/>
                <a:ahLst/>
                <a:cxnLst>
                  <a:cxn ang="0">
                    <a:pos x="2" y="0"/>
                  </a:cxn>
                  <a:cxn ang="0">
                    <a:pos x="2" y="0"/>
                  </a:cxn>
                  <a:cxn ang="0">
                    <a:pos x="0" y="7"/>
                  </a:cxn>
                  <a:cxn ang="0">
                    <a:pos x="0" y="33"/>
                  </a:cxn>
                  <a:cxn ang="0">
                    <a:pos x="19" y="33"/>
                  </a:cxn>
                  <a:cxn ang="0">
                    <a:pos x="21" y="26"/>
                  </a:cxn>
                  <a:cxn ang="0">
                    <a:pos x="21" y="7"/>
                  </a:cxn>
                  <a:cxn ang="0">
                    <a:pos x="19" y="0"/>
                  </a:cxn>
                  <a:cxn ang="0">
                    <a:pos x="2" y="0"/>
                  </a:cxn>
                </a:cxnLst>
                <a:rect l="0" t="0" r="r" b="b"/>
                <a:pathLst>
                  <a:path w="22" h="34">
                    <a:moveTo>
                      <a:pt x="2" y="0"/>
                    </a:moveTo>
                    <a:lnTo>
                      <a:pt x="2" y="0"/>
                    </a:lnTo>
                    <a:lnTo>
                      <a:pt x="0" y="7"/>
                    </a:lnTo>
                    <a:lnTo>
                      <a:pt x="0" y="33"/>
                    </a:lnTo>
                    <a:lnTo>
                      <a:pt x="19" y="33"/>
                    </a:lnTo>
                    <a:lnTo>
                      <a:pt x="21" y="26"/>
                    </a:lnTo>
                    <a:lnTo>
                      <a:pt x="21" y="7"/>
                    </a:lnTo>
                    <a:lnTo>
                      <a:pt x="19"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9" name="Freeform 6095"/>
              <p:cNvSpPr>
                <a:spLocks/>
              </p:cNvSpPr>
              <p:nvPr/>
            </p:nvSpPr>
            <p:spPr bwMode="auto">
              <a:xfrm>
                <a:off x="9662" y="8853"/>
                <a:ext cx="19" cy="31"/>
              </a:xfrm>
              <a:custGeom>
                <a:avLst/>
                <a:gdLst/>
                <a:ahLst/>
                <a:cxnLst>
                  <a:cxn ang="0">
                    <a:pos x="19" y="0"/>
                  </a:cxn>
                  <a:cxn ang="0">
                    <a:pos x="2" y="0"/>
                  </a:cxn>
                  <a:cxn ang="0">
                    <a:pos x="2" y="7"/>
                  </a:cxn>
                  <a:cxn ang="0">
                    <a:pos x="0" y="14"/>
                  </a:cxn>
                  <a:cxn ang="0">
                    <a:pos x="0" y="28"/>
                  </a:cxn>
                  <a:cxn ang="0">
                    <a:pos x="7" y="28"/>
                  </a:cxn>
                  <a:cxn ang="0">
                    <a:pos x="9" y="31"/>
                  </a:cxn>
                  <a:cxn ang="0">
                    <a:pos x="19" y="31"/>
                  </a:cxn>
                  <a:cxn ang="0">
                    <a:pos x="19" y="0"/>
                  </a:cxn>
                </a:cxnLst>
                <a:rect l="0" t="0" r="r" b="b"/>
                <a:pathLst>
                  <a:path w="19" h="31">
                    <a:moveTo>
                      <a:pt x="19" y="0"/>
                    </a:moveTo>
                    <a:lnTo>
                      <a:pt x="2" y="0"/>
                    </a:lnTo>
                    <a:lnTo>
                      <a:pt x="2" y="7"/>
                    </a:lnTo>
                    <a:lnTo>
                      <a:pt x="0" y="14"/>
                    </a:lnTo>
                    <a:lnTo>
                      <a:pt x="0" y="28"/>
                    </a:lnTo>
                    <a:lnTo>
                      <a:pt x="7" y="28"/>
                    </a:lnTo>
                    <a:lnTo>
                      <a:pt x="9" y="31"/>
                    </a:lnTo>
                    <a:lnTo>
                      <a:pt x="19" y="31"/>
                    </a:lnTo>
                    <a:lnTo>
                      <a:pt x="19"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0" name="Freeform 6096"/>
              <p:cNvSpPr>
                <a:spLocks/>
              </p:cNvSpPr>
              <p:nvPr/>
            </p:nvSpPr>
            <p:spPr bwMode="auto">
              <a:xfrm>
                <a:off x="9662" y="8853"/>
                <a:ext cx="19" cy="27"/>
              </a:xfrm>
              <a:custGeom>
                <a:avLst/>
                <a:gdLst/>
                <a:ahLst/>
                <a:cxnLst>
                  <a:cxn ang="0">
                    <a:pos x="19" y="26"/>
                  </a:cxn>
                  <a:cxn ang="0">
                    <a:pos x="19" y="0"/>
                  </a:cxn>
                  <a:cxn ang="0">
                    <a:pos x="2" y="0"/>
                  </a:cxn>
                  <a:cxn ang="0">
                    <a:pos x="2" y="7"/>
                  </a:cxn>
                  <a:cxn ang="0">
                    <a:pos x="0" y="11"/>
                  </a:cxn>
                  <a:cxn ang="0">
                    <a:pos x="0" y="26"/>
                  </a:cxn>
                  <a:cxn ang="0">
                    <a:pos x="19" y="26"/>
                  </a:cxn>
                </a:cxnLst>
                <a:rect l="0" t="0" r="r" b="b"/>
                <a:pathLst>
                  <a:path w="19" h="27">
                    <a:moveTo>
                      <a:pt x="19" y="26"/>
                    </a:moveTo>
                    <a:lnTo>
                      <a:pt x="19" y="0"/>
                    </a:lnTo>
                    <a:lnTo>
                      <a:pt x="2" y="0"/>
                    </a:lnTo>
                    <a:lnTo>
                      <a:pt x="2" y="7"/>
                    </a:lnTo>
                    <a:lnTo>
                      <a:pt x="0" y="11"/>
                    </a:lnTo>
                    <a:lnTo>
                      <a:pt x="0" y="26"/>
                    </a:lnTo>
                    <a:lnTo>
                      <a:pt x="19" y="2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1" name="Freeform 6097"/>
              <p:cNvSpPr>
                <a:spLocks/>
              </p:cNvSpPr>
              <p:nvPr/>
            </p:nvSpPr>
            <p:spPr bwMode="auto">
              <a:xfrm>
                <a:off x="9662" y="8853"/>
                <a:ext cx="19" cy="24"/>
              </a:xfrm>
              <a:custGeom>
                <a:avLst/>
                <a:gdLst/>
                <a:ahLst/>
                <a:cxnLst>
                  <a:cxn ang="0">
                    <a:pos x="19" y="23"/>
                  </a:cxn>
                  <a:cxn ang="0">
                    <a:pos x="19" y="0"/>
                  </a:cxn>
                  <a:cxn ang="0">
                    <a:pos x="2" y="0"/>
                  </a:cxn>
                  <a:cxn ang="0">
                    <a:pos x="2" y="4"/>
                  </a:cxn>
                  <a:cxn ang="0">
                    <a:pos x="0" y="11"/>
                  </a:cxn>
                  <a:cxn ang="0">
                    <a:pos x="0" y="23"/>
                  </a:cxn>
                  <a:cxn ang="0">
                    <a:pos x="19" y="23"/>
                  </a:cxn>
                </a:cxnLst>
                <a:rect l="0" t="0" r="r" b="b"/>
                <a:pathLst>
                  <a:path w="19" h="24">
                    <a:moveTo>
                      <a:pt x="19" y="23"/>
                    </a:moveTo>
                    <a:lnTo>
                      <a:pt x="19" y="0"/>
                    </a:lnTo>
                    <a:lnTo>
                      <a:pt x="2" y="0"/>
                    </a:lnTo>
                    <a:lnTo>
                      <a:pt x="2" y="4"/>
                    </a:lnTo>
                    <a:lnTo>
                      <a:pt x="0" y="11"/>
                    </a:lnTo>
                    <a:lnTo>
                      <a:pt x="0" y="23"/>
                    </a:lnTo>
                    <a:lnTo>
                      <a:pt x="19" y="2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2" name="Freeform 6098"/>
              <p:cNvSpPr>
                <a:spLocks/>
              </p:cNvSpPr>
              <p:nvPr/>
            </p:nvSpPr>
            <p:spPr bwMode="auto">
              <a:xfrm>
                <a:off x="9664" y="8853"/>
                <a:ext cx="17" cy="19"/>
              </a:xfrm>
              <a:custGeom>
                <a:avLst/>
                <a:gdLst/>
                <a:ahLst/>
                <a:cxnLst>
                  <a:cxn ang="0">
                    <a:pos x="0" y="0"/>
                  </a:cxn>
                  <a:cxn ang="0">
                    <a:pos x="0" y="19"/>
                  </a:cxn>
                  <a:cxn ang="0">
                    <a:pos x="14" y="19"/>
                  </a:cxn>
                  <a:cxn ang="0">
                    <a:pos x="16" y="14"/>
                  </a:cxn>
                  <a:cxn ang="0">
                    <a:pos x="16" y="4"/>
                  </a:cxn>
                  <a:cxn ang="0">
                    <a:pos x="14" y="0"/>
                  </a:cxn>
                  <a:cxn ang="0">
                    <a:pos x="0" y="0"/>
                  </a:cxn>
                </a:cxnLst>
                <a:rect l="0" t="0" r="r" b="b"/>
                <a:pathLst>
                  <a:path w="17" h="19">
                    <a:moveTo>
                      <a:pt x="0" y="0"/>
                    </a:moveTo>
                    <a:lnTo>
                      <a:pt x="0" y="19"/>
                    </a:lnTo>
                    <a:lnTo>
                      <a:pt x="14" y="19"/>
                    </a:lnTo>
                    <a:lnTo>
                      <a:pt x="16" y="14"/>
                    </a:lnTo>
                    <a:lnTo>
                      <a:pt x="16" y="4"/>
                    </a:lnTo>
                    <a:lnTo>
                      <a:pt x="14" y="0"/>
                    </a:lnTo>
                    <a:lnTo>
                      <a:pt x="0"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3" name="Rectangle 6099"/>
              <p:cNvSpPr>
                <a:spLocks/>
              </p:cNvSpPr>
              <p:nvPr/>
            </p:nvSpPr>
            <p:spPr bwMode="auto">
              <a:xfrm>
                <a:off x="9664" y="8852"/>
                <a:ext cx="14" cy="18"/>
              </a:xfrm>
              <a:prstGeom prst="rect">
                <a:avLst/>
              </a:prstGeom>
              <a:solidFill>
                <a:srgbClr val="CEC5B7"/>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24" name="Rectangle 6100"/>
              <p:cNvSpPr>
                <a:spLocks/>
              </p:cNvSpPr>
              <p:nvPr/>
            </p:nvSpPr>
            <p:spPr bwMode="auto">
              <a:xfrm>
                <a:off x="9664" y="8841"/>
                <a:ext cx="21" cy="6"/>
              </a:xfrm>
              <a:prstGeom prst="rect">
                <a:avLst/>
              </a:prstGeom>
              <a:solidFill>
                <a:srgbClr val="AA8F6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25" name="Freeform 6101"/>
              <p:cNvSpPr>
                <a:spLocks/>
              </p:cNvSpPr>
              <p:nvPr/>
            </p:nvSpPr>
            <p:spPr bwMode="auto">
              <a:xfrm>
                <a:off x="9660" y="8906"/>
                <a:ext cx="26" cy="10"/>
              </a:xfrm>
              <a:custGeom>
                <a:avLst/>
                <a:gdLst/>
                <a:ahLst/>
                <a:cxnLst>
                  <a:cxn ang="0">
                    <a:pos x="0" y="0"/>
                  </a:cxn>
                  <a:cxn ang="0">
                    <a:pos x="0" y="4"/>
                  </a:cxn>
                  <a:cxn ang="0">
                    <a:pos x="26" y="9"/>
                  </a:cxn>
                  <a:cxn ang="0">
                    <a:pos x="26" y="2"/>
                  </a:cxn>
                  <a:cxn ang="0">
                    <a:pos x="0" y="0"/>
                  </a:cxn>
                </a:cxnLst>
                <a:rect l="0" t="0" r="r" b="b"/>
                <a:pathLst>
                  <a:path w="26" h="10">
                    <a:moveTo>
                      <a:pt x="0" y="0"/>
                    </a:moveTo>
                    <a:lnTo>
                      <a:pt x="0" y="4"/>
                    </a:lnTo>
                    <a:lnTo>
                      <a:pt x="26" y="9"/>
                    </a:lnTo>
                    <a:lnTo>
                      <a:pt x="2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6" name="Freeform 6102"/>
              <p:cNvSpPr>
                <a:spLocks/>
              </p:cNvSpPr>
              <p:nvPr/>
            </p:nvSpPr>
            <p:spPr bwMode="auto">
              <a:xfrm>
                <a:off x="9667" y="8908"/>
                <a:ext cx="12" cy="3"/>
              </a:xfrm>
              <a:custGeom>
                <a:avLst/>
                <a:gdLst/>
                <a:ahLst/>
                <a:cxnLst>
                  <a:cxn ang="0">
                    <a:pos x="7" y="0"/>
                  </a:cxn>
                  <a:cxn ang="0">
                    <a:pos x="0" y="0"/>
                  </a:cxn>
                  <a:cxn ang="0">
                    <a:pos x="2" y="2"/>
                  </a:cxn>
                  <a:cxn ang="0">
                    <a:pos x="11" y="2"/>
                  </a:cxn>
                  <a:cxn ang="0">
                    <a:pos x="11" y="0"/>
                  </a:cxn>
                  <a:cxn ang="0">
                    <a:pos x="7" y="0"/>
                  </a:cxn>
                </a:cxnLst>
                <a:rect l="0" t="0" r="r" b="b"/>
                <a:pathLst>
                  <a:path w="12" h="3">
                    <a:moveTo>
                      <a:pt x="7" y="0"/>
                    </a:moveTo>
                    <a:lnTo>
                      <a:pt x="0" y="0"/>
                    </a:lnTo>
                    <a:lnTo>
                      <a:pt x="2"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7" name="Freeform 6103"/>
              <p:cNvSpPr>
                <a:spLocks/>
              </p:cNvSpPr>
              <p:nvPr/>
            </p:nvSpPr>
            <p:spPr bwMode="auto">
              <a:xfrm>
                <a:off x="9667" y="890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8" name="Freeform 6104"/>
              <p:cNvSpPr>
                <a:spLocks/>
              </p:cNvSpPr>
              <p:nvPr/>
            </p:nvSpPr>
            <p:spPr bwMode="auto">
              <a:xfrm>
                <a:off x="9667" y="890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9" name="Freeform 6105"/>
              <p:cNvSpPr>
                <a:spLocks/>
              </p:cNvSpPr>
              <p:nvPr/>
            </p:nvSpPr>
            <p:spPr bwMode="auto">
              <a:xfrm>
                <a:off x="9688" y="8906"/>
                <a:ext cx="17" cy="7"/>
              </a:xfrm>
              <a:custGeom>
                <a:avLst/>
                <a:gdLst/>
                <a:ahLst/>
                <a:cxnLst>
                  <a:cxn ang="0">
                    <a:pos x="0" y="2"/>
                  </a:cxn>
                  <a:cxn ang="0">
                    <a:pos x="0" y="7"/>
                  </a:cxn>
                  <a:cxn ang="0">
                    <a:pos x="12" y="4"/>
                  </a:cxn>
                  <a:cxn ang="0">
                    <a:pos x="16" y="2"/>
                  </a:cxn>
                  <a:cxn ang="0">
                    <a:pos x="16" y="0"/>
                  </a:cxn>
                  <a:cxn ang="0">
                    <a:pos x="0" y="2"/>
                  </a:cxn>
                </a:cxnLst>
                <a:rect l="0" t="0" r="r" b="b"/>
                <a:pathLst>
                  <a:path w="17" h="7">
                    <a:moveTo>
                      <a:pt x="0" y="2"/>
                    </a:moveTo>
                    <a:lnTo>
                      <a:pt x="0" y="7"/>
                    </a:lnTo>
                    <a:lnTo>
                      <a:pt x="12" y="4"/>
                    </a:lnTo>
                    <a:lnTo>
                      <a:pt x="16" y="2"/>
                    </a:lnTo>
                    <a:lnTo>
                      <a:pt x="16" y="0"/>
                    </a:lnTo>
                    <a:lnTo>
                      <a:pt x="0"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0" name="Freeform 6106"/>
              <p:cNvSpPr>
                <a:spLocks/>
              </p:cNvSpPr>
              <p:nvPr/>
            </p:nvSpPr>
            <p:spPr bwMode="auto">
              <a:xfrm>
                <a:off x="9688" y="8906"/>
                <a:ext cx="17" cy="7"/>
              </a:xfrm>
              <a:custGeom>
                <a:avLst/>
                <a:gdLst/>
                <a:ahLst/>
                <a:cxnLst>
                  <a:cxn ang="0">
                    <a:pos x="4" y="7"/>
                  </a:cxn>
                  <a:cxn ang="0">
                    <a:pos x="4" y="4"/>
                  </a:cxn>
                  <a:cxn ang="0">
                    <a:pos x="12" y="4"/>
                  </a:cxn>
                  <a:cxn ang="0">
                    <a:pos x="16" y="0"/>
                  </a:cxn>
                  <a:cxn ang="0">
                    <a:pos x="7" y="0"/>
                  </a:cxn>
                  <a:cxn ang="0">
                    <a:pos x="4" y="2"/>
                  </a:cxn>
                  <a:cxn ang="0">
                    <a:pos x="0" y="2"/>
                  </a:cxn>
                  <a:cxn ang="0">
                    <a:pos x="0" y="7"/>
                  </a:cxn>
                  <a:cxn ang="0">
                    <a:pos x="4" y="7"/>
                  </a:cxn>
                </a:cxnLst>
                <a:rect l="0" t="0" r="r" b="b"/>
                <a:pathLst>
                  <a:path w="17" h="7">
                    <a:moveTo>
                      <a:pt x="4" y="7"/>
                    </a:moveTo>
                    <a:lnTo>
                      <a:pt x="4" y="4"/>
                    </a:lnTo>
                    <a:lnTo>
                      <a:pt x="12" y="4"/>
                    </a:lnTo>
                    <a:lnTo>
                      <a:pt x="16" y="0"/>
                    </a:lnTo>
                    <a:lnTo>
                      <a:pt x="7" y="0"/>
                    </a:lnTo>
                    <a:lnTo>
                      <a:pt x="4" y="2"/>
                    </a:lnTo>
                    <a:lnTo>
                      <a:pt x="0" y="2"/>
                    </a:lnTo>
                    <a:lnTo>
                      <a:pt x="0" y="7"/>
                    </a:lnTo>
                    <a:lnTo>
                      <a:pt x="4"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1" name="Freeform 6107"/>
              <p:cNvSpPr>
                <a:spLocks/>
              </p:cNvSpPr>
              <p:nvPr/>
            </p:nvSpPr>
            <p:spPr bwMode="auto">
              <a:xfrm>
                <a:off x="9688" y="8906"/>
                <a:ext cx="17" cy="7"/>
              </a:xfrm>
              <a:custGeom>
                <a:avLst/>
                <a:gdLst/>
                <a:ahLst/>
                <a:cxnLst>
                  <a:cxn ang="0">
                    <a:pos x="0" y="2"/>
                  </a:cxn>
                  <a:cxn ang="0">
                    <a:pos x="0" y="7"/>
                  </a:cxn>
                  <a:cxn ang="0">
                    <a:pos x="4" y="7"/>
                  </a:cxn>
                  <a:cxn ang="0">
                    <a:pos x="7" y="4"/>
                  </a:cxn>
                  <a:cxn ang="0">
                    <a:pos x="12" y="4"/>
                  </a:cxn>
                  <a:cxn ang="0">
                    <a:pos x="16" y="0"/>
                  </a:cxn>
                  <a:cxn ang="0">
                    <a:pos x="7" y="0"/>
                  </a:cxn>
                  <a:cxn ang="0">
                    <a:pos x="4" y="2"/>
                  </a:cxn>
                  <a:cxn ang="0">
                    <a:pos x="0" y="2"/>
                  </a:cxn>
                </a:cxnLst>
                <a:rect l="0" t="0" r="r" b="b"/>
                <a:pathLst>
                  <a:path w="17" h="7">
                    <a:moveTo>
                      <a:pt x="0" y="2"/>
                    </a:moveTo>
                    <a:lnTo>
                      <a:pt x="0" y="7"/>
                    </a:lnTo>
                    <a:lnTo>
                      <a:pt x="4" y="7"/>
                    </a:lnTo>
                    <a:lnTo>
                      <a:pt x="7" y="4"/>
                    </a:lnTo>
                    <a:lnTo>
                      <a:pt x="12" y="4"/>
                    </a:lnTo>
                    <a:lnTo>
                      <a:pt x="16" y="0"/>
                    </a:lnTo>
                    <a:lnTo>
                      <a:pt x="7" y="0"/>
                    </a:lnTo>
                    <a:lnTo>
                      <a:pt x="4" y="2"/>
                    </a:lnTo>
                    <a:lnTo>
                      <a:pt x="0"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2" name="Freeform 6108"/>
              <p:cNvSpPr>
                <a:spLocks/>
              </p:cNvSpPr>
              <p:nvPr/>
            </p:nvSpPr>
            <p:spPr bwMode="auto">
              <a:xfrm>
                <a:off x="9691" y="8906"/>
                <a:ext cx="14" cy="7"/>
              </a:xfrm>
              <a:custGeom>
                <a:avLst/>
                <a:gdLst/>
                <a:ahLst/>
                <a:cxnLst>
                  <a:cxn ang="0">
                    <a:pos x="0" y="2"/>
                  </a:cxn>
                  <a:cxn ang="0">
                    <a:pos x="0" y="7"/>
                  </a:cxn>
                  <a:cxn ang="0">
                    <a:pos x="2" y="4"/>
                  </a:cxn>
                  <a:cxn ang="0">
                    <a:pos x="12" y="4"/>
                  </a:cxn>
                  <a:cxn ang="0">
                    <a:pos x="14" y="0"/>
                  </a:cxn>
                  <a:cxn ang="0">
                    <a:pos x="4" y="0"/>
                  </a:cxn>
                  <a:cxn ang="0">
                    <a:pos x="0" y="2"/>
                  </a:cxn>
                </a:cxnLst>
                <a:rect l="0" t="0" r="r" b="b"/>
                <a:pathLst>
                  <a:path w="14" h="7">
                    <a:moveTo>
                      <a:pt x="0" y="2"/>
                    </a:moveTo>
                    <a:lnTo>
                      <a:pt x="0" y="7"/>
                    </a:lnTo>
                    <a:lnTo>
                      <a:pt x="2" y="4"/>
                    </a:lnTo>
                    <a:lnTo>
                      <a:pt x="12" y="4"/>
                    </a:lnTo>
                    <a:lnTo>
                      <a:pt x="14" y="0"/>
                    </a:lnTo>
                    <a:lnTo>
                      <a:pt x="4" y="0"/>
                    </a:lnTo>
                    <a:lnTo>
                      <a:pt x="0"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3" name="Freeform 6109"/>
              <p:cNvSpPr>
                <a:spLocks/>
              </p:cNvSpPr>
              <p:nvPr/>
            </p:nvSpPr>
            <p:spPr bwMode="auto">
              <a:xfrm>
                <a:off x="9691" y="8906"/>
                <a:ext cx="14" cy="7"/>
              </a:xfrm>
              <a:custGeom>
                <a:avLst/>
                <a:gdLst/>
                <a:ahLst/>
                <a:cxnLst>
                  <a:cxn ang="0">
                    <a:pos x="0" y="2"/>
                  </a:cxn>
                  <a:cxn ang="0">
                    <a:pos x="0" y="7"/>
                  </a:cxn>
                  <a:cxn ang="0">
                    <a:pos x="4" y="4"/>
                  </a:cxn>
                  <a:cxn ang="0">
                    <a:pos x="12" y="4"/>
                  </a:cxn>
                  <a:cxn ang="0">
                    <a:pos x="14" y="0"/>
                  </a:cxn>
                  <a:cxn ang="0">
                    <a:pos x="4" y="0"/>
                  </a:cxn>
                  <a:cxn ang="0">
                    <a:pos x="0" y="2"/>
                  </a:cxn>
                </a:cxnLst>
                <a:rect l="0" t="0" r="r" b="b"/>
                <a:pathLst>
                  <a:path w="14" h="7">
                    <a:moveTo>
                      <a:pt x="0" y="2"/>
                    </a:moveTo>
                    <a:lnTo>
                      <a:pt x="0" y="7"/>
                    </a:lnTo>
                    <a:lnTo>
                      <a:pt x="4" y="4"/>
                    </a:lnTo>
                    <a:lnTo>
                      <a:pt x="12" y="4"/>
                    </a:lnTo>
                    <a:lnTo>
                      <a:pt x="14" y="0"/>
                    </a:lnTo>
                    <a:lnTo>
                      <a:pt x="4" y="0"/>
                    </a:lnTo>
                    <a:lnTo>
                      <a:pt x="0"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4" name="Freeform 6110"/>
              <p:cNvSpPr>
                <a:spLocks/>
              </p:cNvSpPr>
              <p:nvPr/>
            </p:nvSpPr>
            <p:spPr bwMode="auto">
              <a:xfrm>
                <a:off x="9691" y="8906"/>
                <a:ext cx="14" cy="7"/>
              </a:xfrm>
              <a:custGeom>
                <a:avLst/>
                <a:gdLst/>
                <a:ahLst/>
                <a:cxnLst>
                  <a:cxn ang="0">
                    <a:pos x="0" y="2"/>
                  </a:cxn>
                  <a:cxn ang="0">
                    <a:pos x="0" y="7"/>
                  </a:cxn>
                  <a:cxn ang="0">
                    <a:pos x="2" y="4"/>
                  </a:cxn>
                  <a:cxn ang="0">
                    <a:pos x="12" y="4"/>
                  </a:cxn>
                  <a:cxn ang="0">
                    <a:pos x="14" y="0"/>
                  </a:cxn>
                  <a:cxn ang="0">
                    <a:pos x="4" y="0"/>
                  </a:cxn>
                  <a:cxn ang="0">
                    <a:pos x="0" y="2"/>
                  </a:cxn>
                </a:cxnLst>
                <a:rect l="0" t="0" r="r" b="b"/>
                <a:pathLst>
                  <a:path w="14" h="7">
                    <a:moveTo>
                      <a:pt x="0" y="2"/>
                    </a:moveTo>
                    <a:lnTo>
                      <a:pt x="0" y="7"/>
                    </a:lnTo>
                    <a:lnTo>
                      <a:pt x="2" y="4"/>
                    </a:lnTo>
                    <a:lnTo>
                      <a:pt x="12" y="4"/>
                    </a:lnTo>
                    <a:lnTo>
                      <a:pt x="14" y="0"/>
                    </a:lnTo>
                    <a:lnTo>
                      <a:pt x="4" y="0"/>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5" name="Freeform 6111"/>
              <p:cNvSpPr>
                <a:spLocks/>
              </p:cNvSpPr>
              <p:nvPr/>
            </p:nvSpPr>
            <p:spPr bwMode="auto">
              <a:xfrm>
                <a:off x="9693" y="8906"/>
                <a:ext cx="12" cy="7"/>
              </a:xfrm>
              <a:custGeom>
                <a:avLst/>
                <a:gdLst/>
                <a:ahLst/>
                <a:cxnLst>
                  <a:cxn ang="0">
                    <a:pos x="0" y="2"/>
                  </a:cxn>
                  <a:cxn ang="0">
                    <a:pos x="0" y="7"/>
                  </a:cxn>
                  <a:cxn ang="0">
                    <a:pos x="0" y="4"/>
                  </a:cxn>
                  <a:cxn ang="0">
                    <a:pos x="9" y="4"/>
                  </a:cxn>
                  <a:cxn ang="0">
                    <a:pos x="11" y="0"/>
                  </a:cxn>
                  <a:cxn ang="0">
                    <a:pos x="2" y="0"/>
                  </a:cxn>
                  <a:cxn ang="0">
                    <a:pos x="0" y="2"/>
                  </a:cxn>
                </a:cxnLst>
                <a:rect l="0" t="0" r="r" b="b"/>
                <a:pathLst>
                  <a:path w="12" h="7">
                    <a:moveTo>
                      <a:pt x="0" y="2"/>
                    </a:moveTo>
                    <a:lnTo>
                      <a:pt x="0" y="7"/>
                    </a:lnTo>
                    <a:lnTo>
                      <a:pt x="0" y="4"/>
                    </a:lnTo>
                    <a:lnTo>
                      <a:pt x="9" y="4"/>
                    </a:lnTo>
                    <a:lnTo>
                      <a:pt x="11" y="0"/>
                    </a:lnTo>
                    <a:lnTo>
                      <a:pt x="2" y="0"/>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6" name="Freeform 6112"/>
              <p:cNvSpPr>
                <a:spLocks/>
              </p:cNvSpPr>
              <p:nvPr/>
            </p:nvSpPr>
            <p:spPr bwMode="auto">
              <a:xfrm>
                <a:off x="9693" y="8906"/>
                <a:ext cx="12" cy="5"/>
              </a:xfrm>
              <a:custGeom>
                <a:avLst/>
                <a:gdLst/>
                <a:ahLst/>
                <a:cxnLst>
                  <a:cxn ang="0">
                    <a:pos x="0" y="2"/>
                  </a:cxn>
                  <a:cxn ang="0">
                    <a:pos x="0" y="4"/>
                  </a:cxn>
                  <a:cxn ang="0">
                    <a:pos x="9" y="4"/>
                  </a:cxn>
                  <a:cxn ang="0">
                    <a:pos x="11" y="0"/>
                  </a:cxn>
                  <a:cxn ang="0">
                    <a:pos x="2" y="0"/>
                  </a:cxn>
                  <a:cxn ang="0">
                    <a:pos x="0" y="2"/>
                  </a:cxn>
                </a:cxnLst>
                <a:rect l="0" t="0" r="r" b="b"/>
                <a:pathLst>
                  <a:path w="12" h="5">
                    <a:moveTo>
                      <a:pt x="0" y="2"/>
                    </a:moveTo>
                    <a:lnTo>
                      <a:pt x="0" y="4"/>
                    </a:lnTo>
                    <a:lnTo>
                      <a:pt x="9" y="4"/>
                    </a:lnTo>
                    <a:lnTo>
                      <a:pt x="11" y="0"/>
                    </a:lnTo>
                    <a:lnTo>
                      <a:pt x="2" y="0"/>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7" name="Freeform 6113"/>
              <p:cNvSpPr>
                <a:spLocks/>
              </p:cNvSpPr>
              <p:nvPr/>
            </p:nvSpPr>
            <p:spPr bwMode="auto">
              <a:xfrm>
                <a:off x="9696" y="8906"/>
                <a:ext cx="9" cy="5"/>
              </a:xfrm>
              <a:custGeom>
                <a:avLst/>
                <a:gdLst/>
                <a:ahLst/>
                <a:cxnLst>
                  <a:cxn ang="0">
                    <a:pos x="0" y="2"/>
                  </a:cxn>
                  <a:cxn ang="0">
                    <a:pos x="0" y="4"/>
                  </a:cxn>
                  <a:cxn ang="0">
                    <a:pos x="7" y="4"/>
                  </a:cxn>
                  <a:cxn ang="0">
                    <a:pos x="9" y="0"/>
                  </a:cxn>
                  <a:cxn ang="0">
                    <a:pos x="0" y="0"/>
                  </a:cxn>
                  <a:cxn ang="0">
                    <a:pos x="0" y="2"/>
                  </a:cxn>
                </a:cxnLst>
                <a:rect l="0" t="0" r="r" b="b"/>
                <a:pathLst>
                  <a:path w="9" h="5">
                    <a:moveTo>
                      <a:pt x="0" y="2"/>
                    </a:moveTo>
                    <a:lnTo>
                      <a:pt x="0" y="4"/>
                    </a:lnTo>
                    <a:lnTo>
                      <a:pt x="7" y="4"/>
                    </a:lnTo>
                    <a:lnTo>
                      <a:pt x="9" y="0"/>
                    </a:lnTo>
                    <a:lnTo>
                      <a:pt x="0" y="0"/>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8" name="Freeform 6114"/>
              <p:cNvSpPr>
                <a:spLocks/>
              </p:cNvSpPr>
              <p:nvPr/>
            </p:nvSpPr>
            <p:spPr bwMode="auto">
              <a:xfrm>
                <a:off x="9696" y="8906"/>
                <a:ext cx="9" cy="5"/>
              </a:xfrm>
              <a:custGeom>
                <a:avLst/>
                <a:gdLst/>
                <a:ahLst/>
                <a:cxnLst>
                  <a:cxn ang="0">
                    <a:pos x="0" y="0"/>
                  </a:cxn>
                  <a:cxn ang="0">
                    <a:pos x="0" y="4"/>
                  </a:cxn>
                  <a:cxn ang="0">
                    <a:pos x="7" y="4"/>
                  </a:cxn>
                  <a:cxn ang="0">
                    <a:pos x="9" y="0"/>
                  </a:cxn>
                  <a:cxn ang="0">
                    <a:pos x="0" y="0"/>
                  </a:cxn>
                </a:cxnLst>
                <a:rect l="0" t="0" r="r" b="b"/>
                <a:pathLst>
                  <a:path w="9" h="5">
                    <a:moveTo>
                      <a:pt x="0" y="0"/>
                    </a:moveTo>
                    <a:lnTo>
                      <a:pt x="0" y="4"/>
                    </a:lnTo>
                    <a:lnTo>
                      <a:pt x="7" y="4"/>
                    </a:lnTo>
                    <a:lnTo>
                      <a:pt x="9"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9" name="Freeform 6115"/>
              <p:cNvSpPr>
                <a:spLocks/>
              </p:cNvSpPr>
              <p:nvPr/>
            </p:nvSpPr>
            <p:spPr bwMode="auto">
              <a:xfrm>
                <a:off x="9696" y="8906"/>
                <a:ext cx="9" cy="5"/>
              </a:xfrm>
              <a:custGeom>
                <a:avLst/>
                <a:gdLst/>
                <a:ahLst/>
                <a:cxnLst>
                  <a:cxn ang="0">
                    <a:pos x="0" y="0"/>
                  </a:cxn>
                  <a:cxn ang="0">
                    <a:pos x="0" y="4"/>
                  </a:cxn>
                  <a:cxn ang="0">
                    <a:pos x="7" y="4"/>
                  </a:cxn>
                  <a:cxn ang="0">
                    <a:pos x="9" y="0"/>
                  </a:cxn>
                  <a:cxn ang="0">
                    <a:pos x="0" y="0"/>
                  </a:cxn>
                </a:cxnLst>
                <a:rect l="0" t="0" r="r" b="b"/>
                <a:pathLst>
                  <a:path w="9" h="5">
                    <a:moveTo>
                      <a:pt x="0" y="0"/>
                    </a:moveTo>
                    <a:lnTo>
                      <a:pt x="0" y="4"/>
                    </a:lnTo>
                    <a:lnTo>
                      <a:pt x="7" y="4"/>
                    </a:lnTo>
                    <a:lnTo>
                      <a:pt x="9"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0" name="Freeform 6116"/>
              <p:cNvSpPr>
                <a:spLocks/>
              </p:cNvSpPr>
              <p:nvPr/>
            </p:nvSpPr>
            <p:spPr bwMode="auto">
              <a:xfrm>
                <a:off x="9698" y="8906"/>
                <a:ext cx="7" cy="5"/>
              </a:xfrm>
              <a:custGeom>
                <a:avLst/>
                <a:gdLst/>
                <a:ahLst/>
                <a:cxnLst>
                  <a:cxn ang="0">
                    <a:pos x="0" y="0"/>
                  </a:cxn>
                  <a:cxn ang="0">
                    <a:pos x="0" y="4"/>
                  </a:cxn>
                  <a:cxn ang="0">
                    <a:pos x="2" y="4"/>
                  </a:cxn>
                  <a:cxn ang="0">
                    <a:pos x="7" y="2"/>
                  </a:cxn>
                  <a:cxn ang="0">
                    <a:pos x="7" y="0"/>
                  </a:cxn>
                  <a:cxn ang="0">
                    <a:pos x="0" y="0"/>
                  </a:cxn>
                </a:cxnLst>
                <a:rect l="0" t="0" r="r" b="b"/>
                <a:pathLst>
                  <a:path w="7" h="5">
                    <a:moveTo>
                      <a:pt x="0" y="0"/>
                    </a:moveTo>
                    <a:lnTo>
                      <a:pt x="0" y="4"/>
                    </a:lnTo>
                    <a:lnTo>
                      <a:pt x="2" y="4"/>
                    </a:lnTo>
                    <a:lnTo>
                      <a:pt x="7" y="2"/>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1" name="Freeform 6117"/>
              <p:cNvSpPr>
                <a:spLocks/>
              </p:cNvSpPr>
              <p:nvPr/>
            </p:nvSpPr>
            <p:spPr bwMode="auto">
              <a:xfrm>
                <a:off x="9688" y="8850"/>
                <a:ext cx="12" cy="0"/>
              </a:xfrm>
              <a:custGeom>
                <a:avLst/>
                <a:gdLst/>
                <a:ahLst/>
                <a:cxnLst>
                  <a:cxn ang="0">
                    <a:pos x="0" y="0"/>
                  </a:cxn>
                  <a:cxn ang="0">
                    <a:pos x="12" y="0"/>
                  </a:cxn>
                </a:cxnLst>
                <a:rect l="0" t="0" r="r" b="b"/>
                <a:pathLst>
                  <a:path w="12">
                    <a:moveTo>
                      <a:pt x="0" y="0"/>
                    </a:moveTo>
                    <a:lnTo>
                      <a:pt x="12" y="0"/>
                    </a:lnTo>
                  </a:path>
                </a:pathLst>
              </a:custGeom>
              <a:noFill/>
              <a:ln w="2794">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2" name="Freeform 6118"/>
              <p:cNvSpPr>
                <a:spLocks/>
              </p:cNvSpPr>
              <p:nvPr/>
            </p:nvSpPr>
            <p:spPr bwMode="auto">
              <a:xfrm>
                <a:off x="9688" y="8850"/>
                <a:ext cx="12" cy="0"/>
              </a:xfrm>
              <a:custGeom>
                <a:avLst/>
                <a:gdLst/>
                <a:ahLst/>
                <a:cxnLst>
                  <a:cxn ang="0">
                    <a:pos x="0" y="0"/>
                  </a:cxn>
                  <a:cxn ang="0">
                    <a:pos x="12" y="0"/>
                  </a:cxn>
                </a:cxnLst>
                <a:rect l="0" t="0" r="r" b="b"/>
                <a:pathLst>
                  <a:path w="12">
                    <a:moveTo>
                      <a:pt x="0" y="0"/>
                    </a:moveTo>
                    <a:lnTo>
                      <a:pt x="12" y="0"/>
                    </a:lnTo>
                  </a:path>
                </a:pathLst>
              </a:custGeom>
              <a:noFill/>
              <a:ln w="2794">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3" name="Freeform 6119"/>
              <p:cNvSpPr>
                <a:spLocks/>
              </p:cNvSpPr>
              <p:nvPr/>
            </p:nvSpPr>
            <p:spPr bwMode="auto">
              <a:xfrm>
                <a:off x="9688" y="8850"/>
                <a:ext cx="12" cy="0"/>
              </a:xfrm>
              <a:custGeom>
                <a:avLst/>
                <a:gdLst/>
                <a:ahLst/>
                <a:cxnLst>
                  <a:cxn ang="0">
                    <a:pos x="0" y="0"/>
                  </a:cxn>
                  <a:cxn ang="0">
                    <a:pos x="12" y="0"/>
                  </a:cxn>
                </a:cxnLst>
                <a:rect l="0" t="0" r="r" b="b"/>
                <a:pathLst>
                  <a:path w="12">
                    <a:moveTo>
                      <a:pt x="0" y="0"/>
                    </a:moveTo>
                    <a:lnTo>
                      <a:pt x="12" y="0"/>
                    </a:lnTo>
                  </a:path>
                </a:pathLst>
              </a:custGeom>
              <a:noFill/>
              <a:ln w="2794">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4" name="Freeform 6120"/>
              <p:cNvSpPr>
                <a:spLocks/>
              </p:cNvSpPr>
              <p:nvPr/>
            </p:nvSpPr>
            <p:spPr bwMode="auto">
              <a:xfrm>
                <a:off x="9691" y="8850"/>
                <a:ext cx="9" cy="0"/>
              </a:xfrm>
              <a:custGeom>
                <a:avLst/>
                <a:gdLst/>
                <a:ahLst/>
                <a:cxnLst>
                  <a:cxn ang="0">
                    <a:pos x="0" y="0"/>
                  </a:cxn>
                  <a:cxn ang="0">
                    <a:pos x="9" y="0"/>
                  </a:cxn>
                </a:cxnLst>
                <a:rect l="0" t="0" r="r" b="b"/>
                <a:pathLst>
                  <a:path w="9">
                    <a:moveTo>
                      <a:pt x="0" y="0"/>
                    </a:moveTo>
                    <a:lnTo>
                      <a:pt x="9" y="0"/>
                    </a:lnTo>
                  </a:path>
                </a:pathLst>
              </a:custGeom>
              <a:noFill/>
              <a:ln w="2794">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5" name="Freeform 6121"/>
              <p:cNvSpPr>
                <a:spLocks/>
              </p:cNvSpPr>
              <p:nvPr/>
            </p:nvSpPr>
            <p:spPr bwMode="auto">
              <a:xfrm>
                <a:off x="9691" y="8850"/>
                <a:ext cx="9" cy="0"/>
              </a:xfrm>
              <a:custGeom>
                <a:avLst/>
                <a:gdLst/>
                <a:ahLst/>
                <a:cxnLst>
                  <a:cxn ang="0">
                    <a:pos x="0" y="0"/>
                  </a:cxn>
                  <a:cxn ang="0">
                    <a:pos x="9" y="0"/>
                  </a:cxn>
                </a:cxnLst>
                <a:rect l="0" t="0" r="r" b="b"/>
                <a:pathLst>
                  <a:path w="9">
                    <a:moveTo>
                      <a:pt x="0" y="0"/>
                    </a:moveTo>
                    <a:lnTo>
                      <a:pt x="9" y="0"/>
                    </a:lnTo>
                  </a:path>
                </a:pathLst>
              </a:custGeom>
              <a:noFill/>
              <a:ln w="2794">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6" name="Freeform 6122"/>
              <p:cNvSpPr>
                <a:spLocks/>
              </p:cNvSpPr>
              <p:nvPr/>
            </p:nvSpPr>
            <p:spPr bwMode="auto">
              <a:xfrm>
                <a:off x="9691" y="8850"/>
                <a:ext cx="9" cy="0"/>
              </a:xfrm>
              <a:custGeom>
                <a:avLst/>
                <a:gdLst/>
                <a:ahLst/>
                <a:cxnLst>
                  <a:cxn ang="0">
                    <a:pos x="0" y="0"/>
                  </a:cxn>
                  <a:cxn ang="0">
                    <a:pos x="9" y="0"/>
                  </a:cxn>
                </a:cxnLst>
                <a:rect l="0" t="0" r="r" b="b"/>
                <a:pathLst>
                  <a:path w="9">
                    <a:moveTo>
                      <a:pt x="0" y="0"/>
                    </a:moveTo>
                    <a:lnTo>
                      <a:pt x="9" y="0"/>
                    </a:lnTo>
                  </a:path>
                </a:pathLst>
              </a:custGeom>
              <a:noFill/>
              <a:ln w="2794">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7" name="Freeform 6123"/>
              <p:cNvSpPr>
                <a:spLocks/>
              </p:cNvSpPr>
              <p:nvPr/>
            </p:nvSpPr>
            <p:spPr bwMode="auto">
              <a:xfrm>
                <a:off x="9693" y="8850"/>
                <a:ext cx="7" cy="0"/>
              </a:xfrm>
              <a:custGeom>
                <a:avLst/>
                <a:gdLst/>
                <a:ahLst/>
                <a:cxnLst>
                  <a:cxn ang="0">
                    <a:pos x="0" y="0"/>
                  </a:cxn>
                  <a:cxn ang="0">
                    <a:pos x="7" y="0"/>
                  </a:cxn>
                </a:cxnLst>
                <a:rect l="0" t="0" r="r" b="b"/>
                <a:pathLst>
                  <a:path w="7">
                    <a:moveTo>
                      <a:pt x="0" y="0"/>
                    </a:moveTo>
                    <a:lnTo>
                      <a:pt x="7" y="0"/>
                    </a:lnTo>
                  </a:path>
                </a:pathLst>
              </a:custGeom>
              <a:noFill/>
              <a:ln w="2794">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8" name="Freeform 6124"/>
              <p:cNvSpPr>
                <a:spLocks/>
              </p:cNvSpPr>
              <p:nvPr/>
            </p:nvSpPr>
            <p:spPr bwMode="auto">
              <a:xfrm>
                <a:off x="9693" y="8850"/>
                <a:ext cx="7" cy="0"/>
              </a:xfrm>
              <a:custGeom>
                <a:avLst/>
                <a:gdLst/>
                <a:ahLst/>
                <a:cxnLst>
                  <a:cxn ang="0">
                    <a:pos x="0" y="0"/>
                  </a:cxn>
                  <a:cxn ang="0">
                    <a:pos x="7" y="0"/>
                  </a:cxn>
                </a:cxnLst>
                <a:rect l="0" t="0" r="r" b="b"/>
                <a:pathLst>
                  <a:path w="7">
                    <a:moveTo>
                      <a:pt x="0" y="0"/>
                    </a:moveTo>
                    <a:lnTo>
                      <a:pt x="7" y="0"/>
                    </a:lnTo>
                  </a:path>
                </a:pathLst>
              </a:custGeom>
              <a:noFill/>
              <a:ln w="2794">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9" name="Freeform 6125"/>
              <p:cNvSpPr>
                <a:spLocks/>
              </p:cNvSpPr>
              <p:nvPr/>
            </p:nvSpPr>
            <p:spPr bwMode="auto">
              <a:xfrm>
                <a:off x="9693" y="8850"/>
                <a:ext cx="7" cy="0"/>
              </a:xfrm>
              <a:custGeom>
                <a:avLst/>
                <a:gdLst/>
                <a:ahLst/>
                <a:cxnLst>
                  <a:cxn ang="0">
                    <a:pos x="0" y="0"/>
                  </a:cxn>
                  <a:cxn ang="0">
                    <a:pos x="7" y="0"/>
                  </a:cxn>
                </a:cxnLst>
                <a:rect l="0" t="0" r="r" b="b"/>
                <a:pathLst>
                  <a:path w="7">
                    <a:moveTo>
                      <a:pt x="0" y="0"/>
                    </a:moveTo>
                    <a:lnTo>
                      <a:pt x="7" y="0"/>
                    </a:lnTo>
                  </a:path>
                </a:pathLst>
              </a:custGeom>
              <a:noFill/>
              <a:ln w="2794">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0" name="Freeform 6126"/>
              <p:cNvSpPr>
                <a:spLocks/>
              </p:cNvSpPr>
              <p:nvPr/>
            </p:nvSpPr>
            <p:spPr bwMode="auto">
              <a:xfrm>
                <a:off x="9693" y="8850"/>
                <a:ext cx="7" cy="0"/>
              </a:xfrm>
              <a:custGeom>
                <a:avLst/>
                <a:gdLst/>
                <a:ahLst/>
                <a:cxnLst>
                  <a:cxn ang="0">
                    <a:pos x="0" y="0"/>
                  </a:cxn>
                  <a:cxn ang="0">
                    <a:pos x="7" y="0"/>
                  </a:cxn>
                </a:cxnLst>
                <a:rect l="0" t="0" r="r" b="b"/>
                <a:pathLst>
                  <a:path w="7">
                    <a:moveTo>
                      <a:pt x="0" y="0"/>
                    </a:moveTo>
                    <a:lnTo>
                      <a:pt x="7" y="0"/>
                    </a:lnTo>
                  </a:path>
                </a:pathLst>
              </a:custGeom>
              <a:noFill/>
              <a:ln w="2794">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1" name="Freeform 6127"/>
              <p:cNvSpPr>
                <a:spLocks/>
              </p:cNvSpPr>
              <p:nvPr/>
            </p:nvSpPr>
            <p:spPr bwMode="auto">
              <a:xfrm>
                <a:off x="9696" y="8850"/>
                <a:ext cx="4" cy="0"/>
              </a:xfrm>
              <a:custGeom>
                <a:avLst/>
                <a:gdLst/>
                <a:ahLst/>
                <a:cxnLst>
                  <a:cxn ang="0">
                    <a:pos x="0" y="0"/>
                  </a:cxn>
                  <a:cxn ang="0">
                    <a:pos x="4" y="0"/>
                  </a:cxn>
                </a:cxnLst>
                <a:rect l="0" t="0" r="r" b="b"/>
                <a:pathLst>
                  <a:path w="4">
                    <a:moveTo>
                      <a:pt x="0" y="0"/>
                    </a:moveTo>
                    <a:lnTo>
                      <a:pt x="4" y="0"/>
                    </a:lnTo>
                  </a:path>
                </a:pathLst>
              </a:custGeom>
              <a:noFill/>
              <a:ln w="2794">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2" name="Freeform 6128"/>
              <p:cNvSpPr>
                <a:spLocks/>
              </p:cNvSpPr>
              <p:nvPr/>
            </p:nvSpPr>
            <p:spPr bwMode="auto">
              <a:xfrm>
                <a:off x="9696" y="8850"/>
                <a:ext cx="4" cy="0"/>
              </a:xfrm>
              <a:custGeom>
                <a:avLst/>
                <a:gdLst/>
                <a:ahLst/>
                <a:cxnLst>
                  <a:cxn ang="0">
                    <a:pos x="0" y="0"/>
                  </a:cxn>
                  <a:cxn ang="0">
                    <a:pos x="4" y="0"/>
                  </a:cxn>
                </a:cxnLst>
                <a:rect l="0" t="0" r="r" b="b"/>
                <a:pathLst>
                  <a:path w="4">
                    <a:moveTo>
                      <a:pt x="0" y="0"/>
                    </a:moveTo>
                    <a:lnTo>
                      <a:pt x="4" y="0"/>
                    </a:lnTo>
                  </a:path>
                </a:pathLst>
              </a:custGeom>
              <a:noFill/>
              <a:ln w="2794">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3" name="Freeform 6129"/>
              <p:cNvSpPr>
                <a:spLocks/>
              </p:cNvSpPr>
              <p:nvPr/>
            </p:nvSpPr>
            <p:spPr bwMode="auto">
              <a:xfrm>
                <a:off x="9696" y="8853"/>
                <a:ext cx="9"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4" name="Freeform 6130"/>
              <p:cNvSpPr>
                <a:spLocks/>
              </p:cNvSpPr>
              <p:nvPr/>
            </p:nvSpPr>
            <p:spPr bwMode="auto">
              <a:xfrm>
                <a:off x="9696" y="8853"/>
                <a:ext cx="7" cy="51"/>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7" h="51">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5" name="Freeform 6131"/>
              <p:cNvSpPr>
                <a:spLocks/>
              </p:cNvSpPr>
              <p:nvPr/>
            </p:nvSpPr>
            <p:spPr bwMode="auto">
              <a:xfrm>
                <a:off x="9696" y="8853"/>
                <a:ext cx="7" cy="51"/>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1">
                    <a:moveTo>
                      <a:pt x="7" y="50"/>
                    </a:moveTo>
                    <a:lnTo>
                      <a:pt x="7" y="23"/>
                    </a:lnTo>
                    <a:lnTo>
                      <a:pt x="2" y="0"/>
                    </a:lnTo>
                    <a:lnTo>
                      <a:pt x="0" y="0"/>
                    </a:lnTo>
                    <a:lnTo>
                      <a:pt x="2" y="11"/>
                    </a:lnTo>
                    <a:lnTo>
                      <a:pt x="2" y="26"/>
                    </a:lnTo>
                    <a:lnTo>
                      <a:pt x="4" y="38"/>
                    </a:lnTo>
                    <a:lnTo>
                      <a:pt x="4" y="50"/>
                    </a:lnTo>
                    <a:lnTo>
                      <a:pt x="7" y="5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6" name="Freeform 6132"/>
              <p:cNvSpPr>
                <a:spLocks/>
              </p:cNvSpPr>
              <p:nvPr/>
            </p:nvSpPr>
            <p:spPr bwMode="auto">
              <a:xfrm>
                <a:off x="9693" y="8853"/>
                <a:ext cx="10" cy="51"/>
              </a:xfrm>
              <a:custGeom>
                <a:avLst/>
                <a:gdLst/>
                <a:ahLst/>
                <a:cxnLst>
                  <a:cxn ang="0">
                    <a:pos x="4" y="0"/>
                  </a:cxn>
                  <a:cxn ang="0">
                    <a:pos x="0" y="0"/>
                  </a:cxn>
                  <a:cxn ang="0">
                    <a:pos x="2" y="11"/>
                  </a:cxn>
                  <a:cxn ang="0">
                    <a:pos x="4" y="26"/>
                  </a:cxn>
                  <a:cxn ang="0">
                    <a:pos x="4" y="50"/>
                  </a:cxn>
                  <a:cxn ang="0">
                    <a:pos x="9" y="50"/>
                  </a:cxn>
                  <a:cxn ang="0">
                    <a:pos x="9" y="36"/>
                  </a:cxn>
                  <a:cxn ang="0">
                    <a:pos x="7" y="23"/>
                  </a:cxn>
                  <a:cxn ang="0">
                    <a:pos x="7" y="11"/>
                  </a:cxn>
                  <a:cxn ang="0">
                    <a:pos x="4" y="0"/>
                  </a:cxn>
                </a:cxnLst>
                <a:rect l="0" t="0" r="r" b="b"/>
                <a:pathLst>
                  <a:path w="10" h="51">
                    <a:moveTo>
                      <a:pt x="4" y="0"/>
                    </a:moveTo>
                    <a:lnTo>
                      <a:pt x="0" y="0"/>
                    </a:lnTo>
                    <a:lnTo>
                      <a:pt x="2" y="11"/>
                    </a:lnTo>
                    <a:lnTo>
                      <a:pt x="4" y="26"/>
                    </a:lnTo>
                    <a:lnTo>
                      <a:pt x="4" y="50"/>
                    </a:lnTo>
                    <a:lnTo>
                      <a:pt x="9" y="50"/>
                    </a:lnTo>
                    <a:lnTo>
                      <a:pt x="9" y="36"/>
                    </a:lnTo>
                    <a:lnTo>
                      <a:pt x="7" y="23"/>
                    </a:lnTo>
                    <a:lnTo>
                      <a:pt x="7" y="11"/>
                    </a:lnTo>
                    <a:lnTo>
                      <a:pt x="4"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7" name="Freeform 6133"/>
              <p:cNvSpPr>
                <a:spLocks/>
              </p:cNvSpPr>
              <p:nvPr/>
            </p:nvSpPr>
            <p:spPr bwMode="auto">
              <a:xfrm>
                <a:off x="9693" y="8853"/>
                <a:ext cx="10" cy="51"/>
              </a:xfrm>
              <a:custGeom>
                <a:avLst/>
                <a:gdLst/>
                <a:ahLst/>
                <a:cxnLst>
                  <a:cxn ang="0">
                    <a:pos x="4" y="0"/>
                  </a:cxn>
                  <a:cxn ang="0">
                    <a:pos x="0" y="0"/>
                  </a:cxn>
                  <a:cxn ang="0">
                    <a:pos x="2" y="11"/>
                  </a:cxn>
                  <a:cxn ang="0">
                    <a:pos x="4" y="26"/>
                  </a:cxn>
                  <a:cxn ang="0">
                    <a:pos x="4" y="50"/>
                  </a:cxn>
                  <a:cxn ang="0">
                    <a:pos x="9" y="47"/>
                  </a:cxn>
                  <a:cxn ang="0">
                    <a:pos x="7" y="36"/>
                  </a:cxn>
                  <a:cxn ang="0">
                    <a:pos x="7" y="11"/>
                  </a:cxn>
                  <a:cxn ang="0">
                    <a:pos x="4" y="0"/>
                  </a:cxn>
                </a:cxnLst>
                <a:rect l="0" t="0" r="r" b="b"/>
                <a:pathLst>
                  <a:path w="10" h="51">
                    <a:moveTo>
                      <a:pt x="4" y="0"/>
                    </a:moveTo>
                    <a:lnTo>
                      <a:pt x="0" y="0"/>
                    </a:lnTo>
                    <a:lnTo>
                      <a:pt x="2" y="11"/>
                    </a:lnTo>
                    <a:lnTo>
                      <a:pt x="4" y="26"/>
                    </a:lnTo>
                    <a:lnTo>
                      <a:pt x="4" y="50"/>
                    </a:lnTo>
                    <a:lnTo>
                      <a:pt x="9" y="47"/>
                    </a:lnTo>
                    <a:lnTo>
                      <a:pt x="7" y="36"/>
                    </a:lnTo>
                    <a:lnTo>
                      <a:pt x="7" y="11"/>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8" name="Freeform 6134"/>
              <p:cNvSpPr>
                <a:spLocks/>
              </p:cNvSpPr>
              <p:nvPr/>
            </p:nvSpPr>
            <p:spPr bwMode="auto">
              <a:xfrm>
                <a:off x="9693" y="8853"/>
                <a:ext cx="7" cy="51"/>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1">
                    <a:moveTo>
                      <a:pt x="7" y="50"/>
                    </a:moveTo>
                    <a:lnTo>
                      <a:pt x="7" y="23"/>
                    </a:lnTo>
                    <a:lnTo>
                      <a:pt x="2" y="0"/>
                    </a:lnTo>
                    <a:lnTo>
                      <a:pt x="0" y="0"/>
                    </a:lnTo>
                    <a:lnTo>
                      <a:pt x="2" y="11"/>
                    </a:lnTo>
                    <a:lnTo>
                      <a:pt x="2" y="26"/>
                    </a:lnTo>
                    <a:lnTo>
                      <a:pt x="4" y="38"/>
                    </a:lnTo>
                    <a:lnTo>
                      <a:pt x="4" y="50"/>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9" name="Freeform 6135"/>
              <p:cNvSpPr>
                <a:spLocks/>
              </p:cNvSpPr>
              <p:nvPr/>
            </p:nvSpPr>
            <p:spPr bwMode="auto">
              <a:xfrm>
                <a:off x="9693" y="8853"/>
                <a:ext cx="7" cy="51"/>
              </a:xfrm>
              <a:custGeom>
                <a:avLst/>
                <a:gdLst/>
                <a:ahLst/>
                <a:cxnLst>
                  <a:cxn ang="0">
                    <a:pos x="2" y="26"/>
                  </a:cxn>
                  <a:cxn ang="0">
                    <a:pos x="2" y="50"/>
                  </a:cxn>
                  <a:cxn ang="0">
                    <a:pos x="7" y="50"/>
                  </a:cxn>
                  <a:cxn ang="0">
                    <a:pos x="7" y="23"/>
                  </a:cxn>
                  <a:cxn ang="0">
                    <a:pos x="2" y="0"/>
                  </a:cxn>
                  <a:cxn ang="0">
                    <a:pos x="0" y="0"/>
                  </a:cxn>
                  <a:cxn ang="0">
                    <a:pos x="0" y="11"/>
                  </a:cxn>
                  <a:cxn ang="0">
                    <a:pos x="2" y="26"/>
                  </a:cxn>
                </a:cxnLst>
                <a:rect l="0" t="0" r="r" b="b"/>
                <a:pathLst>
                  <a:path w="7" h="51">
                    <a:moveTo>
                      <a:pt x="2" y="26"/>
                    </a:moveTo>
                    <a:lnTo>
                      <a:pt x="2" y="50"/>
                    </a:lnTo>
                    <a:lnTo>
                      <a:pt x="7" y="50"/>
                    </a:lnTo>
                    <a:lnTo>
                      <a:pt x="7" y="23"/>
                    </a:lnTo>
                    <a:lnTo>
                      <a:pt x="2" y="0"/>
                    </a:lnTo>
                    <a:lnTo>
                      <a:pt x="0" y="0"/>
                    </a:lnTo>
                    <a:lnTo>
                      <a:pt x="0" y="11"/>
                    </a:lnTo>
                    <a:lnTo>
                      <a:pt x="2" y="26"/>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0" name="Freeform 6136"/>
              <p:cNvSpPr>
                <a:spLocks/>
              </p:cNvSpPr>
              <p:nvPr/>
            </p:nvSpPr>
            <p:spPr bwMode="auto">
              <a:xfrm>
                <a:off x="9691" y="8853"/>
                <a:ext cx="9"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1" name="Freeform 6137"/>
              <p:cNvSpPr>
                <a:spLocks/>
              </p:cNvSpPr>
              <p:nvPr/>
            </p:nvSpPr>
            <p:spPr bwMode="auto">
              <a:xfrm>
                <a:off x="9691" y="8853"/>
                <a:ext cx="7" cy="51"/>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7" h="51">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2" name="Freeform 6138"/>
              <p:cNvSpPr>
                <a:spLocks/>
              </p:cNvSpPr>
              <p:nvPr/>
            </p:nvSpPr>
            <p:spPr bwMode="auto">
              <a:xfrm>
                <a:off x="9691" y="8853"/>
                <a:ext cx="7" cy="51"/>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1">
                    <a:moveTo>
                      <a:pt x="7" y="50"/>
                    </a:moveTo>
                    <a:lnTo>
                      <a:pt x="7" y="23"/>
                    </a:lnTo>
                    <a:lnTo>
                      <a:pt x="2" y="0"/>
                    </a:lnTo>
                    <a:lnTo>
                      <a:pt x="0" y="0"/>
                    </a:lnTo>
                    <a:lnTo>
                      <a:pt x="2" y="11"/>
                    </a:lnTo>
                    <a:lnTo>
                      <a:pt x="2" y="26"/>
                    </a:lnTo>
                    <a:lnTo>
                      <a:pt x="4" y="38"/>
                    </a:lnTo>
                    <a:lnTo>
                      <a:pt x="4" y="50"/>
                    </a:lnTo>
                    <a:lnTo>
                      <a:pt x="7" y="5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3" name="Freeform 6139"/>
              <p:cNvSpPr>
                <a:spLocks/>
              </p:cNvSpPr>
              <p:nvPr/>
            </p:nvSpPr>
            <p:spPr bwMode="auto">
              <a:xfrm>
                <a:off x="9688" y="8853"/>
                <a:ext cx="10"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10"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4" name="Freeform 6140"/>
              <p:cNvSpPr>
                <a:spLocks/>
              </p:cNvSpPr>
              <p:nvPr/>
            </p:nvSpPr>
            <p:spPr bwMode="auto">
              <a:xfrm>
                <a:off x="9688" y="8853"/>
                <a:ext cx="8" cy="51"/>
              </a:xfrm>
              <a:custGeom>
                <a:avLst/>
                <a:gdLst/>
                <a:ahLst/>
                <a:cxnLst>
                  <a:cxn ang="0">
                    <a:pos x="4" y="0"/>
                  </a:cxn>
                  <a:cxn ang="0">
                    <a:pos x="0" y="0"/>
                  </a:cxn>
                  <a:cxn ang="0">
                    <a:pos x="2" y="11"/>
                  </a:cxn>
                  <a:cxn ang="0">
                    <a:pos x="4" y="26"/>
                  </a:cxn>
                  <a:cxn ang="0">
                    <a:pos x="4" y="50"/>
                  </a:cxn>
                  <a:cxn ang="0">
                    <a:pos x="7" y="47"/>
                  </a:cxn>
                  <a:cxn ang="0">
                    <a:pos x="7" y="11"/>
                  </a:cxn>
                  <a:cxn ang="0">
                    <a:pos x="4" y="0"/>
                  </a:cxn>
                </a:cxnLst>
                <a:rect l="0" t="0" r="r" b="b"/>
                <a:pathLst>
                  <a:path w="8" h="51">
                    <a:moveTo>
                      <a:pt x="4" y="0"/>
                    </a:moveTo>
                    <a:lnTo>
                      <a:pt x="0" y="0"/>
                    </a:lnTo>
                    <a:lnTo>
                      <a:pt x="2" y="11"/>
                    </a:lnTo>
                    <a:lnTo>
                      <a:pt x="4" y="26"/>
                    </a:lnTo>
                    <a:lnTo>
                      <a:pt x="4" y="50"/>
                    </a:lnTo>
                    <a:lnTo>
                      <a:pt x="7" y="47"/>
                    </a:lnTo>
                    <a:lnTo>
                      <a:pt x="7" y="11"/>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5" name="Freeform 6141"/>
              <p:cNvSpPr>
                <a:spLocks/>
              </p:cNvSpPr>
              <p:nvPr/>
            </p:nvSpPr>
            <p:spPr bwMode="auto">
              <a:xfrm>
                <a:off x="9696" y="8743"/>
                <a:ext cx="160" cy="177"/>
              </a:xfrm>
              <a:custGeom>
                <a:avLst/>
                <a:gdLst/>
                <a:ahLst/>
                <a:cxnLst>
                  <a:cxn ang="0">
                    <a:pos x="160" y="163"/>
                  </a:cxn>
                  <a:cxn ang="0">
                    <a:pos x="158" y="9"/>
                  </a:cxn>
                  <a:cxn ang="0">
                    <a:pos x="38" y="0"/>
                  </a:cxn>
                  <a:cxn ang="0">
                    <a:pos x="0" y="4"/>
                  </a:cxn>
                  <a:cxn ang="0">
                    <a:pos x="0" y="163"/>
                  </a:cxn>
                  <a:cxn ang="0">
                    <a:pos x="9" y="163"/>
                  </a:cxn>
                  <a:cxn ang="0">
                    <a:pos x="9" y="170"/>
                  </a:cxn>
                  <a:cxn ang="0">
                    <a:pos x="38" y="177"/>
                  </a:cxn>
                  <a:cxn ang="0">
                    <a:pos x="141" y="163"/>
                  </a:cxn>
                  <a:cxn ang="0">
                    <a:pos x="160" y="163"/>
                  </a:cxn>
                </a:cxnLst>
                <a:rect l="0" t="0" r="r" b="b"/>
                <a:pathLst>
                  <a:path w="160" h="177">
                    <a:moveTo>
                      <a:pt x="160" y="163"/>
                    </a:moveTo>
                    <a:lnTo>
                      <a:pt x="158" y="9"/>
                    </a:lnTo>
                    <a:lnTo>
                      <a:pt x="38" y="0"/>
                    </a:lnTo>
                    <a:lnTo>
                      <a:pt x="0" y="4"/>
                    </a:lnTo>
                    <a:lnTo>
                      <a:pt x="0" y="163"/>
                    </a:lnTo>
                    <a:lnTo>
                      <a:pt x="9" y="163"/>
                    </a:lnTo>
                    <a:lnTo>
                      <a:pt x="9" y="170"/>
                    </a:lnTo>
                    <a:lnTo>
                      <a:pt x="38" y="177"/>
                    </a:lnTo>
                    <a:lnTo>
                      <a:pt x="141" y="163"/>
                    </a:lnTo>
                    <a:lnTo>
                      <a:pt x="160" y="16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6" name="Freeform 6142"/>
              <p:cNvSpPr>
                <a:spLocks/>
              </p:cNvSpPr>
              <p:nvPr/>
            </p:nvSpPr>
            <p:spPr bwMode="auto">
              <a:xfrm>
                <a:off x="9744" y="8709"/>
                <a:ext cx="244" cy="226"/>
              </a:xfrm>
              <a:custGeom>
                <a:avLst/>
                <a:gdLst/>
                <a:ahLst/>
                <a:cxnLst>
                  <a:cxn ang="0">
                    <a:pos x="240" y="172"/>
                  </a:cxn>
                  <a:cxn ang="0">
                    <a:pos x="242" y="148"/>
                  </a:cxn>
                  <a:cxn ang="0">
                    <a:pos x="244" y="95"/>
                  </a:cxn>
                  <a:cxn ang="0">
                    <a:pos x="242" y="69"/>
                  </a:cxn>
                  <a:cxn ang="0">
                    <a:pos x="182" y="23"/>
                  </a:cxn>
                  <a:cxn ang="0">
                    <a:pos x="177" y="16"/>
                  </a:cxn>
                  <a:cxn ang="0">
                    <a:pos x="170" y="11"/>
                  </a:cxn>
                  <a:cxn ang="0">
                    <a:pos x="160" y="7"/>
                  </a:cxn>
                  <a:cxn ang="0">
                    <a:pos x="153" y="4"/>
                  </a:cxn>
                  <a:cxn ang="0">
                    <a:pos x="146" y="2"/>
                  </a:cxn>
                  <a:cxn ang="0">
                    <a:pos x="134" y="0"/>
                  </a:cxn>
                  <a:cxn ang="0">
                    <a:pos x="127" y="2"/>
                  </a:cxn>
                  <a:cxn ang="0">
                    <a:pos x="110" y="4"/>
                  </a:cxn>
                  <a:cxn ang="0">
                    <a:pos x="96" y="7"/>
                  </a:cxn>
                  <a:cxn ang="0">
                    <a:pos x="83" y="9"/>
                  </a:cxn>
                  <a:cxn ang="0">
                    <a:pos x="67" y="11"/>
                  </a:cxn>
                  <a:cxn ang="0">
                    <a:pos x="50" y="14"/>
                  </a:cxn>
                  <a:cxn ang="0">
                    <a:pos x="38" y="16"/>
                  </a:cxn>
                  <a:cxn ang="0">
                    <a:pos x="26" y="19"/>
                  </a:cxn>
                  <a:cxn ang="0">
                    <a:pos x="14" y="21"/>
                  </a:cxn>
                  <a:cxn ang="0">
                    <a:pos x="4" y="40"/>
                  </a:cxn>
                  <a:cxn ang="0">
                    <a:pos x="0" y="139"/>
                  </a:cxn>
                  <a:cxn ang="0">
                    <a:pos x="4" y="175"/>
                  </a:cxn>
                  <a:cxn ang="0">
                    <a:pos x="12" y="180"/>
                  </a:cxn>
                  <a:cxn ang="0">
                    <a:pos x="21" y="182"/>
                  </a:cxn>
                  <a:cxn ang="0">
                    <a:pos x="28" y="184"/>
                  </a:cxn>
                  <a:cxn ang="0">
                    <a:pos x="43" y="187"/>
                  </a:cxn>
                  <a:cxn ang="0">
                    <a:pos x="60" y="196"/>
                  </a:cxn>
                  <a:cxn ang="0">
                    <a:pos x="57" y="206"/>
                  </a:cxn>
                  <a:cxn ang="0">
                    <a:pos x="40" y="213"/>
                  </a:cxn>
                  <a:cxn ang="0">
                    <a:pos x="48" y="218"/>
                  </a:cxn>
                  <a:cxn ang="0">
                    <a:pos x="60" y="220"/>
                  </a:cxn>
                  <a:cxn ang="0">
                    <a:pos x="103" y="223"/>
                  </a:cxn>
                  <a:cxn ang="0">
                    <a:pos x="175" y="218"/>
                  </a:cxn>
                  <a:cxn ang="0">
                    <a:pos x="184" y="213"/>
                  </a:cxn>
                  <a:cxn ang="0">
                    <a:pos x="187" y="203"/>
                  </a:cxn>
                  <a:cxn ang="0">
                    <a:pos x="175" y="196"/>
                  </a:cxn>
                  <a:cxn ang="0">
                    <a:pos x="168" y="191"/>
                  </a:cxn>
                  <a:cxn ang="0">
                    <a:pos x="189" y="180"/>
                  </a:cxn>
                </a:cxnLst>
                <a:rect l="0" t="0" r="r" b="b"/>
                <a:pathLst>
                  <a:path w="244" h="226">
                    <a:moveTo>
                      <a:pt x="189" y="180"/>
                    </a:moveTo>
                    <a:lnTo>
                      <a:pt x="240" y="172"/>
                    </a:lnTo>
                    <a:lnTo>
                      <a:pt x="242" y="160"/>
                    </a:lnTo>
                    <a:lnTo>
                      <a:pt x="242" y="148"/>
                    </a:lnTo>
                    <a:lnTo>
                      <a:pt x="244" y="136"/>
                    </a:lnTo>
                    <a:lnTo>
                      <a:pt x="244" y="95"/>
                    </a:lnTo>
                    <a:lnTo>
                      <a:pt x="242" y="81"/>
                    </a:lnTo>
                    <a:lnTo>
                      <a:pt x="242" y="69"/>
                    </a:lnTo>
                    <a:lnTo>
                      <a:pt x="189" y="38"/>
                    </a:lnTo>
                    <a:lnTo>
                      <a:pt x="182" y="23"/>
                    </a:lnTo>
                    <a:lnTo>
                      <a:pt x="180" y="21"/>
                    </a:lnTo>
                    <a:lnTo>
                      <a:pt x="177" y="16"/>
                    </a:lnTo>
                    <a:lnTo>
                      <a:pt x="172" y="14"/>
                    </a:lnTo>
                    <a:lnTo>
                      <a:pt x="170" y="11"/>
                    </a:lnTo>
                    <a:lnTo>
                      <a:pt x="165" y="9"/>
                    </a:lnTo>
                    <a:lnTo>
                      <a:pt x="160" y="7"/>
                    </a:lnTo>
                    <a:lnTo>
                      <a:pt x="158" y="7"/>
                    </a:lnTo>
                    <a:lnTo>
                      <a:pt x="153" y="4"/>
                    </a:lnTo>
                    <a:lnTo>
                      <a:pt x="151" y="4"/>
                    </a:lnTo>
                    <a:lnTo>
                      <a:pt x="146" y="2"/>
                    </a:lnTo>
                    <a:lnTo>
                      <a:pt x="141" y="2"/>
                    </a:lnTo>
                    <a:lnTo>
                      <a:pt x="134" y="0"/>
                    </a:lnTo>
                    <a:lnTo>
                      <a:pt x="132" y="0"/>
                    </a:lnTo>
                    <a:lnTo>
                      <a:pt x="127" y="2"/>
                    </a:lnTo>
                    <a:lnTo>
                      <a:pt x="115" y="2"/>
                    </a:lnTo>
                    <a:lnTo>
                      <a:pt x="110" y="4"/>
                    </a:lnTo>
                    <a:lnTo>
                      <a:pt x="98" y="4"/>
                    </a:lnTo>
                    <a:lnTo>
                      <a:pt x="96" y="7"/>
                    </a:lnTo>
                    <a:lnTo>
                      <a:pt x="86" y="7"/>
                    </a:lnTo>
                    <a:lnTo>
                      <a:pt x="83" y="9"/>
                    </a:lnTo>
                    <a:lnTo>
                      <a:pt x="72" y="9"/>
                    </a:lnTo>
                    <a:lnTo>
                      <a:pt x="67" y="11"/>
                    </a:lnTo>
                    <a:lnTo>
                      <a:pt x="55" y="11"/>
                    </a:lnTo>
                    <a:lnTo>
                      <a:pt x="50" y="14"/>
                    </a:lnTo>
                    <a:lnTo>
                      <a:pt x="43" y="14"/>
                    </a:lnTo>
                    <a:lnTo>
                      <a:pt x="38" y="16"/>
                    </a:lnTo>
                    <a:lnTo>
                      <a:pt x="31" y="16"/>
                    </a:lnTo>
                    <a:lnTo>
                      <a:pt x="26" y="19"/>
                    </a:lnTo>
                    <a:lnTo>
                      <a:pt x="19" y="19"/>
                    </a:lnTo>
                    <a:lnTo>
                      <a:pt x="14" y="21"/>
                    </a:lnTo>
                    <a:lnTo>
                      <a:pt x="7" y="21"/>
                    </a:lnTo>
                    <a:lnTo>
                      <a:pt x="4" y="40"/>
                    </a:lnTo>
                    <a:lnTo>
                      <a:pt x="0" y="74"/>
                    </a:lnTo>
                    <a:lnTo>
                      <a:pt x="0" y="139"/>
                    </a:lnTo>
                    <a:lnTo>
                      <a:pt x="2" y="158"/>
                    </a:lnTo>
                    <a:lnTo>
                      <a:pt x="4" y="175"/>
                    </a:lnTo>
                    <a:lnTo>
                      <a:pt x="7" y="177"/>
                    </a:lnTo>
                    <a:lnTo>
                      <a:pt x="12" y="180"/>
                    </a:lnTo>
                    <a:lnTo>
                      <a:pt x="16" y="182"/>
                    </a:lnTo>
                    <a:lnTo>
                      <a:pt x="21" y="182"/>
                    </a:lnTo>
                    <a:lnTo>
                      <a:pt x="23" y="184"/>
                    </a:lnTo>
                    <a:lnTo>
                      <a:pt x="28" y="184"/>
                    </a:lnTo>
                    <a:lnTo>
                      <a:pt x="31" y="187"/>
                    </a:lnTo>
                    <a:lnTo>
                      <a:pt x="43" y="187"/>
                    </a:lnTo>
                    <a:lnTo>
                      <a:pt x="48" y="189"/>
                    </a:lnTo>
                    <a:lnTo>
                      <a:pt x="60" y="196"/>
                    </a:lnTo>
                    <a:lnTo>
                      <a:pt x="64" y="201"/>
                    </a:lnTo>
                    <a:lnTo>
                      <a:pt x="57" y="206"/>
                    </a:lnTo>
                    <a:lnTo>
                      <a:pt x="45" y="211"/>
                    </a:lnTo>
                    <a:lnTo>
                      <a:pt x="40" y="213"/>
                    </a:lnTo>
                    <a:lnTo>
                      <a:pt x="45" y="218"/>
                    </a:lnTo>
                    <a:lnTo>
                      <a:pt x="48" y="218"/>
                    </a:lnTo>
                    <a:lnTo>
                      <a:pt x="52" y="220"/>
                    </a:lnTo>
                    <a:lnTo>
                      <a:pt x="60" y="220"/>
                    </a:lnTo>
                    <a:lnTo>
                      <a:pt x="64" y="223"/>
                    </a:lnTo>
                    <a:lnTo>
                      <a:pt x="103" y="223"/>
                    </a:lnTo>
                    <a:lnTo>
                      <a:pt x="148" y="225"/>
                    </a:lnTo>
                    <a:lnTo>
                      <a:pt x="175" y="218"/>
                    </a:lnTo>
                    <a:lnTo>
                      <a:pt x="180" y="215"/>
                    </a:lnTo>
                    <a:lnTo>
                      <a:pt x="184" y="213"/>
                    </a:lnTo>
                    <a:lnTo>
                      <a:pt x="187" y="208"/>
                    </a:lnTo>
                    <a:lnTo>
                      <a:pt x="187" y="203"/>
                    </a:lnTo>
                    <a:lnTo>
                      <a:pt x="180" y="196"/>
                    </a:lnTo>
                    <a:lnTo>
                      <a:pt x="175" y="196"/>
                    </a:lnTo>
                    <a:lnTo>
                      <a:pt x="172" y="194"/>
                    </a:lnTo>
                    <a:lnTo>
                      <a:pt x="168" y="191"/>
                    </a:lnTo>
                    <a:lnTo>
                      <a:pt x="165" y="191"/>
                    </a:lnTo>
                    <a:lnTo>
                      <a:pt x="189" y="1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7" name="Freeform 6143"/>
              <p:cNvSpPr>
                <a:spLocks/>
              </p:cNvSpPr>
              <p:nvPr/>
            </p:nvSpPr>
            <p:spPr bwMode="auto">
              <a:xfrm>
                <a:off x="9892" y="8714"/>
                <a:ext cx="5" cy="173"/>
              </a:xfrm>
              <a:custGeom>
                <a:avLst/>
                <a:gdLst/>
                <a:ahLst/>
                <a:cxnLst>
                  <a:cxn ang="0">
                    <a:pos x="2" y="26"/>
                  </a:cxn>
                  <a:cxn ang="0">
                    <a:pos x="0" y="86"/>
                  </a:cxn>
                  <a:cxn ang="0">
                    <a:pos x="0" y="143"/>
                  </a:cxn>
                  <a:cxn ang="0">
                    <a:pos x="2" y="172"/>
                  </a:cxn>
                  <a:cxn ang="0">
                    <a:pos x="4" y="172"/>
                  </a:cxn>
                  <a:cxn ang="0">
                    <a:pos x="2" y="131"/>
                  </a:cxn>
                  <a:cxn ang="0">
                    <a:pos x="2" y="52"/>
                  </a:cxn>
                  <a:cxn ang="0">
                    <a:pos x="4" y="0"/>
                  </a:cxn>
                  <a:cxn ang="0">
                    <a:pos x="2" y="0"/>
                  </a:cxn>
                  <a:cxn ang="0">
                    <a:pos x="2" y="26"/>
                  </a:cxn>
                </a:cxnLst>
                <a:rect l="0" t="0" r="r" b="b"/>
                <a:pathLst>
                  <a:path w="5" h="173">
                    <a:moveTo>
                      <a:pt x="2" y="26"/>
                    </a:moveTo>
                    <a:lnTo>
                      <a:pt x="0" y="86"/>
                    </a:lnTo>
                    <a:lnTo>
                      <a:pt x="0" y="143"/>
                    </a:lnTo>
                    <a:lnTo>
                      <a:pt x="2" y="172"/>
                    </a:lnTo>
                    <a:lnTo>
                      <a:pt x="4" y="172"/>
                    </a:lnTo>
                    <a:lnTo>
                      <a:pt x="2" y="131"/>
                    </a:lnTo>
                    <a:lnTo>
                      <a:pt x="2" y="52"/>
                    </a:lnTo>
                    <a:lnTo>
                      <a:pt x="4" y="0"/>
                    </a:lnTo>
                    <a:lnTo>
                      <a:pt x="2" y="0"/>
                    </a:lnTo>
                    <a:lnTo>
                      <a:pt x="2" y="2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8" name="Freeform 6144"/>
              <p:cNvSpPr>
                <a:spLocks/>
              </p:cNvSpPr>
              <p:nvPr/>
            </p:nvSpPr>
            <p:spPr bwMode="auto">
              <a:xfrm>
                <a:off x="9892" y="8714"/>
                <a:ext cx="3" cy="173"/>
              </a:xfrm>
              <a:custGeom>
                <a:avLst/>
                <a:gdLst/>
                <a:ahLst/>
                <a:cxnLst>
                  <a:cxn ang="0">
                    <a:pos x="0" y="0"/>
                  </a:cxn>
                  <a:cxn ang="0">
                    <a:pos x="0" y="172"/>
                  </a:cxn>
                  <a:cxn ang="0">
                    <a:pos x="2" y="170"/>
                  </a:cxn>
                  <a:cxn ang="0">
                    <a:pos x="2" y="0"/>
                  </a:cxn>
                  <a:cxn ang="0">
                    <a:pos x="0" y="0"/>
                  </a:cxn>
                </a:cxnLst>
                <a:rect l="0" t="0" r="r" b="b"/>
                <a:pathLst>
                  <a:path w="3" h="173">
                    <a:moveTo>
                      <a:pt x="0" y="0"/>
                    </a:moveTo>
                    <a:lnTo>
                      <a:pt x="0" y="172"/>
                    </a:lnTo>
                    <a:lnTo>
                      <a:pt x="2" y="170"/>
                    </a:lnTo>
                    <a:lnTo>
                      <a:pt x="2" y="0"/>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169" name="Group 6145"/>
              <p:cNvGrpSpPr>
                <a:grpSpLocks/>
              </p:cNvGrpSpPr>
              <p:nvPr/>
            </p:nvGrpSpPr>
            <p:grpSpPr bwMode="auto">
              <a:xfrm>
                <a:off x="9892" y="8714"/>
                <a:ext cx="3" cy="170"/>
                <a:chOff x="9892" y="8714"/>
                <a:chExt cx="3" cy="170"/>
              </a:xfrm>
            </p:grpSpPr>
            <p:sp>
              <p:nvSpPr>
                <p:cNvPr id="7170" name="Freeform 6146"/>
                <p:cNvSpPr>
                  <a:spLocks/>
                </p:cNvSpPr>
                <p:nvPr/>
              </p:nvSpPr>
              <p:spPr bwMode="auto">
                <a:xfrm>
                  <a:off x="9892" y="8714"/>
                  <a:ext cx="3" cy="170"/>
                </a:xfrm>
                <a:custGeom>
                  <a:avLst/>
                  <a:gdLst/>
                  <a:ahLst/>
                  <a:cxnLst>
                    <a:cxn ang="0">
                      <a:pos x="0" y="0"/>
                    </a:cxn>
                    <a:cxn ang="0">
                      <a:pos x="0" y="95"/>
                    </a:cxn>
                    <a:cxn ang="0">
                      <a:pos x="2" y="52"/>
                    </a:cxn>
                    <a:cxn ang="0">
                      <a:pos x="2" y="0"/>
                    </a:cxn>
                    <a:cxn ang="0">
                      <a:pos x="0" y="0"/>
                    </a:cxn>
                  </a:cxnLst>
                  <a:rect l="0" t="0" r="r" b="b"/>
                  <a:pathLst>
                    <a:path w="3" h="170">
                      <a:moveTo>
                        <a:pt x="0" y="0"/>
                      </a:moveTo>
                      <a:lnTo>
                        <a:pt x="0" y="95"/>
                      </a:lnTo>
                      <a:lnTo>
                        <a:pt x="2" y="52"/>
                      </a:lnTo>
                      <a:lnTo>
                        <a:pt x="2" y="0"/>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1" name="Freeform 6147"/>
                <p:cNvSpPr>
                  <a:spLocks/>
                </p:cNvSpPr>
                <p:nvPr/>
              </p:nvSpPr>
              <p:spPr bwMode="auto">
                <a:xfrm>
                  <a:off x="9892" y="8714"/>
                  <a:ext cx="3" cy="170"/>
                </a:xfrm>
                <a:custGeom>
                  <a:avLst/>
                  <a:gdLst/>
                  <a:ahLst/>
                  <a:cxnLst>
                    <a:cxn ang="0">
                      <a:pos x="2" y="170"/>
                    </a:cxn>
                    <a:cxn ang="0">
                      <a:pos x="0" y="131"/>
                    </a:cxn>
                    <a:cxn ang="0">
                      <a:pos x="0" y="170"/>
                    </a:cxn>
                    <a:cxn ang="0">
                      <a:pos x="2" y="170"/>
                    </a:cxn>
                  </a:cxnLst>
                  <a:rect l="0" t="0" r="r" b="b"/>
                  <a:pathLst>
                    <a:path w="3" h="170">
                      <a:moveTo>
                        <a:pt x="2" y="170"/>
                      </a:moveTo>
                      <a:lnTo>
                        <a:pt x="0" y="131"/>
                      </a:lnTo>
                      <a:lnTo>
                        <a:pt x="0" y="170"/>
                      </a:lnTo>
                      <a:lnTo>
                        <a:pt x="2" y="17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72" name="Freeform 6148"/>
              <p:cNvSpPr>
                <a:spLocks/>
              </p:cNvSpPr>
              <p:nvPr/>
            </p:nvSpPr>
            <p:spPr bwMode="auto">
              <a:xfrm>
                <a:off x="9890" y="8714"/>
                <a:ext cx="2" cy="170"/>
              </a:xfrm>
              <a:custGeom>
                <a:avLst/>
                <a:gdLst/>
                <a:ahLst/>
                <a:cxnLst>
                  <a:cxn ang="0">
                    <a:pos x="2" y="0"/>
                  </a:cxn>
                  <a:cxn ang="0">
                    <a:pos x="0" y="26"/>
                  </a:cxn>
                  <a:cxn ang="0">
                    <a:pos x="0" y="170"/>
                  </a:cxn>
                  <a:cxn ang="0">
                    <a:pos x="2" y="170"/>
                  </a:cxn>
                  <a:cxn ang="0">
                    <a:pos x="2" y="0"/>
                  </a:cxn>
                </a:cxnLst>
                <a:rect l="0" t="0" r="r" b="b"/>
                <a:pathLst>
                  <a:path w="2" h="170">
                    <a:moveTo>
                      <a:pt x="2" y="0"/>
                    </a:moveTo>
                    <a:lnTo>
                      <a:pt x="0" y="26"/>
                    </a:lnTo>
                    <a:lnTo>
                      <a:pt x="0" y="170"/>
                    </a:lnTo>
                    <a:lnTo>
                      <a:pt x="2" y="17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3" name="Freeform 6149"/>
              <p:cNvSpPr>
                <a:spLocks/>
              </p:cNvSpPr>
              <p:nvPr/>
            </p:nvSpPr>
            <p:spPr bwMode="auto">
              <a:xfrm>
                <a:off x="9890" y="8712"/>
                <a:ext cx="2" cy="172"/>
              </a:xfrm>
              <a:custGeom>
                <a:avLst/>
                <a:gdLst/>
                <a:ahLst/>
                <a:cxnLst>
                  <a:cxn ang="0">
                    <a:pos x="0" y="0"/>
                  </a:cxn>
                  <a:cxn ang="0">
                    <a:pos x="0" y="172"/>
                  </a:cxn>
                  <a:cxn ang="0">
                    <a:pos x="2" y="172"/>
                  </a:cxn>
                  <a:cxn ang="0">
                    <a:pos x="2" y="2"/>
                  </a:cxn>
                  <a:cxn ang="0">
                    <a:pos x="0" y="0"/>
                  </a:cxn>
                </a:cxnLst>
                <a:rect l="0" t="0" r="r" b="b"/>
                <a:pathLst>
                  <a:path w="2" h="172">
                    <a:moveTo>
                      <a:pt x="0" y="0"/>
                    </a:moveTo>
                    <a:lnTo>
                      <a:pt x="0" y="172"/>
                    </a:lnTo>
                    <a:lnTo>
                      <a:pt x="2" y="172"/>
                    </a:lnTo>
                    <a:lnTo>
                      <a:pt x="2" y="2"/>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4" name="Freeform 6150"/>
              <p:cNvSpPr>
                <a:spLocks/>
              </p:cNvSpPr>
              <p:nvPr/>
            </p:nvSpPr>
            <p:spPr bwMode="auto">
              <a:xfrm>
                <a:off x="9888" y="8712"/>
                <a:ext cx="2" cy="172"/>
              </a:xfrm>
              <a:custGeom>
                <a:avLst/>
                <a:gdLst/>
                <a:ahLst/>
                <a:cxnLst>
                  <a:cxn ang="0">
                    <a:pos x="2" y="0"/>
                  </a:cxn>
                  <a:cxn ang="0">
                    <a:pos x="0" y="28"/>
                  </a:cxn>
                  <a:cxn ang="0">
                    <a:pos x="0" y="146"/>
                  </a:cxn>
                  <a:cxn ang="0">
                    <a:pos x="2" y="172"/>
                  </a:cxn>
                  <a:cxn ang="0">
                    <a:pos x="2" y="0"/>
                  </a:cxn>
                </a:cxnLst>
                <a:rect l="0" t="0" r="r" b="b"/>
                <a:pathLst>
                  <a:path w="2" h="172">
                    <a:moveTo>
                      <a:pt x="2" y="0"/>
                    </a:moveTo>
                    <a:lnTo>
                      <a:pt x="0" y="28"/>
                    </a:lnTo>
                    <a:lnTo>
                      <a:pt x="0" y="146"/>
                    </a:lnTo>
                    <a:lnTo>
                      <a:pt x="2" y="172"/>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5" name="Freeform 6151"/>
              <p:cNvSpPr>
                <a:spLocks/>
              </p:cNvSpPr>
              <p:nvPr/>
            </p:nvSpPr>
            <p:spPr bwMode="auto">
              <a:xfrm>
                <a:off x="9889" y="8712"/>
                <a:ext cx="0" cy="172"/>
              </a:xfrm>
              <a:custGeom>
                <a:avLst/>
                <a:gdLst/>
                <a:ahLst/>
                <a:cxnLst>
                  <a:cxn ang="0">
                    <a:pos x="0" y="0"/>
                  </a:cxn>
                  <a:cxn ang="0">
                    <a:pos x="0" y="172"/>
                  </a:cxn>
                </a:cxnLst>
                <a:rect l="0" t="0" r="r" b="b"/>
                <a:pathLst>
                  <a:path h="172">
                    <a:moveTo>
                      <a:pt x="0" y="0"/>
                    </a:moveTo>
                    <a:lnTo>
                      <a:pt x="0" y="172"/>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6" name="Freeform 6152"/>
              <p:cNvSpPr>
                <a:spLocks/>
              </p:cNvSpPr>
              <p:nvPr/>
            </p:nvSpPr>
            <p:spPr bwMode="auto">
              <a:xfrm>
                <a:off x="9885" y="8712"/>
                <a:ext cx="5" cy="172"/>
              </a:xfrm>
              <a:custGeom>
                <a:avLst/>
                <a:gdLst/>
                <a:ahLst/>
                <a:cxnLst>
                  <a:cxn ang="0">
                    <a:pos x="2" y="26"/>
                  </a:cxn>
                  <a:cxn ang="0">
                    <a:pos x="0" y="86"/>
                  </a:cxn>
                  <a:cxn ang="0">
                    <a:pos x="0" y="146"/>
                  </a:cxn>
                  <a:cxn ang="0">
                    <a:pos x="2" y="172"/>
                  </a:cxn>
                  <a:cxn ang="0">
                    <a:pos x="4" y="172"/>
                  </a:cxn>
                  <a:cxn ang="0">
                    <a:pos x="2" y="134"/>
                  </a:cxn>
                  <a:cxn ang="0">
                    <a:pos x="2" y="55"/>
                  </a:cxn>
                  <a:cxn ang="0">
                    <a:pos x="4" y="0"/>
                  </a:cxn>
                  <a:cxn ang="0">
                    <a:pos x="2" y="0"/>
                  </a:cxn>
                  <a:cxn ang="0">
                    <a:pos x="2" y="26"/>
                  </a:cxn>
                </a:cxnLst>
                <a:rect l="0" t="0" r="r" b="b"/>
                <a:pathLst>
                  <a:path w="5" h="172">
                    <a:moveTo>
                      <a:pt x="2" y="26"/>
                    </a:moveTo>
                    <a:lnTo>
                      <a:pt x="0" y="86"/>
                    </a:lnTo>
                    <a:lnTo>
                      <a:pt x="0" y="146"/>
                    </a:lnTo>
                    <a:lnTo>
                      <a:pt x="2" y="172"/>
                    </a:lnTo>
                    <a:lnTo>
                      <a:pt x="4" y="172"/>
                    </a:lnTo>
                    <a:lnTo>
                      <a:pt x="2" y="134"/>
                    </a:lnTo>
                    <a:lnTo>
                      <a:pt x="2" y="55"/>
                    </a:lnTo>
                    <a:lnTo>
                      <a:pt x="4" y="0"/>
                    </a:lnTo>
                    <a:lnTo>
                      <a:pt x="2" y="0"/>
                    </a:lnTo>
                    <a:lnTo>
                      <a:pt x="2" y="2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7" name="Freeform 6153"/>
              <p:cNvSpPr>
                <a:spLocks/>
              </p:cNvSpPr>
              <p:nvPr/>
            </p:nvSpPr>
            <p:spPr bwMode="auto">
              <a:xfrm>
                <a:off x="9885" y="8712"/>
                <a:ext cx="3" cy="172"/>
              </a:xfrm>
              <a:custGeom>
                <a:avLst/>
                <a:gdLst/>
                <a:ahLst/>
                <a:cxnLst>
                  <a:cxn ang="0">
                    <a:pos x="2" y="0"/>
                  </a:cxn>
                  <a:cxn ang="0">
                    <a:pos x="0" y="26"/>
                  </a:cxn>
                  <a:cxn ang="0">
                    <a:pos x="0" y="172"/>
                  </a:cxn>
                  <a:cxn ang="0">
                    <a:pos x="2" y="172"/>
                  </a:cxn>
                  <a:cxn ang="0">
                    <a:pos x="2" y="0"/>
                  </a:cxn>
                </a:cxnLst>
                <a:rect l="0" t="0" r="r" b="b"/>
                <a:pathLst>
                  <a:path w="3" h="172">
                    <a:moveTo>
                      <a:pt x="2" y="0"/>
                    </a:moveTo>
                    <a:lnTo>
                      <a:pt x="0" y="26"/>
                    </a:lnTo>
                    <a:lnTo>
                      <a:pt x="0" y="172"/>
                    </a:lnTo>
                    <a:lnTo>
                      <a:pt x="2" y="172"/>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178" name="Group 6154"/>
              <p:cNvGrpSpPr>
                <a:grpSpLocks/>
              </p:cNvGrpSpPr>
              <p:nvPr/>
            </p:nvGrpSpPr>
            <p:grpSpPr bwMode="auto">
              <a:xfrm>
                <a:off x="9885" y="8712"/>
                <a:ext cx="3" cy="172"/>
                <a:chOff x="9885" y="8712"/>
                <a:chExt cx="3" cy="172"/>
              </a:xfrm>
            </p:grpSpPr>
            <p:sp>
              <p:nvSpPr>
                <p:cNvPr id="7179" name="Freeform 6155"/>
                <p:cNvSpPr>
                  <a:spLocks/>
                </p:cNvSpPr>
                <p:nvPr/>
              </p:nvSpPr>
              <p:spPr bwMode="auto">
                <a:xfrm>
                  <a:off x="9885" y="8712"/>
                  <a:ext cx="3" cy="172"/>
                </a:xfrm>
                <a:custGeom>
                  <a:avLst/>
                  <a:gdLst/>
                  <a:ahLst/>
                  <a:cxnLst>
                    <a:cxn ang="0">
                      <a:pos x="0" y="95"/>
                    </a:cxn>
                    <a:cxn ang="0">
                      <a:pos x="0" y="172"/>
                    </a:cxn>
                    <a:cxn ang="0">
                      <a:pos x="2" y="172"/>
                    </a:cxn>
                    <a:cxn ang="0">
                      <a:pos x="2" y="131"/>
                    </a:cxn>
                    <a:cxn ang="0">
                      <a:pos x="0" y="95"/>
                    </a:cxn>
                  </a:cxnLst>
                  <a:rect l="0" t="0" r="r" b="b"/>
                  <a:pathLst>
                    <a:path w="3" h="172">
                      <a:moveTo>
                        <a:pt x="0" y="95"/>
                      </a:moveTo>
                      <a:lnTo>
                        <a:pt x="0" y="172"/>
                      </a:lnTo>
                      <a:lnTo>
                        <a:pt x="2" y="172"/>
                      </a:lnTo>
                      <a:lnTo>
                        <a:pt x="2" y="131"/>
                      </a:lnTo>
                      <a:lnTo>
                        <a:pt x="0" y="95"/>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0" name="Freeform 6156"/>
                <p:cNvSpPr>
                  <a:spLocks/>
                </p:cNvSpPr>
                <p:nvPr/>
              </p:nvSpPr>
              <p:spPr bwMode="auto">
                <a:xfrm>
                  <a:off x="9885" y="8712"/>
                  <a:ext cx="3" cy="172"/>
                </a:xfrm>
                <a:custGeom>
                  <a:avLst/>
                  <a:gdLst/>
                  <a:ahLst/>
                  <a:cxnLst>
                    <a:cxn ang="0">
                      <a:pos x="0" y="0"/>
                    </a:cxn>
                    <a:cxn ang="0">
                      <a:pos x="0" y="95"/>
                    </a:cxn>
                    <a:cxn ang="0">
                      <a:pos x="2" y="52"/>
                    </a:cxn>
                    <a:cxn ang="0">
                      <a:pos x="2" y="0"/>
                    </a:cxn>
                    <a:cxn ang="0">
                      <a:pos x="0" y="0"/>
                    </a:cxn>
                  </a:cxnLst>
                  <a:rect l="0" t="0" r="r" b="b"/>
                  <a:pathLst>
                    <a:path w="3" h="172">
                      <a:moveTo>
                        <a:pt x="0" y="0"/>
                      </a:moveTo>
                      <a:lnTo>
                        <a:pt x="0" y="95"/>
                      </a:lnTo>
                      <a:lnTo>
                        <a:pt x="2" y="52"/>
                      </a:lnTo>
                      <a:lnTo>
                        <a:pt x="2" y="0"/>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81" name="Freeform 6157"/>
              <p:cNvSpPr>
                <a:spLocks/>
              </p:cNvSpPr>
              <p:nvPr/>
            </p:nvSpPr>
            <p:spPr bwMode="auto">
              <a:xfrm>
                <a:off x="9883" y="8712"/>
                <a:ext cx="2" cy="172"/>
              </a:xfrm>
              <a:custGeom>
                <a:avLst/>
                <a:gdLst/>
                <a:ahLst/>
                <a:cxnLst>
                  <a:cxn ang="0">
                    <a:pos x="2" y="0"/>
                  </a:cxn>
                  <a:cxn ang="0">
                    <a:pos x="0" y="26"/>
                  </a:cxn>
                  <a:cxn ang="0">
                    <a:pos x="0" y="172"/>
                  </a:cxn>
                  <a:cxn ang="0">
                    <a:pos x="2" y="172"/>
                  </a:cxn>
                  <a:cxn ang="0">
                    <a:pos x="2" y="0"/>
                  </a:cxn>
                </a:cxnLst>
                <a:rect l="0" t="0" r="r" b="b"/>
                <a:pathLst>
                  <a:path w="2" h="172">
                    <a:moveTo>
                      <a:pt x="2" y="0"/>
                    </a:moveTo>
                    <a:lnTo>
                      <a:pt x="0" y="26"/>
                    </a:lnTo>
                    <a:lnTo>
                      <a:pt x="0" y="172"/>
                    </a:lnTo>
                    <a:lnTo>
                      <a:pt x="2" y="17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2" name="Freeform 6158"/>
              <p:cNvSpPr>
                <a:spLocks/>
              </p:cNvSpPr>
              <p:nvPr/>
            </p:nvSpPr>
            <p:spPr bwMode="auto">
              <a:xfrm>
                <a:off x="9884" y="8712"/>
                <a:ext cx="0" cy="170"/>
              </a:xfrm>
              <a:custGeom>
                <a:avLst/>
                <a:gdLst/>
                <a:ahLst/>
                <a:cxnLst>
                  <a:cxn ang="0">
                    <a:pos x="0" y="0"/>
                  </a:cxn>
                  <a:cxn ang="0">
                    <a:pos x="0" y="170"/>
                  </a:cxn>
                </a:cxnLst>
                <a:rect l="0" t="0" r="r" b="b"/>
                <a:pathLst>
                  <a:path h="170">
                    <a:moveTo>
                      <a:pt x="0" y="0"/>
                    </a:moveTo>
                    <a:lnTo>
                      <a:pt x="0" y="170"/>
                    </a:lnTo>
                  </a:path>
                </a:pathLst>
              </a:custGeom>
              <a:noFill/>
              <a:ln w="2794">
                <a:solidFill>
                  <a:srgbClr val="4639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3" name="Freeform 6159"/>
              <p:cNvSpPr>
                <a:spLocks/>
              </p:cNvSpPr>
              <p:nvPr/>
            </p:nvSpPr>
            <p:spPr bwMode="auto">
              <a:xfrm>
                <a:off x="9895" y="8714"/>
                <a:ext cx="2" cy="173"/>
              </a:xfrm>
              <a:custGeom>
                <a:avLst/>
                <a:gdLst/>
                <a:ahLst/>
                <a:cxnLst>
                  <a:cxn ang="0">
                    <a:pos x="2" y="0"/>
                  </a:cxn>
                  <a:cxn ang="0">
                    <a:pos x="0" y="26"/>
                  </a:cxn>
                  <a:cxn ang="0">
                    <a:pos x="0" y="172"/>
                  </a:cxn>
                  <a:cxn ang="0">
                    <a:pos x="2" y="170"/>
                  </a:cxn>
                  <a:cxn ang="0">
                    <a:pos x="2" y="0"/>
                  </a:cxn>
                </a:cxnLst>
                <a:rect l="0" t="0" r="r" b="b"/>
                <a:pathLst>
                  <a:path w="2" h="173">
                    <a:moveTo>
                      <a:pt x="2" y="0"/>
                    </a:moveTo>
                    <a:lnTo>
                      <a:pt x="0" y="26"/>
                    </a:lnTo>
                    <a:lnTo>
                      <a:pt x="0" y="172"/>
                    </a:lnTo>
                    <a:lnTo>
                      <a:pt x="2" y="17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4" name="Freeform 6160"/>
              <p:cNvSpPr>
                <a:spLocks/>
              </p:cNvSpPr>
              <p:nvPr/>
            </p:nvSpPr>
            <p:spPr bwMode="auto">
              <a:xfrm>
                <a:off x="9696" y="8743"/>
                <a:ext cx="38" cy="173"/>
              </a:xfrm>
              <a:custGeom>
                <a:avLst/>
                <a:gdLst/>
                <a:ahLst/>
                <a:cxnLst>
                  <a:cxn ang="0">
                    <a:pos x="7" y="165"/>
                  </a:cxn>
                  <a:cxn ang="0">
                    <a:pos x="7" y="172"/>
                  </a:cxn>
                  <a:cxn ang="0">
                    <a:pos x="38" y="172"/>
                  </a:cxn>
                  <a:cxn ang="0">
                    <a:pos x="38" y="0"/>
                  </a:cxn>
                  <a:cxn ang="0">
                    <a:pos x="0" y="4"/>
                  </a:cxn>
                  <a:cxn ang="0">
                    <a:pos x="0" y="165"/>
                  </a:cxn>
                  <a:cxn ang="0">
                    <a:pos x="7" y="165"/>
                  </a:cxn>
                </a:cxnLst>
                <a:rect l="0" t="0" r="r" b="b"/>
                <a:pathLst>
                  <a:path w="38" h="173">
                    <a:moveTo>
                      <a:pt x="7" y="165"/>
                    </a:moveTo>
                    <a:lnTo>
                      <a:pt x="7" y="172"/>
                    </a:lnTo>
                    <a:lnTo>
                      <a:pt x="38" y="172"/>
                    </a:lnTo>
                    <a:lnTo>
                      <a:pt x="38" y="0"/>
                    </a:lnTo>
                    <a:lnTo>
                      <a:pt x="0" y="4"/>
                    </a:lnTo>
                    <a:lnTo>
                      <a:pt x="0" y="165"/>
                    </a:lnTo>
                    <a:lnTo>
                      <a:pt x="7" y="16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5" name="Freeform 6161"/>
              <p:cNvSpPr>
                <a:spLocks/>
              </p:cNvSpPr>
              <p:nvPr/>
            </p:nvSpPr>
            <p:spPr bwMode="auto">
              <a:xfrm>
                <a:off x="9696" y="8743"/>
                <a:ext cx="38" cy="161"/>
              </a:xfrm>
              <a:custGeom>
                <a:avLst/>
                <a:gdLst/>
                <a:ahLst/>
                <a:cxnLst>
                  <a:cxn ang="0">
                    <a:pos x="33" y="2"/>
                  </a:cxn>
                  <a:cxn ang="0">
                    <a:pos x="11" y="2"/>
                  </a:cxn>
                  <a:cxn ang="0">
                    <a:pos x="9" y="4"/>
                  </a:cxn>
                  <a:cxn ang="0">
                    <a:pos x="0" y="4"/>
                  </a:cxn>
                  <a:cxn ang="0">
                    <a:pos x="0" y="153"/>
                  </a:cxn>
                  <a:cxn ang="0">
                    <a:pos x="7" y="153"/>
                  </a:cxn>
                  <a:cxn ang="0">
                    <a:pos x="7" y="160"/>
                  </a:cxn>
                  <a:cxn ang="0">
                    <a:pos x="38" y="160"/>
                  </a:cxn>
                  <a:cxn ang="0">
                    <a:pos x="38" y="0"/>
                  </a:cxn>
                  <a:cxn ang="0">
                    <a:pos x="33" y="2"/>
                  </a:cxn>
                </a:cxnLst>
                <a:rect l="0" t="0" r="r" b="b"/>
                <a:pathLst>
                  <a:path w="38" h="161">
                    <a:moveTo>
                      <a:pt x="33" y="2"/>
                    </a:moveTo>
                    <a:lnTo>
                      <a:pt x="11" y="2"/>
                    </a:lnTo>
                    <a:lnTo>
                      <a:pt x="9" y="4"/>
                    </a:lnTo>
                    <a:lnTo>
                      <a:pt x="0" y="4"/>
                    </a:lnTo>
                    <a:lnTo>
                      <a:pt x="0" y="153"/>
                    </a:lnTo>
                    <a:lnTo>
                      <a:pt x="7" y="153"/>
                    </a:lnTo>
                    <a:lnTo>
                      <a:pt x="7" y="160"/>
                    </a:lnTo>
                    <a:lnTo>
                      <a:pt x="38" y="160"/>
                    </a:lnTo>
                    <a:lnTo>
                      <a:pt x="38" y="0"/>
                    </a:lnTo>
                    <a:lnTo>
                      <a:pt x="3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6" name="Freeform 6162"/>
              <p:cNvSpPr>
                <a:spLocks/>
              </p:cNvSpPr>
              <p:nvPr/>
            </p:nvSpPr>
            <p:spPr bwMode="auto">
              <a:xfrm>
                <a:off x="9696" y="8743"/>
                <a:ext cx="38" cy="149"/>
              </a:xfrm>
              <a:custGeom>
                <a:avLst/>
                <a:gdLst/>
                <a:ahLst/>
                <a:cxnLst>
                  <a:cxn ang="0">
                    <a:pos x="33" y="2"/>
                  </a:cxn>
                  <a:cxn ang="0">
                    <a:pos x="11" y="2"/>
                  </a:cxn>
                  <a:cxn ang="0">
                    <a:pos x="9" y="4"/>
                  </a:cxn>
                  <a:cxn ang="0">
                    <a:pos x="0" y="4"/>
                  </a:cxn>
                  <a:cxn ang="0">
                    <a:pos x="0" y="141"/>
                  </a:cxn>
                  <a:cxn ang="0">
                    <a:pos x="7" y="141"/>
                  </a:cxn>
                  <a:cxn ang="0">
                    <a:pos x="7" y="148"/>
                  </a:cxn>
                  <a:cxn ang="0">
                    <a:pos x="38" y="148"/>
                  </a:cxn>
                  <a:cxn ang="0">
                    <a:pos x="38" y="0"/>
                  </a:cxn>
                  <a:cxn ang="0">
                    <a:pos x="33" y="2"/>
                  </a:cxn>
                </a:cxnLst>
                <a:rect l="0" t="0" r="r" b="b"/>
                <a:pathLst>
                  <a:path w="38" h="149">
                    <a:moveTo>
                      <a:pt x="33" y="2"/>
                    </a:moveTo>
                    <a:lnTo>
                      <a:pt x="11" y="2"/>
                    </a:lnTo>
                    <a:lnTo>
                      <a:pt x="9" y="4"/>
                    </a:lnTo>
                    <a:lnTo>
                      <a:pt x="0" y="4"/>
                    </a:lnTo>
                    <a:lnTo>
                      <a:pt x="0" y="141"/>
                    </a:lnTo>
                    <a:lnTo>
                      <a:pt x="7" y="141"/>
                    </a:lnTo>
                    <a:lnTo>
                      <a:pt x="7" y="148"/>
                    </a:lnTo>
                    <a:lnTo>
                      <a:pt x="38" y="148"/>
                    </a:lnTo>
                    <a:lnTo>
                      <a:pt x="38" y="0"/>
                    </a:lnTo>
                    <a:lnTo>
                      <a:pt x="33"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7" name="Freeform 6163"/>
              <p:cNvSpPr>
                <a:spLocks/>
              </p:cNvSpPr>
              <p:nvPr/>
            </p:nvSpPr>
            <p:spPr bwMode="auto">
              <a:xfrm>
                <a:off x="9696" y="8743"/>
                <a:ext cx="38" cy="137"/>
              </a:xfrm>
              <a:custGeom>
                <a:avLst/>
                <a:gdLst/>
                <a:ahLst/>
                <a:cxnLst>
                  <a:cxn ang="0">
                    <a:pos x="36" y="2"/>
                  </a:cxn>
                  <a:cxn ang="0">
                    <a:pos x="11" y="2"/>
                  </a:cxn>
                  <a:cxn ang="0">
                    <a:pos x="9" y="4"/>
                  </a:cxn>
                  <a:cxn ang="0">
                    <a:pos x="0" y="4"/>
                  </a:cxn>
                  <a:cxn ang="0">
                    <a:pos x="0" y="129"/>
                  </a:cxn>
                  <a:cxn ang="0">
                    <a:pos x="7" y="129"/>
                  </a:cxn>
                  <a:cxn ang="0">
                    <a:pos x="7" y="134"/>
                  </a:cxn>
                  <a:cxn ang="0">
                    <a:pos x="14" y="134"/>
                  </a:cxn>
                  <a:cxn ang="0">
                    <a:pos x="14" y="136"/>
                  </a:cxn>
                  <a:cxn ang="0">
                    <a:pos x="38" y="136"/>
                  </a:cxn>
                  <a:cxn ang="0">
                    <a:pos x="38" y="0"/>
                  </a:cxn>
                  <a:cxn ang="0">
                    <a:pos x="36" y="2"/>
                  </a:cxn>
                </a:cxnLst>
                <a:rect l="0" t="0" r="r" b="b"/>
                <a:pathLst>
                  <a:path w="38" h="137">
                    <a:moveTo>
                      <a:pt x="36" y="2"/>
                    </a:moveTo>
                    <a:lnTo>
                      <a:pt x="11" y="2"/>
                    </a:lnTo>
                    <a:lnTo>
                      <a:pt x="9" y="4"/>
                    </a:lnTo>
                    <a:lnTo>
                      <a:pt x="0" y="4"/>
                    </a:lnTo>
                    <a:lnTo>
                      <a:pt x="0" y="129"/>
                    </a:lnTo>
                    <a:lnTo>
                      <a:pt x="7" y="129"/>
                    </a:lnTo>
                    <a:lnTo>
                      <a:pt x="7" y="134"/>
                    </a:lnTo>
                    <a:lnTo>
                      <a:pt x="14" y="134"/>
                    </a:lnTo>
                    <a:lnTo>
                      <a:pt x="14" y="136"/>
                    </a:lnTo>
                    <a:lnTo>
                      <a:pt x="38" y="136"/>
                    </a:lnTo>
                    <a:lnTo>
                      <a:pt x="38" y="0"/>
                    </a:lnTo>
                    <a:lnTo>
                      <a:pt x="36"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8" name="Freeform 6164"/>
              <p:cNvSpPr>
                <a:spLocks/>
              </p:cNvSpPr>
              <p:nvPr/>
            </p:nvSpPr>
            <p:spPr bwMode="auto">
              <a:xfrm>
                <a:off x="9696" y="8743"/>
                <a:ext cx="38" cy="122"/>
              </a:xfrm>
              <a:custGeom>
                <a:avLst/>
                <a:gdLst/>
                <a:ahLst/>
                <a:cxnLst>
                  <a:cxn ang="0">
                    <a:pos x="36" y="2"/>
                  </a:cxn>
                  <a:cxn ang="0">
                    <a:pos x="11" y="2"/>
                  </a:cxn>
                  <a:cxn ang="0">
                    <a:pos x="9" y="4"/>
                  </a:cxn>
                  <a:cxn ang="0">
                    <a:pos x="0" y="4"/>
                  </a:cxn>
                  <a:cxn ang="0">
                    <a:pos x="0" y="117"/>
                  </a:cxn>
                  <a:cxn ang="0">
                    <a:pos x="7" y="117"/>
                  </a:cxn>
                  <a:cxn ang="0">
                    <a:pos x="7" y="122"/>
                  </a:cxn>
                  <a:cxn ang="0">
                    <a:pos x="38" y="122"/>
                  </a:cxn>
                  <a:cxn ang="0">
                    <a:pos x="38" y="0"/>
                  </a:cxn>
                  <a:cxn ang="0">
                    <a:pos x="36" y="2"/>
                  </a:cxn>
                </a:cxnLst>
                <a:rect l="0" t="0" r="r" b="b"/>
                <a:pathLst>
                  <a:path w="38" h="122">
                    <a:moveTo>
                      <a:pt x="36" y="2"/>
                    </a:moveTo>
                    <a:lnTo>
                      <a:pt x="11" y="2"/>
                    </a:lnTo>
                    <a:lnTo>
                      <a:pt x="9" y="4"/>
                    </a:lnTo>
                    <a:lnTo>
                      <a:pt x="0" y="4"/>
                    </a:lnTo>
                    <a:lnTo>
                      <a:pt x="0" y="117"/>
                    </a:lnTo>
                    <a:lnTo>
                      <a:pt x="7" y="117"/>
                    </a:lnTo>
                    <a:lnTo>
                      <a:pt x="7" y="122"/>
                    </a:lnTo>
                    <a:lnTo>
                      <a:pt x="38" y="122"/>
                    </a:lnTo>
                    <a:lnTo>
                      <a:pt x="38" y="0"/>
                    </a:lnTo>
                    <a:lnTo>
                      <a:pt x="36"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9" name="Freeform 6165"/>
              <p:cNvSpPr>
                <a:spLocks/>
              </p:cNvSpPr>
              <p:nvPr/>
            </p:nvSpPr>
            <p:spPr bwMode="auto">
              <a:xfrm>
                <a:off x="9696" y="8745"/>
                <a:ext cx="38" cy="108"/>
              </a:xfrm>
              <a:custGeom>
                <a:avLst/>
                <a:gdLst/>
                <a:ahLst/>
                <a:cxnLst>
                  <a:cxn ang="0">
                    <a:pos x="4" y="103"/>
                  </a:cxn>
                  <a:cxn ang="0">
                    <a:pos x="7" y="108"/>
                  </a:cxn>
                  <a:cxn ang="0">
                    <a:pos x="38" y="108"/>
                  </a:cxn>
                  <a:cxn ang="0">
                    <a:pos x="38" y="0"/>
                  </a:cxn>
                  <a:cxn ang="0">
                    <a:pos x="11" y="0"/>
                  </a:cxn>
                  <a:cxn ang="0">
                    <a:pos x="9" y="2"/>
                  </a:cxn>
                  <a:cxn ang="0">
                    <a:pos x="0" y="2"/>
                  </a:cxn>
                  <a:cxn ang="0">
                    <a:pos x="0" y="103"/>
                  </a:cxn>
                  <a:cxn ang="0">
                    <a:pos x="4" y="103"/>
                  </a:cxn>
                </a:cxnLst>
                <a:rect l="0" t="0" r="r" b="b"/>
                <a:pathLst>
                  <a:path w="38" h="108">
                    <a:moveTo>
                      <a:pt x="4" y="103"/>
                    </a:moveTo>
                    <a:lnTo>
                      <a:pt x="7" y="108"/>
                    </a:lnTo>
                    <a:lnTo>
                      <a:pt x="38" y="108"/>
                    </a:lnTo>
                    <a:lnTo>
                      <a:pt x="38" y="0"/>
                    </a:lnTo>
                    <a:lnTo>
                      <a:pt x="11" y="0"/>
                    </a:lnTo>
                    <a:lnTo>
                      <a:pt x="9" y="2"/>
                    </a:lnTo>
                    <a:lnTo>
                      <a:pt x="0" y="2"/>
                    </a:lnTo>
                    <a:lnTo>
                      <a:pt x="0" y="103"/>
                    </a:lnTo>
                    <a:lnTo>
                      <a:pt x="4" y="103"/>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0" name="Freeform 6166"/>
              <p:cNvSpPr>
                <a:spLocks/>
              </p:cNvSpPr>
              <p:nvPr/>
            </p:nvSpPr>
            <p:spPr bwMode="auto">
              <a:xfrm>
                <a:off x="9696" y="8745"/>
                <a:ext cx="38" cy="96"/>
              </a:xfrm>
              <a:custGeom>
                <a:avLst/>
                <a:gdLst/>
                <a:ahLst/>
                <a:cxnLst>
                  <a:cxn ang="0">
                    <a:pos x="4" y="91"/>
                  </a:cxn>
                  <a:cxn ang="0">
                    <a:pos x="7" y="96"/>
                  </a:cxn>
                  <a:cxn ang="0">
                    <a:pos x="38" y="96"/>
                  </a:cxn>
                  <a:cxn ang="0">
                    <a:pos x="38" y="0"/>
                  </a:cxn>
                  <a:cxn ang="0">
                    <a:pos x="11" y="0"/>
                  </a:cxn>
                  <a:cxn ang="0">
                    <a:pos x="9" y="2"/>
                  </a:cxn>
                  <a:cxn ang="0">
                    <a:pos x="0" y="2"/>
                  </a:cxn>
                  <a:cxn ang="0">
                    <a:pos x="0" y="91"/>
                  </a:cxn>
                  <a:cxn ang="0">
                    <a:pos x="4" y="91"/>
                  </a:cxn>
                </a:cxnLst>
                <a:rect l="0" t="0" r="r" b="b"/>
                <a:pathLst>
                  <a:path w="38" h="96">
                    <a:moveTo>
                      <a:pt x="4" y="91"/>
                    </a:moveTo>
                    <a:lnTo>
                      <a:pt x="7" y="96"/>
                    </a:lnTo>
                    <a:lnTo>
                      <a:pt x="38" y="96"/>
                    </a:lnTo>
                    <a:lnTo>
                      <a:pt x="38" y="0"/>
                    </a:lnTo>
                    <a:lnTo>
                      <a:pt x="11" y="0"/>
                    </a:lnTo>
                    <a:lnTo>
                      <a:pt x="9" y="2"/>
                    </a:lnTo>
                    <a:lnTo>
                      <a:pt x="0" y="2"/>
                    </a:lnTo>
                    <a:lnTo>
                      <a:pt x="0" y="91"/>
                    </a:lnTo>
                    <a:lnTo>
                      <a:pt x="4" y="91"/>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1" name="Freeform 6167"/>
              <p:cNvSpPr>
                <a:spLocks/>
              </p:cNvSpPr>
              <p:nvPr/>
            </p:nvSpPr>
            <p:spPr bwMode="auto">
              <a:xfrm>
                <a:off x="9696" y="8745"/>
                <a:ext cx="38" cy="84"/>
              </a:xfrm>
              <a:custGeom>
                <a:avLst/>
                <a:gdLst/>
                <a:ahLst/>
                <a:cxnLst>
                  <a:cxn ang="0">
                    <a:pos x="4" y="79"/>
                  </a:cxn>
                  <a:cxn ang="0">
                    <a:pos x="7" y="84"/>
                  </a:cxn>
                  <a:cxn ang="0">
                    <a:pos x="38" y="84"/>
                  </a:cxn>
                  <a:cxn ang="0">
                    <a:pos x="38" y="0"/>
                  </a:cxn>
                  <a:cxn ang="0">
                    <a:pos x="11" y="0"/>
                  </a:cxn>
                  <a:cxn ang="0">
                    <a:pos x="9" y="2"/>
                  </a:cxn>
                  <a:cxn ang="0">
                    <a:pos x="0" y="2"/>
                  </a:cxn>
                  <a:cxn ang="0">
                    <a:pos x="0" y="79"/>
                  </a:cxn>
                  <a:cxn ang="0">
                    <a:pos x="4" y="79"/>
                  </a:cxn>
                </a:cxnLst>
                <a:rect l="0" t="0" r="r" b="b"/>
                <a:pathLst>
                  <a:path w="38" h="84">
                    <a:moveTo>
                      <a:pt x="4" y="79"/>
                    </a:moveTo>
                    <a:lnTo>
                      <a:pt x="7" y="84"/>
                    </a:lnTo>
                    <a:lnTo>
                      <a:pt x="38" y="84"/>
                    </a:lnTo>
                    <a:lnTo>
                      <a:pt x="38" y="0"/>
                    </a:lnTo>
                    <a:lnTo>
                      <a:pt x="11" y="0"/>
                    </a:lnTo>
                    <a:lnTo>
                      <a:pt x="9" y="2"/>
                    </a:lnTo>
                    <a:lnTo>
                      <a:pt x="0" y="2"/>
                    </a:lnTo>
                    <a:lnTo>
                      <a:pt x="0" y="79"/>
                    </a:lnTo>
                    <a:lnTo>
                      <a:pt x="4" y="79"/>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2" name="Freeform 6168"/>
              <p:cNvSpPr>
                <a:spLocks/>
              </p:cNvSpPr>
              <p:nvPr/>
            </p:nvSpPr>
            <p:spPr bwMode="auto">
              <a:xfrm>
                <a:off x="9696" y="8745"/>
                <a:ext cx="38" cy="72"/>
              </a:xfrm>
              <a:custGeom>
                <a:avLst/>
                <a:gdLst/>
                <a:ahLst/>
                <a:cxnLst>
                  <a:cxn ang="0">
                    <a:pos x="7" y="72"/>
                  </a:cxn>
                  <a:cxn ang="0">
                    <a:pos x="38" y="72"/>
                  </a:cxn>
                  <a:cxn ang="0">
                    <a:pos x="38" y="0"/>
                  </a:cxn>
                  <a:cxn ang="0">
                    <a:pos x="11" y="0"/>
                  </a:cxn>
                  <a:cxn ang="0">
                    <a:pos x="9" y="2"/>
                  </a:cxn>
                  <a:cxn ang="0">
                    <a:pos x="0" y="2"/>
                  </a:cxn>
                  <a:cxn ang="0">
                    <a:pos x="0" y="67"/>
                  </a:cxn>
                  <a:cxn ang="0">
                    <a:pos x="2" y="69"/>
                  </a:cxn>
                  <a:cxn ang="0">
                    <a:pos x="7" y="69"/>
                  </a:cxn>
                  <a:cxn ang="0">
                    <a:pos x="7" y="72"/>
                  </a:cxn>
                </a:cxnLst>
                <a:rect l="0" t="0" r="r" b="b"/>
                <a:pathLst>
                  <a:path w="38" h="72">
                    <a:moveTo>
                      <a:pt x="7" y="72"/>
                    </a:moveTo>
                    <a:lnTo>
                      <a:pt x="38" y="72"/>
                    </a:lnTo>
                    <a:lnTo>
                      <a:pt x="38" y="0"/>
                    </a:lnTo>
                    <a:lnTo>
                      <a:pt x="11" y="0"/>
                    </a:lnTo>
                    <a:lnTo>
                      <a:pt x="9" y="2"/>
                    </a:lnTo>
                    <a:lnTo>
                      <a:pt x="0" y="2"/>
                    </a:lnTo>
                    <a:lnTo>
                      <a:pt x="0" y="67"/>
                    </a:lnTo>
                    <a:lnTo>
                      <a:pt x="2" y="69"/>
                    </a:lnTo>
                    <a:lnTo>
                      <a:pt x="7" y="69"/>
                    </a:lnTo>
                    <a:lnTo>
                      <a:pt x="7" y="7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3" name="Freeform 6169"/>
              <p:cNvSpPr>
                <a:spLocks/>
              </p:cNvSpPr>
              <p:nvPr/>
            </p:nvSpPr>
            <p:spPr bwMode="auto">
              <a:xfrm>
                <a:off x="9696" y="8745"/>
                <a:ext cx="38" cy="60"/>
              </a:xfrm>
              <a:custGeom>
                <a:avLst/>
                <a:gdLst/>
                <a:ahLst/>
                <a:cxnLst>
                  <a:cxn ang="0">
                    <a:pos x="38" y="0"/>
                  </a:cxn>
                  <a:cxn ang="0">
                    <a:pos x="11" y="0"/>
                  </a:cxn>
                  <a:cxn ang="0">
                    <a:pos x="9" y="2"/>
                  </a:cxn>
                  <a:cxn ang="0">
                    <a:pos x="0" y="2"/>
                  </a:cxn>
                  <a:cxn ang="0">
                    <a:pos x="0" y="57"/>
                  </a:cxn>
                  <a:cxn ang="0">
                    <a:pos x="7" y="57"/>
                  </a:cxn>
                  <a:cxn ang="0">
                    <a:pos x="7" y="60"/>
                  </a:cxn>
                  <a:cxn ang="0">
                    <a:pos x="38" y="60"/>
                  </a:cxn>
                  <a:cxn ang="0">
                    <a:pos x="38" y="0"/>
                  </a:cxn>
                </a:cxnLst>
                <a:rect l="0" t="0" r="r" b="b"/>
                <a:pathLst>
                  <a:path w="38" h="60">
                    <a:moveTo>
                      <a:pt x="38" y="0"/>
                    </a:moveTo>
                    <a:lnTo>
                      <a:pt x="11" y="0"/>
                    </a:lnTo>
                    <a:lnTo>
                      <a:pt x="9" y="2"/>
                    </a:lnTo>
                    <a:lnTo>
                      <a:pt x="0" y="2"/>
                    </a:lnTo>
                    <a:lnTo>
                      <a:pt x="0" y="57"/>
                    </a:lnTo>
                    <a:lnTo>
                      <a:pt x="7" y="57"/>
                    </a:lnTo>
                    <a:lnTo>
                      <a:pt x="7" y="60"/>
                    </a:lnTo>
                    <a:lnTo>
                      <a:pt x="38" y="60"/>
                    </a:lnTo>
                    <a:lnTo>
                      <a:pt x="38"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4" name="Freeform 6170"/>
              <p:cNvSpPr>
                <a:spLocks/>
              </p:cNvSpPr>
              <p:nvPr/>
            </p:nvSpPr>
            <p:spPr bwMode="auto">
              <a:xfrm>
                <a:off x="9696" y="8745"/>
                <a:ext cx="38" cy="46"/>
              </a:xfrm>
              <a:custGeom>
                <a:avLst/>
                <a:gdLst/>
                <a:ahLst/>
                <a:cxnLst>
                  <a:cxn ang="0">
                    <a:pos x="38" y="45"/>
                  </a:cxn>
                  <a:cxn ang="0">
                    <a:pos x="38" y="0"/>
                  </a:cxn>
                  <a:cxn ang="0">
                    <a:pos x="11" y="0"/>
                  </a:cxn>
                  <a:cxn ang="0">
                    <a:pos x="9" y="2"/>
                  </a:cxn>
                  <a:cxn ang="0">
                    <a:pos x="0" y="2"/>
                  </a:cxn>
                  <a:cxn ang="0">
                    <a:pos x="0" y="45"/>
                  </a:cxn>
                  <a:cxn ang="0">
                    <a:pos x="38" y="45"/>
                  </a:cxn>
                </a:cxnLst>
                <a:rect l="0" t="0" r="r" b="b"/>
                <a:pathLst>
                  <a:path w="38" h="46">
                    <a:moveTo>
                      <a:pt x="38" y="45"/>
                    </a:moveTo>
                    <a:lnTo>
                      <a:pt x="38" y="0"/>
                    </a:lnTo>
                    <a:lnTo>
                      <a:pt x="11" y="0"/>
                    </a:lnTo>
                    <a:lnTo>
                      <a:pt x="9" y="2"/>
                    </a:lnTo>
                    <a:lnTo>
                      <a:pt x="0" y="2"/>
                    </a:lnTo>
                    <a:lnTo>
                      <a:pt x="0" y="45"/>
                    </a:lnTo>
                    <a:lnTo>
                      <a:pt x="38" y="45"/>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5" name="Freeform 6171"/>
              <p:cNvSpPr>
                <a:spLocks/>
              </p:cNvSpPr>
              <p:nvPr/>
            </p:nvSpPr>
            <p:spPr bwMode="auto">
              <a:xfrm>
                <a:off x="9696" y="8745"/>
                <a:ext cx="38" cy="34"/>
              </a:xfrm>
              <a:custGeom>
                <a:avLst/>
                <a:gdLst/>
                <a:ahLst/>
                <a:cxnLst>
                  <a:cxn ang="0">
                    <a:pos x="0" y="2"/>
                  </a:cxn>
                  <a:cxn ang="0">
                    <a:pos x="0" y="33"/>
                  </a:cxn>
                  <a:cxn ang="0">
                    <a:pos x="38" y="33"/>
                  </a:cxn>
                  <a:cxn ang="0">
                    <a:pos x="38" y="0"/>
                  </a:cxn>
                  <a:cxn ang="0">
                    <a:pos x="0" y="2"/>
                  </a:cxn>
                </a:cxnLst>
                <a:rect l="0" t="0" r="r" b="b"/>
                <a:pathLst>
                  <a:path w="38" h="34">
                    <a:moveTo>
                      <a:pt x="0" y="2"/>
                    </a:moveTo>
                    <a:lnTo>
                      <a:pt x="0" y="33"/>
                    </a:lnTo>
                    <a:lnTo>
                      <a:pt x="38" y="33"/>
                    </a:lnTo>
                    <a:lnTo>
                      <a:pt x="38" y="0"/>
                    </a:lnTo>
                    <a:lnTo>
                      <a:pt x="0" y="2"/>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6" name="Freeform 6172"/>
              <p:cNvSpPr>
                <a:spLocks/>
              </p:cNvSpPr>
              <p:nvPr/>
            </p:nvSpPr>
            <p:spPr bwMode="auto">
              <a:xfrm>
                <a:off x="9741" y="8709"/>
                <a:ext cx="137" cy="183"/>
              </a:xfrm>
              <a:custGeom>
                <a:avLst/>
                <a:gdLst/>
                <a:ahLst/>
                <a:cxnLst>
                  <a:cxn ang="0">
                    <a:pos x="2" y="136"/>
                  </a:cxn>
                  <a:cxn ang="0">
                    <a:pos x="4" y="153"/>
                  </a:cxn>
                  <a:cxn ang="0">
                    <a:pos x="7" y="175"/>
                  </a:cxn>
                  <a:cxn ang="0">
                    <a:pos x="12" y="175"/>
                  </a:cxn>
                  <a:cxn ang="0">
                    <a:pos x="16" y="177"/>
                  </a:cxn>
                  <a:cxn ang="0">
                    <a:pos x="23" y="177"/>
                  </a:cxn>
                  <a:cxn ang="0">
                    <a:pos x="28" y="180"/>
                  </a:cxn>
                  <a:cxn ang="0">
                    <a:pos x="45" y="180"/>
                  </a:cxn>
                  <a:cxn ang="0">
                    <a:pos x="48" y="182"/>
                  </a:cxn>
                  <a:cxn ang="0">
                    <a:pos x="108" y="182"/>
                  </a:cxn>
                  <a:cxn ang="0">
                    <a:pos x="110" y="180"/>
                  </a:cxn>
                  <a:cxn ang="0">
                    <a:pos x="124" y="180"/>
                  </a:cxn>
                  <a:cxn ang="0">
                    <a:pos x="129" y="177"/>
                  </a:cxn>
                  <a:cxn ang="0">
                    <a:pos x="134" y="177"/>
                  </a:cxn>
                  <a:cxn ang="0">
                    <a:pos x="134" y="88"/>
                  </a:cxn>
                  <a:cxn ang="0">
                    <a:pos x="136" y="45"/>
                  </a:cxn>
                  <a:cxn ang="0">
                    <a:pos x="136" y="0"/>
                  </a:cxn>
                  <a:cxn ang="0">
                    <a:pos x="122" y="0"/>
                  </a:cxn>
                  <a:cxn ang="0">
                    <a:pos x="117" y="2"/>
                  </a:cxn>
                  <a:cxn ang="0">
                    <a:pos x="93" y="2"/>
                  </a:cxn>
                  <a:cxn ang="0">
                    <a:pos x="88" y="4"/>
                  </a:cxn>
                  <a:cxn ang="0">
                    <a:pos x="76" y="4"/>
                  </a:cxn>
                  <a:cxn ang="0">
                    <a:pos x="72" y="7"/>
                  </a:cxn>
                  <a:cxn ang="0">
                    <a:pos x="60" y="7"/>
                  </a:cxn>
                  <a:cxn ang="0">
                    <a:pos x="55" y="9"/>
                  </a:cxn>
                  <a:cxn ang="0">
                    <a:pos x="48" y="9"/>
                  </a:cxn>
                  <a:cxn ang="0">
                    <a:pos x="43" y="11"/>
                  </a:cxn>
                  <a:cxn ang="0">
                    <a:pos x="36" y="11"/>
                  </a:cxn>
                  <a:cxn ang="0">
                    <a:pos x="31" y="14"/>
                  </a:cxn>
                  <a:cxn ang="0">
                    <a:pos x="28" y="14"/>
                  </a:cxn>
                  <a:cxn ang="0">
                    <a:pos x="23" y="16"/>
                  </a:cxn>
                  <a:cxn ang="0">
                    <a:pos x="16" y="16"/>
                  </a:cxn>
                  <a:cxn ang="0">
                    <a:pos x="12" y="19"/>
                  </a:cxn>
                  <a:cxn ang="0">
                    <a:pos x="7" y="19"/>
                  </a:cxn>
                  <a:cxn ang="0">
                    <a:pos x="4" y="40"/>
                  </a:cxn>
                  <a:cxn ang="0">
                    <a:pos x="2" y="60"/>
                  </a:cxn>
                  <a:cxn ang="0">
                    <a:pos x="2" y="79"/>
                  </a:cxn>
                  <a:cxn ang="0">
                    <a:pos x="0" y="98"/>
                  </a:cxn>
                  <a:cxn ang="0">
                    <a:pos x="0" y="117"/>
                  </a:cxn>
                  <a:cxn ang="0">
                    <a:pos x="2" y="136"/>
                  </a:cxn>
                </a:cxnLst>
                <a:rect l="0" t="0" r="r" b="b"/>
                <a:pathLst>
                  <a:path w="137" h="183">
                    <a:moveTo>
                      <a:pt x="2" y="136"/>
                    </a:moveTo>
                    <a:lnTo>
                      <a:pt x="4" y="153"/>
                    </a:lnTo>
                    <a:lnTo>
                      <a:pt x="7" y="175"/>
                    </a:lnTo>
                    <a:lnTo>
                      <a:pt x="12" y="175"/>
                    </a:lnTo>
                    <a:lnTo>
                      <a:pt x="16" y="177"/>
                    </a:lnTo>
                    <a:lnTo>
                      <a:pt x="23" y="177"/>
                    </a:lnTo>
                    <a:lnTo>
                      <a:pt x="28" y="180"/>
                    </a:lnTo>
                    <a:lnTo>
                      <a:pt x="45" y="180"/>
                    </a:lnTo>
                    <a:lnTo>
                      <a:pt x="48" y="182"/>
                    </a:lnTo>
                    <a:lnTo>
                      <a:pt x="108" y="182"/>
                    </a:lnTo>
                    <a:lnTo>
                      <a:pt x="110" y="180"/>
                    </a:lnTo>
                    <a:lnTo>
                      <a:pt x="124" y="180"/>
                    </a:lnTo>
                    <a:lnTo>
                      <a:pt x="129" y="177"/>
                    </a:lnTo>
                    <a:lnTo>
                      <a:pt x="134" y="177"/>
                    </a:lnTo>
                    <a:lnTo>
                      <a:pt x="134" y="88"/>
                    </a:lnTo>
                    <a:lnTo>
                      <a:pt x="136" y="45"/>
                    </a:lnTo>
                    <a:lnTo>
                      <a:pt x="136" y="0"/>
                    </a:lnTo>
                    <a:lnTo>
                      <a:pt x="122" y="0"/>
                    </a:lnTo>
                    <a:lnTo>
                      <a:pt x="117" y="2"/>
                    </a:lnTo>
                    <a:lnTo>
                      <a:pt x="93" y="2"/>
                    </a:lnTo>
                    <a:lnTo>
                      <a:pt x="88" y="4"/>
                    </a:lnTo>
                    <a:lnTo>
                      <a:pt x="76" y="4"/>
                    </a:lnTo>
                    <a:lnTo>
                      <a:pt x="72" y="7"/>
                    </a:lnTo>
                    <a:lnTo>
                      <a:pt x="60" y="7"/>
                    </a:lnTo>
                    <a:lnTo>
                      <a:pt x="55" y="9"/>
                    </a:lnTo>
                    <a:lnTo>
                      <a:pt x="48" y="9"/>
                    </a:lnTo>
                    <a:lnTo>
                      <a:pt x="43" y="11"/>
                    </a:lnTo>
                    <a:lnTo>
                      <a:pt x="36" y="11"/>
                    </a:lnTo>
                    <a:lnTo>
                      <a:pt x="31" y="14"/>
                    </a:lnTo>
                    <a:lnTo>
                      <a:pt x="28" y="14"/>
                    </a:lnTo>
                    <a:lnTo>
                      <a:pt x="23" y="16"/>
                    </a:lnTo>
                    <a:lnTo>
                      <a:pt x="16" y="16"/>
                    </a:lnTo>
                    <a:lnTo>
                      <a:pt x="12" y="19"/>
                    </a:lnTo>
                    <a:lnTo>
                      <a:pt x="7" y="19"/>
                    </a:lnTo>
                    <a:lnTo>
                      <a:pt x="4" y="40"/>
                    </a:lnTo>
                    <a:lnTo>
                      <a:pt x="2" y="60"/>
                    </a:lnTo>
                    <a:lnTo>
                      <a:pt x="2" y="79"/>
                    </a:lnTo>
                    <a:lnTo>
                      <a:pt x="0" y="98"/>
                    </a:lnTo>
                    <a:lnTo>
                      <a:pt x="0" y="117"/>
                    </a:lnTo>
                    <a:lnTo>
                      <a:pt x="2" y="13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7" name="Freeform 6173"/>
              <p:cNvSpPr>
                <a:spLocks/>
              </p:cNvSpPr>
              <p:nvPr/>
            </p:nvSpPr>
            <p:spPr bwMode="auto">
              <a:xfrm>
                <a:off x="9741" y="8709"/>
                <a:ext cx="135" cy="175"/>
              </a:xfrm>
              <a:custGeom>
                <a:avLst/>
                <a:gdLst/>
                <a:ahLst/>
                <a:cxnLst>
                  <a:cxn ang="0">
                    <a:pos x="4" y="40"/>
                  </a:cxn>
                  <a:cxn ang="0">
                    <a:pos x="2" y="57"/>
                  </a:cxn>
                  <a:cxn ang="0">
                    <a:pos x="2" y="76"/>
                  </a:cxn>
                  <a:cxn ang="0">
                    <a:pos x="0" y="95"/>
                  </a:cxn>
                  <a:cxn ang="0">
                    <a:pos x="2" y="112"/>
                  </a:cxn>
                  <a:cxn ang="0">
                    <a:pos x="2" y="131"/>
                  </a:cxn>
                  <a:cxn ang="0">
                    <a:pos x="4" y="148"/>
                  </a:cxn>
                  <a:cxn ang="0">
                    <a:pos x="7" y="167"/>
                  </a:cxn>
                  <a:cxn ang="0">
                    <a:pos x="12" y="170"/>
                  </a:cxn>
                  <a:cxn ang="0">
                    <a:pos x="19" y="172"/>
                  </a:cxn>
                  <a:cxn ang="0">
                    <a:pos x="26" y="172"/>
                  </a:cxn>
                  <a:cxn ang="0">
                    <a:pos x="36" y="175"/>
                  </a:cxn>
                  <a:cxn ang="0">
                    <a:pos x="105" y="175"/>
                  </a:cxn>
                  <a:cxn ang="0">
                    <a:pos x="112" y="172"/>
                  </a:cxn>
                  <a:cxn ang="0">
                    <a:pos x="127" y="172"/>
                  </a:cxn>
                  <a:cxn ang="0">
                    <a:pos x="132" y="170"/>
                  </a:cxn>
                  <a:cxn ang="0">
                    <a:pos x="129" y="127"/>
                  </a:cxn>
                  <a:cxn ang="0">
                    <a:pos x="132" y="86"/>
                  </a:cxn>
                  <a:cxn ang="0">
                    <a:pos x="132" y="43"/>
                  </a:cxn>
                  <a:cxn ang="0">
                    <a:pos x="134" y="0"/>
                  </a:cxn>
                  <a:cxn ang="0">
                    <a:pos x="122" y="0"/>
                  </a:cxn>
                  <a:cxn ang="0">
                    <a:pos x="117" y="2"/>
                  </a:cxn>
                  <a:cxn ang="0">
                    <a:pos x="93" y="2"/>
                  </a:cxn>
                  <a:cxn ang="0">
                    <a:pos x="91" y="4"/>
                  </a:cxn>
                  <a:cxn ang="0">
                    <a:pos x="79" y="4"/>
                  </a:cxn>
                  <a:cxn ang="0">
                    <a:pos x="74" y="7"/>
                  </a:cxn>
                  <a:cxn ang="0">
                    <a:pos x="62" y="7"/>
                  </a:cxn>
                  <a:cxn ang="0">
                    <a:pos x="60" y="9"/>
                  </a:cxn>
                  <a:cxn ang="0">
                    <a:pos x="50" y="9"/>
                  </a:cxn>
                  <a:cxn ang="0">
                    <a:pos x="48" y="11"/>
                  </a:cxn>
                  <a:cxn ang="0">
                    <a:pos x="38" y="11"/>
                  </a:cxn>
                  <a:cxn ang="0">
                    <a:pos x="36" y="14"/>
                  </a:cxn>
                  <a:cxn ang="0">
                    <a:pos x="26" y="14"/>
                  </a:cxn>
                  <a:cxn ang="0">
                    <a:pos x="23" y="16"/>
                  </a:cxn>
                  <a:cxn ang="0">
                    <a:pos x="19" y="16"/>
                  </a:cxn>
                  <a:cxn ang="0">
                    <a:pos x="16" y="19"/>
                  </a:cxn>
                  <a:cxn ang="0">
                    <a:pos x="7" y="19"/>
                  </a:cxn>
                  <a:cxn ang="0">
                    <a:pos x="4" y="40"/>
                  </a:cxn>
                </a:cxnLst>
                <a:rect l="0" t="0" r="r" b="b"/>
                <a:pathLst>
                  <a:path w="135" h="175">
                    <a:moveTo>
                      <a:pt x="4" y="40"/>
                    </a:moveTo>
                    <a:lnTo>
                      <a:pt x="2" y="57"/>
                    </a:lnTo>
                    <a:lnTo>
                      <a:pt x="2" y="76"/>
                    </a:lnTo>
                    <a:lnTo>
                      <a:pt x="0" y="95"/>
                    </a:lnTo>
                    <a:lnTo>
                      <a:pt x="2" y="112"/>
                    </a:lnTo>
                    <a:lnTo>
                      <a:pt x="2" y="131"/>
                    </a:lnTo>
                    <a:lnTo>
                      <a:pt x="4" y="148"/>
                    </a:lnTo>
                    <a:lnTo>
                      <a:pt x="7" y="167"/>
                    </a:lnTo>
                    <a:lnTo>
                      <a:pt x="12" y="170"/>
                    </a:lnTo>
                    <a:lnTo>
                      <a:pt x="19" y="172"/>
                    </a:lnTo>
                    <a:lnTo>
                      <a:pt x="26" y="172"/>
                    </a:lnTo>
                    <a:lnTo>
                      <a:pt x="36" y="175"/>
                    </a:lnTo>
                    <a:lnTo>
                      <a:pt x="105" y="175"/>
                    </a:lnTo>
                    <a:lnTo>
                      <a:pt x="112" y="172"/>
                    </a:lnTo>
                    <a:lnTo>
                      <a:pt x="127" y="172"/>
                    </a:lnTo>
                    <a:lnTo>
                      <a:pt x="132" y="170"/>
                    </a:lnTo>
                    <a:lnTo>
                      <a:pt x="129" y="127"/>
                    </a:lnTo>
                    <a:lnTo>
                      <a:pt x="132" y="86"/>
                    </a:lnTo>
                    <a:lnTo>
                      <a:pt x="132" y="43"/>
                    </a:lnTo>
                    <a:lnTo>
                      <a:pt x="134" y="0"/>
                    </a:lnTo>
                    <a:lnTo>
                      <a:pt x="122" y="0"/>
                    </a:lnTo>
                    <a:lnTo>
                      <a:pt x="117" y="2"/>
                    </a:lnTo>
                    <a:lnTo>
                      <a:pt x="93" y="2"/>
                    </a:lnTo>
                    <a:lnTo>
                      <a:pt x="91" y="4"/>
                    </a:lnTo>
                    <a:lnTo>
                      <a:pt x="79" y="4"/>
                    </a:lnTo>
                    <a:lnTo>
                      <a:pt x="74" y="7"/>
                    </a:lnTo>
                    <a:lnTo>
                      <a:pt x="62" y="7"/>
                    </a:lnTo>
                    <a:lnTo>
                      <a:pt x="60" y="9"/>
                    </a:lnTo>
                    <a:lnTo>
                      <a:pt x="50" y="9"/>
                    </a:lnTo>
                    <a:lnTo>
                      <a:pt x="48" y="11"/>
                    </a:lnTo>
                    <a:lnTo>
                      <a:pt x="38" y="11"/>
                    </a:lnTo>
                    <a:lnTo>
                      <a:pt x="36" y="14"/>
                    </a:lnTo>
                    <a:lnTo>
                      <a:pt x="26" y="14"/>
                    </a:lnTo>
                    <a:lnTo>
                      <a:pt x="23" y="16"/>
                    </a:lnTo>
                    <a:lnTo>
                      <a:pt x="19" y="16"/>
                    </a:lnTo>
                    <a:lnTo>
                      <a:pt x="16" y="19"/>
                    </a:lnTo>
                    <a:lnTo>
                      <a:pt x="7" y="19"/>
                    </a:lnTo>
                    <a:lnTo>
                      <a:pt x="4" y="40"/>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8" name="Freeform 6174"/>
              <p:cNvSpPr>
                <a:spLocks/>
              </p:cNvSpPr>
              <p:nvPr/>
            </p:nvSpPr>
            <p:spPr bwMode="auto">
              <a:xfrm>
                <a:off x="9744" y="8709"/>
                <a:ext cx="129" cy="171"/>
              </a:xfrm>
              <a:custGeom>
                <a:avLst/>
                <a:gdLst/>
                <a:ahLst/>
                <a:cxnLst>
                  <a:cxn ang="0">
                    <a:pos x="2" y="143"/>
                  </a:cxn>
                  <a:cxn ang="0">
                    <a:pos x="4" y="163"/>
                  </a:cxn>
                  <a:cxn ang="0">
                    <a:pos x="9" y="165"/>
                  </a:cxn>
                  <a:cxn ang="0">
                    <a:pos x="16" y="165"/>
                  </a:cxn>
                  <a:cxn ang="0">
                    <a:pos x="23" y="167"/>
                  </a:cxn>
                  <a:cxn ang="0">
                    <a:pos x="40" y="167"/>
                  </a:cxn>
                  <a:cxn ang="0">
                    <a:pos x="48" y="170"/>
                  </a:cxn>
                  <a:cxn ang="0">
                    <a:pos x="83" y="170"/>
                  </a:cxn>
                  <a:cxn ang="0">
                    <a:pos x="91" y="167"/>
                  </a:cxn>
                  <a:cxn ang="0">
                    <a:pos x="108" y="167"/>
                  </a:cxn>
                  <a:cxn ang="0">
                    <a:pos x="115" y="165"/>
                  </a:cxn>
                  <a:cxn ang="0">
                    <a:pos x="120" y="165"/>
                  </a:cxn>
                  <a:cxn ang="0">
                    <a:pos x="124" y="163"/>
                  </a:cxn>
                  <a:cxn ang="0">
                    <a:pos x="124" y="81"/>
                  </a:cxn>
                  <a:cxn ang="0">
                    <a:pos x="129" y="0"/>
                  </a:cxn>
                  <a:cxn ang="0">
                    <a:pos x="122" y="2"/>
                  </a:cxn>
                  <a:cxn ang="0">
                    <a:pos x="98" y="2"/>
                  </a:cxn>
                  <a:cxn ang="0">
                    <a:pos x="91" y="4"/>
                  </a:cxn>
                  <a:cxn ang="0">
                    <a:pos x="74" y="4"/>
                  </a:cxn>
                  <a:cxn ang="0">
                    <a:pos x="67" y="7"/>
                  </a:cxn>
                  <a:cxn ang="0">
                    <a:pos x="60" y="7"/>
                  </a:cxn>
                  <a:cxn ang="0">
                    <a:pos x="50" y="9"/>
                  </a:cxn>
                  <a:cxn ang="0">
                    <a:pos x="43" y="11"/>
                  </a:cxn>
                  <a:cxn ang="0">
                    <a:pos x="36" y="11"/>
                  </a:cxn>
                  <a:cxn ang="0">
                    <a:pos x="14" y="19"/>
                  </a:cxn>
                  <a:cxn ang="0">
                    <a:pos x="4" y="19"/>
                  </a:cxn>
                  <a:cxn ang="0">
                    <a:pos x="0" y="57"/>
                  </a:cxn>
                  <a:cxn ang="0">
                    <a:pos x="0" y="127"/>
                  </a:cxn>
                  <a:cxn ang="0">
                    <a:pos x="2" y="143"/>
                  </a:cxn>
                </a:cxnLst>
                <a:rect l="0" t="0" r="r" b="b"/>
                <a:pathLst>
                  <a:path w="129" h="171">
                    <a:moveTo>
                      <a:pt x="2" y="143"/>
                    </a:moveTo>
                    <a:lnTo>
                      <a:pt x="4" y="163"/>
                    </a:lnTo>
                    <a:lnTo>
                      <a:pt x="9" y="165"/>
                    </a:lnTo>
                    <a:lnTo>
                      <a:pt x="16" y="165"/>
                    </a:lnTo>
                    <a:lnTo>
                      <a:pt x="23" y="167"/>
                    </a:lnTo>
                    <a:lnTo>
                      <a:pt x="40" y="167"/>
                    </a:lnTo>
                    <a:lnTo>
                      <a:pt x="48" y="170"/>
                    </a:lnTo>
                    <a:lnTo>
                      <a:pt x="83" y="170"/>
                    </a:lnTo>
                    <a:lnTo>
                      <a:pt x="91" y="167"/>
                    </a:lnTo>
                    <a:lnTo>
                      <a:pt x="108" y="167"/>
                    </a:lnTo>
                    <a:lnTo>
                      <a:pt x="115" y="165"/>
                    </a:lnTo>
                    <a:lnTo>
                      <a:pt x="120" y="165"/>
                    </a:lnTo>
                    <a:lnTo>
                      <a:pt x="124" y="163"/>
                    </a:lnTo>
                    <a:lnTo>
                      <a:pt x="124" y="81"/>
                    </a:lnTo>
                    <a:lnTo>
                      <a:pt x="129" y="0"/>
                    </a:lnTo>
                    <a:lnTo>
                      <a:pt x="122" y="2"/>
                    </a:lnTo>
                    <a:lnTo>
                      <a:pt x="98" y="2"/>
                    </a:lnTo>
                    <a:lnTo>
                      <a:pt x="91" y="4"/>
                    </a:lnTo>
                    <a:lnTo>
                      <a:pt x="74" y="4"/>
                    </a:lnTo>
                    <a:lnTo>
                      <a:pt x="67" y="7"/>
                    </a:lnTo>
                    <a:lnTo>
                      <a:pt x="60" y="7"/>
                    </a:lnTo>
                    <a:lnTo>
                      <a:pt x="50" y="9"/>
                    </a:lnTo>
                    <a:lnTo>
                      <a:pt x="43" y="11"/>
                    </a:lnTo>
                    <a:lnTo>
                      <a:pt x="36" y="11"/>
                    </a:lnTo>
                    <a:lnTo>
                      <a:pt x="14" y="19"/>
                    </a:lnTo>
                    <a:lnTo>
                      <a:pt x="4" y="19"/>
                    </a:lnTo>
                    <a:lnTo>
                      <a:pt x="0" y="57"/>
                    </a:lnTo>
                    <a:lnTo>
                      <a:pt x="0" y="127"/>
                    </a:lnTo>
                    <a:lnTo>
                      <a:pt x="2" y="143"/>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9" name="Freeform 6175"/>
              <p:cNvSpPr>
                <a:spLocks/>
              </p:cNvSpPr>
              <p:nvPr/>
            </p:nvSpPr>
            <p:spPr bwMode="auto">
              <a:xfrm>
                <a:off x="9744" y="8712"/>
                <a:ext cx="127" cy="160"/>
              </a:xfrm>
              <a:custGeom>
                <a:avLst/>
                <a:gdLst/>
                <a:ahLst/>
                <a:cxnLst>
                  <a:cxn ang="0">
                    <a:pos x="2" y="139"/>
                  </a:cxn>
                  <a:cxn ang="0">
                    <a:pos x="4" y="155"/>
                  </a:cxn>
                  <a:cxn ang="0">
                    <a:pos x="9" y="155"/>
                  </a:cxn>
                  <a:cxn ang="0">
                    <a:pos x="16" y="158"/>
                  </a:cxn>
                  <a:cxn ang="0">
                    <a:pos x="23" y="158"/>
                  </a:cxn>
                  <a:cxn ang="0">
                    <a:pos x="31" y="160"/>
                  </a:cxn>
                  <a:cxn ang="0">
                    <a:pos x="88" y="160"/>
                  </a:cxn>
                  <a:cxn ang="0">
                    <a:pos x="96" y="158"/>
                  </a:cxn>
                  <a:cxn ang="0">
                    <a:pos x="105" y="158"/>
                  </a:cxn>
                  <a:cxn ang="0">
                    <a:pos x="110" y="155"/>
                  </a:cxn>
                  <a:cxn ang="0">
                    <a:pos x="117" y="155"/>
                  </a:cxn>
                  <a:cxn ang="0">
                    <a:pos x="122" y="153"/>
                  </a:cxn>
                  <a:cxn ang="0">
                    <a:pos x="122" y="76"/>
                  </a:cxn>
                  <a:cxn ang="0">
                    <a:pos x="127" y="0"/>
                  </a:cxn>
                  <a:cxn ang="0">
                    <a:pos x="96" y="0"/>
                  </a:cxn>
                  <a:cxn ang="0">
                    <a:pos x="88" y="2"/>
                  </a:cxn>
                  <a:cxn ang="0">
                    <a:pos x="81" y="2"/>
                  </a:cxn>
                  <a:cxn ang="0">
                    <a:pos x="74" y="4"/>
                  </a:cxn>
                  <a:cxn ang="0">
                    <a:pos x="64" y="4"/>
                  </a:cxn>
                  <a:cxn ang="0">
                    <a:pos x="57" y="7"/>
                  </a:cxn>
                  <a:cxn ang="0">
                    <a:pos x="50" y="7"/>
                  </a:cxn>
                  <a:cxn ang="0">
                    <a:pos x="43" y="9"/>
                  </a:cxn>
                  <a:cxn ang="0">
                    <a:pos x="36" y="9"/>
                  </a:cxn>
                  <a:cxn ang="0">
                    <a:pos x="14" y="16"/>
                  </a:cxn>
                  <a:cxn ang="0">
                    <a:pos x="4" y="19"/>
                  </a:cxn>
                  <a:cxn ang="0">
                    <a:pos x="2" y="35"/>
                  </a:cxn>
                  <a:cxn ang="0">
                    <a:pos x="2" y="52"/>
                  </a:cxn>
                  <a:cxn ang="0">
                    <a:pos x="0" y="69"/>
                  </a:cxn>
                  <a:cxn ang="0">
                    <a:pos x="0" y="120"/>
                  </a:cxn>
                  <a:cxn ang="0">
                    <a:pos x="2" y="139"/>
                  </a:cxn>
                </a:cxnLst>
                <a:rect l="0" t="0" r="r" b="b"/>
                <a:pathLst>
                  <a:path w="127" h="160">
                    <a:moveTo>
                      <a:pt x="2" y="139"/>
                    </a:moveTo>
                    <a:lnTo>
                      <a:pt x="4" y="155"/>
                    </a:lnTo>
                    <a:lnTo>
                      <a:pt x="9" y="155"/>
                    </a:lnTo>
                    <a:lnTo>
                      <a:pt x="16" y="158"/>
                    </a:lnTo>
                    <a:lnTo>
                      <a:pt x="23" y="158"/>
                    </a:lnTo>
                    <a:lnTo>
                      <a:pt x="31" y="160"/>
                    </a:lnTo>
                    <a:lnTo>
                      <a:pt x="88" y="160"/>
                    </a:lnTo>
                    <a:lnTo>
                      <a:pt x="96" y="158"/>
                    </a:lnTo>
                    <a:lnTo>
                      <a:pt x="105" y="158"/>
                    </a:lnTo>
                    <a:lnTo>
                      <a:pt x="110" y="155"/>
                    </a:lnTo>
                    <a:lnTo>
                      <a:pt x="117" y="155"/>
                    </a:lnTo>
                    <a:lnTo>
                      <a:pt x="122" y="153"/>
                    </a:lnTo>
                    <a:lnTo>
                      <a:pt x="122" y="76"/>
                    </a:lnTo>
                    <a:lnTo>
                      <a:pt x="127" y="0"/>
                    </a:lnTo>
                    <a:lnTo>
                      <a:pt x="96" y="0"/>
                    </a:lnTo>
                    <a:lnTo>
                      <a:pt x="88" y="2"/>
                    </a:lnTo>
                    <a:lnTo>
                      <a:pt x="81" y="2"/>
                    </a:lnTo>
                    <a:lnTo>
                      <a:pt x="74" y="4"/>
                    </a:lnTo>
                    <a:lnTo>
                      <a:pt x="64" y="4"/>
                    </a:lnTo>
                    <a:lnTo>
                      <a:pt x="57" y="7"/>
                    </a:lnTo>
                    <a:lnTo>
                      <a:pt x="50" y="7"/>
                    </a:lnTo>
                    <a:lnTo>
                      <a:pt x="43" y="9"/>
                    </a:lnTo>
                    <a:lnTo>
                      <a:pt x="36" y="9"/>
                    </a:lnTo>
                    <a:lnTo>
                      <a:pt x="14" y="16"/>
                    </a:lnTo>
                    <a:lnTo>
                      <a:pt x="4" y="19"/>
                    </a:lnTo>
                    <a:lnTo>
                      <a:pt x="2" y="35"/>
                    </a:lnTo>
                    <a:lnTo>
                      <a:pt x="2" y="52"/>
                    </a:lnTo>
                    <a:lnTo>
                      <a:pt x="0" y="69"/>
                    </a:lnTo>
                    <a:lnTo>
                      <a:pt x="0" y="120"/>
                    </a:lnTo>
                    <a:lnTo>
                      <a:pt x="2" y="139"/>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0" name="Freeform 6176"/>
              <p:cNvSpPr>
                <a:spLocks/>
              </p:cNvSpPr>
              <p:nvPr/>
            </p:nvSpPr>
            <p:spPr bwMode="auto">
              <a:xfrm>
                <a:off x="9744" y="8712"/>
                <a:ext cx="122" cy="156"/>
              </a:xfrm>
              <a:custGeom>
                <a:avLst/>
                <a:gdLst/>
                <a:ahLst/>
                <a:cxnLst>
                  <a:cxn ang="0">
                    <a:pos x="0" y="69"/>
                  </a:cxn>
                  <a:cxn ang="0">
                    <a:pos x="0" y="117"/>
                  </a:cxn>
                  <a:cxn ang="0">
                    <a:pos x="2" y="131"/>
                  </a:cxn>
                  <a:cxn ang="0">
                    <a:pos x="4" y="148"/>
                  </a:cxn>
                  <a:cxn ang="0">
                    <a:pos x="9" y="151"/>
                  </a:cxn>
                  <a:cxn ang="0">
                    <a:pos x="16" y="153"/>
                  </a:cxn>
                  <a:cxn ang="0">
                    <a:pos x="31" y="153"/>
                  </a:cxn>
                  <a:cxn ang="0">
                    <a:pos x="38" y="155"/>
                  </a:cxn>
                  <a:cxn ang="0">
                    <a:pos x="62" y="155"/>
                  </a:cxn>
                  <a:cxn ang="0">
                    <a:pos x="72" y="153"/>
                  </a:cxn>
                  <a:cxn ang="0">
                    <a:pos x="86" y="153"/>
                  </a:cxn>
                  <a:cxn ang="0">
                    <a:pos x="93" y="151"/>
                  </a:cxn>
                  <a:cxn ang="0">
                    <a:pos x="108" y="151"/>
                  </a:cxn>
                  <a:cxn ang="0">
                    <a:pos x="115" y="148"/>
                  </a:cxn>
                  <a:cxn ang="0">
                    <a:pos x="120" y="148"/>
                  </a:cxn>
                  <a:cxn ang="0">
                    <a:pos x="117" y="110"/>
                  </a:cxn>
                  <a:cxn ang="0">
                    <a:pos x="120" y="74"/>
                  </a:cxn>
                  <a:cxn ang="0">
                    <a:pos x="120" y="35"/>
                  </a:cxn>
                  <a:cxn ang="0">
                    <a:pos x="122" y="0"/>
                  </a:cxn>
                  <a:cxn ang="0">
                    <a:pos x="100" y="0"/>
                  </a:cxn>
                  <a:cxn ang="0">
                    <a:pos x="93" y="2"/>
                  </a:cxn>
                  <a:cxn ang="0">
                    <a:pos x="79" y="2"/>
                  </a:cxn>
                  <a:cxn ang="0">
                    <a:pos x="72" y="4"/>
                  </a:cxn>
                  <a:cxn ang="0">
                    <a:pos x="64" y="4"/>
                  </a:cxn>
                  <a:cxn ang="0">
                    <a:pos x="57" y="7"/>
                  </a:cxn>
                  <a:cxn ang="0">
                    <a:pos x="48" y="7"/>
                  </a:cxn>
                  <a:cxn ang="0">
                    <a:pos x="40" y="9"/>
                  </a:cxn>
                  <a:cxn ang="0">
                    <a:pos x="33" y="11"/>
                  </a:cxn>
                  <a:cxn ang="0">
                    <a:pos x="26" y="11"/>
                  </a:cxn>
                  <a:cxn ang="0">
                    <a:pos x="12" y="16"/>
                  </a:cxn>
                  <a:cxn ang="0">
                    <a:pos x="7" y="19"/>
                  </a:cxn>
                  <a:cxn ang="0">
                    <a:pos x="0" y="69"/>
                  </a:cxn>
                </a:cxnLst>
                <a:rect l="0" t="0" r="r" b="b"/>
                <a:pathLst>
                  <a:path w="122" h="156">
                    <a:moveTo>
                      <a:pt x="0" y="69"/>
                    </a:moveTo>
                    <a:lnTo>
                      <a:pt x="0" y="117"/>
                    </a:lnTo>
                    <a:lnTo>
                      <a:pt x="2" y="131"/>
                    </a:lnTo>
                    <a:lnTo>
                      <a:pt x="4" y="148"/>
                    </a:lnTo>
                    <a:lnTo>
                      <a:pt x="9" y="151"/>
                    </a:lnTo>
                    <a:lnTo>
                      <a:pt x="16" y="153"/>
                    </a:lnTo>
                    <a:lnTo>
                      <a:pt x="31" y="153"/>
                    </a:lnTo>
                    <a:lnTo>
                      <a:pt x="38" y="155"/>
                    </a:lnTo>
                    <a:lnTo>
                      <a:pt x="62" y="155"/>
                    </a:lnTo>
                    <a:lnTo>
                      <a:pt x="72" y="153"/>
                    </a:lnTo>
                    <a:lnTo>
                      <a:pt x="86" y="153"/>
                    </a:lnTo>
                    <a:lnTo>
                      <a:pt x="93" y="151"/>
                    </a:lnTo>
                    <a:lnTo>
                      <a:pt x="108" y="151"/>
                    </a:lnTo>
                    <a:lnTo>
                      <a:pt x="115" y="148"/>
                    </a:lnTo>
                    <a:lnTo>
                      <a:pt x="120" y="148"/>
                    </a:lnTo>
                    <a:lnTo>
                      <a:pt x="117" y="110"/>
                    </a:lnTo>
                    <a:lnTo>
                      <a:pt x="120" y="74"/>
                    </a:lnTo>
                    <a:lnTo>
                      <a:pt x="120" y="35"/>
                    </a:lnTo>
                    <a:lnTo>
                      <a:pt x="122" y="0"/>
                    </a:lnTo>
                    <a:lnTo>
                      <a:pt x="100" y="0"/>
                    </a:lnTo>
                    <a:lnTo>
                      <a:pt x="93" y="2"/>
                    </a:lnTo>
                    <a:lnTo>
                      <a:pt x="79" y="2"/>
                    </a:lnTo>
                    <a:lnTo>
                      <a:pt x="72" y="4"/>
                    </a:lnTo>
                    <a:lnTo>
                      <a:pt x="64" y="4"/>
                    </a:lnTo>
                    <a:lnTo>
                      <a:pt x="57" y="7"/>
                    </a:lnTo>
                    <a:lnTo>
                      <a:pt x="48" y="7"/>
                    </a:lnTo>
                    <a:lnTo>
                      <a:pt x="40" y="9"/>
                    </a:lnTo>
                    <a:lnTo>
                      <a:pt x="33" y="11"/>
                    </a:lnTo>
                    <a:lnTo>
                      <a:pt x="26" y="11"/>
                    </a:lnTo>
                    <a:lnTo>
                      <a:pt x="12" y="16"/>
                    </a:lnTo>
                    <a:lnTo>
                      <a:pt x="7" y="19"/>
                    </a:lnTo>
                    <a:lnTo>
                      <a:pt x="0" y="69"/>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1" name="Freeform 6177"/>
              <p:cNvSpPr>
                <a:spLocks/>
              </p:cNvSpPr>
              <p:nvPr/>
            </p:nvSpPr>
            <p:spPr bwMode="auto">
              <a:xfrm>
                <a:off x="9744" y="8712"/>
                <a:ext cx="120" cy="148"/>
              </a:xfrm>
              <a:custGeom>
                <a:avLst/>
                <a:gdLst/>
                <a:ahLst/>
                <a:cxnLst>
                  <a:cxn ang="0">
                    <a:pos x="12" y="16"/>
                  </a:cxn>
                  <a:cxn ang="0">
                    <a:pos x="7" y="19"/>
                  </a:cxn>
                  <a:cxn ang="0">
                    <a:pos x="4" y="35"/>
                  </a:cxn>
                  <a:cxn ang="0">
                    <a:pos x="2" y="50"/>
                  </a:cxn>
                  <a:cxn ang="0">
                    <a:pos x="0" y="67"/>
                  </a:cxn>
                  <a:cxn ang="0">
                    <a:pos x="0" y="98"/>
                  </a:cxn>
                  <a:cxn ang="0">
                    <a:pos x="2" y="112"/>
                  </a:cxn>
                  <a:cxn ang="0">
                    <a:pos x="2" y="129"/>
                  </a:cxn>
                  <a:cxn ang="0">
                    <a:pos x="4" y="143"/>
                  </a:cxn>
                  <a:cxn ang="0">
                    <a:pos x="9" y="146"/>
                  </a:cxn>
                  <a:cxn ang="0">
                    <a:pos x="16" y="146"/>
                  </a:cxn>
                  <a:cxn ang="0">
                    <a:pos x="23" y="148"/>
                  </a:cxn>
                  <a:cxn ang="0">
                    <a:pos x="69" y="148"/>
                  </a:cxn>
                  <a:cxn ang="0">
                    <a:pos x="76" y="146"/>
                  </a:cxn>
                  <a:cxn ang="0">
                    <a:pos x="91" y="146"/>
                  </a:cxn>
                  <a:cxn ang="0">
                    <a:pos x="98" y="143"/>
                  </a:cxn>
                  <a:cxn ang="0">
                    <a:pos x="105" y="143"/>
                  </a:cxn>
                  <a:cxn ang="0">
                    <a:pos x="110" y="141"/>
                  </a:cxn>
                  <a:cxn ang="0">
                    <a:pos x="115" y="141"/>
                  </a:cxn>
                  <a:cxn ang="0">
                    <a:pos x="115" y="69"/>
                  </a:cxn>
                  <a:cxn ang="0">
                    <a:pos x="117" y="35"/>
                  </a:cxn>
                  <a:cxn ang="0">
                    <a:pos x="120" y="0"/>
                  </a:cxn>
                  <a:cxn ang="0">
                    <a:pos x="98" y="0"/>
                  </a:cxn>
                  <a:cxn ang="0">
                    <a:pos x="91" y="2"/>
                  </a:cxn>
                  <a:cxn ang="0">
                    <a:pos x="76" y="2"/>
                  </a:cxn>
                  <a:cxn ang="0">
                    <a:pos x="69" y="4"/>
                  </a:cxn>
                  <a:cxn ang="0">
                    <a:pos x="62" y="4"/>
                  </a:cxn>
                  <a:cxn ang="0">
                    <a:pos x="55" y="7"/>
                  </a:cxn>
                  <a:cxn ang="0">
                    <a:pos x="48" y="7"/>
                  </a:cxn>
                  <a:cxn ang="0">
                    <a:pos x="40" y="9"/>
                  </a:cxn>
                  <a:cxn ang="0">
                    <a:pos x="33" y="11"/>
                  </a:cxn>
                  <a:cxn ang="0">
                    <a:pos x="26" y="11"/>
                  </a:cxn>
                  <a:cxn ang="0">
                    <a:pos x="12" y="16"/>
                  </a:cxn>
                </a:cxnLst>
                <a:rect l="0" t="0" r="r" b="b"/>
                <a:pathLst>
                  <a:path w="120" h="148">
                    <a:moveTo>
                      <a:pt x="12" y="16"/>
                    </a:moveTo>
                    <a:lnTo>
                      <a:pt x="7" y="19"/>
                    </a:lnTo>
                    <a:lnTo>
                      <a:pt x="4" y="35"/>
                    </a:lnTo>
                    <a:lnTo>
                      <a:pt x="2" y="50"/>
                    </a:lnTo>
                    <a:lnTo>
                      <a:pt x="0" y="67"/>
                    </a:lnTo>
                    <a:lnTo>
                      <a:pt x="0" y="98"/>
                    </a:lnTo>
                    <a:lnTo>
                      <a:pt x="2" y="112"/>
                    </a:lnTo>
                    <a:lnTo>
                      <a:pt x="2" y="129"/>
                    </a:lnTo>
                    <a:lnTo>
                      <a:pt x="4" y="143"/>
                    </a:lnTo>
                    <a:lnTo>
                      <a:pt x="9" y="146"/>
                    </a:lnTo>
                    <a:lnTo>
                      <a:pt x="16" y="146"/>
                    </a:lnTo>
                    <a:lnTo>
                      <a:pt x="23" y="148"/>
                    </a:lnTo>
                    <a:lnTo>
                      <a:pt x="69" y="148"/>
                    </a:lnTo>
                    <a:lnTo>
                      <a:pt x="76" y="146"/>
                    </a:lnTo>
                    <a:lnTo>
                      <a:pt x="91" y="146"/>
                    </a:lnTo>
                    <a:lnTo>
                      <a:pt x="98" y="143"/>
                    </a:lnTo>
                    <a:lnTo>
                      <a:pt x="105" y="143"/>
                    </a:lnTo>
                    <a:lnTo>
                      <a:pt x="110" y="141"/>
                    </a:lnTo>
                    <a:lnTo>
                      <a:pt x="115" y="141"/>
                    </a:lnTo>
                    <a:lnTo>
                      <a:pt x="115" y="69"/>
                    </a:lnTo>
                    <a:lnTo>
                      <a:pt x="117" y="35"/>
                    </a:lnTo>
                    <a:lnTo>
                      <a:pt x="120" y="0"/>
                    </a:lnTo>
                    <a:lnTo>
                      <a:pt x="98" y="0"/>
                    </a:lnTo>
                    <a:lnTo>
                      <a:pt x="91" y="2"/>
                    </a:lnTo>
                    <a:lnTo>
                      <a:pt x="76" y="2"/>
                    </a:lnTo>
                    <a:lnTo>
                      <a:pt x="69" y="4"/>
                    </a:lnTo>
                    <a:lnTo>
                      <a:pt x="62" y="4"/>
                    </a:lnTo>
                    <a:lnTo>
                      <a:pt x="55" y="7"/>
                    </a:lnTo>
                    <a:lnTo>
                      <a:pt x="48" y="7"/>
                    </a:lnTo>
                    <a:lnTo>
                      <a:pt x="40" y="9"/>
                    </a:lnTo>
                    <a:lnTo>
                      <a:pt x="33" y="11"/>
                    </a:lnTo>
                    <a:lnTo>
                      <a:pt x="26" y="11"/>
                    </a:lnTo>
                    <a:lnTo>
                      <a:pt x="12" y="16"/>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2" name="Freeform 6178"/>
              <p:cNvSpPr>
                <a:spLocks/>
              </p:cNvSpPr>
              <p:nvPr/>
            </p:nvSpPr>
            <p:spPr bwMode="auto">
              <a:xfrm>
                <a:off x="9744" y="8712"/>
                <a:ext cx="117" cy="144"/>
              </a:xfrm>
              <a:custGeom>
                <a:avLst/>
                <a:gdLst/>
                <a:ahLst/>
                <a:cxnLst>
                  <a:cxn ang="0">
                    <a:pos x="40" y="9"/>
                  </a:cxn>
                  <a:cxn ang="0">
                    <a:pos x="26" y="14"/>
                  </a:cxn>
                  <a:cxn ang="0">
                    <a:pos x="19" y="14"/>
                  </a:cxn>
                  <a:cxn ang="0">
                    <a:pos x="12" y="16"/>
                  </a:cxn>
                  <a:cxn ang="0">
                    <a:pos x="7" y="19"/>
                  </a:cxn>
                  <a:cxn ang="0">
                    <a:pos x="4" y="33"/>
                  </a:cxn>
                  <a:cxn ang="0">
                    <a:pos x="2" y="50"/>
                  </a:cxn>
                  <a:cxn ang="0">
                    <a:pos x="2" y="64"/>
                  </a:cxn>
                  <a:cxn ang="0">
                    <a:pos x="0" y="79"/>
                  </a:cxn>
                  <a:cxn ang="0">
                    <a:pos x="0" y="93"/>
                  </a:cxn>
                  <a:cxn ang="0">
                    <a:pos x="2" y="107"/>
                  </a:cxn>
                  <a:cxn ang="0">
                    <a:pos x="2" y="124"/>
                  </a:cxn>
                  <a:cxn ang="0">
                    <a:pos x="4" y="139"/>
                  </a:cxn>
                  <a:cxn ang="0">
                    <a:pos x="12" y="139"/>
                  </a:cxn>
                  <a:cxn ang="0">
                    <a:pos x="16" y="141"/>
                  </a:cxn>
                  <a:cxn ang="0">
                    <a:pos x="28" y="141"/>
                  </a:cxn>
                  <a:cxn ang="0">
                    <a:pos x="36" y="143"/>
                  </a:cxn>
                  <a:cxn ang="0">
                    <a:pos x="45" y="143"/>
                  </a:cxn>
                  <a:cxn ang="0">
                    <a:pos x="52" y="141"/>
                  </a:cxn>
                  <a:cxn ang="0">
                    <a:pos x="74" y="141"/>
                  </a:cxn>
                  <a:cxn ang="0">
                    <a:pos x="81" y="139"/>
                  </a:cxn>
                  <a:cxn ang="0">
                    <a:pos x="96" y="139"/>
                  </a:cxn>
                  <a:cxn ang="0">
                    <a:pos x="103" y="136"/>
                  </a:cxn>
                  <a:cxn ang="0">
                    <a:pos x="108" y="134"/>
                  </a:cxn>
                  <a:cxn ang="0">
                    <a:pos x="112" y="134"/>
                  </a:cxn>
                  <a:cxn ang="0">
                    <a:pos x="112" y="67"/>
                  </a:cxn>
                  <a:cxn ang="0">
                    <a:pos x="117" y="0"/>
                  </a:cxn>
                  <a:cxn ang="0">
                    <a:pos x="103" y="0"/>
                  </a:cxn>
                  <a:cxn ang="0">
                    <a:pos x="96" y="2"/>
                  </a:cxn>
                  <a:cxn ang="0">
                    <a:pos x="81" y="2"/>
                  </a:cxn>
                  <a:cxn ang="0">
                    <a:pos x="74" y="4"/>
                  </a:cxn>
                  <a:cxn ang="0">
                    <a:pos x="67" y="4"/>
                  </a:cxn>
                  <a:cxn ang="0">
                    <a:pos x="60" y="7"/>
                  </a:cxn>
                  <a:cxn ang="0">
                    <a:pos x="52" y="7"/>
                  </a:cxn>
                  <a:cxn ang="0">
                    <a:pos x="48" y="9"/>
                  </a:cxn>
                  <a:cxn ang="0">
                    <a:pos x="40" y="9"/>
                  </a:cxn>
                </a:cxnLst>
                <a:rect l="0" t="0" r="r" b="b"/>
                <a:pathLst>
                  <a:path w="117" h="144">
                    <a:moveTo>
                      <a:pt x="40" y="9"/>
                    </a:moveTo>
                    <a:lnTo>
                      <a:pt x="26" y="14"/>
                    </a:lnTo>
                    <a:lnTo>
                      <a:pt x="19" y="14"/>
                    </a:lnTo>
                    <a:lnTo>
                      <a:pt x="12" y="16"/>
                    </a:lnTo>
                    <a:lnTo>
                      <a:pt x="7" y="19"/>
                    </a:lnTo>
                    <a:lnTo>
                      <a:pt x="4" y="33"/>
                    </a:lnTo>
                    <a:lnTo>
                      <a:pt x="2" y="50"/>
                    </a:lnTo>
                    <a:lnTo>
                      <a:pt x="2" y="64"/>
                    </a:lnTo>
                    <a:lnTo>
                      <a:pt x="0" y="79"/>
                    </a:lnTo>
                    <a:lnTo>
                      <a:pt x="0" y="93"/>
                    </a:lnTo>
                    <a:lnTo>
                      <a:pt x="2" y="107"/>
                    </a:lnTo>
                    <a:lnTo>
                      <a:pt x="2" y="124"/>
                    </a:lnTo>
                    <a:lnTo>
                      <a:pt x="4" y="139"/>
                    </a:lnTo>
                    <a:lnTo>
                      <a:pt x="12" y="139"/>
                    </a:lnTo>
                    <a:lnTo>
                      <a:pt x="16" y="141"/>
                    </a:lnTo>
                    <a:lnTo>
                      <a:pt x="28" y="141"/>
                    </a:lnTo>
                    <a:lnTo>
                      <a:pt x="36" y="143"/>
                    </a:lnTo>
                    <a:lnTo>
                      <a:pt x="45" y="143"/>
                    </a:lnTo>
                    <a:lnTo>
                      <a:pt x="52" y="141"/>
                    </a:lnTo>
                    <a:lnTo>
                      <a:pt x="74" y="141"/>
                    </a:lnTo>
                    <a:lnTo>
                      <a:pt x="81" y="139"/>
                    </a:lnTo>
                    <a:lnTo>
                      <a:pt x="96" y="139"/>
                    </a:lnTo>
                    <a:lnTo>
                      <a:pt x="103" y="136"/>
                    </a:lnTo>
                    <a:lnTo>
                      <a:pt x="108" y="134"/>
                    </a:lnTo>
                    <a:lnTo>
                      <a:pt x="112" y="134"/>
                    </a:lnTo>
                    <a:lnTo>
                      <a:pt x="112" y="67"/>
                    </a:lnTo>
                    <a:lnTo>
                      <a:pt x="117" y="0"/>
                    </a:lnTo>
                    <a:lnTo>
                      <a:pt x="103" y="0"/>
                    </a:lnTo>
                    <a:lnTo>
                      <a:pt x="96" y="2"/>
                    </a:lnTo>
                    <a:lnTo>
                      <a:pt x="81" y="2"/>
                    </a:lnTo>
                    <a:lnTo>
                      <a:pt x="74" y="4"/>
                    </a:lnTo>
                    <a:lnTo>
                      <a:pt x="67" y="4"/>
                    </a:lnTo>
                    <a:lnTo>
                      <a:pt x="60" y="7"/>
                    </a:lnTo>
                    <a:lnTo>
                      <a:pt x="52" y="7"/>
                    </a:lnTo>
                    <a:lnTo>
                      <a:pt x="48" y="9"/>
                    </a:lnTo>
                    <a:lnTo>
                      <a:pt x="40" y="9"/>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3" name="Freeform 6179"/>
              <p:cNvSpPr>
                <a:spLocks/>
              </p:cNvSpPr>
              <p:nvPr/>
            </p:nvSpPr>
            <p:spPr bwMode="auto">
              <a:xfrm>
                <a:off x="9746" y="8712"/>
                <a:ext cx="110" cy="136"/>
              </a:xfrm>
              <a:custGeom>
                <a:avLst/>
                <a:gdLst/>
                <a:ahLst/>
                <a:cxnLst>
                  <a:cxn ang="0">
                    <a:pos x="28" y="11"/>
                  </a:cxn>
                  <a:cxn ang="0">
                    <a:pos x="23" y="14"/>
                  </a:cxn>
                  <a:cxn ang="0">
                    <a:pos x="16" y="14"/>
                  </a:cxn>
                  <a:cxn ang="0">
                    <a:pos x="9" y="16"/>
                  </a:cxn>
                  <a:cxn ang="0">
                    <a:pos x="4" y="19"/>
                  </a:cxn>
                  <a:cxn ang="0">
                    <a:pos x="0" y="47"/>
                  </a:cxn>
                  <a:cxn ang="0">
                    <a:pos x="0" y="105"/>
                  </a:cxn>
                  <a:cxn ang="0">
                    <a:pos x="2" y="120"/>
                  </a:cxn>
                  <a:cxn ang="0">
                    <a:pos x="2" y="134"/>
                  </a:cxn>
                  <a:cxn ang="0">
                    <a:pos x="9" y="134"/>
                  </a:cxn>
                  <a:cxn ang="0">
                    <a:pos x="14" y="136"/>
                  </a:cxn>
                  <a:cxn ang="0">
                    <a:pos x="55" y="136"/>
                  </a:cxn>
                  <a:cxn ang="0">
                    <a:pos x="62" y="134"/>
                  </a:cxn>
                  <a:cxn ang="0">
                    <a:pos x="76" y="134"/>
                  </a:cxn>
                  <a:cxn ang="0">
                    <a:pos x="83" y="131"/>
                  </a:cxn>
                  <a:cxn ang="0">
                    <a:pos x="91" y="131"/>
                  </a:cxn>
                  <a:cxn ang="0">
                    <a:pos x="96" y="129"/>
                  </a:cxn>
                  <a:cxn ang="0">
                    <a:pos x="103" y="129"/>
                  </a:cxn>
                  <a:cxn ang="0">
                    <a:pos x="108" y="127"/>
                  </a:cxn>
                  <a:cxn ang="0">
                    <a:pos x="105" y="110"/>
                  </a:cxn>
                  <a:cxn ang="0">
                    <a:pos x="105" y="95"/>
                  </a:cxn>
                  <a:cxn ang="0">
                    <a:pos x="108" y="79"/>
                  </a:cxn>
                  <a:cxn ang="0">
                    <a:pos x="108" y="47"/>
                  </a:cxn>
                  <a:cxn ang="0">
                    <a:pos x="110" y="33"/>
                  </a:cxn>
                  <a:cxn ang="0">
                    <a:pos x="110" y="0"/>
                  </a:cxn>
                  <a:cxn ang="0">
                    <a:pos x="98" y="0"/>
                  </a:cxn>
                  <a:cxn ang="0">
                    <a:pos x="91" y="2"/>
                  </a:cxn>
                  <a:cxn ang="0">
                    <a:pos x="79" y="2"/>
                  </a:cxn>
                  <a:cxn ang="0">
                    <a:pos x="72" y="4"/>
                  </a:cxn>
                  <a:cxn ang="0">
                    <a:pos x="64" y="4"/>
                  </a:cxn>
                  <a:cxn ang="0">
                    <a:pos x="57" y="7"/>
                  </a:cxn>
                  <a:cxn ang="0">
                    <a:pos x="50" y="7"/>
                  </a:cxn>
                  <a:cxn ang="0">
                    <a:pos x="43" y="9"/>
                  </a:cxn>
                  <a:cxn ang="0">
                    <a:pos x="36" y="9"/>
                  </a:cxn>
                  <a:cxn ang="0">
                    <a:pos x="28" y="11"/>
                  </a:cxn>
                </a:cxnLst>
                <a:rect l="0" t="0" r="r" b="b"/>
                <a:pathLst>
                  <a:path w="110" h="136">
                    <a:moveTo>
                      <a:pt x="28" y="11"/>
                    </a:moveTo>
                    <a:lnTo>
                      <a:pt x="23" y="14"/>
                    </a:lnTo>
                    <a:lnTo>
                      <a:pt x="16" y="14"/>
                    </a:lnTo>
                    <a:lnTo>
                      <a:pt x="9" y="16"/>
                    </a:lnTo>
                    <a:lnTo>
                      <a:pt x="4" y="19"/>
                    </a:lnTo>
                    <a:lnTo>
                      <a:pt x="0" y="47"/>
                    </a:lnTo>
                    <a:lnTo>
                      <a:pt x="0" y="105"/>
                    </a:lnTo>
                    <a:lnTo>
                      <a:pt x="2" y="120"/>
                    </a:lnTo>
                    <a:lnTo>
                      <a:pt x="2" y="134"/>
                    </a:lnTo>
                    <a:lnTo>
                      <a:pt x="9" y="134"/>
                    </a:lnTo>
                    <a:lnTo>
                      <a:pt x="14" y="136"/>
                    </a:lnTo>
                    <a:lnTo>
                      <a:pt x="55" y="136"/>
                    </a:lnTo>
                    <a:lnTo>
                      <a:pt x="62" y="134"/>
                    </a:lnTo>
                    <a:lnTo>
                      <a:pt x="76" y="134"/>
                    </a:lnTo>
                    <a:lnTo>
                      <a:pt x="83" y="131"/>
                    </a:lnTo>
                    <a:lnTo>
                      <a:pt x="91" y="131"/>
                    </a:lnTo>
                    <a:lnTo>
                      <a:pt x="96" y="129"/>
                    </a:lnTo>
                    <a:lnTo>
                      <a:pt x="103" y="129"/>
                    </a:lnTo>
                    <a:lnTo>
                      <a:pt x="108" y="127"/>
                    </a:lnTo>
                    <a:lnTo>
                      <a:pt x="105" y="110"/>
                    </a:lnTo>
                    <a:lnTo>
                      <a:pt x="105" y="95"/>
                    </a:lnTo>
                    <a:lnTo>
                      <a:pt x="108" y="79"/>
                    </a:lnTo>
                    <a:lnTo>
                      <a:pt x="108" y="47"/>
                    </a:lnTo>
                    <a:lnTo>
                      <a:pt x="110" y="33"/>
                    </a:lnTo>
                    <a:lnTo>
                      <a:pt x="110" y="0"/>
                    </a:lnTo>
                    <a:lnTo>
                      <a:pt x="98" y="0"/>
                    </a:lnTo>
                    <a:lnTo>
                      <a:pt x="91" y="2"/>
                    </a:lnTo>
                    <a:lnTo>
                      <a:pt x="79" y="2"/>
                    </a:lnTo>
                    <a:lnTo>
                      <a:pt x="72" y="4"/>
                    </a:lnTo>
                    <a:lnTo>
                      <a:pt x="64" y="4"/>
                    </a:lnTo>
                    <a:lnTo>
                      <a:pt x="57" y="7"/>
                    </a:lnTo>
                    <a:lnTo>
                      <a:pt x="50" y="7"/>
                    </a:lnTo>
                    <a:lnTo>
                      <a:pt x="43" y="9"/>
                    </a:lnTo>
                    <a:lnTo>
                      <a:pt x="36" y="9"/>
                    </a:lnTo>
                    <a:lnTo>
                      <a:pt x="28" y="11"/>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4" name="Freeform 6180"/>
              <p:cNvSpPr>
                <a:spLocks/>
              </p:cNvSpPr>
              <p:nvPr/>
            </p:nvSpPr>
            <p:spPr bwMode="auto">
              <a:xfrm>
                <a:off x="9746" y="8712"/>
                <a:ext cx="108" cy="132"/>
              </a:xfrm>
              <a:custGeom>
                <a:avLst/>
                <a:gdLst/>
                <a:ahLst/>
                <a:cxnLst>
                  <a:cxn ang="0">
                    <a:pos x="21" y="14"/>
                  </a:cxn>
                  <a:cxn ang="0">
                    <a:pos x="16" y="16"/>
                  </a:cxn>
                  <a:cxn ang="0">
                    <a:pos x="9" y="16"/>
                  </a:cxn>
                  <a:cxn ang="0">
                    <a:pos x="4" y="19"/>
                  </a:cxn>
                  <a:cxn ang="0">
                    <a:pos x="0" y="47"/>
                  </a:cxn>
                  <a:cxn ang="0">
                    <a:pos x="0" y="100"/>
                  </a:cxn>
                  <a:cxn ang="0">
                    <a:pos x="2" y="115"/>
                  </a:cxn>
                  <a:cxn ang="0">
                    <a:pos x="2" y="127"/>
                  </a:cxn>
                  <a:cxn ang="0">
                    <a:pos x="9" y="129"/>
                  </a:cxn>
                  <a:cxn ang="0">
                    <a:pos x="19" y="129"/>
                  </a:cxn>
                  <a:cxn ang="0">
                    <a:pos x="26" y="131"/>
                  </a:cxn>
                  <a:cxn ang="0">
                    <a:pos x="40" y="131"/>
                  </a:cxn>
                  <a:cxn ang="0">
                    <a:pos x="48" y="129"/>
                  </a:cxn>
                  <a:cxn ang="0">
                    <a:pos x="62" y="129"/>
                  </a:cxn>
                  <a:cxn ang="0">
                    <a:pos x="69" y="127"/>
                  </a:cxn>
                  <a:cxn ang="0">
                    <a:pos x="74" y="127"/>
                  </a:cxn>
                  <a:cxn ang="0">
                    <a:pos x="81" y="124"/>
                  </a:cxn>
                  <a:cxn ang="0">
                    <a:pos x="88" y="124"/>
                  </a:cxn>
                  <a:cxn ang="0">
                    <a:pos x="93" y="122"/>
                  </a:cxn>
                  <a:cxn ang="0">
                    <a:pos x="98" y="122"/>
                  </a:cxn>
                  <a:cxn ang="0">
                    <a:pos x="103" y="120"/>
                  </a:cxn>
                  <a:cxn ang="0">
                    <a:pos x="103" y="76"/>
                  </a:cxn>
                  <a:cxn ang="0">
                    <a:pos x="105" y="60"/>
                  </a:cxn>
                  <a:cxn ang="0">
                    <a:pos x="105" y="31"/>
                  </a:cxn>
                  <a:cxn ang="0">
                    <a:pos x="108" y="16"/>
                  </a:cxn>
                  <a:cxn ang="0">
                    <a:pos x="108" y="0"/>
                  </a:cxn>
                  <a:cxn ang="0">
                    <a:pos x="103" y="0"/>
                  </a:cxn>
                  <a:cxn ang="0">
                    <a:pos x="96" y="2"/>
                  </a:cxn>
                  <a:cxn ang="0">
                    <a:pos x="83" y="2"/>
                  </a:cxn>
                  <a:cxn ang="0">
                    <a:pos x="76" y="4"/>
                  </a:cxn>
                  <a:cxn ang="0">
                    <a:pos x="62" y="4"/>
                  </a:cxn>
                  <a:cxn ang="0">
                    <a:pos x="55" y="7"/>
                  </a:cxn>
                  <a:cxn ang="0">
                    <a:pos x="48" y="7"/>
                  </a:cxn>
                  <a:cxn ang="0">
                    <a:pos x="43" y="9"/>
                  </a:cxn>
                  <a:cxn ang="0">
                    <a:pos x="36" y="11"/>
                  </a:cxn>
                  <a:cxn ang="0">
                    <a:pos x="28" y="11"/>
                  </a:cxn>
                  <a:cxn ang="0">
                    <a:pos x="21" y="14"/>
                  </a:cxn>
                </a:cxnLst>
                <a:rect l="0" t="0" r="r" b="b"/>
                <a:pathLst>
                  <a:path w="108" h="132">
                    <a:moveTo>
                      <a:pt x="21" y="14"/>
                    </a:moveTo>
                    <a:lnTo>
                      <a:pt x="16" y="16"/>
                    </a:lnTo>
                    <a:lnTo>
                      <a:pt x="9" y="16"/>
                    </a:lnTo>
                    <a:lnTo>
                      <a:pt x="4" y="19"/>
                    </a:lnTo>
                    <a:lnTo>
                      <a:pt x="0" y="47"/>
                    </a:lnTo>
                    <a:lnTo>
                      <a:pt x="0" y="100"/>
                    </a:lnTo>
                    <a:lnTo>
                      <a:pt x="2" y="115"/>
                    </a:lnTo>
                    <a:lnTo>
                      <a:pt x="2" y="127"/>
                    </a:lnTo>
                    <a:lnTo>
                      <a:pt x="9" y="129"/>
                    </a:lnTo>
                    <a:lnTo>
                      <a:pt x="19" y="129"/>
                    </a:lnTo>
                    <a:lnTo>
                      <a:pt x="26" y="131"/>
                    </a:lnTo>
                    <a:lnTo>
                      <a:pt x="40" y="131"/>
                    </a:lnTo>
                    <a:lnTo>
                      <a:pt x="48" y="129"/>
                    </a:lnTo>
                    <a:lnTo>
                      <a:pt x="62" y="129"/>
                    </a:lnTo>
                    <a:lnTo>
                      <a:pt x="69" y="127"/>
                    </a:lnTo>
                    <a:lnTo>
                      <a:pt x="74" y="127"/>
                    </a:lnTo>
                    <a:lnTo>
                      <a:pt x="81" y="124"/>
                    </a:lnTo>
                    <a:lnTo>
                      <a:pt x="88" y="124"/>
                    </a:lnTo>
                    <a:lnTo>
                      <a:pt x="93" y="122"/>
                    </a:lnTo>
                    <a:lnTo>
                      <a:pt x="98" y="122"/>
                    </a:lnTo>
                    <a:lnTo>
                      <a:pt x="103" y="120"/>
                    </a:lnTo>
                    <a:lnTo>
                      <a:pt x="103" y="76"/>
                    </a:lnTo>
                    <a:lnTo>
                      <a:pt x="105" y="60"/>
                    </a:lnTo>
                    <a:lnTo>
                      <a:pt x="105" y="31"/>
                    </a:lnTo>
                    <a:lnTo>
                      <a:pt x="108" y="16"/>
                    </a:lnTo>
                    <a:lnTo>
                      <a:pt x="108" y="0"/>
                    </a:lnTo>
                    <a:lnTo>
                      <a:pt x="103" y="0"/>
                    </a:lnTo>
                    <a:lnTo>
                      <a:pt x="96" y="2"/>
                    </a:lnTo>
                    <a:lnTo>
                      <a:pt x="83" y="2"/>
                    </a:lnTo>
                    <a:lnTo>
                      <a:pt x="76" y="4"/>
                    </a:lnTo>
                    <a:lnTo>
                      <a:pt x="62" y="4"/>
                    </a:lnTo>
                    <a:lnTo>
                      <a:pt x="55" y="7"/>
                    </a:lnTo>
                    <a:lnTo>
                      <a:pt x="48" y="7"/>
                    </a:lnTo>
                    <a:lnTo>
                      <a:pt x="43" y="9"/>
                    </a:lnTo>
                    <a:lnTo>
                      <a:pt x="36" y="11"/>
                    </a:lnTo>
                    <a:lnTo>
                      <a:pt x="28" y="11"/>
                    </a:lnTo>
                    <a:lnTo>
                      <a:pt x="21" y="14"/>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5" name="Freeform 6181"/>
              <p:cNvSpPr>
                <a:spLocks/>
              </p:cNvSpPr>
              <p:nvPr/>
            </p:nvSpPr>
            <p:spPr bwMode="auto">
              <a:xfrm>
                <a:off x="9746" y="8712"/>
                <a:ext cx="106" cy="124"/>
              </a:xfrm>
              <a:custGeom>
                <a:avLst/>
                <a:gdLst/>
                <a:ahLst/>
                <a:cxnLst>
                  <a:cxn ang="0">
                    <a:pos x="2" y="110"/>
                  </a:cxn>
                  <a:cxn ang="0">
                    <a:pos x="4" y="122"/>
                  </a:cxn>
                  <a:cxn ang="0">
                    <a:pos x="9" y="124"/>
                  </a:cxn>
                  <a:cxn ang="0">
                    <a:pos x="45" y="124"/>
                  </a:cxn>
                  <a:cxn ang="0">
                    <a:pos x="52" y="122"/>
                  </a:cxn>
                  <a:cxn ang="0">
                    <a:pos x="67" y="122"/>
                  </a:cxn>
                  <a:cxn ang="0">
                    <a:pos x="72" y="120"/>
                  </a:cxn>
                  <a:cxn ang="0">
                    <a:pos x="79" y="120"/>
                  </a:cxn>
                  <a:cxn ang="0">
                    <a:pos x="86" y="117"/>
                  </a:cxn>
                  <a:cxn ang="0">
                    <a:pos x="91" y="117"/>
                  </a:cxn>
                  <a:cxn ang="0">
                    <a:pos x="96" y="115"/>
                  </a:cxn>
                  <a:cxn ang="0">
                    <a:pos x="100" y="115"/>
                  </a:cxn>
                  <a:cxn ang="0">
                    <a:pos x="100" y="57"/>
                  </a:cxn>
                  <a:cxn ang="0">
                    <a:pos x="103" y="43"/>
                  </a:cxn>
                  <a:cxn ang="0">
                    <a:pos x="103" y="16"/>
                  </a:cxn>
                  <a:cxn ang="0">
                    <a:pos x="105" y="0"/>
                  </a:cxn>
                  <a:cxn ang="0">
                    <a:pos x="98" y="2"/>
                  </a:cxn>
                  <a:cxn ang="0">
                    <a:pos x="81" y="2"/>
                  </a:cxn>
                  <a:cxn ang="0">
                    <a:pos x="74" y="4"/>
                  </a:cxn>
                  <a:cxn ang="0">
                    <a:pos x="67" y="4"/>
                  </a:cxn>
                  <a:cxn ang="0">
                    <a:pos x="60" y="7"/>
                  </a:cxn>
                  <a:cxn ang="0">
                    <a:pos x="55" y="7"/>
                  </a:cxn>
                  <a:cxn ang="0">
                    <a:pos x="48" y="9"/>
                  </a:cxn>
                  <a:cxn ang="0">
                    <a:pos x="40" y="9"/>
                  </a:cxn>
                  <a:cxn ang="0">
                    <a:pos x="33" y="11"/>
                  </a:cxn>
                  <a:cxn ang="0">
                    <a:pos x="28" y="11"/>
                  </a:cxn>
                  <a:cxn ang="0">
                    <a:pos x="21" y="14"/>
                  </a:cxn>
                  <a:cxn ang="0">
                    <a:pos x="16" y="16"/>
                  </a:cxn>
                  <a:cxn ang="0">
                    <a:pos x="9" y="16"/>
                  </a:cxn>
                  <a:cxn ang="0">
                    <a:pos x="4" y="19"/>
                  </a:cxn>
                  <a:cxn ang="0">
                    <a:pos x="2" y="33"/>
                  </a:cxn>
                  <a:cxn ang="0">
                    <a:pos x="2" y="45"/>
                  </a:cxn>
                  <a:cxn ang="0">
                    <a:pos x="0" y="60"/>
                  </a:cxn>
                  <a:cxn ang="0">
                    <a:pos x="0" y="95"/>
                  </a:cxn>
                  <a:cxn ang="0">
                    <a:pos x="2" y="110"/>
                  </a:cxn>
                </a:cxnLst>
                <a:rect l="0" t="0" r="r" b="b"/>
                <a:pathLst>
                  <a:path w="106" h="124">
                    <a:moveTo>
                      <a:pt x="2" y="110"/>
                    </a:moveTo>
                    <a:lnTo>
                      <a:pt x="4" y="122"/>
                    </a:lnTo>
                    <a:lnTo>
                      <a:pt x="9" y="124"/>
                    </a:lnTo>
                    <a:lnTo>
                      <a:pt x="45" y="124"/>
                    </a:lnTo>
                    <a:lnTo>
                      <a:pt x="52" y="122"/>
                    </a:lnTo>
                    <a:lnTo>
                      <a:pt x="67" y="122"/>
                    </a:lnTo>
                    <a:lnTo>
                      <a:pt x="72" y="120"/>
                    </a:lnTo>
                    <a:lnTo>
                      <a:pt x="79" y="120"/>
                    </a:lnTo>
                    <a:lnTo>
                      <a:pt x="86" y="117"/>
                    </a:lnTo>
                    <a:lnTo>
                      <a:pt x="91" y="117"/>
                    </a:lnTo>
                    <a:lnTo>
                      <a:pt x="96" y="115"/>
                    </a:lnTo>
                    <a:lnTo>
                      <a:pt x="100" y="115"/>
                    </a:lnTo>
                    <a:lnTo>
                      <a:pt x="100" y="57"/>
                    </a:lnTo>
                    <a:lnTo>
                      <a:pt x="103" y="43"/>
                    </a:lnTo>
                    <a:lnTo>
                      <a:pt x="103" y="16"/>
                    </a:lnTo>
                    <a:lnTo>
                      <a:pt x="105" y="0"/>
                    </a:lnTo>
                    <a:lnTo>
                      <a:pt x="98" y="2"/>
                    </a:lnTo>
                    <a:lnTo>
                      <a:pt x="81" y="2"/>
                    </a:lnTo>
                    <a:lnTo>
                      <a:pt x="74" y="4"/>
                    </a:lnTo>
                    <a:lnTo>
                      <a:pt x="67" y="4"/>
                    </a:lnTo>
                    <a:lnTo>
                      <a:pt x="60" y="7"/>
                    </a:lnTo>
                    <a:lnTo>
                      <a:pt x="55" y="7"/>
                    </a:lnTo>
                    <a:lnTo>
                      <a:pt x="48" y="9"/>
                    </a:lnTo>
                    <a:lnTo>
                      <a:pt x="40" y="9"/>
                    </a:lnTo>
                    <a:lnTo>
                      <a:pt x="33" y="11"/>
                    </a:lnTo>
                    <a:lnTo>
                      <a:pt x="28" y="11"/>
                    </a:lnTo>
                    <a:lnTo>
                      <a:pt x="21" y="14"/>
                    </a:lnTo>
                    <a:lnTo>
                      <a:pt x="16" y="16"/>
                    </a:lnTo>
                    <a:lnTo>
                      <a:pt x="9" y="16"/>
                    </a:lnTo>
                    <a:lnTo>
                      <a:pt x="4" y="19"/>
                    </a:lnTo>
                    <a:lnTo>
                      <a:pt x="2" y="33"/>
                    </a:lnTo>
                    <a:lnTo>
                      <a:pt x="2" y="45"/>
                    </a:lnTo>
                    <a:lnTo>
                      <a:pt x="0" y="60"/>
                    </a:lnTo>
                    <a:lnTo>
                      <a:pt x="0" y="95"/>
                    </a:lnTo>
                    <a:lnTo>
                      <a:pt x="2" y="11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6" name="Freeform 6182"/>
              <p:cNvSpPr>
                <a:spLocks/>
              </p:cNvSpPr>
              <p:nvPr/>
            </p:nvSpPr>
            <p:spPr bwMode="auto">
              <a:xfrm>
                <a:off x="9746" y="8714"/>
                <a:ext cx="103" cy="118"/>
              </a:xfrm>
              <a:custGeom>
                <a:avLst/>
                <a:gdLst/>
                <a:ahLst/>
                <a:cxnLst>
                  <a:cxn ang="0">
                    <a:pos x="98" y="105"/>
                  </a:cxn>
                  <a:cxn ang="0">
                    <a:pos x="96" y="91"/>
                  </a:cxn>
                  <a:cxn ang="0">
                    <a:pos x="98" y="79"/>
                  </a:cxn>
                  <a:cxn ang="0">
                    <a:pos x="98" y="38"/>
                  </a:cxn>
                  <a:cxn ang="0">
                    <a:pos x="100" y="26"/>
                  </a:cxn>
                  <a:cxn ang="0">
                    <a:pos x="100" y="11"/>
                  </a:cxn>
                  <a:cxn ang="0">
                    <a:pos x="103" y="0"/>
                  </a:cxn>
                  <a:cxn ang="0">
                    <a:pos x="79" y="0"/>
                  </a:cxn>
                  <a:cxn ang="0">
                    <a:pos x="72" y="2"/>
                  </a:cxn>
                  <a:cxn ang="0">
                    <a:pos x="64" y="2"/>
                  </a:cxn>
                  <a:cxn ang="0">
                    <a:pos x="60" y="4"/>
                  </a:cxn>
                  <a:cxn ang="0">
                    <a:pos x="52" y="4"/>
                  </a:cxn>
                  <a:cxn ang="0">
                    <a:pos x="45" y="7"/>
                  </a:cxn>
                  <a:cxn ang="0">
                    <a:pos x="40" y="7"/>
                  </a:cxn>
                  <a:cxn ang="0">
                    <a:pos x="33" y="9"/>
                  </a:cxn>
                  <a:cxn ang="0">
                    <a:pos x="26" y="9"/>
                  </a:cxn>
                  <a:cxn ang="0">
                    <a:pos x="21" y="11"/>
                  </a:cxn>
                  <a:cxn ang="0">
                    <a:pos x="14" y="14"/>
                  </a:cxn>
                  <a:cxn ang="0">
                    <a:pos x="9" y="14"/>
                  </a:cxn>
                  <a:cxn ang="0">
                    <a:pos x="4" y="16"/>
                  </a:cxn>
                  <a:cxn ang="0">
                    <a:pos x="2" y="28"/>
                  </a:cxn>
                  <a:cxn ang="0">
                    <a:pos x="2" y="43"/>
                  </a:cxn>
                  <a:cxn ang="0">
                    <a:pos x="0" y="55"/>
                  </a:cxn>
                  <a:cxn ang="0">
                    <a:pos x="0" y="91"/>
                  </a:cxn>
                  <a:cxn ang="0">
                    <a:pos x="4" y="115"/>
                  </a:cxn>
                  <a:cxn ang="0">
                    <a:pos x="9" y="115"/>
                  </a:cxn>
                  <a:cxn ang="0">
                    <a:pos x="14" y="117"/>
                  </a:cxn>
                  <a:cxn ang="0">
                    <a:pos x="38" y="117"/>
                  </a:cxn>
                  <a:cxn ang="0">
                    <a:pos x="43" y="115"/>
                  </a:cxn>
                  <a:cxn ang="0">
                    <a:pos x="50" y="115"/>
                  </a:cxn>
                  <a:cxn ang="0">
                    <a:pos x="57" y="112"/>
                  </a:cxn>
                  <a:cxn ang="0">
                    <a:pos x="64" y="112"/>
                  </a:cxn>
                  <a:cxn ang="0">
                    <a:pos x="72" y="110"/>
                  </a:cxn>
                  <a:cxn ang="0">
                    <a:pos x="76" y="110"/>
                  </a:cxn>
                  <a:cxn ang="0">
                    <a:pos x="83" y="107"/>
                  </a:cxn>
                  <a:cxn ang="0">
                    <a:pos x="88" y="107"/>
                  </a:cxn>
                  <a:cxn ang="0">
                    <a:pos x="93" y="105"/>
                  </a:cxn>
                  <a:cxn ang="0">
                    <a:pos x="98" y="105"/>
                  </a:cxn>
                </a:cxnLst>
                <a:rect l="0" t="0" r="r" b="b"/>
                <a:pathLst>
                  <a:path w="103" h="118">
                    <a:moveTo>
                      <a:pt x="98" y="105"/>
                    </a:moveTo>
                    <a:lnTo>
                      <a:pt x="96" y="91"/>
                    </a:lnTo>
                    <a:lnTo>
                      <a:pt x="98" y="79"/>
                    </a:lnTo>
                    <a:lnTo>
                      <a:pt x="98" y="38"/>
                    </a:lnTo>
                    <a:lnTo>
                      <a:pt x="100" y="26"/>
                    </a:lnTo>
                    <a:lnTo>
                      <a:pt x="100" y="11"/>
                    </a:lnTo>
                    <a:lnTo>
                      <a:pt x="103" y="0"/>
                    </a:lnTo>
                    <a:lnTo>
                      <a:pt x="79" y="0"/>
                    </a:lnTo>
                    <a:lnTo>
                      <a:pt x="72" y="2"/>
                    </a:lnTo>
                    <a:lnTo>
                      <a:pt x="64" y="2"/>
                    </a:lnTo>
                    <a:lnTo>
                      <a:pt x="60" y="4"/>
                    </a:lnTo>
                    <a:lnTo>
                      <a:pt x="52" y="4"/>
                    </a:lnTo>
                    <a:lnTo>
                      <a:pt x="45" y="7"/>
                    </a:lnTo>
                    <a:lnTo>
                      <a:pt x="40" y="7"/>
                    </a:lnTo>
                    <a:lnTo>
                      <a:pt x="33" y="9"/>
                    </a:lnTo>
                    <a:lnTo>
                      <a:pt x="26" y="9"/>
                    </a:lnTo>
                    <a:lnTo>
                      <a:pt x="21" y="11"/>
                    </a:lnTo>
                    <a:lnTo>
                      <a:pt x="14" y="14"/>
                    </a:lnTo>
                    <a:lnTo>
                      <a:pt x="9" y="14"/>
                    </a:lnTo>
                    <a:lnTo>
                      <a:pt x="4" y="16"/>
                    </a:lnTo>
                    <a:lnTo>
                      <a:pt x="2" y="28"/>
                    </a:lnTo>
                    <a:lnTo>
                      <a:pt x="2" y="43"/>
                    </a:lnTo>
                    <a:lnTo>
                      <a:pt x="0" y="55"/>
                    </a:lnTo>
                    <a:lnTo>
                      <a:pt x="0" y="91"/>
                    </a:lnTo>
                    <a:lnTo>
                      <a:pt x="4" y="115"/>
                    </a:lnTo>
                    <a:lnTo>
                      <a:pt x="9" y="115"/>
                    </a:lnTo>
                    <a:lnTo>
                      <a:pt x="14" y="117"/>
                    </a:lnTo>
                    <a:lnTo>
                      <a:pt x="38" y="117"/>
                    </a:lnTo>
                    <a:lnTo>
                      <a:pt x="43" y="115"/>
                    </a:lnTo>
                    <a:lnTo>
                      <a:pt x="50" y="115"/>
                    </a:lnTo>
                    <a:lnTo>
                      <a:pt x="57" y="112"/>
                    </a:lnTo>
                    <a:lnTo>
                      <a:pt x="64" y="112"/>
                    </a:lnTo>
                    <a:lnTo>
                      <a:pt x="72" y="110"/>
                    </a:lnTo>
                    <a:lnTo>
                      <a:pt x="76" y="110"/>
                    </a:lnTo>
                    <a:lnTo>
                      <a:pt x="83" y="107"/>
                    </a:lnTo>
                    <a:lnTo>
                      <a:pt x="88" y="107"/>
                    </a:lnTo>
                    <a:lnTo>
                      <a:pt x="93" y="105"/>
                    </a:lnTo>
                    <a:lnTo>
                      <a:pt x="98" y="105"/>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7" name="Freeform 6183"/>
              <p:cNvSpPr>
                <a:spLocks/>
              </p:cNvSpPr>
              <p:nvPr/>
            </p:nvSpPr>
            <p:spPr bwMode="auto">
              <a:xfrm>
                <a:off x="9746" y="8714"/>
                <a:ext cx="98" cy="110"/>
              </a:xfrm>
              <a:custGeom>
                <a:avLst/>
                <a:gdLst/>
                <a:ahLst/>
                <a:cxnLst>
                  <a:cxn ang="0">
                    <a:pos x="43" y="110"/>
                  </a:cxn>
                  <a:cxn ang="0">
                    <a:pos x="50" y="107"/>
                  </a:cxn>
                  <a:cxn ang="0">
                    <a:pos x="55" y="107"/>
                  </a:cxn>
                  <a:cxn ang="0">
                    <a:pos x="62" y="105"/>
                  </a:cxn>
                  <a:cxn ang="0">
                    <a:pos x="69" y="105"/>
                  </a:cxn>
                  <a:cxn ang="0">
                    <a:pos x="74" y="103"/>
                  </a:cxn>
                  <a:cxn ang="0">
                    <a:pos x="79" y="103"/>
                  </a:cxn>
                  <a:cxn ang="0">
                    <a:pos x="86" y="100"/>
                  </a:cxn>
                  <a:cxn ang="0">
                    <a:pos x="91" y="98"/>
                  </a:cxn>
                  <a:cxn ang="0">
                    <a:pos x="93" y="98"/>
                  </a:cxn>
                  <a:cxn ang="0">
                    <a:pos x="93" y="60"/>
                  </a:cxn>
                  <a:cxn ang="0">
                    <a:pos x="96" y="47"/>
                  </a:cxn>
                  <a:cxn ang="0">
                    <a:pos x="96" y="23"/>
                  </a:cxn>
                  <a:cxn ang="0">
                    <a:pos x="98" y="11"/>
                  </a:cxn>
                  <a:cxn ang="0">
                    <a:pos x="98" y="0"/>
                  </a:cxn>
                  <a:cxn ang="0">
                    <a:pos x="81" y="0"/>
                  </a:cxn>
                  <a:cxn ang="0">
                    <a:pos x="76" y="2"/>
                  </a:cxn>
                  <a:cxn ang="0">
                    <a:pos x="64" y="2"/>
                  </a:cxn>
                  <a:cxn ang="0">
                    <a:pos x="57" y="4"/>
                  </a:cxn>
                  <a:cxn ang="0">
                    <a:pos x="50" y="4"/>
                  </a:cxn>
                  <a:cxn ang="0">
                    <a:pos x="45" y="7"/>
                  </a:cxn>
                  <a:cxn ang="0">
                    <a:pos x="38" y="7"/>
                  </a:cxn>
                  <a:cxn ang="0">
                    <a:pos x="33" y="9"/>
                  </a:cxn>
                  <a:cxn ang="0">
                    <a:pos x="26" y="11"/>
                  </a:cxn>
                  <a:cxn ang="0">
                    <a:pos x="21" y="11"/>
                  </a:cxn>
                  <a:cxn ang="0">
                    <a:pos x="14" y="14"/>
                  </a:cxn>
                  <a:cxn ang="0">
                    <a:pos x="9" y="16"/>
                  </a:cxn>
                  <a:cxn ang="0">
                    <a:pos x="4" y="16"/>
                  </a:cxn>
                  <a:cxn ang="0">
                    <a:pos x="2" y="28"/>
                  </a:cxn>
                  <a:cxn ang="0">
                    <a:pos x="2" y="40"/>
                  </a:cxn>
                  <a:cxn ang="0">
                    <a:pos x="0" y="52"/>
                  </a:cxn>
                  <a:cxn ang="0">
                    <a:pos x="0" y="74"/>
                  </a:cxn>
                  <a:cxn ang="0">
                    <a:pos x="2" y="86"/>
                  </a:cxn>
                  <a:cxn ang="0">
                    <a:pos x="2" y="98"/>
                  </a:cxn>
                  <a:cxn ang="0">
                    <a:pos x="4" y="107"/>
                  </a:cxn>
                  <a:cxn ang="0">
                    <a:pos x="9" y="110"/>
                  </a:cxn>
                  <a:cxn ang="0">
                    <a:pos x="43" y="110"/>
                  </a:cxn>
                </a:cxnLst>
                <a:rect l="0" t="0" r="r" b="b"/>
                <a:pathLst>
                  <a:path w="98" h="110">
                    <a:moveTo>
                      <a:pt x="43" y="110"/>
                    </a:moveTo>
                    <a:lnTo>
                      <a:pt x="50" y="107"/>
                    </a:lnTo>
                    <a:lnTo>
                      <a:pt x="55" y="107"/>
                    </a:lnTo>
                    <a:lnTo>
                      <a:pt x="62" y="105"/>
                    </a:lnTo>
                    <a:lnTo>
                      <a:pt x="69" y="105"/>
                    </a:lnTo>
                    <a:lnTo>
                      <a:pt x="74" y="103"/>
                    </a:lnTo>
                    <a:lnTo>
                      <a:pt x="79" y="103"/>
                    </a:lnTo>
                    <a:lnTo>
                      <a:pt x="86" y="100"/>
                    </a:lnTo>
                    <a:lnTo>
                      <a:pt x="91" y="98"/>
                    </a:lnTo>
                    <a:lnTo>
                      <a:pt x="93" y="98"/>
                    </a:lnTo>
                    <a:lnTo>
                      <a:pt x="93" y="60"/>
                    </a:lnTo>
                    <a:lnTo>
                      <a:pt x="96" y="47"/>
                    </a:lnTo>
                    <a:lnTo>
                      <a:pt x="96" y="23"/>
                    </a:lnTo>
                    <a:lnTo>
                      <a:pt x="98" y="11"/>
                    </a:lnTo>
                    <a:lnTo>
                      <a:pt x="98" y="0"/>
                    </a:lnTo>
                    <a:lnTo>
                      <a:pt x="81" y="0"/>
                    </a:lnTo>
                    <a:lnTo>
                      <a:pt x="76" y="2"/>
                    </a:lnTo>
                    <a:lnTo>
                      <a:pt x="64" y="2"/>
                    </a:lnTo>
                    <a:lnTo>
                      <a:pt x="57" y="4"/>
                    </a:lnTo>
                    <a:lnTo>
                      <a:pt x="50" y="4"/>
                    </a:lnTo>
                    <a:lnTo>
                      <a:pt x="45" y="7"/>
                    </a:lnTo>
                    <a:lnTo>
                      <a:pt x="38" y="7"/>
                    </a:lnTo>
                    <a:lnTo>
                      <a:pt x="33" y="9"/>
                    </a:lnTo>
                    <a:lnTo>
                      <a:pt x="26" y="11"/>
                    </a:lnTo>
                    <a:lnTo>
                      <a:pt x="21" y="11"/>
                    </a:lnTo>
                    <a:lnTo>
                      <a:pt x="14" y="14"/>
                    </a:lnTo>
                    <a:lnTo>
                      <a:pt x="9" y="16"/>
                    </a:lnTo>
                    <a:lnTo>
                      <a:pt x="4" y="16"/>
                    </a:lnTo>
                    <a:lnTo>
                      <a:pt x="2" y="28"/>
                    </a:lnTo>
                    <a:lnTo>
                      <a:pt x="2" y="40"/>
                    </a:lnTo>
                    <a:lnTo>
                      <a:pt x="0" y="52"/>
                    </a:lnTo>
                    <a:lnTo>
                      <a:pt x="0" y="74"/>
                    </a:lnTo>
                    <a:lnTo>
                      <a:pt x="2" y="86"/>
                    </a:lnTo>
                    <a:lnTo>
                      <a:pt x="2" y="98"/>
                    </a:lnTo>
                    <a:lnTo>
                      <a:pt x="4" y="107"/>
                    </a:lnTo>
                    <a:lnTo>
                      <a:pt x="9" y="110"/>
                    </a:lnTo>
                    <a:lnTo>
                      <a:pt x="43" y="11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8" name="Freeform 6184"/>
              <p:cNvSpPr>
                <a:spLocks/>
              </p:cNvSpPr>
              <p:nvPr/>
            </p:nvSpPr>
            <p:spPr bwMode="auto">
              <a:xfrm>
                <a:off x="9748" y="8714"/>
                <a:ext cx="94" cy="106"/>
              </a:xfrm>
              <a:custGeom>
                <a:avLst/>
                <a:gdLst/>
                <a:ahLst/>
                <a:cxnLst>
                  <a:cxn ang="0">
                    <a:pos x="23" y="11"/>
                  </a:cxn>
                  <a:cxn ang="0">
                    <a:pos x="16" y="11"/>
                  </a:cxn>
                  <a:cxn ang="0">
                    <a:pos x="7" y="16"/>
                  </a:cxn>
                  <a:cxn ang="0">
                    <a:pos x="2" y="16"/>
                  </a:cxn>
                  <a:cxn ang="0">
                    <a:pos x="0" y="40"/>
                  </a:cxn>
                  <a:cxn ang="0">
                    <a:pos x="0" y="81"/>
                  </a:cxn>
                  <a:cxn ang="0">
                    <a:pos x="2" y="103"/>
                  </a:cxn>
                  <a:cxn ang="0">
                    <a:pos x="7" y="105"/>
                  </a:cxn>
                  <a:cxn ang="0">
                    <a:pos x="26" y="105"/>
                  </a:cxn>
                  <a:cxn ang="0">
                    <a:pos x="33" y="103"/>
                  </a:cxn>
                  <a:cxn ang="0">
                    <a:pos x="45" y="103"/>
                  </a:cxn>
                  <a:cxn ang="0">
                    <a:pos x="52" y="100"/>
                  </a:cxn>
                  <a:cxn ang="0">
                    <a:pos x="57" y="98"/>
                  </a:cxn>
                  <a:cxn ang="0">
                    <a:pos x="64" y="98"/>
                  </a:cxn>
                  <a:cxn ang="0">
                    <a:pos x="69" y="95"/>
                  </a:cxn>
                  <a:cxn ang="0">
                    <a:pos x="74" y="95"/>
                  </a:cxn>
                  <a:cxn ang="0">
                    <a:pos x="79" y="93"/>
                  </a:cxn>
                  <a:cxn ang="0">
                    <a:pos x="83" y="93"/>
                  </a:cxn>
                  <a:cxn ang="0">
                    <a:pos x="88" y="91"/>
                  </a:cxn>
                  <a:cxn ang="0">
                    <a:pos x="88" y="45"/>
                  </a:cxn>
                  <a:cxn ang="0">
                    <a:pos x="91" y="35"/>
                  </a:cxn>
                  <a:cxn ang="0">
                    <a:pos x="91" y="23"/>
                  </a:cxn>
                  <a:cxn ang="0">
                    <a:pos x="93" y="11"/>
                  </a:cxn>
                  <a:cxn ang="0">
                    <a:pos x="93" y="0"/>
                  </a:cxn>
                  <a:cxn ang="0">
                    <a:pos x="83" y="0"/>
                  </a:cxn>
                  <a:cxn ang="0">
                    <a:pos x="76" y="2"/>
                  </a:cxn>
                  <a:cxn ang="0">
                    <a:pos x="67" y="2"/>
                  </a:cxn>
                  <a:cxn ang="0">
                    <a:pos x="60" y="4"/>
                  </a:cxn>
                  <a:cxn ang="0">
                    <a:pos x="47" y="4"/>
                  </a:cxn>
                  <a:cxn ang="0">
                    <a:pos x="40" y="7"/>
                  </a:cxn>
                  <a:cxn ang="0">
                    <a:pos x="36" y="9"/>
                  </a:cxn>
                  <a:cxn ang="0">
                    <a:pos x="28" y="9"/>
                  </a:cxn>
                  <a:cxn ang="0">
                    <a:pos x="23" y="11"/>
                  </a:cxn>
                </a:cxnLst>
                <a:rect l="0" t="0" r="r" b="b"/>
                <a:pathLst>
                  <a:path w="94" h="106">
                    <a:moveTo>
                      <a:pt x="23" y="11"/>
                    </a:moveTo>
                    <a:lnTo>
                      <a:pt x="16" y="11"/>
                    </a:lnTo>
                    <a:lnTo>
                      <a:pt x="7" y="16"/>
                    </a:lnTo>
                    <a:lnTo>
                      <a:pt x="2" y="16"/>
                    </a:lnTo>
                    <a:lnTo>
                      <a:pt x="0" y="40"/>
                    </a:lnTo>
                    <a:lnTo>
                      <a:pt x="0" y="81"/>
                    </a:lnTo>
                    <a:lnTo>
                      <a:pt x="2" y="103"/>
                    </a:lnTo>
                    <a:lnTo>
                      <a:pt x="7" y="105"/>
                    </a:lnTo>
                    <a:lnTo>
                      <a:pt x="26" y="105"/>
                    </a:lnTo>
                    <a:lnTo>
                      <a:pt x="33" y="103"/>
                    </a:lnTo>
                    <a:lnTo>
                      <a:pt x="45" y="103"/>
                    </a:lnTo>
                    <a:lnTo>
                      <a:pt x="52" y="100"/>
                    </a:lnTo>
                    <a:lnTo>
                      <a:pt x="57" y="98"/>
                    </a:lnTo>
                    <a:lnTo>
                      <a:pt x="64" y="98"/>
                    </a:lnTo>
                    <a:lnTo>
                      <a:pt x="69" y="95"/>
                    </a:lnTo>
                    <a:lnTo>
                      <a:pt x="74" y="95"/>
                    </a:lnTo>
                    <a:lnTo>
                      <a:pt x="79" y="93"/>
                    </a:lnTo>
                    <a:lnTo>
                      <a:pt x="83" y="93"/>
                    </a:lnTo>
                    <a:lnTo>
                      <a:pt x="88" y="91"/>
                    </a:lnTo>
                    <a:lnTo>
                      <a:pt x="88" y="45"/>
                    </a:lnTo>
                    <a:lnTo>
                      <a:pt x="91" y="35"/>
                    </a:lnTo>
                    <a:lnTo>
                      <a:pt x="91" y="23"/>
                    </a:lnTo>
                    <a:lnTo>
                      <a:pt x="93" y="11"/>
                    </a:lnTo>
                    <a:lnTo>
                      <a:pt x="93" y="0"/>
                    </a:lnTo>
                    <a:lnTo>
                      <a:pt x="83" y="0"/>
                    </a:lnTo>
                    <a:lnTo>
                      <a:pt x="76" y="2"/>
                    </a:lnTo>
                    <a:lnTo>
                      <a:pt x="67" y="2"/>
                    </a:lnTo>
                    <a:lnTo>
                      <a:pt x="60" y="4"/>
                    </a:lnTo>
                    <a:lnTo>
                      <a:pt x="47" y="4"/>
                    </a:lnTo>
                    <a:lnTo>
                      <a:pt x="40" y="7"/>
                    </a:lnTo>
                    <a:lnTo>
                      <a:pt x="36" y="9"/>
                    </a:lnTo>
                    <a:lnTo>
                      <a:pt x="28" y="9"/>
                    </a:lnTo>
                    <a:lnTo>
                      <a:pt x="23" y="11"/>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9" name="Freeform 6185"/>
              <p:cNvSpPr>
                <a:spLocks/>
              </p:cNvSpPr>
              <p:nvPr/>
            </p:nvSpPr>
            <p:spPr bwMode="auto">
              <a:xfrm>
                <a:off x="9748" y="8714"/>
                <a:ext cx="92" cy="101"/>
              </a:xfrm>
              <a:custGeom>
                <a:avLst/>
                <a:gdLst/>
                <a:ahLst/>
                <a:cxnLst>
                  <a:cxn ang="0">
                    <a:pos x="16" y="11"/>
                  </a:cxn>
                  <a:cxn ang="0">
                    <a:pos x="7" y="16"/>
                  </a:cxn>
                  <a:cxn ang="0">
                    <a:pos x="2" y="16"/>
                  </a:cxn>
                  <a:cxn ang="0">
                    <a:pos x="0" y="38"/>
                  </a:cxn>
                  <a:cxn ang="0">
                    <a:pos x="0" y="79"/>
                  </a:cxn>
                  <a:cxn ang="0">
                    <a:pos x="2" y="98"/>
                  </a:cxn>
                  <a:cxn ang="0">
                    <a:pos x="9" y="98"/>
                  </a:cxn>
                  <a:cxn ang="0">
                    <a:pos x="14" y="100"/>
                  </a:cxn>
                  <a:cxn ang="0">
                    <a:pos x="21" y="98"/>
                  </a:cxn>
                  <a:cxn ang="0">
                    <a:pos x="38" y="98"/>
                  </a:cxn>
                  <a:cxn ang="0">
                    <a:pos x="43" y="95"/>
                  </a:cxn>
                  <a:cxn ang="0">
                    <a:pos x="50" y="93"/>
                  </a:cxn>
                  <a:cxn ang="0">
                    <a:pos x="55" y="93"/>
                  </a:cxn>
                  <a:cxn ang="0">
                    <a:pos x="62" y="91"/>
                  </a:cxn>
                  <a:cxn ang="0">
                    <a:pos x="67" y="91"/>
                  </a:cxn>
                  <a:cxn ang="0">
                    <a:pos x="76" y="86"/>
                  </a:cxn>
                  <a:cxn ang="0">
                    <a:pos x="81" y="86"/>
                  </a:cxn>
                  <a:cxn ang="0">
                    <a:pos x="86" y="83"/>
                  </a:cxn>
                  <a:cxn ang="0">
                    <a:pos x="83" y="74"/>
                  </a:cxn>
                  <a:cxn ang="0">
                    <a:pos x="86" y="62"/>
                  </a:cxn>
                  <a:cxn ang="0">
                    <a:pos x="86" y="33"/>
                  </a:cxn>
                  <a:cxn ang="0">
                    <a:pos x="88" y="21"/>
                  </a:cxn>
                  <a:cxn ang="0">
                    <a:pos x="88" y="11"/>
                  </a:cxn>
                  <a:cxn ang="0">
                    <a:pos x="91" y="0"/>
                  </a:cxn>
                  <a:cxn ang="0">
                    <a:pos x="81" y="0"/>
                  </a:cxn>
                  <a:cxn ang="0">
                    <a:pos x="76" y="2"/>
                  </a:cxn>
                  <a:cxn ang="0">
                    <a:pos x="64" y="2"/>
                  </a:cxn>
                  <a:cxn ang="0">
                    <a:pos x="57" y="4"/>
                  </a:cxn>
                  <a:cxn ang="0">
                    <a:pos x="52" y="4"/>
                  </a:cxn>
                  <a:cxn ang="0">
                    <a:pos x="45" y="7"/>
                  </a:cxn>
                  <a:cxn ang="0">
                    <a:pos x="40" y="7"/>
                  </a:cxn>
                  <a:cxn ang="0">
                    <a:pos x="33" y="9"/>
                  </a:cxn>
                  <a:cxn ang="0">
                    <a:pos x="28" y="9"/>
                  </a:cxn>
                  <a:cxn ang="0">
                    <a:pos x="21" y="11"/>
                  </a:cxn>
                  <a:cxn ang="0">
                    <a:pos x="16" y="11"/>
                  </a:cxn>
                </a:cxnLst>
                <a:rect l="0" t="0" r="r" b="b"/>
                <a:pathLst>
                  <a:path w="92" h="101">
                    <a:moveTo>
                      <a:pt x="16" y="11"/>
                    </a:moveTo>
                    <a:lnTo>
                      <a:pt x="7" y="16"/>
                    </a:lnTo>
                    <a:lnTo>
                      <a:pt x="2" y="16"/>
                    </a:lnTo>
                    <a:lnTo>
                      <a:pt x="0" y="38"/>
                    </a:lnTo>
                    <a:lnTo>
                      <a:pt x="0" y="79"/>
                    </a:lnTo>
                    <a:lnTo>
                      <a:pt x="2" y="98"/>
                    </a:lnTo>
                    <a:lnTo>
                      <a:pt x="9" y="98"/>
                    </a:lnTo>
                    <a:lnTo>
                      <a:pt x="14" y="100"/>
                    </a:lnTo>
                    <a:lnTo>
                      <a:pt x="21" y="98"/>
                    </a:lnTo>
                    <a:lnTo>
                      <a:pt x="38" y="98"/>
                    </a:lnTo>
                    <a:lnTo>
                      <a:pt x="43" y="95"/>
                    </a:lnTo>
                    <a:lnTo>
                      <a:pt x="50" y="93"/>
                    </a:lnTo>
                    <a:lnTo>
                      <a:pt x="55" y="93"/>
                    </a:lnTo>
                    <a:lnTo>
                      <a:pt x="62" y="91"/>
                    </a:lnTo>
                    <a:lnTo>
                      <a:pt x="67" y="91"/>
                    </a:lnTo>
                    <a:lnTo>
                      <a:pt x="76" y="86"/>
                    </a:lnTo>
                    <a:lnTo>
                      <a:pt x="81" y="86"/>
                    </a:lnTo>
                    <a:lnTo>
                      <a:pt x="86" y="83"/>
                    </a:lnTo>
                    <a:lnTo>
                      <a:pt x="83" y="74"/>
                    </a:lnTo>
                    <a:lnTo>
                      <a:pt x="86" y="62"/>
                    </a:lnTo>
                    <a:lnTo>
                      <a:pt x="86" y="33"/>
                    </a:lnTo>
                    <a:lnTo>
                      <a:pt x="88" y="21"/>
                    </a:lnTo>
                    <a:lnTo>
                      <a:pt x="88" y="11"/>
                    </a:lnTo>
                    <a:lnTo>
                      <a:pt x="91" y="0"/>
                    </a:lnTo>
                    <a:lnTo>
                      <a:pt x="81" y="0"/>
                    </a:lnTo>
                    <a:lnTo>
                      <a:pt x="76" y="2"/>
                    </a:lnTo>
                    <a:lnTo>
                      <a:pt x="64" y="2"/>
                    </a:lnTo>
                    <a:lnTo>
                      <a:pt x="57" y="4"/>
                    </a:lnTo>
                    <a:lnTo>
                      <a:pt x="52" y="4"/>
                    </a:lnTo>
                    <a:lnTo>
                      <a:pt x="45" y="7"/>
                    </a:lnTo>
                    <a:lnTo>
                      <a:pt x="40" y="7"/>
                    </a:lnTo>
                    <a:lnTo>
                      <a:pt x="33" y="9"/>
                    </a:lnTo>
                    <a:lnTo>
                      <a:pt x="28" y="9"/>
                    </a:lnTo>
                    <a:lnTo>
                      <a:pt x="21" y="11"/>
                    </a:lnTo>
                    <a:lnTo>
                      <a:pt x="16" y="11"/>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0" name="Freeform 6186"/>
              <p:cNvSpPr>
                <a:spLocks/>
              </p:cNvSpPr>
              <p:nvPr/>
            </p:nvSpPr>
            <p:spPr bwMode="auto">
              <a:xfrm>
                <a:off x="9748" y="8714"/>
                <a:ext cx="87" cy="94"/>
              </a:xfrm>
              <a:custGeom>
                <a:avLst/>
                <a:gdLst/>
                <a:ahLst/>
                <a:cxnLst>
                  <a:cxn ang="0">
                    <a:pos x="26" y="93"/>
                  </a:cxn>
                  <a:cxn ang="0">
                    <a:pos x="31" y="91"/>
                  </a:cxn>
                  <a:cxn ang="0">
                    <a:pos x="36" y="91"/>
                  </a:cxn>
                  <a:cxn ang="0">
                    <a:pos x="43" y="88"/>
                  </a:cxn>
                  <a:cxn ang="0">
                    <a:pos x="47" y="88"/>
                  </a:cxn>
                  <a:cxn ang="0">
                    <a:pos x="52" y="86"/>
                  </a:cxn>
                  <a:cxn ang="0">
                    <a:pos x="60" y="83"/>
                  </a:cxn>
                  <a:cxn ang="0">
                    <a:pos x="64" y="83"/>
                  </a:cxn>
                  <a:cxn ang="0">
                    <a:pos x="69" y="81"/>
                  </a:cxn>
                  <a:cxn ang="0">
                    <a:pos x="74" y="81"/>
                  </a:cxn>
                  <a:cxn ang="0">
                    <a:pos x="79" y="79"/>
                  </a:cxn>
                  <a:cxn ang="0">
                    <a:pos x="81" y="79"/>
                  </a:cxn>
                  <a:cxn ang="0">
                    <a:pos x="81" y="47"/>
                  </a:cxn>
                  <a:cxn ang="0">
                    <a:pos x="83" y="38"/>
                  </a:cxn>
                  <a:cxn ang="0">
                    <a:pos x="83" y="31"/>
                  </a:cxn>
                  <a:cxn ang="0">
                    <a:pos x="86" y="21"/>
                  </a:cxn>
                  <a:cxn ang="0">
                    <a:pos x="86" y="0"/>
                  </a:cxn>
                  <a:cxn ang="0">
                    <a:pos x="83" y="0"/>
                  </a:cxn>
                  <a:cxn ang="0">
                    <a:pos x="79" y="2"/>
                  </a:cxn>
                  <a:cxn ang="0">
                    <a:pos x="67" y="2"/>
                  </a:cxn>
                  <a:cxn ang="0">
                    <a:pos x="62" y="4"/>
                  </a:cxn>
                  <a:cxn ang="0">
                    <a:pos x="50" y="4"/>
                  </a:cxn>
                  <a:cxn ang="0">
                    <a:pos x="45" y="7"/>
                  </a:cxn>
                  <a:cxn ang="0">
                    <a:pos x="38" y="7"/>
                  </a:cxn>
                  <a:cxn ang="0">
                    <a:pos x="33" y="9"/>
                  </a:cxn>
                  <a:cxn ang="0">
                    <a:pos x="26" y="9"/>
                  </a:cxn>
                  <a:cxn ang="0">
                    <a:pos x="16" y="14"/>
                  </a:cxn>
                  <a:cxn ang="0">
                    <a:pos x="12" y="14"/>
                  </a:cxn>
                  <a:cxn ang="0">
                    <a:pos x="7" y="16"/>
                  </a:cxn>
                  <a:cxn ang="0">
                    <a:pos x="2" y="16"/>
                  </a:cxn>
                  <a:cxn ang="0">
                    <a:pos x="0" y="35"/>
                  </a:cxn>
                  <a:cxn ang="0">
                    <a:pos x="0" y="74"/>
                  </a:cxn>
                  <a:cxn ang="0">
                    <a:pos x="2" y="93"/>
                  </a:cxn>
                  <a:cxn ang="0">
                    <a:pos x="26" y="93"/>
                  </a:cxn>
                </a:cxnLst>
                <a:rect l="0" t="0" r="r" b="b"/>
                <a:pathLst>
                  <a:path w="87" h="94">
                    <a:moveTo>
                      <a:pt x="26" y="93"/>
                    </a:moveTo>
                    <a:lnTo>
                      <a:pt x="31" y="91"/>
                    </a:lnTo>
                    <a:lnTo>
                      <a:pt x="36" y="91"/>
                    </a:lnTo>
                    <a:lnTo>
                      <a:pt x="43" y="88"/>
                    </a:lnTo>
                    <a:lnTo>
                      <a:pt x="47" y="88"/>
                    </a:lnTo>
                    <a:lnTo>
                      <a:pt x="52" y="86"/>
                    </a:lnTo>
                    <a:lnTo>
                      <a:pt x="60" y="83"/>
                    </a:lnTo>
                    <a:lnTo>
                      <a:pt x="64" y="83"/>
                    </a:lnTo>
                    <a:lnTo>
                      <a:pt x="69" y="81"/>
                    </a:lnTo>
                    <a:lnTo>
                      <a:pt x="74" y="81"/>
                    </a:lnTo>
                    <a:lnTo>
                      <a:pt x="79" y="79"/>
                    </a:lnTo>
                    <a:lnTo>
                      <a:pt x="81" y="79"/>
                    </a:lnTo>
                    <a:lnTo>
                      <a:pt x="81" y="47"/>
                    </a:lnTo>
                    <a:lnTo>
                      <a:pt x="83" y="38"/>
                    </a:lnTo>
                    <a:lnTo>
                      <a:pt x="83" y="31"/>
                    </a:lnTo>
                    <a:lnTo>
                      <a:pt x="86" y="21"/>
                    </a:lnTo>
                    <a:lnTo>
                      <a:pt x="86" y="0"/>
                    </a:lnTo>
                    <a:lnTo>
                      <a:pt x="83" y="0"/>
                    </a:lnTo>
                    <a:lnTo>
                      <a:pt x="79" y="2"/>
                    </a:lnTo>
                    <a:lnTo>
                      <a:pt x="67" y="2"/>
                    </a:lnTo>
                    <a:lnTo>
                      <a:pt x="62" y="4"/>
                    </a:lnTo>
                    <a:lnTo>
                      <a:pt x="50" y="4"/>
                    </a:lnTo>
                    <a:lnTo>
                      <a:pt x="45" y="7"/>
                    </a:lnTo>
                    <a:lnTo>
                      <a:pt x="38" y="7"/>
                    </a:lnTo>
                    <a:lnTo>
                      <a:pt x="33" y="9"/>
                    </a:lnTo>
                    <a:lnTo>
                      <a:pt x="26" y="9"/>
                    </a:lnTo>
                    <a:lnTo>
                      <a:pt x="16" y="14"/>
                    </a:lnTo>
                    <a:lnTo>
                      <a:pt x="12" y="14"/>
                    </a:lnTo>
                    <a:lnTo>
                      <a:pt x="7" y="16"/>
                    </a:lnTo>
                    <a:lnTo>
                      <a:pt x="2" y="16"/>
                    </a:lnTo>
                    <a:lnTo>
                      <a:pt x="0" y="35"/>
                    </a:lnTo>
                    <a:lnTo>
                      <a:pt x="0" y="74"/>
                    </a:lnTo>
                    <a:lnTo>
                      <a:pt x="2" y="93"/>
                    </a:lnTo>
                    <a:lnTo>
                      <a:pt x="26" y="93"/>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1" name="Freeform 6187"/>
              <p:cNvSpPr>
                <a:spLocks/>
              </p:cNvSpPr>
              <p:nvPr/>
            </p:nvSpPr>
            <p:spPr bwMode="auto">
              <a:xfrm>
                <a:off x="9748" y="8716"/>
                <a:ext cx="84" cy="87"/>
              </a:xfrm>
              <a:custGeom>
                <a:avLst/>
                <a:gdLst/>
                <a:ahLst/>
                <a:cxnLst>
                  <a:cxn ang="0">
                    <a:pos x="2" y="84"/>
                  </a:cxn>
                  <a:cxn ang="0">
                    <a:pos x="7" y="86"/>
                  </a:cxn>
                  <a:cxn ang="0">
                    <a:pos x="19" y="86"/>
                  </a:cxn>
                  <a:cxn ang="0">
                    <a:pos x="23" y="84"/>
                  </a:cxn>
                  <a:cxn ang="0">
                    <a:pos x="28" y="84"/>
                  </a:cxn>
                  <a:cxn ang="0">
                    <a:pos x="36" y="81"/>
                  </a:cxn>
                  <a:cxn ang="0">
                    <a:pos x="40" y="81"/>
                  </a:cxn>
                  <a:cxn ang="0">
                    <a:pos x="45" y="79"/>
                  </a:cxn>
                  <a:cxn ang="0">
                    <a:pos x="50" y="76"/>
                  </a:cxn>
                  <a:cxn ang="0">
                    <a:pos x="57" y="76"/>
                  </a:cxn>
                  <a:cxn ang="0">
                    <a:pos x="67" y="72"/>
                  </a:cxn>
                  <a:cxn ang="0">
                    <a:pos x="72" y="72"/>
                  </a:cxn>
                  <a:cxn ang="0">
                    <a:pos x="74" y="69"/>
                  </a:cxn>
                  <a:cxn ang="0">
                    <a:pos x="79" y="69"/>
                  </a:cxn>
                  <a:cxn ang="0">
                    <a:pos x="79" y="43"/>
                  </a:cxn>
                  <a:cxn ang="0">
                    <a:pos x="81" y="33"/>
                  </a:cxn>
                  <a:cxn ang="0">
                    <a:pos x="81" y="16"/>
                  </a:cxn>
                  <a:cxn ang="0">
                    <a:pos x="83" y="9"/>
                  </a:cxn>
                  <a:cxn ang="0">
                    <a:pos x="83" y="0"/>
                  </a:cxn>
                  <a:cxn ang="0">
                    <a:pos x="64" y="0"/>
                  </a:cxn>
                  <a:cxn ang="0">
                    <a:pos x="60" y="2"/>
                  </a:cxn>
                  <a:cxn ang="0">
                    <a:pos x="47" y="2"/>
                  </a:cxn>
                  <a:cxn ang="0">
                    <a:pos x="43" y="4"/>
                  </a:cxn>
                  <a:cxn ang="0">
                    <a:pos x="38" y="7"/>
                  </a:cxn>
                  <a:cxn ang="0">
                    <a:pos x="31" y="7"/>
                  </a:cxn>
                  <a:cxn ang="0">
                    <a:pos x="26" y="9"/>
                  </a:cxn>
                  <a:cxn ang="0">
                    <a:pos x="21" y="9"/>
                  </a:cxn>
                  <a:cxn ang="0">
                    <a:pos x="16" y="12"/>
                  </a:cxn>
                  <a:cxn ang="0">
                    <a:pos x="12" y="12"/>
                  </a:cxn>
                  <a:cxn ang="0">
                    <a:pos x="7" y="14"/>
                  </a:cxn>
                  <a:cxn ang="0">
                    <a:pos x="2" y="14"/>
                  </a:cxn>
                  <a:cxn ang="0">
                    <a:pos x="0" y="33"/>
                  </a:cxn>
                  <a:cxn ang="0">
                    <a:pos x="0" y="67"/>
                  </a:cxn>
                  <a:cxn ang="0">
                    <a:pos x="2" y="84"/>
                  </a:cxn>
                </a:cxnLst>
                <a:rect l="0" t="0" r="r" b="b"/>
                <a:pathLst>
                  <a:path w="84" h="87">
                    <a:moveTo>
                      <a:pt x="2" y="84"/>
                    </a:moveTo>
                    <a:lnTo>
                      <a:pt x="7" y="86"/>
                    </a:lnTo>
                    <a:lnTo>
                      <a:pt x="19" y="86"/>
                    </a:lnTo>
                    <a:lnTo>
                      <a:pt x="23" y="84"/>
                    </a:lnTo>
                    <a:lnTo>
                      <a:pt x="28" y="84"/>
                    </a:lnTo>
                    <a:lnTo>
                      <a:pt x="36" y="81"/>
                    </a:lnTo>
                    <a:lnTo>
                      <a:pt x="40" y="81"/>
                    </a:lnTo>
                    <a:lnTo>
                      <a:pt x="45" y="79"/>
                    </a:lnTo>
                    <a:lnTo>
                      <a:pt x="50" y="76"/>
                    </a:lnTo>
                    <a:lnTo>
                      <a:pt x="57" y="76"/>
                    </a:lnTo>
                    <a:lnTo>
                      <a:pt x="67" y="72"/>
                    </a:lnTo>
                    <a:lnTo>
                      <a:pt x="72" y="72"/>
                    </a:lnTo>
                    <a:lnTo>
                      <a:pt x="74" y="69"/>
                    </a:lnTo>
                    <a:lnTo>
                      <a:pt x="79" y="69"/>
                    </a:lnTo>
                    <a:lnTo>
                      <a:pt x="79" y="43"/>
                    </a:lnTo>
                    <a:lnTo>
                      <a:pt x="81" y="33"/>
                    </a:lnTo>
                    <a:lnTo>
                      <a:pt x="81" y="16"/>
                    </a:lnTo>
                    <a:lnTo>
                      <a:pt x="83" y="9"/>
                    </a:lnTo>
                    <a:lnTo>
                      <a:pt x="83" y="0"/>
                    </a:lnTo>
                    <a:lnTo>
                      <a:pt x="64" y="0"/>
                    </a:lnTo>
                    <a:lnTo>
                      <a:pt x="60" y="2"/>
                    </a:lnTo>
                    <a:lnTo>
                      <a:pt x="47" y="2"/>
                    </a:lnTo>
                    <a:lnTo>
                      <a:pt x="43" y="4"/>
                    </a:lnTo>
                    <a:lnTo>
                      <a:pt x="38" y="7"/>
                    </a:lnTo>
                    <a:lnTo>
                      <a:pt x="31" y="7"/>
                    </a:lnTo>
                    <a:lnTo>
                      <a:pt x="26" y="9"/>
                    </a:lnTo>
                    <a:lnTo>
                      <a:pt x="21" y="9"/>
                    </a:lnTo>
                    <a:lnTo>
                      <a:pt x="16" y="12"/>
                    </a:lnTo>
                    <a:lnTo>
                      <a:pt x="12" y="12"/>
                    </a:lnTo>
                    <a:lnTo>
                      <a:pt x="7" y="14"/>
                    </a:lnTo>
                    <a:lnTo>
                      <a:pt x="2" y="14"/>
                    </a:lnTo>
                    <a:lnTo>
                      <a:pt x="0" y="33"/>
                    </a:lnTo>
                    <a:lnTo>
                      <a:pt x="0" y="67"/>
                    </a:lnTo>
                    <a:lnTo>
                      <a:pt x="2" y="84"/>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2" name="Freeform 6188"/>
              <p:cNvSpPr>
                <a:spLocks/>
              </p:cNvSpPr>
              <p:nvPr/>
            </p:nvSpPr>
            <p:spPr bwMode="auto">
              <a:xfrm>
                <a:off x="9751" y="8724"/>
                <a:ext cx="125" cy="24"/>
              </a:xfrm>
              <a:custGeom>
                <a:avLst/>
                <a:gdLst/>
                <a:ahLst/>
                <a:cxnLst>
                  <a:cxn ang="0">
                    <a:pos x="112" y="7"/>
                  </a:cxn>
                  <a:cxn ang="0">
                    <a:pos x="124" y="0"/>
                  </a:cxn>
                  <a:cxn ang="0">
                    <a:pos x="115" y="2"/>
                  </a:cxn>
                  <a:cxn ang="0">
                    <a:pos x="91" y="4"/>
                  </a:cxn>
                  <a:cxn ang="0">
                    <a:pos x="33" y="14"/>
                  </a:cxn>
                  <a:cxn ang="0">
                    <a:pos x="0" y="19"/>
                  </a:cxn>
                  <a:cxn ang="0">
                    <a:pos x="7" y="23"/>
                  </a:cxn>
                  <a:cxn ang="0">
                    <a:pos x="112" y="7"/>
                  </a:cxn>
                </a:cxnLst>
                <a:rect l="0" t="0" r="r" b="b"/>
                <a:pathLst>
                  <a:path w="125" h="24">
                    <a:moveTo>
                      <a:pt x="112" y="7"/>
                    </a:moveTo>
                    <a:lnTo>
                      <a:pt x="124" y="0"/>
                    </a:lnTo>
                    <a:lnTo>
                      <a:pt x="115" y="2"/>
                    </a:lnTo>
                    <a:lnTo>
                      <a:pt x="91" y="4"/>
                    </a:lnTo>
                    <a:lnTo>
                      <a:pt x="33" y="14"/>
                    </a:lnTo>
                    <a:lnTo>
                      <a:pt x="0" y="19"/>
                    </a:lnTo>
                    <a:lnTo>
                      <a:pt x="7" y="23"/>
                    </a:lnTo>
                    <a:lnTo>
                      <a:pt x="112"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3" name="Freeform 6189"/>
              <p:cNvSpPr>
                <a:spLocks/>
              </p:cNvSpPr>
              <p:nvPr/>
            </p:nvSpPr>
            <p:spPr bwMode="auto">
              <a:xfrm>
                <a:off x="9753" y="8731"/>
                <a:ext cx="111" cy="127"/>
              </a:xfrm>
              <a:custGeom>
                <a:avLst/>
                <a:gdLst/>
                <a:ahLst/>
                <a:cxnLst>
                  <a:cxn ang="0">
                    <a:pos x="107" y="60"/>
                  </a:cxn>
                  <a:cxn ang="0">
                    <a:pos x="110" y="28"/>
                  </a:cxn>
                  <a:cxn ang="0">
                    <a:pos x="110" y="0"/>
                  </a:cxn>
                  <a:cxn ang="0">
                    <a:pos x="91" y="0"/>
                  </a:cxn>
                  <a:cxn ang="0">
                    <a:pos x="83" y="2"/>
                  </a:cxn>
                  <a:cxn ang="0">
                    <a:pos x="64" y="2"/>
                  </a:cxn>
                  <a:cxn ang="0">
                    <a:pos x="57" y="4"/>
                  </a:cxn>
                  <a:cxn ang="0">
                    <a:pos x="50" y="4"/>
                  </a:cxn>
                  <a:cxn ang="0">
                    <a:pos x="43" y="7"/>
                  </a:cxn>
                  <a:cxn ang="0">
                    <a:pos x="31" y="7"/>
                  </a:cxn>
                  <a:cxn ang="0">
                    <a:pos x="23" y="9"/>
                  </a:cxn>
                  <a:cxn ang="0">
                    <a:pos x="16" y="9"/>
                  </a:cxn>
                  <a:cxn ang="0">
                    <a:pos x="11" y="12"/>
                  </a:cxn>
                  <a:cxn ang="0">
                    <a:pos x="4" y="12"/>
                  </a:cxn>
                  <a:cxn ang="0">
                    <a:pos x="4" y="26"/>
                  </a:cxn>
                  <a:cxn ang="0">
                    <a:pos x="2" y="38"/>
                  </a:cxn>
                  <a:cxn ang="0">
                    <a:pos x="2" y="52"/>
                  </a:cxn>
                  <a:cxn ang="0">
                    <a:pos x="0" y="64"/>
                  </a:cxn>
                  <a:cxn ang="0">
                    <a:pos x="0" y="79"/>
                  </a:cxn>
                  <a:cxn ang="0">
                    <a:pos x="2" y="93"/>
                  </a:cxn>
                  <a:cxn ang="0">
                    <a:pos x="2" y="110"/>
                  </a:cxn>
                  <a:cxn ang="0">
                    <a:pos x="4" y="127"/>
                  </a:cxn>
                  <a:cxn ang="0">
                    <a:pos x="103" y="127"/>
                  </a:cxn>
                  <a:cxn ang="0">
                    <a:pos x="110" y="124"/>
                  </a:cxn>
                  <a:cxn ang="0">
                    <a:pos x="110" y="93"/>
                  </a:cxn>
                  <a:cxn ang="0">
                    <a:pos x="107" y="60"/>
                  </a:cxn>
                </a:cxnLst>
                <a:rect l="0" t="0" r="r" b="b"/>
                <a:pathLst>
                  <a:path w="111" h="127">
                    <a:moveTo>
                      <a:pt x="107" y="60"/>
                    </a:moveTo>
                    <a:lnTo>
                      <a:pt x="110" y="28"/>
                    </a:lnTo>
                    <a:lnTo>
                      <a:pt x="110" y="0"/>
                    </a:lnTo>
                    <a:lnTo>
                      <a:pt x="91" y="0"/>
                    </a:lnTo>
                    <a:lnTo>
                      <a:pt x="83" y="2"/>
                    </a:lnTo>
                    <a:lnTo>
                      <a:pt x="64" y="2"/>
                    </a:lnTo>
                    <a:lnTo>
                      <a:pt x="57" y="4"/>
                    </a:lnTo>
                    <a:lnTo>
                      <a:pt x="50" y="4"/>
                    </a:lnTo>
                    <a:lnTo>
                      <a:pt x="43" y="7"/>
                    </a:lnTo>
                    <a:lnTo>
                      <a:pt x="31" y="7"/>
                    </a:lnTo>
                    <a:lnTo>
                      <a:pt x="23" y="9"/>
                    </a:lnTo>
                    <a:lnTo>
                      <a:pt x="16" y="9"/>
                    </a:lnTo>
                    <a:lnTo>
                      <a:pt x="11" y="12"/>
                    </a:lnTo>
                    <a:lnTo>
                      <a:pt x="4" y="12"/>
                    </a:lnTo>
                    <a:lnTo>
                      <a:pt x="4" y="26"/>
                    </a:lnTo>
                    <a:lnTo>
                      <a:pt x="2" y="38"/>
                    </a:lnTo>
                    <a:lnTo>
                      <a:pt x="2" y="52"/>
                    </a:lnTo>
                    <a:lnTo>
                      <a:pt x="0" y="64"/>
                    </a:lnTo>
                    <a:lnTo>
                      <a:pt x="0" y="79"/>
                    </a:lnTo>
                    <a:lnTo>
                      <a:pt x="2" y="93"/>
                    </a:lnTo>
                    <a:lnTo>
                      <a:pt x="2" y="110"/>
                    </a:lnTo>
                    <a:lnTo>
                      <a:pt x="4" y="127"/>
                    </a:lnTo>
                    <a:lnTo>
                      <a:pt x="103" y="127"/>
                    </a:lnTo>
                    <a:lnTo>
                      <a:pt x="110" y="124"/>
                    </a:lnTo>
                    <a:lnTo>
                      <a:pt x="110" y="93"/>
                    </a:lnTo>
                    <a:lnTo>
                      <a:pt x="107" y="60"/>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4" name="Freeform 6190"/>
              <p:cNvSpPr>
                <a:spLocks/>
              </p:cNvSpPr>
              <p:nvPr/>
            </p:nvSpPr>
            <p:spPr bwMode="auto">
              <a:xfrm>
                <a:off x="9756" y="8733"/>
                <a:ext cx="105" cy="123"/>
              </a:xfrm>
              <a:custGeom>
                <a:avLst/>
                <a:gdLst/>
                <a:ahLst/>
                <a:cxnLst>
                  <a:cxn ang="0">
                    <a:pos x="4" y="11"/>
                  </a:cxn>
                  <a:cxn ang="0">
                    <a:pos x="2" y="23"/>
                  </a:cxn>
                  <a:cxn ang="0">
                    <a:pos x="2" y="38"/>
                  </a:cxn>
                  <a:cxn ang="0">
                    <a:pos x="0" y="50"/>
                  </a:cxn>
                  <a:cxn ang="0">
                    <a:pos x="0" y="91"/>
                  </a:cxn>
                  <a:cxn ang="0">
                    <a:pos x="4" y="120"/>
                  </a:cxn>
                  <a:cxn ang="0">
                    <a:pos x="9" y="122"/>
                  </a:cxn>
                  <a:cxn ang="0">
                    <a:pos x="91" y="122"/>
                  </a:cxn>
                  <a:cxn ang="0">
                    <a:pos x="98" y="120"/>
                  </a:cxn>
                  <a:cxn ang="0">
                    <a:pos x="105" y="120"/>
                  </a:cxn>
                  <a:cxn ang="0">
                    <a:pos x="103" y="88"/>
                  </a:cxn>
                  <a:cxn ang="0">
                    <a:pos x="103" y="28"/>
                  </a:cxn>
                  <a:cxn ang="0">
                    <a:pos x="105" y="0"/>
                  </a:cxn>
                  <a:cxn ang="0">
                    <a:pos x="86" y="0"/>
                  </a:cxn>
                  <a:cxn ang="0">
                    <a:pos x="79" y="2"/>
                  </a:cxn>
                  <a:cxn ang="0">
                    <a:pos x="60" y="2"/>
                  </a:cxn>
                  <a:cxn ang="0">
                    <a:pos x="55" y="4"/>
                  </a:cxn>
                  <a:cxn ang="0">
                    <a:pos x="40" y="4"/>
                  </a:cxn>
                  <a:cxn ang="0">
                    <a:pos x="36" y="7"/>
                  </a:cxn>
                  <a:cxn ang="0">
                    <a:pos x="28" y="7"/>
                  </a:cxn>
                  <a:cxn ang="0">
                    <a:pos x="23" y="9"/>
                  </a:cxn>
                  <a:cxn ang="0">
                    <a:pos x="16" y="9"/>
                  </a:cxn>
                  <a:cxn ang="0">
                    <a:pos x="9" y="11"/>
                  </a:cxn>
                  <a:cxn ang="0">
                    <a:pos x="4" y="11"/>
                  </a:cxn>
                </a:cxnLst>
                <a:rect l="0" t="0" r="r" b="b"/>
                <a:pathLst>
                  <a:path w="105" h="123">
                    <a:moveTo>
                      <a:pt x="4" y="11"/>
                    </a:moveTo>
                    <a:lnTo>
                      <a:pt x="2" y="23"/>
                    </a:lnTo>
                    <a:lnTo>
                      <a:pt x="2" y="38"/>
                    </a:lnTo>
                    <a:lnTo>
                      <a:pt x="0" y="50"/>
                    </a:lnTo>
                    <a:lnTo>
                      <a:pt x="0" y="91"/>
                    </a:lnTo>
                    <a:lnTo>
                      <a:pt x="4" y="120"/>
                    </a:lnTo>
                    <a:lnTo>
                      <a:pt x="9" y="122"/>
                    </a:lnTo>
                    <a:lnTo>
                      <a:pt x="91" y="122"/>
                    </a:lnTo>
                    <a:lnTo>
                      <a:pt x="98" y="120"/>
                    </a:lnTo>
                    <a:lnTo>
                      <a:pt x="105" y="120"/>
                    </a:lnTo>
                    <a:lnTo>
                      <a:pt x="103" y="88"/>
                    </a:lnTo>
                    <a:lnTo>
                      <a:pt x="103" y="28"/>
                    </a:lnTo>
                    <a:lnTo>
                      <a:pt x="105" y="0"/>
                    </a:lnTo>
                    <a:lnTo>
                      <a:pt x="86" y="0"/>
                    </a:lnTo>
                    <a:lnTo>
                      <a:pt x="79" y="2"/>
                    </a:lnTo>
                    <a:lnTo>
                      <a:pt x="60" y="2"/>
                    </a:lnTo>
                    <a:lnTo>
                      <a:pt x="55" y="4"/>
                    </a:lnTo>
                    <a:lnTo>
                      <a:pt x="40" y="4"/>
                    </a:lnTo>
                    <a:lnTo>
                      <a:pt x="36" y="7"/>
                    </a:lnTo>
                    <a:lnTo>
                      <a:pt x="28" y="7"/>
                    </a:lnTo>
                    <a:lnTo>
                      <a:pt x="23" y="9"/>
                    </a:lnTo>
                    <a:lnTo>
                      <a:pt x="16" y="9"/>
                    </a:lnTo>
                    <a:lnTo>
                      <a:pt x="9" y="11"/>
                    </a:lnTo>
                    <a:lnTo>
                      <a:pt x="4" y="11"/>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5" name="Freeform 6191"/>
              <p:cNvSpPr>
                <a:spLocks/>
              </p:cNvSpPr>
              <p:nvPr/>
            </p:nvSpPr>
            <p:spPr bwMode="auto">
              <a:xfrm>
                <a:off x="9758" y="8736"/>
                <a:ext cx="98" cy="117"/>
              </a:xfrm>
              <a:custGeom>
                <a:avLst/>
                <a:gdLst/>
                <a:ahLst/>
                <a:cxnLst>
                  <a:cxn ang="0">
                    <a:pos x="4" y="115"/>
                  </a:cxn>
                  <a:cxn ang="0">
                    <a:pos x="16" y="115"/>
                  </a:cxn>
                  <a:cxn ang="0">
                    <a:pos x="21" y="117"/>
                  </a:cxn>
                  <a:cxn ang="0">
                    <a:pos x="81" y="117"/>
                  </a:cxn>
                  <a:cxn ang="0">
                    <a:pos x="86" y="115"/>
                  </a:cxn>
                  <a:cxn ang="0">
                    <a:pos x="98" y="115"/>
                  </a:cxn>
                  <a:cxn ang="0">
                    <a:pos x="98" y="0"/>
                  </a:cxn>
                  <a:cxn ang="0">
                    <a:pos x="81" y="0"/>
                  </a:cxn>
                  <a:cxn ang="0">
                    <a:pos x="74" y="2"/>
                  </a:cxn>
                  <a:cxn ang="0">
                    <a:pos x="50" y="2"/>
                  </a:cxn>
                  <a:cxn ang="0">
                    <a:pos x="45" y="4"/>
                  </a:cxn>
                  <a:cxn ang="0">
                    <a:pos x="33" y="4"/>
                  </a:cxn>
                  <a:cxn ang="0">
                    <a:pos x="26" y="7"/>
                  </a:cxn>
                  <a:cxn ang="0">
                    <a:pos x="21" y="7"/>
                  </a:cxn>
                  <a:cxn ang="0">
                    <a:pos x="16" y="9"/>
                  </a:cxn>
                  <a:cxn ang="0">
                    <a:pos x="9" y="11"/>
                  </a:cxn>
                  <a:cxn ang="0">
                    <a:pos x="4" y="11"/>
                  </a:cxn>
                  <a:cxn ang="0">
                    <a:pos x="0" y="36"/>
                  </a:cxn>
                  <a:cxn ang="0">
                    <a:pos x="0" y="86"/>
                  </a:cxn>
                  <a:cxn ang="0">
                    <a:pos x="4" y="115"/>
                  </a:cxn>
                </a:cxnLst>
                <a:rect l="0" t="0" r="r" b="b"/>
                <a:pathLst>
                  <a:path w="98" h="117">
                    <a:moveTo>
                      <a:pt x="4" y="115"/>
                    </a:moveTo>
                    <a:lnTo>
                      <a:pt x="16" y="115"/>
                    </a:lnTo>
                    <a:lnTo>
                      <a:pt x="21" y="117"/>
                    </a:lnTo>
                    <a:lnTo>
                      <a:pt x="81" y="117"/>
                    </a:lnTo>
                    <a:lnTo>
                      <a:pt x="86" y="115"/>
                    </a:lnTo>
                    <a:lnTo>
                      <a:pt x="98" y="115"/>
                    </a:lnTo>
                    <a:lnTo>
                      <a:pt x="98" y="0"/>
                    </a:lnTo>
                    <a:lnTo>
                      <a:pt x="81" y="0"/>
                    </a:lnTo>
                    <a:lnTo>
                      <a:pt x="74" y="2"/>
                    </a:lnTo>
                    <a:lnTo>
                      <a:pt x="50" y="2"/>
                    </a:lnTo>
                    <a:lnTo>
                      <a:pt x="45" y="4"/>
                    </a:lnTo>
                    <a:lnTo>
                      <a:pt x="33" y="4"/>
                    </a:lnTo>
                    <a:lnTo>
                      <a:pt x="26" y="7"/>
                    </a:lnTo>
                    <a:lnTo>
                      <a:pt x="21" y="7"/>
                    </a:lnTo>
                    <a:lnTo>
                      <a:pt x="16" y="9"/>
                    </a:lnTo>
                    <a:lnTo>
                      <a:pt x="9" y="11"/>
                    </a:lnTo>
                    <a:lnTo>
                      <a:pt x="4" y="11"/>
                    </a:lnTo>
                    <a:lnTo>
                      <a:pt x="0" y="36"/>
                    </a:lnTo>
                    <a:lnTo>
                      <a:pt x="0" y="86"/>
                    </a:lnTo>
                    <a:lnTo>
                      <a:pt x="4" y="115"/>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6" name="Freeform 6192"/>
              <p:cNvSpPr>
                <a:spLocks/>
              </p:cNvSpPr>
              <p:nvPr/>
            </p:nvSpPr>
            <p:spPr bwMode="auto">
              <a:xfrm>
                <a:off x="9758" y="8738"/>
                <a:ext cx="96" cy="113"/>
              </a:xfrm>
              <a:custGeom>
                <a:avLst/>
                <a:gdLst/>
                <a:ahLst/>
                <a:cxnLst>
                  <a:cxn ang="0">
                    <a:pos x="4" y="23"/>
                  </a:cxn>
                  <a:cxn ang="0">
                    <a:pos x="2" y="33"/>
                  </a:cxn>
                  <a:cxn ang="0">
                    <a:pos x="2" y="45"/>
                  </a:cxn>
                  <a:cxn ang="0">
                    <a:pos x="0" y="57"/>
                  </a:cxn>
                  <a:cxn ang="0">
                    <a:pos x="0" y="69"/>
                  </a:cxn>
                  <a:cxn ang="0">
                    <a:pos x="2" y="81"/>
                  </a:cxn>
                  <a:cxn ang="0">
                    <a:pos x="2" y="96"/>
                  </a:cxn>
                  <a:cxn ang="0">
                    <a:pos x="7" y="107"/>
                  </a:cxn>
                  <a:cxn ang="0">
                    <a:pos x="11" y="110"/>
                  </a:cxn>
                  <a:cxn ang="0">
                    <a:pos x="16" y="110"/>
                  </a:cxn>
                  <a:cxn ang="0">
                    <a:pos x="21" y="112"/>
                  </a:cxn>
                  <a:cxn ang="0">
                    <a:pos x="74" y="112"/>
                  </a:cxn>
                  <a:cxn ang="0">
                    <a:pos x="79" y="110"/>
                  </a:cxn>
                  <a:cxn ang="0">
                    <a:pos x="91" y="110"/>
                  </a:cxn>
                  <a:cxn ang="0">
                    <a:pos x="96" y="107"/>
                  </a:cxn>
                  <a:cxn ang="0">
                    <a:pos x="96" y="0"/>
                  </a:cxn>
                  <a:cxn ang="0">
                    <a:pos x="74" y="0"/>
                  </a:cxn>
                  <a:cxn ang="0">
                    <a:pos x="67" y="2"/>
                  </a:cxn>
                  <a:cxn ang="0">
                    <a:pos x="45" y="2"/>
                  </a:cxn>
                  <a:cxn ang="0">
                    <a:pos x="38" y="4"/>
                  </a:cxn>
                  <a:cxn ang="0">
                    <a:pos x="33" y="4"/>
                  </a:cxn>
                  <a:cxn ang="0">
                    <a:pos x="28" y="7"/>
                  </a:cxn>
                  <a:cxn ang="0">
                    <a:pos x="21" y="7"/>
                  </a:cxn>
                  <a:cxn ang="0">
                    <a:pos x="16" y="9"/>
                  </a:cxn>
                  <a:cxn ang="0">
                    <a:pos x="11" y="9"/>
                  </a:cxn>
                  <a:cxn ang="0">
                    <a:pos x="7" y="11"/>
                  </a:cxn>
                  <a:cxn ang="0">
                    <a:pos x="4" y="23"/>
                  </a:cxn>
                </a:cxnLst>
                <a:rect l="0" t="0" r="r" b="b"/>
                <a:pathLst>
                  <a:path w="96" h="113">
                    <a:moveTo>
                      <a:pt x="4" y="23"/>
                    </a:moveTo>
                    <a:lnTo>
                      <a:pt x="2" y="33"/>
                    </a:lnTo>
                    <a:lnTo>
                      <a:pt x="2" y="45"/>
                    </a:lnTo>
                    <a:lnTo>
                      <a:pt x="0" y="57"/>
                    </a:lnTo>
                    <a:lnTo>
                      <a:pt x="0" y="69"/>
                    </a:lnTo>
                    <a:lnTo>
                      <a:pt x="2" y="81"/>
                    </a:lnTo>
                    <a:lnTo>
                      <a:pt x="2" y="96"/>
                    </a:lnTo>
                    <a:lnTo>
                      <a:pt x="7" y="107"/>
                    </a:lnTo>
                    <a:lnTo>
                      <a:pt x="11" y="110"/>
                    </a:lnTo>
                    <a:lnTo>
                      <a:pt x="16" y="110"/>
                    </a:lnTo>
                    <a:lnTo>
                      <a:pt x="21" y="112"/>
                    </a:lnTo>
                    <a:lnTo>
                      <a:pt x="74" y="112"/>
                    </a:lnTo>
                    <a:lnTo>
                      <a:pt x="79" y="110"/>
                    </a:lnTo>
                    <a:lnTo>
                      <a:pt x="91" y="110"/>
                    </a:lnTo>
                    <a:lnTo>
                      <a:pt x="96" y="107"/>
                    </a:lnTo>
                    <a:lnTo>
                      <a:pt x="96" y="0"/>
                    </a:lnTo>
                    <a:lnTo>
                      <a:pt x="74" y="0"/>
                    </a:lnTo>
                    <a:lnTo>
                      <a:pt x="67" y="2"/>
                    </a:lnTo>
                    <a:lnTo>
                      <a:pt x="45" y="2"/>
                    </a:lnTo>
                    <a:lnTo>
                      <a:pt x="38" y="4"/>
                    </a:lnTo>
                    <a:lnTo>
                      <a:pt x="33" y="4"/>
                    </a:lnTo>
                    <a:lnTo>
                      <a:pt x="28" y="7"/>
                    </a:lnTo>
                    <a:lnTo>
                      <a:pt x="21" y="7"/>
                    </a:lnTo>
                    <a:lnTo>
                      <a:pt x="16" y="9"/>
                    </a:lnTo>
                    <a:lnTo>
                      <a:pt x="11" y="9"/>
                    </a:lnTo>
                    <a:lnTo>
                      <a:pt x="7" y="11"/>
                    </a:lnTo>
                    <a:lnTo>
                      <a:pt x="4" y="2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7" name="Freeform 6193"/>
              <p:cNvSpPr>
                <a:spLocks/>
              </p:cNvSpPr>
              <p:nvPr/>
            </p:nvSpPr>
            <p:spPr bwMode="auto">
              <a:xfrm>
                <a:off x="9760" y="8740"/>
                <a:ext cx="92" cy="108"/>
              </a:xfrm>
              <a:custGeom>
                <a:avLst/>
                <a:gdLst/>
                <a:ahLst/>
                <a:cxnLst>
                  <a:cxn ang="0">
                    <a:pos x="2" y="91"/>
                  </a:cxn>
                  <a:cxn ang="0">
                    <a:pos x="4" y="103"/>
                  </a:cxn>
                  <a:cxn ang="0">
                    <a:pos x="11" y="103"/>
                  </a:cxn>
                  <a:cxn ang="0">
                    <a:pos x="16" y="105"/>
                  </a:cxn>
                  <a:cxn ang="0">
                    <a:pos x="21" y="105"/>
                  </a:cxn>
                  <a:cxn ang="0">
                    <a:pos x="26" y="107"/>
                  </a:cxn>
                  <a:cxn ang="0">
                    <a:pos x="64" y="107"/>
                  </a:cxn>
                  <a:cxn ang="0">
                    <a:pos x="69" y="105"/>
                  </a:cxn>
                  <a:cxn ang="0">
                    <a:pos x="79" y="105"/>
                  </a:cxn>
                  <a:cxn ang="0">
                    <a:pos x="86" y="103"/>
                  </a:cxn>
                  <a:cxn ang="0">
                    <a:pos x="91" y="103"/>
                  </a:cxn>
                  <a:cxn ang="0">
                    <a:pos x="91" y="0"/>
                  </a:cxn>
                  <a:cxn ang="0">
                    <a:pos x="64" y="0"/>
                  </a:cxn>
                  <a:cxn ang="0">
                    <a:pos x="57" y="2"/>
                  </a:cxn>
                  <a:cxn ang="0">
                    <a:pos x="35" y="2"/>
                  </a:cxn>
                  <a:cxn ang="0">
                    <a:pos x="31" y="4"/>
                  </a:cxn>
                  <a:cxn ang="0">
                    <a:pos x="26" y="4"/>
                  </a:cxn>
                  <a:cxn ang="0">
                    <a:pos x="21" y="7"/>
                  </a:cxn>
                  <a:cxn ang="0">
                    <a:pos x="16" y="7"/>
                  </a:cxn>
                  <a:cxn ang="0">
                    <a:pos x="11" y="9"/>
                  </a:cxn>
                  <a:cxn ang="0">
                    <a:pos x="4" y="11"/>
                  </a:cxn>
                  <a:cxn ang="0">
                    <a:pos x="4" y="21"/>
                  </a:cxn>
                  <a:cxn ang="0">
                    <a:pos x="2" y="33"/>
                  </a:cxn>
                  <a:cxn ang="0">
                    <a:pos x="0" y="43"/>
                  </a:cxn>
                  <a:cxn ang="0">
                    <a:pos x="0" y="76"/>
                  </a:cxn>
                  <a:cxn ang="0">
                    <a:pos x="2" y="91"/>
                  </a:cxn>
                </a:cxnLst>
                <a:rect l="0" t="0" r="r" b="b"/>
                <a:pathLst>
                  <a:path w="92" h="108">
                    <a:moveTo>
                      <a:pt x="2" y="91"/>
                    </a:moveTo>
                    <a:lnTo>
                      <a:pt x="4" y="103"/>
                    </a:lnTo>
                    <a:lnTo>
                      <a:pt x="11" y="103"/>
                    </a:lnTo>
                    <a:lnTo>
                      <a:pt x="16" y="105"/>
                    </a:lnTo>
                    <a:lnTo>
                      <a:pt x="21" y="105"/>
                    </a:lnTo>
                    <a:lnTo>
                      <a:pt x="26" y="107"/>
                    </a:lnTo>
                    <a:lnTo>
                      <a:pt x="64" y="107"/>
                    </a:lnTo>
                    <a:lnTo>
                      <a:pt x="69" y="105"/>
                    </a:lnTo>
                    <a:lnTo>
                      <a:pt x="79" y="105"/>
                    </a:lnTo>
                    <a:lnTo>
                      <a:pt x="86" y="103"/>
                    </a:lnTo>
                    <a:lnTo>
                      <a:pt x="91" y="103"/>
                    </a:lnTo>
                    <a:lnTo>
                      <a:pt x="91" y="0"/>
                    </a:lnTo>
                    <a:lnTo>
                      <a:pt x="64" y="0"/>
                    </a:lnTo>
                    <a:lnTo>
                      <a:pt x="57" y="2"/>
                    </a:lnTo>
                    <a:lnTo>
                      <a:pt x="35" y="2"/>
                    </a:lnTo>
                    <a:lnTo>
                      <a:pt x="31" y="4"/>
                    </a:lnTo>
                    <a:lnTo>
                      <a:pt x="26" y="4"/>
                    </a:lnTo>
                    <a:lnTo>
                      <a:pt x="21" y="7"/>
                    </a:lnTo>
                    <a:lnTo>
                      <a:pt x="16" y="7"/>
                    </a:lnTo>
                    <a:lnTo>
                      <a:pt x="11" y="9"/>
                    </a:lnTo>
                    <a:lnTo>
                      <a:pt x="4" y="11"/>
                    </a:lnTo>
                    <a:lnTo>
                      <a:pt x="4" y="21"/>
                    </a:lnTo>
                    <a:lnTo>
                      <a:pt x="2" y="33"/>
                    </a:lnTo>
                    <a:lnTo>
                      <a:pt x="0" y="43"/>
                    </a:lnTo>
                    <a:lnTo>
                      <a:pt x="0" y="76"/>
                    </a:lnTo>
                    <a:lnTo>
                      <a:pt x="2" y="91"/>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8" name="Freeform 6194"/>
              <p:cNvSpPr>
                <a:spLocks/>
              </p:cNvSpPr>
              <p:nvPr/>
            </p:nvSpPr>
            <p:spPr bwMode="auto">
              <a:xfrm>
                <a:off x="9763" y="8743"/>
                <a:ext cx="86" cy="103"/>
              </a:xfrm>
              <a:custGeom>
                <a:avLst/>
                <a:gdLst/>
                <a:ahLst/>
                <a:cxnLst>
                  <a:cxn ang="0">
                    <a:pos x="2" y="31"/>
                  </a:cxn>
                  <a:cxn ang="0">
                    <a:pos x="0" y="40"/>
                  </a:cxn>
                  <a:cxn ang="0">
                    <a:pos x="0" y="74"/>
                  </a:cxn>
                  <a:cxn ang="0">
                    <a:pos x="2" y="83"/>
                  </a:cxn>
                  <a:cxn ang="0">
                    <a:pos x="4" y="98"/>
                  </a:cxn>
                  <a:cxn ang="0">
                    <a:pos x="9" y="98"/>
                  </a:cxn>
                  <a:cxn ang="0">
                    <a:pos x="14" y="100"/>
                  </a:cxn>
                  <a:cxn ang="0">
                    <a:pos x="19" y="100"/>
                  </a:cxn>
                  <a:cxn ang="0">
                    <a:pos x="23" y="103"/>
                  </a:cxn>
                  <a:cxn ang="0">
                    <a:pos x="60" y="103"/>
                  </a:cxn>
                  <a:cxn ang="0">
                    <a:pos x="64" y="100"/>
                  </a:cxn>
                  <a:cxn ang="0">
                    <a:pos x="69" y="100"/>
                  </a:cxn>
                  <a:cxn ang="0">
                    <a:pos x="74" y="98"/>
                  </a:cxn>
                  <a:cxn ang="0">
                    <a:pos x="79" y="98"/>
                  </a:cxn>
                  <a:cxn ang="0">
                    <a:pos x="83" y="95"/>
                  </a:cxn>
                  <a:cxn ang="0">
                    <a:pos x="86" y="71"/>
                  </a:cxn>
                  <a:cxn ang="0">
                    <a:pos x="86" y="23"/>
                  </a:cxn>
                  <a:cxn ang="0">
                    <a:pos x="83" y="2"/>
                  </a:cxn>
                  <a:cxn ang="0">
                    <a:pos x="79" y="0"/>
                  </a:cxn>
                  <a:cxn ang="0">
                    <a:pos x="50" y="0"/>
                  </a:cxn>
                  <a:cxn ang="0">
                    <a:pos x="45" y="2"/>
                  </a:cxn>
                  <a:cxn ang="0">
                    <a:pos x="35" y="2"/>
                  </a:cxn>
                  <a:cxn ang="0">
                    <a:pos x="31" y="4"/>
                  </a:cxn>
                  <a:cxn ang="0">
                    <a:pos x="23" y="4"/>
                  </a:cxn>
                  <a:cxn ang="0">
                    <a:pos x="19" y="7"/>
                  </a:cxn>
                  <a:cxn ang="0">
                    <a:pos x="14" y="7"/>
                  </a:cxn>
                  <a:cxn ang="0">
                    <a:pos x="9" y="9"/>
                  </a:cxn>
                  <a:cxn ang="0">
                    <a:pos x="4" y="11"/>
                  </a:cxn>
                  <a:cxn ang="0">
                    <a:pos x="2" y="21"/>
                  </a:cxn>
                  <a:cxn ang="0">
                    <a:pos x="2" y="31"/>
                  </a:cxn>
                </a:cxnLst>
                <a:rect l="0" t="0" r="r" b="b"/>
                <a:pathLst>
                  <a:path w="86" h="103">
                    <a:moveTo>
                      <a:pt x="2" y="31"/>
                    </a:moveTo>
                    <a:lnTo>
                      <a:pt x="0" y="40"/>
                    </a:lnTo>
                    <a:lnTo>
                      <a:pt x="0" y="74"/>
                    </a:lnTo>
                    <a:lnTo>
                      <a:pt x="2" y="83"/>
                    </a:lnTo>
                    <a:lnTo>
                      <a:pt x="4" y="98"/>
                    </a:lnTo>
                    <a:lnTo>
                      <a:pt x="9" y="98"/>
                    </a:lnTo>
                    <a:lnTo>
                      <a:pt x="14" y="100"/>
                    </a:lnTo>
                    <a:lnTo>
                      <a:pt x="19" y="100"/>
                    </a:lnTo>
                    <a:lnTo>
                      <a:pt x="23" y="103"/>
                    </a:lnTo>
                    <a:lnTo>
                      <a:pt x="60" y="103"/>
                    </a:lnTo>
                    <a:lnTo>
                      <a:pt x="64" y="100"/>
                    </a:lnTo>
                    <a:lnTo>
                      <a:pt x="69" y="100"/>
                    </a:lnTo>
                    <a:lnTo>
                      <a:pt x="74" y="98"/>
                    </a:lnTo>
                    <a:lnTo>
                      <a:pt x="79" y="98"/>
                    </a:lnTo>
                    <a:lnTo>
                      <a:pt x="83" y="95"/>
                    </a:lnTo>
                    <a:lnTo>
                      <a:pt x="86" y="71"/>
                    </a:lnTo>
                    <a:lnTo>
                      <a:pt x="86" y="23"/>
                    </a:lnTo>
                    <a:lnTo>
                      <a:pt x="83" y="2"/>
                    </a:lnTo>
                    <a:lnTo>
                      <a:pt x="79" y="0"/>
                    </a:lnTo>
                    <a:lnTo>
                      <a:pt x="50" y="0"/>
                    </a:lnTo>
                    <a:lnTo>
                      <a:pt x="45" y="2"/>
                    </a:lnTo>
                    <a:lnTo>
                      <a:pt x="35" y="2"/>
                    </a:lnTo>
                    <a:lnTo>
                      <a:pt x="31" y="4"/>
                    </a:lnTo>
                    <a:lnTo>
                      <a:pt x="23" y="4"/>
                    </a:lnTo>
                    <a:lnTo>
                      <a:pt x="19" y="7"/>
                    </a:lnTo>
                    <a:lnTo>
                      <a:pt x="14" y="7"/>
                    </a:lnTo>
                    <a:lnTo>
                      <a:pt x="9" y="9"/>
                    </a:lnTo>
                    <a:lnTo>
                      <a:pt x="4" y="11"/>
                    </a:lnTo>
                    <a:lnTo>
                      <a:pt x="2" y="21"/>
                    </a:lnTo>
                    <a:lnTo>
                      <a:pt x="2" y="31"/>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9" name="Freeform 6195"/>
              <p:cNvSpPr>
                <a:spLocks/>
              </p:cNvSpPr>
              <p:nvPr/>
            </p:nvSpPr>
            <p:spPr bwMode="auto">
              <a:xfrm>
                <a:off x="9763" y="8745"/>
                <a:ext cx="84" cy="99"/>
              </a:xfrm>
              <a:custGeom>
                <a:avLst/>
                <a:gdLst/>
                <a:ahLst/>
                <a:cxnLst>
                  <a:cxn ang="0">
                    <a:pos x="2" y="38"/>
                  </a:cxn>
                  <a:cxn ang="0">
                    <a:pos x="0" y="48"/>
                  </a:cxn>
                  <a:cxn ang="0">
                    <a:pos x="0" y="57"/>
                  </a:cxn>
                  <a:cxn ang="0">
                    <a:pos x="2" y="69"/>
                  </a:cxn>
                  <a:cxn ang="0">
                    <a:pos x="4" y="79"/>
                  </a:cxn>
                  <a:cxn ang="0">
                    <a:pos x="7" y="91"/>
                  </a:cxn>
                  <a:cxn ang="0">
                    <a:pos x="11" y="93"/>
                  </a:cxn>
                  <a:cxn ang="0">
                    <a:pos x="16" y="96"/>
                  </a:cxn>
                  <a:cxn ang="0">
                    <a:pos x="26" y="96"/>
                  </a:cxn>
                  <a:cxn ang="0">
                    <a:pos x="31" y="98"/>
                  </a:cxn>
                  <a:cxn ang="0">
                    <a:pos x="55" y="98"/>
                  </a:cxn>
                  <a:cxn ang="0">
                    <a:pos x="57" y="96"/>
                  </a:cxn>
                  <a:cxn ang="0">
                    <a:pos x="67" y="96"/>
                  </a:cxn>
                  <a:cxn ang="0">
                    <a:pos x="71" y="93"/>
                  </a:cxn>
                  <a:cxn ang="0">
                    <a:pos x="76" y="91"/>
                  </a:cxn>
                  <a:cxn ang="0">
                    <a:pos x="81" y="91"/>
                  </a:cxn>
                  <a:cxn ang="0">
                    <a:pos x="83" y="67"/>
                  </a:cxn>
                  <a:cxn ang="0">
                    <a:pos x="83" y="24"/>
                  </a:cxn>
                  <a:cxn ang="0">
                    <a:pos x="81" y="2"/>
                  </a:cxn>
                  <a:cxn ang="0">
                    <a:pos x="76" y="2"/>
                  </a:cxn>
                  <a:cxn ang="0">
                    <a:pos x="71" y="0"/>
                  </a:cxn>
                  <a:cxn ang="0">
                    <a:pos x="45" y="0"/>
                  </a:cxn>
                  <a:cxn ang="0">
                    <a:pos x="40" y="2"/>
                  </a:cxn>
                  <a:cxn ang="0">
                    <a:pos x="31" y="2"/>
                  </a:cxn>
                  <a:cxn ang="0">
                    <a:pos x="26" y="4"/>
                  </a:cxn>
                  <a:cxn ang="0">
                    <a:pos x="21" y="4"/>
                  </a:cxn>
                  <a:cxn ang="0">
                    <a:pos x="16" y="7"/>
                  </a:cxn>
                  <a:cxn ang="0">
                    <a:pos x="7" y="12"/>
                  </a:cxn>
                  <a:cxn ang="0">
                    <a:pos x="4" y="21"/>
                  </a:cxn>
                  <a:cxn ang="0">
                    <a:pos x="2" y="28"/>
                  </a:cxn>
                  <a:cxn ang="0">
                    <a:pos x="2" y="38"/>
                  </a:cxn>
                </a:cxnLst>
                <a:rect l="0" t="0" r="r" b="b"/>
                <a:pathLst>
                  <a:path w="84" h="99">
                    <a:moveTo>
                      <a:pt x="2" y="38"/>
                    </a:moveTo>
                    <a:lnTo>
                      <a:pt x="0" y="48"/>
                    </a:lnTo>
                    <a:lnTo>
                      <a:pt x="0" y="57"/>
                    </a:lnTo>
                    <a:lnTo>
                      <a:pt x="2" y="69"/>
                    </a:lnTo>
                    <a:lnTo>
                      <a:pt x="4" y="79"/>
                    </a:lnTo>
                    <a:lnTo>
                      <a:pt x="7" y="91"/>
                    </a:lnTo>
                    <a:lnTo>
                      <a:pt x="11" y="93"/>
                    </a:lnTo>
                    <a:lnTo>
                      <a:pt x="16" y="96"/>
                    </a:lnTo>
                    <a:lnTo>
                      <a:pt x="26" y="96"/>
                    </a:lnTo>
                    <a:lnTo>
                      <a:pt x="31" y="98"/>
                    </a:lnTo>
                    <a:lnTo>
                      <a:pt x="55" y="98"/>
                    </a:lnTo>
                    <a:lnTo>
                      <a:pt x="57" y="96"/>
                    </a:lnTo>
                    <a:lnTo>
                      <a:pt x="67" y="96"/>
                    </a:lnTo>
                    <a:lnTo>
                      <a:pt x="71" y="93"/>
                    </a:lnTo>
                    <a:lnTo>
                      <a:pt x="76" y="91"/>
                    </a:lnTo>
                    <a:lnTo>
                      <a:pt x="81" y="91"/>
                    </a:lnTo>
                    <a:lnTo>
                      <a:pt x="83" y="67"/>
                    </a:lnTo>
                    <a:lnTo>
                      <a:pt x="83" y="24"/>
                    </a:lnTo>
                    <a:lnTo>
                      <a:pt x="81" y="2"/>
                    </a:lnTo>
                    <a:lnTo>
                      <a:pt x="76" y="2"/>
                    </a:lnTo>
                    <a:lnTo>
                      <a:pt x="71" y="0"/>
                    </a:lnTo>
                    <a:lnTo>
                      <a:pt x="45" y="0"/>
                    </a:lnTo>
                    <a:lnTo>
                      <a:pt x="40" y="2"/>
                    </a:lnTo>
                    <a:lnTo>
                      <a:pt x="31" y="2"/>
                    </a:lnTo>
                    <a:lnTo>
                      <a:pt x="26" y="4"/>
                    </a:lnTo>
                    <a:lnTo>
                      <a:pt x="21" y="4"/>
                    </a:lnTo>
                    <a:lnTo>
                      <a:pt x="16" y="7"/>
                    </a:lnTo>
                    <a:lnTo>
                      <a:pt x="7" y="12"/>
                    </a:lnTo>
                    <a:lnTo>
                      <a:pt x="4" y="21"/>
                    </a:lnTo>
                    <a:lnTo>
                      <a:pt x="2" y="28"/>
                    </a:lnTo>
                    <a:lnTo>
                      <a:pt x="2" y="38"/>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0" name="Freeform 6196"/>
              <p:cNvSpPr>
                <a:spLocks/>
              </p:cNvSpPr>
              <p:nvPr/>
            </p:nvSpPr>
            <p:spPr bwMode="auto">
              <a:xfrm>
                <a:off x="9765" y="8748"/>
                <a:ext cx="79" cy="93"/>
              </a:xfrm>
              <a:custGeom>
                <a:avLst/>
                <a:gdLst/>
                <a:ahLst/>
                <a:cxnLst>
                  <a:cxn ang="0">
                    <a:pos x="4" y="74"/>
                  </a:cxn>
                  <a:cxn ang="0">
                    <a:pos x="7" y="86"/>
                  </a:cxn>
                  <a:cxn ang="0">
                    <a:pos x="12" y="88"/>
                  </a:cxn>
                  <a:cxn ang="0">
                    <a:pos x="16" y="88"/>
                  </a:cxn>
                  <a:cxn ang="0">
                    <a:pos x="19" y="91"/>
                  </a:cxn>
                  <a:cxn ang="0">
                    <a:pos x="24" y="91"/>
                  </a:cxn>
                  <a:cxn ang="0">
                    <a:pos x="28" y="93"/>
                  </a:cxn>
                  <a:cxn ang="0">
                    <a:pos x="50" y="93"/>
                  </a:cxn>
                  <a:cxn ang="0">
                    <a:pos x="55" y="91"/>
                  </a:cxn>
                  <a:cxn ang="0">
                    <a:pos x="60" y="91"/>
                  </a:cxn>
                  <a:cxn ang="0">
                    <a:pos x="62" y="88"/>
                  </a:cxn>
                  <a:cxn ang="0">
                    <a:pos x="67" y="88"/>
                  </a:cxn>
                  <a:cxn ang="0">
                    <a:pos x="76" y="84"/>
                  </a:cxn>
                  <a:cxn ang="0">
                    <a:pos x="79" y="64"/>
                  </a:cxn>
                  <a:cxn ang="0">
                    <a:pos x="79" y="21"/>
                  </a:cxn>
                  <a:cxn ang="0">
                    <a:pos x="76" y="2"/>
                  </a:cxn>
                  <a:cxn ang="0">
                    <a:pos x="67" y="2"/>
                  </a:cxn>
                  <a:cxn ang="0">
                    <a:pos x="62" y="0"/>
                  </a:cxn>
                  <a:cxn ang="0">
                    <a:pos x="38" y="0"/>
                  </a:cxn>
                  <a:cxn ang="0">
                    <a:pos x="33" y="2"/>
                  </a:cxn>
                  <a:cxn ang="0">
                    <a:pos x="24" y="2"/>
                  </a:cxn>
                  <a:cxn ang="0">
                    <a:pos x="19" y="4"/>
                  </a:cxn>
                  <a:cxn ang="0">
                    <a:pos x="14" y="7"/>
                  </a:cxn>
                  <a:cxn ang="0">
                    <a:pos x="12" y="9"/>
                  </a:cxn>
                  <a:cxn ang="0">
                    <a:pos x="7" y="12"/>
                  </a:cxn>
                  <a:cxn ang="0">
                    <a:pos x="4" y="19"/>
                  </a:cxn>
                  <a:cxn ang="0">
                    <a:pos x="2" y="28"/>
                  </a:cxn>
                  <a:cxn ang="0">
                    <a:pos x="0" y="36"/>
                  </a:cxn>
                  <a:cxn ang="0">
                    <a:pos x="0" y="55"/>
                  </a:cxn>
                  <a:cxn ang="0">
                    <a:pos x="4" y="74"/>
                  </a:cxn>
                </a:cxnLst>
                <a:rect l="0" t="0" r="r" b="b"/>
                <a:pathLst>
                  <a:path w="79" h="93">
                    <a:moveTo>
                      <a:pt x="4" y="74"/>
                    </a:moveTo>
                    <a:lnTo>
                      <a:pt x="7" y="86"/>
                    </a:lnTo>
                    <a:lnTo>
                      <a:pt x="12" y="88"/>
                    </a:lnTo>
                    <a:lnTo>
                      <a:pt x="16" y="88"/>
                    </a:lnTo>
                    <a:lnTo>
                      <a:pt x="19" y="91"/>
                    </a:lnTo>
                    <a:lnTo>
                      <a:pt x="24" y="91"/>
                    </a:lnTo>
                    <a:lnTo>
                      <a:pt x="28" y="93"/>
                    </a:lnTo>
                    <a:lnTo>
                      <a:pt x="50" y="93"/>
                    </a:lnTo>
                    <a:lnTo>
                      <a:pt x="55" y="91"/>
                    </a:lnTo>
                    <a:lnTo>
                      <a:pt x="60" y="91"/>
                    </a:lnTo>
                    <a:lnTo>
                      <a:pt x="62" y="88"/>
                    </a:lnTo>
                    <a:lnTo>
                      <a:pt x="67" y="88"/>
                    </a:lnTo>
                    <a:lnTo>
                      <a:pt x="76" y="84"/>
                    </a:lnTo>
                    <a:lnTo>
                      <a:pt x="79" y="64"/>
                    </a:lnTo>
                    <a:lnTo>
                      <a:pt x="79" y="21"/>
                    </a:lnTo>
                    <a:lnTo>
                      <a:pt x="76" y="2"/>
                    </a:lnTo>
                    <a:lnTo>
                      <a:pt x="67" y="2"/>
                    </a:lnTo>
                    <a:lnTo>
                      <a:pt x="62" y="0"/>
                    </a:lnTo>
                    <a:lnTo>
                      <a:pt x="38" y="0"/>
                    </a:lnTo>
                    <a:lnTo>
                      <a:pt x="33" y="2"/>
                    </a:lnTo>
                    <a:lnTo>
                      <a:pt x="24" y="2"/>
                    </a:lnTo>
                    <a:lnTo>
                      <a:pt x="19" y="4"/>
                    </a:lnTo>
                    <a:lnTo>
                      <a:pt x="14" y="7"/>
                    </a:lnTo>
                    <a:lnTo>
                      <a:pt x="12" y="9"/>
                    </a:lnTo>
                    <a:lnTo>
                      <a:pt x="7" y="12"/>
                    </a:lnTo>
                    <a:lnTo>
                      <a:pt x="4" y="19"/>
                    </a:lnTo>
                    <a:lnTo>
                      <a:pt x="2" y="28"/>
                    </a:lnTo>
                    <a:lnTo>
                      <a:pt x="0" y="36"/>
                    </a:lnTo>
                    <a:lnTo>
                      <a:pt x="0" y="55"/>
                    </a:lnTo>
                    <a:lnTo>
                      <a:pt x="4" y="74"/>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1" name="Freeform 6197"/>
              <p:cNvSpPr>
                <a:spLocks/>
              </p:cNvSpPr>
              <p:nvPr/>
            </p:nvSpPr>
            <p:spPr bwMode="auto">
              <a:xfrm>
                <a:off x="9768" y="8750"/>
                <a:ext cx="74" cy="89"/>
              </a:xfrm>
              <a:custGeom>
                <a:avLst/>
                <a:gdLst/>
                <a:ahLst/>
                <a:cxnLst>
                  <a:cxn ang="0">
                    <a:pos x="2" y="69"/>
                  </a:cxn>
                  <a:cxn ang="0">
                    <a:pos x="7" y="79"/>
                  </a:cxn>
                  <a:cxn ang="0">
                    <a:pos x="9" y="81"/>
                  </a:cxn>
                  <a:cxn ang="0">
                    <a:pos x="19" y="86"/>
                  </a:cxn>
                  <a:cxn ang="0">
                    <a:pos x="21" y="86"/>
                  </a:cxn>
                  <a:cxn ang="0">
                    <a:pos x="26" y="88"/>
                  </a:cxn>
                  <a:cxn ang="0">
                    <a:pos x="43" y="88"/>
                  </a:cxn>
                  <a:cxn ang="0">
                    <a:pos x="48" y="86"/>
                  </a:cxn>
                  <a:cxn ang="0">
                    <a:pos x="55" y="86"/>
                  </a:cxn>
                  <a:cxn ang="0">
                    <a:pos x="60" y="84"/>
                  </a:cxn>
                  <a:cxn ang="0">
                    <a:pos x="62" y="84"/>
                  </a:cxn>
                  <a:cxn ang="0">
                    <a:pos x="72" y="79"/>
                  </a:cxn>
                  <a:cxn ang="0">
                    <a:pos x="72" y="60"/>
                  </a:cxn>
                  <a:cxn ang="0">
                    <a:pos x="74" y="40"/>
                  </a:cxn>
                  <a:cxn ang="0">
                    <a:pos x="72" y="21"/>
                  </a:cxn>
                  <a:cxn ang="0">
                    <a:pos x="72" y="2"/>
                  </a:cxn>
                  <a:cxn ang="0">
                    <a:pos x="62" y="2"/>
                  </a:cxn>
                  <a:cxn ang="0">
                    <a:pos x="57" y="0"/>
                  </a:cxn>
                  <a:cxn ang="0">
                    <a:pos x="31" y="0"/>
                  </a:cxn>
                  <a:cxn ang="0">
                    <a:pos x="26" y="2"/>
                  </a:cxn>
                  <a:cxn ang="0">
                    <a:pos x="21" y="2"/>
                  </a:cxn>
                  <a:cxn ang="0">
                    <a:pos x="19" y="4"/>
                  </a:cxn>
                  <a:cxn ang="0">
                    <a:pos x="14" y="7"/>
                  </a:cxn>
                  <a:cxn ang="0">
                    <a:pos x="9" y="7"/>
                  </a:cxn>
                  <a:cxn ang="0">
                    <a:pos x="7" y="9"/>
                  </a:cxn>
                  <a:cxn ang="0">
                    <a:pos x="4" y="19"/>
                  </a:cxn>
                  <a:cxn ang="0">
                    <a:pos x="0" y="33"/>
                  </a:cxn>
                  <a:cxn ang="0">
                    <a:pos x="0" y="60"/>
                  </a:cxn>
                  <a:cxn ang="0">
                    <a:pos x="2" y="69"/>
                  </a:cxn>
                </a:cxnLst>
                <a:rect l="0" t="0" r="r" b="b"/>
                <a:pathLst>
                  <a:path w="74" h="89">
                    <a:moveTo>
                      <a:pt x="2" y="69"/>
                    </a:moveTo>
                    <a:lnTo>
                      <a:pt x="7" y="79"/>
                    </a:lnTo>
                    <a:lnTo>
                      <a:pt x="9" y="81"/>
                    </a:lnTo>
                    <a:lnTo>
                      <a:pt x="19" y="86"/>
                    </a:lnTo>
                    <a:lnTo>
                      <a:pt x="21" y="86"/>
                    </a:lnTo>
                    <a:lnTo>
                      <a:pt x="26" y="88"/>
                    </a:lnTo>
                    <a:lnTo>
                      <a:pt x="43" y="88"/>
                    </a:lnTo>
                    <a:lnTo>
                      <a:pt x="48" y="86"/>
                    </a:lnTo>
                    <a:lnTo>
                      <a:pt x="55" y="86"/>
                    </a:lnTo>
                    <a:lnTo>
                      <a:pt x="60" y="84"/>
                    </a:lnTo>
                    <a:lnTo>
                      <a:pt x="62" y="84"/>
                    </a:lnTo>
                    <a:lnTo>
                      <a:pt x="72" y="79"/>
                    </a:lnTo>
                    <a:lnTo>
                      <a:pt x="72" y="60"/>
                    </a:lnTo>
                    <a:lnTo>
                      <a:pt x="74" y="40"/>
                    </a:lnTo>
                    <a:lnTo>
                      <a:pt x="72" y="21"/>
                    </a:lnTo>
                    <a:lnTo>
                      <a:pt x="72" y="2"/>
                    </a:lnTo>
                    <a:lnTo>
                      <a:pt x="62" y="2"/>
                    </a:lnTo>
                    <a:lnTo>
                      <a:pt x="57" y="0"/>
                    </a:lnTo>
                    <a:lnTo>
                      <a:pt x="31" y="0"/>
                    </a:lnTo>
                    <a:lnTo>
                      <a:pt x="26" y="2"/>
                    </a:lnTo>
                    <a:lnTo>
                      <a:pt x="21" y="2"/>
                    </a:lnTo>
                    <a:lnTo>
                      <a:pt x="19" y="4"/>
                    </a:lnTo>
                    <a:lnTo>
                      <a:pt x="14" y="7"/>
                    </a:lnTo>
                    <a:lnTo>
                      <a:pt x="9" y="7"/>
                    </a:lnTo>
                    <a:lnTo>
                      <a:pt x="7" y="9"/>
                    </a:lnTo>
                    <a:lnTo>
                      <a:pt x="4" y="19"/>
                    </a:lnTo>
                    <a:lnTo>
                      <a:pt x="0" y="33"/>
                    </a:lnTo>
                    <a:lnTo>
                      <a:pt x="0" y="60"/>
                    </a:lnTo>
                    <a:lnTo>
                      <a:pt x="2" y="69"/>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2" name="Freeform 6198"/>
              <p:cNvSpPr>
                <a:spLocks/>
              </p:cNvSpPr>
              <p:nvPr/>
            </p:nvSpPr>
            <p:spPr bwMode="auto">
              <a:xfrm>
                <a:off x="9768" y="8752"/>
                <a:ext cx="72" cy="84"/>
              </a:xfrm>
              <a:custGeom>
                <a:avLst/>
                <a:gdLst/>
                <a:ahLst/>
                <a:cxnLst>
                  <a:cxn ang="0">
                    <a:pos x="0" y="31"/>
                  </a:cxn>
                  <a:cxn ang="0">
                    <a:pos x="0" y="48"/>
                  </a:cxn>
                  <a:cxn ang="0">
                    <a:pos x="2" y="55"/>
                  </a:cxn>
                  <a:cxn ang="0">
                    <a:pos x="4" y="64"/>
                  </a:cxn>
                  <a:cxn ang="0">
                    <a:pos x="9" y="74"/>
                  </a:cxn>
                  <a:cxn ang="0">
                    <a:pos x="12" y="76"/>
                  </a:cxn>
                  <a:cxn ang="0">
                    <a:pos x="16" y="79"/>
                  </a:cxn>
                  <a:cxn ang="0">
                    <a:pos x="19" y="81"/>
                  </a:cxn>
                  <a:cxn ang="0">
                    <a:pos x="24" y="81"/>
                  </a:cxn>
                  <a:cxn ang="0">
                    <a:pos x="26" y="83"/>
                  </a:cxn>
                  <a:cxn ang="0">
                    <a:pos x="43" y="83"/>
                  </a:cxn>
                  <a:cxn ang="0">
                    <a:pos x="45" y="81"/>
                  </a:cxn>
                  <a:cxn ang="0">
                    <a:pos x="50" y="81"/>
                  </a:cxn>
                  <a:cxn ang="0">
                    <a:pos x="52" y="79"/>
                  </a:cxn>
                  <a:cxn ang="0">
                    <a:pos x="57" y="79"/>
                  </a:cxn>
                  <a:cxn ang="0">
                    <a:pos x="60" y="76"/>
                  </a:cxn>
                  <a:cxn ang="0">
                    <a:pos x="64" y="74"/>
                  </a:cxn>
                  <a:cxn ang="0">
                    <a:pos x="67" y="74"/>
                  </a:cxn>
                  <a:cxn ang="0">
                    <a:pos x="69" y="55"/>
                  </a:cxn>
                  <a:cxn ang="0">
                    <a:pos x="72" y="38"/>
                  </a:cxn>
                  <a:cxn ang="0">
                    <a:pos x="69" y="19"/>
                  </a:cxn>
                  <a:cxn ang="0">
                    <a:pos x="67" y="2"/>
                  </a:cxn>
                  <a:cxn ang="0">
                    <a:pos x="60" y="2"/>
                  </a:cxn>
                  <a:cxn ang="0">
                    <a:pos x="57" y="0"/>
                  </a:cxn>
                  <a:cxn ang="0">
                    <a:pos x="26" y="0"/>
                  </a:cxn>
                  <a:cxn ang="0">
                    <a:pos x="24" y="2"/>
                  </a:cxn>
                  <a:cxn ang="0">
                    <a:pos x="19" y="2"/>
                  </a:cxn>
                  <a:cxn ang="0">
                    <a:pos x="16" y="4"/>
                  </a:cxn>
                  <a:cxn ang="0">
                    <a:pos x="12" y="7"/>
                  </a:cxn>
                  <a:cxn ang="0">
                    <a:pos x="9" y="9"/>
                  </a:cxn>
                  <a:cxn ang="0">
                    <a:pos x="4" y="16"/>
                  </a:cxn>
                  <a:cxn ang="0">
                    <a:pos x="0" y="31"/>
                  </a:cxn>
                </a:cxnLst>
                <a:rect l="0" t="0" r="r" b="b"/>
                <a:pathLst>
                  <a:path w="72" h="84">
                    <a:moveTo>
                      <a:pt x="0" y="31"/>
                    </a:moveTo>
                    <a:lnTo>
                      <a:pt x="0" y="48"/>
                    </a:lnTo>
                    <a:lnTo>
                      <a:pt x="2" y="55"/>
                    </a:lnTo>
                    <a:lnTo>
                      <a:pt x="4" y="64"/>
                    </a:lnTo>
                    <a:lnTo>
                      <a:pt x="9" y="74"/>
                    </a:lnTo>
                    <a:lnTo>
                      <a:pt x="12" y="76"/>
                    </a:lnTo>
                    <a:lnTo>
                      <a:pt x="16" y="79"/>
                    </a:lnTo>
                    <a:lnTo>
                      <a:pt x="19" y="81"/>
                    </a:lnTo>
                    <a:lnTo>
                      <a:pt x="24" y="81"/>
                    </a:lnTo>
                    <a:lnTo>
                      <a:pt x="26" y="83"/>
                    </a:lnTo>
                    <a:lnTo>
                      <a:pt x="43" y="83"/>
                    </a:lnTo>
                    <a:lnTo>
                      <a:pt x="45" y="81"/>
                    </a:lnTo>
                    <a:lnTo>
                      <a:pt x="50" y="81"/>
                    </a:lnTo>
                    <a:lnTo>
                      <a:pt x="52" y="79"/>
                    </a:lnTo>
                    <a:lnTo>
                      <a:pt x="57" y="79"/>
                    </a:lnTo>
                    <a:lnTo>
                      <a:pt x="60" y="76"/>
                    </a:lnTo>
                    <a:lnTo>
                      <a:pt x="64" y="74"/>
                    </a:lnTo>
                    <a:lnTo>
                      <a:pt x="67" y="74"/>
                    </a:lnTo>
                    <a:lnTo>
                      <a:pt x="69" y="55"/>
                    </a:lnTo>
                    <a:lnTo>
                      <a:pt x="72" y="38"/>
                    </a:lnTo>
                    <a:lnTo>
                      <a:pt x="69" y="19"/>
                    </a:lnTo>
                    <a:lnTo>
                      <a:pt x="67" y="2"/>
                    </a:lnTo>
                    <a:lnTo>
                      <a:pt x="60" y="2"/>
                    </a:lnTo>
                    <a:lnTo>
                      <a:pt x="57" y="0"/>
                    </a:lnTo>
                    <a:lnTo>
                      <a:pt x="26" y="0"/>
                    </a:lnTo>
                    <a:lnTo>
                      <a:pt x="24" y="2"/>
                    </a:lnTo>
                    <a:lnTo>
                      <a:pt x="19" y="2"/>
                    </a:lnTo>
                    <a:lnTo>
                      <a:pt x="16" y="4"/>
                    </a:lnTo>
                    <a:lnTo>
                      <a:pt x="12" y="7"/>
                    </a:lnTo>
                    <a:lnTo>
                      <a:pt x="9" y="9"/>
                    </a:lnTo>
                    <a:lnTo>
                      <a:pt x="4" y="16"/>
                    </a:lnTo>
                    <a:lnTo>
                      <a:pt x="0" y="3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3" name="Freeform 6199"/>
              <p:cNvSpPr>
                <a:spLocks/>
              </p:cNvSpPr>
              <p:nvPr/>
            </p:nvSpPr>
            <p:spPr bwMode="auto">
              <a:xfrm>
                <a:off x="9770" y="8755"/>
                <a:ext cx="67" cy="79"/>
              </a:xfrm>
              <a:custGeom>
                <a:avLst/>
                <a:gdLst/>
                <a:ahLst/>
                <a:cxnLst>
                  <a:cxn ang="0">
                    <a:pos x="2" y="50"/>
                  </a:cxn>
                  <a:cxn ang="0">
                    <a:pos x="4" y="60"/>
                  </a:cxn>
                  <a:cxn ang="0">
                    <a:pos x="9" y="67"/>
                  </a:cxn>
                  <a:cxn ang="0">
                    <a:pos x="12" y="72"/>
                  </a:cxn>
                  <a:cxn ang="0">
                    <a:pos x="14" y="74"/>
                  </a:cxn>
                  <a:cxn ang="0">
                    <a:pos x="19" y="74"/>
                  </a:cxn>
                  <a:cxn ang="0">
                    <a:pos x="21" y="76"/>
                  </a:cxn>
                  <a:cxn ang="0">
                    <a:pos x="26" y="76"/>
                  </a:cxn>
                  <a:cxn ang="0">
                    <a:pos x="28" y="79"/>
                  </a:cxn>
                  <a:cxn ang="0">
                    <a:pos x="38" y="79"/>
                  </a:cxn>
                  <a:cxn ang="0">
                    <a:pos x="43" y="76"/>
                  </a:cxn>
                  <a:cxn ang="0">
                    <a:pos x="48" y="74"/>
                  </a:cxn>
                  <a:cxn ang="0">
                    <a:pos x="52" y="74"/>
                  </a:cxn>
                  <a:cxn ang="0">
                    <a:pos x="55" y="72"/>
                  </a:cxn>
                  <a:cxn ang="0">
                    <a:pos x="60" y="69"/>
                  </a:cxn>
                  <a:cxn ang="0">
                    <a:pos x="62" y="67"/>
                  </a:cxn>
                  <a:cxn ang="0">
                    <a:pos x="64" y="60"/>
                  </a:cxn>
                  <a:cxn ang="0">
                    <a:pos x="64" y="50"/>
                  </a:cxn>
                  <a:cxn ang="0">
                    <a:pos x="67" y="43"/>
                  </a:cxn>
                  <a:cxn ang="0">
                    <a:pos x="67" y="26"/>
                  </a:cxn>
                  <a:cxn ang="0">
                    <a:pos x="64" y="19"/>
                  </a:cxn>
                  <a:cxn ang="0">
                    <a:pos x="64" y="12"/>
                  </a:cxn>
                  <a:cxn ang="0">
                    <a:pos x="62" y="2"/>
                  </a:cxn>
                  <a:cxn ang="0">
                    <a:pos x="55" y="2"/>
                  </a:cxn>
                  <a:cxn ang="0">
                    <a:pos x="52" y="0"/>
                  </a:cxn>
                  <a:cxn ang="0">
                    <a:pos x="24" y="0"/>
                  </a:cxn>
                  <a:cxn ang="0">
                    <a:pos x="19" y="2"/>
                  </a:cxn>
                  <a:cxn ang="0">
                    <a:pos x="14" y="4"/>
                  </a:cxn>
                  <a:cxn ang="0">
                    <a:pos x="9" y="9"/>
                  </a:cxn>
                  <a:cxn ang="0">
                    <a:pos x="4" y="16"/>
                  </a:cxn>
                  <a:cxn ang="0">
                    <a:pos x="0" y="31"/>
                  </a:cxn>
                  <a:cxn ang="0">
                    <a:pos x="0" y="43"/>
                  </a:cxn>
                  <a:cxn ang="0">
                    <a:pos x="2" y="50"/>
                  </a:cxn>
                </a:cxnLst>
                <a:rect l="0" t="0" r="r" b="b"/>
                <a:pathLst>
                  <a:path w="67" h="79">
                    <a:moveTo>
                      <a:pt x="2" y="50"/>
                    </a:moveTo>
                    <a:lnTo>
                      <a:pt x="4" y="60"/>
                    </a:lnTo>
                    <a:lnTo>
                      <a:pt x="9" y="67"/>
                    </a:lnTo>
                    <a:lnTo>
                      <a:pt x="12" y="72"/>
                    </a:lnTo>
                    <a:lnTo>
                      <a:pt x="14" y="74"/>
                    </a:lnTo>
                    <a:lnTo>
                      <a:pt x="19" y="74"/>
                    </a:lnTo>
                    <a:lnTo>
                      <a:pt x="21" y="76"/>
                    </a:lnTo>
                    <a:lnTo>
                      <a:pt x="26" y="76"/>
                    </a:lnTo>
                    <a:lnTo>
                      <a:pt x="28" y="79"/>
                    </a:lnTo>
                    <a:lnTo>
                      <a:pt x="38" y="79"/>
                    </a:lnTo>
                    <a:lnTo>
                      <a:pt x="43" y="76"/>
                    </a:lnTo>
                    <a:lnTo>
                      <a:pt x="48" y="74"/>
                    </a:lnTo>
                    <a:lnTo>
                      <a:pt x="52" y="74"/>
                    </a:lnTo>
                    <a:lnTo>
                      <a:pt x="55" y="72"/>
                    </a:lnTo>
                    <a:lnTo>
                      <a:pt x="60" y="69"/>
                    </a:lnTo>
                    <a:lnTo>
                      <a:pt x="62" y="67"/>
                    </a:lnTo>
                    <a:lnTo>
                      <a:pt x="64" y="60"/>
                    </a:lnTo>
                    <a:lnTo>
                      <a:pt x="64" y="50"/>
                    </a:lnTo>
                    <a:lnTo>
                      <a:pt x="67" y="43"/>
                    </a:lnTo>
                    <a:lnTo>
                      <a:pt x="67" y="26"/>
                    </a:lnTo>
                    <a:lnTo>
                      <a:pt x="64" y="19"/>
                    </a:lnTo>
                    <a:lnTo>
                      <a:pt x="64" y="12"/>
                    </a:lnTo>
                    <a:lnTo>
                      <a:pt x="62" y="2"/>
                    </a:lnTo>
                    <a:lnTo>
                      <a:pt x="55" y="2"/>
                    </a:lnTo>
                    <a:lnTo>
                      <a:pt x="52" y="0"/>
                    </a:lnTo>
                    <a:lnTo>
                      <a:pt x="24" y="0"/>
                    </a:lnTo>
                    <a:lnTo>
                      <a:pt x="19" y="2"/>
                    </a:lnTo>
                    <a:lnTo>
                      <a:pt x="14" y="4"/>
                    </a:lnTo>
                    <a:lnTo>
                      <a:pt x="9" y="9"/>
                    </a:lnTo>
                    <a:lnTo>
                      <a:pt x="4" y="16"/>
                    </a:lnTo>
                    <a:lnTo>
                      <a:pt x="0" y="31"/>
                    </a:lnTo>
                    <a:lnTo>
                      <a:pt x="0" y="43"/>
                    </a:lnTo>
                    <a:lnTo>
                      <a:pt x="2"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4" name="Freeform 6200"/>
              <p:cNvSpPr>
                <a:spLocks/>
              </p:cNvSpPr>
              <p:nvPr/>
            </p:nvSpPr>
            <p:spPr bwMode="auto">
              <a:xfrm>
                <a:off x="9772" y="8755"/>
                <a:ext cx="63" cy="77"/>
              </a:xfrm>
              <a:custGeom>
                <a:avLst/>
                <a:gdLst/>
                <a:ahLst/>
                <a:cxnLst>
                  <a:cxn ang="0">
                    <a:pos x="23" y="74"/>
                  </a:cxn>
                  <a:cxn ang="0">
                    <a:pos x="26" y="76"/>
                  </a:cxn>
                  <a:cxn ang="0">
                    <a:pos x="36" y="76"/>
                  </a:cxn>
                  <a:cxn ang="0">
                    <a:pos x="40" y="74"/>
                  </a:cxn>
                  <a:cxn ang="0">
                    <a:pos x="45" y="72"/>
                  </a:cxn>
                  <a:cxn ang="0">
                    <a:pos x="48" y="69"/>
                  </a:cxn>
                  <a:cxn ang="0">
                    <a:pos x="52" y="67"/>
                  </a:cxn>
                  <a:cxn ang="0">
                    <a:pos x="57" y="64"/>
                  </a:cxn>
                  <a:cxn ang="0">
                    <a:pos x="60" y="57"/>
                  </a:cxn>
                  <a:cxn ang="0">
                    <a:pos x="60" y="43"/>
                  </a:cxn>
                  <a:cxn ang="0">
                    <a:pos x="62" y="36"/>
                  </a:cxn>
                  <a:cxn ang="0">
                    <a:pos x="60" y="28"/>
                  </a:cxn>
                  <a:cxn ang="0">
                    <a:pos x="60" y="21"/>
                  </a:cxn>
                  <a:cxn ang="0">
                    <a:pos x="57" y="14"/>
                  </a:cxn>
                  <a:cxn ang="0">
                    <a:pos x="57" y="4"/>
                  </a:cxn>
                  <a:cxn ang="0">
                    <a:pos x="50" y="4"/>
                  </a:cxn>
                  <a:cxn ang="0">
                    <a:pos x="48" y="2"/>
                  </a:cxn>
                  <a:cxn ang="0">
                    <a:pos x="38" y="2"/>
                  </a:cxn>
                  <a:cxn ang="0">
                    <a:pos x="36" y="0"/>
                  </a:cxn>
                  <a:cxn ang="0">
                    <a:pos x="28" y="0"/>
                  </a:cxn>
                  <a:cxn ang="0">
                    <a:pos x="26" y="2"/>
                  </a:cxn>
                  <a:cxn ang="0">
                    <a:pos x="19" y="2"/>
                  </a:cxn>
                  <a:cxn ang="0">
                    <a:pos x="12" y="9"/>
                  </a:cxn>
                  <a:cxn ang="0">
                    <a:pos x="7" y="12"/>
                  </a:cxn>
                  <a:cxn ang="0">
                    <a:pos x="4" y="19"/>
                  </a:cxn>
                  <a:cxn ang="0">
                    <a:pos x="2" y="23"/>
                  </a:cxn>
                  <a:cxn ang="0">
                    <a:pos x="0" y="31"/>
                  </a:cxn>
                  <a:cxn ang="0">
                    <a:pos x="0" y="50"/>
                  </a:cxn>
                  <a:cxn ang="0">
                    <a:pos x="4" y="57"/>
                  </a:cxn>
                  <a:cxn ang="0">
                    <a:pos x="7" y="64"/>
                  </a:cxn>
                  <a:cxn ang="0">
                    <a:pos x="12" y="67"/>
                  </a:cxn>
                  <a:cxn ang="0">
                    <a:pos x="19" y="74"/>
                  </a:cxn>
                  <a:cxn ang="0">
                    <a:pos x="23" y="74"/>
                  </a:cxn>
                </a:cxnLst>
                <a:rect l="0" t="0" r="r" b="b"/>
                <a:pathLst>
                  <a:path w="63" h="77">
                    <a:moveTo>
                      <a:pt x="23" y="74"/>
                    </a:moveTo>
                    <a:lnTo>
                      <a:pt x="26" y="76"/>
                    </a:lnTo>
                    <a:lnTo>
                      <a:pt x="36" y="76"/>
                    </a:lnTo>
                    <a:lnTo>
                      <a:pt x="40" y="74"/>
                    </a:lnTo>
                    <a:lnTo>
                      <a:pt x="45" y="72"/>
                    </a:lnTo>
                    <a:lnTo>
                      <a:pt x="48" y="69"/>
                    </a:lnTo>
                    <a:lnTo>
                      <a:pt x="52" y="67"/>
                    </a:lnTo>
                    <a:lnTo>
                      <a:pt x="57" y="64"/>
                    </a:lnTo>
                    <a:lnTo>
                      <a:pt x="60" y="57"/>
                    </a:lnTo>
                    <a:lnTo>
                      <a:pt x="60" y="43"/>
                    </a:lnTo>
                    <a:lnTo>
                      <a:pt x="62" y="36"/>
                    </a:lnTo>
                    <a:lnTo>
                      <a:pt x="60" y="28"/>
                    </a:lnTo>
                    <a:lnTo>
                      <a:pt x="60" y="21"/>
                    </a:lnTo>
                    <a:lnTo>
                      <a:pt x="57" y="14"/>
                    </a:lnTo>
                    <a:lnTo>
                      <a:pt x="57" y="4"/>
                    </a:lnTo>
                    <a:lnTo>
                      <a:pt x="50" y="4"/>
                    </a:lnTo>
                    <a:lnTo>
                      <a:pt x="48" y="2"/>
                    </a:lnTo>
                    <a:lnTo>
                      <a:pt x="38" y="2"/>
                    </a:lnTo>
                    <a:lnTo>
                      <a:pt x="36" y="0"/>
                    </a:lnTo>
                    <a:lnTo>
                      <a:pt x="28" y="0"/>
                    </a:lnTo>
                    <a:lnTo>
                      <a:pt x="26" y="2"/>
                    </a:lnTo>
                    <a:lnTo>
                      <a:pt x="19" y="2"/>
                    </a:lnTo>
                    <a:lnTo>
                      <a:pt x="12" y="9"/>
                    </a:lnTo>
                    <a:lnTo>
                      <a:pt x="7" y="12"/>
                    </a:lnTo>
                    <a:lnTo>
                      <a:pt x="4" y="19"/>
                    </a:lnTo>
                    <a:lnTo>
                      <a:pt x="2" y="23"/>
                    </a:lnTo>
                    <a:lnTo>
                      <a:pt x="0" y="31"/>
                    </a:lnTo>
                    <a:lnTo>
                      <a:pt x="0" y="50"/>
                    </a:lnTo>
                    <a:lnTo>
                      <a:pt x="4" y="57"/>
                    </a:lnTo>
                    <a:lnTo>
                      <a:pt x="7" y="64"/>
                    </a:lnTo>
                    <a:lnTo>
                      <a:pt x="12" y="67"/>
                    </a:lnTo>
                    <a:lnTo>
                      <a:pt x="19" y="74"/>
                    </a:lnTo>
                    <a:lnTo>
                      <a:pt x="23" y="7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5" name="Freeform 6201"/>
              <p:cNvSpPr>
                <a:spLocks/>
              </p:cNvSpPr>
              <p:nvPr/>
            </p:nvSpPr>
            <p:spPr bwMode="auto">
              <a:xfrm>
                <a:off x="9698" y="8750"/>
                <a:ext cx="31" cy="58"/>
              </a:xfrm>
              <a:custGeom>
                <a:avLst/>
                <a:gdLst/>
                <a:ahLst/>
                <a:cxnLst>
                  <a:cxn ang="0">
                    <a:pos x="0" y="2"/>
                  </a:cxn>
                  <a:cxn ang="0">
                    <a:pos x="0" y="57"/>
                  </a:cxn>
                  <a:cxn ang="0">
                    <a:pos x="2" y="57"/>
                  </a:cxn>
                  <a:cxn ang="0">
                    <a:pos x="2" y="4"/>
                  </a:cxn>
                  <a:cxn ang="0">
                    <a:pos x="31" y="2"/>
                  </a:cxn>
                  <a:cxn ang="0">
                    <a:pos x="31" y="0"/>
                  </a:cxn>
                  <a:cxn ang="0">
                    <a:pos x="0" y="2"/>
                  </a:cxn>
                </a:cxnLst>
                <a:rect l="0" t="0" r="r" b="b"/>
                <a:pathLst>
                  <a:path w="31" h="58">
                    <a:moveTo>
                      <a:pt x="0" y="2"/>
                    </a:moveTo>
                    <a:lnTo>
                      <a:pt x="0" y="57"/>
                    </a:lnTo>
                    <a:lnTo>
                      <a:pt x="2" y="57"/>
                    </a:lnTo>
                    <a:lnTo>
                      <a:pt x="2"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6" name="Freeform 6202"/>
              <p:cNvSpPr>
                <a:spLocks/>
              </p:cNvSpPr>
              <p:nvPr/>
            </p:nvSpPr>
            <p:spPr bwMode="auto">
              <a:xfrm>
                <a:off x="9698" y="8757"/>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7" name="Freeform 6203"/>
              <p:cNvSpPr>
                <a:spLocks/>
              </p:cNvSpPr>
              <p:nvPr/>
            </p:nvSpPr>
            <p:spPr bwMode="auto">
              <a:xfrm>
                <a:off x="9698" y="8767"/>
                <a:ext cx="31" cy="5"/>
              </a:xfrm>
              <a:custGeom>
                <a:avLst/>
                <a:gdLst/>
                <a:ahLst/>
                <a:cxnLst>
                  <a:cxn ang="0">
                    <a:pos x="2" y="2"/>
                  </a:cxn>
                  <a:cxn ang="0">
                    <a:pos x="2" y="2"/>
                  </a:cxn>
                  <a:cxn ang="0">
                    <a:pos x="0" y="4"/>
                  </a:cxn>
                  <a:cxn ang="0">
                    <a:pos x="31" y="2"/>
                  </a:cxn>
                  <a:cxn ang="0">
                    <a:pos x="31" y="0"/>
                  </a:cxn>
                  <a:cxn ang="0">
                    <a:pos x="2" y="2"/>
                  </a:cxn>
                </a:cxnLst>
                <a:rect l="0" t="0" r="r" b="b"/>
                <a:pathLst>
                  <a:path w="31" h="5">
                    <a:moveTo>
                      <a:pt x="2" y="2"/>
                    </a:moveTo>
                    <a:lnTo>
                      <a:pt x="2" y="2"/>
                    </a:lnTo>
                    <a:lnTo>
                      <a:pt x="0" y="4"/>
                    </a:lnTo>
                    <a:lnTo>
                      <a:pt x="31" y="2"/>
                    </a:lnTo>
                    <a:lnTo>
                      <a:pt x="31"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8" name="Freeform 6204"/>
              <p:cNvSpPr>
                <a:spLocks/>
              </p:cNvSpPr>
              <p:nvPr/>
            </p:nvSpPr>
            <p:spPr bwMode="auto">
              <a:xfrm>
                <a:off x="9698" y="8767"/>
                <a:ext cx="31" cy="2"/>
              </a:xfrm>
              <a:custGeom>
                <a:avLst/>
                <a:gdLst/>
                <a:ahLst/>
                <a:cxnLst>
                  <a:cxn ang="0">
                    <a:pos x="2" y="2"/>
                  </a:cxn>
                  <a:cxn ang="0">
                    <a:pos x="0" y="2"/>
                  </a:cxn>
                  <a:cxn ang="0">
                    <a:pos x="31" y="2"/>
                  </a:cxn>
                  <a:cxn ang="0">
                    <a:pos x="31" y="0"/>
                  </a:cxn>
                  <a:cxn ang="0">
                    <a:pos x="2" y="2"/>
                  </a:cxn>
                </a:cxnLst>
                <a:rect l="0" t="0" r="r" b="b"/>
                <a:pathLst>
                  <a:path w="31" h="2">
                    <a:moveTo>
                      <a:pt x="2" y="2"/>
                    </a:moveTo>
                    <a:lnTo>
                      <a:pt x="0" y="2"/>
                    </a:lnTo>
                    <a:lnTo>
                      <a:pt x="31" y="2"/>
                    </a:lnTo>
                    <a:lnTo>
                      <a:pt x="31" y="0"/>
                    </a:lnTo>
                    <a:lnTo>
                      <a:pt x="2"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9" name="Freeform 6205"/>
              <p:cNvSpPr>
                <a:spLocks/>
              </p:cNvSpPr>
              <p:nvPr/>
            </p:nvSpPr>
            <p:spPr bwMode="auto">
              <a:xfrm>
                <a:off x="9698" y="8781"/>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0" name="Freeform 6206"/>
              <p:cNvSpPr>
                <a:spLocks/>
              </p:cNvSpPr>
              <p:nvPr/>
            </p:nvSpPr>
            <p:spPr bwMode="auto">
              <a:xfrm>
                <a:off x="9700" y="8772"/>
                <a:ext cx="29" cy="12"/>
              </a:xfrm>
              <a:custGeom>
                <a:avLst/>
                <a:gdLst/>
                <a:ahLst/>
                <a:cxnLst>
                  <a:cxn ang="0">
                    <a:pos x="0" y="2"/>
                  </a:cxn>
                  <a:cxn ang="0">
                    <a:pos x="0" y="11"/>
                  </a:cxn>
                  <a:cxn ang="0">
                    <a:pos x="28" y="11"/>
                  </a:cxn>
                  <a:cxn ang="0">
                    <a:pos x="28" y="0"/>
                  </a:cxn>
                  <a:cxn ang="0">
                    <a:pos x="0" y="2"/>
                  </a:cxn>
                </a:cxnLst>
                <a:rect l="0" t="0" r="r" b="b"/>
                <a:pathLst>
                  <a:path w="29" h="12">
                    <a:moveTo>
                      <a:pt x="0" y="2"/>
                    </a:moveTo>
                    <a:lnTo>
                      <a:pt x="0" y="11"/>
                    </a:lnTo>
                    <a:lnTo>
                      <a:pt x="28" y="11"/>
                    </a:lnTo>
                    <a:lnTo>
                      <a:pt x="28"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1" name="Freeform 6207"/>
              <p:cNvSpPr>
                <a:spLocks/>
              </p:cNvSpPr>
              <p:nvPr/>
            </p:nvSpPr>
            <p:spPr bwMode="auto">
              <a:xfrm>
                <a:off x="9698" y="8805"/>
                <a:ext cx="34" cy="5"/>
              </a:xfrm>
              <a:custGeom>
                <a:avLst/>
                <a:gdLst/>
                <a:ahLst/>
                <a:cxnLst>
                  <a:cxn ang="0">
                    <a:pos x="2" y="2"/>
                  </a:cxn>
                  <a:cxn ang="0">
                    <a:pos x="2" y="2"/>
                  </a:cxn>
                  <a:cxn ang="0">
                    <a:pos x="0" y="4"/>
                  </a:cxn>
                  <a:cxn ang="0">
                    <a:pos x="33" y="2"/>
                  </a:cxn>
                  <a:cxn ang="0">
                    <a:pos x="33" y="0"/>
                  </a:cxn>
                  <a:cxn ang="0">
                    <a:pos x="2" y="2"/>
                  </a:cxn>
                </a:cxnLst>
                <a:rect l="0" t="0" r="r" b="b"/>
                <a:pathLst>
                  <a:path w="34" h="5">
                    <a:moveTo>
                      <a:pt x="2" y="2"/>
                    </a:moveTo>
                    <a:lnTo>
                      <a:pt x="2" y="2"/>
                    </a:lnTo>
                    <a:lnTo>
                      <a:pt x="0" y="4"/>
                    </a:lnTo>
                    <a:lnTo>
                      <a:pt x="33" y="2"/>
                    </a:lnTo>
                    <a:lnTo>
                      <a:pt x="3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2" name="Freeform 6208"/>
              <p:cNvSpPr>
                <a:spLocks/>
              </p:cNvSpPr>
              <p:nvPr/>
            </p:nvSpPr>
            <p:spPr bwMode="auto">
              <a:xfrm>
                <a:off x="9765" y="8877"/>
                <a:ext cx="82" cy="7"/>
              </a:xfrm>
              <a:custGeom>
                <a:avLst/>
                <a:gdLst/>
                <a:ahLst/>
                <a:cxnLst>
                  <a:cxn ang="0">
                    <a:pos x="0" y="0"/>
                  </a:cxn>
                  <a:cxn ang="0">
                    <a:pos x="0" y="7"/>
                  </a:cxn>
                  <a:cxn ang="0">
                    <a:pos x="0" y="4"/>
                  </a:cxn>
                  <a:cxn ang="0">
                    <a:pos x="81" y="7"/>
                  </a:cxn>
                  <a:cxn ang="0">
                    <a:pos x="81" y="2"/>
                  </a:cxn>
                  <a:cxn ang="0">
                    <a:pos x="0" y="0"/>
                  </a:cxn>
                </a:cxnLst>
                <a:rect l="0" t="0" r="r" b="b"/>
                <a:pathLst>
                  <a:path w="82" h="7">
                    <a:moveTo>
                      <a:pt x="0" y="0"/>
                    </a:moveTo>
                    <a:lnTo>
                      <a:pt x="0" y="7"/>
                    </a:lnTo>
                    <a:lnTo>
                      <a:pt x="0" y="4"/>
                    </a:lnTo>
                    <a:lnTo>
                      <a:pt x="81" y="7"/>
                    </a:lnTo>
                    <a:lnTo>
                      <a:pt x="81"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3" name="Freeform 6209"/>
              <p:cNvSpPr>
                <a:spLocks/>
              </p:cNvSpPr>
              <p:nvPr/>
            </p:nvSpPr>
            <p:spPr bwMode="auto">
              <a:xfrm>
                <a:off x="9765" y="8882"/>
                <a:ext cx="82" cy="5"/>
              </a:xfrm>
              <a:custGeom>
                <a:avLst/>
                <a:gdLst/>
                <a:ahLst/>
                <a:cxnLst>
                  <a:cxn ang="0">
                    <a:pos x="0" y="0"/>
                  </a:cxn>
                  <a:cxn ang="0">
                    <a:pos x="0" y="2"/>
                  </a:cxn>
                  <a:cxn ang="0">
                    <a:pos x="81" y="4"/>
                  </a:cxn>
                  <a:cxn ang="0">
                    <a:pos x="81" y="2"/>
                  </a:cxn>
                  <a:cxn ang="0">
                    <a:pos x="0" y="0"/>
                  </a:cxn>
                </a:cxnLst>
                <a:rect l="0" t="0" r="r" b="b"/>
                <a:pathLst>
                  <a:path w="82" h="5">
                    <a:moveTo>
                      <a:pt x="0" y="0"/>
                    </a:moveTo>
                    <a:lnTo>
                      <a:pt x="0" y="2"/>
                    </a:lnTo>
                    <a:lnTo>
                      <a:pt x="81" y="4"/>
                    </a:lnTo>
                    <a:lnTo>
                      <a:pt x="8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4" name="Freeform 6210"/>
              <p:cNvSpPr>
                <a:spLocks/>
              </p:cNvSpPr>
              <p:nvPr/>
            </p:nvSpPr>
            <p:spPr bwMode="auto">
              <a:xfrm>
                <a:off x="9765" y="8881"/>
                <a:ext cx="72" cy="0"/>
              </a:xfrm>
              <a:custGeom>
                <a:avLst/>
                <a:gdLst/>
                <a:ahLst/>
                <a:cxnLst>
                  <a:cxn ang="0">
                    <a:pos x="0" y="0"/>
                  </a:cxn>
                  <a:cxn ang="0">
                    <a:pos x="72" y="0"/>
                  </a:cxn>
                </a:cxnLst>
                <a:rect l="0" t="0" r="r" b="b"/>
                <a:pathLst>
                  <a:path w="72">
                    <a:moveTo>
                      <a:pt x="0" y="0"/>
                    </a:moveTo>
                    <a:lnTo>
                      <a:pt x="72"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5" name="Freeform 6211"/>
              <p:cNvSpPr>
                <a:spLocks/>
              </p:cNvSpPr>
              <p:nvPr/>
            </p:nvSpPr>
            <p:spPr bwMode="auto">
              <a:xfrm>
                <a:off x="9782" y="8880"/>
                <a:ext cx="17" cy="2"/>
              </a:xfrm>
              <a:custGeom>
                <a:avLst/>
                <a:gdLst/>
                <a:ahLst/>
                <a:cxnLst>
                  <a:cxn ang="0">
                    <a:pos x="0" y="0"/>
                  </a:cxn>
                  <a:cxn ang="0">
                    <a:pos x="0" y="0"/>
                  </a:cxn>
                  <a:cxn ang="0">
                    <a:pos x="16" y="2"/>
                  </a:cxn>
                  <a:cxn ang="0">
                    <a:pos x="16" y="0"/>
                  </a:cxn>
                  <a:cxn ang="0">
                    <a:pos x="0" y="0"/>
                  </a:cxn>
                </a:cxnLst>
                <a:rect l="0" t="0" r="r" b="b"/>
                <a:pathLst>
                  <a:path w="17" h="2">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6" name="Freeform 6212"/>
              <p:cNvSpPr>
                <a:spLocks/>
              </p:cNvSpPr>
              <p:nvPr/>
            </p:nvSpPr>
            <p:spPr bwMode="auto">
              <a:xfrm>
                <a:off x="9801" y="8881"/>
                <a:ext cx="15" cy="0"/>
              </a:xfrm>
              <a:custGeom>
                <a:avLst/>
                <a:gdLst/>
                <a:ahLst/>
                <a:cxnLst>
                  <a:cxn ang="0">
                    <a:pos x="0" y="0"/>
                  </a:cxn>
                  <a:cxn ang="0">
                    <a:pos x="14" y="0"/>
                  </a:cxn>
                </a:cxnLst>
                <a:rect l="0" t="0" r="r" b="b"/>
                <a:pathLst>
                  <a:path w="15">
                    <a:moveTo>
                      <a:pt x="0" y="0"/>
                    </a:moveTo>
                    <a:lnTo>
                      <a:pt x="14"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7" name="Freeform 6213"/>
              <p:cNvSpPr>
                <a:spLocks/>
              </p:cNvSpPr>
              <p:nvPr/>
            </p:nvSpPr>
            <p:spPr bwMode="auto">
              <a:xfrm>
                <a:off x="9820" y="8880"/>
                <a:ext cx="17" cy="2"/>
              </a:xfrm>
              <a:custGeom>
                <a:avLst/>
                <a:gdLst/>
                <a:ahLst/>
                <a:cxnLst>
                  <a:cxn ang="0">
                    <a:pos x="0" y="0"/>
                  </a:cxn>
                  <a:cxn ang="0">
                    <a:pos x="0" y="2"/>
                  </a:cxn>
                  <a:cxn ang="0">
                    <a:pos x="16" y="2"/>
                  </a:cxn>
                  <a:cxn ang="0">
                    <a:pos x="0" y="0"/>
                  </a:cxn>
                </a:cxnLst>
                <a:rect l="0" t="0" r="r" b="b"/>
                <a:pathLst>
                  <a:path w="17" h="2">
                    <a:moveTo>
                      <a:pt x="0" y="0"/>
                    </a:moveTo>
                    <a:lnTo>
                      <a:pt x="0" y="2"/>
                    </a:lnTo>
                    <a:lnTo>
                      <a:pt x="16"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8" name="Freeform 6214"/>
              <p:cNvSpPr>
                <a:spLocks/>
              </p:cNvSpPr>
              <p:nvPr/>
            </p:nvSpPr>
            <p:spPr bwMode="auto">
              <a:xfrm>
                <a:off x="9921" y="8728"/>
                <a:ext cx="10" cy="164"/>
              </a:xfrm>
              <a:custGeom>
                <a:avLst/>
                <a:gdLst/>
                <a:ahLst/>
                <a:cxnLst>
                  <a:cxn ang="0">
                    <a:pos x="7" y="14"/>
                  </a:cxn>
                  <a:cxn ang="0">
                    <a:pos x="7" y="14"/>
                  </a:cxn>
                  <a:cxn ang="0">
                    <a:pos x="0" y="0"/>
                  </a:cxn>
                  <a:cxn ang="0">
                    <a:pos x="0" y="163"/>
                  </a:cxn>
                  <a:cxn ang="0">
                    <a:pos x="9" y="156"/>
                  </a:cxn>
                  <a:cxn ang="0">
                    <a:pos x="9" y="21"/>
                  </a:cxn>
                  <a:cxn ang="0">
                    <a:pos x="7" y="14"/>
                  </a:cxn>
                </a:cxnLst>
                <a:rect l="0" t="0" r="r" b="b"/>
                <a:pathLst>
                  <a:path w="10" h="164">
                    <a:moveTo>
                      <a:pt x="7" y="14"/>
                    </a:moveTo>
                    <a:lnTo>
                      <a:pt x="7" y="14"/>
                    </a:lnTo>
                    <a:lnTo>
                      <a:pt x="0" y="0"/>
                    </a:lnTo>
                    <a:lnTo>
                      <a:pt x="0" y="163"/>
                    </a:lnTo>
                    <a:lnTo>
                      <a:pt x="9" y="156"/>
                    </a:lnTo>
                    <a:lnTo>
                      <a:pt x="9" y="21"/>
                    </a:lnTo>
                    <a:lnTo>
                      <a:pt x="7"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9" name="Freeform 6215"/>
              <p:cNvSpPr>
                <a:spLocks/>
              </p:cNvSpPr>
              <p:nvPr/>
            </p:nvSpPr>
            <p:spPr bwMode="auto">
              <a:xfrm>
                <a:off x="9974" y="8774"/>
                <a:ext cx="14" cy="108"/>
              </a:xfrm>
              <a:custGeom>
                <a:avLst/>
                <a:gdLst/>
                <a:ahLst/>
                <a:cxnLst>
                  <a:cxn ang="0">
                    <a:pos x="11" y="7"/>
                  </a:cxn>
                  <a:cxn ang="0">
                    <a:pos x="0" y="0"/>
                  </a:cxn>
                  <a:cxn ang="0">
                    <a:pos x="2" y="16"/>
                  </a:cxn>
                  <a:cxn ang="0">
                    <a:pos x="4" y="31"/>
                  </a:cxn>
                  <a:cxn ang="0">
                    <a:pos x="4" y="55"/>
                  </a:cxn>
                  <a:cxn ang="0">
                    <a:pos x="2" y="67"/>
                  </a:cxn>
                  <a:cxn ang="0">
                    <a:pos x="2" y="79"/>
                  </a:cxn>
                  <a:cxn ang="0">
                    <a:pos x="0" y="93"/>
                  </a:cxn>
                  <a:cxn ang="0">
                    <a:pos x="0" y="107"/>
                  </a:cxn>
                  <a:cxn ang="0">
                    <a:pos x="9" y="105"/>
                  </a:cxn>
                  <a:cxn ang="0">
                    <a:pos x="11" y="95"/>
                  </a:cxn>
                  <a:cxn ang="0">
                    <a:pos x="11" y="83"/>
                  </a:cxn>
                  <a:cxn ang="0">
                    <a:pos x="14" y="71"/>
                  </a:cxn>
                  <a:cxn ang="0">
                    <a:pos x="14" y="31"/>
                  </a:cxn>
                  <a:cxn ang="0">
                    <a:pos x="11" y="19"/>
                  </a:cxn>
                  <a:cxn ang="0">
                    <a:pos x="11" y="7"/>
                  </a:cxn>
                </a:cxnLst>
                <a:rect l="0" t="0" r="r" b="b"/>
                <a:pathLst>
                  <a:path w="14" h="108">
                    <a:moveTo>
                      <a:pt x="11" y="7"/>
                    </a:moveTo>
                    <a:lnTo>
                      <a:pt x="0" y="0"/>
                    </a:lnTo>
                    <a:lnTo>
                      <a:pt x="2" y="16"/>
                    </a:lnTo>
                    <a:lnTo>
                      <a:pt x="4" y="31"/>
                    </a:lnTo>
                    <a:lnTo>
                      <a:pt x="4" y="55"/>
                    </a:lnTo>
                    <a:lnTo>
                      <a:pt x="2" y="67"/>
                    </a:lnTo>
                    <a:lnTo>
                      <a:pt x="2" y="79"/>
                    </a:lnTo>
                    <a:lnTo>
                      <a:pt x="0" y="93"/>
                    </a:lnTo>
                    <a:lnTo>
                      <a:pt x="0" y="107"/>
                    </a:lnTo>
                    <a:lnTo>
                      <a:pt x="9" y="105"/>
                    </a:lnTo>
                    <a:lnTo>
                      <a:pt x="11" y="95"/>
                    </a:lnTo>
                    <a:lnTo>
                      <a:pt x="11" y="83"/>
                    </a:lnTo>
                    <a:lnTo>
                      <a:pt x="14" y="71"/>
                    </a:lnTo>
                    <a:lnTo>
                      <a:pt x="14" y="31"/>
                    </a:lnTo>
                    <a:lnTo>
                      <a:pt x="11" y="19"/>
                    </a:lnTo>
                    <a:lnTo>
                      <a:pt x="11"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0" name="Freeform 6216"/>
              <p:cNvSpPr>
                <a:spLocks/>
              </p:cNvSpPr>
              <p:nvPr/>
            </p:nvSpPr>
            <p:spPr bwMode="auto">
              <a:xfrm>
                <a:off x="9972" y="8772"/>
                <a:ext cx="14" cy="110"/>
              </a:xfrm>
              <a:custGeom>
                <a:avLst/>
                <a:gdLst/>
                <a:ahLst/>
                <a:cxnLst>
                  <a:cxn ang="0">
                    <a:pos x="0" y="0"/>
                  </a:cxn>
                  <a:cxn ang="0">
                    <a:pos x="4" y="33"/>
                  </a:cxn>
                  <a:cxn ang="0">
                    <a:pos x="4" y="57"/>
                  </a:cxn>
                  <a:cxn ang="0">
                    <a:pos x="2" y="69"/>
                  </a:cxn>
                  <a:cxn ang="0">
                    <a:pos x="2" y="81"/>
                  </a:cxn>
                  <a:cxn ang="0">
                    <a:pos x="0" y="95"/>
                  </a:cxn>
                  <a:cxn ang="0">
                    <a:pos x="0" y="110"/>
                  </a:cxn>
                  <a:cxn ang="0">
                    <a:pos x="7" y="110"/>
                  </a:cxn>
                  <a:cxn ang="0">
                    <a:pos x="9" y="107"/>
                  </a:cxn>
                  <a:cxn ang="0">
                    <a:pos x="11" y="98"/>
                  </a:cxn>
                  <a:cxn ang="0">
                    <a:pos x="11" y="86"/>
                  </a:cxn>
                  <a:cxn ang="0">
                    <a:pos x="14" y="74"/>
                  </a:cxn>
                  <a:cxn ang="0">
                    <a:pos x="14" y="19"/>
                  </a:cxn>
                  <a:cxn ang="0">
                    <a:pos x="11" y="7"/>
                  </a:cxn>
                  <a:cxn ang="0">
                    <a:pos x="9" y="4"/>
                  </a:cxn>
                  <a:cxn ang="0">
                    <a:pos x="4" y="2"/>
                  </a:cxn>
                  <a:cxn ang="0">
                    <a:pos x="0" y="0"/>
                  </a:cxn>
                </a:cxnLst>
                <a:rect l="0" t="0" r="r" b="b"/>
                <a:pathLst>
                  <a:path w="14" h="110">
                    <a:moveTo>
                      <a:pt x="0" y="0"/>
                    </a:moveTo>
                    <a:lnTo>
                      <a:pt x="4" y="33"/>
                    </a:lnTo>
                    <a:lnTo>
                      <a:pt x="4" y="57"/>
                    </a:lnTo>
                    <a:lnTo>
                      <a:pt x="2" y="69"/>
                    </a:lnTo>
                    <a:lnTo>
                      <a:pt x="2" y="81"/>
                    </a:lnTo>
                    <a:lnTo>
                      <a:pt x="0" y="95"/>
                    </a:lnTo>
                    <a:lnTo>
                      <a:pt x="0" y="110"/>
                    </a:lnTo>
                    <a:lnTo>
                      <a:pt x="7" y="110"/>
                    </a:lnTo>
                    <a:lnTo>
                      <a:pt x="9" y="107"/>
                    </a:lnTo>
                    <a:lnTo>
                      <a:pt x="11" y="98"/>
                    </a:lnTo>
                    <a:lnTo>
                      <a:pt x="11" y="86"/>
                    </a:lnTo>
                    <a:lnTo>
                      <a:pt x="14" y="74"/>
                    </a:lnTo>
                    <a:lnTo>
                      <a:pt x="14" y="19"/>
                    </a:lnTo>
                    <a:lnTo>
                      <a:pt x="11"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1" name="Freeform 6217"/>
              <p:cNvSpPr>
                <a:spLocks/>
              </p:cNvSpPr>
              <p:nvPr/>
            </p:nvSpPr>
            <p:spPr bwMode="auto">
              <a:xfrm>
                <a:off x="9969" y="8772"/>
                <a:ext cx="15" cy="110"/>
              </a:xfrm>
              <a:custGeom>
                <a:avLst/>
                <a:gdLst/>
                <a:ahLst/>
                <a:cxnLst>
                  <a:cxn ang="0">
                    <a:pos x="2" y="16"/>
                  </a:cxn>
                  <a:cxn ang="0">
                    <a:pos x="4" y="31"/>
                  </a:cxn>
                  <a:cxn ang="0">
                    <a:pos x="4" y="57"/>
                  </a:cxn>
                  <a:cxn ang="0">
                    <a:pos x="2" y="69"/>
                  </a:cxn>
                  <a:cxn ang="0">
                    <a:pos x="2" y="81"/>
                  </a:cxn>
                  <a:cxn ang="0">
                    <a:pos x="0" y="95"/>
                  </a:cxn>
                  <a:cxn ang="0">
                    <a:pos x="0" y="110"/>
                  </a:cxn>
                  <a:cxn ang="0">
                    <a:pos x="7" y="110"/>
                  </a:cxn>
                  <a:cxn ang="0">
                    <a:pos x="9" y="107"/>
                  </a:cxn>
                  <a:cxn ang="0">
                    <a:pos x="11" y="86"/>
                  </a:cxn>
                  <a:cxn ang="0">
                    <a:pos x="14" y="60"/>
                  </a:cxn>
                  <a:cxn ang="0">
                    <a:pos x="14" y="31"/>
                  </a:cxn>
                  <a:cxn ang="0">
                    <a:pos x="11" y="7"/>
                  </a:cxn>
                  <a:cxn ang="0">
                    <a:pos x="11" y="4"/>
                  </a:cxn>
                  <a:cxn ang="0">
                    <a:pos x="7" y="4"/>
                  </a:cxn>
                  <a:cxn ang="0">
                    <a:pos x="4" y="0"/>
                  </a:cxn>
                  <a:cxn ang="0">
                    <a:pos x="0" y="0"/>
                  </a:cxn>
                  <a:cxn ang="0">
                    <a:pos x="2" y="16"/>
                  </a:cxn>
                </a:cxnLst>
                <a:rect l="0" t="0" r="r" b="b"/>
                <a:pathLst>
                  <a:path w="15" h="110">
                    <a:moveTo>
                      <a:pt x="2" y="16"/>
                    </a:moveTo>
                    <a:lnTo>
                      <a:pt x="4" y="31"/>
                    </a:lnTo>
                    <a:lnTo>
                      <a:pt x="4" y="57"/>
                    </a:lnTo>
                    <a:lnTo>
                      <a:pt x="2" y="69"/>
                    </a:lnTo>
                    <a:lnTo>
                      <a:pt x="2" y="81"/>
                    </a:lnTo>
                    <a:lnTo>
                      <a:pt x="0" y="95"/>
                    </a:lnTo>
                    <a:lnTo>
                      <a:pt x="0" y="110"/>
                    </a:lnTo>
                    <a:lnTo>
                      <a:pt x="7" y="110"/>
                    </a:lnTo>
                    <a:lnTo>
                      <a:pt x="9" y="107"/>
                    </a:lnTo>
                    <a:lnTo>
                      <a:pt x="11" y="86"/>
                    </a:lnTo>
                    <a:lnTo>
                      <a:pt x="14" y="60"/>
                    </a:lnTo>
                    <a:lnTo>
                      <a:pt x="14" y="31"/>
                    </a:lnTo>
                    <a:lnTo>
                      <a:pt x="11" y="7"/>
                    </a:lnTo>
                    <a:lnTo>
                      <a:pt x="11" y="4"/>
                    </a:lnTo>
                    <a:lnTo>
                      <a:pt x="7" y="4"/>
                    </a:lnTo>
                    <a:lnTo>
                      <a:pt x="4" y="0"/>
                    </a:lnTo>
                    <a:lnTo>
                      <a:pt x="0" y="0"/>
                    </a:lnTo>
                    <a:lnTo>
                      <a:pt x="2" y="16"/>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2" name="Freeform 6218"/>
              <p:cNvSpPr>
                <a:spLocks/>
              </p:cNvSpPr>
              <p:nvPr/>
            </p:nvSpPr>
            <p:spPr bwMode="auto">
              <a:xfrm>
                <a:off x="9964" y="8769"/>
                <a:ext cx="17" cy="113"/>
              </a:xfrm>
              <a:custGeom>
                <a:avLst/>
                <a:gdLst/>
                <a:ahLst/>
                <a:cxnLst>
                  <a:cxn ang="0">
                    <a:pos x="14" y="7"/>
                  </a:cxn>
                  <a:cxn ang="0">
                    <a:pos x="11" y="4"/>
                  </a:cxn>
                  <a:cxn ang="0">
                    <a:pos x="7" y="2"/>
                  </a:cxn>
                  <a:cxn ang="0">
                    <a:pos x="2" y="0"/>
                  </a:cxn>
                  <a:cxn ang="0">
                    <a:pos x="4" y="19"/>
                  </a:cxn>
                  <a:cxn ang="0">
                    <a:pos x="7" y="33"/>
                  </a:cxn>
                  <a:cxn ang="0">
                    <a:pos x="7" y="60"/>
                  </a:cxn>
                  <a:cxn ang="0">
                    <a:pos x="4" y="71"/>
                  </a:cxn>
                  <a:cxn ang="0">
                    <a:pos x="4" y="83"/>
                  </a:cxn>
                  <a:cxn ang="0">
                    <a:pos x="0" y="112"/>
                  </a:cxn>
                  <a:cxn ang="0">
                    <a:pos x="9" y="112"/>
                  </a:cxn>
                  <a:cxn ang="0">
                    <a:pos x="9" y="110"/>
                  </a:cxn>
                  <a:cxn ang="0">
                    <a:pos x="14" y="110"/>
                  </a:cxn>
                  <a:cxn ang="0">
                    <a:pos x="14" y="88"/>
                  </a:cxn>
                  <a:cxn ang="0">
                    <a:pos x="16" y="62"/>
                  </a:cxn>
                  <a:cxn ang="0">
                    <a:pos x="16" y="33"/>
                  </a:cxn>
                  <a:cxn ang="0">
                    <a:pos x="14" y="7"/>
                  </a:cxn>
                </a:cxnLst>
                <a:rect l="0" t="0" r="r" b="b"/>
                <a:pathLst>
                  <a:path w="17" h="113">
                    <a:moveTo>
                      <a:pt x="14" y="7"/>
                    </a:moveTo>
                    <a:lnTo>
                      <a:pt x="11" y="4"/>
                    </a:lnTo>
                    <a:lnTo>
                      <a:pt x="7" y="2"/>
                    </a:lnTo>
                    <a:lnTo>
                      <a:pt x="2" y="0"/>
                    </a:lnTo>
                    <a:lnTo>
                      <a:pt x="4" y="19"/>
                    </a:lnTo>
                    <a:lnTo>
                      <a:pt x="7" y="33"/>
                    </a:lnTo>
                    <a:lnTo>
                      <a:pt x="7" y="60"/>
                    </a:lnTo>
                    <a:lnTo>
                      <a:pt x="4" y="71"/>
                    </a:lnTo>
                    <a:lnTo>
                      <a:pt x="4" y="83"/>
                    </a:lnTo>
                    <a:lnTo>
                      <a:pt x="0" y="112"/>
                    </a:lnTo>
                    <a:lnTo>
                      <a:pt x="9" y="112"/>
                    </a:lnTo>
                    <a:lnTo>
                      <a:pt x="9" y="110"/>
                    </a:lnTo>
                    <a:lnTo>
                      <a:pt x="14" y="110"/>
                    </a:lnTo>
                    <a:lnTo>
                      <a:pt x="14" y="88"/>
                    </a:lnTo>
                    <a:lnTo>
                      <a:pt x="16" y="62"/>
                    </a:lnTo>
                    <a:lnTo>
                      <a:pt x="16" y="33"/>
                    </a:lnTo>
                    <a:lnTo>
                      <a:pt x="14" y="7"/>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3" name="Freeform 6219"/>
              <p:cNvSpPr>
                <a:spLocks/>
              </p:cNvSpPr>
              <p:nvPr/>
            </p:nvSpPr>
            <p:spPr bwMode="auto">
              <a:xfrm>
                <a:off x="9962" y="8769"/>
                <a:ext cx="17" cy="113"/>
              </a:xfrm>
              <a:custGeom>
                <a:avLst/>
                <a:gdLst/>
                <a:ahLst/>
                <a:cxnLst>
                  <a:cxn ang="0">
                    <a:pos x="7" y="0"/>
                  </a:cxn>
                  <a:cxn ang="0">
                    <a:pos x="2" y="0"/>
                  </a:cxn>
                  <a:cxn ang="0">
                    <a:pos x="7" y="16"/>
                  </a:cxn>
                  <a:cxn ang="0">
                    <a:pos x="7" y="57"/>
                  </a:cxn>
                  <a:cxn ang="0">
                    <a:pos x="4" y="69"/>
                  </a:cxn>
                  <a:cxn ang="0">
                    <a:pos x="2" y="83"/>
                  </a:cxn>
                  <a:cxn ang="0">
                    <a:pos x="2" y="98"/>
                  </a:cxn>
                  <a:cxn ang="0">
                    <a:pos x="0" y="112"/>
                  </a:cxn>
                  <a:cxn ang="0">
                    <a:pos x="9" y="112"/>
                  </a:cxn>
                  <a:cxn ang="0">
                    <a:pos x="9" y="110"/>
                  </a:cxn>
                  <a:cxn ang="0">
                    <a:pos x="14" y="110"/>
                  </a:cxn>
                  <a:cxn ang="0">
                    <a:pos x="16" y="88"/>
                  </a:cxn>
                  <a:cxn ang="0">
                    <a:pos x="16" y="7"/>
                  </a:cxn>
                  <a:cxn ang="0">
                    <a:pos x="12" y="4"/>
                  </a:cxn>
                  <a:cxn ang="0">
                    <a:pos x="7" y="0"/>
                  </a:cxn>
                </a:cxnLst>
                <a:rect l="0" t="0" r="r" b="b"/>
                <a:pathLst>
                  <a:path w="17" h="113">
                    <a:moveTo>
                      <a:pt x="7" y="0"/>
                    </a:moveTo>
                    <a:lnTo>
                      <a:pt x="2" y="0"/>
                    </a:lnTo>
                    <a:lnTo>
                      <a:pt x="7" y="16"/>
                    </a:lnTo>
                    <a:lnTo>
                      <a:pt x="7" y="57"/>
                    </a:lnTo>
                    <a:lnTo>
                      <a:pt x="4" y="69"/>
                    </a:lnTo>
                    <a:lnTo>
                      <a:pt x="2" y="83"/>
                    </a:lnTo>
                    <a:lnTo>
                      <a:pt x="2" y="98"/>
                    </a:lnTo>
                    <a:lnTo>
                      <a:pt x="0" y="112"/>
                    </a:lnTo>
                    <a:lnTo>
                      <a:pt x="9" y="112"/>
                    </a:lnTo>
                    <a:lnTo>
                      <a:pt x="9" y="110"/>
                    </a:lnTo>
                    <a:lnTo>
                      <a:pt x="14" y="110"/>
                    </a:lnTo>
                    <a:lnTo>
                      <a:pt x="16" y="88"/>
                    </a:lnTo>
                    <a:lnTo>
                      <a:pt x="16" y="7"/>
                    </a:lnTo>
                    <a:lnTo>
                      <a:pt x="12" y="4"/>
                    </a:lnTo>
                    <a:lnTo>
                      <a:pt x="7"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244" name="Group 6220"/>
              <p:cNvGrpSpPr>
                <a:grpSpLocks/>
              </p:cNvGrpSpPr>
              <p:nvPr/>
            </p:nvGrpSpPr>
            <p:grpSpPr bwMode="auto">
              <a:xfrm>
                <a:off x="9960" y="8767"/>
                <a:ext cx="16" cy="115"/>
                <a:chOff x="9960" y="8767"/>
                <a:chExt cx="16" cy="115"/>
              </a:xfrm>
            </p:grpSpPr>
            <p:sp>
              <p:nvSpPr>
                <p:cNvPr id="7245" name="Freeform 6221"/>
                <p:cNvSpPr>
                  <a:spLocks/>
                </p:cNvSpPr>
                <p:nvPr/>
              </p:nvSpPr>
              <p:spPr bwMode="auto">
                <a:xfrm>
                  <a:off x="9960" y="8767"/>
                  <a:ext cx="16" cy="115"/>
                </a:xfrm>
                <a:custGeom>
                  <a:avLst/>
                  <a:gdLst/>
                  <a:ahLst/>
                  <a:cxnLst>
                    <a:cxn ang="0">
                      <a:pos x="7" y="115"/>
                    </a:cxn>
                    <a:cxn ang="0">
                      <a:pos x="9" y="112"/>
                    </a:cxn>
                    <a:cxn ang="0">
                      <a:pos x="14" y="112"/>
                    </a:cxn>
                    <a:cxn ang="0">
                      <a:pos x="16" y="91"/>
                    </a:cxn>
                    <a:cxn ang="0">
                      <a:pos x="16" y="7"/>
                    </a:cxn>
                    <a:cxn ang="0">
                      <a:pos x="14" y="7"/>
                    </a:cxn>
                    <a:cxn ang="0">
                      <a:pos x="9" y="2"/>
                    </a:cxn>
                    <a:cxn ang="0">
                      <a:pos x="5" y="2"/>
                    </a:cxn>
                    <a:cxn ang="0">
                      <a:pos x="7" y="19"/>
                    </a:cxn>
                    <a:cxn ang="0">
                      <a:pos x="7" y="60"/>
                    </a:cxn>
                    <a:cxn ang="0">
                      <a:pos x="4" y="71"/>
                    </a:cxn>
                    <a:cxn ang="0">
                      <a:pos x="2" y="86"/>
                    </a:cxn>
                    <a:cxn ang="0">
                      <a:pos x="2" y="100"/>
                    </a:cxn>
                    <a:cxn ang="0">
                      <a:pos x="0" y="115"/>
                    </a:cxn>
                    <a:cxn ang="0">
                      <a:pos x="7" y="115"/>
                    </a:cxn>
                  </a:cxnLst>
                  <a:rect l="0" t="0" r="r" b="b"/>
                  <a:pathLst>
                    <a:path w="16" h="115">
                      <a:moveTo>
                        <a:pt x="7" y="115"/>
                      </a:moveTo>
                      <a:lnTo>
                        <a:pt x="9" y="112"/>
                      </a:lnTo>
                      <a:lnTo>
                        <a:pt x="14" y="112"/>
                      </a:lnTo>
                      <a:lnTo>
                        <a:pt x="16" y="91"/>
                      </a:lnTo>
                      <a:lnTo>
                        <a:pt x="16" y="7"/>
                      </a:lnTo>
                      <a:lnTo>
                        <a:pt x="14" y="7"/>
                      </a:lnTo>
                      <a:lnTo>
                        <a:pt x="9" y="2"/>
                      </a:lnTo>
                      <a:lnTo>
                        <a:pt x="5" y="2"/>
                      </a:lnTo>
                      <a:lnTo>
                        <a:pt x="7" y="19"/>
                      </a:lnTo>
                      <a:lnTo>
                        <a:pt x="7" y="60"/>
                      </a:lnTo>
                      <a:lnTo>
                        <a:pt x="4" y="71"/>
                      </a:lnTo>
                      <a:lnTo>
                        <a:pt x="2" y="86"/>
                      </a:lnTo>
                      <a:lnTo>
                        <a:pt x="2" y="100"/>
                      </a:lnTo>
                      <a:lnTo>
                        <a:pt x="0" y="115"/>
                      </a:lnTo>
                      <a:lnTo>
                        <a:pt x="7"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6" name="Freeform 6222"/>
                <p:cNvSpPr>
                  <a:spLocks/>
                </p:cNvSpPr>
                <p:nvPr/>
              </p:nvSpPr>
              <p:spPr bwMode="auto">
                <a:xfrm>
                  <a:off x="9960" y="8767"/>
                  <a:ext cx="16" cy="115"/>
                </a:xfrm>
                <a:custGeom>
                  <a:avLst/>
                  <a:gdLst/>
                  <a:ahLst/>
                  <a:cxnLst>
                    <a:cxn ang="0">
                      <a:pos x="5" y="2"/>
                    </a:cxn>
                    <a:cxn ang="0">
                      <a:pos x="4" y="0"/>
                    </a:cxn>
                    <a:cxn ang="0">
                      <a:pos x="4" y="2"/>
                    </a:cxn>
                    <a:cxn ang="0">
                      <a:pos x="5" y="2"/>
                    </a:cxn>
                  </a:cxnLst>
                  <a:rect l="0" t="0" r="r" b="b"/>
                  <a:pathLst>
                    <a:path w="16" h="115">
                      <a:moveTo>
                        <a:pt x="5" y="2"/>
                      </a:moveTo>
                      <a:lnTo>
                        <a:pt x="4" y="0"/>
                      </a:lnTo>
                      <a:lnTo>
                        <a:pt x="4" y="2"/>
                      </a:lnTo>
                      <a:lnTo>
                        <a:pt x="5" y="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47" name="Freeform 6223"/>
              <p:cNvSpPr>
                <a:spLocks/>
              </p:cNvSpPr>
              <p:nvPr/>
            </p:nvSpPr>
            <p:spPr bwMode="auto">
              <a:xfrm>
                <a:off x="9957" y="8767"/>
                <a:ext cx="17" cy="115"/>
              </a:xfrm>
              <a:custGeom>
                <a:avLst/>
                <a:gdLst/>
                <a:ahLst/>
                <a:cxnLst>
                  <a:cxn ang="0">
                    <a:pos x="7" y="115"/>
                  </a:cxn>
                  <a:cxn ang="0">
                    <a:pos x="9" y="112"/>
                  </a:cxn>
                  <a:cxn ang="0">
                    <a:pos x="14" y="112"/>
                  </a:cxn>
                  <a:cxn ang="0">
                    <a:pos x="16" y="88"/>
                  </a:cxn>
                  <a:cxn ang="0">
                    <a:pos x="16" y="7"/>
                  </a:cxn>
                  <a:cxn ang="0">
                    <a:pos x="14" y="4"/>
                  </a:cxn>
                  <a:cxn ang="0">
                    <a:pos x="9" y="2"/>
                  </a:cxn>
                  <a:cxn ang="0">
                    <a:pos x="4" y="0"/>
                  </a:cxn>
                  <a:cxn ang="0">
                    <a:pos x="7" y="16"/>
                  </a:cxn>
                  <a:cxn ang="0">
                    <a:pos x="7" y="60"/>
                  </a:cxn>
                  <a:cxn ang="0">
                    <a:pos x="4" y="71"/>
                  </a:cxn>
                  <a:cxn ang="0">
                    <a:pos x="2" y="86"/>
                  </a:cxn>
                  <a:cxn ang="0">
                    <a:pos x="2" y="100"/>
                  </a:cxn>
                  <a:cxn ang="0">
                    <a:pos x="0" y="115"/>
                  </a:cxn>
                  <a:cxn ang="0">
                    <a:pos x="7" y="115"/>
                  </a:cxn>
                </a:cxnLst>
                <a:rect l="0" t="0" r="r" b="b"/>
                <a:pathLst>
                  <a:path w="17" h="115">
                    <a:moveTo>
                      <a:pt x="7" y="115"/>
                    </a:moveTo>
                    <a:lnTo>
                      <a:pt x="9" y="112"/>
                    </a:lnTo>
                    <a:lnTo>
                      <a:pt x="14" y="112"/>
                    </a:lnTo>
                    <a:lnTo>
                      <a:pt x="16" y="88"/>
                    </a:lnTo>
                    <a:lnTo>
                      <a:pt x="16" y="7"/>
                    </a:lnTo>
                    <a:lnTo>
                      <a:pt x="14" y="4"/>
                    </a:lnTo>
                    <a:lnTo>
                      <a:pt x="9" y="2"/>
                    </a:lnTo>
                    <a:lnTo>
                      <a:pt x="4" y="0"/>
                    </a:lnTo>
                    <a:lnTo>
                      <a:pt x="7" y="16"/>
                    </a:lnTo>
                    <a:lnTo>
                      <a:pt x="7" y="60"/>
                    </a:lnTo>
                    <a:lnTo>
                      <a:pt x="4" y="71"/>
                    </a:lnTo>
                    <a:lnTo>
                      <a:pt x="2" y="86"/>
                    </a:lnTo>
                    <a:lnTo>
                      <a:pt x="2" y="100"/>
                    </a:lnTo>
                    <a:lnTo>
                      <a:pt x="0" y="115"/>
                    </a:lnTo>
                    <a:lnTo>
                      <a:pt x="7" y="115"/>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8" name="Freeform 6224"/>
              <p:cNvSpPr>
                <a:spLocks/>
              </p:cNvSpPr>
              <p:nvPr/>
            </p:nvSpPr>
            <p:spPr bwMode="auto">
              <a:xfrm>
                <a:off x="9955" y="8764"/>
                <a:ext cx="17" cy="118"/>
              </a:xfrm>
              <a:custGeom>
                <a:avLst/>
                <a:gdLst/>
                <a:ahLst/>
                <a:cxnLst>
                  <a:cxn ang="0">
                    <a:pos x="7" y="117"/>
                  </a:cxn>
                  <a:cxn ang="0">
                    <a:pos x="9" y="115"/>
                  </a:cxn>
                  <a:cxn ang="0">
                    <a:pos x="14" y="115"/>
                  </a:cxn>
                  <a:cxn ang="0">
                    <a:pos x="16" y="91"/>
                  </a:cxn>
                  <a:cxn ang="0">
                    <a:pos x="16" y="7"/>
                  </a:cxn>
                  <a:cxn ang="0">
                    <a:pos x="14" y="7"/>
                  </a:cxn>
                  <a:cxn ang="0">
                    <a:pos x="9" y="2"/>
                  </a:cxn>
                  <a:cxn ang="0">
                    <a:pos x="4" y="0"/>
                  </a:cxn>
                  <a:cxn ang="0">
                    <a:pos x="7" y="19"/>
                  </a:cxn>
                  <a:cxn ang="0">
                    <a:pos x="7" y="62"/>
                  </a:cxn>
                  <a:cxn ang="0">
                    <a:pos x="4" y="74"/>
                  </a:cxn>
                  <a:cxn ang="0">
                    <a:pos x="2" y="88"/>
                  </a:cxn>
                  <a:cxn ang="0">
                    <a:pos x="2" y="103"/>
                  </a:cxn>
                  <a:cxn ang="0">
                    <a:pos x="0" y="117"/>
                  </a:cxn>
                  <a:cxn ang="0">
                    <a:pos x="7" y="117"/>
                  </a:cxn>
                </a:cxnLst>
                <a:rect l="0" t="0" r="r" b="b"/>
                <a:pathLst>
                  <a:path w="17" h="118">
                    <a:moveTo>
                      <a:pt x="7" y="117"/>
                    </a:moveTo>
                    <a:lnTo>
                      <a:pt x="9" y="115"/>
                    </a:lnTo>
                    <a:lnTo>
                      <a:pt x="14" y="115"/>
                    </a:lnTo>
                    <a:lnTo>
                      <a:pt x="16" y="91"/>
                    </a:lnTo>
                    <a:lnTo>
                      <a:pt x="16" y="7"/>
                    </a:lnTo>
                    <a:lnTo>
                      <a:pt x="14" y="7"/>
                    </a:lnTo>
                    <a:lnTo>
                      <a:pt x="9" y="2"/>
                    </a:lnTo>
                    <a:lnTo>
                      <a:pt x="4" y="0"/>
                    </a:lnTo>
                    <a:lnTo>
                      <a:pt x="7" y="19"/>
                    </a:lnTo>
                    <a:lnTo>
                      <a:pt x="7" y="62"/>
                    </a:lnTo>
                    <a:lnTo>
                      <a:pt x="4" y="74"/>
                    </a:lnTo>
                    <a:lnTo>
                      <a:pt x="2" y="88"/>
                    </a:lnTo>
                    <a:lnTo>
                      <a:pt x="2" y="103"/>
                    </a:lnTo>
                    <a:lnTo>
                      <a:pt x="0" y="117"/>
                    </a:lnTo>
                    <a:lnTo>
                      <a:pt x="7" y="117"/>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9" name="Freeform 6225"/>
              <p:cNvSpPr>
                <a:spLocks/>
              </p:cNvSpPr>
              <p:nvPr/>
            </p:nvSpPr>
            <p:spPr bwMode="auto">
              <a:xfrm>
                <a:off x="9952" y="8764"/>
                <a:ext cx="17" cy="118"/>
              </a:xfrm>
              <a:custGeom>
                <a:avLst/>
                <a:gdLst/>
                <a:ahLst/>
                <a:cxnLst>
                  <a:cxn ang="0">
                    <a:pos x="2" y="103"/>
                  </a:cxn>
                  <a:cxn ang="0">
                    <a:pos x="0" y="117"/>
                  </a:cxn>
                  <a:cxn ang="0">
                    <a:pos x="4" y="117"/>
                  </a:cxn>
                  <a:cxn ang="0">
                    <a:pos x="7" y="115"/>
                  </a:cxn>
                  <a:cxn ang="0">
                    <a:pos x="14" y="115"/>
                  </a:cxn>
                  <a:cxn ang="0">
                    <a:pos x="16" y="91"/>
                  </a:cxn>
                  <a:cxn ang="0">
                    <a:pos x="16" y="7"/>
                  </a:cxn>
                  <a:cxn ang="0">
                    <a:pos x="14" y="4"/>
                  </a:cxn>
                  <a:cxn ang="0">
                    <a:pos x="9" y="2"/>
                  </a:cxn>
                  <a:cxn ang="0">
                    <a:pos x="4" y="0"/>
                  </a:cxn>
                  <a:cxn ang="0">
                    <a:pos x="7" y="16"/>
                  </a:cxn>
                  <a:cxn ang="0">
                    <a:pos x="7" y="60"/>
                  </a:cxn>
                  <a:cxn ang="0">
                    <a:pos x="2" y="88"/>
                  </a:cxn>
                  <a:cxn ang="0">
                    <a:pos x="2" y="103"/>
                  </a:cxn>
                </a:cxnLst>
                <a:rect l="0" t="0" r="r" b="b"/>
                <a:pathLst>
                  <a:path w="17" h="118">
                    <a:moveTo>
                      <a:pt x="2" y="103"/>
                    </a:moveTo>
                    <a:lnTo>
                      <a:pt x="0" y="117"/>
                    </a:lnTo>
                    <a:lnTo>
                      <a:pt x="4" y="117"/>
                    </a:lnTo>
                    <a:lnTo>
                      <a:pt x="7" y="115"/>
                    </a:lnTo>
                    <a:lnTo>
                      <a:pt x="14" y="115"/>
                    </a:lnTo>
                    <a:lnTo>
                      <a:pt x="16" y="91"/>
                    </a:lnTo>
                    <a:lnTo>
                      <a:pt x="16" y="7"/>
                    </a:lnTo>
                    <a:lnTo>
                      <a:pt x="14" y="4"/>
                    </a:lnTo>
                    <a:lnTo>
                      <a:pt x="9" y="2"/>
                    </a:lnTo>
                    <a:lnTo>
                      <a:pt x="4" y="0"/>
                    </a:lnTo>
                    <a:lnTo>
                      <a:pt x="7" y="16"/>
                    </a:lnTo>
                    <a:lnTo>
                      <a:pt x="7" y="60"/>
                    </a:lnTo>
                    <a:lnTo>
                      <a:pt x="2" y="88"/>
                    </a:lnTo>
                    <a:lnTo>
                      <a:pt x="2" y="103"/>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0" name="Freeform 6226"/>
              <p:cNvSpPr>
                <a:spLocks/>
              </p:cNvSpPr>
              <p:nvPr/>
            </p:nvSpPr>
            <p:spPr bwMode="auto">
              <a:xfrm>
                <a:off x="9950" y="8762"/>
                <a:ext cx="19" cy="120"/>
              </a:xfrm>
              <a:custGeom>
                <a:avLst/>
                <a:gdLst/>
                <a:ahLst/>
                <a:cxnLst>
                  <a:cxn ang="0">
                    <a:pos x="2" y="88"/>
                  </a:cxn>
                  <a:cxn ang="0">
                    <a:pos x="2" y="105"/>
                  </a:cxn>
                  <a:cxn ang="0">
                    <a:pos x="0" y="120"/>
                  </a:cxn>
                  <a:cxn ang="0">
                    <a:pos x="4" y="120"/>
                  </a:cxn>
                  <a:cxn ang="0">
                    <a:pos x="7" y="117"/>
                  </a:cxn>
                  <a:cxn ang="0">
                    <a:pos x="14" y="117"/>
                  </a:cxn>
                  <a:cxn ang="0">
                    <a:pos x="16" y="93"/>
                  </a:cxn>
                  <a:cxn ang="0">
                    <a:pos x="16" y="36"/>
                  </a:cxn>
                  <a:cxn ang="0">
                    <a:pos x="19" y="9"/>
                  </a:cxn>
                  <a:cxn ang="0">
                    <a:pos x="14" y="4"/>
                  </a:cxn>
                  <a:cxn ang="0">
                    <a:pos x="9" y="2"/>
                  </a:cxn>
                  <a:cxn ang="0">
                    <a:pos x="4" y="0"/>
                  </a:cxn>
                  <a:cxn ang="0">
                    <a:pos x="7" y="19"/>
                  </a:cxn>
                  <a:cxn ang="0">
                    <a:pos x="7" y="62"/>
                  </a:cxn>
                  <a:cxn ang="0">
                    <a:pos x="4" y="76"/>
                  </a:cxn>
                  <a:cxn ang="0">
                    <a:pos x="2" y="88"/>
                  </a:cxn>
                </a:cxnLst>
                <a:rect l="0" t="0" r="r" b="b"/>
                <a:pathLst>
                  <a:path w="19" h="120">
                    <a:moveTo>
                      <a:pt x="2" y="88"/>
                    </a:moveTo>
                    <a:lnTo>
                      <a:pt x="2" y="105"/>
                    </a:lnTo>
                    <a:lnTo>
                      <a:pt x="0" y="120"/>
                    </a:lnTo>
                    <a:lnTo>
                      <a:pt x="4" y="120"/>
                    </a:lnTo>
                    <a:lnTo>
                      <a:pt x="7" y="117"/>
                    </a:lnTo>
                    <a:lnTo>
                      <a:pt x="14" y="117"/>
                    </a:lnTo>
                    <a:lnTo>
                      <a:pt x="16" y="93"/>
                    </a:lnTo>
                    <a:lnTo>
                      <a:pt x="16" y="36"/>
                    </a:lnTo>
                    <a:lnTo>
                      <a:pt x="19" y="9"/>
                    </a:lnTo>
                    <a:lnTo>
                      <a:pt x="14" y="4"/>
                    </a:lnTo>
                    <a:lnTo>
                      <a:pt x="9" y="2"/>
                    </a:lnTo>
                    <a:lnTo>
                      <a:pt x="4" y="0"/>
                    </a:lnTo>
                    <a:lnTo>
                      <a:pt x="7" y="19"/>
                    </a:lnTo>
                    <a:lnTo>
                      <a:pt x="7" y="62"/>
                    </a:lnTo>
                    <a:lnTo>
                      <a:pt x="4" y="76"/>
                    </a:lnTo>
                    <a:lnTo>
                      <a:pt x="2" y="88"/>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1" name="Freeform 6227"/>
              <p:cNvSpPr>
                <a:spLocks/>
              </p:cNvSpPr>
              <p:nvPr/>
            </p:nvSpPr>
            <p:spPr bwMode="auto">
              <a:xfrm>
                <a:off x="9948" y="8762"/>
                <a:ext cx="19" cy="120"/>
              </a:xfrm>
              <a:custGeom>
                <a:avLst/>
                <a:gdLst/>
                <a:ahLst/>
                <a:cxnLst>
                  <a:cxn ang="0">
                    <a:pos x="4" y="120"/>
                  </a:cxn>
                  <a:cxn ang="0">
                    <a:pos x="7" y="117"/>
                  </a:cxn>
                  <a:cxn ang="0">
                    <a:pos x="12" y="117"/>
                  </a:cxn>
                  <a:cxn ang="0">
                    <a:pos x="14" y="115"/>
                  </a:cxn>
                  <a:cxn ang="0">
                    <a:pos x="16" y="93"/>
                  </a:cxn>
                  <a:cxn ang="0">
                    <a:pos x="16" y="33"/>
                  </a:cxn>
                  <a:cxn ang="0">
                    <a:pos x="19" y="7"/>
                  </a:cxn>
                  <a:cxn ang="0">
                    <a:pos x="16" y="7"/>
                  </a:cxn>
                  <a:cxn ang="0">
                    <a:pos x="12" y="2"/>
                  </a:cxn>
                  <a:cxn ang="0">
                    <a:pos x="9" y="2"/>
                  </a:cxn>
                  <a:cxn ang="0">
                    <a:pos x="4" y="0"/>
                  </a:cxn>
                  <a:cxn ang="0">
                    <a:pos x="9" y="33"/>
                  </a:cxn>
                  <a:cxn ang="0">
                    <a:pos x="7" y="47"/>
                  </a:cxn>
                  <a:cxn ang="0">
                    <a:pos x="7" y="62"/>
                  </a:cxn>
                  <a:cxn ang="0">
                    <a:pos x="4" y="76"/>
                  </a:cxn>
                  <a:cxn ang="0">
                    <a:pos x="2" y="88"/>
                  </a:cxn>
                  <a:cxn ang="0">
                    <a:pos x="0" y="105"/>
                  </a:cxn>
                  <a:cxn ang="0">
                    <a:pos x="0" y="120"/>
                  </a:cxn>
                  <a:cxn ang="0">
                    <a:pos x="4" y="120"/>
                  </a:cxn>
                </a:cxnLst>
                <a:rect l="0" t="0" r="r" b="b"/>
                <a:pathLst>
                  <a:path w="19" h="120">
                    <a:moveTo>
                      <a:pt x="4" y="120"/>
                    </a:moveTo>
                    <a:lnTo>
                      <a:pt x="7" y="117"/>
                    </a:lnTo>
                    <a:lnTo>
                      <a:pt x="12" y="117"/>
                    </a:lnTo>
                    <a:lnTo>
                      <a:pt x="14" y="115"/>
                    </a:lnTo>
                    <a:lnTo>
                      <a:pt x="16" y="93"/>
                    </a:lnTo>
                    <a:lnTo>
                      <a:pt x="16" y="33"/>
                    </a:lnTo>
                    <a:lnTo>
                      <a:pt x="19" y="7"/>
                    </a:lnTo>
                    <a:lnTo>
                      <a:pt x="16" y="7"/>
                    </a:lnTo>
                    <a:lnTo>
                      <a:pt x="12" y="2"/>
                    </a:lnTo>
                    <a:lnTo>
                      <a:pt x="9" y="2"/>
                    </a:lnTo>
                    <a:lnTo>
                      <a:pt x="4" y="0"/>
                    </a:lnTo>
                    <a:lnTo>
                      <a:pt x="9" y="33"/>
                    </a:lnTo>
                    <a:lnTo>
                      <a:pt x="7" y="47"/>
                    </a:lnTo>
                    <a:lnTo>
                      <a:pt x="7" y="62"/>
                    </a:lnTo>
                    <a:lnTo>
                      <a:pt x="4" y="76"/>
                    </a:lnTo>
                    <a:lnTo>
                      <a:pt x="2" y="88"/>
                    </a:lnTo>
                    <a:lnTo>
                      <a:pt x="0" y="105"/>
                    </a:lnTo>
                    <a:lnTo>
                      <a:pt x="0" y="120"/>
                    </a:lnTo>
                    <a:lnTo>
                      <a:pt x="4" y="12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2" name="Freeform 6228"/>
              <p:cNvSpPr>
                <a:spLocks/>
              </p:cNvSpPr>
              <p:nvPr/>
            </p:nvSpPr>
            <p:spPr bwMode="auto">
              <a:xfrm>
                <a:off x="9945" y="8760"/>
                <a:ext cx="19" cy="122"/>
              </a:xfrm>
              <a:custGeom>
                <a:avLst/>
                <a:gdLst/>
                <a:ahLst/>
                <a:cxnLst>
                  <a:cxn ang="0">
                    <a:pos x="14" y="117"/>
                  </a:cxn>
                  <a:cxn ang="0">
                    <a:pos x="16" y="96"/>
                  </a:cxn>
                  <a:cxn ang="0">
                    <a:pos x="16" y="36"/>
                  </a:cxn>
                  <a:cxn ang="0">
                    <a:pos x="19" y="9"/>
                  </a:cxn>
                  <a:cxn ang="0">
                    <a:pos x="4" y="0"/>
                  </a:cxn>
                  <a:cxn ang="0">
                    <a:pos x="7" y="19"/>
                  </a:cxn>
                  <a:cxn ang="0">
                    <a:pos x="9" y="33"/>
                  </a:cxn>
                  <a:cxn ang="0">
                    <a:pos x="7" y="50"/>
                  </a:cxn>
                  <a:cxn ang="0">
                    <a:pos x="7" y="64"/>
                  </a:cxn>
                  <a:cxn ang="0">
                    <a:pos x="4" y="76"/>
                  </a:cxn>
                  <a:cxn ang="0">
                    <a:pos x="2" y="91"/>
                  </a:cxn>
                  <a:cxn ang="0">
                    <a:pos x="0" y="107"/>
                  </a:cxn>
                  <a:cxn ang="0">
                    <a:pos x="0" y="122"/>
                  </a:cxn>
                  <a:cxn ang="0">
                    <a:pos x="14" y="117"/>
                  </a:cxn>
                </a:cxnLst>
                <a:rect l="0" t="0" r="r" b="b"/>
                <a:pathLst>
                  <a:path w="19" h="122">
                    <a:moveTo>
                      <a:pt x="14" y="117"/>
                    </a:moveTo>
                    <a:lnTo>
                      <a:pt x="16" y="96"/>
                    </a:lnTo>
                    <a:lnTo>
                      <a:pt x="16" y="36"/>
                    </a:lnTo>
                    <a:lnTo>
                      <a:pt x="19" y="9"/>
                    </a:lnTo>
                    <a:lnTo>
                      <a:pt x="4" y="0"/>
                    </a:lnTo>
                    <a:lnTo>
                      <a:pt x="7" y="19"/>
                    </a:lnTo>
                    <a:lnTo>
                      <a:pt x="9" y="33"/>
                    </a:lnTo>
                    <a:lnTo>
                      <a:pt x="7" y="50"/>
                    </a:lnTo>
                    <a:lnTo>
                      <a:pt x="7" y="64"/>
                    </a:lnTo>
                    <a:lnTo>
                      <a:pt x="4" y="76"/>
                    </a:lnTo>
                    <a:lnTo>
                      <a:pt x="2" y="91"/>
                    </a:lnTo>
                    <a:lnTo>
                      <a:pt x="0" y="107"/>
                    </a:lnTo>
                    <a:lnTo>
                      <a:pt x="0" y="122"/>
                    </a:lnTo>
                    <a:lnTo>
                      <a:pt x="14" y="11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3" name="Freeform 6229"/>
              <p:cNvSpPr>
                <a:spLocks/>
              </p:cNvSpPr>
              <p:nvPr/>
            </p:nvSpPr>
            <p:spPr bwMode="auto">
              <a:xfrm>
                <a:off x="9751" y="8887"/>
                <a:ext cx="158" cy="12"/>
              </a:xfrm>
              <a:custGeom>
                <a:avLst/>
                <a:gdLst/>
                <a:ahLst/>
                <a:cxnLst>
                  <a:cxn ang="0">
                    <a:pos x="2" y="2"/>
                  </a:cxn>
                  <a:cxn ang="0">
                    <a:pos x="7" y="2"/>
                  </a:cxn>
                  <a:cxn ang="0">
                    <a:pos x="9" y="4"/>
                  </a:cxn>
                  <a:cxn ang="0">
                    <a:pos x="14" y="4"/>
                  </a:cxn>
                  <a:cxn ang="0">
                    <a:pos x="16" y="7"/>
                  </a:cxn>
                  <a:cxn ang="0">
                    <a:pos x="28" y="7"/>
                  </a:cxn>
                  <a:cxn ang="0">
                    <a:pos x="33" y="9"/>
                  </a:cxn>
                  <a:cxn ang="0">
                    <a:pos x="47" y="9"/>
                  </a:cxn>
                  <a:cxn ang="0">
                    <a:pos x="52" y="11"/>
                  </a:cxn>
                  <a:cxn ang="0">
                    <a:pos x="110" y="11"/>
                  </a:cxn>
                  <a:cxn ang="0">
                    <a:pos x="117" y="9"/>
                  </a:cxn>
                  <a:cxn ang="0">
                    <a:pos x="124" y="9"/>
                  </a:cxn>
                  <a:cxn ang="0">
                    <a:pos x="139" y="7"/>
                  </a:cxn>
                  <a:cxn ang="0">
                    <a:pos x="158" y="4"/>
                  </a:cxn>
                  <a:cxn ang="0">
                    <a:pos x="141" y="2"/>
                  </a:cxn>
                  <a:cxn ang="0">
                    <a:pos x="122" y="2"/>
                  </a:cxn>
                  <a:cxn ang="0">
                    <a:pos x="112" y="4"/>
                  </a:cxn>
                  <a:cxn ang="0">
                    <a:pos x="93" y="4"/>
                  </a:cxn>
                  <a:cxn ang="0">
                    <a:pos x="83" y="7"/>
                  </a:cxn>
                  <a:cxn ang="0">
                    <a:pos x="40" y="7"/>
                  </a:cxn>
                  <a:cxn ang="0">
                    <a:pos x="33" y="4"/>
                  </a:cxn>
                  <a:cxn ang="0">
                    <a:pos x="21" y="4"/>
                  </a:cxn>
                  <a:cxn ang="0">
                    <a:pos x="7" y="0"/>
                  </a:cxn>
                  <a:cxn ang="0">
                    <a:pos x="0" y="0"/>
                  </a:cxn>
                  <a:cxn ang="0">
                    <a:pos x="2" y="2"/>
                  </a:cxn>
                </a:cxnLst>
                <a:rect l="0" t="0" r="r" b="b"/>
                <a:pathLst>
                  <a:path w="158" h="12">
                    <a:moveTo>
                      <a:pt x="2" y="2"/>
                    </a:moveTo>
                    <a:lnTo>
                      <a:pt x="7" y="2"/>
                    </a:lnTo>
                    <a:lnTo>
                      <a:pt x="9" y="4"/>
                    </a:lnTo>
                    <a:lnTo>
                      <a:pt x="14" y="4"/>
                    </a:lnTo>
                    <a:lnTo>
                      <a:pt x="16" y="7"/>
                    </a:lnTo>
                    <a:lnTo>
                      <a:pt x="28" y="7"/>
                    </a:lnTo>
                    <a:lnTo>
                      <a:pt x="33" y="9"/>
                    </a:lnTo>
                    <a:lnTo>
                      <a:pt x="47" y="9"/>
                    </a:lnTo>
                    <a:lnTo>
                      <a:pt x="52" y="11"/>
                    </a:lnTo>
                    <a:lnTo>
                      <a:pt x="110" y="11"/>
                    </a:lnTo>
                    <a:lnTo>
                      <a:pt x="117" y="9"/>
                    </a:lnTo>
                    <a:lnTo>
                      <a:pt x="124" y="9"/>
                    </a:lnTo>
                    <a:lnTo>
                      <a:pt x="139" y="7"/>
                    </a:lnTo>
                    <a:lnTo>
                      <a:pt x="158" y="4"/>
                    </a:lnTo>
                    <a:lnTo>
                      <a:pt x="141" y="2"/>
                    </a:lnTo>
                    <a:lnTo>
                      <a:pt x="122" y="2"/>
                    </a:lnTo>
                    <a:lnTo>
                      <a:pt x="112" y="4"/>
                    </a:lnTo>
                    <a:lnTo>
                      <a:pt x="93" y="4"/>
                    </a:lnTo>
                    <a:lnTo>
                      <a:pt x="83" y="7"/>
                    </a:lnTo>
                    <a:lnTo>
                      <a:pt x="40" y="7"/>
                    </a:lnTo>
                    <a:lnTo>
                      <a:pt x="33" y="4"/>
                    </a:lnTo>
                    <a:lnTo>
                      <a:pt x="21" y="4"/>
                    </a:lnTo>
                    <a:lnTo>
                      <a:pt x="7" y="0"/>
                    </a:lnTo>
                    <a:lnTo>
                      <a:pt x="0" y="0"/>
                    </a:lnTo>
                    <a:lnTo>
                      <a:pt x="2"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4" name="Freeform 6230"/>
              <p:cNvSpPr>
                <a:spLocks/>
              </p:cNvSpPr>
              <p:nvPr/>
            </p:nvSpPr>
            <p:spPr bwMode="auto">
              <a:xfrm>
                <a:off x="9796" y="8899"/>
                <a:ext cx="60" cy="17"/>
              </a:xfrm>
              <a:custGeom>
                <a:avLst/>
                <a:gdLst/>
                <a:ahLst/>
                <a:cxnLst>
                  <a:cxn ang="0">
                    <a:pos x="7" y="2"/>
                  </a:cxn>
                  <a:cxn ang="0">
                    <a:pos x="0" y="0"/>
                  </a:cxn>
                  <a:cxn ang="0">
                    <a:pos x="4" y="4"/>
                  </a:cxn>
                  <a:cxn ang="0">
                    <a:pos x="14" y="12"/>
                  </a:cxn>
                  <a:cxn ang="0">
                    <a:pos x="24" y="12"/>
                  </a:cxn>
                  <a:cxn ang="0">
                    <a:pos x="36" y="14"/>
                  </a:cxn>
                  <a:cxn ang="0">
                    <a:pos x="50" y="16"/>
                  </a:cxn>
                  <a:cxn ang="0">
                    <a:pos x="60" y="16"/>
                  </a:cxn>
                  <a:cxn ang="0">
                    <a:pos x="55" y="12"/>
                  </a:cxn>
                  <a:cxn ang="0">
                    <a:pos x="48" y="9"/>
                  </a:cxn>
                  <a:cxn ang="0">
                    <a:pos x="43" y="0"/>
                  </a:cxn>
                  <a:cxn ang="0">
                    <a:pos x="33" y="2"/>
                  </a:cxn>
                  <a:cxn ang="0">
                    <a:pos x="7" y="2"/>
                  </a:cxn>
                </a:cxnLst>
                <a:rect l="0" t="0" r="r" b="b"/>
                <a:pathLst>
                  <a:path w="60" h="17">
                    <a:moveTo>
                      <a:pt x="7" y="2"/>
                    </a:moveTo>
                    <a:lnTo>
                      <a:pt x="0" y="0"/>
                    </a:lnTo>
                    <a:lnTo>
                      <a:pt x="4" y="4"/>
                    </a:lnTo>
                    <a:lnTo>
                      <a:pt x="14" y="12"/>
                    </a:lnTo>
                    <a:lnTo>
                      <a:pt x="24" y="12"/>
                    </a:lnTo>
                    <a:lnTo>
                      <a:pt x="36" y="14"/>
                    </a:lnTo>
                    <a:lnTo>
                      <a:pt x="50" y="16"/>
                    </a:lnTo>
                    <a:lnTo>
                      <a:pt x="60" y="16"/>
                    </a:lnTo>
                    <a:lnTo>
                      <a:pt x="55" y="12"/>
                    </a:lnTo>
                    <a:lnTo>
                      <a:pt x="48" y="9"/>
                    </a:lnTo>
                    <a:lnTo>
                      <a:pt x="43" y="0"/>
                    </a:lnTo>
                    <a:lnTo>
                      <a:pt x="33" y="2"/>
                    </a:lnTo>
                    <a:lnTo>
                      <a:pt x="7"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5" name="Freeform 6231"/>
              <p:cNvSpPr>
                <a:spLocks/>
              </p:cNvSpPr>
              <p:nvPr/>
            </p:nvSpPr>
            <p:spPr bwMode="auto">
              <a:xfrm>
                <a:off x="9787" y="8913"/>
                <a:ext cx="103" cy="24"/>
              </a:xfrm>
              <a:custGeom>
                <a:avLst/>
                <a:gdLst/>
                <a:ahLst/>
                <a:cxnLst>
                  <a:cxn ang="0">
                    <a:pos x="4" y="16"/>
                  </a:cxn>
                  <a:cxn ang="0">
                    <a:pos x="7" y="16"/>
                  </a:cxn>
                  <a:cxn ang="0">
                    <a:pos x="11" y="19"/>
                  </a:cxn>
                  <a:cxn ang="0">
                    <a:pos x="21" y="19"/>
                  </a:cxn>
                  <a:cxn ang="0">
                    <a:pos x="26" y="21"/>
                  </a:cxn>
                  <a:cxn ang="0">
                    <a:pos x="40" y="21"/>
                  </a:cxn>
                  <a:cxn ang="0">
                    <a:pos x="43" y="23"/>
                  </a:cxn>
                  <a:cxn ang="0">
                    <a:pos x="79" y="23"/>
                  </a:cxn>
                  <a:cxn ang="0">
                    <a:pos x="103" y="21"/>
                  </a:cxn>
                  <a:cxn ang="0">
                    <a:pos x="100" y="19"/>
                  </a:cxn>
                  <a:cxn ang="0">
                    <a:pos x="96" y="16"/>
                  </a:cxn>
                  <a:cxn ang="0">
                    <a:pos x="91" y="16"/>
                  </a:cxn>
                  <a:cxn ang="0">
                    <a:pos x="88" y="14"/>
                  </a:cxn>
                  <a:cxn ang="0">
                    <a:pos x="83" y="11"/>
                  </a:cxn>
                  <a:cxn ang="0">
                    <a:pos x="81" y="9"/>
                  </a:cxn>
                  <a:cxn ang="0">
                    <a:pos x="76" y="7"/>
                  </a:cxn>
                  <a:cxn ang="0">
                    <a:pos x="74" y="4"/>
                  </a:cxn>
                  <a:cxn ang="0">
                    <a:pos x="50" y="4"/>
                  </a:cxn>
                  <a:cxn ang="0">
                    <a:pos x="47" y="2"/>
                  </a:cxn>
                  <a:cxn ang="0">
                    <a:pos x="33" y="2"/>
                  </a:cxn>
                  <a:cxn ang="0">
                    <a:pos x="28" y="0"/>
                  </a:cxn>
                  <a:cxn ang="0">
                    <a:pos x="21" y="0"/>
                  </a:cxn>
                  <a:cxn ang="0">
                    <a:pos x="11" y="2"/>
                  </a:cxn>
                  <a:cxn ang="0">
                    <a:pos x="2" y="7"/>
                  </a:cxn>
                  <a:cxn ang="0">
                    <a:pos x="0" y="11"/>
                  </a:cxn>
                  <a:cxn ang="0">
                    <a:pos x="4" y="16"/>
                  </a:cxn>
                </a:cxnLst>
                <a:rect l="0" t="0" r="r" b="b"/>
                <a:pathLst>
                  <a:path w="103" h="24">
                    <a:moveTo>
                      <a:pt x="4" y="16"/>
                    </a:moveTo>
                    <a:lnTo>
                      <a:pt x="7" y="16"/>
                    </a:lnTo>
                    <a:lnTo>
                      <a:pt x="11" y="19"/>
                    </a:lnTo>
                    <a:lnTo>
                      <a:pt x="21" y="19"/>
                    </a:lnTo>
                    <a:lnTo>
                      <a:pt x="26" y="21"/>
                    </a:lnTo>
                    <a:lnTo>
                      <a:pt x="40" y="21"/>
                    </a:lnTo>
                    <a:lnTo>
                      <a:pt x="43" y="23"/>
                    </a:lnTo>
                    <a:lnTo>
                      <a:pt x="79" y="23"/>
                    </a:lnTo>
                    <a:lnTo>
                      <a:pt x="103" y="21"/>
                    </a:lnTo>
                    <a:lnTo>
                      <a:pt x="100" y="19"/>
                    </a:lnTo>
                    <a:lnTo>
                      <a:pt x="96" y="16"/>
                    </a:lnTo>
                    <a:lnTo>
                      <a:pt x="91" y="16"/>
                    </a:lnTo>
                    <a:lnTo>
                      <a:pt x="88" y="14"/>
                    </a:lnTo>
                    <a:lnTo>
                      <a:pt x="83" y="11"/>
                    </a:lnTo>
                    <a:lnTo>
                      <a:pt x="81" y="9"/>
                    </a:lnTo>
                    <a:lnTo>
                      <a:pt x="76" y="7"/>
                    </a:lnTo>
                    <a:lnTo>
                      <a:pt x="74" y="4"/>
                    </a:lnTo>
                    <a:lnTo>
                      <a:pt x="50" y="4"/>
                    </a:lnTo>
                    <a:lnTo>
                      <a:pt x="47" y="2"/>
                    </a:lnTo>
                    <a:lnTo>
                      <a:pt x="33" y="2"/>
                    </a:lnTo>
                    <a:lnTo>
                      <a:pt x="28" y="0"/>
                    </a:lnTo>
                    <a:lnTo>
                      <a:pt x="21" y="0"/>
                    </a:lnTo>
                    <a:lnTo>
                      <a:pt x="11" y="2"/>
                    </a:lnTo>
                    <a:lnTo>
                      <a:pt x="2" y="7"/>
                    </a:lnTo>
                    <a:lnTo>
                      <a:pt x="0" y="11"/>
                    </a:lnTo>
                    <a:lnTo>
                      <a:pt x="4"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6" name="Freeform 6232"/>
              <p:cNvSpPr>
                <a:spLocks/>
              </p:cNvSpPr>
              <p:nvPr/>
            </p:nvSpPr>
            <p:spPr bwMode="auto">
              <a:xfrm>
                <a:off x="9799" y="8899"/>
                <a:ext cx="36" cy="14"/>
              </a:xfrm>
              <a:custGeom>
                <a:avLst/>
                <a:gdLst/>
                <a:ahLst/>
                <a:cxnLst>
                  <a:cxn ang="0">
                    <a:pos x="12" y="9"/>
                  </a:cxn>
                  <a:cxn ang="0">
                    <a:pos x="14" y="12"/>
                  </a:cxn>
                  <a:cxn ang="0">
                    <a:pos x="19" y="12"/>
                  </a:cxn>
                  <a:cxn ang="0">
                    <a:pos x="21" y="14"/>
                  </a:cxn>
                  <a:cxn ang="0">
                    <a:pos x="36" y="14"/>
                  </a:cxn>
                  <a:cxn ang="0">
                    <a:pos x="31" y="9"/>
                  </a:cxn>
                  <a:cxn ang="0">
                    <a:pos x="26" y="4"/>
                  </a:cxn>
                  <a:cxn ang="0">
                    <a:pos x="26" y="2"/>
                  </a:cxn>
                  <a:cxn ang="0">
                    <a:pos x="16" y="2"/>
                  </a:cxn>
                  <a:cxn ang="0">
                    <a:pos x="0" y="0"/>
                  </a:cxn>
                  <a:cxn ang="0">
                    <a:pos x="4" y="4"/>
                  </a:cxn>
                  <a:cxn ang="0">
                    <a:pos x="7" y="4"/>
                  </a:cxn>
                  <a:cxn ang="0">
                    <a:pos x="12" y="9"/>
                  </a:cxn>
                </a:cxnLst>
                <a:rect l="0" t="0" r="r" b="b"/>
                <a:pathLst>
                  <a:path w="36" h="14">
                    <a:moveTo>
                      <a:pt x="12" y="9"/>
                    </a:moveTo>
                    <a:lnTo>
                      <a:pt x="14" y="12"/>
                    </a:lnTo>
                    <a:lnTo>
                      <a:pt x="19" y="12"/>
                    </a:lnTo>
                    <a:lnTo>
                      <a:pt x="21" y="14"/>
                    </a:lnTo>
                    <a:lnTo>
                      <a:pt x="36" y="14"/>
                    </a:lnTo>
                    <a:lnTo>
                      <a:pt x="31" y="9"/>
                    </a:lnTo>
                    <a:lnTo>
                      <a:pt x="26" y="4"/>
                    </a:lnTo>
                    <a:lnTo>
                      <a:pt x="26" y="2"/>
                    </a:lnTo>
                    <a:lnTo>
                      <a:pt x="16" y="2"/>
                    </a:lnTo>
                    <a:lnTo>
                      <a:pt x="0" y="0"/>
                    </a:lnTo>
                    <a:lnTo>
                      <a:pt x="4" y="4"/>
                    </a:lnTo>
                    <a:lnTo>
                      <a:pt x="7" y="4"/>
                    </a:lnTo>
                    <a:lnTo>
                      <a:pt x="12" y="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7" name="Freeform 6233"/>
              <p:cNvSpPr>
                <a:spLocks/>
              </p:cNvSpPr>
              <p:nvPr/>
            </p:nvSpPr>
            <p:spPr bwMode="auto">
              <a:xfrm>
                <a:off x="9784" y="8911"/>
                <a:ext cx="84" cy="26"/>
              </a:xfrm>
              <a:custGeom>
                <a:avLst/>
                <a:gdLst/>
                <a:ahLst/>
                <a:cxnLst>
                  <a:cxn ang="0">
                    <a:pos x="4" y="16"/>
                  </a:cxn>
                  <a:cxn ang="0">
                    <a:pos x="9" y="19"/>
                  </a:cxn>
                  <a:cxn ang="0">
                    <a:pos x="11" y="19"/>
                  </a:cxn>
                  <a:cxn ang="0">
                    <a:pos x="16" y="21"/>
                  </a:cxn>
                  <a:cxn ang="0">
                    <a:pos x="21" y="21"/>
                  </a:cxn>
                  <a:cxn ang="0">
                    <a:pos x="26" y="23"/>
                  </a:cxn>
                  <a:cxn ang="0">
                    <a:pos x="40" y="23"/>
                  </a:cxn>
                  <a:cxn ang="0">
                    <a:pos x="45" y="26"/>
                  </a:cxn>
                  <a:cxn ang="0">
                    <a:pos x="83" y="26"/>
                  </a:cxn>
                  <a:cxn ang="0">
                    <a:pos x="71" y="19"/>
                  </a:cxn>
                  <a:cxn ang="0">
                    <a:pos x="64" y="4"/>
                  </a:cxn>
                  <a:cxn ang="0">
                    <a:pos x="47" y="4"/>
                  </a:cxn>
                  <a:cxn ang="0">
                    <a:pos x="28" y="2"/>
                  </a:cxn>
                  <a:cxn ang="0">
                    <a:pos x="21" y="0"/>
                  </a:cxn>
                  <a:cxn ang="0">
                    <a:pos x="9" y="4"/>
                  </a:cxn>
                  <a:cxn ang="0">
                    <a:pos x="0" y="12"/>
                  </a:cxn>
                  <a:cxn ang="0">
                    <a:pos x="2" y="16"/>
                  </a:cxn>
                  <a:cxn ang="0">
                    <a:pos x="4" y="16"/>
                  </a:cxn>
                </a:cxnLst>
                <a:rect l="0" t="0" r="r" b="b"/>
                <a:pathLst>
                  <a:path w="84" h="26">
                    <a:moveTo>
                      <a:pt x="4" y="16"/>
                    </a:moveTo>
                    <a:lnTo>
                      <a:pt x="9" y="19"/>
                    </a:lnTo>
                    <a:lnTo>
                      <a:pt x="11" y="19"/>
                    </a:lnTo>
                    <a:lnTo>
                      <a:pt x="16" y="21"/>
                    </a:lnTo>
                    <a:lnTo>
                      <a:pt x="21" y="21"/>
                    </a:lnTo>
                    <a:lnTo>
                      <a:pt x="26" y="23"/>
                    </a:lnTo>
                    <a:lnTo>
                      <a:pt x="40" y="23"/>
                    </a:lnTo>
                    <a:lnTo>
                      <a:pt x="45" y="26"/>
                    </a:lnTo>
                    <a:lnTo>
                      <a:pt x="83" y="26"/>
                    </a:lnTo>
                    <a:lnTo>
                      <a:pt x="71" y="19"/>
                    </a:lnTo>
                    <a:lnTo>
                      <a:pt x="64" y="4"/>
                    </a:lnTo>
                    <a:lnTo>
                      <a:pt x="47" y="4"/>
                    </a:lnTo>
                    <a:lnTo>
                      <a:pt x="28" y="2"/>
                    </a:lnTo>
                    <a:lnTo>
                      <a:pt x="21" y="0"/>
                    </a:lnTo>
                    <a:lnTo>
                      <a:pt x="9" y="4"/>
                    </a:lnTo>
                    <a:lnTo>
                      <a:pt x="0" y="12"/>
                    </a:lnTo>
                    <a:lnTo>
                      <a:pt x="2" y="16"/>
                    </a:lnTo>
                    <a:lnTo>
                      <a:pt x="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8" name="Freeform 6234"/>
              <p:cNvSpPr>
                <a:spLocks/>
              </p:cNvSpPr>
              <p:nvPr/>
            </p:nvSpPr>
            <p:spPr bwMode="auto">
              <a:xfrm>
                <a:off x="9700" y="8815"/>
                <a:ext cx="27" cy="5"/>
              </a:xfrm>
              <a:custGeom>
                <a:avLst/>
                <a:gdLst/>
                <a:ahLst/>
                <a:cxnLst>
                  <a:cxn ang="0">
                    <a:pos x="16" y="0"/>
                  </a:cxn>
                  <a:cxn ang="0">
                    <a:pos x="9" y="0"/>
                  </a:cxn>
                  <a:cxn ang="0">
                    <a:pos x="9" y="2"/>
                  </a:cxn>
                  <a:cxn ang="0">
                    <a:pos x="0" y="2"/>
                  </a:cxn>
                  <a:cxn ang="0">
                    <a:pos x="0" y="4"/>
                  </a:cxn>
                  <a:cxn ang="0">
                    <a:pos x="26" y="4"/>
                  </a:cxn>
                  <a:cxn ang="0">
                    <a:pos x="26" y="2"/>
                  </a:cxn>
                  <a:cxn ang="0">
                    <a:pos x="16" y="2"/>
                  </a:cxn>
                  <a:cxn ang="0">
                    <a:pos x="16" y="0"/>
                  </a:cxn>
                </a:cxnLst>
                <a:rect l="0" t="0" r="r" b="b"/>
                <a:pathLst>
                  <a:path w="27" h="5">
                    <a:moveTo>
                      <a:pt x="16" y="0"/>
                    </a:moveTo>
                    <a:lnTo>
                      <a:pt x="9" y="0"/>
                    </a:lnTo>
                    <a:lnTo>
                      <a:pt x="9" y="2"/>
                    </a:lnTo>
                    <a:lnTo>
                      <a:pt x="0" y="2"/>
                    </a:lnTo>
                    <a:lnTo>
                      <a:pt x="0" y="4"/>
                    </a:lnTo>
                    <a:lnTo>
                      <a:pt x="26" y="4"/>
                    </a:lnTo>
                    <a:lnTo>
                      <a:pt x="26" y="2"/>
                    </a:lnTo>
                    <a:lnTo>
                      <a:pt x="16" y="2"/>
                    </a:lnTo>
                    <a:lnTo>
                      <a:pt x="16"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9" name="Freeform 6235"/>
              <p:cNvSpPr>
                <a:spLocks/>
              </p:cNvSpPr>
              <p:nvPr/>
            </p:nvSpPr>
            <p:spPr bwMode="auto">
              <a:xfrm>
                <a:off x="9698" y="8827"/>
                <a:ext cx="31" cy="74"/>
              </a:xfrm>
              <a:custGeom>
                <a:avLst/>
                <a:gdLst/>
                <a:ahLst/>
                <a:cxnLst>
                  <a:cxn ang="0">
                    <a:pos x="28" y="55"/>
                  </a:cxn>
                  <a:cxn ang="0">
                    <a:pos x="26" y="38"/>
                  </a:cxn>
                  <a:cxn ang="0">
                    <a:pos x="26" y="4"/>
                  </a:cxn>
                  <a:cxn ang="0">
                    <a:pos x="31" y="0"/>
                  </a:cxn>
                  <a:cxn ang="0">
                    <a:pos x="23" y="0"/>
                  </a:cxn>
                  <a:cxn ang="0">
                    <a:pos x="23" y="64"/>
                  </a:cxn>
                  <a:cxn ang="0">
                    <a:pos x="0" y="62"/>
                  </a:cxn>
                  <a:cxn ang="0">
                    <a:pos x="0" y="74"/>
                  </a:cxn>
                  <a:cxn ang="0">
                    <a:pos x="4" y="67"/>
                  </a:cxn>
                  <a:cxn ang="0">
                    <a:pos x="28" y="67"/>
                  </a:cxn>
                  <a:cxn ang="0">
                    <a:pos x="28" y="55"/>
                  </a:cxn>
                </a:cxnLst>
                <a:rect l="0" t="0" r="r" b="b"/>
                <a:pathLst>
                  <a:path w="31" h="74">
                    <a:moveTo>
                      <a:pt x="28" y="55"/>
                    </a:moveTo>
                    <a:lnTo>
                      <a:pt x="26" y="38"/>
                    </a:lnTo>
                    <a:lnTo>
                      <a:pt x="26" y="4"/>
                    </a:lnTo>
                    <a:lnTo>
                      <a:pt x="31" y="0"/>
                    </a:lnTo>
                    <a:lnTo>
                      <a:pt x="23" y="0"/>
                    </a:lnTo>
                    <a:lnTo>
                      <a:pt x="23" y="64"/>
                    </a:lnTo>
                    <a:lnTo>
                      <a:pt x="0" y="62"/>
                    </a:lnTo>
                    <a:lnTo>
                      <a:pt x="0" y="74"/>
                    </a:lnTo>
                    <a:lnTo>
                      <a:pt x="4" y="67"/>
                    </a:lnTo>
                    <a:lnTo>
                      <a:pt x="28" y="67"/>
                    </a:lnTo>
                    <a:lnTo>
                      <a:pt x="28" y="55"/>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0" name="Freeform 6236"/>
              <p:cNvSpPr>
                <a:spLocks/>
              </p:cNvSpPr>
              <p:nvPr/>
            </p:nvSpPr>
            <p:spPr bwMode="auto">
              <a:xfrm>
                <a:off x="9696" y="8820"/>
                <a:ext cx="36" cy="84"/>
              </a:xfrm>
              <a:custGeom>
                <a:avLst/>
                <a:gdLst/>
                <a:ahLst/>
                <a:cxnLst>
                  <a:cxn ang="0">
                    <a:pos x="0" y="7"/>
                  </a:cxn>
                  <a:cxn ang="0">
                    <a:pos x="0" y="83"/>
                  </a:cxn>
                  <a:cxn ang="0">
                    <a:pos x="4" y="83"/>
                  </a:cxn>
                  <a:cxn ang="0">
                    <a:pos x="4" y="12"/>
                  </a:cxn>
                  <a:cxn ang="0">
                    <a:pos x="36" y="7"/>
                  </a:cxn>
                  <a:cxn ang="0">
                    <a:pos x="36" y="2"/>
                  </a:cxn>
                  <a:cxn ang="0">
                    <a:pos x="0" y="0"/>
                  </a:cxn>
                  <a:cxn ang="0">
                    <a:pos x="0" y="7"/>
                  </a:cxn>
                </a:cxnLst>
                <a:rect l="0" t="0" r="r" b="b"/>
                <a:pathLst>
                  <a:path w="36" h="84">
                    <a:moveTo>
                      <a:pt x="0" y="7"/>
                    </a:moveTo>
                    <a:lnTo>
                      <a:pt x="0" y="83"/>
                    </a:lnTo>
                    <a:lnTo>
                      <a:pt x="4" y="83"/>
                    </a:lnTo>
                    <a:lnTo>
                      <a:pt x="4" y="12"/>
                    </a:lnTo>
                    <a:lnTo>
                      <a:pt x="36" y="7"/>
                    </a:lnTo>
                    <a:lnTo>
                      <a:pt x="36"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1" name="Freeform 6237"/>
              <p:cNvSpPr>
                <a:spLocks/>
              </p:cNvSpPr>
              <p:nvPr/>
            </p:nvSpPr>
            <p:spPr bwMode="auto">
              <a:xfrm>
                <a:off x="9700" y="8829"/>
                <a:ext cx="32" cy="70"/>
              </a:xfrm>
              <a:custGeom>
                <a:avLst/>
                <a:gdLst/>
                <a:ahLst/>
                <a:cxnLst>
                  <a:cxn ang="0">
                    <a:pos x="23" y="0"/>
                  </a:cxn>
                  <a:cxn ang="0">
                    <a:pos x="23" y="64"/>
                  </a:cxn>
                  <a:cxn ang="0">
                    <a:pos x="2" y="64"/>
                  </a:cxn>
                  <a:cxn ang="0">
                    <a:pos x="0" y="67"/>
                  </a:cxn>
                  <a:cxn ang="0">
                    <a:pos x="26" y="69"/>
                  </a:cxn>
                  <a:cxn ang="0">
                    <a:pos x="26" y="14"/>
                  </a:cxn>
                  <a:cxn ang="0">
                    <a:pos x="31" y="0"/>
                  </a:cxn>
                  <a:cxn ang="0">
                    <a:pos x="23" y="0"/>
                  </a:cxn>
                </a:cxnLst>
                <a:rect l="0" t="0" r="r" b="b"/>
                <a:pathLst>
                  <a:path w="32" h="70">
                    <a:moveTo>
                      <a:pt x="23" y="0"/>
                    </a:moveTo>
                    <a:lnTo>
                      <a:pt x="23" y="64"/>
                    </a:lnTo>
                    <a:lnTo>
                      <a:pt x="2" y="64"/>
                    </a:lnTo>
                    <a:lnTo>
                      <a:pt x="0" y="67"/>
                    </a:lnTo>
                    <a:lnTo>
                      <a:pt x="26" y="69"/>
                    </a:lnTo>
                    <a:lnTo>
                      <a:pt x="26" y="14"/>
                    </a:lnTo>
                    <a:lnTo>
                      <a:pt x="31" y="0"/>
                    </a:lnTo>
                    <a:lnTo>
                      <a:pt x="23"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2" name="Freeform 6238"/>
              <p:cNvSpPr>
                <a:spLocks/>
              </p:cNvSpPr>
              <p:nvPr/>
            </p:nvSpPr>
            <p:spPr bwMode="auto">
              <a:xfrm>
                <a:off x="9708" y="8834"/>
                <a:ext cx="4" cy="7"/>
              </a:xfrm>
              <a:custGeom>
                <a:avLst/>
                <a:gdLst/>
                <a:ahLst/>
                <a:cxnLst>
                  <a:cxn ang="0">
                    <a:pos x="2" y="0"/>
                  </a:cxn>
                  <a:cxn ang="0">
                    <a:pos x="0" y="0"/>
                  </a:cxn>
                  <a:cxn ang="0">
                    <a:pos x="0" y="7"/>
                  </a:cxn>
                  <a:cxn ang="0">
                    <a:pos x="4" y="7"/>
                  </a:cxn>
                  <a:cxn ang="0">
                    <a:pos x="4" y="0"/>
                  </a:cxn>
                  <a:cxn ang="0">
                    <a:pos x="2" y="0"/>
                  </a:cxn>
                </a:cxnLst>
                <a:rect l="0" t="0" r="r" b="b"/>
                <a:pathLst>
                  <a:path w="4"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3" name="Freeform 6239"/>
              <p:cNvSpPr>
                <a:spLocks/>
              </p:cNvSpPr>
              <p:nvPr/>
            </p:nvSpPr>
            <p:spPr bwMode="auto">
              <a:xfrm>
                <a:off x="9708" y="8851"/>
                <a:ext cx="4" cy="5"/>
              </a:xfrm>
              <a:custGeom>
                <a:avLst/>
                <a:gdLst/>
                <a:ahLst/>
                <a:cxnLst>
                  <a:cxn ang="0">
                    <a:pos x="2" y="0"/>
                  </a:cxn>
                  <a:cxn ang="0">
                    <a:pos x="0" y="0"/>
                  </a:cxn>
                  <a:cxn ang="0">
                    <a:pos x="0" y="4"/>
                  </a:cxn>
                  <a:cxn ang="0">
                    <a:pos x="4" y="4"/>
                  </a:cxn>
                  <a:cxn ang="0">
                    <a:pos x="4" y="0"/>
                  </a:cxn>
                  <a:cxn ang="0">
                    <a:pos x="2" y="0"/>
                  </a:cxn>
                </a:cxnLst>
                <a:rect l="0" t="0" r="r" b="b"/>
                <a:pathLst>
                  <a:path w="4" h="5">
                    <a:moveTo>
                      <a:pt x="2" y="0"/>
                    </a:moveTo>
                    <a:lnTo>
                      <a:pt x="0" y="0"/>
                    </a:lnTo>
                    <a:lnTo>
                      <a:pt x="0" y="4"/>
                    </a:lnTo>
                    <a:lnTo>
                      <a:pt x="4" y="4"/>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4" name="Freeform 6240"/>
              <p:cNvSpPr>
                <a:spLocks/>
              </p:cNvSpPr>
              <p:nvPr/>
            </p:nvSpPr>
            <p:spPr bwMode="auto">
              <a:xfrm>
                <a:off x="9705" y="8834"/>
                <a:ext cx="7" cy="7"/>
              </a:xfrm>
              <a:custGeom>
                <a:avLst/>
                <a:gdLst/>
                <a:ahLst/>
                <a:cxnLst>
                  <a:cxn ang="0">
                    <a:pos x="4" y="0"/>
                  </a:cxn>
                  <a:cxn ang="0">
                    <a:pos x="4" y="0"/>
                  </a:cxn>
                  <a:cxn ang="0">
                    <a:pos x="0" y="2"/>
                  </a:cxn>
                  <a:cxn ang="0">
                    <a:pos x="2" y="7"/>
                  </a:cxn>
                  <a:cxn ang="0">
                    <a:pos x="7" y="4"/>
                  </a:cxn>
                  <a:cxn ang="0">
                    <a:pos x="4" y="0"/>
                  </a:cxn>
                </a:cxnLst>
                <a:rect l="0" t="0" r="r" b="b"/>
                <a:pathLst>
                  <a:path w="7" h="7">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5" name="Freeform 6241"/>
              <p:cNvSpPr>
                <a:spLocks/>
              </p:cNvSpPr>
              <p:nvPr/>
            </p:nvSpPr>
            <p:spPr bwMode="auto">
              <a:xfrm>
                <a:off x="9705" y="8851"/>
                <a:ext cx="7" cy="7"/>
              </a:xfrm>
              <a:custGeom>
                <a:avLst/>
                <a:gdLst/>
                <a:ahLst/>
                <a:cxnLst>
                  <a:cxn ang="0">
                    <a:pos x="4" y="0"/>
                  </a:cxn>
                  <a:cxn ang="0">
                    <a:pos x="4" y="0"/>
                  </a:cxn>
                  <a:cxn ang="0">
                    <a:pos x="0" y="2"/>
                  </a:cxn>
                  <a:cxn ang="0">
                    <a:pos x="2" y="7"/>
                  </a:cxn>
                  <a:cxn ang="0">
                    <a:pos x="7" y="4"/>
                  </a:cxn>
                  <a:cxn ang="0">
                    <a:pos x="7" y="0"/>
                  </a:cxn>
                  <a:cxn ang="0">
                    <a:pos x="4" y="0"/>
                  </a:cxn>
                </a:cxnLst>
                <a:rect l="0" t="0" r="r" b="b"/>
                <a:pathLst>
                  <a:path w="7" h="7">
                    <a:moveTo>
                      <a:pt x="4" y="0"/>
                    </a:moveTo>
                    <a:lnTo>
                      <a:pt x="4" y="0"/>
                    </a:lnTo>
                    <a:lnTo>
                      <a:pt x="0" y="2"/>
                    </a:lnTo>
                    <a:lnTo>
                      <a:pt x="2" y="7"/>
                    </a:lnTo>
                    <a:lnTo>
                      <a:pt x="7" y="4"/>
                    </a:lnTo>
                    <a:lnTo>
                      <a:pt x="7" y="0"/>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6" name="Freeform 6242"/>
              <p:cNvSpPr>
                <a:spLocks/>
              </p:cNvSpPr>
              <p:nvPr/>
            </p:nvSpPr>
            <p:spPr bwMode="auto">
              <a:xfrm>
                <a:off x="9703" y="8764"/>
                <a:ext cx="5" cy="3"/>
              </a:xfrm>
              <a:custGeom>
                <a:avLst/>
                <a:gdLst/>
                <a:ahLst/>
                <a:cxnLst>
                  <a:cxn ang="0">
                    <a:pos x="0" y="0"/>
                  </a:cxn>
                  <a:cxn ang="0">
                    <a:pos x="0" y="2"/>
                  </a:cxn>
                  <a:cxn ang="0">
                    <a:pos x="4" y="0"/>
                  </a:cxn>
                  <a:cxn ang="0">
                    <a:pos x="0" y="0"/>
                  </a:cxn>
                </a:cxnLst>
                <a:rect l="0" t="0" r="r" b="b"/>
                <a:pathLst>
                  <a:path w="5" h="3">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7" name="Freeform 6243"/>
              <p:cNvSpPr>
                <a:spLocks/>
              </p:cNvSpPr>
              <p:nvPr/>
            </p:nvSpPr>
            <p:spPr bwMode="auto">
              <a:xfrm>
                <a:off x="9712" y="8762"/>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8" name="Freeform 6244"/>
              <p:cNvSpPr>
                <a:spLocks/>
              </p:cNvSpPr>
              <p:nvPr/>
            </p:nvSpPr>
            <p:spPr bwMode="auto">
              <a:xfrm>
                <a:off x="9722" y="8762"/>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9" name="Freeform 6245"/>
              <p:cNvSpPr>
                <a:spLocks/>
              </p:cNvSpPr>
              <p:nvPr/>
            </p:nvSpPr>
            <p:spPr bwMode="auto">
              <a:xfrm>
                <a:off x="9703" y="8764"/>
                <a:ext cx="2" cy="3"/>
              </a:xfrm>
              <a:custGeom>
                <a:avLst/>
                <a:gdLst/>
                <a:ahLst/>
                <a:cxnLst>
                  <a:cxn ang="0">
                    <a:pos x="0" y="0"/>
                  </a:cxn>
                  <a:cxn ang="0">
                    <a:pos x="2" y="0"/>
                  </a:cxn>
                  <a:cxn ang="0">
                    <a:pos x="0" y="2"/>
                  </a:cxn>
                  <a:cxn ang="0">
                    <a:pos x="0" y="0"/>
                  </a:cxn>
                </a:cxnLst>
                <a:rect l="0" t="0" r="r" b="b"/>
                <a:pathLst>
                  <a:path w="2" h="3">
                    <a:moveTo>
                      <a:pt x="0" y="0"/>
                    </a:moveTo>
                    <a:lnTo>
                      <a:pt x="2" y="0"/>
                    </a:lnTo>
                    <a:lnTo>
                      <a:pt x="0" y="2"/>
                    </a:lnTo>
                    <a:lnTo>
                      <a:pt x="0"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0" name="Freeform 6246"/>
              <p:cNvSpPr>
                <a:spLocks/>
              </p:cNvSpPr>
              <p:nvPr/>
            </p:nvSpPr>
            <p:spPr bwMode="auto">
              <a:xfrm>
                <a:off x="9712" y="8762"/>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1" name="Freeform 6247"/>
              <p:cNvSpPr>
                <a:spLocks/>
              </p:cNvSpPr>
              <p:nvPr/>
            </p:nvSpPr>
            <p:spPr bwMode="auto">
              <a:xfrm>
                <a:off x="9724" y="8763"/>
                <a:ext cx="3" cy="0"/>
              </a:xfrm>
              <a:custGeom>
                <a:avLst/>
                <a:gdLst/>
                <a:ahLst/>
                <a:cxnLst>
                  <a:cxn ang="0">
                    <a:pos x="0" y="0"/>
                  </a:cxn>
                  <a:cxn ang="0">
                    <a:pos x="2" y="0"/>
                  </a:cxn>
                </a:cxnLst>
                <a:rect l="0" t="0" r="r" b="b"/>
                <a:pathLst>
                  <a:path w="3">
                    <a:moveTo>
                      <a:pt x="0" y="0"/>
                    </a:moveTo>
                    <a:lnTo>
                      <a:pt x="2" y="0"/>
                    </a:lnTo>
                  </a:path>
                </a:pathLst>
              </a:custGeom>
              <a:noFill/>
              <a:ln w="2794">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2" name="Freeform 6248"/>
              <p:cNvSpPr>
                <a:spLocks/>
              </p:cNvSpPr>
              <p:nvPr/>
            </p:nvSpPr>
            <p:spPr bwMode="auto">
              <a:xfrm>
                <a:off x="9703" y="8908"/>
                <a:ext cx="33" cy="12"/>
              </a:xfrm>
              <a:custGeom>
                <a:avLst/>
                <a:gdLst/>
                <a:ahLst/>
                <a:cxnLst>
                  <a:cxn ang="0">
                    <a:pos x="0" y="0"/>
                  </a:cxn>
                  <a:cxn ang="0">
                    <a:pos x="0" y="7"/>
                  </a:cxn>
                  <a:cxn ang="0">
                    <a:pos x="33" y="12"/>
                  </a:cxn>
                  <a:cxn ang="0">
                    <a:pos x="33" y="4"/>
                  </a:cxn>
                  <a:cxn ang="0">
                    <a:pos x="0" y="0"/>
                  </a:cxn>
                </a:cxnLst>
                <a:rect l="0" t="0" r="r" b="b"/>
                <a:pathLst>
                  <a:path w="33" h="12">
                    <a:moveTo>
                      <a:pt x="0" y="0"/>
                    </a:moveTo>
                    <a:lnTo>
                      <a:pt x="0" y="7"/>
                    </a:lnTo>
                    <a:lnTo>
                      <a:pt x="33" y="12"/>
                    </a:lnTo>
                    <a:lnTo>
                      <a:pt x="3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3" name="Freeform 6249"/>
              <p:cNvSpPr>
                <a:spLocks/>
              </p:cNvSpPr>
              <p:nvPr/>
            </p:nvSpPr>
            <p:spPr bwMode="auto">
              <a:xfrm>
                <a:off x="9861" y="8728"/>
                <a:ext cx="12" cy="130"/>
              </a:xfrm>
              <a:custGeom>
                <a:avLst/>
                <a:gdLst/>
                <a:ahLst/>
                <a:cxnLst>
                  <a:cxn ang="0">
                    <a:pos x="2" y="127"/>
                  </a:cxn>
                  <a:cxn ang="0">
                    <a:pos x="2" y="93"/>
                  </a:cxn>
                  <a:cxn ang="0">
                    <a:pos x="4" y="62"/>
                  </a:cxn>
                  <a:cxn ang="0">
                    <a:pos x="4" y="31"/>
                  </a:cxn>
                  <a:cxn ang="0">
                    <a:pos x="7" y="0"/>
                  </a:cxn>
                  <a:cxn ang="0">
                    <a:pos x="2" y="2"/>
                  </a:cxn>
                  <a:cxn ang="0">
                    <a:pos x="2" y="33"/>
                  </a:cxn>
                  <a:cxn ang="0">
                    <a:pos x="0" y="64"/>
                  </a:cxn>
                  <a:cxn ang="0">
                    <a:pos x="0" y="129"/>
                  </a:cxn>
                  <a:cxn ang="0">
                    <a:pos x="12" y="129"/>
                  </a:cxn>
                  <a:cxn ang="0">
                    <a:pos x="2" y="127"/>
                  </a:cxn>
                </a:cxnLst>
                <a:rect l="0" t="0" r="r" b="b"/>
                <a:pathLst>
                  <a:path w="12" h="130">
                    <a:moveTo>
                      <a:pt x="2" y="127"/>
                    </a:moveTo>
                    <a:lnTo>
                      <a:pt x="2" y="93"/>
                    </a:lnTo>
                    <a:lnTo>
                      <a:pt x="4" y="62"/>
                    </a:lnTo>
                    <a:lnTo>
                      <a:pt x="4" y="31"/>
                    </a:lnTo>
                    <a:lnTo>
                      <a:pt x="7" y="0"/>
                    </a:lnTo>
                    <a:lnTo>
                      <a:pt x="2" y="2"/>
                    </a:lnTo>
                    <a:lnTo>
                      <a:pt x="2" y="33"/>
                    </a:lnTo>
                    <a:lnTo>
                      <a:pt x="0" y="64"/>
                    </a:lnTo>
                    <a:lnTo>
                      <a:pt x="0" y="129"/>
                    </a:lnTo>
                    <a:lnTo>
                      <a:pt x="12" y="129"/>
                    </a:lnTo>
                    <a:lnTo>
                      <a:pt x="2" y="127"/>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4" name="Freeform 6250"/>
              <p:cNvSpPr>
                <a:spLocks/>
              </p:cNvSpPr>
              <p:nvPr/>
            </p:nvSpPr>
            <p:spPr bwMode="auto">
              <a:xfrm>
                <a:off x="9883" y="8863"/>
                <a:ext cx="53" cy="84"/>
              </a:xfrm>
              <a:custGeom>
                <a:avLst/>
                <a:gdLst/>
                <a:ahLst/>
                <a:cxnLst>
                  <a:cxn ang="0">
                    <a:pos x="7" y="2"/>
                  </a:cxn>
                  <a:cxn ang="0">
                    <a:pos x="7" y="2"/>
                  </a:cxn>
                  <a:cxn ang="0">
                    <a:pos x="2" y="19"/>
                  </a:cxn>
                  <a:cxn ang="0">
                    <a:pos x="0" y="57"/>
                  </a:cxn>
                  <a:cxn ang="0">
                    <a:pos x="0" y="79"/>
                  </a:cxn>
                  <a:cxn ang="0">
                    <a:pos x="31" y="83"/>
                  </a:cxn>
                  <a:cxn ang="0">
                    <a:pos x="52" y="76"/>
                  </a:cxn>
                  <a:cxn ang="0">
                    <a:pos x="52" y="31"/>
                  </a:cxn>
                  <a:cxn ang="0">
                    <a:pos x="45" y="2"/>
                  </a:cxn>
                  <a:cxn ang="0">
                    <a:pos x="26" y="0"/>
                  </a:cxn>
                  <a:cxn ang="0">
                    <a:pos x="7" y="2"/>
                  </a:cxn>
                </a:cxnLst>
                <a:rect l="0" t="0" r="r" b="b"/>
                <a:pathLst>
                  <a:path w="53" h="84">
                    <a:moveTo>
                      <a:pt x="7" y="2"/>
                    </a:moveTo>
                    <a:lnTo>
                      <a:pt x="7" y="2"/>
                    </a:lnTo>
                    <a:lnTo>
                      <a:pt x="2" y="19"/>
                    </a:lnTo>
                    <a:lnTo>
                      <a:pt x="0" y="57"/>
                    </a:lnTo>
                    <a:lnTo>
                      <a:pt x="0" y="79"/>
                    </a:lnTo>
                    <a:lnTo>
                      <a:pt x="31" y="83"/>
                    </a:lnTo>
                    <a:lnTo>
                      <a:pt x="52" y="76"/>
                    </a:lnTo>
                    <a:lnTo>
                      <a:pt x="52" y="31"/>
                    </a:lnTo>
                    <a:lnTo>
                      <a:pt x="45" y="2"/>
                    </a:lnTo>
                    <a:lnTo>
                      <a:pt x="26"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5" name="Freeform 6251"/>
              <p:cNvSpPr>
                <a:spLocks/>
              </p:cNvSpPr>
              <p:nvPr/>
            </p:nvSpPr>
            <p:spPr bwMode="auto">
              <a:xfrm>
                <a:off x="9883" y="8872"/>
                <a:ext cx="31" cy="65"/>
              </a:xfrm>
              <a:custGeom>
                <a:avLst/>
                <a:gdLst/>
                <a:ahLst/>
                <a:cxnLst>
                  <a:cxn ang="0">
                    <a:pos x="9" y="62"/>
                  </a:cxn>
                  <a:cxn ang="0">
                    <a:pos x="9" y="64"/>
                  </a:cxn>
                  <a:cxn ang="0">
                    <a:pos x="31" y="64"/>
                  </a:cxn>
                  <a:cxn ang="0">
                    <a:pos x="31" y="0"/>
                  </a:cxn>
                  <a:cxn ang="0">
                    <a:pos x="4" y="0"/>
                  </a:cxn>
                  <a:cxn ang="0">
                    <a:pos x="0" y="16"/>
                  </a:cxn>
                  <a:cxn ang="0">
                    <a:pos x="0" y="62"/>
                  </a:cxn>
                  <a:cxn ang="0">
                    <a:pos x="9" y="62"/>
                  </a:cxn>
                </a:cxnLst>
                <a:rect l="0" t="0" r="r" b="b"/>
                <a:pathLst>
                  <a:path w="31" h="65">
                    <a:moveTo>
                      <a:pt x="9" y="62"/>
                    </a:moveTo>
                    <a:lnTo>
                      <a:pt x="9" y="64"/>
                    </a:lnTo>
                    <a:lnTo>
                      <a:pt x="31" y="64"/>
                    </a:lnTo>
                    <a:lnTo>
                      <a:pt x="31" y="0"/>
                    </a:lnTo>
                    <a:lnTo>
                      <a:pt x="4" y="0"/>
                    </a:lnTo>
                    <a:lnTo>
                      <a:pt x="0" y="16"/>
                    </a:lnTo>
                    <a:lnTo>
                      <a:pt x="0" y="62"/>
                    </a:lnTo>
                    <a:lnTo>
                      <a:pt x="9" y="6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6" name="Freeform 6252"/>
              <p:cNvSpPr>
                <a:spLocks/>
              </p:cNvSpPr>
              <p:nvPr/>
            </p:nvSpPr>
            <p:spPr bwMode="auto">
              <a:xfrm>
                <a:off x="9883" y="8872"/>
                <a:ext cx="31" cy="60"/>
              </a:xfrm>
              <a:custGeom>
                <a:avLst/>
                <a:gdLst/>
                <a:ahLst/>
                <a:cxnLst>
                  <a:cxn ang="0">
                    <a:pos x="2" y="60"/>
                  </a:cxn>
                  <a:cxn ang="0">
                    <a:pos x="28" y="60"/>
                  </a:cxn>
                  <a:cxn ang="0">
                    <a:pos x="31" y="48"/>
                  </a:cxn>
                  <a:cxn ang="0">
                    <a:pos x="31" y="16"/>
                  </a:cxn>
                  <a:cxn ang="0">
                    <a:pos x="28" y="0"/>
                  </a:cxn>
                  <a:cxn ang="0">
                    <a:pos x="4" y="0"/>
                  </a:cxn>
                  <a:cxn ang="0">
                    <a:pos x="2" y="16"/>
                  </a:cxn>
                  <a:cxn ang="0">
                    <a:pos x="0" y="28"/>
                  </a:cxn>
                  <a:cxn ang="0">
                    <a:pos x="0" y="57"/>
                  </a:cxn>
                  <a:cxn ang="0">
                    <a:pos x="2" y="60"/>
                  </a:cxn>
                </a:cxnLst>
                <a:rect l="0" t="0" r="r" b="b"/>
                <a:pathLst>
                  <a:path w="31" h="60">
                    <a:moveTo>
                      <a:pt x="2" y="60"/>
                    </a:moveTo>
                    <a:lnTo>
                      <a:pt x="28" y="60"/>
                    </a:lnTo>
                    <a:lnTo>
                      <a:pt x="31" y="48"/>
                    </a:lnTo>
                    <a:lnTo>
                      <a:pt x="31" y="16"/>
                    </a:lnTo>
                    <a:lnTo>
                      <a:pt x="28" y="0"/>
                    </a:lnTo>
                    <a:lnTo>
                      <a:pt x="4" y="0"/>
                    </a:lnTo>
                    <a:lnTo>
                      <a:pt x="2" y="16"/>
                    </a:lnTo>
                    <a:lnTo>
                      <a:pt x="0" y="28"/>
                    </a:lnTo>
                    <a:lnTo>
                      <a:pt x="0" y="57"/>
                    </a:lnTo>
                    <a:lnTo>
                      <a:pt x="2" y="6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7" name="Freeform 6253"/>
              <p:cNvSpPr>
                <a:spLocks/>
              </p:cNvSpPr>
              <p:nvPr/>
            </p:nvSpPr>
            <p:spPr bwMode="auto">
              <a:xfrm>
                <a:off x="9883" y="8872"/>
                <a:ext cx="31" cy="58"/>
              </a:xfrm>
              <a:custGeom>
                <a:avLst/>
                <a:gdLst/>
                <a:ahLst/>
                <a:cxnLst>
                  <a:cxn ang="0">
                    <a:pos x="28" y="0"/>
                  </a:cxn>
                  <a:cxn ang="0">
                    <a:pos x="4" y="0"/>
                  </a:cxn>
                  <a:cxn ang="0">
                    <a:pos x="2" y="14"/>
                  </a:cxn>
                  <a:cxn ang="0">
                    <a:pos x="0" y="26"/>
                  </a:cxn>
                  <a:cxn ang="0">
                    <a:pos x="0" y="55"/>
                  </a:cxn>
                  <a:cxn ang="0">
                    <a:pos x="14" y="55"/>
                  </a:cxn>
                  <a:cxn ang="0">
                    <a:pos x="19" y="57"/>
                  </a:cxn>
                  <a:cxn ang="0">
                    <a:pos x="28" y="57"/>
                  </a:cxn>
                  <a:cxn ang="0">
                    <a:pos x="28" y="43"/>
                  </a:cxn>
                  <a:cxn ang="0">
                    <a:pos x="31" y="28"/>
                  </a:cxn>
                  <a:cxn ang="0">
                    <a:pos x="28" y="14"/>
                  </a:cxn>
                  <a:cxn ang="0">
                    <a:pos x="28" y="0"/>
                  </a:cxn>
                </a:cxnLst>
                <a:rect l="0" t="0" r="r" b="b"/>
                <a:pathLst>
                  <a:path w="31" h="58">
                    <a:moveTo>
                      <a:pt x="28" y="0"/>
                    </a:moveTo>
                    <a:lnTo>
                      <a:pt x="4" y="0"/>
                    </a:lnTo>
                    <a:lnTo>
                      <a:pt x="2" y="14"/>
                    </a:lnTo>
                    <a:lnTo>
                      <a:pt x="0" y="26"/>
                    </a:lnTo>
                    <a:lnTo>
                      <a:pt x="0" y="55"/>
                    </a:lnTo>
                    <a:lnTo>
                      <a:pt x="14" y="55"/>
                    </a:lnTo>
                    <a:lnTo>
                      <a:pt x="19" y="57"/>
                    </a:lnTo>
                    <a:lnTo>
                      <a:pt x="28" y="57"/>
                    </a:lnTo>
                    <a:lnTo>
                      <a:pt x="28" y="43"/>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8" name="Freeform 6254"/>
              <p:cNvSpPr>
                <a:spLocks/>
              </p:cNvSpPr>
              <p:nvPr/>
            </p:nvSpPr>
            <p:spPr bwMode="auto">
              <a:xfrm>
                <a:off x="9883" y="8872"/>
                <a:ext cx="29" cy="53"/>
              </a:xfrm>
              <a:custGeom>
                <a:avLst/>
                <a:gdLst/>
                <a:ahLst/>
                <a:cxnLst>
                  <a:cxn ang="0">
                    <a:pos x="28" y="52"/>
                  </a:cxn>
                  <a:cxn ang="0">
                    <a:pos x="28" y="0"/>
                  </a:cxn>
                  <a:cxn ang="0">
                    <a:pos x="4" y="0"/>
                  </a:cxn>
                  <a:cxn ang="0">
                    <a:pos x="2" y="14"/>
                  </a:cxn>
                  <a:cxn ang="0">
                    <a:pos x="0" y="26"/>
                  </a:cxn>
                  <a:cxn ang="0">
                    <a:pos x="0" y="50"/>
                  </a:cxn>
                  <a:cxn ang="0">
                    <a:pos x="4" y="50"/>
                  </a:cxn>
                  <a:cxn ang="0">
                    <a:pos x="7" y="52"/>
                  </a:cxn>
                  <a:cxn ang="0">
                    <a:pos x="28" y="52"/>
                  </a:cxn>
                </a:cxnLst>
                <a:rect l="0" t="0" r="r" b="b"/>
                <a:pathLst>
                  <a:path w="29" h="53">
                    <a:moveTo>
                      <a:pt x="28" y="52"/>
                    </a:moveTo>
                    <a:lnTo>
                      <a:pt x="28" y="0"/>
                    </a:lnTo>
                    <a:lnTo>
                      <a:pt x="4" y="0"/>
                    </a:lnTo>
                    <a:lnTo>
                      <a:pt x="2" y="14"/>
                    </a:lnTo>
                    <a:lnTo>
                      <a:pt x="0" y="26"/>
                    </a:lnTo>
                    <a:lnTo>
                      <a:pt x="0" y="50"/>
                    </a:lnTo>
                    <a:lnTo>
                      <a:pt x="4" y="50"/>
                    </a:lnTo>
                    <a:lnTo>
                      <a:pt x="7" y="52"/>
                    </a:lnTo>
                    <a:lnTo>
                      <a:pt x="28" y="5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9" name="Freeform 6255"/>
              <p:cNvSpPr>
                <a:spLocks/>
              </p:cNvSpPr>
              <p:nvPr/>
            </p:nvSpPr>
            <p:spPr bwMode="auto">
              <a:xfrm>
                <a:off x="9883" y="8872"/>
                <a:ext cx="29" cy="48"/>
              </a:xfrm>
              <a:custGeom>
                <a:avLst/>
                <a:gdLst/>
                <a:ahLst/>
                <a:cxnLst>
                  <a:cxn ang="0">
                    <a:pos x="4" y="0"/>
                  </a:cxn>
                  <a:cxn ang="0">
                    <a:pos x="4" y="0"/>
                  </a:cxn>
                  <a:cxn ang="0">
                    <a:pos x="0" y="23"/>
                  </a:cxn>
                  <a:cxn ang="0">
                    <a:pos x="0" y="48"/>
                  </a:cxn>
                  <a:cxn ang="0">
                    <a:pos x="26" y="48"/>
                  </a:cxn>
                  <a:cxn ang="0">
                    <a:pos x="28" y="38"/>
                  </a:cxn>
                  <a:cxn ang="0">
                    <a:pos x="28" y="12"/>
                  </a:cxn>
                  <a:cxn ang="0">
                    <a:pos x="26" y="0"/>
                  </a:cxn>
                  <a:cxn ang="0">
                    <a:pos x="4" y="0"/>
                  </a:cxn>
                </a:cxnLst>
                <a:rect l="0" t="0" r="r" b="b"/>
                <a:pathLst>
                  <a:path w="29" h="48">
                    <a:moveTo>
                      <a:pt x="4" y="0"/>
                    </a:moveTo>
                    <a:lnTo>
                      <a:pt x="4" y="0"/>
                    </a:lnTo>
                    <a:lnTo>
                      <a:pt x="0" y="23"/>
                    </a:lnTo>
                    <a:lnTo>
                      <a:pt x="0" y="48"/>
                    </a:lnTo>
                    <a:lnTo>
                      <a:pt x="26" y="48"/>
                    </a:lnTo>
                    <a:lnTo>
                      <a:pt x="28" y="38"/>
                    </a:lnTo>
                    <a:lnTo>
                      <a:pt x="28" y="12"/>
                    </a:lnTo>
                    <a:lnTo>
                      <a:pt x="26" y="0"/>
                    </a:lnTo>
                    <a:lnTo>
                      <a:pt x="4"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0" name="Freeform 6256"/>
              <p:cNvSpPr>
                <a:spLocks/>
              </p:cNvSpPr>
              <p:nvPr/>
            </p:nvSpPr>
            <p:spPr bwMode="auto">
              <a:xfrm>
                <a:off x="9885" y="8872"/>
                <a:ext cx="24" cy="46"/>
              </a:xfrm>
              <a:custGeom>
                <a:avLst/>
                <a:gdLst/>
                <a:ahLst/>
                <a:cxnLst>
                  <a:cxn ang="0">
                    <a:pos x="2" y="0"/>
                  </a:cxn>
                  <a:cxn ang="0">
                    <a:pos x="2" y="0"/>
                  </a:cxn>
                  <a:cxn ang="0">
                    <a:pos x="0" y="12"/>
                  </a:cxn>
                  <a:cxn ang="0">
                    <a:pos x="0" y="43"/>
                  </a:cxn>
                  <a:cxn ang="0">
                    <a:pos x="4" y="43"/>
                  </a:cxn>
                  <a:cxn ang="0">
                    <a:pos x="7" y="45"/>
                  </a:cxn>
                  <a:cxn ang="0">
                    <a:pos x="24" y="45"/>
                  </a:cxn>
                  <a:cxn ang="0">
                    <a:pos x="24" y="0"/>
                  </a:cxn>
                  <a:cxn ang="0">
                    <a:pos x="2" y="0"/>
                  </a:cxn>
                </a:cxnLst>
                <a:rect l="0" t="0" r="r" b="b"/>
                <a:pathLst>
                  <a:path w="24" h="46">
                    <a:moveTo>
                      <a:pt x="2" y="0"/>
                    </a:moveTo>
                    <a:lnTo>
                      <a:pt x="2" y="0"/>
                    </a:lnTo>
                    <a:lnTo>
                      <a:pt x="0" y="12"/>
                    </a:lnTo>
                    <a:lnTo>
                      <a:pt x="0" y="43"/>
                    </a:lnTo>
                    <a:lnTo>
                      <a:pt x="4" y="43"/>
                    </a:lnTo>
                    <a:lnTo>
                      <a:pt x="7" y="45"/>
                    </a:lnTo>
                    <a:lnTo>
                      <a:pt x="24" y="45"/>
                    </a:lnTo>
                    <a:lnTo>
                      <a:pt x="24"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1" name="Freeform 6257"/>
              <p:cNvSpPr>
                <a:spLocks/>
              </p:cNvSpPr>
              <p:nvPr/>
            </p:nvSpPr>
            <p:spPr bwMode="auto">
              <a:xfrm>
                <a:off x="9885" y="8872"/>
                <a:ext cx="24" cy="41"/>
              </a:xfrm>
              <a:custGeom>
                <a:avLst/>
                <a:gdLst/>
                <a:ahLst/>
                <a:cxnLst>
                  <a:cxn ang="0">
                    <a:pos x="2" y="0"/>
                  </a:cxn>
                  <a:cxn ang="0">
                    <a:pos x="2" y="0"/>
                  </a:cxn>
                  <a:cxn ang="0">
                    <a:pos x="0" y="12"/>
                  </a:cxn>
                  <a:cxn ang="0">
                    <a:pos x="0" y="40"/>
                  </a:cxn>
                  <a:cxn ang="0">
                    <a:pos x="24" y="40"/>
                  </a:cxn>
                  <a:cxn ang="0">
                    <a:pos x="24" y="0"/>
                  </a:cxn>
                  <a:cxn ang="0">
                    <a:pos x="2" y="0"/>
                  </a:cxn>
                </a:cxnLst>
                <a:rect l="0" t="0" r="r" b="b"/>
                <a:pathLst>
                  <a:path w="24" h="41">
                    <a:moveTo>
                      <a:pt x="2" y="0"/>
                    </a:moveTo>
                    <a:lnTo>
                      <a:pt x="2" y="0"/>
                    </a:lnTo>
                    <a:lnTo>
                      <a:pt x="0" y="12"/>
                    </a:lnTo>
                    <a:lnTo>
                      <a:pt x="0" y="40"/>
                    </a:lnTo>
                    <a:lnTo>
                      <a:pt x="24" y="40"/>
                    </a:lnTo>
                    <a:lnTo>
                      <a:pt x="24"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2" name="Freeform 6258"/>
              <p:cNvSpPr>
                <a:spLocks/>
              </p:cNvSpPr>
              <p:nvPr/>
            </p:nvSpPr>
            <p:spPr bwMode="auto">
              <a:xfrm>
                <a:off x="9885" y="8872"/>
                <a:ext cx="24" cy="39"/>
              </a:xfrm>
              <a:custGeom>
                <a:avLst/>
                <a:gdLst/>
                <a:ahLst/>
                <a:cxnLst>
                  <a:cxn ang="0">
                    <a:pos x="2" y="0"/>
                  </a:cxn>
                  <a:cxn ang="0">
                    <a:pos x="2" y="0"/>
                  </a:cxn>
                  <a:cxn ang="0">
                    <a:pos x="0" y="9"/>
                  </a:cxn>
                  <a:cxn ang="0">
                    <a:pos x="0" y="36"/>
                  </a:cxn>
                  <a:cxn ang="0">
                    <a:pos x="12" y="36"/>
                  </a:cxn>
                  <a:cxn ang="0">
                    <a:pos x="14" y="38"/>
                  </a:cxn>
                  <a:cxn ang="0">
                    <a:pos x="24" y="38"/>
                  </a:cxn>
                  <a:cxn ang="0">
                    <a:pos x="24" y="0"/>
                  </a:cxn>
                  <a:cxn ang="0">
                    <a:pos x="2" y="0"/>
                  </a:cxn>
                </a:cxnLst>
                <a:rect l="0" t="0" r="r" b="b"/>
                <a:pathLst>
                  <a:path w="24" h="39">
                    <a:moveTo>
                      <a:pt x="2" y="0"/>
                    </a:moveTo>
                    <a:lnTo>
                      <a:pt x="2" y="0"/>
                    </a:lnTo>
                    <a:lnTo>
                      <a:pt x="0" y="9"/>
                    </a:lnTo>
                    <a:lnTo>
                      <a:pt x="0" y="36"/>
                    </a:lnTo>
                    <a:lnTo>
                      <a:pt x="12" y="36"/>
                    </a:lnTo>
                    <a:lnTo>
                      <a:pt x="14" y="38"/>
                    </a:lnTo>
                    <a:lnTo>
                      <a:pt x="24" y="38"/>
                    </a:lnTo>
                    <a:lnTo>
                      <a:pt x="24"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3" name="Freeform 6259"/>
              <p:cNvSpPr>
                <a:spLocks/>
              </p:cNvSpPr>
              <p:nvPr/>
            </p:nvSpPr>
            <p:spPr bwMode="auto">
              <a:xfrm>
                <a:off x="9885" y="8872"/>
                <a:ext cx="22" cy="34"/>
              </a:xfrm>
              <a:custGeom>
                <a:avLst/>
                <a:gdLst/>
                <a:ahLst/>
                <a:cxnLst>
                  <a:cxn ang="0">
                    <a:pos x="2" y="0"/>
                  </a:cxn>
                  <a:cxn ang="0">
                    <a:pos x="2" y="0"/>
                  </a:cxn>
                  <a:cxn ang="0">
                    <a:pos x="0" y="9"/>
                  </a:cxn>
                  <a:cxn ang="0">
                    <a:pos x="0" y="33"/>
                  </a:cxn>
                  <a:cxn ang="0">
                    <a:pos x="21" y="33"/>
                  </a:cxn>
                  <a:cxn ang="0">
                    <a:pos x="21" y="0"/>
                  </a:cxn>
                  <a:cxn ang="0">
                    <a:pos x="2" y="0"/>
                  </a:cxn>
                </a:cxnLst>
                <a:rect l="0" t="0" r="r" b="b"/>
                <a:pathLst>
                  <a:path w="22" h="34">
                    <a:moveTo>
                      <a:pt x="2" y="0"/>
                    </a:moveTo>
                    <a:lnTo>
                      <a:pt x="2" y="0"/>
                    </a:lnTo>
                    <a:lnTo>
                      <a:pt x="0" y="9"/>
                    </a:lnTo>
                    <a:lnTo>
                      <a:pt x="0" y="33"/>
                    </a:lnTo>
                    <a:lnTo>
                      <a:pt x="21" y="33"/>
                    </a:lnTo>
                    <a:lnTo>
                      <a:pt x="21"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4" name="Freeform 6260"/>
              <p:cNvSpPr>
                <a:spLocks/>
              </p:cNvSpPr>
              <p:nvPr/>
            </p:nvSpPr>
            <p:spPr bwMode="auto">
              <a:xfrm>
                <a:off x="9885" y="8872"/>
                <a:ext cx="22" cy="29"/>
              </a:xfrm>
              <a:custGeom>
                <a:avLst/>
                <a:gdLst/>
                <a:ahLst/>
                <a:cxnLst>
                  <a:cxn ang="0">
                    <a:pos x="21" y="28"/>
                  </a:cxn>
                  <a:cxn ang="0">
                    <a:pos x="21" y="0"/>
                  </a:cxn>
                  <a:cxn ang="0">
                    <a:pos x="2" y="0"/>
                  </a:cxn>
                  <a:cxn ang="0">
                    <a:pos x="2" y="7"/>
                  </a:cxn>
                  <a:cxn ang="0">
                    <a:pos x="0" y="14"/>
                  </a:cxn>
                  <a:cxn ang="0">
                    <a:pos x="0" y="28"/>
                  </a:cxn>
                  <a:cxn ang="0">
                    <a:pos x="21" y="28"/>
                  </a:cxn>
                </a:cxnLst>
                <a:rect l="0" t="0" r="r" b="b"/>
                <a:pathLst>
                  <a:path w="22" h="29">
                    <a:moveTo>
                      <a:pt x="21" y="28"/>
                    </a:moveTo>
                    <a:lnTo>
                      <a:pt x="21" y="0"/>
                    </a:lnTo>
                    <a:lnTo>
                      <a:pt x="2" y="0"/>
                    </a:lnTo>
                    <a:lnTo>
                      <a:pt x="2" y="7"/>
                    </a:lnTo>
                    <a:lnTo>
                      <a:pt x="0" y="14"/>
                    </a:lnTo>
                    <a:lnTo>
                      <a:pt x="0" y="28"/>
                    </a:lnTo>
                    <a:lnTo>
                      <a:pt x="21" y="28"/>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5" name="Freeform 6261"/>
              <p:cNvSpPr>
                <a:spLocks/>
              </p:cNvSpPr>
              <p:nvPr/>
            </p:nvSpPr>
            <p:spPr bwMode="auto">
              <a:xfrm>
                <a:off x="9885" y="8872"/>
                <a:ext cx="22" cy="27"/>
              </a:xfrm>
              <a:custGeom>
                <a:avLst/>
                <a:gdLst/>
                <a:ahLst/>
                <a:cxnLst>
                  <a:cxn ang="0">
                    <a:pos x="21" y="26"/>
                  </a:cxn>
                  <a:cxn ang="0">
                    <a:pos x="21" y="0"/>
                  </a:cxn>
                  <a:cxn ang="0">
                    <a:pos x="2" y="0"/>
                  </a:cxn>
                  <a:cxn ang="0">
                    <a:pos x="2" y="7"/>
                  </a:cxn>
                  <a:cxn ang="0">
                    <a:pos x="0" y="12"/>
                  </a:cxn>
                  <a:cxn ang="0">
                    <a:pos x="0" y="26"/>
                  </a:cxn>
                  <a:cxn ang="0">
                    <a:pos x="21" y="26"/>
                  </a:cxn>
                </a:cxnLst>
                <a:rect l="0" t="0" r="r" b="b"/>
                <a:pathLst>
                  <a:path w="22" h="27">
                    <a:moveTo>
                      <a:pt x="21" y="26"/>
                    </a:moveTo>
                    <a:lnTo>
                      <a:pt x="21" y="0"/>
                    </a:lnTo>
                    <a:lnTo>
                      <a:pt x="2" y="0"/>
                    </a:lnTo>
                    <a:lnTo>
                      <a:pt x="2" y="7"/>
                    </a:lnTo>
                    <a:lnTo>
                      <a:pt x="0" y="12"/>
                    </a:lnTo>
                    <a:lnTo>
                      <a:pt x="0" y="26"/>
                    </a:lnTo>
                    <a:lnTo>
                      <a:pt x="21" y="26"/>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6" name="Freeform 6262"/>
              <p:cNvSpPr>
                <a:spLocks/>
              </p:cNvSpPr>
              <p:nvPr/>
            </p:nvSpPr>
            <p:spPr bwMode="auto">
              <a:xfrm>
                <a:off x="9888" y="8883"/>
                <a:ext cx="16" cy="0"/>
              </a:xfrm>
              <a:custGeom>
                <a:avLst/>
                <a:gdLst/>
                <a:ahLst/>
                <a:cxnLst>
                  <a:cxn ang="0">
                    <a:pos x="0" y="0"/>
                  </a:cxn>
                  <a:cxn ang="0">
                    <a:pos x="16" y="0"/>
                  </a:cxn>
                </a:cxnLst>
                <a:rect l="0" t="0" r="r" b="b"/>
                <a:pathLst>
                  <a:path w="16">
                    <a:moveTo>
                      <a:pt x="0" y="0"/>
                    </a:moveTo>
                    <a:lnTo>
                      <a:pt x="16" y="0"/>
                    </a:lnTo>
                  </a:path>
                </a:pathLst>
              </a:custGeom>
              <a:noFill/>
              <a:ln w="14985">
                <a:solidFill>
                  <a:srgbClr val="CEC5B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7" name="Freeform 6263"/>
              <p:cNvSpPr>
                <a:spLocks/>
              </p:cNvSpPr>
              <p:nvPr/>
            </p:nvSpPr>
            <p:spPr bwMode="auto">
              <a:xfrm>
                <a:off x="9888" y="8865"/>
                <a:ext cx="26" cy="7"/>
              </a:xfrm>
              <a:custGeom>
                <a:avLst/>
                <a:gdLst/>
                <a:ahLst/>
                <a:cxnLst>
                  <a:cxn ang="0">
                    <a:pos x="26" y="0"/>
                  </a:cxn>
                  <a:cxn ang="0">
                    <a:pos x="0" y="0"/>
                  </a:cxn>
                  <a:cxn ang="0">
                    <a:pos x="0" y="4"/>
                  </a:cxn>
                  <a:cxn ang="0">
                    <a:pos x="19" y="4"/>
                  </a:cxn>
                  <a:cxn ang="0">
                    <a:pos x="21" y="7"/>
                  </a:cxn>
                  <a:cxn ang="0">
                    <a:pos x="26" y="7"/>
                  </a:cxn>
                  <a:cxn ang="0">
                    <a:pos x="26" y="0"/>
                  </a:cxn>
                </a:cxnLst>
                <a:rect l="0" t="0" r="r" b="b"/>
                <a:pathLst>
                  <a:path w="26" h="7">
                    <a:moveTo>
                      <a:pt x="26" y="0"/>
                    </a:moveTo>
                    <a:lnTo>
                      <a:pt x="0" y="0"/>
                    </a:lnTo>
                    <a:lnTo>
                      <a:pt x="0" y="4"/>
                    </a:lnTo>
                    <a:lnTo>
                      <a:pt x="19" y="4"/>
                    </a:lnTo>
                    <a:lnTo>
                      <a:pt x="21" y="7"/>
                    </a:lnTo>
                    <a:lnTo>
                      <a:pt x="26" y="7"/>
                    </a:lnTo>
                    <a:lnTo>
                      <a:pt x="26"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8" name="Freeform 6264"/>
              <p:cNvSpPr>
                <a:spLocks/>
              </p:cNvSpPr>
              <p:nvPr/>
            </p:nvSpPr>
            <p:spPr bwMode="auto">
              <a:xfrm>
                <a:off x="9883" y="8937"/>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9" name="Freeform 6265"/>
              <p:cNvSpPr>
                <a:spLocks/>
              </p:cNvSpPr>
              <p:nvPr/>
            </p:nvSpPr>
            <p:spPr bwMode="auto">
              <a:xfrm>
                <a:off x="9892" y="8940"/>
                <a:ext cx="12" cy="2"/>
              </a:xfrm>
              <a:custGeom>
                <a:avLst/>
                <a:gdLst/>
                <a:ahLst/>
                <a:cxnLst>
                  <a:cxn ang="0">
                    <a:pos x="4" y="0"/>
                  </a:cxn>
                  <a:cxn ang="0">
                    <a:pos x="0" y="0"/>
                  </a:cxn>
                  <a:cxn ang="0">
                    <a:pos x="0" y="2"/>
                  </a:cxn>
                  <a:cxn ang="0">
                    <a:pos x="12" y="2"/>
                  </a:cxn>
                  <a:cxn ang="0">
                    <a:pos x="12" y="0"/>
                  </a:cxn>
                  <a:cxn ang="0">
                    <a:pos x="4" y="0"/>
                  </a:cxn>
                </a:cxnLst>
                <a:rect l="0" t="0" r="r" b="b"/>
                <a:pathLst>
                  <a:path w="12" h="2">
                    <a:moveTo>
                      <a:pt x="4" y="0"/>
                    </a:moveTo>
                    <a:lnTo>
                      <a:pt x="0" y="0"/>
                    </a:lnTo>
                    <a:lnTo>
                      <a:pt x="0" y="2"/>
                    </a:lnTo>
                    <a:lnTo>
                      <a:pt x="12" y="2"/>
                    </a:lnTo>
                    <a:lnTo>
                      <a:pt x="12" y="0"/>
                    </a:lnTo>
                    <a:lnTo>
                      <a:pt x="4"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0" name="Freeform 6266"/>
              <p:cNvSpPr>
                <a:spLocks/>
              </p:cNvSpPr>
              <p:nvPr/>
            </p:nvSpPr>
            <p:spPr bwMode="auto">
              <a:xfrm>
                <a:off x="9892" y="8940"/>
                <a:ext cx="8" cy="2"/>
              </a:xfrm>
              <a:custGeom>
                <a:avLst/>
                <a:gdLst/>
                <a:ahLst/>
                <a:cxnLst>
                  <a:cxn ang="0">
                    <a:pos x="2" y="0"/>
                  </a:cxn>
                  <a:cxn ang="0">
                    <a:pos x="2" y="0"/>
                  </a:cxn>
                  <a:cxn ang="0">
                    <a:pos x="0" y="2"/>
                  </a:cxn>
                  <a:cxn ang="0">
                    <a:pos x="7" y="2"/>
                  </a:cxn>
                  <a:cxn ang="0">
                    <a:pos x="7" y="0"/>
                  </a:cxn>
                  <a:cxn ang="0">
                    <a:pos x="2" y="0"/>
                  </a:cxn>
                </a:cxnLst>
                <a:rect l="0" t="0" r="r" b="b"/>
                <a:pathLst>
                  <a:path w="8" h="2">
                    <a:moveTo>
                      <a:pt x="2" y="0"/>
                    </a:moveTo>
                    <a:lnTo>
                      <a:pt x="2" y="0"/>
                    </a:lnTo>
                    <a:lnTo>
                      <a:pt x="0" y="2"/>
                    </a:lnTo>
                    <a:lnTo>
                      <a:pt x="7" y="2"/>
                    </a:lnTo>
                    <a:lnTo>
                      <a:pt x="7" y="0"/>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1" name="Freeform 6267"/>
              <p:cNvSpPr>
                <a:spLocks/>
              </p:cNvSpPr>
              <p:nvPr/>
            </p:nvSpPr>
            <p:spPr bwMode="auto">
              <a:xfrm>
                <a:off x="9892" y="8940"/>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2" name="Freeform 6268"/>
              <p:cNvSpPr>
                <a:spLocks/>
              </p:cNvSpPr>
              <p:nvPr/>
            </p:nvSpPr>
            <p:spPr bwMode="auto">
              <a:xfrm>
                <a:off x="9914" y="8935"/>
                <a:ext cx="22" cy="9"/>
              </a:xfrm>
              <a:custGeom>
                <a:avLst/>
                <a:gdLst/>
                <a:ahLst/>
                <a:cxnLst>
                  <a:cxn ang="0">
                    <a:pos x="0" y="4"/>
                  </a:cxn>
                  <a:cxn ang="0">
                    <a:pos x="0" y="9"/>
                  </a:cxn>
                  <a:cxn ang="0">
                    <a:pos x="16" y="7"/>
                  </a:cxn>
                  <a:cxn ang="0">
                    <a:pos x="21" y="4"/>
                  </a:cxn>
                  <a:cxn ang="0">
                    <a:pos x="21" y="0"/>
                  </a:cxn>
                  <a:cxn ang="0">
                    <a:pos x="0" y="4"/>
                  </a:cxn>
                </a:cxnLst>
                <a:rect l="0" t="0" r="r" b="b"/>
                <a:pathLst>
                  <a:path w="22" h="9">
                    <a:moveTo>
                      <a:pt x="0" y="4"/>
                    </a:moveTo>
                    <a:lnTo>
                      <a:pt x="0" y="9"/>
                    </a:lnTo>
                    <a:lnTo>
                      <a:pt x="16" y="7"/>
                    </a:lnTo>
                    <a:lnTo>
                      <a:pt x="21" y="4"/>
                    </a:lnTo>
                    <a:lnTo>
                      <a:pt x="21"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3" name="Freeform 6269"/>
              <p:cNvSpPr>
                <a:spLocks/>
              </p:cNvSpPr>
              <p:nvPr/>
            </p:nvSpPr>
            <p:spPr bwMode="auto">
              <a:xfrm>
                <a:off x="9916" y="8935"/>
                <a:ext cx="20" cy="9"/>
              </a:xfrm>
              <a:custGeom>
                <a:avLst/>
                <a:gdLst/>
                <a:ahLst/>
                <a:cxnLst>
                  <a:cxn ang="0">
                    <a:pos x="14" y="2"/>
                  </a:cxn>
                  <a:cxn ang="0">
                    <a:pos x="4" y="2"/>
                  </a:cxn>
                  <a:cxn ang="0">
                    <a:pos x="0" y="4"/>
                  </a:cxn>
                  <a:cxn ang="0">
                    <a:pos x="0" y="9"/>
                  </a:cxn>
                  <a:cxn ang="0">
                    <a:pos x="7" y="9"/>
                  </a:cxn>
                  <a:cxn ang="0">
                    <a:pos x="7" y="7"/>
                  </a:cxn>
                  <a:cxn ang="0">
                    <a:pos x="14" y="7"/>
                  </a:cxn>
                  <a:cxn ang="0">
                    <a:pos x="19" y="4"/>
                  </a:cxn>
                  <a:cxn ang="0">
                    <a:pos x="19" y="0"/>
                  </a:cxn>
                  <a:cxn ang="0">
                    <a:pos x="14" y="2"/>
                  </a:cxn>
                </a:cxnLst>
                <a:rect l="0" t="0" r="r" b="b"/>
                <a:pathLst>
                  <a:path w="20" h="9">
                    <a:moveTo>
                      <a:pt x="14" y="2"/>
                    </a:moveTo>
                    <a:lnTo>
                      <a:pt x="4" y="2"/>
                    </a:lnTo>
                    <a:lnTo>
                      <a:pt x="0" y="4"/>
                    </a:lnTo>
                    <a:lnTo>
                      <a:pt x="0" y="9"/>
                    </a:lnTo>
                    <a:lnTo>
                      <a:pt x="7" y="9"/>
                    </a:lnTo>
                    <a:lnTo>
                      <a:pt x="7" y="7"/>
                    </a:lnTo>
                    <a:lnTo>
                      <a:pt x="14" y="7"/>
                    </a:lnTo>
                    <a:lnTo>
                      <a:pt x="19" y="4"/>
                    </a:lnTo>
                    <a:lnTo>
                      <a:pt x="19" y="0"/>
                    </a:lnTo>
                    <a:lnTo>
                      <a:pt x="14" y="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4" name="Freeform 6270"/>
              <p:cNvSpPr>
                <a:spLocks/>
              </p:cNvSpPr>
              <p:nvPr/>
            </p:nvSpPr>
            <p:spPr bwMode="auto">
              <a:xfrm>
                <a:off x="9916" y="8935"/>
                <a:ext cx="20" cy="9"/>
              </a:xfrm>
              <a:custGeom>
                <a:avLst/>
                <a:gdLst/>
                <a:ahLst/>
                <a:cxnLst>
                  <a:cxn ang="0">
                    <a:pos x="14" y="2"/>
                  </a:cxn>
                  <a:cxn ang="0">
                    <a:pos x="4" y="2"/>
                  </a:cxn>
                  <a:cxn ang="0">
                    <a:pos x="0" y="4"/>
                  </a:cxn>
                  <a:cxn ang="0">
                    <a:pos x="0" y="9"/>
                  </a:cxn>
                  <a:cxn ang="0">
                    <a:pos x="4" y="9"/>
                  </a:cxn>
                  <a:cxn ang="0">
                    <a:pos x="7" y="7"/>
                  </a:cxn>
                  <a:cxn ang="0">
                    <a:pos x="14" y="7"/>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4" y="7"/>
                    </a:lnTo>
                    <a:lnTo>
                      <a:pt x="19" y="4"/>
                    </a:lnTo>
                    <a:lnTo>
                      <a:pt x="19" y="0"/>
                    </a:lnTo>
                    <a:lnTo>
                      <a:pt x="14"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5" name="Freeform 6271"/>
              <p:cNvSpPr>
                <a:spLocks/>
              </p:cNvSpPr>
              <p:nvPr/>
            </p:nvSpPr>
            <p:spPr bwMode="auto">
              <a:xfrm>
                <a:off x="9919" y="8935"/>
                <a:ext cx="17" cy="9"/>
              </a:xfrm>
              <a:custGeom>
                <a:avLst/>
                <a:gdLst/>
                <a:ahLst/>
                <a:cxnLst>
                  <a:cxn ang="0">
                    <a:pos x="12" y="2"/>
                  </a:cxn>
                  <a:cxn ang="0">
                    <a:pos x="2" y="2"/>
                  </a:cxn>
                  <a:cxn ang="0">
                    <a:pos x="0" y="4"/>
                  </a:cxn>
                  <a:cxn ang="0">
                    <a:pos x="0" y="9"/>
                  </a:cxn>
                  <a:cxn ang="0">
                    <a:pos x="4" y="9"/>
                  </a:cxn>
                  <a:cxn ang="0">
                    <a:pos x="4" y="7"/>
                  </a:cxn>
                  <a:cxn ang="0">
                    <a:pos x="12" y="7"/>
                  </a:cxn>
                  <a:cxn ang="0">
                    <a:pos x="16" y="4"/>
                  </a:cxn>
                  <a:cxn ang="0">
                    <a:pos x="16" y="0"/>
                  </a:cxn>
                  <a:cxn ang="0">
                    <a:pos x="12" y="2"/>
                  </a:cxn>
                </a:cxnLst>
                <a:rect l="0" t="0" r="r" b="b"/>
                <a:pathLst>
                  <a:path w="17" h="9">
                    <a:moveTo>
                      <a:pt x="12" y="2"/>
                    </a:moveTo>
                    <a:lnTo>
                      <a:pt x="2" y="2"/>
                    </a:lnTo>
                    <a:lnTo>
                      <a:pt x="0" y="4"/>
                    </a:lnTo>
                    <a:lnTo>
                      <a:pt x="0" y="9"/>
                    </a:lnTo>
                    <a:lnTo>
                      <a:pt x="4" y="9"/>
                    </a:lnTo>
                    <a:lnTo>
                      <a:pt x="4" y="7"/>
                    </a:lnTo>
                    <a:lnTo>
                      <a:pt x="12" y="7"/>
                    </a:lnTo>
                    <a:lnTo>
                      <a:pt x="16" y="4"/>
                    </a:lnTo>
                    <a:lnTo>
                      <a:pt x="16" y="0"/>
                    </a:lnTo>
                    <a:lnTo>
                      <a:pt x="12" y="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6" name="Freeform 6272"/>
              <p:cNvSpPr>
                <a:spLocks/>
              </p:cNvSpPr>
              <p:nvPr/>
            </p:nvSpPr>
            <p:spPr bwMode="auto">
              <a:xfrm>
                <a:off x="9919" y="8935"/>
                <a:ext cx="17" cy="9"/>
              </a:xfrm>
              <a:custGeom>
                <a:avLst/>
                <a:gdLst/>
                <a:ahLst/>
                <a:cxnLst>
                  <a:cxn ang="0">
                    <a:pos x="12" y="2"/>
                  </a:cxn>
                  <a:cxn ang="0">
                    <a:pos x="2" y="2"/>
                  </a:cxn>
                  <a:cxn ang="0">
                    <a:pos x="0" y="4"/>
                  </a:cxn>
                  <a:cxn ang="0">
                    <a:pos x="0" y="9"/>
                  </a:cxn>
                  <a:cxn ang="0">
                    <a:pos x="4" y="7"/>
                  </a:cxn>
                  <a:cxn ang="0">
                    <a:pos x="12" y="7"/>
                  </a:cxn>
                  <a:cxn ang="0">
                    <a:pos x="16" y="4"/>
                  </a:cxn>
                  <a:cxn ang="0">
                    <a:pos x="16" y="0"/>
                  </a:cxn>
                  <a:cxn ang="0">
                    <a:pos x="12" y="2"/>
                  </a:cxn>
                </a:cxnLst>
                <a:rect l="0" t="0" r="r" b="b"/>
                <a:pathLst>
                  <a:path w="17" h="9">
                    <a:moveTo>
                      <a:pt x="12" y="2"/>
                    </a:moveTo>
                    <a:lnTo>
                      <a:pt x="2" y="2"/>
                    </a:lnTo>
                    <a:lnTo>
                      <a:pt x="0" y="4"/>
                    </a:lnTo>
                    <a:lnTo>
                      <a:pt x="0" y="9"/>
                    </a:lnTo>
                    <a:lnTo>
                      <a:pt x="4" y="7"/>
                    </a:lnTo>
                    <a:lnTo>
                      <a:pt x="12" y="7"/>
                    </a:lnTo>
                    <a:lnTo>
                      <a:pt x="16" y="4"/>
                    </a:lnTo>
                    <a:lnTo>
                      <a:pt x="16" y="0"/>
                    </a:lnTo>
                    <a:lnTo>
                      <a:pt x="12"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7" name="Freeform 6273"/>
              <p:cNvSpPr>
                <a:spLocks/>
              </p:cNvSpPr>
              <p:nvPr/>
            </p:nvSpPr>
            <p:spPr bwMode="auto">
              <a:xfrm>
                <a:off x="9921" y="8935"/>
                <a:ext cx="15" cy="9"/>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9">
                    <a:moveTo>
                      <a:pt x="12" y="2"/>
                    </a:moveTo>
                    <a:lnTo>
                      <a:pt x="0" y="2"/>
                    </a:lnTo>
                    <a:lnTo>
                      <a:pt x="0" y="9"/>
                    </a:lnTo>
                    <a:lnTo>
                      <a:pt x="2" y="7"/>
                    </a:lnTo>
                    <a:lnTo>
                      <a:pt x="12" y="7"/>
                    </a:lnTo>
                    <a:lnTo>
                      <a:pt x="14" y="4"/>
                    </a:lnTo>
                    <a:lnTo>
                      <a:pt x="14" y="0"/>
                    </a:lnTo>
                    <a:lnTo>
                      <a:pt x="12"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8" name="Freeform 6274"/>
              <p:cNvSpPr>
                <a:spLocks/>
              </p:cNvSpPr>
              <p:nvPr/>
            </p:nvSpPr>
            <p:spPr bwMode="auto">
              <a:xfrm>
                <a:off x="9921" y="8935"/>
                <a:ext cx="15" cy="9"/>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9">
                    <a:moveTo>
                      <a:pt x="12" y="2"/>
                    </a:moveTo>
                    <a:lnTo>
                      <a:pt x="0" y="2"/>
                    </a:lnTo>
                    <a:lnTo>
                      <a:pt x="0" y="9"/>
                    </a:lnTo>
                    <a:lnTo>
                      <a:pt x="2" y="7"/>
                    </a:lnTo>
                    <a:lnTo>
                      <a:pt x="12" y="7"/>
                    </a:lnTo>
                    <a:lnTo>
                      <a:pt x="14" y="4"/>
                    </a:lnTo>
                    <a:lnTo>
                      <a:pt x="14" y="0"/>
                    </a:lnTo>
                    <a:lnTo>
                      <a:pt x="12"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9" name="Freeform 6275"/>
              <p:cNvSpPr>
                <a:spLocks/>
              </p:cNvSpPr>
              <p:nvPr/>
            </p:nvSpPr>
            <p:spPr bwMode="auto">
              <a:xfrm>
                <a:off x="9924" y="8935"/>
                <a:ext cx="12" cy="7"/>
              </a:xfrm>
              <a:custGeom>
                <a:avLst/>
                <a:gdLst/>
                <a:ahLst/>
                <a:cxnLst>
                  <a:cxn ang="0">
                    <a:pos x="9" y="2"/>
                  </a:cxn>
                  <a:cxn ang="0">
                    <a:pos x="0" y="2"/>
                  </a:cxn>
                  <a:cxn ang="0">
                    <a:pos x="0" y="7"/>
                  </a:cxn>
                  <a:cxn ang="0">
                    <a:pos x="9" y="7"/>
                  </a:cxn>
                  <a:cxn ang="0">
                    <a:pos x="12" y="4"/>
                  </a:cxn>
                  <a:cxn ang="0">
                    <a:pos x="12" y="0"/>
                  </a:cxn>
                  <a:cxn ang="0">
                    <a:pos x="9" y="2"/>
                  </a:cxn>
                </a:cxnLst>
                <a:rect l="0" t="0" r="r" b="b"/>
                <a:pathLst>
                  <a:path w="12" h="7">
                    <a:moveTo>
                      <a:pt x="9" y="2"/>
                    </a:moveTo>
                    <a:lnTo>
                      <a:pt x="0" y="2"/>
                    </a:lnTo>
                    <a:lnTo>
                      <a:pt x="0" y="7"/>
                    </a:lnTo>
                    <a:lnTo>
                      <a:pt x="9" y="7"/>
                    </a:lnTo>
                    <a:lnTo>
                      <a:pt x="12" y="4"/>
                    </a:lnTo>
                    <a:lnTo>
                      <a:pt x="12" y="0"/>
                    </a:lnTo>
                    <a:lnTo>
                      <a:pt x="9" y="2"/>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0" name="Freeform 6276"/>
              <p:cNvSpPr>
                <a:spLocks/>
              </p:cNvSpPr>
              <p:nvPr/>
            </p:nvSpPr>
            <p:spPr bwMode="auto">
              <a:xfrm>
                <a:off x="9924" y="8935"/>
                <a:ext cx="12" cy="7"/>
              </a:xfrm>
              <a:custGeom>
                <a:avLst/>
                <a:gdLst/>
                <a:ahLst/>
                <a:cxnLst>
                  <a:cxn ang="0">
                    <a:pos x="9" y="2"/>
                  </a:cxn>
                  <a:cxn ang="0">
                    <a:pos x="0" y="2"/>
                  </a:cxn>
                  <a:cxn ang="0">
                    <a:pos x="0" y="7"/>
                  </a:cxn>
                  <a:cxn ang="0">
                    <a:pos x="9" y="7"/>
                  </a:cxn>
                  <a:cxn ang="0">
                    <a:pos x="12" y="4"/>
                  </a:cxn>
                  <a:cxn ang="0">
                    <a:pos x="12" y="0"/>
                  </a:cxn>
                  <a:cxn ang="0">
                    <a:pos x="9" y="2"/>
                  </a:cxn>
                </a:cxnLst>
                <a:rect l="0" t="0" r="r" b="b"/>
                <a:pathLst>
                  <a:path w="12" h="7">
                    <a:moveTo>
                      <a:pt x="9" y="2"/>
                    </a:moveTo>
                    <a:lnTo>
                      <a:pt x="0" y="2"/>
                    </a:lnTo>
                    <a:lnTo>
                      <a:pt x="0" y="7"/>
                    </a:lnTo>
                    <a:lnTo>
                      <a:pt x="9" y="7"/>
                    </a:lnTo>
                    <a:lnTo>
                      <a:pt x="12" y="4"/>
                    </a:lnTo>
                    <a:lnTo>
                      <a:pt x="12" y="0"/>
                    </a:lnTo>
                    <a:lnTo>
                      <a:pt x="9"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1" name="Freeform 6277"/>
              <p:cNvSpPr>
                <a:spLocks/>
              </p:cNvSpPr>
              <p:nvPr/>
            </p:nvSpPr>
            <p:spPr bwMode="auto">
              <a:xfrm>
                <a:off x="9924" y="8935"/>
                <a:ext cx="12" cy="7"/>
              </a:xfrm>
              <a:custGeom>
                <a:avLst/>
                <a:gdLst/>
                <a:ahLst/>
                <a:cxnLst>
                  <a:cxn ang="0">
                    <a:pos x="9" y="7"/>
                  </a:cxn>
                  <a:cxn ang="0">
                    <a:pos x="12" y="4"/>
                  </a:cxn>
                  <a:cxn ang="0">
                    <a:pos x="12" y="0"/>
                  </a:cxn>
                  <a:cxn ang="0">
                    <a:pos x="7" y="2"/>
                  </a:cxn>
                  <a:cxn ang="0">
                    <a:pos x="0" y="2"/>
                  </a:cxn>
                  <a:cxn ang="0">
                    <a:pos x="0" y="7"/>
                  </a:cxn>
                  <a:cxn ang="0">
                    <a:pos x="9" y="7"/>
                  </a:cxn>
                </a:cxnLst>
                <a:rect l="0" t="0" r="r" b="b"/>
                <a:pathLst>
                  <a:path w="12" h="7">
                    <a:moveTo>
                      <a:pt x="9" y="7"/>
                    </a:moveTo>
                    <a:lnTo>
                      <a:pt x="12" y="4"/>
                    </a:lnTo>
                    <a:lnTo>
                      <a:pt x="12" y="0"/>
                    </a:lnTo>
                    <a:lnTo>
                      <a:pt x="7" y="2"/>
                    </a:lnTo>
                    <a:lnTo>
                      <a:pt x="0" y="2"/>
                    </a:lnTo>
                    <a:lnTo>
                      <a:pt x="0" y="7"/>
                    </a:lnTo>
                    <a:lnTo>
                      <a:pt x="9"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2" name="Freeform 6278"/>
              <p:cNvSpPr>
                <a:spLocks/>
              </p:cNvSpPr>
              <p:nvPr/>
            </p:nvSpPr>
            <p:spPr bwMode="auto">
              <a:xfrm>
                <a:off x="9926" y="8935"/>
                <a:ext cx="10" cy="7"/>
              </a:xfrm>
              <a:custGeom>
                <a:avLst/>
                <a:gdLst/>
                <a:ahLst/>
                <a:cxnLst>
                  <a:cxn ang="0">
                    <a:pos x="7" y="2"/>
                  </a:cxn>
                  <a:cxn ang="0">
                    <a:pos x="0" y="2"/>
                  </a:cxn>
                  <a:cxn ang="0">
                    <a:pos x="0" y="7"/>
                  </a:cxn>
                  <a:cxn ang="0">
                    <a:pos x="7" y="7"/>
                  </a:cxn>
                  <a:cxn ang="0">
                    <a:pos x="9" y="4"/>
                  </a:cxn>
                  <a:cxn ang="0">
                    <a:pos x="9" y="0"/>
                  </a:cxn>
                  <a:cxn ang="0">
                    <a:pos x="7" y="2"/>
                  </a:cxn>
                </a:cxnLst>
                <a:rect l="0" t="0" r="r" b="b"/>
                <a:pathLst>
                  <a:path w="10" h="7">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3" name="Freeform 6279"/>
              <p:cNvSpPr>
                <a:spLocks/>
              </p:cNvSpPr>
              <p:nvPr/>
            </p:nvSpPr>
            <p:spPr bwMode="auto">
              <a:xfrm>
                <a:off x="9926" y="8935"/>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4" name="Freeform 6280"/>
              <p:cNvSpPr>
                <a:spLocks/>
              </p:cNvSpPr>
              <p:nvPr/>
            </p:nvSpPr>
            <p:spPr bwMode="auto">
              <a:xfrm>
                <a:off x="9916" y="8868"/>
                <a:ext cx="15" cy="4"/>
              </a:xfrm>
              <a:custGeom>
                <a:avLst/>
                <a:gdLst/>
                <a:ahLst/>
                <a:cxnLst>
                  <a:cxn ang="0">
                    <a:pos x="0" y="0"/>
                  </a:cxn>
                  <a:cxn ang="0">
                    <a:pos x="0" y="4"/>
                  </a:cxn>
                  <a:cxn ang="0">
                    <a:pos x="14" y="4"/>
                  </a:cxn>
                  <a:cxn ang="0">
                    <a:pos x="12" y="0"/>
                  </a:cxn>
                  <a:cxn ang="0">
                    <a:pos x="0" y="0"/>
                  </a:cxn>
                </a:cxnLst>
                <a:rect l="0" t="0" r="r" b="b"/>
                <a:pathLst>
                  <a:path w="15" h="4">
                    <a:moveTo>
                      <a:pt x="0" y="0"/>
                    </a:moveTo>
                    <a:lnTo>
                      <a:pt x="0" y="4"/>
                    </a:lnTo>
                    <a:lnTo>
                      <a:pt x="14" y="4"/>
                    </a:lnTo>
                    <a:lnTo>
                      <a:pt x="12"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5" name="Freeform 6281"/>
              <p:cNvSpPr>
                <a:spLocks/>
              </p:cNvSpPr>
              <p:nvPr/>
            </p:nvSpPr>
            <p:spPr bwMode="auto">
              <a:xfrm>
                <a:off x="9916" y="8868"/>
                <a:ext cx="15" cy="4"/>
              </a:xfrm>
              <a:custGeom>
                <a:avLst/>
                <a:gdLst/>
                <a:ahLst/>
                <a:cxnLst>
                  <a:cxn ang="0">
                    <a:pos x="0" y="0"/>
                  </a:cxn>
                  <a:cxn ang="0">
                    <a:pos x="0" y="4"/>
                  </a:cxn>
                  <a:cxn ang="0">
                    <a:pos x="14" y="4"/>
                  </a:cxn>
                  <a:cxn ang="0">
                    <a:pos x="12" y="0"/>
                  </a:cxn>
                  <a:cxn ang="0">
                    <a:pos x="0" y="0"/>
                  </a:cxn>
                </a:cxnLst>
                <a:rect l="0" t="0" r="r" b="b"/>
                <a:pathLst>
                  <a:path w="15" h="4">
                    <a:moveTo>
                      <a:pt x="0" y="0"/>
                    </a:moveTo>
                    <a:lnTo>
                      <a:pt x="0" y="4"/>
                    </a:lnTo>
                    <a:lnTo>
                      <a:pt x="14" y="4"/>
                    </a:lnTo>
                    <a:lnTo>
                      <a:pt x="12"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6" name="Freeform 6282"/>
              <p:cNvSpPr>
                <a:spLocks/>
              </p:cNvSpPr>
              <p:nvPr/>
            </p:nvSpPr>
            <p:spPr bwMode="auto">
              <a:xfrm>
                <a:off x="9916" y="8868"/>
                <a:ext cx="15" cy="4"/>
              </a:xfrm>
              <a:custGeom>
                <a:avLst/>
                <a:gdLst/>
                <a:ahLst/>
                <a:cxnLst>
                  <a:cxn ang="0">
                    <a:pos x="0" y="0"/>
                  </a:cxn>
                  <a:cxn ang="0">
                    <a:pos x="0" y="4"/>
                  </a:cxn>
                  <a:cxn ang="0">
                    <a:pos x="14" y="4"/>
                  </a:cxn>
                  <a:cxn ang="0">
                    <a:pos x="12" y="0"/>
                  </a:cxn>
                  <a:cxn ang="0">
                    <a:pos x="0" y="0"/>
                  </a:cxn>
                </a:cxnLst>
                <a:rect l="0" t="0" r="r" b="b"/>
                <a:pathLst>
                  <a:path w="15" h="4">
                    <a:moveTo>
                      <a:pt x="0" y="0"/>
                    </a:moveTo>
                    <a:lnTo>
                      <a:pt x="0" y="4"/>
                    </a:lnTo>
                    <a:lnTo>
                      <a:pt x="14" y="4"/>
                    </a:lnTo>
                    <a:lnTo>
                      <a:pt x="12"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7" name="Freeform 6283"/>
              <p:cNvSpPr>
                <a:spLocks/>
              </p:cNvSpPr>
              <p:nvPr/>
            </p:nvSpPr>
            <p:spPr bwMode="auto">
              <a:xfrm>
                <a:off x="9919" y="886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8" name="Freeform 6284"/>
              <p:cNvSpPr>
                <a:spLocks/>
              </p:cNvSpPr>
              <p:nvPr/>
            </p:nvSpPr>
            <p:spPr bwMode="auto">
              <a:xfrm>
                <a:off x="9919" y="886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9" name="Freeform 6285"/>
              <p:cNvSpPr>
                <a:spLocks/>
              </p:cNvSpPr>
              <p:nvPr/>
            </p:nvSpPr>
            <p:spPr bwMode="auto">
              <a:xfrm>
                <a:off x="9919" y="886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0" name="Freeform 6286"/>
              <p:cNvSpPr>
                <a:spLocks/>
              </p:cNvSpPr>
              <p:nvPr/>
            </p:nvSpPr>
            <p:spPr bwMode="auto">
              <a:xfrm>
                <a:off x="9921" y="886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1" name="Freeform 6287"/>
              <p:cNvSpPr>
                <a:spLocks/>
              </p:cNvSpPr>
              <p:nvPr/>
            </p:nvSpPr>
            <p:spPr bwMode="auto">
              <a:xfrm>
                <a:off x="9921" y="886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2" name="Freeform 6288"/>
              <p:cNvSpPr>
                <a:spLocks/>
              </p:cNvSpPr>
              <p:nvPr/>
            </p:nvSpPr>
            <p:spPr bwMode="auto">
              <a:xfrm>
                <a:off x="9921" y="886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3" name="Freeform 6289"/>
              <p:cNvSpPr>
                <a:spLocks/>
              </p:cNvSpPr>
              <p:nvPr/>
            </p:nvSpPr>
            <p:spPr bwMode="auto">
              <a:xfrm>
                <a:off x="9924" y="886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4" name="Freeform 6290"/>
              <p:cNvSpPr>
                <a:spLocks/>
              </p:cNvSpPr>
              <p:nvPr/>
            </p:nvSpPr>
            <p:spPr bwMode="auto">
              <a:xfrm>
                <a:off x="9924" y="886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5" name="Freeform 6291"/>
              <p:cNvSpPr>
                <a:spLocks/>
              </p:cNvSpPr>
              <p:nvPr/>
            </p:nvSpPr>
            <p:spPr bwMode="auto">
              <a:xfrm>
                <a:off x="9924" y="886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6" name="Freeform 6292"/>
              <p:cNvSpPr>
                <a:spLocks/>
              </p:cNvSpPr>
              <p:nvPr/>
            </p:nvSpPr>
            <p:spPr bwMode="auto">
              <a:xfrm>
                <a:off x="9926" y="8875"/>
                <a:ext cx="10"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10" h="57">
                    <a:moveTo>
                      <a:pt x="4" y="0"/>
                    </a:moveTo>
                    <a:lnTo>
                      <a:pt x="0" y="0"/>
                    </a:lnTo>
                    <a:lnTo>
                      <a:pt x="4" y="28"/>
                    </a:lnTo>
                    <a:lnTo>
                      <a:pt x="4" y="57"/>
                    </a:lnTo>
                    <a:lnTo>
                      <a:pt x="9" y="57"/>
                    </a:lnTo>
                    <a:lnTo>
                      <a:pt x="9" y="43"/>
                    </a:lnTo>
                    <a:lnTo>
                      <a:pt x="7" y="28"/>
                    </a:lnTo>
                    <a:lnTo>
                      <a:pt x="7" y="14"/>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7" name="Freeform 6293"/>
              <p:cNvSpPr>
                <a:spLocks/>
              </p:cNvSpPr>
              <p:nvPr/>
            </p:nvSpPr>
            <p:spPr bwMode="auto">
              <a:xfrm>
                <a:off x="9924" y="8875"/>
                <a:ext cx="12" cy="57"/>
              </a:xfrm>
              <a:custGeom>
                <a:avLst/>
                <a:gdLst/>
                <a:ahLst/>
                <a:cxnLst>
                  <a:cxn ang="0">
                    <a:pos x="7" y="43"/>
                  </a:cxn>
                  <a:cxn ang="0">
                    <a:pos x="7" y="57"/>
                  </a:cxn>
                  <a:cxn ang="0">
                    <a:pos x="12" y="57"/>
                  </a:cxn>
                  <a:cxn ang="0">
                    <a:pos x="9" y="43"/>
                  </a:cxn>
                  <a:cxn ang="0">
                    <a:pos x="9" y="28"/>
                  </a:cxn>
                  <a:cxn ang="0">
                    <a:pos x="7" y="14"/>
                  </a:cxn>
                  <a:cxn ang="0">
                    <a:pos x="7" y="0"/>
                  </a:cxn>
                  <a:cxn ang="0">
                    <a:pos x="0" y="0"/>
                  </a:cxn>
                  <a:cxn ang="0">
                    <a:pos x="4" y="14"/>
                  </a:cxn>
                  <a:cxn ang="0">
                    <a:pos x="4" y="28"/>
                  </a:cxn>
                  <a:cxn ang="0">
                    <a:pos x="7" y="43"/>
                  </a:cxn>
                </a:cxnLst>
                <a:rect l="0" t="0" r="r" b="b"/>
                <a:pathLst>
                  <a:path w="12" h="57">
                    <a:moveTo>
                      <a:pt x="7" y="43"/>
                    </a:moveTo>
                    <a:lnTo>
                      <a:pt x="7" y="57"/>
                    </a:lnTo>
                    <a:lnTo>
                      <a:pt x="12" y="57"/>
                    </a:lnTo>
                    <a:lnTo>
                      <a:pt x="9" y="43"/>
                    </a:lnTo>
                    <a:lnTo>
                      <a:pt x="9" y="28"/>
                    </a:lnTo>
                    <a:lnTo>
                      <a:pt x="7" y="14"/>
                    </a:lnTo>
                    <a:lnTo>
                      <a:pt x="7" y="0"/>
                    </a:lnTo>
                    <a:lnTo>
                      <a:pt x="0" y="0"/>
                    </a:lnTo>
                    <a:lnTo>
                      <a:pt x="4" y="14"/>
                    </a:lnTo>
                    <a:lnTo>
                      <a:pt x="4" y="28"/>
                    </a:lnTo>
                    <a:lnTo>
                      <a:pt x="7" y="43"/>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8" name="Freeform 6294"/>
              <p:cNvSpPr>
                <a:spLocks/>
              </p:cNvSpPr>
              <p:nvPr/>
            </p:nvSpPr>
            <p:spPr bwMode="auto">
              <a:xfrm>
                <a:off x="9924" y="8875"/>
                <a:ext cx="9" cy="57"/>
              </a:xfrm>
              <a:custGeom>
                <a:avLst/>
                <a:gdLst/>
                <a:ahLst/>
                <a:cxnLst>
                  <a:cxn ang="0">
                    <a:pos x="9" y="57"/>
                  </a:cxn>
                  <a:cxn ang="0">
                    <a:pos x="9" y="28"/>
                  </a:cxn>
                  <a:cxn ang="0">
                    <a:pos x="4" y="0"/>
                  </a:cxn>
                  <a:cxn ang="0">
                    <a:pos x="0" y="0"/>
                  </a:cxn>
                  <a:cxn ang="0">
                    <a:pos x="2" y="7"/>
                  </a:cxn>
                  <a:cxn ang="0">
                    <a:pos x="2" y="14"/>
                  </a:cxn>
                  <a:cxn ang="0">
                    <a:pos x="4" y="21"/>
                  </a:cxn>
                  <a:cxn ang="0">
                    <a:pos x="4" y="43"/>
                  </a:cxn>
                  <a:cxn ang="0">
                    <a:pos x="7" y="50"/>
                  </a:cxn>
                  <a:cxn ang="0">
                    <a:pos x="7" y="57"/>
                  </a:cxn>
                  <a:cxn ang="0">
                    <a:pos x="9" y="57"/>
                  </a:cxn>
                </a:cxnLst>
                <a:rect l="0" t="0" r="r" b="b"/>
                <a:pathLst>
                  <a:path w="9" h="57">
                    <a:moveTo>
                      <a:pt x="9" y="57"/>
                    </a:moveTo>
                    <a:lnTo>
                      <a:pt x="9" y="28"/>
                    </a:lnTo>
                    <a:lnTo>
                      <a:pt x="4" y="0"/>
                    </a:lnTo>
                    <a:lnTo>
                      <a:pt x="0" y="0"/>
                    </a:lnTo>
                    <a:lnTo>
                      <a:pt x="2" y="7"/>
                    </a:lnTo>
                    <a:lnTo>
                      <a:pt x="2" y="14"/>
                    </a:lnTo>
                    <a:lnTo>
                      <a:pt x="4" y="21"/>
                    </a:lnTo>
                    <a:lnTo>
                      <a:pt x="4" y="43"/>
                    </a:lnTo>
                    <a:lnTo>
                      <a:pt x="7" y="50"/>
                    </a:lnTo>
                    <a:lnTo>
                      <a:pt x="7" y="57"/>
                    </a:lnTo>
                    <a:lnTo>
                      <a:pt x="9"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9" name="Freeform 6295"/>
              <p:cNvSpPr>
                <a:spLocks/>
              </p:cNvSpPr>
              <p:nvPr/>
            </p:nvSpPr>
            <p:spPr bwMode="auto">
              <a:xfrm>
                <a:off x="9924" y="8875"/>
                <a:ext cx="9"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7">
                    <a:moveTo>
                      <a:pt x="4" y="0"/>
                    </a:moveTo>
                    <a:lnTo>
                      <a:pt x="0" y="0"/>
                    </a:lnTo>
                    <a:lnTo>
                      <a:pt x="4" y="28"/>
                    </a:lnTo>
                    <a:lnTo>
                      <a:pt x="4" y="57"/>
                    </a:lnTo>
                    <a:lnTo>
                      <a:pt x="9" y="57"/>
                    </a:lnTo>
                    <a:lnTo>
                      <a:pt x="9" y="43"/>
                    </a:lnTo>
                    <a:lnTo>
                      <a:pt x="7" y="28"/>
                    </a:lnTo>
                    <a:lnTo>
                      <a:pt x="7" y="14"/>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0" name="Freeform 6296"/>
              <p:cNvSpPr>
                <a:spLocks/>
              </p:cNvSpPr>
              <p:nvPr/>
            </p:nvSpPr>
            <p:spPr bwMode="auto">
              <a:xfrm>
                <a:off x="9921" y="8875"/>
                <a:ext cx="12" cy="57"/>
              </a:xfrm>
              <a:custGeom>
                <a:avLst/>
                <a:gdLst/>
                <a:ahLst/>
                <a:cxnLst>
                  <a:cxn ang="0">
                    <a:pos x="7" y="43"/>
                  </a:cxn>
                  <a:cxn ang="0">
                    <a:pos x="7" y="57"/>
                  </a:cxn>
                  <a:cxn ang="0">
                    <a:pos x="12" y="57"/>
                  </a:cxn>
                  <a:cxn ang="0">
                    <a:pos x="9" y="43"/>
                  </a:cxn>
                  <a:cxn ang="0">
                    <a:pos x="9" y="28"/>
                  </a:cxn>
                  <a:cxn ang="0">
                    <a:pos x="4" y="0"/>
                  </a:cxn>
                  <a:cxn ang="0">
                    <a:pos x="0" y="0"/>
                  </a:cxn>
                  <a:cxn ang="0">
                    <a:pos x="7" y="43"/>
                  </a:cxn>
                </a:cxnLst>
                <a:rect l="0" t="0" r="r" b="b"/>
                <a:pathLst>
                  <a:path w="12" h="57">
                    <a:moveTo>
                      <a:pt x="7" y="43"/>
                    </a:moveTo>
                    <a:lnTo>
                      <a:pt x="7" y="57"/>
                    </a:lnTo>
                    <a:lnTo>
                      <a:pt x="12" y="57"/>
                    </a:lnTo>
                    <a:lnTo>
                      <a:pt x="9" y="43"/>
                    </a:lnTo>
                    <a:lnTo>
                      <a:pt x="9" y="28"/>
                    </a:lnTo>
                    <a:lnTo>
                      <a:pt x="4" y="0"/>
                    </a:lnTo>
                    <a:lnTo>
                      <a:pt x="0" y="0"/>
                    </a:lnTo>
                    <a:lnTo>
                      <a:pt x="7" y="43"/>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1" name="Freeform 6297"/>
              <p:cNvSpPr>
                <a:spLocks/>
              </p:cNvSpPr>
              <p:nvPr/>
            </p:nvSpPr>
            <p:spPr bwMode="auto">
              <a:xfrm>
                <a:off x="9921" y="887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2" name="Freeform 6298"/>
              <p:cNvSpPr>
                <a:spLocks/>
              </p:cNvSpPr>
              <p:nvPr/>
            </p:nvSpPr>
            <p:spPr bwMode="auto">
              <a:xfrm>
                <a:off x="9921" y="8875"/>
                <a:ext cx="10"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3" name="Freeform 6299"/>
              <p:cNvSpPr>
                <a:spLocks/>
              </p:cNvSpPr>
              <p:nvPr/>
            </p:nvSpPr>
            <p:spPr bwMode="auto">
              <a:xfrm>
                <a:off x="9919" y="8875"/>
                <a:ext cx="12" cy="57"/>
              </a:xfrm>
              <a:custGeom>
                <a:avLst/>
                <a:gdLst/>
                <a:ahLst/>
                <a:cxnLst>
                  <a:cxn ang="0">
                    <a:pos x="9" y="43"/>
                  </a:cxn>
                  <a:cxn ang="0">
                    <a:pos x="9" y="28"/>
                  </a:cxn>
                  <a:cxn ang="0">
                    <a:pos x="4" y="0"/>
                  </a:cxn>
                  <a:cxn ang="0">
                    <a:pos x="0" y="0"/>
                  </a:cxn>
                  <a:cxn ang="0">
                    <a:pos x="4" y="28"/>
                  </a:cxn>
                  <a:cxn ang="0">
                    <a:pos x="4" y="43"/>
                  </a:cxn>
                  <a:cxn ang="0">
                    <a:pos x="7" y="57"/>
                  </a:cxn>
                  <a:cxn ang="0">
                    <a:pos x="12" y="57"/>
                  </a:cxn>
                  <a:cxn ang="0">
                    <a:pos x="9" y="43"/>
                  </a:cxn>
                </a:cxnLst>
                <a:rect l="0" t="0" r="r" b="b"/>
                <a:pathLst>
                  <a:path w="12" h="57">
                    <a:moveTo>
                      <a:pt x="9" y="43"/>
                    </a:moveTo>
                    <a:lnTo>
                      <a:pt x="9" y="28"/>
                    </a:lnTo>
                    <a:lnTo>
                      <a:pt x="4" y="0"/>
                    </a:lnTo>
                    <a:lnTo>
                      <a:pt x="0" y="0"/>
                    </a:lnTo>
                    <a:lnTo>
                      <a:pt x="4" y="28"/>
                    </a:lnTo>
                    <a:lnTo>
                      <a:pt x="4" y="43"/>
                    </a:lnTo>
                    <a:lnTo>
                      <a:pt x="7" y="57"/>
                    </a:lnTo>
                    <a:lnTo>
                      <a:pt x="12" y="57"/>
                    </a:lnTo>
                    <a:lnTo>
                      <a:pt x="9" y="43"/>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4" name="Freeform 6300"/>
              <p:cNvSpPr>
                <a:spLocks/>
              </p:cNvSpPr>
              <p:nvPr/>
            </p:nvSpPr>
            <p:spPr bwMode="auto">
              <a:xfrm>
                <a:off x="9919" y="8875"/>
                <a:ext cx="9" cy="57"/>
              </a:xfrm>
              <a:custGeom>
                <a:avLst/>
                <a:gdLst/>
                <a:ahLst/>
                <a:cxnLst>
                  <a:cxn ang="0">
                    <a:pos x="4" y="0"/>
                  </a:cxn>
                  <a:cxn ang="0">
                    <a:pos x="0" y="0"/>
                  </a:cxn>
                  <a:cxn ang="0">
                    <a:pos x="4" y="28"/>
                  </a:cxn>
                  <a:cxn ang="0">
                    <a:pos x="4" y="57"/>
                  </a:cxn>
                  <a:cxn ang="0">
                    <a:pos x="9" y="57"/>
                  </a:cxn>
                  <a:cxn ang="0">
                    <a:pos x="9" y="28"/>
                  </a:cxn>
                  <a:cxn ang="0">
                    <a:pos x="4" y="0"/>
                  </a:cxn>
                </a:cxnLst>
                <a:rect l="0" t="0" r="r" b="b"/>
                <a:pathLst>
                  <a:path w="9" h="57">
                    <a:moveTo>
                      <a:pt x="4" y="0"/>
                    </a:moveTo>
                    <a:lnTo>
                      <a:pt x="0" y="0"/>
                    </a:lnTo>
                    <a:lnTo>
                      <a:pt x="4" y="28"/>
                    </a:lnTo>
                    <a:lnTo>
                      <a:pt x="4" y="57"/>
                    </a:lnTo>
                    <a:lnTo>
                      <a:pt x="9" y="57"/>
                    </a:lnTo>
                    <a:lnTo>
                      <a:pt x="9" y="28"/>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5" name="Freeform 6301"/>
              <p:cNvSpPr>
                <a:spLocks/>
              </p:cNvSpPr>
              <p:nvPr/>
            </p:nvSpPr>
            <p:spPr bwMode="auto">
              <a:xfrm>
                <a:off x="9919" y="8875"/>
                <a:ext cx="9"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9"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6" name="Freeform 6302"/>
              <p:cNvSpPr>
                <a:spLocks/>
              </p:cNvSpPr>
              <p:nvPr/>
            </p:nvSpPr>
            <p:spPr bwMode="auto">
              <a:xfrm>
                <a:off x="9916" y="8875"/>
                <a:ext cx="10" cy="57"/>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10" h="57">
                    <a:moveTo>
                      <a:pt x="9" y="57"/>
                    </a:moveTo>
                    <a:lnTo>
                      <a:pt x="9" y="28"/>
                    </a:lnTo>
                    <a:lnTo>
                      <a:pt x="4" y="0"/>
                    </a:lnTo>
                    <a:lnTo>
                      <a:pt x="0" y="0"/>
                    </a:lnTo>
                    <a:lnTo>
                      <a:pt x="4" y="28"/>
                    </a:lnTo>
                    <a:lnTo>
                      <a:pt x="4" y="43"/>
                    </a:lnTo>
                    <a:lnTo>
                      <a:pt x="7" y="57"/>
                    </a:lnTo>
                    <a:lnTo>
                      <a:pt x="9"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7" name="Freeform 6303"/>
              <p:cNvSpPr>
                <a:spLocks/>
              </p:cNvSpPr>
              <p:nvPr/>
            </p:nvSpPr>
            <p:spPr bwMode="auto">
              <a:xfrm>
                <a:off x="9916" y="8875"/>
                <a:ext cx="10"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10" h="57">
                    <a:moveTo>
                      <a:pt x="4" y="0"/>
                    </a:moveTo>
                    <a:lnTo>
                      <a:pt x="0" y="0"/>
                    </a:lnTo>
                    <a:lnTo>
                      <a:pt x="4" y="28"/>
                    </a:lnTo>
                    <a:lnTo>
                      <a:pt x="4" y="57"/>
                    </a:lnTo>
                    <a:lnTo>
                      <a:pt x="9" y="57"/>
                    </a:lnTo>
                    <a:lnTo>
                      <a:pt x="9" y="43"/>
                    </a:lnTo>
                    <a:lnTo>
                      <a:pt x="7" y="28"/>
                    </a:lnTo>
                    <a:lnTo>
                      <a:pt x="7" y="14"/>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8" name="Freeform 6304"/>
              <p:cNvSpPr>
                <a:spLocks/>
              </p:cNvSpPr>
              <p:nvPr/>
            </p:nvSpPr>
            <p:spPr bwMode="auto">
              <a:xfrm>
                <a:off x="10312" y="8896"/>
                <a:ext cx="96" cy="24"/>
              </a:xfrm>
              <a:custGeom>
                <a:avLst/>
                <a:gdLst/>
                <a:ahLst/>
                <a:cxnLst>
                  <a:cxn ang="0">
                    <a:pos x="0" y="24"/>
                  </a:cxn>
                  <a:cxn ang="0">
                    <a:pos x="96" y="19"/>
                  </a:cxn>
                  <a:cxn ang="0">
                    <a:pos x="93" y="0"/>
                  </a:cxn>
                  <a:cxn ang="0">
                    <a:pos x="4" y="9"/>
                  </a:cxn>
                  <a:cxn ang="0">
                    <a:pos x="0" y="24"/>
                  </a:cxn>
                </a:cxnLst>
                <a:rect l="0" t="0" r="r" b="b"/>
                <a:pathLst>
                  <a:path w="96" h="24">
                    <a:moveTo>
                      <a:pt x="0" y="24"/>
                    </a:moveTo>
                    <a:lnTo>
                      <a:pt x="96" y="19"/>
                    </a:lnTo>
                    <a:lnTo>
                      <a:pt x="93" y="0"/>
                    </a:lnTo>
                    <a:lnTo>
                      <a:pt x="4" y="9"/>
                    </a:lnTo>
                    <a:lnTo>
                      <a:pt x="0" y="24"/>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9" name="Freeform 6305"/>
              <p:cNvSpPr>
                <a:spLocks/>
              </p:cNvSpPr>
              <p:nvPr/>
            </p:nvSpPr>
            <p:spPr bwMode="auto">
              <a:xfrm>
                <a:off x="10382" y="8743"/>
                <a:ext cx="250" cy="201"/>
              </a:xfrm>
              <a:custGeom>
                <a:avLst/>
                <a:gdLst/>
                <a:ahLst/>
                <a:cxnLst>
                  <a:cxn ang="0">
                    <a:pos x="14" y="187"/>
                  </a:cxn>
                  <a:cxn ang="0">
                    <a:pos x="19" y="189"/>
                  </a:cxn>
                  <a:cxn ang="0">
                    <a:pos x="69" y="189"/>
                  </a:cxn>
                  <a:cxn ang="0">
                    <a:pos x="112" y="191"/>
                  </a:cxn>
                  <a:cxn ang="0">
                    <a:pos x="129" y="201"/>
                  </a:cxn>
                  <a:cxn ang="0">
                    <a:pos x="134" y="199"/>
                  </a:cxn>
                  <a:cxn ang="0">
                    <a:pos x="141" y="199"/>
                  </a:cxn>
                  <a:cxn ang="0">
                    <a:pos x="151" y="194"/>
                  </a:cxn>
                  <a:cxn ang="0">
                    <a:pos x="155" y="194"/>
                  </a:cxn>
                  <a:cxn ang="0">
                    <a:pos x="158" y="191"/>
                  </a:cxn>
                  <a:cxn ang="0">
                    <a:pos x="163" y="191"/>
                  </a:cxn>
                  <a:cxn ang="0">
                    <a:pos x="167" y="189"/>
                  </a:cxn>
                  <a:cxn ang="0">
                    <a:pos x="172" y="187"/>
                  </a:cxn>
                  <a:cxn ang="0">
                    <a:pos x="172" y="182"/>
                  </a:cxn>
                  <a:cxn ang="0">
                    <a:pos x="167" y="180"/>
                  </a:cxn>
                  <a:cxn ang="0">
                    <a:pos x="182" y="160"/>
                  </a:cxn>
                  <a:cxn ang="0">
                    <a:pos x="247" y="151"/>
                  </a:cxn>
                  <a:cxn ang="0">
                    <a:pos x="249" y="71"/>
                  </a:cxn>
                  <a:cxn ang="0">
                    <a:pos x="206" y="33"/>
                  </a:cxn>
                  <a:cxn ang="0">
                    <a:pos x="136" y="2"/>
                  </a:cxn>
                  <a:cxn ang="0">
                    <a:pos x="95" y="0"/>
                  </a:cxn>
                  <a:cxn ang="0">
                    <a:pos x="88" y="4"/>
                  </a:cxn>
                  <a:cxn ang="0">
                    <a:pos x="81" y="14"/>
                  </a:cxn>
                  <a:cxn ang="0">
                    <a:pos x="76" y="21"/>
                  </a:cxn>
                  <a:cxn ang="0">
                    <a:pos x="69" y="31"/>
                  </a:cxn>
                  <a:cxn ang="0">
                    <a:pos x="64" y="40"/>
                  </a:cxn>
                  <a:cxn ang="0">
                    <a:pos x="57" y="50"/>
                  </a:cxn>
                  <a:cxn ang="0">
                    <a:pos x="52" y="60"/>
                  </a:cxn>
                  <a:cxn ang="0">
                    <a:pos x="47" y="71"/>
                  </a:cxn>
                  <a:cxn ang="0">
                    <a:pos x="33" y="100"/>
                  </a:cxn>
                  <a:cxn ang="0">
                    <a:pos x="26" y="110"/>
                  </a:cxn>
                  <a:cxn ang="0">
                    <a:pos x="16" y="129"/>
                  </a:cxn>
                  <a:cxn ang="0">
                    <a:pos x="7" y="143"/>
                  </a:cxn>
                  <a:cxn ang="0">
                    <a:pos x="0" y="155"/>
                  </a:cxn>
                  <a:cxn ang="0">
                    <a:pos x="2" y="158"/>
                  </a:cxn>
                  <a:cxn ang="0">
                    <a:pos x="7" y="160"/>
                  </a:cxn>
                  <a:cxn ang="0">
                    <a:pos x="12" y="160"/>
                  </a:cxn>
                  <a:cxn ang="0">
                    <a:pos x="14" y="163"/>
                  </a:cxn>
                  <a:cxn ang="0">
                    <a:pos x="21" y="163"/>
                  </a:cxn>
                  <a:cxn ang="0">
                    <a:pos x="24" y="165"/>
                  </a:cxn>
                  <a:cxn ang="0">
                    <a:pos x="35" y="165"/>
                  </a:cxn>
                  <a:cxn ang="0">
                    <a:pos x="43" y="170"/>
                  </a:cxn>
                  <a:cxn ang="0">
                    <a:pos x="45" y="175"/>
                  </a:cxn>
                  <a:cxn ang="0">
                    <a:pos x="33" y="177"/>
                  </a:cxn>
                  <a:cxn ang="0">
                    <a:pos x="19" y="182"/>
                  </a:cxn>
                  <a:cxn ang="0">
                    <a:pos x="12" y="182"/>
                  </a:cxn>
                  <a:cxn ang="0">
                    <a:pos x="14" y="187"/>
                  </a:cxn>
                </a:cxnLst>
                <a:rect l="0" t="0" r="r" b="b"/>
                <a:pathLst>
                  <a:path w="250" h="201">
                    <a:moveTo>
                      <a:pt x="14" y="187"/>
                    </a:moveTo>
                    <a:lnTo>
                      <a:pt x="19" y="189"/>
                    </a:lnTo>
                    <a:lnTo>
                      <a:pt x="69" y="189"/>
                    </a:lnTo>
                    <a:lnTo>
                      <a:pt x="112" y="191"/>
                    </a:lnTo>
                    <a:lnTo>
                      <a:pt x="129" y="201"/>
                    </a:lnTo>
                    <a:lnTo>
                      <a:pt x="134" y="199"/>
                    </a:lnTo>
                    <a:lnTo>
                      <a:pt x="141" y="199"/>
                    </a:lnTo>
                    <a:lnTo>
                      <a:pt x="151" y="194"/>
                    </a:lnTo>
                    <a:lnTo>
                      <a:pt x="155" y="194"/>
                    </a:lnTo>
                    <a:lnTo>
                      <a:pt x="158" y="191"/>
                    </a:lnTo>
                    <a:lnTo>
                      <a:pt x="163" y="191"/>
                    </a:lnTo>
                    <a:lnTo>
                      <a:pt x="167" y="189"/>
                    </a:lnTo>
                    <a:lnTo>
                      <a:pt x="172" y="187"/>
                    </a:lnTo>
                    <a:lnTo>
                      <a:pt x="172" y="182"/>
                    </a:lnTo>
                    <a:lnTo>
                      <a:pt x="167" y="180"/>
                    </a:lnTo>
                    <a:lnTo>
                      <a:pt x="182" y="160"/>
                    </a:lnTo>
                    <a:lnTo>
                      <a:pt x="247" y="151"/>
                    </a:lnTo>
                    <a:lnTo>
                      <a:pt x="249" y="71"/>
                    </a:lnTo>
                    <a:lnTo>
                      <a:pt x="206" y="33"/>
                    </a:lnTo>
                    <a:lnTo>
                      <a:pt x="136" y="2"/>
                    </a:lnTo>
                    <a:lnTo>
                      <a:pt x="95" y="0"/>
                    </a:lnTo>
                    <a:lnTo>
                      <a:pt x="88" y="4"/>
                    </a:lnTo>
                    <a:lnTo>
                      <a:pt x="81" y="14"/>
                    </a:lnTo>
                    <a:lnTo>
                      <a:pt x="76" y="21"/>
                    </a:lnTo>
                    <a:lnTo>
                      <a:pt x="69" y="31"/>
                    </a:lnTo>
                    <a:lnTo>
                      <a:pt x="64" y="40"/>
                    </a:lnTo>
                    <a:lnTo>
                      <a:pt x="57" y="50"/>
                    </a:lnTo>
                    <a:lnTo>
                      <a:pt x="52" y="60"/>
                    </a:lnTo>
                    <a:lnTo>
                      <a:pt x="47" y="71"/>
                    </a:lnTo>
                    <a:lnTo>
                      <a:pt x="33" y="100"/>
                    </a:lnTo>
                    <a:lnTo>
                      <a:pt x="26" y="110"/>
                    </a:lnTo>
                    <a:lnTo>
                      <a:pt x="16" y="129"/>
                    </a:lnTo>
                    <a:lnTo>
                      <a:pt x="7" y="143"/>
                    </a:lnTo>
                    <a:lnTo>
                      <a:pt x="0" y="155"/>
                    </a:lnTo>
                    <a:lnTo>
                      <a:pt x="2" y="158"/>
                    </a:lnTo>
                    <a:lnTo>
                      <a:pt x="7" y="160"/>
                    </a:lnTo>
                    <a:lnTo>
                      <a:pt x="12" y="160"/>
                    </a:lnTo>
                    <a:lnTo>
                      <a:pt x="14" y="163"/>
                    </a:lnTo>
                    <a:lnTo>
                      <a:pt x="21" y="163"/>
                    </a:lnTo>
                    <a:lnTo>
                      <a:pt x="24" y="165"/>
                    </a:lnTo>
                    <a:lnTo>
                      <a:pt x="35" y="165"/>
                    </a:lnTo>
                    <a:lnTo>
                      <a:pt x="43" y="170"/>
                    </a:lnTo>
                    <a:lnTo>
                      <a:pt x="45" y="175"/>
                    </a:lnTo>
                    <a:lnTo>
                      <a:pt x="33" y="177"/>
                    </a:lnTo>
                    <a:lnTo>
                      <a:pt x="19" y="182"/>
                    </a:lnTo>
                    <a:lnTo>
                      <a:pt x="12" y="182"/>
                    </a:lnTo>
                    <a:lnTo>
                      <a:pt x="14" y="187"/>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0" name="Freeform 6306"/>
              <p:cNvSpPr>
                <a:spLocks/>
              </p:cNvSpPr>
              <p:nvPr/>
            </p:nvSpPr>
            <p:spPr bwMode="auto">
              <a:xfrm>
                <a:off x="10243" y="8844"/>
                <a:ext cx="45" cy="72"/>
              </a:xfrm>
              <a:custGeom>
                <a:avLst/>
                <a:gdLst/>
                <a:ahLst/>
                <a:cxnLst>
                  <a:cxn ang="0">
                    <a:pos x="7" y="2"/>
                  </a:cxn>
                  <a:cxn ang="0">
                    <a:pos x="7" y="2"/>
                  </a:cxn>
                  <a:cxn ang="0">
                    <a:pos x="2" y="16"/>
                  </a:cxn>
                  <a:cxn ang="0">
                    <a:pos x="0" y="48"/>
                  </a:cxn>
                  <a:cxn ang="0">
                    <a:pos x="0" y="67"/>
                  </a:cxn>
                  <a:cxn ang="0">
                    <a:pos x="26" y="72"/>
                  </a:cxn>
                  <a:cxn ang="0">
                    <a:pos x="45" y="64"/>
                  </a:cxn>
                  <a:cxn ang="0">
                    <a:pos x="45" y="33"/>
                  </a:cxn>
                  <a:cxn ang="0">
                    <a:pos x="43" y="26"/>
                  </a:cxn>
                  <a:cxn ang="0">
                    <a:pos x="43" y="19"/>
                  </a:cxn>
                  <a:cxn ang="0">
                    <a:pos x="40" y="9"/>
                  </a:cxn>
                  <a:cxn ang="0">
                    <a:pos x="38" y="2"/>
                  </a:cxn>
                  <a:cxn ang="0">
                    <a:pos x="21" y="0"/>
                  </a:cxn>
                  <a:cxn ang="0">
                    <a:pos x="7" y="2"/>
                  </a:cxn>
                </a:cxnLst>
                <a:rect l="0" t="0" r="r" b="b"/>
                <a:pathLst>
                  <a:path w="45" h="72">
                    <a:moveTo>
                      <a:pt x="7" y="2"/>
                    </a:moveTo>
                    <a:lnTo>
                      <a:pt x="7" y="2"/>
                    </a:lnTo>
                    <a:lnTo>
                      <a:pt x="2" y="16"/>
                    </a:lnTo>
                    <a:lnTo>
                      <a:pt x="0" y="48"/>
                    </a:lnTo>
                    <a:lnTo>
                      <a:pt x="0" y="67"/>
                    </a:lnTo>
                    <a:lnTo>
                      <a:pt x="26" y="72"/>
                    </a:lnTo>
                    <a:lnTo>
                      <a:pt x="45" y="64"/>
                    </a:lnTo>
                    <a:lnTo>
                      <a:pt x="45" y="33"/>
                    </a:lnTo>
                    <a:lnTo>
                      <a:pt x="43" y="26"/>
                    </a:lnTo>
                    <a:lnTo>
                      <a:pt x="43" y="19"/>
                    </a:lnTo>
                    <a:lnTo>
                      <a:pt x="40" y="9"/>
                    </a:lnTo>
                    <a:lnTo>
                      <a:pt x="38" y="2"/>
                    </a:lnTo>
                    <a:lnTo>
                      <a:pt x="21"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1" name="Freeform 6307"/>
              <p:cNvSpPr>
                <a:spLocks/>
              </p:cNvSpPr>
              <p:nvPr/>
            </p:nvSpPr>
            <p:spPr bwMode="auto">
              <a:xfrm>
                <a:off x="10243" y="8851"/>
                <a:ext cx="29" cy="55"/>
              </a:xfrm>
              <a:custGeom>
                <a:avLst/>
                <a:gdLst/>
                <a:ahLst/>
                <a:cxnLst>
                  <a:cxn ang="0">
                    <a:pos x="4" y="2"/>
                  </a:cxn>
                  <a:cxn ang="0">
                    <a:pos x="4" y="2"/>
                  </a:cxn>
                  <a:cxn ang="0">
                    <a:pos x="2" y="14"/>
                  </a:cxn>
                  <a:cxn ang="0">
                    <a:pos x="0" y="28"/>
                  </a:cxn>
                  <a:cxn ang="0">
                    <a:pos x="0" y="55"/>
                  </a:cxn>
                  <a:cxn ang="0">
                    <a:pos x="26" y="55"/>
                  </a:cxn>
                  <a:cxn ang="0">
                    <a:pos x="26" y="43"/>
                  </a:cxn>
                  <a:cxn ang="0">
                    <a:pos x="28" y="28"/>
                  </a:cxn>
                  <a:cxn ang="0">
                    <a:pos x="26" y="16"/>
                  </a:cxn>
                  <a:cxn ang="0">
                    <a:pos x="26" y="2"/>
                  </a:cxn>
                  <a:cxn ang="0">
                    <a:pos x="14" y="0"/>
                  </a:cxn>
                  <a:cxn ang="0">
                    <a:pos x="4" y="2"/>
                  </a:cxn>
                </a:cxnLst>
                <a:rect l="0" t="0" r="r" b="b"/>
                <a:pathLst>
                  <a:path w="29" h="55">
                    <a:moveTo>
                      <a:pt x="4" y="2"/>
                    </a:moveTo>
                    <a:lnTo>
                      <a:pt x="4" y="2"/>
                    </a:lnTo>
                    <a:lnTo>
                      <a:pt x="2" y="14"/>
                    </a:lnTo>
                    <a:lnTo>
                      <a:pt x="0" y="28"/>
                    </a:lnTo>
                    <a:lnTo>
                      <a:pt x="0" y="55"/>
                    </a:lnTo>
                    <a:lnTo>
                      <a:pt x="26" y="55"/>
                    </a:lnTo>
                    <a:lnTo>
                      <a:pt x="26" y="43"/>
                    </a:lnTo>
                    <a:lnTo>
                      <a:pt x="28" y="28"/>
                    </a:lnTo>
                    <a:lnTo>
                      <a:pt x="26" y="16"/>
                    </a:lnTo>
                    <a:lnTo>
                      <a:pt x="26" y="2"/>
                    </a:lnTo>
                    <a:lnTo>
                      <a:pt x="14"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2" name="Freeform 6308"/>
              <p:cNvSpPr>
                <a:spLocks/>
              </p:cNvSpPr>
              <p:nvPr/>
            </p:nvSpPr>
            <p:spPr bwMode="auto">
              <a:xfrm>
                <a:off x="10243" y="8853"/>
                <a:ext cx="26" cy="51"/>
              </a:xfrm>
              <a:custGeom>
                <a:avLst/>
                <a:gdLst/>
                <a:ahLst/>
                <a:cxnLst>
                  <a:cxn ang="0">
                    <a:pos x="4" y="0"/>
                  </a:cxn>
                  <a:cxn ang="0">
                    <a:pos x="4" y="0"/>
                  </a:cxn>
                  <a:cxn ang="0">
                    <a:pos x="0" y="23"/>
                  </a:cxn>
                  <a:cxn ang="0">
                    <a:pos x="0" y="47"/>
                  </a:cxn>
                  <a:cxn ang="0">
                    <a:pos x="7" y="47"/>
                  </a:cxn>
                  <a:cxn ang="0">
                    <a:pos x="9" y="50"/>
                  </a:cxn>
                  <a:cxn ang="0">
                    <a:pos x="26" y="50"/>
                  </a:cxn>
                  <a:cxn ang="0">
                    <a:pos x="26" y="0"/>
                  </a:cxn>
                  <a:cxn ang="0">
                    <a:pos x="4" y="0"/>
                  </a:cxn>
                </a:cxnLst>
                <a:rect l="0" t="0" r="r" b="b"/>
                <a:pathLst>
                  <a:path w="26" h="51">
                    <a:moveTo>
                      <a:pt x="4" y="0"/>
                    </a:moveTo>
                    <a:lnTo>
                      <a:pt x="4" y="0"/>
                    </a:lnTo>
                    <a:lnTo>
                      <a:pt x="0" y="23"/>
                    </a:lnTo>
                    <a:lnTo>
                      <a:pt x="0" y="47"/>
                    </a:lnTo>
                    <a:lnTo>
                      <a:pt x="7" y="47"/>
                    </a:lnTo>
                    <a:lnTo>
                      <a:pt x="9" y="50"/>
                    </a:lnTo>
                    <a:lnTo>
                      <a:pt x="26" y="50"/>
                    </a:lnTo>
                    <a:lnTo>
                      <a:pt x="26"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3" name="Freeform 6309"/>
              <p:cNvSpPr>
                <a:spLocks/>
              </p:cNvSpPr>
              <p:nvPr/>
            </p:nvSpPr>
            <p:spPr bwMode="auto">
              <a:xfrm>
                <a:off x="10243" y="8853"/>
                <a:ext cx="26" cy="46"/>
              </a:xfrm>
              <a:custGeom>
                <a:avLst/>
                <a:gdLst/>
                <a:ahLst/>
                <a:cxnLst>
                  <a:cxn ang="0">
                    <a:pos x="26" y="45"/>
                  </a:cxn>
                  <a:cxn ang="0">
                    <a:pos x="26" y="0"/>
                  </a:cxn>
                  <a:cxn ang="0">
                    <a:pos x="4" y="0"/>
                  </a:cxn>
                  <a:cxn ang="0">
                    <a:pos x="2" y="11"/>
                  </a:cxn>
                  <a:cxn ang="0">
                    <a:pos x="2" y="21"/>
                  </a:cxn>
                  <a:cxn ang="0">
                    <a:pos x="0" y="33"/>
                  </a:cxn>
                  <a:cxn ang="0">
                    <a:pos x="0" y="45"/>
                  </a:cxn>
                  <a:cxn ang="0">
                    <a:pos x="26" y="45"/>
                  </a:cxn>
                </a:cxnLst>
                <a:rect l="0" t="0" r="r" b="b"/>
                <a:pathLst>
                  <a:path w="26" h="46">
                    <a:moveTo>
                      <a:pt x="26" y="45"/>
                    </a:moveTo>
                    <a:lnTo>
                      <a:pt x="26" y="0"/>
                    </a:lnTo>
                    <a:lnTo>
                      <a:pt x="4" y="0"/>
                    </a:lnTo>
                    <a:lnTo>
                      <a:pt x="2" y="11"/>
                    </a:lnTo>
                    <a:lnTo>
                      <a:pt x="2" y="21"/>
                    </a:lnTo>
                    <a:lnTo>
                      <a:pt x="0" y="33"/>
                    </a:lnTo>
                    <a:lnTo>
                      <a:pt x="0" y="45"/>
                    </a:lnTo>
                    <a:lnTo>
                      <a:pt x="26" y="45"/>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4" name="Freeform 6310"/>
              <p:cNvSpPr>
                <a:spLocks/>
              </p:cNvSpPr>
              <p:nvPr/>
            </p:nvSpPr>
            <p:spPr bwMode="auto">
              <a:xfrm>
                <a:off x="10245" y="8853"/>
                <a:ext cx="24" cy="43"/>
              </a:xfrm>
              <a:custGeom>
                <a:avLst/>
                <a:gdLst/>
                <a:ahLst/>
                <a:cxnLst>
                  <a:cxn ang="0">
                    <a:pos x="2" y="0"/>
                  </a:cxn>
                  <a:cxn ang="0">
                    <a:pos x="2" y="0"/>
                  </a:cxn>
                  <a:cxn ang="0">
                    <a:pos x="0" y="9"/>
                  </a:cxn>
                  <a:cxn ang="0">
                    <a:pos x="0" y="43"/>
                  </a:cxn>
                  <a:cxn ang="0">
                    <a:pos x="21" y="43"/>
                  </a:cxn>
                  <a:cxn ang="0">
                    <a:pos x="24" y="33"/>
                  </a:cxn>
                  <a:cxn ang="0">
                    <a:pos x="24" y="9"/>
                  </a:cxn>
                  <a:cxn ang="0">
                    <a:pos x="21" y="0"/>
                  </a:cxn>
                  <a:cxn ang="0">
                    <a:pos x="2" y="0"/>
                  </a:cxn>
                </a:cxnLst>
                <a:rect l="0" t="0" r="r" b="b"/>
                <a:pathLst>
                  <a:path w="24" h="43">
                    <a:moveTo>
                      <a:pt x="2" y="0"/>
                    </a:moveTo>
                    <a:lnTo>
                      <a:pt x="2" y="0"/>
                    </a:lnTo>
                    <a:lnTo>
                      <a:pt x="0" y="9"/>
                    </a:lnTo>
                    <a:lnTo>
                      <a:pt x="0" y="43"/>
                    </a:lnTo>
                    <a:lnTo>
                      <a:pt x="21" y="43"/>
                    </a:lnTo>
                    <a:lnTo>
                      <a:pt x="24" y="33"/>
                    </a:lnTo>
                    <a:lnTo>
                      <a:pt x="24" y="9"/>
                    </a:lnTo>
                    <a:lnTo>
                      <a:pt x="21"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5" name="Freeform 6311"/>
              <p:cNvSpPr>
                <a:spLocks/>
              </p:cNvSpPr>
              <p:nvPr/>
            </p:nvSpPr>
            <p:spPr bwMode="auto">
              <a:xfrm>
                <a:off x="10245" y="8853"/>
                <a:ext cx="22" cy="41"/>
              </a:xfrm>
              <a:custGeom>
                <a:avLst/>
                <a:gdLst/>
                <a:ahLst/>
                <a:cxnLst>
                  <a:cxn ang="0">
                    <a:pos x="2" y="0"/>
                  </a:cxn>
                  <a:cxn ang="0">
                    <a:pos x="2" y="0"/>
                  </a:cxn>
                  <a:cxn ang="0">
                    <a:pos x="0" y="9"/>
                  </a:cxn>
                  <a:cxn ang="0">
                    <a:pos x="0" y="38"/>
                  </a:cxn>
                  <a:cxn ang="0">
                    <a:pos x="4" y="38"/>
                  </a:cxn>
                  <a:cxn ang="0">
                    <a:pos x="7" y="40"/>
                  </a:cxn>
                  <a:cxn ang="0">
                    <a:pos x="21" y="40"/>
                  </a:cxn>
                  <a:cxn ang="0">
                    <a:pos x="21" y="0"/>
                  </a:cxn>
                  <a:cxn ang="0">
                    <a:pos x="2" y="0"/>
                  </a:cxn>
                </a:cxnLst>
                <a:rect l="0" t="0" r="r" b="b"/>
                <a:pathLst>
                  <a:path w="22" h="41">
                    <a:moveTo>
                      <a:pt x="2" y="0"/>
                    </a:moveTo>
                    <a:lnTo>
                      <a:pt x="2" y="0"/>
                    </a:lnTo>
                    <a:lnTo>
                      <a:pt x="0" y="9"/>
                    </a:lnTo>
                    <a:lnTo>
                      <a:pt x="0" y="38"/>
                    </a:lnTo>
                    <a:lnTo>
                      <a:pt x="4" y="38"/>
                    </a:lnTo>
                    <a:lnTo>
                      <a:pt x="7" y="40"/>
                    </a:lnTo>
                    <a:lnTo>
                      <a:pt x="21" y="40"/>
                    </a:lnTo>
                    <a:lnTo>
                      <a:pt x="21"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6" name="Freeform 6312"/>
              <p:cNvSpPr>
                <a:spLocks/>
              </p:cNvSpPr>
              <p:nvPr/>
            </p:nvSpPr>
            <p:spPr bwMode="auto">
              <a:xfrm>
                <a:off x="10245" y="8853"/>
                <a:ext cx="22" cy="36"/>
              </a:xfrm>
              <a:custGeom>
                <a:avLst/>
                <a:gdLst/>
                <a:ahLst/>
                <a:cxnLst>
                  <a:cxn ang="0">
                    <a:pos x="2" y="0"/>
                  </a:cxn>
                  <a:cxn ang="0">
                    <a:pos x="2" y="0"/>
                  </a:cxn>
                  <a:cxn ang="0">
                    <a:pos x="0" y="9"/>
                  </a:cxn>
                  <a:cxn ang="0">
                    <a:pos x="0" y="36"/>
                  </a:cxn>
                  <a:cxn ang="0">
                    <a:pos x="21" y="36"/>
                  </a:cxn>
                  <a:cxn ang="0">
                    <a:pos x="21" y="0"/>
                  </a:cxn>
                  <a:cxn ang="0">
                    <a:pos x="2" y="0"/>
                  </a:cxn>
                </a:cxnLst>
                <a:rect l="0" t="0" r="r" b="b"/>
                <a:pathLst>
                  <a:path w="22" h="36">
                    <a:moveTo>
                      <a:pt x="2" y="0"/>
                    </a:moveTo>
                    <a:lnTo>
                      <a:pt x="2" y="0"/>
                    </a:lnTo>
                    <a:lnTo>
                      <a:pt x="0" y="9"/>
                    </a:lnTo>
                    <a:lnTo>
                      <a:pt x="0" y="36"/>
                    </a:lnTo>
                    <a:lnTo>
                      <a:pt x="21" y="36"/>
                    </a:lnTo>
                    <a:lnTo>
                      <a:pt x="21"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7" name="Freeform 6313"/>
              <p:cNvSpPr>
                <a:spLocks/>
              </p:cNvSpPr>
              <p:nvPr/>
            </p:nvSpPr>
            <p:spPr bwMode="auto">
              <a:xfrm>
                <a:off x="10245" y="8853"/>
                <a:ext cx="22" cy="34"/>
              </a:xfrm>
              <a:custGeom>
                <a:avLst/>
                <a:gdLst/>
                <a:ahLst/>
                <a:cxnLst>
                  <a:cxn ang="0">
                    <a:pos x="2" y="0"/>
                  </a:cxn>
                  <a:cxn ang="0">
                    <a:pos x="2" y="0"/>
                  </a:cxn>
                  <a:cxn ang="0">
                    <a:pos x="0" y="7"/>
                  </a:cxn>
                  <a:cxn ang="0">
                    <a:pos x="0" y="33"/>
                  </a:cxn>
                  <a:cxn ang="0">
                    <a:pos x="19" y="33"/>
                  </a:cxn>
                  <a:cxn ang="0">
                    <a:pos x="21" y="26"/>
                  </a:cxn>
                  <a:cxn ang="0">
                    <a:pos x="21" y="7"/>
                  </a:cxn>
                  <a:cxn ang="0">
                    <a:pos x="19" y="0"/>
                  </a:cxn>
                  <a:cxn ang="0">
                    <a:pos x="2" y="0"/>
                  </a:cxn>
                </a:cxnLst>
                <a:rect l="0" t="0" r="r" b="b"/>
                <a:pathLst>
                  <a:path w="22" h="34">
                    <a:moveTo>
                      <a:pt x="2" y="0"/>
                    </a:moveTo>
                    <a:lnTo>
                      <a:pt x="2" y="0"/>
                    </a:lnTo>
                    <a:lnTo>
                      <a:pt x="0" y="7"/>
                    </a:lnTo>
                    <a:lnTo>
                      <a:pt x="0" y="33"/>
                    </a:lnTo>
                    <a:lnTo>
                      <a:pt x="19" y="33"/>
                    </a:lnTo>
                    <a:lnTo>
                      <a:pt x="21" y="26"/>
                    </a:lnTo>
                    <a:lnTo>
                      <a:pt x="21" y="7"/>
                    </a:lnTo>
                    <a:lnTo>
                      <a:pt x="19"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8" name="Freeform 6314"/>
              <p:cNvSpPr>
                <a:spLocks/>
              </p:cNvSpPr>
              <p:nvPr/>
            </p:nvSpPr>
            <p:spPr bwMode="auto">
              <a:xfrm>
                <a:off x="10245" y="8853"/>
                <a:ext cx="19" cy="31"/>
              </a:xfrm>
              <a:custGeom>
                <a:avLst/>
                <a:gdLst/>
                <a:ahLst/>
                <a:cxnLst>
                  <a:cxn ang="0">
                    <a:pos x="19" y="0"/>
                  </a:cxn>
                  <a:cxn ang="0">
                    <a:pos x="2" y="0"/>
                  </a:cxn>
                  <a:cxn ang="0">
                    <a:pos x="2" y="7"/>
                  </a:cxn>
                  <a:cxn ang="0">
                    <a:pos x="0" y="14"/>
                  </a:cxn>
                  <a:cxn ang="0">
                    <a:pos x="0" y="28"/>
                  </a:cxn>
                  <a:cxn ang="0">
                    <a:pos x="7" y="28"/>
                  </a:cxn>
                  <a:cxn ang="0">
                    <a:pos x="9" y="31"/>
                  </a:cxn>
                  <a:cxn ang="0">
                    <a:pos x="19" y="31"/>
                  </a:cxn>
                  <a:cxn ang="0">
                    <a:pos x="19" y="0"/>
                  </a:cxn>
                </a:cxnLst>
                <a:rect l="0" t="0" r="r" b="b"/>
                <a:pathLst>
                  <a:path w="19" h="31">
                    <a:moveTo>
                      <a:pt x="19" y="0"/>
                    </a:moveTo>
                    <a:lnTo>
                      <a:pt x="2" y="0"/>
                    </a:lnTo>
                    <a:lnTo>
                      <a:pt x="2" y="7"/>
                    </a:lnTo>
                    <a:lnTo>
                      <a:pt x="0" y="14"/>
                    </a:lnTo>
                    <a:lnTo>
                      <a:pt x="0" y="28"/>
                    </a:lnTo>
                    <a:lnTo>
                      <a:pt x="7" y="28"/>
                    </a:lnTo>
                    <a:lnTo>
                      <a:pt x="9" y="31"/>
                    </a:lnTo>
                    <a:lnTo>
                      <a:pt x="19" y="31"/>
                    </a:lnTo>
                    <a:lnTo>
                      <a:pt x="19"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9" name="Freeform 6315"/>
              <p:cNvSpPr>
                <a:spLocks/>
              </p:cNvSpPr>
              <p:nvPr/>
            </p:nvSpPr>
            <p:spPr bwMode="auto">
              <a:xfrm>
                <a:off x="10245" y="8853"/>
                <a:ext cx="19" cy="27"/>
              </a:xfrm>
              <a:custGeom>
                <a:avLst/>
                <a:gdLst/>
                <a:ahLst/>
                <a:cxnLst>
                  <a:cxn ang="0">
                    <a:pos x="19" y="26"/>
                  </a:cxn>
                  <a:cxn ang="0">
                    <a:pos x="19" y="0"/>
                  </a:cxn>
                  <a:cxn ang="0">
                    <a:pos x="2" y="0"/>
                  </a:cxn>
                  <a:cxn ang="0">
                    <a:pos x="2" y="7"/>
                  </a:cxn>
                  <a:cxn ang="0">
                    <a:pos x="0" y="11"/>
                  </a:cxn>
                  <a:cxn ang="0">
                    <a:pos x="0" y="26"/>
                  </a:cxn>
                  <a:cxn ang="0">
                    <a:pos x="19" y="26"/>
                  </a:cxn>
                </a:cxnLst>
                <a:rect l="0" t="0" r="r" b="b"/>
                <a:pathLst>
                  <a:path w="19" h="27">
                    <a:moveTo>
                      <a:pt x="19" y="26"/>
                    </a:moveTo>
                    <a:lnTo>
                      <a:pt x="19" y="0"/>
                    </a:lnTo>
                    <a:lnTo>
                      <a:pt x="2" y="0"/>
                    </a:lnTo>
                    <a:lnTo>
                      <a:pt x="2" y="7"/>
                    </a:lnTo>
                    <a:lnTo>
                      <a:pt x="0" y="11"/>
                    </a:lnTo>
                    <a:lnTo>
                      <a:pt x="0" y="26"/>
                    </a:lnTo>
                    <a:lnTo>
                      <a:pt x="19" y="2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0" name="Freeform 6316"/>
              <p:cNvSpPr>
                <a:spLocks/>
              </p:cNvSpPr>
              <p:nvPr/>
            </p:nvSpPr>
            <p:spPr bwMode="auto">
              <a:xfrm>
                <a:off x="10245" y="8853"/>
                <a:ext cx="19" cy="24"/>
              </a:xfrm>
              <a:custGeom>
                <a:avLst/>
                <a:gdLst/>
                <a:ahLst/>
                <a:cxnLst>
                  <a:cxn ang="0">
                    <a:pos x="19" y="23"/>
                  </a:cxn>
                  <a:cxn ang="0">
                    <a:pos x="19" y="0"/>
                  </a:cxn>
                  <a:cxn ang="0">
                    <a:pos x="2" y="0"/>
                  </a:cxn>
                  <a:cxn ang="0">
                    <a:pos x="2" y="4"/>
                  </a:cxn>
                  <a:cxn ang="0">
                    <a:pos x="0" y="11"/>
                  </a:cxn>
                  <a:cxn ang="0">
                    <a:pos x="0" y="23"/>
                  </a:cxn>
                  <a:cxn ang="0">
                    <a:pos x="19" y="23"/>
                  </a:cxn>
                </a:cxnLst>
                <a:rect l="0" t="0" r="r" b="b"/>
                <a:pathLst>
                  <a:path w="19" h="24">
                    <a:moveTo>
                      <a:pt x="19" y="23"/>
                    </a:moveTo>
                    <a:lnTo>
                      <a:pt x="19" y="0"/>
                    </a:lnTo>
                    <a:lnTo>
                      <a:pt x="2" y="0"/>
                    </a:lnTo>
                    <a:lnTo>
                      <a:pt x="2" y="4"/>
                    </a:lnTo>
                    <a:lnTo>
                      <a:pt x="0" y="11"/>
                    </a:lnTo>
                    <a:lnTo>
                      <a:pt x="0" y="23"/>
                    </a:lnTo>
                    <a:lnTo>
                      <a:pt x="19" y="2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1" name="Freeform 6317"/>
              <p:cNvSpPr>
                <a:spLocks/>
              </p:cNvSpPr>
              <p:nvPr/>
            </p:nvSpPr>
            <p:spPr bwMode="auto">
              <a:xfrm>
                <a:off x="10248" y="8853"/>
                <a:ext cx="16" cy="19"/>
              </a:xfrm>
              <a:custGeom>
                <a:avLst/>
                <a:gdLst/>
                <a:ahLst/>
                <a:cxnLst>
                  <a:cxn ang="0">
                    <a:pos x="0" y="0"/>
                  </a:cxn>
                  <a:cxn ang="0">
                    <a:pos x="0" y="19"/>
                  </a:cxn>
                  <a:cxn ang="0">
                    <a:pos x="14" y="19"/>
                  </a:cxn>
                  <a:cxn ang="0">
                    <a:pos x="16" y="14"/>
                  </a:cxn>
                  <a:cxn ang="0">
                    <a:pos x="16" y="4"/>
                  </a:cxn>
                  <a:cxn ang="0">
                    <a:pos x="14" y="0"/>
                  </a:cxn>
                  <a:cxn ang="0">
                    <a:pos x="0" y="0"/>
                  </a:cxn>
                </a:cxnLst>
                <a:rect l="0" t="0" r="r" b="b"/>
                <a:pathLst>
                  <a:path w="16" h="19">
                    <a:moveTo>
                      <a:pt x="0" y="0"/>
                    </a:moveTo>
                    <a:lnTo>
                      <a:pt x="0" y="19"/>
                    </a:lnTo>
                    <a:lnTo>
                      <a:pt x="14" y="19"/>
                    </a:lnTo>
                    <a:lnTo>
                      <a:pt x="16" y="14"/>
                    </a:lnTo>
                    <a:lnTo>
                      <a:pt x="16" y="4"/>
                    </a:lnTo>
                    <a:lnTo>
                      <a:pt x="14" y="0"/>
                    </a:lnTo>
                    <a:lnTo>
                      <a:pt x="0"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2" name="Rectangle 6318"/>
              <p:cNvSpPr>
                <a:spLocks/>
              </p:cNvSpPr>
              <p:nvPr/>
            </p:nvSpPr>
            <p:spPr bwMode="auto">
              <a:xfrm>
                <a:off x="10248" y="8852"/>
                <a:ext cx="14" cy="18"/>
              </a:xfrm>
              <a:prstGeom prst="rect">
                <a:avLst/>
              </a:prstGeom>
              <a:solidFill>
                <a:srgbClr val="CEC5B7"/>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43" name="Rectangle 6319"/>
              <p:cNvSpPr>
                <a:spLocks/>
              </p:cNvSpPr>
              <p:nvPr/>
            </p:nvSpPr>
            <p:spPr bwMode="auto">
              <a:xfrm>
                <a:off x="10248" y="8841"/>
                <a:ext cx="21" cy="6"/>
              </a:xfrm>
              <a:prstGeom prst="rect">
                <a:avLst/>
              </a:prstGeom>
              <a:solidFill>
                <a:srgbClr val="AA8F6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44" name="Freeform 6320"/>
              <p:cNvSpPr>
                <a:spLocks/>
              </p:cNvSpPr>
              <p:nvPr/>
            </p:nvSpPr>
            <p:spPr bwMode="auto">
              <a:xfrm>
                <a:off x="10243" y="8906"/>
                <a:ext cx="26" cy="10"/>
              </a:xfrm>
              <a:custGeom>
                <a:avLst/>
                <a:gdLst/>
                <a:ahLst/>
                <a:cxnLst>
                  <a:cxn ang="0">
                    <a:pos x="0" y="0"/>
                  </a:cxn>
                  <a:cxn ang="0">
                    <a:pos x="0" y="4"/>
                  </a:cxn>
                  <a:cxn ang="0">
                    <a:pos x="26" y="9"/>
                  </a:cxn>
                  <a:cxn ang="0">
                    <a:pos x="26" y="2"/>
                  </a:cxn>
                  <a:cxn ang="0">
                    <a:pos x="0" y="0"/>
                  </a:cxn>
                </a:cxnLst>
                <a:rect l="0" t="0" r="r" b="b"/>
                <a:pathLst>
                  <a:path w="26" h="10">
                    <a:moveTo>
                      <a:pt x="0" y="0"/>
                    </a:moveTo>
                    <a:lnTo>
                      <a:pt x="0" y="4"/>
                    </a:lnTo>
                    <a:lnTo>
                      <a:pt x="26" y="9"/>
                    </a:lnTo>
                    <a:lnTo>
                      <a:pt x="2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5" name="Freeform 6321"/>
              <p:cNvSpPr>
                <a:spLocks/>
              </p:cNvSpPr>
              <p:nvPr/>
            </p:nvSpPr>
            <p:spPr bwMode="auto">
              <a:xfrm>
                <a:off x="10250" y="8908"/>
                <a:ext cx="12" cy="3"/>
              </a:xfrm>
              <a:custGeom>
                <a:avLst/>
                <a:gdLst/>
                <a:ahLst/>
                <a:cxnLst>
                  <a:cxn ang="0">
                    <a:pos x="7" y="0"/>
                  </a:cxn>
                  <a:cxn ang="0">
                    <a:pos x="0" y="0"/>
                  </a:cxn>
                  <a:cxn ang="0">
                    <a:pos x="2" y="2"/>
                  </a:cxn>
                  <a:cxn ang="0">
                    <a:pos x="12" y="2"/>
                  </a:cxn>
                  <a:cxn ang="0">
                    <a:pos x="12" y="0"/>
                  </a:cxn>
                  <a:cxn ang="0">
                    <a:pos x="7" y="0"/>
                  </a:cxn>
                </a:cxnLst>
                <a:rect l="0" t="0" r="r" b="b"/>
                <a:pathLst>
                  <a:path w="12" h="3">
                    <a:moveTo>
                      <a:pt x="7" y="0"/>
                    </a:moveTo>
                    <a:lnTo>
                      <a:pt x="0" y="0"/>
                    </a:lnTo>
                    <a:lnTo>
                      <a:pt x="2"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6" name="Freeform 6322"/>
              <p:cNvSpPr>
                <a:spLocks/>
              </p:cNvSpPr>
              <p:nvPr/>
            </p:nvSpPr>
            <p:spPr bwMode="auto">
              <a:xfrm>
                <a:off x="10250" y="890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7" name="Freeform 6323"/>
              <p:cNvSpPr>
                <a:spLocks/>
              </p:cNvSpPr>
              <p:nvPr/>
            </p:nvSpPr>
            <p:spPr bwMode="auto">
              <a:xfrm>
                <a:off x="10250" y="890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8" name="Freeform 6324"/>
              <p:cNvSpPr>
                <a:spLocks/>
              </p:cNvSpPr>
              <p:nvPr/>
            </p:nvSpPr>
            <p:spPr bwMode="auto">
              <a:xfrm>
                <a:off x="10272" y="8906"/>
                <a:ext cx="16" cy="7"/>
              </a:xfrm>
              <a:custGeom>
                <a:avLst/>
                <a:gdLst/>
                <a:ahLst/>
                <a:cxnLst>
                  <a:cxn ang="0">
                    <a:pos x="0" y="2"/>
                  </a:cxn>
                  <a:cxn ang="0">
                    <a:pos x="0" y="7"/>
                  </a:cxn>
                  <a:cxn ang="0">
                    <a:pos x="12" y="4"/>
                  </a:cxn>
                  <a:cxn ang="0">
                    <a:pos x="16" y="2"/>
                  </a:cxn>
                  <a:cxn ang="0">
                    <a:pos x="16" y="0"/>
                  </a:cxn>
                  <a:cxn ang="0">
                    <a:pos x="0" y="2"/>
                  </a:cxn>
                </a:cxnLst>
                <a:rect l="0" t="0" r="r" b="b"/>
                <a:pathLst>
                  <a:path w="16" h="7">
                    <a:moveTo>
                      <a:pt x="0" y="2"/>
                    </a:moveTo>
                    <a:lnTo>
                      <a:pt x="0" y="7"/>
                    </a:lnTo>
                    <a:lnTo>
                      <a:pt x="12" y="4"/>
                    </a:lnTo>
                    <a:lnTo>
                      <a:pt x="16" y="2"/>
                    </a:lnTo>
                    <a:lnTo>
                      <a:pt x="16" y="0"/>
                    </a:lnTo>
                    <a:lnTo>
                      <a:pt x="0"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9" name="Freeform 6325"/>
              <p:cNvSpPr>
                <a:spLocks/>
              </p:cNvSpPr>
              <p:nvPr/>
            </p:nvSpPr>
            <p:spPr bwMode="auto">
              <a:xfrm>
                <a:off x="10272" y="8906"/>
                <a:ext cx="16" cy="7"/>
              </a:xfrm>
              <a:custGeom>
                <a:avLst/>
                <a:gdLst/>
                <a:ahLst/>
                <a:cxnLst>
                  <a:cxn ang="0">
                    <a:pos x="4" y="7"/>
                  </a:cxn>
                  <a:cxn ang="0">
                    <a:pos x="4" y="4"/>
                  </a:cxn>
                  <a:cxn ang="0">
                    <a:pos x="12" y="4"/>
                  </a:cxn>
                  <a:cxn ang="0">
                    <a:pos x="16" y="0"/>
                  </a:cxn>
                  <a:cxn ang="0">
                    <a:pos x="7" y="0"/>
                  </a:cxn>
                  <a:cxn ang="0">
                    <a:pos x="4" y="2"/>
                  </a:cxn>
                  <a:cxn ang="0">
                    <a:pos x="0" y="2"/>
                  </a:cxn>
                  <a:cxn ang="0">
                    <a:pos x="0" y="7"/>
                  </a:cxn>
                  <a:cxn ang="0">
                    <a:pos x="4" y="7"/>
                  </a:cxn>
                </a:cxnLst>
                <a:rect l="0" t="0" r="r" b="b"/>
                <a:pathLst>
                  <a:path w="16" h="7">
                    <a:moveTo>
                      <a:pt x="4" y="7"/>
                    </a:moveTo>
                    <a:lnTo>
                      <a:pt x="4" y="4"/>
                    </a:lnTo>
                    <a:lnTo>
                      <a:pt x="12" y="4"/>
                    </a:lnTo>
                    <a:lnTo>
                      <a:pt x="16" y="0"/>
                    </a:lnTo>
                    <a:lnTo>
                      <a:pt x="7" y="0"/>
                    </a:lnTo>
                    <a:lnTo>
                      <a:pt x="4" y="2"/>
                    </a:lnTo>
                    <a:lnTo>
                      <a:pt x="0" y="2"/>
                    </a:lnTo>
                    <a:lnTo>
                      <a:pt x="0" y="7"/>
                    </a:lnTo>
                    <a:lnTo>
                      <a:pt x="4"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0" name="Freeform 6326"/>
              <p:cNvSpPr>
                <a:spLocks/>
              </p:cNvSpPr>
              <p:nvPr/>
            </p:nvSpPr>
            <p:spPr bwMode="auto">
              <a:xfrm>
                <a:off x="10272" y="8906"/>
                <a:ext cx="16" cy="7"/>
              </a:xfrm>
              <a:custGeom>
                <a:avLst/>
                <a:gdLst/>
                <a:ahLst/>
                <a:cxnLst>
                  <a:cxn ang="0">
                    <a:pos x="0" y="2"/>
                  </a:cxn>
                  <a:cxn ang="0">
                    <a:pos x="0" y="7"/>
                  </a:cxn>
                  <a:cxn ang="0">
                    <a:pos x="4" y="7"/>
                  </a:cxn>
                  <a:cxn ang="0">
                    <a:pos x="7" y="4"/>
                  </a:cxn>
                  <a:cxn ang="0">
                    <a:pos x="12" y="4"/>
                  </a:cxn>
                  <a:cxn ang="0">
                    <a:pos x="16" y="0"/>
                  </a:cxn>
                  <a:cxn ang="0">
                    <a:pos x="7" y="0"/>
                  </a:cxn>
                  <a:cxn ang="0">
                    <a:pos x="4" y="2"/>
                  </a:cxn>
                  <a:cxn ang="0">
                    <a:pos x="0" y="2"/>
                  </a:cxn>
                </a:cxnLst>
                <a:rect l="0" t="0" r="r" b="b"/>
                <a:pathLst>
                  <a:path w="16" h="7">
                    <a:moveTo>
                      <a:pt x="0" y="2"/>
                    </a:moveTo>
                    <a:lnTo>
                      <a:pt x="0" y="7"/>
                    </a:lnTo>
                    <a:lnTo>
                      <a:pt x="4" y="7"/>
                    </a:lnTo>
                    <a:lnTo>
                      <a:pt x="7" y="4"/>
                    </a:lnTo>
                    <a:lnTo>
                      <a:pt x="12" y="4"/>
                    </a:lnTo>
                    <a:lnTo>
                      <a:pt x="16" y="0"/>
                    </a:lnTo>
                    <a:lnTo>
                      <a:pt x="7" y="0"/>
                    </a:lnTo>
                    <a:lnTo>
                      <a:pt x="4" y="2"/>
                    </a:lnTo>
                    <a:lnTo>
                      <a:pt x="0"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1" name="Freeform 6327"/>
              <p:cNvSpPr>
                <a:spLocks/>
              </p:cNvSpPr>
              <p:nvPr/>
            </p:nvSpPr>
            <p:spPr bwMode="auto">
              <a:xfrm>
                <a:off x="10274" y="8906"/>
                <a:ext cx="14" cy="7"/>
              </a:xfrm>
              <a:custGeom>
                <a:avLst/>
                <a:gdLst/>
                <a:ahLst/>
                <a:cxnLst>
                  <a:cxn ang="0">
                    <a:pos x="0" y="2"/>
                  </a:cxn>
                  <a:cxn ang="0">
                    <a:pos x="0" y="7"/>
                  </a:cxn>
                  <a:cxn ang="0">
                    <a:pos x="2" y="4"/>
                  </a:cxn>
                  <a:cxn ang="0">
                    <a:pos x="12" y="4"/>
                  </a:cxn>
                  <a:cxn ang="0">
                    <a:pos x="14" y="0"/>
                  </a:cxn>
                  <a:cxn ang="0">
                    <a:pos x="4" y="0"/>
                  </a:cxn>
                  <a:cxn ang="0">
                    <a:pos x="0" y="2"/>
                  </a:cxn>
                </a:cxnLst>
                <a:rect l="0" t="0" r="r" b="b"/>
                <a:pathLst>
                  <a:path w="14" h="7">
                    <a:moveTo>
                      <a:pt x="0" y="2"/>
                    </a:moveTo>
                    <a:lnTo>
                      <a:pt x="0" y="7"/>
                    </a:lnTo>
                    <a:lnTo>
                      <a:pt x="2" y="4"/>
                    </a:lnTo>
                    <a:lnTo>
                      <a:pt x="12" y="4"/>
                    </a:lnTo>
                    <a:lnTo>
                      <a:pt x="14" y="0"/>
                    </a:lnTo>
                    <a:lnTo>
                      <a:pt x="4" y="0"/>
                    </a:lnTo>
                    <a:lnTo>
                      <a:pt x="0"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2" name="Freeform 6328"/>
              <p:cNvSpPr>
                <a:spLocks/>
              </p:cNvSpPr>
              <p:nvPr/>
            </p:nvSpPr>
            <p:spPr bwMode="auto">
              <a:xfrm>
                <a:off x="10274" y="8906"/>
                <a:ext cx="14" cy="7"/>
              </a:xfrm>
              <a:custGeom>
                <a:avLst/>
                <a:gdLst/>
                <a:ahLst/>
                <a:cxnLst>
                  <a:cxn ang="0">
                    <a:pos x="0" y="2"/>
                  </a:cxn>
                  <a:cxn ang="0">
                    <a:pos x="0" y="7"/>
                  </a:cxn>
                  <a:cxn ang="0">
                    <a:pos x="4" y="4"/>
                  </a:cxn>
                  <a:cxn ang="0">
                    <a:pos x="12" y="4"/>
                  </a:cxn>
                  <a:cxn ang="0">
                    <a:pos x="14" y="0"/>
                  </a:cxn>
                  <a:cxn ang="0">
                    <a:pos x="4" y="0"/>
                  </a:cxn>
                  <a:cxn ang="0">
                    <a:pos x="0" y="2"/>
                  </a:cxn>
                </a:cxnLst>
                <a:rect l="0" t="0" r="r" b="b"/>
                <a:pathLst>
                  <a:path w="14" h="7">
                    <a:moveTo>
                      <a:pt x="0" y="2"/>
                    </a:moveTo>
                    <a:lnTo>
                      <a:pt x="0" y="7"/>
                    </a:lnTo>
                    <a:lnTo>
                      <a:pt x="4" y="4"/>
                    </a:lnTo>
                    <a:lnTo>
                      <a:pt x="12" y="4"/>
                    </a:lnTo>
                    <a:lnTo>
                      <a:pt x="14" y="0"/>
                    </a:lnTo>
                    <a:lnTo>
                      <a:pt x="4" y="0"/>
                    </a:lnTo>
                    <a:lnTo>
                      <a:pt x="0"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3" name="Freeform 6329"/>
              <p:cNvSpPr>
                <a:spLocks/>
              </p:cNvSpPr>
              <p:nvPr/>
            </p:nvSpPr>
            <p:spPr bwMode="auto">
              <a:xfrm>
                <a:off x="10274" y="8906"/>
                <a:ext cx="14" cy="7"/>
              </a:xfrm>
              <a:custGeom>
                <a:avLst/>
                <a:gdLst/>
                <a:ahLst/>
                <a:cxnLst>
                  <a:cxn ang="0">
                    <a:pos x="0" y="2"/>
                  </a:cxn>
                  <a:cxn ang="0">
                    <a:pos x="0" y="7"/>
                  </a:cxn>
                  <a:cxn ang="0">
                    <a:pos x="2" y="4"/>
                  </a:cxn>
                  <a:cxn ang="0">
                    <a:pos x="12" y="4"/>
                  </a:cxn>
                  <a:cxn ang="0">
                    <a:pos x="14" y="0"/>
                  </a:cxn>
                  <a:cxn ang="0">
                    <a:pos x="4" y="0"/>
                  </a:cxn>
                  <a:cxn ang="0">
                    <a:pos x="0" y="2"/>
                  </a:cxn>
                </a:cxnLst>
                <a:rect l="0" t="0" r="r" b="b"/>
                <a:pathLst>
                  <a:path w="14" h="7">
                    <a:moveTo>
                      <a:pt x="0" y="2"/>
                    </a:moveTo>
                    <a:lnTo>
                      <a:pt x="0" y="7"/>
                    </a:lnTo>
                    <a:lnTo>
                      <a:pt x="2" y="4"/>
                    </a:lnTo>
                    <a:lnTo>
                      <a:pt x="12" y="4"/>
                    </a:lnTo>
                    <a:lnTo>
                      <a:pt x="14" y="0"/>
                    </a:lnTo>
                    <a:lnTo>
                      <a:pt x="4" y="0"/>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4" name="Freeform 6330"/>
              <p:cNvSpPr>
                <a:spLocks/>
              </p:cNvSpPr>
              <p:nvPr/>
            </p:nvSpPr>
            <p:spPr bwMode="auto">
              <a:xfrm>
                <a:off x="10276" y="8906"/>
                <a:ext cx="12" cy="7"/>
              </a:xfrm>
              <a:custGeom>
                <a:avLst/>
                <a:gdLst/>
                <a:ahLst/>
                <a:cxnLst>
                  <a:cxn ang="0">
                    <a:pos x="0" y="2"/>
                  </a:cxn>
                  <a:cxn ang="0">
                    <a:pos x="0" y="7"/>
                  </a:cxn>
                  <a:cxn ang="0">
                    <a:pos x="0" y="4"/>
                  </a:cxn>
                  <a:cxn ang="0">
                    <a:pos x="9" y="4"/>
                  </a:cxn>
                  <a:cxn ang="0">
                    <a:pos x="12" y="0"/>
                  </a:cxn>
                  <a:cxn ang="0">
                    <a:pos x="2" y="0"/>
                  </a:cxn>
                  <a:cxn ang="0">
                    <a:pos x="0" y="2"/>
                  </a:cxn>
                </a:cxnLst>
                <a:rect l="0" t="0" r="r" b="b"/>
                <a:pathLst>
                  <a:path w="12" h="7">
                    <a:moveTo>
                      <a:pt x="0" y="2"/>
                    </a:moveTo>
                    <a:lnTo>
                      <a:pt x="0" y="7"/>
                    </a:lnTo>
                    <a:lnTo>
                      <a:pt x="0" y="4"/>
                    </a:lnTo>
                    <a:lnTo>
                      <a:pt x="9" y="4"/>
                    </a:lnTo>
                    <a:lnTo>
                      <a:pt x="12" y="0"/>
                    </a:lnTo>
                    <a:lnTo>
                      <a:pt x="2" y="0"/>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5" name="Freeform 6331"/>
              <p:cNvSpPr>
                <a:spLocks/>
              </p:cNvSpPr>
              <p:nvPr/>
            </p:nvSpPr>
            <p:spPr bwMode="auto">
              <a:xfrm>
                <a:off x="10276" y="8906"/>
                <a:ext cx="12" cy="5"/>
              </a:xfrm>
              <a:custGeom>
                <a:avLst/>
                <a:gdLst/>
                <a:ahLst/>
                <a:cxnLst>
                  <a:cxn ang="0">
                    <a:pos x="0" y="2"/>
                  </a:cxn>
                  <a:cxn ang="0">
                    <a:pos x="0" y="4"/>
                  </a:cxn>
                  <a:cxn ang="0">
                    <a:pos x="9" y="4"/>
                  </a:cxn>
                  <a:cxn ang="0">
                    <a:pos x="12" y="0"/>
                  </a:cxn>
                  <a:cxn ang="0">
                    <a:pos x="2" y="0"/>
                  </a:cxn>
                  <a:cxn ang="0">
                    <a:pos x="0" y="2"/>
                  </a:cxn>
                </a:cxnLst>
                <a:rect l="0" t="0" r="r" b="b"/>
                <a:pathLst>
                  <a:path w="12" h="5">
                    <a:moveTo>
                      <a:pt x="0" y="2"/>
                    </a:moveTo>
                    <a:lnTo>
                      <a:pt x="0" y="4"/>
                    </a:lnTo>
                    <a:lnTo>
                      <a:pt x="9" y="4"/>
                    </a:lnTo>
                    <a:lnTo>
                      <a:pt x="12" y="0"/>
                    </a:lnTo>
                    <a:lnTo>
                      <a:pt x="2" y="0"/>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6" name="Freeform 6332"/>
              <p:cNvSpPr>
                <a:spLocks/>
              </p:cNvSpPr>
              <p:nvPr/>
            </p:nvSpPr>
            <p:spPr bwMode="auto">
              <a:xfrm>
                <a:off x="10279" y="8906"/>
                <a:ext cx="9" cy="5"/>
              </a:xfrm>
              <a:custGeom>
                <a:avLst/>
                <a:gdLst/>
                <a:ahLst/>
                <a:cxnLst>
                  <a:cxn ang="0">
                    <a:pos x="0" y="2"/>
                  </a:cxn>
                  <a:cxn ang="0">
                    <a:pos x="0" y="4"/>
                  </a:cxn>
                  <a:cxn ang="0">
                    <a:pos x="7" y="4"/>
                  </a:cxn>
                  <a:cxn ang="0">
                    <a:pos x="9" y="0"/>
                  </a:cxn>
                  <a:cxn ang="0">
                    <a:pos x="0" y="0"/>
                  </a:cxn>
                  <a:cxn ang="0">
                    <a:pos x="0" y="2"/>
                  </a:cxn>
                </a:cxnLst>
                <a:rect l="0" t="0" r="r" b="b"/>
                <a:pathLst>
                  <a:path w="9" h="5">
                    <a:moveTo>
                      <a:pt x="0" y="2"/>
                    </a:moveTo>
                    <a:lnTo>
                      <a:pt x="0" y="4"/>
                    </a:lnTo>
                    <a:lnTo>
                      <a:pt x="7" y="4"/>
                    </a:lnTo>
                    <a:lnTo>
                      <a:pt x="9" y="0"/>
                    </a:lnTo>
                    <a:lnTo>
                      <a:pt x="0" y="0"/>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7" name="Freeform 6333"/>
              <p:cNvSpPr>
                <a:spLocks/>
              </p:cNvSpPr>
              <p:nvPr/>
            </p:nvSpPr>
            <p:spPr bwMode="auto">
              <a:xfrm>
                <a:off x="10279" y="8906"/>
                <a:ext cx="9" cy="5"/>
              </a:xfrm>
              <a:custGeom>
                <a:avLst/>
                <a:gdLst/>
                <a:ahLst/>
                <a:cxnLst>
                  <a:cxn ang="0">
                    <a:pos x="0" y="0"/>
                  </a:cxn>
                  <a:cxn ang="0">
                    <a:pos x="0" y="4"/>
                  </a:cxn>
                  <a:cxn ang="0">
                    <a:pos x="7" y="4"/>
                  </a:cxn>
                  <a:cxn ang="0">
                    <a:pos x="9" y="0"/>
                  </a:cxn>
                  <a:cxn ang="0">
                    <a:pos x="0" y="0"/>
                  </a:cxn>
                </a:cxnLst>
                <a:rect l="0" t="0" r="r" b="b"/>
                <a:pathLst>
                  <a:path w="9" h="5">
                    <a:moveTo>
                      <a:pt x="0" y="0"/>
                    </a:moveTo>
                    <a:lnTo>
                      <a:pt x="0" y="4"/>
                    </a:lnTo>
                    <a:lnTo>
                      <a:pt x="7" y="4"/>
                    </a:lnTo>
                    <a:lnTo>
                      <a:pt x="9"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8" name="Freeform 6334"/>
              <p:cNvSpPr>
                <a:spLocks/>
              </p:cNvSpPr>
              <p:nvPr/>
            </p:nvSpPr>
            <p:spPr bwMode="auto">
              <a:xfrm>
                <a:off x="10279" y="8906"/>
                <a:ext cx="9" cy="5"/>
              </a:xfrm>
              <a:custGeom>
                <a:avLst/>
                <a:gdLst/>
                <a:ahLst/>
                <a:cxnLst>
                  <a:cxn ang="0">
                    <a:pos x="0" y="0"/>
                  </a:cxn>
                  <a:cxn ang="0">
                    <a:pos x="0" y="4"/>
                  </a:cxn>
                  <a:cxn ang="0">
                    <a:pos x="7" y="4"/>
                  </a:cxn>
                  <a:cxn ang="0">
                    <a:pos x="9" y="0"/>
                  </a:cxn>
                  <a:cxn ang="0">
                    <a:pos x="0" y="0"/>
                  </a:cxn>
                </a:cxnLst>
                <a:rect l="0" t="0" r="r" b="b"/>
                <a:pathLst>
                  <a:path w="9" h="5">
                    <a:moveTo>
                      <a:pt x="0" y="0"/>
                    </a:moveTo>
                    <a:lnTo>
                      <a:pt x="0" y="4"/>
                    </a:lnTo>
                    <a:lnTo>
                      <a:pt x="7" y="4"/>
                    </a:lnTo>
                    <a:lnTo>
                      <a:pt x="9"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9" name="Freeform 6335"/>
              <p:cNvSpPr>
                <a:spLocks/>
              </p:cNvSpPr>
              <p:nvPr/>
            </p:nvSpPr>
            <p:spPr bwMode="auto">
              <a:xfrm>
                <a:off x="10281" y="8906"/>
                <a:ext cx="7" cy="5"/>
              </a:xfrm>
              <a:custGeom>
                <a:avLst/>
                <a:gdLst/>
                <a:ahLst/>
                <a:cxnLst>
                  <a:cxn ang="0">
                    <a:pos x="0" y="0"/>
                  </a:cxn>
                  <a:cxn ang="0">
                    <a:pos x="0" y="4"/>
                  </a:cxn>
                  <a:cxn ang="0">
                    <a:pos x="2" y="4"/>
                  </a:cxn>
                  <a:cxn ang="0">
                    <a:pos x="7" y="2"/>
                  </a:cxn>
                  <a:cxn ang="0">
                    <a:pos x="7" y="0"/>
                  </a:cxn>
                  <a:cxn ang="0">
                    <a:pos x="0" y="0"/>
                  </a:cxn>
                </a:cxnLst>
                <a:rect l="0" t="0" r="r" b="b"/>
                <a:pathLst>
                  <a:path w="7" h="5">
                    <a:moveTo>
                      <a:pt x="0" y="0"/>
                    </a:moveTo>
                    <a:lnTo>
                      <a:pt x="0" y="4"/>
                    </a:lnTo>
                    <a:lnTo>
                      <a:pt x="2" y="4"/>
                    </a:lnTo>
                    <a:lnTo>
                      <a:pt x="7" y="2"/>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0" name="Freeform 6336"/>
              <p:cNvSpPr>
                <a:spLocks/>
              </p:cNvSpPr>
              <p:nvPr/>
            </p:nvSpPr>
            <p:spPr bwMode="auto">
              <a:xfrm>
                <a:off x="10272" y="8850"/>
                <a:ext cx="12" cy="0"/>
              </a:xfrm>
              <a:custGeom>
                <a:avLst/>
                <a:gdLst/>
                <a:ahLst/>
                <a:cxnLst>
                  <a:cxn ang="0">
                    <a:pos x="0" y="0"/>
                  </a:cxn>
                  <a:cxn ang="0">
                    <a:pos x="12" y="0"/>
                  </a:cxn>
                </a:cxnLst>
                <a:rect l="0" t="0" r="r" b="b"/>
                <a:pathLst>
                  <a:path w="12">
                    <a:moveTo>
                      <a:pt x="0" y="0"/>
                    </a:moveTo>
                    <a:lnTo>
                      <a:pt x="12" y="0"/>
                    </a:lnTo>
                  </a:path>
                </a:pathLst>
              </a:custGeom>
              <a:noFill/>
              <a:ln w="2794">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1" name="Freeform 6337"/>
              <p:cNvSpPr>
                <a:spLocks/>
              </p:cNvSpPr>
              <p:nvPr/>
            </p:nvSpPr>
            <p:spPr bwMode="auto">
              <a:xfrm>
                <a:off x="10272" y="8850"/>
                <a:ext cx="12" cy="0"/>
              </a:xfrm>
              <a:custGeom>
                <a:avLst/>
                <a:gdLst/>
                <a:ahLst/>
                <a:cxnLst>
                  <a:cxn ang="0">
                    <a:pos x="0" y="0"/>
                  </a:cxn>
                  <a:cxn ang="0">
                    <a:pos x="12" y="0"/>
                  </a:cxn>
                </a:cxnLst>
                <a:rect l="0" t="0" r="r" b="b"/>
                <a:pathLst>
                  <a:path w="12">
                    <a:moveTo>
                      <a:pt x="0" y="0"/>
                    </a:moveTo>
                    <a:lnTo>
                      <a:pt x="12" y="0"/>
                    </a:lnTo>
                  </a:path>
                </a:pathLst>
              </a:custGeom>
              <a:noFill/>
              <a:ln w="2794">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2" name="Freeform 6338"/>
              <p:cNvSpPr>
                <a:spLocks/>
              </p:cNvSpPr>
              <p:nvPr/>
            </p:nvSpPr>
            <p:spPr bwMode="auto">
              <a:xfrm>
                <a:off x="10272" y="8850"/>
                <a:ext cx="12" cy="0"/>
              </a:xfrm>
              <a:custGeom>
                <a:avLst/>
                <a:gdLst/>
                <a:ahLst/>
                <a:cxnLst>
                  <a:cxn ang="0">
                    <a:pos x="0" y="0"/>
                  </a:cxn>
                  <a:cxn ang="0">
                    <a:pos x="12" y="0"/>
                  </a:cxn>
                </a:cxnLst>
                <a:rect l="0" t="0" r="r" b="b"/>
                <a:pathLst>
                  <a:path w="12">
                    <a:moveTo>
                      <a:pt x="0" y="0"/>
                    </a:moveTo>
                    <a:lnTo>
                      <a:pt x="12" y="0"/>
                    </a:lnTo>
                  </a:path>
                </a:pathLst>
              </a:custGeom>
              <a:noFill/>
              <a:ln w="2794">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3" name="Freeform 6339"/>
              <p:cNvSpPr>
                <a:spLocks/>
              </p:cNvSpPr>
              <p:nvPr/>
            </p:nvSpPr>
            <p:spPr bwMode="auto">
              <a:xfrm>
                <a:off x="10274" y="8850"/>
                <a:ext cx="10" cy="0"/>
              </a:xfrm>
              <a:custGeom>
                <a:avLst/>
                <a:gdLst/>
                <a:ahLst/>
                <a:cxnLst>
                  <a:cxn ang="0">
                    <a:pos x="0" y="0"/>
                  </a:cxn>
                  <a:cxn ang="0">
                    <a:pos x="9" y="0"/>
                  </a:cxn>
                </a:cxnLst>
                <a:rect l="0" t="0" r="r" b="b"/>
                <a:pathLst>
                  <a:path w="10">
                    <a:moveTo>
                      <a:pt x="0" y="0"/>
                    </a:moveTo>
                    <a:lnTo>
                      <a:pt x="9" y="0"/>
                    </a:lnTo>
                  </a:path>
                </a:pathLst>
              </a:custGeom>
              <a:noFill/>
              <a:ln w="2794">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4" name="Freeform 6340"/>
              <p:cNvSpPr>
                <a:spLocks/>
              </p:cNvSpPr>
              <p:nvPr/>
            </p:nvSpPr>
            <p:spPr bwMode="auto">
              <a:xfrm>
                <a:off x="10274" y="8850"/>
                <a:ext cx="10" cy="0"/>
              </a:xfrm>
              <a:custGeom>
                <a:avLst/>
                <a:gdLst/>
                <a:ahLst/>
                <a:cxnLst>
                  <a:cxn ang="0">
                    <a:pos x="0" y="0"/>
                  </a:cxn>
                  <a:cxn ang="0">
                    <a:pos x="9" y="0"/>
                  </a:cxn>
                </a:cxnLst>
                <a:rect l="0" t="0" r="r" b="b"/>
                <a:pathLst>
                  <a:path w="10">
                    <a:moveTo>
                      <a:pt x="0" y="0"/>
                    </a:moveTo>
                    <a:lnTo>
                      <a:pt x="9" y="0"/>
                    </a:lnTo>
                  </a:path>
                </a:pathLst>
              </a:custGeom>
              <a:noFill/>
              <a:ln w="2794">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5" name="Freeform 6341"/>
              <p:cNvSpPr>
                <a:spLocks/>
              </p:cNvSpPr>
              <p:nvPr/>
            </p:nvSpPr>
            <p:spPr bwMode="auto">
              <a:xfrm>
                <a:off x="10274" y="8850"/>
                <a:ext cx="10" cy="0"/>
              </a:xfrm>
              <a:custGeom>
                <a:avLst/>
                <a:gdLst/>
                <a:ahLst/>
                <a:cxnLst>
                  <a:cxn ang="0">
                    <a:pos x="0" y="0"/>
                  </a:cxn>
                  <a:cxn ang="0">
                    <a:pos x="9" y="0"/>
                  </a:cxn>
                </a:cxnLst>
                <a:rect l="0" t="0" r="r" b="b"/>
                <a:pathLst>
                  <a:path w="10">
                    <a:moveTo>
                      <a:pt x="0" y="0"/>
                    </a:moveTo>
                    <a:lnTo>
                      <a:pt x="9" y="0"/>
                    </a:lnTo>
                  </a:path>
                </a:pathLst>
              </a:custGeom>
              <a:noFill/>
              <a:ln w="2794">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6" name="Freeform 6342"/>
              <p:cNvSpPr>
                <a:spLocks/>
              </p:cNvSpPr>
              <p:nvPr/>
            </p:nvSpPr>
            <p:spPr bwMode="auto">
              <a:xfrm>
                <a:off x="10276" y="8850"/>
                <a:ext cx="8" cy="0"/>
              </a:xfrm>
              <a:custGeom>
                <a:avLst/>
                <a:gdLst/>
                <a:ahLst/>
                <a:cxnLst>
                  <a:cxn ang="0">
                    <a:pos x="0" y="0"/>
                  </a:cxn>
                  <a:cxn ang="0">
                    <a:pos x="7" y="0"/>
                  </a:cxn>
                </a:cxnLst>
                <a:rect l="0" t="0" r="r" b="b"/>
                <a:pathLst>
                  <a:path w="8">
                    <a:moveTo>
                      <a:pt x="0" y="0"/>
                    </a:moveTo>
                    <a:lnTo>
                      <a:pt x="7" y="0"/>
                    </a:lnTo>
                  </a:path>
                </a:pathLst>
              </a:custGeom>
              <a:noFill/>
              <a:ln w="2794">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7" name="Freeform 6343"/>
              <p:cNvSpPr>
                <a:spLocks/>
              </p:cNvSpPr>
              <p:nvPr/>
            </p:nvSpPr>
            <p:spPr bwMode="auto">
              <a:xfrm>
                <a:off x="10276" y="8850"/>
                <a:ext cx="8" cy="0"/>
              </a:xfrm>
              <a:custGeom>
                <a:avLst/>
                <a:gdLst/>
                <a:ahLst/>
                <a:cxnLst>
                  <a:cxn ang="0">
                    <a:pos x="0" y="0"/>
                  </a:cxn>
                  <a:cxn ang="0">
                    <a:pos x="7" y="0"/>
                  </a:cxn>
                </a:cxnLst>
                <a:rect l="0" t="0" r="r" b="b"/>
                <a:pathLst>
                  <a:path w="8">
                    <a:moveTo>
                      <a:pt x="0" y="0"/>
                    </a:moveTo>
                    <a:lnTo>
                      <a:pt x="7" y="0"/>
                    </a:lnTo>
                  </a:path>
                </a:pathLst>
              </a:custGeom>
              <a:noFill/>
              <a:ln w="2794">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8" name="Freeform 6344"/>
              <p:cNvSpPr>
                <a:spLocks/>
              </p:cNvSpPr>
              <p:nvPr/>
            </p:nvSpPr>
            <p:spPr bwMode="auto">
              <a:xfrm>
                <a:off x="10276" y="8850"/>
                <a:ext cx="8" cy="0"/>
              </a:xfrm>
              <a:custGeom>
                <a:avLst/>
                <a:gdLst/>
                <a:ahLst/>
                <a:cxnLst>
                  <a:cxn ang="0">
                    <a:pos x="0" y="0"/>
                  </a:cxn>
                  <a:cxn ang="0">
                    <a:pos x="7" y="0"/>
                  </a:cxn>
                </a:cxnLst>
                <a:rect l="0" t="0" r="r" b="b"/>
                <a:pathLst>
                  <a:path w="8">
                    <a:moveTo>
                      <a:pt x="0" y="0"/>
                    </a:moveTo>
                    <a:lnTo>
                      <a:pt x="7" y="0"/>
                    </a:lnTo>
                  </a:path>
                </a:pathLst>
              </a:custGeom>
              <a:noFill/>
              <a:ln w="2794">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9" name="Freeform 6345"/>
              <p:cNvSpPr>
                <a:spLocks/>
              </p:cNvSpPr>
              <p:nvPr/>
            </p:nvSpPr>
            <p:spPr bwMode="auto">
              <a:xfrm>
                <a:off x="10276" y="8850"/>
                <a:ext cx="8" cy="0"/>
              </a:xfrm>
              <a:custGeom>
                <a:avLst/>
                <a:gdLst/>
                <a:ahLst/>
                <a:cxnLst>
                  <a:cxn ang="0">
                    <a:pos x="0" y="0"/>
                  </a:cxn>
                  <a:cxn ang="0">
                    <a:pos x="7" y="0"/>
                  </a:cxn>
                </a:cxnLst>
                <a:rect l="0" t="0" r="r" b="b"/>
                <a:pathLst>
                  <a:path w="8">
                    <a:moveTo>
                      <a:pt x="0" y="0"/>
                    </a:moveTo>
                    <a:lnTo>
                      <a:pt x="7" y="0"/>
                    </a:lnTo>
                  </a:path>
                </a:pathLst>
              </a:custGeom>
              <a:noFill/>
              <a:ln w="2794">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0" name="Freeform 6346"/>
              <p:cNvSpPr>
                <a:spLocks/>
              </p:cNvSpPr>
              <p:nvPr/>
            </p:nvSpPr>
            <p:spPr bwMode="auto">
              <a:xfrm>
                <a:off x="10279" y="8850"/>
                <a:ext cx="5" cy="0"/>
              </a:xfrm>
              <a:custGeom>
                <a:avLst/>
                <a:gdLst/>
                <a:ahLst/>
                <a:cxnLst>
                  <a:cxn ang="0">
                    <a:pos x="0" y="0"/>
                  </a:cxn>
                  <a:cxn ang="0">
                    <a:pos x="4" y="0"/>
                  </a:cxn>
                </a:cxnLst>
                <a:rect l="0" t="0" r="r" b="b"/>
                <a:pathLst>
                  <a:path w="5">
                    <a:moveTo>
                      <a:pt x="0" y="0"/>
                    </a:moveTo>
                    <a:lnTo>
                      <a:pt x="4" y="0"/>
                    </a:lnTo>
                  </a:path>
                </a:pathLst>
              </a:custGeom>
              <a:noFill/>
              <a:ln w="2794">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1" name="Freeform 6347"/>
              <p:cNvSpPr>
                <a:spLocks/>
              </p:cNvSpPr>
              <p:nvPr/>
            </p:nvSpPr>
            <p:spPr bwMode="auto">
              <a:xfrm>
                <a:off x="10279" y="8850"/>
                <a:ext cx="5" cy="0"/>
              </a:xfrm>
              <a:custGeom>
                <a:avLst/>
                <a:gdLst/>
                <a:ahLst/>
                <a:cxnLst>
                  <a:cxn ang="0">
                    <a:pos x="0" y="0"/>
                  </a:cxn>
                  <a:cxn ang="0">
                    <a:pos x="4" y="0"/>
                  </a:cxn>
                </a:cxnLst>
                <a:rect l="0" t="0" r="r" b="b"/>
                <a:pathLst>
                  <a:path w="5">
                    <a:moveTo>
                      <a:pt x="0" y="0"/>
                    </a:moveTo>
                    <a:lnTo>
                      <a:pt x="4" y="0"/>
                    </a:lnTo>
                  </a:path>
                </a:pathLst>
              </a:custGeom>
              <a:noFill/>
              <a:ln w="2794">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2" name="Freeform 6348"/>
              <p:cNvSpPr>
                <a:spLocks/>
              </p:cNvSpPr>
              <p:nvPr/>
            </p:nvSpPr>
            <p:spPr bwMode="auto">
              <a:xfrm>
                <a:off x="10279" y="8853"/>
                <a:ext cx="9"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3" name="Freeform 6349"/>
              <p:cNvSpPr>
                <a:spLocks/>
              </p:cNvSpPr>
              <p:nvPr/>
            </p:nvSpPr>
            <p:spPr bwMode="auto">
              <a:xfrm>
                <a:off x="10279" y="8853"/>
                <a:ext cx="7" cy="51"/>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7" h="51">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4" name="Freeform 6350"/>
              <p:cNvSpPr>
                <a:spLocks/>
              </p:cNvSpPr>
              <p:nvPr/>
            </p:nvSpPr>
            <p:spPr bwMode="auto">
              <a:xfrm>
                <a:off x="10279" y="8853"/>
                <a:ext cx="7" cy="51"/>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1">
                    <a:moveTo>
                      <a:pt x="7" y="50"/>
                    </a:moveTo>
                    <a:lnTo>
                      <a:pt x="7" y="23"/>
                    </a:lnTo>
                    <a:lnTo>
                      <a:pt x="2" y="0"/>
                    </a:lnTo>
                    <a:lnTo>
                      <a:pt x="0" y="0"/>
                    </a:lnTo>
                    <a:lnTo>
                      <a:pt x="2" y="11"/>
                    </a:lnTo>
                    <a:lnTo>
                      <a:pt x="2" y="26"/>
                    </a:lnTo>
                    <a:lnTo>
                      <a:pt x="4" y="38"/>
                    </a:lnTo>
                    <a:lnTo>
                      <a:pt x="4" y="50"/>
                    </a:lnTo>
                    <a:lnTo>
                      <a:pt x="7" y="5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5" name="Freeform 6351"/>
              <p:cNvSpPr>
                <a:spLocks/>
              </p:cNvSpPr>
              <p:nvPr/>
            </p:nvSpPr>
            <p:spPr bwMode="auto">
              <a:xfrm>
                <a:off x="10276" y="8853"/>
                <a:ext cx="10" cy="51"/>
              </a:xfrm>
              <a:custGeom>
                <a:avLst/>
                <a:gdLst/>
                <a:ahLst/>
                <a:cxnLst>
                  <a:cxn ang="0">
                    <a:pos x="4" y="0"/>
                  </a:cxn>
                  <a:cxn ang="0">
                    <a:pos x="0" y="0"/>
                  </a:cxn>
                  <a:cxn ang="0">
                    <a:pos x="2" y="11"/>
                  </a:cxn>
                  <a:cxn ang="0">
                    <a:pos x="4" y="26"/>
                  </a:cxn>
                  <a:cxn ang="0">
                    <a:pos x="4" y="50"/>
                  </a:cxn>
                  <a:cxn ang="0">
                    <a:pos x="9" y="50"/>
                  </a:cxn>
                  <a:cxn ang="0">
                    <a:pos x="9" y="36"/>
                  </a:cxn>
                  <a:cxn ang="0">
                    <a:pos x="7" y="23"/>
                  </a:cxn>
                  <a:cxn ang="0">
                    <a:pos x="7" y="11"/>
                  </a:cxn>
                  <a:cxn ang="0">
                    <a:pos x="4" y="0"/>
                  </a:cxn>
                </a:cxnLst>
                <a:rect l="0" t="0" r="r" b="b"/>
                <a:pathLst>
                  <a:path w="10" h="51">
                    <a:moveTo>
                      <a:pt x="4" y="0"/>
                    </a:moveTo>
                    <a:lnTo>
                      <a:pt x="0" y="0"/>
                    </a:lnTo>
                    <a:lnTo>
                      <a:pt x="2" y="11"/>
                    </a:lnTo>
                    <a:lnTo>
                      <a:pt x="4" y="26"/>
                    </a:lnTo>
                    <a:lnTo>
                      <a:pt x="4" y="50"/>
                    </a:lnTo>
                    <a:lnTo>
                      <a:pt x="9" y="50"/>
                    </a:lnTo>
                    <a:lnTo>
                      <a:pt x="9" y="36"/>
                    </a:lnTo>
                    <a:lnTo>
                      <a:pt x="7" y="23"/>
                    </a:lnTo>
                    <a:lnTo>
                      <a:pt x="7" y="11"/>
                    </a:lnTo>
                    <a:lnTo>
                      <a:pt x="4"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6" name="Freeform 6352"/>
              <p:cNvSpPr>
                <a:spLocks/>
              </p:cNvSpPr>
              <p:nvPr/>
            </p:nvSpPr>
            <p:spPr bwMode="auto">
              <a:xfrm>
                <a:off x="10276" y="8853"/>
                <a:ext cx="10" cy="51"/>
              </a:xfrm>
              <a:custGeom>
                <a:avLst/>
                <a:gdLst/>
                <a:ahLst/>
                <a:cxnLst>
                  <a:cxn ang="0">
                    <a:pos x="4" y="0"/>
                  </a:cxn>
                  <a:cxn ang="0">
                    <a:pos x="0" y="0"/>
                  </a:cxn>
                  <a:cxn ang="0">
                    <a:pos x="2" y="11"/>
                  </a:cxn>
                  <a:cxn ang="0">
                    <a:pos x="4" y="26"/>
                  </a:cxn>
                  <a:cxn ang="0">
                    <a:pos x="4" y="50"/>
                  </a:cxn>
                  <a:cxn ang="0">
                    <a:pos x="9" y="47"/>
                  </a:cxn>
                  <a:cxn ang="0">
                    <a:pos x="7" y="36"/>
                  </a:cxn>
                  <a:cxn ang="0">
                    <a:pos x="7" y="11"/>
                  </a:cxn>
                  <a:cxn ang="0">
                    <a:pos x="4" y="0"/>
                  </a:cxn>
                </a:cxnLst>
                <a:rect l="0" t="0" r="r" b="b"/>
                <a:pathLst>
                  <a:path w="10" h="51">
                    <a:moveTo>
                      <a:pt x="4" y="0"/>
                    </a:moveTo>
                    <a:lnTo>
                      <a:pt x="0" y="0"/>
                    </a:lnTo>
                    <a:lnTo>
                      <a:pt x="2" y="11"/>
                    </a:lnTo>
                    <a:lnTo>
                      <a:pt x="4" y="26"/>
                    </a:lnTo>
                    <a:lnTo>
                      <a:pt x="4" y="50"/>
                    </a:lnTo>
                    <a:lnTo>
                      <a:pt x="9" y="47"/>
                    </a:lnTo>
                    <a:lnTo>
                      <a:pt x="7" y="36"/>
                    </a:lnTo>
                    <a:lnTo>
                      <a:pt x="7" y="11"/>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7" name="Freeform 6353"/>
              <p:cNvSpPr>
                <a:spLocks/>
              </p:cNvSpPr>
              <p:nvPr/>
            </p:nvSpPr>
            <p:spPr bwMode="auto">
              <a:xfrm>
                <a:off x="10276" y="8853"/>
                <a:ext cx="8" cy="51"/>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8" h="51">
                    <a:moveTo>
                      <a:pt x="7" y="50"/>
                    </a:moveTo>
                    <a:lnTo>
                      <a:pt x="7" y="23"/>
                    </a:lnTo>
                    <a:lnTo>
                      <a:pt x="2" y="0"/>
                    </a:lnTo>
                    <a:lnTo>
                      <a:pt x="0" y="0"/>
                    </a:lnTo>
                    <a:lnTo>
                      <a:pt x="2" y="11"/>
                    </a:lnTo>
                    <a:lnTo>
                      <a:pt x="2" y="26"/>
                    </a:lnTo>
                    <a:lnTo>
                      <a:pt x="4" y="38"/>
                    </a:lnTo>
                    <a:lnTo>
                      <a:pt x="4" y="50"/>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8" name="Freeform 6354"/>
              <p:cNvSpPr>
                <a:spLocks/>
              </p:cNvSpPr>
              <p:nvPr/>
            </p:nvSpPr>
            <p:spPr bwMode="auto">
              <a:xfrm>
                <a:off x="10276" y="8853"/>
                <a:ext cx="8" cy="51"/>
              </a:xfrm>
              <a:custGeom>
                <a:avLst/>
                <a:gdLst/>
                <a:ahLst/>
                <a:cxnLst>
                  <a:cxn ang="0">
                    <a:pos x="2" y="26"/>
                  </a:cxn>
                  <a:cxn ang="0">
                    <a:pos x="2" y="50"/>
                  </a:cxn>
                  <a:cxn ang="0">
                    <a:pos x="7" y="50"/>
                  </a:cxn>
                  <a:cxn ang="0">
                    <a:pos x="7" y="23"/>
                  </a:cxn>
                  <a:cxn ang="0">
                    <a:pos x="2" y="0"/>
                  </a:cxn>
                  <a:cxn ang="0">
                    <a:pos x="0" y="0"/>
                  </a:cxn>
                  <a:cxn ang="0">
                    <a:pos x="0" y="11"/>
                  </a:cxn>
                  <a:cxn ang="0">
                    <a:pos x="2" y="26"/>
                  </a:cxn>
                </a:cxnLst>
                <a:rect l="0" t="0" r="r" b="b"/>
                <a:pathLst>
                  <a:path w="8" h="51">
                    <a:moveTo>
                      <a:pt x="2" y="26"/>
                    </a:moveTo>
                    <a:lnTo>
                      <a:pt x="2" y="50"/>
                    </a:lnTo>
                    <a:lnTo>
                      <a:pt x="7" y="50"/>
                    </a:lnTo>
                    <a:lnTo>
                      <a:pt x="7" y="23"/>
                    </a:lnTo>
                    <a:lnTo>
                      <a:pt x="2" y="0"/>
                    </a:lnTo>
                    <a:lnTo>
                      <a:pt x="0" y="0"/>
                    </a:lnTo>
                    <a:lnTo>
                      <a:pt x="0" y="11"/>
                    </a:lnTo>
                    <a:lnTo>
                      <a:pt x="2" y="26"/>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9" name="Freeform 6355"/>
              <p:cNvSpPr>
                <a:spLocks/>
              </p:cNvSpPr>
              <p:nvPr/>
            </p:nvSpPr>
            <p:spPr bwMode="auto">
              <a:xfrm>
                <a:off x="10274" y="8853"/>
                <a:ext cx="10"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10"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0" name="Freeform 6356"/>
              <p:cNvSpPr>
                <a:spLocks/>
              </p:cNvSpPr>
              <p:nvPr/>
            </p:nvSpPr>
            <p:spPr bwMode="auto">
              <a:xfrm>
                <a:off x="10274" y="8853"/>
                <a:ext cx="7" cy="51"/>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7" h="51">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1" name="Freeform 6357"/>
              <p:cNvSpPr>
                <a:spLocks/>
              </p:cNvSpPr>
              <p:nvPr/>
            </p:nvSpPr>
            <p:spPr bwMode="auto">
              <a:xfrm>
                <a:off x="10274" y="8853"/>
                <a:ext cx="7" cy="51"/>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1">
                    <a:moveTo>
                      <a:pt x="7" y="50"/>
                    </a:moveTo>
                    <a:lnTo>
                      <a:pt x="7" y="23"/>
                    </a:lnTo>
                    <a:lnTo>
                      <a:pt x="2" y="0"/>
                    </a:lnTo>
                    <a:lnTo>
                      <a:pt x="0" y="0"/>
                    </a:lnTo>
                    <a:lnTo>
                      <a:pt x="2" y="11"/>
                    </a:lnTo>
                    <a:lnTo>
                      <a:pt x="2" y="26"/>
                    </a:lnTo>
                    <a:lnTo>
                      <a:pt x="4" y="38"/>
                    </a:lnTo>
                    <a:lnTo>
                      <a:pt x="4" y="50"/>
                    </a:lnTo>
                    <a:lnTo>
                      <a:pt x="7" y="5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2" name="Freeform 6358"/>
              <p:cNvSpPr>
                <a:spLocks/>
              </p:cNvSpPr>
              <p:nvPr/>
            </p:nvSpPr>
            <p:spPr bwMode="auto">
              <a:xfrm>
                <a:off x="10272" y="8853"/>
                <a:ext cx="9" cy="51"/>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1">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3" name="Freeform 6359"/>
              <p:cNvSpPr>
                <a:spLocks/>
              </p:cNvSpPr>
              <p:nvPr/>
            </p:nvSpPr>
            <p:spPr bwMode="auto">
              <a:xfrm>
                <a:off x="10272" y="8853"/>
                <a:ext cx="7" cy="51"/>
              </a:xfrm>
              <a:custGeom>
                <a:avLst/>
                <a:gdLst/>
                <a:ahLst/>
                <a:cxnLst>
                  <a:cxn ang="0">
                    <a:pos x="4" y="0"/>
                  </a:cxn>
                  <a:cxn ang="0">
                    <a:pos x="0" y="0"/>
                  </a:cxn>
                  <a:cxn ang="0">
                    <a:pos x="2" y="11"/>
                  </a:cxn>
                  <a:cxn ang="0">
                    <a:pos x="4" y="26"/>
                  </a:cxn>
                  <a:cxn ang="0">
                    <a:pos x="4" y="50"/>
                  </a:cxn>
                  <a:cxn ang="0">
                    <a:pos x="7" y="47"/>
                  </a:cxn>
                  <a:cxn ang="0">
                    <a:pos x="7" y="11"/>
                  </a:cxn>
                  <a:cxn ang="0">
                    <a:pos x="4" y="0"/>
                  </a:cxn>
                </a:cxnLst>
                <a:rect l="0" t="0" r="r" b="b"/>
                <a:pathLst>
                  <a:path w="7" h="51">
                    <a:moveTo>
                      <a:pt x="4" y="0"/>
                    </a:moveTo>
                    <a:lnTo>
                      <a:pt x="0" y="0"/>
                    </a:lnTo>
                    <a:lnTo>
                      <a:pt x="2" y="11"/>
                    </a:lnTo>
                    <a:lnTo>
                      <a:pt x="4" y="26"/>
                    </a:lnTo>
                    <a:lnTo>
                      <a:pt x="4" y="50"/>
                    </a:lnTo>
                    <a:lnTo>
                      <a:pt x="7" y="47"/>
                    </a:lnTo>
                    <a:lnTo>
                      <a:pt x="7" y="11"/>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4" name="Freeform 6360"/>
              <p:cNvSpPr>
                <a:spLocks/>
              </p:cNvSpPr>
              <p:nvPr/>
            </p:nvSpPr>
            <p:spPr bwMode="auto">
              <a:xfrm>
                <a:off x="10279" y="8743"/>
                <a:ext cx="161" cy="177"/>
              </a:xfrm>
              <a:custGeom>
                <a:avLst/>
                <a:gdLst/>
                <a:ahLst/>
                <a:cxnLst>
                  <a:cxn ang="0">
                    <a:pos x="160" y="163"/>
                  </a:cxn>
                  <a:cxn ang="0">
                    <a:pos x="158" y="9"/>
                  </a:cxn>
                  <a:cxn ang="0">
                    <a:pos x="38" y="0"/>
                  </a:cxn>
                  <a:cxn ang="0">
                    <a:pos x="0" y="4"/>
                  </a:cxn>
                  <a:cxn ang="0">
                    <a:pos x="0" y="163"/>
                  </a:cxn>
                  <a:cxn ang="0">
                    <a:pos x="9" y="163"/>
                  </a:cxn>
                  <a:cxn ang="0">
                    <a:pos x="9" y="170"/>
                  </a:cxn>
                  <a:cxn ang="0">
                    <a:pos x="38" y="177"/>
                  </a:cxn>
                  <a:cxn ang="0">
                    <a:pos x="141" y="163"/>
                  </a:cxn>
                  <a:cxn ang="0">
                    <a:pos x="160" y="163"/>
                  </a:cxn>
                </a:cxnLst>
                <a:rect l="0" t="0" r="r" b="b"/>
                <a:pathLst>
                  <a:path w="161" h="177">
                    <a:moveTo>
                      <a:pt x="160" y="163"/>
                    </a:moveTo>
                    <a:lnTo>
                      <a:pt x="158" y="9"/>
                    </a:lnTo>
                    <a:lnTo>
                      <a:pt x="38" y="0"/>
                    </a:lnTo>
                    <a:lnTo>
                      <a:pt x="0" y="4"/>
                    </a:lnTo>
                    <a:lnTo>
                      <a:pt x="0" y="163"/>
                    </a:lnTo>
                    <a:lnTo>
                      <a:pt x="9" y="163"/>
                    </a:lnTo>
                    <a:lnTo>
                      <a:pt x="9" y="170"/>
                    </a:lnTo>
                    <a:lnTo>
                      <a:pt x="38" y="177"/>
                    </a:lnTo>
                    <a:lnTo>
                      <a:pt x="141" y="163"/>
                    </a:lnTo>
                    <a:lnTo>
                      <a:pt x="160" y="16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5" name="Freeform 6361"/>
              <p:cNvSpPr>
                <a:spLocks/>
              </p:cNvSpPr>
              <p:nvPr/>
            </p:nvSpPr>
            <p:spPr bwMode="auto">
              <a:xfrm>
                <a:off x="10327" y="8709"/>
                <a:ext cx="245" cy="226"/>
              </a:xfrm>
              <a:custGeom>
                <a:avLst/>
                <a:gdLst/>
                <a:ahLst/>
                <a:cxnLst>
                  <a:cxn ang="0">
                    <a:pos x="240" y="172"/>
                  </a:cxn>
                  <a:cxn ang="0">
                    <a:pos x="242" y="148"/>
                  </a:cxn>
                  <a:cxn ang="0">
                    <a:pos x="244" y="95"/>
                  </a:cxn>
                  <a:cxn ang="0">
                    <a:pos x="242" y="69"/>
                  </a:cxn>
                  <a:cxn ang="0">
                    <a:pos x="182" y="23"/>
                  </a:cxn>
                  <a:cxn ang="0">
                    <a:pos x="177" y="16"/>
                  </a:cxn>
                  <a:cxn ang="0">
                    <a:pos x="170" y="11"/>
                  </a:cxn>
                  <a:cxn ang="0">
                    <a:pos x="160" y="7"/>
                  </a:cxn>
                  <a:cxn ang="0">
                    <a:pos x="153" y="4"/>
                  </a:cxn>
                  <a:cxn ang="0">
                    <a:pos x="146" y="2"/>
                  </a:cxn>
                  <a:cxn ang="0">
                    <a:pos x="134" y="0"/>
                  </a:cxn>
                  <a:cxn ang="0">
                    <a:pos x="127" y="2"/>
                  </a:cxn>
                  <a:cxn ang="0">
                    <a:pos x="110" y="4"/>
                  </a:cxn>
                  <a:cxn ang="0">
                    <a:pos x="95" y="7"/>
                  </a:cxn>
                  <a:cxn ang="0">
                    <a:pos x="83" y="9"/>
                  </a:cxn>
                  <a:cxn ang="0">
                    <a:pos x="67" y="11"/>
                  </a:cxn>
                  <a:cxn ang="0">
                    <a:pos x="50" y="14"/>
                  </a:cxn>
                  <a:cxn ang="0">
                    <a:pos x="38" y="16"/>
                  </a:cxn>
                  <a:cxn ang="0">
                    <a:pos x="26" y="19"/>
                  </a:cxn>
                  <a:cxn ang="0">
                    <a:pos x="14" y="21"/>
                  </a:cxn>
                  <a:cxn ang="0">
                    <a:pos x="4" y="40"/>
                  </a:cxn>
                  <a:cxn ang="0">
                    <a:pos x="0" y="139"/>
                  </a:cxn>
                  <a:cxn ang="0">
                    <a:pos x="4" y="175"/>
                  </a:cxn>
                  <a:cxn ang="0">
                    <a:pos x="12" y="180"/>
                  </a:cxn>
                  <a:cxn ang="0">
                    <a:pos x="21" y="182"/>
                  </a:cxn>
                  <a:cxn ang="0">
                    <a:pos x="28" y="184"/>
                  </a:cxn>
                  <a:cxn ang="0">
                    <a:pos x="43" y="187"/>
                  </a:cxn>
                  <a:cxn ang="0">
                    <a:pos x="60" y="196"/>
                  </a:cxn>
                  <a:cxn ang="0">
                    <a:pos x="57" y="206"/>
                  </a:cxn>
                  <a:cxn ang="0">
                    <a:pos x="40" y="213"/>
                  </a:cxn>
                  <a:cxn ang="0">
                    <a:pos x="47" y="218"/>
                  </a:cxn>
                  <a:cxn ang="0">
                    <a:pos x="60" y="220"/>
                  </a:cxn>
                  <a:cxn ang="0">
                    <a:pos x="103" y="223"/>
                  </a:cxn>
                  <a:cxn ang="0">
                    <a:pos x="175" y="218"/>
                  </a:cxn>
                  <a:cxn ang="0">
                    <a:pos x="184" y="213"/>
                  </a:cxn>
                  <a:cxn ang="0">
                    <a:pos x="187" y="203"/>
                  </a:cxn>
                  <a:cxn ang="0">
                    <a:pos x="175" y="196"/>
                  </a:cxn>
                  <a:cxn ang="0">
                    <a:pos x="167" y="191"/>
                  </a:cxn>
                  <a:cxn ang="0">
                    <a:pos x="189" y="180"/>
                  </a:cxn>
                </a:cxnLst>
                <a:rect l="0" t="0" r="r" b="b"/>
                <a:pathLst>
                  <a:path w="245" h="226">
                    <a:moveTo>
                      <a:pt x="189" y="180"/>
                    </a:moveTo>
                    <a:lnTo>
                      <a:pt x="240" y="172"/>
                    </a:lnTo>
                    <a:lnTo>
                      <a:pt x="242" y="160"/>
                    </a:lnTo>
                    <a:lnTo>
                      <a:pt x="242" y="148"/>
                    </a:lnTo>
                    <a:lnTo>
                      <a:pt x="244" y="136"/>
                    </a:lnTo>
                    <a:lnTo>
                      <a:pt x="244" y="95"/>
                    </a:lnTo>
                    <a:lnTo>
                      <a:pt x="242" y="81"/>
                    </a:lnTo>
                    <a:lnTo>
                      <a:pt x="242" y="69"/>
                    </a:lnTo>
                    <a:lnTo>
                      <a:pt x="189" y="38"/>
                    </a:lnTo>
                    <a:lnTo>
                      <a:pt x="182" y="23"/>
                    </a:lnTo>
                    <a:lnTo>
                      <a:pt x="180" y="21"/>
                    </a:lnTo>
                    <a:lnTo>
                      <a:pt x="177" y="16"/>
                    </a:lnTo>
                    <a:lnTo>
                      <a:pt x="172" y="14"/>
                    </a:lnTo>
                    <a:lnTo>
                      <a:pt x="170" y="11"/>
                    </a:lnTo>
                    <a:lnTo>
                      <a:pt x="165" y="9"/>
                    </a:lnTo>
                    <a:lnTo>
                      <a:pt x="160" y="7"/>
                    </a:lnTo>
                    <a:lnTo>
                      <a:pt x="158" y="7"/>
                    </a:lnTo>
                    <a:lnTo>
                      <a:pt x="153" y="4"/>
                    </a:lnTo>
                    <a:lnTo>
                      <a:pt x="151" y="4"/>
                    </a:lnTo>
                    <a:lnTo>
                      <a:pt x="146" y="2"/>
                    </a:lnTo>
                    <a:lnTo>
                      <a:pt x="141" y="2"/>
                    </a:lnTo>
                    <a:lnTo>
                      <a:pt x="134" y="0"/>
                    </a:lnTo>
                    <a:lnTo>
                      <a:pt x="132" y="0"/>
                    </a:lnTo>
                    <a:lnTo>
                      <a:pt x="127" y="2"/>
                    </a:lnTo>
                    <a:lnTo>
                      <a:pt x="115" y="2"/>
                    </a:lnTo>
                    <a:lnTo>
                      <a:pt x="110" y="4"/>
                    </a:lnTo>
                    <a:lnTo>
                      <a:pt x="98" y="4"/>
                    </a:lnTo>
                    <a:lnTo>
                      <a:pt x="95" y="7"/>
                    </a:lnTo>
                    <a:lnTo>
                      <a:pt x="86" y="7"/>
                    </a:lnTo>
                    <a:lnTo>
                      <a:pt x="83" y="9"/>
                    </a:lnTo>
                    <a:lnTo>
                      <a:pt x="72" y="9"/>
                    </a:lnTo>
                    <a:lnTo>
                      <a:pt x="67" y="11"/>
                    </a:lnTo>
                    <a:lnTo>
                      <a:pt x="55" y="11"/>
                    </a:lnTo>
                    <a:lnTo>
                      <a:pt x="50" y="14"/>
                    </a:lnTo>
                    <a:lnTo>
                      <a:pt x="43" y="14"/>
                    </a:lnTo>
                    <a:lnTo>
                      <a:pt x="38" y="16"/>
                    </a:lnTo>
                    <a:lnTo>
                      <a:pt x="31" y="16"/>
                    </a:lnTo>
                    <a:lnTo>
                      <a:pt x="26" y="19"/>
                    </a:lnTo>
                    <a:lnTo>
                      <a:pt x="19" y="19"/>
                    </a:lnTo>
                    <a:lnTo>
                      <a:pt x="14" y="21"/>
                    </a:lnTo>
                    <a:lnTo>
                      <a:pt x="7" y="21"/>
                    </a:lnTo>
                    <a:lnTo>
                      <a:pt x="4" y="40"/>
                    </a:lnTo>
                    <a:lnTo>
                      <a:pt x="0" y="74"/>
                    </a:lnTo>
                    <a:lnTo>
                      <a:pt x="0" y="139"/>
                    </a:lnTo>
                    <a:lnTo>
                      <a:pt x="2" y="158"/>
                    </a:lnTo>
                    <a:lnTo>
                      <a:pt x="4" y="175"/>
                    </a:lnTo>
                    <a:lnTo>
                      <a:pt x="7" y="177"/>
                    </a:lnTo>
                    <a:lnTo>
                      <a:pt x="12" y="180"/>
                    </a:lnTo>
                    <a:lnTo>
                      <a:pt x="16" y="182"/>
                    </a:lnTo>
                    <a:lnTo>
                      <a:pt x="21" y="182"/>
                    </a:lnTo>
                    <a:lnTo>
                      <a:pt x="23" y="184"/>
                    </a:lnTo>
                    <a:lnTo>
                      <a:pt x="28" y="184"/>
                    </a:lnTo>
                    <a:lnTo>
                      <a:pt x="31" y="187"/>
                    </a:lnTo>
                    <a:lnTo>
                      <a:pt x="43" y="187"/>
                    </a:lnTo>
                    <a:lnTo>
                      <a:pt x="47" y="189"/>
                    </a:lnTo>
                    <a:lnTo>
                      <a:pt x="60" y="196"/>
                    </a:lnTo>
                    <a:lnTo>
                      <a:pt x="64" y="201"/>
                    </a:lnTo>
                    <a:lnTo>
                      <a:pt x="57" y="206"/>
                    </a:lnTo>
                    <a:lnTo>
                      <a:pt x="45" y="211"/>
                    </a:lnTo>
                    <a:lnTo>
                      <a:pt x="40" y="213"/>
                    </a:lnTo>
                    <a:lnTo>
                      <a:pt x="45" y="218"/>
                    </a:lnTo>
                    <a:lnTo>
                      <a:pt x="47" y="218"/>
                    </a:lnTo>
                    <a:lnTo>
                      <a:pt x="52" y="220"/>
                    </a:lnTo>
                    <a:lnTo>
                      <a:pt x="60" y="220"/>
                    </a:lnTo>
                    <a:lnTo>
                      <a:pt x="64" y="223"/>
                    </a:lnTo>
                    <a:lnTo>
                      <a:pt x="103" y="223"/>
                    </a:lnTo>
                    <a:lnTo>
                      <a:pt x="148" y="225"/>
                    </a:lnTo>
                    <a:lnTo>
                      <a:pt x="175" y="218"/>
                    </a:lnTo>
                    <a:lnTo>
                      <a:pt x="180" y="215"/>
                    </a:lnTo>
                    <a:lnTo>
                      <a:pt x="184" y="213"/>
                    </a:lnTo>
                    <a:lnTo>
                      <a:pt x="187" y="208"/>
                    </a:lnTo>
                    <a:lnTo>
                      <a:pt x="187" y="203"/>
                    </a:lnTo>
                    <a:lnTo>
                      <a:pt x="180" y="196"/>
                    </a:lnTo>
                    <a:lnTo>
                      <a:pt x="175" y="196"/>
                    </a:lnTo>
                    <a:lnTo>
                      <a:pt x="172" y="194"/>
                    </a:lnTo>
                    <a:lnTo>
                      <a:pt x="167" y="191"/>
                    </a:lnTo>
                    <a:lnTo>
                      <a:pt x="165" y="191"/>
                    </a:lnTo>
                    <a:lnTo>
                      <a:pt x="189" y="1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6" name="Freeform 6362"/>
              <p:cNvSpPr>
                <a:spLocks/>
              </p:cNvSpPr>
              <p:nvPr/>
            </p:nvSpPr>
            <p:spPr bwMode="auto">
              <a:xfrm>
                <a:off x="10476" y="8714"/>
                <a:ext cx="4" cy="173"/>
              </a:xfrm>
              <a:custGeom>
                <a:avLst/>
                <a:gdLst/>
                <a:ahLst/>
                <a:cxnLst>
                  <a:cxn ang="0">
                    <a:pos x="2" y="26"/>
                  </a:cxn>
                  <a:cxn ang="0">
                    <a:pos x="0" y="86"/>
                  </a:cxn>
                  <a:cxn ang="0">
                    <a:pos x="0" y="143"/>
                  </a:cxn>
                  <a:cxn ang="0">
                    <a:pos x="2" y="172"/>
                  </a:cxn>
                  <a:cxn ang="0">
                    <a:pos x="4" y="172"/>
                  </a:cxn>
                  <a:cxn ang="0">
                    <a:pos x="2" y="131"/>
                  </a:cxn>
                  <a:cxn ang="0">
                    <a:pos x="2" y="52"/>
                  </a:cxn>
                  <a:cxn ang="0">
                    <a:pos x="4" y="0"/>
                  </a:cxn>
                  <a:cxn ang="0">
                    <a:pos x="2" y="0"/>
                  </a:cxn>
                  <a:cxn ang="0">
                    <a:pos x="2" y="26"/>
                  </a:cxn>
                </a:cxnLst>
                <a:rect l="0" t="0" r="r" b="b"/>
                <a:pathLst>
                  <a:path w="4" h="173">
                    <a:moveTo>
                      <a:pt x="2" y="26"/>
                    </a:moveTo>
                    <a:lnTo>
                      <a:pt x="0" y="86"/>
                    </a:lnTo>
                    <a:lnTo>
                      <a:pt x="0" y="143"/>
                    </a:lnTo>
                    <a:lnTo>
                      <a:pt x="2" y="172"/>
                    </a:lnTo>
                    <a:lnTo>
                      <a:pt x="4" y="172"/>
                    </a:lnTo>
                    <a:lnTo>
                      <a:pt x="2" y="131"/>
                    </a:lnTo>
                    <a:lnTo>
                      <a:pt x="2" y="52"/>
                    </a:lnTo>
                    <a:lnTo>
                      <a:pt x="4" y="0"/>
                    </a:lnTo>
                    <a:lnTo>
                      <a:pt x="2" y="0"/>
                    </a:lnTo>
                    <a:lnTo>
                      <a:pt x="2" y="2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7" name="Freeform 6363"/>
              <p:cNvSpPr>
                <a:spLocks/>
              </p:cNvSpPr>
              <p:nvPr/>
            </p:nvSpPr>
            <p:spPr bwMode="auto">
              <a:xfrm>
                <a:off x="10476" y="8714"/>
                <a:ext cx="2" cy="173"/>
              </a:xfrm>
              <a:custGeom>
                <a:avLst/>
                <a:gdLst/>
                <a:ahLst/>
                <a:cxnLst>
                  <a:cxn ang="0">
                    <a:pos x="0" y="0"/>
                  </a:cxn>
                  <a:cxn ang="0">
                    <a:pos x="0" y="172"/>
                  </a:cxn>
                  <a:cxn ang="0">
                    <a:pos x="2" y="170"/>
                  </a:cxn>
                  <a:cxn ang="0">
                    <a:pos x="2" y="0"/>
                  </a:cxn>
                  <a:cxn ang="0">
                    <a:pos x="0" y="0"/>
                  </a:cxn>
                </a:cxnLst>
                <a:rect l="0" t="0" r="r" b="b"/>
                <a:pathLst>
                  <a:path w="2" h="173">
                    <a:moveTo>
                      <a:pt x="0" y="0"/>
                    </a:moveTo>
                    <a:lnTo>
                      <a:pt x="0" y="172"/>
                    </a:lnTo>
                    <a:lnTo>
                      <a:pt x="2" y="170"/>
                    </a:lnTo>
                    <a:lnTo>
                      <a:pt x="2" y="0"/>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388" name="Group 6364"/>
              <p:cNvGrpSpPr>
                <a:grpSpLocks/>
              </p:cNvGrpSpPr>
              <p:nvPr/>
            </p:nvGrpSpPr>
            <p:grpSpPr bwMode="auto">
              <a:xfrm>
                <a:off x="10476" y="8714"/>
                <a:ext cx="2" cy="170"/>
                <a:chOff x="10476" y="8714"/>
                <a:chExt cx="2" cy="170"/>
              </a:xfrm>
            </p:grpSpPr>
            <p:sp>
              <p:nvSpPr>
                <p:cNvPr id="7389" name="Freeform 6365"/>
                <p:cNvSpPr>
                  <a:spLocks/>
                </p:cNvSpPr>
                <p:nvPr/>
              </p:nvSpPr>
              <p:spPr bwMode="auto">
                <a:xfrm>
                  <a:off x="10476" y="8714"/>
                  <a:ext cx="2" cy="170"/>
                </a:xfrm>
                <a:custGeom>
                  <a:avLst/>
                  <a:gdLst/>
                  <a:ahLst/>
                  <a:cxnLst>
                    <a:cxn ang="0">
                      <a:pos x="0" y="0"/>
                    </a:cxn>
                    <a:cxn ang="0">
                      <a:pos x="0" y="95"/>
                    </a:cxn>
                    <a:cxn ang="0">
                      <a:pos x="2" y="52"/>
                    </a:cxn>
                    <a:cxn ang="0">
                      <a:pos x="2" y="0"/>
                    </a:cxn>
                    <a:cxn ang="0">
                      <a:pos x="0" y="0"/>
                    </a:cxn>
                  </a:cxnLst>
                  <a:rect l="0" t="0" r="r" b="b"/>
                  <a:pathLst>
                    <a:path w="2" h="170">
                      <a:moveTo>
                        <a:pt x="0" y="0"/>
                      </a:moveTo>
                      <a:lnTo>
                        <a:pt x="0" y="95"/>
                      </a:lnTo>
                      <a:lnTo>
                        <a:pt x="2" y="52"/>
                      </a:lnTo>
                      <a:lnTo>
                        <a:pt x="2" y="0"/>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0" name="Freeform 6366"/>
                <p:cNvSpPr>
                  <a:spLocks/>
                </p:cNvSpPr>
                <p:nvPr/>
              </p:nvSpPr>
              <p:spPr bwMode="auto">
                <a:xfrm>
                  <a:off x="10476" y="8714"/>
                  <a:ext cx="2" cy="170"/>
                </a:xfrm>
                <a:custGeom>
                  <a:avLst/>
                  <a:gdLst/>
                  <a:ahLst/>
                  <a:cxnLst>
                    <a:cxn ang="0">
                      <a:pos x="2" y="170"/>
                    </a:cxn>
                    <a:cxn ang="0">
                      <a:pos x="0" y="131"/>
                    </a:cxn>
                    <a:cxn ang="0">
                      <a:pos x="0" y="170"/>
                    </a:cxn>
                    <a:cxn ang="0">
                      <a:pos x="2" y="170"/>
                    </a:cxn>
                  </a:cxnLst>
                  <a:rect l="0" t="0" r="r" b="b"/>
                  <a:pathLst>
                    <a:path w="2" h="170">
                      <a:moveTo>
                        <a:pt x="2" y="170"/>
                      </a:moveTo>
                      <a:lnTo>
                        <a:pt x="0" y="131"/>
                      </a:lnTo>
                      <a:lnTo>
                        <a:pt x="0" y="170"/>
                      </a:lnTo>
                      <a:lnTo>
                        <a:pt x="2" y="17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391" name="Freeform 6367"/>
              <p:cNvSpPr>
                <a:spLocks/>
              </p:cNvSpPr>
              <p:nvPr/>
            </p:nvSpPr>
            <p:spPr bwMode="auto">
              <a:xfrm>
                <a:off x="10473" y="8714"/>
                <a:ext cx="3" cy="170"/>
              </a:xfrm>
              <a:custGeom>
                <a:avLst/>
                <a:gdLst/>
                <a:ahLst/>
                <a:cxnLst>
                  <a:cxn ang="0">
                    <a:pos x="2" y="0"/>
                  </a:cxn>
                  <a:cxn ang="0">
                    <a:pos x="0" y="26"/>
                  </a:cxn>
                  <a:cxn ang="0">
                    <a:pos x="0" y="170"/>
                  </a:cxn>
                  <a:cxn ang="0">
                    <a:pos x="2" y="170"/>
                  </a:cxn>
                  <a:cxn ang="0">
                    <a:pos x="2" y="0"/>
                  </a:cxn>
                </a:cxnLst>
                <a:rect l="0" t="0" r="r" b="b"/>
                <a:pathLst>
                  <a:path w="3" h="170">
                    <a:moveTo>
                      <a:pt x="2" y="0"/>
                    </a:moveTo>
                    <a:lnTo>
                      <a:pt x="0" y="26"/>
                    </a:lnTo>
                    <a:lnTo>
                      <a:pt x="0" y="170"/>
                    </a:lnTo>
                    <a:lnTo>
                      <a:pt x="2" y="17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2" name="Freeform 6368"/>
              <p:cNvSpPr>
                <a:spLocks/>
              </p:cNvSpPr>
              <p:nvPr/>
            </p:nvSpPr>
            <p:spPr bwMode="auto">
              <a:xfrm>
                <a:off x="10473" y="8712"/>
                <a:ext cx="3" cy="172"/>
              </a:xfrm>
              <a:custGeom>
                <a:avLst/>
                <a:gdLst/>
                <a:ahLst/>
                <a:cxnLst>
                  <a:cxn ang="0">
                    <a:pos x="0" y="0"/>
                  </a:cxn>
                  <a:cxn ang="0">
                    <a:pos x="0" y="172"/>
                  </a:cxn>
                  <a:cxn ang="0">
                    <a:pos x="2" y="172"/>
                  </a:cxn>
                  <a:cxn ang="0">
                    <a:pos x="2" y="2"/>
                  </a:cxn>
                  <a:cxn ang="0">
                    <a:pos x="0" y="0"/>
                  </a:cxn>
                </a:cxnLst>
                <a:rect l="0" t="0" r="r" b="b"/>
                <a:pathLst>
                  <a:path w="3" h="172">
                    <a:moveTo>
                      <a:pt x="0" y="0"/>
                    </a:moveTo>
                    <a:lnTo>
                      <a:pt x="0" y="172"/>
                    </a:lnTo>
                    <a:lnTo>
                      <a:pt x="2" y="172"/>
                    </a:lnTo>
                    <a:lnTo>
                      <a:pt x="2" y="2"/>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3" name="Freeform 6369"/>
              <p:cNvSpPr>
                <a:spLocks/>
              </p:cNvSpPr>
              <p:nvPr/>
            </p:nvSpPr>
            <p:spPr bwMode="auto">
              <a:xfrm>
                <a:off x="10471" y="8712"/>
                <a:ext cx="2" cy="172"/>
              </a:xfrm>
              <a:custGeom>
                <a:avLst/>
                <a:gdLst/>
                <a:ahLst/>
                <a:cxnLst>
                  <a:cxn ang="0">
                    <a:pos x="2" y="0"/>
                  </a:cxn>
                  <a:cxn ang="0">
                    <a:pos x="0" y="28"/>
                  </a:cxn>
                  <a:cxn ang="0">
                    <a:pos x="0" y="146"/>
                  </a:cxn>
                  <a:cxn ang="0">
                    <a:pos x="2" y="172"/>
                  </a:cxn>
                  <a:cxn ang="0">
                    <a:pos x="2" y="0"/>
                  </a:cxn>
                </a:cxnLst>
                <a:rect l="0" t="0" r="r" b="b"/>
                <a:pathLst>
                  <a:path w="2" h="172">
                    <a:moveTo>
                      <a:pt x="2" y="0"/>
                    </a:moveTo>
                    <a:lnTo>
                      <a:pt x="0" y="28"/>
                    </a:lnTo>
                    <a:lnTo>
                      <a:pt x="0" y="146"/>
                    </a:lnTo>
                    <a:lnTo>
                      <a:pt x="2" y="172"/>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4" name="Freeform 6370"/>
              <p:cNvSpPr>
                <a:spLocks/>
              </p:cNvSpPr>
              <p:nvPr/>
            </p:nvSpPr>
            <p:spPr bwMode="auto">
              <a:xfrm>
                <a:off x="10472" y="8712"/>
                <a:ext cx="0" cy="172"/>
              </a:xfrm>
              <a:custGeom>
                <a:avLst/>
                <a:gdLst/>
                <a:ahLst/>
                <a:cxnLst>
                  <a:cxn ang="0">
                    <a:pos x="0" y="0"/>
                  </a:cxn>
                  <a:cxn ang="0">
                    <a:pos x="0" y="172"/>
                  </a:cxn>
                </a:cxnLst>
                <a:rect l="0" t="0" r="r" b="b"/>
                <a:pathLst>
                  <a:path h="172">
                    <a:moveTo>
                      <a:pt x="0" y="0"/>
                    </a:moveTo>
                    <a:lnTo>
                      <a:pt x="0" y="172"/>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5" name="Freeform 6371"/>
              <p:cNvSpPr>
                <a:spLocks/>
              </p:cNvSpPr>
              <p:nvPr/>
            </p:nvSpPr>
            <p:spPr bwMode="auto">
              <a:xfrm>
                <a:off x="10468" y="8712"/>
                <a:ext cx="5" cy="172"/>
              </a:xfrm>
              <a:custGeom>
                <a:avLst/>
                <a:gdLst/>
                <a:ahLst/>
                <a:cxnLst>
                  <a:cxn ang="0">
                    <a:pos x="2" y="26"/>
                  </a:cxn>
                  <a:cxn ang="0">
                    <a:pos x="0" y="86"/>
                  </a:cxn>
                  <a:cxn ang="0">
                    <a:pos x="0" y="146"/>
                  </a:cxn>
                  <a:cxn ang="0">
                    <a:pos x="2" y="172"/>
                  </a:cxn>
                  <a:cxn ang="0">
                    <a:pos x="4" y="172"/>
                  </a:cxn>
                  <a:cxn ang="0">
                    <a:pos x="2" y="134"/>
                  </a:cxn>
                  <a:cxn ang="0">
                    <a:pos x="2" y="55"/>
                  </a:cxn>
                  <a:cxn ang="0">
                    <a:pos x="4" y="0"/>
                  </a:cxn>
                  <a:cxn ang="0">
                    <a:pos x="2" y="0"/>
                  </a:cxn>
                  <a:cxn ang="0">
                    <a:pos x="2" y="26"/>
                  </a:cxn>
                </a:cxnLst>
                <a:rect l="0" t="0" r="r" b="b"/>
                <a:pathLst>
                  <a:path w="5" h="172">
                    <a:moveTo>
                      <a:pt x="2" y="26"/>
                    </a:moveTo>
                    <a:lnTo>
                      <a:pt x="0" y="86"/>
                    </a:lnTo>
                    <a:lnTo>
                      <a:pt x="0" y="146"/>
                    </a:lnTo>
                    <a:lnTo>
                      <a:pt x="2" y="172"/>
                    </a:lnTo>
                    <a:lnTo>
                      <a:pt x="4" y="172"/>
                    </a:lnTo>
                    <a:lnTo>
                      <a:pt x="2" y="134"/>
                    </a:lnTo>
                    <a:lnTo>
                      <a:pt x="2" y="55"/>
                    </a:lnTo>
                    <a:lnTo>
                      <a:pt x="4" y="0"/>
                    </a:lnTo>
                    <a:lnTo>
                      <a:pt x="2" y="0"/>
                    </a:lnTo>
                    <a:lnTo>
                      <a:pt x="2" y="2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6" name="Freeform 6372"/>
              <p:cNvSpPr>
                <a:spLocks/>
              </p:cNvSpPr>
              <p:nvPr/>
            </p:nvSpPr>
            <p:spPr bwMode="auto">
              <a:xfrm>
                <a:off x="10468" y="8712"/>
                <a:ext cx="3" cy="172"/>
              </a:xfrm>
              <a:custGeom>
                <a:avLst/>
                <a:gdLst/>
                <a:ahLst/>
                <a:cxnLst>
                  <a:cxn ang="0">
                    <a:pos x="2" y="0"/>
                  </a:cxn>
                  <a:cxn ang="0">
                    <a:pos x="0" y="26"/>
                  </a:cxn>
                  <a:cxn ang="0">
                    <a:pos x="0" y="172"/>
                  </a:cxn>
                  <a:cxn ang="0">
                    <a:pos x="2" y="172"/>
                  </a:cxn>
                  <a:cxn ang="0">
                    <a:pos x="2" y="0"/>
                  </a:cxn>
                </a:cxnLst>
                <a:rect l="0" t="0" r="r" b="b"/>
                <a:pathLst>
                  <a:path w="3" h="172">
                    <a:moveTo>
                      <a:pt x="2" y="0"/>
                    </a:moveTo>
                    <a:lnTo>
                      <a:pt x="0" y="26"/>
                    </a:lnTo>
                    <a:lnTo>
                      <a:pt x="0" y="172"/>
                    </a:lnTo>
                    <a:lnTo>
                      <a:pt x="2" y="172"/>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397" name="Group 6373"/>
              <p:cNvGrpSpPr>
                <a:grpSpLocks/>
              </p:cNvGrpSpPr>
              <p:nvPr/>
            </p:nvGrpSpPr>
            <p:grpSpPr bwMode="auto">
              <a:xfrm>
                <a:off x="10468" y="8712"/>
                <a:ext cx="3" cy="172"/>
                <a:chOff x="10468" y="8712"/>
                <a:chExt cx="3" cy="172"/>
              </a:xfrm>
            </p:grpSpPr>
            <p:sp>
              <p:nvSpPr>
                <p:cNvPr id="7398" name="Freeform 6374"/>
                <p:cNvSpPr>
                  <a:spLocks/>
                </p:cNvSpPr>
                <p:nvPr/>
              </p:nvSpPr>
              <p:spPr bwMode="auto">
                <a:xfrm>
                  <a:off x="10468" y="8712"/>
                  <a:ext cx="3" cy="172"/>
                </a:xfrm>
                <a:custGeom>
                  <a:avLst/>
                  <a:gdLst/>
                  <a:ahLst/>
                  <a:cxnLst>
                    <a:cxn ang="0">
                      <a:pos x="0" y="95"/>
                    </a:cxn>
                    <a:cxn ang="0">
                      <a:pos x="0" y="172"/>
                    </a:cxn>
                    <a:cxn ang="0">
                      <a:pos x="2" y="172"/>
                    </a:cxn>
                    <a:cxn ang="0">
                      <a:pos x="2" y="131"/>
                    </a:cxn>
                    <a:cxn ang="0">
                      <a:pos x="0" y="95"/>
                    </a:cxn>
                  </a:cxnLst>
                  <a:rect l="0" t="0" r="r" b="b"/>
                  <a:pathLst>
                    <a:path w="3" h="172">
                      <a:moveTo>
                        <a:pt x="0" y="95"/>
                      </a:moveTo>
                      <a:lnTo>
                        <a:pt x="0" y="172"/>
                      </a:lnTo>
                      <a:lnTo>
                        <a:pt x="2" y="172"/>
                      </a:lnTo>
                      <a:lnTo>
                        <a:pt x="2" y="131"/>
                      </a:lnTo>
                      <a:lnTo>
                        <a:pt x="0" y="95"/>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9" name="Freeform 6375"/>
                <p:cNvSpPr>
                  <a:spLocks/>
                </p:cNvSpPr>
                <p:nvPr/>
              </p:nvSpPr>
              <p:spPr bwMode="auto">
                <a:xfrm>
                  <a:off x="10468" y="8712"/>
                  <a:ext cx="3" cy="172"/>
                </a:xfrm>
                <a:custGeom>
                  <a:avLst/>
                  <a:gdLst/>
                  <a:ahLst/>
                  <a:cxnLst>
                    <a:cxn ang="0">
                      <a:pos x="0" y="0"/>
                    </a:cxn>
                    <a:cxn ang="0">
                      <a:pos x="0" y="95"/>
                    </a:cxn>
                    <a:cxn ang="0">
                      <a:pos x="2" y="52"/>
                    </a:cxn>
                    <a:cxn ang="0">
                      <a:pos x="2" y="0"/>
                    </a:cxn>
                    <a:cxn ang="0">
                      <a:pos x="0" y="0"/>
                    </a:cxn>
                  </a:cxnLst>
                  <a:rect l="0" t="0" r="r" b="b"/>
                  <a:pathLst>
                    <a:path w="3" h="172">
                      <a:moveTo>
                        <a:pt x="0" y="0"/>
                      </a:moveTo>
                      <a:lnTo>
                        <a:pt x="0" y="95"/>
                      </a:lnTo>
                      <a:lnTo>
                        <a:pt x="2" y="52"/>
                      </a:lnTo>
                      <a:lnTo>
                        <a:pt x="2" y="0"/>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400" name="Freeform 6376"/>
              <p:cNvSpPr>
                <a:spLocks/>
              </p:cNvSpPr>
              <p:nvPr/>
            </p:nvSpPr>
            <p:spPr bwMode="auto">
              <a:xfrm>
                <a:off x="10466" y="8712"/>
                <a:ext cx="2" cy="172"/>
              </a:xfrm>
              <a:custGeom>
                <a:avLst/>
                <a:gdLst/>
                <a:ahLst/>
                <a:cxnLst>
                  <a:cxn ang="0">
                    <a:pos x="2" y="0"/>
                  </a:cxn>
                  <a:cxn ang="0">
                    <a:pos x="0" y="26"/>
                  </a:cxn>
                  <a:cxn ang="0">
                    <a:pos x="0" y="172"/>
                  </a:cxn>
                  <a:cxn ang="0">
                    <a:pos x="2" y="172"/>
                  </a:cxn>
                  <a:cxn ang="0">
                    <a:pos x="2" y="0"/>
                  </a:cxn>
                </a:cxnLst>
                <a:rect l="0" t="0" r="r" b="b"/>
                <a:pathLst>
                  <a:path w="2" h="172">
                    <a:moveTo>
                      <a:pt x="2" y="0"/>
                    </a:moveTo>
                    <a:lnTo>
                      <a:pt x="0" y="26"/>
                    </a:lnTo>
                    <a:lnTo>
                      <a:pt x="0" y="172"/>
                    </a:lnTo>
                    <a:lnTo>
                      <a:pt x="2" y="17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1" name="Freeform 6377"/>
              <p:cNvSpPr>
                <a:spLocks/>
              </p:cNvSpPr>
              <p:nvPr/>
            </p:nvSpPr>
            <p:spPr bwMode="auto">
              <a:xfrm>
                <a:off x="10467" y="8712"/>
                <a:ext cx="0" cy="170"/>
              </a:xfrm>
              <a:custGeom>
                <a:avLst/>
                <a:gdLst/>
                <a:ahLst/>
                <a:cxnLst>
                  <a:cxn ang="0">
                    <a:pos x="0" y="0"/>
                  </a:cxn>
                  <a:cxn ang="0">
                    <a:pos x="0" y="170"/>
                  </a:cxn>
                </a:cxnLst>
                <a:rect l="0" t="0" r="r" b="b"/>
                <a:pathLst>
                  <a:path h="170">
                    <a:moveTo>
                      <a:pt x="0" y="0"/>
                    </a:moveTo>
                    <a:lnTo>
                      <a:pt x="0" y="170"/>
                    </a:lnTo>
                  </a:path>
                </a:pathLst>
              </a:custGeom>
              <a:noFill/>
              <a:ln w="2794">
                <a:solidFill>
                  <a:srgbClr val="4639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2" name="Freeform 6378"/>
              <p:cNvSpPr>
                <a:spLocks/>
              </p:cNvSpPr>
              <p:nvPr/>
            </p:nvSpPr>
            <p:spPr bwMode="auto">
              <a:xfrm>
                <a:off x="10478" y="8714"/>
                <a:ext cx="2" cy="173"/>
              </a:xfrm>
              <a:custGeom>
                <a:avLst/>
                <a:gdLst/>
                <a:ahLst/>
                <a:cxnLst>
                  <a:cxn ang="0">
                    <a:pos x="2" y="0"/>
                  </a:cxn>
                  <a:cxn ang="0">
                    <a:pos x="0" y="26"/>
                  </a:cxn>
                  <a:cxn ang="0">
                    <a:pos x="0" y="172"/>
                  </a:cxn>
                  <a:cxn ang="0">
                    <a:pos x="2" y="170"/>
                  </a:cxn>
                  <a:cxn ang="0">
                    <a:pos x="2" y="0"/>
                  </a:cxn>
                </a:cxnLst>
                <a:rect l="0" t="0" r="r" b="b"/>
                <a:pathLst>
                  <a:path w="2" h="173">
                    <a:moveTo>
                      <a:pt x="2" y="0"/>
                    </a:moveTo>
                    <a:lnTo>
                      <a:pt x="0" y="26"/>
                    </a:lnTo>
                    <a:lnTo>
                      <a:pt x="0" y="172"/>
                    </a:lnTo>
                    <a:lnTo>
                      <a:pt x="2" y="17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3" name="Freeform 6379"/>
              <p:cNvSpPr>
                <a:spLocks/>
              </p:cNvSpPr>
              <p:nvPr/>
            </p:nvSpPr>
            <p:spPr bwMode="auto">
              <a:xfrm>
                <a:off x="10279" y="8743"/>
                <a:ext cx="38" cy="173"/>
              </a:xfrm>
              <a:custGeom>
                <a:avLst/>
                <a:gdLst/>
                <a:ahLst/>
                <a:cxnLst>
                  <a:cxn ang="0">
                    <a:pos x="7" y="165"/>
                  </a:cxn>
                  <a:cxn ang="0">
                    <a:pos x="7" y="172"/>
                  </a:cxn>
                  <a:cxn ang="0">
                    <a:pos x="38" y="172"/>
                  </a:cxn>
                  <a:cxn ang="0">
                    <a:pos x="38" y="0"/>
                  </a:cxn>
                  <a:cxn ang="0">
                    <a:pos x="0" y="4"/>
                  </a:cxn>
                  <a:cxn ang="0">
                    <a:pos x="0" y="165"/>
                  </a:cxn>
                  <a:cxn ang="0">
                    <a:pos x="7" y="165"/>
                  </a:cxn>
                </a:cxnLst>
                <a:rect l="0" t="0" r="r" b="b"/>
                <a:pathLst>
                  <a:path w="38" h="173">
                    <a:moveTo>
                      <a:pt x="7" y="165"/>
                    </a:moveTo>
                    <a:lnTo>
                      <a:pt x="7" y="172"/>
                    </a:lnTo>
                    <a:lnTo>
                      <a:pt x="38" y="172"/>
                    </a:lnTo>
                    <a:lnTo>
                      <a:pt x="38" y="0"/>
                    </a:lnTo>
                    <a:lnTo>
                      <a:pt x="0" y="4"/>
                    </a:lnTo>
                    <a:lnTo>
                      <a:pt x="0" y="165"/>
                    </a:lnTo>
                    <a:lnTo>
                      <a:pt x="7" y="16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4" name="Freeform 6380"/>
              <p:cNvSpPr>
                <a:spLocks/>
              </p:cNvSpPr>
              <p:nvPr/>
            </p:nvSpPr>
            <p:spPr bwMode="auto">
              <a:xfrm>
                <a:off x="10279" y="8743"/>
                <a:ext cx="38" cy="161"/>
              </a:xfrm>
              <a:custGeom>
                <a:avLst/>
                <a:gdLst/>
                <a:ahLst/>
                <a:cxnLst>
                  <a:cxn ang="0">
                    <a:pos x="33" y="2"/>
                  </a:cxn>
                  <a:cxn ang="0">
                    <a:pos x="11" y="2"/>
                  </a:cxn>
                  <a:cxn ang="0">
                    <a:pos x="9" y="4"/>
                  </a:cxn>
                  <a:cxn ang="0">
                    <a:pos x="0" y="4"/>
                  </a:cxn>
                  <a:cxn ang="0">
                    <a:pos x="0" y="153"/>
                  </a:cxn>
                  <a:cxn ang="0">
                    <a:pos x="7" y="153"/>
                  </a:cxn>
                  <a:cxn ang="0">
                    <a:pos x="7" y="160"/>
                  </a:cxn>
                  <a:cxn ang="0">
                    <a:pos x="38" y="160"/>
                  </a:cxn>
                  <a:cxn ang="0">
                    <a:pos x="38" y="0"/>
                  </a:cxn>
                  <a:cxn ang="0">
                    <a:pos x="33" y="2"/>
                  </a:cxn>
                </a:cxnLst>
                <a:rect l="0" t="0" r="r" b="b"/>
                <a:pathLst>
                  <a:path w="38" h="161">
                    <a:moveTo>
                      <a:pt x="33" y="2"/>
                    </a:moveTo>
                    <a:lnTo>
                      <a:pt x="11" y="2"/>
                    </a:lnTo>
                    <a:lnTo>
                      <a:pt x="9" y="4"/>
                    </a:lnTo>
                    <a:lnTo>
                      <a:pt x="0" y="4"/>
                    </a:lnTo>
                    <a:lnTo>
                      <a:pt x="0" y="153"/>
                    </a:lnTo>
                    <a:lnTo>
                      <a:pt x="7" y="153"/>
                    </a:lnTo>
                    <a:lnTo>
                      <a:pt x="7" y="160"/>
                    </a:lnTo>
                    <a:lnTo>
                      <a:pt x="38" y="160"/>
                    </a:lnTo>
                    <a:lnTo>
                      <a:pt x="38" y="0"/>
                    </a:lnTo>
                    <a:lnTo>
                      <a:pt x="3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5" name="Freeform 6381"/>
              <p:cNvSpPr>
                <a:spLocks/>
              </p:cNvSpPr>
              <p:nvPr/>
            </p:nvSpPr>
            <p:spPr bwMode="auto">
              <a:xfrm>
                <a:off x="10279" y="8743"/>
                <a:ext cx="38" cy="149"/>
              </a:xfrm>
              <a:custGeom>
                <a:avLst/>
                <a:gdLst/>
                <a:ahLst/>
                <a:cxnLst>
                  <a:cxn ang="0">
                    <a:pos x="33" y="2"/>
                  </a:cxn>
                  <a:cxn ang="0">
                    <a:pos x="11" y="2"/>
                  </a:cxn>
                  <a:cxn ang="0">
                    <a:pos x="9" y="4"/>
                  </a:cxn>
                  <a:cxn ang="0">
                    <a:pos x="0" y="4"/>
                  </a:cxn>
                  <a:cxn ang="0">
                    <a:pos x="0" y="141"/>
                  </a:cxn>
                  <a:cxn ang="0">
                    <a:pos x="7" y="141"/>
                  </a:cxn>
                  <a:cxn ang="0">
                    <a:pos x="7" y="148"/>
                  </a:cxn>
                  <a:cxn ang="0">
                    <a:pos x="38" y="148"/>
                  </a:cxn>
                  <a:cxn ang="0">
                    <a:pos x="38" y="0"/>
                  </a:cxn>
                  <a:cxn ang="0">
                    <a:pos x="33" y="2"/>
                  </a:cxn>
                </a:cxnLst>
                <a:rect l="0" t="0" r="r" b="b"/>
                <a:pathLst>
                  <a:path w="38" h="149">
                    <a:moveTo>
                      <a:pt x="33" y="2"/>
                    </a:moveTo>
                    <a:lnTo>
                      <a:pt x="11" y="2"/>
                    </a:lnTo>
                    <a:lnTo>
                      <a:pt x="9" y="4"/>
                    </a:lnTo>
                    <a:lnTo>
                      <a:pt x="0" y="4"/>
                    </a:lnTo>
                    <a:lnTo>
                      <a:pt x="0" y="141"/>
                    </a:lnTo>
                    <a:lnTo>
                      <a:pt x="7" y="141"/>
                    </a:lnTo>
                    <a:lnTo>
                      <a:pt x="7" y="148"/>
                    </a:lnTo>
                    <a:lnTo>
                      <a:pt x="38" y="148"/>
                    </a:lnTo>
                    <a:lnTo>
                      <a:pt x="38" y="0"/>
                    </a:lnTo>
                    <a:lnTo>
                      <a:pt x="33"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6" name="Freeform 6382"/>
              <p:cNvSpPr>
                <a:spLocks/>
              </p:cNvSpPr>
              <p:nvPr/>
            </p:nvSpPr>
            <p:spPr bwMode="auto">
              <a:xfrm>
                <a:off x="10279" y="8743"/>
                <a:ext cx="38" cy="137"/>
              </a:xfrm>
              <a:custGeom>
                <a:avLst/>
                <a:gdLst/>
                <a:ahLst/>
                <a:cxnLst>
                  <a:cxn ang="0">
                    <a:pos x="35" y="2"/>
                  </a:cxn>
                  <a:cxn ang="0">
                    <a:pos x="11" y="2"/>
                  </a:cxn>
                  <a:cxn ang="0">
                    <a:pos x="9" y="4"/>
                  </a:cxn>
                  <a:cxn ang="0">
                    <a:pos x="0" y="4"/>
                  </a:cxn>
                  <a:cxn ang="0">
                    <a:pos x="0" y="129"/>
                  </a:cxn>
                  <a:cxn ang="0">
                    <a:pos x="7" y="129"/>
                  </a:cxn>
                  <a:cxn ang="0">
                    <a:pos x="7" y="134"/>
                  </a:cxn>
                  <a:cxn ang="0">
                    <a:pos x="14" y="134"/>
                  </a:cxn>
                  <a:cxn ang="0">
                    <a:pos x="14" y="136"/>
                  </a:cxn>
                  <a:cxn ang="0">
                    <a:pos x="38" y="136"/>
                  </a:cxn>
                  <a:cxn ang="0">
                    <a:pos x="38" y="0"/>
                  </a:cxn>
                  <a:cxn ang="0">
                    <a:pos x="35" y="2"/>
                  </a:cxn>
                </a:cxnLst>
                <a:rect l="0" t="0" r="r" b="b"/>
                <a:pathLst>
                  <a:path w="38" h="137">
                    <a:moveTo>
                      <a:pt x="35" y="2"/>
                    </a:moveTo>
                    <a:lnTo>
                      <a:pt x="11" y="2"/>
                    </a:lnTo>
                    <a:lnTo>
                      <a:pt x="9" y="4"/>
                    </a:lnTo>
                    <a:lnTo>
                      <a:pt x="0" y="4"/>
                    </a:lnTo>
                    <a:lnTo>
                      <a:pt x="0" y="129"/>
                    </a:lnTo>
                    <a:lnTo>
                      <a:pt x="7" y="129"/>
                    </a:lnTo>
                    <a:lnTo>
                      <a:pt x="7" y="134"/>
                    </a:lnTo>
                    <a:lnTo>
                      <a:pt x="14" y="134"/>
                    </a:lnTo>
                    <a:lnTo>
                      <a:pt x="14" y="136"/>
                    </a:lnTo>
                    <a:lnTo>
                      <a:pt x="38" y="136"/>
                    </a:lnTo>
                    <a:lnTo>
                      <a:pt x="38" y="0"/>
                    </a:lnTo>
                    <a:lnTo>
                      <a:pt x="35"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7" name="Freeform 6383"/>
              <p:cNvSpPr>
                <a:spLocks/>
              </p:cNvSpPr>
              <p:nvPr/>
            </p:nvSpPr>
            <p:spPr bwMode="auto">
              <a:xfrm>
                <a:off x="10279" y="8743"/>
                <a:ext cx="38" cy="122"/>
              </a:xfrm>
              <a:custGeom>
                <a:avLst/>
                <a:gdLst/>
                <a:ahLst/>
                <a:cxnLst>
                  <a:cxn ang="0">
                    <a:pos x="35" y="2"/>
                  </a:cxn>
                  <a:cxn ang="0">
                    <a:pos x="11" y="2"/>
                  </a:cxn>
                  <a:cxn ang="0">
                    <a:pos x="9" y="4"/>
                  </a:cxn>
                  <a:cxn ang="0">
                    <a:pos x="0" y="4"/>
                  </a:cxn>
                  <a:cxn ang="0">
                    <a:pos x="0" y="117"/>
                  </a:cxn>
                  <a:cxn ang="0">
                    <a:pos x="7" y="117"/>
                  </a:cxn>
                  <a:cxn ang="0">
                    <a:pos x="7" y="122"/>
                  </a:cxn>
                  <a:cxn ang="0">
                    <a:pos x="38" y="122"/>
                  </a:cxn>
                  <a:cxn ang="0">
                    <a:pos x="38" y="0"/>
                  </a:cxn>
                  <a:cxn ang="0">
                    <a:pos x="35" y="2"/>
                  </a:cxn>
                </a:cxnLst>
                <a:rect l="0" t="0" r="r" b="b"/>
                <a:pathLst>
                  <a:path w="38" h="122">
                    <a:moveTo>
                      <a:pt x="35" y="2"/>
                    </a:moveTo>
                    <a:lnTo>
                      <a:pt x="11" y="2"/>
                    </a:lnTo>
                    <a:lnTo>
                      <a:pt x="9" y="4"/>
                    </a:lnTo>
                    <a:lnTo>
                      <a:pt x="0" y="4"/>
                    </a:lnTo>
                    <a:lnTo>
                      <a:pt x="0" y="117"/>
                    </a:lnTo>
                    <a:lnTo>
                      <a:pt x="7" y="117"/>
                    </a:lnTo>
                    <a:lnTo>
                      <a:pt x="7" y="122"/>
                    </a:lnTo>
                    <a:lnTo>
                      <a:pt x="38" y="122"/>
                    </a:lnTo>
                    <a:lnTo>
                      <a:pt x="38" y="0"/>
                    </a:lnTo>
                    <a:lnTo>
                      <a:pt x="35"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8" name="Freeform 6384"/>
              <p:cNvSpPr>
                <a:spLocks/>
              </p:cNvSpPr>
              <p:nvPr/>
            </p:nvSpPr>
            <p:spPr bwMode="auto">
              <a:xfrm>
                <a:off x="10279" y="8745"/>
                <a:ext cx="38" cy="108"/>
              </a:xfrm>
              <a:custGeom>
                <a:avLst/>
                <a:gdLst/>
                <a:ahLst/>
                <a:cxnLst>
                  <a:cxn ang="0">
                    <a:pos x="4" y="103"/>
                  </a:cxn>
                  <a:cxn ang="0">
                    <a:pos x="7" y="108"/>
                  </a:cxn>
                  <a:cxn ang="0">
                    <a:pos x="38" y="108"/>
                  </a:cxn>
                  <a:cxn ang="0">
                    <a:pos x="38" y="0"/>
                  </a:cxn>
                  <a:cxn ang="0">
                    <a:pos x="11" y="0"/>
                  </a:cxn>
                  <a:cxn ang="0">
                    <a:pos x="9" y="2"/>
                  </a:cxn>
                  <a:cxn ang="0">
                    <a:pos x="0" y="2"/>
                  </a:cxn>
                  <a:cxn ang="0">
                    <a:pos x="0" y="103"/>
                  </a:cxn>
                  <a:cxn ang="0">
                    <a:pos x="4" y="103"/>
                  </a:cxn>
                </a:cxnLst>
                <a:rect l="0" t="0" r="r" b="b"/>
                <a:pathLst>
                  <a:path w="38" h="108">
                    <a:moveTo>
                      <a:pt x="4" y="103"/>
                    </a:moveTo>
                    <a:lnTo>
                      <a:pt x="7" y="108"/>
                    </a:lnTo>
                    <a:lnTo>
                      <a:pt x="38" y="108"/>
                    </a:lnTo>
                    <a:lnTo>
                      <a:pt x="38" y="0"/>
                    </a:lnTo>
                    <a:lnTo>
                      <a:pt x="11" y="0"/>
                    </a:lnTo>
                    <a:lnTo>
                      <a:pt x="9" y="2"/>
                    </a:lnTo>
                    <a:lnTo>
                      <a:pt x="0" y="2"/>
                    </a:lnTo>
                    <a:lnTo>
                      <a:pt x="0" y="103"/>
                    </a:lnTo>
                    <a:lnTo>
                      <a:pt x="4" y="103"/>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9" name="Freeform 6385"/>
              <p:cNvSpPr>
                <a:spLocks/>
              </p:cNvSpPr>
              <p:nvPr/>
            </p:nvSpPr>
            <p:spPr bwMode="auto">
              <a:xfrm>
                <a:off x="10279" y="8745"/>
                <a:ext cx="38" cy="96"/>
              </a:xfrm>
              <a:custGeom>
                <a:avLst/>
                <a:gdLst/>
                <a:ahLst/>
                <a:cxnLst>
                  <a:cxn ang="0">
                    <a:pos x="4" y="91"/>
                  </a:cxn>
                  <a:cxn ang="0">
                    <a:pos x="7" y="96"/>
                  </a:cxn>
                  <a:cxn ang="0">
                    <a:pos x="38" y="96"/>
                  </a:cxn>
                  <a:cxn ang="0">
                    <a:pos x="38" y="0"/>
                  </a:cxn>
                  <a:cxn ang="0">
                    <a:pos x="11" y="0"/>
                  </a:cxn>
                  <a:cxn ang="0">
                    <a:pos x="9" y="2"/>
                  </a:cxn>
                  <a:cxn ang="0">
                    <a:pos x="0" y="2"/>
                  </a:cxn>
                  <a:cxn ang="0">
                    <a:pos x="0" y="91"/>
                  </a:cxn>
                  <a:cxn ang="0">
                    <a:pos x="4" y="91"/>
                  </a:cxn>
                </a:cxnLst>
                <a:rect l="0" t="0" r="r" b="b"/>
                <a:pathLst>
                  <a:path w="38" h="96">
                    <a:moveTo>
                      <a:pt x="4" y="91"/>
                    </a:moveTo>
                    <a:lnTo>
                      <a:pt x="7" y="96"/>
                    </a:lnTo>
                    <a:lnTo>
                      <a:pt x="38" y="96"/>
                    </a:lnTo>
                    <a:lnTo>
                      <a:pt x="38" y="0"/>
                    </a:lnTo>
                    <a:lnTo>
                      <a:pt x="11" y="0"/>
                    </a:lnTo>
                    <a:lnTo>
                      <a:pt x="9" y="2"/>
                    </a:lnTo>
                    <a:lnTo>
                      <a:pt x="0" y="2"/>
                    </a:lnTo>
                    <a:lnTo>
                      <a:pt x="0" y="91"/>
                    </a:lnTo>
                    <a:lnTo>
                      <a:pt x="4" y="91"/>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0" name="Freeform 6386"/>
              <p:cNvSpPr>
                <a:spLocks/>
              </p:cNvSpPr>
              <p:nvPr/>
            </p:nvSpPr>
            <p:spPr bwMode="auto">
              <a:xfrm>
                <a:off x="10279" y="8745"/>
                <a:ext cx="38" cy="84"/>
              </a:xfrm>
              <a:custGeom>
                <a:avLst/>
                <a:gdLst/>
                <a:ahLst/>
                <a:cxnLst>
                  <a:cxn ang="0">
                    <a:pos x="4" y="79"/>
                  </a:cxn>
                  <a:cxn ang="0">
                    <a:pos x="7" y="84"/>
                  </a:cxn>
                  <a:cxn ang="0">
                    <a:pos x="38" y="84"/>
                  </a:cxn>
                  <a:cxn ang="0">
                    <a:pos x="38" y="0"/>
                  </a:cxn>
                  <a:cxn ang="0">
                    <a:pos x="11" y="0"/>
                  </a:cxn>
                  <a:cxn ang="0">
                    <a:pos x="9" y="2"/>
                  </a:cxn>
                  <a:cxn ang="0">
                    <a:pos x="0" y="2"/>
                  </a:cxn>
                  <a:cxn ang="0">
                    <a:pos x="0" y="79"/>
                  </a:cxn>
                  <a:cxn ang="0">
                    <a:pos x="4" y="79"/>
                  </a:cxn>
                </a:cxnLst>
                <a:rect l="0" t="0" r="r" b="b"/>
                <a:pathLst>
                  <a:path w="38" h="84">
                    <a:moveTo>
                      <a:pt x="4" y="79"/>
                    </a:moveTo>
                    <a:lnTo>
                      <a:pt x="7" y="84"/>
                    </a:lnTo>
                    <a:lnTo>
                      <a:pt x="38" y="84"/>
                    </a:lnTo>
                    <a:lnTo>
                      <a:pt x="38" y="0"/>
                    </a:lnTo>
                    <a:lnTo>
                      <a:pt x="11" y="0"/>
                    </a:lnTo>
                    <a:lnTo>
                      <a:pt x="9" y="2"/>
                    </a:lnTo>
                    <a:lnTo>
                      <a:pt x="0" y="2"/>
                    </a:lnTo>
                    <a:lnTo>
                      <a:pt x="0" y="79"/>
                    </a:lnTo>
                    <a:lnTo>
                      <a:pt x="4" y="79"/>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1" name="Freeform 6387"/>
              <p:cNvSpPr>
                <a:spLocks/>
              </p:cNvSpPr>
              <p:nvPr/>
            </p:nvSpPr>
            <p:spPr bwMode="auto">
              <a:xfrm>
                <a:off x="10279" y="8745"/>
                <a:ext cx="38" cy="72"/>
              </a:xfrm>
              <a:custGeom>
                <a:avLst/>
                <a:gdLst/>
                <a:ahLst/>
                <a:cxnLst>
                  <a:cxn ang="0">
                    <a:pos x="7" y="72"/>
                  </a:cxn>
                  <a:cxn ang="0">
                    <a:pos x="38" y="72"/>
                  </a:cxn>
                  <a:cxn ang="0">
                    <a:pos x="38" y="0"/>
                  </a:cxn>
                  <a:cxn ang="0">
                    <a:pos x="11" y="0"/>
                  </a:cxn>
                  <a:cxn ang="0">
                    <a:pos x="9" y="2"/>
                  </a:cxn>
                  <a:cxn ang="0">
                    <a:pos x="0" y="2"/>
                  </a:cxn>
                  <a:cxn ang="0">
                    <a:pos x="0" y="67"/>
                  </a:cxn>
                  <a:cxn ang="0">
                    <a:pos x="2" y="69"/>
                  </a:cxn>
                  <a:cxn ang="0">
                    <a:pos x="7" y="69"/>
                  </a:cxn>
                  <a:cxn ang="0">
                    <a:pos x="7" y="72"/>
                  </a:cxn>
                </a:cxnLst>
                <a:rect l="0" t="0" r="r" b="b"/>
                <a:pathLst>
                  <a:path w="38" h="72">
                    <a:moveTo>
                      <a:pt x="7" y="72"/>
                    </a:moveTo>
                    <a:lnTo>
                      <a:pt x="38" y="72"/>
                    </a:lnTo>
                    <a:lnTo>
                      <a:pt x="38" y="0"/>
                    </a:lnTo>
                    <a:lnTo>
                      <a:pt x="11" y="0"/>
                    </a:lnTo>
                    <a:lnTo>
                      <a:pt x="9" y="2"/>
                    </a:lnTo>
                    <a:lnTo>
                      <a:pt x="0" y="2"/>
                    </a:lnTo>
                    <a:lnTo>
                      <a:pt x="0" y="67"/>
                    </a:lnTo>
                    <a:lnTo>
                      <a:pt x="2" y="69"/>
                    </a:lnTo>
                    <a:lnTo>
                      <a:pt x="7" y="69"/>
                    </a:lnTo>
                    <a:lnTo>
                      <a:pt x="7" y="7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2" name="Freeform 6388"/>
              <p:cNvSpPr>
                <a:spLocks/>
              </p:cNvSpPr>
              <p:nvPr/>
            </p:nvSpPr>
            <p:spPr bwMode="auto">
              <a:xfrm>
                <a:off x="10279" y="8745"/>
                <a:ext cx="38" cy="60"/>
              </a:xfrm>
              <a:custGeom>
                <a:avLst/>
                <a:gdLst/>
                <a:ahLst/>
                <a:cxnLst>
                  <a:cxn ang="0">
                    <a:pos x="38" y="0"/>
                  </a:cxn>
                  <a:cxn ang="0">
                    <a:pos x="11" y="0"/>
                  </a:cxn>
                  <a:cxn ang="0">
                    <a:pos x="9" y="2"/>
                  </a:cxn>
                  <a:cxn ang="0">
                    <a:pos x="0" y="2"/>
                  </a:cxn>
                  <a:cxn ang="0">
                    <a:pos x="0" y="57"/>
                  </a:cxn>
                  <a:cxn ang="0">
                    <a:pos x="7" y="57"/>
                  </a:cxn>
                  <a:cxn ang="0">
                    <a:pos x="7" y="60"/>
                  </a:cxn>
                  <a:cxn ang="0">
                    <a:pos x="38" y="60"/>
                  </a:cxn>
                  <a:cxn ang="0">
                    <a:pos x="38" y="0"/>
                  </a:cxn>
                </a:cxnLst>
                <a:rect l="0" t="0" r="r" b="b"/>
                <a:pathLst>
                  <a:path w="38" h="60">
                    <a:moveTo>
                      <a:pt x="38" y="0"/>
                    </a:moveTo>
                    <a:lnTo>
                      <a:pt x="11" y="0"/>
                    </a:lnTo>
                    <a:lnTo>
                      <a:pt x="9" y="2"/>
                    </a:lnTo>
                    <a:lnTo>
                      <a:pt x="0" y="2"/>
                    </a:lnTo>
                    <a:lnTo>
                      <a:pt x="0" y="57"/>
                    </a:lnTo>
                    <a:lnTo>
                      <a:pt x="7" y="57"/>
                    </a:lnTo>
                    <a:lnTo>
                      <a:pt x="7" y="60"/>
                    </a:lnTo>
                    <a:lnTo>
                      <a:pt x="38" y="60"/>
                    </a:lnTo>
                    <a:lnTo>
                      <a:pt x="38"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3" name="Freeform 6389"/>
              <p:cNvSpPr>
                <a:spLocks/>
              </p:cNvSpPr>
              <p:nvPr/>
            </p:nvSpPr>
            <p:spPr bwMode="auto">
              <a:xfrm>
                <a:off x="10279" y="8745"/>
                <a:ext cx="38" cy="46"/>
              </a:xfrm>
              <a:custGeom>
                <a:avLst/>
                <a:gdLst/>
                <a:ahLst/>
                <a:cxnLst>
                  <a:cxn ang="0">
                    <a:pos x="38" y="45"/>
                  </a:cxn>
                  <a:cxn ang="0">
                    <a:pos x="38" y="0"/>
                  </a:cxn>
                  <a:cxn ang="0">
                    <a:pos x="11" y="0"/>
                  </a:cxn>
                  <a:cxn ang="0">
                    <a:pos x="9" y="2"/>
                  </a:cxn>
                  <a:cxn ang="0">
                    <a:pos x="0" y="2"/>
                  </a:cxn>
                  <a:cxn ang="0">
                    <a:pos x="0" y="45"/>
                  </a:cxn>
                  <a:cxn ang="0">
                    <a:pos x="38" y="45"/>
                  </a:cxn>
                </a:cxnLst>
                <a:rect l="0" t="0" r="r" b="b"/>
                <a:pathLst>
                  <a:path w="38" h="46">
                    <a:moveTo>
                      <a:pt x="38" y="45"/>
                    </a:moveTo>
                    <a:lnTo>
                      <a:pt x="38" y="0"/>
                    </a:lnTo>
                    <a:lnTo>
                      <a:pt x="11" y="0"/>
                    </a:lnTo>
                    <a:lnTo>
                      <a:pt x="9" y="2"/>
                    </a:lnTo>
                    <a:lnTo>
                      <a:pt x="0" y="2"/>
                    </a:lnTo>
                    <a:lnTo>
                      <a:pt x="0" y="45"/>
                    </a:lnTo>
                    <a:lnTo>
                      <a:pt x="38" y="45"/>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4" name="Freeform 6390"/>
              <p:cNvSpPr>
                <a:spLocks/>
              </p:cNvSpPr>
              <p:nvPr/>
            </p:nvSpPr>
            <p:spPr bwMode="auto">
              <a:xfrm>
                <a:off x="10279" y="8745"/>
                <a:ext cx="38" cy="34"/>
              </a:xfrm>
              <a:custGeom>
                <a:avLst/>
                <a:gdLst/>
                <a:ahLst/>
                <a:cxnLst>
                  <a:cxn ang="0">
                    <a:pos x="0" y="2"/>
                  </a:cxn>
                  <a:cxn ang="0">
                    <a:pos x="0" y="33"/>
                  </a:cxn>
                  <a:cxn ang="0">
                    <a:pos x="38" y="33"/>
                  </a:cxn>
                  <a:cxn ang="0">
                    <a:pos x="38" y="0"/>
                  </a:cxn>
                  <a:cxn ang="0">
                    <a:pos x="0" y="2"/>
                  </a:cxn>
                </a:cxnLst>
                <a:rect l="0" t="0" r="r" b="b"/>
                <a:pathLst>
                  <a:path w="38" h="34">
                    <a:moveTo>
                      <a:pt x="0" y="2"/>
                    </a:moveTo>
                    <a:lnTo>
                      <a:pt x="0" y="33"/>
                    </a:lnTo>
                    <a:lnTo>
                      <a:pt x="38" y="33"/>
                    </a:lnTo>
                    <a:lnTo>
                      <a:pt x="38" y="0"/>
                    </a:lnTo>
                    <a:lnTo>
                      <a:pt x="0" y="2"/>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5" name="Freeform 6391"/>
              <p:cNvSpPr>
                <a:spLocks/>
              </p:cNvSpPr>
              <p:nvPr/>
            </p:nvSpPr>
            <p:spPr bwMode="auto">
              <a:xfrm>
                <a:off x="10324" y="8709"/>
                <a:ext cx="137" cy="183"/>
              </a:xfrm>
              <a:custGeom>
                <a:avLst/>
                <a:gdLst/>
                <a:ahLst/>
                <a:cxnLst>
                  <a:cxn ang="0">
                    <a:pos x="2" y="136"/>
                  </a:cxn>
                  <a:cxn ang="0">
                    <a:pos x="4" y="153"/>
                  </a:cxn>
                  <a:cxn ang="0">
                    <a:pos x="7" y="175"/>
                  </a:cxn>
                  <a:cxn ang="0">
                    <a:pos x="12" y="175"/>
                  </a:cxn>
                  <a:cxn ang="0">
                    <a:pos x="16" y="177"/>
                  </a:cxn>
                  <a:cxn ang="0">
                    <a:pos x="24" y="177"/>
                  </a:cxn>
                  <a:cxn ang="0">
                    <a:pos x="28" y="180"/>
                  </a:cxn>
                  <a:cxn ang="0">
                    <a:pos x="45" y="180"/>
                  </a:cxn>
                  <a:cxn ang="0">
                    <a:pos x="47" y="182"/>
                  </a:cxn>
                  <a:cxn ang="0">
                    <a:pos x="107" y="182"/>
                  </a:cxn>
                  <a:cxn ang="0">
                    <a:pos x="110" y="180"/>
                  </a:cxn>
                  <a:cxn ang="0">
                    <a:pos x="124" y="180"/>
                  </a:cxn>
                  <a:cxn ang="0">
                    <a:pos x="129" y="177"/>
                  </a:cxn>
                  <a:cxn ang="0">
                    <a:pos x="134" y="177"/>
                  </a:cxn>
                  <a:cxn ang="0">
                    <a:pos x="134" y="88"/>
                  </a:cxn>
                  <a:cxn ang="0">
                    <a:pos x="136" y="45"/>
                  </a:cxn>
                  <a:cxn ang="0">
                    <a:pos x="136" y="0"/>
                  </a:cxn>
                  <a:cxn ang="0">
                    <a:pos x="122" y="0"/>
                  </a:cxn>
                  <a:cxn ang="0">
                    <a:pos x="117" y="2"/>
                  </a:cxn>
                  <a:cxn ang="0">
                    <a:pos x="93" y="2"/>
                  </a:cxn>
                  <a:cxn ang="0">
                    <a:pos x="88" y="4"/>
                  </a:cxn>
                  <a:cxn ang="0">
                    <a:pos x="76" y="4"/>
                  </a:cxn>
                  <a:cxn ang="0">
                    <a:pos x="72" y="7"/>
                  </a:cxn>
                  <a:cxn ang="0">
                    <a:pos x="60" y="7"/>
                  </a:cxn>
                  <a:cxn ang="0">
                    <a:pos x="55" y="9"/>
                  </a:cxn>
                  <a:cxn ang="0">
                    <a:pos x="47" y="9"/>
                  </a:cxn>
                  <a:cxn ang="0">
                    <a:pos x="43" y="11"/>
                  </a:cxn>
                  <a:cxn ang="0">
                    <a:pos x="35" y="11"/>
                  </a:cxn>
                  <a:cxn ang="0">
                    <a:pos x="31" y="14"/>
                  </a:cxn>
                  <a:cxn ang="0">
                    <a:pos x="28" y="14"/>
                  </a:cxn>
                  <a:cxn ang="0">
                    <a:pos x="24" y="16"/>
                  </a:cxn>
                  <a:cxn ang="0">
                    <a:pos x="16" y="16"/>
                  </a:cxn>
                  <a:cxn ang="0">
                    <a:pos x="12" y="19"/>
                  </a:cxn>
                  <a:cxn ang="0">
                    <a:pos x="7" y="19"/>
                  </a:cxn>
                  <a:cxn ang="0">
                    <a:pos x="4" y="40"/>
                  </a:cxn>
                  <a:cxn ang="0">
                    <a:pos x="2" y="60"/>
                  </a:cxn>
                  <a:cxn ang="0">
                    <a:pos x="2" y="79"/>
                  </a:cxn>
                  <a:cxn ang="0">
                    <a:pos x="0" y="98"/>
                  </a:cxn>
                  <a:cxn ang="0">
                    <a:pos x="0" y="117"/>
                  </a:cxn>
                  <a:cxn ang="0">
                    <a:pos x="2" y="136"/>
                  </a:cxn>
                </a:cxnLst>
                <a:rect l="0" t="0" r="r" b="b"/>
                <a:pathLst>
                  <a:path w="137" h="183">
                    <a:moveTo>
                      <a:pt x="2" y="136"/>
                    </a:moveTo>
                    <a:lnTo>
                      <a:pt x="4" y="153"/>
                    </a:lnTo>
                    <a:lnTo>
                      <a:pt x="7" y="175"/>
                    </a:lnTo>
                    <a:lnTo>
                      <a:pt x="12" y="175"/>
                    </a:lnTo>
                    <a:lnTo>
                      <a:pt x="16" y="177"/>
                    </a:lnTo>
                    <a:lnTo>
                      <a:pt x="24" y="177"/>
                    </a:lnTo>
                    <a:lnTo>
                      <a:pt x="28" y="180"/>
                    </a:lnTo>
                    <a:lnTo>
                      <a:pt x="45" y="180"/>
                    </a:lnTo>
                    <a:lnTo>
                      <a:pt x="47" y="182"/>
                    </a:lnTo>
                    <a:lnTo>
                      <a:pt x="107" y="182"/>
                    </a:lnTo>
                    <a:lnTo>
                      <a:pt x="110" y="180"/>
                    </a:lnTo>
                    <a:lnTo>
                      <a:pt x="124" y="180"/>
                    </a:lnTo>
                    <a:lnTo>
                      <a:pt x="129" y="177"/>
                    </a:lnTo>
                    <a:lnTo>
                      <a:pt x="134" y="177"/>
                    </a:lnTo>
                    <a:lnTo>
                      <a:pt x="134" y="88"/>
                    </a:lnTo>
                    <a:lnTo>
                      <a:pt x="136" y="45"/>
                    </a:lnTo>
                    <a:lnTo>
                      <a:pt x="136" y="0"/>
                    </a:lnTo>
                    <a:lnTo>
                      <a:pt x="122" y="0"/>
                    </a:lnTo>
                    <a:lnTo>
                      <a:pt x="117" y="2"/>
                    </a:lnTo>
                    <a:lnTo>
                      <a:pt x="93" y="2"/>
                    </a:lnTo>
                    <a:lnTo>
                      <a:pt x="88" y="4"/>
                    </a:lnTo>
                    <a:lnTo>
                      <a:pt x="76" y="4"/>
                    </a:lnTo>
                    <a:lnTo>
                      <a:pt x="72" y="7"/>
                    </a:lnTo>
                    <a:lnTo>
                      <a:pt x="60" y="7"/>
                    </a:lnTo>
                    <a:lnTo>
                      <a:pt x="55" y="9"/>
                    </a:lnTo>
                    <a:lnTo>
                      <a:pt x="47" y="9"/>
                    </a:lnTo>
                    <a:lnTo>
                      <a:pt x="43" y="11"/>
                    </a:lnTo>
                    <a:lnTo>
                      <a:pt x="35" y="11"/>
                    </a:lnTo>
                    <a:lnTo>
                      <a:pt x="31" y="14"/>
                    </a:lnTo>
                    <a:lnTo>
                      <a:pt x="28" y="14"/>
                    </a:lnTo>
                    <a:lnTo>
                      <a:pt x="24" y="16"/>
                    </a:lnTo>
                    <a:lnTo>
                      <a:pt x="16" y="16"/>
                    </a:lnTo>
                    <a:lnTo>
                      <a:pt x="12" y="19"/>
                    </a:lnTo>
                    <a:lnTo>
                      <a:pt x="7" y="19"/>
                    </a:lnTo>
                    <a:lnTo>
                      <a:pt x="4" y="40"/>
                    </a:lnTo>
                    <a:lnTo>
                      <a:pt x="2" y="60"/>
                    </a:lnTo>
                    <a:lnTo>
                      <a:pt x="2" y="79"/>
                    </a:lnTo>
                    <a:lnTo>
                      <a:pt x="0" y="98"/>
                    </a:lnTo>
                    <a:lnTo>
                      <a:pt x="0" y="117"/>
                    </a:lnTo>
                    <a:lnTo>
                      <a:pt x="2" y="13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6" name="Freeform 6392"/>
              <p:cNvSpPr>
                <a:spLocks/>
              </p:cNvSpPr>
              <p:nvPr/>
            </p:nvSpPr>
            <p:spPr bwMode="auto">
              <a:xfrm>
                <a:off x="10324" y="8709"/>
                <a:ext cx="135" cy="175"/>
              </a:xfrm>
              <a:custGeom>
                <a:avLst/>
                <a:gdLst/>
                <a:ahLst/>
                <a:cxnLst>
                  <a:cxn ang="0">
                    <a:pos x="4" y="40"/>
                  </a:cxn>
                  <a:cxn ang="0">
                    <a:pos x="2" y="57"/>
                  </a:cxn>
                  <a:cxn ang="0">
                    <a:pos x="2" y="76"/>
                  </a:cxn>
                  <a:cxn ang="0">
                    <a:pos x="0" y="95"/>
                  </a:cxn>
                  <a:cxn ang="0">
                    <a:pos x="2" y="112"/>
                  </a:cxn>
                  <a:cxn ang="0">
                    <a:pos x="2" y="131"/>
                  </a:cxn>
                  <a:cxn ang="0">
                    <a:pos x="4" y="148"/>
                  </a:cxn>
                  <a:cxn ang="0">
                    <a:pos x="7" y="167"/>
                  </a:cxn>
                  <a:cxn ang="0">
                    <a:pos x="12" y="170"/>
                  </a:cxn>
                  <a:cxn ang="0">
                    <a:pos x="19" y="172"/>
                  </a:cxn>
                  <a:cxn ang="0">
                    <a:pos x="26" y="172"/>
                  </a:cxn>
                  <a:cxn ang="0">
                    <a:pos x="35" y="175"/>
                  </a:cxn>
                  <a:cxn ang="0">
                    <a:pos x="105" y="175"/>
                  </a:cxn>
                  <a:cxn ang="0">
                    <a:pos x="112" y="172"/>
                  </a:cxn>
                  <a:cxn ang="0">
                    <a:pos x="127" y="172"/>
                  </a:cxn>
                  <a:cxn ang="0">
                    <a:pos x="132" y="170"/>
                  </a:cxn>
                  <a:cxn ang="0">
                    <a:pos x="129" y="127"/>
                  </a:cxn>
                  <a:cxn ang="0">
                    <a:pos x="132" y="86"/>
                  </a:cxn>
                  <a:cxn ang="0">
                    <a:pos x="132" y="43"/>
                  </a:cxn>
                  <a:cxn ang="0">
                    <a:pos x="134" y="0"/>
                  </a:cxn>
                  <a:cxn ang="0">
                    <a:pos x="122" y="0"/>
                  </a:cxn>
                  <a:cxn ang="0">
                    <a:pos x="117" y="2"/>
                  </a:cxn>
                  <a:cxn ang="0">
                    <a:pos x="93" y="2"/>
                  </a:cxn>
                  <a:cxn ang="0">
                    <a:pos x="91" y="4"/>
                  </a:cxn>
                  <a:cxn ang="0">
                    <a:pos x="79" y="4"/>
                  </a:cxn>
                  <a:cxn ang="0">
                    <a:pos x="74" y="7"/>
                  </a:cxn>
                  <a:cxn ang="0">
                    <a:pos x="62" y="7"/>
                  </a:cxn>
                  <a:cxn ang="0">
                    <a:pos x="60" y="9"/>
                  </a:cxn>
                  <a:cxn ang="0">
                    <a:pos x="50" y="9"/>
                  </a:cxn>
                  <a:cxn ang="0">
                    <a:pos x="47" y="11"/>
                  </a:cxn>
                  <a:cxn ang="0">
                    <a:pos x="38" y="11"/>
                  </a:cxn>
                  <a:cxn ang="0">
                    <a:pos x="35" y="14"/>
                  </a:cxn>
                  <a:cxn ang="0">
                    <a:pos x="26" y="14"/>
                  </a:cxn>
                  <a:cxn ang="0">
                    <a:pos x="24" y="16"/>
                  </a:cxn>
                  <a:cxn ang="0">
                    <a:pos x="19" y="16"/>
                  </a:cxn>
                  <a:cxn ang="0">
                    <a:pos x="16" y="19"/>
                  </a:cxn>
                  <a:cxn ang="0">
                    <a:pos x="7" y="19"/>
                  </a:cxn>
                  <a:cxn ang="0">
                    <a:pos x="4" y="40"/>
                  </a:cxn>
                </a:cxnLst>
                <a:rect l="0" t="0" r="r" b="b"/>
                <a:pathLst>
                  <a:path w="135" h="175">
                    <a:moveTo>
                      <a:pt x="4" y="40"/>
                    </a:moveTo>
                    <a:lnTo>
                      <a:pt x="2" y="57"/>
                    </a:lnTo>
                    <a:lnTo>
                      <a:pt x="2" y="76"/>
                    </a:lnTo>
                    <a:lnTo>
                      <a:pt x="0" y="95"/>
                    </a:lnTo>
                    <a:lnTo>
                      <a:pt x="2" y="112"/>
                    </a:lnTo>
                    <a:lnTo>
                      <a:pt x="2" y="131"/>
                    </a:lnTo>
                    <a:lnTo>
                      <a:pt x="4" y="148"/>
                    </a:lnTo>
                    <a:lnTo>
                      <a:pt x="7" y="167"/>
                    </a:lnTo>
                    <a:lnTo>
                      <a:pt x="12" y="170"/>
                    </a:lnTo>
                    <a:lnTo>
                      <a:pt x="19" y="172"/>
                    </a:lnTo>
                    <a:lnTo>
                      <a:pt x="26" y="172"/>
                    </a:lnTo>
                    <a:lnTo>
                      <a:pt x="35" y="175"/>
                    </a:lnTo>
                    <a:lnTo>
                      <a:pt x="105" y="175"/>
                    </a:lnTo>
                    <a:lnTo>
                      <a:pt x="112" y="172"/>
                    </a:lnTo>
                    <a:lnTo>
                      <a:pt x="127" y="172"/>
                    </a:lnTo>
                    <a:lnTo>
                      <a:pt x="132" y="170"/>
                    </a:lnTo>
                    <a:lnTo>
                      <a:pt x="129" y="127"/>
                    </a:lnTo>
                    <a:lnTo>
                      <a:pt x="132" y="86"/>
                    </a:lnTo>
                    <a:lnTo>
                      <a:pt x="132" y="43"/>
                    </a:lnTo>
                    <a:lnTo>
                      <a:pt x="134" y="0"/>
                    </a:lnTo>
                    <a:lnTo>
                      <a:pt x="122" y="0"/>
                    </a:lnTo>
                    <a:lnTo>
                      <a:pt x="117" y="2"/>
                    </a:lnTo>
                    <a:lnTo>
                      <a:pt x="93" y="2"/>
                    </a:lnTo>
                    <a:lnTo>
                      <a:pt x="91" y="4"/>
                    </a:lnTo>
                    <a:lnTo>
                      <a:pt x="79" y="4"/>
                    </a:lnTo>
                    <a:lnTo>
                      <a:pt x="74" y="7"/>
                    </a:lnTo>
                    <a:lnTo>
                      <a:pt x="62" y="7"/>
                    </a:lnTo>
                    <a:lnTo>
                      <a:pt x="60" y="9"/>
                    </a:lnTo>
                    <a:lnTo>
                      <a:pt x="50" y="9"/>
                    </a:lnTo>
                    <a:lnTo>
                      <a:pt x="47" y="11"/>
                    </a:lnTo>
                    <a:lnTo>
                      <a:pt x="38" y="11"/>
                    </a:lnTo>
                    <a:lnTo>
                      <a:pt x="35" y="14"/>
                    </a:lnTo>
                    <a:lnTo>
                      <a:pt x="26" y="14"/>
                    </a:lnTo>
                    <a:lnTo>
                      <a:pt x="24" y="16"/>
                    </a:lnTo>
                    <a:lnTo>
                      <a:pt x="19" y="16"/>
                    </a:lnTo>
                    <a:lnTo>
                      <a:pt x="16" y="19"/>
                    </a:lnTo>
                    <a:lnTo>
                      <a:pt x="7" y="19"/>
                    </a:lnTo>
                    <a:lnTo>
                      <a:pt x="4" y="40"/>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7" name="Freeform 6393"/>
              <p:cNvSpPr>
                <a:spLocks/>
              </p:cNvSpPr>
              <p:nvPr/>
            </p:nvSpPr>
            <p:spPr bwMode="auto">
              <a:xfrm>
                <a:off x="10327" y="8709"/>
                <a:ext cx="129" cy="171"/>
              </a:xfrm>
              <a:custGeom>
                <a:avLst/>
                <a:gdLst/>
                <a:ahLst/>
                <a:cxnLst>
                  <a:cxn ang="0">
                    <a:pos x="2" y="143"/>
                  </a:cxn>
                  <a:cxn ang="0">
                    <a:pos x="4" y="163"/>
                  </a:cxn>
                  <a:cxn ang="0">
                    <a:pos x="9" y="165"/>
                  </a:cxn>
                  <a:cxn ang="0">
                    <a:pos x="16" y="165"/>
                  </a:cxn>
                  <a:cxn ang="0">
                    <a:pos x="23" y="167"/>
                  </a:cxn>
                  <a:cxn ang="0">
                    <a:pos x="40" y="167"/>
                  </a:cxn>
                  <a:cxn ang="0">
                    <a:pos x="47" y="170"/>
                  </a:cxn>
                  <a:cxn ang="0">
                    <a:pos x="83" y="170"/>
                  </a:cxn>
                  <a:cxn ang="0">
                    <a:pos x="91" y="167"/>
                  </a:cxn>
                  <a:cxn ang="0">
                    <a:pos x="107" y="167"/>
                  </a:cxn>
                  <a:cxn ang="0">
                    <a:pos x="115" y="165"/>
                  </a:cxn>
                  <a:cxn ang="0">
                    <a:pos x="120" y="165"/>
                  </a:cxn>
                  <a:cxn ang="0">
                    <a:pos x="124" y="163"/>
                  </a:cxn>
                  <a:cxn ang="0">
                    <a:pos x="124" y="81"/>
                  </a:cxn>
                  <a:cxn ang="0">
                    <a:pos x="129" y="0"/>
                  </a:cxn>
                  <a:cxn ang="0">
                    <a:pos x="122" y="2"/>
                  </a:cxn>
                  <a:cxn ang="0">
                    <a:pos x="98" y="2"/>
                  </a:cxn>
                  <a:cxn ang="0">
                    <a:pos x="91" y="4"/>
                  </a:cxn>
                  <a:cxn ang="0">
                    <a:pos x="74" y="4"/>
                  </a:cxn>
                  <a:cxn ang="0">
                    <a:pos x="67" y="7"/>
                  </a:cxn>
                  <a:cxn ang="0">
                    <a:pos x="60" y="7"/>
                  </a:cxn>
                  <a:cxn ang="0">
                    <a:pos x="50" y="9"/>
                  </a:cxn>
                  <a:cxn ang="0">
                    <a:pos x="43" y="11"/>
                  </a:cxn>
                  <a:cxn ang="0">
                    <a:pos x="35" y="11"/>
                  </a:cxn>
                  <a:cxn ang="0">
                    <a:pos x="14" y="19"/>
                  </a:cxn>
                  <a:cxn ang="0">
                    <a:pos x="4" y="19"/>
                  </a:cxn>
                  <a:cxn ang="0">
                    <a:pos x="0" y="57"/>
                  </a:cxn>
                  <a:cxn ang="0">
                    <a:pos x="0" y="127"/>
                  </a:cxn>
                  <a:cxn ang="0">
                    <a:pos x="2" y="143"/>
                  </a:cxn>
                </a:cxnLst>
                <a:rect l="0" t="0" r="r" b="b"/>
                <a:pathLst>
                  <a:path w="129" h="171">
                    <a:moveTo>
                      <a:pt x="2" y="143"/>
                    </a:moveTo>
                    <a:lnTo>
                      <a:pt x="4" y="163"/>
                    </a:lnTo>
                    <a:lnTo>
                      <a:pt x="9" y="165"/>
                    </a:lnTo>
                    <a:lnTo>
                      <a:pt x="16" y="165"/>
                    </a:lnTo>
                    <a:lnTo>
                      <a:pt x="23" y="167"/>
                    </a:lnTo>
                    <a:lnTo>
                      <a:pt x="40" y="167"/>
                    </a:lnTo>
                    <a:lnTo>
                      <a:pt x="47" y="170"/>
                    </a:lnTo>
                    <a:lnTo>
                      <a:pt x="83" y="170"/>
                    </a:lnTo>
                    <a:lnTo>
                      <a:pt x="91" y="167"/>
                    </a:lnTo>
                    <a:lnTo>
                      <a:pt x="107" y="167"/>
                    </a:lnTo>
                    <a:lnTo>
                      <a:pt x="115" y="165"/>
                    </a:lnTo>
                    <a:lnTo>
                      <a:pt x="120" y="165"/>
                    </a:lnTo>
                    <a:lnTo>
                      <a:pt x="124" y="163"/>
                    </a:lnTo>
                    <a:lnTo>
                      <a:pt x="124" y="81"/>
                    </a:lnTo>
                    <a:lnTo>
                      <a:pt x="129" y="0"/>
                    </a:lnTo>
                    <a:lnTo>
                      <a:pt x="122" y="2"/>
                    </a:lnTo>
                    <a:lnTo>
                      <a:pt x="98" y="2"/>
                    </a:lnTo>
                    <a:lnTo>
                      <a:pt x="91" y="4"/>
                    </a:lnTo>
                    <a:lnTo>
                      <a:pt x="74" y="4"/>
                    </a:lnTo>
                    <a:lnTo>
                      <a:pt x="67" y="7"/>
                    </a:lnTo>
                    <a:lnTo>
                      <a:pt x="60" y="7"/>
                    </a:lnTo>
                    <a:lnTo>
                      <a:pt x="50" y="9"/>
                    </a:lnTo>
                    <a:lnTo>
                      <a:pt x="43" y="11"/>
                    </a:lnTo>
                    <a:lnTo>
                      <a:pt x="35" y="11"/>
                    </a:lnTo>
                    <a:lnTo>
                      <a:pt x="14" y="19"/>
                    </a:lnTo>
                    <a:lnTo>
                      <a:pt x="4" y="19"/>
                    </a:lnTo>
                    <a:lnTo>
                      <a:pt x="0" y="57"/>
                    </a:lnTo>
                    <a:lnTo>
                      <a:pt x="0" y="127"/>
                    </a:lnTo>
                    <a:lnTo>
                      <a:pt x="2" y="143"/>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8" name="Freeform 6394"/>
              <p:cNvSpPr>
                <a:spLocks/>
              </p:cNvSpPr>
              <p:nvPr/>
            </p:nvSpPr>
            <p:spPr bwMode="auto">
              <a:xfrm>
                <a:off x="10327" y="8712"/>
                <a:ext cx="127" cy="160"/>
              </a:xfrm>
              <a:custGeom>
                <a:avLst/>
                <a:gdLst/>
                <a:ahLst/>
                <a:cxnLst>
                  <a:cxn ang="0">
                    <a:pos x="2" y="139"/>
                  </a:cxn>
                  <a:cxn ang="0">
                    <a:pos x="4" y="155"/>
                  </a:cxn>
                  <a:cxn ang="0">
                    <a:pos x="9" y="155"/>
                  </a:cxn>
                  <a:cxn ang="0">
                    <a:pos x="16" y="158"/>
                  </a:cxn>
                  <a:cxn ang="0">
                    <a:pos x="23" y="158"/>
                  </a:cxn>
                  <a:cxn ang="0">
                    <a:pos x="31" y="160"/>
                  </a:cxn>
                  <a:cxn ang="0">
                    <a:pos x="88" y="160"/>
                  </a:cxn>
                  <a:cxn ang="0">
                    <a:pos x="95" y="158"/>
                  </a:cxn>
                  <a:cxn ang="0">
                    <a:pos x="105" y="158"/>
                  </a:cxn>
                  <a:cxn ang="0">
                    <a:pos x="110" y="155"/>
                  </a:cxn>
                  <a:cxn ang="0">
                    <a:pos x="117" y="155"/>
                  </a:cxn>
                  <a:cxn ang="0">
                    <a:pos x="122" y="153"/>
                  </a:cxn>
                  <a:cxn ang="0">
                    <a:pos x="122" y="76"/>
                  </a:cxn>
                  <a:cxn ang="0">
                    <a:pos x="127" y="0"/>
                  </a:cxn>
                  <a:cxn ang="0">
                    <a:pos x="95" y="0"/>
                  </a:cxn>
                  <a:cxn ang="0">
                    <a:pos x="88" y="2"/>
                  </a:cxn>
                  <a:cxn ang="0">
                    <a:pos x="81" y="2"/>
                  </a:cxn>
                  <a:cxn ang="0">
                    <a:pos x="74" y="4"/>
                  </a:cxn>
                  <a:cxn ang="0">
                    <a:pos x="64" y="4"/>
                  </a:cxn>
                  <a:cxn ang="0">
                    <a:pos x="57" y="7"/>
                  </a:cxn>
                  <a:cxn ang="0">
                    <a:pos x="50" y="7"/>
                  </a:cxn>
                  <a:cxn ang="0">
                    <a:pos x="43" y="9"/>
                  </a:cxn>
                  <a:cxn ang="0">
                    <a:pos x="35" y="9"/>
                  </a:cxn>
                  <a:cxn ang="0">
                    <a:pos x="14" y="16"/>
                  </a:cxn>
                  <a:cxn ang="0">
                    <a:pos x="4" y="19"/>
                  </a:cxn>
                  <a:cxn ang="0">
                    <a:pos x="2" y="35"/>
                  </a:cxn>
                  <a:cxn ang="0">
                    <a:pos x="2" y="52"/>
                  </a:cxn>
                  <a:cxn ang="0">
                    <a:pos x="0" y="69"/>
                  </a:cxn>
                  <a:cxn ang="0">
                    <a:pos x="0" y="120"/>
                  </a:cxn>
                  <a:cxn ang="0">
                    <a:pos x="2" y="139"/>
                  </a:cxn>
                </a:cxnLst>
                <a:rect l="0" t="0" r="r" b="b"/>
                <a:pathLst>
                  <a:path w="127" h="160">
                    <a:moveTo>
                      <a:pt x="2" y="139"/>
                    </a:moveTo>
                    <a:lnTo>
                      <a:pt x="4" y="155"/>
                    </a:lnTo>
                    <a:lnTo>
                      <a:pt x="9" y="155"/>
                    </a:lnTo>
                    <a:lnTo>
                      <a:pt x="16" y="158"/>
                    </a:lnTo>
                    <a:lnTo>
                      <a:pt x="23" y="158"/>
                    </a:lnTo>
                    <a:lnTo>
                      <a:pt x="31" y="160"/>
                    </a:lnTo>
                    <a:lnTo>
                      <a:pt x="88" y="160"/>
                    </a:lnTo>
                    <a:lnTo>
                      <a:pt x="95" y="158"/>
                    </a:lnTo>
                    <a:lnTo>
                      <a:pt x="105" y="158"/>
                    </a:lnTo>
                    <a:lnTo>
                      <a:pt x="110" y="155"/>
                    </a:lnTo>
                    <a:lnTo>
                      <a:pt x="117" y="155"/>
                    </a:lnTo>
                    <a:lnTo>
                      <a:pt x="122" y="153"/>
                    </a:lnTo>
                    <a:lnTo>
                      <a:pt x="122" y="76"/>
                    </a:lnTo>
                    <a:lnTo>
                      <a:pt x="127" y="0"/>
                    </a:lnTo>
                    <a:lnTo>
                      <a:pt x="95" y="0"/>
                    </a:lnTo>
                    <a:lnTo>
                      <a:pt x="88" y="2"/>
                    </a:lnTo>
                    <a:lnTo>
                      <a:pt x="81" y="2"/>
                    </a:lnTo>
                    <a:lnTo>
                      <a:pt x="74" y="4"/>
                    </a:lnTo>
                    <a:lnTo>
                      <a:pt x="64" y="4"/>
                    </a:lnTo>
                    <a:lnTo>
                      <a:pt x="57" y="7"/>
                    </a:lnTo>
                    <a:lnTo>
                      <a:pt x="50" y="7"/>
                    </a:lnTo>
                    <a:lnTo>
                      <a:pt x="43" y="9"/>
                    </a:lnTo>
                    <a:lnTo>
                      <a:pt x="35" y="9"/>
                    </a:lnTo>
                    <a:lnTo>
                      <a:pt x="14" y="16"/>
                    </a:lnTo>
                    <a:lnTo>
                      <a:pt x="4" y="19"/>
                    </a:lnTo>
                    <a:lnTo>
                      <a:pt x="2" y="35"/>
                    </a:lnTo>
                    <a:lnTo>
                      <a:pt x="2" y="52"/>
                    </a:lnTo>
                    <a:lnTo>
                      <a:pt x="0" y="69"/>
                    </a:lnTo>
                    <a:lnTo>
                      <a:pt x="0" y="120"/>
                    </a:lnTo>
                    <a:lnTo>
                      <a:pt x="2" y="139"/>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9" name="Freeform 6395"/>
              <p:cNvSpPr>
                <a:spLocks/>
              </p:cNvSpPr>
              <p:nvPr/>
            </p:nvSpPr>
            <p:spPr bwMode="auto">
              <a:xfrm>
                <a:off x="10327" y="8712"/>
                <a:ext cx="122" cy="156"/>
              </a:xfrm>
              <a:custGeom>
                <a:avLst/>
                <a:gdLst/>
                <a:ahLst/>
                <a:cxnLst>
                  <a:cxn ang="0">
                    <a:pos x="0" y="69"/>
                  </a:cxn>
                  <a:cxn ang="0">
                    <a:pos x="0" y="117"/>
                  </a:cxn>
                  <a:cxn ang="0">
                    <a:pos x="2" y="131"/>
                  </a:cxn>
                  <a:cxn ang="0">
                    <a:pos x="4" y="148"/>
                  </a:cxn>
                  <a:cxn ang="0">
                    <a:pos x="9" y="151"/>
                  </a:cxn>
                  <a:cxn ang="0">
                    <a:pos x="16" y="153"/>
                  </a:cxn>
                  <a:cxn ang="0">
                    <a:pos x="31" y="153"/>
                  </a:cxn>
                  <a:cxn ang="0">
                    <a:pos x="38" y="155"/>
                  </a:cxn>
                  <a:cxn ang="0">
                    <a:pos x="62" y="155"/>
                  </a:cxn>
                  <a:cxn ang="0">
                    <a:pos x="72" y="153"/>
                  </a:cxn>
                  <a:cxn ang="0">
                    <a:pos x="86" y="153"/>
                  </a:cxn>
                  <a:cxn ang="0">
                    <a:pos x="93" y="151"/>
                  </a:cxn>
                  <a:cxn ang="0">
                    <a:pos x="107" y="151"/>
                  </a:cxn>
                  <a:cxn ang="0">
                    <a:pos x="115" y="148"/>
                  </a:cxn>
                  <a:cxn ang="0">
                    <a:pos x="120" y="148"/>
                  </a:cxn>
                  <a:cxn ang="0">
                    <a:pos x="117" y="110"/>
                  </a:cxn>
                  <a:cxn ang="0">
                    <a:pos x="120" y="74"/>
                  </a:cxn>
                  <a:cxn ang="0">
                    <a:pos x="120" y="35"/>
                  </a:cxn>
                  <a:cxn ang="0">
                    <a:pos x="122" y="0"/>
                  </a:cxn>
                  <a:cxn ang="0">
                    <a:pos x="100" y="0"/>
                  </a:cxn>
                  <a:cxn ang="0">
                    <a:pos x="93" y="2"/>
                  </a:cxn>
                  <a:cxn ang="0">
                    <a:pos x="79" y="2"/>
                  </a:cxn>
                  <a:cxn ang="0">
                    <a:pos x="72" y="4"/>
                  </a:cxn>
                  <a:cxn ang="0">
                    <a:pos x="64" y="4"/>
                  </a:cxn>
                  <a:cxn ang="0">
                    <a:pos x="57" y="7"/>
                  </a:cxn>
                  <a:cxn ang="0">
                    <a:pos x="47" y="7"/>
                  </a:cxn>
                  <a:cxn ang="0">
                    <a:pos x="40" y="9"/>
                  </a:cxn>
                  <a:cxn ang="0">
                    <a:pos x="33" y="11"/>
                  </a:cxn>
                  <a:cxn ang="0">
                    <a:pos x="26" y="11"/>
                  </a:cxn>
                  <a:cxn ang="0">
                    <a:pos x="12" y="16"/>
                  </a:cxn>
                  <a:cxn ang="0">
                    <a:pos x="7" y="19"/>
                  </a:cxn>
                  <a:cxn ang="0">
                    <a:pos x="0" y="69"/>
                  </a:cxn>
                </a:cxnLst>
                <a:rect l="0" t="0" r="r" b="b"/>
                <a:pathLst>
                  <a:path w="122" h="156">
                    <a:moveTo>
                      <a:pt x="0" y="69"/>
                    </a:moveTo>
                    <a:lnTo>
                      <a:pt x="0" y="117"/>
                    </a:lnTo>
                    <a:lnTo>
                      <a:pt x="2" y="131"/>
                    </a:lnTo>
                    <a:lnTo>
                      <a:pt x="4" y="148"/>
                    </a:lnTo>
                    <a:lnTo>
                      <a:pt x="9" y="151"/>
                    </a:lnTo>
                    <a:lnTo>
                      <a:pt x="16" y="153"/>
                    </a:lnTo>
                    <a:lnTo>
                      <a:pt x="31" y="153"/>
                    </a:lnTo>
                    <a:lnTo>
                      <a:pt x="38" y="155"/>
                    </a:lnTo>
                    <a:lnTo>
                      <a:pt x="62" y="155"/>
                    </a:lnTo>
                    <a:lnTo>
                      <a:pt x="72" y="153"/>
                    </a:lnTo>
                    <a:lnTo>
                      <a:pt x="86" y="153"/>
                    </a:lnTo>
                    <a:lnTo>
                      <a:pt x="93" y="151"/>
                    </a:lnTo>
                    <a:lnTo>
                      <a:pt x="107" y="151"/>
                    </a:lnTo>
                    <a:lnTo>
                      <a:pt x="115" y="148"/>
                    </a:lnTo>
                    <a:lnTo>
                      <a:pt x="120" y="148"/>
                    </a:lnTo>
                    <a:lnTo>
                      <a:pt x="117" y="110"/>
                    </a:lnTo>
                    <a:lnTo>
                      <a:pt x="120" y="74"/>
                    </a:lnTo>
                    <a:lnTo>
                      <a:pt x="120" y="35"/>
                    </a:lnTo>
                    <a:lnTo>
                      <a:pt x="122" y="0"/>
                    </a:lnTo>
                    <a:lnTo>
                      <a:pt x="100" y="0"/>
                    </a:lnTo>
                    <a:lnTo>
                      <a:pt x="93" y="2"/>
                    </a:lnTo>
                    <a:lnTo>
                      <a:pt x="79" y="2"/>
                    </a:lnTo>
                    <a:lnTo>
                      <a:pt x="72" y="4"/>
                    </a:lnTo>
                    <a:lnTo>
                      <a:pt x="64" y="4"/>
                    </a:lnTo>
                    <a:lnTo>
                      <a:pt x="57" y="7"/>
                    </a:lnTo>
                    <a:lnTo>
                      <a:pt x="47" y="7"/>
                    </a:lnTo>
                    <a:lnTo>
                      <a:pt x="40" y="9"/>
                    </a:lnTo>
                    <a:lnTo>
                      <a:pt x="33" y="11"/>
                    </a:lnTo>
                    <a:lnTo>
                      <a:pt x="26" y="11"/>
                    </a:lnTo>
                    <a:lnTo>
                      <a:pt x="12" y="16"/>
                    </a:lnTo>
                    <a:lnTo>
                      <a:pt x="7" y="19"/>
                    </a:lnTo>
                    <a:lnTo>
                      <a:pt x="0" y="69"/>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0" name="Freeform 6396"/>
              <p:cNvSpPr>
                <a:spLocks/>
              </p:cNvSpPr>
              <p:nvPr/>
            </p:nvSpPr>
            <p:spPr bwMode="auto">
              <a:xfrm>
                <a:off x="10327" y="8712"/>
                <a:ext cx="120" cy="148"/>
              </a:xfrm>
              <a:custGeom>
                <a:avLst/>
                <a:gdLst/>
                <a:ahLst/>
                <a:cxnLst>
                  <a:cxn ang="0">
                    <a:pos x="12" y="16"/>
                  </a:cxn>
                  <a:cxn ang="0">
                    <a:pos x="7" y="19"/>
                  </a:cxn>
                  <a:cxn ang="0">
                    <a:pos x="4" y="35"/>
                  </a:cxn>
                  <a:cxn ang="0">
                    <a:pos x="2" y="50"/>
                  </a:cxn>
                  <a:cxn ang="0">
                    <a:pos x="0" y="67"/>
                  </a:cxn>
                  <a:cxn ang="0">
                    <a:pos x="0" y="98"/>
                  </a:cxn>
                  <a:cxn ang="0">
                    <a:pos x="2" y="112"/>
                  </a:cxn>
                  <a:cxn ang="0">
                    <a:pos x="2" y="129"/>
                  </a:cxn>
                  <a:cxn ang="0">
                    <a:pos x="4" y="143"/>
                  </a:cxn>
                  <a:cxn ang="0">
                    <a:pos x="9" y="146"/>
                  </a:cxn>
                  <a:cxn ang="0">
                    <a:pos x="16" y="146"/>
                  </a:cxn>
                  <a:cxn ang="0">
                    <a:pos x="23" y="148"/>
                  </a:cxn>
                  <a:cxn ang="0">
                    <a:pos x="69" y="148"/>
                  </a:cxn>
                  <a:cxn ang="0">
                    <a:pos x="76" y="146"/>
                  </a:cxn>
                  <a:cxn ang="0">
                    <a:pos x="91" y="146"/>
                  </a:cxn>
                  <a:cxn ang="0">
                    <a:pos x="98" y="143"/>
                  </a:cxn>
                  <a:cxn ang="0">
                    <a:pos x="105" y="143"/>
                  </a:cxn>
                  <a:cxn ang="0">
                    <a:pos x="110" y="141"/>
                  </a:cxn>
                  <a:cxn ang="0">
                    <a:pos x="115" y="141"/>
                  </a:cxn>
                  <a:cxn ang="0">
                    <a:pos x="115" y="69"/>
                  </a:cxn>
                  <a:cxn ang="0">
                    <a:pos x="117" y="35"/>
                  </a:cxn>
                  <a:cxn ang="0">
                    <a:pos x="120" y="0"/>
                  </a:cxn>
                  <a:cxn ang="0">
                    <a:pos x="98" y="0"/>
                  </a:cxn>
                  <a:cxn ang="0">
                    <a:pos x="91" y="2"/>
                  </a:cxn>
                  <a:cxn ang="0">
                    <a:pos x="76" y="2"/>
                  </a:cxn>
                  <a:cxn ang="0">
                    <a:pos x="69" y="4"/>
                  </a:cxn>
                  <a:cxn ang="0">
                    <a:pos x="62" y="4"/>
                  </a:cxn>
                  <a:cxn ang="0">
                    <a:pos x="55" y="7"/>
                  </a:cxn>
                  <a:cxn ang="0">
                    <a:pos x="47" y="7"/>
                  </a:cxn>
                  <a:cxn ang="0">
                    <a:pos x="40" y="9"/>
                  </a:cxn>
                  <a:cxn ang="0">
                    <a:pos x="33" y="11"/>
                  </a:cxn>
                  <a:cxn ang="0">
                    <a:pos x="26" y="11"/>
                  </a:cxn>
                  <a:cxn ang="0">
                    <a:pos x="12" y="16"/>
                  </a:cxn>
                </a:cxnLst>
                <a:rect l="0" t="0" r="r" b="b"/>
                <a:pathLst>
                  <a:path w="120" h="148">
                    <a:moveTo>
                      <a:pt x="12" y="16"/>
                    </a:moveTo>
                    <a:lnTo>
                      <a:pt x="7" y="19"/>
                    </a:lnTo>
                    <a:lnTo>
                      <a:pt x="4" y="35"/>
                    </a:lnTo>
                    <a:lnTo>
                      <a:pt x="2" y="50"/>
                    </a:lnTo>
                    <a:lnTo>
                      <a:pt x="0" y="67"/>
                    </a:lnTo>
                    <a:lnTo>
                      <a:pt x="0" y="98"/>
                    </a:lnTo>
                    <a:lnTo>
                      <a:pt x="2" y="112"/>
                    </a:lnTo>
                    <a:lnTo>
                      <a:pt x="2" y="129"/>
                    </a:lnTo>
                    <a:lnTo>
                      <a:pt x="4" y="143"/>
                    </a:lnTo>
                    <a:lnTo>
                      <a:pt x="9" y="146"/>
                    </a:lnTo>
                    <a:lnTo>
                      <a:pt x="16" y="146"/>
                    </a:lnTo>
                    <a:lnTo>
                      <a:pt x="23" y="148"/>
                    </a:lnTo>
                    <a:lnTo>
                      <a:pt x="69" y="148"/>
                    </a:lnTo>
                    <a:lnTo>
                      <a:pt x="76" y="146"/>
                    </a:lnTo>
                    <a:lnTo>
                      <a:pt x="91" y="146"/>
                    </a:lnTo>
                    <a:lnTo>
                      <a:pt x="98" y="143"/>
                    </a:lnTo>
                    <a:lnTo>
                      <a:pt x="105" y="143"/>
                    </a:lnTo>
                    <a:lnTo>
                      <a:pt x="110" y="141"/>
                    </a:lnTo>
                    <a:lnTo>
                      <a:pt x="115" y="141"/>
                    </a:lnTo>
                    <a:lnTo>
                      <a:pt x="115" y="69"/>
                    </a:lnTo>
                    <a:lnTo>
                      <a:pt x="117" y="35"/>
                    </a:lnTo>
                    <a:lnTo>
                      <a:pt x="120" y="0"/>
                    </a:lnTo>
                    <a:lnTo>
                      <a:pt x="98" y="0"/>
                    </a:lnTo>
                    <a:lnTo>
                      <a:pt x="91" y="2"/>
                    </a:lnTo>
                    <a:lnTo>
                      <a:pt x="76" y="2"/>
                    </a:lnTo>
                    <a:lnTo>
                      <a:pt x="69" y="4"/>
                    </a:lnTo>
                    <a:lnTo>
                      <a:pt x="62" y="4"/>
                    </a:lnTo>
                    <a:lnTo>
                      <a:pt x="55" y="7"/>
                    </a:lnTo>
                    <a:lnTo>
                      <a:pt x="47" y="7"/>
                    </a:lnTo>
                    <a:lnTo>
                      <a:pt x="40" y="9"/>
                    </a:lnTo>
                    <a:lnTo>
                      <a:pt x="33" y="11"/>
                    </a:lnTo>
                    <a:lnTo>
                      <a:pt x="26" y="11"/>
                    </a:lnTo>
                    <a:lnTo>
                      <a:pt x="12" y="16"/>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1" name="Freeform 6397"/>
              <p:cNvSpPr>
                <a:spLocks/>
              </p:cNvSpPr>
              <p:nvPr/>
            </p:nvSpPr>
            <p:spPr bwMode="auto">
              <a:xfrm>
                <a:off x="10327" y="8712"/>
                <a:ext cx="117" cy="144"/>
              </a:xfrm>
              <a:custGeom>
                <a:avLst/>
                <a:gdLst/>
                <a:ahLst/>
                <a:cxnLst>
                  <a:cxn ang="0">
                    <a:pos x="7" y="19"/>
                  </a:cxn>
                  <a:cxn ang="0">
                    <a:pos x="4" y="33"/>
                  </a:cxn>
                  <a:cxn ang="0">
                    <a:pos x="2" y="50"/>
                  </a:cxn>
                  <a:cxn ang="0">
                    <a:pos x="2" y="64"/>
                  </a:cxn>
                  <a:cxn ang="0">
                    <a:pos x="0" y="79"/>
                  </a:cxn>
                  <a:cxn ang="0">
                    <a:pos x="0" y="93"/>
                  </a:cxn>
                  <a:cxn ang="0">
                    <a:pos x="2" y="107"/>
                  </a:cxn>
                  <a:cxn ang="0">
                    <a:pos x="2" y="124"/>
                  </a:cxn>
                  <a:cxn ang="0">
                    <a:pos x="4" y="139"/>
                  </a:cxn>
                  <a:cxn ang="0">
                    <a:pos x="12" y="139"/>
                  </a:cxn>
                  <a:cxn ang="0">
                    <a:pos x="16" y="141"/>
                  </a:cxn>
                  <a:cxn ang="0">
                    <a:pos x="28" y="141"/>
                  </a:cxn>
                  <a:cxn ang="0">
                    <a:pos x="35" y="143"/>
                  </a:cxn>
                  <a:cxn ang="0">
                    <a:pos x="45" y="143"/>
                  </a:cxn>
                  <a:cxn ang="0">
                    <a:pos x="52" y="141"/>
                  </a:cxn>
                  <a:cxn ang="0">
                    <a:pos x="74" y="141"/>
                  </a:cxn>
                  <a:cxn ang="0">
                    <a:pos x="81" y="139"/>
                  </a:cxn>
                  <a:cxn ang="0">
                    <a:pos x="95" y="139"/>
                  </a:cxn>
                  <a:cxn ang="0">
                    <a:pos x="103" y="136"/>
                  </a:cxn>
                  <a:cxn ang="0">
                    <a:pos x="107" y="134"/>
                  </a:cxn>
                  <a:cxn ang="0">
                    <a:pos x="112" y="134"/>
                  </a:cxn>
                  <a:cxn ang="0">
                    <a:pos x="112" y="67"/>
                  </a:cxn>
                  <a:cxn ang="0">
                    <a:pos x="117" y="0"/>
                  </a:cxn>
                  <a:cxn ang="0">
                    <a:pos x="103" y="0"/>
                  </a:cxn>
                  <a:cxn ang="0">
                    <a:pos x="95" y="2"/>
                  </a:cxn>
                  <a:cxn ang="0">
                    <a:pos x="81" y="2"/>
                  </a:cxn>
                  <a:cxn ang="0">
                    <a:pos x="74" y="4"/>
                  </a:cxn>
                  <a:cxn ang="0">
                    <a:pos x="67" y="4"/>
                  </a:cxn>
                  <a:cxn ang="0">
                    <a:pos x="60" y="7"/>
                  </a:cxn>
                  <a:cxn ang="0">
                    <a:pos x="52" y="7"/>
                  </a:cxn>
                  <a:cxn ang="0">
                    <a:pos x="47" y="9"/>
                  </a:cxn>
                  <a:cxn ang="0">
                    <a:pos x="40" y="9"/>
                  </a:cxn>
                  <a:cxn ang="0">
                    <a:pos x="33" y="11"/>
                  </a:cxn>
                  <a:cxn ang="0">
                    <a:pos x="26" y="14"/>
                  </a:cxn>
                  <a:cxn ang="0">
                    <a:pos x="19" y="14"/>
                  </a:cxn>
                  <a:cxn ang="0">
                    <a:pos x="12" y="16"/>
                  </a:cxn>
                  <a:cxn ang="0">
                    <a:pos x="7" y="19"/>
                  </a:cxn>
                </a:cxnLst>
                <a:rect l="0" t="0" r="r" b="b"/>
                <a:pathLst>
                  <a:path w="117" h="144">
                    <a:moveTo>
                      <a:pt x="7" y="19"/>
                    </a:moveTo>
                    <a:lnTo>
                      <a:pt x="4" y="33"/>
                    </a:lnTo>
                    <a:lnTo>
                      <a:pt x="2" y="50"/>
                    </a:lnTo>
                    <a:lnTo>
                      <a:pt x="2" y="64"/>
                    </a:lnTo>
                    <a:lnTo>
                      <a:pt x="0" y="79"/>
                    </a:lnTo>
                    <a:lnTo>
                      <a:pt x="0" y="93"/>
                    </a:lnTo>
                    <a:lnTo>
                      <a:pt x="2" y="107"/>
                    </a:lnTo>
                    <a:lnTo>
                      <a:pt x="2" y="124"/>
                    </a:lnTo>
                    <a:lnTo>
                      <a:pt x="4" y="139"/>
                    </a:lnTo>
                    <a:lnTo>
                      <a:pt x="12" y="139"/>
                    </a:lnTo>
                    <a:lnTo>
                      <a:pt x="16" y="141"/>
                    </a:lnTo>
                    <a:lnTo>
                      <a:pt x="28" y="141"/>
                    </a:lnTo>
                    <a:lnTo>
                      <a:pt x="35" y="143"/>
                    </a:lnTo>
                    <a:lnTo>
                      <a:pt x="45" y="143"/>
                    </a:lnTo>
                    <a:lnTo>
                      <a:pt x="52" y="141"/>
                    </a:lnTo>
                    <a:lnTo>
                      <a:pt x="74" y="141"/>
                    </a:lnTo>
                    <a:lnTo>
                      <a:pt x="81" y="139"/>
                    </a:lnTo>
                    <a:lnTo>
                      <a:pt x="95" y="139"/>
                    </a:lnTo>
                    <a:lnTo>
                      <a:pt x="103" y="136"/>
                    </a:lnTo>
                    <a:lnTo>
                      <a:pt x="107" y="134"/>
                    </a:lnTo>
                    <a:lnTo>
                      <a:pt x="112" y="134"/>
                    </a:lnTo>
                    <a:lnTo>
                      <a:pt x="112" y="67"/>
                    </a:lnTo>
                    <a:lnTo>
                      <a:pt x="117" y="0"/>
                    </a:lnTo>
                    <a:lnTo>
                      <a:pt x="103" y="0"/>
                    </a:lnTo>
                    <a:lnTo>
                      <a:pt x="95" y="2"/>
                    </a:lnTo>
                    <a:lnTo>
                      <a:pt x="81" y="2"/>
                    </a:lnTo>
                    <a:lnTo>
                      <a:pt x="74" y="4"/>
                    </a:lnTo>
                    <a:lnTo>
                      <a:pt x="67" y="4"/>
                    </a:lnTo>
                    <a:lnTo>
                      <a:pt x="60" y="7"/>
                    </a:lnTo>
                    <a:lnTo>
                      <a:pt x="52" y="7"/>
                    </a:lnTo>
                    <a:lnTo>
                      <a:pt x="47" y="9"/>
                    </a:lnTo>
                    <a:lnTo>
                      <a:pt x="40" y="9"/>
                    </a:lnTo>
                    <a:lnTo>
                      <a:pt x="33" y="11"/>
                    </a:lnTo>
                    <a:lnTo>
                      <a:pt x="26" y="14"/>
                    </a:lnTo>
                    <a:lnTo>
                      <a:pt x="19" y="14"/>
                    </a:lnTo>
                    <a:lnTo>
                      <a:pt x="12" y="16"/>
                    </a:lnTo>
                    <a:lnTo>
                      <a:pt x="7" y="19"/>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2" name="Freeform 6398"/>
              <p:cNvSpPr>
                <a:spLocks/>
              </p:cNvSpPr>
              <p:nvPr/>
            </p:nvSpPr>
            <p:spPr bwMode="auto">
              <a:xfrm>
                <a:off x="10329" y="8712"/>
                <a:ext cx="111" cy="136"/>
              </a:xfrm>
              <a:custGeom>
                <a:avLst/>
                <a:gdLst/>
                <a:ahLst/>
                <a:cxnLst>
                  <a:cxn ang="0">
                    <a:pos x="28" y="11"/>
                  </a:cxn>
                  <a:cxn ang="0">
                    <a:pos x="23" y="14"/>
                  </a:cxn>
                  <a:cxn ang="0">
                    <a:pos x="16" y="14"/>
                  </a:cxn>
                  <a:cxn ang="0">
                    <a:pos x="9" y="16"/>
                  </a:cxn>
                  <a:cxn ang="0">
                    <a:pos x="4" y="19"/>
                  </a:cxn>
                  <a:cxn ang="0">
                    <a:pos x="0" y="47"/>
                  </a:cxn>
                  <a:cxn ang="0">
                    <a:pos x="0" y="105"/>
                  </a:cxn>
                  <a:cxn ang="0">
                    <a:pos x="2" y="120"/>
                  </a:cxn>
                  <a:cxn ang="0">
                    <a:pos x="2" y="134"/>
                  </a:cxn>
                  <a:cxn ang="0">
                    <a:pos x="9" y="134"/>
                  </a:cxn>
                  <a:cxn ang="0">
                    <a:pos x="14" y="136"/>
                  </a:cxn>
                  <a:cxn ang="0">
                    <a:pos x="55" y="136"/>
                  </a:cxn>
                  <a:cxn ang="0">
                    <a:pos x="62" y="134"/>
                  </a:cxn>
                  <a:cxn ang="0">
                    <a:pos x="76" y="134"/>
                  </a:cxn>
                  <a:cxn ang="0">
                    <a:pos x="83" y="131"/>
                  </a:cxn>
                  <a:cxn ang="0">
                    <a:pos x="91" y="131"/>
                  </a:cxn>
                  <a:cxn ang="0">
                    <a:pos x="95" y="129"/>
                  </a:cxn>
                  <a:cxn ang="0">
                    <a:pos x="103" y="129"/>
                  </a:cxn>
                  <a:cxn ang="0">
                    <a:pos x="107" y="127"/>
                  </a:cxn>
                  <a:cxn ang="0">
                    <a:pos x="105" y="110"/>
                  </a:cxn>
                  <a:cxn ang="0">
                    <a:pos x="105" y="95"/>
                  </a:cxn>
                  <a:cxn ang="0">
                    <a:pos x="107" y="79"/>
                  </a:cxn>
                  <a:cxn ang="0">
                    <a:pos x="107" y="47"/>
                  </a:cxn>
                  <a:cxn ang="0">
                    <a:pos x="110" y="33"/>
                  </a:cxn>
                  <a:cxn ang="0">
                    <a:pos x="110" y="0"/>
                  </a:cxn>
                  <a:cxn ang="0">
                    <a:pos x="98" y="0"/>
                  </a:cxn>
                  <a:cxn ang="0">
                    <a:pos x="91" y="2"/>
                  </a:cxn>
                  <a:cxn ang="0">
                    <a:pos x="79" y="2"/>
                  </a:cxn>
                  <a:cxn ang="0">
                    <a:pos x="72" y="4"/>
                  </a:cxn>
                  <a:cxn ang="0">
                    <a:pos x="64" y="4"/>
                  </a:cxn>
                  <a:cxn ang="0">
                    <a:pos x="57" y="7"/>
                  </a:cxn>
                  <a:cxn ang="0">
                    <a:pos x="50" y="7"/>
                  </a:cxn>
                  <a:cxn ang="0">
                    <a:pos x="43" y="9"/>
                  </a:cxn>
                  <a:cxn ang="0">
                    <a:pos x="35" y="9"/>
                  </a:cxn>
                  <a:cxn ang="0">
                    <a:pos x="28" y="11"/>
                  </a:cxn>
                </a:cxnLst>
                <a:rect l="0" t="0" r="r" b="b"/>
                <a:pathLst>
                  <a:path w="111" h="136">
                    <a:moveTo>
                      <a:pt x="28" y="11"/>
                    </a:moveTo>
                    <a:lnTo>
                      <a:pt x="23" y="14"/>
                    </a:lnTo>
                    <a:lnTo>
                      <a:pt x="16" y="14"/>
                    </a:lnTo>
                    <a:lnTo>
                      <a:pt x="9" y="16"/>
                    </a:lnTo>
                    <a:lnTo>
                      <a:pt x="4" y="19"/>
                    </a:lnTo>
                    <a:lnTo>
                      <a:pt x="0" y="47"/>
                    </a:lnTo>
                    <a:lnTo>
                      <a:pt x="0" y="105"/>
                    </a:lnTo>
                    <a:lnTo>
                      <a:pt x="2" y="120"/>
                    </a:lnTo>
                    <a:lnTo>
                      <a:pt x="2" y="134"/>
                    </a:lnTo>
                    <a:lnTo>
                      <a:pt x="9" y="134"/>
                    </a:lnTo>
                    <a:lnTo>
                      <a:pt x="14" y="136"/>
                    </a:lnTo>
                    <a:lnTo>
                      <a:pt x="55" y="136"/>
                    </a:lnTo>
                    <a:lnTo>
                      <a:pt x="62" y="134"/>
                    </a:lnTo>
                    <a:lnTo>
                      <a:pt x="76" y="134"/>
                    </a:lnTo>
                    <a:lnTo>
                      <a:pt x="83" y="131"/>
                    </a:lnTo>
                    <a:lnTo>
                      <a:pt x="91" y="131"/>
                    </a:lnTo>
                    <a:lnTo>
                      <a:pt x="95" y="129"/>
                    </a:lnTo>
                    <a:lnTo>
                      <a:pt x="103" y="129"/>
                    </a:lnTo>
                    <a:lnTo>
                      <a:pt x="107" y="127"/>
                    </a:lnTo>
                    <a:lnTo>
                      <a:pt x="105" y="110"/>
                    </a:lnTo>
                    <a:lnTo>
                      <a:pt x="105" y="95"/>
                    </a:lnTo>
                    <a:lnTo>
                      <a:pt x="107" y="79"/>
                    </a:lnTo>
                    <a:lnTo>
                      <a:pt x="107" y="47"/>
                    </a:lnTo>
                    <a:lnTo>
                      <a:pt x="110" y="33"/>
                    </a:lnTo>
                    <a:lnTo>
                      <a:pt x="110" y="0"/>
                    </a:lnTo>
                    <a:lnTo>
                      <a:pt x="98" y="0"/>
                    </a:lnTo>
                    <a:lnTo>
                      <a:pt x="91" y="2"/>
                    </a:lnTo>
                    <a:lnTo>
                      <a:pt x="79" y="2"/>
                    </a:lnTo>
                    <a:lnTo>
                      <a:pt x="72" y="4"/>
                    </a:lnTo>
                    <a:lnTo>
                      <a:pt x="64" y="4"/>
                    </a:lnTo>
                    <a:lnTo>
                      <a:pt x="57" y="7"/>
                    </a:lnTo>
                    <a:lnTo>
                      <a:pt x="50" y="7"/>
                    </a:lnTo>
                    <a:lnTo>
                      <a:pt x="43" y="9"/>
                    </a:lnTo>
                    <a:lnTo>
                      <a:pt x="35" y="9"/>
                    </a:lnTo>
                    <a:lnTo>
                      <a:pt x="28" y="11"/>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3" name="Freeform 6399"/>
              <p:cNvSpPr>
                <a:spLocks/>
              </p:cNvSpPr>
              <p:nvPr/>
            </p:nvSpPr>
            <p:spPr bwMode="auto">
              <a:xfrm>
                <a:off x="10329" y="8712"/>
                <a:ext cx="108" cy="132"/>
              </a:xfrm>
              <a:custGeom>
                <a:avLst/>
                <a:gdLst/>
                <a:ahLst/>
                <a:cxnLst>
                  <a:cxn ang="0">
                    <a:pos x="21" y="14"/>
                  </a:cxn>
                  <a:cxn ang="0">
                    <a:pos x="16" y="16"/>
                  </a:cxn>
                  <a:cxn ang="0">
                    <a:pos x="9" y="16"/>
                  </a:cxn>
                  <a:cxn ang="0">
                    <a:pos x="4" y="19"/>
                  </a:cxn>
                  <a:cxn ang="0">
                    <a:pos x="0" y="47"/>
                  </a:cxn>
                  <a:cxn ang="0">
                    <a:pos x="0" y="100"/>
                  </a:cxn>
                  <a:cxn ang="0">
                    <a:pos x="2" y="115"/>
                  </a:cxn>
                  <a:cxn ang="0">
                    <a:pos x="2" y="127"/>
                  </a:cxn>
                  <a:cxn ang="0">
                    <a:pos x="9" y="129"/>
                  </a:cxn>
                  <a:cxn ang="0">
                    <a:pos x="19" y="129"/>
                  </a:cxn>
                  <a:cxn ang="0">
                    <a:pos x="26" y="131"/>
                  </a:cxn>
                  <a:cxn ang="0">
                    <a:pos x="40" y="131"/>
                  </a:cxn>
                  <a:cxn ang="0">
                    <a:pos x="47" y="129"/>
                  </a:cxn>
                  <a:cxn ang="0">
                    <a:pos x="62" y="129"/>
                  </a:cxn>
                  <a:cxn ang="0">
                    <a:pos x="69" y="127"/>
                  </a:cxn>
                  <a:cxn ang="0">
                    <a:pos x="74" y="127"/>
                  </a:cxn>
                  <a:cxn ang="0">
                    <a:pos x="81" y="124"/>
                  </a:cxn>
                  <a:cxn ang="0">
                    <a:pos x="88" y="124"/>
                  </a:cxn>
                  <a:cxn ang="0">
                    <a:pos x="93" y="122"/>
                  </a:cxn>
                  <a:cxn ang="0">
                    <a:pos x="98" y="122"/>
                  </a:cxn>
                  <a:cxn ang="0">
                    <a:pos x="103" y="120"/>
                  </a:cxn>
                  <a:cxn ang="0">
                    <a:pos x="103" y="76"/>
                  </a:cxn>
                  <a:cxn ang="0">
                    <a:pos x="105" y="60"/>
                  </a:cxn>
                  <a:cxn ang="0">
                    <a:pos x="105" y="31"/>
                  </a:cxn>
                  <a:cxn ang="0">
                    <a:pos x="107" y="16"/>
                  </a:cxn>
                  <a:cxn ang="0">
                    <a:pos x="107" y="0"/>
                  </a:cxn>
                  <a:cxn ang="0">
                    <a:pos x="103" y="0"/>
                  </a:cxn>
                  <a:cxn ang="0">
                    <a:pos x="95" y="2"/>
                  </a:cxn>
                  <a:cxn ang="0">
                    <a:pos x="83" y="2"/>
                  </a:cxn>
                  <a:cxn ang="0">
                    <a:pos x="76" y="4"/>
                  </a:cxn>
                  <a:cxn ang="0">
                    <a:pos x="62" y="4"/>
                  </a:cxn>
                  <a:cxn ang="0">
                    <a:pos x="55" y="7"/>
                  </a:cxn>
                  <a:cxn ang="0">
                    <a:pos x="47" y="7"/>
                  </a:cxn>
                  <a:cxn ang="0">
                    <a:pos x="43" y="9"/>
                  </a:cxn>
                  <a:cxn ang="0">
                    <a:pos x="35" y="11"/>
                  </a:cxn>
                  <a:cxn ang="0">
                    <a:pos x="28" y="11"/>
                  </a:cxn>
                  <a:cxn ang="0">
                    <a:pos x="21" y="14"/>
                  </a:cxn>
                </a:cxnLst>
                <a:rect l="0" t="0" r="r" b="b"/>
                <a:pathLst>
                  <a:path w="108" h="132">
                    <a:moveTo>
                      <a:pt x="21" y="14"/>
                    </a:moveTo>
                    <a:lnTo>
                      <a:pt x="16" y="16"/>
                    </a:lnTo>
                    <a:lnTo>
                      <a:pt x="9" y="16"/>
                    </a:lnTo>
                    <a:lnTo>
                      <a:pt x="4" y="19"/>
                    </a:lnTo>
                    <a:lnTo>
                      <a:pt x="0" y="47"/>
                    </a:lnTo>
                    <a:lnTo>
                      <a:pt x="0" y="100"/>
                    </a:lnTo>
                    <a:lnTo>
                      <a:pt x="2" y="115"/>
                    </a:lnTo>
                    <a:lnTo>
                      <a:pt x="2" y="127"/>
                    </a:lnTo>
                    <a:lnTo>
                      <a:pt x="9" y="129"/>
                    </a:lnTo>
                    <a:lnTo>
                      <a:pt x="19" y="129"/>
                    </a:lnTo>
                    <a:lnTo>
                      <a:pt x="26" y="131"/>
                    </a:lnTo>
                    <a:lnTo>
                      <a:pt x="40" y="131"/>
                    </a:lnTo>
                    <a:lnTo>
                      <a:pt x="47" y="129"/>
                    </a:lnTo>
                    <a:lnTo>
                      <a:pt x="62" y="129"/>
                    </a:lnTo>
                    <a:lnTo>
                      <a:pt x="69" y="127"/>
                    </a:lnTo>
                    <a:lnTo>
                      <a:pt x="74" y="127"/>
                    </a:lnTo>
                    <a:lnTo>
                      <a:pt x="81" y="124"/>
                    </a:lnTo>
                    <a:lnTo>
                      <a:pt x="88" y="124"/>
                    </a:lnTo>
                    <a:lnTo>
                      <a:pt x="93" y="122"/>
                    </a:lnTo>
                    <a:lnTo>
                      <a:pt x="98" y="122"/>
                    </a:lnTo>
                    <a:lnTo>
                      <a:pt x="103" y="120"/>
                    </a:lnTo>
                    <a:lnTo>
                      <a:pt x="103" y="76"/>
                    </a:lnTo>
                    <a:lnTo>
                      <a:pt x="105" y="60"/>
                    </a:lnTo>
                    <a:lnTo>
                      <a:pt x="105" y="31"/>
                    </a:lnTo>
                    <a:lnTo>
                      <a:pt x="107" y="16"/>
                    </a:lnTo>
                    <a:lnTo>
                      <a:pt x="107" y="0"/>
                    </a:lnTo>
                    <a:lnTo>
                      <a:pt x="103" y="0"/>
                    </a:lnTo>
                    <a:lnTo>
                      <a:pt x="95" y="2"/>
                    </a:lnTo>
                    <a:lnTo>
                      <a:pt x="83" y="2"/>
                    </a:lnTo>
                    <a:lnTo>
                      <a:pt x="76" y="4"/>
                    </a:lnTo>
                    <a:lnTo>
                      <a:pt x="62" y="4"/>
                    </a:lnTo>
                    <a:lnTo>
                      <a:pt x="55" y="7"/>
                    </a:lnTo>
                    <a:lnTo>
                      <a:pt x="47" y="7"/>
                    </a:lnTo>
                    <a:lnTo>
                      <a:pt x="43" y="9"/>
                    </a:lnTo>
                    <a:lnTo>
                      <a:pt x="35" y="11"/>
                    </a:lnTo>
                    <a:lnTo>
                      <a:pt x="28" y="11"/>
                    </a:lnTo>
                    <a:lnTo>
                      <a:pt x="21" y="14"/>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4" name="Freeform 6400"/>
              <p:cNvSpPr>
                <a:spLocks/>
              </p:cNvSpPr>
              <p:nvPr/>
            </p:nvSpPr>
            <p:spPr bwMode="auto">
              <a:xfrm>
                <a:off x="10329" y="8712"/>
                <a:ext cx="106" cy="124"/>
              </a:xfrm>
              <a:custGeom>
                <a:avLst/>
                <a:gdLst/>
                <a:ahLst/>
                <a:cxnLst>
                  <a:cxn ang="0">
                    <a:pos x="2" y="110"/>
                  </a:cxn>
                  <a:cxn ang="0">
                    <a:pos x="4" y="122"/>
                  </a:cxn>
                  <a:cxn ang="0">
                    <a:pos x="9" y="124"/>
                  </a:cxn>
                  <a:cxn ang="0">
                    <a:pos x="45" y="124"/>
                  </a:cxn>
                  <a:cxn ang="0">
                    <a:pos x="52" y="122"/>
                  </a:cxn>
                  <a:cxn ang="0">
                    <a:pos x="67" y="122"/>
                  </a:cxn>
                  <a:cxn ang="0">
                    <a:pos x="72" y="120"/>
                  </a:cxn>
                  <a:cxn ang="0">
                    <a:pos x="79" y="120"/>
                  </a:cxn>
                  <a:cxn ang="0">
                    <a:pos x="86" y="117"/>
                  </a:cxn>
                  <a:cxn ang="0">
                    <a:pos x="91" y="117"/>
                  </a:cxn>
                  <a:cxn ang="0">
                    <a:pos x="95" y="115"/>
                  </a:cxn>
                  <a:cxn ang="0">
                    <a:pos x="100" y="115"/>
                  </a:cxn>
                  <a:cxn ang="0">
                    <a:pos x="100" y="57"/>
                  </a:cxn>
                  <a:cxn ang="0">
                    <a:pos x="103" y="43"/>
                  </a:cxn>
                  <a:cxn ang="0">
                    <a:pos x="103" y="16"/>
                  </a:cxn>
                  <a:cxn ang="0">
                    <a:pos x="105" y="0"/>
                  </a:cxn>
                  <a:cxn ang="0">
                    <a:pos x="98" y="2"/>
                  </a:cxn>
                  <a:cxn ang="0">
                    <a:pos x="81" y="2"/>
                  </a:cxn>
                  <a:cxn ang="0">
                    <a:pos x="74" y="4"/>
                  </a:cxn>
                  <a:cxn ang="0">
                    <a:pos x="67" y="4"/>
                  </a:cxn>
                  <a:cxn ang="0">
                    <a:pos x="60" y="7"/>
                  </a:cxn>
                  <a:cxn ang="0">
                    <a:pos x="55" y="7"/>
                  </a:cxn>
                  <a:cxn ang="0">
                    <a:pos x="47" y="9"/>
                  </a:cxn>
                  <a:cxn ang="0">
                    <a:pos x="40" y="9"/>
                  </a:cxn>
                  <a:cxn ang="0">
                    <a:pos x="33" y="11"/>
                  </a:cxn>
                  <a:cxn ang="0">
                    <a:pos x="28" y="11"/>
                  </a:cxn>
                  <a:cxn ang="0">
                    <a:pos x="21" y="14"/>
                  </a:cxn>
                  <a:cxn ang="0">
                    <a:pos x="16" y="16"/>
                  </a:cxn>
                  <a:cxn ang="0">
                    <a:pos x="9" y="16"/>
                  </a:cxn>
                  <a:cxn ang="0">
                    <a:pos x="4" y="19"/>
                  </a:cxn>
                  <a:cxn ang="0">
                    <a:pos x="2" y="33"/>
                  </a:cxn>
                  <a:cxn ang="0">
                    <a:pos x="2" y="45"/>
                  </a:cxn>
                  <a:cxn ang="0">
                    <a:pos x="0" y="60"/>
                  </a:cxn>
                  <a:cxn ang="0">
                    <a:pos x="0" y="95"/>
                  </a:cxn>
                  <a:cxn ang="0">
                    <a:pos x="2" y="110"/>
                  </a:cxn>
                </a:cxnLst>
                <a:rect l="0" t="0" r="r" b="b"/>
                <a:pathLst>
                  <a:path w="106" h="124">
                    <a:moveTo>
                      <a:pt x="2" y="110"/>
                    </a:moveTo>
                    <a:lnTo>
                      <a:pt x="4" y="122"/>
                    </a:lnTo>
                    <a:lnTo>
                      <a:pt x="9" y="124"/>
                    </a:lnTo>
                    <a:lnTo>
                      <a:pt x="45" y="124"/>
                    </a:lnTo>
                    <a:lnTo>
                      <a:pt x="52" y="122"/>
                    </a:lnTo>
                    <a:lnTo>
                      <a:pt x="67" y="122"/>
                    </a:lnTo>
                    <a:lnTo>
                      <a:pt x="72" y="120"/>
                    </a:lnTo>
                    <a:lnTo>
                      <a:pt x="79" y="120"/>
                    </a:lnTo>
                    <a:lnTo>
                      <a:pt x="86" y="117"/>
                    </a:lnTo>
                    <a:lnTo>
                      <a:pt x="91" y="117"/>
                    </a:lnTo>
                    <a:lnTo>
                      <a:pt x="95" y="115"/>
                    </a:lnTo>
                    <a:lnTo>
                      <a:pt x="100" y="115"/>
                    </a:lnTo>
                    <a:lnTo>
                      <a:pt x="100" y="57"/>
                    </a:lnTo>
                    <a:lnTo>
                      <a:pt x="103" y="43"/>
                    </a:lnTo>
                    <a:lnTo>
                      <a:pt x="103" y="16"/>
                    </a:lnTo>
                    <a:lnTo>
                      <a:pt x="105" y="0"/>
                    </a:lnTo>
                    <a:lnTo>
                      <a:pt x="98" y="2"/>
                    </a:lnTo>
                    <a:lnTo>
                      <a:pt x="81" y="2"/>
                    </a:lnTo>
                    <a:lnTo>
                      <a:pt x="74" y="4"/>
                    </a:lnTo>
                    <a:lnTo>
                      <a:pt x="67" y="4"/>
                    </a:lnTo>
                    <a:lnTo>
                      <a:pt x="60" y="7"/>
                    </a:lnTo>
                    <a:lnTo>
                      <a:pt x="55" y="7"/>
                    </a:lnTo>
                    <a:lnTo>
                      <a:pt x="47" y="9"/>
                    </a:lnTo>
                    <a:lnTo>
                      <a:pt x="40" y="9"/>
                    </a:lnTo>
                    <a:lnTo>
                      <a:pt x="33" y="11"/>
                    </a:lnTo>
                    <a:lnTo>
                      <a:pt x="28" y="11"/>
                    </a:lnTo>
                    <a:lnTo>
                      <a:pt x="21" y="14"/>
                    </a:lnTo>
                    <a:lnTo>
                      <a:pt x="16" y="16"/>
                    </a:lnTo>
                    <a:lnTo>
                      <a:pt x="9" y="16"/>
                    </a:lnTo>
                    <a:lnTo>
                      <a:pt x="4" y="19"/>
                    </a:lnTo>
                    <a:lnTo>
                      <a:pt x="2" y="33"/>
                    </a:lnTo>
                    <a:lnTo>
                      <a:pt x="2" y="45"/>
                    </a:lnTo>
                    <a:lnTo>
                      <a:pt x="0" y="60"/>
                    </a:lnTo>
                    <a:lnTo>
                      <a:pt x="0" y="95"/>
                    </a:lnTo>
                    <a:lnTo>
                      <a:pt x="2" y="11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5" name="Freeform 6401"/>
              <p:cNvSpPr>
                <a:spLocks/>
              </p:cNvSpPr>
              <p:nvPr/>
            </p:nvSpPr>
            <p:spPr bwMode="auto">
              <a:xfrm>
                <a:off x="10329" y="8714"/>
                <a:ext cx="103" cy="118"/>
              </a:xfrm>
              <a:custGeom>
                <a:avLst/>
                <a:gdLst/>
                <a:ahLst/>
                <a:cxnLst>
                  <a:cxn ang="0">
                    <a:pos x="98" y="105"/>
                  </a:cxn>
                  <a:cxn ang="0">
                    <a:pos x="95" y="91"/>
                  </a:cxn>
                  <a:cxn ang="0">
                    <a:pos x="98" y="79"/>
                  </a:cxn>
                  <a:cxn ang="0">
                    <a:pos x="98" y="38"/>
                  </a:cxn>
                  <a:cxn ang="0">
                    <a:pos x="100" y="26"/>
                  </a:cxn>
                  <a:cxn ang="0">
                    <a:pos x="100" y="11"/>
                  </a:cxn>
                  <a:cxn ang="0">
                    <a:pos x="103" y="0"/>
                  </a:cxn>
                  <a:cxn ang="0">
                    <a:pos x="79" y="0"/>
                  </a:cxn>
                  <a:cxn ang="0">
                    <a:pos x="72" y="2"/>
                  </a:cxn>
                  <a:cxn ang="0">
                    <a:pos x="64" y="2"/>
                  </a:cxn>
                  <a:cxn ang="0">
                    <a:pos x="60" y="4"/>
                  </a:cxn>
                  <a:cxn ang="0">
                    <a:pos x="52" y="4"/>
                  </a:cxn>
                  <a:cxn ang="0">
                    <a:pos x="45" y="7"/>
                  </a:cxn>
                  <a:cxn ang="0">
                    <a:pos x="40" y="7"/>
                  </a:cxn>
                  <a:cxn ang="0">
                    <a:pos x="33" y="9"/>
                  </a:cxn>
                  <a:cxn ang="0">
                    <a:pos x="26" y="9"/>
                  </a:cxn>
                  <a:cxn ang="0">
                    <a:pos x="21" y="11"/>
                  </a:cxn>
                  <a:cxn ang="0">
                    <a:pos x="14" y="14"/>
                  </a:cxn>
                  <a:cxn ang="0">
                    <a:pos x="9" y="14"/>
                  </a:cxn>
                  <a:cxn ang="0">
                    <a:pos x="4" y="16"/>
                  </a:cxn>
                  <a:cxn ang="0">
                    <a:pos x="2" y="28"/>
                  </a:cxn>
                  <a:cxn ang="0">
                    <a:pos x="2" y="43"/>
                  </a:cxn>
                  <a:cxn ang="0">
                    <a:pos x="0" y="55"/>
                  </a:cxn>
                  <a:cxn ang="0">
                    <a:pos x="0" y="91"/>
                  </a:cxn>
                  <a:cxn ang="0">
                    <a:pos x="4" y="115"/>
                  </a:cxn>
                  <a:cxn ang="0">
                    <a:pos x="9" y="115"/>
                  </a:cxn>
                  <a:cxn ang="0">
                    <a:pos x="14" y="117"/>
                  </a:cxn>
                  <a:cxn ang="0">
                    <a:pos x="38" y="117"/>
                  </a:cxn>
                  <a:cxn ang="0">
                    <a:pos x="43" y="115"/>
                  </a:cxn>
                  <a:cxn ang="0">
                    <a:pos x="50" y="115"/>
                  </a:cxn>
                  <a:cxn ang="0">
                    <a:pos x="57" y="112"/>
                  </a:cxn>
                  <a:cxn ang="0">
                    <a:pos x="64" y="112"/>
                  </a:cxn>
                  <a:cxn ang="0">
                    <a:pos x="72" y="110"/>
                  </a:cxn>
                  <a:cxn ang="0">
                    <a:pos x="76" y="110"/>
                  </a:cxn>
                  <a:cxn ang="0">
                    <a:pos x="83" y="107"/>
                  </a:cxn>
                  <a:cxn ang="0">
                    <a:pos x="88" y="107"/>
                  </a:cxn>
                  <a:cxn ang="0">
                    <a:pos x="93" y="105"/>
                  </a:cxn>
                  <a:cxn ang="0">
                    <a:pos x="98" y="105"/>
                  </a:cxn>
                </a:cxnLst>
                <a:rect l="0" t="0" r="r" b="b"/>
                <a:pathLst>
                  <a:path w="103" h="118">
                    <a:moveTo>
                      <a:pt x="98" y="105"/>
                    </a:moveTo>
                    <a:lnTo>
                      <a:pt x="95" y="91"/>
                    </a:lnTo>
                    <a:lnTo>
                      <a:pt x="98" y="79"/>
                    </a:lnTo>
                    <a:lnTo>
                      <a:pt x="98" y="38"/>
                    </a:lnTo>
                    <a:lnTo>
                      <a:pt x="100" y="26"/>
                    </a:lnTo>
                    <a:lnTo>
                      <a:pt x="100" y="11"/>
                    </a:lnTo>
                    <a:lnTo>
                      <a:pt x="103" y="0"/>
                    </a:lnTo>
                    <a:lnTo>
                      <a:pt x="79" y="0"/>
                    </a:lnTo>
                    <a:lnTo>
                      <a:pt x="72" y="2"/>
                    </a:lnTo>
                    <a:lnTo>
                      <a:pt x="64" y="2"/>
                    </a:lnTo>
                    <a:lnTo>
                      <a:pt x="60" y="4"/>
                    </a:lnTo>
                    <a:lnTo>
                      <a:pt x="52" y="4"/>
                    </a:lnTo>
                    <a:lnTo>
                      <a:pt x="45" y="7"/>
                    </a:lnTo>
                    <a:lnTo>
                      <a:pt x="40" y="7"/>
                    </a:lnTo>
                    <a:lnTo>
                      <a:pt x="33" y="9"/>
                    </a:lnTo>
                    <a:lnTo>
                      <a:pt x="26" y="9"/>
                    </a:lnTo>
                    <a:lnTo>
                      <a:pt x="21" y="11"/>
                    </a:lnTo>
                    <a:lnTo>
                      <a:pt x="14" y="14"/>
                    </a:lnTo>
                    <a:lnTo>
                      <a:pt x="9" y="14"/>
                    </a:lnTo>
                    <a:lnTo>
                      <a:pt x="4" y="16"/>
                    </a:lnTo>
                    <a:lnTo>
                      <a:pt x="2" y="28"/>
                    </a:lnTo>
                    <a:lnTo>
                      <a:pt x="2" y="43"/>
                    </a:lnTo>
                    <a:lnTo>
                      <a:pt x="0" y="55"/>
                    </a:lnTo>
                    <a:lnTo>
                      <a:pt x="0" y="91"/>
                    </a:lnTo>
                    <a:lnTo>
                      <a:pt x="4" y="115"/>
                    </a:lnTo>
                    <a:lnTo>
                      <a:pt x="9" y="115"/>
                    </a:lnTo>
                    <a:lnTo>
                      <a:pt x="14" y="117"/>
                    </a:lnTo>
                    <a:lnTo>
                      <a:pt x="38" y="117"/>
                    </a:lnTo>
                    <a:lnTo>
                      <a:pt x="43" y="115"/>
                    </a:lnTo>
                    <a:lnTo>
                      <a:pt x="50" y="115"/>
                    </a:lnTo>
                    <a:lnTo>
                      <a:pt x="57" y="112"/>
                    </a:lnTo>
                    <a:lnTo>
                      <a:pt x="64" y="112"/>
                    </a:lnTo>
                    <a:lnTo>
                      <a:pt x="72" y="110"/>
                    </a:lnTo>
                    <a:lnTo>
                      <a:pt x="76" y="110"/>
                    </a:lnTo>
                    <a:lnTo>
                      <a:pt x="83" y="107"/>
                    </a:lnTo>
                    <a:lnTo>
                      <a:pt x="88" y="107"/>
                    </a:lnTo>
                    <a:lnTo>
                      <a:pt x="93" y="105"/>
                    </a:lnTo>
                    <a:lnTo>
                      <a:pt x="98" y="105"/>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6" name="Freeform 6402"/>
              <p:cNvSpPr>
                <a:spLocks/>
              </p:cNvSpPr>
              <p:nvPr/>
            </p:nvSpPr>
            <p:spPr bwMode="auto">
              <a:xfrm>
                <a:off x="10329" y="8714"/>
                <a:ext cx="99" cy="110"/>
              </a:xfrm>
              <a:custGeom>
                <a:avLst/>
                <a:gdLst/>
                <a:ahLst/>
                <a:cxnLst>
                  <a:cxn ang="0">
                    <a:pos x="43" y="110"/>
                  </a:cxn>
                  <a:cxn ang="0">
                    <a:pos x="50" y="107"/>
                  </a:cxn>
                  <a:cxn ang="0">
                    <a:pos x="55" y="107"/>
                  </a:cxn>
                  <a:cxn ang="0">
                    <a:pos x="62" y="105"/>
                  </a:cxn>
                  <a:cxn ang="0">
                    <a:pos x="69" y="105"/>
                  </a:cxn>
                  <a:cxn ang="0">
                    <a:pos x="74" y="103"/>
                  </a:cxn>
                  <a:cxn ang="0">
                    <a:pos x="79" y="103"/>
                  </a:cxn>
                  <a:cxn ang="0">
                    <a:pos x="86" y="100"/>
                  </a:cxn>
                  <a:cxn ang="0">
                    <a:pos x="91" y="98"/>
                  </a:cxn>
                  <a:cxn ang="0">
                    <a:pos x="93" y="98"/>
                  </a:cxn>
                  <a:cxn ang="0">
                    <a:pos x="93" y="60"/>
                  </a:cxn>
                  <a:cxn ang="0">
                    <a:pos x="95" y="47"/>
                  </a:cxn>
                  <a:cxn ang="0">
                    <a:pos x="95" y="23"/>
                  </a:cxn>
                  <a:cxn ang="0">
                    <a:pos x="98" y="11"/>
                  </a:cxn>
                  <a:cxn ang="0">
                    <a:pos x="98" y="0"/>
                  </a:cxn>
                  <a:cxn ang="0">
                    <a:pos x="81" y="0"/>
                  </a:cxn>
                  <a:cxn ang="0">
                    <a:pos x="76" y="2"/>
                  </a:cxn>
                  <a:cxn ang="0">
                    <a:pos x="64" y="2"/>
                  </a:cxn>
                  <a:cxn ang="0">
                    <a:pos x="57" y="4"/>
                  </a:cxn>
                  <a:cxn ang="0">
                    <a:pos x="50" y="4"/>
                  </a:cxn>
                  <a:cxn ang="0">
                    <a:pos x="45" y="7"/>
                  </a:cxn>
                  <a:cxn ang="0">
                    <a:pos x="38" y="7"/>
                  </a:cxn>
                  <a:cxn ang="0">
                    <a:pos x="33" y="9"/>
                  </a:cxn>
                  <a:cxn ang="0">
                    <a:pos x="26" y="11"/>
                  </a:cxn>
                  <a:cxn ang="0">
                    <a:pos x="21" y="11"/>
                  </a:cxn>
                  <a:cxn ang="0">
                    <a:pos x="14" y="14"/>
                  </a:cxn>
                  <a:cxn ang="0">
                    <a:pos x="9" y="16"/>
                  </a:cxn>
                  <a:cxn ang="0">
                    <a:pos x="4" y="16"/>
                  </a:cxn>
                  <a:cxn ang="0">
                    <a:pos x="2" y="28"/>
                  </a:cxn>
                  <a:cxn ang="0">
                    <a:pos x="2" y="40"/>
                  </a:cxn>
                  <a:cxn ang="0">
                    <a:pos x="0" y="52"/>
                  </a:cxn>
                  <a:cxn ang="0">
                    <a:pos x="0" y="74"/>
                  </a:cxn>
                  <a:cxn ang="0">
                    <a:pos x="2" y="86"/>
                  </a:cxn>
                  <a:cxn ang="0">
                    <a:pos x="2" y="98"/>
                  </a:cxn>
                  <a:cxn ang="0">
                    <a:pos x="4" y="107"/>
                  </a:cxn>
                  <a:cxn ang="0">
                    <a:pos x="9" y="110"/>
                  </a:cxn>
                  <a:cxn ang="0">
                    <a:pos x="43" y="110"/>
                  </a:cxn>
                </a:cxnLst>
                <a:rect l="0" t="0" r="r" b="b"/>
                <a:pathLst>
                  <a:path w="99" h="110">
                    <a:moveTo>
                      <a:pt x="43" y="110"/>
                    </a:moveTo>
                    <a:lnTo>
                      <a:pt x="50" y="107"/>
                    </a:lnTo>
                    <a:lnTo>
                      <a:pt x="55" y="107"/>
                    </a:lnTo>
                    <a:lnTo>
                      <a:pt x="62" y="105"/>
                    </a:lnTo>
                    <a:lnTo>
                      <a:pt x="69" y="105"/>
                    </a:lnTo>
                    <a:lnTo>
                      <a:pt x="74" y="103"/>
                    </a:lnTo>
                    <a:lnTo>
                      <a:pt x="79" y="103"/>
                    </a:lnTo>
                    <a:lnTo>
                      <a:pt x="86" y="100"/>
                    </a:lnTo>
                    <a:lnTo>
                      <a:pt x="91" y="98"/>
                    </a:lnTo>
                    <a:lnTo>
                      <a:pt x="93" y="98"/>
                    </a:lnTo>
                    <a:lnTo>
                      <a:pt x="93" y="60"/>
                    </a:lnTo>
                    <a:lnTo>
                      <a:pt x="95" y="47"/>
                    </a:lnTo>
                    <a:lnTo>
                      <a:pt x="95" y="23"/>
                    </a:lnTo>
                    <a:lnTo>
                      <a:pt x="98" y="11"/>
                    </a:lnTo>
                    <a:lnTo>
                      <a:pt x="98" y="0"/>
                    </a:lnTo>
                    <a:lnTo>
                      <a:pt x="81" y="0"/>
                    </a:lnTo>
                    <a:lnTo>
                      <a:pt x="76" y="2"/>
                    </a:lnTo>
                    <a:lnTo>
                      <a:pt x="64" y="2"/>
                    </a:lnTo>
                    <a:lnTo>
                      <a:pt x="57" y="4"/>
                    </a:lnTo>
                    <a:lnTo>
                      <a:pt x="50" y="4"/>
                    </a:lnTo>
                    <a:lnTo>
                      <a:pt x="45" y="7"/>
                    </a:lnTo>
                    <a:lnTo>
                      <a:pt x="38" y="7"/>
                    </a:lnTo>
                    <a:lnTo>
                      <a:pt x="33" y="9"/>
                    </a:lnTo>
                    <a:lnTo>
                      <a:pt x="26" y="11"/>
                    </a:lnTo>
                    <a:lnTo>
                      <a:pt x="21" y="11"/>
                    </a:lnTo>
                    <a:lnTo>
                      <a:pt x="14" y="14"/>
                    </a:lnTo>
                    <a:lnTo>
                      <a:pt x="9" y="16"/>
                    </a:lnTo>
                    <a:lnTo>
                      <a:pt x="4" y="16"/>
                    </a:lnTo>
                    <a:lnTo>
                      <a:pt x="2" y="28"/>
                    </a:lnTo>
                    <a:lnTo>
                      <a:pt x="2" y="40"/>
                    </a:lnTo>
                    <a:lnTo>
                      <a:pt x="0" y="52"/>
                    </a:lnTo>
                    <a:lnTo>
                      <a:pt x="0" y="74"/>
                    </a:lnTo>
                    <a:lnTo>
                      <a:pt x="2" y="86"/>
                    </a:lnTo>
                    <a:lnTo>
                      <a:pt x="2" y="98"/>
                    </a:lnTo>
                    <a:lnTo>
                      <a:pt x="4" y="107"/>
                    </a:lnTo>
                    <a:lnTo>
                      <a:pt x="9" y="110"/>
                    </a:lnTo>
                    <a:lnTo>
                      <a:pt x="43" y="11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7" name="Freeform 6403"/>
              <p:cNvSpPr>
                <a:spLocks/>
              </p:cNvSpPr>
              <p:nvPr/>
            </p:nvSpPr>
            <p:spPr bwMode="auto">
              <a:xfrm>
                <a:off x="10332" y="8714"/>
                <a:ext cx="93" cy="106"/>
              </a:xfrm>
              <a:custGeom>
                <a:avLst/>
                <a:gdLst/>
                <a:ahLst/>
                <a:cxnLst>
                  <a:cxn ang="0">
                    <a:pos x="23" y="11"/>
                  </a:cxn>
                  <a:cxn ang="0">
                    <a:pos x="16" y="11"/>
                  </a:cxn>
                  <a:cxn ang="0">
                    <a:pos x="7" y="16"/>
                  </a:cxn>
                  <a:cxn ang="0">
                    <a:pos x="2" y="16"/>
                  </a:cxn>
                  <a:cxn ang="0">
                    <a:pos x="0" y="40"/>
                  </a:cxn>
                  <a:cxn ang="0">
                    <a:pos x="0" y="81"/>
                  </a:cxn>
                  <a:cxn ang="0">
                    <a:pos x="2" y="103"/>
                  </a:cxn>
                  <a:cxn ang="0">
                    <a:pos x="7" y="105"/>
                  </a:cxn>
                  <a:cxn ang="0">
                    <a:pos x="26" y="105"/>
                  </a:cxn>
                  <a:cxn ang="0">
                    <a:pos x="33" y="103"/>
                  </a:cxn>
                  <a:cxn ang="0">
                    <a:pos x="45" y="103"/>
                  </a:cxn>
                  <a:cxn ang="0">
                    <a:pos x="52" y="100"/>
                  </a:cxn>
                  <a:cxn ang="0">
                    <a:pos x="57" y="98"/>
                  </a:cxn>
                  <a:cxn ang="0">
                    <a:pos x="64" y="98"/>
                  </a:cxn>
                  <a:cxn ang="0">
                    <a:pos x="69" y="95"/>
                  </a:cxn>
                  <a:cxn ang="0">
                    <a:pos x="74" y="95"/>
                  </a:cxn>
                  <a:cxn ang="0">
                    <a:pos x="79" y="93"/>
                  </a:cxn>
                  <a:cxn ang="0">
                    <a:pos x="83" y="93"/>
                  </a:cxn>
                  <a:cxn ang="0">
                    <a:pos x="88" y="91"/>
                  </a:cxn>
                  <a:cxn ang="0">
                    <a:pos x="88" y="45"/>
                  </a:cxn>
                  <a:cxn ang="0">
                    <a:pos x="91" y="35"/>
                  </a:cxn>
                  <a:cxn ang="0">
                    <a:pos x="91" y="23"/>
                  </a:cxn>
                  <a:cxn ang="0">
                    <a:pos x="93" y="11"/>
                  </a:cxn>
                  <a:cxn ang="0">
                    <a:pos x="93" y="0"/>
                  </a:cxn>
                  <a:cxn ang="0">
                    <a:pos x="83" y="0"/>
                  </a:cxn>
                  <a:cxn ang="0">
                    <a:pos x="76" y="2"/>
                  </a:cxn>
                  <a:cxn ang="0">
                    <a:pos x="67" y="2"/>
                  </a:cxn>
                  <a:cxn ang="0">
                    <a:pos x="60" y="4"/>
                  </a:cxn>
                  <a:cxn ang="0">
                    <a:pos x="47" y="4"/>
                  </a:cxn>
                  <a:cxn ang="0">
                    <a:pos x="40" y="7"/>
                  </a:cxn>
                  <a:cxn ang="0">
                    <a:pos x="35" y="9"/>
                  </a:cxn>
                  <a:cxn ang="0">
                    <a:pos x="28" y="9"/>
                  </a:cxn>
                  <a:cxn ang="0">
                    <a:pos x="23" y="11"/>
                  </a:cxn>
                </a:cxnLst>
                <a:rect l="0" t="0" r="r" b="b"/>
                <a:pathLst>
                  <a:path w="93" h="106">
                    <a:moveTo>
                      <a:pt x="23" y="11"/>
                    </a:moveTo>
                    <a:lnTo>
                      <a:pt x="16" y="11"/>
                    </a:lnTo>
                    <a:lnTo>
                      <a:pt x="7" y="16"/>
                    </a:lnTo>
                    <a:lnTo>
                      <a:pt x="2" y="16"/>
                    </a:lnTo>
                    <a:lnTo>
                      <a:pt x="0" y="40"/>
                    </a:lnTo>
                    <a:lnTo>
                      <a:pt x="0" y="81"/>
                    </a:lnTo>
                    <a:lnTo>
                      <a:pt x="2" y="103"/>
                    </a:lnTo>
                    <a:lnTo>
                      <a:pt x="7" y="105"/>
                    </a:lnTo>
                    <a:lnTo>
                      <a:pt x="26" y="105"/>
                    </a:lnTo>
                    <a:lnTo>
                      <a:pt x="33" y="103"/>
                    </a:lnTo>
                    <a:lnTo>
                      <a:pt x="45" y="103"/>
                    </a:lnTo>
                    <a:lnTo>
                      <a:pt x="52" y="100"/>
                    </a:lnTo>
                    <a:lnTo>
                      <a:pt x="57" y="98"/>
                    </a:lnTo>
                    <a:lnTo>
                      <a:pt x="64" y="98"/>
                    </a:lnTo>
                    <a:lnTo>
                      <a:pt x="69" y="95"/>
                    </a:lnTo>
                    <a:lnTo>
                      <a:pt x="74" y="95"/>
                    </a:lnTo>
                    <a:lnTo>
                      <a:pt x="79" y="93"/>
                    </a:lnTo>
                    <a:lnTo>
                      <a:pt x="83" y="93"/>
                    </a:lnTo>
                    <a:lnTo>
                      <a:pt x="88" y="91"/>
                    </a:lnTo>
                    <a:lnTo>
                      <a:pt x="88" y="45"/>
                    </a:lnTo>
                    <a:lnTo>
                      <a:pt x="91" y="35"/>
                    </a:lnTo>
                    <a:lnTo>
                      <a:pt x="91" y="23"/>
                    </a:lnTo>
                    <a:lnTo>
                      <a:pt x="93" y="11"/>
                    </a:lnTo>
                    <a:lnTo>
                      <a:pt x="93" y="0"/>
                    </a:lnTo>
                    <a:lnTo>
                      <a:pt x="83" y="0"/>
                    </a:lnTo>
                    <a:lnTo>
                      <a:pt x="76" y="2"/>
                    </a:lnTo>
                    <a:lnTo>
                      <a:pt x="67" y="2"/>
                    </a:lnTo>
                    <a:lnTo>
                      <a:pt x="60" y="4"/>
                    </a:lnTo>
                    <a:lnTo>
                      <a:pt x="47" y="4"/>
                    </a:lnTo>
                    <a:lnTo>
                      <a:pt x="40" y="7"/>
                    </a:lnTo>
                    <a:lnTo>
                      <a:pt x="35" y="9"/>
                    </a:lnTo>
                    <a:lnTo>
                      <a:pt x="28" y="9"/>
                    </a:lnTo>
                    <a:lnTo>
                      <a:pt x="23" y="11"/>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8" name="Freeform 6404"/>
              <p:cNvSpPr>
                <a:spLocks/>
              </p:cNvSpPr>
              <p:nvPr/>
            </p:nvSpPr>
            <p:spPr bwMode="auto">
              <a:xfrm>
                <a:off x="10332" y="8714"/>
                <a:ext cx="91" cy="101"/>
              </a:xfrm>
              <a:custGeom>
                <a:avLst/>
                <a:gdLst/>
                <a:ahLst/>
                <a:cxnLst>
                  <a:cxn ang="0">
                    <a:pos x="16" y="11"/>
                  </a:cxn>
                  <a:cxn ang="0">
                    <a:pos x="7" y="16"/>
                  </a:cxn>
                  <a:cxn ang="0">
                    <a:pos x="2" y="16"/>
                  </a:cxn>
                  <a:cxn ang="0">
                    <a:pos x="0" y="38"/>
                  </a:cxn>
                  <a:cxn ang="0">
                    <a:pos x="0" y="79"/>
                  </a:cxn>
                  <a:cxn ang="0">
                    <a:pos x="2" y="98"/>
                  </a:cxn>
                  <a:cxn ang="0">
                    <a:pos x="9" y="98"/>
                  </a:cxn>
                  <a:cxn ang="0">
                    <a:pos x="14" y="100"/>
                  </a:cxn>
                  <a:cxn ang="0">
                    <a:pos x="21" y="98"/>
                  </a:cxn>
                  <a:cxn ang="0">
                    <a:pos x="38" y="98"/>
                  </a:cxn>
                  <a:cxn ang="0">
                    <a:pos x="43" y="95"/>
                  </a:cxn>
                  <a:cxn ang="0">
                    <a:pos x="50" y="93"/>
                  </a:cxn>
                  <a:cxn ang="0">
                    <a:pos x="55" y="93"/>
                  </a:cxn>
                  <a:cxn ang="0">
                    <a:pos x="62" y="91"/>
                  </a:cxn>
                  <a:cxn ang="0">
                    <a:pos x="67" y="91"/>
                  </a:cxn>
                  <a:cxn ang="0">
                    <a:pos x="76" y="86"/>
                  </a:cxn>
                  <a:cxn ang="0">
                    <a:pos x="81" y="86"/>
                  </a:cxn>
                  <a:cxn ang="0">
                    <a:pos x="86" y="83"/>
                  </a:cxn>
                  <a:cxn ang="0">
                    <a:pos x="83" y="74"/>
                  </a:cxn>
                  <a:cxn ang="0">
                    <a:pos x="86" y="62"/>
                  </a:cxn>
                  <a:cxn ang="0">
                    <a:pos x="86" y="33"/>
                  </a:cxn>
                  <a:cxn ang="0">
                    <a:pos x="88" y="21"/>
                  </a:cxn>
                  <a:cxn ang="0">
                    <a:pos x="88" y="11"/>
                  </a:cxn>
                  <a:cxn ang="0">
                    <a:pos x="91" y="0"/>
                  </a:cxn>
                  <a:cxn ang="0">
                    <a:pos x="81" y="0"/>
                  </a:cxn>
                  <a:cxn ang="0">
                    <a:pos x="76" y="2"/>
                  </a:cxn>
                  <a:cxn ang="0">
                    <a:pos x="64" y="2"/>
                  </a:cxn>
                  <a:cxn ang="0">
                    <a:pos x="57" y="4"/>
                  </a:cxn>
                  <a:cxn ang="0">
                    <a:pos x="52" y="4"/>
                  </a:cxn>
                  <a:cxn ang="0">
                    <a:pos x="45" y="7"/>
                  </a:cxn>
                  <a:cxn ang="0">
                    <a:pos x="40" y="7"/>
                  </a:cxn>
                  <a:cxn ang="0">
                    <a:pos x="33" y="9"/>
                  </a:cxn>
                  <a:cxn ang="0">
                    <a:pos x="28" y="9"/>
                  </a:cxn>
                  <a:cxn ang="0">
                    <a:pos x="21" y="11"/>
                  </a:cxn>
                  <a:cxn ang="0">
                    <a:pos x="16" y="11"/>
                  </a:cxn>
                </a:cxnLst>
                <a:rect l="0" t="0" r="r" b="b"/>
                <a:pathLst>
                  <a:path w="91" h="101">
                    <a:moveTo>
                      <a:pt x="16" y="11"/>
                    </a:moveTo>
                    <a:lnTo>
                      <a:pt x="7" y="16"/>
                    </a:lnTo>
                    <a:lnTo>
                      <a:pt x="2" y="16"/>
                    </a:lnTo>
                    <a:lnTo>
                      <a:pt x="0" y="38"/>
                    </a:lnTo>
                    <a:lnTo>
                      <a:pt x="0" y="79"/>
                    </a:lnTo>
                    <a:lnTo>
                      <a:pt x="2" y="98"/>
                    </a:lnTo>
                    <a:lnTo>
                      <a:pt x="9" y="98"/>
                    </a:lnTo>
                    <a:lnTo>
                      <a:pt x="14" y="100"/>
                    </a:lnTo>
                    <a:lnTo>
                      <a:pt x="21" y="98"/>
                    </a:lnTo>
                    <a:lnTo>
                      <a:pt x="38" y="98"/>
                    </a:lnTo>
                    <a:lnTo>
                      <a:pt x="43" y="95"/>
                    </a:lnTo>
                    <a:lnTo>
                      <a:pt x="50" y="93"/>
                    </a:lnTo>
                    <a:lnTo>
                      <a:pt x="55" y="93"/>
                    </a:lnTo>
                    <a:lnTo>
                      <a:pt x="62" y="91"/>
                    </a:lnTo>
                    <a:lnTo>
                      <a:pt x="67" y="91"/>
                    </a:lnTo>
                    <a:lnTo>
                      <a:pt x="76" y="86"/>
                    </a:lnTo>
                    <a:lnTo>
                      <a:pt x="81" y="86"/>
                    </a:lnTo>
                    <a:lnTo>
                      <a:pt x="86" y="83"/>
                    </a:lnTo>
                    <a:lnTo>
                      <a:pt x="83" y="74"/>
                    </a:lnTo>
                    <a:lnTo>
                      <a:pt x="86" y="62"/>
                    </a:lnTo>
                    <a:lnTo>
                      <a:pt x="86" y="33"/>
                    </a:lnTo>
                    <a:lnTo>
                      <a:pt x="88" y="21"/>
                    </a:lnTo>
                    <a:lnTo>
                      <a:pt x="88" y="11"/>
                    </a:lnTo>
                    <a:lnTo>
                      <a:pt x="91" y="0"/>
                    </a:lnTo>
                    <a:lnTo>
                      <a:pt x="81" y="0"/>
                    </a:lnTo>
                    <a:lnTo>
                      <a:pt x="76" y="2"/>
                    </a:lnTo>
                    <a:lnTo>
                      <a:pt x="64" y="2"/>
                    </a:lnTo>
                    <a:lnTo>
                      <a:pt x="57" y="4"/>
                    </a:lnTo>
                    <a:lnTo>
                      <a:pt x="52" y="4"/>
                    </a:lnTo>
                    <a:lnTo>
                      <a:pt x="45" y="7"/>
                    </a:lnTo>
                    <a:lnTo>
                      <a:pt x="40" y="7"/>
                    </a:lnTo>
                    <a:lnTo>
                      <a:pt x="33" y="9"/>
                    </a:lnTo>
                    <a:lnTo>
                      <a:pt x="28" y="9"/>
                    </a:lnTo>
                    <a:lnTo>
                      <a:pt x="21" y="11"/>
                    </a:lnTo>
                    <a:lnTo>
                      <a:pt x="16" y="11"/>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9" name="Freeform 6405"/>
              <p:cNvSpPr>
                <a:spLocks/>
              </p:cNvSpPr>
              <p:nvPr/>
            </p:nvSpPr>
            <p:spPr bwMode="auto">
              <a:xfrm>
                <a:off x="10332" y="8714"/>
                <a:ext cx="86" cy="94"/>
              </a:xfrm>
              <a:custGeom>
                <a:avLst/>
                <a:gdLst/>
                <a:ahLst/>
                <a:cxnLst>
                  <a:cxn ang="0">
                    <a:pos x="26" y="93"/>
                  </a:cxn>
                  <a:cxn ang="0">
                    <a:pos x="31" y="91"/>
                  </a:cxn>
                  <a:cxn ang="0">
                    <a:pos x="35" y="91"/>
                  </a:cxn>
                  <a:cxn ang="0">
                    <a:pos x="43" y="88"/>
                  </a:cxn>
                  <a:cxn ang="0">
                    <a:pos x="47" y="88"/>
                  </a:cxn>
                  <a:cxn ang="0">
                    <a:pos x="52" y="86"/>
                  </a:cxn>
                  <a:cxn ang="0">
                    <a:pos x="60" y="83"/>
                  </a:cxn>
                  <a:cxn ang="0">
                    <a:pos x="64" y="83"/>
                  </a:cxn>
                  <a:cxn ang="0">
                    <a:pos x="69" y="81"/>
                  </a:cxn>
                  <a:cxn ang="0">
                    <a:pos x="74" y="81"/>
                  </a:cxn>
                  <a:cxn ang="0">
                    <a:pos x="79" y="79"/>
                  </a:cxn>
                  <a:cxn ang="0">
                    <a:pos x="81" y="79"/>
                  </a:cxn>
                  <a:cxn ang="0">
                    <a:pos x="81" y="47"/>
                  </a:cxn>
                  <a:cxn ang="0">
                    <a:pos x="83" y="38"/>
                  </a:cxn>
                  <a:cxn ang="0">
                    <a:pos x="83" y="31"/>
                  </a:cxn>
                  <a:cxn ang="0">
                    <a:pos x="86" y="21"/>
                  </a:cxn>
                  <a:cxn ang="0">
                    <a:pos x="86" y="0"/>
                  </a:cxn>
                  <a:cxn ang="0">
                    <a:pos x="83" y="0"/>
                  </a:cxn>
                  <a:cxn ang="0">
                    <a:pos x="79" y="2"/>
                  </a:cxn>
                  <a:cxn ang="0">
                    <a:pos x="67" y="2"/>
                  </a:cxn>
                  <a:cxn ang="0">
                    <a:pos x="62" y="4"/>
                  </a:cxn>
                  <a:cxn ang="0">
                    <a:pos x="50" y="4"/>
                  </a:cxn>
                  <a:cxn ang="0">
                    <a:pos x="45" y="7"/>
                  </a:cxn>
                  <a:cxn ang="0">
                    <a:pos x="38" y="7"/>
                  </a:cxn>
                  <a:cxn ang="0">
                    <a:pos x="33" y="9"/>
                  </a:cxn>
                  <a:cxn ang="0">
                    <a:pos x="26" y="9"/>
                  </a:cxn>
                  <a:cxn ang="0">
                    <a:pos x="16" y="14"/>
                  </a:cxn>
                  <a:cxn ang="0">
                    <a:pos x="12" y="14"/>
                  </a:cxn>
                  <a:cxn ang="0">
                    <a:pos x="7" y="16"/>
                  </a:cxn>
                  <a:cxn ang="0">
                    <a:pos x="2" y="16"/>
                  </a:cxn>
                  <a:cxn ang="0">
                    <a:pos x="0" y="35"/>
                  </a:cxn>
                  <a:cxn ang="0">
                    <a:pos x="0" y="74"/>
                  </a:cxn>
                  <a:cxn ang="0">
                    <a:pos x="2" y="93"/>
                  </a:cxn>
                  <a:cxn ang="0">
                    <a:pos x="26" y="93"/>
                  </a:cxn>
                </a:cxnLst>
                <a:rect l="0" t="0" r="r" b="b"/>
                <a:pathLst>
                  <a:path w="86" h="94">
                    <a:moveTo>
                      <a:pt x="26" y="93"/>
                    </a:moveTo>
                    <a:lnTo>
                      <a:pt x="31" y="91"/>
                    </a:lnTo>
                    <a:lnTo>
                      <a:pt x="35" y="91"/>
                    </a:lnTo>
                    <a:lnTo>
                      <a:pt x="43" y="88"/>
                    </a:lnTo>
                    <a:lnTo>
                      <a:pt x="47" y="88"/>
                    </a:lnTo>
                    <a:lnTo>
                      <a:pt x="52" y="86"/>
                    </a:lnTo>
                    <a:lnTo>
                      <a:pt x="60" y="83"/>
                    </a:lnTo>
                    <a:lnTo>
                      <a:pt x="64" y="83"/>
                    </a:lnTo>
                    <a:lnTo>
                      <a:pt x="69" y="81"/>
                    </a:lnTo>
                    <a:lnTo>
                      <a:pt x="74" y="81"/>
                    </a:lnTo>
                    <a:lnTo>
                      <a:pt x="79" y="79"/>
                    </a:lnTo>
                    <a:lnTo>
                      <a:pt x="81" y="79"/>
                    </a:lnTo>
                    <a:lnTo>
                      <a:pt x="81" y="47"/>
                    </a:lnTo>
                    <a:lnTo>
                      <a:pt x="83" y="38"/>
                    </a:lnTo>
                    <a:lnTo>
                      <a:pt x="83" y="31"/>
                    </a:lnTo>
                    <a:lnTo>
                      <a:pt x="86" y="21"/>
                    </a:lnTo>
                    <a:lnTo>
                      <a:pt x="86" y="0"/>
                    </a:lnTo>
                    <a:lnTo>
                      <a:pt x="83" y="0"/>
                    </a:lnTo>
                    <a:lnTo>
                      <a:pt x="79" y="2"/>
                    </a:lnTo>
                    <a:lnTo>
                      <a:pt x="67" y="2"/>
                    </a:lnTo>
                    <a:lnTo>
                      <a:pt x="62" y="4"/>
                    </a:lnTo>
                    <a:lnTo>
                      <a:pt x="50" y="4"/>
                    </a:lnTo>
                    <a:lnTo>
                      <a:pt x="45" y="7"/>
                    </a:lnTo>
                    <a:lnTo>
                      <a:pt x="38" y="7"/>
                    </a:lnTo>
                    <a:lnTo>
                      <a:pt x="33" y="9"/>
                    </a:lnTo>
                    <a:lnTo>
                      <a:pt x="26" y="9"/>
                    </a:lnTo>
                    <a:lnTo>
                      <a:pt x="16" y="14"/>
                    </a:lnTo>
                    <a:lnTo>
                      <a:pt x="12" y="14"/>
                    </a:lnTo>
                    <a:lnTo>
                      <a:pt x="7" y="16"/>
                    </a:lnTo>
                    <a:lnTo>
                      <a:pt x="2" y="16"/>
                    </a:lnTo>
                    <a:lnTo>
                      <a:pt x="0" y="35"/>
                    </a:lnTo>
                    <a:lnTo>
                      <a:pt x="0" y="74"/>
                    </a:lnTo>
                    <a:lnTo>
                      <a:pt x="2" y="93"/>
                    </a:lnTo>
                    <a:lnTo>
                      <a:pt x="26" y="93"/>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0" name="Freeform 6406"/>
              <p:cNvSpPr>
                <a:spLocks/>
              </p:cNvSpPr>
              <p:nvPr/>
            </p:nvSpPr>
            <p:spPr bwMode="auto">
              <a:xfrm>
                <a:off x="10332" y="8716"/>
                <a:ext cx="84" cy="87"/>
              </a:xfrm>
              <a:custGeom>
                <a:avLst/>
                <a:gdLst/>
                <a:ahLst/>
                <a:cxnLst>
                  <a:cxn ang="0">
                    <a:pos x="2" y="84"/>
                  </a:cxn>
                  <a:cxn ang="0">
                    <a:pos x="7" y="86"/>
                  </a:cxn>
                  <a:cxn ang="0">
                    <a:pos x="19" y="86"/>
                  </a:cxn>
                  <a:cxn ang="0">
                    <a:pos x="23" y="84"/>
                  </a:cxn>
                  <a:cxn ang="0">
                    <a:pos x="28" y="84"/>
                  </a:cxn>
                  <a:cxn ang="0">
                    <a:pos x="35" y="81"/>
                  </a:cxn>
                  <a:cxn ang="0">
                    <a:pos x="40" y="81"/>
                  </a:cxn>
                  <a:cxn ang="0">
                    <a:pos x="45" y="79"/>
                  </a:cxn>
                  <a:cxn ang="0">
                    <a:pos x="50" y="76"/>
                  </a:cxn>
                  <a:cxn ang="0">
                    <a:pos x="57" y="76"/>
                  </a:cxn>
                  <a:cxn ang="0">
                    <a:pos x="67" y="72"/>
                  </a:cxn>
                  <a:cxn ang="0">
                    <a:pos x="72" y="72"/>
                  </a:cxn>
                  <a:cxn ang="0">
                    <a:pos x="74" y="69"/>
                  </a:cxn>
                  <a:cxn ang="0">
                    <a:pos x="79" y="69"/>
                  </a:cxn>
                  <a:cxn ang="0">
                    <a:pos x="79" y="43"/>
                  </a:cxn>
                  <a:cxn ang="0">
                    <a:pos x="81" y="33"/>
                  </a:cxn>
                  <a:cxn ang="0">
                    <a:pos x="81" y="16"/>
                  </a:cxn>
                  <a:cxn ang="0">
                    <a:pos x="83" y="9"/>
                  </a:cxn>
                  <a:cxn ang="0">
                    <a:pos x="83" y="0"/>
                  </a:cxn>
                  <a:cxn ang="0">
                    <a:pos x="64" y="0"/>
                  </a:cxn>
                  <a:cxn ang="0">
                    <a:pos x="60" y="2"/>
                  </a:cxn>
                  <a:cxn ang="0">
                    <a:pos x="47" y="2"/>
                  </a:cxn>
                  <a:cxn ang="0">
                    <a:pos x="43" y="4"/>
                  </a:cxn>
                  <a:cxn ang="0">
                    <a:pos x="38" y="7"/>
                  </a:cxn>
                  <a:cxn ang="0">
                    <a:pos x="31" y="7"/>
                  </a:cxn>
                  <a:cxn ang="0">
                    <a:pos x="26" y="9"/>
                  </a:cxn>
                  <a:cxn ang="0">
                    <a:pos x="21" y="9"/>
                  </a:cxn>
                  <a:cxn ang="0">
                    <a:pos x="16" y="12"/>
                  </a:cxn>
                  <a:cxn ang="0">
                    <a:pos x="12" y="12"/>
                  </a:cxn>
                  <a:cxn ang="0">
                    <a:pos x="7" y="14"/>
                  </a:cxn>
                  <a:cxn ang="0">
                    <a:pos x="2" y="14"/>
                  </a:cxn>
                  <a:cxn ang="0">
                    <a:pos x="0" y="33"/>
                  </a:cxn>
                  <a:cxn ang="0">
                    <a:pos x="0" y="67"/>
                  </a:cxn>
                  <a:cxn ang="0">
                    <a:pos x="2" y="84"/>
                  </a:cxn>
                </a:cxnLst>
                <a:rect l="0" t="0" r="r" b="b"/>
                <a:pathLst>
                  <a:path w="84" h="87">
                    <a:moveTo>
                      <a:pt x="2" y="84"/>
                    </a:moveTo>
                    <a:lnTo>
                      <a:pt x="7" y="86"/>
                    </a:lnTo>
                    <a:lnTo>
                      <a:pt x="19" y="86"/>
                    </a:lnTo>
                    <a:lnTo>
                      <a:pt x="23" y="84"/>
                    </a:lnTo>
                    <a:lnTo>
                      <a:pt x="28" y="84"/>
                    </a:lnTo>
                    <a:lnTo>
                      <a:pt x="35" y="81"/>
                    </a:lnTo>
                    <a:lnTo>
                      <a:pt x="40" y="81"/>
                    </a:lnTo>
                    <a:lnTo>
                      <a:pt x="45" y="79"/>
                    </a:lnTo>
                    <a:lnTo>
                      <a:pt x="50" y="76"/>
                    </a:lnTo>
                    <a:lnTo>
                      <a:pt x="57" y="76"/>
                    </a:lnTo>
                    <a:lnTo>
                      <a:pt x="67" y="72"/>
                    </a:lnTo>
                    <a:lnTo>
                      <a:pt x="72" y="72"/>
                    </a:lnTo>
                    <a:lnTo>
                      <a:pt x="74" y="69"/>
                    </a:lnTo>
                    <a:lnTo>
                      <a:pt x="79" y="69"/>
                    </a:lnTo>
                    <a:lnTo>
                      <a:pt x="79" y="43"/>
                    </a:lnTo>
                    <a:lnTo>
                      <a:pt x="81" y="33"/>
                    </a:lnTo>
                    <a:lnTo>
                      <a:pt x="81" y="16"/>
                    </a:lnTo>
                    <a:lnTo>
                      <a:pt x="83" y="9"/>
                    </a:lnTo>
                    <a:lnTo>
                      <a:pt x="83" y="0"/>
                    </a:lnTo>
                    <a:lnTo>
                      <a:pt x="64" y="0"/>
                    </a:lnTo>
                    <a:lnTo>
                      <a:pt x="60" y="2"/>
                    </a:lnTo>
                    <a:lnTo>
                      <a:pt x="47" y="2"/>
                    </a:lnTo>
                    <a:lnTo>
                      <a:pt x="43" y="4"/>
                    </a:lnTo>
                    <a:lnTo>
                      <a:pt x="38" y="7"/>
                    </a:lnTo>
                    <a:lnTo>
                      <a:pt x="31" y="7"/>
                    </a:lnTo>
                    <a:lnTo>
                      <a:pt x="26" y="9"/>
                    </a:lnTo>
                    <a:lnTo>
                      <a:pt x="21" y="9"/>
                    </a:lnTo>
                    <a:lnTo>
                      <a:pt x="16" y="12"/>
                    </a:lnTo>
                    <a:lnTo>
                      <a:pt x="12" y="12"/>
                    </a:lnTo>
                    <a:lnTo>
                      <a:pt x="7" y="14"/>
                    </a:lnTo>
                    <a:lnTo>
                      <a:pt x="2" y="14"/>
                    </a:lnTo>
                    <a:lnTo>
                      <a:pt x="0" y="33"/>
                    </a:lnTo>
                    <a:lnTo>
                      <a:pt x="0" y="67"/>
                    </a:lnTo>
                    <a:lnTo>
                      <a:pt x="2" y="84"/>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1" name="Freeform 6407"/>
              <p:cNvSpPr>
                <a:spLocks/>
              </p:cNvSpPr>
              <p:nvPr/>
            </p:nvSpPr>
            <p:spPr bwMode="auto">
              <a:xfrm>
                <a:off x="10334" y="8724"/>
                <a:ext cx="125" cy="24"/>
              </a:xfrm>
              <a:custGeom>
                <a:avLst/>
                <a:gdLst/>
                <a:ahLst/>
                <a:cxnLst>
                  <a:cxn ang="0">
                    <a:pos x="112" y="7"/>
                  </a:cxn>
                  <a:cxn ang="0">
                    <a:pos x="124" y="0"/>
                  </a:cxn>
                  <a:cxn ang="0">
                    <a:pos x="115" y="2"/>
                  </a:cxn>
                  <a:cxn ang="0">
                    <a:pos x="91" y="4"/>
                  </a:cxn>
                  <a:cxn ang="0">
                    <a:pos x="33" y="14"/>
                  </a:cxn>
                  <a:cxn ang="0">
                    <a:pos x="0" y="19"/>
                  </a:cxn>
                  <a:cxn ang="0">
                    <a:pos x="7" y="23"/>
                  </a:cxn>
                  <a:cxn ang="0">
                    <a:pos x="112" y="7"/>
                  </a:cxn>
                </a:cxnLst>
                <a:rect l="0" t="0" r="r" b="b"/>
                <a:pathLst>
                  <a:path w="125" h="24">
                    <a:moveTo>
                      <a:pt x="112" y="7"/>
                    </a:moveTo>
                    <a:lnTo>
                      <a:pt x="124" y="0"/>
                    </a:lnTo>
                    <a:lnTo>
                      <a:pt x="115" y="2"/>
                    </a:lnTo>
                    <a:lnTo>
                      <a:pt x="91" y="4"/>
                    </a:lnTo>
                    <a:lnTo>
                      <a:pt x="33" y="14"/>
                    </a:lnTo>
                    <a:lnTo>
                      <a:pt x="0" y="19"/>
                    </a:lnTo>
                    <a:lnTo>
                      <a:pt x="7" y="23"/>
                    </a:lnTo>
                    <a:lnTo>
                      <a:pt x="112"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2" name="Freeform 6408"/>
              <p:cNvSpPr>
                <a:spLocks/>
              </p:cNvSpPr>
              <p:nvPr/>
            </p:nvSpPr>
            <p:spPr bwMode="auto">
              <a:xfrm>
                <a:off x="10336" y="8731"/>
                <a:ext cx="111" cy="127"/>
              </a:xfrm>
              <a:custGeom>
                <a:avLst/>
                <a:gdLst/>
                <a:ahLst/>
                <a:cxnLst>
                  <a:cxn ang="0">
                    <a:pos x="107" y="60"/>
                  </a:cxn>
                  <a:cxn ang="0">
                    <a:pos x="110" y="28"/>
                  </a:cxn>
                  <a:cxn ang="0">
                    <a:pos x="110" y="0"/>
                  </a:cxn>
                  <a:cxn ang="0">
                    <a:pos x="91" y="0"/>
                  </a:cxn>
                  <a:cxn ang="0">
                    <a:pos x="83" y="2"/>
                  </a:cxn>
                  <a:cxn ang="0">
                    <a:pos x="64" y="2"/>
                  </a:cxn>
                  <a:cxn ang="0">
                    <a:pos x="57" y="4"/>
                  </a:cxn>
                  <a:cxn ang="0">
                    <a:pos x="50" y="4"/>
                  </a:cxn>
                  <a:cxn ang="0">
                    <a:pos x="43" y="7"/>
                  </a:cxn>
                  <a:cxn ang="0">
                    <a:pos x="31" y="7"/>
                  </a:cxn>
                  <a:cxn ang="0">
                    <a:pos x="23" y="9"/>
                  </a:cxn>
                  <a:cxn ang="0">
                    <a:pos x="16" y="9"/>
                  </a:cxn>
                  <a:cxn ang="0">
                    <a:pos x="12" y="12"/>
                  </a:cxn>
                  <a:cxn ang="0">
                    <a:pos x="4" y="12"/>
                  </a:cxn>
                  <a:cxn ang="0">
                    <a:pos x="4" y="26"/>
                  </a:cxn>
                  <a:cxn ang="0">
                    <a:pos x="2" y="38"/>
                  </a:cxn>
                  <a:cxn ang="0">
                    <a:pos x="2" y="52"/>
                  </a:cxn>
                  <a:cxn ang="0">
                    <a:pos x="0" y="64"/>
                  </a:cxn>
                  <a:cxn ang="0">
                    <a:pos x="0" y="79"/>
                  </a:cxn>
                  <a:cxn ang="0">
                    <a:pos x="2" y="93"/>
                  </a:cxn>
                  <a:cxn ang="0">
                    <a:pos x="2" y="110"/>
                  </a:cxn>
                  <a:cxn ang="0">
                    <a:pos x="4" y="127"/>
                  </a:cxn>
                  <a:cxn ang="0">
                    <a:pos x="103" y="127"/>
                  </a:cxn>
                  <a:cxn ang="0">
                    <a:pos x="110" y="124"/>
                  </a:cxn>
                  <a:cxn ang="0">
                    <a:pos x="110" y="93"/>
                  </a:cxn>
                  <a:cxn ang="0">
                    <a:pos x="107" y="60"/>
                  </a:cxn>
                </a:cxnLst>
                <a:rect l="0" t="0" r="r" b="b"/>
                <a:pathLst>
                  <a:path w="111" h="127">
                    <a:moveTo>
                      <a:pt x="107" y="60"/>
                    </a:moveTo>
                    <a:lnTo>
                      <a:pt x="110" y="28"/>
                    </a:lnTo>
                    <a:lnTo>
                      <a:pt x="110" y="0"/>
                    </a:lnTo>
                    <a:lnTo>
                      <a:pt x="91" y="0"/>
                    </a:lnTo>
                    <a:lnTo>
                      <a:pt x="83" y="2"/>
                    </a:lnTo>
                    <a:lnTo>
                      <a:pt x="64" y="2"/>
                    </a:lnTo>
                    <a:lnTo>
                      <a:pt x="57" y="4"/>
                    </a:lnTo>
                    <a:lnTo>
                      <a:pt x="50" y="4"/>
                    </a:lnTo>
                    <a:lnTo>
                      <a:pt x="43" y="7"/>
                    </a:lnTo>
                    <a:lnTo>
                      <a:pt x="31" y="7"/>
                    </a:lnTo>
                    <a:lnTo>
                      <a:pt x="23" y="9"/>
                    </a:lnTo>
                    <a:lnTo>
                      <a:pt x="16" y="9"/>
                    </a:lnTo>
                    <a:lnTo>
                      <a:pt x="12" y="12"/>
                    </a:lnTo>
                    <a:lnTo>
                      <a:pt x="4" y="12"/>
                    </a:lnTo>
                    <a:lnTo>
                      <a:pt x="4" y="26"/>
                    </a:lnTo>
                    <a:lnTo>
                      <a:pt x="2" y="38"/>
                    </a:lnTo>
                    <a:lnTo>
                      <a:pt x="2" y="52"/>
                    </a:lnTo>
                    <a:lnTo>
                      <a:pt x="0" y="64"/>
                    </a:lnTo>
                    <a:lnTo>
                      <a:pt x="0" y="79"/>
                    </a:lnTo>
                    <a:lnTo>
                      <a:pt x="2" y="93"/>
                    </a:lnTo>
                    <a:lnTo>
                      <a:pt x="2" y="110"/>
                    </a:lnTo>
                    <a:lnTo>
                      <a:pt x="4" y="127"/>
                    </a:lnTo>
                    <a:lnTo>
                      <a:pt x="103" y="127"/>
                    </a:lnTo>
                    <a:lnTo>
                      <a:pt x="110" y="124"/>
                    </a:lnTo>
                    <a:lnTo>
                      <a:pt x="110" y="93"/>
                    </a:lnTo>
                    <a:lnTo>
                      <a:pt x="107" y="60"/>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3" name="Freeform 6409"/>
              <p:cNvSpPr>
                <a:spLocks/>
              </p:cNvSpPr>
              <p:nvPr/>
            </p:nvSpPr>
            <p:spPr bwMode="auto">
              <a:xfrm>
                <a:off x="10339" y="8733"/>
                <a:ext cx="105" cy="123"/>
              </a:xfrm>
              <a:custGeom>
                <a:avLst/>
                <a:gdLst/>
                <a:ahLst/>
                <a:cxnLst>
                  <a:cxn ang="0">
                    <a:pos x="4" y="11"/>
                  </a:cxn>
                  <a:cxn ang="0">
                    <a:pos x="2" y="23"/>
                  </a:cxn>
                  <a:cxn ang="0">
                    <a:pos x="2" y="38"/>
                  </a:cxn>
                  <a:cxn ang="0">
                    <a:pos x="0" y="50"/>
                  </a:cxn>
                  <a:cxn ang="0">
                    <a:pos x="0" y="91"/>
                  </a:cxn>
                  <a:cxn ang="0">
                    <a:pos x="4" y="120"/>
                  </a:cxn>
                  <a:cxn ang="0">
                    <a:pos x="9" y="122"/>
                  </a:cxn>
                  <a:cxn ang="0">
                    <a:pos x="91" y="122"/>
                  </a:cxn>
                  <a:cxn ang="0">
                    <a:pos x="98" y="120"/>
                  </a:cxn>
                  <a:cxn ang="0">
                    <a:pos x="105" y="120"/>
                  </a:cxn>
                  <a:cxn ang="0">
                    <a:pos x="103" y="88"/>
                  </a:cxn>
                  <a:cxn ang="0">
                    <a:pos x="103" y="28"/>
                  </a:cxn>
                  <a:cxn ang="0">
                    <a:pos x="105" y="0"/>
                  </a:cxn>
                  <a:cxn ang="0">
                    <a:pos x="86" y="0"/>
                  </a:cxn>
                  <a:cxn ang="0">
                    <a:pos x="79" y="2"/>
                  </a:cxn>
                  <a:cxn ang="0">
                    <a:pos x="60" y="2"/>
                  </a:cxn>
                  <a:cxn ang="0">
                    <a:pos x="55" y="4"/>
                  </a:cxn>
                  <a:cxn ang="0">
                    <a:pos x="40" y="4"/>
                  </a:cxn>
                  <a:cxn ang="0">
                    <a:pos x="35" y="7"/>
                  </a:cxn>
                  <a:cxn ang="0">
                    <a:pos x="28" y="7"/>
                  </a:cxn>
                  <a:cxn ang="0">
                    <a:pos x="23" y="9"/>
                  </a:cxn>
                  <a:cxn ang="0">
                    <a:pos x="16" y="9"/>
                  </a:cxn>
                  <a:cxn ang="0">
                    <a:pos x="9" y="11"/>
                  </a:cxn>
                  <a:cxn ang="0">
                    <a:pos x="4" y="11"/>
                  </a:cxn>
                </a:cxnLst>
                <a:rect l="0" t="0" r="r" b="b"/>
                <a:pathLst>
                  <a:path w="105" h="123">
                    <a:moveTo>
                      <a:pt x="4" y="11"/>
                    </a:moveTo>
                    <a:lnTo>
                      <a:pt x="2" y="23"/>
                    </a:lnTo>
                    <a:lnTo>
                      <a:pt x="2" y="38"/>
                    </a:lnTo>
                    <a:lnTo>
                      <a:pt x="0" y="50"/>
                    </a:lnTo>
                    <a:lnTo>
                      <a:pt x="0" y="91"/>
                    </a:lnTo>
                    <a:lnTo>
                      <a:pt x="4" y="120"/>
                    </a:lnTo>
                    <a:lnTo>
                      <a:pt x="9" y="122"/>
                    </a:lnTo>
                    <a:lnTo>
                      <a:pt x="91" y="122"/>
                    </a:lnTo>
                    <a:lnTo>
                      <a:pt x="98" y="120"/>
                    </a:lnTo>
                    <a:lnTo>
                      <a:pt x="105" y="120"/>
                    </a:lnTo>
                    <a:lnTo>
                      <a:pt x="103" y="88"/>
                    </a:lnTo>
                    <a:lnTo>
                      <a:pt x="103" y="28"/>
                    </a:lnTo>
                    <a:lnTo>
                      <a:pt x="105" y="0"/>
                    </a:lnTo>
                    <a:lnTo>
                      <a:pt x="86" y="0"/>
                    </a:lnTo>
                    <a:lnTo>
                      <a:pt x="79" y="2"/>
                    </a:lnTo>
                    <a:lnTo>
                      <a:pt x="60" y="2"/>
                    </a:lnTo>
                    <a:lnTo>
                      <a:pt x="55" y="4"/>
                    </a:lnTo>
                    <a:lnTo>
                      <a:pt x="40" y="4"/>
                    </a:lnTo>
                    <a:lnTo>
                      <a:pt x="35" y="7"/>
                    </a:lnTo>
                    <a:lnTo>
                      <a:pt x="28" y="7"/>
                    </a:lnTo>
                    <a:lnTo>
                      <a:pt x="23" y="9"/>
                    </a:lnTo>
                    <a:lnTo>
                      <a:pt x="16" y="9"/>
                    </a:lnTo>
                    <a:lnTo>
                      <a:pt x="9" y="11"/>
                    </a:lnTo>
                    <a:lnTo>
                      <a:pt x="4" y="11"/>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4" name="Freeform 6410"/>
              <p:cNvSpPr>
                <a:spLocks/>
              </p:cNvSpPr>
              <p:nvPr/>
            </p:nvSpPr>
            <p:spPr bwMode="auto">
              <a:xfrm>
                <a:off x="10341" y="8736"/>
                <a:ext cx="99" cy="117"/>
              </a:xfrm>
              <a:custGeom>
                <a:avLst/>
                <a:gdLst/>
                <a:ahLst/>
                <a:cxnLst>
                  <a:cxn ang="0">
                    <a:pos x="4" y="115"/>
                  </a:cxn>
                  <a:cxn ang="0">
                    <a:pos x="16" y="115"/>
                  </a:cxn>
                  <a:cxn ang="0">
                    <a:pos x="21" y="117"/>
                  </a:cxn>
                  <a:cxn ang="0">
                    <a:pos x="81" y="117"/>
                  </a:cxn>
                  <a:cxn ang="0">
                    <a:pos x="86" y="115"/>
                  </a:cxn>
                  <a:cxn ang="0">
                    <a:pos x="98" y="115"/>
                  </a:cxn>
                  <a:cxn ang="0">
                    <a:pos x="98" y="0"/>
                  </a:cxn>
                  <a:cxn ang="0">
                    <a:pos x="81" y="0"/>
                  </a:cxn>
                  <a:cxn ang="0">
                    <a:pos x="74" y="2"/>
                  </a:cxn>
                  <a:cxn ang="0">
                    <a:pos x="50" y="2"/>
                  </a:cxn>
                  <a:cxn ang="0">
                    <a:pos x="45" y="4"/>
                  </a:cxn>
                  <a:cxn ang="0">
                    <a:pos x="33" y="4"/>
                  </a:cxn>
                  <a:cxn ang="0">
                    <a:pos x="26" y="7"/>
                  </a:cxn>
                  <a:cxn ang="0">
                    <a:pos x="21" y="7"/>
                  </a:cxn>
                  <a:cxn ang="0">
                    <a:pos x="16" y="9"/>
                  </a:cxn>
                  <a:cxn ang="0">
                    <a:pos x="9" y="11"/>
                  </a:cxn>
                  <a:cxn ang="0">
                    <a:pos x="4" y="11"/>
                  </a:cxn>
                  <a:cxn ang="0">
                    <a:pos x="0" y="36"/>
                  </a:cxn>
                  <a:cxn ang="0">
                    <a:pos x="0" y="86"/>
                  </a:cxn>
                  <a:cxn ang="0">
                    <a:pos x="4" y="115"/>
                  </a:cxn>
                </a:cxnLst>
                <a:rect l="0" t="0" r="r" b="b"/>
                <a:pathLst>
                  <a:path w="99" h="117">
                    <a:moveTo>
                      <a:pt x="4" y="115"/>
                    </a:moveTo>
                    <a:lnTo>
                      <a:pt x="16" y="115"/>
                    </a:lnTo>
                    <a:lnTo>
                      <a:pt x="21" y="117"/>
                    </a:lnTo>
                    <a:lnTo>
                      <a:pt x="81" y="117"/>
                    </a:lnTo>
                    <a:lnTo>
                      <a:pt x="86" y="115"/>
                    </a:lnTo>
                    <a:lnTo>
                      <a:pt x="98" y="115"/>
                    </a:lnTo>
                    <a:lnTo>
                      <a:pt x="98" y="0"/>
                    </a:lnTo>
                    <a:lnTo>
                      <a:pt x="81" y="0"/>
                    </a:lnTo>
                    <a:lnTo>
                      <a:pt x="74" y="2"/>
                    </a:lnTo>
                    <a:lnTo>
                      <a:pt x="50" y="2"/>
                    </a:lnTo>
                    <a:lnTo>
                      <a:pt x="45" y="4"/>
                    </a:lnTo>
                    <a:lnTo>
                      <a:pt x="33" y="4"/>
                    </a:lnTo>
                    <a:lnTo>
                      <a:pt x="26" y="7"/>
                    </a:lnTo>
                    <a:lnTo>
                      <a:pt x="21" y="7"/>
                    </a:lnTo>
                    <a:lnTo>
                      <a:pt x="16" y="9"/>
                    </a:lnTo>
                    <a:lnTo>
                      <a:pt x="9" y="11"/>
                    </a:lnTo>
                    <a:lnTo>
                      <a:pt x="4" y="11"/>
                    </a:lnTo>
                    <a:lnTo>
                      <a:pt x="0" y="36"/>
                    </a:lnTo>
                    <a:lnTo>
                      <a:pt x="0" y="86"/>
                    </a:lnTo>
                    <a:lnTo>
                      <a:pt x="4" y="115"/>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5" name="Freeform 6411"/>
              <p:cNvSpPr>
                <a:spLocks/>
              </p:cNvSpPr>
              <p:nvPr/>
            </p:nvSpPr>
            <p:spPr bwMode="auto">
              <a:xfrm>
                <a:off x="10341" y="8738"/>
                <a:ext cx="96" cy="113"/>
              </a:xfrm>
              <a:custGeom>
                <a:avLst/>
                <a:gdLst/>
                <a:ahLst/>
                <a:cxnLst>
                  <a:cxn ang="0">
                    <a:pos x="4" y="23"/>
                  </a:cxn>
                  <a:cxn ang="0">
                    <a:pos x="2" y="33"/>
                  </a:cxn>
                  <a:cxn ang="0">
                    <a:pos x="2" y="45"/>
                  </a:cxn>
                  <a:cxn ang="0">
                    <a:pos x="0" y="57"/>
                  </a:cxn>
                  <a:cxn ang="0">
                    <a:pos x="0" y="69"/>
                  </a:cxn>
                  <a:cxn ang="0">
                    <a:pos x="2" y="81"/>
                  </a:cxn>
                  <a:cxn ang="0">
                    <a:pos x="2" y="96"/>
                  </a:cxn>
                  <a:cxn ang="0">
                    <a:pos x="7" y="107"/>
                  </a:cxn>
                  <a:cxn ang="0">
                    <a:pos x="11" y="110"/>
                  </a:cxn>
                  <a:cxn ang="0">
                    <a:pos x="16" y="110"/>
                  </a:cxn>
                  <a:cxn ang="0">
                    <a:pos x="21" y="112"/>
                  </a:cxn>
                  <a:cxn ang="0">
                    <a:pos x="74" y="112"/>
                  </a:cxn>
                  <a:cxn ang="0">
                    <a:pos x="79" y="110"/>
                  </a:cxn>
                  <a:cxn ang="0">
                    <a:pos x="91" y="110"/>
                  </a:cxn>
                  <a:cxn ang="0">
                    <a:pos x="95" y="107"/>
                  </a:cxn>
                  <a:cxn ang="0">
                    <a:pos x="95" y="0"/>
                  </a:cxn>
                  <a:cxn ang="0">
                    <a:pos x="74" y="0"/>
                  </a:cxn>
                  <a:cxn ang="0">
                    <a:pos x="67" y="2"/>
                  </a:cxn>
                  <a:cxn ang="0">
                    <a:pos x="45" y="2"/>
                  </a:cxn>
                  <a:cxn ang="0">
                    <a:pos x="38" y="4"/>
                  </a:cxn>
                  <a:cxn ang="0">
                    <a:pos x="33" y="4"/>
                  </a:cxn>
                  <a:cxn ang="0">
                    <a:pos x="28" y="7"/>
                  </a:cxn>
                  <a:cxn ang="0">
                    <a:pos x="21" y="7"/>
                  </a:cxn>
                  <a:cxn ang="0">
                    <a:pos x="16" y="9"/>
                  </a:cxn>
                  <a:cxn ang="0">
                    <a:pos x="11" y="9"/>
                  </a:cxn>
                  <a:cxn ang="0">
                    <a:pos x="7" y="11"/>
                  </a:cxn>
                  <a:cxn ang="0">
                    <a:pos x="4" y="23"/>
                  </a:cxn>
                </a:cxnLst>
                <a:rect l="0" t="0" r="r" b="b"/>
                <a:pathLst>
                  <a:path w="96" h="113">
                    <a:moveTo>
                      <a:pt x="4" y="23"/>
                    </a:moveTo>
                    <a:lnTo>
                      <a:pt x="2" y="33"/>
                    </a:lnTo>
                    <a:lnTo>
                      <a:pt x="2" y="45"/>
                    </a:lnTo>
                    <a:lnTo>
                      <a:pt x="0" y="57"/>
                    </a:lnTo>
                    <a:lnTo>
                      <a:pt x="0" y="69"/>
                    </a:lnTo>
                    <a:lnTo>
                      <a:pt x="2" y="81"/>
                    </a:lnTo>
                    <a:lnTo>
                      <a:pt x="2" y="96"/>
                    </a:lnTo>
                    <a:lnTo>
                      <a:pt x="7" y="107"/>
                    </a:lnTo>
                    <a:lnTo>
                      <a:pt x="11" y="110"/>
                    </a:lnTo>
                    <a:lnTo>
                      <a:pt x="16" y="110"/>
                    </a:lnTo>
                    <a:lnTo>
                      <a:pt x="21" y="112"/>
                    </a:lnTo>
                    <a:lnTo>
                      <a:pt x="74" y="112"/>
                    </a:lnTo>
                    <a:lnTo>
                      <a:pt x="79" y="110"/>
                    </a:lnTo>
                    <a:lnTo>
                      <a:pt x="91" y="110"/>
                    </a:lnTo>
                    <a:lnTo>
                      <a:pt x="95" y="107"/>
                    </a:lnTo>
                    <a:lnTo>
                      <a:pt x="95" y="0"/>
                    </a:lnTo>
                    <a:lnTo>
                      <a:pt x="74" y="0"/>
                    </a:lnTo>
                    <a:lnTo>
                      <a:pt x="67" y="2"/>
                    </a:lnTo>
                    <a:lnTo>
                      <a:pt x="45" y="2"/>
                    </a:lnTo>
                    <a:lnTo>
                      <a:pt x="38" y="4"/>
                    </a:lnTo>
                    <a:lnTo>
                      <a:pt x="33" y="4"/>
                    </a:lnTo>
                    <a:lnTo>
                      <a:pt x="28" y="7"/>
                    </a:lnTo>
                    <a:lnTo>
                      <a:pt x="21" y="7"/>
                    </a:lnTo>
                    <a:lnTo>
                      <a:pt x="16" y="9"/>
                    </a:lnTo>
                    <a:lnTo>
                      <a:pt x="11" y="9"/>
                    </a:lnTo>
                    <a:lnTo>
                      <a:pt x="7" y="11"/>
                    </a:lnTo>
                    <a:lnTo>
                      <a:pt x="4" y="2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6" name="Freeform 6412"/>
              <p:cNvSpPr>
                <a:spLocks/>
              </p:cNvSpPr>
              <p:nvPr/>
            </p:nvSpPr>
            <p:spPr bwMode="auto">
              <a:xfrm>
                <a:off x="10344" y="8740"/>
                <a:ext cx="91" cy="108"/>
              </a:xfrm>
              <a:custGeom>
                <a:avLst/>
                <a:gdLst/>
                <a:ahLst/>
                <a:cxnLst>
                  <a:cxn ang="0">
                    <a:pos x="2" y="91"/>
                  </a:cxn>
                  <a:cxn ang="0">
                    <a:pos x="4" y="103"/>
                  </a:cxn>
                  <a:cxn ang="0">
                    <a:pos x="11" y="103"/>
                  </a:cxn>
                  <a:cxn ang="0">
                    <a:pos x="16" y="105"/>
                  </a:cxn>
                  <a:cxn ang="0">
                    <a:pos x="21" y="105"/>
                  </a:cxn>
                  <a:cxn ang="0">
                    <a:pos x="26" y="107"/>
                  </a:cxn>
                  <a:cxn ang="0">
                    <a:pos x="64" y="107"/>
                  </a:cxn>
                  <a:cxn ang="0">
                    <a:pos x="69" y="105"/>
                  </a:cxn>
                  <a:cxn ang="0">
                    <a:pos x="79" y="105"/>
                  </a:cxn>
                  <a:cxn ang="0">
                    <a:pos x="86" y="103"/>
                  </a:cxn>
                  <a:cxn ang="0">
                    <a:pos x="91" y="103"/>
                  </a:cxn>
                  <a:cxn ang="0">
                    <a:pos x="91" y="0"/>
                  </a:cxn>
                  <a:cxn ang="0">
                    <a:pos x="64" y="0"/>
                  </a:cxn>
                  <a:cxn ang="0">
                    <a:pos x="57" y="2"/>
                  </a:cxn>
                  <a:cxn ang="0">
                    <a:pos x="35" y="2"/>
                  </a:cxn>
                  <a:cxn ang="0">
                    <a:pos x="31" y="4"/>
                  </a:cxn>
                  <a:cxn ang="0">
                    <a:pos x="26" y="4"/>
                  </a:cxn>
                  <a:cxn ang="0">
                    <a:pos x="21" y="7"/>
                  </a:cxn>
                  <a:cxn ang="0">
                    <a:pos x="16" y="7"/>
                  </a:cxn>
                  <a:cxn ang="0">
                    <a:pos x="11" y="9"/>
                  </a:cxn>
                  <a:cxn ang="0">
                    <a:pos x="4" y="11"/>
                  </a:cxn>
                  <a:cxn ang="0">
                    <a:pos x="4" y="21"/>
                  </a:cxn>
                  <a:cxn ang="0">
                    <a:pos x="2" y="33"/>
                  </a:cxn>
                  <a:cxn ang="0">
                    <a:pos x="0" y="43"/>
                  </a:cxn>
                  <a:cxn ang="0">
                    <a:pos x="0" y="76"/>
                  </a:cxn>
                  <a:cxn ang="0">
                    <a:pos x="2" y="91"/>
                  </a:cxn>
                </a:cxnLst>
                <a:rect l="0" t="0" r="r" b="b"/>
                <a:pathLst>
                  <a:path w="91" h="108">
                    <a:moveTo>
                      <a:pt x="2" y="91"/>
                    </a:moveTo>
                    <a:lnTo>
                      <a:pt x="4" y="103"/>
                    </a:lnTo>
                    <a:lnTo>
                      <a:pt x="11" y="103"/>
                    </a:lnTo>
                    <a:lnTo>
                      <a:pt x="16" y="105"/>
                    </a:lnTo>
                    <a:lnTo>
                      <a:pt x="21" y="105"/>
                    </a:lnTo>
                    <a:lnTo>
                      <a:pt x="26" y="107"/>
                    </a:lnTo>
                    <a:lnTo>
                      <a:pt x="64" y="107"/>
                    </a:lnTo>
                    <a:lnTo>
                      <a:pt x="69" y="105"/>
                    </a:lnTo>
                    <a:lnTo>
                      <a:pt x="79" y="105"/>
                    </a:lnTo>
                    <a:lnTo>
                      <a:pt x="86" y="103"/>
                    </a:lnTo>
                    <a:lnTo>
                      <a:pt x="91" y="103"/>
                    </a:lnTo>
                    <a:lnTo>
                      <a:pt x="91" y="0"/>
                    </a:lnTo>
                    <a:lnTo>
                      <a:pt x="64" y="0"/>
                    </a:lnTo>
                    <a:lnTo>
                      <a:pt x="57" y="2"/>
                    </a:lnTo>
                    <a:lnTo>
                      <a:pt x="35" y="2"/>
                    </a:lnTo>
                    <a:lnTo>
                      <a:pt x="31" y="4"/>
                    </a:lnTo>
                    <a:lnTo>
                      <a:pt x="26" y="4"/>
                    </a:lnTo>
                    <a:lnTo>
                      <a:pt x="21" y="7"/>
                    </a:lnTo>
                    <a:lnTo>
                      <a:pt x="16" y="7"/>
                    </a:lnTo>
                    <a:lnTo>
                      <a:pt x="11" y="9"/>
                    </a:lnTo>
                    <a:lnTo>
                      <a:pt x="4" y="11"/>
                    </a:lnTo>
                    <a:lnTo>
                      <a:pt x="4" y="21"/>
                    </a:lnTo>
                    <a:lnTo>
                      <a:pt x="2" y="33"/>
                    </a:lnTo>
                    <a:lnTo>
                      <a:pt x="0" y="43"/>
                    </a:lnTo>
                    <a:lnTo>
                      <a:pt x="0" y="76"/>
                    </a:lnTo>
                    <a:lnTo>
                      <a:pt x="2" y="91"/>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7" name="Freeform 6413"/>
              <p:cNvSpPr>
                <a:spLocks/>
              </p:cNvSpPr>
              <p:nvPr/>
            </p:nvSpPr>
            <p:spPr bwMode="auto">
              <a:xfrm>
                <a:off x="10346" y="8743"/>
                <a:ext cx="86" cy="103"/>
              </a:xfrm>
              <a:custGeom>
                <a:avLst/>
                <a:gdLst/>
                <a:ahLst/>
                <a:cxnLst>
                  <a:cxn ang="0">
                    <a:pos x="2" y="31"/>
                  </a:cxn>
                  <a:cxn ang="0">
                    <a:pos x="0" y="40"/>
                  </a:cxn>
                  <a:cxn ang="0">
                    <a:pos x="0" y="74"/>
                  </a:cxn>
                  <a:cxn ang="0">
                    <a:pos x="2" y="83"/>
                  </a:cxn>
                  <a:cxn ang="0">
                    <a:pos x="4" y="98"/>
                  </a:cxn>
                  <a:cxn ang="0">
                    <a:pos x="9" y="98"/>
                  </a:cxn>
                  <a:cxn ang="0">
                    <a:pos x="14" y="100"/>
                  </a:cxn>
                  <a:cxn ang="0">
                    <a:pos x="19" y="100"/>
                  </a:cxn>
                  <a:cxn ang="0">
                    <a:pos x="23" y="103"/>
                  </a:cxn>
                  <a:cxn ang="0">
                    <a:pos x="60" y="103"/>
                  </a:cxn>
                  <a:cxn ang="0">
                    <a:pos x="64" y="100"/>
                  </a:cxn>
                  <a:cxn ang="0">
                    <a:pos x="69" y="100"/>
                  </a:cxn>
                  <a:cxn ang="0">
                    <a:pos x="74" y="98"/>
                  </a:cxn>
                  <a:cxn ang="0">
                    <a:pos x="79" y="98"/>
                  </a:cxn>
                  <a:cxn ang="0">
                    <a:pos x="83" y="95"/>
                  </a:cxn>
                  <a:cxn ang="0">
                    <a:pos x="86" y="71"/>
                  </a:cxn>
                  <a:cxn ang="0">
                    <a:pos x="86" y="23"/>
                  </a:cxn>
                  <a:cxn ang="0">
                    <a:pos x="83" y="2"/>
                  </a:cxn>
                  <a:cxn ang="0">
                    <a:pos x="79" y="0"/>
                  </a:cxn>
                  <a:cxn ang="0">
                    <a:pos x="50" y="0"/>
                  </a:cxn>
                  <a:cxn ang="0">
                    <a:pos x="45" y="2"/>
                  </a:cxn>
                  <a:cxn ang="0">
                    <a:pos x="35" y="2"/>
                  </a:cxn>
                  <a:cxn ang="0">
                    <a:pos x="31" y="4"/>
                  </a:cxn>
                  <a:cxn ang="0">
                    <a:pos x="23" y="4"/>
                  </a:cxn>
                  <a:cxn ang="0">
                    <a:pos x="19" y="7"/>
                  </a:cxn>
                  <a:cxn ang="0">
                    <a:pos x="14" y="7"/>
                  </a:cxn>
                  <a:cxn ang="0">
                    <a:pos x="9" y="9"/>
                  </a:cxn>
                  <a:cxn ang="0">
                    <a:pos x="4" y="11"/>
                  </a:cxn>
                  <a:cxn ang="0">
                    <a:pos x="2" y="21"/>
                  </a:cxn>
                  <a:cxn ang="0">
                    <a:pos x="2" y="31"/>
                  </a:cxn>
                </a:cxnLst>
                <a:rect l="0" t="0" r="r" b="b"/>
                <a:pathLst>
                  <a:path w="86" h="103">
                    <a:moveTo>
                      <a:pt x="2" y="31"/>
                    </a:moveTo>
                    <a:lnTo>
                      <a:pt x="0" y="40"/>
                    </a:lnTo>
                    <a:lnTo>
                      <a:pt x="0" y="74"/>
                    </a:lnTo>
                    <a:lnTo>
                      <a:pt x="2" y="83"/>
                    </a:lnTo>
                    <a:lnTo>
                      <a:pt x="4" y="98"/>
                    </a:lnTo>
                    <a:lnTo>
                      <a:pt x="9" y="98"/>
                    </a:lnTo>
                    <a:lnTo>
                      <a:pt x="14" y="100"/>
                    </a:lnTo>
                    <a:lnTo>
                      <a:pt x="19" y="100"/>
                    </a:lnTo>
                    <a:lnTo>
                      <a:pt x="23" y="103"/>
                    </a:lnTo>
                    <a:lnTo>
                      <a:pt x="60" y="103"/>
                    </a:lnTo>
                    <a:lnTo>
                      <a:pt x="64" y="100"/>
                    </a:lnTo>
                    <a:lnTo>
                      <a:pt x="69" y="100"/>
                    </a:lnTo>
                    <a:lnTo>
                      <a:pt x="74" y="98"/>
                    </a:lnTo>
                    <a:lnTo>
                      <a:pt x="79" y="98"/>
                    </a:lnTo>
                    <a:lnTo>
                      <a:pt x="83" y="95"/>
                    </a:lnTo>
                    <a:lnTo>
                      <a:pt x="86" y="71"/>
                    </a:lnTo>
                    <a:lnTo>
                      <a:pt x="86" y="23"/>
                    </a:lnTo>
                    <a:lnTo>
                      <a:pt x="83" y="2"/>
                    </a:lnTo>
                    <a:lnTo>
                      <a:pt x="79" y="0"/>
                    </a:lnTo>
                    <a:lnTo>
                      <a:pt x="50" y="0"/>
                    </a:lnTo>
                    <a:lnTo>
                      <a:pt x="45" y="2"/>
                    </a:lnTo>
                    <a:lnTo>
                      <a:pt x="35" y="2"/>
                    </a:lnTo>
                    <a:lnTo>
                      <a:pt x="31" y="4"/>
                    </a:lnTo>
                    <a:lnTo>
                      <a:pt x="23" y="4"/>
                    </a:lnTo>
                    <a:lnTo>
                      <a:pt x="19" y="7"/>
                    </a:lnTo>
                    <a:lnTo>
                      <a:pt x="14" y="7"/>
                    </a:lnTo>
                    <a:lnTo>
                      <a:pt x="9" y="9"/>
                    </a:lnTo>
                    <a:lnTo>
                      <a:pt x="4" y="11"/>
                    </a:lnTo>
                    <a:lnTo>
                      <a:pt x="2" y="21"/>
                    </a:lnTo>
                    <a:lnTo>
                      <a:pt x="2" y="31"/>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8" name="Freeform 6414"/>
              <p:cNvSpPr>
                <a:spLocks/>
              </p:cNvSpPr>
              <p:nvPr/>
            </p:nvSpPr>
            <p:spPr bwMode="auto">
              <a:xfrm>
                <a:off x="10346" y="8745"/>
                <a:ext cx="84" cy="99"/>
              </a:xfrm>
              <a:custGeom>
                <a:avLst/>
                <a:gdLst/>
                <a:ahLst/>
                <a:cxnLst>
                  <a:cxn ang="0">
                    <a:pos x="2" y="38"/>
                  </a:cxn>
                  <a:cxn ang="0">
                    <a:pos x="0" y="48"/>
                  </a:cxn>
                  <a:cxn ang="0">
                    <a:pos x="0" y="57"/>
                  </a:cxn>
                  <a:cxn ang="0">
                    <a:pos x="2" y="69"/>
                  </a:cxn>
                  <a:cxn ang="0">
                    <a:pos x="4" y="79"/>
                  </a:cxn>
                  <a:cxn ang="0">
                    <a:pos x="7" y="91"/>
                  </a:cxn>
                  <a:cxn ang="0">
                    <a:pos x="11" y="93"/>
                  </a:cxn>
                  <a:cxn ang="0">
                    <a:pos x="16" y="96"/>
                  </a:cxn>
                  <a:cxn ang="0">
                    <a:pos x="26" y="96"/>
                  </a:cxn>
                  <a:cxn ang="0">
                    <a:pos x="31" y="98"/>
                  </a:cxn>
                  <a:cxn ang="0">
                    <a:pos x="55" y="98"/>
                  </a:cxn>
                  <a:cxn ang="0">
                    <a:pos x="57" y="96"/>
                  </a:cxn>
                  <a:cxn ang="0">
                    <a:pos x="67" y="96"/>
                  </a:cxn>
                  <a:cxn ang="0">
                    <a:pos x="71" y="93"/>
                  </a:cxn>
                  <a:cxn ang="0">
                    <a:pos x="76" y="91"/>
                  </a:cxn>
                  <a:cxn ang="0">
                    <a:pos x="81" y="91"/>
                  </a:cxn>
                  <a:cxn ang="0">
                    <a:pos x="83" y="67"/>
                  </a:cxn>
                  <a:cxn ang="0">
                    <a:pos x="83" y="24"/>
                  </a:cxn>
                  <a:cxn ang="0">
                    <a:pos x="81" y="2"/>
                  </a:cxn>
                  <a:cxn ang="0">
                    <a:pos x="76" y="2"/>
                  </a:cxn>
                  <a:cxn ang="0">
                    <a:pos x="71" y="0"/>
                  </a:cxn>
                  <a:cxn ang="0">
                    <a:pos x="45" y="0"/>
                  </a:cxn>
                  <a:cxn ang="0">
                    <a:pos x="40" y="2"/>
                  </a:cxn>
                  <a:cxn ang="0">
                    <a:pos x="31" y="2"/>
                  </a:cxn>
                  <a:cxn ang="0">
                    <a:pos x="26" y="4"/>
                  </a:cxn>
                  <a:cxn ang="0">
                    <a:pos x="21" y="4"/>
                  </a:cxn>
                  <a:cxn ang="0">
                    <a:pos x="7" y="12"/>
                  </a:cxn>
                  <a:cxn ang="0">
                    <a:pos x="4" y="21"/>
                  </a:cxn>
                  <a:cxn ang="0">
                    <a:pos x="2" y="28"/>
                  </a:cxn>
                  <a:cxn ang="0">
                    <a:pos x="2" y="38"/>
                  </a:cxn>
                </a:cxnLst>
                <a:rect l="0" t="0" r="r" b="b"/>
                <a:pathLst>
                  <a:path w="84" h="99">
                    <a:moveTo>
                      <a:pt x="2" y="38"/>
                    </a:moveTo>
                    <a:lnTo>
                      <a:pt x="0" y="48"/>
                    </a:lnTo>
                    <a:lnTo>
                      <a:pt x="0" y="57"/>
                    </a:lnTo>
                    <a:lnTo>
                      <a:pt x="2" y="69"/>
                    </a:lnTo>
                    <a:lnTo>
                      <a:pt x="4" y="79"/>
                    </a:lnTo>
                    <a:lnTo>
                      <a:pt x="7" y="91"/>
                    </a:lnTo>
                    <a:lnTo>
                      <a:pt x="11" y="93"/>
                    </a:lnTo>
                    <a:lnTo>
                      <a:pt x="16" y="96"/>
                    </a:lnTo>
                    <a:lnTo>
                      <a:pt x="26" y="96"/>
                    </a:lnTo>
                    <a:lnTo>
                      <a:pt x="31" y="98"/>
                    </a:lnTo>
                    <a:lnTo>
                      <a:pt x="55" y="98"/>
                    </a:lnTo>
                    <a:lnTo>
                      <a:pt x="57" y="96"/>
                    </a:lnTo>
                    <a:lnTo>
                      <a:pt x="67" y="96"/>
                    </a:lnTo>
                    <a:lnTo>
                      <a:pt x="71" y="93"/>
                    </a:lnTo>
                    <a:lnTo>
                      <a:pt x="76" y="91"/>
                    </a:lnTo>
                    <a:lnTo>
                      <a:pt x="81" y="91"/>
                    </a:lnTo>
                    <a:lnTo>
                      <a:pt x="83" y="67"/>
                    </a:lnTo>
                    <a:lnTo>
                      <a:pt x="83" y="24"/>
                    </a:lnTo>
                    <a:lnTo>
                      <a:pt x="81" y="2"/>
                    </a:lnTo>
                    <a:lnTo>
                      <a:pt x="76" y="2"/>
                    </a:lnTo>
                    <a:lnTo>
                      <a:pt x="71" y="0"/>
                    </a:lnTo>
                    <a:lnTo>
                      <a:pt x="45" y="0"/>
                    </a:lnTo>
                    <a:lnTo>
                      <a:pt x="40" y="2"/>
                    </a:lnTo>
                    <a:lnTo>
                      <a:pt x="31" y="2"/>
                    </a:lnTo>
                    <a:lnTo>
                      <a:pt x="26" y="4"/>
                    </a:lnTo>
                    <a:lnTo>
                      <a:pt x="21" y="4"/>
                    </a:lnTo>
                    <a:lnTo>
                      <a:pt x="7" y="12"/>
                    </a:lnTo>
                    <a:lnTo>
                      <a:pt x="4" y="21"/>
                    </a:lnTo>
                    <a:lnTo>
                      <a:pt x="2" y="28"/>
                    </a:lnTo>
                    <a:lnTo>
                      <a:pt x="2" y="38"/>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9" name="Freeform 6415"/>
              <p:cNvSpPr>
                <a:spLocks/>
              </p:cNvSpPr>
              <p:nvPr/>
            </p:nvSpPr>
            <p:spPr bwMode="auto">
              <a:xfrm>
                <a:off x="10348" y="8748"/>
                <a:ext cx="80" cy="93"/>
              </a:xfrm>
              <a:custGeom>
                <a:avLst/>
                <a:gdLst/>
                <a:ahLst/>
                <a:cxnLst>
                  <a:cxn ang="0">
                    <a:pos x="19" y="4"/>
                  </a:cxn>
                  <a:cxn ang="0">
                    <a:pos x="14" y="7"/>
                  </a:cxn>
                  <a:cxn ang="0">
                    <a:pos x="11" y="9"/>
                  </a:cxn>
                  <a:cxn ang="0">
                    <a:pos x="7" y="12"/>
                  </a:cxn>
                  <a:cxn ang="0">
                    <a:pos x="4" y="19"/>
                  </a:cxn>
                  <a:cxn ang="0">
                    <a:pos x="2" y="28"/>
                  </a:cxn>
                  <a:cxn ang="0">
                    <a:pos x="0" y="36"/>
                  </a:cxn>
                  <a:cxn ang="0">
                    <a:pos x="0" y="55"/>
                  </a:cxn>
                  <a:cxn ang="0">
                    <a:pos x="4" y="74"/>
                  </a:cxn>
                  <a:cxn ang="0">
                    <a:pos x="7" y="86"/>
                  </a:cxn>
                  <a:cxn ang="0">
                    <a:pos x="11" y="88"/>
                  </a:cxn>
                  <a:cxn ang="0">
                    <a:pos x="16" y="88"/>
                  </a:cxn>
                  <a:cxn ang="0">
                    <a:pos x="19" y="91"/>
                  </a:cxn>
                  <a:cxn ang="0">
                    <a:pos x="23" y="91"/>
                  </a:cxn>
                  <a:cxn ang="0">
                    <a:pos x="28" y="93"/>
                  </a:cxn>
                  <a:cxn ang="0">
                    <a:pos x="50" y="93"/>
                  </a:cxn>
                  <a:cxn ang="0">
                    <a:pos x="55" y="91"/>
                  </a:cxn>
                  <a:cxn ang="0">
                    <a:pos x="60" y="91"/>
                  </a:cxn>
                  <a:cxn ang="0">
                    <a:pos x="62" y="88"/>
                  </a:cxn>
                  <a:cxn ang="0">
                    <a:pos x="67" y="88"/>
                  </a:cxn>
                  <a:cxn ang="0">
                    <a:pos x="71" y="86"/>
                  </a:cxn>
                  <a:cxn ang="0">
                    <a:pos x="76" y="84"/>
                  </a:cxn>
                  <a:cxn ang="0">
                    <a:pos x="79" y="64"/>
                  </a:cxn>
                  <a:cxn ang="0">
                    <a:pos x="79" y="21"/>
                  </a:cxn>
                  <a:cxn ang="0">
                    <a:pos x="76" y="2"/>
                  </a:cxn>
                  <a:cxn ang="0">
                    <a:pos x="67" y="2"/>
                  </a:cxn>
                  <a:cxn ang="0">
                    <a:pos x="62" y="0"/>
                  </a:cxn>
                  <a:cxn ang="0">
                    <a:pos x="38" y="0"/>
                  </a:cxn>
                  <a:cxn ang="0">
                    <a:pos x="33" y="2"/>
                  </a:cxn>
                  <a:cxn ang="0">
                    <a:pos x="23" y="2"/>
                  </a:cxn>
                  <a:cxn ang="0">
                    <a:pos x="19" y="4"/>
                  </a:cxn>
                </a:cxnLst>
                <a:rect l="0" t="0" r="r" b="b"/>
                <a:pathLst>
                  <a:path w="80" h="93">
                    <a:moveTo>
                      <a:pt x="19" y="4"/>
                    </a:moveTo>
                    <a:lnTo>
                      <a:pt x="14" y="7"/>
                    </a:lnTo>
                    <a:lnTo>
                      <a:pt x="11" y="9"/>
                    </a:lnTo>
                    <a:lnTo>
                      <a:pt x="7" y="12"/>
                    </a:lnTo>
                    <a:lnTo>
                      <a:pt x="4" y="19"/>
                    </a:lnTo>
                    <a:lnTo>
                      <a:pt x="2" y="28"/>
                    </a:lnTo>
                    <a:lnTo>
                      <a:pt x="0" y="36"/>
                    </a:lnTo>
                    <a:lnTo>
                      <a:pt x="0" y="55"/>
                    </a:lnTo>
                    <a:lnTo>
                      <a:pt x="4" y="74"/>
                    </a:lnTo>
                    <a:lnTo>
                      <a:pt x="7" y="86"/>
                    </a:lnTo>
                    <a:lnTo>
                      <a:pt x="11" y="88"/>
                    </a:lnTo>
                    <a:lnTo>
                      <a:pt x="16" y="88"/>
                    </a:lnTo>
                    <a:lnTo>
                      <a:pt x="19" y="91"/>
                    </a:lnTo>
                    <a:lnTo>
                      <a:pt x="23" y="91"/>
                    </a:lnTo>
                    <a:lnTo>
                      <a:pt x="28" y="93"/>
                    </a:lnTo>
                    <a:lnTo>
                      <a:pt x="50" y="93"/>
                    </a:lnTo>
                    <a:lnTo>
                      <a:pt x="55" y="91"/>
                    </a:lnTo>
                    <a:lnTo>
                      <a:pt x="60" y="91"/>
                    </a:lnTo>
                    <a:lnTo>
                      <a:pt x="62" y="88"/>
                    </a:lnTo>
                    <a:lnTo>
                      <a:pt x="67" y="88"/>
                    </a:lnTo>
                    <a:lnTo>
                      <a:pt x="71" y="86"/>
                    </a:lnTo>
                    <a:lnTo>
                      <a:pt x="76" y="84"/>
                    </a:lnTo>
                    <a:lnTo>
                      <a:pt x="79" y="64"/>
                    </a:lnTo>
                    <a:lnTo>
                      <a:pt x="79" y="21"/>
                    </a:lnTo>
                    <a:lnTo>
                      <a:pt x="76" y="2"/>
                    </a:lnTo>
                    <a:lnTo>
                      <a:pt x="67" y="2"/>
                    </a:lnTo>
                    <a:lnTo>
                      <a:pt x="62" y="0"/>
                    </a:lnTo>
                    <a:lnTo>
                      <a:pt x="38" y="0"/>
                    </a:lnTo>
                    <a:lnTo>
                      <a:pt x="33" y="2"/>
                    </a:lnTo>
                    <a:lnTo>
                      <a:pt x="23" y="2"/>
                    </a:lnTo>
                    <a:lnTo>
                      <a:pt x="19" y="4"/>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0" name="Freeform 6416"/>
              <p:cNvSpPr>
                <a:spLocks/>
              </p:cNvSpPr>
              <p:nvPr/>
            </p:nvSpPr>
            <p:spPr bwMode="auto">
              <a:xfrm>
                <a:off x="10351" y="8750"/>
                <a:ext cx="74" cy="89"/>
              </a:xfrm>
              <a:custGeom>
                <a:avLst/>
                <a:gdLst/>
                <a:ahLst/>
                <a:cxnLst>
                  <a:cxn ang="0">
                    <a:pos x="0" y="33"/>
                  </a:cxn>
                  <a:cxn ang="0">
                    <a:pos x="0" y="60"/>
                  </a:cxn>
                  <a:cxn ang="0">
                    <a:pos x="2" y="69"/>
                  </a:cxn>
                  <a:cxn ang="0">
                    <a:pos x="7" y="79"/>
                  </a:cxn>
                  <a:cxn ang="0">
                    <a:pos x="9" y="81"/>
                  </a:cxn>
                  <a:cxn ang="0">
                    <a:pos x="14" y="84"/>
                  </a:cxn>
                  <a:cxn ang="0">
                    <a:pos x="19" y="86"/>
                  </a:cxn>
                  <a:cxn ang="0">
                    <a:pos x="21" y="86"/>
                  </a:cxn>
                  <a:cxn ang="0">
                    <a:pos x="26" y="88"/>
                  </a:cxn>
                  <a:cxn ang="0">
                    <a:pos x="43" y="88"/>
                  </a:cxn>
                  <a:cxn ang="0">
                    <a:pos x="48" y="86"/>
                  </a:cxn>
                  <a:cxn ang="0">
                    <a:pos x="55" y="86"/>
                  </a:cxn>
                  <a:cxn ang="0">
                    <a:pos x="60" y="84"/>
                  </a:cxn>
                  <a:cxn ang="0">
                    <a:pos x="62" y="84"/>
                  </a:cxn>
                  <a:cxn ang="0">
                    <a:pos x="72" y="79"/>
                  </a:cxn>
                  <a:cxn ang="0">
                    <a:pos x="72" y="60"/>
                  </a:cxn>
                  <a:cxn ang="0">
                    <a:pos x="74" y="40"/>
                  </a:cxn>
                  <a:cxn ang="0">
                    <a:pos x="72" y="21"/>
                  </a:cxn>
                  <a:cxn ang="0">
                    <a:pos x="72" y="2"/>
                  </a:cxn>
                  <a:cxn ang="0">
                    <a:pos x="62" y="2"/>
                  </a:cxn>
                  <a:cxn ang="0">
                    <a:pos x="57" y="0"/>
                  </a:cxn>
                  <a:cxn ang="0">
                    <a:pos x="31" y="0"/>
                  </a:cxn>
                  <a:cxn ang="0">
                    <a:pos x="26" y="2"/>
                  </a:cxn>
                  <a:cxn ang="0">
                    <a:pos x="21" y="2"/>
                  </a:cxn>
                  <a:cxn ang="0">
                    <a:pos x="19" y="4"/>
                  </a:cxn>
                  <a:cxn ang="0">
                    <a:pos x="14" y="7"/>
                  </a:cxn>
                  <a:cxn ang="0">
                    <a:pos x="9" y="7"/>
                  </a:cxn>
                  <a:cxn ang="0">
                    <a:pos x="7" y="9"/>
                  </a:cxn>
                  <a:cxn ang="0">
                    <a:pos x="4" y="19"/>
                  </a:cxn>
                  <a:cxn ang="0">
                    <a:pos x="0" y="33"/>
                  </a:cxn>
                </a:cxnLst>
                <a:rect l="0" t="0" r="r" b="b"/>
                <a:pathLst>
                  <a:path w="74" h="89">
                    <a:moveTo>
                      <a:pt x="0" y="33"/>
                    </a:moveTo>
                    <a:lnTo>
                      <a:pt x="0" y="60"/>
                    </a:lnTo>
                    <a:lnTo>
                      <a:pt x="2" y="69"/>
                    </a:lnTo>
                    <a:lnTo>
                      <a:pt x="7" y="79"/>
                    </a:lnTo>
                    <a:lnTo>
                      <a:pt x="9" y="81"/>
                    </a:lnTo>
                    <a:lnTo>
                      <a:pt x="14" y="84"/>
                    </a:lnTo>
                    <a:lnTo>
                      <a:pt x="19" y="86"/>
                    </a:lnTo>
                    <a:lnTo>
                      <a:pt x="21" y="86"/>
                    </a:lnTo>
                    <a:lnTo>
                      <a:pt x="26" y="88"/>
                    </a:lnTo>
                    <a:lnTo>
                      <a:pt x="43" y="88"/>
                    </a:lnTo>
                    <a:lnTo>
                      <a:pt x="48" y="86"/>
                    </a:lnTo>
                    <a:lnTo>
                      <a:pt x="55" y="86"/>
                    </a:lnTo>
                    <a:lnTo>
                      <a:pt x="60" y="84"/>
                    </a:lnTo>
                    <a:lnTo>
                      <a:pt x="62" y="84"/>
                    </a:lnTo>
                    <a:lnTo>
                      <a:pt x="72" y="79"/>
                    </a:lnTo>
                    <a:lnTo>
                      <a:pt x="72" y="60"/>
                    </a:lnTo>
                    <a:lnTo>
                      <a:pt x="74" y="40"/>
                    </a:lnTo>
                    <a:lnTo>
                      <a:pt x="72" y="21"/>
                    </a:lnTo>
                    <a:lnTo>
                      <a:pt x="72" y="2"/>
                    </a:lnTo>
                    <a:lnTo>
                      <a:pt x="62" y="2"/>
                    </a:lnTo>
                    <a:lnTo>
                      <a:pt x="57" y="0"/>
                    </a:lnTo>
                    <a:lnTo>
                      <a:pt x="31" y="0"/>
                    </a:lnTo>
                    <a:lnTo>
                      <a:pt x="26" y="2"/>
                    </a:lnTo>
                    <a:lnTo>
                      <a:pt x="21" y="2"/>
                    </a:lnTo>
                    <a:lnTo>
                      <a:pt x="19" y="4"/>
                    </a:lnTo>
                    <a:lnTo>
                      <a:pt x="14" y="7"/>
                    </a:lnTo>
                    <a:lnTo>
                      <a:pt x="9" y="7"/>
                    </a:lnTo>
                    <a:lnTo>
                      <a:pt x="7" y="9"/>
                    </a:lnTo>
                    <a:lnTo>
                      <a:pt x="4" y="19"/>
                    </a:lnTo>
                    <a:lnTo>
                      <a:pt x="0" y="33"/>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1" name="Freeform 6417"/>
              <p:cNvSpPr>
                <a:spLocks/>
              </p:cNvSpPr>
              <p:nvPr/>
            </p:nvSpPr>
            <p:spPr bwMode="auto">
              <a:xfrm>
                <a:off x="10351" y="8752"/>
                <a:ext cx="72" cy="84"/>
              </a:xfrm>
              <a:custGeom>
                <a:avLst/>
                <a:gdLst/>
                <a:ahLst/>
                <a:cxnLst>
                  <a:cxn ang="0">
                    <a:pos x="0" y="31"/>
                  </a:cxn>
                  <a:cxn ang="0">
                    <a:pos x="0" y="48"/>
                  </a:cxn>
                  <a:cxn ang="0">
                    <a:pos x="2" y="55"/>
                  </a:cxn>
                  <a:cxn ang="0">
                    <a:pos x="4" y="64"/>
                  </a:cxn>
                  <a:cxn ang="0">
                    <a:pos x="9" y="74"/>
                  </a:cxn>
                  <a:cxn ang="0">
                    <a:pos x="12" y="76"/>
                  </a:cxn>
                  <a:cxn ang="0">
                    <a:pos x="16" y="79"/>
                  </a:cxn>
                  <a:cxn ang="0">
                    <a:pos x="19" y="81"/>
                  </a:cxn>
                  <a:cxn ang="0">
                    <a:pos x="24" y="81"/>
                  </a:cxn>
                  <a:cxn ang="0">
                    <a:pos x="26" y="83"/>
                  </a:cxn>
                  <a:cxn ang="0">
                    <a:pos x="43" y="83"/>
                  </a:cxn>
                  <a:cxn ang="0">
                    <a:pos x="45" y="81"/>
                  </a:cxn>
                  <a:cxn ang="0">
                    <a:pos x="50" y="81"/>
                  </a:cxn>
                  <a:cxn ang="0">
                    <a:pos x="52" y="79"/>
                  </a:cxn>
                  <a:cxn ang="0">
                    <a:pos x="57" y="79"/>
                  </a:cxn>
                  <a:cxn ang="0">
                    <a:pos x="60" y="76"/>
                  </a:cxn>
                  <a:cxn ang="0">
                    <a:pos x="64" y="74"/>
                  </a:cxn>
                  <a:cxn ang="0">
                    <a:pos x="67" y="74"/>
                  </a:cxn>
                  <a:cxn ang="0">
                    <a:pos x="69" y="55"/>
                  </a:cxn>
                  <a:cxn ang="0">
                    <a:pos x="72" y="38"/>
                  </a:cxn>
                  <a:cxn ang="0">
                    <a:pos x="69" y="19"/>
                  </a:cxn>
                  <a:cxn ang="0">
                    <a:pos x="67" y="2"/>
                  </a:cxn>
                  <a:cxn ang="0">
                    <a:pos x="60" y="2"/>
                  </a:cxn>
                  <a:cxn ang="0">
                    <a:pos x="57" y="0"/>
                  </a:cxn>
                  <a:cxn ang="0">
                    <a:pos x="26" y="0"/>
                  </a:cxn>
                  <a:cxn ang="0">
                    <a:pos x="24" y="2"/>
                  </a:cxn>
                  <a:cxn ang="0">
                    <a:pos x="19" y="2"/>
                  </a:cxn>
                  <a:cxn ang="0">
                    <a:pos x="16" y="4"/>
                  </a:cxn>
                  <a:cxn ang="0">
                    <a:pos x="12" y="7"/>
                  </a:cxn>
                  <a:cxn ang="0">
                    <a:pos x="9" y="9"/>
                  </a:cxn>
                  <a:cxn ang="0">
                    <a:pos x="4" y="16"/>
                  </a:cxn>
                  <a:cxn ang="0">
                    <a:pos x="0" y="31"/>
                  </a:cxn>
                </a:cxnLst>
                <a:rect l="0" t="0" r="r" b="b"/>
                <a:pathLst>
                  <a:path w="72" h="84">
                    <a:moveTo>
                      <a:pt x="0" y="31"/>
                    </a:moveTo>
                    <a:lnTo>
                      <a:pt x="0" y="48"/>
                    </a:lnTo>
                    <a:lnTo>
                      <a:pt x="2" y="55"/>
                    </a:lnTo>
                    <a:lnTo>
                      <a:pt x="4" y="64"/>
                    </a:lnTo>
                    <a:lnTo>
                      <a:pt x="9" y="74"/>
                    </a:lnTo>
                    <a:lnTo>
                      <a:pt x="12" y="76"/>
                    </a:lnTo>
                    <a:lnTo>
                      <a:pt x="16" y="79"/>
                    </a:lnTo>
                    <a:lnTo>
                      <a:pt x="19" y="81"/>
                    </a:lnTo>
                    <a:lnTo>
                      <a:pt x="24" y="81"/>
                    </a:lnTo>
                    <a:lnTo>
                      <a:pt x="26" y="83"/>
                    </a:lnTo>
                    <a:lnTo>
                      <a:pt x="43" y="83"/>
                    </a:lnTo>
                    <a:lnTo>
                      <a:pt x="45" y="81"/>
                    </a:lnTo>
                    <a:lnTo>
                      <a:pt x="50" y="81"/>
                    </a:lnTo>
                    <a:lnTo>
                      <a:pt x="52" y="79"/>
                    </a:lnTo>
                    <a:lnTo>
                      <a:pt x="57" y="79"/>
                    </a:lnTo>
                    <a:lnTo>
                      <a:pt x="60" y="76"/>
                    </a:lnTo>
                    <a:lnTo>
                      <a:pt x="64" y="74"/>
                    </a:lnTo>
                    <a:lnTo>
                      <a:pt x="67" y="74"/>
                    </a:lnTo>
                    <a:lnTo>
                      <a:pt x="69" y="55"/>
                    </a:lnTo>
                    <a:lnTo>
                      <a:pt x="72" y="38"/>
                    </a:lnTo>
                    <a:lnTo>
                      <a:pt x="69" y="19"/>
                    </a:lnTo>
                    <a:lnTo>
                      <a:pt x="67" y="2"/>
                    </a:lnTo>
                    <a:lnTo>
                      <a:pt x="60" y="2"/>
                    </a:lnTo>
                    <a:lnTo>
                      <a:pt x="57" y="0"/>
                    </a:lnTo>
                    <a:lnTo>
                      <a:pt x="26" y="0"/>
                    </a:lnTo>
                    <a:lnTo>
                      <a:pt x="24" y="2"/>
                    </a:lnTo>
                    <a:lnTo>
                      <a:pt x="19" y="2"/>
                    </a:lnTo>
                    <a:lnTo>
                      <a:pt x="16" y="4"/>
                    </a:lnTo>
                    <a:lnTo>
                      <a:pt x="12" y="7"/>
                    </a:lnTo>
                    <a:lnTo>
                      <a:pt x="9" y="9"/>
                    </a:lnTo>
                    <a:lnTo>
                      <a:pt x="4" y="16"/>
                    </a:lnTo>
                    <a:lnTo>
                      <a:pt x="0" y="3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2" name="Freeform 6418"/>
              <p:cNvSpPr>
                <a:spLocks/>
              </p:cNvSpPr>
              <p:nvPr/>
            </p:nvSpPr>
            <p:spPr bwMode="auto">
              <a:xfrm>
                <a:off x="10353" y="8755"/>
                <a:ext cx="67" cy="79"/>
              </a:xfrm>
              <a:custGeom>
                <a:avLst/>
                <a:gdLst/>
                <a:ahLst/>
                <a:cxnLst>
                  <a:cxn ang="0">
                    <a:pos x="2" y="50"/>
                  </a:cxn>
                  <a:cxn ang="0">
                    <a:pos x="4" y="60"/>
                  </a:cxn>
                  <a:cxn ang="0">
                    <a:pos x="9" y="67"/>
                  </a:cxn>
                  <a:cxn ang="0">
                    <a:pos x="12" y="72"/>
                  </a:cxn>
                  <a:cxn ang="0">
                    <a:pos x="14" y="74"/>
                  </a:cxn>
                  <a:cxn ang="0">
                    <a:pos x="19" y="74"/>
                  </a:cxn>
                  <a:cxn ang="0">
                    <a:pos x="21" y="76"/>
                  </a:cxn>
                  <a:cxn ang="0">
                    <a:pos x="26" y="76"/>
                  </a:cxn>
                  <a:cxn ang="0">
                    <a:pos x="28" y="79"/>
                  </a:cxn>
                  <a:cxn ang="0">
                    <a:pos x="38" y="79"/>
                  </a:cxn>
                  <a:cxn ang="0">
                    <a:pos x="43" y="76"/>
                  </a:cxn>
                  <a:cxn ang="0">
                    <a:pos x="48" y="74"/>
                  </a:cxn>
                  <a:cxn ang="0">
                    <a:pos x="52" y="74"/>
                  </a:cxn>
                  <a:cxn ang="0">
                    <a:pos x="55" y="72"/>
                  </a:cxn>
                  <a:cxn ang="0">
                    <a:pos x="60" y="69"/>
                  </a:cxn>
                  <a:cxn ang="0">
                    <a:pos x="62" y="67"/>
                  </a:cxn>
                  <a:cxn ang="0">
                    <a:pos x="64" y="60"/>
                  </a:cxn>
                  <a:cxn ang="0">
                    <a:pos x="64" y="50"/>
                  </a:cxn>
                  <a:cxn ang="0">
                    <a:pos x="67" y="43"/>
                  </a:cxn>
                  <a:cxn ang="0">
                    <a:pos x="67" y="26"/>
                  </a:cxn>
                  <a:cxn ang="0">
                    <a:pos x="64" y="19"/>
                  </a:cxn>
                  <a:cxn ang="0">
                    <a:pos x="64" y="12"/>
                  </a:cxn>
                  <a:cxn ang="0">
                    <a:pos x="62" y="2"/>
                  </a:cxn>
                  <a:cxn ang="0">
                    <a:pos x="55" y="2"/>
                  </a:cxn>
                  <a:cxn ang="0">
                    <a:pos x="52" y="0"/>
                  </a:cxn>
                  <a:cxn ang="0">
                    <a:pos x="24" y="0"/>
                  </a:cxn>
                  <a:cxn ang="0">
                    <a:pos x="19" y="2"/>
                  </a:cxn>
                  <a:cxn ang="0">
                    <a:pos x="14" y="4"/>
                  </a:cxn>
                  <a:cxn ang="0">
                    <a:pos x="9" y="9"/>
                  </a:cxn>
                  <a:cxn ang="0">
                    <a:pos x="4" y="16"/>
                  </a:cxn>
                  <a:cxn ang="0">
                    <a:pos x="0" y="31"/>
                  </a:cxn>
                  <a:cxn ang="0">
                    <a:pos x="0" y="43"/>
                  </a:cxn>
                  <a:cxn ang="0">
                    <a:pos x="2" y="50"/>
                  </a:cxn>
                </a:cxnLst>
                <a:rect l="0" t="0" r="r" b="b"/>
                <a:pathLst>
                  <a:path w="67" h="79">
                    <a:moveTo>
                      <a:pt x="2" y="50"/>
                    </a:moveTo>
                    <a:lnTo>
                      <a:pt x="4" y="60"/>
                    </a:lnTo>
                    <a:lnTo>
                      <a:pt x="9" y="67"/>
                    </a:lnTo>
                    <a:lnTo>
                      <a:pt x="12" y="72"/>
                    </a:lnTo>
                    <a:lnTo>
                      <a:pt x="14" y="74"/>
                    </a:lnTo>
                    <a:lnTo>
                      <a:pt x="19" y="74"/>
                    </a:lnTo>
                    <a:lnTo>
                      <a:pt x="21" y="76"/>
                    </a:lnTo>
                    <a:lnTo>
                      <a:pt x="26" y="76"/>
                    </a:lnTo>
                    <a:lnTo>
                      <a:pt x="28" y="79"/>
                    </a:lnTo>
                    <a:lnTo>
                      <a:pt x="38" y="79"/>
                    </a:lnTo>
                    <a:lnTo>
                      <a:pt x="43" y="76"/>
                    </a:lnTo>
                    <a:lnTo>
                      <a:pt x="48" y="74"/>
                    </a:lnTo>
                    <a:lnTo>
                      <a:pt x="52" y="74"/>
                    </a:lnTo>
                    <a:lnTo>
                      <a:pt x="55" y="72"/>
                    </a:lnTo>
                    <a:lnTo>
                      <a:pt x="60" y="69"/>
                    </a:lnTo>
                    <a:lnTo>
                      <a:pt x="62" y="67"/>
                    </a:lnTo>
                    <a:lnTo>
                      <a:pt x="64" y="60"/>
                    </a:lnTo>
                    <a:lnTo>
                      <a:pt x="64" y="50"/>
                    </a:lnTo>
                    <a:lnTo>
                      <a:pt x="67" y="43"/>
                    </a:lnTo>
                    <a:lnTo>
                      <a:pt x="67" y="26"/>
                    </a:lnTo>
                    <a:lnTo>
                      <a:pt x="64" y="19"/>
                    </a:lnTo>
                    <a:lnTo>
                      <a:pt x="64" y="12"/>
                    </a:lnTo>
                    <a:lnTo>
                      <a:pt x="62" y="2"/>
                    </a:lnTo>
                    <a:lnTo>
                      <a:pt x="55" y="2"/>
                    </a:lnTo>
                    <a:lnTo>
                      <a:pt x="52" y="0"/>
                    </a:lnTo>
                    <a:lnTo>
                      <a:pt x="24" y="0"/>
                    </a:lnTo>
                    <a:lnTo>
                      <a:pt x="19" y="2"/>
                    </a:lnTo>
                    <a:lnTo>
                      <a:pt x="14" y="4"/>
                    </a:lnTo>
                    <a:lnTo>
                      <a:pt x="9" y="9"/>
                    </a:lnTo>
                    <a:lnTo>
                      <a:pt x="4" y="16"/>
                    </a:lnTo>
                    <a:lnTo>
                      <a:pt x="0" y="31"/>
                    </a:lnTo>
                    <a:lnTo>
                      <a:pt x="0" y="43"/>
                    </a:lnTo>
                    <a:lnTo>
                      <a:pt x="2"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3" name="Freeform 6419"/>
              <p:cNvSpPr>
                <a:spLocks/>
              </p:cNvSpPr>
              <p:nvPr/>
            </p:nvSpPr>
            <p:spPr bwMode="auto">
              <a:xfrm>
                <a:off x="10356" y="8755"/>
                <a:ext cx="62" cy="77"/>
              </a:xfrm>
              <a:custGeom>
                <a:avLst/>
                <a:gdLst/>
                <a:ahLst/>
                <a:cxnLst>
                  <a:cxn ang="0">
                    <a:pos x="24" y="74"/>
                  </a:cxn>
                  <a:cxn ang="0">
                    <a:pos x="26" y="76"/>
                  </a:cxn>
                  <a:cxn ang="0">
                    <a:pos x="36" y="76"/>
                  </a:cxn>
                  <a:cxn ang="0">
                    <a:pos x="40" y="74"/>
                  </a:cxn>
                  <a:cxn ang="0">
                    <a:pos x="45" y="72"/>
                  </a:cxn>
                  <a:cxn ang="0">
                    <a:pos x="48" y="69"/>
                  </a:cxn>
                  <a:cxn ang="0">
                    <a:pos x="52" y="67"/>
                  </a:cxn>
                  <a:cxn ang="0">
                    <a:pos x="57" y="64"/>
                  </a:cxn>
                  <a:cxn ang="0">
                    <a:pos x="60" y="57"/>
                  </a:cxn>
                  <a:cxn ang="0">
                    <a:pos x="60" y="43"/>
                  </a:cxn>
                  <a:cxn ang="0">
                    <a:pos x="62" y="36"/>
                  </a:cxn>
                  <a:cxn ang="0">
                    <a:pos x="60" y="28"/>
                  </a:cxn>
                  <a:cxn ang="0">
                    <a:pos x="60" y="21"/>
                  </a:cxn>
                  <a:cxn ang="0">
                    <a:pos x="57" y="14"/>
                  </a:cxn>
                  <a:cxn ang="0">
                    <a:pos x="57" y="4"/>
                  </a:cxn>
                  <a:cxn ang="0">
                    <a:pos x="50" y="4"/>
                  </a:cxn>
                  <a:cxn ang="0">
                    <a:pos x="48" y="2"/>
                  </a:cxn>
                  <a:cxn ang="0">
                    <a:pos x="38" y="2"/>
                  </a:cxn>
                  <a:cxn ang="0">
                    <a:pos x="36" y="0"/>
                  </a:cxn>
                  <a:cxn ang="0">
                    <a:pos x="28" y="0"/>
                  </a:cxn>
                  <a:cxn ang="0">
                    <a:pos x="26" y="2"/>
                  </a:cxn>
                  <a:cxn ang="0">
                    <a:pos x="19" y="2"/>
                  </a:cxn>
                  <a:cxn ang="0">
                    <a:pos x="12" y="9"/>
                  </a:cxn>
                  <a:cxn ang="0">
                    <a:pos x="7" y="12"/>
                  </a:cxn>
                  <a:cxn ang="0">
                    <a:pos x="4" y="19"/>
                  </a:cxn>
                  <a:cxn ang="0">
                    <a:pos x="2" y="23"/>
                  </a:cxn>
                  <a:cxn ang="0">
                    <a:pos x="0" y="31"/>
                  </a:cxn>
                  <a:cxn ang="0">
                    <a:pos x="0" y="50"/>
                  </a:cxn>
                  <a:cxn ang="0">
                    <a:pos x="4" y="57"/>
                  </a:cxn>
                  <a:cxn ang="0">
                    <a:pos x="7" y="64"/>
                  </a:cxn>
                  <a:cxn ang="0">
                    <a:pos x="12" y="67"/>
                  </a:cxn>
                  <a:cxn ang="0">
                    <a:pos x="19" y="74"/>
                  </a:cxn>
                  <a:cxn ang="0">
                    <a:pos x="24" y="74"/>
                  </a:cxn>
                </a:cxnLst>
                <a:rect l="0" t="0" r="r" b="b"/>
                <a:pathLst>
                  <a:path w="62" h="77">
                    <a:moveTo>
                      <a:pt x="24" y="74"/>
                    </a:moveTo>
                    <a:lnTo>
                      <a:pt x="26" y="76"/>
                    </a:lnTo>
                    <a:lnTo>
                      <a:pt x="36" y="76"/>
                    </a:lnTo>
                    <a:lnTo>
                      <a:pt x="40" y="74"/>
                    </a:lnTo>
                    <a:lnTo>
                      <a:pt x="45" y="72"/>
                    </a:lnTo>
                    <a:lnTo>
                      <a:pt x="48" y="69"/>
                    </a:lnTo>
                    <a:lnTo>
                      <a:pt x="52" y="67"/>
                    </a:lnTo>
                    <a:lnTo>
                      <a:pt x="57" y="64"/>
                    </a:lnTo>
                    <a:lnTo>
                      <a:pt x="60" y="57"/>
                    </a:lnTo>
                    <a:lnTo>
                      <a:pt x="60" y="43"/>
                    </a:lnTo>
                    <a:lnTo>
                      <a:pt x="62" y="36"/>
                    </a:lnTo>
                    <a:lnTo>
                      <a:pt x="60" y="28"/>
                    </a:lnTo>
                    <a:lnTo>
                      <a:pt x="60" y="21"/>
                    </a:lnTo>
                    <a:lnTo>
                      <a:pt x="57" y="14"/>
                    </a:lnTo>
                    <a:lnTo>
                      <a:pt x="57" y="4"/>
                    </a:lnTo>
                    <a:lnTo>
                      <a:pt x="50" y="4"/>
                    </a:lnTo>
                    <a:lnTo>
                      <a:pt x="48" y="2"/>
                    </a:lnTo>
                    <a:lnTo>
                      <a:pt x="38" y="2"/>
                    </a:lnTo>
                    <a:lnTo>
                      <a:pt x="36" y="0"/>
                    </a:lnTo>
                    <a:lnTo>
                      <a:pt x="28" y="0"/>
                    </a:lnTo>
                    <a:lnTo>
                      <a:pt x="26" y="2"/>
                    </a:lnTo>
                    <a:lnTo>
                      <a:pt x="19" y="2"/>
                    </a:lnTo>
                    <a:lnTo>
                      <a:pt x="12" y="9"/>
                    </a:lnTo>
                    <a:lnTo>
                      <a:pt x="7" y="12"/>
                    </a:lnTo>
                    <a:lnTo>
                      <a:pt x="4" y="19"/>
                    </a:lnTo>
                    <a:lnTo>
                      <a:pt x="2" y="23"/>
                    </a:lnTo>
                    <a:lnTo>
                      <a:pt x="0" y="31"/>
                    </a:lnTo>
                    <a:lnTo>
                      <a:pt x="0" y="50"/>
                    </a:lnTo>
                    <a:lnTo>
                      <a:pt x="4" y="57"/>
                    </a:lnTo>
                    <a:lnTo>
                      <a:pt x="7" y="64"/>
                    </a:lnTo>
                    <a:lnTo>
                      <a:pt x="12" y="67"/>
                    </a:lnTo>
                    <a:lnTo>
                      <a:pt x="19" y="74"/>
                    </a:lnTo>
                    <a:lnTo>
                      <a:pt x="24" y="7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4" name="Freeform 6420"/>
              <p:cNvSpPr>
                <a:spLocks/>
              </p:cNvSpPr>
              <p:nvPr/>
            </p:nvSpPr>
            <p:spPr bwMode="auto">
              <a:xfrm>
                <a:off x="10281" y="8750"/>
                <a:ext cx="31" cy="58"/>
              </a:xfrm>
              <a:custGeom>
                <a:avLst/>
                <a:gdLst/>
                <a:ahLst/>
                <a:cxnLst>
                  <a:cxn ang="0">
                    <a:pos x="0" y="2"/>
                  </a:cxn>
                  <a:cxn ang="0">
                    <a:pos x="0" y="57"/>
                  </a:cxn>
                  <a:cxn ang="0">
                    <a:pos x="2" y="57"/>
                  </a:cxn>
                  <a:cxn ang="0">
                    <a:pos x="2" y="4"/>
                  </a:cxn>
                  <a:cxn ang="0">
                    <a:pos x="31" y="2"/>
                  </a:cxn>
                  <a:cxn ang="0">
                    <a:pos x="31" y="0"/>
                  </a:cxn>
                  <a:cxn ang="0">
                    <a:pos x="0" y="2"/>
                  </a:cxn>
                </a:cxnLst>
                <a:rect l="0" t="0" r="r" b="b"/>
                <a:pathLst>
                  <a:path w="31" h="58">
                    <a:moveTo>
                      <a:pt x="0" y="2"/>
                    </a:moveTo>
                    <a:lnTo>
                      <a:pt x="0" y="57"/>
                    </a:lnTo>
                    <a:lnTo>
                      <a:pt x="2" y="57"/>
                    </a:lnTo>
                    <a:lnTo>
                      <a:pt x="2"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5" name="Freeform 6421"/>
              <p:cNvSpPr>
                <a:spLocks/>
              </p:cNvSpPr>
              <p:nvPr/>
            </p:nvSpPr>
            <p:spPr bwMode="auto">
              <a:xfrm>
                <a:off x="10281" y="8757"/>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6" name="Freeform 6422"/>
              <p:cNvSpPr>
                <a:spLocks/>
              </p:cNvSpPr>
              <p:nvPr/>
            </p:nvSpPr>
            <p:spPr bwMode="auto">
              <a:xfrm>
                <a:off x="10281" y="8767"/>
                <a:ext cx="31" cy="5"/>
              </a:xfrm>
              <a:custGeom>
                <a:avLst/>
                <a:gdLst/>
                <a:ahLst/>
                <a:cxnLst>
                  <a:cxn ang="0">
                    <a:pos x="2" y="2"/>
                  </a:cxn>
                  <a:cxn ang="0">
                    <a:pos x="2" y="2"/>
                  </a:cxn>
                  <a:cxn ang="0">
                    <a:pos x="0" y="4"/>
                  </a:cxn>
                  <a:cxn ang="0">
                    <a:pos x="31" y="2"/>
                  </a:cxn>
                  <a:cxn ang="0">
                    <a:pos x="31" y="0"/>
                  </a:cxn>
                  <a:cxn ang="0">
                    <a:pos x="2" y="2"/>
                  </a:cxn>
                </a:cxnLst>
                <a:rect l="0" t="0" r="r" b="b"/>
                <a:pathLst>
                  <a:path w="31" h="5">
                    <a:moveTo>
                      <a:pt x="2" y="2"/>
                    </a:moveTo>
                    <a:lnTo>
                      <a:pt x="2" y="2"/>
                    </a:lnTo>
                    <a:lnTo>
                      <a:pt x="0" y="4"/>
                    </a:lnTo>
                    <a:lnTo>
                      <a:pt x="31" y="2"/>
                    </a:lnTo>
                    <a:lnTo>
                      <a:pt x="31"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7" name="Freeform 6423"/>
              <p:cNvSpPr>
                <a:spLocks/>
              </p:cNvSpPr>
              <p:nvPr/>
            </p:nvSpPr>
            <p:spPr bwMode="auto">
              <a:xfrm>
                <a:off x="10281" y="8767"/>
                <a:ext cx="31" cy="2"/>
              </a:xfrm>
              <a:custGeom>
                <a:avLst/>
                <a:gdLst/>
                <a:ahLst/>
                <a:cxnLst>
                  <a:cxn ang="0">
                    <a:pos x="2" y="2"/>
                  </a:cxn>
                  <a:cxn ang="0">
                    <a:pos x="0" y="2"/>
                  </a:cxn>
                  <a:cxn ang="0">
                    <a:pos x="31" y="2"/>
                  </a:cxn>
                  <a:cxn ang="0">
                    <a:pos x="31" y="0"/>
                  </a:cxn>
                  <a:cxn ang="0">
                    <a:pos x="2" y="2"/>
                  </a:cxn>
                </a:cxnLst>
                <a:rect l="0" t="0" r="r" b="b"/>
                <a:pathLst>
                  <a:path w="31" h="2">
                    <a:moveTo>
                      <a:pt x="2" y="2"/>
                    </a:moveTo>
                    <a:lnTo>
                      <a:pt x="0" y="2"/>
                    </a:lnTo>
                    <a:lnTo>
                      <a:pt x="31" y="2"/>
                    </a:lnTo>
                    <a:lnTo>
                      <a:pt x="31" y="0"/>
                    </a:lnTo>
                    <a:lnTo>
                      <a:pt x="2"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8" name="Freeform 6424"/>
              <p:cNvSpPr>
                <a:spLocks/>
              </p:cNvSpPr>
              <p:nvPr/>
            </p:nvSpPr>
            <p:spPr bwMode="auto">
              <a:xfrm>
                <a:off x="10281" y="8781"/>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9" name="Freeform 6425"/>
              <p:cNvSpPr>
                <a:spLocks/>
              </p:cNvSpPr>
              <p:nvPr/>
            </p:nvSpPr>
            <p:spPr bwMode="auto">
              <a:xfrm>
                <a:off x="10284" y="8772"/>
                <a:ext cx="28" cy="12"/>
              </a:xfrm>
              <a:custGeom>
                <a:avLst/>
                <a:gdLst/>
                <a:ahLst/>
                <a:cxnLst>
                  <a:cxn ang="0">
                    <a:pos x="0" y="2"/>
                  </a:cxn>
                  <a:cxn ang="0">
                    <a:pos x="0" y="11"/>
                  </a:cxn>
                  <a:cxn ang="0">
                    <a:pos x="28" y="11"/>
                  </a:cxn>
                  <a:cxn ang="0">
                    <a:pos x="28" y="0"/>
                  </a:cxn>
                  <a:cxn ang="0">
                    <a:pos x="0" y="2"/>
                  </a:cxn>
                </a:cxnLst>
                <a:rect l="0" t="0" r="r" b="b"/>
                <a:pathLst>
                  <a:path w="28" h="12">
                    <a:moveTo>
                      <a:pt x="0" y="2"/>
                    </a:moveTo>
                    <a:lnTo>
                      <a:pt x="0" y="11"/>
                    </a:lnTo>
                    <a:lnTo>
                      <a:pt x="28" y="11"/>
                    </a:lnTo>
                    <a:lnTo>
                      <a:pt x="28"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0" name="Freeform 6426"/>
              <p:cNvSpPr>
                <a:spLocks/>
              </p:cNvSpPr>
              <p:nvPr/>
            </p:nvSpPr>
            <p:spPr bwMode="auto">
              <a:xfrm>
                <a:off x="10281" y="8805"/>
                <a:ext cx="34" cy="5"/>
              </a:xfrm>
              <a:custGeom>
                <a:avLst/>
                <a:gdLst/>
                <a:ahLst/>
                <a:cxnLst>
                  <a:cxn ang="0">
                    <a:pos x="2" y="2"/>
                  </a:cxn>
                  <a:cxn ang="0">
                    <a:pos x="2" y="2"/>
                  </a:cxn>
                  <a:cxn ang="0">
                    <a:pos x="0" y="4"/>
                  </a:cxn>
                  <a:cxn ang="0">
                    <a:pos x="33" y="2"/>
                  </a:cxn>
                  <a:cxn ang="0">
                    <a:pos x="33" y="0"/>
                  </a:cxn>
                  <a:cxn ang="0">
                    <a:pos x="2" y="2"/>
                  </a:cxn>
                </a:cxnLst>
                <a:rect l="0" t="0" r="r" b="b"/>
                <a:pathLst>
                  <a:path w="34" h="5">
                    <a:moveTo>
                      <a:pt x="2" y="2"/>
                    </a:moveTo>
                    <a:lnTo>
                      <a:pt x="2" y="2"/>
                    </a:lnTo>
                    <a:lnTo>
                      <a:pt x="0" y="4"/>
                    </a:lnTo>
                    <a:lnTo>
                      <a:pt x="33" y="2"/>
                    </a:lnTo>
                    <a:lnTo>
                      <a:pt x="3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1" name="Freeform 6427"/>
              <p:cNvSpPr>
                <a:spLocks/>
              </p:cNvSpPr>
              <p:nvPr/>
            </p:nvSpPr>
            <p:spPr bwMode="auto">
              <a:xfrm>
                <a:off x="10348" y="8877"/>
                <a:ext cx="82" cy="7"/>
              </a:xfrm>
              <a:custGeom>
                <a:avLst/>
                <a:gdLst/>
                <a:ahLst/>
                <a:cxnLst>
                  <a:cxn ang="0">
                    <a:pos x="0" y="0"/>
                  </a:cxn>
                  <a:cxn ang="0">
                    <a:pos x="0" y="7"/>
                  </a:cxn>
                  <a:cxn ang="0">
                    <a:pos x="0" y="4"/>
                  </a:cxn>
                  <a:cxn ang="0">
                    <a:pos x="81" y="7"/>
                  </a:cxn>
                  <a:cxn ang="0">
                    <a:pos x="81" y="2"/>
                  </a:cxn>
                  <a:cxn ang="0">
                    <a:pos x="0" y="0"/>
                  </a:cxn>
                </a:cxnLst>
                <a:rect l="0" t="0" r="r" b="b"/>
                <a:pathLst>
                  <a:path w="82" h="7">
                    <a:moveTo>
                      <a:pt x="0" y="0"/>
                    </a:moveTo>
                    <a:lnTo>
                      <a:pt x="0" y="7"/>
                    </a:lnTo>
                    <a:lnTo>
                      <a:pt x="0" y="4"/>
                    </a:lnTo>
                    <a:lnTo>
                      <a:pt x="81" y="7"/>
                    </a:lnTo>
                    <a:lnTo>
                      <a:pt x="81"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2" name="Freeform 6428"/>
              <p:cNvSpPr>
                <a:spLocks/>
              </p:cNvSpPr>
              <p:nvPr/>
            </p:nvSpPr>
            <p:spPr bwMode="auto">
              <a:xfrm>
                <a:off x="10348" y="8882"/>
                <a:ext cx="82" cy="5"/>
              </a:xfrm>
              <a:custGeom>
                <a:avLst/>
                <a:gdLst/>
                <a:ahLst/>
                <a:cxnLst>
                  <a:cxn ang="0">
                    <a:pos x="0" y="0"/>
                  </a:cxn>
                  <a:cxn ang="0">
                    <a:pos x="0" y="2"/>
                  </a:cxn>
                  <a:cxn ang="0">
                    <a:pos x="81" y="4"/>
                  </a:cxn>
                  <a:cxn ang="0">
                    <a:pos x="81" y="2"/>
                  </a:cxn>
                  <a:cxn ang="0">
                    <a:pos x="0" y="0"/>
                  </a:cxn>
                </a:cxnLst>
                <a:rect l="0" t="0" r="r" b="b"/>
                <a:pathLst>
                  <a:path w="82" h="5">
                    <a:moveTo>
                      <a:pt x="0" y="0"/>
                    </a:moveTo>
                    <a:lnTo>
                      <a:pt x="0" y="2"/>
                    </a:lnTo>
                    <a:lnTo>
                      <a:pt x="81" y="4"/>
                    </a:lnTo>
                    <a:lnTo>
                      <a:pt x="8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3" name="Freeform 6429"/>
              <p:cNvSpPr>
                <a:spLocks/>
              </p:cNvSpPr>
              <p:nvPr/>
            </p:nvSpPr>
            <p:spPr bwMode="auto">
              <a:xfrm>
                <a:off x="10348" y="8881"/>
                <a:ext cx="72" cy="0"/>
              </a:xfrm>
              <a:custGeom>
                <a:avLst/>
                <a:gdLst/>
                <a:ahLst/>
                <a:cxnLst>
                  <a:cxn ang="0">
                    <a:pos x="0" y="0"/>
                  </a:cxn>
                  <a:cxn ang="0">
                    <a:pos x="72" y="0"/>
                  </a:cxn>
                </a:cxnLst>
                <a:rect l="0" t="0" r="r" b="b"/>
                <a:pathLst>
                  <a:path w="72">
                    <a:moveTo>
                      <a:pt x="0" y="0"/>
                    </a:moveTo>
                    <a:lnTo>
                      <a:pt x="72"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4" name="Freeform 6430"/>
              <p:cNvSpPr>
                <a:spLocks/>
              </p:cNvSpPr>
              <p:nvPr/>
            </p:nvSpPr>
            <p:spPr bwMode="auto">
              <a:xfrm>
                <a:off x="10365" y="8880"/>
                <a:ext cx="17" cy="2"/>
              </a:xfrm>
              <a:custGeom>
                <a:avLst/>
                <a:gdLst/>
                <a:ahLst/>
                <a:cxnLst>
                  <a:cxn ang="0">
                    <a:pos x="0" y="0"/>
                  </a:cxn>
                  <a:cxn ang="0">
                    <a:pos x="0" y="0"/>
                  </a:cxn>
                  <a:cxn ang="0">
                    <a:pos x="16" y="2"/>
                  </a:cxn>
                  <a:cxn ang="0">
                    <a:pos x="16" y="0"/>
                  </a:cxn>
                  <a:cxn ang="0">
                    <a:pos x="0" y="0"/>
                  </a:cxn>
                </a:cxnLst>
                <a:rect l="0" t="0" r="r" b="b"/>
                <a:pathLst>
                  <a:path w="17" h="2">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5" name="Freeform 6431"/>
              <p:cNvSpPr>
                <a:spLocks/>
              </p:cNvSpPr>
              <p:nvPr/>
            </p:nvSpPr>
            <p:spPr bwMode="auto">
              <a:xfrm>
                <a:off x="10384" y="8881"/>
                <a:ext cx="15" cy="0"/>
              </a:xfrm>
              <a:custGeom>
                <a:avLst/>
                <a:gdLst/>
                <a:ahLst/>
                <a:cxnLst>
                  <a:cxn ang="0">
                    <a:pos x="0" y="0"/>
                  </a:cxn>
                  <a:cxn ang="0">
                    <a:pos x="14" y="0"/>
                  </a:cxn>
                </a:cxnLst>
                <a:rect l="0" t="0" r="r" b="b"/>
                <a:pathLst>
                  <a:path w="15">
                    <a:moveTo>
                      <a:pt x="0" y="0"/>
                    </a:moveTo>
                    <a:lnTo>
                      <a:pt x="14"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6" name="Freeform 6432"/>
              <p:cNvSpPr>
                <a:spLocks/>
              </p:cNvSpPr>
              <p:nvPr/>
            </p:nvSpPr>
            <p:spPr bwMode="auto">
              <a:xfrm>
                <a:off x="10404" y="8880"/>
                <a:ext cx="16" cy="2"/>
              </a:xfrm>
              <a:custGeom>
                <a:avLst/>
                <a:gdLst/>
                <a:ahLst/>
                <a:cxnLst>
                  <a:cxn ang="0">
                    <a:pos x="0" y="0"/>
                  </a:cxn>
                  <a:cxn ang="0">
                    <a:pos x="0" y="2"/>
                  </a:cxn>
                  <a:cxn ang="0">
                    <a:pos x="16" y="2"/>
                  </a:cxn>
                  <a:cxn ang="0">
                    <a:pos x="0" y="0"/>
                  </a:cxn>
                </a:cxnLst>
                <a:rect l="0" t="0" r="r" b="b"/>
                <a:pathLst>
                  <a:path w="16" h="2">
                    <a:moveTo>
                      <a:pt x="0" y="0"/>
                    </a:moveTo>
                    <a:lnTo>
                      <a:pt x="0" y="2"/>
                    </a:lnTo>
                    <a:lnTo>
                      <a:pt x="16"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7" name="Freeform 6433"/>
              <p:cNvSpPr>
                <a:spLocks/>
              </p:cNvSpPr>
              <p:nvPr/>
            </p:nvSpPr>
            <p:spPr bwMode="auto">
              <a:xfrm>
                <a:off x="10504" y="8728"/>
                <a:ext cx="10" cy="164"/>
              </a:xfrm>
              <a:custGeom>
                <a:avLst/>
                <a:gdLst/>
                <a:ahLst/>
                <a:cxnLst>
                  <a:cxn ang="0">
                    <a:pos x="7" y="14"/>
                  </a:cxn>
                  <a:cxn ang="0">
                    <a:pos x="7" y="14"/>
                  </a:cxn>
                  <a:cxn ang="0">
                    <a:pos x="0" y="0"/>
                  </a:cxn>
                  <a:cxn ang="0">
                    <a:pos x="0" y="163"/>
                  </a:cxn>
                  <a:cxn ang="0">
                    <a:pos x="9" y="156"/>
                  </a:cxn>
                  <a:cxn ang="0">
                    <a:pos x="9" y="21"/>
                  </a:cxn>
                  <a:cxn ang="0">
                    <a:pos x="7" y="14"/>
                  </a:cxn>
                </a:cxnLst>
                <a:rect l="0" t="0" r="r" b="b"/>
                <a:pathLst>
                  <a:path w="10" h="164">
                    <a:moveTo>
                      <a:pt x="7" y="14"/>
                    </a:moveTo>
                    <a:lnTo>
                      <a:pt x="7" y="14"/>
                    </a:lnTo>
                    <a:lnTo>
                      <a:pt x="0" y="0"/>
                    </a:lnTo>
                    <a:lnTo>
                      <a:pt x="0" y="163"/>
                    </a:lnTo>
                    <a:lnTo>
                      <a:pt x="9" y="156"/>
                    </a:lnTo>
                    <a:lnTo>
                      <a:pt x="9" y="21"/>
                    </a:lnTo>
                    <a:lnTo>
                      <a:pt x="7"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8" name="Freeform 6434"/>
              <p:cNvSpPr>
                <a:spLocks/>
              </p:cNvSpPr>
              <p:nvPr/>
            </p:nvSpPr>
            <p:spPr bwMode="auto">
              <a:xfrm>
                <a:off x="10557" y="8774"/>
                <a:ext cx="15" cy="108"/>
              </a:xfrm>
              <a:custGeom>
                <a:avLst/>
                <a:gdLst/>
                <a:ahLst/>
                <a:cxnLst>
                  <a:cxn ang="0">
                    <a:pos x="12" y="7"/>
                  </a:cxn>
                  <a:cxn ang="0">
                    <a:pos x="0" y="0"/>
                  </a:cxn>
                  <a:cxn ang="0">
                    <a:pos x="2" y="16"/>
                  </a:cxn>
                  <a:cxn ang="0">
                    <a:pos x="4" y="31"/>
                  </a:cxn>
                  <a:cxn ang="0">
                    <a:pos x="4" y="55"/>
                  </a:cxn>
                  <a:cxn ang="0">
                    <a:pos x="2" y="67"/>
                  </a:cxn>
                  <a:cxn ang="0">
                    <a:pos x="2" y="79"/>
                  </a:cxn>
                  <a:cxn ang="0">
                    <a:pos x="0" y="93"/>
                  </a:cxn>
                  <a:cxn ang="0">
                    <a:pos x="0" y="107"/>
                  </a:cxn>
                  <a:cxn ang="0">
                    <a:pos x="9" y="105"/>
                  </a:cxn>
                  <a:cxn ang="0">
                    <a:pos x="12" y="95"/>
                  </a:cxn>
                  <a:cxn ang="0">
                    <a:pos x="12" y="83"/>
                  </a:cxn>
                  <a:cxn ang="0">
                    <a:pos x="14" y="71"/>
                  </a:cxn>
                  <a:cxn ang="0">
                    <a:pos x="14" y="31"/>
                  </a:cxn>
                  <a:cxn ang="0">
                    <a:pos x="12" y="19"/>
                  </a:cxn>
                  <a:cxn ang="0">
                    <a:pos x="12" y="7"/>
                  </a:cxn>
                </a:cxnLst>
                <a:rect l="0" t="0" r="r" b="b"/>
                <a:pathLst>
                  <a:path w="15" h="108">
                    <a:moveTo>
                      <a:pt x="12" y="7"/>
                    </a:moveTo>
                    <a:lnTo>
                      <a:pt x="0" y="0"/>
                    </a:lnTo>
                    <a:lnTo>
                      <a:pt x="2" y="16"/>
                    </a:lnTo>
                    <a:lnTo>
                      <a:pt x="4" y="31"/>
                    </a:lnTo>
                    <a:lnTo>
                      <a:pt x="4" y="55"/>
                    </a:lnTo>
                    <a:lnTo>
                      <a:pt x="2" y="67"/>
                    </a:lnTo>
                    <a:lnTo>
                      <a:pt x="2" y="79"/>
                    </a:lnTo>
                    <a:lnTo>
                      <a:pt x="0" y="93"/>
                    </a:lnTo>
                    <a:lnTo>
                      <a:pt x="0" y="107"/>
                    </a:lnTo>
                    <a:lnTo>
                      <a:pt x="9" y="105"/>
                    </a:lnTo>
                    <a:lnTo>
                      <a:pt x="12" y="95"/>
                    </a:lnTo>
                    <a:lnTo>
                      <a:pt x="12" y="83"/>
                    </a:lnTo>
                    <a:lnTo>
                      <a:pt x="14" y="71"/>
                    </a:lnTo>
                    <a:lnTo>
                      <a:pt x="14" y="31"/>
                    </a:lnTo>
                    <a:lnTo>
                      <a:pt x="12" y="19"/>
                    </a:lnTo>
                    <a:lnTo>
                      <a:pt x="12"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9" name="Freeform 6435"/>
              <p:cNvSpPr>
                <a:spLocks/>
              </p:cNvSpPr>
              <p:nvPr/>
            </p:nvSpPr>
            <p:spPr bwMode="auto">
              <a:xfrm>
                <a:off x="10555" y="8772"/>
                <a:ext cx="14" cy="110"/>
              </a:xfrm>
              <a:custGeom>
                <a:avLst/>
                <a:gdLst/>
                <a:ahLst/>
                <a:cxnLst>
                  <a:cxn ang="0">
                    <a:pos x="0" y="0"/>
                  </a:cxn>
                  <a:cxn ang="0">
                    <a:pos x="4" y="33"/>
                  </a:cxn>
                  <a:cxn ang="0">
                    <a:pos x="4" y="57"/>
                  </a:cxn>
                  <a:cxn ang="0">
                    <a:pos x="2" y="69"/>
                  </a:cxn>
                  <a:cxn ang="0">
                    <a:pos x="2" y="81"/>
                  </a:cxn>
                  <a:cxn ang="0">
                    <a:pos x="0" y="95"/>
                  </a:cxn>
                  <a:cxn ang="0">
                    <a:pos x="0" y="110"/>
                  </a:cxn>
                  <a:cxn ang="0">
                    <a:pos x="7" y="110"/>
                  </a:cxn>
                  <a:cxn ang="0">
                    <a:pos x="9" y="107"/>
                  </a:cxn>
                  <a:cxn ang="0">
                    <a:pos x="12" y="98"/>
                  </a:cxn>
                  <a:cxn ang="0">
                    <a:pos x="12" y="86"/>
                  </a:cxn>
                  <a:cxn ang="0">
                    <a:pos x="14" y="74"/>
                  </a:cxn>
                  <a:cxn ang="0">
                    <a:pos x="14" y="19"/>
                  </a:cxn>
                  <a:cxn ang="0">
                    <a:pos x="12" y="7"/>
                  </a:cxn>
                  <a:cxn ang="0">
                    <a:pos x="9" y="4"/>
                  </a:cxn>
                  <a:cxn ang="0">
                    <a:pos x="4" y="2"/>
                  </a:cxn>
                  <a:cxn ang="0">
                    <a:pos x="0" y="0"/>
                  </a:cxn>
                </a:cxnLst>
                <a:rect l="0" t="0" r="r" b="b"/>
                <a:pathLst>
                  <a:path w="14" h="110">
                    <a:moveTo>
                      <a:pt x="0" y="0"/>
                    </a:moveTo>
                    <a:lnTo>
                      <a:pt x="4" y="33"/>
                    </a:lnTo>
                    <a:lnTo>
                      <a:pt x="4" y="57"/>
                    </a:lnTo>
                    <a:lnTo>
                      <a:pt x="2" y="69"/>
                    </a:lnTo>
                    <a:lnTo>
                      <a:pt x="2" y="81"/>
                    </a:lnTo>
                    <a:lnTo>
                      <a:pt x="0" y="95"/>
                    </a:lnTo>
                    <a:lnTo>
                      <a:pt x="0" y="110"/>
                    </a:lnTo>
                    <a:lnTo>
                      <a:pt x="7" y="110"/>
                    </a:lnTo>
                    <a:lnTo>
                      <a:pt x="9" y="107"/>
                    </a:lnTo>
                    <a:lnTo>
                      <a:pt x="12" y="98"/>
                    </a:lnTo>
                    <a:lnTo>
                      <a:pt x="12" y="86"/>
                    </a:lnTo>
                    <a:lnTo>
                      <a:pt x="14" y="74"/>
                    </a:lnTo>
                    <a:lnTo>
                      <a:pt x="14" y="19"/>
                    </a:lnTo>
                    <a:lnTo>
                      <a:pt x="12"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0" name="Freeform 6436"/>
              <p:cNvSpPr>
                <a:spLocks/>
              </p:cNvSpPr>
              <p:nvPr/>
            </p:nvSpPr>
            <p:spPr bwMode="auto">
              <a:xfrm>
                <a:off x="10552" y="8772"/>
                <a:ext cx="15" cy="110"/>
              </a:xfrm>
              <a:custGeom>
                <a:avLst/>
                <a:gdLst/>
                <a:ahLst/>
                <a:cxnLst>
                  <a:cxn ang="0">
                    <a:pos x="2" y="16"/>
                  </a:cxn>
                  <a:cxn ang="0">
                    <a:pos x="4" y="31"/>
                  </a:cxn>
                  <a:cxn ang="0">
                    <a:pos x="4" y="57"/>
                  </a:cxn>
                  <a:cxn ang="0">
                    <a:pos x="2" y="69"/>
                  </a:cxn>
                  <a:cxn ang="0">
                    <a:pos x="2" y="81"/>
                  </a:cxn>
                  <a:cxn ang="0">
                    <a:pos x="0" y="95"/>
                  </a:cxn>
                  <a:cxn ang="0">
                    <a:pos x="0" y="110"/>
                  </a:cxn>
                  <a:cxn ang="0">
                    <a:pos x="7" y="110"/>
                  </a:cxn>
                  <a:cxn ang="0">
                    <a:pos x="9" y="107"/>
                  </a:cxn>
                  <a:cxn ang="0">
                    <a:pos x="12" y="86"/>
                  </a:cxn>
                  <a:cxn ang="0">
                    <a:pos x="14" y="60"/>
                  </a:cxn>
                  <a:cxn ang="0">
                    <a:pos x="14" y="31"/>
                  </a:cxn>
                  <a:cxn ang="0">
                    <a:pos x="12" y="7"/>
                  </a:cxn>
                  <a:cxn ang="0">
                    <a:pos x="12" y="4"/>
                  </a:cxn>
                  <a:cxn ang="0">
                    <a:pos x="7" y="4"/>
                  </a:cxn>
                  <a:cxn ang="0">
                    <a:pos x="4" y="0"/>
                  </a:cxn>
                  <a:cxn ang="0">
                    <a:pos x="0" y="0"/>
                  </a:cxn>
                  <a:cxn ang="0">
                    <a:pos x="2" y="16"/>
                  </a:cxn>
                </a:cxnLst>
                <a:rect l="0" t="0" r="r" b="b"/>
                <a:pathLst>
                  <a:path w="15" h="110">
                    <a:moveTo>
                      <a:pt x="2" y="16"/>
                    </a:moveTo>
                    <a:lnTo>
                      <a:pt x="4" y="31"/>
                    </a:lnTo>
                    <a:lnTo>
                      <a:pt x="4" y="57"/>
                    </a:lnTo>
                    <a:lnTo>
                      <a:pt x="2" y="69"/>
                    </a:lnTo>
                    <a:lnTo>
                      <a:pt x="2" y="81"/>
                    </a:lnTo>
                    <a:lnTo>
                      <a:pt x="0" y="95"/>
                    </a:lnTo>
                    <a:lnTo>
                      <a:pt x="0" y="110"/>
                    </a:lnTo>
                    <a:lnTo>
                      <a:pt x="7" y="110"/>
                    </a:lnTo>
                    <a:lnTo>
                      <a:pt x="9" y="107"/>
                    </a:lnTo>
                    <a:lnTo>
                      <a:pt x="12" y="86"/>
                    </a:lnTo>
                    <a:lnTo>
                      <a:pt x="14" y="60"/>
                    </a:lnTo>
                    <a:lnTo>
                      <a:pt x="14" y="31"/>
                    </a:lnTo>
                    <a:lnTo>
                      <a:pt x="12" y="7"/>
                    </a:lnTo>
                    <a:lnTo>
                      <a:pt x="12" y="4"/>
                    </a:lnTo>
                    <a:lnTo>
                      <a:pt x="7" y="4"/>
                    </a:lnTo>
                    <a:lnTo>
                      <a:pt x="4" y="0"/>
                    </a:lnTo>
                    <a:lnTo>
                      <a:pt x="0" y="0"/>
                    </a:lnTo>
                    <a:lnTo>
                      <a:pt x="2" y="16"/>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1" name="Freeform 6437"/>
              <p:cNvSpPr>
                <a:spLocks/>
              </p:cNvSpPr>
              <p:nvPr/>
            </p:nvSpPr>
            <p:spPr bwMode="auto">
              <a:xfrm>
                <a:off x="10548" y="8769"/>
                <a:ext cx="16" cy="113"/>
              </a:xfrm>
              <a:custGeom>
                <a:avLst/>
                <a:gdLst/>
                <a:ahLst/>
                <a:cxnLst>
                  <a:cxn ang="0">
                    <a:pos x="14" y="7"/>
                  </a:cxn>
                  <a:cxn ang="0">
                    <a:pos x="12" y="4"/>
                  </a:cxn>
                  <a:cxn ang="0">
                    <a:pos x="7" y="2"/>
                  </a:cxn>
                  <a:cxn ang="0">
                    <a:pos x="2" y="0"/>
                  </a:cxn>
                  <a:cxn ang="0">
                    <a:pos x="4" y="19"/>
                  </a:cxn>
                  <a:cxn ang="0">
                    <a:pos x="7" y="33"/>
                  </a:cxn>
                  <a:cxn ang="0">
                    <a:pos x="7" y="60"/>
                  </a:cxn>
                  <a:cxn ang="0">
                    <a:pos x="4" y="71"/>
                  </a:cxn>
                  <a:cxn ang="0">
                    <a:pos x="4" y="83"/>
                  </a:cxn>
                  <a:cxn ang="0">
                    <a:pos x="0" y="112"/>
                  </a:cxn>
                  <a:cxn ang="0">
                    <a:pos x="9" y="112"/>
                  </a:cxn>
                  <a:cxn ang="0">
                    <a:pos x="9" y="110"/>
                  </a:cxn>
                  <a:cxn ang="0">
                    <a:pos x="14" y="110"/>
                  </a:cxn>
                  <a:cxn ang="0">
                    <a:pos x="14" y="88"/>
                  </a:cxn>
                  <a:cxn ang="0">
                    <a:pos x="16" y="62"/>
                  </a:cxn>
                  <a:cxn ang="0">
                    <a:pos x="16" y="33"/>
                  </a:cxn>
                  <a:cxn ang="0">
                    <a:pos x="14" y="7"/>
                  </a:cxn>
                </a:cxnLst>
                <a:rect l="0" t="0" r="r" b="b"/>
                <a:pathLst>
                  <a:path w="16" h="113">
                    <a:moveTo>
                      <a:pt x="14" y="7"/>
                    </a:moveTo>
                    <a:lnTo>
                      <a:pt x="12" y="4"/>
                    </a:lnTo>
                    <a:lnTo>
                      <a:pt x="7" y="2"/>
                    </a:lnTo>
                    <a:lnTo>
                      <a:pt x="2" y="0"/>
                    </a:lnTo>
                    <a:lnTo>
                      <a:pt x="4" y="19"/>
                    </a:lnTo>
                    <a:lnTo>
                      <a:pt x="7" y="33"/>
                    </a:lnTo>
                    <a:lnTo>
                      <a:pt x="7" y="60"/>
                    </a:lnTo>
                    <a:lnTo>
                      <a:pt x="4" y="71"/>
                    </a:lnTo>
                    <a:lnTo>
                      <a:pt x="4" y="83"/>
                    </a:lnTo>
                    <a:lnTo>
                      <a:pt x="0" y="112"/>
                    </a:lnTo>
                    <a:lnTo>
                      <a:pt x="9" y="112"/>
                    </a:lnTo>
                    <a:lnTo>
                      <a:pt x="9" y="110"/>
                    </a:lnTo>
                    <a:lnTo>
                      <a:pt x="14" y="110"/>
                    </a:lnTo>
                    <a:lnTo>
                      <a:pt x="14" y="88"/>
                    </a:lnTo>
                    <a:lnTo>
                      <a:pt x="16" y="62"/>
                    </a:lnTo>
                    <a:lnTo>
                      <a:pt x="16" y="33"/>
                    </a:lnTo>
                    <a:lnTo>
                      <a:pt x="14" y="7"/>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2" name="Freeform 6438"/>
              <p:cNvSpPr>
                <a:spLocks/>
              </p:cNvSpPr>
              <p:nvPr/>
            </p:nvSpPr>
            <p:spPr bwMode="auto">
              <a:xfrm>
                <a:off x="10545" y="8769"/>
                <a:ext cx="17" cy="113"/>
              </a:xfrm>
              <a:custGeom>
                <a:avLst/>
                <a:gdLst/>
                <a:ahLst/>
                <a:cxnLst>
                  <a:cxn ang="0">
                    <a:pos x="7" y="0"/>
                  </a:cxn>
                  <a:cxn ang="0">
                    <a:pos x="2" y="0"/>
                  </a:cxn>
                  <a:cxn ang="0">
                    <a:pos x="7" y="16"/>
                  </a:cxn>
                  <a:cxn ang="0">
                    <a:pos x="7" y="57"/>
                  </a:cxn>
                  <a:cxn ang="0">
                    <a:pos x="4" y="69"/>
                  </a:cxn>
                  <a:cxn ang="0">
                    <a:pos x="2" y="83"/>
                  </a:cxn>
                  <a:cxn ang="0">
                    <a:pos x="2" y="98"/>
                  </a:cxn>
                  <a:cxn ang="0">
                    <a:pos x="0" y="112"/>
                  </a:cxn>
                  <a:cxn ang="0">
                    <a:pos x="9" y="112"/>
                  </a:cxn>
                  <a:cxn ang="0">
                    <a:pos x="9" y="110"/>
                  </a:cxn>
                  <a:cxn ang="0">
                    <a:pos x="14" y="110"/>
                  </a:cxn>
                  <a:cxn ang="0">
                    <a:pos x="16" y="88"/>
                  </a:cxn>
                  <a:cxn ang="0">
                    <a:pos x="16" y="7"/>
                  </a:cxn>
                  <a:cxn ang="0">
                    <a:pos x="12" y="4"/>
                  </a:cxn>
                  <a:cxn ang="0">
                    <a:pos x="7" y="0"/>
                  </a:cxn>
                </a:cxnLst>
                <a:rect l="0" t="0" r="r" b="b"/>
                <a:pathLst>
                  <a:path w="17" h="113">
                    <a:moveTo>
                      <a:pt x="7" y="0"/>
                    </a:moveTo>
                    <a:lnTo>
                      <a:pt x="2" y="0"/>
                    </a:lnTo>
                    <a:lnTo>
                      <a:pt x="7" y="16"/>
                    </a:lnTo>
                    <a:lnTo>
                      <a:pt x="7" y="57"/>
                    </a:lnTo>
                    <a:lnTo>
                      <a:pt x="4" y="69"/>
                    </a:lnTo>
                    <a:lnTo>
                      <a:pt x="2" y="83"/>
                    </a:lnTo>
                    <a:lnTo>
                      <a:pt x="2" y="98"/>
                    </a:lnTo>
                    <a:lnTo>
                      <a:pt x="0" y="112"/>
                    </a:lnTo>
                    <a:lnTo>
                      <a:pt x="9" y="112"/>
                    </a:lnTo>
                    <a:lnTo>
                      <a:pt x="9" y="110"/>
                    </a:lnTo>
                    <a:lnTo>
                      <a:pt x="14" y="110"/>
                    </a:lnTo>
                    <a:lnTo>
                      <a:pt x="16" y="88"/>
                    </a:lnTo>
                    <a:lnTo>
                      <a:pt x="16" y="7"/>
                    </a:lnTo>
                    <a:lnTo>
                      <a:pt x="12" y="4"/>
                    </a:lnTo>
                    <a:lnTo>
                      <a:pt x="7"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463" name="Group 6439"/>
              <p:cNvGrpSpPr>
                <a:grpSpLocks/>
              </p:cNvGrpSpPr>
              <p:nvPr/>
            </p:nvGrpSpPr>
            <p:grpSpPr bwMode="auto">
              <a:xfrm>
                <a:off x="10543" y="8767"/>
                <a:ext cx="17" cy="115"/>
                <a:chOff x="10543" y="8767"/>
                <a:chExt cx="17" cy="115"/>
              </a:xfrm>
            </p:grpSpPr>
            <p:sp>
              <p:nvSpPr>
                <p:cNvPr id="7464" name="Freeform 6440"/>
                <p:cNvSpPr>
                  <a:spLocks/>
                </p:cNvSpPr>
                <p:nvPr/>
              </p:nvSpPr>
              <p:spPr bwMode="auto">
                <a:xfrm>
                  <a:off x="10543" y="8767"/>
                  <a:ext cx="17" cy="115"/>
                </a:xfrm>
                <a:custGeom>
                  <a:avLst/>
                  <a:gdLst/>
                  <a:ahLst/>
                  <a:cxnLst>
                    <a:cxn ang="0">
                      <a:pos x="7" y="115"/>
                    </a:cxn>
                    <a:cxn ang="0">
                      <a:pos x="9" y="112"/>
                    </a:cxn>
                    <a:cxn ang="0">
                      <a:pos x="14" y="112"/>
                    </a:cxn>
                    <a:cxn ang="0">
                      <a:pos x="16" y="91"/>
                    </a:cxn>
                    <a:cxn ang="0">
                      <a:pos x="16" y="7"/>
                    </a:cxn>
                    <a:cxn ang="0">
                      <a:pos x="14" y="7"/>
                    </a:cxn>
                    <a:cxn ang="0">
                      <a:pos x="9" y="2"/>
                    </a:cxn>
                    <a:cxn ang="0">
                      <a:pos x="5" y="2"/>
                    </a:cxn>
                    <a:cxn ang="0">
                      <a:pos x="7" y="19"/>
                    </a:cxn>
                    <a:cxn ang="0">
                      <a:pos x="7" y="60"/>
                    </a:cxn>
                    <a:cxn ang="0">
                      <a:pos x="4" y="71"/>
                    </a:cxn>
                    <a:cxn ang="0">
                      <a:pos x="2" y="86"/>
                    </a:cxn>
                    <a:cxn ang="0">
                      <a:pos x="2" y="100"/>
                    </a:cxn>
                    <a:cxn ang="0">
                      <a:pos x="0" y="115"/>
                    </a:cxn>
                    <a:cxn ang="0">
                      <a:pos x="7" y="115"/>
                    </a:cxn>
                  </a:cxnLst>
                  <a:rect l="0" t="0" r="r" b="b"/>
                  <a:pathLst>
                    <a:path w="17" h="115">
                      <a:moveTo>
                        <a:pt x="7" y="115"/>
                      </a:moveTo>
                      <a:lnTo>
                        <a:pt x="9" y="112"/>
                      </a:lnTo>
                      <a:lnTo>
                        <a:pt x="14" y="112"/>
                      </a:lnTo>
                      <a:lnTo>
                        <a:pt x="16" y="91"/>
                      </a:lnTo>
                      <a:lnTo>
                        <a:pt x="16" y="7"/>
                      </a:lnTo>
                      <a:lnTo>
                        <a:pt x="14" y="7"/>
                      </a:lnTo>
                      <a:lnTo>
                        <a:pt x="9" y="2"/>
                      </a:lnTo>
                      <a:lnTo>
                        <a:pt x="5" y="2"/>
                      </a:lnTo>
                      <a:lnTo>
                        <a:pt x="7" y="19"/>
                      </a:lnTo>
                      <a:lnTo>
                        <a:pt x="7" y="60"/>
                      </a:lnTo>
                      <a:lnTo>
                        <a:pt x="4" y="71"/>
                      </a:lnTo>
                      <a:lnTo>
                        <a:pt x="2" y="86"/>
                      </a:lnTo>
                      <a:lnTo>
                        <a:pt x="2" y="100"/>
                      </a:lnTo>
                      <a:lnTo>
                        <a:pt x="0" y="115"/>
                      </a:lnTo>
                      <a:lnTo>
                        <a:pt x="7"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5" name="Freeform 6441"/>
                <p:cNvSpPr>
                  <a:spLocks/>
                </p:cNvSpPr>
                <p:nvPr/>
              </p:nvSpPr>
              <p:spPr bwMode="auto">
                <a:xfrm>
                  <a:off x="10543" y="8767"/>
                  <a:ext cx="17" cy="115"/>
                </a:xfrm>
                <a:custGeom>
                  <a:avLst/>
                  <a:gdLst/>
                  <a:ahLst/>
                  <a:cxnLst>
                    <a:cxn ang="0">
                      <a:pos x="5" y="2"/>
                    </a:cxn>
                    <a:cxn ang="0">
                      <a:pos x="4" y="0"/>
                    </a:cxn>
                    <a:cxn ang="0">
                      <a:pos x="4" y="2"/>
                    </a:cxn>
                    <a:cxn ang="0">
                      <a:pos x="5" y="2"/>
                    </a:cxn>
                  </a:cxnLst>
                  <a:rect l="0" t="0" r="r" b="b"/>
                  <a:pathLst>
                    <a:path w="17" h="115">
                      <a:moveTo>
                        <a:pt x="5" y="2"/>
                      </a:moveTo>
                      <a:lnTo>
                        <a:pt x="4" y="0"/>
                      </a:lnTo>
                      <a:lnTo>
                        <a:pt x="4" y="2"/>
                      </a:lnTo>
                      <a:lnTo>
                        <a:pt x="5" y="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466" name="Freeform 6442"/>
              <p:cNvSpPr>
                <a:spLocks/>
              </p:cNvSpPr>
              <p:nvPr/>
            </p:nvSpPr>
            <p:spPr bwMode="auto">
              <a:xfrm>
                <a:off x="10540" y="8767"/>
                <a:ext cx="17" cy="115"/>
              </a:xfrm>
              <a:custGeom>
                <a:avLst/>
                <a:gdLst/>
                <a:ahLst/>
                <a:cxnLst>
                  <a:cxn ang="0">
                    <a:pos x="7" y="115"/>
                  </a:cxn>
                  <a:cxn ang="0">
                    <a:pos x="9" y="112"/>
                  </a:cxn>
                  <a:cxn ang="0">
                    <a:pos x="14" y="112"/>
                  </a:cxn>
                  <a:cxn ang="0">
                    <a:pos x="16" y="88"/>
                  </a:cxn>
                  <a:cxn ang="0">
                    <a:pos x="16" y="7"/>
                  </a:cxn>
                  <a:cxn ang="0">
                    <a:pos x="14" y="4"/>
                  </a:cxn>
                  <a:cxn ang="0">
                    <a:pos x="9" y="2"/>
                  </a:cxn>
                  <a:cxn ang="0">
                    <a:pos x="4" y="0"/>
                  </a:cxn>
                  <a:cxn ang="0">
                    <a:pos x="7" y="16"/>
                  </a:cxn>
                  <a:cxn ang="0">
                    <a:pos x="7" y="60"/>
                  </a:cxn>
                  <a:cxn ang="0">
                    <a:pos x="4" y="71"/>
                  </a:cxn>
                  <a:cxn ang="0">
                    <a:pos x="2" y="86"/>
                  </a:cxn>
                  <a:cxn ang="0">
                    <a:pos x="2" y="100"/>
                  </a:cxn>
                  <a:cxn ang="0">
                    <a:pos x="0" y="115"/>
                  </a:cxn>
                  <a:cxn ang="0">
                    <a:pos x="7" y="115"/>
                  </a:cxn>
                </a:cxnLst>
                <a:rect l="0" t="0" r="r" b="b"/>
                <a:pathLst>
                  <a:path w="17" h="115">
                    <a:moveTo>
                      <a:pt x="7" y="115"/>
                    </a:moveTo>
                    <a:lnTo>
                      <a:pt x="9" y="112"/>
                    </a:lnTo>
                    <a:lnTo>
                      <a:pt x="14" y="112"/>
                    </a:lnTo>
                    <a:lnTo>
                      <a:pt x="16" y="88"/>
                    </a:lnTo>
                    <a:lnTo>
                      <a:pt x="16" y="7"/>
                    </a:lnTo>
                    <a:lnTo>
                      <a:pt x="14" y="4"/>
                    </a:lnTo>
                    <a:lnTo>
                      <a:pt x="9" y="2"/>
                    </a:lnTo>
                    <a:lnTo>
                      <a:pt x="4" y="0"/>
                    </a:lnTo>
                    <a:lnTo>
                      <a:pt x="7" y="16"/>
                    </a:lnTo>
                    <a:lnTo>
                      <a:pt x="7" y="60"/>
                    </a:lnTo>
                    <a:lnTo>
                      <a:pt x="4" y="71"/>
                    </a:lnTo>
                    <a:lnTo>
                      <a:pt x="2" y="86"/>
                    </a:lnTo>
                    <a:lnTo>
                      <a:pt x="2" y="100"/>
                    </a:lnTo>
                    <a:lnTo>
                      <a:pt x="0" y="115"/>
                    </a:lnTo>
                    <a:lnTo>
                      <a:pt x="7" y="115"/>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7" name="Freeform 6443"/>
              <p:cNvSpPr>
                <a:spLocks/>
              </p:cNvSpPr>
              <p:nvPr/>
            </p:nvSpPr>
            <p:spPr bwMode="auto">
              <a:xfrm>
                <a:off x="10538" y="8764"/>
                <a:ext cx="17" cy="118"/>
              </a:xfrm>
              <a:custGeom>
                <a:avLst/>
                <a:gdLst/>
                <a:ahLst/>
                <a:cxnLst>
                  <a:cxn ang="0">
                    <a:pos x="7" y="117"/>
                  </a:cxn>
                  <a:cxn ang="0">
                    <a:pos x="9" y="115"/>
                  </a:cxn>
                  <a:cxn ang="0">
                    <a:pos x="14" y="115"/>
                  </a:cxn>
                  <a:cxn ang="0">
                    <a:pos x="16" y="91"/>
                  </a:cxn>
                  <a:cxn ang="0">
                    <a:pos x="16" y="7"/>
                  </a:cxn>
                  <a:cxn ang="0">
                    <a:pos x="14" y="7"/>
                  </a:cxn>
                  <a:cxn ang="0">
                    <a:pos x="9" y="2"/>
                  </a:cxn>
                  <a:cxn ang="0">
                    <a:pos x="4" y="0"/>
                  </a:cxn>
                  <a:cxn ang="0">
                    <a:pos x="7" y="19"/>
                  </a:cxn>
                  <a:cxn ang="0">
                    <a:pos x="7" y="62"/>
                  </a:cxn>
                  <a:cxn ang="0">
                    <a:pos x="4" y="74"/>
                  </a:cxn>
                  <a:cxn ang="0">
                    <a:pos x="2" y="88"/>
                  </a:cxn>
                  <a:cxn ang="0">
                    <a:pos x="2" y="103"/>
                  </a:cxn>
                  <a:cxn ang="0">
                    <a:pos x="0" y="117"/>
                  </a:cxn>
                  <a:cxn ang="0">
                    <a:pos x="7" y="117"/>
                  </a:cxn>
                </a:cxnLst>
                <a:rect l="0" t="0" r="r" b="b"/>
                <a:pathLst>
                  <a:path w="17" h="118">
                    <a:moveTo>
                      <a:pt x="7" y="117"/>
                    </a:moveTo>
                    <a:lnTo>
                      <a:pt x="9" y="115"/>
                    </a:lnTo>
                    <a:lnTo>
                      <a:pt x="14" y="115"/>
                    </a:lnTo>
                    <a:lnTo>
                      <a:pt x="16" y="91"/>
                    </a:lnTo>
                    <a:lnTo>
                      <a:pt x="16" y="7"/>
                    </a:lnTo>
                    <a:lnTo>
                      <a:pt x="14" y="7"/>
                    </a:lnTo>
                    <a:lnTo>
                      <a:pt x="9" y="2"/>
                    </a:lnTo>
                    <a:lnTo>
                      <a:pt x="4" y="0"/>
                    </a:lnTo>
                    <a:lnTo>
                      <a:pt x="7" y="19"/>
                    </a:lnTo>
                    <a:lnTo>
                      <a:pt x="7" y="62"/>
                    </a:lnTo>
                    <a:lnTo>
                      <a:pt x="4" y="74"/>
                    </a:lnTo>
                    <a:lnTo>
                      <a:pt x="2" y="88"/>
                    </a:lnTo>
                    <a:lnTo>
                      <a:pt x="2" y="103"/>
                    </a:lnTo>
                    <a:lnTo>
                      <a:pt x="0" y="117"/>
                    </a:lnTo>
                    <a:lnTo>
                      <a:pt x="7" y="117"/>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8" name="Freeform 6444"/>
              <p:cNvSpPr>
                <a:spLocks/>
              </p:cNvSpPr>
              <p:nvPr/>
            </p:nvSpPr>
            <p:spPr bwMode="auto">
              <a:xfrm>
                <a:off x="10536" y="8764"/>
                <a:ext cx="16" cy="118"/>
              </a:xfrm>
              <a:custGeom>
                <a:avLst/>
                <a:gdLst/>
                <a:ahLst/>
                <a:cxnLst>
                  <a:cxn ang="0">
                    <a:pos x="2" y="103"/>
                  </a:cxn>
                  <a:cxn ang="0">
                    <a:pos x="0" y="117"/>
                  </a:cxn>
                  <a:cxn ang="0">
                    <a:pos x="4" y="117"/>
                  </a:cxn>
                  <a:cxn ang="0">
                    <a:pos x="7" y="115"/>
                  </a:cxn>
                  <a:cxn ang="0">
                    <a:pos x="14" y="115"/>
                  </a:cxn>
                  <a:cxn ang="0">
                    <a:pos x="16" y="91"/>
                  </a:cxn>
                  <a:cxn ang="0">
                    <a:pos x="16" y="7"/>
                  </a:cxn>
                  <a:cxn ang="0">
                    <a:pos x="14" y="4"/>
                  </a:cxn>
                  <a:cxn ang="0">
                    <a:pos x="9" y="2"/>
                  </a:cxn>
                  <a:cxn ang="0">
                    <a:pos x="4" y="0"/>
                  </a:cxn>
                  <a:cxn ang="0">
                    <a:pos x="7" y="16"/>
                  </a:cxn>
                  <a:cxn ang="0">
                    <a:pos x="7" y="60"/>
                  </a:cxn>
                  <a:cxn ang="0">
                    <a:pos x="2" y="88"/>
                  </a:cxn>
                  <a:cxn ang="0">
                    <a:pos x="2" y="103"/>
                  </a:cxn>
                </a:cxnLst>
                <a:rect l="0" t="0" r="r" b="b"/>
                <a:pathLst>
                  <a:path w="16" h="118">
                    <a:moveTo>
                      <a:pt x="2" y="103"/>
                    </a:moveTo>
                    <a:lnTo>
                      <a:pt x="0" y="117"/>
                    </a:lnTo>
                    <a:lnTo>
                      <a:pt x="4" y="117"/>
                    </a:lnTo>
                    <a:lnTo>
                      <a:pt x="7" y="115"/>
                    </a:lnTo>
                    <a:lnTo>
                      <a:pt x="14" y="115"/>
                    </a:lnTo>
                    <a:lnTo>
                      <a:pt x="16" y="91"/>
                    </a:lnTo>
                    <a:lnTo>
                      <a:pt x="16" y="7"/>
                    </a:lnTo>
                    <a:lnTo>
                      <a:pt x="14" y="4"/>
                    </a:lnTo>
                    <a:lnTo>
                      <a:pt x="9" y="2"/>
                    </a:lnTo>
                    <a:lnTo>
                      <a:pt x="4" y="0"/>
                    </a:lnTo>
                    <a:lnTo>
                      <a:pt x="7" y="16"/>
                    </a:lnTo>
                    <a:lnTo>
                      <a:pt x="7" y="60"/>
                    </a:lnTo>
                    <a:lnTo>
                      <a:pt x="2" y="88"/>
                    </a:lnTo>
                    <a:lnTo>
                      <a:pt x="2" y="103"/>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9" name="Freeform 6445"/>
              <p:cNvSpPr>
                <a:spLocks/>
              </p:cNvSpPr>
              <p:nvPr/>
            </p:nvSpPr>
            <p:spPr bwMode="auto">
              <a:xfrm>
                <a:off x="10533" y="8762"/>
                <a:ext cx="19" cy="120"/>
              </a:xfrm>
              <a:custGeom>
                <a:avLst/>
                <a:gdLst/>
                <a:ahLst/>
                <a:cxnLst>
                  <a:cxn ang="0">
                    <a:pos x="2" y="88"/>
                  </a:cxn>
                  <a:cxn ang="0">
                    <a:pos x="2" y="105"/>
                  </a:cxn>
                  <a:cxn ang="0">
                    <a:pos x="0" y="120"/>
                  </a:cxn>
                  <a:cxn ang="0">
                    <a:pos x="4" y="120"/>
                  </a:cxn>
                  <a:cxn ang="0">
                    <a:pos x="7" y="117"/>
                  </a:cxn>
                  <a:cxn ang="0">
                    <a:pos x="14" y="117"/>
                  </a:cxn>
                  <a:cxn ang="0">
                    <a:pos x="16" y="93"/>
                  </a:cxn>
                  <a:cxn ang="0">
                    <a:pos x="16" y="36"/>
                  </a:cxn>
                  <a:cxn ang="0">
                    <a:pos x="19" y="9"/>
                  </a:cxn>
                  <a:cxn ang="0">
                    <a:pos x="14" y="4"/>
                  </a:cxn>
                  <a:cxn ang="0">
                    <a:pos x="9" y="2"/>
                  </a:cxn>
                  <a:cxn ang="0">
                    <a:pos x="4" y="0"/>
                  </a:cxn>
                  <a:cxn ang="0">
                    <a:pos x="7" y="19"/>
                  </a:cxn>
                  <a:cxn ang="0">
                    <a:pos x="7" y="62"/>
                  </a:cxn>
                  <a:cxn ang="0">
                    <a:pos x="4" y="76"/>
                  </a:cxn>
                  <a:cxn ang="0">
                    <a:pos x="2" y="88"/>
                  </a:cxn>
                </a:cxnLst>
                <a:rect l="0" t="0" r="r" b="b"/>
                <a:pathLst>
                  <a:path w="19" h="120">
                    <a:moveTo>
                      <a:pt x="2" y="88"/>
                    </a:moveTo>
                    <a:lnTo>
                      <a:pt x="2" y="105"/>
                    </a:lnTo>
                    <a:lnTo>
                      <a:pt x="0" y="120"/>
                    </a:lnTo>
                    <a:lnTo>
                      <a:pt x="4" y="120"/>
                    </a:lnTo>
                    <a:lnTo>
                      <a:pt x="7" y="117"/>
                    </a:lnTo>
                    <a:lnTo>
                      <a:pt x="14" y="117"/>
                    </a:lnTo>
                    <a:lnTo>
                      <a:pt x="16" y="93"/>
                    </a:lnTo>
                    <a:lnTo>
                      <a:pt x="16" y="36"/>
                    </a:lnTo>
                    <a:lnTo>
                      <a:pt x="19" y="9"/>
                    </a:lnTo>
                    <a:lnTo>
                      <a:pt x="14" y="4"/>
                    </a:lnTo>
                    <a:lnTo>
                      <a:pt x="9" y="2"/>
                    </a:lnTo>
                    <a:lnTo>
                      <a:pt x="4" y="0"/>
                    </a:lnTo>
                    <a:lnTo>
                      <a:pt x="7" y="19"/>
                    </a:lnTo>
                    <a:lnTo>
                      <a:pt x="7" y="62"/>
                    </a:lnTo>
                    <a:lnTo>
                      <a:pt x="4" y="76"/>
                    </a:lnTo>
                    <a:lnTo>
                      <a:pt x="2" y="88"/>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0" name="Freeform 6446"/>
              <p:cNvSpPr>
                <a:spLocks/>
              </p:cNvSpPr>
              <p:nvPr/>
            </p:nvSpPr>
            <p:spPr bwMode="auto">
              <a:xfrm>
                <a:off x="10531" y="8762"/>
                <a:ext cx="19" cy="120"/>
              </a:xfrm>
              <a:custGeom>
                <a:avLst/>
                <a:gdLst/>
                <a:ahLst/>
                <a:cxnLst>
                  <a:cxn ang="0">
                    <a:pos x="4" y="120"/>
                  </a:cxn>
                  <a:cxn ang="0">
                    <a:pos x="7" y="117"/>
                  </a:cxn>
                  <a:cxn ang="0">
                    <a:pos x="12" y="117"/>
                  </a:cxn>
                  <a:cxn ang="0">
                    <a:pos x="14" y="115"/>
                  </a:cxn>
                  <a:cxn ang="0">
                    <a:pos x="16" y="93"/>
                  </a:cxn>
                  <a:cxn ang="0">
                    <a:pos x="16" y="33"/>
                  </a:cxn>
                  <a:cxn ang="0">
                    <a:pos x="19" y="7"/>
                  </a:cxn>
                  <a:cxn ang="0">
                    <a:pos x="14" y="4"/>
                  </a:cxn>
                  <a:cxn ang="0">
                    <a:pos x="9" y="2"/>
                  </a:cxn>
                  <a:cxn ang="0">
                    <a:pos x="4" y="0"/>
                  </a:cxn>
                  <a:cxn ang="0">
                    <a:pos x="9" y="33"/>
                  </a:cxn>
                  <a:cxn ang="0">
                    <a:pos x="7" y="47"/>
                  </a:cxn>
                  <a:cxn ang="0">
                    <a:pos x="7" y="62"/>
                  </a:cxn>
                  <a:cxn ang="0">
                    <a:pos x="4" y="76"/>
                  </a:cxn>
                  <a:cxn ang="0">
                    <a:pos x="2" y="88"/>
                  </a:cxn>
                  <a:cxn ang="0">
                    <a:pos x="0" y="105"/>
                  </a:cxn>
                  <a:cxn ang="0">
                    <a:pos x="0" y="120"/>
                  </a:cxn>
                  <a:cxn ang="0">
                    <a:pos x="4" y="120"/>
                  </a:cxn>
                </a:cxnLst>
                <a:rect l="0" t="0" r="r" b="b"/>
                <a:pathLst>
                  <a:path w="19" h="120">
                    <a:moveTo>
                      <a:pt x="4" y="120"/>
                    </a:moveTo>
                    <a:lnTo>
                      <a:pt x="7" y="117"/>
                    </a:lnTo>
                    <a:lnTo>
                      <a:pt x="12" y="117"/>
                    </a:lnTo>
                    <a:lnTo>
                      <a:pt x="14" y="115"/>
                    </a:lnTo>
                    <a:lnTo>
                      <a:pt x="16" y="93"/>
                    </a:lnTo>
                    <a:lnTo>
                      <a:pt x="16" y="33"/>
                    </a:lnTo>
                    <a:lnTo>
                      <a:pt x="19" y="7"/>
                    </a:lnTo>
                    <a:lnTo>
                      <a:pt x="14" y="4"/>
                    </a:lnTo>
                    <a:lnTo>
                      <a:pt x="9" y="2"/>
                    </a:lnTo>
                    <a:lnTo>
                      <a:pt x="4" y="0"/>
                    </a:lnTo>
                    <a:lnTo>
                      <a:pt x="9" y="33"/>
                    </a:lnTo>
                    <a:lnTo>
                      <a:pt x="7" y="47"/>
                    </a:lnTo>
                    <a:lnTo>
                      <a:pt x="7" y="62"/>
                    </a:lnTo>
                    <a:lnTo>
                      <a:pt x="4" y="76"/>
                    </a:lnTo>
                    <a:lnTo>
                      <a:pt x="2" y="88"/>
                    </a:lnTo>
                    <a:lnTo>
                      <a:pt x="0" y="105"/>
                    </a:lnTo>
                    <a:lnTo>
                      <a:pt x="0" y="120"/>
                    </a:lnTo>
                    <a:lnTo>
                      <a:pt x="4" y="12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1" name="Freeform 6447"/>
              <p:cNvSpPr>
                <a:spLocks/>
              </p:cNvSpPr>
              <p:nvPr/>
            </p:nvSpPr>
            <p:spPr bwMode="auto">
              <a:xfrm>
                <a:off x="10528" y="8760"/>
                <a:ext cx="20" cy="122"/>
              </a:xfrm>
              <a:custGeom>
                <a:avLst/>
                <a:gdLst/>
                <a:ahLst/>
                <a:cxnLst>
                  <a:cxn ang="0">
                    <a:pos x="14" y="117"/>
                  </a:cxn>
                  <a:cxn ang="0">
                    <a:pos x="16" y="96"/>
                  </a:cxn>
                  <a:cxn ang="0">
                    <a:pos x="16" y="36"/>
                  </a:cxn>
                  <a:cxn ang="0">
                    <a:pos x="19" y="9"/>
                  </a:cxn>
                  <a:cxn ang="0">
                    <a:pos x="4" y="0"/>
                  </a:cxn>
                  <a:cxn ang="0">
                    <a:pos x="7" y="19"/>
                  </a:cxn>
                  <a:cxn ang="0">
                    <a:pos x="9" y="33"/>
                  </a:cxn>
                  <a:cxn ang="0">
                    <a:pos x="7" y="50"/>
                  </a:cxn>
                  <a:cxn ang="0">
                    <a:pos x="7" y="64"/>
                  </a:cxn>
                  <a:cxn ang="0">
                    <a:pos x="4" y="76"/>
                  </a:cxn>
                  <a:cxn ang="0">
                    <a:pos x="2" y="91"/>
                  </a:cxn>
                  <a:cxn ang="0">
                    <a:pos x="0" y="107"/>
                  </a:cxn>
                  <a:cxn ang="0">
                    <a:pos x="0" y="122"/>
                  </a:cxn>
                  <a:cxn ang="0">
                    <a:pos x="14" y="117"/>
                  </a:cxn>
                </a:cxnLst>
                <a:rect l="0" t="0" r="r" b="b"/>
                <a:pathLst>
                  <a:path w="20" h="122">
                    <a:moveTo>
                      <a:pt x="14" y="117"/>
                    </a:moveTo>
                    <a:lnTo>
                      <a:pt x="16" y="96"/>
                    </a:lnTo>
                    <a:lnTo>
                      <a:pt x="16" y="36"/>
                    </a:lnTo>
                    <a:lnTo>
                      <a:pt x="19" y="9"/>
                    </a:lnTo>
                    <a:lnTo>
                      <a:pt x="4" y="0"/>
                    </a:lnTo>
                    <a:lnTo>
                      <a:pt x="7" y="19"/>
                    </a:lnTo>
                    <a:lnTo>
                      <a:pt x="9" y="33"/>
                    </a:lnTo>
                    <a:lnTo>
                      <a:pt x="7" y="50"/>
                    </a:lnTo>
                    <a:lnTo>
                      <a:pt x="7" y="64"/>
                    </a:lnTo>
                    <a:lnTo>
                      <a:pt x="4" y="76"/>
                    </a:lnTo>
                    <a:lnTo>
                      <a:pt x="2" y="91"/>
                    </a:lnTo>
                    <a:lnTo>
                      <a:pt x="0" y="107"/>
                    </a:lnTo>
                    <a:lnTo>
                      <a:pt x="0" y="122"/>
                    </a:lnTo>
                    <a:lnTo>
                      <a:pt x="14" y="11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2" name="Freeform 6448"/>
              <p:cNvSpPr>
                <a:spLocks/>
              </p:cNvSpPr>
              <p:nvPr/>
            </p:nvSpPr>
            <p:spPr bwMode="auto">
              <a:xfrm>
                <a:off x="10334" y="8887"/>
                <a:ext cx="158" cy="12"/>
              </a:xfrm>
              <a:custGeom>
                <a:avLst/>
                <a:gdLst/>
                <a:ahLst/>
                <a:cxnLst>
                  <a:cxn ang="0">
                    <a:pos x="2" y="2"/>
                  </a:cxn>
                  <a:cxn ang="0">
                    <a:pos x="7" y="2"/>
                  </a:cxn>
                  <a:cxn ang="0">
                    <a:pos x="9" y="4"/>
                  </a:cxn>
                  <a:cxn ang="0">
                    <a:pos x="14" y="4"/>
                  </a:cxn>
                  <a:cxn ang="0">
                    <a:pos x="16" y="7"/>
                  </a:cxn>
                  <a:cxn ang="0">
                    <a:pos x="28" y="7"/>
                  </a:cxn>
                  <a:cxn ang="0">
                    <a:pos x="33" y="9"/>
                  </a:cxn>
                  <a:cxn ang="0">
                    <a:pos x="47" y="9"/>
                  </a:cxn>
                  <a:cxn ang="0">
                    <a:pos x="52" y="11"/>
                  </a:cxn>
                  <a:cxn ang="0">
                    <a:pos x="110" y="11"/>
                  </a:cxn>
                  <a:cxn ang="0">
                    <a:pos x="117" y="9"/>
                  </a:cxn>
                  <a:cxn ang="0">
                    <a:pos x="124" y="9"/>
                  </a:cxn>
                  <a:cxn ang="0">
                    <a:pos x="139" y="7"/>
                  </a:cxn>
                  <a:cxn ang="0">
                    <a:pos x="158" y="4"/>
                  </a:cxn>
                  <a:cxn ang="0">
                    <a:pos x="141" y="2"/>
                  </a:cxn>
                  <a:cxn ang="0">
                    <a:pos x="122" y="2"/>
                  </a:cxn>
                  <a:cxn ang="0">
                    <a:pos x="112" y="4"/>
                  </a:cxn>
                  <a:cxn ang="0">
                    <a:pos x="93" y="4"/>
                  </a:cxn>
                  <a:cxn ang="0">
                    <a:pos x="83" y="7"/>
                  </a:cxn>
                  <a:cxn ang="0">
                    <a:pos x="40" y="7"/>
                  </a:cxn>
                  <a:cxn ang="0">
                    <a:pos x="33" y="4"/>
                  </a:cxn>
                  <a:cxn ang="0">
                    <a:pos x="21" y="4"/>
                  </a:cxn>
                  <a:cxn ang="0">
                    <a:pos x="7" y="0"/>
                  </a:cxn>
                  <a:cxn ang="0">
                    <a:pos x="0" y="0"/>
                  </a:cxn>
                  <a:cxn ang="0">
                    <a:pos x="2" y="2"/>
                  </a:cxn>
                </a:cxnLst>
                <a:rect l="0" t="0" r="r" b="b"/>
                <a:pathLst>
                  <a:path w="158" h="12">
                    <a:moveTo>
                      <a:pt x="2" y="2"/>
                    </a:moveTo>
                    <a:lnTo>
                      <a:pt x="7" y="2"/>
                    </a:lnTo>
                    <a:lnTo>
                      <a:pt x="9" y="4"/>
                    </a:lnTo>
                    <a:lnTo>
                      <a:pt x="14" y="4"/>
                    </a:lnTo>
                    <a:lnTo>
                      <a:pt x="16" y="7"/>
                    </a:lnTo>
                    <a:lnTo>
                      <a:pt x="28" y="7"/>
                    </a:lnTo>
                    <a:lnTo>
                      <a:pt x="33" y="9"/>
                    </a:lnTo>
                    <a:lnTo>
                      <a:pt x="47" y="9"/>
                    </a:lnTo>
                    <a:lnTo>
                      <a:pt x="52" y="11"/>
                    </a:lnTo>
                    <a:lnTo>
                      <a:pt x="110" y="11"/>
                    </a:lnTo>
                    <a:lnTo>
                      <a:pt x="117" y="9"/>
                    </a:lnTo>
                    <a:lnTo>
                      <a:pt x="124" y="9"/>
                    </a:lnTo>
                    <a:lnTo>
                      <a:pt x="139" y="7"/>
                    </a:lnTo>
                    <a:lnTo>
                      <a:pt x="158" y="4"/>
                    </a:lnTo>
                    <a:lnTo>
                      <a:pt x="141" y="2"/>
                    </a:lnTo>
                    <a:lnTo>
                      <a:pt x="122" y="2"/>
                    </a:lnTo>
                    <a:lnTo>
                      <a:pt x="112" y="4"/>
                    </a:lnTo>
                    <a:lnTo>
                      <a:pt x="93" y="4"/>
                    </a:lnTo>
                    <a:lnTo>
                      <a:pt x="83" y="7"/>
                    </a:lnTo>
                    <a:lnTo>
                      <a:pt x="40" y="7"/>
                    </a:lnTo>
                    <a:lnTo>
                      <a:pt x="33" y="4"/>
                    </a:lnTo>
                    <a:lnTo>
                      <a:pt x="21" y="4"/>
                    </a:lnTo>
                    <a:lnTo>
                      <a:pt x="7" y="0"/>
                    </a:lnTo>
                    <a:lnTo>
                      <a:pt x="0" y="0"/>
                    </a:lnTo>
                    <a:lnTo>
                      <a:pt x="2"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3" name="Freeform 6449"/>
              <p:cNvSpPr>
                <a:spLocks/>
              </p:cNvSpPr>
              <p:nvPr/>
            </p:nvSpPr>
            <p:spPr bwMode="auto">
              <a:xfrm>
                <a:off x="10380" y="8899"/>
                <a:ext cx="60" cy="17"/>
              </a:xfrm>
              <a:custGeom>
                <a:avLst/>
                <a:gdLst/>
                <a:ahLst/>
                <a:cxnLst>
                  <a:cxn ang="0">
                    <a:pos x="7" y="2"/>
                  </a:cxn>
                  <a:cxn ang="0">
                    <a:pos x="0" y="0"/>
                  </a:cxn>
                  <a:cxn ang="0">
                    <a:pos x="4" y="4"/>
                  </a:cxn>
                  <a:cxn ang="0">
                    <a:pos x="14" y="12"/>
                  </a:cxn>
                  <a:cxn ang="0">
                    <a:pos x="24" y="12"/>
                  </a:cxn>
                  <a:cxn ang="0">
                    <a:pos x="35" y="14"/>
                  </a:cxn>
                  <a:cxn ang="0">
                    <a:pos x="50" y="16"/>
                  </a:cxn>
                  <a:cxn ang="0">
                    <a:pos x="60" y="16"/>
                  </a:cxn>
                  <a:cxn ang="0">
                    <a:pos x="55" y="12"/>
                  </a:cxn>
                  <a:cxn ang="0">
                    <a:pos x="47" y="9"/>
                  </a:cxn>
                  <a:cxn ang="0">
                    <a:pos x="43" y="0"/>
                  </a:cxn>
                  <a:cxn ang="0">
                    <a:pos x="33" y="2"/>
                  </a:cxn>
                  <a:cxn ang="0">
                    <a:pos x="7" y="2"/>
                  </a:cxn>
                </a:cxnLst>
                <a:rect l="0" t="0" r="r" b="b"/>
                <a:pathLst>
                  <a:path w="60" h="17">
                    <a:moveTo>
                      <a:pt x="7" y="2"/>
                    </a:moveTo>
                    <a:lnTo>
                      <a:pt x="0" y="0"/>
                    </a:lnTo>
                    <a:lnTo>
                      <a:pt x="4" y="4"/>
                    </a:lnTo>
                    <a:lnTo>
                      <a:pt x="14" y="12"/>
                    </a:lnTo>
                    <a:lnTo>
                      <a:pt x="24" y="12"/>
                    </a:lnTo>
                    <a:lnTo>
                      <a:pt x="35" y="14"/>
                    </a:lnTo>
                    <a:lnTo>
                      <a:pt x="50" y="16"/>
                    </a:lnTo>
                    <a:lnTo>
                      <a:pt x="60" y="16"/>
                    </a:lnTo>
                    <a:lnTo>
                      <a:pt x="55" y="12"/>
                    </a:lnTo>
                    <a:lnTo>
                      <a:pt x="47" y="9"/>
                    </a:lnTo>
                    <a:lnTo>
                      <a:pt x="43" y="0"/>
                    </a:lnTo>
                    <a:lnTo>
                      <a:pt x="33" y="2"/>
                    </a:lnTo>
                    <a:lnTo>
                      <a:pt x="7"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4" name="Freeform 6450"/>
              <p:cNvSpPr>
                <a:spLocks/>
              </p:cNvSpPr>
              <p:nvPr/>
            </p:nvSpPr>
            <p:spPr bwMode="auto">
              <a:xfrm>
                <a:off x="10370" y="8913"/>
                <a:ext cx="103" cy="24"/>
              </a:xfrm>
              <a:custGeom>
                <a:avLst/>
                <a:gdLst/>
                <a:ahLst/>
                <a:cxnLst>
                  <a:cxn ang="0">
                    <a:pos x="4" y="16"/>
                  </a:cxn>
                  <a:cxn ang="0">
                    <a:pos x="7" y="16"/>
                  </a:cxn>
                  <a:cxn ang="0">
                    <a:pos x="12" y="19"/>
                  </a:cxn>
                  <a:cxn ang="0">
                    <a:pos x="21" y="19"/>
                  </a:cxn>
                  <a:cxn ang="0">
                    <a:pos x="26" y="21"/>
                  </a:cxn>
                  <a:cxn ang="0">
                    <a:pos x="40" y="21"/>
                  </a:cxn>
                  <a:cxn ang="0">
                    <a:pos x="43" y="23"/>
                  </a:cxn>
                  <a:cxn ang="0">
                    <a:pos x="79" y="23"/>
                  </a:cxn>
                  <a:cxn ang="0">
                    <a:pos x="103" y="21"/>
                  </a:cxn>
                  <a:cxn ang="0">
                    <a:pos x="100" y="19"/>
                  </a:cxn>
                  <a:cxn ang="0">
                    <a:pos x="96" y="16"/>
                  </a:cxn>
                  <a:cxn ang="0">
                    <a:pos x="91" y="16"/>
                  </a:cxn>
                  <a:cxn ang="0">
                    <a:pos x="88" y="14"/>
                  </a:cxn>
                  <a:cxn ang="0">
                    <a:pos x="84" y="11"/>
                  </a:cxn>
                  <a:cxn ang="0">
                    <a:pos x="81" y="9"/>
                  </a:cxn>
                  <a:cxn ang="0">
                    <a:pos x="76" y="7"/>
                  </a:cxn>
                  <a:cxn ang="0">
                    <a:pos x="74" y="4"/>
                  </a:cxn>
                  <a:cxn ang="0">
                    <a:pos x="50" y="4"/>
                  </a:cxn>
                  <a:cxn ang="0">
                    <a:pos x="47" y="2"/>
                  </a:cxn>
                  <a:cxn ang="0">
                    <a:pos x="33" y="2"/>
                  </a:cxn>
                  <a:cxn ang="0">
                    <a:pos x="28" y="0"/>
                  </a:cxn>
                  <a:cxn ang="0">
                    <a:pos x="21" y="0"/>
                  </a:cxn>
                  <a:cxn ang="0">
                    <a:pos x="12" y="2"/>
                  </a:cxn>
                  <a:cxn ang="0">
                    <a:pos x="2" y="7"/>
                  </a:cxn>
                  <a:cxn ang="0">
                    <a:pos x="0" y="11"/>
                  </a:cxn>
                  <a:cxn ang="0">
                    <a:pos x="4" y="16"/>
                  </a:cxn>
                </a:cxnLst>
                <a:rect l="0" t="0" r="r" b="b"/>
                <a:pathLst>
                  <a:path w="103" h="24">
                    <a:moveTo>
                      <a:pt x="4" y="16"/>
                    </a:moveTo>
                    <a:lnTo>
                      <a:pt x="7" y="16"/>
                    </a:lnTo>
                    <a:lnTo>
                      <a:pt x="12" y="19"/>
                    </a:lnTo>
                    <a:lnTo>
                      <a:pt x="21" y="19"/>
                    </a:lnTo>
                    <a:lnTo>
                      <a:pt x="26" y="21"/>
                    </a:lnTo>
                    <a:lnTo>
                      <a:pt x="40" y="21"/>
                    </a:lnTo>
                    <a:lnTo>
                      <a:pt x="43" y="23"/>
                    </a:lnTo>
                    <a:lnTo>
                      <a:pt x="79" y="23"/>
                    </a:lnTo>
                    <a:lnTo>
                      <a:pt x="103" y="21"/>
                    </a:lnTo>
                    <a:lnTo>
                      <a:pt x="100" y="19"/>
                    </a:lnTo>
                    <a:lnTo>
                      <a:pt x="96" y="16"/>
                    </a:lnTo>
                    <a:lnTo>
                      <a:pt x="91" y="16"/>
                    </a:lnTo>
                    <a:lnTo>
                      <a:pt x="88" y="14"/>
                    </a:lnTo>
                    <a:lnTo>
                      <a:pt x="84" y="11"/>
                    </a:lnTo>
                    <a:lnTo>
                      <a:pt x="81" y="9"/>
                    </a:lnTo>
                    <a:lnTo>
                      <a:pt x="76" y="7"/>
                    </a:lnTo>
                    <a:lnTo>
                      <a:pt x="74" y="4"/>
                    </a:lnTo>
                    <a:lnTo>
                      <a:pt x="50" y="4"/>
                    </a:lnTo>
                    <a:lnTo>
                      <a:pt x="47" y="2"/>
                    </a:lnTo>
                    <a:lnTo>
                      <a:pt x="33" y="2"/>
                    </a:lnTo>
                    <a:lnTo>
                      <a:pt x="28" y="0"/>
                    </a:lnTo>
                    <a:lnTo>
                      <a:pt x="21" y="0"/>
                    </a:lnTo>
                    <a:lnTo>
                      <a:pt x="12" y="2"/>
                    </a:lnTo>
                    <a:lnTo>
                      <a:pt x="2" y="7"/>
                    </a:lnTo>
                    <a:lnTo>
                      <a:pt x="0" y="11"/>
                    </a:lnTo>
                    <a:lnTo>
                      <a:pt x="4"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5" name="Freeform 6451"/>
              <p:cNvSpPr>
                <a:spLocks/>
              </p:cNvSpPr>
              <p:nvPr/>
            </p:nvSpPr>
            <p:spPr bwMode="auto">
              <a:xfrm>
                <a:off x="10382" y="8899"/>
                <a:ext cx="36" cy="14"/>
              </a:xfrm>
              <a:custGeom>
                <a:avLst/>
                <a:gdLst/>
                <a:ahLst/>
                <a:cxnLst>
                  <a:cxn ang="0">
                    <a:pos x="31" y="9"/>
                  </a:cxn>
                  <a:cxn ang="0">
                    <a:pos x="26" y="4"/>
                  </a:cxn>
                  <a:cxn ang="0">
                    <a:pos x="26" y="2"/>
                  </a:cxn>
                  <a:cxn ang="0">
                    <a:pos x="16" y="2"/>
                  </a:cxn>
                  <a:cxn ang="0">
                    <a:pos x="0" y="0"/>
                  </a:cxn>
                  <a:cxn ang="0">
                    <a:pos x="4" y="4"/>
                  </a:cxn>
                  <a:cxn ang="0">
                    <a:pos x="7" y="4"/>
                  </a:cxn>
                  <a:cxn ang="0">
                    <a:pos x="12" y="9"/>
                  </a:cxn>
                  <a:cxn ang="0">
                    <a:pos x="14" y="12"/>
                  </a:cxn>
                  <a:cxn ang="0">
                    <a:pos x="19" y="12"/>
                  </a:cxn>
                  <a:cxn ang="0">
                    <a:pos x="21" y="14"/>
                  </a:cxn>
                  <a:cxn ang="0">
                    <a:pos x="35" y="14"/>
                  </a:cxn>
                  <a:cxn ang="0">
                    <a:pos x="31" y="9"/>
                  </a:cxn>
                </a:cxnLst>
                <a:rect l="0" t="0" r="r" b="b"/>
                <a:pathLst>
                  <a:path w="36" h="14">
                    <a:moveTo>
                      <a:pt x="31" y="9"/>
                    </a:moveTo>
                    <a:lnTo>
                      <a:pt x="26" y="4"/>
                    </a:lnTo>
                    <a:lnTo>
                      <a:pt x="26" y="2"/>
                    </a:lnTo>
                    <a:lnTo>
                      <a:pt x="16" y="2"/>
                    </a:lnTo>
                    <a:lnTo>
                      <a:pt x="0" y="0"/>
                    </a:lnTo>
                    <a:lnTo>
                      <a:pt x="4" y="4"/>
                    </a:lnTo>
                    <a:lnTo>
                      <a:pt x="7" y="4"/>
                    </a:lnTo>
                    <a:lnTo>
                      <a:pt x="12" y="9"/>
                    </a:lnTo>
                    <a:lnTo>
                      <a:pt x="14" y="12"/>
                    </a:lnTo>
                    <a:lnTo>
                      <a:pt x="19" y="12"/>
                    </a:lnTo>
                    <a:lnTo>
                      <a:pt x="21" y="14"/>
                    </a:lnTo>
                    <a:lnTo>
                      <a:pt x="35" y="14"/>
                    </a:lnTo>
                    <a:lnTo>
                      <a:pt x="31" y="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6" name="Freeform 6452"/>
              <p:cNvSpPr>
                <a:spLocks/>
              </p:cNvSpPr>
              <p:nvPr/>
            </p:nvSpPr>
            <p:spPr bwMode="auto">
              <a:xfrm>
                <a:off x="10368" y="8911"/>
                <a:ext cx="84" cy="26"/>
              </a:xfrm>
              <a:custGeom>
                <a:avLst/>
                <a:gdLst/>
                <a:ahLst/>
                <a:cxnLst>
                  <a:cxn ang="0">
                    <a:pos x="4" y="16"/>
                  </a:cxn>
                  <a:cxn ang="0">
                    <a:pos x="9" y="19"/>
                  </a:cxn>
                  <a:cxn ang="0">
                    <a:pos x="12" y="19"/>
                  </a:cxn>
                  <a:cxn ang="0">
                    <a:pos x="16" y="21"/>
                  </a:cxn>
                  <a:cxn ang="0">
                    <a:pos x="21" y="21"/>
                  </a:cxn>
                  <a:cxn ang="0">
                    <a:pos x="26" y="23"/>
                  </a:cxn>
                  <a:cxn ang="0">
                    <a:pos x="40" y="23"/>
                  </a:cxn>
                  <a:cxn ang="0">
                    <a:pos x="45" y="26"/>
                  </a:cxn>
                  <a:cxn ang="0">
                    <a:pos x="84" y="26"/>
                  </a:cxn>
                  <a:cxn ang="0">
                    <a:pos x="72" y="19"/>
                  </a:cxn>
                  <a:cxn ang="0">
                    <a:pos x="64" y="4"/>
                  </a:cxn>
                  <a:cxn ang="0">
                    <a:pos x="47" y="4"/>
                  </a:cxn>
                  <a:cxn ang="0">
                    <a:pos x="28" y="2"/>
                  </a:cxn>
                  <a:cxn ang="0">
                    <a:pos x="21" y="0"/>
                  </a:cxn>
                  <a:cxn ang="0">
                    <a:pos x="9" y="4"/>
                  </a:cxn>
                  <a:cxn ang="0">
                    <a:pos x="0" y="12"/>
                  </a:cxn>
                  <a:cxn ang="0">
                    <a:pos x="2" y="16"/>
                  </a:cxn>
                  <a:cxn ang="0">
                    <a:pos x="4" y="16"/>
                  </a:cxn>
                </a:cxnLst>
                <a:rect l="0" t="0" r="r" b="b"/>
                <a:pathLst>
                  <a:path w="84" h="26">
                    <a:moveTo>
                      <a:pt x="4" y="16"/>
                    </a:moveTo>
                    <a:lnTo>
                      <a:pt x="9" y="19"/>
                    </a:lnTo>
                    <a:lnTo>
                      <a:pt x="12" y="19"/>
                    </a:lnTo>
                    <a:lnTo>
                      <a:pt x="16" y="21"/>
                    </a:lnTo>
                    <a:lnTo>
                      <a:pt x="21" y="21"/>
                    </a:lnTo>
                    <a:lnTo>
                      <a:pt x="26" y="23"/>
                    </a:lnTo>
                    <a:lnTo>
                      <a:pt x="40" y="23"/>
                    </a:lnTo>
                    <a:lnTo>
                      <a:pt x="45" y="26"/>
                    </a:lnTo>
                    <a:lnTo>
                      <a:pt x="84" y="26"/>
                    </a:lnTo>
                    <a:lnTo>
                      <a:pt x="72" y="19"/>
                    </a:lnTo>
                    <a:lnTo>
                      <a:pt x="64" y="4"/>
                    </a:lnTo>
                    <a:lnTo>
                      <a:pt x="47" y="4"/>
                    </a:lnTo>
                    <a:lnTo>
                      <a:pt x="28" y="2"/>
                    </a:lnTo>
                    <a:lnTo>
                      <a:pt x="21" y="0"/>
                    </a:lnTo>
                    <a:lnTo>
                      <a:pt x="9" y="4"/>
                    </a:lnTo>
                    <a:lnTo>
                      <a:pt x="0" y="12"/>
                    </a:lnTo>
                    <a:lnTo>
                      <a:pt x="2" y="16"/>
                    </a:lnTo>
                    <a:lnTo>
                      <a:pt x="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7" name="Freeform 6453"/>
              <p:cNvSpPr>
                <a:spLocks/>
              </p:cNvSpPr>
              <p:nvPr/>
            </p:nvSpPr>
            <p:spPr bwMode="auto">
              <a:xfrm>
                <a:off x="10284" y="8815"/>
                <a:ext cx="26" cy="5"/>
              </a:xfrm>
              <a:custGeom>
                <a:avLst/>
                <a:gdLst/>
                <a:ahLst/>
                <a:cxnLst>
                  <a:cxn ang="0">
                    <a:pos x="16" y="0"/>
                  </a:cxn>
                  <a:cxn ang="0">
                    <a:pos x="9" y="0"/>
                  </a:cxn>
                  <a:cxn ang="0">
                    <a:pos x="9" y="2"/>
                  </a:cxn>
                  <a:cxn ang="0">
                    <a:pos x="0" y="2"/>
                  </a:cxn>
                  <a:cxn ang="0">
                    <a:pos x="0" y="4"/>
                  </a:cxn>
                  <a:cxn ang="0">
                    <a:pos x="26" y="4"/>
                  </a:cxn>
                  <a:cxn ang="0">
                    <a:pos x="26" y="2"/>
                  </a:cxn>
                  <a:cxn ang="0">
                    <a:pos x="16" y="2"/>
                  </a:cxn>
                  <a:cxn ang="0">
                    <a:pos x="16" y="0"/>
                  </a:cxn>
                </a:cxnLst>
                <a:rect l="0" t="0" r="r" b="b"/>
                <a:pathLst>
                  <a:path w="26" h="5">
                    <a:moveTo>
                      <a:pt x="16" y="0"/>
                    </a:moveTo>
                    <a:lnTo>
                      <a:pt x="9" y="0"/>
                    </a:lnTo>
                    <a:lnTo>
                      <a:pt x="9" y="2"/>
                    </a:lnTo>
                    <a:lnTo>
                      <a:pt x="0" y="2"/>
                    </a:lnTo>
                    <a:lnTo>
                      <a:pt x="0" y="4"/>
                    </a:lnTo>
                    <a:lnTo>
                      <a:pt x="26" y="4"/>
                    </a:lnTo>
                    <a:lnTo>
                      <a:pt x="26" y="2"/>
                    </a:lnTo>
                    <a:lnTo>
                      <a:pt x="16" y="2"/>
                    </a:lnTo>
                    <a:lnTo>
                      <a:pt x="16"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8" name="Freeform 6454"/>
              <p:cNvSpPr>
                <a:spLocks/>
              </p:cNvSpPr>
              <p:nvPr/>
            </p:nvSpPr>
            <p:spPr bwMode="auto">
              <a:xfrm>
                <a:off x="10281" y="8827"/>
                <a:ext cx="31" cy="74"/>
              </a:xfrm>
              <a:custGeom>
                <a:avLst/>
                <a:gdLst/>
                <a:ahLst/>
                <a:cxnLst>
                  <a:cxn ang="0">
                    <a:pos x="28" y="55"/>
                  </a:cxn>
                  <a:cxn ang="0">
                    <a:pos x="26" y="38"/>
                  </a:cxn>
                  <a:cxn ang="0">
                    <a:pos x="26" y="4"/>
                  </a:cxn>
                  <a:cxn ang="0">
                    <a:pos x="31" y="0"/>
                  </a:cxn>
                  <a:cxn ang="0">
                    <a:pos x="23" y="0"/>
                  </a:cxn>
                  <a:cxn ang="0">
                    <a:pos x="23" y="64"/>
                  </a:cxn>
                  <a:cxn ang="0">
                    <a:pos x="0" y="62"/>
                  </a:cxn>
                  <a:cxn ang="0">
                    <a:pos x="0" y="74"/>
                  </a:cxn>
                  <a:cxn ang="0">
                    <a:pos x="4" y="67"/>
                  </a:cxn>
                  <a:cxn ang="0">
                    <a:pos x="28" y="67"/>
                  </a:cxn>
                  <a:cxn ang="0">
                    <a:pos x="28" y="55"/>
                  </a:cxn>
                </a:cxnLst>
                <a:rect l="0" t="0" r="r" b="b"/>
                <a:pathLst>
                  <a:path w="31" h="74">
                    <a:moveTo>
                      <a:pt x="28" y="55"/>
                    </a:moveTo>
                    <a:lnTo>
                      <a:pt x="26" y="38"/>
                    </a:lnTo>
                    <a:lnTo>
                      <a:pt x="26" y="4"/>
                    </a:lnTo>
                    <a:lnTo>
                      <a:pt x="31" y="0"/>
                    </a:lnTo>
                    <a:lnTo>
                      <a:pt x="23" y="0"/>
                    </a:lnTo>
                    <a:lnTo>
                      <a:pt x="23" y="64"/>
                    </a:lnTo>
                    <a:lnTo>
                      <a:pt x="0" y="62"/>
                    </a:lnTo>
                    <a:lnTo>
                      <a:pt x="0" y="74"/>
                    </a:lnTo>
                    <a:lnTo>
                      <a:pt x="4" y="67"/>
                    </a:lnTo>
                    <a:lnTo>
                      <a:pt x="28" y="67"/>
                    </a:lnTo>
                    <a:lnTo>
                      <a:pt x="28" y="55"/>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9" name="Freeform 6455"/>
              <p:cNvSpPr>
                <a:spLocks/>
              </p:cNvSpPr>
              <p:nvPr/>
            </p:nvSpPr>
            <p:spPr bwMode="auto">
              <a:xfrm>
                <a:off x="10279" y="8820"/>
                <a:ext cx="36" cy="84"/>
              </a:xfrm>
              <a:custGeom>
                <a:avLst/>
                <a:gdLst/>
                <a:ahLst/>
                <a:cxnLst>
                  <a:cxn ang="0">
                    <a:pos x="0" y="7"/>
                  </a:cxn>
                  <a:cxn ang="0">
                    <a:pos x="0" y="83"/>
                  </a:cxn>
                  <a:cxn ang="0">
                    <a:pos x="4" y="83"/>
                  </a:cxn>
                  <a:cxn ang="0">
                    <a:pos x="4" y="12"/>
                  </a:cxn>
                  <a:cxn ang="0">
                    <a:pos x="35" y="7"/>
                  </a:cxn>
                  <a:cxn ang="0">
                    <a:pos x="35" y="2"/>
                  </a:cxn>
                  <a:cxn ang="0">
                    <a:pos x="0" y="0"/>
                  </a:cxn>
                  <a:cxn ang="0">
                    <a:pos x="0" y="7"/>
                  </a:cxn>
                </a:cxnLst>
                <a:rect l="0" t="0" r="r" b="b"/>
                <a:pathLst>
                  <a:path w="36" h="84">
                    <a:moveTo>
                      <a:pt x="0" y="7"/>
                    </a:moveTo>
                    <a:lnTo>
                      <a:pt x="0" y="83"/>
                    </a:lnTo>
                    <a:lnTo>
                      <a:pt x="4" y="83"/>
                    </a:lnTo>
                    <a:lnTo>
                      <a:pt x="4" y="12"/>
                    </a:lnTo>
                    <a:lnTo>
                      <a:pt x="35" y="7"/>
                    </a:lnTo>
                    <a:lnTo>
                      <a:pt x="35"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0" name="Freeform 6456"/>
              <p:cNvSpPr>
                <a:spLocks/>
              </p:cNvSpPr>
              <p:nvPr/>
            </p:nvSpPr>
            <p:spPr bwMode="auto">
              <a:xfrm>
                <a:off x="10284" y="8829"/>
                <a:ext cx="31" cy="70"/>
              </a:xfrm>
              <a:custGeom>
                <a:avLst/>
                <a:gdLst/>
                <a:ahLst/>
                <a:cxnLst>
                  <a:cxn ang="0">
                    <a:pos x="23" y="0"/>
                  </a:cxn>
                  <a:cxn ang="0">
                    <a:pos x="23" y="64"/>
                  </a:cxn>
                  <a:cxn ang="0">
                    <a:pos x="2" y="64"/>
                  </a:cxn>
                  <a:cxn ang="0">
                    <a:pos x="0" y="67"/>
                  </a:cxn>
                  <a:cxn ang="0">
                    <a:pos x="26" y="69"/>
                  </a:cxn>
                  <a:cxn ang="0">
                    <a:pos x="26" y="14"/>
                  </a:cxn>
                  <a:cxn ang="0">
                    <a:pos x="31" y="0"/>
                  </a:cxn>
                  <a:cxn ang="0">
                    <a:pos x="23" y="0"/>
                  </a:cxn>
                </a:cxnLst>
                <a:rect l="0" t="0" r="r" b="b"/>
                <a:pathLst>
                  <a:path w="31" h="70">
                    <a:moveTo>
                      <a:pt x="23" y="0"/>
                    </a:moveTo>
                    <a:lnTo>
                      <a:pt x="23" y="64"/>
                    </a:lnTo>
                    <a:lnTo>
                      <a:pt x="2" y="64"/>
                    </a:lnTo>
                    <a:lnTo>
                      <a:pt x="0" y="67"/>
                    </a:lnTo>
                    <a:lnTo>
                      <a:pt x="26" y="69"/>
                    </a:lnTo>
                    <a:lnTo>
                      <a:pt x="26" y="14"/>
                    </a:lnTo>
                    <a:lnTo>
                      <a:pt x="31" y="0"/>
                    </a:lnTo>
                    <a:lnTo>
                      <a:pt x="23"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1" name="Freeform 6457"/>
              <p:cNvSpPr>
                <a:spLocks/>
              </p:cNvSpPr>
              <p:nvPr/>
            </p:nvSpPr>
            <p:spPr bwMode="auto">
              <a:xfrm>
                <a:off x="10291" y="8834"/>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2" name="Freeform 6458"/>
              <p:cNvSpPr>
                <a:spLocks/>
              </p:cNvSpPr>
              <p:nvPr/>
            </p:nvSpPr>
            <p:spPr bwMode="auto">
              <a:xfrm>
                <a:off x="10291" y="8851"/>
                <a:ext cx="5" cy="5"/>
              </a:xfrm>
              <a:custGeom>
                <a:avLst/>
                <a:gdLst/>
                <a:ahLst/>
                <a:cxnLst>
                  <a:cxn ang="0">
                    <a:pos x="2" y="0"/>
                  </a:cxn>
                  <a:cxn ang="0">
                    <a:pos x="0" y="0"/>
                  </a:cxn>
                  <a:cxn ang="0">
                    <a:pos x="0" y="4"/>
                  </a:cxn>
                  <a:cxn ang="0">
                    <a:pos x="4" y="4"/>
                  </a:cxn>
                  <a:cxn ang="0">
                    <a:pos x="4" y="0"/>
                  </a:cxn>
                  <a:cxn ang="0">
                    <a:pos x="2" y="0"/>
                  </a:cxn>
                </a:cxnLst>
                <a:rect l="0" t="0" r="r" b="b"/>
                <a:pathLst>
                  <a:path w="5" h="5">
                    <a:moveTo>
                      <a:pt x="2" y="0"/>
                    </a:moveTo>
                    <a:lnTo>
                      <a:pt x="0" y="0"/>
                    </a:lnTo>
                    <a:lnTo>
                      <a:pt x="0" y="4"/>
                    </a:lnTo>
                    <a:lnTo>
                      <a:pt x="4" y="4"/>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3" name="Freeform 6459"/>
              <p:cNvSpPr>
                <a:spLocks/>
              </p:cNvSpPr>
              <p:nvPr/>
            </p:nvSpPr>
            <p:spPr bwMode="auto">
              <a:xfrm>
                <a:off x="10288" y="8834"/>
                <a:ext cx="8" cy="7"/>
              </a:xfrm>
              <a:custGeom>
                <a:avLst/>
                <a:gdLst/>
                <a:ahLst/>
                <a:cxnLst>
                  <a:cxn ang="0">
                    <a:pos x="4" y="0"/>
                  </a:cxn>
                  <a:cxn ang="0">
                    <a:pos x="4" y="0"/>
                  </a:cxn>
                  <a:cxn ang="0">
                    <a:pos x="0" y="2"/>
                  </a:cxn>
                  <a:cxn ang="0">
                    <a:pos x="2" y="7"/>
                  </a:cxn>
                  <a:cxn ang="0">
                    <a:pos x="7" y="4"/>
                  </a:cxn>
                  <a:cxn ang="0">
                    <a:pos x="4" y="0"/>
                  </a:cxn>
                </a:cxnLst>
                <a:rect l="0" t="0" r="r" b="b"/>
                <a:pathLst>
                  <a:path w="8" h="7">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4" name="Freeform 6460"/>
              <p:cNvSpPr>
                <a:spLocks/>
              </p:cNvSpPr>
              <p:nvPr/>
            </p:nvSpPr>
            <p:spPr bwMode="auto">
              <a:xfrm>
                <a:off x="10288" y="8851"/>
                <a:ext cx="8" cy="7"/>
              </a:xfrm>
              <a:custGeom>
                <a:avLst/>
                <a:gdLst/>
                <a:ahLst/>
                <a:cxnLst>
                  <a:cxn ang="0">
                    <a:pos x="4" y="0"/>
                  </a:cxn>
                  <a:cxn ang="0">
                    <a:pos x="4" y="0"/>
                  </a:cxn>
                  <a:cxn ang="0">
                    <a:pos x="0" y="2"/>
                  </a:cxn>
                  <a:cxn ang="0">
                    <a:pos x="2" y="7"/>
                  </a:cxn>
                  <a:cxn ang="0">
                    <a:pos x="7" y="4"/>
                  </a:cxn>
                  <a:cxn ang="0">
                    <a:pos x="7" y="0"/>
                  </a:cxn>
                  <a:cxn ang="0">
                    <a:pos x="4" y="0"/>
                  </a:cxn>
                </a:cxnLst>
                <a:rect l="0" t="0" r="r" b="b"/>
                <a:pathLst>
                  <a:path w="8" h="7">
                    <a:moveTo>
                      <a:pt x="4" y="0"/>
                    </a:moveTo>
                    <a:lnTo>
                      <a:pt x="4" y="0"/>
                    </a:lnTo>
                    <a:lnTo>
                      <a:pt x="0" y="2"/>
                    </a:lnTo>
                    <a:lnTo>
                      <a:pt x="2" y="7"/>
                    </a:lnTo>
                    <a:lnTo>
                      <a:pt x="7" y="4"/>
                    </a:lnTo>
                    <a:lnTo>
                      <a:pt x="7" y="0"/>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5" name="Freeform 6461"/>
              <p:cNvSpPr>
                <a:spLocks/>
              </p:cNvSpPr>
              <p:nvPr/>
            </p:nvSpPr>
            <p:spPr bwMode="auto">
              <a:xfrm>
                <a:off x="10286" y="8764"/>
                <a:ext cx="5" cy="3"/>
              </a:xfrm>
              <a:custGeom>
                <a:avLst/>
                <a:gdLst/>
                <a:ahLst/>
                <a:cxnLst>
                  <a:cxn ang="0">
                    <a:pos x="0" y="0"/>
                  </a:cxn>
                  <a:cxn ang="0">
                    <a:pos x="0" y="2"/>
                  </a:cxn>
                  <a:cxn ang="0">
                    <a:pos x="4" y="0"/>
                  </a:cxn>
                  <a:cxn ang="0">
                    <a:pos x="0" y="0"/>
                  </a:cxn>
                </a:cxnLst>
                <a:rect l="0" t="0" r="r" b="b"/>
                <a:pathLst>
                  <a:path w="5" h="3">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6" name="Freeform 6462"/>
              <p:cNvSpPr>
                <a:spLocks/>
              </p:cNvSpPr>
              <p:nvPr/>
            </p:nvSpPr>
            <p:spPr bwMode="auto">
              <a:xfrm>
                <a:off x="10296" y="8762"/>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7" name="Freeform 6463"/>
              <p:cNvSpPr>
                <a:spLocks/>
              </p:cNvSpPr>
              <p:nvPr/>
            </p:nvSpPr>
            <p:spPr bwMode="auto">
              <a:xfrm>
                <a:off x="10305" y="8762"/>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8" name="Freeform 6464"/>
              <p:cNvSpPr>
                <a:spLocks/>
              </p:cNvSpPr>
              <p:nvPr/>
            </p:nvSpPr>
            <p:spPr bwMode="auto">
              <a:xfrm>
                <a:off x="10286" y="8764"/>
                <a:ext cx="2" cy="3"/>
              </a:xfrm>
              <a:custGeom>
                <a:avLst/>
                <a:gdLst/>
                <a:ahLst/>
                <a:cxnLst>
                  <a:cxn ang="0">
                    <a:pos x="0" y="0"/>
                  </a:cxn>
                  <a:cxn ang="0">
                    <a:pos x="2" y="0"/>
                  </a:cxn>
                  <a:cxn ang="0">
                    <a:pos x="0" y="2"/>
                  </a:cxn>
                  <a:cxn ang="0">
                    <a:pos x="0" y="0"/>
                  </a:cxn>
                </a:cxnLst>
                <a:rect l="0" t="0" r="r" b="b"/>
                <a:pathLst>
                  <a:path w="2" h="3">
                    <a:moveTo>
                      <a:pt x="0" y="0"/>
                    </a:moveTo>
                    <a:lnTo>
                      <a:pt x="2" y="0"/>
                    </a:lnTo>
                    <a:lnTo>
                      <a:pt x="0" y="2"/>
                    </a:lnTo>
                    <a:lnTo>
                      <a:pt x="0"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9" name="Freeform 6465"/>
              <p:cNvSpPr>
                <a:spLocks/>
              </p:cNvSpPr>
              <p:nvPr/>
            </p:nvSpPr>
            <p:spPr bwMode="auto">
              <a:xfrm>
                <a:off x="10296" y="8762"/>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0" name="Freeform 6466"/>
              <p:cNvSpPr>
                <a:spLocks/>
              </p:cNvSpPr>
              <p:nvPr/>
            </p:nvSpPr>
            <p:spPr bwMode="auto">
              <a:xfrm>
                <a:off x="10308" y="8763"/>
                <a:ext cx="2" cy="0"/>
              </a:xfrm>
              <a:custGeom>
                <a:avLst/>
                <a:gdLst/>
                <a:ahLst/>
                <a:cxnLst>
                  <a:cxn ang="0">
                    <a:pos x="0" y="0"/>
                  </a:cxn>
                  <a:cxn ang="0">
                    <a:pos x="2" y="0"/>
                  </a:cxn>
                </a:cxnLst>
                <a:rect l="0" t="0" r="r" b="b"/>
                <a:pathLst>
                  <a:path w="2">
                    <a:moveTo>
                      <a:pt x="0" y="0"/>
                    </a:moveTo>
                    <a:lnTo>
                      <a:pt x="2" y="0"/>
                    </a:lnTo>
                  </a:path>
                </a:pathLst>
              </a:custGeom>
              <a:noFill/>
              <a:ln w="2794">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1" name="Freeform 6467"/>
              <p:cNvSpPr>
                <a:spLocks/>
              </p:cNvSpPr>
              <p:nvPr/>
            </p:nvSpPr>
            <p:spPr bwMode="auto">
              <a:xfrm>
                <a:off x="10286" y="8908"/>
                <a:ext cx="34" cy="12"/>
              </a:xfrm>
              <a:custGeom>
                <a:avLst/>
                <a:gdLst/>
                <a:ahLst/>
                <a:cxnLst>
                  <a:cxn ang="0">
                    <a:pos x="0" y="0"/>
                  </a:cxn>
                  <a:cxn ang="0">
                    <a:pos x="0" y="7"/>
                  </a:cxn>
                  <a:cxn ang="0">
                    <a:pos x="33" y="12"/>
                  </a:cxn>
                  <a:cxn ang="0">
                    <a:pos x="33" y="4"/>
                  </a:cxn>
                  <a:cxn ang="0">
                    <a:pos x="0" y="0"/>
                  </a:cxn>
                </a:cxnLst>
                <a:rect l="0" t="0" r="r" b="b"/>
                <a:pathLst>
                  <a:path w="34" h="12">
                    <a:moveTo>
                      <a:pt x="0" y="0"/>
                    </a:moveTo>
                    <a:lnTo>
                      <a:pt x="0" y="7"/>
                    </a:lnTo>
                    <a:lnTo>
                      <a:pt x="33" y="12"/>
                    </a:lnTo>
                    <a:lnTo>
                      <a:pt x="3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2" name="Freeform 6468"/>
              <p:cNvSpPr>
                <a:spLocks/>
              </p:cNvSpPr>
              <p:nvPr/>
            </p:nvSpPr>
            <p:spPr bwMode="auto">
              <a:xfrm>
                <a:off x="10444" y="8728"/>
                <a:ext cx="12" cy="130"/>
              </a:xfrm>
              <a:custGeom>
                <a:avLst/>
                <a:gdLst/>
                <a:ahLst/>
                <a:cxnLst>
                  <a:cxn ang="0">
                    <a:pos x="2" y="127"/>
                  </a:cxn>
                  <a:cxn ang="0">
                    <a:pos x="2" y="93"/>
                  </a:cxn>
                  <a:cxn ang="0">
                    <a:pos x="4" y="62"/>
                  </a:cxn>
                  <a:cxn ang="0">
                    <a:pos x="4" y="31"/>
                  </a:cxn>
                  <a:cxn ang="0">
                    <a:pos x="7" y="0"/>
                  </a:cxn>
                  <a:cxn ang="0">
                    <a:pos x="2" y="2"/>
                  </a:cxn>
                  <a:cxn ang="0">
                    <a:pos x="2" y="33"/>
                  </a:cxn>
                  <a:cxn ang="0">
                    <a:pos x="0" y="64"/>
                  </a:cxn>
                  <a:cxn ang="0">
                    <a:pos x="0" y="129"/>
                  </a:cxn>
                  <a:cxn ang="0">
                    <a:pos x="12" y="129"/>
                  </a:cxn>
                  <a:cxn ang="0">
                    <a:pos x="2" y="127"/>
                  </a:cxn>
                </a:cxnLst>
                <a:rect l="0" t="0" r="r" b="b"/>
                <a:pathLst>
                  <a:path w="12" h="130">
                    <a:moveTo>
                      <a:pt x="2" y="127"/>
                    </a:moveTo>
                    <a:lnTo>
                      <a:pt x="2" y="93"/>
                    </a:lnTo>
                    <a:lnTo>
                      <a:pt x="4" y="62"/>
                    </a:lnTo>
                    <a:lnTo>
                      <a:pt x="4" y="31"/>
                    </a:lnTo>
                    <a:lnTo>
                      <a:pt x="7" y="0"/>
                    </a:lnTo>
                    <a:lnTo>
                      <a:pt x="2" y="2"/>
                    </a:lnTo>
                    <a:lnTo>
                      <a:pt x="2" y="33"/>
                    </a:lnTo>
                    <a:lnTo>
                      <a:pt x="0" y="64"/>
                    </a:lnTo>
                    <a:lnTo>
                      <a:pt x="0" y="129"/>
                    </a:lnTo>
                    <a:lnTo>
                      <a:pt x="12" y="129"/>
                    </a:lnTo>
                    <a:lnTo>
                      <a:pt x="2" y="127"/>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3" name="Freeform 6469"/>
              <p:cNvSpPr>
                <a:spLocks/>
              </p:cNvSpPr>
              <p:nvPr/>
            </p:nvSpPr>
            <p:spPr bwMode="auto">
              <a:xfrm>
                <a:off x="10466" y="8863"/>
                <a:ext cx="53" cy="84"/>
              </a:xfrm>
              <a:custGeom>
                <a:avLst/>
                <a:gdLst/>
                <a:ahLst/>
                <a:cxnLst>
                  <a:cxn ang="0">
                    <a:pos x="7" y="2"/>
                  </a:cxn>
                  <a:cxn ang="0">
                    <a:pos x="7" y="2"/>
                  </a:cxn>
                  <a:cxn ang="0">
                    <a:pos x="2" y="19"/>
                  </a:cxn>
                  <a:cxn ang="0">
                    <a:pos x="0" y="57"/>
                  </a:cxn>
                  <a:cxn ang="0">
                    <a:pos x="0" y="79"/>
                  </a:cxn>
                  <a:cxn ang="0">
                    <a:pos x="31" y="83"/>
                  </a:cxn>
                  <a:cxn ang="0">
                    <a:pos x="52" y="76"/>
                  </a:cxn>
                  <a:cxn ang="0">
                    <a:pos x="52" y="31"/>
                  </a:cxn>
                  <a:cxn ang="0">
                    <a:pos x="45" y="2"/>
                  </a:cxn>
                  <a:cxn ang="0">
                    <a:pos x="26" y="0"/>
                  </a:cxn>
                  <a:cxn ang="0">
                    <a:pos x="7" y="2"/>
                  </a:cxn>
                </a:cxnLst>
                <a:rect l="0" t="0" r="r" b="b"/>
                <a:pathLst>
                  <a:path w="53" h="84">
                    <a:moveTo>
                      <a:pt x="7" y="2"/>
                    </a:moveTo>
                    <a:lnTo>
                      <a:pt x="7" y="2"/>
                    </a:lnTo>
                    <a:lnTo>
                      <a:pt x="2" y="19"/>
                    </a:lnTo>
                    <a:lnTo>
                      <a:pt x="0" y="57"/>
                    </a:lnTo>
                    <a:lnTo>
                      <a:pt x="0" y="79"/>
                    </a:lnTo>
                    <a:lnTo>
                      <a:pt x="31" y="83"/>
                    </a:lnTo>
                    <a:lnTo>
                      <a:pt x="52" y="76"/>
                    </a:lnTo>
                    <a:lnTo>
                      <a:pt x="52" y="31"/>
                    </a:lnTo>
                    <a:lnTo>
                      <a:pt x="45" y="2"/>
                    </a:lnTo>
                    <a:lnTo>
                      <a:pt x="26"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4" name="Freeform 6470"/>
              <p:cNvSpPr>
                <a:spLocks/>
              </p:cNvSpPr>
              <p:nvPr/>
            </p:nvSpPr>
            <p:spPr bwMode="auto">
              <a:xfrm>
                <a:off x="10466" y="8872"/>
                <a:ext cx="31" cy="65"/>
              </a:xfrm>
              <a:custGeom>
                <a:avLst/>
                <a:gdLst/>
                <a:ahLst/>
                <a:cxnLst>
                  <a:cxn ang="0">
                    <a:pos x="9" y="62"/>
                  </a:cxn>
                  <a:cxn ang="0">
                    <a:pos x="9" y="64"/>
                  </a:cxn>
                  <a:cxn ang="0">
                    <a:pos x="31" y="64"/>
                  </a:cxn>
                  <a:cxn ang="0">
                    <a:pos x="31" y="0"/>
                  </a:cxn>
                  <a:cxn ang="0">
                    <a:pos x="4" y="0"/>
                  </a:cxn>
                  <a:cxn ang="0">
                    <a:pos x="0" y="16"/>
                  </a:cxn>
                  <a:cxn ang="0">
                    <a:pos x="0" y="62"/>
                  </a:cxn>
                  <a:cxn ang="0">
                    <a:pos x="9" y="62"/>
                  </a:cxn>
                </a:cxnLst>
                <a:rect l="0" t="0" r="r" b="b"/>
                <a:pathLst>
                  <a:path w="31" h="65">
                    <a:moveTo>
                      <a:pt x="9" y="62"/>
                    </a:moveTo>
                    <a:lnTo>
                      <a:pt x="9" y="64"/>
                    </a:lnTo>
                    <a:lnTo>
                      <a:pt x="31" y="64"/>
                    </a:lnTo>
                    <a:lnTo>
                      <a:pt x="31" y="0"/>
                    </a:lnTo>
                    <a:lnTo>
                      <a:pt x="4" y="0"/>
                    </a:lnTo>
                    <a:lnTo>
                      <a:pt x="0" y="16"/>
                    </a:lnTo>
                    <a:lnTo>
                      <a:pt x="0" y="62"/>
                    </a:lnTo>
                    <a:lnTo>
                      <a:pt x="9" y="6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5" name="Freeform 6471"/>
              <p:cNvSpPr>
                <a:spLocks/>
              </p:cNvSpPr>
              <p:nvPr/>
            </p:nvSpPr>
            <p:spPr bwMode="auto">
              <a:xfrm>
                <a:off x="10466" y="8872"/>
                <a:ext cx="31" cy="60"/>
              </a:xfrm>
              <a:custGeom>
                <a:avLst/>
                <a:gdLst/>
                <a:ahLst/>
                <a:cxnLst>
                  <a:cxn ang="0">
                    <a:pos x="2" y="60"/>
                  </a:cxn>
                  <a:cxn ang="0">
                    <a:pos x="28" y="60"/>
                  </a:cxn>
                  <a:cxn ang="0">
                    <a:pos x="31" y="48"/>
                  </a:cxn>
                  <a:cxn ang="0">
                    <a:pos x="31" y="16"/>
                  </a:cxn>
                  <a:cxn ang="0">
                    <a:pos x="28" y="0"/>
                  </a:cxn>
                  <a:cxn ang="0">
                    <a:pos x="4" y="0"/>
                  </a:cxn>
                  <a:cxn ang="0">
                    <a:pos x="2" y="16"/>
                  </a:cxn>
                  <a:cxn ang="0">
                    <a:pos x="0" y="28"/>
                  </a:cxn>
                  <a:cxn ang="0">
                    <a:pos x="0" y="57"/>
                  </a:cxn>
                  <a:cxn ang="0">
                    <a:pos x="2" y="60"/>
                  </a:cxn>
                </a:cxnLst>
                <a:rect l="0" t="0" r="r" b="b"/>
                <a:pathLst>
                  <a:path w="31" h="60">
                    <a:moveTo>
                      <a:pt x="2" y="60"/>
                    </a:moveTo>
                    <a:lnTo>
                      <a:pt x="28" y="60"/>
                    </a:lnTo>
                    <a:lnTo>
                      <a:pt x="31" y="48"/>
                    </a:lnTo>
                    <a:lnTo>
                      <a:pt x="31" y="16"/>
                    </a:lnTo>
                    <a:lnTo>
                      <a:pt x="28" y="0"/>
                    </a:lnTo>
                    <a:lnTo>
                      <a:pt x="4" y="0"/>
                    </a:lnTo>
                    <a:lnTo>
                      <a:pt x="2" y="16"/>
                    </a:lnTo>
                    <a:lnTo>
                      <a:pt x="0" y="28"/>
                    </a:lnTo>
                    <a:lnTo>
                      <a:pt x="0" y="57"/>
                    </a:lnTo>
                    <a:lnTo>
                      <a:pt x="2" y="6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6" name="Freeform 6472"/>
              <p:cNvSpPr>
                <a:spLocks/>
              </p:cNvSpPr>
              <p:nvPr/>
            </p:nvSpPr>
            <p:spPr bwMode="auto">
              <a:xfrm>
                <a:off x="10466" y="8872"/>
                <a:ext cx="31" cy="58"/>
              </a:xfrm>
              <a:custGeom>
                <a:avLst/>
                <a:gdLst/>
                <a:ahLst/>
                <a:cxnLst>
                  <a:cxn ang="0">
                    <a:pos x="28" y="0"/>
                  </a:cxn>
                  <a:cxn ang="0">
                    <a:pos x="4" y="0"/>
                  </a:cxn>
                  <a:cxn ang="0">
                    <a:pos x="2" y="14"/>
                  </a:cxn>
                  <a:cxn ang="0">
                    <a:pos x="0" y="26"/>
                  </a:cxn>
                  <a:cxn ang="0">
                    <a:pos x="0" y="55"/>
                  </a:cxn>
                  <a:cxn ang="0">
                    <a:pos x="14" y="55"/>
                  </a:cxn>
                  <a:cxn ang="0">
                    <a:pos x="19" y="57"/>
                  </a:cxn>
                  <a:cxn ang="0">
                    <a:pos x="28" y="57"/>
                  </a:cxn>
                  <a:cxn ang="0">
                    <a:pos x="28" y="43"/>
                  </a:cxn>
                  <a:cxn ang="0">
                    <a:pos x="31" y="28"/>
                  </a:cxn>
                  <a:cxn ang="0">
                    <a:pos x="28" y="14"/>
                  </a:cxn>
                  <a:cxn ang="0">
                    <a:pos x="28" y="0"/>
                  </a:cxn>
                </a:cxnLst>
                <a:rect l="0" t="0" r="r" b="b"/>
                <a:pathLst>
                  <a:path w="31" h="58">
                    <a:moveTo>
                      <a:pt x="28" y="0"/>
                    </a:moveTo>
                    <a:lnTo>
                      <a:pt x="4" y="0"/>
                    </a:lnTo>
                    <a:lnTo>
                      <a:pt x="2" y="14"/>
                    </a:lnTo>
                    <a:lnTo>
                      <a:pt x="0" y="26"/>
                    </a:lnTo>
                    <a:lnTo>
                      <a:pt x="0" y="55"/>
                    </a:lnTo>
                    <a:lnTo>
                      <a:pt x="14" y="55"/>
                    </a:lnTo>
                    <a:lnTo>
                      <a:pt x="19" y="57"/>
                    </a:lnTo>
                    <a:lnTo>
                      <a:pt x="28" y="57"/>
                    </a:lnTo>
                    <a:lnTo>
                      <a:pt x="28" y="43"/>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7" name="Freeform 6473"/>
              <p:cNvSpPr>
                <a:spLocks/>
              </p:cNvSpPr>
              <p:nvPr/>
            </p:nvSpPr>
            <p:spPr bwMode="auto">
              <a:xfrm>
                <a:off x="10466" y="8872"/>
                <a:ext cx="29" cy="53"/>
              </a:xfrm>
              <a:custGeom>
                <a:avLst/>
                <a:gdLst/>
                <a:ahLst/>
                <a:cxnLst>
                  <a:cxn ang="0">
                    <a:pos x="28" y="52"/>
                  </a:cxn>
                  <a:cxn ang="0">
                    <a:pos x="28" y="0"/>
                  </a:cxn>
                  <a:cxn ang="0">
                    <a:pos x="4" y="0"/>
                  </a:cxn>
                  <a:cxn ang="0">
                    <a:pos x="2" y="14"/>
                  </a:cxn>
                  <a:cxn ang="0">
                    <a:pos x="0" y="26"/>
                  </a:cxn>
                  <a:cxn ang="0">
                    <a:pos x="0" y="50"/>
                  </a:cxn>
                  <a:cxn ang="0">
                    <a:pos x="4" y="50"/>
                  </a:cxn>
                  <a:cxn ang="0">
                    <a:pos x="7" y="52"/>
                  </a:cxn>
                  <a:cxn ang="0">
                    <a:pos x="28" y="52"/>
                  </a:cxn>
                </a:cxnLst>
                <a:rect l="0" t="0" r="r" b="b"/>
                <a:pathLst>
                  <a:path w="29" h="53">
                    <a:moveTo>
                      <a:pt x="28" y="52"/>
                    </a:moveTo>
                    <a:lnTo>
                      <a:pt x="28" y="0"/>
                    </a:lnTo>
                    <a:lnTo>
                      <a:pt x="4" y="0"/>
                    </a:lnTo>
                    <a:lnTo>
                      <a:pt x="2" y="14"/>
                    </a:lnTo>
                    <a:lnTo>
                      <a:pt x="0" y="26"/>
                    </a:lnTo>
                    <a:lnTo>
                      <a:pt x="0" y="50"/>
                    </a:lnTo>
                    <a:lnTo>
                      <a:pt x="4" y="50"/>
                    </a:lnTo>
                    <a:lnTo>
                      <a:pt x="7" y="52"/>
                    </a:lnTo>
                    <a:lnTo>
                      <a:pt x="28" y="5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8" name="Freeform 6474"/>
              <p:cNvSpPr>
                <a:spLocks/>
              </p:cNvSpPr>
              <p:nvPr/>
            </p:nvSpPr>
            <p:spPr bwMode="auto">
              <a:xfrm>
                <a:off x="10466" y="8872"/>
                <a:ext cx="29" cy="48"/>
              </a:xfrm>
              <a:custGeom>
                <a:avLst/>
                <a:gdLst/>
                <a:ahLst/>
                <a:cxnLst>
                  <a:cxn ang="0">
                    <a:pos x="4" y="0"/>
                  </a:cxn>
                  <a:cxn ang="0">
                    <a:pos x="4" y="0"/>
                  </a:cxn>
                  <a:cxn ang="0">
                    <a:pos x="0" y="23"/>
                  </a:cxn>
                  <a:cxn ang="0">
                    <a:pos x="0" y="48"/>
                  </a:cxn>
                  <a:cxn ang="0">
                    <a:pos x="26" y="48"/>
                  </a:cxn>
                  <a:cxn ang="0">
                    <a:pos x="28" y="38"/>
                  </a:cxn>
                  <a:cxn ang="0">
                    <a:pos x="28" y="12"/>
                  </a:cxn>
                  <a:cxn ang="0">
                    <a:pos x="26" y="0"/>
                  </a:cxn>
                  <a:cxn ang="0">
                    <a:pos x="4" y="0"/>
                  </a:cxn>
                </a:cxnLst>
                <a:rect l="0" t="0" r="r" b="b"/>
                <a:pathLst>
                  <a:path w="29" h="48">
                    <a:moveTo>
                      <a:pt x="4" y="0"/>
                    </a:moveTo>
                    <a:lnTo>
                      <a:pt x="4" y="0"/>
                    </a:lnTo>
                    <a:lnTo>
                      <a:pt x="0" y="23"/>
                    </a:lnTo>
                    <a:lnTo>
                      <a:pt x="0" y="48"/>
                    </a:lnTo>
                    <a:lnTo>
                      <a:pt x="26" y="48"/>
                    </a:lnTo>
                    <a:lnTo>
                      <a:pt x="28" y="38"/>
                    </a:lnTo>
                    <a:lnTo>
                      <a:pt x="28" y="12"/>
                    </a:lnTo>
                    <a:lnTo>
                      <a:pt x="26" y="0"/>
                    </a:lnTo>
                    <a:lnTo>
                      <a:pt x="4"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9" name="Freeform 6475"/>
              <p:cNvSpPr>
                <a:spLocks/>
              </p:cNvSpPr>
              <p:nvPr/>
            </p:nvSpPr>
            <p:spPr bwMode="auto">
              <a:xfrm>
                <a:off x="10468" y="8872"/>
                <a:ext cx="24" cy="46"/>
              </a:xfrm>
              <a:custGeom>
                <a:avLst/>
                <a:gdLst/>
                <a:ahLst/>
                <a:cxnLst>
                  <a:cxn ang="0">
                    <a:pos x="2" y="0"/>
                  </a:cxn>
                  <a:cxn ang="0">
                    <a:pos x="2" y="0"/>
                  </a:cxn>
                  <a:cxn ang="0">
                    <a:pos x="0" y="12"/>
                  </a:cxn>
                  <a:cxn ang="0">
                    <a:pos x="0" y="43"/>
                  </a:cxn>
                  <a:cxn ang="0">
                    <a:pos x="4" y="43"/>
                  </a:cxn>
                  <a:cxn ang="0">
                    <a:pos x="7" y="45"/>
                  </a:cxn>
                  <a:cxn ang="0">
                    <a:pos x="23" y="45"/>
                  </a:cxn>
                  <a:cxn ang="0">
                    <a:pos x="23" y="0"/>
                  </a:cxn>
                  <a:cxn ang="0">
                    <a:pos x="2" y="0"/>
                  </a:cxn>
                </a:cxnLst>
                <a:rect l="0" t="0" r="r" b="b"/>
                <a:pathLst>
                  <a:path w="24" h="46">
                    <a:moveTo>
                      <a:pt x="2" y="0"/>
                    </a:moveTo>
                    <a:lnTo>
                      <a:pt x="2" y="0"/>
                    </a:lnTo>
                    <a:lnTo>
                      <a:pt x="0" y="12"/>
                    </a:lnTo>
                    <a:lnTo>
                      <a:pt x="0" y="43"/>
                    </a:lnTo>
                    <a:lnTo>
                      <a:pt x="4" y="43"/>
                    </a:lnTo>
                    <a:lnTo>
                      <a:pt x="7" y="45"/>
                    </a:lnTo>
                    <a:lnTo>
                      <a:pt x="23" y="45"/>
                    </a:lnTo>
                    <a:lnTo>
                      <a:pt x="23"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0" name="Freeform 6476"/>
              <p:cNvSpPr>
                <a:spLocks/>
              </p:cNvSpPr>
              <p:nvPr/>
            </p:nvSpPr>
            <p:spPr bwMode="auto">
              <a:xfrm>
                <a:off x="10468" y="8872"/>
                <a:ext cx="24" cy="41"/>
              </a:xfrm>
              <a:custGeom>
                <a:avLst/>
                <a:gdLst/>
                <a:ahLst/>
                <a:cxnLst>
                  <a:cxn ang="0">
                    <a:pos x="2" y="0"/>
                  </a:cxn>
                  <a:cxn ang="0">
                    <a:pos x="2" y="0"/>
                  </a:cxn>
                  <a:cxn ang="0">
                    <a:pos x="0" y="12"/>
                  </a:cxn>
                  <a:cxn ang="0">
                    <a:pos x="0" y="40"/>
                  </a:cxn>
                  <a:cxn ang="0">
                    <a:pos x="23" y="40"/>
                  </a:cxn>
                  <a:cxn ang="0">
                    <a:pos x="23" y="0"/>
                  </a:cxn>
                  <a:cxn ang="0">
                    <a:pos x="2" y="0"/>
                  </a:cxn>
                </a:cxnLst>
                <a:rect l="0" t="0" r="r" b="b"/>
                <a:pathLst>
                  <a:path w="24" h="41">
                    <a:moveTo>
                      <a:pt x="2" y="0"/>
                    </a:moveTo>
                    <a:lnTo>
                      <a:pt x="2" y="0"/>
                    </a:lnTo>
                    <a:lnTo>
                      <a:pt x="0" y="12"/>
                    </a:lnTo>
                    <a:lnTo>
                      <a:pt x="0" y="40"/>
                    </a:lnTo>
                    <a:lnTo>
                      <a:pt x="23" y="40"/>
                    </a:lnTo>
                    <a:lnTo>
                      <a:pt x="23"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1" name="Freeform 6477"/>
              <p:cNvSpPr>
                <a:spLocks/>
              </p:cNvSpPr>
              <p:nvPr/>
            </p:nvSpPr>
            <p:spPr bwMode="auto">
              <a:xfrm>
                <a:off x="10468" y="8872"/>
                <a:ext cx="24" cy="39"/>
              </a:xfrm>
              <a:custGeom>
                <a:avLst/>
                <a:gdLst/>
                <a:ahLst/>
                <a:cxnLst>
                  <a:cxn ang="0">
                    <a:pos x="2" y="0"/>
                  </a:cxn>
                  <a:cxn ang="0">
                    <a:pos x="2" y="0"/>
                  </a:cxn>
                  <a:cxn ang="0">
                    <a:pos x="0" y="9"/>
                  </a:cxn>
                  <a:cxn ang="0">
                    <a:pos x="0" y="36"/>
                  </a:cxn>
                  <a:cxn ang="0">
                    <a:pos x="11" y="36"/>
                  </a:cxn>
                  <a:cxn ang="0">
                    <a:pos x="14" y="38"/>
                  </a:cxn>
                  <a:cxn ang="0">
                    <a:pos x="23" y="38"/>
                  </a:cxn>
                  <a:cxn ang="0">
                    <a:pos x="23" y="0"/>
                  </a:cxn>
                  <a:cxn ang="0">
                    <a:pos x="2" y="0"/>
                  </a:cxn>
                </a:cxnLst>
                <a:rect l="0" t="0" r="r" b="b"/>
                <a:pathLst>
                  <a:path w="24" h="39">
                    <a:moveTo>
                      <a:pt x="2" y="0"/>
                    </a:moveTo>
                    <a:lnTo>
                      <a:pt x="2" y="0"/>
                    </a:lnTo>
                    <a:lnTo>
                      <a:pt x="0" y="9"/>
                    </a:lnTo>
                    <a:lnTo>
                      <a:pt x="0" y="36"/>
                    </a:lnTo>
                    <a:lnTo>
                      <a:pt x="11" y="36"/>
                    </a:lnTo>
                    <a:lnTo>
                      <a:pt x="14" y="38"/>
                    </a:lnTo>
                    <a:lnTo>
                      <a:pt x="23" y="38"/>
                    </a:lnTo>
                    <a:lnTo>
                      <a:pt x="23"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2" name="Freeform 6478"/>
              <p:cNvSpPr>
                <a:spLocks/>
              </p:cNvSpPr>
              <p:nvPr/>
            </p:nvSpPr>
            <p:spPr bwMode="auto">
              <a:xfrm>
                <a:off x="10468" y="8872"/>
                <a:ext cx="22" cy="34"/>
              </a:xfrm>
              <a:custGeom>
                <a:avLst/>
                <a:gdLst/>
                <a:ahLst/>
                <a:cxnLst>
                  <a:cxn ang="0">
                    <a:pos x="2" y="0"/>
                  </a:cxn>
                  <a:cxn ang="0">
                    <a:pos x="2" y="0"/>
                  </a:cxn>
                  <a:cxn ang="0">
                    <a:pos x="0" y="9"/>
                  </a:cxn>
                  <a:cxn ang="0">
                    <a:pos x="0" y="33"/>
                  </a:cxn>
                  <a:cxn ang="0">
                    <a:pos x="21" y="33"/>
                  </a:cxn>
                  <a:cxn ang="0">
                    <a:pos x="21" y="0"/>
                  </a:cxn>
                  <a:cxn ang="0">
                    <a:pos x="2" y="0"/>
                  </a:cxn>
                </a:cxnLst>
                <a:rect l="0" t="0" r="r" b="b"/>
                <a:pathLst>
                  <a:path w="22" h="34">
                    <a:moveTo>
                      <a:pt x="2" y="0"/>
                    </a:moveTo>
                    <a:lnTo>
                      <a:pt x="2" y="0"/>
                    </a:lnTo>
                    <a:lnTo>
                      <a:pt x="0" y="9"/>
                    </a:lnTo>
                    <a:lnTo>
                      <a:pt x="0" y="33"/>
                    </a:lnTo>
                    <a:lnTo>
                      <a:pt x="21" y="33"/>
                    </a:lnTo>
                    <a:lnTo>
                      <a:pt x="21"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3" name="Freeform 6479"/>
              <p:cNvSpPr>
                <a:spLocks/>
              </p:cNvSpPr>
              <p:nvPr/>
            </p:nvSpPr>
            <p:spPr bwMode="auto">
              <a:xfrm>
                <a:off x="10468" y="8872"/>
                <a:ext cx="22" cy="29"/>
              </a:xfrm>
              <a:custGeom>
                <a:avLst/>
                <a:gdLst/>
                <a:ahLst/>
                <a:cxnLst>
                  <a:cxn ang="0">
                    <a:pos x="21" y="28"/>
                  </a:cxn>
                  <a:cxn ang="0">
                    <a:pos x="21" y="0"/>
                  </a:cxn>
                  <a:cxn ang="0">
                    <a:pos x="2" y="0"/>
                  </a:cxn>
                  <a:cxn ang="0">
                    <a:pos x="2" y="7"/>
                  </a:cxn>
                  <a:cxn ang="0">
                    <a:pos x="0" y="14"/>
                  </a:cxn>
                  <a:cxn ang="0">
                    <a:pos x="0" y="28"/>
                  </a:cxn>
                  <a:cxn ang="0">
                    <a:pos x="21" y="28"/>
                  </a:cxn>
                </a:cxnLst>
                <a:rect l="0" t="0" r="r" b="b"/>
                <a:pathLst>
                  <a:path w="22" h="29">
                    <a:moveTo>
                      <a:pt x="21" y="28"/>
                    </a:moveTo>
                    <a:lnTo>
                      <a:pt x="21" y="0"/>
                    </a:lnTo>
                    <a:lnTo>
                      <a:pt x="2" y="0"/>
                    </a:lnTo>
                    <a:lnTo>
                      <a:pt x="2" y="7"/>
                    </a:lnTo>
                    <a:lnTo>
                      <a:pt x="0" y="14"/>
                    </a:lnTo>
                    <a:lnTo>
                      <a:pt x="0" y="28"/>
                    </a:lnTo>
                    <a:lnTo>
                      <a:pt x="21" y="28"/>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4" name="Freeform 6480"/>
              <p:cNvSpPr>
                <a:spLocks/>
              </p:cNvSpPr>
              <p:nvPr/>
            </p:nvSpPr>
            <p:spPr bwMode="auto">
              <a:xfrm>
                <a:off x="10468" y="8872"/>
                <a:ext cx="22" cy="27"/>
              </a:xfrm>
              <a:custGeom>
                <a:avLst/>
                <a:gdLst/>
                <a:ahLst/>
                <a:cxnLst>
                  <a:cxn ang="0">
                    <a:pos x="21" y="26"/>
                  </a:cxn>
                  <a:cxn ang="0">
                    <a:pos x="21" y="0"/>
                  </a:cxn>
                  <a:cxn ang="0">
                    <a:pos x="2" y="0"/>
                  </a:cxn>
                  <a:cxn ang="0">
                    <a:pos x="2" y="7"/>
                  </a:cxn>
                  <a:cxn ang="0">
                    <a:pos x="0" y="12"/>
                  </a:cxn>
                  <a:cxn ang="0">
                    <a:pos x="0" y="26"/>
                  </a:cxn>
                  <a:cxn ang="0">
                    <a:pos x="21" y="26"/>
                  </a:cxn>
                </a:cxnLst>
                <a:rect l="0" t="0" r="r" b="b"/>
                <a:pathLst>
                  <a:path w="22" h="27">
                    <a:moveTo>
                      <a:pt x="21" y="26"/>
                    </a:moveTo>
                    <a:lnTo>
                      <a:pt x="21" y="0"/>
                    </a:lnTo>
                    <a:lnTo>
                      <a:pt x="2" y="0"/>
                    </a:lnTo>
                    <a:lnTo>
                      <a:pt x="2" y="7"/>
                    </a:lnTo>
                    <a:lnTo>
                      <a:pt x="0" y="12"/>
                    </a:lnTo>
                    <a:lnTo>
                      <a:pt x="0" y="26"/>
                    </a:lnTo>
                    <a:lnTo>
                      <a:pt x="21" y="26"/>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5" name="Freeform 6481"/>
              <p:cNvSpPr>
                <a:spLocks/>
              </p:cNvSpPr>
              <p:nvPr/>
            </p:nvSpPr>
            <p:spPr bwMode="auto">
              <a:xfrm>
                <a:off x="10471" y="8883"/>
                <a:ext cx="17" cy="0"/>
              </a:xfrm>
              <a:custGeom>
                <a:avLst/>
                <a:gdLst/>
                <a:ahLst/>
                <a:cxnLst>
                  <a:cxn ang="0">
                    <a:pos x="0" y="0"/>
                  </a:cxn>
                  <a:cxn ang="0">
                    <a:pos x="16" y="0"/>
                  </a:cxn>
                </a:cxnLst>
                <a:rect l="0" t="0" r="r" b="b"/>
                <a:pathLst>
                  <a:path w="17">
                    <a:moveTo>
                      <a:pt x="0" y="0"/>
                    </a:moveTo>
                    <a:lnTo>
                      <a:pt x="16" y="0"/>
                    </a:lnTo>
                  </a:path>
                </a:pathLst>
              </a:custGeom>
              <a:noFill/>
              <a:ln w="14985">
                <a:solidFill>
                  <a:srgbClr val="CEC5B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6" name="Freeform 6482"/>
              <p:cNvSpPr>
                <a:spLocks/>
              </p:cNvSpPr>
              <p:nvPr/>
            </p:nvSpPr>
            <p:spPr bwMode="auto">
              <a:xfrm>
                <a:off x="10471" y="8865"/>
                <a:ext cx="26" cy="7"/>
              </a:xfrm>
              <a:custGeom>
                <a:avLst/>
                <a:gdLst/>
                <a:ahLst/>
                <a:cxnLst>
                  <a:cxn ang="0">
                    <a:pos x="26" y="0"/>
                  </a:cxn>
                  <a:cxn ang="0">
                    <a:pos x="0" y="0"/>
                  </a:cxn>
                  <a:cxn ang="0">
                    <a:pos x="0" y="4"/>
                  </a:cxn>
                  <a:cxn ang="0">
                    <a:pos x="19" y="4"/>
                  </a:cxn>
                  <a:cxn ang="0">
                    <a:pos x="21" y="7"/>
                  </a:cxn>
                  <a:cxn ang="0">
                    <a:pos x="26" y="7"/>
                  </a:cxn>
                  <a:cxn ang="0">
                    <a:pos x="26" y="0"/>
                  </a:cxn>
                </a:cxnLst>
                <a:rect l="0" t="0" r="r" b="b"/>
                <a:pathLst>
                  <a:path w="26" h="7">
                    <a:moveTo>
                      <a:pt x="26" y="0"/>
                    </a:moveTo>
                    <a:lnTo>
                      <a:pt x="0" y="0"/>
                    </a:lnTo>
                    <a:lnTo>
                      <a:pt x="0" y="4"/>
                    </a:lnTo>
                    <a:lnTo>
                      <a:pt x="19" y="4"/>
                    </a:lnTo>
                    <a:lnTo>
                      <a:pt x="21" y="7"/>
                    </a:lnTo>
                    <a:lnTo>
                      <a:pt x="26" y="7"/>
                    </a:lnTo>
                    <a:lnTo>
                      <a:pt x="26"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7" name="Freeform 6483"/>
              <p:cNvSpPr>
                <a:spLocks/>
              </p:cNvSpPr>
              <p:nvPr/>
            </p:nvSpPr>
            <p:spPr bwMode="auto">
              <a:xfrm>
                <a:off x="10466" y="8937"/>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8" name="Freeform 6484"/>
              <p:cNvSpPr>
                <a:spLocks/>
              </p:cNvSpPr>
              <p:nvPr/>
            </p:nvSpPr>
            <p:spPr bwMode="auto">
              <a:xfrm>
                <a:off x="10476" y="8940"/>
                <a:ext cx="12" cy="2"/>
              </a:xfrm>
              <a:custGeom>
                <a:avLst/>
                <a:gdLst/>
                <a:ahLst/>
                <a:cxnLst>
                  <a:cxn ang="0">
                    <a:pos x="4" y="0"/>
                  </a:cxn>
                  <a:cxn ang="0">
                    <a:pos x="0" y="0"/>
                  </a:cxn>
                  <a:cxn ang="0">
                    <a:pos x="0" y="2"/>
                  </a:cxn>
                  <a:cxn ang="0">
                    <a:pos x="12" y="2"/>
                  </a:cxn>
                  <a:cxn ang="0">
                    <a:pos x="12" y="0"/>
                  </a:cxn>
                  <a:cxn ang="0">
                    <a:pos x="4" y="0"/>
                  </a:cxn>
                </a:cxnLst>
                <a:rect l="0" t="0" r="r" b="b"/>
                <a:pathLst>
                  <a:path w="12" h="2">
                    <a:moveTo>
                      <a:pt x="4" y="0"/>
                    </a:moveTo>
                    <a:lnTo>
                      <a:pt x="0" y="0"/>
                    </a:lnTo>
                    <a:lnTo>
                      <a:pt x="0" y="2"/>
                    </a:lnTo>
                    <a:lnTo>
                      <a:pt x="12" y="2"/>
                    </a:lnTo>
                    <a:lnTo>
                      <a:pt x="12" y="0"/>
                    </a:lnTo>
                    <a:lnTo>
                      <a:pt x="4"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9" name="Freeform 6485"/>
              <p:cNvSpPr>
                <a:spLocks/>
              </p:cNvSpPr>
              <p:nvPr/>
            </p:nvSpPr>
            <p:spPr bwMode="auto">
              <a:xfrm>
                <a:off x="10476" y="8940"/>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0" name="Freeform 6486"/>
              <p:cNvSpPr>
                <a:spLocks/>
              </p:cNvSpPr>
              <p:nvPr/>
            </p:nvSpPr>
            <p:spPr bwMode="auto">
              <a:xfrm>
                <a:off x="10476" y="8940"/>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1" name="Freeform 6487"/>
              <p:cNvSpPr>
                <a:spLocks/>
              </p:cNvSpPr>
              <p:nvPr/>
            </p:nvSpPr>
            <p:spPr bwMode="auto">
              <a:xfrm>
                <a:off x="10497" y="8935"/>
                <a:ext cx="22" cy="9"/>
              </a:xfrm>
              <a:custGeom>
                <a:avLst/>
                <a:gdLst/>
                <a:ahLst/>
                <a:cxnLst>
                  <a:cxn ang="0">
                    <a:pos x="0" y="4"/>
                  </a:cxn>
                  <a:cxn ang="0">
                    <a:pos x="0" y="9"/>
                  </a:cxn>
                  <a:cxn ang="0">
                    <a:pos x="16" y="7"/>
                  </a:cxn>
                  <a:cxn ang="0">
                    <a:pos x="21" y="4"/>
                  </a:cxn>
                  <a:cxn ang="0">
                    <a:pos x="21" y="0"/>
                  </a:cxn>
                  <a:cxn ang="0">
                    <a:pos x="0" y="4"/>
                  </a:cxn>
                </a:cxnLst>
                <a:rect l="0" t="0" r="r" b="b"/>
                <a:pathLst>
                  <a:path w="22" h="9">
                    <a:moveTo>
                      <a:pt x="0" y="4"/>
                    </a:moveTo>
                    <a:lnTo>
                      <a:pt x="0" y="9"/>
                    </a:lnTo>
                    <a:lnTo>
                      <a:pt x="16" y="7"/>
                    </a:lnTo>
                    <a:lnTo>
                      <a:pt x="21" y="4"/>
                    </a:lnTo>
                    <a:lnTo>
                      <a:pt x="21"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2" name="Freeform 6488"/>
              <p:cNvSpPr>
                <a:spLocks/>
              </p:cNvSpPr>
              <p:nvPr/>
            </p:nvSpPr>
            <p:spPr bwMode="auto">
              <a:xfrm>
                <a:off x="10500" y="8935"/>
                <a:ext cx="19" cy="9"/>
              </a:xfrm>
              <a:custGeom>
                <a:avLst/>
                <a:gdLst/>
                <a:ahLst/>
                <a:cxnLst>
                  <a:cxn ang="0">
                    <a:pos x="14" y="2"/>
                  </a:cxn>
                  <a:cxn ang="0">
                    <a:pos x="4" y="2"/>
                  </a:cxn>
                  <a:cxn ang="0">
                    <a:pos x="0" y="4"/>
                  </a:cxn>
                  <a:cxn ang="0">
                    <a:pos x="0" y="9"/>
                  </a:cxn>
                  <a:cxn ang="0">
                    <a:pos x="7" y="9"/>
                  </a:cxn>
                  <a:cxn ang="0">
                    <a:pos x="7" y="7"/>
                  </a:cxn>
                  <a:cxn ang="0">
                    <a:pos x="14" y="7"/>
                  </a:cxn>
                  <a:cxn ang="0">
                    <a:pos x="19" y="4"/>
                  </a:cxn>
                  <a:cxn ang="0">
                    <a:pos x="19" y="0"/>
                  </a:cxn>
                  <a:cxn ang="0">
                    <a:pos x="14" y="2"/>
                  </a:cxn>
                </a:cxnLst>
                <a:rect l="0" t="0" r="r" b="b"/>
                <a:pathLst>
                  <a:path w="19" h="9">
                    <a:moveTo>
                      <a:pt x="14" y="2"/>
                    </a:moveTo>
                    <a:lnTo>
                      <a:pt x="4" y="2"/>
                    </a:lnTo>
                    <a:lnTo>
                      <a:pt x="0" y="4"/>
                    </a:lnTo>
                    <a:lnTo>
                      <a:pt x="0" y="9"/>
                    </a:lnTo>
                    <a:lnTo>
                      <a:pt x="7" y="9"/>
                    </a:lnTo>
                    <a:lnTo>
                      <a:pt x="7" y="7"/>
                    </a:lnTo>
                    <a:lnTo>
                      <a:pt x="14" y="7"/>
                    </a:lnTo>
                    <a:lnTo>
                      <a:pt x="19" y="4"/>
                    </a:lnTo>
                    <a:lnTo>
                      <a:pt x="19" y="0"/>
                    </a:lnTo>
                    <a:lnTo>
                      <a:pt x="14" y="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3" name="Freeform 6489"/>
              <p:cNvSpPr>
                <a:spLocks/>
              </p:cNvSpPr>
              <p:nvPr/>
            </p:nvSpPr>
            <p:spPr bwMode="auto">
              <a:xfrm>
                <a:off x="10500" y="8935"/>
                <a:ext cx="19" cy="9"/>
              </a:xfrm>
              <a:custGeom>
                <a:avLst/>
                <a:gdLst/>
                <a:ahLst/>
                <a:cxnLst>
                  <a:cxn ang="0">
                    <a:pos x="14" y="2"/>
                  </a:cxn>
                  <a:cxn ang="0">
                    <a:pos x="4" y="2"/>
                  </a:cxn>
                  <a:cxn ang="0">
                    <a:pos x="0" y="4"/>
                  </a:cxn>
                  <a:cxn ang="0">
                    <a:pos x="0" y="9"/>
                  </a:cxn>
                  <a:cxn ang="0">
                    <a:pos x="4" y="9"/>
                  </a:cxn>
                  <a:cxn ang="0">
                    <a:pos x="7" y="7"/>
                  </a:cxn>
                  <a:cxn ang="0">
                    <a:pos x="14" y="7"/>
                  </a:cxn>
                  <a:cxn ang="0">
                    <a:pos x="19" y="4"/>
                  </a:cxn>
                  <a:cxn ang="0">
                    <a:pos x="19" y="0"/>
                  </a:cxn>
                  <a:cxn ang="0">
                    <a:pos x="14" y="2"/>
                  </a:cxn>
                </a:cxnLst>
                <a:rect l="0" t="0" r="r" b="b"/>
                <a:pathLst>
                  <a:path w="19" h="9">
                    <a:moveTo>
                      <a:pt x="14" y="2"/>
                    </a:moveTo>
                    <a:lnTo>
                      <a:pt x="4" y="2"/>
                    </a:lnTo>
                    <a:lnTo>
                      <a:pt x="0" y="4"/>
                    </a:lnTo>
                    <a:lnTo>
                      <a:pt x="0" y="9"/>
                    </a:lnTo>
                    <a:lnTo>
                      <a:pt x="4" y="9"/>
                    </a:lnTo>
                    <a:lnTo>
                      <a:pt x="7" y="7"/>
                    </a:lnTo>
                    <a:lnTo>
                      <a:pt x="14" y="7"/>
                    </a:lnTo>
                    <a:lnTo>
                      <a:pt x="19" y="4"/>
                    </a:lnTo>
                    <a:lnTo>
                      <a:pt x="19" y="0"/>
                    </a:lnTo>
                    <a:lnTo>
                      <a:pt x="14"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4" name="Freeform 6490"/>
              <p:cNvSpPr>
                <a:spLocks/>
              </p:cNvSpPr>
              <p:nvPr/>
            </p:nvSpPr>
            <p:spPr bwMode="auto">
              <a:xfrm>
                <a:off x="10502" y="8935"/>
                <a:ext cx="17" cy="9"/>
              </a:xfrm>
              <a:custGeom>
                <a:avLst/>
                <a:gdLst/>
                <a:ahLst/>
                <a:cxnLst>
                  <a:cxn ang="0">
                    <a:pos x="12" y="2"/>
                  </a:cxn>
                  <a:cxn ang="0">
                    <a:pos x="2" y="2"/>
                  </a:cxn>
                  <a:cxn ang="0">
                    <a:pos x="0" y="4"/>
                  </a:cxn>
                  <a:cxn ang="0">
                    <a:pos x="0" y="9"/>
                  </a:cxn>
                  <a:cxn ang="0">
                    <a:pos x="4" y="9"/>
                  </a:cxn>
                  <a:cxn ang="0">
                    <a:pos x="4" y="7"/>
                  </a:cxn>
                  <a:cxn ang="0">
                    <a:pos x="12" y="7"/>
                  </a:cxn>
                  <a:cxn ang="0">
                    <a:pos x="16" y="4"/>
                  </a:cxn>
                  <a:cxn ang="0">
                    <a:pos x="16" y="0"/>
                  </a:cxn>
                  <a:cxn ang="0">
                    <a:pos x="12" y="2"/>
                  </a:cxn>
                </a:cxnLst>
                <a:rect l="0" t="0" r="r" b="b"/>
                <a:pathLst>
                  <a:path w="17" h="9">
                    <a:moveTo>
                      <a:pt x="12" y="2"/>
                    </a:moveTo>
                    <a:lnTo>
                      <a:pt x="2" y="2"/>
                    </a:lnTo>
                    <a:lnTo>
                      <a:pt x="0" y="4"/>
                    </a:lnTo>
                    <a:lnTo>
                      <a:pt x="0" y="9"/>
                    </a:lnTo>
                    <a:lnTo>
                      <a:pt x="4" y="9"/>
                    </a:lnTo>
                    <a:lnTo>
                      <a:pt x="4" y="7"/>
                    </a:lnTo>
                    <a:lnTo>
                      <a:pt x="12" y="7"/>
                    </a:lnTo>
                    <a:lnTo>
                      <a:pt x="16" y="4"/>
                    </a:lnTo>
                    <a:lnTo>
                      <a:pt x="16" y="0"/>
                    </a:lnTo>
                    <a:lnTo>
                      <a:pt x="12" y="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5" name="Freeform 6491"/>
              <p:cNvSpPr>
                <a:spLocks/>
              </p:cNvSpPr>
              <p:nvPr/>
            </p:nvSpPr>
            <p:spPr bwMode="auto">
              <a:xfrm>
                <a:off x="10502" y="8935"/>
                <a:ext cx="17" cy="9"/>
              </a:xfrm>
              <a:custGeom>
                <a:avLst/>
                <a:gdLst/>
                <a:ahLst/>
                <a:cxnLst>
                  <a:cxn ang="0">
                    <a:pos x="12" y="2"/>
                  </a:cxn>
                  <a:cxn ang="0">
                    <a:pos x="2" y="2"/>
                  </a:cxn>
                  <a:cxn ang="0">
                    <a:pos x="0" y="4"/>
                  </a:cxn>
                  <a:cxn ang="0">
                    <a:pos x="0" y="9"/>
                  </a:cxn>
                  <a:cxn ang="0">
                    <a:pos x="4" y="7"/>
                  </a:cxn>
                  <a:cxn ang="0">
                    <a:pos x="12" y="7"/>
                  </a:cxn>
                  <a:cxn ang="0">
                    <a:pos x="16" y="4"/>
                  </a:cxn>
                  <a:cxn ang="0">
                    <a:pos x="16" y="0"/>
                  </a:cxn>
                  <a:cxn ang="0">
                    <a:pos x="12" y="2"/>
                  </a:cxn>
                </a:cxnLst>
                <a:rect l="0" t="0" r="r" b="b"/>
                <a:pathLst>
                  <a:path w="17" h="9">
                    <a:moveTo>
                      <a:pt x="12" y="2"/>
                    </a:moveTo>
                    <a:lnTo>
                      <a:pt x="2" y="2"/>
                    </a:lnTo>
                    <a:lnTo>
                      <a:pt x="0" y="4"/>
                    </a:lnTo>
                    <a:lnTo>
                      <a:pt x="0" y="9"/>
                    </a:lnTo>
                    <a:lnTo>
                      <a:pt x="4" y="7"/>
                    </a:lnTo>
                    <a:lnTo>
                      <a:pt x="12" y="7"/>
                    </a:lnTo>
                    <a:lnTo>
                      <a:pt x="16" y="4"/>
                    </a:lnTo>
                    <a:lnTo>
                      <a:pt x="16" y="0"/>
                    </a:lnTo>
                    <a:lnTo>
                      <a:pt x="12"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6" name="Freeform 6492"/>
              <p:cNvSpPr>
                <a:spLocks/>
              </p:cNvSpPr>
              <p:nvPr/>
            </p:nvSpPr>
            <p:spPr bwMode="auto">
              <a:xfrm>
                <a:off x="10504" y="8935"/>
                <a:ext cx="15" cy="9"/>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9">
                    <a:moveTo>
                      <a:pt x="12" y="2"/>
                    </a:moveTo>
                    <a:lnTo>
                      <a:pt x="0" y="2"/>
                    </a:lnTo>
                    <a:lnTo>
                      <a:pt x="0" y="9"/>
                    </a:lnTo>
                    <a:lnTo>
                      <a:pt x="2" y="7"/>
                    </a:lnTo>
                    <a:lnTo>
                      <a:pt x="12" y="7"/>
                    </a:lnTo>
                    <a:lnTo>
                      <a:pt x="14" y="4"/>
                    </a:lnTo>
                    <a:lnTo>
                      <a:pt x="14" y="0"/>
                    </a:lnTo>
                    <a:lnTo>
                      <a:pt x="12"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7" name="Freeform 6493"/>
              <p:cNvSpPr>
                <a:spLocks/>
              </p:cNvSpPr>
              <p:nvPr/>
            </p:nvSpPr>
            <p:spPr bwMode="auto">
              <a:xfrm>
                <a:off x="10504" y="8935"/>
                <a:ext cx="15" cy="9"/>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9">
                    <a:moveTo>
                      <a:pt x="12" y="2"/>
                    </a:moveTo>
                    <a:lnTo>
                      <a:pt x="0" y="2"/>
                    </a:lnTo>
                    <a:lnTo>
                      <a:pt x="0" y="9"/>
                    </a:lnTo>
                    <a:lnTo>
                      <a:pt x="2" y="7"/>
                    </a:lnTo>
                    <a:lnTo>
                      <a:pt x="12" y="7"/>
                    </a:lnTo>
                    <a:lnTo>
                      <a:pt x="14" y="4"/>
                    </a:lnTo>
                    <a:lnTo>
                      <a:pt x="14" y="0"/>
                    </a:lnTo>
                    <a:lnTo>
                      <a:pt x="12"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8" name="Freeform 6494"/>
              <p:cNvSpPr>
                <a:spLocks/>
              </p:cNvSpPr>
              <p:nvPr/>
            </p:nvSpPr>
            <p:spPr bwMode="auto">
              <a:xfrm>
                <a:off x="10507" y="8935"/>
                <a:ext cx="12" cy="7"/>
              </a:xfrm>
              <a:custGeom>
                <a:avLst/>
                <a:gdLst/>
                <a:ahLst/>
                <a:cxnLst>
                  <a:cxn ang="0">
                    <a:pos x="9" y="2"/>
                  </a:cxn>
                  <a:cxn ang="0">
                    <a:pos x="0" y="2"/>
                  </a:cxn>
                  <a:cxn ang="0">
                    <a:pos x="0" y="7"/>
                  </a:cxn>
                  <a:cxn ang="0">
                    <a:pos x="9" y="7"/>
                  </a:cxn>
                  <a:cxn ang="0">
                    <a:pos x="12" y="4"/>
                  </a:cxn>
                  <a:cxn ang="0">
                    <a:pos x="12" y="0"/>
                  </a:cxn>
                  <a:cxn ang="0">
                    <a:pos x="9" y="2"/>
                  </a:cxn>
                </a:cxnLst>
                <a:rect l="0" t="0" r="r" b="b"/>
                <a:pathLst>
                  <a:path w="12" h="7">
                    <a:moveTo>
                      <a:pt x="9" y="2"/>
                    </a:moveTo>
                    <a:lnTo>
                      <a:pt x="0" y="2"/>
                    </a:lnTo>
                    <a:lnTo>
                      <a:pt x="0" y="7"/>
                    </a:lnTo>
                    <a:lnTo>
                      <a:pt x="9" y="7"/>
                    </a:lnTo>
                    <a:lnTo>
                      <a:pt x="12" y="4"/>
                    </a:lnTo>
                    <a:lnTo>
                      <a:pt x="12" y="0"/>
                    </a:lnTo>
                    <a:lnTo>
                      <a:pt x="9" y="2"/>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9" name="Freeform 6495"/>
              <p:cNvSpPr>
                <a:spLocks/>
              </p:cNvSpPr>
              <p:nvPr/>
            </p:nvSpPr>
            <p:spPr bwMode="auto">
              <a:xfrm>
                <a:off x="10507" y="8935"/>
                <a:ext cx="12" cy="7"/>
              </a:xfrm>
              <a:custGeom>
                <a:avLst/>
                <a:gdLst/>
                <a:ahLst/>
                <a:cxnLst>
                  <a:cxn ang="0">
                    <a:pos x="9" y="2"/>
                  </a:cxn>
                  <a:cxn ang="0">
                    <a:pos x="0" y="2"/>
                  </a:cxn>
                  <a:cxn ang="0">
                    <a:pos x="0" y="7"/>
                  </a:cxn>
                  <a:cxn ang="0">
                    <a:pos x="9" y="7"/>
                  </a:cxn>
                  <a:cxn ang="0">
                    <a:pos x="12" y="4"/>
                  </a:cxn>
                  <a:cxn ang="0">
                    <a:pos x="12" y="0"/>
                  </a:cxn>
                  <a:cxn ang="0">
                    <a:pos x="9" y="2"/>
                  </a:cxn>
                </a:cxnLst>
                <a:rect l="0" t="0" r="r" b="b"/>
                <a:pathLst>
                  <a:path w="12" h="7">
                    <a:moveTo>
                      <a:pt x="9" y="2"/>
                    </a:moveTo>
                    <a:lnTo>
                      <a:pt x="0" y="2"/>
                    </a:lnTo>
                    <a:lnTo>
                      <a:pt x="0" y="7"/>
                    </a:lnTo>
                    <a:lnTo>
                      <a:pt x="9" y="7"/>
                    </a:lnTo>
                    <a:lnTo>
                      <a:pt x="12" y="4"/>
                    </a:lnTo>
                    <a:lnTo>
                      <a:pt x="12" y="0"/>
                    </a:lnTo>
                    <a:lnTo>
                      <a:pt x="9"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0" name="Freeform 6496"/>
              <p:cNvSpPr>
                <a:spLocks/>
              </p:cNvSpPr>
              <p:nvPr/>
            </p:nvSpPr>
            <p:spPr bwMode="auto">
              <a:xfrm>
                <a:off x="10507" y="8935"/>
                <a:ext cx="12" cy="7"/>
              </a:xfrm>
              <a:custGeom>
                <a:avLst/>
                <a:gdLst/>
                <a:ahLst/>
                <a:cxnLst>
                  <a:cxn ang="0">
                    <a:pos x="9" y="7"/>
                  </a:cxn>
                  <a:cxn ang="0">
                    <a:pos x="12" y="4"/>
                  </a:cxn>
                  <a:cxn ang="0">
                    <a:pos x="12" y="0"/>
                  </a:cxn>
                  <a:cxn ang="0">
                    <a:pos x="7" y="2"/>
                  </a:cxn>
                  <a:cxn ang="0">
                    <a:pos x="0" y="2"/>
                  </a:cxn>
                  <a:cxn ang="0">
                    <a:pos x="0" y="7"/>
                  </a:cxn>
                  <a:cxn ang="0">
                    <a:pos x="9" y="7"/>
                  </a:cxn>
                </a:cxnLst>
                <a:rect l="0" t="0" r="r" b="b"/>
                <a:pathLst>
                  <a:path w="12" h="7">
                    <a:moveTo>
                      <a:pt x="9" y="7"/>
                    </a:moveTo>
                    <a:lnTo>
                      <a:pt x="12" y="4"/>
                    </a:lnTo>
                    <a:lnTo>
                      <a:pt x="12" y="0"/>
                    </a:lnTo>
                    <a:lnTo>
                      <a:pt x="7" y="2"/>
                    </a:lnTo>
                    <a:lnTo>
                      <a:pt x="0" y="2"/>
                    </a:lnTo>
                    <a:lnTo>
                      <a:pt x="0" y="7"/>
                    </a:lnTo>
                    <a:lnTo>
                      <a:pt x="9"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1" name="Freeform 6497"/>
              <p:cNvSpPr>
                <a:spLocks/>
              </p:cNvSpPr>
              <p:nvPr/>
            </p:nvSpPr>
            <p:spPr bwMode="auto">
              <a:xfrm>
                <a:off x="10509" y="8935"/>
                <a:ext cx="10" cy="7"/>
              </a:xfrm>
              <a:custGeom>
                <a:avLst/>
                <a:gdLst/>
                <a:ahLst/>
                <a:cxnLst>
                  <a:cxn ang="0">
                    <a:pos x="7" y="2"/>
                  </a:cxn>
                  <a:cxn ang="0">
                    <a:pos x="0" y="2"/>
                  </a:cxn>
                  <a:cxn ang="0">
                    <a:pos x="0" y="7"/>
                  </a:cxn>
                  <a:cxn ang="0">
                    <a:pos x="7" y="7"/>
                  </a:cxn>
                  <a:cxn ang="0">
                    <a:pos x="9" y="4"/>
                  </a:cxn>
                  <a:cxn ang="0">
                    <a:pos x="9" y="0"/>
                  </a:cxn>
                  <a:cxn ang="0">
                    <a:pos x="7" y="2"/>
                  </a:cxn>
                </a:cxnLst>
                <a:rect l="0" t="0" r="r" b="b"/>
                <a:pathLst>
                  <a:path w="10" h="7">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2" name="Freeform 6498"/>
              <p:cNvSpPr>
                <a:spLocks/>
              </p:cNvSpPr>
              <p:nvPr/>
            </p:nvSpPr>
            <p:spPr bwMode="auto">
              <a:xfrm>
                <a:off x="10509" y="8935"/>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3" name="Freeform 6499"/>
              <p:cNvSpPr>
                <a:spLocks/>
              </p:cNvSpPr>
              <p:nvPr/>
            </p:nvSpPr>
            <p:spPr bwMode="auto">
              <a:xfrm>
                <a:off x="10500" y="8868"/>
                <a:ext cx="14" cy="4"/>
              </a:xfrm>
              <a:custGeom>
                <a:avLst/>
                <a:gdLst/>
                <a:ahLst/>
                <a:cxnLst>
                  <a:cxn ang="0">
                    <a:pos x="0" y="0"/>
                  </a:cxn>
                  <a:cxn ang="0">
                    <a:pos x="0" y="4"/>
                  </a:cxn>
                  <a:cxn ang="0">
                    <a:pos x="14" y="4"/>
                  </a:cxn>
                  <a:cxn ang="0">
                    <a:pos x="12" y="0"/>
                  </a:cxn>
                  <a:cxn ang="0">
                    <a:pos x="0" y="0"/>
                  </a:cxn>
                </a:cxnLst>
                <a:rect l="0" t="0" r="r" b="b"/>
                <a:pathLst>
                  <a:path w="14" h="4">
                    <a:moveTo>
                      <a:pt x="0" y="0"/>
                    </a:moveTo>
                    <a:lnTo>
                      <a:pt x="0" y="4"/>
                    </a:lnTo>
                    <a:lnTo>
                      <a:pt x="14" y="4"/>
                    </a:lnTo>
                    <a:lnTo>
                      <a:pt x="12"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4" name="Freeform 6500"/>
              <p:cNvSpPr>
                <a:spLocks/>
              </p:cNvSpPr>
              <p:nvPr/>
            </p:nvSpPr>
            <p:spPr bwMode="auto">
              <a:xfrm>
                <a:off x="10500" y="8868"/>
                <a:ext cx="14" cy="4"/>
              </a:xfrm>
              <a:custGeom>
                <a:avLst/>
                <a:gdLst/>
                <a:ahLst/>
                <a:cxnLst>
                  <a:cxn ang="0">
                    <a:pos x="0" y="0"/>
                  </a:cxn>
                  <a:cxn ang="0">
                    <a:pos x="0" y="4"/>
                  </a:cxn>
                  <a:cxn ang="0">
                    <a:pos x="14" y="4"/>
                  </a:cxn>
                  <a:cxn ang="0">
                    <a:pos x="12" y="0"/>
                  </a:cxn>
                  <a:cxn ang="0">
                    <a:pos x="0" y="0"/>
                  </a:cxn>
                </a:cxnLst>
                <a:rect l="0" t="0" r="r" b="b"/>
                <a:pathLst>
                  <a:path w="14" h="4">
                    <a:moveTo>
                      <a:pt x="0" y="0"/>
                    </a:moveTo>
                    <a:lnTo>
                      <a:pt x="0" y="4"/>
                    </a:lnTo>
                    <a:lnTo>
                      <a:pt x="14" y="4"/>
                    </a:lnTo>
                    <a:lnTo>
                      <a:pt x="12"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5" name="Freeform 6501"/>
              <p:cNvSpPr>
                <a:spLocks/>
              </p:cNvSpPr>
              <p:nvPr/>
            </p:nvSpPr>
            <p:spPr bwMode="auto">
              <a:xfrm>
                <a:off x="10500" y="8868"/>
                <a:ext cx="14" cy="4"/>
              </a:xfrm>
              <a:custGeom>
                <a:avLst/>
                <a:gdLst/>
                <a:ahLst/>
                <a:cxnLst>
                  <a:cxn ang="0">
                    <a:pos x="0" y="0"/>
                  </a:cxn>
                  <a:cxn ang="0">
                    <a:pos x="0" y="4"/>
                  </a:cxn>
                  <a:cxn ang="0">
                    <a:pos x="14" y="4"/>
                  </a:cxn>
                  <a:cxn ang="0">
                    <a:pos x="12" y="0"/>
                  </a:cxn>
                  <a:cxn ang="0">
                    <a:pos x="0" y="0"/>
                  </a:cxn>
                </a:cxnLst>
                <a:rect l="0" t="0" r="r" b="b"/>
                <a:pathLst>
                  <a:path w="14" h="4">
                    <a:moveTo>
                      <a:pt x="0" y="0"/>
                    </a:moveTo>
                    <a:lnTo>
                      <a:pt x="0" y="4"/>
                    </a:lnTo>
                    <a:lnTo>
                      <a:pt x="14" y="4"/>
                    </a:lnTo>
                    <a:lnTo>
                      <a:pt x="12"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6" name="Freeform 6502"/>
              <p:cNvSpPr>
                <a:spLocks/>
              </p:cNvSpPr>
              <p:nvPr/>
            </p:nvSpPr>
            <p:spPr bwMode="auto">
              <a:xfrm>
                <a:off x="10502" y="886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7" name="Freeform 6503"/>
              <p:cNvSpPr>
                <a:spLocks/>
              </p:cNvSpPr>
              <p:nvPr/>
            </p:nvSpPr>
            <p:spPr bwMode="auto">
              <a:xfrm>
                <a:off x="10502" y="886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8" name="Freeform 6504"/>
              <p:cNvSpPr>
                <a:spLocks/>
              </p:cNvSpPr>
              <p:nvPr/>
            </p:nvSpPr>
            <p:spPr bwMode="auto">
              <a:xfrm>
                <a:off x="10502" y="886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9" name="Freeform 6505"/>
              <p:cNvSpPr>
                <a:spLocks/>
              </p:cNvSpPr>
              <p:nvPr/>
            </p:nvSpPr>
            <p:spPr bwMode="auto">
              <a:xfrm>
                <a:off x="10504" y="886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0" name="Freeform 6506"/>
              <p:cNvSpPr>
                <a:spLocks/>
              </p:cNvSpPr>
              <p:nvPr/>
            </p:nvSpPr>
            <p:spPr bwMode="auto">
              <a:xfrm>
                <a:off x="10504" y="886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1" name="Freeform 6507"/>
              <p:cNvSpPr>
                <a:spLocks/>
              </p:cNvSpPr>
              <p:nvPr/>
            </p:nvSpPr>
            <p:spPr bwMode="auto">
              <a:xfrm>
                <a:off x="10504" y="886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2" name="Freeform 6508"/>
              <p:cNvSpPr>
                <a:spLocks/>
              </p:cNvSpPr>
              <p:nvPr/>
            </p:nvSpPr>
            <p:spPr bwMode="auto">
              <a:xfrm>
                <a:off x="10507" y="886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3" name="Freeform 6509"/>
              <p:cNvSpPr>
                <a:spLocks/>
              </p:cNvSpPr>
              <p:nvPr/>
            </p:nvSpPr>
            <p:spPr bwMode="auto">
              <a:xfrm>
                <a:off x="10507" y="886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4" name="Freeform 6510"/>
              <p:cNvSpPr>
                <a:spLocks/>
              </p:cNvSpPr>
              <p:nvPr/>
            </p:nvSpPr>
            <p:spPr bwMode="auto">
              <a:xfrm>
                <a:off x="10507" y="886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5" name="Freeform 6511"/>
              <p:cNvSpPr>
                <a:spLocks/>
              </p:cNvSpPr>
              <p:nvPr/>
            </p:nvSpPr>
            <p:spPr bwMode="auto">
              <a:xfrm>
                <a:off x="10509" y="8875"/>
                <a:ext cx="10"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10" h="57">
                    <a:moveTo>
                      <a:pt x="4" y="0"/>
                    </a:moveTo>
                    <a:lnTo>
                      <a:pt x="0" y="0"/>
                    </a:lnTo>
                    <a:lnTo>
                      <a:pt x="4" y="28"/>
                    </a:lnTo>
                    <a:lnTo>
                      <a:pt x="4" y="57"/>
                    </a:lnTo>
                    <a:lnTo>
                      <a:pt x="9" y="57"/>
                    </a:lnTo>
                    <a:lnTo>
                      <a:pt x="9" y="43"/>
                    </a:lnTo>
                    <a:lnTo>
                      <a:pt x="7" y="28"/>
                    </a:lnTo>
                    <a:lnTo>
                      <a:pt x="7" y="14"/>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6" name="Freeform 6512"/>
              <p:cNvSpPr>
                <a:spLocks/>
              </p:cNvSpPr>
              <p:nvPr/>
            </p:nvSpPr>
            <p:spPr bwMode="auto">
              <a:xfrm>
                <a:off x="10507" y="8875"/>
                <a:ext cx="12" cy="57"/>
              </a:xfrm>
              <a:custGeom>
                <a:avLst/>
                <a:gdLst/>
                <a:ahLst/>
                <a:cxnLst>
                  <a:cxn ang="0">
                    <a:pos x="7" y="43"/>
                  </a:cxn>
                  <a:cxn ang="0">
                    <a:pos x="7" y="57"/>
                  </a:cxn>
                  <a:cxn ang="0">
                    <a:pos x="12" y="57"/>
                  </a:cxn>
                  <a:cxn ang="0">
                    <a:pos x="9" y="43"/>
                  </a:cxn>
                  <a:cxn ang="0">
                    <a:pos x="9" y="28"/>
                  </a:cxn>
                  <a:cxn ang="0">
                    <a:pos x="7" y="14"/>
                  </a:cxn>
                  <a:cxn ang="0">
                    <a:pos x="7" y="0"/>
                  </a:cxn>
                  <a:cxn ang="0">
                    <a:pos x="0" y="0"/>
                  </a:cxn>
                  <a:cxn ang="0">
                    <a:pos x="4" y="14"/>
                  </a:cxn>
                  <a:cxn ang="0">
                    <a:pos x="4" y="28"/>
                  </a:cxn>
                  <a:cxn ang="0">
                    <a:pos x="7" y="43"/>
                  </a:cxn>
                </a:cxnLst>
                <a:rect l="0" t="0" r="r" b="b"/>
                <a:pathLst>
                  <a:path w="12" h="57">
                    <a:moveTo>
                      <a:pt x="7" y="43"/>
                    </a:moveTo>
                    <a:lnTo>
                      <a:pt x="7" y="57"/>
                    </a:lnTo>
                    <a:lnTo>
                      <a:pt x="12" y="57"/>
                    </a:lnTo>
                    <a:lnTo>
                      <a:pt x="9" y="43"/>
                    </a:lnTo>
                    <a:lnTo>
                      <a:pt x="9" y="28"/>
                    </a:lnTo>
                    <a:lnTo>
                      <a:pt x="7" y="14"/>
                    </a:lnTo>
                    <a:lnTo>
                      <a:pt x="7" y="0"/>
                    </a:lnTo>
                    <a:lnTo>
                      <a:pt x="0" y="0"/>
                    </a:lnTo>
                    <a:lnTo>
                      <a:pt x="4" y="14"/>
                    </a:lnTo>
                    <a:lnTo>
                      <a:pt x="4" y="28"/>
                    </a:lnTo>
                    <a:lnTo>
                      <a:pt x="7" y="43"/>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7" name="Freeform 6513"/>
              <p:cNvSpPr>
                <a:spLocks/>
              </p:cNvSpPr>
              <p:nvPr/>
            </p:nvSpPr>
            <p:spPr bwMode="auto">
              <a:xfrm>
                <a:off x="10507" y="8875"/>
                <a:ext cx="9" cy="57"/>
              </a:xfrm>
              <a:custGeom>
                <a:avLst/>
                <a:gdLst/>
                <a:ahLst/>
                <a:cxnLst>
                  <a:cxn ang="0">
                    <a:pos x="9" y="57"/>
                  </a:cxn>
                  <a:cxn ang="0">
                    <a:pos x="9" y="28"/>
                  </a:cxn>
                  <a:cxn ang="0">
                    <a:pos x="4" y="0"/>
                  </a:cxn>
                  <a:cxn ang="0">
                    <a:pos x="0" y="0"/>
                  </a:cxn>
                  <a:cxn ang="0">
                    <a:pos x="2" y="7"/>
                  </a:cxn>
                  <a:cxn ang="0">
                    <a:pos x="2" y="14"/>
                  </a:cxn>
                  <a:cxn ang="0">
                    <a:pos x="4" y="21"/>
                  </a:cxn>
                  <a:cxn ang="0">
                    <a:pos x="4" y="43"/>
                  </a:cxn>
                  <a:cxn ang="0">
                    <a:pos x="7" y="50"/>
                  </a:cxn>
                  <a:cxn ang="0">
                    <a:pos x="7" y="57"/>
                  </a:cxn>
                  <a:cxn ang="0">
                    <a:pos x="9" y="57"/>
                  </a:cxn>
                </a:cxnLst>
                <a:rect l="0" t="0" r="r" b="b"/>
                <a:pathLst>
                  <a:path w="9" h="57">
                    <a:moveTo>
                      <a:pt x="9" y="57"/>
                    </a:moveTo>
                    <a:lnTo>
                      <a:pt x="9" y="28"/>
                    </a:lnTo>
                    <a:lnTo>
                      <a:pt x="4" y="0"/>
                    </a:lnTo>
                    <a:lnTo>
                      <a:pt x="0" y="0"/>
                    </a:lnTo>
                    <a:lnTo>
                      <a:pt x="2" y="7"/>
                    </a:lnTo>
                    <a:lnTo>
                      <a:pt x="2" y="14"/>
                    </a:lnTo>
                    <a:lnTo>
                      <a:pt x="4" y="21"/>
                    </a:lnTo>
                    <a:lnTo>
                      <a:pt x="4" y="43"/>
                    </a:lnTo>
                    <a:lnTo>
                      <a:pt x="7" y="50"/>
                    </a:lnTo>
                    <a:lnTo>
                      <a:pt x="7" y="57"/>
                    </a:lnTo>
                    <a:lnTo>
                      <a:pt x="9"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8" name="Freeform 6514"/>
              <p:cNvSpPr>
                <a:spLocks/>
              </p:cNvSpPr>
              <p:nvPr/>
            </p:nvSpPr>
            <p:spPr bwMode="auto">
              <a:xfrm>
                <a:off x="10507" y="8875"/>
                <a:ext cx="9"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7">
                    <a:moveTo>
                      <a:pt x="4" y="0"/>
                    </a:moveTo>
                    <a:lnTo>
                      <a:pt x="0" y="0"/>
                    </a:lnTo>
                    <a:lnTo>
                      <a:pt x="4" y="28"/>
                    </a:lnTo>
                    <a:lnTo>
                      <a:pt x="4" y="57"/>
                    </a:lnTo>
                    <a:lnTo>
                      <a:pt x="9" y="57"/>
                    </a:lnTo>
                    <a:lnTo>
                      <a:pt x="9" y="43"/>
                    </a:lnTo>
                    <a:lnTo>
                      <a:pt x="7" y="28"/>
                    </a:lnTo>
                    <a:lnTo>
                      <a:pt x="7" y="14"/>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9" name="Freeform 6515"/>
              <p:cNvSpPr>
                <a:spLocks/>
              </p:cNvSpPr>
              <p:nvPr/>
            </p:nvSpPr>
            <p:spPr bwMode="auto">
              <a:xfrm>
                <a:off x="10504" y="8875"/>
                <a:ext cx="12" cy="57"/>
              </a:xfrm>
              <a:custGeom>
                <a:avLst/>
                <a:gdLst/>
                <a:ahLst/>
                <a:cxnLst>
                  <a:cxn ang="0">
                    <a:pos x="7" y="43"/>
                  </a:cxn>
                  <a:cxn ang="0">
                    <a:pos x="7" y="57"/>
                  </a:cxn>
                  <a:cxn ang="0">
                    <a:pos x="12" y="57"/>
                  </a:cxn>
                  <a:cxn ang="0">
                    <a:pos x="9" y="43"/>
                  </a:cxn>
                  <a:cxn ang="0">
                    <a:pos x="9" y="28"/>
                  </a:cxn>
                  <a:cxn ang="0">
                    <a:pos x="4" y="0"/>
                  </a:cxn>
                  <a:cxn ang="0">
                    <a:pos x="0" y="0"/>
                  </a:cxn>
                  <a:cxn ang="0">
                    <a:pos x="7" y="43"/>
                  </a:cxn>
                </a:cxnLst>
                <a:rect l="0" t="0" r="r" b="b"/>
                <a:pathLst>
                  <a:path w="12" h="57">
                    <a:moveTo>
                      <a:pt x="7" y="43"/>
                    </a:moveTo>
                    <a:lnTo>
                      <a:pt x="7" y="57"/>
                    </a:lnTo>
                    <a:lnTo>
                      <a:pt x="12" y="57"/>
                    </a:lnTo>
                    <a:lnTo>
                      <a:pt x="9" y="43"/>
                    </a:lnTo>
                    <a:lnTo>
                      <a:pt x="9" y="28"/>
                    </a:lnTo>
                    <a:lnTo>
                      <a:pt x="4" y="0"/>
                    </a:lnTo>
                    <a:lnTo>
                      <a:pt x="0" y="0"/>
                    </a:lnTo>
                    <a:lnTo>
                      <a:pt x="7" y="43"/>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0" name="Freeform 6516"/>
              <p:cNvSpPr>
                <a:spLocks/>
              </p:cNvSpPr>
              <p:nvPr/>
            </p:nvSpPr>
            <p:spPr bwMode="auto">
              <a:xfrm>
                <a:off x="10504" y="887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1" name="Freeform 6517"/>
              <p:cNvSpPr>
                <a:spLocks/>
              </p:cNvSpPr>
              <p:nvPr/>
            </p:nvSpPr>
            <p:spPr bwMode="auto">
              <a:xfrm>
                <a:off x="10504" y="8875"/>
                <a:ext cx="10"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2" name="Freeform 6518"/>
              <p:cNvSpPr>
                <a:spLocks/>
              </p:cNvSpPr>
              <p:nvPr/>
            </p:nvSpPr>
            <p:spPr bwMode="auto">
              <a:xfrm>
                <a:off x="10502" y="8875"/>
                <a:ext cx="12" cy="57"/>
              </a:xfrm>
              <a:custGeom>
                <a:avLst/>
                <a:gdLst/>
                <a:ahLst/>
                <a:cxnLst>
                  <a:cxn ang="0">
                    <a:pos x="9" y="43"/>
                  </a:cxn>
                  <a:cxn ang="0">
                    <a:pos x="9" y="28"/>
                  </a:cxn>
                  <a:cxn ang="0">
                    <a:pos x="4" y="0"/>
                  </a:cxn>
                  <a:cxn ang="0">
                    <a:pos x="0" y="0"/>
                  </a:cxn>
                  <a:cxn ang="0">
                    <a:pos x="4" y="28"/>
                  </a:cxn>
                  <a:cxn ang="0">
                    <a:pos x="4" y="43"/>
                  </a:cxn>
                  <a:cxn ang="0">
                    <a:pos x="7" y="57"/>
                  </a:cxn>
                  <a:cxn ang="0">
                    <a:pos x="12" y="57"/>
                  </a:cxn>
                  <a:cxn ang="0">
                    <a:pos x="9" y="43"/>
                  </a:cxn>
                </a:cxnLst>
                <a:rect l="0" t="0" r="r" b="b"/>
                <a:pathLst>
                  <a:path w="12" h="57">
                    <a:moveTo>
                      <a:pt x="9" y="43"/>
                    </a:moveTo>
                    <a:lnTo>
                      <a:pt x="9" y="28"/>
                    </a:lnTo>
                    <a:lnTo>
                      <a:pt x="4" y="0"/>
                    </a:lnTo>
                    <a:lnTo>
                      <a:pt x="0" y="0"/>
                    </a:lnTo>
                    <a:lnTo>
                      <a:pt x="4" y="28"/>
                    </a:lnTo>
                    <a:lnTo>
                      <a:pt x="4" y="43"/>
                    </a:lnTo>
                    <a:lnTo>
                      <a:pt x="7" y="57"/>
                    </a:lnTo>
                    <a:lnTo>
                      <a:pt x="12" y="57"/>
                    </a:lnTo>
                    <a:lnTo>
                      <a:pt x="9" y="43"/>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3" name="Freeform 6519"/>
              <p:cNvSpPr>
                <a:spLocks/>
              </p:cNvSpPr>
              <p:nvPr/>
            </p:nvSpPr>
            <p:spPr bwMode="auto">
              <a:xfrm>
                <a:off x="10502" y="887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4" name="Freeform 6520"/>
              <p:cNvSpPr>
                <a:spLocks/>
              </p:cNvSpPr>
              <p:nvPr/>
            </p:nvSpPr>
            <p:spPr bwMode="auto">
              <a:xfrm>
                <a:off x="10502" y="8875"/>
                <a:ext cx="10"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5" name="Freeform 6521"/>
              <p:cNvSpPr>
                <a:spLocks/>
              </p:cNvSpPr>
              <p:nvPr/>
            </p:nvSpPr>
            <p:spPr bwMode="auto">
              <a:xfrm>
                <a:off x="10500" y="8875"/>
                <a:ext cx="9" cy="57"/>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9" h="57">
                    <a:moveTo>
                      <a:pt x="9" y="57"/>
                    </a:moveTo>
                    <a:lnTo>
                      <a:pt x="9" y="28"/>
                    </a:lnTo>
                    <a:lnTo>
                      <a:pt x="4" y="0"/>
                    </a:lnTo>
                    <a:lnTo>
                      <a:pt x="0" y="0"/>
                    </a:lnTo>
                    <a:lnTo>
                      <a:pt x="4" y="28"/>
                    </a:lnTo>
                    <a:lnTo>
                      <a:pt x="4" y="43"/>
                    </a:lnTo>
                    <a:lnTo>
                      <a:pt x="7" y="57"/>
                    </a:lnTo>
                    <a:lnTo>
                      <a:pt x="9"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6" name="Freeform 6522"/>
              <p:cNvSpPr>
                <a:spLocks/>
              </p:cNvSpPr>
              <p:nvPr/>
            </p:nvSpPr>
            <p:spPr bwMode="auto">
              <a:xfrm>
                <a:off x="10500" y="8875"/>
                <a:ext cx="9"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7">
                    <a:moveTo>
                      <a:pt x="4" y="0"/>
                    </a:moveTo>
                    <a:lnTo>
                      <a:pt x="0" y="0"/>
                    </a:lnTo>
                    <a:lnTo>
                      <a:pt x="4" y="28"/>
                    </a:lnTo>
                    <a:lnTo>
                      <a:pt x="4" y="57"/>
                    </a:lnTo>
                    <a:lnTo>
                      <a:pt x="9" y="57"/>
                    </a:lnTo>
                    <a:lnTo>
                      <a:pt x="9" y="43"/>
                    </a:lnTo>
                    <a:lnTo>
                      <a:pt x="7" y="28"/>
                    </a:lnTo>
                    <a:lnTo>
                      <a:pt x="7" y="14"/>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7" name="Freeform 6523"/>
              <p:cNvSpPr>
                <a:spLocks/>
              </p:cNvSpPr>
              <p:nvPr/>
            </p:nvSpPr>
            <p:spPr bwMode="auto">
              <a:xfrm>
                <a:off x="9400" y="8836"/>
                <a:ext cx="1037" cy="3"/>
              </a:xfrm>
              <a:custGeom>
                <a:avLst/>
                <a:gdLst/>
                <a:ahLst/>
                <a:cxnLst>
                  <a:cxn ang="0">
                    <a:pos x="0" y="0"/>
                  </a:cxn>
                  <a:cxn ang="0">
                    <a:pos x="1036" y="2"/>
                  </a:cxn>
                </a:cxnLst>
                <a:rect l="0" t="0" r="r" b="b"/>
                <a:pathLst>
                  <a:path w="1037" h="3">
                    <a:moveTo>
                      <a:pt x="0" y="0"/>
                    </a:moveTo>
                    <a:lnTo>
                      <a:pt x="1036" y="2"/>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8" name="Freeform 6524"/>
              <p:cNvSpPr>
                <a:spLocks/>
              </p:cNvSpPr>
              <p:nvPr/>
            </p:nvSpPr>
            <p:spPr bwMode="auto">
              <a:xfrm>
                <a:off x="10312" y="8450"/>
                <a:ext cx="96" cy="24"/>
              </a:xfrm>
              <a:custGeom>
                <a:avLst/>
                <a:gdLst/>
                <a:ahLst/>
                <a:cxnLst>
                  <a:cxn ang="0">
                    <a:pos x="0" y="24"/>
                  </a:cxn>
                  <a:cxn ang="0">
                    <a:pos x="96" y="19"/>
                  </a:cxn>
                  <a:cxn ang="0">
                    <a:pos x="93" y="0"/>
                  </a:cxn>
                  <a:cxn ang="0">
                    <a:pos x="4" y="9"/>
                  </a:cxn>
                  <a:cxn ang="0">
                    <a:pos x="0" y="24"/>
                  </a:cxn>
                </a:cxnLst>
                <a:rect l="0" t="0" r="r" b="b"/>
                <a:pathLst>
                  <a:path w="96" h="24">
                    <a:moveTo>
                      <a:pt x="0" y="24"/>
                    </a:moveTo>
                    <a:lnTo>
                      <a:pt x="96" y="19"/>
                    </a:lnTo>
                    <a:lnTo>
                      <a:pt x="93" y="0"/>
                    </a:lnTo>
                    <a:lnTo>
                      <a:pt x="4" y="9"/>
                    </a:lnTo>
                    <a:lnTo>
                      <a:pt x="0" y="24"/>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9" name="Freeform 6525"/>
              <p:cNvSpPr>
                <a:spLocks/>
              </p:cNvSpPr>
              <p:nvPr/>
            </p:nvSpPr>
            <p:spPr bwMode="auto">
              <a:xfrm>
                <a:off x="10382" y="8296"/>
                <a:ext cx="250" cy="202"/>
              </a:xfrm>
              <a:custGeom>
                <a:avLst/>
                <a:gdLst/>
                <a:ahLst/>
                <a:cxnLst>
                  <a:cxn ang="0">
                    <a:pos x="134" y="199"/>
                  </a:cxn>
                  <a:cxn ang="0">
                    <a:pos x="141" y="199"/>
                  </a:cxn>
                  <a:cxn ang="0">
                    <a:pos x="146" y="196"/>
                  </a:cxn>
                  <a:cxn ang="0">
                    <a:pos x="151" y="194"/>
                  </a:cxn>
                  <a:cxn ang="0">
                    <a:pos x="155" y="194"/>
                  </a:cxn>
                  <a:cxn ang="0">
                    <a:pos x="158" y="192"/>
                  </a:cxn>
                  <a:cxn ang="0">
                    <a:pos x="163" y="192"/>
                  </a:cxn>
                  <a:cxn ang="0">
                    <a:pos x="167" y="189"/>
                  </a:cxn>
                  <a:cxn ang="0">
                    <a:pos x="172" y="187"/>
                  </a:cxn>
                  <a:cxn ang="0">
                    <a:pos x="172" y="182"/>
                  </a:cxn>
                  <a:cxn ang="0">
                    <a:pos x="167" y="180"/>
                  </a:cxn>
                  <a:cxn ang="0">
                    <a:pos x="182" y="160"/>
                  </a:cxn>
                  <a:cxn ang="0">
                    <a:pos x="247" y="151"/>
                  </a:cxn>
                  <a:cxn ang="0">
                    <a:pos x="249" y="72"/>
                  </a:cxn>
                  <a:cxn ang="0">
                    <a:pos x="206" y="33"/>
                  </a:cxn>
                  <a:cxn ang="0">
                    <a:pos x="136" y="2"/>
                  </a:cxn>
                  <a:cxn ang="0">
                    <a:pos x="96" y="0"/>
                  </a:cxn>
                  <a:cxn ang="0">
                    <a:pos x="95" y="0"/>
                  </a:cxn>
                  <a:cxn ang="0">
                    <a:pos x="88" y="4"/>
                  </a:cxn>
                  <a:cxn ang="0">
                    <a:pos x="81" y="14"/>
                  </a:cxn>
                  <a:cxn ang="0">
                    <a:pos x="76" y="21"/>
                  </a:cxn>
                  <a:cxn ang="0">
                    <a:pos x="69" y="31"/>
                  </a:cxn>
                  <a:cxn ang="0">
                    <a:pos x="64" y="40"/>
                  </a:cxn>
                  <a:cxn ang="0">
                    <a:pos x="57" y="50"/>
                  </a:cxn>
                  <a:cxn ang="0">
                    <a:pos x="52" y="60"/>
                  </a:cxn>
                  <a:cxn ang="0">
                    <a:pos x="47" y="72"/>
                  </a:cxn>
                  <a:cxn ang="0">
                    <a:pos x="33" y="100"/>
                  </a:cxn>
                  <a:cxn ang="0">
                    <a:pos x="26" y="110"/>
                  </a:cxn>
                  <a:cxn ang="0">
                    <a:pos x="16" y="129"/>
                  </a:cxn>
                  <a:cxn ang="0">
                    <a:pos x="7" y="144"/>
                  </a:cxn>
                  <a:cxn ang="0">
                    <a:pos x="0" y="156"/>
                  </a:cxn>
                  <a:cxn ang="0">
                    <a:pos x="2" y="158"/>
                  </a:cxn>
                  <a:cxn ang="0">
                    <a:pos x="7" y="160"/>
                  </a:cxn>
                  <a:cxn ang="0">
                    <a:pos x="12" y="160"/>
                  </a:cxn>
                  <a:cxn ang="0">
                    <a:pos x="14" y="163"/>
                  </a:cxn>
                  <a:cxn ang="0">
                    <a:pos x="21" y="163"/>
                  </a:cxn>
                  <a:cxn ang="0">
                    <a:pos x="24" y="165"/>
                  </a:cxn>
                  <a:cxn ang="0">
                    <a:pos x="35" y="165"/>
                  </a:cxn>
                  <a:cxn ang="0">
                    <a:pos x="43" y="170"/>
                  </a:cxn>
                  <a:cxn ang="0">
                    <a:pos x="45" y="175"/>
                  </a:cxn>
                  <a:cxn ang="0">
                    <a:pos x="33" y="177"/>
                  </a:cxn>
                  <a:cxn ang="0">
                    <a:pos x="19" y="182"/>
                  </a:cxn>
                  <a:cxn ang="0">
                    <a:pos x="12" y="182"/>
                  </a:cxn>
                  <a:cxn ang="0">
                    <a:pos x="14" y="187"/>
                  </a:cxn>
                  <a:cxn ang="0">
                    <a:pos x="19" y="189"/>
                  </a:cxn>
                  <a:cxn ang="0">
                    <a:pos x="69" y="189"/>
                  </a:cxn>
                  <a:cxn ang="0">
                    <a:pos x="112" y="192"/>
                  </a:cxn>
                  <a:cxn ang="0">
                    <a:pos x="129" y="201"/>
                  </a:cxn>
                  <a:cxn ang="0">
                    <a:pos x="134" y="199"/>
                  </a:cxn>
                </a:cxnLst>
                <a:rect l="0" t="0" r="r" b="b"/>
                <a:pathLst>
                  <a:path w="250" h="202">
                    <a:moveTo>
                      <a:pt x="134" y="199"/>
                    </a:moveTo>
                    <a:lnTo>
                      <a:pt x="141" y="199"/>
                    </a:lnTo>
                    <a:lnTo>
                      <a:pt x="146" y="196"/>
                    </a:lnTo>
                    <a:lnTo>
                      <a:pt x="151" y="194"/>
                    </a:lnTo>
                    <a:lnTo>
                      <a:pt x="155" y="194"/>
                    </a:lnTo>
                    <a:lnTo>
                      <a:pt x="158" y="192"/>
                    </a:lnTo>
                    <a:lnTo>
                      <a:pt x="163" y="192"/>
                    </a:lnTo>
                    <a:lnTo>
                      <a:pt x="167" y="189"/>
                    </a:lnTo>
                    <a:lnTo>
                      <a:pt x="172" y="187"/>
                    </a:lnTo>
                    <a:lnTo>
                      <a:pt x="172" y="182"/>
                    </a:lnTo>
                    <a:lnTo>
                      <a:pt x="167" y="180"/>
                    </a:lnTo>
                    <a:lnTo>
                      <a:pt x="182" y="160"/>
                    </a:lnTo>
                    <a:lnTo>
                      <a:pt x="247" y="151"/>
                    </a:lnTo>
                    <a:lnTo>
                      <a:pt x="249" y="72"/>
                    </a:lnTo>
                    <a:lnTo>
                      <a:pt x="206" y="33"/>
                    </a:lnTo>
                    <a:lnTo>
                      <a:pt x="136" y="2"/>
                    </a:lnTo>
                    <a:lnTo>
                      <a:pt x="96" y="0"/>
                    </a:lnTo>
                    <a:lnTo>
                      <a:pt x="95" y="0"/>
                    </a:lnTo>
                    <a:lnTo>
                      <a:pt x="88" y="4"/>
                    </a:lnTo>
                    <a:lnTo>
                      <a:pt x="81" y="14"/>
                    </a:lnTo>
                    <a:lnTo>
                      <a:pt x="76" y="21"/>
                    </a:lnTo>
                    <a:lnTo>
                      <a:pt x="69" y="31"/>
                    </a:lnTo>
                    <a:lnTo>
                      <a:pt x="64" y="40"/>
                    </a:lnTo>
                    <a:lnTo>
                      <a:pt x="57" y="50"/>
                    </a:lnTo>
                    <a:lnTo>
                      <a:pt x="52" y="60"/>
                    </a:lnTo>
                    <a:lnTo>
                      <a:pt x="47" y="72"/>
                    </a:lnTo>
                    <a:lnTo>
                      <a:pt x="33" y="100"/>
                    </a:lnTo>
                    <a:lnTo>
                      <a:pt x="26" y="110"/>
                    </a:lnTo>
                    <a:lnTo>
                      <a:pt x="16" y="129"/>
                    </a:lnTo>
                    <a:lnTo>
                      <a:pt x="7" y="144"/>
                    </a:lnTo>
                    <a:lnTo>
                      <a:pt x="0" y="156"/>
                    </a:lnTo>
                    <a:lnTo>
                      <a:pt x="2" y="158"/>
                    </a:lnTo>
                    <a:lnTo>
                      <a:pt x="7" y="160"/>
                    </a:lnTo>
                    <a:lnTo>
                      <a:pt x="12" y="160"/>
                    </a:lnTo>
                    <a:lnTo>
                      <a:pt x="14" y="163"/>
                    </a:lnTo>
                    <a:lnTo>
                      <a:pt x="21" y="163"/>
                    </a:lnTo>
                    <a:lnTo>
                      <a:pt x="24" y="165"/>
                    </a:lnTo>
                    <a:lnTo>
                      <a:pt x="35" y="165"/>
                    </a:lnTo>
                    <a:lnTo>
                      <a:pt x="43" y="170"/>
                    </a:lnTo>
                    <a:lnTo>
                      <a:pt x="45" y="175"/>
                    </a:lnTo>
                    <a:lnTo>
                      <a:pt x="33" y="177"/>
                    </a:lnTo>
                    <a:lnTo>
                      <a:pt x="19" y="182"/>
                    </a:lnTo>
                    <a:lnTo>
                      <a:pt x="12" y="182"/>
                    </a:lnTo>
                    <a:lnTo>
                      <a:pt x="14" y="187"/>
                    </a:lnTo>
                    <a:lnTo>
                      <a:pt x="19" y="189"/>
                    </a:lnTo>
                    <a:lnTo>
                      <a:pt x="69" y="189"/>
                    </a:lnTo>
                    <a:lnTo>
                      <a:pt x="112" y="192"/>
                    </a:lnTo>
                    <a:lnTo>
                      <a:pt x="129" y="201"/>
                    </a:lnTo>
                    <a:lnTo>
                      <a:pt x="134" y="199"/>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0" name="Freeform 6526"/>
              <p:cNvSpPr>
                <a:spLocks/>
              </p:cNvSpPr>
              <p:nvPr/>
            </p:nvSpPr>
            <p:spPr bwMode="auto">
              <a:xfrm>
                <a:off x="10243" y="8397"/>
                <a:ext cx="45" cy="72"/>
              </a:xfrm>
              <a:custGeom>
                <a:avLst/>
                <a:gdLst/>
                <a:ahLst/>
                <a:cxnLst>
                  <a:cxn ang="0">
                    <a:pos x="7" y="2"/>
                  </a:cxn>
                  <a:cxn ang="0">
                    <a:pos x="7" y="2"/>
                  </a:cxn>
                  <a:cxn ang="0">
                    <a:pos x="2" y="16"/>
                  </a:cxn>
                  <a:cxn ang="0">
                    <a:pos x="0" y="47"/>
                  </a:cxn>
                  <a:cxn ang="0">
                    <a:pos x="0" y="67"/>
                  </a:cxn>
                  <a:cxn ang="0">
                    <a:pos x="26" y="72"/>
                  </a:cxn>
                  <a:cxn ang="0">
                    <a:pos x="45" y="64"/>
                  </a:cxn>
                  <a:cxn ang="0">
                    <a:pos x="45" y="33"/>
                  </a:cxn>
                  <a:cxn ang="0">
                    <a:pos x="43" y="26"/>
                  </a:cxn>
                  <a:cxn ang="0">
                    <a:pos x="43" y="19"/>
                  </a:cxn>
                  <a:cxn ang="0">
                    <a:pos x="40" y="9"/>
                  </a:cxn>
                  <a:cxn ang="0">
                    <a:pos x="38" y="2"/>
                  </a:cxn>
                  <a:cxn ang="0">
                    <a:pos x="21" y="0"/>
                  </a:cxn>
                  <a:cxn ang="0">
                    <a:pos x="7" y="2"/>
                  </a:cxn>
                </a:cxnLst>
                <a:rect l="0" t="0" r="r" b="b"/>
                <a:pathLst>
                  <a:path w="45" h="72">
                    <a:moveTo>
                      <a:pt x="7" y="2"/>
                    </a:moveTo>
                    <a:lnTo>
                      <a:pt x="7" y="2"/>
                    </a:lnTo>
                    <a:lnTo>
                      <a:pt x="2" y="16"/>
                    </a:lnTo>
                    <a:lnTo>
                      <a:pt x="0" y="47"/>
                    </a:lnTo>
                    <a:lnTo>
                      <a:pt x="0" y="67"/>
                    </a:lnTo>
                    <a:lnTo>
                      <a:pt x="26" y="72"/>
                    </a:lnTo>
                    <a:lnTo>
                      <a:pt x="45" y="64"/>
                    </a:lnTo>
                    <a:lnTo>
                      <a:pt x="45" y="33"/>
                    </a:lnTo>
                    <a:lnTo>
                      <a:pt x="43" y="26"/>
                    </a:lnTo>
                    <a:lnTo>
                      <a:pt x="43" y="19"/>
                    </a:lnTo>
                    <a:lnTo>
                      <a:pt x="40" y="9"/>
                    </a:lnTo>
                    <a:lnTo>
                      <a:pt x="38" y="2"/>
                    </a:lnTo>
                    <a:lnTo>
                      <a:pt x="21"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1" name="Freeform 6527"/>
              <p:cNvSpPr>
                <a:spLocks/>
              </p:cNvSpPr>
              <p:nvPr/>
            </p:nvSpPr>
            <p:spPr bwMode="auto">
              <a:xfrm>
                <a:off x="10243" y="8404"/>
                <a:ext cx="29" cy="56"/>
              </a:xfrm>
              <a:custGeom>
                <a:avLst/>
                <a:gdLst/>
                <a:ahLst/>
                <a:cxnLst>
                  <a:cxn ang="0">
                    <a:pos x="4" y="2"/>
                  </a:cxn>
                  <a:cxn ang="0">
                    <a:pos x="4" y="2"/>
                  </a:cxn>
                  <a:cxn ang="0">
                    <a:pos x="2" y="14"/>
                  </a:cxn>
                  <a:cxn ang="0">
                    <a:pos x="0" y="28"/>
                  </a:cxn>
                  <a:cxn ang="0">
                    <a:pos x="0" y="55"/>
                  </a:cxn>
                  <a:cxn ang="0">
                    <a:pos x="26" y="55"/>
                  </a:cxn>
                  <a:cxn ang="0">
                    <a:pos x="26" y="43"/>
                  </a:cxn>
                  <a:cxn ang="0">
                    <a:pos x="28" y="28"/>
                  </a:cxn>
                  <a:cxn ang="0">
                    <a:pos x="26" y="16"/>
                  </a:cxn>
                  <a:cxn ang="0">
                    <a:pos x="26" y="2"/>
                  </a:cxn>
                  <a:cxn ang="0">
                    <a:pos x="14" y="0"/>
                  </a:cxn>
                  <a:cxn ang="0">
                    <a:pos x="4" y="2"/>
                  </a:cxn>
                </a:cxnLst>
                <a:rect l="0" t="0" r="r" b="b"/>
                <a:pathLst>
                  <a:path w="29" h="56">
                    <a:moveTo>
                      <a:pt x="4" y="2"/>
                    </a:moveTo>
                    <a:lnTo>
                      <a:pt x="4" y="2"/>
                    </a:lnTo>
                    <a:lnTo>
                      <a:pt x="2" y="14"/>
                    </a:lnTo>
                    <a:lnTo>
                      <a:pt x="0" y="28"/>
                    </a:lnTo>
                    <a:lnTo>
                      <a:pt x="0" y="55"/>
                    </a:lnTo>
                    <a:lnTo>
                      <a:pt x="26" y="55"/>
                    </a:lnTo>
                    <a:lnTo>
                      <a:pt x="26" y="43"/>
                    </a:lnTo>
                    <a:lnTo>
                      <a:pt x="28" y="28"/>
                    </a:lnTo>
                    <a:lnTo>
                      <a:pt x="26" y="16"/>
                    </a:lnTo>
                    <a:lnTo>
                      <a:pt x="26" y="2"/>
                    </a:lnTo>
                    <a:lnTo>
                      <a:pt x="14"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2" name="Freeform 6528"/>
              <p:cNvSpPr>
                <a:spLocks/>
              </p:cNvSpPr>
              <p:nvPr/>
            </p:nvSpPr>
            <p:spPr bwMode="auto">
              <a:xfrm>
                <a:off x="10243" y="8407"/>
                <a:ext cx="26" cy="50"/>
              </a:xfrm>
              <a:custGeom>
                <a:avLst/>
                <a:gdLst/>
                <a:ahLst/>
                <a:cxnLst>
                  <a:cxn ang="0">
                    <a:pos x="4" y="0"/>
                  </a:cxn>
                  <a:cxn ang="0">
                    <a:pos x="4" y="0"/>
                  </a:cxn>
                  <a:cxn ang="0">
                    <a:pos x="0" y="23"/>
                  </a:cxn>
                  <a:cxn ang="0">
                    <a:pos x="0" y="47"/>
                  </a:cxn>
                  <a:cxn ang="0">
                    <a:pos x="7" y="47"/>
                  </a:cxn>
                  <a:cxn ang="0">
                    <a:pos x="9" y="50"/>
                  </a:cxn>
                  <a:cxn ang="0">
                    <a:pos x="26" y="50"/>
                  </a:cxn>
                  <a:cxn ang="0">
                    <a:pos x="26" y="0"/>
                  </a:cxn>
                  <a:cxn ang="0">
                    <a:pos x="4" y="0"/>
                  </a:cxn>
                </a:cxnLst>
                <a:rect l="0" t="0" r="r" b="b"/>
                <a:pathLst>
                  <a:path w="26" h="50">
                    <a:moveTo>
                      <a:pt x="4" y="0"/>
                    </a:moveTo>
                    <a:lnTo>
                      <a:pt x="4" y="0"/>
                    </a:lnTo>
                    <a:lnTo>
                      <a:pt x="0" y="23"/>
                    </a:lnTo>
                    <a:lnTo>
                      <a:pt x="0" y="47"/>
                    </a:lnTo>
                    <a:lnTo>
                      <a:pt x="7" y="47"/>
                    </a:lnTo>
                    <a:lnTo>
                      <a:pt x="9" y="50"/>
                    </a:lnTo>
                    <a:lnTo>
                      <a:pt x="26" y="50"/>
                    </a:lnTo>
                    <a:lnTo>
                      <a:pt x="26"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3" name="Freeform 6529"/>
              <p:cNvSpPr>
                <a:spLocks/>
              </p:cNvSpPr>
              <p:nvPr/>
            </p:nvSpPr>
            <p:spPr bwMode="auto">
              <a:xfrm>
                <a:off x="10243" y="8407"/>
                <a:ext cx="26" cy="45"/>
              </a:xfrm>
              <a:custGeom>
                <a:avLst/>
                <a:gdLst/>
                <a:ahLst/>
                <a:cxnLst>
                  <a:cxn ang="0">
                    <a:pos x="26" y="45"/>
                  </a:cxn>
                  <a:cxn ang="0">
                    <a:pos x="26" y="0"/>
                  </a:cxn>
                  <a:cxn ang="0">
                    <a:pos x="4" y="0"/>
                  </a:cxn>
                  <a:cxn ang="0">
                    <a:pos x="2" y="11"/>
                  </a:cxn>
                  <a:cxn ang="0">
                    <a:pos x="2" y="21"/>
                  </a:cxn>
                  <a:cxn ang="0">
                    <a:pos x="0" y="33"/>
                  </a:cxn>
                  <a:cxn ang="0">
                    <a:pos x="0" y="45"/>
                  </a:cxn>
                  <a:cxn ang="0">
                    <a:pos x="26" y="45"/>
                  </a:cxn>
                </a:cxnLst>
                <a:rect l="0" t="0" r="r" b="b"/>
                <a:pathLst>
                  <a:path w="26" h="45">
                    <a:moveTo>
                      <a:pt x="26" y="45"/>
                    </a:moveTo>
                    <a:lnTo>
                      <a:pt x="26" y="0"/>
                    </a:lnTo>
                    <a:lnTo>
                      <a:pt x="4" y="0"/>
                    </a:lnTo>
                    <a:lnTo>
                      <a:pt x="2" y="11"/>
                    </a:lnTo>
                    <a:lnTo>
                      <a:pt x="2" y="21"/>
                    </a:lnTo>
                    <a:lnTo>
                      <a:pt x="0" y="33"/>
                    </a:lnTo>
                    <a:lnTo>
                      <a:pt x="0" y="45"/>
                    </a:lnTo>
                    <a:lnTo>
                      <a:pt x="26" y="45"/>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4" name="Freeform 6530"/>
              <p:cNvSpPr>
                <a:spLocks/>
              </p:cNvSpPr>
              <p:nvPr/>
            </p:nvSpPr>
            <p:spPr bwMode="auto">
              <a:xfrm>
                <a:off x="10245" y="8407"/>
                <a:ext cx="24" cy="43"/>
              </a:xfrm>
              <a:custGeom>
                <a:avLst/>
                <a:gdLst/>
                <a:ahLst/>
                <a:cxnLst>
                  <a:cxn ang="0">
                    <a:pos x="2" y="0"/>
                  </a:cxn>
                  <a:cxn ang="0">
                    <a:pos x="2" y="0"/>
                  </a:cxn>
                  <a:cxn ang="0">
                    <a:pos x="0" y="9"/>
                  </a:cxn>
                  <a:cxn ang="0">
                    <a:pos x="0" y="43"/>
                  </a:cxn>
                  <a:cxn ang="0">
                    <a:pos x="21" y="43"/>
                  </a:cxn>
                  <a:cxn ang="0">
                    <a:pos x="24" y="33"/>
                  </a:cxn>
                  <a:cxn ang="0">
                    <a:pos x="24" y="9"/>
                  </a:cxn>
                  <a:cxn ang="0">
                    <a:pos x="21" y="0"/>
                  </a:cxn>
                  <a:cxn ang="0">
                    <a:pos x="2" y="0"/>
                  </a:cxn>
                </a:cxnLst>
                <a:rect l="0" t="0" r="r" b="b"/>
                <a:pathLst>
                  <a:path w="24" h="43">
                    <a:moveTo>
                      <a:pt x="2" y="0"/>
                    </a:moveTo>
                    <a:lnTo>
                      <a:pt x="2" y="0"/>
                    </a:lnTo>
                    <a:lnTo>
                      <a:pt x="0" y="9"/>
                    </a:lnTo>
                    <a:lnTo>
                      <a:pt x="0" y="43"/>
                    </a:lnTo>
                    <a:lnTo>
                      <a:pt x="21" y="43"/>
                    </a:lnTo>
                    <a:lnTo>
                      <a:pt x="24" y="33"/>
                    </a:lnTo>
                    <a:lnTo>
                      <a:pt x="24" y="9"/>
                    </a:lnTo>
                    <a:lnTo>
                      <a:pt x="21"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5" name="Freeform 6531"/>
              <p:cNvSpPr>
                <a:spLocks/>
              </p:cNvSpPr>
              <p:nvPr/>
            </p:nvSpPr>
            <p:spPr bwMode="auto">
              <a:xfrm>
                <a:off x="10245" y="8407"/>
                <a:ext cx="22" cy="41"/>
              </a:xfrm>
              <a:custGeom>
                <a:avLst/>
                <a:gdLst/>
                <a:ahLst/>
                <a:cxnLst>
                  <a:cxn ang="0">
                    <a:pos x="2" y="0"/>
                  </a:cxn>
                  <a:cxn ang="0">
                    <a:pos x="2" y="0"/>
                  </a:cxn>
                  <a:cxn ang="0">
                    <a:pos x="0" y="9"/>
                  </a:cxn>
                  <a:cxn ang="0">
                    <a:pos x="0" y="38"/>
                  </a:cxn>
                  <a:cxn ang="0">
                    <a:pos x="4" y="38"/>
                  </a:cxn>
                  <a:cxn ang="0">
                    <a:pos x="7" y="40"/>
                  </a:cxn>
                  <a:cxn ang="0">
                    <a:pos x="21" y="40"/>
                  </a:cxn>
                  <a:cxn ang="0">
                    <a:pos x="21" y="0"/>
                  </a:cxn>
                  <a:cxn ang="0">
                    <a:pos x="2" y="0"/>
                  </a:cxn>
                </a:cxnLst>
                <a:rect l="0" t="0" r="r" b="b"/>
                <a:pathLst>
                  <a:path w="22" h="41">
                    <a:moveTo>
                      <a:pt x="2" y="0"/>
                    </a:moveTo>
                    <a:lnTo>
                      <a:pt x="2" y="0"/>
                    </a:lnTo>
                    <a:lnTo>
                      <a:pt x="0" y="9"/>
                    </a:lnTo>
                    <a:lnTo>
                      <a:pt x="0" y="38"/>
                    </a:lnTo>
                    <a:lnTo>
                      <a:pt x="4" y="38"/>
                    </a:lnTo>
                    <a:lnTo>
                      <a:pt x="7" y="40"/>
                    </a:lnTo>
                    <a:lnTo>
                      <a:pt x="21" y="40"/>
                    </a:lnTo>
                    <a:lnTo>
                      <a:pt x="21"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6" name="Freeform 6532"/>
              <p:cNvSpPr>
                <a:spLocks/>
              </p:cNvSpPr>
              <p:nvPr/>
            </p:nvSpPr>
            <p:spPr bwMode="auto">
              <a:xfrm>
                <a:off x="10245" y="8407"/>
                <a:ext cx="22" cy="36"/>
              </a:xfrm>
              <a:custGeom>
                <a:avLst/>
                <a:gdLst/>
                <a:ahLst/>
                <a:cxnLst>
                  <a:cxn ang="0">
                    <a:pos x="2" y="0"/>
                  </a:cxn>
                  <a:cxn ang="0">
                    <a:pos x="2" y="0"/>
                  </a:cxn>
                  <a:cxn ang="0">
                    <a:pos x="0" y="9"/>
                  </a:cxn>
                  <a:cxn ang="0">
                    <a:pos x="0" y="36"/>
                  </a:cxn>
                  <a:cxn ang="0">
                    <a:pos x="21" y="36"/>
                  </a:cxn>
                  <a:cxn ang="0">
                    <a:pos x="21" y="0"/>
                  </a:cxn>
                  <a:cxn ang="0">
                    <a:pos x="2" y="0"/>
                  </a:cxn>
                </a:cxnLst>
                <a:rect l="0" t="0" r="r" b="b"/>
                <a:pathLst>
                  <a:path w="22" h="36">
                    <a:moveTo>
                      <a:pt x="2" y="0"/>
                    </a:moveTo>
                    <a:lnTo>
                      <a:pt x="2" y="0"/>
                    </a:lnTo>
                    <a:lnTo>
                      <a:pt x="0" y="9"/>
                    </a:lnTo>
                    <a:lnTo>
                      <a:pt x="0" y="36"/>
                    </a:lnTo>
                    <a:lnTo>
                      <a:pt x="21" y="36"/>
                    </a:lnTo>
                    <a:lnTo>
                      <a:pt x="21"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7" name="Freeform 6533"/>
              <p:cNvSpPr>
                <a:spLocks/>
              </p:cNvSpPr>
              <p:nvPr/>
            </p:nvSpPr>
            <p:spPr bwMode="auto">
              <a:xfrm>
                <a:off x="10245" y="8407"/>
                <a:ext cx="22" cy="33"/>
              </a:xfrm>
              <a:custGeom>
                <a:avLst/>
                <a:gdLst/>
                <a:ahLst/>
                <a:cxnLst>
                  <a:cxn ang="0">
                    <a:pos x="2" y="0"/>
                  </a:cxn>
                  <a:cxn ang="0">
                    <a:pos x="2" y="0"/>
                  </a:cxn>
                  <a:cxn ang="0">
                    <a:pos x="0" y="7"/>
                  </a:cxn>
                  <a:cxn ang="0">
                    <a:pos x="0" y="33"/>
                  </a:cxn>
                  <a:cxn ang="0">
                    <a:pos x="19" y="33"/>
                  </a:cxn>
                  <a:cxn ang="0">
                    <a:pos x="21" y="26"/>
                  </a:cxn>
                  <a:cxn ang="0">
                    <a:pos x="21" y="7"/>
                  </a:cxn>
                  <a:cxn ang="0">
                    <a:pos x="19" y="0"/>
                  </a:cxn>
                  <a:cxn ang="0">
                    <a:pos x="2" y="0"/>
                  </a:cxn>
                </a:cxnLst>
                <a:rect l="0" t="0" r="r" b="b"/>
                <a:pathLst>
                  <a:path w="22" h="33">
                    <a:moveTo>
                      <a:pt x="2" y="0"/>
                    </a:moveTo>
                    <a:lnTo>
                      <a:pt x="2" y="0"/>
                    </a:lnTo>
                    <a:lnTo>
                      <a:pt x="0" y="7"/>
                    </a:lnTo>
                    <a:lnTo>
                      <a:pt x="0" y="33"/>
                    </a:lnTo>
                    <a:lnTo>
                      <a:pt x="19" y="33"/>
                    </a:lnTo>
                    <a:lnTo>
                      <a:pt x="21" y="26"/>
                    </a:lnTo>
                    <a:lnTo>
                      <a:pt x="21" y="7"/>
                    </a:lnTo>
                    <a:lnTo>
                      <a:pt x="19"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8" name="Freeform 6534"/>
              <p:cNvSpPr>
                <a:spLocks/>
              </p:cNvSpPr>
              <p:nvPr/>
            </p:nvSpPr>
            <p:spPr bwMode="auto">
              <a:xfrm>
                <a:off x="10245" y="8407"/>
                <a:ext cx="19" cy="31"/>
              </a:xfrm>
              <a:custGeom>
                <a:avLst/>
                <a:gdLst/>
                <a:ahLst/>
                <a:cxnLst>
                  <a:cxn ang="0">
                    <a:pos x="19" y="0"/>
                  </a:cxn>
                  <a:cxn ang="0">
                    <a:pos x="2" y="0"/>
                  </a:cxn>
                  <a:cxn ang="0">
                    <a:pos x="2" y="7"/>
                  </a:cxn>
                  <a:cxn ang="0">
                    <a:pos x="0" y="14"/>
                  </a:cxn>
                  <a:cxn ang="0">
                    <a:pos x="0" y="28"/>
                  </a:cxn>
                  <a:cxn ang="0">
                    <a:pos x="7" y="28"/>
                  </a:cxn>
                  <a:cxn ang="0">
                    <a:pos x="9" y="31"/>
                  </a:cxn>
                  <a:cxn ang="0">
                    <a:pos x="19" y="31"/>
                  </a:cxn>
                  <a:cxn ang="0">
                    <a:pos x="19" y="0"/>
                  </a:cxn>
                </a:cxnLst>
                <a:rect l="0" t="0" r="r" b="b"/>
                <a:pathLst>
                  <a:path w="19" h="31">
                    <a:moveTo>
                      <a:pt x="19" y="0"/>
                    </a:moveTo>
                    <a:lnTo>
                      <a:pt x="2" y="0"/>
                    </a:lnTo>
                    <a:lnTo>
                      <a:pt x="2" y="7"/>
                    </a:lnTo>
                    <a:lnTo>
                      <a:pt x="0" y="14"/>
                    </a:lnTo>
                    <a:lnTo>
                      <a:pt x="0" y="28"/>
                    </a:lnTo>
                    <a:lnTo>
                      <a:pt x="7" y="28"/>
                    </a:lnTo>
                    <a:lnTo>
                      <a:pt x="9" y="31"/>
                    </a:lnTo>
                    <a:lnTo>
                      <a:pt x="19" y="31"/>
                    </a:lnTo>
                    <a:lnTo>
                      <a:pt x="19"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9" name="Freeform 6535"/>
              <p:cNvSpPr>
                <a:spLocks/>
              </p:cNvSpPr>
              <p:nvPr/>
            </p:nvSpPr>
            <p:spPr bwMode="auto">
              <a:xfrm>
                <a:off x="10245" y="8407"/>
                <a:ext cx="19" cy="26"/>
              </a:xfrm>
              <a:custGeom>
                <a:avLst/>
                <a:gdLst/>
                <a:ahLst/>
                <a:cxnLst>
                  <a:cxn ang="0">
                    <a:pos x="19" y="26"/>
                  </a:cxn>
                  <a:cxn ang="0">
                    <a:pos x="19" y="0"/>
                  </a:cxn>
                  <a:cxn ang="0">
                    <a:pos x="2" y="0"/>
                  </a:cxn>
                  <a:cxn ang="0">
                    <a:pos x="2" y="7"/>
                  </a:cxn>
                  <a:cxn ang="0">
                    <a:pos x="0" y="11"/>
                  </a:cxn>
                  <a:cxn ang="0">
                    <a:pos x="0" y="26"/>
                  </a:cxn>
                  <a:cxn ang="0">
                    <a:pos x="19" y="26"/>
                  </a:cxn>
                </a:cxnLst>
                <a:rect l="0" t="0" r="r" b="b"/>
                <a:pathLst>
                  <a:path w="19" h="26">
                    <a:moveTo>
                      <a:pt x="19" y="26"/>
                    </a:moveTo>
                    <a:lnTo>
                      <a:pt x="19" y="0"/>
                    </a:lnTo>
                    <a:lnTo>
                      <a:pt x="2" y="0"/>
                    </a:lnTo>
                    <a:lnTo>
                      <a:pt x="2" y="7"/>
                    </a:lnTo>
                    <a:lnTo>
                      <a:pt x="0" y="11"/>
                    </a:lnTo>
                    <a:lnTo>
                      <a:pt x="0" y="26"/>
                    </a:lnTo>
                    <a:lnTo>
                      <a:pt x="19" y="2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0" name="Freeform 6536"/>
              <p:cNvSpPr>
                <a:spLocks/>
              </p:cNvSpPr>
              <p:nvPr/>
            </p:nvSpPr>
            <p:spPr bwMode="auto">
              <a:xfrm>
                <a:off x="10245" y="8407"/>
                <a:ext cx="19" cy="24"/>
              </a:xfrm>
              <a:custGeom>
                <a:avLst/>
                <a:gdLst/>
                <a:ahLst/>
                <a:cxnLst>
                  <a:cxn ang="0">
                    <a:pos x="19" y="23"/>
                  </a:cxn>
                  <a:cxn ang="0">
                    <a:pos x="19" y="0"/>
                  </a:cxn>
                  <a:cxn ang="0">
                    <a:pos x="2" y="0"/>
                  </a:cxn>
                  <a:cxn ang="0">
                    <a:pos x="2" y="4"/>
                  </a:cxn>
                  <a:cxn ang="0">
                    <a:pos x="0" y="11"/>
                  </a:cxn>
                  <a:cxn ang="0">
                    <a:pos x="0" y="23"/>
                  </a:cxn>
                  <a:cxn ang="0">
                    <a:pos x="19" y="23"/>
                  </a:cxn>
                </a:cxnLst>
                <a:rect l="0" t="0" r="r" b="b"/>
                <a:pathLst>
                  <a:path w="19" h="24">
                    <a:moveTo>
                      <a:pt x="19" y="23"/>
                    </a:moveTo>
                    <a:lnTo>
                      <a:pt x="19" y="0"/>
                    </a:lnTo>
                    <a:lnTo>
                      <a:pt x="2" y="0"/>
                    </a:lnTo>
                    <a:lnTo>
                      <a:pt x="2" y="4"/>
                    </a:lnTo>
                    <a:lnTo>
                      <a:pt x="0" y="11"/>
                    </a:lnTo>
                    <a:lnTo>
                      <a:pt x="0" y="23"/>
                    </a:lnTo>
                    <a:lnTo>
                      <a:pt x="19" y="2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1" name="Freeform 6537"/>
              <p:cNvSpPr>
                <a:spLocks/>
              </p:cNvSpPr>
              <p:nvPr/>
            </p:nvSpPr>
            <p:spPr bwMode="auto">
              <a:xfrm>
                <a:off x="10248" y="8407"/>
                <a:ext cx="16" cy="19"/>
              </a:xfrm>
              <a:custGeom>
                <a:avLst/>
                <a:gdLst/>
                <a:ahLst/>
                <a:cxnLst>
                  <a:cxn ang="0">
                    <a:pos x="0" y="0"/>
                  </a:cxn>
                  <a:cxn ang="0">
                    <a:pos x="0" y="19"/>
                  </a:cxn>
                  <a:cxn ang="0">
                    <a:pos x="14" y="19"/>
                  </a:cxn>
                  <a:cxn ang="0">
                    <a:pos x="16" y="14"/>
                  </a:cxn>
                  <a:cxn ang="0">
                    <a:pos x="16" y="4"/>
                  </a:cxn>
                  <a:cxn ang="0">
                    <a:pos x="14" y="0"/>
                  </a:cxn>
                  <a:cxn ang="0">
                    <a:pos x="0" y="0"/>
                  </a:cxn>
                </a:cxnLst>
                <a:rect l="0" t="0" r="r" b="b"/>
                <a:pathLst>
                  <a:path w="16" h="19">
                    <a:moveTo>
                      <a:pt x="0" y="0"/>
                    </a:moveTo>
                    <a:lnTo>
                      <a:pt x="0" y="19"/>
                    </a:lnTo>
                    <a:lnTo>
                      <a:pt x="14" y="19"/>
                    </a:lnTo>
                    <a:lnTo>
                      <a:pt x="16" y="14"/>
                    </a:lnTo>
                    <a:lnTo>
                      <a:pt x="16" y="4"/>
                    </a:lnTo>
                    <a:lnTo>
                      <a:pt x="14" y="0"/>
                    </a:lnTo>
                    <a:lnTo>
                      <a:pt x="0"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2" name="Rectangle 6538"/>
              <p:cNvSpPr>
                <a:spLocks/>
              </p:cNvSpPr>
              <p:nvPr/>
            </p:nvSpPr>
            <p:spPr bwMode="auto">
              <a:xfrm>
                <a:off x="10248" y="8406"/>
                <a:ext cx="14" cy="18"/>
              </a:xfrm>
              <a:prstGeom prst="rect">
                <a:avLst/>
              </a:prstGeom>
              <a:solidFill>
                <a:srgbClr val="CEC5B7"/>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63" name="Rectangle 6539"/>
              <p:cNvSpPr>
                <a:spLocks/>
              </p:cNvSpPr>
              <p:nvPr/>
            </p:nvSpPr>
            <p:spPr bwMode="auto">
              <a:xfrm>
                <a:off x="10248" y="8395"/>
                <a:ext cx="21" cy="6"/>
              </a:xfrm>
              <a:prstGeom prst="rect">
                <a:avLst/>
              </a:prstGeom>
              <a:solidFill>
                <a:srgbClr val="AA8F6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64" name="Freeform 6540"/>
              <p:cNvSpPr>
                <a:spLocks/>
              </p:cNvSpPr>
              <p:nvPr/>
            </p:nvSpPr>
            <p:spPr bwMode="auto">
              <a:xfrm>
                <a:off x="10243" y="8460"/>
                <a:ext cx="26" cy="9"/>
              </a:xfrm>
              <a:custGeom>
                <a:avLst/>
                <a:gdLst/>
                <a:ahLst/>
                <a:cxnLst>
                  <a:cxn ang="0">
                    <a:pos x="0" y="0"/>
                  </a:cxn>
                  <a:cxn ang="0">
                    <a:pos x="0" y="4"/>
                  </a:cxn>
                  <a:cxn ang="0">
                    <a:pos x="26" y="9"/>
                  </a:cxn>
                  <a:cxn ang="0">
                    <a:pos x="26" y="2"/>
                  </a:cxn>
                  <a:cxn ang="0">
                    <a:pos x="0" y="0"/>
                  </a:cxn>
                </a:cxnLst>
                <a:rect l="0" t="0" r="r" b="b"/>
                <a:pathLst>
                  <a:path w="26" h="9">
                    <a:moveTo>
                      <a:pt x="0" y="0"/>
                    </a:moveTo>
                    <a:lnTo>
                      <a:pt x="0" y="4"/>
                    </a:lnTo>
                    <a:lnTo>
                      <a:pt x="26" y="9"/>
                    </a:lnTo>
                    <a:lnTo>
                      <a:pt x="2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5" name="Freeform 6541"/>
              <p:cNvSpPr>
                <a:spLocks/>
              </p:cNvSpPr>
              <p:nvPr/>
            </p:nvSpPr>
            <p:spPr bwMode="auto">
              <a:xfrm>
                <a:off x="10250" y="8462"/>
                <a:ext cx="12" cy="2"/>
              </a:xfrm>
              <a:custGeom>
                <a:avLst/>
                <a:gdLst/>
                <a:ahLst/>
                <a:cxnLst>
                  <a:cxn ang="0">
                    <a:pos x="7" y="0"/>
                  </a:cxn>
                  <a:cxn ang="0">
                    <a:pos x="0" y="0"/>
                  </a:cxn>
                  <a:cxn ang="0">
                    <a:pos x="2" y="2"/>
                  </a:cxn>
                  <a:cxn ang="0">
                    <a:pos x="12" y="2"/>
                  </a:cxn>
                  <a:cxn ang="0">
                    <a:pos x="12" y="0"/>
                  </a:cxn>
                  <a:cxn ang="0">
                    <a:pos x="7" y="0"/>
                  </a:cxn>
                </a:cxnLst>
                <a:rect l="0" t="0" r="r" b="b"/>
                <a:pathLst>
                  <a:path w="12" h="2">
                    <a:moveTo>
                      <a:pt x="7" y="0"/>
                    </a:moveTo>
                    <a:lnTo>
                      <a:pt x="0" y="0"/>
                    </a:lnTo>
                    <a:lnTo>
                      <a:pt x="2"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6" name="Freeform 6542"/>
              <p:cNvSpPr>
                <a:spLocks/>
              </p:cNvSpPr>
              <p:nvPr/>
            </p:nvSpPr>
            <p:spPr bwMode="auto">
              <a:xfrm>
                <a:off x="10250" y="8462"/>
                <a:ext cx="7" cy="2"/>
              </a:xfrm>
              <a:custGeom>
                <a:avLst/>
                <a:gdLst/>
                <a:ahLst/>
                <a:cxnLst>
                  <a:cxn ang="0">
                    <a:pos x="4" y="0"/>
                  </a:cxn>
                  <a:cxn ang="0">
                    <a:pos x="0" y="0"/>
                  </a:cxn>
                  <a:cxn ang="0">
                    <a:pos x="2" y="2"/>
                  </a:cxn>
                  <a:cxn ang="0">
                    <a:pos x="7" y="2"/>
                  </a:cxn>
                  <a:cxn ang="0">
                    <a:pos x="4" y="0"/>
                  </a:cxn>
                </a:cxnLst>
                <a:rect l="0" t="0" r="r" b="b"/>
                <a:pathLst>
                  <a:path w="7" h="2">
                    <a:moveTo>
                      <a:pt x="4" y="0"/>
                    </a:moveTo>
                    <a:lnTo>
                      <a:pt x="0" y="0"/>
                    </a:lnTo>
                    <a:lnTo>
                      <a:pt x="2"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7" name="Freeform 6543"/>
              <p:cNvSpPr>
                <a:spLocks/>
              </p:cNvSpPr>
              <p:nvPr/>
            </p:nvSpPr>
            <p:spPr bwMode="auto">
              <a:xfrm>
                <a:off x="10250" y="8462"/>
                <a:ext cx="7" cy="2"/>
              </a:xfrm>
              <a:custGeom>
                <a:avLst/>
                <a:gdLst/>
                <a:ahLst/>
                <a:cxnLst>
                  <a:cxn ang="0">
                    <a:pos x="4" y="0"/>
                  </a:cxn>
                  <a:cxn ang="0">
                    <a:pos x="0" y="0"/>
                  </a:cxn>
                  <a:cxn ang="0">
                    <a:pos x="2" y="2"/>
                  </a:cxn>
                  <a:cxn ang="0">
                    <a:pos x="7" y="2"/>
                  </a:cxn>
                  <a:cxn ang="0">
                    <a:pos x="4" y="0"/>
                  </a:cxn>
                </a:cxnLst>
                <a:rect l="0" t="0" r="r" b="b"/>
                <a:pathLst>
                  <a:path w="7" h="2">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8" name="Freeform 6544"/>
              <p:cNvSpPr>
                <a:spLocks/>
              </p:cNvSpPr>
              <p:nvPr/>
            </p:nvSpPr>
            <p:spPr bwMode="auto">
              <a:xfrm>
                <a:off x="10272" y="8460"/>
                <a:ext cx="16" cy="7"/>
              </a:xfrm>
              <a:custGeom>
                <a:avLst/>
                <a:gdLst/>
                <a:ahLst/>
                <a:cxnLst>
                  <a:cxn ang="0">
                    <a:pos x="0" y="2"/>
                  </a:cxn>
                  <a:cxn ang="0">
                    <a:pos x="0" y="7"/>
                  </a:cxn>
                  <a:cxn ang="0">
                    <a:pos x="12" y="4"/>
                  </a:cxn>
                  <a:cxn ang="0">
                    <a:pos x="16" y="2"/>
                  </a:cxn>
                  <a:cxn ang="0">
                    <a:pos x="16" y="0"/>
                  </a:cxn>
                  <a:cxn ang="0">
                    <a:pos x="0" y="2"/>
                  </a:cxn>
                </a:cxnLst>
                <a:rect l="0" t="0" r="r" b="b"/>
                <a:pathLst>
                  <a:path w="16" h="7">
                    <a:moveTo>
                      <a:pt x="0" y="2"/>
                    </a:moveTo>
                    <a:lnTo>
                      <a:pt x="0" y="7"/>
                    </a:lnTo>
                    <a:lnTo>
                      <a:pt x="12" y="4"/>
                    </a:lnTo>
                    <a:lnTo>
                      <a:pt x="16" y="2"/>
                    </a:lnTo>
                    <a:lnTo>
                      <a:pt x="16" y="0"/>
                    </a:lnTo>
                    <a:lnTo>
                      <a:pt x="0"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9" name="Freeform 6545"/>
              <p:cNvSpPr>
                <a:spLocks/>
              </p:cNvSpPr>
              <p:nvPr/>
            </p:nvSpPr>
            <p:spPr bwMode="auto">
              <a:xfrm>
                <a:off x="10272" y="8460"/>
                <a:ext cx="16" cy="7"/>
              </a:xfrm>
              <a:custGeom>
                <a:avLst/>
                <a:gdLst/>
                <a:ahLst/>
                <a:cxnLst>
                  <a:cxn ang="0">
                    <a:pos x="4" y="7"/>
                  </a:cxn>
                  <a:cxn ang="0">
                    <a:pos x="4" y="4"/>
                  </a:cxn>
                  <a:cxn ang="0">
                    <a:pos x="12" y="4"/>
                  </a:cxn>
                  <a:cxn ang="0">
                    <a:pos x="16" y="0"/>
                  </a:cxn>
                  <a:cxn ang="0">
                    <a:pos x="7" y="0"/>
                  </a:cxn>
                  <a:cxn ang="0">
                    <a:pos x="4" y="2"/>
                  </a:cxn>
                  <a:cxn ang="0">
                    <a:pos x="0" y="2"/>
                  </a:cxn>
                  <a:cxn ang="0">
                    <a:pos x="0" y="7"/>
                  </a:cxn>
                  <a:cxn ang="0">
                    <a:pos x="4" y="7"/>
                  </a:cxn>
                </a:cxnLst>
                <a:rect l="0" t="0" r="r" b="b"/>
                <a:pathLst>
                  <a:path w="16" h="7">
                    <a:moveTo>
                      <a:pt x="4" y="7"/>
                    </a:moveTo>
                    <a:lnTo>
                      <a:pt x="4" y="4"/>
                    </a:lnTo>
                    <a:lnTo>
                      <a:pt x="12" y="4"/>
                    </a:lnTo>
                    <a:lnTo>
                      <a:pt x="16" y="0"/>
                    </a:lnTo>
                    <a:lnTo>
                      <a:pt x="7" y="0"/>
                    </a:lnTo>
                    <a:lnTo>
                      <a:pt x="4" y="2"/>
                    </a:lnTo>
                    <a:lnTo>
                      <a:pt x="0" y="2"/>
                    </a:lnTo>
                    <a:lnTo>
                      <a:pt x="0" y="7"/>
                    </a:lnTo>
                    <a:lnTo>
                      <a:pt x="4"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0" name="Freeform 6546"/>
              <p:cNvSpPr>
                <a:spLocks/>
              </p:cNvSpPr>
              <p:nvPr/>
            </p:nvSpPr>
            <p:spPr bwMode="auto">
              <a:xfrm>
                <a:off x="10272" y="8460"/>
                <a:ext cx="16" cy="7"/>
              </a:xfrm>
              <a:custGeom>
                <a:avLst/>
                <a:gdLst/>
                <a:ahLst/>
                <a:cxnLst>
                  <a:cxn ang="0">
                    <a:pos x="0" y="2"/>
                  </a:cxn>
                  <a:cxn ang="0">
                    <a:pos x="0" y="7"/>
                  </a:cxn>
                  <a:cxn ang="0">
                    <a:pos x="4" y="7"/>
                  </a:cxn>
                  <a:cxn ang="0">
                    <a:pos x="7" y="4"/>
                  </a:cxn>
                  <a:cxn ang="0">
                    <a:pos x="12" y="4"/>
                  </a:cxn>
                  <a:cxn ang="0">
                    <a:pos x="16" y="0"/>
                  </a:cxn>
                  <a:cxn ang="0">
                    <a:pos x="7" y="0"/>
                  </a:cxn>
                  <a:cxn ang="0">
                    <a:pos x="4" y="2"/>
                  </a:cxn>
                  <a:cxn ang="0">
                    <a:pos x="0" y="2"/>
                  </a:cxn>
                </a:cxnLst>
                <a:rect l="0" t="0" r="r" b="b"/>
                <a:pathLst>
                  <a:path w="16" h="7">
                    <a:moveTo>
                      <a:pt x="0" y="2"/>
                    </a:moveTo>
                    <a:lnTo>
                      <a:pt x="0" y="7"/>
                    </a:lnTo>
                    <a:lnTo>
                      <a:pt x="4" y="7"/>
                    </a:lnTo>
                    <a:lnTo>
                      <a:pt x="7" y="4"/>
                    </a:lnTo>
                    <a:lnTo>
                      <a:pt x="12" y="4"/>
                    </a:lnTo>
                    <a:lnTo>
                      <a:pt x="16" y="0"/>
                    </a:lnTo>
                    <a:lnTo>
                      <a:pt x="7" y="0"/>
                    </a:lnTo>
                    <a:lnTo>
                      <a:pt x="4" y="2"/>
                    </a:lnTo>
                    <a:lnTo>
                      <a:pt x="0"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1" name="Freeform 6547"/>
              <p:cNvSpPr>
                <a:spLocks/>
              </p:cNvSpPr>
              <p:nvPr/>
            </p:nvSpPr>
            <p:spPr bwMode="auto">
              <a:xfrm>
                <a:off x="10274" y="8460"/>
                <a:ext cx="14" cy="7"/>
              </a:xfrm>
              <a:custGeom>
                <a:avLst/>
                <a:gdLst/>
                <a:ahLst/>
                <a:cxnLst>
                  <a:cxn ang="0">
                    <a:pos x="0" y="2"/>
                  </a:cxn>
                  <a:cxn ang="0">
                    <a:pos x="0" y="7"/>
                  </a:cxn>
                  <a:cxn ang="0">
                    <a:pos x="2" y="4"/>
                  </a:cxn>
                  <a:cxn ang="0">
                    <a:pos x="12" y="4"/>
                  </a:cxn>
                  <a:cxn ang="0">
                    <a:pos x="14" y="0"/>
                  </a:cxn>
                  <a:cxn ang="0">
                    <a:pos x="4" y="0"/>
                  </a:cxn>
                  <a:cxn ang="0">
                    <a:pos x="0" y="2"/>
                  </a:cxn>
                </a:cxnLst>
                <a:rect l="0" t="0" r="r" b="b"/>
                <a:pathLst>
                  <a:path w="14" h="7">
                    <a:moveTo>
                      <a:pt x="0" y="2"/>
                    </a:moveTo>
                    <a:lnTo>
                      <a:pt x="0" y="7"/>
                    </a:lnTo>
                    <a:lnTo>
                      <a:pt x="2" y="4"/>
                    </a:lnTo>
                    <a:lnTo>
                      <a:pt x="12" y="4"/>
                    </a:lnTo>
                    <a:lnTo>
                      <a:pt x="14" y="0"/>
                    </a:lnTo>
                    <a:lnTo>
                      <a:pt x="4" y="0"/>
                    </a:lnTo>
                    <a:lnTo>
                      <a:pt x="0"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2" name="Freeform 6548"/>
              <p:cNvSpPr>
                <a:spLocks/>
              </p:cNvSpPr>
              <p:nvPr/>
            </p:nvSpPr>
            <p:spPr bwMode="auto">
              <a:xfrm>
                <a:off x="10274" y="8460"/>
                <a:ext cx="14" cy="7"/>
              </a:xfrm>
              <a:custGeom>
                <a:avLst/>
                <a:gdLst/>
                <a:ahLst/>
                <a:cxnLst>
                  <a:cxn ang="0">
                    <a:pos x="0" y="2"/>
                  </a:cxn>
                  <a:cxn ang="0">
                    <a:pos x="0" y="7"/>
                  </a:cxn>
                  <a:cxn ang="0">
                    <a:pos x="4" y="4"/>
                  </a:cxn>
                  <a:cxn ang="0">
                    <a:pos x="12" y="4"/>
                  </a:cxn>
                  <a:cxn ang="0">
                    <a:pos x="14" y="0"/>
                  </a:cxn>
                  <a:cxn ang="0">
                    <a:pos x="4" y="0"/>
                  </a:cxn>
                  <a:cxn ang="0">
                    <a:pos x="0" y="2"/>
                  </a:cxn>
                </a:cxnLst>
                <a:rect l="0" t="0" r="r" b="b"/>
                <a:pathLst>
                  <a:path w="14" h="7">
                    <a:moveTo>
                      <a:pt x="0" y="2"/>
                    </a:moveTo>
                    <a:lnTo>
                      <a:pt x="0" y="7"/>
                    </a:lnTo>
                    <a:lnTo>
                      <a:pt x="4" y="4"/>
                    </a:lnTo>
                    <a:lnTo>
                      <a:pt x="12" y="4"/>
                    </a:lnTo>
                    <a:lnTo>
                      <a:pt x="14" y="0"/>
                    </a:lnTo>
                    <a:lnTo>
                      <a:pt x="4" y="0"/>
                    </a:lnTo>
                    <a:lnTo>
                      <a:pt x="0"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3" name="Freeform 6549"/>
              <p:cNvSpPr>
                <a:spLocks/>
              </p:cNvSpPr>
              <p:nvPr/>
            </p:nvSpPr>
            <p:spPr bwMode="auto">
              <a:xfrm>
                <a:off x="10274" y="8460"/>
                <a:ext cx="14" cy="7"/>
              </a:xfrm>
              <a:custGeom>
                <a:avLst/>
                <a:gdLst/>
                <a:ahLst/>
                <a:cxnLst>
                  <a:cxn ang="0">
                    <a:pos x="0" y="2"/>
                  </a:cxn>
                  <a:cxn ang="0">
                    <a:pos x="0" y="7"/>
                  </a:cxn>
                  <a:cxn ang="0">
                    <a:pos x="2" y="4"/>
                  </a:cxn>
                  <a:cxn ang="0">
                    <a:pos x="12" y="4"/>
                  </a:cxn>
                  <a:cxn ang="0">
                    <a:pos x="14" y="0"/>
                  </a:cxn>
                  <a:cxn ang="0">
                    <a:pos x="4" y="0"/>
                  </a:cxn>
                  <a:cxn ang="0">
                    <a:pos x="0" y="2"/>
                  </a:cxn>
                </a:cxnLst>
                <a:rect l="0" t="0" r="r" b="b"/>
                <a:pathLst>
                  <a:path w="14" h="7">
                    <a:moveTo>
                      <a:pt x="0" y="2"/>
                    </a:moveTo>
                    <a:lnTo>
                      <a:pt x="0" y="7"/>
                    </a:lnTo>
                    <a:lnTo>
                      <a:pt x="2" y="4"/>
                    </a:lnTo>
                    <a:lnTo>
                      <a:pt x="12" y="4"/>
                    </a:lnTo>
                    <a:lnTo>
                      <a:pt x="14" y="0"/>
                    </a:lnTo>
                    <a:lnTo>
                      <a:pt x="4" y="0"/>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4" name="Freeform 6550"/>
              <p:cNvSpPr>
                <a:spLocks/>
              </p:cNvSpPr>
              <p:nvPr/>
            </p:nvSpPr>
            <p:spPr bwMode="auto">
              <a:xfrm>
                <a:off x="10276" y="8460"/>
                <a:ext cx="12" cy="7"/>
              </a:xfrm>
              <a:custGeom>
                <a:avLst/>
                <a:gdLst/>
                <a:ahLst/>
                <a:cxnLst>
                  <a:cxn ang="0">
                    <a:pos x="0" y="2"/>
                  </a:cxn>
                  <a:cxn ang="0">
                    <a:pos x="0" y="7"/>
                  </a:cxn>
                  <a:cxn ang="0">
                    <a:pos x="0" y="4"/>
                  </a:cxn>
                  <a:cxn ang="0">
                    <a:pos x="9" y="4"/>
                  </a:cxn>
                  <a:cxn ang="0">
                    <a:pos x="12" y="0"/>
                  </a:cxn>
                  <a:cxn ang="0">
                    <a:pos x="2" y="0"/>
                  </a:cxn>
                  <a:cxn ang="0">
                    <a:pos x="0" y="2"/>
                  </a:cxn>
                </a:cxnLst>
                <a:rect l="0" t="0" r="r" b="b"/>
                <a:pathLst>
                  <a:path w="12" h="7">
                    <a:moveTo>
                      <a:pt x="0" y="2"/>
                    </a:moveTo>
                    <a:lnTo>
                      <a:pt x="0" y="7"/>
                    </a:lnTo>
                    <a:lnTo>
                      <a:pt x="0" y="4"/>
                    </a:lnTo>
                    <a:lnTo>
                      <a:pt x="9" y="4"/>
                    </a:lnTo>
                    <a:lnTo>
                      <a:pt x="12" y="0"/>
                    </a:lnTo>
                    <a:lnTo>
                      <a:pt x="2" y="0"/>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5" name="Freeform 6551"/>
              <p:cNvSpPr>
                <a:spLocks/>
              </p:cNvSpPr>
              <p:nvPr/>
            </p:nvSpPr>
            <p:spPr bwMode="auto">
              <a:xfrm>
                <a:off x="10276" y="8460"/>
                <a:ext cx="12" cy="4"/>
              </a:xfrm>
              <a:custGeom>
                <a:avLst/>
                <a:gdLst/>
                <a:ahLst/>
                <a:cxnLst>
                  <a:cxn ang="0">
                    <a:pos x="0" y="2"/>
                  </a:cxn>
                  <a:cxn ang="0">
                    <a:pos x="0" y="4"/>
                  </a:cxn>
                  <a:cxn ang="0">
                    <a:pos x="9" y="4"/>
                  </a:cxn>
                  <a:cxn ang="0">
                    <a:pos x="12" y="0"/>
                  </a:cxn>
                  <a:cxn ang="0">
                    <a:pos x="2" y="0"/>
                  </a:cxn>
                  <a:cxn ang="0">
                    <a:pos x="0" y="2"/>
                  </a:cxn>
                </a:cxnLst>
                <a:rect l="0" t="0" r="r" b="b"/>
                <a:pathLst>
                  <a:path w="12" h="4">
                    <a:moveTo>
                      <a:pt x="0" y="2"/>
                    </a:moveTo>
                    <a:lnTo>
                      <a:pt x="0" y="4"/>
                    </a:lnTo>
                    <a:lnTo>
                      <a:pt x="9" y="4"/>
                    </a:lnTo>
                    <a:lnTo>
                      <a:pt x="12" y="0"/>
                    </a:lnTo>
                    <a:lnTo>
                      <a:pt x="2" y="0"/>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6" name="Freeform 6552"/>
              <p:cNvSpPr>
                <a:spLocks/>
              </p:cNvSpPr>
              <p:nvPr/>
            </p:nvSpPr>
            <p:spPr bwMode="auto">
              <a:xfrm>
                <a:off x="10279" y="8460"/>
                <a:ext cx="9" cy="4"/>
              </a:xfrm>
              <a:custGeom>
                <a:avLst/>
                <a:gdLst/>
                <a:ahLst/>
                <a:cxnLst>
                  <a:cxn ang="0">
                    <a:pos x="0" y="2"/>
                  </a:cxn>
                  <a:cxn ang="0">
                    <a:pos x="0" y="4"/>
                  </a:cxn>
                  <a:cxn ang="0">
                    <a:pos x="7" y="4"/>
                  </a:cxn>
                  <a:cxn ang="0">
                    <a:pos x="9" y="0"/>
                  </a:cxn>
                  <a:cxn ang="0">
                    <a:pos x="0" y="0"/>
                  </a:cxn>
                  <a:cxn ang="0">
                    <a:pos x="0" y="2"/>
                  </a:cxn>
                </a:cxnLst>
                <a:rect l="0" t="0" r="r" b="b"/>
                <a:pathLst>
                  <a:path w="9" h="4">
                    <a:moveTo>
                      <a:pt x="0" y="2"/>
                    </a:moveTo>
                    <a:lnTo>
                      <a:pt x="0" y="4"/>
                    </a:lnTo>
                    <a:lnTo>
                      <a:pt x="7" y="4"/>
                    </a:lnTo>
                    <a:lnTo>
                      <a:pt x="9" y="0"/>
                    </a:lnTo>
                    <a:lnTo>
                      <a:pt x="0" y="0"/>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7" name="Freeform 6553"/>
              <p:cNvSpPr>
                <a:spLocks/>
              </p:cNvSpPr>
              <p:nvPr/>
            </p:nvSpPr>
            <p:spPr bwMode="auto">
              <a:xfrm>
                <a:off x="10279" y="8460"/>
                <a:ext cx="9" cy="4"/>
              </a:xfrm>
              <a:custGeom>
                <a:avLst/>
                <a:gdLst/>
                <a:ahLst/>
                <a:cxnLst>
                  <a:cxn ang="0">
                    <a:pos x="0" y="0"/>
                  </a:cxn>
                  <a:cxn ang="0">
                    <a:pos x="0" y="4"/>
                  </a:cxn>
                  <a:cxn ang="0">
                    <a:pos x="7" y="4"/>
                  </a:cxn>
                  <a:cxn ang="0">
                    <a:pos x="9" y="0"/>
                  </a:cxn>
                  <a:cxn ang="0">
                    <a:pos x="0" y="0"/>
                  </a:cxn>
                </a:cxnLst>
                <a:rect l="0" t="0" r="r" b="b"/>
                <a:pathLst>
                  <a:path w="9" h="4">
                    <a:moveTo>
                      <a:pt x="0" y="0"/>
                    </a:moveTo>
                    <a:lnTo>
                      <a:pt x="0" y="4"/>
                    </a:lnTo>
                    <a:lnTo>
                      <a:pt x="7" y="4"/>
                    </a:lnTo>
                    <a:lnTo>
                      <a:pt x="9"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8" name="Freeform 6554"/>
              <p:cNvSpPr>
                <a:spLocks/>
              </p:cNvSpPr>
              <p:nvPr/>
            </p:nvSpPr>
            <p:spPr bwMode="auto">
              <a:xfrm>
                <a:off x="10279" y="8460"/>
                <a:ext cx="9" cy="4"/>
              </a:xfrm>
              <a:custGeom>
                <a:avLst/>
                <a:gdLst/>
                <a:ahLst/>
                <a:cxnLst>
                  <a:cxn ang="0">
                    <a:pos x="0" y="0"/>
                  </a:cxn>
                  <a:cxn ang="0">
                    <a:pos x="0" y="4"/>
                  </a:cxn>
                  <a:cxn ang="0">
                    <a:pos x="7" y="4"/>
                  </a:cxn>
                  <a:cxn ang="0">
                    <a:pos x="9" y="0"/>
                  </a:cxn>
                  <a:cxn ang="0">
                    <a:pos x="0" y="0"/>
                  </a:cxn>
                </a:cxnLst>
                <a:rect l="0" t="0" r="r" b="b"/>
                <a:pathLst>
                  <a:path w="9" h="4">
                    <a:moveTo>
                      <a:pt x="0" y="0"/>
                    </a:moveTo>
                    <a:lnTo>
                      <a:pt x="0" y="4"/>
                    </a:lnTo>
                    <a:lnTo>
                      <a:pt x="7" y="4"/>
                    </a:lnTo>
                    <a:lnTo>
                      <a:pt x="9"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9" name="Freeform 6555"/>
              <p:cNvSpPr>
                <a:spLocks/>
              </p:cNvSpPr>
              <p:nvPr/>
            </p:nvSpPr>
            <p:spPr bwMode="auto">
              <a:xfrm>
                <a:off x="10281" y="8460"/>
                <a:ext cx="7" cy="4"/>
              </a:xfrm>
              <a:custGeom>
                <a:avLst/>
                <a:gdLst/>
                <a:ahLst/>
                <a:cxnLst>
                  <a:cxn ang="0">
                    <a:pos x="0" y="0"/>
                  </a:cxn>
                  <a:cxn ang="0">
                    <a:pos x="0" y="4"/>
                  </a:cxn>
                  <a:cxn ang="0">
                    <a:pos x="2" y="4"/>
                  </a:cxn>
                  <a:cxn ang="0">
                    <a:pos x="7" y="2"/>
                  </a:cxn>
                  <a:cxn ang="0">
                    <a:pos x="7" y="0"/>
                  </a:cxn>
                  <a:cxn ang="0">
                    <a:pos x="0" y="0"/>
                  </a:cxn>
                </a:cxnLst>
                <a:rect l="0" t="0" r="r" b="b"/>
                <a:pathLst>
                  <a:path w="7" h="4">
                    <a:moveTo>
                      <a:pt x="0" y="0"/>
                    </a:moveTo>
                    <a:lnTo>
                      <a:pt x="0" y="4"/>
                    </a:lnTo>
                    <a:lnTo>
                      <a:pt x="2" y="4"/>
                    </a:lnTo>
                    <a:lnTo>
                      <a:pt x="7" y="2"/>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0" name="Freeform 6556"/>
              <p:cNvSpPr>
                <a:spLocks/>
              </p:cNvSpPr>
              <p:nvPr/>
            </p:nvSpPr>
            <p:spPr bwMode="auto">
              <a:xfrm>
                <a:off x="10272" y="8403"/>
                <a:ext cx="12" cy="0"/>
              </a:xfrm>
              <a:custGeom>
                <a:avLst/>
                <a:gdLst/>
                <a:ahLst/>
                <a:cxnLst>
                  <a:cxn ang="0">
                    <a:pos x="0" y="0"/>
                  </a:cxn>
                  <a:cxn ang="0">
                    <a:pos x="12" y="0"/>
                  </a:cxn>
                </a:cxnLst>
                <a:rect l="0" t="0" r="r" b="b"/>
                <a:pathLst>
                  <a:path w="12">
                    <a:moveTo>
                      <a:pt x="0" y="0"/>
                    </a:moveTo>
                    <a:lnTo>
                      <a:pt x="12" y="0"/>
                    </a:lnTo>
                  </a:path>
                </a:pathLst>
              </a:custGeom>
              <a:noFill/>
              <a:ln w="2794">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1" name="Freeform 6557"/>
              <p:cNvSpPr>
                <a:spLocks/>
              </p:cNvSpPr>
              <p:nvPr/>
            </p:nvSpPr>
            <p:spPr bwMode="auto">
              <a:xfrm>
                <a:off x="10272" y="8403"/>
                <a:ext cx="12" cy="0"/>
              </a:xfrm>
              <a:custGeom>
                <a:avLst/>
                <a:gdLst/>
                <a:ahLst/>
                <a:cxnLst>
                  <a:cxn ang="0">
                    <a:pos x="0" y="0"/>
                  </a:cxn>
                  <a:cxn ang="0">
                    <a:pos x="12" y="0"/>
                  </a:cxn>
                </a:cxnLst>
                <a:rect l="0" t="0" r="r" b="b"/>
                <a:pathLst>
                  <a:path w="12">
                    <a:moveTo>
                      <a:pt x="0" y="0"/>
                    </a:moveTo>
                    <a:lnTo>
                      <a:pt x="12" y="0"/>
                    </a:lnTo>
                  </a:path>
                </a:pathLst>
              </a:custGeom>
              <a:noFill/>
              <a:ln w="2794">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2" name="Freeform 6558"/>
              <p:cNvSpPr>
                <a:spLocks/>
              </p:cNvSpPr>
              <p:nvPr/>
            </p:nvSpPr>
            <p:spPr bwMode="auto">
              <a:xfrm>
                <a:off x="10272" y="8403"/>
                <a:ext cx="12" cy="0"/>
              </a:xfrm>
              <a:custGeom>
                <a:avLst/>
                <a:gdLst/>
                <a:ahLst/>
                <a:cxnLst>
                  <a:cxn ang="0">
                    <a:pos x="0" y="0"/>
                  </a:cxn>
                  <a:cxn ang="0">
                    <a:pos x="12" y="0"/>
                  </a:cxn>
                </a:cxnLst>
                <a:rect l="0" t="0" r="r" b="b"/>
                <a:pathLst>
                  <a:path w="12">
                    <a:moveTo>
                      <a:pt x="0" y="0"/>
                    </a:moveTo>
                    <a:lnTo>
                      <a:pt x="12" y="0"/>
                    </a:lnTo>
                  </a:path>
                </a:pathLst>
              </a:custGeom>
              <a:noFill/>
              <a:ln w="2794">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3" name="Freeform 6559"/>
              <p:cNvSpPr>
                <a:spLocks/>
              </p:cNvSpPr>
              <p:nvPr/>
            </p:nvSpPr>
            <p:spPr bwMode="auto">
              <a:xfrm>
                <a:off x="10274" y="8403"/>
                <a:ext cx="10" cy="0"/>
              </a:xfrm>
              <a:custGeom>
                <a:avLst/>
                <a:gdLst/>
                <a:ahLst/>
                <a:cxnLst>
                  <a:cxn ang="0">
                    <a:pos x="0" y="0"/>
                  </a:cxn>
                  <a:cxn ang="0">
                    <a:pos x="9" y="0"/>
                  </a:cxn>
                </a:cxnLst>
                <a:rect l="0" t="0" r="r" b="b"/>
                <a:pathLst>
                  <a:path w="10">
                    <a:moveTo>
                      <a:pt x="0" y="0"/>
                    </a:moveTo>
                    <a:lnTo>
                      <a:pt x="9" y="0"/>
                    </a:lnTo>
                  </a:path>
                </a:pathLst>
              </a:custGeom>
              <a:noFill/>
              <a:ln w="2794">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4" name="Freeform 6560"/>
              <p:cNvSpPr>
                <a:spLocks/>
              </p:cNvSpPr>
              <p:nvPr/>
            </p:nvSpPr>
            <p:spPr bwMode="auto">
              <a:xfrm>
                <a:off x="10274" y="8403"/>
                <a:ext cx="10" cy="0"/>
              </a:xfrm>
              <a:custGeom>
                <a:avLst/>
                <a:gdLst/>
                <a:ahLst/>
                <a:cxnLst>
                  <a:cxn ang="0">
                    <a:pos x="0" y="0"/>
                  </a:cxn>
                  <a:cxn ang="0">
                    <a:pos x="9" y="0"/>
                  </a:cxn>
                </a:cxnLst>
                <a:rect l="0" t="0" r="r" b="b"/>
                <a:pathLst>
                  <a:path w="10">
                    <a:moveTo>
                      <a:pt x="0" y="0"/>
                    </a:moveTo>
                    <a:lnTo>
                      <a:pt x="9" y="0"/>
                    </a:lnTo>
                  </a:path>
                </a:pathLst>
              </a:custGeom>
              <a:noFill/>
              <a:ln w="2794">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5" name="Freeform 6561"/>
              <p:cNvSpPr>
                <a:spLocks/>
              </p:cNvSpPr>
              <p:nvPr/>
            </p:nvSpPr>
            <p:spPr bwMode="auto">
              <a:xfrm>
                <a:off x="10274" y="8403"/>
                <a:ext cx="10" cy="0"/>
              </a:xfrm>
              <a:custGeom>
                <a:avLst/>
                <a:gdLst/>
                <a:ahLst/>
                <a:cxnLst>
                  <a:cxn ang="0">
                    <a:pos x="0" y="0"/>
                  </a:cxn>
                  <a:cxn ang="0">
                    <a:pos x="9" y="0"/>
                  </a:cxn>
                </a:cxnLst>
                <a:rect l="0" t="0" r="r" b="b"/>
                <a:pathLst>
                  <a:path w="10">
                    <a:moveTo>
                      <a:pt x="0" y="0"/>
                    </a:moveTo>
                    <a:lnTo>
                      <a:pt x="9" y="0"/>
                    </a:lnTo>
                  </a:path>
                </a:pathLst>
              </a:custGeom>
              <a:noFill/>
              <a:ln w="2794">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6" name="Freeform 6562"/>
              <p:cNvSpPr>
                <a:spLocks/>
              </p:cNvSpPr>
              <p:nvPr/>
            </p:nvSpPr>
            <p:spPr bwMode="auto">
              <a:xfrm>
                <a:off x="10276" y="8403"/>
                <a:ext cx="8" cy="0"/>
              </a:xfrm>
              <a:custGeom>
                <a:avLst/>
                <a:gdLst/>
                <a:ahLst/>
                <a:cxnLst>
                  <a:cxn ang="0">
                    <a:pos x="0" y="0"/>
                  </a:cxn>
                  <a:cxn ang="0">
                    <a:pos x="7" y="0"/>
                  </a:cxn>
                </a:cxnLst>
                <a:rect l="0" t="0" r="r" b="b"/>
                <a:pathLst>
                  <a:path w="8">
                    <a:moveTo>
                      <a:pt x="0" y="0"/>
                    </a:moveTo>
                    <a:lnTo>
                      <a:pt x="7" y="0"/>
                    </a:lnTo>
                  </a:path>
                </a:pathLst>
              </a:custGeom>
              <a:noFill/>
              <a:ln w="2794">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7" name="Freeform 6563"/>
              <p:cNvSpPr>
                <a:spLocks/>
              </p:cNvSpPr>
              <p:nvPr/>
            </p:nvSpPr>
            <p:spPr bwMode="auto">
              <a:xfrm>
                <a:off x="10276" y="8403"/>
                <a:ext cx="8" cy="0"/>
              </a:xfrm>
              <a:custGeom>
                <a:avLst/>
                <a:gdLst/>
                <a:ahLst/>
                <a:cxnLst>
                  <a:cxn ang="0">
                    <a:pos x="0" y="0"/>
                  </a:cxn>
                  <a:cxn ang="0">
                    <a:pos x="7" y="0"/>
                  </a:cxn>
                </a:cxnLst>
                <a:rect l="0" t="0" r="r" b="b"/>
                <a:pathLst>
                  <a:path w="8">
                    <a:moveTo>
                      <a:pt x="0" y="0"/>
                    </a:moveTo>
                    <a:lnTo>
                      <a:pt x="7" y="0"/>
                    </a:lnTo>
                  </a:path>
                </a:pathLst>
              </a:custGeom>
              <a:noFill/>
              <a:ln w="2794">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8" name="Freeform 6564"/>
              <p:cNvSpPr>
                <a:spLocks/>
              </p:cNvSpPr>
              <p:nvPr/>
            </p:nvSpPr>
            <p:spPr bwMode="auto">
              <a:xfrm>
                <a:off x="10276" y="8403"/>
                <a:ext cx="8" cy="0"/>
              </a:xfrm>
              <a:custGeom>
                <a:avLst/>
                <a:gdLst/>
                <a:ahLst/>
                <a:cxnLst>
                  <a:cxn ang="0">
                    <a:pos x="0" y="0"/>
                  </a:cxn>
                  <a:cxn ang="0">
                    <a:pos x="7" y="0"/>
                  </a:cxn>
                </a:cxnLst>
                <a:rect l="0" t="0" r="r" b="b"/>
                <a:pathLst>
                  <a:path w="8">
                    <a:moveTo>
                      <a:pt x="0" y="0"/>
                    </a:moveTo>
                    <a:lnTo>
                      <a:pt x="7" y="0"/>
                    </a:lnTo>
                  </a:path>
                </a:pathLst>
              </a:custGeom>
              <a:noFill/>
              <a:ln w="2794">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9" name="Freeform 6565"/>
              <p:cNvSpPr>
                <a:spLocks/>
              </p:cNvSpPr>
              <p:nvPr/>
            </p:nvSpPr>
            <p:spPr bwMode="auto">
              <a:xfrm>
                <a:off x="10276" y="8403"/>
                <a:ext cx="8" cy="0"/>
              </a:xfrm>
              <a:custGeom>
                <a:avLst/>
                <a:gdLst/>
                <a:ahLst/>
                <a:cxnLst>
                  <a:cxn ang="0">
                    <a:pos x="0" y="0"/>
                  </a:cxn>
                  <a:cxn ang="0">
                    <a:pos x="7" y="0"/>
                  </a:cxn>
                </a:cxnLst>
                <a:rect l="0" t="0" r="r" b="b"/>
                <a:pathLst>
                  <a:path w="8">
                    <a:moveTo>
                      <a:pt x="0" y="0"/>
                    </a:moveTo>
                    <a:lnTo>
                      <a:pt x="7" y="0"/>
                    </a:lnTo>
                  </a:path>
                </a:pathLst>
              </a:custGeom>
              <a:noFill/>
              <a:ln w="2794">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0" name="Freeform 6566"/>
              <p:cNvSpPr>
                <a:spLocks/>
              </p:cNvSpPr>
              <p:nvPr/>
            </p:nvSpPr>
            <p:spPr bwMode="auto">
              <a:xfrm>
                <a:off x="10279" y="8403"/>
                <a:ext cx="5" cy="0"/>
              </a:xfrm>
              <a:custGeom>
                <a:avLst/>
                <a:gdLst/>
                <a:ahLst/>
                <a:cxnLst>
                  <a:cxn ang="0">
                    <a:pos x="0" y="0"/>
                  </a:cxn>
                  <a:cxn ang="0">
                    <a:pos x="4" y="0"/>
                  </a:cxn>
                </a:cxnLst>
                <a:rect l="0" t="0" r="r" b="b"/>
                <a:pathLst>
                  <a:path w="5">
                    <a:moveTo>
                      <a:pt x="0" y="0"/>
                    </a:moveTo>
                    <a:lnTo>
                      <a:pt x="4" y="0"/>
                    </a:lnTo>
                  </a:path>
                </a:pathLst>
              </a:custGeom>
              <a:noFill/>
              <a:ln w="2794">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1" name="Freeform 6567"/>
              <p:cNvSpPr>
                <a:spLocks/>
              </p:cNvSpPr>
              <p:nvPr/>
            </p:nvSpPr>
            <p:spPr bwMode="auto">
              <a:xfrm>
                <a:off x="10279" y="8403"/>
                <a:ext cx="5" cy="0"/>
              </a:xfrm>
              <a:custGeom>
                <a:avLst/>
                <a:gdLst/>
                <a:ahLst/>
                <a:cxnLst>
                  <a:cxn ang="0">
                    <a:pos x="0" y="0"/>
                  </a:cxn>
                  <a:cxn ang="0">
                    <a:pos x="4" y="0"/>
                  </a:cxn>
                </a:cxnLst>
                <a:rect l="0" t="0" r="r" b="b"/>
                <a:pathLst>
                  <a:path w="5">
                    <a:moveTo>
                      <a:pt x="0" y="0"/>
                    </a:moveTo>
                    <a:lnTo>
                      <a:pt x="4" y="0"/>
                    </a:lnTo>
                  </a:path>
                </a:pathLst>
              </a:custGeom>
              <a:noFill/>
              <a:ln w="2794">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2" name="Freeform 6568"/>
              <p:cNvSpPr>
                <a:spLocks/>
              </p:cNvSpPr>
              <p:nvPr/>
            </p:nvSpPr>
            <p:spPr bwMode="auto">
              <a:xfrm>
                <a:off x="10279" y="8407"/>
                <a:ext cx="9"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3" name="Freeform 6569"/>
              <p:cNvSpPr>
                <a:spLocks/>
              </p:cNvSpPr>
              <p:nvPr/>
            </p:nvSpPr>
            <p:spPr bwMode="auto">
              <a:xfrm>
                <a:off x="10279" y="8407"/>
                <a:ext cx="7" cy="50"/>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7" h="50">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4" name="Freeform 6570"/>
              <p:cNvSpPr>
                <a:spLocks/>
              </p:cNvSpPr>
              <p:nvPr/>
            </p:nvSpPr>
            <p:spPr bwMode="auto">
              <a:xfrm>
                <a:off x="10279" y="8407"/>
                <a:ext cx="7" cy="50"/>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0">
                    <a:moveTo>
                      <a:pt x="7" y="50"/>
                    </a:moveTo>
                    <a:lnTo>
                      <a:pt x="7" y="23"/>
                    </a:lnTo>
                    <a:lnTo>
                      <a:pt x="2" y="0"/>
                    </a:lnTo>
                    <a:lnTo>
                      <a:pt x="0" y="0"/>
                    </a:lnTo>
                    <a:lnTo>
                      <a:pt x="2" y="11"/>
                    </a:lnTo>
                    <a:lnTo>
                      <a:pt x="2" y="26"/>
                    </a:lnTo>
                    <a:lnTo>
                      <a:pt x="4" y="38"/>
                    </a:lnTo>
                    <a:lnTo>
                      <a:pt x="4" y="50"/>
                    </a:lnTo>
                    <a:lnTo>
                      <a:pt x="7" y="5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5" name="Freeform 6571"/>
              <p:cNvSpPr>
                <a:spLocks/>
              </p:cNvSpPr>
              <p:nvPr/>
            </p:nvSpPr>
            <p:spPr bwMode="auto">
              <a:xfrm>
                <a:off x="10276" y="8407"/>
                <a:ext cx="10" cy="50"/>
              </a:xfrm>
              <a:custGeom>
                <a:avLst/>
                <a:gdLst/>
                <a:ahLst/>
                <a:cxnLst>
                  <a:cxn ang="0">
                    <a:pos x="4" y="0"/>
                  </a:cxn>
                  <a:cxn ang="0">
                    <a:pos x="0" y="0"/>
                  </a:cxn>
                  <a:cxn ang="0">
                    <a:pos x="2" y="11"/>
                  </a:cxn>
                  <a:cxn ang="0">
                    <a:pos x="4" y="26"/>
                  </a:cxn>
                  <a:cxn ang="0">
                    <a:pos x="4" y="50"/>
                  </a:cxn>
                  <a:cxn ang="0">
                    <a:pos x="9" y="50"/>
                  </a:cxn>
                  <a:cxn ang="0">
                    <a:pos x="9" y="36"/>
                  </a:cxn>
                  <a:cxn ang="0">
                    <a:pos x="7" y="23"/>
                  </a:cxn>
                  <a:cxn ang="0">
                    <a:pos x="7" y="11"/>
                  </a:cxn>
                  <a:cxn ang="0">
                    <a:pos x="4" y="0"/>
                  </a:cxn>
                </a:cxnLst>
                <a:rect l="0" t="0" r="r" b="b"/>
                <a:pathLst>
                  <a:path w="10" h="50">
                    <a:moveTo>
                      <a:pt x="4" y="0"/>
                    </a:moveTo>
                    <a:lnTo>
                      <a:pt x="0" y="0"/>
                    </a:lnTo>
                    <a:lnTo>
                      <a:pt x="2" y="11"/>
                    </a:lnTo>
                    <a:lnTo>
                      <a:pt x="4" y="26"/>
                    </a:lnTo>
                    <a:lnTo>
                      <a:pt x="4" y="50"/>
                    </a:lnTo>
                    <a:lnTo>
                      <a:pt x="9" y="50"/>
                    </a:lnTo>
                    <a:lnTo>
                      <a:pt x="9" y="36"/>
                    </a:lnTo>
                    <a:lnTo>
                      <a:pt x="7" y="23"/>
                    </a:lnTo>
                    <a:lnTo>
                      <a:pt x="7" y="11"/>
                    </a:lnTo>
                    <a:lnTo>
                      <a:pt x="4"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6" name="Freeform 6572"/>
              <p:cNvSpPr>
                <a:spLocks/>
              </p:cNvSpPr>
              <p:nvPr/>
            </p:nvSpPr>
            <p:spPr bwMode="auto">
              <a:xfrm>
                <a:off x="10276" y="8407"/>
                <a:ext cx="10" cy="50"/>
              </a:xfrm>
              <a:custGeom>
                <a:avLst/>
                <a:gdLst/>
                <a:ahLst/>
                <a:cxnLst>
                  <a:cxn ang="0">
                    <a:pos x="4" y="0"/>
                  </a:cxn>
                  <a:cxn ang="0">
                    <a:pos x="0" y="0"/>
                  </a:cxn>
                  <a:cxn ang="0">
                    <a:pos x="2" y="11"/>
                  </a:cxn>
                  <a:cxn ang="0">
                    <a:pos x="4" y="26"/>
                  </a:cxn>
                  <a:cxn ang="0">
                    <a:pos x="4" y="50"/>
                  </a:cxn>
                  <a:cxn ang="0">
                    <a:pos x="9" y="47"/>
                  </a:cxn>
                  <a:cxn ang="0">
                    <a:pos x="7" y="36"/>
                  </a:cxn>
                  <a:cxn ang="0">
                    <a:pos x="7" y="11"/>
                  </a:cxn>
                  <a:cxn ang="0">
                    <a:pos x="4" y="0"/>
                  </a:cxn>
                </a:cxnLst>
                <a:rect l="0" t="0" r="r" b="b"/>
                <a:pathLst>
                  <a:path w="10" h="50">
                    <a:moveTo>
                      <a:pt x="4" y="0"/>
                    </a:moveTo>
                    <a:lnTo>
                      <a:pt x="0" y="0"/>
                    </a:lnTo>
                    <a:lnTo>
                      <a:pt x="2" y="11"/>
                    </a:lnTo>
                    <a:lnTo>
                      <a:pt x="4" y="26"/>
                    </a:lnTo>
                    <a:lnTo>
                      <a:pt x="4" y="50"/>
                    </a:lnTo>
                    <a:lnTo>
                      <a:pt x="9" y="47"/>
                    </a:lnTo>
                    <a:lnTo>
                      <a:pt x="7" y="36"/>
                    </a:lnTo>
                    <a:lnTo>
                      <a:pt x="7" y="11"/>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7" name="Freeform 6573"/>
              <p:cNvSpPr>
                <a:spLocks/>
              </p:cNvSpPr>
              <p:nvPr/>
            </p:nvSpPr>
            <p:spPr bwMode="auto">
              <a:xfrm>
                <a:off x="10276" y="8407"/>
                <a:ext cx="8" cy="50"/>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8" h="50">
                    <a:moveTo>
                      <a:pt x="7" y="50"/>
                    </a:moveTo>
                    <a:lnTo>
                      <a:pt x="7" y="23"/>
                    </a:lnTo>
                    <a:lnTo>
                      <a:pt x="2" y="0"/>
                    </a:lnTo>
                    <a:lnTo>
                      <a:pt x="0" y="0"/>
                    </a:lnTo>
                    <a:lnTo>
                      <a:pt x="2" y="11"/>
                    </a:lnTo>
                    <a:lnTo>
                      <a:pt x="2" y="26"/>
                    </a:lnTo>
                    <a:lnTo>
                      <a:pt x="4" y="38"/>
                    </a:lnTo>
                    <a:lnTo>
                      <a:pt x="4" y="50"/>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8" name="Freeform 6574"/>
              <p:cNvSpPr>
                <a:spLocks/>
              </p:cNvSpPr>
              <p:nvPr/>
            </p:nvSpPr>
            <p:spPr bwMode="auto">
              <a:xfrm>
                <a:off x="10276" y="8407"/>
                <a:ext cx="8" cy="50"/>
              </a:xfrm>
              <a:custGeom>
                <a:avLst/>
                <a:gdLst/>
                <a:ahLst/>
                <a:cxnLst>
                  <a:cxn ang="0">
                    <a:pos x="2" y="26"/>
                  </a:cxn>
                  <a:cxn ang="0">
                    <a:pos x="2" y="50"/>
                  </a:cxn>
                  <a:cxn ang="0">
                    <a:pos x="7" y="50"/>
                  </a:cxn>
                  <a:cxn ang="0">
                    <a:pos x="7" y="23"/>
                  </a:cxn>
                  <a:cxn ang="0">
                    <a:pos x="2" y="0"/>
                  </a:cxn>
                  <a:cxn ang="0">
                    <a:pos x="0" y="0"/>
                  </a:cxn>
                  <a:cxn ang="0">
                    <a:pos x="0" y="11"/>
                  </a:cxn>
                  <a:cxn ang="0">
                    <a:pos x="2" y="26"/>
                  </a:cxn>
                </a:cxnLst>
                <a:rect l="0" t="0" r="r" b="b"/>
                <a:pathLst>
                  <a:path w="8" h="50">
                    <a:moveTo>
                      <a:pt x="2" y="26"/>
                    </a:moveTo>
                    <a:lnTo>
                      <a:pt x="2" y="50"/>
                    </a:lnTo>
                    <a:lnTo>
                      <a:pt x="7" y="50"/>
                    </a:lnTo>
                    <a:lnTo>
                      <a:pt x="7" y="23"/>
                    </a:lnTo>
                    <a:lnTo>
                      <a:pt x="2" y="0"/>
                    </a:lnTo>
                    <a:lnTo>
                      <a:pt x="0" y="0"/>
                    </a:lnTo>
                    <a:lnTo>
                      <a:pt x="0" y="11"/>
                    </a:lnTo>
                    <a:lnTo>
                      <a:pt x="2" y="26"/>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9" name="Freeform 6575"/>
              <p:cNvSpPr>
                <a:spLocks/>
              </p:cNvSpPr>
              <p:nvPr/>
            </p:nvSpPr>
            <p:spPr bwMode="auto">
              <a:xfrm>
                <a:off x="10274" y="8407"/>
                <a:ext cx="10"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10"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0" name="Freeform 6576"/>
              <p:cNvSpPr>
                <a:spLocks/>
              </p:cNvSpPr>
              <p:nvPr/>
            </p:nvSpPr>
            <p:spPr bwMode="auto">
              <a:xfrm>
                <a:off x="10274" y="8407"/>
                <a:ext cx="7" cy="50"/>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7" h="50">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1" name="Freeform 6577"/>
              <p:cNvSpPr>
                <a:spLocks/>
              </p:cNvSpPr>
              <p:nvPr/>
            </p:nvSpPr>
            <p:spPr bwMode="auto">
              <a:xfrm>
                <a:off x="10274" y="8407"/>
                <a:ext cx="7" cy="50"/>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0">
                    <a:moveTo>
                      <a:pt x="7" y="50"/>
                    </a:moveTo>
                    <a:lnTo>
                      <a:pt x="7" y="23"/>
                    </a:lnTo>
                    <a:lnTo>
                      <a:pt x="2" y="0"/>
                    </a:lnTo>
                    <a:lnTo>
                      <a:pt x="0" y="0"/>
                    </a:lnTo>
                    <a:lnTo>
                      <a:pt x="2" y="11"/>
                    </a:lnTo>
                    <a:lnTo>
                      <a:pt x="2" y="26"/>
                    </a:lnTo>
                    <a:lnTo>
                      <a:pt x="4" y="38"/>
                    </a:lnTo>
                    <a:lnTo>
                      <a:pt x="4" y="50"/>
                    </a:lnTo>
                    <a:lnTo>
                      <a:pt x="7" y="5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2" name="Freeform 6578"/>
              <p:cNvSpPr>
                <a:spLocks/>
              </p:cNvSpPr>
              <p:nvPr/>
            </p:nvSpPr>
            <p:spPr bwMode="auto">
              <a:xfrm>
                <a:off x="10272" y="8407"/>
                <a:ext cx="9"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3" name="Freeform 6579"/>
              <p:cNvSpPr>
                <a:spLocks/>
              </p:cNvSpPr>
              <p:nvPr/>
            </p:nvSpPr>
            <p:spPr bwMode="auto">
              <a:xfrm>
                <a:off x="10272" y="8407"/>
                <a:ext cx="7" cy="50"/>
              </a:xfrm>
              <a:custGeom>
                <a:avLst/>
                <a:gdLst/>
                <a:ahLst/>
                <a:cxnLst>
                  <a:cxn ang="0">
                    <a:pos x="4" y="0"/>
                  </a:cxn>
                  <a:cxn ang="0">
                    <a:pos x="0" y="0"/>
                  </a:cxn>
                  <a:cxn ang="0">
                    <a:pos x="2" y="11"/>
                  </a:cxn>
                  <a:cxn ang="0">
                    <a:pos x="4" y="26"/>
                  </a:cxn>
                  <a:cxn ang="0">
                    <a:pos x="4" y="50"/>
                  </a:cxn>
                  <a:cxn ang="0">
                    <a:pos x="7" y="47"/>
                  </a:cxn>
                  <a:cxn ang="0">
                    <a:pos x="7" y="11"/>
                  </a:cxn>
                  <a:cxn ang="0">
                    <a:pos x="4" y="0"/>
                  </a:cxn>
                </a:cxnLst>
                <a:rect l="0" t="0" r="r" b="b"/>
                <a:pathLst>
                  <a:path w="7" h="50">
                    <a:moveTo>
                      <a:pt x="4" y="0"/>
                    </a:moveTo>
                    <a:lnTo>
                      <a:pt x="0" y="0"/>
                    </a:lnTo>
                    <a:lnTo>
                      <a:pt x="2" y="11"/>
                    </a:lnTo>
                    <a:lnTo>
                      <a:pt x="4" y="26"/>
                    </a:lnTo>
                    <a:lnTo>
                      <a:pt x="4" y="50"/>
                    </a:lnTo>
                    <a:lnTo>
                      <a:pt x="7" y="47"/>
                    </a:lnTo>
                    <a:lnTo>
                      <a:pt x="7" y="11"/>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4" name="Freeform 6580"/>
              <p:cNvSpPr>
                <a:spLocks/>
              </p:cNvSpPr>
              <p:nvPr/>
            </p:nvSpPr>
            <p:spPr bwMode="auto">
              <a:xfrm>
                <a:off x="10279" y="8296"/>
                <a:ext cx="161" cy="178"/>
              </a:xfrm>
              <a:custGeom>
                <a:avLst/>
                <a:gdLst/>
                <a:ahLst/>
                <a:cxnLst>
                  <a:cxn ang="0">
                    <a:pos x="160" y="163"/>
                  </a:cxn>
                  <a:cxn ang="0">
                    <a:pos x="158" y="9"/>
                  </a:cxn>
                  <a:cxn ang="0">
                    <a:pos x="38" y="0"/>
                  </a:cxn>
                  <a:cxn ang="0">
                    <a:pos x="0" y="4"/>
                  </a:cxn>
                  <a:cxn ang="0">
                    <a:pos x="0" y="163"/>
                  </a:cxn>
                  <a:cxn ang="0">
                    <a:pos x="9" y="163"/>
                  </a:cxn>
                  <a:cxn ang="0">
                    <a:pos x="9" y="170"/>
                  </a:cxn>
                  <a:cxn ang="0">
                    <a:pos x="38" y="177"/>
                  </a:cxn>
                  <a:cxn ang="0">
                    <a:pos x="141" y="163"/>
                  </a:cxn>
                  <a:cxn ang="0">
                    <a:pos x="160" y="163"/>
                  </a:cxn>
                </a:cxnLst>
                <a:rect l="0" t="0" r="r" b="b"/>
                <a:pathLst>
                  <a:path w="161" h="178">
                    <a:moveTo>
                      <a:pt x="160" y="163"/>
                    </a:moveTo>
                    <a:lnTo>
                      <a:pt x="158" y="9"/>
                    </a:lnTo>
                    <a:lnTo>
                      <a:pt x="38" y="0"/>
                    </a:lnTo>
                    <a:lnTo>
                      <a:pt x="0" y="4"/>
                    </a:lnTo>
                    <a:lnTo>
                      <a:pt x="0" y="163"/>
                    </a:lnTo>
                    <a:lnTo>
                      <a:pt x="9" y="163"/>
                    </a:lnTo>
                    <a:lnTo>
                      <a:pt x="9" y="170"/>
                    </a:lnTo>
                    <a:lnTo>
                      <a:pt x="38" y="177"/>
                    </a:lnTo>
                    <a:lnTo>
                      <a:pt x="141" y="163"/>
                    </a:lnTo>
                    <a:lnTo>
                      <a:pt x="160" y="16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5" name="Freeform 6581"/>
              <p:cNvSpPr>
                <a:spLocks/>
              </p:cNvSpPr>
              <p:nvPr/>
            </p:nvSpPr>
            <p:spPr bwMode="auto">
              <a:xfrm>
                <a:off x="10327" y="8263"/>
                <a:ext cx="245" cy="225"/>
              </a:xfrm>
              <a:custGeom>
                <a:avLst/>
                <a:gdLst/>
                <a:ahLst/>
                <a:cxnLst>
                  <a:cxn ang="0">
                    <a:pos x="240" y="172"/>
                  </a:cxn>
                  <a:cxn ang="0">
                    <a:pos x="242" y="148"/>
                  </a:cxn>
                  <a:cxn ang="0">
                    <a:pos x="244" y="95"/>
                  </a:cxn>
                  <a:cxn ang="0">
                    <a:pos x="242" y="69"/>
                  </a:cxn>
                  <a:cxn ang="0">
                    <a:pos x="182" y="23"/>
                  </a:cxn>
                  <a:cxn ang="0">
                    <a:pos x="177" y="16"/>
                  </a:cxn>
                  <a:cxn ang="0">
                    <a:pos x="170" y="11"/>
                  </a:cxn>
                  <a:cxn ang="0">
                    <a:pos x="160" y="7"/>
                  </a:cxn>
                  <a:cxn ang="0">
                    <a:pos x="153" y="4"/>
                  </a:cxn>
                  <a:cxn ang="0">
                    <a:pos x="146" y="2"/>
                  </a:cxn>
                  <a:cxn ang="0">
                    <a:pos x="134" y="0"/>
                  </a:cxn>
                  <a:cxn ang="0">
                    <a:pos x="127" y="2"/>
                  </a:cxn>
                  <a:cxn ang="0">
                    <a:pos x="110" y="4"/>
                  </a:cxn>
                  <a:cxn ang="0">
                    <a:pos x="95" y="7"/>
                  </a:cxn>
                  <a:cxn ang="0">
                    <a:pos x="83" y="9"/>
                  </a:cxn>
                  <a:cxn ang="0">
                    <a:pos x="67" y="11"/>
                  </a:cxn>
                  <a:cxn ang="0">
                    <a:pos x="50" y="14"/>
                  </a:cxn>
                  <a:cxn ang="0">
                    <a:pos x="38" y="16"/>
                  </a:cxn>
                  <a:cxn ang="0">
                    <a:pos x="26" y="19"/>
                  </a:cxn>
                  <a:cxn ang="0">
                    <a:pos x="14" y="21"/>
                  </a:cxn>
                  <a:cxn ang="0">
                    <a:pos x="4" y="40"/>
                  </a:cxn>
                  <a:cxn ang="0">
                    <a:pos x="0" y="139"/>
                  </a:cxn>
                  <a:cxn ang="0">
                    <a:pos x="4" y="175"/>
                  </a:cxn>
                  <a:cxn ang="0">
                    <a:pos x="12" y="180"/>
                  </a:cxn>
                  <a:cxn ang="0">
                    <a:pos x="21" y="182"/>
                  </a:cxn>
                  <a:cxn ang="0">
                    <a:pos x="28" y="184"/>
                  </a:cxn>
                  <a:cxn ang="0">
                    <a:pos x="43" y="187"/>
                  </a:cxn>
                  <a:cxn ang="0">
                    <a:pos x="60" y="196"/>
                  </a:cxn>
                  <a:cxn ang="0">
                    <a:pos x="57" y="206"/>
                  </a:cxn>
                  <a:cxn ang="0">
                    <a:pos x="40" y="213"/>
                  </a:cxn>
                  <a:cxn ang="0">
                    <a:pos x="47" y="218"/>
                  </a:cxn>
                  <a:cxn ang="0">
                    <a:pos x="60" y="220"/>
                  </a:cxn>
                  <a:cxn ang="0">
                    <a:pos x="103" y="223"/>
                  </a:cxn>
                  <a:cxn ang="0">
                    <a:pos x="175" y="218"/>
                  </a:cxn>
                  <a:cxn ang="0">
                    <a:pos x="184" y="213"/>
                  </a:cxn>
                  <a:cxn ang="0">
                    <a:pos x="187" y="203"/>
                  </a:cxn>
                  <a:cxn ang="0">
                    <a:pos x="175" y="196"/>
                  </a:cxn>
                  <a:cxn ang="0">
                    <a:pos x="167" y="191"/>
                  </a:cxn>
                  <a:cxn ang="0">
                    <a:pos x="189" y="180"/>
                  </a:cxn>
                </a:cxnLst>
                <a:rect l="0" t="0" r="r" b="b"/>
                <a:pathLst>
                  <a:path w="245" h="225">
                    <a:moveTo>
                      <a:pt x="189" y="180"/>
                    </a:moveTo>
                    <a:lnTo>
                      <a:pt x="240" y="172"/>
                    </a:lnTo>
                    <a:lnTo>
                      <a:pt x="242" y="160"/>
                    </a:lnTo>
                    <a:lnTo>
                      <a:pt x="242" y="148"/>
                    </a:lnTo>
                    <a:lnTo>
                      <a:pt x="244" y="136"/>
                    </a:lnTo>
                    <a:lnTo>
                      <a:pt x="244" y="95"/>
                    </a:lnTo>
                    <a:lnTo>
                      <a:pt x="242" y="81"/>
                    </a:lnTo>
                    <a:lnTo>
                      <a:pt x="242" y="69"/>
                    </a:lnTo>
                    <a:lnTo>
                      <a:pt x="189" y="38"/>
                    </a:lnTo>
                    <a:lnTo>
                      <a:pt x="182" y="23"/>
                    </a:lnTo>
                    <a:lnTo>
                      <a:pt x="180" y="21"/>
                    </a:lnTo>
                    <a:lnTo>
                      <a:pt x="177" y="16"/>
                    </a:lnTo>
                    <a:lnTo>
                      <a:pt x="172" y="14"/>
                    </a:lnTo>
                    <a:lnTo>
                      <a:pt x="170" y="11"/>
                    </a:lnTo>
                    <a:lnTo>
                      <a:pt x="165" y="9"/>
                    </a:lnTo>
                    <a:lnTo>
                      <a:pt x="160" y="7"/>
                    </a:lnTo>
                    <a:lnTo>
                      <a:pt x="158" y="7"/>
                    </a:lnTo>
                    <a:lnTo>
                      <a:pt x="153" y="4"/>
                    </a:lnTo>
                    <a:lnTo>
                      <a:pt x="151" y="4"/>
                    </a:lnTo>
                    <a:lnTo>
                      <a:pt x="146" y="2"/>
                    </a:lnTo>
                    <a:lnTo>
                      <a:pt x="141" y="2"/>
                    </a:lnTo>
                    <a:lnTo>
                      <a:pt x="134" y="0"/>
                    </a:lnTo>
                    <a:lnTo>
                      <a:pt x="132" y="0"/>
                    </a:lnTo>
                    <a:lnTo>
                      <a:pt x="127" y="2"/>
                    </a:lnTo>
                    <a:lnTo>
                      <a:pt x="115" y="2"/>
                    </a:lnTo>
                    <a:lnTo>
                      <a:pt x="110" y="4"/>
                    </a:lnTo>
                    <a:lnTo>
                      <a:pt x="98" y="4"/>
                    </a:lnTo>
                    <a:lnTo>
                      <a:pt x="95" y="7"/>
                    </a:lnTo>
                    <a:lnTo>
                      <a:pt x="86" y="7"/>
                    </a:lnTo>
                    <a:lnTo>
                      <a:pt x="83" y="9"/>
                    </a:lnTo>
                    <a:lnTo>
                      <a:pt x="72" y="9"/>
                    </a:lnTo>
                    <a:lnTo>
                      <a:pt x="67" y="11"/>
                    </a:lnTo>
                    <a:lnTo>
                      <a:pt x="55" y="11"/>
                    </a:lnTo>
                    <a:lnTo>
                      <a:pt x="50" y="14"/>
                    </a:lnTo>
                    <a:lnTo>
                      <a:pt x="43" y="14"/>
                    </a:lnTo>
                    <a:lnTo>
                      <a:pt x="38" y="16"/>
                    </a:lnTo>
                    <a:lnTo>
                      <a:pt x="31" y="16"/>
                    </a:lnTo>
                    <a:lnTo>
                      <a:pt x="26" y="19"/>
                    </a:lnTo>
                    <a:lnTo>
                      <a:pt x="19" y="19"/>
                    </a:lnTo>
                    <a:lnTo>
                      <a:pt x="14" y="21"/>
                    </a:lnTo>
                    <a:lnTo>
                      <a:pt x="7" y="21"/>
                    </a:lnTo>
                    <a:lnTo>
                      <a:pt x="4" y="40"/>
                    </a:lnTo>
                    <a:lnTo>
                      <a:pt x="0" y="74"/>
                    </a:lnTo>
                    <a:lnTo>
                      <a:pt x="0" y="139"/>
                    </a:lnTo>
                    <a:lnTo>
                      <a:pt x="2" y="158"/>
                    </a:lnTo>
                    <a:lnTo>
                      <a:pt x="4" y="175"/>
                    </a:lnTo>
                    <a:lnTo>
                      <a:pt x="7" y="177"/>
                    </a:lnTo>
                    <a:lnTo>
                      <a:pt x="12" y="180"/>
                    </a:lnTo>
                    <a:lnTo>
                      <a:pt x="16" y="182"/>
                    </a:lnTo>
                    <a:lnTo>
                      <a:pt x="21" y="182"/>
                    </a:lnTo>
                    <a:lnTo>
                      <a:pt x="23" y="184"/>
                    </a:lnTo>
                    <a:lnTo>
                      <a:pt x="28" y="184"/>
                    </a:lnTo>
                    <a:lnTo>
                      <a:pt x="31" y="187"/>
                    </a:lnTo>
                    <a:lnTo>
                      <a:pt x="43" y="187"/>
                    </a:lnTo>
                    <a:lnTo>
                      <a:pt x="47" y="189"/>
                    </a:lnTo>
                    <a:lnTo>
                      <a:pt x="60" y="196"/>
                    </a:lnTo>
                    <a:lnTo>
                      <a:pt x="64" y="201"/>
                    </a:lnTo>
                    <a:lnTo>
                      <a:pt x="57" y="206"/>
                    </a:lnTo>
                    <a:lnTo>
                      <a:pt x="45" y="211"/>
                    </a:lnTo>
                    <a:lnTo>
                      <a:pt x="40" y="213"/>
                    </a:lnTo>
                    <a:lnTo>
                      <a:pt x="45" y="218"/>
                    </a:lnTo>
                    <a:lnTo>
                      <a:pt x="47" y="218"/>
                    </a:lnTo>
                    <a:lnTo>
                      <a:pt x="52" y="220"/>
                    </a:lnTo>
                    <a:lnTo>
                      <a:pt x="60" y="220"/>
                    </a:lnTo>
                    <a:lnTo>
                      <a:pt x="64" y="223"/>
                    </a:lnTo>
                    <a:lnTo>
                      <a:pt x="103" y="223"/>
                    </a:lnTo>
                    <a:lnTo>
                      <a:pt x="148" y="225"/>
                    </a:lnTo>
                    <a:lnTo>
                      <a:pt x="175" y="218"/>
                    </a:lnTo>
                    <a:lnTo>
                      <a:pt x="180" y="215"/>
                    </a:lnTo>
                    <a:lnTo>
                      <a:pt x="184" y="213"/>
                    </a:lnTo>
                    <a:lnTo>
                      <a:pt x="187" y="208"/>
                    </a:lnTo>
                    <a:lnTo>
                      <a:pt x="187" y="203"/>
                    </a:lnTo>
                    <a:lnTo>
                      <a:pt x="180" y="196"/>
                    </a:lnTo>
                    <a:lnTo>
                      <a:pt x="175" y="196"/>
                    </a:lnTo>
                    <a:lnTo>
                      <a:pt x="172" y="194"/>
                    </a:lnTo>
                    <a:lnTo>
                      <a:pt x="167" y="191"/>
                    </a:lnTo>
                    <a:lnTo>
                      <a:pt x="165" y="191"/>
                    </a:lnTo>
                    <a:lnTo>
                      <a:pt x="189" y="1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6" name="Freeform 6582"/>
              <p:cNvSpPr>
                <a:spLocks/>
              </p:cNvSpPr>
              <p:nvPr/>
            </p:nvSpPr>
            <p:spPr bwMode="auto">
              <a:xfrm>
                <a:off x="10476" y="8268"/>
                <a:ext cx="4" cy="172"/>
              </a:xfrm>
              <a:custGeom>
                <a:avLst/>
                <a:gdLst/>
                <a:ahLst/>
                <a:cxnLst>
                  <a:cxn ang="0">
                    <a:pos x="2" y="26"/>
                  </a:cxn>
                  <a:cxn ang="0">
                    <a:pos x="0" y="86"/>
                  </a:cxn>
                  <a:cxn ang="0">
                    <a:pos x="0" y="144"/>
                  </a:cxn>
                  <a:cxn ang="0">
                    <a:pos x="2" y="172"/>
                  </a:cxn>
                  <a:cxn ang="0">
                    <a:pos x="4" y="172"/>
                  </a:cxn>
                  <a:cxn ang="0">
                    <a:pos x="2" y="132"/>
                  </a:cxn>
                  <a:cxn ang="0">
                    <a:pos x="2" y="52"/>
                  </a:cxn>
                  <a:cxn ang="0">
                    <a:pos x="4" y="0"/>
                  </a:cxn>
                  <a:cxn ang="0">
                    <a:pos x="2" y="0"/>
                  </a:cxn>
                  <a:cxn ang="0">
                    <a:pos x="2" y="26"/>
                  </a:cxn>
                </a:cxnLst>
                <a:rect l="0" t="0" r="r" b="b"/>
                <a:pathLst>
                  <a:path w="4" h="172">
                    <a:moveTo>
                      <a:pt x="2" y="26"/>
                    </a:moveTo>
                    <a:lnTo>
                      <a:pt x="0" y="86"/>
                    </a:lnTo>
                    <a:lnTo>
                      <a:pt x="0" y="144"/>
                    </a:lnTo>
                    <a:lnTo>
                      <a:pt x="2" y="172"/>
                    </a:lnTo>
                    <a:lnTo>
                      <a:pt x="4" y="172"/>
                    </a:lnTo>
                    <a:lnTo>
                      <a:pt x="2" y="132"/>
                    </a:lnTo>
                    <a:lnTo>
                      <a:pt x="2" y="52"/>
                    </a:lnTo>
                    <a:lnTo>
                      <a:pt x="4" y="0"/>
                    </a:lnTo>
                    <a:lnTo>
                      <a:pt x="2" y="0"/>
                    </a:lnTo>
                    <a:lnTo>
                      <a:pt x="2" y="2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7" name="Freeform 6583"/>
              <p:cNvSpPr>
                <a:spLocks/>
              </p:cNvSpPr>
              <p:nvPr/>
            </p:nvSpPr>
            <p:spPr bwMode="auto">
              <a:xfrm>
                <a:off x="10476" y="8268"/>
                <a:ext cx="2" cy="172"/>
              </a:xfrm>
              <a:custGeom>
                <a:avLst/>
                <a:gdLst/>
                <a:ahLst/>
                <a:cxnLst>
                  <a:cxn ang="0">
                    <a:pos x="0" y="0"/>
                  </a:cxn>
                  <a:cxn ang="0">
                    <a:pos x="0" y="172"/>
                  </a:cxn>
                  <a:cxn ang="0">
                    <a:pos x="2" y="170"/>
                  </a:cxn>
                  <a:cxn ang="0">
                    <a:pos x="2" y="0"/>
                  </a:cxn>
                  <a:cxn ang="0">
                    <a:pos x="0" y="0"/>
                  </a:cxn>
                </a:cxnLst>
                <a:rect l="0" t="0" r="r" b="b"/>
                <a:pathLst>
                  <a:path w="2" h="172">
                    <a:moveTo>
                      <a:pt x="0" y="0"/>
                    </a:moveTo>
                    <a:lnTo>
                      <a:pt x="0" y="172"/>
                    </a:lnTo>
                    <a:lnTo>
                      <a:pt x="2" y="170"/>
                    </a:lnTo>
                    <a:lnTo>
                      <a:pt x="2" y="0"/>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608" name="Group 6584"/>
              <p:cNvGrpSpPr>
                <a:grpSpLocks/>
              </p:cNvGrpSpPr>
              <p:nvPr/>
            </p:nvGrpSpPr>
            <p:grpSpPr bwMode="auto">
              <a:xfrm>
                <a:off x="10476" y="8268"/>
                <a:ext cx="2" cy="170"/>
                <a:chOff x="10476" y="8268"/>
                <a:chExt cx="2" cy="170"/>
              </a:xfrm>
            </p:grpSpPr>
            <p:sp>
              <p:nvSpPr>
                <p:cNvPr id="7609" name="Freeform 6585"/>
                <p:cNvSpPr>
                  <a:spLocks/>
                </p:cNvSpPr>
                <p:nvPr/>
              </p:nvSpPr>
              <p:spPr bwMode="auto">
                <a:xfrm>
                  <a:off x="10476" y="8268"/>
                  <a:ext cx="2" cy="170"/>
                </a:xfrm>
                <a:custGeom>
                  <a:avLst/>
                  <a:gdLst/>
                  <a:ahLst/>
                  <a:cxnLst>
                    <a:cxn ang="0">
                      <a:pos x="0" y="0"/>
                    </a:cxn>
                    <a:cxn ang="0">
                      <a:pos x="0" y="96"/>
                    </a:cxn>
                    <a:cxn ang="0">
                      <a:pos x="2" y="52"/>
                    </a:cxn>
                    <a:cxn ang="0">
                      <a:pos x="2" y="0"/>
                    </a:cxn>
                    <a:cxn ang="0">
                      <a:pos x="0" y="0"/>
                    </a:cxn>
                  </a:cxnLst>
                  <a:rect l="0" t="0" r="r" b="b"/>
                  <a:pathLst>
                    <a:path w="2" h="170">
                      <a:moveTo>
                        <a:pt x="0" y="0"/>
                      </a:moveTo>
                      <a:lnTo>
                        <a:pt x="0" y="96"/>
                      </a:lnTo>
                      <a:lnTo>
                        <a:pt x="2" y="52"/>
                      </a:lnTo>
                      <a:lnTo>
                        <a:pt x="2" y="0"/>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0" name="Freeform 6586"/>
                <p:cNvSpPr>
                  <a:spLocks/>
                </p:cNvSpPr>
                <p:nvPr/>
              </p:nvSpPr>
              <p:spPr bwMode="auto">
                <a:xfrm>
                  <a:off x="10476" y="8268"/>
                  <a:ext cx="2" cy="170"/>
                </a:xfrm>
                <a:custGeom>
                  <a:avLst/>
                  <a:gdLst/>
                  <a:ahLst/>
                  <a:cxnLst>
                    <a:cxn ang="0">
                      <a:pos x="2" y="170"/>
                    </a:cxn>
                    <a:cxn ang="0">
                      <a:pos x="0" y="132"/>
                    </a:cxn>
                    <a:cxn ang="0">
                      <a:pos x="0" y="170"/>
                    </a:cxn>
                    <a:cxn ang="0">
                      <a:pos x="2" y="170"/>
                    </a:cxn>
                  </a:cxnLst>
                  <a:rect l="0" t="0" r="r" b="b"/>
                  <a:pathLst>
                    <a:path w="2" h="170">
                      <a:moveTo>
                        <a:pt x="2" y="170"/>
                      </a:moveTo>
                      <a:lnTo>
                        <a:pt x="0" y="132"/>
                      </a:lnTo>
                      <a:lnTo>
                        <a:pt x="0" y="170"/>
                      </a:lnTo>
                      <a:lnTo>
                        <a:pt x="2" y="17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611" name="Freeform 6587"/>
              <p:cNvSpPr>
                <a:spLocks/>
              </p:cNvSpPr>
              <p:nvPr/>
            </p:nvSpPr>
            <p:spPr bwMode="auto">
              <a:xfrm>
                <a:off x="10473" y="8268"/>
                <a:ext cx="3" cy="170"/>
              </a:xfrm>
              <a:custGeom>
                <a:avLst/>
                <a:gdLst/>
                <a:ahLst/>
                <a:cxnLst>
                  <a:cxn ang="0">
                    <a:pos x="2" y="0"/>
                  </a:cxn>
                  <a:cxn ang="0">
                    <a:pos x="0" y="26"/>
                  </a:cxn>
                  <a:cxn ang="0">
                    <a:pos x="0" y="170"/>
                  </a:cxn>
                  <a:cxn ang="0">
                    <a:pos x="2" y="170"/>
                  </a:cxn>
                  <a:cxn ang="0">
                    <a:pos x="2" y="0"/>
                  </a:cxn>
                </a:cxnLst>
                <a:rect l="0" t="0" r="r" b="b"/>
                <a:pathLst>
                  <a:path w="3" h="170">
                    <a:moveTo>
                      <a:pt x="2" y="0"/>
                    </a:moveTo>
                    <a:lnTo>
                      <a:pt x="0" y="26"/>
                    </a:lnTo>
                    <a:lnTo>
                      <a:pt x="0" y="170"/>
                    </a:lnTo>
                    <a:lnTo>
                      <a:pt x="2" y="17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2" name="Freeform 6588"/>
              <p:cNvSpPr>
                <a:spLocks/>
              </p:cNvSpPr>
              <p:nvPr/>
            </p:nvSpPr>
            <p:spPr bwMode="auto">
              <a:xfrm>
                <a:off x="10473" y="8265"/>
                <a:ext cx="3" cy="173"/>
              </a:xfrm>
              <a:custGeom>
                <a:avLst/>
                <a:gdLst/>
                <a:ahLst/>
                <a:cxnLst>
                  <a:cxn ang="0">
                    <a:pos x="0" y="0"/>
                  </a:cxn>
                  <a:cxn ang="0">
                    <a:pos x="0" y="172"/>
                  </a:cxn>
                  <a:cxn ang="0">
                    <a:pos x="2" y="172"/>
                  </a:cxn>
                  <a:cxn ang="0">
                    <a:pos x="2" y="2"/>
                  </a:cxn>
                  <a:cxn ang="0">
                    <a:pos x="0" y="0"/>
                  </a:cxn>
                </a:cxnLst>
                <a:rect l="0" t="0" r="r" b="b"/>
                <a:pathLst>
                  <a:path w="3" h="173">
                    <a:moveTo>
                      <a:pt x="0" y="0"/>
                    </a:moveTo>
                    <a:lnTo>
                      <a:pt x="0" y="172"/>
                    </a:lnTo>
                    <a:lnTo>
                      <a:pt x="2" y="172"/>
                    </a:lnTo>
                    <a:lnTo>
                      <a:pt x="2" y="2"/>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3" name="Freeform 6589"/>
              <p:cNvSpPr>
                <a:spLocks/>
              </p:cNvSpPr>
              <p:nvPr/>
            </p:nvSpPr>
            <p:spPr bwMode="auto">
              <a:xfrm>
                <a:off x="10471" y="8265"/>
                <a:ext cx="2" cy="173"/>
              </a:xfrm>
              <a:custGeom>
                <a:avLst/>
                <a:gdLst/>
                <a:ahLst/>
                <a:cxnLst>
                  <a:cxn ang="0">
                    <a:pos x="2" y="0"/>
                  </a:cxn>
                  <a:cxn ang="0">
                    <a:pos x="0" y="28"/>
                  </a:cxn>
                  <a:cxn ang="0">
                    <a:pos x="0" y="146"/>
                  </a:cxn>
                  <a:cxn ang="0">
                    <a:pos x="2" y="172"/>
                  </a:cxn>
                  <a:cxn ang="0">
                    <a:pos x="2" y="0"/>
                  </a:cxn>
                </a:cxnLst>
                <a:rect l="0" t="0" r="r" b="b"/>
                <a:pathLst>
                  <a:path w="2" h="173">
                    <a:moveTo>
                      <a:pt x="2" y="0"/>
                    </a:moveTo>
                    <a:lnTo>
                      <a:pt x="0" y="28"/>
                    </a:lnTo>
                    <a:lnTo>
                      <a:pt x="0" y="146"/>
                    </a:lnTo>
                    <a:lnTo>
                      <a:pt x="2" y="172"/>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4" name="Freeform 6590"/>
              <p:cNvSpPr>
                <a:spLocks/>
              </p:cNvSpPr>
              <p:nvPr/>
            </p:nvSpPr>
            <p:spPr bwMode="auto">
              <a:xfrm>
                <a:off x="10472" y="8265"/>
                <a:ext cx="0" cy="173"/>
              </a:xfrm>
              <a:custGeom>
                <a:avLst/>
                <a:gdLst/>
                <a:ahLst/>
                <a:cxnLst>
                  <a:cxn ang="0">
                    <a:pos x="0" y="0"/>
                  </a:cxn>
                  <a:cxn ang="0">
                    <a:pos x="0" y="172"/>
                  </a:cxn>
                </a:cxnLst>
                <a:rect l="0" t="0" r="r" b="b"/>
                <a:pathLst>
                  <a:path h="173">
                    <a:moveTo>
                      <a:pt x="0" y="0"/>
                    </a:moveTo>
                    <a:lnTo>
                      <a:pt x="0" y="172"/>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5" name="Freeform 6591"/>
              <p:cNvSpPr>
                <a:spLocks/>
              </p:cNvSpPr>
              <p:nvPr/>
            </p:nvSpPr>
            <p:spPr bwMode="auto">
              <a:xfrm>
                <a:off x="10468" y="8265"/>
                <a:ext cx="5" cy="173"/>
              </a:xfrm>
              <a:custGeom>
                <a:avLst/>
                <a:gdLst/>
                <a:ahLst/>
                <a:cxnLst>
                  <a:cxn ang="0">
                    <a:pos x="2" y="26"/>
                  </a:cxn>
                  <a:cxn ang="0">
                    <a:pos x="0" y="86"/>
                  </a:cxn>
                  <a:cxn ang="0">
                    <a:pos x="0" y="146"/>
                  </a:cxn>
                  <a:cxn ang="0">
                    <a:pos x="2" y="172"/>
                  </a:cxn>
                  <a:cxn ang="0">
                    <a:pos x="4" y="172"/>
                  </a:cxn>
                  <a:cxn ang="0">
                    <a:pos x="2" y="134"/>
                  </a:cxn>
                  <a:cxn ang="0">
                    <a:pos x="2" y="55"/>
                  </a:cxn>
                  <a:cxn ang="0">
                    <a:pos x="4" y="0"/>
                  </a:cxn>
                  <a:cxn ang="0">
                    <a:pos x="2" y="0"/>
                  </a:cxn>
                  <a:cxn ang="0">
                    <a:pos x="2" y="26"/>
                  </a:cxn>
                </a:cxnLst>
                <a:rect l="0" t="0" r="r" b="b"/>
                <a:pathLst>
                  <a:path w="5" h="173">
                    <a:moveTo>
                      <a:pt x="2" y="26"/>
                    </a:moveTo>
                    <a:lnTo>
                      <a:pt x="0" y="86"/>
                    </a:lnTo>
                    <a:lnTo>
                      <a:pt x="0" y="146"/>
                    </a:lnTo>
                    <a:lnTo>
                      <a:pt x="2" y="172"/>
                    </a:lnTo>
                    <a:lnTo>
                      <a:pt x="4" y="172"/>
                    </a:lnTo>
                    <a:lnTo>
                      <a:pt x="2" y="134"/>
                    </a:lnTo>
                    <a:lnTo>
                      <a:pt x="2" y="55"/>
                    </a:lnTo>
                    <a:lnTo>
                      <a:pt x="4" y="0"/>
                    </a:lnTo>
                    <a:lnTo>
                      <a:pt x="2" y="0"/>
                    </a:lnTo>
                    <a:lnTo>
                      <a:pt x="2" y="2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6" name="Freeform 6592"/>
              <p:cNvSpPr>
                <a:spLocks/>
              </p:cNvSpPr>
              <p:nvPr/>
            </p:nvSpPr>
            <p:spPr bwMode="auto">
              <a:xfrm>
                <a:off x="10468" y="8265"/>
                <a:ext cx="3" cy="173"/>
              </a:xfrm>
              <a:custGeom>
                <a:avLst/>
                <a:gdLst/>
                <a:ahLst/>
                <a:cxnLst>
                  <a:cxn ang="0">
                    <a:pos x="2" y="0"/>
                  </a:cxn>
                  <a:cxn ang="0">
                    <a:pos x="0" y="26"/>
                  </a:cxn>
                  <a:cxn ang="0">
                    <a:pos x="0" y="172"/>
                  </a:cxn>
                  <a:cxn ang="0">
                    <a:pos x="2" y="172"/>
                  </a:cxn>
                  <a:cxn ang="0">
                    <a:pos x="2" y="0"/>
                  </a:cxn>
                </a:cxnLst>
                <a:rect l="0" t="0" r="r" b="b"/>
                <a:pathLst>
                  <a:path w="3" h="173">
                    <a:moveTo>
                      <a:pt x="2" y="0"/>
                    </a:moveTo>
                    <a:lnTo>
                      <a:pt x="0" y="26"/>
                    </a:lnTo>
                    <a:lnTo>
                      <a:pt x="0" y="172"/>
                    </a:lnTo>
                    <a:lnTo>
                      <a:pt x="2" y="172"/>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617" name="Group 6593"/>
              <p:cNvGrpSpPr>
                <a:grpSpLocks/>
              </p:cNvGrpSpPr>
              <p:nvPr/>
            </p:nvGrpSpPr>
            <p:grpSpPr bwMode="auto">
              <a:xfrm>
                <a:off x="10468" y="8265"/>
                <a:ext cx="3" cy="173"/>
                <a:chOff x="10468" y="8265"/>
                <a:chExt cx="3" cy="173"/>
              </a:xfrm>
            </p:grpSpPr>
            <p:sp>
              <p:nvSpPr>
                <p:cNvPr id="7618" name="Freeform 6594"/>
                <p:cNvSpPr>
                  <a:spLocks/>
                </p:cNvSpPr>
                <p:nvPr/>
              </p:nvSpPr>
              <p:spPr bwMode="auto">
                <a:xfrm>
                  <a:off x="10468" y="8265"/>
                  <a:ext cx="3" cy="173"/>
                </a:xfrm>
                <a:custGeom>
                  <a:avLst/>
                  <a:gdLst/>
                  <a:ahLst/>
                  <a:cxnLst>
                    <a:cxn ang="0">
                      <a:pos x="0" y="96"/>
                    </a:cxn>
                    <a:cxn ang="0">
                      <a:pos x="0" y="172"/>
                    </a:cxn>
                    <a:cxn ang="0">
                      <a:pos x="2" y="172"/>
                    </a:cxn>
                    <a:cxn ang="0">
                      <a:pos x="2" y="132"/>
                    </a:cxn>
                    <a:cxn ang="0">
                      <a:pos x="0" y="96"/>
                    </a:cxn>
                  </a:cxnLst>
                  <a:rect l="0" t="0" r="r" b="b"/>
                  <a:pathLst>
                    <a:path w="3" h="173">
                      <a:moveTo>
                        <a:pt x="0" y="96"/>
                      </a:moveTo>
                      <a:lnTo>
                        <a:pt x="0" y="172"/>
                      </a:lnTo>
                      <a:lnTo>
                        <a:pt x="2" y="172"/>
                      </a:lnTo>
                      <a:lnTo>
                        <a:pt x="2" y="132"/>
                      </a:lnTo>
                      <a:lnTo>
                        <a:pt x="0" y="96"/>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9" name="Freeform 6595"/>
                <p:cNvSpPr>
                  <a:spLocks/>
                </p:cNvSpPr>
                <p:nvPr/>
              </p:nvSpPr>
              <p:spPr bwMode="auto">
                <a:xfrm>
                  <a:off x="10468" y="8265"/>
                  <a:ext cx="3" cy="173"/>
                </a:xfrm>
                <a:custGeom>
                  <a:avLst/>
                  <a:gdLst/>
                  <a:ahLst/>
                  <a:cxnLst>
                    <a:cxn ang="0">
                      <a:pos x="0" y="0"/>
                    </a:cxn>
                    <a:cxn ang="0">
                      <a:pos x="0" y="96"/>
                    </a:cxn>
                    <a:cxn ang="0">
                      <a:pos x="2" y="52"/>
                    </a:cxn>
                    <a:cxn ang="0">
                      <a:pos x="2" y="0"/>
                    </a:cxn>
                    <a:cxn ang="0">
                      <a:pos x="0" y="0"/>
                    </a:cxn>
                  </a:cxnLst>
                  <a:rect l="0" t="0" r="r" b="b"/>
                  <a:pathLst>
                    <a:path w="3" h="173">
                      <a:moveTo>
                        <a:pt x="0" y="0"/>
                      </a:moveTo>
                      <a:lnTo>
                        <a:pt x="0" y="96"/>
                      </a:lnTo>
                      <a:lnTo>
                        <a:pt x="2" y="52"/>
                      </a:lnTo>
                      <a:lnTo>
                        <a:pt x="2" y="0"/>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620" name="Freeform 6596"/>
              <p:cNvSpPr>
                <a:spLocks/>
              </p:cNvSpPr>
              <p:nvPr/>
            </p:nvSpPr>
            <p:spPr bwMode="auto">
              <a:xfrm>
                <a:off x="10466" y="8265"/>
                <a:ext cx="2" cy="173"/>
              </a:xfrm>
              <a:custGeom>
                <a:avLst/>
                <a:gdLst/>
                <a:ahLst/>
                <a:cxnLst>
                  <a:cxn ang="0">
                    <a:pos x="2" y="0"/>
                  </a:cxn>
                  <a:cxn ang="0">
                    <a:pos x="0" y="26"/>
                  </a:cxn>
                  <a:cxn ang="0">
                    <a:pos x="0" y="172"/>
                  </a:cxn>
                  <a:cxn ang="0">
                    <a:pos x="2" y="172"/>
                  </a:cxn>
                  <a:cxn ang="0">
                    <a:pos x="2" y="0"/>
                  </a:cxn>
                </a:cxnLst>
                <a:rect l="0" t="0" r="r" b="b"/>
                <a:pathLst>
                  <a:path w="2" h="173">
                    <a:moveTo>
                      <a:pt x="2" y="0"/>
                    </a:moveTo>
                    <a:lnTo>
                      <a:pt x="0" y="26"/>
                    </a:lnTo>
                    <a:lnTo>
                      <a:pt x="0" y="172"/>
                    </a:lnTo>
                    <a:lnTo>
                      <a:pt x="2" y="17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1" name="Freeform 6597"/>
              <p:cNvSpPr>
                <a:spLocks/>
              </p:cNvSpPr>
              <p:nvPr/>
            </p:nvSpPr>
            <p:spPr bwMode="auto">
              <a:xfrm>
                <a:off x="10467" y="8265"/>
                <a:ext cx="0" cy="171"/>
              </a:xfrm>
              <a:custGeom>
                <a:avLst/>
                <a:gdLst/>
                <a:ahLst/>
                <a:cxnLst>
                  <a:cxn ang="0">
                    <a:pos x="0" y="0"/>
                  </a:cxn>
                  <a:cxn ang="0">
                    <a:pos x="0" y="170"/>
                  </a:cxn>
                </a:cxnLst>
                <a:rect l="0" t="0" r="r" b="b"/>
                <a:pathLst>
                  <a:path h="171">
                    <a:moveTo>
                      <a:pt x="0" y="0"/>
                    </a:moveTo>
                    <a:lnTo>
                      <a:pt x="0" y="170"/>
                    </a:lnTo>
                  </a:path>
                </a:pathLst>
              </a:custGeom>
              <a:noFill/>
              <a:ln w="2794">
                <a:solidFill>
                  <a:srgbClr val="4639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2" name="Freeform 6598"/>
              <p:cNvSpPr>
                <a:spLocks/>
              </p:cNvSpPr>
              <p:nvPr/>
            </p:nvSpPr>
            <p:spPr bwMode="auto">
              <a:xfrm>
                <a:off x="10478" y="8268"/>
                <a:ext cx="2" cy="172"/>
              </a:xfrm>
              <a:custGeom>
                <a:avLst/>
                <a:gdLst/>
                <a:ahLst/>
                <a:cxnLst>
                  <a:cxn ang="0">
                    <a:pos x="2" y="0"/>
                  </a:cxn>
                  <a:cxn ang="0">
                    <a:pos x="0" y="26"/>
                  </a:cxn>
                  <a:cxn ang="0">
                    <a:pos x="0" y="172"/>
                  </a:cxn>
                  <a:cxn ang="0">
                    <a:pos x="2" y="170"/>
                  </a:cxn>
                  <a:cxn ang="0">
                    <a:pos x="2" y="0"/>
                  </a:cxn>
                </a:cxnLst>
                <a:rect l="0" t="0" r="r" b="b"/>
                <a:pathLst>
                  <a:path w="2" h="172">
                    <a:moveTo>
                      <a:pt x="2" y="0"/>
                    </a:moveTo>
                    <a:lnTo>
                      <a:pt x="0" y="26"/>
                    </a:lnTo>
                    <a:lnTo>
                      <a:pt x="0" y="172"/>
                    </a:lnTo>
                    <a:lnTo>
                      <a:pt x="2" y="17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3" name="Freeform 6599"/>
              <p:cNvSpPr>
                <a:spLocks/>
              </p:cNvSpPr>
              <p:nvPr/>
            </p:nvSpPr>
            <p:spPr bwMode="auto">
              <a:xfrm>
                <a:off x="10279" y="8296"/>
                <a:ext cx="38" cy="173"/>
              </a:xfrm>
              <a:custGeom>
                <a:avLst/>
                <a:gdLst/>
                <a:ahLst/>
                <a:cxnLst>
                  <a:cxn ang="0">
                    <a:pos x="7" y="165"/>
                  </a:cxn>
                  <a:cxn ang="0">
                    <a:pos x="7" y="172"/>
                  </a:cxn>
                  <a:cxn ang="0">
                    <a:pos x="38" y="172"/>
                  </a:cxn>
                  <a:cxn ang="0">
                    <a:pos x="38" y="0"/>
                  </a:cxn>
                  <a:cxn ang="0">
                    <a:pos x="0" y="4"/>
                  </a:cxn>
                  <a:cxn ang="0">
                    <a:pos x="0" y="165"/>
                  </a:cxn>
                  <a:cxn ang="0">
                    <a:pos x="7" y="165"/>
                  </a:cxn>
                </a:cxnLst>
                <a:rect l="0" t="0" r="r" b="b"/>
                <a:pathLst>
                  <a:path w="38" h="173">
                    <a:moveTo>
                      <a:pt x="7" y="165"/>
                    </a:moveTo>
                    <a:lnTo>
                      <a:pt x="7" y="172"/>
                    </a:lnTo>
                    <a:lnTo>
                      <a:pt x="38" y="172"/>
                    </a:lnTo>
                    <a:lnTo>
                      <a:pt x="38" y="0"/>
                    </a:lnTo>
                    <a:lnTo>
                      <a:pt x="0" y="4"/>
                    </a:lnTo>
                    <a:lnTo>
                      <a:pt x="0" y="165"/>
                    </a:lnTo>
                    <a:lnTo>
                      <a:pt x="7" y="16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4" name="Freeform 6600"/>
              <p:cNvSpPr>
                <a:spLocks/>
              </p:cNvSpPr>
              <p:nvPr/>
            </p:nvSpPr>
            <p:spPr bwMode="auto">
              <a:xfrm>
                <a:off x="10279" y="8296"/>
                <a:ext cx="38" cy="161"/>
              </a:xfrm>
              <a:custGeom>
                <a:avLst/>
                <a:gdLst/>
                <a:ahLst/>
                <a:cxnLst>
                  <a:cxn ang="0">
                    <a:pos x="33" y="2"/>
                  </a:cxn>
                  <a:cxn ang="0">
                    <a:pos x="11" y="2"/>
                  </a:cxn>
                  <a:cxn ang="0">
                    <a:pos x="9" y="4"/>
                  </a:cxn>
                  <a:cxn ang="0">
                    <a:pos x="0" y="4"/>
                  </a:cxn>
                  <a:cxn ang="0">
                    <a:pos x="0" y="153"/>
                  </a:cxn>
                  <a:cxn ang="0">
                    <a:pos x="7" y="153"/>
                  </a:cxn>
                  <a:cxn ang="0">
                    <a:pos x="7" y="160"/>
                  </a:cxn>
                  <a:cxn ang="0">
                    <a:pos x="38" y="160"/>
                  </a:cxn>
                  <a:cxn ang="0">
                    <a:pos x="38" y="0"/>
                  </a:cxn>
                  <a:cxn ang="0">
                    <a:pos x="33" y="2"/>
                  </a:cxn>
                </a:cxnLst>
                <a:rect l="0" t="0" r="r" b="b"/>
                <a:pathLst>
                  <a:path w="38" h="161">
                    <a:moveTo>
                      <a:pt x="33" y="2"/>
                    </a:moveTo>
                    <a:lnTo>
                      <a:pt x="11" y="2"/>
                    </a:lnTo>
                    <a:lnTo>
                      <a:pt x="9" y="4"/>
                    </a:lnTo>
                    <a:lnTo>
                      <a:pt x="0" y="4"/>
                    </a:lnTo>
                    <a:lnTo>
                      <a:pt x="0" y="153"/>
                    </a:lnTo>
                    <a:lnTo>
                      <a:pt x="7" y="153"/>
                    </a:lnTo>
                    <a:lnTo>
                      <a:pt x="7" y="160"/>
                    </a:lnTo>
                    <a:lnTo>
                      <a:pt x="38" y="160"/>
                    </a:lnTo>
                    <a:lnTo>
                      <a:pt x="38" y="0"/>
                    </a:lnTo>
                    <a:lnTo>
                      <a:pt x="3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5" name="Freeform 6601"/>
              <p:cNvSpPr>
                <a:spLocks/>
              </p:cNvSpPr>
              <p:nvPr/>
            </p:nvSpPr>
            <p:spPr bwMode="auto">
              <a:xfrm>
                <a:off x="10279" y="8296"/>
                <a:ext cx="38" cy="149"/>
              </a:xfrm>
              <a:custGeom>
                <a:avLst/>
                <a:gdLst/>
                <a:ahLst/>
                <a:cxnLst>
                  <a:cxn ang="0">
                    <a:pos x="33" y="2"/>
                  </a:cxn>
                  <a:cxn ang="0">
                    <a:pos x="11" y="2"/>
                  </a:cxn>
                  <a:cxn ang="0">
                    <a:pos x="9" y="4"/>
                  </a:cxn>
                  <a:cxn ang="0">
                    <a:pos x="0" y="4"/>
                  </a:cxn>
                  <a:cxn ang="0">
                    <a:pos x="0" y="141"/>
                  </a:cxn>
                  <a:cxn ang="0">
                    <a:pos x="7" y="141"/>
                  </a:cxn>
                  <a:cxn ang="0">
                    <a:pos x="7" y="148"/>
                  </a:cxn>
                  <a:cxn ang="0">
                    <a:pos x="38" y="148"/>
                  </a:cxn>
                  <a:cxn ang="0">
                    <a:pos x="38" y="0"/>
                  </a:cxn>
                  <a:cxn ang="0">
                    <a:pos x="33" y="2"/>
                  </a:cxn>
                </a:cxnLst>
                <a:rect l="0" t="0" r="r" b="b"/>
                <a:pathLst>
                  <a:path w="38" h="149">
                    <a:moveTo>
                      <a:pt x="33" y="2"/>
                    </a:moveTo>
                    <a:lnTo>
                      <a:pt x="11" y="2"/>
                    </a:lnTo>
                    <a:lnTo>
                      <a:pt x="9" y="4"/>
                    </a:lnTo>
                    <a:lnTo>
                      <a:pt x="0" y="4"/>
                    </a:lnTo>
                    <a:lnTo>
                      <a:pt x="0" y="141"/>
                    </a:lnTo>
                    <a:lnTo>
                      <a:pt x="7" y="141"/>
                    </a:lnTo>
                    <a:lnTo>
                      <a:pt x="7" y="148"/>
                    </a:lnTo>
                    <a:lnTo>
                      <a:pt x="38" y="148"/>
                    </a:lnTo>
                    <a:lnTo>
                      <a:pt x="38" y="0"/>
                    </a:lnTo>
                    <a:lnTo>
                      <a:pt x="33"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6" name="Freeform 6602"/>
              <p:cNvSpPr>
                <a:spLocks/>
              </p:cNvSpPr>
              <p:nvPr/>
            </p:nvSpPr>
            <p:spPr bwMode="auto">
              <a:xfrm>
                <a:off x="10279" y="8296"/>
                <a:ext cx="38" cy="137"/>
              </a:xfrm>
              <a:custGeom>
                <a:avLst/>
                <a:gdLst/>
                <a:ahLst/>
                <a:cxnLst>
                  <a:cxn ang="0">
                    <a:pos x="35" y="2"/>
                  </a:cxn>
                  <a:cxn ang="0">
                    <a:pos x="11" y="2"/>
                  </a:cxn>
                  <a:cxn ang="0">
                    <a:pos x="9" y="4"/>
                  </a:cxn>
                  <a:cxn ang="0">
                    <a:pos x="0" y="4"/>
                  </a:cxn>
                  <a:cxn ang="0">
                    <a:pos x="0" y="129"/>
                  </a:cxn>
                  <a:cxn ang="0">
                    <a:pos x="7" y="129"/>
                  </a:cxn>
                  <a:cxn ang="0">
                    <a:pos x="7" y="134"/>
                  </a:cxn>
                  <a:cxn ang="0">
                    <a:pos x="14" y="134"/>
                  </a:cxn>
                  <a:cxn ang="0">
                    <a:pos x="14" y="136"/>
                  </a:cxn>
                  <a:cxn ang="0">
                    <a:pos x="38" y="136"/>
                  </a:cxn>
                  <a:cxn ang="0">
                    <a:pos x="38" y="0"/>
                  </a:cxn>
                  <a:cxn ang="0">
                    <a:pos x="35" y="2"/>
                  </a:cxn>
                </a:cxnLst>
                <a:rect l="0" t="0" r="r" b="b"/>
                <a:pathLst>
                  <a:path w="38" h="137">
                    <a:moveTo>
                      <a:pt x="35" y="2"/>
                    </a:moveTo>
                    <a:lnTo>
                      <a:pt x="11" y="2"/>
                    </a:lnTo>
                    <a:lnTo>
                      <a:pt x="9" y="4"/>
                    </a:lnTo>
                    <a:lnTo>
                      <a:pt x="0" y="4"/>
                    </a:lnTo>
                    <a:lnTo>
                      <a:pt x="0" y="129"/>
                    </a:lnTo>
                    <a:lnTo>
                      <a:pt x="7" y="129"/>
                    </a:lnTo>
                    <a:lnTo>
                      <a:pt x="7" y="134"/>
                    </a:lnTo>
                    <a:lnTo>
                      <a:pt x="14" y="134"/>
                    </a:lnTo>
                    <a:lnTo>
                      <a:pt x="14" y="136"/>
                    </a:lnTo>
                    <a:lnTo>
                      <a:pt x="38" y="136"/>
                    </a:lnTo>
                    <a:lnTo>
                      <a:pt x="38" y="0"/>
                    </a:lnTo>
                    <a:lnTo>
                      <a:pt x="35"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7" name="Freeform 6603"/>
              <p:cNvSpPr>
                <a:spLocks/>
              </p:cNvSpPr>
              <p:nvPr/>
            </p:nvSpPr>
            <p:spPr bwMode="auto">
              <a:xfrm>
                <a:off x="10279" y="8296"/>
                <a:ext cx="38" cy="123"/>
              </a:xfrm>
              <a:custGeom>
                <a:avLst/>
                <a:gdLst/>
                <a:ahLst/>
                <a:cxnLst>
                  <a:cxn ang="0">
                    <a:pos x="35" y="2"/>
                  </a:cxn>
                  <a:cxn ang="0">
                    <a:pos x="11" y="2"/>
                  </a:cxn>
                  <a:cxn ang="0">
                    <a:pos x="9" y="4"/>
                  </a:cxn>
                  <a:cxn ang="0">
                    <a:pos x="0" y="4"/>
                  </a:cxn>
                  <a:cxn ang="0">
                    <a:pos x="0" y="117"/>
                  </a:cxn>
                  <a:cxn ang="0">
                    <a:pos x="7" y="117"/>
                  </a:cxn>
                  <a:cxn ang="0">
                    <a:pos x="7" y="122"/>
                  </a:cxn>
                  <a:cxn ang="0">
                    <a:pos x="38" y="122"/>
                  </a:cxn>
                  <a:cxn ang="0">
                    <a:pos x="38" y="0"/>
                  </a:cxn>
                  <a:cxn ang="0">
                    <a:pos x="35" y="2"/>
                  </a:cxn>
                </a:cxnLst>
                <a:rect l="0" t="0" r="r" b="b"/>
                <a:pathLst>
                  <a:path w="38" h="123">
                    <a:moveTo>
                      <a:pt x="35" y="2"/>
                    </a:moveTo>
                    <a:lnTo>
                      <a:pt x="11" y="2"/>
                    </a:lnTo>
                    <a:lnTo>
                      <a:pt x="9" y="4"/>
                    </a:lnTo>
                    <a:lnTo>
                      <a:pt x="0" y="4"/>
                    </a:lnTo>
                    <a:lnTo>
                      <a:pt x="0" y="117"/>
                    </a:lnTo>
                    <a:lnTo>
                      <a:pt x="7" y="117"/>
                    </a:lnTo>
                    <a:lnTo>
                      <a:pt x="7" y="122"/>
                    </a:lnTo>
                    <a:lnTo>
                      <a:pt x="38" y="122"/>
                    </a:lnTo>
                    <a:lnTo>
                      <a:pt x="38" y="0"/>
                    </a:lnTo>
                    <a:lnTo>
                      <a:pt x="35"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8" name="Freeform 6604"/>
              <p:cNvSpPr>
                <a:spLocks/>
              </p:cNvSpPr>
              <p:nvPr/>
            </p:nvSpPr>
            <p:spPr bwMode="auto">
              <a:xfrm>
                <a:off x="10279" y="8299"/>
                <a:ext cx="38" cy="108"/>
              </a:xfrm>
              <a:custGeom>
                <a:avLst/>
                <a:gdLst/>
                <a:ahLst/>
                <a:cxnLst>
                  <a:cxn ang="0">
                    <a:pos x="4" y="103"/>
                  </a:cxn>
                  <a:cxn ang="0">
                    <a:pos x="7" y="108"/>
                  </a:cxn>
                  <a:cxn ang="0">
                    <a:pos x="38" y="108"/>
                  </a:cxn>
                  <a:cxn ang="0">
                    <a:pos x="38" y="0"/>
                  </a:cxn>
                  <a:cxn ang="0">
                    <a:pos x="11" y="0"/>
                  </a:cxn>
                  <a:cxn ang="0">
                    <a:pos x="9" y="2"/>
                  </a:cxn>
                  <a:cxn ang="0">
                    <a:pos x="0" y="2"/>
                  </a:cxn>
                  <a:cxn ang="0">
                    <a:pos x="0" y="103"/>
                  </a:cxn>
                  <a:cxn ang="0">
                    <a:pos x="4" y="103"/>
                  </a:cxn>
                </a:cxnLst>
                <a:rect l="0" t="0" r="r" b="b"/>
                <a:pathLst>
                  <a:path w="38" h="108">
                    <a:moveTo>
                      <a:pt x="4" y="103"/>
                    </a:moveTo>
                    <a:lnTo>
                      <a:pt x="7" y="108"/>
                    </a:lnTo>
                    <a:lnTo>
                      <a:pt x="38" y="108"/>
                    </a:lnTo>
                    <a:lnTo>
                      <a:pt x="38" y="0"/>
                    </a:lnTo>
                    <a:lnTo>
                      <a:pt x="11" y="0"/>
                    </a:lnTo>
                    <a:lnTo>
                      <a:pt x="9" y="2"/>
                    </a:lnTo>
                    <a:lnTo>
                      <a:pt x="0" y="2"/>
                    </a:lnTo>
                    <a:lnTo>
                      <a:pt x="0" y="103"/>
                    </a:lnTo>
                    <a:lnTo>
                      <a:pt x="4" y="103"/>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9" name="Freeform 6605"/>
              <p:cNvSpPr>
                <a:spLocks/>
              </p:cNvSpPr>
              <p:nvPr/>
            </p:nvSpPr>
            <p:spPr bwMode="auto">
              <a:xfrm>
                <a:off x="10279" y="8299"/>
                <a:ext cx="38" cy="96"/>
              </a:xfrm>
              <a:custGeom>
                <a:avLst/>
                <a:gdLst/>
                <a:ahLst/>
                <a:cxnLst>
                  <a:cxn ang="0">
                    <a:pos x="4" y="91"/>
                  </a:cxn>
                  <a:cxn ang="0">
                    <a:pos x="7" y="96"/>
                  </a:cxn>
                  <a:cxn ang="0">
                    <a:pos x="38" y="96"/>
                  </a:cxn>
                  <a:cxn ang="0">
                    <a:pos x="38" y="0"/>
                  </a:cxn>
                  <a:cxn ang="0">
                    <a:pos x="11" y="0"/>
                  </a:cxn>
                  <a:cxn ang="0">
                    <a:pos x="9" y="2"/>
                  </a:cxn>
                  <a:cxn ang="0">
                    <a:pos x="0" y="2"/>
                  </a:cxn>
                  <a:cxn ang="0">
                    <a:pos x="0" y="91"/>
                  </a:cxn>
                  <a:cxn ang="0">
                    <a:pos x="4" y="91"/>
                  </a:cxn>
                </a:cxnLst>
                <a:rect l="0" t="0" r="r" b="b"/>
                <a:pathLst>
                  <a:path w="38" h="96">
                    <a:moveTo>
                      <a:pt x="4" y="91"/>
                    </a:moveTo>
                    <a:lnTo>
                      <a:pt x="7" y="96"/>
                    </a:lnTo>
                    <a:lnTo>
                      <a:pt x="38" y="96"/>
                    </a:lnTo>
                    <a:lnTo>
                      <a:pt x="38" y="0"/>
                    </a:lnTo>
                    <a:lnTo>
                      <a:pt x="11" y="0"/>
                    </a:lnTo>
                    <a:lnTo>
                      <a:pt x="9" y="2"/>
                    </a:lnTo>
                    <a:lnTo>
                      <a:pt x="0" y="2"/>
                    </a:lnTo>
                    <a:lnTo>
                      <a:pt x="0" y="91"/>
                    </a:lnTo>
                    <a:lnTo>
                      <a:pt x="4" y="91"/>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0" name="Freeform 6606"/>
              <p:cNvSpPr>
                <a:spLocks/>
              </p:cNvSpPr>
              <p:nvPr/>
            </p:nvSpPr>
            <p:spPr bwMode="auto">
              <a:xfrm>
                <a:off x="10279" y="8299"/>
                <a:ext cx="38" cy="84"/>
              </a:xfrm>
              <a:custGeom>
                <a:avLst/>
                <a:gdLst/>
                <a:ahLst/>
                <a:cxnLst>
                  <a:cxn ang="0">
                    <a:pos x="4" y="79"/>
                  </a:cxn>
                  <a:cxn ang="0">
                    <a:pos x="7" y="84"/>
                  </a:cxn>
                  <a:cxn ang="0">
                    <a:pos x="38" y="84"/>
                  </a:cxn>
                  <a:cxn ang="0">
                    <a:pos x="38" y="0"/>
                  </a:cxn>
                  <a:cxn ang="0">
                    <a:pos x="11" y="0"/>
                  </a:cxn>
                  <a:cxn ang="0">
                    <a:pos x="9" y="2"/>
                  </a:cxn>
                  <a:cxn ang="0">
                    <a:pos x="0" y="2"/>
                  </a:cxn>
                  <a:cxn ang="0">
                    <a:pos x="0" y="79"/>
                  </a:cxn>
                  <a:cxn ang="0">
                    <a:pos x="4" y="79"/>
                  </a:cxn>
                </a:cxnLst>
                <a:rect l="0" t="0" r="r" b="b"/>
                <a:pathLst>
                  <a:path w="38" h="84">
                    <a:moveTo>
                      <a:pt x="4" y="79"/>
                    </a:moveTo>
                    <a:lnTo>
                      <a:pt x="7" y="84"/>
                    </a:lnTo>
                    <a:lnTo>
                      <a:pt x="38" y="84"/>
                    </a:lnTo>
                    <a:lnTo>
                      <a:pt x="38" y="0"/>
                    </a:lnTo>
                    <a:lnTo>
                      <a:pt x="11" y="0"/>
                    </a:lnTo>
                    <a:lnTo>
                      <a:pt x="9" y="2"/>
                    </a:lnTo>
                    <a:lnTo>
                      <a:pt x="0" y="2"/>
                    </a:lnTo>
                    <a:lnTo>
                      <a:pt x="0" y="79"/>
                    </a:lnTo>
                    <a:lnTo>
                      <a:pt x="4" y="79"/>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1" name="Freeform 6607"/>
              <p:cNvSpPr>
                <a:spLocks/>
              </p:cNvSpPr>
              <p:nvPr/>
            </p:nvSpPr>
            <p:spPr bwMode="auto">
              <a:xfrm>
                <a:off x="10279" y="8299"/>
                <a:ext cx="38" cy="72"/>
              </a:xfrm>
              <a:custGeom>
                <a:avLst/>
                <a:gdLst/>
                <a:ahLst/>
                <a:cxnLst>
                  <a:cxn ang="0">
                    <a:pos x="7" y="72"/>
                  </a:cxn>
                  <a:cxn ang="0">
                    <a:pos x="38" y="72"/>
                  </a:cxn>
                  <a:cxn ang="0">
                    <a:pos x="38" y="0"/>
                  </a:cxn>
                  <a:cxn ang="0">
                    <a:pos x="11" y="0"/>
                  </a:cxn>
                  <a:cxn ang="0">
                    <a:pos x="9" y="2"/>
                  </a:cxn>
                  <a:cxn ang="0">
                    <a:pos x="0" y="2"/>
                  </a:cxn>
                  <a:cxn ang="0">
                    <a:pos x="0" y="67"/>
                  </a:cxn>
                  <a:cxn ang="0">
                    <a:pos x="2" y="69"/>
                  </a:cxn>
                  <a:cxn ang="0">
                    <a:pos x="7" y="69"/>
                  </a:cxn>
                  <a:cxn ang="0">
                    <a:pos x="7" y="72"/>
                  </a:cxn>
                </a:cxnLst>
                <a:rect l="0" t="0" r="r" b="b"/>
                <a:pathLst>
                  <a:path w="38" h="72">
                    <a:moveTo>
                      <a:pt x="7" y="72"/>
                    </a:moveTo>
                    <a:lnTo>
                      <a:pt x="38" y="72"/>
                    </a:lnTo>
                    <a:lnTo>
                      <a:pt x="38" y="0"/>
                    </a:lnTo>
                    <a:lnTo>
                      <a:pt x="11" y="0"/>
                    </a:lnTo>
                    <a:lnTo>
                      <a:pt x="9" y="2"/>
                    </a:lnTo>
                    <a:lnTo>
                      <a:pt x="0" y="2"/>
                    </a:lnTo>
                    <a:lnTo>
                      <a:pt x="0" y="67"/>
                    </a:lnTo>
                    <a:lnTo>
                      <a:pt x="2" y="69"/>
                    </a:lnTo>
                    <a:lnTo>
                      <a:pt x="7" y="69"/>
                    </a:lnTo>
                    <a:lnTo>
                      <a:pt x="7" y="7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2" name="Freeform 6608"/>
              <p:cNvSpPr>
                <a:spLocks/>
              </p:cNvSpPr>
              <p:nvPr/>
            </p:nvSpPr>
            <p:spPr bwMode="auto">
              <a:xfrm>
                <a:off x="10279" y="8299"/>
                <a:ext cx="38" cy="60"/>
              </a:xfrm>
              <a:custGeom>
                <a:avLst/>
                <a:gdLst/>
                <a:ahLst/>
                <a:cxnLst>
                  <a:cxn ang="0">
                    <a:pos x="38" y="0"/>
                  </a:cxn>
                  <a:cxn ang="0">
                    <a:pos x="11" y="0"/>
                  </a:cxn>
                  <a:cxn ang="0">
                    <a:pos x="9" y="2"/>
                  </a:cxn>
                  <a:cxn ang="0">
                    <a:pos x="0" y="2"/>
                  </a:cxn>
                  <a:cxn ang="0">
                    <a:pos x="0" y="57"/>
                  </a:cxn>
                  <a:cxn ang="0">
                    <a:pos x="7" y="57"/>
                  </a:cxn>
                  <a:cxn ang="0">
                    <a:pos x="7" y="60"/>
                  </a:cxn>
                  <a:cxn ang="0">
                    <a:pos x="38" y="60"/>
                  </a:cxn>
                  <a:cxn ang="0">
                    <a:pos x="38" y="0"/>
                  </a:cxn>
                </a:cxnLst>
                <a:rect l="0" t="0" r="r" b="b"/>
                <a:pathLst>
                  <a:path w="38" h="60">
                    <a:moveTo>
                      <a:pt x="38" y="0"/>
                    </a:moveTo>
                    <a:lnTo>
                      <a:pt x="11" y="0"/>
                    </a:lnTo>
                    <a:lnTo>
                      <a:pt x="9" y="2"/>
                    </a:lnTo>
                    <a:lnTo>
                      <a:pt x="0" y="2"/>
                    </a:lnTo>
                    <a:lnTo>
                      <a:pt x="0" y="57"/>
                    </a:lnTo>
                    <a:lnTo>
                      <a:pt x="7" y="57"/>
                    </a:lnTo>
                    <a:lnTo>
                      <a:pt x="7" y="60"/>
                    </a:lnTo>
                    <a:lnTo>
                      <a:pt x="38" y="60"/>
                    </a:lnTo>
                    <a:lnTo>
                      <a:pt x="38"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3" name="Freeform 6609"/>
              <p:cNvSpPr>
                <a:spLocks/>
              </p:cNvSpPr>
              <p:nvPr/>
            </p:nvSpPr>
            <p:spPr bwMode="auto">
              <a:xfrm>
                <a:off x="10279" y="8299"/>
                <a:ext cx="38" cy="45"/>
              </a:xfrm>
              <a:custGeom>
                <a:avLst/>
                <a:gdLst/>
                <a:ahLst/>
                <a:cxnLst>
                  <a:cxn ang="0">
                    <a:pos x="38" y="45"/>
                  </a:cxn>
                  <a:cxn ang="0">
                    <a:pos x="38" y="0"/>
                  </a:cxn>
                  <a:cxn ang="0">
                    <a:pos x="11" y="0"/>
                  </a:cxn>
                  <a:cxn ang="0">
                    <a:pos x="9" y="2"/>
                  </a:cxn>
                  <a:cxn ang="0">
                    <a:pos x="0" y="2"/>
                  </a:cxn>
                  <a:cxn ang="0">
                    <a:pos x="0" y="45"/>
                  </a:cxn>
                  <a:cxn ang="0">
                    <a:pos x="38" y="45"/>
                  </a:cxn>
                </a:cxnLst>
                <a:rect l="0" t="0" r="r" b="b"/>
                <a:pathLst>
                  <a:path w="38" h="45">
                    <a:moveTo>
                      <a:pt x="38" y="45"/>
                    </a:moveTo>
                    <a:lnTo>
                      <a:pt x="38" y="0"/>
                    </a:lnTo>
                    <a:lnTo>
                      <a:pt x="11" y="0"/>
                    </a:lnTo>
                    <a:lnTo>
                      <a:pt x="9" y="2"/>
                    </a:lnTo>
                    <a:lnTo>
                      <a:pt x="0" y="2"/>
                    </a:lnTo>
                    <a:lnTo>
                      <a:pt x="0" y="45"/>
                    </a:lnTo>
                    <a:lnTo>
                      <a:pt x="38" y="45"/>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4" name="Freeform 6610"/>
              <p:cNvSpPr>
                <a:spLocks/>
              </p:cNvSpPr>
              <p:nvPr/>
            </p:nvSpPr>
            <p:spPr bwMode="auto">
              <a:xfrm>
                <a:off x="10279" y="8299"/>
                <a:ext cx="38" cy="33"/>
              </a:xfrm>
              <a:custGeom>
                <a:avLst/>
                <a:gdLst/>
                <a:ahLst/>
                <a:cxnLst>
                  <a:cxn ang="0">
                    <a:pos x="0" y="2"/>
                  </a:cxn>
                  <a:cxn ang="0">
                    <a:pos x="0" y="33"/>
                  </a:cxn>
                  <a:cxn ang="0">
                    <a:pos x="38" y="33"/>
                  </a:cxn>
                  <a:cxn ang="0">
                    <a:pos x="38" y="0"/>
                  </a:cxn>
                  <a:cxn ang="0">
                    <a:pos x="0" y="2"/>
                  </a:cxn>
                </a:cxnLst>
                <a:rect l="0" t="0" r="r" b="b"/>
                <a:pathLst>
                  <a:path w="38" h="33">
                    <a:moveTo>
                      <a:pt x="0" y="2"/>
                    </a:moveTo>
                    <a:lnTo>
                      <a:pt x="0" y="33"/>
                    </a:lnTo>
                    <a:lnTo>
                      <a:pt x="38" y="33"/>
                    </a:lnTo>
                    <a:lnTo>
                      <a:pt x="38" y="0"/>
                    </a:lnTo>
                    <a:lnTo>
                      <a:pt x="0" y="2"/>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5" name="Freeform 6611"/>
              <p:cNvSpPr>
                <a:spLocks/>
              </p:cNvSpPr>
              <p:nvPr/>
            </p:nvSpPr>
            <p:spPr bwMode="auto">
              <a:xfrm>
                <a:off x="10324" y="8263"/>
                <a:ext cx="137" cy="182"/>
              </a:xfrm>
              <a:custGeom>
                <a:avLst/>
                <a:gdLst/>
                <a:ahLst/>
                <a:cxnLst>
                  <a:cxn ang="0">
                    <a:pos x="2" y="136"/>
                  </a:cxn>
                  <a:cxn ang="0">
                    <a:pos x="4" y="153"/>
                  </a:cxn>
                  <a:cxn ang="0">
                    <a:pos x="7" y="175"/>
                  </a:cxn>
                  <a:cxn ang="0">
                    <a:pos x="12" y="175"/>
                  </a:cxn>
                  <a:cxn ang="0">
                    <a:pos x="16" y="177"/>
                  </a:cxn>
                  <a:cxn ang="0">
                    <a:pos x="24" y="177"/>
                  </a:cxn>
                  <a:cxn ang="0">
                    <a:pos x="28" y="180"/>
                  </a:cxn>
                  <a:cxn ang="0">
                    <a:pos x="45" y="180"/>
                  </a:cxn>
                  <a:cxn ang="0">
                    <a:pos x="47" y="182"/>
                  </a:cxn>
                  <a:cxn ang="0">
                    <a:pos x="107" y="182"/>
                  </a:cxn>
                  <a:cxn ang="0">
                    <a:pos x="110" y="180"/>
                  </a:cxn>
                  <a:cxn ang="0">
                    <a:pos x="124" y="180"/>
                  </a:cxn>
                  <a:cxn ang="0">
                    <a:pos x="129" y="177"/>
                  </a:cxn>
                  <a:cxn ang="0">
                    <a:pos x="134" y="177"/>
                  </a:cxn>
                  <a:cxn ang="0">
                    <a:pos x="134" y="88"/>
                  </a:cxn>
                  <a:cxn ang="0">
                    <a:pos x="136" y="45"/>
                  </a:cxn>
                  <a:cxn ang="0">
                    <a:pos x="136" y="0"/>
                  </a:cxn>
                  <a:cxn ang="0">
                    <a:pos x="122" y="0"/>
                  </a:cxn>
                  <a:cxn ang="0">
                    <a:pos x="117" y="2"/>
                  </a:cxn>
                  <a:cxn ang="0">
                    <a:pos x="93" y="2"/>
                  </a:cxn>
                  <a:cxn ang="0">
                    <a:pos x="88" y="4"/>
                  </a:cxn>
                  <a:cxn ang="0">
                    <a:pos x="76" y="4"/>
                  </a:cxn>
                  <a:cxn ang="0">
                    <a:pos x="72" y="7"/>
                  </a:cxn>
                  <a:cxn ang="0">
                    <a:pos x="60" y="7"/>
                  </a:cxn>
                  <a:cxn ang="0">
                    <a:pos x="55" y="9"/>
                  </a:cxn>
                  <a:cxn ang="0">
                    <a:pos x="47" y="9"/>
                  </a:cxn>
                  <a:cxn ang="0">
                    <a:pos x="43" y="11"/>
                  </a:cxn>
                  <a:cxn ang="0">
                    <a:pos x="35" y="11"/>
                  </a:cxn>
                  <a:cxn ang="0">
                    <a:pos x="31" y="14"/>
                  </a:cxn>
                  <a:cxn ang="0">
                    <a:pos x="28" y="14"/>
                  </a:cxn>
                  <a:cxn ang="0">
                    <a:pos x="24" y="16"/>
                  </a:cxn>
                  <a:cxn ang="0">
                    <a:pos x="16" y="16"/>
                  </a:cxn>
                  <a:cxn ang="0">
                    <a:pos x="12" y="19"/>
                  </a:cxn>
                  <a:cxn ang="0">
                    <a:pos x="7" y="19"/>
                  </a:cxn>
                  <a:cxn ang="0">
                    <a:pos x="4" y="40"/>
                  </a:cxn>
                  <a:cxn ang="0">
                    <a:pos x="2" y="60"/>
                  </a:cxn>
                  <a:cxn ang="0">
                    <a:pos x="2" y="79"/>
                  </a:cxn>
                  <a:cxn ang="0">
                    <a:pos x="0" y="98"/>
                  </a:cxn>
                  <a:cxn ang="0">
                    <a:pos x="0" y="117"/>
                  </a:cxn>
                  <a:cxn ang="0">
                    <a:pos x="2" y="136"/>
                  </a:cxn>
                </a:cxnLst>
                <a:rect l="0" t="0" r="r" b="b"/>
                <a:pathLst>
                  <a:path w="137" h="182">
                    <a:moveTo>
                      <a:pt x="2" y="136"/>
                    </a:moveTo>
                    <a:lnTo>
                      <a:pt x="4" y="153"/>
                    </a:lnTo>
                    <a:lnTo>
                      <a:pt x="7" y="175"/>
                    </a:lnTo>
                    <a:lnTo>
                      <a:pt x="12" y="175"/>
                    </a:lnTo>
                    <a:lnTo>
                      <a:pt x="16" y="177"/>
                    </a:lnTo>
                    <a:lnTo>
                      <a:pt x="24" y="177"/>
                    </a:lnTo>
                    <a:lnTo>
                      <a:pt x="28" y="180"/>
                    </a:lnTo>
                    <a:lnTo>
                      <a:pt x="45" y="180"/>
                    </a:lnTo>
                    <a:lnTo>
                      <a:pt x="47" y="182"/>
                    </a:lnTo>
                    <a:lnTo>
                      <a:pt x="107" y="182"/>
                    </a:lnTo>
                    <a:lnTo>
                      <a:pt x="110" y="180"/>
                    </a:lnTo>
                    <a:lnTo>
                      <a:pt x="124" y="180"/>
                    </a:lnTo>
                    <a:lnTo>
                      <a:pt x="129" y="177"/>
                    </a:lnTo>
                    <a:lnTo>
                      <a:pt x="134" y="177"/>
                    </a:lnTo>
                    <a:lnTo>
                      <a:pt x="134" y="88"/>
                    </a:lnTo>
                    <a:lnTo>
                      <a:pt x="136" y="45"/>
                    </a:lnTo>
                    <a:lnTo>
                      <a:pt x="136" y="0"/>
                    </a:lnTo>
                    <a:lnTo>
                      <a:pt x="122" y="0"/>
                    </a:lnTo>
                    <a:lnTo>
                      <a:pt x="117" y="2"/>
                    </a:lnTo>
                    <a:lnTo>
                      <a:pt x="93" y="2"/>
                    </a:lnTo>
                    <a:lnTo>
                      <a:pt x="88" y="4"/>
                    </a:lnTo>
                    <a:lnTo>
                      <a:pt x="76" y="4"/>
                    </a:lnTo>
                    <a:lnTo>
                      <a:pt x="72" y="7"/>
                    </a:lnTo>
                    <a:lnTo>
                      <a:pt x="60" y="7"/>
                    </a:lnTo>
                    <a:lnTo>
                      <a:pt x="55" y="9"/>
                    </a:lnTo>
                    <a:lnTo>
                      <a:pt x="47" y="9"/>
                    </a:lnTo>
                    <a:lnTo>
                      <a:pt x="43" y="11"/>
                    </a:lnTo>
                    <a:lnTo>
                      <a:pt x="35" y="11"/>
                    </a:lnTo>
                    <a:lnTo>
                      <a:pt x="31" y="14"/>
                    </a:lnTo>
                    <a:lnTo>
                      <a:pt x="28" y="14"/>
                    </a:lnTo>
                    <a:lnTo>
                      <a:pt x="24" y="16"/>
                    </a:lnTo>
                    <a:lnTo>
                      <a:pt x="16" y="16"/>
                    </a:lnTo>
                    <a:lnTo>
                      <a:pt x="12" y="19"/>
                    </a:lnTo>
                    <a:lnTo>
                      <a:pt x="7" y="19"/>
                    </a:lnTo>
                    <a:lnTo>
                      <a:pt x="4" y="40"/>
                    </a:lnTo>
                    <a:lnTo>
                      <a:pt x="2" y="60"/>
                    </a:lnTo>
                    <a:lnTo>
                      <a:pt x="2" y="79"/>
                    </a:lnTo>
                    <a:lnTo>
                      <a:pt x="0" y="98"/>
                    </a:lnTo>
                    <a:lnTo>
                      <a:pt x="0" y="117"/>
                    </a:lnTo>
                    <a:lnTo>
                      <a:pt x="2" y="13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6" name="Freeform 6612"/>
              <p:cNvSpPr>
                <a:spLocks/>
              </p:cNvSpPr>
              <p:nvPr/>
            </p:nvSpPr>
            <p:spPr bwMode="auto">
              <a:xfrm>
                <a:off x="10324" y="8263"/>
                <a:ext cx="135" cy="175"/>
              </a:xfrm>
              <a:custGeom>
                <a:avLst/>
                <a:gdLst/>
                <a:ahLst/>
                <a:cxnLst>
                  <a:cxn ang="0">
                    <a:pos x="4" y="40"/>
                  </a:cxn>
                  <a:cxn ang="0">
                    <a:pos x="2" y="57"/>
                  </a:cxn>
                  <a:cxn ang="0">
                    <a:pos x="2" y="76"/>
                  </a:cxn>
                  <a:cxn ang="0">
                    <a:pos x="0" y="95"/>
                  </a:cxn>
                  <a:cxn ang="0">
                    <a:pos x="2" y="112"/>
                  </a:cxn>
                  <a:cxn ang="0">
                    <a:pos x="2" y="131"/>
                  </a:cxn>
                  <a:cxn ang="0">
                    <a:pos x="4" y="148"/>
                  </a:cxn>
                  <a:cxn ang="0">
                    <a:pos x="7" y="167"/>
                  </a:cxn>
                  <a:cxn ang="0">
                    <a:pos x="12" y="170"/>
                  </a:cxn>
                  <a:cxn ang="0">
                    <a:pos x="19" y="172"/>
                  </a:cxn>
                  <a:cxn ang="0">
                    <a:pos x="26" y="172"/>
                  </a:cxn>
                  <a:cxn ang="0">
                    <a:pos x="35" y="175"/>
                  </a:cxn>
                  <a:cxn ang="0">
                    <a:pos x="105" y="175"/>
                  </a:cxn>
                  <a:cxn ang="0">
                    <a:pos x="112" y="172"/>
                  </a:cxn>
                  <a:cxn ang="0">
                    <a:pos x="127" y="172"/>
                  </a:cxn>
                  <a:cxn ang="0">
                    <a:pos x="132" y="170"/>
                  </a:cxn>
                  <a:cxn ang="0">
                    <a:pos x="129" y="127"/>
                  </a:cxn>
                  <a:cxn ang="0">
                    <a:pos x="132" y="86"/>
                  </a:cxn>
                  <a:cxn ang="0">
                    <a:pos x="132" y="43"/>
                  </a:cxn>
                  <a:cxn ang="0">
                    <a:pos x="134" y="0"/>
                  </a:cxn>
                  <a:cxn ang="0">
                    <a:pos x="122" y="0"/>
                  </a:cxn>
                  <a:cxn ang="0">
                    <a:pos x="117" y="2"/>
                  </a:cxn>
                  <a:cxn ang="0">
                    <a:pos x="93" y="2"/>
                  </a:cxn>
                  <a:cxn ang="0">
                    <a:pos x="91" y="4"/>
                  </a:cxn>
                  <a:cxn ang="0">
                    <a:pos x="79" y="4"/>
                  </a:cxn>
                  <a:cxn ang="0">
                    <a:pos x="74" y="7"/>
                  </a:cxn>
                  <a:cxn ang="0">
                    <a:pos x="62" y="7"/>
                  </a:cxn>
                  <a:cxn ang="0">
                    <a:pos x="60" y="9"/>
                  </a:cxn>
                  <a:cxn ang="0">
                    <a:pos x="50" y="9"/>
                  </a:cxn>
                  <a:cxn ang="0">
                    <a:pos x="47" y="11"/>
                  </a:cxn>
                  <a:cxn ang="0">
                    <a:pos x="38" y="11"/>
                  </a:cxn>
                  <a:cxn ang="0">
                    <a:pos x="35" y="14"/>
                  </a:cxn>
                  <a:cxn ang="0">
                    <a:pos x="26" y="14"/>
                  </a:cxn>
                  <a:cxn ang="0">
                    <a:pos x="24" y="16"/>
                  </a:cxn>
                  <a:cxn ang="0">
                    <a:pos x="19" y="16"/>
                  </a:cxn>
                  <a:cxn ang="0">
                    <a:pos x="16" y="19"/>
                  </a:cxn>
                  <a:cxn ang="0">
                    <a:pos x="7" y="19"/>
                  </a:cxn>
                  <a:cxn ang="0">
                    <a:pos x="4" y="40"/>
                  </a:cxn>
                </a:cxnLst>
                <a:rect l="0" t="0" r="r" b="b"/>
                <a:pathLst>
                  <a:path w="135" h="175">
                    <a:moveTo>
                      <a:pt x="4" y="40"/>
                    </a:moveTo>
                    <a:lnTo>
                      <a:pt x="2" y="57"/>
                    </a:lnTo>
                    <a:lnTo>
                      <a:pt x="2" y="76"/>
                    </a:lnTo>
                    <a:lnTo>
                      <a:pt x="0" y="95"/>
                    </a:lnTo>
                    <a:lnTo>
                      <a:pt x="2" y="112"/>
                    </a:lnTo>
                    <a:lnTo>
                      <a:pt x="2" y="131"/>
                    </a:lnTo>
                    <a:lnTo>
                      <a:pt x="4" y="148"/>
                    </a:lnTo>
                    <a:lnTo>
                      <a:pt x="7" y="167"/>
                    </a:lnTo>
                    <a:lnTo>
                      <a:pt x="12" y="170"/>
                    </a:lnTo>
                    <a:lnTo>
                      <a:pt x="19" y="172"/>
                    </a:lnTo>
                    <a:lnTo>
                      <a:pt x="26" y="172"/>
                    </a:lnTo>
                    <a:lnTo>
                      <a:pt x="35" y="175"/>
                    </a:lnTo>
                    <a:lnTo>
                      <a:pt x="105" y="175"/>
                    </a:lnTo>
                    <a:lnTo>
                      <a:pt x="112" y="172"/>
                    </a:lnTo>
                    <a:lnTo>
                      <a:pt x="127" y="172"/>
                    </a:lnTo>
                    <a:lnTo>
                      <a:pt x="132" y="170"/>
                    </a:lnTo>
                    <a:lnTo>
                      <a:pt x="129" y="127"/>
                    </a:lnTo>
                    <a:lnTo>
                      <a:pt x="132" y="86"/>
                    </a:lnTo>
                    <a:lnTo>
                      <a:pt x="132" y="43"/>
                    </a:lnTo>
                    <a:lnTo>
                      <a:pt x="134" y="0"/>
                    </a:lnTo>
                    <a:lnTo>
                      <a:pt x="122" y="0"/>
                    </a:lnTo>
                    <a:lnTo>
                      <a:pt x="117" y="2"/>
                    </a:lnTo>
                    <a:lnTo>
                      <a:pt x="93" y="2"/>
                    </a:lnTo>
                    <a:lnTo>
                      <a:pt x="91" y="4"/>
                    </a:lnTo>
                    <a:lnTo>
                      <a:pt x="79" y="4"/>
                    </a:lnTo>
                    <a:lnTo>
                      <a:pt x="74" y="7"/>
                    </a:lnTo>
                    <a:lnTo>
                      <a:pt x="62" y="7"/>
                    </a:lnTo>
                    <a:lnTo>
                      <a:pt x="60" y="9"/>
                    </a:lnTo>
                    <a:lnTo>
                      <a:pt x="50" y="9"/>
                    </a:lnTo>
                    <a:lnTo>
                      <a:pt x="47" y="11"/>
                    </a:lnTo>
                    <a:lnTo>
                      <a:pt x="38" y="11"/>
                    </a:lnTo>
                    <a:lnTo>
                      <a:pt x="35" y="14"/>
                    </a:lnTo>
                    <a:lnTo>
                      <a:pt x="26" y="14"/>
                    </a:lnTo>
                    <a:lnTo>
                      <a:pt x="24" y="16"/>
                    </a:lnTo>
                    <a:lnTo>
                      <a:pt x="19" y="16"/>
                    </a:lnTo>
                    <a:lnTo>
                      <a:pt x="16" y="19"/>
                    </a:lnTo>
                    <a:lnTo>
                      <a:pt x="7" y="19"/>
                    </a:lnTo>
                    <a:lnTo>
                      <a:pt x="4" y="40"/>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7" name="Freeform 6613"/>
              <p:cNvSpPr>
                <a:spLocks/>
              </p:cNvSpPr>
              <p:nvPr/>
            </p:nvSpPr>
            <p:spPr bwMode="auto">
              <a:xfrm>
                <a:off x="10327" y="8263"/>
                <a:ext cx="129" cy="170"/>
              </a:xfrm>
              <a:custGeom>
                <a:avLst/>
                <a:gdLst/>
                <a:ahLst/>
                <a:cxnLst>
                  <a:cxn ang="0">
                    <a:pos x="2" y="143"/>
                  </a:cxn>
                  <a:cxn ang="0">
                    <a:pos x="4" y="163"/>
                  </a:cxn>
                  <a:cxn ang="0">
                    <a:pos x="9" y="165"/>
                  </a:cxn>
                  <a:cxn ang="0">
                    <a:pos x="16" y="165"/>
                  </a:cxn>
                  <a:cxn ang="0">
                    <a:pos x="23" y="167"/>
                  </a:cxn>
                  <a:cxn ang="0">
                    <a:pos x="40" y="167"/>
                  </a:cxn>
                  <a:cxn ang="0">
                    <a:pos x="47" y="170"/>
                  </a:cxn>
                  <a:cxn ang="0">
                    <a:pos x="83" y="170"/>
                  </a:cxn>
                  <a:cxn ang="0">
                    <a:pos x="91" y="167"/>
                  </a:cxn>
                  <a:cxn ang="0">
                    <a:pos x="107" y="167"/>
                  </a:cxn>
                  <a:cxn ang="0">
                    <a:pos x="115" y="165"/>
                  </a:cxn>
                  <a:cxn ang="0">
                    <a:pos x="120" y="165"/>
                  </a:cxn>
                  <a:cxn ang="0">
                    <a:pos x="124" y="163"/>
                  </a:cxn>
                  <a:cxn ang="0">
                    <a:pos x="124" y="81"/>
                  </a:cxn>
                  <a:cxn ang="0">
                    <a:pos x="129" y="0"/>
                  </a:cxn>
                  <a:cxn ang="0">
                    <a:pos x="122" y="2"/>
                  </a:cxn>
                  <a:cxn ang="0">
                    <a:pos x="98" y="2"/>
                  </a:cxn>
                  <a:cxn ang="0">
                    <a:pos x="91" y="4"/>
                  </a:cxn>
                  <a:cxn ang="0">
                    <a:pos x="74" y="4"/>
                  </a:cxn>
                  <a:cxn ang="0">
                    <a:pos x="67" y="7"/>
                  </a:cxn>
                  <a:cxn ang="0">
                    <a:pos x="60" y="7"/>
                  </a:cxn>
                  <a:cxn ang="0">
                    <a:pos x="50" y="9"/>
                  </a:cxn>
                  <a:cxn ang="0">
                    <a:pos x="43" y="11"/>
                  </a:cxn>
                  <a:cxn ang="0">
                    <a:pos x="35" y="11"/>
                  </a:cxn>
                  <a:cxn ang="0">
                    <a:pos x="14" y="19"/>
                  </a:cxn>
                  <a:cxn ang="0">
                    <a:pos x="4" y="19"/>
                  </a:cxn>
                  <a:cxn ang="0">
                    <a:pos x="0" y="57"/>
                  </a:cxn>
                  <a:cxn ang="0">
                    <a:pos x="0" y="127"/>
                  </a:cxn>
                  <a:cxn ang="0">
                    <a:pos x="2" y="143"/>
                  </a:cxn>
                </a:cxnLst>
                <a:rect l="0" t="0" r="r" b="b"/>
                <a:pathLst>
                  <a:path w="129" h="170">
                    <a:moveTo>
                      <a:pt x="2" y="143"/>
                    </a:moveTo>
                    <a:lnTo>
                      <a:pt x="4" y="163"/>
                    </a:lnTo>
                    <a:lnTo>
                      <a:pt x="9" y="165"/>
                    </a:lnTo>
                    <a:lnTo>
                      <a:pt x="16" y="165"/>
                    </a:lnTo>
                    <a:lnTo>
                      <a:pt x="23" y="167"/>
                    </a:lnTo>
                    <a:lnTo>
                      <a:pt x="40" y="167"/>
                    </a:lnTo>
                    <a:lnTo>
                      <a:pt x="47" y="170"/>
                    </a:lnTo>
                    <a:lnTo>
                      <a:pt x="83" y="170"/>
                    </a:lnTo>
                    <a:lnTo>
                      <a:pt x="91" y="167"/>
                    </a:lnTo>
                    <a:lnTo>
                      <a:pt x="107" y="167"/>
                    </a:lnTo>
                    <a:lnTo>
                      <a:pt x="115" y="165"/>
                    </a:lnTo>
                    <a:lnTo>
                      <a:pt x="120" y="165"/>
                    </a:lnTo>
                    <a:lnTo>
                      <a:pt x="124" y="163"/>
                    </a:lnTo>
                    <a:lnTo>
                      <a:pt x="124" y="81"/>
                    </a:lnTo>
                    <a:lnTo>
                      <a:pt x="129" y="0"/>
                    </a:lnTo>
                    <a:lnTo>
                      <a:pt x="122" y="2"/>
                    </a:lnTo>
                    <a:lnTo>
                      <a:pt x="98" y="2"/>
                    </a:lnTo>
                    <a:lnTo>
                      <a:pt x="91" y="4"/>
                    </a:lnTo>
                    <a:lnTo>
                      <a:pt x="74" y="4"/>
                    </a:lnTo>
                    <a:lnTo>
                      <a:pt x="67" y="7"/>
                    </a:lnTo>
                    <a:lnTo>
                      <a:pt x="60" y="7"/>
                    </a:lnTo>
                    <a:lnTo>
                      <a:pt x="50" y="9"/>
                    </a:lnTo>
                    <a:lnTo>
                      <a:pt x="43" y="11"/>
                    </a:lnTo>
                    <a:lnTo>
                      <a:pt x="35" y="11"/>
                    </a:lnTo>
                    <a:lnTo>
                      <a:pt x="14" y="19"/>
                    </a:lnTo>
                    <a:lnTo>
                      <a:pt x="4" y="19"/>
                    </a:lnTo>
                    <a:lnTo>
                      <a:pt x="0" y="57"/>
                    </a:lnTo>
                    <a:lnTo>
                      <a:pt x="0" y="127"/>
                    </a:lnTo>
                    <a:lnTo>
                      <a:pt x="2" y="143"/>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8" name="Freeform 6614"/>
              <p:cNvSpPr>
                <a:spLocks/>
              </p:cNvSpPr>
              <p:nvPr/>
            </p:nvSpPr>
            <p:spPr bwMode="auto">
              <a:xfrm>
                <a:off x="10327" y="8265"/>
                <a:ext cx="127" cy="161"/>
              </a:xfrm>
              <a:custGeom>
                <a:avLst/>
                <a:gdLst/>
                <a:ahLst/>
                <a:cxnLst>
                  <a:cxn ang="0">
                    <a:pos x="2" y="139"/>
                  </a:cxn>
                  <a:cxn ang="0">
                    <a:pos x="4" y="156"/>
                  </a:cxn>
                  <a:cxn ang="0">
                    <a:pos x="9" y="156"/>
                  </a:cxn>
                  <a:cxn ang="0">
                    <a:pos x="16" y="158"/>
                  </a:cxn>
                  <a:cxn ang="0">
                    <a:pos x="23" y="158"/>
                  </a:cxn>
                  <a:cxn ang="0">
                    <a:pos x="31" y="160"/>
                  </a:cxn>
                  <a:cxn ang="0">
                    <a:pos x="88" y="160"/>
                  </a:cxn>
                  <a:cxn ang="0">
                    <a:pos x="95" y="158"/>
                  </a:cxn>
                  <a:cxn ang="0">
                    <a:pos x="105" y="158"/>
                  </a:cxn>
                  <a:cxn ang="0">
                    <a:pos x="110" y="156"/>
                  </a:cxn>
                  <a:cxn ang="0">
                    <a:pos x="117" y="156"/>
                  </a:cxn>
                  <a:cxn ang="0">
                    <a:pos x="122" y="153"/>
                  </a:cxn>
                  <a:cxn ang="0">
                    <a:pos x="122" y="76"/>
                  </a:cxn>
                  <a:cxn ang="0">
                    <a:pos x="127" y="0"/>
                  </a:cxn>
                  <a:cxn ang="0">
                    <a:pos x="95" y="0"/>
                  </a:cxn>
                  <a:cxn ang="0">
                    <a:pos x="88" y="2"/>
                  </a:cxn>
                  <a:cxn ang="0">
                    <a:pos x="81" y="2"/>
                  </a:cxn>
                  <a:cxn ang="0">
                    <a:pos x="74" y="4"/>
                  </a:cxn>
                  <a:cxn ang="0">
                    <a:pos x="64" y="4"/>
                  </a:cxn>
                  <a:cxn ang="0">
                    <a:pos x="57" y="7"/>
                  </a:cxn>
                  <a:cxn ang="0">
                    <a:pos x="50" y="7"/>
                  </a:cxn>
                  <a:cxn ang="0">
                    <a:pos x="43" y="9"/>
                  </a:cxn>
                  <a:cxn ang="0">
                    <a:pos x="35" y="9"/>
                  </a:cxn>
                  <a:cxn ang="0">
                    <a:pos x="14" y="16"/>
                  </a:cxn>
                  <a:cxn ang="0">
                    <a:pos x="4" y="19"/>
                  </a:cxn>
                  <a:cxn ang="0">
                    <a:pos x="2" y="36"/>
                  </a:cxn>
                  <a:cxn ang="0">
                    <a:pos x="2" y="52"/>
                  </a:cxn>
                  <a:cxn ang="0">
                    <a:pos x="0" y="69"/>
                  </a:cxn>
                  <a:cxn ang="0">
                    <a:pos x="0" y="120"/>
                  </a:cxn>
                  <a:cxn ang="0">
                    <a:pos x="2" y="139"/>
                  </a:cxn>
                </a:cxnLst>
                <a:rect l="0" t="0" r="r" b="b"/>
                <a:pathLst>
                  <a:path w="127" h="161">
                    <a:moveTo>
                      <a:pt x="2" y="139"/>
                    </a:moveTo>
                    <a:lnTo>
                      <a:pt x="4" y="156"/>
                    </a:lnTo>
                    <a:lnTo>
                      <a:pt x="9" y="156"/>
                    </a:lnTo>
                    <a:lnTo>
                      <a:pt x="16" y="158"/>
                    </a:lnTo>
                    <a:lnTo>
                      <a:pt x="23" y="158"/>
                    </a:lnTo>
                    <a:lnTo>
                      <a:pt x="31" y="160"/>
                    </a:lnTo>
                    <a:lnTo>
                      <a:pt x="88" y="160"/>
                    </a:lnTo>
                    <a:lnTo>
                      <a:pt x="95" y="158"/>
                    </a:lnTo>
                    <a:lnTo>
                      <a:pt x="105" y="158"/>
                    </a:lnTo>
                    <a:lnTo>
                      <a:pt x="110" y="156"/>
                    </a:lnTo>
                    <a:lnTo>
                      <a:pt x="117" y="156"/>
                    </a:lnTo>
                    <a:lnTo>
                      <a:pt x="122" y="153"/>
                    </a:lnTo>
                    <a:lnTo>
                      <a:pt x="122" y="76"/>
                    </a:lnTo>
                    <a:lnTo>
                      <a:pt x="127" y="0"/>
                    </a:lnTo>
                    <a:lnTo>
                      <a:pt x="95" y="0"/>
                    </a:lnTo>
                    <a:lnTo>
                      <a:pt x="88" y="2"/>
                    </a:lnTo>
                    <a:lnTo>
                      <a:pt x="81" y="2"/>
                    </a:lnTo>
                    <a:lnTo>
                      <a:pt x="74" y="4"/>
                    </a:lnTo>
                    <a:lnTo>
                      <a:pt x="64" y="4"/>
                    </a:lnTo>
                    <a:lnTo>
                      <a:pt x="57" y="7"/>
                    </a:lnTo>
                    <a:lnTo>
                      <a:pt x="50" y="7"/>
                    </a:lnTo>
                    <a:lnTo>
                      <a:pt x="43" y="9"/>
                    </a:lnTo>
                    <a:lnTo>
                      <a:pt x="35" y="9"/>
                    </a:lnTo>
                    <a:lnTo>
                      <a:pt x="14" y="16"/>
                    </a:lnTo>
                    <a:lnTo>
                      <a:pt x="4" y="19"/>
                    </a:lnTo>
                    <a:lnTo>
                      <a:pt x="2" y="36"/>
                    </a:lnTo>
                    <a:lnTo>
                      <a:pt x="2" y="52"/>
                    </a:lnTo>
                    <a:lnTo>
                      <a:pt x="0" y="69"/>
                    </a:lnTo>
                    <a:lnTo>
                      <a:pt x="0" y="120"/>
                    </a:lnTo>
                    <a:lnTo>
                      <a:pt x="2" y="139"/>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9" name="Freeform 6615"/>
              <p:cNvSpPr>
                <a:spLocks/>
              </p:cNvSpPr>
              <p:nvPr/>
            </p:nvSpPr>
            <p:spPr bwMode="auto">
              <a:xfrm>
                <a:off x="10327" y="8265"/>
                <a:ext cx="122" cy="156"/>
              </a:xfrm>
              <a:custGeom>
                <a:avLst/>
                <a:gdLst/>
                <a:ahLst/>
                <a:cxnLst>
                  <a:cxn ang="0">
                    <a:pos x="0" y="69"/>
                  </a:cxn>
                  <a:cxn ang="0">
                    <a:pos x="0" y="117"/>
                  </a:cxn>
                  <a:cxn ang="0">
                    <a:pos x="2" y="132"/>
                  </a:cxn>
                  <a:cxn ang="0">
                    <a:pos x="4" y="148"/>
                  </a:cxn>
                  <a:cxn ang="0">
                    <a:pos x="9" y="151"/>
                  </a:cxn>
                  <a:cxn ang="0">
                    <a:pos x="16" y="153"/>
                  </a:cxn>
                  <a:cxn ang="0">
                    <a:pos x="31" y="153"/>
                  </a:cxn>
                  <a:cxn ang="0">
                    <a:pos x="38" y="156"/>
                  </a:cxn>
                  <a:cxn ang="0">
                    <a:pos x="62" y="156"/>
                  </a:cxn>
                  <a:cxn ang="0">
                    <a:pos x="72" y="153"/>
                  </a:cxn>
                  <a:cxn ang="0">
                    <a:pos x="86" y="153"/>
                  </a:cxn>
                  <a:cxn ang="0">
                    <a:pos x="93" y="151"/>
                  </a:cxn>
                  <a:cxn ang="0">
                    <a:pos x="107" y="151"/>
                  </a:cxn>
                  <a:cxn ang="0">
                    <a:pos x="115" y="148"/>
                  </a:cxn>
                  <a:cxn ang="0">
                    <a:pos x="120" y="148"/>
                  </a:cxn>
                  <a:cxn ang="0">
                    <a:pos x="117" y="110"/>
                  </a:cxn>
                  <a:cxn ang="0">
                    <a:pos x="120" y="74"/>
                  </a:cxn>
                  <a:cxn ang="0">
                    <a:pos x="120" y="36"/>
                  </a:cxn>
                  <a:cxn ang="0">
                    <a:pos x="122" y="0"/>
                  </a:cxn>
                  <a:cxn ang="0">
                    <a:pos x="100" y="0"/>
                  </a:cxn>
                  <a:cxn ang="0">
                    <a:pos x="93" y="2"/>
                  </a:cxn>
                  <a:cxn ang="0">
                    <a:pos x="79" y="2"/>
                  </a:cxn>
                  <a:cxn ang="0">
                    <a:pos x="72" y="4"/>
                  </a:cxn>
                  <a:cxn ang="0">
                    <a:pos x="64" y="4"/>
                  </a:cxn>
                  <a:cxn ang="0">
                    <a:pos x="57" y="7"/>
                  </a:cxn>
                  <a:cxn ang="0">
                    <a:pos x="47" y="7"/>
                  </a:cxn>
                  <a:cxn ang="0">
                    <a:pos x="40" y="9"/>
                  </a:cxn>
                  <a:cxn ang="0">
                    <a:pos x="33" y="12"/>
                  </a:cxn>
                  <a:cxn ang="0">
                    <a:pos x="26" y="12"/>
                  </a:cxn>
                  <a:cxn ang="0">
                    <a:pos x="12" y="16"/>
                  </a:cxn>
                  <a:cxn ang="0">
                    <a:pos x="7" y="19"/>
                  </a:cxn>
                  <a:cxn ang="0">
                    <a:pos x="0" y="69"/>
                  </a:cxn>
                </a:cxnLst>
                <a:rect l="0" t="0" r="r" b="b"/>
                <a:pathLst>
                  <a:path w="122" h="156">
                    <a:moveTo>
                      <a:pt x="0" y="69"/>
                    </a:moveTo>
                    <a:lnTo>
                      <a:pt x="0" y="117"/>
                    </a:lnTo>
                    <a:lnTo>
                      <a:pt x="2" y="132"/>
                    </a:lnTo>
                    <a:lnTo>
                      <a:pt x="4" y="148"/>
                    </a:lnTo>
                    <a:lnTo>
                      <a:pt x="9" y="151"/>
                    </a:lnTo>
                    <a:lnTo>
                      <a:pt x="16" y="153"/>
                    </a:lnTo>
                    <a:lnTo>
                      <a:pt x="31" y="153"/>
                    </a:lnTo>
                    <a:lnTo>
                      <a:pt x="38" y="156"/>
                    </a:lnTo>
                    <a:lnTo>
                      <a:pt x="62" y="156"/>
                    </a:lnTo>
                    <a:lnTo>
                      <a:pt x="72" y="153"/>
                    </a:lnTo>
                    <a:lnTo>
                      <a:pt x="86" y="153"/>
                    </a:lnTo>
                    <a:lnTo>
                      <a:pt x="93" y="151"/>
                    </a:lnTo>
                    <a:lnTo>
                      <a:pt x="107" y="151"/>
                    </a:lnTo>
                    <a:lnTo>
                      <a:pt x="115" y="148"/>
                    </a:lnTo>
                    <a:lnTo>
                      <a:pt x="120" y="148"/>
                    </a:lnTo>
                    <a:lnTo>
                      <a:pt x="117" y="110"/>
                    </a:lnTo>
                    <a:lnTo>
                      <a:pt x="120" y="74"/>
                    </a:lnTo>
                    <a:lnTo>
                      <a:pt x="120" y="36"/>
                    </a:lnTo>
                    <a:lnTo>
                      <a:pt x="122" y="0"/>
                    </a:lnTo>
                    <a:lnTo>
                      <a:pt x="100" y="0"/>
                    </a:lnTo>
                    <a:lnTo>
                      <a:pt x="93" y="2"/>
                    </a:lnTo>
                    <a:lnTo>
                      <a:pt x="79" y="2"/>
                    </a:lnTo>
                    <a:lnTo>
                      <a:pt x="72" y="4"/>
                    </a:lnTo>
                    <a:lnTo>
                      <a:pt x="64" y="4"/>
                    </a:lnTo>
                    <a:lnTo>
                      <a:pt x="57" y="7"/>
                    </a:lnTo>
                    <a:lnTo>
                      <a:pt x="47" y="7"/>
                    </a:lnTo>
                    <a:lnTo>
                      <a:pt x="40" y="9"/>
                    </a:lnTo>
                    <a:lnTo>
                      <a:pt x="33" y="12"/>
                    </a:lnTo>
                    <a:lnTo>
                      <a:pt x="26" y="12"/>
                    </a:lnTo>
                    <a:lnTo>
                      <a:pt x="12" y="16"/>
                    </a:lnTo>
                    <a:lnTo>
                      <a:pt x="7" y="19"/>
                    </a:lnTo>
                    <a:lnTo>
                      <a:pt x="0" y="69"/>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0" name="Freeform 6616"/>
              <p:cNvSpPr>
                <a:spLocks/>
              </p:cNvSpPr>
              <p:nvPr/>
            </p:nvSpPr>
            <p:spPr bwMode="auto">
              <a:xfrm>
                <a:off x="10327" y="8265"/>
                <a:ext cx="120" cy="149"/>
              </a:xfrm>
              <a:custGeom>
                <a:avLst/>
                <a:gdLst/>
                <a:ahLst/>
                <a:cxnLst>
                  <a:cxn ang="0">
                    <a:pos x="12" y="16"/>
                  </a:cxn>
                  <a:cxn ang="0">
                    <a:pos x="7" y="19"/>
                  </a:cxn>
                  <a:cxn ang="0">
                    <a:pos x="4" y="36"/>
                  </a:cxn>
                  <a:cxn ang="0">
                    <a:pos x="2" y="50"/>
                  </a:cxn>
                  <a:cxn ang="0">
                    <a:pos x="0" y="67"/>
                  </a:cxn>
                  <a:cxn ang="0">
                    <a:pos x="0" y="98"/>
                  </a:cxn>
                  <a:cxn ang="0">
                    <a:pos x="2" y="112"/>
                  </a:cxn>
                  <a:cxn ang="0">
                    <a:pos x="2" y="129"/>
                  </a:cxn>
                  <a:cxn ang="0">
                    <a:pos x="4" y="144"/>
                  </a:cxn>
                  <a:cxn ang="0">
                    <a:pos x="9" y="146"/>
                  </a:cxn>
                  <a:cxn ang="0">
                    <a:pos x="16" y="146"/>
                  </a:cxn>
                  <a:cxn ang="0">
                    <a:pos x="23" y="148"/>
                  </a:cxn>
                  <a:cxn ang="0">
                    <a:pos x="69" y="148"/>
                  </a:cxn>
                  <a:cxn ang="0">
                    <a:pos x="76" y="146"/>
                  </a:cxn>
                  <a:cxn ang="0">
                    <a:pos x="91" y="146"/>
                  </a:cxn>
                  <a:cxn ang="0">
                    <a:pos x="98" y="144"/>
                  </a:cxn>
                  <a:cxn ang="0">
                    <a:pos x="105" y="144"/>
                  </a:cxn>
                  <a:cxn ang="0">
                    <a:pos x="110" y="141"/>
                  </a:cxn>
                  <a:cxn ang="0">
                    <a:pos x="115" y="141"/>
                  </a:cxn>
                  <a:cxn ang="0">
                    <a:pos x="115" y="69"/>
                  </a:cxn>
                  <a:cxn ang="0">
                    <a:pos x="117" y="36"/>
                  </a:cxn>
                  <a:cxn ang="0">
                    <a:pos x="120" y="0"/>
                  </a:cxn>
                  <a:cxn ang="0">
                    <a:pos x="98" y="0"/>
                  </a:cxn>
                  <a:cxn ang="0">
                    <a:pos x="91" y="2"/>
                  </a:cxn>
                  <a:cxn ang="0">
                    <a:pos x="76" y="2"/>
                  </a:cxn>
                  <a:cxn ang="0">
                    <a:pos x="69" y="4"/>
                  </a:cxn>
                  <a:cxn ang="0">
                    <a:pos x="62" y="4"/>
                  </a:cxn>
                  <a:cxn ang="0">
                    <a:pos x="55" y="7"/>
                  </a:cxn>
                  <a:cxn ang="0">
                    <a:pos x="47" y="7"/>
                  </a:cxn>
                  <a:cxn ang="0">
                    <a:pos x="40" y="9"/>
                  </a:cxn>
                  <a:cxn ang="0">
                    <a:pos x="33" y="12"/>
                  </a:cxn>
                  <a:cxn ang="0">
                    <a:pos x="26" y="12"/>
                  </a:cxn>
                  <a:cxn ang="0">
                    <a:pos x="12" y="16"/>
                  </a:cxn>
                </a:cxnLst>
                <a:rect l="0" t="0" r="r" b="b"/>
                <a:pathLst>
                  <a:path w="120" h="149">
                    <a:moveTo>
                      <a:pt x="12" y="16"/>
                    </a:moveTo>
                    <a:lnTo>
                      <a:pt x="7" y="19"/>
                    </a:lnTo>
                    <a:lnTo>
                      <a:pt x="4" y="36"/>
                    </a:lnTo>
                    <a:lnTo>
                      <a:pt x="2" y="50"/>
                    </a:lnTo>
                    <a:lnTo>
                      <a:pt x="0" y="67"/>
                    </a:lnTo>
                    <a:lnTo>
                      <a:pt x="0" y="98"/>
                    </a:lnTo>
                    <a:lnTo>
                      <a:pt x="2" y="112"/>
                    </a:lnTo>
                    <a:lnTo>
                      <a:pt x="2" y="129"/>
                    </a:lnTo>
                    <a:lnTo>
                      <a:pt x="4" y="144"/>
                    </a:lnTo>
                    <a:lnTo>
                      <a:pt x="9" y="146"/>
                    </a:lnTo>
                    <a:lnTo>
                      <a:pt x="16" y="146"/>
                    </a:lnTo>
                    <a:lnTo>
                      <a:pt x="23" y="148"/>
                    </a:lnTo>
                    <a:lnTo>
                      <a:pt x="69" y="148"/>
                    </a:lnTo>
                    <a:lnTo>
                      <a:pt x="76" y="146"/>
                    </a:lnTo>
                    <a:lnTo>
                      <a:pt x="91" y="146"/>
                    </a:lnTo>
                    <a:lnTo>
                      <a:pt x="98" y="144"/>
                    </a:lnTo>
                    <a:lnTo>
                      <a:pt x="105" y="144"/>
                    </a:lnTo>
                    <a:lnTo>
                      <a:pt x="110" y="141"/>
                    </a:lnTo>
                    <a:lnTo>
                      <a:pt x="115" y="141"/>
                    </a:lnTo>
                    <a:lnTo>
                      <a:pt x="115" y="69"/>
                    </a:lnTo>
                    <a:lnTo>
                      <a:pt x="117" y="36"/>
                    </a:lnTo>
                    <a:lnTo>
                      <a:pt x="120" y="0"/>
                    </a:lnTo>
                    <a:lnTo>
                      <a:pt x="98" y="0"/>
                    </a:lnTo>
                    <a:lnTo>
                      <a:pt x="91" y="2"/>
                    </a:lnTo>
                    <a:lnTo>
                      <a:pt x="76" y="2"/>
                    </a:lnTo>
                    <a:lnTo>
                      <a:pt x="69" y="4"/>
                    </a:lnTo>
                    <a:lnTo>
                      <a:pt x="62" y="4"/>
                    </a:lnTo>
                    <a:lnTo>
                      <a:pt x="55" y="7"/>
                    </a:lnTo>
                    <a:lnTo>
                      <a:pt x="47" y="7"/>
                    </a:lnTo>
                    <a:lnTo>
                      <a:pt x="40" y="9"/>
                    </a:lnTo>
                    <a:lnTo>
                      <a:pt x="33" y="12"/>
                    </a:lnTo>
                    <a:lnTo>
                      <a:pt x="26" y="12"/>
                    </a:lnTo>
                    <a:lnTo>
                      <a:pt x="12" y="16"/>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1" name="Freeform 6617"/>
              <p:cNvSpPr>
                <a:spLocks/>
              </p:cNvSpPr>
              <p:nvPr/>
            </p:nvSpPr>
            <p:spPr bwMode="auto">
              <a:xfrm>
                <a:off x="10327" y="8265"/>
                <a:ext cx="117" cy="144"/>
              </a:xfrm>
              <a:custGeom>
                <a:avLst/>
                <a:gdLst/>
                <a:ahLst/>
                <a:cxnLst>
                  <a:cxn ang="0">
                    <a:pos x="4" y="33"/>
                  </a:cxn>
                  <a:cxn ang="0">
                    <a:pos x="2" y="50"/>
                  </a:cxn>
                  <a:cxn ang="0">
                    <a:pos x="2" y="64"/>
                  </a:cxn>
                  <a:cxn ang="0">
                    <a:pos x="0" y="79"/>
                  </a:cxn>
                  <a:cxn ang="0">
                    <a:pos x="0" y="93"/>
                  </a:cxn>
                  <a:cxn ang="0">
                    <a:pos x="2" y="108"/>
                  </a:cxn>
                  <a:cxn ang="0">
                    <a:pos x="2" y="124"/>
                  </a:cxn>
                  <a:cxn ang="0">
                    <a:pos x="4" y="139"/>
                  </a:cxn>
                  <a:cxn ang="0">
                    <a:pos x="12" y="139"/>
                  </a:cxn>
                  <a:cxn ang="0">
                    <a:pos x="16" y="141"/>
                  </a:cxn>
                  <a:cxn ang="0">
                    <a:pos x="28" y="141"/>
                  </a:cxn>
                  <a:cxn ang="0">
                    <a:pos x="35" y="144"/>
                  </a:cxn>
                  <a:cxn ang="0">
                    <a:pos x="45" y="144"/>
                  </a:cxn>
                  <a:cxn ang="0">
                    <a:pos x="52" y="141"/>
                  </a:cxn>
                  <a:cxn ang="0">
                    <a:pos x="74" y="141"/>
                  </a:cxn>
                  <a:cxn ang="0">
                    <a:pos x="81" y="139"/>
                  </a:cxn>
                  <a:cxn ang="0">
                    <a:pos x="95" y="139"/>
                  </a:cxn>
                  <a:cxn ang="0">
                    <a:pos x="103" y="136"/>
                  </a:cxn>
                  <a:cxn ang="0">
                    <a:pos x="107" y="134"/>
                  </a:cxn>
                  <a:cxn ang="0">
                    <a:pos x="112" y="134"/>
                  </a:cxn>
                  <a:cxn ang="0">
                    <a:pos x="112" y="67"/>
                  </a:cxn>
                  <a:cxn ang="0">
                    <a:pos x="117" y="0"/>
                  </a:cxn>
                  <a:cxn ang="0">
                    <a:pos x="103" y="0"/>
                  </a:cxn>
                  <a:cxn ang="0">
                    <a:pos x="95" y="2"/>
                  </a:cxn>
                  <a:cxn ang="0">
                    <a:pos x="81" y="2"/>
                  </a:cxn>
                  <a:cxn ang="0">
                    <a:pos x="74" y="4"/>
                  </a:cxn>
                  <a:cxn ang="0">
                    <a:pos x="67" y="4"/>
                  </a:cxn>
                  <a:cxn ang="0">
                    <a:pos x="60" y="7"/>
                  </a:cxn>
                  <a:cxn ang="0">
                    <a:pos x="52" y="7"/>
                  </a:cxn>
                  <a:cxn ang="0">
                    <a:pos x="47" y="9"/>
                  </a:cxn>
                  <a:cxn ang="0">
                    <a:pos x="40" y="9"/>
                  </a:cxn>
                  <a:cxn ang="0">
                    <a:pos x="33" y="12"/>
                  </a:cxn>
                  <a:cxn ang="0">
                    <a:pos x="26" y="14"/>
                  </a:cxn>
                  <a:cxn ang="0">
                    <a:pos x="19" y="14"/>
                  </a:cxn>
                  <a:cxn ang="0">
                    <a:pos x="12" y="16"/>
                  </a:cxn>
                  <a:cxn ang="0">
                    <a:pos x="7" y="19"/>
                  </a:cxn>
                  <a:cxn ang="0">
                    <a:pos x="4" y="33"/>
                  </a:cxn>
                </a:cxnLst>
                <a:rect l="0" t="0" r="r" b="b"/>
                <a:pathLst>
                  <a:path w="117" h="144">
                    <a:moveTo>
                      <a:pt x="4" y="33"/>
                    </a:moveTo>
                    <a:lnTo>
                      <a:pt x="2" y="50"/>
                    </a:lnTo>
                    <a:lnTo>
                      <a:pt x="2" y="64"/>
                    </a:lnTo>
                    <a:lnTo>
                      <a:pt x="0" y="79"/>
                    </a:lnTo>
                    <a:lnTo>
                      <a:pt x="0" y="93"/>
                    </a:lnTo>
                    <a:lnTo>
                      <a:pt x="2" y="108"/>
                    </a:lnTo>
                    <a:lnTo>
                      <a:pt x="2" y="124"/>
                    </a:lnTo>
                    <a:lnTo>
                      <a:pt x="4" y="139"/>
                    </a:lnTo>
                    <a:lnTo>
                      <a:pt x="12" y="139"/>
                    </a:lnTo>
                    <a:lnTo>
                      <a:pt x="16" y="141"/>
                    </a:lnTo>
                    <a:lnTo>
                      <a:pt x="28" y="141"/>
                    </a:lnTo>
                    <a:lnTo>
                      <a:pt x="35" y="144"/>
                    </a:lnTo>
                    <a:lnTo>
                      <a:pt x="45" y="144"/>
                    </a:lnTo>
                    <a:lnTo>
                      <a:pt x="52" y="141"/>
                    </a:lnTo>
                    <a:lnTo>
                      <a:pt x="74" y="141"/>
                    </a:lnTo>
                    <a:lnTo>
                      <a:pt x="81" y="139"/>
                    </a:lnTo>
                    <a:lnTo>
                      <a:pt x="95" y="139"/>
                    </a:lnTo>
                    <a:lnTo>
                      <a:pt x="103" y="136"/>
                    </a:lnTo>
                    <a:lnTo>
                      <a:pt x="107" y="134"/>
                    </a:lnTo>
                    <a:lnTo>
                      <a:pt x="112" y="134"/>
                    </a:lnTo>
                    <a:lnTo>
                      <a:pt x="112" y="67"/>
                    </a:lnTo>
                    <a:lnTo>
                      <a:pt x="117" y="0"/>
                    </a:lnTo>
                    <a:lnTo>
                      <a:pt x="103" y="0"/>
                    </a:lnTo>
                    <a:lnTo>
                      <a:pt x="95" y="2"/>
                    </a:lnTo>
                    <a:lnTo>
                      <a:pt x="81" y="2"/>
                    </a:lnTo>
                    <a:lnTo>
                      <a:pt x="74" y="4"/>
                    </a:lnTo>
                    <a:lnTo>
                      <a:pt x="67" y="4"/>
                    </a:lnTo>
                    <a:lnTo>
                      <a:pt x="60" y="7"/>
                    </a:lnTo>
                    <a:lnTo>
                      <a:pt x="52" y="7"/>
                    </a:lnTo>
                    <a:lnTo>
                      <a:pt x="47" y="9"/>
                    </a:lnTo>
                    <a:lnTo>
                      <a:pt x="40" y="9"/>
                    </a:lnTo>
                    <a:lnTo>
                      <a:pt x="33" y="12"/>
                    </a:lnTo>
                    <a:lnTo>
                      <a:pt x="26" y="14"/>
                    </a:lnTo>
                    <a:lnTo>
                      <a:pt x="19" y="14"/>
                    </a:lnTo>
                    <a:lnTo>
                      <a:pt x="12" y="16"/>
                    </a:lnTo>
                    <a:lnTo>
                      <a:pt x="7" y="19"/>
                    </a:lnTo>
                    <a:lnTo>
                      <a:pt x="4" y="3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2" name="Freeform 6618"/>
              <p:cNvSpPr>
                <a:spLocks/>
              </p:cNvSpPr>
              <p:nvPr/>
            </p:nvSpPr>
            <p:spPr bwMode="auto">
              <a:xfrm>
                <a:off x="10329" y="8265"/>
                <a:ext cx="111" cy="137"/>
              </a:xfrm>
              <a:custGeom>
                <a:avLst/>
                <a:gdLst/>
                <a:ahLst/>
                <a:cxnLst>
                  <a:cxn ang="0">
                    <a:pos x="28" y="12"/>
                  </a:cxn>
                  <a:cxn ang="0">
                    <a:pos x="23" y="14"/>
                  </a:cxn>
                  <a:cxn ang="0">
                    <a:pos x="16" y="14"/>
                  </a:cxn>
                  <a:cxn ang="0">
                    <a:pos x="9" y="16"/>
                  </a:cxn>
                  <a:cxn ang="0">
                    <a:pos x="4" y="19"/>
                  </a:cxn>
                  <a:cxn ang="0">
                    <a:pos x="0" y="48"/>
                  </a:cxn>
                  <a:cxn ang="0">
                    <a:pos x="0" y="105"/>
                  </a:cxn>
                  <a:cxn ang="0">
                    <a:pos x="2" y="120"/>
                  </a:cxn>
                  <a:cxn ang="0">
                    <a:pos x="2" y="134"/>
                  </a:cxn>
                  <a:cxn ang="0">
                    <a:pos x="9" y="134"/>
                  </a:cxn>
                  <a:cxn ang="0">
                    <a:pos x="14" y="136"/>
                  </a:cxn>
                  <a:cxn ang="0">
                    <a:pos x="55" y="136"/>
                  </a:cxn>
                  <a:cxn ang="0">
                    <a:pos x="62" y="134"/>
                  </a:cxn>
                  <a:cxn ang="0">
                    <a:pos x="76" y="134"/>
                  </a:cxn>
                  <a:cxn ang="0">
                    <a:pos x="83" y="132"/>
                  </a:cxn>
                  <a:cxn ang="0">
                    <a:pos x="91" y="132"/>
                  </a:cxn>
                  <a:cxn ang="0">
                    <a:pos x="95" y="129"/>
                  </a:cxn>
                  <a:cxn ang="0">
                    <a:pos x="103" y="129"/>
                  </a:cxn>
                  <a:cxn ang="0">
                    <a:pos x="107" y="127"/>
                  </a:cxn>
                  <a:cxn ang="0">
                    <a:pos x="105" y="110"/>
                  </a:cxn>
                  <a:cxn ang="0">
                    <a:pos x="105" y="96"/>
                  </a:cxn>
                  <a:cxn ang="0">
                    <a:pos x="107" y="79"/>
                  </a:cxn>
                  <a:cxn ang="0">
                    <a:pos x="107" y="48"/>
                  </a:cxn>
                  <a:cxn ang="0">
                    <a:pos x="110" y="33"/>
                  </a:cxn>
                  <a:cxn ang="0">
                    <a:pos x="110" y="0"/>
                  </a:cxn>
                  <a:cxn ang="0">
                    <a:pos x="98" y="0"/>
                  </a:cxn>
                  <a:cxn ang="0">
                    <a:pos x="91" y="2"/>
                  </a:cxn>
                  <a:cxn ang="0">
                    <a:pos x="79" y="2"/>
                  </a:cxn>
                  <a:cxn ang="0">
                    <a:pos x="72" y="4"/>
                  </a:cxn>
                  <a:cxn ang="0">
                    <a:pos x="64" y="4"/>
                  </a:cxn>
                  <a:cxn ang="0">
                    <a:pos x="57" y="7"/>
                  </a:cxn>
                  <a:cxn ang="0">
                    <a:pos x="50" y="7"/>
                  </a:cxn>
                  <a:cxn ang="0">
                    <a:pos x="43" y="9"/>
                  </a:cxn>
                  <a:cxn ang="0">
                    <a:pos x="35" y="9"/>
                  </a:cxn>
                  <a:cxn ang="0">
                    <a:pos x="28" y="12"/>
                  </a:cxn>
                </a:cxnLst>
                <a:rect l="0" t="0" r="r" b="b"/>
                <a:pathLst>
                  <a:path w="111" h="137">
                    <a:moveTo>
                      <a:pt x="28" y="12"/>
                    </a:moveTo>
                    <a:lnTo>
                      <a:pt x="23" y="14"/>
                    </a:lnTo>
                    <a:lnTo>
                      <a:pt x="16" y="14"/>
                    </a:lnTo>
                    <a:lnTo>
                      <a:pt x="9" y="16"/>
                    </a:lnTo>
                    <a:lnTo>
                      <a:pt x="4" y="19"/>
                    </a:lnTo>
                    <a:lnTo>
                      <a:pt x="0" y="48"/>
                    </a:lnTo>
                    <a:lnTo>
                      <a:pt x="0" y="105"/>
                    </a:lnTo>
                    <a:lnTo>
                      <a:pt x="2" y="120"/>
                    </a:lnTo>
                    <a:lnTo>
                      <a:pt x="2" y="134"/>
                    </a:lnTo>
                    <a:lnTo>
                      <a:pt x="9" y="134"/>
                    </a:lnTo>
                    <a:lnTo>
                      <a:pt x="14" y="136"/>
                    </a:lnTo>
                    <a:lnTo>
                      <a:pt x="55" y="136"/>
                    </a:lnTo>
                    <a:lnTo>
                      <a:pt x="62" y="134"/>
                    </a:lnTo>
                    <a:lnTo>
                      <a:pt x="76" y="134"/>
                    </a:lnTo>
                    <a:lnTo>
                      <a:pt x="83" y="132"/>
                    </a:lnTo>
                    <a:lnTo>
                      <a:pt x="91" y="132"/>
                    </a:lnTo>
                    <a:lnTo>
                      <a:pt x="95" y="129"/>
                    </a:lnTo>
                    <a:lnTo>
                      <a:pt x="103" y="129"/>
                    </a:lnTo>
                    <a:lnTo>
                      <a:pt x="107" y="127"/>
                    </a:lnTo>
                    <a:lnTo>
                      <a:pt x="105" y="110"/>
                    </a:lnTo>
                    <a:lnTo>
                      <a:pt x="105" y="96"/>
                    </a:lnTo>
                    <a:lnTo>
                      <a:pt x="107" y="79"/>
                    </a:lnTo>
                    <a:lnTo>
                      <a:pt x="107" y="48"/>
                    </a:lnTo>
                    <a:lnTo>
                      <a:pt x="110" y="33"/>
                    </a:lnTo>
                    <a:lnTo>
                      <a:pt x="110" y="0"/>
                    </a:lnTo>
                    <a:lnTo>
                      <a:pt x="98" y="0"/>
                    </a:lnTo>
                    <a:lnTo>
                      <a:pt x="91" y="2"/>
                    </a:lnTo>
                    <a:lnTo>
                      <a:pt x="79" y="2"/>
                    </a:lnTo>
                    <a:lnTo>
                      <a:pt x="72" y="4"/>
                    </a:lnTo>
                    <a:lnTo>
                      <a:pt x="64" y="4"/>
                    </a:lnTo>
                    <a:lnTo>
                      <a:pt x="57" y="7"/>
                    </a:lnTo>
                    <a:lnTo>
                      <a:pt x="50" y="7"/>
                    </a:lnTo>
                    <a:lnTo>
                      <a:pt x="43" y="9"/>
                    </a:lnTo>
                    <a:lnTo>
                      <a:pt x="35" y="9"/>
                    </a:lnTo>
                    <a:lnTo>
                      <a:pt x="28" y="1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3" name="Freeform 6619"/>
              <p:cNvSpPr>
                <a:spLocks/>
              </p:cNvSpPr>
              <p:nvPr/>
            </p:nvSpPr>
            <p:spPr bwMode="auto">
              <a:xfrm>
                <a:off x="10329" y="8265"/>
                <a:ext cx="108" cy="132"/>
              </a:xfrm>
              <a:custGeom>
                <a:avLst/>
                <a:gdLst/>
                <a:ahLst/>
                <a:cxnLst>
                  <a:cxn ang="0">
                    <a:pos x="21" y="14"/>
                  </a:cxn>
                  <a:cxn ang="0">
                    <a:pos x="16" y="16"/>
                  </a:cxn>
                  <a:cxn ang="0">
                    <a:pos x="9" y="16"/>
                  </a:cxn>
                  <a:cxn ang="0">
                    <a:pos x="4" y="19"/>
                  </a:cxn>
                  <a:cxn ang="0">
                    <a:pos x="0" y="48"/>
                  </a:cxn>
                  <a:cxn ang="0">
                    <a:pos x="0" y="100"/>
                  </a:cxn>
                  <a:cxn ang="0">
                    <a:pos x="2" y="115"/>
                  </a:cxn>
                  <a:cxn ang="0">
                    <a:pos x="2" y="127"/>
                  </a:cxn>
                  <a:cxn ang="0">
                    <a:pos x="9" y="129"/>
                  </a:cxn>
                  <a:cxn ang="0">
                    <a:pos x="19" y="129"/>
                  </a:cxn>
                  <a:cxn ang="0">
                    <a:pos x="26" y="132"/>
                  </a:cxn>
                  <a:cxn ang="0">
                    <a:pos x="40" y="132"/>
                  </a:cxn>
                  <a:cxn ang="0">
                    <a:pos x="47" y="129"/>
                  </a:cxn>
                  <a:cxn ang="0">
                    <a:pos x="62" y="129"/>
                  </a:cxn>
                  <a:cxn ang="0">
                    <a:pos x="69" y="127"/>
                  </a:cxn>
                  <a:cxn ang="0">
                    <a:pos x="74" y="127"/>
                  </a:cxn>
                  <a:cxn ang="0">
                    <a:pos x="81" y="124"/>
                  </a:cxn>
                  <a:cxn ang="0">
                    <a:pos x="88" y="124"/>
                  </a:cxn>
                  <a:cxn ang="0">
                    <a:pos x="93" y="122"/>
                  </a:cxn>
                  <a:cxn ang="0">
                    <a:pos x="98" y="122"/>
                  </a:cxn>
                  <a:cxn ang="0">
                    <a:pos x="103" y="120"/>
                  </a:cxn>
                  <a:cxn ang="0">
                    <a:pos x="103" y="76"/>
                  </a:cxn>
                  <a:cxn ang="0">
                    <a:pos x="105" y="60"/>
                  </a:cxn>
                  <a:cxn ang="0">
                    <a:pos x="105" y="31"/>
                  </a:cxn>
                  <a:cxn ang="0">
                    <a:pos x="107" y="16"/>
                  </a:cxn>
                  <a:cxn ang="0">
                    <a:pos x="107" y="0"/>
                  </a:cxn>
                  <a:cxn ang="0">
                    <a:pos x="103" y="0"/>
                  </a:cxn>
                  <a:cxn ang="0">
                    <a:pos x="95" y="2"/>
                  </a:cxn>
                  <a:cxn ang="0">
                    <a:pos x="83" y="2"/>
                  </a:cxn>
                  <a:cxn ang="0">
                    <a:pos x="76" y="4"/>
                  </a:cxn>
                  <a:cxn ang="0">
                    <a:pos x="62" y="4"/>
                  </a:cxn>
                  <a:cxn ang="0">
                    <a:pos x="55" y="7"/>
                  </a:cxn>
                  <a:cxn ang="0">
                    <a:pos x="47" y="7"/>
                  </a:cxn>
                  <a:cxn ang="0">
                    <a:pos x="43" y="9"/>
                  </a:cxn>
                  <a:cxn ang="0">
                    <a:pos x="35" y="12"/>
                  </a:cxn>
                  <a:cxn ang="0">
                    <a:pos x="28" y="12"/>
                  </a:cxn>
                  <a:cxn ang="0">
                    <a:pos x="21" y="14"/>
                  </a:cxn>
                </a:cxnLst>
                <a:rect l="0" t="0" r="r" b="b"/>
                <a:pathLst>
                  <a:path w="108" h="132">
                    <a:moveTo>
                      <a:pt x="21" y="14"/>
                    </a:moveTo>
                    <a:lnTo>
                      <a:pt x="16" y="16"/>
                    </a:lnTo>
                    <a:lnTo>
                      <a:pt x="9" y="16"/>
                    </a:lnTo>
                    <a:lnTo>
                      <a:pt x="4" y="19"/>
                    </a:lnTo>
                    <a:lnTo>
                      <a:pt x="0" y="48"/>
                    </a:lnTo>
                    <a:lnTo>
                      <a:pt x="0" y="100"/>
                    </a:lnTo>
                    <a:lnTo>
                      <a:pt x="2" y="115"/>
                    </a:lnTo>
                    <a:lnTo>
                      <a:pt x="2" y="127"/>
                    </a:lnTo>
                    <a:lnTo>
                      <a:pt x="9" y="129"/>
                    </a:lnTo>
                    <a:lnTo>
                      <a:pt x="19" y="129"/>
                    </a:lnTo>
                    <a:lnTo>
                      <a:pt x="26" y="132"/>
                    </a:lnTo>
                    <a:lnTo>
                      <a:pt x="40" y="132"/>
                    </a:lnTo>
                    <a:lnTo>
                      <a:pt x="47" y="129"/>
                    </a:lnTo>
                    <a:lnTo>
                      <a:pt x="62" y="129"/>
                    </a:lnTo>
                    <a:lnTo>
                      <a:pt x="69" y="127"/>
                    </a:lnTo>
                    <a:lnTo>
                      <a:pt x="74" y="127"/>
                    </a:lnTo>
                    <a:lnTo>
                      <a:pt x="81" y="124"/>
                    </a:lnTo>
                    <a:lnTo>
                      <a:pt x="88" y="124"/>
                    </a:lnTo>
                    <a:lnTo>
                      <a:pt x="93" y="122"/>
                    </a:lnTo>
                    <a:lnTo>
                      <a:pt x="98" y="122"/>
                    </a:lnTo>
                    <a:lnTo>
                      <a:pt x="103" y="120"/>
                    </a:lnTo>
                    <a:lnTo>
                      <a:pt x="103" y="76"/>
                    </a:lnTo>
                    <a:lnTo>
                      <a:pt x="105" y="60"/>
                    </a:lnTo>
                    <a:lnTo>
                      <a:pt x="105" y="31"/>
                    </a:lnTo>
                    <a:lnTo>
                      <a:pt x="107" y="16"/>
                    </a:lnTo>
                    <a:lnTo>
                      <a:pt x="107" y="0"/>
                    </a:lnTo>
                    <a:lnTo>
                      <a:pt x="103" y="0"/>
                    </a:lnTo>
                    <a:lnTo>
                      <a:pt x="95" y="2"/>
                    </a:lnTo>
                    <a:lnTo>
                      <a:pt x="83" y="2"/>
                    </a:lnTo>
                    <a:lnTo>
                      <a:pt x="76" y="4"/>
                    </a:lnTo>
                    <a:lnTo>
                      <a:pt x="62" y="4"/>
                    </a:lnTo>
                    <a:lnTo>
                      <a:pt x="55" y="7"/>
                    </a:lnTo>
                    <a:lnTo>
                      <a:pt x="47" y="7"/>
                    </a:lnTo>
                    <a:lnTo>
                      <a:pt x="43" y="9"/>
                    </a:lnTo>
                    <a:lnTo>
                      <a:pt x="35" y="12"/>
                    </a:lnTo>
                    <a:lnTo>
                      <a:pt x="28" y="12"/>
                    </a:lnTo>
                    <a:lnTo>
                      <a:pt x="21" y="14"/>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4" name="Freeform 6620"/>
              <p:cNvSpPr>
                <a:spLocks/>
              </p:cNvSpPr>
              <p:nvPr/>
            </p:nvSpPr>
            <p:spPr bwMode="auto">
              <a:xfrm>
                <a:off x="10329" y="8265"/>
                <a:ext cx="106" cy="125"/>
              </a:xfrm>
              <a:custGeom>
                <a:avLst/>
                <a:gdLst/>
                <a:ahLst/>
                <a:cxnLst>
                  <a:cxn ang="0">
                    <a:pos x="2" y="110"/>
                  </a:cxn>
                  <a:cxn ang="0">
                    <a:pos x="4" y="122"/>
                  </a:cxn>
                  <a:cxn ang="0">
                    <a:pos x="9" y="124"/>
                  </a:cxn>
                  <a:cxn ang="0">
                    <a:pos x="45" y="124"/>
                  </a:cxn>
                  <a:cxn ang="0">
                    <a:pos x="52" y="122"/>
                  </a:cxn>
                  <a:cxn ang="0">
                    <a:pos x="67" y="122"/>
                  </a:cxn>
                  <a:cxn ang="0">
                    <a:pos x="72" y="120"/>
                  </a:cxn>
                  <a:cxn ang="0">
                    <a:pos x="79" y="120"/>
                  </a:cxn>
                  <a:cxn ang="0">
                    <a:pos x="86" y="117"/>
                  </a:cxn>
                  <a:cxn ang="0">
                    <a:pos x="91" y="117"/>
                  </a:cxn>
                  <a:cxn ang="0">
                    <a:pos x="95" y="115"/>
                  </a:cxn>
                  <a:cxn ang="0">
                    <a:pos x="100" y="115"/>
                  </a:cxn>
                  <a:cxn ang="0">
                    <a:pos x="100" y="57"/>
                  </a:cxn>
                  <a:cxn ang="0">
                    <a:pos x="103" y="43"/>
                  </a:cxn>
                  <a:cxn ang="0">
                    <a:pos x="103" y="16"/>
                  </a:cxn>
                  <a:cxn ang="0">
                    <a:pos x="105" y="0"/>
                  </a:cxn>
                  <a:cxn ang="0">
                    <a:pos x="98" y="2"/>
                  </a:cxn>
                  <a:cxn ang="0">
                    <a:pos x="81" y="2"/>
                  </a:cxn>
                  <a:cxn ang="0">
                    <a:pos x="74" y="4"/>
                  </a:cxn>
                  <a:cxn ang="0">
                    <a:pos x="67" y="4"/>
                  </a:cxn>
                  <a:cxn ang="0">
                    <a:pos x="60" y="7"/>
                  </a:cxn>
                  <a:cxn ang="0">
                    <a:pos x="55" y="7"/>
                  </a:cxn>
                  <a:cxn ang="0">
                    <a:pos x="47" y="9"/>
                  </a:cxn>
                  <a:cxn ang="0">
                    <a:pos x="40" y="9"/>
                  </a:cxn>
                  <a:cxn ang="0">
                    <a:pos x="33" y="12"/>
                  </a:cxn>
                  <a:cxn ang="0">
                    <a:pos x="28" y="12"/>
                  </a:cxn>
                  <a:cxn ang="0">
                    <a:pos x="21" y="14"/>
                  </a:cxn>
                  <a:cxn ang="0">
                    <a:pos x="16" y="16"/>
                  </a:cxn>
                  <a:cxn ang="0">
                    <a:pos x="9" y="16"/>
                  </a:cxn>
                  <a:cxn ang="0">
                    <a:pos x="4" y="19"/>
                  </a:cxn>
                  <a:cxn ang="0">
                    <a:pos x="2" y="33"/>
                  </a:cxn>
                  <a:cxn ang="0">
                    <a:pos x="2" y="45"/>
                  </a:cxn>
                  <a:cxn ang="0">
                    <a:pos x="0" y="60"/>
                  </a:cxn>
                  <a:cxn ang="0">
                    <a:pos x="0" y="96"/>
                  </a:cxn>
                  <a:cxn ang="0">
                    <a:pos x="2" y="110"/>
                  </a:cxn>
                </a:cxnLst>
                <a:rect l="0" t="0" r="r" b="b"/>
                <a:pathLst>
                  <a:path w="106" h="125">
                    <a:moveTo>
                      <a:pt x="2" y="110"/>
                    </a:moveTo>
                    <a:lnTo>
                      <a:pt x="4" y="122"/>
                    </a:lnTo>
                    <a:lnTo>
                      <a:pt x="9" y="124"/>
                    </a:lnTo>
                    <a:lnTo>
                      <a:pt x="45" y="124"/>
                    </a:lnTo>
                    <a:lnTo>
                      <a:pt x="52" y="122"/>
                    </a:lnTo>
                    <a:lnTo>
                      <a:pt x="67" y="122"/>
                    </a:lnTo>
                    <a:lnTo>
                      <a:pt x="72" y="120"/>
                    </a:lnTo>
                    <a:lnTo>
                      <a:pt x="79" y="120"/>
                    </a:lnTo>
                    <a:lnTo>
                      <a:pt x="86" y="117"/>
                    </a:lnTo>
                    <a:lnTo>
                      <a:pt x="91" y="117"/>
                    </a:lnTo>
                    <a:lnTo>
                      <a:pt x="95" y="115"/>
                    </a:lnTo>
                    <a:lnTo>
                      <a:pt x="100" y="115"/>
                    </a:lnTo>
                    <a:lnTo>
                      <a:pt x="100" y="57"/>
                    </a:lnTo>
                    <a:lnTo>
                      <a:pt x="103" y="43"/>
                    </a:lnTo>
                    <a:lnTo>
                      <a:pt x="103" y="16"/>
                    </a:lnTo>
                    <a:lnTo>
                      <a:pt x="105" y="0"/>
                    </a:lnTo>
                    <a:lnTo>
                      <a:pt x="98" y="2"/>
                    </a:lnTo>
                    <a:lnTo>
                      <a:pt x="81" y="2"/>
                    </a:lnTo>
                    <a:lnTo>
                      <a:pt x="74" y="4"/>
                    </a:lnTo>
                    <a:lnTo>
                      <a:pt x="67" y="4"/>
                    </a:lnTo>
                    <a:lnTo>
                      <a:pt x="60" y="7"/>
                    </a:lnTo>
                    <a:lnTo>
                      <a:pt x="55" y="7"/>
                    </a:lnTo>
                    <a:lnTo>
                      <a:pt x="47" y="9"/>
                    </a:lnTo>
                    <a:lnTo>
                      <a:pt x="40" y="9"/>
                    </a:lnTo>
                    <a:lnTo>
                      <a:pt x="33" y="12"/>
                    </a:lnTo>
                    <a:lnTo>
                      <a:pt x="28" y="12"/>
                    </a:lnTo>
                    <a:lnTo>
                      <a:pt x="21" y="14"/>
                    </a:lnTo>
                    <a:lnTo>
                      <a:pt x="16" y="16"/>
                    </a:lnTo>
                    <a:lnTo>
                      <a:pt x="9" y="16"/>
                    </a:lnTo>
                    <a:lnTo>
                      <a:pt x="4" y="19"/>
                    </a:lnTo>
                    <a:lnTo>
                      <a:pt x="2" y="33"/>
                    </a:lnTo>
                    <a:lnTo>
                      <a:pt x="2" y="45"/>
                    </a:lnTo>
                    <a:lnTo>
                      <a:pt x="0" y="60"/>
                    </a:lnTo>
                    <a:lnTo>
                      <a:pt x="0" y="96"/>
                    </a:lnTo>
                    <a:lnTo>
                      <a:pt x="2" y="11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5" name="Freeform 6621"/>
              <p:cNvSpPr>
                <a:spLocks/>
              </p:cNvSpPr>
              <p:nvPr/>
            </p:nvSpPr>
            <p:spPr bwMode="auto">
              <a:xfrm>
                <a:off x="10329" y="8268"/>
                <a:ext cx="103" cy="117"/>
              </a:xfrm>
              <a:custGeom>
                <a:avLst/>
                <a:gdLst/>
                <a:ahLst/>
                <a:cxnLst>
                  <a:cxn ang="0">
                    <a:pos x="98" y="105"/>
                  </a:cxn>
                  <a:cxn ang="0">
                    <a:pos x="95" y="91"/>
                  </a:cxn>
                  <a:cxn ang="0">
                    <a:pos x="98" y="79"/>
                  </a:cxn>
                  <a:cxn ang="0">
                    <a:pos x="98" y="38"/>
                  </a:cxn>
                  <a:cxn ang="0">
                    <a:pos x="100" y="26"/>
                  </a:cxn>
                  <a:cxn ang="0">
                    <a:pos x="100" y="12"/>
                  </a:cxn>
                  <a:cxn ang="0">
                    <a:pos x="103" y="0"/>
                  </a:cxn>
                  <a:cxn ang="0">
                    <a:pos x="79" y="0"/>
                  </a:cxn>
                  <a:cxn ang="0">
                    <a:pos x="72" y="2"/>
                  </a:cxn>
                  <a:cxn ang="0">
                    <a:pos x="64" y="2"/>
                  </a:cxn>
                  <a:cxn ang="0">
                    <a:pos x="60" y="4"/>
                  </a:cxn>
                  <a:cxn ang="0">
                    <a:pos x="52" y="4"/>
                  </a:cxn>
                  <a:cxn ang="0">
                    <a:pos x="45" y="7"/>
                  </a:cxn>
                  <a:cxn ang="0">
                    <a:pos x="40" y="7"/>
                  </a:cxn>
                  <a:cxn ang="0">
                    <a:pos x="33" y="9"/>
                  </a:cxn>
                  <a:cxn ang="0">
                    <a:pos x="26" y="9"/>
                  </a:cxn>
                  <a:cxn ang="0">
                    <a:pos x="21" y="12"/>
                  </a:cxn>
                  <a:cxn ang="0">
                    <a:pos x="14" y="14"/>
                  </a:cxn>
                  <a:cxn ang="0">
                    <a:pos x="9" y="14"/>
                  </a:cxn>
                  <a:cxn ang="0">
                    <a:pos x="4" y="16"/>
                  </a:cxn>
                  <a:cxn ang="0">
                    <a:pos x="2" y="28"/>
                  </a:cxn>
                  <a:cxn ang="0">
                    <a:pos x="2" y="43"/>
                  </a:cxn>
                  <a:cxn ang="0">
                    <a:pos x="0" y="55"/>
                  </a:cxn>
                  <a:cxn ang="0">
                    <a:pos x="0" y="91"/>
                  </a:cxn>
                  <a:cxn ang="0">
                    <a:pos x="4" y="115"/>
                  </a:cxn>
                  <a:cxn ang="0">
                    <a:pos x="9" y="115"/>
                  </a:cxn>
                  <a:cxn ang="0">
                    <a:pos x="14" y="117"/>
                  </a:cxn>
                  <a:cxn ang="0">
                    <a:pos x="38" y="117"/>
                  </a:cxn>
                  <a:cxn ang="0">
                    <a:pos x="43" y="115"/>
                  </a:cxn>
                  <a:cxn ang="0">
                    <a:pos x="50" y="115"/>
                  </a:cxn>
                  <a:cxn ang="0">
                    <a:pos x="57" y="112"/>
                  </a:cxn>
                  <a:cxn ang="0">
                    <a:pos x="64" y="112"/>
                  </a:cxn>
                  <a:cxn ang="0">
                    <a:pos x="72" y="110"/>
                  </a:cxn>
                  <a:cxn ang="0">
                    <a:pos x="76" y="110"/>
                  </a:cxn>
                  <a:cxn ang="0">
                    <a:pos x="83" y="108"/>
                  </a:cxn>
                  <a:cxn ang="0">
                    <a:pos x="88" y="108"/>
                  </a:cxn>
                  <a:cxn ang="0">
                    <a:pos x="93" y="105"/>
                  </a:cxn>
                  <a:cxn ang="0">
                    <a:pos x="98" y="105"/>
                  </a:cxn>
                </a:cxnLst>
                <a:rect l="0" t="0" r="r" b="b"/>
                <a:pathLst>
                  <a:path w="103" h="117">
                    <a:moveTo>
                      <a:pt x="98" y="105"/>
                    </a:moveTo>
                    <a:lnTo>
                      <a:pt x="95" y="91"/>
                    </a:lnTo>
                    <a:lnTo>
                      <a:pt x="98" y="79"/>
                    </a:lnTo>
                    <a:lnTo>
                      <a:pt x="98" y="38"/>
                    </a:lnTo>
                    <a:lnTo>
                      <a:pt x="100" y="26"/>
                    </a:lnTo>
                    <a:lnTo>
                      <a:pt x="100" y="12"/>
                    </a:lnTo>
                    <a:lnTo>
                      <a:pt x="103" y="0"/>
                    </a:lnTo>
                    <a:lnTo>
                      <a:pt x="79" y="0"/>
                    </a:lnTo>
                    <a:lnTo>
                      <a:pt x="72" y="2"/>
                    </a:lnTo>
                    <a:lnTo>
                      <a:pt x="64" y="2"/>
                    </a:lnTo>
                    <a:lnTo>
                      <a:pt x="60" y="4"/>
                    </a:lnTo>
                    <a:lnTo>
                      <a:pt x="52" y="4"/>
                    </a:lnTo>
                    <a:lnTo>
                      <a:pt x="45" y="7"/>
                    </a:lnTo>
                    <a:lnTo>
                      <a:pt x="40" y="7"/>
                    </a:lnTo>
                    <a:lnTo>
                      <a:pt x="33" y="9"/>
                    </a:lnTo>
                    <a:lnTo>
                      <a:pt x="26" y="9"/>
                    </a:lnTo>
                    <a:lnTo>
                      <a:pt x="21" y="12"/>
                    </a:lnTo>
                    <a:lnTo>
                      <a:pt x="14" y="14"/>
                    </a:lnTo>
                    <a:lnTo>
                      <a:pt x="9" y="14"/>
                    </a:lnTo>
                    <a:lnTo>
                      <a:pt x="4" y="16"/>
                    </a:lnTo>
                    <a:lnTo>
                      <a:pt x="2" y="28"/>
                    </a:lnTo>
                    <a:lnTo>
                      <a:pt x="2" y="43"/>
                    </a:lnTo>
                    <a:lnTo>
                      <a:pt x="0" y="55"/>
                    </a:lnTo>
                    <a:lnTo>
                      <a:pt x="0" y="91"/>
                    </a:lnTo>
                    <a:lnTo>
                      <a:pt x="4" y="115"/>
                    </a:lnTo>
                    <a:lnTo>
                      <a:pt x="9" y="115"/>
                    </a:lnTo>
                    <a:lnTo>
                      <a:pt x="14" y="117"/>
                    </a:lnTo>
                    <a:lnTo>
                      <a:pt x="38" y="117"/>
                    </a:lnTo>
                    <a:lnTo>
                      <a:pt x="43" y="115"/>
                    </a:lnTo>
                    <a:lnTo>
                      <a:pt x="50" y="115"/>
                    </a:lnTo>
                    <a:lnTo>
                      <a:pt x="57" y="112"/>
                    </a:lnTo>
                    <a:lnTo>
                      <a:pt x="64" y="112"/>
                    </a:lnTo>
                    <a:lnTo>
                      <a:pt x="72" y="110"/>
                    </a:lnTo>
                    <a:lnTo>
                      <a:pt x="76" y="110"/>
                    </a:lnTo>
                    <a:lnTo>
                      <a:pt x="83" y="108"/>
                    </a:lnTo>
                    <a:lnTo>
                      <a:pt x="88" y="108"/>
                    </a:lnTo>
                    <a:lnTo>
                      <a:pt x="93" y="105"/>
                    </a:lnTo>
                    <a:lnTo>
                      <a:pt x="98" y="105"/>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6" name="Freeform 6622"/>
              <p:cNvSpPr>
                <a:spLocks/>
              </p:cNvSpPr>
              <p:nvPr/>
            </p:nvSpPr>
            <p:spPr bwMode="auto">
              <a:xfrm>
                <a:off x="10329" y="8268"/>
                <a:ext cx="99" cy="110"/>
              </a:xfrm>
              <a:custGeom>
                <a:avLst/>
                <a:gdLst/>
                <a:ahLst/>
                <a:cxnLst>
                  <a:cxn ang="0">
                    <a:pos x="43" y="110"/>
                  </a:cxn>
                  <a:cxn ang="0">
                    <a:pos x="50" y="108"/>
                  </a:cxn>
                  <a:cxn ang="0">
                    <a:pos x="55" y="108"/>
                  </a:cxn>
                  <a:cxn ang="0">
                    <a:pos x="62" y="105"/>
                  </a:cxn>
                  <a:cxn ang="0">
                    <a:pos x="69" y="105"/>
                  </a:cxn>
                  <a:cxn ang="0">
                    <a:pos x="74" y="103"/>
                  </a:cxn>
                  <a:cxn ang="0">
                    <a:pos x="79" y="103"/>
                  </a:cxn>
                  <a:cxn ang="0">
                    <a:pos x="86" y="100"/>
                  </a:cxn>
                  <a:cxn ang="0">
                    <a:pos x="91" y="98"/>
                  </a:cxn>
                  <a:cxn ang="0">
                    <a:pos x="93" y="98"/>
                  </a:cxn>
                  <a:cxn ang="0">
                    <a:pos x="93" y="60"/>
                  </a:cxn>
                  <a:cxn ang="0">
                    <a:pos x="95" y="48"/>
                  </a:cxn>
                  <a:cxn ang="0">
                    <a:pos x="95" y="24"/>
                  </a:cxn>
                  <a:cxn ang="0">
                    <a:pos x="98" y="12"/>
                  </a:cxn>
                  <a:cxn ang="0">
                    <a:pos x="98" y="0"/>
                  </a:cxn>
                  <a:cxn ang="0">
                    <a:pos x="81" y="0"/>
                  </a:cxn>
                  <a:cxn ang="0">
                    <a:pos x="76" y="2"/>
                  </a:cxn>
                  <a:cxn ang="0">
                    <a:pos x="64" y="2"/>
                  </a:cxn>
                  <a:cxn ang="0">
                    <a:pos x="57" y="4"/>
                  </a:cxn>
                  <a:cxn ang="0">
                    <a:pos x="50" y="4"/>
                  </a:cxn>
                  <a:cxn ang="0">
                    <a:pos x="45" y="7"/>
                  </a:cxn>
                  <a:cxn ang="0">
                    <a:pos x="38" y="7"/>
                  </a:cxn>
                  <a:cxn ang="0">
                    <a:pos x="33" y="9"/>
                  </a:cxn>
                  <a:cxn ang="0">
                    <a:pos x="26" y="12"/>
                  </a:cxn>
                  <a:cxn ang="0">
                    <a:pos x="21" y="12"/>
                  </a:cxn>
                  <a:cxn ang="0">
                    <a:pos x="14" y="14"/>
                  </a:cxn>
                  <a:cxn ang="0">
                    <a:pos x="9" y="16"/>
                  </a:cxn>
                  <a:cxn ang="0">
                    <a:pos x="4" y="16"/>
                  </a:cxn>
                  <a:cxn ang="0">
                    <a:pos x="2" y="28"/>
                  </a:cxn>
                  <a:cxn ang="0">
                    <a:pos x="2" y="40"/>
                  </a:cxn>
                  <a:cxn ang="0">
                    <a:pos x="0" y="52"/>
                  </a:cxn>
                  <a:cxn ang="0">
                    <a:pos x="0" y="74"/>
                  </a:cxn>
                  <a:cxn ang="0">
                    <a:pos x="2" y="86"/>
                  </a:cxn>
                  <a:cxn ang="0">
                    <a:pos x="2" y="98"/>
                  </a:cxn>
                  <a:cxn ang="0">
                    <a:pos x="4" y="108"/>
                  </a:cxn>
                  <a:cxn ang="0">
                    <a:pos x="9" y="110"/>
                  </a:cxn>
                  <a:cxn ang="0">
                    <a:pos x="43" y="110"/>
                  </a:cxn>
                </a:cxnLst>
                <a:rect l="0" t="0" r="r" b="b"/>
                <a:pathLst>
                  <a:path w="99" h="110">
                    <a:moveTo>
                      <a:pt x="43" y="110"/>
                    </a:moveTo>
                    <a:lnTo>
                      <a:pt x="50" y="108"/>
                    </a:lnTo>
                    <a:lnTo>
                      <a:pt x="55" y="108"/>
                    </a:lnTo>
                    <a:lnTo>
                      <a:pt x="62" y="105"/>
                    </a:lnTo>
                    <a:lnTo>
                      <a:pt x="69" y="105"/>
                    </a:lnTo>
                    <a:lnTo>
                      <a:pt x="74" y="103"/>
                    </a:lnTo>
                    <a:lnTo>
                      <a:pt x="79" y="103"/>
                    </a:lnTo>
                    <a:lnTo>
                      <a:pt x="86" y="100"/>
                    </a:lnTo>
                    <a:lnTo>
                      <a:pt x="91" y="98"/>
                    </a:lnTo>
                    <a:lnTo>
                      <a:pt x="93" y="98"/>
                    </a:lnTo>
                    <a:lnTo>
                      <a:pt x="93" y="60"/>
                    </a:lnTo>
                    <a:lnTo>
                      <a:pt x="95" y="48"/>
                    </a:lnTo>
                    <a:lnTo>
                      <a:pt x="95" y="24"/>
                    </a:lnTo>
                    <a:lnTo>
                      <a:pt x="98" y="12"/>
                    </a:lnTo>
                    <a:lnTo>
                      <a:pt x="98" y="0"/>
                    </a:lnTo>
                    <a:lnTo>
                      <a:pt x="81" y="0"/>
                    </a:lnTo>
                    <a:lnTo>
                      <a:pt x="76" y="2"/>
                    </a:lnTo>
                    <a:lnTo>
                      <a:pt x="64" y="2"/>
                    </a:lnTo>
                    <a:lnTo>
                      <a:pt x="57" y="4"/>
                    </a:lnTo>
                    <a:lnTo>
                      <a:pt x="50" y="4"/>
                    </a:lnTo>
                    <a:lnTo>
                      <a:pt x="45" y="7"/>
                    </a:lnTo>
                    <a:lnTo>
                      <a:pt x="38" y="7"/>
                    </a:lnTo>
                    <a:lnTo>
                      <a:pt x="33" y="9"/>
                    </a:lnTo>
                    <a:lnTo>
                      <a:pt x="26" y="12"/>
                    </a:lnTo>
                    <a:lnTo>
                      <a:pt x="21" y="12"/>
                    </a:lnTo>
                    <a:lnTo>
                      <a:pt x="14" y="14"/>
                    </a:lnTo>
                    <a:lnTo>
                      <a:pt x="9" y="16"/>
                    </a:lnTo>
                    <a:lnTo>
                      <a:pt x="4" y="16"/>
                    </a:lnTo>
                    <a:lnTo>
                      <a:pt x="2" y="28"/>
                    </a:lnTo>
                    <a:lnTo>
                      <a:pt x="2" y="40"/>
                    </a:lnTo>
                    <a:lnTo>
                      <a:pt x="0" y="52"/>
                    </a:lnTo>
                    <a:lnTo>
                      <a:pt x="0" y="74"/>
                    </a:lnTo>
                    <a:lnTo>
                      <a:pt x="2" y="86"/>
                    </a:lnTo>
                    <a:lnTo>
                      <a:pt x="2" y="98"/>
                    </a:lnTo>
                    <a:lnTo>
                      <a:pt x="4" y="108"/>
                    </a:lnTo>
                    <a:lnTo>
                      <a:pt x="9" y="110"/>
                    </a:lnTo>
                    <a:lnTo>
                      <a:pt x="43" y="11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7" name="Freeform 6623"/>
              <p:cNvSpPr>
                <a:spLocks/>
              </p:cNvSpPr>
              <p:nvPr/>
            </p:nvSpPr>
            <p:spPr bwMode="auto">
              <a:xfrm>
                <a:off x="10332" y="8268"/>
                <a:ext cx="93" cy="105"/>
              </a:xfrm>
              <a:custGeom>
                <a:avLst/>
                <a:gdLst/>
                <a:ahLst/>
                <a:cxnLst>
                  <a:cxn ang="0">
                    <a:pos x="23" y="12"/>
                  </a:cxn>
                  <a:cxn ang="0">
                    <a:pos x="16" y="12"/>
                  </a:cxn>
                  <a:cxn ang="0">
                    <a:pos x="7" y="16"/>
                  </a:cxn>
                  <a:cxn ang="0">
                    <a:pos x="2" y="16"/>
                  </a:cxn>
                  <a:cxn ang="0">
                    <a:pos x="0" y="40"/>
                  </a:cxn>
                  <a:cxn ang="0">
                    <a:pos x="0" y="81"/>
                  </a:cxn>
                  <a:cxn ang="0">
                    <a:pos x="2" y="103"/>
                  </a:cxn>
                  <a:cxn ang="0">
                    <a:pos x="7" y="105"/>
                  </a:cxn>
                  <a:cxn ang="0">
                    <a:pos x="26" y="105"/>
                  </a:cxn>
                  <a:cxn ang="0">
                    <a:pos x="33" y="103"/>
                  </a:cxn>
                  <a:cxn ang="0">
                    <a:pos x="45" y="103"/>
                  </a:cxn>
                  <a:cxn ang="0">
                    <a:pos x="52" y="100"/>
                  </a:cxn>
                  <a:cxn ang="0">
                    <a:pos x="57" y="98"/>
                  </a:cxn>
                  <a:cxn ang="0">
                    <a:pos x="64" y="98"/>
                  </a:cxn>
                  <a:cxn ang="0">
                    <a:pos x="69" y="96"/>
                  </a:cxn>
                  <a:cxn ang="0">
                    <a:pos x="74" y="96"/>
                  </a:cxn>
                  <a:cxn ang="0">
                    <a:pos x="79" y="93"/>
                  </a:cxn>
                  <a:cxn ang="0">
                    <a:pos x="83" y="93"/>
                  </a:cxn>
                  <a:cxn ang="0">
                    <a:pos x="88" y="91"/>
                  </a:cxn>
                  <a:cxn ang="0">
                    <a:pos x="88" y="45"/>
                  </a:cxn>
                  <a:cxn ang="0">
                    <a:pos x="91" y="36"/>
                  </a:cxn>
                  <a:cxn ang="0">
                    <a:pos x="91" y="24"/>
                  </a:cxn>
                  <a:cxn ang="0">
                    <a:pos x="93" y="12"/>
                  </a:cxn>
                  <a:cxn ang="0">
                    <a:pos x="93" y="0"/>
                  </a:cxn>
                  <a:cxn ang="0">
                    <a:pos x="83" y="0"/>
                  </a:cxn>
                  <a:cxn ang="0">
                    <a:pos x="76" y="2"/>
                  </a:cxn>
                  <a:cxn ang="0">
                    <a:pos x="67" y="2"/>
                  </a:cxn>
                  <a:cxn ang="0">
                    <a:pos x="60" y="4"/>
                  </a:cxn>
                  <a:cxn ang="0">
                    <a:pos x="47" y="4"/>
                  </a:cxn>
                  <a:cxn ang="0">
                    <a:pos x="40" y="7"/>
                  </a:cxn>
                  <a:cxn ang="0">
                    <a:pos x="35" y="9"/>
                  </a:cxn>
                  <a:cxn ang="0">
                    <a:pos x="28" y="9"/>
                  </a:cxn>
                  <a:cxn ang="0">
                    <a:pos x="23" y="12"/>
                  </a:cxn>
                </a:cxnLst>
                <a:rect l="0" t="0" r="r" b="b"/>
                <a:pathLst>
                  <a:path w="93" h="105">
                    <a:moveTo>
                      <a:pt x="23" y="12"/>
                    </a:moveTo>
                    <a:lnTo>
                      <a:pt x="16" y="12"/>
                    </a:lnTo>
                    <a:lnTo>
                      <a:pt x="7" y="16"/>
                    </a:lnTo>
                    <a:lnTo>
                      <a:pt x="2" y="16"/>
                    </a:lnTo>
                    <a:lnTo>
                      <a:pt x="0" y="40"/>
                    </a:lnTo>
                    <a:lnTo>
                      <a:pt x="0" y="81"/>
                    </a:lnTo>
                    <a:lnTo>
                      <a:pt x="2" y="103"/>
                    </a:lnTo>
                    <a:lnTo>
                      <a:pt x="7" y="105"/>
                    </a:lnTo>
                    <a:lnTo>
                      <a:pt x="26" y="105"/>
                    </a:lnTo>
                    <a:lnTo>
                      <a:pt x="33" y="103"/>
                    </a:lnTo>
                    <a:lnTo>
                      <a:pt x="45" y="103"/>
                    </a:lnTo>
                    <a:lnTo>
                      <a:pt x="52" y="100"/>
                    </a:lnTo>
                    <a:lnTo>
                      <a:pt x="57" y="98"/>
                    </a:lnTo>
                    <a:lnTo>
                      <a:pt x="64" y="98"/>
                    </a:lnTo>
                    <a:lnTo>
                      <a:pt x="69" y="96"/>
                    </a:lnTo>
                    <a:lnTo>
                      <a:pt x="74" y="96"/>
                    </a:lnTo>
                    <a:lnTo>
                      <a:pt x="79" y="93"/>
                    </a:lnTo>
                    <a:lnTo>
                      <a:pt x="83" y="93"/>
                    </a:lnTo>
                    <a:lnTo>
                      <a:pt x="88" y="91"/>
                    </a:lnTo>
                    <a:lnTo>
                      <a:pt x="88" y="45"/>
                    </a:lnTo>
                    <a:lnTo>
                      <a:pt x="91" y="36"/>
                    </a:lnTo>
                    <a:lnTo>
                      <a:pt x="91" y="24"/>
                    </a:lnTo>
                    <a:lnTo>
                      <a:pt x="93" y="12"/>
                    </a:lnTo>
                    <a:lnTo>
                      <a:pt x="93" y="0"/>
                    </a:lnTo>
                    <a:lnTo>
                      <a:pt x="83" y="0"/>
                    </a:lnTo>
                    <a:lnTo>
                      <a:pt x="76" y="2"/>
                    </a:lnTo>
                    <a:lnTo>
                      <a:pt x="67" y="2"/>
                    </a:lnTo>
                    <a:lnTo>
                      <a:pt x="60" y="4"/>
                    </a:lnTo>
                    <a:lnTo>
                      <a:pt x="47" y="4"/>
                    </a:lnTo>
                    <a:lnTo>
                      <a:pt x="40" y="7"/>
                    </a:lnTo>
                    <a:lnTo>
                      <a:pt x="35" y="9"/>
                    </a:lnTo>
                    <a:lnTo>
                      <a:pt x="28" y="9"/>
                    </a:lnTo>
                    <a:lnTo>
                      <a:pt x="23" y="12"/>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8" name="Freeform 6624"/>
              <p:cNvSpPr>
                <a:spLocks/>
              </p:cNvSpPr>
              <p:nvPr/>
            </p:nvSpPr>
            <p:spPr bwMode="auto">
              <a:xfrm>
                <a:off x="10332" y="8268"/>
                <a:ext cx="91" cy="100"/>
              </a:xfrm>
              <a:custGeom>
                <a:avLst/>
                <a:gdLst/>
                <a:ahLst/>
                <a:cxnLst>
                  <a:cxn ang="0">
                    <a:pos x="16" y="12"/>
                  </a:cxn>
                  <a:cxn ang="0">
                    <a:pos x="7" y="16"/>
                  </a:cxn>
                  <a:cxn ang="0">
                    <a:pos x="2" y="16"/>
                  </a:cxn>
                  <a:cxn ang="0">
                    <a:pos x="0" y="38"/>
                  </a:cxn>
                  <a:cxn ang="0">
                    <a:pos x="0" y="79"/>
                  </a:cxn>
                  <a:cxn ang="0">
                    <a:pos x="2" y="98"/>
                  </a:cxn>
                  <a:cxn ang="0">
                    <a:pos x="9" y="98"/>
                  </a:cxn>
                  <a:cxn ang="0">
                    <a:pos x="14" y="100"/>
                  </a:cxn>
                  <a:cxn ang="0">
                    <a:pos x="21" y="98"/>
                  </a:cxn>
                  <a:cxn ang="0">
                    <a:pos x="38" y="98"/>
                  </a:cxn>
                  <a:cxn ang="0">
                    <a:pos x="43" y="96"/>
                  </a:cxn>
                  <a:cxn ang="0">
                    <a:pos x="50" y="93"/>
                  </a:cxn>
                  <a:cxn ang="0">
                    <a:pos x="55" y="93"/>
                  </a:cxn>
                  <a:cxn ang="0">
                    <a:pos x="62" y="91"/>
                  </a:cxn>
                  <a:cxn ang="0">
                    <a:pos x="67" y="91"/>
                  </a:cxn>
                  <a:cxn ang="0">
                    <a:pos x="76" y="86"/>
                  </a:cxn>
                  <a:cxn ang="0">
                    <a:pos x="81" y="86"/>
                  </a:cxn>
                  <a:cxn ang="0">
                    <a:pos x="86" y="84"/>
                  </a:cxn>
                  <a:cxn ang="0">
                    <a:pos x="83" y="74"/>
                  </a:cxn>
                  <a:cxn ang="0">
                    <a:pos x="86" y="62"/>
                  </a:cxn>
                  <a:cxn ang="0">
                    <a:pos x="86" y="33"/>
                  </a:cxn>
                  <a:cxn ang="0">
                    <a:pos x="88" y="21"/>
                  </a:cxn>
                  <a:cxn ang="0">
                    <a:pos x="88" y="12"/>
                  </a:cxn>
                  <a:cxn ang="0">
                    <a:pos x="91" y="0"/>
                  </a:cxn>
                  <a:cxn ang="0">
                    <a:pos x="81" y="0"/>
                  </a:cxn>
                  <a:cxn ang="0">
                    <a:pos x="76" y="2"/>
                  </a:cxn>
                  <a:cxn ang="0">
                    <a:pos x="64" y="2"/>
                  </a:cxn>
                  <a:cxn ang="0">
                    <a:pos x="57" y="4"/>
                  </a:cxn>
                  <a:cxn ang="0">
                    <a:pos x="52" y="4"/>
                  </a:cxn>
                  <a:cxn ang="0">
                    <a:pos x="45" y="7"/>
                  </a:cxn>
                  <a:cxn ang="0">
                    <a:pos x="40" y="7"/>
                  </a:cxn>
                  <a:cxn ang="0">
                    <a:pos x="33" y="9"/>
                  </a:cxn>
                  <a:cxn ang="0">
                    <a:pos x="28" y="9"/>
                  </a:cxn>
                  <a:cxn ang="0">
                    <a:pos x="21" y="12"/>
                  </a:cxn>
                  <a:cxn ang="0">
                    <a:pos x="16" y="12"/>
                  </a:cxn>
                </a:cxnLst>
                <a:rect l="0" t="0" r="r" b="b"/>
                <a:pathLst>
                  <a:path w="91" h="100">
                    <a:moveTo>
                      <a:pt x="16" y="12"/>
                    </a:moveTo>
                    <a:lnTo>
                      <a:pt x="7" y="16"/>
                    </a:lnTo>
                    <a:lnTo>
                      <a:pt x="2" y="16"/>
                    </a:lnTo>
                    <a:lnTo>
                      <a:pt x="0" y="38"/>
                    </a:lnTo>
                    <a:lnTo>
                      <a:pt x="0" y="79"/>
                    </a:lnTo>
                    <a:lnTo>
                      <a:pt x="2" y="98"/>
                    </a:lnTo>
                    <a:lnTo>
                      <a:pt x="9" y="98"/>
                    </a:lnTo>
                    <a:lnTo>
                      <a:pt x="14" y="100"/>
                    </a:lnTo>
                    <a:lnTo>
                      <a:pt x="21" y="98"/>
                    </a:lnTo>
                    <a:lnTo>
                      <a:pt x="38" y="98"/>
                    </a:lnTo>
                    <a:lnTo>
                      <a:pt x="43" y="96"/>
                    </a:lnTo>
                    <a:lnTo>
                      <a:pt x="50" y="93"/>
                    </a:lnTo>
                    <a:lnTo>
                      <a:pt x="55" y="93"/>
                    </a:lnTo>
                    <a:lnTo>
                      <a:pt x="62" y="91"/>
                    </a:lnTo>
                    <a:lnTo>
                      <a:pt x="67" y="91"/>
                    </a:lnTo>
                    <a:lnTo>
                      <a:pt x="76" y="86"/>
                    </a:lnTo>
                    <a:lnTo>
                      <a:pt x="81" y="86"/>
                    </a:lnTo>
                    <a:lnTo>
                      <a:pt x="86" y="84"/>
                    </a:lnTo>
                    <a:lnTo>
                      <a:pt x="83" y="74"/>
                    </a:lnTo>
                    <a:lnTo>
                      <a:pt x="86" y="62"/>
                    </a:lnTo>
                    <a:lnTo>
                      <a:pt x="86" y="33"/>
                    </a:lnTo>
                    <a:lnTo>
                      <a:pt x="88" y="21"/>
                    </a:lnTo>
                    <a:lnTo>
                      <a:pt x="88" y="12"/>
                    </a:lnTo>
                    <a:lnTo>
                      <a:pt x="91" y="0"/>
                    </a:lnTo>
                    <a:lnTo>
                      <a:pt x="81" y="0"/>
                    </a:lnTo>
                    <a:lnTo>
                      <a:pt x="76" y="2"/>
                    </a:lnTo>
                    <a:lnTo>
                      <a:pt x="64" y="2"/>
                    </a:lnTo>
                    <a:lnTo>
                      <a:pt x="57" y="4"/>
                    </a:lnTo>
                    <a:lnTo>
                      <a:pt x="52" y="4"/>
                    </a:lnTo>
                    <a:lnTo>
                      <a:pt x="45" y="7"/>
                    </a:lnTo>
                    <a:lnTo>
                      <a:pt x="40" y="7"/>
                    </a:lnTo>
                    <a:lnTo>
                      <a:pt x="33" y="9"/>
                    </a:lnTo>
                    <a:lnTo>
                      <a:pt x="28" y="9"/>
                    </a:lnTo>
                    <a:lnTo>
                      <a:pt x="21" y="12"/>
                    </a:lnTo>
                    <a:lnTo>
                      <a:pt x="16" y="12"/>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9" name="Freeform 6625"/>
              <p:cNvSpPr>
                <a:spLocks/>
              </p:cNvSpPr>
              <p:nvPr/>
            </p:nvSpPr>
            <p:spPr bwMode="auto">
              <a:xfrm>
                <a:off x="10332" y="8268"/>
                <a:ext cx="86" cy="93"/>
              </a:xfrm>
              <a:custGeom>
                <a:avLst/>
                <a:gdLst/>
                <a:ahLst/>
                <a:cxnLst>
                  <a:cxn ang="0">
                    <a:pos x="26" y="93"/>
                  </a:cxn>
                  <a:cxn ang="0">
                    <a:pos x="31" y="91"/>
                  </a:cxn>
                  <a:cxn ang="0">
                    <a:pos x="35" y="91"/>
                  </a:cxn>
                  <a:cxn ang="0">
                    <a:pos x="43" y="88"/>
                  </a:cxn>
                  <a:cxn ang="0">
                    <a:pos x="47" y="88"/>
                  </a:cxn>
                  <a:cxn ang="0">
                    <a:pos x="52" y="86"/>
                  </a:cxn>
                  <a:cxn ang="0">
                    <a:pos x="60" y="84"/>
                  </a:cxn>
                  <a:cxn ang="0">
                    <a:pos x="64" y="84"/>
                  </a:cxn>
                  <a:cxn ang="0">
                    <a:pos x="69" y="81"/>
                  </a:cxn>
                  <a:cxn ang="0">
                    <a:pos x="74" y="81"/>
                  </a:cxn>
                  <a:cxn ang="0">
                    <a:pos x="79" y="79"/>
                  </a:cxn>
                  <a:cxn ang="0">
                    <a:pos x="81" y="79"/>
                  </a:cxn>
                  <a:cxn ang="0">
                    <a:pos x="81" y="48"/>
                  </a:cxn>
                  <a:cxn ang="0">
                    <a:pos x="83" y="38"/>
                  </a:cxn>
                  <a:cxn ang="0">
                    <a:pos x="83" y="31"/>
                  </a:cxn>
                  <a:cxn ang="0">
                    <a:pos x="86" y="21"/>
                  </a:cxn>
                  <a:cxn ang="0">
                    <a:pos x="86" y="0"/>
                  </a:cxn>
                  <a:cxn ang="0">
                    <a:pos x="83" y="0"/>
                  </a:cxn>
                  <a:cxn ang="0">
                    <a:pos x="79" y="2"/>
                  </a:cxn>
                  <a:cxn ang="0">
                    <a:pos x="67" y="2"/>
                  </a:cxn>
                  <a:cxn ang="0">
                    <a:pos x="62" y="4"/>
                  </a:cxn>
                  <a:cxn ang="0">
                    <a:pos x="50" y="4"/>
                  </a:cxn>
                  <a:cxn ang="0">
                    <a:pos x="45" y="7"/>
                  </a:cxn>
                  <a:cxn ang="0">
                    <a:pos x="38" y="7"/>
                  </a:cxn>
                  <a:cxn ang="0">
                    <a:pos x="33" y="9"/>
                  </a:cxn>
                  <a:cxn ang="0">
                    <a:pos x="26" y="9"/>
                  </a:cxn>
                  <a:cxn ang="0">
                    <a:pos x="16" y="14"/>
                  </a:cxn>
                  <a:cxn ang="0">
                    <a:pos x="12" y="14"/>
                  </a:cxn>
                  <a:cxn ang="0">
                    <a:pos x="7" y="16"/>
                  </a:cxn>
                  <a:cxn ang="0">
                    <a:pos x="2" y="16"/>
                  </a:cxn>
                  <a:cxn ang="0">
                    <a:pos x="0" y="36"/>
                  </a:cxn>
                  <a:cxn ang="0">
                    <a:pos x="0" y="74"/>
                  </a:cxn>
                  <a:cxn ang="0">
                    <a:pos x="2" y="93"/>
                  </a:cxn>
                  <a:cxn ang="0">
                    <a:pos x="26" y="93"/>
                  </a:cxn>
                </a:cxnLst>
                <a:rect l="0" t="0" r="r" b="b"/>
                <a:pathLst>
                  <a:path w="86" h="93">
                    <a:moveTo>
                      <a:pt x="26" y="93"/>
                    </a:moveTo>
                    <a:lnTo>
                      <a:pt x="31" y="91"/>
                    </a:lnTo>
                    <a:lnTo>
                      <a:pt x="35" y="91"/>
                    </a:lnTo>
                    <a:lnTo>
                      <a:pt x="43" y="88"/>
                    </a:lnTo>
                    <a:lnTo>
                      <a:pt x="47" y="88"/>
                    </a:lnTo>
                    <a:lnTo>
                      <a:pt x="52" y="86"/>
                    </a:lnTo>
                    <a:lnTo>
                      <a:pt x="60" y="84"/>
                    </a:lnTo>
                    <a:lnTo>
                      <a:pt x="64" y="84"/>
                    </a:lnTo>
                    <a:lnTo>
                      <a:pt x="69" y="81"/>
                    </a:lnTo>
                    <a:lnTo>
                      <a:pt x="74" y="81"/>
                    </a:lnTo>
                    <a:lnTo>
                      <a:pt x="79" y="79"/>
                    </a:lnTo>
                    <a:lnTo>
                      <a:pt x="81" y="79"/>
                    </a:lnTo>
                    <a:lnTo>
                      <a:pt x="81" y="48"/>
                    </a:lnTo>
                    <a:lnTo>
                      <a:pt x="83" y="38"/>
                    </a:lnTo>
                    <a:lnTo>
                      <a:pt x="83" y="31"/>
                    </a:lnTo>
                    <a:lnTo>
                      <a:pt x="86" y="21"/>
                    </a:lnTo>
                    <a:lnTo>
                      <a:pt x="86" y="0"/>
                    </a:lnTo>
                    <a:lnTo>
                      <a:pt x="83" y="0"/>
                    </a:lnTo>
                    <a:lnTo>
                      <a:pt x="79" y="2"/>
                    </a:lnTo>
                    <a:lnTo>
                      <a:pt x="67" y="2"/>
                    </a:lnTo>
                    <a:lnTo>
                      <a:pt x="62" y="4"/>
                    </a:lnTo>
                    <a:lnTo>
                      <a:pt x="50" y="4"/>
                    </a:lnTo>
                    <a:lnTo>
                      <a:pt x="45" y="7"/>
                    </a:lnTo>
                    <a:lnTo>
                      <a:pt x="38" y="7"/>
                    </a:lnTo>
                    <a:lnTo>
                      <a:pt x="33" y="9"/>
                    </a:lnTo>
                    <a:lnTo>
                      <a:pt x="26" y="9"/>
                    </a:lnTo>
                    <a:lnTo>
                      <a:pt x="16" y="14"/>
                    </a:lnTo>
                    <a:lnTo>
                      <a:pt x="12" y="14"/>
                    </a:lnTo>
                    <a:lnTo>
                      <a:pt x="7" y="16"/>
                    </a:lnTo>
                    <a:lnTo>
                      <a:pt x="2" y="16"/>
                    </a:lnTo>
                    <a:lnTo>
                      <a:pt x="0" y="36"/>
                    </a:lnTo>
                    <a:lnTo>
                      <a:pt x="0" y="74"/>
                    </a:lnTo>
                    <a:lnTo>
                      <a:pt x="2" y="93"/>
                    </a:lnTo>
                    <a:lnTo>
                      <a:pt x="26" y="93"/>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0" name="Freeform 6626"/>
              <p:cNvSpPr>
                <a:spLocks/>
              </p:cNvSpPr>
              <p:nvPr/>
            </p:nvSpPr>
            <p:spPr bwMode="auto">
              <a:xfrm>
                <a:off x="10332" y="8270"/>
                <a:ext cx="84" cy="86"/>
              </a:xfrm>
              <a:custGeom>
                <a:avLst/>
                <a:gdLst/>
                <a:ahLst/>
                <a:cxnLst>
                  <a:cxn ang="0">
                    <a:pos x="16" y="12"/>
                  </a:cxn>
                  <a:cxn ang="0">
                    <a:pos x="12" y="12"/>
                  </a:cxn>
                  <a:cxn ang="0">
                    <a:pos x="7" y="14"/>
                  </a:cxn>
                  <a:cxn ang="0">
                    <a:pos x="2" y="14"/>
                  </a:cxn>
                  <a:cxn ang="0">
                    <a:pos x="0" y="33"/>
                  </a:cxn>
                  <a:cxn ang="0">
                    <a:pos x="0" y="67"/>
                  </a:cxn>
                  <a:cxn ang="0">
                    <a:pos x="2" y="84"/>
                  </a:cxn>
                  <a:cxn ang="0">
                    <a:pos x="7" y="86"/>
                  </a:cxn>
                  <a:cxn ang="0">
                    <a:pos x="19" y="86"/>
                  </a:cxn>
                  <a:cxn ang="0">
                    <a:pos x="23" y="84"/>
                  </a:cxn>
                  <a:cxn ang="0">
                    <a:pos x="28" y="84"/>
                  </a:cxn>
                  <a:cxn ang="0">
                    <a:pos x="35" y="81"/>
                  </a:cxn>
                  <a:cxn ang="0">
                    <a:pos x="40" y="81"/>
                  </a:cxn>
                  <a:cxn ang="0">
                    <a:pos x="50" y="76"/>
                  </a:cxn>
                  <a:cxn ang="0">
                    <a:pos x="57" y="76"/>
                  </a:cxn>
                  <a:cxn ang="0">
                    <a:pos x="62" y="74"/>
                  </a:cxn>
                  <a:cxn ang="0">
                    <a:pos x="67" y="72"/>
                  </a:cxn>
                  <a:cxn ang="0">
                    <a:pos x="72" y="72"/>
                  </a:cxn>
                  <a:cxn ang="0">
                    <a:pos x="74" y="69"/>
                  </a:cxn>
                  <a:cxn ang="0">
                    <a:pos x="79" y="69"/>
                  </a:cxn>
                  <a:cxn ang="0">
                    <a:pos x="79" y="43"/>
                  </a:cxn>
                  <a:cxn ang="0">
                    <a:pos x="81" y="33"/>
                  </a:cxn>
                  <a:cxn ang="0">
                    <a:pos x="81" y="16"/>
                  </a:cxn>
                  <a:cxn ang="0">
                    <a:pos x="83" y="9"/>
                  </a:cxn>
                  <a:cxn ang="0">
                    <a:pos x="83" y="0"/>
                  </a:cxn>
                  <a:cxn ang="0">
                    <a:pos x="64" y="0"/>
                  </a:cxn>
                  <a:cxn ang="0">
                    <a:pos x="60" y="2"/>
                  </a:cxn>
                  <a:cxn ang="0">
                    <a:pos x="47" y="2"/>
                  </a:cxn>
                  <a:cxn ang="0">
                    <a:pos x="38" y="7"/>
                  </a:cxn>
                  <a:cxn ang="0">
                    <a:pos x="31" y="7"/>
                  </a:cxn>
                  <a:cxn ang="0">
                    <a:pos x="26" y="9"/>
                  </a:cxn>
                  <a:cxn ang="0">
                    <a:pos x="21" y="9"/>
                  </a:cxn>
                  <a:cxn ang="0">
                    <a:pos x="16" y="12"/>
                  </a:cxn>
                </a:cxnLst>
                <a:rect l="0" t="0" r="r" b="b"/>
                <a:pathLst>
                  <a:path w="84" h="86">
                    <a:moveTo>
                      <a:pt x="16" y="12"/>
                    </a:moveTo>
                    <a:lnTo>
                      <a:pt x="12" y="12"/>
                    </a:lnTo>
                    <a:lnTo>
                      <a:pt x="7" y="14"/>
                    </a:lnTo>
                    <a:lnTo>
                      <a:pt x="2" y="14"/>
                    </a:lnTo>
                    <a:lnTo>
                      <a:pt x="0" y="33"/>
                    </a:lnTo>
                    <a:lnTo>
                      <a:pt x="0" y="67"/>
                    </a:lnTo>
                    <a:lnTo>
                      <a:pt x="2" y="84"/>
                    </a:lnTo>
                    <a:lnTo>
                      <a:pt x="7" y="86"/>
                    </a:lnTo>
                    <a:lnTo>
                      <a:pt x="19" y="86"/>
                    </a:lnTo>
                    <a:lnTo>
                      <a:pt x="23" y="84"/>
                    </a:lnTo>
                    <a:lnTo>
                      <a:pt x="28" y="84"/>
                    </a:lnTo>
                    <a:lnTo>
                      <a:pt x="35" y="81"/>
                    </a:lnTo>
                    <a:lnTo>
                      <a:pt x="40" y="81"/>
                    </a:lnTo>
                    <a:lnTo>
                      <a:pt x="50" y="76"/>
                    </a:lnTo>
                    <a:lnTo>
                      <a:pt x="57" y="76"/>
                    </a:lnTo>
                    <a:lnTo>
                      <a:pt x="62" y="74"/>
                    </a:lnTo>
                    <a:lnTo>
                      <a:pt x="67" y="72"/>
                    </a:lnTo>
                    <a:lnTo>
                      <a:pt x="72" y="72"/>
                    </a:lnTo>
                    <a:lnTo>
                      <a:pt x="74" y="69"/>
                    </a:lnTo>
                    <a:lnTo>
                      <a:pt x="79" y="69"/>
                    </a:lnTo>
                    <a:lnTo>
                      <a:pt x="79" y="43"/>
                    </a:lnTo>
                    <a:lnTo>
                      <a:pt x="81" y="33"/>
                    </a:lnTo>
                    <a:lnTo>
                      <a:pt x="81" y="16"/>
                    </a:lnTo>
                    <a:lnTo>
                      <a:pt x="83" y="9"/>
                    </a:lnTo>
                    <a:lnTo>
                      <a:pt x="83" y="0"/>
                    </a:lnTo>
                    <a:lnTo>
                      <a:pt x="64" y="0"/>
                    </a:lnTo>
                    <a:lnTo>
                      <a:pt x="60" y="2"/>
                    </a:lnTo>
                    <a:lnTo>
                      <a:pt x="47" y="2"/>
                    </a:lnTo>
                    <a:lnTo>
                      <a:pt x="38" y="7"/>
                    </a:lnTo>
                    <a:lnTo>
                      <a:pt x="31" y="7"/>
                    </a:lnTo>
                    <a:lnTo>
                      <a:pt x="26" y="9"/>
                    </a:lnTo>
                    <a:lnTo>
                      <a:pt x="21" y="9"/>
                    </a:lnTo>
                    <a:lnTo>
                      <a:pt x="16" y="12"/>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1" name="Freeform 6627"/>
              <p:cNvSpPr>
                <a:spLocks/>
              </p:cNvSpPr>
              <p:nvPr/>
            </p:nvSpPr>
            <p:spPr bwMode="auto">
              <a:xfrm>
                <a:off x="10334" y="8277"/>
                <a:ext cx="125" cy="24"/>
              </a:xfrm>
              <a:custGeom>
                <a:avLst/>
                <a:gdLst/>
                <a:ahLst/>
                <a:cxnLst>
                  <a:cxn ang="0">
                    <a:pos x="112" y="7"/>
                  </a:cxn>
                  <a:cxn ang="0">
                    <a:pos x="124" y="0"/>
                  </a:cxn>
                  <a:cxn ang="0">
                    <a:pos x="115" y="2"/>
                  </a:cxn>
                  <a:cxn ang="0">
                    <a:pos x="91" y="4"/>
                  </a:cxn>
                  <a:cxn ang="0">
                    <a:pos x="33" y="14"/>
                  </a:cxn>
                  <a:cxn ang="0">
                    <a:pos x="0" y="19"/>
                  </a:cxn>
                  <a:cxn ang="0">
                    <a:pos x="7" y="23"/>
                  </a:cxn>
                  <a:cxn ang="0">
                    <a:pos x="112" y="7"/>
                  </a:cxn>
                </a:cxnLst>
                <a:rect l="0" t="0" r="r" b="b"/>
                <a:pathLst>
                  <a:path w="125" h="24">
                    <a:moveTo>
                      <a:pt x="112" y="7"/>
                    </a:moveTo>
                    <a:lnTo>
                      <a:pt x="124" y="0"/>
                    </a:lnTo>
                    <a:lnTo>
                      <a:pt x="115" y="2"/>
                    </a:lnTo>
                    <a:lnTo>
                      <a:pt x="91" y="4"/>
                    </a:lnTo>
                    <a:lnTo>
                      <a:pt x="33" y="14"/>
                    </a:lnTo>
                    <a:lnTo>
                      <a:pt x="0" y="19"/>
                    </a:lnTo>
                    <a:lnTo>
                      <a:pt x="7" y="23"/>
                    </a:lnTo>
                    <a:lnTo>
                      <a:pt x="112"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2" name="Freeform 6628"/>
              <p:cNvSpPr>
                <a:spLocks/>
              </p:cNvSpPr>
              <p:nvPr/>
            </p:nvSpPr>
            <p:spPr bwMode="auto">
              <a:xfrm>
                <a:off x="10336" y="8284"/>
                <a:ext cx="111" cy="128"/>
              </a:xfrm>
              <a:custGeom>
                <a:avLst/>
                <a:gdLst/>
                <a:ahLst/>
                <a:cxnLst>
                  <a:cxn ang="0">
                    <a:pos x="107" y="60"/>
                  </a:cxn>
                  <a:cxn ang="0">
                    <a:pos x="110" y="28"/>
                  </a:cxn>
                  <a:cxn ang="0">
                    <a:pos x="110" y="0"/>
                  </a:cxn>
                  <a:cxn ang="0">
                    <a:pos x="91" y="0"/>
                  </a:cxn>
                  <a:cxn ang="0">
                    <a:pos x="83" y="2"/>
                  </a:cxn>
                  <a:cxn ang="0">
                    <a:pos x="64" y="2"/>
                  </a:cxn>
                  <a:cxn ang="0">
                    <a:pos x="57" y="4"/>
                  </a:cxn>
                  <a:cxn ang="0">
                    <a:pos x="50" y="4"/>
                  </a:cxn>
                  <a:cxn ang="0">
                    <a:pos x="43" y="7"/>
                  </a:cxn>
                  <a:cxn ang="0">
                    <a:pos x="31" y="7"/>
                  </a:cxn>
                  <a:cxn ang="0">
                    <a:pos x="23" y="9"/>
                  </a:cxn>
                  <a:cxn ang="0">
                    <a:pos x="16" y="9"/>
                  </a:cxn>
                  <a:cxn ang="0">
                    <a:pos x="12" y="11"/>
                  </a:cxn>
                  <a:cxn ang="0">
                    <a:pos x="4" y="11"/>
                  </a:cxn>
                  <a:cxn ang="0">
                    <a:pos x="4" y="26"/>
                  </a:cxn>
                  <a:cxn ang="0">
                    <a:pos x="2" y="38"/>
                  </a:cxn>
                  <a:cxn ang="0">
                    <a:pos x="2" y="52"/>
                  </a:cxn>
                  <a:cxn ang="0">
                    <a:pos x="0" y="64"/>
                  </a:cxn>
                  <a:cxn ang="0">
                    <a:pos x="0" y="79"/>
                  </a:cxn>
                  <a:cxn ang="0">
                    <a:pos x="2" y="93"/>
                  </a:cxn>
                  <a:cxn ang="0">
                    <a:pos x="2" y="110"/>
                  </a:cxn>
                  <a:cxn ang="0">
                    <a:pos x="4" y="127"/>
                  </a:cxn>
                  <a:cxn ang="0">
                    <a:pos x="103" y="127"/>
                  </a:cxn>
                  <a:cxn ang="0">
                    <a:pos x="110" y="124"/>
                  </a:cxn>
                  <a:cxn ang="0">
                    <a:pos x="110" y="93"/>
                  </a:cxn>
                  <a:cxn ang="0">
                    <a:pos x="107" y="60"/>
                  </a:cxn>
                </a:cxnLst>
                <a:rect l="0" t="0" r="r" b="b"/>
                <a:pathLst>
                  <a:path w="111" h="128">
                    <a:moveTo>
                      <a:pt x="107" y="60"/>
                    </a:moveTo>
                    <a:lnTo>
                      <a:pt x="110" y="28"/>
                    </a:lnTo>
                    <a:lnTo>
                      <a:pt x="110" y="0"/>
                    </a:lnTo>
                    <a:lnTo>
                      <a:pt x="91" y="0"/>
                    </a:lnTo>
                    <a:lnTo>
                      <a:pt x="83" y="2"/>
                    </a:lnTo>
                    <a:lnTo>
                      <a:pt x="64" y="2"/>
                    </a:lnTo>
                    <a:lnTo>
                      <a:pt x="57" y="4"/>
                    </a:lnTo>
                    <a:lnTo>
                      <a:pt x="50" y="4"/>
                    </a:lnTo>
                    <a:lnTo>
                      <a:pt x="43" y="7"/>
                    </a:lnTo>
                    <a:lnTo>
                      <a:pt x="31" y="7"/>
                    </a:lnTo>
                    <a:lnTo>
                      <a:pt x="23" y="9"/>
                    </a:lnTo>
                    <a:lnTo>
                      <a:pt x="16" y="9"/>
                    </a:lnTo>
                    <a:lnTo>
                      <a:pt x="12" y="11"/>
                    </a:lnTo>
                    <a:lnTo>
                      <a:pt x="4" y="11"/>
                    </a:lnTo>
                    <a:lnTo>
                      <a:pt x="4" y="26"/>
                    </a:lnTo>
                    <a:lnTo>
                      <a:pt x="2" y="38"/>
                    </a:lnTo>
                    <a:lnTo>
                      <a:pt x="2" y="52"/>
                    </a:lnTo>
                    <a:lnTo>
                      <a:pt x="0" y="64"/>
                    </a:lnTo>
                    <a:lnTo>
                      <a:pt x="0" y="79"/>
                    </a:lnTo>
                    <a:lnTo>
                      <a:pt x="2" y="93"/>
                    </a:lnTo>
                    <a:lnTo>
                      <a:pt x="2" y="110"/>
                    </a:lnTo>
                    <a:lnTo>
                      <a:pt x="4" y="127"/>
                    </a:lnTo>
                    <a:lnTo>
                      <a:pt x="103" y="127"/>
                    </a:lnTo>
                    <a:lnTo>
                      <a:pt x="110" y="124"/>
                    </a:lnTo>
                    <a:lnTo>
                      <a:pt x="110" y="93"/>
                    </a:lnTo>
                    <a:lnTo>
                      <a:pt x="107" y="60"/>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3" name="Freeform 6629"/>
              <p:cNvSpPr>
                <a:spLocks/>
              </p:cNvSpPr>
              <p:nvPr/>
            </p:nvSpPr>
            <p:spPr bwMode="auto">
              <a:xfrm>
                <a:off x="10339" y="8287"/>
                <a:ext cx="105" cy="122"/>
              </a:xfrm>
              <a:custGeom>
                <a:avLst/>
                <a:gdLst/>
                <a:ahLst/>
                <a:cxnLst>
                  <a:cxn ang="0">
                    <a:pos x="4" y="11"/>
                  </a:cxn>
                  <a:cxn ang="0">
                    <a:pos x="2" y="23"/>
                  </a:cxn>
                  <a:cxn ang="0">
                    <a:pos x="2" y="38"/>
                  </a:cxn>
                  <a:cxn ang="0">
                    <a:pos x="0" y="50"/>
                  </a:cxn>
                  <a:cxn ang="0">
                    <a:pos x="0" y="91"/>
                  </a:cxn>
                  <a:cxn ang="0">
                    <a:pos x="4" y="120"/>
                  </a:cxn>
                  <a:cxn ang="0">
                    <a:pos x="9" y="122"/>
                  </a:cxn>
                  <a:cxn ang="0">
                    <a:pos x="91" y="122"/>
                  </a:cxn>
                  <a:cxn ang="0">
                    <a:pos x="98" y="120"/>
                  </a:cxn>
                  <a:cxn ang="0">
                    <a:pos x="105" y="120"/>
                  </a:cxn>
                  <a:cxn ang="0">
                    <a:pos x="103" y="88"/>
                  </a:cxn>
                  <a:cxn ang="0">
                    <a:pos x="103" y="28"/>
                  </a:cxn>
                  <a:cxn ang="0">
                    <a:pos x="105" y="0"/>
                  </a:cxn>
                  <a:cxn ang="0">
                    <a:pos x="86" y="0"/>
                  </a:cxn>
                  <a:cxn ang="0">
                    <a:pos x="79" y="2"/>
                  </a:cxn>
                  <a:cxn ang="0">
                    <a:pos x="60" y="2"/>
                  </a:cxn>
                  <a:cxn ang="0">
                    <a:pos x="55" y="4"/>
                  </a:cxn>
                  <a:cxn ang="0">
                    <a:pos x="40" y="4"/>
                  </a:cxn>
                  <a:cxn ang="0">
                    <a:pos x="35" y="7"/>
                  </a:cxn>
                  <a:cxn ang="0">
                    <a:pos x="28" y="7"/>
                  </a:cxn>
                  <a:cxn ang="0">
                    <a:pos x="23" y="9"/>
                  </a:cxn>
                  <a:cxn ang="0">
                    <a:pos x="16" y="9"/>
                  </a:cxn>
                  <a:cxn ang="0">
                    <a:pos x="9" y="11"/>
                  </a:cxn>
                  <a:cxn ang="0">
                    <a:pos x="4" y="11"/>
                  </a:cxn>
                </a:cxnLst>
                <a:rect l="0" t="0" r="r" b="b"/>
                <a:pathLst>
                  <a:path w="105" h="122">
                    <a:moveTo>
                      <a:pt x="4" y="11"/>
                    </a:moveTo>
                    <a:lnTo>
                      <a:pt x="2" y="23"/>
                    </a:lnTo>
                    <a:lnTo>
                      <a:pt x="2" y="38"/>
                    </a:lnTo>
                    <a:lnTo>
                      <a:pt x="0" y="50"/>
                    </a:lnTo>
                    <a:lnTo>
                      <a:pt x="0" y="91"/>
                    </a:lnTo>
                    <a:lnTo>
                      <a:pt x="4" y="120"/>
                    </a:lnTo>
                    <a:lnTo>
                      <a:pt x="9" y="122"/>
                    </a:lnTo>
                    <a:lnTo>
                      <a:pt x="91" y="122"/>
                    </a:lnTo>
                    <a:lnTo>
                      <a:pt x="98" y="120"/>
                    </a:lnTo>
                    <a:lnTo>
                      <a:pt x="105" y="120"/>
                    </a:lnTo>
                    <a:lnTo>
                      <a:pt x="103" y="88"/>
                    </a:lnTo>
                    <a:lnTo>
                      <a:pt x="103" y="28"/>
                    </a:lnTo>
                    <a:lnTo>
                      <a:pt x="105" y="0"/>
                    </a:lnTo>
                    <a:lnTo>
                      <a:pt x="86" y="0"/>
                    </a:lnTo>
                    <a:lnTo>
                      <a:pt x="79" y="2"/>
                    </a:lnTo>
                    <a:lnTo>
                      <a:pt x="60" y="2"/>
                    </a:lnTo>
                    <a:lnTo>
                      <a:pt x="55" y="4"/>
                    </a:lnTo>
                    <a:lnTo>
                      <a:pt x="40" y="4"/>
                    </a:lnTo>
                    <a:lnTo>
                      <a:pt x="35" y="7"/>
                    </a:lnTo>
                    <a:lnTo>
                      <a:pt x="28" y="7"/>
                    </a:lnTo>
                    <a:lnTo>
                      <a:pt x="23" y="9"/>
                    </a:lnTo>
                    <a:lnTo>
                      <a:pt x="16" y="9"/>
                    </a:lnTo>
                    <a:lnTo>
                      <a:pt x="9" y="11"/>
                    </a:lnTo>
                    <a:lnTo>
                      <a:pt x="4" y="11"/>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4" name="Freeform 6630"/>
              <p:cNvSpPr>
                <a:spLocks/>
              </p:cNvSpPr>
              <p:nvPr/>
            </p:nvSpPr>
            <p:spPr bwMode="auto">
              <a:xfrm>
                <a:off x="10341" y="8289"/>
                <a:ext cx="99" cy="118"/>
              </a:xfrm>
              <a:custGeom>
                <a:avLst/>
                <a:gdLst/>
                <a:ahLst/>
                <a:cxnLst>
                  <a:cxn ang="0">
                    <a:pos x="4" y="115"/>
                  </a:cxn>
                  <a:cxn ang="0">
                    <a:pos x="16" y="115"/>
                  </a:cxn>
                  <a:cxn ang="0">
                    <a:pos x="21" y="117"/>
                  </a:cxn>
                  <a:cxn ang="0">
                    <a:pos x="81" y="117"/>
                  </a:cxn>
                  <a:cxn ang="0">
                    <a:pos x="86" y="115"/>
                  </a:cxn>
                  <a:cxn ang="0">
                    <a:pos x="98" y="115"/>
                  </a:cxn>
                  <a:cxn ang="0">
                    <a:pos x="98" y="0"/>
                  </a:cxn>
                  <a:cxn ang="0">
                    <a:pos x="81" y="0"/>
                  </a:cxn>
                  <a:cxn ang="0">
                    <a:pos x="74" y="2"/>
                  </a:cxn>
                  <a:cxn ang="0">
                    <a:pos x="50" y="2"/>
                  </a:cxn>
                  <a:cxn ang="0">
                    <a:pos x="45" y="4"/>
                  </a:cxn>
                  <a:cxn ang="0">
                    <a:pos x="33" y="4"/>
                  </a:cxn>
                  <a:cxn ang="0">
                    <a:pos x="26" y="7"/>
                  </a:cxn>
                  <a:cxn ang="0">
                    <a:pos x="21" y="7"/>
                  </a:cxn>
                  <a:cxn ang="0">
                    <a:pos x="16" y="9"/>
                  </a:cxn>
                  <a:cxn ang="0">
                    <a:pos x="9" y="11"/>
                  </a:cxn>
                  <a:cxn ang="0">
                    <a:pos x="4" y="11"/>
                  </a:cxn>
                  <a:cxn ang="0">
                    <a:pos x="0" y="35"/>
                  </a:cxn>
                  <a:cxn ang="0">
                    <a:pos x="0" y="86"/>
                  </a:cxn>
                  <a:cxn ang="0">
                    <a:pos x="4" y="115"/>
                  </a:cxn>
                </a:cxnLst>
                <a:rect l="0" t="0" r="r" b="b"/>
                <a:pathLst>
                  <a:path w="99" h="118">
                    <a:moveTo>
                      <a:pt x="4" y="115"/>
                    </a:moveTo>
                    <a:lnTo>
                      <a:pt x="16" y="115"/>
                    </a:lnTo>
                    <a:lnTo>
                      <a:pt x="21" y="117"/>
                    </a:lnTo>
                    <a:lnTo>
                      <a:pt x="81" y="117"/>
                    </a:lnTo>
                    <a:lnTo>
                      <a:pt x="86" y="115"/>
                    </a:lnTo>
                    <a:lnTo>
                      <a:pt x="98" y="115"/>
                    </a:lnTo>
                    <a:lnTo>
                      <a:pt x="98" y="0"/>
                    </a:lnTo>
                    <a:lnTo>
                      <a:pt x="81" y="0"/>
                    </a:lnTo>
                    <a:lnTo>
                      <a:pt x="74" y="2"/>
                    </a:lnTo>
                    <a:lnTo>
                      <a:pt x="50" y="2"/>
                    </a:lnTo>
                    <a:lnTo>
                      <a:pt x="45" y="4"/>
                    </a:lnTo>
                    <a:lnTo>
                      <a:pt x="33" y="4"/>
                    </a:lnTo>
                    <a:lnTo>
                      <a:pt x="26" y="7"/>
                    </a:lnTo>
                    <a:lnTo>
                      <a:pt x="21" y="7"/>
                    </a:lnTo>
                    <a:lnTo>
                      <a:pt x="16" y="9"/>
                    </a:lnTo>
                    <a:lnTo>
                      <a:pt x="9" y="11"/>
                    </a:lnTo>
                    <a:lnTo>
                      <a:pt x="4" y="11"/>
                    </a:lnTo>
                    <a:lnTo>
                      <a:pt x="0" y="35"/>
                    </a:lnTo>
                    <a:lnTo>
                      <a:pt x="0" y="86"/>
                    </a:lnTo>
                    <a:lnTo>
                      <a:pt x="4" y="115"/>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5" name="Freeform 6631"/>
              <p:cNvSpPr>
                <a:spLocks/>
              </p:cNvSpPr>
              <p:nvPr/>
            </p:nvSpPr>
            <p:spPr bwMode="auto">
              <a:xfrm>
                <a:off x="10341" y="8292"/>
                <a:ext cx="96" cy="112"/>
              </a:xfrm>
              <a:custGeom>
                <a:avLst/>
                <a:gdLst/>
                <a:ahLst/>
                <a:cxnLst>
                  <a:cxn ang="0">
                    <a:pos x="4" y="23"/>
                  </a:cxn>
                  <a:cxn ang="0">
                    <a:pos x="2" y="33"/>
                  </a:cxn>
                  <a:cxn ang="0">
                    <a:pos x="2" y="45"/>
                  </a:cxn>
                  <a:cxn ang="0">
                    <a:pos x="0" y="57"/>
                  </a:cxn>
                  <a:cxn ang="0">
                    <a:pos x="0" y="69"/>
                  </a:cxn>
                  <a:cxn ang="0">
                    <a:pos x="2" y="81"/>
                  </a:cxn>
                  <a:cxn ang="0">
                    <a:pos x="2" y="95"/>
                  </a:cxn>
                  <a:cxn ang="0">
                    <a:pos x="7" y="107"/>
                  </a:cxn>
                  <a:cxn ang="0">
                    <a:pos x="11" y="110"/>
                  </a:cxn>
                  <a:cxn ang="0">
                    <a:pos x="16" y="110"/>
                  </a:cxn>
                  <a:cxn ang="0">
                    <a:pos x="21" y="112"/>
                  </a:cxn>
                  <a:cxn ang="0">
                    <a:pos x="74" y="112"/>
                  </a:cxn>
                  <a:cxn ang="0">
                    <a:pos x="79" y="110"/>
                  </a:cxn>
                  <a:cxn ang="0">
                    <a:pos x="91" y="110"/>
                  </a:cxn>
                  <a:cxn ang="0">
                    <a:pos x="95" y="107"/>
                  </a:cxn>
                  <a:cxn ang="0">
                    <a:pos x="95" y="0"/>
                  </a:cxn>
                  <a:cxn ang="0">
                    <a:pos x="74" y="0"/>
                  </a:cxn>
                  <a:cxn ang="0">
                    <a:pos x="67" y="2"/>
                  </a:cxn>
                  <a:cxn ang="0">
                    <a:pos x="45" y="2"/>
                  </a:cxn>
                  <a:cxn ang="0">
                    <a:pos x="38" y="4"/>
                  </a:cxn>
                  <a:cxn ang="0">
                    <a:pos x="33" y="4"/>
                  </a:cxn>
                  <a:cxn ang="0">
                    <a:pos x="28" y="7"/>
                  </a:cxn>
                  <a:cxn ang="0">
                    <a:pos x="21" y="7"/>
                  </a:cxn>
                  <a:cxn ang="0">
                    <a:pos x="16" y="9"/>
                  </a:cxn>
                  <a:cxn ang="0">
                    <a:pos x="11" y="9"/>
                  </a:cxn>
                  <a:cxn ang="0">
                    <a:pos x="7" y="11"/>
                  </a:cxn>
                  <a:cxn ang="0">
                    <a:pos x="4" y="23"/>
                  </a:cxn>
                </a:cxnLst>
                <a:rect l="0" t="0" r="r" b="b"/>
                <a:pathLst>
                  <a:path w="96" h="112">
                    <a:moveTo>
                      <a:pt x="4" y="23"/>
                    </a:moveTo>
                    <a:lnTo>
                      <a:pt x="2" y="33"/>
                    </a:lnTo>
                    <a:lnTo>
                      <a:pt x="2" y="45"/>
                    </a:lnTo>
                    <a:lnTo>
                      <a:pt x="0" y="57"/>
                    </a:lnTo>
                    <a:lnTo>
                      <a:pt x="0" y="69"/>
                    </a:lnTo>
                    <a:lnTo>
                      <a:pt x="2" y="81"/>
                    </a:lnTo>
                    <a:lnTo>
                      <a:pt x="2" y="95"/>
                    </a:lnTo>
                    <a:lnTo>
                      <a:pt x="7" y="107"/>
                    </a:lnTo>
                    <a:lnTo>
                      <a:pt x="11" y="110"/>
                    </a:lnTo>
                    <a:lnTo>
                      <a:pt x="16" y="110"/>
                    </a:lnTo>
                    <a:lnTo>
                      <a:pt x="21" y="112"/>
                    </a:lnTo>
                    <a:lnTo>
                      <a:pt x="74" y="112"/>
                    </a:lnTo>
                    <a:lnTo>
                      <a:pt x="79" y="110"/>
                    </a:lnTo>
                    <a:lnTo>
                      <a:pt x="91" y="110"/>
                    </a:lnTo>
                    <a:lnTo>
                      <a:pt x="95" y="107"/>
                    </a:lnTo>
                    <a:lnTo>
                      <a:pt x="95" y="0"/>
                    </a:lnTo>
                    <a:lnTo>
                      <a:pt x="74" y="0"/>
                    </a:lnTo>
                    <a:lnTo>
                      <a:pt x="67" y="2"/>
                    </a:lnTo>
                    <a:lnTo>
                      <a:pt x="45" y="2"/>
                    </a:lnTo>
                    <a:lnTo>
                      <a:pt x="38" y="4"/>
                    </a:lnTo>
                    <a:lnTo>
                      <a:pt x="33" y="4"/>
                    </a:lnTo>
                    <a:lnTo>
                      <a:pt x="28" y="7"/>
                    </a:lnTo>
                    <a:lnTo>
                      <a:pt x="21" y="7"/>
                    </a:lnTo>
                    <a:lnTo>
                      <a:pt x="16" y="9"/>
                    </a:lnTo>
                    <a:lnTo>
                      <a:pt x="11" y="9"/>
                    </a:lnTo>
                    <a:lnTo>
                      <a:pt x="7" y="11"/>
                    </a:lnTo>
                    <a:lnTo>
                      <a:pt x="4" y="2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6" name="Freeform 6632"/>
              <p:cNvSpPr>
                <a:spLocks/>
              </p:cNvSpPr>
              <p:nvPr/>
            </p:nvSpPr>
            <p:spPr bwMode="auto">
              <a:xfrm>
                <a:off x="10344" y="8294"/>
                <a:ext cx="91" cy="108"/>
              </a:xfrm>
              <a:custGeom>
                <a:avLst/>
                <a:gdLst/>
                <a:ahLst/>
                <a:cxnLst>
                  <a:cxn ang="0">
                    <a:pos x="2" y="91"/>
                  </a:cxn>
                  <a:cxn ang="0">
                    <a:pos x="4" y="103"/>
                  </a:cxn>
                  <a:cxn ang="0">
                    <a:pos x="11" y="103"/>
                  </a:cxn>
                  <a:cxn ang="0">
                    <a:pos x="16" y="105"/>
                  </a:cxn>
                  <a:cxn ang="0">
                    <a:pos x="21" y="105"/>
                  </a:cxn>
                  <a:cxn ang="0">
                    <a:pos x="26" y="107"/>
                  </a:cxn>
                  <a:cxn ang="0">
                    <a:pos x="64" y="107"/>
                  </a:cxn>
                  <a:cxn ang="0">
                    <a:pos x="69" y="105"/>
                  </a:cxn>
                  <a:cxn ang="0">
                    <a:pos x="79" y="105"/>
                  </a:cxn>
                  <a:cxn ang="0">
                    <a:pos x="86" y="103"/>
                  </a:cxn>
                  <a:cxn ang="0">
                    <a:pos x="91" y="103"/>
                  </a:cxn>
                  <a:cxn ang="0">
                    <a:pos x="91" y="0"/>
                  </a:cxn>
                  <a:cxn ang="0">
                    <a:pos x="64" y="0"/>
                  </a:cxn>
                  <a:cxn ang="0">
                    <a:pos x="57" y="2"/>
                  </a:cxn>
                  <a:cxn ang="0">
                    <a:pos x="35" y="2"/>
                  </a:cxn>
                  <a:cxn ang="0">
                    <a:pos x="31" y="4"/>
                  </a:cxn>
                  <a:cxn ang="0">
                    <a:pos x="26" y="4"/>
                  </a:cxn>
                  <a:cxn ang="0">
                    <a:pos x="21" y="7"/>
                  </a:cxn>
                  <a:cxn ang="0">
                    <a:pos x="16" y="7"/>
                  </a:cxn>
                  <a:cxn ang="0">
                    <a:pos x="11" y="9"/>
                  </a:cxn>
                  <a:cxn ang="0">
                    <a:pos x="4" y="11"/>
                  </a:cxn>
                  <a:cxn ang="0">
                    <a:pos x="4" y="21"/>
                  </a:cxn>
                  <a:cxn ang="0">
                    <a:pos x="2" y="33"/>
                  </a:cxn>
                  <a:cxn ang="0">
                    <a:pos x="0" y="43"/>
                  </a:cxn>
                  <a:cxn ang="0">
                    <a:pos x="0" y="76"/>
                  </a:cxn>
                  <a:cxn ang="0">
                    <a:pos x="2" y="91"/>
                  </a:cxn>
                </a:cxnLst>
                <a:rect l="0" t="0" r="r" b="b"/>
                <a:pathLst>
                  <a:path w="91" h="108">
                    <a:moveTo>
                      <a:pt x="2" y="91"/>
                    </a:moveTo>
                    <a:lnTo>
                      <a:pt x="4" y="103"/>
                    </a:lnTo>
                    <a:lnTo>
                      <a:pt x="11" y="103"/>
                    </a:lnTo>
                    <a:lnTo>
                      <a:pt x="16" y="105"/>
                    </a:lnTo>
                    <a:lnTo>
                      <a:pt x="21" y="105"/>
                    </a:lnTo>
                    <a:lnTo>
                      <a:pt x="26" y="107"/>
                    </a:lnTo>
                    <a:lnTo>
                      <a:pt x="64" y="107"/>
                    </a:lnTo>
                    <a:lnTo>
                      <a:pt x="69" y="105"/>
                    </a:lnTo>
                    <a:lnTo>
                      <a:pt x="79" y="105"/>
                    </a:lnTo>
                    <a:lnTo>
                      <a:pt x="86" y="103"/>
                    </a:lnTo>
                    <a:lnTo>
                      <a:pt x="91" y="103"/>
                    </a:lnTo>
                    <a:lnTo>
                      <a:pt x="91" y="0"/>
                    </a:lnTo>
                    <a:lnTo>
                      <a:pt x="64" y="0"/>
                    </a:lnTo>
                    <a:lnTo>
                      <a:pt x="57" y="2"/>
                    </a:lnTo>
                    <a:lnTo>
                      <a:pt x="35" y="2"/>
                    </a:lnTo>
                    <a:lnTo>
                      <a:pt x="31" y="4"/>
                    </a:lnTo>
                    <a:lnTo>
                      <a:pt x="26" y="4"/>
                    </a:lnTo>
                    <a:lnTo>
                      <a:pt x="21" y="7"/>
                    </a:lnTo>
                    <a:lnTo>
                      <a:pt x="16" y="7"/>
                    </a:lnTo>
                    <a:lnTo>
                      <a:pt x="11" y="9"/>
                    </a:lnTo>
                    <a:lnTo>
                      <a:pt x="4" y="11"/>
                    </a:lnTo>
                    <a:lnTo>
                      <a:pt x="4" y="21"/>
                    </a:lnTo>
                    <a:lnTo>
                      <a:pt x="2" y="33"/>
                    </a:lnTo>
                    <a:lnTo>
                      <a:pt x="0" y="43"/>
                    </a:lnTo>
                    <a:lnTo>
                      <a:pt x="0" y="76"/>
                    </a:lnTo>
                    <a:lnTo>
                      <a:pt x="2" y="91"/>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7" name="Freeform 6633"/>
              <p:cNvSpPr>
                <a:spLocks/>
              </p:cNvSpPr>
              <p:nvPr/>
            </p:nvSpPr>
            <p:spPr bwMode="auto">
              <a:xfrm>
                <a:off x="10346" y="8296"/>
                <a:ext cx="86" cy="104"/>
              </a:xfrm>
              <a:custGeom>
                <a:avLst/>
                <a:gdLst/>
                <a:ahLst/>
                <a:cxnLst>
                  <a:cxn ang="0">
                    <a:pos x="2" y="84"/>
                  </a:cxn>
                  <a:cxn ang="0">
                    <a:pos x="4" y="98"/>
                  </a:cxn>
                  <a:cxn ang="0">
                    <a:pos x="9" y="98"/>
                  </a:cxn>
                  <a:cxn ang="0">
                    <a:pos x="14" y="100"/>
                  </a:cxn>
                  <a:cxn ang="0">
                    <a:pos x="19" y="100"/>
                  </a:cxn>
                  <a:cxn ang="0">
                    <a:pos x="23" y="103"/>
                  </a:cxn>
                  <a:cxn ang="0">
                    <a:pos x="60" y="103"/>
                  </a:cxn>
                  <a:cxn ang="0">
                    <a:pos x="64" y="100"/>
                  </a:cxn>
                  <a:cxn ang="0">
                    <a:pos x="69" y="100"/>
                  </a:cxn>
                  <a:cxn ang="0">
                    <a:pos x="74" y="98"/>
                  </a:cxn>
                  <a:cxn ang="0">
                    <a:pos x="79" y="98"/>
                  </a:cxn>
                  <a:cxn ang="0">
                    <a:pos x="83" y="96"/>
                  </a:cxn>
                  <a:cxn ang="0">
                    <a:pos x="86" y="72"/>
                  </a:cxn>
                  <a:cxn ang="0">
                    <a:pos x="86" y="24"/>
                  </a:cxn>
                  <a:cxn ang="0">
                    <a:pos x="83" y="2"/>
                  </a:cxn>
                  <a:cxn ang="0">
                    <a:pos x="79" y="0"/>
                  </a:cxn>
                  <a:cxn ang="0">
                    <a:pos x="50" y="0"/>
                  </a:cxn>
                  <a:cxn ang="0">
                    <a:pos x="45" y="2"/>
                  </a:cxn>
                  <a:cxn ang="0">
                    <a:pos x="35" y="2"/>
                  </a:cxn>
                  <a:cxn ang="0">
                    <a:pos x="31" y="4"/>
                  </a:cxn>
                  <a:cxn ang="0">
                    <a:pos x="23" y="4"/>
                  </a:cxn>
                  <a:cxn ang="0">
                    <a:pos x="19" y="7"/>
                  </a:cxn>
                  <a:cxn ang="0">
                    <a:pos x="14" y="7"/>
                  </a:cxn>
                  <a:cxn ang="0">
                    <a:pos x="4" y="12"/>
                  </a:cxn>
                  <a:cxn ang="0">
                    <a:pos x="2" y="21"/>
                  </a:cxn>
                  <a:cxn ang="0">
                    <a:pos x="2" y="31"/>
                  </a:cxn>
                  <a:cxn ang="0">
                    <a:pos x="0" y="40"/>
                  </a:cxn>
                  <a:cxn ang="0">
                    <a:pos x="0" y="74"/>
                  </a:cxn>
                  <a:cxn ang="0">
                    <a:pos x="2" y="84"/>
                  </a:cxn>
                </a:cxnLst>
                <a:rect l="0" t="0" r="r" b="b"/>
                <a:pathLst>
                  <a:path w="86" h="104">
                    <a:moveTo>
                      <a:pt x="2" y="84"/>
                    </a:moveTo>
                    <a:lnTo>
                      <a:pt x="4" y="98"/>
                    </a:lnTo>
                    <a:lnTo>
                      <a:pt x="9" y="98"/>
                    </a:lnTo>
                    <a:lnTo>
                      <a:pt x="14" y="100"/>
                    </a:lnTo>
                    <a:lnTo>
                      <a:pt x="19" y="100"/>
                    </a:lnTo>
                    <a:lnTo>
                      <a:pt x="23" y="103"/>
                    </a:lnTo>
                    <a:lnTo>
                      <a:pt x="60" y="103"/>
                    </a:lnTo>
                    <a:lnTo>
                      <a:pt x="64" y="100"/>
                    </a:lnTo>
                    <a:lnTo>
                      <a:pt x="69" y="100"/>
                    </a:lnTo>
                    <a:lnTo>
                      <a:pt x="74" y="98"/>
                    </a:lnTo>
                    <a:lnTo>
                      <a:pt x="79" y="98"/>
                    </a:lnTo>
                    <a:lnTo>
                      <a:pt x="83" y="96"/>
                    </a:lnTo>
                    <a:lnTo>
                      <a:pt x="86" y="72"/>
                    </a:lnTo>
                    <a:lnTo>
                      <a:pt x="86" y="24"/>
                    </a:lnTo>
                    <a:lnTo>
                      <a:pt x="83" y="2"/>
                    </a:lnTo>
                    <a:lnTo>
                      <a:pt x="79" y="0"/>
                    </a:lnTo>
                    <a:lnTo>
                      <a:pt x="50" y="0"/>
                    </a:lnTo>
                    <a:lnTo>
                      <a:pt x="45" y="2"/>
                    </a:lnTo>
                    <a:lnTo>
                      <a:pt x="35" y="2"/>
                    </a:lnTo>
                    <a:lnTo>
                      <a:pt x="31" y="4"/>
                    </a:lnTo>
                    <a:lnTo>
                      <a:pt x="23" y="4"/>
                    </a:lnTo>
                    <a:lnTo>
                      <a:pt x="19" y="7"/>
                    </a:lnTo>
                    <a:lnTo>
                      <a:pt x="14" y="7"/>
                    </a:lnTo>
                    <a:lnTo>
                      <a:pt x="4" y="12"/>
                    </a:lnTo>
                    <a:lnTo>
                      <a:pt x="2" y="21"/>
                    </a:lnTo>
                    <a:lnTo>
                      <a:pt x="2" y="31"/>
                    </a:lnTo>
                    <a:lnTo>
                      <a:pt x="0" y="40"/>
                    </a:lnTo>
                    <a:lnTo>
                      <a:pt x="0" y="74"/>
                    </a:lnTo>
                    <a:lnTo>
                      <a:pt x="2" y="84"/>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8" name="Freeform 6634"/>
              <p:cNvSpPr>
                <a:spLocks/>
              </p:cNvSpPr>
              <p:nvPr/>
            </p:nvSpPr>
            <p:spPr bwMode="auto">
              <a:xfrm>
                <a:off x="10346" y="8299"/>
                <a:ext cx="84" cy="98"/>
              </a:xfrm>
              <a:custGeom>
                <a:avLst/>
                <a:gdLst/>
                <a:ahLst/>
                <a:cxnLst>
                  <a:cxn ang="0">
                    <a:pos x="2" y="38"/>
                  </a:cxn>
                  <a:cxn ang="0">
                    <a:pos x="0" y="48"/>
                  </a:cxn>
                  <a:cxn ang="0">
                    <a:pos x="0" y="57"/>
                  </a:cxn>
                  <a:cxn ang="0">
                    <a:pos x="2" y="69"/>
                  </a:cxn>
                  <a:cxn ang="0">
                    <a:pos x="4" y="79"/>
                  </a:cxn>
                  <a:cxn ang="0">
                    <a:pos x="7" y="91"/>
                  </a:cxn>
                  <a:cxn ang="0">
                    <a:pos x="11" y="93"/>
                  </a:cxn>
                  <a:cxn ang="0">
                    <a:pos x="16" y="96"/>
                  </a:cxn>
                  <a:cxn ang="0">
                    <a:pos x="26" y="96"/>
                  </a:cxn>
                  <a:cxn ang="0">
                    <a:pos x="31" y="98"/>
                  </a:cxn>
                  <a:cxn ang="0">
                    <a:pos x="55" y="98"/>
                  </a:cxn>
                  <a:cxn ang="0">
                    <a:pos x="57" y="96"/>
                  </a:cxn>
                  <a:cxn ang="0">
                    <a:pos x="67" y="96"/>
                  </a:cxn>
                  <a:cxn ang="0">
                    <a:pos x="71" y="93"/>
                  </a:cxn>
                  <a:cxn ang="0">
                    <a:pos x="76" y="91"/>
                  </a:cxn>
                  <a:cxn ang="0">
                    <a:pos x="81" y="91"/>
                  </a:cxn>
                  <a:cxn ang="0">
                    <a:pos x="83" y="67"/>
                  </a:cxn>
                  <a:cxn ang="0">
                    <a:pos x="83" y="24"/>
                  </a:cxn>
                  <a:cxn ang="0">
                    <a:pos x="81" y="2"/>
                  </a:cxn>
                  <a:cxn ang="0">
                    <a:pos x="76" y="2"/>
                  </a:cxn>
                  <a:cxn ang="0">
                    <a:pos x="71" y="0"/>
                  </a:cxn>
                  <a:cxn ang="0">
                    <a:pos x="45" y="0"/>
                  </a:cxn>
                  <a:cxn ang="0">
                    <a:pos x="40" y="2"/>
                  </a:cxn>
                  <a:cxn ang="0">
                    <a:pos x="31" y="2"/>
                  </a:cxn>
                  <a:cxn ang="0">
                    <a:pos x="26" y="4"/>
                  </a:cxn>
                  <a:cxn ang="0">
                    <a:pos x="21" y="4"/>
                  </a:cxn>
                  <a:cxn ang="0">
                    <a:pos x="16" y="7"/>
                  </a:cxn>
                  <a:cxn ang="0">
                    <a:pos x="7" y="12"/>
                  </a:cxn>
                  <a:cxn ang="0">
                    <a:pos x="4" y="21"/>
                  </a:cxn>
                  <a:cxn ang="0">
                    <a:pos x="2" y="28"/>
                  </a:cxn>
                  <a:cxn ang="0">
                    <a:pos x="2" y="38"/>
                  </a:cxn>
                </a:cxnLst>
                <a:rect l="0" t="0" r="r" b="b"/>
                <a:pathLst>
                  <a:path w="84" h="98">
                    <a:moveTo>
                      <a:pt x="2" y="38"/>
                    </a:moveTo>
                    <a:lnTo>
                      <a:pt x="0" y="48"/>
                    </a:lnTo>
                    <a:lnTo>
                      <a:pt x="0" y="57"/>
                    </a:lnTo>
                    <a:lnTo>
                      <a:pt x="2" y="69"/>
                    </a:lnTo>
                    <a:lnTo>
                      <a:pt x="4" y="79"/>
                    </a:lnTo>
                    <a:lnTo>
                      <a:pt x="7" y="91"/>
                    </a:lnTo>
                    <a:lnTo>
                      <a:pt x="11" y="93"/>
                    </a:lnTo>
                    <a:lnTo>
                      <a:pt x="16" y="96"/>
                    </a:lnTo>
                    <a:lnTo>
                      <a:pt x="26" y="96"/>
                    </a:lnTo>
                    <a:lnTo>
                      <a:pt x="31" y="98"/>
                    </a:lnTo>
                    <a:lnTo>
                      <a:pt x="55" y="98"/>
                    </a:lnTo>
                    <a:lnTo>
                      <a:pt x="57" y="96"/>
                    </a:lnTo>
                    <a:lnTo>
                      <a:pt x="67" y="96"/>
                    </a:lnTo>
                    <a:lnTo>
                      <a:pt x="71" y="93"/>
                    </a:lnTo>
                    <a:lnTo>
                      <a:pt x="76" y="91"/>
                    </a:lnTo>
                    <a:lnTo>
                      <a:pt x="81" y="91"/>
                    </a:lnTo>
                    <a:lnTo>
                      <a:pt x="83" y="67"/>
                    </a:lnTo>
                    <a:lnTo>
                      <a:pt x="83" y="24"/>
                    </a:lnTo>
                    <a:lnTo>
                      <a:pt x="81" y="2"/>
                    </a:lnTo>
                    <a:lnTo>
                      <a:pt x="76" y="2"/>
                    </a:lnTo>
                    <a:lnTo>
                      <a:pt x="71" y="0"/>
                    </a:lnTo>
                    <a:lnTo>
                      <a:pt x="45" y="0"/>
                    </a:lnTo>
                    <a:lnTo>
                      <a:pt x="40" y="2"/>
                    </a:lnTo>
                    <a:lnTo>
                      <a:pt x="31" y="2"/>
                    </a:lnTo>
                    <a:lnTo>
                      <a:pt x="26" y="4"/>
                    </a:lnTo>
                    <a:lnTo>
                      <a:pt x="21" y="4"/>
                    </a:lnTo>
                    <a:lnTo>
                      <a:pt x="16" y="7"/>
                    </a:lnTo>
                    <a:lnTo>
                      <a:pt x="7" y="12"/>
                    </a:lnTo>
                    <a:lnTo>
                      <a:pt x="4" y="21"/>
                    </a:lnTo>
                    <a:lnTo>
                      <a:pt x="2" y="28"/>
                    </a:lnTo>
                    <a:lnTo>
                      <a:pt x="2" y="38"/>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9" name="Freeform 6635"/>
              <p:cNvSpPr>
                <a:spLocks/>
              </p:cNvSpPr>
              <p:nvPr/>
            </p:nvSpPr>
            <p:spPr bwMode="auto">
              <a:xfrm>
                <a:off x="10348" y="8301"/>
                <a:ext cx="80" cy="94"/>
              </a:xfrm>
              <a:custGeom>
                <a:avLst/>
                <a:gdLst/>
                <a:ahLst/>
                <a:cxnLst>
                  <a:cxn ang="0">
                    <a:pos x="19" y="4"/>
                  </a:cxn>
                  <a:cxn ang="0">
                    <a:pos x="14" y="7"/>
                  </a:cxn>
                  <a:cxn ang="0">
                    <a:pos x="11" y="9"/>
                  </a:cxn>
                  <a:cxn ang="0">
                    <a:pos x="7" y="12"/>
                  </a:cxn>
                  <a:cxn ang="0">
                    <a:pos x="4" y="19"/>
                  </a:cxn>
                  <a:cxn ang="0">
                    <a:pos x="2" y="28"/>
                  </a:cxn>
                  <a:cxn ang="0">
                    <a:pos x="0" y="36"/>
                  </a:cxn>
                  <a:cxn ang="0">
                    <a:pos x="0" y="55"/>
                  </a:cxn>
                  <a:cxn ang="0">
                    <a:pos x="4" y="74"/>
                  </a:cxn>
                  <a:cxn ang="0">
                    <a:pos x="7" y="86"/>
                  </a:cxn>
                  <a:cxn ang="0">
                    <a:pos x="11" y="88"/>
                  </a:cxn>
                  <a:cxn ang="0">
                    <a:pos x="16" y="88"/>
                  </a:cxn>
                  <a:cxn ang="0">
                    <a:pos x="19" y="91"/>
                  </a:cxn>
                  <a:cxn ang="0">
                    <a:pos x="23" y="91"/>
                  </a:cxn>
                  <a:cxn ang="0">
                    <a:pos x="28" y="93"/>
                  </a:cxn>
                  <a:cxn ang="0">
                    <a:pos x="50" y="93"/>
                  </a:cxn>
                  <a:cxn ang="0">
                    <a:pos x="55" y="91"/>
                  </a:cxn>
                  <a:cxn ang="0">
                    <a:pos x="60" y="91"/>
                  </a:cxn>
                  <a:cxn ang="0">
                    <a:pos x="62" y="88"/>
                  </a:cxn>
                  <a:cxn ang="0">
                    <a:pos x="67" y="88"/>
                  </a:cxn>
                  <a:cxn ang="0">
                    <a:pos x="71" y="86"/>
                  </a:cxn>
                  <a:cxn ang="0">
                    <a:pos x="76" y="83"/>
                  </a:cxn>
                  <a:cxn ang="0">
                    <a:pos x="79" y="64"/>
                  </a:cxn>
                  <a:cxn ang="0">
                    <a:pos x="79" y="21"/>
                  </a:cxn>
                  <a:cxn ang="0">
                    <a:pos x="76" y="2"/>
                  </a:cxn>
                  <a:cxn ang="0">
                    <a:pos x="67" y="2"/>
                  </a:cxn>
                  <a:cxn ang="0">
                    <a:pos x="62" y="0"/>
                  </a:cxn>
                  <a:cxn ang="0">
                    <a:pos x="38" y="0"/>
                  </a:cxn>
                  <a:cxn ang="0">
                    <a:pos x="33" y="2"/>
                  </a:cxn>
                  <a:cxn ang="0">
                    <a:pos x="23" y="2"/>
                  </a:cxn>
                  <a:cxn ang="0">
                    <a:pos x="19" y="4"/>
                  </a:cxn>
                </a:cxnLst>
                <a:rect l="0" t="0" r="r" b="b"/>
                <a:pathLst>
                  <a:path w="80" h="94">
                    <a:moveTo>
                      <a:pt x="19" y="4"/>
                    </a:moveTo>
                    <a:lnTo>
                      <a:pt x="14" y="7"/>
                    </a:lnTo>
                    <a:lnTo>
                      <a:pt x="11" y="9"/>
                    </a:lnTo>
                    <a:lnTo>
                      <a:pt x="7" y="12"/>
                    </a:lnTo>
                    <a:lnTo>
                      <a:pt x="4" y="19"/>
                    </a:lnTo>
                    <a:lnTo>
                      <a:pt x="2" y="28"/>
                    </a:lnTo>
                    <a:lnTo>
                      <a:pt x="0" y="36"/>
                    </a:lnTo>
                    <a:lnTo>
                      <a:pt x="0" y="55"/>
                    </a:lnTo>
                    <a:lnTo>
                      <a:pt x="4" y="74"/>
                    </a:lnTo>
                    <a:lnTo>
                      <a:pt x="7" y="86"/>
                    </a:lnTo>
                    <a:lnTo>
                      <a:pt x="11" y="88"/>
                    </a:lnTo>
                    <a:lnTo>
                      <a:pt x="16" y="88"/>
                    </a:lnTo>
                    <a:lnTo>
                      <a:pt x="19" y="91"/>
                    </a:lnTo>
                    <a:lnTo>
                      <a:pt x="23" y="91"/>
                    </a:lnTo>
                    <a:lnTo>
                      <a:pt x="28" y="93"/>
                    </a:lnTo>
                    <a:lnTo>
                      <a:pt x="50" y="93"/>
                    </a:lnTo>
                    <a:lnTo>
                      <a:pt x="55" y="91"/>
                    </a:lnTo>
                    <a:lnTo>
                      <a:pt x="60" y="91"/>
                    </a:lnTo>
                    <a:lnTo>
                      <a:pt x="62" y="88"/>
                    </a:lnTo>
                    <a:lnTo>
                      <a:pt x="67" y="88"/>
                    </a:lnTo>
                    <a:lnTo>
                      <a:pt x="71" y="86"/>
                    </a:lnTo>
                    <a:lnTo>
                      <a:pt x="76" y="83"/>
                    </a:lnTo>
                    <a:lnTo>
                      <a:pt x="79" y="64"/>
                    </a:lnTo>
                    <a:lnTo>
                      <a:pt x="79" y="21"/>
                    </a:lnTo>
                    <a:lnTo>
                      <a:pt x="76" y="2"/>
                    </a:lnTo>
                    <a:lnTo>
                      <a:pt x="67" y="2"/>
                    </a:lnTo>
                    <a:lnTo>
                      <a:pt x="62" y="0"/>
                    </a:lnTo>
                    <a:lnTo>
                      <a:pt x="38" y="0"/>
                    </a:lnTo>
                    <a:lnTo>
                      <a:pt x="33" y="2"/>
                    </a:lnTo>
                    <a:lnTo>
                      <a:pt x="23" y="2"/>
                    </a:lnTo>
                    <a:lnTo>
                      <a:pt x="19" y="4"/>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0" name="Freeform 6636"/>
              <p:cNvSpPr>
                <a:spLocks/>
              </p:cNvSpPr>
              <p:nvPr/>
            </p:nvSpPr>
            <p:spPr bwMode="auto">
              <a:xfrm>
                <a:off x="10351" y="8304"/>
                <a:ext cx="74" cy="88"/>
              </a:xfrm>
              <a:custGeom>
                <a:avLst/>
                <a:gdLst/>
                <a:ahLst/>
                <a:cxnLst>
                  <a:cxn ang="0">
                    <a:pos x="0" y="33"/>
                  </a:cxn>
                  <a:cxn ang="0">
                    <a:pos x="0" y="60"/>
                  </a:cxn>
                  <a:cxn ang="0">
                    <a:pos x="2" y="69"/>
                  </a:cxn>
                  <a:cxn ang="0">
                    <a:pos x="7" y="79"/>
                  </a:cxn>
                  <a:cxn ang="0">
                    <a:pos x="9" y="81"/>
                  </a:cxn>
                  <a:cxn ang="0">
                    <a:pos x="14" y="83"/>
                  </a:cxn>
                  <a:cxn ang="0">
                    <a:pos x="19" y="86"/>
                  </a:cxn>
                  <a:cxn ang="0">
                    <a:pos x="21" y="86"/>
                  </a:cxn>
                  <a:cxn ang="0">
                    <a:pos x="26" y="88"/>
                  </a:cxn>
                  <a:cxn ang="0">
                    <a:pos x="43" y="88"/>
                  </a:cxn>
                  <a:cxn ang="0">
                    <a:pos x="48" y="86"/>
                  </a:cxn>
                  <a:cxn ang="0">
                    <a:pos x="55" y="86"/>
                  </a:cxn>
                  <a:cxn ang="0">
                    <a:pos x="60" y="83"/>
                  </a:cxn>
                  <a:cxn ang="0">
                    <a:pos x="62" y="83"/>
                  </a:cxn>
                  <a:cxn ang="0">
                    <a:pos x="72" y="79"/>
                  </a:cxn>
                  <a:cxn ang="0">
                    <a:pos x="72" y="60"/>
                  </a:cxn>
                  <a:cxn ang="0">
                    <a:pos x="74" y="40"/>
                  </a:cxn>
                  <a:cxn ang="0">
                    <a:pos x="72" y="21"/>
                  </a:cxn>
                  <a:cxn ang="0">
                    <a:pos x="72" y="2"/>
                  </a:cxn>
                  <a:cxn ang="0">
                    <a:pos x="62" y="2"/>
                  </a:cxn>
                  <a:cxn ang="0">
                    <a:pos x="57" y="0"/>
                  </a:cxn>
                  <a:cxn ang="0">
                    <a:pos x="31" y="0"/>
                  </a:cxn>
                  <a:cxn ang="0">
                    <a:pos x="26" y="2"/>
                  </a:cxn>
                  <a:cxn ang="0">
                    <a:pos x="21" y="2"/>
                  </a:cxn>
                  <a:cxn ang="0">
                    <a:pos x="19" y="4"/>
                  </a:cxn>
                  <a:cxn ang="0">
                    <a:pos x="14" y="7"/>
                  </a:cxn>
                  <a:cxn ang="0">
                    <a:pos x="9" y="7"/>
                  </a:cxn>
                  <a:cxn ang="0">
                    <a:pos x="7" y="9"/>
                  </a:cxn>
                  <a:cxn ang="0">
                    <a:pos x="4" y="19"/>
                  </a:cxn>
                  <a:cxn ang="0">
                    <a:pos x="0" y="33"/>
                  </a:cxn>
                </a:cxnLst>
                <a:rect l="0" t="0" r="r" b="b"/>
                <a:pathLst>
                  <a:path w="74" h="88">
                    <a:moveTo>
                      <a:pt x="0" y="33"/>
                    </a:moveTo>
                    <a:lnTo>
                      <a:pt x="0" y="60"/>
                    </a:lnTo>
                    <a:lnTo>
                      <a:pt x="2" y="69"/>
                    </a:lnTo>
                    <a:lnTo>
                      <a:pt x="7" y="79"/>
                    </a:lnTo>
                    <a:lnTo>
                      <a:pt x="9" y="81"/>
                    </a:lnTo>
                    <a:lnTo>
                      <a:pt x="14" y="83"/>
                    </a:lnTo>
                    <a:lnTo>
                      <a:pt x="19" y="86"/>
                    </a:lnTo>
                    <a:lnTo>
                      <a:pt x="21" y="86"/>
                    </a:lnTo>
                    <a:lnTo>
                      <a:pt x="26" y="88"/>
                    </a:lnTo>
                    <a:lnTo>
                      <a:pt x="43" y="88"/>
                    </a:lnTo>
                    <a:lnTo>
                      <a:pt x="48" y="86"/>
                    </a:lnTo>
                    <a:lnTo>
                      <a:pt x="55" y="86"/>
                    </a:lnTo>
                    <a:lnTo>
                      <a:pt x="60" y="83"/>
                    </a:lnTo>
                    <a:lnTo>
                      <a:pt x="62" y="83"/>
                    </a:lnTo>
                    <a:lnTo>
                      <a:pt x="72" y="79"/>
                    </a:lnTo>
                    <a:lnTo>
                      <a:pt x="72" y="60"/>
                    </a:lnTo>
                    <a:lnTo>
                      <a:pt x="74" y="40"/>
                    </a:lnTo>
                    <a:lnTo>
                      <a:pt x="72" y="21"/>
                    </a:lnTo>
                    <a:lnTo>
                      <a:pt x="72" y="2"/>
                    </a:lnTo>
                    <a:lnTo>
                      <a:pt x="62" y="2"/>
                    </a:lnTo>
                    <a:lnTo>
                      <a:pt x="57" y="0"/>
                    </a:lnTo>
                    <a:lnTo>
                      <a:pt x="31" y="0"/>
                    </a:lnTo>
                    <a:lnTo>
                      <a:pt x="26" y="2"/>
                    </a:lnTo>
                    <a:lnTo>
                      <a:pt x="21" y="2"/>
                    </a:lnTo>
                    <a:lnTo>
                      <a:pt x="19" y="4"/>
                    </a:lnTo>
                    <a:lnTo>
                      <a:pt x="14" y="7"/>
                    </a:lnTo>
                    <a:lnTo>
                      <a:pt x="9" y="7"/>
                    </a:lnTo>
                    <a:lnTo>
                      <a:pt x="7" y="9"/>
                    </a:lnTo>
                    <a:lnTo>
                      <a:pt x="4" y="19"/>
                    </a:lnTo>
                    <a:lnTo>
                      <a:pt x="0" y="33"/>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1" name="Freeform 6637"/>
              <p:cNvSpPr>
                <a:spLocks/>
              </p:cNvSpPr>
              <p:nvPr/>
            </p:nvSpPr>
            <p:spPr bwMode="auto">
              <a:xfrm>
                <a:off x="10351" y="8306"/>
                <a:ext cx="72" cy="84"/>
              </a:xfrm>
              <a:custGeom>
                <a:avLst/>
                <a:gdLst/>
                <a:ahLst/>
                <a:cxnLst>
                  <a:cxn ang="0">
                    <a:pos x="0" y="31"/>
                  </a:cxn>
                  <a:cxn ang="0">
                    <a:pos x="0" y="48"/>
                  </a:cxn>
                  <a:cxn ang="0">
                    <a:pos x="2" y="55"/>
                  </a:cxn>
                  <a:cxn ang="0">
                    <a:pos x="4" y="64"/>
                  </a:cxn>
                  <a:cxn ang="0">
                    <a:pos x="9" y="74"/>
                  </a:cxn>
                  <a:cxn ang="0">
                    <a:pos x="12" y="76"/>
                  </a:cxn>
                  <a:cxn ang="0">
                    <a:pos x="16" y="79"/>
                  </a:cxn>
                  <a:cxn ang="0">
                    <a:pos x="19" y="81"/>
                  </a:cxn>
                  <a:cxn ang="0">
                    <a:pos x="24" y="81"/>
                  </a:cxn>
                  <a:cxn ang="0">
                    <a:pos x="26" y="83"/>
                  </a:cxn>
                  <a:cxn ang="0">
                    <a:pos x="43" y="83"/>
                  </a:cxn>
                  <a:cxn ang="0">
                    <a:pos x="45" y="81"/>
                  </a:cxn>
                  <a:cxn ang="0">
                    <a:pos x="50" y="81"/>
                  </a:cxn>
                  <a:cxn ang="0">
                    <a:pos x="52" y="79"/>
                  </a:cxn>
                  <a:cxn ang="0">
                    <a:pos x="57" y="79"/>
                  </a:cxn>
                  <a:cxn ang="0">
                    <a:pos x="60" y="76"/>
                  </a:cxn>
                  <a:cxn ang="0">
                    <a:pos x="64" y="74"/>
                  </a:cxn>
                  <a:cxn ang="0">
                    <a:pos x="67" y="74"/>
                  </a:cxn>
                  <a:cxn ang="0">
                    <a:pos x="69" y="55"/>
                  </a:cxn>
                  <a:cxn ang="0">
                    <a:pos x="72" y="38"/>
                  </a:cxn>
                  <a:cxn ang="0">
                    <a:pos x="69" y="19"/>
                  </a:cxn>
                  <a:cxn ang="0">
                    <a:pos x="67" y="2"/>
                  </a:cxn>
                  <a:cxn ang="0">
                    <a:pos x="60" y="2"/>
                  </a:cxn>
                  <a:cxn ang="0">
                    <a:pos x="57" y="0"/>
                  </a:cxn>
                  <a:cxn ang="0">
                    <a:pos x="26" y="0"/>
                  </a:cxn>
                  <a:cxn ang="0">
                    <a:pos x="24" y="2"/>
                  </a:cxn>
                  <a:cxn ang="0">
                    <a:pos x="19" y="2"/>
                  </a:cxn>
                  <a:cxn ang="0">
                    <a:pos x="16" y="4"/>
                  </a:cxn>
                  <a:cxn ang="0">
                    <a:pos x="12" y="7"/>
                  </a:cxn>
                  <a:cxn ang="0">
                    <a:pos x="9" y="9"/>
                  </a:cxn>
                  <a:cxn ang="0">
                    <a:pos x="4" y="16"/>
                  </a:cxn>
                  <a:cxn ang="0">
                    <a:pos x="0" y="31"/>
                  </a:cxn>
                </a:cxnLst>
                <a:rect l="0" t="0" r="r" b="b"/>
                <a:pathLst>
                  <a:path w="72" h="84">
                    <a:moveTo>
                      <a:pt x="0" y="31"/>
                    </a:moveTo>
                    <a:lnTo>
                      <a:pt x="0" y="48"/>
                    </a:lnTo>
                    <a:lnTo>
                      <a:pt x="2" y="55"/>
                    </a:lnTo>
                    <a:lnTo>
                      <a:pt x="4" y="64"/>
                    </a:lnTo>
                    <a:lnTo>
                      <a:pt x="9" y="74"/>
                    </a:lnTo>
                    <a:lnTo>
                      <a:pt x="12" y="76"/>
                    </a:lnTo>
                    <a:lnTo>
                      <a:pt x="16" y="79"/>
                    </a:lnTo>
                    <a:lnTo>
                      <a:pt x="19" y="81"/>
                    </a:lnTo>
                    <a:lnTo>
                      <a:pt x="24" y="81"/>
                    </a:lnTo>
                    <a:lnTo>
                      <a:pt x="26" y="83"/>
                    </a:lnTo>
                    <a:lnTo>
                      <a:pt x="43" y="83"/>
                    </a:lnTo>
                    <a:lnTo>
                      <a:pt x="45" y="81"/>
                    </a:lnTo>
                    <a:lnTo>
                      <a:pt x="50" y="81"/>
                    </a:lnTo>
                    <a:lnTo>
                      <a:pt x="52" y="79"/>
                    </a:lnTo>
                    <a:lnTo>
                      <a:pt x="57" y="79"/>
                    </a:lnTo>
                    <a:lnTo>
                      <a:pt x="60" y="76"/>
                    </a:lnTo>
                    <a:lnTo>
                      <a:pt x="64" y="74"/>
                    </a:lnTo>
                    <a:lnTo>
                      <a:pt x="67" y="74"/>
                    </a:lnTo>
                    <a:lnTo>
                      <a:pt x="69" y="55"/>
                    </a:lnTo>
                    <a:lnTo>
                      <a:pt x="72" y="38"/>
                    </a:lnTo>
                    <a:lnTo>
                      <a:pt x="69" y="19"/>
                    </a:lnTo>
                    <a:lnTo>
                      <a:pt x="67" y="2"/>
                    </a:lnTo>
                    <a:lnTo>
                      <a:pt x="60" y="2"/>
                    </a:lnTo>
                    <a:lnTo>
                      <a:pt x="57" y="0"/>
                    </a:lnTo>
                    <a:lnTo>
                      <a:pt x="26" y="0"/>
                    </a:lnTo>
                    <a:lnTo>
                      <a:pt x="24" y="2"/>
                    </a:lnTo>
                    <a:lnTo>
                      <a:pt x="19" y="2"/>
                    </a:lnTo>
                    <a:lnTo>
                      <a:pt x="16" y="4"/>
                    </a:lnTo>
                    <a:lnTo>
                      <a:pt x="12" y="7"/>
                    </a:lnTo>
                    <a:lnTo>
                      <a:pt x="9" y="9"/>
                    </a:lnTo>
                    <a:lnTo>
                      <a:pt x="4" y="16"/>
                    </a:lnTo>
                    <a:lnTo>
                      <a:pt x="0" y="3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2" name="Freeform 6638"/>
              <p:cNvSpPr>
                <a:spLocks/>
              </p:cNvSpPr>
              <p:nvPr/>
            </p:nvSpPr>
            <p:spPr bwMode="auto">
              <a:xfrm>
                <a:off x="10353" y="8308"/>
                <a:ext cx="67" cy="80"/>
              </a:xfrm>
              <a:custGeom>
                <a:avLst/>
                <a:gdLst/>
                <a:ahLst/>
                <a:cxnLst>
                  <a:cxn ang="0">
                    <a:pos x="2" y="50"/>
                  </a:cxn>
                  <a:cxn ang="0">
                    <a:pos x="4" y="60"/>
                  </a:cxn>
                  <a:cxn ang="0">
                    <a:pos x="9" y="67"/>
                  </a:cxn>
                  <a:cxn ang="0">
                    <a:pos x="12" y="72"/>
                  </a:cxn>
                  <a:cxn ang="0">
                    <a:pos x="14" y="74"/>
                  </a:cxn>
                  <a:cxn ang="0">
                    <a:pos x="19" y="74"/>
                  </a:cxn>
                  <a:cxn ang="0">
                    <a:pos x="21" y="76"/>
                  </a:cxn>
                  <a:cxn ang="0">
                    <a:pos x="26" y="76"/>
                  </a:cxn>
                  <a:cxn ang="0">
                    <a:pos x="28" y="79"/>
                  </a:cxn>
                  <a:cxn ang="0">
                    <a:pos x="38" y="79"/>
                  </a:cxn>
                  <a:cxn ang="0">
                    <a:pos x="43" y="76"/>
                  </a:cxn>
                  <a:cxn ang="0">
                    <a:pos x="48" y="74"/>
                  </a:cxn>
                  <a:cxn ang="0">
                    <a:pos x="52" y="74"/>
                  </a:cxn>
                  <a:cxn ang="0">
                    <a:pos x="55" y="72"/>
                  </a:cxn>
                  <a:cxn ang="0">
                    <a:pos x="60" y="69"/>
                  </a:cxn>
                  <a:cxn ang="0">
                    <a:pos x="62" y="67"/>
                  </a:cxn>
                  <a:cxn ang="0">
                    <a:pos x="64" y="60"/>
                  </a:cxn>
                  <a:cxn ang="0">
                    <a:pos x="64" y="50"/>
                  </a:cxn>
                  <a:cxn ang="0">
                    <a:pos x="67" y="43"/>
                  </a:cxn>
                  <a:cxn ang="0">
                    <a:pos x="67" y="26"/>
                  </a:cxn>
                  <a:cxn ang="0">
                    <a:pos x="64" y="19"/>
                  </a:cxn>
                  <a:cxn ang="0">
                    <a:pos x="64" y="12"/>
                  </a:cxn>
                  <a:cxn ang="0">
                    <a:pos x="62" y="2"/>
                  </a:cxn>
                  <a:cxn ang="0">
                    <a:pos x="55" y="2"/>
                  </a:cxn>
                  <a:cxn ang="0">
                    <a:pos x="52" y="0"/>
                  </a:cxn>
                  <a:cxn ang="0">
                    <a:pos x="24" y="0"/>
                  </a:cxn>
                  <a:cxn ang="0">
                    <a:pos x="19" y="2"/>
                  </a:cxn>
                  <a:cxn ang="0">
                    <a:pos x="14" y="4"/>
                  </a:cxn>
                  <a:cxn ang="0">
                    <a:pos x="9" y="9"/>
                  </a:cxn>
                  <a:cxn ang="0">
                    <a:pos x="4" y="16"/>
                  </a:cxn>
                  <a:cxn ang="0">
                    <a:pos x="0" y="31"/>
                  </a:cxn>
                  <a:cxn ang="0">
                    <a:pos x="0" y="43"/>
                  </a:cxn>
                  <a:cxn ang="0">
                    <a:pos x="2" y="50"/>
                  </a:cxn>
                </a:cxnLst>
                <a:rect l="0" t="0" r="r" b="b"/>
                <a:pathLst>
                  <a:path w="67" h="80">
                    <a:moveTo>
                      <a:pt x="2" y="50"/>
                    </a:moveTo>
                    <a:lnTo>
                      <a:pt x="4" y="60"/>
                    </a:lnTo>
                    <a:lnTo>
                      <a:pt x="9" y="67"/>
                    </a:lnTo>
                    <a:lnTo>
                      <a:pt x="12" y="72"/>
                    </a:lnTo>
                    <a:lnTo>
                      <a:pt x="14" y="74"/>
                    </a:lnTo>
                    <a:lnTo>
                      <a:pt x="19" y="74"/>
                    </a:lnTo>
                    <a:lnTo>
                      <a:pt x="21" y="76"/>
                    </a:lnTo>
                    <a:lnTo>
                      <a:pt x="26" y="76"/>
                    </a:lnTo>
                    <a:lnTo>
                      <a:pt x="28" y="79"/>
                    </a:lnTo>
                    <a:lnTo>
                      <a:pt x="38" y="79"/>
                    </a:lnTo>
                    <a:lnTo>
                      <a:pt x="43" y="76"/>
                    </a:lnTo>
                    <a:lnTo>
                      <a:pt x="48" y="74"/>
                    </a:lnTo>
                    <a:lnTo>
                      <a:pt x="52" y="74"/>
                    </a:lnTo>
                    <a:lnTo>
                      <a:pt x="55" y="72"/>
                    </a:lnTo>
                    <a:lnTo>
                      <a:pt x="60" y="69"/>
                    </a:lnTo>
                    <a:lnTo>
                      <a:pt x="62" y="67"/>
                    </a:lnTo>
                    <a:lnTo>
                      <a:pt x="64" y="60"/>
                    </a:lnTo>
                    <a:lnTo>
                      <a:pt x="64" y="50"/>
                    </a:lnTo>
                    <a:lnTo>
                      <a:pt x="67" y="43"/>
                    </a:lnTo>
                    <a:lnTo>
                      <a:pt x="67" y="26"/>
                    </a:lnTo>
                    <a:lnTo>
                      <a:pt x="64" y="19"/>
                    </a:lnTo>
                    <a:lnTo>
                      <a:pt x="64" y="12"/>
                    </a:lnTo>
                    <a:lnTo>
                      <a:pt x="62" y="2"/>
                    </a:lnTo>
                    <a:lnTo>
                      <a:pt x="55" y="2"/>
                    </a:lnTo>
                    <a:lnTo>
                      <a:pt x="52" y="0"/>
                    </a:lnTo>
                    <a:lnTo>
                      <a:pt x="24" y="0"/>
                    </a:lnTo>
                    <a:lnTo>
                      <a:pt x="19" y="2"/>
                    </a:lnTo>
                    <a:lnTo>
                      <a:pt x="14" y="4"/>
                    </a:lnTo>
                    <a:lnTo>
                      <a:pt x="9" y="9"/>
                    </a:lnTo>
                    <a:lnTo>
                      <a:pt x="4" y="16"/>
                    </a:lnTo>
                    <a:lnTo>
                      <a:pt x="0" y="31"/>
                    </a:lnTo>
                    <a:lnTo>
                      <a:pt x="0" y="43"/>
                    </a:lnTo>
                    <a:lnTo>
                      <a:pt x="2"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3" name="Freeform 6639"/>
              <p:cNvSpPr>
                <a:spLocks/>
              </p:cNvSpPr>
              <p:nvPr/>
            </p:nvSpPr>
            <p:spPr bwMode="auto">
              <a:xfrm>
                <a:off x="10356" y="8308"/>
                <a:ext cx="62" cy="77"/>
              </a:xfrm>
              <a:custGeom>
                <a:avLst/>
                <a:gdLst/>
                <a:ahLst/>
                <a:cxnLst>
                  <a:cxn ang="0">
                    <a:pos x="24" y="74"/>
                  </a:cxn>
                  <a:cxn ang="0">
                    <a:pos x="26" y="76"/>
                  </a:cxn>
                  <a:cxn ang="0">
                    <a:pos x="36" y="76"/>
                  </a:cxn>
                  <a:cxn ang="0">
                    <a:pos x="40" y="74"/>
                  </a:cxn>
                  <a:cxn ang="0">
                    <a:pos x="45" y="72"/>
                  </a:cxn>
                  <a:cxn ang="0">
                    <a:pos x="48" y="69"/>
                  </a:cxn>
                  <a:cxn ang="0">
                    <a:pos x="52" y="67"/>
                  </a:cxn>
                  <a:cxn ang="0">
                    <a:pos x="57" y="64"/>
                  </a:cxn>
                  <a:cxn ang="0">
                    <a:pos x="60" y="57"/>
                  </a:cxn>
                  <a:cxn ang="0">
                    <a:pos x="60" y="43"/>
                  </a:cxn>
                  <a:cxn ang="0">
                    <a:pos x="62" y="36"/>
                  </a:cxn>
                  <a:cxn ang="0">
                    <a:pos x="60" y="28"/>
                  </a:cxn>
                  <a:cxn ang="0">
                    <a:pos x="60" y="21"/>
                  </a:cxn>
                  <a:cxn ang="0">
                    <a:pos x="57" y="14"/>
                  </a:cxn>
                  <a:cxn ang="0">
                    <a:pos x="57" y="4"/>
                  </a:cxn>
                  <a:cxn ang="0">
                    <a:pos x="50" y="4"/>
                  </a:cxn>
                  <a:cxn ang="0">
                    <a:pos x="48" y="2"/>
                  </a:cxn>
                  <a:cxn ang="0">
                    <a:pos x="38" y="2"/>
                  </a:cxn>
                  <a:cxn ang="0">
                    <a:pos x="36" y="0"/>
                  </a:cxn>
                  <a:cxn ang="0">
                    <a:pos x="28" y="0"/>
                  </a:cxn>
                  <a:cxn ang="0">
                    <a:pos x="26" y="2"/>
                  </a:cxn>
                  <a:cxn ang="0">
                    <a:pos x="19" y="2"/>
                  </a:cxn>
                  <a:cxn ang="0">
                    <a:pos x="12" y="9"/>
                  </a:cxn>
                  <a:cxn ang="0">
                    <a:pos x="7" y="12"/>
                  </a:cxn>
                  <a:cxn ang="0">
                    <a:pos x="4" y="19"/>
                  </a:cxn>
                  <a:cxn ang="0">
                    <a:pos x="2" y="23"/>
                  </a:cxn>
                  <a:cxn ang="0">
                    <a:pos x="0" y="31"/>
                  </a:cxn>
                  <a:cxn ang="0">
                    <a:pos x="0" y="50"/>
                  </a:cxn>
                  <a:cxn ang="0">
                    <a:pos x="4" y="57"/>
                  </a:cxn>
                  <a:cxn ang="0">
                    <a:pos x="7" y="64"/>
                  </a:cxn>
                  <a:cxn ang="0">
                    <a:pos x="12" y="67"/>
                  </a:cxn>
                  <a:cxn ang="0">
                    <a:pos x="19" y="74"/>
                  </a:cxn>
                  <a:cxn ang="0">
                    <a:pos x="24" y="74"/>
                  </a:cxn>
                </a:cxnLst>
                <a:rect l="0" t="0" r="r" b="b"/>
                <a:pathLst>
                  <a:path w="62" h="77">
                    <a:moveTo>
                      <a:pt x="24" y="74"/>
                    </a:moveTo>
                    <a:lnTo>
                      <a:pt x="26" y="76"/>
                    </a:lnTo>
                    <a:lnTo>
                      <a:pt x="36" y="76"/>
                    </a:lnTo>
                    <a:lnTo>
                      <a:pt x="40" y="74"/>
                    </a:lnTo>
                    <a:lnTo>
                      <a:pt x="45" y="72"/>
                    </a:lnTo>
                    <a:lnTo>
                      <a:pt x="48" y="69"/>
                    </a:lnTo>
                    <a:lnTo>
                      <a:pt x="52" y="67"/>
                    </a:lnTo>
                    <a:lnTo>
                      <a:pt x="57" y="64"/>
                    </a:lnTo>
                    <a:lnTo>
                      <a:pt x="60" y="57"/>
                    </a:lnTo>
                    <a:lnTo>
                      <a:pt x="60" y="43"/>
                    </a:lnTo>
                    <a:lnTo>
                      <a:pt x="62" y="36"/>
                    </a:lnTo>
                    <a:lnTo>
                      <a:pt x="60" y="28"/>
                    </a:lnTo>
                    <a:lnTo>
                      <a:pt x="60" y="21"/>
                    </a:lnTo>
                    <a:lnTo>
                      <a:pt x="57" y="14"/>
                    </a:lnTo>
                    <a:lnTo>
                      <a:pt x="57" y="4"/>
                    </a:lnTo>
                    <a:lnTo>
                      <a:pt x="50" y="4"/>
                    </a:lnTo>
                    <a:lnTo>
                      <a:pt x="48" y="2"/>
                    </a:lnTo>
                    <a:lnTo>
                      <a:pt x="38" y="2"/>
                    </a:lnTo>
                    <a:lnTo>
                      <a:pt x="36" y="0"/>
                    </a:lnTo>
                    <a:lnTo>
                      <a:pt x="28" y="0"/>
                    </a:lnTo>
                    <a:lnTo>
                      <a:pt x="26" y="2"/>
                    </a:lnTo>
                    <a:lnTo>
                      <a:pt x="19" y="2"/>
                    </a:lnTo>
                    <a:lnTo>
                      <a:pt x="12" y="9"/>
                    </a:lnTo>
                    <a:lnTo>
                      <a:pt x="7" y="12"/>
                    </a:lnTo>
                    <a:lnTo>
                      <a:pt x="4" y="19"/>
                    </a:lnTo>
                    <a:lnTo>
                      <a:pt x="2" y="23"/>
                    </a:lnTo>
                    <a:lnTo>
                      <a:pt x="0" y="31"/>
                    </a:lnTo>
                    <a:lnTo>
                      <a:pt x="0" y="50"/>
                    </a:lnTo>
                    <a:lnTo>
                      <a:pt x="4" y="57"/>
                    </a:lnTo>
                    <a:lnTo>
                      <a:pt x="7" y="64"/>
                    </a:lnTo>
                    <a:lnTo>
                      <a:pt x="12" y="67"/>
                    </a:lnTo>
                    <a:lnTo>
                      <a:pt x="19" y="74"/>
                    </a:lnTo>
                    <a:lnTo>
                      <a:pt x="24" y="7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4" name="Freeform 6640"/>
              <p:cNvSpPr>
                <a:spLocks/>
              </p:cNvSpPr>
              <p:nvPr/>
            </p:nvSpPr>
            <p:spPr bwMode="auto">
              <a:xfrm>
                <a:off x="10281" y="8304"/>
                <a:ext cx="31" cy="57"/>
              </a:xfrm>
              <a:custGeom>
                <a:avLst/>
                <a:gdLst/>
                <a:ahLst/>
                <a:cxnLst>
                  <a:cxn ang="0">
                    <a:pos x="0" y="2"/>
                  </a:cxn>
                  <a:cxn ang="0">
                    <a:pos x="0" y="57"/>
                  </a:cxn>
                  <a:cxn ang="0">
                    <a:pos x="2" y="57"/>
                  </a:cxn>
                  <a:cxn ang="0">
                    <a:pos x="2" y="4"/>
                  </a:cxn>
                  <a:cxn ang="0">
                    <a:pos x="31" y="2"/>
                  </a:cxn>
                  <a:cxn ang="0">
                    <a:pos x="31" y="0"/>
                  </a:cxn>
                  <a:cxn ang="0">
                    <a:pos x="0" y="2"/>
                  </a:cxn>
                </a:cxnLst>
                <a:rect l="0" t="0" r="r" b="b"/>
                <a:pathLst>
                  <a:path w="31" h="57">
                    <a:moveTo>
                      <a:pt x="0" y="2"/>
                    </a:moveTo>
                    <a:lnTo>
                      <a:pt x="0" y="57"/>
                    </a:lnTo>
                    <a:lnTo>
                      <a:pt x="2" y="57"/>
                    </a:lnTo>
                    <a:lnTo>
                      <a:pt x="2"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5" name="Freeform 6641"/>
              <p:cNvSpPr>
                <a:spLocks/>
              </p:cNvSpPr>
              <p:nvPr/>
            </p:nvSpPr>
            <p:spPr bwMode="auto">
              <a:xfrm>
                <a:off x="10281" y="8311"/>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6" name="Freeform 6642"/>
              <p:cNvSpPr>
                <a:spLocks/>
              </p:cNvSpPr>
              <p:nvPr/>
            </p:nvSpPr>
            <p:spPr bwMode="auto">
              <a:xfrm>
                <a:off x="10281" y="8320"/>
                <a:ext cx="31" cy="5"/>
              </a:xfrm>
              <a:custGeom>
                <a:avLst/>
                <a:gdLst/>
                <a:ahLst/>
                <a:cxnLst>
                  <a:cxn ang="0">
                    <a:pos x="2" y="2"/>
                  </a:cxn>
                  <a:cxn ang="0">
                    <a:pos x="2" y="2"/>
                  </a:cxn>
                  <a:cxn ang="0">
                    <a:pos x="0" y="4"/>
                  </a:cxn>
                  <a:cxn ang="0">
                    <a:pos x="31" y="2"/>
                  </a:cxn>
                  <a:cxn ang="0">
                    <a:pos x="31" y="0"/>
                  </a:cxn>
                  <a:cxn ang="0">
                    <a:pos x="2" y="2"/>
                  </a:cxn>
                </a:cxnLst>
                <a:rect l="0" t="0" r="r" b="b"/>
                <a:pathLst>
                  <a:path w="31" h="5">
                    <a:moveTo>
                      <a:pt x="2" y="2"/>
                    </a:moveTo>
                    <a:lnTo>
                      <a:pt x="2" y="2"/>
                    </a:lnTo>
                    <a:lnTo>
                      <a:pt x="0" y="4"/>
                    </a:lnTo>
                    <a:lnTo>
                      <a:pt x="31" y="2"/>
                    </a:lnTo>
                    <a:lnTo>
                      <a:pt x="31"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7" name="Freeform 6643"/>
              <p:cNvSpPr>
                <a:spLocks/>
              </p:cNvSpPr>
              <p:nvPr/>
            </p:nvSpPr>
            <p:spPr bwMode="auto">
              <a:xfrm>
                <a:off x="10281" y="8320"/>
                <a:ext cx="31" cy="3"/>
              </a:xfrm>
              <a:custGeom>
                <a:avLst/>
                <a:gdLst/>
                <a:ahLst/>
                <a:cxnLst>
                  <a:cxn ang="0">
                    <a:pos x="2" y="2"/>
                  </a:cxn>
                  <a:cxn ang="0">
                    <a:pos x="0" y="2"/>
                  </a:cxn>
                  <a:cxn ang="0">
                    <a:pos x="31" y="2"/>
                  </a:cxn>
                  <a:cxn ang="0">
                    <a:pos x="31" y="0"/>
                  </a:cxn>
                  <a:cxn ang="0">
                    <a:pos x="2" y="2"/>
                  </a:cxn>
                </a:cxnLst>
                <a:rect l="0" t="0" r="r" b="b"/>
                <a:pathLst>
                  <a:path w="31" h="3">
                    <a:moveTo>
                      <a:pt x="2" y="2"/>
                    </a:moveTo>
                    <a:lnTo>
                      <a:pt x="0" y="2"/>
                    </a:lnTo>
                    <a:lnTo>
                      <a:pt x="31" y="2"/>
                    </a:lnTo>
                    <a:lnTo>
                      <a:pt x="31" y="0"/>
                    </a:lnTo>
                    <a:lnTo>
                      <a:pt x="2"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8" name="Freeform 6644"/>
              <p:cNvSpPr>
                <a:spLocks/>
              </p:cNvSpPr>
              <p:nvPr/>
            </p:nvSpPr>
            <p:spPr bwMode="auto">
              <a:xfrm>
                <a:off x="10281" y="8335"/>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9" name="Freeform 6645"/>
              <p:cNvSpPr>
                <a:spLocks/>
              </p:cNvSpPr>
              <p:nvPr/>
            </p:nvSpPr>
            <p:spPr bwMode="auto">
              <a:xfrm>
                <a:off x="10284" y="8325"/>
                <a:ext cx="28" cy="12"/>
              </a:xfrm>
              <a:custGeom>
                <a:avLst/>
                <a:gdLst/>
                <a:ahLst/>
                <a:cxnLst>
                  <a:cxn ang="0">
                    <a:pos x="0" y="2"/>
                  </a:cxn>
                  <a:cxn ang="0">
                    <a:pos x="0" y="12"/>
                  </a:cxn>
                  <a:cxn ang="0">
                    <a:pos x="28" y="12"/>
                  </a:cxn>
                  <a:cxn ang="0">
                    <a:pos x="28" y="0"/>
                  </a:cxn>
                  <a:cxn ang="0">
                    <a:pos x="0" y="2"/>
                  </a:cxn>
                </a:cxnLst>
                <a:rect l="0" t="0" r="r" b="b"/>
                <a:pathLst>
                  <a:path w="28" h="12">
                    <a:moveTo>
                      <a:pt x="0" y="2"/>
                    </a:moveTo>
                    <a:lnTo>
                      <a:pt x="0" y="12"/>
                    </a:lnTo>
                    <a:lnTo>
                      <a:pt x="28" y="12"/>
                    </a:lnTo>
                    <a:lnTo>
                      <a:pt x="28"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0" name="Freeform 6646"/>
              <p:cNvSpPr>
                <a:spLocks/>
              </p:cNvSpPr>
              <p:nvPr/>
            </p:nvSpPr>
            <p:spPr bwMode="auto">
              <a:xfrm>
                <a:off x="10281" y="8359"/>
                <a:ext cx="34" cy="5"/>
              </a:xfrm>
              <a:custGeom>
                <a:avLst/>
                <a:gdLst/>
                <a:ahLst/>
                <a:cxnLst>
                  <a:cxn ang="0">
                    <a:pos x="2" y="2"/>
                  </a:cxn>
                  <a:cxn ang="0">
                    <a:pos x="2" y="2"/>
                  </a:cxn>
                  <a:cxn ang="0">
                    <a:pos x="0" y="4"/>
                  </a:cxn>
                  <a:cxn ang="0">
                    <a:pos x="33" y="2"/>
                  </a:cxn>
                  <a:cxn ang="0">
                    <a:pos x="33" y="0"/>
                  </a:cxn>
                  <a:cxn ang="0">
                    <a:pos x="2" y="2"/>
                  </a:cxn>
                </a:cxnLst>
                <a:rect l="0" t="0" r="r" b="b"/>
                <a:pathLst>
                  <a:path w="34" h="5">
                    <a:moveTo>
                      <a:pt x="2" y="2"/>
                    </a:moveTo>
                    <a:lnTo>
                      <a:pt x="2" y="2"/>
                    </a:lnTo>
                    <a:lnTo>
                      <a:pt x="0" y="4"/>
                    </a:lnTo>
                    <a:lnTo>
                      <a:pt x="33" y="2"/>
                    </a:lnTo>
                    <a:lnTo>
                      <a:pt x="3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1" name="Freeform 6647"/>
              <p:cNvSpPr>
                <a:spLocks/>
              </p:cNvSpPr>
              <p:nvPr/>
            </p:nvSpPr>
            <p:spPr bwMode="auto">
              <a:xfrm>
                <a:off x="10348" y="8431"/>
                <a:ext cx="82" cy="7"/>
              </a:xfrm>
              <a:custGeom>
                <a:avLst/>
                <a:gdLst/>
                <a:ahLst/>
                <a:cxnLst>
                  <a:cxn ang="0">
                    <a:pos x="0" y="0"/>
                  </a:cxn>
                  <a:cxn ang="0">
                    <a:pos x="0" y="7"/>
                  </a:cxn>
                  <a:cxn ang="0">
                    <a:pos x="0" y="4"/>
                  </a:cxn>
                  <a:cxn ang="0">
                    <a:pos x="81" y="7"/>
                  </a:cxn>
                  <a:cxn ang="0">
                    <a:pos x="81" y="2"/>
                  </a:cxn>
                  <a:cxn ang="0">
                    <a:pos x="0" y="0"/>
                  </a:cxn>
                </a:cxnLst>
                <a:rect l="0" t="0" r="r" b="b"/>
                <a:pathLst>
                  <a:path w="82" h="7">
                    <a:moveTo>
                      <a:pt x="0" y="0"/>
                    </a:moveTo>
                    <a:lnTo>
                      <a:pt x="0" y="7"/>
                    </a:lnTo>
                    <a:lnTo>
                      <a:pt x="0" y="4"/>
                    </a:lnTo>
                    <a:lnTo>
                      <a:pt x="81" y="7"/>
                    </a:lnTo>
                    <a:lnTo>
                      <a:pt x="81"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2" name="Freeform 6648"/>
              <p:cNvSpPr>
                <a:spLocks/>
              </p:cNvSpPr>
              <p:nvPr/>
            </p:nvSpPr>
            <p:spPr bwMode="auto">
              <a:xfrm>
                <a:off x="10348" y="8436"/>
                <a:ext cx="82" cy="4"/>
              </a:xfrm>
              <a:custGeom>
                <a:avLst/>
                <a:gdLst/>
                <a:ahLst/>
                <a:cxnLst>
                  <a:cxn ang="0">
                    <a:pos x="0" y="0"/>
                  </a:cxn>
                  <a:cxn ang="0">
                    <a:pos x="0" y="2"/>
                  </a:cxn>
                  <a:cxn ang="0">
                    <a:pos x="81" y="4"/>
                  </a:cxn>
                  <a:cxn ang="0">
                    <a:pos x="81" y="2"/>
                  </a:cxn>
                  <a:cxn ang="0">
                    <a:pos x="0" y="0"/>
                  </a:cxn>
                </a:cxnLst>
                <a:rect l="0" t="0" r="r" b="b"/>
                <a:pathLst>
                  <a:path w="82" h="4">
                    <a:moveTo>
                      <a:pt x="0" y="0"/>
                    </a:moveTo>
                    <a:lnTo>
                      <a:pt x="0" y="2"/>
                    </a:lnTo>
                    <a:lnTo>
                      <a:pt x="81" y="4"/>
                    </a:lnTo>
                    <a:lnTo>
                      <a:pt x="8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3" name="Freeform 6649"/>
              <p:cNvSpPr>
                <a:spLocks/>
              </p:cNvSpPr>
              <p:nvPr/>
            </p:nvSpPr>
            <p:spPr bwMode="auto">
              <a:xfrm>
                <a:off x="10348" y="8434"/>
                <a:ext cx="72" cy="0"/>
              </a:xfrm>
              <a:custGeom>
                <a:avLst/>
                <a:gdLst/>
                <a:ahLst/>
                <a:cxnLst>
                  <a:cxn ang="0">
                    <a:pos x="0" y="0"/>
                  </a:cxn>
                  <a:cxn ang="0">
                    <a:pos x="72" y="0"/>
                  </a:cxn>
                </a:cxnLst>
                <a:rect l="0" t="0" r="r" b="b"/>
                <a:pathLst>
                  <a:path w="72">
                    <a:moveTo>
                      <a:pt x="0" y="0"/>
                    </a:moveTo>
                    <a:lnTo>
                      <a:pt x="72"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4" name="Freeform 6650"/>
              <p:cNvSpPr>
                <a:spLocks/>
              </p:cNvSpPr>
              <p:nvPr/>
            </p:nvSpPr>
            <p:spPr bwMode="auto">
              <a:xfrm>
                <a:off x="10365" y="8433"/>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5" name="Freeform 6651"/>
              <p:cNvSpPr>
                <a:spLocks/>
              </p:cNvSpPr>
              <p:nvPr/>
            </p:nvSpPr>
            <p:spPr bwMode="auto">
              <a:xfrm>
                <a:off x="10384" y="8434"/>
                <a:ext cx="15" cy="0"/>
              </a:xfrm>
              <a:custGeom>
                <a:avLst/>
                <a:gdLst/>
                <a:ahLst/>
                <a:cxnLst>
                  <a:cxn ang="0">
                    <a:pos x="0" y="0"/>
                  </a:cxn>
                  <a:cxn ang="0">
                    <a:pos x="14" y="0"/>
                  </a:cxn>
                </a:cxnLst>
                <a:rect l="0" t="0" r="r" b="b"/>
                <a:pathLst>
                  <a:path w="15">
                    <a:moveTo>
                      <a:pt x="0" y="0"/>
                    </a:moveTo>
                    <a:lnTo>
                      <a:pt x="14"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6" name="Freeform 6652"/>
              <p:cNvSpPr>
                <a:spLocks/>
              </p:cNvSpPr>
              <p:nvPr/>
            </p:nvSpPr>
            <p:spPr bwMode="auto">
              <a:xfrm>
                <a:off x="10404" y="8433"/>
                <a:ext cx="16" cy="3"/>
              </a:xfrm>
              <a:custGeom>
                <a:avLst/>
                <a:gdLst/>
                <a:ahLst/>
                <a:cxnLst>
                  <a:cxn ang="0">
                    <a:pos x="0" y="0"/>
                  </a:cxn>
                  <a:cxn ang="0">
                    <a:pos x="0" y="2"/>
                  </a:cxn>
                  <a:cxn ang="0">
                    <a:pos x="16" y="2"/>
                  </a:cxn>
                  <a:cxn ang="0">
                    <a:pos x="0" y="0"/>
                  </a:cxn>
                </a:cxnLst>
                <a:rect l="0" t="0" r="r" b="b"/>
                <a:pathLst>
                  <a:path w="16" h="3">
                    <a:moveTo>
                      <a:pt x="0" y="0"/>
                    </a:moveTo>
                    <a:lnTo>
                      <a:pt x="0" y="2"/>
                    </a:lnTo>
                    <a:lnTo>
                      <a:pt x="16"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7" name="Freeform 6653"/>
              <p:cNvSpPr>
                <a:spLocks/>
              </p:cNvSpPr>
              <p:nvPr/>
            </p:nvSpPr>
            <p:spPr bwMode="auto">
              <a:xfrm>
                <a:off x="10504" y="8282"/>
                <a:ext cx="10" cy="163"/>
              </a:xfrm>
              <a:custGeom>
                <a:avLst/>
                <a:gdLst/>
                <a:ahLst/>
                <a:cxnLst>
                  <a:cxn ang="0">
                    <a:pos x="7" y="14"/>
                  </a:cxn>
                  <a:cxn ang="0">
                    <a:pos x="7" y="14"/>
                  </a:cxn>
                  <a:cxn ang="0">
                    <a:pos x="0" y="0"/>
                  </a:cxn>
                  <a:cxn ang="0">
                    <a:pos x="0" y="163"/>
                  </a:cxn>
                  <a:cxn ang="0">
                    <a:pos x="9" y="156"/>
                  </a:cxn>
                  <a:cxn ang="0">
                    <a:pos x="9" y="21"/>
                  </a:cxn>
                  <a:cxn ang="0">
                    <a:pos x="7" y="14"/>
                  </a:cxn>
                </a:cxnLst>
                <a:rect l="0" t="0" r="r" b="b"/>
                <a:pathLst>
                  <a:path w="10" h="163">
                    <a:moveTo>
                      <a:pt x="7" y="14"/>
                    </a:moveTo>
                    <a:lnTo>
                      <a:pt x="7" y="14"/>
                    </a:lnTo>
                    <a:lnTo>
                      <a:pt x="0" y="0"/>
                    </a:lnTo>
                    <a:lnTo>
                      <a:pt x="0" y="163"/>
                    </a:lnTo>
                    <a:lnTo>
                      <a:pt x="9" y="156"/>
                    </a:lnTo>
                    <a:lnTo>
                      <a:pt x="9" y="21"/>
                    </a:lnTo>
                    <a:lnTo>
                      <a:pt x="7"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8" name="Freeform 6654"/>
              <p:cNvSpPr>
                <a:spLocks/>
              </p:cNvSpPr>
              <p:nvPr/>
            </p:nvSpPr>
            <p:spPr bwMode="auto">
              <a:xfrm>
                <a:off x="10557" y="8328"/>
                <a:ext cx="15" cy="108"/>
              </a:xfrm>
              <a:custGeom>
                <a:avLst/>
                <a:gdLst/>
                <a:ahLst/>
                <a:cxnLst>
                  <a:cxn ang="0">
                    <a:pos x="12" y="7"/>
                  </a:cxn>
                  <a:cxn ang="0">
                    <a:pos x="0" y="0"/>
                  </a:cxn>
                  <a:cxn ang="0">
                    <a:pos x="2" y="16"/>
                  </a:cxn>
                  <a:cxn ang="0">
                    <a:pos x="4" y="31"/>
                  </a:cxn>
                  <a:cxn ang="0">
                    <a:pos x="4" y="55"/>
                  </a:cxn>
                  <a:cxn ang="0">
                    <a:pos x="2" y="67"/>
                  </a:cxn>
                  <a:cxn ang="0">
                    <a:pos x="2" y="79"/>
                  </a:cxn>
                  <a:cxn ang="0">
                    <a:pos x="0" y="93"/>
                  </a:cxn>
                  <a:cxn ang="0">
                    <a:pos x="0" y="108"/>
                  </a:cxn>
                  <a:cxn ang="0">
                    <a:pos x="9" y="105"/>
                  </a:cxn>
                  <a:cxn ang="0">
                    <a:pos x="12" y="96"/>
                  </a:cxn>
                  <a:cxn ang="0">
                    <a:pos x="12" y="84"/>
                  </a:cxn>
                  <a:cxn ang="0">
                    <a:pos x="14" y="72"/>
                  </a:cxn>
                  <a:cxn ang="0">
                    <a:pos x="14" y="31"/>
                  </a:cxn>
                  <a:cxn ang="0">
                    <a:pos x="12" y="19"/>
                  </a:cxn>
                  <a:cxn ang="0">
                    <a:pos x="12" y="7"/>
                  </a:cxn>
                </a:cxnLst>
                <a:rect l="0" t="0" r="r" b="b"/>
                <a:pathLst>
                  <a:path w="15" h="108">
                    <a:moveTo>
                      <a:pt x="12" y="7"/>
                    </a:moveTo>
                    <a:lnTo>
                      <a:pt x="0" y="0"/>
                    </a:lnTo>
                    <a:lnTo>
                      <a:pt x="2" y="16"/>
                    </a:lnTo>
                    <a:lnTo>
                      <a:pt x="4" y="31"/>
                    </a:lnTo>
                    <a:lnTo>
                      <a:pt x="4" y="55"/>
                    </a:lnTo>
                    <a:lnTo>
                      <a:pt x="2" y="67"/>
                    </a:lnTo>
                    <a:lnTo>
                      <a:pt x="2" y="79"/>
                    </a:lnTo>
                    <a:lnTo>
                      <a:pt x="0" y="93"/>
                    </a:lnTo>
                    <a:lnTo>
                      <a:pt x="0" y="108"/>
                    </a:lnTo>
                    <a:lnTo>
                      <a:pt x="9" y="105"/>
                    </a:lnTo>
                    <a:lnTo>
                      <a:pt x="12" y="96"/>
                    </a:lnTo>
                    <a:lnTo>
                      <a:pt x="12" y="84"/>
                    </a:lnTo>
                    <a:lnTo>
                      <a:pt x="14" y="72"/>
                    </a:lnTo>
                    <a:lnTo>
                      <a:pt x="14" y="31"/>
                    </a:lnTo>
                    <a:lnTo>
                      <a:pt x="12" y="19"/>
                    </a:lnTo>
                    <a:lnTo>
                      <a:pt x="12"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9" name="Freeform 6655"/>
              <p:cNvSpPr>
                <a:spLocks/>
              </p:cNvSpPr>
              <p:nvPr/>
            </p:nvSpPr>
            <p:spPr bwMode="auto">
              <a:xfrm>
                <a:off x="10555" y="8325"/>
                <a:ext cx="14" cy="111"/>
              </a:xfrm>
              <a:custGeom>
                <a:avLst/>
                <a:gdLst/>
                <a:ahLst/>
                <a:cxnLst>
                  <a:cxn ang="0">
                    <a:pos x="0" y="0"/>
                  </a:cxn>
                  <a:cxn ang="0">
                    <a:pos x="4" y="33"/>
                  </a:cxn>
                  <a:cxn ang="0">
                    <a:pos x="4" y="57"/>
                  </a:cxn>
                  <a:cxn ang="0">
                    <a:pos x="2" y="69"/>
                  </a:cxn>
                  <a:cxn ang="0">
                    <a:pos x="2" y="81"/>
                  </a:cxn>
                  <a:cxn ang="0">
                    <a:pos x="0" y="96"/>
                  </a:cxn>
                  <a:cxn ang="0">
                    <a:pos x="0" y="110"/>
                  </a:cxn>
                  <a:cxn ang="0">
                    <a:pos x="7" y="110"/>
                  </a:cxn>
                  <a:cxn ang="0">
                    <a:pos x="9" y="108"/>
                  </a:cxn>
                  <a:cxn ang="0">
                    <a:pos x="12" y="98"/>
                  </a:cxn>
                  <a:cxn ang="0">
                    <a:pos x="12" y="86"/>
                  </a:cxn>
                  <a:cxn ang="0">
                    <a:pos x="14" y="74"/>
                  </a:cxn>
                  <a:cxn ang="0">
                    <a:pos x="14" y="19"/>
                  </a:cxn>
                  <a:cxn ang="0">
                    <a:pos x="12" y="7"/>
                  </a:cxn>
                  <a:cxn ang="0">
                    <a:pos x="9" y="4"/>
                  </a:cxn>
                  <a:cxn ang="0">
                    <a:pos x="4" y="2"/>
                  </a:cxn>
                  <a:cxn ang="0">
                    <a:pos x="0" y="0"/>
                  </a:cxn>
                </a:cxnLst>
                <a:rect l="0" t="0" r="r" b="b"/>
                <a:pathLst>
                  <a:path w="14" h="111">
                    <a:moveTo>
                      <a:pt x="0" y="0"/>
                    </a:moveTo>
                    <a:lnTo>
                      <a:pt x="4" y="33"/>
                    </a:lnTo>
                    <a:lnTo>
                      <a:pt x="4" y="57"/>
                    </a:lnTo>
                    <a:lnTo>
                      <a:pt x="2" y="69"/>
                    </a:lnTo>
                    <a:lnTo>
                      <a:pt x="2" y="81"/>
                    </a:lnTo>
                    <a:lnTo>
                      <a:pt x="0" y="96"/>
                    </a:lnTo>
                    <a:lnTo>
                      <a:pt x="0" y="110"/>
                    </a:lnTo>
                    <a:lnTo>
                      <a:pt x="7" y="110"/>
                    </a:lnTo>
                    <a:lnTo>
                      <a:pt x="9" y="108"/>
                    </a:lnTo>
                    <a:lnTo>
                      <a:pt x="12" y="98"/>
                    </a:lnTo>
                    <a:lnTo>
                      <a:pt x="12" y="86"/>
                    </a:lnTo>
                    <a:lnTo>
                      <a:pt x="14" y="74"/>
                    </a:lnTo>
                    <a:lnTo>
                      <a:pt x="14" y="19"/>
                    </a:lnTo>
                    <a:lnTo>
                      <a:pt x="12"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0" name="Freeform 6656"/>
              <p:cNvSpPr>
                <a:spLocks/>
              </p:cNvSpPr>
              <p:nvPr/>
            </p:nvSpPr>
            <p:spPr bwMode="auto">
              <a:xfrm>
                <a:off x="10552" y="8325"/>
                <a:ext cx="15" cy="111"/>
              </a:xfrm>
              <a:custGeom>
                <a:avLst/>
                <a:gdLst/>
                <a:ahLst/>
                <a:cxnLst>
                  <a:cxn ang="0">
                    <a:pos x="2" y="16"/>
                  </a:cxn>
                  <a:cxn ang="0">
                    <a:pos x="4" y="31"/>
                  </a:cxn>
                  <a:cxn ang="0">
                    <a:pos x="4" y="57"/>
                  </a:cxn>
                  <a:cxn ang="0">
                    <a:pos x="2" y="69"/>
                  </a:cxn>
                  <a:cxn ang="0">
                    <a:pos x="2" y="81"/>
                  </a:cxn>
                  <a:cxn ang="0">
                    <a:pos x="0" y="96"/>
                  </a:cxn>
                  <a:cxn ang="0">
                    <a:pos x="0" y="110"/>
                  </a:cxn>
                  <a:cxn ang="0">
                    <a:pos x="7" y="110"/>
                  </a:cxn>
                  <a:cxn ang="0">
                    <a:pos x="9" y="108"/>
                  </a:cxn>
                  <a:cxn ang="0">
                    <a:pos x="12" y="86"/>
                  </a:cxn>
                  <a:cxn ang="0">
                    <a:pos x="14" y="60"/>
                  </a:cxn>
                  <a:cxn ang="0">
                    <a:pos x="14" y="31"/>
                  </a:cxn>
                  <a:cxn ang="0">
                    <a:pos x="12" y="7"/>
                  </a:cxn>
                  <a:cxn ang="0">
                    <a:pos x="12" y="4"/>
                  </a:cxn>
                  <a:cxn ang="0">
                    <a:pos x="7" y="4"/>
                  </a:cxn>
                  <a:cxn ang="0">
                    <a:pos x="4" y="0"/>
                  </a:cxn>
                  <a:cxn ang="0">
                    <a:pos x="0" y="0"/>
                  </a:cxn>
                  <a:cxn ang="0">
                    <a:pos x="2" y="16"/>
                  </a:cxn>
                </a:cxnLst>
                <a:rect l="0" t="0" r="r" b="b"/>
                <a:pathLst>
                  <a:path w="15" h="111">
                    <a:moveTo>
                      <a:pt x="2" y="16"/>
                    </a:moveTo>
                    <a:lnTo>
                      <a:pt x="4" y="31"/>
                    </a:lnTo>
                    <a:lnTo>
                      <a:pt x="4" y="57"/>
                    </a:lnTo>
                    <a:lnTo>
                      <a:pt x="2" y="69"/>
                    </a:lnTo>
                    <a:lnTo>
                      <a:pt x="2" y="81"/>
                    </a:lnTo>
                    <a:lnTo>
                      <a:pt x="0" y="96"/>
                    </a:lnTo>
                    <a:lnTo>
                      <a:pt x="0" y="110"/>
                    </a:lnTo>
                    <a:lnTo>
                      <a:pt x="7" y="110"/>
                    </a:lnTo>
                    <a:lnTo>
                      <a:pt x="9" y="108"/>
                    </a:lnTo>
                    <a:lnTo>
                      <a:pt x="12" y="86"/>
                    </a:lnTo>
                    <a:lnTo>
                      <a:pt x="14" y="60"/>
                    </a:lnTo>
                    <a:lnTo>
                      <a:pt x="14" y="31"/>
                    </a:lnTo>
                    <a:lnTo>
                      <a:pt x="12" y="7"/>
                    </a:lnTo>
                    <a:lnTo>
                      <a:pt x="12" y="4"/>
                    </a:lnTo>
                    <a:lnTo>
                      <a:pt x="7" y="4"/>
                    </a:lnTo>
                    <a:lnTo>
                      <a:pt x="4" y="0"/>
                    </a:lnTo>
                    <a:lnTo>
                      <a:pt x="0" y="0"/>
                    </a:lnTo>
                    <a:lnTo>
                      <a:pt x="2" y="16"/>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1" name="Freeform 6657"/>
              <p:cNvSpPr>
                <a:spLocks/>
              </p:cNvSpPr>
              <p:nvPr/>
            </p:nvSpPr>
            <p:spPr bwMode="auto">
              <a:xfrm>
                <a:off x="10548" y="8323"/>
                <a:ext cx="16" cy="113"/>
              </a:xfrm>
              <a:custGeom>
                <a:avLst/>
                <a:gdLst/>
                <a:ahLst/>
                <a:cxnLst>
                  <a:cxn ang="0">
                    <a:pos x="14" y="7"/>
                  </a:cxn>
                  <a:cxn ang="0">
                    <a:pos x="12" y="4"/>
                  </a:cxn>
                  <a:cxn ang="0">
                    <a:pos x="7" y="2"/>
                  </a:cxn>
                  <a:cxn ang="0">
                    <a:pos x="2" y="0"/>
                  </a:cxn>
                  <a:cxn ang="0">
                    <a:pos x="4" y="19"/>
                  </a:cxn>
                  <a:cxn ang="0">
                    <a:pos x="7" y="33"/>
                  </a:cxn>
                  <a:cxn ang="0">
                    <a:pos x="7" y="60"/>
                  </a:cxn>
                  <a:cxn ang="0">
                    <a:pos x="4" y="71"/>
                  </a:cxn>
                  <a:cxn ang="0">
                    <a:pos x="4" y="83"/>
                  </a:cxn>
                  <a:cxn ang="0">
                    <a:pos x="0" y="112"/>
                  </a:cxn>
                  <a:cxn ang="0">
                    <a:pos x="9" y="112"/>
                  </a:cxn>
                  <a:cxn ang="0">
                    <a:pos x="9" y="110"/>
                  </a:cxn>
                  <a:cxn ang="0">
                    <a:pos x="14" y="110"/>
                  </a:cxn>
                  <a:cxn ang="0">
                    <a:pos x="14" y="88"/>
                  </a:cxn>
                  <a:cxn ang="0">
                    <a:pos x="16" y="62"/>
                  </a:cxn>
                  <a:cxn ang="0">
                    <a:pos x="16" y="33"/>
                  </a:cxn>
                  <a:cxn ang="0">
                    <a:pos x="14" y="7"/>
                  </a:cxn>
                </a:cxnLst>
                <a:rect l="0" t="0" r="r" b="b"/>
                <a:pathLst>
                  <a:path w="16" h="113">
                    <a:moveTo>
                      <a:pt x="14" y="7"/>
                    </a:moveTo>
                    <a:lnTo>
                      <a:pt x="12" y="4"/>
                    </a:lnTo>
                    <a:lnTo>
                      <a:pt x="7" y="2"/>
                    </a:lnTo>
                    <a:lnTo>
                      <a:pt x="2" y="0"/>
                    </a:lnTo>
                    <a:lnTo>
                      <a:pt x="4" y="19"/>
                    </a:lnTo>
                    <a:lnTo>
                      <a:pt x="7" y="33"/>
                    </a:lnTo>
                    <a:lnTo>
                      <a:pt x="7" y="60"/>
                    </a:lnTo>
                    <a:lnTo>
                      <a:pt x="4" y="71"/>
                    </a:lnTo>
                    <a:lnTo>
                      <a:pt x="4" y="83"/>
                    </a:lnTo>
                    <a:lnTo>
                      <a:pt x="0" y="112"/>
                    </a:lnTo>
                    <a:lnTo>
                      <a:pt x="9" y="112"/>
                    </a:lnTo>
                    <a:lnTo>
                      <a:pt x="9" y="110"/>
                    </a:lnTo>
                    <a:lnTo>
                      <a:pt x="14" y="110"/>
                    </a:lnTo>
                    <a:lnTo>
                      <a:pt x="14" y="88"/>
                    </a:lnTo>
                    <a:lnTo>
                      <a:pt x="16" y="62"/>
                    </a:lnTo>
                    <a:lnTo>
                      <a:pt x="16" y="33"/>
                    </a:lnTo>
                    <a:lnTo>
                      <a:pt x="14" y="7"/>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2" name="Freeform 6658"/>
              <p:cNvSpPr>
                <a:spLocks/>
              </p:cNvSpPr>
              <p:nvPr/>
            </p:nvSpPr>
            <p:spPr bwMode="auto">
              <a:xfrm>
                <a:off x="10545" y="8323"/>
                <a:ext cx="17" cy="113"/>
              </a:xfrm>
              <a:custGeom>
                <a:avLst/>
                <a:gdLst/>
                <a:ahLst/>
                <a:cxnLst>
                  <a:cxn ang="0">
                    <a:pos x="7" y="0"/>
                  </a:cxn>
                  <a:cxn ang="0">
                    <a:pos x="2" y="0"/>
                  </a:cxn>
                  <a:cxn ang="0">
                    <a:pos x="7" y="16"/>
                  </a:cxn>
                  <a:cxn ang="0">
                    <a:pos x="7" y="57"/>
                  </a:cxn>
                  <a:cxn ang="0">
                    <a:pos x="4" y="69"/>
                  </a:cxn>
                  <a:cxn ang="0">
                    <a:pos x="2" y="83"/>
                  </a:cxn>
                  <a:cxn ang="0">
                    <a:pos x="2" y="98"/>
                  </a:cxn>
                  <a:cxn ang="0">
                    <a:pos x="0" y="112"/>
                  </a:cxn>
                  <a:cxn ang="0">
                    <a:pos x="9" y="112"/>
                  </a:cxn>
                  <a:cxn ang="0">
                    <a:pos x="9" y="110"/>
                  </a:cxn>
                  <a:cxn ang="0">
                    <a:pos x="14" y="110"/>
                  </a:cxn>
                  <a:cxn ang="0">
                    <a:pos x="16" y="88"/>
                  </a:cxn>
                  <a:cxn ang="0">
                    <a:pos x="16" y="7"/>
                  </a:cxn>
                  <a:cxn ang="0">
                    <a:pos x="12" y="4"/>
                  </a:cxn>
                  <a:cxn ang="0">
                    <a:pos x="7" y="0"/>
                  </a:cxn>
                </a:cxnLst>
                <a:rect l="0" t="0" r="r" b="b"/>
                <a:pathLst>
                  <a:path w="17" h="113">
                    <a:moveTo>
                      <a:pt x="7" y="0"/>
                    </a:moveTo>
                    <a:lnTo>
                      <a:pt x="2" y="0"/>
                    </a:lnTo>
                    <a:lnTo>
                      <a:pt x="7" y="16"/>
                    </a:lnTo>
                    <a:lnTo>
                      <a:pt x="7" y="57"/>
                    </a:lnTo>
                    <a:lnTo>
                      <a:pt x="4" y="69"/>
                    </a:lnTo>
                    <a:lnTo>
                      <a:pt x="2" y="83"/>
                    </a:lnTo>
                    <a:lnTo>
                      <a:pt x="2" y="98"/>
                    </a:lnTo>
                    <a:lnTo>
                      <a:pt x="0" y="112"/>
                    </a:lnTo>
                    <a:lnTo>
                      <a:pt x="9" y="112"/>
                    </a:lnTo>
                    <a:lnTo>
                      <a:pt x="9" y="110"/>
                    </a:lnTo>
                    <a:lnTo>
                      <a:pt x="14" y="110"/>
                    </a:lnTo>
                    <a:lnTo>
                      <a:pt x="16" y="88"/>
                    </a:lnTo>
                    <a:lnTo>
                      <a:pt x="16" y="7"/>
                    </a:lnTo>
                    <a:lnTo>
                      <a:pt x="12" y="4"/>
                    </a:lnTo>
                    <a:lnTo>
                      <a:pt x="7"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683" name="Group 6659"/>
              <p:cNvGrpSpPr>
                <a:grpSpLocks/>
              </p:cNvGrpSpPr>
              <p:nvPr/>
            </p:nvGrpSpPr>
            <p:grpSpPr bwMode="auto">
              <a:xfrm>
                <a:off x="10543" y="8320"/>
                <a:ext cx="17" cy="116"/>
                <a:chOff x="10543" y="8320"/>
                <a:chExt cx="17" cy="116"/>
              </a:xfrm>
            </p:grpSpPr>
            <p:sp>
              <p:nvSpPr>
                <p:cNvPr id="7684" name="Freeform 6660"/>
                <p:cNvSpPr>
                  <a:spLocks/>
                </p:cNvSpPr>
                <p:nvPr/>
              </p:nvSpPr>
              <p:spPr bwMode="auto">
                <a:xfrm>
                  <a:off x="10543" y="8320"/>
                  <a:ext cx="17" cy="116"/>
                </a:xfrm>
                <a:custGeom>
                  <a:avLst/>
                  <a:gdLst/>
                  <a:ahLst/>
                  <a:cxnLst>
                    <a:cxn ang="0">
                      <a:pos x="7" y="115"/>
                    </a:cxn>
                    <a:cxn ang="0">
                      <a:pos x="9" y="112"/>
                    </a:cxn>
                    <a:cxn ang="0">
                      <a:pos x="14" y="112"/>
                    </a:cxn>
                    <a:cxn ang="0">
                      <a:pos x="16" y="91"/>
                    </a:cxn>
                    <a:cxn ang="0">
                      <a:pos x="16" y="7"/>
                    </a:cxn>
                    <a:cxn ang="0">
                      <a:pos x="14" y="7"/>
                    </a:cxn>
                    <a:cxn ang="0">
                      <a:pos x="9" y="2"/>
                    </a:cxn>
                    <a:cxn ang="0">
                      <a:pos x="5" y="2"/>
                    </a:cxn>
                    <a:cxn ang="0">
                      <a:pos x="7" y="19"/>
                    </a:cxn>
                    <a:cxn ang="0">
                      <a:pos x="7" y="60"/>
                    </a:cxn>
                    <a:cxn ang="0">
                      <a:pos x="4" y="71"/>
                    </a:cxn>
                    <a:cxn ang="0">
                      <a:pos x="2" y="86"/>
                    </a:cxn>
                    <a:cxn ang="0">
                      <a:pos x="2" y="100"/>
                    </a:cxn>
                    <a:cxn ang="0">
                      <a:pos x="0" y="115"/>
                    </a:cxn>
                    <a:cxn ang="0">
                      <a:pos x="7" y="115"/>
                    </a:cxn>
                  </a:cxnLst>
                  <a:rect l="0" t="0" r="r" b="b"/>
                  <a:pathLst>
                    <a:path w="17" h="116">
                      <a:moveTo>
                        <a:pt x="7" y="115"/>
                      </a:moveTo>
                      <a:lnTo>
                        <a:pt x="9" y="112"/>
                      </a:lnTo>
                      <a:lnTo>
                        <a:pt x="14" y="112"/>
                      </a:lnTo>
                      <a:lnTo>
                        <a:pt x="16" y="91"/>
                      </a:lnTo>
                      <a:lnTo>
                        <a:pt x="16" y="7"/>
                      </a:lnTo>
                      <a:lnTo>
                        <a:pt x="14" y="7"/>
                      </a:lnTo>
                      <a:lnTo>
                        <a:pt x="9" y="2"/>
                      </a:lnTo>
                      <a:lnTo>
                        <a:pt x="5" y="2"/>
                      </a:lnTo>
                      <a:lnTo>
                        <a:pt x="7" y="19"/>
                      </a:lnTo>
                      <a:lnTo>
                        <a:pt x="7" y="60"/>
                      </a:lnTo>
                      <a:lnTo>
                        <a:pt x="4" y="71"/>
                      </a:lnTo>
                      <a:lnTo>
                        <a:pt x="2" y="86"/>
                      </a:lnTo>
                      <a:lnTo>
                        <a:pt x="2" y="100"/>
                      </a:lnTo>
                      <a:lnTo>
                        <a:pt x="0" y="115"/>
                      </a:lnTo>
                      <a:lnTo>
                        <a:pt x="7"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5" name="Freeform 6661"/>
                <p:cNvSpPr>
                  <a:spLocks/>
                </p:cNvSpPr>
                <p:nvPr/>
              </p:nvSpPr>
              <p:spPr bwMode="auto">
                <a:xfrm>
                  <a:off x="10543" y="8320"/>
                  <a:ext cx="17" cy="116"/>
                </a:xfrm>
                <a:custGeom>
                  <a:avLst/>
                  <a:gdLst/>
                  <a:ahLst/>
                  <a:cxnLst>
                    <a:cxn ang="0">
                      <a:pos x="5" y="2"/>
                    </a:cxn>
                    <a:cxn ang="0">
                      <a:pos x="4" y="0"/>
                    </a:cxn>
                    <a:cxn ang="0">
                      <a:pos x="4" y="2"/>
                    </a:cxn>
                    <a:cxn ang="0">
                      <a:pos x="5" y="2"/>
                    </a:cxn>
                  </a:cxnLst>
                  <a:rect l="0" t="0" r="r" b="b"/>
                  <a:pathLst>
                    <a:path w="17" h="116">
                      <a:moveTo>
                        <a:pt x="5" y="2"/>
                      </a:moveTo>
                      <a:lnTo>
                        <a:pt x="4" y="0"/>
                      </a:lnTo>
                      <a:lnTo>
                        <a:pt x="4" y="2"/>
                      </a:lnTo>
                      <a:lnTo>
                        <a:pt x="5" y="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686" name="Freeform 6662"/>
              <p:cNvSpPr>
                <a:spLocks/>
              </p:cNvSpPr>
              <p:nvPr/>
            </p:nvSpPr>
            <p:spPr bwMode="auto">
              <a:xfrm>
                <a:off x="10540" y="8320"/>
                <a:ext cx="17" cy="116"/>
              </a:xfrm>
              <a:custGeom>
                <a:avLst/>
                <a:gdLst/>
                <a:ahLst/>
                <a:cxnLst>
                  <a:cxn ang="0">
                    <a:pos x="7" y="115"/>
                  </a:cxn>
                  <a:cxn ang="0">
                    <a:pos x="9" y="112"/>
                  </a:cxn>
                  <a:cxn ang="0">
                    <a:pos x="14" y="112"/>
                  </a:cxn>
                  <a:cxn ang="0">
                    <a:pos x="16" y="88"/>
                  </a:cxn>
                  <a:cxn ang="0">
                    <a:pos x="16" y="7"/>
                  </a:cxn>
                  <a:cxn ang="0">
                    <a:pos x="14" y="4"/>
                  </a:cxn>
                  <a:cxn ang="0">
                    <a:pos x="9" y="2"/>
                  </a:cxn>
                  <a:cxn ang="0">
                    <a:pos x="4" y="0"/>
                  </a:cxn>
                  <a:cxn ang="0">
                    <a:pos x="7" y="16"/>
                  </a:cxn>
                  <a:cxn ang="0">
                    <a:pos x="7" y="60"/>
                  </a:cxn>
                  <a:cxn ang="0">
                    <a:pos x="4" y="71"/>
                  </a:cxn>
                  <a:cxn ang="0">
                    <a:pos x="2" y="86"/>
                  </a:cxn>
                  <a:cxn ang="0">
                    <a:pos x="2" y="100"/>
                  </a:cxn>
                  <a:cxn ang="0">
                    <a:pos x="0" y="115"/>
                  </a:cxn>
                  <a:cxn ang="0">
                    <a:pos x="7" y="115"/>
                  </a:cxn>
                </a:cxnLst>
                <a:rect l="0" t="0" r="r" b="b"/>
                <a:pathLst>
                  <a:path w="17" h="116">
                    <a:moveTo>
                      <a:pt x="7" y="115"/>
                    </a:moveTo>
                    <a:lnTo>
                      <a:pt x="9" y="112"/>
                    </a:lnTo>
                    <a:lnTo>
                      <a:pt x="14" y="112"/>
                    </a:lnTo>
                    <a:lnTo>
                      <a:pt x="16" y="88"/>
                    </a:lnTo>
                    <a:lnTo>
                      <a:pt x="16" y="7"/>
                    </a:lnTo>
                    <a:lnTo>
                      <a:pt x="14" y="4"/>
                    </a:lnTo>
                    <a:lnTo>
                      <a:pt x="9" y="2"/>
                    </a:lnTo>
                    <a:lnTo>
                      <a:pt x="4" y="0"/>
                    </a:lnTo>
                    <a:lnTo>
                      <a:pt x="7" y="16"/>
                    </a:lnTo>
                    <a:lnTo>
                      <a:pt x="7" y="60"/>
                    </a:lnTo>
                    <a:lnTo>
                      <a:pt x="4" y="71"/>
                    </a:lnTo>
                    <a:lnTo>
                      <a:pt x="2" y="86"/>
                    </a:lnTo>
                    <a:lnTo>
                      <a:pt x="2" y="100"/>
                    </a:lnTo>
                    <a:lnTo>
                      <a:pt x="0" y="115"/>
                    </a:lnTo>
                    <a:lnTo>
                      <a:pt x="7" y="115"/>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7" name="Freeform 6663"/>
              <p:cNvSpPr>
                <a:spLocks/>
              </p:cNvSpPr>
              <p:nvPr/>
            </p:nvSpPr>
            <p:spPr bwMode="auto">
              <a:xfrm>
                <a:off x="10538" y="8318"/>
                <a:ext cx="17" cy="118"/>
              </a:xfrm>
              <a:custGeom>
                <a:avLst/>
                <a:gdLst/>
                <a:ahLst/>
                <a:cxnLst>
                  <a:cxn ang="0">
                    <a:pos x="7" y="117"/>
                  </a:cxn>
                  <a:cxn ang="0">
                    <a:pos x="9" y="115"/>
                  </a:cxn>
                  <a:cxn ang="0">
                    <a:pos x="14" y="115"/>
                  </a:cxn>
                  <a:cxn ang="0">
                    <a:pos x="16" y="91"/>
                  </a:cxn>
                  <a:cxn ang="0">
                    <a:pos x="16" y="7"/>
                  </a:cxn>
                  <a:cxn ang="0">
                    <a:pos x="14" y="7"/>
                  </a:cxn>
                  <a:cxn ang="0">
                    <a:pos x="9" y="2"/>
                  </a:cxn>
                  <a:cxn ang="0">
                    <a:pos x="4" y="0"/>
                  </a:cxn>
                  <a:cxn ang="0">
                    <a:pos x="7" y="19"/>
                  </a:cxn>
                  <a:cxn ang="0">
                    <a:pos x="7" y="62"/>
                  </a:cxn>
                  <a:cxn ang="0">
                    <a:pos x="4" y="74"/>
                  </a:cxn>
                  <a:cxn ang="0">
                    <a:pos x="2" y="88"/>
                  </a:cxn>
                  <a:cxn ang="0">
                    <a:pos x="2" y="103"/>
                  </a:cxn>
                  <a:cxn ang="0">
                    <a:pos x="0" y="117"/>
                  </a:cxn>
                  <a:cxn ang="0">
                    <a:pos x="7" y="117"/>
                  </a:cxn>
                </a:cxnLst>
                <a:rect l="0" t="0" r="r" b="b"/>
                <a:pathLst>
                  <a:path w="17" h="118">
                    <a:moveTo>
                      <a:pt x="7" y="117"/>
                    </a:moveTo>
                    <a:lnTo>
                      <a:pt x="9" y="115"/>
                    </a:lnTo>
                    <a:lnTo>
                      <a:pt x="14" y="115"/>
                    </a:lnTo>
                    <a:lnTo>
                      <a:pt x="16" y="91"/>
                    </a:lnTo>
                    <a:lnTo>
                      <a:pt x="16" y="7"/>
                    </a:lnTo>
                    <a:lnTo>
                      <a:pt x="14" y="7"/>
                    </a:lnTo>
                    <a:lnTo>
                      <a:pt x="9" y="2"/>
                    </a:lnTo>
                    <a:lnTo>
                      <a:pt x="4" y="0"/>
                    </a:lnTo>
                    <a:lnTo>
                      <a:pt x="7" y="19"/>
                    </a:lnTo>
                    <a:lnTo>
                      <a:pt x="7" y="62"/>
                    </a:lnTo>
                    <a:lnTo>
                      <a:pt x="4" y="74"/>
                    </a:lnTo>
                    <a:lnTo>
                      <a:pt x="2" y="88"/>
                    </a:lnTo>
                    <a:lnTo>
                      <a:pt x="2" y="103"/>
                    </a:lnTo>
                    <a:lnTo>
                      <a:pt x="0" y="117"/>
                    </a:lnTo>
                    <a:lnTo>
                      <a:pt x="7" y="117"/>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8" name="Freeform 6664"/>
              <p:cNvSpPr>
                <a:spLocks/>
              </p:cNvSpPr>
              <p:nvPr/>
            </p:nvSpPr>
            <p:spPr bwMode="auto">
              <a:xfrm>
                <a:off x="10536" y="8318"/>
                <a:ext cx="16" cy="118"/>
              </a:xfrm>
              <a:custGeom>
                <a:avLst/>
                <a:gdLst/>
                <a:ahLst/>
                <a:cxnLst>
                  <a:cxn ang="0">
                    <a:pos x="2" y="103"/>
                  </a:cxn>
                  <a:cxn ang="0">
                    <a:pos x="0" y="117"/>
                  </a:cxn>
                  <a:cxn ang="0">
                    <a:pos x="4" y="117"/>
                  </a:cxn>
                  <a:cxn ang="0">
                    <a:pos x="7" y="115"/>
                  </a:cxn>
                  <a:cxn ang="0">
                    <a:pos x="14" y="115"/>
                  </a:cxn>
                  <a:cxn ang="0">
                    <a:pos x="16" y="91"/>
                  </a:cxn>
                  <a:cxn ang="0">
                    <a:pos x="16" y="7"/>
                  </a:cxn>
                  <a:cxn ang="0">
                    <a:pos x="14" y="4"/>
                  </a:cxn>
                  <a:cxn ang="0">
                    <a:pos x="9" y="2"/>
                  </a:cxn>
                  <a:cxn ang="0">
                    <a:pos x="4" y="0"/>
                  </a:cxn>
                  <a:cxn ang="0">
                    <a:pos x="7" y="16"/>
                  </a:cxn>
                  <a:cxn ang="0">
                    <a:pos x="7" y="60"/>
                  </a:cxn>
                  <a:cxn ang="0">
                    <a:pos x="2" y="88"/>
                  </a:cxn>
                  <a:cxn ang="0">
                    <a:pos x="2" y="103"/>
                  </a:cxn>
                </a:cxnLst>
                <a:rect l="0" t="0" r="r" b="b"/>
                <a:pathLst>
                  <a:path w="16" h="118">
                    <a:moveTo>
                      <a:pt x="2" y="103"/>
                    </a:moveTo>
                    <a:lnTo>
                      <a:pt x="0" y="117"/>
                    </a:lnTo>
                    <a:lnTo>
                      <a:pt x="4" y="117"/>
                    </a:lnTo>
                    <a:lnTo>
                      <a:pt x="7" y="115"/>
                    </a:lnTo>
                    <a:lnTo>
                      <a:pt x="14" y="115"/>
                    </a:lnTo>
                    <a:lnTo>
                      <a:pt x="16" y="91"/>
                    </a:lnTo>
                    <a:lnTo>
                      <a:pt x="16" y="7"/>
                    </a:lnTo>
                    <a:lnTo>
                      <a:pt x="14" y="4"/>
                    </a:lnTo>
                    <a:lnTo>
                      <a:pt x="9" y="2"/>
                    </a:lnTo>
                    <a:lnTo>
                      <a:pt x="4" y="0"/>
                    </a:lnTo>
                    <a:lnTo>
                      <a:pt x="7" y="16"/>
                    </a:lnTo>
                    <a:lnTo>
                      <a:pt x="7" y="60"/>
                    </a:lnTo>
                    <a:lnTo>
                      <a:pt x="2" y="88"/>
                    </a:lnTo>
                    <a:lnTo>
                      <a:pt x="2" y="103"/>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9" name="Freeform 6665"/>
              <p:cNvSpPr>
                <a:spLocks/>
              </p:cNvSpPr>
              <p:nvPr/>
            </p:nvSpPr>
            <p:spPr bwMode="auto">
              <a:xfrm>
                <a:off x="10533" y="8316"/>
                <a:ext cx="19" cy="120"/>
              </a:xfrm>
              <a:custGeom>
                <a:avLst/>
                <a:gdLst/>
                <a:ahLst/>
                <a:cxnLst>
                  <a:cxn ang="0">
                    <a:pos x="2" y="88"/>
                  </a:cxn>
                  <a:cxn ang="0">
                    <a:pos x="2" y="105"/>
                  </a:cxn>
                  <a:cxn ang="0">
                    <a:pos x="0" y="120"/>
                  </a:cxn>
                  <a:cxn ang="0">
                    <a:pos x="4" y="120"/>
                  </a:cxn>
                  <a:cxn ang="0">
                    <a:pos x="7" y="117"/>
                  </a:cxn>
                  <a:cxn ang="0">
                    <a:pos x="14" y="117"/>
                  </a:cxn>
                  <a:cxn ang="0">
                    <a:pos x="16" y="93"/>
                  </a:cxn>
                  <a:cxn ang="0">
                    <a:pos x="16" y="36"/>
                  </a:cxn>
                  <a:cxn ang="0">
                    <a:pos x="19" y="9"/>
                  </a:cxn>
                  <a:cxn ang="0">
                    <a:pos x="14" y="4"/>
                  </a:cxn>
                  <a:cxn ang="0">
                    <a:pos x="9" y="2"/>
                  </a:cxn>
                  <a:cxn ang="0">
                    <a:pos x="4" y="0"/>
                  </a:cxn>
                  <a:cxn ang="0">
                    <a:pos x="7" y="19"/>
                  </a:cxn>
                  <a:cxn ang="0">
                    <a:pos x="7" y="62"/>
                  </a:cxn>
                  <a:cxn ang="0">
                    <a:pos x="4" y="76"/>
                  </a:cxn>
                  <a:cxn ang="0">
                    <a:pos x="2" y="88"/>
                  </a:cxn>
                </a:cxnLst>
                <a:rect l="0" t="0" r="r" b="b"/>
                <a:pathLst>
                  <a:path w="19" h="120">
                    <a:moveTo>
                      <a:pt x="2" y="88"/>
                    </a:moveTo>
                    <a:lnTo>
                      <a:pt x="2" y="105"/>
                    </a:lnTo>
                    <a:lnTo>
                      <a:pt x="0" y="120"/>
                    </a:lnTo>
                    <a:lnTo>
                      <a:pt x="4" y="120"/>
                    </a:lnTo>
                    <a:lnTo>
                      <a:pt x="7" y="117"/>
                    </a:lnTo>
                    <a:lnTo>
                      <a:pt x="14" y="117"/>
                    </a:lnTo>
                    <a:lnTo>
                      <a:pt x="16" y="93"/>
                    </a:lnTo>
                    <a:lnTo>
                      <a:pt x="16" y="36"/>
                    </a:lnTo>
                    <a:lnTo>
                      <a:pt x="19" y="9"/>
                    </a:lnTo>
                    <a:lnTo>
                      <a:pt x="14" y="4"/>
                    </a:lnTo>
                    <a:lnTo>
                      <a:pt x="9" y="2"/>
                    </a:lnTo>
                    <a:lnTo>
                      <a:pt x="4" y="0"/>
                    </a:lnTo>
                    <a:lnTo>
                      <a:pt x="7" y="19"/>
                    </a:lnTo>
                    <a:lnTo>
                      <a:pt x="7" y="62"/>
                    </a:lnTo>
                    <a:lnTo>
                      <a:pt x="4" y="76"/>
                    </a:lnTo>
                    <a:lnTo>
                      <a:pt x="2" y="88"/>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0" name="Freeform 6666"/>
              <p:cNvSpPr>
                <a:spLocks/>
              </p:cNvSpPr>
              <p:nvPr/>
            </p:nvSpPr>
            <p:spPr bwMode="auto">
              <a:xfrm>
                <a:off x="10531" y="8316"/>
                <a:ext cx="19" cy="120"/>
              </a:xfrm>
              <a:custGeom>
                <a:avLst/>
                <a:gdLst/>
                <a:ahLst/>
                <a:cxnLst>
                  <a:cxn ang="0">
                    <a:pos x="4" y="120"/>
                  </a:cxn>
                  <a:cxn ang="0">
                    <a:pos x="7" y="117"/>
                  </a:cxn>
                  <a:cxn ang="0">
                    <a:pos x="12" y="117"/>
                  </a:cxn>
                  <a:cxn ang="0">
                    <a:pos x="14" y="115"/>
                  </a:cxn>
                  <a:cxn ang="0">
                    <a:pos x="16" y="93"/>
                  </a:cxn>
                  <a:cxn ang="0">
                    <a:pos x="16" y="33"/>
                  </a:cxn>
                  <a:cxn ang="0">
                    <a:pos x="19" y="7"/>
                  </a:cxn>
                  <a:cxn ang="0">
                    <a:pos x="14" y="4"/>
                  </a:cxn>
                  <a:cxn ang="0">
                    <a:pos x="9" y="2"/>
                  </a:cxn>
                  <a:cxn ang="0">
                    <a:pos x="4" y="0"/>
                  </a:cxn>
                  <a:cxn ang="0">
                    <a:pos x="9" y="33"/>
                  </a:cxn>
                  <a:cxn ang="0">
                    <a:pos x="7" y="47"/>
                  </a:cxn>
                  <a:cxn ang="0">
                    <a:pos x="7" y="62"/>
                  </a:cxn>
                  <a:cxn ang="0">
                    <a:pos x="4" y="76"/>
                  </a:cxn>
                  <a:cxn ang="0">
                    <a:pos x="2" y="88"/>
                  </a:cxn>
                  <a:cxn ang="0">
                    <a:pos x="0" y="105"/>
                  </a:cxn>
                  <a:cxn ang="0">
                    <a:pos x="0" y="120"/>
                  </a:cxn>
                  <a:cxn ang="0">
                    <a:pos x="4" y="120"/>
                  </a:cxn>
                </a:cxnLst>
                <a:rect l="0" t="0" r="r" b="b"/>
                <a:pathLst>
                  <a:path w="19" h="120">
                    <a:moveTo>
                      <a:pt x="4" y="120"/>
                    </a:moveTo>
                    <a:lnTo>
                      <a:pt x="7" y="117"/>
                    </a:lnTo>
                    <a:lnTo>
                      <a:pt x="12" y="117"/>
                    </a:lnTo>
                    <a:lnTo>
                      <a:pt x="14" y="115"/>
                    </a:lnTo>
                    <a:lnTo>
                      <a:pt x="16" y="93"/>
                    </a:lnTo>
                    <a:lnTo>
                      <a:pt x="16" y="33"/>
                    </a:lnTo>
                    <a:lnTo>
                      <a:pt x="19" y="7"/>
                    </a:lnTo>
                    <a:lnTo>
                      <a:pt x="14" y="4"/>
                    </a:lnTo>
                    <a:lnTo>
                      <a:pt x="9" y="2"/>
                    </a:lnTo>
                    <a:lnTo>
                      <a:pt x="4" y="0"/>
                    </a:lnTo>
                    <a:lnTo>
                      <a:pt x="9" y="33"/>
                    </a:lnTo>
                    <a:lnTo>
                      <a:pt x="7" y="47"/>
                    </a:lnTo>
                    <a:lnTo>
                      <a:pt x="7" y="62"/>
                    </a:lnTo>
                    <a:lnTo>
                      <a:pt x="4" y="76"/>
                    </a:lnTo>
                    <a:lnTo>
                      <a:pt x="2" y="88"/>
                    </a:lnTo>
                    <a:lnTo>
                      <a:pt x="0" y="105"/>
                    </a:lnTo>
                    <a:lnTo>
                      <a:pt x="0" y="120"/>
                    </a:lnTo>
                    <a:lnTo>
                      <a:pt x="4" y="12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1" name="Freeform 6667"/>
              <p:cNvSpPr>
                <a:spLocks/>
              </p:cNvSpPr>
              <p:nvPr/>
            </p:nvSpPr>
            <p:spPr bwMode="auto">
              <a:xfrm>
                <a:off x="10528" y="8313"/>
                <a:ext cx="20" cy="123"/>
              </a:xfrm>
              <a:custGeom>
                <a:avLst/>
                <a:gdLst/>
                <a:ahLst/>
                <a:cxnLst>
                  <a:cxn ang="0">
                    <a:pos x="14" y="117"/>
                  </a:cxn>
                  <a:cxn ang="0">
                    <a:pos x="16" y="96"/>
                  </a:cxn>
                  <a:cxn ang="0">
                    <a:pos x="16" y="36"/>
                  </a:cxn>
                  <a:cxn ang="0">
                    <a:pos x="19" y="9"/>
                  </a:cxn>
                  <a:cxn ang="0">
                    <a:pos x="4" y="0"/>
                  </a:cxn>
                  <a:cxn ang="0">
                    <a:pos x="7" y="19"/>
                  </a:cxn>
                  <a:cxn ang="0">
                    <a:pos x="9" y="33"/>
                  </a:cxn>
                  <a:cxn ang="0">
                    <a:pos x="7" y="50"/>
                  </a:cxn>
                  <a:cxn ang="0">
                    <a:pos x="7" y="64"/>
                  </a:cxn>
                  <a:cxn ang="0">
                    <a:pos x="4" y="76"/>
                  </a:cxn>
                  <a:cxn ang="0">
                    <a:pos x="2" y="91"/>
                  </a:cxn>
                  <a:cxn ang="0">
                    <a:pos x="0" y="107"/>
                  </a:cxn>
                  <a:cxn ang="0">
                    <a:pos x="0" y="122"/>
                  </a:cxn>
                  <a:cxn ang="0">
                    <a:pos x="14" y="117"/>
                  </a:cxn>
                </a:cxnLst>
                <a:rect l="0" t="0" r="r" b="b"/>
                <a:pathLst>
                  <a:path w="20" h="123">
                    <a:moveTo>
                      <a:pt x="14" y="117"/>
                    </a:moveTo>
                    <a:lnTo>
                      <a:pt x="16" y="96"/>
                    </a:lnTo>
                    <a:lnTo>
                      <a:pt x="16" y="36"/>
                    </a:lnTo>
                    <a:lnTo>
                      <a:pt x="19" y="9"/>
                    </a:lnTo>
                    <a:lnTo>
                      <a:pt x="4" y="0"/>
                    </a:lnTo>
                    <a:lnTo>
                      <a:pt x="7" y="19"/>
                    </a:lnTo>
                    <a:lnTo>
                      <a:pt x="9" y="33"/>
                    </a:lnTo>
                    <a:lnTo>
                      <a:pt x="7" y="50"/>
                    </a:lnTo>
                    <a:lnTo>
                      <a:pt x="7" y="64"/>
                    </a:lnTo>
                    <a:lnTo>
                      <a:pt x="4" y="76"/>
                    </a:lnTo>
                    <a:lnTo>
                      <a:pt x="2" y="91"/>
                    </a:lnTo>
                    <a:lnTo>
                      <a:pt x="0" y="107"/>
                    </a:lnTo>
                    <a:lnTo>
                      <a:pt x="0" y="122"/>
                    </a:lnTo>
                    <a:lnTo>
                      <a:pt x="14" y="11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2" name="Freeform 6668"/>
              <p:cNvSpPr>
                <a:spLocks/>
              </p:cNvSpPr>
              <p:nvPr/>
            </p:nvSpPr>
            <p:spPr bwMode="auto">
              <a:xfrm>
                <a:off x="10334" y="8440"/>
                <a:ext cx="158" cy="12"/>
              </a:xfrm>
              <a:custGeom>
                <a:avLst/>
                <a:gdLst/>
                <a:ahLst/>
                <a:cxnLst>
                  <a:cxn ang="0">
                    <a:pos x="7" y="0"/>
                  </a:cxn>
                  <a:cxn ang="0">
                    <a:pos x="0" y="0"/>
                  </a:cxn>
                  <a:cxn ang="0">
                    <a:pos x="2" y="2"/>
                  </a:cxn>
                  <a:cxn ang="0">
                    <a:pos x="7" y="2"/>
                  </a:cxn>
                  <a:cxn ang="0">
                    <a:pos x="9" y="4"/>
                  </a:cxn>
                  <a:cxn ang="0">
                    <a:pos x="14" y="4"/>
                  </a:cxn>
                  <a:cxn ang="0">
                    <a:pos x="16" y="7"/>
                  </a:cxn>
                  <a:cxn ang="0">
                    <a:pos x="28" y="7"/>
                  </a:cxn>
                  <a:cxn ang="0">
                    <a:pos x="33" y="9"/>
                  </a:cxn>
                  <a:cxn ang="0">
                    <a:pos x="47" y="9"/>
                  </a:cxn>
                  <a:cxn ang="0">
                    <a:pos x="52" y="11"/>
                  </a:cxn>
                  <a:cxn ang="0">
                    <a:pos x="110" y="11"/>
                  </a:cxn>
                  <a:cxn ang="0">
                    <a:pos x="117" y="9"/>
                  </a:cxn>
                  <a:cxn ang="0">
                    <a:pos x="124" y="9"/>
                  </a:cxn>
                  <a:cxn ang="0">
                    <a:pos x="139" y="7"/>
                  </a:cxn>
                  <a:cxn ang="0">
                    <a:pos x="158" y="4"/>
                  </a:cxn>
                  <a:cxn ang="0">
                    <a:pos x="141" y="2"/>
                  </a:cxn>
                  <a:cxn ang="0">
                    <a:pos x="122" y="2"/>
                  </a:cxn>
                  <a:cxn ang="0">
                    <a:pos x="112" y="4"/>
                  </a:cxn>
                  <a:cxn ang="0">
                    <a:pos x="93" y="4"/>
                  </a:cxn>
                  <a:cxn ang="0">
                    <a:pos x="83" y="7"/>
                  </a:cxn>
                  <a:cxn ang="0">
                    <a:pos x="40" y="7"/>
                  </a:cxn>
                  <a:cxn ang="0">
                    <a:pos x="33" y="4"/>
                  </a:cxn>
                  <a:cxn ang="0">
                    <a:pos x="21" y="4"/>
                  </a:cxn>
                  <a:cxn ang="0">
                    <a:pos x="7" y="0"/>
                  </a:cxn>
                </a:cxnLst>
                <a:rect l="0" t="0" r="r" b="b"/>
                <a:pathLst>
                  <a:path w="158" h="12">
                    <a:moveTo>
                      <a:pt x="7" y="0"/>
                    </a:moveTo>
                    <a:lnTo>
                      <a:pt x="0" y="0"/>
                    </a:lnTo>
                    <a:lnTo>
                      <a:pt x="2" y="2"/>
                    </a:lnTo>
                    <a:lnTo>
                      <a:pt x="7" y="2"/>
                    </a:lnTo>
                    <a:lnTo>
                      <a:pt x="9" y="4"/>
                    </a:lnTo>
                    <a:lnTo>
                      <a:pt x="14" y="4"/>
                    </a:lnTo>
                    <a:lnTo>
                      <a:pt x="16" y="7"/>
                    </a:lnTo>
                    <a:lnTo>
                      <a:pt x="28" y="7"/>
                    </a:lnTo>
                    <a:lnTo>
                      <a:pt x="33" y="9"/>
                    </a:lnTo>
                    <a:lnTo>
                      <a:pt x="47" y="9"/>
                    </a:lnTo>
                    <a:lnTo>
                      <a:pt x="52" y="11"/>
                    </a:lnTo>
                    <a:lnTo>
                      <a:pt x="110" y="11"/>
                    </a:lnTo>
                    <a:lnTo>
                      <a:pt x="117" y="9"/>
                    </a:lnTo>
                    <a:lnTo>
                      <a:pt x="124" y="9"/>
                    </a:lnTo>
                    <a:lnTo>
                      <a:pt x="139" y="7"/>
                    </a:lnTo>
                    <a:lnTo>
                      <a:pt x="158" y="4"/>
                    </a:lnTo>
                    <a:lnTo>
                      <a:pt x="141" y="2"/>
                    </a:lnTo>
                    <a:lnTo>
                      <a:pt x="122" y="2"/>
                    </a:lnTo>
                    <a:lnTo>
                      <a:pt x="112" y="4"/>
                    </a:lnTo>
                    <a:lnTo>
                      <a:pt x="93" y="4"/>
                    </a:lnTo>
                    <a:lnTo>
                      <a:pt x="83" y="7"/>
                    </a:lnTo>
                    <a:lnTo>
                      <a:pt x="40" y="7"/>
                    </a:lnTo>
                    <a:lnTo>
                      <a:pt x="33" y="4"/>
                    </a:lnTo>
                    <a:lnTo>
                      <a:pt x="21" y="4"/>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3" name="Freeform 6669"/>
              <p:cNvSpPr>
                <a:spLocks/>
              </p:cNvSpPr>
              <p:nvPr/>
            </p:nvSpPr>
            <p:spPr bwMode="auto">
              <a:xfrm>
                <a:off x="10380" y="8452"/>
                <a:ext cx="60" cy="17"/>
              </a:xfrm>
              <a:custGeom>
                <a:avLst/>
                <a:gdLst/>
                <a:ahLst/>
                <a:cxnLst>
                  <a:cxn ang="0">
                    <a:pos x="7" y="2"/>
                  </a:cxn>
                  <a:cxn ang="0">
                    <a:pos x="0" y="0"/>
                  </a:cxn>
                  <a:cxn ang="0">
                    <a:pos x="4" y="4"/>
                  </a:cxn>
                  <a:cxn ang="0">
                    <a:pos x="14" y="12"/>
                  </a:cxn>
                  <a:cxn ang="0">
                    <a:pos x="24" y="12"/>
                  </a:cxn>
                  <a:cxn ang="0">
                    <a:pos x="35" y="14"/>
                  </a:cxn>
                  <a:cxn ang="0">
                    <a:pos x="50" y="16"/>
                  </a:cxn>
                  <a:cxn ang="0">
                    <a:pos x="60" y="16"/>
                  </a:cxn>
                  <a:cxn ang="0">
                    <a:pos x="55" y="12"/>
                  </a:cxn>
                  <a:cxn ang="0">
                    <a:pos x="47" y="9"/>
                  </a:cxn>
                  <a:cxn ang="0">
                    <a:pos x="43" y="0"/>
                  </a:cxn>
                  <a:cxn ang="0">
                    <a:pos x="33" y="2"/>
                  </a:cxn>
                  <a:cxn ang="0">
                    <a:pos x="7" y="2"/>
                  </a:cxn>
                </a:cxnLst>
                <a:rect l="0" t="0" r="r" b="b"/>
                <a:pathLst>
                  <a:path w="60" h="17">
                    <a:moveTo>
                      <a:pt x="7" y="2"/>
                    </a:moveTo>
                    <a:lnTo>
                      <a:pt x="0" y="0"/>
                    </a:lnTo>
                    <a:lnTo>
                      <a:pt x="4" y="4"/>
                    </a:lnTo>
                    <a:lnTo>
                      <a:pt x="14" y="12"/>
                    </a:lnTo>
                    <a:lnTo>
                      <a:pt x="24" y="12"/>
                    </a:lnTo>
                    <a:lnTo>
                      <a:pt x="35" y="14"/>
                    </a:lnTo>
                    <a:lnTo>
                      <a:pt x="50" y="16"/>
                    </a:lnTo>
                    <a:lnTo>
                      <a:pt x="60" y="16"/>
                    </a:lnTo>
                    <a:lnTo>
                      <a:pt x="55" y="12"/>
                    </a:lnTo>
                    <a:lnTo>
                      <a:pt x="47" y="9"/>
                    </a:lnTo>
                    <a:lnTo>
                      <a:pt x="43" y="0"/>
                    </a:lnTo>
                    <a:lnTo>
                      <a:pt x="33" y="2"/>
                    </a:lnTo>
                    <a:lnTo>
                      <a:pt x="7"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4" name="Freeform 6670"/>
              <p:cNvSpPr>
                <a:spLocks/>
              </p:cNvSpPr>
              <p:nvPr/>
            </p:nvSpPr>
            <p:spPr bwMode="auto">
              <a:xfrm>
                <a:off x="10370" y="8467"/>
                <a:ext cx="103" cy="24"/>
              </a:xfrm>
              <a:custGeom>
                <a:avLst/>
                <a:gdLst/>
                <a:ahLst/>
                <a:cxnLst>
                  <a:cxn ang="0">
                    <a:pos x="4" y="16"/>
                  </a:cxn>
                  <a:cxn ang="0">
                    <a:pos x="7" y="16"/>
                  </a:cxn>
                  <a:cxn ang="0">
                    <a:pos x="12" y="19"/>
                  </a:cxn>
                  <a:cxn ang="0">
                    <a:pos x="21" y="19"/>
                  </a:cxn>
                  <a:cxn ang="0">
                    <a:pos x="26" y="21"/>
                  </a:cxn>
                  <a:cxn ang="0">
                    <a:pos x="40" y="21"/>
                  </a:cxn>
                  <a:cxn ang="0">
                    <a:pos x="43" y="23"/>
                  </a:cxn>
                  <a:cxn ang="0">
                    <a:pos x="79" y="23"/>
                  </a:cxn>
                  <a:cxn ang="0">
                    <a:pos x="103" y="21"/>
                  </a:cxn>
                  <a:cxn ang="0">
                    <a:pos x="100" y="19"/>
                  </a:cxn>
                  <a:cxn ang="0">
                    <a:pos x="96" y="16"/>
                  </a:cxn>
                  <a:cxn ang="0">
                    <a:pos x="91" y="16"/>
                  </a:cxn>
                  <a:cxn ang="0">
                    <a:pos x="88" y="14"/>
                  </a:cxn>
                  <a:cxn ang="0">
                    <a:pos x="84" y="11"/>
                  </a:cxn>
                  <a:cxn ang="0">
                    <a:pos x="81" y="9"/>
                  </a:cxn>
                  <a:cxn ang="0">
                    <a:pos x="76" y="7"/>
                  </a:cxn>
                  <a:cxn ang="0">
                    <a:pos x="74" y="4"/>
                  </a:cxn>
                  <a:cxn ang="0">
                    <a:pos x="50" y="4"/>
                  </a:cxn>
                  <a:cxn ang="0">
                    <a:pos x="47" y="2"/>
                  </a:cxn>
                  <a:cxn ang="0">
                    <a:pos x="33" y="2"/>
                  </a:cxn>
                  <a:cxn ang="0">
                    <a:pos x="28" y="0"/>
                  </a:cxn>
                  <a:cxn ang="0">
                    <a:pos x="21" y="0"/>
                  </a:cxn>
                  <a:cxn ang="0">
                    <a:pos x="12" y="2"/>
                  </a:cxn>
                  <a:cxn ang="0">
                    <a:pos x="2" y="7"/>
                  </a:cxn>
                  <a:cxn ang="0">
                    <a:pos x="0" y="11"/>
                  </a:cxn>
                  <a:cxn ang="0">
                    <a:pos x="4" y="16"/>
                  </a:cxn>
                </a:cxnLst>
                <a:rect l="0" t="0" r="r" b="b"/>
                <a:pathLst>
                  <a:path w="103" h="24">
                    <a:moveTo>
                      <a:pt x="4" y="16"/>
                    </a:moveTo>
                    <a:lnTo>
                      <a:pt x="7" y="16"/>
                    </a:lnTo>
                    <a:lnTo>
                      <a:pt x="12" y="19"/>
                    </a:lnTo>
                    <a:lnTo>
                      <a:pt x="21" y="19"/>
                    </a:lnTo>
                    <a:lnTo>
                      <a:pt x="26" y="21"/>
                    </a:lnTo>
                    <a:lnTo>
                      <a:pt x="40" y="21"/>
                    </a:lnTo>
                    <a:lnTo>
                      <a:pt x="43" y="23"/>
                    </a:lnTo>
                    <a:lnTo>
                      <a:pt x="79" y="23"/>
                    </a:lnTo>
                    <a:lnTo>
                      <a:pt x="103" y="21"/>
                    </a:lnTo>
                    <a:lnTo>
                      <a:pt x="100" y="19"/>
                    </a:lnTo>
                    <a:lnTo>
                      <a:pt x="96" y="16"/>
                    </a:lnTo>
                    <a:lnTo>
                      <a:pt x="91" y="16"/>
                    </a:lnTo>
                    <a:lnTo>
                      <a:pt x="88" y="14"/>
                    </a:lnTo>
                    <a:lnTo>
                      <a:pt x="84" y="11"/>
                    </a:lnTo>
                    <a:lnTo>
                      <a:pt x="81" y="9"/>
                    </a:lnTo>
                    <a:lnTo>
                      <a:pt x="76" y="7"/>
                    </a:lnTo>
                    <a:lnTo>
                      <a:pt x="74" y="4"/>
                    </a:lnTo>
                    <a:lnTo>
                      <a:pt x="50" y="4"/>
                    </a:lnTo>
                    <a:lnTo>
                      <a:pt x="47" y="2"/>
                    </a:lnTo>
                    <a:lnTo>
                      <a:pt x="33" y="2"/>
                    </a:lnTo>
                    <a:lnTo>
                      <a:pt x="28" y="0"/>
                    </a:lnTo>
                    <a:lnTo>
                      <a:pt x="21" y="0"/>
                    </a:lnTo>
                    <a:lnTo>
                      <a:pt x="12" y="2"/>
                    </a:lnTo>
                    <a:lnTo>
                      <a:pt x="2" y="7"/>
                    </a:lnTo>
                    <a:lnTo>
                      <a:pt x="0" y="11"/>
                    </a:lnTo>
                    <a:lnTo>
                      <a:pt x="4"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5" name="Freeform 6671"/>
              <p:cNvSpPr>
                <a:spLocks/>
              </p:cNvSpPr>
              <p:nvPr/>
            </p:nvSpPr>
            <p:spPr bwMode="auto">
              <a:xfrm>
                <a:off x="10382" y="8452"/>
                <a:ext cx="36" cy="15"/>
              </a:xfrm>
              <a:custGeom>
                <a:avLst/>
                <a:gdLst/>
                <a:ahLst/>
                <a:cxnLst>
                  <a:cxn ang="0">
                    <a:pos x="31" y="9"/>
                  </a:cxn>
                  <a:cxn ang="0">
                    <a:pos x="26" y="4"/>
                  </a:cxn>
                  <a:cxn ang="0">
                    <a:pos x="26" y="2"/>
                  </a:cxn>
                  <a:cxn ang="0">
                    <a:pos x="16" y="2"/>
                  </a:cxn>
                  <a:cxn ang="0">
                    <a:pos x="0" y="0"/>
                  </a:cxn>
                  <a:cxn ang="0">
                    <a:pos x="4" y="4"/>
                  </a:cxn>
                  <a:cxn ang="0">
                    <a:pos x="7" y="4"/>
                  </a:cxn>
                  <a:cxn ang="0">
                    <a:pos x="12" y="9"/>
                  </a:cxn>
                  <a:cxn ang="0">
                    <a:pos x="14" y="12"/>
                  </a:cxn>
                  <a:cxn ang="0">
                    <a:pos x="19" y="12"/>
                  </a:cxn>
                  <a:cxn ang="0">
                    <a:pos x="21" y="14"/>
                  </a:cxn>
                  <a:cxn ang="0">
                    <a:pos x="35" y="14"/>
                  </a:cxn>
                  <a:cxn ang="0">
                    <a:pos x="31" y="9"/>
                  </a:cxn>
                </a:cxnLst>
                <a:rect l="0" t="0" r="r" b="b"/>
                <a:pathLst>
                  <a:path w="36" h="15">
                    <a:moveTo>
                      <a:pt x="31" y="9"/>
                    </a:moveTo>
                    <a:lnTo>
                      <a:pt x="26" y="4"/>
                    </a:lnTo>
                    <a:lnTo>
                      <a:pt x="26" y="2"/>
                    </a:lnTo>
                    <a:lnTo>
                      <a:pt x="16" y="2"/>
                    </a:lnTo>
                    <a:lnTo>
                      <a:pt x="0" y="0"/>
                    </a:lnTo>
                    <a:lnTo>
                      <a:pt x="4" y="4"/>
                    </a:lnTo>
                    <a:lnTo>
                      <a:pt x="7" y="4"/>
                    </a:lnTo>
                    <a:lnTo>
                      <a:pt x="12" y="9"/>
                    </a:lnTo>
                    <a:lnTo>
                      <a:pt x="14" y="12"/>
                    </a:lnTo>
                    <a:lnTo>
                      <a:pt x="19" y="12"/>
                    </a:lnTo>
                    <a:lnTo>
                      <a:pt x="21" y="14"/>
                    </a:lnTo>
                    <a:lnTo>
                      <a:pt x="35" y="14"/>
                    </a:lnTo>
                    <a:lnTo>
                      <a:pt x="31" y="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6" name="Freeform 6672"/>
              <p:cNvSpPr>
                <a:spLocks/>
              </p:cNvSpPr>
              <p:nvPr/>
            </p:nvSpPr>
            <p:spPr bwMode="auto">
              <a:xfrm>
                <a:off x="10368" y="8464"/>
                <a:ext cx="84" cy="27"/>
              </a:xfrm>
              <a:custGeom>
                <a:avLst/>
                <a:gdLst/>
                <a:ahLst/>
                <a:cxnLst>
                  <a:cxn ang="0">
                    <a:pos x="4" y="16"/>
                  </a:cxn>
                  <a:cxn ang="0">
                    <a:pos x="9" y="19"/>
                  </a:cxn>
                  <a:cxn ang="0">
                    <a:pos x="12" y="19"/>
                  </a:cxn>
                  <a:cxn ang="0">
                    <a:pos x="16" y="21"/>
                  </a:cxn>
                  <a:cxn ang="0">
                    <a:pos x="21" y="21"/>
                  </a:cxn>
                  <a:cxn ang="0">
                    <a:pos x="26" y="23"/>
                  </a:cxn>
                  <a:cxn ang="0">
                    <a:pos x="40" y="23"/>
                  </a:cxn>
                  <a:cxn ang="0">
                    <a:pos x="45" y="26"/>
                  </a:cxn>
                  <a:cxn ang="0">
                    <a:pos x="84" y="26"/>
                  </a:cxn>
                  <a:cxn ang="0">
                    <a:pos x="72" y="19"/>
                  </a:cxn>
                  <a:cxn ang="0">
                    <a:pos x="64" y="4"/>
                  </a:cxn>
                  <a:cxn ang="0">
                    <a:pos x="47" y="4"/>
                  </a:cxn>
                  <a:cxn ang="0">
                    <a:pos x="28" y="2"/>
                  </a:cxn>
                  <a:cxn ang="0">
                    <a:pos x="21" y="0"/>
                  </a:cxn>
                  <a:cxn ang="0">
                    <a:pos x="9" y="4"/>
                  </a:cxn>
                  <a:cxn ang="0">
                    <a:pos x="0" y="11"/>
                  </a:cxn>
                  <a:cxn ang="0">
                    <a:pos x="2" y="16"/>
                  </a:cxn>
                  <a:cxn ang="0">
                    <a:pos x="4" y="16"/>
                  </a:cxn>
                </a:cxnLst>
                <a:rect l="0" t="0" r="r" b="b"/>
                <a:pathLst>
                  <a:path w="84" h="27">
                    <a:moveTo>
                      <a:pt x="4" y="16"/>
                    </a:moveTo>
                    <a:lnTo>
                      <a:pt x="9" y="19"/>
                    </a:lnTo>
                    <a:lnTo>
                      <a:pt x="12" y="19"/>
                    </a:lnTo>
                    <a:lnTo>
                      <a:pt x="16" y="21"/>
                    </a:lnTo>
                    <a:lnTo>
                      <a:pt x="21" y="21"/>
                    </a:lnTo>
                    <a:lnTo>
                      <a:pt x="26" y="23"/>
                    </a:lnTo>
                    <a:lnTo>
                      <a:pt x="40" y="23"/>
                    </a:lnTo>
                    <a:lnTo>
                      <a:pt x="45" y="26"/>
                    </a:lnTo>
                    <a:lnTo>
                      <a:pt x="84" y="26"/>
                    </a:lnTo>
                    <a:lnTo>
                      <a:pt x="72" y="19"/>
                    </a:lnTo>
                    <a:lnTo>
                      <a:pt x="64" y="4"/>
                    </a:lnTo>
                    <a:lnTo>
                      <a:pt x="47" y="4"/>
                    </a:lnTo>
                    <a:lnTo>
                      <a:pt x="28" y="2"/>
                    </a:lnTo>
                    <a:lnTo>
                      <a:pt x="21" y="0"/>
                    </a:lnTo>
                    <a:lnTo>
                      <a:pt x="9" y="4"/>
                    </a:lnTo>
                    <a:lnTo>
                      <a:pt x="0" y="11"/>
                    </a:lnTo>
                    <a:lnTo>
                      <a:pt x="2" y="16"/>
                    </a:lnTo>
                    <a:lnTo>
                      <a:pt x="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7" name="Freeform 6673"/>
              <p:cNvSpPr>
                <a:spLocks/>
              </p:cNvSpPr>
              <p:nvPr/>
            </p:nvSpPr>
            <p:spPr bwMode="auto">
              <a:xfrm>
                <a:off x="10284" y="8368"/>
                <a:ext cx="26" cy="5"/>
              </a:xfrm>
              <a:custGeom>
                <a:avLst/>
                <a:gdLst/>
                <a:ahLst/>
                <a:cxnLst>
                  <a:cxn ang="0">
                    <a:pos x="16" y="0"/>
                  </a:cxn>
                  <a:cxn ang="0">
                    <a:pos x="9" y="0"/>
                  </a:cxn>
                  <a:cxn ang="0">
                    <a:pos x="9" y="2"/>
                  </a:cxn>
                  <a:cxn ang="0">
                    <a:pos x="0" y="2"/>
                  </a:cxn>
                  <a:cxn ang="0">
                    <a:pos x="0" y="4"/>
                  </a:cxn>
                  <a:cxn ang="0">
                    <a:pos x="26" y="4"/>
                  </a:cxn>
                  <a:cxn ang="0">
                    <a:pos x="26" y="2"/>
                  </a:cxn>
                  <a:cxn ang="0">
                    <a:pos x="16" y="2"/>
                  </a:cxn>
                  <a:cxn ang="0">
                    <a:pos x="16" y="0"/>
                  </a:cxn>
                </a:cxnLst>
                <a:rect l="0" t="0" r="r" b="b"/>
                <a:pathLst>
                  <a:path w="26" h="5">
                    <a:moveTo>
                      <a:pt x="16" y="0"/>
                    </a:moveTo>
                    <a:lnTo>
                      <a:pt x="9" y="0"/>
                    </a:lnTo>
                    <a:lnTo>
                      <a:pt x="9" y="2"/>
                    </a:lnTo>
                    <a:lnTo>
                      <a:pt x="0" y="2"/>
                    </a:lnTo>
                    <a:lnTo>
                      <a:pt x="0" y="4"/>
                    </a:lnTo>
                    <a:lnTo>
                      <a:pt x="26" y="4"/>
                    </a:lnTo>
                    <a:lnTo>
                      <a:pt x="26" y="2"/>
                    </a:lnTo>
                    <a:lnTo>
                      <a:pt x="16" y="2"/>
                    </a:lnTo>
                    <a:lnTo>
                      <a:pt x="16"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8" name="Freeform 6674"/>
              <p:cNvSpPr>
                <a:spLocks/>
              </p:cNvSpPr>
              <p:nvPr/>
            </p:nvSpPr>
            <p:spPr bwMode="auto">
              <a:xfrm>
                <a:off x="10281" y="8380"/>
                <a:ext cx="31" cy="75"/>
              </a:xfrm>
              <a:custGeom>
                <a:avLst/>
                <a:gdLst/>
                <a:ahLst/>
                <a:cxnLst>
                  <a:cxn ang="0">
                    <a:pos x="28" y="55"/>
                  </a:cxn>
                  <a:cxn ang="0">
                    <a:pos x="26" y="38"/>
                  </a:cxn>
                  <a:cxn ang="0">
                    <a:pos x="26" y="4"/>
                  </a:cxn>
                  <a:cxn ang="0">
                    <a:pos x="31" y="0"/>
                  </a:cxn>
                  <a:cxn ang="0">
                    <a:pos x="23" y="0"/>
                  </a:cxn>
                  <a:cxn ang="0">
                    <a:pos x="23" y="64"/>
                  </a:cxn>
                  <a:cxn ang="0">
                    <a:pos x="0" y="62"/>
                  </a:cxn>
                  <a:cxn ang="0">
                    <a:pos x="0" y="74"/>
                  </a:cxn>
                  <a:cxn ang="0">
                    <a:pos x="4" y="67"/>
                  </a:cxn>
                  <a:cxn ang="0">
                    <a:pos x="28" y="67"/>
                  </a:cxn>
                  <a:cxn ang="0">
                    <a:pos x="28" y="55"/>
                  </a:cxn>
                </a:cxnLst>
                <a:rect l="0" t="0" r="r" b="b"/>
                <a:pathLst>
                  <a:path w="31" h="75">
                    <a:moveTo>
                      <a:pt x="28" y="55"/>
                    </a:moveTo>
                    <a:lnTo>
                      <a:pt x="26" y="38"/>
                    </a:lnTo>
                    <a:lnTo>
                      <a:pt x="26" y="4"/>
                    </a:lnTo>
                    <a:lnTo>
                      <a:pt x="31" y="0"/>
                    </a:lnTo>
                    <a:lnTo>
                      <a:pt x="23" y="0"/>
                    </a:lnTo>
                    <a:lnTo>
                      <a:pt x="23" y="64"/>
                    </a:lnTo>
                    <a:lnTo>
                      <a:pt x="0" y="62"/>
                    </a:lnTo>
                    <a:lnTo>
                      <a:pt x="0" y="74"/>
                    </a:lnTo>
                    <a:lnTo>
                      <a:pt x="4" y="67"/>
                    </a:lnTo>
                    <a:lnTo>
                      <a:pt x="28" y="67"/>
                    </a:lnTo>
                    <a:lnTo>
                      <a:pt x="28" y="55"/>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9" name="Freeform 6675"/>
              <p:cNvSpPr>
                <a:spLocks/>
              </p:cNvSpPr>
              <p:nvPr/>
            </p:nvSpPr>
            <p:spPr bwMode="auto">
              <a:xfrm>
                <a:off x="10279" y="8373"/>
                <a:ext cx="36" cy="84"/>
              </a:xfrm>
              <a:custGeom>
                <a:avLst/>
                <a:gdLst/>
                <a:ahLst/>
                <a:cxnLst>
                  <a:cxn ang="0">
                    <a:pos x="0" y="7"/>
                  </a:cxn>
                  <a:cxn ang="0">
                    <a:pos x="0" y="83"/>
                  </a:cxn>
                  <a:cxn ang="0">
                    <a:pos x="4" y="83"/>
                  </a:cxn>
                  <a:cxn ang="0">
                    <a:pos x="4" y="11"/>
                  </a:cxn>
                  <a:cxn ang="0">
                    <a:pos x="35" y="7"/>
                  </a:cxn>
                  <a:cxn ang="0">
                    <a:pos x="35" y="2"/>
                  </a:cxn>
                  <a:cxn ang="0">
                    <a:pos x="0" y="0"/>
                  </a:cxn>
                  <a:cxn ang="0">
                    <a:pos x="0" y="7"/>
                  </a:cxn>
                </a:cxnLst>
                <a:rect l="0" t="0" r="r" b="b"/>
                <a:pathLst>
                  <a:path w="36" h="84">
                    <a:moveTo>
                      <a:pt x="0" y="7"/>
                    </a:moveTo>
                    <a:lnTo>
                      <a:pt x="0" y="83"/>
                    </a:lnTo>
                    <a:lnTo>
                      <a:pt x="4" y="83"/>
                    </a:lnTo>
                    <a:lnTo>
                      <a:pt x="4" y="11"/>
                    </a:lnTo>
                    <a:lnTo>
                      <a:pt x="35" y="7"/>
                    </a:lnTo>
                    <a:lnTo>
                      <a:pt x="35"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0" name="Freeform 6676"/>
              <p:cNvSpPr>
                <a:spLocks/>
              </p:cNvSpPr>
              <p:nvPr/>
            </p:nvSpPr>
            <p:spPr bwMode="auto">
              <a:xfrm>
                <a:off x="10284" y="8383"/>
                <a:ext cx="31" cy="69"/>
              </a:xfrm>
              <a:custGeom>
                <a:avLst/>
                <a:gdLst/>
                <a:ahLst/>
                <a:cxnLst>
                  <a:cxn ang="0">
                    <a:pos x="23" y="0"/>
                  </a:cxn>
                  <a:cxn ang="0">
                    <a:pos x="23" y="64"/>
                  </a:cxn>
                  <a:cxn ang="0">
                    <a:pos x="2" y="64"/>
                  </a:cxn>
                  <a:cxn ang="0">
                    <a:pos x="0" y="67"/>
                  </a:cxn>
                  <a:cxn ang="0">
                    <a:pos x="26" y="69"/>
                  </a:cxn>
                  <a:cxn ang="0">
                    <a:pos x="26" y="14"/>
                  </a:cxn>
                  <a:cxn ang="0">
                    <a:pos x="31" y="0"/>
                  </a:cxn>
                  <a:cxn ang="0">
                    <a:pos x="23" y="0"/>
                  </a:cxn>
                </a:cxnLst>
                <a:rect l="0" t="0" r="r" b="b"/>
                <a:pathLst>
                  <a:path w="31" h="69">
                    <a:moveTo>
                      <a:pt x="23" y="0"/>
                    </a:moveTo>
                    <a:lnTo>
                      <a:pt x="23" y="64"/>
                    </a:lnTo>
                    <a:lnTo>
                      <a:pt x="2" y="64"/>
                    </a:lnTo>
                    <a:lnTo>
                      <a:pt x="0" y="67"/>
                    </a:lnTo>
                    <a:lnTo>
                      <a:pt x="26" y="69"/>
                    </a:lnTo>
                    <a:lnTo>
                      <a:pt x="26" y="14"/>
                    </a:lnTo>
                    <a:lnTo>
                      <a:pt x="31" y="0"/>
                    </a:lnTo>
                    <a:lnTo>
                      <a:pt x="23"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1" name="Freeform 6677"/>
              <p:cNvSpPr>
                <a:spLocks/>
              </p:cNvSpPr>
              <p:nvPr/>
            </p:nvSpPr>
            <p:spPr bwMode="auto">
              <a:xfrm>
                <a:off x="10291" y="8388"/>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2" name="Freeform 6678"/>
              <p:cNvSpPr>
                <a:spLocks/>
              </p:cNvSpPr>
              <p:nvPr/>
            </p:nvSpPr>
            <p:spPr bwMode="auto">
              <a:xfrm>
                <a:off x="10291" y="8404"/>
                <a:ext cx="5" cy="5"/>
              </a:xfrm>
              <a:custGeom>
                <a:avLst/>
                <a:gdLst/>
                <a:ahLst/>
                <a:cxnLst>
                  <a:cxn ang="0">
                    <a:pos x="2" y="0"/>
                  </a:cxn>
                  <a:cxn ang="0">
                    <a:pos x="0" y="0"/>
                  </a:cxn>
                  <a:cxn ang="0">
                    <a:pos x="0" y="4"/>
                  </a:cxn>
                  <a:cxn ang="0">
                    <a:pos x="4" y="4"/>
                  </a:cxn>
                  <a:cxn ang="0">
                    <a:pos x="4" y="0"/>
                  </a:cxn>
                  <a:cxn ang="0">
                    <a:pos x="2" y="0"/>
                  </a:cxn>
                </a:cxnLst>
                <a:rect l="0" t="0" r="r" b="b"/>
                <a:pathLst>
                  <a:path w="5" h="5">
                    <a:moveTo>
                      <a:pt x="2" y="0"/>
                    </a:moveTo>
                    <a:lnTo>
                      <a:pt x="0" y="0"/>
                    </a:lnTo>
                    <a:lnTo>
                      <a:pt x="0" y="4"/>
                    </a:lnTo>
                    <a:lnTo>
                      <a:pt x="4" y="4"/>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3" name="Freeform 6679"/>
              <p:cNvSpPr>
                <a:spLocks/>
              </p:cNvSpPr>
              <p:nvPr/>
            </p:nvSpPr>
            <p:spPr bwMode="auto">
              <a:xfrm>
                <a:off x="10288" y="8388"/>
                <a:ext cx="8" cy="7"/>
              </a:xfrm>
              <a:custGeom>
                <a:avLst/>
                <a:gdLst/>
                <a:ahLst/>
                <a:cxnLst>
                  <a:cxn ang="0">
                    <a:pos x="4" y="0"/>
                  </a:cxn>
                  <a:cxn ang="0">
                    <a:pos x="4" y="0"/>
                  </a:cxn>
                  <a:cxn ang="0">
                    <a:pos x="0" y="2"/>
                  </a:cxn>
                  <a:cxn ang="0">
                    <a:pos x="2" y="7"/>
                  </a:cxn>
                  <a:cxn ang="0">
                    <a:pos x="7" y="4"/>
                  </a:cxn>
                  <a:cxn ang="0">
                    <a:pos x="4" y="0"/>
                  </a:cxn>
                </a:cxnLst>
                <a:rect l="0" t="0" r="r" b="b"/>
                <a:pathLst>
                  <a:path w="8" h="7">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4" name="Freeform 6680"/>
              <p:cNvSpPr>
                <a:spLocks/>
              </p:cNvSpPr>
              <p:nvPr/>
            </p:nvSpPr>
            <p:spPr bwMode="auto">
              <a:xfrm>
                <a:off x="10288" y="8404"/>
                <a:ext cx="8" cy="8"/>
              </a:xfrm>
              <a:custGeom>
                <a:avLst/>
                <a:gdLst/>
                <a:ahLst/>
                <a:cxnLst>
                  <a:cxn ang="0">
                    <a:pos x="4" y="0"/>
                  </a:cxn>
                  <a:cxn ang="0">
                    <a:pos x="4" y="0"/>
                  </a:cxn>
                  <a:cxn ang="0">
                    <a:pos x="0" y="2"/>
                  </a:cxn>
                  <a:cxn ang="0">
                    <a:pos x="2" y="7"/>
                  </a:cxn>
                  <a:cxn ang="0">
                    <a:pos x="7" y="4"/>
                  </a:cxn>
                  <a:cxn ang="0">
                    <a:pos x="7" y="0"/>
                  </a:cxn>
                  <a:cxn ang="0">
                    <a:pos x="4" y="0"/>
                  </a:cxn>
                </a:cxnLst>
                <a:rect l="0" t="0" r="r" b="b"/>
                <a:pathLst>
                  <a:path w="8" h="8">
                    <a:moveTo>
                      <a:pt x="4" y="0"/>
                    </a:moveTo>
                    <a:lnTo>
                      <a:pt x="4" y="0"/>
                    </a:lnTo>
                    <a:lnTo>
                      <a:pt x="0" y="2"/>
                    </a:lnTo>
                    <a:lnTo>
                      <a:pt x="2" y="7"/>
                    </a:lnTo>
                    <a:lnTo>
                      <a:pt x="7" y="4"/>
                    </a:lnTo>
                    <a:lnTo>
                      <a:pt x="7" y="0"/>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5" name="Freeform 6681"/>
              <p:cNvSpPr>
                <a:spLocks/>
              </p:cNvSpPr>
              <p:nvPr/>
            </p:nvSpPr>
            <p:spPr bwMode="auto">
              <a:xfrm>
                <a:off x="10286" y="8318"/>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6" name="Freeform 6682"/>
              <p:cNvSpPr>
                <a:spLocks/>
              </p:cNvSpPr>
              <p:nvPr/>
            </p:nvSpPr>
            <p:spPr bwMode="auto">
              <a:xfrm>
                <a:off x="10296" y="8316"/>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7" name="Freeform 6683"/>
              <p:cNvSpPr>
                <a:spLocks/>
              </p:cNvSpPr>
              <p:nvPr/>
            </p:nvSpPr>
            <p:spPr bwMode="auto">
              <a:xfrm>
                <a:off x="10305" y="8316"/>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8" name="Freeform 6684"/>
              <p:cNvSpPr>
                <a:spLocks/>
              </p:cNvSpPr>
              <p:nvPr/>
            </p:nvSpPr>
            <p:spPr bwMode="auto">
              <a:xfrm>
                <a:off x="10286" y="8318"/>
                <a:ext cx="2" cy="2"/>
              </a:xfrm>
              <a:custGeom>
                <a:avLst/>
                <a:gdLst/>
                <a:ahLst/>
                <a:cxnLst>
                  <a:cxn ang="0">
                    <a:pos x="0" y="0"/>
                  </a:cxn>
                  <a:cxn ang="0">
                    <a:pos x="2" y="0"/>
                  </a:cxn>
                  <a:cxn ang="0">
                    <a:pos x="0" y="2"/>
                  </a:cxn>
                  <a:cxn ang="0">
                    <a:pos x="0" y="0"/>
                  </a:cxn>
                </a:cxnLst>
                <a:rect l="0" t="0" r="r" b="b"/>
                <a:pathLst>
                  <a:path w="2" h="2">
                    <a:moveTo>
                      <a:pt x="0" y="0"/>
                    </a:moveTo>
                    <a:lnTo>
                      <a:pt x="2" y="0"/>
                    </a:lnTo>
                    <a:lnTo>
                      <a:pt x="0" y="2"/>
                    </a:lnTo>
                    <a:lnTo>
                      <a:pt x="0"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9" name="Freeform 6685"/>
              <p:cNvSpPr>
                <a:spLocks/>
              </p:cNvSpPr>
              <p:nvPr/>
            </p:nvSpPr>
            <p:spPr bwMode="auto">
              <a:xfrm>
                <a:off x="10296" y="8316"/>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0" name="Freeform 6686"/>
              <p:cNvSpPr>
                <a:spLocks/>
              </p:cNvSpPr>
              <p:nvPr/>
            </p:nvSpPr>
            <p:spPr bwMode="auto">
              <a:xfrm>
                <a:off x="10308" y="8317"/>
                <a:ext cx="2" cy="0"/>
              </a:xfrm>
              <a:custGeom>
                <a:avLst/>
                <a:gdLst/>
                <a:ahLst/>
                <a:cxnLst>
                  <a:cxn ang="0">
                    <a:pos x="0" y="0"/>
                  </a:cxn>
                  <a:cxn ang="0">
                    <a:pos x="2" y="0"/>
                  </a:cxn>
                </a:cxnLst>
                <a:rect l="0" t="0" r="r" b="b"/>
                <a:pathLst>
                  <a:path w="2">
                    <a:moveTo>
                      <a:pt x="0" y="0"/>
                    </a:moveTo>
                    <a:lnTo>
                      <a:pt x="2" y="0"/>
                    </a:lnTo>
                  </a:path>
                </a:pathLst>
              </a:custGeom>
              <a:noFill/>
              <a:ln w="2794">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1" name="Freeform 6687"/>
              <p:cNvSpPr>
                <a:spLocks/>
              </p:cNvSpPr>
              <p:nvPr/>
            </p:nvSpPr>
            <p:spPr bwMode="auto">
              <a:xfrm>
                <a:off x="10286" y="8462"/>
                <a:ext cx="34" cy="12"/>
              </a:xfrm>
              <a:custGeom>
                <a:avLst/>
                <a:gdLst/>
                <a:ahLst/>
                <a:cxnLst>
                  <a:cxn ang="0">
                    <a:pos x="0" y="0"/>
                  </a:cxn>
                  <a:cxn ang="0">
                    <a:pos x="0" y="7"/>
                  </a:cxn>
                  <a:cxn ang="0">
                    <a:pos x="33" y="12"/>
                  </a:cxn>
                  <a:cxn ang="0">
                    <a:pos x="33" y="4"/>
                  </a:cxn>
                  <a:cxn ang="0">
                    <a:pos x="0" y="0"/>
                  </a:cxn>
                </a:cxnLst>
                <a:rect l="0" t="0" r="r" b="b"/>
                <a:pathLst>
                  <a:path w="34" h="12">
                    <a:moveTo>
                      <a:pt x="0" y="0"/>
                    </a:moveTo>
                    <a:lnTo>
                      <a:pt x="0" y="7"/>
                    </a:lnTo>
                    <a:lnTo>
                      <a:pt x="33" y="12"/>
                    </a:lnTo>
                    <a:lnTo>
                      <a:pt x="3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2" name="Freeform 6688"/>
              <p:cNvSpPr>
                <a:spLocks/>
              </p:cNvSpPr>
              <p:nvPr/>
            </p:nvSpPr>
            <p:spPr bwMode="auto">
              <a:xfrm>
                <a:off x="10444" y="8282"/>
                <a:ext cx="12" cy="130"/>
              </a:xfrm>
              <a:custGeom>
                <a:avLst/>
                <a:gdLst/>
                <a:ahLst/>
                <a:cxnLst>
                  <a:cxn ang="0">
                    <a:pos x="2" y="127"/>
                  </a:cxn>
                  <a:cxn ang="0">
                    <a:pos x="2" y="93"/>
                  </a:cxn>
                  <a:cxn ang="0">
                    <a:pos x="4" y="62"/>
                  </a:cxn>
                  <a:cxn ang="0">
                    <a:pos x="4" y="31"/>
                  </a:cxn>
                  <a:cxn ang="0">
                    <a:pos x="7" y="0"/>
                  </a:cxn>
                  <a:cxn ang="0">
                    <a:pos x="2" y="2"/>
                  </a:cxn>
                  <a:cxn ang="0">
                    <a:pos x="2" y="33"/>
                  </a:cxn>
                  <a:cxn ang="0">
                    <a:pos x="0" y="64"/>
                  </a:cxn>
                  <a:cxn ang="0">
                    <a:pos x="0" y="129"/>
                  </a:cxn>
                  <a:cxn ang="0">
                    <a:pos x="12" y="129"/>
                  </a:cxn>
                  <a:cxn ang="0">
                    <a:pos x="2" y="127"/>
                  </a:cxn>
                </a:cxnLst>
                <a:rect l="0" t="0" r="r" b="b"/>
                <a:pathLst>
                  <a:path w="12" h="130">
                    <a:moveTo>
                      <a:pt x="2" y="127"/>
                    </a:moveTo>
                    <a:lnTo>
                      <a:pt x="2" y="93"/>
                    </a:lnTo>
                    <a:lnTo>
                      <a:pt x="4" y="62"/>
                    </a:lnTo>
                    <a:lnTo>
                      <a:pt x="4" y="31"/>
                    </a:lnTo>
                    <a:lnTo>
                      <a:pt x="7" y="0"/>
                    </a:lnTo>
                    <a:lnTo>
                      <a:pt x="2" y="2"/>
                    </a:lnTo>
                    <a:lnTo>
                      <a:pt x="2" y="33"/>
                    </a:lnTo>
                    <a:lnTo>
                      <a:pt x="0" y="64"/>
                    </a:lnTo>
                    <a:lnTo>
                      <a:pt x="0" y="129"/>
                    </a:lnTo>
                    <a:lnTo>
                      <a:pt x="12" y="129"/>
                    </a:lnTo>
                    <a:lnTo>
                      <a:pt x="2" y="127"/>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3" name="Freeform 6689"/>
              <p:cNvSpPr>
                <a:spLocks/>
              </p:cNvSpPr>
              <p:nvPr/>
            </p:nvSpPr>
            <p:spPr bwMode="auto">
              <a:xfrm>
                <a:off x="10466" y="8416"/>
                <a:ext cx="53" cy="84"/>
              </a:xfrm>
              <a:custGeom>
                <a:avLst/>
                <a:gdLst/>
                <a:ahLst/>
                <a:cxnLst>
                  <a:cxn ang="0">
                    <a:pos x="52" y="76"/>
                  </a:cxn>
                  <a:cxn ang="0">
                    <a:pos x="52" y="31"/>
                  </a:cxn>
                  <a:cxn ang="0">
                    <a:pos x="45" y="2"/>
                  </a:cxn>
                  <a:cxn ang="0">
                    <a:pos x="26" y="0"/>
                  </a:cxn>
                  <a:cxn ang="0">
                    <a:pos x="26" y="0"/>
                  </a:cxn>
                  <a:cxn ang="0">
                    <a:pos x="7" y="2"/>
                  </a:cxn>
                  <a:cxn ang="0">
                    <a:pos x="2" y="19"/>
                  </a:cxn>
                  <a:cxn ang="0">
                    <a:pos x="0" y="57"/>
                  </a:cxn>
                  <a:cxn ang="0">
                    <a:pos x="0" y="79"/>
                  </a:cxn>
                  <a:cxn ang="0">
                    <a:pos x="31" y="84"/>
                  </a:cxn>
                  <a:cxn ang="0">
                    <a:pos x="52" y="76"/>
                  </a:cxn>
                </a:cxnLst>
                <a:rect l="0" t="0" r="r" b="b"/>
                <a:pathLst>
                  <a:path w="53" h="84">
                    <a:moveTo>
                      <a:pt x="52" y="76"/>
                    </a:moveTo>
                    <a:lnTo>
                      <a:pt x="52" y="31"/>
                    </a:lnTo>
                    <a:lnTo>
                      <a:pt x="45" y="2"/>
                    </a:lnTo>
                    <a:lnTo>
                      <a:pt x="26" y="0"/>
                    </a:lnTo>
                    <a:lnTo>
                      <a:pt x="26" y="0"/>
                    </a:lnTo>
                    <a:lnTo>
                      <a:pt x="7" y="2"/>
                    </a:lnTo>
                    <a:lnTo>
                      <a:pt x="2" y="19"/>
                    </a:lnTo>
                    <a:lnTo>
                      <a:pt x="0" y="57"/>
                    </a:lnTo>
                    <a:lnTo>
                      <a:pt x="0" y="79"/>
                    </a:lnTo>
                    <a:lnTo>
                      <a:pt x="31" y="84"/>
                    </a:lnTo>
                    <a:lnTo>
                      <a:pt x="5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4" name="Freeform 6690"/>
              <p:cNvSpPr>
                <a:spLocks/>
              </p:cNvSpPr>
              <p:nvPr/>
            </p:nvSpPr>
            <p:spPr bwMode="auto">
              <a:xfrm>
                <a:off x="10466" y="8426"/>
                <a:ext cx="31" cy="65"/>
              </a:xfrm>
              <a:custGeom>
                <a:avLst/>
                <a:gdLst/>
                <a:ahLst/>
                <a:cxnLst>
                  <a:cxn ang="0">
                    <a:pos x="9" y="62"/>
                  </a:cxn>
                  <a:cxn ang="0">
                    <a:pos x="9" y="64"/>
                  </a:cxn>
                  <a:cxn ang="0">
                    <a:pos x="31" y="64"/>
                  </a:cxn>
                  <a:cxn ang="0">
                    <a:pos x="31" y="0"/>
                  </a:cxn>
                  <a:cxn ang="0">
                    <a:pos x="4" y="0"/>
                  </a:cxn>
                  <a:cxn ang="0">
                    <a:pos x="0" y="16"/>
                  </a:cxn>
                  <a:cxn ang="0">
                    <a:pos x="0" y="62"/>
                  </a:cxn>
                  <a:cxn ang="0">
                    <a:pos x="9" y="62"/>
                  </a:cxn>
                </a:cxnLst>
                <a:rect l="0" t="0" r="r" b="b"/>
                <a:pathLst>
                  <a:path w="31" h="65">
                    <a:moveTo>
                      <a:pt x="9" y="62"/>
                    </a:moveTo>
                    <a:lnTo>
                      <a:pt x="9" y="64"/>
                    </a:lnTo>
                    <a:lnTo>
                      <a:pt x="31" y="64"/>
                    </a:lnTo>
                    <a:lnTo>
                      <a:pt x="31" y="0"/>
                    </a:lnTo>
                    <a:lnTo>
                      <a:pt x="4" y="0"/>
                    </a:lnTo>
                    <a:lnTo>
                      <a:pt x="0" y="16"/>
                    </a:lnTo>
                    <a:lnTo>
                      <a:pt x="0" y="62"/>
                    </a:lnTo>
                    <a:lnTo>
                      <a:pt x="9" y="6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5" name="Freeform 6691"/>
              <p:cNvSpPr>
                <a:spLocks/>
              </p:cNvSpPr>
              <p:nvPr/>
            </p:nvSpPr>
            <p:spPr bwMode="auto">
              <a:xfrm>
                <a:off x="10466" y="8426"/>
                <a:ext cx="31" cy="60"/>
              </a:xfrm>
              <a:custGeom>
                <a:avLst/>
                <a:gdLst/>
                <a:ahLst/>
                <a:cxnLst>
                  <a:cxn ang="0">
                    <a:pos x="2" y="60"/>
                  </a:cxn>
                  <a:cxn ang="0">
                    <a:pos x="28" y="60"/>
                  </a:cxn>
                  <a:cxn ang="0">
                    <a:pos x="31" y="48"/>
                  </a:cxn>
                  <a:cxn ang="0">
                    <a:pos x="31" y="16"/>
                  </a:cxn>
                  <a:cxn ang="0">
                    <a:pos x="28" y="0"/>
                  </a:cxn>
                  <a:cxn ang="0">
                    <a:pos x="4" y="0"/>
                  </a:cxn>
                  <a:cxn ang="0">
                    <a:pos x="2" y="16"/>
                  </a:cxn>
                  <a:cxn ang="0">
                    <a:pos x="0" y="28"/>
                  </a:cxn>
                  <a:cxn ang="0">
                    <a:pos x="0" y="57"/>
                  </a:cxn>
                  <a:cxn ang="0">
                    <a:pos x="2" y="60"/>
                  </a:cxn>
                </a:cxnLst>
                <a:rect l="0" t="0" r="r" b="b"/>
                <a:pathLst>
                  <a:path w="31" h="60">
                    <a:moveTo>
                      <a:pt x="2" y="60"/>
                    </a:moveTo>
                    <a:lnTo>
                      <a:pt x="28" y="60"/>
                    </a:lnTo>
                    <a:lnTo>
                      <a:pt x="31" y="48"/>
                    </a:lnTo>
                    <a:lnTo>
                      <a:pt x="31" y="16"/>
                    </a:lnTo>
                    <a:lnTo>
                      <a:pt x="28" y="0"/>
                    </a:lnTo>
                    <a:lnTo>
                      <a:pt x="4" y="0"/>
                    </a:lnTo>
                    <a:lnTo>
                      <a:pt x="2" y="16"/>
                    </a:lnTo>
                    <a:lnTo>
                      <a:pt x="0" y="28"/>
                    </a:lnTo>
                    <a:lnTo>
                      <a:pt x="0" y="57"/>
                    </a:lnTo>
                    <a:lnTo>
                      <a:pt x="2" y="6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6" name="Freeform 6692"/>
              <p:cNvSpPr>
                <a:spLocks/>
              </p:cNvSpPr>
              <p:nvPr/>
            </p:nvSpPr>
            <p:spPr bwMode="auto">
              <a:xfrm>
                <a:off x="10466" y="8426"/>
                <a:ext cx="31" cy="58"/>
              </a:xfrm>
              <a:custGeom>
                <a:avLst/>
                <a:gdLst/>
                <a:ahLst/>
                <a:cxnLst>
                  <a:cxn ang="0">
                    <a:pos x="28" y="0"/>
                  </a:cxn>
                  <a:cxn ang="0">
                    <a:pos x="4" y="0"/>
                  </a:cxn>
                  <a:cxn ang="0">
                    <a:pos x="2" y="14"/>
                  </a:cxn>
                  <a:cxn ang="0">
                    <a:pos x="0" y="26"/>
                  </a:cxn>
                  <a:cxn ang="0">
                    <a:pos x="0" y="55"/>
                  </a:cxn>
                  <a:cxn ang="0">
                    <a:pos x="14" y="55"/>
                  </a:cxn>
                  <a:cxn ang="0">
                    <a:pos x="19" y="57"/>
                  </a:cxn>
                  <a:cxn ang="0">
                    <a:pos x="28" y="57"/>
                  </a:cxn>
                  <a:cxn ang="0">
                    <a:pos x="28" y="43"/>
                  </a:cxn>
                  <a:cxn ang="0">
                    <a:pos x="31" y="28"/>
                  </a:cxn>
                  <a:cxn ang="0">
                    <a:pos x="28" y="14"/>
                  </a:cxn>
                  <a:cxn ang="0">
                    <a:pos x="28" y="0"/>
                  </a:cxn>
                </a:cxnLst>
                <a:rect l="0" t="0" r="r" b="b"/>
                <a:pathLst>
                  <a:path w="31" h="58">
                    <a:moveTo>
                      <a:pt x="28" y="0"/>
                    </a:moveTo>
                    <a:lnTo>
                      <a:pt x="4" y="0"/>
                    </a:lnTo>
                    <a:lnTo>
                      <a:pt x="2" y="14"/>
                    </a:lnTo>
                    <a:lnTo>
                      <a:pt x="0" y="26"/>
                    </a:lnTo>
                    <a:lnTo>
                      <a:pt x="0" y="55"/>
                    </a:lnTo>
                    <a:lnTo>
                      <a:pt x="14" y="55"/>
                    </a:lnTo>
                    <a:lnTo>
                      <a:pt x="19" y="57"/>
                    </a:lnTo>
                    <a:lnTo>
                      <a:pt x="28" y="57"/>
                    </a:lnTo>
                    <a:lnTo>
                      <a:pt x="28" y="43"/>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7" name="Freeform 6693"/>
              <p:cNvSpPr>
                <a:spLocks/>
              </p:cNvSpPr>
              <p:nvPr/>
            </p:nvSpPr>
            <p:spPr bwMode="auto">
              <a:xfrm>
                <a:off x="10466" y="8426"/>
                <a:ext cx="29" cy="53"/>
              </a:xfrm>
              <a:custGeom>
                <a:avLst/>
                <a:gdLst/>
                <a:ahLst/>
                <a:cxnLst>
                  <a:cxn ang="0">
                    <a:pos x="28" y="52"/>
                  </a:cxn>
                  <a:cxn ang="0">
                    <a:pos x="28" y="0"/>
                  </a:cxn>
                  <a:cxn ang="0">
                    <a:pos x="4" y="0"/>
                  </a:cxn>
                  <a:cxn ang="0">
                    <a:pos x="2" y="14"/>
                  </a:cxn>
                  <a:cxn ang="0">
                    <a:pos x="0" y="26"/>
                  </a:cxn>
                  <a:cxn ang="0">
                    <a:pos x="0" y="50"/>
                  </a:cxn>
                  <a:cxn ang="0">
                    <a:pos x="4" y="50"/>
                  </a:cxn>
                  <a:cxn ang="0">
                    <a:pos x="7" y="52"/>
                  </a:cxn>
                  <a:cxn ang="0">
                    <a:pos x="28" y="52"/>
                  </a:cxn>
                </a:cxnLst>
                <a:rect l="0" t="0" r="r" b="b"/>
                <a:pathLst>
                  <a:path w="29" h="53">
                    <a:moveTo>
                      <a:pt x="28" y="52"/>
                    </a:moveTo>
                    <a:lnTo>
                      <a:pt x="28" y="0"/>
                    </a:lnTo>
                    <a:lnTo>
                      <a:pt x="4" y="0"/>
                    </a:lnTo>
                    <a:lnTo>
                      <a:pt x="2" y="14"/>
                    </a:lnTo>
                    <a:lnTo>
                      <a:pt x="0" y="26"/>
                    </a:lnTo>
                    <a:lnTo>
                      <a:pt x="0" y="50"/>
                    </a:lnTo>
                    <a:lnTo>
                      <a:pt x="4" y="50"/>
                    </a:lnTo>
                    <a:lnTo>
                      <a:pt x="7" y="52"/>
                    </a:lnTo>
                    <a:lnTo>
                      <a:pt x="28" y="5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8" name="Freeform 6694"/>
              <p:cNvSpPr>
                <a:spLocks/>
              </p:cNvSpPr>
              <p:nvPr/>
            </p:nvSpPr>
            <p:spPr bwMode="auto">
              <a:xfrm>
                <a:off x="10466" y="8426"/>
                <a:ext cx="29" cy="48"/>
              </a:xfrm>
              <a:custGeom>
                <a:avLst/>
                <a:gdLst/>
                <a:ahLst/>
                <a:cxnLst>
                  <a:cxn ang="0">
                    <a:pos x="4" y="0"/>
                  </a:cxn>
                  <a:cxn ang="0">
                    <a:pos x="4" y="0"/>
                  </a:cxn>
                  <a:cxn ang="0">
                    <a:pos x="0" y="23"/>
                  </a:cxn>
                  <a:cxn ang="0">
                    <a:pos x="0" y="48"/>
                  </a:cxn>
                  <a:cxn ang="0">
                    <a:pos x="26" y="48"/>
                  </a:cxn>
                  <a:cxn ang="0">
                    <a:pos x="28" y="38"/>
                  </a:cxn>
                  <a:cxn ang="0">
                    <a:pos x="28" y="12"/>
                  </a:cxn>
                  <a:cxn ang="0">
                    <a:pos x="26" y="0"/>
                  </a:cxn>
                  <a:cxn ang="0">
                    <a:pos x="4" y="0"/>
                  </a:cxn>
                </a:cxnLst>
                <a:rect l="0" t="0" r="r" b="b"/>
                <a:pathLst>
                  <a:path w="29" h="48">
                    <a:moveTo>
                      <a:pt x="4" y="0"/>
                    </a:moveTo>
                    <a:lnTo>
                      <a:pt x="4" y="0"/>
                    </a:lnTo>
                    <a:lnTo>
                      <a:pt x="0" y="23"/>
                    </a:lnTo>
                    <a:lnTo>
                      <a:pt x="0" y="48"/>
                    </a:lnTo>
                    <a:lnTo>
                      <a:pt x="26" y="48"/>
                    </a:lnTo>
                    <a:lnTo>
                      <a:pt x="28" y="38"/>
                    </a:lnTo>
                    <a:lnTo>
                      <a:pt x="28" y="12"/>
                    </a:lnTo>
                    <a:lnTo>
                      <a:pt x="26" y="0"/>
                    </a:lnTo>
                    <a:lnTo>
                      <a:pt x="4"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9" name="Freeform 6695"/>
              <p:cNvSpPr>
                <a:spLocks/>
              </p:cNvSpPr>
              <p:nvPr/>
            </p:nvSpPr>
            <p:spPr bwMode="auto">
              <a:xfrm>
                <a:off x="10468" y="8426"/>
                <a:ext cx="24" cy="46"/>
              </a:xfrm>
              <a:custGeom>
                <a:avLst/>
                <a:gdLst/>
                <a:ahLst/>
                <a:cxnLst>
                  <a:cxn ang="0">
                    <a:pos x="2" y="0"/>
                  </a:cxn>
                  <a:cxn ang="0">
                    <a:pos x="2" y="0"/>
                  </a:cxn>
                  <a:cxn ang="0">
                    <a:pos x="0" y="12"/>
                  </a:cxn>
                  <a:cxn ang="0">
                    <a:pos x="0" y="43"/>
                  </a:cxn>
                  <a:cxn ang="0">
                    <a:pos x="4" y="43"/>
                  </a:cxn>
                  <a:cxn ang="0">
                    <a:pos x="7" y="45"/>
                  </a:cxn>
                  <a:cxn ang="0">
                    <a:pos x="23" y="45"/>
                  </a:cxn>
                  <a:cxn ang="0">
                    <a:pos x="23" y="0"/>
                  </a:cxn>
                  <a:cxn ang="0">
                    <a:pos x="2" y="0"/>
                  </a:cxn>
                </a:cxnLst>
                <a:rect l="0" t="0" r="r" b="b"/>
                <a:pathLst>
                  <a:path w="24" h="46">
                    <a:moveTo>
                      <a:pt x="2" y="0"/>
                    </a:moveTo>
                    <a:lnTo>
                      <a:pt x="2" y="0"/>
                    </a:lnTo>
                    <a:lnTo>
                      <a:pt x="0" y="12"/>
                    </a:lnTo>
                    <a:lnTo>
                      <a:pt x="0" y="43"/>
                    </a:lnTo>
                    <a:lnTo>
                      <a:pt x="4" y="43"/>
                    </a:lnTo>
                    <a:lnTo>
                      <a:pt x="7" y="45"/>
                    </a:lnTo>
                    <a:lnTo>
                      <a:pt x="23" y="45"/>
                    </a:lnTo>
                    <a:lnTo>
                      <a:pt x="23"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0" name="Freeform 6696"/>
              <p:cNvSpPr>
                <a:spLocks/>
              </p:cNvSpPr>
              <p:nvPr/>
            </p:nvSpPr>
            <p:spPr bwMode="auto">
              <a:xfrm>
                <a:off x="10468" y="8426"/>
                <a:ext cx="24" cy="41"/>
              </a:xfrm>
              <a:custGeom>
                <a:avLst/>
                <a:gdLst/>
                <a:ahLst/>
                <a:cxnLst>
                  <a:cxn ang="0">
                    <a:pos x="2" y="0"/>
                  </a:cxn>
                  <a:cxn ang="0">
                    <a:pos x="2" y="0"/>
                  </a:cxn>
                  <a:cxn ang="0">
                    <a:pos x="0" y="12"/>
                  </a:cxn>
                  <a:cxn ang="0">
                    <a:pos x="0" y="40"/>
                  </a:cxn>
                  <a:cxn ang="0">
                    <a:pos x="23" y="40"/>
                  </a:cxn>
                  <a:cxn ang="0">
                    <a:pos x="23" y="0"/>
                  </a:cxn>
                  <a:cxn ang="0">
                    <a:pos x="2" y="0"/>
                  </a:cxn>
                </a:cxnLst>
                <a:rect l="0" t="0" r="r" b="b"/>
                <a:pathLst>
                  <a:path w="24" h="41">
                    <a:moveTo>
                      <a:pt x="2" y="0"/>
                    </a:moveTo>
                    <a:lnTo>
                      <a:pt x="2" y="0"/>
                    </a:lnTo>
                    <a:lnTo>
                      <a:pt x="0" y="12"/>
                    </a:lnTo>
                    <a:lnTo>
                      <a:pt x="0" y="40"/>
                    </a:lnTo>
                    <a:lnTo>
                      <a:pt x="23" y="40"/>
                    </a:lnTo>
                    <a:lnTo>
                      <a:pt x="23"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1" name="Freeform 6697"/>
              <p:cNvSpPr>
                <a:spLocks/>
              </p:cNvSpPr>
              <p:nvPr/>
            </p:nvSpPr>
            <p:spPr bwMode="auto">
              <a:xfrm>
                <a:off x="10468" y="8426"/>
                <a:ext cx="24" cy="38"/>
              </a:xfrm>
              <a:custGeom>
                <a:avLst/>
                <a:gdLst/>
                <a:ahLst/>
                <a:cxnLst>
                  <a:cxn ang="0">
                    <a:pos x="2" y="0"/>
                  </a:cxn>
                  <a:cxn ang="0">
                    <a:pos x="2" y="0"/>
                  </a:cxn>
                  <a:cxn ang="0">
                    <a:pos x="0" y="9"/>
                  </a:cxn>
                  <a:cxn ang="0">
                    <a:pos x="0" y="36"/>
                  </a:cxn>
                  <a:cxn ang="0">
                    <a:pos x="11" y="36"/>
                  </a:cxn>
                  <a:cxn ang="0">
                    <a:pos x="14" y="38"/>
                  </a:cxn>
                  <a:cxn ang="0">
                    <a:pos x="23" y="38"/>
                  </a:cxn>
                  <a:cxn ang="0">
                    <a:pos x="23" y="0"/>
                  </a:cxn>
                  <a:cxn ang="0">
                    <a:pos x="2" y="0"/>
                  </a:cxn>
                </a:cxnLst>
                <a:rect l="0" t="0" r="r" b="b"/>
                <a:pathLst>
                  <a:path w="24" h="38">
                    <a:moveTo>
                      <a:pt x="2" y="0"/>
                    </a:moveTo>
                    <a:lnTo>
                      <a:pt x="2" y="0"/>
                    </a:lnTo>
                    <a:lnTo>
                      <a:pt x="0" y="9"/>
                    </a:lnTo>
                    <a:lnTo>
                      <a:pt x="0" y="36"/>
                    </a:lnTo>
                    <a:lnTo>
                      <a:pt x="11" y="36"/>
                    </a:lnTo>
                    <a:lnTo>
                      <a:pt x="14" y="38"/>
                    </a:lnTo>
                    <a:lnTo>
                      <a:pt x="23" y="38"/>
                    </a:lnTo>
                    <a:lnTo>
                      <a:pt x="23"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2" name="Freeform 6698"/>
              <p:cNvSpPr>
                <a:spLocks/>
              </p:cNvSpPr>
              <p:nvPr/>
            </p:nvSpPr>
            <p:spPr bwMode="auto">
              <a:xfrm>
                <a:off x="10468" y="8426"/>
                <a:ext cx="22" cy="34"/>
              </a:xfrm>
              <a:custGeom>
                <a:avLst/>
                <a:gdLst/>
                <a:ahLst/>
                <a:cxnLst>
                  <a:cxn ang="0">
                    <a:pos x="2" y="0"/>
                  </a:cxn>
                  <a:cxn ang="0">
                    <a:pos x="2" y="0"/>
                  </a:cxn>
                  <a:cxn ang="0">
                    <a:pos x="0" y="9"/>
                  </a:cxn>
                  <a:cxn ang="0">
                    <a:pos x="0" y="33"/>
                  </a:cxn>
                  <a:cxn ang="0">
                    <a:pos x="21" y="33"/>
                  </a:cxn>
                  <a:cxn ang="0">
                    <a:pos x="21" y="0"/>
                  </a:cxn>
                  <a:cxn ang="0">
                    <a:pos x="2" y="0"/>
                  </a:cxn>
                </a:cxnLst>
                <a:rect l="0" t="0" r="r" b="b"/>
                <a:pathLst>
                  <a:path w="22" h="34">
                    <a:moveTo>
                      <a:pt x="2" y="0"/>
                    </a:moveTo>
                    <a:lnTo>
                      <a:pt x="2" y="0"/>
                    </a:lnTo>
                    <a:lnTo>
                      <a:pt x="0" y="9"/>
                    </a:lnTo>
                    <a:lnTo>
                      <a:pt x="0" y="33"/>
                    </a:lnTo>
                    <a:lnTo>
                      <a:pt x="21" y="33"/>
                    </a:lnTo>
                    <a:lnTo>
                      <a:pt x="21"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3" name="Freeform 6699"/>
              <p:cNvSpPr>
                <a:spLocks/>
              </p:cNvSpPr>
              <p:nvPr/>
            </p:nvSpPr>
            <p:spPr bwMode="auto">
              <a:xfrm>
                <a:off x="10468" y="8426"/>
                <a:ext cx="22" cy="29"/>
              </a:xfrm>
              <a:custGeom>
                <a:avLst/>
                <a:gdLst/>
                <a:ahLst/>
                <a:cxnLst>
                  <a:cxn ang="0">
                    <a:pos x="21" y="28"/>
                  </a:cxn>
                  <a:cxn ang="0">
                    <a:pos x="21" y="0"/>
                  </a:cxn>
                  <a:cxn ang="0">
                    <a:pos x="2" y="0"/>
                  </a:cxn>
                  <a:cxn ang="0">
                    <a:pos x="2" y="7"/>
                  </a:cxn>
                  <a:cxn ang="0">
                    <a:pos x="0" y="14"/>
                  </a:cxn>
                  <a:cxn ang="0">
                    <a:pos x="0" y="28"/>
                  </a:cxn>
                  <a:cxn ang="0">
                    <a:pos x="21" y="28"/>
                  </a:cxn>
                </a:cxnLst>
                <a:rect l="0" t="0" r="r" b="b"/>
                <a:pathLst>
                  <a:path w="22" h="29">
                    <a:moveTo>
                      <a:pt x="21" y="28"/>
                    </a:moveTo>
                    <a:lnTo>
                      <a:pt x="21" y="0"/>
                    </a:lnTo>
                    <a:lnTo>
                      <a:pt x="2" y="0"/>
                    </a:lnTo>
                    <a:lnTo>
                      <a:pt x="2" y="7"/>
                    </a:lnTo>
                    <a:lnTo>
                      <a:pt x="0" y="14"/>
                    </a:lnTo>
                    <a:lnTo>
                      <a:pt x="0" y="28"/>
                    </a:lnTo>
                    <a:lnTo>
                      <a:pt x="21" y="28"/>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4" name="Freeform 6700"/>
              <p:cNvSpPr>
                <a:spLocks/>
              </p:cNvSpPr>
              <p:nvPr/>
            </p:nvSpPr>
            <p:spPr bwMode="auto">
              <a:xfrm>
                <a:off x="10468" y="8426"/>
                <a:ext cx="22" cy="26"/>
              </a:xfrm>
              <a:custGeom>
                <a:avLst/>
                <a:gdLst/>
                <a:ahLst/>
                <a:cxnLst>
                  <a:cxn ang="0">
                    <a:pos x="21" y="26"/>
                  </a:cxn>
                  <a:cxn ang="0">
                    <a:pos x="21" y="0"/>
                  </a:cxn>
                  <a:cxn ang="0">
                    <a:pos x="2" y="0"/>
                  </a:cxn>
                  <a:cxn ang="0">
                    <a:pos x="2" y="7"/>
                  </a:cxn>
                  <a:cxn ang="0">
                    <a:pos x="0" y="12"/>
                  </a:cxn>
                  <a:cxn ang="0">
                    <a:pos x="0" y="26"/>
                  </a:cxn>
                  <a:cxn ang="0">
                    <a:pos x="21" y="26"/>
                  </a:cxn>
                </a:cxnLst>
                <a:rect l="0" t="0" r="r" b="b"/>
                <a:pathLst>
                  <a:path w="22" h="26">
                    <a:moveTo>
                      <a:pt x="21" y="26"/>
                    </a:moveTo>
                    <a:lnTo>
                      <a:pt x="21" y="0"/>
                    </a:lnTo>
                    <a:lnTo>
                      <a:pt x="2" y="0"/>
                    </a:lnTo>
                    <a:lnTo>
                      <a:pt x="2" y="7"/>
                    </a:lnTo>
                    <a:lnTo>
                      <a:pt x="0" y="12"/>
                    </a:lnTo>
                    <a:lnTo>
                      <a:pt x="0" y="26"/>
                    </a:lnTo>
                    <a:lnTo>
                      <a:pt x="21" y="26"/>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5" name="Freeform 6701"/>
              <p:cNvSpPr>
                <a:spLocks/>
              </p:cNvSpPr>
              <p:nvPr/>
            </p:nvSpPr>
            <p:spPr bwMode="auto">
              <a:xfrm>
                <a:off x="10471" y="8437"/>
                <a:ext cx="17" cy="0"/>
              </a:xfrm>
              <a:custGeom>
                <a:avLst/>
                <a:gdLst/>
                <a:ahLst/>
                <a:cxnLst>
                  <a:cxn ang="0">
                    <a:pos x="0" y="0"/>
                  </a:cxn>
                  <a:cxn ang="0">
                    <a:pos x="16" y="0"/>
                  </a:cxn>
                </a:cxnLst>
                <a:rect l="0" t="0" r="r" b="b"/>
                <a:pathLst>
                  <a:path w="17">
                    <a:moveTo>
                      <a:pt x="0" y="0"/>
                    </a:moveTo>
                    <a:lnTo>
                      <a:pt x="16" y="0"/>
                    </a:lnTo>
                  </a:path>
                </a:pathLst>
              </a:custGeom>
              <a:noFill/>
              <a:ln w="14985">
                <a:solidFill>
                  <a:srgbClr val="CEC5B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6" name="Freeform 6702"/>
              <p:cNvSpPr>
                <a:spLocks/>
              </p:cNvSpPr>
              <p:nvPr/>
            </p:nvSpPr>
            <p:spPr bwMode="auto">
              <a:xfrm>
                <a:off x="10471" y="8419"/>
                <a:ext cx="26" cy="7"/>
              </a:xfrm>
              <a:custGeom>
                <a:avLst/>
                <a:gdLst/>
                <a:ahLst/>
                <a:cxnLst>
                  <a:cxn ang="0">
                    <a:pos x="26" y="0"/>
                  </a:cxn>
                  <a:cxn ang="0">
                    <a:pos x="0" y="0"/>
                  </a:cxn>
                  <a:cxn ang="0">
                    <a:pos x="0" y="4"/>
                  </a:cxn>
                  <a:cxn ang="0">
                    <a:pos x="19" y="4"/>
                  </a:cxn>
                  <a:cxn ang="0">
                    <a:pos x="21" y="7"/>
                  </a:cxn>
                  <a:cxn ang="0">
                    <a:pos x="26" y="7"/>
                  </a:cxn>
                  <a:cxn ang="0">
                    <a:pos x="26" y="0"/>
                  </a:cxn>
                </a:cxnLst>
                <a:rect l="0" t="0" r="r" b="b"/>
                <a:pathLst>
                  <a:path w="26" h="7">
                    <a:moveTo>
                      <a:pt x="26" y="0"/>
                    </a:moveTo>
                    <a:lnTo>
                      <a:pt x="0" y="0"/>
                    </a:lnTo>
                    <a:lnTo>
                      <a:pt x="0" y="4"/>
                    </a:lnTo>
                    <a:lnTo>
                      <a:pt x="19" y="4"/>
                    </a:lnTo>
                    <a:lnTo>
                      <a:pt x="21" y="7"/>
                    </a:lnTo>
                    <a:lnTo>
                      <a:pt x="26" y="7"/>
                    </a:lnTo>
                    <a:lnTo>
                      <a:pt x="26"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7" name="Freeform 6703"/>
              <p:cNvSpPr>
                <a:spLocks/>
              </p:cNvSpPr>
              <p:nvPr/>
            </p:nvSpPr>
            <p:spPr bwMode="auto">
              <a:xfrm>
                <a:off x="10466" y="8491"/>
                <a:ext cx="31" cy="9"/>
              </a:xfrm>
              <a:custGeom>
                <a:avLst/>
                <a:gdLst/>
                <a:ahLst/>
                <a:cxnLst>
                  <a:cxn ang="0">
                    <a:pos x="0" y="0"/>
                  </a:cxn>
                  <a:cxn ang="0">
                    <a:pos x="0" y="4"/>
                  </a:cxn>
                  <a:cxn ang="0">
                    <a:pos x="31" y="9"/>
                  </a:cxn>
                  <a:cxn ang="0">
                    <a:pos x="31" y="2"/>
                  </a:cxn>
                  <a:cxn ang="0">
                    <a:pos x="0" y="0"/>
                  </a:cxn>
                </a:cxnLst>
                <a:rect l="0" t="0" r="r" b="b"/>
                <a:pathLst>
                  <a:path w="31" h="9">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8" name="Freeform 6704"/>
              <p:cNvSpPr>
                <a:spLocks/>
              </p:cNvSpPr>
              <p:nvPr/>
            </p:nvSpPr>
            <p:spPr bwMode="auto">
              <a:xfrm>
                <a:off x="10476" y="8493"/>
                <a:ext cx="12" cy="3"/>
              </a:xfrm>
              <a:custGeom>
                <a:avLst/>
                <a:gdLst/>
                <a:ahLst/>
                <a:cxnLst>
                  <a:cxn ang="0">
                    <a:pos x="4" y="0"/>
                  </a:cxn>
                  <a:cxn ang="0">
                    <a:pos x="0" y="0"/>
                  </a:cxn>
                  <a:cxn ang="0">
                    <a:pos x="0" y="2"/>
                  </a:cxn>
                  <a:cxn ang="0">
                    <a:pos x="12" y="2"/>
                  </a:cxn>
                  <a:cxn ang="0">
                    <a:pos x="12" y="0"/>
                  </a:cxn>
                  <a:cxn ang="0">
                    <a:pos x="4" y="0"/>
                  </a:cxn>
                </a:cxnLst>
                <a:rect l="0" t="0" r="r" b="b"/>
                <a:pathLst>
                  <a:path w="12" h="3">
                    <a:moveTo>
                      <a:pt x="4" y="0"/>
                    </a:moveTo>
                    <a:lnTo>
                      <a:pt x="0" y="0"/>
                    </a:lnTo>
                    <a:lnTo>
                      <a:pt x="0" y="2"/>
                    </a:lnTo>
                    <a:lnTo>
                      <a:pt x="12" y="2"/>
                    </a:lnTo>
                    <a:lnTo>
                      <a:pt x="12" y="0"/>
                    </a:lnTo>
                    <a:lnTo>
                      <a:pt x="4"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9" name="Freeform 6705"/>
              <p:cNvSpPr>
                <a:spLocks/>
              </p:cNvSpPr>
              <p:nvPr/>
            </p:nvSpPr>
            <p:spPr bwMode="auto">
              <a:xfrm>
                <a:off x="10476" y="8493"/>
                <a:ext cx="7" cy="3"/>
              </a:xfrm>
              <a:custGeom>
                <a:avLst/>
                <a:gdLst/>
                <a:ahLst/>
                <a:cxnLst>
                  <a:cxn ang="0">
                    <a:pos x="2" y="0"/>
                  </a:cxn>
                  <a:cxn ang="0">
                    <a:pos x="2" y="0"/>
                  </a:cxn>
                  <a:cxn ang="0">
                    <a:pos x="0" y="2"/>
                  </a:cxn>
                  <a:cxn ang="0">
                    <a:pos x="7" y="2"/>
                  </a:cxn>
                  <a:cxn ang="0">
                    <a:pos x="7" y="0"/>
                  </a:cxn>
                  <a:cxn ang="0">
                    <a:pos x="2" y="0"/>
                  </a:cxn>
                </a:cxnLst>
                <a:rect l="0" t="0" r="r" b="b"/>
                <a:pathLst>
                  <a:path w="7" h="3">
                    <a:moveTo>
                      <a:pt x="2" y="0"/>
                    </a:moveTo>
                    <a:lnTo>
                      <a:pt x="2" y="0"/>
                    </a:lnTo>
                    <a:lnTo>
                      <a:pt x="0" y="2"/>
                    </a:lnTo>
                    <a:lnTo>
                      <a:pt x="7" y="2"/>
                    </a:lnTo>
                    <a:lnTo>
                      <a:pt x="7" y="0"/>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0" name="Freeform 6706"/>
              <p:cNvSpPr>
                <a:spLocks/>
              </p:cNvSpPr>
              <p:nvPr/>
            </p:nvSpPr>
            <p:spPr bwMode="auto">
              <a:xfrm>
                <a:off x="10476" y="8493"/>
                <a:ext cx="4" cy="3"/>
              </a:xfrm>
              <a:custGeom>
                <a:avLst/>
                <a:gdLst/>
                <a:ahLst/>
                <a:cxnLst>
                  <a:cxn ang="0">
                    <a:pos x="2" y="0"/>
                  </a:cxn>
                  <a:cxn ang="0">
                    <a:pos x="2" y="0"/>
                  </a:cxn>
                  <a:cxn ang="0">
                    <a:pos x="0" y="2"/>
                  </a:cxn>
                  <a:cxn ang="0">
                    <a:pos x="4" y="2"/>
                  </a:cxn>
                  <a:cxn ang="0">
                    <a:pos x="2" y="0"/>
                  </a:cxn>
                </a:cxnLst>
                <a:rect l="0" t="0" r="r" b="b"/>
                <a:pathLst>
                  <a:path w="4"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1" name="Freeform 6707"/>
              <p:cNvSpPr>
                <a:spLocks/>
              </p:cNvSpPr>
              <p:nvPr/>
            </p:nvSpPr>
            <p:spPr bwMode="auto">
              <a:xfrm>
                <a:off x="10497" y="8488"/>
                <a:ext cx="22" cy="10"/>
              </a:xfrm>
              <a:custGeom>
                <a:avLst/>
                <a:gdLst/>
                <a:ahLst/>
                <a:cxnLst>
                  <a:cxn ang="0">
                    <a:pos x="0" y="4"/>
                  </a:cxn>
                  <a:cxn ang="0">
                    <a:pos x="0" y="9"/>
                  </a:cxn>
                  <a:cxn ang="0">
                    <a:pos x="16" y="7"/>
                  </a:cxn>
                  <a:cxn ang="0">
                    <a:pos x="21" y="4"/>
                  </a:cxn>
                  <a:cxn ang="0">
                    <a:pos x="21" y="0"/>
                  </a:cxn>
                  <a:cxn ang="0">
                    <a:pos x="0" y="4"/>
                  </a:cxn>
                </a:cxnLst>
                <a:rect l="0" t="0" r="r" b="b"/>
                <a:pathLst>
                  <a:path w="22" h="10">
                    <a:moveTo>
                      <a:pt x="0" y="4"/>
                    </a:moveTo>
                    <a:lnTo>
                      <a:pt x="0" y="9"/>
                    </a:lnTo>
                    <a:lnTo>
                      <a:pt x="16" y="7"/>
                    </a:lnTo>
                    <a:lnTo>
                      <a:pt x="21" y="4"/>
                    </a:lnTo>
                    <a:lnTo>
                      <a:pt x="21"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2" name="Freeform 6708"/>
              <p:cNvSpPr>
                <a:spLocks/>
              </p:cNvSpPr>
              <p:nvPr/>
            </p:nvSpPr>
            <p:spPr bwMode="auto">
              <a:xfrm>
                <a:off x="10500" y="8488"/>
                <a:ext cx="19" cy="10"/>
              </a:xfrm>
              <a:custGeom>
                <a:avLst/>
                <a:gdLst/>
                <a:ahLst/>
                <a:cxnLst>
                  <a:cxn ang="0">
                    <a:pos x="14" y="2"/>
                  </a:cxn>
                  <a:cxn ang="0">
                    <a:pos x="4" y="2"/>
                  </a:cxn>
                  <a:cxn ang="0">
                    <a:pos x="0" y="4"/>
                  </a:cxn>
                  <a:cxn ang="0">
                    <a:pos x="0" y="9"/>
                  </a:cxn>
                  <a:cxn ang="0">
                    <a:pos x="7" y="9"/>
                  </a:cxn>
                  <a:cxn ang="0">
                    <a:pos x="7" y="7"/>
                  </a:cxn>
                  <a:cxn ang="0">
                    <a:pos x="14" y="7"/>
                  </a:cxn>
                  <a:cxn ang="0">
                    <a:pos x="19" y="4"/>
                  </a:cxn>
                  <a:cxn ang="0">
                    <a:pos x="19" y="0"/>
                  </a:cxn>
                  <a:cxn ang="0">
                    <a:pos x="14" y="2"/>
                  </a:cxn>
                </a:cxnLst>
                <a:rect l="0" t="0" r="r" b="b"/>
                <a:pathLst>
                  <a:path w="19" h="10">
                    <a:moveTo>
                      <a:pt x="14" y="2"/>
                    </a:moveTo>
                    <a:lnTo>
                      <a:pt x="4" y="2"/>
                    </a:lnTo>
                    <a:lnTo>
                      <a:pt x="0" y="4"/>
                    </a:lnTo>
                    <a:lnTo>
                      <a:pt x="0" y="9"/>
                    </a:lnTo>
                    <a:lnTo>
                      <a:pt x="7" y="9"/>
                    </a:lnTo>
                    <a:lnTo>
                      <a:pt x="7" y="7"/>
                    </a:lnTo>
                    <a:lnTo>
                      <a:pt x="14" y="7"/>
                    </a:lnTo>
                    <a:lnTo>
                      <a:pt x="19" y="4"/>
                    </a:lnTo>
                    <a:lnTo>
                      <a:pt x="19" y="0"/>
                    </a:lnTo>
                    <a:lnTo>
                      <a:pt x="14" y="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3" name="Freeform 6709"/>
              <p:cNvSpPr>
                <a:spLocks/>
              </p:cNvSpPr>
              <p:nvPr/>
            </p:nvSpPr>
            <p:spPr bwMode="auto">
              <a:xfrm>
                <a:off x="10500" y="8488"/>
                <a:ext cx="19" cy="10"/>
              </a:xfrm>
              <a:custGeom>
                <a:avLst/>
                <a:gdLst/>
                <a:ahLst/>
                <a:cxnLst>
                  <a:cxn ang="0">
                    <a:pos x="14" y="2"/>
                  </a:cxn>
                  <a:cxn ang="0">
                    <a:pos x="4" y="2"/>
                  </a:cxn>
                  <a:cxn ang="0">
                    <a:pos x="0" y="4"/>
                  </a:cxn>
                  <a:cxn ang="0">
                    <a:pos x="0" y="9"/>
                  </a:cxn>
                  <a:cxn ang="0">
                    <a:pos x="4" y="9"/>
                  </a:cxn>
                  <a:cxn ang="0">
                    <a:pos x="7" y="7"/>
                  </a:cxn>
                  <a:cxn ang="0">
                    <a:pos x="14" y="7"/>
                  </a:cxn>
                  <a:cxn ang="0">
                    <a:pos x="19" y="4"/>
                  </a:cxn>
                  <a:cxn ang="0">
                    <a:pos x="19" y="0"/>
                  </a:cxn>
                  <a:cxn ang="0">
                    <a:pos x="14" y="2"/>
                  </a:cxn>
                </a:cxnLst>
                <a:rect l="0" t="0" r="r" b="b"/>
                <a:pathLst>
                  <a:path w="19" h="10">
                    <a:moveTo>
                      <a:pt x="14" y="2"/>
                    </a:moveTo>
                    <a:lnTo>
                      <a:pt x="4" y="2"/>
                    </a:lnTo>
                    <a:lnTo>
                      <a:pt x="0" y="4"/>
                    </a:lnTo>
                    <a:lnTo>
                      <a:pt x="0" y="9"/>
                    </a:lnTo>
                    <a:lnTo>
                      <a:pt x="4" y="9"/>
                    </a:lnTo>
                    <a:lnTo>
                      <a:pt x="7" y="7"/>
                    </a:lnTo>
                    <a:lnTo>
                      <a:pt x="14" y="7"/>
                    </a:lnTo>
                    <a:lnTo>
                      <a:pt x="19" y="4"/>
                    </a:lnTo>
                    <a:lnTo>
                      <a:pt x="19" y="0"/>
                    </a:lnTo>
                    <a:lnTo>
                      <a:pt x="14"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4" name="Freeform 6710"/>
              <p:cNvSpPr>
                <a:spLocks/>
              </p:cNvSpPr>
              <p:nvPr/>
            </p:nvSpPr>
            <p:spPr bwMode="auto">
              <a:xfrm>
                <a:off x="10502" y="8488"/>
                <a:ext cx="17" cy="10"/>
              </a:xfrm>
              <a:custGeom>
                <a:avLst/>
                <a:gdLst/>
                <a:ahLst/>
                <a:cxnLst>
                  <a:cxn ang="0">
                    <a:pos x="12" y="2"/>
                  </a:cxn>
                  <a:cxn ang="0">
                    <a:pos x="2" y="2"/>
                  </a:cxn>
                  <a:cxn ang="0">
                    <a:pos x="0" y="4"/>
                  </a:cxn>
                  <a:cxn ang="0">
                    <a:pos x="0" y="9"/>
                  </a:cxn>
                  <a:cxn ang="0">
                    <a:pos x="4" y="9"/>
                  </a:cxn>
                  <a:cxn ang="0">
                    <a:pos x="4" y="7"/>
                  </a:cxn>
                  <a:cxn ang="0">
                    <a:pos x="12" y="7"/>
                  </a:cxn>
                  <a:cxn ang="0">
                    <a:pos x="16" y="4"/>
                  </a:cxn>
                  <a:cxn ang="0">
                    <a:pos x="16" y="0"/>
                  </a:cxn>
                  <a:cxn ang="0">
                    <a:pos x="12" y="2"/>
                  </a:cxn>
                </a:cxnLst>
                <a:rect l="0" t="0" r="r" b="b"/>
                <a:pathLst>
                  <a:path w="17" h="10">
                    <a:moveTo>
                      <a:pt x="12" y="2"/>
                    </a:moveTo>
                    <a:lnTo>
                      <a:pt x="2" y="2"/>
                    </a:lnTo>
                    <a:lnTo>
                      <a:pt x="0" y="4"/>
                    </a:lnTo>
                    <a:lnTo>
                      <a:pt x="0" y="9"/>
                    </a:lnTo>
                    <a:lnTo>
                      <a:pt x="4" y="9"/>
                    </a:lnTo>
                    <a:lnTo>
                      <a:pt x="4" y="7"/>
                    </a:lnTo>
                    <a:lnTo>
                      <a:pt x="12" y="7"/>
                    </a:lnTo>
                    <a:lnTo>
                      <a:pt x="16" y="4"/>
                    </a:lnTo>
                    <a:lnTo>
                      <a:pt x="16" y="0"/>
                    </a:lnTo>
                    <a:lnTo>
                      <a:pt x="12" y="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5" name="Freeform 6711"/>
              <p:cNvSpPr>
                <a:spLocks/>
              </p:cNvSpPr>
              <p:nvPr/>
            </p:nvSpPr>
            <p:spPr bwMode="auto">
              <a:xfrm>
                <a:off x="10502" y="8488"/>
                <a:ext cx="17" cy="10"/>
              </a:xfrm>
              <a:custGeom>
                <a:avLst/>
                <a:gdLst/>
                <a:ahLst/>
                <a:cxnLst>
                  <a:cxn ang="0">
                    <a:pos x="12" y="2"/>
                  </a:cxn>
                  <a:cxn ang="0">
                    <a:pos x="2" y="2"/>
                  </a:cxn>
                  <a:cxn ang="0">
                    <a:pos x="0" y="4"/>
                  </a:cxn>
                  <a:cxn ang="0">
                    <a:pos x="0" y="9"/>
                  </a:cxn>
                  <a:cxn ang="0">
                    <a:pos x="4" y="7"/>
                  </a:cxn>
                  <a:cxn ang="0">
                    <a:pos x="12" y="7"/>
                  </a:cxn>
                  <a:cxn ang="0">
                    <a:pos x="16" y="4"/>
                  </a:cxn>
                  <a:cxn ang="0">
                    <a:pos x="16" y="0"/>
                  </a:cxn>
                  <a:cxn ang="0">
                    <a:pos x="12" y="2"/>
                  </a:cxn>
                </a:cxnLst>
                <a:rect l="0" t="0" r="r" b="b"/>
                <a:pathLst>
                  <a:path w="17" h="10">
                    <a:moveTo>
                      <a:pt x="12" y="2"/>
                    </a:moveTo>
                    <a:lnTo>
                      <a:pt x="2" y="2"/>
                    </a:lnTo>
                    <a:lnTo>
                      <a:pt x="0" y="4"/>
                    </a:lnTo>
                    <a:lnTo>
                      <a:pt x="0" y="9"/>
                    </a:lnTo>
                    <a:lnTo>
                      <a:pt x="4" y="7"/>
                    </a:lnTo>
                    <a:lnTo>
                      <a:pt x="12" y="7"/>
                    </a:lnTo>
                    <a:lnTo>
                      <a:pt x="16" y="4"/>
                    </a:lnTo>
                    <a:lnTo>
                      <a:pt x="16" y="0"/>
                    </a:lnTo>
                    <a:lnTo>
                      <a:pt x="12"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6" name="Freeform 6712"/>
              <p:cNvSpPr>
                <a:spLocks/>
              </p:cNvSpPr>
              <p:nvPr/>
            </p:nvSpPr>
            <p:spPr bwMode="auto">
              <a:xfrm>
                <a:off x="10504" y="8488"/>
                <a:ext cx="15" cy="10"/>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10">
                    <a:moveTo>
                      <a:pt x="12" y="2"/>
                    </a:moveTo>
                    <a:lnTo>
                      <a:pt x="0" y="2"/>
                    </a:lnTo>
                    <a:lnTo>
                      <a:pt x="0" y="9"/>
                    </a:lnTo>
                    <a:lnTo>
                      <a:pt x="2" y="7"/>
                    </a:lnTo>
                    <a:lnTo>
                      <a:pt x="12" y="7"/>
                    </a:lnTo>
                    <a:lnTo>
                      <a:pt x="14" y="4"/>
                    </a:lnTo>
                    <a:lnTo>
                      <a:pt x="14" y="0"/>
                    </a:lnTo>
                    <a:lnTo>
                      <a:pt x="12"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7" name="Freeform 6713"/>
              <p:cNvSpPr>
                <a:spLocks/>
              </p:cNvSpPr>
              <p:nvPr/>
            </p:nvSpPr>
            <p:spPr bwMode="auto">
              <a:xfrm>
                <a:off x="10504" y="8488"/>
                <a:ext cx="15" cy="10"/>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10">
                    <a:moveTo>
                      <a:pt x="12" y="2"/>
                    </a:moveTo>
                    <a:lnTo>
                      <a:pt x="0" y="2"/>
                    </a:lnTo>
                    <a:lnTo>
                      <a:pt x="0" y="9"/>
                    </a:lnTo>
                    <a:lnTo>
                      <a:pt x="2" y="7"/>
                    </a:lnTo>
                    <a:lnTo>
                      <a:pt x="12" y="7"/>
                    </a:lnTo>
                    <a:lnTo>
                      <a:pt x="14" y="4"/>
                    </a:lnTo>
                    <a:lnTo>
                      <a:pt x="14" y="0"/>
                    </a:lnTo>
                    <a:lnTo>
                      <a:pt x="12"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8" name="Freeform 6714"/>
              <p:cNvSpPr>
                <a:spLocks/>
              </p:cNvSpPr>
              <p:nvPr/>
            </p:nvSpPr>
            <p:spPr bwMode="auto">
              <a:xfrm>
                <a:off x="10507" y="8488"/>
                <a:ext cx="12" cy="8"/>
              </a:xfrm>
              <a:custGeom>
                <a:avLst/>
                <a:gdLst/>
                <a:ahLst/>
                <a:cxnLst>
                  <a:cxn ang="0">
                    <a:pos x="9" y="2"/>
                  </a:cxn>
                  <a:cxn ang="0">
                    <a:pos x="0" y="2"/>
                  </a:cxn>
                  <a:cxn ang="0">
                    <a:pos x="0" y="7"/>
                  </a:cxn>
                  <a:cxn ang="0">
                    <a:pos x="9" y="7"/>
                  </a:cxn>
                  <a:cxn ang="0">
                    <a:pos x="12" y="4"/>
                  </a:cxn>
                  <a:cxn ang="0">
                    <a:pos x="12" y="0"/>
                  </a:cxn>
                  <a:cxn ang="0">
                    <a:pos x="9" y="2"/>
                  </a:cxn>
                </a:cxnLst>
                <a:rect l="0" t="0" r="r" b="b"/>
                <a:pathLst>
                  <a:path w="12" h="8">
                    <a:moveTo>
                      <a:pt x="9" y="2"/>
                    </a:moveTo>
                    <a:lnTo>
                      <a:pt x="0" y="2"/>
                    </a:lnTo>
                    <a:lnTo>
                      <a:pt x="0" y="7"/>
                    </a:lnTo>
                    <a:lnTo>
                      <a:pt x="9" y="7"/>
                    </a:lnTo>
                    <a:lnTo>
                      <a:pt x="12" y="4"/>
                    </a:lnTo>
                    <a:lnTo>
                      <a:pt x="12" y="0"/>
                    </a:lnTo>
                    <a:lnTo>
                      <a:pt x="9" y="2"/>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9" name="Freeform 6715"/>
              <p:cNvSpPr>
                <a:spLocks/>
              </p:cNvSpPr>
              <p:nvPr/>
            </p:nvSpPr>
            <p:spPr bwMode="auto">
              <a:xfrm>
                <a:off x="10507" y="8488"/>
                <a:ext cx="12" cy="8"/>
              </a:xfrm>
              <a:custGeom>
                <a:avLst/>
                <a:gdLst/>
                <a:ahLst/>
                <a:cxnLst>
                  <a:cxn ang="0">
                    <a:pos x="9" y="2"/>
                  </a:cxn>
                  <a:cxn ang="0">
                    <a:pos x="0" y="2"/>
                  </a:cxn>
                  <a:cxn ang="0">
                    <a:pos x="0" y="7"/>
                  </a:cxn>
                  <a:cxn ang="0">
                    <a:pos x="9" y="7"/>
                  </a:cxn>
                  <a:cxn ang="0">
                    <a:pos x="12" y="4"/>
                  </a:cxn>
                  <a:cxn ang="0">
                    <a:pos x="12" y="0"/>
                  </a:cxn>
                  <a:cxn ang="0">
                    <a:pos x="9" y="2"/>
                  </a:cxn>
                </a:cxnLst>
                <a:rect l="0" t="0" r="r" b="b"/>
                <a:pathLst>
                  <a:path w="12" h="8">
                    <a:moveTo>
                      <a:pt x="9" y="2"/>
                    </a:moveTo>
                    <a:lnTo>
                      <a:pt x="0" y="2"/>
                    </a:lnTo>
                    <a:lnTo>
                      <a:pt x="0" y="7"/>
                    </a:lnTo>
                    <a:lnTo>
                      <a:pt x="9" y="7"/>
                    </a:lnTo>
                    <a:lnTo>
                      <a:pt x="12" y="4"/>
                    </a:lnTo>
                    <a:lnTo>
                      <a:pt x="12" y="0"/>
                    </a:lnTo>
                    <a:lnTo>
                      <a:pt x="9"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0" name="Freeform 6716"/>
              <p:cNvSpPr>
                <a:spLocks/>
              </p:cNvSpPr>
              <p:nvPr/>
            </p:nvSpPr>
            <p:spPr bwMode="auto">
              <a:xfrm>
                <a:off x="10507" y="8488"/>
                <a:ext cx="12" cy="8"/>
              </a:xfrm>
              <a:custGeom>
                <a:avLst/>
                <a:gdLst/>
                <a:ahLst/>
                <a:cxnLst>
                  <a:cxn ang="0">
                    <a:pos x="9" y="7"/>
                  </a:cxn>
                  <a:cxn ang="0">
                    <a:pos x="12" y="4"/>
                  </a:cxn>
                  <a:cxn ang="0">
                    <a:pos x="12" y="0"/>
                  </a:cxn>
                  <a:cxn ang="0">
                    <a:pos x="7" y="2"/>
                  </a:cxn>
                  <a:cxn ang="0">
                    <a:pos x="0" y="2"/>
                  </a:cxn>
                  <a:cxn ang="0">
                    <a:pos x="0" y="7"/>
                  </a:cxn>
                  <a:cxn ang="0">
                    <a:pos x="9" y="7"/>
                  </a:cxn>
                </a:cxnLst>
                <a:rect l="0" t="0" r="r" b="b"/>
                <a:pathLst>
                  <a:path w="12" h="8">
                    <a:moveTo>
                      <a:pt x="9" y="7"/>
                    </a:moveTo>
                    <a:lnTo>
                      <a:pt x="12" y="4"/>
                    </a:lnTo>
                    <a:lnTo>
                      <a:pt x="12" y="0"/>
                    </a:lnTo>
                    <a:lnTo>
                      <a:pt x="7" y="2"/>
                    </a:lnTo>
                    <a:lnTo>
                      <a:pt x="0" y="2"/>
                    </a:lnTo>
                    <a:lnTo>
                      <a:pt x="0" y="7"/>
                    </a:lnTo>
                    <a:lnTo>
                      <a:pt x="9"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1" name="Freeform 6717"/>
              <p:cNvSpPr>
                <a:spLocks/>
              </p:cNvSpPr>
              <p:nvPr/>
            </p:nvSpPr>
            <p:spPr bwMode="auto">
              <a:xfrm>
                <a:off x="10509" y="8488"/>
                <a:ext cx="10" cy="8"/>
              </a:xfrm>
              <a:custGeom>
                <a:avLst/>
                <a:gdLst/>
                <a:ahLst/>
                <a:cxnLst>
                  <a:cxn ang="0">
                    <a:pos x="7" y="2"/>
                  </a:cxn>
                  <a:cxn ang="0">
                    <a:pos x="0" y="2"/>
                  </a:cxn>
                  <a:cxn ang="0">
                    <a:pos x="0" y="7"/>
                  </a:cxn>
                  <a:cxn ang="0">
                    <a:pos x="7" y="7"/>
                  </a:cxn>
                  <a:cxn ang="0">
                    <a:pos x="9" y="4"/>
                  </a:cxn>
                  <a:cxn ang="0">
                    <a:pos x="9" y="0"/>
                  </a:cxn>
                  <a:cxn ang="0">
                    <a:pos x="7" y="2"/>
                  </a:cxn>
                </a:cxnLst>
                <a:rect l="0" t="0" r="r" b="b"/>
                <a:pathLst>
                  <a:path w="10" h="8">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2" name="Freeform 6718"/>
              <p:cNvSpPr>
                <a:spLocks/>
              </p:cNvSpPr>
              <p:nvPr/>
            </p:nvSpPr>
            <p:spPr bwMode="auto">
              <a:xfrm>
                <a:off x="10509" y="8488"/>
                <a:ext cx="10" cy="8"/>
              </a:xfrm>
              <a:custGeom>
                <a:avLst/>
                <a:gdLst/>
                <a:ahLst/>
                <a:cxnLst>
                  <a:cxn ang="0">
                    <a:pos x="0" y="2"/>
                  </a:cxn>
                  <a:cxn ang="0">
                    <a:pos x="0" y="7"/>
                  </a:cxn>
                  <a:cxn ang="0">
                    <a:pos x="4" y="7"/>
                  </a:cxn>
                  <a:cxn ang="0">
                    <a:pos x="9" y="4"/>
                  </a:cxn>
                  <a:cxn ang="0">
                    <a:pos x="9" y="0"/>
                  </a:cxn>
                  <a:cxn ang="0">
                    <a:pos x="0" y="2"/>
                  </a:cxn>
                </a:cxnLst>
                <a:rect l="0" t="0" r="r" b="b"/>
                <a:pathLst>
                  <a:path w="10" h="8">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3" name="Freeform 6719"/>
              <p:cNvSpPr>
                <a:spLocks/>
              </p:cNvSpPr>
              <p:nvPr/>
            </p:nvSpPr>
            <p:spPr bwMode="auto">
              <a:xfrm>
                <a:off x="10500" y="8421"/>
                <a:ext cx="14" cy="5"/>
              </a:xfrm>
              <a:custGeom>
                <a:avLst/>
                <a:gdLst/>
                <a:ahLst/>
                <a:cxnLst>
                  <a:cxn ang="0">
                    <a:pos x="0" y="0"/>
                  </a:cxn>
                  <a:cxn ang="0">
                    <a:pos x="0" y="4"/>
                  </a:cxn>
                  <a:cxn ang="0">
                    <a:pos x="14" y="4"/>
                  </a:cxn>
                  <a:cxn ang="0">
                    <a:pos x="12" y="0"/>
                  </a:cxn>
                  <a:cxn ang="0">
                    <a:pos x="0" y="0"/>
                  </a:cxn>
                </a:cxnLst>
                <a:rect l="0" t="0" r="r" b="b"/>
                <a:pathLst>
                  <a:path w="14" h="5">
                    <a:moveTo>
                      <a:pt x="0" y="0"/>
                    </a:moveTo>
                    <a:lnTo>
                      <a:pt x="0" y="4"/>
                    </a:lnTo>
                    <a:lnTo>
                      <a:pt x="14" y="4"/>
                    </a:lnTo>
                    <a:lnTo>
                      <a:pt x="12"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4" name="Freeform 6720"/>
              <p:cNvSpPr>
                <a:spLocks/>
              </p:cNvSpPr>
              <p:nvPr/>
            </p:nvSpPr>
            <p:spPr bwMode="auto">
              <a:xfrm>
                <a:off x="10500" y="8421"/>
                <a:ext cx="14" cy="5"/>
              </a:xfrm>
              <a:custGeom>
                <a:avLst/>
                <a:gdLst/>
                <a:ahLst/>
                <a:cxnLst>
                  <a:cxn ang="0">
                    <a:pos x="0" y="0"/>
                  </a:cxn>
                  <a:cxn ang="0">
                    <a:pos x="0" y="4"/>
                  </a:cxn>
                  <a:cxn ang="0">
                    <a:pos x="14" y="4"/>
                  </a:cxn>
                  <a:cxn ang="0">
                    <a:pos x="12" y="0"/>
                  </a:cxn>
                  <a:cxn ang="0">
                    <a:pos x="0" y="0"/>
                  </a:cxn>
                </a:cxnLst>
                <a:rect l="0" t="0" r="r" b="b"/>
                <a:pathLst>
                  <a:path w="14" h="5">
                    <a:moveTo>
                      <a:pt x="0" y="0"/>
                    </a:moveTo>
                    <a:lnTo>
                      <a:pt x="0" y="4"/>
                    </a:lnTo>
                    <a:lnTo>
                      <a:pt x="14" y="4"/>
                    </a:lnTo>
                    <a:lnTo>
                      <a:pt x="12"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5" name="Freeform 6721"/>
              <p:cNvSpPr>
                <a:spLocks/>
              </p:cNvSpPr>
              <p:nvPr/>
            </p:nvSpPr>
            <p:spPr bwMode="auto">
              <a:xfrm>
                <a:off x="10500" y="8421"/>
                <a:ext cx="14" cy="5"/>
              </a:xfrm>
              <a:custGeom>
                <a:avLst/>
                <a:gdLst/>
                <a:ahLst/>
                <a:cxnLst>
                  <a:cxn ang="0">
                    <a:pos x="0" y="0"/>
                  </a:cxn>
                  <a:cxn ang="0">
                    <a:pos x="0" y="4"/>
                  </a:cxn>
                  <a:cxn ang="0">
                    <a:pos x="14" y="4"/>
                  </a:cxn>
                  <a:cxn ang="0">
                    <a:pos x="12" y="0"/>
                  </a:cxn>
                  <a:cxn ang="0">
                    <a:pos x="0" y="0"/>
                  </a:cxn>
                </a:cxnLst>
                <a:rect l="0" t="0" r="r" b="b"/>
                <a:pathLst>
                  <a:path w="14" h="5">
                    <a:moveTo>
                      <a:pt x="0" y="0"/>
                    </a:moveTo>
                    <a:lnTo>
                      <a:pt x="0" y="4"/>
                    </a:lnTo>
                    <a:lnTo>
                      <a:pt x="14" y="4"/>
                    </a:lnTo>
                    <a:lnTo>
                      <a:pt x="12"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6" name="Freeform 6722"/>
              <p:cNvSpPr>
                <a:spLocks/>
              </p:cNvSpPr>
              <p:nvPr/>
            </p:nvSpPr>
            <p:spPr bwMode="auto">
              <a:xfrm>
                <a:off x="10502" y="8421"/>
                <a:ext cx="12" cy="5"/>
              </a:xfrm>
              <a:custGeom>
                <a:avLst/>
                <a:gdLst/>
                <a:ahLst/>
                <a:cxnLst>
                  <a:cxn ang="0">
                    <a:pos x="0" y="0"/>
                  </a:cxn>
                  <a:cxn ang="0">
                    <a:pos x="0" y="4"/>
                  </a:cxn>
                  <a:cxn ang="0">
                    <a:pos x="12" y="4"/>
                  </a:cxn>
                  <a:cxn ang="0">
                    <a:pos x="9" y="0"/>
                  </a:cxn>
                  <a:cxn ang="0">
                    <a:pos x="0" y="0"/>
                  </a:cxn>
                </a:cxnLst>
                <a:rect l="0" t="0" r="r" b="b"/>
                <a:pathLst>
                  <a:path w="12" h="5">
                    <a:moveTo>
                      <a:pt x="0" y="0"/>
                    </a:moveTo>
                    <a:lnTo>
                      <a:pt x="0" y="4"/>
                    </a:lnTo>
                    <a:lnTo>
                      <a:pt x="12" y="4"/>
                    </a:lnTo>
                    <a:lnTo>
                      <a:pt x="9"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7" name="Freeform 6723"/>
              <p:cNvSpPr>
                <a:spLocks/>
              </p:cNvSpPr>
              <p:nvPr/>
            </p:nvSpPr>
            <p:spPr bwMode="auto">
              <a:xfrm>
                <a:off x="10502" y="8421"/>
                <a:ext cx="12" cy="5"/>
              </a:xfrm>
              <a:custGeom>
                <a:avLst/>
                <a:gdLst/>
                <a:ahLst/>
                <a:cxnLst>
                  <a:cxn ang="0">
                    <a:pos x="0" y="0"/>
                  </a:cxn>
                  <a:cxn ang="0">
                    <a:pos x="0" y="4"/>
                  </a:cxn>
                  <a:cxn ang="0">
                    <a:pos x="12" y="4"/>
                  </a:cxn>
                  <a:cxn ang="0">
                    <a:pos x="9" y="0"/>
                  </a:cxn>
                  <a:cxn ang="0">
                    <a:pos x="0" y="0"/>
                  </a:cxn>
                </a:cxnLst>
                <a:rect l="0" t="0" r="r" b="b"/>
                <a:pathLst>
                  <a:path w="12" h="5">
                    <a:moveTo>
                      <a:pt x="0" y="0"/>
                    </a:moveTo>
                    <a:lnTo>
                      <a:pt x="0" y="4"/>
                    </a:lnTo>
                    <a:lnTo>
                      <a:pt x="12" y="4"/>
                    </a:lnTo>
                    <a:lnTo>
                      <a:pt x="9"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8" name="Freeform 6724"/>
              <p:cNvSpPr>
                <a:spLocks/>
              </p:cNvSpPr>
              <p:nvPr/>
            </p:nvSpPr>
            <p:spPr bwMode="auto">
              <a:xfrm>
                <a:off x="10502" y="8421"/>
                <a:ext cx="12" cy="5"/>
              </a:xfrm>
              <a:custGeom>
                <a:avLst/>
                <a:gdLst/>
                <a:ahLst/>
                <a:cxnLst>
                  <a:cxn ang="0">
                    <a:pos x="0" y="0"/>
                  </a:cxn>
                  <a:cxn ang="0">
                    <a:pos x="0" y="4"/>
                  </a:cxn>
                  <a:cxn ang="0">
                    <a:pos x="12" y="4"/>
                  </a:cxn>
                  <a:cxn ang="0">
                    <a:pos x="9" y="0"/>
                  </a:cxn>
                  <a:cxn ang="0">
                    <a:pos x="0" y="0"/>
                  </a:cxn>
                </a:cxnLst>
                <a:rect l="0" t="0" r="r" b="b"/>
                <a:pathLst>
                  <a:path w="12" h="5">
                    <a:moveTo>
                      <a:pt x="0" y="0"/>
                    </a:moveTo>
                    <a:lnTo>
                      <a:pt x="0" y="4"/>
                    </a:lnTo>
                    <a:lnTo>
                      <a:pt x="12" y="4"/>
                    </a:lnTo>
                    <a:lnTo>
                      <a:pt x="9"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9" name="Freeform 6725"/>
              <p:cNvSpPr>
                <a:spLocks/>
              </p:cNvSpPr>
              <p:nvPr/>
            </p:nvSpPr>
            <p:spPr bwMode="auto">
              <a:xfrm>
                <a:off x="10504" y="8421"/>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0" name="Freeform 6726"/>
              <p:cNvSpPr>
                <a:spLocks/>
              </p:cNvSpPr>
              <p:nvPr/>
            </p:nvSpPr>
            <p:spPr bwMode="auto">
              <a:xfrm>
                <a:off x="10504" y="8421"/>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1" name="Freeform 6727"/>
              <p:cNvSpPr>
                <a:spLocks/>
              </p:cNvSpPr>
              <p:nvPr/>
            </p:nvSpPr>
            <p:spPr bwMode="auto">
              <a:xfrm>
                <a:off x="10504" y="8421"/>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2" name="Freeform 6728"/>
              <p:cNvSpPr>
                <a:spLocks/>
              </p:cNvSpPr>
              <p:nvPr/>
            </p:nvSpPr>
            <p:spPr bwMode="auto">
              <a:xfrm>
                <a:off x="10507" y="8421"/>
                <a:ext cx="7" cy="5"/>
              </a:xfrm>
              <a:custGeom>
                <a:avLst/>
                <a:gdLst/>
                <a:ahLst/>
                <a:cxnLst>
                  <a:cxn ang="0">
                    <a:pos x="0" y="0"/>
                  </a:cxn>
                  <a:cxn ang="0">
                    <a:pos x="0" y="4"/>
                  </a:cxn>
                  <a:cxn ang="0">
                    <a:pos x="7" y="4"/>
                  </a:cxn>
                  <a:cxn ang="0">
                    <a:pos x="4" y="0"/>
                  </a:cxn>
                  <a:cxn ang="0">
                    <a:pos x="0" y="0"/>
                  </a:cxn>
                </a:cxnLst>
                <a:rect l="0" t="0" r="r" b="b"/>
                <a:pathLst>
                  <a:path w="7" h="5">
                    <a:moveTo>
                      <a:pt x="0" y="0"/>
                    </a:moveTo>
                    <a:lnTo>
                      <a:pt x="0" y="4"/>
                    </a:lnTo>
                    <a:lnTo>
                      <a:pt x="7" y="4"/>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3" name="Freeform 6729"/>
              <p:cNvSpPr>
                <a:spLocks/>
              </p:cNvSpPr>
              <p:nvPr/>
            </p:nvSpPr>
            <p:spPr bwMode="auto">
              <a:xfrm>
                <a:off x="10507" y="8421"/>
                <a:ext cx="7" cy="5"/>
              </a:xfrm>
              <a:custGeom>
                <a:avLst/>
                <a:gdLst/>
                <a:ahLst/>
                <a:cxnLst>
                  <a:cxn ang="0">
                    <a:pos x="0" y="0"/>
                  </a:cxn>
                  <a:cxn ang="0">
                    <a:pos x="0" y="4"/>
                  </a:cxn>
                  <a:cxn ang="0">
                    <a:pos x="7" y="4"/>
                  </a:cxn>
                  <a:cxn ang="0">
                    <a:pos x="4" y="0"/>
                  </a:cxn>
                  <a:cxn ang="0">
                    <a:pos x="0" y="0"/>
                  </a:cxn>
                </a:cxnLst>
                <a:rect l="0" t="0" r="r" b="b"/>
                <a:pathLst>
                  <a:path w="7" h="5">
                    <a:moveTo>
                      <a:pt x="0" y="0"/>
                    </a:moveTo>
                    <a:lnTo>
                      <a:pt x="0" y="4"/>
                    </a:lnTo>
                    <a:lnTo>
                      <a:pt x="7"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4" name="Freeform 6730"/>
              <p:cNvSpPr>
                <a:spLocks/>
              </p:cNvSpPr>
              <p:nvPr/>
            </p:nvSpPr>
            <p:spPr bwMode="auto">
              <a:xfrm>
                <a:off x="10507" y="8421"/>
                <a:ext cx="7" cy="5"/>
              </a:xfrm>
              <a:custGeom>
                <a:avLst/>
                <a:gdLst/>
                <a:ahLst/>
                <a:cxnLst>
                  <a:cxn ang="0">
                    <a:pos x="0" y="0"/>
                  </a:cxn>
                  <a:cxn ang="0">
                    <a:pos x="0" y="4"/>
                  </a:cxn>
                  <a:cxn ang="0">
                    <a:pos x="7" y="4"/>
                  </a:cxn>
                  <a:cxn ang="0">
                    <a:pos x="4" y="0"/>
                  </a:cxn>
                  <a:cxn ang="0">
                    <a:pos x="0" y="0"/>
                  </a:cxn>
                </a:cxnLst>
                <a:rect l="0" t="0" r="r" b="b"/>
                <a:pathLst>
                  <a:path w="7" h="5">
                    <a:moveTo>
                      <a:pt x="0" y="0"/>
                    </a:moveTo>
                    <a:lnTo>
                      <a:pt x="0" y="4"/>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5" name="Freeform 6731"/>
              <p:cNvSpPr>
                <a:spLocks/>
              </p:cNvSpPr>
              <p:nvPr/>
            </p:nvSpPr>
            <p:spPr bwMode="auto">
              <a:xfrm>
                <a:off x="10509" y="8428"/>
                <a:ext cx="10" cy="58"/>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0"/>
                    </a:lnTo>
                    <a:lnTo>
                      <a:pt x="4" y="28"/>
                    </a:lnTo>
                    <a:lnTo>
                      <a:pt x="4" y="57"/>
                    </a:lnTo>
                    <a:lnTo>
                      <a:pt x="9" y="57"/>
                    </a:lnTo>
                    <a:lnTo>
                      <a:pt x="9" y="43"/>
                    </a:lnTo>
                    <a:lnTo>
                      <a:pt x="7" y="28"/>
                    </a:lnTo>
                    <a:lnTo>
                      <a:pt x="7" y="14"/>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6" name="Freeform 6732"/>
              <p:cNvSpPr>
                <a:spLocks/>
              </p:cNvSpPr>
              <p:nvPr/>
            </p:nvSpPr>
            <p:spPr bwMode="auto">
              <a:xfrm>
                <a:off x="10507" y="8428"/>
                <a:ext cx="12" cy="58"/>
              </a:xfrm>
              <a:custGeom>
                <a:avLst/>
                <a:gdLst/>
                <a:ahLst/>
                <a:cxnLst>
                  <a:cxn ang="0">
                    <a:pos x="7" y="43"/>
                  </a:cxn>
                  <a:cxn ang="0">
                    <a:pos x="7" y="57"/>
                  </a:cxn>
                  <a:cxn ang="0">
                    <a:pos x="12" y="57"/>
                  </a:cxn>
                  <a:cxn ang="0">
                    <a:pos x="9" y="43"/>
                  </a:cxn>
                  <a:cxn ang="0">
                    <a:pos x="9" y="28"/>
                  </a:cxn>
                  <a:cxn ang="0">
                    <a:pos x="7" y="14"/>
                  </a:cxn>
                  <a:cxn ang="0">
                    <a:pos x="7" y="0"/>
                  </a:cxn>
                  <a:cxn ang="0">
                    <a:pos x="0" y="0"/>
                  </a:cxn>
                  <a:cxn ang="0">
                    <a:pos x="4" y="14"/>
                  </a:cxn>
                  <a:cxn ang="0">
                    <a:pos x="4" y="28"/>
                  </a:cxn>
                  <a:cxn ang="0">
                    <a:pos x="7" y="43"/>
                  </a:cxn>
                </a:cxnLst>
                <a:rect l="0" t="0" r="r" b="b"/>
                <a:pathLst>
                  <a:path w="12" h="58">
                    <a:moveTo>
                      <a:pt x="7" y="43"/>
                    </a:moveTo>
                    <a:lnTo>
                      <a:pt x="7" y="57"/>
                    </a:lnTo>
                    <a:lnTo>
                      <a:pt x="12" y="57"/>
                    </a:lnTo>
                    <a:lnTo>
                      <a:pt x="9" y="43"/>
                    </a:lnTo>
                    <a:lnTo>
                      <a:pt x="9" y="28"/>
                    </a:lnTo>
                    <a:lnTo>
                      <a:pt x="7" y="14"/>
                    </a:lnTo>
                    <a:lnTo>
                      <a:pt x="7" y="0"/>
                    </a:lnTo>
                    <a:lnTo>
                      <a:pt x="0" y="0"/>
                    </a:lnTo>
                    <a:lnTo>
                      <a:pt x="4" y="14"/>
                    </a:lnTo>
                    <a:lnTo>
                      <a:pt x="4" y="28"/>
                    </a:lnTo>
                    <a:lnTo>
                      <a:pt x="7" y="43"/>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7" name="Freeform 6733"/>
              <p:cNvSpPr>
                <a:spLocks/>
              </p:cNvSpPr>
              <p:nvPr/>
            </p:nvSpPr>
            <p:spPr bwMode="auto">
              <a:xfrm>
                <a:off x="10507" y="8428"/>
                <a:ext cx="9" cy="58"/>
              </a:xfrm>
              <a:custGeom>
                <a:avLst/>
                <a:gdLst/>
                <a:ahLst/>
                <a:cxnLst>
                  <a:cxn ang="0">
                    <a:pos x="9" y="57"/>
                  </a:cxn>
                  <a:cxn ang="0">
                    <a:pos x="9" y="28"/>
                  </a:cxn>
                  <a:cxn ang="0">
                    <a:pos x="4" y="0"/>
                  </a:cxn>
                  <a:cxn ang="0">
                    <a:pos x="0" y="0"/>
                  </a:cxn>
                  <a:cxn ang="0">
                    <a:pos x="2" y="7"/>
                  </a:cxn>
                  <a:cxn ang="0">
                    <a:pos x="2" y="14"/>
                  </a:cxn>
                  <a:cxn ang="0">
                    <a:pos x="4" y="21"/>
                  </a:cxn>
                  <a:cxn ang="0">
                    <a:pos x="4" y="43"/>
                  </a:cxn>
                  <a:cxn ang="0">
                    <a:pos x="7" y="50"/>
                  </a:cxn>
                  <a:cxn ang="0">
                    <a:pos x="7" y="57"/>
                  </a:cxn>
                  <a:cxn ang="0">
                    <a:pos x="9" y="57"/>
                  </a:cxn>
                </a:cxnLst>
                <a:rect l="0" t="0" r="r" b="b"/>
                <a:pathLst>
                  <a:path w="9" h="58">
                    <a:moveTo>
                      <a:pt x="9" y="57"/>
                    </a:moveTo>
                    <a:lnTo>
                      <a:pt x="9" y="28"/>
                    </a:lnTo>
                    <a:lnTo>
                      <a:pt x="4" y="0"/>
                    </a:lnTo>
                    <a:lnTo>
                      <a:pt x="0" y="0"/>
                    </a:lnTo>
                    <a:lnTo>
                      <a:pt x="2" y="7"/>
                    </a:lnTo>
                    <a:lnTo>
                      <a:pt x="2" y="14"/>
                    </a:lnTo>
                    <a:lnTo>
                      <a:pt x="4" y="21"/>
                    </a:lnTo>
                    <a:lnTo>
                      <a:pt x="4" y="43"/>
                    </a:lnTo>
                    <a:lnTo>
                      <a:pt x="7" y="50"/>
                    </a:lnTo>
                    <a:lnTo>
                      <a:pt x="7" y="57"/>
                    </a:lnTo>
                    <a:lnTo>
                      <a:pt x="9"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8" name="Freeform 6734"/>
              <p:cNvSpPr>
                <a:spLocks/>
              </p:cNvSpPr>
              <p:nvPr/>
            </p:nvSpPr>
            <p:spPr bwMode="auto">
              <a:xfrm>
                <a:off x="10507" y="8428"/>
                <a:ext cx="9" cy="58"/>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4" y="28"/>
                    </a:lnTo>
                    <a:lnTo>
                      <a:pt x="4" y="57"/>
                    </a:lnTo>
                    <a:lnTo>
                      <a:pt x="9" y="57"/>
                    </a:lnTo>
                    <a:lnTo>
                      <a:pt x="9" y="43"/>
                    </a:lnTo>
                    <a:lnTo>
                      <a:pt x="7" y="28"/>
                    </a:lnTo>
                    <a:lnTo>
                      <a:pt x="7" y="14"/>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9" name="Freeform 6735"/>
              <p:cNvSpPr>
                <a:spLocks/>
              </p:cNvSpPr>
              <p:nvPr/>
            </p:nvSpPr>
            <p:spPr bwMode="auto">
              <a:xfrm>
                <a:off x="10504" y="8428"/>
                <a:ext cx="12" cy="58"/>
              </a:xfrm>
              <a:custGeom>
                <a:avLst/>
                <a:gdLst/>
                <a:ahLst/>
                <a:cxnLst>
                  <a:cxn ang="0">
                    <a:pos x="7" y="43"/>
                  </a:cxn>
                  <a:cxn ang="0">
                    <a:pos x="7" y="57"/>
                  </a:cxn>
                  <a:cxn ang="0">
                    <a:pos x="12" y="57"/>
                  </a:cxn>
                  <a:cxn ang="0">
                    <a:pos x="9" y="43"/>
                  </a:cxn>
                  <a:cxn ang="0">
                    <a:pos x="9" y="28"/>
                  </a:cxn>
                  <a:cxn ang="0">
                    <a:pos x="4" y="0"/>
                  </a:cxn>
                  <a:cxn ang="0">
                    <a:pos x="0" y="0"/>
                  </a:cxn>
                  <a:cxn ang="0">
                    <a:pos x="7" y="43"/>
                  </a:cxn>
                </a:cxnLst>
                <a:rect l="0" t="0" r="r" b="b"/>
                <a:pathLst>
                  <a:path w="12" h="58">
                    <a:moveTo>
                      <a:pt x="7" y="43"/>
                    </a:moveTo>
                    <a:lnTo>
                      <a:pt x="7" y="57"/>
                    </a:lnTo>
                    <a:lnTo>
                      <a:pt x="12" y="57"/>
                    </a:lnTo>
                    <a:lnTo>
                      <a:pt x="9" y="43"/>
                    </a:lnTo>
                    <a:lnTo>
                      <a:pt x="9" y="28"/>
                    </a:lnTo>
                    <a:lnTo>
                      <a:pt x="4" y="0"/>
                    </a:lnTo>
                    <a:lnTo>
                      <a:pt x="0" y="0"/>
                    </a:lnTo>
                    <a:lnTo>
                      <a:pt x="7" y="43"/>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0" name="Freeform 6736"/>
              <p:cNvSpPr>
                <a:spLocks/>
              </p:cNvSpPr>
              <p:nvPr/>
            </p:nvSpPr>
            <p:spPr bwMode="auto">
              <a:xfrm>
                <a:off x="10504" y="8428"/>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1" name="Freeform 6737"/>
              <p:cNvSpPr>
                <a:spLocks/>
              </p:cNvSpPr>
              <p:nvPr/>
            </p:nvSpPr>
            <p:spPr bwMode="auto">
              <a:xfrm>
                <a:off x="10504" y="8428"/>
                <a:ext cx="10" cy="58"/>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8">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2" name="Freeform 6738"/>
              <p:cNvSpPr>
                <a:spLocks/>
              </p:cNvSpPr>
              <p:nvPr/>
            </p:nvSpPr>
            <p:spPr bwMode="auto">
              <a:xfrm>
                <a:off x="10502" y="8428"/>
                <a:ext cx="12" cy="58"/>
              </a:xfrm>
              <a:custGeom>
                <a:avLst/>
                <a:gdLst/>
                <a:ahLst/>
                <a:cxnLst>
                  <a:cxn ang="0">
                    <a:pos x="9" y="43"/>
                  </a:cxn>
                  <a:cxn ang="0">
                    <a:pos x="9" y="28"/>
                  </a:cxn>
                  <a:cxn ang="0">
                    <a:pos x="4" y="0"/>
                  </a:cxn>
                  <a:cxn ang="0">
                    <a:pos x="0" y="0"/>
                  </a:cxn>
                  <a:cxn ang="0">
                    <a:pos x="4" y="28"/>
                  </a:cxn>
                  <a:cxn ang="0">
                    <a:pos x="4" y="43"/>
                  </a:cxn>
                  <a:cxn ang="0">
                    <a:pos x="7" y="57"/>
                  </a:cxn>
                  <a:cxn ang="0">
                    <a:pos x="12" y="57"/>
                  </a:cxn>
                  <a:cxn ang="0">
                    <a:pos x="9" y="43"/>
                  </a:cxn>
                </a:cxnLst>
                <a:rect l="0" t="0" r="r" b="b"/>
                <a:pathLst>
                  <a:path w="12" h="58">
                    <a:moveTo>
                      <a:pt x="9" y="43"/>
                    </a:moveTo>
                    <a:lnTo>
                      <a:pt x="9" y="28"/>
                    </a:lnTo>
                    <a:lnTo>
                      <a:pt x="4" y="0"/>
                    </a:lnTo>
                    <a:lnTo>
                      <a:pt x="0" y="0"/>
                    </a:lnTo>
                    <a:lnTo>
                      <a:pt x="4" y="28"/>
                    </a:lnTo>
                    <a:lnTo>
                      <a:pt x="4" y="43"/>
                    </a:lnTo>
                    <a:lnTo>
                      <a:pt x="7" y="57"/>
                    </a:lnTo>
                    <a:lnTo>
                      <a:pt x="12" y="57"/>
                    </a:lnTo>
                    <a:lnTo>
                      <a:pt x="9" y="43"/>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3" name="Freeform 6739"/>
              <p:cNvSpPr>
                <a:spLocks/>
              </p:cNvSpPr>
              <p:nvPr/>
            </p:nvSpPr>
            <p:spPr bwMode="auto">
              <a:xfrm>
                <a:off x="10502" y="8428"/>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4" name="Freeform 6740"/>
              <p:cNvSpPr>
                <a:spLocks/>
              </p:cNvSpPr>
              <p:nvPr/>
            </p:nvSpPr>
            <p:spPr bwMode="auto">
              <a:xfrm>
                <a:off x="10502" y="8428"/>
                <a:ext cx="10" cy="58"/>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8">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5" name="Freeform 6741"/>
              <p:cNvSpPr>
                <a:spLocks/>
              </p:cNvSpPr>
              <p:nvPr/>
            </p:nvSpPr>
            <p:spPr bwMode="auto">
              <a:xfrm>
                <a:off x="10500" y="8428"/>
                <a:ext cx="9" cy="58"/>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9" h="58">
                    <a:moveTo>
                      <a:pt x="9" y="57"/>
                    </a:moveTo>
                    <a:lnTo>
                      <a:pt x="9" y="28"/>
                    </a:lnTo>
                    <a:lnTo>
                      <a:pt x="4" y="0"/>
                    </a:lnTo>
                    <a:lnTo>
                      <a:pt x="0" y="0"/>
                    </a:lnTo>
                    <a:lnTo>
                      <a:pt x="4" y="28"/>
                    </a:lnTo>
                    <a:lnTo>
                      <a:pt x="4" y="43"/>
                    </a:lnTo>
                    <a:lnTo>
                      <a:pt x="7" y="57"/>
                    </a:lnTo>
                    <a:lnTo>
                      <a:pt x="9"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6" name="Freeform 6742"/>
              <p:cNvSpPr>
                <a:spLocks/>
              </p:cNvSpPr>
              <p:nvPr/>
            </p:nvSpPr>
            <p:spPr bwMode="auto">
              <a:xfrm>
                <a:off x="10500" y="8428"/>
                <a:ext cx="9" cy="58"/>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4" y="28"/>
                    </a:lnTo>
                    <a:lnTo>
                      <a:pt x="4" y="57"/>
                    </a:lnTo>
                    <a:lnTo>
                      <a:pt x="9" y="57"/>
                    </a:lnTo>
                    <a:lnTo>
                      <a:pt x="9" y="43"/>
                    </a:lnTo>
                    <a:lnTo>
                      <a:pt x="7" y="28"/>
                    </a:lnTo>
                    <a:lnTo>
                      <a:pt x="7" y="14"/>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7" name="Freeform 6743"/>
              <p:cNvSpPr>
                <a:spLocks/>
              </p:cNvSpPr>
              <p:nvPr/>
            </p:nvSpPr>
            <p:spPr bwMode="auto">
              <a:xfrm>
                <a:off x="9729" y="8450"/>
                <a:ext cx="96" cy="24"/>
              </a:xfrm>
              <a:custGeom>
                <a:avLst/>
                <a:gdLst/>
                <a:ahLst/>
                <a:cxnLst>
                  <a:cxn ang="0">
                    <a:pos x="0" y="24"/>
                  </a:cxn>
                  <a:cxn ang="0">
                    <a:pos x="95" y="19"/>
                  </a:cxn>
                  <a:cxn ang="0">
                    <a:pos x="93" y="0"/>
                  </a:cxn>
                  <a:cxn ang="0">
                    <a:pos x="4" y="9"/>
                  </a:cxn>
                  <a:cxn ang="0">
                    <a:pos x="0" y="24"/>
                  </a:cxn>
                </a:cxnLst>
                <a:rect l="0" t="0" r="r" b="b"/>
                <a:pathLst>
                  <a:path w="96" h="24">
                    <a:moveTo>
                      <a:pt x="0" y="24"/>
                    </a:moveTo>
                    <a:lnTo>
                      <a:pt x="95" y="19"/>
                    </a:lnTo>
                    <a:lnTo>
                      <a:pt x="93" y="0"/>
                    </a:lnTo>
                    <a:lnTo>
                      <a:pt x="4" y="9"/>
                    </a:lnTo>
                    <a:lnTo>
                      <a:pt x="0" y="24"/>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8" name="Freeform 6744"/>
              <p:cNvSpPr>
                <a:spLocks/>
              </p:cNvSpPr>
              <p:nvPr/>
            </p:nvSpPr>
            <p:spPr bwMode="auto">
              <a:xfrm>
                <a:off x="9799" y="8296"/>
                <a:ext cx="249" cy="202"/>
              </a:xfrm>
              <a:custGeom>
                <a:avLst/>
                <a:gdLst/>
                <a:ahLst/>
                <a:cxnLst>
                  <a:cxn ang="0">
                    <a:pos x="134" y="199"/>
                  </a:cxn>
                  <a:cxn ang="0">
                    <a:pos x="141" y="199"/>
                  </a:cxn>
                  <a:cxn ang="0">
                    <a:pos x="151" y="194"/>
                  </a:cxn>
                  <a:cxn ang="0">
                    <a:pos x="156" y="194"/>
                  </a:cxn>
                  <a:cxn ang="0">
                    <a:pos x="158" y="192"/>
                  </a:cxn>
                  <a:cxn ang="0">
                    <a:pos x="163" y="192"/>
                  </a:cxn>
                  <a:cxn ang="0">
                    <a:pos x="168" y="189"/>
                  </a:cxn>
                  <a:cxn ang="0">
                    <a:pos x="172" y="187"/>
                  </a:cxn>
                  <a:cxn ang="0">
                    <a:pos x="172" y="182"/>
                  </a:cxn>
                  <a:cxn ang="0">
                    <a:pos x="168" y="180"/>
                  </a:cxn>
                  <a:cxn ang="0">
                    <a:pos x="182" y="160"/>
                  </a:cxn>
                  <a:cxn ang="0">
                    <a:pos x="247" y="151"/>
                  </a:cxn>
                  <a:cxn ang="0">
                    <a:pos x="249" y="72"/>
                  </a:cxn>
                  <a:cxn ang="0">
                    <a:pos x="206" y="33"/>
                  </a:cxn>
                  <a:cxn ang="0">
                    <a:pos x="136" y="2"/>
                  </a:cxn>
                  <a:cxn ang="0">
                    <a:pos x="96" y="0"/>
                  </a:cxn>
                  <a:cxn ang="0">
                    <a:pos x="95" y="0"/>
                  </a:cxn>
                  <a:cxn ang="0">
                    <a:pos x="88" y="4"/>
                  </a:cxn>
                  <a:cxn ang="0">
                    <a:pos x="81" y="14"/>
                  </a:cxn>
                  <a:cxn ang="0">
                    <a:pos x="76" y="21"/>
                  </a:cxn>
                  <a:cxn ang="0">
                    <a:pos x="69" y="31"/>
                  </a:cxn>
                  <a:cxn ang="0">
                    <a:pos x="64" y="40"/>
                  </a:cxn>
                  <a:cxn ang="0">
                    <a:pos x="57" y="50"/>
                  </a:cxn>
                  <a:cxn ang="0">
                    <a:pos x="52" y="60"/>
                  </a:cxn>
                  <a:cxn ang="0">
                    <a:pos x="48" y="72"/>
                  </a:cxn>
                  <a:cxn ang="0">
                    <a:pos x="33" y="100"/>
                  </a:cxn>
                  <a:cxn ang="0">
                    <a:pos x="26" y="110"/>
                  </a:cxn>
                  <a:cxn ang="0">
                    <a:pos x="16" y="129"/>
                  </a:cxn>
                  <a:cxn ang="0">
                    <a:pos x="7" y="144"/>
                  </a:cxn>
                  <a:cxn ang="0">
                    <a:pos x="0" y="156"/>
                  </a:cxn>
                  <a:cxn ang="0">
                    <a:pos x="2" y="158"/>
                  </a:cxn>
                  <a:cxn ang="0">
                    <a:pos x="7" y="160"/>
                  </a:cxn>
                  <a:cxn ang="0">
                    <a:pos x="12" y="160"/>
                  </a:cxn>
                  <a:cxn ang="0">
                    <a:pos x="14" y="163"/>
                  </a:cxn>
                  <a:cxn ang="0">
                    <a:pos x="21" y="163"/>
                  </a:cxn>
                  <a:cxn ang="0">
                    <a:pos x="24" y="165"/>
                  </a:cxn>
                  <a:cxn ang="0">
                    <a:pos x="36" y="165"/>
                  </a:cxn>
                  <a:cxn ang="0">
                    <a:pos x="43" y="170"/>
                  </a:cxn>
                  <a:cxn ang="0">
                    <a:pos x="45" y="175"/>
                  </a:cxn>
                  <a:cxn ang="0">
                    <a:pos x="33" y="177"/>
                  </a:cxn>
                  <a:cxn ang="0">
                    <a:pos x="19" y="182"/>
                  </a:cxn>
                  <a:cxn ang="0">
                    <a:pos x="12" y="182"/>
                  </a:cxn>
                  <a:cxn ang="0">
                    <a:pos x="14" y="187"/>
                  </a:cxn>
                  <a:cxn ang="0">
                    <a:pos x="19" y="189"/>
                  </a:cxn>
                  <a:cxn ang="0">
                    <a:pos x="69" y="189"/>
                  </a:cxn>
                  <a:cxn ang="0">
                    <a:pos x="112" y="192"/>
                  </a:cxn>
                  <a:cxn ang="0">
                    <a:pos x="129" y="201"/>
                  </a:cxn>
                  <a:cxn ang="0">
                    <a:pos x="134" y="199"/>
                  </a:cxn>
                </a:cxnLst>
                <a:rect l="0" t="0" r="r" b="b"/>
                <a:pathLst>
                  <a:path w="249" h="202">
                    <a:moveTo>
                      <a:pt x="134" y="199"/>
                    </a:moveTo>
                    <a:lnTo>
                      <a:pt x="141" y="199"/>
                    </a:lnTo>
                    <a:lnTo>
                      <a:pt x="151" y="194"/>
                    </a:lnTo>
                    <a:lnTo>
                      <a:pt x="156" y="194"/>
                    </a:lnTo>
                    <a:lnTo>
                      <a:pt x="158" y="192"/>
                    </a:lnTo>
                    <a:lnTo>
                      <a:pt x="163" y="192"/>
                    </a:lnTo>
                    <a:lnTo>
                      <a:pt x="168" y="189"/>
                    </a:lnTo>
                    <a:lnTo>
                      <a:pt x="172" y="187"/>
                    </a:lnTo>
                    <a:lnTo>
                      <a:pt x="172" y="182"/>
                    </a:lnTo>
                    <a:lnTo>
                      <a:pt x="168" y="180"/>
                    </a:lnTo>
                    <a:lnTo>
                      <a:pt x="182" y="160"/>
                    </a:lnTo>
                    <a:lnTo>
                      <a:pt x="247" y="151"/>
                    </a:lnTo>
                    <a:lnTo>
                      <a:pt x="249" y="72"/>
                    </a:lnTo>
                    <a:lnTo>
                      <a:pt x="206" y="33"/>
                    </a:lnTo>
                    <a:lnTo>
                      <a:pt x="136" y="2"/>
                    </a:lnTo>
                    <a:lnTo>
                      <a:pt x="96" y="0"/>
                    </a:lnTo>
                    <a:lnTo>
                      <a:pt x="95" y="0"/>
                    </a:lnTo>
                    <a:lnTo>
                      <a:pt x="88" y="4"/>
                    </a:lnTo>
                    <a:lnTo>
                      <a:pt x="81" y="14"/>
                    </a:lnTo>
                    <a:lnTo>
                      <a:pt x="76" y="21"/>
                    </a:lnTo>
                    <a:lnTo>
                      <a:pt x="69" y="31"/>
                    </a:lnTo>
                    <a:lnTo>
                      <a:pt x="64" y="40"/>
                    </a:lnTo>
                    <a:lnTo>
                      <a:pt x="57" y="50"/>
                    </a:lnTo>
                    <a:lnTo>
                      <a:pt x="52" y="60"/>
                    </a:lnTo>
                    <a:lnTo>
                      <a:pt x="48" y="72"/>
                    </a:lnTo>
                    <a:lnTo>
                      <a:pt x="33" y="100"/>
                    </a:lnTo>
                    <a:lnTo>
                      <a:pt x="26" y="110"/>
                    </a:lnTo>
                    <a:lnTo>
                      <a:pt x="16" y="129"/>
                    </a:lnTo>
                    <a:lnTo>
                      <a:pt x="7" y="144"/>
                    </a:lnTo>
                    <a:lnTo>
                      <a:pt x="0" y="156"/>
                    </a:lnTo>
                    <a:lnTo>
                      <a:pt x="2" y="158"/>
                    </a:lnTo>
                    <a:lnTo>
                      <a:pt x="7" y="160"/>
                    </a:lnTo>
                    <a:lnTo>
                      <a:pt x="12" y="160"/>
                    </a:lnTo>
                    <a:lnTo>
                      <a:pt x="14" y="163"/>
                    </a:lnTo>
                    <a:lnTo>
                      <a:pt x="21" y="163"/>
                    </a:lnTo>
                    <a:lnTo>
                      <a:pt x="24" y="165"/>
                    </a:lnTo>
                    <a:lnTo>
                      <a:pt x="36" y="165"/>
                    </a:lnTo>
                    <a:lnTo>
                      <a:pt x="43" y="170"/>
                    </a:lnTo>
                    <a:lnTo>
                      <a:pt x="45" y="175"/>
                    </a:lnTo>
                    <a:lnTo>
                      <a:pt x="33" y="177"/>
                    </a:lnTo>
                    <a:lnTo>
                      <a:pt x="19" y="182"/>
                    </a:lnTo>
                    <a:lnTo>
                      <a:pt x="12" y="182"/>
                    </a:lnTo>
                    <a:lnTo>
                      <a:pt x="14" y="187"/>
                    </a:lnTo>
                    <a:lnTo>
                      <a:pt x="19" y="189"/>
                    </a:lnTo>
                    <a:lnTo>
                      <a:pt x="69" y="189"/>
                    </a:lnTo>
                    <a:lnTo>
                      <a:pt x="112" y="192"/>
                    </a:lnTo>
                    <a:lnTo>
                      <a:pt x="129" y="201"/>
                    </a:lnTo>
                    <a:lnTo>
                      <a:pt x="134" y="199"/>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9" name="Freeform 6745"/>
              <p:cNvSpPr>
                <a:spLocks/>
              </p:cNvSpPr>
              <p:nvPr/>
            </p:nvSpPr>
            <p:spPr bwMode="auto">
              <a:xfrm>
                <a:off x="9660" y="8397"/>
                <a:ext cx="45" cy="72"/>
              </a:xfrm>
              <a:custGeom>
                <a:avLst/>
                <a:gdLst/>
                <a:ahLst/>
                <a:cxnLst>
                  <a:cxn ang="0">
                    <a:pos x="7" y="2"/>
                  </a:cxn>
                  <a:cxn ang="0">
                    <a:pos x="7" y="2"/>
                  </a:cxn>
                  <a:cxn ang="0">
                    <a:pos x="2" y="16"/>
                  </a:cxn>
                  <a:cxn ang="0">
                    <a:pos x="0" y="47"/>
                  </a:cxn>
                  <a:cxn ang="0">
                    <a:pos x="0" y="67"/>
                  </a:cxn>
                  <a:cxn ang="0">
                    <a:pos x="26" y="72"/>
                  </a:cxn>
                  <a:cxn ang="0">
                    <a:pos x="45" y="64"/>
                  </a:cxn>
                  <a:cxn ang="0">
                    <a:pos x="45" y="33"/>
                  </a:cxn>
                  <a:cxn ang="0">
                    <a:pos x="43" y="26"/>
                  </a:cxn>
                  <a:cxn ang="0">
                    <a:pos x="43" y="19"/>
                  </a:cxn>
                  <a:cxn ang="0">
                    <a:pos x="40" y="9"/>
                  </a:cxn>
                  <a:cxn ang="0">
                    <a:pos x="38" y="2"/>
                  </a:cxn>
                  <a:cxn ang="0">
                    <a:pos x="21" y="0"/>
                  </a:cxn>
                  <a:cxn ang="0">
                    <a:pos x="7" y="2"/>
                  </a:cxn>
                </a:cxnLst>
                <a:rect l="0" t="0" r="r" b="b"/>
                <a:pathLst>
                  <a:path w="45" h="72">
                    <a:moveTo>
                      <a:pt x="7" y="2"/>
                    </a:moveTo>
                    <a:lnTo>
                      <a:pt x="7" y="2"/>
                    </a:lnTo>
                    <a:lnTo>
                      <a:pt x="2" y="16"/>
                    </a:lnTo>
                    <a:lnTo>
                      <a:pt x="0" y="47"/>
                    </a:lnTo>
                    <a:lnTo>
                      <a:pt x="0" y="67"/>
                    </a:lnTo>
                    <a:lnTo>
                      <a:pt x="26" y="72"/>
                    </a:lnTo>
                    <a:lnTo>
                      <a:pt x="45" y="64"/>
                    </a:lnTo>
                    <a:lnTo>
                      <a:pt x="45" y="33"/>
                    </a:lnTo>
                    <a:lnTo>
                      <a:pt x="43" y="26"/>
                    </a:lnTo>
                    <a:lnTo>
                      <a:pt x="43" y="19"/>
                    </a:lnTo>
                    <a:lnTo>
                      <a:pt x="40" y="9"/>
                    </a:lnTo>
                    <a:lnTo>
                      <a:pt x="38" y="2"/>
                    </a:lnTo>
                    <a:lnTo>
                      <a:pt x="21"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0" name="Freeform 6746"/>
              <p:cNvSpPr>
                <a:spLocks/>
              </p:cNvSpPr>
              <p:nvPr/>
            </p:nvSpPr>
            <p:spPr bwMode="auto">
              <a:xfrm>
                <a:off x="9660" y="8404"/>
                <a:ext cx="28" cy="56"/>
              </a:xfrm>
              <a:custGeom>
                <a:avLst/>
                <a:gdLst/>
                <a:ahLst/>
                <a:cxnLst>
                  <a:cxn ang="0">
                    <a:pos x="4" y="2"/>
                  </a:cxn>
                  <a:cxn ang="0">
                    <a:pos x="4" y="2"/>
                  </a:cxn>
                  <a:cxn ang="0">
                    <a:pos x="2" y="14"/>
                  </a:cxn>
                  <a:cxn ang="0">
                    <a:pos x="0" y="28"/>
                  </a:cxn>
                  <a:cxn ang="0">
                    <a:pos x="0" y="55"/>
                  </a:cxn>
                  <a:cxn ang="0">
                    <a:pos x="26" y="55"/>
                  </a:cxn>
                  <a:cxn ang="0">
                    <a:pos x="26" y="43"/>
                  </a:cxn>
                  <a:cxn ang="0">
                    <a:pos x="28" y="28"/>
                  </a:cxn>
                  <a:cxn ang="0">
                    <a:pos x="26" y="16"/>
                  </a:cxn>
                  <a:cxn ang="0">
                    <a:pos x="26" y="2"/>
                  </a:cxn>
                  <a:cxn ang="0">
                    <a:pos x="14" y="0"/>
                  </a:cxn>
                  <a:cxn ang="0">
                    <a:pos x="4" y="2"/>
                  </a:cxn>
                </a:cxnLst>
                <a:rect l="0" t="0" r="r" b="b"/>
                <a:pathLst>
                  <a:path w="28" h="56">
                    <a:moveTo>
                      <a:pt x="4" y="2"/>
                    </a:moveTo>
                    <a:lnTo>
                      <a:pt x="4" y="2"/>
                    </a:lnTo>
                    <a:lnTo>
                      <a:pt x="2" y="14"/>
                    </a:lnTo>
                    <a:lnTo>
                      <a:pt x="0" y="28"/>
                    </a:lnTo>
                    <a:lnTo>
                      <a:pt x="0" y="55"/>
                    </a:lnTo>
                    <a:lnTo>
                      <a:pt x="26" y="55"/>
                    </a:lnTo>
                    <a:lnTo>
                      <a:pt x="26" y="43"/>
                    </a:lnTo>
                    <a:lnTo>
                      <a:pt x="28" y="28"/>
                    </a:lnTo>
                    <a:lnTo>
                      <a:pt x="26" y="16"/>
                    </a:lnTo>
                    <a:lnTo>
                      <a:pt x="26" y="2"/>
                    </a:lnTo>
                    <a:lnTo>
                      <a:pt x="14"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1" name="Freeform 6747"/>
              <p:cNvSpPr>
                <a:spLocks/>
              </p:cNvSpPr>
              <p:nvPr/>
            </p:nvSpPr>
            <p:spPr bwMode="auto">
              <a:xfrm>
                <a:off x="9660" y="8407"/>
                <a:ext cx="26" cy="50"/>
              </a:xfrm>
              <a:custGeom>
                <a:avLst/>
                <a:gdLst/>
                <a:ahLst/>
                <a:cxnLst>
                  <a:cxn ang="0">
                    <a:pos x="4" y="0"/>
                  </a:cxn>
                  <a:cxn ang="0">
                    <a:pos x="4" y="0"/>
                  </a:cxn>
                  <a:cxn ang="0">
                    <a:pos x="0" y="23"/>
                  </a:cxn>
                  <a:cxn ang="0">
                    <a:pos x="0" y="47"/>
                  </a:cxn>
                  <a:cxn ang="0">
                    <a:pos x="7" y="47"/>
                  </a:cxn>
                  <a:cxn ang="0">
                    <a:pos x="9" y="50"/>
                  </a:cxn>
                  <a:cxn ang="0">
                    <a:pos x="26" y="50"/>
                  </a:cxn>
                  <a:cxn ang="0">
                    <a:pos x="26" y="0"/>
                  </a:cxn>
                  <a:cxn ang="0">
                    <a:pos x="4" y="0"/>
                  </a:cxn>
                </a:cxnLst>
                <a:rect l="0" t="0" r="r" b="b"/>
                <a:pathLst>
                  <a:path w="26" h="50">
                    <a:moveTo>
                      <a:pt x="4" y="0"/>
                    </a:moveTo>
                    <a:lnTo>
                      <a:pt x="4" y="0"/>
                    </a:lnTo>
                    <a:lnTo>
                      <a:pt x="0" y="23"/>
                    </a:lnTo>
                    <a:lnTo>
                      <a:pt x="0" y="47"/>
                    </a:lnTo>
                    <a:lnTo>
                      <a:pt x="7" y="47"/>
                    </a:lnTo>
                    <a:lnTo>
                      <a:pt x="9" y="50"/>
                    </a:lnTo>
                    <a:lnTo>
                      <a:pt x="26" y="50"/>
                    </a:lnTo>
                    <a:lnTo>
                      <a:pt x="26"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2" name="Freeform 6748"/>
              <p:cNvSpPr>
                <a:spLocks/>
              </p:cNvSpPr>
              <p:nvPr/>
            </p:nvSpPr>
            <p:spPr bwMode="auto">
              <a:xfrm>
                <a:off x="9660" y="8407"/>
                <a:ext cx="26" cy="45"/>
              </a:xfrm>
              <a:custGeom>
                <a:avLst/>
                <a:gdLst/>
                <a:ahLst/>
                <a:cxnLst>
                  <a:cxn ang="0">
                    <a:pos x="26" y="45"/>
                  </a:cxn>
                  <a:cxn ang="0">
                    <a:pos x="26" y="0"/>
                  </a:cxn>
                  <a:cxn ang="0">
                    <a:pos x="4" y="0"/>
                  </a:cxn>
                  <a:cxn ang="0">
                    <a:pos x="2" y="11"/>
                  </a:cxn>
                  <a:cxn ang="0">
                    <a:pos x="2" y="21"/>
                  </a:cxn>
                  <a:cxn ang="0">
                    <a:pos x="0" y="33"/>
                  </a:cxn>
                  <a:cxn ang="0">
                    <a:pos x="0" y="45"/>
                  </a:cxn>
                  <a:cxn ang="0">
                    <a:pos x="26" y="45"/>
                  </a:cxn>
                </a:cxnLst>
                <a:rect l="0" t="0" r="r" b="b"/>
                <a:pathLst>
                  <a:path w="26" h="45">
                    <a:moveTo>
                      <a:pt x="26" y="45"/>
                    </a:moveTo>
                    <a:lnTo>
                      <a:pt x="26" y="0"/>
                    </a:lnTo>
                    <a:lnTo>
                      <a:pt x="4" y="0"/>
                    </a:lnTo>
                    <a:lnTo>
                      <a:pt x="2" y="11"/>
                    </a:lnTo>
                    <a:lnTo>
                      <a:pt x="2" y="21"/>
                    </a:lnTo>
                    <a:lnTo>
                      <a:pt x="0" y="33"/>
                    </a:lnTo>
                    <a:lnTo>
                      <a:pt x="0" y="45"/>
                    </a:lnTo>
                    <a:lnTo>
                      <a:pt x="26" y="45"/>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3" name="Freeform 6749"/>
              <p:cNvSpPr>
                <a:spLocks/>
              </p:cNvSpPr>
              <p:nvPr/>
            </p:nvSpPr>
            <p:spPr bwMode="auto">
              <a:xfrm>
                <a:off x="9662" y="8407"/>
                <a:ext cx="24" cy="43"/>
              </a:xfrm>
              <a:custGeom>
                <a:avLst/>
                <a:gdLst/>
                <a:ahLst/>
                <a:cxnLst>
                  <a:cxn ang="0">
                    <a:pos x="2" y="0"/>
                  </a:cxn>
                  <a:cxn ang="0">
                    <a:pos x="2" y="0"/>
                  </a:cxn>
                  <a:cxn ang="0">
                    <a:pos x="0" y="9"/>
                  </a:cxn>
                  <a:cxn ang="0">
                    <a:pos x="0" y="43"/>
                  </a:cxn>
                  <a:cxn ang="0">
                    <a:pos x="21" y="43"/>
                  </a:cxn>
                  <a:cxn ang="0">
                    <a:pos x="23" y="33"/>
                  </a:cxn>
                  <a:cxn ang="0">
                    <a:pos x="23" y="9"/>
                  </a:cxn>
                  <a:cxn ang="0">
                    <a:pos x="21" y="0"/>
                  </a:cxn>
                  <a:cxn ang="0">
                    <a:pos x="2" y="0"/>
                  </a:cxn>
                </a:cxnLst>
                <a:rect l="0" t="0" r="r" b="b"/>
                <a:pathLst>
                  <a:path w="24" h="43">
                    <a:moveTo>
                      <a:pt x="2" y="0"/>
                    </a:moveTo>
                    <a:lnTo>
                      <a:pt x="2" y="0"/>
                    </a:lnTo>
                    <a:lnTo>
                      <a:pt x="0" y="9"/>
                    </a:lnTo>
                    <a:lnTo>
                      <a:pt x="0" y="43"/>
                    </a:lnTo>
                    <a:lnTo>
                      <a:pt x="21" y="43"/>
                    </a:lnTo>
                    <a:lnTo>
                      <a:pt x="23" y="33"/>
                    </a:lnTo>
                    <a:lnTo>
                      <a:pt x="23" y="9"/>
                    </a:lnTo>
                    <a:lnTo>
                      <a:pt x="21"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4" name="Freeform 6750"/>
              <p:cNvSpPr>
                <a:spLocks/>
              </p:cNvSpPr>
              <p:nvPr/>
            </p:nvSpPr>
            <p:spPr bwMode="auto">
              <a:xfrm>
                <a:off x="9662" y="8407"/>
                <a:ext cx="22" cy="41"/>
              </a:xfrm>
              <a:custGeom>
                <a:avLst/>
                <a:gdLst/>
                <a:ahLst/>
                <a:cxnLst>
                  <a:cxn ang="0">
                    <a:pos x="2" y="0"/>
                  </a:cxn>
                  <a:cxn ang="0">
                    <a:pos x="2" y="0"/>
                  </a:cxn>
                  <a:cxn ang="0">
                    <a:pos x="0" y="9"/>
                  </a:cxn>
                  <a:cxn ang="0">
                    <a:pos x="0" y="38"/>
                  </a:cxn>
                  <a:cxn ang="0">
                    <a:pos x="4" y="38"/>
                  </a:cxn>
                  <a:cxn ang="0">
                    <a:pos x="7" y="40"/>
                  </a:cxn>
                  <a:cxn ang="0">
                    <a:pos x="21" y="40"/>
                  </a:cxn>
                  <a:cxn ang="0">
                    <a:pos x="21" y="0"/>
                  </a:cxn>
                  <a:cxn ang="0">
                    <a:pos x="2" y="0"/>
                  </a:cxn>
                </a:cxnLst>
                <a:rect l="0" t="0" r="r" b="b"/>
                <a:pathLst>
                  <a:path w="22" h="41">
                    <a:moveTo>
                      <a:pt x="2" y="0"/>
                    </a:moveTo>
                    <a:lnTo>
                      <a:pt x="2" y="0"/>
                    </a:lnTo>
                    <a:lnTo>
                      <a:pt x="0" y="9"/>
                    </a:lnTo>
                    <a:lnTo>
                      <a:pt x="0" y="38"/>
                    </a:lnTo>
                    <a:lnTo>
                      <a:pt x="4" y="38"/>
                    </a:lnTo>
                    <a:lnTo>
                      <a:pt x="7" y="40"/>
                    </a:lnTo>
                    <a:lnTo>
                      <a:pt x="21" y="40"/>
                    </a:lnTo>
                    <a:lnTo>
                      <a:pt x="21"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5" name="Freeform 6751"/>
              <p:cNvSpPr>
                <a:spLocks/>
              </p:cNvSpPr>
              <p:nvPr/>
            </p:nvSpPr>
            <p:spPr bwMode="auto">
              <a:xfrm>
                <a:off x="9662" y="8407"/>
                <a:ext cx="22" cy="36"/>
              </a:xfrm>
              <a:custGeom>
                <a:avLst/>
                <a:gdLst/>
                <a:ahLst/>
                <a:cxnLst>
                  <a:cxn ang="0">
                    <a:pos x="2" y="0"/>
                  </a:cxn>
                  <a:cxn ang="0">
                    <a:pos x="2" y="0"/>
                  </a:cxn>
                  <a:cxn ang="0">
                    <a:pos x="0" y="9"/>
                  </a:cxn>
                  <a:cxn ang="0">
                    <a:pos x="0" y="36"/>
                  </a:cxn>
                  <a:cxn ang="0">
                    <a:pos x="21" y="36"/>
                  </a:cxn>
                  <a:cxn ang="0">
                    <a:pos x="21" y="0"/>
                  </a:cxn>
                  <a:cxn ang="0">
                    <a:pos x="2" y="0"/>
                  </a:cxn>
                </a:cxnLst>
                <a:rect l="0" t="0" r="r" b="b"/>
                <a:pathLst>
                  <a:path w="22" h="36">
                    <a:moveTo>
                      <a:pt x="2" y="0"/>
                    </a:moveTo>
                    <a:lnTo>
                      <a:pt x="2" y="0"/>
                    </a:lnTo>
                    <a:lnTo>
                      <a:pt x="0" y="9"/>
                    </a:lnTo>
                    <a:lnTo>
                      <a:pt x="0" y="36"/>
                    </a:lnTo>
                    <a:lnTo>
                      <a:pt x="21" y="36"/>
                    </a:lnTo>
                    <a:lnTo>
                      <a:pt x="21"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6" name="Freeform 6752"/>
              <p:cNvSpPr>
                <a:spLocks/>
              </p:cNvSpPr>
              <p:nvPr/>
            </p:nvSpPr>
            <p:spPr bwMode="auto">
              <a:xfrm>
                <a:off x="9662" y="8407"/>
                <a:ext cx="22" cy="33"/>
              </a:xfrm>
              <a:custGeom>
                <a:avLst/>
                <a:gdLst/>
                <a:ahLst/>
                <a:cxnLst>
                  <a:cxn ang="0">
                    <a:pos x="2" y="0"/>
                  </a:cxn>
                  <a:cxn ang="0">
                    <a:pos x="2" y="0"/>
                  </a:cxn>
                  <a:cxn ang="0">
                    <a:pos x="0" y="7"/>
                  </a:cxn>
                  <a:cxn ang="0">
                    <a:pos x="0" y="33"/>
                  </a:cxn>
                  <a:cxn ang="0">
                    <a:pos x="19" y="33"/>
                  </a:cxn>
                  <a:cxn ang="0">
                    <a:pos x="21" y="26"/>
                  </a:cxn>
                  <a:cxn ang="0">
                    <a:pos x="21" y="7"/>
                  </a:cxn>
                  <a:cxn ang="0">
                    <a:pos x="19" y="0"/>
                  </a:cxn>
                  <a:cxn ang="0">
                    <a:pos x="2" y="0"/>
                  </a:cxn>
                </a:cxnLst>
                <a:rect l="0" t="0" r="r" b="b"/>
                <a:pathLst>
                  <a:path w="22" h="33">
                    <a:moveTo>
                      <a:pt x="2" y="0"/>
                    </a:moveTo>
                    <a:lnTo>
                      <a:pt x="2" y="0"/>
                    </a:lnTo>
                    <a:lnTo>
                      <a:pt x="0" y="7"/>
                    </a:lnTo>
                    <a:lnTo>
                      <a:pt x="0" y="33"/>
                    </a:lnTo>
                    <a:lnTo>
                      <a:pt x="19" y="33"/>
                    </a:lnTo>
                    <a:lnTo>
                      <a:pt x="21" y="26"/>
                    </a:lnTo>
                    <a:lnTo>
                      <a:pt x="21" y="7"/>
                    </a:lnTo>
                    <a:lnTo>
                      <a:pt x="19"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7" name="Freeform 6753"/>
              <p:cNvSpPr>
                <a:spLocks/>
              </p:cNvSpPr>
              <p:nvPr/>
            </p:nvSpPr>
            <p:spPr bwMode="auto">
              <a:xfrm>
                <a:off x="9662" y="8407"/>
                <a:ext cx="19" cy="31"/>
              </a:xfrm>
              <a:custGeom>
                <a:avLst/>
                <a:gdLst/>
                <a:ahLst/>
                <a:cxnLst>
                  <a:cxn ang="0">
                    <a:pos x="19" y="0"/>
                  </a:cxn>
                  <a:cxn ang="0">
                    <a:pos x="2" y="0"/>
                  </a:cxn>
                  <a:cxn ang="0">
                    <a:pos x="2" y="7"/>
                  </a:cxn>
                  <a:cxn ang="0">
                    <a:pos x="0" y="14"/>
                  </a:cxn>
                  <a:cxn ang="0">
                    <a:pos x="0" y="28"/>
                  </a:cxn>
                  <a:cxn ang="0">
                    <a:pos x="7" y="28"/>
                  </a:cxn>
                  <a:cxn ang="0">
                    <a:pos x="9" y="31"/>
                  </a:cxn>
                  <a:cxn ang="0">
                    <a:pos x="19" y="31"/>
                  </a:cxn>
                  <a:cxn ang="0">
                    <a:pos x="19" y="0"/>
                  </a:cxn>
                </a:cxnLst>
                <a:rect l="0" t="0" r="r" b="b"/>
                <a:pathLst>
                  <a:path w="19" h="31">
                    <a:moveTo>
                      <a:pt x="19" y="0"/>
                    </a:moveTo>
                    <a:lnTo>
                      <a:pt x="2" y="0"/>
                    </a:lnTo>
                    <a:lnTo>
                      <a:pt x="2" y="7"/>
                    </a:lnTo>
                    <a:lnTo>
                      <a:pt x="0" y="14"/>
                    </a:lnTo>
                    <a:lnTo>
                      <a:pt x="0" y="28"/>
                    </a:lnTo>
                    <a:lnTo>
                      <a:pt x="7" y="28"/>
                    </a:lnTo>
                    <a:lnTo>
                      <a:pt x="9" y="31"/>
                    </a:lnTo>
                    <a:lnTo>
                      <a:pt x="19" y="31"/>
                    </a:lnTo>
                    <a:lnTo>
                      <a:pt x="19"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8" name="Freeform 6754"/>
              <p:cNvSpPr>
                <a:spLocks/>
              </p:cNvSpPr>
              <p:nvPr/>
            </p:nvSpPr>
            <p:spPr bwMode="auto">
              <a:xfrm>
                <a:off x="9662" y="8407"/>
                <a:ext cx="19" cy="26"/>
              </a:xfrm>
              <a:custGeom>
                <a:avLst/>
                <a:gdLst/>
                <a:ahLst/>
                <a:cxnLst>
                  <a:cxn ang="0">
                    <a:pos x="19" y="26"/>
                  </a:cxn>
                  <a:cxn ang="0">
                    <a:pos x="19" y="0"/>
                  </a:cxn>
                  <a:cxn ang="0">
                    <a:pos x="2" y="0"/>
                  </a:cxn>
                  <a:cxn ang="0">
                    <a:pos x="2" y="7"/>
                  </a:cxn>
                  <a:cxn ang="0">
                    <a:pos x="0" y="11"/>
                  </a:cxn>
                  <a:cxn ang="0">
                    <a:pos x="0" y="26"/>
                  </a:cxn>
                  <a:cxn ang="0">
                    <a:pos x="19" y="26"/>
                  </a:cxn>
                </a:cxnLst>
                <a:rect l="0" t="0" r="r" b="b"/>
                <a:pathLst>
                  <a:path w="19" h="26">
                    <a:moveTo>
                      <a:pt x="19" y="26"/>
                    </a:moveTo>
                    <a:lnTo>
                      <a:pt x="19" y="0"/>
                    </a:lnTo>
                    <a:lnTo>
                      <a:pt x="2" y="0"/>
                    </a:lnTo>
                    <a:lnTo>
                      <a:pt x="2" y="7"/>
                    </a:lnTo>
                    <a:lnTo>
                      <a:pt x="0" y="11"/>
                    </a:lnTo>
                    <a:lnTo>
                      <a:pt x="0" y="26"/>
                    </a:lnTo>
                    <a:lnTo>
                      <a:pt x="19" y="2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9" name="Freeform 6755"/>
              <p:cNvSpPr>
                <a:spLocks/>
              </p:cNvSpPr>
              <p:nvPr/>
            </p:nvSpPr>
            <p:spPr bwMode="auto">
              <a:xfrm>
                <a:off x="9662" y="8407"/>
                <a:ext cx="19" cy="24"/>
              </a:xfrm>
              <a:custGeom>
                <a:avLst/>
                <a:gdLst/>
                <a:ahLst/>
                <a:cxnLst>
                  <a:cxn ang="0">
                    <a:pos x="19" y="23"/>
                  </a:cxn>
                  <a:cxn ang="0">
                    <a:pos x="19" y="0"/>
                  </a:cxn>
                  <a:cxn ang="0">
                    <a:pos x="2" y="0"/>
                  </a:cxn>
                  <a:cxn ang="0">
                    <a:pos x="2" y="4"/>
                  </a:cxn>
                  <a:cxn ang="0">
                    <a:pos x="0" y="11"/>
                  </a:cxn>
                  <a:cxn ang="0">
                    <a:pos x="0" y="23"/>
                  </a:cxn>
                  <a:cxn ang="0">
                    <a:pos x="19" y="23"/>
                  </a:cxn>
                </a:cxnLst>
                <a:rect l="0" t="0" r="r" b="b"/>
                <a:pathLst>
                  <a:path w="19" h="24">
                    <a:moveTo>
                      <a:pt x="19" y="23"/>
                    </a:moveTo>
                    <a:lnTo>
                      <a:pt x="19" y="0"/>
                    </a:lnTo>
                    <a:lnTo>
                      <a:pt x="2" y="0"/>
                    </a:lnTo>
                    <a:lnTo>
                      <a:pt x="2" y="4"/>
                    </a:lnTo>
                    <a:lnTo>
                      <a:pt x="0" y="11"/>
                    </a:lnTo>
                    <a:lnTo>
                      <a:pt x="0" y="23"/>
                    </a:lnTo>
                    <a:lnTo>
                      <a:pt x="19" y="2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0" name="Freeform 6756"/>
              <p:cNvSpPr>
                <a:spLocks/>
              </p:cNvSpPr>
              <p:nvPr/>
            </p:nvSpPr>
            <p:spPr bwMode="auto">
              <a:xfrm>
                <a:off x="9664" y="8407"/>
                <a:ext cx="17" cy="19"/>
              </a:xfrm>
              <a:custGeom>
                <a:avLst/>
                <a:gdLst/>
                <a:ahLst/>
                <a:cxnLst>
                  <a:cxn ang="0">
                    <a:pos x="0" y="0"/>
                  </a:cxn>
                  <a:cxn ang="0">
                    <a:pos x="0" y="19"/>
                  </a:cxn>
                  <a:cxn ang="0">
                    <a:pos x="14" y="19"/>
                  </a:cxn>
                  <a:cxn ang="0">
                    <a:pos x="16" y="14"/>
                  </a:cxn>
                  <a:cxn ang="0">
                    <a:pos x="16" y="4"/>
                  </a:cxn>
                  <a:cxn ang="0">
                    <a:pos x="14" y="0"/>
                  </a:cxn>
                  <a:cxn ang="0">
                    <a:pos x="0" y="0"/>
                  </a:cxn>
                </a:cxnLst>
                <a:rect l="0" t="0" r="r" b="b"/>
                <a:pathLst>
                  <a:path w="17" h="19">
                    <a:moveTo>
                      <a:pt x="0" y="0"/>
                    </a:moveTo>
                    <a:lnTo>
                      <a:pt x="0" y="19"/>
                    </a:lnTo>
                    <a:lnTo>
                      <a:pt x="14" y="19"/>
                    </a:lnTo>
                    <a:lnTo>
                      <a:pt x="16" y="14"/>
                    </a:lnTo>
                    <a:lnTo>
                      <a:pt x="16" y="4"/>
                    </a:lnTo>
                    <a:lnTo>
                      <a:pt x="14" y="0"/>
                    </a:lnTo>
                    <a:lnTo>
                      <a:pt x="0"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1" name="Rectangle 6757"/>
              <p:cNvSpPr>
                <a:spLocks/>
              </p:cNvSpPr>
              <p:nvPr/>
            </p:nvSpPr>
            <p:spPr bwMode="auto">
              <a:xfrm>
                <a:off x="9664" y="8406"/>
                <a:ext cx="14" cy="18"/>
              </a:xfrm>
              <a:prstGeom prst="rect">
                <a:avLst/>
              </a:prstGeom>
              <a:solidFill>
                <a:srgbClr val="CEC5B7"/>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82" name="Rectangle 6758"/>
              <p:cNvSpPr>
                <a:spLocks/>
              </p:cNvSpPr>
              <p:nvPr/>
            </p:nvSpPr>
            <p:spPr bwMode="auto">
              <a:xfrm>
                <a:off x="9664" y="8395"/>
                <a:ext cx="21" cy="6"/>
              </a:xfrm>
              <a:prstGeom prst="rect">
                <a:avLst/>
              </a:prstGeom>
              <a:solidFill>
                <a:srgbClr val="AA8F6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83" name="Freeform 6759"/>
              <p:cNvSpPr>
                <a:spLocks/>
              </p:cNvSpPr>
              <p:nvPr/>
            </p:nvSpPr>
            <p:spPr bwMode="auto">
              <a:xfrm>
                <a:off x="9660" y="8460"/>
                <a:ext cx="26" cy="9"/>
              </a:xfrm>
              <a:custGeom>
                <a:avLst/>
                <a:gdLst/>
                <a:ahLst/>
                <a:cxnLst>
                  <a:cxn ang="0">
                    <a:pos x="0" y="0"/>
                  </a:cxn>
                  <a:cxn ang="0">
                    <a:pos x="0" y="4"/>
                  </a:cxn>
                  <a:cxn ang="0">
                    <a:pos x="26" y="9"/>
                  </a:cxn>
                  <a:cxn ang="0">
                    <a:pos x="26" y="2"/>
                  </a:cxn>
                  <a:cxn ang="0">
                    <a:pos x="0" y="0"/>
                  </a:cxn>
                </a:cxnLst>
                <a:rect l="0" t="0" r="r" b="b"/>
                <a:pathLst>
                  <a:path w="26" h="9">
                    <a:moveTo>
                      <a:pt x="0" y="0"/>
                    </a:moveTo>
                    <a:lnTo>
                      <a:pt x="0" y="4"/>
                    </a:lnTo>
                    <a:lnTo>
                      <a:pt x="26" y="9"/>
                    </a:lnTo>
                    <a:lnTo>
                      <a:pt x="2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4" name="Freeform 6760"/>
              <p:cNvSpPr>
                <a:spLocks/>
              </p:cNvSpPr>
              <p:nvPr/>
            </p:nvSpPr>
            <p:spPr bwMode="auto">
              <a:xfrm>
                <a:off x="9667" y="8462"/>
                <a:ext cx="12" cy="2"/>
              </a:xfrm>
              <a:custGeom>
                <a:avLst/>
                <a:gdLst/>
                <a:ahLst/>
                <a:cxnLst>
                  <a:cxn ang="0">
                    <a:pos x="7" y="0"/>
                  </a:cxn>
                  <a:cxn ang="0">
                    <a:pos x="0" y="0"/>
                  </a:cxn>
                  <a:cxn ang="0">
                    <a:pos x="2" y="2"/>
                  </a:cxn>
                  <a:cxn ang="0">
                    <a:pos x="11" y="2"/>
                  </a:cxn>
                  <a:cxn ang="0">
                    <a:pos x="11" y="0"/>
                  </a:cxn>
                  <a:cxn ang="0">
                    <a:pos x="7" y="0"/>
                  </a:cxn>
                </a:cxnLst>
                <a:rect l="0" t="0" r="r" b="b"/>
                <a:pathLst>
                  <a:path w="12" h="2">
                    <a:moveTo>
                      <a:pt x="7" y="0"/>
                    </a:moveTo>
                    <a:lnTo>
                      <a:pt x="0" y="0"/>
                    </a:lnTo>
                    <a:lnTo>
                      <a:pt x="2"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5" name="Freeform 6761"/>
              <p:cNvSpPr>
                <a:spLocks/>
              </p:cNvSpPr>
              <p:nvPr/>
            </p:nvSpPr>
            <p:spPr bwMode="auto">
              <a:xfrm>
                <a:off x="9667" y="8462"/>
                <a:ext cx="7" cy="2"/>
              </a:xfrm>
              <a:custGeom>
                <a:avLst/>
                <a:gdLst/>
                <a:ahLst/>
                <a:cxnLst>
                  <a:cxn ang="0">
                    <a:pos x="4" y="0"/>
                  </a:cxn>
                  <a:cxn ang="0">
                    <a:pos x="0" y="0"/>
                  </a:cxn>
                  <a:cxn ang="0">
                    <a:pos x="2" y="2"/>
                  </a:cxn>
                  <a:cxn ang="0">
                    <a:pos x="7" y="2"/>
                  </a:cxn>
                  <a:cxn ang="0">
                    <a:pos x="4" y="0"/>
                  </a:cxn>
                </a:cxnLst>
                <a:rect l="0" t="0" r="r" b="b"/>
                <a:pathLst>
                  <a:path w="7" h="2">
                    <a:moveTo>
                      <a:pt x="4" y="0"/>
                    </a:moveTo>
                    <a:lnTo>
                      <a:pt x="0" y="0"/>
                    </a:lnTo>
                    <a:lnTo>
                      <a:pt x="2"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6" name="Freeform 6762"/>
              <p:cNvSpPr>
                <a:spLocks/>
              </p:cNvSpPr>
              <p:nvPr/>
            </p:nvSpPr>
            <p:spPr bwMode="auto">
              <a:xfrm>
                <a:off x="9667" y="8462"/>
                <a:ext cx="7" cy="2"/>
              </a:xfrm>
              <a:custGeom>
                <a:avLst/>
                <a:gdLst/>
                <a:ahLst/>
                <a:cxnLst>
                  <a:cxn ang="0">
                    <a:pos x="4" y="0"/>
                  </a:cxn>
                  <a:cxn ang="0">
                    <a:pos x="0" y="0"/>
                  </a:cxn>
                  <a:cxn ang="0">
                    <a:pos x="2" y="2"/>
                  </a:cxn>
                  <a:cxn ang="0">
                    <a:pos x="7" y="2"/>
                  </a:cxn>
                  <a:cxn ang="0">
                    <a:pos x="4" y="0"/>
                  </a:cxn>
                </a:cxnLst>
                <a:rect l="0" t="0" r="r" b="b"/>
                <a:pathLst>
                  <a:path w="7" h="2">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7" name="Freeform 6763"/>
              <p:cNvSpPr>
                <a:spLocks/>
              </p:cNvSpPr>
              <p:nvPr/>
            </p:nvSpPr>
            <p:spPr bwMode="auto">
              <a:xfrm>
                <a:off x="9688" y="8460"/>
                <a:ext cx="17" cy="7"/>
              </a:xfrm>
              <a:custGeom>
                <a:avLst/>
                <a:gdLst/>
                <a:ahLst/>
                <a:cxnLst>
                  <a:cxn ang="0">
                    <a:pos x="0" y="2"/>
                  </a:cxn>
                  <a:cxn ang="0">
                    <a:pos x="0" y="7"/>
                  </a:cxn>
                  <a:cxn ang="0">
                    <a:pos x="12" y="4"/>
                  </a:cxn>
                  <a:cxn ang="0">
                    <a:pos x="16" y="2"/>
                  </a:cxn>
                  <a:cxn ang="0">
                    <a:pos x="16" y="0"/>
                  </a:cxn>
                  <a:cxn ang="0">
                    <a:pos x="0" y="2"/>
                  </a:cxn>
                </a:cxnLst>
                <a:rect l="0" t="0" r="r" b="b"/>
                <a:pathLst>
                  <a:path w="17" h="7">
                    <a:moveTo>
                      <a:pt x="0" y="2"/>
                    </a:moveTo>
                    <a:lnTo>
                      <a:pt x="0" y="7"/>
                    </a:lnTo>
                    <a:lnTo>
                      <a:pt x="12" y="4"/>
                    </a:lnTo>
                    <a:lnTo>
                      <a:pt x="16" y="2"/>
                    </a:lnTo>
                    <a:lnTo>
                      <a:pt x="16" y="0"/>
                    </a:lnTo>
                    <a:lnTo>
                      <a:pt x="0"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8" name="Freeform 6764"/>
              <p:cNvSpPr>
                <a:spLocks/>
              </p:cNvSpPr>
              <p:nvPr/>
            </p:nvSpPr>
            <p:spPr bwMode="auto">
              <a:xfrm>
                <a:off x="9688" y="8460"/>
                <a:ext cx="17" cy="7"/>
              </a:xfrm>
              <a:custGeom>
                <a:avLst/>
                <a:gdLst/>
                <a:ahLst/>
                <a:cxnLst>
                  <a:cxn ang="0">
                    <a:pos x="4" y="7"/>
                  </a:cxn>
                  <a:cxn ang="0">
                    <a:pos x="4" y="4"/>
                  </a:cxn>
                  <a:cxn ang="0">
                    <a:pos x="12" y="4"/>
                  </a:cxn>
                  <a:cxn ang="0">
                    <a:pos x="16" y="0"/>
                  </a:cxn>
                  <a:cxn ang="0">
                    <a:pos x="7" y="0"/>
                  </a:cxn>
                  <a:cxn ang="0">
                    <a:pos x="4" y="2"/>
                  </a:cxn>
                  <a:cxn ang="0">
                    <a:pos x="0" y="2"/>
                  </a:cxn>
                  <a:cxn ang="0">
                    <a:pos x="0" y="7"/>
                  </a:cxn>
                  <a:cxn ang="0">
                    <a:pos x="4" y="7"/>
                  </a:cxn>
                </a:cxnLst>
                <a:rect l="0" t="0" r="r" b="b"/>
                <a:pathLst>
                  <a:path w="17" h="7">
                    <a:moveTo>
                      <a:pt x="4" y="7"/>
                    </a:moveTo>
                    <a:lnTo>
                      <a:pt x="4" y="4"/>
                    </a:lnTo>
                    <a:lnTo>
                      <a:pt x="12" y="4"/>
                    </a:lnTo>
                    <a:lnTo>
                      <a:pt x="16" y="0"/>
                    </a:lnTo>
                    <a:lnTo>
                      <a:pt x="7" y="0"/>
                    </a:lnTo>
                    <a:lnTo>
                      <a:pt x="4" y="2"/>
                    </a:lnTo>
                    <a:lnTo>
                      <a:pt x="0" y="2"/>
                    </a:lnTo>
                    <a:lnTo>
                      <a:pt x="0" y="7"/>
                    </a:lnTo>
                    <a:lnTo>
                      <a:pt x="4"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9" name="Freeform 6765"/>
              <p:cNvSpPr>
                <a:spLocks/>
              </p:cNvSpPr>
              <p:nvPr/>
            </p:nvSpPr>
            <p:spPr bwMode="auto">
              <a:xfrm>
                <a:off x="9688" y="8460"/>
                <a:ext cx="17" cy="7"/>
              </a:xfrm>
              <a:custGeom>
                <a:avLst/>
                <a:gdLst/>
                <a:ahLst/>
                <a:cxnLst>
                  <a:cxn ang="0">
                    <a:pos x="0" y="2"/>
                  </a:cxn>
                  <a:cxn ang="0">
                    <a:pos x="0" y="7"/>
                  </a:cxn>
                  <a:cxn ang="0">
                    <a:pos x="4" y="7"/>
                  </a:cxn>
                  <a:cxn ang="0">
                    <a:pos x="7" y="4"/>
                  </a:cxn>
                  <a:cxn ang="0">
                    <a:pos x="12" y="4"/>
                  </a:cxn>
                  <a:cxn ang="0">
                    <a:pos x="16" y="0"/>
                  </a:cxn>
                  <a:cxn ang="0">
                    <a:pos x="7" y="0"/>
                  </a:cxn>
                  <a:cxn ang="0">
                    <a:pos x="4" y="2"/>
                  </a:cxn>
                  <a:cxn ang="0">
                    <a:pos x="0" y="2"/>
                  </a:cxn>
                </a:cxnLst>
                <a:rect l="0" t="0" r="r" b="b"/>
                <a:pathLst>
                  <a:path w="17" h="7">
                    <a:moveTo>
                      <a:pt x="0" y="2"/>
                    </a:moveTo>
                    <a:lnTo>
                      <a:pt x="0" y="7"/>
                    </a:lnTo>
                    <a:lnTo>
                      <a:pt x="4" y="7"/>
                    </a:lnTo>
                    <a:lnTo>
                      <a:pt x="7" y="4"/>
                    </a:lnTo>
                    <a:lnTo>
                      <a:pt x="12" y="4"/>
                    </a:lnTo>
                    <a:lnTo>
                      <a:pt x="16" y="0"/>
                    </a:lnTo>
                    <a:lnTo>
                      <a:pt x="7" y="0"/>
                    </a:lnTo>
                    <a:lnTo>
                      <a:pt x="4" y="2"/>
                    </a:lnTo>
                    <a:lnTo>
                      <a:pt x="0"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0" name="Freeform 6766"/>
              <p:cNvSpPr>
                <a:spLocks/>
              </p:cNvSpPr>
              <p:nvPr/>
            </p:nvSpPr>
            <p:spPr bwMode="auto">
              <a:xfrm>
                <a:off x="9691" y="8460"/>
                <a:ext cx="14" cy="7"/>
              </a:xfrm>
              <a:custGeom>
                <a:avLst/>
                <a:gdLst/>
                <a:ahLst/>
                <a:cxnLst>
                  <a:cxn ang="0">
                    <a:pos x="0" y="2"/>
                  </a:cxn>
                  <a:cxn ang="0">
                    <a:pos x="0" y="7"/>
                  </a:cxn>
                  <a:cxn ang="0">
                    <a:pos x="2" y="4"/>
                  </a:cxn>
                  <a:cxn ang="0">
                    <a:pos x="12" y="4"/>
                  </a:cxn>
                  <a:cxn ang="0">
                    <a:pos x="14" y="0"/>
                  </a:cxn>
                  <a:cxn ang="0">
                    <a:pos x="4" y="0"/>
                  </a:cxn>
                  <a:cxn ang="0">
                    <a:pos x="0" y="2"/>
                  </a:cxn>
                </a:cxnLst>
                <a:rect l="0" t="0" r="r" b="b"/>
                <a:pathLst>
                  <a:path w="14" h="7">
                    <a:moveTo>
                      <a:pt x="0" y="2"/>
                    </a:moveTo>
                    <a:lnTo>
                      <a:pt x="0" y="7"/>
                    </a:lnTo>
                    <a:lnTo>
                      <a:pt x="2" y="4"/>
                    </a:lnTo>
                    <a:lnTo>
                      <a:pt x="12" y="4"/>
                    </a:lnTo>
                    <a:lnTo>
                      <a:pt x="14" y="0"/>
                    </a:lnTo>
                    <a:lnTo>
                      <a:pt x="4" y="0"/>
                    </a:lnTo>
                    <a:lnTo>
                      <a:pt x="0"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1" name="Freeform 6767"/>
              <p:cNvSpPr>
                <a:spLocks/>
              </p:cNvSpPr>
              <p:nvPr/>
            </p:nvSpPr>
            <p:spPr bwMode="auto">
              <a:xfrm>
                <a:off x="9691" y="8460"/>
                <a:ext cx="14" cy="7"/>
              </a:xfrm>
              <a:custGeom>
                <a:avLst/>
                <a:gdLst/>
                <a:ahLst/>
                <a:cxnLst>
                  <a:cxn ang="0">
                    <a:pos x="0" y="2"/>
                  </a:cxn>
                  <a:cxn ang="0">
                    <a:pos x="0" y="7"/>
                  </a:cxn>
                  <a:cxn ang="0">
                    <a:pos x="4" y="4"/>
                  </a:cxn>
                  <a:cxn ang="0">
                    <a:pos x="12" y="4"/>
                  </a:cxn>
                  <a:cxn ang="0">
                    <a:pos x="14" y="0"/>
                  </a:cxn>
                  <a:cxn ang="0">
                    <a:pos x="4" y="0"/>
                  </a:cxn>
                  <a:cxn ang="0">
                    <a:pos x="0" y="2"/>
                  </a:cxn>
                </a:cxnLst>
                <a:rect l="0" t="0" r="r" b="b"/>
                <a:pathLst>
                  <a:path w="14" h="7">
                    <a:moveTo>
                      <a:pt x="0" y="2"/>
                    </a:moveTo>
                    <a:lnTo>
                      <a:pt x="0" y="7"/>
                    </a:lnTo>
                    <a:lnTo>
                      <a:pt x="4" y="4"/>
                    </a:lnTo>
                    <a:lnTo>
                      <a:pt x="12" y="4"/>
                    </a:lnTo>
                    <a:lnTo>
                      <a:pt x="14" y="0"/>
                    </a:lnTo>
                    <a:lnTo>
                      <a:pt x="4" y="0"/>
                    </a:lnTo>
                    <a:lnTo>
                      <a:pt x="0"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2" name="Freeform 6768"/>
              <p:cNvSpPr>
                <a:spLocks/>
              </p:cNvSpPr>
              <p:nvPr/>
            </p:nvSpPr>
            <p:spPr bwMode="auto">
              <a:xfrm>
                <a:off x="9691" y="8460"/>
                <a:ext cx="14" cy="7"/>
              </a:xfrm>
              <a:custGeom>
                <a:avLst/>
                <a:gdLst/>
                <a:ahLst/>
                <a:cxnLst>
                  <a:cxn ang="0">
                    <a:pos x="0" y="2"/>
                  </a:cxn>
                  <a:cxn ang="0">
                    <a:pos x="0" y="7"/>
                  </a:cxn>
                  <a:cxn ang="0">
                    <a:pos x="2" y="4"/>
                  </a:cxn>
                  <a:cxn ang="0">
                    <a:pos x="12" y="4"/>
                  </a:cxn>
                  <a:cxn ang="0">
                    <a:pos x="14" y="0"/>
                  </a:cxn>
                  <a:cxn ang="0">
                    <a:pos x="4" y="0"/>
                  </a:cxn>
                  <a:cxn ang="0">
                    <a:pos x="0" y="2"/>
                  </a:cxn>
                </a:cxnLst>
                <a:rect l="0" t="0" r="r" b="b"/>
                <a:pathLst>
                  <a:path w="14" h="7">
                    <a:moveTo>
                      <a:pt x="0" y="2"/>
                    </a:moveTo>
                    <a:lnTo>
                      <a:pt x="0" y="7"/>
                    </a:lnTo>
                    <a:lnTo>
                      <a:pt x="2" y="4"/>
                    </a:lnTo>
                    <a:lnTo>
                      <a:pt x="12" y="4"/>
                    </a:lnTo>
                    <a:lnTo>
                      <a:pt x="14" y="0"/>
                    </a:lnTo>
                    <a:lnTo>
                      <a:pt x="4" y="0"/>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3" name="Freeform 6769"/>
              <p:cNvSpPr>
                <a:spLocks/>
              </p:cNvSpPr>
              <p:nvPr/>
            </p:nvSpPr>
            <p:spPr bwMode="auto">
              <a:xfrm>
                <a:off x="9693" y="8460"/>
                <a:ext cx="12" cy="7"/>
              </a:xfrm>
              <a:custGeom>
                <a:avLst/>
                <a:gdLst/>
                <a:ahLst/>
                <a:cxnLst>
                  <a:cxn ang="0">
                    <a:pos x="0" y="2"/>
                  </a:cxn>
                  <a:cxn ang="0">
                    <a:pos x="0" y="7"/>
                  </a:cxn>
                  <a:cxn ang="0">
                    <a:pos x="0" y="4"/>
                  </a:cxn>
                  <a:cxn ang="0">
                    <a:pos x="9" y="4"/>
                  </a:cxn>
                  <a:cxn ang="0">
                    <a:pos x="11" y="0"/>
                  </a:cxn>
                  <a:cxn ang="0">
                    <a:pos x="2" y="0"/>
                  </a:cxn>
                  <a:cxn ang="0">
                    <a:pos x="0" y="2"/>
                  </a:cxn>
                </a:cxnLst>
                <a:rect l="0" t="0" r="r" b="b"/>
                <a:pathLst>
                  <a:path w="12" h="7">
                    <a:moveTo>
                      <a:pt x="0" y="2"/>
                    </a:moveTo>
                    <a:lnTo>
                      <a:pt x="0" y="7"/>
                    </a:lnTo>
                    <a:lnTo>
                      <a:pt x="0" y="4"/>
                    </a:lnTo>
                    <a:lnTo>
                      <a:pt x="9" y="4"/>
                    </a:lnTo>
                    <a:lnTo>
                      <a:pt x="11" y="0"/>
                    </a:lnTo>
                    <a:lnTo>
                      <a:pt x="2" y="0"/>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4" name="Freeform 6770"/>
              <p:cNvSpPr>
                <a:spLocks/>
              </p:cNvSpPr>
              <p:nvPr/>
            </p:nvSpPr>
            <p:spPr bwMode="auto">
              <a:xfrm>
                <a:off x="9693" y="8460"/>
                <a:ext cx="12" cy="4"/>
              </a:xfrm>
              <a:custGeom>
                <a:avLst/>
                <a:gdLst/>
                <a:ahLst/>
                <a:cxnLst>
                  <a:cxn ang="0">
                    <a:pos x="0" y="2"/>
                  </a:cxn>
                  <a:cxn ang="0">
                    <a:pos x="0" y="4"/>
                  </a:cxn>
                  <a:cxn ang="0">
                    <a:pos x="9" y="4"/>
                  </a:cxn>
                  <a:cxn ang="0">
                    <a:pos x="11" y="0"/>
                  </a:cxn>
                  <a:cxn ang="0">
                    <a:pos x="2" y="0"/>
                  </a:cxn>
                  <a:cxn ang="0">
                    <a:pos x="0" y="2"/>
                  </a:cxn>
                </a:cxnLst>
                <a:rect l="0" t="0" r="r" b="b"/>
                <a:pathLst>
                  <a:path w="12" h="4">
                    <a:moveTo>
                      <a:pt x="0" y="2"/>
                    </a:moveTo>
                    <a:lnTo>
                      <a:pt x="0" y="4"/>
                    </a:lnTo>
                    <a:lnTo>
                      <a:pt x="9" y="4"/>
                    </a:lnTo>
                    <a:lnTo>
                      <a:pt x="11" y="0"/>
                    </a:lnTo>
                    <a:lnTo>
                      <a:pt x="2" y="0"/>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5" name="Freeform 6771"/>
              <p:cNvSpPr>
                <a:spLocks/>
              </p:cNvSpPr>
              <p:nvPr/>
            </p:nvSpPr>
            <p:spPr bwMode="auto">
              <a:xfrm>
                <a:off x="9696" y="8460"/>
                <a:ext cx="9" cy="4"/>
              </a:xfrm>
              <a:custGeom>
                <a:avLst/>
                <a:gdLst/>
                <a:ahLst/>
                <a:cxnLst>
                  <a:cxn ang="0">
                    <a:pos x="0" y="2"/>
                  </a:cxn>
                  <a:cxn ang="0">
                    <a:pos x="0" y="4"/>
                  </a:cxn>
                  <a:cxn ang="0">
                    <a:pos x="7" y="4"/>
                  </a:cxn>
                  <a:cxn ang="0">
                    <a:pos x="9" y="0"/>
                  </a:cxn>
                  <a:cxn ang="0">
                    <a:pos x="0" y="0"/>
                  </a:cxn>
                  <a:cxn ang="0">
                    <a:pos x="0" y="2"/>
                  </a:cxn>
                </a:cxnLst>
                <a:rect l="0" t="0" r="r" b="b"/>
                <a:pathLst>
                  <a:path w="9" h="4">
                    <a:moveTo>
                      <a:pt x="0" y="2"/>
                    </a:moveTo>
                    <a:lnTo>
                      <a:pt x="0" y="4"/>
                    </a:lnTo>
                    <a:lnTo>
                      <a:pt x="7" y="4"/>
                    </a:lnTo>
                    <a:lnTo>
                      <a:pt x="9" y="0"/>
                    </a:lnTo>
                    <a:lnTo>
                      <a:pt x="0" y="0"/>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6" name="Freeform 6772"/>
              <p:cNvSpPr>
                <a:spLocks/>
              </p:cNvSpPr>
              <p:nvPr/>
            </p:nvSpPr>
            <p:spPr bwMode="auto">
              <a:xfrm>
                <a:off x="9696" y="8460"/>
                <a:ext cx="9" cy="4"/>
              </a:xfrm>
              <a:custGeom>
                <a:avLst/>
                <a:gdLst/>
                <a:ahLst/>
                <a:cxnLst>
                  <a:cxn ang="0">
                    <a:pos x="0" y="0"/>
                  </a:cxn>
                  <a:cxn ang="0">
                    <a:pos x="0" y="4"/>
                  </a:cxn>
                  <a:cxn ang="0">
                    <a:pos x="7" y="4"/>
                  </a:cxn>
                  <a:cxn ang="0">
                    <a:pos x="9" y="0"/>
                  </a:cxn>
                  <a:cxn ang="0">
                    <a:pos x="0" y="0"/>
                  </a:cxn>
                </a:cxnLst>
                <a:rect l="0" t="0" r="r" b="b"/>
                <a:pathLst>
                  <a:path w="9" h="4">
                    <a:moveTo>
                      <a:pt x="0" y="0"/>
                    </a:moveTo>
                    <a:lnTo>
                      <a:pt x="0" y="4"/>
                    </a:lnTo>
                    <a:lnTo>
                      <a:pt x="7" y="4"/>
                    </a:lnTo>
                    <a:lnTo>
                      <a:pt x="9"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7" name="Freeform 6773"/>
              <p:cNvSpPr>
                <a:spLocks/>
              </p:cNvSpPr>
              <p:nvPr/>
            </p:nvSpPr>
            <p:spPr bwMode="auto">
              <a:xfrm>
                <a:off x="9696" y="8460"/>
                <a:ext cx="9" cy="4"/>
              </a:xfrm>
              <a:custGeom>
                <a:avLst/>
                <a:gdLst/>
                <a:ahLst/>
                <a:cxnLst>
                  <a:cxn ang="0">
                    <a:pos x="0" y="0"/>
                  </a:cxn>
                  <a:cxn ang="0">
                    <a:pos x="0" y="4"/>
                  </a:cxn>
                  <a:cxn ang="0">
                    <a:pos x="7" y="4"/>
                  </a:cxn>
                  <a:cxn ang="0">
                    <a:pos x="9" y="0"/>
                  </a:cxn>
                  <a:cxn ang="0">
                    <a:pos x="0" y="0"/>
                  </a:cxn>
                </a:cxnLst>
                <a:rect l="0" t="0" r="r" b="b"/>
                <a:pathLst>
                  <a:path w="9" h="4">
                    <a:moveTo>
                      <a:pt x="0" y="0"/>
                    </a:moveTo>
                    <a:lnTo>
                      <a:pt x="0" y="4"/>
                    </a:lnTo>
                    <a:lnTo>
                      <a:pt x="7" y="4"/>
                    </a:lnTo>
                    <a:lnTo>
                      <a:pt x="9"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8" name="Freeform 6774"/>
              <p:cNvSpPr>
                <a:spLocks/>
              </p:cNvSpPr>
              <p:nvPr/>
            </p:nvSpPr>
            <p:spPr bwMode="auto">
              <a:xfrm>
                <a:off x="9698" y="8460"/>
                <a:ext cx="7" cy="4"/>
              </a:xfrm>
              <a:custGeom>
                <a:avLst/>
                <a:gdLst/>
                <a:ahLst/>
                <a:cxnLst>
                  <a:cxn ang="0">
                    <a:pos x="0" y="0"/>
                  </a:cxn>
                  <a:cxn ang="0">
                    <a:pos x="0" y="4"/>
                  </a:cxn>
                  <a:cxn ang="0">
                    <a:pos x="2" y="4"/>
                  </a:cxn>
                  <a:cxn ang="0">
                    <a:pos x="7" y="2"/>
                  </a:cxn>
                  <a:cxn ang="0">
                    <a:pos x="7" y="0"/>
                  </a:cxn>
                  <a:cxn ang="0">
                    <a:pos x="0" y="0"/>
                  </a:cxn>
                </a:cxnLst>
                <a:rect l="0" t="0" r="r" b="b"/>
                <a:pathLst>
                  <a:path w="7" h="4">
                    <a:moveTo>
                      <a:pt x="0" y="0"/>
                    </a:moveTo>
                    <a:lnTo>
                      <a:pt x="0" y="4"/>
                    </a:lnTo>
                    <a:lnTo>
                      <a:pt x="2" y="4"/>
                    </a:lnTo>
                    <a:lnTo>
                      <a:pt x="7" y="2"/>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9" name="Freeform 6775"/>
              <p:cNvSpPr>
                <a:spLocks/>
              </p:cNvSpPr>
              <p:nvPr/>
            </p:nvSpPr>
            <p:spPr bwMode="auto">
              <a:xfrm>
                <a:off x="9688" y="8403"/>
                <a:ext cx="12" cy="0"/>
              </a:xfrm>
              <a:custGeom>
                <a:avLst/>
                <a:gdLst/>
                <a:ahLst/>
                <a:cxnLst>
                  <a:cxn ang="0">
                    <a:pos x="0" y="0"/>
                  </a:cxn>
                  <a:cxn ang="0">
                    <a:pos x="12" y="0"/>
                  </a:cxn>
                </a:cxnLst>
                <a:rect l="0" t="0" r="r" b="b"/>
                <a:pathLst>
                  <a:path w="12">
                    <a:moveTo>
                      <a:pt x="0" y="0"/>
                    </a:moveTo>
                    <a:lnTo>
                      <a:pt x="12" y="0"/>
                    </a:lnTo>
                  </a:path>
                </a:pathLst>
              </a:custGeom>
              <a:noFill/>
              <a:ln w="2794">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0" name="Freeform 6776"/>
              <p:cNvSpPr>
                <a:spLocks/>
              </p:cNvSpPr>
              <p:nvPr/>
            </p:nvSpPr>
            <p:spPr bwMode="auto">
              <a:xfrm>
                <a:off x="9688" y="8403"/>
                <a:ext cx="12" cy="0"/>
              </a:xfrm>
              <a:custGeom>
                <a:avLst/>
                <a:gdLst/>
                <a:ahLst/>
                <a:cxnLst>
                  <a:cxn ang="0">
                    <a:pos x="0" y="0"/>
                  </a:cxn>
                  <a:cxn ang="0">
                    <a:pos x="12" y="0"/>
                  </a:cxn>
                </a:cxnLst>
                <a:rect l="0" t="0" r="r" b="b"/>
                <a:pathLst>
                  <a:path w="12">
                    <a:moveTo>
                      <a:pt x="0" y="0"/>
                    </a:moveTo>
                    <a:lnTo>
                      <a:pt x="12" y="0"/>
                    </a:lnTo>
                  </a:path>
                </a:pathLst>
              </a:custGeom>
              <a:noFill/>
              <a:ln w="2794">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1" name="Freeform 6777"/>
              <p:cNvSpPr>
                <a:spLocks/>
              </p:cNvSpPr>
              <p:nvPr/>
            </p:nvSpPr>
            <p:spPr bwMode="auto">
              <a:xfrm>
                <a:off x="9688" y="8403"/>
                <a:ext cx="12" cy="0"/>
              </a:xfrm>
              <a:custGeom>
                <a:avLst/>
                <a:gdLst/>
                <a:ahLst/>
                <a:cxnLst>
                  <a:cxn ang="0">
                    <a:pos x="0" y="0"/>
                  </a:cxn>
                  <a:cxn ang="0">
                    <a:pos x="12" y="0"/>
                  </a:cxn>
                </a:cxnLst>
                <a:rect l="0" t="0" r="r" b="b"/>
                <a:pathLst>
                  <a:path w="12">
                    <a:moveTo>
                      <a:pt x="0" y="0"/>
                    </a:moveTo>
                    <a:lnTo>
                      <a:pt x="12" y="0"/>
                    </a:lnTo>
                  </a:path>
                </a:pathLst>
              </a:custGeom>
              <a:noFill/>
              <a:ln w="2794">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2" name="Freeform 6778"/>
              <p:cNvSpPr>
                <a:spLocks/>
              </p:cNvSpPr>
              <p:nvPr/>
            </p:nvSpPr>
            <p:spPr bwMode="auto">
              <a:xfrm>
                <a:off x="9691" y="8403"/>
                <a:ext cx="9" cy="0"/>
              </a:xfrm>
              <a:custGeom>
                <a:avLst/>
                <a:gdLst/>
                <a:ahLst/>
                <a:cxnLst>
                  <a:cxn ang="0">
                    <a:pos x="0" y="0"/>
                  </a:cxn>
                  <a:cxn ang="0">
                    <a:pos x="9" y="0"/>
                  </a:cxn>
                </a:cxnLst>
                <a:rect l="0" t="0" r="r" b="b"/>
                <a:pathLst>
                  <a:path w="9">
                    <a:moveTo>
                      <a:pt x="0" y="0"/>
                    </a:moveTo>
                    <a:lnTo>
                      <a:pt x="9" y="0"/>
                    </a:lnTo>
                  </a:path>
                </a:pathLst>
              </a:custGeom>
              <a:noFill/>
              <a:ln w="2794">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3" name="Freeform 6779"/>
              <p:cNvSpPr>
                <a:spLocks/>
              </p:cNvSpPr>
              <p:nvPr/>
            </p:nvSpPr>
            <p:spPr bwMode="auto">
              <a:xfrm>
                <a:off x="9691" y="8403"/>
                <a:ext cx="9" cy="0"/>
              </a:xfrm>
              <a:custGeom>
                <a:avLst/>
                <a:gdLst/>
                <a:ahLst/>
                <a:cxnLst>
                  <a:cxn ang="0">
                    <a:pos x="0" y="0"/>
                  </a:cxn>
                  <a:cxn ang="0">
                    <a:pos x="9" y="0"/>
                  </a:cxn>
                </a:cxnLst>
                <a:rect l="0" t="0" r="r" b="b"/>
                <a:pathLst>
                  <a:path w="9">
                    <a:moveTo>
                      <a:pt x="0" y="0"/>
                    </a:moveTo>
                    <a:lnTo>
                      <a:pt x="9" y="0"/>
                    </a:lnTo>
                  </a:path>
                </a:pathLst>
              </a:custGeom>
              <a:noFill/>
              <a:ln w="2794">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4" name="Freeform 6780"/>
              <p:cNvSpPr>
                <a:spLocks/>
              </p:cNvSpPr>
              <p:nvPr/>
            </p:nvSpPr>
            <p:spPr bwMode="auto">
              <a:xfrm>
                <a:off x="9691" y="8403"/>
                <a:ext cx="9" cy="0"/>
              </a:xfrm>
              <a:custGeom>
                <a:avLst/>
                <a:gdLst/>
                <a:ahLst/>
                <a:cxnLst>
                  <a:cxn ang="0">
                    <a:pos x="0" y="0"/>
                  </a:cxn>
                  <a:cxn ang="0">
                    <a:pos x="9" y="0"/>
                  </a:cxn>
                </a:cxnLst>
                <a:rect l="0" t="0" r="r" b="b"/>
                <a:pathLst>
                  <a:path w="9">
                    <a:moveTo>
                      <a:pt x="0" y="0"/>
                    </a:moveTo>
                    <a:lnTo>
                      <a:pt x="9" y="0"/>
                    </a:lnTo>
                  </a:path>
                </a:pathLst>
              </a:custGeom>
              <a:noFill/>
              <a:ln w="2794">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5" name="Freeform 6781"/>
              <p:cNvSpPr>
                <a:spLocks/>
              </p:cNvSpPr>
              <p:nvPr/>
            </p:nvSpPr>
            <p:spPr bwMode="auto">
              <a:xfrm>
                <a:off x="9693" y="8403"/>
                <a:ext cx="7" cy="0"/>
              </a:xfrm>
              <a:custGeom>
                <a:avLst/>
                <a:gdLst/>
                <a:ahLst/>
                <a:cxnLst>
                  <a:cxn ang="0">
                    <a:pos x="0" y="0"/>
                  </a:cxn>
                  <a:cxn ang="0">
                    <a:pos x="7" y="0"/>
                  </a:cxn>
                </a:cxnLst>
                <a:rect l="0" t="0" r="r" b="b"/>
                <a:pathLst>
                  <a:path w="7">
                    <a:moveTo>
                      <a:pt x="0" y="0"/>
                    </a:moveTo>
                    <a:lnTo>
                      <a:pt x="7" y="0"/>
                    </a:lnTo>
                  </a:path>
                </a:pathLst>
              </a:custGeom>
              <a:noFill/>
              <a:ln w="2794">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6" name="Freeform 6782"/>
              <p:cNvSpPr>
                <a:spLocks/>
              </p:cNvSpPr>
              <p:nvPr/>
            </p:nvSpPr>
            <p:spPr bwMode="auto">
              <a:xfrm>
                <a:off x="9693" y="8403"/>
                <a:ext cx="7" cy="0"/>
              </a:xfrm>
              <a:custGeom>
                <a:avLst/>
                <a:gdLst/>
                <a:ahLst/>
                <a:cxnLst>
                  <a:cxn ang="0">
                    <a:pos x="0" y="0"/>
                  </a:cxn>
                  <a:cxn ang="0">
                    <a:pos x="7" y="0"/>
                  </a:cxn>
                </a:cxnLst>
                <a:rect l="0" t="0" r="r" b="b"/>
                <a:pathLst>
                  <a:path w="7">
                    <a:moveTo>
                      <a:pt x="0" y="0"/>
                    </a:moveTo>
                    <a:lnTo>
                      <a:pt x="7" y="0"/>
                    </a:lnTo>
                  </a:path>
                </a:pathLst>
              </a:custGeom>
              <a:noFill/>
              <a:ln w="2794">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7" name="Freeform 6783"/>
              <p:cNvSpPr>
                <a:spLocks/>
              </p:cNvSpPr>
              <p:nvPr/>
            </p:nvSpPr>
            <p:spPr bwMode="auto">
              <a:xfrm>
                <a:off x="9693" y="8403"/>
                <a:ext cx="7" cy="0"/>
              </a:xfrm>
              <a:custGeom>
                <a:avLst/>
                <a:gdLst/>
                <a:ahLst/>
                <a:cxnLst>
                  <a:cxn ang="0">
                    <a:pos x="0" y="0"/>
                  </a:cxn>
                  <a:cxn ang="0">
                    <a:pos x="7" y="0"/>
                  </a:cxn>
                </a:cxnLst>
                <a:rect l="0" t="0" r="r" b="b"/>
                <a:pathLst>
                  <a:path w="7">
                    <a:moveTo>
                      <a:pt x="0" y="0"/>
                    </a:moveTo>
                    <a:lnTo>
                      <a:pt x="7" y="0"/>
                    </a:lnTo>
                  </a:path>
                </a:pathLst>
              </a:custGeom>
              <a:noFill/>
              <a:ln w="2794">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8" name="Freeform 6784"/>
              <p:cNvSpPr>
                <a:spLocks/>
              </p:cNvSpPr>
              <p:nvPr/>
            </p:nvSpPr>
            <p:spPr bwMode="auto">
              <a:xfrm>
                <a:off x="9693" y="8403"/>
                <a:ext cx="7" cy="0"/>
              </a:xfrm>
              <a:custGeom>
                <a:avLst/>
                <a:gdLst/>
                <a:ahLst/>
                <a:cxnLst>
                  <a:cxn ang="0">
                    <a:pos x="0" y="0"/>
                  </a:cxn>
                  <a:cxn ang="0">
                    <a:pos x="7" y="0"/>
                  </a:cxn>
                </a:cxnLst>
                <a:rect l="0" t="0" r="r" b="b"/>
                <a:pathLst>
                  <a:path w="7">
                    <a:moveTo>
                      <a:pt x="0" y="0"/>
                    </a:moveTo>
                    <a:lnTo>
                      <a:pt x="7" y="0"/>
                    </a:lnTo>
                  </a:path>
                </a:pathLst>
              </a:custGeom>
              <a:noFill/>
              <a:ln w="2794">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9" name="Freeform 6785"/>
              <p:cNvSpPr>
                <a:spLocks/>
              </p:cNvSpPr>
              <p:nvPr/>
            </p:nvSpPr>
            <p:spPr bwMode="auto">
              <a:xfrm>
                <a:off x="9696" y="8403"/>
                <a:ext cx="4" cy="0"/>
              </a:xfrm>
              <a:custGeom>
                <a:avLst/>
                <a:gdLst/>
                <a:ahLst/>
                <a:cxnLst>
                  <a:cxn ang="0">
                    <a:pos x="0" y="0"/>
                  </a:cxn>
                  <a:cxn ang="0">
                    <a:pos x="4" y="0"/>
                  </a:cxn>
                </a:cxnLst>
                <a:rect l="0" t="0" r="r" b="b"/>
                <a:pathLst>
                  <a:path w="4">
                    <a:moveTo>
                      <a:pt x="0" y="0"/>
                    </a:moveTo>
                    <a:lnTo>
                      <a:pt x="4" y="0"/>
                    </a:lnTo>
                  </a:path>
                </a:pathLst>
              </a:custGeom>
              <a:noFill/>
              <a:ln w="2794">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0" name="Freeform 6786"/>
              <p:cNvSpPr>
                <a:spLocks/>
              </p:cNvSpPr>
              <p:nvPr/>
            </p:nvSpPr>
            <p:spPr bwMode="auto">
              <a:xfrm>
                <a:off x="9696" y="8403"/>
                <a:ext cx="4" cy="0"/>
              </a:xfrm>
              <a:custGeom>
                <a:avLst/>
                <a:gdLst/>
                <a:ahLst/>
                <a:cxnLst>
                  <a:cxn ang="0">
                    <a:pos x="0" y="0"/>
                  </a:cxn>
                  <a:cxn ang="0">
                    <a:pos x="4" y="0"/>
                  </a:cxn>
                </a:cxnLst>
                <a:rect l="0" t="0" r="r" b="b"/>
                <a:pathLst>
                  <a:path w="4">
                    <a:moveTo>
                      <a:pt x="0" y="0"/>
                    </a:moveTo>
                    <a:lnTo>
                      <a:pt x="4" y="0"/>
                    </a:lnTo>
                  </a:path>
                </a:pathLst>
              </a:custGeom>
              <a:noFill/>
              <a:ln w="2794">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1" name="Freeform 6787"/>
              <p:cNvSpPr>
                <a:spLocks/>
              </p:cNvSpPr>
              <p:nvPr/>
            </p:nvSpPr>
            <p:spPr bwMode="auto">
              <a:xfrm>
                <a:off x="9696" y="8407"/>
                <a:ext cx="9"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2" name="Freeform 6788"/>
              <p:cNvSpPr>
                <a:spLocks/>
              </p:cNvSpPr>
              <p:nvPr/>
            </p:nvSpPr>
            <p:spPr bwMode="auto">
              <a:xfrm>
                <a:off x="9696" y="8407"/>
                <a:ext cx="7" cy="50"/>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7" h="50">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3" name="Freeform 6789"/>
              <p:cNvSpPr>
                <a:spLocks/>
              </p:cNvSpPr>
              <p:nvPr/>
            </p:nvSpPr>
            <p:spPr bwMode="auto">
              <a:xfrm>
                <a:off x="9696" y="8407"/>
                <a:ext cx="7" cy="50"/>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0">
                    <a:moveTo>
                      <a:pt x="7" y="50"/>
                    </a:moveTo>
                    <a:lnTo>
                      <a:pt x="7" y="23"/>
                    </a:lnTo>
                    <a:lnTo>
                      <a:pt x="2" y="0"/>
                    </a:lnTo>
                    <a:lnTo>
                      <a:pt x="0" y="0"/>
                    </a:lnTo>
                    <a:lnTo>
                      <a:pt x="2" y="11"/>
                    </a:lnTo>
                    <a:lnTo>
                      <a:pt x="2" y="26"/>
                    </a:lnTo>
                    <a:lnTo>
                      <a:pt x="4" y="38"/>
                    </a:lnTo>
                    <a:lnTo>
                      <a:pt x="4" y="50"/>
                    </a:lnTo>
                    <a:lnTo>
                      <a:pt x="7" y="5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4" name="Freeform 6790"/>
              <p:cNvSpPr>
                <a:spLocks/>
              </p:cNvSpPr>
              <p:nvPr/>
            </p:nvSpPr>
            <p:spPr bwMode="auto">
              <a:xfrm>
                <a:off x="9693" y="8407"/>
                <a:ext cx="10" cy="50"/>
              </a:xfrm>
              <a:custGeom>
                <a:avLst/>
                <a:gdLst/>
                <a:ahLst/>
                <a:cxnLst>
                  <a:cxn ang="0">
                    <a:pos x="4" y="0"/>
                  </a:cxn>
                  <a:cxn ang="0">
                    <a:pos x="0" y="0"/>
                  </a:cxn>
                  <a:cxn ang="0">
                    <a:pos x="2" y="11"/>
                  </a:cxn>
                  <a:cxn ang="0">
                    <a:pos x="4" y="26"/>
                  </a:cxn>
                  <a:cxn ang="0">
                    <a:pos x="4" y="50"/>
                  </a:cxn>
                  <a:cxn ang="0">
                    <a:pos x="9" y="50"/>
                  </a:cxn>
                  <a:cxn ang="0">
                    <a:pos x="9" y="36"/>
                  </a:cxn>
                  <a:cxn ang="0">
                    <a:pos x="7" y="23"/>
                  </a:cxn>
                  <a:cxn ang="0">
                    <a:pos x="7" y="11"/>
                  </a:cxn>
                  <a:cxn ang="0">
                    <a:pos x="4" y="0"/>
                  </a:cxn>
                </a:cxnLst>
                <a:rect l="0" t="0" r="r" b="b"/>
                <a:pathLst>
                  <a:path w="10" h="50">
                    <a:moveTo>
                      <a:pt x="4" y="0"/>
                    </a:moveTo>
                    <a:lnTo>
                      <a:pt x="0" y="0"/>
                    </a:lnTo>
                    <a:lnTo>
                      <a:pt x="2" y="11"/>
                    </a:lnTo>
                    <a:lnTo>
                      <a:pt x="4" y="26"/>
                    </a:lnTo>
                    <a:lnTo>
                      <a:pt x="4" y="50"/>
                    </a:lnTo>
                    <a:lnTo>
                      <a:pt x="9" y="50"/>
                    </a:lnTo>
                    <a:lnTo>
                      <a:pt x="9" y="36"/>
                    </a:lnTo>
                    <a:lnTo>
                      <a:pt x="7" y="23"/>
                    </a:lnTo>
                    <a:lnTo>
                      <a:pt x="7" y="11"/>
                    </a:lnTo>
                    <a:lnTo>
                      <a:pt x="4"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5" name="Freeform 6791"/>
              <p:cNvSpPr>
                <a:spLocks/>
              </p:cNvSpPr>
              <p:nvPr/>
            </p:nvSpPr>
            <p:spPr bwMode="auto">
              <a:xfrm>
                <a:off x="9693" y="8407"/>
                <a:ext cx="10" cy="50"/>
              </a:xfrm>
              <a:custGeom>
                <a:avLst/>
                <a:gdLst/>
                <a:ahLst/>
                <a:cxnLst>
                  <a:cxn ang="0">
                    <a:pos x="4" y="0"/>
                  </a:cxn>
                  <a:cxn ang="0">
                    <a:pos x="0" y="0"/>
                  </a:cxn>
                  <a:cxn ang="0">
                    <a:pos x="2" y="11"/>
                  </a:cxn>
                  <a:cxn ang="0">
                    <a:pos x="4" y="26"/>
                  </a:cxn>
                  <a:cxn ang="0">
                    <a:pos x="4" y="50"/>
                  </a:cxn>
                  <a:cxn ang="0">
                    <a:pos x="9" y="47"/>
                  </a:cxn>
                  <a:cxn ang="0">
                    <a:pos x="7" y="36"/>
                  </a:cxn>
                  <a:cxn ang="0">
                    <a:pos x="7" y="11"/>
                  </a:cxn>
                  <a:cxn ang="0">
                    <a:pos x="4" y="0"/>
                  </a:cxn>
                </a:cxnLst>
                <a:rect l="0" t="0" r="r" b="b"/>
                <a:pathLst>
                  <a:path w="10" h="50">
                    <a:moveTo>
                      <a:pt x="4" y="0"/>
                    </a:moveTo>
                    <a:lnTo>
                      <a:pt x="0" y="0"/>
                    </a:lnTo>
                    <a:lnTo>
                      <a:pt x="2" y="11"/>
                    </a:lnTo>
                    <a:lnTo>
                      <a:pt x="4" y="26"/>
                    </a:lnTo>
                    <a:lnTo>
                      <a:pt x="4" y="50"/>
                    </a:lnTo>
                    <a:lnTo>
                      <a:pt x="9" y="47"/>
                    </a:lnTo>
                    <a:lnTo>
                      <a:pt x="7" y="36"/>
                    </a:lnTo>
                    <a:lnTo>
                      <a:pt x="7" y="11"/>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6" name="Freeform 6792"/>
              <p:cNvSpPr>
                <a:spLocks/>
              </p:cNvSpPr>
              <p:nvPr/>
            </p:nvSpPr>
            <p:spPr bwMode="auto">
              <a:xfrm>
                <a:off x="9693" y="8407"/>
                <a:ext cx="7" cy="50"/>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0">
                    <a:moveTo>
                      <a:pt x="7" y="50"/>
                    </a:moveTo>
                    <a:lnTo>
                      <a:pt x="7" y="23"/>
                    </a:lnTo>
                    <a:lnTo>
                      <a:pt x="2" y="0"/>
                    </a:lnTo>
                    <a:lnTo>
                      <a:pt x="0" y="0"/>
                    </a:lnTo>
                    <a:lnTo>
                      <a:pt x="2" y="11"/>
                    </a:lnTo>
                    <a:lnTo>
                      <a:pt x="2" y="26"/>
                    </a:lnTo>
                    <a:lnTo>
                      <a:pt x="4" y="38"/>
                    </a:lnTo>
                    <a:lnTo>
                      <a:pt x="4" y="50"/>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7" name="Freeform 6793"/>
              <p:cNvSpPr>
                <a:spLocks/>
              </p:cNvSpPr>
              <p:nvPr/>
            </p:nvSpPr>
            <p:spPr bwMode="auto">
              <a:xfrm>
                <a:off x="9693" y="8407"/>
                <a:ext cx="7" cy="50"/>
              </a:xfrm>
              <a:custGeom>
                <a:avLst/>
                <a:gdLst/>
                <a:ahLst/>
                <a:cxnLst>
                  <a:cxn ang="0">
                    <a:pos x="2" y="26"/>
                  </a:cxn>
                  <a:cxn ang="0">
                    <a:pos x="2" y="50"/>
                  </a:cxn>
                  <a:cxn ang="0">
                    <a:pos x="7" y="50"/>
                  </a:cxn>
                  <a:cxn ang="0">
                    <a:pos x="7" y="23"/>
                  </a:cxn>
                  <a:cxn ang="0">
                    <a:pos x="2" y="0"/>
                  </a:cxn>
                  <a:cxn ang="0">
                    <a:pos x="0" y="0"/>
                  </a:cxn>
                  <a:cxn ang="0">
                    <a:pos x="0" y="11"/>
                  </a:cxn>
                  <a:cxn ang="0">
                    <a:pos x="2" y="26"/>
                  </a:cxn>
                </a:cxnLst>
                <a:rect l="0" t="0" r="r" b="b"/>
                <a:pathLst>
                  <a:path w="7" h="50">
                    <a:moveTo>
                      <a:pt x="2" y="26"/>
                    </a:moveTo>
                    <a:lnTo>
                      <a:pt x="2" y="50"/>
                    </a:lnTo>
                    <a:lnTo>
                      <a:pt x="7" y="50"/>
                    </a:lnTo>
                    <a:lnTo>
                      <a:pt x="7" y="23"/>
                    </a:lnTo>
                    <a:lnTo>
                      <a:pt x="2" y="0"/>
                    </a:lnTo>
                    <a:lnTo>
                      <a:pt x="0" y="0"/>
                    </a:lnTo>
                    <a:lnTo>
                      <a:pt x="0" y="11"/>
                    </a:lnTo>
                    <a:lnTo>
                      <a:pt x="2" y="26"/>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8" name="Freeform 6794"/>
              <p:cNvSpPr>
                <a:spLocks/>
              </p:cNvSpPr>
              <p:nvPr/>
            </p:nvSpPr>
            <p:spPr bwMode="auto">
              <a:xfrm>
                <a:off x="9691" y="8407"/>
                <a:ext cx="9"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9" name="Freeform 6795"/>
              <p:cNvSpPr>
                <a:spLocks/>
              </p:cNvSpPr>
              <p:nvPr/>
            </p:nvSpPr>
            <p:spPr bwMode="auto">
              <a:xfrm>
                <a:off x="9691" y="8407"/>
                <a:ext cx="7" cy="50"/>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7" h="50">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0" name="Freeform 6796"/>
              <p:cNvSpPr>
                <a:spLocks/>
              </p:cNvSpPr>
              <p:nvPr/>
            </p:nvSpPr>
            <p:spPr bwMode="auto">
              <a:xfrm>
                <a:off x="9691" y="8407"/>
                <a:ext cx="7" cy="50"/>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0">
                    <a:moveTo>
                      <a:pt x="7" y="50"/>
                    </a:moveTo>
                    <a:lnTo>
                      <a:pt x="7" y="23"/>
                    </a:lnTo>
                    <a:lnTo>
                      <a:pt x="2" y="0"/>
                    </a:lnTo>
                    <a:lnTo>
                      <a:pt x="0" y="0"/>
                    </a:lnTo>
                    <a:lnTo>
                      <a:pt x="2" y="11"/>
                    </a:lnTo>
                    <a:lnTo>
                      <a:pt x="2" y="26"/>
                    </a:lnTo>
                    <a:lnTo>
                      <a:pt x="4" y="38"/>
                    </a:lnTo>
                    <a:lnTo>
                      <a:pt x="4" y="50"/>
                    </a:lnTo>
                    <a:lnTo>
                      <a:pt x="7" y="5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1" name="Freeform 6797"/>
              <p:cNvSpPr>
                <a:spLocks/>
              </p:cNvSpPr>
              <p:nvPr/>
            </p:nvSpPr>
            <p:spPr bwMode="auto">
              <a:xfrm>
                <a:off x="9688" y="8407"/>
                <a:ext cx="10"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10"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2" name="Freeform 6798"/>
              <p:cNvSpPr>
                <a:spLocks/>
              </p:cNvSpPr>
              <p:nvPr/>
            </p:nvSpPr>
            <p:spPr bwMode="auto">
              <a:xfrm>
                <a:off x="9688" y="8407"/>
                <a:ext cx="8" cy="50"/>
              </a:xfrm>
              <a:custGeom>
                <a:avLst/>
                <a:gdLst/>
                <a:ahLst/>
                <a:cxnLst>
                  <a:cxn ang="0">
                    <a:pos x="4" y="0"/>
                  </a:cxn>
                  <a:cxn ang="0">
                    <a:pos x="0" y="0"/>
                  </a:cxn>
                  <a:cxn ang="0">
                    <a:pos x="2" y="11"/>
                  </a:cxn>
                  <a:cxn ang="0">
                    <a:pos x="4" y="26"/>
                  </a:cxn>
                  <a:cxn ang="0">
                    <a:pos x="4" y="50"/>
                  </a:cxn>
                  <a:cxn ang="0">
                    <a:pos x="7" y="47"/>
                  </a:cxn>
                  <a:cxn ang="0">
                    <a:pos x="7" y="11"/>
                  </a:cxn>
                  <a:cxn ang="0">
                    <a:pos x="4" y="0"/>
                  </a:cxn>
                </a:cxnLst>
                <a:rect l="0" t="0" r="r" b="b"/>
                <a:pathLst>
                  <a:path w="8" h="50">
                    <a:moveTo>
                      <a:pt x="4" y="0"/>
                    </a:moveTo>
                    <a:lnTo>
                      <a:pt x="0" y="0"/>
                    </a:lnTo>
                    <a:lnTo>
                      <a:pt x="2" y="11"/>
                    </a:lnTo>
                    <a:lnTo>
                      <a:pt x="4" y="26"/>
                    </a:lnTo>
                    <a:lnTo>
                      <a:pt x="4" y="50"/>
                    </a:lnTo>
                    <a:lnTo>
                      <a:pt x="7" y="47"/>
                    </a:lnTo>
                    <a:lnTo>
                      <a:pt x="7" y="11"/>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3" name="Freeform 6799"/>
              <p:cNvSpPr>
                <a:spLocks/>
              </p:cNvSpPr>
              <p:nvPr/>
            </p:nvSpPr>
            <p:spPr bwMode="auto">
              <a:xfrm>
                <a:off x="9696" y="8296"/>
                <a:ext cx="160" cy="178"/>
              </a:xfrm>
              <a:custGeom>
                <a:avLst/>
                <a:gdLst/>
                <a:ahLst/>
                <a:cxnLst>
                  <a:cxn ang="0">
                    <a:pos x="160" y="163"/>
                  </a:cxn>
                  <a:cxn ang="0">
                    <a:pos x="158" y="9"/>
                  </a:cxn>
                  <a:cxn ang="0">
                    <a:pos x="38" y="0"/>
                  </a:cxn>
                  <a:cxn ang="0">
                    <a:pos x="0" y="4"/>
                  </a:cxn>
                  <a:cxn ang="0">
                    <a:pos x="0" y="163"/>
                  </a:cxn>
                  <a:cxn ang="0">
                    <a:pos x="9" y="163"/>
                  </a:cxn>
                  <a:cxn ang="0">
                    <a:pos x="9" y="170"/>
                  </a:cxn>
                  <a:cxn ang="0">
                    <a:pos x="38" y="177"/>
                  </a:cxn>
                  <a:cxn ang="0">
                    <a:pos x="141" y="163"/>
                  </a:cxn>
                  <a:cxn ang="0">
                    <a:pos x="160" y="163"/>
                  </a:cxn>
                </a:cxnLst>
                <a:rect l="0" t="0" r="r" b="b"/>
                <a:pathLst>
                  <a:path w="160" h="178">
                    <a:moveTo>
                      <a:pt x="160" y="163"/>
                    </a:moveTo>
                    <a:lnTo>
                      <a:pt x="158" y="9"/>
                    </a:lnTo>
                    <a:lnTo>
                      <a:pt x="38" y="0"/>
                    </a:lnTo>
                    <a:lnTo>
                      <a:pt x="0" y="4"/>
                    </a:lnTo>
                    <a:lnTo>
                      <a:pt x="0" y="163"/>
                    </a:lnTo>
                    <a:lnTo>
                      <a:pt x="9" y="163"/>
                    </a:lnTo>
                    <a:lnTo>
                      <a:pt x="9" y="170"/>
                    </a:lnTo>
                    <a:lnTo>
                      <a:pt x="38" y="177"/>
                    </a:lnTo>
                    <a:lnTo>
                      <a:pt x="141" y="163"/>
                    </a:lnTo>
                    <a:lnTo>
                      <a:pt x="160" y="16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4" name="Freeform 6800"/>
              <p:cNvSpPr>
                <a:spLocks/>
              </p:cNvSpPr>
              <p:nvPr/>
            </p:nvSpPr>
            <p:spPr bwMode="auto">
              <a:xfrm>
                <a:off x="9744" y="8263"/>
                <a:ext cx="244" cy="225"/>
              </a:xfrm>
              <a:custGeom>
                <a:avLst/>
                <a:gdLst/>
                <a:ahLst/>
                <a:cxnLst>
                  <a:cxn ang="0">
                    <a:pos x="240" y="172"/>
                  </a:cxn>
                  <a:cxn ang="0">
                    <a:pos x="242" y="148"/>
                  </a:cxn>
                  <a:cxn ang="0">
                    <a:pos x="244" y="95"/>
                  </a:cxn>
                  <a:cxn ang="0">
                    <a:pos x="242" y="69"/>
                  </a:cxn>
                  <a:cxn ang="0">
                    <a:pos x="182" y="23"/>
                  </a:cxn>
                  <a:cxn ang="0">
                    <a:pos x="177" y="16"/>
                  </a:cxn>
                  <a:cxn ang="0">
                    <a:pos x="170" y="11"/>
                  </a:cxn>
                  <a:cxn ang="0">
                    <a:pos x="160" y="7"/>
                  </a:cxn>
                  <a:cxn ang="0">
                    <a:pos x="153" y="4"/>
                  </a:cxn>
                  <a:cxn ang="0">
                    <a:pos x="146" y="2"/>
                  </a:cxn>
                  <a:cxn ang="0">
                    <a:pos x="134" y="0"/>
                  </a:cxn>
                  <a:cxn ang="0">
                    <a:pos x="127" y="2"/>
                  </a:cxn>
                  <a:cxn ang="0">
                    <a:pos x="110" y="4"/>
                  </a:cxn>
                  <a:cxn ang="0">
                    <a:pos x="96" y="7"/>
                  </a:cxn>
                  <a:cxn ang="0">
                    <a:pos x="83" y="9"/>
                  </a:cxn>
                  <a:cxn ang="0">
                    <a:pos x="67" y="11"/>
                  </a:cxn>
                  <a:cxn ang="0">
                    <a:pos x="50" y="14"/>
                  </a:cxn>
                  <a:cxn ang="0">
                    <a:pos x="38" y="16"/>
                  </a:cxn>
                  <a:cxn ang="0">
                    <a:pos x="26" y="19"/>
                  </a:cxn>
                  <a:cxn ang="0">
                    <a:pos x="14" y="21"/>
                  </a:cxn>
                  <a:cxn ang="0">
                    <a:pos x="4" y="40"/>
                  </a:cxn>
                  <a:cxn ang="0">
                    <a:pos x="0" y="139"/>
                  </a:cxn>
                  <a:cxn ang="0">
                    <a:pos x="4" y="175"/>
                  </a:cxn>
                  <a:cxn ang="0">
                    <a:pos x="12" y="180"/>
                  </a:cxn>
                  <a:cxn ang="0">
                    <a:pos x="21" y="182"/>
                  </a:cxn>
                  <a:cxn ang="0">
                    <a:pos x="28" y="184"/>
                  </a:cxn>
                  <a:cxn ang="0">
                    <a:pos x="43" y="187"/>
                  </a:cxn>
                  <a:cxn ang="0">
                    <a:pos x="60" y="196"/>
                  </a:cxn>
                  <a:cxn ang="0">
                    <a:pos x="57" y="206"/>
                  </a:cxn>
                  <a:cxn ang="0">
                    <a:pos x="40" y="213"/>
                  </a:cxn>
                  <a:cxn ang="0">
                    <a:pos x="48" y="218"/>
                  </a:cxn>
                  <a:cxn ang="0">
                    <a:pos x="60" y="220"/>
                  </a:cxn>
                  <a:cxn ang="0">
                    <a:pos x="103" y="223"/>
                  </a:cxn>
                  <a:cxn ang="0">
                    <a:pos x="175" y="218"/>
                  </a:cxn>
                  <a:cxn ang="0">
                    <a:pos x="184" y="213"/>
                  </a:cxn>
                  <a:cxn ang="0">
                    <a:pos x="187" y="203"/>
                  </a:cxn>
                  <a:cxn ang="0">
                    <a:pos x="175" y="196"/>
                  </a:cxn>
                  <a:cxn ang="0">
                    <a:pos x="168" y="191"/>
                  </a:cxn>
                  <a:cxn ang="0">
                    <a:pos x="189" y="180"/>
                  </a:cxn>
                </a:cxnLst>
                <a:rect l="0" t="0" r="r" b="b"/>
                <a:pathLst>
                  <a:path w="244" h="225">
                    <a:moveTo>
                      <a:pt x="189" y="180"/>
                    </a:moveTo>
                    <a:lnTo>
                      <a:pt x="240" y="172"/>
                    </a:lnTo>
                    <a:lnTo>
                      <a:pt x="242" y="160"/>
                    </a:lnTo>
                    <a:lnTo>
                      <a:pt x="242" y="148"/>
                    </a:lnTo>
                    <a:lnTo>
                      <a:pt x="244" y="136"/>
                    </a:lnTo>
                    <a:lnTo>
                      <a:pt x="244" y="95"/>
                    </a:lnTo>
                    <a:lnTo>
                      <a:pt x="242" y="81"/>
                    </a:lnTo>
                    <a:lnTo>
                      <a:pt x="242" y="69"/>
                    </a:lnTo>
                    <a:lnTo>
                      <a:pt x="189" y="38"/>
                    </a:lnTo>
                    <a:lnTo>
                      <a:pt x="182" y="23"/>
                    </a:lnTo>
                    <a:lnTo>
                      <a:pt x="180" y="21"/>
                    </a:lnTo>
                    <a:lnTo>
                      <a:pt x="177" y="16"/>
                    </a:lnTo>
                    <a:lnTo>
                      <a:pt x="172" y="14"/>
                    </a:lnTo>
                    <a:lnTo>
                      <a:pt x="170" y="11"/>
                    </a:lnTo>
                    <a:lnTo>
                      <a:pt x="165" y="9"/>
                    </a:lnTo>
                    <a:lnTo>
                      <a:pt x="160" y="7"/>
                    </a:lnTo>
                    <a:lnTo>
                      <a:pt x="158" y="7"/>
                    </a:lnTo>
                    <a:lnTo>
                      <a:pt x="153" y="4"/>
                    </a:lnTo>
                    <a:lnTo>
                      <a:pt x="151" y="4"/>
                    </a:lnTo>
                    <a:lnTo>
                      <a:pt x="146" y="2"/>
                    </a:lnTo>
                    <a:lnTo>
                      <a:pt x="141" y="2"/>
                    </a:lnTo>
                    <a:lnTo>
                      <a:pt x="134" y="0"/>
                    </a:lnTo>
                    <a:lnTo>
                      <a:pt x="132" y="0"/>
                    </a:lnTo>
                    <a:lnTo>
                      <a:pt x="127" y="2"/>
                    </a:lnTo>
                    <a:lnTo>
                      <a:pt x="115" y="2"/>
                    </a:lnTo>
                    <a:lnTo>
                      <a:pt x="110" y="4"/>
                    </a:lnTo>
                    <a:lnTo>
                      <a:pt x="98" y="4"/>
                    </a:lnTo>
                    <a:lnTo>
                      <a:pt x="96" y="7"/>
                    </a:lnTo>
                    <a:lnTo>
                      <a:pt x="86" y="7"/>
                    </a:lnTo>
                    <a:lnTo>
                      <a:pt x="83" y="9"/>
                    </a:lnTo>
                    <a:lnTo>
                      <a:pt x="72" y="9"/>
                    </a:lnTo>
                    <a:lnTo>
                      <a:pt x="67" y="11"/>
                    </a:lnTo>
                    <a:lnTo>
                      <a:pt x="55" y="11"/>
                    </a:lnTo>
                    <a:lnTo>
                      <a:pt x="50" y="14"/>
                    </a:lnTo>
                    <a:lnTo>
                      <a:pt x="43" y="14"/>
                    </a:lnTo>
                    <a:lnTo>
                      <a:pt x="38" y="16"/>
                    </a:lnTo>
                    <a:lnTo>
                      <a:pt x="31" y="16"/>
                    </a:lnTo>
                    <a:lnTo>
                      <a:pt x="26" y="19"/>
                    </a:lnTo>
                    <a:lnTo>
                      <a:pt x="19" y="19"/>
                    </a:lnTo>
                    <a:lnTo>
                      <a:pt x="14" y="21"/>
                    </a:lnTo>
                    <a:lnTo>
                      <a:pt x="7" y="21"/>
                    </a:lnTo>
                    <a:lnTo>
                      <a:pt x="4" y="40"/>
                    </a:lnTo>
                    <a:lnTo>
                      <a:pt x="0" y="74"/>
                    </a:lnTo>
                    <a:lnTo>
                      <a:pt x="0" y="139"/>
                    </a:lnTo>
                    <a:lnTo>
                      <a:pt x="2" y="158"/>
                    </a:lnTo>
                    <a:lnTo>
                      <a:pt x="4" y="175"/>
                    </a:lnTo>
                    <a:lnTo>
                      <a:pt x="7" y="177"/>
                    </a:lnTo>
                    <a:lnTo>
                      <a:pt x="12" y="180"/>
                    </a:lnTo>
                    <a:lnTo>
                      <a:pt x="16" y="182"/>
                    </a:lnTo>
                    <a:lnTo>
                      <a:pt x="21" y="182"/>
                    </a:lnTo>
                    <a:lnTo>
                      <a:pt x="23" y="184"/>
                    </a:lnTo>
                    <a:lnTo>
                      <a:pt x="28" y="184"/>
                    </a:lnTo>
                    <a:lnTo>
                      <a:pt x="31" y="187"/>
                    </a:lnTo>
                    <a:lnTo>
                      <a:pt x="43" y="187"/>
                    </a:lnTo>
                    <a:lnTo>
                      <a:pt x="48" y="189"/>
                    </a:lnTo>
                    <a:lnTo>
                      <a:pt x="60" y="196"/>
                    </a:lnTo>
                    <a:lnTo>
                      <a:pt x="64" y="201"/>
                    </a:lnTo>
                    <a:lnTo>
                      <a:pt x="57" y="206"/>
                    </a:lnTo>
                    <a:lnTo>
                      <a:pt x="45" y="211"/>
                    </a:lnTo>
                    <a:lnTo>
                      <a:pt x="40" y="213"/>
                    </a:lnTo>
                    <a:lnTo>
                      <a:pt x="45" y="218"/>
                    </a:lnTo>
                    <a:lnTo>
                      <a:pt x="48" y="218"/>
                    </a:lnTo>
                    <a:lnTo>
                      <a:pt x="52" y="220"/>
                    </a:lnTo>
                    <a:lnTo>
                      <a:pt x="60" y="220"/>
                    </a:lnTo>
                    <a:lnTo>
                      <a:pt x="64" y="223"/>
                    </a:lnTo>
                    <a:lnTo>
                      <a:pt x="103" y="223"/>
                    </a:lnTo>
                    <a:lnTo>
                      <a:pt x="148" y="225"/>
                    </a:lnTo>
                    <a:lnTo>
                      <a:pt x="175" y="218"/>
                    </a:lnTo>
                    <a:lnTo>
                      <a:pt x="180" y="215"/>
                    </a:lnTo>
                    <a:lnTo>
                      <a:pt x="184" y="213"/>
                    </a:lnTo>
                    <a:lnTo>
                      <a:pt x="187" y="208"/>
                    </a:lnTo>
                    <a:lnTo>
                      <a:pt x="187" y="203"/>
                    </a:lnTo>
                    <a:lnTo>
                      <a:pt x="180" y="196"/>
                    </a:lnTo>
                    <a:lnTo>
                      <a:pt x="175" y="196"/>
                    </a:lnTo>
                    <a:lnTo>
                      <a:pt x="172" y="194"/>
                    </a:lnTo>
                    <a:lnTo>
                      <a:pt x="168" y="191"/>
                    </a:lnTo>
                    <a:lnTo>
                      <a:pt x="165" y="191"/>
                    </a:lnTo>
                    <a:lnTo>
                      <a:pt x="189" y="1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5" name="Freeform 6801"/>
              <p:cNvSpPr>
                <a:spLocks/>
              </p:cNvSpPr>
              <p:nvPr/>
            </p:nvSpPr>
            <p:spPr bwMode="auto">
              <a:xfrm>
                <a:off x="9892" y="8268"/>
                <a:ext cx="5" cy="172"/>
              </a:xfrm>
              <a:custGeom>
                <a:avLst/>
                <a:gdLst/>
                <a:ahLst/>
                <a:cxnLst>
                  <a:cxn ang="0">
                    <a:pos x="2" y="26"/>
                  </a:cxn>
                  <a:cxn ang="0">
                    <a:pos x="0" y="86"/>
                  </a:cxn>
                  <a:cxn ang="0">
                    <a:pos x="0" y="144"/>
                  </a:cxn>
                  <a:cxn ang="0">
                    <a:pos x="2" y="172"/>
                  </a:cxn>
                  <a:cxn ang="0">
                    <a:pos x="4" y="172"/>
                  </a:cxn>
                  <a:cxn ang="0">
                    <a:pos x="2" y="132"/>
                  </a:cxn>
                  <a:cxn ang="0">
                    <a:pos x="2" y="52"/>
                  </a:cxn>
                  <a:cxn ang="0">
                    <a:pos x="4" y="0"/>
                  </a:cxn>
                  <a:cxn ang="0">
                    <a:pos x="2" y="0"/>
                  </a:cxn>
                  <a:cxn ang="0">
                    <a:pos x="2" y="26"/>
                  </a:cxn>
                </a:cxnLst>
                <a:rect l="0" t="0" r="r" b="b"/>
                <a:pathLst>
                  <a:path w="5" h="172">
                    <a:moveTo>
                      <a:pt x="2" y="26"/>
                    </a:moveTo>
                    <a:lnTo>
                      <a:pt x="0" y="86"/>
                    </a:lnTo>
                    <a:lnTo>
                      <a:pt x="0" y="144"/>
                    </a:lnTo>
                    <a:lnTo>
                      <a:pt x="2" y="172"/>
                    </a:lnTo>
                    <a:lnTo>
                      <a:pt x="4" y="172"/>
                    </a:lnTo>
                    <a:lnTo>
                      <a:pt x="2" y="132"/>
                    </a:lnTo>
                    <a:lnTo>
                      <a:pt x="2" y="52"/>
                    </a:lnTo>
                    <a:lnTo>
                      <a:pt x="4" y="0"/>
                    </a:lnTo>
                    <a:lnTo>
                      <a:pt x="2" y="0"/>
                    </a:lnTo>
                    <a:lnTo>
                      <a:pt x="2" y="2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6" name="Freeform 6802"/>
              <p:cNvSpPr>
                <a:spLocks/>
              </p:cNvSpPr>
              <p:nvPr/>
            </p:nvSpPr>
            <p:spPr bwMode="auto">
              <a:xfrm>
                <a:off x="9892" y="8268"/>
                <a:ext cx="3" cy="172"/>
              </a:xfrm>
              <a:custGeom>
                <a:avLst/>
                <a:gdLst/>
                <a:ahLst/>
                <a:cxnLst>
                  <a:cxn ang="0">
                    <a:pos x="0" y="0"/>
                  </a:cxn>
                  <a:cxn ang="0">
                    <a:pos x="0" y="172"/>
                  </a:cxn>
                  <a:cxn ang="0">
                    <a:pos x="2" y="170"/>
                  </a:cxn>
                  <a:cxn ang="0">
                    <a:pos x="2" y="0"/>
                  </a:cxn>
                  <a:cxn ang="0">
                    <a:pos x="0" y="0"/>
                  </a:cxn>
                </a:cxnLst>
                <a:rect l="0" t="0" r="r" b="b"/>
                <a:pathLst>
                  <a:path w="3" h="172">
                    <a:moveTo>
                      <a:pt x="0" y="0"/>
                    </a:moveTo>
                    <a:lnTo>
                      <a:pt x="0" y="172"/>
                    </a:lnTo>
                    <a:lnTo>
                      <a:pt x="2" y="170"/>
                    </a:lnTo>
                    <a:lnTo>
                      <a:pt x="2" y="0"/>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827" name="Group 6803"/>
              <p:cNvGrpSpPr>
                <a:grpSpLocks/>
              </p:cNvGrpSpPr>
              <p:nvPr/>
            </p:nvGrpSpPr>
            <p:grpSpPr bwMode="auto">
              <a:xfrm>
                <a:off x="9892" y="8268"/>
                <a:ext cx="3" cy="170"/>
                <a:chOff x="9892" y="8268"/>
                <a:chExt cx="3" cy="170"/>
              </a:xfrm>
            </p:grpSpPr>
            <p:sp>
              <p:nvSpPr>
                <p:cNvPr id="7828" name="Freeform 6804"/>
                <p:cNvSpPr>
                  <a:spLocks/>
                </p:cNvSpPr>
                <p:nvPr/>
              </p:nvSpPr>
              <p:spPr bwMode="auto">
                <a:xfrm>
                  <a:off x="9892" y="8268"/>
                  <a:ext cx="3" cy="170"/>
                </a:xfrm>
                <a:custGeom>
                  <a:avLst/>
                  <a:gdLst/>
                  <a:ahLst/>
                  <a:cxnLst>
                    <a:cxn ang="0">
                      <a:pos x="0" y="0"/>
                    </a:cxn>
                    <a:cxn ang="0">
                      <a:pos x="0" y="96"/>
                    </a:cxn>
                    <a:cxn ang="0">
                      <a:pos x="2" y="52"/>
                    </a:cxn>
                    <a:cxn ang="0">
                      <a:pos x="2" y="0"/>
                    </a:cxn>
                    <a:cxn ang="0">
                      <a:pos x="0" y="0"/>
                    </a:cxn>
                  </a:cxnLst>
                  <a:rect l="0" t="0" r="r" b="b"/>
                  <a:pathLst>
                    <a:path w="3" h="170">
                      <a:moveTo>
                        <a:pt x="0" y="0"/>
                      </a:moveTo>
                      <a:lnTo>
                        <a:pt x="0" y="96"/>
                      </a:lnTo>
                      <a:lnTo>
                        <a:pt x="2" y="52"/>
                      </a:lnTo>
                      <a:lnTo>
                        <a:pt x="2" y="0"/>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9" name="Freeform 6805"/>
                <p:cNvSpPr>
                  <a:spLocks/>
                </p:cNvSpPr>
                <p:nvPr/>
              </p:nvSpPr>
              <p:spPr bwMode="auto">
                <a:xfrm>
                  <a:off x="9892" y="8268"/>
                  <a:ext cx="3" cy="170"/>
                </a:xfrm>
                <a:custGeom>
                  <a:avLst/>
                  <a:gdLst/>
                  <a:ahLst/>
                  <a:cxnLst>
                    <a:cxn ang="0">
                      <a:pos x="2" y="170"/>
                    </a:cxn>
                    <a:cxn ang="0">
                      <a:pos x="0" y="132"/>
                    </a:cxn>
                    <a:cxn ang="0">
                      <a:pos x="0" y="170"/>
                    </a:cxn>
                    <a:cxn ang="0">
                      <a:pos x="2" y="170"/>
                    </a:cxn>
                  </a:cxnLst>
                  <a:rect l="0" t="0" r="r" b="b"/>
                  <a:pathLst>
                    <a:path w="3" h="170">
                      <a:moveTo>
                        <a:pt x="2" y="170"/>
                      </a:moveTo>
                      <a:lnTo>
                        <a:pt x="0" y="132"/>
                      </a:lnTo>
                      <a:lnTo>
                        <a:pt x="0" y="170"/>
                      </a:lnTo>
                      <a:lnTo>
                        <a:pt x="2" y="17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830" name="Freeform 6806"/>
              <p:cNvSpPr>
                <a:spLocks/>
              </p:cNvSpPr>
              <p:nvPr/>
            </p:nvSpPr>
            <p:spPr bwMode="auto">
              <a:xfrm>
                <a:off x="9890" y="8268"/>
                <a:ext cx="2" cy="170"/>
              </a:xfrm>
              <a:custGeom>
                <a:avLst/>
                <a:gdLst/>
                <a:ahLst/>
                <a:cxnLst>
                  <a:cxn ang="0">
                    <a:pos x="2" y="0"/>
                  </a:cxn>
                  <a:cxn ang="0">
                    <a:pos x="0" y="26"/>
                  </a:cxn>
                  <a:cxn ang="0">
                    <a:pos x="0" y="170"/>
                  </a:cxn>
                  <a:cxn ang="0">
                    <a:pos x="2" y="170"/>
                  </a:cxn>
                  <a:cxn ang="0">
                    <a:pos x="2" y="0"/>
                  </a:cxn>
                </a:cxnLst>
                <a:rect l="0" t="0" r="r" b="b"/>
                <a:pathLst>
                  <a:path w="2" h="170">
                    <a:moveTo>
                      <a:pt x="2" y="0"/>
                    </a:moveTo>
                    <a:lnTo>
                      <a:pt x="0" y="26"/>
                    </a:lnTo>
                    <a:lnTo>
                      <a:pt x="0" y="170"/>
                    </a:lnTo>
                    <a:lnTo>
                      <a:pt x="2" y="17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1" name="Freeform 6807"/>
              <p:cNvSpPr>
                <a:spLocks/>
              </p:cNvSpPr>
              <p:nvPr/>
            </p:nvSpPr>
            <p:spPr bwMode="auto">
              <a:xfrm>
                <a:off x="9890" y="8265"/>
                <a:ext cx="2" cy="173"/>
              </a:xfrm>
              <a:custGeom>
                <a:avLst/>
                <a:gdLst/>
                <a:ahLst/>
                <a:cxnLst>
                  <a:cxn ang="0">
                    <a:pos x="0" y="0"/>
                  </a:cxn>
                  <a:cxn ang="0">
                    <a:pos x="0" y="172"/>
                  </a:cxn>
                  <a:cxn ang="0">
                    <a:pos x="2" y="172"/>
                  </a:cxn>
                  <a:cxn ang="0">
                    <a:pos x="2" y="2"/>
                  </a:cxn>
                  <a:cxn ang="0">
                    <a:pos x="0" y="0"/>
                  </a:cxn>
                </a:cxnLst>
                <a:rect l="0" t="0" r="r" b="b"/>
                <a:pathLst>
                  <a:path w="2" h="173">
                    <a:moveTo>
                      <a:pt x="0" y="0"/>
                    </a:moveTo>
                    <a:lnTo>
                      <a:pt x="0" y="172"/>
                    </a:lnTo>
                    <a:lnTo>
                      <a:pt x="2" y="172"/>
                    </a:lnTo>
                    <a:lnTo>
                      <a:pt x="2" y="2"/>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2" name="Freeform 6808"/>
              <p:cNvSpPr>
                <a:spLocks/>
              </p:cNvSpPr>
              <p:nvPr/>
            </p:nvSpPr>
            <p:spPr bwMode="auto">
              <a:xfrm>
                <a:off x="9888" y="8265"/>
                <a:ext cx="2" cy="173"/>
              </a:xfrm>
              <a:custGeom>
                <a:avLst/>
                <a:gdLst/>
                <a:ahLst/>
                <a:cxnLst>
                  <a:cxn ang="0">
                    <a:pos x="2" y="0"/>
                  </a:cxn>
                  <a:cxn ang="0">
                    <a:pos x="0" y="28"/>
                  </a:cxn>
                  <a:cxn ang="0">
                    <a:pos x="0" y="146"/>
                  </a:cxn>
                  <a:cxn ang="0">
                    <a:pos x="2" y="172"/>
                  </a:cxn>
                  <a:cxn ang="0">
                    <a:pos x="2" y="0"/>
                  </a:cxn>
                </a:cxnLst>
                <a:rect l="0" t="0" r="r" b="b"/>
                <a:pathLst>
                  <a:path w="2" h="173">
                    <a:moveTo>
                      <a:pt x="2" y="0"/>
                    </a:moveTo>
                    <a:lnTo>
                      <a:pt x="0" y="28"/>
                    </a:lnTo>
                    <a:lnTo>
                      <a:pt x="0" y="146"/>
                    </a:lnTo>
                    <a:lnTo>
                      <a:pt x="2" y="172"/>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3" name="Freeform 6809"/>
              <p:cNvSpPr>
                <a:spLocks/>
              </p:cNvSpPr>
              <p:nvPr/>
            </p:nvSpPr>
            <p:spPr bwMode="auto">
              <a:xfrm>
                <a:off x="9889" y="8265"/>
                <a:ext cx="0" cy="173"/>
              </a:xfrm>
              <a:custGeom>
                <a:avLst/>
                <a:gdLst/>
                <a:ahLst/>
                <a:cxnLst>
                  <a:cxn ang="0">
                    <a:pos x="0" y="0"/>
                  </a:cxn>
                  <a:cxn ang="0">
                    <a:pos x="0" y="172"/>
                  </a:cxn>
                </a:cxnLst>
                <a:rect l="0" t="0" r="r" b="b"/>
                <a:pathLst>
                  <a:path h="173">
                    <a:moveTo>
                      <a:pt x="0" y="0"/>
                    </a:moveTo>
                    <a:lnTo>
                      <a:pt x="0" y="172"/>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4" name="Freeform 6810"/>
              <p:cNvSpPr>
                <a:spLocks/>
              </p:cNvSpPr>
              <p:nvPr/>
            </p:nvSpPr>
            <p:spPr bwMode="auto">
              <a:xfrm>
                <a:off x="9885" y="8265"/>
                <a:ext cx="5" cy="173"/>
              </a:xfrm>
              <a:custGeom>
                <a:avLst/>
                <a:gdLst/>
                <a:ahLst/>
                <a:cxnLst>
                  <a:cxn ang="0">
                    <a:pos x="2" y="26"/>
                  </a:cxn>
                  <a:cxn ang="0">
                    <a:pos x="0" y="86"/>
                  </a:cxn>
                  <a:cxn ang="0">
                    <a:pos x="0" y="146"/>
                  </a:cxn>
                  <a:cxn ang="0">
                    <a:pos x="2" y="172"/>
                  </a:cxn>
                  <a:cxn ang="0">
                    <a:pos x="4" y="172"/>
                  </a:cxn>
                  <a:cxn ang="0">
                    <a:pos x="2" y="134"/>
                  </a:cxn>
                  <a:cxn ang="0">
                    <a:pos x="2" y="55"/>
                  </a:cxn>
                  <a:cxn ang="0">
                    <a:pos x="4" y="0"/>
                  </a:cxn>
                  <a:cxn ang="0">
                    <a:pos x="2" y="0"/>
                  </a:cxn>
                  <a:cxn ang="0">
                    <a:pos x="2" y="26"/>
                  </a:cxn>
                </a:cxnLst>
                <a:rect l="0" t="0" r="r" b="b"/>
                <a:pathLst>
                  <a:path w="5" h="173">
                    <a:moveTo>
                      <a:pt x="2" y="26"/>
                    </a:moveTo>
                    <a:lnTo>
                      <a:pt x="0" y="86"/>
                    </a:lnTo>
                    <a:lnTo>
                      <a:pt x="0" y="146"/>
                    </a:lnTo>
                    <a:lnTo>
                      <a:pt x="2" y="172"/>
                    </a:lnTo>
                    <a:lnTo>
                      <a:pt x="4" y="172"/>
                    </a:lnTo>
                    <a:lnTo>
                      <a:pt x="2" y="134"/>
                    </a:lnTo>
                    <a:lnTo>
                      <a:pt x="2" y="55"/>
                    </a:lnTo>
                    <a:lnTo>
                      <a:pt x="4" y="0"/>
                    </a:lnTo>
                    <a:lnTo>
                      <a:pt x="2" y="0"/>
                    </a:lnTo>
                    <a:lnTo>
                      <a:pt x="2" y="2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5" name="Freeform 6811"/>
              <p:cNvSpPr>
                <a:spLocks/>
              </p:cNvSpPr>
              <p:nvPr/>
            </p:nvSpPr>
            <p:spPr bwMode="auto">
              <a:xfrm>
                <a:off x="9885" y="8265"/>
                <a:ext cx="3" cy="173"/>
              </a:xfrm>
              <a:custGeom>
                <a:avLst/>
                <a:gdLst/>
                <a:ahLst/>
                <a:cxnLst>
                  <a:cxn ang="0">
                    <a:pos x="2" y="0"/>
                  </a:cxn>
                  <a:cxn ang="0">
                    <a:pos x="0" y="26"/>
                  </a:cxn>
                  <a:cxn ang="0">
                    <a:pos x="0" y="172"/>
                  </a:cxn>
                  <a:cxn ang="0">
                    <a:pos x="2" y="172"/>
                  </a:cxn>
                  <a:cxn ang="0">
                    <a:pos x="2" y="0"/>
                  </a:cxn>
                </a:cxnLst>
                <a:rect l="0" t="0" r="r" b="b"/>
                <a:pathLst>
                  <a:path w="3" h="173">
                    <a:moveTo>
                      <a:pt x="2" y="0"/>
                    </a:moveTo>
                    <a:lnTo>
                      <a:pt x="0" y="26"/>
                    </a:lnTo>
                    <a:lnTo>
                      <a:pt x="0" y="172"/>
                    </a:lnTo>
                    <a:lnTo>
                      <a:pt x="2" y="172"/>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836" name="Group 6812"/>
              <p:cNvGrpSpPr>
                <a:grpSpLocks/>
              </p:cNvGrpSpPr>
              <p:nvPr/>
            </p:nvGrpSpPr>
            <p:grpSpPr bwMode="auto">
              <a:xfrm>
                <a:off x="9885" y="8265"/>
                <a:ext cx="3" cy="173"/>
                <a:chOff x="9885" y="8265"/>
                <a:chExt cx="3" cy="173"/>
              </a:xfrm>
            </p:grpSpPr>
            <p:sp>
              <p:nvSpPr>
                <p:cNvPr id="7837" name="Freeform 6813"/>
                <p:cNvSpPr>
                  <a:spLocks/>
                </p:cNvSpPr>
                <p:nvPr/>
              </p:nvSpPr>
              <p:spPr bwMode="auto">
                <a:xfrm>
                  <a:off x="9885" y="8265"/>
                  <a:ext cx="3" cy="173"/>
                </a:xfrm>
                <a:custGeom>
                  <a:avLst/>
                  <a:gdLst/>
                  <a:ahLst/>
                  <a:cxnLst>
                    <a:cxn ang="0">
                      <a:pos x="0" y="96"/>
                    </a:cxn>
                    <a:cxn ang="0">
                      <a:pos x="0" y="172"/>
                    </a:cxn>
                    <a:cxn ang="0">
                      <a:pos x="2" y="172"/>
                    </a:cxn>
                    <a:cxn ang="0">
                      <a:pos x="2" y="132"/>
                    </a:cxn>
                    <a:cxn ang="0">
                      <a:pos x="0" y="96"/>
                    </a:cxn>
                  </a:cxnLst>
                  <a:rect l="0" t="0" r="r" b="b"/>
                  <a:pathLst>
                    <a:path w="3" h="173">
                      <a:moveTo>
                        <a:pt x="0" y="96"/>
                      </a:moveTo>
                      <a:lnTo>
                        <a:pt x="0" y="172"/>
                      </a:lnTo>
                      <a:lnTo>
                        <a:pt x="2" y="172"/>
                      </a:lnTo>
                      <a:lnTo>
                        <a:pt x="2" y="132"/>
                      </a:lnTo>
                      <a:lnTo>
                        <a:pt x="0" y="96"/>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8" name="Freeform 6814"/>
                <p:cNvSpPr>
                  <a:spLocks/>
                </p:cNvSpPr>
                <p:nvPr/>
              </p:nvSpPr>
              <p:spPr bwMode="auto">
                <a:xfrm>
                  <a:off x="9885" y="8265"/>
                  <a:ext cx="3" cy="173"/>
                </a:xfrm>
                <a:custGeom>
                  <a:avLst/>
                  <a:gdLst/>
                  <a:ahLst/>
                  <a:cxnLst>
                    <a:cxn ang="0">
                      <a:pos x="0" y="0"/>
                    </a:cxn>
                    <a:cxn ang="0">
                      <a:pos x="0" y="96"/>
                    </a:cxn>
                    <a:cxn ang="0">
                      <a:pos x="2" y="52"/>
                    </a:cxn>
                    <a:cxn ang="0">
                      <a:pos x="2" y="0"/>
                    </a:cxn>
                    <a:cxn ang="0">
                      <a:pos x="0" y="0"/>
                    </a:cxn>
                  </a:cxnLst>
                  <a:rect l="0" t="0" r="r" b="b"/>
                  <a:pathLst>
                    <a:path w="3" h="173">
                      <a:moveTo>
                        <a:pt x="0" y="0"/>
                      </a:moveTo>
                      <a:lnTo>
                        <a:pt x="0" y="96"/>
                      </a:lnTo>
                      <a:lnTo>
                        <a:pt x="2" y="52"/>
                      </a:lnTo>
                      <a:lnTo>
                        <a:pt x="2" y="0"/>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839" name="Freeform 6815"/>
              <p:cNvSpPr>
                <a:spLocks/>
              </p:cNvSpPr>
              <p:nvPr/>
            </p:nvSpPr>
            <p:spPr bwMode="auto">
              <a:xfrm>
                <a:off x="9883" y="8265"/>
                <a:ext cx="2" cy="173"/>
              </a:xfrm>
              <a:custGeom>
                <a:avLst/>
                <a:gdLst/>
                <a:ahLst/>
                <a:cxnLst>
                  <a:cxn ang="0">
                    <a:pos x="2" y="0"/>
                  </a:cxn>
                  <a:cxn ang="0">
                    <a:pos x="0" y="26"/>
                  </a:cxn>
                  <a:cxn ang="0">
                    <a:pos x="0" y="172"/>
                  </a:cxn>
                  <a:cxn ang="0">
                    <a:pos x="2" y="172"/>
                  </a:cxn>
                  <a:cxn ang="0">
                    <a:pos x="2" y="0"/>
                  </a:cxn>
                </a:cxnLst>
                <a:rect l="0" t="0" r="r" b="b"/>
                <a:pathLst>
                  <a:path w="2" h="173">
                    <a:moveTo>
                      <a:pt x="2" y="0"/>
                    </a:moveTo>
                    <a:lnTo>
                      <a:pt x="0" y="26"/>
                    </a:lnTo>
                    <a:lnTo>
                      <a:pt x="0" y="172"/>
                    </a:lnTo>
                    <a:lnTo>
                      <a:pt x="2" y="17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0" name="Freeform 6816"/>
              <p:cNvSpPr>
                <a:spLocks/>
              </p:cNvSpPr>
              <p:nvPr/>
            </p:nvSpPr>
            <p:spPr bwMode="auto">
              <a:xfrm>
                <a:off x="9884" y="8265"/>
                <a:ext cx="0" cy="171"/>
              </a:xfrm>
              <a:custGeom>
                <a:avLst/>
                <a:gdLst/>
                <a:ahLst/>
                <a:cxnLst>
                  <a:cxn ang="0">
                    <a:pos x="0" y="0"/>
                  </a:cxn>
                  <a:cxn ang="0">
                    <a:pos x="0" y="170"/>
                  </a:cxn>
                </a:cxnLst>
                <a:rect l="0" t="0" r="r" b="b"/>
                <a:pathLst>
                  <a:path h="171">
                    <a:moveTo>
                      <a:pt x="0" y="0"/>
                    </a:moveTo>
                    <a:lnTo>
                      <a:pt x="0" y="170"/>
                    </a:lnTo>
                  </a:path>
                </a:pathLst>
              </a:custGeom>
              <a:noFill/>
              <a:ln w="2794">
                <a:solidFill>
                  <a:srgbClr val="4639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1" name="Freeform 6817"/>
              <p:cNvSpPr>
                <a:spLocks/>
              </p:cNvSpPr>
              <p:nvPr/>
            </p:nvSpPr>
            <p:spPr bwMode="auto">
              <a:xfrm>
                <a:off x="9895" y="8268"/>
                <a:ext cx="2" cy="172"/>
              </a:xfrm>
              <a:custGeom>
                <a:avLst/>
                <a:gdLst/>
                <a:ahLst/>
                <a:cxnLst>
                  <a:cxn ang="0">
                    <a:pos x="2" y="0"/>
                  </a:cxn>
                  <a:cxn ang="0">
                    <a:pos x="0" y="26"/>
                  </a:cxn>
                  <a:cxn ang="0">
                    <a:pos x="0" y="172"/>
                  </a:cxn>
                  <a:cxn ang="0">
                    <a:pos x="2" y="170"/>
                  </a:cxn>
                  <a:cxn ang="0">
                    <a:pos x="2" y="0"/>
                  </a:cxn>
                </a:cxnLst>
                <a:rect l="0" t="0" r="r" b="b"/>
                <a:pathLst>
                  <a:path w="2" h="172">
                    <a:moveTo>
                      <a:pt x="2" y="0"/>
                    </a:moveTo>
                    <a:lnTo>
                      <a:pt x="0" y="26"/>
                    </a:lnTo>
                    <a:lnTo>
                      <a:pt x="0" y="172"/>
                    </a:lnTo>
                    <a:lnTo>
                      <a:pt x="2" y="17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2" name="Freeform 6818"/>
              <p:cNvSpPr>
                <a:spLocks/>
              </p:cNvSpPr>
              <p:nvPr/>
            </p:nvSpPr>
            <p:spPr bwMode="auto">
              <a:xfrm>
                <a:off x="9696" y="8296"/>
                <a:ext cx="38" cy="173"/>
              </a:xfrm>
              <a:custGeom>
                <a:avLst/>
                <a:gdLst/>
                <a:ahLst/>
                <a:cxnLst>
                  <a:cxn ang="0">
                    <a:pos x="7" y="165"/>
                  </a:cxn>
                  <a:cxn ang="0">
                    <a:pos x="7" y="172"/>
                  </a:cxn>
                  <a:cxn ang="0">
                    <a:pos x="38" y="172"/>
                  </a:cxn>
                  <a:cxn ang="0">
                    <a:pos x="38" y="0"/>
                  </a:cxn>
                  <a:cxn ang="0">
                    <a:pos x="0" y="4"/>
                  </a:cxn>
                  <a:cxn ang="0">
                    <a:pos x="0" y="165"/>
                  </a:cxn>
                  <a:cxn ang="0">
                    <a:pos x="7" y="165"/>
                  </a:cxn>
                </a:cxnLst>
                <a:rect l="0" t="0" r="r" b="b"/>
                <a:pathLst>
                  <a:path w="38" h="173">
                    <a:moveTo>
                      <a:pt x="7" y="165"/>
                    </a:moveTo>
                    <a:lnTo>
                      <a:pt x="7" y="172"/>
                    </a:lnTo>
                    <a:lnTo>
                      <a:pt x="38" y="172"/>
                    </a:lnTo>
                    <a:lnTo>
                      <a:pt x="38" y="0"/>
                    </a:lnTo>
                    <a:lnTo>
                      <a:pt x="0" y="4"/>
                    </a:lnTo>
                    <a:lnTo>
                      <a:pt x="0" y="165"/>
                    </a:lnTo>
                    <a:lnTo>
                      <a:pt x="7" y="16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3" name="Freeform 6819"/>
              <p:cNvSpPr>
                <a:spLocks/>
              </p:cNvSpPr>
              <p:nvPr/>
            </p:nvSpPr>
            <p:spPr bwMode="auto">
              <a:xfrm>
                <a:off x="9696" y="8296"/>
                <a:ext cx="38" cy="161"/>
              </a:xfrm>
              <a:custGeom>
                <a:avLst/>
                <a:gdLst/>
                <a:ahLst/>
                <a:cxnLst>
                  <a:cxn ang="0">
                    <a:pos x="33" y="2"/>
                  </a:cxn>
                  <a:cxn ang="0">
                    <a:pos x="11" y="2"/>
                  </a:cxn>
                  <a:cxn ang="0">
                    <a:pos x="9" y="4"/>
                  </a:cxn>
                  <a:cxn ang="0">
                    <a:pos x="0" y="4"/>
                  </a:cxn>
                  <a:cxn ang="0">
                    <a:pos x="0" y="153"/>
                  </a:cxn>
                  <a:cxn ang="0">
                    <a:pos x="7" y="153"/>
                  </a:cxn>
                  <a:cxn ang="0">
                    <a:pos x="7" y="160"/>
                  </a:cxn>
                  <a:cxn ang="0">
                    <a:pos x="38" y="160"/>
                  </a:cxn>
                  <a:cxn ang="0">
                    <a:pos x="38" y="0"/>
                  </a:cxn>
                  <a:cxn ang="0">
                    <a:pos x="33" y="2"/>
                  </a:cxn>
                </a:cxnLst>
                <a:rect l="0" t="0" r="r" b="b"/>
                <a:pathLst>
                  <a:path w="38" h="161">
                    <a:moveTo>
                      <a:pt x="33" y="2"/>
                    </a:moveTo>
                    <a:lnTo>
                      <a:pt x="11" y="2"/>
                    </a:lnTo>
                    <a:lnTo>
                      <a:pt x="9" y="4"/>
                    </a:lnTo>
                    <a:lnTo>
                      <a:pt x="0" y="4"/>
                    </a:lnTo>
                    <a:lnTo>
                      <a:pt x="0" y="153"/>
                    </a:lnTo>
                    <a:lnTo>
                      <a:pt x="7" y="153"/>
                    </a:lnTo>
                    <a:lnTo>
                      <a:pt x="7" y="160"/>
                    </a:lnTo>
                    <a:lnTo>
                      <a:pt x="38" y="160"/>
                    </a:lnTo>
                    <a:lnTo>
                      <a:pt x="38" y="0"/>
                    </a:lnTo>
                    <a:lnTo>
                      <a:pt x="3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4" name="Freeform 6820"/>
              <p:cNvSpPr>
                <a:spLocks/>
              </p:cNvSpPr>
              <p:nvPr/>
            </p:nvSpPr>
            <p:spPr bwMode="auto">
              <a:xfrm>
                <a:off x="9696" y="8296"/>
                <a:ext cx="38" cy="149"/>
              </a:xfrm>
              <a:custGeom>
                <a:avLst/>
                <a:gdLst/>
                <a:ahLst/>
                <a:cxnLst>
                  <a:cxn ang="0">
                    <a:pos x="33" y="2"/>
                  </a:cxn>
                  <a:cxn ang="0">
                    <a:pos x="11" y="2"/>
                  </a:cxn>
                  <a:cxn ang="0">
                    <a:pos x="9" y="4"/>
                  </a:cxn>
                  <a:cxn ang="0">
                    <a:pos x="0" y="4"/>
                  </a:cxn>
                  <a:cxn ang="0">
                    <a:pos x="0" y="141"/>
                  </a:cxn>
                  <a:cxn ang="0">
                    <a:pos x="7" y="141"/>
                  </a:cxn>
                  <a:cxn ang="0">
                    <a:pos x="7" y="148"/>
                  </a:cxn>
                  <a:cxn ang="0">
                    <a:pos x="38" y="148"/>
                  </a:cxn>
                  <a:cxn ang="0">
                    <a:pos x="38" y="0"/>
                  </a:cxn>
                  <a:cxn ang="0">
                    <a:pos x="33" y="2"/>
                  </a:cxn>
                </a:cxnLst>
                <a:rect l="0" t="0" r="r" b="b"/>
                <a:pathLst>
                  <a:path w="38" h="149">
                    <a:moveTo>
                      <a:pt x="33" y="2"/>
                    </a:moveTo>
                    <a:lnTo>
                      <a:pt x="11" y="2"/>
                    </a:lnTo>
                    <a:lnTo>
                      <a:pt x="9" y="4"/>
                    </a:lnTo>
                    <a:lnTo>
                      <a:pt x="0" y="4"/>
                    </a:lnTo>
                    <a:lnTo>
                      <a:pt x="0" y="141"/>
                    </a:lnTo>
                    <a:lnTo>
                      <a:pt x="7" y="141"/>
                    </a:lnTo>
                    <a:lnTo>
                      <a:pt x="7" y="148"/>
                    </a:lnTo>
                    <a:lnTo>
                      <a:pt x="38" y="148"/>
                    </a:lnTo>
                    <a:lnTo>
                      <a:pt x="38" y="0"/>
                    </a:lnTo>
                    <a:lnTo>
                      <a:pt x="33"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5" name="Freeform 6821"/>
              <p:cNvSpPr>
                <a:spLocks/>
              </p:cNvSpPr>
              <p:nvPr/>
            </p:nvSpPr>
            <p:spPr bwMode="auto">
              <a:xfrm>
                <a:off x="9696" y="8296"/>
                <a:ext cx="38" cy="137"/>
              </a:xfrm>
              <a:custGeom>
                <a:avLst/>
                <a:gdLst/>
                <a:ahLst/>
                <a:cxnLst>
                  <a:cxn ang="0">
                    <a:pos x="36" y="2"/>
                  </a:cxn>
                  <a:cxn ang="0">
                    <a:pos x="11" y="2"/>
                  </a:cxn>
                  <a:cxn ang="0">
                    <a:pos x="9" y="4"/>
                  </a:cxn>
                  <a:cxn ang="0">
                    <a:pos x="0" y="4"/>
                  </a:cxn>
                  <a:cxn ang="0">
                    <a:pos x="0" y="129"/>
                  </a:cxn>
                  <a:cxn ang="0">
                    <a:pos x="7" y="129"/>
                  </a:cxn>
                  <a:cxn ang="0">
                    <a:pos x="7" y="134"/>
                  </a:cxn>
                  <a:cxn ang="0">
                    <a:pos x="14" y="134"/>
                  </a:cxn>
                  <a:cxn ang="0">
                    <a:pos x="14" y="136"/>
                  </a:cxn>
                  <a:cxn ang="0">
                    <a:pos x="38" y="136"/>
                  </a:cxn>
                  <a:cxn ang="0">
                    <a:pos x="38" y="0"/>
                  </a:cxn>
                  <a:cxn ang="0">
                    <a:pos x="36" y="2"/>
                  </a:cxn>
                </a:cxnLst>
                <a:rect l="0" t="0" r="r" b="b"/>
                <a:pathLst>
                  <a:path w="38" h="137">
                    <a:moveTo>
                      <a:pt x="36" y="2"/>
                    </a:moveTo>
                    <a:lnTo>
                      <a:pt x="11" y="2"/>
                    </a:lnTo>
                    <a:lnTo>
                      <a:pt x="9" y="4"/>
                    </a:lnTo>
                    <a:lnTo>
                      <a:pt x="0" y="4"/>
                    </a:lnTo>
                    <a:lnTo>
                      <a:pt x="0" y="129"/>
                    </a:lnTo>
                    <a:lnTo>
                      <a:pt x="7" y="129"/>
                    </a:lnTo>
                    <a:lnTo>
                      <a:pt x="7" y="134"/>
                    </a:lnTo>
                    <a:lnTo>
                      <a:pt x="14" y="134"/>
                    </a:lnTo>
                    <a:lnTo>
                      <a:pt x="14" y="136"/>
                    </a:lnTo>
                    <a:lnTo>
                      <a:pt x="38" y="136"/>
                    </a:lnTo>
                    <a:lnTo>
                      <a:pt x="38" y="0"/>
                    </a:lnTo>
                    <a:lnTo>
                      <a:pt x="36"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6" name="Freeform 6822"/>
              <p:cNvSpPr>
                <a:spLocks/>
              </p:cNvSpPr>
              <p:nvPr/>
            </p:nvSpPr>
            <p:spPr bwMode="auto">
              <a:xfrm>
                <a:off x="9696" y="8296"/>
                <a:ext cx="38" cy="123"/>
              </a:xfrm>
              <a:custGeom>
                <a:avLst/>
                <a:gdLst/>
                <a:ahLst/>
                <a:cxnLst>
                  <a:cxn ang="0">
                    <a:pos x="36" y="2"/>
                  </a:cxn>
                  <a:cxn ang="0">
                    <a:pos x="11" y="2"/>
                  </a:cxn>
                  <a:cxn ang="0">
                    <a:pos x="9" y="4"/>
                  </a:cxn>
                  <a:cxn ang="0">
                    <a:pos x="0" y="4"/>
                  </a:cxn>
                  <a:cxn ang="0">
                    <a:pos x="0" y="117"/>
                  </a:cxn>
                  <a:cxn ang="0">
                    <a:pos x="7" y="117"/>
                  </a:cxn>
                  <a:cxn ang="0">
                    <a:pos x="7" y="122"/>
                  </a:cxn>
                  <a:cxn ang="0">
                    <a:pos x="38" y="122"/>
                  </a:cxn>
                  <a:cxn ang="0">
                    <a:pos x="38" y="0"/>
                  </a:cxn>
                  <a:cxn ang="0">
                    <a:pos x="36" y="2"/>
                  </a:cxn>
                </a:cxnLst>
                <a:rect l="0" t="0" r="r" b="b"/>
                <a:pathLst>
                  <a:path w="38" h="123">
                    <a:moveTo>
                      <a:pt x="36" y="2"/>
                    </a:moveTo>
                    <a:lnTo>
                      <a:pt x="11" y="2"/>
                    </a:lnTo>
                    <a:lnTo>
                      <a:pt x="9" y="4"/>
                    </a:lnTo>
                    <a:lnTo>
                      <a:pt x="0" y="4"/>
                    </a:lnTo>
                    <a:lnTo>
                      <a:pt x="0" y="117"/>
                    </a:lnTo>
                    <a:lnTo>
                      <a:pt x="7" y="117"/>
                    </a:lnTo>
                    <a:lnTo>
                      <a:pt x="7" y="122"/>
                    </a:lnTo>
                    <a:lnTo>
                      <a:pt x="38" y="122"/>
                    </a:lnTo>
                    <a:lnTo>
                      <a:pt x="38" y="0"/>
                    </a:lnTo>
                    <a:lnTo>
                      <a:pt x="36"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7" name="Freeform 6823"/>
              <p:cNvSpPr>
                <a:spLocks/>
              </p:cNvSpPr>
              <p:nvPr/>
            </p:nvSpPr>
            <p:spPr bwMode="auto">
              <a:xfrm>
                <a:off x="9696" y="8299"/>
                <a:ext cx="38" cy="108"/>
              </a:xfrm>
              <a:custGeom>
                <a:avLst/>
                <a:gdLst/>
                <a:ahLst/>
                <a:cxnLst>
                  <a:cxn ang="0">
                    <a:pos x="4" y="103"/>
                  </a:cxn>
                  <a:cxn ang="0">
                    <a:pos x="7" y="108"/>
                  </a:cxn>
                  <a:cxn ang="0">
                    <a:pos x="38" y="108"/>
                  </a:cxn>
                  <a:cxn ang="0">
                    <a:pos x="38" y="0"/>
                  </a:cxn>
                  <a:cxn ang="0">
                    <a:pos x="11" y="0"/>
                  </a:cxn>
                  <a:cxn ang="0">
                    <a:pos x="9" y="2"/>
                  </a:cxn>
                  <a:cxn ang="0">
                    <a:pos x="0" y="2"/>
                  </a:cxn>
                  <a:cxn ang="0">
                    <a:pos x="0" y="103"/>
                  </a:cxn>
                  <a:cxn ang="0">
                    <a:pos x="4" y="103"/>
                  </a:cxn>
                </a:cxnLst>
                <a:rect l="0" t="0" r="r" b="b"/>
                <a:pathLst>
                  <a:path w="38" h="108">
                    <a:moveTo>
                      <a:pt x="4" y="103"/>
                    </a:moveTo>
                    <a:lnTo>
                      <a:pt x="7" y="108"/>
                    </a:lnTo>
                    <a:lnTo>
                      <a:pt x="38" y="108"/>
                    </a:lnTo>
                    <a:lnTo>
                      <a:pt x="38" y="0"/>
                    </a:lnTo>
                    <a:lnTo>
                      <a:pt x="11" y="0"/>
                    </a:lnTo>
                    <a:lnTo>
                      <a:pt x="9" y="2"/>
                    </a:lnTo>
                    <a:lnTo>
                      <a:pt x="0" y="2"/>
                    </a:lnTo>
                    <a:lnTo>
                      <a:pt x="0" y="103"/>
                    </a:lnTo>
                    <a:lnTo>
                      <a:pt x="4" y="103"/>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8" name="Freeform 6824"/>
              <p:cNvSpPr>
                <a:spLocks/>
              </p:cNvSpPr>
              <p:nvPr/>
            </p:nvSpPr>
            <p:spPr bwMode="auto">
              <a:xfrm>
                <a:off x="9696" y="8299"/>
                <a:ext cx="38" cy="96"/>
              </a:xfrm>
              <a:custGeom>
                <a:avLst/>
                <a:gdLst/>
                <a:ahLst/>
                <a:cxnLst>
                  <a:cxn ang="0">
                    <a:pos x="4" y="91"/>
                  </a:cxn>
                  <a:cxn ang="0">
                    <a:pos x="7" y="96"/>
                  </a:cxn>
                  <a:cxn ang="0">
                    <a:pos x="38" y="96"/>
                  </a:cxn>
                  <a:cxn ang="0">
                    <a:pos x="38" y="0"/>
                  </a:cxn>
                  <a:cxn ang="0">
                    <a:pos x="11" y="0"/>
                  </a:cxn>
                  <a:cxn ang="0">
                    <a:pos x="9" y="2"/>
                  </a:cxn>
                  <a:cxn ang="0">
                    <a:pos x="0" y="2"/>
                  </a:cxn>
                  <a:cxn ang="0">
                    <a:pos x="0" y="91"/>
                  </a:cxn>
                  <a:cxn ang="0">
                    <a:pos x="4" y="91"/>
                  </a:cxn>
                </a:cxnLst>
                <a:rect l="0" t="0" r="r" b="b"/>
                <a:pathLst>
                  <a:path w="38" h="96">
                    <a:moveTo>
                      <a:pt x="4" y="91"/>
                    </a:moveTo>
                    <a:lnTo>
                      <a:pt x="7" y="96"/>
                    </a:lnTo>
                    <a:lnTo>
                      <a:pt x="38" y="96"/>
                    </a:lnTo>
                    <a:lnTo>
                      <a:pt x="38" y="0"/>
                    </a:lnTo>
                    <a:lnTo>
                      <a:pt x="11" y="0"/>
                    </a:lnTo>
                    <a:lnTo>
                      <a:pt x="9" y="2"/>
                    </a:lnTo>
                    <a:lnTo>
                      <a:pt x="0" y="2"/>
                    </a:lnTo>
                    <a:lnTo>
                      <a:pt x="0" y="91"/>
                    </a:lnTo>
                    <a:lnTo>
                      <a:pt x="4" y="91"/>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9" name="Freeform 6825"/>
              <p:cNvSpPr>
                <a:spLocks/>
              </p:cNvSpPr>
              <p:nvPr/>
            </p:nvSpPr>
            <p:spPr bwMode="auto">
              <a:xfrm>
                <a:off x="9696" y="8299"/>
                <a:ext cx="38" cy="84"/>
              </a:xfrm>
              <a:custGeom>
                <a:avLst/>
                <a:gdLst/>
                <a:ahLst/>
                <a:cxnLst>
                  <a:cxn ang="0">
                    <a:pos x="4" y="79"/>
                  </a:cxn>
                  <a:cxn ang="0">
                    <a:pos x="7" y="84"/>
                  </a:cxn>
                  <a:cxn ang="0">
                    <a:pos x="38" y="84"/>
                  </a:cxn>
                  <a:cxn ang="0">
                    <a:pos x="38" y="0"/>
                  </a:cxn>
                  <a:cxn ang="0">
                    <a:pos x="11" y="0"/>
                  </a:cxn>
                  <a:cxn ang="0">
                    <a:pos x="9" y="2"/>
                  </a:cxn>
                  <a:cxn ang="0">
                    <a:pos x="0" y="2"/>
                  </a:cxn>
                  <a:cxn ang="0">
                    <a:pos x="0" y="79"/>
                  </a:cxn>
                  <a:cxn ang="0">
                    <a:pos x="4" y="79"/>
                  </a:cxn>
                </a:cxnLst>
                <a:rect l="0" t="0" r="r" b="b"/>
                <a:pathLst>
                  <a:path w="38" h="84">
                    <a:moveTo>
                      <a:pt x="4" y="79"/>
                    </a:moveTo>
                    <a:lnTo>
                      <a:pt x="7" y="84"/>
                    </a:lnTo>
                    <a:lnTo>
                      <a:pt x="38" y="84"/>
                    </a:lnTo>
                    <a:lnTo>
                      <a:pt x="38" y="0"/>
                    </a:lnTo>
                    <a:lnTo>
                      <a:pt x="11" y="0"/>
                    </a:lnTo>
                    <a:lnTo>
                      <a:pt x="9" y="2"/>
                    </a:lnTo>
                    <a:lnTo>
                      <a:pt x="0" y="2"/>
                    </a:lnTo>
                    <a:lnTo>
                      <a:pt x="0" y="79"/>
                    </a:lnTo>
                    <a:lnTo>
                      <a:pt x="4" y="79"/>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0" name="Freeform 6826"/>
              <p:cNvSpPr>
                <a:spLocks/>
              </p:cNvSpPr>
              <p:nvPr/>
            </p:nvSpPr>
            <p:spPr bwMode="auto">
              <a:xfrm>
                <a:off x="9696" y="8299"/>
                <a:ext cx="38" cy="72"/>
              </a:xfrm>
              <a:custGeom>
                <a:avLst/>
                <a:gdLst/>
                <a:ahLst/>
                <a:cxnLst>
                  <a:cxn ang="0">
                    <a:pos x="7" y="72"/>
                  </a:cxn>
                  <a:cxn ang="0">
                    <a:pos x="38" y="72"/>
                  </a:cxn>
                  <a:cxn ang="0">
                    <a:pos x="38" y="0"/>
                  </a:cxn>
                  <a:cxn ang="0">
                    <a:pos x="11" y="0"/>
                  </a:cxn>
                  <a:cxn ang="0">
                    <a:pos x="9" y="2"/>
                  </a:cxn>
                  <a:cxn ang="0">
                    <a:pos x="0" y="2"/>
                  </a:cxn>
                  <a:cxn ang="0">
                    <a:pos x="0" y="67"/>
                  </a:cxn>
                  <a:cxn ang="0">
                    <a:pos x="2" y="69"/>
                  </a:cxn>
                  <a:cxn ang="0">
                    <a:pos x="7" y="69"/>
                  </a:cxn>
                  <a:cxn ang="0">
                    <a:pos x="7" y="72"/>
                  </a:cxn>
                </a:cxnLst>
                <a:rect l="0" t="0" r="r" b="b"/>
                <a:pathLst>
                  <a:path w="38" h="72">
                    <a:moveTo>
                      <a:pt x="7" y="72"/>
                    </a:moveTo>
                    <a:lnTo>
                      <a:pt x="38" y="72"/>
                    </a:lnTo>
                    <a:lnTo>
                      <a:pt x="38" y="0"/>
                    </a:lnTo>
                    <a:lnTo>
                      <a:pt x="11" y="0"/>
                    </a:lnTo>
                    <a:lnTo>
                      <a:pt x="9" y="2"/>
                    </a:lnTo>
                    <a:lnTo>
                      <a:pt x="0" y="2"/>
                    </a:lnTo>
                    <a:lnTo>
                      <a:pt x="0" y="67"/>
                    </a:lnTo>
                    <a:lnTo>
                      <a:pt x="2" y="69"/>
                    </a:lnTo>
                    <a:lnTo>
                      <a:pt x="7" y="69"/>
                    </a:lnTo>
                    <a:lnTo>
                      <a:pt x="7" y="7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1" name="Freeform 6827"/>
              <p:cNvSpPr>
                <a:spLocks/>
              </p:cNvSpPr>
              <p:nvPr/>
            </p:nvSpPr>
            <p:spPr bwMode="auto">
              <a:xfrm>
                <a:off x="9696" y="8299"/>
                <a:ext cx="38" cy="60"/>
              </a:xfrm>
              <a:custGeom>
                <a:avLst/>
                <a:gdLst/>
                <a:ahLst/>
                <a:cxnLst>
                  <a:cxn ang="0">
                    <a:pos x="38" y="0"/>
                  </a:cxn>
                  <a:cxn ang="0">
                    <a:pos x="11" y="0"/>
                  </a:cxn>
                  <a:cxn ang="0">
                    <a:pos x="9" y="2"/>
                  </a:cxn>
                  <a:cxn ang="0">
                    <a:pos x="0" y="2"/>
                  </a:cxn>
                  <a:cxn ang="0">
                    <a:pos x="0" y="57"/>
                  </a:cxn>
                  <a:cxn ang="0">
                    <a:pos x="7" y="57"/>
                  </a:cxn>
                  <a:cxn ang="0">
                    <a:pos x="7" y="60"/>
                  </a:cxn>
                  <a:cxn ang="0">
                    <a:pos x="38" y="60"/>
                  </a:cxn>
                  <a:cxn ang="0">
                    <a:pos x="38" y="0"/>
                  </a:cxn>
                </a:cxnLst>
                <a:rect l="0" t="0" r="r" b="b"/>
                <a:pathLst>
                  <a:path w="38" h="60">
                    <a:moveTo>
                      <a:pt x="38" y="0"/>
                    </a:moveTo>
                    <a:lnTo>
                      <a:pt x="11" y="0"/>
                    </a:lnTo>
                    <a:lnTo>
                      <a:pt x="9" y="2"/>
                    </a:lnTo>
                    <a:lnTo>
                      <a:pt x="0" y="2"/>
                    </a:lnTo>
                    <a:lnTo>
                      <a:pt x="0" y="57"/>
                    </a:lnTo>
                    <a:lnTo>
                      <a:pt x="7" y="57"/>
                    </a:lnTo>
                    <a:lnTo>
                      <a:pt x="7" y="60"/>
                    </a:lnTo>
                    <a:lnTo>
                      <a:pt x="38" y="60"/>
                    </a:lnTo>
                    <a:lnTo>
                      <a:pt x="38"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2" name="Freeform 6828"/>
              <p:cNvSpPr>
                <a:spLocks/>
              </p:cNvSpPr>
              <p:nvPr/>
            </p:nvSpPr>
            <p:spPr bwMode="auto">
              <a:xfrm>
                <a:off x="9696" y="8299"/>
                <a:ext cx="38" cy="45"/>
              </a:xfrm>
              <a:custGeom>
                <a:avLst/>
                <a:gdLst/>
                <a:ahLst/>
                <a:cxnLst>
                  <a:cxn ang="0">
                    <a:pos x="38" y="45"/>
                  </a:cxn>
                  <a:cxn ang="0">
                    <a:pos x="38" y="0"/>
                  </a:cxn>
                  <a:cxn ang="0">
                    <a:pos x="11" y="0"/>
                  </a:cxn>
                  <a:cxn ang="0">
                    <a:pos x="9" y="2"/>
                  </a:cxn>
                  <a:cxn ang="0">
                    <a:pos x="0" y="2"/>
                  </a:cxn>
                  <a:cxn ang="0">
                    <a:pos x="0" y="45"/>
                  </a:cxn>
                  <a:cxn ang="0">
                    <a:pos x="38" y="45"/>
                  </a:cxn>
                </a:cxnLst>
                <a:rect l="0" t="0" r="r" b="b"/>
                <a:pathLst>
                  <a:path w="38" h="45">
                    <a:moveTo>
                      <a:pt x="38" y="45"/>
                    </a:moveTo>
                    <a:lnTo>
                      <a:pt x="38" y="0"/>
                    </a:lnTo>
                    <a:lnTo>
                      <a:pt x="11" y="0"/>
                    </a:lnTo>
                    <a:lnTo>
                      <a:pt x="9" y="2"/>
                    </a:lnTo>
                    <a:lnTo>
                      <a:pt x="0" y="2"/>
                    </a:lnTo>
                    <a:lnTo>
                      <a:pt x="0" y="45"/>
                    </a:lnTo>
                    <a:lnTo>
                      <a:pt x="38" y="45"/>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3" name="Freeform 6829"/>
              <p:cNvSpPr>
                <a:spLocks/>
              </p:cNvSpPr>
              <p:nvPr/>
            </p:nvSpPr>
            <p:spPr bwMode="auto">
              <a:xfrm>
                <a:off x="9696" y="8299"/>
                <a:ext cx="38" cy="33"/>
              </a:xfrm>
              <a:custGeom>
                <a:avLst/>
                <a:gdLst/>
                <a:ahLst/>
                <a:cxnLst>
                  <a:cxn ang="0">
                    <a:pos x="0" y="2"/>
                  </a:cxn>
                  <a:cxn ang="0">
                    <a:pos x="0" y="33"/>
                  </a:cxn>
                  <a:cxn ang="0">
                    <a:pos x="38" y="33"/>
                  </a:cxn>
                  <a:cxn ang="0">
                    <a:pos x="38" y="0"/>
                  </a:cxn>
                  <a:cxn ang="0">
                    <a:pos x="0" y="2"/>
                  </a:cxn>
                </a:cxnLst>
                <a:rect l="0" t="0" r="r" b="b"/>
                <a:pathLst>
                  <a:path w="38" h="33">
                    <a:moveTo>
                      <a:pt x="0" y="2"/>
                    </a:moveTo>
                    <a:lnTo>
                      <a:pt x="0" y="33"/>
                    </a:lnTo>
                    <a:lnTo>
                      <a:pt x="38" y="33"/>
                    </a:lnTo>
                    <a:lnTo>
                      <a:pt x="38" y="0"/>
                    </a:lnTo>
                    <a:lnTo>
                      <a:pt x="0" y="2"/>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4" name="Freeform 6830"/>
              <p:cNvSpPr>
                <a:spLocks/>
              </p:cNvSpPr>
              <p:nvPr/>
            </p:nvSpPr>
            <p:spPr bwMode="auto">
              <a:xfrm>
                <a:off x="9741" y="8263"/>
                <a:ext cx="137" cy="182"/>
              </a:xfrm>
              <a:custGeom>
                <a:avLst/>
                <a:gdLst/>
                <a:ahLst/>
                <a:cxnLst>
                  <a:cxn ang="0">
                    <a:pos x="2" y="136"/>
                  </a:cxn>
                  <a:cxn ang="0">
                    <a:pos x="4" y="153"/>
                  </a:cxn>
                  <a:cxn ang="0">
                    <a:pos x="7" y="175"/>
                  </a:cxn>
                  <a:cxn ang="0">
                    <a:pos x="12" y="175"/>
                  </a:cxn>
                  <a:cxn ang="0">
                    <a:pos x="16" y="177"/>
                  </a:cxn>
                  <a:cxn ang="0">
                    <a:pos x="23" y="177"/>
                  </a:cxn>
                  <a:cxn ang="0">
                    <a:pos x="28" y="180"/>
                  </a:cxn>
                  <a:cxn ang="0">
                    <a:pos x="45" y="180"/>
                  </a:cxn>
                  <a:cxn ang="0">
                    <a:pos x="48" y="182"/>
                  </a:cxn>
                  <a:cxn ang="0">
                    <a:pos x="108" y="182"/>
                  </a:cxn>
                  <a:cxn ang="0">
                    <a:pos x="110" y="180"/>
                  </a:cxn>
                  <a:cxn ang="0">
                    <a:pos x="124" y="180"/>
                  </a:cxn>
                  <a:cxn ang="0">
                    <a:pos x="129" y="177"/>
                  </a:cxn>
                  <a:cxn ang="0">
                    <a:pos x="134" y="177"/>
                  </a:cxn>
                  <a:cxn ang="0">
                    <a:pos x="134" y="88"/>
                  </a:cxn>
                  <a:cxn ang="0">
                    <a:pos x="136" y="45"/>
                  </a:cxn>
                  <a:cxn ang="0">
                    <a:pos x="136" y="0"/>
                  </a:cxn>
                  <a:cxn ang="0">
                    <a:pos x="122" y="0"/>
                  </a:cxn>
                  <a:cxn ang="0">
                    <a:pos x="117" y="2"/>
                  </a:cxn>
                  <a:cxn ang="0">
                    <a:pos x="93" y="2"/>
                  </a:cxn>
                  <a:cxn ang="0">
                    <a:pos x="88" y="4"/>
                  </a:cxn>
                  <a:cxn ang="0">
                    <a:pos x="76" y="4"/>
                  </a:cxn>
                  <a:cxn ang="0">
                    <a:pos x="72" y="7"/>
                  </a:cxn>
                  <a:cxn ang="0">
                    <a:pos x="60" y="7"/>
                  </a:cxn>
                  <a:cxn ang="0">
                    <a:pos x="55" y="9"/>
                  </a:cxn>
                  <a:cxn ang="0">
                    <a:pos x="48" y="9"/>
                  </a:cxn>
                  <a:cxn ang="0">
                    <a:pos x="43" y="11"/>
                  </a:cxn>
                  <a:cxn ang="0">
                    <a:pos x="36" y="11"/>
                  </a:cxn>
                  <a:cxn ang="0">
                    <a:pos x="31" y="14"/>
                  </a:cxn>
                  <a:cxn ang="0">
                    <a:pos x="28" y="14"/>
                  </a:cxn>
                  <a:cxn ang="0">
                    <a:pos x="23" y="16"/>
                  </a:cxn>
                  <a:cxn ang="0">
                    <a:pos x="16" y="16"/>
                  </a:cxn>
                  <a:cxn ang="0">
                    <a:pos x="12" y="19"/>
                  </a:cxn>
                  <a:cxn ang="0">
                    <a:pos x="7" y="19"/>
                  </a:cxn>
                  <a:cxn ang="0">
                    <a:pos x="4" y="40"/>
                  </a:cxn>
                  <a:cxn ang="0">
                    <a:pos x="2" y="60"/>
                  </a:cxn>
                  <a:cxn ang="0">
                    <a:pos x="2" y="79"/>
                  </a:cxn>
                  <a:cxn ang="0">
                    <a:pos x="0" y="98"/>
                  </a:cxn>
                  <a:cxn ang="0">
                    <a:pos x="0" y="117"/>
                  </a:cxn>
                  <a:cxn ang="0">
                    <a:pos x="2" y="136"/>
                  </a:cxn>
                </a:cxnLst>
                <a:rect l="0" t="0" r="r" b="b"/>
                <a:pathLst>
                  <a:path w="137" h="182">
                    <a:moveTo>
                      <a:pt x="2" y="136"/>
                    </a:moveTo>
                    <a:lnTo>
                      <a:pt x="4" y="153"/>
                    </a:lnTo>
                    <a:lnTo>
                      <a:pt x="7" y="175"/>
                    </a:lnTo>
                    <a:lnTo>
                      <a:pt x="12" y="175"/>
                    </a:lnTo>
                    <a:lnTo>
                      <a:pt x="16" y="177"/>
                    </a:lnTo>
                    <a:lnTo>
                      <a:pt x="23" y="177"/>
                    </a:lnTo>
                    <a:lnTo>
                      <a:pt x="28" y="180"/>
                    </a:lnTo>
                    <a:lnTo>
                      <a:pt x="45" y="180"/>
                    </a:lnTo>
                    <a:lnTo>
                      <a:pt x="48" y="182"/>
                    </a:lnTo>
                    <a:lnTo>
                      <a:pt x="108" y="182"/>
                    </a:lnTo>
                    <a:lnTo>
                      <a:pt x="110" y="180"/>
                    </a:lnTo>
                    <a:lnTo>
                      <a:pt x="124" y="180"/>
                    </a:lnTo>
                    <a:lnTo>
                      <a:pt x="129" y="177"/>
                    </a:lnTo>
                    <a:lnTo>
                      <a:pt x="134" y="177"/>
                    </a:lnTo>
                    <a:lnTo>
                      <a:pt x="134" y="88"/>
                    </a:lnTo>
                    <a:lnTo>
                      <a:pt x="136" y="45"/>
                    </a:lnTo>
                    <a:lnTo>
                      <a:pt x="136" y="0"/>
                    </a:lnTo>
                    <a:lnTo>
                      <a:pt x="122" y="0"/>
                    </a:lnTo>
                    <a:lnTo>
                      <a:pt x="117" y="2"/>
                    </a:lnTo>
                    <a:lnTo>
                      <a:pt x="93" y="2"/>
                    </a:lnTo>
                    <a:lnTo>
                      <a:pt x="88" y="4"/>
                    </a:lnTo>
                    <a:lnTo>
                      <a:pt x="76" y="4"/>
                    </a:lnTo>
                    <a:lnTo>
                      <a:pt x="72" y="7"/>
                    </a:lnTo>
                    <a:lnTo>
                      <a:pt x="60" y="7"/>
                    </a:lnTo>
                    <a:lnTo>
                      <a:pt x="55" y="9"/>
                    </a:lnTo>
                    <a:lnTo>
                      <a:pt x="48" y="9"/>
                    </a:lnTo>
                    <a:lnTo>
                      <a:pt x="43" y="11"/>
                    </a:lnTo>
                    <a:lnTo>
                      <a:pt x="36" y="11"/>
                    </a:lnTo>
                    <a:lnTo>
                      <a:pt x="31" y="14"/>
                    </a:lnTo>
                    <a:lnTo>
                      <a:pt x="28" y="14"/>
                    </a:lnTo>
                    <a:lnTo>
                      <a:pt x="23" y="16"/>
                    </a:lnTo>
                    <a:lnTo>
                      <a:pt x="16" y="16"/>
                    </a:lnTo>
                    <a:lnTo>
                      <a:pt x="12" y="19"/>
                    </a:lnTo>
                    <a:lnTo>
                      <a:pt x="7" y="19"/>
                    </a:lnTo>
                    <a:lnTo>
                      <a:pt x="4" y="40"/>
                    </a:lnTo>
                    <a:lnTo>
                      <a:pt x="2" y="60"/>
                    </a:lnTo>
                    <a:lnTo>
                      <a:pt x="2" y="79"/>
                    </a:lnTo>
                    <a:lnTo>
                      <a:pt x="0" y="98"/>
                    </a:lnTo>
                    <a:lnTo>
                      <a:pt x="0" y="117"/>
                    </a:lnTo>
                    <a:lnTo>
                      <a:pt x="2" y="13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5" name="Freeform 6831"/>
              <p:cNvSpPr>
                <a:spLocks/>
              </p:cNvSpPr>
              <p:nvPr/>
            </p:nvSpPr>
            <p:spPr bwMode="auto">
              <a:xfrm>
                <a:off x="9741" y="8263"/>
                <a:ext cx="135" cy="175"/>
              </a:xfrm>
              <a:custGeom>
                <a:avLst/>
                <a:gdLst/>
                <a:ahLst/>
                <a:cxnLst>
                  <a:cxn ang="0">
                    <a:pos x="4" y="40"/>
                  </a:cxn>
                  <a:cxn ang="0">
                    <a:pos x="2" y="57"/>
                  </a:cxn>
                  <a:cxn ang="0">
                    <a:pos x="2" y="76"/>
                  </a:cxn>
                  <a:cxn ang="0">
                    <a:pos x="0" y="95"/>
                  </a:cxn>
                  <a:cxn ang="0">
                    <a:pos x="2" y="112"/>
                  </a:cxn>
                  <a:cxn ang="0">
                    <a:pos x="2" y="131"/>
                  </a:cxn>
                  <a:cxn ang="0">
                    <a:pos x="4" y="148"/>
                  </a:cxn>
                  <a:cxn ang="0">
                    <a:pos x="7" y="167"/>
                  </a:cxn>
                  <a:cxn ang="0">
                    <a:pos x="12" y="170"/>
                  </a:cxn>
                  <a:cxn ang="0">
                    <a:pos x="19" y="172"/>
                  </a:cxn>
                  <a:cxn ang="0">
                    <a:pos x="26" y="172"/>
                  </a:cxn>
                  <a:cxn ang="0">
                    <a:pos x="36" y="175"/>
                  </a:cxn>
                  <a:cxn ang="0">
                    <a:pos x="105" y="175"/>
                  </a:cxn>
                  <a:cxn ang="0">
                    <a:pos x="112" y="172"/>
                  </a:cxn>
                  <a:cxn ang="0">
                    <a:pos x="127" y="172"/>
                  </a:cxn>
                  <a:cxn ang="0">
                    <a:pos x="132" y="170"/>
                  </a:cxn>
                  <a:cxn ang="0">
                    <a:pos x="129" y="127"/>
                  </a:cxn>
                  <a:cxn ang="0">
                    <a:pos x="132" y="86"/>
                  </a:cxn>
                  <a:cxn ang="0">
                    <a:pos x="132" y="43"/>
                  </a:cxn>
                  <a:cxn ang="0">
                    <a:pos x="134" y="0"/>
                  </a:cxn>
                  <a:cxn ang="0">
                    <a:pos x="122" y="0"/>
                  </a:cxn>
                  <a:cxn ang="0">
                    <a:pos x="117" y="2"/>
                  </a:cxn>
                  <a:cxn ang="0">
                    <a:pos x="93" y="2"/>
                  </a:cxn>
                  <a:cxn ang="0">
                    <a:pos x="91" y="4"/>
                  </a:cxn>
                  <a:cxn ang="0">
                    <a:pos x="79" y="4"/>
                  </a:cxn>
                  <a:cxn ang="0">
                    <a:pos x="74" y="7"/>
                  </a:cxn>
                  <a:cxn ang="0">
                    <a:pos x="62" y="7"/>
                  </a:cxn>
                  <a:cxn ang="0">
                    <a:pos x="60" y="9"/>
                  </a:cxn>
                  <a:cxn ang="0">
                    <a:pos x="50" y="9"/>
                  </a:cxn>
                  <a:cxn ang="0">
                    <a:pos x="48" y="11"/>
                  </a:cxn>
                  <a:cxn ang="0">
                    <a:pos x="38" y="11"/>
                  </a:cxn>
                  <a:cxn ang="0">
                    <a:pos x="36" y="14"/>
                  </a:cxn>
                  <a:cxn ang="0">
                    <a:pos x="26" y="14"/>
                  </a:cxn>
                  <a:cxn ang="0">
                    <a:pos x="23" y="16"/>
                  </a:cxn>
                  <a:cxn ang="0">
                    <a:pos x="19" y="16"/>
                  </a:cxn>
                  <a:cxn ang="0">
                    <a:pos x="16" y="19"/>
                  </a:cxn>
                  <a:cxn ang="0">
                    <a:pos x="7" y="19"/>
                  </a:cxn>
                  <a:cxn ang="0">
                    <a:pos x="4" y="40"/>
                  </a:cxn>
                </a:cxnLst>
                <a:rect l="0" t="0" r="r" b="b"/>
                <a:pathLst>
                  <a:path w="135" h="175">
                    <a:moveTo>
                      <a:pt x="4" y="40"/>
                    </a:moveTo>
                    <a:lnTo>
                      <a:pt x="2" y="57"/>
                    </a:lnTo>
                    <a:lnTo>
                      <a:pt x="2" y="76"/>
                    </a:lnTo>
                    <a:lnTo>
                      <a:pt x="0" y="95"/>
                    </a:lnTo>
                    <a:lnTo>
                      <a:pt x="2" y="112"/>
                    </a:lnTo>
                    <a:lnTo>
                      <a:pt x="2" y="131"/>
                    </a:lnTo>
                    <a:lnTo>
                      <a:pt x="4" y="148"/>
                    </a:lnTo>
                    <a:lnTo>
                      <a:pt x="7" y="167"/>
                    </a:lnTo>
                    <a:lnTo>
                      <a:pt x="12" y="170"/>
                    </a:lnTo>
                    <a:lnTo>
                      <a:pt x="19" y="172"/>
                    </a:lnTo>
                    <a:lnTo>
                      <a:pt x="26" y="172"/>
                    </a:lnTo>
                    <a:lnTo>
                      <a:pt x="36" y="175"/>
                    </a:lnTo>
                    <a:lnTo>
                      <a:pt x="105" y="175"/>
                    </a:lnTo>
                    <a:lnTo>
                      <a:pt x="112" y="172"/>
                    </a:lnTo>
                    <a:lnTo>
                      <a:pt x="127" y="172"/>
                    </a:lnTo>
                    <a:lnTo>
                      <a:pt x="132" y="170"/>
                    </a:lnTo>
                    <a:lnTo>
                      <a:pt x="129" y="127"/>
                    </a:lnTo>
                    <a:lnTo>
                      <a:pt x="132" y="86"/>
                    </a:lnTo>
                    <a:lnTo>
                      <a:pt x="132" y="43"/>
                    </a:lnTo>
                    <a:lnTo>
                      <a:pt x="134" y="0"/>
                    </a:lnTo>
                    <a:lnTo>
                      <a:pt x="122" y="0"/>
                    </a:lnTo>
                    <a:lnTo>
                      <a:pt x="117" y="2"/>
                    </a:lnTo>
                    <a:lnTo>
                      <a:pt x="93" y="2"/>
                    </a:lnTo>
                    <a:lnTo>
                      <a:pt x="91" y="4"/>
                    </a:lnTo>
                    <a:lnTo>
                      <a:pt x="79" y="4"/>
                    </a:lnTo>
                    <a:lnTo>
                      <a:pt x="74" y="7"/>
                    </a:lnTo>
                    <a:lnTo>
                      <a:pt x="62" y="7"/>
                    </a:lnTo>
                    <a:lnTo>
                      <a:pt x="60" y="9"/>
                    </a:lnTo>
                    <a:lnTo>
                      <a:pt x="50" y="9"/>
                    </a:lnTo>
                    <a:lnTo>
                      <a:pt x="48" y="11"/>
                    </a:lnTo>
                    <a:lnTo>
                      <a:pt x="38" y="11"/>
                    </a:lnTo>
                    <a:lnTo>
                      <a:pt x="36" y="14"/>
                    </a:lnTo>
                    <a:lnTo>
                      <a:pt x="26" y="14"/>
                    </a:lnTo>
                    <a:lnTo>
                      <a:pt x="23" y="16"/>
                    </a:lnTo>
                    <a:lnTo>
                      <a:pt x="19" y="16"/>
                    </a:lnTo>
                    <a:lnTo>
                      <a:pt x="16" y="19"/>
                    </a:lnTo>
                    <a:lnTo>
                      <a:pt x="7" y="19"/>
                    </a:lnTo>
                    <a:lnTo>
                      <a:pt x="4" y="40"/>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6" name="Freeform 6832"/>
              <p:cNvSpPr>
                <a:spLocks/>
              </p:cNvSpPr>
              <p:nvPr/>
            </p:nvSpPr>
            <p:spPr bwMode="auto">
              <a:xfrm>
                <a:off x="9744" y="8263"/>
                <a:ext cx="129" cy="170"/>
              </a:xfrm>
              <a:custGeom>
                <a:avLst/>
                <a:gdLst/>
                <a:ahLst/>
                <a:cxnLst>
                  <a:cxn ang="0">
                    <a:pos x="2" y="143"/>
                  </a:cxn>
                  <a:cxn ang="0">
                    <a:pos x="4" y="163"/>
                  </a:cxn>
                  <a:cxn ang="0">
                    <a:pos x="9" y="165"/>
                  </a:cxn>
                  <a:cxn ang="0">
                    <a:pos x="16" y="165"/>
                  </a:cxn>
                  <a:cxn ang="0">
                    <a:pos x="23" y="167"/>
                  </a:cxn>
                  <a:cxn ang="0">
                    <a:pos x="40" y="167"/>
                  </a:cxn>
                  <a:cxn ang="0">
                    <a:pos x="48" y="170"/>
                  </a:cxn>
                  <a:cxn ang="0">
                    <a:pos x="83" y="170"/>
                  </a:cxn>
                  <a:cxn ang="0">
                    <a:pos x="91" y="167"/>
                  </a:cxn>
                  <a:cxn ang="0">
                    <a:pos x="108" y="167"/>
                  </a:cxn>
                  <a:cxn ang="0">
                    <a:pos x="115" y="165"/>
                  </a:cxn>
                  <a:cxn ang="0">
                    <a:pos x="120" y="165"/>
                  </a:cxn>
                  <a:cxn ang="0">
                    <a:pos x="124" y="163"/>
                  </a:cxn>
                  <a:cxn ang="0">
                    <a:pos x="124" y="81"/>
                  </a:cxn>
                  <a:cxn ang="0">
                    <a:pos x="129" y="0"/>
                  </a:cxn>
                  <a:cxn ang="0">
                    <a:pos x="122" y="2"/>
                  </a:cxn>
                  <a:cxn ang="0">
                    <a:pos x="98" y="2"/>
                  </a:cxn>
                  <a:cxn ang="0">
                    <a:pos x="91" y="4"/>
                  </a:cxn>
                  <a:cxn ang="0">
                    <a:pos x="74" y="4"/>
                  </a:cxn>
                  <a:cxn ang="0">
                    <a:pos x="67" y="7"/>
                  </a:cxn>
                  <a:cxn ang="0">
                    <a:pos x="60" y="7"/>
                  </a:cxn>
                  <a:cxn ang="0">
                    <a:pos x="50" y="9"/>
                  </a:cxn>
                  <a:cxn ang="0">
                    <a:pos x="43" y="11"/>
                  </a:cxn>
                  <a:cxn ang="0">
                    <a:pos x="36" y="11"/>
                  </a:cxn>
                  <a:cxn ang="0">
                    <a:pos x="14" y="19"/>
                  </a:cxn>
                  <a:cxn ang="0">
                    <a:pos x="4" y="19"/>
                  </a:cxn>
                  <a:cxn ang="0">
                    <a:pos x="0" y="57"/>
                  </a:cxn>
                  <a:cxn ang="0">
                    <a:pos x="0" y="127"/>
                  </a:cxn>
                  <a:cxn ang="0">
                    <a:pos x="2" y="143"/>
                  </a:cxn>
                </a:cxnLst>
                <a:rect l="0" t="0" r="r" b="b"/>
                <a:pathLst>
                  <a:path w="129" h="170">
                    <a:moveTo>
                      <a:pt x="2" y="143"/>
                    </a:moveTo>
                    <a:lnTo>
                      <a:pt x="4" y="163"/>
                    </a:lnTo>
                    <a:lnTo>
                      <a:pt x="9" y="165"/>
                    </a:lnTo>
                    <a:lnTo>
                      <a:pt x="16" y="165"/>
                    </a:lnTo>
                    <a:lnTo>
                      <a:pt x="23" y="167"/>
                    </a:lnTo>
                    <a:lnTo>
                      <a:pt x="40" y="167"/>
                    </a:lnTo>
                    <a:lnTo>
                      <a:pt x="48" y="170"/>
                    </a:lnTo>
                    <a:lnTo>
                      <a:pt x="83" y="170"/>
                    </a:lnTo>
                    <a:lnTo>
                      <a:pt x="91" y="167"/>
                    </a:lnTo>
                    <a:lnTo>
                      <a:pt x="108" y="167"/>
                    </a:lnTo>
                    <a:lnTo>
                      <a:pt x="115" y="165"/>
                    </a:lnTo>
                    <a:lnTo>
                      <a:pt x="120" y="165"/>
                    </a:lnTo>
                    <a:lnTo>
                      <a:pt x="124" y="163"/>
                    </a:lnTo>
                    <a:lnTo>
                      <a:pt x="124" y="81"/>
                    </a:lnTo>
                    <a:lnTo>
                      <a:pt x="129" y="0"/>
                    </a:lnTo>
                    <a:lnTo>
                      <a:pt x="122" y="2"/>
                    </a:lnTo>
                    <a:lnTo>
                      <a:pt x="98" y="2"/>
                    </a:lnTo>
                    <a:lnTo>
                      <a:pt x="91" y="4"/>
                    </a:lnTo>
                    <a:lnTo>
                      <a:pt x="74" y="4"/>
                    </a:lnTo>
                    <a:lnTo>
                      <a:pt x="67" y="7"/>
                    </a:lnTo>
                    <a:lnTo>
                      <a:pt x="60" y="7"/>
                    </a:lnTo>
                    <a:lnTo>
                      <a:pt x="50" y="9"/>
                    </a:lnTo>
                    <a:lnTo>
                      <a:pt x="43" y="11"/>
                    </a:lnTo>
                    <a:lnTo>
                      <a:pt x="36" y="11"/>
                    </a:lnTo>
                    <a:lnTo>
                      <a:pt x="14" y="19"/>
                    </a:lnTo>
                    <a:lnTo>
                      <a:pt x="4" y="19"/>
                    </a:lnTo>
                    <a:lnTo>
                      <a:pt x="0" y="57"/>
                    </a:lnTo>
                    <a:lnTo>
                      <a:pt x="0" y="127"/>
                    </a:lnTo>
                    <a:lnTo>
                      <a:pt x="2" y="143"/>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7" name="Freeform 6833"/>
              <p:cNvSpPr>
                <a:spLocks/>
              </p:cNvSpPr>
              <p:nvPr/>
            </p:nvSpPr>
            <p:spPr bwMode="auto">
              <a:xfrm>
                <a:off x="9744" y="8265"/>
                <a:ext cx="127" cy="161"/>
              </a:xfrm>
              <a:custGeom>
                <a:avLst/>
                <a:gdLst/>
                <a:ahLst/>
                <a:cxnLst>
                  <a:cxn ang="0">
                    <a:pos x="2" y="139"/>
                  </a:cxn>
                  <a:cxn ang="0">
                    <a:pos x="4" y="156"/>
                  </a:cxn>
                  <a:cxn ang="0">
                    <a:pos x="9" y="156"/>
                  </a:cxn>
                  <a:cxn ang="0">
                    <a:pos x="16" y="158"/>
                  </a:cxn>
                  <a:cxn ang="0">
                    <a:pos x="23" y="158"/>
                  </a:cxn>
                  <a:cxn ang="0">
                    <a:pos x="31" y="160"/>
                  </a:cxn>
                  <a:cxn ang="0">
                    <a:pos x="88" y="160"/>
                  </a:cxn>
                  <a:cxn ang="0">
                    <a:pos x="96" y="158"/>
                  </a:cxn>
                  <a:cxn ang="0">
                    <a:pos x="105" y="158"/>
                  </a:cxn>
                  <a:cxn ang="0">
                    <a:pos x="110" y="156"/>
                  </a:cxn>
                  <a:cxn ang="0">
                    <a:pos x="117" y="156"/>
                  </a:cxn>
                  <a:cxn ang="0">
                    <a:pos x="122" y="153"/>
                  </a:cxn>
                  <a:cxn ang="0">
                    <a:pos x="122" y="76"/>
                  </a:cxn>
                  <a:cxn ang="0">
                    <a:pos x="127" y="0"/>
                  </a:cxn>
                  <a:cxn ang="0">
                    <a:pos x="96" y="0"/>
                  </a:cxn>
                  <a:cxn ang="0">
                    <a:pos x="88" y="2"/>
                  </a:cxn>
                  <a:cxn ang="0">
                    <a:pos x="81" y="2"/>
                  </a:cxn>
                  <a:cxn ang="0">
                    <a:pos x="74" y="4"/>
                  </a:cxn>
                  <a:cxn ang="0">
                    <a:pos x="64" y="4"/>
                  </a:cxn>
                  <a:cxn ang="0">
                    <a:pos x="57" y="7"/>
                  </a:cxn>
                  <a:cxn ang="0">
                    <a:pos x="50" y="7"/>
                  </a:cxn>
                  <a:cxn ang="0">
                    <a:pos x="43" y="9"/>
                  </a:cxn>
                  <a:cxn ang="0">
                    <a:pos x="36" y="9"/>
                  </a:cxn>
                  <a:cxn ang="0">
                    <a:pos x="14" y="16"/>
                  </a:cxn>
                  <a:cxn ang="0">
                    <a:pos x="4" y="19"/>
                  </a:cxn>
                  <a:cxn ang="0">
                    <a:pos x="2" y="36"/>
                  </a:cxn>
                  <a:cxn ang="0">
                    <a:pos x="2" y="52"/>
                  </a:cxn>
                  <a:cxn ang="0">
                    <a:pos x="0" y="69"/>
                  </a:cxn>
                  <a:cxn ang="0">
                    <a:pos x="0" y="120"/>
                  </a:cxn>
                  <a:cxn ang="0">
                    <a:pos x="2" y="139"/>
                  </a:cxn>
                </a:cxnLst>
                <a:rect l="0" t="0" r="r" b="b"/>
                <a:pathLst>
                  <a:path w="127" h="161">
                    <a:moveTo>
                      <a:pt x="2" y="139"/>
                    </a:moveTo>
                    <a:lnTo>
                      <a:pt x="4" y="156"/>
                    </a:lnTo>
                    <a:lnTo>
                      <a:pt x="9" y="156"/>
                    </a:lnTo>
                    <a:lnTo>
                      <a:pt x="16" y="158"/>
                    </a:lnTo>
                    <a:lnTo>
                      <a:pt x="23" y="158"/>
                    </a:lnTo>
                    <a:lnTo>
                      <a:pt x="31" y="160"/>
                    </a:lnTo>
                    <a:lnTo>
                      <a:pt x="88" y="160"/>
                    </a:lnTo>
                    <a:lnTo>
                      <a:pt x="96" y="158"/>
                    </a:lnTo>
                    <a:lnTo>
                      <a:pt x="105" y="158"/>
                    </a:lnTo>
                    <a:lnTo>
                      <a:pt x="110" y="156"/>
                    </a:lnTo>
                    <a:lnTo>
                      <a:pt x="117" y="156"/>
                    </a:lnTo>
                    <a:lnTo>
                      <a:pt x="122" y="153"/>
                    </a:lnTo>
                    <a:lnTo>
                      <a:pt x="122" y="76"/>
                    </a:lnTo>
                    <a:lnTo>
                      <a:pt x="127" y="0"/>
                    </a:lnTo>
                    <a:lnTo>
                      <a:pt x="96" y="0"/>
                    </a:lnTo>
                    <a:lnTo>
                      <a:pt x="88" y="2"/>
                    </a:lnTo>
                    <a:lnTo>
                      <a:pt x="81" y="2"/>
                    </a:lnTo>
                    <a:lnTo>
                      <a:pt x="74" y="4"/>
                    </a:lnTo>
                    <a:lnTo>
                      <a:pt x="64" y="4"/>
                    </a:lnTo>
                    <a:lnTo>
                      <a:pt x="57" y="7"/>
                    </a:lnTo>
                    <a:lnTo>
                      <a:pt x="50" y="7"/>
                    </a:lnTo>
                    <a:lnTo>
                      <a:pt x="43" y="9"/>
                    </a:lnTo>
                    <a:lnTo>
                      <a:pt x="36" y="9"/>
                    </a:lnTo>
                    <a:lnTo>
                      <a:pt x="14" y="16"/>
                    </a:lnTo>
                    <a:lnTo>
                      <a:pt x="4" y="19"/>
                    </a:lnTo>
                    <a:lnTo>
                      <a:pt x="2" y="36"/>
                    </a:lnTo>
                    <a:lnTo>
                      <a:pt x="2" y="52"/>
                    </a:lnTo>
                    <a:lnTo>
                      <a:pt x="0" y="69"/>
                    </a:lnTo>
                    <a:lnTo>
                      <a:pt x="0" y="120"/>
                    </a:lnTo>
                    <a:lnTo>
                      <a:pt x="2" y="139"/>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8" name="Freeform 6834"/>
              <p:cNvSpPr>
                <a:spLocks/>
              </p:cNvSpPr>
              <p:nvPr/>
            </p:nvSpPr>
            <p:spPr bwMode="auto">
              <a:xfrm>
                <a:off x="9744" y="8265"/>
                <a:ext cx="122" cy="156"/>
              </a:xfrm>
              <a:custGeom>
                <a:avLst/>
                <a:gdLst/>
                <a:ahLst/>
                <a:cxnLst>
                  <a:cxn ang="0">
                    <a:pos x="0" y="69"/>
                  </a:cxn>
                  <a:cxn ang="0">
                    <a:pos x="0" y="117"/>
                  </a:cxn>
                  <a:cxn ang="0">
                    <a:pos x="2" y="132"/>
                  </a:cxn>
                  <a:cxn ang="0">
                    <a:pos x="4" y="148"/>
                  </a:cxn>
                  <a:cxn ang="0">
                    <a:pos x="9" y="151"/>
                  </a:cxn>
                  <a:cxn ang="0">
                    <a:pos x="16" y="153"/>
                  </a:cxn>
                  <a:cxn ang="0">
                    <a:pos x="31" y="153"/>
                  </a:cxn>
                  <a:cxn ang="0">
                    <a:pos x="38" y="156"/>
                  </a:cxn>
                  <a:cxn ang="0">
                    <a:pos x="62" y="156"/>
                  </a:cxn>
                  <a:cxn ang="0">
                    <a:pos x="72" y="153"/>
                  </a:cxn>
                  <a:cxn ang="0">
                    <a:pos x="86" y="153"/>
                  </a:cxn>
                  <a:cxn ang="0">
                    <a:pos x="93" y="151"/>
                  </a:cxn>
                  <a:cxn ang="0">
                    <a:pos x="108" y="151"/>
                  </a:cxn>
                  <a:cxn ang="0">
                    <a:pos x="115" y="148"/>
                  </a:cxn>
                  <a:cxn ang="0">
                    <a:pos x="120" y="148"/>
                  </a:cxn>
                  <a:cxn ang="0">
                    <a:pos x="117" y="110"/>
                  </a:cxn>
                  <a:cxn ang="0">
                    <a:pos x="120" y="74"/>
                  </a:cxn>
                  <a:cxn ang="0">
                    <a:pos x="120" y="36"/>
                  </a:cxn>
                  <a:cxn ang="0">
                    <a:pos x="122" y="0"/>
                  </a:cxn>
                  <a:cxn ang="0">
                    <a:pos x="100" y="0"/>
                  </a:cxn>
                  <a:cxn ang="0">
                    <a:pos x="93" y="2"/>
                  </a:cxn>
                  <a:cxn ang="0">
                    <a:pos x="79" y="2"/>
                  </a:cxn>
                  <a:cxn ang="0">
                    <a:pos x="72" y="4"/>
                  </a:cxn>
                  <a:cxn ang="0">
                    <a:pos x="64" y="4"/>
                  </a:cxn>
                  <a:cxn ang="0">
                    <a:pos x="57" y="7"/>
                  </a:cxn>
                  <a:cxn ang="0">
                    <a:pos x="48" y="7"/>
                  </a:cxn>
                  <a:cxn ang="0">
                    <a:pos x="33" y="12"/>
                  </a:cxn>
                  <a:cxn ang="0">
                    <a:pos x="26" y="12"/>
                  </a:cxn>
                  <a:cxn ang="0">
                    <a:pos x="12" y="16"/>
                  </a:cxn>
                  <a:cxn ang="0">
                    <a:pos x="7" y="19"/>
                  </a:cxn>
                  <a:cxn ang="0">
                    <a:pos x="0" y="69"/>
                  </a:cxn>
                </a:cxnLst>
                <a:rect l="0" t="0" r="r" b="b"/>
                <a:pathLst>
                  <a:path w="122" h="156">
                    <a:moveTo>
                      <a:pt x="0" y="69"/>
                    </a:moveTo>
                    <a:lnTo>
                      <a:pt x="0" y="117"/>
                    </a:lnTo>
                    <a:lnTo>
                      <a:pt x="2" y="132"/>
                    </a:lnTo>
                    <a:lnTo>
                      <a:pt x="4" y="148"/>
                    </a:lnTo>
                    <a:lnTo>
                      <a:pt x="9" y="151"/>
                    </a:lnTo>
                    <a:lnTo>
                      <a:pt x="16" y="153"/>
                    </a:lnTo>
                    <a:lnTo>
                      <a:pt x="31" y="153"/>
                    </a:lnTo>
                    <a:lnTo>
                      <a:pt x="38" y="156"/>
                    </a:lnTo>
                    <a:lnTo>
                      <a:pt x="62" y="156"/>
                    </a:lnTo>
                    <a:lnTo>
                      <a:pt x="72" y="153"/>
                    </a:lnTo>
                    <a:lnTo>
                      <a:pt x="86" y="153"/>
                    </a:lnTo>
                    <a:lnTo>
                      <a:pt x="93" y="151"/>
                    </a:lnTo>
                    <a:lnTo>
                      <a:pt x="108" y="151"/>
                    </a:lnTo>
                    <a:lnTo>
                      <a:pt x="115" y="148"/>
                    </a:lnTo>
                    <a:lnTo>
                      <a:pt x="120" y="148"/>
                    </a:lnTo>
                    <a:lnTo>
                      <a:pt x="117" y="110"/>
                    </a:lnTo>
                    <a:lnTo>
                      <a:pt x="120" y="74"/>
                    </a:lnTo>
                    <a:lnTo>
                      <a:pt x="120" y="36"/>
                    </a:lnTo>
                    <a:lnTo>
                      <a:pt x="122" y="0"/>
                    </a:lnTo>
                    <a:lnTo>
                      <a:pt x="100" y="0"/>
                    </a:lnTo>
                    <a:lnTo>
                      <a:pt x="93" y="2"/>
                    </a:lnTo>
                    <a:lnTo>
                      <a:pt x="79" y="2"/>
                    </a:lnTo>
                    <a:lnTo>
                      <a:pt x="72" y="4"/>
                    </a:lnTo>
                    <a:lnTo>
                      <a:pt x="64" y="4"/>
                    </a:lnTo>
                    <a:lnTo>
                      <a:pt x="57" y="7"/>
                    </a:lnTo>
                    <a:lnTo>
                      <a:pt x="48" y="7"/>
                    </a:lnTo>
                    <a:lnTo>
                      <a:pt x="33" y="12"/>
                    </a:lnTo>
                    <a:lnTo>
                      <a:pt x="26" y="12"/>
                    </a:lnTo>
                    <a:lnTo>
                      <a:pt x="12" y="16"/>
                    </a:lnTo>
                    <a:lnTo>
                      <a:pt x="7" y="19"/>
                    </a:lnTo>
                    <a:lnTo>
                      <a:pt x="0" y="69"/>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9" name="Freeform 6835"/>
              <p:cNvSpPr>
                <a:spLocks/>
              </p:cNvSpPr>
              <p:nvPr/>
            </p:nvSpPr>
            <p:spPr bwMode="auto">
              <a:xfrm>
                <a:off x="9744" y="8265"/>
                <a:ext cx="120" cy="149"/>
              </a:xfrm>
              <a:custGeom>
                <a:avLst/>
                <a:gdLst/>
                <a:ahLst/>
                <a:cxnLst>
                  <a:cxn ang="0">
                    <a:pos x="12" y="16"/>
                  </a:cxn>
                  <a:cxn ang="0">
                    <a:pos x="7" y="19"/>
                  </a:cxn>
                  <a:cxn ang="0">
                    <a:pos x="4" y="36"/>
                  </a:cxn>
                  <a:cxn ang="0">
                    <a:pos x="2" y="50"/>
                  </a:cxn>
                  <a:cxn ang="0">
                    <a:pos x="0" y="67"/>
                  </a:cxn>
                  <a:cxn ang="0">
                    <a:pos x="0" y="98"/>
                  </a:cxn>
                  <a:cxn ang="0">
                    <a:pos x="2" y="112"/>
                  </a:cxn>
                  <a:cxn ang="0">
                    <a:pos x="2" y="129"/>
                  </a:cxn>
                  <a:cxn ang="0">
                    <a:pos x="4" y="144"/>
                  </a:cxn>
                  <a:cxn ang="0">
                    <a:pos x="9" y="146"/>
                  </a:cxn>
                  <a:cxn ang="0">
                    <a:pos x="16" y="146"/>
                  </a:cxn>
                  <a:cxn ang="0">
                    <a:pos x="23" y="148"/>
                  </a:cxn>
                  <a:cxn ang="0">
                    <a:pos x="69" y="148"/>
                  </a:cxn>
                  <a:cxn ang="0">
                    <a:pos x="76" y="146"/>
                  </a:cxn>
                  <a:cxn ang="0">
                    <a:pos x="91" y="146"/>
                  </a:cxn>
                  <a:cxn ang="0">
                    <a:pos x="98" y="144"/>
                  </a:cxn>
                  <a:cxn ang="0">
                    <a:pos x="105" y="144"/>
                  </a:cxn>
                  <a:cxn ang="0">
                    <a:pos x="110" y="141"/>
                  </a:cxn>
                  <a:cxn ang="0">
                    <a:pos x="115" y="141"/>
                  </a:cxn>
                  <a:cxn ang="0">
                    <a:pos x="115" y="69"/>
                  </a:cxn>
                  <a:cxn ang="0">
                    <a:pos x="117" y="36"/>
                  </a:cxn>
                  <a:cxn ang="0">
                    <a:pos x="120" y="0"/>
                  </a:cxn>
                  <a:cxn ang="0">
                    <a:pos x="98" y="0"/>
                  </a:cxn>
                  <a:cxn ang="0">
                    <a:pos x="91" y="2"/>
                  </a:cxn>
                  <a:cxn ang="0">
                    <a:pos x="76" y="2"/>
                  </a:cxn>
                  <a:cxn ang="0">
                    <a:pos x="69" y="4"/>
                  </a:cxn>
                  <a:cxn ang="0">
                    <a:pos x="62" y="4"/>
                  </a:cxn>
                  <a:cxn ang="0">
                    <a:pos x="55" y="7"/>
                  </a:cxn>
                  <a:cxn ang="0">
                    <a:pos x="48" y="7"/>
                  </a:cxn>
                  <a:cxn ang="0">
                    <a:pos x="33" y="12"/>
                  </a:cxn>
                  <a:cxn ang="0">
                    <a:pos x="26" y="12"/>
                  </a:cxn>
                  <a:cxn ang="0">
                    <a:pos x="12" y="16"/>
                  </a:cxn>
                </a:cxnLst>
                <a:rect l="0" t="0" r="r" b="b"/>
                <a:pathLst>
                  <a:path w="120" h="149">
                    <a:moveTo>
                      <a:pt x="12" y="16"/>
                    </a:moveTo>
                    <a:lnTo>
                      <a:pt x="7" y="19"/>
                    </a:lnTo>
                    <a:lnTo>
                      <a:pt x="4" y="36"/>
                    </a:lnTo>
                    <a:lnTo>
                      <a:pt x="2" y="50"/>
                    </a:lnTo>
                    <a:lnTo>
                      <a:pt x="0" y="67"/>
                    </a:lnTo>
                    <a:lnTo>
                      <a:pt x="0" y="98"/>
                    </a:lnTo>
                    <a:lnTo>
                      <a:pt x="2" y="112"/>
                    </a:lnTo>
                    <a:lnTo>
                      <a:pt x="2" y="129"/>
                    </a:lnTo>
                    <a:lnTo>
                      <a:pt x="4" y="144"/>
                    </a:lnTo>
                    <a:lnTo>
                      <a:pt x="9" y="146"/>
                    </a:lnTo>
                    <a:lnTo>
                      <a:pt x="16" y="146"/>
                    </a:lnTo>
                    <a:lnTo>
                      <a:pt x="23" y="148"/>
                    </a:lnTo>
                    <a:lnTo>
                      <a:pt x="69" y="148"/>
                    </a:lnTo>
                    <a:lnTo>
                      <a:pt x="76" y="146"/>
                    </a:lnTo>
                    <a:lnTo>
                      <a:pt x="91" y="146"/>
                    </a:lnTo>
                    <a:lnTo>
                      <a:pt x="98" y="144"/>
                    </a:lnTo>
                    <a:lnTo>
                      <a:pt x="105" y="144"/>
                    </a:lnTo>
                    <a:lnTo>
                      <a:pt x="110" y="141"/>
                    </a:lnTo>
                    <a:lnTo>
                      <a:pt x="115" y="141"/>
                    </a:lnTo>
                    <a:lnTo>
                      <a:pt x="115" y="69"/>
                    </a:lnTo>
                    <a:lnTo>
                      <a:pt x="117" y="36"/>
                    </a:lnTo>
                    <a:lnTo>
                      <a:pt x="120" y="0"/>
                    </a:lnTo>
                    <a:lnTo>
                      <a:pt x="98" y="0"/>
                    </a:lnTo>
                    <a:lnTo>
                      <a:pt x="91" y="2"/>
                    </a:lnTo>
                    <a:lnTo>
                      <a:pt x="76" y="2"/>
                    </a:lnTo>
                    <a:lnTo>
                      <a:pt x="69" y="4"/>
                    </a:lnTo>
                    <a:lnTo>
                      <a:pt x="62" y="4"/>
                    </a:lnTo>
                    <a:lnTo>
                      <a:pt x="55" y="7"/>
                    </a:lnTo>
                    <a:lnTo>
                      <a:pt x="48" y="7"/>
                    </a:lnTo>
                    <a:lnTo>
                      <a:pt x="33" y="12"/>
                    </a:lnTo>
                    <a:lnTo>
                      <a:pt x="26" y="12"/>
                    </a:lnTo>
                    <a:lnTo>
                      <a:pt x="12" y="16"/>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0" name="Freeform 6836"/>
              <p:cNvSpPr>
                <a:spLocks/>
              </p:cNvSpPr>
              <p:nvPr/>
            </p:nvSpPr>
            <p:spPr bwMode="auto">
              <a:xfrm>
                <a:off x="9744" y="8265"/>
                <a:ext cx="117" cy="144"/>
              </a:xfrm>
              <a:custGeom>
                <a:avLst/>
                <a:gdLst/>
                <a:ahLst/>
                <a:cxnLst>
                  <a:cxn ang="0">
                    <a:pos x="40" y="9"/>
                  </a:cxn>
                  <a:cxn ang="0">
                    <a:pos x="26" y="14"/>
                  </a:cxn>
                  <a:cxn ang="0">
                    <a:pos x="19" y="14"/>
                  </a:cxn>
                  <a:cxn ang="0">
                    <a:pos x="12" y="16"/>
                  </a:cxn>
                  <a:cxn ang="0">
                    <a:pos x="7" y="19"/>
                  </a:cxn>
                  <a:cxn ang="0">
                    <a:pos x="4" y="33"/>
                  </a:cxn>
                  <a:cxn ang="0">
                    <a:pos x="2" y="50"/>
                  </a:cxn>
                  <a:cxn ang="0">
                    <a:pos x="2" y="64"/>
                  </a:cxn>
                  <a:cxn ang="0">
                    <a:pos x="0" y="79"/>
                  </a:cxn>
                  <a:cxn ang="0">
                    <a:pos x="0" y="93"/>
                  </a:cxn>
                  <a:cxn ang="0">
                    <a:pos x="2" y="108"/>
                  </a:cxn>
                  <a:cxn ang="0">
                    <a:pos x="2" y="124"/>
                  </a:cxn>
                  <a:cxn ang="0">
                    <a:pos x="4" y="139"/>
                  </a:cxn>
                  <a:cxn ang="0">
                    <a:pos x="12" y="139"/>
                  </a:cxn>
                  <a:cxn ang="0">
                    <a:pos x="16" y="141"/>
                  </a:cxn>
                  <a:cxn ang="0">
                    <a:pos x="28" y="141"/>
                  </a:cxn>
                  <a:cxn ang="0">
                    <a:pos x="36" y="144"/>
                  </a:cxn>
                  <a:cxn ang="0">
                    <a:pos x="45" y="144"/>
                  </a:cxn>
                  <a:cxn ang="0">
                    <a:pos x="52" y="141"/>
                  </a:cxn>
                  <a:cxn ang="0">
                    <a:pos x="74" y="141"/>
                  </a:cxn>
                  <a:cxn ang="0">
                    <a:pos x="81" y="139"/>
                  </a:cxn>
                  <a:cxn ang="0">
                    <a:pos x="96" y="139"/>
                  </a:cxn>
                  <a:cxn ang="0">
                    <a:pos x="103" y="136"/>
                  </a:cxn>
                  <a:cxn ang="0">
                    <a:pos x="108" y="134"/>
                  </a:cxn>
                  <a:cxn ang="0">
                    <a:pos x="112" y="134"/>
                  </a:cxn>
                  <a:cxn ang="0">
                    <a:pos x="112" y="67"/>
                  </a:cxn>
                  <a:cxn ang="0">
                    <a:pos x="117" y="0"/>
                  </a:cxn>
                  <a:cxn ang="0">
                    <a:pos x="103" y="0"/>
                  </a:cxn>
                  <a:cxn ang="0">
                    <a:pos x="96" y="2"/>
                  </a:cxn>
                  <a:cxn ang="0">
                    <a:pos x="81" y="2"/>
                  </a:cxn>
                  <a:cxn ang="0">
                    <a:pos x="74" y="4"/>
                  </a:cxn>
                  <a:cxn ang="0">
                    <a:pos x="67" y="4"/>
                  </a:cxn>
                  <a:cxn ang="0">
                    <a:pos x="60" y="7"/>
                  </a:cxn>
                  <a:cxn ang="0">
                    <a:pos x="52" y="7"/>
                  </a:cxn>
                  <a:cxn ang="0">
                    <a:pos x="48" y="9"/>
                  </a:cxn>
                  <a:cxn ang="0">
                    <a:pos x="40" y="9"/>
                  </a:cxn>
                </a:cxnLst>
                <a:rect l="0" t="0" r="r" b="b"/>
                <a:pathLst>
                  <a:path w="117" h="144">
                    <a:moveTo>
                      <a:pt x="40" y="9"/>
                    </a:moveTo>
                    <a:lnTo>
                      <a:pt x="26" y="14"/>
                    </a:lnTo>
                    <a:lnTo>
                      <a:pt x="19" y="14"/>
                    </a:lnTo>
                    <a:lnTo>
                      <a:pt x="12" y="16"/>
                    </a:lnTo>
                    <a:lnTo>
                      <a:pt x="7" y="19"/>
                    </a:lnTo>
                    <a:lnTo>
                      <a:pt x="4" y="33"/>
                    </a:lnTo>
                    <a:lnTo>
                      <a:pt x="2" y="50"/>
                    </a:lnTo>
                    <a:lnTo>
                      <a:pt x="2" y="64"/>
                    </a:lnTo>
                    <a:lnTo>
                      <a:pt x="0" y="79"/>
                    </a:lnTo>
                    <a:lnTo>
                      <a:pt x="0" y="93"/>
                    </a:lnTo>
                    <a:lnTo>
                      <a:pt x="2" y="108"/>
                    </a:lnTo>
                    <a:lnTo>
                      <a:pt x="2" y="124"/>
                    </a:lnTo>
                    <a:lnTo>
                      <a:pt x="4" y="139"/>
                    </a:lnTo>
                    <a:lnTo>
                      <a:pt x="12" y="139"/>
                    </a:lnTo>
                    <a:lnTo>
                      <a:pt x="16" y="141"/>
                    </a:lnTo>
                    <a:lnTo>
                      <a:pt x="28" y="141"/>
                    </a:lnTo>
                    <a:lnTo>
                      <a:pt x="36" y="144"/>
                    </a:lnTo>
                    <a:lnTo>
                      <a:pt x="45" y="144"/>
                    </a:lnTo>
                    <a:lnTo>
                      <a:pt x="52" y="141"/>
                    </a:lnTo>
                    <a:lnTo>
                      <a:pt x="74" y="141"/>
                    </a:lnTo>
                    <a:lnTo>
                      <a:pt x="81" y="139"/>
                    </a:lnTo>
                    <a:lnTo>
                      <a:pt x="96" y="139"/>
                    </a:lnTo>
                    <a:lnTo>
                      <a:pt x="103" y="136"/>
                    </a:lnTo>
                    <a:lnTo>
                      <a:pt x="108" y="134"/>
                    </a:lnTo>
                    <a:lnTo>
                      <a:pt x="112" y="134"/>
                    </a:lnTo>
                    <a:lnTo>
                      <a:pt x="112" y="67"/>
                    </a:lnTo>
                    <a:lnTo>
                      <a:pt x="117" y="0"/>
                    </a:lnTo>
                    <a:lnTo>
                      <a:pt x="103" y="0"/>
                    </a:lnTo>
                    <a:lnTo>
                      <a:pt x="96" y="2"/>
                    </a:lnTo>
                    <a:lnTo>
                      <a:pt x="81" y="2"/>
                    </a:lnTo>
                    <a:lnTo>
                      <a:pt x="74" y="4"/>
                    </a:lnTo>
                    <a:lnTo>
                      <a:pt x="67" y="4"/>
                    </a:lnTo>
                    <a:lnTo>
                      <a:pt x="60" y="7"/>
                    </a:lnTo>
                    <a:lnTo>
                      <a:pt x="52" y="7"/>
                    </a:lnTo>
                    <a:lnTo>
                      <a:pt x="48" y="9"/>
                    </a:lnTo>
                    <a:lnTo>
                      <a:pt x="40" y="9"/>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1" name="Freeform 6837"/>
              <p:cNvSpPr>
                <a:spLocks/>
              </p:cNvSpPr>
              <p:nvPr/>
            </p:nvSpPr>
            <p:spPr bwMode="auto">
              <a:xfrm>
                <a:off x="9746" y="8265"/>
                <a:ext cx="110" cy="137"/>
              </a:xfrm>
              <a:custGeom>
                <a:avLst/>
                <a:gdLst/>
                <a:ahLst/>
                <a:cxnLst>
                  <a:cxn ang="0">
                    <a:pos x="28" y="12"/>
                  </a:cxn>
                  <a:cxn ang="0">
                    <a:pos x="23" y="14"/>
                  </a:cxn>
                  <a:cxn ang="0">
                    <a:pos x="16" y="14"/>
                  </a:cxn>
                  <a:cxn ang="0">
                    <a:pos x="9" y="16"/>
                  </a:cxn>
                  <a:cxn ang="0">
                    <a:pos x="4" y="19"/>
                  </a:cxn>
                  <a:cxn ang="0">
                    <a:pos x="0" y="48"/>
                  </a:cxn>
                  <a:cxn ang="0">
                    <a:pos x="0" y="105"/>
                  </a:cxn>
                  <a:cxn ang="0">
                    <a:pos x="2" y="120"/>
                  </a:cxn>
                  <a:cxn ang="0">
                    <a:pos x="2" y="134"/>
                  </a:cxn>
                  <a:cxn ang="0">
                    <a:pos x="9" y="134"/>
                  </a:cxn>
                  <a:cxn ang="0">
                    <a:pos x="14" y="136"/>
                  </a:cxn>
                  <a:cxn ang="0">
                    <a:pos x="55" y="136"/>
                  </a:cxn>
                  <a:cxn ang="0">
                    <a:pos x="62" y="134"/>
                  </a:cxn>
                  <a:cxn ang="0">
                    <a:pos x="76" y="134"/>
                  </a:cxn>
                  <a:cxn ang="0">
                    <a:pos x="83" y="132"/>
                  </a:cxn>
                  <a:cxn ang="0">
                    <a:pos x="91" y="132"/>
                  </a:cxn>
                  <a:cxn ang="0">
                    <a:pos x="96" y="129"/>
                  </a:cxn>
                  <a:cxn ang="0">
                    <a:pos x="103" y="129"/>
                  </a:cxn>
                  <a:cxn ang="0">
                    <a:pos x="108" y="127"/>
                  </a:cxn>
                  <a:cxn ang="0">
                    <a:pos x="105" y="110"/>
                  </a:cxn>
                  <a:cxn ang="0">
                    <a:pos x="105" y="96"/>
                  </a:cxn>
                  <a:cxn ang="0">
                    <a:pos x="108" y="79"/>
                  </a:cxn>
                  <a:cxn ang="0">
                    <a:pos x="108" y="48"/>
                  </a:cxn>
                  <a:cxn ang="0">
                    <a:pos x="110" y="33"/>
                  </a:cxn>
                  <a:cxn ang="0">
                    <a:pos x="110" y="0"/>
                  </a:cxn>
                  <a:cxn ang="0">
                    <a:pos x="98" y="0"/>
                  </a:cxn>
                  <a:cxn ang="0">
                    <a:pos x="91" y="2"/>
                  </a:cxn>
                  <a:cxn ang="0">
                    <a:pos x="79" y="2"/>
                  </a:cxn>
                  <a:cxn ang="0">
                    <a:pos x="72" y="4"/>
                  </a:cxn>
                  <a:cxn ang="0">
                    <a:pos x="64" y="4"/>
                  </a:cxn>
                  <a:cxn ang="0">
                    <a:pos x="57" y="7"/>
                  </a:cxn>
                  <a:cxn ang="0">
                    <a:pos x="50" y="7"/>
                  </a:cxn>
                  <a:cxn ang="0">
                    <a:pos x="43" y="9"/>
                  </a:cxn>
                  <a:cxn ang="0">
                    <a:pos x="36" y="9"/>
                  </a:cxn>
                  <a:cxn ang="0">
                    <a:pos x="28" y="12"/>
                  </a:cxn>
                </a:cxnLst>
                <a:rect l="0" t="0" r="r" b="b"/>
                <a:pathLst>
                  <a:path w="110" h="137">
                    <a:moveTo>
                      <a:pt x="28" y="12"/>
                    </a:moveTo>
                    <a:lnTo>
                      <a:pt x="23" y="14"/>
                    </a:lnTo>
                    <a:lnTo>
                      <a:pt x="16" y="14"/>
                    </a:lnTo>
                    <a:lnTo>
                      <a:pt x="9" y="16"/>
                    </a:lnTo>
                    <a:lnTo>
                      <a:pt x="4" y="19"/>
                    </a:lnTo>
                    <a:lnTo>
                      <a:pt x="0" y="48"/>
                    </a:lnTo>
                    <a:lnTo>
                      <a:pt x="0" y="105"/>
                    </a:lnTo>
                    <a:lnTo>
                      <a:pt x="2" y="120"/>
                    </a:lnTo>
                    <a:lnTo>
                      <a:pt x="2" y="134"/>
                    </a:lnTo>
                    <a:lnTo>
                      <a:pt x="9" y="134"/>
                    </a:lnTo>
                    <a:lnTo>
                      <a:pt x="14" y="136"/>
                    </a:lnTo>
                    <a:lnTo>
                      <a:pt x="55" y="136"/>
                    </a:lnTo>
                    <a:lnTo>
                      <a:pt x="62" y="134"/>
                    </a:lnTo>
                    <a:lnTo>
                      <a:pt x="76" y="134"/>
                    </a:lnTo>
                    <a:lnTo>
                      <a:pt x="83" y="132"/>
                    </a:lnTo>
                    <a:lnTo>
                      <a:pt x="91" y="132"/>
                    </a:lnTo>
                    <a:lnTo>
                      <a:pt x="96" y="129"/>
                    </a:lnTo>
                    <a:lnTo>
                      <a:pt x="103" y="129"/>
                    </a:lnTo>
                    <a:lnTo>
                      <a:pt x="108" y="127"/>
                    </a:lnTo>
                    <a:lnTo>
                      <a:pt x="105" y="110"/>
                    </a:lnTo>
                    <a:lnTo>
                      <a:pt x="105" y="96"/>
                    </a:lnTo>
                    <a:lnTo>
                      <a:pt x="108" y="79"/>
                    </a:lnTo>
                    <a:lnTo>
                      <a:pt x="108" y="48"/>
                    </a:lnTo>
                    <a:lnTo>
                      <a:pt x="110" y="33"/>
                    </a:lnTo>
                    <a:lnTo>
                      <a:pt x="110" y="0"/>
                    </a:lnTo>
                    <a:lnTo>
                      <a:pt x="98" y="0"/>
                    </a:lnTo>
                    <a:lnTo>
                      <a:pt x="91" y="2"/>
                    </a:lnTo>
                    <a:lnTo>
                      <a:pt x="79" y="2"/>
                    </a:lnTo>
                    <a:lnTo>
                      <a:pt x="72" y="4"/>
                    </a:lnTo>
                    <a:lnTo>
                      <a:pt x="64" y="4"/>
                    </a:lnTo>
                    <a:lnTo>
                      <a:pt x="57" y="7"/>
                    </a:lnTo>
                    <a:lnTo>
                      <a:pt x="50" y="7"/>
                    </a:lnTo>
                    <a:lnTo>
                      <a:pt x="43" y="9"/>
                    </a:lnTo>
                    <a:lnTo>
                      <a:pt x="36" y="9"/>
                    </a:lnTo>
                    <a:lnTo>
                      <a:pt x="28" y="1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2" name="Freeform 6838"/>
              <p:cNvSpPr>
                <a:spLocks/>
              </p:cNvSpPr>
              <p:nvPr/>
            </p:nvSpPr>
            <p:spPr bwMode="auto">
              <a:xfrm>
                <a:off x="9746" y="8265"/>
                <a:ext cx="108" cy="132"/>
              </a:xfrm>
              <a:custGeom>
                <a:avLst/>
                <a:gdLst/>
                <a:ahLst/>
                <a:cxnLst>
                  <a:cxn ang="0">
                    <a:pos x="21" y="14"/>
                  </a:cxn>
                  <a:cxn ang="0">
                    <a:pos x="16" y="16"/>
                  </a:cxn>
                  <a:cxn ang="0">
                    <a:pos x="9" y="16"/>
                  </a:cxn>
                  <a:cxn ang="0">
                    <a:pos x="4" y="19"/>
                  </a:cxn>
                  <a:cxn ang="0">
                    <a:pos x="0" y="48"/>
                  </a:cxn>
                  <a:cxn ang="0">
                    <a:pos x="0" y="100"/>
                  </a:cxn>
                  <a:cxn ang="0">
                    <a:pos x="2" y="115"/>
                  </a:cxn>
                  <a:cxn ang="0">
                    <a:pos x="2" y="127"/>
                  </a:cxn>
                  <a:cxn ang="0">
                    <a:pos x="9" y="129"/>
                  </a:cxn>
                  <a:cxn ang="0">
                    <a:pos x="19" y="129"/>
                  </a:cxn>
                  <a:cxn ang="0">
                    <a:pos x="26" y="132"/>
                  </a:cxn>
                  <a:cxn ang="0">
                    <a:pos x="40" y="132"/>
                  </a:cxn>
                  <a:cxn ang="0">
                    <a:pos x="48" y="129"/>
                  </a:cxn>
                  <a:cxn ang="0">
                    <a:pos x="62" y="129"/>
                  </a:cxn>
                  <a:cxn ang="0">
                    <a:pos x="69" y="127"/>
                  </a:cxn>
                  <a:cxn ang="0">
                    <a:pos x="74" y="127"/>
                  </a:cxn>
                  <a:cxn ang="0">
                    <a:pos x="81" y="124"/>
                  </a:cxn>
                  <a:cxn ang="0">
                    <a:pos x="88" y="124"/>
                  </a:cxn>
                  <a:cxn ang="0">
                    <a:pos x="93" y="122"/>
                  </a:cxn>
                  <a:cxn ang="0">
                    <a:pos x="98" y="122"/>
                  </a:cxn>
                  <a:cxn ang="0">
                    <a:pos x="103" y="120"/>
                  </a:cxn>
                  <a:cxn ang="0">
                    <a:pos x="103" y="76"/>
                  </a:cxn>
                  <a:cxn ang="0">
                    <a:pos x="105" y="60"/>
                  </a:cxn>
                  <a:cxn ang="0">
                    <a:pos x="105" y="31"/>
                  </a:cxn>
                  <a:cxn ang="0">
                    <a:pos x="108" y="16"/>
                  </a:cxn>
                  <a:cxn ang="0">
                    <a:pos x="108" y="0"/>
                  </a:cxn>
                  <a:cxn ang="0">
                    <a:pos x="103" y="0"/>
                  </a:cxn>
                  <a:cxn ang="0">
                    <a:pos x="96" y="2"/>
                  </a:cxn>
                  <a:cxn ang="0">
                    <a:pos x="83" y="2"/>
                  </a:cxn>
                  <a:cxn ang="0">
                    <a:pos x="76" y="4"/>
                  </a:cxn>
                  <a:cxn ang="0">
                    <a:pos x="62" y="4"/>
                  </a:cxn>
                  <a:cxn ang="0">
                    <a:pos x="55" y="7"/>
                  </a:cxn>
                  <a:cxn ang="0">
                    <a:pos x="48" y="7"/>
                  </a:cxn>
                  <a:cxn ang="0">
                    <a:pos x="43" y="9"/>
                  </a:cxn>
                  <a:cxn ang="0">
                    <a:pos x="36" y="12"/>
                  </a:cxn>
                  <a:cxn ang="0">
                    <a:pos x="28" y="12"/>
                  </a:cxn>
                  <a:cxn ang="0">
                    <a:pos x="21" y="14"/>
                  </a:cxn>
                </a:cxnLst>
                <a:rect l="0" t="0" r="r" b="b"/>
                <a:pathLst>
                  <a:path w="108" h="132">
                    <a:moveTo>
                      <a:pt x="21" y="14"/>
                    </a:moveTo>
                    <a:lnTo>
                      <a:pt x="16" y="16"/>
                    </a:lnTo>
                    <a:lnTo>
                      <a:pt x="9" y="16"/>
                    </a:lnTo>
                    <a:lnTo>
                      <a:pt x="4" y="19"/>
                    </a:lnTo>
                    <a:lnTo>
                      <a:pt x="0" y="48"/>
                    </a:lnTo>
                    <a:lnTo>
                      <a:pt x="0" y="100"/>
                    </a:lnTo>
                    <a:lnTo>
                      <a:pt x="2" y="115"/>
                    </a:lnTo>
                    <a:lnTo>
                      <a:pt x="2" y="127"/>
                    </a:lnTo>
                    <a:lnTo>
                      <a:pt x="9" y="129"/>
                    </a:lnTo>
                    <a:lnTo>
                      <a:pt x="19" y="129"/>
                    </a:lnTo>
                    <a:lnTo>
                      <a:pt x="26" y="132"/>
                    </a:lnTo>
                    <a:lnTo>
                      <a:pt x="40" y="132"/>
                    </a:lnTo>
                    <a:lnTo>
                      <a:pt x="48" y="129"/>
                    </a:lnTo>
                    <a:lnTo>
                      <a:pt x="62" y="129"/>
                    </a:lnTo>
                    <a:lnTo>
                      <a:pt x="69" y="127"/>
                    </a:lnTo>
                    <a:lnTo>
                      <a:pt x="74" y="127"/>
                    </a:lnTo>
                    <a:lnTo>
                      <a:pt x="81" y="124"/>
                    </a:lnTo>
                    <a:lnTo>
                      <a:pt x="88" y="124"/>
                    </a:lnTo>
                    <a:lnTo>
                      <a:pt x="93" y="122"/>
                    </a:lnTo>
                    <a:lnTo>
                      <a:pt x="98" y="122"/>
                    </a:lnTo>
                    <a:lnTo>
                      <a:pt x="103" y="120"/>
                    </a:lnTo>
                    <a:lnTo>
                      <a:pt x="103" y="76"/>
                    </a:lnTo>
                    <a:lnTo>
                      <a:pt x="105" y="60"/>
                    </a:lnTo>
                    <a:lnTo>
                      <a:pt x="105" y="31"/>
                    </a:lnTo>
                    <a:lnTo>
                      <a:pt x="108" y="16"/>
                    </a:lnTo>
                    <a:lnTo>
                      <a:pt x="108" y="0"/>
                    </a:lnTo>
                    <a:lnTo>
                      <a:pt x="103" y="0"/>
                    </a:lnTo>
                    <a:lnTo>
                      <a:pt x="96" y="2"/>
                    </a:lnTo>
                    <a:lnTo>
                      <a:pt x="83" y="2"/>
                    </a:lnTo>
                    <a:lnTo>
                      <a:pt x="76" y="4"/>
                    </a:lnTo>
                    <a:lnTo>
                      <a:pt x="62" y="4"/>
                    </a:lnTo>
                    <a:lnTo>
                      <a:pt x="55" y="7"/>
                    </a:lnTo>
                    <a:lnTo>
                      <a:pt x="48" y="7"/>
                    </a:lnTo>
                    <a:lnTo>
                      <a:pt x="43" y="9"/>
                    </a:lnTo>
                    <a:lnTo>
                      <a:pt x="36" y="12"/>
                    </a:lnTo>
                    <a:lnTo>
                      <a:pt x="28" y="12"/>
                    </a:lnTo>
                    <a:lnTo>
                      <a:pt x="21" y="14"/>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3" name="Freeform 6839"/>
              <p:cNvSpPr>
                <a:spLocks/>
              </p:cNvSpPr>
              <p:nvPr/>
            </p:nvSpPr>
            <p:spPr bwMode="auto">
              <a:xfrm>
                <a:off x="9746" y="8265"/>
                <a:ext cx="106" cy="125"/>
              </a:xfrm>
              <a:custGeom>
                <a:avLst/>
                <a:gdLst/>
                <a:ahLst/>
                <a:cxnLst>
                  <a:cxn ang="0">
                    <a:pos x="2" y="110"/>
                  </a:cxn>
                  <a:cxn ang="0">
                    <a:pos x="4" y="122"/>
                  </a:cxn>
                  <a:cxn ang="0">
                    <a:pos x="9" y="124"/>
                  </a:cxn>
                  <a:cxn ang="0">
                    <a:pos x="45" y="124"/>
                  </a:cxn>
                  <a:cxn ang="0">
                    <a:pos x="52" y="122"/>
                  </a:cxn>
                  <a:cxn ang="0">
                    <a:pos x="67" y="122"/>
                  </a:cxn>
                  <a:cxn ang="0">
                    <a:pos x="72" y="120"/>
                  </a:cxn>
                  <a:cxn ang="0">
                    <a:pos x="79" y="120"/>
                  </a:cxn>
                  <a:cxn ang="0">
                    <a:pos x="86" y="117"/>
                  </a:cxn>
                  <a:cxn ang="0">
                    <a:pos x="91" y="117"/>
                  </a:cxn>
                  <a:cxn ang="0">
                    <a:pos x="96" y="115"/>
                  </a:cxn>
                  <a:cxn ang="0">
                    <a:pos x="100" y="115"/>
                  </a:cxn>
                  <a:cxn ang="0">
                    <a:pos x="100" y="57"/>
                  </a:cxn>
                  <a:cxn ang="0">
                    <a:pos x="103" y="43"/>
                  </a:cxn>
                  <a:cxn ang="0">
                    <a:pos x="103" y="16"/>
                  </a:cxn>
                  <a:cxn ang="0">
                    <a:pos x="105" y="0"/>
                  </a:cxn>
                  <a:cxn ang="0">
                    <a:pos x="98" y="2"/>
                  </a:cxn>
                  <a:cxn ang="0">
                    <a:pos x="81" y="2"/>
                  </a:cxn>
                  <a:cxn ang="0">
                    <a:pos x="74" y="4"/>
                  </a:cxn>
                  <a:cxn ang="0">
                    <a:pos x="67" y="4"/>
                  </a:cxn>
                  <a:cxn ang="0">
                    <a:pos x="60" y="7"/>
                  </a:cxn>
                  <a:cxn ang="0">
                    <a:pos x="55" y="7"/>
                  </a:cxn>
                  <a:cxn ang="0">
                    <a:pos x="48" y="9"/>
                  </a:cxn>
                  <a:cxn ang="0">
                    <a:pos x="40" y="9"/>
                  </a:cxn>
                  <a:cxn ang="0">
                    <a:pos x="33" y="12"/>
                  </a:cxn>
                  <a:cxn ang="0">
                    <a:pos x="28" y="12"/>
                  </a:cxn>
                  <a:cxn ang="0">
                    <a:pos x="21" y="14"/>
                  </a:cxn>
                  <a:cxn ang="0">
                    <a:pos x="16" y="16"/>
                  </a:cxn>
                  <a:cxn ang="0">
                    <a:pos x="9" y="16"/>
                  </a:cxn>
                  <a:cxn ang="0">
                    <a:pos x="4" y="19"/>
                  </a:cxn>
                  <a:cxn ang="0">
                    <a:pos x="2" y="33"/>
                  </a:cxn>
                  <a:cxn ang="0">
                    <a:pos x="2" y="45"/>
                  </a:cxn>
                  <a:cxn ang="0">
                    <a:pos x="0" y="60"/>
                  </a:cxn>
                  <a:cxn ang="0">
                    <a:pos x="0" y="96"/>
                  </a:cxn>
                  <a:cxn ang="0">
                    <a:pos x="2" y="110"/>
                  </a:cxn>
                </a:cxnLst>
                <a:rect l="0" t="0" r="r" b="b"/>
                <a:pathLst>
                  <a:path w="106" h="125">
                    <a:moveTo>
                      <a:pt x="2" y="110"/>
                    </a:moveTo>
                    <a:lnTo>
                      <a:pt x="4" y="122"/>
                    </a:lnTo>
                    <a:lnTo>
                      <a:pt x="9" y="124"/>
                    </a:lnTo>
                    <a:lnTo>
                      <a:pt x="45" y="124"/>
                    </a:lnTo>
                    <a:lnTo>
                      <a:pt x="52" y="122"/>
                    </a:lnTo>
                    <a:lnTo>
                      <a:pt x="67" y="122"/>
                    </a:lnTo>
                    <a:lnTo>
                      <a:pt x="72" y="120"/>
                    </a:lnTo>
                    <a:lnTo>
                      <a:pt x="79" y="120"/>
                    </a:lnTo>
                    <a:lnTo>
                      <a:pt x="86" y="117"/>
                    </a:lnTo>
                    <a:lnTo>
                      <a:pt x="91" y="117"/>
                    </a:lnTo>
                    <a:lnTo>
                      <a:pt x="96" y="115"/>
                    </a:lnTo>
                    <a:lnTo>
                      <a:pt x="100" y="115"/>
                    </a:lnTo>
                    <a:lnTo>
                      <a:pt x="100" y="57"/>
                    </a:lnTo>
                    <a:lnTo>
                      <a:pt x="103" y="43"/>
                    </a:lnTo>
                    <a:lnTo>
                      <a:pt x="103" y="16"/>
                    </a:lnTo>
                    <a:lnTo>
                      <a:pt x="105" y="0"/>
                    </a:lnTo>
                    <a:lnTo>
                      <a:pt x="98" y="2"/>
                    </a:lnTo>
                    <a:lnTo>
                      <a:pt x="81" y="2"/>
                    </a:lnTo>
                    <a:lnTo>
                      <a:pt x="74" y="4"/>
                    </a:lnTo>
                    <a:lnTo>
                      <a:pt x="67" y="4"/>
                    </a:lnTo>
                    <a:lnTo>
                      <a:pt x="60" y="7"/>
                    </a:lnTo>
                    <a:lnTo>
                      <a:pt x="55" y="7"/>
                    </a:lnTo>
                    <a:lnTo>
                      <a:pt x="48" y="9"/>
                    </a:lnTo>
                    <a:lnTo>
                      <a:pt x="40" y="9"/>
                    </a:lnTo>
                    <a:lnTo>
                      <a:pt x="33" y="12"/>
                    </a:lnTo>
                    <a:lnTo>
                      <a:pt x="28" y="12"/>
                    </a:lnTo>
                    <a:lnTo>
                      <a:pt x="21" y="14"/>
                    </a:lnTo>
                    <a:lnTo>
                      <a:pt x="16" y="16"/>
                    </a:lnTo>
                    <a:lnTo>
                      <a:pt x="9" y="16"/>
                    </a:lnTo>
                    <a:lnTo>
                      <a:pt x="4" y="19"/>
                    </a:lnTo>
                    <a:lnTo>
                      <a:pt x="2" y="33"/>
                    </a:lnTo>
                    <a:lnTo>
                      <a:pt x="2" y="45"/>
                    </a:lnTo>
                    <a:lnTo>
                      <a:pt x="0" y="60"/>
                    </a:lnTo>
                    <a:lnTo>
                      <a:pt x="0" y="96"/>
                    </a:lnTo>
                    <a:lnTo>
                      <a:pt x="2" y="110"/>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4" name="Freeform 6840"/>
              <p:cNvSpPr>
                <a:spLocks/>
              </p:cNvSpPr>
              <p:nvPr/>
            </p:nvSpPr>
            <p:spPr bwMode="auto">
              <a:xfrm>
                <a:off x="9746" y="8268"/>
                <a:ext cx="103" cy="117"/>
              </a:xfrm>
              <a:custGeom>
                <a:avLst/>
                <a:gdLst/>
                <a:ahLst/>
                <a:cxnLst>
                  <a:cxn ang="0">
                    <a:pos x="98" y="105"/>
                  </a:cxn>
                  <a:cxn ang="0">
                    <a:pos x="96" y="91"/>
                  </a:cxn>
                  <a:cxn ang="0">
                    <a:pos x="98" y="79"/>
                  </a:cxn>
                  <a:cxn ang="0">
                    <a:pos x="98" y="38"/>
                  </a:cxn>
                  <a:cxn ang="0">
                    <a:pos x="100" y="26"/>
                  </a:cxn>
                  <a:cxn ang="0">
                    <a:pos x="100" y="12"/>
                  </a:cxn>
                  <a:cxn ang="0">
                    <a:pos x="103" y="0"/>
                  </a:cxn>
                  <a:cxn ang="0">
                    <a:pos x="79" y="0"/>
                  </a:cxn>
                  <a:cxn ang="0">
                    <a:pos x="72" y="2"/>
                  </a:cxn>
                  <a:cxn ang="0">
                    <a:pos x="64" y="2"/>
                  </a:cxn>
                  <a:cxn ang="0">
                    <a:pos x="60" y="4"/>
                  </a:cxn>
                  <a:cxn ang="0">
                    <a:pos x="52" y="4"/>
                  </a:cxn>
                  <a:cxn ang="0">
                    <a:pos x="45" y="7"/>
                  </a:cxn>
                  <a:cxn ang="0">
                    <a:pos x="40" y="7"/>
                  </a:cxn>
                  <a:cxn ang="0">
                    <a:pos x="33" y="9"/>
                  </a:cxn>
                  <a:cxn ang="0">
                    <a:pos x="26" y="9"/>
                  </a:cxn>
                  <a:cxn ang="0">
                    <a:pos x="21" y="12"/>
                  </a:cxn>
                  <a:cxn ang="0">
                    <a:pos x="14" y="14"/>
                  </a:cxn>
                  <a:cxn ang="0">
                    <a:pos x="9" y="14"/>
                  </a:cxn>
                  <a:cxn ang="0">
                    <a:pos x="4" y="16"/>
                  </a:cxn>
                  <a:cxn ang="0">
                    <a:pos x="2" y="28"/>
                  </a:cxn>
                  <a:cxn ang="0">
                    <a:pos x="2" y="43"/>
                  </a:cxn>
                  <a:cxn ang="0">
                    <a:pos x="0" y="55"/>
                  </a:cxn>
                  <a:cxn ang="0">
                    <a:pos x="0" y="91"/>
                  </a:cxn>
                  <a:cxn ang="0">
                    <a:pos x="4" y="115"/>
                  </a:cxn>
                  <a:cxn ang="0">
                    <a:pos x="9" y="115"/>
                  </a:cxn>
                  <a:cxn ang="0">
                    <a:pos x="14" y="117"/>
                  </a:cxn>
                  <a:cxn ang="0">
                    <a:pos x="38" y="117"/>
                  </a:cxn>
                  <a:cxn ang="0">
                    <a:pos x="43" y="115"/>
                  </a:cxn>
                  <a:cxn ang="0">
                    <a:pos x="50" y="115"/>
                  </a:cxn>
                  <a:cxn ang="0">
                    <a:pos x="57" y="112"/>
                  </a:cxn>
                  <a:cxn ang="0">
                    <a:pos x="64" y="112"/>
                  </a:cxn>
                  <a:cxn ang="0">
                    <a:pos x="72" y="110"/>
                  </a:cxn>
                  <a:cxn ang="0">
                    <a:pos x="76" y="110"/>
                  </a:cxn>
                  <a:cxn ang="0">
                    <a:pos x="83" y="108"/>
                  </a:cxn>
                  <a:cxn ang="0">
                    <a:pos x="88" y="108"/>
                  </a:cxn>
                  <a:cxn ang="0">
                    <a:pos x="93" y="105"/>
                  </a:cxn>
                  <a:cxn ang="0">
                    <a:pos x="98" y="105"/>
                  </a:cxn>
                </a:cxnLst>
                <a:rect l="0" t="0" r="r" b="b"/>
                <a:pathLst>
                  <a:path w="103" h="117">
                    <a:moveTo>
                      <a:pt x="98" y="105"/>
                    </a:moveTo>
                    <a:lnTo>
                      <a:pt x="96" y="91"/>
                    </a:lnTo>
                    <a:lnTo>
                      <a:pt x="98" y="79"/>
                    </a:lnTo>
                    <a:lnTo>
                      <a:pt x="98" y="38"/>
                    </a:lnTo>
                    <a:lnTo>
                      <a:pt x="100" y="26"/>
                    </a:lnTo>
                    <a:lnTo>
                      <a:pt x="100" y="12"/>
                    </a:lnTo>
                    <a:lnTo>
                      <a:pt x="103" y="0"/>
                    </a:lnTo>
                    <a:lnTo>
                      <a:pt x="79" y="0"/>
                    </a:lnTo>
                    <a:lnTo>
                      <a:pt x="72" y="2"/>
                    </a:lnTo>
                    <a:lnTo>
                      <a:pt x="64" y="2"/>
                    </a:lnTo>
                    <a:lnTo>
                      <a:pt x="60" y="4"/>
                    </a:lnTo>
                    <a:lnTo>
                      <a:pt x="52" y="4"/>
                    </a:lnTo>
                    <a:lnTo>
                      <a:pt x="45" y="7"/>
                    </a:lnTo>
                    <a:lnTo>
                      <a:pt x="40" y="7"/>
                    </a:lnTo>
                    <a:lnTo>
                      <a:pt x="33" y="9"/>
                    </a:lnTo>
                    <a:lnTo>
                      <a:pt x="26" y="9"/>
                    </a:lnTo>
                    <a:lnTo>
                      <a:pt x="21" y="12"/>
                    </a:lnTo>
                    <a:lnTo>
                      <a:pt x="14" y="14"/>
                    </a:lnTo>
                    <a:lnTo>
                      <a:pt x="9" y="14"/>
                    </a:lnTo>
                    <a:lnTo>
                      <a:pt x="4" y="16"/>
                    </a:lnTo>
                    <a:lnTo>
                      <a:pt x="2" y="28"/>
                    </a:lnTo>
                    <a:lnTo>
                      <a:pt x="2" y="43"/>
                    </a:lnTo>
                    <a:lnTo>
                      <a:pt x="0" y="55"/>
                    </a:lnTo>
                    <a:lnTo>
                      <a:pt x="0" y="91"/>
                    </a:lnTo>
                    <a:lnTo>
                      <a:pt x="4" y="115"/>
                    </a:lnTo>
                    <a:lnTo>
                      <a:pt x="9" y="115"/>
                    </a:lnTo>
                    <a:lnTo>
                      <a:pt x="14" y="117"/>
                    </a:lnTo>
                    <a:lnTo>
                      <a:pt x="38" y="117"/>
                    </a:lnTo>
                    <a:lnTo>
                      <a:pt x="43" y="115"/>
                    </a:lnTo>
                    <a:lnTo>
                      <a:pt x="50" y="115"/>
                    </a:lnTo>
                    <a:lnTo>
                      <a:pt x="57" y="112"/>
                    </a:lnTo>
                    <a:lnTo>
                      <a:pt x="64" y="112"/>
                    </a:lnTo>
                    <a:lnTo>
                      <a:pt x="72" y="110"/>
                    </a:lnTo>
                    <a:lnTo>
                      <a:pt x="76" y="110"/>
                    </a:lnTo>
                    <a:lnTo>
                      <a:pt x="83" y="108"/>
                    </a:lnTo>
                    <a:lnTo>
                      <a:pt x="88" y="108"/>
                    </a:lnTo>
                    <a:lnTo>
                      <a:pt x="93" y="105"/>
                    </a:lnTo>
                    <a:lnTo>
                      <a:pt x="98" y="105"/>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5" name="Freeform 6841"/>
              <p:cNvSpPr>
                <a:spLocks/>
              </p:cNvSpPr>
              <p:nvPr/>
            </p:nvSpPr>
            <p:spPr bwMode="auto">
              <a:xfrm>
                <a:off x="9746" y="8268"/>
                <a:ext cx="98" cy="110"/>
              </a:xfrm>
              <a:custGeom>
                <a:avLst/>
                <a:gdLst/>
                <a:ahLst/>
                <a:cxnLst>
                  <a:cxn ang="0">
                    <a:pos x="43" y="110"/>
                  </a:cxn>
                  <a:cxn ang="0">
                    <a:pos x="50" y="108"/>
                  </a:cxn>
                  <a:cxn ang="0">
                    <a:pos x="55" y="108"/>
                  </a:cxn>
                  <a:cxn ang="0">
                    <a:pos x="62" y="105"/>
                  </a:cxn>
                  <a:cxn ang="0">
                    <a:pos x="69" y="105"/>
                  </a:cxn>
                  <a:cxn ang="0">
                    <a:pos x="74" y="103"/>
                  </a:cxn>
                  <a:cxn ang="0">
                    <a:pos x="79" y="103"/>
                  </a:cxn>
                  <a:cxn ang="0">
                    <a:pos x="86" y="100"/>
                  </a:cxn>
                  <a:cxn ang="0">
                    <a:pos x="91" y="98"/>
                  </a:cxn>
                  <a:cxn ang="0">
                    <a:pos x="93" y="98"/>
                  </a:cxn>
                  <a:cxn ang="0">
                    <a:pos x="93" y="60"/>
                  </a:cxn>
                  <a:cxn ang="0">
                    <a:pos x="96" y="48"/>
                  </a:cxn>
                  <a:cxn ang="0">
                    <a:pos x="96" y="24"/>
                  </a:cxn>
                  <a:cxn ang="0">
                    <a:pos x="98" y="12"/>
                  </a:cxn>
                  <a:cxn ang="0">
                    <a:pos x="98" y="0"/>
                  </a:cxn>
                  <a:cxn ang="0">
                    <a:pos x="81" y="0"/>
                  </a:cxn>
                  <a:cxn ang="0">
                    <a:pos x="76" y="2"/>
                  </a:cxn>
                  <a:cxn ang="0">
                    <a:pos x="64" y="2"/>
                  </a:cxn>
                  <a:cxn ang="0">
                    <a:pos x="57" y="4"/>
                  </a:cxn>
                  <a:cxn ang="0">
                    <a:pos x="50" y="4"/>
                  </a:cxn>
                  <a:cxn ang="0">
                    <a:pos x="45" y="7"/>
                  </a:cxn>
                  <a:cxn ang="0">
                    <a:pos x="38" y="7"/>
                  </a:cxn>
                  <a:cxn ang="0">
                    <a:pos x="33" y="9"/>
                  </a:cxn>
                  <a:cxn ang="0">
                    <a:pos x="26" y="12"/>
                  </a:cxn>
                  <a:cxn ang="0">
                    <a:pos x="21" y="12"/>
                  </a:cxn>
                  <a:cxn ang="0">
                    <a:pos x="14" y="14"/>
                  </a:cxn>
                  <a:cxn ang="0">
                    <a:pos x="9" y="16"/>
                  </a:cxn>
                  <a:cxn ang="0">
                    <a:pos x="4" y="16"/>
                  </a:cxn>
                  <a:cxn ang="0">
                    <a:pos x="2" y="28"/>
                  </a:cxn>
                  <a:cxn ang="0">
                    <a:pos x="2" y="40"/>
                  </a:cxn>
                  <a:cxn ang="0">
                    <a:pos x="0" y="52"/>
                  </a:cxn>
                  <a:cxn ang="0">
                    <a:pos x="0" y="74"/>
                  </a:cxn>
                  <a:cxn ang="0">
                    <a:pos x="2" y="86"/>
                  </a:cxn>
                  <a:cxn ang="0">
                    <a:pos x="2" y="98"/>
                  </a:cxn>
                  <a:cxn ang="0">
                    <a:pos x="4" y="108"/>
                  </a:cxn>
                  <a:cxn ang="0">
                    <a:pos x="9" y="110"/>
                  </a:cxn>
                  <a:cxn ang="0">
                    <a:pos x="43" y="110"/>
                  </a:cxn>
                </a:cxnLst>
                <a:rect l="0" t="0" r="r" b="b"/>
                <a:pathLst>
                  <a:path w="98" h="110">
                    <a:moveTo>
                      <a:pt x="43" y="110"/>
                    </a:moveTo>
                    <a:lnTo>
                      <a:pt x="50" y="108"/>
                    </a:lnTo>
                    <a:lnTo>
                      <a:pt x="55" y="108"/>
                    </a:lnTo>
                    <a:lnTo>
                      <a:pt x="62" y="105"/>
                    </a:lnTo>
                    <a:lnTo>
                      <a:pt x="69" y="105"/>
                    </a:lnTo>
                    <a:lnTo>
                      <a:pt x="74" y="103"/>
                    </a:lnTo>
                    <a:lnTo>
                      <a:pt x="79" y="103"/>
                    </a:lnTo>
                    <a:lnTo>
                      <a:pt x="86" y="100"/>
                    </a:lnTo>
                    <a:lnTo>
                      <a:pt x="91" y="98"/>
                    </a:lnTo>
                    <a:lnTo>
                      <a:pt x="93" y="98"/>
                    </a:lnTo>
                    <a:lnTo>
                      <a:pt x="93" y="60"/>
                    </a:lnTo>
                    <a:lnTo>
                      <a:pt x="96" y="48"/>
                    </a:lnTo>
                    <a:lnTo>
                      <a:pt x="96" y="24"/>
                    </a:lnTo>
                    <a:lnTo>
                      <a:pt x="98" y="12"/>
                    </a:lnTo>
                    <a:lnTo>
                      <a:pt x="98" y="0"/>
                    </a:lnTo>
                    <a:lnTo>
                      <a:pt x="81" y="0"/>
                    </a:lnTo>
                    <a:lnTo>
                      <a:pt x="76" y="2"/>
                    </a:lnTo>
                    <a:lnTo>
                      <a:pt x="64" y="2"/>
                    </a:lnTo>
                    <a:lnTo>
                      <a:pt x="57" y="4"/>
                    </a:lnTo>
                    <a:lnTo>
                      <a:pt x="50" y="4"/>
                    </a:lnTo>
                    <a:lnTo>
                      <a:pt x="45" y="7"/>
                    </a:lnTo>
                    <a:lnTo>
                      <a:pt x="38" y="7"/>
                    </a:lnTo>
                    <a:lnTo>
                      <a:pt x="33" y="9"/>
                    </a:lnTo>
                    <a:lnTo>
                      <a:pt x="26" y="12"/>
                    </a:lnTo>
                    <a:lnTo>
                      <a:pt x="21" y="12"/>
                    </a:lnTo>
                    <a:lnTo>
                      <a:pt x="14" y="14"/>
                    </a:lnTo>
                    <a:lnTo>
                      <a:pt x="9" y="16"/>
                    </a:lnTo>
                    <a:lnTo>
                      <a:pt x="4" y="16"/>
                    </a:lnTo>
                    <a:lnTo>
                      <a:pt x="2" y="28"/>
                    </a:lnTo>
                    <a:lnTo>
                      <a:pt x="2" y="40"/>
                    </a:lnTo>
                    <a:lnTo>
                      <a:pt x="0" y="52"/>
                    </a:lnTo>
                    <a:lnTo>
                      <a:pt x="0" y="74"/>
                    </a:lnTo>
                    <a:lnTo>
                      <a:pt x="2" y="86"/>
                    </a:lnTo>
                    <a:lnTo>
                      <a:pt x="2" y="98"/>
                    </a:lnTo>
                    <a:lnTo>
                      <a:pt x="4" y="108"/>
                    </a:lnTo>
                    <a:lnTo>
                      <a:pt x="9" y="110"/>
                    </a:lnTo>
                    <a:lnTo>
                      <a:pt x="43" y="11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6" name="Freeform 6842"/>
              <p:cNvSpPr>
                <a:spLocks/>
              </p:cNvSpPr>
              <p:nvPr/>
            </p:nvSpPr>
            <p:spPr bwMode="auto">
              <a:xfrm>
                <a:off x="9748" y="8268"/>
                <a:ext cx="94" cy="105"/>
              </a:xfrm>
              <a:custGeom>
                <a:avLst/>
                <a:gdLst/>
                <a:ahLst/>
                <a:cxnLst>
                  <a:cxn ang="0">
                    <a:pos x="23" y="12"/>
                  </a:cxn>
                  <a:cxn ang="0">
                    <a:pos x="16" y="12"/>
                  </a:cxn>
                  <a:cxn ang="0">
                    <a:pos x="7" y="16"/>
                  </a:cxn>
                  <a:cxn ang="0">
                    <a:pos x="2" y="16"/>
                  </a:cxn>
                  <a:cxn ang="0">
                    <a:pos x="0" y="40"/>
                  </a:cxn>
                  <a:cxn ang="0">
                    <a:pos x="0" y="81"/>
                  </a:cxn>
                  <a:cxn ang="0">
                    <a:pos x="2" y="103"/>
                  </a:cxn>
                  <a:cxn ang="0">
                    <a:pos x="7" y="105"/>
                  </a:cxn>
                  <a:cxn ang="0">
                    <a:pos x="26" y="105"/>
                  </a:cxn>
                  <a:cxn ang="0">
                    <a:pos x="33" y="103"/>
                  </a:cxn>
                  <a:cxn ang="0">
                    <a:pos x="45" y="103"/>
                  </a:cxn>
                  <a:cxn ang="0">
                    <a:pos x="52" y="100"/>
                  </a:cxn>
                  <a:cxn ang="0">
                    <a:pos x="57" y="98"/>
                  </a:cxn>
                  <a:cxn ang="0">
                    <a:pos x="64" y="98"/>
                  </a:cxn>
                  <a:cxn ang="0">
                    <a:pos x="69" y="96"/>
                  </a:cxn>
                  <a:cxn ang="0">
                    <a:pos x="74" y="96"/>
                  </a:cxn>
                  <a:cxn ang="0">
                    <a:pos x="79" y="93"/>
                  </a:cxn>
                  <a:cxn ang="0">
                    <a:pos x="83" y="93"/>
                  </a:cxn>
                  <a:cxn ang="0">
                    <a:pos x="88" y="91"/>
                  </a:cxn>
                  <a:cxn ang="0">
                    <a:pos x="88" y="45"/>
                  </a:cxn>
                  <a:cxn ang="0">
                    <a:pos x="91" y="36"/>
                  </a:cxn>
                  <a:cxn ang="0">
                    <a:pos x="91" y="24"/>
                  </a:cxn>
                  <a:cxn ang="0">
                    <a:pos x="93" y="12"/>
                  </a:cxn>
                  <a:cxn ang="0">
                    <a:pos x="93" y="0"/>
                  </a:cxn>
                  <a:cxn ang="0">
                    <a:pos x="83" y="0"/>
                  </a:cxn>
                  <a:cxn ang="0">
                    <a:pos x="76" y="2"/>
                  </a:cxn>
                  <a:cxn ang="0">
                    <a:pos x="67" y="2"/>
                  </a:cxn>
                  <a:cxn ang="0">
                    <a:pos x="60" y="4"/>
                  </a:cxn>
                  <a:cxn ang="0">
                    <a:pos x="47" y="4"/>
                  </a:cxn>
                  <a:cxn ang="0">
                    <a:pos x="40" y="7"/>
                  </a:cxn>
                  <a:cxn ang="0">
                    <a:pos x="36" y="9"/>
                  </a:cxn>
                  <a:cxn ang="0">
                    <a:pos x="28" y="9"/>
                  </a:cxn>
                  <a:cxn ang="0">
                    <a:pos x="23" y="12"/>
                  </a:cxn>
                </a:cxnLst>
                <a:rect l="0" t="0" r="r" b="b"/>
                <a:pathLst>
                  <a:path w="94" h="105">
                    <a:moveTo>
                      <a:pt x="23" y="12"/>
                    </a:moveTo>
                    <a:lnTo>
                      <a:pt x="16" y="12"/>
                    </a:lnTo>
                    <a:lnTo>
                      <a:pt x="7" y="16"/>
                    </a:lnTo>
                    <a:lnTo>
                      <a:pt x="2" y="16"/>
                    </a:lnTo>
                    <a:lnTo>
                      <a:pt x="0" y="40"/>
                    </a:lnTo>
                    <a:lnTo>
                      <a:pt x="0" y="81"/>
                    </a:lnTo>
                    <a:lnTo>
                      <a:pt x="2" y="103"/>
                    </a:lnTo>
                    <a:lnTo>
                      <a:pt x="7" y="105"/>
                    </a:lnTo>
                    <a:lnTo>
                      <a:pt x="26" y="105"/>
                    </a:lnTo>
                    <a:lnTo>
                      <a:pt x="33" y="103"/>
                    </a:lnTo>
                    <a:lnTo>
                      <a:pt x="45" y="103"/>
                    </a:lnTo>
                    <a:lnTo>
                      <a:pt x="52" y="100"/>
                    </a:lnTo>
                    <a:lnTo>
                      <a:pt x="57" y="98"/>
                    </a:lnTo>
                    <a:lnTo>
                      <a:pt x="64" y="98"/>
                    </a:lnTo>
                    <a:lnTo>
                      <a:pt x="69" y="96"/>
                    </a:lnTo>
                    <a:lnTo>
                      <a:pt x="74" y="96"/>
                    </a:lnTo>
                    <a:lnTo>
                      <a:pt x="79" y="93"/>
                    </a:lnTo>
                    <a:lnTo>
                      <a:pt x="83" y="93"/>
                    </a:lnTo>
                    <a:lnTo>
                      <a:pt x="88" y="91"/>
                    </a:lnTo>
                    <a:lnTo>
                      <a:pt x="88" y="45"/>
                    </a:lnTo>
                    <a:lnTo>
                      <a:pt x="91" y="36"/>
                    </a:lnTo>
                    <a:lnTo>
                      <a:pt x="91" y="24"/>
                    </a:lnTo>
                    <a:lnTo>
                      <a:pt x="93" y="12"/>
                    </a:lnTo>
                    <a:lnTo>
                      <a:pt x="93" y="0"/>
                    </a:lnTo>
                    <a:lnTo>
                      <a:pt x="83" y="0"/>
                    </a:lnTo>
                    <a:lnTo>
                      <a:pt x="76" y="2"/>
                    </a:lnTo>
                    <a:lnTo>
                      <a:pt x="67" y="2"/>
                    </a:lnTo>
                    <a:lnTo>
                      <a:pt x="60" y="4"/>
                    </a:lnTo>
                    <a:lnTo>
                      <a:pt x="47" y="4"/>
                    </a:lnTo>
                    <a:lnTo>
                      <a:pt x="40" y="7"/>
                    </a:lnTo>
                    <a:lnTo>
                      <a:pt x="36" y="9"/>
                    </a:lnTo>
                    <a:lnTo>
                      <a:pt x="28" y="9"/>
                    </a:lnTo>
                    <a:lnTo>
                      <a:pt x="23" y="12"/>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7" name="Freeform 6843"/>
              <p:cNvSpPr>
                <a:spLocks/>
              </p:cNvSpPr>
              <p:nvPr/>
            </p:nvSpPr>
            <p:spPr bwMode="auto">
              <a:xfrm>
                <a:off x="9748" y="8268"/>
                <a:ext cx="92" cy="100"/>
              </a:xfrm>
              <a:custGeom>
                <a:avLst/>
                <a:gdLst/>
                <a:ahLst/>
                <a:cxnLst>
                  <a:cxn ang="0">
                    <a:pos x="16" y="12"/>
                  </a:cxn>
                  <a:cxn ang="0">
                    <a:pos x="7" y="16"/>
                  </a:cxn>
                  <a:cxn ang="0">
                    <a:pos x="2" y="16"/>
                  </a:cxn>
                  <a:cxn ang="0">
                    <a:pos x="0" y="38"/>
                  </a:cxn>
                  <a:cxn ang="0">
                    <a:pos x="0" y="79"/>
                  </a:cxn>
                  <a:cxn ang="0">
                    <a:pos x="2" y="98"/>
                  </a:cxn>
                  <a:cxn ang="0">
                    <a:pos x="9" y="98"/>
                  </a:cxn>
                  <a:cxn ang="0">
                    <a:pos x="14" y="100"/>
                  </a:cxn>
                  <a:cxn ang="0">
                    <a:pos x="21" y="98"/>
                  </a:cxn>
                  <a:cxn ang="0">
                    <a:pos x="38" y="98"/>
                  </a:cxn>
                  <a:cxn ang="0">
                    <a:pos x="43" y="96"/>
                  </a:cxn>
                  <a:cxn ang="0">
                    <a:pos x="50" y="93"/>
                  </a:cxn>
                  <a:cxn ang="0">
                    <a:pos x="55" y="93"/>
                  </a:cxn>
                  <a:cxn ang="0">
                    <a:pos x="62" y="91"/>
                  </a:cxn>
                  <a:cxn ang="0">
                    <a:pos x="67" y="91"/>
                  </a:cxn>
                  <a:cxn ang="0">
                    <a:pos x="76" y="86"/>
                  </a:cxn>
                  <a:cxn ang="0">
                    <a:pos x="81" y="86"/>
                  </a:cxn>
                  <a:cxn ang="0">
                    <a:pos x="86" y="84"/>
                  </a:cxn>
                  <a:cxn ang="0">
                    <a:pos x="83" y="74"/>
                  </a:cxn>
                  <a:cxn ang="0">
                    <a:pos x="86" y="62"/>
                  </a:cxn>
                  <a:cxn ang="0">
                    <a:pos x="86" y="33"/>
                  </a:cxn>
                  <a:cxn ang="0">
                    <a:pos x="88" y="21"/>
                  </a:cxn>
                  <a:cxn ang="0">
                    <a:pos x="88" y="12"/>
                  </a:cxn>
                  <a:cxn ang="0">
                    <a:pos x="91" y="0"/>
                  </a:cxn>
                  <a:cxn ang="0">
                    <a:pos x="81" y="0"/>
                  </a:cxn>
                  <a:cxn ang="0">
                    <a:pos x="76" y="2"/>
                  </a:cxn>
                  <a:cxn ang="0">
                    <a:pos x="64" y="2"/>
                  </a:cxn>
                  <a:cxn ang="0">
                    <a:pos x="57" y="4"/>
                  </a:cxn>
                  <a:cxn ang="0">
                    <a:pos x="52" y="4"/>
                  </a:cxn>
                  <a:cxn ang="0">
                    <a:pos x="45" y="7"/>
                  </a:cxn>
                  <a:cxn ang="0">
                    <a:pos x="40" y="7"/>
                  </a:cxn>
                  <a:cxn ang="0">
                    <a:pos x="33" y="9"/>
                  </a:cxn>
                  <a:cxn ang="0">
                    <a:pos x="28" y="9"/>
                  </a:cxn>
                  <a:cxn ang="0">
                    <a:pos x="21" y="12"/>
                  </a:cxn>
                  <a:cxn ang="0">
                    <a:pos x="16" y="12"/>
                  </a:cxn>
                </a:cxnLst>
                <a:rect l="0" t="0" r="r" b="b"/>
                <a:pathLst>
                  <a:path w="92" h="100">
                    <a:moveTo>
                      <a:pt x="16" y="12"/>
                    </a:moveTo>
                    <a:lnTo>
                      <a:pt x="7" y="16"/>
                    </a:lnTo>
                    <a:lnTo>
                      <a:pt x="2" y="16"/>
                    </a:lnTo>
                    <a:lnTo>
                      <a:pt x="0" y="38"/>
                    </a:lnTo>
                    <a:lnTo>
                      <a:pt x="0" y="79"/>
                    </a:lnTo>
                    <a:lnTo>
                      <a:pt x="2" y="98"/>
                    </a:lnTo>
                    <a:lnTo>
                      <a:pt x="9" y="98"/>
                    </a:lnTo>
                    <a:lnTo>
                      <a:pt x="14" y="100"/>
                    </a:lnTo>
                    <a:lnTo>
                      <a:pt x="21" y="98"/>
                    </a:lnTo>
                    <a:lnTo>
                      <a:pt x="38" y="98"/>
                    </a:lnTo>
                    <a:lnTo>
                      <a:pt x="43" y="96"/>
                    </a:lnTo>
                    <a:lnTo>
                      <a:pt x="50" y="93"/>
                    </a:lnTo>
                    <a:lnTo>
                      <a:pt x="55" y="93"/>
                    </a:lnTo>
                    <a:lnTo>
                      <a:pt x="62" y="91"/>
                    </a:lnTo>
                    <a:lnTo>
                      <a:pt x="67" y="91"/>
                    </a:lnTo>
                    <a:lnTo>
                      <a:pt x="76" y="86"/>
                    </a:lnTo>
                    <a:lnTo>
                      <a:pt x="81" y="86"/>
                    </a:lnTo>
                    <a:lnTo>
                      <a:pt x="86" y="84"/>
                    </a:lnTo>
                    <a:lnTo>
                      <a:pt x="83" y="74"/>
                    </a:lnTo>
                    <a:lnTo>
                      <a:pt x="86" y="62"/>
                    </a:lnTo>
                    <a:lnTo>
                      <a:pt x="86" y="33"/>
                    </a:lnTo>
                    <a:lnTo>
                      <a:pt x="88" y="21"/>
                    </a:lnTo>
                    <a:lnTo>
                      <a:pt x="88" y="12"/>
                    </a:lnTo>
                    <a:lnTo>
                      <a:pt x="91" y="0"/>
                    </a:lnTo>
                    <a:lnTo>
                      <a:pt x="81" y="0"/>
                    </a:lnTo>
                    <a:lnTo>
                      <a:pt x="76" y="2"/>
                    </a:lnTo>
                    <a:lnTo>
                      <a:pt x="64" y="2"/>
                    </a:lnTo>
                    <a:lnTo>
                      <a:pt x="57" y="4"/>
                    </a:lnTo>
                    <a:lnTo>
                      <a:pt x="52" y="4"/>
                    </a:lnTo>
                    <a:lnTo>
                      <a:pt x="45" y="7"/>
                    </a:lnTo>
                    <a:lnTo>
                      <a:pt x="40" y="7"/>
                    </a:lnTo>
                    <a:lnTo>
                      <a:pt x="33" y="9"/>
                    </a:lnTo>
                    <a:lnTo>
                      <a:pt x="28" y="9"/>
                    </a:lnTo>
                    <a:lnTo>
                      <a:pt x="21" y="12"/>
                    </a:lnTo>
                    <a:lnTo>
                      <a:pt x="16" y="12"/>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8" name="Freeform 6844"/>
              <p:cNvSpPr>
                <a:spLocks/>
              </p:cNvSpPr>
              <p:nvPr/>
            </p:nvSpPr>
            <p:spPr bwMode="auto">
              <a:xfrm>
                <a:off x="9748" y="8268"/>
                <a:ext cx="87" cy="93"/>
              </a:xfrm>
              <a:custGeom>
                <a:avLst/>
                <a:gdLst/>
                <a:ahLst/>
                <a:cxnLst>
                  <a:cxn ang="0">
                    <a:pos x="26" y="93"/>
                  </a:cxn>
                  <a:cxn ang="0">
                    <a:pos x="31" y="91"/>
                  </a:cxn>
                  <a:cxn ang="0">
                    <a:pos x="36" y="91"/>
                  </a:cxn>
                  <a:cxn ang="0">
                    <a:pos x="43" y="88"/>
                  </a:cxn>
                  <a:cxn ang="0">
                    <a:pos x="47" y="88"/>
                  </a:cxn>
                  <a:cxn ang="0">
                    <a:pos x="52" y="86"/>
                  </a:cxn>
                  <a:cxn ang="0">
                    <a:pos x="60" y="84"/>
                  </a:cxn>
                  <a:cxn ang="0">
                    <a:pos x="64" y="84"/>
                  </a:cxn>
                  <a:cxn ang="0">
                    <a:pos x="69" y="81"/>
                  </a:cxn>
                  <a:cxn ang="0">
                    <a:pos x="74" y="81"/>
                  </a:cxn>
                  <a:cxn ang="0">
                    <a:pos x="79" y="79"/>
                  </a:cxn>
                  <a:cxn ang="0">
                    <a:pos x="81" y="79"/>
                  </a:cxn>
                  <a:cxn ang="0">
                    <a:pos x="81" y="48"/>
                  </a:cxn>
                  <a:cxn ang="0">
                    <a:pos x="83" y="38"/>
                  </a:cxn>
                  <a:cxn ang="0">
                    <a:pos x="83" y="31"/>
                  </a:cxn>
                  <a:cxn ang="0">
                    <a:pos x="86" y="21"/>
                  </a:cxn>
                  <a:cxn ang="0">
                    <a:pos x="86" y="0"/>
                  </a:cxn>
                  <a:cxn ang="0">
                    <a:pos x="83" y="0"/>
                  </a:cxn>
                  <a:cxn ang="0">
                    <a:pos x="79" y="2"/>
                  </a:cxn>
                  <a:cxn ang="0">
                    <a:pos x="67" y="2"/>
                  </a:cxn>
                  <a:cxn ang="0">
                    <a:pos x="62" y="4"/>
                  </a:cxn>
                  <a:cxn ang="0">
                    <a:pos x="50" y="4"/>
                  </a:cxn>
                  <a:cxn ang="0">
                    <a:pos x="45" y="7"/>
                  </a:cxn>
                  <a:cxn ang="0">
                    <a:pos x="38" y="7"/>
                  </a:cxn>
                  <a:cxn ang="0">
                    <a:pos x="33" y="9"/>
                  </a:cxn>
                  <a:cxn ang="0">
                    <a:pos x="26" y="9"/>
                  </a:cxn>
                  <a:cxn ang="0">
                    <a:pos x="16" y="14"/>
                  </a:cxn>
                  <a:cxn ang="0">
                    <a:pos x="12" y="14"/>
                  </a:cxn>
                  <a:cxn ang="0">
                    <a:pos x="7" y="16"/>
                  </a:cxn>
                  <a:cxn ang="0">
                    <a:pos x="2" y="16"/>
                  </a:cxn>
                  <a:cxn ang="0">
                    <a:pos x="0" y="36"/>
                  </a:cxn>
                  <a:cxn ang="0">
                    <a:pos x="0" y="74"/>
                  </a:cxn>
                  <a:cxn ang="0">
                    <a:pos x="2" y="93"/>
                  </a:cxn>
                  <a:cxn ang="0">
                    <a:pos x="26" y="93"/>
                  </a:cxn>
                </a:cxnLst>
                <a:rect l="0" t="0" r="r" b="b"/>
                <a:pathLst>
                  <a:path w="87" h="93">
                    <a:moveTo>
                      <a:pt x="26" y="93"/>
                    </a:moveTo>
                    <a:lnTo>
                      <a:pt x="31" y="91"/>
                    </a:lnTo>
                    <a:lnTo>
                      <a:pt x="36" y="91"/>
                    </a:lnTo>
                    <a:lnTo>
                      <a:pt x="43" y="88"/>
                    </a:lnTo>
                    <a:lnTo>
                      <a:pt x="47" y="88"/>
                    </a:lnTo>
                    <a:lnTo>
                      <a:pt x="52" y="86"/>
                    </a:lnTo>
                    <a:lnTo>
                      <a:pt x="60" y="84"/>
                    </a:lnTo>
                    <a:lnTo>
                      <a:pt x="64" y="84"/>
                    </a:lnTo>
                    <a:lnTo>
                      <a:pt x="69" y="81"/>
                    </a:lnTo>
                    <a:lnTo>
                      <a:pt x="74" y="81"/>
                    </a:lnTo>
                    <a:lnTo>
                      <a:pt x="79" y="79"/>
                    </a:lnTo>
                    <a:lnTo>
                      <a:pt x="81" y="79"/>
                    </a:lnTo>
                    <a:lnTo>
                      <a:pt x="81" y="48"/>
                    </a:lnTo>
                    <a:lnTo>
                      <a:pt x="83" y="38"/>
                    </a:lnTo>
                    <a:lnTo>
                      <a:pt x="83" y="31"/>
                    </a:lnTo>
                    <a:lnTo>
                      <a:pt x="86" y="21"/>
                    </a:lnTo>
                    <a:lnTo>
                      <a:pt x="86" y="0"/>
                    </a:lnTo>
                    <a:lnTo>
                      <a:pt x="83" y="0"/>
                    </a:lnTo>
                    <a:lnTo>
                      <a:pt x="79" y="2"/>
                    </a:lnTo>
                    <a:lnTo>
                      <a:pt x="67" y="2"/>
                    </a:lnTo>
                    <a:lnTo>
                      <a:pt x="62" y="4"/>
                    </a:lnTo>
                    <a:lnTo>
                      <a:pt x="50" y="4"/>
                    </a:lnTo>
                    <a:lnTo>
                      <a:pt x="45" y="7"/>
                    </a:lnTo>
                    <a:lnTo>
                      <a:pt x="38" y="7"/>
                    </a:lnTo>
                    <a:lnTo>
                      <a:pt x="33" y="9"/>
                    </a:lnTo>
                    <a:lnTo>
                      <a:pt x="26" y="9"/>
                    </a:lnTo>
                    <a:lnTo>
                      <a:pt x="16" y="14"/>
                    </a:lnTo>
                    <a:lnTo>
                      <a:pt x="12" y="14"/>
                    </a:lnTo>
                    <a:lnTo>
                      <a:pt x="7" y="16"/>
                    </a:lnTo>
                    <a:lnTo>
                      <a:pt x="2" y="16"/>
                    </a:lnTo>
                    <a:lnTo>
                      <a:pt x="0" y="36"/>
                    </a:lnTo>
                    <a:lnTo>
                      <a:pt x="0" y="74"/>
                    </a:lnTo>
                    <a:lnTo>
                      <a:pt x="2" y="93"/>
                    </a:lnTo>
                    <a:lnTo>
                      <a:pt x="26" y="93"/>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9" name="Freeform 6845"/>
              <p:cNvSpPr>
                <a:spLocks/>
              </p:cNvSpPr>
              <p:nvPr/>
            </p:nvSpPr>
            <p:spPr bwMode="auto">
              <a:xfrm>
                <a:off x="9748" y="8270"/>
                <a:ext cx="84" cy="86"/>
              </a:xfrm>
              <a:custGeom>
                <a:avLst/>
                <a:gdLst/>
                <a:ahLst/>
                <a:cxnLst>
                  <a:cxn ang="0">
                    <a:pos x="2" y="84"/>
                  </a:cxn>
                  <a:cxn ang="0">
                    <a:pos x="7" y="86"/>
                  </a:cxn>
                  <a:cxn ang="0">
                    <a:pos x="19" y="86"/>
                  </a:cxn>
                  <a:cxn ang="0">
                    <a:pos x="23" y="84"/>
                  </a:cxn>
                  <a:cxn ang="0">
                    <a:pos x="28" y="84"/>
                  </a:cxn>
                  <a:cxn ang="0">
                    <a:pos x="36" y="81"/>
                  </a:cxn>
                  <a:cxn ang="0">
                    <a:pos x="40" y="81"/>
                  </a:cxn>
                  <a:cxn ang="0">
                    <a:pos x="50" y="76"/>
                  </a:cxn>
                  <a:cxn ang="0">
                    <a:pos x="57" y="76"/>
                  </a:cxn>
                  <a:cxn ang="0">
                    <a:pos x="67" y="72"/>
                  </a:cxn>
                  <a:cxn ang="0">
                    <a:pos x="72" y="72"/>
                  </a:cxn>
                  <a:cxn ang="0">
                    <a:pos x="74" y="69"/>
                  </a:cxn>
                  <a:cxn ang="0">
                    <a:pos x="79" y="69"/>
                  </a:cxn>
                  <a:cxn ang="0">
                    <a:pos x="79" y="43"/>
                  </a:cxn>
                  <a:cxn ang="0">
                    <a:pos x="81" y="33"/>
                  </a:cxn>
                  <a:cxn ang="0">
                    <a:pos x="81" y="16"/>
                  </a:cxn>
                  <a:cxn ang="0">
                    <a:pos x="83" y="9"/>
                  </a:cxn>
                  <a:cxn ang="0">
                    <a:pos x="83" y="0"/>
                  </a:cxn>
                  <a:cxn ang="0">
                    <a:pos x="64" y="0"/>
                  </a:cxn>
                  <a:cxn ang="0">
                    <a:pos x="60" y="2"/>
                  </a:cxn>
                  <a:cxn ang="0">
                    <a:pos x="47" y="2"/>
                  </a:cxn>
                  <a:cxn ang="0">
                    <a:pos x="38" y="7"/>
                  </a:cxn>
                  <a:cxn ang="0">
                    <a:pos x="31" y="7"/>
                  </a:cxn>
                  <a:cxn ang="0">
                    <a:pos x="26" y="9"/>
                  </a:cxn>
                  <a:cxn ang="0">
                    <a:pos x="21" y="9"/>
                  </a:cxn>
                  <a:cxn ang="0">
                    <a:pos x="16" y="12"/>
                  </a:cxn>
                  <a:cxn ang="0">
                    <a:pos x="12" y="12"/>
                  </a:cxn>
                  <a:cxn ang="0">
                    <a:pos x="7" y="14"/>
                  </a:cxn>
                  <a:cxn ang="0">
                    <a:pos x="2" y="14"/>
                  </a:cxn>
                  <a:cxn ang="0">
                    <a:pos x="0" y="33"/>
                  </a:cxn>
                  <a:cxn ang="0">
                    <a:pos x="0" y="67"/>
                  </a:cxn>
                  <a:cxn ang="0">
                    <a:pos x="2" y="84"/>
                  </a:cxn>
                </a:cxnLst>
                <a:rect l="0" t="0" r="r" b="b"/>
                <a:pathLst>
                  <a:path w="84" h="86">
                    <a:moveTo>
                      <a:pt x="2" y="84"/>
                    </a:moveTo>
                    <a:lnTo>
                      <a:pt x="7" y="86"/>
                    </a:lnTo>
                    <a:lnTo>
                      <a:pt x="19" y="86"/>
                    </a:lnTo>
                    <a:lnTo>
                      <a:pt x="23" y="84"/>
                    </a:lnTo>
                    <a:lnTo>
                      <a:pt x="28" y="84"/>
                    </a:lnTo>
                    <a:lnTo>
                      <a:pt x="36" y="81"/>
                    </a:lnTo>
                    <a:lnTo>
                      <a:pt x="40" y="81"/>
                    </a:lnTo>
                    <a:lnTo>
                      <a:pt x="50" y="76"/>
                    </a:lnTo>
                    <a:lnTo>
                      <a:pt x="57" y="76"/>
                    </a:lnTo>
                    <a:lnTo>
                      <a:pt x="67" y="72"/>
                    </a:lnTo>
                    <a:lnTo>
                      <a:pt x="72" y="72"/>
                    </a:lnTo>
                    <a:lnTo>
                      <a:pt x="74" y="69"/>
                    </a:lnTo>
                    <a:lnTo>
                      <a:pt x="79" y="69"/>
                    </a:lnTo>
                    <a:lnTo>
                      <a:pt x="79" y="43"/>
                    </a:lnTo>
                    <a:lnTo>
                      <a:pt x="81" y="33"/>
                    </a:lnTo>
                    <a:lnTo>
                      <a:pt x="81" y="16"/>
                    </a:lnTo>
                    <a:lnTo>
                      <a:pt x="83" y="9"/>
                    </a:lnTo>
                    <a:lnTo>
                      <a:pt x="83" y="0"/>
                    </a:lnTo>
                    <a:lnTo>
                      <a:pt x="64" y="0"/>
                    </a:lnTo>
                    <a:lnTo>
                      <a:pt x="60" y="2"/>
                    </a:lnTo>
                    <a:lnTo>
                      <a:pt x="47" y="2"/>
                    </a:lnTo>
                    <a:lnTo>
                      <a:pt x="38" y="7"/>
                    </a:lnTo>
                    <a:lnTo>
                      <a:pt x="31" y="7"/>
                    </a:lnTo>
                    <a:lnTo>
                      <a:pt x="26" y="9"/>
                    </a:lnTo>
                    <a:lnTo>
                      <a:pt x="21" y="9"/>
                    </a:lnTo>
                    <a:lnTo>
                      <a:pt x="16" y="12"/>
                    </a:lnTo>
                    <a:lnTo>
                      <a:pt x="12" y="12"/>
                    </a:lnTo>
                    <a:lnTo>
                      <a:pt x="7" y="14"/>
                    </a:lnTo>
                    <a:lnTo>
                      <a:pt x="2" y="14"/>
                    </a:lnTo>
                    <a:lnTo>
                      <a:pt x="0" y="33"/>
                    </a:lnTo>
                    <a:lnTo>
                      <a:pt x="0" y="67"/>
                    </a:lnTo>
                    <a:lnTo>
                      <a:pt x="2" y="84"/>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0" name="Freeform 6846"/>
              <p:cNvSpPr>
                <a:spLocks/>
              </p:cNvSpPr>
              <p:nvPr/>
            </p:nvSpPr>
            <p:spPr bwMode="auto">
              <a:xfrm>
                <a:off x="9751" y="8277"/>
                <a:ext cx="125" cy="24"/>
              </a:xfrm>
              <a:custGeom>
                <a:avLst/>
                <a:gdLst/>
                <a:ahLst/>
                <a:cxnLst>
                  <a:cxn ang="0">
                    <a:pos x="112" y="7"/>
                  </a:cxn>
                  <a:cxn ang="0">
                    <a:pos x="124" y="0"/>
                  </a:cxn>
                  <a:cxn ang="0">
                    <a:pos x="115" y="2"/>
                  </a:cxn>
                  <a:cxn ang="0">
                    <a:pos x="91" y="4"/>
                  </a:cxn>
                  <a:cxn ang="0">
                    <a:pos x="33" y="14"/>
                  </a:cxn>
                  <a:cxn ang="0">
                    <a:pos x="0" y="19"/>
                  </a:cxn>
                  <a:cxn ang="0">
                    <a:pos x="7" y="23"/>
                  </a:cxn>
                  <a:cxn ang="0">
                    <a:pos x="112" y="7"/>
                  </a:cxn>
                </a:cxnLst>
                <a:rect l="0" t="0" r="r" b="b"/>
                <a:pathLst>
                  <a:path w="125" h="24">
                    <a:moveTo>
                      <a:pt x="112" y="7"/>
                    </a:moveTo>
                    <a:lnTo>
                      <a:pt x="124" y="0"/>
                    </a:lnTo>
                    <a:lnTo>
                      <a:pt x="115" y="2"/>
                    </a:lnTo>
                    <a:lnTo>
                      <a:pt x="91" y="4"/>
                    </a:lnTo>
                    <a:lnTo>
                      <a:pt x="33" y="14"/>
                    </a:lnTo>
                    <a:lnTo>
                      <a:pt x="0" y="19"/>
                    </a:lnTo>
                    <a:lnTo>
                      <a:pt x="7" y="23"/>
                    </a:lnTo>
                    <a:lnTo>
                      <a:pt x="112"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1" name="Freeform 6847"/>
              <p:cNvSpPr>
                <a:spLocks/>
              </p:cNvSpPr>
              <p:nvPr/>
            </p:nvSpPr>
            <p:spPr bwMode="auto">
              <a:xfrm>
                <a:off x="9753" y="8284"/>
                <a:ext cx="111" cy="128"/>
              </a:xfrm>
              <a:custGeom>
                <a:avLst/>
                <a:gdLst/>
                <a:ahLst/>
                <a:cxnLst>
                  <a:cxn ang="0">
                    <a:pos x="107" y="60"/>
                  </a:cxn>
                  <a:cxn ang="0">
                    <a:pos x="110" y="28"/>
                  </a:cxn>
                  <a:cxn ang="0">
                    <a:pos x="110" y="0"/>
                  </a:cxn>
                  <a:cxn ang="0">
                    <a:pos x="91" y="0"/>
                  </a:cxn>
                  <a:cxn ang="0">
                    <a:pos x="83" y="2"/>
                  </a:cxn>
                  <a:cxn ang="0">
                    <a:pos x="64" y="2"/>
                  </a:cxn>
                  <a:cxn ang="0">
                    <a:pos x="57" y="4"/>
                  </a:cxn>
                  <a:cxn ang="0">
                    <a:pos x="50" y="4"/>
                  </a:cxn>
                  <a:cxn ang="0">
                    <a:pos x="43" y="7"/>
                  </a:cxn>
                  <a:cxn ang="0">
                    <a:pos x="31" y="7"/>
                  </a:cxn>
                  <a:cxn ang="0">
                    <a:pos x="23" y="9"/>
                  </a:cxn>
                  <a:cxn ang="0">
                    <a:pos x="16" y="9"/>
                  </a:cxn>
                  <a:cxn ang="0">
                    <a:pos x="11" y="11"/>
                  </a:cxn>
                  <a:cxn ang="0">
                    <a:pos x="4" y="11"/>
                  </a:cxn>
                  <a:cxn ang="0">
                    <a:pos x="4" y="26"/>
                  </a:cxn>
                  <a:cxn ang="0">
                    <a:pos x="2" y="38"/>
                  </a:cxn>
                  <a:cxn ang="0">
                    <a:pos x="2" y="52"/>
                  </a:cxn>
                  <a:cxn ang="0">
                    <a:pos x="0" y="64"/>
                  </a:cxn>
                  <a:cxn ang="0">
                    <a:pos x="0" y="79"/>
                  </a:cxn>
                  <a:cxn ang="0">
                    <a:pos x="2" y="93"/>
                  </a:cxn>
                  <a:cxn ang="0">
                    <a:pos x="2" y="110"/>
                  </a:cxn>
                  <a:cxn ang="0">
                    <a:pos x="4" y="127"/>
                  </a:cxn>
                  <a:cxn ang="0">
                    <a:pos x="103" y="127"/>
                  </a:cxn>
                  <a:cxn ang="0">
                    <a:pos x="110" y="124"/>
                  </a:cxn>
                  <a:cxn ang="0">
                    <a:pos x="110" y="93"/>
                  </a:cxn>
                  <a:cxn ang="0">
                    <a:pos x="107" y="60"/>
                  </a:cxn>
                </a:cxnLst>
                <a:rect l="0" t="0" r="r" b="b"/>
                <a:pathLst>
                  <a:path w="111" h="128">
                    <a:moveTo>
                      <a:pt x="107" y="60"/>
                    </a:moveTo>
                    <a:lnTo>
                      <a:pt x="110" y="28"/>
                    </a:lnTo>
                    <a:lnTo>
                      <a:pt x="110" y="0"/>
                    </a:lnTo>
                    <a:lnTo>
                      <a:pt x="91" y="0"/>
                    </a:lnTo>
                    <a:lnTo>
                      <a:pt x="83" y="2"/>
                    </a:lnTo>
                    <a:lnTo>
                      <a:pt x="64" y="2"/>
                    </a:lnTo>
                    <a:lnTo>
                      <a:pt x="57" y="4"/>
                    </a:lnTo>
                    <a:lnTo>
                      <a:pt x="50" y="4"/>
                    </a:lnTo>
                    <a:lnTo>
                      <a:pt x="43" y="7"/>
                    </a:lnTo>
                    <a:lnTo>
                      <a:pt x="31" y="7"/>
                    </a:lnTo>
                    <a:lnTo>
                      <a:pt x="23" y="9"/>
                    </a:lnTo>
                    <a:lnTo>
                      <a:pt x="16" y="9"/>
                    </a:lnTo>
                    <a:lnTo>
                      <a:pt x="11" y="11"/>
                    </a:lnTo>
                    <a:lnTo>
                      <a:pt x="4" y="11"/>
                    </a:lnTo>
                    <a:lnTo>
                      <a:pt x="4" y="26"/>
                    </a:lnTo>
                    <a:lnTo>
                      <a:pt x="2" y="38"/>
                    </a:lnTo>
                    <a:lnTo>
                      <a:pt x="2" y="52"/>
                    </a:lnTo>
                    <a:lnTo>
                      <a:pt x="0" y="64"/>
                    </a:lnTo>
                    <a:lnTo>
                      <a:pt x="0" y="79"/>
                    </a:lnTo>
                    <a:lnTo>
                      <a:pt x="2" y="93"/>
                    </a:lnTo>
                    <a:lnTo>
                      <a:pt x="2" y="110"/>
                    </a:lnTo>
                    <a:lnTo>
                      <a:pt x="4" y="127"/>
                    </a:lnTo>
                    <a:lnTo>
                      <a:pt x="103" y="127"/>
                    </a:lnTo>
                    <a:lnTo>
                      <a:pt x="110" y="124"/>
                    </a:lnTo>
                    <a:lnTo>
                      <a:pt x="110" y="93"/>
                    </a:lnTo>
                    <a:lnTo>
                      <a:pt x="107" y="60"/>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2" name="Freeform 6848"/>
              <p:cNvSpPr>
                <a:spLocks/>
              </p:cNvSpPr>
              <p:nvPr/>
            </p:nvSpPr>
            <p:spPr bwMode="auto">
              <a:xfrm>
                <a:off x="9756" y="8287"/>
                <a:ext cx="105" cy="122"/>
              </a:xfrm>
              <a:custGeom>
                <a:avLst/>
                <a:gdLst/>
                <a:ahLst/>
                <a:cxnLst>
                  <a:cxn ang="0">
                    <a:pos x="4" y="11"/>
                  </a:cxn>
                  <a:cxn ang="0">
                    <a:pos x="2" y="23"/>
                  </a:cxn>
                  <a:cxn ang="0">
                    <a:pos x="2" y="38"/>
                  </a:cxn>
                  <a:cxn ang="0">
                    <a:pos x="0" y="50"/>
                  </a:cxn>
                  <a:cxn ang="0">
                    <a:pos x="0" y="91"/>
                  </a:cxn>
                  <a:cxn ang="0">
                    <a:pos x="4" y="120"/>
                  </a:cxn>
                  <a:cxn ang="0">
                    <a:pos x="9" y="122"/>
                  </a:cxn>
                  <a:cxn ang="0">
                    <a:pos x="91" y="122"/>
                  </a:cxn>
                  <a:cxn ang="0">
                    <a:pos x="98" y="120"/>
                  </a:cxn>
                  <a:cxn ang="0">
                    <a:pos x="105" y="120"/>
                  </a:cxn>
                  <a:cxn ang="0">
                    <a:pos x="103" y="88"/>
                  </a:cxn>
                  <a:cxn ang="0">
                    <a:pos x="103" y="28"/>
                  </a:cxn>
                  <a:cxn ang="0">
                    <a:pos x="105" y="0"/>
                  </a:cxn>
                  <a:cxn ang="0">
                    <a:pos x="86" y="0"/>
                  </a:cxn>
                  <a:cxn ang="0">
                    <a:pos x="79" y="2"/>
                  </a:cxn>
                  <a:cxn ang="0">
                    <a:pos x="60" y="2"/>
                  </a:cxn>
                  <a:cxn ang="0">
                    <a:pos x="55" y="4"/>
                  </a:cxn>
                  <a:cxn ang="0">
                    <a:pos x="40" y="4"/>
                  </a:cxn>
                  <a:cxn ang="0">
                    <a:pos x="36" y="7"/>
                  </a:cxn>
                  <a:cxn ang="0">
                    <a:pos x="28" y="7"/>
                  </a:cxn>
                  <a:cxn ang="0">
                    <a:pos x="23" y="9"/>
                  </a:cxn>
                  <a:cxn ang="0">
                    <a:pos x="16" y="9"/>
                  </a:cxn>
                  <a:cxn ang="0">
                    <a:pos x="9" y="11"/>
                  </a:cxn>
                  <a:cxn ang="0">
                    <a:pos x="4" y="11"/>
                  </a:cxn>
                </a:cxnLst>
                <a:rect l="0" t="0" r="r" b="b"/>
                <a:pathLst>
                  <a:path w="105" h="122">
                    <a:moveTo>
                      <a:pt x="4" y="11"/>
                    </a:moveTo>
                    <a:lnTo>
                      <a:pt x="2" y="23"/>
                    </a:lnTo>
                    <a:lnTo>
                      <a:pt x="2" y="38"/>
                    </a:lnTo>
                    <a:lnTo>
                      <a:pt x="0" y="50"/>
                    </a:lnTo>
                    <a:lnTo>
                      <a:pt x="0" y="91"/>
                    </a:lnTo>
                    <a:lnTo>
                      <a:pt x="4" y="120"/>
                    </a:lnTo>
                    <a:lnTo>
                      <a:pt x="9" y="122"/>
                    </a:lnTo>
                    <a:lnTo>
                      <a:pt x="91" y="122"/>
                    </a:lnTo>
                    <a:lnTo>
                      <a:pt x="98" y="120"/>
                    </a:lnTo>
                    <a:lnTo>
                      <a:pt x="105" y="120"/>
                    </a:lnTo>
                    <a:lnTo>
                      <a:pt x="103" y="88"/>
                    </a:lnTo>
                    <a:lnTo>
                      <a:pt x="103" y="28"/>
                    </a:lnTo>
                    <a:lnTo>
                      <a:pt x="105" y="0"/>
                    </a:lnTo>
                    <a:lnTo>
                      <a:pt x="86" y="0"/>
                    </a:lnTo>
                    <a:lnTo>
                      <a:pt x="79" y="2"/>
                    </a:lnTo>
                    <a:lnTo>
                      <a:pt x="60" y="2"/>
                    </a:lnTo>
                    <a:lnTo>
                      <a:pt x="55" y="4"/>
                    </a:lnTo>
                    <a:lnTo>
                      <a:pt x="40" y="4"/>
                    </a:lnTo>
                    <a:lnTo>
                      <a:pt x="36" y="7"/>
                    </a:lnTo>
                    <a:lnTo>
                      <a:pt x="28" y="7"/>
                    </a:lnTo>
                    <a:lnTo>
                      <a:pt x="23" y="9"/>
                    </a:lnTo>
                    <a:lnTo>
                      <a:pt x="16" y="9"/>
                    </a:lnTo>
                    <a:lnTo>
                      <a:pt x="9" y="11"/>
                    </a:lnTo>
                    <a:lnTo>
                      <a:pt x="4" y="11"/>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3" name="Freeform 6849"/>
              <p:cNvSpPr>
                <a:spLocks/>
              </p:cNvSpPr>
              <p:nvPr/>
            </p:nvSpPr>
            <p:spPr bwMode="auto">
              <a:xfrm>
                <a:off x="9758" y="8289"/>
                <a:ext cx="98" cy="118"/>
              </a:xfrm>
              <a:custGeom>
                <a:avLst/>
                <a:gdLst/>
                <a:ahLst/>
                <a:cxnLst>
                  <a:cxn ang="0">
                    <a:pos x="4" y="115"/>
                  </a:cxn>
                  <a:cxn ang="0">
                    <a:pos x="16" y="115"/>
                  </a:cxn>
                  <a:cxn ang="0">
                    <a:pos x="21" y="117"/>
                  </a:cxn>
                  <a:cxn ang="0">
                    <a:pos x="81" y="117"/>
                  </a:cxn>
                  <a:cxn ang="0">
                    <a:pos x="86" y="115"/>
                  </a:cxn>
                  <a:cxn ang="0">
                    <a:pos x="98" y="115"/>
                  </a:cxn>
                  <a:cxn ang="0">
                    <a:pos x="98" y="0"/>
                  </a:cxn>
                  <a:cxn ang="0">
                    <a:pos x="81" y="0"/>
                  </a:cxn>
                  <a:cxn ang="0">
                    <a:pos x="74" y="2"/>
                  </a:cxn>
                  <a:cxn ang="0">
                    <a:pos x="50" y="2"/>
                  </a:cxn>
                  <a:cxn ang="0">
                    <a:pos x="45" y="4"/>
                  </a:cxn>
                  <a:cxn ang="0">
                    <a:pos x="33" y="4"/>
                  </a:cxn>
                  <a:cxn ang="0">
                    <a:pos x="26" y="7"/>
                  </a:cxn>
                  <a:cxn ang="0">
                    <a:pos x="21" y="7"/>
                  </a:cxn>
                  <a:cxn ang="0">
                    <a:pos x="16" y="9"/>
                  </a:cxn>
                  <a:cxn ang="0">
                    <a:pos x="9" y="11"/>
                  </a:cxn>
                  <a:cxn ang="0">
                    <a:pos x="4" y="11"/>
                  </a:cxn>
                  <a:cxn ang="0">
                    <a:pos x="0" y="35"/>
                  </a:cxn>
                  <a:cxn ang="0">
                    <a:pos x="0" y="86"/>
                  </a:cxn>
                  <a:cxn ang="0">
                    <a:pos x="4" y="115"/>
                  </a:cxn>
                </a:cxnLst>
                <a:rect l="0" t="0" r="r" b="b"/>
                <a:pathLst>
                  <a:path w="98" h="118">
                    <a:moveTo>
                      <a:pt x="4" y="115"/>
                    </a:moveTo>
                    <a:lnTo>
                      <a:pt x="16" y="115"/>
                    </a:lnTo>
                    <a:lnTo>
                      <a:pt x="21" y="117"/>
                    </a:lnTo>
                    <a:lnTo>
                      <a:pt x="81" y="117"/>
                    </a:lnTo>
                    <a:lnTo>
                      <a:pt x="86" y="115"/>
                    </a:lnTo>
                    <a:lnTo>
                      <a:pt x="98" y="115"/>
                    </a:lnTo>
                    <a:lnTo>
                      <a:pt x="98" y="0"/>
                    </a:lnTo>
                    <a:lnTo>
                      <a:pt x="81" y="0"/>
                    </a:lnTo>
                    <a:lnTo>
                      <a:pt x="74" y="2"/>
                    </a:lnTo>
                    <a:lnTo>
                      <a:pt x="50" y="2"/>
                    </a:lnTo>
                    <a:lnTo>
                      <a:pt x="45" y="4"/>
                    </a:lnTo>
                    <a:lnTo>
                      <a:pt x="33" y="4"/>
                    </a:lnTo>
                    <a:lnTo>
                      <a:pt x="26" y="7"/>
                    </a:lnTo>
                    <a:lnTo>
                      <a:pt x="21" y="7"/>
                    </a:lnTo>
                    <a:lnTo>
                      <a:pt x="16" y="9"/>
                    </a:lnTo>
                    <a:lnTo>
                      <a:pt x="9" y="11"/>
                    </a:lnTo>
                    <a:lnTo>
                      <a:pt x="4" y="11"/>
                    </a:lnTo>
                    <a:lnTo>
                      <a:pt x="0" y="35"/>
                    </a:lnTo>
                    <a:lnTo>
                      <a:pt x="0" y="86"/>
                    </a:lnTo>
                    <a:lnTo>
                      <a:pt x="4" y="115"/>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4" name="Freeform 6850"/>
              <p:cNvSpPr>
                <a:spLocks/>
              </p:cNvSpPr>
              <p:nvPr/>
            </p:nvSpPr>
            <p:spPr bwMode="auto">
              <a:xfrm>
                <a:off x="9758" y="8292"/>
                <a:ext cx="96" cy="112"/>
              </a:xfrm>
              <a:custGeom>
                <a:avLst/>
                <a:gdLst/>
                <a:ahLst/>
                <a:cxnLst>
                  <a:cxn ang="0">
                    <a:pos x="4" y="23"/>
                  </a:cxn>
                  <a:cxn ang="0">
                    <a:pos x="2" y="33"/>
                  </a:cxn>
                  <a:cxn ang="0">
                    <a:pos x="2" y="45"/>
                  </a:cxn>
                  <a:cxn ang="0">
                    <a:pos x="0" y="57"/>
                  </a:cxn>
                  <a:cxn ang="0">
                    <a:pos x="0" y="69"/>
                  </a:cxn>
                  <a:cxn ang="0">
                    <a:pos x="2" y="81"/>
                  </a:cxn>
                  <a:cxn ang="0">
                    <a:pos x="2" y="95"/>
                  </a:cxn>
                  <a:cxn ang="0">
                    <a:pos x="7" y="107"/>
                  </a:cxn>
                  <a:cxn ang="0">
                    <a:pos x="11" y="110"/>
                  </a:cxn>
                  <a:cxn ang="0">
                    <a:pos x="16" y="110"/>
                  </a:cxn>
                  <a:cxn ang="0">
                    <a:pos x="21" y="112"/>
                  </a:cxn>
                  <a:cxn ang="0">
                    <a:pos x="74" y="112"/>
                  </a:cxn>
                  <a:cxn ang="0">
                    <a:pos x="79" y="110"/>
                  </a:cxn>
                  <a:cxn ang="0">
                    <a:pos x="91" y="110"/>
                  </a:cxn>
                  <a:cxn ang="0">
                    <a:pos x="96" y="107"/>
                  </a:cxn>
                  <a:cxn ang="0">
                    <a:pos x="96" y="0"/>
                  </a:cxn>
                  <a:cxn ang="0">
                    <a:pos x="74" y="0"/>
                  </a:cxn>
                  <a:cxn ang="0">
                    <a:pos x="67" y="2"/>
                  </a:cxn>
                  <a:cxn ang="0">
                    <a:pos x="45" y="2"/>
                  </a:cxn>
                  <a:cxn ang="0">
                    <a:pos x="38" y="4"/>
                  </a:cxn>
                  <a:cxn ang="0">
                    <a:pos x="33" y="4"/>
                  </a:cxn>
                  <a:cxn ang="0">
                    <a:pos x="28" y="7"/>
                  </a:cxn>
                  <a:cxn ang="0">
                    <a:pos x="21" y="7"/>
                  </a:cxn>
                  <a:cxn ang="0">
                    <a:pos x="16" y="9"/>
                  </a:cxn>
                  <a:cxn ang="0">
                    <a:pos x="11" y="9"/>
                  </a:cxn>
                  <a:cxn ang="0">
                    <a:pos x="7" y="11"/>
                  </a:cxn>
                  <a:cxn ang="0">
                    <a:pos x="4" y="23"/>
                  </a:cxn>
                </a:cxnLst>
                <a:rect l="0" t="0" r="r" b="b"/>
                <a:pathLst>
                  <a:path w="96" h="112">
                    <a:moveTo>
                      <a:pt x="4" y="23"/>
                    </a:moveTo>
                    <a:lnTo>
                      <a:pt x="2" y="33"/>
                    </a:lnTo>
                    <a:lnTo>
                      <a:pt x="2" y="45"/>
                    </a:lnTo>
                    <a:lnTo>
                      <a:pt x="0" y="57"/>
                    </a:lnTo>
                    <a:lnTo>
                      <a:pt x="0" y="69"/>
                    </a:lnTo>
                    <a:lnTo>
                      <a:pt x="2" y="81"/>
                    </a:lnTo>
                    <a:lnTo>
                      <a:pt x="2" y="95"/>
                    </a:lnTo>
                    <a:lnTo>
                      <a:pt x="7" y="107"/>
                    </a:lnTo>
                    <a:lnTo>
                      <a:pt x="11" y="110"/>
                    </a:lnTo>
                    <a:lnTo>
                      <a:pt x="16" y="110"/>
                    </a:lnTo>
                    <a:lnTo>
                      <a:pt x="21" y="112"/>
                    </a:lnTo>
                    <a:lnTo>
                      <a:pt x="74" y="112"/>
                    </a:lnTo>
                    <a:lnTo>
                      <a:pt x="79" y="110"/>
                    </a:lnTo>
                    <a:lnTo>
                      <a:pt x="91" y="110"/>
                    </a:lnTo>
                    <a:lnTo>
                      <a:pt x="96" y="107"/>
                    </a:lnTo>
                    <a:lnTo>
                      <a:pt x="96" y="0"/>
                    </a:lnTo>
                    <a:lnTo>
                      <a:pt x="74" y="0"/>
                    </a:lnTo>
                    <a:lnTo>
                      <a:pt x="67" y="2"/>
                    </a:lnTo>
                    <a:lnTo>
                      <a:pt x="45" y="2"/>
                    </a:lnTo>
                    <a:lnTo>
                      <a:pt x="38" y="4"/>
                    </a:lnTo>
                    <a:lnTo>
                      <a:pt x="33" y="4"/>
                    </a:lnTo>
                    <a:lnTo>
                      <a:pt x="28" y="7"/>
                    </a:lnTo>
                    <a:lnTo>
                      <a:pt x="21" y="7"/>
                    </a:lnTo>
                    <a:lnTo>
                      <a:pt x="16" y="9"/>
                    </a:lnTo>
                    <a:lnTo>
                      <a:pt x="11" y="9"/>
                    </a:lnTo>
                    <a:lnTo>
                      <a:pt x="7" y="11"/>
                    </a:lnTo>
                    <a:lnTo>
                      <a:pt x="4" y="2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5" name="Freeform 6851"/>
              <p:cNvSpPr>
                <a:spLocks/>
              </p:cNvSpPr>
              <p:nvPr/>
            </p:nvSpPr>
            <p:spPr bwMode="auto">
              <a:xfrm>
                <a:off x="9760" y="8294"/>
                <a:ext cx="92" cy="108"/>
              </a:xfrm>
              <a:custGeom>
                <a:avLst/>
                <a:gdLst/>
                <a:ahLst/>
                <a:cxnLst>
                  <a:cxn ang="0">
                    <a:pos x="2" y="91"/>
                  </a:cxn>
                  <a:cxn ang="0">
                    <a:pos x="4" y="103"/>
                  </a:cxn>
                  <a:cxn ang="0">
                    <a:pos x="11" y="103"/>
                  </a:cxn>
                  <a:cxn ang="0">
                    <a:pos x="16" y="105"/>
                  </a:cxn>
                  <a:cxn ang="0">
                    <a:pos x="21" y="105"/>
                  </a:cxn>
                  <a:cxn ang="0">
                    <a:pos x="26" y="107"/>
                  </a:cxn>
                  <a:cxn ang="0">
                    <a:pos x="64" y="107"/>
                  </a:cxn>
                  <a:cxn ang="0">
                    <a:pos x="69" y="105"/>
                  </a:cxn>
                  <a:cxn ang="0">
                    <a:pos x="79" y="105"/>
                  </a:cxn>
                  <a:cxn ang="0">
                    <a:pos x="86" y="103"/>
                  </a:cxn>
                  <a:cxn ang="0">
                    <a:pos x="91" y="103"/>
                  </a:cxn>
                  <a:cxn ang="0">
                    <a:pos x="91" y="0"/>
                  </a:cxn>
                  <a:cxn ang="0">
                    <a:pos x="64" y="0"/>
                  </a:cxn>
                  <a:cxn ang="0">
                    <a:pos x="57" y="2"/>
                  </a:cxn>
                  <a:cxn ang="0">
                    <a:pos x="35" y="2"/>
                  </a:cxn>
                  <a:cxn ang="0">
                    <a:pos x="31" y="4"/>
                  </a:cxn>
                  <a:cxn ang="0">
                    <a:pos x="26" y="4"/>
                  </a:cxn>
                  <a:cxn ang="0">
                    <a:pos x="21" y="7"/>
                  </a:cxn>
                  <a:cxn ang="0">
                    <a:pos x="16" y="7"/>
                  </a:cxn>
                  <a:cxn ang="0">
                    <a:pos x="11" y="9"/>
                  </a:cxn>
                  <a:cxn ang="0">
                    <a:pos x="4" y="11"/>
                  </a:cxn>
                  <a:cxn ang="0">
                    <a:pos x="4" y="21"/>
                  </a:cxn>
                  <a:cxn ang="0">
                    <a:pos x="2" y="33"/>
                  </a:cxn>
                  <a:cxn ang="0">
                    <a:pos x="0" y="43"/>
                  </a:cxn>
                  <a:cxn ang="0">
                    <a:pos x="0" y="76"/>
                  </a:cxn>
                  <a:cxn ang="0">
                    <a:pos x="2" y="91"/>
                  </a:cxn>
                </a:cxnLst>
                <a:rect l="0" t="0" r="r" b="b"/>
                <a:pathLst>
                  <a:path w="92" h="108">
                    <a:moveTo>
                      <a:pt x="2" y="91"/>
                    </a:moveTo>
                    <a:lnTo>
                      <a:pt x="4" y="103"/>
                    </a:lnTo>
                    <a:lnTo>
                      <a:pt x="11" y="103"/>
                    </a:lnTo>
                    <a:lnTo>
                      <a:pt x="16" y="105"/>
                    </a:lnTo>
                    <a:lnTo>
                      <a:pt x="21" y="105"/>
                    </a:lnTo>
                    <a:lnTo>
                      <a:pt x="26" y="107"/>
                    </a:lnTo>
                    <a:lnTo>
                      <a:pt x="64" y="107"/>
                    </a:lnTo>
                    <a:lnTo>
                      <a:pt x="69" y="105"/>
                    </a:lnTo>
                    <a:lnTo>
                      <a:pt x="79" y="105"/>
                    </a:lnTo>
                    <a:lnTo>
                      <a:pt x="86" y="103"/>
                    </a:lnTo>
                    <a:lnTo>
                      <a:pt x="91" y="103"/>
                    </a:lnTo>
                    <a:lnTo>
                      <a:pt x="91" y="0"/>
                    </a:lnTo>
                    <a:lnTo>
                      <a:pt x="64" y="0"/>
                    </a:lnTo>
                    <a:lnTo>
                      <a:pt x="57" y="2"/>
                    </a:lnTo>
                    <a:lnTo>
                      <a:pt x="35" y="2"/>
                    </a:lnTo>
                    <a:lnTo>
                      <a:pt x="31" y="4"/>
                    </a:lnTo>
                    <a:lnTo>
                      <a:pt x="26" y="4"/>
                    </a:lnTo>
                    <a:lnTo>
                      <a:pt x="21" y="7"/>
                    </a:lnTo>
                    <a:lnTo>
                      <a:pt x="16" y="7"/>
                    </a:lnTo>
                    <a:lnTo>
                      <a:pt x="11" y="9"/>
                    </a:lnTo>
                    <a:lnTo>
                      <a:pt x="4" y="11"/>
                    </a:lnTo>
                    <a:lnTo>
                      <a:pt x="4" y="21"/>
                    </a:lnTo>
                    <a:lnTo>
                      <a:pt x="2" y="33"/>
                    </a:lnTo>
                    <a:lnTo>
                      <a:pt x="0" y="43"/>
                    </a:lnTo>
                    <a:lnTo>
                      <a:pt x="0" y="76"/>
                    </a:lnTo>
                    <a:lnTo>
                      <a:pt x="2" y="91"/>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6" name="Freeform 6852"/>
              <p:cNvSpPr>
                <a:spLocks/>
              </p:cNvSpPr>
              <p:nvPr/>
            </p:nvSpPr>
            <p:spPr bwMode="auto">
              <a:xfrm>
                <a:off x="9763" y="8296"/>
                <a:ext cx="86" cy="104"/>
              </a:xfrm>
              <a:custGeom>
                <a:avLst/>
                <a:gdLst/>
                <a:ahLst/>
                <a:cxnLst>
                  <a:cxn ang="0">
                    <a:pos x="2" y="84"/>
                  </a:cxn>
                  <a:cxn ang="0">
                    <a:pos x="4" y="98"/>
                  </a:cxn>
                  <a:cxn ang="0">
                    <a:pos x="9" y="98"/>
                  </a:cxn>
                  <a:cxn ang="0">
                    <a:pos x="14" y="100"/>
                  </a:cxn>
                  <a:cxn ang="0">
                    <a:pos x="19" y="100"/>
                  </a:cxn>
                  <a:cxn ang="0">
                    <a:pos x="23" y="103"/>
                  </a:cxn>
                  <a:cxn ang="0">
                    <a:pos x="60" y="103"/>
                  </a:cxn>
                  <a:cxn ang="0">
                    <a:pos x="64" y="100"/>
                  </a:cxn>
                  <a:cxn ang="0">
                    <a:pos x="69" y="100"/>
                  </a:cxn>
                  <a:cxn ang="0">
                    <a:pos x="74" y="98"/>
                  </a:cxn>
                  <a:cxn ang="0">
                    <a:pos x="79" y="98"/>
                  </a:cxn>
                  <a:cxn ang="0">
                    <a:pos x="83" y="96"/>
                  </a:cxn>
                  <a:cxn ang="0">
                    <a:pos x="86" y="72"/>
                  </a:cxn>
                  <a:cxn ang="0">
                    <a:pos x="86" y="24"/>
                  </a:cxn>
                  <a:cxn ang="0">
                    <a:pos x="83" y="2"/>
                  </a:cxn>
                  <a:cxn ang="0">
                    <a:pos x="79" y="0"/>
                  </a:cxn>
                  <a:cxn ang="0">
                    <a:pos x="50" y="0"/>
                  </a:cxn>
                  <a:cxn ang="0">
                    <a:pos x="45" y="2"/>
                  </a:cxn>
                  <a:cxn ang="0">
                    <a:pos x="35" y="2"/>
                  </a:cxn>
                  <a:cxn ang="0">
                    <a:pos x="31" y="4"/>
                  </a:cxn>
                  <a:cxn ang="0">
                    <a:pos x="23" y="4"/>
                  </a:cxn>
                  <a:cxn ang="0">
                    <a:pos x="19" y="7"/>
                  </a:cxn>
                  <a:cxn ang="0">
                    <a:pos x="14" y="7"/>
                  </a:cxn>
                  <a:cxn ang="0">
                    <a:pos x="4" y="12"/>
                  </a:cxn>
                  <a:cxn ang="0">
                    <a:pos x="2" y="21"/>
                  </a:cxn>
                  <a:cxn ang="0">
                    <a:pos x="2" y="31"/>
                  </a:cxn>
                  <a:cxn ang="0">
                    <a:pos x="0" y="40"/>
                  </a:cxn>
                  <a:cxn ang="0">
                    <a:pos x="0" y="74"/>
                  </a:cxn>
                  <a:cxn ang="0">
                    <a:pos x="2" y="84"/>
                  </a:cxn>
                </a:cxnLst>
                <a:rect l="0" t="0" r="r" b="b"/>
                <a:pathLst>
                  <a:path w="86" h="104">
                    <a:moveTo>
                      <a:pt x="2" y="84"/>
                    </a:moveTo>
                    <a:lnTo>
                      <a:pt x="4" y="98"/>
                    </a:lnTo>
                    <a:lnTo>
                      <a:pt x="9" y="98"/>
                    </a:lnTo>
                    <a:lnTo>
                      <a:pt x="14" y="100"/>
                    </a:lnTo>
                    <a:lnTo>
                      <a:pt x="19" y="100"/>
                    </a:lnTo>
                    <a:lnTo>
                      <a:pt x="23" y="103"/>
                    </a:lnTo>
                    <a:lnTo>
                      <a:pt x="60" y="103"/>
                    </a:lnTo>
                    <a:lnTo>
                      <a:pt x="64" y="100"/>
                    </a:lnTo>
                    <a:lnTo>
                      <a:pt x="69" y="100"/>
                    </a:lnTo>
                    <a:lnTo>
                      <a:pt x="74" y="98"/>
                    </a:lnTo>
                    <a:lnTo>
                      <a:pt x="79" y="98"/>
                    </a:lnTo>
                    <a:lnTo>
                      <a:pt x="83" y="96"/>
                    </a:lnTo>
                    <a:lnTo>
                      <a:pt x="86" y="72"/>
                    </a:lnTo>
                    <a:lnTo>
                      <a:pt x="86" y="24"/>
                    </a:lnTo>
                    <a:lnTo>
                      <a:pt x="83" y="2"/>
                    </a:lnTo>
                    <a:lnTo>
                      <a:pt x="79" y="0"/>
                    </a:lnTo>
                    <a:lnTo>
                      <a:pt x="50" y="0"/>
                    </a:lnTo>
                    <a:lnTo>
                      <a:pt x="45" y="2"/>
                    </a:lnTo>
                    <a:lnTo>
                      <a:pt x="35" y="2"/>
                    </a:lnTo>
                    <a:lnTo>
                      <a:pt x="31" y="4"/>
                    </a:lnTo>
                    <a:lnTo>
                      <a:pt x="23" y="4"/>
                    </a:lnTo>
                    <a:lnTo>
                      <a:pt x="19" y="7"/>
                    </a:lnTo>
                    <a:lnTo>
                      <a:pt x="14" y="7"/>
                    </a:lnTo>
                    <a:lnTo>
                      <a:pt x="4" y="12"/>
                    </a:lnTo>
                    <a:lnTo>
                      <a:pt x="2" y="21"/>
                    </a:lnTo>
                    <a:lnTo>
                      <a:pt x="2" y="31"/>
                    </a:lnTo>
                    <a:lnTo>
                      <a:pt x="0" y="40"/>
                    </a:lnTo>
                    <a:lnTo>
                      <a:pt x="0" y="74"/>
                    </a:lnTo>
                    <a:lnTo>
                      <a:pt x="2" y="84"/>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7" name="Freeform 6853"/>
              <p:cNvSpPr>
                <a:spLocks/>
              </p:cNvSpPr>
              <p:nvPr/>
            </p:nvSpPr>
            <p:spPr bwMode="auto">
              <a:xfrm>
                <a:off x="9763" y="8299"/>
                <a:ext cx="84" cy="98"/>
              </a:xfrm>
              <a:custGeom>
                <a:avLst/>
                <a:gdLst/>
                <a:ahLst/>
                <a:cxnLst>
                  <a:cxn ang="0">
                    <a:pos x="2" y="38"/>
                  </a:cxn>
                  <a:cxn ang="0">
                    <a:pos x="0" y="48"/>
                  </a:cxn>
                  <a:cxn ang="0">
                    <a:pos x="0" y="57"/>
                  </a:cxn>
                  <a:cxn ang="0">
                    <a:pos x="2" y="69"/>
                  </a:cxn>
                  <a:cxn ang="0">
                    <a:pos x="4" y="79"/>
                  </a:cxn>
                  <a:cxn ang="0">
                    <a:pos x="7" y="91"/>
                  </a:cxn>
                  <a:cxn ang="0">
                    <a:pos x="11" y="93"/>
                  </a:cxn>
                  <a:cxn ang="0">
                    <a:pos x="16" y="96"/>
                  </a:cxn>
                  <a:cxn ang="0">
                    <a:pos x="26" y="96"/>
                  </a:cxn>
                  <a:cxn ang="0">
                    <a:pos x="31" y="98"/>
                  </a:cxn>
                  <a:cxn ang="0">
                    <a:pos x="55" y="98"/>
                  </a:cxn>
                  <a:cxn ang="0">
                    <a:pos x="57" y="96"/>
                  </a:cxn>
                  <a:cxn ang="0">
                    <a:pos x="67" y="96"/>
                  </a:cxn>
                  <a:cxn ang="0">
                    <a:pos x="71" y="93"/>
                  </a:cxn>
                  <a:cxn ang="0">
                    <a:pos x="76" y="91"/>
                  </a:cxn>
                  <a:cxn ang="0">
                    <a:pos x="81" y="91"/>
                  </a:cxn>
                  <a:cxn ang="0">
                    <a:pos x="83" y="67"/>
                  </a:cxn>
                  <a:cxn ang="0">
                    <a:pos x="83" y="24"/>
                  </a:cxn>
                  <a:cxn ang="0">
                    <a:pos x="81" y="2"/>
                  </a:cxn>
                  <a:cxn ang="0">
                    <a:pos x="76" y="2"/>
                  </a:cxn>
                  <a:cxn ang="0">
                    <a:pos x="71" y="0"/>
                  </a:cxn>
                  <a:cxn ang="0">
                    <a:pos x="45" y="0"/>
                  </a:cxn>
                  <a:cxn ang="0">
                    <a:pos x="40" y="2"/>
                  </a:cxn>
                  <a:cxn ang="0">
                    <a:pos x="31" y="2"/>
                  </a:cxn>
                  <a:cxn ang="0">
                    <a:pos x="26" y="4"/>
                  </a:cxn>
                  <a:cxn ang="0">
                    <a:pos x="21" y="4"/>
                  </a:cxn>
                  <a:cxn ang="0">
                    <a:pos x="7" y="12"/>
                  </a:cxn>
                  <a:cxn ang="0">
                    <a:pos x="4" y="21"/>
                  </a:cxn>
                  <a:cxn ang="0">
                    <a:pos x="2" y="28"/>
                  </a:cxn>
                  <a:cxn ang="0">
                    <a:pos x="2" y="38"/>
                  </a:cxn>
                </a:cxnLst>
                <a:rect l="0" t="0" r="r" b="b"/>
                <a:pathLst>
                  <a:path w="84" h="98">
                    <a:moveTo>
                      <a:pt x="2" y="38"/>
                    </a:moveTo>
                    <a:lnTo>
                      <a:pt x="0" y="48"/>
                    </a:lnTo>
                    <a:lnTo>
                      <a:pt x="0" y="57"/>
                    </a:lnTo>
                    <a:lnTo>
                      <a:pt x="2" y="69"/>
                    </a:lnTo>
                    <a:lnTo>
                      <a:pt x="4" y="79"/>
                    </a:lnTo>
                    <a:lnTo>
                      <a:pt x="7" y="91"/>
                    </a:lnTo>
                    <a:lnTo>
                      <a:pt x="11" y="93"/>
                    </a:lnTo>
                    <a:lnTo>
                      <a:pt x="16" y="96"/>
                    </a:lnTo>
                    <a:lnTo>
                      <a:pt x="26" y="96"/>
                    </a:lnTo>
                    <a:lnTo>
                      <a:pt x="31" y="98"/>
                    </a:lnTo>
                    <a:lnTo>
                      <a:pt x="55" y="98"/>
                    </a:lnTo>
                    <a:lnTo>
                      <a:pt x="57" y="96"/>
                    </a:lnTo>
                    <a:lnTo>
                      <a:pt x="67" y="96"/>
                    </a:lnTo>
                    <a:lnTo>
                      <a:pt x="71" y="93"/>
                    </a:lnTo>
                    <a:lnTo>
                      <a:pt x="76" y="91"/>
                    </a:lnTo>
                    <a:lnTo>
                      <a:pt x="81" y="91"/>
                    </a:lnTo>
                    <a:lnTo>
                      <a:pt x="83" y="67"/>
                    </a:lnTo>
                    <a:lnTo>
                      <a:pt x="83" y="24"/>
                    </a:lnTo>
                    <a:lnTo>
                      <a:pt x="81" y="2"/>
                    </a:lnTo>
                    <a:lnTo>
                      <a:pt x="76" y="2"/>
                    </a:lnTo>
                    <a:lnTo>
                      <a:pt x="71" y="0"/>
                    </a:lnTo>
                    <a:lnTo>
                      <a:pt x="45" y="0"/>
                    </a:lnTo>
                    <a:lnTo>
                      <a:pt x="40" y="2"/>
                    </a:lnTo>
                    <a:lnTo>
                      <a:pt x="31" y="2"/>
                    </a:lnTo>
                    <a:lnTo>
                      <a:pt x="26" y="4"/>
                    </a:lnTo>
                    <a:lnTo>
                      <a:pt x="21" y="4"/>
                    </a:lnTo>
                    <a:lnTo>
                      <a:pt x="7" y="12"/>
                    </a:lnTo>
                    <a:lnTo>
                      <a:pt x="4" y="21"/>
                    </a:lnTo>
                    <a:lnTo>
                      <a:pt x="2" y="28"/>
                    </a:lnTo>
                    <a:lnTo>
                      <a:pt x="2" y="38"/>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8" name="Freeform 6854"/>
              <p:cNvSpPr>
                <a:spLocks/>
              </p:cNvSpPr>
              <p:nvPr/>
            </p:nvSpPr>
            <p:spPr bwMode="auto">
              <a:xfrm>
                <a:off x="9765" y="8301"/>
                <a:ext cx="79" cy="94"/>
              </a:xfrm>
              <a:custGeom>
                <a:avLst/>
                <a:gdLst/>
                <a:ahLst/>
                <a:cxnLst>
                  <a:cxn ang="0">
                    <a:pos x="2" y="28"/>
                  </a:cxn>
                  <a:cxn ang="0">
                    <a:pos x="0" y="36"/>
                  </a:cxn>
                  <a:cxn ang="0">
                    <a:pos x="0" y="55"/>
                  </a:cxn>
                  <a:cxn ang="0">
                    <a:pos x="4" y="74"/>
                  </a:cxn>
                  <a:cxn ang="0">
                    <a:pos x="7" y="86"/>
                  </a:cxn>
                  <a:cxn ang="0">
                    <a:pos x="12" y="88"/>
                  </a:cxn>
                  <a:cxn ang="0">
                    <a:pos x="16" y="88"/>
                  </a:cxn>
                  <a:cxn ang="0">
                    <a:pos x="19" y="91"/>
                  </a:cxn>
                  <a:cxn ang="0">
                    <a:pos x="24" y="91"/>
                  </a:cxn>
                  <a:cxn ang="0">
                    <a:pos x="28" y="93"/>
                  </a:cxn>
                  <a:cxn ang="0">
                    <a:pos x="50" y="93"/>
                  </a:cxn>
                  <a:cxn ang="0">
                    <a:pos x="55" y="91"/>
                  </a:cxn>
                  <a:cxn ang="0">
                    <a:pos x="60" y="91"/>
                  </a:cxn>
                  <a:cxn ang="0">
                    <a:pos x="62" y="88"/>
                  </a:cxn>
                  <a:cxn ang="0">
                    <a:pos x="67" y="88"/>
                  </a:cxn>
                  <a:cxn ang="0">
                    <a:pos x="76" y="83"/>
                  </a:cxn>
                  <a:cxn ang="0">
                    <a:pos x="79" y="64"/>
                  </a:cxn>
                  <a:cxn ang="0">
                    <a:pos x="79" y="21"/>
                  </a:cxn>
                  <a:cxn ang="0">
                    <a:pos x="76" y="2"/>
                  </a:cxn>
                  <a:cxn ang="0">
                    <a:pos x="67" y="2"/>
                  </a:cxn>
                  <a:cxn ang="0">
                    <a:pos x="62" y="0"/>
                  </a:cxn>
                  <a:cxn ang="0">
                    <a:pos x="38" y="0"/>
                  </a:cxn>
                  <a:cxn ang="0">
                    <a:pos x="33" y="2"/>
                  </a:cxn>
                  <a:cxn ang="0">
                    <a:pos x="24" y="2"/>
                  </a:cxn>
                  <a:cxn ang="0">
                    <a:pos x="14" y="7"/>
                  </a:cxn>
                  <a:cxn ang="0">
                    <a:pos x="12" y="9"/>
                  </a:cxn>
                  <a:cxn ang="0">
                    <a:pos x="7" y="12"/>
                  </a:cxn>
                  <a:cxn ang="0">
                    <a:pos x="4" y="19"/>
                  </a:cxn>
                  <a:cxn ang="0">
                    <a:pos x="2" y="28"/>
                  </a:cxn>
                </a:cxnLst>
                <a:rect l="0" t="0" r="r" b="b"/>
                <a:pathLst>
                  <a:path w="79" h="94">
                    <a:moveTo>
                      <a:pt x="2" y="28"/>
                    </a:moveTo>
                    <a:lnTo>
                      <a:pt x="0" y="36"/>
                    </a:lnTo>
                    <a:lnTo>
                      <a:pt x="0" y="55"/>
                    </a:lnTo>
                    <a:lnTo>
                      <a:pt x="4" y="74"/>
                    </a:lnTo>
                    <a:lnTo>
                      <a:pt x="7" y="86"/>
                    </a:lnTo>
                    <a:lnTo>
                      <a:pt x="12" y="88"/>
                    </a:lnTo>
                    <a:lnTo>
                      <a:pt x="16" y="88"/>
                    </a:lnTo>
                    <a:lnTo>
                      <a:pt x="19" y="91"/>
                    </a:lnTo>
                    <a:lnTo>
                      <a:pt x="24" y="91"/>
                    </a:lnTo>
                    <a:lnTo>
                      <a:pt x="28" y="93"/>
                    </a:lnTo>
                    <a:lnTo>
                      <a:pt x="50" y="93"/>
                    </a:lnTo>
                    <a:lnTo>
                      <a:pt x="55" y="91"/>
                    </a:lnTo>
                    <a:lnTo>
                      <a:pt x="60" y="91"/>
                    </a:lnTo>
                    <a:lnTo>
                      <a:pt x="62" y="88"/>
                    </a:lnTo>
                    <a:lnTo>
                      <a:pt x="67" y="88"/>
                    </a:lnTo>
                    <a:lnTo>
                      <a:pt x="76" y="83"/>
                    </a:lnTo>
                    <a:lnTo>
                      <a:pt x="79" y="64"/>
                    </a:lnTo>
                    <a:lnTo>
                      <a:pt x="79" y="21"/>
                    </a:lnTo>
                    <a:lnTo>
                      <a:pt x="76" y="2"/>
                    </a:lnTo>
                    <a:lnTo>
                      <a:pt x="67" y="2"/>
                    </a:lnTo>
                    <a:lnTo>
                      <a:pt x="62" y="0"/>
                    </a:lnTo>
                    <a:lnTo>
                      <a:pt x="38" y="0"/>
                    </a:lnTo>
                    <a:lnTo>
                      <a:pt x="33" y="2"/>
                    </a:lnTo>
                    <a:lnTo>
                      <a:pt x="24" y="2"/>
                    </a:lnTo>
                    <a:lnTo>
                      <a:pt x="14" y="7"/>
                    </a:lnTo>
                    <a:lnTo>
                      <a:pt x="12" y="9"/>
                    </a:lnTo>
                    <a:lnTo>
                      <a:pt x="7" y="12"/>
                    </a:lnTo>
                    <a:lnTo>
                      <a:pt x="4" y="19"/>
                    </a:lnTo>
                    <a:lnTo>
                      <a:pt x="2" y="28"/>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9" name="Freeform 6855"/>
              <p:cNvSpPr>
                <a:spLocks/>
              </p:cNvSpPr>
              <p:nvPr/>
            </p:nvSpPr>
            <p:spPr bwMode="auto">
              <a:xfrm>
                <a:off x="9768" y="8304"/>
                <a:ext cx="74" cy="88"/>
              </a:xfrm>
              <a:custGeom>
                <a:avLst/>
                <a:gdLst/>
                <a:ahLst/>
                <a:cxnLst>
                  <a:cxn ang="0">
                    <a:pos x="2" y="69"/>
                  </a:cxn>
                  <a:cxn ang="0">
                    <a:pos x="7" y="79"/>
                  </a:cxn>
                  <a:cxn ang="0">
                    <a:pos x="9" y="81"/>
                  </a:cxn>
                  <a:cxn ang="0">
                    <a:pos x="19" y="86"/>
                  </a:cxn>
                  <a:cxn ang="0">
                    <a:pos x="21" y="86"/>
                  </a:cxn>
                  <a:cxn ang="0">
                    <a:pos x="26" y="88"/>
                  </a:cxn>
                  <a:cxn ang="0">
                    <a:pos x="43" y="88"/>
                  </a:cxn>
                  <a:cxn ang="0">
                    <a:pos x="48" y="86"/>
                  </a:cxn>
                  <a:cxn ang="0">
                    <a:pos x="55" y="86"/>
                  </a:cxn>
                  <a:cxn ang="0">
                    <a:pos x="60" y="83"/>
                  </a:cxn>
                  <a:cxn ang="0">
                    <a:pos x="62" y="83"/>
                  </a:cxn>
                  <a:cxn ang="0">
                    <a:pos x="72" y="79"/>
                  </a:cxn>
                  <a:cxn ang="0">
                    <a:pos x="72" y="60"/>
                  </a:cxn>
                  <a:cxn ang="0">
                    <a:pos x="74" y="40"/>
                  </a:cxn>
                  <a:cxn ang="0">
                    <a:pos x="72" y="21"/>
                  </a:cxn>
                  <a:cxn ang="0">
                    <a:pos x="72" y="2"/>
                  </a:cxn>
                  <a:cxn ang="0">
                    <a:pos x="62" y="2"/>
                  </a:cxn>
                  <a:cxn ang="0">
                    <a:pos x="57" y="0"/>
                  </a:cxn>
                  <a:cxn ang="0">
                    <a:pos x="31" y="0"/>
                  </a:cxn>
                  <a:cxn ang="0">
                    <a:pos x="26" y="2"/>
                  </a:cxn>
                  <a:cxn ang="0">
                    <a:pos x="21" y="2"/>
                  </a:cxn>
                  <a:cxn ang="0">
                    <a:pos x="19" y="4"/>
                  </a:cxn>
                  <a:cxn ang="0">
                    <a:pos x="14" y="7"/>
                  </a:cxn>
                  <a:cxn ang="0">
                    <a:pos x="9" y="7"/>
                  </a:cxn>
                  <a:cxn ang="0">
                    <a:pos x="7" y="9"/>
                  </a:cxn>
                  <a:cxn ang="0">
                    <a:pos x="4" y="19"/>
                  </a:cxn>
                  <a:cxn ang="0">
                    <a:pos x="0" y="33"/>
                  </a:cxn>
                  <a:cxn ang="0">
                    <a:pos x="0" y="60"/>
                  </a:cxn>
                  <a:cxn ang="0">
                    <a:pos x="2" y="69"/>
                  </a:cxn>
                </a:cxnLst>
                <a:rect l="0" t="0" r="r" b="b"/>
                <a:pathLst>
                  <a:path w="74" h="88">
                    <a:moveTo>
                      <a:pt x="2" y="69"/>
                    </a:moveTo>
                    <a:lnTo>
                      <a:pt x="7" y="79"/>
                    </a:lnTo>
                    <a:lnTo>
                      <a:pt x="9" y="81"/>
                    </a:lnTo>
                    <a:lnTo>
                      <a:pt x="19" y="86"/>
                    </a:lnTo>
                    <a:lnTo>
                      <a:pt x="21" y="86"/>
                    </a:lnTo>
                    <a:lnTo>
                      <a:pt x="26" y="88"/>
                    </a:lnTo>
                    <a:lnTo>
                      <a:pt x="43" y="88"/>
                    </a:lnTo>
                    <a:lnTo>
                      <a:pt x="48" y="86"/>
                    </a:lnTo>
                    <a:lnTo>
                      <a:pt x="55" y="86"/>
                    </a:lnTo>
                    <a:lnTo>
                      <a:pt x="60" y="83"/>
                    </a:lnTo>
                    <a:lnTo>
                      <a:pt x="62" y="83"/>
                    </a:lnTo>
                    <a:lnTo>
                      <a:pt x="72" y="79"/>
                    </a:lnTo>
                    <a:lnTo>
                      <a:pt x="72" y="60"/>
                    </a:lnTo>
                    <a:lnTo>
                      <a:pt x="74" y="40"/>
                    </a:lnTo>
                    <a:lnTo>
                      <a:pt x="72" y="21"/>
                    </a:lnTo>
                    <a:lnTo>
                      <a:pt x="72" y="2"/>
                    </a:lnTo>
                    <a:lnTo>
                      <a:pt x="62" y="2"/>
                    </a:lnTo>
                    <a:lnTo>
                      <a:pt x="57" y="0"/>
                    </a:lnTo>
                    <a:lnTo>
                      <a:pt x="31" y="0"/>
                    </a:lnTo>
                    <a:lnTo>
                      <a:pt x="26" y="2"/>
                    </a:lnTo>
                    <a:lnTo>
                      <a:pt x="21" y="2"/>
                    </a:lnTo>
                    <a:lnTo>
                      <a:pt x="19" y="4"/>
                    </a:lnTo>
                    <a:lnTo>
                      <a:pt x="14" y="7"/>
                    </a:lnTo>
                    <a:lnTo>
                      <a:pt x="9" y="7"/>
                    </a:lnTo>
                    <a:lnTo>
                      <a:pt x="7" y="9"/>
                    </a:lnTo>
                    <a:lnTo>
                      <a:pt x="4" y="19"/>
                    </a:lnTo>
                    <a:lnTo>
                      <a:pt x="0" y="33"/>
                    </a:lnTo>
                    <a:lnTo>
                      <a:pt x="0" y="60"/>
                    </a:lnTo>
                    <a:lnTo>
                      <a:pt x="2" y="69"/>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0" name="Freeform 6856"/>
              <p:cNvSpPr>
                <a:spLocks/>
              </p:cNvSpPr>
              <p:nvPr/>
            </p:nvSpPr>
            <p:spPr bwMode="auto">
              <a:xfrm>
                <a:off x="9768" y="8306"/>
                <a:ext cx="72" cy="84"/>
              </a:xfrm>
              <a:custGeom>
                <a:avLst/>
                <a:gdLst/>
                <a:ahLst/>
                <a:cxnLst>
                  <a:cxn ang="0">
                    <a:pos x="0" y="31"/>
                  </a:cxn>
                  <a:cxn ang="0">
                    <a:pos x="0" y="48"/>
                  </a:cxn>
                  <a:cxn ang="0">
                    <a:pos x="2" y="55"/>
                  </a:cxn>
                  <a:cxn ang="0">
                    <a:pos x="4" y="64"/>
                  </a:cxn>
                  <a:cxn ang="0">
                    <a:pos x="9" y="74"/>
                  </a:cxn>
                  <a:cxn ang="0">
                    <a:pos x="12" y="76"/>
                  </a:cxn>
                  <a:cxn ang="0">
                    <a:pos x="16" y="79"/>
                  </a:cxn>
                  <a:cxn ang="0">
                    <a:pos x="19" y="81"/>
                  </a:cxn>
                  <a:cxn ang="0">
                    <a:pos x="24" y="81"/>
                  </a:cxn>
                  <a:cxn ang="0">
                    <a:pos x="26" y="83"/>
                  </a:cxn>
                  <a:cxn ang="0">
                    <a:pos x="43" y="83"/>
                  </a:cxn>
                  <a:cxn ang="0">
                    <a:pos x="45" y="81"/>
                  </a:cxn>
                  <a:cxn ang="0">
                    <a:pos x="50" y="81"/>
                  </a:cxn>
                  <a:cxn ang="0">
                    <a:pos x="52" y="79"/>
                  </a:cxn>
                  <a:cxn ang="0">
                    <a:pos x="57" y="79"/>
                  </a:cxn>
                  <a:cxn ang="0">
                    <a:pos x="60" y="76"/>
                  </a:cxn>
                  <a:cxn ang="0">
                    <a:pos x="64" y="74"/>
                  </a:cxn>
                  <a:cxn ang="0">
                    <a:pos x="67" y="74"/>
                  </a:cxn>
                  <a:cxn ang="0">
                    <a:pos x="69" y="55"/>
                  </a:cxn>
                  <a:cxn ang="0">
                    <a:pos x="72" y="38"/>
                  </a:cxn>
                  <a:cxn ang="0">
                    <a:pos x="69" y="19"/>
                  </a:cxn>
                  <a:cxn ang="0">
                    <a:pos x="67" y="2"/>
                  </a:cxn>
                  <a:cxn ang="0">
                    <a:pos x="60" y="2"/>
                  </a:cxn>
                  <a:cxn ang="0">
                    <a:pos x="57" y="0"/>
                  </a:cxn>
                  <a:cxn ang="0">
                    <a:pos x="26" y="0"/>
                  </a:cxn>
                  <a:cxn ang="0">
                    <a:pos x="24" y="2"/>
                  </a:cxn>
                  <a:cxn ang="0">
                    <a:pos x="19" y="2"/>
                  </a:cxn>
                  <a:cxn ang="0">
                    <a:pos x="16" y="4"/>
                  </a:cxn>
                  <a:cxn ang="0">
                    <a:pos x="12" y="7"/>
                  </a:cxn>
                  <a:cxn ang="0">
                    <a:pos x="9" y="9"/>
                  </a:cxn>
                  <a:cxn ang="0">
                    <a:pos x="4" y="16"/>
                  </a:cxn>
                  <a:cxn ang="0">
                    <a:pos x="0" y="31"/>
                  </a:cxn>
                </a:cxnLst>
                <a:rect l="0" t="0" r="r" b="b"/>
                <a:pathLst>
                  <a:path w="72" h="84">
                    <a:moveTo>
                      <a:pt x="0" y="31"/>
                    </a:moveTo>
                    <a:lnTo>
                      <a:pt x="0" y="48"/>
                    </a:lnTo>
                    <a:lnTo>
                      <a:pt x="2" y="55"/>
                    </a:lnTo>
                    <a:lnTo>
                      <a:pt x="4" y="64"/>
                    </a:lnTo>
                    <a:lnTo>
                      <a:pt x="9" y="74"/>
                    </a:lnTo>
                    <a:lnTo>
                      <a:pt x="12" y="76"/>
                    </a:lnTo>
                    <a:lnTo>
                      <a:pt x="16" y="79"/>
                    </a:lnTo>
                    <a:lnTo>
                      <a:pt x="19" y="81"/>
                    </a:lnTo>
                    <a:lnTo>
                      <a:pt x="24" y="81"/>
                    </a:lnTo>
                    <a:lnTo>
                      <a:pt x="26" y="83"/>
                    </a:lnTo>
                    <a:lnTo>
                      <a:pt x="43" y="83"/>
                    </a:lnTo>
                    <a:lnTo>
                      <a:pt x="45" y="81"/>
                    </a:lnTo>
                    <a:lnTo>
                      <a:pt x="50" y="81"/>
                    </a:lnTo>
                    <a:lnTo>
                      <a:pt x="52" y="79"/>
                    </a:lnTo>
                    <a:lnTo>
                      <a:pt x="57" y="79"/>
                    </a:lnTo>
                    <a:lnTo>
                      <a:pt x="60" y="76"/>
                    </a:lnTo>
                    <a:lnTo>
                      <a:pt x="64" y="74"/>
                    </a:lnTo>
                    <a:lnTo>
                      <a:pt x="67" y="74"/>
                    </a:lnTo>
                    <a:lnTo>
                      <a:pt x="69" y="55"/>
                    </a:lnTo>
                    <a:lnTo>
                      <a:pt x="72" y="38"/>
                    </a:lnTo>
                    <a:lnTo>
                      <a:pt x="69" y="19"/>
                    </a:lnTo>
                    <a:lnTo>
                      <a:pt x="67" y="2"/>
                    </a:lnTo>
                    <a:lnTo>
                      <a:pt x="60" y="2"/>
                    </a:lnTo>
                    <a:lnTo>
                      <a:pt x="57" y="0"/>
                    </a:lnTo>
                    <a:lnTo>
                      <a:pt x="26" y="0"/>
                    </a:lnTo>
                    <a:lnTo>
                      <a:pt x="24" y="2"/>
                    </a:lnTo>
                    <a:lnTo>
                      <a:pt x="19" y="2"/>
                    </a:lnTo>
                    <a:lnTo>
                      <a:pt x="16" y="4"/>
                    </a:lnTo>
                    <a:lnTo>
                      <a:pt x="12" y="7"/>
                    </a:lnTo>
                    <a:lnTo>
                      <a:pt x="9" y="9"/>
                    </a:lnTo>
                    <a:lnTo>
                      <a:pt x="4" y="16"/>
                    </a:lnTo>
                    <a:lnTo>
                      <a:pt x="0" y="3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1" name="Freeform 6857"/>
              <p:cNvSpPr>
                <a:spLocks/>
              </p:cNvSpPr>
              <p:nvPr/>
            </p:nvSpPr>
            <p:spPr bwMode="auto">
              <a:xfrm>
                <a:off x="9770" y="8308"/>
                <a:ext cx="67" cy="80"/>
              </a:xfrm>
              <a:custGeom>
                <a:avLst/>
                <a:gdLst/>
                <a:ahLst/>
                <a:cxnLst>
                  <a:cxn ang="0">
                    <a:pos x="2" y="50"/>
                  </a:cxn>
                  <a:cxn ang="0">
                    <a:pos x="4" y="60"/>
                  </a:cxn>
                  <a:cxn ang="0">
                    <a:pos x="9" y="67"/>
                  </a:cxn>
                  <a:cxn ang="0">
                    <a:pos x="12" y="72"/>
                  </a:cxn>
                  <a:cxn ang="0">
                    <a:pos x="14" y="74"/>
                  </a:cxn>
                  <a:cxn ang="0">
                    <a:pos x="19" y="74"/>
                  </a:cxn>
                  <a:cxn ang="0">
                    <a:pos x="21" y="76"/>
                  </a:cxn>
                  <a:cxn ang="0">
                    <a:pos x="26" y="76"/>
                  </a:cxn>
                  <a:cxn ang="0">
                    <a:pos x="28" y="79"/>
                  </a:cxn>
                  <a:cxn ang="0">
                    <a:pos x="38" y="79"/>
                  </a:cxn>
                  <a:cxn ang="0">
                    <a:pos x="43" y="76"/>
                  </a:cxn>
                  <a:cxn ang="0">
                    <a:pos x="48" y="74"/>
                  </a:cxn>
                  <a:cxn ang="0">
                    <a:pos x="52" y="74"/>
                  </a:cxn>
                  <a:cxn ang="0">
                    <a:pos x="55" y="72"/>
                  </a:cxn>
                  <a:cxn ang="0">
                    <a:pos x="60" y="69"/>
                  </a:cxn>
                  <a:cxn ang="0">
                    <a:pos x="62" y="67"/>
                  </a:cxn>
                  <a:cxn ang="0">
                    <a:pos x="64" y="60"/>
                  </a:cxn>
                  <a:cxn ang="0">
                    <a:pos x="64" y="50"/>
                  </a:cxn>
                  <a:cxn ang="0">
                    <a:pos x="67" y="43"/>
                  </a:cxn>
                  <a:cxn ang="0">
                    <a:pos x="67" y="26"/>
                  </a:cxn>
                  <a:cxn ang="0">
                    <a:pos x="64" y="19"/>
                  </a:cxn>
                  <a:cxn ang="0">
                    <a:pos x="64" y="12"/>
                  </a:cxn>
                  <a:cxn ang="0">
                    <a:pos x="62" y="2"/>
                  </a:cxn>
                  <a:cxn ang="0">
                    <a:pos x="55" y="2"/>
                  </a:cxn>
                  <a:cxn ang="0">
                    <a:pos x="52" y="0"/>
                  </a:cxn>
                  <a:cxn ang="0">
                    <a:pos x="24" y="0"/>
                  </a:cxn>
                  <a:cxn ang="0">
                    <a:pos x="19" y="2"/>
                  </a:cxn>
                  <a:cxn ang="0">
                    <a:pos x="14" y="4"/>
                  </a:cxn>
                  <a:cxn ang="0">
                    <a:pos x="9" y="9"/>
                  </a:cxn>
                  <a:cxn ang="0">
                    <a:pos x="4" y="16"/>
                  </a:cxn>
                  <a:cxn ang="0">
                    <a:pos x="0" y="31"/>
                  </a:cxn>
                  <a:cxn ang="0">
                    <a:pos x="0" y="43"/>
                  </a:cxn>
                  <a:cxn ang="0">
                    <a:pos x="2" y="50"/>
                  </a:cxn>
                </a:cxnLst>
                <a:rect l="0" t="0" r="r" b="b"/>
                <a:pathLst>
                  <a:path w="67" h="80">
                    <a:moveTo>
                      <a:pt x="2" y="50"/>
                    </a:moveTo>
                    <a:lnTo>
                      <a:pt x="4" y="60"/>
                    </a:lnTo>
                    <a:lnTo>
                      <a:pt x="9" y="67"/>
                    </a:lnTo>
                    <a:lnTo>
                      <a:pt x="12" y="72"/>
                    </a:lnTo>
                    <a:lnTo>
                      <a:pt x="14" y="74"/>
                    </a:lnTo>
                    <a:lnTo>
                      <a:pt x="19" y="74"/>
                    </a:lnTo>
                    <a:lnTo>
                      <a:pt x="21" y="76"/>
                    </a:lnTo>
                    <a:lnTo>
                      <a:pt x="26" y="76"/>
                    </a:lnTo>
                    <a:lnTo>
                      <a:pt x="28" y="79"/>
                    </a:lnTo>
                    <a:lnTo>
                      <a:pt x="38" y="79"/>
                    </a:lnTo>
                    <a:lnTo>
                      <a:pt x="43" y="76"/>
                    </a:lnTo>
                    <a:lnTo>
                      <a:pt x="48" y="74"/>
                    </a:lnTo>
                    <a:lnTo>
                      <a:pt x="52" y="74"/>
                    </a:lnTo>
                    <a:lnTo>
                      <a:pt x="55" y="72"/>
                    </a:lnTo>
                    <a:lnTo>
                      <a:pt x="60" y="69"/>
                    </a:lnTo>
                    <a:lnTo>
                      <a:pt x="62" y="67"/>
                    </a:lnTo>
                    <a:lnTo>
                      <a:pt x="64" y="60"/>
                    </a:lnTo>
                    <a:lnTo>
                      <a:pt x="64" y="50"/>
                    </a:lnTo>
                    <a:lnTo>
                      <a:pt x="67" y="43"/>
                    </a:lnTo>
                    <a:lnTo>
                      <a:pt x="67" y="26"/>
                    </a:lnTo>
                    <a:lnTo>
                      <a:pt x="64" y="19"/>
                    </a:lnTo>
                    <a:lnTo>
                      <a:pt x="64" y="12"/>
                    </a:lnTo>
                    <a:lnTo>
                      <a:pt x="62" y="2"/>
                    </a:lnTo>
                    <a:lnTo>
                      <a:pt x="55" y="2"/>
                    </a:lnTo>
                    <a:lnTo>
                      <a:pt x="52" y="0"/>
                    </a:lnTo>
                    <a:lnTo>
                      <a:pt x="24" y="0"/>
                    </a:lnTo>
                    <a:lnTo>
                      <a:pt x="19" y="2"/>
                    </a:lnTo>
                    <a:lnTo>
                      <a:pt x="14" y="4"/>
                    </a:lnTo>
                    <a:lnTo>
                      <a:pt x="9" y="9"/>
                    </a:lnTo>
                    <a:lnTo>
                      <a:pt x="4" y="16"/>
                    </a:lnTo>
                    <a:lnTo>
                      <a:pt x="0" y="31"/>
                    </a:lnTo>
                    <a:lnTo>
                      <a:pt x="0" y="43"/>
                    </a:lnTo>
                    <a:lnTo>
                      <a:pt x="2" y="5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2" name="Freeform 6858"/>
              <p:cNvSpPr>
                <a:spLocks/>
              </p:cNvSpPr>
              <p:nvPr/>
            </p:nvSpPr>
            <p:spPr bwMode="auto">
              <a:xfrm>
                <a:off x="9772" y="8308"/>
                <a:ext cx="63" cy="77"/>
              </a:xfrm>
              <a:custGeom>
                <a:avLst/>
                <a:gdLst/>
                <a:ahLst/>
                <a:cxnLst>
                  <a:cxn ang="0">
                    <a:pos x="23" y="74"/>
                  </a:cxn>
                  <a:cxn ang="0">
                    <a:pos x="26" y="76"/>
                  </a:cxn>
                  <a:cxn ang="0">
                    <a:pos x="36" y="76"/>
                  </a:cxn>
                  <a:cxn ang="0">
                    <a:pos x="40" y="74"/>
                  </a:cxn>
                  <a:cxn ang="0">
                    <a:pos x="45" y="72"/>
                  </a:cxn>
                  <a:cxn ang="0">
                    <a:pos x="48" y="69"/>
                  </a:cxn>
                  <a:cxn ang="0">
                    <a:pos x="52" y="67"/>
                  </a:cxn>
                  <a:cxn ang="0">
                    <a:pos x="57" y="64"/>
                  </a:cxn>
                  <a:cxn ang="0">
                    <a:pos x="60" y="57"/>
                  </a:cxn>
                  <a:cxn ang="0">
                    <a:pos x="60" y="43"/>
                  </a:cxn>
                  <a:cxn ang="0">
                    <a:pos x="62" y="36"/>
                  </a:cxn>
                  <a:cxn ang="0">
                    <a:pos x="60" y="28"/>
                  </a:cxn>
                  <a:cxn ang="0">
                    <a:pos x="60" y="21"/>
                  </a:cxn>
                  <a:cxn ang="0">
                    <a:pos x="57" y="14"/>
                  </a:cxn>
                  <a:cxn ang="0">
                    <a:pos x="57" y="4"/>
                  </a:cxn>
                  <a:cxn ang="0">
                    <a:pos x="50" y="4"/>
                  </a:cxn>
                  <a:cxn ang="0">
                    <a:pos x="48" y="2"/>
                  </a:cxn>
                  <a:cxn ang="0">
                    <a:pos x="38" y="2"/>
                  </a:cxn>
                  <a:cxn ang="0">
                    <a:pos x="36" y="0"/>
                  </a:cxn>
                  <a:cxn ang="0">
                    <a:pos x="28" y="0"/>
                  </a:cxn>
                  <a:cxn ang="0">
                    <a:pos x="26" y="2"/>
                  </a:cxn>
                  <a:cxn ang="0">
                    <a:pos x="19" y="2"/>
                  </a:cxn>
                  <a:cxn ang="0">
                    <a:pos x="12" y="9"/>
                  </a:cxn>
                  <a:cxn ang="0">
                    <a:pos x="7" y="12"/>
                  </a:cxn>
                  <a:cxn ang="0">
                    <a:pos x="4" y="19"/>
                  </a:cxn>
                  <a:cxn ang="0">
                    <a:pos x="2" y="23"/>
                  </a:cxn>
                  <a:cxn ang="0">
                    <a:pos x="0" y="31"/>
                  </a:cxn>
                  <a:cxn ang="0">
                    <a:pos x="0" y="50"/>
                  </a:cxn>
                  <a:cxn ang="0">
                    <a:pos x="4" y="57"/>
                  </a:cxn>
                  <a:cxn ang="0">
                    <a:pos x="7" y="64"/>
                  </a:cxn>
                  <a:cxn ang="0">
                    <a:pos x="12" y="67"/>
                  </a:cxn>
                  <a:cxn ang="0">
                    <a:pos x="19" y="74"/>
                  </a:cxn>
                  <a:cxn ang="0">
                    <a:pos x="23" y="74"/>
                  </a:cxn>
                </a:cxnLst>
                <a:rect l="0" t="0" r="r" b="b"/>
                <a:pathLst>
                  <a:path w="63" h="77">
                    <a:moveTo>
                      <a:pt x="23" y="74"/>
                    </a:moveTo>
                    <a:lnTo>
                      <a:pt x="26" y="76"/>
                    </a:lnTo>
                    <a:lnTo>
                      <a:pt x="36" y="76"/>
                    </a:lnTo>
                    <a:lnTo>
                      <a:pt x="40" y="74"/>
                    </a:lnTo>
                    <a:lnTo>
                      <a:pt x="45" y="72"/>
                    </a:lnTo>
                    <a:lnTo>
                      <a:pt x="48" y="69"/>
                    </a:lnTo>
                    <a:lnTo>
                      <a:pt x="52" y="67"/>
                    </a:lnTo>
                    <a:lnTo>
                      <a:pt x="57" y="64"/>
                    </a:lnTo>
                    <a:lnTo>
                      <a:pt x="60" y="57"/>
                    </a:lnTo>
                    <a:lnTo>
                      <a:pt x="60" y="43"/>
                    </a:lnTo>
                    <a:lnTo>
                      <a:pt x="62" y="36"/>
                    </a:lnTo>
                    <a:lnTo>
                      <a:pt x="60" y="28"/>
                    </a:lnTo>
                    <a:lnTo>
                      <a:pt x="60" y="21"/>
                    </a:lnTo>
                    <a:lnTo>
                      <a:pt x="57" y="14"/>
                    </a:lnTo>
                    <a:lnTo>
                      <a:pt x="57" y="4"/>
                    </a:lnTo>
                    <a:lnTo>
                      <a:pt x="50" y="4"/>
                    </a:lnTo>
                    <a:lnTo>
                      <a:pt x="48" y="2"/>
                    </a:lnTo>
                    <a:lnTo>
                      <a:pt x="38" y="2"/>
                    </a:lnTo>
                    <a:lnTo>
                      <a:pt x="36" y="0"/>
                    </a:lnTo>
                    <a:lnTo>
                      <a:pt x="28" y="0"/>
                    </a:lnTo>
                    <a:lnTo>
                      <a:pt x="26" y="2"/>
                    </a:lnTo>
                    <a:lnTo>
                      <a:pt x="19" y="2"/>
                    </a:lnTo>
                    <a:lnTo>
                      <a:pt x="12" y="9"/>
                    </a:lnTo>
                    <a:lnTo>
                      <a:pt x="7" y="12"/>
                    </a:lnTo>
                    <a:lnTo>
                      <a:pt x="4" y="19"/>
                    </a:lnTo>
                    <a:lnTo>
                      <a:pt x="2" y="23"/>
                    </a:lnTo>
                    <a:lnTo>
                      <a:pt x="0" y="31"/>
                    </a:lnTo>
                    <a:lnTo>
                      <a:pt x="0" y="50"/>
                    </a:lnTo>
                    <a:lnTo>
                      <a:pt x="4" y="57"/>
                    </a:lnTo>
                    <a:lnTo>
                      <a:pt x="7" y="64"/>
                    </a:lnTo>
                    <a:lnTo>
                      <a:pt x="12" y="67"/>
                    </a:lnTo>
                    <a:lnTo>
                      <a:pt x="19" y="74"/>
                    </a:lnTo>
                    <a:lnTo>
                      <a:pt x="23" y="74"/>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3" name="Freeform 6859"/>
              <p:cNvSpPr>
                <a:spLocks/>
              </p:cNvSpPr>
              <p:nvPr/>
            </p:nvSpPr>
            <p:spPr bwMode="auto">
              <a:xfrm>
                <a:off x="9698" y="8304"/>
                <a:ext cx="31" cy="57"/>
              </a:xfrm>
              <a:custGeom>
                <a:avLst/>
                <a:gdLst/>
                <a:ahLst/>
                <a:cxnLst>
                  <a:cxn ang="0">
                    <a:pos x="0" y="2"/>
                  </a:cxn>
                  <a:cxn ang="0">
                    <a:pos x="0" y="57"/>
                  </a:cxn>
                  <a:cxn ang="0">
                    <a:pos x="2" y="57"/>
                  </a:cxn>
                  <a:cxn ang="0">
                    <a:pos x="2" y="4"/>
                  </a:cxn>
                  <a:cxn ang="0">
                    <a:pos x="31" y="2"/>
                  </a:cxn>
                  <a:cxn ang="0">
                    <a:pos x="31" y="0"/>
                  </a:cxn>
                  <a:cxn ang="0">
                    <a:pos x="0" y="2"/>
                  </a:cxn>
                </a:cxnLst>
                <a:rect l="0" t="0" r="r" b="b"/>
                <a:pathLst>
                  <a:path w="31" h="57">
                    <a:moveTo>
                      <a:pt x="0" y="2"/>
                    </a:moveTo>
                    <a:lnTo>
                      <a:pt x="0" y="57"/>
                    </a:lnTo>
                    <a:lnTo>
                      <a:pt x="2" y="57"/>
                    </a:lnTo>
                    <a:lnTo>
                      <a:pt x="2"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4" name="Freeform 6860"/>
              <p:cNvSpPr>
                <a:spLocks/>
              </p:cNvSpPr>
              <p:nvPr/>
            </p:nvSpPr>
            <p:spPr bwMode="auto">
              <a:xfrm>
                <a:off x="9698" y="8311"/>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5" name="Freeform 6861"/>
              <p:cNvSpPr>
                <a:spLocks/>
              </p:cNvSpPr>
              <p:nvPr/>
            </p:nvSpPr>
            <p:spPr bwMode="auto">
              <a:xfrm>
                <a:off x="9698" y="8320"/>
                <a:ext cx="31" cy="5"/>
              </a:xfrm>
              <a:custGeom>
                <a:avLst/>
                <a:gdLst/>
                <a:ahLst/>
                <a:cxnLst>
                  <a:cxn ang="0">
                    <a:pos x="2" y="2"/>
                  </a:cxn>
                  <a:cxn ang="0">
                    <a:pos x="2" y="2"/>
                  </a:cxn>
                  <a:cxn ang="0">
                    <a:pos x="0" y="4"/>
                  </a:cxn>
                  <a:cxn ang="0">
                    <a:pos x="31" y="2"/>
                  </a:cxn>
                  <a:cxn ang="0">
                    <a:pos x="31" y="0"/>
                  </a:cxn>
                  <a:cxn ang="0">
                    <a:pos x="2" y="2"/>
                  </a:cxn>
                </a:cxnLst>
                <a:rect l="0" t="0" r="r" b="b"/>
                <a:pathLst>
                  <a:path w="31" h="5">
                    <a:moveTo>
                      <a:pt x="2" y="2"/>
                    </a:moveTo>
                    <a:lnTo>
                      <a:pt x="2" y="2"/>
                    </a:lnTo>
                    <a:lnTo>
                      <a:pt x="0" y="4"/>
                    </a:lnTo>
                    <a:lnTo>
                      <a:pt x="31" y="2"/>
                    </a:lnTo>
                    <a:lnTo>
                      <a:pt x="31"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6" name="Freeform 6862"/>
              <p:cNvSpPr>
                <a:spLocks/>
              </p:cNvSpPr>
              <p:nvPr/>
            </p:nvSpPr>
            <p:spPr bwMode="auto">
              <a:xfrm>
                <a:off x="9698" y="8320"/>
                <a:ext cx="31" cy="3"/>
              </a:xfrm>
              <a:custGeom>
                <a:avLst/>
                <a:gdLst/>
                <a:ahLst/>
                <a:cxnLst>
                  <a:cxn ang="0">
                    <a:pos x="2" y="2"/>
                  </a:cxn>
                  <a:cxn ang="0">
                    <a:pos x="0" y="2"/>
                  </a:cxn>
                  <a:cxn ang="0">
                    <a:pos x="31" y="2"/>
                  </a:cxn>
                  <a:cxn ang="0">
                    <a:pos x="31" y="0"/>
                  </a:cxn>
                  <a:cxn ang="0">
                    <a:pos x="2" y="2"/>
                  </a:cxn>
                </a:cxnLst>
                <a:rect l="0" t="0" r="r" b="b"/>
                <a:pathLst>
                  <a:path w="31" h="3">
                    <a:moveTo>
                      <a:pt x="2" y="2"/>
                    </a:moveTo>
                    <a:lnTo>
                      <a:pt x="0" y="2"/>
                    </a:lnTo>
                    <a:lnTo>
                      <a:pt x="31" y="2"/>
                    </a:lnTo>
                    <a:lnTo>
                      <a:pt x="31" y="0"/>
                    </a:lnTo>
                    <a:lnTo>
                      <a:pt x="2"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7" name="Freeform 6863"/>
              <p:cNvSpPr>
                <a:spLocks/>
              </p:cNvSpPr>
              <p:nvPr/>
            </p:nvSpPr>
            <p:spPr bwMode="auto">
              <a:xfrm>
                <a:off x="9698" y="8335"/>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8" name="Freeform 6864"/>
              <p:cNvSpPr>
                <a:spLocks/>
              </p:cNvSpPr>
              <p:nvPr/>
            </p:nvSpPr>
            <p:spPr bwMode="auto">
              <a:xfrm>
                <a:off x="9700" y="8325"/>
                <a:ext cx="29" cy="12"/>
              </a:xfrm>
              <a:custGeom>
                <a:avLst/>
                <a:gdLst/>
                <a:ahLst/>
                <a:cxnLst>
                  <a:cxn ang="0">
                    <a:pos x="0" y="2"/>
                  </a:cxn>
                  <a:cxn ang="0">
                    <a:pos x="0" y="12"/>
                  </a:cxn>
                  <a:cxn ang="0">
                    <a:pos x="28" y="12"/>
                  </a:cxn>
                  <a:cxn ang="0">
                    <a:pos x="28" y="0"/>
                  </a:cxn>
                  <a:cxn ang="0">
                    <a:pos x="0" y="2"/>
                  </a:cxn>
                </a:cxnLst>
                <a:rect l="0" t="0" r="r" b="b"/>
                <a:pathLst>
                  <a:path w="29" h="12">
                    <a:moveTo>
                      <a:pt x="0" y="2"/>
                    </a:moveTo>
                    <a:lnTo>
                      <a:pt x="0" y="12"/>
                    </a:lnTo>
                    <a:lnTo>
                      <a:pt x="28" y="12"/>
                    </a:lnTo>
                    <a:lnTo>
                      <a:pt x="28"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9" name="Freeform 6865"/>
              <p:cNvSpPr>
                <a:spLocks/>
              </p:cNvSpPr>
              <p:nvPr/>
            </p:nvSpPr>
            <p:spPr bwMode="auto">
              <a:xfrm>
                <a:off x="9698" y="8359"/>
                <a:ext cx="34" cy="5"/>
              </a:xfrm>
              <a:custGeom>
                <a:avLst/>
                <a:gdLst/>
                <a:ahLst/>
                <a:cxnLst>
                  <a:cxn ang="0">
                    <a:pos x="2" y="2"/>
                  </a:cxn>
                  <a:cxn ang="0">
                    <a:pos x="2" y="2"/>
                  </a:cxn>
                  <a:cxn ang="0">
                    <a:pos x="0" y="4"/>
                  </a:cxn>
                  <a:cxn ang="0">
                    <a:pos x="33" y="2"/>
                  </a:cxn>
                  <a:cxn ang="0">
                    <a:pos x="33" y="0"/>
                  </a:cxn>
                  <a:cxn ang="0">
                    <a:pos x="2" y="2"/>
                  </a:cxn>
                </a:cxnLst>
                <a:rect l="0" t="0" r="r" b="b"/>
                <a:pathLst>
                  <a:path w="34" h="5">
                    <a:moveTo>
                      <a:pt x="2" y="2"/>
                    </a:moveTo>
                    <a:lnTo>
                      <a:pt x="2" y="2"/>
                    </a:lnTo>
                    <a:lnTo>
                      <a:pt x="0" y="4"/>
                    </a:lnTo>
                    <a:lnTo>
                      <a:pt x="33" y="2"/>
                    </a:lnTo>
                    <a:lnTo>
                      <a:pt x="33"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0" name="Freeform 6866"/>
              <p:cNvSpPr>
                <a:spLocks/>
              </p:cNvSpPr>
              <p:nvPr/>
            </p:nvSpPr>
            <p:spPr bwMode="auto">
              <a:xfrm>
                <a:off x="9765" y="8431"/>
                <a:ext cx="82" cy="7"/>
              </a:xfrm>
              <a:custGeom>
                <a:avLst/>
                <a:gdLst/>
                <a:ahLst/>
                <a:cxnLst>
                  <a:cxn ang="0">
                    <a:pos x="0" y="0"/>
                  </a:cxn>
                  <a:cxn ang="0">
                    <a:pos x="0" y="7"/>
                  </a:cxn>
                  <a:cxn ang="0">
                    <a:pos x="0" y="4"/>
                  </a:cxn>
                  <a:cxn ang="0">
                    <a:pos x="81" y="7"/>
                  </a:cxn>
                  <a:cxn ang="0">
                    <a:pos x="81" y="2"/>
                  </a:cxn>
                  <a:cxn ang="0">
                    <a:pos x="0" y="0"/>
                  </a:cxn>
                </a:cxnLst>
                <a:rect l="0" t="0" r="r" b="b"/>
                <a:pathLst>
                  <a:path w="82" h="7">
                    <a:moveTo>
                      <a:pt x="0" y="0"/>
                    </a:moveTo>
                    <a:lnTo>
                      <a:pt x="0" y="7"/>
                    </a:lnTo>
                    <a:lnTo>
                      <a:pt x="0" y="4"/>
                    </a:lnTo>
                    <a:lnTo>
                      <a:pt x="81" y="7"/>
                    </a:lnTo>
                    <a:lnTo>
                      <a:pt x="81"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1" name="Freeform 6867"/>
              <p:cNvSpPr>
                <a:spLocks/>
              </p:cNvSpPr>
              <p:nvPr/>
            </p:nvSpPr>
            <p:spPr bwMode="auto">
              <a:xfrm>
                <a:off x="9765" y="8436"/>
                <a:ext cx="82" cy="4"/>
              </a:xfrm>
              <a:custGeom>
                <a:avLst/>
                <a:gdLst/>
                <a:ahLst/>
                <a:cxnLst>
                  <a:cxn ang="0">
                    <a:pos x="0" y="0"/>
                  </a:cxn>
                  <a:cxn ang="0">
                    <a:pos x="0" y="2"/>
                  </a:cxn>
                  <a:cxn ang="0">
                    <a:pos x="81" y="4"/>
                  </a:cxn>
                  <a:cxn ang="0">
                    <a:pos x="81" y="2"/>
                  </a:cxn>
                  <a:cxn ang="0">
                    <a:pos x="0" y="0"/>
                  </a:cxn>
                </a:cxnLst>
                <a:rect l="0" t="0" r="r" b="b"/>
                <a:pathLst>
                  <a:path w="82" h="4">
                    <a:moveTo>
                      <a:pt x="0" y="0"/>
                    </a:moveTo>
                    <a:lnTo>
                      <a:pt x="0" y="2"/>
                    </a:lnTo>
                    <a:lnTo>
                      <a:pt x="81" y="4"/>
                    </a:lnTo>
                    <a:lnTo>
                      <a:pt x="8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2" name="Freeform 6868"/>
              <p:cNvSpPr>
                <a:spLocks/>
              </p:cNvSpPr>
              <p:nvPr/>
            </p:nvSpPr>
            <p:spPr bwMode="auto">
              <a:xfrm>
                <a:off x="9765" y="8434"/>
                <a:ext cx="72" cy="0"/>
              </a:xfrm>
              <a:custGeom>
                <a:avLst/>
                <a:gdLst/>
                <a:ahLst/>
                <a:cxnLst>
                  <a:cxn ang="0">
                    <a:pos x="0" y="0"/>
                  </a:cxn>
                  <a:cxn ang="0">
                    <a:pos x="72" y="0"/>
                  </a:cxn>
                </a:cxnLst>
                <a:rect l="0" t="0" r="r" b="b"/>
                <a:pathLst>
                  <a:path w="72">
                    <a:moveTo>
                      <a:pt x="0" y="0"/>
                    </a:moveTo>
                    <a:lnTo>
                      <a:pt x="72"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3" name="Freeform 6869"/>
              <p:cNvSpPr>
                <a:spLocks/>
              </p:cNvSpPr>
              <p:nvPr/>
            </p:nvSpPr>
            <p:spPr bwMode="auto">
              <a:xfrm>
                <a:off x="9782" y="8433"/>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4" name="Freeform 6870"/>
              <p:cNvSpPr>
                <a:spLocks/>
              </p:cNvSpPr>
              <p:nvPr/>
            </p:nvSpPr>
            <p:spPr bwMode="auto">
              <a:xfrm>
                <a:off x="9801" y="8434"/>
                <a:ext cx="15" cy="0"/>
              </a:xfrm>
              <a:custGeom>
                <a:avLst/>
                <a:gdLst/>
                <a:ahLst/>
                <a:cxnLst>
                  <a:cxn ang="0">
                    <a:pos x="0" y="0"/>
                  </a:cxn>
                  <a:cxn ang="0">
                    <a:pos x="14" y="0"/>
                  </a:cxn>
                </a:cxnLst>
                <a:rect l="0" t="0" r="r" b="b"/>
                <a:pathLst>
                  <a:path w="15">
                    <a:moveTo>
                      <a:pt x="0" y="0"/>
                    </a:moveTo>
                    <a:lnTo>
                      <a:pt x="14"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5" name="Freeform 6871"/>
              <p:cNvSpPr>
                <a:spLocks/>
              </p:cNvSpPr>
              <p:nvPr/>
            </p:nvSpPr>
            <p:spPr bwMode="auto">
              <a:xfrm>
                <a:off x="9820" y="8433"/>
                <a:ext cx="17" cy="3"/>
              </a:xfrm>
              <a:custGeom>
                <a:avLst/>
                <a:gdLst/>
                <a:ahLst/>
                <a:cxnLst>
                  <a:cxn ang="0">
                    <a:pos x="0" y="0"/>
                  </a:cxn>
                  <a:cxn ang="0">
                    <a:pos x="0" y="2"/>
                  </a:cxn>
                  <a:cxn ang="0">
                    <a:pos x="16" y="2"/>
                  </a:cxn>
                  <a:cxn ang="0">
                    <a:pos x="0" y="0"/>
                  </a:cxn>
                </a:cxnLst>
                <a:rect l="0" t="0" r="r" b="b"/>
                <a:pathLst>
                  <a:path w="17" h="3">
                    <a:moveTo>
                      <a:pt x="0" y="0"/>
                    </a:moveTo>
                    <a:lnTo>
                      <a:pt x="0" y="2"/>
                    </a:lnTo>
                    <a:lnTo>
                      <a:pt x="16"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6" name="Freeform 6872"/>
              <p:cNvSpPr>
                <a:spLocks/>
              </p:cNvSpPr>
              <p:nvPr/>
            </p:nvSpPr>
            <p:spPr bwMode="auto">
              <a:xfrm>
                <a:off x="9921" y="8282"/>
                <a:ext cx="10" cy="163"/>
              </a:xfrm>
              <a:custGeom>
                <a:avLst/>
                <a:gdLst/>
                <a:ahLst/>
                <a:cxnLst>
                  <a:cxn ang="0">
                    <a:pos x="7" y="14"/>
                  </a:cxn>
                  <a:cxn ang="0">
                    <a:pos x="7" y="14"/>
                  </a:cxn>
                  <a:cxn ang="0">
                    <a:pos x="0" y="0"/>
                  </a:cxn>
                  <a:cxn ang="0">
                    <a:pos x="0" y="163"/>
                  </a:cxn>
                  <a:cxn ang="0">
                    <a:pos x="9" y="156"/>
                  </a:cxn>
                  <a:cxn ang="0">
                    <a:pos x="9" y="21"/>
                  </a:cxn>
                  <a:cxn ang="0">
                    <a:pos x="7" y="14"/>
                  </a:cxn>
                </a:cxnLst>
                <a:rect l="0" t="0" r="r" b="b"/>
                <a:pathLst>
                  <a:path w="10" h="163">
                    <a:moveTo>
                      <a:pt x="7" y="14"/>
                    </a:moveTo>
                    <a:lnTo>
                      <a:pt x="7" y="14"/>
                    </a:lnTo>
                    <a:lnTo>
                      <a:pt x="0" y="0"/>
                    </a:lnTo>
                    <a:lnTo>
                      <a:pt x="0" y="163"/>
                    </a:lnTo>
                    <a:lnTo>
                      <a:pt x="9" y="156"/>
                    </a:lnTo>
                    <a:lnTo>
                      <a:pt x="9" y="21"/>
                    </a:lnTo>
                    <a:lnTo>
                      <a:pt x="7"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7" name="Freeform 6873"/>
              <p:cNvSpPr>
                <a:spLocks/>
              </p:cNvSpPr>
              <p:nvPr/>
            </p:nvSpPr>
            <p:spPr bwMode="auto">
              <a:xfrm>
                <a:off x="9974" y="8328"/>
                <a:ext cx="14" cy="108"/>
              </a:xfrm>
              <a:custGeom>
                <a:avLst/>
                <a:gdLst/>
                <a:ahLst/>
                <a:cxnLst>
                  <a:cxn ang="0">
                    <a:pos x="11" y="7"/>
                  </a:cxn>
                  <a:cxn ang="0">
                    <a:pos x="0" y="0"/>
                  </a:cxn>
                  <a:cxn ang="0">
                    <a:pos x="2" y="16"/>
                  </a:cxn>
                  <a:cxn ang="0">
                    <a:pos x="4" y="31"/>
                  </a:cxn>
                  <a:cxn ang="0">
                    <a:pos x="4" y="55"/>
                  </a:cxn>
                  <a:cxn ang="0">
                    <a:pos x="2" y="67"/>
                  </a:cxn>
                  <a:cxn ang="0">
                    <a:pos x="2" y="79"/>
                  </a:cxn>
                  <a:cxn ang="0">
                    <a:pos x="0" y="93"/>
                  </a:cxn>
                  <a:cxn ang="0">
                    <a:pos x="0" y="108"/>
                  </a:cxn>
                  <a:cxn ang="0">
                    <a:pos x="9" y="105"/>
                  </a:cxn>
                  <a:cxn ang="0">
                    <a:pos x="11" y="96"/>
                  </a:cxn>
                  <a:cxn ang="0">
                    <a:pos x="11" y="84"/>
                  </a:cxn>
                  <a:cxn ang="0">
                    <a:pos x="14" y="72"/>
                  </a:cxn>
                  <a:cxn ang="0">
                    <a:pos x="14" y="31"/>
                  </a:cxn>
                  <a:cxn ang="0">
                    <a:pos x="11" y="19"/>
                  </a:cxn>
                  <a:cxn ang="0">
                    <a:pos x="11" y="7"/>
                  </a:cxn>
                </a:cxnLst>
                <a:rect l="0" t="0" r="r" b="b"/>
                <a:pathLst>
                  <a:path w="14" h="108">
                    <a:moveTo>
                      <a:pt x="11" y="7"/>
                    </a:moveTo>
                    <a:lnTo>
                      <a:pt x="0" y="0"/>
                    </a:lnTo>
                    <a:lnTo>
                      <a:pt x="2" y="16"/>
                    </a:lnTo>
                    <a:lnTo>
                      <a:pt x="4" y="31"/>
                    </a:lnTo>
                    <a:lnTo>
                      <a:pt x="4" y="55"/>
                    </a:lnTo>
                    <a:lnTo>
                      <a:pt x="2" y="67"/>
                    </a:lnTo>
                    <a:lnTo>
                      <a:pt x="2" y="79"/>
                    </a:lnTo>
                    <a:lnTo>
                      <a:pt x="0" y="93"/>
                    </a:lnTo>
                    <a:lnTo>
                      <a:pt x="0" y="108"/>
                    </a:lnTo>
                    <a:lnTo>
                      <a:pt x="9" y="105"/>
                    </a:lnTo>
                    <a:lnTo>
                      <a:pt x="11" y="96"/>
                    </a:lnTo>
                    <a:lnTo>
                      <a:pt x="11" y="84"/>
                    </a:lnTo>
                    <a:lnTo>
                      <a:pt x="14" y="72"/>
                    </a:lnTo>
                    <a:lnTo>
                      <a:pt x="14" y="31"/>
                    </a:lnTo>
                    <a:lnTo>
                      <a:pt x="11" y="19"/>
                    </a:lnTo>
                    <a:lnTo>
                      <a:pt x="11"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8" name="Freeform 6874"/>
              <p:cNvSpPr>
                <a:spLocks/>
              </p:cNvSpPr>
              <p:nvPr/>
            </p:nvSpPr>
            <p:spPr bwMode="auto">
              <a:xfrm>
                <a:off x="9972" y="8325"/>
                <a:ext cx="14" cy="111"/>
              </a:xfrm>
              <a:custGeom>
                <a:avLst/>
                <a:gdLst/>
                <a:ahLst/>
                <a:cxnLst>
                  <a:cxn ang="0">
                    <a:pos x="0" y="0"/>
                  </a:cxn>
                  <a:cxn ang="0">
                    <a:pos x="4" y="33"/>
                  </a:cxn>
                  <a:cxn ang="0">
                    <a:pos x="4" y="57"/>
                  </a:cxn>
                  <a:cxn ang="0">
                    <a:pos x="2" y="69"/>
                  </a:cxn>
                  <a:cxn ang="0">
                    <a:pos x="2" y="81"/>
                  </a:cxn>
                  <a:cxn ang="0">
                    <a:pos x="0" y="96"/>
                  </a:cxn>
                  <a:cxn ang="0">
                    <a:pos x="0" y="110"/>
                  </a:cxn>
                  <a:cxn ang="0">
                    <a:pos x="7" y="110"/>
                  </a:cxn>
                  <a:cxn ang="0">
                    <a:pos x="9" y="108"/>
                  </a:cxn>
                  <a:cxn ang="0">
                    <a:pos x="11" y="98"/>
                  </a:cxn>
                  <a:cxn ang="0">
                    <a:pos x="11" y="86"/>
                  </a:cxn>
                  <a:cxn ang="0">
                    <a:pos x="14" y="74"/>
                  </a:cxn>
                  <a:cxn ang="0">
                    <a:pos x="14" y="19"/>
                  </a:cxn>
                  <a:cxn ang="0">
                    <a:pos x="11" y="7"/>
                  </a:cxn>
                  <a:cxn ang="0">
                    <a:pos x="9" y="4"/>
                  </a:cxn>
                  <a:cxn ang="0">
                    <a:pos x="4" y="2"/>
                  </a:cxn>
                  <a:cxn ang="0">
                    <a:pos x="0" y="0"/>
                  </a:cxn>
                </a:cxnLst>
                <a:rect l="0" t="0" r="r" b="b"/>
                <a:pathLst>
                  <a:path w="14" h="111">
                    <a:moveTo>
                      <a:pt x="0" y="0"/>
                    </a:moveTo>
                    <a:lnTo>
                      <a:pt x="4" y="33"/>
                    </a:lnTo>
                    <a:lnTo>
                      <a:pt x="4" y="57"/>
                    </a:lnTo>
                    <a:lnTo>
                      <a:pt x="2" y="69"/>
                    </a:lnTo>
                    <a:lnTo>
                      <a:pt x="2" y="81"/>
                    </a:lnTo>
                    <a:lnTo>
                      <a:pt x="0" y="96"/>
                    </a:lnTo>
                    <a:lnTo>
                      <a:pt x="0" y="110"/>
                    </a:lnTo>
                    <a:lnTo>
                      <a:pt x="7" y="110"/>
                    </a:lnTo>
                    <a:lnTo>
                      <a:pt x="9" y="108"/>
                    </a:lnTo>
                    <a:lnTo>
                      <a:pt x="11" y="98"/>
                    </a:lnTo>
                    <a:lnTo>
                      <a:pt x="11" y="86"/>
                    </a:lnTo>
                    <a:lnTo>
                      <a:pt x="14" y="74"/>
                    </a:lnTo>
                    <a:lnTo>
                      <a:pt x="14" y="19"/>
                    </a:lnTo>
                    <a:lnTo>
                      <a:pt x="11"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9" name="Freeform 6875"/>
              <p:cNvSpPr>
                <a:spLocks/>
              </p:cNvSpPr>
              <p:nvPr/>
            </p:nvSpPr>
            <p:spPr bwMode="auto">
              <a:xfrm>
                <a:off x="9969" y="8325"/>
                <a:ext cx="15" cy="111"/>
              </a:xfrm>
              <a:custGeom>
                <a:avLst/>
                <a:gdLst/>
                <a:ahLst/>
                <a:cxnLst>
                  <a:cxn ang="0">
                    <a:pos x="2" y="16"/>
                  </a:cxn>
                  <a:cxn ang="0">
                    <a:pos x="4" y="31"/>
                  </a:cxn>
                  <a:cxn ang="0">
                    <a:pos x="4" y="57"/>
                  </a:cxn>
                  <a:cxn ang="0">
                    <a:pos x="2" y="69"/>
                  </a:cxn>
                  <a:cxn ang="0">
                    <a:pos x="2" y="81"/>
                  </a:cxn>
                  <a:cxn ang="0">
                    <a:pos x="0" y="96"/>
                  </a:cxn>
                  <a:cxn ang="0">
                    <a:pos x="0" y="110"/>
                  </a:cxn>
                  <a:cxn ang="0">
                    <a:pos x="7" y="110"/>
                  </a:cxn>
                  <a:cxn ang="0">
                    <a:pos x="9" y="108"/>
                  </a:cxn>
                  <a:cxn ang="0">
                    <a:pos x="11" y="86"/>
                  </a:cxn>
                  <a:cxn ang="0">
                    <a:pos x="14" y="60"/>
                  </a:cxn>
                  <a:cxn ang="0">
                    <a:pos x="14" y="31"/>
                  </a:cxn>
                  <a:cxn ang="0">
                    <a:pos x="11" y="7"/>
                  </a:cxn>
                  <a:cxn ang="0">
                    <a:pos x="11" y="4"/>
                  </a:cxn>
                  <a:cxn ang="0">
                    <a:pos x="7" y="4"/>
                  </a:cxn>
                  <a:cxn ang="0">
                    <a:pos x="4" y="0"/>
                  </a:cxn>
                  <a:cxn ang="0">
                    <a:pos x="0" y="0"/>
                  </a:cxn>
                  <a:cxn ang="0">
                    <a:pos x="2" y="16"/>
                  </a:cxn>
                </a:cxnLst>
                <a:rect l="0" t="0" r="r" b="b"/>
                <a:pathLst>
                  <a:path w="15" h="111">
                    <a:moveTo>
                      <a:pt x="2" y="16"/>
                    </a:moveTo>
                    <a:lnTo>
                      <a:pt x="4" y="31"/>
                    </a:lnTo>
                    <a:lnTo>
                      <a:pt x="4" y="57"/>
                    </a:lnTo>
                    <a:lnTo>
                      <a:pt x="2" y="69"/>
                    </a:lnTo>
                    <a:lnTo>
                      <a:pt x="2" y="81"/>
                    </a:lnTo>
                    <a:lnTo>
                      <a:pt x="0" y="96"/>
                    </a:lnTo>
                    <a:lnTo>
                      <a:pt x="0" y="110"/>
                    </a:lnTo>
                    <a:lnTo>
                      <a:pt x="7" y="110"/>
                    </a:lnTo>
                    <a:lnTo>
                      <a:pt x="9" y="108"/>
                    </a:lnTo>
                    <a:lnTo>
                      <a:pt x="11" y="86"/>
                    </a:lnTo>
                    <a:lnTo>
                      <a:pt x="14" y="60"/>
                    </a:lnTo>
                    <a:lnTo>
                      <a:pt x="14" y="31"/>
                    </a:lnTo>
                    <a:lnTo>
                      <a:pt x="11" y="7"/>
                    </a:lnTo>
                    <a:lnTo>
                      <a:pt x="11" y="4"/>
                    </a:lnTo>
                    <a:lnTo>
                      <a:pt x="7" y="4"/>
                    </a:lnTo>
                    <a:lnTo>
                      <a:pt x="4" y="0"/>
                    </a:lnTo>
                    <a:lnTo>
                      <a:pt x="0" y="0"/>
                    </a:lnTo>
                    <a:lnTo>
                      <a:pt x="2" y="16"/>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0" name="Freeform 6876"/>
              <p:cNvSpPr>
                <a:spLocks/>
              </p:cNvSpPr>
              <p:nvPr/>
            </p:nvSpPr>
            <p:spPr bwMode="auto">
              <a:xfrm>
                <a:off x="9964" y="8323"/>
                <a:ext cx="17" cy="113"/>
              </a:xfrm>
              <a:custGeom>
                <a:avLst/>
                <a:gdLst/>
                <a:ahLst/>
                <a:cxnLst>
                  <a:cxn ang="0">
                    <a:pos x="14" y="7"/>
                  </a:cxn>
                  <a:cxn ang="0">
                    <a:pos x="11" y="4"/>
                  </a:cxn>
                  <a:cxn ang="0">
                    <a:pos x="7" y="2"/>
                  </a:cxn>
                  <a:cxn ang="0">
                    <a:pos x="2" y="0"/>
                  </a:cxn>
                  <a:cxn ang="0">
                    <a:pos x="4" y="19"/>
                  </a:cxn>
                  <a:cxn ang="0">
                    <a:pos x="7" y="33"/>
                  </a:cxn>
                  <a:cxn ang="0">
                    <a:pos x="7" y="60"/>
                  </a:cxn>
                  <a:cxn ang="0">
                    <a:pos x="4" y="71"/>
                  </a:cxn>
                  <a:cxn ang="0">
                    <a:pos x="4" y="83"/>
                  </a:cxn>
                  <a:cxn ang="0">
                    <a:pos x="0" y="112"/>
                  </a:cxn>
                  <a:cxn ang="0">
                    <a:pos x="9" y="112"/>
                  </a:cxn>
                  <a:cxn ang="0">
                    <a:pos x="9" y="110"/>
                  </a:cxn>
                  <a:cxn ang="0">
                    <a:pos x="14" y="110"/>
                  </a:cxn>
                  <a:cxn ang="0">
                    <a:pos x="14" y="88"/>
                  </a:cxn>
                  <a:cxn ang="0">
                    <a:pos x="16" y="62"/>
                  </a:cxn>
                  <a:cxn ang="0">
                    <a:pos x="16" y="33"/>
                  </a:cxn>
                  <a:cxn ang="0">
                    <a:pos x="14" y="7"/>
                  </a:cxn>
                </a:cxnLst>
                <a:rect l="0" t="0" r="r" b="b"/>
                <a:pathLst>
                  <a:path w="17" h="113">
                    <a:moveTo>
                      <a:pt x="14" y="7"/>
                    </a:moveTo>
                    <a:lnTo>
                      <a:pt x="11" y="4"/>
                    </a:lnTo>
                    <a:lnTo>
                      <a:pt x="7" y="2"/>
                    </a:lnTo>
                    <a:lnTo>
                      <a:pt x="2" y="0"/>
                    </a:lnTo>
                    <a:lnTo>
                      <a:pt x="4" y="19"/>
                    </a:lnTo>
                    <a:lnTo>
                      <a:pt x="7" y="33"/>
                    </a:lnTo>
                    <a:lnTo>
                      <a:pt x="7" y="60"/>
                    </a:lnTo>
                    <a:lnTo>
                      <a:pt x="4" y="71"/>
                    </a:lnTo>
                    <a:lnTo>
                      <a:pt x="4" y="83"/>
                    </a:lnTo>
                    <a:lnTo>
                      <a:pt x="0" y="112"/>
                    </a:lnTo>
                    <a:lnTo>
                      <a:pt x="9" y="112"/>
                    </a:lnTo>
                    <a:lnTo>
                      <a:pt x="9" y="110"/>
                    </a:lnTo>
                    <a:lnTo>
                      <a:pt x="14" y="110"/>
                    </a:lnTo>
                    <a:lnTo>
                      <a:pt x="14" y="88"/>
                    </a:lnTo>
                    <a:lnTo>
                      <a:pt x="16" y="62"/>
                    </a:lnTo>
                    <a:lnTo>
                      <a:pt x="16" y="33"/>
                    </a:lnTo>
                    <a:lnTo>
                      <a:pt x="14" y="7"/>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1" name="Freeform 6877"/>
              <p:cNvSpPr>
                <a:spLocks/>
              </p:cNvSpPr>
              <p:nvPr/>
            </p:nvSpPr>
            <p:spPr bwMode="auto">
              <a:xfrm>
                <a:off x="9962" y="8323"/>
                <a:ext cx="17" cy="113"/>
              </a:xfrm>
              <a:custGeom>
                <a:avLst/>
                <a:gdLst/>
                <a:ahLst/>
                <a:cxnLst>
                  <a:cxn ang="0">
                    <a:pos x="7" y="0"/>
                  </a:cxn>
                  <a:cxn ang="0">
                    <a:pos x="2" y="0"/>
                  </a:cxn>
                  <a:cxn ang="0">
                    <a:pos x="7" y="16"/>
                  </a:cxn>
                  <a:cxn ang="0">
                    <a:pos x="7" y="57"/>
                  </a:cxn>
                  <a:cxn ang="0">
                    <a:pos x="4" y="69"/>
                  </a:cxn>
                  <a:cxn ang="0">
                    <a:pos x="2" y="83"/>
                  </a:cxn>
                  <a:cxn ang="0">
                    <a:pos x="2" y="98"/>
                  </a:cxn>
                  <a:cxn ang="0">
                    <a:pos x="0" y="112"/>
                  </a:cxn>
                  <a:cxn ang="0">
                    <a:pos x="9" y="112"/>
                  </a:cxn>
                  <a:cxn ang="0">
                    <a:pos x="9" y="110"/>
                  </a:cxn>
                  <a:cxn ang="0">
                    <a:pos x="14" y="110"/>
                  </a:cxn>
                  <a:cxn ang="0">
                    <a:pos x="16" y="88"/>
                  </a:cxn>
                  <a:cxn ang="0">
                    <a:pos x="16" y="7"/>
                  </a:cxn>
                  <a:cxn ang="0">
                    <a:pos x="12" y="4"/>
                  </a:cxn>
                  <a:cxn ang="0">
                    <a:pos x="7" y="0"/>
                  </a:cxn>
                </a:cxnLst>
                <a:rect l="0" t="0" r="r" b="b"/>
                <a:pathLst>
                  <a:path w="17" h="113">
                    <a:moveTo>
                      <a:pt x="7" y="0"/>
                    </a:moveTo>
                    <a:lnTo>
                      <a:pt x="2" y="0"/>
                    </a:lnTo>
                    <a:lnTo>
                      <a:pt x="7" y="16"/>
                    </a:lnTo>
                    <a:lnTo>
                      <a:pt x="7" y="57"/>
                    </a:lnTo>
                    <a:lnTo>
                      <a:pt x="4" y="69"/>
                    </a:lnTo>
                    <a:lnTo>
                      <a:pt x="2" y="83"/>
                    </a:lnTo>
                    <a:lnTo>
                      <a:pt x="2" y="98"/>
                    </a:lnTo>
                    <a:lnTo>
                      <a:pt x="0" y="112"/>
                    </a:lnTo>
                    <a:lnTo>
                      <a:pt x="9" y="112"/>
                    </a:lnTo>
                    <a:lnTo>
                      <a:pt x="9" y="110"/>
                    </a:lnTo>
                    <a:lnTo>
                      <a:pt x="14" y="110"/>
                    </a:lnTo>
                    <a:lnTo>
                      <a:pt x="16" y="88"/>
                    </a:lnTo>
                    <a:lnTo>
                      <a:pt x="16" y="7"/>
                    </a:lnTo>
                    <a:lnTo>
                      <a:pt x="12" y="4"/>
                    </a:lnTo>
                    <a:lnTo>
                      <a:pt x="7"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902" name="Group 6878"/>
              <p:cNvGrpSpPr>
                <a:grpSpLocks/>
              </p:cNvGrpSpPr>
              <p:nvPr/>
            </p:nvGrpSpPr>
            <p:grpSpPr bwMode="auto">
              <a:xfrm>
                <a:off x="9960" y="8320"/>
                <a:ext cx="16" cy="116"/>
                <a:chOff x="9960" y="8320"/>
                <a:chExt cx="16" cy="116"/>
              </a:xfrm>
            </p:grpSpPr>
            <p:sp>
              <p:nvSpPr>
                <p:cNvPr id="7903" name="Freeform 6879"/>
                <p:cNvSpPr>
                  <a:spLocks/>
                </p:cNvSpPr>
                <p:nvPr/>
              </p:nvSpPr>
              <p:spPr bwMode="auto">
                <a:xfrm>
                  <a:off x="9960" y="8320"/>
                  <a:ext cx="16" cy="116"/>
                </a:xfrm>
                <a:custGeom>
                  <a:avLst/>
                  <a:gdLst/>
                  <a:ahLst/>
                  <a:cxnLst>
                    <a:cxn ang="0">
                      <a:pos x="7" y="115"/>
                    </a:cxn>
                    <a:cxn ang="0">
                      <a:pos x="9" y="112"/>
                    </a:cxn>
                    <a:cxn ang="0">
                      <a:pos x="14" y="112"/>
                    </a:cxn>
                    <a:cxn ang="0">
                      <a:pos x="16" y="91"/>
                    </a:cxn>
                    <a:cxn ang="0">
                      <a:pos x="16" y="7"/>
                    </a:cxn>
                    <a:cxn ang="0">
                      <a:pos x="14" y="7"/>
                    </a:cxn>
                    <a:cxn ang="0">
                      <a:pos x="9" y="2"/>
                    </a:cxn>
                    <a:cxn ang="0">
                      <a:pos x="5" y="2"/>
                    </a:cxn>
                    <a:cxn ang="0">
                      <a:pos x="7" y="19"/>
                    </a:cxn>
                    <a:cxn ang="0">
                      <a:pos x="7" y="60"/>
                    </a:cxn>
                    <a:cxn ang="0">
                      <a:pos x="4" y="71"/>
                    </a:cxn>
                    <a:cxn ang="0">
                      <a:pos x="2" y="86"/>
                    </a:cxn>
                    <a:cxn ang="0">
                      <a:pos x="2" y="100"/>
                    </a:cxn>
                    <a:cxn ang="0">
                      <a:pos x="0" y="115"/>
                    </a:cxn>
                    <a:cxn ang="0">
                      <a:pos x="7" y="115"/>
                    </a:cxn>
                  </a:cxnLst>
                  <a:rect l="0" t="0" r="r" b="b"/>
                  <a:pathLst>
                    <a:path w="16" h="116">
                      <a:moveTo>
                        <a:pt x="7" y="115"/>
                      </a:moveTo>
                      <a:lnTo>
                        <a:pt x="9" y="112"/>
                      </a:lnTo>
                      <a:lnTo>
                        <a:pt x="14" y="112"/>
                      </a:lnTo>
                      <a:lnTo>
                        <a:pt x="16" y="91"/>
                      </a:lnTo>
                      <a:lnTo>
                        <a:pt x="16" y="7"/>
                      </a:lnTo>
                      <a:lnTo>
                        <a:pt x="14" y="7"/>
                      </a:lnTo>
                      <a:lnTo>
                        <a:pt x="9" y="2"/>
                      </a:lnTo>
                      <a:lnTo>
                        <a:pt x="5" y="2"/>
                      </a:lnTo>
                      <a:lnTo>
                        <a:pt x="7" y="19"/>
                      </a:lnTo>
                      <a:lnTo>
                        <a:pt x="7" y="60"/>
                      </a:lnTo>
                      <a:lnTo>
                        <a:pt x="4" y="71"/>
                      </a:lnTo>
                      <a:lnTo>
                        <a:pt x="2" y="86"/>
                      </a:lnTo>
                      <a:lnTo>
                        <a:pt x="2" y="100"/>
                      </a:lnTo>
                      <a:lnTo>
                        <a:pt x="0" y="115"/>
                      </a:lnTo>
                      <a:lnTo>
                        <a:pt x="7"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4" name="Freeform 6880"/>
                <p:cNvSpPr>
                  <a:spLocks/>
                </p:cNvSpPr>
                <p:nvPr/>
              </p:nvSpPr>
              <p:spPr bwMode="auto">
                <a:xfrm>
                  <a:off x="9960" y="8320"/>
                  <a:ext cx="16" cy="116"/>
                </a:xfrm>
                <a:custGeom>
                  <a:avLst/>
                  <a:gdLst/>
                  <a:ahLst/>
                  <a:cxnLst>
                    <a:cxn ang="0">
                      <a:pos x="5" y="2"/>
                    </a:cxn>
                    <a:cxn ang="0">
                      <a:pos x="4" y="0"/>
                    </a:cxn>
                    <a:cxn ang="0">
                      <a:pos x="4" y="2"/>
                    </a:cxn>
                    <a:cxn ang="0">
                      <a:pos x="5" y="2"/>
                    </a:cxn>
                  </a:cxnLst>
                  <a:rect l="0" t="0" r="r" b="b"/>
                  <a:pathLst>
                    <a:path w="16" h="116">
                      <a:moveTo>
                        <a:pt x="5" y="2"/>
                      </a:moveTo>
                      <a:lnTo>
                        <a:pt x="4" y="0"/>
                      </a:lnTo>
                      <a:lnTo>
                        <a:pt x="4" y="2"/>
                      </a:lnTo>
                      <a:lnTo>
                        <a:pt x="5" y="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905" name="Freeform 6881"/>
              <p:cNvSpPr>
                <a:spLocks/>
              </p:cNvSpPr>
              <p:nvPr/>
            </p:nvSpPr>
            <p:spPr bwMode="auto">
              <a:xfrm>
                <a:off x="9957" y="8320"/>
                <a:ext cx="17" cy="116"/>
              </a:xfrm>
              <a:custGeom>
                <a:avLst/>
                <a:gdLst/>
                <a:ahLst/>
                <a:cxnLst>
                  <a:cxn ang="0">
                    <a:pos x="7" y="115"/>
                  </a:cxn>
                  <a:cxn ang="0">
                    <a:pos x="9" y="112"/>
                  </a:cxn>
                  <a:cxn ang="0">
                    <a:pos x="14" y="112"/>
                  </a:cxn>
                  <a:cxn ang="0">
                    <a:pos x="16" y="88"/>
                  </a:cxn>
                  <a:cxn ang="0">
                    <a:pos x="16" y="7"/>
                  </a:cxn>
                  <a:cxn ang="0">
                    <a:pos x="14" y="4"/>
                  </a:cxn>
                  <a:cxn ang="0">
                    <a:pos x="9" y="2"/>
                  </a:cxn>
                  <a:cxn ang="0">
                    <a:pos x="4" y="0"/>
                  </a:cxn>
                  <a:cxn ang="0">
                    <a:pos x="7" y="16"/>
                  </a:cxn>
                  <a:cxn ang="0">
                    <a:pos x="7" y="60"/>
                  </a:cxn>
                  <a:cxn ang="0">
                    <a:pos x="4" y="71"/>
                  </a:cxn>
                  <a:cxn ang="0">
                    <a:pos x="2" y="86"/>
                  </a:cxn>
                  <a:cxn ang="0">
                    <a:pos x="2" y="100"/>
                  </a:cxn>
                  <a:cxn ang="0">
                    <a:pos x="0" y="115"/>
                  </a:cxn>
                  <a:cxn ang="0">
                    <a:pos x="7" y="115"/>
                  </a:cxn>
                </a:cxnLst>
                <a:rect l="0" t="0" r="r" b="b"/>
                <a:pathLst>
                  <a:path w="17" h="116">
                    <a:moveTo>
                      <a:pt x="7" y="115"/>
                    </a:moveTo>
                    <a:lnTo>
                      <a:pt x="9" y="112"/>
                    </a:lnTo>
                    <a:lnTo>
                      <a:pt x="14" y="112"/>
                    </a:lnTo>
                    <a:lnTo>
                      <a:pt x="16" y="88"/>
                    </a:lnTo>
                    <a:lnTo>
                      <a:pt x="16" y="7"/>
                    </a:lnTo>
                    <a:lnTo>
                      <a:pt x="14" y="4"/>
                    </a:lnTo>
                    <a:lnTo>
                      <a:pt x="9" y="2"/>
                    </a:lnTo>
                    <a:lnTo>
                      <a:pt x="4" y="0"/>
                    </a:lnTo>
                    <a:lnTo>
                      <a:pt x="7" y="16"/>
                    </a:lnTo>
                    <a:lnTo>
                      <a:pt x="7" y="60"/>
                    </a:lnTo>
                    <a:lnTo>
                      <a:pt x="4" y="71"/>
                    </a:lnTo>
                    <a:lnTo>
                      <a:pt x="2" y="86"/>
                    </a:lnTo>
                    <a:lnTo>
                      <a:pt x="2" y="100"/>
                    </a:lnTo>
                    <a:lnTo>
                      <a:pt x="0" y="115"/>
                    </a:lnTo>
                    <a:lnTo>
                      <a:pt x="7" y="115"/>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6" name="Freeform 6882"/>
              <p:cNvSpPr>
                <a:spLocks/>
              </p:cNvSpPr>
              <p:nvPr/>
            </p:nvSpPr>
            <p:spPr bwMode="auto">
              <a:xfrm>
                <a:off x="9955" y="8318"/>
                <a:ext cx="17" cy="118"/>
              </a:xfrm>
              <a:custGeom>
                <a:avLst/>
                <a:gdLst/>
                <a:ahLst/>
                <a:cxnLst>
                  <a:cxn ang="0">
                    <a:pos x="7" y="117"/>
                  </a:cxn>
                  <a:cxn ang="0">
                    <a:pos x="9" y="115"/>
                  </a:cxn>
                  <a:cxn ang="0">
                    <a:pos x="14" y="115"/>
                  </a:cxn>
                  <a:cxn ang="0">
                    <a:pos x="16" y="91"/>
                  </a:cxn>
                  <a:cxn ang="0">
                    <a:pos x="16" y="7"/>
                  </a:cxn>
                  <a:cxn ang="0">
                    <a:pos x="14" y="7"/>
                  </a:cxn>
                  <a:cxn ang="0">
                    <a:pos x="9" y="2"/>
                  </a:cxn>
                  <a:cxn ang="0">
                    <a:pos x="4" y="0"/>
                  </a:cxn>
                  <a:cxn ang="0">
                    <a:pos x="7" y="19"/>
                  </a:cxn>
                  <a:cxn ang="0">
                    <a:pos x="7" y="62"/>
                  </a:cxn>
                  <a:cxn ang="0">
                    <a:pos x="4" y="74"/>
                  </a:cxn>
                  <a:cxn ang="0">
                    <a:pos x="2" y="88"/>
                  </a:cxn>
                  <a:cxn ang="0">
                    <a:pos x="2" y="103"/>
                  </a:cxn>
                  <a:cxn ang="0">
                    <a:pos x="0" y="117"/>
                  </a:cxn>
                  <a:cxn ang="0">
                    <a:pos x="7" y="117"/>
                  </a:cxn>
                </a:cxnLst>
                <a:rect l="0" t="0" r="r" b="b"/>
                <a:pathLst>
                  <a:path w="17" h="118">
                    <a:moveTo>
                      <a:pt x="7" y="117"/>
                    </a:moveTo>
                    <a:lnTo>
                      <a:pt x="9" y="115"/>
                    </a:lnTo>
                    <a:lnTo>
                      <a:pt x="14" y="115"/>
                    </a:lnTo>
                    <a:lnTo>
                      <a:pt x="16" y="91"/>
                    </a:lnTo>
                    <a:lnTo>
                      <a:pt x="16" y="7"/>
                    </a:lnTo>
                    <a:lnTo>
                      <a:pt x="14" y="7"/>
                    </a:lnTo>
                    <a:lnTo>
                      <a:pt x="9" y="2"/>
                    </a:lnTo>
                    <a:lnTo>
                      <a:pt x="4" y="0"/>
                    </a:lnTo>
                    <a:lnTo>
                      <a:pt x="7" y="19"/>
                    </a:lnTo>
                    <a:lnTo>
                      <a:pt x="7" y="62"/>
                    </a:lnTo>
                    <a:lnTo>
                      <a:pt x="4" y="74"/>
                    </a:lnTo>
                    <a:lnTo>
                      <a:pt x="2" y="88"/>
                    </a:lnTo>
                    <a:lnTo>
                      <a:pt x="2" y="103"/>
                    </a:lnTo>
                    <a:lnTo>
                      <a:pt x="0" y="117"/>
                    </a:lnTo>
                    <a:lnTo>
                      <a:pt x="7" y="117"/>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7" name="Freeform 6883"/>
              <p:cNvSpPr>
                <a:spLocks/>
              </p:cNvSpPr>
              <p:nvPr/>
            </p:nvSpPr>
            <p:spPr bwMode="auto">
              <a:xfrm>
                <a:off x="9952" y="8318"/>
                <a:ext cx="17" cy="118"/>
              </a:xfrm>
              <a:custGeom>
                <a:avLst/>
                <a:gdLst/>
                <a:ahLst/>
                <a:cxnLst>
                  <a:cxn ang="0">
                    <a:pos x="2" y="103"/>
                  </a:cxn>
                  <a:cxn ang="0">
                    <a:pos x="0" y="117"/>
                  </a:cxn>
                  <a:cxn ang="0">
                    <a:pos x="4" y="117"/>
                  </a:cxn>
                  <a:cxn ang="0">
                    <a:pos x="7" y="115"/>
                  </a:cxn>
                  <a:cxn ang="0">
                    <a:pos x="14" y="115"/>
                  </a:cxn>
                  <a:cxn ang="0">
                    <a:pos x="16" y="91"/>
                  </a:cxn>
                  <a:cxn ang="0">
                    <a:pos x="16" y="7"/>
                  </a:cxn>
                  <a:cxn ang="0">
                    <a:pos x="14" y="4"/>
                  </a:cxn>
                  <a:cxn ang="0">
                    <a:pos x="9" y="2"/>
                  </a:cxn>
                  <a:cxn ang="0">
                    <a:pos x="4" y="0"/>
                  </a:cxn>
                  <a:cxn ang="0">
                    <a:pos x="7" y="16"/>
                  </a:cxn>
                  <a:cxn ang="0">
                    <a:pos x="7" y="60"/>
                  </a:cxn>
                  <a:cxn ang="0">
                    <a:pos x="2" y="88"/>
                  </a:cxn>
                  <a:cxn ang="0">
                    <a:pos x="2" y="103"/>
                  </a:cxn>
                </a:cxnLst>
                <a:rect l="0" t="0" r="r" b="b"/>
                <a:pathLst>
                  <a:path w="17" h="118">
                    <a:moveTo>
                      <a:pt x="2" y="103"/>
                    </a:moveTo>
                    <a:lnTo>
                      <a:pt x="0" y="117"/>
                    </a:lnTo>
                    <a:lnTo>
                      <a:pt x="4" y="117"/>
                    </a:lnTo>
                    <a:lnTo>
                      <a:pt x="7" y="115"/>
                    </a:lnTo>
                    <a:lnTo>
                      <a:pt x="14" y="115"/>
                    </a:lnTo>
                    <a:lnTo>
                      <a:pt x="16" y="91"/>
                    </a:lnTo>
                    <a:lnTo>
                      <a:pt x="16" y="7"/>
                    </a:lnTo>
                    <a:lnTo>
                      <a:pt x="14" y="4"/>
                    </a:lnTo>
                    <a:lnTo>
                      <a:pt x="9" y="2"/>
                    </a:lnTo>
                    <a:lnTo>
                      <a:pt x="4" y="0"/>
                    </a:lnTo>
                    <a:lnTo>
                      <a:pt x="7" y="16"/>
                    </a:lnTo>
                    <a:lnTo>
                      <a:pt x="7" y="60"/>
                    </a:lnTo>
                    <a:lnTo>
                      <a:pt x="2" y="88"/>
                    </a:lnTo>
                    <a:lnTo>
                      <a:pt x="2" y="103"/>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8" name="Freeform 6884"/>
              <p:cNvSpPr>
                <a:spLocks/>
              </p:cNvSpPr>
              <p:nvPr/>
            </p:nvSpPr>
            <p:spPr bwMode="auto">
              <a:xfrm>
                <a:off x="9950" y="8316"/>
                <a:ext cx="19" cy="120"/>
              </a:xfrm>
              <a:custGeom>
                <a:avLst/>
                <a:gdLst/>
                <a:ahLst/>
                <a:cxnLst>
                  <a:cxn ang="0">
                    <a:pos x="2" y="88"/>
                  </a:cxn>
                  <a:cxn ang="0">
                    <a:pos x="2" y="105"/>
                  </a:cxn>
                  <a:cxn ang="0">
                    <a:pos x="0" y="120"/>
                  </a:cxn>
                  <a:cxn ang="0">
                    <a:pos x="4" y="120"/>
                  </a:cxn>
                  <a:cxn ang="0">
                    <a:pos x="7" y="117"/>
                  </a:cxn>
                  <a:cxn ang="0">
                    <a:pos x="14" y="117"/>
                  </a:cxn>
                  <a:cxn ang="0">
                    <a:pos x="16" y="93"/>
                  </a:cxn>
                  <a:cxn ang="0">
                    <a:pos x="16" y="36"/>
                  </a:cxn>
                  <a:cxn ang="0">
                    <a:pos x="19" y="9"/>
                  </a:cxn>
                  <a:cxn ang="0">
                    <a:pos x="14" y="4"/>
                  </a:cxn>
                  <a:cxn ang="0">
                    <a:pos x="9" y="2"/>
                  </a:cxn>
                  <a:cxn ang="0">
                    <a:pos x="4" y="0"/>
                  </a:cxn>
                  <a:cxn ang="0">
                    <a:pos x="7" y="19"/>
                  </a:cxn>
                  <a:cxn ang="0">
                    <a:pos x="7" y="62"/>
                  </a:cxn>
                  <a:cxn ang="0">
                    <a:pos x="4" y="76"/>
                  </a:cxn>
                  <a:cxn ang="0">
                    <a:pos x="2" y="88"/>
                  </a:cxn>
                </a:cxnLst>
                <a:rect l="0" t="0" r="r" b="b"/>
                <a:pathLst>
                  <a:path w="19" h="120">
                    <a:moveTo>
                      <a:pt x="2" y="88"/>
                    </a:moveTo>
                    <a:lnTo>
                      <a:pt x="2" y="105"/>
                    </a:lnTo>
                    <a:lnTo>
                      <a:pt x="0" y="120"/>
                    </a:lnTo>
                    <a:lnTo>
                      <a:pt x="4" y="120"/>
                    </a:lnTo>
                    <a:lnTo>
                      <a:pt x="7" y="117"/>
                    </a:lnTo>
                    <a:lnTo>
                      <a:pt x="14" y="117"/>
                    </a:lnTo>
                    <a:lnTo>
                      <a:pt x="16" y="93"/>
                    </a:lnTo>
                    <a:lnTo>
                      <a:pt x="16" y="36"/>
                    </a:lnTo>
                    <a:lnTo>
                      <a:pt x="19" y="9"/>
                    </a:lnTo>
                    <a:lnTo>
                      <a:pt x="14" y="4"/>
                    </a:lnTo>
                    <a:lnTo>
                      <a:pt x="9" y="2"/>
                    </a:lnTo>
                    <a:lnTo>
                      <a:pt x="4" y="0"/>
                    </a:lnTo>
                    <a:lnTo>
                      <a:pt x="7" y="19"/>
                    </a:lnTo>
                    <a:lnTo>
                      <a:pt x="7" y="62"/>
                    </a:lnTo>
                    <a:lnTo>
                      <a:pt x="4" y="76"/>
                    </a:lnTo>
                    <a:lnTo>
                      <a:pt x="2" y="88"/>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9" name="Freeform 6885"/>
              <p:cNvSpPr>
                <a:spLocks/>
              </p:cNvSpPr>
              <p:nvPr/>
            </p:nvSpPr>
            <p:spPr bwMode="auto">
              <a:xfrm>
                <a:off x="9948" y="8316"/>
                <a:ext cx="19" cy="120"/>
              </a:xfrm>
              <a:custGeom>
                <a:avLst/>
                <a:gdLst/>
                <a:ahLst/>
                <a:cxnLst>
                  <a:cxn ang="0">
                    <a:pos x="4" y="120"/>
                  </a:cxn>
                  <a:cxn ang="0">
                    <a:pos x="7" y="117"/>
                  </a:cxn>
                  <a:cxn ang="0">
                    <a:pos x="12" y="117"/>
                  </a:cxn>
                  <a:cxn ang="0">
                    <a:pos x="14" y="115"/>
                  </a:cxn>
                  <a:cxn ang="0">
                    <a:pos x="16" y="93"/>
                  </a:cxn>
                  <a:cxn ang="0">
                    <a:pos x="16" y="33"/>
                  </a:cxn>
                  <a:cxn ang="0">
                    <a:pos x="19" y="7"/>
                  </a:cxn>
                  <a:cxn ang="0">
                    <a:pos x="16" y="7"/>
                  </a:cxn>
                  <a:cxn ang="0">
                    <a:pos x="12" y="2"/>
                  </a:cxn>
                  <a:cxn ang="0">
                    <a:pos x="9" y="2"/>
                  </a:cxn>
                  <a:cxn ang="0">
                    <a:pos x="4" y="0"/>
                  </a:cxn>
                  <a:cxn ang="0">
                    <a:pos x="9" y="33"/>
                  </a:cxn>
                  <a:cxn ang="0">
                    <a:pos x="7" y="47"/>
                  </a:cxn>
                  <a:cxn ang="0">
                    <a:pos x="7" y="62"/>
                  </a:cxn>
                  <a:cxn ang="0">
                    <a:pos x="4" y="76"/>
                  </a:cxn>
                  <a:cxn ang="0">
                    <a:pos x="2" y="88"/>
                  </a:cxn>
                  <a:cxn ang="0">
                    <a:pos x="0" y="105"/>
                  </a:cxn>
                  <a:cxn ang="0">
                    <a:pos x="0" y="120"/>
                  </a:cxn>
                  <a:cxn ang="0">
                    <a:pos x="4" y="120"/>
                  </a:cxn>
                </a:cxnLst>
                <a:rect l="0" t="0" r="r" b="b"/>
                <a:pathLst>
                  <a:path w="19" h="120">
                    <a:moveTo>
                      <a:pt x="4" y="120"/>
                    </a:moveTo>
                    <a:lnTo>
                      <a:pt x="7" y="117"/>
                    </a:lnTo>
                    <a:lnTo>
                      <a:pt x="12" y="117"/>
                    </a:lnTo>
                    <a:lnTo>
                      <a:pt x="14" y="115"/>
                    </a:lnTo>
                    <a:lnTo>
                      <a:pt x="16" y="93"/>
                    </a:lnTo>
                    <a:lnTo>
                      <a:pt x="16" y="33"/>
                    </a:lnTo>
                    <a:lnTo>
                      <a:pt x="19" y="7"/>
                    </a:lnTo>
                    <a:lnTo>
                      <a:pt x="16" y="7"/>
                    </a:lnTo>
                    <a:lnTo>
                      <a:pt x="12" y="2"/>
                    </a:lnTo>
                    <a:lnTo>
                      <a:pt x="9" y="2"/>
                    </a:lnTo>
                    <a:lnTo>
                      <a:pt x="4" y="0"/>
                    </a:lnTo>
                    <a:lnTo>
                      <a:pt x="9" y="33"/>
                    </a:lnTo>
                    <a:lnTo>
                      <a:pt x="7" y="47"/>
                    </a:lnTo>
                    <a:lnTo>
                      <a:pt x="7" y="62"/>
                    </a:lnTo>
                    <a:lnTo>
                      <a:pt x="4" y="76"/>
                    </a:lnTo>
                    <a:lnTo>
                      <a:pt x="2" y="88"/>
                    </a:lnTo>
                    <a:lnTo>
                      <a:pt x="0" y="105"/>
                    </a:lnTo>
                    <a:lnTo>
                      <a:pt x="0" y="120"/>
                    </a:lnTo>
                    <a:lnTo>
                      <a:pt x="4" y="12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0" name="Freeform 6886"/>
              <p:cNvSpPr>
                <a:spLocks/>
              </p:cNvSpPr>
              <p:nvPr/>
            </p:nvSpPr>
            <p:spPr bwMode="auto">
              <a:xfrm>
                <a:off x="9945" y="8313"/>
                <a:ext cx="19" cy="123"/>
              </a:xfrm>
              <a:custGeom>
                <a:avLst/>
                <a:gdLst/>
                <a:ahLst/>
                <a:cxnLst>
                  <a:cxn ang="0">
                    <a:pos x="14" y="117"/>
                  </a:cxn>
                  <a:cxn ang="0">
                    <a:pos x="16" y="96"/>
                  </a:cxn>
                  <a:cxn ang="0">
                    <a:pos x="16" y="36"/>
                  </a:cxn>
                  <a:cxn ang="0">
                    <a:pos x="19" y="9"/>
                  </a:cxn>
                  <a:cxn ang="0">
                    <a:pos x="4" y="0"/>
                  </a:cxn>
                  <a:cxn ang="0">
                    <a:pos x="7" y="19"/>
                  </a:cxn>
                  <a:cxn ang="0">
                    <a:pos x="9" y="33"/>
                  </a:cxn>
                  <a:cxn ang="0">
                    <a:pos x="7" y="50"/>
                  </a:cxn>
                  <a:cxn ang="0">
                    <a:pos x="7" y="64"/>
                  </a:cxn>
                  <a:cxn ang="0">
                    <a:pos x="4" y="76"/>
                  </a:cxn>
                  <a:cxn ang="0">
                    <a:pos x="2" y="91"/>
                  </a:cxn>
                  <a:cxn ang="0">
                    <a:pos x="0" y="107"/>
                  </a:cxn>
                  <a:cxn ang="0">
                    <a:pos x="0" y="122"/>
                  </a:cxn>
                  <a:cxn ang="0">
                    <a:pos x="14" y="117"/>
                  </a:cxn>
                </a:cxnLst>
                <a:rect l="0" t="0" r="r" b="b"/>
                <a:pathLst>
                  <a:path w="19" h="123">
                    <a:moveTo>
                      <a:pt x="14" y="117"/>
                    </a:moveTo>
                    <a:lnTo>
                      <a:pt x="16" y="96"/>
                    </a:lnTo>
                    <a:lnTo>
                      <a:pt x="16" y="36"/>
                    </a:lnTo>
                    <a:lnTo>
                      <a:pt x="19" y="9"/>
                    </a:lnTo>
                    <a:lnTo>
                      <a:pt x="4" y="0"/>
                    </a:lnTo>
                    <a:lnTo>
                      <a:pt x="7" y="19"/>
                    </a:lnTo>
                    <a:lnTo>
                      <a:pt x="9" y="33"/>
                    </a:lnTo>
                    <a:lnTo>
                      <a:pt x="7" y="50"/>
                    </a:lnTo>
                    <a:lnTo>
                      <a:pt x="7" y="64"/>
                    </a:lnTo>
                    <a:lnTo>
                      <a:pt x="4" y="76"/>
                    </a:lnTo>
                    <a:lnTo>
                      <a:pt x="2" y="91"/>
                    </a:lnTo>
                    <a:lnTo>
                      <a:pt x="0" y="107"/>
                    </a:lnTo>
                    <a:lnTo>
                      <a:pt x="0" y="122"/>
                    </a:lnTo>
                    <a:lnTo>
                      <a:pt x="14" y="11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1" name="Freeform 6887"/>
              <p:cNvSpPr>
                <a:spLocks/>
              </p:cNvSpPr>
              <p:nvPr/>
            </p:nvSpPr>
            <p:spPr bwMode="auto">
              <a:xfrm>
                <a:off x="9751" y="8440"/>
                <a:ext cx="158" cy="12"/>
              </a:xfrm>
              <a:custGeom>
                <a:avLst/>
                <a:gdLst/>
                <a:ahLst/>
                <a:cxnLst>
                  <a:cxn ang="0">
                    <a:pos x="7" y="0"/>
                  </a:cxn>
                  <a:cxn ang="0">
                    <a:pos x="0" y="0"/>
                  </a:cxn>
                  <a:cxn ang="0">
                    <a:pos x="2" y="2"/>
                  </a:cxn>
                  <a:cxn ang="0">
                    <a:pos x="7" y="2"/>
                  </a:cxn>
                  <a:cxn ang="0">
                    <a:pos x="9" y="4"/>
                  </a:cxn>
                  <a:cxn ang="0">
                    <a:pos x="14" y="4"/>
                  </a:cxn>
                  <a:cxn ang="0">
                    <a:pos x="16" y="7"/>
                  </a:cxn>
                  <a:cxn ang="0">
                    <a:pos x="28" y="7"/>
                  </a:cxn>
                  <a:cxn ang="0">
                    <a:pos x="33" y="9"/>
                  </a:cxn>
                  <a:cxn ang="0">
                    <a:pos x="47" y="9"/>
                  </a:cxn>
                  <a:cxn ang="0">
                    <a:pos x="52" y="11"/>
                  </a:cxn>
                  <a:cxn ang="0">
                    <a:pos x="110" y="11"/>
                  </a:cxn>
                  <a:cxn ang="0">
                    <a:pos x="117" y="9"/>
                  </a:cxn>
                  <a:cxn ang="0">
                    <a:pos x="124" y="9"/>
                  </a:cxn>
                  <a:cxn ang="0">
                    <a:pos x="139" y="7"/>
                  </a:cxn>
                  <a:cxn ang="0">
                    <a:pos x="158" y="4"/>
                  </a:cxn>
                  <a:cxn ang="0">
                    <a:pos x="141" y="2"/>
                  </a:cxn>
                  <a:cxn ang="0">
                    <a:pos x="122" y="2"/>
                  </a:cxn>
                  <a:cxn ang="0">
                    <a:pos x="112" y="4"/>
                  </a:cxn>
                  <a:cxn ang="0">
                    <a:pos x="93" y="4"/>
                  </a:cxn>
                  <a:cxn ang="0">
                    <a:pos x="83" y="7"/>
                  </a:cxn>
                  <a:cxn ang="0">
                    <a:pos x="40" y="7"/>
                  </a:cxn>
                  <a:cxn ang="0">
                    <a:pos x="33" y="4"/>
                  </a:cxn>
                  <a:cxn ang="0">
                    <a:pos x="21" y="4"/>
                  </a:cxn>
                  <a:cxn ang="0">
                    <a:pos x="7" y="0"/>
                  </a:cxn>
                </a:cxnLst>
                <a:rect l="0" t="0" r="r" b="b"/>
                <a:pathLst>
                  <a:path w="158" h="12">
                    <a:moveTo>
                      <a:pt x="7" y="0"/>
                    </a:moveTo>
                    <a:lnTo>
                      <a:pt x="0" y="0"/>
                    </a:lnTo>
                    <a:lnTo>
                      <a:pt x="2" y="2"/>
                    </a:lnTo>
                    <a:lnTo>
                      <a:pt x="7" y="2"/>
                    </a:lnTo>
                    <a:lnTo>
                      <a:pt x="9" y="4"/>
                    </a:lnTo>
                    <a:lnTo>
                      <a:pt x="14" y="4"/>
                    </a:lnTo>
                    <a:lnTo>
                      <a:pt x="16" y="7"/>
                    </a:lnTo>
                    <a:lnTo>
                      <a:pt x="28" y="7"/>
                    </a:lnTo>
                    <a:lnTo>
                      <a:pt x="33" y="9"/>
                    </a:lnTo>
                    <a:lnTo>
                      <a:pt x="47" y="9"/>
                    </a:lnTo>
                    <a:lnTo>
                      <a:pt x="52" y="11"/>
                    </a:lnTo>
                    <a:lnTo>
                      <a:pt x="110" y="11"/>
                    </a:lnTo>
                    <a:lnTo>
                      <a:pt x="117" y="9"/>
                    </a:lnTo>
                    <a:lnTo>
                      <a:pt x="124" y="9"/>
                    </a:lnTo>
                    <a:lnTo>
                      <a:pt x="139" y="7"/>
                    </a:lnTo>
                    <a:lnTo>
                      <a:pt x="158" y="4"/>
                    </a:lnTo>
                    <a:lnTo>
                      <a:pt x="141" y="2"/>
                    </a:lnTo>
                    <a:lnTo>
                      <a:pt x="122" y="2"/>
                    </a:lnTo>
                    <a:lnTo>
                      <a:pt x="112" y="4"/>
                    </a:lnTo>
                    <a:lnTo>
                      <a:pt x="93" y="4"/>
                    </a:lnTo>
                    <a:lnTo>
                      <a:pt x="83" y="7"/>
                    </a:lnTo>
                    <a:lnTo>
                      <a:pt x="40" y="7"/>
                    </a:lnTo>
                    <a:lnTo>
                      <a:pt x="33" y="4"/>
                    </a:lnTo>
                    <a:lnTo>
                      <a:pt x="21" y="4"/>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2" name="Freeform 6888"/>
              <p:cNvSpPr>
                <a:spLocks/>
              </p:cNvSpPr>
              <p:nvPr/>
            </p:nvSpPr>
            <p:spPr bwMode="auto">
              <a:xfrm>
                <a:off x="9796" y="8452"/>
                <a:ext cx="60" cy="17"/>
              </a:xfrm>
              <a:custGeom>
                <a:avLst/>
                <a:gdLst/>
                <a:ahLst/>
                <a:cxnLst>
                  <a:cxn ang="0">
                    <a:pos x="7" y="2"/>
                  </a:cxn>
                  <a:cxn ang="0">
                    <a:pos x="0" y="0"/>
                  </a:cxn>
                  <a:cxn ang="0">
                    <a:pos x="4" y="4"/>
                  </a:cxn>
                  <a:cxn ang="0">
                    <a:pos x="14" y="12"/>
                  </a:cxn>
                  <a:cxn ang="0">
                    <a:pos x="24" y="12"/>
                  </a:cxn>
                  <a:cxn ang="0">
                    <a:pos x="36" y="14"/>
                  </a:cxn>
                  <a:cxn ang="0">
                    <a:pos x="50" y="16"/>
                  </a:cxn>
                  <a:cxn ang="0">
                    <a:pos x="60" y="16"/>
                  </a:cxn>
                  <a:cxn ang="0">
                    <a:pos x="55" y="12"/>
                  </a:cxn>
                  <a:cxn ang="0">
                    <a:pos x="48" y="9"/>
                  </a:cxn>
                  <a:cxn ang="0">
                    <a:pos x="43" y="0"/>
                  </a:cxn>
                  <a:cxn ang="0">
                    <a:pos x="33" y="2"/>
                  </a:cxn>
                  <a:cxn ang="0">
                    <a:pos x="7" y="2"/>
                  </a:cxn>
                </a:cxnLst>
                <a:rect l="0" t="0" r="r" b="b"/>
                <a:pathLst>
                  <a:path w="60" h="17">
                    <a:moveTo>
                      <a:pt x="7" y="2"/>
                    </a:moveTo>
                    <a:lnTo>
                      <a:pt x="0" y="0"/>
                    </a:lnTo>
                    <a:lnTo>
                      <a:pt x="4" y="4"/>
                    </a:lnTo>
                    <a:lnTo>
                      <a:pt x="14" y="12"/>
                    </a:lnTo>
                    <a:lnTo>
                      <a:pt x="24" y="12"/>
                    </a:lnTo>
                    <a:lnTo>
                      <a:pt x="36" y="14"/>
                    </a:lnTo>
                    <a:lnTo>
                      <a:pt x="50" y="16"/>
                    </a:lnTo>
                    <a:lnTo>
                      <a:pt x="60" y="16"/>
                    </a:lnTo>
                    <a:lnTo>
                      <a:pt x="55" y="12"/>
                    </a:lnTo>
                    <a:lnTo>
                      <a:pt x="48" y="9"/>
                    </a:lnTo>
                    <a:lnTo>
                      <a:pt x="43" y="0"/>
                    </a:lnTo>
                    <a:lnTo>
                      <a:pt x="33" y="2"/>
                    </a:lnTo>
                    <a:lnTo>
                      <a:pt x="7"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3" name="Freeform 6889"/>
              <p:cNvSpPr>
                <a:spLocks/>
              </p:cNvSpPr>
              <p:nvPr/>
            </p:nvSpPr>
            <p:spPr bwMode="auto">
              <a:xfrm>
                <a:off x="9787" y="8467"/>
                <a:ext cx="103" cy="24"/>
              </a:xfrm>
              <a:custGeom>
                <a:avLst/>
                <a:gdLst/>
                <a:ahLst/>
                <a:cxnLst>
                  <a:cxn ang="0">
                    <a:pos x="4" y="16"/>
                  </a:cxn>
                  <a:cxn ang="0">
                    <a:pos x="7" y="16"/>
                  </a:cxn>
                  <a:cxn ang="0">
                    <a:pos x="11" y="19"/>
                  </a:cxn>
                  <a:cxn ang="0">
                    <a:pos x="21" y="19"/>
                  </a:cxn>
                  <a:cxn ang="0">
                    <a:pos x="26" y="21"/>
                  </a:cxn>
                  <a:cxn ang="0">
                    <a:pos x="40" y="21"/>
                  </a:cxn>
                  <a:cxn ang="0">
                    <a:pos x="43" y="23"/>
                  </a:cxn>
                  <a:cxn ang="0">
                    <a:pos x="79" y="23"/>
                  </a:cxn>
                  <a:cxn ang="0">
                    <a:pos x="103" y="21"/>
                  </a:cxn>
                  <a:cxn ang="0">
                    <a:pos x="100" y="19"/>
                  </a:cxn>
                  <a:cxn ang="0">
                    <a:pos x="96" y="16"/>
                  </a:cxn>
                  <a:cxn ang="0">
                    <a:pos x="91" y="16"/>
                  </a:cxn>
                  <a:cxn ang="0">
                    <a:pos x="88" y="14"/>
                  </a:cxn>
                  <a:cxn ang="0">
                    <a:pos x="83" y="11"/>
                  </a:cxn>
                  <a:cxn ang="0">
                    <a:pos x="81" y="9"/>
                  </a:cxn>
                  <a:cxn ang="0">
                    <a:pos x="76" y="7"/>
                  </a:cxn>
                  <a:cxn ang="0">
                    <a:pos x="74" y="4"/>
                  </a:cxn>
                  <a:cxn ang="0">
                    <a:pos x="50" y="4"/>
                  </a:cxn>
                  <a:cxn ang="0">
                    <a:pos x="47" y="2"/>
                  </a:cxn>
                  <a:cxn ang="0">
                    <a:pos x="33" y="2"/>
                  </a:cxn>
                  <a:cxn ang="0">
                    <a:pos x="28" y="0"/>
                  </a:cxn>
                  <a:cxn ang="0">
                    <a:pos x="21" y="0"/>
                  </a:cxn>
                  <a:cxn ang="0">
                    <a:pos x="11" y="2"/>
                  </a:cxn>
                  <a:cxn ang="0">
                    <a:pos x="2" y="7"/>
                  </a:cxn>
                  <a:cxn ang="0">
                    <a:pos x="0" y="11"/>
                  </a:cxn>
                  <a:cxn ang="0">
                    <a:pos x="4" y="16"/>
                  </a:cxn>
                </a:cxnLst>
                <a:rect l="0" t="0" r="r" b="b"/>
                <a:pathLst>
                  <a:path w="103" h="24">
                    <a:moveTo>
                      <a:pt x="4" y="16"/>
                    </a:moveTo>
                    <a:lnTo>
                      <a:pt x="7" y="16"/>
                    </a:lnTo>
                    <a:lnTo>
                      <a:pt x="11" y="19"/>
                    </a:lnTo>
                    <a:lnTo>
                      <a:pt x="21" y="19"/>
                    </a:lnTo>
                    <a:lnTo>
                      <a:pt x="26" y="21"/>
                    </a:lnTo>
                    <a:lnTo>
                      <a:pt x="40" y="21"/>
                    </a:lnTo>
                    <a:lnTo>
                      <a:pt x="43" y="23"/>
                    </a:lnTo>
                    <a:lnTo>
                      <a:pt x="79" y="23"/>
                    </a:lnTo>
                    <a:lnTo>
                      <a:pt x="103" y="21"/>
                    </a:lnTo>
                    <a:lnTo>
                      <a:pt x="100" y="19"/>
                    </a:lnTo>
                    <a:lnTo>
                      <a:pt x="96" y="16"/>
                    </a:lnTo>
                    <a:lnTo>
                      <a:pt x="91" y="16"/>
                    </a:lnTo>
                    <a:lnTo>
                      <a:pt x="88" y="14"/>
                    </a:lnTo>
                    <a:lnTo>
                      <a:pt x="83" y="11"/>
                    </a:lnTo>
                    <a:lnTo>
                      <a:pt x="81" y="9"/>
                    </a:lnTo>
                    <a:lnTo>
                      <a:pt x="76" y="7"/>
                    </a:lnTo>
                    <a:lnTo>
                      <a:pt x="74" y="4"/>
                    </a:lnTo>
                    <a:lnTo>
                      <a:pt x="50" y="4"/>
                    </a:lnTo>
                    <a:lnTo>
                      <a:pt x="47" y="2"/>
                    </a:lnTo>
                    <a:lnTo>
                      <a:pt x="33" y="2"/>
                    </a:lnTo>
                    <a:lnTo>
                      <a:pt x="28" y="0"/>
                    </a:lnTo>
                    <a:lnTo>
                      <a:pt x="21" y="0"/>
                    </a:lnTo>
                    <a:lnTo>
                      <a:pt x="11" y="2"/>
                    </a:lnTo>
                    <a:lnTo>
                      <a:pt x="2" y="7"/>
                    </a:lnTo>
                    <a:lnTo>
                      <a:pt x="0" y="11"/>
                    </a:lnTo>
                    <a:lnTo>
                      <a:pt x="4"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4" name="Freeform 6890"/>
              <p:cNvSpPr>
                <a:spLocks/>
              </p:cNvSpPr>
              <p:nvPr/>
            </p:nvSpPr>
            <p:spPr bwMode="auto">
              <a:xfrm>
                <a:off x="9799" y="8452"/>
                <a:ext cx="36" cy="15"/>
              </a:xfrm>
              <a:custGeom>
                <a:avLst/>
                <a:gdLst/>
                <a:ahLst/>
                <a:cxnLst>
                  <a:cxn ang="0">
                    <a:pos x="12" y="9"/>
                  </a:cxn>
                  <a:cxn ang="0">
                    <a:pos x="14" y="12"/>
                  </a:cxn>
                  <a:cxn ang="0">
                    <a:pos x="19" y="12"/>
                  </a:cxn>
                  <a:cxn ang="0">
                    <a:pos x="21" y="14"/>
                  </a:cxn>
                  <a:cxn ang="0">
                    <a:pos x="36" y="14"/>
                  </a:cxn>
                  <a:cxn ang="0">
                    <a:pos x="31" y="9"/>
                  </a:cxn>
                  <a:cxn ang="0">
                    <a:pos x="26" y="4"/>
                  </a:cxn>
                  <a:cxn ang="0">
                    <a:pos x="26" y="2"/>
                  </a:cxn>
                  <a:cxn ang="0">
                    <a:pos x="16" y="2"/>
                  </a:cxn>
                  <a:cxn ang="0">
                    <a:pos x="0" y="0"/>
                  </a:cxn>
                  <a:cxn ang="0">
                    <a:pos x="4" y="4"/>
                  </a:cxn>
                  <a:cxn ang="0">
                    <a:pos x="7" y="4"/>
                  </a:cxn>
                  <a:cxn ang="0">
                    <a:pos x="12" y="9"/>
                  </a:cxn>
                </a:cxnLst>
                <a:rect l="0" t="0" r="r" b="b"/>
                <a:pathLst>
                  <a:path w="36" h="15">
                    <a:moveTo>
                      <a:pt x="12" y="9"/>
                    </a:moveTo>
                    <a:lnTo>
                      <a:pt x="14" y="12"/>
                    </a:lnTo>
                    <a:lnTo>
                      <a:pt x="19" y="12"/>
                    </a:lnTo>
                    <a:lnTo>
                      <a:pt x="21" y="14"/>
                    </a:lnTo>
                    <a:lnTo>
                      <a:pt x="36" y="14"/>
                    </a:lnTo>
                    <a:lnTo>
                      <a:pt x="31" y="9"/>
                    </a:lnTo>
                    <a:lnTo>
                      <a:pt x="26" y="4"/>
                    </a:lnTo>
                    <a:lnTo>
                      <a:pt x="26" y="2"/>
                    </a:lnTo>
                    <a:lnTo>
                      <a:pt x="16" y="2"/>
                    </a:lnTo>
                    <a:lnTo>
                      <a:pt x="0" y="0"/>
                    </a:lnTo>
                    <a:lnTo>
                      <a:pt x="4" y="4"/>
                    </a:lnTo>
                    <a:lnTo>
                      <a:pt x="7" y="4"/>
                    </a:lnTo>
                    <a:lnTo>
                      <a:pt x="12" y="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5" name="Freeform 6891"/>
              <p:cNvSpPr>
                <a:spLocks/>
              </p:cNvSpPr>
              <p:nvPr/>
            </p:nvSpPr>
            <p:spPr bwMode="auto">
              <a:xfrm>
                <a:off x="9784" y="8464"/>
                <a:ext cx="84" cy="27"/>
              </a:xfrm>
              <a:custGeom>
                <a:avLst/>
                <a:gdLst/>
                <a:ahLst/>
                <a:cxnLst>
                  <a:cxn ang="0">
                    <a:pos x="4" y="16"/>
                  </a:cxn>
                  <a:cxn ang="0">
                    <a:pos x="9" y="19"/>
                  </a:cxn>
                  <a:cxn ang="0">
                    <a:pos x="11" y="19"/>
                  </a:cxn>
                  <a:cxn ang="0">
                    <a:pos x="16" y="21"/>
                  </a:cxn>
                  <a:cxn ang="0">
                    <a:pos x="21" y="21"/>
                  </a:cxn>
                  <a:cxn ang="0">
                    <a:pos x="26" y="23"/>
                  </a:cxn>
                  <a:cxn ang="0">
                    <a:pos x="40" y="23"/>
                  </a:cxn>
                  <a:cxn ang="0">
                    <a:pos x="45" y="26"/>
                  </a:cxn>
                  <a:cxn ang="0">
                    <a:pos x="83" y="26"/>
                  </a:cxn>
                  <a:cxn ang="0">
                    <a:pos x="71" y="19"/>
                  </a:cxn>
                  <a:cxn ang="0">
                    <a:pos x="64" y="4"/>
                  </a:cxn>
                  <a:cxn ang="0">
                    <a:pos x="47" y="4"/>
                  </a:cxn>
                  <a:cxn ang="0">
                    <a:pos x="28" y="2"/>
                  </a:cxn>
                  <a:cxn ang="0">
                    <a:pos x="21" y="0"/>
                  </a:cxn>
                  <a:cxn ang="0">
                    <a:pos x="9" y="4"/>
                  </a:cxn>
                  <a:cxn ang="0">
                    <a:pos x="0" y="11"/>
                  </a:cxn>
                  <a:cxn ang="0">
                    <a:pos x="2" y="16"/>
                  </a:cxn>
                  <a:cxn ang="0">
                    <a:pos x="4" y="16"/>
                  </a:cxn>
                </a:cxnLst>
                <a:rect l="0" t="0" r="r" b="b"/>
                <a:pathLst>
                  <a:path w="84" h="27">
                    <a:moveTo>
                      <a:pt x="4" y="16"/>
                    </a:moveTo>
                    <a:lnTo>
                      <a:pt x="9" y="19"/>
                    </a:lnTo>
                    <a:lnTo>
                      <a:pt x="11" y="19"/>
                    </a:lnTo>
                    <a:lnTo>
                      <a:pt x="16" y="21"/>
                    </a:lnTo>
                    <a:lnTo>
                      <a:pt x="21" y="21"/>
                    </a:lnTo>
                    <a:lnTo>
                      <a:pt x="26" y="23"/>
                    </a:lnTo>
                    <a:lnTo>
                      <a:pt x="40" y="23"/>
                    </a:lnTo>
                    <a:lnTo>
                      <a:pt x="45" y="26"/>
                    </a:lnTo>
                    <a:lnTo>
                      <a:pt x="83" y="26"/>
                    </a:lnTo>
                    <a:lnTo>
                      <a:pt x="71" y="19"/>
                    </a:lnTo>
                    <a:lnTo>
                      <a:pt x="64" y="4"/>
                    </a:lnTo>
                    <a:lnTo>
                      <a:pt x="47" y="4"/>
                    </a:lnTo>
                    <a:lnTo>
                      <a:pt x="28" y="2"/>
                    </a:lnTo>
                    <a:lnTo>
                      <a:pt x="21" y="0"/>
                    </a:lnTo>
                    <a:lnTo>
                      <a:pt x="9" y="4"/>
                    </a:lnTo>
                    <a:lnTo>
                      <a:pt x="0" y="11"/>
                    </a:lnTo>
                    <a:lnTo>
                      <a:pt x="2" y="16"/>
                    </a:lnTo>
                    <a:lnTo>
                      <a:pt x="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6" name="Freeform 6892"/>
              <p:cNvSpPr>
                <a:spLocks/>
              </p:cNvSpPr>
              <p:nvPr/>
            </p:nvSpPr>
            <p:spPr bwMode="auto">
              <a:xfrm>
                <a:off x="9700" y="8368"/>
                <a:ext cx="27" cy="5"/>
              </a:xfrm>
              <a:custGeom>
                <a:avLst/>
                <a:gdLst/>
                <a:ahLst/>
                <a:cxnLst>
                  <a:cxn ang="0">
                    <a:pos x="16" y="0"/>
                  </a:cxn>
                  <a:cxn ang="0">
                    <a:pos x="9" y="0"/>
                  </a:cxn>
                  <a:cxn ang="0">
                    <a:pos x="9" y="2"/>
                  </a:cxn>
                  <a:cxn ang="0">
                    <a:pos x="0" y="2"/>
                  </a:cxn>
                  <a:cxn ang="0">
                    <a:pos x="0" y="4"/>
                  </a:cxn>
                  <a:cxn ang="0">
                    <a:pos x="26" y="4"/>
                  </a:cxn>
                  <a:cxn ang="0">
                    <a:pos x="26" y="2"/>
                  </a:cxn>
                  <a:cxn ang="0">
                    <a:pos x="16" y="2"/>
                  </a:cxn>
                  <a:cxn ang="0">
                    <a:pos x="16" y="0"/>
                  </a:cxn>
                </a:cxnLst>
                <a:rect l="0" t="0" r="r" b="b"/>
                <a:pathLst>
                  <a:path w="27" h="5">
                    <a:moveTo>
                      <a:pt x="16" y="0"/>
                    </a:moveTo>
                    <a:lnTo>
                      <a:pt x="9" y="0"/>
                    </a:lnTo>
                    <a:lnTo>
                      <a:pt x="9" y="2"/>
                    </a:lnTo>
                    <a:lnTo>
                      <a:pt x="0" y="2"/>
                    </a:lnTo>
                    <a:lnTo>
                      <a:pt x="0" y="4"/>
                    </a:lnTo>
                    <a:lnTo>
                      <a:pt x="26" y="4"/>
                    </a:lnTo>
                    <a:lnTo>
                      <a:pt x="26" y="2"/>
                    </a:lnTo>
                    <a:lnTo>
                      <a:pt x="16" y="2"/>
                    </a:lnTo>
                    <a:lnTo>
                      <a:pt x="16"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7" name="Freeform 6893"/>
              <p:cNvSpPr>
                <a:spLocks/>
              </p:cNvSpPr>
              <p:nvPr/>
            </p:nvSpPr>
            <p:spPr bwMode="auto">
              <a:xfrm>
                <a:off x="9698" y="8380"/>
                <a:ext cx="31" cy="75"/>
              </a:xfrm>
              <a:custGeom>
                <a:avLst/>
                <a:gdLst/>
                <a:ahLst/>
                <a:cxnLst>
                  <a:cxn ang="0">
                    <a:pos x="28" y="55"/>
                  </a:cxn>
                  <a:cxn ang="0">
                    <a:pos x="26" y="38"/>
                  </a:cxn>
                  <a:cxn ang="0">
                    <a:pos x="26" y="4"/>
                  </a:cxn>
                  <a:cxn ang="0">
                    <a:pos x="31" y="0"/>
                  </a:cxn>
                  <a:cxn ang="0">
                    <a:pos x="23" y="0"/>
                  </a:cxn>
                  <a:cxn ang="0">
                    <a:pos x="23" y="64"/>
                  </a:cxn>
                  <a:cxn ang="0">
                    <a:pos x="0" y="62"/>
                  </a:cxn>
                  <a:cxn ang="0">
                    <a:pos x="0" y="74"/>
                  </a:cxn>
                  <a:cxn ang="0">
                    <a:pos x="4" y="67"/>
                  </a:cxn>
                  <a:cxn ang="0">
                    <a:pos x="28" y="67"/>
                  </a:cxn>
                  <a:cxn ang="0">
                    <a:pos x="28" y="55"/>
                  </a:cxn>
                </a:cxnLst>
                <a:rect l="0" t="0" r="r" b="b"/>
                <a:pathLst>
                  <a:path w="31" h="75">
                    <a:moveTo>
                      <a:pt x="28" y="55"/>
                    </a:moveTo>
                    <a:lnTo>
                      <a:pt x="26" y="38"/>
                    </a:lnTo>
                    <a:lnTo>
                      <a:pt x="26" y="4"/>
                    </a:lnTo>
                    <a:lnTo>
                      <a:pt x="31" y="0"/>
                    </a:lnTo>
                    <a:lnTo>
                      <a:pt x="23" y="0"/>
                    </a:lnTo>
                    <a:lnTo>
                      <a:pt x="23" y="64"/>
                    </a:lnTo>
                    <a:lnTo>
                      <a:pt x="0" y="62"/>
                    </a:lnTo>
                    <a:lnTo>
                      <a:pt x="0" y="74"/>
                    </a:lnTo>
                    <a:lnTo>
                      <a:pt x="4" y="67"/>
                    </a:lnTo>
                    <a:lnTo>
                      <a:pt x="28" y="67"/>
                    </a:lnTo>
                    <a:lnTo>
                      <a:pt x="28" y="55"/>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8" name="Freeform 6894"/>
              <p:cNvSpPr>
                <a:spLocks/>
              </p:cNvSpPr>
              <p:nvPr/>
            </p:nvSpPr>
            <p:spPr bwMode="auto">
              <a:xfrm>
                <a:off x="9696" y="8373"/>
                <a:ext cx="36" cy="84"/>
              </a:xfrm>
              <a:custGeom>
                <a:avLst/>
                <a:gdLst/>
                <a:ahLst/>
                <a:cxnLst>
                  <a:cxn ang="0">
                    <a:pos x="0" y="7"/>
                  </a:cxn>
                  <a:cxn ang="0">
                    <a:pos x="0" y="83"/>
                  </a:cxn>
                  <a:cxn ang="0">
                    <a:pos x="4" y="83"/>
                  </a:cxn>
                  <a:cxn ang="0">
                    <a:pos x="4" y="11"/>
                  </a:cxn>
                  <a:cxn ang="0">
                    <a:pos x="36" y="7"/>
                  </a:cxn>
                  <a:cxn ang="0">
                    <a:pos x="36" y="2"/>
                  </a:cxn>
                  <a:cxn ang="0">
                    <a:pos x="0" y="0"/>
                  </a:cxn>
                  <a:cxn ang="0">
                    <a:pos x="0" y="7"/>
                  </a:cxn>
                </a:cxnLst>
                <a:rect l="0" t="0" r="r" b="b"/>
                <a:pathLst>
                  <a:path w="36" h="84">
                    <a:moveTo>
                      <a:pt x="0" y="7"/>
                    </a:moveTo>
                    <a:lnTo>
                      <a:pt x="0" y="83"/>
                    </a:lnTo>
                    <a:lnTo>
                      <a:pt x="4" y="83"/>
                    </a:lnTo>
                    <a:lnTo>
                      <a:pt x="4" y="11"/>
                    </a:lnTo>
                    <a:lnTo>
                      <a:pt x="36" y="7"/>
                    </a:lnTo>
                    <a:lnTo>
                      <a:pt x="36"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9" name="Freeform 6895"/>
              <p:cNvSpPr>
                <a:spLocks/>
              </p:cNvSpPr>
              <p:nvPr/>
            </p:nvSpPr>
            <p:spPr bwMode="auto">
              <a:xfrm>
                <a:off x="9700" y="8383"/>
                <a:ext cx="32" cy="69"/>
              </a:xfrm>
              <a:custGeom>
                <a:avLst/>
                <a:gdLst/>
                <a:ahLst/>
                <a:cxnLst>
                  <a:cxn ang="0">
                    <a:pos x="23" y="0"/>
                  </a:cxn>
                  <a:cxn ang="0">
                    <a:pos x="23" y="64"/>
                  </a:cxn>
                  <a:cxn ang="0">
                    <a:pos x="2" y="64"/>
                  </a:cxn>
                  <a:cxn ang="0">
                    <a:pos x="0" y="67"/>
                  </a:cxn>
                  <a:cxn ang="0">
                    <a:pos x="26" y="69"/>
                  </a:cxn>
                  <a:cxn ang="0">
                    <a:pos x="26" y="14"/>
                  </a:cxn>
                  <a:cxn ang="0">
                    <a:pos x="31" y="0"/>
                  </a:cxn>
                  <a:cxn ang="0">
                    <a:pos x="23" y="0"/>
                  </a:cxn>
                </a:cxnLst>
                <a:rect l="0" t="0" r="r" b="b"/>
                <a:pathLst>
                  <a:path w="32" h="69">
                    <a:moveTo>
                      <a:pt x="23" y="0"/>
                    </a:moveTo>
                    <a:lnTo>
                      <a:pt x="23" y="64"/>
                    </a:lnTo>
                    <a:lnTo>
                      <a:pt x="2" y="64"/>
                    </a:lnTo>
                    <a:lnTo>
                      <a:pt x="0" y="67"/>
                    </a:lnTo>
                    <a:lnTo>
                      <a:pt x="26" y="69"/>
                    </a:lnTo>
                    <a:lnTo>
                      <a:pt x="26" y="14"/>
                    </a:lnTo>
                    <a:lnTo>
                      <a:pt x="31" y="0"/>
                    </a:lnTo>
                    <a:lnTo>
                      <a:pt x="23"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0" name="Freeform 6896"/>
              <p:cNvSpPr>
                <a:spLocks/>
              </p:cNvSpPr>
              <p:nvPr/>
            </p:nvSpPr>
            <p:spPr bwMode="auto">
              <a:xfrm>
                <a:off x="9708" y="8388"/>
                <a:ext cx="4" cy="7"/>
              </a:xfrm>
              <a:custGeom>
                <a:avLst/>
                <a:gdLst/>
                <a:ahLst/>
                <a:cxnLst>
                  <a:cxn ang="0">
                    <a:pos x="2" y="0"/>
                  </a:cxn>
                  <a:cxn ang="0">
                    <a:pos x="0" y="0"/>
                  </a:cxn>
                  <a:cxn ang="0">
                    <a:pos x="0" y="7"/>
                  </a:cxn>
                  <a:cxn ang="0">
                    <a:pos x="4" y="7"/>
                  </a:cxn>
                  <a:cxn ang="0">
                    <a:pos x="4" y="0"/>
                  </a:cxn>
                  <a:cxn ang="0">
                    <a:pos x="2" y="0"/>
                  </a:cxn>
                </a:cxnLst>
                <a:rect l="0" t="0" r="r" b="b"/>
                <a:pathLst>
                  <a:path w="4"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1" name="Freeform 6897"/>
              <p:cNvSpPr>
                <a:spLocks/>
              </p:cNvSpPr>
              <p:nvPr/>
            </p:nvSpPr>
            <p:spPr bwMode="auto">
              <a:xfrm>
                <a:off x="9708" y="8404"/>
                <a:ext cx="4" cy="5"/>
              </a:xfrm>
              <a:custGeom>
                <a:avLst/>
                <a:gdLst/>
                <a:ahLst/>
                <a:cxnLst>
                  <a:cxn ang="0">
                    <a:pos x="2" y="0"/>
                  </a:cxn>
                  <a:cxn ang="0">
                    <a:pos x="0" y="0"/>
                  </a:cxn>
                  <a:cxn ang="0">
                    <a:pos x="0" y="4"/>
                  </a:cxn>
                  <a:cxn ang="0">
                    <a:pos x="4" y="4"/>
                  </a:cxn>
                  <a:cxn ang="0">
                    <a:pos x="4" y="0"/>
                  </a:cxn>
                  <a:cxn ang="0">
                    <a:pos x="2" y="0"/>
                  </a:cxn>
                </a:cxnLst>
                <a:rect l="0" t="0" r="r" b="b"/>
                <a:pathLst>
                  <a:path w="4" h="5">
                    <a:moveTo>
                      <a:pt x="2" y="0"/>
                    </a:moveTo>
                    <a:lnTo>
                      <a:pt x="0" y="0"/>
                    </a:lnTo>
                    <a:lnTo>
                      <a:pt x="0" y="4"/>
                    </a:lnTo>
                    <a:lnTo>
                      <a:pt x="4" y="4"/>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2" name="Freeform 6898"/>
              <p:cNvSpPr>
                <a:spLocks/>
              </p:cNvSpPr>
              <p:nvPr/>
            </p:nvSpPr>
            <p:spPr bwMode="auto">
              <a:xfrm>
                <a:off x="9705" y="8388"/>
                <a:ext cx="7" cy="7"/>
              </a:xfrm>
              <a:custGeom>
                <a:avLst/>
                <a:gdLst/>
                <a:ahLst/>
                <a:cxnLst>
                  <a:cxn ang="0">
                    <a:pos x="4" y="0"/>
                  </a:cxn>
                  <a:cxn ang="0">
                    <a:pos x="4" y="0"/>
                  </a:cxn>
                  <a:cxn ang="0">
                    <a:pos x="0" y="2"/>
                  </a:cxn>
                  <a:cxn ang="0">
                    <a:pos x="2" y="7"/>
                  </a:cxn>
                  <a:cxn ang="0">
                    <a:pos x="7" y="4"/>
                  </a:cxn>
                  <a:cxn ang="0">
                    <a:pos x="4" y="0"/>
                  </a:cxn>
                </a:cxnLst>
                <a:rect l="0" t="0" r="r" b="b"/>
                <a:pathLst>
                  <a:path w="7" h="7">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3" name="Freeform 6899"/>
              <p:cNvSpPr>
                <a:spLocks/>
              </p:cNvSpPr>
              <p:nvPr/>
            </p:nvSpPr>
            <p:spPr bwMode="auto">
              <a:xfrm>
                <a:off x="9705" y="8404"/>
                <a:ext cx="7" cy="8"/>
              </a:xfrm>
              <a:custGeom>
                <a:avLst/>
                <a:gdLst/>
                <a:ahLst/>
                <a:cxnLst>
                  <a:cxn ang="0">
                    <a:pos x="4" y="0"/>
                  </a:cxn>
                  <a:cxn ang="0">
                    <a:pos x="4" y="0"/>
                  </a:cxn>
                  <a:cxn ang="0">
                    <a:pos x="0" y="2"/>
                  </a:cxn>
                  <a:cxn ang="0">
                    <a:pos x="2" y="7"/>
                  </a:cxn>
                  <a:cxn ang="0">
                    <a:pos x="7" y="4"/>
                  </a:cxn>
                  <a:cxn ang="0">
                    <a:pos x="7" y="0"/>
                  </a:cxn>
                  <a:cxn ang="0">
                    <a:pos x="4" y="0"/>
                  </a:cxn>
                </a:cxnLst>
                <a:rect l="0" t="0" r="r" b="b"/>
                <a:pathLst>
                  <a:path w="7" h="8">
                    <a:moveTo>
                      <a:pt x="4" y="0"/>
                    </a:moveTo>
                    <a:lnTo>
                      <a:pt x="4" y="0"/>
                    </a:lnTo>
                    <a:lnTo>
                      <a:pt x="0" y="2"/>
                    </a:lnTo>
                    <a:lnTo>
                      <a:pt x="2" y="7"/>
                    </a:lnTo>
                    <a:lnTo>
                      <a:pt x="7" y="4"/>
                    </a:lnTo>
                    <a:lnTo>
                      <a:pt x="7" y="0"/>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4" name="Freeform 6900"/>
              <p:cNvSpPr>
                <a:spLocks/>
              </p:cNvSpPr>
              <p:nvPr/>
            </p:nvSpPr>
            <p:spPr bwMode="auto">
              <a:xfrm>
                <a:off x="9703" y="8318"/>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5" name="Freeform 6901"/>
              <p:cNvSpPr>
                <a:spLocks/>
              </p:cNvSpPr>
              <p:nvPr/>
            </p:nvSpPr>
            <p:spPr bwMode="auto">
              <a:xfrm>
                <a:off x="9712" y="8316"/>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6" name="Freeform 6902"/>
              <p:cNvSpPr>
                <a:spLocks/>
              </p:cNvSpPr>
              <p:nvPr/>
            </p:nvSpPr>
            <p:spPr bwMode="auto">
              <a:xfrm>
                <a:off x="9722" y="8316"/>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7" name="Freeform 6903"/>
              <p:cNvSpPr>
                <a:spLocks/>
              </p:cNvSpPr>
              <p:nvPr/>
            </p:nvSpPr>
            <p:spPr bwMode="auto">
              <a:xfrm>
                <a:off x="9703" y="8318"/>
                <a:ext cx="2" cy="2"/>
              </a:xfrm>
              <a:custGeom>
                <a:avLst/>
                <a:gdLst/>
                <a:ahLst/>
                <a:cxnLst>
                  <a:cxn ang="0">
                    <a:pos x="0" y="0"/>
                  </a:cxn>
                  <a:cxn ang="0">
                    <a:pos x="2" y="0"/>
                  </a:cxn>
                  <a:cxn ang="0">
                    <a:pos x="0" y="2"/>
                  </a:cxn>
                  <a:cxn ang="0">
                    <a:pos x="0" y="0"/>
                  </a:cxn>
                </a:cxnLst>
                <a:rect l="0" t="0" r="r" b="b"/>
                <a:pathLst>
                  <a:path w="2" h="2">
                    <a:moveTo>
                      <a:pt x="0" y="0"/>
                    </a:moveTo>
                    <a:lnTo>
                      <a:pt x="2" y="0"/>
                    </a:lnTo>
                    <a:lnTo>
                      <a:pt x="0" y="2"/>
                    </a:lnTo>
                    <a:lnTo>
                      <a:pt x="0"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8" name="Freeform 6904"/>
              <p:cNvSpPr>
                <a:spLocks/>
              </p:cNvSpPr>
              <p:nvPr/>
            </p:nvSpPr>
            <p:spPr bwMode="auto">
              <a:xfrm>
                <a:off x="9712" y="8316"/>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9" name="Freeform 6905"/>
              <p:cNvSpPr>
                <a:spLocks/>
              </p:cNvSpPr>
              <p:nvPr/>
            </p:nvSpPr>
            <p:spPr bwMode="auto">
              <a:xfrm>
                <a:off x="9724" y="8317"/>
                <a:ext cx="3" cy="0"/>
              </a:xfrm>
              <a:custGeom>
                <a:avLst/>
                <a:gdLst/>
                <a:ahLst/>
                <a:cxnLst>
                  <a:cxn ang="0">
                    <a:pos x="0" y="0"/>
                  </a:cxn>
                  <a:cxn ang="0">
                    <a:pos x="2" y="0"/>
                  </a:cxn>
                </a:cxnLst>
                <a:rect l="0" t="0" r="r" b="b"/>
                <a:pathLst>
                  <a:path w="3">
                    <a:moveTo>
                      <a:pt x="0" y="0"/>
                    </a:moveTo>
                    <a:lnTo>
                      <a:pt x="2" y="0"/>
                    </a:lnTo>
                  </a:path>
                </a:pathLst>
              </a:custGeom>
              <a:noFill/>
              <a:ln w="2794">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0" name="Freeform 6906"/>
              <p:cNvSpPr>
                <a:spLocks/>
              </p:cNvSpPr>
              <p:nvPr/>
            </p:nvSpPr>
            <p:spPr bwMode="auto">
              <a:xfrm>
                <a:off x="9703" y="8462"/>
                <a:ext cx="33" cy="12"/>
              </a:xfrm>
              <a:custGeom>
                <a:avLst/>
                <a:gdLst/>
                <a:ahLst/>
                <a:cxnLst>
                  <a:cxn ang="0">
                    <a:pos x="0" y="0"/>
                  </a:cxn>
                  <a:cxn ang="0">
                    <a:pos x="0" y="7"/>
                  </a:cxn>
                  <a:cxn ang="0">
                    <a:pos x="33" y="12"/>
                  </a:cxn>
                  <a:cxn ang="0">
                    <a:pos x="33" y="4"/>
                  </a:cxn>
                  <a:cxn ang="0">
                    <a:pos x="0" y="0"/>
                  </a:cxn>
                </a:cxnLst>
                <a:rect l="0" t="0" r="r" b="b"/>
                <a:pathLst>
                  <a:path w="33" h="12">
                    <a:moveTo>
                      <a:pt x="0" y="0"/>
                    </a:moveTo>
                    <a:lnTo>
                      <a:pt x="0" y="7"/>
                    </a:lnTo>
                    <a:lnTo>
                      <a:pt x="33" y="12"/>
                    </a:lnTo>
                    <a:lnTo>
                      <a:pt x="3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1" name="Freeform 6907"/>
              <p:cNvSpPr>
                <a:spLocks/>
              </p:cNvSpPr>
              <p:nvPr/>
            </p:nvSpPr>
            <p:spPr bwMode="auto">
              <a:xfrm>
                <a:off x="9861" y="8282"/>
                <a:ext cx="12" cy="130"/>
              </a:xfrm>
              <a:custGeom>
                <a:avLst/>
                <a:gdLst/>
                <a:ahLst/>
                <a:cxnLst>
                  <a:cxn ang="0">
                    <a:pos x="2" y="127"/>
                  </a:cxn>
                  <a:cxn ang="0">
                    <a:pos x="2" y="93"/>
                  </a:cxn>
                  <a:cxn ang="0">
                    <a:pos x="4" y="62"/>
                  </a:cxn>
                  <a:cxn ang="0">
                    <a:pos x="4" y="31"/>
                  </a:cxn>
                  <a:cxn ang="0">
                    <a:pos x="7" y="0"/>
                  </a:cxn>
                  <a:cxn ang="0">
                    <a:pos x="2" y="2"/>
                  </a:cxn>
                  <a:cxn ang="0">
                    <a:pos x="2" y="33"/>
                  </a:cxn>
                  <a:cxn ang="0">
                    <a:pos x="0" y="64"/>
                  </a:cxn>
                  <a:cxn ang="0">
                    <a:pos x="0" y="129"/>
                  </a:cxn>
                  <a:cxn ang="0">
                    <a:pos x="12" y="129"/>
                  </a:cxn>
                  <a:cxn ang="0">
                    <a:pos x="2" y="127"/>
                  </a:cxn>
                </a:cxnLst>
                <a:rect l="0" t="0" r="r" b="b"/>
                <a:pathLst>
                  <a:path w="12" h="130">
                    <a:moveTo>
                      <a:pt x="2" y="127"/>
                    </a:moveTo>
                    <a:lnTo>
                      <a:pt x="2" y="93"/>
                    </a:lnTo>
                    <a:lnTo>
                      <a:pt x="4" y="62"/>
                    </a:lnTo>
                    <a:lnTo>
                      <a:pt x="4" y="31"/>
                    </a:lnTo>
                    <a:lnTo>
                      <a:pt x="7" y="0"/>
                    </a:lnTo>
                    <a:lnTo>
                      <a:pt x="2" y="2"/>
                    </a:lnTo>
                    <a:lnTo>
                      <a:pt x="2" y="33"/>
                    </a:lnTo>
                    <a:lnTo>
                      <a:pt x="0" y="64"/>
                    </a:lnTo>
                    <a:lnTo>
                      <a:pt x="0" y="129"/>
                    </a:lnTo>
                    <a:lnTo>
                      <a:pt x="12" y="129"/>
                    </a:lnTo>
                    <a:lnTo>
                      <a:pt x="2" y="127"/>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2" name="Freeform 6908"/>
              <p:cNvSpPr>
                <a:spLocks/>
              </p:cNvSpPr>
              <p:nvPr/>
            </p:nvSpPr>
            <p:spPr bwMode="auto">
              <a:xfrm>
                <a:off x="9883" y="8416"/>
                <a:ext cx="53" cy="84"/>
              </a:xfrm>
              <a:custGeom>
                <a:avLst/>
                <a:gdLst/>
                <a:ahLst/>
                <a:cxnLst>
                  <a:cxn ang="0">
                    <a:pos x="52" y="76"/>
                  </a:cxn>
                  <a:cxn ang="0">
                    <a:pos x="52" y="31"/>
                  </a:cxn>
                  <a:cxn ang="0">
                    <a:pos x="45" y="2"/>
                  </a:cxn>
                  <a:cxn ang="0">
                    <a:pos x="26" y="0"/>
                  </a:cxn>
                  <a:cxn ang="0">
                    <a:pos x="26" y="0"/>
                  </a:cxn>
                  <a:cxn ang="0">
                    <a:pos x="7" y="2"/>
                  </a:cxn>
                  <a:cxn ang="0">
                    <a:pos x="2" y="19"/>
                  </a:cxn>
                  <a:cxn ang="0">
                    <a:pos x="0" y="57"/>
                  </a:cxn>
                  <a:cxn ang="0">
                    <a:pos x="0" y="79"/>
                  </a:cxn>
                  <a:cxn ang="0">
                    <a:pos x="31" y="84"/>
                  </a:cxn>
                  <a:cxn ang="0">
                    <a:pos x="52" y="76"/>
                  </a:cxn>
                </a:cxnLst>
                <a:rect l="0" t="0" r="r" b="b"/>
                <a:pathLst>
                  <a:path w="53" h="84">
                    <a:moveTo>
                      <a:pt x="52" y="76"/>
                    </a:moveTo>
                    <a:lnTo>
                      <a:pt x="52" y="31"/>
                    </a:lnTo>
                    <a:lnTo>
                      <a:pt x="45" y="2"/>
                    </a:lnTo>
                    <a:lnTo>
                      <a:pt x="26" y="0"/>
                    </a:lnTo>
                    <a:lnTo>
                      <a:pt x="26" y="0"/>
                    </a:lnTo>
                    <a:lnTo>
                      <a:pt x="7" y="2"/>
                    </a:lnTo>
                    <a:lnTo>
                      <a:pt x="2" y="19"/>
                    </a:lnTo>
                    <a:lnTo>
                      <a:pt x="0" y="57"/>
                    </a:lnTo>
                    <a:lnTo>
                      <a:pt x="0" y="79"/>
                    </a:lnTo>
                    <a:lnTo>
                      <a:pt x="31" y="84"/>
                    </a:lnTo>
                    <a:lnTo>
                      <a:pt x="5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3" name="Freeform 6909"/>
              <p:cNvSpPr>
                <a:spLocks/>
              </p:cNvSpPr>
              <p:nvPr/>
            </p:nvSpPr>
            <p:spPr bwMode="auto">
              <a:xfrm>
                <a:off x="9883" y="8426"/>
                <a:ext cx="31" cy="65"/>
              </a:xfrm>
              <a:custGeom>
                <a:avLst/>
                <a:gdLst/>
                <a:ahLst/>
                <a:cxnLst>
                  <a:cxn ang="0">
                    <a:pos x="9" y="62"/>
                  </a:cxn>
                  <a:cxn ang="0">
                    <a:pos x="9" y="64"/>
                  </a:cxn>
                  <a:cxn ang="0">
                    <a:pos x="31" y="64"/>
                  </a:cxn>
                  <a:cxn ang="0">
                    <a:pos x="31" y="0"/>
                  </a:cxn>
                  <a:cxn ang="0">
                    <a:pos x="4" y="0"/>
                  </a:cxn>
                  <a:cxn ang="0">
                    <a:pos x="0" y="16"/>
                  </a:cxn>
                  <a:cxn ang="0">
                    <a:pos x="0" y="62"/>
                  </a:cxn>
                  <a:cxn ang="0">
                    <a:pos x="9" y="62"/>
                  </a:cxn>
                </a:cxnLst>
                <a:rect l="0" t="0" r="r" b="b"/>
                <a:pathLst>
                  <a:path w="31" h="65">
                    <a:moveTo>
                      <a:pt x="9" y="62"/>
                    </a:moveTo>
                    <a:lnTo>
                      <a:pt x="9" y="64"/>
                    </a:lnTo>
                    <a:lnTo>
                      <a:pt x="31" y="64"/>
                    </a:lnTo>
                    <a:lnTo>
                      <a:pt x="31" y="0"/>
                    </a:lnTo>
                    <a:lnTo>
                      <a:pt x="4" y="0"/>
                    </a:lnTo>
                    <a:lnTo>
                      <a:pt x="0" y="16"/>
                    </a:lnTo>
                    <a:lnTo>
                      <a:pt x="0" y="62"/>
                    </a:lnTo>
                    <a:lnTo>
                      <a:pt x="9" y="6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4" name="Freeform 6910"/>
              <p:cNvSpPr>
                <a:spLocks/>
              </p:cNvSpPr>
              <p:nvPr/>
            </p:nvSpPr>
            <p:spPr bwMode="auto">
              <a:xfrm>
                <a:off x="9883" y="8426"/>
                <a:ext cx="31" cy="60"/>
              </a:xfrm>
              <a:custGeom>
                <a:avLst/>
                <a:gdLst/>
                <a:ahLst/>
                <a:cxnLst>
                  <a:cxn ang="0">
                    <a:pos x="2" y="60"/>
                  </a:cxn>
                  <a:cxn ang="0">
                    <a:pos x="28" y="60"/>
                  </a:cxn>
                  <a:cxn ang="0">
                    <a:pos x="31" y="48"/>
                  </a:cxn>
                  <a:cxn ang="0">
                    <a:pos x="31" y="16"/>
                  </a:cxn>
                  <a:cxn ang="0">
                    <a:pos x="28" y="0"/>
                  </a:cxn>
                  <a:cxn ang="0">
                    <a:pos x="4" y="0"/>
                  </a:cxn>
                  <a:cxn ang="0">
                    <a:pos x="2" y="16"/>
                  </a:cxn>
                  <a:cxn ang="0">
                    <a:pos x="0" y="28"/>
                  </a:cxn>
                  <a:cxn ang="0">
                    <a:pos x="0" y="57"/>
                  </a:cxn>
                  <a:cxn ang="0">
                    <a:pos x="2" y="60"/>
                  </a:cxn>
                </a:cxnLst>
                <a:rect l="0" t="0" r="r" b="b"/>
                <a:pathLst>
                  <a:path w="31" h="60">
                    <a:moveTo>
                      <a:pt x="2" y="60"/>
                    </a:moveTo>
                    <a:lnTo>
                      <a:pt x="28" y="60"/>
                    </a:lnTo>
                    <a:lnTo>
                      <a:pt x="31" y="48"/>
                    </a:lnTo>
                    <a:lnTo>
                      <a:pt x="31" y="16"/>
                    </a:lnTo>
                    <a:lnTo>
                      <a:pt x="28" y="0"/>
                    </a:lnTo>
                    <a:lnTo>
                      <a:pt x="4" y="0"/>
                    </a:lnTo>
                    <a:lnTo>
                      <a:pt x="2" y="16"/>
                    </a:lnTo>
                    <a:lnTo>
                      <a:pt x="0" y="28"/>
                    </a:lnTo>
                    <a:lnTo>
                      <a:pt x="0" y="57"/>
                    </a:lnTo>
                    <a:lnTo>
                      <a:pt x="2" y="6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5" name="Freeform 6911"/>
              <p:cNvSpPr>
                <a:spLocks/>
              </p:cNvSpPr>
              <p:nvPr/>
            </p:nvSpPr>
            <p:spPr bwMode="auto">
              <a:xfrm>
                <a:off x="9883" y="8426"/>
                <a:ext cx="31" cy="58"/>
              </a:xfrm>
              <a:custGeom>
                <a:avLst/>
                <a:gdLst/>
                <a:ahLst/>
                <a:cxnLst>
                  <a:cxn ang="0">
                    <a:pos x="28" y="0"/>
                  </a:cxn>
                  <a:cxn ang="0">
                    <a:pos x="4" y="0"/>
                  </a:cxn>
                  <a:cxn ang="0">
                    <a:pos x="2" y="14"/>
                  </a:cxn>
                  <a:cxn ang="0">
                    <a:pos x="0" y="26"/>
                  </a:cxn>
                  <a:cxn ang="0">
                    <a:pos x="0" y="55"/>
                  </a:cxn>
                  <a:cxn ang="0">
                    <a:pos x="14" y="55"/>
                  </a:cxn>
                  <a:cxn ang="0">
                    <a:pos x="19" y="57"/>
                  </a:cxn>
                  <a:cxn ang="0">
                    <a:pos x="28" y="57"/>
                  </a:cxn>
                  <a:cxn ang="0">
                    <a:pos x="28" y="43"/>
                  </a:cxn>
                  <a:cxn ang="0">
                    <a:pos x="31" y="28"/>
                  </a:cxn>
                  <a:cxn ang="0">
                    <a:pos x="28" y="14"/>
                  </a:cxn>
                  <a:cxn ang="0">
                    <a:pos x="28" y="0"/>
                  </a:cxn>
                </a:cxnLst>
                <a:rect l="0" t="0" r="r" b="b"/>
                <a:pathLst>
                  <a:path w="31" h="58">
                    <a:moveTo>
                      <a:pt x="28" y="0"/>
                    </a:moveTo>
                    <a:lnTo>
                      <a:pt x="4" y="0"/>
                    </a:lnTo>
                    <a:lnTo>
                      <a:pt x="2" y="14"/>
                    </a:lnTo>
                    <a:lnTo>
                      <a:pt x="0" y="26"/>
                    </a:lnTo>
                    <a:lnTo>
                      <a:pt x="0" y="55"/>
                    </a:lnTo>
                    <a:lnTo>
                      <a:pt x="14" y="55"/>
                    </a:lnTo>
                    <a:lnTo>
                      <a:pt x="19" y="57"/>
                    </a:lnTo>
                    <a:lnTo>
                      <a:pt x="28" y="57"/>
                    </a:lnTo>
                    <a:lnTo>
                      <a:pt x="28" y="43"/>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6" name="Freeform 6912"/>
              <p:cNvSpPr>
                <a:spLocks/>
              </p:cNvSpPr>
              <p:nvPr/>
            </p:nvSpPr>
            <p:spPr bwMode="auto">
              <a:xfrm>
                <a:off x="9883" y="8426"/>
                <a:ext cx="29" cy="53"/>
              </a:xfrm>
              <a:custGeom>
                <a:avLst/>
                <a:gdLst/>
                <a:ahLst/>
                <a:cxnLst>
                  <a:cxn ang="0">
                    <a:pos x="28" y="52"/>
                  </a:cxn>
                  <a:cxn ang="0">
                    <a:pos x="28" y="0"/>
                  </a:cxn>
                  <a:cxn ang="0">
                    <a:pos x="4" y="0"/>
                  </a:cxn>
                  <a:cxn ang="0">
                    <a:pos x="2" y="14"/>
                  </a:cxn>
                  <a:cxn ang="0">
                    <a:pos x="0" y="26"/>
                  </a:cxn>
                  <a:cxn ang="0">
                    <a:pos x="0" y="50"/>
                  </a:cxn>
                  <a:cxn ang="0">
                    <a:pos x="4" y="50"/>
                  </a:cxn>
                  <a:cxn ang="0">
                    <a:pos x="7" y="52"/>
                  </a:cxn>
                  <a:cxn ang="0">
                    <a:pos x="28" y="52"/>
                  </a:cxn>
                </a:cxnLst>
                <a:rect l="0" t="0" r="r" b="b"/>
                <a:pathLst>
                  <a:path w="29" h="53">
                    <a:moveTo>
                      <a:pt x="28" y="52"/>
                    </a:moveTo>
                    <a:lnTo>
                      <a:pt x="28" y="0"/>
                    </a:lnTo>
                    <a:lnTo>
                      <a:pt x="4" y="0"/>
                    </a:lnTo>
                    <a:lnTo>
                      <a:pt x="2" y="14"/>
                    </a:lnTo>
                    <a:lnTo>
                      <a:pt x="0" y="26"/>
                    </a:lnTo>
                    <a:lnTo>
                      <a:pt x="0" y="50"/>
                    </a:lnTo>
                    <a:lnTo>
                      <a:pt x="4" y="50"/>
                    </a:lnTo>
                    <a:lnTo>
                      <a:pt x="7" y="52"/>
                    </a:lnTo>
                    <a:lnTo>
                      <a:pt x="28" y="5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7" name="Freeform 6913"/>
              <p:cNvSpPr>
                <a:spLocks/>
              </p:cNvSpPr>
              <p:nvPr/>
            </p:nvSpPr>
            <p:spPr bwMode="auto">
              <a:xfrm>
                <a:off x="9883" y="8426"/>
                <a:ext cx="29" cy="48"/>
              </a:xfrm>
              <a:custGeom>
                <a:avLst/>
                <a:gdLst/>
                <a:ahLst/>
                <a:cxnLst>
                  <a:cxn ang="0">
                    <a:pos x="4" y="0"/>
                  </a:cxn>
                  <a:cxn ang="0">
                    <a:pos x="4" y="0"/>
                  </a:cxn>
                  <a:cxn ang="0">
                    <a:pos x="0" y="23"/>
                  </a:cxn>
                  <a:cxn ang="0">
                    <a:pos x="0" y="48"/>
                  </a:cxn>
                  <a:cxn ang="0">
                    <a:pos x="26" y="48"/>
                  </a:cxn>
                  <a:cxn ang="0">
                    <a:pos x="28" y="38"/>
                  </a:cxn>
                  <a:cxn ang="0">
                    <a:pos x="28" y="12"/>
                  </a:cxn>
                  <a:cxn ang="0">
                    <a:pos x="26" y="0"/>
                  </a:cxn>
                  <a:cxn ang="0">
                    <a:pos x="4" y="0"/>
                  </a:cxn>
                </a:cxnLst>
                <a:rect l="0" t="0" r="r" b="b"/>
                <a:pathLst>
                  <a:path w="29" h="48">
                    <a:moveTo>
                      <a:pt x="4" y="0"/>
                    </a:moveTo>
                    <a:lnTo>
                      <a:pt x="4" y="0"/>
                    </a:lnTo>
                    <a:lnTo>
                      <a:pt x="0" y="23"/>
                    </a:lnTo>
                    <a:lnTo>
                      <a:pt x="0" y="48"/>
                    </a:lnTo>
                    <a:lnTo>
                      <a:pt x="26" y="48"/>
                    </a:lnTo>
                    <a:lnTo>
                      <a:pt x="28" y="38"/>
                    </a:lnTo>
                    <a:lnTo>
                      <a:pt x="28" y="12"/>
                    </a:lnTo>
                    <a:lnTo>
                      <a:pt x="26" y="0"/>
                    </a:lnTo>
                    <a:lnTo>
                      <a:pt x="4"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8" name="Freeform 6914"/>
              <p:cNvSpPr>
                <a:spLocks/>
              </p:cNvSpPr>
              <p:nvPr/>
            </p:nvSpPr>
            <p:spPr bwMode="auto">
              <a:xfrm>
                <a:off x="9885" y="8426"/>
                <a:ext cx="24" cy="46"/>
              </a:xfrm>
              <a:custGeom>
                <a:avLst/>
                <a:gdLst/>
                <a:ahLst/>
                <a:cxnLst>
                  <a:cxn ang="0">
                    <a:pos x="2" y="0"/>
                  </a:cxn>
                  <a:cxn ang="0">
                    <a:pos x="2" y="0"/>
                  </a:cxn>
                  <a:cxn ang="0">
                    <a:pos x="0" y="12"/>
                  </a:cxn>
                  <a:cxn ang="0">
                    <a:pos x="0" y="43"/>
                  </a:cxn>
                  <a:cxn ang="0">
                    <a:pos x="4" y="43"/>
                  </a:cxn>
                  <a:cxn ang="0">
                    <a:pos x="7" y="45"/>
                  </a:cxn>
                  <a:cxn ang="0">
                    <a:pos x="24" y="45"/>
                  </a:cxn>
                  <a:cxn ang="0">
                    <a:pos x="24" y="0"/>
                  </a:cxn>
                  <a:cxn ang="0">
                    <a:pos x="2" y="0"/>
                  </a:cxn>
                </a:cxnLst>
                <a:rect l="0" t="0" r="r" b="b"/>
                <a:pathLst>
                  <a:path w="24" h="46">
                    <a:moveTo>
                      <a:pt x="2" y="0"/>
                    </a:moveTo>
                    <a:lnTo>
                      <a:pt x="2" y="0"/>
                    </a:lnTo>
                    <a:lnTo>
                      <a:pt x="0" y="12"/>
                    </a:lnTo>
                    <a:lnTo>
                      <a:pt x="0" y="43"/>
                    </a:lnTo>
                    <a:lnTo>
                      <a:pt x="4" y="43"/>
                    </a:lnTo>
                    <a:lnTo>
                      <a:pt x="7" y="45"/>
                    </a:lnTo>
                    <a:lnTo>
                      <a:pt x="24" y="45"/>
                    </a:lnTo>
                    <a:lnTo>
                      <a:pt x="24"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9" name="Freeform 6915"/>
              <p:cNvSpPr>
                <a:spLocks/>
              </p:cNvSpPr>
              <p:nvPr/>
            </p:nvSpPr>
            <p:spPr bwMode="auto">
              <a:xfrm>
                <a:off x="9885" y="8426"/>
                <a:ext cx="24" cy="41"/>
              </a:xfrm>
              <a:custGeom>
                <a:avLst/>
                <a:gdLst/>
                <a:ahLst/>
                <a:cxnLst>
                  <a:cxn ang="0">
                    <a:pos x="2" y="0"/>
                  </a:cxn>
                  <a:cxn ang="0">
                    <a:pos x="2" y="0"/>
                  </a:cxn>
                  <a:cxn ang="0">
                    <a:pos x="0" y="12"/>
                  </a:cxn>
                  <a:cxn ang="0">
                    <a:pos x="0" y="40"/>
                  </a:cxn>
                  <a:cxn ang="0">
                    <a:pos x="24" y="40"/>
                  </a:cxn>
                  <a:cxn ang="0">
                    <a:pos x="24" y="0"/>
                  </a:cxn>
                  <a:cxn ang="0">
                    <a:pos x="2" y="0"/>
                  </a:cxn>
                </a:cxnLst>
                <a:rect l="0" t="0" r="r" b="b"/>
                <a:pathLst>
                  <a:path w="24" h="41">
                    <a:moveTo>
                      <a:pt x="2" y="0"/>
                    </a:moveTo>
                    <a:lnTo>
                      <a:pt x="2" y="0"/>
                    </a:lnTo>
                    <a:lnTo>
                      <a:pt x="0" y="12"/>
                    </a:lnTo>
                    <a:lnTo>
                      <a:pt x="0" y="40"/>
                    </a:lnTo>
                    <a:lnTo>
                      <a:pt x="24" y="40"/>
                    </a:lnTo>
                    <a:lnTo>
                      <a:pt x="24"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0" name="Freeform 6916"/>
              <p:cNvSpPr>
                <a:spLocks/>
              </p:cNvSpPr>
              <p:nvPr/>
            </p:nvSpPr>
            <p:spPr bwMode="auto">
              <a:xfrm>
                <a:off x="9885" y="8426"/>
                <a:ext cx="24" cy="38"/>
              </a:xfrm>
              <a:custGeom>
                <a:avLst/>
                <a:gdLst/>
                <a:ahLst/>
                <a:cxnLst>
                  <a:cxn ang="0">
                    <a:pos x="2" y="0"/>
                  </a:cxn>
                  <a:cxn ang="0">
                    <a:pos x="2" y="0"/>
                  </a:cxn>
                  <a:cxn ang="0">
                    <a:pos x="0" y="9"/>
                  </a:cxn>
                  <a:cxn ang="0">
                    <a:pos x="0" y="36"/>
                  </a:cxn>
                  <a:cxn ang="0">
                    <a:pos x="12" y="36"/>
                  </a:cxn>
                  <a:cxn ang="0">
                    <a:pos x="14" y="38"/>
                  </a:cxn>
                  <a:cxn ang="0">
                    <a:pos x="24" y="38"/>
                  </a:cxn>
                  <a:cxn ang="0">
                    <a:pos x="24" y="0"/>
                  </a:cxn>
                  <a:cxn ang="0">
                    <a:pos x="2" y="0"/>
                  </a:cxn>
                </a:cxnLst>
                <a:rect l="0" t="0" r="r" b="b"/>
                <a:pathLst>
                  <a:path w="24" h="38">
                    <a:moveTo>
                      <a:pt x="2" y="0"/>
                    </a:moveTo>
                    <a:lnTo>
                      <a:pt x="2" y="0"/>
                    </a:lnTo>
                    <a:lnTo>
                      <a:pt x="0" y="9"/>
                    </a:lnTo>
                    <a:lnTo>
                      <a:pt x="0" y="36"/>
                    </a:lnTo>
                    <a:lnTo>
                      <a:pt x="12" y="36"/>
                    </a:lnTo>
                    <a:lnTo>
                      <a:pt x="14" y="38"/>
                    </a:lnTo>
                    <a:lnTo>
                      <a:pt x="24" y="38"/>
                    </a:lnTo>
                    <a:lnTo>
                      <a:pt x="24"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1" name="Freeform 6917"/>
              <p:cNvSpPr>
                <a:spLocks/>
              </p:cNvSpPr>
              <p:nvPr/>
            </p:nvSpPr>
            <p:spPr bwMode="auto">
              <a:xfrm>
                <a:off x="9885" y="8426"/>
                <a:ext cx="22" cy="34"/>
              </a:xfrm>
              <a:custGeom>
                <a:avLst/>
                <a:gdLst/>
                <a:ahLst/>
                <a:cxnLst>
                  <a:cxn ang="0">
                    <a:pos x="2" y="0"/>
                  </a:cxn>
                  <a:cxn ang="0">
                    <a:pos x="2" y="0"/>
                  </a:cxn>
                  <a:cxn ang="0">
                    <a:pos x="0" y="9"/>
                  </a:cxn>
                  <a:cxn ang="0">
                    <a:pos x="0" y="33"/>
                  </a:cxn>
                  <a:cxn ang="0">
                    <a:pos x="21" y="33"/>
                  </a:cxn>
                  <a:cxn ang="0">
                    <a:pos x="21" y="0"/>
                  </a:cxn>
                  <a:cxn ang="0">
                    <a:pos x="2" y="0"/>
                  </a:cxn>
                </a:cxnLst>
                <a:rect l="0" t="0" r="r" b="b"/>
                <a:pathLst>
                  <a:path w="22" h="34">
                    <a:moveTo>
                      <a:pt x="2" y="0"/>
                    </a:moveTo>
                    <a:lnTo>
                      <a:pt x="2" y="0"/>
                    </a:lnTo>
                    <a:lnTo>
                      <a:pt x="0" y="9"/>
                    </a:lnTo>
                    <a:lnTo>
                      <a:pt x="0" y="33"/>
                    </a:lnTo>
                    <a:lnTo>
                      <a:pt x="21" y="33"/>
                    </a:lnTo>
                    <a:lnTo>
                      <a:pt x="21"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2" name="Freeform 6918"/>
              <p:cNvSpPr>
                <a:spLocks/>
              </p:cNvSpPr>
              <p:nvPr/>
            </p:nvSpPr>
            <p:spPr bwMode="auto">
              <a:xfrm>
                <a:off x="9885" y="8426"/>
                <a:ext cx="22" cy="29"/>
              </a:xfrm>
              <a:custGeom>
                <a:avLst/>
                <a:gdLst/>
                <a:ahLst/>
                <a:cxnLst>
                  <a:cxn ang="0">
                    <a:pos x="21" y="28"/>
                  </a:cxn>
                  <a:cxn ang="0">
                    <a:pos x="21" y="0"/>
                  </a:cxn>
                  <a:cxn ang="0">
                    <a:pos x="2" y="0"/>
                  </a:cxn>
                  <a:cxn ang="0">
                    <a:pos x="2" y="7"/>
                  </a:cxn>
                  <a:cxn ang="0">
                    <a:pos x="0" y="14"/>
                  </a:cxn>
                  <a:cxn ang="0">
                    <a:pos x="0" y="28"/>
                  </a:cxn>
                  <a:cxn ang="0">
                    <a:pos x="21" y="28"/>
                  </a:cxn>
                </a:cxnLst>
                <a:rect l="0" t="0" r="r" b="b"/>
                <a:pathLst>
                  <a:path w="22" h="29">
                    <a:moveTo>
                      <a:pt x="21" y="28"/>
                    </a:moveTo>
                    <a:lnTo>
                      <a:pt x="21" y="0"/>
                    </a:lnTo>
                    <a:lnTo>
                      <a:pt x="2" y="0"/>
                    </a:lnTo>
                    <a:lnTo>
                      <a:pt x="2" y="7"/>
                    </a:lnTo>
                    <a:lnTo>
                      <a:pt x="0" y="14"/>
                    </a:lnTo>
                    <a:lnTo>
                      <a:pt x="0" y="28"/>
                    </a:lnTo>
                    <a:lnTo>
                      <a:pt x="21" y="28"/>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3" name="Freeform 6919"/>
              <p:cNvSpPr>
                <a:spLocks/>
              </p:cNvSpPr>
              <p:nvPr/>
            </p:nvSpPr>
            <p:spPr bwMode="auto">
              <a:xfrm>
                <a:off x="9885" y="8426"/>
                <a:ext cx="22" cy="26"/>
              </a:xfrm>
              <a:custGeom>
                <a:avLst/>
                <a:gdLst/>
                <a:ahLst/>
                <a:cxnLst>
                  <a:cxn ang="0">
                    <a:pos x="21" y="26"/>
                  </a:cxn>
                  <a:cxn ang="0">
                    <a:pos x="21" y="0"/>
                  </a:cxn>
                  <a:cxn ang="0">
                    <a:pos x="2" y="0"/>
                  </a:cxn>
                  <a:cxn ang="0">
                    <a:pos x="2" y="7"/>
                  </a:cxn>
                  <a:cxn ang="0">
                    <a:pos x="0" y="12"/>
                  </a:cxn>
                  <a:cxn ang="0">
                    <a:pos x="0" y="26"/>
                  </a:cxn>
                  <a:cxn ang="0">
                    <a:pos x="21" y="26"/>
                  </a:cxn>
                </a:cxnLst>
                <a:rect l="0" t="0" r="r" b="b"/>
                <a:pathLst>
                  <a:path w="22" h="26">
                    <a:moveTo>
                      <a:pt x="21" y="26"/>
                    </a:moveTo>
                    <a:lnTo>
                      <a:pt x="21" y="0"/>
                    </a:lnTo>
                    <a:lnTo>
                      <a:pt x="2" y="0"/>
                    </a:lnTo>
                    <a:lnTo>
                      <a:pt x="2" y="7"/>
                    </a:lnTo>
                    <a:lnTo>
                      <a:pt x="0" y="12"/>
                    </a:lnTo>
                    <a:lnTo>
                      <a:pt x="0" y="26"/>
                    </a:lnTo>
                    <a:lnTo>
                      <a:pt x="21" y="26"/>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4" name="Freeform 6920"/>
              <p:cNvSpPr>
                <a:spLocks/>
              </p:cNvSpPr>
              <p:nvPr/>
            </p:nvSpPr>
            <p:spPr bwMode="auto">
              <a:xfrm>
                <a:off x="9888" y="8437"/>
                <a:ext cx="16" cy="0"/>
              </a:xfrm>
              <a:custGeom>
                <a:avLst/>
                <a:gdLst/>
                <a:ahLst/>
                <a:cxnLst>
                  <a:cxn ang="0">
                    <a:pos x="0" y="0"/>
                  </a:cxn>
                  <a:cxn ang="0">
                    <a:pos x="16" y="0"/>
                  </a:cxn>
                </a:cxnLst>
                <a:rect l="0" t="0" r="r" b="b"/>
                <a:pathLst>
                  <a:path w="16">
                    <a:moveTo>
                      <a:pt x="0" y="0"/>
                    </a:moveTo>
                    <a:lnTo>
                      <a:pt x="16" y="0"/>
                    </a:lnTo>
                  </a:path>
                </a:pathLst>
              </a:custGeom>
              <a:noFill/>
              <a:ln w="14985">
                <a:solidFill>
                  <a:srgbClr val="CEC5B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5" name="Freeform 6921"/>
              <p:cNvSpPr>
                <a:spLocks/>
              </p:cNvSpPr>
              <p:nvPr/>
            </p:nvSpPr>
            <p:spPr bwMode="auto">
              <a:xfrm>
                <a:off x="9888" y="8419"/>
                <a:ext cx="26" cy="7"/>
              </a:xfrm>
              <a:custGeom>
                <a:avLst/>
                <a:gdLst/>
                <a:ahLst/>
                <a:cxnLst>
                  <a:cxn ang="0">
                    <a:pos x="26" y="0"/>
                  </a:cxn>
                  <a:cxn ang="0">
                    <a:pos x="0" y="0"/>
                  </a:cxn>
                  <a:cxn ang="0">
                    <a:pos x="0" y="4"/>
                  </a:cxn>
                  <a:cxn ang="0">
                    <a:pos x="19" y="4"/>
                  </a:cxn>
                  <a:cxn ang="0">
                    <a:pos x="21" y="7"/>
                  </a:cxn>
                  <a:cxn ang="0">
                    <a:pos x="26" y="7"/>
                  </a:cxn>
                  <a:cxn ang="0">
                    <a:pos x="26" y="0"/>
                  </a:cxn>
                </a:cxnLst>
                <a:rect l="0" t="0" r="r" b="b"/>
                <a:pathLst>
                  <a:path w="26" h="7">
                    <a:moveTo>
                      <a:pt x="26" y="0"/>
                    </a:moveTo>
                    <a:lnTo>
                      <a:pt x="0" y="0"/>
                    </a:lnTo>
                    <a:lnTo>
                      <a:pt x="0" y="4"/>
                    </a:lnTo>
                    <a:lnTo>
                      <a:pt x="19" y="4"/>
                    </a:lnTo>
                    <a:lnTo>
                      <a:pt x="21" y="7"/>
                    </a:lnTo>
                    <a:lnTo>
                      <a:pt x="26" y="7"/>
                    </a:lnTo>
                    <a:lnTo>
                      <a:pt x="26"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6" name="Freeform 6922"/>
              <p:cNvSpPr>
                <a:spLocks/>
              </p:cNvSpPr>
              <p:nvPr/>
            </p:nvSpPr>
            <p:spPr bwMode="auto">
              <a:xfrm>
                <a:off x="9883" y="8491"/>
                <a:ext cx="31" cy="9"/>
              </a:xfrm>
              <a:custGeom>
                <a:avLst/>
                <a:gdLst/>
                <a:ahLst/>
                <a:cxnLst>
                  <a:cxn ang="0">
                    <a:pos x="0" y="0"/>
                  </a:cxn>
                  <a:cxn ang="0">
                    <a:pos x="0" y="4"/>
                  </a:cxn>
                  <a:cxn ang="0">
                    <a:pos x="31" y="9"/>
                  </a:cxn>
                  <a:cxn ang="0">
                    <a:pos x="31" y="2"/>
                  </a:cxn>
                  <a:cxn ang="0">
                    <a:pos x="0" y="0"/>
                  </a:cxn>
                </a:cxnLst>
                <a:rect l="0" t="0" r="r" b="b"/>
                <a:pathLst>
                  <a:path w="31" h="9">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7" name="Freeform 6923"/>
              <p:cNvSpPr>
                <a:spLocks/>
              </p:cNvSpPr>
              <p:nvPr/>
            </p:nvSpPr>
            <p:spPr bwMode="auto">
              <a:xfrm>
                <a:off x="9892" y="8493"/>
                <a:ext cx="12" cy="3"/>
              </a:xfrm>
              <a:custGeom>
                <a:avLst/>
                <a:gdLst/>
                <a:ahLst/>
                <a:cxnLst>
                  <a:cxn ang="0">
                    <a:pos x="4" y="0"/>
                  </a:cxn>
                  <a:cxn ang="0">
                    <a:pos x="0" y="0"/>
                  </a:cxn>
                  <a:cxn ang="0">
                    <a:pos x="0" y="2"/>
                  </a:cxn>
                  <a:cxn ang="0">
                    <a:pos x="12" y="2"/>
                  </a:cxn>
                  <a:cxn ang="0">
                    <a:pos x="12" y="0"/>
                  </a:cxn>
                  <a:cxn ang="0">
                    <a:pos x="4" y="0"/>
                  </a:cxn>
                </a:cxnLst>
                <a:rect l="0" t="0" r="r" b="b"/>
                <a:pathLst>
                  <a:path w="12" h="3">
                    <a:moveTo>
                      <a:pt x="4" y="0"/>
                    </a:moveTo>
                    <a:lnTo>
                      <a:pt x="0" y="0"/>
                    </a:lnTo>
                    <a:lnTo>
                      <a:pt x="0" y="2"/>
                    </a:lnTo>
                    <a:lnTo>
                      <a:pt x="12" y="2"/>
                    </a:lnTo>
                    <a:lnTo>
                      <a:pt x="12" y="0"/>
                    </a:lnTo>
                    <a:lnTo>
                      <a:pt x="4"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8" name="Freeform 6924"/>
              <p:cNvSpPr>
                <a:spLocks/>
              </p:cNvSpPr>
              <p:nvPr/>
            </p:nvSpPr>
            <p:spPr bwMode="auto">
              <a:xfrm>
                <a:off x="9892" y="8493"/>
                <a:ext cx="8" cy="3"/>
              </a:xfrm>
              <a:custGeom>
                <a:avLst/>
                <a:gdLst/>
                <a:ahLst/>
                <a:cxnLst>
                  <a:cxn ang="0">
                    <a:pos x="2" y="0"/>
                  </a:cxn>
                  <a:cxn ang="0">
                    <a:pos x="2" y="0"/>
                  </a:cxn>
                  <a:cxn ang="0">
                    <a:pos x="0" y="2"/>
                  </a:cxn>
                  <a:cxn ang="0">
                    <a:pos x="7" y="2"/>
                  </a:cxn>
                  <a:cxn ang="0">
                    <a:pos x="7" y="0"/>
                  </a:cxn>
                  <a:cxn ang="0">
                    <a:pos x="2" y="0"/>
                  </a:cxn>
                </a:cxnLst>
                <a:rect l="0" t="0" r="r" b="b"/>
                <a:pathLst>
                  <a:path w="8" h="3">
                    <a:moveTo>
                      <a:pt x="2" y="0"/>
                    </a:moveTo>
                    <a:lnTo>
                      <a:pt x="2" y="0"/>
                    </a:lnTo>
                    <a:lnTo>
                      <a:pt x="0" y="2"/>
                    </a:lnTo>
                    <a:lnTo>
                      <a:pt x="7" y="2"/>
                    </a:lnTo>
                    <a:lnTo>
                      <a:pt x="7" y="0"/>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9" name="Freeform 6925"/>
              <p:cNvSpPr>
                <a:spLocks/>
              </p:cNvSpPr>
              <p:nvPr/>
            </p:nvSpPr>
            <p:spPr bwMode="auto">
              <a:xfrm>
                <a:off x="9892" y="8493"/>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0" name="Freeform 6926"/>
              <p:cNvSpPr>
                <a:spLocks/>
              </p:cNvSpPr>
              <p:nvPr/>
            </p:nvSpPr>
            <p:spPr bwMode="auto">
              <a:xfrm>
                <a:off x="9914" y="8488"/>
                <a:ext cx="22" cy="10"/>
              </a:xfrm>
              <a:custGeom>
                <a:avLst/>
                <a:gdLst/>
                <a:ahLst/>
                <a:cxnLst>
                  <a:cxn ang="0">
                    <a:pos x="0" y="4"/>
                  </a:cxn>
                  <a:cxn ang="0">
                    <a:pos x="0" y="9"/>
                  </a:cxn>
                  <a:cxn ang="0">
                    <a:pos x="16" y="7"/>
                  </a:cxn>
                  <a:cxn ang="0">
                    <a:pos x="21" y="4"/>
                  </a:cxn>
                  <a:cxn ang="0">
                    <a:pos x="21" y="0"/>
                  </a:cxn>
                  <a:cxn ang="0">
                    <a:pos x="0" y="4"/>
                  </a:cxn>
                </a:cxnLst>
                <a:rect l="0" t="0" r="r" b="b"/>
                <a:pathLst>
                  <a:path w="22" h="10">
                    <a:moveTo>
                      <a:pt x="0" y="4"/>
                    </a:moveTo>
                    <a:lnTo>
                      <a:pt x="0" y="9"/>
                    </a:lnTo>
                    <a:lnTo>
                      <a:pt x="16" y="7"/>
                    </a:lnTo>
                    <a:lnTo>
                      <a:pt x="21" y="4"/>
                    </a:lnTo>
                    <a:lnTo>
                      <a:pt x="21"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1" name="Freeform 6927"/>
              <p:cNvSpPr>
                <a:spLocks/>
              </p:cNvSpPr>
              <p:nvPr/>
            </p:nvSpPr>
            <p:spPr bwMode="auto">
              <a:xfrm>
                <a:off x="9916" y="8488"/>
                <a:ext cx="20" cy="10"/>
              </a:xfrm>
              <a:custGeom>
                <a:avLst/>
                <a:gdLst/>
                <a:ahLst/>
                <a:cxnLst>
                  <a:cxn ang="0">
                    <a:pos x="14" y="2"/>
                  </a:cxn>
                  <a:cxn ang="0">
                    <a:pos x="4" y="2"/>
                  </a:cxn>
                  <a:cxn ang="0">
                    <a:pos x="0" y="4"/>
                  </a:cxn>
                  <a:cxn ang="0">
                    <a:pos x="0" y="9"/>
                  </a:cxn>
                  <a:cxn ang="0">
                    <a:pos x="7" y="9"/>
                  </a:cxn>
                  <a:cxn ang="0">
                    <a:pos x="7" y="7"/>
                  </a:cxn>
                  <a:cxn ang="0">
                    <a:pos x="14" y="7"/>
                  </a:cxn>
                  <a:cxn ang="0">
                    <a:pos x="19" y="4"/>
                  </a:cxn>
                  <a:cxn ang="0">
                    <a:pos x="19" y="0"/>
                  </a:cxn>
                  <a:cxn ang="0">
                    <a:pos x="14" y="2"/>
                  </a:cxn>
                </a:cxnLst>
                <a:rect l="0" t="0" r="r" b="b"/>
                <a:pathLst>
                  <a:path w="20" h="10">
                    <a:moveTo>
                      <a:pt x="14" y="2"/>
                    </a:moveTo>
                    <a:lnTo>
                      <a:pt x="4" y="2"/>
                    </a:lnTo>
                    <a:lnTo>
                      <a:pt x="0" y="4"/>
                    </a:lnTo>
                    <a:lnTo>
                      <a:pt x="0" y="9"/>
                    </a:lnTo>
                    <a:lnTo>
                      <a:pt x="7" y="9"/>
                    </a:lnTo>
                    <a:lnTo>
                      <a:pt x="7" y="7"/>
                    </a:lnTo>
                    <a:lnTo>
                      <a:pt x="14" y="7"/>
                    </a:lnTo>
                    <a:lnTo>
                      <a:pt x="19" y="4"/>
                    </a:lnTo>
                    <a:lnTo>
                      <a:pt x="19" y="0"/>
                    </a:lnTo>
                    <a:lnTo>
                      <a:pt x="14" y="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2" name="Freeform 6928"/>
              <p:cNvSpPr>
                <a:spLocks/>
              </p:cNvSpPr>
              <p:nvPr/>
            </p:nvSpPr>
            <p:spPr bwMode="auto">
              <a:xfrm>
                <a:off x="9916" y="8488"/>
                <a:ext cx="20" cy="10"/>
              </a:xfrm>
              <a:custGeom>
                <a:avLst/>
                <a:gdLst/>
                <a:ahLst/>
                <a:cxnLst>
                  <a:cxn ang="0">
                    <a:pos x="14" y="2"/>
                  </a:cxn>
                  <a:cxn ang="0">
                    <a:pos x="4" y="2"/>
                  </a:cxn>
                  <a:cxn ang="0">
                    <a:pos x="0" y="4"/>
                  </a:cxn>
                  <a:cxn ang="0">
                    <a:pos x="0" y="9"/>
                  </a:cxn>
                  <a:cxn ang="0">
                    <a:pos x="4" y="9"/>
                  </a:cxn>
                  <a:cxn ang="0">
                    <a:pos x="7" y="7"/>
                  </a:cxn>
                  <a:cxn ang="0">
                    <a:pos x="14" y="7"/>
                  </a:cxn>
                  <a:cxn ang="0">
                    <a:pos x="19" y="4"/>
                  </a:cxn>
                  <a:cxn ang="0">
                    <a:pos x="19" y="0"/>
                  </a:cxn>
                  <a:cxn ang="0">
                    <a:pos x="14" y="2"/>
                  </a:cxn>
                </a:cxnLst>
                <a:rect l="0" t="0" r="r" b="b"/>
                <a:pathLst>
                  <a:path w="20" h="10">
                    <a:moveTo>
                      <a:pt x="14" y="2"/>
                    </a:moveTo>
                    <a:lnTo>
                      <a:pt x="4" y="2"/>
                    </a:lnTo>
                    <a:lnTo>
                      <a:pt x="0" y="4"/>
                    </a:lnTo>
                    <a:lnTo>
                      <a:pt x="0" y="9"/>
                    </a:lnTo>
                    <a:lnTo>
                      <a:pt x="4" y="9"/>
                    </a:lnTo>
                    <a:lnTo>
                      <a:pt x="7" y="7"/>
                    </a:lnTo>
                    <a:lnTo>
                      <a:pt x="14" y="7"/>
                    </a:lnTo>
                    <a:lnTo>
                      <a:pt x="19" y="4"/>
                    </a:lnTo>
                    <a:lnTo>
                      <a:pt x="19" y="0"/>
                    </a:lnTo>
                    <a:lnTo>
                      <a:pt x="14"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3" name="Freeform 6929"/>
              <p:cNvSpPr>
                <a:spLocks/>
              </p:cNvSpPr>
              <p:nvPr/>
            </p:nvSpPr>
            <p:spPr bwMode="auto">
              <a:xfrm>
                <a:off x="9919" y="8488"/>
                <a:ext cx="17" cy="10"/>
              </a:xfrm>
              <a:custGeom>
                <a:avLst/>
                <a:gdLst/>
                <a:ahLst/>
                <a:cxnLst>
                  <a:cxn ang="0">
                    <a:pos x="12" y="2"/>
                  </a:cxn>
                  <a:cxn ang="0">
                    <a:pos x="2" y="2"/>
                  </a:cxn>
                  <a:cxn ang="0">
                    <a:pos x="0" y="4"/>
                  </a:cxn>
                  <a:cxn ang="0">
                    <a:pos x="0" y="9"/>
                  </a:cxn>
                  <a:cxn ang="0">
                    <a:pos x="4" y="9"/>
                  </a:cxn>
                  <a:cxn ang="0">
                    <a:pos x="4" y="7"/>
                  </a:cxn>
                  <a:cxn ang="0">
                    <a:pos x="12" y="7"/>
                  </a:cxn>
                  <a:cxn ang="0">
                    <a:pos x="16" y="4"/>
                  </a:cxn>
                  <a:cxn ang="0">
                    <a:pos x="16" y="0"/>
                  </a:cxn>
                  <a:cxn ang="0">
                    <a:pos x="12" y="2"/>
                  </a:cxn>
                </a:cxnLst>
                <a:rect l="0" t="0" r="r" b="b"/>
                <a:pathLst>
                  <a:path w="17" h="10">
                    <a:moveTo>
                      <a:pt x="12" y="2"/>
                    </a:moveTo>
                    <a:lnTo>
                      <a:pt x="2" y="2"/>
                    </a:lnTo>
                    <a:lnTo>
                      <a:pt x="0" y="4"/>
                    </a:lnTo>
                    <a:lnTo>
                      <a:pt x="0" y="9"/>
                    </a:lnTo>
                    <a:lnTo>
                      <a:pt x="4" y="9"/>
                    </a:lnTo>
                    <a:lnTo>
                      <a:pt x="4" y="7"/>
                    </a:lnTo>
                    <a:lnTo>
                      <a:pt x="12" y="7"/>
                    </a:lnTo>
                    <a:lnTo>
                      <a:pt x="16" y="4"/>
                    </a:lnTo>
                    <a:lnTo>
                      <a:pt x="16" y="0"/>
                    </a:lnTo>
                    <a:lnTo>
                      <a:pt x="12" y="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4" name="Freeform 6930"/>
              <p:cNvSpPr>
                <a:spLocks/>
              </p:cNvSpPr>
              <p:nvPr/>
            </p:nvSpPr>
            <p:spPr bwMode="auto">
              <a:xfrm>
                <a:off x="9919" y="8488"/>
                <a:ext cx="17" cy="10"/>
              </a:xfrm>
              <a:custGeom>
                <a:avLst/>
                <a:gdLst/>
                <a:ahLst/>
                <a:cxnLst>
                  <a:cxn ang="0">
                    <a:pos x="12" y="2"/>
                  </a:cxn>
                  <a:cxn ang="0">
                    <a:pos x="2" y="2"/>
                  </a:cxn>
                  <a:cxn ang="0">
                    <a:pos x="0" y="4"/>
                  </a:cxn>
                  <a:cxn ang="0">
                    <a:pos x="0" y="9"/>
                  </a:cxn>
                  <a:cxn ang="0">
                    <a:pos x="4" y="7"/>
                  </a:cxn>
                  <a:cxn ang="0">
                    <a:pos x="12" y="7"/>
                  </a:cxn>
                  <a:cxn ang="0">
                    <a:pos x="16" y="4"/>
                  </a:cxn>
                  <a:cxn ang="0">
                    <a:pos x="16" y="0"/>
                  </a:cxn>
                  <a:cxn ang="0">
                    <a:pos x="12" y="2"/>
                  </a:cxn>
                </a:cxnLst>
                <a:rect l="0" t="0" r="r" b="b"/>
                <a:pathLst>
                  <a:path w="17" h="10">
                    <a:moveTo>
                      <a:pt x="12" y="2"/>
                    </a:moveTo>
                    <a:lnTo>
                      <a:pt x="2" y="2"/>
                    </a:lnTo>
                    <a:lnTo>
                      <a:pt x="0" y="4"/>
                    </a:lnTo>
                    <a:lnTo>
                      <a:pt x="0" y="9"/>
                    </a:lnTo>
                    <a:lnTo>
                      <a:pt x="4" y="7"/>
                    </a:lnTo>
                    <a:lnTo>
                      <a:pt x="12" y="7"/>
                    </a:lnTo>
                    <a:lnTo>
                      <a:pt x="16" y="4"/>
                    </a:lnTo>
                    <a:lnTo>
                      <a:pt x="16" y="0"/>
                    </a:lnTo>
                    <a:lnTo>
                      <a:pt x="12"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5" name="Freeform 6931"/>
              <p:cNvSpPr>
                <a:spLocks/>
              </p:cNvSpPr>
              <p:nvPr/>
            </p:nvSpPr>
            <p:spPr bwMode="auto">
              <a:xfrm>
                <a:off x="9921" y="8488"/>
                <a:ext cx="15" cy="10"/>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10">
                    <a:moveTo>
                      <a:pt x="12" y="2"/>
                    </a:moveTo>
                    <a:lnTo>
                      <a:pt x="0" y="2"/>
                    </a:lnTo>
                    <a:lnTo>
                      <a:pt x="0" y="9"/>
                    </a:lnTo>
                    <a:lnTo>
                      <a:pt x="2" y="7"/>
                    </a:lnTo>
                    <a:lnTo>
                      <a:pt x="12" y="7"/>
                    </a:lnTo>
                    <a:lnTo>
                      <a:pt x="14" y="4"/>
                    </a:lnTo>
                    <a:lnTo>
                      <a:pt x="14" y="0"/>
                    </a:lnTo>
                    <a:lnTo>
                      <a:pt x="12"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6" name="Freeform 6932"/>
              <p:cNvSpPr>
                <a:spLocks/>
              </p:cNvSpPr>
              <p:nvPr/>
            </p:nvSpPr>
            <p:spPr bwMode="auto">
              <a:xfrm>
                <a:off x="9921" y="8488"/>
                <a:ext cx="15" cy="10"/>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10">
                    <a:moveTo>
                      <a:pt x="12" y="2"/>
                    </a:moveTo>
                    <a:lnTo>
                      <a:pt x="0" y="2"/>
                    </a:lnTo>
                    <a:lnTo>
                      <a:pt x="0" y="9"/>
                    </a:lnTo>
                    <a:lnTo>
                      <a:pt x="2" y="7"/>
                    </a:lnTo>
                    <a:lnTo>
                      <a:pt x="12" y="7"/>
                    </a:lnTo>
                    <a:lnTo>
                      <a:pt x="14" y="4"/>
                    </a:lnTo>
                    <a:lnTo>
                      <a:pt x="14" y="0"/>
                    </a:lnTo>
                    <a:lnTo>
                      <a:pt x="12"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7" name="Freeform 6933"/>
              <p:cNvSpPr>
                <a:spLocks/>
              </p:cNvSpPr>
              <p:nvPr/>
            </p:nvSpPr>
            <p:spPr bwMode="auto">
              <a:xfrm>
                <a:off x="9924" y="8488"/>
                <a:ext cx="12" cy="8"/>
              </a:xfrm>
              <a:custGeom>
                <a:avLst/>
                <a:gdLst/>
                <a:ahLst/>
                <a:cxnLst>
                  <a:cxn ang="0">
                    <a:pos x="9" y="2"/>
                  </a:cxn>
                  <a:cxn ang="0">
                    <a:pos x="0" y="2"/>
                  </a:cxn>
                  <a:cxn ang="0">
                    <a:pos x="0" y="7"/>
                  </a:cxn>
                  <a:cxn ang="0">
                    <a:pos x="9" y="7"/>
                  </a:cxn>
                  <a:cxn ang="0">
                    <a:pos x="12" y="4"/>
                  </a:cxn>
                  <a:cxn ang="0">
                    <a:pos x="12" y="0"/>
                  </a:cxn>
                  <a:cxn ang="0">
                    <a:pos x="9" y="2"/>
                  </a:cxn>
                </a:cxnLst>
                <a:rect l="0" t="0" r="r" b="b"/>
                <a:pathLst>
                  <a:path w="12" h="8">
                    <a:moveTo>
                      <a:pt x="9" y="2"/>
                    </a:moveTo>
                    <a:lnTo>
                      <a:pt x="0" y="2"/>
                    </a:lnTo>
                    <a:lnTo>
                      <a:pt x="0" y="7"/>
                    </a:lnTo>
                    <a:lnTo>
                      <a:pt x="9" y="7"/>
                    </a:lnTo>
                    <a:lnTo>
                      <a:pt x="12" y="4"/>
                    </a:lnTo>
                    <a:lnTo>
                      <a:pt x="12" y="0"/>
                    </a:lnTo>
                    <a:lnTo>
                      <a:pt x="9" y="2"/>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8" name="Freeform 6934"/>
              <p:cNvSpPr>
                <a:spLocks/>
              </p:cNvSpPr>
              <p:nvPr/>
            </p:nvSpPr>
            <p:spPr bwMode="auto">
              <a:xfrm>
                <a:off x="9924" y="8488"/>
                <a:ext cx="12" cy="8"/>
              </a:xfrm>
              <a:custGeom>
                <a:avLst/>
                <a:gdLst/>
                <a:ahLst/>
                <a:cxnLst>
                  <a:cxn ang="0">
                    <a:pos x="9" y="2"/>
                  </a:cxn>
                  <a:cxn ang="0">
                    <a:pos x="0" y="2"/>
                  </a:cxn>
                  <a:cxn ang="0">
                    <a:pos x="0" y="7"/>
                  </a:cxn>
                  <a:cxn ang="0">
                    <a:pos x="9" y="7"/>
                  </a:cxn>
                  <a:cxn ang="0">
                    <a:pos x="12" y="4"/>
                  </a:cxn>
                  <a:cxn ang="0">
                    <a:pos x="12" y="0"/>
                  </a:cxn>
                  <a:cxn ang="0">
                    <a:pos x="9" y="2"/>
                  </a:cxn>
                </a:cxnLst>
                <a:rect l="0" t="0" r="r" b="b"/>
                <a:pathLst>
                  <a:path w="12" h="8">
                    <a:moveTo>
                      <a:pt x="9" y="2"/>
                    </a:moveTo>
                    <a:lnTo>
                      <a:pt x="0" y="2"/>
                    </a:lnTo>
                    <a:lnTo>
                      <a:pt x="0" y="7"/>
                    </a:lnTo>
                    <a:lnTo>
                      <a:pt x="9" y="7"/>
                    </a:lnTo>
                    <a:lnTo>
                      <a:pt x="12" y="4"/>
                    </a:lnTo>
                    <a:lnTo>
                      <a:pt x="12" y="0"/>
                    </a:lnTo>
                    <a:lnTo>
                      <a:pt x="9"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9" name="Freeform 6935"/>
              <p:cNvSpPr>
                <a:spLocks/>
              </p:cNvSpPr>
              <p:nvPr/>
            </p:nvSpPr>
            <p:spPr bwMode="auto">
              <a:xfrm>
                <a:off x="9924" y="8488"/>
                <a:ext cx="12" cy="8"/>
              </a:xfrm>
              <a:custGeom>
                <a:avLst/>
                <a:gdLst/>
                <a:ahLst/>
                <a:cxnLst>
                  <a:cxn ang="0">
                    <a:pos x="9" y="7"/>
                  </a:cxn>
                  <a:cxn ang="0">
                    <a:pos x="12" y="4"/>
                  </a:cxn>
                  <a:cxn ang="0">
                    <a:pos x="12" y="0"/>
                  </a:cxn>
                  <a:cxn ang="0">
                    <a:pos x="7" y="2"/>
                  </a:cxn>
                  <a:cxn ang="0">
                    <a:pos x="0" y="2"/>
                  </a:cxn>
                  <a:cxn ang="0">
                    <a:pos x="0" y="7"/>
                  </a:cxn>
                  <a:cxn ang="0">
                    <a:pos x="9" y="7"/>
                  </a:cxn>
                </a:cxnLst>
                <a:rect l="0" t="0" r="r" b="b"/>
                <a:pathLst>
                  <a:path w="12" h="8">
                    <a:moveTo>
                      <a:pt x="9" y="7"/>
                    </a:moveTo>
                    <a:lnTo>
                      <a:pt x="12" y="4"/>
                    </a:lnTo>
                    <a:lnTo>
                      <a:pt x="12" y="0"/>
                    </a:lnTo>
                    <a:lnTo>
                      <a:pt x="7" y="2"/>
                    </a:lnTo>
                    <a:lnTo>
                      <a:pt x="0" y="2"/>
                    </a:lnTo>
                    <a:lnTo>
                      <a:pt x="0" y="7"/>
                    </a:lnTo>
                    <a:lnTo>
                      <a:pt x="9"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0" name="Freeform 6936"/>
              <p:cNvSpPr>
                <a:spLocks/>
              </p:cNvSpPr>
              <p:nvPr/>
            </p:nvSpPr>
            <p:spPr bwMode="auto">
              <a:xfrm>
                <a:off x="9926" y="8488"/>
                <a:ext cx="10" cy="8"/>
              </a:xfrm>
              <a:custGeom>
                <a:avLst/>
                <a:gdLst/>
                <a:ahLst/>
                <a:cxnLst>
                  <a:cxn ang="0">
                    <a:pos x="7" y="2"/>
                  </a:cxn>
                  <a:cxn ang="0">
                    <a:pos x="0" y="2"/>
                  </a:cxn>
                  <a:cxn ang="0">
                    <a:pos x="0" y="7"/>
                  </a:cxn>
                  <a:cxn ang="0">
                    <a:pos x="7" y="7"/>
                  </a:cxn>
                  <a:cxn ang="0">
                    <a:pos x="9" y="4"/>
                  </a:cxn>
                  <a:cxn ang="0">
                    <a:pos x="9" y="0"/>
                  </a:cxn>
                  <a:cxn ang="0">
                    <a:pos x="7" y="2"/>
                  </a:cxn>
                </a:cxnLst>
                <a:rect l="0" t="0" r="r" b="b"/>
                <a:pathLst>
                  <a:path w="10" h="8">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1" name="Freeform 6937"/>
              <p:cNvSpPr>
                <a:spLocks/>
              </p:cNvSpPr>
              <p:nvPr/>
            </p:nvSpPr>
            <p:spPr bwMode="auto">
              <a:xfrm>
                <a:off x="9926" y="8488"/>
                <a:ext cx="10" cy="8"/>
              </a:xfrm>
              <a:custGeom>
                <a:avLst/>
                <a:gdLst/>
                <a:ahLst/>
                <a:cxnLst>
                  <a:cxn ang="0">
                    <a:pos x="0" y="2"/>
                  </a:cxn>
                  <a:cxn ang="0">
                    <a:pos x="0" y="7"/>
                  </a:cxn>
                  <a:cxn ang="0">
                    <a:pos x="4" y="7"/>
                  </a:cxn>
                  <a:cxn ang="0">
                    <a:pos x="9" y="4"/>
                  </a:cxn>
                  <a:cxn ang="0">
                    <a:pos x="9" y="0"/>
                  </a:cxn>
                  <a:cxn ang="0">
                    <a:pos x="0" y="2"/>
                  </a:cxn>
                </a:cxnLst>
                <a:rect l="0" t="0" r="r" b="b"/>
                <a:pathLst>
                  <a:path w="10" h="8">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2" name="Freeform 6938"/>
              <p:cNvSpPr>
                <a:spLocks/>
              </p:cNvSpPr>
              <p:nvPr/>
            </p:nvSpPr>
            <p:spPr bwMode="auto">
              <a:xfrm>
                <a:off x="9916" y="8421"/>
                <a:ext cx="15" cy="5"/>
              </a:xfrm>
              <a:custGeom>
                <a:avLst/>
                <a:gdLst/>
                <a:ahLst/>
                <a:cxnLst>
                  <a:cxn ang="0">
                    <a:pos x="0" y="0"/>
                  </a:cxn>
                  <a:cxn ang="0">
                    <a:pos x="0" y="4"/>
                  </a:cxn>
                  <a:cxn ang="0">
                    <a:pos x="14" y="4"/>
                  </a:cxn>
                  <a:cxn ang="0">
                    <a:pos x="12" y="0"/>
                  </a:cxn>
                  <a:cxn ang="0">
                    <a:pos x="0" y="0"/>
                  </a:cxn>
                </a:cxnLst>
                <a:rect l="0" t="0" r="r" b="b"/>
                <a:pathLst>
                  <a:path w="15" h="5">
                    <a:moveTo>
                      <a:pt x="0" y="0"/>
                    </a:moveTo>
                    <a:lnTo>
                      <a:pt x="0" y="4"/>
                    </a:lnTo>
                    <a:lnTo>
                      <a:pt x="14" y="4"/>
                    </a:lnTo>
                    <a:lnTo>
                      <a:pt x="12"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3" name="Freeform 6939"/>
              <p:cNvSpPr>
                <a:spLocks/>
              </p:cNvSpPr>
              <p:nvPr/>
            </p:nvSpPr>
            <p:spPr bwMode="auto">
              <a:xfrm>
                <a:off x="9916" y="8421"/>
                <a:ext cx="15" cy="5"/>
              </a:xfrm>
              <a:custGeom>
                <a:avLst/>
                <a:gdLst/>
                <a:ahLst/>
                <a:cxnLst>
                  <a:cxn ang="0">
                    <a:pos x="0" y="0"/>
                  </a:cxn>
                  <a:cxn ang="0">
                    <a:pos x="0" y="4"/>
                  </a:cxn>
                  <a:cxn ang="0">
                    <a:pos x="14" y="4"/>
                  </a:cxn>
                  <a:cxn ang="0">
                    <a:pos x="12" y="0"/>
                  </a:cxn>
                  <a:cxn ang="0">
                    <a:pos x="0" y="0"/>
                  </a:cxn>
                </a:cxnLst>
                <a:rect l="0" t="0" r="r" b="b"/>
                <a:pathLst>
                  <a:path w="15" h="5">
                    <a:moveTo>
                      <a:pt x="0" y="0"/>
                    </a:moveTo>
                    <a:lnTo>
                      <a:pt x="0" y="4"/>
                    </a:lnTo>
                    <a:lnTo>
                      <a:pt x="14" y="4"/>
                    </a:lnTo>
                    <a:lnTo>
                      <a:pt x="12"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4" name="Freeform 6940"/>
              <p:cNvSpPr>
                <a:spLocks/>
              </p:cNvSpPr>
              <p:nvPr/>
            </p:nvSpPr>
            <p:spPr bwMode="auto">
              <a:xfrm>
                <a:off x="9916" y="8421"/>
                <a:ext cx="15" cy="5"/>
              </a:xfrm>
              <a:custGeom>
                <a:avLst/>
                <a:gdLst/>
                <a:ahLst/>
                <a:cxnLst>
                  <a:cxn ang="0">
                    <a:pos x="0" y="0"/>
                  </a:cxn>
                  <a:cxn ang="0">
                    <a:pos x="0" y="4"/>
                  </a:cxn>
                  <a:cxn ang="0">
                    <a:pos x="14" y="4"/>
                  </a:cxn>
                  <a:cxn ang="0">
                    <a:pos x="12" y="0"/>
                  </a:cxn>
                  <a:cxn ang="0">
                    <a:pos x="0" y="0"/>
                  </a:cxn>
                </a:cxnLst>
                <a:rect l="0" t="0" r="r" b="b"/>
                <a:pathLst>
                  <a:path w="15" h="5">
                    <a:moveTo>
                      <a:pt x="0" y="0"/>
                    </a:moveTo>
                    <a:lnTo>
                      <a:pt x="0" y="4"/>
                    </a:lnTo>
                    <a:lnTo>
                      <a:pt x="14" y="4"/>
                    </a:lnTo>
                    <a:lnTo>
                      <a:pt x="12"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5" name="Freeform 6941"/>
              <p:cNvSpPr>
                <a:spLocks/>
              </p:cNvSpPr>
              <p:nvPr/>
            </p:nvSpPr>
            <p:spPr bwMode="auto">
              <a:xfrm>
                <a:off x="9919" y="8421"/>
                <a:ext cx="12" cy="5"/>
              </a:xfrm>
              <a:custGeom>
                <a:avLst/>
                <a:gdLst/>
                <a:ahLst/>
                <a:cxnLst>
                  <a:cxn ang="0">
                    <a:pos x="0" y="0"/>
                  </a:cxn>
                  <a:cxn ang="0">
                    <a:pos x="0" y="4"/>
                  </a:cxn>
                  <a:cxn ang="0">
                    <a:pos x="12" y="4"/>
                  </a:cxn>
                  <a:cxn ang="0">
                    <a:pos x="9" y="0"/>
                  </a:cxn>
                  <a:cxn ang="0">
                    <a:pos x="0" y="0"/>
                  </a:cxn>
                </a:cxnLst>
                <a:rect l="0" t="0" r="r" b="b"/>
                <a:pathLst>
                  <a:path w="12" h="5">
                    <a:moveTo>
                      <a:pt x="0" y="0"/>
                    </a:moveTo>
                    <a:lnTo>
                      <a:pt x="0" y="4"/>
                    </a:lnTo>
                    <a:lnTo>
                      <a:pt x="12" y="4"/>
                    </a:lnTo>
                    <a:lnTo>
                      <a:pt x="9"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6" name="Freeform 6942"/>
              <p:cNvSpPr>
                <a:spLocks/>
              </p:cNvSpPr>
              <p:nvPr/>
            </p:nvSpPr>
            <p:spPr bwMode="auto">
              <a:xfrm>
                <a:off x="9919" y="8421"/>
                <a:ext cx="12" cy="5"/>
              </a:xfrm>
              <a:custGeom>
                <a:avLst/>
                <a:gdLst/>
                <a:ahLst/>
                <a:cxnLst>
                  <a:cxn ang="0">
                    <a:pos x="0" y="0"/>
                  </a:cxn>
                  <a:cxn ang="0">
                    <a:pos x="0" y="4"/>
                  </a:cxn>
                  <a:cxn ang="0">
                    <a:pos x="12" y="4"/>
                  </a:cxn>
                  <a:cxn ang="0">
                    <a:pos x="9" y="0"/>
                  </a:cxn>
                  <a:cxn ang="0">
                    <a:pos x="0" y="0"/>
                  </a:cxn>
                </a:cxnLst>
                <a:rect l="0" t="0" r="r" b="b"/>
                <a:pathLst>
                  <a:path w="12" h="5">
                    <a:moveTo>
                      <a:pt x="0" y="0"/>
                    </a:moveTo>
                    <a:lnTo>
                      <a:pt x="0" y="4"/>
                    </a:lnTo>
                    <a:lnTo>
                      <a:pt x="12" y="4"/>
                    </a:lnTo>
                    <a:lnTo>
                      <a:pt x="9"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7" name="Freeform 6943"/>
              <p:cNvSpPr>
                <a:spLocks/>
              </p:cNvSpPr>
              <p:nvPr/>
            </p:nvSpPr>
            <p:spPr bwMode="auto">
              <a:xfrm>
                <a:off x="9919" y="8421"/>
                <a:ext cx="12" cy="5"/>
              </a:xfrm>
              <a:custGeom>
                <a:avLst/>
                <a:gdLst/>
                <a:ahLst/>
                <a:cxnLst>
                  <a:cxn ang="0">
                    <a:pos x="0" y="0"/>
                  </a:cxn>
                  <a:cxn ang="0">
                    <a:pos x="0" y="4"/>
                  </a:cxn>
                  <a:cxn ang="0">
                    <a:pos x="12" y="4"/>
                  </a:cxn>
                  <a:cxn ang="0">
                    <a:pos x="9" y="0"/>
                  </a:cxn>
                  <a:cxn ang="0">
                    <a:pos x="0" y="0"/>
                  </a:cxn>
                </a:cxnLst>
                <a:rect l="0" t="0" r="r" b="b"/>
                <a:pathLst>
                  <a:path w="12" h="5">
                    <a:moveTo>
                      <a:pt x="0" y="0"/>
                    </a:moveTo>
                    <a:lnTo>
                      <a:pt x="0" y="4"/>
                    </a:lnTo>
                    <a:lnTo>
                      <a:pt x="12" y="4"/>
                    </a:lnTo>
                    <a:lnTo>
                      <a:pt x="9"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8" name="Freeform 6944"/>
              <p:cNvSpPr>
                <a:spLocks/>
              </p:cNvSpPr>
              <p:nvPr/>
            </p:nvSpPr>
            <p:spPr bwMode="auto">
              <a:xfrm>
                <a:off x="9921" y="8421"/>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9" name="Freeform 6945"/>
              <p:cNvSpPr>
                <a:spLocks/>
              </p:cNvSpPr>
              <p:nvPr/>
            </p:nvSpPr>
            <p:spPr bwMode="auto">
              <a:xfrm>
                <a:off x="9921" y="8421"/>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0" name="Freeform 6946"/>
              <p:cNvSpPr>
                <a:spLocks/>
              </p:cNvSpPr>
              <p:nvPr/>
            </p:nvSpPr>
            <p:spPr bwMode="auto">
              <a:xfrm>
                <a:off x="9921" y="8421"/>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1" name="Freeform 6947"/>
              <p:cNvSpPr>
                <a:spLocks/>
              </p:cNvSpPr>
              <p:nvPr/>
            </p:nvSpPr>
            <p:spPr bwMode="auto">
              <a:xfrm>
                <a:off x="9924" y="8421"/>
                <a:ext cx="7" cy="5"/>
              </a:xfrm>
              <a:custGeom>
                <a:avLst/>
                <a:gdLst/>
                <a:ahLst/>
                <a:cxnLst>
                  <a:cxn ang="0">
                    <a:pos x="0" y="0"/>
                  </a:cxn>
                  <a:cxn ang="0">
                    <a:pos x="0" y="4"/>
                  </a:cxn>
                  <a:cxn ang="0">
                    <a:pos x="7" y="4"/>
                  </a:cxn>
                  <a:cxn ang="0">
                    <a:pos x="4" y="0"/>
                  </a:cxn>
                  <a:cxn ang="0">
                    <a:pos x="0" y="0"/>
                  </a:cxn>
                </a:cxnLst>
                <a:rect l="0" t="0" r="r" b="b"/>
                <a:pathLst>
                  <a:path w="7" h="5">
                    <a:moveTo>
                      <a:pt x="0" y="0"/>
                    </a:moveTo>
                    <a:lnTo>
                      <a:pt x="0" y="4"/>
                    </a:lnTo>
                    <a:lnTo>
                      <a:pt x="7" y="4"/>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2" name="Freeform 6948"/>
              <p:cNvSpPr>
                <a:spLocks/>
              </p:cNvSpPr>
              <p:nvPr/>
            </p:nvSpPr>
            <p:spPr bwMode="auto">
              <a:xfrm>
                <a:off x="9924" y="8421"/>
                <a:ext cx="7" cy="5"/>
              </a:xfrm>
              <a:custGeom>
                <a:avLst/>
                <a:gdLst/>
                <a:ahLst/>
                <a:cxnLst>
                  <a:cxn ang="0">
                    <a:pos x="0" y="0"/>
                  </a:cxn>
                  <a:cxn ang="0">
                    <a:pos x="0" y="4"/>
                  </a:cxn>
                  <a:cxn ang="0">
                    <a:pos x="7" y="4"/>
                  </a:cxn>
                  <a:cxn ang="0">
                    <a:pos x="4" y="0"/>
                  </a:cxn>
                  <a:cxn ang="0">
                    <a:pos x="0" y="0"/>
                  </a:cxn>
                </a:cxnLst>
                <a:rect l="0" t="0" r="r" b="b"/>
                <a:pathLst>
                  <a:path w="7" h="5">
                    <a:moveTo>
                      <a:pt x="0" y="0"/>
                    </a:moveTo>
                    <a:lnTo>
                      <a:pt x="0" y="4"/>
                    </a:lnTo>
                    <a:lnTo>
                      <a:pt x="7"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3" name="Freeform 6949"/>
              <p:cNvSpPr>
                <a:spLocks/>
              </p:cNvSpPr>
              <p:nvPr/>
            </p:nvSpPr>
            <p:spPr bwMode="auto">
              <a:xfrm>
                <a:off x="9924" y="8421"/>
                <a:ext cx="7" cy="5"/>
              </a:xfrm>
              <a:custGeom>
                <a:avLst/>
                <a:gdLst/>
                <a:ahLst/>
                <a:cxnLst>
                  <a:cxn ang="0">
                    <a:pos x="0" y="0"/>
                  </a:cxn>
                  <a:cxn ang="0">
                    <a:pos x="0" y="4"/>
                  </a:cxn>
                  <a:cxn ang="0">
                    <a:pos x="7" y="4"/>
                  </a:cxn>
                  <a:cxn ang="0">
                    <a:pos x="4" y="0"/>
                  </a:cxn>
                  <a:cxn ang="0">
                    <a:pos x="0" y="0"/>
                  </a:cxn>
                </a:cxnLst>
                <a:rect l="0" t="0" r="r" b="b"/>
                <a:pathLst>
                  <a:path w="7" h="5">
                    <a:moveTo>
                      <a:pt x="0" y="0"/>
                    </a:moveTo>
                    <a:lnTo>
                      <a:pt x="0" y="4"/>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4" name="Freeform 6950"/>
              <p:cNvSpPr>
                <a:spLocks/>
              </p:cNvSpPr>
              <p:nvPr/>
            </p:nvSpPr>
            <p:spPr bwMode="auto">
              <a:xfrm>
                <a:off x="9926" y="8428"/>
                <a:ext cx="10" cy="58"/>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0"/>
                    </a:lnTo>
                    <a:lnTo>
                      <a:pt x="4" y="28"/>
                    </a:lnTo>
                    <a:lnTo>
                      <a:pt x="4" y="57"/>
                    </a:lnTo>
                    <a:lnTo>
                      <a:pt x="9" y="57"/>
                    </a:lnTo>
                    <a:lnTo>
                      <a:pt x="9" y="43"/>
                    </a:lnTo>
                    <a:lnTo>
                      <a:pt x="7" y="28"/>
                    </a:lnTo>
                    <a:lnTo>
                      <a:pt x="7" y="14"/>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5" name="Freeform 6951"/>
              <p:cNvSpPr>
                <a:spLocks/>
              </p:cNvSpPr>
              <p:nvPr/>
            </p:nvSpPr>
            <p:spPr bwMode="auto">
              <a:xfrm>
                <a:off x="9924" y="8428"/>
                <a:ext cx="12" cy="58"/>
              </a:xfrm>
              <a:custGeom>
                <a:avLst/>
                <a:gdLst/>
                <a:ahLst/>
                <a:cxnLst>
                  <a:cxn ang="0">
                    <a:pos x="7" y="43"/>
                  </a:cxn>
                  <a:cxn ang="0">
                    <a:pos x="7" y="57"/>
                  </a:cxn>
                  <a:cxn ang="0">
                    <a:pos x="12" y="57"/>
                  </a:cxn>
                  <a:cxn ang="0">
                    <a:pos x="9" y="43"/>
                  </a:cxn>
                  <a:cxn ang="0">
                    <a:pos x="9" y="28"/>
                  </a:cxn>
                  <a:cxn ang="0">
                    <a:pos x="7" y="14"/>
                  </a:cxn>
                  <a:cxn ang="0">
                    <a:pos x="7" y="0"/>
                  </a:cxn>
                  <a:cxn ang="0">
                    <a:pos x="0" y="0"/>
                  </a:cxn>
                  <a:cxn ang="0">
                    <a:pos x="4" y="14"/>
                  </a:cxn>
                  <a:cxn ang="0">
                    <a:pos x="4" y="28"/>
                  </a:cxn>
                  <a:cxn ang="0">
                    <a:pos x="7" y="43"/>
                  </a:cxn>
                </a:cxnLst>
                <a:rect l="0" t="0" r="r" b="b"/>
                <a:pathLst>
                  <a:path w="12" h="58">
                    <a:moveTo>
                      <a:pt x="7" y="43"/>
                    </a:moveTo>
                    <a:lnTo>
                      <a:pt x="7" y="57"/>
                    </a:lnTo>
                    <a:lnTo>
                      <a:pt x="12" y="57"/>
                    </a:lnTo>
                    <a:lnTo>
                      <a:pt x="9" y="43"/>
                    </a:lnTo>
                    <a:lnTo>
                      <a:pt x="9" y="28"/>
                    </a:lnTo>
                    <a:lnTo>
                      <a:pt x="7" y="14"/>
                    </a:lnTo>
                    <a:lnTo>
                      <a:pt x="7" y="0"/>
                    </a:lnTo>
                    <a:lnTo>
                      <a:pt x="0" y="0"/>
                    </a:lnTo>
                    <a:lnTo>
                      <a:pt x="4" y="14"/>
                    </a:lnTo>
                    <a:lnTo>
                      <a:pt x="4" y="28"/>
                    </a:lnTo>
                    <a:lnTo>
                      <a:pt x="7" y="43"/>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6" name="Freeform 6952"/>
              <p:cNvSpPr>
                <a:spLocks/>
              </p:cNvSpPr>
              <p:nvPr/>
            </p:nvSpPr>
            <p:spPr bwMode="auto">
              <a:xfrm>
                <a:off x="9924" y="8428"/>
                <a:ext cx="9" cy="58"/>
              </a:xfrm>
              <a:custGeom>
                <a:avLst/>
                <a:gdLst/>
                <a:ahLst/>
                <a:cxnLst>
                  <a:cxn ang="0">
                    <a:pos x="9" y="57"/>
                  </a:cxn>
                  <a:cxn ang="0">
                    <a:pos x="9" y="28"/>
                  </a:cxn>
                  <a:cxn ang="0">
                    <a:pos x="4" y="0"/>
                  </a:cxn>
                  <a:cxn ang="0">
                    <a:pos x="0" y="0"/>
                  </a:cxn>
                  <a:cxn ang="0">
                    <a:pos x="2" y="7"/>
                  </a:cxn>
                  <a:cxn ang="0">
                    <a:pos x="2" y="14"/>
                  </a:cxn>
                  <a:cxn ang="0">
                    <a:pos x="4" y="21"/>
                  </a:cxn>
                  <a:cxn ang="0">
                    <a:pos x="4" y="43"/>
                  </a:cxn>
                  <a:cxn ang="0">
                    <a:pos x="7" y="50"/>
                  </a:cxn>
                  <a:cxn ang="0">
                    <a:pos x="7" y="57"/>
                  </a:cxn>
                  <a:cxn ang="0">
                    <a:pos x="9" y="57"/>
                  </a:cxn>
                </a:cxnLst>
                <a:rect l="0" t="0" r="r" b="b"/>
                <a:pathLst>
                  <a:path w="9" h="58">
                    <a:moveTo>
                      <a:pt x="9" y="57"/>
                    </a:moveTo>
                    <a:lnTo>
                      <a:pt x="9" y="28"/>
                    </a:lnTo>
                    <a:lnTo>
                      <a:pt x="4" y="0"/>
                    </a:lnTo>
                    <a:lnTo>
                      <a:pt x="0" y="0"/>
                    </a:lnTo>
                    <a:lnTo>
                      <a:pt x="2" y="7"/>
                    </a:lnTo>
                    <a:lnTo>
                      <a:pt x="2" y="14"/>
                    </a:lnTo>
                    <a:lnTo>
                      <a:pt x="4" y="21"/>
                    </a:lnTo>
                    <a:lnTo>
                      <a:pt x="4" y="43"/>
                    </a:lnTo>
                    <a:lnTo>
                      <a:pt x="7" y="50"/>
                    </a:lnTo>
                    <a:lnTo>
                      <a:pt x="7" y="57"/>
                    </a:lnTo>
                    <a:lnTo>
                      <a:pt x="9"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7" name="Freeform 6953"/>
              <p:cNvSpPr>
                <a:spLocks/>
              </p:cNvSpPr>
              <p:nvPr/>
            </p:nvSpPr>
            <p:spPr bwMode="auto">
              <a:xfrm>
                <a:off x="9924" y="8428"/>
                <a:ext cx="9" cy="58"/>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4" y="28"/>
                    </a:lnTo>
                    <a:lnTo>
                      <a:pt x="4" y="57"/>
                    </a:lnTo>
                    <a:lnTo>
                      <a:pt x="9" y="57"/>
                    </a:lnTo>
                    <a:lnTo>
                      <a:pt x="9" y="43"/>
                    </a:lnTo>
                    <a:lnTo>
                      <a:pt x="7" y="28"/>
                    </a:lnTo>
                    <a:lnTo>
                      <a:pt x="7" y="14"/>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8" name="Freeform 6954"/>
              <p:cNvSpPr>
                <a:spLocks/>
              </p:cNvSpPr>
              <p:nvPr/>
            </p:nvSpPr>
            <p:spPr bwMode="auto">
              <a:xfrm>
                <a:off x="9921" y="8428"/>
                <a:ext cx="12" cy="58"/>
              </a:xfrm>
              <a:custGeom>
                <a:avLst/>
                <a:gdLst/>
                <a:ahLst/>
                <a:cxnLst>
                  <a:cxn ang="0">
                    <a:pos x="7" y="43"/>
                  </a:cxn>
                  <a:cxn ang="0">
                    <a:pos x="7" y="57"/>
                  </a:cxn>
                  <a:cxn ang="0">
                    <a:pos x="12" y="57"/>
                  </a:cxn>
                  <a:cxn ang="0">
                    <a:pos x="9" y="43"/>
                  </a:cxn>
                  <a:cxn ang="0">
                    <a:pos x="9" y="28"/>
                  </a:cxn>
                  <a:cxn ang="0">
                    <a:pos x="4" y="0"/>
                  </a:cxn>
                  <a:cxn ang="0">
                    <a:pos x="0" y="0"/>
                  </a:cxn>
                  <a:cxn ang="0">
                    <a:pos x="7" y="43"/>
                  </a:cxn>
                </a:cxnLst>
                <a:rect l="0" t="0" r="r" b="b"/>
                <a:pathLst>
                  <a:path w="12" h="58">
                    <a:moveTo>
                      <a:pt x="7" y="43"/>
                    </a:moveTo>
                    <a:lnTo>
                      <a:pt x="7" y="57"/>
                    </a:lnTo>
                    <a:lnTo>
                      <a:pt x="12" y="57"/>
                    </a:lnTo>
                    <a:lnTo>
                      <a:pt x="9" y="43"/>
                    </a:lnTo>
                    <a:lnTo>
                      <a:pt x="9" y="28"/>
                    </a:lnTo>
                    <a:lnTo>
                      <a:pt x="4" y="0"/>
                    </a:lnTo>
                    <a:lnTo>
                      <a:pt x="0" y="0"/>
                    </a:lnTo>
                    <a:lnTo>
                      <a:pt x="7" y="43"/>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9" name="Freeform 6955"/>
              <p:cNvSpPr>
                <a:spLocks/>
              </p:cNvSpPr>
              <p:nvPr/>
            </p:nvSpPr>
            <p:spPr bwMode="auto">
              <a:xfrm>
                <a:off x="9921" y="8428"/>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0" name="Freeform 6956"/>
              <p:cNvSpPr>
                <a:spLocks/>
              </p:cNvSpPr>
              <p:nvPr/>
            </p:nvSpPr>
            <p:spPr bwMode="auto">
              <a:xfrm>
                <a:off x="9921" y="8428"/>
                <a:ext cx="10" cy="58"/>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8">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1" name="Freeform 6957"/>
              <p:cNvSpPr>
                <a:spLocks/>
              </p:cNvSpPr>
              <p:nvPr/>
            </p:nvSpPr>
            <p:spPr bwMode="auto">
              <a:xfrm>
                <a:off x="9919" y="8428"/>
                <a:ext cx="12" cy="58"/>
              </a:xfrm>
              <a:custGeom>
                <a:avLst/>
                <a:gdLst/>
                <a:ahLst/>
                <a:cxnLst>
                  <a:cxn ang="0">
                    <a:pos x="9" y="43"/>
                  </a:cxn>
                  <a:cxn ang="0">
                    <a:pos x="9" y="28"/>
                  </a:cxn>
                  <a:cxn ang="0">
                    <a:pos x="4" y="0"/>
                  </a:cxn>
                  <a:cxn ang="0">
                    <a:pos x="0" y="0"/>
                  </a:cxn>
                  <a:cxn ang="0">
                    <a:pos x="4" y="28"/>
                  </a:cxn>
                  <a:cxn ang="0">
                    <a:pos x="4" y="43"/>
                  </a:cxn>
                  <a:cxn ang="0">
                    <a:pos x="7" y="57"/>
                  </a:cxn>
                  <a:cxn ang="0">
                    <a:pos x="12" y="57"/>
                  </a:cxn>
                  <a:cxn ang="0">
                    <a:pos x="9" y="43"/>
                  </a:cxn>
                </a:cxnLst>
                <a:rect l="0" t="0" r="r" b="b"/>
                <a:pathLst>
                  <a:path w="12" h="58">
                    <a:moveTo>
                      <a:pt x="9" y="43"/>
                    </a:moveTo>
                    <a:lnTo>
                      <a:pt x="9" y="28"/>
                    </a:lnTo>
                    <a:lnTo>
                      <a:pt x="4" y="0"/>
                    </a:lnTo>
                    <a:lnTo>
                      <a:pt x="0" y="0"/>
                    </a:lnTo>
                    <a:lnTo>
                      <a:pt x="4" y="28"/>
                    </a:lnTo>
                    <a:lnTo>
                      <a:pt x="4" y="43"/>
                    </a:lnTo>
                    <a:lnTo>
                      <a:pt x="7" y="57"/>
                    </a:lnTo>
                    <a:lnTo>
                      <a:pt x="12" y="57"/>
                    </a:lnTo>
                    <a:lnTo>
                      <a:pt x="9" y="43"/>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2" name="Freeform 6958"/>
              <p:cNvSpPr>
                <a:spLocks/>
              </p:cNvSpPr>
              <p:nvPr/>
            </p:nvSpPr>
            <p:spPr bwMode="auto">
              <a:xfrm>
                <a:off x="9919" y="8428"/>
                <a:ext cx="9" cy="58"/>
              </a:xfrm>
              <a:custGeom>
                <a:avLst/>
                <a:gdLst/>
                <a:ahLst/>
                <a:cxnLst>
                  <a:cxn ang="0">
                    <a:pos x="4" y="0"/>
                  </a:cxn>
                  <a:cxn ang="0">
                    <a:pos x="0" y="0"/>
                  </a:cxn>
                  <a:cxn ang="0">
                    <a:pos x="4" y="28"/>
                  </a:cxn>
                  <a:cxn ang="0">
                    <a:pos x="4" y="57"/>
                  </a:cxn>
                  <a:cxn ang="0">
                    <a:pos x="9" y="57"/>
                  </a:cxn>
                  <a:cxn ang="0">
                    <a:pos x="9" y="28"/>
                  </a:cxn>
                  <a:cxn ang="0">
                    <a:pos x="4" y="0"/>
                  </a:cxn>
                </a:cxnLst>
                <a:rect l="0" t="0" r="r" b="b"/>
                <a:pathLst>
                  <a:path w="9" h="58">
                    <a:moveTo>
                      <a:pt x="4" y="0"/>
                    </a:moveTo>
                    <a:lnTo>
                      <a:pt x="0" y="0"/>
                    </a:lnTo>
                    <a:lnTo>
                      <a:pt x="4" y="28"/>
                    </a:lnTo>
                    <a:lnTo>
                      <a:pt x="4" y="57"/>
                    </a:lnTo>
                    <a:lnTo>
                      <a:pt x="9" y="57"/>
                    </a:lnTo>
                    <a:lnTo>
                      <a:pt x="9" y="28"/>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3" name="Freeform 6959"/>
              <p:cNvSpPr>
                <a:spLocks/>
              </p:cNvSpPr>
              <p:nvPr/>
            </p:nvSpPr>
            <p:spPr bwMode="auto">
              <a:xfrm>
                <a:off x="9919" y="8428"/>
                <a:ext cx="9" cy="58"/>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9" h="58">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4" name="Freeform 6960"/>
              <p:cNvSpPr>
                <a:spLocks/>
              </p:cNvSpPr>
              <p:nvPr/>
            </p:nvSpPr>
            <p:spPr bwMode="auto">
              <a:xfrm>
                <a:off x="9916" y="8428"/>
                <a:ext cx="10" cy="58"/>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10" h="58">
                    <a:moveTo>
                      <a:pt x="9" y="57"/>
                    </a:moveTo>
                    <a:lnTo>
                      <a:pt x="9" y="28"/>
                    </a:lnTo>
                    <a:lnTo>
                      <a:pt x="4" y="0"/>
                    </a:lnTo>
                    <a:lnTo>
                      <a:pt x="0" y="0"/>
                    </a:lnTo>
                    <a:lnTo>
                      <a:pt x="4" y="28"/>
                    </a:lnTo>
                    <a:lnTo>
                      <a:pt x="4" y="43"/>
                    </a:lnTo>
                    <a:lnTo>
                      <a:pt x="7" y="57"/>
                    </a:lnTo>
                    <a:lnTo>
                      <a:pt x="9"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5" name="Freeform 6961"/>
              <p:cNvSpPr>
                <a:spLocks/>
              </p:cNvSpPr>
              <p:nvPr/>
            </p:nvSpPr>
            <p:spPr bwMode="auto">
              <a:xfrm>
                <a:off x="9916" y="8428"/>
                <a:ext cx="10" cy="58"/>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0"/>
                    </a:lnTo>
                    <a:lnTo>
                      <a:pt x="4" y="28"/>
                    </a:lnTo>
                    <a:lnTo>
                      <a:pt x="4" y="57"/>
                    </a:lnTo>
                    <a:lnTo>
                      <a:pt x="9" y="57"/>
                    </a:lnTo>
                    <a:lnTo>
                      <a:pt x="9" y="43"/>
                    </a:lnTo>
                    <a:lnTo>
                      <a:pt x="7" y="28"/>
                    </a:lnTo>
                    <a:lnTo>
                      <a:pt x="7" y="14"/>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6" name="Freeform 6962"/>
              <p:cNvSpPr>
                <a:spLocks/>
              </p:cNvSpPr>
              <p:nvPr/>
            </p:nvSpPr>
            <p:spPr bwMode="auto">
              <a:xfrm>
                <a:off x="9148" y="8450"/>
                <a:ext cx="94" cy="24"/>
              </a:xfrm>
              <a:custGeom>
                <a:avLst/>
                <a:gdLst/>
                <a:ahLst/>
                <a:cxnLst>
                  <a:cxn ang="0">
                    <a:pos x="0" y="24"/>
                  </a:cxn>
                  <a:cxn ang="0">
                    <a:pos x="93" y="19"/>
                  </a:cxn>
                  <a:cxn ang="0">
                    <a:pos x="93" y="0"/>
                  </a:cxn>
                  <a:cxn ang="0">
                    <a:pos x="2" y="9"/>
                  </a:cxn>
                  <a:cxn ang="0">
                    <a:pos x="0" y="24"/>
                  </a:cxn>
                </a:cxnLst>
                <a:rect l="0" t="0" r="r" b="b"/>
                <a:pathLst>
                  <a:path w="94" h="24">
                    <a:moveTo>
                      <a:pt x="0" y="24"/>
                    </a:moveTo>
                    <a:lnTo>
                      <a:pt x="93" y="19"/>
                    </a:lnTo>
                    <a:lnTo>
                      <a:pt x="93" y="0"/>
                    </a:lnTo>
                    <a:lnTo>
                      <a:pt x="2" y="9"/>
                    </a:lnTo>
                    <a:lnTo>
                      <a:pt x="0" y="24"/>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7" name="Freeform 6963"/>
              <p:cNvSpPr>
                <a:spLocks/>
              </p:cNvSpPr>
              <p:nvPr/>
            </p:nvSpPr>
            <p:spPr bwMode="auto">
              <a:xfrm>
                <a:off x="9216" y="8296"/>
                <a:ext cx="249" cy="202"/>
              </a:xfrm>
              <a:custGeom>
                <a:avLst/>
                <a:gdLst/>
                <a:ahLst/>
                <a:cxnLst>
                  <a:cxn ang="0">
                    <a:pos x="136" y="199"/>
                  </a:cxn>
                  <a:cxn ang="0">
                    <a:pos x="141" y="199"/>
                  </a:cxn>
                  <a:cxn ang="0">
                    <a:pos x="151" y="194"/>
                  </a:cxn>
                  <a:cxn ang="0">
                    <a:pos x="156" y="194"/>
                  </a:cxn>
                  <a:cxn ang="0">
                    <a:pos x="160" y="192"/>
                  </a:cxn>
                  <a:cxn ang="0">
                    <a:pos x="163" y="192"/>
                  </a:cxn>
                  <a:cxn ang="0">
                    <a:pos x="167" y="189"/>
                  </a:cxn>
                  <a:cxn ang="0">
                    <a:pos x="170" y="187"/>
                  </a:cxn>
                  <a:cxn ang="0">
                    <a:pos x="175" y="184"/>
                  </a:cxn>
                  <a:cxn ang="0">
                    <a:pos x="172" y="180"/>
                  </a:cxn>
                  <a:cxn ang="0">
                    <a:pos x="167" y="180"/>
                  </a:cxn>
                  <a:cxn ang="0">
                    <a:pos x="182" y="160"/>
                  </a:cxn>
                  <a:cxn ang="0">
                    <a:pos x="247" y="151"/>
                  </a:cxn>
                  <a:cxn ang="0">
                    <a:pos x="249" y="72"/>
                  </a:cxn>
                  <a:cxn ang="0">
                    <a:pos x="206" y="33"/>
                  </a:cxn>
                  <a:cxn ang="0">
                    <a:pos x="136" y="2"/>
                  </a:cxn>
                  <a:cxn ang="0">
                    <a:pos x="96" y="0"/>
                  </a:cxn>
                  <a:cxn ang="0">
                    <a:pos x="95" y="0"/>
                  </a:cxn>
                  <a:cxn ang="0">
                    <a:pos x="88" y="4"/>
                  </a:cxn>
                  <a:cxn ang="0">
                    <a:pos x="83" y="14"/>
                  </a:cxn>
                  <a:cxn ang="0">
                    <a:pos x="76" y="21"/>
                  </a:cxn>
                  <a:cxn ang="0">
                    <a:pos x="69" y="31"/>
                  </a:cxn>
                  <a:cxn ang="0">
                    <a:pos x="60" y="50"/>
                  </a:cxn>
                  <a:cxn ang="0">
                    <a:pos x="52" y="60"/>
                  </a:cxn>
                  <a:cxn ang="0">
                    <a:pos x="47" y="72"/>
                  </a:cxn>
                  <a:cxn ang="0">
                    <a:pos x="19" y="129"/>
                  </a:cxn>
                  <a:cxn ang="0">
                    <a:pos x="9" y="144"/>
                  </a:cxn>
                  <a:cxn ang="0">
                    <a:pos x="0" y="156"/>
                  </a:cxn>
                  <a:cxn ang="0">
                    <a:pos x="2" y="158"/>
                  </a:cxn>
                  <a:cxn ang="0">
                    <a:pos x="7" y="160"/>
                  </a:cxn>
                  <a:cxn ang="0">
                    <a:pos x="11" y="160"/>
                  </a:cxn>
                  <a:cxn ang="0">
                    <a:pos x="14" y="163"/>
                  </a:cxn>
                  <a:cxn ang="0">
                    <a:pos x="21" y="163"/>
                  </a:cxn>
                  <a:cxn ang="0">
                    <a:pos x="23" y="165"/>
                  </a:cxn>
                  <a:cxn ang="0">
                    <a:pos x="36" y="165"/>
                  </a:cxn>
                  <a:cxn ang="0">
                    <a:pos x="43" y="170"/>
                  </a:cxn>
                  <a:cxn ang="0">
                    <a:pos x="47" y="175"/>
                  </a:cxn>
                  <a:cxn ang="0">
                    <a:pos x="36" y="177"/>
                  </a:cxn>
                  <a:cxn ang="0">
                    <a:pos x="21" y="182"/>
                  </a:cxn>
                  <a:cxn ang="0">
                    <a:pos x="14" y="182"/>
                  </a:cxn>
                  <a:cxn ang="0">
                    <a:pos x="16" y="187"/>
                  </a:cxn>
                  <a:cxn ang="0">
                    <a:pos x="21" y="189"/>
                  </a:cxn>
                  <a:cxn ang="0">
                    <a:pos x="69" y="189"/>
                  </a:cxn>
                  <a:cxn ang="0">
                    <a:pos x="112" y="192"/>
                  </a:cxn>
                  <a:cxn ang="0">
                    <a:pos x="129" y="201"/>
                  </a:cxn>
                  <a:cxn ang="0">
                    <a:pos x="136" y="199"/>
                  </a:cxn>
                </a:cxnLst>
                <a:rect l="0" t="0" r="r" b="b"/>
                <a:pathLst>
                  <a:path w="249" h="202">
                    <a:moveTo>
                      <a:pt x="136" y="199"/>
                    </a:moveTo>
                    <a:lnTo>
                      <a:pt x="141" y="199"/>
                    </a:lnTo>
                    <a:lnTo>
                      <a:pt x="151" y="194"/>
                    </a:lnTo>
                    <a:lnTo>
                      <a:pt x="156" y="194"/>
                    </a:lnTo>
                    <a:lnTo>
                      <a:pt x="160" y="192"/>
                    </a:lnTo>
                    <a:lnTo>
                      <a:pt x="163" y="192"/>
                    </a:lnTo>
                    <a:lnTo>
                      <a:pt x="167" y="189"/>
                    </a:lnTo>
                    <a:lnTo>
                      <a:pt x="170" y="187"/>
                    </a:lnTo>
                    <a:lnTo>
                      <a:pt x="175" y="184"/>
                    </a:lnTo>
                    <a:lnTo>
                      <a:pt x="172" y="180"/>
                    </a:lnTo>
                    <a:lnTo>
                      <a:pt x="167" y="180"/>
                    </a:lnTo>
                    <a:lnTo>
                      <a:pt x="182" y="160"/>
                    </a:lnTo>
                    <a:lnTo>
                      <a:pt x="247" y="151"/>
                    </a:lnTo>
                    <a:lnTo>
                      <a:pt x="249" y="72"/>
                    </a:lnTo>
                    <a:lnTo>
                      <a:pt x="206" y="33"/>
                    </a:lnTo>
                    <a:lnTo>
                      <a:pt x="136" y="2"/>
                    </a:lnTo>
                    <a:lnTo>
                      <a:pt x="96" y="0"/>
                    </a:lnTo>
                    <a:lnTo>
                      <a:pt x="95" y="0"/>
                    </a:lnTo>
                    <a:lnTo>
                      <a:pt x="88" y="4"/>
                    </a:lnTo>
                    <a:lnTo>
                      <a:pt x="83" y="14"/>
                    </a:lnTo>
                    <a:lnTo>
                      <a:pt x="76" y="21"/>
                    </a:lnTo>
                    <a:lnTo>
                      <a:pt x="69" y="31"/>
                    </a:lnTo>
                    <a:lnTo>
                      <a:pt x="60" y="50"/>
                    </a:lnTo>
                    <a:lnTo>
                      <a:pt x="52" y="60"/>
                    </a:lnTo>
                    <a:lnTo>
                      <a:pt x="47" y="72"/>
                    </a:lnTo>
                    <a:lnTo>
                      <a:pt x="19" y="129"/>
                    </a:lnTo>
                    <a:lnTo>
                      <a:pt x="9" y="144"/>
                    </a:lnTo>
                    <a:lnTo>
                      <a:pt x="0" y="156"/>
                    </a:lnTo>
                    <a:lnTo>
                      <a:pt x="2" y="158"/>
                    </a:lnTo>
                    <a:lnTo>
                      <a:pt x="7" y="160"/>
                    </a:lnTo>
                    <a:lnTo>
                      <a:pt x="11" y="160"/>
                    </a:lnTo>
                    <a:lnTo>
                      <a:pt x="14" y="163"/>
                    </a:lnTo>
                    <a:lnTo>
                      <a:pt x="21" y="163"/>
                    </a:lnTo>
                    <a:lnTo>
                      <a:pt x="23" y="165"/>
                    </a:lnTo>
                    <a:lnTo>
                      <a:pt x="36" y="165"/>
                    </a:lnTo>
                    <a:lnTo>
                      <a:pt x="43" y="170"/>
                    </a:lnTo>
                    <a:lnTo>
                      <a:pt x="47" y="175"/>
                    </a:lnTo>
                    <a:lnTo>
                      <a:pt x="36" y="177"/>
                    </a:lnTo>
                    <a:lnTo>
                      <a:pt x="21" y="182"/>
                    </a:lnTo>
                    <a:lnTo>
                      <a:pt x="14" y="182"/>
                    </a:lnTo>
                    <a:lnTo>
                      <a:pt x="16" y="187"/>
                    </a:lnTo>
                    <a:lnTo>
                      <a:pt x="21" y="189"/>
                    </a:lnTo>
                    <a:lnTo>
                      <a:pt x="69" y="189"/>
                    </a:lnTo>
                    <a:lnTo>
                      <a:pt x="112" y="192"/>
                    </a:lnTo>
                    <a:lnTo>
                      <a:pt x="129" y="201"/>
                    </a:lnTo>
                    <a:lnTo>
                      <a:pt x="136" y="199"/>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8" name="Freeform 6964"/>
              <p:cNvSpPr>
                <a:spLocks/>
              </p:cNvSpPr>
              <p:nvPr/>
            </p:nvSpPr>
            <p:spPr bwMode="auto">
              <a:xfrm>
                <a:off x="9079" y="8397"/>
                <a:ext cx="45" cy="72"/>
              </a:xfrm>
              <a:custGeom>
                <a:avLst/>
                <a:gdLst/>
                <a:ahLst/>
                <a:cxnLst>
                  <a:cxn ang="0">
                    <a:pos x="7" y="2"/>
                  </a:cxn>
                  <a:cxn ang="0">
                    <a:pos x="7" y="2"/>
                  </a:cxn>
                  <a:cxn ang="0">
                    <a:pos x="2" y="16"/>
                  </a:cxn>
                  <a:cxn ang="0">
                    <a:pos x="0" y="47"/>
                  </a:cxn>
                  <a:cxn ang="0">
                    <a:pos x="0" y="67"/>
                  </a:cxn>
                  <a:cxn ang="0">
                    <a:pos x="26" y="72"/>
                  </a:cxn>
                  <a:cxn ang="0">
                    <a:pos x="45" y="64"/>
                  </a:cxn>
                  <a:cxn ang="0">
                    <a:pos x="45" y="40"/>
                  </a:cxn>
                  <a:cxn ang="0">
                    <a:pos x="43" y="33"/>
                  </a:cxn>
                  <a:cxn ang="0">
                    <a:pos x="43" y="19"/>
                  </a:cxn>
                  <a:cxn ang="0">
                    <a:pos x="40" y="9"/>
                  </a:cxn>
                  <a:cxn ang="0">
                    <a:pos x="38" y="2"/>
                  </a:cxn>
                  <a:cxn ang="0">
                    <a:pos x="21" y="0"/>
                  </a:cxn>
                  <a:cxn ang="0">
                    <a:pos x="7" y="2"/>
                  </a:cxn>
                </a:cxnLst>
                <a:rect l="0" t="0" r="r" b="b"/>
                <a:pathLst>
                  <a:path w="45" h="72">
                    <a:moveTo>
                      <a:pt x="7" y="2"/>
                    </a:moveTo>
                    <a:lnTo>
                      <a:pt x="7" y="2"/>
                    </a:lnTo>
                    <a:lnTo>
                      <a:pt x="2" y="16"/>
                    </a:lnTo>
                    <a:lnTo>
                      <a:pt x="0" y="47"/>
                    </a:lnTo>
                    <a:lnTo>
                      <a:pt x="0" y="67"/>
                    </a:lnTo>
                    <a:lnTo>
                      <a:pt x="26" y="72"/>
                    </a:lnTo>
                    <a:lnTo>
                      <a:pt x="45" y="64"/>
                    </a:lnTo>
                    <a:lnTo>
                      <a:pt x="45" y="40"/>
                    </a:lnTo>
                    <a:lnTo>
                      <a:pt x="43" y="33"/>
                    </a:lnTo>
                    <a:lnTo>
                      <a:pt x="43" y="19"/>
                    </a:lnTo>
                    <a:lnTo>
                      <a:pt x="40" y="9"/>
                    </a:lnTo>
                    <a:lnTo>
                      <a:pt x="38" y="2"/>
                    </a:lnTo>
                    <a:lnTo>
                      <a:pt x="21"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9" name="Freeform 6965"/>
              <p:cNvSpPr>
                <a:spLocks/>
              </p:cNvSpPr>
              <p:nvPr/>
            </p:nvSpPr>
            <p:spPr bwMode="auto">
              <a:xfrm>
                <a:off x="9079" y="8404"/>
                <a:ext cx="26" cy="56"/>
              </a:xfrm>
              <a:custGeom>
                <a:avLst/>
                <a:gdLst/>
                <a:ahLst/>
                <a:cxnLst>
                  <a:cxn ang="0">
                    <a:pos x="4" y="2"/>
                  </a:cxn>
                  <a:cxn ang="0">
                    <a:pos x="4" y="2"/>
                  </a:cxn>
                  <a:cxn ang="0">
                    <a:pos x="2" y="14"/>
                  </a:cxn>
                  <a:cxn ang="0">
                    <a:pos x="0" y="28"/>
                  </a:cxn>
                  <a:cxn ang="0">
                    <a:pos x="0" y="55"/>
                  </a:cxn>
                  <a:cxn ang="0">
                    <a:pos x="26" y="55"/>
                  </a:cxn>
                  <a:cxn ang="0">
                    <a:pos x="26" y="2"/>
                  </a:cxn>
                  <a:cxn ang="0">
                    <a:pos x="14" y="0"/>
                  </a:cxn>
                  <a:cxn ang="0">
                    <a:pos x="4" y="2"/>
                  </a:cxn>
                </a:cxnLst>
                <a:rect l="0" t="0" r="r" b="b"/>
                <a:pathLst>
                  <a:path w="26" h="56">
                    <a:moveTo>
                      <a:pt x="4" y="2"/>
                    </a:moveTo>
                    <a:lnTo>
                      <a:pt x="4" y="2"/>
                    </a:lnTo>
                    <a:lnTo>
                      <a:pt x="2" y="14"/>
                    </a:lnTo>
                    <a:lnTo>
                      <a:pt x="0" y="28"/>
                    </a:lnTo>
                    <a:lnTo>
                      <a:pt x="0" y="55"/>
                    </a:lnTo>
                    <a:lnTo>
                      <a:pt x="26" y="55"/>
                    </a:lnTo>
                    <a:lnTo>
                      <a:pt x="26" y="2"/>
                    </a:lnTo>
                    <a:lnTo>
                      <a:pt x="14"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0" name="Freeform 6966"/>
              <p:cNvSpPr>
                <a:spLocks/>
              </p:cNvSpPr>
              <p:nvPr/>
            </p:nvSpPr>
            <p:spPr bwMode="auto">
              <a:xfrm>
                <a:off x="9079" y="8407"/>
                <a:ext cx="26" cy="50"/>
              </a:xfrm>
              <a:custGeom>
                <a:avLst/>
                <a:gdLst/>
                <a:ahLst/>
                <a:cxnLst>
                  <a:cxn ang="0">
                    <a:pos x="4" y="0"/>
                  </a:cxn>
                  <a:cxn ang="0">
                    <a:pos x="4" y="0"/>
                  </a:cxn>
                  <a:cxn ang="0">
                    <a:pos x="0" y="23"/>
                  </a:cxn>
                  <a:cxn ang="0">
                    <a:pos x="0" y="47"/>
                  </a:cxn>
                  <a:cxn ang="0">
                    <a:pos x="7" y="47"/>
                  </a:cxn>
                  <a:cxn ang="0">
                    <a:pos x="9" y="50"/>
                  </a:cxn>
                  <a:cxn ang="0">
                    <a:pos x="26" y="50"/>
                  </a:cxn>
                  <a:cxn ang="0">
                    <a:pos x="26" y="0"/>
                  </a:cxn>
                  <a:cxn ang="0">
                    <a:pos x="4" y="0"/>
                  </a:cxn>
                </a:cxnLst>
                <a:rect l="0" t="0" r="r" b="b"/>
                <a:pathLst>
                  <a:path w="26" h="50">
                    <a:moveTo>
                      <a:pt x="4" y="0"/>
                    </a:moveTo>
                    <a:lnTo>
                      <a:pt x="4" y="0"/>
                    </a:lnTo>
                    <a:lnTo>
                      <a:pt x="0" y="23"/>
                    </a:lnTo>
                    <a:lnTo>
                      <a:pt x="0" y="47"/>
                    </a:lnTo>
                    <a:lnTo>
                      <a:pt x="7" y="47"/>
                    </a:lnTo>
                    <a:lnTo>
                      <a:pt x="9" y="50"/>
                    </a:lnTo>
                    <a:lnTo>
                      <a:pt x="26" y="50"/>
                    </a:lnTo>
                    <a:lnTo>
                      <a:pt x="26"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1" name="Freeform 6967"/>
              <p:cNvSpPr>
                <a:spLocks/>
              </p:cNvSpPr>
              <p:nvPr/>
            </p:nvSpPr>
            <p:spPr bwMode="auto">
              <a:xfrm>
                <a:off x="9079" y="8407"/>
                <a:ext cx="26" cy="45"/>
              </a:xfrm>
              <a:custGeom>
                <a:avLst/>
                <a:gdLst/>
                <a:ahLst/>
                <a:cxnLst>
                  <a:cxn ang="0">
                    <a:pos x="26" y="45"/>
                  </a:cxn>
                  <a:cxn ang="0">
                    <a:pos x="26" y="0"/>
                  </a:cxn>
                  <a:cxn ang="0">
                    <a:pos x="4" y="0"/>
                  </a:cxn>
                  <a:cxn ang="0">
                    <a:pos x="2" y="11"/>
                  </a:cxn>
                  <a:cxn ang="0">
                    <a:pos x="2" y="21"/>
                  </a:cxn>
                  <a:cxn ang="0">
                    <a:pos x="0" y="33"/>
                  </a:cxn>
                  <a:cxn ang="0">
                    <a:pos x="0" y="45"/>
                  </a:cxn>
                  <a:cxn ang="0">
                    <a:pos x="26" y="45"/>
                  </a:cxn>
                </a:cxnLst>
                <a:rect l="0" t="0" r="r" b="b"/>
                <a:pathLst>
                  <a:path w="26" h="45">
                    <a:moveTo>
                      <a:pt x="26" y="45"/>
                    </a:moveTo>
                    <a:lnTo>
                      <a:pt x="26" y="0"/>
                    </a:lnTo>
                    <a:lnTo>
                      <a:pt x="4" y="0"/>
                    </a:lnTo>
                    <a:lnTo>
                      <a:pt x="2" y="11"/>
                    </a:lnTo>
                    <a:lnTo>
                      <a:pt x="2" y="21"/>
                    </a:lnTo>
                    <a:lnTo>
                      <a:pt x="0" y="33"/>
                    </a:lnTo>
                    <a:lnTo>
                      <a:pt x="0" y="45"/>
                    </a:lnTo>
                    <a:lnTo>
                      <a:pt x="26" y="45"/>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2" name="Freeform 6968"/>
              <p:cNvSpPr>
                <a:spLocks/>
              </p:cNvSpPr>
              <p:nvPr/>
            </p:nvSpPr>
            <p:spPr bwMode="auto">
              <a:xfrm>
                <a:off x="9081" y="8407"/>
                <a:ext cx="24" cy="43"/>
              </a:xfrm>
              <a:custGeom>
                <a:avLst/>
                <a:gdLst/>
                <a:ahLst/>
                <a:cxnLst>
                  <a:cxn ang="0">
                    <a:pos x="2" y="0"/>
                  </a:cxn>
                  <a:cxn ang="0">
                    <a:pos x="2" y="0"/>
                  </a:cxn>
                  <a:cxn ang="0">
                    <a:pos x="0" y="9"/>
                  </a:cxn>
                  <a:cxn ang="0">
                    <a:pos x="0" y="43"/>
                  </a:cxn>
                  <a:cxn ang="0">
                    <a:pos x="21" y="43"/>
                  </a:cxn>
                  <a:cxn ang="0">
                    <a:pos x="21" y="33"/>
                  </a:cxn>
                  <a:cxn ang="0">
                    <a:pos x="23" y="21"/>
                  </a:cxn>
                  <a:cxn ang="0">
                    <a:pos x="21" y="9"/>
                  </a:cxn>
                  <a:cxn ang="0">
                    <a:pos x="21" y="0"/>
                  </a:cxn>
                  <a:cxn ang="0">
                    <a:pos x="2" y="0"/>
                  </a:cxn>
                </a:cxnLst>
                <a:rect l="0" t="0" r="r" b="b"/>
                <a:pathLst>
                  <a:path w="24" h="43">
                    <a:moveTo>
                      <a:pt x="2" y="0"/>
                    </a:moveTo>
                    <a:lnTo>
                      <a:pt x="2" y="0"/>
                    </a:lnTo>
                    <a:lnTo>
                      <a:pt x="0" y="9"/>
                    </a:lnTo>
                    <a:lnTo>
                      <a:pt x="0" y="43"/>
                    </a:lnTo>
                    <a:lnTo>
                      <a:pt x="21" y="43"/>
                    </a:lnTo>
                    <a:lnTo>
                      <a:pt x="21" y="33"/>
                    </a:lnTo>
                    <a:lnTo>
                      <a:pt x="23" y="21"/>
                    </a:lnTo>
                    <a:lnTo>
                      <a:pt x="21" y="9"/>
                    </a:lnTo>
                    <a:lnTo>
                      <a:pt x="21"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3" name="Freeform 6969"/>
              <p:cNvSpPr>
                <a:spLocks/>
              </p:cNvSpPr>
              <p:nvPr/>
            </p:nvSpPr>
            <p:spPr bwMode="auto">
              <a:xfrm>
                <a:off x="9081" y="8407"/>
                <a:ext cx="22" cy="41"/>
              </a:xfrm>
              <a:custGeom>
                <a:avLst/>
                <a:gdLst/>
                <a:ahLst/>
                <a:cxnLst>
                  <a:cxn ang="0">
                    <a:pos x="2" y="0"/>
                  </a:cxn>
                  <a:cxn ang="0">
                    <a:pos x="2" y="0"/>
                  </a:cxn>
                  <a:cxn ang="0">
                    <a:pos x="0" y="9"/>
                  </a:cxn>
                  <a:cxn ang="0">
                    <a:pos x="0" y="38"/>
                  </a:cxn>
                  <a:cxn ang="0">
                    <a:pos x="4" y="38"/>
                  </a:cxn>
                  <a:cxn ang="0">
                    <a:pos x="7" y="40"/>
                  </a:cxn>
                  <a:cxn ang="0">
                    <a:pos x="21" y="40"/>
                  </a:cxn>
                  <a:cxn ang="0">
                    <a:pos x="21" y="0"/>
                  </a:cxn>
                  <a:cxn ang="0">
                    <a:pos x="2" y="0"/>
                  </a:cxn>
                </a:cxnLst>
                <a:rect l="0" t="0" r="r" b="b"/>
                <a:pathLst>
                  <a:path w="22" h="41">
                    <a:moveTo>
                      <a:pt x="2" y="0"/>
                    </a:moveTo>
                    <a:lnTo>
                      <a:pt x="2" y="0"/>
                    </a:lnTo>
                    <a:lnTo>
                      <a:pt x="0" y="9"/>
                    </a:lnTo>
                    <a:lnTo>
                      <a:pt x="0" y="38"/>
                    </a:lnTo>
                    <a:lnTo>
                      <a:pt x="4" y="38"/>
                    </a:lnTo>
                    <a:lnTo>
                      <a:pt x="7" y="40"/>
                    </a:lnTo>
                    <a:lnTo>
                      <a:pt x="21" y="40"/>
                    </a:lnTo>
                    <a:lnTo>
                      <a:pt x="21"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4" name="Freeform 6970"/>
              <p:cNvSpPr>
                <a:spLocks/>
              </p:cNvSpPr>
              <p:nvPr/>
            </p:nvSpPr>
            <p:spPr bwMode="auto">
              <a:xfrm>
                <a:off x="9081" y="8407"/>
                <a:ext cx="22" cy="36"/>
              </a:xfrm>
              <a:custGeom>
                <a:avLst/>
                <a:gdLst/>
                <a:ahLst/>
                <a:cxnLst>
                  <a:cxn ang="0">
                    <a:pos x="2" y="0"/>
                  </a:cxn>
                  <a:cxn ang="0">
                    <a:pos x="2" y="0"/>
                  </a:cxn>
                  <a:cxn ang="0">
                    <a:pos x="0" y="9"/>
                  </a:cxn>
                  <a:cxn ang="0">
                    <a:pos x="0" y="36"/>
                  </a:cxn>
                  <a:cxn ang="0">
                    <a:pos x="21" y="36"/>
                  </a:cxn>
                  <a:cxn ang="0">
                    <a:pos x="21" y="0"/>
                  </a:cxn>
                  <a:cxn ang="0">
                    <a:pos x="2" y="0"/>
                  </a:cxn>
                </a:cxnLst>
                <a:rect l="0" t="0" r="r" b="b"/>
                <a:pathLst>
                  <a:path w="22" h="36">
                    <a:moveTo>
                      <a:pt x="2" y="0"/>
                    </a:moveTo>
                    <a:lnTo>
                      <a:pt x="2" y="0"/>
                    </a:lnTo>
                    <a:lnTo>
                      <a:pt x="0" y="9"/>
                    </a:lnTo>
                    <a:lnTo>
                      <a:pt x="0" y="36"/>
                    </a:lnTo>
                    <a:lnTo>
                      <a:pt x="21" y="36"/>
                    </a:lnTo>
                    <a:lnTo>
                      <a:pt x="21"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5" name="Freeform 6971"/>
              <p:cNvSpPr>
                <a:spLocks/>
              </p:cNvSpPr>
              <p:nvPr/>
            </p:nvSpPr>
            <p:spPr bwMode="auto">
              <a:xfrm>
                <a:off x="9081" y="8407"/>
                <a:ext cx="22" cy="33"/>
              </a:xfrm>
              <a:custGeom>
                <a:avLst/>
                <a:gdLst/>
                <a:ahLst/>
                <a:cxnLst>
                  <a:cxn ang="0">
                    <a:pos x="2" y="0"/>
                  </a:cxn>
                  <a:cxn ang="0">
                    <a:pos x="2" y="0"/>
                  </a:cxn>
                  <a:cxn ang="0">
                    <a:pos x="0" y="7"/>
                  </a:cxn>
                  <a:cxn ang="0">
                    <a:pos x="0" y="33"/>
                  </a:cxn>
                  <a:cxn ang="0">
                    <a:pos x="19" y="33"/>
                  </a:cxn>
                  <a:cxn ang="0">
                    <a:pos x="21" y="26"/>
                  </a:cxn>
                  <a:cxn ang="0">
                    <a:pos x="21" y="7"/>
                  </a:cxn>
                  <a:cxn ang="0">
                    <a:pos x="19" y="0"/>
                  </a:cxn>
                  <a:cxn ang="0">
                    <a:pos x="2" y="0"/>
                  </a:cxn>
                </a:cxnLst>
                <a:rect l="0" t="0" r="r" b="b"/>
                <a:pathLst>
                  <a:path w="22" h="33">
                    <a:moveTo>
                      <a:pt x="2" y="0"/>
                    </a:moveTo>
                    <a:lnTo>
                      <a:pt x="2" y="0"/>
                    </a:lnTo>
                    <a:lnTo>
                      <a:pt x="0" y="7"/>
                    </a:lnTo>
                    <a:lnTo>
                      <a:pt x="0" y="33"/>
                    </a:lnTo>
                    <a:lnTo>
                      <a:pt x="19" y="33"/>
                    </a:lnTo>
                    <a:lnTo>
                      <a:pt x="21" y="26"/>
                    </a:lnTo>
                    <a:lnTo>
                      <a:pt x="21" y="7"/>
                    </a:lnTo>
                    <a:lnTo>
                      <a:pt x="19"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6" name="Freeform 6972"/>
              <p:cNvSpPr>
                <a:spLocks/>
              </p:cNvSpPr>
              <p:nvPr/>
            </p:nvSpPr>
            <p:spPr bwMode="auto">
              <a:xfrm>
                <a:off x="9081" y="8407"/>
                <a:ext cx="19" cy="31"/>
              </a:xfrm>
              <a:custGeom>
                <a:avLst/>
                <a:gdLst/>
                <a:ahLst/>
                <a:cxnLst>
                  <a:cxn ang="0">
                    <a:pos x="2" y="0"/>
                  </a:cxn>
                  <a:cxn ang="0">
                    <a:pos x="2" y="0"/>
                  </a:cxn>
                  <a:cxn ang="0">
                    <a:pos x="0" y="7"/>
                  </a:cxn>
                  <a:cxn ang="0">
                    <a:pos x="0" y="28"/>
                  </a:cxn>
                  <a:cxn ang="0">
                    <a:pos x="7" y="28"/>
                  </a:cxn>
                  <a:cxn ang="0">
                    <a:pos x="9" y="31"/>
                  </a:cxn>
                  <a:cxn ang="0">
                    <a:pos x="19" y="31"/>
                  </a:cxn>
                  <a:cxn ang="0">
                    <a:pos x="19" y="0"/>
                  </a:cxn>
                  <a:cxn ang="0">
                    <a:pos x="2" y="0"/>
                  </a:cxn>
                </a:cxnLst>
                <a:rect l="0" t="0" r="r" b="b"/>
                <a:pathLst>
                  <a:path w="19" h="31">
                    <a:moveTo>
                      <a:pt x="2" y="0"/>
                    </a:moveTo>
                    <a:lnTo>
                      <a:pt x="2" y="0"/>
                    </a:lnTo>
                    <a:lnTo>
                      <a:pt x="0" y="7"/>
                    </a:lnTo>
                    <a:lnTo>
                      <a:pt x="0" y="28"/>
                    </a:lnTo>
                    <a:lnTo>
                      <a:pt x="7" y="28"/>
                    </a:lnTo>
                    <a:lnTo>
                      <a:pt x="9" y="31"/>
                    </a:lnTo>
                    <a:lnTo>
                      <a:pt x="19" y="31"/>
                    </a:lnTo>
                    <a:lnTo>
                      <a:pt x="19"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7" name="Freeform 6973"/>
              <p:cNvSpPr>
                <a:spLocks/>
              </p:cNvSpPr>
              <p:nvPr/>
            </p:nvSpPr>
            <p:spPr bwMode="auto">
              <a:xfrm>
                <a:off x="9081" y="8407"/>
                <a:ext cx="19" cy="26"/>
              </a:xfrm>
              <a:custGeom>
                <a:avLst/>
                <a:gdLst/>
                <a:ahLst/>
                <a:cxnLst>
                  <a:cxn ang="0">
                    <a:pos x="19" y="26"/>
                  </a:cxn>
                  <a:cxn ang="0">
                    <a:pos x="19" y="0"/>
                  </a:cxn>
                  <a:cxn ang="0">
                    <a:pos x="2" y="0"/>
                  </a:cxn>
                  <a:cxn ang="0">
                    <a:pos x="2" y="7"/>
                  </a:cxn>
                  <a:cxn ang="0">
                    <a:pos x="0" y="11"/>
                  </a:cxn>
                  <a:cxn ang="0">
                    <a:pos x="0" y="26"/>
                  </a:cxn>
                  <a:cxn ang="0">
                    <a:pos x="19" y="26"/>
                  </a:cxn>
                </a:cxnLst>
                <a:rect l="0" t="0" r="r" b="b"/>
                <a:pathLst>
                  <a:path w="19" h="26">
                    <a:moveTo>
                      <a:pt x="19" y="26"/>
                    </a:moveTo>
                    <a:lnTo>
                      <a:pt x="19" y="0"/>
                    </a:lnTo>
                    <a:lnTo>
                      <a:pt x="2" y="0"/>
                    </a:lnTo>
                    <a:lnTo>
                      <a:pt x="2" y="7"/>
                    </a:lnTo>
                    <a:lnTo>
                      <a:pt x="0" y="11"/>
                    </a:lnTo>
                    <a:lnTo>
                      <a:pt x="0" y="26"/>
                    </a:lnTo>
                    <a:lnTo>
                      <a:pt x="19" y="2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8" name="Freeform 6974"/>
              <p:cNvSpPr>
                <a:spLocks/>
              </p:cNvSpPr>
              <p:nvPr/>
            </p:nvSpPr>
            <p:spPr bwMode="auto">
              <a:xfrm>
                <a:off x="9081" y="8407"/>
                <a:ext cx="19" cy="24"/>
              </a:xfrm>
              <a:custGeom>
                <a:avLst/>
                <a:gdLst/>
                <a:ahLst/>
                <a:cxnLst>
                  <a:cxn ang="0">
                    <a:pos x="19" y="23"/>
                  </a:cxn>
                  <a:cxn ang="0">
                    <a:pos x="19" y="0"/>
                  </a:cxn>
                  <a:cxn ang="0">
                    <a:pos x="2" y="0"/>
                  </a:cxn>
                  <a:cxn ang="0">
                    <a:pos x="2" y="4"/>
                  </a:cxn>
                  <a:cxn ang="0">
                    <a:pos x="0" y="11"/>
                  </a:cxn>
                  <a:cxn ang="0">
                    <a:pos x="0" y="23"/>
                  </a:cxn>
                  <a:cxn ang="0">
                    <a:pos x="19" y="23"/>
                  </a:cxn>
                </a:cxnLst>
                <a:rect l="0" t="0" r="r" b="b"/>
                <a:pathLst>
                  <a:path w="19" h="24">
                    <a:moveTo>
                      <a:pt x="19" y="23"/>
                    </a:moveTo>
                    <a:lnTo>
                      <a:pt x="19" y="0"/>
                    </a:lnTo>
                    <a:lnTo>
                      <a:pt x="2" y="0"/>
                    </a:lnTo>
                    <a:lnTo>
                      <a:pt x="2" y="4"/>
                    </a:lnTo>
                    <a:lnTo>
                      <a:pt x="0" y="11"/>
                    </a:lnTo>
                    <a:lnTo>
                      <a:pt x="0" y="23"/>
                    </a:lnTo>
                    <a:lnTo>
                      <a:pt x="19" y="2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9" name="Freeform 6975"/>
              <p:cNvSpPr>
                <a:spLocks/>
              </p:cNvSpPr>
              <p:nvPr/>
            </p:nvSpPr>
            <p:spPr bwMode="auto">
              <a:xfrm>
                <a:off x="9081" y="8407"/>
                <a:ext cx="17" cy="19"/>
              </a:xfrm>
              <a:custGeom>
                <a:avLst/>
                <a:gdLst/>
                <a:ahLst/>
                <a:cxnLst>
                  <a:cxn ang="0">
                    <a:pos x="16" y="19"/>
                  </a:cxn>
                  <a:cxn ang="0">
                    <a:pos x="16" y="0"/>
                  </a:cxn>
                  <a:cxn ang="0">
                    <a:pos x="2" y="0"/>
                  </a:cxn>
                  <a:cxn ang="0">
                    <a:pos x="2" y="9"/>
                  </a:cxn>
                  <a:cxn ang="0">
                    <a:pos x="0" y="14"/>
                  </a:cxn>
                  <a:cxn ang="0">
                    <a:pos x="0" y="19"/>
                  </a:cxn>
                  <a:cxn ang="0">
                    <a:pos x="16" y="19"/>
                  </a:cxn>
                </a:cxnLst>
                <a:rect l="0" t="0" r="r" b="b"/>
                <a:pathLst>
                  <a:path w="17" h="19">
                    <a:moveTo>
                      <a:pt x="16" y="19"/>
                    </a:moveTo>
                    <a:lnTo>
                      <a:pt x="16" y="0"/>
                    </a:lnTo>
                    <a:lnTo>
                      <a:pt x="2" y="0"/>
                    </a:lnTo>
                    <a:lnTo>
                      <a:pt x="2" y="9"/>
                    </a:lnTo>
                    <a:lnTo>
                      <a:pt x="0" y="14"/>
                    </a:lnTo>
                    <a:lnTo>
                      <a:pt x="0" y="19"/>
                    </a:lnTo>
                    <a:lnTo>
                      <a:pt x="16" y="19"/>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0" name="Rectangle 6976"/>
              <p:cNvSpPr>
                <a:spLocks/>
              </p:cNvSpPr>
              <p:nvPr/>
            </p:nvSpPr>
            <p:spPr bwMode="auto">
              <a:xfrm>
                <a:off x="9084" y="8406"/>
                <a:ext cx="14" cy="18"/>
              </a:xfrm>
              <a:prstGeom prst="rect">
                <a:avLst/>
              </a:prstGeom>
              <a:solidFill>
                <a:srgbClr val="CEC5B7"/>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01" name="Rectangle 6977"/>
              <p:cNvSpPr>
                <a:spLocks/>
              </p:cNvSpPr>
              <p:nvPr/>
            </p:nvSpPr>
            <p:spPr bwMode="auto">
              <a:xfrm>
                <a:off x="9084" y="8395"/>
                <a:ext cx="21" cy="6"/>
              </a:xfrm>
              <a:prstGeom prst="rect">
                <a:avLst/>
              </a:prstGeom>
              <a:solidFill>
                <a:srgbClr val="AA8F6F"/>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02" name="Freeform 6978"/>
              <p:cNvSpPr>
                <a:spLocks/>
              </p:cNvSpPr>
              <p:nvPr/>
            </p:nvSpPr>
            <p:spPr bwMode="auto">
              <a:xfrm>
                <a:off x="9079" y="8460"/>
                <a:ext cx="26" cy="9"/>
              </a:xfrm>
              <a:custGeom>
                <a:avLst/>
                <a:gdLst/>
                <a:ahLst/>
                <a:cxnLst>
                  <a:cxn ang="0">
                    <a:pos x="0" y="0"/>
                  </a:cxn>
                  <a:cxn ang="0">
                    <a:pos x="0" y="4"/>
                  </a:cxn>
                  <a:cxn ang="0">
                    <a:pos x="26" y="9"/>
                  </a:cxn>
                  <a:cxn ang="0">
                    <a:pos x="26" y="2"/>
                  </a:cxn>
                  <a:cxn ang="0">
                    <a:pos x="0" y="0"/>
                  </a:cxn>
                </a:cxnLst>
                <a:rect l="0" t="0" r="r" b="b"/>
                <a:pathLst>
                  <a:path w="26" h="9">
                    <a:moveTo>
                      <a:pt x="0" y="0"/>
                    </a:moveTo>
                    <a:lnTo>
                      <a:pt x="0" y="4"/>
                    </a:lnTo>
                    <a:lnTo>
                      <a:pt x="26" y="9"/>
                    </a:lnTo>
                    <a:lnTo>
                      <a:pt x="2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3" name="Freeform 6979"/>
              <p:cNvSpPr>
                <a:spLocks/>
              </p:cNvSpPr>
              <p:nvPr/>
            </p:nvSpPr>
            <p:spPr bwMode="auto">
              <a:xfrm>
                <a:off x="9086" y="8462"/>
                <a:ext cx="12" cy="2"/>
              </a:xfrm>
              <a:custGeom>
                <a:avLst/>
                <a:gdLst/>
                <a:ahLst/>
                <a:cxnLst>
                  <a:cxn ang="0">
                    <a:pos x="7" y="0"/>
                  </a:cxn>
                  <a:cxn ang="0">
                    <a:pos x="0" y="0"/>
                  </a:cxn>
                  <a:cxn ang="0">
                    <a:pos x="2" y="2"/>
                  </a:cxn>
                  <a:cxn ang="0">
                    <a:pos x="12" y="2"/>
                  </a:cxn>
                  <a:cxn ang="0">
                    <a:pos x="12" y="0"/>
                  </a:cxn>
                  <a:cxn ang="0">
                    <a:pos x="7" y="0"/>
                  </a:cxn>
                </a:cxnLst>
                <a:rect l="0" t="0" r="r" b="b"/>
                <a:pathLst>
                  <a:path w="12" h="2">
                    <a:moveTo>
                      <a:pt x="7" y="0"/>
                    </a:moveTo>
                    <a:lnTo>
                      <a:pt x="0" y="0"/>
                    </a:lnTo>
                    <a:lnTo>
                      <a:pt x="2"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4" name="Freeform 6980"/>
              <p:cNvSpPr>
                <a:spLocks/>
              </p:cNvSpPr>
              <p:nvPr/>
            </p:nvSpPr>
            <p:spPr bwMode="auto">
              <a:xfrm>
                <a:off x="9086" y="8462"/>
                <a:ext cx="7" cy="2"/>
              </a:xfrm>
              <a:custGeom>
                <a:avLst/>
                <a:gdLst/>
                <a:ahLst/>
                <a:cxnLst>
                  <a:cxn ang="0">
                    <a:pos x="4" y="0"/>
                  </a:cxn>
                  <a:cxn ang="0">
                    <a:pos x="0" y="0"/>
                  </a:cxn>
                  <a:cxn ang="0">
                    <a:pos x="2" y="2"/>
                  </a:cxn>
                  <a:cxn ang="0">
                    <a:pos x="7" y="2"/>
                  </a:cxn>
                  <a:cxn ang="0">
                    <a:pos x="4" y="0"/>
                  </a:cxn>
                </a:cxnLst>
                <a:rect l="0" t="0" r="r" b="b"/>
                <a:pathLst>
                  <a:path w="7" h="2">
                    <a:moveTo>
                      <a:pt x="4" y="0"/>
                    </a:moveTo>
                    <a:lnTo>
                      <a:pt x="0" y="0"/>
                    </a:lnTo>
                    <a:lnTo>
                      <a:pt x="2"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5" name="Freeform 6981"/>
              <p:cNvSpPr>
                <a:spLocks/>
              </p:cNvSpPr>
              <p:nvPr/>
            </p:nvSpPr>
            <p:spPr bwMode="auto">
              <a:xfrm>
                <a:off x="9086" y="8462"/>
                <a:ext cx="7" cy="2"/>
              </a:xfrm>
              <a:custGeom>
                <a:avLst/>
                <a:gdLst/>
                <a:ahLst/>
                <a:cxnLst>
                  <a:cxn ang="0">
                    <a:pos x="4" y="0"/>
                  </a:cxn>
                  <a:cxn ang="0">
                    <a:pos x="7" y="0"/>
                  </a:cxn>
                  <a:cxn ang="0">
                    <a:pos x="4" y="2"/>
                  </a:cxn>
                  <a:cxn ang="0">
                    <a:pos x="2" y="2"/>
                  </a:cxn>
                  <a:cxn ang="0">
                    <a:pos x="2" y="0"/>
                  </a:cxn>
                  <a:cxn ang="0">
                    <a:pos x="0" y="0"/>
                  </a:cxn>
                  <a:cxn ang="0">
                    <a:pos x="4" y="0"/>
                  </a:cxn>
                </a:cxnLst>
                <a:rect l="0" t="0" r="r" b="b"/>
                <a:pathLst>
                  <a:path w="7" h="2">
                    <a:moveTo>
                      <a:pt x="4" y="0"/>
                    </a:moveTo>
                    <a:lnTo>
                      <a:pt x="7" y="0"/>
                    </a:lnTo>
                    <a:lnTo>
                      <a:pt x="4" y="2"/>
                    </a:lnTo>
                    <a:lnTo>
                      <a:pt x="2" y="2"/>
                    </a:lnTo>
                    <a:lnTo>
                      <a:pt x="2" y="0"/>
                    </a:lnTo>
                    <a:lnTo>
                      <a:pt x="0"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6" name="Freeform 6982"/>
              <p:cNvSpPr>
                <a:spLocks/>
              </p:cNvSpPr>
              <p:nvPr/>
            </p:nvSpPr>
            <p:spPr bwMode="auto">
              <a:xfrm>
                <a:off x="9105" y="8460"/>
                <a:ext cx="19" cy="7"/>
              </a:xfrm>
              <a:custGeom>
                <a:avLst/>
                <a:gdLst/>
                <a:ahLst/>
                <a:cxnLst>
                  <a:cxn ang="0">
                    <a:pos x="0" y="2"/>
                  </a:cxn>
                  <a:cxn ang="0">
                    <a:pos x="0" y="7"/>
                  </a:cxn>
                  <a:cxn ang="0">
                    <a:pos x="14" y="4"/>
                  </a:cxn>
                  <a:cxn ang="0">
                    <a:pos x="19" y="2"/>
                  </a:cxn>
                  <a:cxn ang="0">
                    <a:pos x="19" y="0"/>
                  </a:cxn>
                  <a:cxn ang="0">
                    <a:pos x="0" y="2"/>
                  </a:cxn>
                </a:cxnLst>
                <a:rect l="0" t="0" r="r" b="b"/>
                <a:pathLst>
                  <a:path w="19" h="7">
                    <a:moveTo>
                      <a:pt x="0" y="2"/>
                    </a:moveTo>
                    <a:lnTo>
                      <a:pt x="0" y="7"/>
                    </a:lnTo>
                    <a:lnTo>
                      <a:pt x="14" y="4"/>
                    </a:lnTo>
                    <a:lnTo>
                      <a:pt x="19" y="2"/>
                    </a:lnTo>
                    <a:lnTo>
                      <a:pt x="19" y="0"/>
                    </a:lnTo>
                    <a:lnTo>
                      <a:pt x="0"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7" name="Freeform 6983"/>
              <p:cNvSpPr>
                <a:spLocks/>
              </p:cNvSpPr>
              <p:nvPr/>
            </p:nvSpPr>
            <p:spPr bwMode="auto">
              <a:xfrm>
                <a:off x="9108" y="8460"/>
                <a:ext cx="16" cy="7"/>
              </a:xfrm>
              <a:custGeom>
                <a:avLst/>
                <a:gdLst/>
                <a:ahLst/>
                <a:cxnLst>
                  <a:cxn ang="0">
                    <a:pos x="4" y="7"/>
                  </a:cxn>
                  <a:cxn ang="0">
                    <a:pos x="4" y="4"/>
                  </a:cxn>
                  <a:cxn ang="0">
                    <a:pos x="12" y="4"/>
                  </a:cxn>
                  <a:cxn ang="0">
                    <a:pos x="16" y="0"/>
                  </a:cxn>
                  <a:cxn ang="0">
                    <a:pos x="4" y="0"/>
                  </a:cxn>
                  <a:cxn ang="0">
                    <a:pos x="4" y="2"/>
                  </a:cxn>
                  <a:cxn ang="0">
                    <a:pos x="0" y="2"/>
                  </a:cxn>
                  <a:cxn ang="0">
                    <a:pos x="0" y="7"/>
                  </a:cxn>
                  <a:cxn ang="0">
                    <a:pos x="4" y="7"/>
                  </a:cxn>
                </a:cxnLst>
                <a:rect l="0" t="0" r="r" b="b"/>
                <a:pathLst>
                  <a:path w="16" h="7">
                    <a:moveTo>
                      <a:pt x="4" y="7"/>
                    </a:moveTo>
                    <a:lnTo>
                      <a:pt x="4" y="4"/>
                    </a:lnTo>
                    <a:lnTo>
                      <a:pt x="12" y="4"/>
                    </a:lnTo>
                    <a:lnTo>
                      <a:pt x="16" y="0"/>
                    </a:lnTo>
                    <a:lnTo>
                      <a:pt x="4" y="0"/>
                    </a:lnTo>
                    <a:lnTo>
                      <a:pt x="4" y="2"/>
                    </a:lnTo>
                    <a:lnTo>
                      <a:pt x="0" y="2"/>
                    </a:lnTo>
                    <a:lnTo>
                      <a:pt x="0" y="7"/>
                    </a:lnTo>
                    <a:lnTo>
                      <a:pt x="4"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8" name="Freeform 6984"/>
              <p:cNvSpPr>
                <a:spLocks/>
              </p:cNvSpPr>
              <p:nvPr/>
            </p:nvSpPr>
            <p:spPr bwMode="auto">
              <a:xfrm>
                <a:off x="9108" y="8460"/>
                <a:ext cx="16" cy="7"/>
              </a:xfrm>
              <a:custGeom>
                <a:avLst/>
                <a:gdLst/>
                <a:ahLst/>
                <a:cxnLst>
                  <a:cxn ang="0">
                    <a:pos x="0" y="2"/>
                  </a:cxn>
                  <a:cxn ang="0">
                    <a:pos x="0" y="7"/>
                  </a:cxn>
                  <a:cxn ang="0">
                    <a:pos x="4" y="7"/>
                  </a:cxn>
                  <a:cxn ang="0">
                    <a:pos x="7" y="4"/>
                  </a:cxn>
                  <a:cxn ang="0">
                    <a:pos x="12" y="4"/>
                  </a:cxn>
                  <a:cxn ang="0">
                    <a:pos x="16" y="0"/>
                  </a:cxn>
                  <a:cxn ang="0">
                    <a:pos x="7" y="0"/>
                  </a:cxn>
                  <a:cxn ang="0">
                    <a:pos x="4" y="2"/>
                  </a:cxn>
                  <a:cxn ang="0">
                    <a:pos x="0" y="2"/>
                  </a:cxn>
                </a:cxnLst>
                <a:rect l="0" t="0" r="r" b="b"/>
                <a:pathLst>
                  <a:path w="16" h="7">
                    <a:moveTo>
                      <a:pt x="0" y="2"/>
                    </a:moveTo>
                    <a:lnTo>
                      <a:pt x="0" y="7"/>
                    </a:lnTo>
                    <a:lnTo>
                      <a:pt x="4" y="7"/>
                    </a:lnTo>
                    <a:lnTo>
                      <a:pt x="7" y="4"/>
                    </a:lnTo>
                    <a:lnTo>
                      <a:pt x="12" y="4"/>
                    </a:lnTo>
                    <a:lnTo>
                      <a:pt x="16" y="0"/>
                    </a:lnTo>
                    <a:lnTo>
                      <a:pt x="7" y="0"/>
                    </a:lnTo>
                    <a:lnTo>
                      <a:pt x="4" y="2"/>
                    </a:lnTo>
                    <a:lnTo>
                      <a:pt x="0"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9" name="Freeform 6985"/>
              <p:cNvSpPr>
                <a:spLocks/>
              </p:cNvSpPr>
              <p:nvPr/>
            </p:nvSpPr>
            <p:spPr bwMode="auto">
              <a:xfrm>
                <a:off x="9110" y="8460"/>
                <a:ext cx="14" cy="7"/>
              </a:xfrm>
              <a:custGeom>
                <a:avLst/>
                <a:gdLst/>
                <a:ahLst/>
                <a:cxnLst>
                  <a:cxn ang="0">
                    <a:pos x="0" y="2"/>
                  </a:cxn>
                  <a:cxn ang="0">
                    <a:pos x="0" y="7"/>
                  </a:cxn>
                  <a:cxn ang="0">
                    <a:pos x="2" y="4"/>
                  </a:cxn>
                  <a:cxn ang="0">
                    <a:pos x="9" y="4"/>
                  </a:cxn>
                  <a:cxn ang="0">
                    <a:pos x="14" y="0"/>
                  </a:cxn>
                  <a:cxn ang="0">
                    <a:pos x="4" y="0"/>
                  </a:cxn>
                  <a:cxn ang="0">
                    <a:pos x="0" y="2"/>
                  </a:cxn>
                </a:cxnLst>
                <a:rect l="0" t="0" r="r" b="b"/>
                <a:pathLst>
                  <a:path w="14" h="7">
                    <a:moveTo>
                      <a:pt x="0" y="2"/>
                    </a:moveTo>
                    <a:lnTo>
                      <a:pt x="0" y="7"/>
                    </a:lnTo>
                    <a:lnTo>
                      <a:pt x="2" y="4"/>
                    </a:lnTo>
                    <a:lnTo>
                      <a:pt x="9" y="4"/>
                    </a:lnTo>
                    <a:lnTo>
                      <a:pt x="14" y="0"/>
                    </a:lnTo>
                    <a:lnTo>
                      <a:pt x="4" y="0"/>
                    </a:lnTo>
                    <a:lnTo>
                      <a:pt x="0"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0" name="Freeform 6986"/>
              <p:cNvSpPr>
                <a:spLocks/>
              </p:cNvSpPr>
              <p:nvPr/>
            </p:nvSpPr>
            <p:spPr bwMode="auto">
              <a:xfrm>
                <a:off x="9110" y="8460"/>
                <a:ext cx="14" cy="7"/>
              </a:xfrm>
              <a:custGeom>
                <a:avLst/>
                <a:gdLst/>
                <a:ahLst/>
                <a:cxnLst>
                  <a:cxn ang="0">
                    <a:pos x="0" y="2"/>
                  </a:cxn>
                  <a:cxn ang="0">
                    <a:pos x="0" y="7"/>
                  </a:cxn>
                  <a:cxn ang="0">
                    <a:pos x="2" y="4"/>
                  </a:cxn>
                  <a:cxn ang="0">
                    <a:pos x="9" y="4"/>
                  </a:cxn>
                  <a:cxn ang="0">
                    <a:pos x="14" y="0"/>
                  </a:cxn>
                  <a:cxn ang="0">
                    <a:pos x="2" y="0"/>
                  </a:cxn>
                  <a:cxn ang="0">
                    <a:pos x="0" y="2"/>
                  </a:cxn>
                </a:cxnLst>
                <a:rect l="0" t="0" r="r" b="b"/>
                <a:pathLst>
                  <a:path w="14" h="7">
                    <a:moveTo>
                      <a:pt x="0" y="2"/>
                    </a:moveTo>
                    <a:lnTo>
                      <a:pt x="0" y="7"/>
                    </a:lnTo>
                    <a:lnTo>
                      <a:pt x="2" y="4"/>
                    </a:lnTo>
                    <a:lnTo>
                      <a:pt x="9" y="4"/>
                    </a:lnTo>
                    <a:lnTo>
                      <a:pt x="14" y="0"/>
                    </a:lnTo>
                    <a:lnTo>
                      <a:pt x="2" y="0"/>
                    </a:lnTo>
                    <a:lnTo>
                      <a:pt x="0"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1" name="Freeform 6987"/>
              <p:cNvSpPr>
                <a:spLocks/>
              </p:cNvSpPr>
              <p:nvPr/>
            </p:nvSpPr>
            <p:spPr bwMode="auto">
              <a:xfrm>
                <a:off x="9110" y="8460"/>
                <a:ext cx="14" cy="7"/>
              </a:xfrm>
              <a:custGeom>
                <a:avLst/>
                <a:gdLst/>
                <a:ahLst/>
                <a:cxnLst>
                  <a:cxn ang="0">
                    <a:pos x="0" y="2"/>
                  </a:cxn>
                  <a:cxn ang="0">
                    <a:pos x="0" y="7"/>
                  </a:cxn>
                  <a:cxn ang="0">
                    <a:pos x="2" y="4"/>
                  </a:cxn>
                  <a:cxn ang="0">
                    <a:pos x="9" y="4"/>
                  </a:cxn>
                  <a:cxn ang="0">
                    <a:pos x="14" y="0"/>
                  </a:cxn>
                  <a:cxn ang="0">
                    <a:pos x="4" y="0"/>
                  </a:cxn>
                  <a:cxn ang="0">
                    <a:pos x="0" y="2"/>
                  </a:cxn>
                </a:cxnLst>
                <a:rect l="0" t="0" r="r" b="b"/>
                <a:pathLst>
                  <a:path w="14" h="7">
                    <a:moveTo>
                      <a:pt x="0" y="2"/>
                    </a:moveTo>
                    <a:lnTo>
                      <a:pt x="0" y="7"/>
                    </a:lnTo>
                    <a:lnTo>
                      <a:pt x="2" y="4"/>
                    </a:lnTo>
                    <a:lnTo>
                      <a:pt x="9" y="4"/>
                    </a:lnTo>
                    <a:lnTo>
                      <a:pt x="14" y="0"/>
                    </a:lnTo>
                    <a:lnTo>
                      <a:pt x="4" y="0"/>
                    </a:lnTo>
                    <a:lnTo>
                      <a:pt x="0"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2" name="Freeform 6988"/>
              <p:cNvSpPr>
                <a:spLocks/>
              </p:cNvSpPr>
              <p:nvPr/>
            </p:nvSpPr>
            <p:spPr bwMode="auto">
              <a:xfrm>
                <a:off x="9112" y="8460"/>
                <a:ext cx="12" cy="7"/>
              </a:xfrm>
              <a:custGeom>
                <a:avLst/>
                <a:gdLst/>
                <a:ahLst/>
                <a:cxnLst>
                  <a:cxn ang="0">
                    <a:pos x="0" y="2"/>
                  </a:cxn>
                  <a:cxn ang="0">
                    <a:pos x="0" y="7"/>
                  </a:cxn>
                  <a:cxn ang="0">
                    <a:pos x="0" y="4"/>
                  </a:cxn>
                  <a:cxn ang="0">
                    <a:pos x="7" y="4"/>
                  </a:cxn>
                  <a:cxn ang="0">
                    <a:pos x="12" y="0"/>
                  </a:cxn>
                  <a:cxn ang="0">
                    <a:pos x="2" y="0"/>
                  </a:cxn>
                  <a:cxn ang="0">
                    <a:pos x="0" y="2"/>
                  </a:cxn>
                </a:cxnLst>
                <a:rect l="0" t="0" r="r" b="b"/>
                <a:pathLst>
                  <a:path w="12" h="7">
                    <a:moveTo>
                      <a:pt x="0" y="2"/>
                    </a:moveTo>
                    <a:lnTo>
                      <a:pt x="0" y="7"/>
                    </a:lnTo>
                    <a:lnTo>
                      <a:pt x="0" y="4"/>
                    </a:lnTo>
                    <a:lnTo>
                      <a:pt x="7" y="4"/>
                    </a:lnTo>
                    <a:lnTo>
                      <a:pt x="12" y="0"/>
                    </a:lnTo>
                    <a:lnTo>
                      <a:pt x="2" y="0"/>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3" name="Freeform 6989"/>
              <p:cNvSpPr>
                <a:spLocks/>
              </p:cNvSpPr>
              <p:nvPr/>
            </p:nvSpPr>
            <p:spPr bwMode="auto">
              <a:xfrm>
                <a:off x="9112" y="8460"/>
                <a:ext cx="12" cy="4"/>
              </a:xfrm>
              <a:custGeom>
                <a:avLst/>
                <a:gdLst/>
                <a:ahLst/>
                <a:cxnLst>
                  <a:cxn ang="0">
                    <a:pos x="0" y="2"/>
                  </a:cxn>
                  <a:cxn ang="0">
                    <a:pos x="0" y="4"/>
                  </a:cxn>
                  <a:cxn ang="0">
                    <a:pos x="7" y="4"/>
                  </a:cxn>
                  <a:cxn ang="0">
                    <a:pos x="12" y="0"/>
                  </a:cxn>
                  <a:cxn ang="0">
                    <a:pos x="2" y="0"/>
                  </a:cxn>
                  <a:cxn ang="0">
                    <a:pos x="0" y="2"/>
                  </a:cxn>
                </a:cxnLst>
                <a:rect l="0" t="0" r="r" b="b"/>
                <a:pathLst>
                  <a:path w="12" h="4">
                    <a:moveTo>
                      <a:pt x="0" y="2"/>
                    </a:moveTo>
                    <a:lnTo>
                      <a:pt x="0" y="4"/>
                    </a:lnTo>
                    <a:lnTo>
                      <a:pt x="7" y="4"/>
                    </a:lnTo>
                    <a:lnTo>
                      <a:pt x="12" y="0"/>
                    </a:lnTo>
                    <a:lnTo>
                      <a:pt x="2" y="0"/>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4" name="Freeform 6990"/>
              <p:cNvSpPr>
                <a:spLocks/>
              </p:cNvSpPr>
              <p:nvPr/>
            </p:nvSpPr>
            <p:spPr bwMode="auto">
              <a:xfrm>
                <a:off x="9112" y="8460"/>
                <a:ext cx="12" cy="4"/>
              </a:xfrm>
              <a:custGeom>
                <a:avLst/>
                <a:gdLst/>
                <a:ahLst/>
                <a:cxnLst>
                  <a:cxn ang="0">
                    <a:pos x="0" y="2"/>
                  </a:cxn>
                  <a:cxn ang="0">
                    <a:pos x="0" y="2"/>
                  </a:cxn>
                  <a:cxn ang="0">
                    <a:pos x="2" y="4"/>
                  </a:cxn>
                  <a:cxn ang="0">
                    <a:pos x="7" y="4"/>
                  </a:cxn>
                  <a:cxn ang="0">
                    <a:pos x="12" y="0"/>
                  </a:cxn>
                  <a:cxn ang="0">
                    <a:pos x="2" y="0"/>
                  </a:cxn>
                  <a:cxn ang="0">
                    <a:pos x="0" y="2"/>
                  </a:cxn>
                </a:cxnLst>
                <a:rect l="0" t="0" r="r" b="b"/>
                <a:pathLst>
                  <a:path w="12" h="4">
                    <a:moveTo>
                      <a:pt x="0" y="2"/>
                    </a:moveTo>
                    <a:lnTo>
                      <a:pt x="0" y="2"/>
                    </a:lnTo>
                    <a:lnTo>
                      <a:pt x="2" y="4"/>
                    </a:lnTo>
                    <a:lnTo>
                      <a:pt x="7" y="4"/>
                    </a:lnTo>
                    <a:lnTo>
                      <a:pt x="12" y="0"/>
                    </a:lnTo>
                    <a:lnTo>
                      <a:pt x="2" y="0"/>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5" name="Freeform 6991"/>
              <p:cNvSpPr>
                <a:spLocks/>
              </p:cNvSpPr>
              <p:nvPr/>
            </p:nvSpPr>
            <p:spPr bwMode="auto">
              <a:xfrm>
                <a:off x="9115" y="8460"/>
                <a:ext cx="9" cy="4"/>
              </a:xfrm>
              <a:custGeom>
                <a:avLst/>
                <a:gdLst/>
                <a:ahLst/>
                <a:cxnLst>
                  <a:cxn ang="0">
                    <a:pos x="0" y="0"/>
                  </a:cxn>
                  <a:cxn ang="0">
                    <a:pos x="0" y="4"/>
                  </a:cxn>
                  <a:cxn ang="0">
                    <a:pos x="7" y="4"/>
                  </a:cxn>
                  <a:cxn ang="0">
                    <a:pos x="9" y="0"/>
                  </a:cxn>
                  <a:cxn ang="0">
                    <a:pos x="0" y="0"/>
                  </a:cxn>
                </a:cxnLst>
                <a:rect l="0" t="0" r="r" b="b"/>
                <a:pathLst>
                  <a:path w="9" h="4">
                    <a:moveTo>
                      <a:pt x="0" y="0"/>
                    </a:moveTo>
                    <a:lnTo>
                      <a:pt x="0" y="4"/>
                    </a:lnTo>
                    <a:lnTo>
                      <a:pt x="7" y="4"/>
                    </a:lnTo>
                    <a:lnTo>
                      <a:pt x="9"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6" name="Freeform 6992"/>
              <p:cNvSpPr>
                <a:spLocks/>
              </p:cNvSpPr>
              <p:nvPr/>
            </p:nvSpPr>
            <p:spPr bwMode="auto">
              <a:xfrm>
                <a:off x="9115" y="8460"/>
                <a:ext cx="9" cy="4"/>
              </a:xfrm>
              <a:custGeom>
                <a:avLst/>
                <a:gdLst/>
                <a:ahLst/>
                <a:cxnLst>
                  <a:cxn ang="0">
                    <a:pos x="0" y="0"/>
                  </a:cxn>
                  <a:cxn ang="0">
                    <a:pos x="0" y="4"/>
                  </a:cxn>
                  <a:cxn ang="0">
                    <a:pos x="7" y="4"/>
                  </a:cxn>
                  <a:cxn ang="0">
                    <a:pos x="9" y="0"/>
                  </a:cxn>
                  <a:cxn ang="0">
                    <a:pos x="0" y="0"/>
                  </a:cxn>
                </a:cxnLst>
                <a:rect l="0" t="0" r="r" b="b"/>
                <a:pathLst>
                  <a:path w="9" h="4">
                    <a:moveTo>
                      <a:pt x="0" y="0"/>
                    </a:moveTo>
                    <a:lnTo>
                      <a:pt x="0" y="4"/>
                    </a:lnTo>
                    <a:lnTo>
                      <a:pt x="7" y="4"/>
                    </a:lnTo>
                    <a:lnTo>
                      <a:pt x="9"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7" name="Freeform 6993"/>
              <p:cNvSpPr>
                <a:spLocks/>
              </p:cNvSpPr>
              <p:nvPr/>
            </p:nvSpPr>
            <p:spPr bwMode="auto">
              <a:xfrm>
                <a:off x="9117" y="8460"/>
                <a:ext cx="7" cy="4"/>
              </a:xfrm>
              <a:custGeom>
                <a:avLst/>
                <a:gdLst/>
                <a:ahLst/>
                <a:cxnLst>
                  <a:cxn ang="0">
                    <a:pos x="0" y="0"/>
                  </a:cxn>
                  <a:cxn ang="0">
                    <a:pos x="0" y="4"/>
                  </a:cxn>
                  <a:cxn ang="0">
                    <a:pos x="2" y="4"/>
                  </a:cxn>
                  <a:cxn ang="0">
                    <a:pos x="7" y="2"/>
                  </a:cxn>
                  <a:cxn ang="0">
                    <a:pos x="7" y="0"/>
                  </a:cxn>
                  <a:cxn ang="0">
                    <a:pos x="0" y="0"/>
                  </a:cxn>
                </a:cxnLst>
                <a:rect l="0" t="0" r="r" b="b"/>
                <a:pathLst>
                  <a:path w="7" h="4">
                    <a:moveTo>
                      <a:pt x="0" y="0"/>
                    </a:moveTo>
                    <a:lnTo>
                      <a:pt x="0" y="4"/>
                    </a:lnTo>
                    <a:lnTo>
                      <a:pt x="2" y="4"/>
                    </a:lnTo>
                    <a:lnTo>
                      <a:pt x="7" y="2"/>
                    </a:lnTo>
                    <a:lnTo>
                      <a:pt x="7"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8" name="Freeform 6994"/>
              <p:cNvSpPr>
                <a:spLocks/>
              </p:cNvSpPr>
              <p:nvPr/>
            </p:nvSpPr>
            <p:spPr bwMode="auto">
              <a:xfrm>
                <a:off x="9108" y="8402"/>
                <a:ext cx="12" cy="2"/>
              </a:xfrm>
              <a:custGeom>
                <a:avLst/>
                <a:gdLst/>
                <a:ahLst/>
                <a:cxnLst>
                  <a:cxn ang="0">
                    <a:pos x="0" y="0"/>
                  </a:cxn>
                  <a:cxn ang="0">
                    <a:pos x="0" y="2"/>
                  </a:cxn>
                  <a:cxn ang="0">
                    <a:pos x="12" y="2"/>
                  </a:cxn>
                  <a:cxn ang="0">
                    <a:pos x="9" y="0"/>
                  </a:cxn>
                  <a:cxn ang="0">
                    <a:pos x="0" y="0"/>
                  </a:cxn>
                </a:cxnLst>
                <a:rect l="0" t="0" r="r" b="b"/>
                <a:pathLst>
                  <a:path w="12" h="2">
                    <a:moveTo>
                      <a:pt x="0" y="0"/>
                    </a:moveTo>
                    <a:lnTo>
                      <a:pt x="0" y="2"/>
                    </a:lnTo>
                    <a:lnTo>
                      <a:pt x="12" y="2"/>
                    </a:lnTo>
                    <a:lnTo>
                      <a:pt x="9"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9" name="Freeform 6995"/>
              <p:cNvSpPr>
                <a:spLocks/>
              </p:cNvSpPr>
              <p:nvPr/>
            </p:nvSpPr>
            <p:spPr bwMode="auto">
              <a:xfrm>
                <a:off x="9108" y="8403"/>
                <a:ext cx="12" cy="0"/>
              </a:xfrm>
              <a:custGeom>
                <a:avLst/>
                <a:gdLst/>
                <a:ahLst/>
                <a:cxnLst>
                  <a:cxn ang="0">
                    <a:pos x="0" y="0"/>
                  </a:cxn>
                  <a:cxn ang="0">
                    <a:pos x="12" y="0"/>
                  </a:cxn>
                </a:cxnLst>
                <a:rect l="0" t="0" r="r" b="b"/>
                <a:pathLst>
                  <a:path w="12">
                    <a:moveTo>
                      <a:pt x="0" y="0"/>
                    </a:moveTo>
                    <a:lnTo>
                      <a:pt x="12" y="0"/>
                    </a:lnTo>
                  </a:path>
                </a:pathLst>
              </a:custGeom>
              <a:noFill/>
              <a:ln w="2794">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0" name="Freeform 6996"/>
              <p:cNvSpPr>
                <a:spLocks/>
              </p:cNvSpPr>
              <p:nvPr/>
            </p:nvSpPr>
            <p:spPr bwMode="auto">
              <a:xfrm>
                <a:off x="9108" y="8403"/>
                <a:ext cx="12" cy="0"/>
              </a:xfrm>
              <a:custGeom>
                <a:avLst/>
                <a:gdLst/>
                <a:ahLst/>
                <a:cxnLst>
                  <a:cxn ang="0">
                    <a:pos x="0" y="0"/>
                  </a:cxn>
                  <a:cxn ang="0">
                    <a:pos x="12" y="0"/>
                  </a:cxn>
                </a:cxnLst>
                <a:rect l="0" t="0" r="r" b="b"/>
                <a:pathLst>
                  <a:path w="12">
                    <a:moveTo>
                      <a:pt x="0" y="0"/>
                    </a:moveTo>
                    <a:lnTo>
                      <a:pt x="12" y="0"/>
                    </a:lnTo>
                  </a:path>
                </a:pathLst>
              </a:custGeom>
              <a:noFill/>
              <a:ln w="2794">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1" name="Freeform 6997"/>
              <p:cNvSpPr>
                <a:spLocks/>
              </p:cNvSpPr>
              <p:nvPr/>
            </p:nvSpPr>
            <p:spPr bwMode="auto">
              <a:xfrm>
                <a:off x="9110" y="8403"/>
                <a:ext cx="10" cy="0"/>
              </a:xfrm>
              <a:custGeom>
                <a:avLst/>
                <a:gdLst/>
                <a:ahLst/>
                <a:cxnLst>
                  <a:cxn ang="0">
                    <a:pos x="0" y="0"/>
                  </a:cxn>
                  <a:cxn ang="0">
                    <a:pos x="9" y="0"/>
                  </a:cxn>
                </a:cxnLst>
                <a:rect l="0" t="0" r="r" b="b"/>
                <a:pathLst>
                  <a:path w="10">
                    <a:moveTo>
                      <a:pt x="0" y="0"/>
                    </a:moveTo>
                    <a:lnTo>
                      <a:pt x="9" y="0"/>
                    </a:lnTo>
                  </a:path>
                </a:pathLst>
              </a:custGeom>
              <a:noFill/>
              <a:ln w="2794">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2" name="Freeform 6998"/>
              <p:cNvSpPr>
                <a:spLocks/>
              </p:cNvSpPr>
              <p:nvPr/>
            </p:nvSpPr>
            <p:spPr bwMode="auto">
              <a:xfrm>
                <a:off x="9110" y="8403"/>
                <a:ext cx="10" cy="0"/>
              </a:xfrm>
              <a:custGeom>
                <a:avLst/>
                <a:gdLst/>
                <a:ahLst/>
                <a:cxnLst>
                  <a:cxn ang="0">
                    <a:pos x="0" y="0"/>
                  </a:cxn>
                  <a:cxn ang="0">
                    <a:pos x="9" y="0"/>
                  </a:cxn>
                </a:cxnLst>
                <a:rect l="0" t="0" r="r" b="b"/>
                <a:pathLst>
                  <a:path w="10">
                    <a:moveTo>
                      <a:pt x="0" y="0"/>
                    </a:moveTo>
                    <a:lnTo>
                      <a:pt x="9" y="0"/>
                    </a:lnTo>
                  </a:path>
                </a:pathLst>
              </a:custGeom>
              <a:noFill/>
              <a:ln w="2794">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3" name="Freeform 6999"/>
              <p:cNvSpPr>
                <a:spLocks/>
              </p:cNvSpPr>
              <p:nvPr/>
            </p:nvSpPr>
            <p:spPr bwMode="auto">
              <a:xfrm>
                <a:off x="9110" y="8403"/>
                <a:ext cx="10" cy="0"/>
              </a:xfrm>
              <a:custGeom>
                <a:avLst/>
                <a:gdLst/>
                <a:ahLst/>
                <a:cxnLst>
                  <a:cxn ang="0">
                    <a:pos x="0" y="0"/>
                  </a:cxn>
                  <a:cxn ang="0">
                    <a:pos x="9" y="0"/>
                  </a:cxn>
                </a:cxnLst>
                <a:rect l="0" t="0" r="r" b="b"/>
                <a:pathLst>
                  <a:path w="10">
                    <a:moveTo>
                      <a:pt x="0" y="0"/>
                    </a:moveTo>
                    <a:lnTo>
                      <a:pt x="9" y="0"/>
                    </a:lnTo>
                  </a:path>
                </a:pathLst>
              </a:custGeom>
              <a:noFill/>
              <a:ln w="2794">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4" name="Freeform 7000"/>
              <p:cNvSpPr>
                <a:spLocks/>
              </p:cNvSpPr>
              <p:nvPr/>
            </p:nvSpPr>
            <p:spPr bwMode="auto">
              <a:xfrm>
                <a:off x="9110" y="8403"/>
                <a:ext cx="10" cy="0"/>
              </a:xfrm>
              <a:custGeom>
                <a:avLst/>
                <a:gdLst/>
                <a:ahLst/>
                <a:cxnLst>
                  <a:cxn ang="0">
                    <a:pos x="0" y="0"/>
                  </a:cxn>
                  <a:cxn ang="0">
                    <a:pos x="9" y="0"/>
                  </a:cxn>
                </a:cxnLst>
                <a:rect l="0" t="0" r="r" b="b"/>
                <a:pathLst>
                  <a:path w="10">
                    <a:moveTo>
                      <a:pt x="0" y="0"/>
                    </a:moveTo>
                    <a:lnTo>
                      <a:pt x="9" y="0"/>
                    </a:lnTo>
                  </a:path>
                </a:pathLst>
              </a:custGeom>
              <a:noFill/>
              <a:ln w="2794">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5" name="Freeform 7001"/>
              <p:cNvSpPr>
                <a:spLocks/>
              </p:cNvSpPr>
              <p:nvPr/>
            </p:nvSpPr>
            <p:spPr bwMode="auto">
              <a:xfrm>
                <a:off x="9112" y="8403"/>
                <a:ext cx="8" cy="0"/>
              </a:xfrm>
              <a:custGeom>
                <a:avLst/>
                <a:gdLst/>
                <a:ahLst/>
                <a:cxnLst>
                  <a:cxn ang="0">
                    <a:pos x="0" y="0"/>
                  </a:cxn>
                  <a:cxn ang="0">
                    <a:pos x="7" y="0"/>
                  </a:cxn>
                </a:cxnLst>
                <a:rect l="0" t="0" r="r" b="b"/>
                <a:pathLst>
                  <a:path w="8">
                    <a:moveTo>
                      <a:pt x="0" y="0"/>
                    </a:moveTo>
                    <a:lnTo>
                      <a:pt x="7" y="0"/>
                    </a:lnTo>
                  </a:path>
                </a:pathLst>
              </a:custGeom>
              <a:noFill/>
              <a:ln w="2794">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6" name="Freeform 7002"/>
              <p:cNvSpPr>
                <a:spLocks/>
              </p:cNvSpPr>
              <p:nvPr/>
            </p:nvSpPr>
            <p:spPr bwMode="auto">
              <a:xfrm>
                <a:off x="9112" y="8403"/>
                <a:ext cx="8" cy="0"/>
              </a:xfrm>
              <a:custGeom>
                <a:avLst/>
                <a:gdLst/>
                <a:ahLst/>
                <a:cxnLst>
                  <a:cxn ang="0">
                    <a:pos x="0" y="0"/>
                  </a:cxn>
                  <a:cxn ang="0">
                    <a:pos x="7" y="0"/>
                  </a:cxn>
                </a:cxnLst>
                <a:rect l="0" t="0" r="r" b="b"/>
                <a:pathLst>
                  <a:path w="8">
                    <a:moveTo>
                      <a:pt x="0" y="0"/>
                    </a:moveTo>
                    <a:lnTo>
                      <a:pt x="7" y="0"/>
                    </a:lnTo>
                  </a:path>
                </a:pathLst>
              </a:custGeom>
              <a:noFill/>
              <a:ln w="2794">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7" name="Freeform 7003"/>
              <p:cNvSpPr>
                <a:spLocks/>
              </p:cNvSpPr>
              <p:nvPr/>
            </p:nvSpPr>
            <p:spPr bwMode="auto">
              <a:xfrm>
                <a:off x="9112" y="8403"/>
                <a:ext cx="8" cy="0"/>
              </a:xfrm>
              <a:custGeom>
                <a:avLst/>
                <a:gdLst/>
                <a:ahLst/>
                <a:cxnLst>
                  <a:cxn ang="0">
                    <a:pos x="0" y="0"/>
                  </a:cxn>
                  <a:cxn ang="0">
                    <a:pos x="7" y="0"/>
                  </a:cxn>
                </a:cxnLst>
                <a:rect l="0" t="0" r="r" b="b"/>
                <a:pathLst>
                  <a:path w="8">
                    <a:moveTo>
                      <a:pt x="0" y="0"/>
                    </a:moveTo>
                    <a:lnTo>
                      <a:pt x="7" y="0"/>
                    </a:lnTo>
                  </a:path>
                </a:pathLst>
              </a:custGeom>
              <a:noFill/>
              <a:ln w="2794">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8" name="Freeform 7004"/>
              <p:cNvSpPr>
                <a:spLocks/>
              </p:cNvSpPr>
              <p:nvPr/>
            </p:nvSpPr>
            <p:spPr bwMode="auto">
              <a:xfrm>
                <a:off x="9115" y="8403"/>
                <a:ext cx="5" cy="0"/>
              </a:xfrm>
              <a:custGeom>
                <a:avLst/>
                <a:gdLst/>
                <a:ahLst/>
                <a:cxnLst>
                  <a:cxn ang="0">
                    <a:pos x="0" y="0"/>
                  </a:cxn>
                  <a:cxn ang="0">
                    <a:pos x="4" y="0"/>
                  </a:cxn>
                </a:cxnLst>
                <a:rect l="0" t="0" r="r" b="b"/>
                <a:pathLst>
                  <a:path w="5">
                    <a:moveTo>
                      <a:pt x="0" y="0"/>
                    </a:moveTo>
                    <a:lnTo>
                      <a:pt x="4" y="0"/>
                    </a:lnTo>
                  </a:path>
                </a:pathLst>
              </a:custGeom>
              <a:noFill/>
              <a:ln w="2794">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9" name="Freeform 7005"/>
              <p:cNvSpPr>
                <a:spLocks/>
              </p:cNvSpPr>
              <p:nvPr/>
            </p:nvSpPr>
            <p:spPr bwMode="auto">
              <a:xfrm>
                <a:off x="9115" y="8402"/>
                <a:ext cx="5" cy="2"/>
              </a:xfrm>
              <a:custGeom>
                <a:avLst/>
                <a:gdLst/>
                <a:ahLst/>
                <a:cxnLst>
                  <a:cxn ang="0">
                    <a:pos x="0" y="0"/>
                  </a:cxn>
                  <a:cxn ang="0">
                    <a:pos x="0" y="2"/>
                  </a:cxn>
                  <a:cxn ang="0">
                    <a:pos x="4" y="2"/>
                  </a:cxn>
                  <a:cxn ang="0">
                    <a:pos x="0" y="0"/>
                  </a:cxn>
                </a:cxnLst>
                <a:rect l="0" t="0" r="r" b="b"/>
                <a:pathLst>
                  <a:path w="5" h="2">
                    <a:moveTo>
                      <a:pt x="0" y="0"/>
                    </a:moveTo>
                    <a:lnTo>
                      <a:pt x="0" y="2"/>
                    </a:lnTo>
                    <a:lnTo>
                      <a:pt x="4"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0" name="Freeform 7006"/>
              <p:cNvSpPr>
                <a:spLocks/>
              </p:cNvSpPr>
              <p:nvPr/>
            </p:nvSpPr>
            <p:spPr bwMode="auto">
              <a:xfrm>
                <a:off x="9115" y="8407"/>
                <a:ext cx="9"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1" name="Freeform 7007"/>
              <p:cNvSpPr>
                <a:spLocks/>
              </p:cNvSpPr>
              <p:nvPr/>
            </p:nvSpPr>
            <p:spPr bwMode="auto">
              <a:xfrm>
                <a:off x="9115" y="8407"/>
                <a:ext cx="7" cy="50"/>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0">
                    <a:moveTo>
                      <a:pt x="7" y="50"/>
                    </a:moveTo>
                    <a:lnTo>
                      <a:pt x="7" y="23"/>
                    </a:lnTo>
                    <a:lnTo>
                      <a:pt x="2" y="0"/>
                    </a:lnTo>
                    <a:lnTo>
                      <a:pt x="0" y="0"/>
                    </a:lnTo>
                    <a:lnTo>
                      <a:pt x="2" y="11"/>
                    </a:lnTo>
                    <a:lnTo>
                      <a:pt x="2" y="26"/>
                    </a:lnTo>
                    <a:lnTo>
                      <a:pt x="4" y="38"/>
                    </a:lnTo>
                    <a:lnTo>
                      <a:pt x="4" y="50"/>
                    </a:lnTo>
                    <a:lnTo>
                      <a:pt x="7" y="5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2" name="Freeform 7008"/>
              <p:cNvSpPr>
                <a:spLocks/>
              </p:cNvSpPr>
              <p:nvPr/>
            </p:nvSpPr>
            <p:spPr bwMode="auto">
              <a:xfrm>
                <a:off x="9115" y="8407"/>
                <a:ext cx="7" cy="50"/>
              </a:xfrm>
              <a:custGeom>
                <a:avLst/>
                <a:gdLst/>
                <a:ahLst/>
                <a:cxnLst>
                  <a:cxn ang="0">
                    <a:pos x="2" y="26"/>
                  </a:cxn>
                  <a:cxn ang="0">
                    <a:pos x="2" y="50"/>
                  </a:cxn>
                  <a:cxn ang="0">
                    <a:pos x="7" y="50"/>
                  </a:cxn>
                  <a:cxn ang="0">
                    <a:pos x="7" y="23"/>
                  </a:cxn>
                  <a:cxn ang="0">
                    <a:pos x="2" y="0"/>
                  </a:cxn>
                  <a:cxn ang="0">
                    <a:pos x="0" y="0"/>
                  </a:cxn>
                  <a:cxn ang="0">
                    <a:pos x="0" y="11"/>
                  </a:cxn>
                  <a:cxn ang="0">
                    <a:pos x="2" y="26"/>
                  </a:cxn>
                </a:cxnLst>
                <a:rect l="0" t="0" r="r" b="b"/>
                <a:pathLst>
                  <a:path w="7" h="50">
                    <a:moveTo>
                      <a:pt x="2" y="26"/>
                    </a:moveTo>
                    <a:lnTo>
                      <a:pt x="2" y="50"/>
                    </a:lnTo>
                    <a:lnTo>
                      <a:pt x="7" y="50"/>
                    </a:lnTo>
                    <a:lnTo>
                      <a:pt x="7" y="23"/>
                    </a:lnTo>
                    <a:lnTo>
                      <a:pt x="2" y="0"/>
                    </a:lnTo>
                    <a:lnTo>
                      <a:pt x="0" y="0"/>
                    </a:lnTo>
                    <a:lnTo>
                      <a:pt x="0" y="11"/>
                    </a:lnTo>
                    <a:lnTo>
                      <a:pt x="2" y="26"/>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3" name="Freeform 7009"/>
              <p:cNvSpPr>
                <a:spLocks/>
              </p:cNvSpPr>
              <p:nvPr/>
            </p:nvSpPr>
            <p:spPr bwMode="auto">
              <a:xfrm>
                <a:off x="9112" y="8407"/>
                <a:ext cx="10"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10"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4" name="Freeform 7010"/>
              <p:cNvSpPr>
                <a:spLocks/>
              </p:cNvSpPr>
              <p:nvPr/>
            </p:nvSpPr>
            <p:spPr bwMode="auto">
              <a:xfrm>
                <a:off x="9112" y="8407"/>
                <a:ext cx="8" cy="50"/>
              </a:xfrm>
              <a:custGeom>
                <a:avLst/>
                <a:gdLst/>
                <a:ahLst/>
                <a:cxnLst>
                  <a:cxn ang="0">
                    <a:pos x="4" y="38"/>
                  </a:cxn>
                  <a:cxn ang="0">
                    <a:pos x="4" y="50"/>
                  </a:cxn>
                  <a:cxn ang="0">
                    <a:pos x="7" y="50"/>
                  </a:cxn>
                  <a:cxn ang="0">
                    <a:pos x="7" y="23"/>
                  </a:cxn>
                  <a:cxn ang="0">
                    <a:pos x="4" y="11"/>
                  </a:cxn>
                  <a:cxn ang="0">
                    <a:pos x="4" y="0"/>
                  </a:cxn>
                  <a:cxn ang="0">
                    <a:pos x="0" y="0"/>
                  </a:cxn>
                  <a:cxn ang="0">
                    <a:pos x="2" y="11"/>
                  </a:cxn>
                  <a:cxn ang="0">
                    <a:pos x="2" y="26"/>
                  </a:cxn>
                  <a:cxn ang="0">
                    <a:pos x="4" y="38"/>
                  </a:cxn>
                </a:cxnLst>
                <a:rect l="0" t="0" r="r" b="b"/>
                <a:pathLst>
                  <a:path w="8" h="50">
                    <a:moveTo>
                      <a:pt x="4" y="38"/>
                    </a:moveTo>
                    <a:lnTo>
                      <a:pt x="4" y="50"/>
                    </a:lnTo>
                    <a:lnTo>
                      <a:pt x="7" y="50"/>
                    </a:lnTo>
                    <a:lnTo>
                      <a:pt x="7" y="23"/>
                    </a:lnTo>
                    <a:lnTo>
                      <a:pt x="4" y="11"/>
                    </a:lnTo>
                    <a:lnTo>
                      <a:pt x="4" y="0"/>
                    </a:lnTo>
                    <a:lnTo>
                      <a:pt x="0" y="0"/>
                    </a:lnTo>
                    <a:lnTo>
                      <a:pt x="2" y="11"/>
                    </a:lnTo>
                    <a:lnTo>
                      <a:pt x="2" y="26"/>
                    </a:lnTo>
                    <a:lnTo>
                      <a:pt x="4" y="38"/>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5" name="Freeform 7011"/>
              <p:cNvSpPr>
                <a:spLocks/>
              </p:cNvSpPr>
              <p:nvPr/>
            </p:nvSpPr>
            <p:spPr bwMode="auto">
              <a:xfrm>
                <a:off x="9112" y="8407"/>
                <a:ext cx="8" cy="50"/>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8" h="50">
                    <a:moveTo>
                      <a:pt x="7" y="50"/>
                    </a:moveTo>
                    <a:lnTo>
                      <a:pt x="7" y="23"/>
                    </a:lnTo>
                    <a:lnTo>
                      <a:pt x="2" y="0"/>
                    </a:lnTo>
                    <a:lnTo>
                      <a:pt x="0" y="0"/>
                    </a:lnTo>
                    <a:lnTo>
                      <a:pt x="2" y="11"/>
                    </a:lnTo>
                    <a:lnTo>
                      <a:pt x="2" y="26"/>
                    </a:lnTo>
                    <a:lnTo>
                      <a:pt x="4" y="38"/>
                    </a:lnTo>
                    <a:lnTo>
                      <a:pt x="4" y="50"/>
                    </a:lnTo>
                    <a:lnTo>
                      <a:pt x="7" y="5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6" name="Freeform 7012"/>
              <p:cNvSpPr>
                <a:spLocks/>
              </p:cNvSpPr>
              <p:nvPr/>
            </p:nvSpPr>
            <p:spPr bwMode="auto">
              <a:xfrm>
                <a:off x="9110" y="8407"/>
                <a:ext cx="10"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10"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7" name="Freeform 7013"/>
              <p:cNvSpPr>
                <a:spLocks/>
              </p:cNvSpPr>
              <p:nvPr/>
            </p:nvSpPr>
            <p:spPr bwMode="auto">
              <a:xfrm>
                <a:off x="9110" y="8407"/>
                <a:ext cx="7" cy="50"/>
              </a:xfrm>
              <a:custGeom>
                <a:avLst/>
                <a:gdLst/>
                <a:ahLst/>
                <a:cxnLst>
                  <a:cxn ang="0">
                    <a:pos x="4" y="0"/>
                  </a:cxn>
                  <a:cxn ang="0">
                    <a:pos x="0" y="0"/>
                  </a:cxn>
                  <a:cxn ang="0">
                    <a:pos x="2" y="11"/>
                  </a:cxn>
                  <a:cxn ang="0">
                    <a:pos x="4" y="26"/>
                  </a:cxn>
                  <a:cxn ang="0">
                    <a:pos x="4" y="50"/>
                  </a:cxn>
                  <a:cxn ang="0">
                    <a:pos x="7" y="50"/>
                  </a:cxn>
                  <a:cxn ang="0">
                    <a:pos x="7" y="11"/>
                  </a:cxn>
                  <a:cxn ang="0">
                    <a:pos x="4" y="0"/>
                  </a:cxn>
                </a:cxnLst>
                <a:rect l="0" t="0" r="r" b="b"/>
                <a:pathLst>
                  <a:path w="7" h="50">
                    <a:moveTo>
                      <a:pt x="4" y="0"/>
                    </a:moveTo>
                    <a:lnTo>
                      <a:pt x="0" y="0"/>
                    </a:lnTo>
                    <a:lnTo>
                      <a:pt x="2" y="11"/>
                    </a:lnTo>
                    <a:lnTo>
                      <a:pt x="4" y="26"/>
                    </a:lnTo>
                    <a:lnTo>
                      <a:pt x="4" y="50"/>
                    </a:lnTo>
                    <a:lnTo>
                      <a:pt x="7" y="50"/>
                    </a:lnTo>
                    <a:lnTo>
                      <a:pt x="7" y="11"/>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8" name="Freeform 7014"/>
              <p:cNvSpPr>
                <a:spLocks/>
              </p:cNvSpPr>
              <p:nvPr/>
            </p:nvSpPr>
            <p:spPr bwMode="auto">
              <a:xfrm>
                <a:off x="9110" y="8407"/>
                <a:ext cx="7" cy="50"/>
              </a:xfrm>
              <a:custGeom>
                <a:avLst/>
                <a:gdLst/>
                <a:ahLst/>
                <a:cxnLst>
                  <a:cxn ang="0">
                    <a:pos x="7" y="50"/>
                  </a:cxn>
                  <a:cxn ang="0">
                    <a:pos x="7" y="23"/>
                  </a:cxn>
                  <a:cxn ang="0">
                    <a:pos x="2" y="0"/>
                  </a:cxn>
                  <a:cxn ang="0">
                    <a:pos x="0" y="0"/>
                  </a:cxn>
                  <a:cxn ang="0">
                    <a:pos x="2" y="11"/>
                  </a:cxn>
                  <a:cxn ang="0">
                    <a:pos x="2" y="26"/>
                  </a:cxn>
                  <a:cxn ang="0">
                    <a:pos x="4" y="38"/>
                  </a:cxn>
                  <a:cxn ang="0">
                    <a:pos x="4" y="50"/>
                  </a:cxn>
                  <a:cxn ang="0">
                    <a:pos x="7" y="50"/>
                  </a:cxn>
                </a:cxnLst>
                <a:rect l="0" t="0" r="r" b="b"/>
                <a:pathLst>
                  <a:path w="7" h="50">
                    <a:moveTo>
                      <a:pt x="7" y="50"/>
                    </a:moveTo>
                    <a:lnTo>
                      <a:pt x="7" y="23"/>
                    </a:lnTo>
                    <a:lnTo>
                      <a:pt x="2" y="0"/>
                    </a:lnTo>
                    <a:lnTo>
                      <a:pt x="0" y="0"/>
                    </a:lnTo>
                    <a:lnTo>
                      <a:pt x="2" y="11"/>
                    </a:lnTo>
                    <a:lnTo>
                      <a:pt x="2" y="26"/>
                    </a:lnTo>
                    <a:lnTo>
                      <a:pt x="4" y="38"/>
                    </a:lnTo>
                    <a:lnTo>
                      <a:pt x="4" y="50"/>
                    </a:lnTo>
                    <a:lnTo>
                      <a:pt x="7" y="5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9" name="Freeform 7015"/>
              <p:cNvSpPr>
                <a:spLocks/>
              </p:cNvSpPr>
              <p:nvPr/>
            </p:nvSpPr>
            <p:spPr bwMode="auto">
              <a:xfrm>
                <a:off x="9110" y="8407"/>
                <a:ext cx="7" cy="50"/>
              </a:xfrm>
              <a:custGeom>
                <a:avLst/>
                <a:gdLst/>
                <a:ahLst/>
                <a:cxnLst>
                  <a:cxn ang="0">
                    <a:pos x="2" y="26"/>
                  </a:cxn>
                  <a:cxn ang="0">
                    <a:pos x="2" y="50"/>
                  </a:cxn>
                  <a:cxn ang="0">
                    <a:pos x="7" y="50"/>
                  </a:cxn>
                  <a:cxn ang="0">
                    <a:pos x="7" y="23"/>
                  </a:cxn>
                  <a:cxn ang="0">
                    <a:pos x="2" y="0"/>
                  </a:cxn>
                  <a:cxn ang="0">
                    <a:pos x="0" y="0"/>
                  </a:cxn>
                  <a:cxn ang="0">
                    <a:pos x="0" y="11"/>
                  </a:cxn>
                  <a:cxn ang="0">
                    <a:pos x="2" y="26"/>
                  </a:cxn>
                </a:cxnLst>
                <a:rect l="0" t="0" r="r" b="b"/>
                <a:pathLst>
                  <a:path w="7" h="50">
                    <a:moveTo>
                      <a:pt x="2" y="26"/>
                    </a:moveTo>
                    <a:lnTo>
                      <a:pt x="2" y="50"/>
                    </a:lnTo>
                    <a:lnTo>
                      <a:pt x="7" y="50"/>
                    </a:lnTo>
                    <a:lnTo>
                      <a:pt x="7" y="23"/>
                    </a:lnTo>
                    <a:lnTo>
                      <a:pt x="2" y="0"/>
                    </a:lnTo>
                    <a:lnTo>
                      <a:pt x="0" y="0"/>
                    </a:lnTo>
                    <a:lnTo>
                      <a:pt x="0" y="11"/>
                    </a:lnTo>
                    <a:lnTo>
                      <a:pt x="2" y="26"/>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0" name="Freeform 7016"/>
              <p:cNvSpPr>
                <a:spLocks/>
              </p:cNvSpPr>
              <p:nvPr/>
            </p:nvSpPr>
            <p:spPr bwMode="auto">
              <a:xfrm>
                <a:off x="9108" y="8407"/>
                <a:ext cx="9" cy="50"/>
              </a:xfrm>
              <a:custGeom>
                <a:avLst/>
                <a:gdLst/>
                <a:ahLst/>
                <a:cxnLst>
                  <a:cxn ang="0">
                    <a:pos x="4" y="0"/>
                  </a:cxn>
                  <a:cxn ang="0">
                    <a:pos x="0" y="0"/>
                  </a:cxn>
                  <a:cxn ang="0">
                    <a:pos x="2" y="11"/>
                  </a:cxn>
                  <a:cxn ang="0">
                    <a:pos x="4" y="26"/>
                  </a:cxn>
                  <a:cxn ang="0">
                    <a:pos x="4" y="50"/>
                  </a:cxn>
                  <a:cxn ang="0">
                    <a:pos x="9" y="47"/>
                  </a:cxn>
                  <a:cxn ang="0">
                    <a:pos x="9" y="36"/>
                  </a:cxn>
                  <a:cxn ang="0">
                    <a:pos x="7" y="23"/>
                  </a:cxn>
                  <a:cxn ang="0">
                    <a:pos x="7" y="11"/>
                  </a:cxn>
                  <a:cxn ang="0">
                    <a:pos x="4" y="0"/>
                  </a:cxn>
                </a:cxnLst>
                <a:rect l="0" t="0" r="r" b="b"/>
                <a:pathLst>
                  <a:path w="9" h="50">
                    <a:moveTo>
                      <a:pt x="4" y="0"/>
                    </a:moveTo>
                    <a:lnTo>
                      <a:pt x="0" y="0"/>
                    </a:lnTo>
                    <a:lnTo>
                      <a:pt x="2" y="11"/>
                    </a:lnTo>
                    <a:lnTo>
                      <a:pt x="4" y="26"/>
                    </a:lnTo>
                    <a:lnTo>
                      <a:pt x="4" y="50"/>
                    </a:lnTo>
                    <a:lnTo>
                      <a:pt x="9" y="47"/>
                    </a:lnTo>
                    <a:lnTo>
                      <a:pt x="9" y="36"/>
                    </a:lnTo>
                    <a:lnTo>
                      <a:pt x="7" y="23"/>
                    </a:lnTo>
                    <a:lnTo>
                      <a:pt x="7" y="11"/>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1" name="Freeform 7017"/>
              <p:cNvSpPr>
                <a:spLocks/>
              </p:cNvSpPr>
              <p:nvPr/>
            </p:nvSpPr>
            <p:spPr bwMode="auto">
              <a:xfrm>
                <a:off x="9108" y="8407"/>
                <a:ext cx="7" cy="50"/>
              </a:xfrm>
              <a:custGeom>
                <a:avLst/>
                <a:gdLst/>
                <a:ahLst/>
                <a:cxnLst>
                  <a:cxn ang="0">
                    <a:pos x="4" y="38"/>
                  </a:cxn>
                  <a:cxn ang="0">
                    <a:pos x="4" y="50"/>
                  </a:cxn>
                  <a:cxn ang="0">
                    <a:pos x="7" y="47"/>
                  </a:cxn>
                  <a:cxn ang="0">
                    <a:pos x="7" y="23"/>
                  </a:cxn>
                  <a:cxn ang="0">
                    <a:pos x="4" y="11"/>
                  </a:cxn>
                  <a:cxn ang="0">
                    <a:pos x="4" y="0"/>
                  </a:cxn>
                  <a:cxn ang="0">
                    <a:pos x="0" y="0"/>
                  </a:cxn>
                  <a:cxn ang="0">
                    <a:pos x="2" y="11"/>
                  </a:cxn>
                  <a:cxn ang="0">
                    <a:pos x="2" y="26"/>
                  </a:cxn>
                  <a:cxn ang="0">
                    <a:pos x="4" y="38"/>
                  </a:cxn>
                </a:cxnLst>
                <a:rect l="0" t="0" r="r" b="b"/>
                <a:pathLst>
                  <a:path w="7" h="50">
                    <a:moveTo>
                      <a:pt x="4" y="38"/>
                    </a:moveTo>
                    <a:lnTo>
                      <a:pt x="4" y="50"/>
                    </a:lnTo>
                    <a:lnTo>
                      <a:pt x="7" y="47"/>
                    </a:lnTo>
                    <a:lnTo>
                      <a:pt x="7" y="23"/>
                    </a:lnTo>
                    <a:lnTo>
                      <a:pt x="4" y="11"/>
                    </a:lnTo>
                    <a:lnTo>
                      <a:pt x="4" y="0"/>
                    </a:lnTo>
                    <a:lnTo>
                      <a:pt x="0" y="0"/>
                    </a:lnTo>
                    <a:lnTo>
                      <a:pt x="2" y="11"/>
                    </a:lnTo>
                    <a:lnTo>
                      <a:pt x="2" y="26"/>
                    </a:lnTo>
                    <a:lnTo>
                      <a:pt x="4" y="38"/>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2" name="Freeform 7018"/>
              <p:cNvSpPr>
                <a:spLocks/>
              </p:cNvSpPr>
              <p:nvPr/>
            </p:nvSpPr>
            <p:spPr bwMode="auto">
              <a:xfrm>
                <a:off x="9115" y="8296"/>
                <a:ext cx="158" cy="178"/>
              </a:xfrm>
              <a:custGeom>
                <a:avLst/>
                <a:gdLst/>
                <a:ahLst/>
                <a:cxnLst>
                  <a:cxn ang="0">
                    <a:pos x="158" y="163"/>
                  </a:cxn>
                  <a:cxn ang="0">
                    <a:pos x="156" y="9"/>
                  </a:cxn>
                  <a:cxn ang="0">
                    <a:pos x="38" y="0"/>
                  </a:cxn>
                  <a:cxn ang="0">
                    <a:pos x="0" y="4"/>
                  </a:cxn>
                  <a:cxn ang="0">
                    <a:pos x="0" y="163"/>
                  </a:cxn>
                  <a:cxn ang="0">
                    <a:pos x="9" y="163"/>
                  </a:cxn>
                  <a:cxn ang="0">
                    <a:pos x="9" y="170"/>
                  </a:cxn>
                  <a:cxn ang="0">
                    <a:pos x="38" y="177"/>
                  </a:cxn>
                  <a:cxn ang="0">
                    <a:pos x="141" y="163"/>
                  </a:cxn>
                  <a:cxn ang="0">
                    <a:pos x="158" y="163"/>
                  </a:cxn>
                </a:cxnLst>
                <a:rect l="0" t="0" r="r" b="b"/>
                <a:pathLst>
                  <a:path w="158" h="178">
                    <a:moveTo>
                      <a:pt x="158" y="163"/>
                    </a:moveTo>
                    <a:lnTo>
                      <a:pt x="156" y="9"/>
                    </a:lnTo>
                    <a:lnTo>
                      <a:pt x="38" y="0"/>
                    </a:lnTo>
                    <a:lnTo>
                      <a:pt x="0" y="4"/>
                    </a:lnTo>
                    <a:lnTo>
                      <a:pt x="0" y="163"/>
                    </a:lnTo>
                    <a:lnTo>
                      <a:pt x="9" y="163"/>
                    </a:lnTo>
                    <a:lnTo>
                      <a:pt x="9" y="170"/>
                    </a:lnTo>
                    <a:lnTo>
                      <a:pt x="38" y="177"/>
                    </a:lnTo>
                    <a:lnTo>
                      <a:pt x="141" y="163"/>
                    </a:lnTo>
                    <a:lnTo>
                      <a:pt x="158" y="163"/>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3" name="Freeform 7019"/>
              <p:cNvSpPr>
                <a:spLocks/>
              </p:cNvSpPr>
              <p:nvPr/>
            </p:nvSpPr>
            <p:spPr bwMode="auto">
              <a:xfrm>
                <a:off x="9163" y="8263"/>
                <a:ext cx="242" cy="225"/>
              </a:xfrm>
              <a:custGeom>
                <a:avLst/>
                <a:gdLst/>
                <a:ahLst/>
                <a:cxnLst>
                  <a:cxn ang="0">
                    <a:pos x="187" y="38"/>
                  </a:cxn>
                  <a:cxn ang="0">
                    <a:pos x="177" y="21"/>
                  </a:cxn>
                  <a:cxn ang="0">
                    <a:pos x="170" y="11"/>
                  </a:cxn>
                  <a:cxn ang="0">
                    <a:pos x="160" y="7"/>
                  </a:cxn>
                  <a:cxn ang="0">
                    <a:pos x="153" y="4"/>
                  </a:cxn>
                  <a:cxn ang="0">
                    <a:pos x="143" y="2"/>
                  </a:cxn>
                  <a:cxn ang="0">
                    <a:pos x="134" y="0"/>
                  </a:cxn>
                  <a:cxn ang="0">
                    <a:pos x="124" y="2"/>
                  </a:cxn>
                  <a:cxn ang="0">
                    <a:pos x="110" y="4"/>
                  </a:cxn>
                  <a:cxn ang="0">
                    <a:pos x="93" y="7"/>
                  </a:cxn>
                  <a:cxn ang="0">
                    <a:pos x="81" y="9"/>
                  </a:cxn>
                  <a:cxn ang="0">
                    <a:pos x="67" y="11"/>
                  </a:cxn>
                  <a:cxn ang="0">
                    <a:pos x="50" y="14"/>
                  </a:cxn>
                  <a:cxn ang="0">
                    <a:pos x="38" y="16"/>
                  </a:cxn>
                  <a:cxn ang="0">
                    <a:pos x="26" y="19"/>
                  </a:cxn>
                  <a:cxn ang="0">
                    <a:pos x="14" y="21"/>
                  </a:cxn>
                  <a:cxn ang="0">
                    <a:pos x="4" y="40"/>
                  </a:cxn>
                  <a:cxn ang="0">
                    <a:pos x="0" y="158"/>
                  </a:cxn>
                  <a:cxn ang="0">
                    <a:pos x="9" y="180"/>
                  </a:cxn>
                  <a:cxn ang="0">
                    <a:pos x="19" y="182"/>
                  </a:cxn>
                  <a:cxn ang="0">
                    <a:pos x="28" y="184"/>
                  </a:cxn>
                  <a:cxn ang="0">
                    <a:pos x="43" y="187"/>
                  </a:cxn>
                  <a:cxn ang="0">
                    <a:pos x="57" y="196"/>
                  </a:cxn>
                  <a:cxn ang="0">
                    <a:pos x="57" y="206"/>
                  </a:cxn>
                  <a:cxn ang="0">
                    <a:pos x="38" y="213"/>
                  </a:cxn>
                  <a:cxn ang="0">
                    <a:pos x="45" y="218"/>
                  </a:cxn>
                  <a:cxn ang="0">
                    <a:pos x="60" y="220"/>
                  </a:cxn>
                  <a:cxn ang="0">
                    <a:pos x="100" y="223"/>
                  </a:cxn>
                  <a:cxn ang="0">
                    <a:pos x="172" y="218"/>
                  </a:cxn>
                  <a:cxn ang="0">
                    <a:pos x="180" y="213"/>
                  </a:cxn>
                  <a:cxn ang="0">
                    <a:pos x="184" y="203"/>
                  </a:cxn>
                  <a:cxn ang="0">
                    <a:pos x="175" y="196"/>
                  </a:cxn>
                  <a:cxn ang="0">
                    <a:pos x="167" y="191"/>
                  </a:cxn>
                  <a:cxn ang="0">
                    <a:pos x="189" y="180"/>
                  </a:cxn>
                  <a:cxn ang="0">
                    <a:pos x="240" y="160"/>
                  </a:cxn>
                  <a:cxn ang="0">
                    <a:pos x="242" y="136"/>
                  </a:cxn>
                  <a:cxn ang="0">
                    <a:pos x="240" y="69"/>
                  </a:cxn>
                </a:cxnLst>
                <a:rect l="0" t="0" r="r" b="b"/>
                <a:pathLst>
                  <a:path w="242" h="225">
                    <a:moveTo>
                      <a:pt x="240" y="69"/>
                    </a:moveTo>
                    <a:lnTo>
                      <a:pt x="187" y="38"/>
                    </a:lnTo>
                    <a:lnTo>
                      <a:pt x="180" y="23"/>
                    </a:lnTo>
                    <a:lnTo>
                      <a:pt x="177" y="21"/>
                    </a:lnTo>
                    <a:lnTo>
                      <a:pt x="175" y="16"/>
                    </a:lnTo>
                    <a:lnTo>
                      <a:pt x="170" y="11"/>
                    </a:lnTo>
                    <a:lnTo>
                      <a:pt x="165" y="11"/>
                    </a:lnTo>
                    <a:lnTo>
                      <a:pt x="160" y="7"/>
                    </a:lnTo>
                    <a:lnTo>
                      <a:pt x="155" y="7"/>
                    </a:lnTo>
                    <a:lnTo>
                      <a:pt x="153" y="4"/>
                    </a:lnTo>
                    <a:lnTo>
                      <a:pt x="148" y="4"/>
                    </a:lnTo>
                    <a:lnTo>
                      <a:pt x="143" y="2"/>
                    </a:lnTo>
                    <a:lnTo>
                      <a:pt x="139" y="2"/>
                    </a:lnTo>
                    <a:lnTo>
                      <a:pt x="134" y="0"/>
                    </a:lnTo>
                    <a:lnTo>
                      <a:pt x="129" y="0"/>
                    </a:lnTo>
                    <a:lnTo>
                      <a:pt x="124" y="2"/>
                    </a:lnTo>
                    <a:lnTo>
                      <a:pt x="112" y="2"/>
                    </a:lnTo>
                    <a:lnTo>
                      <a:pt x="110" y="4"/>
                    </a:lnTo>
                    <a:lnTo>
                      <a:pt x="98" y="4"/>
                    </a:lnTo>
                    <a:lnTo>
                      <a:pt x="93" y="7"/>
                    </a:lnTo>
                    <a:lnTo>
                      <a:pt x="86" y="7"/>
                    </a:lnTo>
                    <a:lnTo>
                      <a:pt x="81" y="9"/>
                    </a:lnTo>
                    <a:lnTo>
                      <a:pt x="69" y="9"/>
                    </a:lnTo>
                    <a:lnTo>
                      <a:pt x="67" y="11"/>
                    </a:lnTo>
                    <a:lnTo>
                      <a:pt x="55" y="11"/>
                    </a:lnTo>
                    <a:lnTo>
                      <a:pt x="50" y="14"/>
                    </a:lnTo>
                    <a:lnTo>
                      <a:pt x="43" y="14"/>
                    </a:lnTo>
                    <a:lnTo>
                      <a:pt x="38" y="16"/>
                    </a:lnTo>
                    <a:lnTo>
                      <a:pt x="31" y="16"/>
                    </a:lnTo>
                    <a:lnTo>
                      <a:pt x="26" y="19"/>
                    </a:lnTo>
                    <a:lnTo>
                      <a:pt x="19" y="19"/>
                    </a:lnTo>
                    <a:lnTo>
                      <a:pt x="14" y="21"/>
                    </a:lnTo>
                    <a:lnTo>
                      <a:pt x="7" y="21"/>
                    </a:lnTo>
                    <a:lnTo>
                      <a:pt x="4" y="40"/>
                    </a:lnTo>
                    <a:lnTo>
                      <a:pt x="0" y="74"/>
                    </a:lnTo>
                    <a:lnTo>
                      <a:pt x="0" y="158"/>
                    </a:lnTo>
                    <a:lnTo>
                      <a:pt x="4" y="175"/>
                    </a:lnTo>
                    <a:lnTo>
                      <a:pt x="9" y="180"/>
                    </a:lnTo>
                    <a:lnTo>
                      <a:pt x="14" y="180"/>
                    </a:lnTo>
                    <a:lnTo>
                      <a:pt x="19" y="182"/>
                    </a:lnTo>
                    <a:lnTo>
                      <a:pt x="23" y="184"/>
                    </a:lnTo>
                    <a:lnTo>
                      <a:pt x="28" y="184"/>
                    </a:lnTo>
                    <a:lnTo>
                      <a:pt x="31" y="187"/>
                    </a:lnTo>
                    <a:lnTo>
                      <a:pt x="43" y="187"/>
                    </a:lnTo>
                    <a:lnTo>
                      <a:pt x="47" y="189"/>
                    </a:lnTo>
                    <a:lnTo>
                      <a:pt x="57" y="196"/>
                    </a:lnTo>
                    <a:lnTo>
                      <a:pt x="64" y="201"/>
                    </a:lnTo>
                    <a:lnTo>
                      <a:pt x="57" y="206"/>
                    </a:lnTo>
                    <a:lnTo>
                      <a:pt x="45" y="211"/>
                    </a:lnTo>
                    <a:lnTo>
                      <a:pt x="38" y="213"/>
                    </a:lnTo>
                    <a:lnTo>
                      <a:pt x="40" y="215"/>
                    </a:lnTo>
                    <a:lnTo>
                      <a:pt x="45" y="218"/>
                    </a:lnTo>
                    <a:lnTo>
                      <a:pt x="50" y="220"/>
                    </a:lnTo>
                    <a:lnTo>
                      <a:pt x="60" y="220"/>
                    </a:lnTo>
                    <a:lnTo>
                      <a:pt x="64" y="223"/>
                    </a:lnTo>
                    <a:lnTo>
                      <a:pt x="100" y="223"/>
                    </a:lnTo>
                    <a:lnTo>
                      <a:pt x="146" y="225"/>
                    </a:lnTo>
                    <a:lnTo>
                      <a:pt x="172" y="218"/>
                    </a:lnTo>
                    <a:lnTo>
                      <a:pt x="177" y="215"/>
                    </a:lnTo>
                    <a:lnTo>
                      <a:pt x="180" y="213"/>
                    </a:lnTo>
                    <a:lnTo>
                      <a:pt x="184" y="211"/>
                    </a:lnTo>
                    <a:lnTo>
                      <a:pt x="184" y="203"/>
                    </a:lnTo>
                    <a:lnTo>
                      <a:pt x="180" y="199"/>
                    </a:lnTo>
                    <a:lnTo>
                      <a:pt x="175" y="196"/>
                    </a:lnTo>
                    <a:lnTo>
                      <a:pt x="170" y="194"/>
                    </a:lnTo>
                    <a:lnTo>
                      <a:pt x="167" y="191"/>
                    </a:lnTo>
                    <a:lnTo>
                      <a:pt x="163" y="191"/>
                    </a:lnTo>
                    <a:lnTo>
                      <a:pt x="189" y="180"/>
                    </a:lnTo>
                    <a:lnTo>
                      <a:pt x="237" y="172"/>
                    </a:lnTo>
                    <a:lnTo>
                      <a:pt x="240" y="160"/>
                    </a:lnTo>
                    <a:lnTo>
                      <a:pt x="240" y="148"/>
                    </a:lnTo>
                    <a:lnTo>
                      <a:pt x="242" y="136"/>
                    </a:lnTo>
                    <a:lnTo>
                      <a:pt x="242" y="81"/>
                    </a:lnTo>
                    <a:lnTo>
                      <a:pt x="240" y="6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4" name="Freeform 7020"/>
              <p:cNvSpPr>
                <a:spLocks/>
              </p:cNvSpPr>
              <p:nvPr/>
            </p:nvSpPr>
            <p:spPr bwMode="auto">
              <a:xfrm>
                <a:off x="9313" y="8268"/>
                <a:ext cx="0" cy="172"/>
              </a:xfrm>
              <a:custGeom>
                <a:avLst/>
                <a:gdLst/>
                <a:ahLst/>
                <a:cxnLst>
                  <a:cxn ang="0">
                    <a:pos x="0" y="0"/>
                  </a:cxn>
                  <a:cxn ang="0">
                    <a:pos x="0" y="172"/>
                  </a:cxn>
                </a:cxnLst>
                <a:rect l="0" t="0" r="r" b="b"/>
                <a:pathLst>
                  <a:path h="172">
                    <a:moveTo>
                      <a:pt x="0" y="0"/>
                    </a:moveTo>
                    <a:lnTo>
                      <a:pt x="0" y="172"/>
                    </a:lnTo>
                  </a:path>
                </a:pathLst>
              </a:custGeom>
              <a:noFill/>
              <a:ln w="2794">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5" name="Freeform 7021"/>
              <p:cNvSpPr>
                <a:spLocks/>
              </p:cNvSpPr>
              <p:nvPr/>
            </p:nvSpPr>
            <p:spPr bwMode="auto">
              <a:xfrm>
                <a:off x="9309" y="8268"/>
                <a:ext cx="5" cy="172"/>
              </a:xfrm>
              <a:custGeom>
                <a:avLst/>
                <a:gdLst/>
                <a:ahLst/>
                <a:cxnLst>
                  <a:cxn ang="0">
                    <a:pos x="2" y="26"/>
                  </a:cxn>
                  <a:cxn ang="0">
                    <a:pos x="0" y="86"/>
                  </a:cxn>
                  <a:cxn ang="0">
                    <a:pos x="0" y="144"/>
                  </a:cxn>
                  <a:cxn ang="0">
                    <a:pos x="2" y="172"/>
                  </a:cxn>
                  <a:cxn ang="0">
                    <a:pos x="4" y="170"/>
                  </a:cxn>
                  <a:cxn ang="0">
                    <a:pos x="2" y="132"/>
                  </a:cxn>
                  <a:cxn ang="0">
                    <a:pos x="2" y="52"/>
                  </a:cxn>
                  <a:cxn ang="0">
                    <a:pos x="4" y="0"/>
                  </a:cxn>
                  <a:cxn ang="0">
                    <a:pos x="2" y="0"/>
                  </a:cxn>
                  <a:cxn ang="0">
                    <a:pos x="2" y="26"/>
                  </a:cxn>
                </a:cxnLst>
                <a:rect l="0" t="0" r="r" b="b"/>
                <a:pathLst>
                  <a:path w="5" h="172">
                    <a:moveTo>
                      <a:pt x="2" y="26"/>
                    </a:moveTo>
                    <a:lnTo>
                      <a:pt x="0" y="86"/>
                    </a:lnTo>
                    <a:lnTo>
                      <a:pt x="0" y="144"/>
                    </a:lnTo>
                    <a:lnTo>
                      <a:pt x="2" y="172"/>
                    </a:lnTo>
                    <a:lnTo>
                      <a:pt x="4" y="170"/>
                    </a:lnTo>
                    <a:lnTo>
                      <a:pt x="2" y="132"/>
                    </a:lnTo>
                    <a:lnTo>
                      <a:pt x="2" y="52"/>
                    </a:lnTo>
                    <a:lnTo>
                      <a:pt x="4" y="0"/>
                    </a:lnTo>
                    <a:lnTo>
                      <a:pt x="2" y="0"/>
                    </a:lnTo>
                    <a:lnTo>
                      <a:pt x="2" y="2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6" name="Freeform 7022"/>
              <p:cNvSpPr>
                <a:spLocks/>
              </p:cNvSpPr>
              <p:nvPr/>
            </p:nvSpPr>
            <p:spPr bwMode="auto">
              <a:xfrm>
                <a:off x="9310" y="8268"/>
                <a:ext cx="0" cy="170"/>
              </a:xfrm>
              <a:custGeom>
                <a:avLst/>
                <a:gdLst/>
                <a:ahLst/>
                <a:cxnLst>
                  <a:cxn ang="0">
                    <a:pos x="0" y="0"/>
                  </a:cxn>
                  <a:cxn ang="0">
                    <a:pos x="0" y="170"/>
                  </a:cxn>
                </a:cxnLst>
                <a:rect l="0" t="0" r="r" b="b"/>
                <a:pathLst>
                  <a:path h="170">
                    <a:moveTo>
                      <a:pt x="0" y="0"/>
                    </a:moveTo>
                    <a:lnTo>
                      <a:pt x="0" y="170"/>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047" name="Group 7023"/>
              <p:cNvGrpSpPr>
                <a:grpSpLocks/>
              </p:cNvGrpSpPr>
              <p:nvPr/>
            </p:nvGrpSpPr>
            <p:grpSpPr bwMode="auto">
              <a:xfrm>
                <a:off x="9309" y="8268"/>
                <a:ext cx="3" cy="170"/>
                <a:chOff x="9309" y="8268"/>
                <a:chExt cx="3" cy="170"/>
              </a:xfrm>
            </p:grpSpPr>
            <p:sp>
              <p:nvSpPr>
                <p:cNvPr id="8048" name="Freeform 7024"/>
                <p:cNvSpPr>
                  <a:spLocks/>
                </p:cNvSpPr>
                <p:nvPr/>
              </p:nvSpPr>
              <p:spPr bwMode="auto">
                <a:xfrm>
                  <a:off x="9309" y="8268"/>
                  <a:ext cx="3" cy="170"/>
                </a:xfrm>
                <a:custGeom>
                  <a:avLst/>
                  <a:gdLst/>
                  <a:ahLst/>
                  <a:cxnLst>
                    <a:cxn ang="0">
                      <a:pos x="0" y="0"/>
                    </a:cxn>
                    <a:cxn ang="0">
                      <a:pos x="0" y="93"/>
                    </a:cxn>
                    <a:cxn ang="0">
                      <a:pos x="2" y="52"/>
                    </a:cxn>
                    <a:cxn ang="0">
                      <a:pos x="2" y="0"/>
                    </a:cxn>
                    <a:cxn ang="0">
                      <a:pos x="0" y="0"/>
                    </a:cxn>
                  </a:cxnLst>
                  <a:rect l="0" t="0" r="r" b="b"/>
                  <a:pathLst>
                    <a:path w="3" h="170">
                      <a:moveTo>
                        <a:pt x="0" y="0"/>
                      </a:moveTo>
                      <a:lnTo>
                        <a:pt x="0" y="93"/>
                      </a:lnTo>
                      <a:lnTo>
                        <a:pt x="2" y="52"/>
                      </a:lnTo>
                      <a:lnTo>
                        <a:pt x="2" y="0"/>
                      </a:lnTo>
                      <a:lnTo>
                        <a:pt x="0"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9" name="Freeform 7025"/>
                <p:cNvSpPr>
                  <a:spLocks/>
                </p:cNvSpPr>
                <p:nvPr/>
              </p:nvSpPr>
              <p:spPr bwMode="auto">
                <a:xfrm>
                  <a:off x="9309" y="8268"/>
                  <a:ext cx="3" cy="170"/>
                </a:xfrm>
                <a:custGeom>
                  <a:avLst/>
                  <a:gdLst/>
                  <a:ahLst/>
                  <a:cxnLst>
                    <a:cxn ang="0">
                      <a:pos x="2" y="170"/>
                    </a:cxn>
                    <a:cxn ang="0">
                      <a:pos x="0" y="132"/>
                    </a:cxn>
                    <a:cxn ang="0">
                      <a:pos x="0" y="170"/>
                    </a:cxn>
                    <a:cxn ang="0">
                      <a:pos x="2" y="170"/>
                    </a:cxn>
                  </a:cxnLst>
                  <a:rect l="0" t="0" r="r" b="b"/>
                  <a:pathLst>
                    <a:path w="3" h="170">
                      <a:moveTo>
                        <a:pt x="2" y="170"/>
                      </a:moveTo>
                      <a:lnTo>
                        <a:pt x="0" y="132"/>
                      </a:lnTo>
                      <a:lnTo>
                        <a:pt x="0" y="170"/>
                      </a:lnTo>
                      <a:lnTo>
                        <a:pt x="2" y="17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050" name="Freeform 7026"/>
              <p:cNvSpPr>
                <a:spLocks/>
              </p:cNvSpPr>
              <p:nvPr/>
            </p:nvSpPr>
            <p:spPr bwMode="auto">
              <a:xfrm>
                <a:off x="9307" y="8265"/>
                <a:ext cx="2" cy="173"/>
              </a:xfrm>
              <a:custGeom>
                <a:avLst/>
                <a:gdLst/>
                <a:ahLst/>
                <a:cxnLst>
                  <a:cxn ang="0">
                    <a:pos x="2" y="0"/>
                  </a:cxn>
                  <a:cxn ang="0">
                    <a:pos x="0" y="28"/>
                  </a:cxn>
                  <a:cxn ang="0">
                    <a:pos x="0" y="172"/>
                  </a:cxn>
                  <a:cxn ang="0">
                    <a:pos x="2" y="172"/>
                  </a:cxn>
                  <a:cxn ang="0">
                    <a:pos x="2" y="0"/>
                  </a:cxn>
                </a:cxnLst>
                <a:rect l="0" t="0" r="r" b="b"/>
                <a:pathLst>
                  <a:path w="2" h="173">
                    <a:moveTo>
                      <a:pt x="2" y="0"/>
                    </a:moveTo>
                    <a:lnTo>
                      <a:pt x="0" y="28"/>
                    </a:lnTo>
                    <a:lnTo>
                      <a:pt x="0" y="172"/>
                    </a:lnTo>
                    <a:lnTo>
                      <a:pt x="2" y="17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1" name="Freeform 7027"/>
              <p:cNvSpPr>
                <a:spLocks/>
              </p:cNvSpPr>
              <p:nvPr/>
            </p:nvSpPr>
            <p:spPr bwMode="auto">
              <a:xfrm>
                <a:off x="9308" y="8265"/>
                <a:ext cx="0" cy="173"/>
              </a:xfrm>
              <a:custGeom>
                <a:avLst/>
                <a:gdLst/>
                <a:ahLst/>
                <a:cxnLst>
                  <a:cxn ang="0">
                    <a:pos x="0" y="0"/>
                  </a:cxn>
                  <a:cxn ang="0">
                    <a:pos x="0" y="172"/>
                  </a:cxn>
                </a:cxnLst>
                <a:rect l="0" t="0" r="r" b="b"/>
                <a:pathLst>
                  <a:path h="173">
                    <a:moveTo>
                      <a:pt x="0" y="0"/>
                    </a:moveTo>
                    <a:lnTo>
                      <a:pt x="0" y="172"/>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2" name="Freeform 7028"/>
              <p:cNvSpPr>
                <a:spLocks/>
              </p:cNvSpPr>
              <p:nvPr/>
            </p:nvSpPr>
            <p:spPr bwMode="auto">
              <a:xfrm>
                <a:off x="9304" y="8265"/>
                <a:ext cx="3" cy="173"/>
              </a:xfrm>
              <a:custGeom>
                <a:avLst/>
                <a:gdLst/>
                <a:ahLst/>
                <a:cxnLst>
                  <a:cxn ang="0">
                    <a:pos x="2" y="0"/>
                  </a:cxn>
                  <a:cxn ang="0">
                    <a:pos x="0" y="26"/>
                  </a:cxn>
                  <a:cxn ang="0">
                    <a:pos x="0" y="146"/>
                  </a:cxn>
                  <a:cxn ang="0">
                    <a:pos x="2" y="172"/>
                  </a:cxn>
                  <a:cxn ang="0">
                    <a:pos x="2" y="0"/>
                  </a:cxn>
                </a:cxnLst>
                <a:rect l="0" t="0" r="r" b="b"/>
                <a:pathLst>
                  <a:path w="3" h="173">
                    <a:moveTo>
                      <a:pt x="2" y="0"/>
                    </a:moveTo>
                    <a:lnTo>
                      <a:pt x="0" y="26"/>
                    </a:lnTo>
                    <a:lnTo>
                      <a:pt x="0" y="146"/>
                    </a:lnTo>
                    <a:lnTo>
                      <a:pt x="2" y="172"/>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3" name="Freeform 7029"/>
              <p:cNvSpPr>
                <a:spLocks/>
              </p:cNvSpPr>
              <p:nvPr/>
            </p:nvSpPr>
            <p:spPr bwMode="auto">
              <a:xfrm>
                <a:off x="9306" y="8265"/>
                <a:ext cx="0" cy="173"/>
              </a:xfrm>
              <a:custGeom>
                <a:avLst/>
                <a:gdLst/>
                <a:ahLst/>
                <a:cxnLst>
                  <a:cxn ang="0">
                    <a:pos x="0" y="0"/>
                  </a:cxn>
                  <a:cxn ang="0">
                    <a:pos x="0" y="172"/>
                  </a:cxn>
                </a:cxnLst>
                <a:rect l="0" t="0" r="r" b="b"/>
                <a:pathLst>
                  <a:path h="173">
                    <a:moveTo>
                      <a:pt x="0" y="0"/>
                    </a:moveTo>
                    <a:lnTo>
                      <a:pt x="0" y="172"/>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4" name="Freeform 7030"/>
              <p:cNvSpPr>
                <a:spLocks/>
              </p:cNvSpPr>
              <p:nvPr/>
            </p:nvSpPr>
            <p:spPr bwMode="auto">
              <a:xfrm>
                <a:off x="9302" y="8265"/>
                <a:ext cx="5" cy="173"/>
              </a:xfrm>
              <a:custGeom>
                <a:avLst/>
                <a:gdLst/>
                <a:ahLst/>
                <a:cxnLst>
                  <a:cxn ang="0">
                    <a:pos x="2" y="26"/>
                  </a:cxn>
                  <a:cxn ang="0">
                    <a:pos x="0" y="86"/>
                  </a:cxn>
                  <a:cxn ang="0">
                    <a:pos x="0" y="146"/>
                  </a:cxn>
                  <a:cxn ang="0">
                    <a:pos x="2" y="172"/>
                  </a:cxn>
                  <a:cxn ang="0">
                    <a:pos x="4" y="172"/>
                  </a:cxn>
                  <a:cxn ang="0">
                    <a:pos x="2" y="134"/>
                  </a:cxn>
                  <a:cxn ang="0">
                    <a:pos x="2" y="55"/>
                  </a:cxn>
                  <a:cxn ang="0">
                    <a:pos x="4" y="0"/>
                  </a:cxn>
                  <a:cxn ang="0">
                    <a:pos x="2" y="0"/>
                  </a:cxn>
                  <a:cxn ang="0">
                    <a:pos x="2" y="26"/>
                  </a:cxn>
                </a:cxnLst>
                <a:rect l="0" t="0" r="r" b="b"/>
                <a:pathLst>
                  <a:path w="5" h="173">
                    <a:moveTo>
                      <a:pt x="2" y="26"/>
                    </a:moveTo>
                    <a:lnTo>
                      <a:pt x="0" y="86"/>
                    </a:lnTo>
                    <a:lnTo>
                      <a:pt x="0" y="146"/>
                    </a:lnTo>
                    <a:lnTo>
                      <a:pt x="2" y="172"/>
                    </a:lnTo>
                    <a:lnTo>
                      <a:pt x="4" y="172"/>
                    </a:lnTo>
                    <a:lnTo>
                      <a:pt x="2" y="134"/>
                    </a:lnTo>
                    <a:lnTo>
                      <a:pt x="2" y="55"/>
                    </a:lnTo>
                    <a:lnTo>
                      <a:pt x="4" y="0"/>
                    </a:lnTo>
                    <a:lnTo>
                      <a:pt x="2" y="0"/>
                    </a:lnTo>
                    <a:lnTo>
                      <a:pt x="2" y="2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5" name="Freeform 7031"/>
              <p:cNvSpPr>
                <a:spLocks/>
              </p:cNvSpPr>
              <p:nvPr/>
            </p:nvSpPr>
            <p:spPr bwMode="auto">
              <a:xfrm>
                <a:off x="9303" y="8265"/>
                <a:ext cx="0" cy="173"/>
              </a:xfrm>
              <a:custGeom>
                <a:avLst/>
                <a:gdLst/>
                <a:ahLst/>
                <a:cxnLst>
                  <a:cxn ang="0">
                    <a:pos x="0" y="0"/>
                  </a:cxn>
                  <a:cxn ang="0">
                    <a:pos x="0" y="172"/>
                  </a:cxn>
                </a:cxnLst>
                <a:rect l="0" t="0" r="r" b="b"/>
                <a:pathLst>
                  <a:path h="173">
                    <a:moveTo>
                      <a:pt x="0" y="0"/>
                    </a:moveTo>
                    <a:lnTo>
                      <a:pt x="0" y="172"/>
                    </a:lnTo>
                  </a:path>
                </a:pathLst>
              </a:custGeom>
              <a:noFill/>
              <a:ln w="2794">
                <a:solidFill>
                  <a:srgbClr val="513C25"/>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056" name="Group 7032"/>
              <p:cNvGrpSpPr>
                <a:grpSpLocks/>
              </p:cNvGrpSpPr>
              <p:nvPr/>
            </p:nvGrpSpPr>
            <p:grpSpPr bwMode="auto">
              <a:xfrm>
                <a:off x="9302" y="8265"/>
                <a:ext cx="2" cy="173"/>
                <a:chOff x="9302" y="8265"/>
                <a:chExt cx="2" cy="173"/>
              </a:xfrm>
            </p:grpSpPr>
            <p:sp>
              <p:nvSpPr>
                <p:cNvPr id="8057" name="Freeform 7033"/>
                <p:cNvSpPr>
                  <a:spLocks/>
                </p:cNvSpPr>
                <p:nvPr/>
              </p:nvSpPr>
              <p:spPr bwMode="auto">
                <a:xfrm>
                  <a:off x="9302" y="8265"/>
                  <a:ext cx="2" cy="173"/>
                </a:xfrm>
                <a:custGeom>
                  <a:avLst/>
                  <a:gdLst/>
                  <a:ahLst/>
                  <a:cxnLst>
                    <a:cxn ang="0">
                      <a:pos x="2" y="0"/>
                    </a:cxn>
                    <a:cxn ang="0">
                      <a:pos x="0" y="0"/>
                    </a:cxn>
                    <a:cxn ang="0">
                      <a:pos x="0" y="52"/>
                    </a:cxn>
                    <a:cxn ang="0">
                      <a:pos x="2" y="0"/>
                    </a:cxn>
                  </a:cxnLst>
                  <a:rect l="0" t="0" r="r" b="b"/>
                  <a:pathLst>
                    <a:path w="2" h="173">
                      <a:moveTo>
                        <a:pt x="2" y="0"/>
                      </a:moveTo>
                      <a:lnTo>
                        <a:pt x="0" y="0"/>
                      </a:lnTo>
                      <a:lnTo>
                        <a:pt x="0" y="5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8" name="Freeform 7034"/>
                <p:cNvSpPr>
                  <a:spLocks/>
                </p:cNvSpPr>
                <p:nvPr/>
              </p:nvSpPr>
              <p:spPr bwMode="auto">
                <a:xfrm>
                  <a:off x="9302" y="8265"/>
                  <a:ext cx="2" cy="173"/>
                </a:xfrm>
                <a:custGeom>
                  <a:avLst/>
                  <a:gdLst/>
                  <a:ahLst/>
                  <a:cxnLst>
                    <a:cxn ang="0">
                      <a:pos x="2" y="170"/>
                    </a:cxn>
                    <a:cxn ang="0">
                      <a:pos x="0" y="132"/>
                    </a:cxn>
                    <a:cxn ang="0">
                      <a:pos x="0" y="172"/>
                    </a:cxn>
                    <a:cxn ang="0">
                      <a:pos x="2" y="170"/>
                    </a:cxn>
                  </a:cxnLst>
                  <a:rect l="0" t="0" r="r" b="b"/>
                  <a:pathLst>
                    <a:path w="2" h="173">
                      <a:moveTo>
                        <a:pt x="2" y="170"/>
                      </a:moveTo>
                      <a:lnTo>
                        <a:pt x="0" y="132"/>
                      </a:lnTo>
                      <a:lnTo>
                        <a:pt x="0" y="172"/>
                      </a:lnTo>
                      <a:lnTo>
                        <a:pt x="2" y="17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059" name="Freeform 7035"/>
              <p:cNvSpPr>
                <a:spLocks/>
              </p:cNvSpPr>
              <p:nvPr/>
            </p:nvSpPr>
            <p:spPr bwMode="auto">
              <a:xfrm>
                <a:off x="9300" y="8265"/>
                <a:ext cx="2" cy="171"/>
              </a:xfrm>
              <a:custGeom>
                <a:avLst/>
                <a:gdLst/>
                <a:ahLst/>
                <a:cxnLst>
                  <a:cxn ang="0">
                    <a:pos x="2" y="0"/>
                  </a:cxn>
                  <a:cxn ang="0">
                    <a:pos x="0" y="26"/>
                  </a:cxn>
                  <a:cxn ang="0">
                    <a:pos x="0" y="170"/>
                  </a:cxn>
                  <a:cxn ang="0">
                    <a:pos x="2" y="170"/>
                  </a:cxn>
                  <a:cxn ang="0">
                    <a:pos x="2" y="0"/>
                  </a:cxn>
                </a:cxnLst>
                <a:rect l="0" t="0" r="r" b="b"/>
                <a:pathLst>
                  <a:path w="2" h="171">
                    <a:moveTo>
                      <a:pt x="2" y="0"/>
                    </a:moveTo>
                    <a:lnTo>
                      <a:pt x="0" y="26"/>
                    </a:lnTo>
                    <a:lnTo>
                      <a:pt x="0" y="170"/>
                    </a:lnTo>
                    <a:lnTo>
                      <a:pt x="2" y="170"/>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060" name="Group 7036"/>
              <p:cNvGrpSpPr>
                <a:grpSpLocks/>
              </p:cNvGrpSpPr>
              <p:nvPr/>
            </p:nvGrpSpPr>
            <p:grpSpPr bwMode="auto">
              <a:xfrm>
                <a:off x="9314" y="8268"/>
                <a:ext cx="2" cy="172"/>
                <a:chOff x="9314" y="8268"/>
                <a:chExt cx="2" cy="172"/>
              </a:xfrm>
            </p:grpSpPr>
            <p:sp>
              <p:nvSpPr>
                <p:cNvPr id="8061" name="Freeform 7037"/>
                <p:cNvSpPr>
                  <a:spLocks/>
                </p:cNvSpPr>
                <p:nvPr/>
              </p:nvSpPr>
              <p:spPr bwMode="auto">
                <a:xfrm>
                  <a:off x="9314" y="8268"/>
                  <a:ext cx="2" cy="172"/>
                </a:xfrm>
                <a:custGeom>
                  <a:avLst/>
                  <a:gdLst/>
                  <a:ahLst/>
                  <a:cxnLst>
                    <a:cxn ang="0">
                      <a:pos x="2" y="0"/>
                    </a:cxn>
                    <a:cxn ang="0">
                      <a:pos x="0" y="0"/>
                    </a:cxn>
                    <a:cxn ang="0">
                      <a:pos x="0" y="52"/>
                    </a:cxn>
                    <a:cxn ang="0">
                      <a:pos x="2" y="0"/>
                    </a:cxn>
                  </a:cxnLst>
                  <a:rect l="0" t="0" r="r" b="b"/>
                  <a:pathLst>
                    <a:path w="2" h="172">
                      <a:moveTo>
                        <a:pt x="2" y="0"/>
                      </a:moveTo>
                      <a:lnTo>
                        <a:pt x="0" y="0"/>
                      </a:lnTo>
                      <a:lnTo>
                        <a:pt x="0" y="52"/>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2" name="Freeform 7038"/>
                <p:cNvSpPr>
                  <a:spLocks/>
                </p:cNvSpPr>
                <p:nvPr/>
              </p:nvSpPr>
              <p:spPr bwMode="auto">
                <a:xfrm>
                  <a:off x="9314" y="8268"/>
                  <a:ext cx="2" cy="172"/>
                </a:xfrm>
                <a:custGeom>
                  <a:avLst/>
                  <a:gdLst/>
                  <a:ahLst/>
                  <a:cxnLst>
                    <a:cxn ang="0">
                      <a:pos x="2" y="170"/>
                    </a:cxn>
                    <a:cxn ang="0">
                      <a:pos x="0" y="132"/>
                    </a:cxn>
                    <a:cxn ang="0">
                      <a:pos x="0" y="172"/>
                    </a:cxn>
                    <a:cxn ang="0">
                      <a:pos x="2" y="170"/>
                    </a:cxn>
                  </a:cxnLst>
                  <a:rect l="0" t="0" r="r" b="b"/>
                  <a:pathLst>
                    <a:path w="2" h="172">
                      <a:moveTo>
                        <a:pt x="2" y="170"/>
                      </a:moveTo>
                      <a:lnTo>
                        <a:pt x="0" y="132"/>
                      </a:lnTo>
                      <a:lnTo>
                        <a:pt x="0" y="172"/>
                      </a:lnTo>
                      <a:lnTo>
                        <a:pt x="2" y="17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063" name="Freeform 7039"/>
              <p:cNvSpPr>
                <a:spLocks/>
              </p:cNvSpPr>
              <p:nvPr/>
            </p:nvSpPr>
            <p:spPr bwMode="auto">
              <a:xfrm>
                <a:off x="9115" y="8296"/>
                <a:ext cx="38" cy="173"/>
              </a:xfrm>
              <a:custGeom>
                <a:avLst/>
                <a:gdLst/>
                <a:ahLst/>
                <a:cxnLst>
                  <a:cxn ang="0">
                    <a:pos x="7" y="165"/>
                  </a:cxn>
                  <a:cxn ang="0">
                    <a:pos x="7" y="172"/>
                  </a:cxn>
                  <a:cxn ang="0">
                    <a:pos x="38" y="172"/>
                  </a:cxn>
                  <a:cxn ang="0">
                    <a:pos x="38" y="0"/>
                  </a:cxn>
                  <a:cxn ang="0">
                    <a:pos x="0" y="4"/>
                  </a:cxn>
                  <a:cxn ang="0">
                    <a:pos x="0" y="165"/>
                  </a:cxn>
                  <a:cxn ang="0">
                    <a:pos x="7" y="165"/>
                  </a:cxn>
                </a:cxnLst>
                <a:rect l="0" t="0" r="r" b="b"/>
                <a:pathLst>
                  <a:path w="38" h="173">
                    <a:moveTo>
                      <a:pt x="7" y="165"/>
                    </a:moveTo>
                    <a:lnTo>
                      <a:pt x="7" y="172"/>
                    </a:lnTo>
                    <a:lnTo>
                      <a:pt x="38" y="172"/>
                    </a:lnTo>
                    <a:lnTo>
                      <a:pt x="38" y="0"/>
                    </a:lnTo>
                    <a:lnTo>
                      <a:pt x="0" y="4"/>
                    </a:lnTo>
                    <a:lnTo>
                      <a:pt x="0" y="165"/>
                    </a:lnTo>
                    <a:lnTo>
                      <a:pt x="7" y="165"/>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4" name="Freeform 7040"/>
              <p:cNvSpPr>
                <a:spLocks/>
              </p:cNvSpPr>
              <p:nvPr/>
            </p:nvSpPr>
            <p:spPr bwMode="auto">
              <a:xfrm>
                <a:off x="9115" y="8296"/>
                <a:ext cx="38" cy="161"/>
              </a:xfrm>
              <a:custGeom>
                <a:avLst/>
                <a:gdLst/>
                <a:ahLst/>
                <a:cxnLst>
                  <a:cxn ang="0">
                    <a:pos x="33" y="2"/>
                  </a:cxn>
                  <a:cxn ang="0">
                    <a:pos x="12" y="2"/>
                  </a:cxn>
                  <a:cxn ang="0">
                    <a:pos x="9" y="4"/>
                  </a:cxn>
                  <a:cxn ang="0">
                    <a:pos x="0" y="4"/>
                  </a:cxn>
                  <a:cxn ang="0">
                    <a:pos x="0" y="153"/>
                  </a:cxn>
                  <a:cxn ang="0">
                    <a:pos x="7" y="153"/>
                  </a:cxn>
                  <a:cxn ang="0">
                    <a:pos x="7" y="160"/>
                  </a:cxn>
                  <a:cxn ang="0">
                    <a:pos x="38" y="160"/>
                  </a:cxn>
                  <a:cxn ang="0">
                    <a:pos x="38" y="0"/>
                  </a:cxn>
                  <a:cxn ang="0">
                    <a:pos x="33" y="2"/>
                  </a:cxn>
                </a:cxnLst>
                <a:rect l="0" t="0" r="r" b="b"/>
                <a:pathLst>
                  <a:path w="38" h="161">
                    <a:moveTo>
                      <a:pt x="33" y="2"/>
                    </a:moveTo>
                    <a:lnTo>
                      <a:pt x="12" y="2"/>
                    </a:lnTo>
                    <a:lnTo>
                      <a:pt x="9" y="4"/>
                    </a:lnTo>
                    <a:lnTo>
                      <a:pt x="0" y="4"/>
                    </a:lnTo>
                    <a:lnTo>
                      <a:pt x="0" y="153"/>
                    </a:lnTo>
                    <a:lnTo>
                      <a:pt x="7" y="153"/>
                    </a:lnTo>
                    <a:lnTo>
                      <a:pt x="7" y="160"/>
                    </a:lnTo>
                    <a:lnTo>
                      <a:pt x="38" y="160"/>
                    </a:lnTo>
                    <a:lnTo>
                      <a:pt x="38" y="0"/>
                    </a:lnTo>
                    <a:lnTo>
                      <a:pt x="3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5" name="Freeform 7041"/>
              <p:cNvSpPr>
                <a:spLocks/>
              </p:cNvSpPr>
              <p:nvPr/>
            </p:nvSpPr>
            <p:spPr bwMode="auto">
              <a:xfrm>
                <a:off x="9115" y="8296"/>
                <a:ext cx="38" cy="149"/>
              </a:xfrm>
              <a:custGeom>
                <a:avLst/>
                <a:gdLst/>
                <a:ahLst/>
                <a:cxnLst>
                  <a:cxn ang="0">
                    <a:pos x="33" y="2"/>
                  </a:cxn>
                  <a:cxn ang="0">
                    <a:pos x="12" y="2"/>
                  </a:cxn>
                  <a:cxn ang="0">
                    <a:pos x="9" y="4"/>
                  </a:cxn>
                  <a:cxn ang="0">
                    <a:pos x="0" y="4"/>
                  </a:cxn>
                  <a:cxn ang="0">
                    <a:pos x="0" y="141"/>
                  </a:cxn>
                  <a:cxn ang="0">
                    <a:pos x="7" y="141"/>
                  </a:cxn>
                  <a:cxn ang="0">
                    <a:pos x="7" y="148"/>
                  </a:cxn>
                  <a:cxn ang="0">
                    <a:pos x="38" y="148"/>
                  </a:cxn>
                  <a:cxn ang="0">
                    <a:pos x="38" y="0"/>
                  </a:cxn>
                  <a:cxn ang="0">
                    <a:pos x="33" y="2"/>
                  </a:cxn>
                </a:cxnLst>
                <a:rect l="0" t="0" r="r" b="b"/>
                <a:pathLst>
                  <a:path w="38" h="149">
                    <a:moveTo>
                      <a:pt x="33" y="2"/>
                    </a:moveTo>
                    <a:lnTo>
                      <a:pt x="12" y="2"/>
                    </a:lnTo>
                    <a:lnTo>
                      <a:pt x="9" y="4"/>
                    </a:lnTo>
                    <a:lnTo>
                      <a:pt x="0" y="4"/>
                    </a:lnTo>
                    <a:lnTo>
                      <a:pt x="0" y="141"/>
                    </a:lnTo>
                    <a:lnTo>
                      <a:pt x="7" y="141"/>
                    </a:lnTo>
                    <a:lnTo>
                      <a:pt x="7" y="148"/>
                    </a:lnTo>
                    <a:lnTo>
                      <a:pt x="38" y="148"/>
                    </a:lnTo>
                    <a:lnTo>
                      <a:pt x="38" y="0"/>
                    </a:lnTo>
                    <a:lnTo>
                      <a:pt x="33" y="2"/>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6" name="Freeform 7042"/>
              <p:cNvSpPr>
                <a:spLocks/>
              </p:cNvSpPr>
              <p:nvPr/>
            </p:nvSpPr>
            <p:spPr bwMode="auto">
              <a:xfrm>
                <a:off x="9115" y="8296"/>
                <a:ext cx="38" cy="137"/>
              </a:xfrm>
              <a:custGeom>
                <a:avLst/>
                <a:gdLst/>
                <a:ahLst/>
                <a:cxnLst>
                  <a:cxn ang="0">
                    <a:pos x="36" y="2"/>
                  </a:cxn>
                  <a:cxn ang="0">
                    <a:pos x="12" y="2"/>
                  </a:cxn>
                  <a:cxn ang="0">
                    <a:pos x="9" y="4"/>
                  </a:cxn>
                  <a:cxn ang="0">
                    <a:pos x="0" y="4"/>
                  </a:cxn>
                  <a:cxn ang="0">
                    <a:pos x="0" y="129"/>
                  </a:cxn>
                  <a:cxn ang="0">
                    <a:pos x="7" y="129"/>
                  </a:cxn>
                  <a:cxn ang="0">
                    <a:pos x="7" y="134"/>
                  </a:cxn>
                  <a:cxn ang="0">
                    <a:pos x="14" y="134"/>
                  </a:cxn>
                  <a:cxn ang="0">
                    <a:pos x="14" y="136"/>
                  </a:cxn>
                  <a:cxn ang="0">
                    <a:pos x="38" y="136"/>
                  </a:cxn>
                  <a:cxn ang="0">
                    <a:pos x="38" y="0"/>
                  </a:cxn>
                  <a:cxn ang="0">
                    <a:pos x="36" y="2"/>
                  </a:cxn>
                </a:cxnLst>
                <a:rect l="0" t="0" r="r" b="b"/>
                <a:pathLst>
                  <a:path w="38" h="137">
                    <a:moveTo>
                      <a:pt x="36" y="2"/>
                    </a:moveTo>
                    <a:lnTo>
                      <a:pt x="12" y="2"/>
                    </a:lnTo>
                    <a:lnTo>
                      <a:pt x="9" y="4"/>
                    </a:lnTo>
                    <a:lnTo>
                      <a:pt x="0" y="4"/>
                    </a:lnTo>
                    <a:lnTo>
                      <a:pt x="0" y="129"/>
                    </a:lnTo>
                    <a:lnTo>
                      <a:pt x="7" y="129"/>
                    </a:lnTo>
                    <a:lnTo>
                      <a:pt x="7" y="134"/>
                    </a:lnTo>
                    <a:lnTo>
                      <a:pt x="14" y="134"/>
                    </a:lnTo>
                    <a:lnTo>
                      <a:pt x="14" y="136"/>
                    </a:lnTo>
                    <a:lnTo>
                      <a:pt x="38" y="136"/>
                    </a:lnTo>
                    <a:lnTo>
                      <a:pt x="38" y="0"/>
                    </a:lnTo>
                    <a:lnTo>
                      <a:pt x="36"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7" name="Freeform 7043"/>
              <p:cNvSpPr>
                <a:spLocks/>
              </p:cNvSpPr>
              <p:nvPr/>
            </p:nvSpPr>
            <p:spPr bwMode="auto">
              <a:xfrm>
                <a:off x="9115" y="8296"/>
                <a:ext cx="38" cy="123"/>
              </a:xfrm>
              <a:custGeom>
                <a:avLst/>
                <a:gdLst/>
                <a:ahLst/>
                <a:cxnLst>
                  <a:cxn ang="0">
                    <a:pos x="36" y="2"/>
                  </a:cxn>
                  <a:cxn ang="0">
                    <a:pos x="12" y="2"/>
                  </a:cxn>
                  <a:cxn ang="0">
                    <a:pos x="9" y="4"/>
                  </a:cxn>
                  <a:cxn ang="0">
                    <a:pos x="0" y="4"/>
                  </a:cxn>
                  <a:cxn ang="0">
                    <a:pos x="0" y="117"/>
                  </a:cxn>
                  <a:cxn ang="0">
                    <a:pos x="7" y="117"/>
                  </a:cxn>
                  <a:cxn ang="0">
                    <a:pos x="7" y="122"/>
                  </a:cxn>
                  <a:cxn ang="0">
                    <a:pos x="38" y="122"/>
                  </a:cxn>
                  <a:cxn ang="0">
                    <a:pos x="38" y="0"/>
                  </a:cxn>
                  <a:cxn ang="0">
                    <a:pos x="36" y="2"/>
                  </a:cxn>
                </a:cxnLst>
                <a:rect l="0" t="0" r="r" b="b"/>
                <a:pathLst>
                  <a:path w="38" h="123">
                    <a:moveTo>
                      <a:pt x="36" y="2"/>
                    </a:moveTo>
                    <a:lnTo>
                      <a:pt x="12" y="2"/>
                    </a:lnTo>
                    <a:lnTo>
                      <a:pt x="9" y="4"/>
                    </a:lnTo>
                    <a:lnTo>
                      <a:pt x="0" y="4"/>
                    </a:lnTo>
                    <a:lnTo>
                      <a:pt x="0" y="117"/>
                    </a:lnTo>
                    <a:lnTo>
                      <a:pt x="7" y="117"/>
                    </a:lnTo>
                    <a:lnTo>
                      <a:pt x="7" y="122"/>
                    </a:lnTo>
                    <a:lnTo>
                      <a:pt x="38" y="122"/>
                    </a:lnTo>
                    <a:lnTo>
                      <a:pt x="38" y="0"/>
                    </a:lnTo>
                    <a:lnTo>
                      <a:pt x="36"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8" name="Freeform 7044"/>
              <p:cNvSpPr>
                <a:spLocks/>
              </p:cNvSpPr>
              <p:nvPr/>
            </p:nvSpPr>
            <p:spPr bwMode="auto">
              <a:xfrm>
                <a:off x="9115" y="8299"/>
                <a:ext cx="38" cy="108"/>
              </a:xfrm>
              <a:custGeom>
                <a:avLst/>
                <a:gdLst/>
                <a:ahLst/>
                <a:cxnLst>
                  <a:cxn ang="0">
                    <a:pos x="4" y="103"/>
                  </a:cxn>
                  <a:cxn ang="0">
                    <a:pos x="7" y="108"/>
                  </a:cxn>
                  <a:cxn ang="0">
                    <a:pos x="38" y="108"/>
                  </a:cxn>
                  <a:cxn ang="0">
                    <a:pos x="38" y="0"/>
                  </a:cxn>
                  <a:cxn ang="0">
                    <a:pos x="12" y="0"/>
                  </a:cxn>
                  <a:cxn ang="0">
                    <a:pos x="9" y="2"/>
                  </a:cxn>
                  <a:cxn ang="0">
                    <a:pos x="0" y="2"/>
                  </a:cxn>
                  <a:cxn ang="0">
                    <a:pos x="0" y="103"/>
                  </a:cxn>
                  <a:cxn ang="0">
                    <a:pos x="4" y="103"/>
                  </a:cxn>
                </a:cxnLst>
                <a:rect l="0" t="0" r="r" b="b"/>
                <a:pathLst>
                  <a:path w="38" h="108">
                    <a:moveTo>
                      <a:pt x="4" y="103"/>
                    </a:moveTo>
                    <a:lnTo>
                      <a:pt x="7" y="108"/>
                    </a:lnTo>
                    <a:lnTo>
                      <a:pt x="38" y="108"/>
                    </a:lnTo>
                    <a:lnTo>
                      <a:pt x="38" y="0"/>
                    </a:lnTo>
                    <a:lnTo>
                      <a:pt x="12" y="0"/>
                    </a:lnTo>
                    <a:lnTo>
                      <a:pt x="9" y="2"/>
                    </a:lnTo>
                    <a:lnTo>
                      <a:pt x="0" y="2"/>
                    </a:lnTo>
                    <a:lnTo>
                      <a:pt x="0" y="103"/>
                    </a:lnTo>
                    <a:lnTo>
                      <a:pt x="4" y="103"/>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9" name="Freeform 7045"/>
              <p:cNvSpPr>
                <a:spLocks/>
              </p:cNvSpPr>
              <p:nvPr/>
            </p:nvSpPr>
            <p:spPr bwMode="auto">
              <a:xfrm>
                <a:off x="9115" y="8299"/>
                <a:ext cx="38" cy="96"/>
              </a:xfrm>
              <a:custGeom>
                <a:avLst/>
                <a:gdLst/>
                <a:ahLst/>
                <a:cxnLst>
                  <a:cxn ang="0">
                    <a:pos x="4" y="91"/>
                  </a:cxn>
                  <a:cxn ang="0">
                    <a:pos x="7" y="96"/>
                  </a:cxn>
                  <a:cxn ang="0">
                    <a:pos x="38" y="96"/>
                  </a:cxn>
                  <a:cxn ang="0">
                    <a:pos x="38" y="0"/>
                  </a:cxn>
                  <a:cxn ang="0">
                    <a:pos x="12" y="0"/>
                  </a:cxn>
                  <a:cxn ang="0">
                    <a:pos x="9" y="2"/>
                  </a:cxn>
                  <a:cxn ang="0">
                    <a:pos x="0" y="2"/>
                  </a:cxn>
                  <a:cxn ang="0">
                    <a:pos x="0" y="91"/>
                  </a:cxn>
                  <a:cxn ang="0">
                    <a:pos x="4" y="91"/>
                  </a:cxn>
                </a:cxnLst>
                <a:rect l="0" t="0" r="r" b="b"/>
                <a:pathLst>
                  <a:path w="38" h="96">
                    <a:moveTo>
                      <a:pt x="4" y="91"/>
                    </a:moveTo>
                    <a:lnTo>
                      <a:pt x="7" y="96"/>
                    </a:lnTo>
                    <a:lnTo>
                      <a:pt x="38" y="96"/>
                    </a:lnTo>
                    <a:lnTo>
                      <a:pt x="38" y="0"/>
                    </a:lnTo>
                    <a:lnTo>
                      <a:pt x="12" y="0"/>
                    </a:lnTo>
                    <a:lnTo>
                      <a:pt x="9" y="2"/>
                    </a:lnTo>
                    <a:lnTo>
                      <a:pt x="0" y="2"/>
                    </a:lnTo>
                    <a:lnTo>
                      <a:pt x="0" y="91"/>
                    </a:lnTo>
                    <a:lnTo>
                      <a:pt x="4" y="91"/>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0" name="Freeform 7046"/>
              <p:cNvSpPr>
                <a:spLocks/>
              </p:cNvSpPr>
              <p:nvPr/>
            </p:nvSpPr>
            <p:spPr bwMode="auto">
              <a:xfrm>
                <a:off x="9115" y="8299"/>
                <a:ext cx="38" cy="84"/>
              </a:xfrm>
              <a:custGeom>
                <a:avLst/>
                <a:gdLst/>
                <a:ahLst/>
                <a:cxnLst>
                  <a:cxn ang="0">
                    <a:pos x="4" y="79"/>
                  </a:cxn>
                  <a:cxn ang="0">
                    <a:pos x="7" y="84"/>
                  </a:cxn>
                  <a:cxn ang="0">
                    <a:pos x="38" y="84"/>
                  </a:cxn>
                  <a:cxn ang="0">
                    <a:pos x="38" y="0"/>
                  </a:cxn>
                  <a:cxn ang="0">
                    <a:pos x="12" y="0"/>
                  </a:cxn>
                  <a:cxn ang="0">
                    <a:pos x="9" y="2"/>
                  </a:cxn>
                  <a:cxn ang="0">
                    <a:pos x="0" y="2"/>
                  </a:cxn>
                  <a:cxn ang="0">
                    <a:pos x="0" y="79"/>
                  </a:cxn>
                  <a:cxn ang="0">
                    <a:pos x="4" y="79"/>
                  </a:cxn>
                </a:cxnLst>
                <a:rect l="0" t="0" r="r" b="b"/>
                <a:pathLst>
                  <a:path w="38" h="84">
                    <a:moveTo>
                      <a:pt x="4" y="79"/>
                    </a:moveTo>
                    <a:lnTo>
                      <a:pt x="7" y="84"/>
                    </a:lnTo>
                    <a:lnTo>
                      <a:pt x="38" y="84"/>
                    </a:lnTo>
                    <a:lnTo>
                      <a:pt x="38" y="0"/>
                    </a:lnTo>
                    <a:lnTo>
                      <a:pt x="12" y="0"/>
                    </a:lnTo>
                    <a:lnTo>
                      <a:pt x="9" y="2"/>
                    </a:lnTo>
                    <a:lnTo>
                      <a:pt x="0" y="2"/>
                    </a:lnTo>
                    <a:lnTo>
                      <a:pt x="0" y="79"/>
                    </a:lnTo>
                    <a:lnTo>
                      <a:pt x="4" y="79"/>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1" name="Freeform 7047"/>
              <p:cNvSpPr>
                <a:spLocks/>
              </p:cNvSpPr>
              <p:nvPr/>
            </p:nvSpPr>
            <p:spPr bwMode="auto">
              <a:xfrm>
                <a:off x="9115" y="8299"/>
                <a:ext cx="38" cy="72"/>
              </a:xfrm>
              <a:custGeom>
                <a:avLst/>
                <a:gdLst/>
                <a:ahLst/>
                <a:cxnLst>
                  <a:cxn ang="0">
                    <a:pos x="7" y="72"/>
                  </a:cxn>
                  <a:cxn ang="0">
                    <a:pos x="38" y="72"/>
                  </a:cxn>
                  <a:cxn ang="0">
                    <a:pos x="38" y="0"/>
                  </a:cxn>
                  <a:cxn ang="0">
                    <a:pos x="12" y="0"/>
                  </a:cxn>
                  <a:cxn ang="0">
                    <a:pos x="9" y="2"/>
                  </a:cxn>
                  <a:cxn ang="0">
                    <a:pos x="0" y="2"/>
                  </a:cxn>
                  <a:cxn ang="0">
                    <a:pos x="0" y="67"/>
                  </a:cxn>
                  <a:cxn ang="0">
                    <a:pos x="2" y="69"/>
                  </a:cxn>
                  <a:cxn ang="0">
                    <a:pos x="7" y="69"/>
                  </a:cxn>
                  <a:cxn ang="0">
                    <a:pos x="7" y="72"/>
                  </a:cxn>
                </a:cxnLst>
                <a:rect l="0" t="0" r="r" b="b"/>
                <a:pathLst>
                  <a:path w="38" h="72">
                    <a:moveTo>
                      <a:pt x="7" y="72"/>
                    </a:moveTo>
                    <a:lnTo>
                      <a:pt x="38" y="72"/>
                    </a:lnTo>
                    <a:lnTo>
                      <a:pt x="38" y="0"/>
                    </a:lnTo>
                    <a:lnTo>
                      <a:pt x="12" y="0"/>
                    </a:lnTo>
                    <a:lnTo>
                      <a:pt x="9" y="2"/>
                    </a:lnTo>
                    <a:lnTo>
                      <a:pt x="0" y="2"/>
                    </a:lnTo>
                    <a:lnTo>
                      <a:pt x="0" y="67"/>
                    </a:lnTo>
                    <a:lnTo>
                      <a:pt x="2" y="69"/>
                    </a:lnTo>
                    <a:lnTo>
                      <a:pt x="7" y="69"/>
                    </a:lnTo>
                    <a:lnTo>
                      <a:pt x="7" y="72"/>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2" name="Freeform 7048"/>
              <p:cNvSpPr>
                <a:spLocks/>
              </p:cNvSpPr>
              <p:nvPr/>
            </p:nvSpPr>
            <p:spPr bwMode="auto">
              <a:xfrm>
                <a:off x="9115" y="8299"/>
                <a:ext cx="38" cy="60"/>
              </a:xfrm>
              <a:custGeom>
                <a:avLst/>
                <a:gdLst/>
                <a:ahLst/>
                <a:cxnLst>
                  <a:cxn ang="0">
                    <a:pos x="38" y="0"/>
                  </a:cxn>
                  <a:cxn ang="0">
                    <a:pos x="12" y="0"/>
                  </a:cxn>
                  <a:cxn ang="0">
                    <a:pos x="9" y="2"/>
                  </a:cxn>
                  <a:cxn ang="0">
                    <a:pos x="0" y="2"/>
                  </a:cxn>
                  <a:cxn ang="0">
                    <a:pos x="0" y="57"/>
                  </a:cxn>
                  <a:cxn ang="0">
                    <a:pos x="7" y="57"/>
                  </a:cxn>
                  <a:cxn ang="0">
                    <a:pos x="7" y="60"/>
                  </a:cxn>
                  <a:cxn ang="0">
                    <a:pos x="38" y="60"/>
                  </a:cxn>
                  <a:cxn ang="0">
                    <a:pos x="38" y="0"/>
                  </a:cxn>
                </a:cxnLst>
                <a:rect l="0" t="0" r="r" b="b"/>
                <a:pathLst>
                  <a:path w="38" h="60">
                    <a:moveTo>
                      <a:pt x="38" y="0"/>
                    </a:moveTo>
                    <a:lnTo>
                      <a:pt x="12" y="0"/>
                    </a:lnTo>
                    <a:lnTo>
                      <a:pt x="9" y="2"/>
                    </a:lnTo>
                    <a:lnTo>
                      <a:pt x="0" y="2"/>
                    </a:lnTo>
                    <a:lnTo>
                      <a:pt x="0" y="57"/>
                    </a:lnTo>
                    <a:lnTo>
                      <a:pt x="7" y="57"/>
                    </a:lnTo>
                    <a:lnTo>
                      <a:pt x="7" y="60"/>
                    </a:lnTo>
                    <a:lnTo>
                      <a:pt x="38" y="60"/>
                    </a:lnTo>
                    <a:lnTo>
                      <a:pt x="38"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3" name="Freeform 7049"/>
              <p:cNvSpPr>
                <a:spLocks/>
              </p:cNvSpPr>
              <p:nvPr/>
            </p:nvSpPr>
            <p:spPr bwMode="auto">
              <a:xfrm>
                <a:off x="9115" y="8299"/>
                <a:ext cx="38" cy="45"/>
              </a:xfrm>
              <a:custGeom>
                <a:avLst/>
                <a:gdLst/>
                <a:ahLst/>
                <a:cxnLst>
                  <a:cxn ang="0">
                    <a:pos x="38" y="45"/>
                  </a:cxn>
                  <a:cxn ang="0">
                    <a:pos x="38" y="0"/>
                  </a:cxn>
                  <a:cxn ang="0">
                    <a:pos x="12" y="0"/>
                  </a:cxn>
                  <a:cxn ang="0">
                    <a:pos x="9" y="2"/>
                  </a:cxn>
                  <a:cxn ang="0">
                    <a:pos x="0" y="2"/>
                  </a:cxn>
                  <a:cxn ang="0">
                    <a:pos x="0" y="45"/>
                  </a:cxn>
                  <a:cxn ang="0">
                    <a:pos x="38" y="45"/>
                  </a:cxn>
                </a:cxnLst>
                <a:rect l="0" t="0" r="r" b="b"/>
                <a:pathLst>
                  <a:path w="38" h="45">
                    <a:moveTo>
                      <a:pt x="38" y="45"/>
                    </a:moveTo>
                    <a:lnTo>
                      <a:pt x="38" y="0"/>
                    </a:lnTo>
                    <a:lnTo>
                      <a:pt x="12" y="0"/>
                    </a:lnTo>
                    <a:lnTo>
                      <a:pt x="9" y="2"/>
                    </a:lnTo>
                    <a:lnTo>
                      <a:pt x="0" y="2"/>
                    </a:lnTo>
                    <a:lnTo>
                      <a:pt x="0" y="45"/>
                    </a:lnTo>
                    <a:lnTo>
                      <a:pt x="38" y="45"/>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4" name="Freeform 7050"/>
              <p:cNvSpPr>
                <a:spLocks/>
              </p:cNvSpPr>
              <p:nvPr/>
            </p:nvSpPr>
            <p:spPr bwMode="auto">
              <a:xfrm>
                <a:off x="9115" y="8299"/>
                <a:ext cx="38" cy="33"/>
              </a:xfrm>
              <a:custGeom>
                <a:avLst/>
                <a:gdLst/>
                <a:ahLst/>
                <a:cxnLst>
                  <a:cxn ang="0">
                    <a:pos x="0" y="2"/>
                  </a:cxn>
                  <a:cxn ang="0">
                    <a:pos x="0" y="33"/>
                  </a:cxn>
                  <a:cxn ang="0">
                    <a:pos x="38" y="33"/>
                  </a:cxn>
                  <a:cxn ang="0">
                    <a:pos x="38" y="0"/>
                  </a:cxn>
                  <a:cxn ang="0">
                    <a:pos x="0" y="2"/>
                  </a:cxn>
                </a:cxnLst>
                <a:rect l="0" t="0" r="r" b="b"/>
                <a:pathLst>
                  <a:path w="38" h="33">
                    <a:moveTo>
                      <a:pt x="0" y="2"/>
                    </a:moveTo>
                    <a:lnTo>
                      <a:pt x="0" y="33"/>
                    </a:lnTo>
                    <a:lnTo>
                      <a:pt x="38" y="33"/>
                    </a:lnTo>
                    <a:lnTo>
                      <a:pt x="38" y="0"/>
                    </a:lnTo>
                    <a:lnTo>
                      <a:pt x="0" y="2"/>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5" name="Freeform 7051"/>
              <p:cNvSpPr>
                <a:spLocks/>
              </p:cNvSpPr>
              <p:nvPr/>
            </p:nvSpPr>
            <p:spPr bwMode="auto">
              <a:xfrm>
                <a:off x="9160" y="8263"/>
                <a:ext cx="137" cy="182"/>
              </a:xfrm>
              <a:custGeom>
                <a:avLst/>
                <a:gdLst/>
                <a:ahLst/>
                <a:cxnLst>
                  <a:cxn ang="0">
                    <a:pos x="23" y="16"/>
                  </a:cxn>
                  <a:cxn ang="0">
                    <a:pos x="14" y="16"/>
                  </a:cxn>
                  <a:cxn ang="0">
                    <a:pos x="11" y="19"/>
                  </a:cxn>
                  <a:cxn ang="0">
                    <a:pos x="7" y="19"/>
                  </a:cxn>
                  <a:cxn ang="0">
                    <a:pos x="4" y="40"/>
                  </a:cxn>
                  <a:cxn ang="0">
                    <a:pos x="0" y="79"/>
                  </a:cxn>
                  <a:cxn ang="0">
                    <a:pos x="0" y="117"/>
                  </a:cxn>
                  <a:cxn ang="0">
                    <a:pos x="2" y="136"/>
                  </a:cxn>
                  <a:cxn ang="0">
                    <a:pos x="2" y="153"/>
                  </a:cxn>
                  <a:cxn ang="0">
                    <a:pos x="7" y="175"/>
                  </a:cxn>
                  <a:cxn ang="0">
                    <a:pos x="11" y="175"/>
                  </a:cxn>
                  <a:cxn ang="0">
                    <a:pos x="16" y="177"/>
                  </a:cxn>
                  <a:cxn ang="0">
                    <a:pos x="23" y="177"/>
                  </a:cxn>
                  <a:cxn ang="0">
                    <a:pos x="26" y="180"/>
                  </a:cxn>
                  <a:cxn ang="0">
                    <a:pos x="43" y="180"/>
                  </a:cxn>
                  <a:cxn ang="0">
                    <a:pos x="47" y="182"/>
                  </a:cxn>
                  <a:cxn ang="0">
                    <a:pos x="105" y="182"/>
                  </a:cxn>
                  <a:cxn ang="0">
                    <a:pos x="110" y="180"/>
                  </a:cxn>
                  <a:cxn ang="0">
                    <a:pos x="124" y="180"/>
                  </a:cxn>
                  <a:cxn ang="0">
                    <a:pos x="127" y="177"/>
                  </a:cxn>
                  <a:cxn ang="0">
                    <a:pos x="134" y="177"/>
                  </a:cxn>
                  <a:cxn ang="0">
                    <a:pos x="131" y="131"/>
                  </a:cxn>
                  <a:cxn ang="0">
                    <a:pos x="131" y="88"/>
                  </a:cxn>
                  <a:cxn ang="0">
                    <a:pos x="134" y="45"/>
                  </a:cxn>
                  <a:cxn ang="0">
                    <a:pos x="136" y="0"/>
                  </a:cxn>
                  <a:cxn ang="0">
                    <a:pos x="120" y="0"/>
                  </a:cxn>
                  <a:cxn ang="0">
                    <a:pos x="115" y="2"/>
                  </a:cxn>
                  <a:cxn ang="0">
                    <a:pos x="91" y="2"/>
                  </a:cxn>
                  <a:cxn ang="0">
                    <a:pos x="86" y="4"/>
                  </a:cxn>
                  <a:cxn ang="0">
                    <a:pos x="74" y="4"/>
                  </a:cxn>
                  <a:cxn ang="0">
                    <a:pos x="71" y="7"/>
                  </a:cxn>
                  <a:cxn ang="0">
                    <a:pos x="60" y="7"/>
                  </a:cxn>
                  <a:cxn ang="0">
                    <a:pos x="55" y="9"/>
                  </a:cxn>
                  <a:cxn ang="0">
                    <a:pos x="47" y="9"/>
                  </a:cxn>
                  <a:cxn ang="0">
                    <a:pos x="43" y="11"/>
                  </a:cxn>
                  <a:cxn ang="0">
                    <a:pos x="35" y="11"/>
                  </a:cxn>
                  <a:cxn ang="0">
                    <a:pos x="31" y="14"/>
                  </a:cxn>
                  <a:cxn ang="0">
                    <a:pos x="26" y="14"/>
                  </a:cxn>
                  <a:cxn ang="0">
                    <a:pos x="23" y="16"/>
                  </a:cxn>
                </a:cxnLst>
                <a:rect l="0" t="0" r="r" b="b"/>
                <a:pathLst>
                  <a:path w="137" h="182">
                    <a:moveTo>
                      <a:pt x="23" y="16"/>
                    </a:moveTo>
                    <a:lnTo>
                      <a:pt x="14" y="16"/>
                    </a:lnTo>
                    <a:lnTo>
                      <a:pt x="11" y="19"/>
                    </a:lnTo>
                    <a:lnTo>
                      <a:pt x="7" y="19"/>
                    </a:lnTo>
                    <a:lnTo>
                      <a:pt x="4" y="40"/>
                    </a:lnTo>
                    <a:lnTo>
                      <a:pt x="0" y="79"/>
                    </a:lnTo>
                    <a:lnTo>
                      <a:pt x="0" y="117"/>
                    </a:lnTo>
                    <a:lnTo>
                      <a:pt x="2" y="136"/>
                    </a:lnTo>
                    <a:lnTo>
                      <a:pt x="2" y="153"/>
                    </a:lnTo>
                    <a:lnTo>
                      <a:pt x="7" y="175"/>
                    </a:lnTo>
                    <a:lnTo>
                      <a:pt x="11" y="175"/>
                    </a:lnTo>
                    <a:lnTo>
                      <a:pt x="16" y="177"/>
                    </a:lnTo>
                    <a:lnTo>
                      <a:pt x="23" y="177"/>
                    </a:lnTo>
                    <a:lnTo>
                      <a:pt x="26" y="180"/>
                    </a:lnTo>
                    <a:lnTo>
                      <a:pt x="43" y="180"/>
                    </a:lnTo>
                    <a:lnTo>
                      <a:pt x="47" y="182"/>
                    </a:lnTo>
                    <a:lnTo>
                      <a:pt x="105" y="182"/>
                    </a:lnTo>
                    <a:lnTo>
                      <a:pt x="110" y="180"/>
                    </a:lnTo>
                    <a:lnTo>
                      <a:pt x="124" y="180"/>
                    </a:lnTo>
                    <a:lnTo>
                      <a:pt x="127" y="177"/>
                    </a:lnTo>
                    <a:lnTo>
                      <a:pt x="134" y="177"/>
                    </a:lnTo>
                    <a:lnTo>
                      <a:pt x="131" y="131"/>
                    </a:lnTo>
                    <a:lnTo>
                      <a:pt x="131" y="88"/>
                    </a:lnTo>
                    <a:lnTo>
                      <a:pt x="134" y="45"/>
                    </a:lnTo>
                    <a:lnTo>
                      <a:pt x="136" y="0"/>
                    </a:lnTo>
                    <a:lnTo>
                      <a:pt x="120" y="0"/>
                    </a:lnTo>
                    <a:lnTo>
                      <a:pt x="115" y="2"/>
                    </a:lnTo>
                    <a:lnTo>
                      <a:pt x="91" y="2"/>
                    </a:lnTo>
                    <a:lnTo>
                      <a:pt x="86" y="4"/>
                    </a:lnTo>
                    <a:lnTo>
                      <a:pt x="74" y="4"/>
                    </a:lnTo>
                    <a:lnTo>
                      <a:pt x="71" y="7"/>
                    </a:lnTo>
                    <a:lnTo>
                      <a:pt x="60" y="7"/>
                    </a:lnTo>
                    <a:lnTo>
                      <a:pt x="55" y="9"/>
                    </a:lnTo>
                    <a:lnTo>
                      <a:pt x="47" y="9"/>
                    </a:lnTo>
                    <a:lnTo>
                      <a:pt x="43" y="11"/>
                    </a:lnTo>
                    <a:lnTo>
                      <a:pt x="35" y="11"/>
                    </a:lnTo>
                    <a:lnTo>
                      <a:pt x="31" y="14"/>
                    </a:lnTo>
                    <a:lnTo>
                      <a:pt x="26" y="14"/>
                    </a:lnTo>
                    <a:lnTo>
                      <a:pt x="23" y="1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6" name="Freeform 7052"/>
              <p:cNvSpPr>
                <a:spLocks/>
              </p:cNvSpPr>
              <p:nvPr/>
            </p:nvSpPr>
            <p:spPr bwMode="auto">
              <a:xfrm>
                <a:off x="9160" y="8263"/>
                <a:ext cx="135" cy="175"/>
              </a:xfrm>
              <a:custGeom>
                <a:avLst/>
                <a:gdLst/>
                <a:ahLst/>
                <a:cxnLst>
                  <a:cxn ang="0">
                    <a:pos x="2" y="131"/>
                  </a:cxn>
                  <a:cxn ang="0">
                    <a:pos x="4" y="148"/>
                  </a:cxn>
                  <a:cxn ang="0">
                    <a:pos x="7" y="167"/>
                  </a:cxn>
                  <a:cxn ang="0">
                    <a:pos x="11" y="170"/>
                  </a:cxn>
                  <a:cxn ang="0">
                    <a:pos x="19" y="172"/>
                  </a:cxn>
                  <a:cxn ang="0">
                    <a:pos x="26" y="172"/>
                  </a:cxn>
                  <a:cxn ang="0">
                    <a:pos x="33" y="175"/>
                  </a:cxn>
                  <a:cxn ang="0">
                    <a:pos x="103" y="175"/>
                  </a:cxn>
                  <a:cxn ang="0">
                    <a:pos x="110" y="172"/>
                  </a:cxn>
                  <a:cxn ang="0">
                    <a:pos x="124" y="172"/>
                  </a:cxn>
                  <a:cxn ang="0">
                    <a:pos x="129" y="170"/>
                  </a:cxn>
                  <a:cxn ang="0">
                    <a:pos x="129" y="86"/>
                  </a:cxn>
                  <a:cxn ang="0">
                    <a:pos x="134" y="0"/>
                  </a:cxn>
                  <a:cxn ang="0">
                    <a:pos x="122" y="0"/>
                  </a:cxn>
                  <a:cxn ang="0">
                    <a:pos x="117" y="2"/>
                  </a:cxn>
                  <a:cxn ang="0">
                    <a:pos x="93" y="2"/>
                  </a:cxn>
                  <a:cxn ang="0">
                    <a:pos x="88" y="4"/>
                  </a:cxn>
                  <a:cxn ang="0">
                    <a:pos x="76" y="4"/>
                  </a:cxn>
                  <a:cxn ang="0">
                    <a:pos x="74" y="7"/>
                  </a:cxn>
                  <a:cxn ang="0">
                    <a:pos x="62" y="7"/>
                  </a:cxn>
                  <a:cxn ang="0">
                    <a:pos x="57" y="9"/>
                  </a:cxn>
                  <a:cxn ang="0">
                    <a:pos x="50" y="9"/>
                  </a:cxn>
                  <a:cxn ang="0">
                    <a:pos x="45" y="11"/>
                  </a:cxn>
                  <a:cxn ang="0">
                    <a:pos x="38" y="11"/>
                  </a:cxn>
                  <a:cxn ang="0">
                    <a:pos x="33" y="14"/>
                  </a:cxn>
                  <a:cxn ang="0">
                    <a:pos x="26" y="14"/>
                  </a:cxn>
                  <a:cxn ang="0">
                    <a:pos x="23" y="16"/>
                  </a:cxn>
                  <a:cxn ang="0">
                    <a:pos x="19" y="16"/>
                  </a:cxn>
                  <a:cxn ang="0">
                    <a:pos x="14" y="19"/>
                  </a:cxn>
                  <a:cxn ang="0">
                    <a:pos x="7" y="19"/>
                  </a:cxn>
                  <a:cxn ang="0">
                    <a:pos x="4" y="40"/>
                  </a:cxn>
                  <a:cxn ang="0">
                    <a:pos x="2" y="57"/>
                  </a:cxn>
                  <a:cxn ang="0">
                    <a:pos x="0" y="76"/>
                  </a:cxn>
                  <a:cxn ang="0">
                    <a:pos x="0" y="112"/>
                  </a:cxn>
                  <a:cxn ang="0">
                    <a:pos x="2" y="131"/>
                  </a:cxn>
                </a:cxnLst>
                <a:rect l="0" t="0" r="r" b="b"/>
                <a:pathLst>
                  <a:path w="135" h="175">
                    <a:moveTo>
                      <a:pt x="2" y="131"/>
                    </a:moveTo>
                    <a:lnTo>
                      <a:pt x="4" y="148"/>
                    </a:lnTo>
                    <a:lnTo>
                      <a:pt x="7" y="167"/>
                    </a:lnTo>
                    <a:lnTo>
                      <a:pt x="11" y="170"/>
                    </a:lnTo>
                    <a:lnTo>
                      <a:pt x="19" y="172"/>
                    </a:lnTo>
                    <a:lnTo>
                      <a:pt x="26" y="172"/>
                    </a:lnTo>
                    <a:lnTo>
                      <a:pt x="33" y="175"/>
                    </a:lnTo>
                    <a:lnTo>
                      <a:pt x="103" y="175"/>
                    </a:lnTo>
                    <a:lnTo>
                      <a:pt x="110" y="172"/>
                    </a:lnTo>
                    <a:lnTo>
                      <a:pt x="124" y="172"/>
                    </a:lnTo>
                    <a:lnTo>
                      <a:pt x="129" y="170"/>
                    </a:lnTo>
                    <a:lnTo>
                      <a:pt x="129" y="86"/>
                    </a:lnTo>
                    <a:lnTo>
                      <a:pt x="134" y="0"/>
                    </a:lnTo>
                    <a:lnTo>
                      <a:pt x="122" y="0"/>
                    </a:lnTo>
                    <a:lnTo>
                      <a:pt x="117" y="2"/>
                    </a:lnTo>
                    <a:lnTo>
                      <a:pt x="93" y="2"/>
                    </a:lnTo>
                    <a:lnTo>
                      <a:pt x="88" y="4"/>
                    </a:lnTo>
                    <a:lnTo>
                      <a:pt x="76" y="4"/>
                    </a:lnTo>
                    <a:lnTo>
                      <a:pt x="74" y="7"/>
                    </a:lnTo>
                    <a:lnTo>
                      <a:pt x="62" y="7"/>
                    </a:lnTo>
                    <a:lnTo>
                      <a:pt x="57" y="9"/>
                    </a:lnTo>
                    <a:lnTo>
                      <a:pt x="50" y="9"/>
                    </a:lnTo>
                    <a:lnTo>
                      <a:pt x="45" y="11"/>
                    </a:lnTo>
                    <a:lnTo>
                      <a:pt x="38" y="11"/>
                    </a:lnTo>
                    <a:lnTo>
                      <a:pt x="33" y="14"/>
                    </a:lnTo>
                    <a:lnTo>
                      <a:pt x="26" y="14"/>
                    </a:lnTo>
                    <a:lnTo>
                      <a:pt x="23" y="16"/>
                    </a:lnTo>
                    <a:lnTo>
                      <a:pt x="19" y="16"/>
                    </a:lnTo>
                    <a:lnTo>
                      <a:pt x="14" y="19"/>
                    </a:lnTo>
                    <a:lnTo>
                      <a:pt x="7" y="19"/>
                    </a:lnTo>
                    <a:lnTo>
                      <a:pt x="4" y="40"/>
                    </a:lnTo>
                    <a:lnTo>
                      <a:pt x="2" y="57"/>
                    </a:lnTo>
                    <a:lnTo>
                      <a:pt x="0" y="76"/>
                    </a:lnTo>
                    <a:lnTo>
                      <a:pt x="0" y="112"/>
                    </a:lnTo>
                    <a:lnTo>
                      <a:pt x="2" y="13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7" name="Freeform 7053"/>
              <p:cNvSpPr>
                <a:spLocks/>
              </p:cNvSpPr>
              <p:nvPr/>
            </p:nvSpPr>
            <p:spPr bwMode="auto">
              <a:xfrm>
                <a:off x="9160" y="8263"/>
                <a:ext cx="130" cy="170"/>
              </a:xfrm>
              <a:custGeom>
                <a:avLst/>
                <a:gdLst/>
                <a:ahLst/>
                <a:cxnLst>
                  <a:cxn ang="0">
                    <a:pos x="67" y="7"/>
                  </a:cxn>
                  <a:cxn ang="0">
                    <a:pos x="60" y="7"/>
                  </a:cxn>
                  <a:cxn ang="0">
                    <a:pos x="52" y="9"/>
                  </a:cxn>
                  <a:cxn ang="0">
                    <a:pos x="45" y="11"/>
                  </a:cxn>
                  <a:cxn ang="0">
                    <a:pos x="38" y="11"/>
                  </a:cxn>
                  <a:cxn ang="0">
                    <a:pos x="31" y="14"/>
                  </a:cxn>
                  <a:cxn ang="0">
                    <a:pos x="21" y="16"/>
                  </a:cxn>
                  <a:cxn ang="0">
                    <a:pos x="14" y="19"/>
                  </a:cxn>
                  <a:cxn ang="0">
                    <a:pos x="7" y="19"/>
                  </a:cxn>
                  <a:cxn ang="0">
                    <a:pos x="2" y="57"/>
                  </a:cxn>
                  <a:cxn ang="0">
                    <a:pos x="2" y="74"/>
                  </a:cxn>
                  <a:cxn ang="0">
                    <a:pos x="0" y="93"/>
                  </a:cxn>
                  <a:cxn ang="0">
                    <a:pos x="2" y="110"/>
                  </a:cxn>
                  <a:cxn ang="0">
                    <a:pos x="2" y="127"/>
                  </a:cxn>
                  <a:cxn ang="0">
                    <a:pos x="4" y="143"/>
                  </a:cxn>
                  <a:cxn ang="0">
                    <a:pos x="7" y="163"/>
                  </a:cxn>
                  <a:cxn ang="0">
                    <a:pos x="11" y="165"/>
                  </a:cxn>
                  <a:cxn ang="0">
                    <a:pos x="19" y="165"/>
                  </a:cxn>
                  <a:cxn ang="0">
                    <a:pos x="26" y="167"/>
                  </a:cxn>
                  <a:cxn ang="0">
                    <a:pos x="43" y="167"/>
                  </a:cxn>
                  <a:cxn ang="0">
                    <a:pos x="50" y="170"/>
                  </a:cxn>
                  <a:cxn ang="0">
                    <a:pos x="83" y="170"/>
                  </a:cxn>
                  <a:cxn ang="0">
                    <a:pos x="93" y="167"/>
                  </a:cxn>
                  <a:cxn ang="0">
                    <a:pos x="107" y="167"/>
                  </a:cxn>
                  <a:cxn ang="0">
                    <a:pos x="115" y="165"/>
                  </a:cxn>
                  <a:cxn ang="0">
                    <a:pos x="122" y="165"/>
                  </a:cxn>
                  <a:cxn ang="0">
                    <a:pos x="127" y="163"/>
                  </a:cxn>
                  <a:cxn ang="0">
                    <a:pos x="127" y="40"/>
                  </a:cxn>
                  <a:cxn ang="0">
                    <a:pos x="129" y="0"/>
                  </a:cxn>
                  <a:cxn ang="0">
                    <a:pos x="122" y="2"/>
                  </a:cxn>
                  <a:cxn ang="0">
                    <a:pos x="98" y="2"/>
                  </a:cxn>
                  <a:cxn ang="0">
                    <a:pos x="91" y="4"/>
                  </a:cxn>
                  <a:cxn ang="0">
                    <a:pos x="76" y="4"/>
                  </a:cxn>
                  <a:cxn ang="0">
                    <a:pos x="67" y="7"/>
                  </a:cxn>
                </a:cxnLst>
                <a:rect l="0" t="0" r="r" b="b"/>
                <a:pathLst>
                  <a:path w="130" h="170">
                    <a:moveTo>
                      <a:pt x="67" y="7"/>
                    </a:moveTo>
                    <a:lnTo>
                      <a:pt x="60" y="7"/>
                    </a:lnTo>
                    <a:lnTo>
                      <a:pt x="52" y="9"/>
                    </a:lnTo>
                    <a:lnTo>
                      <a:pt x="45" y="11"/>
                    </a:lnTo>
                    <a:lnTo>
                      <a:pt x="38" y="11"/>
                    </a:lnTo>
                    <a:lnTo>
                      <a:pt x="31" y="14"/>
                    </a:lnTo>
                    <a:lnTo>
                      <a:pt x="21" y="16"/>
                    </a:lnTo>
                    <a:lnTo>
                      <a:pt x="14" y="19"/>
                    </a:lnTo>
                    <a:lnTo>
                      <a:pt x="7" y="19"/>
                    </a:lnTo>
                    <a:lnTo>
                      <a:pt x="2" y="57"/>
                    </a:lnTo>
                    <a:lnTo>
                      <a:pt x="2" y="74"/>
                    </a:lnTo>
                    <a:lnTo>
                      <a:pt x="0" y="93"/>
                    </a:lnTo>
                    <a:lnTo>
                      <a:pt x="2" y="110"/>
                    </a:lnTo>
                    <a:lnTo>
                      <a:pt x="2" y="127"/>
                    </a:lnTo>
                    <a:lnTo>
                      <a:pt x="4" y="143"/>
                    </a:lnTo>
                    <a:lnTo>
                      <a:pt x="7" y="163"/>
                    </a:lnTo>
                    <a:lnTo>
                      <a:pt x="11" y="165"/>
                    </a:lnTo>
                    <a:lnTo>
                      <a:pt x="19" y="165"/>
                    </a:lnTo>
                    <a:lnTo>
                      <a:pt x="26" y="167"/>
                    </a:lnTo>
                    <a:lnTo>
                      <a:pt x="43" y="167"/>
                    </a:lnTo>
                    <a:lnTo>
                      <a:pt x="50" y="170"/>
                    </a:lnTo>
                    <a:lnTo>
                      <a:pt x="83" y="170"/>
                    </a:lnTo>
                    <a:lnTo>
                      <a:pt x="93" y="167"/>
                    </a:lnTo>
                    <a:lnTo>
                      <a:pt x="107" y="167"/>
                    </a:lnTo>
                    <a:lnTo>
                      <a:pt x="115" y="165"/>
                    </a:lnTo>
                    <a:lnTo>
                      <a:pt x="122" y="165"/>
                    </a:lnTo>
                    <a:lnTo>
                      <a:pt x="127" y="163"/>
                    </a:lnTo>
                    <a:lnTo>
                      <a:pt x="127" y="40"/>
                    </a:lnTo>
                    <a:lnTo>
                      <a:pt x="129" y="0"/>
                    </a:lnTo>
                    <a:lnTo>
                      <a:pt x="122" y="2"/>
                    </a:lnTo>
                    <a:lnTo>
                      <a:pt x="98" y="2"/>
                    </a:lnTo>
                    <a:lnTo>
                      <a:pt x="91" y="4"/>
                    </a:lnTo>
                    <a:lnTo>
                      <a:pt x="76" y="4"/>
                    </a:lnTo>
                    <a:lnTo>
                      <a:pt x="67" y="7"/>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8" name="Freeform 7054"/>
              <p:cNvSpPr>
                <a:spLocks/>
              </p:cNvSpPr>
              <p:nvPr/>
            </p:nvSpPr>
            <p:spPr bwMode="auto">
              <a:xfrm>
                <a:off x="9163" y="8265"/>
                <a:ext cx="125" cy="161"/>
              </a:xfrm>
              <a:custGeom>
                <a:avLst/>
                <a:gdLst/>
                <a:ahLst/>
                <a:cxnLst>
                  <a:cxn ang="0">
                    <a:pos x="2" y="139"/>
                  </a:cxn>
                  <a:cxn ang="0">
                    <a:pos x="4" y="156"/>
                  </a:cxn>
                  <a:cxn ang="0">
                    <a:pos x="9" y="156"/>
                  </a:cxn>
                  <a:cxn ang="0">
                    <a:pos x="16" y="158"/>
                  </a:cxn>
                  <a:cxn ang="0">
                    <a:pos x="23" y="158"/>
                  </a:cxn>
                  <a:cxn ang="0">
                    <a:pos x="31" y="160"/>
                  </a:cxn>
                  <a:cxn ang="0">
                    <a:pos x="88" y="160"/>
                  </a:cxn>
                  <a:cxn ang="0">
                    <a:pos x="95" y="158"/>
                  </a:cxn>
                  <a:cxn ang="0">
                    <a:pos x="103" y="158"/>
                  </a:cxn>
                  <a:cxn ang="0">
                    <a:pos x="110" y="156"/>
                  </a:cxn>
                  <a:cxn ang="0">
                    <a:pos x="115" y="156"/>
                  </a:cxn>
                  <a:cxn ang="0">
                    <a:pos x="122" y="153"/>
                  </a:cxn>
                  <a:cxn ang="0">
                    <a:pos x="120" y="115"/>
                  </a:cxn>
                  <a:cxn ang="0">
                    <a:pos x="120" y="76"/>
                  </a:cxn>
                  <a:cxn ang="0">
                    <a:pos x="124" y="0"/>
                  </a:cxn>
                  <a:cxn ang="0">
                    <a:pos x="95" y="0"/>
                  </a:cxn>
                  <a:cxn ang="0">
                    <a:pos x="86" y="2"/>
                  </a:cxn>
                  <a:cxn ang="0">
                    <a:pos x="79" y="2"/>
                  </a:cxn>
                  <a:cxn ang="0">
                    <a:pos x="71" y="4"/>
                  </a:cxn>
                  <a:cxn ang="0">
                    <a:pos x="64" y="4"/>
                  </a:cxn>
                  <a:cxn ang="0">
                    <a:pos x="57" y="7"/>
                  </a:cxn>
                  <a:cxn ang="0">
                    <a:pos x="50" y="7"/>
                  </a:cxn>
                  <a:cxn ang="0">
                    <a:pos x="40" y="9"/>
                  </a:cxn>
                  <a:cxn ang="0">
                    <a:pos x="33" y="9"/>
                  </a:cxn>
                  <a:cxn ang="0">
                    <a:pos x="4" y="19"/>
                  </a:cxn>
                  <a:cxn ang="0">
                    <a:pos x="0" y="52"/>
                  </a:cxn>
                  <a:cxn ang="0">
                    <a:pos x="0" y="120"/>
                  </a:cxn>
                  <a:cxn ang="0">
                    <a:pos x="2" y="139"/>
                  </a:cxn>
                </a:cxnLst>
                <a:rect l="0" t="0" r="r" b="b"/>
                <a:pathLst>
                  <a:path w="125" h="161">
                    <a:moveTo>
                      <a:pt x="2" y="139"/>
                    </a:moveTo>
                    <a:lnTo>
                      <a:pt x="4" y="156"/>
                    </a:lnTo>
                    <a:lnTo>
                      <a:pt x="9" y="156"/>
                    </a:lnTo>
                    <a:lnTo>
                      <a:pt x="16" y="158"/>
                    </a:lnTo>
                    <a:lnTo>
                      <a:pt x="23" y="158"/>
                    </a:lnTo>
                    <a:lnTo>
                      <a:pt x="31" y="160"/>
                    </a:lnTo>
                    <a:lnTo>
                      <a:pt x="88" y="160"/>
                    </a:lnTo>
                    <a:lnTo>
                      <a:pt x="95" y="158"/>
                    </a:lnTo>
                    <a:lnTo>
                      <a:pt x="103" y="158"/>
                    </a:lnTo>
                    <a:lnTo>
                      <a:pt x="110" y="156"/>
                    </a:lnTo>
                    <a:lnTo>
                      <a:pt x="115" y="156"/>
                    </a:lnTo>
                    <a:lnTo>
                      <a:pt x="122" y="153"/>
                    </a:lnTo>
                    <a:lnTo>
                      <a:pt x="120" y="115"/>
                    </a:lnTo>
                    <a:lnTo>
                      <a:pt x="120" y="76"/>
                    </a:lnTo>
                    <a:lnTo>
                      <a:pt x="124" y="0"/>
                    </a:lnTo>
                    <a:lnTo>
                      <a:pt x="95" y="0"/>
                    </a:lnTo>
                    <a:lnTo>
                      <a:pt x="86" y="2"/>
                    </a:lnTo>
                    <a:lnTo>
                      <a:pt x="79" y="2"/>
                    </a:lnTo>
                    <a:lnTo>
                      <a:pt x="71" y="4"/>
                    </a:lnTo>
                    <a:lnTo>
                      <a:pt x="64" y="4"/>
                    </a:lnTo>
                    <a:lnTo>
                      <a:pt x="57" y="7"/>
                    </a:lnTo>
                    <a:lnTo>
                      <a:pt x="50" y="7"/>
                    </a:lnTo>
                    <a:lnTo>
                      <a:pt x="40" y="9"/>
                    </a:lnTo>
                    <a:lnTo>
                      <a:pt x="33" y="9"/>
                    </a:lnTo>
                    <a:lnTo>
                      <a:pt x="4" y="19"/>
                    </a:lnTo>
                    <a:lnTo>
                      <a:pt x="0" y="52"/>
                    </a:lnTo>
                    <a:lnTo>
                      <a:pt x="0" y="120"/>
                    </a:lnTo>
                    <a:lnTo>
                      <a:pt x="2" y="139"/>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9" name="Freeform 7055"/>
              <p:cNvSpPr>
                <a:spLocks/>
              </p:cNvSpPr>
              <p:nvPr/>
            </p:nvSpPr>
            <p:spPr bwMode="auto">
              <a:xfrm>
                <a:off x="9163" y="8265"/>
                <a:ext cx="122" cy="156"/>
              </a:xfrm>
              <a:custGeom>
                <a:avLst/>
                <a:gdLst/>
                <a:ahLst/>
                <a:cxnLst>
                  <a:cxn ang="0">
                    <a:pos x="2" y="132"/>
                  </a:cxn>
                  <a:cxn ang="0">
                    <a:pos x="4" y="148"/>
                  </a:cxn>
                  <a:cxn ang="0">
                    <a:pos x="9" y="151"/>
                  </a:cxn>
                  <a:cxn ang="0">
                    <a:pos x="16" y="153"/>
                  </a:cxn>
                  <a:cxn ang="0">
                    <a:pos x="31" y="153"/>
                  </a:cxn>
                  <a:cxn ang="0">
                    <a:pos x="38" y="156"/>
                  </a:cxn>
                  <a:cxn ang="0">
                    <a:pos x="62" y="156"/>
                  </a:cxn>
                  <a:cxn ang="0">
                    <a:pos x="69" y="153"/>
                  </a:cxn>
                  <a:cxn ang="0">
                    <a:pos x="86" y="153"/>
                  </a:cxn>
                  <a:cxn ang="0">
                    <a:pos x="93" y="151"/>
                  </a:cxn>
                  <a:cxn ang="0">
                    <a:pos x="107" y="151"/>
                  </a:cxn>
                  <a:cxn ang="0">
                    <a:pos x="112" y="148"/>
                  </a:cxn>
                  <a:cxn ang="0">
                    <a:pos x="117" y="148"/>
                  </a:cxn>
                  <a:cxn ang="0">
                    <a:pos x="117" y="74"/>
                  </a:cxn>
                  <a:cxn ang="0">
                    <a:pos x="120" y="36"/>
                  </a:cxn>
                  <a:cxn ang="0">
                    <a:pos x="122" y="0"/>
                  </a:cxn>
                  <a:cxn ang="0">
                    <a:pos x="100" y="0"/>
                  </a:cxn>
                  <a:cxn ang="0">
                    <a:pos x="93" y="2"/>
                  </a:cxn>
                  <a:cxn ang="0">
                    <a:pos x="79" y="2"/>
                  </a:cxn>
                  <a:cxn ang="0">
                    <a:pos x="69" y="4"/>
                  </a:cxn>
                  <a:cxn ang="0">
                    <a:pos x="62" y="4"/>
                  </a:cxn>
                  <a:cxn ang="0">
                    <a:pos x="55" y="7"/>
                  </a:cxn>
                  <a:cxn ang="0">
                    <a:pos x="47" y="7"/>
                  </a:cxn>
                  <a:cxn ang="0">
                    <a:pos x="33" y="12"/>
                  </a:cxn>
                  <a:cxn ang="0">
                    <a:pos x="26" y="12"/>
                  </a:cxn>
                  <a:cxn ang="0">
                    <a:pos x="4" y="19"/>
                  </a:cxn>
                  <a:cxn ang="0">
                    <a:pos x="2" y="36"/>
                  </a:cxn>
                  <a:cxn ang="0">
                    <a:pos x="2" y="52"/>
                  </a:cxn>
                  <a:cxn ang="0">
                    <a:pos x="0" y="69"/>
                  </a:cxn>
                  <a:cxn ang="0">
                    <a:pos x="0" y="117"/>
                  </a:cxn>
                  <a:cxn ang="0">
                    <a:pos x="2" y="132"/>
                  </a:cxn>
                </a:cxnLst>
                <a:rect l="0" t="0" r="r" b="b"/>
                <a:pathLst>
                  <a:path w="122" h="156">
                    <a:moveTo>
                      <a:pt x="2" y="132"/>
                    </a:moveTo>
                    <a:lnTo>
                      <a:pt x="4" y="148"/>
                    </a:lnTo>
                    <a:lnTo>
                      <a:pt x="9" y="151"/>
                    </a:lnTo>
                    <a:lnTo>
                      <a:pt x="16" y="153"/>
                    </a:lnTo>
                    <a:lnTo>
                      <a:pt x="31" y="153"/>
                    </a:lnTo>
                    <a:lnTo>
                      <a:pt x="38" y="156"/>
                    </a:lnTo>
                    <a:lnTo>
                      <a:pt x="62" y="156"/>
                    </a:lnTo>
                    <a:lnTo>
                      <a:pt x="69" y="153"/>
                    </a:lnTo>
                    <a:lnTo>
                      <a:pt x="86" y="153"/>
                    </a:lnTo>
                    <a:lnTo>
                      <a:pt x="93" y="151"/>
                    </a:lnTo>
                    <a:lnTo>
                      <a:pt x="107" y="151"/>
                    </a:lnTo>
                    <a:lnTo>
                      <a:pt x="112" y="148"/>
                    </a:lnTo>
                    <a:lnTo>
                      <a:pt x="117" y="148"/>
                    </a:lnTo>
                    <a:lnTo>
                      <a:pt x="117" y="74"/>
                    </a:lnTo>
                    <a:lnTo>
                      <a:pt x="120" y="36"/>
                    </a:lnTo>
                    <a:lnTo>
                      <a:pt x="122" y="0"/>
                    </a:lnTo>
                    <a:lnTo>
                      <a:pt x="100" y="0"/>
                    </a:lnTo>
                    <a:lnTo>
                      <a:pt x="93" y="2"/>
                    </a:lnTo>
                    <a:lnTo>
                      <a:pt x="79" y="2"/>
                    </a:lnTo>
                    <a:lnTo>
                      <a:pt x="69" y="4"/>
                    </a:lnTo>
                    <a:lnTo>
                      <a:pt x="62" y="4"/>
                    </a:lnTo>
                    <a:lnTo>
                      <a:pt x="55" y="7"/>
                    </a:lnTo>
                    <a:lnTo>
                      <a:pt x="47" y="7"/>
                    </a:lnTo>
                    <a:lnTo>
                      <a:pt x="33" y="12"/>
                    </a:lnTo>
                    <a:lnTo>
                      <a:pt x="26" y="12"/>
                    </a:lnTo>
                    <a:lnTo>
                      <a:pt x="4" y="19"/>
                    </a:lnTo>
                    <a:lnTo>
                      <a:pt x="2" y="36"/>
                    </a:lnTo>
                    <a:lnTo>
                      <a:pt x="2" y="52"/>
                    </a:lnTo>
                    <a:lnTo>
                      <a:pt x="0" y="69"/>
                    </a:lnTo>
                    <a:lnTo>
                      <a:pt x="0" y="117"/>
                    </a:lnTo>
                    <a:lnTo>
                      <a:pt x="2" y="132"/>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0" name="Freeform 7056"/>
              <p:cNvSpPr>
                <a:spLocks/>
              </p:cNvSpPr>
              <p:nvPr/>
            </p:nvSpPr>
            <p:spPr bwMode="auto">
              <a:xfrm>
                <a:off x="9163" y="8265"/>
                <a:ext cx="117" cy="149"/>
              </a:xfrm>
              <a:custGeom>
                <a:avLst/>
                <a:gdLst/>
                <a:ahLst/>
                <a:cxnLst>
                  <a:cxn ang="0">
                    <a:pos x="2" y="50"/>
                  </a:cxn>
                  <a:cxn ang="0">
                    <a:pos x="0" y="67"/>
                  </a:cxn>
                  <a:cxn ang="0">
                    <a:pos x="0" y="112"/>
                  </a:cxn>
                  <a:cxn ang="0">
                    <a:pos x="2" y="129"/>
                  </a:cxn>
                  <a:cxn ang="0">
                    <a:pos x="4" y="144"/>
                  </a:cxn>
                  <a:cxn ang="0">
                    <a:pos x="9" y="146"/>
                  </a:cxn>
                  <a:cxn ang="0">
                    <a:pos x="16" y="146"/>
                  </a:cxn>
                  <a:cxn ang="0">
                    <a:pos x="21" y="148"/>
                  </a:cxn>
                  <a:cxn ang="0">
                    <a:pos x="67" y="148"/>
                  </a:cxn>
                  <a:cxn ang="0">
                    <a:pos x="76" y="146"/>
                  </a:cxn>
                  <a:cxn ang="0">
                    <a:pos x="91" y="146"/>
                  </a:cxn>
                  <a:cxn ang="0">
                    <a:pos x="98" y="144"/>
                  </a:cxn>
                  <a:cxn ang="0">
                    <a:pos x="103" y="144"/>
                  </a:cxn>
                  <a:cxn ang="0">
                    <a:pos x="110" y="141"/>
                  </a:cxn>
                  <a:cxn ang="0">
                    <a:pos x="115" y="141"/>
                  </a:cxn>
                  <a:cxn ang="0">
                    <a:pos x="115" y="69"/>
                  </a:cxn>
                  <a:cxn ang="0">
                    <a:pos x="117" y="36"/>
                  </a:cxn>
                  <a:cxn ang="0">
                    <a:pos x="117" y="0"/>
                  </a:cxn>
                  <a:cxn ang="0">
                    <a:pos x="98" y="0"/>
                  </a:cxn>
                  <a:cxn ang="0">
                    <a:pos x="91" y="2"/>
                  </a:cxn>
                  <a:cxn ang="0">
                    <a:pos x="76" y="2"/>
                  </a:cxn>
                  <a:cxn ang="0">
                    <a:pos x="69" y="4"/>
                  </a:cxn>
                  <a:cxn ang="0">
                    <a:pos x="62" y="4"/>
                  </a:cxn>
                  <a:cxn ang="0">
                    <a:pos x="55" y="7"/>
                  </a:cxn>
                  <a:cxn ang="0">
                    <a:pos x="47" y="7"/>
                  </a:cxn>
                  <a:cxn ang="0">
                    <a:pos x="33" y="12"/>
                  </a:cxn>
                  <a:cxn ang="0">
                    <a:pos x="26" y="12"/>
                  </a:cxn>
                  <a:cxn ang="0">
                    <a:pos x="4" y="19"/>
                  </a:cxn>
                  <a:cxn ang="0">
                    <a:pos x="2" y="36"/>
                  </a:cxn>
                  <a:cxn ang="0">
                    <a:pos x="2" y="50"/>
                  </a:cxn>
                </a:cxnLst>
                <a:rect l="0" t="0" r="r" b="b"/>
                <a:pathLst>
                  <a:path w="117" h="149">
                    <a:moveTo>
                      <a:pt x="2" y="50"/>
                    </a:moveTo>
                    <a:lnTo>
                      <a:pt x="0" y="67"/>
                    </a:lnTo>
                    <a:lnTo>
                      <a:pt x="0" y="112"/>
                    </a:lnTo>
                    <a:lnTo>
                      <a:pt x="2" y="129"/>
                    </a:lnTo>
                    <a:lnTo>
                      <a:pt x="4" y="144"/>
                    </a:lnTo>
                    <a:lnTo>
                      <a:pt x="9" y="146"/>
                    </a:lnTo>
                    <a:lnTo>
                      <a:pt x="16" y="146"/>
                    </a:lnTo>
                    <a:lnTo>
                      <a:pt x="21" y="148"/>
                    </a:lnTo>
                    <a:lnTo>
                      <a:pt x="67" y="148"/>
                    </a:lnTo>
                    <a:lnTo>
                      <a:pt x="76" y="146"/>
                    </a:lnTo>
                    <a:lnTo>
                      <a:pt x="91" y="146"/>
                    </a:lnTo>
                    <a:lnTo>
                      <a:pt x="98" y="144"/>
                    </a:lnTo>
                    <a:lnTo>
                      <a:pt x="103" y="144"/>
                    </a:lnTo>
                    <a:lnTo>
                      <a:pt x="110" y="141"/>
                    </a:lnTo>
                    <a:lnTo>
                      <a:pt x="115" y="141"/>
                    </a:lnTo>
                    <a:lnTo>
                      <a:pt x="115" y="69"/>
                    </a:lnTo>
                    <a:lnTo>
                      <a:pt x="117" y="36"/>
                    </a:lnTo>
                    <a:lnTo>
                      <a:pt x="117" y="0"/>
                    </a:lnTo>
                    <a:lnTo>
                      <a:pt x="98" y="0"/>
                    </a:lnTo>
                    <a:lnTo>
                      <a:pt x="91" y="2"/>
                    </a:lnTo>
                    <a:lnTo>
                      <a:pt x="76" y="2"/>
                    </a:lnTo>
                    <a:lnTo>
                      <a:pt x="69" y="4"/>
                    </a:lnTo>
                    <a:lnTo>
                      <a:pt x="62" y="4"/>
                    </a:lnTo>
                    <a:lnTo>
                      <a:pt x="55" y="7"/>
                    </a:lnTo>
                    <a:lnTo>
                      <a:pt x="47" y="7"/>
                    </a:lnTo>
                    <a:lnTo>
                      <a:pt x="33" y="12"/>
                    </a:lnTo>
                    <a:lnTo>
                      <a:pt x="26" y="12"/>
                    </a:lnTo>
                    <a:lnTo>
                      <a:pt x="4" y="19"/>
                    </a:lnTo>
                    <a:lnTo>
                      <a:pt x="2" y="36"/>
                    </a:lnTo>
                    <a:lnTo>
                      <a:pt x="2" y="50"/>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1" name="Freeform 7057"/>
              <p:cNvSpPr>
                <a:spLocks/>
              </p:cNvSpPr>
              <p:nvPr/>
            </p:nvSpPr>
            <p:spPr bwMode="auto">
              <a:xfrm>
                <a:off x="9163" y="8265"/>
                <a:ext cx="115" cy="144"/>
              </a:xfrm>
              <a:custGeom>
                <a:avLst/>
                <a:gdLst/>
                <a:ahLst/>
                <a:cxnLst>
                  <a:cxn ang="0">
                    <a:pos x="19" y="14"/>
                  </a:cxn>
                  <a:cxn ang="0">
                    <a:pos x="4" y="19"/>
                  </a:cxn>
                  <a:cxn ang="0">
                    <a:pos x="4" y="33"/>
                  </a:cxn>
                  <a:cxn ang="0">
                    <a:pos x="2" y="50"/>
                  </a:cxn>
                  <a:cxn ang="0">
                    <a:pos x="0" y="64"/>
                  </a:cxn>
                  <a:cxn ang="0">
                    <a:pos x="0" y="93"/>
                  </a:cxn>
                  <a:cxn ang="0">
                    <a:pos x="2" y="108"/>
                  </a:cxn>
                  <a:cxn ang="0">
                    <a:pos x="2" y="124"/>
                  </a:cxn>
                  <a:cxn ang="0">
                    <a:pos x="4" y="139"/>
                  </a:cxn>
                  <a:cxn ang="0">
                    <a:pos x="9" y="139"/>
                  </a:cxn>
                  <a:cxn ang="0">
                    <a:pos x="16" y="141"/>
                  </a:cxn>
                  <a:cxn ang="0">
                    <a:pos x="28" y="141"/>
                  </a:cxn>
                  <a:cxn ang="0">
                    <a:pos x="35" y="144"/>
                  </a:cxn>
                  <a:cxn ang="0">
                    <a:pos x="43" y="144"/>
                  </a:cxn>
                  <a:cxn ang="0">
                    <a:pos x="50" y="141"/>
                  </a:cxn>
                  <a:cxn ang="0">
                    <a:pos x="74" y="141"/>
                  </a:cxn>
                  <a:cxn ang="0">
                    <a:pos x="81" y="139"/>
                  </a:cxn>
                  <a:cxn ang="0">
                    <a:pos x="95" y="139"/>
                  </a:cxn>
                  <a:cxn ang="0">
                    <a:pos x="100" y="136"/>
                  </a:cxn>
                  <a:cxn ang="0">
                    <a:pos x="107" y="134"/>
                  </a:cxn>
                  <a:cxn ang="0">
                    <a:pos x="112" y="134"/>
                  </a:cxn>
                  <a:cxn ang="0">
                    <a:pos x="110" y="100"/>
                  </a:cxn>
                  <a:cxn ang="0">
                    <a:pos x="112" y="67"/>
                  </a:cxn>
                  <a:cxn ang="0">
                    <a:pos x="112" y="33"/>
                  </a:cxn>
                  <a:cxn ang="0">
                    <a:pos x="115" y="0"/>
                  </a:cxn>
                  <a:cxn ang="0">
                    <a:pos x="103" y="0"/>
                  </a:cxn>
                  <a:cxn ang="0">
                    <a:pos x="95" y="2"/>
                  </a:cxn>
                  <a:cxn ang="0">
                    <a:pos x="81" y="2"/>
                  </a:cxn>
                  <a:cxn ang="0">
                    <a:pos x="74" y="4"/>
                  </a:cxn>
                  <a:cxn ang="0">
                    <a:pos x="67" y="4"/>
                  </a:cxn>
                  <a:cxn ang="0">
                    <a:pos x="60" y="7"/>
                  </a:cxn>
                  <a:cxn ang="0">
                    <a:pos x="52" y="7"/>
                  </a:cxn>
                  <a:cxn ang="0">
                    <a:pos x="45" y="9"/>
                  </a:cxn>
                  <a:cxn ang="0">
                    <a:pos x="38" y="9"/>
                  </a:cxn>
                  <a:cxn ang="0">
                    <a:pos x="31" y="12"/>
                  </a:cxn>
                  <a:cxn ang="0">
                    <a:pos x="26" y="14"/>
                  </a:cxn>
                  <a:cxn ang="0">
                    <a:pos x="19" y="14"/>
                  </a:cxn>
                </a:cxnLst>
                <a:rect l="0" t="0" r="r" b="b"/>
                <a:pathLst>
                  <a:path w="115" h="144">
                    <a:moveTo>
                      <a:pt x="19" y="14"/>
                    </a:moveTo>
                    <a:lnTo>
                      <a:pt x="4" y="19"/>
                    </a:lnTo>
                    <a:lnTo>
                      <a:pt x="4" y="33"/>
                    </a:lnTo>
                    <a:lnTo>
                      <a:pt x="2" y="50"/>
                    </a:lnTo>
                    <a:lnTo>
                      <a:pt x="0" y="64"/>
                    </a:lnTo>
                    <a:lnTo>
                      <a:pt x="0" y="93"/>
                    </a:lnTo>
                    <a:lnTo>
                      <a:pt x="2" y="108"/>
                    </a:lnTo>
                    <a:lnTo>
                      <a:pt x="2" y="124"/>
                    </a:lnTo>
                    <a:lnTo>
                      <a:pt x="4" y="139"/>
                    </a:lnTo>
                    <a:lnTo>
                      <a:pt x="9" y="139"/>
                    </a:lnTo>
                    <a:lnTo>
                      <a:pt x="16" y="141"/>
                    </a:lnTo>
                    <a:lnTo>
                      <a:pt x="28" y="141"/>
                    </a:lnTo>
                    <a:lnTo>
                      <a:pt x="35" y="144"/>
                    </a:lnTo>
                    <a:lnTo>
                      <a:pt x="43" y="144"/>
                    </a:lnTo>
                    <a:lnTo>
                      <a:pt x="50" y="141"/>
                    </a:lnTo>
                    <a:lnTo>
                      <a:pt x="74" y="141"/>
                    </a:lnTo>
                    <a:lnTo>
                      <a:pt x="81" y="139"/>
                    </a:lnTo>
                    <a:lnTo>
                      <a:pt x="95" y="139"/>
                    </a:lnTo>
                    <a:lnTo>
                      <a:pt x="100" y="136"/>
                    </a:lnTo>
                    <a:lnTo>
                      <a:pt x="107" y="134"/>
                    </a:lnTo>
                    <a:lnTo>
                      <a:pt x="112" y="134"/>
                    </a:lnTo>
                    <a:lnTo>
                      <a:pt x="110" y="100"/>
                    </a:lnTo>
                    <a:lnTo>
                      <a:pt x="112" y="67"/>
                    </a:lnTo>
                    <a:lnTo>
                      <a:pt x="112" y="33"/>
                    </a:lnTo>
                    <a:lnTo>
                      <a:pt x="115" y="0"/>
                    </a:lnTo>
                    <a:lnTo>
                      <a:pt x="103" y="0"/>
                    </a:lnTo>
                    <a:lnTo>
                      <a:pt x="95" y="2"/>
                    </a:lnTo>
                    <a:lnTo>
                      <a:pt x="81" y="2"/>
                    </a:lnTo>
                    <a:lnTo>
                      <a:pt x="74" y="4"/>
                    </a:lnTo>
                    <a:lnTo>
                      <a:pt x="67" y="4"/>
                    </a:lnTo>
                    <a:lnTo>
                      <a:pt x="60" y="7"/>
                    </a:lnTo>
                    <a:lnTo>
                      <a:pt x="52" y="7"/>
                    </a:lnTo>
                    <a:lnTo>
                      <a:pt x="45" y="9"/>
                    </a:lnTo>
                    <a:lnTo>
                      <a:pt x="38" y="9"/>
                    </a:lnTo>
                    <a:lnTo>
                      <a:pt x="31" y="12"/>
                    </a:lnTo>
                    <a:lnTo>
                      <a:pt x="26" y="14"/>
                    </a:lnTo>
                    <a:lnTo>
                      <a:pt x="19" y="14"/>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2" name="Freeform 7058"/>
              <p:cNvSpPr>
                <a:spLocks/>
              </p:cNvSpPr>
              <p:nvPr/>
            </p:nvSpPr>
            <p:spPr bwMode="auto">
              <a:xfrm>
                <a:off x="9163" y="8265"/>
                <a:ext cx="113" cy="137"/>
              </a:xfrm>
              <a:custGeom>
                <a:avLst/>
                <a:gdLst/>
                <a:ahLst/>
                <a:cxnLst>
                  <a:cxn ang="0">
                    <a:pos x="4" y="33"/>
                  </a:cxn>
                  <a:cxn ang="0">
                    <a:pos x="2" y="48"/>
                  </a:cxn>
                  <a:cxn ang="0">
                    <a:pos x="2" y="62"/>
                  </a:cxn>
                  <a:cxn ang="0">
                    <a:pos x="0" y="76"/>
                  </a:cxn>
                  <a:cxn ang="0">
                    <a:pos x="0" y="91"/>
                  </a:cxn>
                  <a:cxn ang="0">
                    <a:pos x="2" y="105"/>
                  </a:cxn>
                  <a:cxn ang="0">
                    <a:pos x="2" y="120"/>
                  </a:cxn>
                  <a:cxn ang="0">
                    <a:pos x="4" y="134"/>
                  </a:cxn>
                  <a:cxn ang="0">
                    <a:pos x="9" y="134"/>
                  </a:cxn>
                  <a:cxn ang="0">
                    <a:pos x="16" y="136"/>
                  </a:cxn>
                  <a:cxn ang="0">
                    <a:pos x="57" y="136"/>
                  </a:cxn>
                  <a:cxn ang="0">
                    <a:pos x="64" y="134"/>
                  </a:cxn>
                  <a:cxn ang="0">
                    <a:pos x="79" y="134"/>
                  </a:cxn>
                  <a:cxn ang="0">
                    <a:pos x="86" y="132"/>
                  </a:cxn>
                  <a:cxn ang="0">
                    <a:pos x="91" y="132"/>
                  </a:cxn>
                  <a:cxn ang="0">
                    <a:pos x="98" y="129"/>
                  </a:cxn>
                  <a:cxn ang="0">
                    <a:pos x="103" y="129"/>
                  </a:cxn>
                  <a:cxn ang="0">
                    <a:pos x="107" y="127"/>
                  </a:cxn>
                  <a:cxn ang="0">
                    <a:pos x="107" y="64"/>
                  </a:cxn>
                  <a:cxn ang="0">
                    <a:pos x="110" y="48"/>
                  </a:cxn>
                  <a:cxn ang="0">
                    <a:pos x="110" y="16"/>
                  </a:cxn>
                  <a:cxn ang="0">
                    <a:pos x="112" y="0"/>
                  </a:cxn>
                  <a:cxn ang="0">
                    <a:pos x="100" y="0"/>
                  </a:cxn>
                  <a:cxn ang="0">
                    <a:pos x="93" y="2"/>
                  </a:cxn>
                  <a:cxn ang="0">
                    <a:pos x="79" y="2"/>
                  </a:cxn>
                  <a:cxn ang="0">
                    <a:pos x="71" y="4"/>
                  </a:cxn>
                  <a:cxn ang="0">
                    <a:pos x="64" y="4"/>
                  </a:cxn>
                  <a:cxn ang="0">
                    <a:pos x="60" y="7"/>
                  </a:cxn>
                  <a:cxn ang="0">
                    <a:pos x="52" y="7"/>
                  </a:cxn>
                  <a:cxn ang="0">
                    <a:pos x="45" y="9"/>
                  </a:cxn>
                  <a:cxn ang="0">
                    <a:pos x="38" y="9"/>
                  </a:cxn>
                  <a:cxn ang="0">
                    <a:pos x="23" y="14"/>
                  </a:cxn>
                  <a:cxn ang="0">
                    <a:pos x="19" y="14"/>
                  </a:cxn>
                  <a:cxn ang="0">
                    <a:pos x="4" y="19"/>
                  </a:cxn>
                  <a:cxn ang="0">
                    <a:pos x="4" y="33"/>
                  </a:cxn>
                </a:cxnLst>
                <a:rect l="0" t="0" r="r" b="b"/>
                <a:pathLst>
                  <a:path w="113" h="137">
                    <a:moveTo>
                      <a:pt x="4" y="33"/>
                    </a:moveTo>
                    <a:lnTo>
                      <a:pt x="2" y="48"/>
                    </a:lnTo>
                    <a:lnTo>
                      <a:pt x="2" y="62"/>
                    </a:lnTo>
                    <a:lnTo>
                      <a:pt x="0" y="76"/>
                    </a:lnTo>
                    <a:lnTo>
                      <a:pt x="0" y="91"/>
                    </a:lnTo>
                    <a:lnTo>
                      <a:pt x="2" y="105"/>
                    </a:lnTo>
                    <a:lnTo>
                      <a:pt x="2" y="120"/>
                    </a:lnTo>
                    <a:lnTo>
                      <a:pt x="4" y="134"/>
                    </a:lnTo>
                    <a:lnTo>
                      <a:pt x="9" y="134"/>
                    </a:lnTo>
                    <a:lnTo>
                      <a:pt x="16" y="136"/>
                    </a:lnTo>
                    <a:lnTo>
                      <a:pt x="57" y="136"/>
                    </a:lnTo>
                    <a:lnTo>
                      <a:pt x="64" y="134"/>
                    </a:lnTo>
                    <a:lnTo>
                      <a:pt x="79" y="134"/>
                    </a:lnTo>
                    <a:lnTo>
                      <a:pt x="86" y="132"/>
                    </a:lnTo>
                    <a:lnTo>
                      <a:pt x="91" y="132"/>
                    </a:lnTo>
                    <a:lnTo>
                      <a:pt x="98" y="129"/>
                    </a:lnTo>
                    <a:lnTo>
                      <a:pt x="103" y="129"/>
                    </a:lnTo>
                    <a:lnTo>
                      <a:pt x="107" y="127"/>
                    </a:lnTo>
                    <a:lnTo>
                      <a:pt x="107" y="64"/>
                    </a:lnTo>
                    <a:lnTo>
                      <a:pt x="110" y="48"/>
                    </a:lnTo>
                    <a:lnTo>
                      <a:pt x="110" y="16"/>
                    </a:lnTo>
                    <a:lnTo>
                      <a:pt x="112" y="0"/>
                    </a:lnTo>
                    <a:lnTo>
                      <a:pt x="100" y="0"/>
                    </a:lnTo>
                    <a:lnTo>
                      <a:pt x="93" y="2"/>
                    </a:lnTo>
                    <a:lnTo>
                      <a:pt x="79" y="2"/>
                    </a:lnTo>
                    <a:lnTo>
                      <a:pt x="71" y="4"/>
                    </a:lnTo>
                    <a:lnTo>
                      <a:pt x="64" y="4"/>
                    </a:lnTo>
                    <a:lnTo>
                      <a:pt x="60" y="7"/>
                    </a:lnTo>
                    <a:lnTo>
                      <a:pt x="52" y="7"/>
                    </a:lnTo>
                    <a:lnTo>
                      <a:pt x="45" y="9"/>
                    </a:lnTo>
                    <a:lnTo>
                      <a:pt x="38" y="9"/>
                    </a:lnTo>
                    <a:lnTo>
                      <a:pt x="23" y="14"/>
                    </a:lnTo>
                    <a:lnTo>
                      <a:pt x="19" y="14"/>
                    </a:lnTo>
                    <a:lnTo>
                      <a:pt x="4" y="19"/>
                    </a:lnTo>
                    <a:lnTo>
                      <a:pt x="4" y="33"/>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3" name="Freeform 7059"/>
              <p:cNvSpPr>
                <a:spLocks/>
              </p:cNvSpPr>
              <p:nvPr/>
            </p:nvSpPr>
            <p:spPr bwMode="auto">
              <a:xfrm>
                <a:off x="9165" y="8265"/>
                <a:ext cx="108" cy="132"/>
              </a:xfrm>
              <a:custGeom>
                <a:avLst/>
                <a:gdLst/>
                <a:ahLst/>
                <a:cxnLst>
                  <a:cxn ang="0">
                    <a:pos x="0" y="48"/>
                  </a:cxn>
                  <a:cxn ang="0">
                    <a:pos x="0" y="115"/>
                  </a:cxn>
                  <a:cxn ang="0">
                    <a:pos x="2" y="127"/>
                  </a:cxn>
                  <a:cxn ang="0">
                    <a:pos x="7" y="129"/>
                  </a:cxn>
                  <a:cxn ang="0">
                    <a:pos x="19" y="129"/>
                  </a:cxn>
                  <a:cxn ang="0">
                    <a:pos x="26" y="132"/>
                  </a:cxn>
                  <a:cxn ang="0">
                    <a:pos x="38" y="132"/>
                  </a:cxn>
                  <a:cxn ang="0">
                    <a:pos x="45" y="129"/>
                  </a:cxn>
                  <a:cxn ang="0">
                    <a:pos x="60" y="129"/>
                  </a:cxn>
                  <a:cxn ang="0">
                    <a:pos x="67" y="127"/>
                  </a:cxn>
                  <a:cxn ang="0">
                    <a:pos x="74" y="127"/>
                  </a:cxn>
                  <a:cxn ang="0">
                    <a:pos x="81" y="124"/>
                  </a:cxn>
                  <a:cxn ang="0">
                    <a:pos x="86" y="124"/>
                  </a:cxn>
                  <a:cxn ang="0">
                    <a:pos x="93" y="122"/>
                  </a:cxn>
                  <a:cxn ang="0">
                    <a:pos x="98" y="122"/>
                  </a:cxn>
                  <a:cxn ang="0">
                    <a:pos x="103" y="120"/>
                  </a:cxn>
                  <a:cxn ang="0">
                    <a:pos x="103" y="45"/>
                  </a:cxn>
                  <a:cxn ang="0">
                    <a:pos x="105" y="31"/>
                  </a:cxn>
                  <a:cxn ang="0">
                    <a:pos x="105" y="16"/>
                  </a:cxn>
                  <a:cxn ang="0">
                    <a:pos x="108" y="0"/>
                  </a:cxn>
                  <a:cxn ang="0">
                    <a:pos x="100" y="0"/>
                  </a:cxn>
                  <a:cxn ang="0">
                    <a:pos x="96" y="2"/>
                  </a:cxn>
                  <a:cxn ang="0">
                    <a:pos x="81" y="2"/>
                  </a:cxn>
                  <a:cxn ang="0">
                    <a:pos x="74" y="4"/>
                  </a:cxn>
                  <a:cxn ang="0">
                    <a:pos x="62" y="4"/>
                  </a:cxn>
                  <a:cxn ang="0">
                    <a:pos x="55" y="7"/>
                  </a:cxn>
                  <a:cxn ang="0">
                    <a:pos x="48" y="7"/>
                  </a:cxn>
                  <a:cxn ang="0">
                    <a:pos x="33" y="12"/>
                  </a:cxn>
                  <a:cxn ang="0">
                    <a:pos x="28" y="12"/>
                  </a:cxn>
                  <a:cxn ang="0">
                    <a:pos x="14" y="16"/>
                  </a:cxn>
                  <a:cxn ang="0">
                    <a:pos x="9" y="16"/>
                  </a:cxn>
                  <a:cxn ang="0">
                    <a:pos x="4" y="19"/>
                  </a:cxn>
                  <a:cxn ang="0">
                    <a:pos x="0" y="48"/>
                  </a:cxn>
                </a:cxnLst>
                <a:rect l="0" t="0" r="r" b="b"/>
                <a:pathLst>
                  <a:path w="108" h="132">
                    <a:moveTo>
                      <a:pt x="0" y="48"/>
                    </a:moveTo>
                    <a:lnTo>
                      <a:pt x="0" y="115"/>
                    </a:lnTo>
                    <a:lnTo>
                      <a:pt x="2" y="127"/>
                    </a:lnTo>
                    <a:lnTo>
                      <a:pt x="7" y="129"/>
                    </a:lnTo>
                    <a:lnTo>
                      <a:pt x="19" y="129"/>
                    </a:lnTo>
                    <a:lnTo>
                      <a:pt x="26" y="132"/>
                    </a:lnTo>
                    <a:lnTo>
                      <a:pt x="38" y="132"/>
                    </a:lnTo>
                    <a:lnTo>
                      <a:pt x="45" y="129"/>
                    </a:lnTo>
                    <a:lnTo>
                      <a:pt x="60" y="129"/>
                    </a:lnTo>
                    <a:lnTo>
                      <a:pt x="67" y="127"/>
                    </a:lnTo>
                    <a:lnTo>
                      <a:pt x="74" y="127"/>
                    </a:lnTo>
                    <a:lnTo>
                      <a:pt x="81" y="124"/>
                    </a:lnTo>
                    <a:lnTo>
                      <a:pt x="86" y="124"/>
                    </a:lnTo>
                    <a:lnTo>
                      <a:pt x="93" y="122"/>
                    </a:lnTo>
                    <a:lnTo>
                      <a:pt x="98" y="122"/>
                    </a:lnTo>
                    <a:lnTo>
                      <a:pt x="103" y="120"/>
                    </a:lnTo>
                    <a:lnTo>
                      <a:pt x="103" y="45"/>
                    </a:lnTo>
                    <a:lnTo>
                      <a:pt x="105" y="31"/>
                    </a:lnTo>
                    <a:lnTo>
                      <a:pt x="105" y="16"/>
                    </a:lnTo>
                    <a:lnTo>
                      <a:pt x="108" y="0"/>
                    </a:lnTo>
                    <a:lnTo>
                      <a:pt x="100" y="0"/>
                    </a:lnTo>
                    <a:lnTo>
                      <a:pt x="96" y="2"/>
                    </a:lnTo>
                    <a:lnTo>
                      <a:pt x="81" y="2"/>
                    </a:lnTo>
                    <a:lnTo>
                      <a:pt x="74" y="4"/>
                    </a:lnTo>
                    <a:lnTo>
                      <a:pt x="62" y="4"/>
                    </a:lnTo>
                    <a:lnTo>
                      <a:pt x="55" y="7"/>
                    </a:lnTo>
                    <a:lnTo>
                      <a:pt x="48" y="7"/>
                    </a:lnTo>
                    <a:lnTo>
                      <a:pt x="33" y="12"/>
                    </a:lnTo>
                    <a:lnTo>
                      <a:pt x="28" y="12"/>
                    </a:lnTo>
                    <a:lnTo>
                      <a:pt x="14" y="16"/>
                    </a:lnTo>
                    <a:lnTo>
                      <a:pt x="9" y="16"/>
                    </a:lnTo>
                    <a:lnTo>
                      <a:pt x="4" y="19"/>
                    </a:lnTo>
                    <a:lnTo>
                      <a:pt x="0" y="48"/>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4" name="Freeform 7060"/>
              <p:cNvSpPr>
                <a:spLocks/>
              </p:cNvSpPr>
              <p:nvPr/>
            </p:nvSpPr>
            <p:spPr bwMode="auto">
              <a:xfrm>
                <a:off x="9165" y="8265"/>
                <a:ext cx="103" cy="125"/>
              </a:xfrm>
              <a:custGeom>
                <a:avLst/>
                <a:gdLst/>
                <a:ahLst/>
                <a:cxnLst>
                  <a:cxn ang="0">
                    <a:pos x="9" y="16"/>
                  </a:cxn>
                  <a:cxn ang="0">
                    <a:pos x="4" y="19"/>
                  </a:cxn>
                  <a:cxn ang="0">
                    <a:pos x="2" y="33"/>
                  </a:cxn>
                  <a:cxn ang="0">
                    <a:pos x="0" y="45"/>
                  </a:cxn>
                  <a:cxn ang="0">
                    <a:pos x="0" y="96"/>
                  </a:cxn>
                  <a:cxn ang="0">
                    <a:pos x="2" y="110"/>
                  </a:cxn>
                  <a:cxn ang="0">
                    <a:pos x="2" y="122"/>
                  </a:cxn>
                  <a:cxn ang="0">
                    <a:pos x="7" y="124"/>
                  </a:cxn>
                  <a:cxn ang="0">
                    <a:pos x="45" y="124"/>
                  </a:cxn>
                  <a:cxn ang="0">
                    <a:pos x="52" y="122"/>
                  </a:cxn>
                  <a:cxn ang="0">
                    <a:pos x="64" y="122"/>
                  </a:cxn>
                  <a:cxn ang="0">
                    <a:pos x="72" y="120"/>
                  </a:cxn>
                  <a:cxn ang="0">
                    <a:pos x="79" y="120"/>
                  </a:cxn>
                  <a:cxn ang="0">
                    <a:pos x="84" y="117"/>
                  </a:cxn>
                  <a:cxn ang="0">
                    <a:pos x="88" y="117"/>
                  </a:cxn>
                  <a:cxn ang="0">
                    <a:pos x="96" y="115"/>
                  </a:cxn>
                  <a:cxn ang="0">
                    <a:pos x="98" y="115"/>
                  </a:cxn>
                  <a:cxn ang="0">
                    <a:pos x="98" y="86"/>
                  </a:cxn>
                  <a:cxn ang="0">
                    <a:pos x="100" y="72"/>
                  </a:cxn>
                  <a:cxn ang="0">
                    <a:pos x="100" y="43"/>
                  </a:cxn>
                  <a:cxn ang="0">
                    <a:pos x="103" y="31"/>
                  </a:cxn>
                  <a:cxn ang="0">
                    <a:pos x="103" y="0"/>
                  </a:cxn>
                  <a:cxn ang="0">
                    <a:pos x="98" y="2"/>
                  </a:cxn>
                  <a:cxn ang="0">
                    <a:pos x="79" y="2"/>
                  </a:cxn>
                  <a:cxn ang="0">
                    <a:pos x="74" y="4"/>
                  </a:cxn>
                  <a:cxn ang="0">
                    <a:pos x="67" y="4"/>
                  </a:cxn>
                  <a:cxn ang="0">
                    <a:pos x="60" y="7"/>
                  </a:cxn>
                  <a:cxn ang="0">
                    <a:pos x="52" y="7"/>
                  </a:cxn>
                  <a:cxn ang="0">
                    <a:pos x="45" y="9"/>
                  </a:cxn>
                  <a:cxn ang="0">
                    <a:pos x="40" y="9"/>
                  </a:cxn>
                  <a:cxn ang="0">
                    <a:pos x="33" y="12"/>
                  </a:cxn>
                  <a:cxn ang="0">
                    <a:pos x="26" y="12"/>
                  </a:cxn>
                  <a:cxn ang="0">
                    <a:pos x="21" y="14"/>
                  </a:cxn>
                  <a:cxn ang="0">
                    <a:pos x="14" y="16"/>
                  </a:cxn>
                  <a:cxn ang="0">
                    <a:pos x="9" y="16"/>
                  </a:cxn>
                </a:cxnLst>
                <a:rect l="0" t="0" r="r" b="b"/>
                <a:pathLst>
                  <a:path w="103" h="125">
                    <a:moveTo>
                      <a:pt x="9" y="16"/>
                    </a:moveTo>
                    <a:lnTo>
                      <a:pt x="4" y="19"/>
                    </a:lnTo>
                    <a:lnTo>
                      <a:pt x="2" y="33"/>
                    </a:lnTo>
                    <a:lnTo>
                      <a:pt x="0" y="45"/>
                    </a:lnTo>
                    <a:lnTo>
                      <a:pt x="0" y="96"/>
                    </a:lnTo>
                    <a:lnTo>
                      <a:pt x="2" y="110"/>
                    </a:lnTo>
                    <a:lnTo>
                      <a:pt x="2" y="122"/>
                    </a:lnTo>
                    <a:lnTo>
                      <a:pt x="7" y="124"/>
                    </a:lnTo>
                    <a:lnTo>
                      <a:pt x="45" y="124"/>
                    </a:lnTo>
                    <a:lnTo>
                      <a:pt x="52" y="122"/>
                    </a:lnTo>
                    <a:lnTo>
                      <a:pt x="64" y="122"/>
                    </a:lnTo>
                    <a:lnTo>
                      <a:pt x="72" y="120"/>
                    </a:lnTo>
                    <a:lnTo>
                      <a:pt x="79" y="120"/>
                    </a:lnTo>
                    <a:lnTo>
                      <a:pt x="84" y="117"/>
                    </a:lnTo>
                    <a:lnTo>
                      <a:pt x="88" y="117"/>
                    </a:lnTo>
                    <a:lnTo>
                      <a:pt x="96" y="115"/>
                    </a:lnTo>
                    <a:lnTo>
                      <a:pt x="98" y="115"/>
                    </a:lnTo>
                    <a:lnTo>
                      <a:pt x="98" y="86"/>
                    </a:lnTo>
                    <a:lnTo>
                      <a:pt x="100" y="72"/>
                    </a:lnTo>
                    <a:lnTo>
                      <a:pt x="100" y="43"/>
                    </a:lnTo>
                    <a:lnTo>
                      <a:pt x="103" y="31"/>
                    </a:lnTo>
                    <a:lnTo>
                      <a:pt x="103" y="0"/>
                    </a:lnTo>
                    <a:lnTo>
                      <a:pt x="98" y="2"/>
                    </a:lnTo>
                    <a:lnTo>
                      <a:pt x="79" y="2"/>
                    </a:lnTo>
                    <a:lnTo>
                      <a:pt x="74" y="4"/>
                    </a:lnTo>
                    <a:lnTo>
                      <a:pt x="67" y="4"/>
                    </a:lnTo>
                    <a:lnTo>
                      <a:pt x="60" y="7"/>
                    </a:lnTo>
                    <a:lnTo>
                      <a:pt x="52" y="7"/>
                    </a:lnTo>
                    <a:lnTo>
                      <a:pt x="45" y="9"/>
                    </a:lnTo>
                    <a:lnTo>
                      <a:pt x="40" y="9"/>
                    </a:lnTo>
                    <a:lnTo>
                      <a:pt x="33" y="12"/>
                    </a:lnTo>
                    <a:lnTo>
                      <a:pt x="26" y="12"/>
                    </a:lnTo>
                    <a:lnTo>
                      <a:pt x="21" y="14"/>
                    </a:lnTo>
                    <a:lnTo>
                      <a:pt x="14" y="16"/>
                    </a:lnTo>
                    <a:lnTo>
                      <a:pt x="9" y="16"/>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5" name="Freeform 7061"/>
              <p:cNvSpPr>
                <a:spLocks/>
              </p:cNvSpPr>
              <p:nvPr/>
            </p:nvSpPr>
            <p:spPr bwMode="auto">
              <a:xfrm>
                <a:off x="9165" y="8268"/>
                <a:ext cx="101" cy="117"/>
              </a:xfrm>
              <a:custGeom>
                <a:avLst/>
                <a:gdLst/>
                <a:ahLst/>
                <a:cxnLst>
                  <a:cxn ang="0">
                    <a:pos x="9" y="14"/>
                  </a:cxn>
                  <a:cxn ang="0">
                    <a:pos x="4" y="16"/>
                  </a:cxn>
                  <a:cxn ang="0">
                    <a:pos x="2" y="28"/>
                  </a:cxn>
                  <a:cxn ang="0">
                    <a:pos x="0" y="43"/>
                  </a:cxn>
                  <a:cxn ang="0">
                    <a:pos x="0" y="91"/>
                  </a:cxn>
                  <a:cxn ang="0">
                    <a:pos x="2" y="103"/>
                  </a:cxn>
                  <a:cxn ang="0">
                    <a:pos x="2" y="115"/>
                  </a:cxn>
                  <a:cxn ang="0">
                    <a:pos x="7" y="115"/>
                  </a:cxn>
                  <a:cxn ang="0">
                    <a:pos x="12" y="117"/>
                  </a:cxn>
                  <a:cxn ang="0">
                    <a:pos x="36" y="117"/>
                  </a:cxn>
                  <a:cxn ang="0">
                    <a:pos x="43" y="115"/>
                  </a:cxn>
                  <a:cxn ang="0">
                    <a:pos x="50" y="115"/>
                  </a:cxn>
                  <a:cxn ang="0">
                    <a:pos x="57" y="112"/>
                  </a:cxn>
                  <a:cxn ang="0">
                    <a:pos x="62" y="112"/>
                  </a:cxn>
                  <a:cxn ang="0">
                    <a:pos x="69" y="110"/>
                  </a:cxn>
                  <a:cxn ang="0">
                    <a:pos x="76" y="110"/>
                  </a:cxn>
                  <a:cxn ang="0">
                    <a:pos x="81" y="108"/>
                  </a:cxn>
                  <a:cxn ang="0">
                    <a:pos x="86" y="108"/>
                  </a:cxn>
                  <a:cxn ang="0">
                    <a:pos x="91" y="105"/>
                  </a:cxn>
                  <a:cxn ang="0">
                    <a:pos x="96" y="105"/>
                  </a:cxn>
                  <a:cxn ang="0">
                    <a:pos x="96" y="52"/>
                  </a:cxn>
                  <a:cxn ang="0">
                    <a:pos x="98" y="38"/>
                  </a:cxn>
                  <a:cxn ang="0">
                    <a:pos x="98" y="26"/>
                  </a:cxn>
                  <a:cxn ang="0">
                    <a:pos x="100" y="12"/>
                  </a:cxn>
                  <a:cxn ang="0">
                    <a:pos x="100" y="0"/>
                  </a:cxn>
                  <a:cxn ang="0">
                    <a:pos x="76" y="0"/>
                  </a:cxn>
                  <a:cxn ang="0">
                    <a:pos x="72" y="2"/>
                  </a:cxn>
                  <a:cxn ang="0">
                    <a:pos x="64" y="2"/>
                  </a:cxn>
                  <a:cxn ang="0">
                    <a:pos x="57" y="4"/>
                  </a:cxn>
                  <a:cxn ang="0">
                    <a:pos x="52" y="4"/>
                  </a:cxn>
                  <a:cxn ang="0">
                    <a:pos x="45" y="7"/>
                  </a:cxn>
                  <a:cxn ang="0">
                    <a:pos x="38" y="7"/>
                  </a:cxn>
                  <a:cxn ang="0">
                    <a:pos x="33" y="9"/>
                  </a:cxn>
                  <a:cxn ang="0">
                    <a:pos x="26" y="9"/>
                  </a:cxn>
                  <a:cxn ang="0">
                    <a:pos x="21" y="12"/>
                  </a:cxn>
                  <a:cxn ang="0">
                    <a:pos x="14" y="14"/>
                  </a:cxn>
                  <a:cxn ang="0">
                    <a:pos x="9" y="14"/>
                  </a:cxn>
                </a:cxnLst>
                <a:rect l="0" t="0" r="r" b="b"/>
                <a:pathLst>
                  <a:path w="101" h="117">
                    <a:moveTo>
                      <a:pt x="9" y="14"/>
                    </a:moveTo>
                    <a:lnTo>
                      <a:pt x="4" y="16"/>
                    </a:lnTo>
                    <a:lnTo>
                      <a:pt x="2" y="28"/>
                    </a:lnTo>
                    <a:lnTo>
                      <a:pt x="0" y="43"/>
                    </a:lnTo>
                    <a:lnTo>
                      <a:pt x="0" y="91"/>
                    </a:lnTo>
                    <a:lnTo>
                      <a:pt x="2" y="103"/>
                    </a:lnTo>
                    <a:lnTo>
                      <a:pt x="2" y="115"/>
                    </a:lnTo>
                    <a:lnTo>
                      <a:pt x="7" y="115"/>
                    </a:lnTo>
                    <a:lnTo>
                      <a:pt x="12" y="117"/>
                    </a:lnTo>
                    <a:lnTo>
                      <a:pt x="36" y="117"/>
                    </a:lnTo>
                    <a:lnTo>
                      <a:pt x="43" y="115"/>
                    </a:lnTo>
                    <a:lnTo>
                      <a:pt x="50" y="115"/>
                    </a:lnTo>
                    <a:lnTo>
                      <a:pt x="57" y="112"/>
                    </a:lnTo>
                    <a:lnTo>
                      <a:pt x="62" y="112"/>
                    </a:lnTo>
                    <a:lnTo>
                      <a:pt x="69" y="110"/>
                    </a:lnTo>
                    <a:lnTo>
                      <a:pt x="76" y="110"/>
                    </a:lnTo>
                    <a:lnTo>
                      <a:pt x="81" y="108"/>
                    </a:lnTo>
                    <a:lnTo>
                      <a:pt x="86" y="108"/>
                    </a:lnTo>
                    <a:lnTo>
                      <a:pt x="91" y="105"/>
                    </a:lnTo>
                    <a:lnTo>
                      <a:pt x="96" y="105"/>
                    </a:lnTo>
                    <a:lnTo>
                      <a:pt x="96" y="52"/>
                    </a:lnTo>
                    <a:lnTo>
                      <a:pt x="98" y="38"/>
                    </a:lnTo>
                    <a:lnTo>
                      <a:pt x="98" y="26"/>
                    </a:lnTo>
                    <a:lnTo>
                      <a:pt x="100" y="12"/>
                    </a:lnTo>
                    <a:lnTo>
                      <a:pt x="100" y="0"/>
                    </a:lnTo>
                    <a:lnTo>
                      <a:pt x="76" y="0"/>
                    </a:lnTo>
                    <a:lnTo>
                      <a:pt x="72" y="2"/>
                    </a:lnTo>
                    <a:lnTo>
                      <a:pt x="64" y="2"/>
                    </a:lnTo>
                    <a:lnTo>
                      <a:pt x="57" y="4"/>
                    </a:lnTo>
                    <a:lnTo>
                      <a:pt x="52" y="4"/>
                    </a:lnTo>
                    <a:lnTo>
                      <a:pt x="45" y="7"/>
                    </a:lnTo>
                    <a:lnTo>
                      <a:pt x="38" y="7"/>
                    </a:lnTo>
                    <a:lnTo>
                      <a:pt x="33" y="9"/>
                    </a:lnTo>
                    <a:lnTo>
                      <a:pt x="26" y="9"/>
                    </a:lnTo>
                    <a:lnTo>
                      <a:pt x="21" y="12"/>
                    </a:lnTo>
                    <a:lnTo>
                      <a:pt x="14" y="14"/>
                    </a:lnTo>
                    <a:lnTo>
                      <a:pt x="9" y="1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6" name="Freeform 7062"/>
              <p:cNvSpPr>
                <a:spLocks/>
              </p:cNvSpPr>
              <p:nvPr/>
            </p:nvSpPr>
            <p:spPr bwMode="auto">
              <a:xfrm>
                <a:off x="9165" y="8268"/>
                <a:ext cx="99" cy="110"/>
              </a:xfrm>
              <a:custGeom>
                <a:avLst/>
                <a:gdLst/>
                <a:ahLst/>
                <a:cxnLst>
                  <a:cxn ang="0">
                    <a:pos x="2" y="40"/>
                  </a:cxn>
                  <a:cxn ang="0">
                    <a:pos x="0" y="52"/>
                  </a:cxn>
                  <a:cxn ang="0">
                    <a:pos x="0" y="86"/>
                  </a:cxn>
                  <a:cxn ang="0">
                    <a:pos x="2" y="98"/>
                  </a:cxn>
                  <a:cxn ang="0">
                    <a:pos x="4" y="108"/>
                  </a:cxn>
                  <a:cxn ang="0">
                    <a:pos x="7" y="110"/>
                  </a:cxn>
                  <a:cxn ang="0">
                    <a:pos x="43" y="110"/>
                  </a:cxn>
                  <a:cxn ang="0">
                    <a:pos x="48" y="108"/>
                  </a:cxn>
                  <a:cxn ang="0">
                    <a:pos x="55" y="108"/>
                  </a:cxn>
                  <a:cxn ang="0">
                    <a:pos x="62" y="105"/>
                  </a:cxn>
                  <a:cxn ang="0">
                    <a:pos x="67" y="105"/>
                  </a:cxn>
                  <a:cxn ang="0">
                    <a:pos x="74" y="103"/>
                  </a:cxn>
                  <a:cxn ang="0">
                    <a:pos x="79" y="103"/>
                  </a:cxn>
                  <a:cxn ang="0">
                    <a:pos x="88" y="98"/>
                  </a:cxn>
                  <a:cxn ang="0">
                    <a:pos x="93" y="98"/>
                  </a:cxn>
                  <a:cxn ang="0">
                    <a:pos x="93" y="48"/>
                  </a:cxn>
                  <a:cxn ang="0">
                    <a:pos x="96" y="36"/>
                  </a:cxn>
                  <a:cxn ang="0">
                    <a:pos x="96" y="12"/>
                  </a:cxn>
                  <a:cxn ang="0">
                    <a:pos x="98" y="0"/>
                  </a:cxn>
                  <a:cxn ang="0">
                    <a:pos x="81" y="0"/>
                  </a:cxn>
                  <a:cxn ang="0">
                    <a:pos x="76" y="2"/>
                  </a:cxn>
                  <a:cxn ang="0">
                    <a:pos x="62" y="2"/>
                  </a:cxn>
                  <a:cxn ang="0">
                    <a:pos x="57" y="4"/>
                  </a:cxn>
                  <a:cxn ang="0">
                    <a:pos x="50" y="4"/>
                  </a:cxn>
                  <a:cxn ang="0">
                    <a:pos x="43" y="7"/>
                  </a:cxn>
                  <a:cxn ang="0">
                    <a:pos x="38" y="7"/>
                  </a:cxn>
                  <a:cxn ang="0">
                    <a:pos x="31" y="9"/>
                  </a:cxn>
                  <a:cxn ang="0">
                    <a:pos x="26" y="12"/>
                  </a:cxn>
                  <a:cxn ang="0">
                    <a:pos x="19" y="12"/>
                  </a:cxn>
                  <a:cxn ang="0">
                    <a:pos x="9" y="16"/>
                  </a:cxn>
                  <a:cxn ang="0">
                    <a:pos x="4" y="16"/>
                  </a:cxn>
                  <a:cxn ang="0">
                    <a:pos x="2" y="28"/>
                  </a:cxn>
                  <a:cxn ang="0">
                    <a:pos x="2" y="40"/>
                  </a:cxn>
                </a:cxnLst>
                <a:rect l="0" t="0" r="r" b="b"/>
                <a:pathLst>
                  <a:path w="99" h="110">
                    <a:moveTo>
                      <a:pt x="2" y="40"/>
                    </a:moveTo>
                    <a:lnTo>
                      <a:pt x="0" y="52"/>
                    </a:lnTo>
                    <a:lnTo>
                      <a:pt x="0" y="86"/>
                    </a:lnTo>
                    <a:lnTo>
                      <a:pt x="2" y="98"/>
                    </a:lnTo>
                    <a:lnTo>
                      <a:pt x="4" y="108"/>
                    </a:lnTo>
                    <a:lnTo>
                      <a:pt x="7" y="110"/>
                    </a:lnTo>
                    <a:lnTo>
                      <a:pt x="43" y="110"/>
                    </a:lnTo>
                    <a:lnTo>
                      <a:pt x="48" y="108"/>
                    </a:lnTo>
                    <a:lnTo>
                      <a:pt x="55" y="108"/>
                    </a:lnTo>
                    <a:lnTo>
                      <a:pt x="62" y="105"/>
                    </a:lnTo>
                    <a:lnTo>
                      <a:pt x="67" y="105"/>
                    </a:lnTo>
                    <a:lnTo>
                      <a:pt x="74" y="103"/>
                    </a:lnTo>
                    <a:lnTo>
                      <a:pt x="79" y="103"/>
                    </a:lnTo>
                    <a:lnTo>
                      <a:pt x="88" y="98"/>
                    </a:lnTo>
                    <a:lnTo>
                      <a:pt x="93" y="98"/>
                    </a:lnTo>
                    <a:lnTo>
                      <a:pt x="93" y="48"/>
                    </a:lnTo>
                    <a:lnTo>
                      <a:pt x="96" y="36"/>
                    </a:lnTo>
                    <a:lnTo>
                      <a:pt x="96" y="12"/>
                    </a:lnTo>
                    <a:lnTo>
                      <a:pt x="98" y="0"/>
                    </a:lnTo>
                    <a:lnTo>
                      <a:pt x="81" y="0"/>
                    </a:lnTo>
                    <a:lnTo>
                      <a:pt x="76" y="2"/>
                    </a:lnTo>
                    <a:lnTo>
                      <a:pt x="62" y="2"/>
                    </a:lnTo>
                    <a:lnTo>
                      <a:pt x="57" y="4"/>
                    </a:lnTo>
                    <a:lnTo>
                      <a:pt x="50" y="4"/>
                    </a:lnTo>
                    <a:lnTo>
                      <a:pt x="43" y="7"/>
                    </a:lnTo>
                    <a:lnTo>
                      <a:pt x="38" y="7"/>
                    </a:lnTo>
                    <a:lnTo>
                      <a:pt x="31" y="9"/>
                    </a:lnTo>
                    <a:lnTo>
                      <a:pt x="26" y="12"/>
                    </a:lnTo>
                    <a:lnTo>
                      <a:pt x="19" y="12"/>
                    </a:lnTo>
                    <a:lnTo>
                      <a:pt x="9" y="16"/>
                    </a:lnTo>
                    <a:lnTo>
                      <a:pt x="4" y="16"/>
                    </a:lnTo>
                    <a:lnTo>
                      <a:pt x="2" y="28"/>
                    </a:lnTo>
                    <a:lnTo>
                      <a:pt x="2" y="40"/>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7" name="Freeform 7063"/>
              <p:cNvSpPr>
                <a:spLocks/>
              </p:cNvSpPr>
              <p:nvPr/>
            </p:nvSpPr>
            <p:spPr bwMode="auto">
              <a:xfrm>
                <a:off x="9165" y="8268"/>
                <a:ext cx="94" cy="105"/>
              </a:xfrm>
              <a:custGeom>
                <a:avLst/>
                <a:gdLst/>
                <a:ahLst/>
                <a:cxnLst>
                  <a:cxn ang="0">
                    <a:pos x="24" y="12"/>
                  </a:cxn>
                  <a:cxn ang="0">
                    <a:pos x="19" y="12"/>
                  </a:cxn>
                  <a:cxn ang="0">
                    <a:pos x="9" y="16"/>
                  </a:cxn>
                  <a:cxn ang="0">
                    <a:pos x="4" y="16"/>
                  </a:cxn>
                  <a:cxn ang="0">
                    <a:pos x="2" y="40"/>
                  </a:cxn>
                  <a:cxn ang="0">
                    <a:pos x="0" y="60"/>
                  </a:cxn>
                  <a:cxn ang="0">
                    <a:pos x="4" y="103"/>
                  </a:cxn>
                  <a:cxn ang="0">
                    <a:pos x="7" y="105"/>
                  </a:cxn>
                  <a:cxn ang="0">
                    <a:pos x="28" y="105"/>
                  </a:cxn>
                  <a:cxn ang="0">
                    <a:pos x="33" y="103"/>
                  </a:cxn>
                  <a:cxn ang="0">
                    <a:pos x="48" y="103"/>
                  </a:cxn>
                  <a:cxn ang="0">
                    <a:pos x="52" y="100"/>
                  </a:cxn>
                  <a:cxn ang="0">
                    <a:pos x="60" y="98"/>
                  </a:cxn>
                  <a:cxn ang="0">
                    <a:pos x="64" y="98"/>
                  </a:cxn>
                  <a:cxn ang="0">
                    <a:pos x="69" y="96"/>
                  </a:cxn>
                  <a:cxn ang="0">
                    <a:pos x="76" y="96"/>
                  </a:cxn>
                  <a:cxn ang="0">
                    <a:pos x="81" y="93"/>
                  </a:cxn>
                  <a:cxn ang="0">
                    <a:pos x="86" y="93"/>
                  </a:cxn>
                  <a:cxn ang="0">
                    <a:pos x="88" y="91"/>
                  </a:cxn>
                  <a:cxn ang="0">
                    <a:pos x="88" y="67"/>
                  </a:cxn>
                  <a:cxn ang="0">
                    <a:pos x="91" y="57"/>
                  </a:cxn>
                  <a:cxn ang="0">
                    <a:pos x="91" y="36"/>
                  </a:cxn>
                  <a:cxn ang="0">
                    <a:pos x="93" y="24"/>
                  </a:cxn>
                  <a:cxn ang="0">
                    <a:pos x="93" y="0"/>
                  </a:cxn>
                  <a:cxn ang="0">
                    <a:pos x="84" y="0"/>
                  </a:cxn>
                  <a:cxn ang="0">
                    <a:pos x="79" y="2"/>
                  </a:cxn>
                  <a:cxn ang="0">
                    <a:pos x="67" y="2"/>
                  </a:cxn>
                  <a:cxn ang="0">
                    <a:pos x="62" y="4"/>
                  </a:cxn>
                  <a:cxn ang="0">
                    <a:pos x="50" y="4"/>
                  </a:cxn>
                  <a:cxn ang="0">
                    <a:pos x="36" y="9"/>
                  </a:cxn>
                  <a:cxn ang="0">
                    <a:pos x="31" y="9"/>
                  </a:cxn>
                  <a:cxn ang="0">
                    <a:pos x="24" y="12"/>
                  </a:cxn>
                </a:cxnLst>
                <a:rect l="0" t="0" r="r" b="b"/>
                <a:pathLst>
                  <a:path w="94" h="105">
                    <a:moveTo>
                      <a:pt x="24" y="12"/>
                    </a:moveTo>
                    <a:lnTo>
                      <a:pt x="19" y="12"/>
                    </a:lnTo>
                    <a:lnTo>
                      <a:pt x="9" y="16"/>
                    </a:lnTo>
                    <a:lnTo>
                      <a:pt x="4" y="16"/>
                    </a:lnTo>
                    <a:lnTo>
                      <a:pt x="2" y="40"/>
                    </a:lnTo>
                    <a:lnTo>
                      <a:pt x="0" y="60"/>
                    </a:lnTo>
                    <a:lnTo>
                      <a:pt x="4" y="103"/>
                    </a:lnTo>
                    <a:lnTo>
                      <a:pt x="7" y="105"/>
                    </a:lnTo>
                    <a:lnTo>
                      <a:pt x="28" y="105"/>
                    </a:lnTo>
                    <a:lnTo>
                      <a:pt x="33" y="103"/>
                    </a:lnTo>
                    <a:lnTo>
                      <a:pt x="48" y="103"/>
                    </a:lnTo>
                    <a:lnTo>
                      <a:pt x="52" y="100"/>
                    </a:lnTo>
                    <a:lnTo>
                      <a:pt x="60" y="98"/>
                    </a:lnTo>
                    <a:lnTo>
                      <a:pt x="64" y="98"/>
                    </a:lnTo>
                    <a:lnTo>
                      <a:pt x="69" y="96"/>
                    </a:lnTo>
                    <a:lnTo>
                      <a:pt x="76" y="96"/>
                    </a:lnTo>
                    <a:lnTo>
                      <a:pt x="81" y="93"/>
                    </a:lnTo>
                    <a:lnTo>
                      <a:pt x="86" y="93"/>
                    </a:lnTo>
                    <a:lnTo>
                      <a:pt x="88" y="91"/>
                    </a:lnTo>
                    <a:lnTo>
                      <a:pt x="88" y="67"/>
                    </a:lnTo>
                    <a:lnTo>
                      <a:pt x="91" y="57"/>
                    </a:lnTo>
                    <a:lnTo>
                      <a:pt x="91" y="36"/>
                    </a:lnTo>
                    <a:lnTo>
                      <a:pt x="93" y="24"/>
                    </a:lnTo>
                    <a:lnTo>
                      <a:pt x="93" y="0"/>
                    </a:lnTo>
                    <a:lnTo>
                      <a:pt x="84" y="0"/>
                    </a:lnTo>
                    <a:lnTo>
                      <a:pt x="79" y="2"/>
                    </a:lnTo>
                    <a:lnTo>
                      <a:pt x="67" y="2"/>
                    </a:lnTo>
                    <a:lnTo>
                      <a:pt x="62" y="4"/>
                    </a:lnTo>
                    <a:lnTo>
                      <a:pt x="50" y="4"/>
                    </a:lnTo>
                    <a:lnTo>
                      <a:pt x="36" y="9"/>
                    </a:lnTo>
                    <a:lnTo>
                      <a:pt x="31" y="9"/>
                    </a:lnTo>
                    <a:lnTo>
                      <a:pt x="24" y="12"/>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8" name="Freeform 7064"/>
              <p:cNvSpPr>
                <a:spLocks/>
              </p:cNvSpPr>
              <p:nvPr/>
            </p:nvSpPr>
            <p:spPr bwMode="auto">
              <a:xfrm>
                <a:off x="9165" y="8268"/>
                <a:ext cx="91" cy="100"/>
              </a:xfrm>
              <a:custGeom>
                <a:avLst/>
                <a:gdLst/>
                <a:ahLst/>
                <a:cxnLst>
                  <a:cxn ang="0">
                    <a:pos x="0" y="57"/>
                  </a:cxn>
                  <a:cxn ang="0">
                    <a:pos x="2" y="79"/>
                  </a:cxn>
                  <a:cxn ang="0">
                    <a:pos x="4" y="98"/>
                  </a:cxn>
                  <a:cxn ang="0">
                    <a:pos x="12" y="98"/>
                  </a:cxn>
                  <a:cxn ang="0">
                    <a:pos x="16" y="100"/>
                  </a:cxn>
                  <a:cxn ang="0">
                    <a:pos x="21" y="98"/>
                  </a:cxn>
                  <a:cxn ang="0">
                    <a:pos x="38" y="98"/>
                  </a:cxn>
                  <a:cxn ang="0">
                    <a:pos x="45" y="96"/>
                  </a:cxn>
                  <a:cxn ang="0">
                    <a:pos x="50" y="93"/>
                  </a:cxn>
                  <a:cxn ang="0">
                    <a:pos x="57" y="93"/>
                  </a:cxn>
                  <a:cxn ang="0">
                    <a:pos x="62" y="91"/>
                  </a:cxn>
                  <a:cxn ang="0">
                    <a:pos x="67" y="91"/>
                  </a:cxn>
                  <a:cxn ang="0">
                    <a:pos x="74" y="88"/>
                  </a:cxn>
                  <a:cxn ang="0">
                    <a:pos x="79" y="86"/>
                  </a:cxn>
                  <a:cxn ang="0">
                    <a:pos x="81" y="86"/>
                  </a:cxn>
                  <a:cxn ang="0">
                    <a:pos x="86" y="84"/>
                  </a:cxn>
                  <a:cxn ang="0">
                    <a:pos x="86" y="52"/>
                  </a:cxn>
                  <a:cxn ang="0">
                    <a:pos x="88" y="43"/>
                  </a:cxn>
                  <a:cxn ang="0">
                    <a:pos x="88" y="21"/>
                  </a:cxn>
                  <a:cxn ang="0">
                    <a:pos x="91" y="12"/>
                  </a:cxn>
                  <a:cxn ang="0">
                    <a:pos x="91" y="0"/>
                  </a:cxn>
                  <a:cxn ang="0">
                    <a:pos x="81" y="0"/>
                  </a:cxn>
                  <a:cxn ang="0">
                    <a:pos x="76" y="2"/>
                  </a:cxn>
                  <a:cxn ang="0">
                    <a:pos x="64" y="2"/>
                  </a:cxn>
                  <a:cxn ang="0">
                    <a:pos x="60" y="4"/>
                  </a:cxn>
                  <a:cxn ang="0">
                    <a:pos x="52" y="4"/>
                  </a:cxn>
                  <a:cxn ang="0">
                    <a:pos x="48" y="7"/>
                  </a:cxn>
                  <a:cxn ang="0">
                    <a:pos x="40" y="7"/>
                  </a:cxn>
                  <a:cxn ang="0">
                    <a:pos x="36" y="9"/>
                  </a:cxn>
                  <a:cxn ang="0">
                    <a:pos x="28" y="9"/>
                  </a:cxn>
                  <a:cxn ang="0">
                    <a:pos x="24" y="12"/>
                  </a:cxn>
                  <a:cxn ang="0">
                    <a:pos x="19" y="12"/>
                  </a:cxn>
                  <a:cxn ang="0">
                    <a:pos x="9" y="16"/>
                  </a:cxn>
                  <a:cxn ang="0">
                    <a:pos x="4" y="16"/>
                  </a:cxn>
                  <a:cxn ang="0">
                    <a:pos x="2" y="38"/>
                  </a:cxn>
                  <a:cxn ang="0">
                    <a:pos x="0" y="57"/>
                  </a:cxn>
                </a:cxnLst>
                <a:rect l="0" t="0" r="r" b="b"/>
                <a:pathLst>
                  <a:path w="91" h="100">
                    <a:moveTo>
                      <a:pt x="0" y="57"/>
                    </a:moveTo>
                    <a:lnTo>
                      <a:pt x="2" y="79"/>
                    </a:lnTo>
                    <a:lnTo>
                      <a:pt x="4" y="98"/>
                    </a:lnTo>
                    <a:lnTo>
                      <a:pt x="12" y="98"/>
                    </a:lnTo>
                    <a:lnTo>
                      <a:pt x="16" y="100"/>
                    </a:lnTo>
                    <a:lnTo>
                      <a:pt x="21" y="98"/>
                    </a:lnTo>
                    <a:lnTo>
                      <a:pt x="38" y="98"/>
                    </a:lnTo>
                    <a:lnTo>
                      <a:pt x="45" y="96"/>
                    </a:lnTo>
                    <a:lnTo>
                      <a:pt x="50" y="93"/>
                    </a:lnTo>
                    <a:lnTo>
                      <a:pt x="57" y="93"/>
                    </a:lnTo>
                    <a:lnTo>
                      <a:pt x="62" y="91"/>
                    </a:lnTo>
                    <a:lnTo>
                      <a:pt x="67" y="91"/>
                    </a:lnTo>
                    <a:lnTo>
                      <a:pt x="74" y="88"/>
                    </a:lnTo>
                    <a:lnTo>
                      <a:pt x="79" y="86"/>
                    </a:lnTo>
                    <a:lnTo>
                      <a:pt x="81" y="86"/>
                    </a:lnTo>
                    <a:lnTo>
                      <a:pt x="86" y="84"/>
                    </a:lnTo>
                    <a:lnTo>
                      <a:pt x="86" y="52"/>
                    </a:lnTo>
                    <a:lnTo>
                      <a:pt x="88" y="43"/>
                    </a:lnTo>
                    <a:lnTo>
                      <a:pt x="88" y="21"/>
                    </a:lnTo>
                    <a:lnTo>
                      <a:pt x="91" y="12"/>
                    </a:lnTo>
                    <a:lnTo>
                      <a:pt x="91" y="0"/>
                    </a:lnTo>
                    <a:lnTo>
                      <a:pt x="81" y="0"/>
                    </a:lnTo>
                    <a:lnTo>
                      <a:pt x="76" y="2"/>
                    </a:lnTo>
                    <a:lnTo>
                      <a:pt x="64" y="2"/>
                    </a:lnTo>
                    <a:lnTo>
                      <a:pt x="60" y="4"/>
                    </a:lnTo>
                    <a:lnTo>
                      <a:pt x="52" y="4"/>
                    </a:lnTo>
                    <a:lnTo>
                      <a:pt x="48" y="7"/>
                    </a:lnTo>
                    <a:lnTo>
                      <a:pt x="40" y="7"/>
                    </a:lnTo>
                    <a:lnTo>
                      <a:pt x="36" y="9"/>
                    </a:lnTo>
                    <a:lnTo>
                      <a:pt x="28" y="9"/>
                    </a:lnTo>
                    <a:lnTo>
                      <a:pt x="24" y="12"/>
                    </a:lnTo>
                    <a:lnTo>
                      <a:pt x="19" y="12"/>
                    </a:lnTo>
                    <a:lnTo>
                      <a:pt x="9" y="16"/>
                    </a:lnTo>
                    <a:lnTo>
                      <a:pt x="4" y="16"/>
                    </a:lnTo>
                    <a:lnTo>
                      <a:pt x="2" y="38"/>
                    </a:lnTo>
                    <a:lnTo>
                      <a:pt x="0" y="5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9" name="Freeform 7065"/>
              <p:cNvSpPr>
                <a:spLocks/>
              </p:cNvSpPr>
              <p:nvPr/>
            </p:nvSpPr>
            <p:spPr bwMode="auto">
              <a:xfrm>
                <a:off x="9168" y="8268"/>
                <a:ext cx="86" cy="93"/>
              </a:xfrm>
              <a:custGeom>
                <a:avLst/>
                <a:gdLst/>
                <a:ahLst/>
                <a:cxnLst>
                  <a:cxn ang="0">
                    <a:pos x="12" y="14"/>
                  </a:cxn>
                  <a:cxn ang="0">
                    <a:pos x="7" y="16"/>
                  </a:cxn>
                  <a:cxn ang="0">
                    <a:pos x="2" y="16"/>
                  </a:cxn>
                  <a:cxn ang="0">
                    <a:pos x="0" y="36"/>
                  </a:cxn>
                  <a:cxn ang="0">
                    <a:pos x="0" y="74"/>
                  </a:cxn>
                  <a:cxn ang="0">
                    <a:pos x="2" y="93"/>
                  </a:cxn>
                  <a:cxn ang="0">
                    <a:pos x="24" y="93"/>
                  </a:cxn>
                  <a:cxn ang="0">
                    <a:pos x="31" y="91"/>
                  </a:cxn>
                  <a:cxn ang="0">
                    <a:pos x="36" y="91"/>
                  </a:cxn>
                  <a:cxn ang="0">
                    <a:pos x="40" y="88"/>
                  </a:cxn>
                  <a:cxn ang="0">
                    <a:pos x="48" y="88"/>
                  </a:cxn>
                  <a:cxn ang="0">
                    <a:pos x="57" y="84"/>
                  </a:cxn>
                  <a:cxn ang="0">
                    <a:pos x="62" y="84"/>
                  </a:cxn>
                  <a:cxn ang="0">
                    <a:pos x="67" y="81"/>
                  </a:cxn>
                  <a:cxn ang="0">
                    <a:pos x="72" y="81"/>
                  </a:cxn>
                  <a:cxn ang="0">
                    <a:pos x="76" y="79"/>
                  </a:cxn>
                  <a:cxn ang="0">
                    <a:pos x="81" y="79"/>
                  </a:cxn>
                  <a:cxn ang="0">
                    <a:pos x="81" y="38"/>
                  </a:cxn>
                  <a:cxn ang="0">
                    <a:pos x="84" y="31"/>
                  </a:cxn>
                  <a:cxn ang="0">
                    <a:pos x="84" y="21"/>
                  </a:cxn>
                  <a:cxn ang="0">
                    <a:pos x="86" y="12"/>
                  </a:cxn>
                  <a:cxn ang="0">
                    <a:pos x="86" y="0"/>
                  </a:cxn>
                  <a:cxn ang="0">
                    <a:pos x="81" y="0"/>
                  </a:cxn>
                  <a:cxn ang="0">
                    <a:pos x="76" y="2"/>
                  </a:cxn>
                  <a:cxn ang="0">
                    <a:pos x="67" y="2"/>
                  </a:cxn>
                  <a:cxn ang="0">
                    <a:pos x="60" y="4"/>
                  </a:cxn>
                  <a:cxn ang="0">
                    <a:pos x="50" y="4"/>
                  </a:cxn>
                  <a:cxn ang="0">
                    <a:pos x="43" y="7"/>
                  </a:cxn>
                  <a:cxn ang="0">
                    <a:pos x="38" y="7"/>
                  </a:cxn>
                  <a:cxn ang="0">
                    <a:pos x="31" y="9"/>
                  </a:cxn>
                  <a:cxn ang="0">
                    <a:pos x="26" y="9"/>
                  </a:cxn>
                  <a:cxn ang="0">
                    <a:pos x="16" y="14"/>
                  </a:cxn>
                  <a:cxn ang="0">
                    <a:pos x="12" y="14"/>
                  </a:cxn>
                </a:cxnLst>
                <a:rect l="0" t="0" r="r" b="b"/>
                <a:pathLst>
                  <a:path w="86" h="93">
                    <a:moveTo>
                      <a:pt x="12" y="14"/>
                    </a:moveTo>
                    <a:lnTo>
                      <a:pt x="7" y="16"/>
                    </a:lnTo>
                    <a:lnTo>
                      <a:pt x="2" y="16"/>
                    </a:lnTo>
                    <a:lnTo>
                      <a:pt x="0" y="36"/>
                    </a:lnTo>
                    <a:lnTo>
                      <a:pt x="0" y="74"/>
                    </a:lnTo>
                    <a:lnTo>
                      <a:pt x="2" y="93"/>
                    </a:lnTo>
                    <a:lnTo>
                      <a:pt x="24" y="93"/>
                    </a:lnTo>
                    <a:lnTo>
                      <a:pt x="31" y="91"/>
                    </a:lnTo>
                    <a:lnTo>
                      <a:pt x="36" y="91"/>
                    </a:lnTo>
                    <a:lnTo>
                      <a:pt x="40" y="88"/>
                    </a:lnTo>
                    <a:lnTo>
                      <a:pt x="48" y="88"/>
                    </a:lnTo>
                    <a:lnTo>
                      <a:pt x="57" y="84"/>
                    </a:lnTo>
                    <a:lnTo>
                      <a:pt x="62" y="84"/>
                    </a:lnTo>
                    <a:lnTo>
                      <a:pt x="67" y="81"/>
                    </a:lnTo>
                    <a:lnTo>
                      <a:pt x="72" y="81"/>
                    </a:lnTo>
                    <a:lnTo>
                      <a:pt x="76" y="79"/>
                    </a:lnTo>
                    <a:lnTo>
                      <a:pt x="81" y="79"/>
                    </a:lnTo>
                    <a:lnTo>
                      <a:pt x="81" y="38"/>
                    </a:lnTo>
                    <a:lnTo>
                      <a:pt x="84" y="31"/>
                    </a:lnTo>
                    <a:lnTo>
                      <a:pt x="84" y="21"/>
                    </a:lnTo>
                    <a:lnTo>
                      <a:pt x="86" y="12"/>
                    </a:lnTo>
                    <a:lnTo>
                      <a:pt x="86" y="0"/>
                    </a:lnTo>
                    <a:lnTo>
                      <a:pt x="81" y="0"/>
                    </a:lnTo>
                    <a:lnTo>
                      <a:pt x="76" y="2"/>
                    </a:lnTo>
                    <a:lnTo>
                      <a:pt x="67" y="2"/>
                    </a:lnTo>
                    <a:lnTo>
                      <a:pt x="60" y="4"/>
                    </a:lnTo>
                    <a:lnTo>
                      <a:pt x="50" y="4"/>
                    </a:lnTo>
                    <a:lnTo>
                      <a:pt x="43" y="7"/>
                    </a:lnTo>
                    <a:lnTo>
                      <a:pt x="38" y="7"/>
                    </a:lnTo>
                    <a:lnTo>
                      <a:pt x="31" y="9"/>
                    </a:lnTo>
                    <a:lnTo>
                      <a:pt x="26" y="9"/>
                    </a:lnTo>
                    <a:lnTo>
                      <a:pt x="16" y="14"/>
                    </a:lnTo>
                    <a:lnTo>
                      <a:pt x="12"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0" name="Freeform 7066"/>
              <p:cNvSpPr>
                <a:spLocks/>
              </p:cNvSpPr>
              <p:nvPr/>
            </p:nvSpPr>
            <p:spPr bwMode="auto">
              <a:xfrm>
                <a:off x="9168" y="8270"/>
                <a:ext cx="84" cy="86"/>
              </a:xfrm>
              <a:custGeom>
                <a:avLst/>
                <a:gdLst/>
                <a:ahLst/>
                <a:cxnLst>
                  <a:cxn ang="0">
                    <a:pos x="76" y="50"/>
                  </a:cxn>
                  <a:cxn ang="0">
                    <a:pos x="79" y="43"/>
                  </a:cxn>
                  <a:cxn ang="0">
                    <a:pos x="79" y="26"/>
                  </a:cxn>
                  <a:cxn ang="0">
                    <a:pos x="81" y="16"/>
                  </a:cxn>
                  <a:cxn ang="0">
                    <a:pos x="81" y="9"/>
                  </a:cxn>
                  <a:cxn ang="0">
                    <a:pos x="84" y="0"/>
                  </a:cxn>
                  <a:cxn ang="0">
                    <a:pos x="64" y="0"/>
                  </a:cxn>
                  <a:cxn ang="0">
                    <a:pos x="60" y="2"/>
                  </a:cxn>
                  <a:cxn ang="0">
                    <a:pos x="48" y="2"/>
                  </a:cxn>
                  <a:cxn ang="0">
                    <a:pos x="43" y="4"/>
                  </a:cxn>
                  <a:cxn ang="0">
                    <a:pos x="36" y="7"/>
                  </a:cxn>
                  <a:cxn ang="0">
                    <a:pos x="31" y="7"/>
                  </a:cxn>
                  <a:cxn ang="0">
                    <a:pos x="26" y="9"/>
                  </a:cxn>
                  <a:cxn ang="0">
                    <a:pos x="19" y="9"/>
                  </a:cxn>
                  <a:cxn ang="0">
                    <a:pos x="14" y="12"/>
                  </a:cxn>
                  <a:cxn ang="0">
                    <a:pos x="9" y="12"/>
                  </a:cxn>
                  <a:cxn ang="0">
                    <a:pos x="7" y="14"/>
                  </a:cxn>
                  <a:cxn ang="0">
                    <a:pos x="2" y="14"/>
                  </a:cxn>
                  <a:cxn ang="0">
                    <a:pos x="0" y="33"/>
                  </a:cxn>
                  <a:cxn ang="0">
                    <a:pos x="0" y="67"/>
                  </a:cxn>
                  <a:cxn ang="0">
                    <a:pos x="2" y="84"/>
                  </a:cxn>
                  <a:cxn ang="0">
                    <a:pos x="4" y="86"/>
                  </a:cxn>
                  <a:cxn ang="0">
                    <a:pos x="19" y="86"/>
                  </a:cxn>
                  <a:cxn ang="0">
                    <a:pos x="24" y="84"/>
                  </a:cxn>
                  <a:cxn ang="0">
                    <a:pos x="28" y="84"/>
                  </a:cxn>
                  <a:cxn ang="0">
                    <a:pos x="33" y="81"/>
                  </a:cxn>
                  <a:cxn ang="0">
                    <a:pos x="40" y="81"/>
                  </a:cxn>
                  <a:cxn ang="0">
                    <a:pos x="50" y="76"/>
                  </a:cxn>
                  <a:cxn ang="0">
                    <a:pos x="55" y="76"/>
                  </a:cxn>
                  <a:cxn ang="0">
                    <a:pos x="60" y="74"/>
                  </a:cxn>
                  <a:cxn ang="0">
                    <a:pos x="64" y="72"/>
                  </a:cxn>
                  <a:cxn ang="0">
                    <a:pos x="69" y="72"/>
                  </a:cxn>
                  <a:cxn ang="0">
                    <a:pos x="74" y="69"/>
                  </a:cxn>
                  <a:cxn ang="0">
                    <a:pos x="76" y="69"/>
                  </a:cxn>
                  <a:cxn ang="0">
                    <a:pos x="76" y="50"/>
                  </a:cxn>
                </a:cxnLst>
                <a:rect l="0" t="0" r="r" b="b"/>
                <a:pathLst>
                  <a:path w="84" h="86">
                    <a:moveTo>
                      <a:pt x="76" y="50"/>
                    </a:moveTo>
                    <a:lnTo>
                      <a:pt x="79" y="43"/>
                    </a:lnTo>
                    <a:lnTo>
                      <a:pt x="79" y="26"/>
                    </a:lnTo>
                    <a:lnTo>
                      <a:pt x="81" y="16"/>
                    </a:lnTo>
                    <a:lnTo>
                      <a:pt x="81" y="9"/>
                    </a:lnTo>
                    <a:lnTo>
                      <a:pt x="84" y="0"/>
                    </a:lnTo>
                    <a:lnTo>
                      <a:pt x="64" y="0"/>
                    </a:lnTo>
                    <a:lnTo>
                      <a:pt x="60" y="2"/>
                    </a:lnTo>
                    <a:lnTo>
                      <a:pt x="48" y="2"/>
                    </a:lnTo>
                    <a:lnTo>
                      <a:pt x="43" y="4"/>
                    </a:lnTo>
                    <a:lnTo>
                      <a:pt x="36" y="7"/>
                    </a:lnTo>
                    <a:lnTo>
                      <a:pt x="31" y="7"/>
                    </a:lnTo>
                    <a:lnTo>
                      <a:pt x="26" y="9"/>
                    </a:lnTo>
                    <a:lnTo>
                      <a:pt x="19" y="9"/>
                    </a:lnTo>
                    <a:lnTo>
                      <a:pt x="14" y="12"/>
                    </a:lnTo>
                    <a:lnTo>
                      <a:pt x="9" y="12"/>
                    </a:lnTo>
                    <a:lnTo>
                      <a:pt x="7" y="14"/>
                    </a:lnTo>
                    <a:lnTo>
                      <a:pt x="2" y="14"/>
                    </a:lnTo>
                    <a:lnTo>
                      <a:pt x="0" y="33"/>
                    </a:lnTo>
                    <a:lnTo>
                      <a:pt x="0" y="67"/>
                    </a:lnTo>
                    <a:lnTo>
                      <a:pt x="2" y="84"/>
                    </a:lnTo>
                    <a:lnTo>
                      <a:pt x="4" y="86"/>
                    </a:lnTo>
                    <a:lnTo>
                      <a:pt x="19" y="86"/>
                    </a:lnTo>
                    <a:lnTo>
                      <a:pt x="24" y="84"/>
                    </a:lnTo>
                    <a:lnTo>
                      <a:pt x="28" y="84"/>
                    </a:lnTo>
                    <a:lnTo>
                      <a:pt x="33" y="81"/>
                    </a:lnTo>
                    <a:lnTo>
                      <a:pt x="40" y="81"/>
                    </a:lnTo>
                    <a:lnTo>
                      <a:pt x="50" y="76"/>
                    </a:lnTo>
                    <a:lnTo>
                      <a:pt x="55" y="76"/>
                    </a:lnTo>
                    <a:lnTo>
                      <a:pt x="60" y="74"/>
                    </a:lnTo>
                    <a:lnTo>
                      <a:pt x="64" y="72"/>
                    </a:lnTo>
                    <a:lnTo>
                      <a:pt x="69" y="72"/>
                    </a:lnTo>
                    <a:lnTo>
                      <a:pt x="74" y="69"/>
                    </a:lnTo>
                    <a:lnTo>
                      <a:pt x="76" y="69"/>
                    </a:lnTo>
                    <a:lnTo>
                      <a:pt x="76" y="5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1" name="Freeform 7067"/>
              <p:cNvSpPr>
                <a:spLocks/>
              </p:cNvSpPr>
              <p:nvPr/>
            </p:nvSpPr>
            <p:spPr bwMode="auto">
              <a:xfrm>
                <a:off x="9170" y="8277"/>
                <a:ext cx="125" cy="24"/>
              </a:xfrm>
              <a:custGeom>
                <a:avLst/>
                <a:gdLst/>
                <a:ahLst/>
                <a:cxnLst>
                  <a:cxn ang="0">
                    <a:pos x="110" y="7"/>
                  </a:cxn>
                  <a:cxn ang="0">
                    <a:pos x="124" y="0"/>
                  </a:cxn>
                  <a:cxn ang="0">
                    <a:pos x="112" y="2"/>
                  </a:cxn>
                  <a:cxn ang="0">
                    <a:pos x="88" y="4"/>
                  </a:cxn>
                  <a:cxn ang="0">
                    <a:pos x="33" y="14"/>
                  </a:cxn>
                  <a:cxn ang="0">
                    <a:pos x="0" y="19"/>
                  </a:cxn>
                  <a:cxn ang="0">
                    <a:pos x="7" y="23"/>
                  </a:cxn>
                  <a:cxn ang="0">
                    <a:pos x="110" y="7"/>
                  </a:cxn>
                </a:cxnLst>
                <a:rect l="0" t="0" r="r" b="b"/>
                <a:pathLst>
                  <a:path w="125" h="24">
                    <a:moveTo>
                      <a:pt x="110" y="7"/>
                    </a:moveTo>
                    <a:lnTo>
                      <a:pt x="124" y="0"/>
                    </a:lnTo>
                    <a:lnTo>
                      <a:pt x="112" y="2"/>
                    </a:lnTo>
                    <a:lnTo>
                      <a:pt x="88" y="4"/>
                    </a:lnTo>
                    <a:lnTo>
                      <a:pt x="33" y="14"/>
                    </a:lnTo>
                    <a:lnTo>
                      <a:pt x="0" y="19"/>
                    </a:lnTo>
                    <a:lnTo>
                      <a:pt x="7" y="23"/>
                    </a:lnTo>
                    <a:lnTo>
                      <a:pt x="110"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2" name="Freeform 7068"/>
              <p:cNvSpPr>
                <a:spLocks/>
              </p:cNvSpPr>
              <p:nvPr/>
            </p:nvSpPr>
            <p:spPr bwMode="auto">
              <a:xfrm>
                <a:off x="9172" y="8284"/>
                <a:ext cx="108" cy="128"/>
              </a:xfrm>
              <a:custGeom>
                <a:avLst/>
                <a:gdLst/>
                <a:ahLst/>
                <a:cxnLst>
                  <a:cxn ang="0">
                    <a:pos x="103" y="127"/>
                  </a:cxn>
                  <a:cxn ang="0">
                    <a:pos x="108" y="124"/>
                  </a:cxn>
                  <a:cxn ang="0">
                    <a:pos x="108" y="0"/>
                  </a:cxn>
                  <a:cxn ang="0">
                    <a:pos x="88" y="0"/>
                  </a:cxn>
                  <a:cxn ang="0">
                    <a:pos x="81" y="2"/>
                  </a:cxn>
                  <a:cxn ang="0">
                    <a:pos x="62" y="2"/>
                  </a:cxn>
                  <a:cxn ang="0">
                    <a:pos x="55" y="4"/>
                  </a:cxn>
                  <a:cxn ang="0">
                    <a:pos x="50" y="4"/>
                  </a:cxn>
                  <a:cxn ang="0">
                    <a:pos x="43" y="7"/>
                  </a:cxn>
                  <a:cxn ang="0">
                    <a:pos x="28" y="7"/>
                  </a:cxn>
                  <a:cxn ang="0">
                    <a:pos x="23" y="9"/>
                  </a:cxn>
                  <a:cxn ang="0">
                    <a:pos x="16" y="9"/>
                  </a:cxn>
                  <a:cxn ang="0">
                    <a:pos x="9" y="11"/>
                  </a:cxn>
                  <a:cxn ang="0">
                    <a:pos x="4" y="11"/>
                  </a:cxn>
                  <a:cxn ang="0">
                    <a:pos x="2" y="26"/>
                  </a:cxn>
                  <a:cxn ang="0">
                    <a:pos x="2" y="38"/>
                  </a:cxn>
                  <a:cxn ang="0">
                    <a:pos x="0" y="52"/>
                  </a:cxn>
                  <a:cxn ang="0">
                    <a:pos x="0" y="93"/>
                  </a:cxn>
                  <a:cxn ang="0">
                    <a:pos x="4" y="127"/>
                  </a:cxn>
                  <a:cxn ang="0">
                    <a:pos x="103" y="127"/>
                  </a:cxn>
                </a:cxnLst>
                <a:rect l="0" t="0" r="r" b="b"/>
                <a:pathLst>
                  <a:path w="108" h="128">
                    <a:moveTo>
                      <a:pt x="103" y="127"/>
                    </a:moveTo>
                    <a:lnTo>
                      <a:pt x="108" y="124"/>
                    </a:lnTo>
                    <a:lnTo>
                      <a:pt x="108" y="0"/>
                    </a:lnTo>
                    <a:lnTo>
                      <a:pt x="88" y="0"/>
                    </a:lnTo>
                    <a:lnTo>
                      <a:pt x="81" y="2"/>
                    </a:lnTo>
                    <a:lnTo>
                      <a:pt x="62" y="2"/>
                    </a:lnTo>
                    <a:lnTo>
                      <a:pt x="55" y="4"/>
                    </a:lnTo>
                    <a:lnTo>
                      <a:pt x="50" y="4"/>
                    </a:lnTo>
                    <a:lnTo>
                      <a:pt x="43" y="7"/>
                    </a:lnTo>
                    <a:lnTo>
                      <a:pt x="28" y="7"/>
                    </a:lnTo>
                    <a:lnTo>
                      <a:pt x="23" y="9"/>
                    </a:lnTo>
                    <a:lnTo>
                      <a:pt x="16" y="9"/>
                    </a:lnTo>
                    <a:lnTo>
                      <a:pt x="9" y="11"/>
                    </a:lnTo>
                    <a:lnTo>
                      <a:pt x="4" y="11"/>
                    </a:lnTo>
                    <a:lnTo>
                      <a:pt x="2" y="26"/>
                    </a:lnTo>
                    <a:lnTo>
                      <a:pt x="2" y="38"/>
                    </a:lnTo>
                    <a:lnTo>
                      <a:pt x="0" y="52"/>
                    </a:lnTo>
                    <a:lnTo>
                      <a:pt x="0" y="93"/>
                    </a:lnTo>
                    <a:lnTo>
                      <a:pt x="4" y="127"/>
                    </a:lnTo>
                    <a:lnTo>
                      <a:pt x="103" y="127"/>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3" name="Freeform 7069"/>
              <p:cNvSpPr>
                <a:spLocks/>
              </p:cNvSpPr>
              <p:nvPr/>
            </p:nvSpPr>
            <p:spPr bwMode="auto">
              <a:xfrm>
                <a:off x="9175" y="8287"/>
                <a:ext cx="103" cy="122"/>
              </a:xfrm>
              <a:custGeom>
                <a:avLst/>
                <a:gdLst/>
                <a:ahLst/>
                <a:cxnLst>
                  <a:cxn ang="0">
                    <a:pos x="4" y="11"/>
                  </a:cxn>
                  <a:cxn ang="0">
                    <a:pos x="2" y="23"/>
                  </a:cxn>
                  <a:cxn ang="0">
                    <a:pos x="0" y="38"/>
                  </a:cxn>
                  <a:cxn ang="0">
                    <a:pos x="0" y="91"/>
                  </a:cxn>
                  <a:cxn ang="0">
                    <a:pos x="4" y="120"/>
                  </a:cxn>
                  <a:cxn ang="0">
                    <a:pos x="9" y="122"/>
                  </a:cxn>
                  <a:cxn ang="0">
                    <a:pos x="91" y="122"/>
                  </a:cxn>
                  <a:cxn ang="0">
                    <a:pos x="96" y="120"/>
                  </a:cxn>
                  <a:cxn ang="0">
                    <a:pos x="103" y="120"/>
                  </a:cxn>
                  <a:cxn ang="0">
                    <a:pos x="103" y="0"/>
                  </a:cxn>
                  <a:cxn ang="0">
                    <a:pos x="83" y="0"/>
                  </a:cxn>
                  <a:cxn ang="0">
                    <a:pos x="79" y="2"/>
                  </a:cxn>
                  <a:cxn ang="0">
                    <a:pos x="60" y="2"/>
                  </a:cxn>
                  <a:cxn ang="0">
                    <a:pos x="52" y="4"/>
                  </a:cxn>
                  <a:cxn ang="0">
                    <a:pos x="40" y="4"/>
                  </a:cxn>
                  <a:cxn ang="0">
                    <a:pos x="33" y="7"/>
                  </a:cxn>
                  <a:cxn ang="0">
                    <a:pos x="28" y="7"/>
                  </a:cxn>
                  <a:cxn ang="0">
                    <a:pos x="21" y="9"/>
                  </a:cxn>
                  <a:cxn ang="0">
                    <a:pos x="16" y="9"/>
                  </a:cxn>
                  <a:cxn ang="0">
                    <a:pos x="9" y="11"/>
                  </a:cxn>
                  <a:cxn ang="0">
                    <a:pos x="4" y="11"/>
                  </a:cxn>
                </a:cxnLst>
                <a:rect l="0" t="0" r="r" b="b"/>
                <a:pathLst>
                  <a:path w="103" h="122">
                    <a:moveTo>
                      <a:pt x="4" y="11"/>
                    </a:moveTo>
                    <a:lnTo>
                      <a:pt x="2" y="23"/>
                    </a:lnTo>
                    <a:lnTo>
                      <a:pt x="0" y="38"/>
                    </a:lnTo>
                    <a:lnTo>
                      <a:pt x="0" y="91"/>
                    </a:lnTo>
                    <a:lnTo>
                      <a:pt x="4" y="120"/>
                    </a:lnTo>
                    <a:lnTo>
                      <a:pt x="9" y="122"/>
                    </a:lnTo>
                    <a:lnTo>
                      <a:pt x="91" y="122"/>
                    </a:lnTo>
                    <a:lnTo>
                      <a:pt x="96" y="120"/>
                    </a:lnTo>
                    <a:lnTo>
                      <a:pt x="103" y="120"/>
                    </a:lnTo>
                    <a:lnTo>
                      <a:pt x="103" y="0"/>
                    </a:lnTo>
                    <a:lnTo>
                      <a:pt x="83" y="0"/>
                    </a:lnTo>
                    <a:lnTo>
                      <a:pt x="79" y="2"/>
                    </a:lnTo>
                    <a:lnTo>
                      <a:pt x="60" y="2"/>
                    </a:lnTo>
                    <a:lnTo>
                      <a:pt x="52" y="4"/>
                    </a:lnTo>
                    <a:lnTo>
                      <a:pt x="40" y="4"/>
                    </a:lnTo>
                    <a:lnTo>
                      <a:pt x="33" y="7"/>
                    </a:lnTo>
                    <a:lnTo>
                      <a:pt x="28" y="7"/>
                    </a:lnTo>
                    <a:lnTo>
                      <a:pt x="21" y="9"/>
                    </a:lnTo>
                    <a:lnTo>
                      <a:pt x="16" y="9"/>
                    </a:lnTo>
                    <a:lnTo>
                      <a:pt x="9" y="11"/>
                    </a:lnTo>
                    <a:lnTo>
                      <a:pt x="4" y="11"/>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4" name="Freeform 7070"/>
              <p:cNvSpPr>
                <a:spLocks/>
              </p:cNvSpPr>
              <p:nvPr/>
            </p:nvSpPr>
            <p:spPr bwMode="auto">
              <a:xfrm>
                <a:off x="9175" y="8289"/>
                <a:ext cx="101" cy="118"/>
              </a:xfrm>
              <a:custGeom>
                <a:avLst/>
                <a:gdLst/>
                <a:ahLst/>
                <a:cxnLst>
                  <a:cxn ang="0">
                    <a:pos x="16" y="9"/>
                  </a:cxn>
                  <a:cxn ang="0">
                    <a:pos x="12" y="11"/>
                  </a:cxn>
                  <a:cxn ang="0">
                    <a:pos x="4" y="11"/>
                  </a:cxn>
                  <a:cxn ang="0">
                    <a:pos x="4" y="23"/>
                  </a:cxn>
                  <a:cxn ang="0">
                    <a:pos x="2" y="35"/>
                  </a:cxn>
                  <a:cxn ang="0">
                    <a:pos x="2" y="47"/>
                  </a:cxn>
                  <a:cxn ang="0">
                    <a:pos x="0" y="60"/>
                  </a:cxn>
                  <a:cxn ang="0">
                    <a:pos x="2" y="71"/>
                  </a:cxn>
                  <a:cxn ang="0">
                    <a:pos x="2" y="100"/>
                  </a:cxn>
                  <a:cxn ang="0">
                    <a:pos x="4" y="115"/>
                  </a:cxn>
                  <a:cxn ang="0">
                    <a:pos x="16" y="115"/>
                  </a:cxn>
                  <a:cxn ang="0">
                    <a:pos x="23" y="117"/>
                  </a:cxn>
                  <a:cxn ang="0">
                    <a:pos x="81" y="117"/>
                  </a:cxn>
                  <a:cxn ang="0">
                    <a:pos x="88" y="115"/>
                  </a:cxn>
                  <a:cxn ang="0">
                    <a:pos x="100" y="115"/>
                  </a:cxn>
                  <a:cxn ang="0">
                    <a:pos x="100" y="0"/>
                  </a:cxn>
                  <a:cxn ang="0">
                    <a:pos x="81" y="0"/>
                  </a:cxn>
                  <a:cxn ang="0">
                    <a:pos x="76" y="2"/>
                  </a:cxn>
                  <a:cxn ang="0">
                    <a:pos x="52" y="2"/>
                  </a:cxn>
                  <a:cxn ang="0">
                    <a:pos x="45" y="4"/>
                  </a:cxn>
                  <a:cxn ang="0">
                    <a:pos x="36" y="4"/>
                  </a:cxn>
                  <a:cxn ang="0">
                    <a:pos x="28" y="7"/>
                  </a:cxn>
                  <a:cxn ang="0">
                    <a:pos x="23" y="7"/>
                  </a:cxn>
                  <a:cxn ang="0">
                    <a:pos x="16" y="9"/>
                  </a:cxn>
                </a:cxnLst>
                <a:rect l="0" t="0" r="r" b="b"/>
                <a:pathLst>
                  <a:path w="101" h="118">
                    <a:moveTo>
                      <a:pt x="16" y="9"/>
                    </a:moveTo>
                    <a:lnTo>
                      <a:pt x="12" y="11"/>
                    </a:lnTo>
                    <a:lnTo>
                      <a:pt x="4" y="11"/>
                    </a:lnTo>
                    <a:lnTo>
                      <a:pt x="4" y="23"/>
                    </a:lnTo>
                    <a:lnTo>
                      <a:pt x="2" y="35"/>
                    </a:lnTo>
                    <a:lnTo>
                      <a:pt x="2" y="47"/>
                    </a:lnTo>
                    <a:lnTo>
                      <a:pt x="0" y="60"/>
                    </a:lnTo>
                    <a:lnTo>
                      <a:pt x="2" y="71"/>
                    </a:lnTo>
                    <a:lnTo>
                      <a:pt x="2" y="100"/>
                    </a:lnTo>
                    <a:lnTo>
                      <a:pt x="4" y="115"/>
                    </a:lnTo>
                    <a:lnTo>
                      <a:pt x="16" y="115"/>
                    </a:lnTo>
                    <a:lnTo>
                      <a:pt x="23" y="117"/>
                    </a:lnTo>
                    <a:lnTo>
                      <a:pt x="81" y="117"/>
                    </a:lnTo>
                    <a:lnTo>
                      <a:pt x="88" y="115"/>
                    </a:lnTo>
                    <a:lnTo>
                      <a:pt x="100" y="115"/>
                    </a:lnTo>
                    <a:lnTo>
                      <a:pt x="100" y="0"/>
                    </a:lnTo>
                    <a:lnTo>
                      <a:pt x="81" y="0"/>
                    </a:lnTo>
                    <a:lnTo>
                      <a:pt x="76" y="2"/>
                    </a:lnTo>
                    <a:lnTo>
                      <a:pt x="52" y="2"/>
                    </a:lnTo>
                    <a:lnTo>
                      <a:pt x="45" y="4"/>
                    </a:lnTo>
                    <a:lnTo>
                      <a:pt x="36" y="4"/>
                    </a:lnTo>
                    <a:lnTo>
                      <a:pt x="28" y="7"/>
                    </a:lnTo>
                    <a:lnTo>
                      <a:pt x="23" y="7"/>
                    </a:lnTo>
                    <a:lnTo>
                      <a:pt x="16" y="9"/>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5" name="Freeform 7071"/>
              <p:cNvSpPr>
                <a:spLocks/>
              </p:cNvSpPr>
              <p:nvPr/>
            </p:nvSpPr>
            <p:spPr bwMode="auto">
              <a:xfrm>
                <a:off x="9177" y="8292"/>
                <a:ext cx="96" cy="112"/>
              </a:xfrm>
              <a:custGeom>
                <a:avLst/>
                <a:gdLst/>
                <a:ahLst/>
                <a:cxnLst>
                  <a:cxn ang="0">
                    <a:pos x="2" y="33"/>
                  </a:cxn>
                  <a:cxn ang="0">
                    <a:pos x="0" y="45"/>
                  </a:cxn>
                  <a:cxn ang="0">
                    <a:pos x="0" y="81"/>
                  </a:cxn>
                  <a:cxn ang="0">
                    <a:pos x="2" y="95"/>
                  </a:cxn>
                  <a:cxn ang="0">
                    <a:pos x="4" y="107"/>
                  </a:cxn>
                  <a:cxn ang="0">
                    <a:pos x="12" y="110"/>
                  </a:cxn>
                  <a:cxn ang="0">
                    <a:pos x="16" y="110"/>
                  </a:cxn>
                  <a:cxn ang="0">
                    <a:pos x="21" y="112"/>
                  </a:cxn>
                  <a:cxn ang="0">
                    <a:pos x="72" y="112"/>
                  </a:cxn>
                  <a:cxn ang="0">
                    <a:pos x="79" y="110"/>
                  </a:cxn>
                  <a:cxn ang="0">
                    <a:pos x="88" y="110"/>
                  </a:cxn>
                  <a:cxn ang="0">
                    <a:pos x="93" y="107"/>
                  </a:cxn>
                  <a:cxn ang="0">
                    <a:pos x="96" y="81"/>
                  </a:cxn>
                  <a:cxn ang="0">
                    <a:pos x="96" y="26"/>
                  </a:cxn>
                  <a:cxn ang="0">
                    <a:pos x="93" y="0"/>
                  </a:cxn>
                  <a:cxn ang="0">
                    <a:pos x="72" y="0"/>
                  </a:cxn>
                  <a:cxn ang="0">
                    <a:pos x="67" y="2"/>
                  </a:cxn>
                  <a:cxn ang="0">
                    <a:pos x="43" y="2"/>
                  </a:cxn>
                  <a:cxn ang="0">
                    <a:pos x="38" y="4"/>
                  </a:cxn>
                  <a:cxn ang="0">
                    <a:pos x="33" y="4"/>
                  </a:cxn>
                  <a:cxn ang="0">
                    <a:pos x="26" y="7"/>
                  </a:cxn>
                  <a:cxn ang="0">
                    <a:pos x="21" y="7"/>
                  </a:cxn>
                  <a:cxn ang="0">
                    <a:pos x="16" y="9"/>
                  </a:cxn>
                  <a:cxn ang="0">
                    <a:pos x="9" y="9"/>
                  </a:cxn>
                  <a:cxn ang="0">
                    <a:pos x="4" y="11"/>
                  </a:cxn>
                  <a:cxn ang="0">
                    <a:pos x="2" y="23"/>
                  </a:cxn>
                  <a:cxn ang="0">
                    <a:pos x="2" y="33"/>
                  </a:cxn>
                </a:cxnLst>
                <a:rect l="0" t="0" r="r" b="b"/>
                <a:pathLst>
                  <a:path w="96" h="112">
                    <a:moveTo>
                      <a:pt x="2" y="33"/>
                    </a:moveTo>
                    <a:lnTo>
                      <a:pt x="0" y="45"/>
                    </a:lnTo>
                    <a:lnTo>
                      <a:pt x="0" y="81"/>
                    </a:lnTo>
                    <a:lnTo>
                      <a:pt x="2" y="95"/>
                    </a:lnTo>
                    <a:lnTo>
                      <a:pt x="4" y="107"/>
                    </a:lnTo>
                    <a:lnTo>
                      <a:pt x="12" y="110"/>
                    </a:lnTo>
                    <a:lnTo>
                      <a:pt x="16" y="110"/>
                    </a:lnTo>
                    <a:lnTo>
                      <a:pt x="21" y="112"/>
                    </a:lnTo>
                    <a:lnTo>
                      <a:pt x="72" y="112"/>
                    </a:lnTo>
                    <a:lnTo>
                      <a:pt x="79" y="110"/>
                    </a:lnTo>
                    <a:lnTo>
                      <a:pt x="88" y="110"/>
                    </a:lnTo>
                    <a:lnTo>
                      <a:pt x="93" y="107"/>
                    </a:lnTo>
                    <a:lnTo>
                      <a:pt x="96" y="81"/>
                    </a:lnTo>
                    <a:lnTo>
                      <a:pt x="96" y="26"/>
                    </a:lnTo>
                    <a:lnTo>
                      <a:pt x="93" y="0"/>
                    </a:lnTo>
                    <a:lnTo>
                      <a:pt x="72" y="0"/>
                    </a:lnTo>
                    <a:lnTo>
                      <a:pt x="67" y="2"/>
                    </a:lnTo>
                    <a:lnTo>
                      <a:pt x="43" y="2"/>
                    </a:lnTo>
                    <a:lnTo>
                      <a:pt x="38" y="4"/>
                    </a:lnTo>
                    <a:lnTo>
                      <a:pt x="33" y="4"/>
                    </a:lnTo>
                    <a:lnTo>
                      <a:pt x="26" y="7"/>
                    </a:lnTo>
                    <a:lnTo>
                      <a:pt x="21" y="7"/>
                    </a:lnTo>
                    <a:lnTo>
                      <a:pt x="16" y="9"/>
                    </a:lnTo>
                    <a:lnTo>
                      <a:pt x="9" y="9"/>
                    </a:lnTo>
                    <a:lnTo>
                      <a:pt x="4" y="11"/>
                    </a:lnTo>
                    <a:lnTo>
                      <a:pt x="2" y="23"/>
                    </a:lnTo>
                    <a:lnTo>
                      <a:pt x="2" y="3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6" name="Freeform 7072"/>
              <p:cNvSpPr>
                <a:spLocks/>
              </p:cNvSpPr>
              <p:nvPr/>
            </p:nvSpPr>
            <p:spPr bwMode="auto">
              <a:xfrm>
                <a:off x="9180" y="8294"/>
                <a:ext cx="91" cy="108"/>
              </a:xfrm>
              <a:custGeom>
                <a:avLst/>
                <a:gdLst/>
                <a:ahLst/>
                <a:cxnLst>
                  <a:cxn ang="0">
                    <a:pos x="2" y="91"/>
                  </a:cxn>
                  <a:cxn ang="0">
                    <a:pos x="4" y="103"/>
                  </a:cxn>
                  <a:cxn ang="0">
                    <a:pos x="9" y="103"/>
                  </a:cxn>
                  <a:cxn ang="0">
                    <a:pos x="14" y="105"/>
                  </a:cxn>
                  <a:cxn ang="0">
                    <a:pos x="21" y="105"/>
                  </a:cxn>
                  <a:cxn ang="0">
                    <a:pos x="26" y="107"/>
                  </a:cxn>
                  <a:cxn ang="0">
                    <a:pos x="62" y="107"/>
                  </a:cxn>
                  <a:cxn ang="0">
                    <a:pos x="67" y="105"/>
                  </a:cxn>
                  <a:cxn ang="0">
                    <a:pos x="79" y="105"/>
                  </a:cxn>
                  <a:cxn ang="0">
                    <a:pos x="83" y="103"/>
                  </a:cxn>
                  <a:cxn ang="0">
                    <a:pos x="88" y="103"/>
                  </a:cxn>
                  <a:cxn ang="0">
                    <a:pos x="91" y="76"/>
                  </a:cxn>
                  <a:cxn ang="0">
                    <a:pos x="91" y="23"/>
                  </a:cxn>
                  <a:cxn ang="0">
                    <a:pos x="88" y="0"/>
                  </a:cxn>
                  <a:cxn ang="0">
                    <a:pos x="62" y="0"/>
                  </a:cxn>
                  <a:cxn ang="0">
                    <a:pos x="57" y="2"/>
                  </a:cxn>
                  <a:cxn ang="0">
                    <a:pos x="36" y="2"/>
                  </a:cxn>
                  <a:cxn ang="0">
                    <a:pos x="31" y="4"/>
                  </a:cxn>
                  <a:cxn ang="0">
                    <a:pos x="26" y="4"/>
                  </a:cxn>
                  <a:cxn ang="0">
                    <a:pos x="21" y="7"/>
                  </a:cxn>
                  <a:cxn ang="0">
                    <a:pos x="14" y="7"/>
                  </a:cxn>
                  <a:cxn ang="0">
                    <a:pos x="4" y="11"/>
                  </a:cxn>
                  <a:cxn ang="0">
                    <a:pos x="2" y="21"/>
                  </a:cxn>
                  <a:cxn ang="0">
                    <a:pos x="0" y="33"/>
                  </a:cxn>
                  <a:cxn ang="0">
                    <a:pos x="0" y="76"/>
                  </a:cxn>
                  <a:cxn ang="0">
                    <a:pos x="2" y="91"/>
                  </a:cxn>
                </a:cxnLst>
                <a:rect l="0" t="0" r="r" b="b"/>
                <a:pathLst>
                  <a:path w="91" h="108">
                    <a:moveTo>
                      <a:pt x="2" y="91"/>
                    </a:moveTo>
                    <a:lnTo>
                      <a:pt x="4" y="103"/>
                    </a:lnTo>
                    <a:lnTo>
                      <a:pt x="9" y="103"/>
                    </a:lnTo>
                    <a:lnTo>
                      <a:pt x="14" y="105"/>
                    </a:lnTo>
                    <a:lnTo>
                      <a:pt x="21" y="105"/>
                    </a:lnTo>
                    <a:lnTo>
                      <a:pt x="26" y="107"/>
                    </a:lnTo>
                    <a:lnTo>
                      <a:pt x="62" y="107"/>
                    </a:lnTo>
                    <a:lnTo>
                      <a:pt x="67" y="105"/>
                    </a:lnTo>
                    <a:lnTo>
                      <a:pt x="79" y="105"/>
                    </a:lnTo>
                    <a:lnTo>
                      <a:pt x="83" y="103"/>
                    </a:lnTo>
                    <a:lnTo>
                      <a:pt x="88" y="103"/>
                    </a:lnTo>
                    <a:lnTo>
                      <a:pt x="91" y="76"/>
                    </a:lnTo>
                    <a:lnTo>
                      <a:pt x="91" y="23"/>
                    </a:lnTo>
                    <a:lnTo>
                      <a:pt x="88" y="0"/>
                    </a:lnTo>
                    <a:lnTo>
                      <a:pt x="62" y="0"/>
                    </a:lnTo>
                    <a:lnTo>
                      <a:pt x="57" y="2"/>
                    </a:lnTo>
                    <a:lnTo>
                      <a:pt x="36" y="2"/>
                    </a:lnTo>
                    <a:lnTo>
                      <a:pt x="31" y="4"/>
                    </a:lnTo>
                    <a:lnTo>
                      <a:pt x="26" y="4"/>
                    </a:lnTo>
                    <a:lnTo>
                      <a:pt x="21" y="7"/>
                    </a:lnTo>
                    <a:lnTo>
                      <a:pt x="14" y="7"/>
                    </a:lnTo>
                    <a:lnTo>
                      <a:pt x="4" y="11"/>
                    </a:lnTo>
                    <a:lnTo>
                      <a:pt x="2" y="21"/>
                    </a:lnTo>
                    <a:lnTo>
                      <a:pt x="0" y="33"/>
                    </a:lnTo>
                    <a:lnTo>
                      <a:pt x="0" y="76"/>
                    </a:lnTo>
                    <a:lnTo>
                      <a:pt x="2" y="91"/>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7" name="Freeform 7073"/>
              <p:cNvSpPr>
                <a:spLocks/>
              </p:cNvSpPr>
              <p:nvPr/>
            </p:nvSpPr>
            <p:spPr bwMode="auto">
              <a:xfrm>
                <a:off x="9180" y="8296"/>
                <a:ext cx="86" cy="104"/>
              </a:xfrm>
              <a:custGeom>
                <a:avLst/>
                <a:gdLst/>
                <a:ahLst/>
                <a:cxnLst>
                  <a:cxn ang="0">
                    <a:pos x="2" y="40"/>
                  </a:cxn>
                  <a:cxn ang="0">
                    <a:pos x="0" y="50"/>
                  </a:cxn>
                  <a:cxn ang="0">
                    <a:pos x="0" y="62"/>
                  </a:cxn>
                  <a:cxn ang="0">
                    <a:pos x="2" y="74"/>
                  </a:cxn>
                  <a:cxn ang="0">
                    <a:pos x="4" y="84"/>
                  </a:cxn>
                  <a:cxn ang="0">
                    <a:pos x="7" y="98"/>
                  </a:cxn>
                  <a:cxn ang="0">
                    <a:pos x="12" y="98"/>
                  </a:cxn>
                  <a:cxn ang="0">
                    <a:pos x="16" y="100"/>
                  </a:cxn>
                  <a:cxn ang="0">
                    <a:pos x="21" y="100"/>
                  </a:cxn>
                  <a:cxn ang="0">
                    <a:pos x="26" y="103"/>
                  </a:cxn>
                  <a:cxn ang="0">
                    <a:pos x="62" y="103"/>
                  </a:cxn>
                  <a:cxn ang="0">
                    <a:pos x="67" y="100"/>
                  </a:cxn>
                  <a:cxn ang="0">
                    <a:pos x="72" y="100"/>
                  </a:cxn>
                  <a:cxn ang="0">
                    <a:pos x="76" y="98"/>
                  </a:cxn>
                  <a:cxn ang="0">
                    <a:pos x="81" y="98"/>
                  </a:cxn>
                  <a:cxn ang="0">
                    <a:pos x="86" y="96"/>
                  </a:cxn>
                  <a:cxn ang="0">
                    <a:pos x="86" y="2"/>
                  </a:cxn>
                  <a:cxn ang="0">
                    <a:pos x="81" y="0"/>
                  </a:cxn>
                  <a:cxn ang="0">
                    <a:pos x="50" y="0"/>
                  </a:cxn>
                  <a:cxn ang="0">
                    <a:pos x="45" y="2"/>
                  </a:cxn>
                  <a:cxn ang="0">
                    <a:pos x="36" y="2"/>
                  </a:cxn>
                  <a:cxn ang="0">
                    <a:pos x="31" y="4"/>
                  </a:cxn>
                  <a:cxn ang="0">
                    <a:pos x="26" y="4"/>
                  </a:cxn>
                  <a:cxn ang="0">
                    <a:pos x="21" y="7"/>
                  </a:cxn>
                  <a:cxn ang="0">
                    <a:pos x="16" y="7"/>
                  </a:cxn>
                  <a:cxn ang="0">
                    <a:pos x="7" y="12"/>
                  </a:cxn>
                  <a:cxn ang="0">
                    <a:pos x="2" y="31"/>
                  </a:cxn>
                  <a:cxn ang="0">
                    <a:pos x="2" y="40"/>
                  </a:cxn>
                </a:cxnLst>
                <a:rect l="0" t="0" r="r" b="b"/>
                <a:pathLst>
                  <a:path w="86" h="104">
                    <a:moveTo>
                      <a:pt x="2" y="40"/>
                    </a:moveTo>
                    <a:lnTo>
                      <a:pt x="0" y="50"/>
                    </a:lnTo>
                    <a:lnTo>
                      <a:pt x="0" y="62"/>
                    </a:lnTo>
                    <a:lnTo>
                      <a:pt x="2" y="74"/>
                    </a:lnTo>
                    <a:lnTo>
                      <a:pt x="4" y="84"/>
                    </a:lnTo>
                    <a:lnTo>
                      <a:pt x="7" y="98"/>
                    </a:lnTo>
                    <a:lnTo>
                      <a:pt x="12" y="98"/>
                    </a:lnTo>
                    <a:lnTo>
                      <a:pt x="16" y="100"/>
                    </a:lnTo>
                    <a:lnTo>
                      <a:pt x="21" y="100"/>
                    </a:lnTo>
                    <a:lnTo>
                      <a:pt x="26" y="103"/>
                    </a:lnTo>
                    <a:lnTo>
                      <a:pt x="62" y="103"/>
                    </a:lnTo>
                    <a:lnTo>
                      <a:pt x="67" y="100"/>
                    </a:lnTo>
                    <a:lnTo>
                      <a:pt x="72" y="100"/>
                    </a:lnTo>
                    <a:lnTo>
                      <a:pt x="76" y="98"/>
                    </a:lnTo>
                    <a:lnTo>
                      <a:pt x="81" y="98"/>
                    </a:lnTo>
                    <a:lnTo>
                      <a:pt x="86" y="96"/>
                    </a:lnTo>
                    <a:lnTo>
                      <a:pt x="86" y="2"/>
                    </a:lnTo>
                    <a:lnTo>
                      <a:pt x="81" y="0"/>
                    </a:lnTo>
                    <a:lnTo>
                      <a:pt x="50" y="0"/>
                    </a:lnTo>
                    <a:lnTo>
                      <a:pt x="45" y="2"/>
                    </a:lnTo>
                    <a:lnTo>
                      <a:pt x="36" y="2"/>
                    </a:lnTo>
                    <a:lnTo>
                      <a:pt x="31" y="4"/>
                    </a:lnTo>
                    <a:lnTo>
                      <a:pt x="26" y="4"/>
                    </a:lnTo>
                    <a:lnTo>
                      <a:pt x="21" y="7"/>
                    </a:lnTo>
                    <a:lnTo>
                      <a:pt x="16" y="7"/>
                    </a:lnTo>
                    <a:lnTo>
                      <a:pt x="7" y="12"/>
                    </a:lnTo>
                    <a:lnTo>
                      <a:pt x="2" y="31"/>
                    </a:lnTo>
                    <a:lnTo>
                      <a:pt x="2" y="4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8" name="Freeform 7074"/>
              <p:cNvSpPr>
                <a:spLocks/>
              </p:cNvSpPr>
              <p:nvPr/>
            </p:nvSpPr>
            <p:spPr bwMode="auto">
              <a:xfrm>
                <a:off x="9182" y="8299"/>
                <a:ext cx="82" cy="98"/>
              </a:xfrm>
              <a:custGeom>
                <a:avLst/>
                <a:gdLst/>
                <a:ahLst/>
                <a:cxnLst>
                  <a:cxn ang="0">
                    <a:pos x="7" y="12"/>
                  </a:cxn>
                  <a:cxn ang="0">
                    <a:pos x="4" y="21"/>
                  </a:cxn>
                  <a:cxn ang="0">
                    <a:pos x="2" y="28"/>
                  </a:cxn>
                  <a:cxn ang="0">
                    <a:pos x="0" y="38"/>
                  </a:cxn>
                  <a:cxn ang="0">
                    <a:pos x="0" y="57"/>
                  </a:cxn>
                  <a:cxn ang="0">
                    <a:pos x="2" y="69"/>
                  </a:cxn>
                  <a:cxn ang="0">
                    <a:pos x="2" y="79"/>
                  </a:cxn>
                  <a:cxn ang="0">
                    <a:pos x="7" y="91"/>
                  </a:cxn>
                  <a:cxn ang="0">
                    <a:pos x="12" y="93"/>
                  </a:cxn>
                  <a:cxn ang="0">
                    <a:pos x="16" y="96"/>
                  </a:cxn>
                  <a:cxn ang="0">
                    <a:pos x="23" y="96"/>
                  </a:cxn>
                  <a:cxn ang="0">
                    <a:pos x="28" y="98"/>
                  </a:cxn>
                  <a:cxn ang="0">
                    <a:pos x="52" y="98"/>
                  </a:cxn>
                  <a:cxn ang="0">
                    <a:pos x="57" y="96"/>
                  </a:cxn>
                  <a:cxn ang="0">
                    <a:pos x="67" y="96"/>
                  </a:cxn>
                  <a:cxn ang="0">
                    <a:pos x="72" y="93"/>
                  </a:cxn>
                  <a:cxn ang="0">
                    <a:pos x="76" y="91"/>
                  </a:cxn>
                  <a:cxn ang="0">
                    <a:pos x="81" y="91"/>
                  </a:cxn>
                  <a:cxn ang="0">
                    <a:pos x="81" y="2"/>
                  </a:cxn>
                  <a:cxn ang="0">
                    <a:pos x="76" y="2"/>
                  </a:cxn>
                  <a:cxn ang="0">
                    <a:pos x="72" y="0"/>
                  </a:cxn>
                  <a:cxn ang="0">
                    <a:pos x="43" y="0"/>
                  </a:cxn>
                  <a:cxn ang="0">
                    <a:pos x="38" y="2"/>
                  </a:cxn>
                  <a:cxn ang="0">
                    <a:pos x="28" y="2"/>
                  </a:cxn>
                  <a:cxn ang="0">
                    <a:pos x="23" y="4"/>
                  </a:cxn>
                  <a:cxn ang="0">
                    <a:pos x="19" y="4"/>
                  </a:cxn>
                  <a:cxn ang="0">
                    <a:pos x="16" y="7"/>
                  </a:cxn>
                  <a:cxn ang="0">
                    <a:pos x="7" y="12"/>
                  </a:cxn>
                </a:cxnLst>
                <a:rect l="0" t="0" r="r" b="b"/>
                <a:pathLst>
                  <a:path w="82" h="98">
                    <a:moveTo>
                      <a:pt x="7" y="12"/>
                    </a:moveTo>
                    <a:lnTo>
                      <a:pt x="4" y="21"/>
                    </a:lnTo>
                    <a:lnTo>
                      <a:pt x="2" y="28"/>
                    </a:lnTo>
                    <a:lnTo>
                      <a:pt x="0" y="38"/>
                    </a:lnTo>
                    <a:lnTo>
                      <a:pt x="0" y="57"/>
                    </a:lnTo>
                    <a:lnTo>
                      <a:pt x="2" y="69"/>
                    </a:lnTo>
                    <a:lnTo>
                      <a:pt x="2" y="79"/>
                    </a:lnTo>
                    <a:lnTo>
                      <a:pt x="7" y="91"/>
                    </a:lnTo>
                    <a:lnTo>
                      <a:pt x="12" y="93"/>
                    </a:lnTo>
                    <a:lnTo>
                      <a:pt x="16" y="96"/>
                    </a:lnTo>
                    <a:lnTo>
                      <a:pt x="23" y="96"/>
                    </a:lnTo>
                    <a:lnTo>
                      <a:pt x="28" y="98"/>
                    </a:lnTo>
                    <a:lnTo>
                      <a:pt x="52" y="98"/>
                    </a:lnTo>
                    <a:lnTo>
                      <a:pt x="57" y="96"/>
                    </a:lnTo>
                    <a:lnTo>
                      <a:pt x="67" y="96"/>
                    </a:lnTo>
                    <a:lnTo>
                      <a:pt x="72" y="93"/>
                    </a:lnTo>
                    <a:lnTo>
                      <a:pt x="76" y="91"/>
                    </a:lnTo>
                    <a:lnTo>
                      <a:pt x="81" y="91"/>
                    </a:lnTo>
                    <a:lnTo>
                      <a:pt x="81" y="2"/>
                    </a:lnTo>
                    <a:lnTo>
                      <a:pt x="76" y="2"/>
                    </a:lnTo>
                    <a:lnTo>
                      <a:pt x="72" y="0"/>
                    </a:lnTo>
                    <a:lnTo>
                      <a:pt x="43" y="0"/>
                    </a:lnTo>
                    <a:lnTo>
                      <a:pt x="38" y="2"/>
                    </a:lnTo>
                    <a:lnTo>
                      <a:pt x="28" y="2"/>
                    </a:lnTo>
                    <a:lnTo>
                      <a:pt x="23" y="4"/>
                    </a:lnTo>
                    <a:lnTo>
                      <a:pt x="19" y="4"/>
                    </a:lnTo>
                    <a:lnTo>
                      <a:pt x="16" y="7"/>
                    </a:lnTo>
                    <a:lnTo>
                      <a:pt x="7" y="12"/>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9" name="Freeform 7075"/>
              <p:cNvSpPr>
                <a:spLocks/>
              </p:cNvSpPr>
              <p:nvPr/>
            </p:nvSpPr>
            <p:spPr bwMode="auto">
              <a:xfrm>
                <a:off x="9184" y="8301"/>
                <a:ext cx="77" cy="94"/>
              </a:xfrm>
              <a:custGeom>
                <a:avLst/>
                <a:gdLst/>
                <a:ahLst/>
                <a:cxnLst>
                  <a:cxn ang="0">
                    <a:pos x="19" y="91"/>
                  </a:cxn>
                  <a:cxn ang="0">
                    <a:pos x="23" y="91"/>
                  </a:cxn>
                  <a:cxn ang="0">
                    <a:pos x="28" y="93"/>
                  </a:cxn>
                  <a:cxn ang="0">
                    <a:pos x="50" y="93"/>
                  </a:cxn>
                  <a:cxn ang="0">
                    <a:pos x="52" y="91"/>
                  </a:cxn>
                  <a:cxn ang="0">
                    <a:pos x="57" y="91"/>
                  </a:cxn>
                  <a:cxn ang="0">
                    <a:pos x="62" y="88"/>
                  </a:cxn>
                  <a:cxn ang="0">
                    <a:pos x="67" y="88"/>
                  </a:cxn>
                  <a:cxn ang="0">
                    <a:pos x="71" y="86"/>
                  </a:cxn>
                  <a:cxn ang="0">
                    <a:pos x="74" y="83"/>
                  </a:cxn>
                  <a:cxn ang="0">
                    <a:pos x="76" y="64"/>
                  </a:cxn>
                  <a:cxn ang="0">
                    <a:pos x="76" y="21"/>
                  </a:cxn>
                  <a:cxn ang="0">
                    <a:pos x="74" y="2"/>
                  </a:cxn>
                  <a:cxn ang="0">
                    <a:pos x="67" y="2"/>
                  </a:cxn>
                  <a:cxn ang="0">
                    <a:pos x="62" y="0"/>
                  </a:cxn>
                  <a:cxn ang="0">
                    <a:pos x="36" y="0"/>
                  </a:cxn>
                  <a:cxn ang="0">
                    <a:pos x="31" y="2"/>
                  </a:cxn>
                  <a:cxn ang="0">
                    <a:pos x="23" y="2"/>
                  </a:cxn>
                  <a:cxn ang="0">
                    <a:pos x="9" y="9"/>
                  </a:cxn>
                  <a:cxn ang="0">
                    <a:pos x="7" y="12"/>
                  </a:cxn>
                  <a:cxn ang="0">
                    <a:pos x="2" y="19"/>
                  </a:cxn>
                  <a:cxn ang="0">
                    <a:pos x="2" y="28"/>
                  </a:cxn>
                  <a:cxn ang="0">
                    <a:pos x="0" y="36"/>
                  </a:cxn>
                  <a:cxn ang="0">
                    <a:pos x="0" y="64"/>
                  </a:cxn>
                  <a:cxn ang="0">
                    <a:pos x="2" y="74"/>
                  </a:cxn>
                  <a:cxn ang="0">
                    <a:pos x="7" y="86"/>
                  </a:cxn>
                  <a:cxn ang="0">
                    <a:pos x="9" y="88"/>
                  </a:cxn>
                  <a:cxn ang="0">
                    <a:pos x="14" y="88"/>
                  </a:cxn>
                  <a:cxn ang="0">
                    <a:pos x="19" y="91"/>
                  </a:cxn>
                </a:cxnLst>
                <a:rect l="0" t="0" r="r" b="b"/>
                <a:pathLst>
                  <a:path w="77" h="94">
                    <a:moveTo>
                      <a:pt x="19" y="91"/>
                    </a:moveTo>
                    <a:lnTo>
                      <a:pt x="23" y="91"/>
                    </a:lnTo>
                    <a:lnTo>
                      <a:pt x="28" y="93"/>
                    </a:lnTo>
                    <a:lnTo>
                      <a:pt x="50" y="93"/>
                    </a:lnTo>
                    <a:lnTo>
                      <a:pt x="52" y="91"/>
                    </a:lnTo>
                    <a:lnTo>
                      <a:pt x="57" y="91"/>
                    </a:lnTo>
                    <a:lnTo>
                      <a:pt x="62" y="88"/>
                    </a:lnTo>
                    <a:lnTo>
                      <a:pt x="67" y="88"/>
                    </a:lnTo>
                    <a:lnTo>
                      <a:pt x="71" y="86"/>
                    </a:lnTo>
                    <a:lnTo>
                      <a:pt x="74" y="83"/>
                    </a:lnTo>
                    <a:lnTo>
                      <a:pt x="76" y="64"/>
                    </a:lnTo>
                    <a:lnTo>
                      <a:pt x="76" y="21"/>
                    </a:lnTo>
                    <a:lnTo>
                      <a:pt x="74" y="2"/>
                    </a:lnTo>
                    <a:lnTo>
                      <a:pt x="67" y="2"/>
                    </a:lnTo>
                    <a:lnTo>
                      <a:pt x="62" y="0"/>
                    </a:lnTo>
                    <a:lnTo>
                      <a:pt x="36" y="0"/>
                    </a:lnTo>
                    <a:lnTo>
                      <a:pt x="31" y="2"/>
                    </a:lnTo>
                    <a:lnTo>
                      <a:pt x="23" y="2"/>
                    </a:lnTo>
                    <a:lnTo>
                      <a:pt x="9" y="9"/>
                    </a:lnTo>
                    <a:lnTo>
                      <a:pt x="7" y="12"/>
                    </a:lnTo>
                    <a:lnTo>
                      <a:pt x="2" y="19"/>
                    </a:lnTo>
                    <a:lnTo>
                      <a:pt x="2" y="28"/>
                    </a:lnTo>
                    <a:lnTo>
                      <a:pt x="0" y="36"/>
                    </a:lnTo>
                    <a:lnTo>
                      <a:pt x="0" y="64"/>
                    </a:lnTo>
                    <a:lnTo>
                      <a:pt x="2" y="74"/>
                    </a:lnTo>
                    <a:lnTo>
                      <a:pt x="7" y="86"/>
                    </a:lnTo>
                    <a:lnTo>
                      <a:pt x="9" y="88"/>
                    </a:lnTo>
                    <a:lnTo>
                      <a:pt x="14" y="88"/>
                    </a:lnTo>
                    <a:lnTo>
                      <a:pt x="19" y="91"/>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0" name="Freeform 7076"/>
              <p:cNvSpPr>
                <a:spLocks/>
              </p:cNvSpPr>
              <p:nvPr/>
            </p:nvSpPr>
            <p:spPr bwMode="auto">
              <a:xfrm>
                <a:off x="9184" y="8304"/>
                <a:ext cx="75" cy="88"/>
              </a:xfrm>
              <a:custGeom>
                <a:avLst/>
                <a:gdLst/>
                <a:ahLst/>
                <a:cxnLst>
                  <a:cxn ang="0">
                    <a:pos x="7" y="9"/>
                  </a:cxn>
                  <a:cxn ang="0">
                    <a:pos x="4" y="19"/>
                  </a:cxn>
                  <a:cxn ang="0">
                    <a:pos x="2" y="26"/>
                  </a:cxn>
                  <a:cxn ang="0">
                    <a:pos x="2" y="33"/>
                  </a:cxn>
                  <a:cxn ang="0">
                    <a:pos x="0" y="43"/>
                  </a:cxn>
                  <a:cxn ang="0">
                    <a:pos x="0" y="50"/>
                  </a:cxn>
                  <a:cxn ang="0">
                    <a:pos x="7" y="79"/>
                  </a:cxn>
                  <a:cxn ang="0">
                    <a:pos x="16" y="83"/>
                  </a:cxn>
                  <a:cxn ang="0">
                    <a:pos x="19" y="86"/>
                  </a:cxn>
                  <a:cxn ang="0">
                    <a:pos x="23" y="86"/>
                  </a:cxn>
                  <a:cxn ang="0">
                    <a:pos x="28" y="88"/>
                  </a:cxn>
                  <a:cxn ang="0">
                    <a:pos x="43" y="88"/>
                  </a:cxn>
                  <a:cxn ang="0">
                    <a:pos x="47" y="86"/>
                  </a:cxn>
                  <a:cxn ang="0">
                    <a:pos x="57" y="86"/>
                  </a:cxn>
                  <a:cxn ang="0">
                    <a:pos x="60" y="83"/>
                  </a:cxn>
                  <a:cxn ang="0">
                    <a:pos x="64" y="83"/>
                  </a:cxn>
                  <a:cxn ang="0">
                    <a:pos x="67" y="81"/>
                  </a:cxn>
                  <a:cxn ang="0">
                    <a:pos x="71" y="79"/>
                  </a:cxn>
                  <a:cxn ang="0">
                    <a:pos x="74" y="60"/>
                  </a:cxn>
                  <a:cxn ang="0">
                    <a:pos x="74" y="21"/>
                  </a:cxn>
                  <a:cxn ang="0">
                    <a:pos x="71" y="2"/>
                  </a:cxn>
                  <a:cxn ang="0">
                    <a:pos x="64" y="2"/>
                  </a:cxn>
                  <a:cxn ang="0">
                    <a:pos x="60" y="0"/>
                  </a:cxn>
                  <a:cxn ang="0">
                    <a:pos x="31" y="0"/>
                  </a:cxn>
                  <a:cxn ang="0">
                    <a:pos x="28" y="2"/>
                  </a:cxn>
                  <a:cxn ang="0">
                    <a:pos x="23" y="2"/>
                  </a:cxn>
                  <a:cxn ang="0">
                    <a:pos x="19" y="4"/>
                  </a:cxn>
                  <a:cxn ang="0">
                    <a:pos x="16" y="7"/>
                  </a:cxn>
                  <a:cxn ang="0">
                    <a:pos x="11" y="7"/>
                  </a:cxn>
                  <a:cxn ang="0">
                    <a:pos x="7" y="9"/>
                  </a:cxn>
                </a:cxnLst>
                <a:rect l="0" t="0" r="r" b="b"/>
                <a:pathLst>
                  <a:path w="75" h="88">
                    <a:moveTo>
                      <a:pt x="7" y="9"/>
                    </a:moveTo>
                    <a:lnTo>
                      <a:pt x="4" y="19"/>
                    </a:lnTo>
                    <a:lnTo>
                      <a:pt x="2" y="26"/>
                    </a:lnTo>
                    <a:lnTo>
                      <a:pt x="2" y="33"/>
                    </a:lnTo>
                    <a:lnTo>
                      <a:pt x="0" y="43"/>
                    </a:lnTo>
                    <a:lnTo>
                      <a:pt x="0" y="50"/>
                    </a:lnTo>
                    <a:lnTo>
                      <a:pt x="7" y="79"/>
                    </a:lnTo>
                    <a:lnTo>
                      <a:pt x="16" y="83"/>
                    </a:lnTo>
                    <a:lnTo>
                      <a:pt x="19" y="86"/>
                    </a:lnTo>
                    <a:lnTo>
                      <a:pt x="23" y="86"/>
                    </a:lnTo>
                    <a:lnTo>
                      <a:pt x="28" y="88"/>
                    </a:lnTo>
                    <a:lnTo>
                      <a:pt x="43" y="88"/>
                    </a:lnTo>
                    <a:lnTo>
                      <a:pt x="47" y="86"/>
                    </a:lnTo>
                    <a:lnTo>
                      <a:pt x="57" y="86"/>
                    </a:lnTo>
                    <a:lnTo>
                      <a:pt x="60" y="83"/>
                    </a:lnTo>
                    <a:lnTo>
                      <a:pt x="64" y="83"/>
                    </a:lnTo>
                    <a:lnTo>
                      <a:pt x="67" y="81"/>
                    </a:lnTo>
                    <a:lnTo>
                      <a:pt x="71" y="79"/>
                    </a:lnTo>
                    <a:lnTo>
                      <a:pt x="74" y="60"/>
                    </a:lnTo>
                    <a:lnTo>
                      <a:pt x="74" y="21"/>
                    </a:lnTo>
                    <a:lnTo>
                      <a:pt x="71" y="2"/>
                    </a:lnTo>
                    <a:lnTo>
                      <a:pt x="64" y="2"/>
                    </a:lnTo>
                    <a:lnTo>
                      <a:pt x="60" y="0"/>
                    </a:lnTo>
                    <a:lnTo>
                      <a:pt x="31" y="0"/>
                    </a:lnTo>
                    <a:lnTo>
                      <a:pt x="28" y="2"/>
                    </a:lnTo>
                    <a:lnTo>
                      <a:pt x="23" y="2"/>
                    </a:lnTo>
                    <a:lnTo>
                      <a:pt x="19" y="4"/>
                    </a:lnTo>
                    <a:lnTo>
                      <a:pt x="16" y="7"/>
                    </a:lnTo>
                    <a:lnTo>
                      <a:pt x="11" y="7"/>
                    </a:lnTo>
                    <a:lnTo>
                      <a:pt x="7" y="9"/>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1" name="Freeform 7077"/>
              <p:cNvSpPr>
                <a:spLocks/>
              </p:cNvSpPr>
              <p:nvPr/>
            </p:nvSpPr>
            <p:spPr bwMode="auto">
              <a:xfrm>
                <a:off x="9187" y="8306"/>
                <a:ext cx="69" cy="84"/>
              </a:xfrm>
              <a:custGeom>
                <a:avLst/>
                <a:gdLst/>
                <a:ahLst/>
                <a:cxnLst>
                  <a:cxn ang="0">
                    <a:pos x="0" y="31"/>
                  </a:cxn>
                  <a:cxn ang="0">
                    <a:pos x="0" y="48"/>
                  </a:cxn>
                  <a:cxn ang="0">
                    <a:pos x="2" y="55"/>
                  </a:cxn>
                  <a:cxn ang="0">
                    <a:pos x="7" y="74"/>
                  </a:cxn>
                  <a:cxn ang="0">
                    <a:pos x="11" y="76"/>
                  </a:cxn>
                  <a:cxn ang="0">
                    <a:pos x="14" y="79"/>
                  </a:cxn>
                  <a:cxn ang="0">
                    <a:pos x="19" y="81"/>
                  </a:cxn>
                  <a:cxn ang="0">
                    <a:pos x="21" y="81"/>
                  </a:cxn>
                  <a:cxn ang="0">
                    <a:pos x="26" y="83"/>
                  </a:cxn>
                  <a:cxn ang="0">
                    <a:pos x="40" y="83"/>
                  </a:cxn>
                  <a:cxn ang="0">
                    <a:pos x="45" y="81"/>
                  </a:cxn>
                  <a:cxn ang="0">
                    <a:pos x="47" y="81"/>
                  </a:cxn>
                  <a:cxn ang="0">
                    <a:pos x="52" y="79"/>
                  </a:cxn>
                  <a:cxn ang="0">
                    <a:pos x="55" y="79"/>
                  </a:cxn>
                  <a:cxn ang="0">
                    <a:pos x="60" y="76"/>
                  </a:cxn>
                  <a:cxn ang="0">
                    <a:pos x="62" y="74"/>
                  </a:cxn>
                  <a:cxn ang="0">
                    <a:pos x="67" y="74"/>
                  </a:cxn>
                  <a:cxn ang="0">
                    <a:pos x="69" y="55"/>
                  </a:cxn>
                  <a:cxn ang="0">
                    <a:pos x="69" y="19"/>
                  </a:cxn>
                  <a:cxn ang="0">
                    <a:pos x="67" y="2"/>
                  </a:cxn>
                  <a:cxn ang="0">
                    <a:pos x="60" y="2"/>
                  </a:cxn>
                  <a:cxn ang="0">
                    <a:pos x="55" y="0"/>
                  </a:cxn>
                  <a:cxn ang="0">
                    <a:pos x="26" y="0"/>
                  </a:cxn>
                  <a:cxn ang="0">
                    <a:pos x="21" y="2"/>
                  </a:cxn>
                  <a:cxn ang="0">
                    <a:pos x="19" y="2"/>
                  </a:cxn>
                  <a:cxn ang="0">
                    <a:pos x="14" y="4"/>
                  </a:cxn>
                  <a:cxn ang="0">
                    <a:pos x="11" y="7"/>
                  </a:cxn>
                  <a:cxn ang="0">
                    <a:pos x="7" y="9"/>
                  </a:cxn>
                  <a:cxn ang="0">
                    <a:pos x="0" y="31"/>
                  </a:cxn>
                </a:cxnLst>
                <a:rect l="0" t="0" r="r" b="b"/>
                <a:pathLst>
                  <a:path w="69" h="84">
                    <a:moveTo>
                      <a:pt x="0" y="31"/>
                    </a:moveTo>
                    <a:lnTo>
                      <a:pt x="0" y="48"/>
                    </a:lnTo>
                    <a:lnTo>
                      <a:pt x="2" y="55"/>
                    </a:lnTo>
                    <a:lnTo>
                      <a:pt x="7" y="74"/>
                    </a:lnTo>
                    <a:lnTo>
                      <a:pt x="11" y="76"/>
                    </a:lnTo>
                    <a:lnTo>
                      <a:pt x="14" y="79"/>
                    </a:lnTo>
                    <a:lnTo>
                      <a:pt x="19" y="81"/>
                    </a:lnTo>
                    <a:lnTo>
                      <a:pt x="21" y="81"/>
                    </a:lnTo>
                    <a:lnTo>
                      <a:pt x="26" y="83"/>
                    </a:lnTo>
                    <a:lnTo>
                      <a:pt x="40" y="83"/>
                    </a:lnTo>
                    <a:lnTo>
                      <a:pt x="45" y="81"/>
                    </a:lnTo>
                    <a:lnTo>
                      <a:pt x="47" y="81"/>
                    </a:lnTo>
                    <a:lnTo>
                      <a:pt x="52" y="79"/>
                    </a:lnTo>
                    <a:lnTo>
                      <a:pt x="55" y="79"/>
                    </a:lnTo>
                    <a:lnTo>
                      <a:pt x="60" y="76"/>
                    </a:lnTo>
                    <a:lnTo>
                      <a:pt x="62" y="74"/>
                    </a:lnTo>
                    <a:lnTo>
                      <a:pt x="67" y="74"/>
                    </a:lnTo>
                    <a:lnTo>
                      <a:pt x="69" y="55"/>
                    </a:lnTo>
                    <a:lnTo>
                      <a:pt x="69" y="19"/>
                    </a:lnTo>
                    <a:lnTo>
                      <a:pt x="67" y="2"/>
                    </a:lnTo>
                    <a:lnTo>
                      <a:pt x="60" y="2"/>
                    </a:lnTo>
                    <a:lnTo>
                      <a:pt x="55" y="0"/>
                    </a:lnTo>
                    <a:lnTo>
                      <a:pt x="26" y="0"/>
                    </a:lnTo>
                    <a:lnTo>
                      <a:pt x="21" y="2"/>
                    </a:lnTo>
                    <a:lnTo>
                      <a:pt x="19" y="2"/>
                    </a:lnTo>
                    <a:lnTo>
                      <a:pt x="14" y="4"/>
                    </a:lnTo>
                    <a:lnTo>
                      <a:pt x="11" y="7"/>
                    </a:lnTo>
                    <a:lnTo>
                      <a:pt x="7" y="9"/>
                    </a:lnTo>
                    <a:lnTo>
                      <a:pt x="0" y="3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2" name="Freeform 7078"/>
              <p:cNvSpPr>
                <a:spLocks/>
              </p:cNvSpPr>
              <p:nvPr/>
            </p:nvSpPr>
            <p:spPr bwMode="auto">
              <a:xfrm>
                <a:off x="9189" y="8308"/>
                <a:ext cx="65" cy="80"/>
              </a:xfrm>
              <a:custGeom>
                <a:avLst/>
                <a:gdLst/>
                <a:ahLst/>
                <a:cxnLst>
                  <a:cxn ang="0">
                    <a:pos x="0" y="31"/>
                  </a:cxn>
                  <a:cxn ang="0">
                    <a:pos x="0" y="50"/>
                  </a:cxn>
                  <a:cxn ang="0">
                    <a:pos x="4" y="60"/>
                  </a:cxn>
                  <a:cxn ang="0">
                    <a:pos x="7" y="67"/>
                  </a:cxn>
                  <a:cxn ang="0">
                    <a:pos x="14" y="74"/>
                  </a:cxn>
                  <a:cxn ang="0">
                    <a:pos x="16" y="74"/>
                  </a:cxn>
                  <a:cxn ang="0">
                    <a:pos x="21" y="76"/>
                  </a:cxn>
                  <a:cxn ang="0">
                    <a:pos x="23" y="76"/>
                  </a:cxn>
                  <a:cxn ang="0">
                    <a:pos x="28" y="79"/>
                  </a:cxn>
                  <a:cxn ang="0">
                    <a:pos x="38" y="79"/>
                  </a:cxn>
                  <a:cxn ang="0">
                    <a:pos x="40" y="76"/>
                  </a:cxn>
                  <a:cxn ang="0">
                    <a:pos x="45" y="76"/>
                  </a:cxn>
                  <a:cxn ang="0">
                    <a:pos x="50" y="74"/>
                  </a:cxn>
                  <a:cxn ang="0">
                    <a:pos x="55" y="72"/>
                  </a:cxn>
                  <a:cxn ang="0">
                    <a:pos x="60" y="67"/>
                  </a:cxn>
                  <a:cxn ang="0">
                    <a:pos x="62" y="60"/>
                  </a:cxn>
                  <a:cxn ang="0">
                    <a:pos x="64" y="50"/>
                  </a:cxn>
                  <a:cxn ang="0">
                    <a:pos x="64" y="19"/>
                  </a:cxn>
                  <a:cxn ang="0">
                    <a:pos x="62" y="12"/>
                  </a:cxn>
                  <a:cxn ang="0">
                    <a:pos x="60" y="2"/>
                  </a:cxn>
                  <a:cxn ang="0">
                    <a:pos x="55" y="2"/>
                  </a:cxn>
                  <a:cxn ang="0">
                    <a:pos x="50" y="0"/>
                  </a:cxn>
                  <a:cxn ang="0">
                    <a:pos x="23" y="0"/>
                  </a:cxn>
                  <a:cxn ang="0">
                    <a:pos x="21" y="2"/>
                  </a:cxn>
                  <a:cxn ang="0">
                    <a:pos x="16" y="2"/>
                  </a:cxn>
                  <a:cxn ang="0">
                    <a:pos x="11" y="7"/>
                  </a:cxn>
                  <a:cxn ang="0">
                    <a:pos x="7" y="9"/>
                  </a:cxn>
                  <a:cxn ang="0">
                    <a:pos x="0" y="31"/>
                  </a:cxn>
                </a:cxnLst>
                <a:rect l="0" t="0" r="r" b="b"/>
                <a:pathLst>
                  <a:path w="65" h="80">
                    <a:moveTo>
                      <a:pt x="0" y="31"/>
                    </a:moveTo>
                    <a:lnTo>
                      <a:pt x="0" y="50"/>
                    </a:lnTo>
                    <a:lnTo>
                      <a:pt x="4" y="60"/>
                    </a:lnTo>
                    <a:lnTo>
                      <a:pt x="7" y="67"/>
                    </a:lnTo>
                    <a:lnTo>
                      <a:pt x="14" y="74"/>
                    </a:lnTo>
                    <a:lnTo>
                      <a:pt x="16" y="74"/>
                    </a:lnTo>
                    <a:lnTo>
                      <a:pt x="21" y="76"/>
                    </a:lnTo>
                    <a:lnTo>
                      <a:pt x="23" y="76"/>
                    </a:lnTo>
                    <a:lnTo>
                      <a:pt x="28" y="79"/>
                    </a:lnTo>
                    <a:lnTo>
                      <a:pt x="38" y="79"/>
                    </a:lnTo>
                    <a:lnTo>
                      <a:pt x="40" y="76"/>
                    </a:lnTo>
                    <a:lnTo>
                      <a:pt x="45" y="76"/>
                    </a:lnTo>
                    <a:lnTo>
                      <a:pt x="50" y="74"/>
                    </a:lnTo>
                    <a:lnTo>
                      <a:pt x="55" y="72"/>
                    </a:lnTo>
                    <a:lnTo>
                      <a:pt x="60" y="67"/>
                    </a:lnTo>
                    <a:lnTo>
                      <a:pt x="62" y="60"/>
                    </a:lnTo>
                    <a:lnTo>
                      <a:pt x="64" y="50"/>
                    </a:lnTo>
                    <a:lnTo>
                      <a:pt x="64" y="19"/>
                    </a:lnTo>
                    <a:lnTo>
                      <a:pt x="62" y="12"/>
                    </a:lnTo>
                    <a:lnTo>
                      <a:pt x="60" y="2"/>
                    </a:lnTo>
                    <a:lnTo>
                      <a:pt x="55" y="2"/>
                    </a:lnTo>
                    <a:lnTo>
                      <a:pt x="50" y="0"/>
                    </a:lnTo>
                    <a:lnTo>
                      <a:pt x="23" y="0"/>
                    </a:lnTo>
                    <a:lnTo>
                      <a:pt x="21" y="2"/>
                    </a:lnTo>
                    <a:lnTo>
                      <a:pt x="16" y="2"/>
                    </a:lnTo>
                    <a:lnTo>
                      <a:pt x="11" y="7"/>
                    </a:lnTo>
                    <a:lnTo>
                      <a:pt x="7" y="9"/>
                    </a:lnTo>
                    <a:lnTo>
                      <a:pt x="0" y="31"/>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3" name="Freeform 7079"/>
              <p:cNvSpPr>
                <a:spLocks/>
              </p:cNvSpPr>
              <p:nvPr/>
            </p:nvSpPr>
            <p:spPr bwMode="auto">
              <a:xfrm>
                <a:off x="9189" y="8308"/>
                <a:ext cx="63" cy="77"/>
              </a:xfrm>
              <a:custGeom>
                <a:avLst/>
                <a:gdLst/>
                <a:ahLst/>
                <a:cxnLst>
                  <a:cxn ang="0">
                    <a:pos x="4" y="57"/>
                  </a:cxn>
                  <a:cxn ang="0">
                    <a:pos x="9" y="64"/>
                  </a:cxn>
                  <a:cxn ang="0">
                    <a:pos x="11" y="67"/>
                  </a:cxn>
                  <a:cxn ang="0">
                    <a:pos x="16" y="69"/>
                  </a:cxn>
                  <a:cxn ang="0">
                    <a:pos x="21" y="74"/>
                  </a:cxn>
                  <a:cxn ang="0">
                    <a:pos x="23" y="74"/>
                  </a:cxn>
                  <a:cxn ang="0">
                    <a:pos x="28" y="76"/>
                  </a:cxn>
                  <a:cxn ang="0">
                    <a:pos x="35" y="76"/>
                  </a:cxn>
                  <a:cxn ang="0">
                    <a:pos x="40" y="74"/>
                  </a:cxn>
                  <a:cxn ang="0">
                    <a:pos x="43" y="74"/>
                  </a:cxn>
                  <a:cxn ang="0">
                    <a:pos x="47" y="69"/>
                  </a:cxn>
                  <a:cxn ang="0">
                    <a:pos x="52" y="69"/>
                  </a:cxn>
                  <a:cxn ang="0">
                    <a:pos x="57" y="64"/>
                  </a:cxn>
                  <a:cxn ang="0">
                    <a:pos x="62" y="50"/>
                  </a:cxn>
                  <a:cxn ang="0">
                    <a:pos x="62" y="21"/>
                  </a:cxn>
                  <a:cxn ang="0">
                    <a:pos x="60" y="14"/>
                  </a:cxn>
                  <a:cxn ang="0">
                    <a:pos x="57" y="4"/>
                  </a:cxn>
                  <a:cxn ang="0">
                    <a:pos x="52" y="4"/>
                  </a:cxn>
                  <a:cxn ang="0">
                    <a:pos x="47" y="2"/>
                  </a:cxn>
                  <a:cxn ang="0">
                    <a:pos x="40" y="2"/>
                  </a:cxn>
                  <a:cxn ang="0">
                    <a:pos x="35" y="0"/>
                  </a:cxn>
                  <a:cxn ang="0">
                    <a:pos x="31" y="0"/>
                  </a:cxn>
                  <a:cxn ang="0">
                    <a:pos x="28" y="2"/>
                  </a:cxn>
                  <a:cxn ang="0">
                    <a:pos x="21" y="2"/>
                  </a:cxn>
                  <a:cxn ang="0">
                    <a:pos x="16" y="7"/>
                  </a:cxn>
                  <a:cxn ang="0">
                    <a:pos x="11" y="9"/>
                  </a:cxn>
                  <a:cxn ang="0">
                    <a:pos x="9" y="12"/>
                  </a:cxn>
                  <a:cxn ang="0">
                    <a:pos x="4" y="19"/>
                  </a:cxn>
                  <a:cxn ang="0">
                    <a:pos x="2" y="23"/>
                  </a:cxn>
                  <a:cxn ang="0">
                    <a:pos x="0" y="31"/>
                  </a:cxn>
                  <a:cxn ang="0">
                    <a:pos x="0" y="43"/>
                  </a:cxn>
                  <a:cxn ang="0">
                    <a:pos x="4" y="57"/>
                  </a:cxn>
                </a:cxnLst>
                <a:rect l="0" t="0" r="r" b="b"/>
                <a:pathLst>
                  <a:path w="63" h="77">
                    <a:moveTo>
                      <a:pt x="4" y="57"/>
                    </a:moveTo>
                    <a:lnTo>
                      <a:pt x="9" y="64"/>
                    </a:lnTo>
                    <a:lnTo>
                      <a:pt x="11" y="67"/>
                    </a:lnTo>
                    <a:lnTo>
                      <a:pt x="16" y="69"/>
                    </a:lnTo>
                    <a:lnTo>
                      <a:pt x="21" y="74"/>
                    </a:lnTo>
                    <a:lnTo>
                      <a:pt x="23" y="74"/>
                    </a:lnTo>
                    <a:lnTo>
                      <a:pt x="28" y="76"/>
                    </a:lnTo>
                    <a:lnTo>
                      <a:pt x="35" y="76"/>
                    </a:lnTo>
                    <a:lnTo>
                      <a:pt x="40" y="74"/>
                    </a:lnTo>
                    <a:lnTo>
                      <a:pt x="43" y="74"/>
                    </a:lnTo>
                    <a:lnTo>
                      <a:pt x="47" y="69"/>
                    </a:lnTo>
                    <a:lnTo>
                      <a:pt x="52" y="69"/>
                    </a:lnTo>
                    <a:lnTo>
                      <a:pt x="57" y="64"/>
                    </a:lnTo>
                    <a:lnTo>
                      <a:pt x="62" y="50"/>
                    </a:lnTo>
                    <a:lnTo>
                      <a:pt x="62" y="21"/>
                    </a:lnTo>
                    <a:lnTo>
                      <a:pt x="60" y="14"/>
                    </a:lnTo>
                    <a:lnTo>
                      <a:pt x="57" y="4"/>
                    </a:lnTo>
                    <a:lnTo>
                      <a:pt x="52" y="4"/>
                    </a:lnTo>
                    <a:lnTo>
                      <a:pt x="47" y="2"/>
                    </a:lnTo>
                    <a:lnTo>
                      <a:pt x="40" y="2"/>
                    </a:lnTo>
                    <a:lnTo>
                      <a:pt x="35" y="0"/>
                    </a:lnTo>
                    <a:lnTo>
                      <a:pt x="31" y="0"/>
                    </a:lnTo>
                    <a:lnTo>
                      <a:pt x="28" y="2"/>
                    </a:lnTo>
                    <a:lnTo>
                      <a:pt x="21" y="2"/>
                    </a:lnTo>
                    <a:lnTo>
                      <a:pt x="16" y="7"/>
                    </a:lnTo>
                    <a:lnTo>
                      <a:pt x="11" y="9"/>
                    </a:lnTo>
                    <a:lnTo>
                      <a:pt x="9" y="12"/>
                    </a:lnTo>
                    <a:lnTo>
                      <a:pt x="4" y="19"/>
                    </a:lnTo>
                    <a:lnTo>
                      <a:pt x="2" y="23"/>
                    </a:lnTo>
                    <a:lnTo>
                      <a:pt x="0" y="31"/>
                    </a:lnTo>
                    <a:lnTo>
                      <a:pt x="0" y="43"/>
                    </a:lnTo>
                    <a:lnTo>
                      <a:pt x="4" y="57"/>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4" name="Freeform 7080"/>
              <p:cNvSpPr>
                <a:spLocks/>
              </p:cNvSpPr>
              <p:nvPr/>
            </p:nvSpPr>
            <p:spPr bwMode="auto">
              <a:xfrm>
                <a:off x="9117" y="8304"/>
                <a:ext cx="31" cy="57"/>
              </a:xfrm>
              <a:custGeom>
                <a:avLst/>
                <a:gdLst/>
                <a:ahLst/>
                <a:cxnLst>
                  <a:cxn ang="0">
                    <a:pos x="0" y="2"/>
                  </a:cxn>
                  <a:cxn ang="0">
                    <a:pos x="0" y="57"/>
                  </a:cxn>
                  <a:cxn ang="0">
                    <a:pos x="0" y="4"/>
                  </a:cxn>
                  <a:cxn ang="0">
                    <a:pos x="31" y="2"/>
                  </a:cxn>
                  <a:cxn ang="0">
                    <a:pos x="31" y="0"/>
                  </a:cxn>
                  <a:cxn ang="0">
                    <a:pos x="0" y="2"/>
                  </a:cxn>
                </a:cxnLst>
                <a:rect l="0" t="0" r="r" b="b"/>
                <a:pathLst>
                  <a:path w="31" h="57">
                    <a:moveTo>
                      <a:pt x="0" y="2"/>
                    </a:moveTo>
                    <a:lnTo>
                      <a:pt x="0" y="57"/>
                    </a:ln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5" name="Freeform 7081"/>
              <p:cNvSpPr>
                <a:spLocks/>
              </p:cNvSpPr>
              <p:nvPr/>
            </p:nvSpPr>
            <p:spPr bwMode="auto">
              <a:xfrm>
                <a:off x="9117" y="8311"/>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6" name="Freeform 7082"/>
              <p:cNvSpPr>
                <a:spLocks/>
              </p:cNvSpPr>
              <p:nvPr/>
            </p:nvSpPr>
            <p:spPr bwMode="auto">
              <a:xfrm>
                <a:off x="9117" y="8320"/>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7" name="Freeform 7083"/>
              <p:cNvSpPr>
                <a:spLocks/>
              </p:cNvSpPr>
              <p:nvPr/>
            </p:nvSpPr>
            <p:spPr bwMode="auto">
              <a:xfrm>
                <a:off x="9117" y="8320"/>
                <a:ext cx="31" cy="3"/>
              </a:xfrm>
              <a:custGeom>
                <a:avLst/>
                <a:gdLst/>
                <a:ahLst/>
                <a:cxnLst>
                  <a:cxn ang="0">
                    <a:pos x="0" y="2"/>
                  </a:cxn>
                  <a:cxn ang="0">
                    <a:pos x="31" y="2"/>
                  </a:cxn>
                  <a:cxn ang="0">
                    <a:pos x="31" y="0"/>
                  </a:cxn>
                  <a:cxn ang="0">
                    <a:pos x="0" y="2"/>
                  </a:cxn>
                </a:cxnLst>
                <a:rect l="0" t="0" r="r" b="b"/>
                <a:pathLst>
                  <a:path w="31" h="3">
                    <a:moveTo>
                      <a:pt x="0" y="2"/>
                    </a:moveTo>
                    <a:lnTo>
                      <a:pt x="31" y="2"/>
                    </a:lnTo>
                    <a:lnTo>
                      <a:pt x="31"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8" name="Freeform 7084"/>
              <p:cNvSpPr>
                <a:spLocks/>
              </p:cNvSpPr>
              <p:nvPr/>
            </p:nvSpPr>
            <p:spPr bwMode="auto">
              <a:xfrm>
                <a:off x="9117" y="8335"/>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9" name="Freeform 7085"/>
              <p:cNvSpPr>
                <a:spLocks/>
              </p:cNvSpPr>
              <p:nvPr/>
            </p:nvSpPr>
            <p:spPr bwMode="auto">
              <a:xfrm>
                <a:off x="9117" y="8325"/>
                <a:ext cx="31" cy="12"/>
              </a:xfrm>
              <a:custGeom>
                <a:avLst/>
                <a:gdLst/>
                <a:ahLst/>
                <a:cxnLst>
                  <a:cxn ang="0">
                    <a:pos x="0" y="2"/>
                  </a:cxn>
                  <a:cxn ang="0">
                    <a:pos x="0" y="12"/>
                  </a:cxn>
                  <a:cxn ang="0">
                    <a:pos x="31" y="12"/>
                  </a:cxn>
                  <a:cxn ang="0">
                    <a:pos x="31" y="0"/>
                  </a:cxn>
                  <a:cxn ang="0">
                    <a:pos x="0" y="2"/>
                  </a:cxn>
                </a:cxnLst>
                <a:rect l="0" t="0" r="r" b="b"/>
                <a:pathLst>
                  <a:path w="31" h="12">
                    <a:moveTo>
                      <a:pt x="0" y="2"/>
                    </a:moveTo>
                    <a:lnTo>
                      <a:pt x="0" y="12"/>
                    </a:lnTo>
                    <a:lnTo>
                      <a:pt x="31" y="12"/>
                    </a:lnTo>
                    <a:lnTo>
                      <a:pt x="31"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0" name="Freeform 7086"/>
              <p:cNvSpPr>
                <a:spLocks/>
              </p:cNvSpPr>
              <p:nvPr/>
            </p:nvSpPr>
            <p:spPr bwMode="auto">
              <a:xfrm>
                <a:off x="9117" y="8359"/>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1" name="Freeform 7087"/>
              <p:cNvSpPr>
                <a:spLocks/>
              </p:cNvSpPr>
              <p:nvPr/>
            </p:nvSpPr>
            <p:spPr bwMode="auto">
              <a:xfrm>
                <a:off x="9182" y="8431"/>
                <a:ext cx="82" cy="7"/>
              </a:xfrm>
              <a:custGeom>
                <a:avLst/>
                <a:gdLst/>
                <a:ahLst/>
                <a:cxnLst>
                  <a:cxn ang="0">
                    <a:pos x="0" y="0"/>
                  </a:cxn>
                  <a:cxn ang="0">
                    <a:pos x="0" y="7"/>
                  </a:cxn>
                  <a:cxn ang="0">
                    <a:pos x="2" y="4"/>
                  </a:cxn>
                  <a:cxn ang="0">
                    <a:pos x="81" y="7"/>
                  </a:cxn>
                  <a:cxn ang="0">
                    <a:pos x="81" y="2"/>
                  </a:cxn>
                  <a:cxn ang="0">
                    <a:pos x="0" y="0"/>
                  </a:cxn>
                </a:cxnLst>
                <a:rect l="0" t="0" r="r" b="b"/>
                <a:pathLst>
                  <a:path w="82" h="7">
                    <a:moveTo>
                      <a:pt x="0" y="0"/>
                    </a:moveTo>
                    <a:lnTo>
                      <a:pt x="0" y="7"/>
                    </a:lnTo>
                    <a:lnTo>
                      <a:pt x="2" y="4"/>
                    </a:lnTo>
                    <a:lnTo>
                      <a:pt x="81" y="7"/>
                    </a:lnTo>
                    <a:lnTo>
                      <a:pt x="81"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2" name="Freeform 7088"/>
              <p:cNvSpPr>
                <a:spLocks/>
              </p:cNvSpPr>
              <p:nvPr/>
            </p:nvSpPr>
            <p:spPr bwMode="auto">
              <a:xfrm>
                <a:off x="9184" y="8436"/>
                <a:ext cx="80" cy="4"/>
              </a:xfrm>
              <a:custGeom>
                <a:avLst/>
                <a:gdLst/>
                <a:ahLst/>
                <a:cxnLst>
                  <a:cxn ang="0">
                    <a:pos x="0" y="0"/>
                  </a:cxn>
                  <a:cxn ang="0">
                    <a:pos x="0" y="2"/>
                  </a:cxn>
                  <a:cxn ang="0">
                    <a:pos x="79" y="4"/>
                  </a:cxn>
                  <a:cxn ang="0">
                    <a:pos x="79" y="2"/>
                  </a:cxn>
                  <a:cxn ang="0">
                    <a:pos x="0" y="0"/>
                  </a:cxn>
                </a:cxnLst>
                <a:rect l="0" t="0" r="r" b="b"/>
                <a:pathLst>
                  <a:path w="80" h="4">
                    <a:moveTo>
                      <a:pt x="0" y="0"/>
                    </a:moveTo>
                    <a:lnTo>
                      <a:pt x="0" y="2"/>
                    </a:lnTo>
                    <a:lnTo>
                      <a:pt x="79" y="4"/>
                    </a:lnTo>
                    <a:lnTo>
                      <a:pt x="7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3" name="Freeform 7089"/>
              <p:cNvSpPr>
                <a:spLocks/>
              </p:cNvSpPr>
              <p:nvPr/>
            </p:nvSpPr>
            <p:spPr bwMode="auto">
              <a:xfrm>
                <a:off x="9184" y="8434"/>
                <a:ext cx="70" cy="0"/>
              </a:xfrm>
              <a:custGeom>
                <a:avLst/>
                <a:gdLst/>
                <a:ahLst/>
                <a:cxnLst>
                  <a:cxn ang="0">
                    <a:pos x="0" y="0"/>
                  </a:cxn>
                  <a:cxn ang="0">
                    <a:pos x="69" y="0"/>
                  </a:cxn>
                </a:cxnLst>
                <a:rect l="0" t="0" r="r" b="b"/>
                <a:pathLst>
                  <a:path w="70">
                    <a:moveTo>
                      <a:pt x="0" y="0"/>
                    </a:moveTo>
                    <a:lnTo>
                      <a:pt x="69"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4" name="Freeform 7090"/>
              <p:cNvSpPr>
                <a:spLocks/>
              </p:cNvSpPr>
              <p:nvPr/>
            </p:nvSpPr>
            <p:spPr bwMode="auto">
              <a:xfrm>
                <a:off x="9201" y="8433"/>
                <a:ext cx="15" cy="3"/>
              </a:xfrm>
              <a:custGeom>
                <a:avLst/>
                <a:gdLst/>
                <a:ahLst/>
                <a:cxnLst>
                  <a:cxn ang="0">
                    <a:pos x="0" y="0"/>
                  </a:cxn>
                  <a:cxn ang="0">
                    <a:pos x="0" y="0"/>
                  </a:cxn>
                  <a:cxn ang="0">
                    <a:pos x="14" y="2"/>
                  </a:cxn>
                  <a:cxn ang="0">
                    <a:pos x="14" y="0"/>
                  </a:cxn>
                  <a:cxn ang="0">
                    <a:pos x="0" y="0"/>
                  </a:cxn>
                </a:cxnLst>
                <a:rect l="0" t="0" r="r" b="b"/>
                <a:pathLst>
                  <a:path w="15" h="3">
                    <a:moveTo>
                      <a:pt x="0" y="0"/>
                    </a:moveTo>
                    <a:lnTo>
                      <a:pt x="0" y="0"/>
                    </a:lnTo>
                    <a:lnTo>
                      <a:pt x="14" y="2"/>
                    </a:lnTo>
                    <a:lnTo>
                      <a:pt x="14"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5" name="Freeform 7091"/>
              <p:cNvSpPr>
                <a:spLocks/>
              </p:cNvSpPr>
              <p:nvPr/>
            </p:nvSpPr>
            <p:spPr bwMode="auto">
              <a:xfrm>
                <a:off x="9218" y="8434"/>
                <a:ext cx="17" cy="0"/>
              </a:xfrm>
              <a:custGeom>
                <a:avLst/>
                <a:gdLst/>
                <a:ahLst/>
                <a:cxnLst>
                  <a:cxn ang="0">
                    <a:pos x="0" y="0"/>
                  </a:cxn>
                  <a:cxn ang="0">
                    <a:pos x="16" y="0"/>
                  </a:cxn>
                </a:cxnLst>
                <a:rect l="0" t="0" r="r" b="b"/>
                <a:pathLst>
                  <a:path w="17">
                    <a:moveTo>
                      <a:pt x="0" y="0"/>
                    </a:moveTo>
                    <a:lnTo>
                      <a:pt x="16"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6" name="Freeform 7092"/>
              <p:cNvSpPr>
                <a:spLocks/>
              </p:cNvSpPr>
              <p:nvPr/>
            </p:nvSpPr>
            <p:spPr bwMode="auto">
              <a:xfrm>
                <a:off x="9240" y="8433"/>
                <a:ext cx="14" cy="3"/>
              </a:xfrm>
              <a:custGeom>
                <a:avLst/>
                <a:gdLst/>
                <a:ahLst/>
                <a:cxnLst>
                  <a:cxn ang="0">
                    <a:pos x="0" y="0"/>
                  </a:cxn>
                  <a:cxn ang="0">
                    <a:pos x="0" y="2"/>
                  </a:cxn>
                  <a:cxn ang="0">
                    <a:pos x="14" y="2"/>
                  </a:cxn>
                  <a:cxn ang="0">
                    <a:pos x="0" y="0"/>
                  </a:cxn>
                </a:cxnLst>
                <a:rect l="0" t="0" r="r" b="b"/>
                <a:pathLst>
                  <a:path w="14" h="3">
                    <a:moveTo>
                      <a:pt x="0" y="0"/>
                    </a:moveTo>
                    <a:lnTo>
                      <a:pt x="0" y="2"/>
                    </a:lnTo>
                    <a:lnTo>
                      <a:pt x="14"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7" name="Freeform 7093"/>
              <p:cNvSpPr>
                <a:spLocks/>
              </p:cNvSpPr>
              <p:nvPr/>
            </p:nvSpPr>
            <p:spPr bwMode="auto">
              <a:xfrm>
                <a:off x="9340" y="8282"/>
                <a:ext cx="10" cy="163"/>
              </a:xfrm>
              <a:custGeom>
                <a:avLst/>
                <a:gdLst/>
                <a:ahLst/>
                <a:cxnLst>
                  <a:cxn ang="0">
                    <a:pos x="7" y="14"/>
                  </a:cxn>
                  <a:cxn ang="0">
                    <a:pos x="7" y="14"/>
                  </a:cxn>
                  <a:cxn ang="0">
                    <a:pos x="0" y="0"/>
                  </a:cxn>
                  <a:cxn ang="0">
                    <a:pos x="0" y="163"/>
                  </a:cxn>
                  <a:cxn ang="0">
                    <a:pos x="9" y="156"/>
                  </a:cxn>
                  <a:cxn ang="0">
                    <a:pos x="9" y="21"/>
                  </a:cxn>
                  <a:cxn ang="0">
                    <a:pos x="7" y="14"/>
                  </a:cxn>
                </a:cxnLst>
                <a:rect l="0" t="0" r="r" b="b"/>
                <a:pathLst>
                  <a:path w="10" h="163">
                    <a:moveTo>
                      <a:pt x="7" y="14"/>
                    </a:moveTo>
                    <a:lnTo>
                      <a:pt x="7" y="14"/>
                    </a:lnTo>
                    <a:lnTo>
                      <a:pt x="0" y="0"/>
                    </a:lnTo>
                    <a:lnTo>
                      <a:pt x="0" y="163"/>
                    </a:lnTo>
                    <a:lnTo>
                      <a:pt x="9" y="156"/>
                    </a:lnTo>
                    <a:lnTo>
                      <a:pt x="9" y="21"/>
                    </a:lnTo>
                    <a:lnTo>
                      <a:pt x="7"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8" name="Freeform 7094"/>
              <p:cNvSpPr>
                <a:spLocks/>
              </p:cNvSpPr>
              <p:nvPr/>
            </p:nvSpPr>
            <p:spPr bwMode="auto">
              <a:xfrm>
                <a:off x="9391" y="8328"/>
                <a:ext cx="14" cy="108"/>
              </a:xfrm>
              <a:custGeom>
                <a:avLst/>
                <a:gdLst/>
                <a:ahLst/>
                <a:cxnLst>
                  <a:cxn ang="0">
                    <a:pos x="12" y="7"/>
                  </a:cxn>
                  <a:cxn ang="0">
                    <a:pos x="0" y="0"/>
                  </a:cxn>
                  <a:cxn ang="0">
                    <a:pos x="2" y="16"/>
                  </a:cxn>
                  <a:cxn ang="0">
                    <a:pos x="4" y="31"/>
                  </a:cxn>
                  <a:cxn ang="0">
                    <a:pos x="4" y="55"/>
                  </a:cxn>
                  <a:cxn ang="0">
                    <a:pos x="2" y="67"/>
                  </a:cxn>
                  <a:cxn ang="0">
                    <a:pos x="2" y="79"/>
                  </a:cxn>
                  <a:cxn ang="0">
                    <a:pos x="0" y="93"/>
                  </a:cxn>
                  <a:cxn ang="0">
                    <a:pos x="0" y="108"/>
                  </a:cxn>
                  <a:cxn ang="0">
                    <a:pos x="9" y="105"/>
                  </a:cxn>
                  <a:cxn ang="0">
                    <a:pos x="12" y="96"/>
                  </a:cxn>
                  <a:cxn ang="0">
                    <a:pos x="14" y="84"/>
                  </a:cxn>
                  <a:cxn ang="0">
                    <a:pos x="14" y="19"/>
                  </a:cxn>
                  <a:cxn ang="0">
                    <a:pos x="12" y="7"/>
                  </a:cxn>
                </a:cxnLst>
                <a:rect l="0" t="0" r="r" b="b"/>
                <a:pathLst>
                  <a:path w="14" h="108">
                    <a:moveTo>
                      <a:pt x="12" y="7"/>
                    </a:moveTo>
                    <a:lnTo>
                      <a:pt x="0" y="0"/>
                    </a:lnTo>
                    <a:lnTo>
                      <a:pt x="2" y="16"/>
                    </a:lnTo>
                    <a:lnTo>
                      <a:pt x="4" y="31"/>
                    </a:lnTo>
                    <a:lnTo>
                      <a:pt x="4" y="55"/>
                    </a:lnTo>
                    <a:lnTo>
                      <a:pt x="2" y="67"/>
                    </a:lnTo>
                    <a:lnTo>
                      <a:pt x="2" y="79"/>
                    </a:lnTo>
                    <a:lnTo>
                      <a:pt x="0" y="93"/>
                    </a:lnTo>
                    <a:lnTo>
                      <a:pt x="0" y="108"/>
                    </a:lnTo>
                    <a:lnTo>
                      <a:pt x="9" y="105"/>
                    </a:lnTo>
                    <a:lnTo>
                      <a:pt x="12" y="96"/>
                    </a:lnTo>
                    <a:lnTo>
                      <a:pt x="14" y="84"/>
                    </a:lnTo>
                    <a:lnTo>
                      <a:pt x="14" y="19"/>
                    </a:lnTo>
                    <a:lnTo>
                      <a:pt x="12"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9" name="Freeform 7095"/>
              <p:cNvSpPr>
                <a:spLocks/>
              </p:cNvSpPr>
              <p:nvPr/>
            </p:nvSpPr>
            <p:spPr bwMode="auto">
              <a:xfrm>
                <a:off x="9388" y="8325"/>
                <a:ext cx="15" cy="111"/>
              </a:xfrm>
              <a:custGeom>
                <a:avLst/>
                <a:gdLst/>
                <a:ahLst/>
                <a:cxnLst>
                  <a:cxn ang="0">
                    <a:pos x="0" y="0"/>
                  </a:cxn>
                  <a:cxn ang="0">
                    <a:pos x="4" y="33"/>
                  </a:cxn>
                  <a:cxn ang="0">
                    <a:pos x="4" y="57"/>
                  </a:cxn>
                  <a:cxn ang="0">
                    <a:pos x="2" y="69"/>
                  </a:cxn>
                  <a:cxn ang="0">
                    <a:pos x="2" y="81"/>
                  </a:cxn>
                  <a:cxn ang="0">
                    <a:pos x="0" y="96"/>
                  </a:cxn>
                  <a:cxn ang="0">
                    <a:pos x="0" y="110"/>
                  </a:cxn>
                  <a:cxn ang="0">
                    <a:pos x="7" y="110"/>
                  </a:cxn>
                  <a:cxn ang="0">
                    <a:pos x="12" y="108"/>
                  </a:cxn>
                  <a:cxn ang="0">
                    <a:pos x="12" y="98"/>
                  </a:cxn>
                  <a:cxn ang="0">
                    <a:pos x="14" y="86"/>
                  </a:cxn>
                  <a:cxn ang="0">
                    <a:pos x="14" y="19"/>
                  </a:cxn>
                  <a:cxn ang="0">
                    <a:pos x="12" y="7"/>
                  </a:cxn>
                  <a:cxn ang="0">
                    <a:pos x="9" y="4"/>
                  </a:cxn>
                  <a:cxn ang="0">
                    <a:pos x="4" y="2"/>
                  </a:cxn>
                  <a:cxn ang="0">
                    <a:pos x="0" y="0"/>
                  </a:cxn>
                </a:cxnLst>
                <a:rect l="0" t="0" r="r" b="b"/>
                <a:pathLst>
                  <a:path w="15" h="111">
                    <a:moveTo>
                      <a:pt x="0" y="0"/>
                    </a:moveTo>
                    <a:lnTo>
                      <a:pt x="4" y="33"/>
                    </a:lnTo>
                    <a:lnTo>
                      <a:pt x="4" y="57"/>
                    </a:lnTo>
                    <a:lnTo>
                      <a:pt x="2" y="69"/>
                    </a:lnTo>
                    <a:lnTo>
                      <a:pt x="2" y="81"/>
                    </a:lnTo>
                    <a:lnTo>
                      <a:pt x="0" y="96"/>
                    </a:lnTo>
                    <a:lnTo>
                      <a:pt x="0" y="110"/>
                    </a:lnTo>
                    <a:lnTo>
                      <a:pt x="7" y="110"/>
                    </a:lnTo>
                    <a:lnTo>
                      <a:pt x="12" y="108"/>
                    </a:lnTo>
                    <a:lnTo>
                      <a:pt x="12" y="98"/>
                    </a:lnTo>
                    <a:lnTo>
                      <a:pt x="14" y="86"/>
                    </a:lnTo>
                    <a:lnTo>
                      <a:pt x="14" y="19"/>
                    </a:lnTo>
                    <a:lnTo>
                      <a:pt x="12" y="7"/>
                    </a:lnTo>
                    <a:lnTo>
                      <a:pt x="9" y="4"/>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0" name="Freeform 7096"/>
              <p:cNvSpPr>
                <a:spLocks/>
              </p:cNvSpPr>
              <p:nvPr/>
            </p:nvSpPr>
            <p:spPr bwMode="auto">
              <a:xfrm>
                <a:off x="9386" y="8325"/>
                <a:ext cx="14" cy="111"/>
              </a:xfrm>
              <a:custGeom>
                <a:avLst/>
                <a:gdLst/>
                <a:ahLst/>
                <a:cxnLst>
                  <a:cxn ang="0">
                    <a:pos x="12" y="7"/>
                  </a:cxn>
                  <a:cxn ang="0">
                    <a:pos x="9" y="4"/>
                  </a:cxn>
                  <a:cxn ang="0">
                    <a:pos x="4" y="0"/>
                  </a:cxn>
                  <a:cxn ang="0">
                    <a:pos x="0" y="0"/>
                  </a:cxn>
                  <a:cxn ang="0">
                    <a:pos x="2" y="16"/>
                  </a:cxn>
                  <a:cxn ang="0">
                    <a:pos x="4" y="31"/>
                  </a:cxn>
                  <a:cxn ang="0">
                    <a:pos x="4" y="57"/>
                  </a:cxn>
                  <a:cxn ang="0">
                    <a:pos x="2" y="69"/>
                  </a:cxn>
                  <a:cxn ang="0">
                    <a:pos x="2" y="81"/>
                  </a:cxn>
                  <a:cxn ang="0">
                    <a:pos x="0" y="96"/>
                  </a:cxn>
                  <a:cxn ang="0">
                    <a:pos x="0" y="110"/>
                  </a:cxn>
                  <a:cxn ang="0">
                    <a:pos x="7" y="110"/>
                  </a:cxn>
                  <a:cxn ang="0">
                    <a:pos x="7" y="108"/>
                  </a:cxn>
                  <a:cxn ang="0">
                    <a:pos x="12" y="108"/>
                  </a:cxn>
                  <a:cxn ang="0">
                    <a:pos x="14" y="86"/>
                  </a:cxn>
                  <a:cxn ang="0">
                    <a:pos x="14" y="31"/>
                  </a:cxn>
                  <a:cxn ang="0">
                    <a:pos x="12" y="7"/>
                  </a:cxn>
                </a:cxnLst>
                <a:rect l="0" t="0" r="r" b="b"/>
                <a:pathLst>
                  <a:path w="14" h="111">
                    <a:moveTo>
                      <a:pt x="12" y="7"/>
                    </a:moveTo>
                    <a:lnTo>
                      <a:pt x="9" y="4"/>
                    </a:lnTo>
                    <a:lnTo>
                      <a:pt x="4" y="0"/>
                    </a:lnTo>
                    <a:lnTo>
                      <a:pt x="0" y="0"/>
                    </a:lnTo>
                    <a:lnTo>
                      <a:pt x="2" y="16"/>
                    </a:lnTo>
                    <a:lnTo>
                      <a:pt x="4" y="31"/>
                    </a:lnTo>
                    <a:lnTo>
                      <a:pt x="4" y="57"/>
                    </a:lnTo>
                    <a:lnTo>
                      <a:pt x="2" y="69"/>
                    </a:lnTo>
                    <a:lnTo>
                      <a:pt x="2" y="81"/>
                    </a:lnTo>
                    <a:lnTo>
                      <a:pt x="0" y="96"/>
                    </a:lnTo>
                    <a:lnTo>
                      <a:pt x="0" y="110"/>
                    </a:lnTo>
                    <a:lnTo>
                      <a:pt x="7" y="110"/>
                    </a:lnTo>
                    <a:lnTo>
                      <a:pt x="7" y="108"/>
                    </a:lnTo>
                    <a:lnTo>
                      <a:pt x="12" y="108"/>
                    </a:lnTo>
                    <a:lnTo>
                      <a:pt x="14" y="86"/>
                    </a:lnTo>
                    <a:lnTo>
                      <a:pt x="14" y="31"/>
                    </a:lnTo>
                    <a:lnTo>
                      <a:pt x="12" y="7"/>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1" name="Freeform 7097"/>
              <p:cNvSpPr>
                <a:spLocks/>
              </p:cNvSpPr>
              <p:nvPr/>
            </p:nvSpPr>
            <p:spPr bwMode="auto">
              <a:xfrm>
                <a:off x="9384" y="8323"/>
                <a:ext cx="14" cy="113"/>
              </a:xfrm>
              <a:custGeom>
                <a:avLst/>
                <a:gdLst/>
                <a:ahLst/>
                <a:cxnLst>
                  <a:cxn ang="0">
                    <a:pos x="4" y="19"/>
                  </a:cxn>
                  <a:cxn ang="0">
                    <a:pos x="4" y="60"/>
                  </a:cxn>
                  <a:cxn ang="0">
                    <a:pos x="2" y="71"/>
                  </a:cxn>
                  <a:cxn ang="0">
                    <a:pos x="2" y="83"/>
                  </a:cxn>
                  <a:cxn ang="0">
                    <a:pos x="0" y="98"/>
                  </a:cxn>
                  <a:cxn ang="0">
                    <a:pos x="0" y="112"/>
                  </a:cxn>
                  <a:cxn ang="0">
                    <a:pos x="7" y="112"/>
                  </a:cxn>
                  <a:cxn ang="0">
                    <a:pos x="7" y="110"/>
                  </a:cxn>
                  <a:cxn ang="0">
                    <a:pos x="12" y="110"/>
                  </a:cxn>
                  <a:cxn ang="0">
                    <a:pos x="14" y="88"/>
                  </a:cxn>
                  <a:cxn ang="0">
                    <a:pos x="14" y="7"/>
                  </a:cxn>
                  <a:cxn ang="0">
                    <a:pos x="12" y="7"/>
                  </a:cxn>
                  <a:cxn ang="0">
                    <a:pos x="7" y="4"/>
                  </a:cxn>
                  <a:cxn ang="0">
                    <a:pos x="2" y="0"/>
                  </a:cxn>
                  <a:cxn ang="0">
                    <a:pos x="4" y="19"/>
                  </a:cxn>
                </a:cxnLst>
                <a:rect l="0" t="0" r="r" b="b"/>
                <a:pathLst>
                  <a:path w="14" h="113">
                    <a:moveTo>
                      <a:pt x="4" y="19"/>
                    </a:moveTo>
                    <a:lnTo>
                      <a:pt x="4" y="60"/>
                    </a:lnTo>
                    <a:lnTo>
                      <a:pt x="2" y="71"/>
                    </a:lnTo>
                    <a:lnTo>
                      <a:pt x="2" y="83"/>
                    </a:lnTo>
                    <a:lnTo>
                      <a:pt x="0" y="98"/>
                    </a:lnTo>
                    <a:lnTo>
                      <a:pt x="0" y="112"/>
                    </a:lnTo>
                    <a:lnTo>
                      <a:pt x="7" y="112"/>
                    </a:lnTo>
                    <a:lnTo>
                      <a:pt x="7" y="110"/>
                    </a:lnTo>
                    <a:lnTo>
                      <a:pt x="12" y="110"/>
                    </a:lnTo>
                    <a:lnTo>
                      <a:pt x="14" y="88"/>
                    </a:lnTo>
                    <a:lnTo>
                      <a:pt x="14" y="7"/>
                    </a:lnTo>
                    <a:lnTo>
                      <a:pt x="12" y="7"/>
                    </a:lnTo>
                    <a:lnTo>
                      <a:pt x="7" y="4"/>
                    </a:lnTo>
                    <a:lnTo>
                      <a:pt x="2" y="0"/>
                    </a:lnTo>
                    <a:lnTo>
                      <a:pt x="4" y="1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2" name="Freeform 7098"/>
              <p:cNvSpPr>
                <a:spLocks/>
              </p:cNvSpPr>
              <p:nvPr/>
            </p:nvSpPr>
            <p:spPr bwMode="auto">
              <a:xfrm>
                <a:off x="9381" y="8323"/>
                <a:ext cx="15" cy="113"/>
              </a:xfrm>
              <a:custGeom>
                <a:avLst/>
                <a:gdLst/>
                <a:ahLst/>
                <a:cxnLst>
                  <a:cxn ang="0">
                    <a:pos x="4" y="0"/>
                  </a:cxn>
                  <a:cxn ang="0">
                    <a:pos x="2" y="0"/>
                  </a:cxn>
                  <a:cxn ang="0">
                    <a:pos x="4" y="16"/>
                  </a:cxn>
                  <a:cxn ang="0">
                    <a:pos x="4" y="57"/>
                  </a:cxn>
                  <a:cxn ang="0">
                    <a:pos x="2" y="69"/>
                  </a:cxn>
                  <a:cxn ang="0">
                    <a:pos x="2" y="83"/>
                  </a:cxn>
                  <a:cxn ang="0">
                    <a:pos x="0" y="98"/>
                  </a:cxn>
                  <a:cxn ang="0">
                    <a:pos x="0" y="112"/>
                  </a:cxn>
                  <a:cxn ang="0">
                    <a:pos x="7" y="112"/>
                  </a:cxn>
                  <a:cxn ang="0">
                    <a:pos x="7" y="110"/>
                  </a:cxn>
                  <a:cxn ang="0">
                    <a:pos x="12" y="110"/>
                  </a:cxn>
                  <a:cxn ang="0">
                    <a:pos x="14" y="88"/>
                  </a:cxn>
                  <a:cxn ang="0">
                    <a:pos x="14" y="7"/>
                  </a:cxn>
                  <a:cxn ang="0">
                    <a:pos x="9" y="4"/>
                  </a:cxn>
                  <a:cxn ang="0">
                    <a:pos x="4" y="0"/>
                  </a:cxn>
                </a:cxnLst>
                <a:rect l="0" t="0" r="r" b="b"/>
                <a:pathLst>
                  <a:path w="15" h="113">
                    <a:moveTo>
                      <a:pt x="4" y="0"/>
                    </a:moveTo>
                    <a:lnTo>
                      <a:pt x="2" y="0"/>
                    </a:lnTo>
                    <a:lnTo>
                      <a:pt x="4" y="16"/>
                    </a:lnTo>
                    <a:lnTo>
                      <a:pt x="4" y="57"/>
                    </a:lnTo>
                    <a:lnTo>
                      <a:pt x="2" y="69"/>
                    </a:lnTo>
                    <a:lnTo>
                      <a:pt x="2" y="83"/>
                    </a:lnTo>
                    <a:lnTo>
                      <a:pt x="0" y="98"/>
                    </a:lnTo>
                    <a:lnTo>
                      <a:pt x="0" y="112"/>
                    </a:lnTo>
                    <a:lnTo>
                      <a:pt x="7" y="112"/>
                    </a:lnTo>
                    <a:lnTo>
                      <a:pt x="7" y="110"/>
                    </a:lnTo>
                    <a:lnTo>
                      <a:pt x="12" y="110"/>
                    </a:lnTo>
                    <a:lnTo>
                      <a:pt x="14" y="88"/>
                    </a:lnTo>
                    <a:lnTo>
                      <a:pt x="14" y="7"/>
                    </a:lnTo>
                    <a:lnTo>
                      <a:pt x="9" y="4"/>
                    </a:lnTo>
                    <a:lnTo>
                      <a:pt x="4"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123" name="Group 7099"/>
              <p:cNvGrpSpPr>
                <a:grpSpLocks/>
              </p:cNvGrpSpPr>
              <p:nvPr/>
            </p:nvGrpSpPr>
            <p:grpSpPr bwMode="auto">
              <a:xfrm>
                <a:off x="9379" y="8320"/>
                <a:ext cx="14" cy="116"/>
                <a:chOff x="9379" y="8320"/>
                <a:chExt cx="14" cy="116"/>
              </a:xfrm>
            </p:grpSpPr>
            <p:sp>
              <p:nvSpPr>
                <p:cNvPr id="8124" name="Freeform 7100"/>
                <p:cNvSpPr>
                  <a:spLocks/>
                </p:cNvSpPr>
                <p:nvPr/>
              </p:nvSpPr>
              <p:spPr bwMode="auto">
                <a:xfrm>
                  <a:off x="9379" y="8320"/>
                  <a:ext cx="14" cy="116"/>
                </a:xfrm>
                <a:custGeom>
                  <a:avLst/>
                  <a:gdLst/>
                  <a:ahLst/>
                  <a:cxnLst>
                    <a:cxn ang="0">
                      <a:pos x="4" y="115"/>
                    </a:cxn>
                    <a:cxn ang="0">
                      <a:pos x="7" y="112"/>
                    </a:cxn>
                    <a:cxn ang="0">
                      <a:pos x="12" y="112"/>
                    </a:cxn>
                    <a:cxn ang="0">
                      <a:pos x="14" y="91"/>
                    </a:cxn>
                    <a:cxn ang="0">
                      <a:pos x="14" y="7"/>
                    </a:cxn>
                    <a:cxn ang="0">
                      <a:pos x="12" y="7"/>
                    </a:cxn>
                    <a:cxn ang="0">
                      <a:pos x="7" y="2"/>
                    </a:cxn>
                    <a:cxn ang="0">
                      <a:pos x="2" y="2"/>
                    </a:cxn>
                    <a:cxn ang="0">
                      <a:pos x="4" y="19"/>
                    </a:cxn>
                    <a:cxn ang="0">
                      <a:pos x="4" y="60"/>
                    </a:cxn>
                    <a:cxn ang="0">
                      <a:pos x="2" y="71"/>
                    </a:cxn>
                    <a:cxn ang="0">
                      <a:pos x="2" y="86"/>
                    </a:cxn>
                    <a:cxn ang="0">
                      <a:pos x="0" y="100"/>
                    </a:cxn>
                    <a:cxn ang="0">
                      <a:pos x="0" y="115"/>
                    </a:cxn>
                    <a:cxn ang="0">
                      <a:pos x="4" y="115"/>
                    </a:cxn>
                  </a:cxnLst>
                  <a:rect l="0" t="0" r="r" b="b"/>
                  <a:pathLst>
                    <a:path w="14" h="116">
                      <a:moveTo>
                        <a:pt x="4" y="115"/>
                      </a:moveTo>
                      <a:lnTo>
                        <a:pt x="7" y="112"/>
                      </a:lnTo>
                      <a:lnTo>
                        <a:pt x="12" y="112"/>
                      </a:lnTo>
                      <a:lnTo>
                        <a:pt x="14" y="91"/>
                      </a:lnTo>
                      <a:lnTo>
                        <a:pt x="14" y="7"/>
                      </a:lnTo>
                      <a:lnTo>
                        <a:pt x="12" y="7"/>
                      </a:lnTo>
                      <a:lnTo>
                        <a:pt x="7" y="2"/>
                      </a:lnTo>
                      <a:lnTo>
                        <a:pt x="2" y="2"/>
                      </a:lnTo>
                      <a:lnTo>
                        <a:pt x="4" y="19"/>
                      </a:lnTo>
                      <a:lnTo>
                        <a:pt x="4" y="60"/>
                      </a:lnTo>
                      <a:lnTo>
                        <a:pt x="2" y="71"/>
                      </a:lnTo>
                      <a:lnTo>
                        <a:pt x="2" y="86"/>
                      </a:lnTo>
                      <a:lnTo>
                        <a:pt x="0" y="100"/>
                      </a:lnTo>
                      <a:lnTo>
                        <a:pt x="0" y="115"/>
                      </a:lnTo>
                      <a:lnTo>
                        <a:pt x="4"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5" name="Freeform 7101"/>
                <p:cNvSpPr>
                  <a:spLocks/>
                </p:cNvSpPr>
                <p:nvPr/>
              </p:nvSpPr>
              <p:spPr bwMode="auto">
                <a:xfrm>
                  <a:off x="9379" y="8320"/>
                  <a:ext cx="14" cy="116"/>
                </a:xfrm>
                <a:custGeom>
                  <a:avLst/>
                  <a:gdLst/>
                  <a:ahLst/>
                  <a:cxnLst>
                    <a:cxn ang="0">
                      <a:pos x="2" y="2"/>
                    </a:cxn>
                    <a:cxn ang="0">
                      <a:pos x="2" y="0"/>
                    </a:cxn>
                    <a:cxn ang="0">
                      <a:pos x="2" y="2"/>
                    </a:cxn>
                    <a:cxn ang="0">
                      <a:pos x="2" y="2"/>
                    </a:cxn>
                  </a:cxnLst>
                  <a:rect l="0" t="0" r="r" b="b"/>
                  <a:pathLst>
                    <a:path w="14" h="116">
                      <a:moveTo>
                        <a:pt x="2" y="2"/>
                      </a:moveTo>
                      <a:lnTo>
                        <a:pt x="2" y="0"/>
                      </a:lnTo>
                      <a:lnTo>
                        <a:pt x="2" y="2"/>
                      </a:lnTo>
                      <a:lnTo>
                        <a:pt x="2" y="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126" name="Freeform 7102"/>
              <p:cNvSpPr>
                <a:spLocks/>
              </p:cNvSpPr>
              <p:nvPr/>
            </p:nvSpPr>
            <p:spPr bwMode="auto">
              <a:xfrm>
                <a:off x="9374" y="8320"/>
                <a:ext cx="17" cy="116"/>
              </a:xfrm>
              <a:custGeom>
                <a:avLst/>
                <a:gdLst/>
                <a:ahLst/>
                <a:cxnLst>
                  <a:cxn ang="0">
                    <a:pos x="4" y="86"/>
                  </a:cxn>
                  <a:cxn ang="0">
                    <a:pos x="0" y="115"/>
                  </a:cxn>
                  <a:cxn ang="0">
                    <a:pos x="7" y="115"/>
                  </a:cxn>
                  <a:cxn ang="0">
                    <a:pos x="9" y="112"/>
                  </a:cxn>
                  <a:cxn ang="0">
                    <a:pos x="14" y="112"/>
                  </a:cxn>
                  <a:cxn ang="0">
                    <a:pos x="16" y="88"/>
                  </a:cxn>
                  <a:cxn ang="0">
                    <a:pos x="16" y="7"/>
                  </a:cxn>
                  <a:cxn ang="0">
                    <a:pos x="11" y="2"/>
                  </a:cxn>
                  <a:cxn ang="0">
                    <a:pos x="7" y="2"/>
                  </a:cxn>
                  <a:cxn ang="0">
                    <a:pos x="4" y="0"/>
                  </a:cxn>
                  <a:cxn ang="0">
                    <a:pos x="7" y="16"/>
                  </a:cxn>
                  <a:cxn ang="0">
                    <a:pos x="7" y="60"/>
                  </a:cxn>
                  <a:cxn ang="0">
                    <a:pos x="4" y="71"/>
                  </a:cxn>
                  <a:cxn ang="0">
                    <a:pos x="4" y="86"/>
                  </a:cxn>
                </a:cxnLst>
                <a:rect l="0" t="0" r="r" b="b"/>
                <a:pathLst>
                  <a:path w="17" h="116">
                    <a:moveTo>
                      <a:pt x="4" y="86"/>
                    </a:moveTo>
                    <a:lnTo>
                      <a:pt x="0" y="115"/>
                    </a:lnTo>
                    <a:lnTo>
                      <a:pt x="7" y="115"/>
                    </a:lnTo>
                    <a:lnTo>
                      <a:pt x="9" y="112"/>
                    </a:lnTo>
                    <a:lnTo>
                      <a:pt x="14" y="112"/>
                    </a:lnTo>
                    <a:lnTo>
                      <a:pt x="16" y="88"/>
                    </a:lnTo>
                    <a:lnTo>
                      <a:pt x="16" y="7"/>
                    </a:lnTo>
                    <a:lnTo>
                      <a:pt x="11" y="2"/>
                    </a:lnTo>
                    <a:lnTo>
                      <a:pt x="7" y="2"/>
                    </a:lnTo>
                    <a:lnTo>
                      <a:pt x="4" y="0"/>
                    </a:lnTo>
                    <a:lnTo>
                      <a:pt x="7" y="16"/>
                    </a:lnTo>
                    <a:lnTo>
                      <a:pt x="7" y="60"/>
                    </a:lnTo>
                    <a:lnTo>
                      <a:pt x="4" y="71"/>
                    </a:lnTo>
                    <a:lnTo>
                      <a:pt x="4" y="86"/>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7" name="Freeform 7103"/>
              <p:cNvSpPr>
                <a:spLocks/>
              </p:cNvSpPr>
              <p:nvPr/>
            </p:nvSpPr>
            <p:spPr bwMode="auto">
              <a:xfrm>
                <a:off x="9372" y="8318"/>
                <a:ext cx="16" cy="118"/>
              </a:xfrm>
              <a:custGeom>
                <a:avLst/>
                <a:gdLst/>
                <a:ahLst/>
                <a:cxnLst>
                  <a:cxn ang="0">
                    <a:pos x="4" y="88"/>
                  </a:cxn>
                  <a:cxn ang="0">
                    <a:pos x="0" y="117"/>
                  </a:cxn>
                  <a:cxn ang="0">
                    <a:pos x="7" y="117"/>
                  </a:cxn>
                  <a:cxn ang="0">
                    <a:pos x="9" y="115"/>
                  </a:cxn>
                  <a:cxn ang="0">
                    <a:pos x="14" y="115"/>
                  </a:cxn>
                  <a:cxn ang="0">
                    <a:pos x="16" y="91"/>
                  </a:cxn>
                  <a:cxn ang="0">
                    <a:pos x="16" y="7"/>
                  </a:cxn>
                  <a:cxn ang="0">
                    <a:pos x="14" y="7"/>
                  </a:cxn>
                  <a:cxn ang="0">
                    <a:pos x="9" y="2"/>
                  </a:cxn>
                  <a:cxn ang="0">
                    <a:pos x="4" y="0"/>
                  </a:cxn>
                  <a:cxn ang="0">
                    <a:pos x="7" y="19"/>
                  </a:cxn>
                  <a:cxn ang="0">
                    <a:pos x="7" y="62"/>
                  </a:cxn>
                  <a:cxn ang="0">
                    <a:pos x="4" y="74"/>
                  </a:cxn>
                  <a:cxn ang="0">
                    <a:pos x="4" y="88"/>
                  </a:cxn>
                </a:cxnLst>
                <a:rect l="0" t="0" r="r" b="b"/>
                <a:pathLst>
                  <a:path w="16" h="118">
                    <a:moveTo>
                      <a:pt x="4" y="88"/>
                    </a:moveTo>
                    <a:lnTo>
                      <a:pt x="0" y="117"/>
                    </a:lnTo>
                    <a:lnTo>
                      <a:pt x="7" y="117"/>
                    </a:lnTo>
                    <a:lnTo>
                      <a:pt x="9" y="115"/>
                    </a:lnTo>
                    <a:lnTo>
                      <a:pt x="14" y="115"/>
                    </a:lnTo>
                    <a:lnTo>
                      <a:pt x="16" y="91"/>
                    </a:lnTo>
                    <a:lnTo>
                      <a:pt x="16" y="7"/>
                    </a:lnTo>
                    <a:lnTo>
                      <a:pt x="14" y="7"/>
                    </a:lnTo>
                    <a:lnTo>
                      <a:pt x="9" y="2"/>
                    </a:lnTo>
                    <a:lnTo>
                      <a:pt x="4" y="0"/>
                    </a:lnTo>
                    <a:lnTo>
                      <a:pt x="7" y="19"/>
                    </a:lnTo>
                    <a:lnTo>
                      <a:pt x="7" y="62"/>
                    </a:lnTo>
                    <a:lnTo>
                      <a:pt x="4" y="74"/>
                    </a:lnTo>
                    <a:lnTo>
                      <a:pt x="4" y="88"/>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8" name="Freeform 7104"/>
              <p:cNvSpPr>
                <a:spLocks/>
              </p:cNvSpPr>
              <p:nvPr/>
            </p:nvSpPr>
            <p:spPr bwMode="auto">
              <a:xfrm>
                <a:off x="9369" y="8318"/>
                <a:ext cx="19" cy="118"/>
              </a:xfrm>
              <a:custGeom>
                <a:avLst/>
                <a:gdLst/>
                <a:ahLst/>
                <a:cxnLst>
                  <a:cxn ang="0">
                    <a:pos x="4" y="117"/>
                  </a:cxn>
                  <a:cxn ang="0">
                    <a:pos x="7" y="115"/>
                  </a:cxn>
                  <a:cxn ang="0">
                    <a:pos x="14" y="115"/>
                  </a:cxn>
                  <a:cxn ang="0">
                    <a:pos x="16" y="91"/>
                  </a:cxn>
                  <a:cxn ang="0">
                    <a:pos x="16" y="33"/>
                  </a:cxn>
                  <a:cxn ang="0">
                    <a:pos x="19" y="7"/>
                  </a:cxn>
                  <a:cxn ang="0">
                    <a:pos x="16" y="7"/>
                  </a:cxn>
                  <a:cxn ang="0">
                    <a:pos x="11" y="2"/>
                  </a:cxn>
                  <a:cxn ang="0">
                    <a:pos x="9" y="0"/>
                  </a:cxn>
                  <a:cxn ang="0">
                    <a:pos x="4" y="0"/>
                  </a:cxn>
                  <a:cxn ang="0">
                    <a:pos x="9" y="33"/>
                  </a:cxn>
                  <a:cxn ang="0">
                    <a:pos x="7" y="47"/>
                  </a:cxn>
                  <a:cxn ang="0">
                    <a:pos x="7" y="60"/>
                  </a:cxn>
                  <a:cxn ang="0">
                    <a:pos x="2" y="88"/>
                  </a:cxn>
                  <a:cxn ang="0">
                    <a:pos x="2" y="103"/>
                  </a:cxn>
                  <a:cxn ang="0">
                    <a:pos x="0" y="117"/>
                  </a:cxn>
                  <a:cxn ang="0">
                    <a:pos x="4" y="117"/>
                  </a:cxn>
                </a:cxnLst>
                <a:rect l="0" t="0" r="r" b="b"/>
                <a:pathLst>
                  <a:path w="19" h="118">
                    <a:moveTo>
                      <a:pt x="4" y="117"/>
                    </a:moveTo>
                    <a:lnTo>
                      <a:pt x="7" y="115"/>
                    </a:lnTo>
                    <a:lnTo>
                      <a:pt x="14" y="115"/>
                    </a:lnTo>
                    <a:lnTo>
                      <a:pt x="16" y="91"/>
                    </a:lnTo>
                    <a:lnTo>
                      <a:pt x="16" y="33"/>
                    </a:lnTo>
                    <a:lnTo>
                      <a:pt x="19" y="7"/>
                    </a:lnTo>
                    <a:lnTo>
                      <a:pt x="16" y="7"/>
                    </a:lnTo>
                    <a:lnTo>
                      <a:pt x="11" y="2"/>
                    </a:lnTo>
                    <a:lnTo>
                      <a:pt x="9" y="0"/>
                    </a:lnTo>
                    <a:lnTo>
                      <a:pt x="4" y="0"/>
                    </a:lnTo>
                    <a:lnTo>
                      <a:pt x="9" y="33"/>
                    </a:lnTo>
                    <a:lnTo>
                      <a:pt x="7" y="47"/>
                    </a:lnTo>
                    <a:lnTo>
                      <a:pt x="7" y="60"/>
                    </a:lnTo>
                    <a:lnTo>
                      <a:pt x="2" y="88"/>
                    </a:lnTo>
                    <a:lnTo>
                      <a:pt x="2" y="103"/>
                    </a:lnTo>
                    <a:lnTo>
                      <a:pt x="0" y="117"/>
                    </a:lnTo>
                    <a:lnTo>
                      <a:pt x="4" y="117"/>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9" name="Freeform 7105"/>
              <p:cNvSpPr>
                <a:spLocks/>
              </p:cNvSpPr>
              <p:nvPr/>
            </p:nvSpPr>
            <p:spPr bwMode="auto">
              <a:xfrm>
                <a:off x="9367" y="8316"/>
                <a:ext cx="19" cy="120"/>
              </a:xfrm>
              <a:custGeom>
                <a:avLst/>
                <a:gdLst/>
                <a:ahLst/>
                <a:cxnLst>
                  <a:cxn ang="0">
                    <a:pos x="4" y="0"/>
                  </a:cxn>
                  <a:cxn ang="0">
                    <a:pos x="7" y="19"/>
                  </a:cxn>
                  <a:cxn ang="0">
                    <a:pos x="9" y="33"/>
                  </a:cxn>
                  <a:cxn ang="0">
                    <a:pos x="9" y="47"/>
                  </a:cxn>
                  <a:cxn ang="0">
                    <a:pos x="4" y="76"/>
                  </a:cxn>
                  <a:cxn ang="0">
                    <a:pos x="2" y="88"/>
                  </a:cxn>
                  <a:cxn ang="0">
                    <a:pos x="2" y="105"/>
                  </a:cxn>
                  <a:cxn ang="0">
                    <a:pos x="0" y="120"/>
                  </a:cxn>
                  <a:cxn ang="0">
                    <a:pos x="4" y="120"/>
                  </a:cxn>
                  <a:cxn ang="0">
                    <a:pos x="7" y="117"/>
                  </a:cxn>
                  <a:cxn ang="0">
                    <a:pos x="14" y="117"/>
                  </a:cxn>
                  <a:cxn ang="0">
                    <a:pos x="16" y="93"/>
                  </a:cxn>
                  <a:cxn ang="0">
                    <a:pos x="16" y="36"/>
                  </a:cxn>
                  <a:cxn ang="0">
                    <a:pos x="19" y="9"/>
                  </a:cxn>
                  <a:cxn ang="0">
                    <a:pos x="14" y="4"/>
                  </a:cxn>
                  <a:cxn ang="0">
                    <a:pos x="9" y="2"/>
                  </a:cxn>
                  <a:cxn ang="0">
                    <a:pos x="4" y="0"/>
                  </a:cxn>
                </a:cxnLst>
                <a:rect l="0" t="0" r="r" b="b"/>
                <a:pathLst>
                  <a:path w="19" h="120">
                    <a:moveTo>
                      <a:pt x="4" y="0"/>
                    </a:moveTo>
                    <a:lnTo>
                      <a:pt x="7" y="19"/>
                    </a:lnTo>
                    <a:lnTo>
                      <a:pt x="9" y="33"/>
                    </a:lnTo>
                    <a:lnTo>
                      <a:pt x="9" y="47"/>
                    </a:lnTo>
                    <a:lnTo>
                      <a:pt x="4" y="76"/>
                    </a:lnTo>
                    <a:lnTo>
                      <a:pt x="2" y="88"/>
                    </a:lnTo>
                    <a:lnTo>
                      <a:pt x="2" y="105"/>
                    </a:lnTo>
                    <a:lnTo>
                      <a:pt x="0" y="120"/>
                    </a:lnTo>
                    <a:lnTo>
                      <a:pt x="4" y="120"/>
                    </a:lnTo>
                    <a:lnTo>
                      <a:pt x="7" y="117"/>
                    </a:lnTo>
                    <a:lnTo>
                      <a:pt x="14" y="117"/>
                    </a:lnTo>
                    <a:lnTo>
                      <a:pt x="16" y="93"/>
                    </a:lnTo>
                    <a:lnTo>
                      <a:pt x="16" y="36"/>
                    </a:lnTo>
                    <a:lnTo>
                      <a:pt x="19" y="9"/>
                    </a:lnTo>
                    <a:lnTo>
                      <a:pt x="14" y="4"/>
                    </a:lnTo>
                    <a:lnTo>
                      <a:pt x="9" y="2"/>
                    </a:lnTo>
                    <a:lnTo>
                      <a:pt x="4"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0" name="Freeform 7106"/>
              <p:cNvSpPr>
                <a:spLocks/>
              </p:cNvSpPr>
              <p:nvPr/>
            </p:nvSpPr>
            <p:spPr bwMode="auto">
              <a:xfrm>
                <a:off x="9364" y="8316"/>
                <a:ext cx="20" cy="120"/>
              </a:xfrm>
              <a:custGeom>
                <a:avLst/>
                <a:gdLst/>
                <a:ahLst/>
                <a:cxnLst>
                  <a:cxn ang="0">
                    <a:pos x="9" y="16"/>
                  </a:cxn>
                  <a:cxn ang="0">
                    <a:pos x="9" y="47"/>
                  </a:cxn>
                  <a:cxn ang="0">
                    <a:pos x="4" y="76"/>
                  </a:cxn>
                  <a:cxn ang="0">
                    <a:pos x="2" y="88"/>
                  </a:cxn>
                  <a:cxn ang="0">
                    <a:pos x="2" y="105"/>
                  </a:cxn>
                  <a:cxn ang="0">
                    <a:pos x="0" y="120"/>
                  </a:cxn>
                  <a:cxn ang="0">
                    <a:pos x="4" y="120"/>
                  </a:cxn>
                  <a:cxn ang="0">
                    <a:pos x="7" y="117"/>
                  </a:cxn>
                  <a:cxn ang="0">
                    <a:pos x="11" y="117"/>
                  </a:cxn>
                  <a:cxn ang="0">
                    <a:pos x="14" y="115"/>
                  </a:cxn>
                  <a:cxn ang="0">
                    <a:pos x="16" y="93"/>
                  </a:cxn>
                  <a:cxn ang="0">
                    <a:pos x="16" y="33"/>
                  </a:cxn>
                  <a:cxn ang="0">
                    <a:pos x="19" y="7"/>
                  </a:cxn>
                  <a:cxn ang="0">
                    <a:pos x="16" y="4"/>
                  </a:cxn>
                  <a:cxn ang="0">
                    <a:pos x="11" y="2"/>
                  </a:cxn>
                  <a:cxn ang="0">
                    <a:pos x="7" y="0"/>
                  </a:cxn>
                  <a:cxn ang="0">
                    <a:pos x="9" y="16"/>
                  </a:cxn>
                </a:cxnLst>
                <a:rect l="0" t="0" r="r" b="b"/>
                <a:pathLst>
                  <a:path w="20" h="120">
                    <a:moveTo>
                      <a:pt x="9" y="16"/>
                    </a:moveTo>
                    <a:lnTo>
                      <a:pt x="9" y="47"/>
                    </a:lnTo>
                    <a:lnTo>
                      <a:pt x="4" y="76"/>
                    </a:lnTo>
                    <a:lnTo>
                      <a:pt x="2" y="88"/>
                    </a:lnTo>
                    <a:lnTo>
                      <a:pt x="2" y="105"/>
                    </a:lnTo>
                    <a:lnTo>
                      <a:pt x="0" y="120"/>
                    </a:lnTo>
                    <a:lnTo>
                      <a:pt x="4" y="120"/>
                    </a:lnTo>
                    <a:lnTo>
                      <a:pt x="7" y="117"/>
                    </a:lnTo>
                    <a:lnTo>
                      <a:pt x="11" y="117"/>
                    </a:lnTo>
                    <a:lnTo>
                      <a:pt x="14" y="115"/>
                    </a:lnTo>
                    <a:lnTo>
                      <a:pt x="16" y="93"/>
                    </a:lnTo>
                    <a:lnTo>
                      <a:pt x="16" y="33"/>
                    </a:lnTo>
                    <a:lnTo>
                      <a:pt x="19" y="7"/>
                    </a:lnTo>
                    <a:lnTo>
                      <a:pt x="16" y="4"/>
                    </a:lnTo>
                    <a:lnTo>
                      <a:pt x="11" y="2"/>
                    </a:lnTo>
                    <a:lnTo>
                      <a:pt x="7" y="0"/>
                    </a:lnTo>
                    <a:lnTo>
                      <a:pt x="9" y="16"/>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1" name="Freeform 7107"/>
              <p:cNvSpPr>
                <a:spLocks/>
              </p:cNvSpPr>
              <p:nvPr/>
            </p:nvSpPr>
            <p:spPr bwMode="auto">
              <a:xfrm>
                <a:off x="9362" y="8313"/>
                <a:ext cx="19" cy="123"/>
              </a:xfrm>
              <a:custGeom>
                <a:avLst/>
                <a:gdLst/>
                <a:ahLst/>
                <a:cxnLst>
                  <a:cxn ang="0">
                    <a:pos x="14" y="117"/>
                  </a:cxn>
                  <a:cxn ang="0">
                    <a:pos x="16" y="96"/>
                  </a:cxn>
                  <a:cxn ang="0">
                    <a:pos x="16" y="36"/>
                  </a:cxn>
                  <a:cxn ang="0">
                    <a:pos x="19" y="9"/>
                  </a:cxn>
                  <a:cxn ang="0">
                    <a:pos x="7" y="0"/>
                  </a:cxn>
                  <a:cxn ang="0">
                    <a:pos x="9" y="19"/>
                  </a:cxn>
                  <a:cxn ang="0">
                    <a:pos x="9" y="50"/>
                  </a:cxn>
                  <a:cxn ang="0">
                    <a:pos x="7" y="64"/>
                  </a:cxn>
                  <a:cxn ang="0">
                    <a:pos x="4" y="76"/>
                  </a:cxn>
                  <a:cxn ang="0">
                    <a:pos x="2" y="91"/>
                  </a:cxn>
                  <a:cxn ang="0">
                    <a:pos x="2" y="107"/>
                  </a:cxn>
                  <a:cxn ang="0">
                    <a:pos x="0" y="122"/>
                  </a:cxn>
                  <a:cxn ang="0">
                    <a:pos x="14" y="117"/>
                  </a:cxn>
                </a:cxnLst>
                <a:rect l="0" t="0" r="r" b="b"/>
                <a:pathLst>
                  <a:path w="19" h="123">
                    <a:moveTo>
                      <a:pt x="14" y="117"/>
                    </a:moveTo>
                    <a:lnTo>
                      <a:pt x="16" y="96"/>
                    </a:lnTo>
                    <a:lnTo>
                      <a:pt x="16" y="36"/>
                    </a:lnTo>
                    <a:lnTo>
                      <a:pt x="19" y="9"/>
                    </a:lnTo>
                    <a:lnTo>
                      <a:pt x="7" y="0"/>
                    </a:lnTo>
                    <a:lnTo>
                      <a:pt x="9" y="19"/>
                    </a:lnTo>
                    <a:lnTo>
                      <a:pt x="9" y="50"/>
                    </a:lnTo>
                    <a:lnTo>
                      <a:pt x="7" y="64"/>
                    </a:lnTo>
                    <a:lnTo>
                      <a:pt x="4" y="76"/>
                    </a:lnTo>
                    <a:lnTo>
                      <a:pt x="2" y="91"/>
                    </a:lnTo>
                    <a:lnTo>
                      <a:pt x="2" y="107"/>
                    </a:lnTo>
                    <a:lnTo>
                      <a:pt x="0" y="122"/>
                    </a:lnTo>
                    <a:lnTo>
                      <a:pt x="14" y="11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2" name="Freeform 7108"/>
              <p:cNvSpPr>
                <a:spLocks/>
              </p:cNvSpPr>
              <p:nvPr/>
            </p:nvSpPr>
            <p:spPr bwMode="auto">
              <a:xfrm>
                <a:off x="9170" y="8440"/>
                <a:ext cx="158" cy="12"/>
              </a:xfrm>
              <a:custGeom>
                <a:avLst/>
                <a:gdLst/>
                <a:ahLst/>
                <a:cxnLst>
                  <a:cxn ang="0">
                    <a:pos x="4" y="2"/>
                  </a:cxn>
                  <a:cxn ang="0">
                    <a:pos x="7" y="4"/>
                  </a:cxn>
                  <a:cxn ang="0">
                    <a:pos x="14" y="4"/>
                  </a:cxn>
                  <a:cxn ang="0">
                    <a:pos x="16" y="7"/>
                  </a:cxn>
                  <a:cxn ang="0">
                    <a:pos x="28" y="7"/>
                  </a:cxn>
                  <a:cxn ang="0">
                    <a:pos x="33" y="9"/>
                  </a:cxn>
                  <a:cxn ang="0">
                    <a:pos x="45" y="9"/>
                  </a:cxn>
                  <a:cxn ang="0">
                    <a:pos x="50" y="11"/>
                  </a:cxn>
                  <a:cxn ang="0">
                    <a:pos x="110" y="11"/>
                  </a:cxn>
                  <a:cxn ang="0">
                    <a:pos x="115" y="9"/>
                  </a:cxn>
                  <a:cxn ang="0">
                    <a:pos x="122" y="9"/>
                  </a:cxn>
                  <a:cxn ang="0">
                    <a:pos x="136" y="7"/>
                  </a:cxn>
                  <a:cxn ang="0">
                    <a:pos x="158" y="4"/>
                  </a:cxn>
                  <a:cxn ang="0">
                    <a:pos x="139" y="2"/>
                  </a:cxn>
                  <a:cxn ang="0">
                    <a:pos x="122" y="2"/>
                  </a:cxn>
                  <a:cxn ang="0">
                    <a:pos x="110" y="4"/>
                  </a:cxn>
                  <a:cxn ang="0">
                    <a:pos x="91" y="4"/>
                  </a:cxn>
                  <a:cxn ang="0">
                    <a:pos x="84" y="7"/>
                  </a:cxn>
                  <a:cxn ang="0">
                    <a:pos x="40" y="7"/>
                  </a:cxn>
                  <a:cxn ang="0">
                    <a:pos x="33" y="4"/>
                  </a:cxn>
                  <a:cxn ang="0">
                    <a:pos x="21" y="4"/>
                  </a:cxn>
                  <a:cxn ang="0">
                    <a:pos x="7" y="0"/>
                  </a:cxn>
                  <a:cxn ang="0">
                    <a:pos x="0" y="0"/>
                  </a:cxn>
                  <a:cxn ang="0">
                    <a:pos x="0" y="2"/>
                  </a:cxn>
                  <a:cxn ang="0">
                    <a:pos x="4" y="2"/>
                  </a:cxn>
                </a:cxnLst>
                <a:rect l="0" t="0" r="r" b="b"/>
                <a:pathLst>
                  <a:path w="158" h="12">
                    <a:moveTo>
                      <a:pt x="4" y="2"/>
                    </a:moveTo>
                    <a:lnTo>
                      <a:pt x="7" y="4"/>
                    </a:lnTo>
                    <a:lnTo>
                      <a:pt x="14" y="4"/>
                    </a:lnTo>
                    <a:lnTo>
                      <a:pt x="16" y="7"/>
                    </a:lnTo>
                    <a:lnTo>
                      <a:pt x="28" y="7"/>
                    </a:lnTo>
                    <a:lnTo>
                      <a:pt x="33" y="9"/>
                    </a:lnTo>
                    <a:lnTo>
                      <a:pt x="45" y="9"/>
                    </a:lnTo>
                    <a:lnTo>
                      <a:pt x="50" y="11"/>
                    </a:lnTo>
                    <a:lnTo>
                      <a:pt x="110" y="11"/>
                    </a:lnTo>
                    <a:lnTo>
                      <a:pt x="115" y="9"/>
                    </a:lnTo>
                    <a:lnTo>
                      <a:pt x="122" y="9"/>
                    </a:lnTo>
                    <a:lnTo>
                      <a:pt x="136" y="7"/>
                    </a:lnTo>
                    <a:lnTo>
                      <a:pt x="158" y="4"/>
                    </a:lnTo>
                    <a:lnTo>
                      <a:pt x="139" y="2"/>
                    </a:lnTo>
                    <a:lnTo>
                      <a:pt x="122" y="2"/>
                    </a:lnTo>
                    <a:lnTo>
                      <a:pt x="110" y="4"/>
                    </a:lnTo>
                    <a:lnTo>
                      <a:pt x="91" y="4"/>
                    </a:lnTo>
                    <a:lnTo>
                      <a:pt x="84" y="7"/>
                    </a:lnTo>
                    <a:lnTo>
                      <a:pt x="40" y="7"/>
                    </a:lnTo>
                    <a:lnTo>
                      <a:pt x="33" y="4"/>
                    </a:lnTo>
                    <a:lnTo>
                      <a:pt x="21" y="4"/>
                    </a:lnTo>
                    <a:lnTo>
                      <a:pt x="7" y="0"/>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3" name="Freeform 7109"/>
              <p:cNvSpPr>
                <a:spLocks/>
              </p:cNvSpPr>
              <p:nvPr/>
            </p:nvSpPr>
            <p:spPr bwMode="auto">
              <a:xfrm>
                <a:off x="9216" y="8452"/>
                <a:ext cx="60" cy="17"/>
              </a:xfrm>
              <a:custGeom>
                <a:avLst/>
                <a:gdLst/>
                <a:ahLst/>
                <a:cxnLst>
                  <a:cxn ang="0">
                    <a:pos x="52" y="12"/>
                  </a:cxn>
                  <a:cxn ang="0">
                    <a:pos x="45" y="9"/>
                  </a:cxn>
                  <a:cxn ang="0">
                    <a:pos x="43" y="4"/>
                  </a:cxn>
                  <a:cxn ang="0">
                    <a:pos x="43" y="0"/>
                  </a:cxn>
                  <a:cxn ang="0">
                    <a:pos x="31" y="2"/>
                  </a:cxn>
                  <a:cxn ang="0">
                    <a:pos x="7" y="2"/>
                  </a:cxn>
                  <a:cxn ang="0">
                    <a:pos x="0" y="0"/>
                  </a:cxn>
                  <a:cxn ang="0">
                    <a:pos x="2" y="4"/>
                  </a:cxn>
                  <a:cxn ang="0">
                    <a:pos x="14" y="12"/>
                  </a:cxn>
                  <a:cxn ang="0">
                    <a:pos x="21" y="12"/>
                  </a:cxn>
                  <a:cxn ang="0">
                    <a:pos x="36" y="14"/>
                  </a:cxn>
                  <a:cxn ang="0">
                    <a:pos x="47" y="16"/>
                  </a:cxn>
                  <a:cxn ang="0">
                    <a:pos x="60" y="16"/>
                  </a:cxn>
                  <a:cxn ang="0">
                    <a:pos x="52" y="12"/>
                  </a:cxn>
                </a:cxnLst>
                <a:rect l="0" t="0" r="r" b="b"/>
                <a:pathLst>
                  <a:path w="60" h="17">
                    <a:moveTo>
                      <a:pt x="52" y="12"/>
                    </a:moveTo>
                    <a:lnTo>
                      <a:pt x="45" y="9"/>
                    </a:lnTo>
                    <a:lnTo>
                      <a:pt x="43" y="4"/>
                    </a:lnTo>
                    <a:lnTo>
                      <a:pt x="43" y="0"/>
                    </a:lnTo>
                    <a:lnTo>
                      <a:pt x="31" y="2"/>
                    </a:lnTo>
                    <a:lnTo>
                      <a:pt x="7" y="2"/>
                    </a:lnTo>
                    <a:lnTo>
                      <a:pt x="0" y="0"/>
                    </a:lnTo>
                    <a:lnTo>
                      <a:pt x="2" y="4"/>
                    </a:lnTo>
                    <a:lnTo>
                      <a:pt x="14" y="12"/>
                    </a:lnTo>
                    <a:lnTo>
                      <a:pt x="21" y="12"/>
                    </a:lnTo>
                    <a:lnTo>
                      <a:pt x="36" y="14"/>
                    </a:lnTo>
                    <a:lnTo>
                      <a:pt x="47" y="16"/>
                    </a:lnTo>
                    <a:lnTo>
                      <a:pt x="60" y="16"/>
                    </a:lnTo>
                    <a:lnTo>
                      <a:pt x="52" y="1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4" name="Freeform 7110"/>
              <p:cNvSpPr>
                <a:spLocks/>
              </p:cNvSpPr>
              <p:nvPr/>
            </p:nvSpPr>
            <p:spPr bwMode="auto">
              <a:xfrm>
                <a:off x="9204" y="8467"/>
                <a:ext cx="105" cy="24"/>
              </a:xfrm>
              <a:custGeom>
                <a:avLst/>
                <a:gdLst/>
                <a:ahLst/>
                <a:cxnLst>
                  <a:cxn ang="0">
                    <a:pos x="0" y="11"/>
                  </a:cxn>
                  <a:cxn ang="0">
                    <a:pos x="2" y="14"/>
                  </a:cxn>
                  <a:cxn ang="0">
                    <a:pos x="7" y="16"/>
                  </a:cxn>
                  <a:cxn ang="0">
                    <a:pos x="9" y="16"/>
                  </a:cxn>
                  <a:cxn ang="0">
                    <a:pos x="14" y="19"/>
                  </a:cxn>
                  <a:cxn ang="0">
                    <a:pos x="23" y="19"/>
                  </a:cxn>
                  <a:cxn ang="0">
                    <a:pos x="28" y="21"/>
                  </a:cxn>
                  <a:cxn ang="0">
                    <a:pos x="40" y="21"/>
                  </a:cxn>
                  <a:cxn ang="0">
                    <a:pos x="45" y="23"/>
                  </a:cxn>
                  <a:cxn ang="0">
                    <a:pos x="81" y="23"/>
                  </a:cxn>
                  <a:cxn ang="0">
                    <a:pos x="105" y="21"/>
                  </a:cxn>
                  <a:cxn ang="0">
                    <a:pos x="96" y="16"/>
                  </a:cxn>
                  <a:cxn ang="0">
                    <a:pos x="93" y="16"/>
                  </a:cxn>
                  <a:cxn ang="0">
                    <a:pos x="88" y="14"/>
                  </a:cxn>
                  <a:cxn ang="0">
                    <a:pos x="86" y="11"/>
                  </a:cxn>
                  <a:cxn ang="0">
                    <a:pos x="81" y="9"/>
                  </a:cxn>
                  <a:cxn ang="0">
                    <a:pos x="79" y="7"/>
                  </a:cxn>
                  <a:cxn ang="0">
                    <a:pos x="74" y="4"/>
                  </a:cxn>
                  <a:cxn ang="0">
                    <a:pos x="52" y="4"/>
                  </a:cxn>
                  <a:cxn ang="0">
                    <a:pos x="48" y="2"/>
                  </a:cxn>
                  <a:cxn ang="0">
                    <a:pos x="36" y="2"/>
                  </a:cxn>
                  <a:cxn ang="0">
                    <a:pos x="33" y="0"/>
                  </a:cxn>
                  <a:cxn ang="0">
                    <a:pos x="23" y="0"/>
                  </a:cxn>
                  <a:cxn ang="0">
                    <a:pos x="12" y="2"/>
                  </a:cxn>
                  <a:cxn ang="0">
                    <a:pos x="2" y="7"/>
                  </a:cxn>
                  <a:cxn ang="0">
                    <a:pos x="0" y="11"/>
                  </a:cxn>
                </a:cxnLst>
                <a:rect l="0" t="0" r="r" b="b"/>
                <a:pathLst>
                  <a:path w="105" h="24">
                    <a:moveTo>
                      <a:pt x="0" y="11"/>
                    </a:moveTo>
                    <a:lnTo>
                      <a:pt x="2" y="14"/>
                    </a:lnTo>
                    <a:lnTo>
                      <a:pt x="7" y="16"/>
                    </a:lnTo>
                    <a:lnTo>
                      <a:pt x="9" y="16"/>
                    </a:lnTo>
                    <a:lnTo>
                      <a:pt x="14" y="19"/>
                    </a:lnTo>
                    <a:lnTo>
                      <a:pt x="23" y="19"/>
                    </a:lnTo>
                    <a:lnTo>
                      <a:pt x="28" y="21"/>
                    </a:lnTo>
                    <a:lnTo>
                      <a:pt x="40" y="21"/>
                    </a:lnTo>
                    <a:lnTo>
                      <a:pt x="45" y="23"/>
                    </a:lnTo>
                    <a:lnTo>
                      <a:pt x="81" y="23"/>
                    </a:lnTo>
                    <a:lnTo>
                      <a:pt x="105" y="21"/>
                    </a:lnTo>
                    <a:lnTo>
                      <a:pt x="96" y="16"/>
                    </a:lnTo>
                    <a:lnTo>
                      <a:pt x="93" y="16"/>
                    </a:lnTo>
                    <a:lnTo>
                      <a:pt x="88" y="14"/>
                    </a:lnTo>
                    <a:lnTo>
                      <a:pt x="86" y="11"/>
                    </a:lnTo>
                    <a:lnTo>
                      <a:pt x="81" y="9"/>
                    </a:lnTo>
                    <a:lnTo>
                      <a:pt x="79" y="7"/>
                    </a:lnTo>
                    <a:lnTo>
                      <a:pt x="74" y="4"/>
                    </a:lnTo>
                    <a:lnTo>
                      <a:pt x="52" y="4"/>
                    </a:lnTo>
                    <a:lnTo>
                      <a:pt x="48" y="2"/>
                    </a:lnTo>
                    <a:lnTo>
                      <a:pt x="36" y="2"/>
                    </a:lnTo>
                    <a:lnTo>
                      <a:pt x="33" y="0"/>
                    </a:lnTo>
                    <a:lnTo>
                      <a:pt x="23" y="0"/>
                    </a:lnTo>
                    <a:lnTo>
                      <a:pt x="12" y="2"/>
                    </a:lnTo>
                    <a:lnTo>
                      <a:pt x="2" y="7"/>
                    </a:lnTo>
                    <a:lnTo>
                      <a:pt x="0" y="11"/>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5" name="Freeform 7111"/>
              <p:cNvSpPr>
                <a:spLocks/>
              </p:cNvSpPr>
              <p:nvPr/>
            </p:nvSpPr>
            <p:spPr bwMode="auto">
              <a:xfrm>
                <a:off x="9216" y="8452"/>
                <a:ext cx="40" cy="15"/>
              </a:xfrm>
              <a:custGeom>
                <a:avLst/>
                <a:gdLst/>
                <a:ahLst/>
                <a:cxnLst>
                  <a:cxn ang="0">
                    <a:pos x="26" y="2"/>
                  </a:cxn>
                  <a:cxn ang="0">
                    <a:pos x="19" y="2"/>
                  </a:cxn>
                  <a:cxn ang="0">
                    <a:pos x="0" y="0"/>
                  </a:cxn>
                  <a:cxn ang="0">
                    <a:pos x="4" y="4"/>
                  </a:cxn>
                  <a:cxn ang="0">
                    <a:pos x="7" y="4"/>
                  </a:cxn>
                  <a:cxn ang="0">
                    <a:pos x="11" y="9"/>
                  </a:cxn>
                  <a:cxn ang="0">
                    <a:pos x="16" y="12"/>
                  </a:cxn>
                  <a:cxn ang="0">
                    <a:pos x="21" y="12"/>
                  </a:cxn>
                  <a:cxn ang="0">
                    <a:pos x="23" y="14"/>
                  </a:cxn>
                  <a:cxn ang="0">
                    <a:pos x="40" y="14"/>
                  </a:cxn>
                  <a:cxn ang="0">
                    <a:pos x="36" y="12"/>
                  </a:cxn>
                  <a:cxn ang="0">
                    <a:pos x="33" y="9"/>
                  </a:cxn>
                  <a:cxn ang="0">
                    <a:pos x="26" y="2"/>
                  </a:cxn>
                </a:cxnLst>
                <a:rect l="0" t="0" r="r" b="b"/>
                <a:pathLst>
                  <a:path w="40" h="15">
                    <a:moveTo>
                      <a:pt x="26" y="2"/>
                    </a:moveTo>
                    <a:lnTo>
                      <a:pt x="19" y="2"/>
                    </a:lnTo>
                    <a:lnTo>
                      <a:pt x="0" y="0"/>
                    </a:lnTo>
                    <a:lnTo>
                      <a:pt x="4" y="4"/>
                    </a:lnTo>
                    <a:lnTo>
                      <a:pt x="7" y="4"/>
                    </a:lnTo>
                    <a:lnTo>
                      <a:pt x="11" y="9"/>
                    </a:lnTo>
                    <a:lnTo>
                      <a:pt x="16" y="12"/>
                    </a:lnTo>
                    <a:lnTo>
                      <a:pt x="21" y="12"/>
                    </a:lnTo>
                    <a:lnTo>
                      <a:pt x="23" y="14"/>
                    </a:lnTo>
                    <a:lnTo>
                      <a:pt x="40" y="14"/>
                    </a:lnTo>
                    <a:lnTo>
                      <a:pt x="36" y="12"/>
                    </a:lnTo>
                    <a:lnTo>
                      <a:pt x="33" y="9"/>
                    </a:lnTo>
                    <a:lnTo>
                      <a:pt x="26"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6" name="Freeform 7112"/>
              <p:cNvSpPr>
                <a:spLocks/>
              </p:cNvSpPr>
              <p:nvPr/>
            </p:nvSpPr>
            <p:spPr bwMode="auto">
              <a:xfrm>
                <a:off x="9201" y="8464"/>
                <a:ext cx="84" cy="27"/>
              </a:xfrm>
              <a:custGeom>
                <a:avLst/>
                <a:gdLst/>
                <a:ahLst/>
                <a:cxnLst>
                  <a:cxn ang="0">
                    <a:pos x="4" y="16"/>
                  </a:cxn>
                  <a:cxn ang="0">
                    <a:pos x="9" y="19"/>
                  </a:cxn>
                  <a:cxn ang="0">
                    <a:pos x="14" y="19"/>
                  </a:cxn>
                  <a:cxn ang="0">
                    <a:pos x="19" y="21"/>
                  </a:cxn>
                  <a:cxn ang="0">
                    <a:pos x="23" y="21"/>
                  </a:cxn>
                  <a:cxn ang="0">
                    <a:pos x="28" y="23"/>
                  </a:cxn>
                  <a:cxn ang="0">
                    <a:pos x="43" y="23"/>
                  </a:cxn>
                  <a:cxn ang="0">
                    <a:pos x="48" y="26"/>
                  </a:cxn>
                  <a:cxn ang="0">
                    <a:pos x="83" y="26"/>
                  </a:cxn>
                  <a:cxn ang="0">
                    <a:pos x="74" y="19"/>
                  </a:cxn>
                  <a:cxn ang="0">
                    <a:pos x="64" y="4"/>
                  </a:cxn>
                  <a:cxn ang="0">
                    <a:pos x="50" y="4"/>
                  </a:cxn>
                  <a:cxn ang="0">
                    <a:pos x="31" y="2"/>
                  </a:cxn>
                  <a:cxn ang="0">
                    <a:pos x="23" y="0"/>
                  </a:cxn>
                  <a:cxn ang="0">
                    <a:pos x="12" y="4"/>
                  </a:cxn>
                  <a:cxn ang="0">
                    <a:pos x="0" y="11"/>
                  </a:cxn>
                  <a:cxn ang="0">
                    <a:pos x="4" y="16"/>
                  </a:cxn>
                </a:cxnLst>
                <a:rect l="0" t="0" r="r" b="b"/>
                <a:pathLst>
                  <a:path w="84" h="27">
                    <a:moveTo>
                      <a:pt x="4" y="16"/>
                    </a:moveTo>
                    <a:lnTo>
                      <a:pt x="9" y="19"/>
                    </a:lnTo>
                    <a:lnTo>
                      <a:pt x="14" y="19"/>
                    </a:lnTo>
                    <a:lnTo>
                      <a:pt x="19" y="21"/>
                    </a:lnTo>
                    <a:lnTo>
                      <a:pt x="23" y="21"/>
                    </a:lnTo>
                    <a:lnTo>
                      <a:pt x="28" y="23"/>
                    </a:lnTo>
                    <a:lnTo>
                      <a:pt x="43" y="23"/>
                    </a:lnTo>
                    <a:lnTo>
                      <a:pt x="48" y="26"/>
                    </a:lnTo>
                    <a:lnTo>
                      <a:pt x="83" y="26"/>
                    </a:lnTo>
                    <a:lnTo>
                      <a:pt x="74" y="19"/>
                    </a:lnTo>
                    <a:lnTo>
                      <a:pt x="64" y="4"/>
                    </a:lnTo>
                    <a:lnTo>
                      <a:pt x="50" y="4"/>
                    </a:lnTo>
                    <a:lnTo>
                      <a:pt x="31" y="2"/>
                    </a:lnTo>
                    <a:lnTo>
                      <a:pt x="23" y="0"/>
                    </a:lnTo>
                    <a:lnTo>
                      <a:pt x="12" y="4"/>
                    </a:lnTo>
                    <a:lnTo>
                      <a:pt x="0" y="11"/>
                    </a:lnTo>
                    <a:lnTo>
                      <a:pt x="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7" name="Freeform 7113"/>
              <p:cNvSpPr>
                <a:spLocks/>
              </p:cNvSpPr>
              <p:nvPr/>
            </p:nvSpPr>
            <p:spPr bwMode="auto">
              <a:xfrm>
                <a:off x="9120" y="8368"/>
                <a:ext cx="26" cy="5"/>
              </a:xfrm>
              <a:custGeom>
                <a:avLst/>
                <a:gdLst/>
                <a:ahLst/>
                <a:cxnLst>
                  <a:cxn ang="0">
                    <a:pos x="16" y="0"/>
                  </a:cxn>
                  <a:cxn ang="0">
                    <a:pos x="9" y="0"/>
                  </a:cxn>
                  <a:cxn ang="0">
                    <a:pos x="9" y="2"/>
                  </a:cxn>
                  <a:cxn ang="0">
                    <a:pos x="0" y="2"/>
                  </a:cxn>
                  <a:cxn ang="0">
                    <a:pos x="0" y="4"/>
                  </a:cxn>
                  <a:cxn ang="0">
                    <a:pos x="26" y="4"/>
                  </a:cxn>
                  <a:cxn ang="0">
                    <a:pos x="26" y="2"/>
                  </a:cxn>
                  <a:cxn ang="0">
                    <a:pos x="16" y="2"/>
                  </a:cxn>
                  <a:cxn ang="0">
                    <a:pos x="16" y="0"/>
                  </a:cxn>
                </a:cxnLst>
                <a:rect l="0" t="0" r="r" b="b"/>
                <a:pathLst>
                  <a:path w="26" h="5">
                    <a:moveTo>
                      <a:pt x="16" y="0"/>
                    </a:moveTo>
                    <a:lnTo>
                      <a:pt x="9" y="0"/>
                    </a:lnTo>
                    <a:lnTo>
                      <a:pt x="9" y="2"/>
                    </a:lnTo>
                    <a:lnTo>
                      <a:pt x="0" y="2"/>
                    </a:lnTo>
                    <a:lnTo>
                      <a:pt x="0" y="4"/>
                    </a:lnTo>
                    <a:lnTo>
                      <a:pt x="26" y="4"/>
                    </a:lnTo>
                    <a:lnTo>
                      <a:pt x="26" y="2"/>
                    </a:lnTo>
                    <a:lnTo>
                      <a:pt x="16" y="2"/>
                    </a:lnTo>
                    <a:lnTo>
                      <a:pt x="16"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8" name="Freeform 7114"/>
              <p:cNvSpPr>
                <a:spLocks/>
              </p:cNvSpPr>
              <p:nvPr/>
            </p:nvSpPr>
            <p:spPr bwMode="auto">
              <a:xfrm>
                <a:off x="9117" y="8380"/>
                <a:ext cx="31" cy="75"/>
              </a:xfrm>
              <a:custGeom>
                <a:avLst/>
                <a:gdLst/>
                <a:ahLst/>
                <a:cxnLst>
                  <a:cxn ang="0">
                    <a:pos x="28" y="55"/>
                  </a:cxn>
                  <a:cxn ang="0">
                    <a:pos x="26" y="38"/>
                  </a:cxn>
                  <a:cxn ang="0">
                    <a:pos x="26" y="4"/>
                  </a:cxn>
                  <a:cxn ang="0">
                    <a:pos x="31" y="0"/>
                  </a:cxn>
                  <a:cxn ang="0">
                    <a:pos x="23" y="0"/>
                  </a:cxn>
                  <a:cxn ang="0">
                    <a:pos x="23" y="64"/>
                  </a:cxn>
                  <a:cxn ang="0">
                    <a:pos x="0" y="62"/>
                  </a:cxn>
                  <a:cxn ang="0">
                    <a:pos x="0" y="74"/>
                  </a:cxn>
                  <a:cxn ang="0">
                    <a:pos x="4" y="67"/>
                  </a:cxn>
                  <a:cxn ang="0">
                    <a:pos x="28" y="67"/>
                  </a:cxn>
                  <a:cxn ang="0">
                    <a:pos x="28" y="55"/>
                  </a:cxn>
                </a:cxnLst>
                <a:rect l="0" t="0" r="r" b="b"/>
                <a:pathLst>
                  <a:path w="31" h="75">
                    <a:moveTo>
                      <a:pt x="28" y="55"/>
                    </a:moveTo>
                    <a:lnTo>
                      <a:pt x="26" y="38"/>
                    </a:lnTo>
                    <a:lnTo>
                      <a:pt x="26" y="4"/>
                    </a:lnTo>
                    <a:lnTo>
                      <a:pt x="31" y="0"/>
                    </a:lnTo>
                    <a:lnTo>
                      <a:pt x="23" y="0"/>
                    </a:lnTo>
                    <a:lnTo>
                      <a:pt x="23" y="64"/>
                    </a:lnTo>
                    <a:lnTo>
                      <a:pt x="0" y="62"/>
                    </a:lnTo>
                    <a:lnTo>
                      <a:pt x="0" y="74"/>
                    </a:lnTo>
                    <a:lnTo>
                      <a:pt x="4" y="67"/>
                    </a:lnTo>
                    <a:lnTo>
                      <a:pt x="28" y="67"/>
                    </a:lnTo>
                    <a:lnTo>
                      <a:pt x="28" y="55"/>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9" name="Freeform 7115"/>
              <p:cNvSpPr>
                <a:spLocks/>
              </p:cNvSpPr>
              <p:nvPr/>
            </p:nvSpPr>
            <p:spPr bwMode="auto">
              <a:xfrm>
                <a:off x="9115" y="8373"/>
                <a:ext cx="36" cy="84"/>
              </a:xfrm>
              <a:custGeom>
                <a:avLst/>
                <a:gdLst/>
                <a:ahLst/>
                <a:cxnLst>
                  <a:cxn ang="0">
                    <a:pos x="0" y="7"/>
                  </a:cxn>
                  <a:cxn ang="0">
                    <a:pos x="0" y="83"/>
                  </a:cxn>
                  <a:cxn ang="0">
                    <a:pos x="2" y="83"/>
                  </a:cxn>
                  <a:cxn ang="0">
                    <a:pos x="2" y="69"/>
                  </a:cxn>
                  <a:cxn ang="0">
                    <a:pos x="4" y="11"/>
                  </a:cxn>
                  <a:cxn ang="0">
                    <a:pos x="36" y="7"/>
                  </a:cxn>
                  <a:cxn ang="0">
                    <a:pos x="36" y="2"/>
                  </a:cxn>
                  <a:cxn ang="0">
                    <a:pos x="0" y="0"/>
                  </a:cxn>
                  <a:cxn ang="0">
                    <a:pos x="0" y="7"/>
                  </a:cxn>
                </a:cxnLst>
                <a:rect l="0" t="0" r="r" b="b"/>
                <a:pathLst>
                  <a:path w="36" h="84">
                    <a:moveTo>
                      <a:pt x="0" y="7"/>
                    </a:moveTo>
                    <a:lnTo>
                      <a:pt x="0" y="83"/>
                    </a:lnTo>
                    <a:lnTo>
                      <a:pt x="2" y="83"/>
                    </a:lnTo>
                    <a:lnTo>
                      <a:pt x="2" y="69"/>
                    </a:lnTo>
                    <a:lnTo>
                      <a:pt x="4" y="11"/>
                    </a:lnTo>
                    <a:lnTo>
                      <a:pt x="36" y="7"/>
                    </a:lnTo>
                    <a:lnTo>
                      <a:pt x="36"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0" name="Freeform 7116"/>
              <p:cNvSpPr>
                <a:spLocks/>
              </p:cNvSpPr>
              <p:nvPr/>
            </p:nvSpPr>
            <p:spPr bwMode="auto">
              <a:xfrm>
                <a:off x="9120" y="8383"/>
                <a:ext cx="31" cy="69"/>
              </a:xfrm>
              <a:custGeom>
                <a:avLst/>
                <a:gdLst/>
                <a:ahLst/>
                <a:cxnLst>
                  <a:cxn ang="0">
                    <a:pos x="23" y="0"/>
                  </a:cxn>
                  <a:cxn ang="0">
                    <a:pos x="23" y="64"/>
                  </a:cxn>
                  <a:cxn ang="0">
                    <a:pos x="2" y="64"/>
                  </a:cxn>
                  <a:cxn ang="0">
                    <a:pos x="0" y="67"/>
                  </a:cxn>
                  <a:cxn ang="0">
                    <a:pos x="26" y="69"/>
                  </a:cxn>
                  <a:cxn ang="0">
                    <a:pos x="26" y="14"/>
                  </a:cxn>
                  <a:cxn ang="0">
                    <a:pos x="31" y="0"/>
                  </a:cxn>
                  <a:cxn ang="0">
                    <a:pos x="23" y="0"/>
                  </a:cxn>
                </a:cxnLst>
                <a:rect l="0" t="0" r="r" b="b"/>
                <a:pathLst>
                  <a:path w="31" h="69">
                    <a:moveTo>
                      <a:pt x="23" y="0"/>
                    </a:moveTo>
                    <a:lnTo>
                      <a:pt x="23" y="64"/>
                    </a:lnTo>
                    <a:lnTo>
                      <a:pt x="2" y="64"/>
                    </a:lnTo>
                    <a:lnTo>
                      <a:pt x="0" y="67"/>
                    </a:lnTo>
                    <a:lnTo>
                      <a:pt x="26" y="69"/>
                    </a:lnTo>
                    <a:lnTo>
                      <a:pt x="26" y="14"/>
                    </a:lnTo>
                    <a:lnTo>
                      <a:pt x="31" y="0"/>
                    </a:lnTo>
                    <a:lnTo>
                      <a:pt x="23"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1" name="Freeform 7117"/>
              <p:cNvSpPr>
                <a:spLocks/>
              </p:cNvSpPr>
              <p:nvPr/>
            </p:nvSpPr>
            <p:spPr bwMode="auto">
              <a:xfrm>
                <a:off x="9127" y="8388"/>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2" name="Freeform 7118"/>
              <p:cNvSpPr>
                <a:spLocks/>
              </p:cNvSpPr>
              <p:nvPr/>
            </p:nvSpPr>
            <p:spPr bwMode="auto">
              <a:xfrm>
                <a:off x="9127" y="8404"/>
                <a:ext cx="5" cy="5"/>
              </a:xfrm>
              <a:custGeom>
                <a:avLst/>
                <a:gdLst/>
                <a:ahLst/>
                <a:cxnLst>
                  <a:cxn ang="0">
                    <a:pos x="2" y="0"/>
                  </a:cxn>
                  <a:cxn ang="0">
                    <a:pos x="0" y="0"/>
                  </a:cxn>
                  <a:cxn ang="0">
                    <a:pos x="0" y="4"/>
                  </a:cxn>
                  <a:cxn ang="0">
                    <a:pos x="4" y="4"/>
                  </a:cxn>
                  <a:cxn ang="0">
                    <a:pos x="4" y="0"/>
                  </a:cxn>
                  <a:cxn ang="0">
                    <a:pos x="2" y="0"/>
                  </a:cxn>
                </a:cxnLst>
                <a:rect l="0" t="0" r="r" b="b"/>
                <a:pathLst>
                  <a:path w="5" h="5">
                    <a:moveTo>
                      <a:pt x="2" y="0"/>
                    </a:moveTo>
                    <a:lnTo>
                      <a:pt x="0" y="0"/>
                    </a:lnTo>
                    <a:lnTo>
                      <a:pt x="0" y="4"/>
                    </a:lnTo>
                    <a:lnTo>
                      <a:pt x="4" y="4"/>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3" name="Freeform 7119"/>
              <p:cNvSpPr>
                <a:spLocks/>
              </p:cNvSpPr>
              <p:nvPr/>
            </p:nvSpPr>
            <p:spPr bwMode="auto">
              <a:xfrm>
                <a:off x="9124" y="8388"/>
                <a:ext cx="8" cy="7"/>
              </a:xfrm>
              <a:custGeom>
                <a:avLst/>
                <a:gdLst/>
                <a:ahLst/>
                <a:cxnLst>
                  <a:cxn ang="0">
                    <a:pos x="2" y="0"/>
                  </a:cxn>
                  <a:cxn ang="0">
                    <a:pos x="2" y="0"/>
                  </a:cxn>
                  <a:cxn ang="0">
                    <a:pos x="0" y="4"/>
                  </a:cxn>
                  <a:cxn ang="0">
                    <a:pos x="4" y="7"/>
                  </a:cxn>
                  <a:cxn ang="0">
                    <a:pos x="7" y="2"/>
                  </a:cxn>
                  <a:cxn ang="0">
                    <a:pos x="2" y="0"/>
                  </a:cxn>
                </a:cxnLst>
                <a:rect l="0" t="0" r="r" b="b"/>
                <a:pathLst>
                  <a:path w="8" h="7">
                    <a:moveTo>
                      <a:pt x="2" y="0"/>
                    </a:moveTo>
                    <a:lnTo>
                      <a:pt x="2" y="0"/>
                    </a:lnTo>
                    <a:lnTo>
                      <a:pt x="0" y="4"/>
                    </a:lnTo>
                    <a:lnTo>
                      <a:pt x="4"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4" name="Freeform 7120"/>
              <p:cNvSpPr>
                <a:spLocks/>
              </p:cNvSpPr>
              <p:nvPr/>
            </p:nvSpPr>
            <p:spPr bwMode="auto">
              <a:xfrm>
                <a:off x="9124" y="8404"/>
                <a:ext cx="8" cy="8"/>
              </a:xfrm>
              <a:custGeom>
                <a:avLst/>
                <a:gdLst/>
                <a:ahLst/>
                <a:cxnLst>
                  <a:cxn ang="0">
                    <a:pos x="2" y="0"/>
                  </a:cxn>
                  <a:cxn ang="0">
                    <a:pos x="0" y="0"/>
                  </a:cxn>
                  <a:cxn ang="0">
                    <a:pos x="0" y="4"/>
                  </a:cxn>
                  <a:cxn ang="0">
                    <a:pos x="4" y="7"/>
                  </a:cxn>
                  <a:cxn ang="0">
                    <a:pos x="7" y="2"/>
                  </a:cxn>
                  <a:cxn ang="0">
                    <a:pos x="2" y="0"/>
                  </a:cxn>
                </a:cxnLst>
                <a:rect l="0" t="0" r="r" b="b"/>
                <a:pathLst>
                  <a:path w="8" h="8">
                    <a:moveTo>
                      <a:pt x="2" y="0"/>
                    </a:moveTo>
                    <a:lnTo>
                      <a:pt x="0" y="0"/>
                    </a:lnTo>
                    <a:lnTo>
                      <a:pt x="0" y="4"/>
                    </a:lnTo>
                    <a:lnTo>
                      <a:pt x="4" y="7"/>
                    </a:lnTo>
                    <a:lnTo>
                      <a:pt x="7"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5" name="Freeform 7121"/>
              <p:cNvSpPr>
                <a:spLocks/>
              </p:cNvSpPr>
              <p:nvPr/>
            </p:nvSpPr>
            <p:spPr bwMode="auto">
              <a:xfrm>
                <a:off x="9120" y="8318"/>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6" name="Freeform 7122"/>
              <p:cNvSpPr>
                <a:spLocks/>
              </p:cNvSpPr>
              <p:nvPr/>
            </p:nvSpPr>
            <p:spPr bwMode="auto">
              <a:xfrm>
                <a:off x="9132" y="8316"/>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7" name="Freeform 7123"/>
              <p:cNvSpPr>
                <a:spLocks/>
              </p:cNvSpPr>
              <p:nvPr/>
            </p:nvSpPr>
            <p:spPr bwMode="auto">
              <a:xfrm>
                <a:off x="9141" y="8316"/>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8" name="Freeform 7124"/>
              <p:cNvSpPr>
                <a:spLocks/>
              </p:cNvSpPr>
              <p:nvPr/>
            </p:nvSpPr>
            <p:spPr bwMode="auto">
              <a:xfrm>
                <a:off x="9120" y="8318"/>
                <a:ext cx="4" cy="2"/>
              </a:xfrm>
              <a:custGeom>
                <a:avLst/>
                <a:gdLst/>
                <a:ahLst/>
                <a:cxnLst>
                  <a:cxn ang="0">
                    <a:pos x="2" y="0"/>
                  </a:cxn>
                  <a:cxn ang="0">
                    <a:pos x="4" y="0"/>
                  </a:cxn>
                  <a:cxn ang="0">
                    <a:pos x="2" y="2"/>
                  </a:cxn>
                  <a:cxn ang="0">
                    <a:pos x="2" y="0"/>
                  </a:cxn>
                  <a:cxn ang="0">
                    <a:pos x="0" y="0"/>
                  </a:cxn>
                  <a:cxn ang="0">
                    <a:pos x="2" y="0"/>
                  </a:cxn>
                </a:cxnLst>
                <a:rect l="0" t="0" r="r" b="b"/>
                <a:pathLst>
                  <a:path w="4" h="2">
                    <a:moveTo>
                      <a:pt x="2" y="0"/>
                    </a:moveTo>
                    <a:lnTo>
                      <a:pt x="4" y="0"/>
                    </a:lnTo>
                    <a:lnTo>
                      <a:pt x="2" y="2"/>
                    </a:lnTo>
                    <a:lnTo>
                      <a:pt x="2" y="0"/>
                    </a:lnTo>
                    <a:lnTo>
                      <a:pt x="0" y="0"/>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9" name="Freeform 7125"/>
              <p:cNvSpPr>
                <a:spLocks/>
              </p:cNvSpPr>
              <p:nvPr/>
            </p:nvSpPr>
            <p:spPr bwMode="auto">
              <a:xfrm>
                <a:off x="9132" y="8316"/>
                <a:ext cx="4" cy="2"/>
              </a:xfrm>
              <a:custGeom>
                <a:avLst/>
                <a:gdLst/>
                <a:ahLst/>
                <a:cxnLst>
                  <a:cxn ang="0">
                    <a:pos x="2" y="0"/>
                  </a:cxn>
                  <a:cxn ang="0">
                    <a:pos x="4" y="0"/>
                  </a:cxn>
                  <a:cxn ang="0">
                    <a:pos x="2" y="2"/>
                  </a:cxn>
                  <a:cxn ang="0">
                    <a:pos x="0" y="2"/>
                  </a:cxn>
                  <a:cxn ang="0">
                    <a:pos x="0" y="0"/>
                  </a:cxn>
                  <a:cxn ang="0">
                    <a:pos x="2" y="0"/>
                  </a:cxn>
                </a:cxnLst>
                <a:rect l="0" t="0" r="r" b="b"/>
                <a:pathLst>
                  <a:path w="4" h="2">
                    <a:moveTo>
                      <a:pt x="2" y="0"/>
                    </a:moveTo>
                    <a:lnTo>
                      <a:pt x="4" y="0"/>
                    </a:lnTo>
                    <a:lnTo>
                      <a:pt x="2" y="2"/>
                    </a:lnTo>
                    <a:lnTo>
                      <a:pt x="0" y="2"/>
                    </a:lnTo>
                    <a:lnTo>
                      <a:pt x="0" y="0"/>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0" name="Freeform 7126"/>
              <p:cNvSpPr>
                <a:spLocks/>
              </p:cNvSpPr>
              <p:nvPr/>
            </p:nvSpPr>
            <p:spPr bwMode="auto">
              <a:xfrm>
                <a:off x="9141" y="8316"/>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D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1" name="Freeform 7127"/>
              <p:cNvSpPr>
                <a:spLocks/>
              </p:cNvSpPr>
              <p:nvPr/>
            </p:nvSpPr>
            <p:spPr bwMode="auto">
              <a:xfrm>
                <a:off x="9122" y="8462"/>
                <a:ext cx="31" cy="12"/>
              </a:xfrm>
              <a:custGeom>
                <a:avLst/>
                <a:gdLst/>
                <a:ahLst/>
                <a:cxnLst>
                  <a:cxn ang="0">
                    <a:pos x="0" y="0"/>
                  </a:cxn>
                  <a:cxn ang="0">
                    <a:pos x="0" y="7"/>
                  </a:cxn>
                  <a:cxn ang="0">
                    <a:pos x="31" y="12"/>
                  </a:cxn>
                  <a:cxn ang="0">
                    <a:pos x="31" y="4"/>
                  </a:cxn>
                  <a:cxn ang="0">
                    <a:pos x="0" y="0"/>
                  </a:cxn>
                </a:cxnLst>
                <a:rect l="0" t="0" r="r" b="b"/>
                <a:pathLst>
                  <a:path w="31" h="12">
                    <a:moveTo>
                      <a:pt x="0" y="0"/>
                    </a:moveTo>
                    <a:lnTo>
                      <a:pt x="0" y="7"/>
                    </a:lnTo>
                    <a:lnTo>
                      <a:pt x="31" y="12"/>
                    </a:lnTo>
                    <a:lnTo>
                      <a:pt x="31"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2" name="Freeform 7128"/>
              <p:cNvSpPr>
                <a:spLocks/>
              </p:cNvSpPr>
              <p:nvPr/>
            </p:nvSpPr>
            <p:spPr bwMode="auto">
              <a:xfrm>
                <a:off x="9280" y="8282"/>
                <a:ext cx="10" cy="130"/>
              </a:xfrm>
              <a:custGeom>
                <a:avLst/>
                <a:gdLst/>
                <a:ahLst/>
                <a:cxnLst>
                  <a:cxn ang="0">
                    <a:pos x="0" y="2"/>
                  </a:cxn>
                  <a:cxn ang="0">
                    <a:pos x="0" y="129"/>
                  </a:cxn>
                  <a:cxn ang="0">
                    <a:pos x="9" y="129"/>
                  </a:cxn>
                  <a:cxn ang="0">
                    <a:pos x="2" y="127"/>
                  </a:cxn>
                  <a:cxn ang="0">
                    <a:pos x="2" y="31"/>
                  </a:cxn>
                  <a:cxn ang="0">
                    <a:pos x="4" y="0"/>
                  </a:cxn>
                  <a:cxn ang="0">
                    <a:pos x="0" y="2"/>
                  </a:cxn>
                </a:cxnLst>
                <a:rect l="0" t="0" r="r" b="b"/>
                <a:pathLst>
                  <a:path w="10" h="130">
                    <a:moveTo>
                      <a:pt x="0" y="2"/>
                    </a:moveTo>
                    <a:lnTo>
                      <a:pt x="0" y="129"/>
                    </a:lnTo>
                    <a:lnTo>
                      <a:pt x="9" y="129"/>
                    </a:lnTo>
                    <a:lnTo>
                      <a:pt x="2" y="127"/>
                    </a:lnTo>
                    <a:lnTo>
                      <a:pt x="2" y="31"/>
                    </a:lnTo>
                    <a:lnTo>
                      <a:pt x="4" y="0"/>
                    </a:lnTo>
                    <a:lnTo>
                      <a:pt x="0"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3" name="Freeform 7129"/>
              <p:cNvSpPr>
                <a:spLocks/>
              </p:cNvSpPr>
              <p:nvPr/>
            </p:nvSpPr>
            <p:spPr bwMode="auto">
              <a:xfrm>
                <a:off x="9300" y="8416"/>
                <a:ext cx="52" cy="84"/>
              </a:xfrm>
              <a:custGeom>
                <a:avLst/>
                <a:gdLst/>
                <a:ahLst/>
                <a:cxnLst>
                  <a:cxn ang="0">
                    <a:pos x="52" y="76"/>
                  </a:cxn>
                  <a:cxn ang="0">
                    <a:pos x="52" y="31"/>
                  </a:cxn>
                  <a:cxn ang="0">
                    <a:pos x="50" y="21"/>
                  </a:cxn>
                  <a:cxn ang="0">
                    <a:pos x="50" y="12"/>
                  </a:cxn>
                  <a:cxn ang="0">
                    <a:pos x="47" y="2"/>
                  </a:cxn>
                  <a:cxn ang="0">
                    <a:pos x="26" y="0"/>
                  </a:cxn>
                  <a:cxn ang="0">
                    <a:pos x="26" y="0"/>
                  </a:cxn>
                  <a:cxn ang="0">
                    <a:pos x="7" y="2"/>
                  </a:cxn>
                  <a:cxn ang="0">
                    <a:pos x="2" y="19"/>
                  </a:cxn>
                  <a:cxn ang="0">
                    <a:pos x="0" y="57"/>
                  </a:cxn>
                  <a:cxn ang="0">
                    <a:pos x="0" y="79"/>
                  </a:cxn>
                  <a:cxn ang="0">
                    <a:pos x="31" y="84"/>
                  </a:cxn>
                  <a:cxn ang="0">
                    <a:pos x="52" y="76"/>
                  </a:cxn>
                </a:cxnLst>
                <a:rect l="0" t="0" r="r" b="b"/>
                <a:pathLst>
                  <a:path w="52" h="84">
                    <a:moveTo>
                      <a:pt x="52" y="76"/>
                    </a:moveTo>
                    <a:lnTo>
                      <a:pt x="52" y="31"/>
                    </a:lnTo>
                    <a:lnTo>
                      <a:pt x="50" y="21"/>
                    </a:lnTo>
                    <a:lnTo>
                      <a:pt x="50" y="12"/>
                    </a:lnTo>
                    <a:lnTo>
                      <a:pt x="47" y="2"/>
                    </a:lnTo>
                    <a:lnTo>
                      <a:pt x="26" y="0"/>
                    </a:lnTo>
                    <a:lnTo>
                      <a:pt x="26" y="0"/>
                    </a:lnTo>
                    <a:lnTo>
                      <a:pt x="7" y="2"/>
                    </a:lnTo>
                    <a:lnTo>
                      <a:pt x="2" y="19"/>
                    </a:lnTo>
                    <a:lnTo>
                      <a:pt x="0" y="57"/>
                    </a:lnTo>
                    <a:lnTo>
                      <a:pt x="0" y="79"/>
                    </a:lnTo>
                    <a:lnTo>
                      <a:pt x="31" y="84"/>
                    </a:lnTo>
                    <a:lnTo>
                      <a:pt x="52" y="76"/>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4" name="Freeform 7130"/>
              <p:cNvSpPr>
                <a:spLocks/>
              </p:cNvSpPr>
              <p:nvPr/>
            </p:nvSpPr>
            <p:spPr bwMode="auto">
              <a:xfrm>
                <a:off x="9300" y="8426"/>
                <a:ext cx="33" cy="65"/>
              </a:xfrm>
              <a:custGeom>
                <a:avLst/>
                <a:gdLst/>
                <a:ahLst/>
                <a:cxnLst>
                  <a:cxn ang="0">
                    <a:pos x="31" y="0"/>
                  </a:cxn>
                  <a:cxn ang="0">
                    <a:pos x="4" y="0"/>
                  </a:cxn>
                  <a:cxn ang="0">
                    <a:pos x="2" y="16"/>
                  </a:cxn>
                  <a:cxn ang="0">
                    <a:pos x="0" y="31"/>
                  </a:cxn>
                  <a:cxn ang="0">
                    <a:pos x="0" y="62"/>
                  </a:cxn>
                  <a:cxn ang="0">
                    <a:pos x="9" y="62"/>
                  </a:cxn>
                  <a:cxn ang="0">
                    <a:pos x="12" y="64"/>
                  </a:cxn>
                  <a:cxn ang="0">
                    <a:pos x="31" y="64"/>
                  </a:cxn>
                  <a:cxn ang="0">
                    <a:pos x="33" y="50"/>
                  </a:cxn>
                  <a:cxn ang="0">
                    <a:pos x="33" y="16"/>
                  </a:cxn>
                  <a:cxn ang="0">
                    <a:pos x="31" y="0"/>
                  </a:cxn>
                </a:cxnLst>
                <a:rect l="0" t="0" r="r" b="b"/>
                <a:pathLst>
                  <a:path w="33" h="65">
                    <a:moveTo>
                      <a:pt x="31" y="0"/>
                    </a:moveTo>
                    <a:lnTo>
                      <a:pt x="4" y="0"/>
                    </a:lnTo>
                    <a:lnTo>
                      <a:pt x="2" y="16"/>
                    </a:lnTo>
                    <a:lnTo>
                      <a:pt x="0" y="31"/>
                    </a:lnTo>
                    <a:lnTo>
                      <a:pt x="0" y="62"/>
                    </a:lnTo>
                    <a:lnTo>
                      <a:pt x="9" y="62"/>
                    </a:lnTo>
                    <a:lnTo>
                      <a:pt x="12" y="64"/>
                    </a:lnTo>
                    <a:lnTo>
                      <a:pt x="31" y="64"/>
                    </a:lnTo>
                    <a:lnTo>
                      <a:pt x="33" y="50"/>
                    </a:lnTo>
                    <a:lnTo>
                      <a:pt x="33" y="16"/>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5" name="Freeform 7131"/>
              <p:cNvSpPr>
                <a:spLocks/>
              </p:cNvSpPr>
              <p:nvPr/>
            </p:nvSpPr>
            <p:spPr bwMode="auto">
              <a:xfrm>
                <a:off x="9300" y="8426"/>
                <a:ext cx="31" cy="60"/>
              </a:xfrm>
              <a:custGeom>
                <a:avLst/>
                <a:gdLst/>
                <a:ahLst/>
                <a:cxnLst>
                  <a:cxn ang="0">
                    <a:pos x="4" y="0"/>
                  </a:cxn>
                  <a:cxn ang="0">
                    <a:pos x="2" y="16"/>
                  </a:cxn>
                  <a:cxn ang="0">
                    <a:pos x="0" y="28"/>
                  </a:cxn>
                  <a:cxn ang="0">
                    <a:pos x="0" y="57"/>
                  </a:cxn>
                  <a:cxn ang="0">
                    <a:pos x="4" y="60"/>
                  </a:cxn>
                  <a:cxn ang="0">
                    <a:pos x="31" y="60"/>
                  </a:cxn>
                  <a:cxn ang="0">
                    <a:pos x="31" y="0"/>
                  </a:cxn>
                  <a:cxn ang="0">
                    <a:pos x="4" y="0"/>
                  </a:cxn>
                </a:cxnLst>
                <a:rect l="0" t="0" r="r" b="b"/>
                <a:pathLst>
                  <a:path w="31" h="60">
                    <a:moveTo>
                      <a:pt x="4" y="0"/>
                    </a:moveTo>
                    <a:lnTo>
                      <a:pt x="2" y="16"/>
                    </a:lnTo>
                    <a:lnTo>
                      <a:pt x="0" y="28"/>
                    </a:lnTo>
                    <a:lnTo>
                      <a:pt x="0" y="57"/>
                    </a:lnTo>
                    <a:lnTo>
                      <a:pt x="4" y="60"/>
                    </a:lnTo>
                    <a:lnTo>
                      <a:pt x="31" y="60"/>
                    </a:lnTo>
                    <a:lnTo>
                      <a:pt x="31"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6" name="Freeform 7132"/>
              <p:cNvSpPr>
                <a:spLocks/>
              </p:cNvSpPr>
              <p:nvPr/>
            </p:nvSpPr>
            <p:spPr bwMode="auto">
              <a:xfrm>
                <a:off x="9300" y="8426"/>
                <a:ext cx="31" cy="58"/>
              </a:xfrm>
              <a:custGeom>
                <a:avLst/>
                <a:gdLst/>
                <a:ahLst/>
                <a:cxnLst>
                  <a:cxn ang="0">
                    <a:pos x="28" y="0"/>
                  </a:cxn>
                  <a:cxn ang="0">
                    <a:pos x="4" y="0"/>
                  </a:cxn>
                  <a:cxn ang="0">
                    <a:pos x="2" y="14"/>
                  </a:cxn>
                  <a:cxn ang="0">
                    <a:pos x="2" y="26"/>
                  </a:cxn>
                  <a:cxn ang="0">
                    <a:pos x="0" y="40"/>
                  </a:cxn>
                  <a:cxn ang="0">
                    <a:pos x="0" y="55"/>
                  </a:cxn>
                  <a:cxn ang="0">
                    <a:pos x="14" y="55"/>
                  </a:cxn>
                  <a:cxn ang="0">
                    <a:pos x="19" y="57"/>
                  </a:cxn>
                  <a:cxn ang="0">
                    <a:pos x="28" y="57"/>
                  </a:cxn>
                  <a:cxn ang="0">
                    <a:pos x="31" y="43"/>
                  </a:cxn>
                  <a:cxn ang="0">
                    <a:pos x="31" y="14"/>
                  </a:cxn>
                  <a:cxn ang="0">
                    <a:pos x="28" y="0"/>
                  </a:cxn>
                </a:cxnLst>
                <a:rect l="0" t="0" r="r" b="b"/>
                <a:pathLst>
                  <a:path w="31" h="58">
                    <a:moveTo>
                      <a:pt x="28" y="0"/>
                    </a:moveTo>
                    <a:lnTo>
                      <a:pt x="4" y="0"/>
                    </a:lnTo>
                    <a:lnTo>
                      <a:pt x="2" y="14"/>
                    </a:lnTo>
                    <a:lnTo>
                      <a:pt x="2" y="26"/>
                    </a:lnTo>
                    <a:lnTo>
                      <a:pt x="0" y="40"/>
                    </a:lnTo>
                    <a:lnTo>
                      <a:pt x="0" y="55"/>
                    </a:lnTo>
                    <a:lnTo>
                      <a:pt x="14" y="55"/>
                    </a:lnTo>
                    <a:lnTo>
                      <a:pt x="19" y="57"/>
                    </a:lnTo>
                    <a:lnTo>
                      <a:pt x="28" y="57"/>
                    </a:lnTo>
                    <a:lnTo>
                      <a:pt x="31" y="43"/>
                    </a:lnTo>
                    <a:lnTo>
                      <a:pt x="31"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7" name="Freeform 7133"/>
              <p:cNvSpPr>
                <a:spLocks/>
              </p:cNvSpPr>
              <p:nvPr/>
            </p:nvSpPr>
            <p:spPr bwMode="auto">
              <a:xfrm>
                <a:off x="9302" y="8426"/>
                <a:ext cx="29" cy="53"/>
              </a:xfrm>
              <a:custGeom>
                <a:avLst/>
                <a:gdLst/>
                <a:ahLst/>
                <a:cxnLst>
                  <a:cxn ang="0">
                    <a:pos x="2" y="0"/>
                  </a:cxn>
                  <a:cxn ang="0">
                    <a:pos x="2" y="0"/>
                  </a:cxn>
                  <a:cxn ang="0">
                    <a:pos x="0" y="14"/>
                  </a:cxn>
                  <a:cxn ang="0">
                    <a:pos x="0" y="50"/>
                  </a:cxn>
                  <a:cxn ang="0">
                    <a:pos x="4" y="52"/>
                  </a:cxn>
                  <a:cxn ang="0">
                    <a:pos x="26" y="52"/>
                  </a:cxn>
                  <a:cxn ang="0">
                    <a:pos x="26" y="40"/>
                  </a:cxn>
                  <a:cxn ang="0">
                    <a:pos x="28" y="26"/>
                  </a:cxn>
                  <a:cxn ang="0">
                    <a:pos x="26" y="14"/>
                  </a:cxn>
                  <a:cxn ang="0">
                    <a:pos x="26" y="0"/>
                  </a:cxn>
                  <a:cxn ang="0">
                    <a:pos x="2" y="0"/>
                  </a:cxn>
                </a:cxnLst>
                <a:rect l="0" t="0" r="r" b="b"/>
                <a:pathLst>
                  <a:path w="29" h="53">
                    <a:moveTo>
                      <a:pt x="2" y="0"/>
                    </a:moveTo>
                    <a:lnTo>
                      <a:pt x="2" y="0"/>
                    </a:lnTo>
                    <a:lnTo>
                      <a:pt x="0" y="14"/>
                    </a:lnTo>
                    <a:lnTo>
                      <a:pt x="0" y="50"/>
                    </a:lnTo>
                    <a:lnTo>
                      <a:pt x="4" y="52"/>
                    </a:lnTo>
                    <a:lnTo>
                      <a:pt x="26" y="52"/>
                    </a:lnTo>
                    <a:lnTo>
                      <a:pt x="26" y="40"/>
                    </a:lnTo>
                    <a:lnTo>
                      <a:pt x="28" y="26"/>
                    </a:lnTo>
                    <a:lnTo>
                      <a:pt x="26" y="14"/>
                    </a:lnTo>
                    <a:lnTo>
                      <a:pt x="26"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8" name="Freeform 7134"/>
              <p:cNvSpPr>
                <a:spLocks/>
              </p:cNvSpPr>
              <p:nvPr/>
            </p:nvSpPr>
            <p:spPr bwMode="auto">
              <a:xfrm>
                <a:off x="9302" y="8426"/>
                <a:ext cx="26" cy="48"/>
              </a:xfrm>
              <a:custGeom>
                <a:avLst/>
                <a:gdLst/>
                <a:ahLst/>
                <a:cxnLst>
                  <a:cxn ang="0">
                    <a:pos x="2" y="0"/>
                  </a:cxn>
                  <a:cxn ang="0">
                    <a:pos x="2" y="0"/>
                  </a:cxn>
                  <a:cxn ang="0">
                    <a:pos x="0" y="12"/>
                  </a:cxn>
                  <a:cxn ang="0">
                    <a:pos x="0" y="48"/>
                  </a:cxn>
                  <a:cxn ang="0">
                    <a:pos x="26" y="48"/>
                  </a:cxn>
                  <a:cxn ang="0">
                    <a:pos x="26" y="0"/>
                  </a:cxn>
                  <a:cxn ang="0">
                    <a:pos x="2" y="0"/>
                  </a:cxn>
                </a:cxnLst>
                <a:rect l="0" t="0" r="r" b="b"/>
                <a:pathLst>
                  <a:path w="26" h="48">
                    <a:moveTo>
                      <a:pt x="2" y="0"/>
                    </a:moveTo>
                    <a:lnTo>
                      <a:pt x="2" y="0"/>
                    </a:lnTo>
                    <a:lnTo>
                      <a:pt x="0" y="12"/>
                    </a:lnTo>
                    <a:lnTo>
                      <a:pt x="0" y="48"/>
                    </a:lnTo>
                    <a:lnTo>
                      <a:pt x="26" y="48"/>
                    </a:lnTo>
                    <a:lnTo>
                      <a:pt x="26"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9" name="Freeform 7135"/>
              <p:cNvSpPr>
                <a:spLocks/>
              </p:cNvSpPr>
              <p:nvPr/>
            </p:nvSpPr>
            <p:spPr bwMode="auto">
              <a:xfrm>
                <a:off x="9302" y="8426"/>
                <a:ext cx="26" cy="46"/>
              </a:xfrm>
              <a:custGeom>
                <a:avLst/>
                <a:gdLst/>
                <a:ahLst/>
                <a:cxnLst>
                  <a:cxn ang="0">
                    <a:pos x="2" y="0"/>
                  </a:cxn>
                  <a:cxn ang="0">
                    <a:pos x="2" y="0"/>
                  </a:cxn>
                  <a:cxn ang="0">
                    <a:pos x="0" y="12"/>
                  </a:cxn>
                  <a:cxn ang="0">
                    <a:pos x="0" y="43"/>
                  </a:cxn>
                  <a:cxn ang="0">
                    <a:pos x="7" y="43"/>
                  </a:cxn>
                  <a:cxn ang="0">
                    <a:pos x="9" y="45"/>
                  </a:cxn>
                  <a:cxn ang="0">
                    <a:pos x="23" y="45"/>
                  </a:cxn>
                  <a:cxn ang="0">
                    <a:pos x="26" y="33"/>
                  </a:cxn>
                  <a:cxn ang="0">
                    <a:pos x="26" y="12"/>
                  </a:cxn>
                  <a:cxn ang="0">
                    <a:pos x="23" y="0"/>
                  </a:cxn>
                  <a:cxn ang="0">
                    <a:pos x="2" y="0"/>
                  </a:cxn>
                </a:cxnLst>
                <a:rect l="0" t="0" r="r" b="b"/>
                <a:pathLst>
                  <a:path w="26" h="46">
                    <a:moveTo>
                      <a:pt x="2" y="0"/>
                    </a:moveTo>
                    <a:lnTo>
                      <a:pt x="2" y="0"/>
                    </a:lnTo>
                    <a:lnTo>
                      <a:pt x="0" y="12"/>
                    </a:lnTo>
                    <a:lnTo>
                      <a:pt x="0" y="43"/>
                    </a:lnTo>
                    <a:lnTo>
                      <a:pt x="7" y="43"/>
                    </a:lnTo>
                    <a:lnTo>
                      <a:pt x="9" y="45"/>
                    </a:lnTo>
                    <a:lnTo>
                      <a:pt x="23" y="45"/>
                    </a:lnTo>
                    <a:lnTo>
                      <a:pt x="26" y="33"/>
                    </a:lnTo>
                    <a:lnTo>
                      <a:pt x="26" y="12"/>
                    </a:lnTo>
                    <a:lnTo>
                      <a:pt x="23"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0" name="Freeform 7136"/>
              <p:cNvSpPr>
                <a:spLocks/>
              </p:cNvSpPr>
              <p:nvPr/>
            </p:nvSpPr>
            <p:spPr bwMode="auto">
              <a:xfrm>
                <a:off x="9302" y="8426"/>
                <a:ext cx="24" cy="41"/>
              </a:xfrm>
              <a:custGeom>
                <a:avLst/>
                <a:gdLst/>
                <a:ahLst/>
                <a:cxnLst>
                  <a:cxn ang="0">
                    <a:pos x="23" y="40"/>
                  </a:cxn>
                  <a:cxn ang="0">
                    <a:pos x="23" y="0"/>
                  </a:cxn>
                  <a:cxn ang="0">
                    <a:pos x="2" y="0"/>
                  </a:cxn>
                  <a:cxn ang="0">
                    <a:pos x="2" y="12"/>
                  </a:cxn>
                  <a:cxn ang="0">
                    <a:pos x="0" y="19"/>
                  </a:cxn>
                  <a:cxn ang="0">
                    <a:pos x="0" y="40"/>
                  </a:cxn>
                  <a:cxn ang="0">
                    <a:pos x="23" y="40"/>
                  </a:cxn>
                </a:cxnLst>
                <a:rect l="0" t="0" r="r" b="b"/>
                <a:pathLst>
                  <a:path w="24" h="41">
                    <a:moveTo>
                      <a:pt x="23" y="40"/>
                    </a:moveTo>
                    <a:lnTo>
                      <a:pt x="23" y="0"/>
                    </a:lnTo>
                    <a:lnTo>
                      <a:pt x="2" y="0"/>
                    </a:lnTo>
                    <a:lnTo>
                      <a:pt x="2" y="12"/>
                    </a:lnTo>
                    <a:lnTo>
                      <a:pt x="0" y="19"/>
                    </a:lnTo>
                    <a:lnTo>
                      <a:pt x="0" y="40"/>
                    </a:lnTo>
                    <a:lnTo>
                      <a:pt x="23" y="4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1" name="Freeform 7137"/>
              <p:cNvSpPr>
                <a:spLocks/>
              </p:cNvSpPr>
              <p:nvPr/>
            </p:nvSpPr>
            <p:spPr bwMode="auto">
              <a:xfrm>
                <a:off x="9302" y="8426"/>
                <a:ext cx="24" cy="38"/>
              </a:xfrm>
              <a:custGeom>
                <a:avLst/>
                <a:gdLst/>
                <a:ahLst/>
                <a:cxnLst>
                  <a:cxn ang="0">
                    <a:pos x="4" y="0"/>
                  </a:cxn>
                  <a:cxn ang="0">
                    <a:pos x="4" y="0"/>
                  </a:cxn>
                  <a:cxn ang="0">
                    <a:pos x="0" y="19"/>
                  </a:cxn>
                  <a:cxn ang="0">
                    <a:pos x="0" y="36"/>
                  </a:cxn>
                  <a:cxn ang="0">
                    <a:pos x="12" y="36"/>
                  </a:cxn>
                  <a:cxn ang="0">
                    <a:pos x="14" y="38"/>
                  </a:cxn>
                  <a:cxn ang="0">
                    <a:pos x="23" y="38"/>
                  </a:cxn>
                  <a:cxn ang="0">
                    <a:pos x="23" y="0"/>
                  </a:cxn>
                  <a:cxn ang="0">
                    <a:pos x="4" y="0"/>
                  </a:cxn>
                </a:cxnLst>
                <a:rect l="0" t="0" r="r" b="b"/>
                <a:pathLst>
                  <a:path w="24" h="38">
                    <a:moveTo>
                      <a:pt x="4" y="0"/>
                    </a:moveTo>
                    <a:lnTo>
                      <a:pt x="4" y="0"/>
                    </a:lnTo>
                    <a:lnTo>
                      <a:pt x="0" y="19"/>
                    </a:lnTo>
                    <a:lnTo>
                      <a:pt x="0" y="36"/>
                    </a:lnTo>
                    <a:lnTo>
                      <a:pt x="12" y="36"/>
                    </a:lnTo>
                    <a:lnTo>
                      <a:pt x="14" y="38"/>
                    </a:lnTo>
                    <a:lnTo>
                      <a:pt x="23" y="38"/>
                    </a:lnTo>
                    <a:lnTo>
                      <a:pt x="23" y="0"/>
                    </a:lnTo>
                    <a:lnTo>
                      <a:pt x="4"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2" name="Freeform 7138"/>
              <p:cNvSpPr>
                <a:spLocks/>
              </p:cNvSpPr>
              <p:nvPr/>
            </p:nvSpPr>
            <p:spPr bwMode="auto">
              <a:xfrm>
                <a:off x="9302" y="8426"/>
                <a:ext cx="24" cy="34"/>
              </a:xfrm>
              <a:custGeom>
                <a:avLst/>
                <a:gdLst/>
                <a:ahLst/>
                <a:cxnLst>
                  <a:cxn ang="0">
                    <a:pos x="23" y="33"/>
                  </a:cxn>
                  <a:cxn ang="0">
                    <a:pos x="23" y="0"/>
                  </a:cxn>
                  <a:cxn ang="0">
                    <a:pos x="4" y="0"/>
                  </a:cxn>
                  <a:cxn ang="0">
                    <a:pos x="2" y="9"/>
                  </a:cxn>
                  <a:cxn ang="0">
                    <a:pos x="0" y="16"/>
                  </a:cxn>
                  <a:cxn ang="0">
                    <a:pos x="0" y="33"/>
                  </a:cxn>
                  <a:cxn ang="0">
                    <a:pos x="23" y="33"/>
                  </a:cxn>
                </a:cxnLst>
                <a:rect l="0" t="0" r="r" b="b"/>
                <a:pathLst>
                  <a:path w="24" h="34">
                    <a:moveTo>
                      <a:pt x="23" y="33"/>
                    </a:moveTo>
                    <a:lnTo>
                      <a:pt x="23" y="0"/>
                    </a:lnTo>
                    <a:lnTo>
                      <a:pt x="4" y="0"/>
                    </a:lnTo>
                    <a:lnTo>
                      <a:pt x="2" y="9"/>
                    </a:lnTo>
                    <a:lnTo>
                      <a:pt x="0" y="16"/>
                    </a:lnTo>
                    <a:lnTo>
                      <a:pt x="0" y="33"/>
                    </a:lnTo>
                    <a:lnTo>
                      <a:pt x="23" y="33"/>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3" name="Freeform 7139"/>
              <p:cNvSpPr>
                <a:spLocks/>
              </p:cNvSpPr>
              <p:nvPr/>
            </p:nvSpPr>
            <p:spPr bwMode="auto">
              <a:xfrm>
                <a:off x="9304" y="8426"/>
                <a:ext cx="20" cy="29"/>
              </a:xfrm>
              <a:custGeom>
                <a:avLst/>
                <a:gdLst/>
                <a:ahLst/>
                <a:cxnLst>
                  <a:cxn ang="0">
                    <a:pos x="2" y="0"/>
                  </a:cxn>
                  <a:cxn ang="0">
                    <a:pos x="2" y="0"/>
                  </a:cxn>
                  <a:cxn ang="0">
                    <a:pos x="0" y="7"/>
                  </a:cxn>
                  <a:cxn ang="0">
                    <a:pos x="0" y="28"/>
                  </a:cxn>
                  <a:cxn ang="0">
                    <a:pos x="19" y="28"/>
                  </a:cxn>
                  <a:cxn ang="0">
                    <a:pos x="19" y="0"/>
                  </a:cxn>
                  <a:cxn ang="0">
                    <a:pos x="2" y="0"/>
                  </a:cxn>
                </a:cxnLst>
                <a:rect l="0" t="0" r="r" b="b"/>
                <a:pathLst>
                  <a:path w="20"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4" name="Freeform 7140"/>
              <p:cNvSpPr>
                <a:spLocks/>
              </p:cNvSpPr>
              <p:nvPr/>
            </p:nvSpPr>
            <p:spPr bwMode="auto">
              <a:xfrm>
                <a:off x="9304" y="8426"/>
                <a:ext cx="20" cy="26"/>
              </a:xfrm>
              <a:custGeom>
                <a:avLst/>
                <a:gdLst/>
                <a:ahLst/>
                <a:cxnLst>
                  <a:cxn ang="0">
                    <a:pos x="2" y="0"/>
                  </a:cxn>
                  <a:cxn ang="0">
                    <a:pos x="2" y="0"/>
                  </a:cxn>
                  <a:cxn ang="0">
                    <a:pos x="0" y="7"/>
                  </a:cxn>
                  <a:cxn ang="0">
                    <a:pos x="0" y="26"/>
                  </a:cxn>
                  <a:cxn ang="0">
                    <a:pos x="19" y="26"/>
                  </a:cxn>
                  <a:cxn ang="0">
                    <a:pos x="19" y="0"/>
                  </a:cxn>
                  <a:cxn ang="0">
                    <a:pos x="2" y="0"/>
                  </a:cxn>
                </a:cxnLst>
                <a:rect l="0" t="0" r="r" b="b"/>
                <a:pathLst>
                  <a:path w="20" h="26">
                    <a:moveTo>
                      <a:pt x="2" y="0"/>
                    </a:moveTo>
                    <a:lnTo>
                      <a:pt x="2" y="0"/>
                    </a:lnTo>
                    <a:lnTo>
                      <a:pt x="0" y="7"/>
                    </a:lnTo>
                    <a:lnTo>
                      <a:pt x="0" y="26"/>
                    </a:lnTo>
                    <a:lnTo>
                      <a:pt x="19" y="26"/>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5" name="Freeform 7141"/>
              <p:cNvSpPr>
                <a:spLocks/>
              </p:cNvSpPr>
              <p:nvPr/>
            </p:nvSpPr>
            <p:spPr bwMode="auto">
              <a:xfrm>
                <a:off x="9304" y="8426"/>
                <a:ext cx="20" cy="22"/>
              </a:xfrm>
              <a:custGeom>
                <a:avLst/>
                <a:gdLst/>
                <a:ahLst/>
                <a:cxnLst>
                  <a:cxn ang="0">
                    <a:pos x="2" y="0"/>
                  </a:cxn>
                  <a:cxn ang="0">
                    <a:pos x="2" y="0"/>
                  </a:cxn>
                  <a:cxn ang="0">
                    <a:pos x="0" y="4"/>
                  </a:cxn>
                  <a:cxn ang="0">
                    <a:pos x="0" y="21"/>
                  </a:cxn>
                  <a:cxn ang="0">
                    <a:pos x="19" y="21"/>
                  </a:cxn>
                  <a:cxn ang="0">
                    <a:pos x="19" y="0"/>
                  </a:cxn>
                  <a:cxn ang="0">
                    <a:pos x="2" y="0"/>
                  </a:cxn>
                </a:cxnLst>
                <a:rect l="0" t="0" r="r" b="b"/>
                <a:pathLst>
                  <a:path w="20" h="22">
                    <a:moveTo>
                      <a:pt x="2" y="0"/>
                    </a:moveTo>
                    <a:lnTo>
                      <a:pt x="2" y="0"/>
                    </a:lnTo>
                    <a:lnTo>
                      <a:pt x="0" y="4"/>
                    </a:lnTo>
                    <a:lnTo>
                      <a:pt x="0" y="21"/>
                    </a:lnTo>
                    <a:lnTo>
                      <a:pt x="19" y="21"/>
                    </a:lnTo>
                    <a:lnTo>
                      <a:pt x="19"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6" name="Freeform 7142"/>
              <p:cNvSpPr>
                <a:spLocks/>
              </p:cNvSpPr>
              <p:nvPr/>
            </p:nvSpPr>
            <p:spPr bwMode="auto">
              <a:xfrm>
                <a:off x="9304" y="8419"/>
                <a:ext cx="27" cy="7"/>
              </a:xfrm>
              <a:custGeom>
                <a:avLst/>
                <a:gdLst/>
                <a:ahLst/>
                <a:cxnLst>
                  <a:cxn ang="0">
                    <a:pos x="26" y="0"/>
                  </a:cxn>
                  <a:cxn ang="0">
                    <a:pos x="2" y="0"/>
                  </a:cxn>
                  <a:cxn ang="0">
                    <a:pos x="0" y="4"/>
                  </a:cxn>
                  <a:cxn ang="0">
                    <a:pos x="19" y="4"/>
                  </a:cxn>
                  <a:cxn ang="0">
                    <a:pos x="23" y="7"/>
                  </a:cxn>
                  <a:cxn ang="0">
                    <a:pos x="26" y="7"/>
                  </a:cxn>
                  <a:cxn ang="0">
                    <a:pos x="26" y="0"/>
                  </a:cxn>
                </a:cxnLst>
                <a:rect l="0" t="0" r="r" b="b"/>
                <a:pathLst>
                  <a:path w="27" h="7">
                    <a:moveTo>
                      <a:pt x="26" y="0"/>
                    </a:moveTo>
                    <a:lnTo>
                      <a:pt x="2" y="0"/>
                    </a:lnTo>
                    <a:lnTo>
                      <a:pt x="0" y="4"/>
                    </a:lnTo>
                    <a:lnTo>
                      <a:pt x="19" y="4"/>
                    </a:lnTo>
                    <a:lnTo>
                      <a:pt x="23" y="7"/>
                    </a:lnTo>
                    <a:lnTo>
                      <a:pt x="26" y="7"/>
                    </a:lnTo>
                    <a:lnTo>
                      <a:pt x="26"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7" name="Freeform 7143"/>
              <p:cNvSpPr>
                <a:spLocks/>
              </p:cNvSpPr>
              <p:nvPr/>
            </p:nvSpPr>
            <p:spPr bwMode="auto">
              <a:xfrm>
                <a:off x="9300" y="8491"/>
                <a:ext cx="31" cy="9"/>
              </a:xfrm>
              <a:custGeom>
                <a:avLst/>
                <a:gdLst/>
                <a:ahLst/>
                <a:cxnLst>
                  <a:cxn ang="0">
                    <a:pos x="0" y="0"/>
                  </a:cxn>
                  <a:cxn ang="0">
                    <a:pos x="0" y="4"/>
                  </a:cxn>
                  <a:cxn ang="0">
                    <a:pos x="31" y="9"/>
                  </a:cxn>
                  <a:cxn ang="0">
                    <a:pos x="31" y="2"/>
                  </a:cxn>
                  <a:cxn ang="0">
                    <a:pos x="0" y="0"/>
                  </a:cxn>
                </a:cxnLst>
                <a:rect l="0" t="0" r="r" b="b"/>
                <a:pathLst>
                  <a:path w="31" h="9">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8" name="Freeform 7144"/>
              <p:cNvSpPr>
                <a:spLocks/>
              </p:cNvSpPr>
              <p:nvPr/>
            </p:nvSpPr>
            <p:spPr bwMode="auto">
              <a:xfrm>
                <a:off x="9309" y="8493"/>
                <a:ext cx="12" cy="3"/>
              </a:xfrm>
              <a:custGeom>
                <a:avLst/>
                <a:gdLst/>
                <a:ahLst/>
                <a:cxnLst>
                  <a:cxn ang="0">
                    <a:pos x="7" y="0"/>
                  </a:cxn>
                  <a:cxn ang="0">
                    <a:pos x="0" y="0"/>
                  </a:cxn>
                  <a:cxn ang="0">
                    <a:pos x="0" y="2"/>
                  </a:cxn>
                  <a:cxn ang="0">
                    <a:pos x="11" y="2"/>
                  </a:cxn>
                  <a:cxn ang="0">
                    <a:pos x="11" y="0"/>
                  </a:cxn>
                  <a:cxn ang="0">
                    <a:pos x="7" y="0"/>
                  </a:cxn>
                </a:cxnLst>
                <a:rect l="0" t="0" r="r" b="b"/>
                <a:pathLst>
                  <a:path w="12" h="3">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9" name="Freeform 7145"/>
              <p:cNvSpPr>
                <a:spLocks/>
              </p:cNvSpPr>
              <p:nvPr/>
            </p:nvSpPr>
            <p:spPr bwMode="auto">
              <a:xfrm>
                <a:off x="9309" y="8493"/>
                <a:ext cx="10" cy="3"/>
              </a:xfrm>
              <a:custGeom>
                <a:avLst/>
                <a:gdLst/>
                <a:ahLst/>
                <a:cxnLst>
                  <a:cxn ang="0">
                    <a:pos x="4" y="0"/>
                  </a:cxn>
                  <a:cxn ang="0">
                    <a:pos x="0" y="0"/>
                  </a:cxn>
                  <a:cxn ang="0">
                    <a:pos x="2" y="2"/>
                  </a:cxn>
                  <a:cxn ang="0">
                    <a:pos x="7" y="2"/>
                  </a:cxn>
                  <a:cxn ang="0">
                    <a:pos x="9" y="0"/>
                  </a:cxn>
                  <a:cxn ang="0">
                    <a:pos x="4" y="0"/>
                  </a:cxn>
                </a:cxnLst>
                <a:rect l="0" t="0" r="r" b="b"/>
                <a:pathLst>
                  <a:path w="10" h="3">
                    <a:moveTo>
                      <a:pt x="4" y="0"/>
                    </a:moveTo>
                    <a:lnTo>
                      <a:pt x="0" y="0"/>
                    </a:lnTo>
                    <a:lnTo>
                      <a:pt x="2" y="2"/>
                    </a:lnTo>
                    <a:lnTo>
                      <a:pt x="7"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0" name="Freeform 7146"/>
              <p:cNvSpPr>
                <a:spLocks/>
              </p:cNvSpPr>
              <p:nvPr/>
            </p:nvSpPr>
            <p:spPr bwMode="auto">
              <a:xfrm>
                <a:off x="9309" y="8493"/>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1" name="Freeform 7147"/>
              <p:cNvSpPr>
                <a:spLocks/>
              </p:cNvSpPr>
              <p:nvPr/>
            </p:nvSpPr>
            <p:spPr bwMode="auto">
              <a:xfrm>
                <a:off x="9333" y="8488"/>
                <a:ext cx="19" cy="10"/>
              </a:xfrm>
              <a:custGeom>
                <a:avLst/>
                <a:gdLst/>
                <a:ahLst/>
                <a:cxnLst>
                  <a:cxn ang="0">
                    <a:pos x="0" y="4"/>
                  </a:cxn>
                  <a:cxn ang="0">
                    <a:pos x="0" y="9"/>
                  </a:cxn>
                  <a:cxn ang="0">
                    <a:pos x="14" y="7"/>
                  </a:cxn>
                  <a:cxn ang="0">
                    <a:pos x="19" y="4"/>
                  </a:cxn>
                  <a:cxn ang="0">
                    <a:pos x="19" y="0"/>
                  </a:cxn>
                  <a:cxn ang="0">
                    <a:pos x="0" y="4"/>
                  </a:cxn>
                </a:cxnLst>
                <a:rect l="0" t="0" r="r" b="b"/>
                <a:pathLst>
                  <a:path w="19" h="10">
                    <a:moveTo>
                      <a:pt x="0" y="4"/>
                    </a:moveTo>
                    <a:lnTo>
                      <a:pt x="0" y="9"/>
                    </a:lnTo>
                    <a:lnTo>
                      <a:pt x="14" y="7"/>
                    </a:lnTo>
                    <a:lnTo>
                      <a:pt x="19" y="4"/>
                    </a:lnTo>
                    <a:lnTo>
                      <a:pt x="19"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2" name="Freeform 7148"/>
              <p:cNvSpPr>
                <a:spLocks/>
              </p:cNvSpPr>
              <p:nvPr/>
            </p:nvSpPr>
            <p:spPr bwMode="auto">
              <a:xfrm>
                <a:off x="9333" y="8488"/>
                <a:ext cx="19" cy="10"/>
              </a:xfrm>
              <a:custGeom>
                <a:avLst/>
                <a:gdLst/>
                <a:ahLst/>
                <a:cxnLst>
                  <a:cxn ang="0">
                    <a:pos x="7" y="9"/>
                  </a:cxn>
                  <a:cxn ang="0">
                    <a:pos x="9" y="7"/>
                  </a:cxn>
                  <a:cxn ang="0">
                    <a:pos x="16" y="7"/>
                  </a:cxn>
                  <a:cxn ang="0">
                    <a:pos x="19" y="4"/>
                  </a:cxn>
                  <a:cxn ang="0">
                    <a:pos x="19" y="0"/>
                  </a:cxn>
                  <a:cxn ang="0">
                    <a:pos x="14" y="2"/>
                  </a:cxn>
                  <a:cxn ang="0">
                    <a:pos x="4" y="2"/>
                  </a:cxn>
                  <a:cxn ang="0">
                    <a:pos x="0" y="4"/>
                  </a:cxn>
                  <a:cxn ang="0">
                    <a:pos x="0" y="9"/>
                  </a:cxn>
                  <a:cxn ang="0">
                    <a:pos x="7" y="9"/>
                  </a:cxn>
                </a:cxnLst>
                <a:rect l="0" t="0" r="r" b="b"/>
                <a:pathLst>
                  <a:path w="19" h="10">
                    <a:moveTo>
                      <a:pt x="7" y="9"/>
                    </a:moveTo>
                    <a:lnTo>
                      <a:pt x="9" y="7"/>
                    </a:lnTo>
                    <a:lnTo>
                      <a:pt x="16" y="7"/>
                    </a:lnTo>
                    <a:lnTo>
                      <a:pt x="19" y="4"/>
                    </a:lnTo>
                    <a:lnTo>
                      <a:pt x="19" y="0"/>
                    </a:lnTo>
                    <a:lnTo>
                      <a:pt x="14" y="2"/>
                    </a:lnTo>
                    <a:lnTo>
                      <a:pt x="4" y="2"/>
                    </a:lnTo>
                    <a:lnTo>
                      <a:pt x="0" y="4"/>
                    </a:lnTo>
                    <a:lnTo>
                      <a:pt x="0" y="9"/>
                    </a:lnTo>
                    <a:lnTo>
                      <a:pt x="7"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3" name="Freeform 7149"/>
              <p:cNvSpPr>
                <a:spLocks/>
              </p:cNvSpPr>
              <p:nvPr/>
            </p:nvSpPr>
            <p:spPr bwMode="auto">
              <a:xfrm>
                <a:off x="9333" y="8488"/>
                <a:ext cx="19" cy="10"/>
              </a:xfrm>
              <a:custGeom>
                <a:avLst/>
                <a:gdLst/>
                <a:ahLst/>
                <a:cxnLst>
                  <a:cxn ang="0">
                    <a:pos x="19" y="4"/>
                  </a:cxn>
                  <a:cxn ang="0">
                    <a:pos x="19" y="0"/>
                  </a:cxn>
                  <a:cxn ang="0">
                    <a:pos x="14" y="2"/>
                  </a:cxn>
                  <a:cxn ang="0">
                    <a:pos x="4" y="2"/>
                  </a:cxn>
                  <a:cxn ang="0">
                    <a:pos x="0" y="4"/>
                  </a:cxn>
                  <a:cxn ang="0">
                    <a:pos x="0" y="9"/>
                  </a:cxn>
                  <a:cxn ang="0">
                    <a:pos x="7" y="9"/>
                  </a:cxn>
                  <a:cxn ang="0">
                    <a:pos x="7" y="7"/>
                  </a:cxn>
                  <a:cxn ang="0">
                    <a:pos x="16" y="7"/>
                  </a:cxn>
                  <a:cxn ang="0">
                    <a:pos x="19" y="4"/>
                  </a:cxn>
                </a:cxnLst>
                <a:rect l="0" t="0" r="r" b="b"/>
                <a:pathLst>
                  <a:path w="19" h="10">
                    <a:moveTo>
                      <a:pt x="19" y="4"/>
                    </a:moveTo>
                    <a:lnTo>
                      <a:pt x="19" y="0"/>
                    </a:lnTo>
                    <a:lnTo>
                      <a:pt x="14" y="2"/>
                    </a:lnTo>
                    <a:lnTo>
                      <a:pt x="4" y="2"/>
                    </a:lnTo>
                    <a:lnTo>
                      <a:pt x="0" y="4"/>
                    </a:lnTo>
                    <a:lnTo>
                      <a:pt x="0" y="9"/>
                    </a:lnTo>
                    <a:lnTo>
                      <a:pt x="7" y="9"/>
                    </a:lnTo>
                    <a:lnTo>
                      <a:pt x="7" y="7"/>
                    </a:lnTo>
                    <a:lnTo>
                      <a:pt x="16" y="7"/>
                    </a:lnTo>
                    <a:lnTo>
                      <a:pt x="19"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4" name="Freeform 7150"/>
              <p:cNvSpPr>
                <a:spLocks/>
              </p:cNvSpPr>
              <p:nvPr/>
            </p:nvSpPr>
            <p:spPr bwMode="auto">
              <a:xfrm>
                <a:off x="9336" y="8488"/>
                <a:ext cx="16" cy="10"/>
              </a:xfrm>
              <a:custGeom>
                <a:avLst/>
                <a:gdLst/>
                <a:ahLst/>
                <a:cxnLst>
                  <a:cxn ang="0">
                    <a:pos x="14" y="2"/>
                  </a:cxn>
                  <a:cxn ang="0">
                    <a:pos x="2" y="2"/>
                  </a:cxn>
                  <a:cxn ang="0">
                    <a:pos x="0" y="4"/>
                  </a:cxn>
                  <a:cxn ang="0">
                    <a:pos x="0" y="9"/>
                  </a:cxn>
                  <a:cxn ang="0">
                    <a:pos x="4" y="9"/>
                  </a:cxn>
                  <a:cxn ang="0">
                    <a:pos x="7" y="7"/>
                  </a:cxn>
                  <a:cxn ang="0">
                    <a:pos x="14" y="7"/>
                  </a:cxn>
                  <a:cxn ang="0">
                    <a:pos x="16" y="4"/>
                  </a:cxn>
                  <a:cxn ang="0">
                    <a:pos x="16" y="0"/>
                  </a:cxn>
                  <a:cxn ang="0">
                    <a:pos x="14" y="2"/>
                  </a:cxn>
                </a:cxnLst>
                <a:rect l="0" t="0" r="r" b="b"/>
                <a:pathLst>
                  <a:path w="16" h="10">
                    <a:moveTo>
                      <a:pt x="14" y="2"/>
                    </a:moveTo>
                    <a:lnTo>
                      <a:pt x="2" y="2"/>
                    </a:lnTo>
                    <a:lnTo>
                      <a:pt x="0" y="4"/>
                    </a:lnTo>
                    <a:lnTo>
                      <a:pt x="0" y="9"/>
                    </a:lnTo>
                    <a:lnTo>
                      <a:pt x="4" y="9"/>
                    </a:lnTo>
                    <a:lnTo>
                      <a:pt x="7" y="7"/>
                    </a:lnTo>
                    <a:lnTo>
                      <a:pt x="14" y="7"/>
                    </a:lnTo>
                    <a:lnTo>
                      <a:pt x="16" y="4"/>
                    </a:lnTo>
                    <a:lnTo>
                      <a:pt x="16" y="0"/>
                    </a:lnTo>
                    <a:lnTo>
                      <a:pt x="14" y="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5" name="Freeform 7151"/>
              <p:cNvSpPr>
                <a:spLocks/>
              </p:cNvSpPr>
              <p:nvPr/>
            </p:nvSpPr>
            <p:spPr bwMode="auto">
              <a:xfrm>
                <a:off x="9336" y="8488"/>
                <a:ext cx="16" cy="10"/>
              </a:xfrm>
              <a:custGeom>
                <a:avLst/>
                <a:gdLst/>
                <a:ahLst/>
                <a:cxnLst>
                  <a:cxn ang="0">
                    <a:pos x="14" y="2"/>
                  </a:cxn>
                  <a:cxn ang="0">
                    <a:pos x="2" y="2"/>
                  </a:cxn>
                  <a:cxn ang="0">
                    <a:pos x="0" y="4"/>
                  </a:cxn>
                  <a:cxn ang="0">
                    <a:pos x="0" y="9"/>
                  </a:cxn>
                  <a:cxn ang="0">
                    <a:pos x="4" y="9"/>
                  </a:cxn>
                  <a:cxn ang="0">
                    <a:pos x="4" y="7"/>
                  </a:cxn>
                  <a:cxn ang="0">
                    <a:pos x="14" y="7"/>
                  </a:cxn>
                  <a:cxn ang="0">
                    <a:pos x="16" y="4"/>
                  </a:cxn>
                  <a:cxn ang="0">
                    <a:pos x="16" y="0"/>
                  </a:cxn>
                  <a:cxn ang="0">
                    <a:pos x="14" y="2"/>
                  </a:cxn>
                </a:cxnLst>
                <a:rect l="0" t="0" r="r" b="b"/>
                <a:pathLst>
                  <a:path w="16" h="10">
                    <a:moveTo>
                      <a:pt x="14" y="2"/>
                    </a:moveTo>
                    <a:lnTo>
                      <a:pt x="2" y="2"/>
                    </a:lnTo>
                    <a:lnTo>
                      <a:pt x="0" y="4"/>
                    </a:lnTo>
                    <a:lnTo>
                      <a:pt x="0" y="9"/>
                    </a:lnTo>
                    <a:lnTo>
                      <a:pt x="4" y="9"/>
                    </a:lnTo>
                    <a:lnTo>
                      <a:pt x="4" y="7"/>
                    </a:lnTo>
                    <a:lnTo>
                      <a:pt x="14" y="7"/>
                    </a:lnTo>
                    <a:lnTo>
                      <a:pt x="16" y="4"/>
                    </a:lnTo>
                    <a:lnTo>
                      <a:pt x="16" y="0"/>
                    </a:lnTo>
                    <a:lnTo>
                      <a:pt x="14" y="2"/>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6" name="Freeform 7152"/>
              <p:cNvSpPr>
                <a:spLocks/>
              </p:cNvSpPr>
              <p:nvPr/>
            </p:nvSpPr>
            <p:spPr bwMode="auto">
              <a:xfrm>
                <a:off x="9338" y="8488"/>
                <a:ext cx="14" cy="10"/>
              </a:xfrm>
              <a:custGeom>
                <a:avLst/>
                <a:gdLst/>
                <a:ahLst/>
                <a:cxnLst>
                  <a:cxn ang="0">
                    <a:pos x="11" y="2"/>
                  </a:cxn>
                  <a:cxn ang="0">
                    <a:pos x="2" y="2"/>
                  </a:cxn>
                  <a:cxn ang="0">
                    <a:pos x="0" y="4"/>
                  </a:cxn>
                  <a:cxn ang="0">
                    <a:pos x="0" y="9"/>
                  </a:cxn>
                  <a:cxn ang="0">
                    <a:pos x="4" y="7"/>
                  </a:cxn>
                  <a:cxn ang="0">
                    <a:pos x="11" y="7"/>
                  </a:cxn>
                  <a:cxn ang="0">
                    <a:pos x="14" y="4"/>
                  </a:cxn>
                  <a:cxn ang="0">
                    <a:pos x="14" y="0"/>
                  </a:cxn>
                  <a:cxn ang="0">
                    <a:pos x="11" y="2"/>
                  </a:cxn>
                </a:cxnLst>
                <a:rect l="0" t="0" r="r" b="b"/>
                <a:pathLst>
                  <a:path w="14" h="10">
                    <a:moveTo>
                      <a:pt x="11" y="2"/>
                    </a:moveTo>
                    <a:lnTo>
                      <a:pt x="2" y="2"/>
                    </a:lnTo>
                    <a:lnTo>
                      <a:pt x="0" y="4"/>
                    </a:lnTo>
                    <a:lnTo>
                      <a:pt x="0" y="9"/>
                    </a:lnTo>
                    <a:lnTo>
                      <a:pt x="4" y="7"/>
                    </a:lnTo>
                    <a:lnTo>
                      <a:pt x="11" y="7"/>
                    </a:lnTo>
                    <a:lnTo>
                      <a:pt x="14" y="4"/>
                    </a:lnTo>
                    <a:lnTo>
                      <a:pt x="14" y="0"/>
                    </a:lnTo>
                    <a:lnTo>
                      <a:pt x="11"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7" name="Freeform 7153"/>
              <p:cNvSpPr>
                <a:spLocks/>
              </p:cNvSpPr>
              <p:nvPr/>
            </p:nvSpPr>
            <p:spPr bwMode="auto">
              <a:xfrm>
                <a:off x="9338" y="8488"/>
                <a:ext cx="14" cy="10"/>
              </a:xfrm>
              <a:custGeom>
                <a:avLst/>
                <a:gdLst/>
                <a:ahLst/>
                <a:cxnLst>
                  <a:cxn ang="0">
                    <a:pos x="11" y="2"/>
                  </a:cxn>
                  <a:cxn ang="0">
                    <a:pos x="0" y="2"/>
                  </a:cxn>
                  <a:cxn ang="0">
                    <a:pos x="0" y="9"/>
                  </a:cxn>
                  <a:cxn ang="0">
                    <a:pos x="2" y="7"/>
                  </a:cxn>
                  <a:cxn ang="0">
                    <a:pos x="11" y="7"/>
                  </a:cxn>
                  <a:cxn ang="0">
                    <a:pos x="14" y="4"/>
                  </a:cxn>
                  <a:cxn ang="0">
                    <a:pos x="14" y="0"/>
                  </a:cxn>
                  <a:cxn ang="0">
                    <a:pos x="11" y="2"/>
                  </a:cxn>
                </a:cxnLst>
                <a:rect l="0" t="0" r="r" b="b"/>
                <a:pathLst>
                  <a:path w="14" h="10">
                    <a:moveTo>
                      <a:pt x="11" y="2"/>
                    </a:moveTo>
                    <a:lnTo>
                      <a:pt x="0" y="2"/>
                    </a:lnTo>
                    <a:lnTo>
                      <a:pt x="0" y="9"/>
                    </a:lnTo>
                    <a:lnTo>
                      <a:pt x="2" y="7"/>
                    </a:lnTo>
                    <a:lnTo>
                      <a:pt x="11" y="7"/>
                    </a:lnTo>
                    <a:lnTo>
                      <a:pt x="14" y="4"/>
                    </a:lnTo>
                    <a:lnTo>
                      <a:pt x="14" y="0"/>
                    </a:lnTo>
                    <a:lnTo>
                      <a:pt x="11"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8" name="Freeform 7154"/>
              <p:cNvSpPr>
                <a:spLocks/>
              </p:cNvSpPr>
              <p:nvPr/>
            </p:nvSpPr>
            <p:spPr bwMode="auto">
              <a:xfrm>
                <a:off x="9340" y="8488"/>
                <a:ext cx="12" cy="10"/>
              </a:xfrm>
              <a:custGeom>
                <a:avLst/>
                <a:gdLst/>
                <a:ahLst/>
                <a:cxnLst>
                  <a:cxn ang="0">
                    <a:pos x="9" y="2"/>
                  </a:cxn>
                  <a:cxn ang="0">
                    <a:pos x="0" y="2"/>
                  </a:cxn>
                  <a:cxn ang="0">
                    <a:pos x="0" y="9"/>
                  </a:cxn>
                  <a:cxn ang="0">
                    <a:pos x="2" y="7"/>
                  </a:cxn>
                  <a:cxn ang="0">
                    <a:pos x="9" y="7"/>
                  </a:cxn>
                  <a:cxn ang="0">
                    <a:pos x="11" y="4"/>
                  </a:cxn>
                  <a:cxn ang="0">
                    <a:pos x="11" y="0"/>
                  </a:cxn>
                  <a:cxn ang="0">
                    <a:pos x="9" y="2"/>
                  </a:cxn>
                </a:cxnLst>
                <a:rect l="0" t="0" r="r" b="b"/>
                <a:pathLst>
                  <a:path w="12" h="10">
                    <a:moveTo>
                      <a:pt x="9" y="2"/>
                    </a:moveTo>
                    <a:lnTo>
                      <a:pt x="0" y="2"/>
                    </a:lnTo>
                    <a:lnTo>
                      <a:pt x="0" y="9"/>
                    </a:lnTo>
                    <a:lnTo>
                      <a:pt x="2" y="7"/>
                    </a:lnTo>
                    <a:lnTo>
                      <a:pt x="9" y="7"/>
                    </a:lnTo>
                    <a:lnTo>
                      <a:pt x="11" y="4"/>
                    </a:lnTo>
                    <a:lnTo>
                      <a:pt x="11" y="0"/>
                    </a:lnTo>
                    <a:lnTo>
                      <a:pt x="9" y="2"/>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9" name="Freeform 7155"/>
              <p:cNvSpPr>
                <a:spLocks/>
              </p:cNvSpPr>
              <p:nvPr/>
            </p:nvSpPr>
            <p:spPr bwMode="auto">
              <a:xfrm>
                <a:off x="9340" y="8488"/>
                <a:ext cx="12" cy="8"/>
              </a:xfrm>
              <a:custGeom>
                <a:avLst/>
                <a:gdLst/>
                <a:ahLst/>
                <a:cxnLst>
                  <a:cxn ang="0">
                    <a:pos x="9" y="2"/>
                  </a:cxn>
                  <a:cxn ang="0">
                    <a:pos x="0" y="2"/>
                  </a:cxn>
                  <a:cxn ang="0">
                    <a:pos x="0" y="7"/>
                  </a:cxn>
                  <a:cxn ang="0">
                    <a:pos x="9" y="7"/>
                  </a:cxn>
                  <a:cxn ang="0">
                    <a:pos x="11" y="4"/>
                  </a:cxn>
                  <a:cxn ang="0">
                    <a:pos x="11" y="0"/>
                  </a:cxn>
                  <a:cxn ang="0">
                    <a:pos x="9" y="2"/>
                  </a:cxn>
                </a:cxnLst>
                <a:rect l="0" t="0" r="r" b="b"/>
                <a:pathLst>
                  <a:path w="12" h="8">
                    <a:moveTo>
                      <a:pt x="9" y="2"/>
                    </a:moveTo>
                    <a:lnTo>
                      <a:pt x="0" y="2"/>
                    </a:lnTo>
                    <a:lnTo>
                      <a:pt x="0" y="7"/>
                    </a:lnTo>
                    <a:lnTo>
                      <a:pt x="9" y="7"/>
                    </a:lnTo>
                    <a:lnTo>
                      <a:pt x="11" y="4"/>
                    </a:lnTo>
                    <a:lnTo>
                      <a:pt x="11" y="0"/>
                    </a:lnTo>
                    <a:lnTo>
                      <a:pt x="9"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0" name="Freeform 7156"/>
              <p:cNvSpPr>
                <a:spLocks/>
              </p:cNvSpPr>
              <p:nvPr/>
            </p:nvSpPr>
            <p:spPr bwMode="auto">
              <a:xfrm>
                <a:off x="9343" y="8488"/>
                <a:ext cx="9" cy="8"/>
              </a:xfrm>
              <a:custGeom>
                <a:avLst/>
                <a:gdLst/>
                <a:ahLst/>
                <a:cxnLst>
                  <a:cxn ang="0">
                    <a:pos x="7" y="2"/>
                  </a:cxn>
                  <a:cxn ang="0">
                    <a:pos x="0" y="2"/>
                  </a:cxn>
                  <a:cxn ang="0">
                    <a:pos x="0" y="7"/>
                  </a:cxn>
                  <a:cxn ang="0">
                    <a:pos x="7" y="7"/>
                  </a:cxn>
                  <a:cxn ang="0">
                    <a:pos x="9" y="4"/>
                  </a:cxn>
                  <a:cxn ang="0">
                    <a:pos x="9" y="0"/>
                  </a:cxn>
                  <a:cxn ang="0">
                    <a:pos x="7" y="2"/>
                  </a:cxn>
                </a:cxnLst>
                <a:rect l="0" t="0" r="r" b="b"/>
                <a:pathLst>
                  <a:path w="9" h="8">
                    <a:moveTo>
                      <a:pt x="7" y="2"/>
                    </a:moveTo>
                    <a:lnTo>
                      <a:pt x="0" y="2"/>
                    </a:lnTo>
                    <a:lnTo>
                      <a:pt x="0" y="7"/>
                    </a:lnTo>
                    <a:lnTo>
                      <a:pt x="7" y="7"/>
                    </a:lnTo>
                    <a:lnTo>
                      <a:pt x="9" y="4"/>
                    </a:lnTo>
                    <a:lnTo>
                      <a:pt x="9" y="0"/>
                    </a:lnTo>
                    <a:lnTo>
                      <a:pt x="7"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1" name="Freeform 7157"/>
              <p:cNvSpPr>
                <a:spLocks/>
              </p:cNvSpPr>
              <p:nvPr/>
            </p:nvSpPr>
            <p:spPr bwMode="auto">
              <a:xfrm>
                <a:off x="9343" y="8488"/>
                <a:ext cx="9" cy="8"/>
              </a:xfrm>
              <a:custGeom>
                <a:avLst/>
                <a:gdLst/>
                <a:ahLst/>
                <a:cxnLst>
                  <a:cxn ang="0">
                    <a:pos x="7" y="2"/>
                  </a:cxn>
                  <a:cxn ang="0">
                    <a:pos x="0" y="2"/>
                  </a:cxn>
                  <a:cxn ang="0">
                    <a:pos x="0" y="7"/>
                  </a:cxn>
                  <a:cxn ang="0">
                    <a:pos x="7" y="7"/>
                  </a:cxn>
                  <a:cxn ang="0">
                    <a:pos x="9" y="4"/>
                  </a:cxn>
                  <a:cxn ang="0">
                    <a:pos x="9" y="0"/>
                  </a:cxn>
                  <a:cxn ang="0">
                    <a:pos x="7" y="2"/>
                  </a:cxn>
                </a:cxnLst>
                <a:rect l="0" t="0" r="r" b="b"/>
                <a:pathLst>
                  <a:path w="9" h="8">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2" name="Freeform 7158"/>
              <p:cNvSpPr>
                <a:spLocks/>
              </p:cNvSpPr>
              <p:nvPr/>
            </p:nvSpPr>
            <p:spPr bwMode="auto">
              <a:xfrm>
                <a:off x="9345" y="8488"/>
                <a:ext cx="7" cy="8"/>
              </a:xfrm>
              <a:custGeom>
                <a:avLst/>
                <a:gdLst/>
                <a:ahLst/>
                <a:cxnLst>
                  <a:cxn ang="0">
                    <a:pos x="0" y="2"/>
                  </a:cxn>
                  <a:cxn ang="0">
                    <a:pos x="0" y="7"/>
                  </a:cxn>
                  <a:cxn ang="0">
                    <a:pos x="2" y="7"/>
                  </a:cxn>
                  <a:cxn ang="0">
                    <a:pos x="7" y="4"/>
                  </a:cxn>
                  <a:cxn ang="0">
                    <a:pos x="7" y="0"/>
                  </a:cxn>
                  <a:cxn ang="0">
                    <a:pos x="0" y="2"/>
                  </a:cxn>
                </a:cxnLst>
                <a:rect l="0" t="0" r="r" b="b"/>
                <a:pathLst>
                  <a:path w="7" h="8">
                    <a:moveTo>
                      <a:pt x="0" y="2"/>
                    </a:moveTo>
                    <a:lnTo>
                      <a:pt x="0" y="7"/>
                    </a:lnTo>
                    <a:lnTo>
                      <a:pt x="2" y="7"/>
                    </a:lnTo>
                    <a:lnTo>
                      <a:pt x="7" y="4"/>
                    </a:lnTo>
                    <a:lnTo>
                      <a:pt x="7"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3" name="Freeform 7159"/>
              <p:cNvSpPr>
                <a:spLocks/>
              </p:cNvSpPr>
              <p:nvPr/>
            </p:nvSpPr>
            <p:spPr bwMode="auto">
              <a:xfrm>
                <a:off x="9333" y="8424"/>
                <a:ext cx="15" cy="0"/>
              </a:xfrm>
              <a:custGeom>
                <a:avLst/>
                <a:gdLst/>
                <a:ahLst/>
                <a:cxnLst>
                  <a:cxn ang="0">
                    <a:pos x="0" y="0"/>
                  </a:cxn>
                  <a:cxn ang="0">
                    <a:pos x="14" y="0"/>
                  </a:cxn>
                </a:cxnLst>
                <a:rect l="0" t="0" r="r" b="b"/>
                <a:pathLst>
                  <a:path w="15">
                    <a:moveTo>
                      <a:pt x="0" y="0"/>
                    </a:moveTo>
                    <a:lnTo>
                      <a:pt x="14" y="0"/>
                    </a:lnTo>
                  </a:path>
                </a:pathLst>
              </a:custGeom>
              <a:noFill/>
              <a:ln w="4318">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4" name="Freeform 7160"/>
              <p:cNvSpPr>
                <a:spLocks/>
              </p:cNvSpPr>
              <p:nvPr/>
            </p:nvSpPr>
            <p:spPr bwMode="auto">
              <a:xfrm>
                <a:off x="9333" y="8424"/>
                <a:ext cx="15" cy="0"/>
              </a:xfrm>
              <a:custGeom>
                <a:avLst/>
                <a:gdLst/>
                <a:ahLst/>
                <a:cxnLst>
                  <a:cxn ang="0">
                    <a:pos x="0" y="0"/>
                  </a:cxn>
                  <a:cxn ang="0">
                    <a:pos x="14" y="0"/>
                  </a:cxn>
                </a:cxnLst>
                <a:rect l="0" t="0" r="r" b="b"/>
                <a:pathLst>
                  <a:path w="15">
                    <a:moveTo>
                      <a:pt x="0" y="0"/>
                    </a:moveTo>
                    <a:lnTo>
                      <a:pt x="14" y="0"/>
                    </a:lnTo>
                  </a:path>
                </a:pathLst>
              </a:custGeom>
              <a:noFill/>
              <a:ln w="4318">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5" name="Freeform 7161"/>
              <p:cNvSpPr>
                <a:spLocks/>
              </p:cNvSpPr>
              <p:nvPr/>
            </p:nvSpPr>
            <p:spPr bwMode="auto">
              <a:xfrm>
                <a:off x="9336" y="8424"/>
                <a:ext cx="12" cy="0"/>
              </a:xfrm>
              <a:custGeom>
                <a:avLst/>
                <a:gdLst/>
                <a:ahLst/>
                <a:cxnLst>
                  <a:cxn ang="0">
                    <a:pos x="0" y="0"/>
                  </a:cxn>
                  <a:cxn ang="0">
                    <a:pos x="12" y="0"/>
                  </a:cxn>
                </a:cxnLst>
                <a:rect l="0" t="0" r="r" b="b"/>
                <a:pathLst>
                  <a:path w="12">
                    <a:moveTo>
                      <a:pt x="0" y="0"/>
                    </a:moveTo>
                    <a:lnTo>
                      <a:pt x="12" y="0"/>
                    </a:lnTo>
                  </a:path>
                </a:pathLst>
              </a:custGeom>
              <a:noFill/>
              <a:ln w="4318">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6" name="Freeform 7162"/>
              <p:cNvSpPr>
                <a:spLocks/>
              </p:cNvSpPr>
              <p:nvPr/>
            </p:nvSpPr>
            <p:spPr bwMode="auto">
              <a:xfrm>
                <a:off x="9336" y="8424"/>
                <a:ext cx="12" cy="0"/>
              </a:xfrm>
              <a:custGeom>
                <a:avLst/>
                <a:gdLst/>
                <a:ahLst/>
                <a:cxnLst>
                  <a:cxn ang="0">
                    <a:pos x="0" y="0"/>
                  </a:cxn>
                  <a:cxn ang="0">
                    <a:pos x="12" y="0"/>
                  </a:cxn>
                </a:cxnLst>
                <a:rect l="0" t="0" r="r" b="b"/>
                <a:pathLst>
                  <a:path w="12">
                    <a:moveTo>
                      <a:pt x="0" y="0"/>
                    </a:moveTo>
                    <a:lnTo>
                      <a:pt x="12" y="0"/>
                    </a:lnTo>
                  </a:path>
                </a:pathLst>
              </a:custGeom>
              <a:noFill/>
              <a:ln w="4318">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7" name="Freeform 7163"/>
              <p:cNvSpPr>
                <a:spLocks/>
              </p:cNvSpPr>
              <p:nvPr/>
            </p:nvSpPr>
            <p:spPr bwMode="auto">
              <a:xfrm>
                <a:off x="9336" y="8424"/>
                <a:ext cx="12" cy="0"/>
              </a:xfrm>
              <a:custGeom>
                <a:avLst/>
                <a:gdLst/>
                <a:ahLst/>
                <a:cxnLst>
                  <a:cxn ang="0">
                    <a:pos x="0" y="0"/>
                  </a:cxn>
                  <a:cxn ang="0">
                    <a:pos x="12" y="0"/>
                  </a:cxn>
                </a:cxnLst>
                <a:rect l="0" t="0" r="r" b="b"/>
                <a:pathLst>
                  <a:path w="12">
                    <a:moveTo>
                      <a:pt x="0" y="0"/>
                    </a:moveTo>
                    <a:lnTo>
                      <a:pt x="12" y="0"/>
                    </a:lnTo>
                  </a:path>
                </a:pathLst>
              </a:custGeom>
              <a:noFill/>
              <a:ln w="4318">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8" name="Freeform 7164"/>
              <p:cNvSpPr>
                <a:spLocks/>
              </p:cNvSpPr>
              <p:nvPr/>
            </p:nvSpPr>
            <p:spPr bwMode="auto">
              <a:xfrm>
                <a:off x="9338" y="8424"/>
                <a:ext cx="10" cy="0"/>
              </a:xfrm>
              <a:custGeom>
                <a:avLst/>
                <a:gdLst/>
                <a:ahLst/>
                <a:cxnLst>
                  <a:cxn ang="0">
                    <a:pos x="0" y="0"/>
                  </a:cxn>
                  <a:cxn ang="0">
                    <a:pos x="9" y="0"/>
                  </a:cxn>
                </a:cxnLst>
                <a:rect l="0" t="0" r="r" b="b"/>
                <a:pathLst>
                  <a:path w="10">
                    <a:moveTo>
                      <a:pt x="0" y="0"/>
                    </a:moveTo>
                    <a:lnTo>
                      <a:pt x="9" y="0"/>
                    </a:lnTo>
                  </a:path>
                </a:pathLst>
              </a:custGeom>
              <a:noFill/>
              <a:ln w="4318">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9" name="Freeform 7165"/>
              <p:cNvSpPr>
                <a:spLocks/>
              </p:cNvSpPr>
              <p:nvPr/>
            </p:nvSpPr>
            <p:spPr bwMode="auto">
              <a:xfrm>
                <a:off x="9338" y="8424"/>
                <a:ext cx="10" cy="0"/>
              </a:xfrm>
              <a:custGeom>
                <a:avLst/>
                <a:gdLst/>
                <a:ahLst/>
                <a:cxnLst>
                  <a:cxn ang="0">
                    <a:pos x="0" y="0"/>
                  </a:cxn>
                  <a:cxn ang="0">
                    <a:pos x="9" y="0"/>
                  </a:cxn>
                </a:cxnLst>
                <a:rect l="0" t="0" r="r" b="b"/>
                <a:pathLst>
                  <a:path w="10">
                    <a:moveTo>
                      <a:pt x="0" y="0"/>
                    </a:moveTo>
                    <a:lnTo>
                      <a:pt x="9" y="0"/>
                    </a:lnTo>
                  </a:path>
                </a:pathLst>
              </a:custGeom>
              <a:noFill/>
              <a:ln w="4318">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0" name="Freeform 7166"/>
              <p:cNvSpPr>
                <a:spLocks/>
              </p:cNvSpPr>
              <p:nvPr/>
            </p:nvSpPr>
            <p:spPr bwMode="auto">
              <a:xfrm>
                <a:off x="9338" y="8424"/>
                <a:ext cx="10" cy="0"/>
              </a:xfrm>
              <a:custGeom>
                <a:avLst/>
                <a:gdLst/>
                <a:ahLst/>
                <a:cxnLst>
                  <a:cxn ang="0">
                    <a:pos x="0" y="0"/>
                  </a:cxn>
                  <a:cxn ang="0">
                    <a:pos x="9" y="0"/>
                  </a:cxn>
                </a:cxnLst>
                <a:rect l="0" t="0" r="r" b="b"/>
                <a:pathLst>
                  <a:path w="10">
                    <a:moveTo>
                      <a:pt x="0" y="0"/>
                    </a:moveTo>
                    <a:lnTo>
                      <a:pt x="9" y="0"/>
                    </a:lnTo>
                  </a:path>
                </a:pathLst>
              </a:custGeom>
              <a:noFill/>
              <a:ln w="4318">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1" name="Freeform 7167"/>
              <p:cNvSpPr>
                <a:spLocks/>
              </p:cNvSpPr>
              <p:nvPr/>
            </p:nvSpPr>
            <p:spPr bwMode="auto">
              <a:xfrm>
                <a:off x="9340" y="8424"/>
                <a:ext cx="8" cy="0"/>
              </a:xfrm>
              <a:custGeom>
                <a:avLst/>
                <a:gdLst/>
                <a:ahLst/>
                <a:cxnLst>
                  <a:cxn ang="0">
                    <a:pos x="0" y="0"/>
                  </a:cxn>
                  <a:cxn ang="0">
                    <a:pos x="7" y="0"/>
                  </a:cxn>
                </a:cxnLst>
                <a:rect l="0" t="0" r="r" b="b"/>
                <a:pathLst>
                  <a:path w="8">
                    <a:moveTo>
                      <a:pt x="0" y="0"/>
                    </a:moveTo>
                    <a:lnTo>
                      <a:pt x="7" y="0"/>
                    </a:lnTo>
                  </a:path>
                </a:pathLst>
              </a:custGeom>
              <a:noFill/>
              <a:ln w="4318">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2" name="Freeform 7168"/>
              <p:cNvSpPr>
                <a:spLocks/>
              </p:cNvSpPr>
              <p:nvPr/>
            </p:nvSpPr>
            <p:spPr bwMode="auto">
              <a:xfrm>
                <a:off x="9340" y="8424"/>
                <a:ext cx="8" cy="0"/>
              </a:xfrm>
              <a:custGeom>
                <a:avLst/>
                <a:gdLst/>
                <a:ahLst/>
                <a:cxnLst>
                  <a:cxn ang="0">
                    <a:pos x="0" y="0"/>
                  </a:cxn>
                  <a:cxn ang="0">
                    <a:pos x="7" y="0"/>
                  </a:cxn>
                </a:cxnLst>
                <a:rect l="0" t="0" r="r" b="b"/>
                <a:pathLst>
                  <a:path w="8">
                    <a:moveTo>
                      <a:pt x="0" y="0"/>
                    </a:moveTo>
                    <a:lnTo>
                      <a:pt x="7" y="0"/>
                    </a:lnTo>
                  </a:path>
                </a:pathLst>
              </a:custGeom>
              <a:noFill/>
              <a:ln w="4318">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3" name="Freeform 7169"/>
              <p:cNvSpPr>
                <a:spLocks/>
              </p:cNvSpPr>
              <p:nvPr/>
            </p:nvSpPr>
            <p:spPr bwMode="auto">
              <a:xfrm>
                <a:off x="9340" y="8424"/>
                <a:ext cx="8" cy="0"/>
              </a:xfrm>
              <a:custGeom>
                <a:avLst/>
                <a:gdLst/>
                <a:ahLst/>
                <a:cxnLst>
                  <a:cxn ang="0">
                    <a:pos x="0" y="0"/>
                  </a:cxn>
                  <a:cxn ang="0">
                    <a:pos x="7" y="0"/>
                  </a:cxn>
                </a:cxnLst>
                <a:rect l="0" t="0" r="r" b="b"/>
                <a:pathLst>
                  <a:path w="8">
                    <a:moveTo>
                      <a:pt x="0" y="0"/>
                    </a:moveTo>
                    <a:lnTo>
                      <a:pt x="7"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4" name="Freeform 7170"/>
              <p:cNvSpPr>
                <a:spLocks/>
              </p:cNvSpPr>
              <p:nvPr/>
            </p:nvSpPr>
            <p:spPr bwMode="auto">
              <a:xfrm>
                <a:off x="9343" y="8424"/>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5" name="Freeform 7171"/>
              <p:cNvSpPr>
                <a:spLocks/>
              </p:cNvSpPr>
              <p:nvPr/>
            </p:nvSpPr>
            <p:spPr bwMode="auto">
              <a:xfrm>
                <a:off x="9343" y="8428"/>
                <a:ext cx="9" cy="58"/>
              </a:xfrm>
              <a:custGeom>
                <a:avLst/>
                <a:gdLst/>
                <a:ahLst/>
                <a:cxnLst>
                  <a:cxn ang="0">
                    <a:pos x="4" y="0"/>
                  </a:cxn>
                  <a:cxn ang="0">
                    <a:pos x="0" y="0"/>
                  </a:cxn>
                  <a:cxn ang="0">
                    <a:pos x="4" y="28"/>
                  </a:cxn>
                  <a:cxn ang="0">
                    <a:pos x="4" y="57"/>
                  </a:cxn>
                  <a:cxn ang="0">
                    <a:pos x="9" y="57"/>
                  </a:cxn>
                  <a:cxn ang="0">
                    <a:pos x="9" y="28"/>
                  </a:cxn>
                  <a:cxn ang="0">
                    <a:pos x="4" y="0"/>
                  </a:cxn>
                </a:cxnLst>
                <a:rect l="0" t="0" r="r" b="b"/>
                <a:pathLst>
                  <a:path w="9" h="58">
                    <a:moveTo>
                      <a:pt x="4" y="0"/>
                    </a:moveTo>
                    <a:lnTo>
                      <a:pt x="0" y="0"/>
                    </a:lnTo>
                    <a:lnTo>
                      <a:pt x="4" y="28"/>
                    </a:lnTo>
                    <a:lnTo>
                      <a:pt x="4" y="57"/>
                    </a:lnTo>
                    <a:lnTo>
                      <a:pt x="9" y="57"/>
                    </a:lnTo>
                    <a:lnTo>
                      <a:pt x="9" y="28"/>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6" name="Freeform 7172"/>
              <p:cNvSpPr>
                <a:spLocks/>
              </p:cNvSpPr>
              <p:nvPr/>
            </p:nvSpPr>
            <p:spPr bwMode="auto">
              <a:xfrm>
                <a:off x="9343" y="8428"/>
                <a:ext cx="9" cy="58"/>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4" y="28"/>
                    </a:lnTo>
                    <a:lnTo>
                      <a:pt x="4" y="57"/>
                    </a:lnTo>
                    <a:lnTo>
                      <a:pt x="9" y="57"/>
                    </a:lnTo>
                    <a:lnTo>
                      <a:pt x="9" y="43"/>
                    </a:lnTo>
                    <a:lnTo>
                      <a:pt x="7" y="28"/>
                    </a:lnTo>
                    <a:lnTo>
                      <a:pt x="7" y="14"/>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7" name="Freeform 7173"/>
              <p:cNvSpPr>
                <a:spLocks/>
              </p:cNvSpPr>
              <p:nvPr/>
            </p:nvSpPr>
            <p:spPr bwMode="auto">
              <a:xfrm>
                <a:off x="9340" y="8428"/>
                <a:ext cx="12" cy="58"/>
              </a:xfrm>
              <a:custGeom>
                <a:avLst/>
                <a:gdLst/>
                <a:ahLst/>
                <a:cxnLst>
                  <a:cxn ang="0">
                    <a:pos x="9" y="43"/>
                  </a:cxn>
                  <a:cxn ang="0">
                    <a:pos x="9" y="28"/>
                  </a:cxn>
                  <a:cxn ang="0">
                    <a:pos x="4" y="0"/>
                  </a:cxn>
                  <a:cxn ang="0">
                    <a:pos x="0" y="0"/>
                  </a:cxn>
                  <a:cxn ang="0">
                    <a:pos x="2" y="7"/>
                  </a:cxn>
                  <a:cxn ang="0">
                    <a:pos x="2" y="14"/>
                  </a:cxn>
                  <a:cxn ang="0">
                    <a:pos x="4" y="21"/>
                  </a:cxn>
                  <a:cxn ang="0">
                    <a:pos x="4" y="36"/>
                  </a:cxn>
                  <a:cxn ang="0">
                    <a:pos x="7" y="43"/>
                  </a:cxn>
                  <a:cxn ang="0">
                    <a:pos x="7" y="57"/>
                  </a:cxn>
                  <a:cxn ang="0">
                    <a:pos x="11" y="57"/>
                  </a:cxn>
                  <a:cxn ang="0">
                    <a:pos x="9" y="43"/>
                  </a:cxn>
                </a:cxnLst>
                <a:rect l="0" t="0" r="r" b="b"/>
                <a:pathLst>
                  <a:path w="12" h="58">
                    <a:moveTo>
                      <a:pt x="9" y="43"/>
                    </a:moveTo>
                    <a:lnTo>
                      <a:pt x="9" y="28"/>
                    </a:lnTo>
                    <a:lnTo>
                      <a:pt x="4" y="0"/>
                    </a:lnTo>
                    <a:lnTo>
                      <a:pt x="0" y="0"/>
                    </a:lnTo>
                    <a:lnTo>
                      <a:pt x="2" y="7"/>
                    </a:lnTo>
                    <a:lnTo>
                      <a:pt x="2" y="14"/>
                    </a:lnTo>
                    <a:lnTo>
                      <a:pt x="4" y="21"/>
                    </a:lnTo>
                    <a:lnTo>
                      <a:pt x="4" y="36"/>
                    </a:lnTo>
                    <a:lnTo>
                      <a:pt x="7" y="43"/>
                    </a:lnTo>
                    <a:lnTo>
                      <a:pt x="7" y="57"/>
                    </a:lnTo>
                    <a:lnTo>
                      <a:pt x="11" y="57"/>
                    </a:lnTo>
                    <a:lnTo>
                      <a:pt x="9" y="43"/>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8" name="Freeform 7174"/>
              <p:cNvSpPr>
                <a:spLocks/>
              </p:cNvSpPr>
              <p:nvPr/>
            </p:nvSpPr>
            <p:spPr bwMode="auto">
              <a:xfrm>
                <a:off x="9340" y="8428"/>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9" name="Freeform 7175"/>
              <p:cNvSpPr>
                <a:spLocks/>
              </p:cNvSpPr>
              <p:nvPr/>
            </p:nvSpPr>
            <p:spPr bwMode="auto">
              <a:xfrm>
                <a:off x="9340" y="8428"/>
                <a:ext cx="10" cy="58"/>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8">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0" name="Freeform 7176"/>
              <p:cNvSpPr>
                <a:spLocks/>
              </p:cNvSpPr>
              <p:nvPr/>
            </p:nvSpPr>
            <p:spPr bwMode="auto">
              <a:xfrm>
                <a:off x="9338" y="8428"/>
                <a:ext cx="10" cy="58"/>
              </a:xfrm>
              <a:custGeom>
                <a:avLst/>
                <a:gdLst/>
                <a:ahLst/>
                <a:cxnLst>
                  <a:cxn ang="0">
                    <a:pos x="7" y="43"/>
                  </a:cxn>
                  <a:cxn ang="0">
                    <a:pos x="7" y="57"/>
                  </a:cxn>
                  <a:cxn ang="0">
                    <a:pos x="9" y="57"/>
                  </a:cxn>
                  <a:cxn ang="0">
                    <a:pos x="9" y="28"/>
                  </a:cxn>
                  <a:cxn ang="0">
                    <a:pos x="4" y="0"/>
                  </a:cxn>
                  <a:cxn ang="0">
                    <a:pos x="0" y="0"/>
                  </a:cxn>
                  <a:cxn ang="0">
                    <a:pos x="7" y="43"/>
                  </a:cxn>
                </a:cxnLst>
                <a:rect l="0" t="0" r="r" b="b"/>
                <a:pathLst>
                  <a:path w="10" h="58">
                    <a:moveTo>
                      <a:pt x="7" y="43"/>
                    </a:moveTo>
                    <a:lnTo>
                      <a:pt x="7" y="57"/>
                    </a:lnTo>
                    <a:lnTo>
                      <a:pt x="9" y="57"/>
                    </a:lnTo>
                    <a:lnTo>
                      <a:pt x="9" y="28"/>
                    </a:lnTo>
                    <a:lnTo>
                      <a:pt x="4" y="0"/>
                    </a:lnTo>
                    <a:lnTo>
                      <a:pt x="0" y="0"/>
                    </a:lnTo>
                    <a:lnTo>
                      <a:pt x="7" y="43"/>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1" name="Freeform 7177"/>
              <p:cNvSpPr>
                <a:spLocks/>
              </p:cNvSpPr>
              <p:nvPr/>
            </p:nvSpPr>
            <p:spPr bwMode="auto">
              <a:xfrm>
                <a:off x="9338" y="8428"/>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2" name="Freeform 7178"/>
              <p:cNvSpPr>
                <a:spLocks/>
              </p:cNvSpPr>
              <p:nvPr/>
            </p:nvSpPr>
            <p:spPr bwMode="auto">
              <a:xfrm>
                <a:off x="9338" y="8428"/>
                <a:ext cx="10" cy="58"/>
              </a:xfrm>
              <a:custGeom>
                <a:avLst/>
                <a:gdLst/>
                <a:ahLst/>
                <a:cxnLst>
                  <a:cxn ang="0">
                    <a:pos x="4" y="43"/>
                  </a:cxn>
                  <a:cxn ang="0">
                    <a:pos x="4" y="57"/>
                  </a:cxn>
                  <a:cxn ang="0">
                    <a:pos x="9" y="57"/>
                  </a:cxn>
                  <a:cxn ang="0">
                    <a:pos x="9" y="43"/>
                  </a:cxn>
                  <a:cxn ang="0">
                    <a:pos x="7" y="28"/>
                  </a:cxn>
                  <a:cxn ang="0">
                    <a:pos x="7" y="14"/>
                  </a:cxn>
                  <a:cxn ang="0">
                    <a:pos x="4" y="0"/>
                  </a:cxn>
                  <a:cxn ang="0">
                    <a:pos x="0" y="0"/>
                  </a:cxn>
                  <a:cxn ang="0">
                    <a:pos x="2" y="14"/>
                  </a:cxn>
                  <a:cxn ang="0">
                    <a:pos x="2" y="28"/>
                  </a:cxn>
                  <a:cxn ang="0">
                    <a:pos x="4" y="43"/>
                  </a:cxn>
                </a:cxnLst>
                <a:rect l="0" t="0" r="r" b="b"/>
                <a:pathLst>
                  <a:path w="10" h="58">
                    <a:moveTo>
                      <a:pt x="4" y="43"/>
                    </a:moveTo>
                    <a:lnTo>
                      <a:pt x="4" y="57"/>
                    </a:lnTo>
                    <a:lnTo>
                      <a:pt x="9" y="57"/>
                    </a:lnTo>
                    <a:lnTo>
                      <a:pt x="9" y="43"/>
                    </a:lnTo>
                    <a:lnTo>
                      <a:pt x="7" y="28"/>
                    </a:lnTo>
                    <a:lnTo>
                      <a:pt x="7" y="14"/>
                    </a:lnTo>
                    <a:lnTo>
                      <a:pt x="4" y="0"/>
                    </a:lnTo>
                    <a:lnTo>
                      <a:pt x="0" y="0"/>
                    </a:lnTo>
                    <a:lnTo>
                      <a:pt x="2" y="14"/>
                    </a:lnTo>
                    <a:lnTo>
                      <a:pt x="2" y="28"/>
                    </a:lnTo>
                    <a:lnTo>
                      <a:pt x="4" y="43"/>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3" name="Freeform 7179"/>
              <p:cNvSpPr>
                <a:spLocks/>
              </p:cNvSpPr>
              <p:nvPr/>
            </p:nvSpPr>
            <p:spPr bwMode="auto">
              <a:xfrm>
                <a:off x="9336" y="8428"/>
                <a:ext cx="9" cy="58"/>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9" h="58">
                    <a:moveTo>
                      <a:pt x="9" y="57"/>
                    </a:moveTo>
                    <a:lnTo>
                      <a:pt x="9" y="28"/>
                    </a:lnTo>
                    <a:lnTo>
                      <a:pt x="4" y="0"/>
                    </a:lnTo>
                    <a:lnTo>
                      <a:pt x="0" y="0"/>
                    </a:lnTo>
                    <a:lnTo>
                      <a:pt x="4" y="28"/>
                    </a:lnTo>
                    <a:lnTo>
                      <a:pt x="4" y="43"/>
                    </a:lnTo>
                    <a:lnTo>
                      <a:pt x="7" y="57"/>
                    </a:lnTo>
                    <a:lnTo>
                      <a:pt x="9"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4" name="Freeform 7180"/>
              <p:cNvSpPr>
                <a:spLocks/>
              </p:cNvSpPr>
              <p:nvPr/>
            </p:nvSpPr>
            <p:spPr bwMode="auto">
              <a:xfrm>
                <a:off x="9336" y="8428"/>
                <a:ext cx="9" cy="58"/>
              </a:xfrm>
              <a:custGeom>
                <a:avLst/>
                <a:gdLst/>
                <a:ahLst/>
                <a:cxnLst>
                  <a:cxn ang="0">
                    <a:pos x="4" y="0"/>
                  </a:cxn>
                  <a:cxn ang="0">
                    <a:pos x="0" y="0"/>
                  </a:cxn>
                  <a:cxn ang="0">
                    <a:pos x="4" y="28"/>
                  </a:cxn>
                  <a:cxn ang="0">
                    <a:pos x="4" y="57"/>
                  </a:cxn>
                  <a:cxn ang="0">
                    <a:pos x="9" y="57"/>
                  </a:cxn>
                  <a:cxn ang="0">
                    <a:pos x="9" y="28"/>
                  </a:cxn>
                  <a:cxn ang="0">
                    <a:pos x="4" y="0"/>
                  </a:cxn>
                </a:cxnLst>
                <a:rect l="0" t="0" r="r" b="b"/>
                <a:pathLst>
                  <a:path w="9" h="58">
                    <a:moveTo>
                      <a:pt x="4" y="0"/>
                    </a:moveTo>
                    <a:lnTo>
                      <a:pt x="0" y="0"/>
                    </a:lnTo>
                    <a:lnTo>
                      <a:pt x="4" y="28"/>
                    </a:lnTo>
                    <a:lnTo>
                      <a:pt x="4" y="57"/>
                    </a:lnTo>
                    <a:lnTo>
                      <a:pt x="9" y="57"/>
                    </a:lnTo>
                    <a:lnTo>
                      <a:pt x="9" y="28"/>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5" name="Freeform 7181"/>
              <p:cNvSpPr>
                <a:spLocks/>
              </p:cNvSpPr>
              <p:nvPr/>
            </p:nvSpPr>
            <p:spPr bwMode="auto">
              <a:xfrm>
                <a:off x="9336" y="8428"/>
                <a:ext cx="9" cy="58"/>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9" h="58">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6" name="Freeform 7182"/>
              <p:cNvSpPr>
                <a:spLocks/>
              </p:cNvSpPr>
              <p:nvPr/>
            </p:nvSpPr>
            <p:spPr bwMode="auto">
              <a:xfrm>
                <a:off x="9333" y="8428"/>
                <a:ext cx="10" cy="58"/>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10" h="58">
                    <a:moveTo>
                      <a:pt x="9" y="57"/>
                    </a:moveTo>
                    <a:lnTo>
                      <a:pt x="9" y="28"/>
                    </a:lnTo>
                    <a:lnTo>
                      <a:pt x="4" y="0"/>
                    </a:lnTo>
                    <a:lnTo>
                      <a:pt x="0" y="0"/>
                    </a:lnTo>
                    <a:lnTo>
                      <a:pt x="4" y="28"/>
                    </a:lnTo>
                    <a:lnTo>
                      <a:pt x="4" y="43"/>
                    </a:lnTo>
                    <a:lnTo>
                      <a:pt x="7" y="57"/>
                    </a:lnTo>
                    <a:lnTo>
                      <a:pt x="9" y="5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7" name="Freeform 7183"/>
              <p:cNvSpPr>
                <a:spLocks/>
              </p:cNvSpPr>
              <p:nvPr/>
            </p:nvSpPr>
            <p:spPr bwMode="auto">
              <a:xfrm>
                <a:off x="9336" y="8390"/>
                <a:ext cx="1036" cy="2"/>
              </a:xfrm>
              <a:custGeom>
                <a:avLst/>
                <a:gdLst/>
                <a:ahLst/>
                <a:cxnLst>
                  <a:cxn ang="0">
                    <a:pos x="0" y="0"/>
                  </a:cxn>
                  <a:cxn ang="0">
                    <a:pos x="1036" y="2"/>
                  </a:cxn>
                </a:cxnLst>
                <a:rect l="0" t="0" r="r" b="b"/>
                <a:pathLst>
                  <a:path w="1036" h="2">
                    <a:moveTo>
                      <a:pt x="0" y="0"/>
                    </a:moveTo>
                    <a:lnTo>
                      <a:pt x="1036" y="2"/>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8" name="Freeform 7184"/>
              <p:cNvSpPr>
                <a:spLocks/>
              </p:cNvSpPr>
              <p:nvPr/>
            </p:nvSpPr>
            <p:spPr bwMode="auto">
              <a:xfrm>
                <a:off x="9148" y="7936"/>
                <a:ext cx="94" cy="24"/>
              </a:xfrm>
              <a:custGeom>
                <a:avLst/>
                <a:gdLst/>
                <a:ahLst/>
                <a:cxnLst>
                  <a:cxn ang="0">
                    <a:pos x="0" y="24"/>
                  </a:cxn>
                  <a:cxn ang="0">
                    <a:pos x="93" y="19"/>
                  </a:cxn>
                  <a:cxn ang="0">
                    <a:pos x="93" y="0"/>
                  </a:cxn>
                  <a:cxn ang="0">
                    <a:pos x="2" y="12"/>
                  </a:cxn>
                  <a:cxn ang="0">
                    <a:pos x="0" y="24"/>
                  </a:cxn>
                </a:cxnLst>
                <a:rect l="0" t="0" r="r" b="b"/>
                <a:pathLst>
                  <a:path w="94" h="24">
                    <a:moveTo>
                      <a:pt x="0" y="24"/>
                    </a:moveTo>
                    <a:lnTo>
                      <a:pt x="93" y="19"/>
                    </a:lnTo>
                    <a:lnTo>
                      <a:pt x="93" y="0"/>
                    </a:lnTo>
                    <a:lnTo>
                      <a:pt x="2" y="12"/>
                    </a:lnTo>
                    <a:lnTo>
                      <a:pt x="0" y="24"/>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9" name="Freeform 7185"/>
              <p:cNvSpPr>
                <a:spLocks/>
              </p:cNvSpPr>
              <p:nvPr/>
            </p:nvSpPr>
            <p:spPr bwMode="auto">
              <a:xfrm>
                <a:off x="9216" y="7783"/>
                <a:ext cx="249" cy="201"/>
              </a:xfrm>
              <a:custGeom>
                <a:avLst/>
                <a:gdLst/>
                <a:ahLst/>
                <a:cxnLst>
                  <a:cxn ang="0">
                    <a:pos x="19" y="129"/>
                  </a:cxn>
                  <a:cxn ang="0">
                    <a:pos x="0" y="158"/>
                  </a:cxn>
                  <a:cxn ang="0">
                    <a:pos x="4" y="160"/>
                  </a:cxn>
                  <a:cxn ang="0">
                    <a:pos x="9" y="160"/>
                  </a:cxn>
                  <a:cxn ang="0">
                    <a:pos x="11" y="163"/>
                  </a:cxn>
                  <a:cxn ang="0">
                    <a:pos x="19" y="163"/>
                  </a:cxn>
                  <a:cxn ang="0">
                    <a:pos x="21" y="165"/>
                  </a:cxn>
                  <a:cxn ang="0">
                    <a:pos x="36" y="165"/>
                  </a:cxn>
                  <a:cxn ang="0">
                    <a:pos x="43" y="170"/>
                  </a:cxn>
                  <a:cxn ang="0">
                    <a:pos x="47" y="175"/>
                  </a:cxn>
                  <a:cxn ang="0">
                    <a:pos x="36" y="177"/>
                  </a:cxn>
                  <a:cxn ang="0">
                    <a:pos x="14" y="184"/>
                  </a:cxn>
                  <a:cxn ang="0">
                    <a:pos x="16" y="187"/>
                  </a:cxn>
                  <a:cxn ang="0">
                    <a:pos x="21" y="189"/>
                  </a:cxn>
                  <a:cxn ang="0">
                    <a:pos x="69" y="189"/>
                  </a:cxn>
                  <a:cxn ang="0">
                    <a:pos x="112" y="191"/>
                  </a:cxn>
                  <a:cxn ang="0">
                    <a:pos x="129" y="201"/>
                  </a:cxn>
                  <a:cxn ang="0">
                    <a:pos x="136" y="199"/>
                  </a:cxn>
                  <a:cxn ang="0">
                    <a:pos x="141" y="199"/>
                  </a:cxn>
                  <a:cxn ang="0">
                    <a:pos x="151" y="194"/>
                  </a:cxn>
                  <a:cxn ang="0">
                    <a:pos x="156" y="194"/>
                  </a:cxn>
                  <a:cxn ang="0">
                    <a:pos x="160" y="191"/>
                  </a:cxn>
                  <a:cxn ang="0">
                    <a:pos x="163" y="191"/>
                  </a:cxn>
                  <a:cxn ang="0">
                    <a:pos x="167" y="189"/>
                  </a:cxn>
                  <a:cxn ang="0">
                    <a:pos x="170" y="187"/>
                  </a:cxn>
                  <a:cxn ang="0">
                    <a:pos x="175" y="184"/>
                  </a:cxn>
                  <a:cxn ang="0">
                    <a:pos x="172" y="180"/>
                  </a:cxn>
                  <a:cxn ang="0">
                    <a:pos x="167" y="180"/>
                  </a:cxn>
                  <a:cxn ang="0">
                    <a:pos x="182" y="160"/>
                  </a:cxn>
                  <a:cxn ang="0">
                    <a:pos x="247" y="151"/>
                  </a:cxn>
                  <a:cxn ang="0">
                    <a:pos x="249" y="71"/>
                  </a:cxn>
                  <a:cxn ang="0">
                    <a:pos x="206" y="35"/>
                  </a:cxn>
                  <a:cxn ang="0">
                    <a:pos x="136" y="4"/>
                  </a:cxn>
                  <a:cxn ang="0">
                    <a:pos x="96" y="0"/>
                  </a:cxn>
                  <a:cxn ang="0">
                    <a:pos x="88" y="7"/>
                  </a:cxn>
                  <a:cxn ang="0">
                    <a:pos x="83" y="14"/>
                  </a:cxn>
                  <a:cxn ang="0">
                    <a:pos x="69" y="33"/>
                  </a:cxn>
                  <a:cxn ang="0">
                    <a:pos x="60" y="52"/>
                  </a:cxn>
                  <a:cxn ang="0">
                    <a:pos x="52" y="62"/>
                  </a:cxn>
                  <a:cxn ang="0">
                    <a:pos x="43" y="81"/>
                  </a:cxn>
                  <a:cxn ang="0">
                    <a:pos x="38" y="93"/>
                  </a:cxn>
                  <a:cxn ang="0">
                    <a:pos x="28" y="112"/>
                  </a:cxn>
                  <a:cxn ang="0">
                    <a:pos x="23" y="120"/>
                  </a:cxn>
                  <a:cxn ang="0">
                    <a:pos x="19" y="129"/>
                  </a:cxn>
                </a:cxnLst>
                <a:rect l="0" t="0" r="r" b="b"/>
                <a:pathLst>
                  <a:path w="249" h="201">
                    <a:moveTo>
                      <a:pt x="19" y="129"/>
                    </a:moveTo>
                    <a:lnTo>
                      <a:pt x="0" y="158"/>
                    </a:lnTo>
                    <a:lnTo>
                      <a:pt x="4" y="160"/>
                    </a:lnTo>
                    <a:lnTo>
                      <a:pt x="9" y="160"/>
                    </a:lnTo>
                    <a:lnTo>
                      <a:pt x="11" y="163"/>
                    </a:lnTo>
                    <a:lnTo>
                      <a:pt x="19" y="163"/>
                    </a:lnTo>
                    <a:lnTo>
                      <a:pt x="21" y="165"/>
                    </a:lnTo>
                    <a:lnTo>
                      <a:pt x="36" y="165"/>
                    </a:lnTo>
                    <a:lnTo>
                      <a:pt x="43" y="170"/>
                    </a:lnTo>
                    <a:lnTo>
                      <a:pt x="47" y="175"/>
                    </a:lnTo>
                    <a:lnTo>
                      <a:pt x="36" y="177"/>
                    </a:lnTo>
                    <a:lnTo>
                      <a:pt x="14" y="184"/>
                    </a:lnTo>
                    <a:lnTo>
                      <a:pt x="16" y="187"/>
                    </a:lnTo>
                    <a:lnTo>
                      <a:pt x="21" y="189"/>
                    </a:lnTo>
                    <a:lnTo>
                      <a:pt x="69" y="189"/>
                    </a:lnTo>
                    <a:lnTo>
                      <a:pt x="112" y="191"/>
                    </a:lnTo>
                    <a:lnTo>
                      <a:pt x="129" y="201"/>
                    </a:lnTo>
                    <a:lnTo>
                      <a:pt x="136" y="199"/>
                    </a:lnTo>
                    <a:lnTo>
                      <a:pt x="141" y="199"/>
                    </a:lnTo>
                    <a:lnTo>
                      <a:pt x="151" y="194"/>
                    </a:lnTo>
                    <a:lnTo>
                      <a:pt x="156" y="194"/>
                    </a:lnTo>
                    <a:lnTo>
                      <a:pt x="160" y="191"/>
                    </a:lnTo>
                    <a:lnTo>
                      <a:pt x="163" y="191"/>
                    </a:lnTo>
                    <a:lnTo>
                      <a:pt x="167" y="189"/>
                    </a:lnTo>
                    <a:lnTo>
                      <a:pt x="170" y="187"/>
                    </a:lnTo>
                    <a:lnTo>
                      <a:pt x="175" y="184"/>
                    </a:lnTo>
                    <a:lnTo>
                      <a:pt x="172" y="180"/>
                    </a:lnTo>
                    <a:lnTo>
                      <a:pt x="167" y="180"/>
                    </a:lnTo>
                    <a:lnTo>
                      <a:pt x="182" y="160"/>
                    </a:lnTo>
                    <a:lnTo>
                      <a:pt x="247" y="151"/>
                    </a:lnTo>
                    <a:lnTo>
                      <a:pt x="249" y="71"/>
                    </a:lnTo>
                    <a:lnTo>
                      <a:pt x="206" y="35"/>
                    </a:lnTo>
                    <a:lnTo>
                      <a:pt x="136" y="4"/>
                    </a:lnTo>
                    <a:lnTo>
                      <a:pt x="96" y="0"/>
                    </a:lnTo>
                    <a:lnTo>
                      <a:pt x="88" y="7"/>
                    </a:lnTo>
                    <a:lnTo>
                      <a:pt x="83" y="14"/>
                    </a:lnTo>
                    <a:lnTo>
                      <a:pt x="69" y="33"/>
                    </a:lnTo>
                    <a:lnTo>
                      <a:pt x="60" y="52"/>
                    </a:lnTo>
                    <a:lnTo>
                      <a:pt x="52" y="62"/>
                    </a:lnTo>
                    <a:lnTo>
                      <a:pt x="43" y="81"/>
                    </a:lnTo>
                    <a:lnTo>
                      <a:pt x="38" y="93"/>
                    </a:lnTo>
                    <a:lnTo>
                      <a:pt x="28" y="112"/>
                    </a:lnTo>
                    <a:lnTo>
                      <a:pt x="23" y="120"/>
                    </a:lnTo>
                    <a:lnTo>
                      <a:pt x="19" y="129"/>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0" name="Freeform 7186"/>
              <p:cNvSpPr>
                <a:spLocks/>
              </p:cNvSpPr>
              <p:nvPr/>
            </p:nvSpPr>
            <p:spPr bwMode="auto">
              <a:xfrm>
                <a:off x="9079" y="7886"/>
                <a:ext cx="45" cy="70"/>
              </a:xfrm>
              <a:custGeom>
                <a:avLst/>
                <a:gdLst/>
                <a:ahLst/>
                <a:cxnLst>
                  <a:cxn ang="0">
                    <a:pos x="7" y="0"/>
                  </a:cxn>
                  <a:cxn ang="0">
                    <a:pos x="7" y="0"/>
                  </a:cxn>
                  <a:cxn ang="0">
                    <a:pos x="2" y="14"/>
                  </a:cxn>
                  <a:cxn ang="0">
                    <a:pos x="0" y="45"/>
                  </a:cxn>
                  <a:cxn ang="0">
                    <a:pos x="0" y="64"/>
                  </a:cxn>
                  <a:cxn ang="0">
                    <a:pos x="26" y="69"/>
                  </a:cxn>
                  <a:cxn ang="0">
                    <a:pos x="45" y="64"/>
                  </a:cxn>
                  <a:cxn ang="0">
                    <a:pos x="45" y="38"/>
                  </a:cxn>
                  <a:cxn ang="0">
                    <a:pos x="43" y="31"/>
                  </a:cxn>
                  <a:cxn ang="0">
                    <a:pos x="43" y="16"/>
                  </a:cxn>
                  <a:cxn ang="0">
                    <a:pos x="40" y="9"/>
                  </a:cxn>
                  <a:cxn ang="0">
                    <a:pos x="38" y="0"/>
                  </a:cxn>
                  <a:cxn ang="0">
                    <a:pos x="7" y="0"/>
                  </a:cxn>
                </a:cxnLst>
                <a:rect l="0" t="0" r="r" b="b"/>
                <a:pathLst>
                  <a:path w="45" h="70">
                    <a:moveTo>
                      <a:pt x="7" y="0"/>
                    </a:moveTo>
                    <a:lnTo>
                      <a:pt x="7" y="0"/>
                    </a:lnTo>
                    <a:lnTo>
                      <a:pt x="2" y="14"/>
                    </a:lnTo>
                    <a:lnTo>
                      <a:pt x="0" y="45"/>
                    </a:lnTo>
                    <a:lnTo>
                      <a:pt x="0" y="64"/>
                    </a:lnTo>
                    <a:lnTo>
                      <a:pt x="26" y="69"/>
                    </a:lnTo>
                    <a:lnTo>
                      <a:pt x="45" y="64"/>
                    </a:lnTo>
                    <a:lnTo>
                      <a:pt x="45" y="38"/>
                    </a:lnTo>
                    <a:lnTo>
                      <a:pt x="43" y="31"/>
                    </a:lnTo>
                    <a:lnTo>
                      <a:pt x="43" y="16"/>
                    </a:lnTo>
                    <a:lnTo>
                      <a:pt x="40" y="9"/>
                    </a:lnTo>
                    <a:lnTo>
                      <a:pt x="38"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1" name="Freeform 7187"/>
              <p:cNvSpPr>
                <a:spLocks/>
              </p:cNvSpPr>
              <p:nvPr/>
            </p:nvSpPr>
            <p:spPr bwMode="auto">
              <a:xfrm>
                <a:off x="9079" y="7893"/>
                <a:ext cx="26" cy="53"/>
              </a:xfrm>
              <a:custGeom>
                <a:avLst/>
                <a:gdLst/>
                <a:ahLst/>
                <a:cxnLst>
                  <a:cxn ang="0">
                    <a:pos x="26" y="52"/>
                  </a:cxn>
                  <a:cxn ang="0">
                    <a:pos x="26" y="0"/>
                  </a:cxn>
                  <a:cxn ang="0">
                    <a:pos x="4" y="0"/>
                  </a:cxn>
                  <a:cxn ang="0">
                    <a:pos x="2" y="14"/>
                  </a:cxn>
                  <a:cxn ang="0">
                    <a:pos x="0" y="26"/>
                  </a:cxn>
                  <a:cxn ang="0">
                    <a:pos x="0" y="52"/>
                  </a:cxn>
                  <a:cxn ang="0">
                    <a:pos x="26" y="52"/>
                  </a:cxn>
                </a:cxnLst>
                <a:rect l="0" t="0" r="r" b="b"/>
                <a:pathLst>
                  <a:path w="26" h="53">
                    <a:moveTo>
                      <a:pt x="26" y="52"/>
                    </a:moveTo>
                    <a:lnTo>
                      <a:pt x="26" y="0"/>
                    </a:lnTo>
                    <a:lnTo>
                      <a:pt x="4" y="0"/>
                    </a:lnTo>
                    <a:lnTo>
                      <a:pt x="2" y="14"/>
                    </a:lnTo>
                    <a:lnTo>
                      <a:pt x="0" y="26"/>
                    </a:lnTo>
                    <a:lnTo>
                      <a:pt x="0" y="52"/>
                    </a:lnTo>
                    <a:lnTo>
                      <a:pt x="26" y="5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2" name="Freeform 7188"/>
              <p:cNvSpPr>
                <a:spLocks/>
              </p:cNvSpPr>
              <p:nvPr/>
            </p:nvSpPr>
            <p:spPr bwMode="auto">
              <a:xfrm>
                <a:off x="9079" y="7893"/>
                <a:ext cx="26" cy="51"/>
              </a:xfrm>
              <a:custGeom>
                <a:avLst/>
                <a:gdLst/>
                <a:ahLst/>
                <a:cxnLst>
                  <a:cxn ang="0">
                    <a:pos x="4" y="0"/>
                  </a:cxn>
                  <a:cxn ang="0">
                    <a:pos x="4" y="0"/>
                  </a:cxn>
                  <a:cxn ang="0">
                    <a:pos x="0" y="23"/>
                  </a:cxn>
                  <a:cxn ang="0">
                    <a:pos x="0" y="47"/>
                  </a:cxn>
                  <a:cxn ang="0">
                    <a:pos x="2" y="47"/>
                  </a:cxn>
                  <a:cxn ang="0">
                    <a:pos x="7" y="50"/>
                  </a:cxn>
                  <a:cxn ang="0">
                    <a:pos x="26" y="50"/>
                  </a:cxn>
                  <a:cxn ang="0">
                    <a:pos x="26" y="0"/>
                  </a:cxn>
                  <a:cxn ang="0">
                    <a:pos x="4" y="0"/>
                  </a:cxn>
                </a:cxnLst>
                <a:rect l="0" t="0" r="r" b="b"/>
                <a:pathLst>
                  <a:path w="26" h="51">
                    <a:moveTo>
                      <a:pt x="4" y="0"/>
                    </a:moveTo>
                    <a:lnTo>
                      <a:pt x="4" y="0"/>
                    </a:lnTo>
                    <a:lnTo>
                      <a:pt x="0" y="23"/>
                    </a:lnTo>
                    <a:lnTo>
                      <a:pt x="0" y="47"/>
                    </a:lnTo>
                    <a:lnTo>
                      <a:pt x="2" y="47"/>
                    </a:lnTo>
                    <a:lnTo>
                      <a:pt x="7" y="50"/>
                    </a:lnTo>
                    <a:lnTo>
                      <a:pt x="26" y="50"/>
                    </a:lnTo>
                    <a:lnTo>
                      <a:pt x="26"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3" name="Freeform 7189"/>
              <p:cNvSpPr>
                <a:spLocks/>
              </p:cNvSpPr>
              <p:nvPr/>
            </p:nvSpPr>
            <p:spPr bwMode="auto">
              <a:xfrm>
                <a:off x="9079" y="7893"/>
                <a:ext cx="26" cy="48"/>
              </a:xfrm>
              <a:custGeom>
                <a:avLst/>
                <a:gdLst/>
                <a:ahLst/>
                <a:cxnLst>
                  <a:cxn ang="0">
                    <a:pos x="26" y="0"/>
                  </a:cxn>
                  <a:cxn ang="0">
                    <a:pos x="4" y="0"/>
                  </a:cxn>
                  <a:cxn ang="0">
                    <a:pos x="2" y="11"/>
                  </a:cxn>
                  <a:cxn ang="0">
                    <a:pos x="2" y="23"/>
                  </a:cxn>
                  <a:cxn ang="0">
                    <a:pos x="0" y="33"/>
                  </a:cxn>
                  <a:cxn ang="0">
                    <a:pos x="0" y="45"/>
                  </a:cxn>
                  <a:cxn ang="0">
                    <a:pos x="9" y="45"/>
                  </a:cxn>
                  <a:cxn ang="0">
                    <a:pos x="12" y="47"/>
                  </a:cxn>
                  <a:cxn ang="0">
                    <a:pos x="26" y="47"/>
                  </a:cxn>
                  <a:cxn ang="0">
                    <a:pos x="26" y="0"/>
                  </a:cxn>
                </a:cxnLst>
                <a:rect l="0" t="0" r="r" b="b"/>
                <a:pathLst>
                  <a:path w="26" h="48">
                    <a:moveTo>
                      <a:pt x="26" y="0"/>
                    </a:moveTo>
                    <a:lnTo>
                      <a:pt x="4" y="0"/>
                    </a:lnTo>
                    <a:lnTo>
                      <a:pt x="2" y="11"/>
                    </a:lnTo>
                    <a:lnTo>
                      <a:pt x="2" y="23"/>
                    </a:lnTo>
                    <a:lnTo>
                      <a:pt x="0" y="33"/>
                    </a:lnTo>
                    <a:lnTo>
                      <a:pt x="0" y="45"/>
                    </a:lnTo>
                    <a:lnTo>
                      <a:pt x="9" y="45"/>
                    </a:lnTo>
                    <a:lnTo>
                      <a:pt x="12" y="47"/>
                    </a:lnTo>
                    <a:lnTo>
                      <a:pt x="26" y="47"/>
                    </a:lnTo>
                    <a:lnTo>
                      <a:pt x="26"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4" name="Freeform 7190"/>
              <p:cNvSpPr>
                <a:spLocks/>
              </p:cNvSpPr>
              <p:nvPr/>
            </p:nvSpPr>
            <p:spPr bwMode="auto">
              <a:xfrm>
                <a:off x="9081" y="7893"/>
                <a:ext cx="24" cy="43"/>
              </a:xfrm>
              <a:custGeom>
                <a:avLst/>
                <a:gdLst/>
                <a:ahLst/>
                <a:cxnLst>
                  <a:cxn ang="0">
                    <a:pos x="2" y="0"/>
                  </a:cxn>
                  <a:cxn ang="0">
                    <a:pos x="2" y="0"/>
                  </a:cxn>
                  <a:cxn ang="0">
                    <a:pos x="0" y="11"/>
                  </a:cxn>
                  <a:cxn ang="0">
                    <a:pos x="0" y="43"/>
                  </a:cxn>
                  <a:cxn ang="0">
                    <a:pos x="21" y="43"/>
                  </a:cxn>
                  <a:cxn ang="0">
                    <a:pos x="21" y="33"/>
                  </a:cxn>
                  <a:cxn ang="0">
                    <a:pos x="23" y="21"/>
                  </a:cxn>
                  <a:cxn ang="0">
                    <a:pos x="21" y="11"/>
                  </a:cxn>
                  <a:cxn ang="0">
                    <a:pos x="21" y="0"/>
                  </a:cxn>
                  <a:cxn ang="0">
                    <a:pos x="2" y="0"/>
                  </a:cxn>
                </a:cxnLst>
                <a:rect l="0" t="0" r="r" b="b"/>
                <a:pathLst>
                  <a:path w="24" h="43">
                    <a:moveTo>
                      <a:pt x="2" y="0"/>
                    </a:moveTo>
                    <a:lnTo>
                      <a:pt x="2" y="0"/>
                    </a:lnTo>
                    <a:lnTo>
                      <a:pt x="0" y="11"/>
                    </a:lnTo>
                    <a:lnTo>
                      <a:pt x="0" y="43"/>
                    </a:lnTo>
                    <a:lnTo>
                      <a:pt x="21" y="43"/>
                    </a:lnTo>
                    <a:lnTo>
                      <a:pt x="21" y="33"/>
                    </a:lnTo>
                    <a:lnTo>
                      <a:pt x="23" y="21"/>
                    </a:lnTo>
                    <a:lnTo>
                      <a:pt x="21" y="11"/>
                    </a:lnTo>
                    <a:lnTo>
                      <a:pt x="21"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5" name="Freeform 7191"/>
              <p:cNvSpPr>
                <a:spLocks/>
              </p:cNvSpPr>
              <p:nvPr/>
            </p:nvSpPr>
            <p:spPr bwMode="auto">
              <a:xfrm>
                <a:off x="9081" y="7893"/>
                <a:ext cx="22" cy="41"/>
              </a:xfrm>
              <a:custGeom>
                <a:avLst/>
                <a:gdLst/>
                <a:ahLst/>
                <a:cxnLst>
                  <a:cxn ang="0">
                    <a:pos x="2" y="0"/>
                  </a:cxn>
                  <a:cxn ang="0">
                    <a:pos x="2" y="0"/>
                  </a:cxn>
                  <a:cxn ang="0">
                    <a:pos x="0" y="9"/>
                  </a:cxn>
                  <a:cxn ang="0">
                    <a:pos x="0" y="38"/>
                  </a:cxn>
                  <a:cxn ang="0">
                    <a:pos x="2" y="40"/>
                  </a:cxn>
                  <a:cxn ang="0">
                    <a:pos x="21" y="40"/>
                  </a:cxn>
                  <a:cxn ang="0">
                    <a:pos x="21" y="0"/>
                  </a:cxn>
                  <a:cxn ang="0">
                    <a:pos x="2" y="0"/>
                  </a:cxn>
                </a:cxnLst>
                <a:rect l="0" t="0" r="r" b="b"/>
                <a:pathLst>
                  <a:path w="22" h="41">
                    <a:moveTo>
                      <a:pt x="2" y="0"/>
                    </a:moveTo>
                    <a:lnTo>
                      <a:pt x="2" y="0"/>
                    </a:lnTo>
                    <a:lnTo>
                      <a:pt x="0" y="9"/>
                    </a:lnTo>
                    <a:lnTo>
                      <a:pt x="0" y="38"/>
                    </a:lnTo>
                    <a:lnTo>
                      <a:pt x="2" y="40"/>
                    </a:lnTo>
                    <a:lnTo>
                      <a:pt x="21" y="40"/>
                    </a:lnTo>
                    <a:lnTo>
                      <a:pt x="21"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6" name="Freeform 7192"/>
              <p:cNvSpPr>
                <a:spLocks/>
              </p:cNvSpPr>
              <p:nvPr/>
            </p:nvSpPr>
            <p:spPr bwMode="auto">
              <a:xfrm>
                <a:off x="9081" y="7893"/>
                <a:ext cx="22" cy="39"/>
              </a:xfrm>
              <a:custGeom>
                <a:avLst/>
                <a:gdLst/>
                <a:ahLst/>
                <a:cxnLst>
                  <a:cxn ang="0">
                    <a:pos x="2" y="0"/>
                  </a:cxn>
                  <a:cxn ang="0">
                    <a:pos x="2" y="0"/>
                  </a:cxn>
                  <a:cxn ang="0">
                    <a:pos x="0" y="9"/>
                  </a:cxn>
                  <a:cxn ang="0">
                    <a:pos x="0" y="36"/>
                  </a:cxn>
                  <a:cxn ang="0">
                    <a:pos x="7" y="36"/>
                  </a:cxn>
                  <a:cxn ang="0">
                    <a:pos x="9" y="38"/>
                  </a:cxn>
                  <a:cxn ang="0">
                    <a:pos x="21" y="38"/>
                  </a:cxn>
                  <a:cxn ang="0">
                    <a:pos x="21" y="0"/>
                  </a:cxn>
                  <a:cxn ang="0">
                    <a:pos x="2" y="0"/>
                  </a:cxn>
                </a:cxnLst>
                <a:rect l="0" t="0" r="r" b="b"/>
                <a:pathLst>
                  <a:path w="22" h="39">
                    <a:moveTo>
                      <a:pt x="2" y="0"/>
                    </a:moveTo>
                    <a:lnTo>
                      <a:pt x="2" y="0"/>
                    </a:lnTo>
                    <a:lnTo>
                      <a:pt x="0" y="9"/>
                    </a:lnTo>
                    <a:lnTo>
                      <a:pt x="0" y="36"/>
                    </a:lnTo>
                    <a:lnTo>
                      <a:pt x="7" y="36"/>
                    </a:lnTo>
                    <a:lnTo>
                      <a:pt x="9" y="38"/>
                    </a:lnTo>
                    <a:lnTo>
                      <a:pt x="21" y="38"/>
                    </a:lnTo>
                    <a:lnTo>
                      <a:pt x="21"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7" name="Freeform 7193"/>
              <p:cNvSpPr>
                <a:spLocks/>
              </p:cNvSpPr>
              <p:nvPr/>
            </p:nvSpPr>
            <p:spPr bwMode="auto">
              <a:xfrm>
                <a:off x="9081" y="7893"/>
                <a:ext cx="22" cy="34"/>
              </a:xfrm>
              <a:custGeom>
                <a:avLst/>
                <a:gdLst/>
                <a:ahLst/>
                <a:cxnLst>
                  <a:cxn ang="0">
                    <a:pos x="2" y="0"/>
                  </a:cxn>
                  <a:cxn ang="0">
                    <a:pos x="2" y="0"/>
                  </a:cxn>
                  <a:cxn ang="0">
                    <a:pos x="0" y="9"/>
                  </a:cxn>
                  <a:cxn ang="0">
                    <a:pos x="0" y="33"/>
                  </a:cxn>
                  <a:cxn ang="0">
                    <a:pos x="19" y="33"/>
                  </a:cxn>
                  <a:cxn ang="0">
                    <a:pos x="21" y="26"/>
                  </a:cxn>
                  <a:cxn ang="0">
                    <a:pos x="21" y="9"/>
                  </a:cxn>
                  <a:cxn ang="0">
                    <a:pos x="19" y="0"/>
                  </a:cxn>
                  <a:cxn ang="0">
                    <a:pos x="2" y="0"/>
                  </a:cxn>
                </a:cxnLst>
                <a:rect l="0" t="0" r="r" b="b"/>
                <a:pathLst>
                  <a:path w="22" h="34">
                    <a:moveTo>
                      <a:pt x="2" y="0"/>
                    </a:moveTo>
                    <a:lnTo>
                      <a:pt x="2" y="0"/>
                    </a:lnTo>
                    <a:lnTo>
                      <a:pt x="0" y="9"/>
                    </a:lnTo>
                    <a:lnTo>
                      <a:pt x="0" y="33"/>
                    </a:lnTo>
                    <a:lnTo>
                      <a:pt x="19" y="33"/>
                    </a:lnTo>
                    <a:lnTo>
                      <a:pt x="21" y="26"/>
                    </a:lnTo>
                    <a:lnTo>
                      <a:pt x="21" y="9"/>
                    </a:lnTo>
                    <a:lnTo>
                      <a:pt x="19"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8" name="Freeform 7194"/>
              <p:cNvSpPr>
                <a:spLocks/>
              </p:cNvSpPr>
              <p:nvPr/>
            </p:nvSpPr>
            <p:spPr bwMode="auto">
              <a:xfrm>
                <a:off x="9081" y="7893"/>
                <a:ext cx="19" cy="31"/>
              </a:xfrm>
              <a:custGeom>
                <a:avLst/>
                <a:gdLst/>
                <a:ahLst/>
                <a:cxnLst>
                  <a:cxn ang="0">
                    <a:pos x="2" y="0"/>
                  </a:cxn>
                  <a:cxn ang="0">
                    <a:pos x="2" y="0"/>
                  </a:cxn>
                  <a:cxn ang="0">
                    <a:pos x="0" y="7"/>
                  </a:cxn>
                  <a:cxn ang="0">
                    <a:pos x="0" y="31"/>
                  </a:cxn>
                  <a:cxn ang="0">
                    <a:pos x="19" y="31"/>
                  </a:cxn>
                  <a:cxn ang="0">
                    <a:pos x="19" y="0"/>
                  </a:cxn>
                  <a:cxn ang="0">
                    <a:pos x="2" y="0"/>
                  </a:cxn>
                </a:cxnLst>
                <a:rect l="0" t="0" r="r" b="b"/>
                <a:pathLst>
                  <a:path w="19" h="31">
                    <a:moveTo>
                      <a:pt x="2" y="0"/>
                    </a:moveTo>
                    <a:lnTo>
                      <a:pt x="2" y="0"/>
                    </a:lnTo>
                    <a:lnTo>
                      <a:pt x="0" y="7"/>
                    </a:lnTo>
                    <a:lnTo>
                      <a:pt x="0" y="31"/>
                    </a:lnTo>
                    <a:lnTo>
                      <a:pt x="19" y="31"/>
                    </a:lnTo>
                    <a:lnTo>
                      <a:pt x="19"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9" name="Freeform 7195"/>
              <p:cNvSpPr>
                <a:spLocks/>
              </p:cNvSpPr>
              <p:nvPr/>
            </p:nvSpPr>
            <p:spPr bwMode="auto">
              <a:xfrm>
                <a:off x="9081" y="7893"/>
                <a:ext cx="19" cy="27"/>
              </a:xfrm>
              <a:custGeom>
                <a:avLst/>
                <a:gdLst/>
                <a:ahLst/>
                <a:cxnLst>
                  <a:cxn ang="0">
                    <a:pos x="19" y="26"/>
                  </a:cxn>
                  <a:cxn ang="0">
                    <a:pos x="19" y="0"/>
                  </a:cxn>
                  <a:cxn ang="0">
                    <a:pos x="2" y="0"/>
                  </a:cxn>
                  <a:cxn ang="0">
                    <a:pos x="2" y="7"/>
                  </a:cxn>
                  <a:cxn ang="0">
                    <a:pos x="0" y="14"/>
                  </a:cxn>
                  <a:cxn ang="0">
                    <a:pos x="0" y="26"/>
                  </a:cxn>
                  <a:cxn ang="0">
                    <a:pos x="19" y="26"/>
                  </a:cxn>
                </a:cxnLst>
                <a:rect l="0" t="0" r="r" b="b"/>
                <a:pathLst>
                  <a:path w="19" h="27">
                    <a:moveTo>
                      <a:pt x="19" y="26"/>
                    </a:moveTo>
                    <a:lnTo>
                      <a:pt x="19" y="0"/>
                    </a:lnTo>
                    <a:lnTo>
                      <a:pt x="2" y="0"/>
                    </a:lnTo>
                    <a:lnTo>
                      <a:pt x="2" y="7"/>
                    </a:lnTo>
                    <a:lnTo>
                      <a:pt x="0" y="14"/>
                    </a:lnTo>
                    <a:lnTo>
                      <a:pt x="0" y="26"/>
                    </a:lnTo>
                    <a:lnTo>
                      <a:pt x="19" y="2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0" name="Freeform 7196"/>
              <p:cNvSpPr>
                <a:spLocks/>
              </p:cNvSpPr>
              <p:nvPr/>
            </p:nvSpPr>
            <p:spPr bwMode="auto">
              <a:xfrm>
                <a:off x="9081" y="7893"/>
                <a:ext cx="19" cy="24"/>
              </a:xfrm>
              <a:custGeom>
                <a:avLst/>
                <a:gdLst/>
                <a:ahLst/>
                <a:cxnLst>
                  <a:cxn ang="0">
                    <a:pos x="19" y="23"/>
                  </a:cxn>
                  <a:cxn ang="0">
                    <a:pos x="19" y="0"/>
                  </a:cxn>
                  <a:cxn ang="0">
                    <a:pos x="2" y="0"/>
                  </a:cxn>
                  <a:cxn ang="0">
                    <a:pos x="2" y="7"/>
                  </a:cxn>
                  <a:cxn ang="0">
                    <a:pos x="0" y="11"/>
                  </a:cxn>
                  <a:cxn ang="0">
                    <a:pos x="0" y="23"/>
                  </a:cxn>
                  <a:cxn ang="0">
                    <a:pos x="19" y="23"/>
                  </a:cxn>
                </a:cxnLst>
                <a:rect l="0" t="0" r="r" b="b"/>
                <a:pathLst>
                  <a:path w="19" h="24">
                    <a:moveTo>
                      <a:pt x="19" y="23"/>
                    </a:moveTo>
                    <a:lnTo>
                      <a:pt x="19" y="0"/>
                    </a:lnTo>
                    <a:lnTo>
                      <a:pt x="2" y="0"/>
                    </a:lnTo>
                    <a:lnTo>
                      <a:pt x="2" y="7"/>
                    </a:lnTo>
                    <a:lnTo>
                      <a:pt x="0" y="11"/>
                    </a:lnTo>
                    <a:lnTo>
                      <a:pt x="0" y="23"/>
                    </a:lnTo>
                    <a:lnTo>
                      <a:pt x="19" y="2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1" name="Freeform 7197"/>
              <p:cNvSpPr>
                <a:spLocks/>
              </p:cNvSpPr>
              <p:nvPr/>
            </p:nvSpPr>
            <p:spPr bwMode="auto">
              <a:xfrm>
                <a:off x="9081" y="7893"/>
                <a:ext cx="17" cy="22"/>
              </a:xfrm>
              <a:custGeom>
                <a:avLst/>
                <a:gdLst/>
                <a:ahLst/>
                <a:cxnLst>
                  <a:cxn ang="0">
                    <a:pos x="16" y="21"/>
                  </a:cxn>
                  <a:cxn ang="0">
                    <a:pos x="16" y="0"/>
                  </a:cxn>
                  <a:cxn ang="0">
                    <a:pos x="2" y="0"/>
                  </a:cxn>
                  <a:cxn ang="0">
                    <a:pos x="2" y="9"/>
                  </a:cxn>
                  <a:cxn ang="0">
                    <a:pos x="0" y="16"/>
                  </a:cxn>
                  <a:cxn ang="0">
                    <a:pos x="0" y="21"/>
                  </a:cxn>
                  <a:cxn ang="0">
                    <a:pos x="16" y="21"/>
                  </a:cxn>
                </a:cxnLst>
                <a:rect l="0" t="0" r="r" b="b"/>
                <a:pathLst>
                  <a:path w="17" h="22">
                    <a:moveTo>
                      <a:pt x="16" y="21"/>
                    </a:moveTo>
                    <a:lnTo>
                      <a:pt x="16" y="0"/>
                    </a:lnTo>
                    <a:lnTo>
                      <a:pt x="2" y="0"/>
                    </a:lnTo>
                    <a:lnTo>
                      <a:pt x="2" y="9"/>
                    </a:lnTo>
                    <a:lnTo>
                      <a:pt x="0" y="16"/>
                    </a:lnTo>
                    <a:lnTo>
                      <a:pt x="0" y="21"/>
                    </a:lnTo>
                    <a:lnTo>
                      <a:pt x="16" y="21"/>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2" name="Freeform 7198"/>
              <p:cNvSpPr>
                <a:spLocks/>
              </p:cNvSpPr>
              <p:nvPr/>
            </p:nvSpPr>
            <p:spPr bwMode="auto">
              <a:xfrm>
                <a:off x="9084" y="7902"/>
                <a:ext cx="14" cy="0"/>
              </a:xfrm>
              <a:custGeom>
                <a:avLst/>
                <a:gdLst/>
                <a:ahLst/>
                <a:cxnLst>
                  <a:cxn ang="0">
                    <a:pos x="0" y="0"/>
                  </a:cxn>
                  <a:cxn ang="0">
                    <a:pos x="14" y="0"/>
                  </a:cxn>
                </a:cxnLst>
                <a:rect l="0" t="0" r="r" b="b"/>
                <a:pathLst>
                  <a:path w="14">
                    <a:moveTo>
                      <a:pt x="0" y="0"/>
                    </a:moveTo>
                    <a:lnTo>
                      <a:pt x="14" y="0"/>
                    </a:lnTo>
                  </a:path>
                </a:pathLst>
              </a:custGeom>
              <a:noFill/>
              <a:ln w="11937">
                <a:solidFill>
                  <a:srgbClr val="CEC5B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3" name="Freeform 7199"/>
              <p:cNvSpPr>
                <a:spLocks/>
              </p:cNvSpPr>
              <p:nvPr/>
            </p:nvSpPr>
            <p:spPr bwMode="auto">
              <a:xfrm>
                <a:off x="9084" y="7888"/>
                <a:ext cx="21" cy="5"/>
              </a:xfrm>
              <a:custGeom>
                <a:avLst/>
                <a:gdLst/>
                <a:ahLst/>
                <a:cxnLst>
                  <a:cxn ang="0">
                    <a:pos x="21" y="0"/>
                  </a:cxn>
                  <a:cxn ang="0">
                    <a:pos x="0" y="0"/>
                  </a:cxn>
                  <a:cxn ang="0">
                    <a:pos x="0" y="2"/>
                  </a:cxn>
                  <a:cxn ang="0">
                    <a:pos x="14" y="2"/>
                  </a:cxn>
                  <a:cxn ang="0">
                    <a:pos x="16" y="4"/>
                  </a:cxn>
                  <a:cxn ang="0">
                    <a:pos x="21" y="4"/>
                  </a:cxn>
                  <a:cxn ang="0">
                    <a:pos x="21" y="0"/>
                  </a:cxn>
                </a:cxnLst>
                <a:rect l="0" t="0" r="r" b="b"/>
                <a:pathLst>
                  <a:path w="21" h="5">
                    <a:moveTo>
                      <a:pt x="21" y="0"/>
                    </a:moveTo>
                    <a:lnTo>
                      <a:pt x="0" y="0"/>
                    </a:lnTo>
                    <a:lnTo>
                      <a:pt x="0" y="2"/>
                    </a:lnTo>
                    <a:lnTo>
                      <a:pt x="14" y="2"/>
                    </a:lnTo>
                    <a:lnTo>
                      <a:pt x="16" y="4"/>
                    </a:lnTo>
                    <a:lnTo>
                      <a:pt x="21" y="4"/>
                    </a:lnTo>
                    <a:lnTo>
                      <a:pt x="21"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4" name="Freeform 7200"/>
              <p:cNvSpPr>
                <a:spLocks/>
              </p:cNvSpPr>
              <p:nvPr/>
            </p:nvSpPr>
            <p:spPr bwMode="auto">
              <a:xfrm>
                <a:off x="9079" y="7946"/>
                <a:ext cx="26" cy="10"/>
              </a:xfrm>
              <a:custGeom>
                <a:avLst/>
                <a:gdLst/>
                <a:ahLst/>
                <a:cxnLst>
                  <a:cxn ang="0">
                    <a:pos x="0" y="0"/>
                  </a:cxn>
                  <a:cxn ang="0">
                    <a:pos x="0" y="4"/>
                  </a:cxn>
                  <a:cxn ang="0">
                    <a:pos x="26" y="9"/>
                  </a:cxn>
                  <a:cxn ang="0">
                    <a:pos x="26" y="2"/>
                  </a:cxn>
                  <a:cxn ang="0">
                    <a:pos x="0" y="0"/>
                  </a:cxn>
                </a:cxnLst>
                <a:rect l="0" t="0" r="r" b="b"/>
                <a:pathLst>
                  <a:path w="26" h="10">
                    <a:moveTo>
                      <a:pt x="0" y="0"/>
                    </a:moveTo>
                    <a:lnTo>
                      <a:pt x="0" y="4"/>
                    </a:lnTo>
                    <a:lnTo>
                      <a:pt x="26" y="9"/>
                    </a:lnTo>
                    <a:lnTo>
                      <a:pt x="2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5" name="Freeform 7201"/>
              <p:cNvSpPr>
                <a:spLocks/>
              </p:cNvSpPr>
              <p:nvPr/>
            </p:nvSpPr>
            <p:spPr bwMode="auto">
              <a:xfrm>
                <a:off x="9086" y="7948"/>
                <a:ext cx="12" cy="3"/>
              </a:xfrm>
              <a:custGeom>
                <a:avLst/>
                <a:gdLst/>
                <a:ahLst/>
                <a:cxnLst>
                  <a:cxn ang="0">
                    <a:pos x="7" y="0"/>
                  </a:cxn>
                  <a:cxn ang="0">
                    <a:pos x="0" y="0"/>
                  </a:cxn>
                  <a:cxn ang="0">
                    <a:pos x="2" y="2"/>
                  </a:cxn>
                  <a:cxn ang="0">
                    <a:pos x="12" y="2"/>
                  </a:cxn>
                  <a:cxn ang="0">
                    <a:pos x="7" y="0"/>
                  </a:cxn>
                </a:cxnLst>
                <a:rect l="0" t="0" r="r" b="b"/>
                <a:pathLst>
                  <a:path w="12" h="3">
                    <a:moveTo>
                      <a:pt x="7" y="0"/>
                    </a:moveTo>
                    <a:lnTo>
                      <a:pt x="0" y="0"/>
                    </a:lnTo>
                    <a:lnTo>
                      <a:pt x="2" y="2"/>
                    </a:lnTo>
                    <a:lnTo>
                      <a:pt x="12" y="2"/>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6" name="Freeform 7202"/>
              <p:cNvSpPr>
                <a:spLocks/>
              </p:cNvSpPr>
              <p:nvPr/>
            </p:nvSpPr>
            <p:spPr bwMode="auto">
              <a:xfrm>
                <a:off x="9086" y="794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7" name="Freeform 7203"/>
              <p:cNvSpPr>
                <a:spLocks/>
              </p:cNvSpPr>
              <p:nvPr/>
            </p:nvSpPr>
            <p:spPr bwMode="auto">
              <a:xfrm>
                <a:off x="9086" y="794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8" name="Freeform 7204"/>
              <p:cNvSpPr>
                <a:spLocks/>
              </p:cNvSpPr>
              <p:nvPr/>
            </p:nvSpPr>
            <p:spPr bwMode="auto">
              <a:xfrm>
                <a:off x="9105" y="7946"/>
                <a:ext cx="19" cy="7"/>
              </a:xfrm>
              <a:custGeom>
                <a:avLst/>
                <a:gdLst/>
                <a:ahLst/>
                <a:cxnLst>
                  <a:cxn ang="0">
                    <a:pos x="0" y="2"/>
                  </a:cxn>
                  <a:cxn ang="0">
                    <a:pos x="0" y="7"/>
                  </a:cxn>
                  <a:cxn ang="0">
                    <a:pos x="14" y="4"/>
                  </a:cxn>
                  <a:cxn ang="0">
                    <a:pos x="19" y="2"/>
                  </a:cxn>
                  <a:cxn ang="0">
                    <a:pos x="19" y="0"/>
                  </a:cxn>
                  <a:cxn ang="0">
                    <a:pos x="0" y="2"/>
                  </a:cxn>
                </a:cxnLst>
                <a:rect l="0" t="0" r="r" b="b"/>
                <a:pathLst>
                  <a:path w="19" h="7">
                    <a:moveTo>
                      <a:pt x="0" y="2"/>
                    </a:moveTo>
                    <a:lnTo>
                      <a:pt x="0" y="7"/>
                    </a:lnTo>
                    <a:lnTo>
                      <a:pt x="14" y="4"/>
                    </a:lnTo>
                    <a:lnTo>
                      <a:pt x="19" y="2"/>
                    </a:lnTo>
                    <a:lnTo>
                      <a:pt x="19" y="0"/>
                    </a:lnTo>
                    <a:lnTo>
                      <a:pt x="0"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9" name="Freeform 7205"/>
              <p:cNvSpPr>
                <a:spLocks/>
              </p:cNvSpPr>
              <p:nvPr/>
            </p:nvSpPr>
            <p:spPr bwMode="auto">
              <a:xfrm>
                <a:off x="9108" y="7946"/>
                <a:ext cx="16" cy="7"/>
              </a:xfrm>
              <a:custGeom>
                <a:avLst/>
                <a:gdLst/>
                <a:ahLst/>
                <a:cxnLst>
                  <a:cxn ang="0">
                    <a:pos x="4" y="7"/>
                  </a:cxn>
                  <a:cxn ang="0">
                    <a:pos x="4" y="4"/>
                  </a:cxn>
                  <a:cxn ang="0">
                    <a:pos x="14" y="4"/>
                  </a:cxn>
                  <a:cxn ang="0">
                    <a:pos x="16" y="0"/>
                  </a:cxn>
                  <a:cxn ang="0">
                    <a:pos x="7" y="0"/>
                  </a:cxn>
                  <a:cxn ang="0">
                    <a:pos x="4" y="2"/>
                  </a:cxn>
                  <a:cxn ang="0">
                    <a:pos x="0" y="2"/>
                  </a:cxn>
                  <a:cxn ang="0">
                    <a:pos x="0" y="7"/>
                  </a:cxn>
                  <a:cxn ang="0">
                    <a:pos x="4" y="7"/>
                  </a:cxn>
                </a:cxnLst>
                <a:rect l="0" t="0" r="r" b="b"/>
                <a:pathLst>
                  <a:path w="16" h="7">
                    <a:moveTo>
                      <a:pt x="4" y="7"/>
                    </a:moveTo>
                    <a:lnTo>
                      <a:pt x="4" y="4"/>
                    </a:lnTo>
                    <a:lnTo>
                      <a:pt x="14" y="4"/>
                    </a:lnTo>
                    <a:lnTo>
                      <a:pt x="16" y="0"/>
                    </a:lnTo>
                    <a:lnTo>
                      <a:pt x="7" y="0"/>
                    </a:lnTo>
                    <a:lnTo>
                      <a:pt x="4" y="2"/>
                    </a:lnTo>
                    <a:lnTo>
                      <a:pt x="0" y="2"/>
                    </a:lnTo>
                    <a:lnTo>
                      <a:pt x="0" y="7"/>
                    </a:lnTo>
                    <a:lnTo>
                      <a:pt x="4"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0" name="Freeform 7206"/>
              <p:cNvSpPr>
                <a:spLocks/>
              </p:cNvSpPr>
              <p:nvPr/>
            </p:nvSpPr>
            <p:spPr bwMode="auto">
              <a:xfrm>
                <a:off x="9108" y="7946"/>
                <a:ext cx="16" cy="7"/>
              </a:xfrm>
              <a:custGeom>
                <a:avLst/>
                <a:gdLst/>
                <a:ahLst/>
                <a:cxnLst>
                  <a:cxn ang="0">
                    <a:pos x="4" y="7"/>
                  </a:cxn>
                  <a:cxn ang="0">
                    <a:pos x="7" y="4"/>
                  </a:cxn>
                  <a:cxn ang="0">
                    <a:pos x="14" y="4"/>
                  </a:cxn>
                  <a:cxn ang="0">
                    <a:pos x="16" y="0"/>
                  </a:cxn>
                  <a:cxn ang="0">
                    <a:pos x="9" y="0"/>
                  </a:cxn>
                  <a:cxn ang="0">
                    <a:pos x="7" y="2"/>
                  </a:cxn>
                  <a:cxn ang="0">
                    <a:pos x="0" y="2"/>
                  </a:cxn>
                  <a:cxn ang="0">
                    <a:pos x="0" y="7"/>
                  </a:cxn>
                  <a:cxn ang="0">
                    <a:pos x="4" y="7"/>
                  </a:cxn>
                </a:cxnLst>
                <a:rect l="0" t="0" r="r" b="b"/>
                <a:pathLst>
                  <a:path w="16" h="7">
                    <a:moveTo>
                      <a:pt x="4" y="7"/>
                    </a:moveTo>
                    <a:lnTo>
                      <a:pt x="7" y="4"/>
                    </a:lnTo>
                    <a:lnTo>
                      <a:pt x="14" y="4"/>
                    </a:lnTo>
                    <a:lnTo>
                      <a:pt x="16" y="0"/>
                    </a:lnTo>
                    <a:lnTo>
                      <a:pt x="9" y="0"/>
                    </a:lnTo>
                    <a:lnTo>
                      <a:pt x="7" y="2"/>
                    </a:lnTo>
                    <a:lnTo>
                      <a:pt x="0" y="2"/>
                    </a:lnTo>
                    <a:lnTo>
                      <a:pt x="0" y="7"/>
                    </a:lnTo>
                    <a:lnTo>
                      <a:pt x="4" y="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1" name="Freeform 7207"/>
              <p:cNvSpPr>
                <a:spLocks/>
              </p:cNvSpPr>
              <p:nvPr/>
            </p:nvSpPr>
            <p:spPr bwMode="auto">
              <a:xfrm>
                <a:off x="9110" y="7946"/>
                <a:ext cx="14" cy="7"/>
              </a:xfrm>
              <a:custGeom>
                <a:avLst/>
                <a:gdLst/>
                <a:ahLst/>
                <a:cxnLst>
                  <a:cxn ang="0">
                    <a:pos x="14" y="0"/>
                  </a:cxn>
                  <a:cxn ang="0">
                    <a:pos x="7" y="0"/>
                  </a:cxn>
                  <a:cxn ang="0">
                    <a:pos x="4" y="2"/>
                  </a:cxn>
                  <a:cxn ang="0">
                    <a:pos x="0" y="2"/>
                  </a:cxn>
                  <a:cxn ang="0">
                    <a:pos x="0" y="7"/>
                  </a:cxn>
                  <a:cxn ang="0">
                    <a:pos x="4" y="4"/>
                  </a:cxn>
                  <a:cxn ang="0">
                    <a:pos x="12" y="4"/>
                  </a:cxn>
                  <a:cxn ang="0">
                    <a:pos x="14" y="0"/>
                  </a:cxn>
                </a:cxnLst>
                <a:rect l="0" t="0" r="r" b="b"/>
                <a:pathLst>
                  <a:path w="14" h="7">
                    <a:moveTo>
                      <a:pt x="14" y="0"/>
                    </a:moveTo>
                    <a:lnTo>
                      <a:pt x="7" y="0"/>
                    </a:lnTo>
                    <a:lnTo>
                      <a:pt x="4" y="2"/>
                    </a:lnTo>
                    <a:lnTo>
                      <a:pt x="0" y="2"/>
                    </a:lnTo>
                    <a:lnTo>
                      <a:pt x="0" y="7"/>
                    </a:lnTo>
                    <a:lnTo>
                      <a:pt x="4" y="4"/>
                    </a:lnTo>
                    <a:lnTo>
                      <a:pt x="12" y="4"/>
                    </a:lnTo>
                    <a:lnTo>
                      <a:pt x="1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2" name="Freeform 7208"/>
              <p:cNvSpPr>
                <a:spLocks/>
              </p:cNvSpPr>
              <p:nvPr/>
            </p:nvSpPr>
            <p:spPr bwMode="auto">
              <a:xfrm>
                <a:off x="9110" y="7946"/>
                <a:ext cx="14" cy="7"/>
              </a:xfrm>
              <a:custGeom>
                <a:avLst/>
                <a:gdLst/>
                <a:ahLst/>
                <a:cxnLst>
                  <a:cxn ang="0">
                    <a:pos x="0" y="2"/>
                  </a:cxn>
                  <a:cxn ang="0">
                    <a:pos x="0" y="7"/>
                  </a:cxn>
                  <a:cxn ang="0">
                    <a:pos x="2" y="4"/>
                  </a:cxn>
                  <a:cxn ang="0">
                    <a:pos x="12" y="4"/>
                  </a:cxn>
                  <a:cxn ang="0">
                    <a:pos x="14" y="0"/>
                  </a:cxn>
                  <a:cxn ang="0">
                    <a:pos x="4" y="0"/>
                  </a:cxn>
                  <a:cxn ang="0">
                    <a:pos x="0" y="2"/>
                  </a:cxn>
                </a:cxnLst>
                <a:rect l="0" t="0" r="r" b="b"/>
                <a:pathLst>
                  <a:path w="14" h="7">
                    <a:moveTo>
                      <a:pt x="0" y="2"/>
                    </a:moveTo>
                    <a:lnTo>
                      <a:pt x="0" y="7"/>
                    </a:lnTo>
                    <a:lnTo>
                      <a:pt x="2" y="4"/>
                    </a:lnTo>
                    <a:lnTo>
                      <a:pt x="12" y="4"/>
                    </a:lnTo>
                    <a:lnTo>
                      <a:pt x="14" y="0"/>
                    </a:lnTo>
                    <a:lnTo>
                      <a:pt x="4" y="0"/>
                    </a:lnTo>
                    <a:lnTo>
                      <a:pt x="0"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3" name="Freeform 7209"/>
              <p:cNvSpPr>
                <a:spLocks/>
              </p:cNvSpPr>
              <p:nvPr/>
            </p:nvSpPr>
            <p:spPr bwMode="auto">
              <a:xfrm>
                <a:off x="9110" y="7946"/>
                <a:ext cx="14" cy="7"/>
              </a:xfrm>
              <a:custGeom>
                <a:avLst/>
                <a:gdLst/>
                <a:ahLst/>
                <a:cxnLst>
                  <a:cxn ang="0">
                    <a:pos x="14" y="0"/>
                  </a:cxn>
                  <a:cxn ang="0">
                    <a:pos x="4" y="0"/>
                  </a:cxn>
                  <a:cxn ang="0">
                    <a:pos x="4" y="2"/>
                  </a:cxn>
                  <a:cxn ang="0">
                    <a:pos x="0" y="2"/>
                  </a:cxn>
                  <a:cxn ang="0">
                    <a:pos x="0" y="7"/>
                  </a:cxn>
                  <a:cxn ang="0">
                    <a:pos x="4" y="4"/>
                  </a:cxn>
                  <a:cxn ang="0">
                    <a:pos x="12" y="4"/>
                  </a:cxn>
                  <a:cxn ang="0">
                    <a:pos x="14" y="0"/>
                  </a:cxn>
                </a:cxnLst>
                <a:rect l="0" t="0" r="r" b="b"/>
                <a:pathLst>
                  <a:path w="14" h="7">
                    <a:moveTo>
                      <a:pt x="14" y="0"/>
                    </a:moveTo>
                    <a:lnTo>
                      <a:pt x="4" y="0"/>
                    </a:lnTo>
                    <a:lnTo>
                      <a:pt x="4" y="2"/>
                    </a:lnTo>
                    <a:lnTo>
                      <a:pt x="0" y="2"/>
                    </a:lnTo>
                    <a:lnTo>
                      <a:pt x="0" y="7"/>
                    </a:lnTo>
                    <a:lnTo>
                      <a:pt x="4" y="4"/>
                    </a:lnTo>
                    <a:lnTo>
                      <a:pt x="12" y="4"/>
                    </a:lnTo>
                    <a:lnTo>
                      <a:pt x="1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4" name="Freeform 7210"/>
              <p:cNvSpPr>
                <a:spLocks/>
              </p:cNvSpPr>
              <p:nvPr/>
            </p:nvSpPr>
            <p:spPr bwMode="auto">
              <a:xfrm>
                <a:off x="9112" y="7946"/>
                <a:ext cx="12" cy="7"/>
              </a:xfrm>
              <a:custGeom>
                <a:avLst/>
                <a:gdLst/>
                <a:ahLst/>
                <a:cxnLst>
                  <a:cxn ang="0">
                    <a:pos x="0" y="2"/>
                  </a:cxn>
                  <a:cxn ang="0">
                    <a:pos x="0" y="7"/>
                  </a:cxn>
                  <a:cxn ang="0">
                    <a:pos x="2" y="4"/>
                  </a:cxn>
                  <a:cxn ang="0">
                    <a:pos x="9" y="4"/>
                  </a:cxn>
                  <a:cxn ang="0">
                    <a:pos x="12" y="0"/>
                  </a:cxn>
                  <a:cxn ang="0">
                    <a:pos x="4" y="0"/>
                  </a:cxn>
                  <a:cxn ang="0">
                    <a:pos x="0" y="2"/>
                  </a:cxn>
                </a:cxnLst>
                <a:rect l="0" t="0" r="r" b="b"/>
                <a:pathLst>
                  <a:path w="12" h="7">
                    <a:moveTo>
                      <a:pt x="0" y="2"/>
                    </a:moveTo>
                    <a:lnTo>
                      <a:pt x="0" y="7"/>
                    </a:lnTo>
                    <a:lnTo>
                      <a:pt x="2" y="4"/>
                    </a:lnTo>
                    <a:lnTo>
                      <a:pt x="9" y="4"/>
                    </a:lnTo>
                    <a:lnTo>
                      <a:pt x="12" y="0"/>
                    </a:lnTo>
                    <a:lnTo>
                      <a:pt x="4" y="0"/>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5" name="Freeform 7211"/>
              <p:cNvSpPr>
                <a:spLocks/>
              </p:cNvSpPr>
              <p:nvPr/>
            </p:nvSpPr>
            <p:spPr bwMode="auto">
              <a:xfrm>
                <a:off x="9112" y="7946"/>
                <a:ext cx="12" cy="7"/>
              </a:xfrm>
              <a:custGeom>
                <a:avLst/>
                <a:gdLst/>
                <a:ahLst/>
                <a:cxnLst>
                  <a:cxn ang="0">
                    <a:pos x="0" y="2"/>
                  </a:cxn>
                  <a:cxn ang="0">
                    <a:pos x="0" y="7"/>
                  </a:cxn>
                  <a:cxn ang="0">
                    <a:pos x="0" y="4"/>
                  </a:cxn>
                  <a:cxn ang="0">
                    <a:pos x="9" y="4"/>
                  </a:cxn>
                  <a:cxn ang="0">
                    <a:pos x="12" y="0"/>
                  </a:cxn>
                  <a:cxn ang="0">
                    <a:pos x="4" y="0"/>
                  </a:cxn>
                  <a:cxn ang="0">
                    <a:pos x="0" y="2"/>
                  </a:cxn>
                </a:cxnLst>
                <a:rect l="0" t="0" r="r" b="b"/>
                <a:pathLst>
                  <a:path w="12" h="7">
                    <a:moveTo>
                      <a:pt x="0" y="2"/>
                    </a:moveTo>
                    <a:lnTo>
                      <a:pt x="0" y="7"/>
                    </a:lnTo>
                    <a:lnTo>
                      <a:pt x="0" y="4"/>
                    </a:lnTo>
                    <a:lnTo>
                      <a:pt x="9" y="4"/>
                    </a:lnTo>
                    <a:lnTo>
                      <a:pt x="12" y="0"/>
                    </a:lnTo>
                    <a:lnTo>
                      <a:pt x="4" y="0"/>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6" name="Freeform 7212"/>
              <p:cNvSpPr>
                <a:spLocks/>
              </p:cNvSpPr>
              <p:nvPr/>
            </p:nvSpPr>
            <p:spPr bwMode="auto">
              <a:xfrm>
                <a:off x="9112" y="7946"/>
                <a:ext cx="12" cy="5"/>
              </a:xfrm>
              <a:custGeom>
                <a:avLst/>
                <a:gdLst/>
                <a:ahLst/>
                <a:cxnLst>
                  <a:cxn ang="0">
                    <a:pos x="0" y="2"/>
                  </a:cxn>
                  <a:cxn ang="0">
                    <a:pos x="0" y="2"/>
                  </a:cxn>
                  <a:cxn ang="0">
                    <a:pos x="2" y="4"/>
                  </a:cxn>
                  <a:cxn ang="0">
                    <a:pos x="9" y="4"/>
                  </a:cxn>
                  <a:cxn ang="0">
                    <a:pos x="12" y="0"/>
                  </a:cxn>
                  <a:cxn ang="0">
                    <a:pos x="4" y="0"/>
                  </a:cxn>
                  <a:cxn ang="0">
                    <a:pos x="0" y="2"/>
                  </a:cxn>
                </a:cxnLst>
                <a:rect l="0" t="0" r="r" b="b"/>
                <a:pathLst>
                  <a:path w="12" h="5">
                    <a:moveTo>
                      <a:pt x="0" y="2"/>
                    </a:moveTo>
                    <a:lnTo>
                      <a:pt x="0" y="2"/>
                    </a:lnTo>
                    <a:lnTo>
                      <a:pt x="2" y="4"/>
                    </a:lnTo>
                    <a:lnTo>
                      <a:pt x="9" y="4"/>
                    </a:lnTo>
                    <a:lnTo>
                      <a:pt x="12" y="0"/>
                    </a:lnTo>
                    <a:lnTo>
                      <a:pt x="4" y="0"/>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7" name="Freeform 7213"/>
              <p:cNvSpPr>
                <a:spLocks/>
              </p:cNvSpPr>
              <p:nvPr/>
            </p:nvSpPr>
            <p:spPr bwMode="auto">
              <a:xfrm>
                <a:off x="9115" y="7946"/>
                <a:ext cx="9" cy="5"/>
              </a:xfrm>
              <a:custGeom>
                <a:avLst/>
                <a:gdLst/>
                <a:ahLst/>
                <a:cxnLst>
                  <a:cxn ang="0">
                    <a:pos x="0" y="2"/>
                  </a:cxn>
                  <a:cxn ang="0">
                    <a:pos x="0" y="4"/>
                  </a:cxn>
                  <a:cxn ang="0">
                    <a:pos x="7" y="4"/>
                  </a:cxn>
                  <a:cxn ang="0">
                    <a:pos x="9" y="0"/>
                  </a:cxn>
                  <a:cxn ang="0">
                    <a:pos x="2" y="0"/>
                  </a:cxn>
                  <a:cxn ang="0">
                    <a:pos x="0" y="2"/>
                  </a:cxn>
                </a:cxnLst>
                <a:rect l="0" t="0" r="r" b="b"/>
                <a:pathLst>
                  <a:path w="9" h="5">
                    <a:moveTo>
                      <a:pt x="0" y="2"/>
                    </a:moveTo>
                    <a:lnTo>
                      <a:pt x="0" y="4"/>
                    </a:lnTo>
                    <a:lnTo>
                      <a:pt x="7" y="4"/>
                    </a:lnTo>
                    <a:lnTo>
                      <a:pt x="9" y="0"/>
                    </a:lnTo>
                    <a:lnTo>
                      <a:pt x="2" y="0"/>
                    </a:lnTo>
                    <a:lnTo>
                      <a:pt x="0"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8" name="Freeform 7214"/>
              <p:cNvSpPr>
                <a:spLocks/>
              </p:cNvSpPr>
              <p:nvPr/>
            </p:nvSpPr>
            <p:spPr bwMode="auto">
              <a:xfrm>
                <a:off x="9115" y="7946"/>
                <a:ext cx="9" cy="5"/>
              </a:xfrm>
              <a:custGeom>
                <a:avLst/>
                <a:gdLst/>
                <a:ahLst/>
                <a:cxnLst>
                  <a:cxn ang="0">
                    <a:pos x="0" y="2"/>
                  </a:cxn>
                  <a:cxn ang="0">
                    <a:pos x="0" y="4"/>
                  </a:cxn>
                  <a:cxn ang="0">
                    <a:pos x="7" y="4"/>
                  </a:cxn>
                  <a:cxn ang="0">
                    <a:pos x="9" y="0"/>
                  </a:cxn>
                  <a:cxn ang="0">
                    <a:pos x="2" y="0"/>
                  </a:cxn>
                  <a:cxn ang="0">
                    <a:pos x="0" y="2"/>
                  </a:cxn>
                </a:cxnLst>
                <a:rect l="0" t="0" r="r" b="b"/>
                <a:pathLst>
                  <a:path w="9" h="5">
                    <a:moveTo>
                      <a:pt x="0" y="2"/>
                    </a:moveTo>
                    <a:lnTo>
                      <a:pt x="0" y="4"/>
                    </a:lnTo>
                    <a:lnTo>
                      <a:pt x="7" y="4"/>
                    </a:lnTo>
                    <a:lnTo>
                      <a:pt x="9" y="0"/>
                    </a:lnTo>
                    <a:lnTo>
                      <a:pt x="2"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9" name="Freeform 7215"/>
              <p:cNvSpPr>
                <a:spLocks/>
              </p:cNvSpPr>
              <p:nvPr/>
            </p:nvSpPr>
            <p:spPr bwMode="auto">
              <a:xfrm>
                <a:off x="9117" y="7946"/>
                <a:ext cx="7" cy="5"/>
              </a:xfrm>
              <a:custGeom>
                <a:avLst/>
                <a:gdLst/>
                <a:ahLst/>
                <a:cxnLst>
                  <a:cxn ang="0">
                    <a:pos x="0" y="2"/>
                  </a:cxn>
                  <a:cxn ang="0">
                    <a:pos x="0" y="4"/>
                  </a:cxn>
                  <a:cxn ang="0">
                    <a:pos x="7" y="4"/>
                  </a:cxn>
                  <a:cxn ang="0">
                    <a:pos x="7" y="0"/>
                  </a:cxn>
                  <a:cxn ang="0">
                    <a:pos x="0" y="2"/>
                  </a:cxn>
                </a:cxnLst>
                <a:rect l="0" t="0" r="r" b="b"/>
                <a:pathLst>
                  <a:path w="7" h="5">
                    <a:moveTo>
                      <a:pt x="0" y="2"/>
                    </a:moveTo>
                    <a:lnTo>
                      <a:pt x="0" y="4"/>
                    </a:lnTo>
                    <a:lnTo>
                      <a:pt x="7" y="4"/>
                    </a:lnTo>
                    <a:lnTo>
                      <a:pt x="7"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0" name="Freeform 7216"/>
              <p:cNvSpPr>
                <a:spLocks/>
              </p:cNvSpPr>
              <p:nvPr/>
            </p:nvSpPr>
            <p:spPr bwMode="auto">
              <a:xfrm>
                <a:off x="9108" y="7888"/>
                <a:ext cx="12" cy="5"/>
              </a:xfrm>
              <a:custGeom>
                <a:avLst/>
                <a:gdLst/>
                <a:ahLst/>
                <a:cxnLst>
                  <a:cxn ang="0">
                    <a:pos x="0" y="0"/>
                  </a:cxn>
                  <a:cxn ang="0">
                    <a:pos x="0" y="4"/>
                  </a:cxn>
                  <a:cxn ang="0">
                    <a:pos x="12" y="4"/>
                  </a:cxn>
                  <a:cxn ang="0">
                    <a:pos x="9" y="0"/>
                  </a:cxn>
                  <a:cxn ang="0">
                    <a:pos x="0" y="0"/>
                  </a:cxn>
                </a:cxnLst>
                <a:rect l="0" t="0" r="r" b="b"/>
                <a:pathLst>
                  <a:path w="12" h="5">
                    <a:moveTo>
                      <a:pt x="0" y="0"/>
                    </a:moveTo>
                    <a:lnTo>
                      <a:pt x="0" y="4"/>
                    </a:lnTo>
                    <a:lnTo>
                      <a:pt x="12" y="4"/>
                    </a:lnTo>
                    <a:lnTo>
                      <a:pt x="9"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1" name="Freeform 7217"/>
              <p:cNvSpPr>
                <a:spLocks/>
              </p:cNvSpPr>
              <p:nvPr/>
            </p:nvSpPr>
            <p:spPr bwMode="auto">
              <a:xfrm>
                <a:off x="9108" y="7888"/>
                <a:ext cx="12" cy="5"/>
              </a:xfrm>
              <a:custGeom>
                <a:avLst/>
                <a:gdLst/>
                <a:ahLst/>
                <a:cxnLst>
                  <a:cxn ang="0">
                    <a:pos x="0" y="0"/>
                  </a:cxn>
                  <a:cxn ang="0">
                    <a:pos x="0" y="4"/>
                  </a:cxn>
                  <a:cxn ang="0">
                    <a:pos x="12" y="4"/>
                  </a:cxn>
                  <a:cxn ang="0">
                    <a:pos x="9" y="0"/>
                  </a:cxn>
                  <a:cxn ang="0">
                    <a:pos x="0" y="0"/>
                  </a:cxn>
                </a:cxnLst>
                <a:rect l="0" t="0" r="r" b="b"/>
                <a:pathLst>
                  <a:path w="12" h="5">
                    <a:moveTo>
                      <a:pt x="0" y="0"/>
                    </a:moveTo>
                    <a:lnTo>
                      <a:pt x="0" y="4"/>
                    </a:lnTo>
                    <a:lnTo>
                      <a:pt x="12" y="4"/>
                    </a:lnTo>
                    <a:lnTo>
                      <a:pt x="9"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2" name="Freeform 7218"/>
              <p:cNvSpPr>
                <a:spLocks/>
              </p:cNvSpPr>
              <p:nvPr/>
            </p:nvSpPr>
            <p:spPr bwMode="auto">
              <a:xfrm>
                <a:off x="9108" y="7888"/>
                <a:ext cx="12" cy="5"/>
              </a:xfrm>
              <a:custGeom>
                <a:avLst/>
                <a:gdLst/>
                <a:ahLst/>
                <a:cxnLst>
                  <a:cxn ang="0">
                    <a:pos x="0" y="0"/>
                  </a:cxn>
                  <a:cxn ang="0">
                    <a:pos x="0" y="4"/>
                  </a:cxn>
                  <a:cxn ang="0">
                    <a:pos x="12" y="4"/>
                  </a:cxn>
                  <a:cxn ang="0">
                    <a:pos x="9" y="0"/>
                  </a:cxn>
                  <a:cxn ang="0">
                    <a:pos x="0" y="0"/>
                  </a:cxn>
                </a:cxnLst>
                <a:rect l="0" t="0" r="r" b="b"/>
                <a:pathLst>
                  <a:path w="12" h="5">
                    <a:moveTo>
                      <a:pt x="0" y="0"/>
                    </a:moveTo>
                    <a:lnTo>
                      <a:pt x="0" y="4"/>
                    </a:lnTo>
                    <a:lnTo>
                      <a:pt x="12" y="4"/>
                    </a:lnTo>
                    <a:lnTo>
                      <a:pt x="9"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3" name="Freeform 7219"/>
              <p:cNvSpPr>
                <a:spLocks/>
              </p:cNvSpPr>
              <p:nvPr/>
            </p:nvSpPr>
            <p:spPr bwMode="auto">
              <a:xfrm>
                <a:off x="9110" y="7888"/>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4" name="Freeform 7220"/>
              <p:cNvSpPr>
                <a:spLocks/>
              </p:cNvSpPr>
              <p:nvPr/>
            </p:nvSpPr>
            <p:spPr bwMode="auto">
              <a:xfrm>
                <a:off x="9110" y="7888"/>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5" name="Freeform 7221"/>
              <p:cNvSpPr>
                <a:spLocks/>
              </p:cNvSpPr>
              <p:nvPr/>
            </p:nvSpPr>
            <p:spPr bwMode="auto">
              <a:xfrm>
                <a:off x="9110" y="7888"/>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6" name="Freeform 7222"/>
              <p:cNvSpPr>
                <a:spLocks/>
              </p:cNvSpPr>
              <p:nvPr/>
            </p:nvSpPr>
            <p:spPr bwMode="auto">
              <a:xfrm>
                <a:off x="9110" y="7888"/>
                <a:ext cx="10" cy="5"/>
              </a:xfrm>
              <a:custGeom>
                <a:avLst/>
                <a:gdLst/>
                <a:ahLst/>
                <a:cxnLst>
                  <a:cxn ang="0">
                    <a:pos x="0" y="0"/>
                  </a:cxn>
                  <a:cxn ang="0">
                    <a:pos x="0" y="4"/>
                  </a:cxn>
                  <a:cxn ang="0">
                    <a:pos x="9" y="4"/>
                  </a:cxn>
                  <a:cxn ang="0">
                    <a:pos x="7" y="0"/>
                  </a:cxn>
                  <a:cxn ang="0">
                    <a:pos x="0" y="0"/>
                  </a:cxn>
                </a:cxnLst>
                <a:rect l="0" t="0" r="r" b="b"/>
                <a:pathLst>
                  <a:path w="10" h="5">
                    <a:moveTo>
                      <a:pt x="0" y="0"/>
                    </a:moveTo>
                    <a:lnTo>
                      <a:pt x="0" y="4"/>
                    </a:lnTo>
                    <a:lnTo>
                      <a:pt x="9" y="4"/>
                    </a:lnTo>
                    <a:lnTo>
                      <a:pt x="7" y="0"/>
                    </a:lnTo>
                    <a:lnTo>
                      <a:pt x="0"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7" name="Freeform 7223"/>
              <p:cNvSpPr>
                <a:spLocks/>
              </p:cNvSpPr>
              <p:nvPr/>
            </p:nvSpPr>
            <p:spPr bwMode="auto">
              <a:xfrm>
                <a:off x="9112" y="7888"/>
                <a:ext cx="8" cy="5"/>
              </a:xfrm>
              <a:custGeom>
                <a:avLst/>
                <a:gdLst/>
                <a:ahLst/>
                <a:cxnLst>
                  <a:cxn ang="0">
                    <a:pos x="0" y="0"/>
                  </a:cxn>
                  <a:cxn ang="0">
                    <a:pos x="0" y="4"/>
                  </a:cxn>
                  <a:cxn ang="0">
                    <a:pos x="7" y="4"/>
                  </a:cxn>
                  <a:cxn ang="0">
                    <a:pos x="4" y="0"/>
                  </a:cxn>
                  <a:cxn ang="0">
                    <a:pos x="0" y="0"/>
                  </a:cxn>
                </a:cxnLst>
                <a:rect l="0" t="0" r="r" b="b"/>
                <a:pathLst>
                  <a:path w="8" h="5">
                    <a:moveTo>
                      <a:pt x="0" y="0"/>
                    </a:moveTo>
                    <a:lnTo>
                      <a:pt x="0" y="4"/>
                    </a:lnTo>
                    <a:lnTo>
                      <a:pt x="7" y="4"/>
                    </a:lnTo>
                    <a:lnTo>
                      <a:pt x="4" y="0"/>
                    </a:lnTo>
                    <a:lnTo>
                      <a:pt x="0"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8" name="Freeform 7224"/>
              <p:cNvSpPr>
                <a:spLocks/>
              </p:cNvSpPr>
              <p:nvPr/>
            </p:nvSpPr>
            <p:spPr bwMode="auto">
              <a:xfrm>
                <a:off x="9112" y="7888"/>
                <a:ext cx="8" cy="5"/>
              </a:xfrm>
              <a:custGeom>
                <a:avLst/>
                <a:gdLst/>
                <a:ahLst/>
                <a:cxnLst>
                  <a:cxn ang="0">
                    <a:pos x="0" y="0"/>
                  </a:cxn>
                  <a:cxn ang="0">
                    <a:pos x="0" y="4"/>
                  </a:cxn>
                  <a:cxn ang="0">
                    <a:pos x="7" y="4"/>
                  </a:cxn>
                  <a:cxn ang="0">
                    <a:pos x="4" y="0"/>
                  </a:cxn>
                  <a:cxn ang="0">
                    <a:pos x="0" y="0"/>
                  </a:cxn>
                </a:cxnLst>
                <a:rect l="0" t="0" r="r" b="b"/>
                <a:pathLst>
                  <a:path w="8" h="5">
                    <a:moveTo>
                      <a:pt x="0" y="0"/>
                    </a:moveTo>
                    <a:lnTo>
                      <a:pt x="0" y="4"/>
                    </a:lnTo>
                    <a:lnTo>
                      <a:pt x="7" y="4"/>
                    </a:lnTo>
                    <a:lnTo>
                      <a:pt x="4"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9" name="Freeform 7225"/>
              <p:cNvSpPr>
                <a:spLocks/>
              </p:cNvSpPr>
              <p:nvPr/>
            </p:nvSpPr>
            <p:spPr bwMode="auto">
              <a:xfrm>
                <a:off x="9112" y="7888"/>
                <a:ext cx="8" cy="5"/>
              </a:xfrm>
              <a:custGeom>
                <a:avLst/>
                <a:gdLst/>
                <a:ahLst/>
                <a:cxnLst>
                  <a:cxn ang="0">
                    <a:pos x="0" y="0"/>
                  </a:cxn>
                  <a:cxn ang="0">
                    <a:pos x="0" y="4"/>
                  </a:cxn>
                  <a:cxn ang="0">
                    <a:pos x="7" y="4"/>
                  </a:cxn>
                  <a:cxn ang="0">
                    <a:pos x="4" y="0"/>
                  </a:cxn>
                  <a:cxn ang="0">
                    <a:pos x="0" y="0"/>
                  </a:cxn>
                </a:cxnLst>
                <a:rect l="0" t="0" r="r" b="b"/>
                <a:pathLst>
                  <a:path w="8" h="5">
                    <a:moveTo>
                      <a:pt x="0" y="0"/>
                    </a:moveTo>
                    <a:lnTo>
                      <a:pt x="0" y="4"/>
                    </a:lnTo>
                    <a:lnTo>
                      <a:pt x="7" y="4"/>
                    </a:lnTo>
                    <a:lnTo>
                      <a:pt x="4"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0" name="Freeform 7226"/>
              <p:cNvSpPr>
                <a:spLocks/>
              </p:cNvSpPr>
              <p:nvPr/>
            </p:nvSpPr>
            <p:spPr bwMode="auto">
              <a:xfrm>
                <a:off x="9115" y="7888"/>
                <a:ext cx="5" cy="5"/>
              </a:xfrm>
              <a:custGeom>
                <a:avLst/>
                <a:gdLst/>
                <a:ahLst/>
                <a:cxnLst>
                  <a:cxn ang="0">
                    <a:pos x="0" y="0"/>
                  </a:cxn>
                  <a:cxn ang="0">
                    <a:pos x="0" y="4"/>
                  </a:cxn>
                  <a:cxn ang="0">
                    <a:pos x="4" y="4"/>
                  </a:cxn>
                  <a:cxn ang="0">
                    <a:pos x="2" y="0"/>
                  </a:cxn>
                  <a:cxn ang="0">
                    <a:pos x="0" y="0"/>
                  </a:cxn>
                </a:cxnLst>
                <a:rect l="0" t="0" r="r" b="b"/>
                <a:pathLst>
                  <a:path w="5" h="5">
                    <a:moveTo>
                      <a:pt x="0" y="0"/>
                    </a:moveTo>
                    <a:lnTo>
                      <a:pt x="0" y="4"/>
                    </a:lnTo>
                    <a:lnTo>
                      <a:pt x="4" y="4"/>
                    </a:lnTo>
                    <a:lnTo>
                      <a:pt x="2"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1" name="Freeform 7227"/>
              <p:cNvSpPr>
                <a:spLocks/>
              </p:cNvSpPr>
              <p:nvPr/>
            </p:nvSpPr>
            <p:spPr bwMode="auto">
              <a:xfrm>
                <a:off x="9115" y="7888"/>
                <a:ext cx="5" cy="5"/>
              </a:xfrm>
              <a:custGeom>
                <a:avLst/>
                <a:gdLst/>
                <a:ahLst/>
                <a:cxnLst>
                  <a:cxn ang="0">
                    <a:pos x="0" y="0"/>
                  </a:cxn>
                  <a:cxn ang="0">
                    <a:pos x="0" y="4"/>
                  </a:cxn>
                  <a:cxn ang="0">
                    <a:pos x="4" y="4"/>
                  </a:cxn>
                  <a:cxn ang="0">
                    <a:pos x="2" y="0"/>
                  </a:cxn>
                  <a:cxn ang="0">
                    <a:pos x="0" y="0"/>
                  </a:cxn>
                </a:cxnLst>
                <a:rect l="0" t="0" r="r" b="b"/>
                <a:pathLst>
                  <a:path w="5" h="5">
                    <a:moveTo>
                      <a:pt x="0" y="0"/>
                    </a:moveTo>
                    <a:lnTo>
                      <a:pt x="0" y="4"/>
                    </a:lnTo>
                    <a:lnTo>
                      <a:pt x="4" y="4"/>
                    </a:lnTo>
                    <a:lnTo>
                      <a:pt x="2"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2" name="Freeform 7228"/>
              <p:cNvSpPr>
                <a:spLocks/>
              </p:cNvSpPr>
              <p:nvPr/>
            </p:nvSpPr>
            <p:spPr bwMode="auto">
              <a:xfrm>
                <a:off x="9115" y="7896"/>
                <a:ext cx="9"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9" h="48">
                    <a:moveTo>
                      <a:pt x="4" y="0"/>
                    </a:moveTo>
                    <a:lnTo>
                      <a:pt x="0" y="0"/>
                    </a:lnTo>
                    <a:lnTo>
                      <a:pt x="4" y="23"/>
                    </a:lnTo>
                    <a:lnTo>
                      <a:pt x="4" y="47"/>
                    </a:lnTo>
                    <a:lnTo>
                      <a:pt x="9" y="47"/>
                    </a:lnTo>
                    <a:lnTo>
                      <a:pt x="9" y="33"/>
                    </a:lnTo>
                    <a:lnTo>
                      <a:pt x="7" y="23"/>
                    </a:lnTo>
                    <a:lnTo>
                      <a:pt x="7" y="11"/>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3" name="Freeform 7229"/>
              <p:cNvSpPr>
                <a:spLocks/>
              </p:cNvSpPr>
              <p:nvPr/>
            </p:nvSpPr>
            <p:spPr bwMode="auto">
              <a:xfrm>
                <a:off x="9115" y="7896"/>
                <a:ext cx="7" cy="48"/>
              </a:xfrm>
              <a:custGeom>
                <a:avLst/>
                <a:gdLst/>
                <a:ahLst/>
                <a:cxnLst>
                  <a:cxn ang="0">
                    <a:pos x="7" y="47"/>
                  </a:cxn>
                  <a:cxn ang="0">
                    <a:pos x="7" y="23"/>
                  </a:cxn>
                  <a:cxn ang="0">
                    <a:pos x="2" y="0"/>
                  </a:cxn>
                  <a:cxn ang="0">
                    <a:pos x="0" y="0"/>
                  </a:cxn>
                  <a:cxn ang="0">
                    <a:pos x="2" y="11"/>
                  </a:cxn>
                  <a:cxn ang="0">
                    <a:pos x="2" y="23"/>
                  </a:cxn>
                  <a:cxn ang="0">
                    <a:pos x="4" y="36"/>
                  </a:cxn>
                  <a:cxn ang="0">
                    <a:pos x="4" y="47"/>
                  </a:cxn>
                  <a:cxn ang="0">
                    <a:pos x="7" y="47"/>
                  </a:cxn>
                </a:cxnLst>
                <a:rect l="0" t="0" r="r" b="b"/>
                <a:pathLst>
                  <a:path w="7" h="48">
                    <a:moveTo>
                      <a:pt x="7" y="47"/>
                    </a:moveTo>
                    <a:lnTo>
                      <a:pt x="7" y="23"/>
                    </a:lnTo>
                    <a:lnTo>
                      <a:pt x="2" y="0"/>
                    </a:lnTo>
                    <a:lnTo>
                      <a:pt x="0" y="0"/>
                    </a:lnTo>
                    <a:lnTo>
                      <a:pt x="2" y="11"/>
                    </a:lnTo>
                    <a:lnTo>
                      <a:pt x="2" y="23"/>
                    </a:lnTo>
                    <a:lnTo>
                      <a:pt x="4" y="36"/>
                    </a:lnTo>
                    <a:lnTo>
                      <a:pt x="4" y="47"/>
                    </a:lnTo>
                    <a:lnTo>
                      <a:pt x="7" y="47"/>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4" name="Freeform 7230"/>
              <p:cNvSpPr>
                <a:spLocks/>
              </p:cNvSpPr>
              <p:nvPr/>
            </p:nvSpPr>
            <p:spPr bwMode="auto">
              <a:xfrm>
                <a:off x="9115" y="7896"/>
                <a:ext cx="7" cy="48"/>
              </a:xfrm>
              <a:custGeom>
                <a:avLst/>
                <a:gdLst/>
                <a:ahLst/>
                <a:cxnLst>
                  <a:cxn ang="0">
                    <a:pos x="2" y="23"/>
                  </a:cxn>
                  <a:cxn ang="0">
                    <a:pos x="2" y="47"/>
                  </a:cxn>
                  <a:cxn ang="0">
                    <a:pos x="7" y="47"/>
                  </a:cxn>
                  <a:cxn ang="0">
                    <a:pos x="7" y="23"/>
                  </a:cxn>
                  <a:cxn ang="0">
                    <a:pos x="2" y="0"/>
                  </a:cxn>
                  <a:cxn ang="0">
                    <a:pos x="0" y="0"/>
                  </a:cxn>
                  <a:cxn ang="0">
                    <a:pos x="0" y="11"/>
                  </a:cxn>
                  <a:cxn ang="0">
                    <a:pos x="2" y="23"/>
                  </a:cxn>
                </a:cxnLst>
                <a:rect l="0" t="0" r="r" b="b"/>
                <a:pathLst>
                  <a:path w="7" h="48">
                    <a:moveTo>
                      <a:pt x="2" y="23"/>
                    </a:moveTo>
                    <a:lnTo>
                      <a:pt x="2" y="47"/>
                    </a:lnTo>
                    <a:lnTo>
                      <a:pt x="7" y="47"/>
                    </a:lnTo>
                    <a:lnTo>
                      <a:pt x="7" y="23"/>
                    </a:lnTo>
                    <a:lnTo>
                      <a:pt x="2" y="0"/>
                    </a:lnTo>
                    <a:lnTo>
                      <a:pt x="0" y="0"/>
                    </a:lnTo>
                    <a:lnTo>
                      <a:pt x="0" y="11"/>
                    </a:lnTo>
                    <a:lnTo>
                      <a:pt x="2" y="23"/>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5" name="Freeform 7231"/>
              <p:cNvSpPr>
                <a:spLocks/>
              </p:cNvSpPr>
              <p:nvPr/>
            </p:nvSpPr>
            <p:spPr bwMode="auto">
              <a:xfrm>
                <a:off x="9112" y="7896"/>
                <a:ext cx="10"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10" h="48">
                    <a:moveTo>
                      <a:pt x="4" y="0"/>
                    </a:moveTo>
                    <a:lnTo>
                      <a:pt x="0" y="0"/>
                    </a:lnTo>
                    <a:lnTo>
                      <a:pt x="4" y="23"/>
                    </a:lnTo>
                    <a:lnTo>
                      <a:pt x="4" y="47"/>
                    </a:lnTo>
                    <a:lnTo>
                      <a:pt x="9" y="47"/>
                    </a:lnTo>
                    <a:lnTo>
                      <a:pt x="9" y="33"/>
                    </a:lnTo>
                    <a:lnTo>
                      <a:pt x="7" y="23"/>
                    </a:lnTo>
                    <a:lnTo>
                      <a:pt x="7" y="11"/>
                    </a:lnTo>
                    <a:lnTo>
                      <a:pt x="4"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6" name="Freeform 7232"/>
              <p:cNvSpPr>
                <a:spLocks/>
              </p:cNvSpPr>
              <p:nvPr/>
            </p:nvSpPr>
            <p:spPr bwMode="auto">
              <a:xfrm>
                <a:off x="9112" y="7896"/>
                <a:ext cx="8" cy="48"/>
              </a:xfrm>
              <a:custGeom>
                <a:avLst/>
                <a:gdLst/>
                <a:ahLst/>
                <a:cxnLst>
                  <a:cxn ang="0">
                    <a:pos x="4" y="36"/>
                  </a:cxn>
                  <a:cxn ang="0">
                    <a:pos x="4" y="47"/>
                  </a:cxn>
                  <a:cxn ang="0">
                    <a:pos x="7" y="47"/>
                  </a:cxn>
                  <a:cxn ang="0">
                    <a:pos x="7" y="23"/>
                  </a:cxn>
                  <a:cxn ang="0">
                    <a:pos x="4" y="11"/>
                  </a:cxn>
                  <a:cxn ang="0">
                    <a:pos x="4" y="0"/>
                  </a:cxn>
                  <a:cxn ang="0">
                    <a:pos x="0" y="0"/>
                  </a:cxn>
                  <a:cxn ang="0">
                    <a:pos x="2" y="11"/>
                  </a:cxn>
                  <a:cxn ang="0">
                    <a:pos x="2" y="23"/>
                  </a:cxn>
                  <a:cxn ang="0">
                    <a:pos x="4" y="36"/>
                  </a:cxn>
                </a:cxnLst>
                <a:rect l="0" t="0" r="r" b="b"/>
                <a:pathLst>
                  <a:path w="8" h="48">
                    <a:moveTo>
                      <a:pt x="4" y="36"/>
                    </a:moveTo>
                    <a:lnTo>
                      <a:pt x="4" y="47"/>
                    </a:lnTo>
                    <a:lnTo>
                      <a:pt x="7" y="47"/>
                    </a:lnTo>
                    <a:lnTo>
                      <a:pt x="7" y="23"/>
                    </a:lnTo>
                    <a:lnTo>
                      <a:pt x="4" y="11"/>
                    </a:lnTo>
                    <a:lnTo>
                      <a:pt x="4" y="0"/>
                    </a:lnTo>
                    <a:lnTo>
                      <a:pt x="0" y="0"/>
                    </a:lnTo>
                    <a:lnTo>
                      <a:pt x="2" y="11"/>
                    </a:lnTo>
                    <a:lnTo>
                      <a:pt x="2" y="23"/>
                    </a:lnTo>
                    <a:lnTo>
                      <a:pt x="4" y="36"/>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7" name="Freeform 7233"/>
              <p:cNvSpPr>
                <a:spLocks/>
              </p:cNvSpPr>
              <p:nvPr/>
            </p:nvSpPr>
            <p:spPr bwMode="auto">
              <a:xfrm>
                <a:off x="9112" y="7896"/>
                <a:ext cx="8" cy="48"/>
              </a:xfrm>
              <a:custGeom>
                <a:avLst/>
                <a:gdLst/>
                <a:ahLst/>
                <a:cxnLst>
                  <a:cxn ang="0">
                    <a:pos x="7" y="47"/>
                  </a:cxn>
                  <a:cxn ang="0">
                    <a:pos x="7" y="23"/>
                  </a:cxn>
                  <a:cxn ang="0">
                    <a:pos x="2" y="0"/>
                  </a:cxn>
                  <a:cxn ang="0">
                    <a:pos x="0" y="0"/>
                  </a:cxn>
                  <a:cxn ang="0">
                    <a:pos x="2" y="11"/>
                  </a:cxn>
                  <a:cxn ang="0">
                    <a:pos x="2" y="23"/>
                  </a:cxn>
                  <a:cxn ang="0">
                    <a:pos x="4" y="36"/>
                  </a:cxn>
                  <a:cxn ang="0">
                    <a:pos x="4" y="47"/>
                  </a:cxn>
                  <a:cxn ang="0">
                    <a:pos x="7" y="47"/>
                  </a:cxn>
                </a:cxnLst>
                <a:rect l="0" t="0" r="r" b="b"/>
                <a:pathLst>
                  <a:path w="8" h="48">
                    <a:moveTo>
                      <a:pt x="7" y="47"/>
                    </a:moveTo>
                    <a:lnTo>
                      <a:pt x="7" y="23"/>
                    </a:lnTo>
                    <a:lnTo>
                      <a:pt x="2" y="0"/>
                    </a:lnTo>
                    <a:lnTo>
                      <a:pt x="0" y="0"/>
                    </a:lnTo>
                    <a:lnTo>
                      <a:pt x="2" y="11"/>
                    </a:lnTo>
                    <a:lnTo>
                      <a:pt x="2" y="23"/>
                    </a:lnTo>
                    <a:lnTo>
                      <a:pt x="4" y="36"/>
                    </a:lnTo>
                    <a:lnTo>
                      <a:pt x="4" y="47"/>
                    </a:lnTo>
                    <a:lnTo>
                      <a:pt x="7" y="4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8" name="Freeform 7234"/>
              <p:cNvSpPr>
                <a:spLocks/>
              </p:cNvSpPr>
              <p:nvPr/>
            </p:nvSpPr>
            <p:spPr bwMode="auto">
              <a:xfrm>
                <a:off x="9110" y="7896"/>
                <a:ext cx="10"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10" h="48">
                    <a:moveTo>
                      <a:pt x="4" y="0"/>
                    </a:moveTo>
                    <a:lnTo>
                      <a:pt x="0" y="0"/>
                    </a:lnTo>
                    <a:lnTo>
                      <a:pt x="4" y="23"/>
                    </a:lnTo>
                    <a:lnTo>
                      <a:pt x="4" y="47"/>
                    </a:lnTo>
                    <a:lnTo>
                      <a:pt x="9" y="47"/>
                    </a:lnTo>
                    <a:lnTo>
                      <a:pt x="9" y="33"/>
                    </a:lnTo>
                    <a:lnTo>
                      <a:pt x="7" y="23"/>
                    </a:lnTo>
                    <a:lnTo>
                      <a:pt x="7" y="11"/>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9" name="Freeform 7235"/>
              <p:cNvSpPr>
                <a:spLocks/>
              </p:cNvSpPr>
              <p:nvPr/>
            </p:nvSpPr>
            <p:spPr bwMode="auto">
              <a:xfrm>
                <a:off x="9110" y="7896"/>
                <a:ext cx="7" cy="48"/>
              </a:xfrm>
              <a:custGeom>
                <a:avLst/>
                <a:gdLst/>
                <a:ahLst/>
                <a:cxnLst>
                  <a:cxn ang="0">
                    <a:pos x="4" y="0"/>
                  </a:cxn>
                  <a:cxn ang="0">
                    <a:pos x="0" y="0"/>
                  </a:cxn>
                  <a:cxn ang="0">
                    <a:pos x="4" y="23"/>
                  </a:cxn>
                  <a:cxn ang="0">
                    <a:pos x="4" y="47"/>
                  </a:cxn>
                  <a:cxn ang="0">
                    <a:pos x="7" y="47"/>
                  </a:cxn>
                  <a:cxn ang="0">
                    <a:pos x="7" y="11"/>
                  </a:cxn>
                  <a:cxn ang="0">
                    <a:pos x="4" y="0"/>
                  </a:cxn>
                </a:cxnLst>
                <a:rect l="0" t="0" r="r" b="b"/>
                <a:pathLst>
                  <a:path w="7" h="48">
                    <a:moveTo>
                      <a:pt x="4" y="0"/>
                    </a:moveTo>
                    <a:lnTo>
                      <a:pt x="0" y="0"/>
                    </a:lnTo>
                    <a:lnTo>
                      <a:pt x="4" y="23"/>
                    </a:lnTo>
                    <a:lnTo>
                      <a:pt x="4" y="47"/>
                    </a:lnTo>
                    <a:lnTo>
                      <a:pt x="7" y="47"/>
                    </a:lnTo>
                    <a:lnTo>
                      <a:pt x="7" y="11"/>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0" name="Freeform 7236"/>
              <p:cNvSpPr>
                <a:spLocks/>
              </p:cNvSpPr>
              <p:nvPr/>
            </p:nvSpPr>
            <p:spPr bwMode="auto">
              <a:xfrm>
                <a:off x="9110" y="7896"/>
                <a:ext cx="7" cy="48"/>
              </a:xfrm>
              <a:custGeom>
                <a:avLst/>
                <a:gdLst/>
                <a:ahLst/>
                <a:cxnLst>
                  <a:cxn ang="0">
                    <a:pos x="7" y="47"/>
                  </a:cxn>
                  <a:cxn ang="0">
                    <a:pos x="7" y="23"/>
                  </a:cxn>
                  <a:cxn ang="0">
                    <a:pos x="2" y="0"/>
                  </a:cxn>
                  <a:cxn ang="0">
                    <a:pos x="0" y="0"/>
                  </a:cxn>
                  <a:cxn ang="0">
                    <a:pos x="2" y="11"/>
                  </a:cxn>
                  <a:cxn ang="0">
                    <a:pos x="2" y="23"/>
                  </a:cxn>
                  <a:cxn ang="0">
                    <a:pos x="4" y="36"/>
                  </a:cxn>
                  <a:cxn ang="0">
                    <a:pos x="4" y="47"/>
                  </a:cxn>
                  <a:cxn ang="0">
                    <a:pos x="7" y="47"/>
                  </a:cxn>
                </a:cxnLst>
                <a:rect l="0" t="0" r="r" b="b"/>
                <a:pathLst>
                  <a:path w="7" h="48">
                    <a:moveTo>
                      <a:pt x="7" y="47"/>
                    </a:moveTo>
                    <a:lnTo>
                      <a:pt x="7" y="23"/>
                    </a:lnTo>
                    <a:lnTo>
                      <a:pt x="2" y="0"/>
                    </a:lnTo>
                    <a:lnTo>
                      <a:pt x="0" y="0"/>
                    </a:lnTo>
                    <a:lnTo>
                      <a:pt x="2" y="11"/>
                    </a:lnTo>
                    <a:lnTo>
                      <a:pt x="2" y="23"/>
                    </a:lnTo>
                    <a:lnTo>
                      <a:pt x="4" y="36"/>
                    </a:lnTo>
                    <a:lnTo>
                      <a:pt x="4" y="47"/>
                    </a:lnTo>
                    <a:lnTo>
                      <a:pt x="7" y="47"/>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1" name="Freeform 7237"/>
              <p:cNvSpPr>
                <a:spLocks/>
              </p:cNvSpPr>
              <p:nvPr/>
            </p:nvSpPr>
            <p:spPr bwMode="auto">
              <a:xfrm>
                <a:off x="9110" y="7896"/>
                <a:ext cx="7" cy="48"/>
              </a:xfrm>
              <a:custGeom>
                <a:avLst/>
                <a:gdLst/>
                <a:ahLst/>
                <a:cxnLst>
                  <a:cxn ang="0">
                    <a:pos x="2" y="23"/>
                  </a:cxn>
                  <a:cxn ang="0">
                    <a:pos x="2" y="47"/>
                  </a:cxn>
                  <a:cxn ang="0">
                    <a:pos x="7" y="47"/>
                  </a:cxn>
                  <a:cxn ang="0">
                    <a:pos x="7" y="23"/>
                  </a:cxn>
                  <a:cxn ang="0">
                    <a:pos x="2" y="0"/>
                  </a:cxn>
                  <a:cxn ang="0">
                    <a:pos x="0" y="0"/>
                  </a:cxn>
                  <a:cxn ang="0">
                    <a:pos x="0" y="11"/>
                  </a:cxn>
                  <a:cxn ang="0">
                    <a:pos x="2" y="23"/>
                  </a:cxn>
                </a:cxnLst>
                <a:rect l="0" t="0" r="r" b="b"/>
                <a:pathLst>
                  <a:path w="7" h="48">
                    <a:moveTo>
                      <a:pt x="2" y="23"/>
                    </a:moveTo>
                    <a:lnTo>
                      <a:pt x="2" y="47"/>
                    </a:lnTo>
                    <a:lnTo>
                      <a:pt x="7" y="47"/>
                    </a:lnTo>
                    <a:lnTo>
                      <a:pt x="7" y="23"/>
                    </a:lnTo>
                    <a:lnTo>
                      <a:pt x="2" y="0"/>
                    </a:lnTo>
                    <a:lnTo>
                      <a:pt x="0" y="0"/>
                    </a:lnTo>
                    <a:lnTo>
                      <a:pt x="0" y="11"/>
                    </a:lnTo>
                    <a:lnTo>
                      <a:pt x="2" y="23"/>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2" name="Freeform 7238"/>
              <p:cNvSpPr>
                <a:spLocks/>
              </p:cNvSpPr>
              <p:nvPr/>
            </p:nvSpPr>
            <p:spPr bwMode="auto">
              <a:xfrm>
                <a:off x="9108" y="7896"/>
                <a:ext cx="9"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9" h="48">
                    <a:moveTo>
                      <a:pt x="4" y="0"/>
                    </a:moveTo>
                    <a:lnTo>
                      <a:pt x="0" y="0"/>
                    </a:lnTo>
                    <a:lnTo>
                      <a:pt x="4" y="23"/>
                    </a:lnTo>
                    <a:lnTo>
                      <a:pt x="4" y="47"/>
                    </a:lnTo>
                    <a:lnTo>
                      <a:pt x="9" y="47"/>
                    </a:lnTo>
                    <a:lnTo>
                      <a:pt x="9" y="33"/>
                    </a:lnTo>
                    <a:lnTo>
                      <a:pt x="7" y="23"/>
                    </a:lnTo>
                    <a:lnTo>
                      <a:pt x="7" y="11"/>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3" name="Freeform 7239"/>
              <p:cNvSpPr>
                <a:spLocks/>
              </p:cNvSpPr>
              <p:nvPr/>
            </p:nvSpPr>
            <p:spPr bwMode="auto">
              <a:xfrm>
                <a:off x="9108" y="7896"/>
                <a:ext cx="7" cy="48"/>
              </a:xfrm>
              <a:custGeom>
                <a:avLst/>
                <a:gdLst/>
                <a:ahLst/>
                <a:cxnLst>
                  <a:cxn ang="0">
                    <a:pos x="4" y="36"/>
                  </a:cxn>
                  <a:cxn ang="0">
                    <a:pos x="4" y="47"/>
                  </a:cxn>
                  <a:cxn ang="0">
                    <a:pos x="7" y="47"/>
                  </a:cxn>
                  <a:cxn ang="0">
                    <a:pos x="7" y="23"/>
                  </a:cxn>
                  <a:cxn ang="0">
                    <a:pos x="4" y="11"/>
                  </a:cxn>
                  <a:cxn ang="0">
                    <a:pos x="4" y="0"/>
                  </a:cxn>
                  <a:cxn ang="0">
                    <a:pos x="0" y="0"/>
                  </a:cxn>
                  <a:cxn ang="0">
                    <a:pos x="2" y="11"/>
                  </a:cxn>
                  <a:cxn ang="0">
                    <a:pos x="2" y="23"/>
                  </a:cxn>
                  <a:cxn ang="0">
                    <a:pos x="4" y="36"/>
                  </a:cxn>
                </a:cxnLst>
                <a:rect l="0" t="0" r="r" b="b"/>
                <a:pathLst>
                  <a:path w="7" h="48">
                    <a:moveTo>
                      <a:pt x="4" y="36"/>
                    </a:moveTo>
                    <a:lnTo>
                      <a:pt x="4" y="47"/>
                    </a:lnTo>
                    <a:lnTo>
                      <a:pt x="7" y="47"/>
                    </a:lnTo>
                    <a:lnTo>
                      <a:pt x="7" y="23"/>
                    </a:lnTo>
                    <a:lnTo>
                      <a:pt x="4" y="11"/>
                    </a:lnTo>
                    <a:lnTo>
                      <a:pt x="4" y="0"/>
                    </a:lnTo>
                    <a:lnTo>
                      <a:pt x="0" y="0"/>
                    </a:lnTo>
                    <a:lnTo>
                      <a:pt x="2" y="11"/>
                    </a:lnTo>
                    <a:lnTo>
                      <a:pt x="2" y="23"/>
                    </a:lnTo>
                    <a:lnTo>
                      <a:pt x="4" y="36"/>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4" name="Freeform 7240"/>
              <p:cNvSpPr>
                <a:spLocks/>
              </p:cNvSpPr>
              <p:nvPr/>
            </p:nvSpPr>
            <p:spPr bwMode="auto">
              <a:xfrm>
                <a:off x="9115" y="7785"/>
                <a:ext cx="158" cy="175"/>
              </a:xfrm>
              <a:custGeom>
                <a:avLst/>
                <a:gdLst/>
                <a:ahLst/>
                <a:cxnLst>
                  <a:cxn ang="0">
                    <a:pos x="158" y="160"/>
                  </a:cxn>
                  <a:cxn ang="0">
                    <a:pos x="156" y="9"/>
                  </a:cxn>
                  <a:cxn ang="0">
                    <a:pos x="38" y="0"/>
                  </a:cxn>
                  <a:cxn ang="0">
                    <a:pos x="0" y="4"/>
                  </a:cxn>
                  <a:cxn ang="0">
                    <a:pos x="0" y="163"/>
                  </a:cxn>
                  <a:cxn ang="0">
                    <a:pos x="9" y="163"/>
                  </a:cxn>
                  <a:cxn ang="0">
                    <a:pos x="9" y="168"/>
                  </a:cxn>
                  <a:cxn ang="0">
                    <a:pos x="38" y="175"/>
                  </a:cxn>
                  <a:cxn ang="0">
                    <a:pos x="141" y="160"/>
                  </a:cxn>
                  <a:cxn ang="0">
                    <a:pos x="158" y="160"/>
                  </a:cxn>
                </a:cxnLst>
                <a:rect l="0" t="0" r="r" b="b"/>
                <a:pathLst>
                  <a:path w="158" h="175">
                    <a:moveTo>
                      <a:pt x="158" y="160"/>
                    </a:moveTo>
                    <a:lnTo>
                      <a:pt x="156" y="9"/>
                    </a:lnTo>
                    <a:lnTo>
                      <a:pt x="38" y="0"/>
                    </a:lnTo>
                    <a:lnTo>
                      <a:pt x="0" y="4"/>
                    </a:lnTo>
                    <a:lnTo>
                      <a:pt x="0" y="163"/>
                    </a:lnTo>
                    <a:lnTo>
                      <a:pt x="9" y="163"/>
                    </a:lnTo>
                    <a:lnTo>
                      <a:pt x="9" y="168"/>
                    </a:lnTo>
                    <a:lnTo>
                      <a:pt x="38" y="175"/>
                    </a:lnTo>
                    <a:lnTo>
                      <a:pt x="141" y="160"/>
                    </a:lnTo>
                    <a:lnTo>
                      <a:pt x="158" y="16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5" name="Freeform 7241"/>
              <p:cNvSpPr>
                <a:spLocks/>
              </p:cNvSpPr>
              <p:nvPr/>
            </p:nvSpPr>
            <p:spPr bwMode="auto">
              <a:xfrm>
                <a:off x="9163" y="7752"/>
                <a:ext cx="242" cy="223"/>
              </a:xfrm>
              <a:custGeom>
                <a:avLst/>
                <a:gdLst/>
                <a:ahLst/>
                <a:cxnLst>
                  <a:cxn ang="0">
                    <a:pos x="38" y="211"/>
                  </a:cxn>
                  <a:cxn ang="0">
                    <a:pos x="45" y="215"/>
                  </a:cxn>
                  <a:cxn ang="0">
                    <a:pos x="55" y="218"/>
                  </a:cxn>
                  <a:cxn ang="0">
                    <a:pos x="100" y="220"/>
                  </a:cxn>
                  <a:cxn ang="0">
                    <a:pos x="172" y="215"/>
                  </a:cxn>
                  <a:cxn ang="0">
                    <a:pos x="180" y="213"/>
                  </a:cxn>
                  <a:cxn ang="0">
                    <a:pos x="184" y="201"/>
                  </a:cxn>
                  <a:cxn ang="0">
                    <a:pos x="175" y="194"/>
                  </a:cxn>
                  <a:cxn ang="0">
                    <a:pos x="167" y="191"/>
                  </a:cxn>
                  <a:cxn ang="0">
                    <a:pos x="189" y="180"/>
                  </a:cxn>
                  <a:cxn ang="0">
                    <a:pos x="240" y="158"/>
                  </a:cxn>
                  <a:cxn ang="0">
                    <a:pos x="242" y="134"/>
                  </a:cxn>
                  <a:cxn ang="0">
                    <a:pos x="240" y="67"/>
                  </a:cxn>
                  <a:cxn ang="0">
                    <a:pos x="184" y="31"/>
                  </a:cxn>
                  <a:cxn ang="0">
                    <a:pos x="180" y="23"/>
                  </a:cxn>
                  <a:cxn ang="0">
                    <a:pos x="175" y="16"/>
                  </a:cxn>
                  <a:cxn ang="0">
                    <a:pos x="165" y="11"/>
                  </a:cxn>
                  <a:cxn ang="0">
                    <a:pos x="155" y="7"/>
                  </a:cxn>
                  <a:cxn ang="0">
                    <a:pos x="148" y="4"/>
                  </a:cxn>
                  <a:cxn ang="0">
                    <a:pos x="139" y="2"/>
                  </a:cxn>
                  <a:cxn ang="0">
                    <a:pos x="129" y="0"/>
                  </a:cxn>
                  <a:cxn ang="0">
                    <a:pos x="112" y="2"/>
                  </a:cxn>
                  <a:cxn ang="0">
                    <a:pos x="98" y="4"/>
                  </a:cxn>
                  <a:cxn ang="0">
                    <a:pos x="81" y="7"/>
                  </a:cxn>
                  <a:cxn ang="0">
                    <a:pos x="69" y="9"/>
                  </a:cxn>
                  <a:cxn ang="0">
                    <a:pos x="55" y="11"/>
                  </a:cxn>
                  <a:cxn ang="0">
                    <a:pos x="43" y="14"/>
                  </a:cxn>
                  <a:cxn ang="0">
                    <a:pos x="31" y="16"/>
                  </a:cxn>
                  <a:cxn ang="0">
                    <a:pos x="19" y="19"/>
                  </a:cxn>
                  <a:cxn ang="0">
                    <a:pos x="7" y="21"/>
                  </a:cxn>
                  <a:cxn ang="0">
                    <a:pos x="2" y="57"/>
                  </a:cxn>
                  <a:cxn ang="0">
                    <a:pos x="0" y="155"/>
                  </a:cxn>
                  <a:cxn ang="0">
                    <a:pos x="9" y="177"/>
                  </a:cxn>
                  <a:cxn ang="0">
                    <a:pos x="19" y="180"/>
                  </a:cxn>
                  <a:cxn ang="0">
                    <a:pos x="28" y="184"/>
                  </a:cxn>
                  <a:cxn ang="0">
                    <a:pos x="40" y="187"/>
                  </a:cxn>
                  <a:cxn ang="0">
                    <a:pos x="57" y="194"/>
                  </a:cxn>
                  <a:cxn ang="0">
                    <a:pos x="57" y="203"/>
                  </a:cxn>
                </a:cxnLst>
                <a:rect l="0" t="0" r="r" b="b"/>
                <a:pathLst>
                  <a:path w="242" h="223">
                    <a:moveTo>
                      <a:pt x="45" y="208"/>
                    </a:moveTo>
                    <a:lnTo>
                      <a:pt x="38" y="211"/>
                    </a:lnTo>
                    <a:lnTo>
                      <a:pt x="40" y="213"/>
                    </a:lnTo>
                    <a:lnTo>
                      <a:pt x="45" y="215"/>
                    </a:lnTo>
                    <a:lnTo>
                      <a:pt x="50" y="218"/>
                    </a:lnTo>
                    <a:lnTo>
                      <a:pt x="55" y="218"/>
                    </a:lnTo>
                    <a:lnTo>
                      <a:pt x="60" y="220"/>
                    </a:lnTo>
                    <a:lnTo>
                      <a:pt x="100" y="220"/>
                    </a:lnTo>
                    <a:lnTo>
                      <a:pt x="146" y="223"/>
                    </a:lnTo>
                    <a:lnTo>
                      <a:pt x="172" y="215"/>
                    </a:lnTo>
                    <a:lnTo>
                      <a:pt x="177" y="213"/>
                    </a:lnTo>
                    <a:lnTo>
                      <a:pt x="180" y="213"/>
                    </a:lnTo>
                    <a:lnTo>
                      <a:pt x="184" y="208"/>
                    </a:lnTo>
                    <a:lnTo>
                      <a:pt x="184" y="201"/>
                    </a:lnTo>
                    <a:lnTo>
                      <a:pt x="177" y="194"/>
                    </a:lnTo>
                    <a:lnTo>
                      <a:pt x="175" y="194"/>
                    </a:lnTo>
                    <a:lnTo>
                      <a:pt x="170" y="191"/>
                    </a:lnTo>
                    <a:lnTo>
                      <a:pt x="167" y="191"/>
                    </a:lnTo>
                    <a:lnTo>
                      <a:pt x="163" y="189"/>
                    </a:lnTo>
                    <a:lnTo>
                      <a:pt x="189" y="180"/>
                    </a:lnTo>
                    <a:lnTo>
                      <a:pt x="237" y="170"/>
                    </a:lnTo>
                    <a:lnTo>
                      <a:pt x="240" y="158"/>
                    </a:lnTo>
                    <a:lnTo>
                      <a:pt x="240" y="146"/>
                    </a:lnTo>
                    <a:lnTo>
                      <a:pt x="242" y="134"/>
                    </a:lnTo>
                    <a:lnTo>
                      <a:pt x="242" y="81"/>
                    </a:lnTo>
                    <a:lnTo>
                      <a:pt x="240" y="67"/>
                    </a:lnTo>
                    <a:lnTo>
                      <a:pt x="187" y="38"/>
                    </a:lnTo>
                    <a:lnTo>
                      <a:pt x="184" y="31"/>
                    </a:lnTo>
                    <a:lnTo>
                      <a:pt x="182" y="28"/>
                    </a:lnTo>
                    <a:lnTo>
                      <a:pt x="180" y="23"/>
                    </a:lnTo>
                    <a:lnTo>
                      <a:pt x="177" y="21"/>
                    </a:lnTo>
                    <a:lnTo>
                      <a:pt x="175" y="16"/>
                    </a:lnTo>
                    <a:lnTo>
                      <a:pt x="170" y="11"/>
                    </a:lnTo>
                    <a:lnTo>
                      <a:pt x="165" y="11"/>
                    </a:lnTo>
                    <a:lnTo>
                      <a:pt x="160" y="7"/>
                    </a:lnTo>
                    <a:lnTo>
                      <a:pt x="155" y="7"/>
                    </a:lnTo>
                    <a:lnTo>
                      <a:pt x="153" y="4"/>
                    </a:lnTo>
                    <a:lnTo>
                      <a:pt x="148" y="4"/>
                    </a:lnTo>
                    <a:lnTo>
                      <a:pt x="143" y="2"/>
                    </a:lnTo>
                    <a:lnTo>
                      <a:pt x="139" y="2"/>
                    </a:lnTo>
                    <a:lnTo>
                      <a:pt x="134" y="0"/>
                    </a:lnTo>
                    <a:lnTo>
                      <a:pt x="129" y="0"/>
                    </a:lnTo>
                    <a:lnTo>
                      <a:pt x="124" y="2"/>
                    </a:lnTo>
                    <a:lnTo>
                      <a:pt x="112" y="2"/>
                    </a:lnTo>
                    <a:lnTo>
                      <a:pt x="110" y="4"/>
                    </a:lnTo>
                    <a:lnTo>
                      <a:pt x="98" y="4"/>
                    </a:lnTo>
                    <a:lnTo>
                      <a:pt x="93" y="7"/>
                    </a:lnTo>
                    <a:lnTo>
                      <a:pt x="81" y="7"/>
                    </a:lnTo>
                    <a:lnTo>
                      <a:pt x="79" y="9"/>
                    </a:lnTo>
                    <a:lnTo>
                      <a:pt x="69" y="9"/>
                    </a:lnTo>
                    <a:lnTo>
                      <a:pt x="67" y="11"/>
                    </a:lnTo>
                    <a:lnTo>
                      <a:pt x="55" y="11"/>
                    </a:lnTo>
                    <a:lnTo>
                      <a:pt x="50" y="14"/>
                    </a:lnTo>
                    <a:lnTo>
                      <a:pt x="43" y="14"/>
                    </a:lnTo>
                    <a:lnTo>
                      <a:pt x="38" y="16"/>
                    </a:lnTo>
                    <a:lnTo>
                      <a:pt x="31" y="16"/>
                    </a:lnTo>
                    <a:lnTo>
                      <a:pt x="26" y="19"/>
                    </a:lnTo>
                    <a:lnTo>
                      <a:pt x="19" y="19"/>
                    </a:lnTo>
                    <a:lnTo>
                      <a:pt x="14" y="21"/>
                    </a:lnTo>
                    <a:lnTo>
                      <a:pt x="7" y="21"/>
                    </a:lnTo>
                    <a:lnTo>
                      <a:pt x="4" y="40"/>
                    </a:lnTo>
                    <a:lnTo>
                      <a:pt x="2" y="57"/>
                    </a:lnTo>
                    <a:lnTo>
                      <a:pt x="0" y="71"/>
                    </a:lnTo>
                    <a:lnTo>
                      <a:pt x="0" y="155"/>
                    </a:lnTo>
                    <a:lnTo>
                      <a:pt x="4" y="175"/>
                    </a:lnTo>
                    <a:lnTo>
                      <a:pt x="9" y="177"/>
                    </a:lnTo>
                    <a:lnTo>
                      <a:pt x="14" y="177"/>
                    </a:lnTo>
                    <a:lnTo>
                      <a:pt x="19" y="180"/>
                    </a:lnTo>
                    <a:lnTo>
                      <a:pt x="23" y="182"/>
                    </a:lnTo>
                    <a:lnTo>
                      <a:pt x="28" y="184"/>
                    </a:lnTo>
                    <a:lnTo>
                      <a:pt x="38" y="184"/>
                    </a:lnTo>
                    <a:lnTo>
                      <a:pt x="40" y="187"/>
                    </a:lnTo>
                    <a:lnTo>
                      <a:pt x="47" y="187"/>
                    </a:lnTo>
                    <a:lnTo>
                      <a:pt x="57" y="194"/>
                    </a:lnTo>
                    <a:lnTo>
                      <a:pt x="64" y="199"/>
                    </a:lnTo>
                    <a:lnTo>
                      <a:pt x="57" y="203"/>
                    </a:lnTo>
                    <a:lnTo>
                      <a:pt x="45" y="20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6" name="Freeform 7242"/>
              <p:cNvSpPr>
                <a:spLocks/>
              </p:cNvSpPr>
              <p:nvPr/>
            </p:nvSpPr>
            <p:spPr bwMode="auto">
              <a:xfrm>
                <a:off x="9313" y="7756"/>
                <a:ext cx="0" cy="171"/>
              </a:xfrm>
              <a:custGeom>
                <a:avLst/>
                <a:gdLst/>
                <a:ahLst/>
                <a:cxnLst>
                  <a:cxn ang="0">
                    <a:pos x="0" y="0"/>
                  </a:cxn>
                  <a:cxn ang="0">
                    <a:pos x="0" y="170"/>
                  </a:cxn>
                </a:cxnLst>
                <a:rect l="0" t="0" r="r" b="b"/>
                <a:pathLst>
                  <a:path h="171">
                    <a:moveTo>
                      <a:pt x="0" y="0"/>
                    </a:moveTo>
                    <a:lnTo>
                      <a:pt x="0" y="170"/>
                    </a:lnTo>
                  </a:path>
                </a:pathLst>
              </a:custGeom>
              <a:noFill/>
              <a:ln w="2794">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7" name="Freeform 7243"/>
              <p:cNvSpPr>
                <a:spLocks/>
              </p:cNvSpPr>
              <p:nvPr/>
            </p:nvSpPr>
            <p:spPr bwMode="auto">
              <a:xfrm>
                <a:off x="9309" y="7756"/>
                <a:ext cx="5" cy="171"/>
              </a:xfrm>
              <a:custGeom>
                <a:avLst/>
                <a:gdLst/>
                <a:ahLst/>
                <a:cxnLst>
                  <a:cxn ang="0">
                    <a:pos x="2" y="26"/>
                  </a:cxn>
                  <a:cxn ang="0">
                    <a:pos x="0" y="84"/>
                  </a:cxn>
                  <a:cxn ang="0">
                    <a:pos x="0" y="144"/>
                  </a:cxn>
                  <a:cxn ang="0">
                    <a:pos x="2" y="170"/>
                  </a:cxn>
                  <a:cxn ang="0">
                    <a:pos x="4" y="170"/>
                  </a:cxn>
                  <a:cxn ang="0">
                    <a:pos x="2" y="132"/>
                  </a:cxn>
                  <a:cxn ang="0">
                    <a:pos x="2" y="52"/>
                  </a:cxn>
                  <a:cxn ang="0">
                    <a:pos x="4" y="0"/>
                  </a:cxn>
                  <a:cxn ang="0">
                    <a:pos x="2" y="0"/>
                  </a:cxn>
                  <a:cxn ang="0">
                    <a:pos x="2" y="26"/>
                  </a:cxn>
                </a:cxnLst>
                <a:rect l="0" t="0" r="r" b="b"/>
                <a:pathLst>
                  <a:path w="5" h="171">
                    <a:moveTo>
                      <a:pt x="2" y="26"/>
                    </a:moveTo>
                    <a:lnTo>
                      <a:pt x="0" y="84"/>
                    </a:lnTo>
                    <a:lnTo>
                      <a:pt x="0" y="144"/>
                    </a:lnTo>
                    <a:lnTo>
                      <a:pt x="2" y="170"/>
                    </a:lnTo>
                    <a:lnTo>
                      <a:pt x="4" y="170"/>
                    </a:lnTo>
                    <a:lnTo>
                      <a:pt x="2" y="132"/>
                    </a:lnTo>
                    <a:lnTo>
                      <a:pt x="2" y="52"/>
                    </a:lnTo>
                    <a:lnTo>
                      <a:pt x="4" y="0"/>
                    </a:lnTo>
                    <a:lnTo>
                      <a:pt x="2" y="0"/>
                    </a:lnTo>
                    <a:lnTo>
                      <a:pt x="2" y="26"/>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8" name="Freeform 7244"/>
              <p:cNvSpPr>
                <a:spLocks/>
              </p:cNvSpPr>
              <p:nvPr/>
            </p:nvSpPr>
            <p:spPr bwMode="auto">
              <a:xfrm>
                <a:off x="9310" y="7756"/>
                <a:ext cx="0" cy="171"/>
              </a:xfrm>
              <a:custGeom>
                <a:avLst/>
                <a:gdLst/>
                <a:ahLst/>
                <a:cxnLst>
                  <a:cxn ang="0">
                    <a:pos x="0" y="0"/>
                  </a:cxn>
                  <a:cxn ang="0">
                    <a:pos x="0" y="170"/>
                  </a:cxn>
                </a:cxnLst>
                <a:rect l="0" t="0" r="r" b="b"/>
                <a:pathLst>
                  <a:path h="171">
                    <a:moveTo>
                      <a:pt x="0" y="0"/>
                    </a:moveTo>
                    <a:lnTo>
                      <a:pt x="0" y="170"/>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269" name="Group 7245"/>
              <p:cNvGrpSpPr>
                <a:grpSpLocks/>
              </p:cNvGrpSpPr>
              <p:nvPr/>
            </p:nvGrpSpPr>
            <p:grpSpPr bwMode="auto">
              <a:xfrm>
                <a:off x="9309" y="7756"/>
                <a:ext cx="3" cy="171"/>
                <a:chOff x="9309" y="7756"/>
                <a:chExt cx="3" cy="171"/>
              </a:xfrm>
            </p:grpSpPr>
            <p:sp>
              <p:nvSpPr>
                <p:cNvPr id="8270" name="Freeform 7246"/>
                <p:cNvSpPr>
                  <a:spLocks/>
                </p:cNvSpPr>
                <p:nvPr/>
              </p:nvSpPr>
              <p:spPr bwMode="auto">
                <a:xfrm>
                  <a:off x="9309" y="7756"/>
                  <a:ext cx="3" cy="171"/>
                </a:xfrm>
                <a:custGeom>
                  <a:avLst/>
                  <a:gdLst/>
                  <a:ahLst/>
                  <a:cxnLst>
                    <a:cxn ang="0">
                      <a:pos x="0" y="0"/>
                    </a:cxn>
                    <a:cxn ang="0">
                      <a:pos x="0" y="93"/>
                    </a:cxn>
                    <a:cxn ang="0">
                      <a:pos x="2" y="52"/>
                    </a:cxn>
                    <a:cxn ang="0">
                      <a:pos x="2" y="0"/>
                    </a:cxn>
                    <a:cxn ang="0">
                      <a:pos x="0" y="0"/>
                    </a:cxn>
                  </a:cxnLst>
                  <a:rect l="0" t="0" r="r" b="b"/>
                  <a:pathLst>
                    <a:path w="3" h="171">
                      <a:moveTo>
                        <a:pt x="0" y="0"/>
                      </a:moveTo>
                      <a:lnTo>
                        <a:pt x="0" y="93"/>
                      </a:lnTo>
                      <a:lnTo>
                        <a:pt x="2" y="52"/>
                      </a:lnTo>
                      <a:lnTo>
                        <a:pt x="2" y="0"/>
                      </a:lnTo>
                      <a:lnTo>
                        <a:pt x="0"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1" name="Freeform 7247"/>
                <p:cNvSpPr>
                  <a:spLocks/>
                </p:cNvSpPr>
                <p:nvPr/>
              </p:nvSpPr>
              <p:spPr bwMode="auto">
                <a:xfrm>
                  <a:off x="9309" y="7756"/>
                  <a:ext cx="3" cy="171"/>
                </a:xfrm>
                <a:custGeom>
                  <a:avLst/>
                  <a:gdLst/>
                  <a:ahLst/>
                  <a:cxnLst>
                    <a:cxn ang="0">
                      <a:pos x="2" y="168"/>
                    </a:cxn>
                    <a:cxn ang="0">
                      <a:pos x="0" y="129"/>
                    </a:cxn>
                    <a:cxn ang="0">
                      <a:pos x="0" y="170"/>
                    </a:cxn>
                    <a:cxn ang="0">
                      <a:pos x="2" y="168"/>
                    </a:cxn>
                  </a:cxnLst>
                  <a:rect l="0" t="0" r="r" b="b"/>
                  <a:pathLst>
                    <a:path w="3" h="171">
                      <a:moveTo>
                        <a:pt x="2" y="168"/>
                      </a:moveTo>
                      <a:lnTo>
                        <a:pt x="0" y="129"/>
                      </a:lnTo>
                      <a:lnTo>
                        <a:pt x="0" y="170"/>
                      </a:lnTo>
                      <a:lnTo>
                        <a:pt x="2" y="168"/>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272" name="Freeform 7248"/>
              <p:cNvSpPr>
                <a:spLocks/>
              </p:cNvSpPr>
              <p:nvPr/>
            </p:nvSpPr>
            <p:spPr bwMode="auto">
              <a:xfrm>
                <a:off x="9307" y="7754"/>
                <a:ext cx="2" cy="170"/>
              </a:xfrm>
              <a:custGeom>
                <a:avLst/>
                <a:gdLst/>
                <a:ahLst/>
                <a:cxnLst>
                  <a:cxn ang="0">
                    <a:pos x="2" y="0"/>
                  </a:cxn>
                  <a:cxn ang="0">
                    <a:pos x="0" y="28"/>
                  </a:cxn>
                  <a:cxn ang="0">
                    <a:pos x="0" y="170"/>
                  </a:cxn>
                  <a:cxn ang="0">
                    <a:pos x="2" y="170"/>
                  </a:cxn>
                  <a:cxn ang="0">
                    <a:pos x="2" y="0"/>
                  </a:cxn>
                </a:cxnLst>
                <a:rect l="0" t="0" r="r" b="b"/>
                <a:pathLst>
                  <a:path w="2" h="170">
                    <a:moveTo>
                      <a:pt x="2" y="0"/>
                    </a:moveTo>
                    <a:lnTo>
                      <a:pt x="0" y="28"/>
                    </a:lnTo>
                    <a:lnTo>
                      <a:pt x="0" y="170"/>
                    </a:lnTo>
                    <a:lnTo>
                      <a:pt x="2" y="170"/>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3" name="Freeform 7249"/>
              <p:cNvSpPr>
                <a:spLocks/>
              </p:cNvSpPr>
              <p:nvPr/>
            </p:nvSpPr>
            <p:spPr bwMode="auto">
              <a:xfrm>
                <a:off x="9308" y="7754"/>
                <a:ext cx="0" cy="170"/>
              </a:xfrm>
              <a:custGeom>
                <a:avLst/>
                <a:gdLst/>
                <a:ahLst/>
                <a:cxnLst>
                  <a:cxn ang="0">
                    <a:pos x="0" y="0"/>
                  </a:cxn>
                  <a:cxn ang="0">
                    <a:pos x="0" y="170"/>
                  </a:cxn>
                </a:cxnLst>
                <a:rect l="0" t="0" r="r" b="b"/>
                <a:pathLst>
                  <a:path h="170">
                    <a:moveTo>
                      <a:pt x="0" y="0"/>
                    </a:moveTo>
                    <a:lnTo>
                      <a:pt x="0" y="170"/>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4" name="Freeform 7250"/>
              <p:cNvSpPr>
                <a:spLocks/>
              </p:cNvSpPr>
              <p:nvPr/>
            </p:nvSpPr>
            <p:spPr bwMode="auto">
              <a:xfrm>
                <a:off x="9304" y="7754"/>
                <a:ext cx="3" cy="170"/>
              </a:xfrm>
              <a:custGeom>
                <a:avLst/>
                <a:gdLst/>
                <a:ahLst/>
                <a:cxnLst>
                  <a:cxn ang="0">
                    <a:pos x="2" y="0"/>
                  </a:cxn>
                  <a:cxn ang="0">
                    <a:pos x="0" y="26"/>
                  </a:cxn>
                  <a:cxn ang="0">
                    <a:pos x="0" y="143"/>
                  </a:cxn>
                  <a:cxn ang="0">
                    <a:pos x="2" y="170"/>
                  </a:cxn>
                  <a:cxn ang="0">
                    <a:pos x="2" y="0"/>
                  </a:cxn>
                </a:cxnLst>
                <a:rect l="0" t="0" r="r" b="b"/>
                <a:pathLst>
                  <a:path w="3" h="170">
                    <a:moveTo>
                      <a:pt x="2" y="0"/>
                    </a:moveTo>
                    <a:lnTo>
                      <a:pt x="0" y="26"/>
                    </a:lnTo>
                    <a:lnTo>
                      <a:pt x="0" y="143"/>
                    </a:lnTo>
                    <a:lnTo>
                      <a:pt x="2" y="170"/>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5" name="Freeform 7251"/>
              <p:cNvSpPr>
                <a:spLocks/>
              </p:cNvSpPr>
              <p:nvPr/>
            </p:nvSpPr>
            <p:spPr bwMode="auto">
              <a:xfrm>
                <a:off x="9306" y="7754"/>
                <a:ext cx="0" cy="170"/>
              </a:xfrm>
              <a:custGeom>
                <a:avLst/>
                <a:gdLst/>
                <a:ahLst/>
                <a:cxnLst>
                  <a:cxn ang="0">
                    <a:pos x="0" y="0"/>
                  </a:cxn>
                  <a:cxn ang="0">
                    <a:pos x="0" y="170"/>
                  </a:cxn>
                </a:cxnLst>
                <a:rect l="0" t="0" r="r" b="b"/>
                <a:pathLst>
                  <a:path h="170">
                    <a:moveTo>
                      <a:pt x="0" y="0"/>
                    </a:moveTo>
                    <a:lnTo>
                      <a:pt x="0" y="170"/>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6" name="Freeform 7252"/>
              <p:cNvSpPr>
                <a:spLocks/>
              </p:cNvSpPr>
              <p:nvPr/>
            </p:nvSpPr>
            <p:spPr bwMode="auto">
              <a:xfrm>
                <a:off x="9302" y="7754"/>
                <a:ext cx="5" cy="170"/>
              </a:xfrm>
              <a:custGeom>
                <a:avLst/>
                <a:gdLst/>
                <a:ahLst/>
                <a:cxnLst>
                  <a:cxn ang="0">
                    <a:pos x="2" y="26"/>
                  </a:cxn>
                  <a:cxn ang="0">
                    <a:pos x="0" y="86"/>
                  </a:cxn>
                  <a:cxn ang="0">
                    <a:pos x="0" y="143"/>
                  </a:cxn>
                  <a:cxn ang="0">
                    <a:pos x="2" y="170"/>
                  </a:cxn>
                  <a:cxn ang="0">
                    <a:pos x="4" y="170"/>
                  </a:cxn>
                  <a:cxn ang="0">
                    <a:pos x="2" y="131"/>
                  </a:cxn>
                  <a:cxn ang="0">
                    <a:pos x="2" y="52"/>
                  </a:cxn>
                  <a:cxn ang="0">
                    <a:pos x="4" y="0"/>
                  </a:cxn>
                  <a:cxn ang="0">
                    <a:pos x="2" y="0"/>
                  </a:cxn>
                  <a:cxn ang="0">
                    <a:pos x="2" y="26"/>
                  </a:cxn>
                </a:cxnLst>
                <a:rect l="0" t="0" r="r" b="b"/>
                <a:pathLst>
                  <a:path w="5" h="170">
                    <a:moveTo>
                      <a:pt x="2" y="26"/>
                    </a:moveTo>
                    <a:lnTo>
                      <a:pt x="0" y="86"/>
                    </a:lnTo>
                    <a:lnTo>
                      <a:pt x="0" y="143"/>
                    </a:lnTo>
                    <a:lnTo>
                      <a:pt x="2" y="170"/>
                    </a:lnTo>
                    <a:lnTo>
                      <a:pt x="4" y="170"/>
                    </a:lnTo>
                    <a:lnTo>
                      <a:pt x="2" y="131"/>
                    </a:lnTo>
                    <a:lnTo>
                      <a:pt x="2" y="52"/>
                    </a:lnTo>
                    <a:lnTo>
                      <a:pt x="4" y="0"/>
                    </a:lnTo>
                    <a:lnTo>
                      <a:pt x="2" y="0"/>
                    </a:lnTo>
                    <a:lnTo>
                      <a:pt x="2" y="2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7" name="Freeform 7253"/>
              <p:cNvSpPr>
                <a:spLocks/>
              </p:cNvSpPr>
              <p:nvPr/>
            </p:nvSpPr>
            <p:spPr bwMode="auto">
              <a:xfrm>
                <a:off x="9303" y="7754"/>
                <a:ext cx="0" cy="170"/>
              </a:xfrm>
              <a:custGeom>
                <a:avLst/>
                <a:gdLst/>
                <a:ahLst/>
                <a:cxnLst>
                  <a:cxn ang="0">
                    <a:pos x="0" y="0"/>
                  </a:cxn>
                  <a:cxn ang="0">
                    <a:pos x="0" y="170"/>
                  </a:cxn>
                </a:cxnLst>
                <a:rect l="0" t="0" r="r" b="b"/>
                <a:pathLst>
                  <a:path h="170">
                    <a:moveTo>
                      <a:pt x="0" y="0"/>
                    </a:moveTo>
                    <a:lnTo>
                      <a:pt x="0" y="170"/>
                    </a:lnTo>
                  </a:path>
                </a:pathLst>
              </a:custGeom>
              <a:noFill/>
              <a:ln w="2794">
                <a:solidFill>
                  <a:srgbClr val="513C25"/>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278" name="Group 7254"/>
              <p:cNvGrpSpPr>
                <a:grpSpLocks/>
              </p:cNvGrpSpPr>
              <p:nvPr/>
            </p:nvGrpSpPr>
            <p:grpSpPr bwMode="auto">
              <a:xfrm>
                <a:off x="9302" y="7754"/>
                <a:ext cx="2" cy="170"/>
                <a:chOff x="9302" y="7754"/>
                <a:chExt cx="2" cy="170"/>
              </a:xfrm>
            </p:grpSpPr>
            <p:sp>
              <p:nvSpPr>
                <p:cNvPr id="8279" name="Freeform 7255"/>
                <p:cNvSpPr>
                  <a:spLocks/>
                </p:cNvSpPr>
                <p:nvPr/>
              </p:nvSpPr>
              <p:spPr bwMode="auto">
                <a:xfrm>
                  <a:off x="9302" y="7754"/>
                  <a:ext cx="2" cy="170"/>
                </a:xfrm>
                <a:custGeom>
                  <a:avLst/>
                  <a:gdLst/>
                  <a:ahLst/>
                  <a:cxnLst>
                    <a:cxn ang="0">
                      <a:pos x="2" y="0"/>
                    </a:cxn>
                    <a:cxn ang="0">
                      <a:pos x="0" y="0"/>
                    </a:cxn>
                    <a:cxn ang="0">
                      <a:pos x="0" y="52"/>
                    </a:cxn>
                    <a:cxn ang="0">
                      <a:pos x="2" y="0"/>
                    </a:cxn>
                  </a:cxnLst>
                  <a:rect l="0" t="0" r="r" b="b"/>
                  <a:pathLst>
                    <a:path w="2" h="170">
                      <a:moveTo>
                        <a:pt x="2" y="0"/>
                      </a:moveTo>
                      <a:lnTo>
                        <a:pt x="0" y="0"/>
                      </a:lnTo>
                      <a:lnTo>
                        <a:pt x="0" y="5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0" name="Freeform 7256"/>
                <p:cNvSpPr>
                  <a:spLocks/>
                </p:cNvSpPr>
                <p:nvPr/>
              </p:nvSpPr>
              <p:spPr bwMode="auto">
                <a:xfrm>
                  <a:off x="9302" y="7754"/>
                  <a:ext cx="2" cy="170"/>
                </a:xfrm>
                <a:custGeom>
                  <a:avLst/>
                  <a:gdLst/>
                  <a:ahLst/>
                  <a:cxnLst>
                    <a:cxn ang="0">
                      <a:pos x="2" y="170"/>
                    </a:cxn>
                    <a:cxn ang="0">
                      <a:pos x="0" y="131"/>
                    </a:cxn>
                    <a:cxn ang="0">
                      <a:pos x="0" y="170"/>
                    </a:cxn>
                    <a:cxn ang="0">
                      <a:pos x="2" y="170"/>
                    </a:cxn>
                  </a:cxnLst>
                  <a:rect l="0" t="0" r="r" b="b"/>
                  <a:pathLst>
                    <a:path w="2" h="170">
                      <a:moveTo>
                        <a:pt x="2" y="170"/>
                      </a:moveTo>
                      <a:lnTo>
                        <a:pt x="0" y="131"/>
                      </a:lnTo>
                      <a:lnTo>
                        <a:pt x="0" y="170"/>
                      </a:lnTo>
                      <a:lnTo>
                        <a:pt x="2" y="17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281" name="Freeform 7257"/>
              <p:cNvSpPr>
                <a:spLocks/>
              </p:cNvSpPr>
              <p:nvPr/>
            </p:nvSpPr>
            <p:spPr bwMode="auto">
              <a:xfrm>
                <a:off x="9300" y="7754"/>
                <a:ext cx="2" cy="170"/>
              </a:xfrm>
              <a:custGeom>
                <a:avLst/>
                <a:gdLst/>
                <a:ahLst/>
                <a:cxnLst>
                  <a:cxn ang="0">
                    <a:pos x="2" y="0"/>
                  </a:cxn>
                  <a:cxn ang="0">
                    <a:pos x="0" y="26"/>
                  </a:cxn>
                  <a:cxn ang="0">
                    <a:pos x="0" y="170"/>
                  </a:cxn>
                  <a:cxn ang="0">
                    <a:pos x="2" y="170"/>
                  </a:cxn>
                  <a:cxn ang="0">
                    <a:pos x="2" y="0"/>
                  </a:cxn>
                </a:cxnLst>
                <a:rect l="0" t="0" r="r" b="b"/>
                <a:pathLst>
                  <a:path w="2" h="170">
                    <a:moveTo>
                      <a:pt x="2" y="0"/>
                    </a:moveTo>
                    <a:lnTo>
                      <a:pt x="0" y="26"/>
                    </a:lnTo>
                    <a:lnTo>
                      <a:pt x="0" y="170"/>
                    </a:lnTo>
                    <a:lnTo>
                      <a:pt x="2" y="170"/>
                    </a:lnTo>
                    <a:lnTo>
                      <a:pt x="2"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282" name="Group 7258"/>
              <p:cNvGrpSpPr>
                <a:grpSpLocks/>
              </p:cNvGrpSpPr>
              <p:nvPr/>
            </p:nvGrpSpPr>
            <p:grpSpPr bwMode="auto">
              <a:xfrm>
                <a:off x="9314" y="7756"/>
                <a:ext cx="2" cy="171"/>
                <a:chOff x="9314" y="7756"/>
                <a:chExt cx="2" cy="171"/>
              </a:xfrm>
            </p:grpSpPr>
            <p:sp>
              <p:nvSpPr>
                <p:cNvPr id="8283" name="Freeform 7259"/>
                <p:cNvSpPr>
                  <a:spLocks/>
                </p:cNvSpPr>
                <p:nvPr/>
              </p:nvSpPr>
              <p:spPr bwMode="auto">
                <a:xfrm>
                  <a:off x="9314" y="7756"/>
                  <a:ext cx="2" cy="171"/>
                </a:xfrm>
                <a:custGeom>
                  <a:avLst/>
                  <a:gdLst/>
                  <a:ahLst/>
                  <a:cxnLst>
                    <a:cxn ang="0">
                      <a:pos x="2" y="0"/>
                    </a:cxn>
                    <a:cxn ang="0">
                      <a:pos x="0" y="0"/>
                    </a:cxn>
                    <a:cxn ang="0">
                      <a:pos x="0" y="52"/>
                    </a:cxn>
                    <a:cxn ang="0">
                      <a:pos x="2" y="0"/>
                    </a:cxn>
                  </a:cxnLst>
                  <a:rect l="0" t="0" r="r" b="b"/>
                  <a:pathLst>
                    <a:path w="2" h="171">
                      <a:moveTo>
                        <a:pt x="2" y="0"/>
                      </a:moveTo>
                      <a:lnTo>
                        <a:pt x="0" y="0"/>
                      </a:lnTo>
                      <a:lnTo>
                        <a:pt x="0" y="52"/>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4" name="Freeform 7260"/>
                <p:cNvSpPr>
                  <a:spLocks/>
                </p:cNvSpPr>
                <p:nvPr/>
              </p:nvSpPr>
              <p:spPr bwMode="auto">
                <a:xfrm>
                  <a:off x="9314" y="7756"/>
                  <a:ext cx="2" cy="171"/>
                </a:xfrm>
                <a:custGeom>
                  <a:avLst/>
                  <a:gdLst/>
                  <a:ahLst/>
                  <a:cxnLst>
                    <a:cxn ang="0">
                      <a:pos x="2" y="170"/>
                    </a:cxn>
                    <a:cxn ang="0">
                      <a:pos x="0" y="132"/>
                    </a:cxn>
                    <a:cxn ang="0">
                      <a:pos x="0" y="170"/>
                    </a:cxn>
                    <a:cxn ang="0">
                      <a:pos x="2" y="170"/>
                    </a:cxn>
                  </a:cxnLst>
                  <a:rect l="0" t="0" r="r" b="b"/>
                  <a:pathLst>
                    <a:path w="2" h="171">
                      <a:moveTo>
                        <a:pt x="2" y="170"/>
                      </a:moveTo>
                      <a:lnTo>
                        <a:pt x="0" y="132"/>
                      </a:lnTo>
                      <a:lnTo>
                        <a:pt x="0" y="170"/>
                      </a:lnTo>
                      <a:lnTo>
                        <a:pt x="2" y="17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285" name="Freeform 7261"/>
              <p:cNvSpPr>
                <a:spLocks/>
              </p:cNvSpPr>
              <p:nvPr/>
            </p:nvSpPr>
            <p:spPr bwMode="auto">
              <a:xfrm>
                <a:off x="9115" y="7785"/>
                <a:ext cx="38" cy="171"/>
              </a:xfrm>
              <a:custGeom>
                <a:avLst/>
                <a:gdLst/>
                <a:ahLst/>
                <a:cxnLst>
                  <a:cxn ang="0">
                    <a:pos x="7" y="163"/>
                  </a:cxn>
                  <a:cxn ang="0">
                    <a:pos x="7" y="170"/>
                  </a:cxn>
                  <a:cxn ang="0">
                    <a:pos x="38" y="170"/>
                  </a:cxn>
                  <a:cxn ang="0">
                    <a:pos x="38" y="0"/>
                  </a:cxn>
                  <a:cxn ang="0">
                    <a:pos x="0" y="4"/>
                  </a:cxn>
                  <a:cxn ang="0">
                    <a:pos x="0" y="163"/>
                  </a:cxn>
                  <a:cxn ang="0">
                    <a:pos x="7" y="163"/>
                  </a:cxn>
                </a:cxnLst>
                <a:rect l="0" t="0" r="r" b="b"/>
                <a:pathLst>
                  <a:path w="38" h="171">
                    <a:moveTo>
                      <a:pt x="7" y="163"/>
                    </a:moveTo>
                    <a:lnTo>
                      <a:pt x="7" y="170"/>
                    </a:lnTo>
                    <a:lnTo>
                      <a:pt x="38" y="170"/>
                    </a:lnTo>
                    <a:lnTo>
                      <a:pt x="38" y="0"/>
                    </a:lnTo>
                    <a:lnTo>
                      <a:pt x="0" y="4"/>
                    </a:lnTo>
                    <a:lnTo>
                      <a:pt x="0" y="163"/>
                    </a:lnTo>
                    <a:lnTo>
                      <a:pt x="7" y="163"/>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6" name="Freeform 7262"/>
              <p:cNvSpPr>
                <a:spLocks/>
              </p:cNvSpPr>
              <p:nvPr/>
            </p:nvSpPr>
            <p:spPr bwMode="auto">
              <a:xfrm>
                <a:off x="9115" y="7785"/>
                <a:ext cx="38" cy="159"/>
              </a:xfrm>
              <a:custGeom>
                <a:avLst/>
                <a:gdLst/>
                <a:ahLst/>
                <a:cxnLst>
                  <a:cxn ang="0">
                    <a:pos x="31" y="2"/>
                  </a:cxn>
                  <a:cxn ang="0">
                    <a:pos x="9" y="2"/>
                  </a:cxn>
                  <a:cxn ang="0">
                    <a:pos x="7" y="4"/>
                  </a:cxn>
                  <a:cxn ang="0">
                    <a:pos x="0" y="4"/>
                  </a:cxn>
                  <a:cxn ang="0">
                    <a:pos x="0" y="151"/>
                  </a:cxn>
                  <a:cxn ang="0">
                    <a:pos x="7" y="151"/>
                  </a:cxn>
                  <a:cxn ang="0">
                    <a:pos x="7" y="158"/>
                  </a:cxn>
                  <a:cxn ang="0">
                    <a:pos x="38" y="158"/>
                  </a:cxn>
                  <a:cxn ang="0">
                    <a:pos x="38" y="0"/>
                  </a:cxn>
                  <a:cxn ang="0">
                    <a:pos x="33" y="0"/>
                  </a:cxn>
                  <a:cxn ang="0">
                    <a:pos x="31" y="2"/>
                  </a:cxn>
                </a:cxnLst>
                <a:rect l="0" t="0" r="r" b="b"/>
                <a:pathLst>
                  <a:path w="38" h="159">
                    <a:moveTo>
                      <a:pt x="31" y="2"/>
                    </a:moveTo>
                    <a:lnTo>
                      <a:pt x="9" y="2"/>
                    </a:lnTo>
                    <a:lnTo>
                      <a:pt x="7" y="4"/>
                    </a:lnTo>
                    <a:lnTo>
                      <a:pt x="0" y="4"/>
                    </a:lnTo>
                    <a:lnTo>
                      <a:pt x="0" y="151"/>
                    </a:lnTo>
                    <a:lnTo>
                      <a:pt x="7" y="151"/>
                    </a:lnTo>
                    <a:lnTo>
                      <a:pt x="7" y="158"/>
                    </a:lnTo>
                    <a:lnTo>
                      <a:pt x="38" y="158"/>
                    </a:lnTo>
                    <a:lnTo>
                      <a:pt x="38" y="0"/>
                    </a:lnTo>
                    <a:lnTo>
                      <a:pt x="33" y="0"/>
                    </a:lnTo>
                    <a:lnTo>
                      <a:pt x="31"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7" name="Freeform 7263"/>
              <p:cNvSpPr>
                <a:spLocks/>
              </p:cNvSpPr>
              <p:nvPr/>
            </p:nvSpPr>
            <p:spPr bwMode="auto">
              <a:xfrm>
                <a:off x="9115" y="7785"/>
                <a:ext cx="38" cy="147"/>
              </a:xfrm>
              <a:custGeom>
                <a:avLst/>
                <a:gdLst/>
                <a:ahLst/>
                <a:cxnLst>
                  <a:cxn ang="0">
                    <a:pos x="7" y="146"/>
                  </a:cxn>
                  <a:cxn ang="0">
                    <a:pos x="38" y="146"/>
                  </a:cxn>
                  <a:cxn ang="0">
                    <a:pos x="38" y="0"/>
                  </a:cxn>
                  <a:cxn ang="0">
                    <a:pos x="33" y="2"/>
                  </a:cxn>
                  <a:cxn ang="0">
                    <a:pos x="9" y="2"/>
                  </a:cxn>
                  <a:cxn ang="0">
                    <a:pos x="7" y="4"/>
                  </a:cxn>
                  <a:cxn ang="0">
                    <a:pos x="0" y="4"/>
                  </a:cxn>
                  <a:cxn ang="0">
                    <a:pos x="0" y="139"/>
                  </a:cxn>
                  <a:cxn ang="0">
                    <a:pos x="4" y="139"/>
                  </a:cxn>
                  <a:cxn ang="0">
                    <a:pos x="7" y="141"/>
                  </a:cxn>
                  <a:cxn ang="0">
                    <a:pos x="7" y="146"/>
                  </a:cxn>
                </a:cxnLst>
                <a:rect l="0" t="0" r="r" b="b"/>
                <a:pathLst>
                  <a:path w="38" h="147">
                    <a:moveTo>
                      <a:pt x="7" y="146"/>
                    </a:moveTo>
                    <a:lnTo>
                      <a:pt x="38" y="146"/>
                    </a:lnTo>
                    <a:lnTo>
                      <a:pt x="38" y="0"/>
                    </a:lnTo>
                    <a:lnTo>
                      <a:pt x="33" y="2"/>
                    </a:lnTo>
                    <a:lnTo>
                      <a:pt x="9" y="2"/>
                    </a:lnTo>
                    <a:lnTo>
                      <a:pt x="7" y="4"/>
                    </a:lnTo>
                    <a:lnTo>
                      <a:pt x="0" y="4"/>
                    </a:lnTo>
                    <a:lnTo>
                      <a:pt x="0" y="139"/>
                    </a:lnTo>
                    <a:lnTo>
                      <a:pt x="4" y="139"/>
                    </a:lnTo>
                    <a:lnTo>
                      <a:pt x="7" y="141"/>
                    </a:lnTo>
                    <a:lnTo>
                      <a:pt x="7" y="146"/>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8" name="Freeform 7264"/>
              <p:cNvSpPr>
                <a:spLocks/>
              </p:cNvSpPr>
              <p:nvPr/>
            </p:nvSpPr>
            <p:spPr bwMode="auto">
              <a:xfrm>
                <a:off x="9115" y="7785"/>
                <a:ext cx="38" cy="135"/>
              </a:xfrm>
              <a:custGeom>
                <a:avLst/>
                <a:gdLst/>
                <a:ahLst/>
                <a:cxnLst>
                  <a:cxn ang="0">
                    <a:pos x="7" y="134"/>
                  </a:cxn>
                  <a:cxn ang="0">
                    <a:pos x="38" y="134"/>
                  </a:cxn>
                  <a:cxn ang="0">
                    <a:pos x="38" y="0"/>
                  </a:cxn>
                  <a:cxn ang="0">
                    <a:pos x="33" y="2"/>
                  </a:cxn>
                  <a:cxn ang="0">
                    <a:pos x="9" y="2"/>
                  </a:cxn>
                  <a:cxn ang="0">
                    <a:pos x="7" y="4"/>
                  </a:cxn>
                  <a:cxn ang="0">
                    <a:pos x="0" y="4"/>
                  </a:cxn>
                  <a:cxn ang="0">
                    <a:pos x="0" y="127"/>
                  </a:cxn>
                  <a:cxn ang="0">
                    <a:pos x="2" y="129"/>
                  </a:cxn>
                  <a:cxn ang="0">
                    <a:pos x="7" y="129"/>
                  </a:cxn>
                  <a:cxn ang="0">
                    <a:pos x="7" y="134"/>
                  </a:cxn>
                </a:cxnLst>
                <a:rect l="0" t="0" r="r" b="b"/>
                <a:pathLst>
                  <a:path w="38" h="135">
                    <a:moveTo>
                      <a:pt x="7" y="134"/>
                    </a:moveTo>
                    <a:lnTo>
                      <a:pt x="38" y="134"/>
                    </a:lnTo>
                    <a:lnTo>
                      <a:pt x="38" y="0"/>
                    </a:lnTo>
                    <a:lnTo>
                      <a:pt x="33" y="2"/>
                    </a:lnTo>
                    <a:lnTo>
                      <a:pt x="9" y="2"/>
                    </a:lnTo>
                    <a:lnTo>
                      <a:pt x="7" y="4"/>
                    </a:lnTo>
                    <a:lnTo>
                      <a:pt x="0" y="4"/>
                    </a:lnTo>
                    <a:lnTo>
                      <a:pt x="0" y="127"/>
                    </a:lnTo>
                    <a:lnTo>
                      <a:pt x="2" y="129"/>
                    </a:lnTo>
                    <a:lnTo>
                      <a:pt x="7" y="129"/>
                    </a:lnTo>
                    <a:lnTo>
                      <a:pt x="7" y="134"/>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9" name="Freeform 7265"/>
              <p:cNvSpPr>
                <a:spLocks/>
              </p:cNvSpPr>
              <p:nvPr/>
            </p:nvSpPr>
            <p:spPr bwMode="auto">
              <a:xfrm>
                <a:off x="9115" y="7785"/>
                <a:ext cx="38" cy="123"/>
              </a:xfrm>
              <a:custGeom>
                <a:avLst/>
                <a:gdLst/>
                <a:ahLst/>
                <a:cxnLst>
                  <a:cxn ang="0">
                    <a:pos x="33" y="2"/>
                  </a:cxn>
                  <a:cxn ang="0">
                    <a:pos x="9" y="2"/>
                  </a:cxn>
                  <a:cxn ang="0">
                    <a:pos x="7" y="4"/>
                  </a:cxn>
                  <a:cxn ang="0">
                    <a:pos x="0" y="4"/>
                  </a:cxn>
                  <a:cxn ang="0">
                    <a:pos x="0" y="117"/>
                  </a:cxn>
                  <a:cxn ang="0">
                    <a:pos x="7" y="117"/>
                  </a:cxn>
                  <a:cxn ang="0">
                    <a:pos x="7" y="122"/>
                  </a:cxn>
                  <a:cxn ang="0">
                    <a:pos x="38" y="122"/>
                  </a:cxn>
                  <a:cxn ang="0">
                    <a:pos x="38" y="0"/>
                  </a:cxn>
                  <a:cxn ang="0">
                    <a:pos x="33" y="2"/>
                  </a:cxn>
                </a:cxnLst>
                <a:rect l="0" t="0" r="r" b="b"/>
                <a:pathLst>
                  <a:path w="38" h="123">
                    <a:moveTo>
                      <a:pt x="33" y="2"/>
                    </a:moveTo>
                    <a:lnTo>
                      <a:pt x="9" y="2"/>
                    </a:lnTo>
                    <a:lnTo>
                      <a:pt x="7" y="4"/>
                    </a:lnTo>
                    <a:lnTo>
                      <a:pt x="0" y="4"/>
                    </a:lnTo>
                    <a:lnTo>
                      <a:pt x="0" y="117"/>
                    </a:lnTo>
                    <a:lnTo>
                      <a:pt x="7" y="117"/>
                    </a:lnTo>
                    <a:lnTo>
                      <a:pt x="7" y="122"/>
                    </a:lnTo>
                    <a:lnTo>
                      <a:pt x="38" y="122"/>
                    </a:lnTo>
                    <a:lnTo>
                      <a:pt x="38" y="0"/>
                    </a:lnTo>
                    <a:lnTo>
                      <a:pt x="33"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0" name="Freeform 7266"/>
              <p:cNvSpPr>
                <a:spLocks/>
              </p:cNvSpPr>
              <p:nvPr/>
            </p:nvSpPr>
            <p:spPr bwMode="auto">
              <a:xfrm>
                <a:off x="9115" y="7785"/>
                <a:ext cx="38" cy="111"/>
              </a:xfrm>
              <a:custGeom>
                <a:avLst/>
                <a:gdLst/>
                <a:ahLst/>
                <a:cxnLst>
                  <a:cxn ang="0">
                    <a:pos x="7" y="105"/>
                  </a:cxn>
                  <a:cxn ang="0">
                    <a:pos x="7" y="110"/>
                  </a:cxn>
                  <a:cxn ang="0">
                    <a:pos x="38" y="110"/>
                  </a:cxn>
                  <a:cxn ang="0">
                    <a:pos x="38" y="0"/>
                  </a:cxn>
                  <a:cxn ang="0">
                    <a:pos x="36" y="2"/>
                  </a:cxn>
                  <a:cxn ang="0">
                    <a:pos x="7" y="2"/>
                  </a:cxn>
                  <a:cxn ang="0">
                    <a:pos x="4" y="4"/>
                  </a:cxn>
                  <a:cxn ang="0">
                    <a:pos x="0" y="4"/>
                  </a:cxn>
                  <a:cxn ang="0">
                    <a:pos x="0" y="105"/>
                  </a:cxn>
                  <a:cxn ang="0">
                    <a:pos x="7" y="105"/>
                  </a:cxn>
                </a:cxnLst>
                <a:rect l="0" t="0" r="r" b="b"/>
                <a:pathLst>
                  <a:path w="38" h="111">
                    <a:moveTo>
                      <a:pt x="7" y="105"/>
                    </a:moveTo>
                    <a:lnTo>
                      <a:pt x="7" y="110"/>
                    </a:lnTo>
                    <a:lnTo>
                      <a:pt x="38" y="110"/>
                    </a:lnTo>
                    <a:lnTo>
                      <a:pt x="38" y="0"/>
                    </a:lnTo>
                    <a:lnTo>
                      <a:pt x="36" y="2"/>
                    </a:lnTo>
                    <a:lnTo>
                      <a:pt x="7" y="2"/>
                    </a:lnTo>
                    <a:lnTo>
                      <a:pt x="4" y="4"/>
                    </a:lnTo>
                    <a:lnTo>
                      <a:pt x="0" y="4"/>
                    </a:lnTo>
                    <a:lnTo>
                      <a:pt x="0" y="105"/>
                    </a:lnTo>
                    <a:lnTo>
                      <a:pt x="7" y="105"/>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1" name="Freeform 7267"/>
              <p:cNvSpPr>
                <a:spLocks/>
              </p:cNvSpPr>
              <p:nvPr/>
            </p:nvSpPr>
            <p:spPr bwMode="auto">
              <a:xfrm>
                <a:off x="9115" y="7785"/>
                <a:ext cx="38" cy="99"/>
              </a:xfrm>
              <a:custGeom>
                <a:avLst/>
                <a:gdLst/>
                <a:ahLst/>
                <a:cxnLst>
                  <a:cxn ang="0">
                    <a:pos x="7" y="93"/>
                  </a:cxn>
                  <a:cxn ang="0">
                    <a:pos x="7" y="96"/>
                  </a:cxn>
                  <a:cxn ang="0">
                    <a:pos x="31" y="96"/>
                  </a:cxn>
                  <a:cxn ang="0">
                    <a:pos x="33" y="98"/>
                  </a:cxn>
                  <a:cxn ang="0">
                    <a:pos x="38" y="98"/>
                  </a:cxn>
                  <a:cxn ang="0">
                    <a:pos x="38" y="0"/>
                  </a:cxn>
                  <a:cxn ang="0">
                    <a:pos x="36" y="2"/>
                  </a:cxn>
                  <a:cxn ang="0">
                    <a:pos x="7" y="2"/>
                  </a:cxn>
                  <a:cxn ang="0">
                    <a:pos x="4" y="4"/>
                  </a:cxn>
                  <a:cxn ang="0">
                    <a:pos x="0" y="4"/>
                  </a:cxn>
                  <a:cxn ang="0">
                    <a:pos x="0" y="93"/>
                  </a:cxn>
                  <a:cxn ang="0">
                    <a:pos x="7" y="93"/>
                  </a:cxn>
                </a:cxnLst>
                <a:rect l="0" t="0" r="r" b="b"/>
                <a:pathLst>
                  <a:path w="38" h="99">
                    <a:moveTo>
                      <a:pt x="7" y="93"/>
                    </a:moveTo>
                    <a:lnTo>
                      <a:pt x="7" y="96"/>
                    </a:lnTo>
                    <a:lnTo>
                      <a:pt x="31" y="96"/>
                    </a:lnTo>
                    <a:lnTo>
                      <a:pt x="33" y="98"/>
                    </a:lnTo>
                    <a:lnTo>
                      <a:pt x="38" y="98"/>
                    </a:lnTo>
                    <a:lnTo>
                      <a:pt x="38" y="0"/>
                    </a:lnTo>
                    <a:lnTo>
                      <a:pt x="36" y="2"/>
                    </a:lnTo>
                    <a:lnTo>
                      <a:pt x="7" y="2"/>
                    </a:lnTo>
                    <a:lnTo>
                      <a:pt x="4" y="4"/>
                    </a:lnTo>
                    <a:lnTo>
                      <a:pt x="0" y="4"/>
                    </a:lnTo>
                    <a:lnTo>
                      <a:pt x="0" y="93"/>
                    </a:lnTo>
                    <a:lnTo>
                      <a:pt x="7" y="93"/>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2" name="Freeform 7268"/>
              <p:cNvSpPr>
                <a:spLocks/>
              </p:cNvSpPr>
              <p:nvPr/>
            </p:nvSpPr>
            <p:spPr bwMode="auto">
              <a:xfrm>
                <a:off x="9115" y="7788"/>
                <a:ext cx="38" cy="81"/>
              </a:xfrm>
              <a:custGeom>
                <a:avLst/>
                <a:gdLst/>
                <a:ahLst/>
                <a:cxnLst>
                  <a:cxn ang="0">
                    <a:pos x="7" y="79"/>
                  </a:cxn>
                  <a:cxn ang="0">
                    <a:pos x="7" y="81"/>
                  </a:cxn>
                  <a:cxn ang="0">
                    <a:pos x="38" y="81"/>
                  </a:cxn>
                  <a:cxn ang="0">
                    <a:pos x="38" y="0"/>
                  </a:cxn>
                  <a:cxn ang="0">
                    <a:pos x="7" y="0"/>
                  </a:cxn>
                  <a:cxn ang="0">
                    <a:pos x="4" y="2"/>
                  </a:cxn>
                  <a:cxn ang="0">
                    <a:pos x="0" y="2"/>
                  </a:cxn>
                  <a:cxn ang="0">
                    <a:pos x="0" y="79"/>
                  </a:cxn>
                  <a:cxn ang="0">
                    <a:pos x="7" y="79"/>
                  </a:cxn>
                </a:cxnLst>
                <a:rect l="0" t="0" r="r" b="b"/>
                <a:pathLst>
                  <a:path w="38" h="81">
                    <a:moveTo>
                      <a:pt x="7" y="79"/>
                    </a:moveTo>
                    <a:lnTo>
                      <a:pt x="7" y="81"/>
                    </a:lnTo>
                    <a:lnTo>
                      <a:pt x="38" y="81"/>
                    </a:lnTo>
                    <a:lnTo>
                      <a:pt x="38" y="0"/>
                    </a:lnTo>
                    <a:lnTo>
                      <a:pt x="7" y="0"/>
                    </a:lnTo>
                    <a:lnTo>
                      <a:pt x="4" y="2"/>
                    </a:lnTo>
                    <a:lnTo>
                      <a:pt x="0" y="2"/>
                    </a:lnTo>
                    <a:lnTo>
                      <a:pt x="0" y="79"/>
                    </a:lnTo>
                    <a:lnTo>
                      <a:pt x="7" y="79"/>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3" name="Freeform 7269"/>
              <p:cNvSpPr>
                <a:spLocks/>
              </p:cNvSpPr>
              <p:nvPr/>
            </p:nvSpPr>
            <p:spPr bwMode="auto">
              <a:xfrm>
                <a:off x="9115" y="7788"/>
                <a:ext cx="38" cy="69"/>
              </a:xfrm>
              <a:custGeom>
                <a:avLst/>
                <a:gdLst/>
                <a:ahLst/>
                <a:cxnLst>
                  <a:cxn ang="0">
                    <a:pos x="7" y="67"/>
                  </a:cxn>
                  <a:cxn ang="0">
                    <a:pos x="7" y="69"/>
                  </a:cxn>
                  <a:cxn ang="0">
                    <a:pos x="38" y="69"/>
                  </a:cxn>
                  <a:cxn ang="0">
                    <a:pos x="38" y="0"/>
                  </a:cxn>
                  <a:cxn ang="0">
                    <a:pos x="4" y="0"/>
                  </a:cxn>
                  <a:cxn ang="0">
                    <a:pos x="0" y="2"/>
                  </a:cxn>
                  <a:cxn ang="0">
                    <a:pos x="0" y="67"/>
                  </a:cxn>
                  <a:cxn ang="0">
                    <a:pos x="7" y="67"/>
                  </a:cxn>
                </a:cxnLst>
                <a:rect l="0" t="0" r="r" b="b"/>
                <a:pathLst>
                  <a:path w="38" h="69">
                    <a:moveTo>
                      <a:pt x="7" y="67"/>
                    </a:moveTo>
                    <a:lnTo>
                      <a:pt x="7" y="69"/>
                    </a:lnTo>
                    <a:lnTo>
                      <a:pt x="38" y="69"/>
                    </a:lnTo>
                    <a:lnTo>
                      <a:pt x="38" y="0"/>
                    </a:lnTo>
                    <a:lnTo>
                      <a:pt x="4" y="0"/>
                    </a:lnTo>
                    <a:lnTo>
                      <a:pt x="0" y="2"/>
                    </a:lnTo>
                    <a:lnTo>
                      <a:pt x="0" y="67"/>
                    </a:lnTo>
                    <a:lnTo>
                      <a:pt x="7" y="67"/>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4" name="Freeform 7270"/>
              <p:cNvSpPr>
                <a:spLocks/>
              </p:cNvSpPr>
              <p:nvPr/>
            </p:nvSpPr>
            <p:spPr bwMode="auto">
              <a:xfrm>
                <a:off x="9115" y="7788"/>
                <a:ext cx="38" cy="57"/>
              </a:xfrm>
              <a:custGeom>
                <a:avLst/>
                <a:gdLst/>
                <a:ahLst/>
                <a:cxnLst>
                  <a:cxn ang="0">
                    <a:pos x="7" y="55"/>
                  </a:cxn>
                  <a:cxn ang="0">
                    <a:pos x="7" y="57"/>
                  </a:cxn>
                  <a:cxn ang="0">
                    <a:pos x="38" y="57"/>
                  </a:cxn>
                  <a:cxn ang="0">
                    <a:pos x="38" y="0"/>
                  </a:cxn>
                  <a:cxn ang="0">
                    <a:pos x="4" y="0"/>
                  </a:cxn>
                  <a:cxn ang="0">
                    <a:pos x="0" y="2"/>
                  </a:cxn>
                  <a:cxn ang="0">
                    <a:pos x="0" y="55"/>
                  </a:cxn>
                  <a:cxn ang="0">
                    <a:pos x="7" y="55"/>
                  </a:cxn>
                </a:cxnLst>
                <a:rect l="0" t="0" r="r" b="b"/>
                <a:pathLst>
                  <a:path w="38" h="57">
                    <a:moveTo>
                      <a:pt x="7" y="55"/>
                    </a:moveTo>
                    <a:lnTo>
                      <a:pt x="7" y="57"/>
                    </a:lnTo>
                    <a:lnTo>
                      <a:pt x="38" y="57"/>
                    </a:lnTo>
                    <a:lnTo>
                      <a:pt x="38" y="0"/>
                    </a:lnTo>
                    <a:lnTo>
                      <a:pt x="4" y="0"/>
                    </a:lnTo>
                    <a:lnTo>
                      <a:pt x="0" y="2"/>
                    </a:lnTo>
                    <a:lnTo>
                      <a:pt x="0" y="55"/>
                    </a:lnTo>
                    <a:lnTo>
                      <a:pt x="7" y="55"/>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5" name="Freeform 7271"/>
              <p:cNvSpPr>
                <a:spLocks/>
              </p:cNvSpPr>
              <p:nvPr/>
            </p:nvSpPr>
            <p:spPr bwMode="auto">
              <a:xfrm>
                <a:off x="9115" y="7788"/>
                <a:ext cx="38" cy="45"/>
              </a:xfrm>
              <a:custGeom>
                <a:avLst/>
                <a:gdLst/>
                <a:ahLst/>
                <a:cxnLst>
                  <a:cxn ang="0">
                    <a:pos x="7" y="43"/>
                  </a:cxn>
                  <a:cxn ang="0">
                    <a:pos x="7" y="45"/>
                  </a:cxn>
                  <a:cxn ang="0">
                    <a:pos x="38" y="45"/>
                  </a:cxn>
                  <a:cxn ang="0">
                    <a:pos x="38" y="0"/>
                  </a:cxn>
                  <a:cxn ang="0">
                    <a:pos x="4" y="0"/>
                  </a:cxn>
                  <a:cxn ang="0">
                    <a:pos x="0" y="2"/>
                  </a:cxn>
                  <a:cxn ang="0">
                    <a:pos x="0" y="43"/>
                  </a:cxn>
                  <a:cxn ang="0">
                    <a:pos x="7" y="43"/>
                  </a:cxn>
                </a:cxnLst>
                <a:rect l="0" t="0" r="r" b="b"/>
                <a:pathLst>
                  <a:path w="38" h="45">
                    <a:moveTo>
                      <a:pt x="7" y="43"/>
                    </a:moveTo>
                    <a:lnTo>
                      <a:pt x="7" y="45"/>
                    </a:lnTo>
                    <a:lnTo>
                      <a:pt x="38" y="45"/>
                    </a:lnTo>
                    <a:lnTo>
                      <a:pt x="38" y="0"/>
                    </a:lnTo>
                    <a:lnTo>
                      <a:pt x="4" y="0"/>
                    </a:lnTo>
                    <a:lnTo>
                      <a:pt x="0" y="2"/>
                    </a:lnTo>
                    <a:lnTo>
                      <a:pt x="0" y="43"/>
                    </a:lnTo>
                    <a:lnTo>
                      <a:pt x="7" y="43"/>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6" name="Freeform 7272"/>
              <p:cNvSpPr>
                <a:spLocks/>
              </p:cNvSpPr>
              <p:nvPr/>
            </p:nvSpPr>
            <p:spPr bwMode="auto">
              <a:xfrm>
                <a:off x="9115" y="7788"/>
                <a:ext cx="38" cy="33"/>
              </a:xfrm>
              <a:custGeom>
                <a:avLst/>
                <a:gdLst/>
                <a:ahLst/>
                <a:cxnLst>
                  <a:cxn ang="0">
                    <a:pos x="7" y="31"/>
                  </a:cxn>
                  <a:cxn ang="0">
                    <a:pos x="7" y="33"/>
                  </a:cxn>
                  <a:cxn ang="0">
                    <a:pos x="38" y="33"/>
                  </a:cxn>
                  <a:cxn ang="0">
                    <a:pos x="38" y="0"/>
                  </a:cxn>
                  <a:cxn ang="0">
                    <a:pos x="0" y="2"/>
                  </a:cxn>
                  <a:cxn ang="0">
                    <a:pos x="0" y="31"/>
                  </a:cxn>
                  <a:cxn ang="0">
                    <a:pos x="7" y="31"/>
                  </a:cxn>
                </a:cxnLst>
                <a:rect l="0" t="0" r="r" b="b"/>
                <a:pathLst>
                  <a:path w="38" h="33">
                    <a:moveTo>
                      <a:pt x="7" y="31"/>
                    </a:moveTo>
                    <a:lnTo>
                      <a:pt x="7" y="33"/>
                    </a:lnTo>
                    <a:lnTo>
                      <a:pt x="38" y="33"/>
                    </a:lnTo>
                    <a:lnTo>
                      <a:pt x="38" y="0"/>
                    </a:lnTo>
                    <a:lnTo>
                      <a:pt x="0" y="2"/>
                    </a:lnTo>
                    <a:lnTo>
                      <a:pt x="0" y="31"/>
                    </a:lnTo>
                    <a:lnTo>
                      <a:pt x="7" y="31"/>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7" name="Freeform 7273"/>
              <p:cNvSpPr>
                <a:spLocks/>
              </p:cNvSpPr>
              <p:nvPr/>
            </p:nvSpPr>
            <p:spPr bwMode="auto">
              <a:xfrm>
                <a:off x="9160" y="7752"/>
                <a:ext cx="137" cy="180"/>
              </a:xfrm>
              <a:custGeom>
                <a:avLst/>
                <a:gdLst/>
                <a:ahLst/>
                <a:cxnLst>
                  <a:cxn ang="0">
                    <a:pos x="23" y="16"/>
                  </a:cxn>
                  <a:cxn ang="0">
                    <a:pos x="14" y="16"/>
                  </a:cxn>
                  <a:cxn ang="0">
                    <a:pos x="11" y="19"/>
                  </a:cxn>
                  <a:cxn ang="0">
                    <a:pos x="7" y="19"/>
                  </a:cxn>
                  <a:cxn ang="0">
                    <a:pos x="4" y="40"/>
                  </a:cxn>
                  <a:cxn ang="0">
                    <a:pos x="0" y="79"/>
                  </a:cxn>
                  <a:cxn ang="0">
                    <a:pos x="0" y="115"/>
                  </a:cxn>
                  <a:cxn ang="0">
                    <a:pos x="2" y="134"/>
                  </a:cxn>
                  <a:cxn ang="0">
                    <a:pos x="2" y="153"/>
                  </a:cxn>
                  <a:cxn ang="0">
                    <a:pos x="7" y="172"/>
                  </a:cxn>
                  <a:cxn ang="0">
                    <a:pos x="11" y="175"/>
                  </a:cxn>
                  <a:cxn ang="0">
                    <a:pos x="23" y="175"/>
                  </a:cxn>
                  <a:cxn ang="0">
                    <a:pos x="26" y="177"/>
                  </a:cxn>
                  <a:cxn ang="0">
                    <a:pos x="38" y="177"/>
                  </a:cxn>
                  <a:cxn ang="0">
                    <a:pos x="43" y="180"/>
                  </a:cxn>
                  <a:cxn ang="0">
                    <a:pos x="110" y="180"/>
                  </a:cxn>
                  <a:cxn ang="0">
                    <a:pos x="112" y="177"/>
                  </a:cxn>
                  <a:cxn ang="0">
                    <a:pos x="127" y="177"/>
                  </a:cxn>
                  <a:cxn ang="0">
                    <a:pos x="129" y="175"/>
                  </a:cxn>
                  <a:cxn ang="0">
                    <a:pos x="134" y="175"/>
                  </a:cxn>
                  <a:cxn ang="0">
                    <a:pos x="131" y="131"/>
                  </a:cxn>
                  <a:cxn ang="0">
                    <a:pos x="131" y="86"/>
                  </a:cxn>
                  <a:cxn ang="0">
                    <a:pos x="136" y="0"/>
                  </a:cxn>
                  <a:cxn ang="0">
                    <a:pos x="120" y="0"/>
                  </a:cxn>
                  <a:cxn ang="0">
                    <a:pos x="115" y="2"/>
                  </a:cxn>
                  <a:cxn ang="0">
                    <a:pos x="91" y="2"/>
                  </a:cxn>
                  <a:cxn ang="0">
                    <a:pos x="86" y="4"/>
                  </a:cxn>
                  <a:cxn ang="0">
                    <a:pos x="74" y="4"/>
                  </a:cxn>
                  <a:cxn ang="0">
                    <a:pos x="71" y="7"/>
                  </a:cxn>
                  <a:cxn ang="0">
                    <a:pos x="60" y="7"/>
                  </a:cxn>
                  <a:cxn ang="0">
                    <a:pos x="55" y="9"/>
                  </a:cxn>
                  <a:cxn ang="0">
                    <a:pos x="47" y="9"/>
                  </a:cxn>
                  <a:cxn ang="0">
                    <a:pos x="43" y="11"/>
                  </a:cxn>
                  <a:cxn ang="0">
                    <a:pos x="35" y="11"/>
                  </a:cxn>
                  <a:cxn ang="0">
                    <a:pos x="31" y="14"/>
                  </a:cxn>
                  <a:cxn ang="0">
                    <a:pos x="26" y="14"/>
                  </a:cxn>
                  <a:cxn ang="0">
                    <a:pos x="23" y="16"/>
                  </a:cxn>
                </a:cxnLst>
                <a:rect l="0" t="0" r="r" b="b"/>
                <a:pathLst>
                  <a:path w="137" h="180">
                    <a:moveTo>
                      <a:pt x="23" y="16"/>
                    </a:moveTo>
                    <a:lnTo>
                      <a:pt x="14" y="16"/>
                    </a:lnTo>
                    <a:lnTo>
                      <a:pt x="11" y="19"/>
                    </a:lnTo>
                    <a:lnTo>
                      <a:pt x="7" y="19"/>
                    </a:lnTo>
                    <a:lnTo>
                      <a:pt x="4" y="40"/>
                    </a:lnTo>
                    <a:lnTo>
                      <a:pt x="0" y="79"/>
                    </a:lnTo>
                    <a:lnTo>
                      <a:pt x="0" y="115"/>
                    </a:lnTo>
                    <a:lnTo>
                      <a:pt x="2" y="134"/>
                    </a:lnTo>
                    <a:lnTo>
                      <a:pt x="2" y="153"/>
                    </a:lnTo>
                    <a:lnTo>
                      <a:pt x="7" y="172"/>
                    </a:lnTo>
                    <a:lnTo>
                      <a:pt x="11" y="175"/>
                    </a:lnTo>
                    <a:lnTo>
                      <a:pt x="23" y="175"/>
                    </a:lnTo>
                    <a:lnTo>
                      <a:pt x="26" y="177"/>
                    </a:lnTo>
                    <a:lnTo>
                      <a:pt x="38" y="177"/>
                    </a:lnTo>
                    <a:lnTo>
                      <a:pt x="43" y="180"/>
                    </a:lnTo>
                    <a:lnTo>
                      <a:pt x="110" y="180"/>
                    </a:lnTo>
                    <a:lnTo>
                      <a:pt x="112" y="177"/>
                    </a:lnTo>
                    <a:lnTo>
                      <a:pt x="127" y="177"/>
                    </a:lnTo>
                    <a:lnTo>
                      <a:pt x="129" y="175"/>
                    </a:lnTo>
                    <a:lnTo>
                      <a:pt x="134" y="175"/>
                    </a:lnTo>
                    <a:lnTo>
                      <a:pt x="131" y="131"/>
                    </a:lnTo>
                    <a:lnTo>
                      <a:pt x="131" y="86"/>
                    </a:lnTo>
                    <a:lnTo>
                      <a:pt x="136" y="0"/>
                    </a:lnTo>
                    <a:lnTo>
                      <a:pt x="120" y="0"/>
                    </a:lnTo>
                    <a:lnTo>
                      <a:pt x="115" y="2"/>
                    </a:lnTo>
                    <a:lnTo>
                      <a:pt x="91" y="2"/>
                    </a:lnTo>
                    <a:lnTo>
                      <a:pt x="86" y="4"/>
                    </a:lnTo>
                    <a:lnTo>
                      <a:pt x="74" y="4"/>
                    </a:lnTo>
                    <a:lnTo>
                      <a:pt x="71" y="7"/>
                    </a:lnTo>
                    <a:lnTo>
                      <a:pt x="60" y="7"/>
                    </a:lnTo>
                    <a:lnTo>
                      <a:pt x="55" y="9"/>
                    </a:lnTo>
                    <a:lnTo>
                      <a:pt x="47" y="9"/>
                    </a:lnTo>
                    <a:lnTo>
                      <a:pt x="43" y="11"/>
                    </a:lnTo>
                    <a:lnTo>
                      <a:pt x="35" y="11"/>
                    </a:lnTo>
                    <a:lnTo>
                      <a:pt x="31" y="14"/>
                    </a:lnTo>
                    <a:lnTo>
                      <a:pt x="26" y="14"/>
                    </a:lnTo>
                    <a:lnTo>
                      <a:pt x="23" y="1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8" name="Freeform 7274"/>
              <p:cNvSpPr>
                <a:spLocks/>
              </p:cNvSpPr>
              <p:nvPr/>
            </p:nvSpPr>
            <p:spPr bwMode="auto">
              <a:xfrm>
                <a:off x="9160" y="7752"/>
                <a:ext cx="135" cy="175"/>
              </a:xfrm>
              <a:custGeom>
                <a:avLst/>
                <a:gdLst/>
                <a:ahLst/>
                <a:cxnLst>
                  <a:cxn ang="0">
                    <a:pos x="2" y="129"/>
                  </a:cxn>
                  <a:cxn ang="0">
                    <a:pos x="4" y="148"/>
                  </a:cxn>
                  <a:cxn ang="0">
                    <a:pos x="7" y="165"/>
                  </a:cxn>
                  <a:cxn ang="0">
                    <a:pos x="11" y="167"/>
                  </a:cxn>
                  <a:cxn ang="0">
                    <a:pos x="19" y="170"/>
                  </a:cxn>
                  <a:cxn ang="0">
                    <a:pos x="26" y="170"/>
                  </a:cxn>
                  <a:cxn ang="0">
                    <a:pos x="33" y="172"/>
                  </a:cxn>
                  <a:cxn ang="0">
                    <a:pos x="50" y="172"/>
                  </a:cxn>
                  <a:cxn ang="0">
                    <a:pos x="60" y="175"/>
                  </a:cxn>
                  <a:cxn ang="0">
                    <a:pos x="86" y="175"/>
                  </a:cxn>
                  <a:cxn ang="0">
                    <a:pos x="95" y="172"/>
                  </a:cxn>
                  <a:cxn ang="0">
                    <a:pos x="110" y="172"/>
                  </a:cxn>
                  <a:cxn ang="0">
                    <a:pos x="117" y="170"/>
                  </a:cxn>
                  <a:cxn ang="0">
                    <a:pos x="124" y="170"/>
                  </a:cxn>
                  <a:cxn ang="0">
                    <a:pos x="129" y="167"/>
                  </a:cxn>
                  <a:cxn ang="0">
                    <a:pos x="129" y="83"/>
                  </a:cxn>
                  <a:cxn ang="0">
                    <a:pos x="131" y="43"/>
                  </a:cxn>
                  <a:cxn ang="0">
                    <a:pos x="134" y="0"/>
                  </a:cxn>
                  <a:cxn ang="0">
                    <a:pos x="122" y="0"/>
                  </a:cxn>
                  <a:cxn ang="0">
                    <a:pos x="117" y="2"/>
                  </a:cxn>
                  <a:cxn ang="0">
                    <a:pos x="93" y="2"/>
                  </a:cxn>
                  <a:cxn ang="0">
                    <a:pos x="88" y="4"/>
                  </a:cxn>
                  <a:cxn ang="0">
                    <a:pos x="76" y="4"/>
                  </a:cxn>
                  <a:cxn ang="0">
                    <a:pos x="74" y="7"/>
                  </a:cxn>
                  <a:cxn ang="0">
                    <a:pos x="62" y="7"/>
                  </a:cxn>
                  <a:cxn ang="0">
                    <a:pos x="57" y="9"/>
                  </a:cxn>
                  <a:cxn ang="0">
                    <a:pos x="50" y="9"/>
                  </a:cxn>
                  <a:cxn ang="0">
                    <a:pos x="45" y="11"/>
                  </a:cxn>
                  <a:cxn ang="0">
                    <a:pos x="38" y="11"/>
                  </a:cxn>
                  <a:cxn ang="0">
                    <a:pos x="33" y="14"/>
                  </a:cxn>
                  <a:cxn ang="0">
                    <a:pos x="26" y="14"/>
                  </a:cxn>
                  <a:cxn ang="0">
                    <a:pos x="23" y="16"/>
                  </a:cxn>
                  <a:cxn ang="0">
                    <a:pos x="14" y="16"/>
                  </a:cxn>
                  <a:cxn ang="0">
                    <a:pos x="11" y="19"/>
                  </a:cxn>
                  <a:cxn ang="0">
                    <a:pos x="7" y="19"/>
                  </a:cxn>
                  <a:cxn ang="0">
                    <a:pos x="0" y="76"/>
                  </a:cxn>
                  <a:cxn ang="0">
                    <a:pos x="0" y="112"/>
                  </a:cxn>
                  <a:cxn ang="0">
                    <a:pos x="2" y="129"/>
                  </a:cxn>
                </a:cxnLst>
                <a:rect l="0" t="0" r="r" b="b"/>
                <a:pathLst>
                  <a:path w="135" h="175">
                    <a:moveTo>
                      <a:pt x="2" y="129"/>
                    </a:moveTo>
                    <a:lnTo>
                      <a:pt x="4" y="148"/>
                    </a:lnTo>
                    <a:lnTo>
                      <a:pt x="7" y="165"/>
                    </a:lnTo>
                    <a:lnTo>
                      <a:pt x="11" y="167"/>
                    </a:lnTo>
                    <a:lnTo>
                      <a:pt x="19" y="170"/>
                    </a:lnTo>
                    <a:lnTo>
                      <a:pt x="26" y="170"/>
                    </a:lnTo>
                    <a:lnTo>
                      <a:pt x="33" y="172"/>
                    </a:lnTo>
                    <a:lnTo>
                      <a:pt x="50" y="172"/>
                    </a:lnTo>
                    <a:lnTo>
                      <a:pt x="60" y="175"/>
                    </a:lnTo>
                    <a:lnTo>
                      <a:pt x="86" y="175"/>
                    </a:lnTo>
                    <a:lnTo>
                      <a:pt x="95" y="172"/>
                    </a:lnTo>
                    <a:lnTo>
                      <a:pt x="110" y="172"/>
                    </a:lnTo>
                    <a:lnTo>
                      <a:pt x="117" y="170"/>
                    </a:lnTo>
                    <a:lnTo>
                      <a:pt x="124" y="170"/>
                    </a:lnTo>
                    <a:lnTo>
                      <a:pt x="129" y="167"/>
                    </a:lnTo>
                    <a:lnTo>
                      <a:pt x="129" y="83"/>
                    </a:lnTo>
                    <a:lnTo>
                      <a:pt x="131" y="43"/>
                    </a:lnTo>
                    <a:lnTo>
                      <a:pt x="134" y="0"/>
                    </a:lnTo>
                    <a:lnTo>
                      <a:pt x="122" y="0"/>
                    </a:lnTo>
                    <a:lnTo>
                      <a:pt x="117" y="2"/>
                    </a:lnTo>
                    <a:lnTo>
                      <a:pt x="93" y="2"/>
                    </a:lnTo>
                    <a:lnTo>
                      <a:pt x="88" y="4"/>
                    </a:lnTo>
                    <a:lnTo>
                      <a:pt x="76" y="4"/>
                    </a:lnTo>
                    <a:lnTo>
                      <a:pt x="74" y="7"/>
                    </a:lnTo>
                    <a:lnTo>
                      <a:pt x="62" y="7"/>
                    </a:lnTo>
                    <a:lnTo>
                      <a:pt x="57" y="9"/>
                    </a:lnTo>
                    <a:lnTo>
                      <a:pt x="50" y="9"/>
                    </a:lnTo>
                    <a:lnTo>
                      <a:pt x="45" y="11"/>
                    </a:lnTo>
                    <a:lnTo>
                      <a:pt x="38" y="11"/>
                    </a:lnTo>
                    <a:lnTo>
                      <a:pt x="33" y="14"/>
                    </a:lnTo>
                    <a:lnTo>
                      <a:pt x="26" y="14"/>
                    </a:lnTo>
                    <a:lnTo>
                      <a:pt x="23" y="16"/>
                    </a:lnTo>
                    <a:lnTo>
                      <a:pt x="14" y="16"/>
                    </a:lnTo>
                    <a:lnTo>
                      <a:pt x="11" y="19"/>
                    </a:lnTo>
                    <a:lnTo>
                      <a:pt x="7" y="19"/>
                    </a:lnTo>
                    <a:lnTo>
                      <a:pt x="0" y="76"/>
                    </a:lnTo>
                    <a:lnTo>
                      <a:pt x="0" y="112"/>
                    </a:lnTo>
                    <a:lnTo>
                      <a:pt x="2" y="129"/>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9" name="Freeform 7275"/>
              <p:cNvSpPr>
                <a:spLocks/>
              </p:cNvSpPr>
              <p:nvPr/>
            </p:nvSpPr>
            <p:spPr bwMode="auto">
              <a:xfrm>
                <a:off x="9160" y="7752"/>
                <a:ext cx="130" cy="168"/>
              </a:xfrm>
              <a:custGeom>
                <a:avLst/>
                <a:gdLst/>
                <a:ahLst/>
                <a:cxnLst>
                  <a:cxn ang="0">
                    <a:pos x="7" y="19"/>
                  </a:cxn>
                  <a:cxn ang="0">
                    <a:pos x="2" y="57"/>
                  </a:cxn>
                  <a:cxn ang="0">
                    <a:pos x="2" y="74"/>
                  </a:cxn>
                  <a:cxn ang="0">
                    <a:pos x="0" y="91"/>
                  </a:cxn>
                  <a:cxn ang="0">
                    <a:pos x="2" y="107"/>
                  </a:cxn>
                  <a:cxn ang="0">
                    <a:pos x="2" y="127"/>
                  </a:cxn>
                  <a:cxn ang="0">
                    <a:pos x="7" y="160"/>
                  </a:cxn>
                  <a:cxn ang="0">
                    <a:pos x="11" y="163"/>
                  </a:cxn>
                  <a:cxn ang="0">
                    <a:pos x="19" y="165"/>
                  </a:cxn>
                  <a:cxn ang="0">
                    <a:pos x="33" y="165"/>
                  </a:cxn>
                  <a:cxn ang="0">
                    <a:pos x="43" y="167"/>
                  </a:cxn>
                  <a:cxn ang="0">
                    <a:pos x="93" y="167"/>
                  </a:cxn>
                  <a:cxn ang="0">
                    <a:pos x="100" y="165"/>
                  </a:cxn>
                  <a:cxn ang="0">
                    <a:pos x="115" y="165"/>
                  </a:cxn>
                  <a:cxn ang="0">
                    <a:pos x="122" y="163"/>
                  </a:cxn>
                  <a:cxn ang="0">
                    <a:pos x="127" y="163"/>
                  </a:cxn>
                  <a:cxn ang="0">
                    <a:pos x="127" y="40"/>
                  </a:cxn>
                  <a:cxn ang="0">
                    <a:pos x="129" y="0"/>
                  </a:cxn>
                  <a:cxn ang="0">
                    <a:pos x="122" y="2"/>
                  </a:cxn>
                  <a:cxn ang="0">
                    <a:pos x="98" y="2"/>
                  </a:cxn>
                  <a:cxn ang="0">
                    <a:pos x="91" y="4"/>
                  </a:cxn>
                  <a:cxn ang="0">
                    <a:pos x="76" y="4"/>
                  </a:cxn>
                  <a:cxn ang="0">
                    <a:pos x="67" y="7"/>
                  </a:cxn>
                  <a:cxn ang="0">
                    <a:pos x="60" y="7"/>
                  </a:cxn>
                  <a:cxn ang="0">
                    <a:pos x="52" y="9"/>
                  </a:cxn>
                  <a:cxn ang="0">
                    <a:pos x="45" y="11"/>
                  </a:cxn>
                  <a:cxn ang="0">
                    <a:pos x="38" y="11"/>
                  </a:cxn>
                  <a:cxn ang="0">
                    <a:pos x="31" y="14"/>
                  </a:cxn>
                  <a:cxn ang="0">
                    <a:pos x="21" y="16"/>
                  </a:cxn>
                  <a:cxn ang="0">
                    <a:pos x="14" y="19"/>
                  </a:cxn>
                  <a:cxn ang="0">
                    <a:pos x="7" y="19"/>
                  </a:cxn>
                </a:cxnLst>
                <a:rect l="0" t="0" r="r" b="b"/>
                <a:pathLst>
                  <a:path w="130" h="168">
                    <a:moveTo>
                      <a:pt x="7" y="19"/>
                    </a:moveTo>
                    <a:lnTo>
                      <a:pt x="2" y="57"/>
                    </a:lnTo>
                    <a:lnTo>
                      <a:pt x="2" y="74"/>
                    </a:lnTo>
                    <a:lnTo>
                      <a:pt x="0" y="91"/>
                    </a:lnTo>
                    <a:lnTo>
                      <a:pt x="2" y="107"/>
                    </a:lnTo>
                    <a:lnTo>
                      <a:pt x="2" y="127"/>
                    </a:lnTo>
                    <a:lnTo>
                      <a:pt x="7" y="160"/>
                    </a:lnTo>
                    <a:lnTo>
                      <a:pt x="11" y="163"/>
                    </a:lnTo>
                    <a:lnTo>
                      <a:pt x="19" y="165"/>
                    </a:lnTo>
                    <a:lnTo>
                      <a:pt x="33" y="165"/>
                    </a:lnTo>
                    <a:lnTo>
                      <a:pt x="43" y="167"/>
                    </a:lnTo>
                    <a:lnTo>
                      <a:pt x="93" y="167"/>
                    </a:lnTo>
                    <a:lnTo>
                      <a:pt x="100" y="165"/>
                    </a:lnTo>
                    <a:lnTo>
                      <a:pt x="115" y="165"/>
                    </a:lnTo>
                    <a:lnTo>
                      <a:pt x="122" y="163"/>
                    </a:lnTo>
                    <a:lnTo>
                      <a:pt x="127" y="163"/>
                    </a:lnTo>
                    <a:lnTo>
                      <a:pt x="127" y="40"/>
                    </a:lnTo>
                    <a:lnTo>
                      <a:pt x="129" y="0"/>
                    </a:lnTo>
                    <a:lnTo>
                      <a:pt x="122" y="2"/>
                    </a:lnTo>
                    <a:lnTo>
                      <a:pt x="98" y="2"/>
                    </a:lnTo>
                    <a:lnTo>
                      <a:pt x="91" y="4"/>
                    </a:lnTo>
                    <a:lnTo>
                      <a:pt x="76" y="4"/>
                    </a:lnTo>
                    <a:lnTo>
                      <a:pt x="67" y="7"/>
                    </a:lnTo>
                    <a:lnTo>
                      <a:pt x="60" y="7"/>
                    </a:lnTo>
                    <a:lnTo>
                      <a:pt x="52" y="9"/>
                    </a:lnTo>
                    <a:lnTo>
                      <a:pt x="45" y="11"/>
                    </a:lnTo>
                    <a:lnTo>
                      <a:pt x="38" y="11"/>
                    </a:lnTo>
                    <a:lnTo>
                      <a:pt x="31" y="14"/>
                    </a:lnTo>
                    <a:lnTo>
                      <a:pt x="21" y="16"/>
                    </a:lnTo>
                    <a:lnTo>
                      <a:pt x="14" y="19"/>
                    </a:lnTo>
                    <a:lnTo>
                      <a:pt x="7" y="19"/>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0" name="Freeform 7276"/>
              <p:cNvSpPr>
                <a:spLocks/>
              </p:cNvSpPr>
              <p:nvPr/>
            </p:nvSpPr>
            <p:spPr bwMode="auto">
              <a:xfrm>
                <a:off x="9163" y="7754"/>
                <a:ext cx="125" cy="161"/>
              </a:xfrm>
              <a:custGeom>
                <a:avLst/>
                <a:gdLst/>
                <a:ahLst/>
                <a:cxnLst>
                  <a:cxn ang="0">
                    <a:pos x="16" y="155"/>
                  </a:cxn>
                  <a:cxn ang="0">
                    <a:pos x="23" y="158"/>
                  </a:cxn>
                  <a:cxn ang="0">
                    <a:pos x="47" y="158"/>
                  </a:cxn>
                  <a:cxn ang="0">
                    <a:pos x="55" y="160"/>
                  </a:cxn>
                  <a:cxn ang="0">
                    <a:pos x="64" y="160"/>
                  </a:cxn>
                  <a:cxn ang="0">
                    <a:pos x="71" y="158"/>
                  </a:cxn>
                  <a:cxn ang="0">
                    <a:pos x="95" y="158"/>
                  </a:cxn>
                  <a:cxn ang="0">
                    <a:pos x="103" y="155"/>
                  </a:cxn>
                  <a:cxn ang="0">
                    <a:pos x="110" y="155"/>
                  </a:cxn>
                  <a:cxn ang="0">
                    <a:pos x="115" y="153"/>
                  </a:cxn>
                  <a:cxn ang="0">
                    <a:pos x="122" y="153"/>
                  </a:cxn>
                  <a:cxn ang="0">
                    <a:pos x="120" y="112"/>
                  </a:cxn>
                  <a:cxn ang="0">
                    <a:pos x="120" y="76"/>
                  </a:cxn>
                  <a:cxn ang="0">
                    <a:pos x="124" y="0"/>
                  </a:cxn>
                  <a:cxn ang="0">
                    <a:pos x="95" y="0"/>
                  </a:cxn>
                  <a:cxn ang="0">
                    <a:pos x="86" y="2"/>
                  </a:cxn>
                  <a:cxn ang="0">
                    <a:pos x="79" y="2"/>
                  </a:cxn>
                  <a:cxn ang="0">
                    <a:pos x="71" y="4"/>
                  </a:cxn>
                  <a:cxn ang="0">
                    <a:pos x="64" y="4"/>
                  </a:cxn>
                  <a:cxn ang="0">
                    <a:pos x="57" y="7"/>
                  </a:cxn>
                  <a:cxn ang="0">
                    <a:pos x="50" y="7"/>
                  </a:cxn>
                  <a:cxn ang="0">
                    <a:pos x="40" y="9"/>
                  </a:cxn>
                  <a:cxn ang="0">
                    <a:pos x="33" y="9"/>
                  </a:cxn>
                  <a:cxn ang="0">
                    <a:pos x="11" y="16"/>
                  </a:cxn>
                  <a:cxn ang="0">
                    <a:pos x="4" y="16"/>
                  </a:cxn>
                  <a:cxn ang="0">
                    <a:pos x="2" y="35"/>
                  </a:cxn>
                  <a:cxn ang="0">
                    <a:pos x="0" y="52"/>
                  </a:cxn>
                  <a:cxn ang="0">
                    <a:pos x="0" y="120"/>
                  </a:cxn>
                  <a:cxn ang="0">
                    <a:pos x="4" y="153"/>
                  </a:cxn>
                  <a:cxn ang="0">
                    <a:pos x="9" y="155"/>
                  </a:cxn>
                  <a:cxn ang="0">
                    <a:pos x="16" y="155"/>
                  </a:cxn>
                </a:cxnLst>
                <a:rect l="0" t="0" r="r" b="b"/>
                <a:pathLst>
                  <a:path w="125" h="161">
                    <a:moveTo>
                      <a:pt x="16" y="155"/>
                    </a:moveTo>
                    <a:lnTo>
                      <a:pt x="23" y="158"/>
                    </a:lnTo>
                    <a:lnTo>
                      <a:pt x="47" y="158"/>
                    </a:lnTo>
                    <a:lnTo>
                      <a:pt x="55" y="160"/>
                    </a:lnTo>
                    <a:lnTo>
                      <a:pt x="64" y="160"/>
                    </a:lnTo>
                    <a:lnTo>
                      <a:pt x="71" y="158"/>
                    </a:lnTo>
                    <a:lnTo>
                      <a:pt x="95" y="158"/>
                    </a:lnTo>
                    <a:lnTo>
                      <a:pt x="103" y="155"/>
                    </a:lnTo>
                    <a:lnTo>
                      <a:pt x="110" y="155"/>
                    </a:lnTo>
                    <a:lnTo>
                      <a:pt x="115" y="153"/>
                    </a:lnTo>
                    <a:lnTo>
                      <a:pt x="122" y="153"/>
                    </a:lnTo>
                    <a:lnTo>
                      <a:pt x="120" y="112"/>
                    </a:lnTo>
                    <a:lnTo>
                      <a:pt x="120" y="76"/>
                    </a:lnTo>
                    <a:lnTo>
                      <a:pt x="124" y="0"/>
                    </a:lnTo>
                    <a:lnTo>
                      <a:pt x="95" y="0"/>
                    </a:lnTo>
                    <a:lnTo>
                      <a:pt x="86" y="2"/>
                    </a:lnTo>
                    <a:lnTo>
                      <a:pt x="79" y="2"/>
                    </a:lnTo>
                    <a:lnTo>
                      <a:pt x="71" y="4"/>
                    </a:lnTo>
                    <a:lnTo>
                      <a:pt x="64" y="4"/>
                    </a:lnTo>
                    <a:lnTo>
                      <a:pt x="57" y="7"/>
                    </a:lnTo>
                    <a:lnTo>
                      <a:pt x="50" y="7"/>
                    </a:lnTo>
                    <a:lnTo>
                      <a:pt x="40" y="9"/>
                    </a:lnTo>
                    <a:lnTo>
                      <a:pt x="33" y="9"/>
                    </a:lnTo>
                    <a:lnTo>
                      <a:pt x="11" y="16"/>
                    </a:lnTo>
                    <a:lnTo>
                      <a:pt x="4" y="16"/>
                    </a:lnTo>
                    <a:lnTo>
                      <a:pt x="2" y="35"/>
                    </a:lnTo>
                    <a:lnTo>
                      <a:pt x="0" y="52"/>
                    </a:lnTo>
                    <a:lnTo>
                      <a:pt x="0" y="120"/>
                    </a:lnTo>
                    <a:lnTo>
                      <a:pt x="4" y="153"/>
                    </a:lnTo>
                    <a:lnTo>
                      <a:pt x="9" y="155"/>
                    </a:lnTo>
                    <a:lnTo>
                      <a:pt x="16" y="155"/>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1" name="Freeform 7277"/>
              <p:cNvSpPr>
                <a:spLocks/>
              </p:cNvSpPr>
              <p:nvPr/>
            </p:nvSpPr>
            <p:spPr bwMode="auto">
              <a:xfrm>
                <a:off x="9163" y="7754"/>
                <a:ext cx="122" cy="154"/>
              </a:xfrm>
              <a:custGeom>
                <a:avLst/>
                <a:gdLst/>
                <a:ahLst/>
                <a:cxnLst>
                  <a:cxn ang="0">
                    <a:pos x="4" y="148"/>
                  </a:cxn>
                  <a:cxn ang="0">
                    <a:pos x="9" y="148"/>
                  </a:cxn>
                  <a:cxn ang="0">
                    <a:pos x="16" y="151"/>
                  </a:cxn>
                  <a:cxn ang="0">
                    <a:pos x="23" y="151"/>
                  </a:cxn>
                  <a:cxn ang="0">
                    <a:pos x="31" y="153"/>
                  </a:cxn>
                  <a:cxn ang="0">
                    <a:pos x="69" y="153"/>
                  </a:cxn>
                  <a:cxn ang="0">
                    <a:pos x="79" y="151"/>
                  </a:cxn>
                  <a:cxn ang="0">
                    <a:pos x="93" y="151"/>
                  </a:cxn>
                  <a:cxn ang="0">
                    <a:pos x="100" y="148"/>
                  </a:cxn>
                  <a:cxn ang="0">
                    <a:pos x="107" y="148"/>
                  </a:cxn>
                  <a:cxn ang="0">
                    <a:pos x="112" y="146"/>
                  </a:cxn>
                  <a:cxn ang="0">
                    <a:pos x="117" y="146"/>
                  </a:cxn>
                  <a:cxn ang="0">
                    <a:pos x="117" y="71"/>
                  </a:cxn>
                  <a:cxn ang="0">
                    <a:pos x="122" y="0"/>
                  </a:cxn>
                  <a:cxn ang="0">
                    <a:pos x="100" y="0"/>
                  </a:cxn>
                  <a:cxn ang="0">
                    <a:pos x="93" y="2"/>
                  </a:cxn>
                  <a:cxn ang="0">
                    <a:pos x="79" y="2"/>
                  </a:cxn>
                  <a:cxn ang="0">
                    <a:pos x="69" y="4"/>
                  </a:cxn>
                  <a:cxn ang="0">
                    <a:pos x="62" y="4"/>
                  </a:cxn>
                  <a:cxn ang="0">
                    <a:pos x="55" y="7"/>
                  </a:cxn>
                  <a:cxn ang="0">
                    <a:pos x="47" y="7"/>
                  </a:cxn>
                  <a:cxn ang="0">
                    <a:pos x="33" y="11"/>
                  </a:cxn>
                  <a:cxn ang="0">
                    <a:pos x="26" y="11"/>
                  </a:cxn>
                  <a:cxn ang="0">
                    <a:pos x="4" y="19"/>
                  </a:cxn>
                  <a:cxn ang="0">
                    <a:pos x="2" y="35"/>
                  </a:cxn>
                  <a:cxn ang="0">
                    <a:pos x="2" y="52"/>
                  </a:cxn>
                  <a:cxn ang="0">
                    <a:pos x="0" y="67"/>
                  </a:cxn>
                  <a:cxn ang="0">
                    <a:pos x="0" y="115"/>
                  </a:cxn>
                  <a:cxn ang="0">
                    <a:pos x="4" y="148"/>
                  </a:cxn>
                </a:cxnLst>
                <a:rect l="0" t="0" r="r" b="b"/>
                <a:pathLst>
                  <a:path w="122" h="154">
                    <a:moveTo>
                      <a:pt x="4" y="148"/>
                    </a:moveTo>
                    <a:lnTo>
                      <a:pt x="9" y="148"/>
                    </a:lnTo>
                    <a:lnTo>
                      <a:pt x="16" y="151"/>
                    </a:lnTo>
                    <a:lnTo>
                      <a:pt x="23" y="151"/>
                    </a:lnTo>
                    <a:lnTo>
                      <a:pt x="31" y="153"/>
                    </a:lnTo>
                    <a:lnTo>
                      <a:pt x="69" y="153"/>
                    </a:lnTo>
                    <a:lnTo>
                      <a:pt x="79" y="151"/>
                    </a:lnTo>
                    <a:lnTo>
                      <a:pt x="93" y="151"/>
                    </a:lnTo>
                    <a:lnTo>
                      <a:pt x="100" y="148"/>
                    </a:lnTo>
                    <a:lnTo>
                      <a:pt x="107" y="148"/>
                    </a:lnTo>
                    <a:lnTo>
                      <a:pt x="112" y="146"/>
                    </a:lnTo>
                    <a:lnTo>
                      <a:pt x="117" y="146"/>
                    </a:lnTo>
                    <a:lnTo>
                      <a:pt x="117" y="71"/>
                    </a:lnTo>
                    <a:lnTo>
                      <a:pt x="122" y="0"/>
                    </a:lnTo>
                    <a:lnTo>
                      <a:pt x="100" y="0"/>
                    </a:lnTo>
                    <a:lnTo>
                      <a:pt x="93" y="2"/>
                    </a:lnTo>
                    <a:lnTo>
                      <a:pt x="79" y="2"/>
                    </a:lnTo>
                    <a:lnTo>
                      <a:pt x="69" y="4"/>
                    </a:lnTo>
                    <a:lnTo>
                      <a:pt x="62" y="4"/>
                    </a:lnTo>
                    <a:lnTo>
                      <a:pt x="55" y="7"/>
                    </a:lnTo>
                    <a:lnTo>
                      <a:pt x="47" y="7"/>
                    </a:lnTo>
                    <a:lnTo>
                      <a:pt x="33" y="11"/>
                    </a:lnTo>
                    <a:lnTo>
                      <a:pt x="26" y="11"/>
                    </a:lnTo>
                    <a:lnTo>
                      <a:pt x="4" y="19"/>
                    </a:lnTo>
                    <a:lnTo>
                      <a:pt x="2" y="35"/>
                    </a:lnTo>
                    <a:lnTo>
                      <a:pt x="2" y="52"/>
                    </a:lnTo>
                    <a:lnTo>
                      <a:pt x="0" y="67"/>
                    </a:lnTo>
                    <a:lnTo>
                      <a:pt x="0" y="115"/>
                    </a:lnTo>
                    <a:lnTo>
                      <a:pt x="4" y="148"/>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2" name="Freeform 7278"/>
              <p:cNvSpPr>
                <a:spLocks/>
              </p:cNvSpPr>
              <p:nvPr/>
            </p:nvSpPr>
            <p:spPr bwMode="auto">
              <a:xfrm>
                <a:off x="9163" y="7754"/>
                <a:ext cx="117" cy="146"/>
              </a:xfrm>
              <a:custGeom>
                <a:avLst/>
                <a:gdLst/>
                <a:ahLst/>
                <a:cxnLst>
                  <a:cxn ang="0">
                    <a:pos x="0" y="67"/>
                  </a:cxn>
                  <a:cxn ang="0">
                    <a:pos x="0" y="112"/>
                  </a:cxn>
                  <a:cxn ang="0">
                    <a:pos x="4" y="141"/>
                  </a:cxn>
                  <a:cxn ang="0">
                    <a:pos x="9" y="143"/>
                  </a:cxn>
                  <a:cxn ang="0">
                    <a:pos x="16" y="146"/>
                  </a:cxn>
                  <a:cxn ang="0">
                    <a:pos x="83" y="146"/>
                  </a:cxn>
                  <a:cxn ang="0">
                    <a:pos x="91" y="143"/>
                  </a:cxn>
                  <a:cxn ang="0">
                    <a:pos x="98" y="143"/>
                  </a:cxn>
                  <a:cxn ang="0">
                    <a:pos x="103" y="141"/>
                  </a:cxn>
                  <a:cxn ang="0">
                    <a:pos x="110" y="141"/>
                  </a:cxn>
                  <a:cxn ang="0">
                    <a:pos x="115" y="139"/>
                  </a:cxn>
                  <a:cxn ang="0">
                    <a:pos x="115" y="69"/>
                  </a:cxn>
                  <a:cxn ang="0">
                    <a:pos x="117" y="35"/>
                  </a:cxn>
                  <a:cxn ang="0">
                    <a:pos x="117" y="0"/>
                  </a:cxn>
                  <a:cxn ang="0">
                    <a:pos x="98" y="0"/>
                  </a:cxn>
                  <a:cxn ang="0">
                    <a:pos x="91" y="2"/>
                  </a:cxn>
                  <a:cxn ang="0">
                    <a:pos x="76" y="2"/>
                  </a:cxn>
                  <a:cxn ang="0">
                    <a:pos x="69" y="4"/>
                  </a:cxn>
                  <a:cxn ang="0">
                    <a:pos x="62" y="4"/>
                  </a:cxn>
                  <a:cxn ang="0">
                    <a:pos x="55" y="7"/>
                  </a:cxn>
                  <a:cxn ang="0">
                    <a:pos x="47" y="7"/>
                  </a:cxn>
                  <a:cxn ang="0">
                    <a:pos x="33" y="11"/>
                  </a:cxn>
                  <a:cxn ang="0">
                    <a:pos x="26" y="11"/>
                  </a:cxn>
                  <a:cxn ang="0">
                    <a:pos x="4" y="19"/>
                  </a:cxn>
                  <a:cxn ang="0">
                    <a:pos x="2" y="33"/>
                  </a:cxn>
                  <a:cxn ang="0">
                    <a:pos x="2" y="50"/>
                  </a:cxn>
                  <a:cxn ang="0">
                    <a:pos x="0" y="67"/>
                  </a:cxn>
                </a:cxnLst>
                <a:rect l="0" t="0" r="r" b="b"/>
                <a:pathLst>
                  <a:path w="117" h="146">
                    <a:moveTo>
                      <a:pt x="0" y="67"/>
                    </a:moveTo>
                    <a:lnTo>
                      <a:pt x="0" y="112"/>
                    </a:lnTo>
                    <a:lnTo>
                      <a:pt x="4" y="141"/>
                    </a:lnTo>
                    <a:lnTo>
                      <a:pt x="9" y="143"/>
                    </a:lnTo>
                    <a:lnTo>
                      <a:pt x="16" y="146"/>
                    </a:lnTo>
                    <a:lnTo>
                      <a:pt x="83" y="146"/>
                    </a:lnTo>
                    <a:lnTo>
                      <a:pt x="91" y="143"/>
                    </a:lnTo>
                    <a:lnTo>
                      <a:pt x="98" y="143"/>
                    </a:lnTo>
                    <a:lnTo>
                      <a:pt x="103" y="141"/>
                    </a:lnTo>
                    <a:lnTo>
                      <a:pt x="110" y="141"/>
                    </a:lnTo>
                    <a:lnTo>
                      <a:pt x="115" y="139"/>
                    </a:lnTo>
                    <a:lnTo>
                      <a:pt x="115" y="69"/>
                    </a:lnTo>
                    <a:lnTo>
                      <a:pt x="117" y="35"/>
                    </a:lnTo>
                    <a:lnTo>
                      <a:pt x="117" y="0"/>
                    </a:lnTo>
                    <a:lnTo>
                      <a:pt x="98" y="0"/>
                    </a:lnTo>
                    <a:lnTo>
                      <a:pt x="91" y="2"/>
                    </a:lnTo>
                    <a:lnTo>
                      <a:pt x="76" y="2"/>
                    </a:lnTo>
                    <a:lnTo>
                      <a:pt x="69" y="4"/>
                    </a:lnTo>
                    <a:lnTo>
                      <a:pt x="62" y="4"/>
                    </a:lnTo>
                    <a:lnTo>
                      <a:pt x="55" y="7"/>
                    </a:lnTo>
                    <a:lnTo>
                      <a:pt x="47" y="7"/>
                    </a:lnTo>
                    <a:lnTo>
                      <a:pt x="33" y="11"/>
                    </a:lnTo>
                    <a:lnTo>
                      <a:pt x="26" y="11"/>
                    </a:lnTo>
                    <a:lnTo>
                      <a:pt x="4" y="19"/>
                    </a:lnTo>
                    <a:lnTo>
                      <a:pt x="2" y="33"/>
                    </a:lnTo>
                    <a:lnTo>
                      <a:pt x="2" y="50"/>
                    </a:lnTo>
                    <a:lnTo>
                      <a:pt x="0" y="67"/>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3" name="Freeform 7279"/>
              <p:cNvSpPr>
                <a:spLocks/>
              </p:cNvSpPr>
              <p:nvPr/>
            </p:nvSpPr>
            <p:spPr bwMode="auto">
              <a:xfrm>
                <a:off x="9163" y="7754"/>
                <a:ext cx="115" cy="142"/>
              </a:xfrm>
              <a:custGeom>
                <a:avLst/>
                <a:gdLst/>
                <a:ahLst/>
                <a:cxnLst>
                  <a:cxn ang="0">
                    <a:pos x="60" y="141"/>
                  </a:cxn>
                  <a:cxn ang="0">
                    <a:pos x="67" y="139"/>
                  </a:cxn>
                  <a:cxn ang="0">
                    <a:pos x="81" y="139"/>
                  </a:cxn>
                  <a:cxn ang="0">
                    <a:pos x="88" y="136"/>
                  </a:cxn>
                  <a:cxn ang="0">
                    <a:pos x="95" y="136"/>
                  </a:cxn>
                  <a:cxn ang="0">
                    <a:pos x="100" y="134"/>
                  </a:cxn>
                  <a:cxn ang="0">
                    <a:pos x="107" y="134"/>
                  </a:cxn>
                  <a:cxn ang="0">
                    <a:pos x="112" y="131"/>
                  </a:cxn>
                  <a:cxn ang="0">
                    <a:pos x="110" y="98"/>
                  </a:cxn>
                  <a:cxn ang="0">
                    <a:pos x="112" y="67"/>
                  </a:cxn>
                  <a:cxn ang="0">
                    <a:pos x="112" y="33"/>
                  </a:cxn>
                  <a:cxn ang="0">
                    <a:pos x="115" y="0"/>
                  </a:cxn>
                  <a:cxn ang="0">
                    <a:pos x="103" y="0"/>
                  </a:cxn>
                  <a:cxn ang="0">
                    <a:pos x="95" y="2"/>
                  </a:cxn>
                  <a:cxn ang="0">
                    <a:pos x="81" y="2"/>
                  </a:cxn>
                  <a:cxn ang="0">
                    <a:pos x="74" y="4"/>
                  </a:cxn>
                  <a:cxn ang="0">
                    <a:pos x="60" y="4"/>
                  </a:cxn>
                  <a:cxn ang="0">
                    <a:pos x="52" y="7"/>
                  </a:cxn>
                  <a:cxn ang="0">
                    <a:pos x="45" y="9"/>
                  </a:cxn>
                  <a:cxn ang="0">
                    <a:pos x="38" y="9"/>
                  </a:cxn>
                  <a:cxn ang="0">
                    <a:pos x="31" y="11"/>
                  </a:cxn>
                  <a:cxn ang="0">
                    <a:pos x="26" y="14"/>
                  </a:cxn>
                  <a:cxn ang="0">
                    <a:pos x="19" y="14"/>
                  </a:cxn>
                  <a:cxn ang="0">
                    <a:pos x="4" y="19"/>
                  </a:cxn>
                  <a:cxn ang="0">
                    <a:pos x="4" y="33"/>
                  </a:cxn>
                  <a:cxn ang="0">
                    <a:pos x="2" y="50"/>
                  </a:cxn>
                  <a:cxn ang="0">
                    <a:pos x="0" y="64"/>
                  </a:cxn>
                  <a:cxn ang="0">
                    <a:pos x="0" y="93"/>
                  </a:cxn>
                  <a:cxn ang="0">
                    <a:pos x="2" y="107"/>
                  </a:cxn>
                  <a:cxn ang="0">
                    <a:pos x="2" y="122"/>
                  </a:cxn>
                  <a:cxn ang="0">
                    <a:pos x="4" y="136"/>
                  </a:cxn>
                  <a:cxn ang="0">
                    <a:pos x="9" y="139"/>
                  </a:cxn>
                  <a:cxn ang="0">
                    <a:pos x="16" y="139"/>
                  </a:cxn>
                  <a:cxn ang="0">
                    <a:pos x="21" y="141"/>
                  </a:cxn>
                  <a:cxn ang="0">
                    <a:pos x="60" y="141"/>
                  </a:cxn>
                </a:cxnLst>
                <a:rect l="0" t="0" r="r" b="b"/>
                <a:pathLst>
                  <a:path w="115" h="142">
                    <a:moveTo>
                      <a:pt x="60" y="141"/>
                    </a:moveTo>
                    <a:lnTo>
                      <a:pt x="67" y="139"/>
                    </a:lnTo>
                    <a:lnTo>
                      <a:pt x="81" y="139"/>
                    </a:lnTo>
                    <a:lnTo>
                      <a:pt x="88" y="136"/>
                    </a:lnTo>
                    <a:lnTo>
                      <a:pt x="95" y="136"/>
                    </a:lnTo>
                    <a:lnTo>
                      <a:pt x="100" y="134"/>
                    </a:lnTo>
                    <a:lnTo>
                      <a:pt x="107" y="134"/>
                    </a:lnTo>
                    <a:lnTo>
                      <a:pt x="112" y="131"/>
                    </a:lnTo>
                    <a:lnTo>
                      <a:pt x="110" y="98"/>
                    </a:lnTo>
                    <a:lnTo>
                      <a:pt x="112" y="67"/>
                    </a:lnTo>
                    <a:lnTo>
                      <a:pt x="112" y="33"/>
                    </a:lnTo>
                    <a:lnTo>
                      <a:pt x="115" y="0"/>
                    </a:lnTo>
                    <a:lnTo>
                      <a:pt x="103" y="0"/>
                    </a:lnTo>
                    <a:lnTo>
                      <a:pt x="95" y="2"/>
                    </a:lnTo>
                    <a:lnTo>
                      <a:pt x="81" y="2"/>
                    </a:lnTo>
                    <a:lnTo>
                      <a:pt x="74" y="4"/>
                    </a:lnTo>
                    <a:lnTo>
                      <a:pt x="60" y="4"/>
                    </a:lnTo>
                    <a:lnTo>
                      <a:pt x="52" y="7"/>
                    </a:lnTo>
                    <a:lnTo>
                      <a:pt x="45" y="9"/>
                    </a:lnTo>
                    <a:lnTo>
                      <a:pt x="38" y="9"/>
                    </a:lnTo>
                    <a:lnTo>
                      <a:pt x="31" y="11"/>
                    </a:lnTo>
                    <a:lnTo>
                      <a:pt x="26" y="14"/>
                    </a:lnTo>
                    <a:lnTo>
                      <a:pt x="19" y="14"/>
                    </a:lnTo>
                    <a:lnTo>
                      <a:pt x="4" y="19"/>
                    </a:lnTo>
                    <a:lnTo>
                      <a:pt x="4" y="33"/>
                    </a:lnTo>
                    <a:lnTo>
                      <a:pt x="2" y="50"/>
                    </a:lnTo>
                    <a:lnTo>
                      <a:pt x="0" y="64"/>
                    </a:lnTo>
                    <a:lnTo>
                      <a:pt x="0" y="93"/>
                    </a:lnTo>
                    <a:lnTo>
                      <a:pt x="2" y="107"/>
                    </a:lnTo>
                    <a:lnTo>
                      <a:pt x="2" y="122"/>
                    </a:lnTo>
                    <a:lnTo>
                      <a:pt x="4" y="136"/>
                    </a:lnTo>
                    <a:lnTo>
                      <a:pt x="9" y="139"/>
                    </a:lnTo>
                    <a:lnTo>
                      <a:pt x="16" y="139"/>
                    </a:lnTo>
                    <a:lnTo>
                      <a:pt x="21" y="141"/>
                    </a:lnTo>
                    <a:lnTo>
                      <a:pt x="60" y="141"/>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4" name="Freeform 7280"/>
              <p:cNvSpPr>
                <a:spLocks/>
              </p:cNvSpPr>
              <p:nvPr/>
            </p:nvSpPr>
            <p:spPr bwMode="auto">
              <a:xfrm>
                <a:off x="9163" y="7754"/>
                <a:ext cx="113" cy="137"/>
              </a:xfrm>
              <a:custGeom>
                <a:avLst/>
                <a:gdLst/>
                <a:ahLst/>
                <a:cxnLst>
                  <a:cxn ang="0">
                    <a:pos x="64" y="134"/>
                  </a:cxn>
                  <a:cxn ang="0">
                    <a:pos x="71" y="131"/>
                  </a:cxn>
                  <a:cxn ang="0">
                    <a:pos x="86" y="131"/>
                  </a:cxn>
                  <a:cxn ang="0">
                    <a:pos x="91" y="129"/>
                  </a:cxn>
                  <a:cxn ang="0">
                    <a:pos x="98" y="129"/>
                  </a:cxn>
                  <a:cxn ang="0">
                    <a:pos x="103" y="127"/>
                  </a:cxn>
                  <a:cxn ang="0">
                    <a:pos x="107" y="127"/>
                  </a:cxn>
                  <a:cxn ang="0">
                    <a:pos x="107" y="62"/>
                  </a:cxn>
                  <a:cxn ang="0">
                    <a:pos x="110" y="47"/>
                  </a:cxn>
                  <a:cxn ang="0">
                    <a:pos x="110" y="16"/>
                  </a:cxn>
                  <a:cxn ang="0">
                    <a:pos x="112" y="0"/>
                  </a:cxn>
                  <a:cxn ang="0">
                    <a:pos x="100" y="0"/>
                  </a:cxn>
                  <a:cxn ang="0">
                    <a:pos x="93" y="2"/>
                  </a:cxn>
                  <a:cxn ang="0">
                    <a:pos x="79" y="2"/>
                  </a:cxn>
                  <a:cxn ang="0">
                    <a:pos x="71" y="4"/>
                  </a:cxn>
                  <a:cxn ang="0">
                    <a:pos x="64" y="4"/>
                  </a:cxn>
                  <a:cxn ang="0">
                    <a:pos x="60" y="7"/>
                  </a:cxn>
                  <a:cxn ang="0">
                    <a:pos x="52" y="7"/>
                  </a:cxn>
                  <a:cxn ang="0">
                    <a:pos x="45" y="9"/>
                  </a:cxn>
                  <a:cxn ang="0">
                    <a:pos x="38" y="9"/>
                  </a:cxn>
                  <a:cxn ang="0">
                    <a:pos x="23" y="14"/>
                  </a:cxn>
                  <a:cxn ang="0">
                    <a:pos x="19" y="14"/>
                  </a:cxn>
                  <a:cxn ang="0">
                    <a:pos x="4" y="19"/>
                  </a:cxn>
                  <a:cxn ang="0">
                    <a:pos x="4" y="33"/>
                  </a:cxn>
                  <a:cxn ang="0">
                    <a:pos x="2" y="47"/>
                  </a:cxn>
                  <a:cxn ang="0">
                    <a:pos x="2" y="62"/>
                  </a:cxn>
                  <a:cxn ang="0">
                    <a:pos x="0" y="76"/>
                  </a:cxn>
                  <a:cxn ang="0">
                    <a:pos x="0" y="88"/>
                  </a:cxn>
                  <a:cxn ang="0">
                    <a:pos x="2" y="103"/>
                  </a:cxn>
                  <a:cxn ang="0">
                    <a:pos x="2" y="117"/>
                  </a:cxn>
                  <a:cxn ang="0">
                    <a:pos x="4" y="131"/>
                  </a:cxn>
                  <a:cxn ang="0">
                    <a:pos x="9" y="134"/>
                  </a:cxn>
                  <a:cxn ang="0">
                    <a:pos x="21" y="134"/>
                  </a:cxn>
                  <a:cxn ang="0">
                    <a:pos x="28" y="136"/>
                  </a:cxn>
                  <a:cxn ang="0">
                    <a:pos x="43" y="136"/>
                  </a:cxn>
                  <a:cxn ang="0">
                    <a:pos x="50" y="134"/>
                  </a:cxn>
                  <a:cxn ang="0">
                    <a:pos x="64" y="134"/>
                  </a:cxn>
                </a:cxnLst>
                <a:rect l="0" t="0" r="r" b="b"/>
                <a:pathLst>
                  <a:path w="113" h="137">
                    <a:moveTo>
                      <a:pt x="64" y="134"/>
                    </a:moveTo>
                    <a:lnTo>
                      <a:pt x="71" y="131"/>
                    </a:lnTo>
                    <a:lnTo>
                      <a:pt x="86" y="131"/>
                    </a:lnTo>
                    <a:lnTo>
                      <a:pt x="91" y="129"/>
                    </a:lnTo>
                    <a:lnTo>
                      <a:pt x="98" y="129"/>
                    </a:lnTo>
                    <a:lnTo>
                      <a:pt x="103" y="127"/>
                    </a:lnTo>
                    <a:lnTo>
                      <a:pt x="107" y="127"/>
                    </a:lnTo>
                    <a:lnTo>
                      <a:pt x="107" y="62"/>
                    </a:lnTo>
                    <a:lnTo>
                      <a:pt x="110" y="47"/>
                    </a:lnTo>
                    <a:lnTo>
                      <a:pt x="110" y="16"/>
                    </a:lnTo>
                    <a:lnTo>
                      <a:pt x="112" y="0"/>
                    </a:lnTo>
                    <a:lnTo>
                      <a:pt x="100" y="0"/>
                    </a:lnTo>
                    <a:lnTo>
                      <a:pt x="93" y="2"/>
                    </a:lnTo>
                    <a:lnTo>
                      <a:pt x="79" y="2"/>
                    </a:lnTo>
                    <a:lnTo>
                      <a:pt x="71" y="4"/>
                    </a:lnTo>
                    <a:lnTo>
                      <a:pt x="64" y="4"/>
                    </a:lnTo>
                    <a:lnTo>
                      <a:pt x="60" y="7"/>
                    </a:lnTo>
                    <a:lnTo>
                      <a:pt x="52" y="7"/>
                    </a:lnTo>
                    <a:lnTo>
                      <a:pt x="45" y="9"/>
                    </a:lnTo>
                    <a:lnTo>
                      <a:pt x="38" y="9"/>
                    </a:lnTo>
                    <a:lnTo>
                      <a:pt x="23" y="14"/>
                    </a:lnTo>
                    <a:lnTo>
                      <a:pt x="19" y="14"/>
                    </a:lnTo>
                    <a:lnTo>
                      <a:pt x="4" y="19"/>
                    </a:lnTo>
                    <a:lnTo>
                      <a:pt x="4" y="33"/>
                    </a:lnTo>
                    <a:lnTo>
                      <a:pt x="2" y="47"/>
                    </a:lnTo>
                    <a:lnTo>
                      <a:pt x="2" y="62"/>
                    </a:lnTo>
                    <a:lnTo>
                      <a:pt x="0" y="76"/>
                    </a:lnTo>
                    <a:lnTo>
                      <a:pt x="0" y="88"/>
                    </a:lnTo>
                    <a:lnTo>
                      <a:pt x="2" y="103"/>
                    </a:lnTo>
                    <a:lnTo>
                      <a:pt x="2" y="117"/>
                    </a:lnTo>
                    <a:lnTo>
                      <a:pt x="4" y="131"/>
                    </a:lnTo>
                    <a:lnTo>
                      <a:pt x="9" y="134"/>
                    </a:lnTo>
                    <a:lnTo>
                      <a:pt x="21" y="134"/>
                    </a:lnTo>
                    <a:lnTo>
                      <a:pt x="28" y="136"/>
                    </a:lnTo>
                    <a:lnTo>
                      <a:pt x="43" y="136"/>
                    </a:lnTo>
                    <a:lnTo>
                      <a:pt x="50" y="134"/>
                    </a:lnTo>
                    <a:lnTo>
                      <a:pt x="64" y="134"/>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5" name="Freeform 7281"/>
              <p:cNvSpPr>
                <a:spLocks/>
              </p:cNvSpPr>
              <p:nvPr/>
            </p:nvSpPr>
            <p:spPr bwMode="auto">
              <a:xfrm>
                <a:off x="9165" y="7754"/>
                <a:ext cx="108" cy="130"/>
              </a:xfrm>
              <a:custGeom>
                <a:avLst/>
                <a:gdLst/>
                <a:ahLst/>
                <a:cxnLst>
                  <a:cxn ang="0">
                    <a:pos x="7" y="127"/>
                  </a:cxn>
                  <a:cxn ang="0">
                    <a:pos x="12" y="129"/>
                  </a:cxn>
                  <a:cxn ang="0">
                    <a:pos x="45" y="129"/>
                  </a:cxn>
                  <a:cxn ang="0">
                    <a:pos x="52" y="127"/>
                  </a:cxn>
                  <a:cxn ang="0">
                    <a:pos x="67" y="127"/>
                  </a:cxn>
                  <a:cxn ang="0">
                    <a:pos x="74" y="124"/>
                  </a:cxn>
                  <a:cxn ang="0">
                    <a:pos x="81" y="124"/>
                  </a:cxn>
                  <a:cxn ang="0">
                    <a:pos x="86" y="122"/>
                  </a:cxn>
                  <a:cxn ang="0">
                    <a:pos x="93" y="122"/>
                  </a:cxn>
                  <a:cxn ang="0">
                    <a:pos x="98" y="120"/>
                  </a:cxn>
                  <a:cxn ang="0">
                    <a:pos x="103" y="120"/>
                  </a:cxn>
                  <a:cxn ang="0">
                    <a:pos x="103" y="45"/>
                  </a:cxn>
                  <a:cxn ang="0">
                    <a:pos x="105" y="31"/>
                  </a:cxn>
                  <a:cxn ang="0">
                    <a:pos x="105" y="16"/>
                  </a:cxn>
                  <a:cxn ang="0">
                    <a:pos x="108" y="0"/>
                  </a:cxn>
                  <a:cxn ang="0">
                    <a:pos x="100" y="0"/>
                  </a:cxn>
                  <a:cxn ang="0">
                    <a:pos x="96" y="2"/>
                  </a:cxn>
                  <a:cxn ang="0">
                    <a:pos x="81" y="2"/>
                  </a:cxn>
                  <a:cxn ang="0">
                    <a:pos x="74" y="4"/>
                  </a:cxn>
                  <a:cxn ang="0">
                    <a:pos x="62" y="4"/>
                  </a:cxn>
                  <a:cxn ang="0">
                    <a:pos x="55" y="7"/>
                  </a:cxn>
                  <a:cxn ang="0">
                    <a:pos x="48" y="7"/>
                  </a:cxn>
                  <a:cxn ang="0">
                    <a:pos x="33" y="11"/>
                  </a:cxn>
                  <a:cxn ang="0">
                    <a:pos x="28" y="11"/>
                  </a:cxn>
                  <a:cxn ang="0">
                    <a:pos x="21" y="14"/>
                  </a:cxn>
                  <a:cxn ang="0">
                    <a:pos x="14" y="14"/>
                  </a:cxn>
                  <a:cxn ang="0">
                    <a:pos x="4" y="19"/>
                  </a:cxn>
                  <a:cxn ang="0">
                    <a:pos x="2" y="33"/>
                  </a:cxn>
                  <a:cxn ang="0">
                    <a:pos x="0" y="45"/>
                  </a:cxn>
                  <a:cxn ang="0">
                    <a:pos x="0" y="112"/>
                  </a:cxn>
                  <a:cxn ang="0">
                    <a:pos x="2" y="127"/>
                  </a:cxn>
                  <a:cxn ang="0">
                    <a:pos x="7" y="127"/>
                  </a:cxn>
                </a:cxnLst>
                <a:rect l="0" t="0" r="r" b="b"/>
                <a:pathLst>
                  <a:path w="108" h="130">
                    <a:moveTo>
                      <a:pt x="7" y="127"/>
                    </a:moveTo>
                    <a:lnTo>
                      <a:pt x="12" y="129"/>
                    </a:lnTo>
                    <a:lnTo>
                      <a:pt x="45" y="129"/>
                    </a:lnTo>
                    <a:lnTo>
                      <a:pt x="52" y="127"/>
                    </a:lnTo>
                    <a:lnTo>
                      <a:pt x="67" y="127"/>
                    </a:lnTo>
                    <a:lnTo>
                      <a:pt x="74" y="124"/>
                    </a:lnTo>
                    <a:lnTo>
                      <a:pt x="81" y="124"/>
                    </a:lnTo>
                    <a:lnTo>
                      <a:pt x="86" y="122"/>
                    </a:lnTo>
                    <a:lnTo>
                      <a:pt x="93" y="122"/>
                    </a:lnTo>
                    <a:lnTo>
                      <a:pt x="98" y="120"/>
                    </a:lnTo>
                    <a:lnTo>
                      <a:pt x="103" y="120"/>
                    </a:lnTo>
                    <a:lnTo>
                      <a:pt x="103" y="45"/>
                    </a:lnTo>
                    <a:lnTo>
                      <a:pt x="105" y="31"/>
                    </a:lnTo>
                    <a:lnTo>
                      <a:pt x="105" y="16"/>
                    </a:lnTo>
                    <a:lnTo>
                      <a:pt x="108" y="0"/>
                    </a:lnTo>
                    <a:lnTo>
                      <a:pt x="100" y="0"/>
                    </a:lnTo>
                    <a:lnTo>
                      <a:pt x="96" y="2"/>
                    </a:lnTo>
                    <a:lnTo>
                      <a:pt x="81" y="2"/>
                    </a:lnTo>
                    <a:lnTo>
                      <a:pt x="74" y="4"/>
                    </a:lnTo>
                    <a:lnTo>
                      <a:pt x="62" y="4"/>
                    </a:lnTo>
                    <a:lnTo>
                      <a:pt x="55" y="7"/>
                    </a:lnTo>
                    <a:lnTo>
                      <a:pt x="48" y="7"/>
                    </a:lnTo>
                    <a:lnTo>
                      <a:pt x="33" y="11"/>
                    </a:lnTo>
                    <a:lnTo>
                      <a:pt x="28" y="11"/>
                    </a:lnTo>
                    <a:lnTo>
                      <a:pt x="21" y="14"/>
                    </a:lnTo>
                    <a:lnTo>
                      <a:pt x="14" y="14"/>
                    </a:lnTo>
                    <a:lnTo>
                      <a:pt x="4" y="19"/>
                    </a:lnTo>
                    <a:lnTo>
                      <a:pt x="2" y="33"/>
                    </a:lnTo>
                    <a:lnTo>
                      <a:pt x="0" y="45"/>
                    </a:lnTo>
                    <a:lnTo>
                      <a:pt x="0" y="112"/>
                    </a:lnTo>
                    <a:lnTo>
                      <a:pt x="2" y="127"/>
                    </a:lnTo>
                    <a:lnTo>
                      <a:pt x="7" y="127"/>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6" name="Freeform 7282"/>
              <p:cNvSpPr>
                <a:spLocks/>
              </p:cNvSpPr>
              <p:nvPr/>
            </p:nvSpPr>
            <p:spPr bwMode="auto">
              <a:xfrm>
                <a:off x="9165" y="7754"/>
                <a:ext cx="103" cy="125"/>
              </a:xfrm>
              <a:custGeom>
                <a:avLst/>
                <a:gdLst/>
                <a:ahLst/>
                <a:cxnLst>
                  <a:cxn ang="0">
                    <a:pos x="52" y="7"/>
                  </a:cxn>
                  <a:cxn ang="0">
                    <a:pos x="45" y="9"/>
                  </a:cxn>
                  <a:cxn ang="0">
                    <a:pos x="40" y="9"/>
                  </a:cxn>
                  <a:cxn ang="0">
                    <a:pos x="33" y="11"/>
                  </a:cxn>
                  <a:cxn ang="0">
                    <a:pos x="26" y="11"/>
                  </a:cxn>
                  <a:cxn ang="0">
                    <a:pos x="21" y="14"/>
                  </a:cxn>
                  <a:cxn ang="0">
                    <a:pos x="14" y="16"/>
                  </a:cxn>
                  <a:cxn ang="0">
                    <a:pos x="9" y="16"/>
                  </a:cxn>
                  <a:cxn ang="0">
                    <a:pos x="4" y="19"/>
                  </a:cxn>
                  <a:cxn ang="0">
                    <a:pos x="2" y="33"/>
                  </a:cxn>
                  <a:cxn ang="0">
                    <a:pos x="0" y="45"/>
                  </a:cxn>
                  <a:cxn ang="0">
                    <a:pos x="0" y="95"/>
                  </a:cxn>
                  <a:cxn ang="0">
                    <a:pos x="2" y="107"/>
                  </a:cxn>
                  <a:cxn ang="0">
                    <a:pos x="2" y="120"/>
                  </a:cxn>
                  <a:cxn ang="0">
                    <a:pos x="7" y="122"/>
                  </a:cxn>
                  <a:cxn ang="0">
                    <a:pos x="12" y="122"/>
                  </a:cxn>
                  <a:cxn ang="0">
                    <a:pos x="19" y="124"/>
                  </a:cxn>
                  <a:cxn ang="0">
                    <a:pos x="31" y="124"/>
                  </a:cxn>
                  <a:cxn ang="0">
                    <a:pos x="38" y="122"/>
                  </a:cxn>
                  <a:cxn ang="0">
                    <a:pos x="57" y="122"/>
                  </a:cxn>
                  <a:cxn ang="0">
                    <a:pos x="64" y="120"/>
                  </a:cxn>
                  <a:cxn ang="0">
                    <a:pos x="72" y="120"/>
                  </a:cxn>
                  <a:cxn ang="0">
                    <a:pos x="79" y="117"/>
                  </a:cxn>
                  <a:cxn ang="0">
                    <a:pos x="84" y="117"/>
                  </a:cxn>
                  <a:cxn ang="0">
                    <a:pos x="88" y="115"/>
                  </a:cxn>
                  <a:cxn ang="0">
                    <a:pos x="96" y="115"/>
                  </a:cxn>
                  <a:cxn ang="0">
                    <a:pos x="98" y="112"/>
                  </a:cxn>
                  <a:cxn ang="0">
                    <a:pos x="98" y="83"/>
                  </a:cxn>
                  <a:cxn ang="0">
                    <a:pos x="100" y="69"/>
                  </a:cxn>
                  <a:cxn ang="0">
                    <a:pos x="100" y="43"/>
                  </a:cxn>
                  <a:cxn ang="0">
                    <a:pos x="103" y="28"/>
                  </a:cxn>
                  <a:cxn ang="0">
                    <a:pos x="103" y="0"/>
                  </a:cxn>
                  <a:cxn ang="0">
                    <a:pos x="98" y="2"/>
                  </a:cxn>
                  <a:cxn ang="0">
                    <a:pos x="79" y="2"/>
                  </a:cxn>
                  <a:cxn ang="0">
                    <a:pos x="74" y="4"/>
                  </a:cxn>
                  <a:cxn ang="0">
                    <a:pos x="60" y="4"/>
                  </a:cxn>
                  <a:cxn ang="0">
                    <a:pos x="52" y="7"/>
                  </a:cxn>
                </a:cxnLst>
                <a:rect l="0" t="0" r="r" b="b"/>
                <a:pathLst>
                  <a:path w="103" h="125">
                    <a:moveTo>
                      <a:pt x="52" y="7"/>
                    </a:moveTo>
                    <a:lnTo>
                      <a:pt x="45" y="9"/>
                    </a:lnTo>
                    <a:lnTo>
                      <a:pt x="40" y="9"/>
                    </a:lnTo>
                    <a:lnTo>
                      <a:pt x="33" y="11"/>
                    </a:lnTo>
                    <a:lnTo>
                      <a:pt x="26" y="11"/>
                    </a:lnTo>
                    <a:lnTo>
                      <a:pt x="21" y="14"/>
                    </a:lnTo>
                    <a:lnTo>
                      <a:pt x="14" y="16"/>
                    </a:lnTo>
                    <a:lnTo>
                      <a:pt x="9" y="16"/>
                    </a:lnTo>
                    <a:lnTo>
                      <a:pt x="4" y="19"/>
                    </a:lnTo>
                    <a:lnTo>
                      <a:pt x="2" y="33"/>
                    </a:lnTo>
                    <a:lnTo>
                      <a:pt x="0" y="45"/>
                    </a:lnTo>
                    <a:lnTo>
                      <a:pt x="0" y="95"/>
                    </a:lnTo>
                    <a:lnTo>
                      <a:pt x="2" y="107"/>
                    </a:lnTo>
                    <a:lnTo>
                      <a:pt x="2" y="120"/>
                    </a:lnTo>
                    <a:lnTo>
                      <a:pt x="7" y="122"/>
                    </a:lnTo>
                    <a:lnTo>
                      <a:pt x="12" y="122"/>
                    </a:lnTo>
                    <a:lnTo>
                      <a:pt x="19" y="124"/>
                    </a:lnTo>
                    <a:lnTo>
                      <a:pt x="31" y="124"/>
                    </a:lnTo>
                    <a:lnTo>
                      <a:pt x="38" y="122"/>
                    </a:lnTo>
                    <a:lnTo>
                      <a:pt x="57" y="122"/>
                    </a:lnTo>
                    <a:lnTo>
                      <a:pt x="64" y="120"/>
                    </a:lnTo>
                    <a:lnTo>
                      <a:pt x="72" y="120"/>
                    </a:lnTo>
                    <a:lnTo>
                      <a:pt x="79" y="117"/>
                    </a:lnTo>
                    <a:lnTo>
                      <a:pt x="84" y="117"/>
                    </a:lnTo>
                    <a:lnTo>
                      <a:pt x="88" y="115"/>
                    </a:lnTo>
                    <a:lnTo>
                      <a:pt x="96" y="115"/>
                    </a:lnTo>
                    <a:lnTo>
                      <a:pt x="98" y="112"/>
                    </a:lnTo>
                    <a:lnTo>
                      <a:pt x="98" y="83"/>
                    </a:lnTo>
                    <a:lnTo>
                      <a:pt x="100" y="69"/>
                    </a:lnTo>
                    <a:lnTo>
                      <a:pt x="100" y="43"/>
                    </a:lnTo>
                    <a:lnTo>
                      <a:pt x="103" y="28"/>
                    </a:lnTo>
                    <a:lnTo>
                      <a:pt x="103" y="0"/>
                    </a:lnTo>
                    <a:lnTo>
                      <a:pt x="98" y="2"/>
                    </a:lnTo>
                    <a:lnTo>
                      <a:pt x="79" y="2"/>
                    </a:lnTo>
                    <a:lnTo>
                      <a:pt x="74" y="4"/>
                    </a:lnTo>
                    <a:lnTo>
                      <a:pt x="60" y="4"/>
                    </a:lnTo>
                    <a:lnTo>
                      <a:pt x="52" y="7"/>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7" name="Freeform 7283"/>
              <p:cNvSpPr>
                <a:spLocks/>
              </p:cNvSpPr>
              <p:nvPr/>
            </p:nvSpPr>
            <p:spPr bwMode="auto">
              <a:xfrm>
                <a:off x="9165" y="7756"/>
                <a:ext cx="101" cy="116"/>
              </a:xfrm>
              <a:custGeom>
                <a:avLst/>
                <a:gdLst/>
                <a:ahLst/>
                <a:cxnLst>
                  <a:cxn ang="0">
                    <a:pos x="21" y="12"/>
                  </a:cxn>
                  <a:cxn ang="0">
                    <a:pos x="14" y="14"/>
                  </a:cxn>
                  <a:cxn ang="0">
                    <a:pos x="9" y="14"/>
                  </a:cxn>
                  <a:cxn ang="0">
                    <a:pos x="4" y="16"/>
                  </a:cxn>
                  <a:cxn ang="0">
                    <a:pos x="0" y="40"/>
                  </a:cxn>
                  <a:cxn ang="0">
                    <a:pos x="0" y="88"/>
                  </a:cxn>
                  <a:cxn ang="0">
                    <a:pos x="2" y="100"/>
                  </a:cxn>
                  <a:cxn ang="0">
                    <a:pos x="2" y="112"/>
                  </a:cxn>
                  <a:cxn ang="0">
                    <a:pos x="7" y="115"/>
                  </a:cxn>
                  <a:cxn ang="0">
                    <a:pos x="43" y="115"/>
                  </a:cxn>
                  <a:cxn ang="0">
                    <a:pos x="50" y="112"/>
                  </a:cxn>
                  <a:cxn ang="0">
                    <a:pos x="57" y="112"/>
                  </a:cxn>
                  <a:cxn ang="0">
                    <a:pos x="62" y="110"/>
                  </a:cxn>
                  <a:cxn ang="0">
                    <a:pos x="69" y="110"/>
                  </a:cxn>
                  <a:cxn ang="0">
                    <a:pos x="76" y="108"/>
                  </a:cxn>
                  <a:cxn ang="0">
                    <a:pos x="81" y="108"/>
                  </a:cxn>
                  <a:cxn ang="0">
                    <a:pos x="86" y="105"/>
                  </a:cxn>
                  <a:cxn ang="0">
                    <a:pos x="91" y="105"/>
                  </a:cxn>
                  <a:cxn ang="0">
                    <a:pos x="96" y="103"/>
                  </a:cxn>
                  <a:cxn ang="0">
                    <a:pos x="96" y="50"/>
                  </a:cxn>
                  <a:cxn ang="0">
                    <a:pos x="98" y="38"/>
                  </a:cxn>
                  <a:cxn ang="0">
                    <a:pos x="98" y="26"/>
                  </a:cxn>
                  <a:cxn ang="0">
                    <a:pos x="100" y="12"/>
                  </a:cxn>
                  <a:cxn ang="0">
                    <a:pos x="100" y="0"/>
                  </a:cxn>
                  <a:cxn ang="0">
                    <a:pos x="76" y="0"/>
                  </a:cxn>
                  <a:cxn ang="0">
                    <a:pos x="72" y="2"/>
                  </a:cxn>
                  <a:cxn ang="0">
                    <a:pos x="64" y="2"/>
                  </a:cxn>
                  <a:cxn ang="0">
                    <a:pos x="57" y="4"/>
                  </a:cxn>
                  <a:cxn ang="0">
                    <a:pos x="52" y="4"/>
                  </a:cxn>
                  <a:cxn ang="0">
                    <a:pos x="45" y="7"/>
                  </a:cxn>
                  <a:cxn ang="0">
                    <a:pos x="38" y="7"/>
                  </a:cxn>
                  <a:cxn ang="0">
                    <a:pos x="33" y="9"/>
                  </a:cxn>
                  <a:cxn ang="0">
                    <a:pos x="26" y="9"/>
                  </a:cxn>
                  <a:cxn ang="0">
                    <a:pos x="21" y="12"/>
                  </a:cxn>
                </a:cxnLst>
                <a:rect l="0" t="0" r="r" b="b"/>
                <a:pathLst>
                  <a:path w="101" h="116">
                    <a:moveTo>
                      <a:pt x="21" y="12"/>
                    </a:moveTo>
                    <a:lnTo>
                      <a:pt x="14" y="14"/>
                    </a:lnTo>
                    <a:lnTo>
                      <a:pt x="9" y="14"/>
                    </a:lnTo>
                    <a:lnTo>
                      <a:pt x="4" y="16"/>
                    </a:lnTo>
                    <a:lnTo>
                      <a:pt x="0" y="40"/>
                    </a:lnTo>
                    <a:lnTo>
                      <a:pt x="0" y="88"/>
                    </a:lnTo>
                    <a:lnTo>
                      <a:pt x="2" y="100"/>
                    </a:lnTo>
                    <a:lnTo>
                      <a:pt x="2" y="112"/>
                    </a:lnTo>
                    <a:lnTo>
                      <a:pt x="7" y="115"/>
                    </a:lnTo>
                    <a:lnTo>
                      <a:pt x="43" y="115"/>
                    </a:lnTo>
                    <a:lnTo>
                      <a:pt x="50" y="112"/>
                    </a:lnTo>
                    <a:lnTo>
                      <a:pt x="57" y="112"/>
                    </a:lnTo>
                    <a:lnTo>
                      <a:pt x="62" y="110"/>
                    </a:lnTo>
                    <a:lnTo>
                      <a:pt x="69" y="110"/>
                    </a:lnTo>
                    <a:lnTo>
                      <a:pt x="76" y="108"/>
                    </a:lnTo>
                    <a:lnTo>
                      <a:pt x="81" y="108"/>
                    </a:lnTo>
                    <a:lnTo>
                      <a:pt x="86" y="105"/>
                    </a:lnTo>
                    <a:lnTo>
                      <a:pt x="91" y="105"/>
                    </a:lnTo>
                    <a:lnTo>
                      <a:pt x="96" y="103"/>
                    </a:lnTo>
                    <a:lnTo>
                      <a:pt x="96" y="50"/>
                    </a:lnTo>
                    <a:lnTo>
                      <a:pt x="98" y="38"/>
                    </a:lnTo>
                    <a:lnTo>
                      <a:pt x="98" y="26"/>
                    </a:lnTo>
                    <a:lnTo>
                      <a:pt x="100" y="12"/>
                    </a:lnTo>
                    <a:lnTo>
                      <a:pt x="100" y="0"/>
                    </a:lnTo>
                    <a:lnTo>
                      <a:pt x="76" y="0"/>
                    </a:lnTo>
                    <a:lnTo>
                      <a:pt x="72" y="2"/>
                    </a:lnTo>
                    <a:lnTo>
                      <a:pt x="64" y="2"/>
                    </a:lnTo>
                    <a:lnTo>
                      <a:pt x="57" y="4"/>
                    </a:lnTo>
                    <a:lnTo>
                      <a:pt x="52" y="4"/>
                    </a:lnTo>
                    <a:lnTo>
                      <a:pt x="45" y="7"/>
                    </a:lnTo>
                    <a:lnTo>
                      <a:pt x="38" y="7"/>
                    </a:lnTo>
                    <a:lnTo>
                      <a:pt x="33" y="9"/>
                    </a:lnTo>
                    <a:lnTo>
                      <a:pt x="26" y="9"/>
                    </a:lnTo>
                    <a:lnTo>
                      <a:pt x="21" y="12"/>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8" name="Freeform 7284"/>
              <p:cNvSpPr>
                <a:spLocks/>
              </p:cNvSpPr>
              <p:nvPr/>
            </p:nvSpPr>
            <p:spPr bwMode="auto">
              <a:xfrm>
                <a:off x="9165" y="7756"/>
                <a:ext cx="99" cy="111"/>
              </a:xfrm>
              <a:custGeom>
                <a:avLst/>
                <a:gdLst/>
                <a:ahLst/>
                <a:cxnLst>
                  <a:cxn ang="0">
                    <a:pos x="26" y="12"/>
                  </a:cxn>
                  <a:cxn ang="0">
                    <a:pos x="19" y="12"/>
                  </a:cxn>
                  <a:cxn ang="0">
                    <a:pos x="14" y="14"/>
                  </a:cxn>
                  <a:cxn ang="0">
                    <a:pos x="9" y="14"/>
                  </a:cxn>
                  <a:cxn ang="0">
                    <a:pos x="4" y="16"/>
                  </a:cxn>
                  <a:cxn ang="0">
                    <a:pos x="2" y="28"/>
                  </a:cxn>
                  <a:cxn ang="0">
                    <a:pos x="2" y="40"/>
                  </a:cxn>
                  <a:cxn ang="0">
                    <a:pos x="0" y="52"/>
                  </a:cxn>
                  <a:cxn ang="0">
                    <a:pos x="0" y="86"/>
                  </a:cxn>
                  <a:cxn ang="0">
                    <a:pos x="2" y="96"/>
                  </a:cxn>
                  <a:cxn ang="0">
                    <a:pos x="4" y="108"/>
                  </a:cxn>
                  <a:cxn ang="0">
                    <a:pos x="7" y="108"/>
                  </a:cxn>
                  <a:cxn ang="0">
                    <a:pos x="12" y="110"/>
                  </a:cxn>
                  <a:cxn ang="0">
                    <a:pos x="28" y="110"/>
                  </a:cxn>
                  <a:cxn ang="0">
                    <a:pos x="36" y="108"/>
                  </a:cxn>
                  <a:cxn ang="0">
                    <a:pos x="48" y="108"/>
                  </a:cxn>
                  <a:cxn ang="0">
                    <a:pos x="55" y="105"/>
                  </a:cxn>
                  <a:cxn ang="0">
                    <a:pos x="62" y="105"/>
                  </a:cxn>
                  <a:cxn ang="0">
                    <a:pos x="67" y="103"/>
                  </a:cxn>
                  <a:cxn ang="0">
                    <a:pos x="74" y="103"/>
                  </a:cxn>
                  <a:cxn ang="0">
                    <a:pos x="79" y="100"/>
                  </a:cxn>
                  <a:cxn ang="0">
                    <a:pos x="84" y="100"/>
                  </a:cxn>
                  <a:cxn ang="0">
                    <a:pos x="88" y="98"/>
                  </a:cxn>
                  <a:cxn ang="0">
                    <a:pos x="93" y="98"/>
                  </a:cxn>
                  <a:cxn ang="0">
                    <a:pos x="93" y="48"/>
                  </a:cxn>
                  <a:cxn ang="0">
                    <a:pos x="96" y="36"/>
                  </a:cxn>
                  <a:cxn ang="0">
                    <a:pos x="96" y="12"/>
                  </a:cxn>
                  <a:cxn ang="0">
                    <a:pos x="98" y="0"/>
                  </a:cxn>
                  <a:cxn ang="0">
                    <a:pos x="81" y="0"/>
                  </a:cxn>
                  <a:cxn ang="0">
                    <a:pos x="76" y="2"/>
                  </a:cxn>
                  <a:cxn ang="0">
                    <a:pos x="62" y="2"/>
                  </a:cxn>
                  <a:cxn ang="0">
                    <a:pos x="57" y="4"/>
                  </a:cxn>
                  <a:cxn ang="0">
                    <a:pos x="50" y="4"/>
                  </a:cxn>
                  <a:cxn ang="0">
                    <a:pos x="43" y="7"/>
                  </a:cxn>
                  <a:cxn ang="0">
                    <a:pos x="38" y="7"/>
                  </a:cxn>
                  <a:cxn ang="0">
                    <a:pos x="31" y="9"/>
                  </a:cxn>
                  <a:cxn ang="0">
                    <a:pos x="26" y="12"/>
                  </a:cxn>
                </a:cxnLst>
                <a:rect l="0" t="0" r="r" b="b"/>
                <a:pathLst>
                  <a:path w="99" h="111">
                    <a:moveTo>
                      <a:pt x="26" y="12"/>
                    </a:moveTo>
                    <a:lnTo>
                      <a:pt x="19" y="12"/>
                    </a:lnTo>
                    <a:lnTo>
                      <a:pt x="14" y="14"/>
                    </a:lnTo>
                    <a:lnTo>
                      <a:pt x="9" y="14"/>
                    </a:lnTo>
                    <a:lnTo>
                      <a:pt x="4" y="16"/>
                    </a:lnTo>
                    <a:lnTo>
                      <a:pt x="2" y="28"/>
                    </a:lnTo>
                    <a:lnTo>
                      <a:pt x="2" y="40"/>
                    </a:lnTo>
                    <a:lnTo>
                      <a:pt x="0" y="52"/>
                    </a:lnTo>
                    <a:lnTo>
                      <a:pt x="0" y="86"/>
                    </a:lnTo>
                    <a:lnTo>
                      <a:pt x="2" y="96"/>
                    </a:lnTo>
                    <a:lnTo>
                      <a:pt x="4" y="108"/>
                    </a:lnTo>
                    <a:lnTo>
                      <a:pt x="7" y="108"/>
                    </a:lnTo>
                    <a:lnTo>
                      <a:pt x="12" y="110"/>
                    </a:lnTo>
                    <a:lnTo>
                      <a:pt x="28" y="110"/>
                    </a:lnTo>
                    <a:lnTo>
                      <a:pt x="36" y="108"/>
                    </a:lnTo>
                    <a:lnTo>
                      <a:pt x="48" y="108"/>
                    </a:lnTo>
                    <a:lnTo>
                      <a:pt x="55" y="105"/>
                    </a:lnTo>
                    <a:lnTo>
                      <a:pt x="62" y="105"/>
                    </a:lnTo>
                    <a:lnTo>
                      <a:pt x="67" y="103"/>
                    </a:lnTo>
                    <a:lnTo>
                      <a:pt x="74" y="103"/>
                    </a:lnTo>
                    <a:lnTo>
                      <a:pt x="79" y="100"/>
                    </a:lnTo>
                    <a:lnTo>
                      <a:pt x="84" y="100"/>
                    </a:lnTo>
                    <a:lnTo>
                      <a:pt x="88" y="98"/>
                    </a:lnTo>
                    <a:lnTo>
                      <a:pt x="93" y="98"/>
                    </a:lnTo>
                    <a:lnTo>
                      <a:pt x="93" y="48"/>
                    </a:lnTo>
                    <a:lnTo>
                      <a:pt x="96" y="36"/>
                    </a:lnTo>
                    <a:lnTo>
                      <a:pt x="96" y="12"/>
                    </a:lnTo>
                    <a:lnTo>
                      <a:pt x="98" y="0"/>
                    </a:lnTo>
                    <a:lnTo>
                      <a:pt x="81" y="0"/>
                    </a:lnTo>
                    <a:lnTo>
                      <a:pt x="76" y="2"/>
                    </a:lnTo>
                    <a:lnTo>
                      <a:pt x="62" y="2"/>
                    </a:lnTo>
                    <a:lnTo>
                      <a:pt x="57" y="4"/>
                    </a:lnTo>
                    <a:lnTo>
                      <a:pt x="50" y="4"/>
                    </a:lnTo>
                    <a:lnTo>
                      <a:pt x="43" y="7"/>
                    </a:lnTo>
                    <a:lnTo>
                      <a:pt x="38" y="7"/>
                    </a:lnTo>
                    <a:lnTo>
                      <a:pt x="31" y="9"/>
                    </a:lnTo>
                    <a:lnTo>
                      <a:pt x="26" y="12"/>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9" name="Freeform 7285"/>
              <p:cNvSpPr>
                <a:spLocks/>
              </p:cNvSpPr>
              <p:nvPr/>
            </p:nvSpPr>
            <p:spPr bwMode="auto">
              <a:xfrm>
                <a:off x="9165" y="7756"/>
                <a:ext cx="94" cy="104"/>
              </a:xfrm>
              <a:custGeom>
                <a:avLst/>
                <a:gdLst/>
                <a:ahLst/>
                <a:cxnLst>
                  <a:cxn ang="0">
                    <a:pos x="4" y="103"/>
                  </a:cxn>
                  <a:cxn ang="0">
                    <a:pos x="40" y="103"/>
                  </a:cxn>
                  <a:cxn ang="0">
                    <a:pos x="48" y="100"/>
                  </a:cxn>
                  <a:cxn ang="0">
                    <a:pos x="52" y="100"/>
                  </a:cxn>
                  <a:cxn ang="0">
                    <a:pos x="60" y="98"/>
                  </a:cxn>
                  <a:cxn ang="0">
                    <a:pos x="64" y="96"/>
                  </a:cxn>
                  <a:cxn ang="0">
                    <a:pos x="69" y="96"/>
                  </a:cxn>
                  <a:cxn ang="0">
                    <a:pos x="76" y="93"/>
                  </a:cxn>
                  <a:cxn ang="0">
                    <a:pos x="81" y="93"/>
                  </a:cxn>
                  <a:cxn ang="0">
                    <a:pos x="86" y="91"/>
                  </a:cxn>
                  <a:cxn ang="0">
                    <a:pos x="88" y="91"/>
                  </a:cxn>
                  <a:cxn ang="0">
                    <a:pos x="88" y="67"/>
                  </a:cxn>
                  <a:cxn ang="0">
                    <a:pos x="91" y="55"/>
                  </a:cxn>
                  <a:cxn ang="0">
                    <a:pos x="91" y="33"/>
                  </a:cxn>
                  <a:cxn ang="0">
                    <a:pos x="93" y="24"/>
                  </a:cxn>
                  <a:cxn ang="0">
                    <a:pos x="93" y="0"/>
                  </a:cxn>
                  <a:cxn ang="0">
                    <a:pos x="84" y="0"/>
                  </a:cxn>
                  <a:cxn ang="0">
                    <a:pos x="79" y="2"/>
                  </a:cxn>
                  <a:cxn ang="0">
                    <a:pos x="67" y="2"/>
                  </a:cxn>
                  <a:cxn ang="0">
                    <a:pos x="62" y="4"/>
                  </a:cxn>
                  <a:cxn ang="0">
                    <a:pos x="50" y="4"/>
                  </a:cxn>
                  <a:cxn ang="0">
                    <a:pos x="36" y="9"/>
                  </a:cxn>
                  <a:cxn ang="0">
                    <a:pos x="31" y="9"/>
                  </a:cxn>
                  <a:cxn ang="0">
                    <a:pos x="24" y="12"/>
                  </a:cxn>
                  <a:cxn ang="0">
                    <a:pos x="19" y="12"/>
                  </a:cxn>
                  <a:cxn ang="0">
                    <a:pos x="9" y="16"/>
                  </a:cxn>
                  <a:cxn ang="0">
                    <a:pos x="4" y="16"/>
                  </a:cxn>
                  <a:cxn ang="0">
                    <a:pos x="0" y="60"/>
                  </a:cxn>
                  <a:cxn ang="0">
                    <a:pos x="4" y="103"/>
                  </a:cxn>
                </a:cxnLst>
                <a:rect l="0" t="0" r="r" b="b"/>
                <a:pathLst>
                  <a:path w="94" h="104">
                    <a:moveTo>
                      <a:pt x="4" y="103"/>
                    </a:moveTo>
                    <a:lnTo>
                      <a:pt x="40" y="103"/>
                    </a:lnTo>
                    <a:lnTo>
                      <a:pt x="48" y="100"/>
                    </a:lnTo>
                    <a:lnTo>
                      <a:pt x="52" y="100"/>
                    </a:lnTo>
                    <a:lnTo>
                      <a:pt x="60" y="98"/>
                    </a:lnTo>
                    <a:lnTo>
                      <a:pt x="64" y="96"/>
                    </a:lnTo>
                    <a:lnTo>
                      <a:pt x="69" y="96"/>
                    </a:lnTo>
                    <a:lnTo>
                      <a:pt x="76" y="93"/>
                    </a:lnTo>
                    <a:lnTo>
                      <a:pt x="81" y="93"/>
                    </a:lnTo>
                    <a:lnTo>
                      <a:pt x="86" y="91"/>
                    </a:lnTo>
                    <a:lnTo>
                      <a:pt x="88" y="91"/>
                    </a:lnTo>
                    <a:lnTo>
                      <a:pt x="88" y="67"/>
                    </a:lnTo>
                    <a:lnTo>
                      <a:pt x="91" y="55"/>
                    </a:lnTo>
                    <a:lnTo>
                      <a:pt x="91" y="33"/>
                    </a:lnTo>
                    <a:lnTo>
                      <a:pt x="93" y="24"/>
                    </a:lnTo>
                    <a:lnTo>
                      <a:pt x="93" y="0"/>
                    </a:lnTo>
                    <a:lnTo>
                      <a:pt x="84" y="0"/>
                    </a:lnTo>
                    <a:lnTo>
                      <a:pt x="79" y="2"/>
                    </a:lnTo>
                    <a:lnTo>
                      <a:pt x="67" y="2"/>
                    </a:lnTo>
                    <a:lnTo>
                      <a:pt x="62" y="4"/>
                    </a:lnTo>
                    <a:lnTo>
                      <a:pt x="50" y="4"/>
                    </a:lnTo>
                    <a:lnTo>
                      <a:pt x="36" y="9"/>
                    </a:lnTo>
                    <a:lnTo>
                      <a:pt x="31" y="9"/>
                    </a:lnTo>
                    <a:lnTo>
                      <a:pt x="24" y="12"/>
                    </a:lnTo>
                    <a:lnTo>
                      <a:pt x="19" y="12"/>
                    </a:lnTo>
                    <a:lnTo>
                      <a:pt x="9" y="16"/>
                    </a:lnTo>
                    <a:lnTo>
                      <a:pt x="4" y="16"/>
                    </a:lnTo>
                    <a:lnTo>
                      <a:pt x="0" y="60"/>
                    </a:lnTo>
                    <a:lnTo>
                      <a:pt x="4" y="103"/>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0" name="Freeform 7286"/>
              <p:cNvSpPr>
                <a:spLocks/>
              </p:cNvSpPr>
              <p:nvPr/>
            </p:nvSpPr>
            <p:spPr bwMode="auto">
              <a:xfrm>
                <a:off x="9165" y="7756"/>
                <a:ext cx="91" cy="99"/>
              </a:xfrm>
              <a:custGeom>
                <a:avLst/>
                <a:gdLst/>
                <a:ahLst/>
                <a:cxnLst>
                  <a:cxn ang="0">
                    <a:pos x="24" y="12"/>
                  </a:cxn>
                  <a:cxn ang="0">
                    <a:pos x="19" y="12"/>
                  </a:cxn>
                  <a:cxn ang="0">
                    <a:pos x="9" y="16"/>
                  </a:cxn>
                  <a:cxn ang="0">
                    <a:pos x="4" y="16"/>
                  </a:cxn>
                  <a:cxn ang="0">
                    <a:pos x="2" y="38"/>
                  </a:cxn>
                  <a:cxn ang="0">
                    <a:pos x="0" y="57"/>
                  </a:cxn>
                  <a:cxn ang="0">
                    <a:pos x="4" y="96"/>
                  </a:cxn>
                  <a:cxn ang="0">
                    <a:pos x="7" y="98"/>
                  </a:cxn>
                  <a:cxn ang="0">
                    <a:pos x="28" y="98"/>
                  </a:cxn>
                  <a:cxn ang="0">
                    <a:pos x="33" y="96"/>
                  </a:cxn>
                  <a:cxn ang="0">
                    <a:pos x="45" y="96"/>
                  </a:cxn>
                  <a:cxn ang="0">
                    <a:pos x="50" y="93"/>
                  </a:cxn>
                  <a:cxn ang="0">
                    <a:pos x="57" y="91"/>
                  </a:cxn>
                  <a:cxn ang="0">
                    <a:pos x="62" y="91"/>
                  </a:cxn>
                  <a:cxn ang="0">
                    <a:pos x="67" y="88"/>
                  </a:cxn>
                  <a:cxn ang="0">
                    <a:pos x="74" y="88"/>
                  </a:cxn>
                  <a:cxn ang="0">
                    <a:pos x="79" y="86"/>
                  </a:cxn>
                  <a:cxn ang="0">
                    <a:pos x="81" y="84"/>
                  </a:cxn>
                  <a:cxn ang="0">
                    <a:pos x="86" y="84"/>
                  </a:cxn>
                  <a:cxn ang="0">
                    <a:pos x="86" y="52"/>
                  </a:cxn>
                  <a:cxn ang="0">
                    <a:pos x="88" y="43"/>
                  </a:cxn>
                  <a:cxn ang="0">
                    <a:pos x="88" y="21"/>
                  </a:cxn>
                  <a:cxn ang="0">
                    <a:pos x="91" y="12"/>
                  </a:cxn>
                  <a:cxn ang="0">
                    <a:pos x="91" y="0"/>
                  </a:cxn>
                  <a:cxn ang="0">
                    <a:pos x="81" y="0"/>
                  </a:cxn>
                  <a:cxn ang="0">
                    <a:pos x="76" y="2"/>
                  </a:cxn>
                  <a:cxn ang="0">
                    <a:pos x="64" y="2"/>
                  </a:cxn>
                  <a:cxn ang="0">
                    <a:pos x="60" y="4"/>
                  </a:cxn>
                  <a:cxn ang="0">
                    <a:pos x="52" y="4"/>
                  </a:cxn>
                  <a:cxn ang="0">
                    <a:pos x="48" y="7"/>
                  </a:cxn>
                  <a:cxn ang="0">
                    <a:pos x="40" y="7"/>
                  </a:cxn>
                  <a:cxn ang="0">
                    <a:pos x="36" y="9"/>
                  </a:cxn>
                  <a:cxn ang="0">
                    <a:pos x="28" y="9"/>
                  </a:cxn>
                  <a:cxn ang="0">
                    <a:pos x="24" y="12"/>
                  </a:cxn>
                </a:cxnLst>
                <a:rect l="0" t="0" r="r" b="b"/>
                <a:pathLst>
                  <a:path w="91" h="99">
                    <a:moveTo>
                      <a:pt x="24" y="12"/>
                    </a:moveTo>
                    <a:lnTo>
                      <a:pt x="19" y="12"/>
                    </a:lnTo>
                    <a:lnTo>
                      <a:pt x="9" y="16"/>
                    </a:lnTo>
                    <a:lnTo>
                      <a:pt x="4" y="16"/>
                    </a:lnTo>
                    <a:lnTo>
                      <a:pt x="2" y="38"/>
                    </a:lnTo>
                    <a:lnTo>
                      <a:pt x="0" y="57"/>
                    </a:lnTo>
                    <a:lnTo>
                      <a:pt x="4" y="96"/>
                    </a:lnTo>
                    <a:lnTo>
                      <a:pt x="7" y="98"/>
                    </a:lnTo>
                    <a:lnTo>
                      <a:pt x="28" y="98"/>
                    </a:lnTo>
                    <a:lnTo>
                      <a:pt x="33" y="96"/>
                    </a:lnTo>
                    <a:lnTo>
                      <a:pt x="45" y="96"/>
                    </a:lnTo>
                    <a:lnTo>
                      <a:pt x="50" y="93"/>
                    </a:lnTo>
                    <a:lnTo>
                      <a:pt x="57" y="91"/>
                    </a:lnTo>
                    <a:lnTo>
                      <a:pt x="62" y="91"/>
                    </a:lnTo>
                    <a:lnTo>
                      <a:pt x="67" y="88"/>
                    </a:lnTo>
                    <a:lnTo>
                      <a:pt x="74" y="88"/>
                    </a:lnTo>
                    <a:lnTo>
                      <a:pt x="79" y="86"/>
                    </a:lnTo>
                    <a:lnTo>
                      <a:pt x="81" y="84"/>
                    </a:lnTo>
                    <a:lnTo>
                      <a:pt x="86" y="84"/>
                    </a:lnTo>
                    <a:lnTo>
                      <a:pt x="86" y="52"/>
                    </a:lnTo>
                    <a:lnTo>
                      <a:pt x="88" y="43"/>
                    </a:lnTo>
                    <a:lnTo>
                      <a:pt x="88" y="21"/>
                    </a:lnTo>
                    <a:lnTo>
                      <a:pt x="91" y="12"/>
                    </a:lnTo>
                    <a:lnTo>
                      <a:pt x="91" y="0"/>
                    </a:lnTo>
                    <a:lnTo>
                      <a:pt x="81" y="0"/>
                    </a:lnTo>
                    <a:lnTo>
                      <a:pt x="76" y="2"/>
                    </a:lnTo>
                    <a:lnTo>
                      <a:pt x="64" y="2"/>
                    </a:lnTo>
                    <a:lnTo>
                      <a:pt x="60" y="4"/>
                    </a:lnTo>
                    <a:lnTo>
                      <a:pt x="52" y="4"/>
                    </a:lnTo>
                    <a:lnTo>
                      <a:pt x="48" y="7"/>
                    </a:lnTo>
                    <a:lnTo>
                      <a:pt x="40" y="7"/>
                    </a:lnTo>
                    <a:lnTo>
                      <a:pt x="36" y="9"/>
                    </a:lnTo>
                    <a:lnTo>
                      <a:pt x="28" y="9"/>
                    </a:lnTo>
                    <a:lnTo>
                      <a:pt x="24" y="12"/>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1" name="Freeform 7287"/>
              <p:cNvSpPr>
                <a:spLocks/>
              </p:cNvSpPr>
              <p:nvPr/>
            </p:nvSpPr>
            <p:spPr bwMode="auto">
              <a:xfrm>
                <a:off x="9168" y="7756"/>
                <a:ext cx="86" cy="94"/>
              </a:xfrm>
              <a:custGeom>
                <a:avLst/>
                <a:gdLst/>
                <a:ahLst/>
                <a:cxnLst>
                  <a:cxn ang="0">
                    <a:pos x="26" y="9"/>
                  </a:cxn>
                  <a:cxn ang="0">
                    <a:pos x="16" y="14"/>
                  </a:cxn>
                  <a:cxn ang="0">
                    <a:pos x="12" y="14"/>
                  </a:cxn>
                  <a:cxn ang="0">
                    <a:pos x="7" y="16"/>
                  </a:cxn>
                  <a:cxn ang="0">
                    <a:pos x="2" y="16"/>
                  </a:cxn>
                  <a:cxn ang="0">
                    <a:pos x="0" y="36"/>
                  </a:cxn>
                  <a:cxn ang="0">
                    <a:pos x="0" y="72"/>
                  </a:cxn>
                  <a:cxn ang="0">
                    <a:pos x="2" y="91"/>
                  </a:cxn>
                  <a:cxn ang="0">
                    <a:pos x="4" y="93"/>
                  </a:cxn>
                  <a:cxn ang="0">
                    <a:pos x="19" y="93"/>
                  </a:cxn>
                  <a:cxn ang="0">
                    <a:pos x="24" y="91"/>
                  </a:cxn>
                  <a:cxn ang="0">
                    <a:pos x="36" y="91"/>
                  </a:cxn>
                  <a:cxn ang="0">
                    <a:pos x="40" y="88"/>
                  </a:cxn>
                  <a:cxn ang="0">
                    <a:pos x="48" y="86"/>
                  </a:cxn>
                  <a:cxn ang="0">
                    <a:pos x="52" y="86"/>
                  </a:cxn>
                  <a:cxn ang="0">
                    <a:pos x="62" y="81"/>
                  </a:cxn>
                  <a:cxn ang="0">
                    <a:pos x="67" y="81"/>
                  </a:cxn>
                  <a:cxn ang="0">
                    <a:pos x="72" y="79"/>
                  </a:cxn>
                  <a:cxn ang="0">
                    <a:pos x="76" y="79"/>
                  </a:cxn>
                  <a:cxn ang="0">
                    <a:pos x="81" y="76"/>
                  </a:cxn>
                  <a:cxn ang="0">
                    <a:pos x="81" y="38"/>
                  </a:cxn>
                  <a:cxn ang="0">
                    <a:pos x="84" y="31"/>
                  </a:cxn>
                  <a:cxn ang="0">
                    <a:pos x="84" y="21"/>
                  </a:cxn>
                  <a:cxn ang="0">
                    <a:pos x="86" y="12"/>
                  </a:cxn>
                  <a:cxn ang="0">
                    <a:pos x="86" y="0"/>
                  </a:cxn>
                  <a:cxn ang="0">
                    <a:pos x="81" y="0"/>
                  </a:cxn>
                  <a:cxn ang="0">
                    <a:pos x="76" y="2"/>
                  </a:cxn>
                  <a:cxn ang="0">
                    <a:pos x="60" y="2"/>
                  </a:cxn>
                  <a:cxn ang="0">
                    <a:pos x="55" y="4"/>
                  </a:cxn>
                  <a:cxn ang="0">
                    <a:pos x="50" y="4"/>
                  </a:cxn>
                  <a:cxn ang="0">
                    <a:pos x="43" y="7"/>
                  </a:cxn>
                  <a:cxn ang="0">
                    <a:pos x="38" y="7"/>
                  </a:cxn>
                  <a:cxn ang="0">
                    <a:pos x="31" y="9"/>
                  </a:cxn>
                  <a:cxn ang="0">
                    <a:pos x="26" y="9"/>
                  </a:cxn>
                </a:cxnLst>
                <a:rect l="0" t="0" r="r" b="b"/>
                <a:pathLst>
                  <a:path w="86" h="94">
                    <a:moveTo>
                      <a:pt x="26" y="9"/>
                    </a:moveTo>
                    <a:lnTo>
                      <a:pt x="16" y="14"/>
                    </a:lnTo>
                    <a:lnTo>
                      <a:pt x="12" y="14"/>
                    </a:lnTo>
                    <a:lnTo>
                      <a:pt x="7" y="16"/>
                    </a:lnTo>
                    <a:lnTo>
                      <a:pt x="2" y="16"/>
                    </a:lnTo>
                    <a:lnTo>
                      <a:pt x="0" y="36"/>
                    </a:lnTo>
                    <a:lnTo>
                      <a:pt x="0" y="72"/>
                    </a:lnTo>
                    <a:lnTo>
                      <a:pt x="2" y="91"/>
                    </a:lnTo>
                    <a:lnTo>
                      <a:pt x="4" y="93"/>
                    </a:lnTo>
                    <a:lnTo>
                      <a:pt x="19" y="93"/>
                    </a:lnTo>
                    <a:lnTo>
                      <a:pt x="24" y="91"/>
                    </a:lnTo>
                    <a:lnTo>
                      <a:pt x="36" y="91"/>
                    </a:lnTo>
                    <a:lnTo>
                      <a:pt x="40" y="88"/>
                    </a:lnTo>
                    <a:lnTo>
                      <a:pt x="48" y="86"/>
                    </a:lnTo>
                    <a:lnTo>
                      <a:pt x="52" y="86"/>
                    </a:lnTo>
                    <a:lnTo>
                      <a:pt x="62" y="81"/>
                    </a:lnTo>
                    <a:lnTo>
                      <a:pt x="67" y="81"/>
                    </a:lnTo>
                    <a:lnTo>
                      <a:pt x="72" y="79"/>
                    </a:lnTo>
                    <a:lnTo>
                      <a:pt x="76" y="79"/>
                    </a:lnTo>
                    <a:lnTo>
                      <a:pt x="81" y="76"/>
                    </a:lnTo>
                    <a:lnTo>
                      <a:pt x="81" y="38"/>
                    </a:lnTo>
                    <a:lnTo>
                      <a:pt x="84" y="31"/>
                    </a:lnTo>
                    <a:lnTo>
                      <a:pt x="84" y="21"/>
                    </a:lnTo>
                    <a:lnTo>
                      <a:pt x="86" y="12"/>
                    </a:lnTo>
                    <a:lnTo>
                      <a:pt x="86" y="0"/>
                    </a:lnTo>
                    <a:lnTo>
                      <a:pt x="81" y="0"/>
                    </a:lnTo>
                    <a:lnTo>
                      <a:pt x="76" y="2"/>
                    </a:lnTo>
                    <a:lnTo>
                      <a:pt x="60" y="2"/>
                    </a:lnTo>
                    <a:lnTo>
                      <a:pt x="55" y="4"/>
                    </a:lnTo>
                    <a:lnTo>
                      <a:pt x="50" y="4"/>
                    </a:lnTo>
                    <a:lnTo>
                      <a:pt x="43" y="7"/>
                    </a:lnTo>
                    <a:lnTo>
                      <a:pt x="38" y="7"/>
                    </a:lnTo>
                    <a:lnTo>
                      <a:pt x="31" y="9"/>
                    </a:lnTo>
                    <a:lnTo>
                      <a:pt x="26" y="9"/>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2" name="Freeform 7288"/>
              <p:cNvSpPr>
                <a:spLocks/>
              </p:cNvSpPr>
              <p:nvPr/>
            </p:nvSpPr>
            <p:spPr bwMode="auto">
              <a:xfrm>
                <a:off x="9168" y="7759"/>
                <a:ext cx="84" cy="84"/>
              </a:xfrm>
              <a:custGeom>
                <a:avLst/>
                <a:gdLst/>
                <a:ahLst/>
                <a:cxnLst>
                  <a:cxn ang="0">
                    <a:pos x="24" y="84"/>
                  </a:cxn>
                  <a:cxn ang="0">
                    <a:pos x="28" y="81"/>
                  </a:cxn>
                  <a:cxn ang="0">
                    <a:pos x="33" y="81"/>
                  </a:cxn>
                  <a:cxn ang="0">
                    <a:pos x="40" y="79"/>
                  </a:cxn>
                  <a:cxn ang="0">
                    <a:pos x="45" y="79"/>
                  </a:cxn>
                  <a:cxn ang="0">
                    <a:pos x="50" y="76"/>
                  </a:cxn>
                  <a:cxn ang="0">
                    <a:pos x="55" y="74"/>
                  </a:cxn>
                  <a:cxn ang="0">
                    <a:pos x="60" y="74"/>
                  </a:cxn>
                  <a:cxn ang="0">
                    <a:pos x="69" y="69"/>
                  </a:cxn>
                  <a:cxn ang="0">
                    <a:pos x="76" y="69"/>
                  </a:cxn>
                  <a:cxn ang="0">
                    <a:pos x="76" y="50"/>
                  </a:cxn>
                  <a:cxn ang="0">
                    <a:pos x="79" y="40"/>
                  </a:cxn>
                  <a:cxn ang="0">
                    <a:pos x="79" y="26"/>
                  </a:cxn>
                  <a:cxn ang="0">
                    <a:pos x="81" y="16"/>
                  </a:cxn>
                  <a:cxn ang="0">
                    <a:pos x="81" y="9"/>
                  </a:cxn>
                  <a:cxn ang="0">
                    <a:pos x="84" y="0"/>
                  </a:cxn>
                  <a:cxn ang="0">
                    <a:pos x="64" y="0"/>
                  </a:cxn>
                  <a:cxn ang="0">
                    <a:pos x="60" y="2"/>
                  </a:cxn>
                  <a:cxn ang="0">
                    <a:pos x="48" y="2"/>
                  </a:cxn>
                  <a:cxn ang="0">
                    <a:pos x="43" y="4"/>
                  </a:cxn>
                  <a:cxn ang="0">
                    <a:pos x="36" y="4"/>
                  </a:cxn>
                  <a:cxn ang="0">
                    <a:pos x="26" y="9"/>
                  </a:cxn>
                  <a:cxn ang="0">
                    <a:pos x="19" y="9"/>
                  </a:cxn>
                  <a:cxn ang="0">
                    <a:pos x="14" y="12"/>
                  </a:cxn>
                  <a:cxn ang="0">
                    <a:pos x="9" y="12"/>
                  </a:cxn>
                  <a:cxn ang="0">
                    <a:pos x="7" y="14"/>
                  </a:cxn>
                  <a:cxn ang="0">
                    <a:pos x="2" y="14"/>
                  </a:cxn>
                  <a:cxn ang="0">
                    <a:pos x="0" y="33"/>
                  </a:cxn>
                  <a:cxn ang="0">
                    <a:pos x="0" y="67"/>
                  </a:cxn>
                  <a:cxn ang="0">
                    <a:pos x="2" y="84"/>
                  </a:cxn>
                  <a:cxn ang="0">
                    <a:pos x="24" y="84"/>
                  </a:cxn>
                </a:cxnLst>
                <a:rect l="0" t="0" r="r" b="b"/>
                <a:pathLst>
                  <a:path w="84" h="84">
                    <a:moveTo>
                      <a:pt x="24" y="84"/>
                    </a:moveTo>
                    <a:lnTo>
                      <a:pt x="28" y="81"/>
                    </a:lnTo>
                    <a:lnTo>
                      <a:pt x="33" y="81"/>
                    </a:lnTo>
                    <a:lnTo>
                      <a:pt x="40" y="79"/>
                    </a:lnTo>
                    <a:lnTo>
                      <a:pt x="45" y="79"/>
                    </a:lnTo>
                    <a:lnTo>
                      <a:pt x="50" y="76"/>
                    </a:lnTo>
                    <a:lnTo>
                      <a:pt x="55" y="74"/>
                    </a:lnTo>
                    <a:lnTo>
                      <a:pt x="60" y="74"/>
                    </a:lnTo>
                    <a:lnTo>
                      <a:pt x="69" y="69"/>
                    </a:lnTo>
                    <a:lnTo>
                      <a:pt x="76" y="69"/>
                    </a:lnTo>
                    <a:lnTo>
                      <a:pt x="76" y="50"/>
                    </a:lnTo>
                    <a:lnTo>
                      <a:pt x="79" y="40"/>
                    </a:lnTo>
                    <a:lnTo>
                      <a:pt x="79" y="26"/>
                    </a:lnTo>
                    <a:lnTo>
                      <a:pt x="81" y="16"/>
                    </a:lnTo>
                    <a:lnTo>
                      <a:pt x="81" y="9"/>
                    </a:lnTo>
                    <a:lnTo>
                      <a:pt x="84" y="0"/>
                    </a:lnTo>
                    <a:lnTo>
                      <a:pt x="64" y="0"/>
                    </a:lnTo>
                    <a:lnTo>
                      <a:pt x="60" y="2"/>
                    </a:lnTo>
                    <a:lnTo>
                      <a:pt x="48" y="2"/>
                    </a:lnTo>
                    <a:lnTo>
                      <a:pt x="43" y="4"/>
                    </a:lnTo>
                    <a:lnTo>
                      <a:pt x="36" y="4"/>
                    </a:lnTo>
                    <a:lnTo>
                      <a:pt x="26" y="9"/>
                    </a:lnTo>
                    <a:lnTo>
                      <a:pt x="19" y="9"/>
                    </a:lnTo>
                    <a:lnTo>
                      <a:pt x="14" y="12"/>
                    </a:lnTo>
                    <a:lnTo>
                      <a:pt x="9" y="12"/>
                    </a:lnTo>
                    <a:lnTo>
                      <a:pt x="7" y="14"/>
                    </a:lnTo>
                    <a:lnTo>
                      <a:pt x="2" y="14"/>
                    </a:lnTo>
                    <a:lnTo>
                      <a:pt x="0" y="33"/>
                    </a:lnTo>
                    <a:lnTo>
                      <a:pt x="0" y="67"/>
                    </a:lnTo>
                    <a:lnTo>
                      <a:pt x="2" y="84"/>
                    </a:lnTo>
                    <a:lnTo>
                      <a:pt x="24" y="84"/>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3" name="Freeform 7289"/>
              <p:cNvSpPr>
                <a:spLocks/>
              </p:cNvSpPr>
              <p:nvPr/>
            </p:nvSpPr>
            <p:spPr bwMode="auto">
              <a:xfrm>
                <a:off x="9170" y="7766"/>
                <a:ext cx="125" cy="24"/>
              </a:xfrm>
              <a:custGeom>
                <a:avLst/>
                <a:gdLst/>
                <a:ahLst/>
                <a:cxnLst>
                  <a:cxn ang="0">
                    <a:pos x="110" y="7"/>
                  </a:cxn>
                  <a:cxn ang="0">
                    <a:pos x="124" y="0"/>
                  </a:cxn>
                  <a:cxn ang="0">
                    <a:pos x="112" y="2"/>
                  </a:cxn>
                  <a:cxn ang="0">
                    <a:pos x="88" y="4"/>
                  </a:cxn>
                  <a:cxn ang="0">
                    <a:pos x="33" y="12"/>
                  </a:cxn>
                  <a:cxn ang="0">
                    <a:pos x="0" y="19"/>
                  </a:cxn>
                  <a:cxn ang="0">
                    <a:pos x="7" y="23"/>
                  </a:cxn>
                  <a:cxn ang="0">
                    <a:pos x="110" y="7"/>
                  </a:cxn>
                </a:cxnLst>
                <a:rect l="0" t="0" r="r" b="b"/>
                <a:pathLst>
                  <a:path w="125" h="24">
                    <a:moveTo>
                      <a:pt x="110" y="7"/>
                    </a:moveTo>
                    <a:lnTo>
                      <a:pt x="124" y="0"/>
                    </a:lnTo>
                    <a:lnTo>
                      <a:pt x="112" y="2"/>
                    </a:lnTo>
                    <a:lnTo>
                      <a:pt x="88" y="4"/>
                    </a:lnTo>
                    <a:lnTo>
                      <a:pt x="33" y="12"/>
                    </a:lnTo>
                    <a:lnTo>
                      <a:pt x="0" y="19"/>
                    </a:lnTo>
                    <a:lnTo>
                      <a:pt x="7" y="23"/>
                    </a:lnTo>
                    <a:lnTo>
                      <a:pt x="110"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4" name="Freeform 7290"/>
              <p:cNvSpPr>
                <a:spLocks/>
              </p:cNvSpPr>
              <p:nvPr/>
            </p:nvSpPr>
            <p:spPr bwMode="auto">
              <a:xfrm>
                <a:off x="9172" y="7773"/>
                <a:ext cx="108" cy="127"/>
              </a:xfrm>
              <a:custGeom>
                <a:avLst/>
                <a:gdLst/>
                <a:ahLst/>
                <a:cxnLst>
                  <a:cxn ang="0">
                    <a:pos x="2" y="38"/>
                  </a:cxn>
                  <a:cxn ang="0">
                    <a:pos x="0" y="50"/>
                  </a:cxn>
                  <a:cxn ang="0">
                    <a:pos x="0" y="93"/>
                  </a:cxn>
                  <a:cxn ang="0">
                    <a:pos x="2" y="107"/>
                  </a:cxn>
                  <a:cxn ang="0">
                    <a:pos x="4" y="124"/>
                  </a:cxn>
                  <a:cxn ang="0">
                    <a:pos x="23" y="124"/>
                  </a:cxn>
                  <a:cxn ang="0">
                    <a:pos x="31" y="127"/>
                  </a:cxn>
                  <a:cxn ang="0">
                    <a:pos x="88" y="127"/>
                  </a:cxn>
                  <a:cxn ang="0">
                    <a:pos x="96" y="124"/>
                  </a:cxn>
                  <a:cxn ang="0">
                    <a:pos x="108" y="124"/>
                  </a:cxn>
                  <a:cxn ang="0">
                    <a:pos x="108" y="0"/>
                  </a:cxn>
                  <a:cxn ang="0">
                    <a:pos x="81" y="0"/>
                  </a:cxn>
                  <a:cxn ang="0">
                    <a:pos x="76" y="2"/>
                  </a:cxn>
                  <a:cxn ang="0">
                    <a:pos x="62" y="2"/>
                  </a:cxn>
                  <a:cxn ang="0">
                    <a:pos x="55" y="4"/>
                  </a:cxn>
                  <a:cxn ang="0">
                    <a:pos x="43" y="4"/>
                  </a:cxn>
                  <a:cxn ang="0">
                    <a:pos x="36" y="7"/>
                  </a:cxn>
                  <a:cxn ang="0">
                    <a:pos x="28" y="7"/>
                  </a:cxn>
                  <a:cxn ang="0">
                    <a:pos x="23" y="9"/>
                  </a:cxn>
                  <a:cxn ang="0">
                    <a:pos x="16" y="9"/>
                  </a:cxn>
                  <a:cxn ang="0">
                    <a:pos x="9" y="11"/>
                  </a:cxn>
                  <a:cxn ang="0">
                    <a:pos x="4" y="11"/>
                  </a:cxn>
                  <a:cxn ang="0">
                    <a:pos x="2" y="26"/>
                  </a:cxn>
                  <a:cxn ang="0">
                    <a:pos x="2" y="38"/>
                  </a:cxn>
                </a:cxnLst>
                <a:rect l="0" t="0" r="r" b="b"/>
                <a:pathLst>
                  <a:path w="108" h="127">
                    <a:moveTo>
                      <a:pt x="2" y="38"/>
                    </a:moveTo>
                    <a:lnTo>
                      <a:pt x="0" y="50"/>
                    </a:lnTo>
                    <a:lnTo>
                      <a:pt x="0" y="93"/>
                    </a:lnTo>
                    <a:lnTo>
                      <a:pt x="2" y="107"/>
                    </a:lnTo>
                    <a:lnTo>
                      <a:pt x="4" y="124"/>
                    </a:lnTo>
                    <a:lnTo>
                      <a:pt x="23" y="124"/>
                    </a:lnTo>
                    <a:lnTo>
                      <a:pt x="31" y="127"/>
                    </a:lnTo>
                    <a:lnTo>
                      <a:pt x="88" y="127"/>
                    </a:lnTo>
                    <a:lnTo>
                      <a:pt x="96" y="124"/>
                    </a:lnTo>
                    <a:lnTo>
                      <a:pt x="108" y="124"/>
                    </a:lnTo>
                    <a:lnTo>
                      <a:pt x="108" y="0"/>
                    </a:lnTo>
                    <a:lnTo>
                      <a:pt x="81" y="0"/>
                    </a:lnTo>
                    <a:lnTo>
                      <a:pt x="76" y="2"/>
                    </a:lnTo>
                    <a:lnTo>
                      <a:pt x="62" y="2"/>
                    </a:lnTo>
                    <a:lnTo>
                      <a:pt x="55" y="4"/>
                    </a:lnTo>
                    <a:lnTo>
                      <a:pt x="43" y="4"/>
                    </a:lnTo>
                    <a:lnTo>
                      <a:pt x="36" y="7"/>
                    </a:lnTo>
                    <a:lnTo>
                      <a:pt x="28" y="7"/>
                    </a:lnTo>
                    <a:lnTo>
                      <a:pt x="23" y="9"/>
                    </a:lnTo>
                    <a:lnTo>
                      <a:pt x="16" y="9"/>
                    </a:lnTo>
                    <a:lnTo>
                      <a:pt x="9" y="11"/>
                    </a:lnTo>
                    <a:lnTo>
                      <a:pt x="4" y="11"/>
                    </a:lnTo>
                    <a:lnTo>
                      <a:pt x="2" y="26"/>
                    </a:lnTo>
                    <a:lnTo>
                      <a:pt x="2" y="38"/>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5" name="Freeform 7291"/>
              <p:cNvSpPr>
                <a:spLocks/>
              </p:cNvSpPr>
              <p:nvPr/>
            </p:nvSpPr>
            <p:spPr bwMode="auto">
              <a:xfrm>
                <a:off x="9175" y="7776"/>
                <a:ext cx="103" cy="122"/>
              </a:xfrm>
              <a:custGeom>
                <a:avLst/>
                <a:gdLst/>
                <a:ahLst/>
                <a:cxnLst>
                  <a:cxn ang="0">
                    <a:pos x="0" y="36"/>
                  </a:cxn>
                  <a:cxn ang="0">
                    <a:pos x="0" y="88"/>
                  </a:cxn>
                  <a:cxn ang="0">
                    <a:pos x="2" y="103"/>
                  </a:cxn>
                  <a:cxn ang="0">
                    <a:pos x="4" y="120"/>
                  </a:cxn>
                  <a:cxn ang="0">
                    <a:pos x="28" y="120"/>
                  </a:cxn>
                  <a:cxn ang="0">
                    <a:pos x="36" y="122"/>
                  </a:cxn>
                  <a:cxn ang="0">
                    <a:pos x="72" y="122"/>
                  </a:cxn>
                  <a:cxn ang="0">
                    <a:pos x="79" y="120"/>
                  </a:cxn>
                  <a:cxn ang="0">
                    <a:pos x="96" y="120"/>
                  </a:cxn>
                  <a:cxn ang="0">
                    <a:pos x="103" y="117"/>
                  </a:cxn>
                  <a:cxn ang="0">
                    <a:pos x="103" y="0"/>
                  </a:cxn>
                  <a:cxn ang="0">
                    <a:pos x="83" y="0"/>
                  </a:cxn>
                  <a:cxn ang="0">
                    <a:pos x="79" y="2"/>
                  </a:cxn>
                  <a:cxn ang="0">
                    <a:pos x="52" y="2"/>
                  </a:cxn>
                  <a:cxn ang="0">
                    <a:pos x="48" y="4"/>
                  </a:cxn>
                  <a:cxn ang="0">
                    <a:pos x="40" y="4"/>
                  </a:cxn>
                  <a:cxn ang="0">
                    <a:pos x="33" y="7"/>
                  </a:cxn>
                  <a:cxn ang="0">
                    <a:pos x="28" y="7"/>
                  </a:cxn>
                  <a:cxn ang="0">
                    <a:pos x="21" y="9"/>
                  </a:cxn>
                  <a:cxn ang="0">
                    <a:pos x="16" y="9"/>
                  </a:cxn>
                  <a:cxn ang="0">
                    <a:pos x="9" y="11"/>
                  </a:cxn>
                  <a:cxn ang="0">
                    <a:pos x="4" y="11"/>
                  </a:cxn>
                  <a:cxn ang="0">
                    <a:pos x="0" y="36"/>
                  </a:cxn>
                </a:cxnLst>
                <a:rect l="0" t="0" r="r" b="b"/>
                <a:pathLst>
                  <a:path w="103" h="122">
                    <a:moveTo>
                      <a:pt x="0" y="36"/>
                    </a:moveTo>
                    <a:lnTo>
                      <a:pt x="0" y="88"/>
                    </a:lnTo>
                    <a:lnTo>
                      <a:pt x="2" y="103"/>
                    </a:lnTo>
                    <a:lnTo>
                      <a:pt x="4" y="120"/>
                    </a:lnTo>
                    <a:lnTo>
                      <a:pt x="28" y="120"/>
                    </a:lnTo>
                    <a:lnTo>
                      <a:pt x="36" y="122"/>
                    </a:lnTo>
                    <a:lnTo>
                      <a:pt x="72" y="122"/>
                    </a:lnTo>
                    <a:lnTo>
                      <a:pt x="79" y="120"/>
                    </a:lnTo>
                    <a:lnTo>
                      <a:pt x="96" y="120"/>
                    </a:lnTo>
                    <a:lnTo>
                      <a:pt x="103" y="117"/>
                    </a:lnTo>
                    <a:lnTo>
                      <a:pt x="103" y="0"/>
                    </a:lnTo>
                    <a:lnTo>
                      <a:pt x="83" y="0"/>
                    </a:lnTo>
                    <a:lnTo>
                      <a:pt x="79" y="2"/>
                    </a:lnTo>
                    <a:lnTo>
                      <a:pt x="52" y="2"/>
                    </a:lnTo>
                    <a:lnTo>
                      <a:pt x="48" y="4"/>
                    </a:lnTo>
                    <a:lnTo>
                      <a:pt x="40" y="4"/>
                    </a:lnTo>
                    <a:lnTo>
                      <a:pt x="33" y="7"/>
                    </a:lnTo>
                    <a:lnTo>
                      <a:pt x="28" y="7"/>
                    </a:lnTo>
                    <a:lnTo>
                      <a:pt x="21" y="9"/>
                    </a:lnTo>
                    <a:lnTo>
                      <a:pt x="16" y="9"/>
                    </a:lnTo>
                    <a:lnTo>
                      <a:pt x="9" y="11"/>
                    </a:lnTo>
                    <a:lnTo>
                      <a:pt x="4" y="11"/>
                    </a:lnTo>
                    <a:lnTo>
                      <a:pt x="0" y="36"/>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6" name="Freeform 7292"/>
              <p:cNvSpPr>
                <a:spLocks/>
              </p:cNvSpPr>
              <p:nvPr/>
            </p:nvSpPr>
            <p:spPr bwMode="auto">
              <a:xfrm>
                <a:off x="9175" y="7778"/>
                <a:ext cx="101" cy="118"/>
              </a:xfrm>
              <a:custGeom>
                <a:avLst/>
                <a:gdLst/>
                <a:ahLst/>
                <a:cxnLst>
                  <a:cxn ang="0">
                    <a:pos x="36" y="115"/>
                  </a:cxn>
                  <a:cxn ang="0">
                    <a:pos x="40" y="117"/>
                  </a:cxn>
                  <a:cxn ang="0">
                    <a:pos x="64" y="117"/>
                  </a:cxn>
                  <a:cxn ang="0">
                    <a:pos x="72" y="115"/>
                  </a:cxn>
                  <a:cxn ang="0">
                    <a:pos x="88" y="115"/>
                  </a:cxn>
                  <a:cxn ang="0">
                    <a:pos x="93" y="112"/>
                  </a:cxn>
                  <a:cxn ang="0">
                    <a:pos x="100" y="112"/>
                  </a:cxn>
                  <a:cxn ang="0">
                    <a:pos x="100" y="0"/>
                  </a:cxn>
                  <a:cxn ang="0">
                    <a:pos x="76" y="0"/>
                  </a:cxn>
                  <a:cxn ang="0">
                    <a:pos x="69" y="2"/>
                  </a:cxn>
                  <a:cxn ang="0">
                    <a:pos x="52" y="2"/>
                  </a:cxn>
                  <a:cxn ang="0">
                    <a:pos x="45" y="4"/>
                  </a:cxn>
                  <a:cxn ang="0">
                    <a:pos x="36" y="4"/>
                  </a:cxn>
                  <a:cxn ang="0">
                    <a:pos x="28" y="7"/>
                  </a:cxn>
                  <a:cxn ang="0">
                    <a:pos x="23" y="7"/>
                  </a:cxn>
                  <a:cxn ang="0">
                    <a:pos x="16" y="9"/>
                  </a:cxn>
                  <a:cxn ang="0">
                    <a:pos x="12" y="9"/>
                  </a:cxn>
                  <a:cxn ang="0">
                    <a:pos x="4" y="11"/>
                  </a:cxn>
                  <a:cxn ang="0">
                    <a:pos x="4" y="23"/>
                  </a:cxn>
                  <a:cxn ang="0">
                    <a:pos x="2" y="36"/>
                  </a:cxn>
                  <a:cxn ang="0">
                    <a:pos x="2" y="47"/>
                  </a:cxn>
                  <a:cxn ang="0">
                    <a:pos x="0" y="60"/>
                  </a:cxn>
                  <a:cxn ang="0">
                    <a:pos x="2" y="71"/>
                  </a:cxn>
                  <a:cxn ang="0">
                    <a:pos x="2" y="98"/>
                  </a:cxn>
                  <a:cxn ang="0">
                    <a:pos x="4" y="112"/>
                  </a:cxn>
                  <a:cxn ang="0">
                    <a:pos x="12" y="115"/>
                  </a:cxn>
                  <a:cxn ang="0">
                    <a:pos x="36" y="115"/>
                  </a:cxn>
                </a:cxnLst>
                <a:rect l="0" t="0" r="r" b="b"/>
                <a:pathLst>
                  <a:path w="101" h="118">
                    <a:moveTo>
                      <a:pt x="36" y="115"/>
                    </a:moveTo>
                    <a:lnTo>
                      <a:pt x="40" y="117"/>
                    </a:lnTo>
                    <a:lnTo>
                      <a:pt x="64" y="117"/>
                    </a:lnTo>
                    <a:lnTo>
                      <a:pt x="72" y="115"/>
                    </a:lnTo>
                    <a:lnTo>
                      <a:pt x="88" y="115"/>
                    </a:lnTo>
                    <a:lnTo>
                      <a:pt x="93" y="112"/>
                    </a:lnTo>
                    <a:lnTo>
                      <a:pt x="100" y="112"/>
                    </a:lnTo>
                    <a:lnTo>
                      <a:pt x="100" y="0"/>
                    </a:lnTo>
                    <a:lnTo>
                      <a:pt x="76" y="0"/>
                    </a:lnTo>
                    <a:lnTo>
                      <a:pt x="69" y="2"/>
                    </a:lnTo>
                    <a:lnTo>
                      <a:pt x="52" y="2"/>
                    </a:lnTo>
                    <a:lnTo>
                      <a:pt x="45" y="4"/>
                    </a:lnTo>
                    <a:lnTo>
                      <a:pt x="36" y="4"/>
                    </a:lnTo>
                    <a:lnTo>
                      <a:pt x="28" y="7"/>
                    </a:lnTo>
                    <a:lnTo>
                      <a:pt x="23" y="7"/>
                    </a:lnTo>
                    <a:lnTo>
                      <a:pt x="16" y="9"/>
                    </a:lnTo>
                    <a:lnTo>
                      <a:pt x="12" y="9"/>
                    </a:lnTo>
                    <a:lnTo>
                      <a:pt x="4" y="11"/>
                    </a:lnTo>
                    <a:lnTo>
                      <a:pt x="4" y="23"/>
                    </a:lnTo>
                    <a:lnTo>
                      <a:pt x="2" y="36"/>
                    </a:lnTo>
                    <a:lnTo>
                      <a:pt x="2" y="47"/>
                    </a:lnTo>
                    <a:lnTo>
                      <a:pt x="0" y="60"/>
                    </a:lnTo>
                    <a:lnTo>
                      <a:pt x="2" y="71"/>
                    </a:lnTo>
                    <a:lnTo>
                      <a:pt x="2" y="98"/>
                    </a:lnTo>
                    <a:lnTo>
                      <a:pt x="4" y="112"/>
                    </a:lnTo>
                    <a:lnTo>
                      <a:pt x="12" y="115"/>
                    </a:lnTo>
                    <a:lnTo>
                      <a:pt x="36" y="115"/>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7" name="Freeform 7293"/>
              <p:cNvSpPr>
                <a:spLocks/>
              </p:cNvSpPr>
              <p:nvPr/>
            </p:nvSpPr>
            <p:spPr bwMode="auto">
              <a:xfrm>
                <a:off x="9177" y="7780"/>
                <a:ext cx="96" cy="113"/>
              </a:xfrm>
              <a:custGeom>
                <a:avLst/>
                <a:gdLst/>
                <a:ahLst/>
                <a:cxnLst>
                  <a:cxn ang="0">
                    <a:pos x="2" y="93"/>
                  </a:cxn>
                  <a:cxn ang="0">
                    <a:pos x="4" y="107"/>
                  </a:cxn>
                  <a:cxn ang="0">
                    <a:pos x="12" y="107"/>
                  </a:cxn>
                  <a:cxn ang="0">
                    <a:pos x="16" y="110"/>
                  </a:cxn>
                  <a:cxn ang="0">
                    <a:pos x="38" y="110"/>
                  </a:cxn>
                  <a:cxn ang="0">
                    <a:pos x="45" y="112"/>
                  </a:cxn>
                  <a:cxn ang="0">
                    <a:pos x="55" y="112"/>
                  </a:cxn>
                  <a:cxn ang="0">
                    <a:pos x="62" y="110"/>
                  </a:cxn>
                  <a:cxn ang="0">
                    <a:pos x="79" y="110"/>
                  </a:cxn>
                  <a:cxn ang="0">
                    <a:pos x="83" y="107"/>
                  </a:cxn>
                  <a:cxn ang="0">
                    <a:pos x="93" y="107"/>
                  </a:cxn>
                  <a:cxn ang="0">
                    <a:pos x="96" y="79"/>
                  </a:cxn>
                  <a:cxn ang="0">
                    <a:pos x="96" y="23"/>
                  </a:cxn>
                  <a:cxn ang="0">
                    <a:pos x="93" y="0"/>
                  </a:cxn>
                  <a:cxn ang="0">
                    <a:pos x="67" y="0"/>
                  </a:cxn>
                  <a:cxn ang="0">
                    <a:pos x="60" y="2"/>
                  </a:cxn>
                  <a:cxn ang="0">
                    <a:pos x="43" y="2"/>
                  </a:cxn>
                  <a:cxn ang="0">
                    <a:pos x="38" y="4"/>
                  </a:cxn>
                  <a:cxn ang="0">
                    <a:pos x="26" y="4"/>
                  </a:cxn>
                  <a:cxn ang="0">
                    <a:pos x="16" y="9"/>
                  </a:cxn>
                  <a:cxn ang="0">
                    <a:pos x="9" y="9"/>
                  </a:cxn>
                  <a:cxn ang="0">
                    <a:pos x="4" y="11"/>
                  </a:cxn>
                  <a:cxn ang="0">
                    <a:pos x="2" y="21"/>
                  </a:cxn>
                  <a:cxn ang="0">
                    <a:pos x="2" y="33"/>
                  </a:cxn>
                  <a:cxn ang="0">
                    <a:pos x="0" y="45"/>
                  </a:cxn>
                  <a:cxn ang="0">
                    <a:pos x="0" y="81"/>
                  </a:cxn>
                  <a:cxn ang="0">
                    <a:pos x="2" y="93"/>
                  </a:cxn>
                </a:cxnLst>
                <a:rect l="0" t="0" r="r" b="b"/>
                <a:pathLst>
                  <a:path w="96" h="113">
                    <a:moveTo>
                      <a:pt x="2" y="93"/>
                    </a:moveTo>
                    <a:lnTo>
                      <a:pt x="4" y="107"/>
                    </a:lnTo>
                    <a:lnTo>
                      <a:pt x="12" y="107"/>
                    </a:lnTo>
                    <a:lnTo>
                      <a:pt x="16" y="110"/>
                    </a:lnTo>
                    <a:lnTo>
                      <a:pt x="38" y="110"/>
                    </a:lnTo>
                    <a:lnTo>
                      <a:pt x="45" y="112"/>
                    </a:lnTo>
                    <a:lnTo>
                      <a:pt x="55" y="112"/>
                    </a:lnTo>
                    <a:lnTo>
                      <a:pt x="62" y="110"/>
                    </a:lnTo>
                    <a:lnTo>
                      <a:pt x="79" y="110"/>
                    </a:lnTo>
                    <a:lnTo>
                      <a:pt x="83" y="107"/>
                    </a:lnTo>
                    <a:lnTo>
                      <a:pt x="93" y="107"/>
                    </a:lnTo>
                    <a:lnTo>
                      <a:pt x="96" y="79"/>
                    </a:lnTo>
                    <a:lnTo>
                      <a:pt x="96" y="23"/>
                    </a:lnTo>
                    <a:lnTo>
                      <a:pt x="93" y="0"/>
                    </a:lnTo>
                    <a:lnTo>
                      <a:pt x="67" y="0"/>
                    </a:lnTo>
                    <a:lnTo>
                      <a:pt x="60" y="2"/>
                    </a:lnTo>
                    <a:lnTo>
                      <a:pt x="43" y="2"/>
                    </a:lnTo>
                    <a:lnTo>
                      <a:pt x="38" y="4"/>
                    </a:lnTo>
                    <a:lnTo>
                      <a:pt x="26" y="4"/>
                    </a:lnTo>
                    <a:lnTo>
                      <a:pt x="16" y="9"/>
                    </a:lnTo>
                    <a:lnTo>
                      <a:pt x="9" y="9"/>
                    </a:lnTo>
                    <a:lnTo>
                      <a:pt x="4" y="11"/>
                    </a:lnTo>
                    <a:lnTo>
                      <a:pt x="2" y="21"/>
                    </a:lnTo>
                    <a:lnTo>
                      <a:pt x="2" y="33"/>
                    </a:lnTo>
                    <a:lnTo>
                      <a:pt x="0" y="45"/>
                    </a:lnTo>
                    <a:lnTo>
                      <a:pt x="0" y="81"/>
                    </a:lnTo>
                    <a:lnTo>
                      <a:pt x="2" y="9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8" name="Freeform 7294"/>
              <p:cNvSpPr>
                <a:spLocks/>
              </p:cNvSpPr>
              <p:nvPr/>
            </p:nvSpPr>
            <p:spPr bwMode="auto">
              <a:xfrm>
                <a:off x="9180" y="7783"/>
                <a:ext cx="91" cy="108"/>
              </a:xfrm>
              <a:custGeom>
                <a:avLst/>
                <a:gdLst/>
                <a:ahLst/>
                <a:cxnLst>
                  <a:cxn ang="0">
                    <a:pos x="36" y="2"/>
                  </a:cxn>
                  <a:cxn ang="0">
                    <a:pos x="31" y="4"/>
                  </a:cxn>
                  <a:cxn ang="0">
                    <a:pos x="26" y="4"/>
                  </a:cxn>
                  <a:cxn ang="0">
                    <a:pos x="21" y="7"/>
                  </a:cxn>
                  <a:cxn ang="0">
                    <a:pos x="14" y="7"/>
                  </a:cxn>
                  <a:cxn ang="0">
                    <a:pos x="9" y="9"/>
                  </a:cxn>
                  <a:cxn ang="0">
                    <a:pos x="4" y="11"/>
                  </a:cxn>
                  <a:cxn ang="0">
                    <a:pos x="0" y="31"/>
                  </a:cxn>
                  <a:cxn ang="0">
                    <a:pos x="0" y="76"/>
                  </a:cxn>
                  <a:cxn ang="0">
                    <a:pos x="4" y="100"/>
                  </a:cxn>
                  <a:cxn ang="0">
                    <a:pos x="9" y="103"/>
                  </a:cxn>
                  <a:cxn ang="0">
                    <a:pos x="14" y="103"/>
                  </a:cxn>
                  <a:cxn ang="0">
                    <a:pos x="21" y="105"/>
                  </a:cxn>
                  <a:cxn ang="0">
                    <a:pos x="36" y="105"/>
                  </a:cxn>
                  <a:cxn ang="0">
                    <a:pos x="40" y="107"/>
                  </a:cxn>
                  <a:cxn ang="0">
                    <a:pos x="52" y="107"/>
                  </a:cxn>
                  <a:cxn ang="0">
                    <a:pos x="57" y="105"/>
                  </a:cxn>
                  <a:cxn ang="0">
                    <a:pos x="74" y="105"/>
                  </a:cxn>
                  <a:cxn ang="0">
                    <a:pos x="79" y="103"/>
                  </a:cxn>
                  <a:cxn ang="0">
                    <a:pos x="83" y="103"/>
                  </a:cxn>
                  <a:cxn ang="0">
                    <a:pos x="88" y="100"/>
                  </a:cxn>
                  <a:cxn ang="0">
                    <a:pos x="91" y="74"/>
                  </a:cxn>
                  <a:cxn ang="0">
                    <a:pos x="91" y="23"/>
                  </a:cxn>
                  <a:cxn ang="0">
                    <a:pos x="88" y="0"/>
                  </a:cxn>
                  <a:cxn ang="0">
                    <a:pos x="57" y="0"/>
                  </a:cxn>
                  <a:cxn ang="0">
                    <a:pos x="52" y="2"/>
                  </a:cxn>
                  <a:cxn ang="0">
                    <a:pos x="36" y="2"/>
                  </a:cxn>
                </a:cxnLst>
                <a:rect l="0" t="0" r="r" b="b"/>
                <a:pathLst>
                  <a:path w="91" h="108">
                    <a:moveTo>
                      <a:pt x="36" y="2"/>
                    </a:moveTo>
                    <a:lnTo>
                      <a:pt x="31" y="4"/>
                    </a:lnTo>
                    <a:lnTo>
                      <a:pt x="26" y="4"/>
                    </a:lnTo>
                    <a:lnTo>
                      <a:pt x="21" y="7"/>
                    </a:lnTo>
                    <a:lnTo>
                      <a:pt x="14" y="7"/>
                    </a:lnTo>
                    <a:lnTo>
                      <a:pt x="9" y="9"/>
                    </a:lnTo>
                    <a:lnTo>
                      <a:pt x="4" y="11"/>
                    </a:lnTo>
                    <a:lnTo>
                      <a:pt x="0" y="31"/>
                    </a:lnTo>
                    <a:lnTo>
                      <a:pt x="0" y="76"/>
                    </a:lnTo>
                    <a:lnTo>
                      <a:pt x="4" y="100"/>
                    </a:lnTo>
                    <a:lnTo>
                      <a:pt x="9" y="103"/>
                    </a:lnTo>
                    <a:lnTo>
                      <a:pt x="14" y="103"/>
                    </a:lnTo>
                    <a:lnTo>
                      <a:pt x="21" y="105"/>
                    </a:lnTo>
                    <a:lnTo>
                      <a:pt x="36" y="105"/>
                    </a:lnTo>
                    <a:lnTo>
                      <a:pt x="40" y="107"/>
                    </a:lnTo>
                    <a:lnTo>
                      <a:pt x="52" y="107"/>
                    </a:lnTo>
                    <a:lnTo>
                      <a:pt x="57" y="105"/>
                    </a:lnTo>
                    <a:lnTo>
                      <a:pt x="74" y="105"/>
                    </a:lnTo>
                    <a:lnTo>
                      <a:pt x="79" y="103"/>
                    </a:lnTo>
                    <a:lnTo>
                      <a:pt x="83" y="103"/>
                    </a:lnTo>
                    <a:lnTo>
                      <a:pt x="88" y="100"/>
                    </a:lnTo>
                    <a:lnTo>
                      <a:pt x="91" y="74"/>
                    </a:lnTo>
                    <a:lnTo>
                      <a:pt x="91" y="23"/>
                    </a:lnTo>
                    <a:lnTo>
                      <a:pt x="88" y="0"/>
                    </a:lnTo>
                    <a:lnTo>
                      <a:pt x="57" y="0"/>
                    </a:lnTo>
                    <a:lnTo>
                      <a:pt x="52" y="2"/>
                    </a:lnTo>
                    <a:lnTo>
                      <a:pt x="36" y="2"/>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9" name="Freeform 7295"/>
              <p:cNvSpPr>
                <a:spLocks/>
              </p:cNvSpPr>
              <p:nvPr/>
            </p:nvSpPr>
            <p:spPr bwMode="auto">
              <a:xfrm>
                <a:off x="9180" y="7785"/>
                <a:ext cx="86" cy="103"/>
              </a:xfrm>
              <a:custGeom>
                <a:avLst/>
                <a:gdLst/>
                <a:ahLst/>
                <a:cxnLst>
                  <a:cxn ang="0">
                    <a:pos x="7" y="96"/>
                  </a:cxn>
                  <a:cxn ang="0">
                    <a:pos x="12" y="98"/>
                  </a:cxn>
                  <a:cxn ang="0">
                    <a:pos x="16" y="98"/>
                  </a:cxn>
                  <a:cxn ang="0">
                    <a:pos x="21" y="100"/>
                  </a:cxn>
                  <a:cxn ang="0">
                    <a:pos x="36" y="100"/>
                  </a:cxn>
                  <a:cxn ang="0">
                    <a:pos x="40" y="103"/>
                  </a:cxn>
                  <a:cxn ang="0">
                    <a:pos x="45" y="103"/>
                  </a:cxn>
                  <a:cxn ang="0">
                    <a:pos x="52" y="100"/>
                  </a:cxn>
                  <a:cxn ang="0">
                    <a:pos x="67" y="100"/>
                  </a:cxn>
                  <a:cxn ang="0">
                    <a:pos x="72" y="98"/>
                  </a:cxn>
                  <a:cxn ang="0">
                    <a:pos x="76" y="98"/>
                  </a:cxn>
                  <a:cxn ang="0">
                    <a:pos x="81" y="96"/>
                  </a:cxn>
                  <a:cxn ang="0">
                    <a:pos x="86" y="96"/>
                  </a:cxn>
                  <a:cxn ang="0">
                    <a:pos x="86" y="0"/>
                  </a:cxn>
                  <a:cxn ang="0">
                    <a:pos x="50" y="0"/>
                  </a:cxn>
                  <a:cxn ang="0">
                    <a:pos x="45" y="2"/>
                  </a:cxn>
                  <a:cxn ang="0">
                    <a:pos x="31" y="2"/>
                  </a:cxn>
                  <a:cxn ang="0">
                    <a:pos x="26" y="4"/>
                  </a:cxn>
                  <a:cxn ang="0">
                    <a:pos x="21" y="4"/>
                  </a:cxn>
                  <a:cxn ang="0">
                    <a:pos x="16" y="7"/>
                  </a:cxn>
                  <a:cxn ang="0">
                    <a:pos x="7" y="12"/>
                  </a:cxn>
                  <a:cxn ang="0">
                    <a:pos x="2" y="31"/>
                  </a:cxn>
                  <a:cxn ang="0">
                    <a:pos x="2" y="40"/>
                  </a:cxn>
                  <a:cxn ang="0">
                    <a:pos x="0" y="50"/>
                  </a:cxn>
                  <a:cxn ang="0">
                    <a:pos x="0" y="60"/>
                  </a:cxn>
                  <a:cxn ang="0">
                    <a:pos x="7" y="96"/>
                  </a:cxn>
                </a:cxnLst>
                <a:rect l="0" t="0" r="r" b="b"/>
                <a:pathLst>
                  <a:path w="86" h="103">
                    <a:moveTo>
                      <a:pt x="7" y="96"/>
                    </a:moveTo>
                    <a:lnTo>
                      <a:pt x="12" y="98"/>
                    </a:lnTo>
                    <a:lnTo>
                      <a:pt x="16" y="98"/>
                    </a:lnTo>
                    <a:lnTo>
                      <a:pt x="21" y="100"/>
                    </a:lnTo>
                    <a:lnTo>
                      <a:pt x="36" y="100"/>
                    </a:lnTo>
                    <a:lnTo>
                      <a:pt x="40" y="103"/>
                    </a:lnTo>
                    <a:lnTo>
                      <a:pt x="45" y="103"/>
                    </a:lnTo>
                    <a:lnTo>
                      <a:pt x="52" y="100"/>
                    </a:lnTo>
                    <a:lnTo>
                      <a:pt x="67" y="100"/>
                    </a:lnTo>
                    <a:lnTo>
                      <a:pt x="72" y="98"/>
                    </a:lnTo>
                    <a:lnTo>
                      <a:pt x="76" y="98"/>
                    </a:lnTo>
                    <a:lnTo>
                      <a:pt x="81" y="96"/>
                    </a:lnTo>
                    <a:lnTo>
                      <a:pt x="86" y="96"/>
                    </a:lnTo>
                    <a:lnTo>
                      <a:pt x="86" y="0"/>
                    </a:lnTo>
                    <a:lnTo>
                      <a:pt x="50" y="0"/>
                    </a:lnTo>
                    <a:lnTo>
                      <a:pt x="45" y="2"/>
                    </a:lnTo>
                    <a:lnTo>
                      <a:pt x="31" y="2"/>
                    </a:lnTo>
                    <a:lnTo>
                      <a:pt x="26" y="4"/>
                    </a:lnTo>
                    <a:lnTo>
                      <a:pt x="21" y="4"/>
                    </a:lnTo>
                    <a:lnTo>
                      <a:pt x="16" y="7"/>
                    </a:lnTo>
                    <a:lnTo>
                      <a:pt x="7" y="12"/>
                    </a:lnTo>
                    <a:lnTo>
                      <a:pt x="2" y="31"/>
                    </a:lnTo>
                    <a:lnTo>
                      <a:pt x="2" y="40"/>
                    </a:lnTo>
                    <a:lnTo>
                      <a:pt x="0" y="50"/>
                    </a:lnTo>
                    <a:lnTo>
                      <a:pt x="0" y="60"/>
                    </a:lnTo>
                    <a:lnTo>
                      <a:pt x="7" y="96"/>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0" name="Freeform 7296"/>
              <p:cNvSpPr>
                <a:spLocks/>
              </p:cNvSpPr>
              <p:nvPr/>
            </p:nvSpPr>
            <p:spPr bwMode="auto">
              <a:xfrm>
                <a:off x="9182" y="7788"/>
                <a:ext cx="82" cy="98"/>
              </a:xfrm>
              <a:custGeom>
                <a:avLst/>
                <a:gdLst/>
                <a:ahLst/>
                <a:cxnLst>
                  <a:cxn ang="0">
                    <a:pos x="23" y="4"/>
                  </a:cxn>
                  <a:cxn ang="0">
                    <a:pos x="19" y="4"/>
                  </a:cxn>
                  <a:cxn ang="0">
                    <a:pos x="16" y="7"/>
                  </a:cxn>
                  <a:cxn ang="0">
                    <a:pos x="7" y="12"/>
                  </a:cxn>
                  <a:cxn ang="0">
                    <a:pos x="4" y="19"/>
                  </a:cxn>
                  <a:cxn ang="0">
                    <a:pos x="0" y="38"/>
                  </a:cxn>
                  <a:cxn ang="0">
                    <a:pos x="0" y="57"/>
                  </a:cxn>
                  <a:cxn ang="0">
                    <a:pos x="2" y="67"/>
                  </a:cxn>
                  <a:cxn ang="0">
                    <a:pos x="2" y="79"/>
                  </a:cxn>
                  <a:cxn ang="0">
                    <a:pos x="7" y="91"/>
                  </a:cxn>
                  <a:cxn ang="0">
                    <a:pos x="12" y="91"/>
                  </a:cxn>
                  <a:cxn ang="0">
                    <a:pos x="16" y="93"/>
                  </a:cxn>
                  <a:cxn ang="0">
                    <a:pos x="21" y="93"/>
                  </a:cxn>
                  <a:cxn ang="0">
                    <a:pos x="23" y="96"/>
                  </a:cxn>
                  <a:cxn ang="0">
                    <a:pos x="33" y="96"/>
                  </a:cxn>
                  <a:cxn ang="0">
                    <a:pos x="38" y="98"/>
                  </a:cxn>
                  <a:cxn ang="0">
                    <a:pos x="43" y="96"/>
                  </a:cxn>
                  <a:cxn ang="0">
                    <a:pos x="62" y="96"/>
                  </a:cxn>
                  <a:cxn ang="0">
                    <a:pos x="67" y="93"/>
                  </a:cxn>
                  <a:cxn ang="0">
                    <a:pos x="72" y="93"/>
                  </a:cxn>
                  <a:cxn ang="0">
                    <a:pos x="76" y="91"/>
                  </a:cxn>
                  <a:cxn ang="0">
                    <a:pos x="81" y="88"/>
                  </a:cxn>
                  <a:cxn ang="0">
                    <a:pos x="81" y="2"/>
                  </a:cxn>
                  <a:cxn ang="0">
                    <a:pos x="76" y="0"/>
                  </a:cxn>
                  <a:cxn ang="0">
                    <a:pos x="38" y="0"/>
                  </a:cxn>
                  <a:cxn ang="0">
                    <a:pos x="33" y="2"/>
                  </a:cxn>
                  <a:cxn ang="0">
                    <a:pos x="28" y="2"/>
                  </a:cxn>
                  <a:cxn ang="0">
                    <a:pos x="23" y="4"/>
                  </a:cxn>
                </a:cxnLst>
                <a:rect l="0" t="0" r="r" b="b"/>
                <a:pathLst>
                  <a:path w="82" h="98">
                    <a:moveTo>
                      <a:pt x="23" y="4"/>
                    </a:moveTo>
                    <a:lnTo>
                      <a:pt x="19" y="4"/>
                    </a:lnTo>
                    <a:lnTo>
                      <a:pt x="16" y="7"/>
                    </a:lnTo>
                    <a:lnTo>
                      <a:pt x="7" y="12"/>
                    </a:lnTo>
                    <a:lnTo>
                      <a:pt x="4" y="19"/>
                    </a:lnTo>
                    <a:lnTo>
                      <a:pt x="0" y="38"/>
                    </a:lnTo>
                    <a:lnTo>
                      <a:pt x="0" y="57"/>
                    </a:lnTo>
                    <a:lnTo>
                      <a:pt x="2" y="67"/>
                    </a:lnTo>
                    <a:lnTo>
                      <a:pt x="2" y="79"/>
                    </a:lnTo>
                    <a:lnTo>
                      <a:pt x="7" y="91"/>
                    </a:lnTo>
                    <a:lnTo>
                      <a:pt x="12" y="91"/>
                    </a:lnTo>
                    <a:lnTo>
                      <a:pt x="16" y="93"/>
                    </a:lnTo>
                    <a:lnTo>
                      <a:pt x="21" y="93"/>
                    </a:lnTo>
                    <a:lnTo>
                      <a:pt x="23" y="96"/>
                    </a:lnTo>
                    <a:lnTo>
                      <a:pt x="33" y="96"/>
                    </a:lnTo>
                    <a:lnTo>
                      <a:pt x="38" y="98"/>
                    </a:lnTo>
                    <a:lnTo>
                      <a:pt x="43" y="96"/>
                    </a:lnTo>
                    <a:lnTo>
                      <a:pt x="62" y="96"/>
                    </a:lnTo>
                    <a:lnTo>
                      <a:pt x="67" y="93"/>
                    </a:lnTo>
                    <a:lnTo>
                      <a:pt x="72" y="93"/>
                    </a:lnTo>
                    <a:lnTo>
                      <a:pt x="76" y="91"/>
                    </a:lnTo>
                    <a:lnTo>
                      <a:pt x="81" y="88"/>
                    </a:lnTo>
                    <a:lnTo>
                      <a:pt x="81" y="2"/>
                    </a:lnTo>
                    <a:lnTo>
                      <a:pt x="76" y="0"/>
                    </a:lnTo>
                    <a:lnTo>
                      <a:pt x="38" y="0"/>
                    </a:lnTo>
                    <a:lnTo>
                      <a:pt x="33" y="2"/>
                    </a:lnTo>
                    <a:lnTo>
                      <a:pt x="28" y="2"/>
                    </a:lnTo>
                    <a:lnTo>
                      <a:pt x="23" y="4"/>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1" name="Freeform 7297"/>
              <p:cNvSpPr>
                <a:spLocks/>
              </p:cNvSpPr>
              <p:nvPr/>
            </p:nvSpPr>
            <p:spPr bwMode="auto">
              <a:xfrm>
                <a:off x="9184" y="7790"/>
                <a:ext cx="77" cy="91"/>
              </a:xfrm>
              <a:custGeom>
                <a:avLst/>
                <a:gdLst/>
                <a:ahLst/>
                <a:cxnLst>
                  <a:cxn ang="0">
                    <a:pos x="2" y="26"/>
                  </a:cxn>
                  <a:cxn ang="0">
                    <a:pos x="0" y="36"/>
                  </a:cxn>
                  <a:cxn ang="0">
                    <a:pos x="0" y="62"/>
                  </a:cxn>
                  <a:cxn ang="0">
                    <a:pos x="2" y="74"/>
                  </a:cxn>
                  <a:cxn ang="0">
                    <a:pos x="7" y="84"/>
                  </a:cxn>
                  <a:cxn ang="0">
                    <a:pos x="9" y="86"/>
                  </a:cxn>
                  <a:cxn ang="0">
                    <a:pos x="14" y="88"/>
                  </a:cxn>
                  <a:cxn ang="0">
                    <a:pos x="19" y="88"/>
                  </a:cxn>
                  <a:cxn ang="0">
                    <a:pos x="23" y="91"/>
                  </a:cxn>
                  <a:cxn ang="0">
                    <a:pos x="52" y="91"/>
                  </a:cxn>
                  <a:cxn ang="0">
                    <a:pos x="57" y="88"/>
                  </a:cxn>
                  <a:cxn ang="0">
                    <a:pos x="62" y="88"/>
                  </a:cxn>
                  <a:cxn ang="0">
                    <a:pos x="67" y="86"/>
                  </a:cxn>
                  <a:cxn ang="0">
                    <a:pos x="71" y="86"/>
                  </a:cxn>
                  <a:cxn ang="0">
                    <a:pos x="74" y="84"/>
                  </a:cxn>
                  <a:cxn ang="0">
                    <a:pos x="76" y="62"/>
                  </a:cxn>
                  <a:cxn ang="0">
                    <a:pos x="76" y="21"/>
                  </a:cxn>
                  <a:cxn ang="0">
                    <a:pos x="74" y="2"/>
                  </a:cxn>
                  <a:cxn ang="0">
                    <a:pos x="71" y="2"/>
                  </a:cxn>
                  <a:cxn ang="0">
                    <a:pos x="67" y="0"/>
                  </a:cxn>
                  <a:cxn ang="0">
                    <a:pos x="36" y="0"/>
                  </a:cxn>
                  <a:cxn ang="0">
                    <a:pos x="31" y="2"/>
                  </a:cxn>
                  <a:cxn ang="0">
                    <a:pos x="23" y="2"/>
                  </a:cxn>
                  <a:cxn ang="0">
                    <a:pos x="14" y="7"/>
                  </a:cxn>
                  <a:cxn ang="0">
                    <a:pos x="9" y="7"/>
                  </a:cxn>
                  <a:cxn ang="0">
                    <a:pos x="7" y="9"/>
                  </a:cxn>
                  <a:cxn ang="0">
                    <a:pos x="2" y="19"/>
                  </a:cxn>
                  <a:cxn ang="0">
                    <a:pos x="2" y="26"/>
                  </a:cxn>
                </a:cxnLst>
                <a:rect l="0" t="0" r="r" b="b"/>
                <a:pathLst>
                  <a:path w="77" h="91">
                    <a:moveTo>
                      <a:pt x="2" y="26"/>
                    </a:moveTo>
                    <a:lnTo>
                      <a:pt x="0" y="36"/>
                    </a:lnTo>
                    <a:lnTo>
                      <a:pt x="0" y="62"/>
                    </a:lnTo>
                    <a:lnTo>
                      <a:pt x="2" y="74"/>
                    </a:lnTo>
                    <a:lnTo>
                      <a:pt x="7" y="84"/>
                    </a:lnTo>
                    <a:lnTo>
                      <a:pt x="9" y="86"/>
                    </a:lnTo>
                    <a:lnTo>
                      <a:pt x="14" y="88"/>
                    </a:lnTo>
                    <a:lnTo>
                      <a:pt x="19" y="88"/>
                    </a:lnTo>
                    <a:lnTo>
                      <a:pt x="23" y="91"/>
                    </a:lnTo>
                    <a:lnTo>
                      <a:pt x="52" y="91"/>
                    </a:lnTo>
                    <a:lnTo>
                      <a:pt x="57" y="88"/>
                    </a:lnTo>
                    <a:lnTo>
                      <a:pt x="62" y="88"/>
                    </a:lnTo>
                    <a:lnTo>
                      <a:pt x="67" y="86"/>
                    </a:lnTo>
                    <a:lnTo>
                      <a:pt x="71" y="86"/>
                    </a:lnTo>
                    <a:lnTo>
                      <a:pt x="74" y="84"/>
                    </a:lnTo>
                    <a:lnTo>
                      <a:pt x="76" y="62"/>
                    </a:lnTo>
                    <a:lnTo>
                      <a:pt x="76" y="21"/>
                    </a:lnTo>
                    <a:lnTo>
                      <a:pt x="74" y="2"/>
                    </a:lnTo>
                    <a:lnTo>
                      <a:pt x="71" y="2"/>
                    </a:lnTo>
                    <a:lnTo>
                      <a:pt x="67" y="0"/>
                    </a:lnTo>
                    <a:lnTo>
                      <a:pt x="36" y="0"/>
                    </a:lnTo>
                    <a:lnTo>
                      <a:pt x="31" y="2"/>
                    </a:lnTo>
                    <a:lnTo>
                      <a:pt x="23" y="2"/>
                    </a:lnTo>
                    <a:lnTo>
                      <a:pt x="14" y="7"/>
                    </a:lnTo>
                    <a:lnTo>
                      <a:pt x="9" y="7"/>
                    </a:lnTo>
                    <a:lnTo>
                      <a:pt x="7" y="9"/>
                    </a:lnTo>
                    <a:lnTo>
                      <a:pt x="2" y="19"/>
                    </a:lnTo>
                    <a:lnTo>
                      <a:pt x="2" y="2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2" name="Freeform 7298"/>
              <p:cNvSpPr>
                <a:spLocks/>
              </p:cNvSpPr>
              <p:nvPr/>
            </p:nvSpPr>
            <p:spPr bwMode="auto">
              <a:xfrm>
                <a:off x="9184" y="7792"/>
                <a:ext cx="75" cy="87"/>
              </a:xfrm>
              <a:custGeom>
                <a:avLst/>
                <a:gdLst/>
                <a:ahLst/>
                <a:cxnLst>
                  <a:cxn ang="0">
                    <a:pos x="7" y="79"/>
                  </a:cxn>
                  <a:cxn ang="0">
                    <a:pos x="16" y="83"/>
                  </a:cxn>
                  <a:cxn ang="0">
                    <a:pos x="19" y="83"/>
                  </a:cxn>
                  <a:cxn ang="0">
                    <a:pos x="23" y="86"/>
                  </a:cxn>
                  <a:cxn ang="0">
                    <a:pos x="52" y="86"/>
                  </a:cxn>
                  <a:cxn ang="0">
                    <a:pos x="57" y="83"/>
                  </a:cxn>
                  <a:cxn ang="0">
                    <a:pos x="60" y="83"/>
                  </a:cxn>
                  <a:cxn ang="0">
                    <a:pos x="64" y="81"/>
                  </a:cxn>
                  <a:cxn ang="0">
                    <a:pos x="67" y="79"/>
                  </a:cxn>
                  <a:cxn ang="0">
                    <a:pos x="71" y="79"/>
                  </a:cxn>
                  <a:cxn ang="0">
                    <a:pos x="74" y="60"/>
                  </a:cxn>
                  <a:cxn ang="0">
                    <a:pos x="74" y="21"/>
                  </a:cxn>
                  <a:cxn ang="0">
                    <a:pos x="71" y="2"/>
                  </a:cxn>
                  <a:cxn ang="0">
                    <a:pos x="67" y="2"/>
                  </a:cxn>
                  <a:cxn ang="0">
                    <a:pos x="64" y="0"/>
                  </a:cxn>
                  <a:cxn ang="0">
                    <a:pos x="28" y="0"/>
                  </a:cxn>
                  <a:cxn ang="0">
                    <a:pos x="19" y="4"/>
                  </a:cxn>
                  <a:cxn ang="0">
                    <a:pos x="16" y="4"/>
                  </a:cxn>
                  <a:cxn ang="0">
                    <a:pos x="7" y="9"/>
                  </a:cxn>
                  <a:cxn ang="0">
                    <a:pos x="4" y="16"/>
                  </a:cxn>
                  <a:cxn ang="0">
                    <a:pos x="2" y="26"/>
                  </a:cxn>
                  <a:cxn ang="0">
                    <a:pos x="2" y="33"/>
                  </a:cxn>
                  <a:cxn ang="0">
                    <a:pos x="0" y="40"/>
                  </a:cxn>
                  <a:cxn ang="0">
                    <a:pos x="0" y="50"/>
                  </a:cxn>
                  <a:cxn ang="0">
                    <a:pos x="7" y="79"/>
                  </a:cxn>
                </a:cxnLst>
                <a:rect l="0" t="0" r="r" b="b"/>
                <a:pathLst>
                  <a:path w="75" h="87">
                    <a:moveTo>
                      <a:pt x="7" y="79"/>
                    </a:moveTo>
                    <a:lnTo>
                      <a:pt x="16" y="83"/>
                    </a:lnTo>
                    <a:lnTo>
                      <a:pt x="19" y="83"/>
                    </a:lnTo>
                    <a:lnTo>
                      <a:pt x="23" y="86"/>
                    </a:lnTo>
                    <a:lnTo>
                      <a:pt x="52" y="86"/>
                    </a:lnTo>
                    <a:lnTo>
                      <a:pt x="57" y="83"/>
                    </a:lnTo>
                    <a:lnTo>
                      <a:pt x="60" y="83"/>
                    </a:lnTo>
                    <a:lnTo>
                      <a:pt x="64" y="81"/>
                    </a:lnTo>
                    <a:lnTo>
                      <a:pt x="67" y="79"/>
                    </a:lnTo>
                    <a:lnTo>
                      <a:pt x="71" y="79"/>
                    </a:lnTo>
                    <a:lnTo>
                      <a:pt x="74" y="60"/>
                    </a:lnTo>
                    <a:lnTo>
                      <a:pt x="74" y="21"/>
                    </a:lnTo>
                    <a:lnTo>
                      <a:pt x="71" y="2"/>
                    </a:lnTo>
                    <a:lnTo>
                      <a:pt x="67" y="2"/>
                    </a:lnTo>
                    <a:lnTo>
                      <a:pt x="64" y="0"/>
                    </a:lnTo>
                    <a:lnTo>
                      <a:pt x="28" y="0"/>
                    </a:lnTo>
                    <a:lnTo>
                      <a:pt x="19" y="4"/>
                    </a:lnTo>
                    <a:lnTo>
                      <a:pt x="16" y="4"/>
                    </a:lnTo>
                    <a:lnTo>
                      <a:pt x="7" y="9"/>
                    </a:lnTo>
                    <a:lnTo>
                      <a:pt x="4" y="16"/>
                    </a:lnTo>
                    <a:lnTo>
                      <a:pt x="2" y="26"/>
                    </a:lnTo>
                    <a:lnTo>
                      <a:pt x="2" y="33"/>
                    </a:lnTo>
                    <a:lnTo>
                      <a:pt x="0" y="40"/>
                    </a:lnTo>
                    <a:lnTo>
                      <a:pt x="0" y="50"/>
                    </a:lnTo>
                    <a:lnTo>
                      <a:pt x="7" y="79"/>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3" name="Freeform 7299"/>
              <p:cNvSpPr>
                <a:spLocks/>
              </p:cNvSpPr>
              <p:nvPr/>
            </p:nvSpPr>
            <p:spPr bwMode="auto">
              <a:xfrm>
                <a:off x="9187" y="7795"/>
                <a:ext cx="69" cy="81"/>
              </a:xfrm>
              <a:custGeom>
                <a:avLst/>
                <a:gdLst/>
                <a:ahLst/>
                <a:cxnLst>
                  <a:cxn ang="0">
                    <a:pos x="4" y="62"/>
                  </a:cxn>
                  <a:cxn ang="0">
                    <a:pos x="7" y="72"/>
                  </a:cxn>
                  <a:cxn ang="0">
                    <a:pos x="11" y="74"/>
                  </a:cxn>
                  <a:cxn ang="0">
                    <a:pos x="14" y="76"/>
                  </a:cxn>
                  <a:cxn ang="0">
                    <a:pos x="19" y="79"/>
                  </a:cxn>
                  <a:cxn ang="0">
                    <a:pos x="21" y="81"/>
                  </a:cxn>
                  <a:cxn ang="0">
                    <a:pos x="47" y="81"/>
                  </a:cxn>
                  <a:cxn ang="0">
                    <a:pos x="52" y="79"/>
                  </a:cxn>
                  <a:cxn ang="0">
                    <a:pos x="55" y="76"/>
                  </a:cxn>
                  <a:cxn ang="0">
                    <a:pos x="60" y="76"/>
                  </a:cxn>
                  <a:cxn ang="0">
                    <a:pos x="62" y="74"/>
                  </a:cxn>
                  <a:cxn ang="0">
                    <a:pos x="67" y="72"/>
                  </a:cxn>
                  <a:cxn ang="0">
                    <a:pos x="69" y="55"/>
                  </a:cxn>
                  <a:cxn ang="0">
                    <a:pos x="69" y="19"/>
                  </a:cxn>
                  <a:cxn ang="0">
                    <a:pos x="67" y="2"/>
                  </a:cxn>
                  <a:cxn ang="0">
                    <a:pos x="62" y="2"/>
                  </a:cxn>
                  <a:cxn ang="0">
                    <a:pos x="60" y="0"/>
                  </a:cxn>
                  <a:cxn ang="0">
                    <a:pos x="26" y="0"/>
                  </a:cxn>
                  <a:cxn ang="0">
                    <a:pos x="21" y="2"/>
                  </a:cxn>
                  <a:cxn ang="0">
                    <a:pos x="19" y="2"/>
                  </a:cxn>
                  <a:cxn ang="0">
                    <a:pos x="14" y="4"/>
                  </a:cxn>
                  <a:cxn ang="0">
                    <a:pos x="11" y="7"/>
                  </a:cxn>
                  <a:cxn ang="0">
                    <a:pos x="7" y="9"/>
                  </a:cxn>
                  <a:cxn ang="0">
                    <a:pos x="0" y="31"/>
                  </a:cxn>
                  <a:cxn ang="0">
                    <a:pos x="0" y="48"/>
                  </a:cxn>
                  <a:cxn ang="0">
                    <a:pos x="4" y="62"/>
                  </a:cxn>
                </a:cxnLst>
                <a:rect l="0" t="0" r="r" b="b"/>
                <a:pathLst>
                  <a:path w="69" h="81">
                    <a:moveTo>
                      <a:pt x="4" y="62"/>
                    </a:moveTo>
                    <a:lnTo>
                      <a:pt x="7" y="72"/>
                    </a:lnTo>
                    <a:lnTo>
                      <a:pt x="11" y="74"/>
                    </a:lnTo>
                    <a:lnTo>
                      <a:pt x="14" y="76"/>
                    </a:lnTo>
                    <a:lnTo>
                      <a:pt x="19" y="79"/>
                    </a:lnTo>
                    <a:lnTo>
                      <a:pt x="21" y="81"/>
                    </a:lnTo>
                    <a:lnTo>
                      <a:pt x="47" y="81"/>
                    </a:lnTo>
                    <a:lnTo>
                      <a:pt x="52" y="79"/>
                    </a:lnTo>
                    <a:lnTo>
                      <a:pt x="55" y="76"/>
                    </a:lnTo>
                    <a:lnTo>
                      <a:pt x="60" y="76"/>
                    </a:lnTo>
                    <a:lnTo>
                      <a:pt x="62" y="74"/>
                    </a:lnTo>
                    <a:lnTo>
                      <a:pt x="67" y="72"/>
                    </a:lnTo>
                    <a:lnTo>
                      <a:pt x="69" y="55"/>
                    </a:lnTo>
                    <a:lnTo>
                      <a:pt x="69" y="19"/>
                    </a:lnTo>
                    <a:lnTo>
                      <a:pt x="67" y="2"/>
                    </a:lnTo>
                    <a:lnTo>
                      <a:pt x="62" y="2"/>
                    </a:lnTo>
                    <a:lnTo>
                      <a:pt x="60" y="0"/>
                    </a:lnTo>
                    <a:lnTo>
                      <a:pt x="26" y="0"/>
                    </a:lnTo>
                    <a:lnTo>
                      <a:pt x="21" y="2"/>
                    </a:lnTo>
                    <a:lnTo>
                      <a:pt x="19" y="2"/>
                    </a:lnTo>
                    <a:lnTo>
                      <a:pt x="14" y="4"/>
                    </a:lnTo>
                    <a:lnTo>
                      <a:pt x="11" y="7"/>
                    </a:lnTo>
                    <a:lnTo>
                      <a:pt x="7" y="9"/>
                    </a:lnTo>
                    <a:lnTo>
                      <a:pt x="0" y="31"/>
                    </a:lnTo>
                    <a:lnTo>
                      <a:pt x="0" y="48"/>
                    </a:lnTo>
                    <a:lnTo>
                      <a:pt x="4" y="62"/>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4" name="Freeform 7300"/>
              <p:cNvSpPr>
                <a:spLocks/>
              </p:cNvSpPr>
              <p:nvPr/>
            </p:nvSpPr>
            <p:spPr bwMode="auto">
              <a:xfrm>
                <a:off x="9189" y="7795"/>
                <a:ext cx="65" cy="79"/>
              </a:xfrm>
              <a:custGeom>
                <a:avLst/>
                <a:gdLst/>
                <a:ahLst/>
                <a:cxnLst>
                  <a:cxn ang="0">
                    <a:pos x="38" y="0"/>
                  </a:cxn>
                  <a:cxn ang="0">
                    <a:pos x="31" y="0"/>
                  </a:cxn>
                  <a:cxn ang="0">
                    <a:pos x="26" y="2"/>
                  </a:cxn>
                  <a:cxn ang="0">
                    <a:pos x="21" y="2"/>
                  </a:cxn>
                  <a:cxn ang="0">
                    <a:pos x="16" y="4"/>
                  </a:cxn>
                  <a:cxn ang="0">
                    <a:pos x="11" y="9"/>
                  </a:cxn>
                  <a:cxn ang="0">
                    <a:pos x="7" y="12"/>
                  </a:cxn>
                  <a:cxn ang="0">
                    <a:pos x="4" y="19"/>
                  </a:cxn>
                  <a:cxn ang="0">
                    <a:pos x="2" y="23"/>
                  </a:cxn>
                  <a:cxn ang="0">
                    <a:pos x="0" y="31"/>
                  </a:cxn>
                  <a:cxn ang="0">
                    <a:pos x="0" y="52"/>
                  </a:cxn>
                  <a:cxn ang="0">
                    <a:pos x="4" y="60"/>
                  </a:cxn>
                  <a:cxn ang="0">
                    <a:pos x="7" y="69"/>
                  </a:cxn>
                  <a:cxn ang="0">
                    <a:pos x="11" y="72"/>
                  </a:cxn>
                  <a:cxn ang="0">
                    <a:pos x="16" y="76"/>
                  </a:cxn>
                  <a:cxn ang="0">
                    <a:pos x="21" y="76"/>
                  </a:cxn>
                  <a:cxn ang="0">
                    <a:pos x="23" y="79"/>
                  </a:cxn>
                  <a:cxn ang="0">
                    <a:pos x="40" y="79"/>
                  </a:cxn>
                  <a:cxn ang="0">
                    <a:pos x="45" y="76"/>
                  </a:cxn>
                  <a:cxn ang="0">
                    <a:pos x="50" y="74"/>
                  </a:cxn>
                  <a:cxn ang="0">
                    <a:pos x="55" y="72"/>
                  </a:cxn>
                  <a:cxn ang="0">
                    <a:pos x="60" y="69"/>
                  </a:cxn>
                  <a:cxn ang="0">
                    <a:pos x="62" y="60"/>
                  </a:cxn>
                  <a:cxn ang="0">
                    <a:pos x="64" y="52"/>
                  </a:cxn>
                  <a:cxn ang="0">
                    <a:pos x="64" y="21"/>
                  </a:cxn>
                  <a:cxn ang="0">
                    <a:pos x="62" y="12"/>
                  </a:cxn>
                  <a:cxn ang="0">
                    <a:pos x="60" y="4"/>
                  </a:cxn>
                  <a:cxn ang="0">
                    <a:pos x="55" y="4"/>
                  </a:cxn>
                  <a:cxn ang="0">
                    <a:pos x="50" y="2"/>
                  </a:cxn>
                  <a:cxn ang="0">
                    <a:pos x="40" y="2"/>
                  </a:cxn>
                  <a:cxn ang="0">
                    <a:pos x="38" y="0"/>
                  </a:cxn>
                </a:cxnLst>
                <a:rect l="0" t="0" r="r" b="b"/>
                <a:pathLst>
                  <a:path w="65" h="79">
                    <a:moveTo>
                      <a:pt x="38" y="0"/>
                    </a:moveTo>
                    <a:lnTo>
                      <a:pt x="31" y="0"/>
                    </a:lnTo>
                    <a:lnTo>
                      <a:pt x="26" y="2"/>
                    </a:lnTo>
                    <a:lnTo>
                      <a:pt x="21" y="2"/>
                    </a:lnTo>
                    <a:lnTo>
                      <a:pt x="16" y="4"/>
                    </a:lnTo>
                    <a:lnTo>
                      <a:pt x="11" y="9"/>
                    </a:lnTo>
                    <a:lnTo>
                      <a:pt x="7" y="12"/>
                    </a:lnTo>
                    <a:lnTo>
                      <a:pt x="4" y="19"/>
                    </a:lnTo>
                    <a:lnTo>
                      <a:pt x="2" y="23"/>
                    </a:lnTo>
                    <a:lnTo>
                      <a:pt x="0" y="31"/>
                    </a:lnTo>
                    <a:lnTo>
                      <a:pt x="0" y="52"/>
                    </a:lnTo>
                    <a:lnTo>
                      <a:pt x="4" y="60"/>
                    </a:lnTo>
                    <a:lnTo>
                      <a:pt x="7" y="69"/>
                    </a:lnTo>
                    <a:lnTo>
                      <a:pt x="11" y="72"/>
                    </a:lnTo>
                    <a:lnTo>
                      <a:pt x="16" y="76"/>
                    </a:lnTo>
                    <a:lnTo>
                      <a:pt x="21" y="76"/>
                    </a:lnTo>
                    <a:lnTo>
                      <a:pt x="23" y="79"/>
                    </a:lnTo>
                    <a:lnTo>
                      <a:pt x="40" y="79"/>
                    </a:lnTo>
                    <a:lnTo>
                      <a:pt x="45" y="76"/>
                    </a:lnTo>
                    <a:lnTo>
                      <a:pt x="50" y="74"/>
                    </a:lnTo>
                    <a:lnTo>
                      <a:pt x="55" y="72"/>
                    </a:lnTo>
                    <a:lnTo>
                      <a:pt x="60" y="69"/>
                    </a:lnTo>
                    <a:lnTo>
                      <a:pt x="62" y="60"/>
                    </a:lnTo>
                    <a:lnTo>
                      <a:pt x="64" y="52"/>
                    </a:lnTo>
                    <a:lnTo>
                      <a:pt x="64" y="21"/>
                    </a:lnTo>
                    <a:lnTo>
                      <a:pt x="62" y="12"/>
                    </a:lnTo>
                    <a:lnTo>
                      <a:pt x="60" y="4"/>
                    </a:lnTo>
                    <a:lnTo>
                      <a:pt x="55" y="4"/>
                    </a:lnTo>
                    <a:lnTo>
                      <a:pt x="50" y="2"/>
                    </a:lnTo>
                    <a:lnTo>
                      <a:pt x="40" y="2"/>
                    </a:lnTo>
                    <a:lnTo>
                      <a:pt x="38" y="0"/>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5" name="Freeform 7301"/>
              <p:cNvSpPr>
                <a:spLocks/>
              </p:cNvSpPr>
              <p:nvPr/>
            </p:nvSpPr>
            <p:spPr bwMode="auto">
              <a:xfrm>
                <a:off x="9189" y="7797"/>
                <a:ext cx="63" cy="75"/>
              </a:xfrm>
              <a:custGeom>
                <a:avLst/>
                <a:gdLst/>
                <a:ahLst/>
                <a:cxnLst>
                  <a:cxn ang="0">
                    <a:pos x="2" y="47"/>
                  </a:cxn>
                  <a:cxn ang="0">
                    <a:pos x="4" y="55"/>
                  </a:cxn>
                  <a:cxn ang="0">
                    <a:pos x="9" y="62"/>
                  </a:cxn>
                  <a:cxn ang="0">
                    <a:pos x="11" y="67"/>
                  </a:cxn>
                  <a:cxn ang="0">
                    <a:pos x="16" y="69"/>
                  </a:cxn>
                  <a:cxn ang="0">
                    <a:pos x="19" y="72"/>
                  </a:cxn>
                  <a:cxn ang="0">
                    <a:pos x="23" y="74"/>
                  </a:cxn>
                  <a:cxn ang="0">
                    <a:pos x="40" y="74"/>
                  </a:cxn>
                  <a:cxn ang="0">
                    <a:pos x="43" y="72"/>
                  </a:cxn>
                  <a:cxn ang="0">
                    <a:pos x="47" y="69"/>
                  </a:cxn>
                  <a:cxn ang="0">
                    <a:pos x="52" y="67"/>
                  </a:cxn>
                  <a:cxn ang="0">
                    <a:pos x="57" y="62"/>
                  </a:cxn>
                  <a:cxn ang="0">
                    <a:pos x="62" y="47"/>
                  </a:cxn>
                  <a:cxn ang="0">
                    <a:pos x="62" y="19"/>
                  </a:cxn>
                  <a:cxn ang="0">
                    <a:pos x="57" y="4"/>
                  </a:cxn>
                  <a:cxn ang="0">
                    <a:pos x="52" y="2"/>
                  </a:cxn>
                  <a:cxn ang="0">
                    <a:pos x="43" y="2"/>
                  </a:cxn>
                  <a:cxn ang="0">
                    <a:pos x="40" y="0"/>
                  </a:cxn>
                  <a:cxn ang="0">
                    <a:pos x="28" y="0"/>
                  </a:cxn>
                  <a:cxn ang="0">
                    <a:pos x="23" y="2"/>
                  </a:cxn>
                  <a:cxn ang="0">
                    <a:pos x="21" y="2"/>
                  </a:cxn>
                  <a:cxn ang="0">
                    <a:pos x="16" y="7"/>
                  </a:cxn>
                  <a:cxn ang="0">
                    <a:pos x="11" y="9"/>
                  </a:cxn>
                  <a:cxn ang="0">
                    <a:pos x="4" y="16"/>
                  </a:cxn>
                  <a:cxn ang="0">
                    <a:pos x="2" y="23"/>
                  </a:cxn>
                  <a:cxn ang="0">
                    <a:pos x="0" y="28"/>
                  </a:cxn>
                  <a:cxn ang="0">
                    <a:pos x="0" y="43"/>
                  </a:cxn>
                  <a:cxn ang="0">
                    <a:pos x="2" y="47"/>
                  </a:cxn>
                </a:cxnLst>
                <a:rect l="0" t="0" r="r" b="b"/>
                <a:pathLst>
                  <a:path w="63" h="75">
                    <a:moveTo>
                      <a:pt x="2" y="47"/>
                    </a:moveTo>
                    <a:lnTo>
                      <a:pt x="4" y="55"/>
                    </a:lnTo>
                    <a:lnTo>
                      <a:pt x="9" y="62"/>
                    </a:lnTo>
                    <a:lnTo>
                      <a:pt x="11" y="67"/>
                    </a:lnTo>
                    <a:lnTo>
                      <a:pt x="16" y="69"/>
                    </a:lnTo>
                    <a:lnTo>
                      <a:pt x="19" y="72"/>
                    </a:lnTo>
                    <a:lnTo>
                      <a:pt x="23" y="74"/>
                    </a:lnTo>
                    <a:lnTo>
                      <a:pt x="40" y="74"/>
                    </a:lnTo>
                    <a:lnTo>
                      <a:pt x="43" y="72"/>
                    </a:lnTo>
                    <a:lnTo>
                      <a:pt x="47" y="69"/>
                    </a:lnTo>
                    <a:lnTo>
                      <a:pt x="52" y="67"/>
                    </a:lnTo>
                    <a:lnTo>
                      <a:pt x="57" y="62"/>
                    </a:lnTo>
                    <a:lnTo>
                      <a:pt x="62" y="47"/>
                    </a:lnTo>
                    <a:lnTo>
                      <a:pt x="62" y="19"/>
                    </a:lnTo>
                    <a:lnTo>
                      <a:pt x="57" y="4"/>
                    </a:lnTo>
                    <a:lnTo>
                      <a:pt x="52" y="2"/>
                    </a:lnTo>
                    <a:lnTo>
                      <a:pt x="43" y="2"/>
                    </a:lnTo>
                    <a:lnTo>
                      <a:pt x="40" y="0"/>
                    </a:lnTo>
                    <a:lnTo>
                      <a:pt x="28" y="0"/>
                    </a:lnTo>
                    <a:lnTo>
                      <a:pt x="23" y="2"/>
                    </a:lnTo>
                    <a:lnTo>
                      <a:pt x="21" y="2"/>
                    </a:lnTo>
                    <a:lnTo>
                      <a:pt x="16" y="7"/>
                    </a:lnTo>
                    <a:lnTo>
                      <a:pt x="11" y="9"/>
                    </a:lnTo>
                    <a:lnTo>
                      <a:pt x="4" y="16"/>
                    </a:lnTo>
                    <a:lnTo>
                      <a:pt x="2" y="23"/>
                    </a:lnTo>
                    <a:lnTo>
                      <a:pt x="0" y="28"/>
                    </a:lnTo>
                    <a:lnTo>
                      <a:pt x="0" y="43"/>
                    </a:lnTo>
                    <a:lnTo>
                      <a:pt x="2" y="47"/>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6" name="Freeform 7302"/>
              <p:cNvSpPr>
                <a:spLocks/>
              </p:cNvSpPr>
              <p:nvPr/>
            </p:nvSpPr>
            <p:spPr bwMode="auto">
              <a:xfrm>
                <a:off x="9117" y="7792"/>
                <a:ext cx="31" cy="58"/>
              </a:xfrm>
              <a:custGeom>
                <a:avLst/>
                <a:gdLst/>
                <a:ahLst/>
                <a:cxnLst>
                  <a:cxn ang="0">
                    <a:pos x="0" y="2"/>
                  </a:cxn>
                  <a:cxn ang="0">
                    <a:pos x="0" y="57"/>
                  </a:cxn>
                  <a:cxn ang="0">
                    <a:pos x="0" y="4"/>
                  </a:cxn>
                  <a:cxn ang="0">
                    <a:pos x="31" y="0"/>
                  </a:cxn>
                  <a:cxn ang="0">
                    <a:pos x="0" y="2"/>
                  </a:cxn>
                </a:cxnLst>
                <a:rect l="0" t="0" r="r" b="b"/>
                <a:pathLst>
                  <a:path w="31" h="58">
                    <a:moveTo>
                      <a:pt x="0" y="2"/>
                    </a:moveTo>
                    <a:lnTo>
                      <a:pt x="0" y="57"/>
                    </a:lnTo>
                    <a:lnTo>
                      <a:pt x="0" y="4"/>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7" name="Freeform 7303"/>
              <p:cNvSpPr>
                <a:spLocks/>
              </p:cNvSpPr>
              <p:nvPr/>
            </p:nvSpPr>
            <p:spPr bwMode="auto">
              <a:xfrm>
                <a:off x="9117" y="7800"/>
                <a:ext cx="31" cy="4"/>
              </a:xfrm>
              <a:custGeom>
                <a:avLst/>
                <a:gdLst/>
                <a:ahLst/>
                <a:cxnLst>
                  <a:cxn ang="0">
                    <a:pos x="0" y="2"/>
                  </a:cxn>
                  <a:cxn ang="0">
                    <a:pos x="0" y="4"/>
                  </a:cxn>
                  <a:cxn ang="0">
                    <a:pos x="31" y="0"/>
                  </a:cxn>
                  <a:cxn ang="0">
                    <a:pos x="0" y="2"/>
                  </a:cxn>
                </a:cxnLst>
                <a:rect l="0" t="0" r="r" b="b"/>
                <a:pathLst>
                  <a:path w="31" h="4">
                    <a:moveTo>
                      <a:pt x="0" y="2"/>
                    </a:moveTo>
                    <a:lnTo>
                      <a:pt x="0" y="4"/>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8" name="Freeform 7304"/>
              <p:cNvSpPr>
                <a:spLocks/>
              </p:cNvSpPr>
              <p:nvPr/>
            </p:nvSpPr>
            <p:spPr bwMode="auto">
              <a:xfrm>
                <a:off x="9117" y="7809"/>
                <a:ext cx="31" cy="5"/>
              </a:xfrm>
              <a:custGeom>
                <a:avLst/>
                <a:gdLst/>
                <a:ahLst/>
                <a:cxnLst>
                  <a:cxn ang="0">
                    <a:pos x="0" y="2"/>
                  </a:cxn>
                  <a:cxn ang="0">
                    <a:pos x="0" y="4"/>
                  </a:cxn>
                  <a:cxn ang="0">
                    <a:pos x="31" y="2"/>
                  </a:cxn>
                  <a:cxn ang="0">
                    <a:pos x="31" y="0"/>
                  </a:cxn>
                  <a:cxn ang="0">
                    <a:pos x="0" y="2"/>
                  </a:cxn>
                </a:cxnLst>
                <a:rect l="0" t="0" r="r" b="b"/>
                <a:pathLst>
                  <a:path w="31" h="5">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9" name="Freeform 7305"/>
              <p:cNvSpPr>
                <a:spLocks/>
              </p:cNvSpPr>
              <p:nvPr/>
            </p:nvSpPr>
            <p:spPr bwMode="auto">
              <a:xfrm>
                <a:off x="9117" y="7809"/>
                <a:ext cx="31" cy="3"/>
              </a:xfrm>
              <a:custGeom>
                <a:avLst/>
                <a:gdLst/>
                <a:ahLst/>
                <a:cxnLst>
                  <a:cxn ang="0">
                    <a:pos x="0" y="2"/>
                  </a:cxn>
                  <a:cxn ang="0">
                    <a:pos x="31" y="0"/>
                  </a:cxn>
                  <a:cxn ang="0">
                    <a:pos x="0" y="2"/>
                  </a:cxn>
                </a:cxnLst>
                <a:rect l="0" t="0" r="r" b="b"/>
                <a:pathLst>
                  <a:path w="31" h="3">
                    <a:moveTo>
                      <a:pt x="0" y="2"/>
                    </a:moveTo>
                    <a:lnTo>
                      <a:pt x="31"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0" name="Freeform 7306"/>
              <p:cNvSpPr>
                <a:spLocks/>
              </p:cNvSpPr>
              <p:nvPr/>
            </p:nvSpPr>
            <p:spPr bwMode="auto">
              <a:xfrm>
                <a:off x="9117" y="7824"/>
                <a:ext cx="31" cy="4"/>
              </a:xfrm>
              <a:custGeom>
                <a:avLst/>
                <a:gdLst/>
                <a:ahLst/>
                <a:cxnLst>
                  <a:cxn ang="0">
                    <a:pos x="0" y="2"/>
                  </a:cxn>
                  <a:cxn ang="0">
                    <a:pos x="0" y="4"/>
                  </a:cxn>
                  <a:cxn ang="0">
                    <a:pos x="31" y="2"/>
                  </a:cxn>
                  <a:cxn ang="0">
                    <a:pos x="31" y="0"/>
                  </a:cxn>
                  <a:cxn ang="0">
                    <a:pos x="0" y="2"/>
                  </a:cxn>
                </a:cxnLst>
                <a:rect l="0" t="0" r="r" b="b"/>
                <a:pathLst>
                  <a:path w="31" h="4">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1" name="Freeform 7307"/>
              <p:cNvSpPr>
                <a:spLocks/>
              </p:cNvSpPr>
              <p:nvPr/>
            </p:nvSpPr>
            <p:spPr bwMode="auto">
              <a:xfrm>
                <a:off x="9117" y="7814"/>
                <a:ext cx="31" cy="12"/>
              </a:xfrm>
              <a:custGeom>
                <a:avLst/>
                <a:gdLst/>
                <a:ahLst/>
                <a:cxnLst>
                  <a:cxn ang="0">
                    <a:pos x="0" y="0"/>
                  </a:cxn>
                  <a:cxn ang="0">
                    <a:pos x="0" y="11"/>
                  </a:cxn>
                  <a:cxn ang="0">
                    <a:pos x="31" y="9"/>
                  </a:cxn>
                  <a:cxn ang="0">
                    <a:pos x="31" y="0"/>
                  </a:cxn>
                  <a:cxn ang="0">
                    <a:pos x="0" y="0"/>
                  </a:cxn>
                </a:cxnLst>
                <a:rect l="0" t="0" r="r" b="b"/>
                <a:pathLst>
                  <a:path w="31" h="12">
                    <a:moveTo>
                      <a:pt x="0" y="0"/>
                    </a:moveTo>
                    <a:lnTo>
                      <a:pt x="0" y="11"/>
                    </a:lnTo>
                    <a:lnTo>
                      <a:pt x="31" y="9"/>
                    </a:lnTo>
                    <a:lnTo>
                      <a:pt x="31"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2" name="Freeform 7308"/>
              <p:cNvSpPr>
                <a:spLocks/>
              </p:cNvSpPr>
              <p:nvPr/>
            </p:nvSpPr>
            <p:spPr bwMode="auto">
              <a:xfrm>
                <a:off x="9117" y="7854"/>
                <a:ext cx="31" cy="0"/>
              </a:xfrm>
              <a:custGeom>
                <a:avLst/>
                <a:gdLst/>
                <a:ahLst/>
                <a:cxnLst>
                  <a:cxn ang="0">
                    <a:pos x="0" y="0"/>
                  </a:cxn>
                  <a:cxn ang="0">
                    <a:pos x="31" y="0"/>
                  </a:cxn>
                </a:cxnLst>
                <a:rect l="0" t="0" r="r" b="b"/>
                <a:pathLst>
                  <a:path w="31">
                    <a:moveTo>
                      <a:pt x="0" y="0"/>
                    </a:moveTo>
                    <a:lnTo>
                      <a:pt x="31" y="0"/>
                    </a:lnTo>
                  </a:path>
                </a:pathLst>
              </a:custGeom>
              <a:noFill/>
              <a:ln w="2794">
                <a:solidFill>
                  <a:srgbClr val="5B64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3" name="Freeform 7309"/>
              <p:cNvSpPr>
                <a:spLocks/>
              </p:cNvSpPr>
              <p:nvPr/>
            </p:nvSpPr>
            <p:spPr bwMode="auto">
              <a:xfrm>
                <a:off x="9182" y="7917"/>
                <a:ext cx="82" cy="10"/>
              </a:xfrm>
              <a:custGeom>
                <a:avLst/>
                <a:gdLst/>
                <a:ahLst/>
                <a:cxnLst>
                  <a:cxn ang="0">
                    <a:pos x="0" y="0"/>
                  </a:cxn>
                  <a:cxn ang="0">
                    <a:pos x="0" y="9"/>
                  </a:cxn>
                  <a:cxn ang="0">
                    <a:pos x="2" y="4"/>
                  </a:cxn>
                  <a:cxn ang="0">
                    <a:pos x="81" y="7"/>
                  </a:cxn>
                  <a:cxn ang="0">
                    <a:pos x="81" y="2"/>
                  </a:cxn>
                  <a:cxn ang="0">
                    <a:pos x="0" y="0"/>
                  </a:cxn>
                </a:cxnLst>
                <a:rect l="0" t="0" r="r" b="b"/>
                <a:pathLst>
                  <a:path w="82" h="10">
                    <a:moveTo>
                      <a:pt x="0" y="0"/>
                    </a:moveTo>
                    <a:lnTo>
                      <a:pt x="0" y="9"/>
                    </a:lnTo>
                    <a:lnTo>
                      <a:pt x="2" y="4"/>
                    </a:lnTo>
                    <a:lnTo>
                      <a:pt x="81" y="7"/>
                    </a:lnTo>
                    <a:lnTo>
                      <a:pt x="81"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4" name="Freeform 7310"/>
              <p:cNvSpPr>
                <a:spLocks/>
              </p:cNvSpPr>
              <p:nvPr/>
            </p:nvSpPr>
            <p:spPr bwMode="auto">
              <a:xfrm>
                <a:off x="9184" y="7922"/>
                <a:ext cx="80" cy="5"/>
              </a:xfrm>
              <a:custGeom>
                <a:avLst/>
                <a:gdLst/>
                <a:ahLst/>
                <a:cxnLst>
                  <a:cxn ang="0">
                    <a:pos x="0" y="0"/>
                  </a:cxn>
                  <a:cxn ang="0">
                    <a:pos x="0" y="2"/>
                  </a:cxn>
                  <a:cxn ang="0">
                    <a:pos x="79" y="4"/>
                  </a:cxn>
                  <a:cxn ang="0">
                    <a:pos x="79" y="2"/>
                  </a:cxn>
                  <a:cxn ang="0">
                    <a:pos x="0" y="0"/>
                  </a:cxn>
                </a:cxnLst>
                <a:rect l="0" t="0" r="r" b="b"/>
                <a:pathLst>
                  <a:path w="80" h="5">
                    <a:moveTo>
                      <a:pt x="0" y="0"/>
                    </a:moveTo>
                    <a:lnTo>
                      <a:pt x="0" y="2"/>
                    </a:lnTo>
                    <a:lnTo>
                      <a:pt x="79" y="4"/>
                    </a:lnTo>
                    <a:lnTo>
                      <a:pt x="7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5" name="Freeform 7311"/>
              <p:cNvSpPr>
                <a:spLocks/>
              </p:cNvSpPr>
              <p:nvPr/>
            </p:nvSpPr>
            <p:spPr bwMode="auto">
              <a:xfrm>
                <a:off x="9184" y="7921"/>
                <a:ext cx="51" cy="0"/>
              </a:xfrm>
              <a:custGeom>
                <a:avLst/>
                <a:gdLst/>
                <a:ahLst/>
                <a:cxnLst>
                  <a:cxn ang="0">
                    <a:pos x="0" y="0"/>
                  </a:cxn>
                  <a:cxn ang="0">
                    <a:pos x="50" y="0"/>
                  </a:cxn>
                </a:cxnLst>
                <a:rect l="0" t="0" r="r" b="b"/>
                <a:pathLst>
                  <a:path w="51">
                    <a:moveTo>
                      <a:pt x="0" y="0"/>
                    </a:moveTo>
                    <a:lnTo>
                      <a:pt x="50"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6" name="Freeform 7312"/>
              <p:cNvSpPr>
                <a:spLocks/>
              </p:cNvSpPr>
              <p:nvPr/>
            </p:nvSpPr>
            <p:spPr bwMode="auto">
              <a:xfrm>
                <a:off x="9240" y="7920"/>
                <a:ext cx="14" cy="2"/>
              </a:xfrm>
              <a:custGeom>
                <a:avLst/>
                <a:gdLst/>
                <a:ahLst/>
                <a:cxnLst>
                  <a:cxn ang="0">
                    <a:pos x="0" y="0"/>
                  </a:cxn>
                  <a:cxn ang="0">
                    <a:pos x="0" y="2"/>
                  </a:cxn>
                  <a:cxn ang="0">
                    <a:pos x="14" y="2"/>
                  </a:cxn>
                  <a:cxn ang="0">
                    <a:pos x="0" y="0"/>
                  </a:cxn>
                </a:cxnLst>
                <a:rect l="0" t="0" r="r" b="b"/>
                <a:pathLst>
                  <a:path w="14" h="2">
                    <a:moveTo>
                      <a:pt x="0" y="0"/>
                    </a:moveTo>
                    <a:lnTo>
                      <a:pt x="0" y="2"/>
                    </a:lnTo>
                    <a:lnTo>
                      <a:pt x="14"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7" name="Freeform 7313"/>
              <p:cNvSpPr>
                <a:spLocks/>
              </p:cNvSpPr>
              <p:nvPr/>
            </p:nvSpPr>
            <p:spPr bwMode="auto">
              <a:xfrm>
                <a:off x="9184" y="7921"/>
                <a:ext cx="32" cy="0"/>
              </a:xfrm>
              <a:custGeom>
                <a:avLst/>
                <a:gdLst/>
                <a:ahLst/>
                <a:cxnLst>
                  <a:cxn ang="0">
                    <a:pos x="0" y="0"/>
                  </a:cxn>
                  <a:cxn ang="0">
                    <a:pos x="31" y="0"/>
                  </a:cxn>
                </a:cxnLst>
                <a:rect l="0" t="0" r="r" b="b"/>
                <a:pathLst>
                  <a:path w="32">
                    <a:moveTo>
                      <a:pt x="0" y="0"/>
                    </a:moveTo>
                    <a:lnTo>
                      <a:pt x="31"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8" name="Freeform 7314"/>
              <p:cNvSpPr>
                <a:spLocks/>
              </p:cNvSpPr>
              <p:nvPr/>
            </p:nvSpPr>
            <p:spPr bwMode="auto">
              <a:xfrm>
                <a:off x="9218" y="7920"/>
                <a:ext cx="17" cy="2"/>
              </a:xfrm>
              <a:custGeom>
                <a:avLst/>
                <a:gdLst/>
                <a:ahLst/>
                <a:cxnLst>
                  <a:cxn ang="0">
                    <a:pos x="0" y="0"/>
                  </a:cxn>
                  <a:cxn ang="0">
                    <a:pos x="0" y="2"/>
                  </a:cxn>
                  <a:cxn ang="0">
                    <a:pos x="16" y="2"/>
                  </a:cxn>
                  <a:cxn ang="0">
                    <a:pos x="0" y="0"/>
                  </a:cxn>
                </a:cxnLst>
                <a:rect l="0" t="0" r="r" b="b"/>
                <a:pathLst>
                  <a:path w="17" h="2">
                    <a:moveTo>
                      <a:pt x="0" y="0"/>
                    </a:moveTo>
                    <a:lnTo>
                      <a:pt x="0" y="2"/>
                    </a:lnTo>
                    <a:lnTo>
                      <a:pt x="16"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9" name="Freeform 7315"/>
              <p:cNvSpPr>
                <a:spLocks/>
              </p:cNvSpPr>
              <p:nvPr/>
            </p:nvSpPr>
            <p:spPr bwMode="auto">
              <a:xfrm>
                <a:off x="9340" y="7771"/>
                <a:ext cx="10" cy="161"/>
              </a:xfrm>
              <a:custGeom>
                <a:avLst/>
                <a:gdLst/>
                <a:ahLst/>
                <a:cxnLst>
                  <a:cxn ang="0">
                    <a:pos x="7" y="14"/>
                  </a:cxn>
                  <a:cxn ang="0">
                    <a:pos x="7" y="14"/>
                  </a:cxn>
                  <a:cxn ang="0">
                    <a:pos x="0" y="0"/>
                  </a:cxn>
                  <a:cxn ang="0">
                    <a:pos x="0" y="160"/>
                  </a:cxn>
                  <a:cxn ang="0">
                    <a:pos x="9" y="153"/>
                  </a:cxn>
                  <a:cxn ang="0">
                    <a:pos x="9" y="21"/>
                  </a:cxn>
                  <a:cxn ang="0">
                    <a:pos x="7" y="14"/>
                  </a:cxn>
                </a:cxnLst>
                <a:rect l="0" t="0" r="r" b="b"/>
                <a:pathLst>
                  <a:path w="10" h="161">
                    <a:moveTo>
                      <a:pt x="7" y="14"/>
                    </a:moveTo>
                    <a:lnTo>
                      <a:pt x="7" y="14"/>
                    </a:lnTo>
                    <a:lnTo>
                      <a:pt x="0" y="0"/>
                    </a:lnTo>
                    <a:lnTo>
                      <a:pt x="0" y="160"/>
                    </a:lnTo>
                    <a:lnTo>
                      <a:pt x="9" y="153"/>
                    </a:lnTo>
                    <a:lnTo>
                      <a:pt x="9" y="21"/>
                    </a:lnTo>
                    <a:lnTo>
                      <a:pt x="7"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0" name="Freeform 7316"/>
              <p:cNvSpPr>
                <a:spLocks/>
              </p:cNvSpPr>
              <p:nvPr/>
            </p:nvSpPr>
            <p:spPr bwMode="auto">
              <a:xfrm>
                <a:off x="9391" y="7814"/>
                <a:ext cx="14" cy="108"/>
              </a:xfrm>
              <a:custGeom>
                <a:avLst/>
                <a:gdLst/>
                <a:ahLst/>
                <a:cxnLst>
                  <a:cxn ang="0">
                    <a:pos x="12" y="7"/>
                  </a:cxn>
                  <a:cxn ang="0">
                    <a:pos x="0" y="0"/>
                  </a:cxn>
                  <a:cxn ang="0">
                    <a:pos x="2" y="19"/>
                  </a:cxn>
                  <a:cxn ang="0">
                    <a:pos x="4" y="33"/>
                  </a:cxn>
                  <a:cxn ang="0">
                    <a:pos x="4" y="57"/>
                  </a:cxn>
                  <a:cxn ang="0">
                    <a:pos x="2" y="69"/>
                  </a:cxn>
                  <a:cxn ang="0">
                    <a:pos x="2" y="79"/>
                  </a:cxn>
                  <a:cxn ang="0">
                    <a:pos x="0" y="93"/>
                  </a:cxn>
                  <a:cxn ang="0">
                    <a:pos x="0" y="107"/>
                  </a:cxn>
                  <a:cxn ang="0">
                    <a:pos x="9" y="107"/>
                  </a:cxn>
                  <a:cxn ang="0">
                    <a:pos x="12" y="98"/>
                  </a:cxn>
                  <a:cxn ang="0">
                    <a:pos x="14" y="86"/>
                  </a:cxn>
                  <a:cxn ang="0">
                    <a:pos x="14" y="19"/>
                  </a:cxn>
                  <a:cxn ang="0">
                    <a:pos x="12" y="7"/>
                  </a:cxn>
                </a:cxnLst>
                <a:rect l="0" t="0" r="r" b="b"/>
                <a:pathLst>
                  <a:path w="14" h="108">
                    <a:moveTo>
                      <a:pt x="12" y="7"/>
                    </a:moveTo>
                    <a:lnTo>
                      <a:pt x="0" y="0"/>
                    </a:lnTo>
                    <a:lnTo>
                      <a:pt x="2" y="19"/>
                    </a:lnTo>
                    <a:lnTo>
                      <a:pt x="4" y="33"/>
                    </a:lnTo>
                    <a:lnTo>
                      <a:pt x="4" y="57"/>
                    </a:lnTo>
                    <a:lnTo>
                      <a:pt x="2" y="69"/>
                    </a:lnTo>
                    <a:lnTo>
                      <a:pt x="2" y="79"/>
                    </a:lnTo>
                    <a:lnTo>
                      <a:pt x="0" y="93"/>
                    </a:lnTo>
                    <a:lnTo>
                      <a:pt x="0" y="107"/>
                    </a:lnTo>
                    <a:lnTo>
                      <a:pt x="9" y="107"/>
                    </a:lnTo>
                    <a:lnTo>
                      <a:pt x="12" y="98"/>
                    </a:lnTo>
                    <a:lnTo>
                      <a:pt x="14" y="86"/>
                    </a:lnTo>
                    <a:lnTo>
                      <a:pt x="14" y="19"/>
                    </a:lnTo>
                    <a:lnTo>
                      <a:pt x="12"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1" name="Freeform 7317"/>
              <p:cNvSpPr>
                <a:spLocks/>
              </p:cNvSpPr>
              <p:nvPr/>
            </p:nvSpPr>
            <p:spPr bwMode="auto">
              <a:xfrm>
                <a:off x="9388" y="7814"/>
                <a:ext cx="15" cy="108"/>
              </a:xfrm>
              <a:custGeom>
                <a:avLst/>
                <a:gdLst/>
                <a:ahLst/>
                <a:cxnLst>
                  <a:cxn ang="0">
                    <a:pos x="12" y="7"/>
                  </a:cxn>
                  <a:cxn ang="0">
                    <a:pos x="9" y="4"/>
                  </a:cxn>
                  <a:cxn ang="0">
                    <a:pos x="4" y="2"/>
                  </a:cxn>
                  <a:cxn ang="0">
                    <a:pos x="0" y="0"/>
                  </a:cxn>
                  <a:cxn ang="0">
                    <a:pos x="2" y="16"/>
                  </a:cxn>
                  <a:cxn ang="0">
                    <a:pos x="4" y="31"/>
                  </a:cxn>
                  <a:cxn ang="0">
                    <a:pos x="4" y="57"/>
                  </a:cxn>
                  <a:cxn ang="0">
                    <a:pos x="2" y="67"/>
                  </a:cxn>
                  <a:cxn ang="0">
                    <a:pos x="2" y="79"/>
                  </a:cxn>
                  <a:cxn ang="0">
                    <a:pos x="0" y="93"/>
                  </a:cxn>
                  <a:cxn ang="0">
                    <a:pos x="0" y="107"/>
                  </a:cxn>
                  <a:cxn ang="0">
                    <a:pos x="12" y="107"/>
                  </a:cxn>
                  <a:cxn ang="0">
                    <a:pos x="12" y="95"/>
                  </a:cxn>
                  <a:cxn ang="0">
                    <a:pos x="14" y="86"/>
                  </a:cxn>
                  <a:cxn ang="0">
                    <a:pos x="14" y="19"/>
                  </a:cxn>
                  <a:cxn ang="0">
                    <a:pos x="12" y="7"/>
                  </a:cxn>
                </a:cxnLst>
                <a:rect l="0" t="0" r="r" b="b"/>
                <a:pathLst>
                  <a:path w="15" h="108">
                    <a:moveTo>
                      <a:pt x="12" y="7"/>
                    </a:moveTo>
                    <a:lnTo>
                      <a:pt x="9" y="4"/>
                    </a:lnTo>
                    <a:lnTo>
                      <a:pt x="4" y="2"/>
                    </a:lnTo>
                    <a:lnTo>
                      <a:pt x="0" y="0"/>
                    </a:lnTo>
                    <a:lnTo>
                      <a:pt x="2" y="16"/>
                    </a:lnTo>
                    <a:lnTo>
                      <a:pt x="4" y="31"/>
                    </a:lnTo>
                    <a:lnTo>
                      <a:pt x="4" y="57"/>
                    </a:lnTo>
                    <a:lnTo>
                      <a:pt x="2" y="67"/>
                    </a:lnTo>
                    <a:lnTo>
                      <a:pt x="2" y="79"/>
                    </a:lnTo>
                    <a:lnTo>
                      <a:pt x="0" y="93"/>
                    </a:lnTo>
                    <a:lnTo>
                      <a:pt x="0" y="107"/>
                    </a:lnTo>
                    <a:lnTo>
                      <a:pt x="12" y="107"/>
                    </a:lnTo>
                    <a:lnTo>
                      <a:pt x="12" y="95"/>
                    </a:lnTo>
                    <a:lnTo>
                      <a:pt x="14" y="86"/>
                    </a:lnTo>
                    <a:lnTo>
                      <a:pt x="14" y="19"/>
                    </a:lnTo>
                    <a:lnTo>
                      <a:pt x="12" y="7"/>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2" name="Freeform 7318"/>
              <p:cNvSpPr>
                <a:spLocks/>
              </p:cNvSpPr>
              <p:nvPr/>
            </p:nvSpPr>
            <p:spPr bwMode="auto">
              <a:xfrm>
                <a:off x="9386" y="7812"/>
                <a:ext cx="14" cy="110"/>
              </a:xfrm>
              <a:custGeom>
                <a:avLst/>
                <a:gdLst/>
                <a:ahLst/>
                <a:cxnLst>
                  <a:cxn ang="0">
                    <a:pos x="0" y="0"/>
                  </a:cxn>
                  <a:cxn ang="0">
                    <a:pos x="2" y="19"/>
                  </a:cxn>
                  <a:cxn ang="0">
                    <a:pos x="4" y="33"/>
                  </a:cxn>
                  <a:cxn ang="0">
                    <a:pos x="4" y="57"/>
                  </a:cxn>
                  <a:cxn ang="0">
                    <a:pos x="2" y="69"/>
                  </a:cxn>
                  <a:cxn ang="0">
                    <a:pos x="2" y="81"/>
                  </a:cxn>
                  <a:cxn ang="0">
                    <a:pos x="0" y="95"/>
                  </a:cxn>
                  <a:cxn ang="0">
                    <a:pos x="0" y="110"/>
                  </a:cxn>
                  <a:cxn ang="0">
                    <a:pos x="9" y="110"/>
                  </a:cxn>
                  <a:cxn ang="0">
                    <a:pos x="12" y="107"/>
                  </a:cxn>
                  <a:cxn ang="0">
                    <a:pos x="14" y="86"/>
                  </a:cxn>
                  <a:cxn ang="0">
                    <a:pos x="14" y="33"/>
                  </a:cxn>
                  <a:cxn ang="0">
                    <a:pos x="12" y="7"/>
                  </a:cxn>
                  <a:cxn ang="0">
                    <a:pos x="9" y="4"/>
                  </a:cxn>
                  <a:cxn ang="0">
                    <a:pos x="4" y="4"/>
                  </a:cxn>
                  <a:cxn ang="0">
                    <a:pos x="4" y="2"/>
                  </a:cxn>
                  <a:cxn ang="0">
                    <a:pos x="0" y="0"/>
                  </a:cxn>
                </a:cxnLst>
                <a:rect l="0" t="0" r="r" b="b"/>
                <a:pathLst>
                  <a:path w="14" h="110">
                    <a:moveTo>
                      <a:pt x="0" y="0"/>
                    </a:moveTo>
                    <a:lnTo>
                      <a:pt x="2" y="19"/>
                    </a:lnTo>
                    <a:lnTo>
                      <a:pt x="4" y="33"/>
                    </a:lnTo>
                    <a:lnTo>
                      <a:pt x="4" y="57"/>
                    </a:lnTo>
                    <a:lnTo>
                      <a:pt x="2" y="69"/>
                    </a:lnTo>
                    <a:lnTo>
                      <a:pt x="2" y="81"/>
                    </a:lnTo>
                    <a:lnTo>
                      <a:pt x="0" y="95"/>
                    </a:lnTo>
                    <a:lnTo>
                      <a:pt x="0" y="110"/>
                    </a:lnTo>
                    <a:lnTo>
                      <a:pt x="9" y="110"/>
                    </a:lnTo>
                    <a:lnTo>
                      <a:pt x="12" y="107"/>
                    </a:lnTo>
                    <a:lnTo>
                      <a:pt x="14" y="86"/>
                    </a:lnTo>
                    <a:lnTo>
                      <a:pt x="14" y="33"/>
                    </a:lnTo>
                    <a:lnTo>
                      <a:pt x="12" y="7"/>
                    </a:lnTo>
                    <a:lnTo>
                      <a:pt x="9" y="4"/>
                    </a:lnTo>
                    <a:lnTo>
                      <a:pt x="4" y="4"/>
                    </a:lnTo>
                    <a:lnTo>
                      <a:pt x="4" y="2"/>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3" name="Freeform 7319"/>
              <p:cNvSpPr>
                <a:spLocks/>
              </p:cNvSpPr>
              <p:nvPr/>
            </p:nvSpPr>
            <p:spPr bwMode="auto">
              <a:xfrm>
                <a:off x="9384" y="7812"/>
                <a:ext cx="14" cy="110"/>
              </a:xfrm>
              <a:custGeom>
                <a:avLst/>
                <a:gdLst/>
                <a:ahLst/>
                <a:cxnLst>
                  <a:cxn ang="0">
                    <a:pos x="2" y="0"/>
                  </a:cxn>
                  <a:cxn ang="0">
                    <a:pos x="4" y="16"/>
                  </a:cxn>
                  <a:cxn ang="0">
                    <a:pos x="4" y="57"/>
                  </a:cxn>
                  <a:cxn ang="0">
                    <a:pos x="2" y="69"/>
                  </a:cxn>
                  <a:cxn ang="0">
                    <a:pos x="2" y="81"/>
                  </a:cxn>
                  <a:cxn ang="0">
                    <a:pos x="0" y="95"/>
                  </a:cxn>
                  <a:cxn ang="0">
                    <a:pos x="0" y="110"/>
                  </a:cxn>
                  <a:cxn ang="0">
                    <a:pos x="9" y="110"/>
                  </a:cxn>
                  <a:cxn ang="0">
                    <a:pos x="12" y="107"/>
                  </a:cxn>
                  <a:cxn ang="0">
                    <a:pos x="14" y="86"/>
                  </a:cxn>
                  <a:cxn ang="0">
                    <a:pos x="14" y="7"/>
                  </a:cxn>
                  <a:cxn ang="0">
                    <a:pos x="12" y="7"/>
                  </a:cxn>
                  <a:cxn ang="0">
                    <a:pos x="7" y="2"/>
                  </a:cxn>
                  <a:cxn ang="0">
                    <a:pos x="2" y="0"/>
                  </a:cxn>
                </a:cxnLst>
                <a:rect l="0" t="0" r="r" b="b"/>
                <a:pathLst>
                  <a:path w="14" h="110">
                    <a:moveTo>
                      <a:pt x="2" y="0"/>
                    </a:moveTo>
                    <a:lnTo>
                      <a:pt x="4" y="16"/>
                    </a:lnTo>
                    <a:lnTo>
                      <a:pt x="4" y="57"/>
                    </a:lnTo>
                    <a:lnTo>
                      <a:pt x="2" y="69"/>
                    </a:lnTo>
                    <a:lnTo>
                      <a:pt x="2" y="81"/>
                    </a:lnTo>
                    <a:lnTo>
                      <a:pt x="0" y="95"/>
                    </a:lnTo>
                    <a:lnTo>
                      <a:pt x="0" y="110"/>
                    </a:lnTo>
                    <a:lnTo>
                      <a:pt x="9" y="110"/>
                    </a:lnTo>
                    <a:lnTo>
                      <a:pt x="12" y="107"/>
                    </a:lnTo>
                    <a:lnTo>
                      <a:pt x="14" y="86"/>
                    </a:lnTo>
                    <a:lnTo>
                      <a:pt x="14" y="7"/>
                    </a:lnTo>
                    <a:lnTo>
                      <a:pt x="12" y="7"/>
                    </a:lnTo>
                    <a:lnTo>
                      <a:pt x="7" y="2"/>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4" name="Freeform 7320"/>
              <p:cNvSpPr>
                <a:spLocks/>
              </p:cNvSpPr>
              <p:nvPr/>
            </p:nvSpPr>
            <p:spPr bwMode="auto">
              <a:xfrm>
                <a:off x="9381" y="7809"/>
                <a:ext cx="15" cy="113"/>
              </a:xfrm>
              <a:custGeom>
                <a:avLst/>
                <a:gdLst/>
                <a:ahLst/>
                <a:cxnLst>
                  <a:cxn ang="0">
                    <a:pos x="4" y="19"/>
                  </a:cxn>
                  <a:cxn ang="0">
                    <a:pos x="4" y="60"/>
                  </a:cxn>
                  <a:cxn ang="0">
                    <a:pos x="2" y="71"/>
                  </a:cxn>
                  <a:cxn ang="0">
                    <a:pos x="2" y="83"/>
                  </a:cxn>
                  <a:cxn ang="0">
                    <a:pos x="0" y="98"/>
                  </a:cxn>
                  <a:cxn ang="0">
                    <a:pos x="0" y="112"/>
                  </a:cxn>
                  <a:cxn ang="0">
                    <a:pos x="7" y="112"/>
                  </a:cxn>
                  <a:cxn ang="0">
                    <a:pos x="12" y="110"/>
                  </a:cxn>
                  <a:cxn ang="0">
                    <a:pos x="14" y="88"/>
                  </a:cxn>
                  <a:cxn ang="0">
                    <a:pos x="14" y="9"/>
                  </a:cxn>
                  <a:cxn ang="0">
                    <a:pos x="9" y="4"/>
                  </a:cxn>
                  <a:cxn ang="0">
                    <a:pos x="7" y="4"/>
                  </a:cxn>
                  <a:cxn ang="0">
                    <a:pos x="2" y="0"/>
                  </a:cxn>
                  <a:cxn ang="0">
                    <a:pos x="4" y="19"/>
                  </a:cxn>
                </a:cxnLst>
                <a:rect l="0" t="0" r="r" b="b"/>
                <a:pathLst>
                  <a:path w="15" h="113">
                    <a:moveTo>
                      <a:pt x="4" y="19"/>
                    </a:moveTo>
                    <a:lnTo>
                      <a:pt x="4" y="60"/>
                    </a:lnTo>
                    <a:lnTo>
                      <a:pt x="2" y="71"/>
                    </a:lnTo>
                    <a:lnTo>
                      <a:pt x="2" y="83"/>
                    </a:lnTo>
                    <a:lnTo>
                      <a:pt x="0" y="98"/>
                    </a:lnTo>
                    <a:lnTo>
                      <a:pt x="0" y="112"/>
                    </a:lnTo>
                    <a:lnTo>
                      <a:pt x="7" y="112"/>
                    </a:lnTo>
                    <a:lnTo>
                      <a:pt x="12" y="110"/>
                    </a:lnTo>
                    <a:lnTo>
                      <a:pt x="14" y="88"/>
                    </a:lnTo>
                    <a:lnTo>
                      <a:pt x="14" y="9"/>
                    </a:lnTo>
                    <a:lnTo>
                      <a:pt x="9" y="4"/>
                    </a:lnTo>
                    <a:lnTo>
                      <a:pt x="7" y="4"/>
                    </a:lnTo>
                    <a:lnTo>
                      <a:pt x="2" y="0"/>
                    </a:lnTo>
                    <a:lnTo>
                      <a:pt x="4" y="1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5" name="Freeform 7321"/>
              <p:cNvSpPr>
                <a:spLocks/>
              </p:cNvSpPr>
              <p:nvPr/>
            </p:nvSpPr>
            <p:spPr bwMode="auto">
              <a:xfrm>
                <a:off x="9379" y="7809"/>
                <a:ext cx="14" cy="113"/>
              </a:xfrm>
              <a:custGeom>
                <a:avLst/>
                <a:gdLst/>
                <a:ahLst/>
                <a:cxnLst>
                  <a:cxn ang="0">
                    <a:pos x="7" y="2"/>
                  </a:cxn>
                  <a:cxn ang="0">
                    <a:pos x="2" y="0"/>
                  </a:cxn>
                  <a:cxn ang="0">
                    <a:pos x="4" y="16"/>
                  </a:cxn>
                  <a:cxn ang="0">
                    <a:pos x="4" y="60"/>
                  </a:cxn>
                  <a:cxn ang="0">
                    <a:pos x="2" y="71"/>
                  </a:cxn>
                  <a:cxn ang="0">
                    <a:pos x="2" y="83"/>
                  </a:cxn>
                  <a:cxn ang="0">
                    <a:pos x="0" y="98"/>
                  </a:cxn>
                  <a:cxn ang="0">
                    <a:pos x="0" y="112"/>
                  </a:cxn>
                  <a:cxn ang="0">
                    <a:pos x="9" y="112"/>
                  </a:cxn>
                  <a:cxn ang="0">
                    <a:pos x="12" y="110"/>
                  </a:cxn>
                  <a:cxn ang="0">
                    <a:pos x="14" y="88"/>
                  </a:cxn>
                  <a:cxn ang="0">
                    <a:pos x="14" y="7"/>
                  </a:cxn>
                  <a:cxn ang="0">
                    <a:pos x="12" y="4"/>
                  </a:cxn>
                  <a:cxn ang="0">
                    <a:pos x="7" y="4"/>
                  </a:cxn>
                  <a:cxn ang="0">
                    <a:pos x="7" y="2"/>
                  </a:cxn>
                </a:cxnLst>
                <a:rect l="0" t="0" r="r" b="b"/>
                <a:pathLst>
                  <a:path w="14" h="113">
                    <a:moveTo>
                      <a:pt x="7" y="2"/>
                    </a:moveTo>
                    <a:lnTo>
                      <a:pt x="2" y="0"/>
                    </a:lnTo>
                    <a:lnTo>
                      <a:pt x="4" y="16"/>
                    </a:lnTo>
                    <a:lnTo>
                      <a:pt x="4" y="60"/>
                    </a:lnTo>
                    <a:lnTo>
                      <a:pt x="2" y="71"/>
                    </a:lnTo>
                    <a:lnTo>
                      <a:pt x="2" y="83"/>
                    </a:lnTo>
                    <a:lnTo>
                      <a:pt x="0" y="98"/>
                    </a:lnTo>
                    <a:lnTo>
                      <a:pt x="0" y="112"/>
                    </a:lnTo>
                    <a:lnTo>
                      <a:pt x="9" y="112"/>
                    </a:lnTo>
                    <a:lnTo>
                      <a:pt x="12" y="110"/>
                    </a:lnTo>
                    <a:lnTo>
                      <a:pt x="14" y="88"/>
                    </a:lnTo>
                    <a:lnTo>
                      <a:pt x="14" y="7"/>
                    </a:lnTo>
                    <a:lnTo>
                      <a:pt x="12" y="4"/>
                    </a:lnTo>
                    <a:lnTo>
                      <a:pt x="7" y="4"/>
                    </a:lnTo>
                    <a:lnTo>
                      <a:pt x="7" y="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6" name="Freeform 7322"/>
              <p:cNvSpPr>
                <a:spLocks/>
              </p:cNvSpPr>
              <p:nvPr/>
            </p:nvSpPr>
            <p:spPr bwMode="auto">
              <a:xfrm>
                <a:off x="9374" y="7807"/>
                <a:ext cx="17" cy="115"/>
              </a:xfrm>
              <a:custGeom>
                <a:avLst/>
                <a:gdLst/>
                <a:ahLst/>
                <a:cxnLst>
                  <a:cxn ang="0">
                    <a:pos x="7" y="19"/>
                  </a:cxn>
                  <a:cxn ang="0">
                    <a:pos x="7" y="60"/>
                  </a:cxn>
                  <a:cxn ang="0">
                    <a:pos x="4" y="74"/>
                  </a:cxn>
                  <a:cxn ang="0">
                    <a:pos x="4" y="86"/>
                  </a:cxn>
                  <a:cxn ang="0">
                    <a:pos x="0" y="115"/>
                  </a:cxn>
                  <a:cxn ang="0">
                    <a:pos x="9" y="115"/>
                  </a:cxn>
                  <a:cxn ang="0">
                    <a:pos x="9" y="112"/>
                  </a:cxn>
                  <a:cxn ang="0">
                    <a:pos x="14" y="112"/>
                  </a:cxn>
                  <a:cxn ang="0">
                    <a:pos x="16" y="91"/>
                  </a:cxn>
                  <a:cxn ang="0">
                    <a:pos x="16" y="7"/>
                  </a:cxn>
                  <a:cxn ang="0">
                    <a:pos x="14" y="7"/>
                  </a:cxn>
                  <a:cxn ang="0">
                    <a:pos x="9" y="4"/>
                  </a:cxn>
                  <a:cxn ang="0">
                    <a:pos x="4" y="0"/>
                  </a:cxn>
                  <a:cxn ang="0">
                    <a:pos x="7" y="19"/>
                  </a:cxn>
                </a:cxnLst>
                <a:rect l="0" t="0" r="r" b="b"/>
                <a:pathLst>
                  <a:path w="17" h="115">
                    <a:moveTo>
                      <a:pt x="7" y="19"/>
                    </a:moveTo>
                    <a:lnTo>
                      <a:pt x="7" y="60"/>
                    </a:lnTo>
                    <a:lnTo>
                      <a:pt x="4" y="74"/>
                    </a:lnTo>
                    <a:lnTo>
                      <a:pt x="4" y="86"/>
                    </a:lnTo>
                    <a:lnTo>
                      <a:pt x="0" y="115"/>
                    </a:lnTo>
                    <a:lnTo>
                      <a:pt x="9" y="115"/>
                    </a:lnTo>
                    <a:lnTo>
                      <a:pt x="9" y="112"/>
                    </a:lnTo>
                    <a:lnTo>
                      <a:pt x="14" y="112"/>
                    </a:lnTo>
                    <a:lnTo>
                      <a:pt x="16" y="91"/>
                    </a:lnTo>
                    <a:lnTo>
                      <a:pt x="16" y="7"/>
                    </a:lnTo>
                    <a:lnTo>
                      <a:pt x="14" y="7"/>
                    </a:lnTo>
                    <a:lnTo>
                      <a:pt x="9" y="4"/>
                    </a:lnTo>
                    <a:lnTo>
                      <a:pt x="4" y="0"/>
                    </a:lnTo>
                    <a:lnTo>
                      <a:pt x="7" y="19"/>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7" name="Freeform 7323"/>
              <p:cNvSpPr>
                <a:spLocks/>
              </p:cNvSpPr>
              <p:nvPr/>
            </p:nvSpPr>
            <p:spPr bwMode="auto">
              <a:xfrm>
                <a:off x="9372" y="7807"/>
                <a:ext cx="16" cy="117"/>
              </a:xfrm>
              <a:custGeom>
                <a:avLst/>
                <a:gdLst/>
                <a:ahLst/>
                <a:cxnLst>
                  <a:cxn ang="0">
                    <a:pos x="7" y="16"/>
                  </a:cxn>
                  <a:cxn ang="0">
                    <a:pos x="7" y="60"/>
                  </a:cxn>
                  <a:cxn ang="0">
                    <a:pos x="4" y="74"/>
                  </a:cxn>
                  <a:cxn ang="0">
                    <a:pos x="4" y="86"/>
                  </a:cxn>
                  <a:cxn ang="0">
                    <a:pos x="2" y="100"/>
                  </a:cxn>
                  <a:cxn ang="0">
                    <a:pos x="0" y="117"/>
                  </a:cxn>
                  <a:cxn ang="0">
                    <a:pos x="2" y="115"/>
                  </a:cxn>
                  <a:cxn ang="0">
                    <a:pos x="9" y="115"/>
                  </a:cxn>
                  <a:cxn ang="0">
                    <a:pos x="9" y="112"/>
                  </a:cxn>
                  <a:cxn ang="0">
                    <a:pos x="14" y="112"/>
                  </a:cxn>
                  <a:cxn ang="0">
                    <a:pos x="16" y="91"/>
                  </a:cxn>
                  <a:cxn ang="0">
                    <a:pos x="16" y="7"/>
                  </a:cxn>
                  <a:cxn ang="0">
                    <a:pos x="14" y="4"/>
                  </a:cxn>
                  <a:cxn ang="0">
                    <a:pos x="9" y="2"/>
                  </a:cxn>
                  <a:cxn ang="0">
                    <a:pos x="4" y="0"/>
                  </a:cxn>
                  <a:cxn ang="0">
                    <a:pos x="7" y="16"/>
                  </a:cxn>
                </a:cxnLst>
                <a:rect l="0" t="0" r="r" b="b"/>
                <a:pathLst>
                  <a:path w="16" h="117">
                    <a:moveTo>
                      <a:pt x="7" y="16"/>
                    </a:moveTo>
                    <a:lnTo>
                      <a:pt x="7" y="60"/>
                    </a:lnTo>
                    <a:lnTo>
                      <a:pt x="4" y="74"/>
                    </a:lnTo>
                    <a:lnTo>
                      <a:pt x="4" y="86"/>
                    </a:lnTo>
                    <a:lnTo>
                      <a:pt x="2" y="100"/>
                    </a:lnTo>
                    <a:lnTo>
                      <a:pt x="0" y="117"/>
                    </a:lnTo>
                    <a:lnTo>
                      <a:pt x="2" y="115"/>
                    </a:lnTo>
                    <a:lnTo>
                      <a:pt x="9" y="115"/>
                    </a:lnTo>
                    <a:lnTo>
                      <a:pt x="9" y="112"/>
                    </a:lnTo>
                    <a:lnTo>
                      <a:pt x="14" y="112"/>
                    </a:lnTo>
                    <a:lnTo>
                      <a:pt x="16" y="91"/>
                    </a:lnTo>
                    <a:lnTo>
                      <a:pt x="16" y="7"/>
                    </a:lnTo>
                    <a:lnTo>
                      <a:pt x="14" y="4"/>
                    </a:lnTo>
                    <a:lnTo>
                      <a:pt x="9" y="2"/>
                    </a:lnTo>
                    <a:lnTo>
                      <a:pt x="4" y="0"/>
                    </a:lnTo>
                    <a:lnTo>
                      <a:pt x="7" y="1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8" name="Freeform 7324"/>
              <p:cNvSpPr>
                <a:spLocks/>
              </p:cNvSpPr>
              <p:nvPr/>
            </p:nvSpPr>
            <p:spPr bwMode="auto">
              <a:xfrm>
                <a:off x="9369" y="7804"/>
                <a:ext cx="19" cy="120"/>
              </a:xfrm>
              <a:custGeom>
                <a:avLst/>
                <a:gdLst/>
                <a:ahLst/>
                <a:cxnLst>
                  <a:cxn ang="0">
                    <a:pos x="2" y="117"/>
                  </a:cxn>
                  <a:cxn ang="0">
                    <a:pos x="9" y="117"/>
                  </a:cxn>
                  <a:cxn ang="0">
                    <a:pos x="14" y="115"/>
                  </a:cxn>
                  <a:cxn ang="0">
                    <a:pos x="16" y="93"/>
                  </a:cxn>
                  <a:cxn ang="0">
                    <a:pos x="16" y="36"/>
                  </a:cxn>
                  <a:cxn ang="0">
                    <a:pos x="19" y="9"/>
                  </a:cxn>
                  <a:cxn ang="0">
                    <a:pos x="14" y="4"/>
                  </a:cxn>
                  <a:cxn ang="0">
                    <a:pos x="9" y="4"/>
                  </a:cxn>
                  <a:cxn ang="0">
                    <a:pos x="9" y="2"/>
                  </a:cxn>
                  <a:cxn ang="0">
                    <a:pos x="4" y="0"/>
                  </a:cxn>
                  <a:cxn ang="0">
                    <a:pos x="7" y="19"/>
                  </a:cxn>
                  <a:cxn ang="0">
                    <a:pos x="9" y="33"/>
                  </a:cxn>
                  <a:cxn ang="0">
                    <a:pos x="7" y="47"/>
                  </a:cxn>
                  <a:cxn ang="0">
                    <a:pos x="7" y="62"/>
                  </a:cxn>
                  <a:cxn ang="0">
                    <a:pos x="4" y="74"/>
                  </a:cxn>
                  <a:cxn ang="0">
                    <a:pos x="2" y="88"/>
                  </a:cxn>
                  <a:cxn ang="0">
                    <a:pos x="2" y="103"/>
                  </a:cxn>
                  <a:cxn ang="0">
                    <a:pos x="0" y="120"/>
                  </a:cxn>
                  <a:cxn ang="0">
                    <a:pos x="2" y="117"/>
                  </a:cxn>
                </a:cxnLst>
                <a:rect l="0" t="0" r="r" b="b"/>
                <a:pathLst>
                  <a:path w="19" h="120">
                    <a:moveTo>
                      <a:pt x="2" y="117"/>
                    </a:moveTo>
                    <a:lnTo>
                      <a:pt x="9" y="117"/>
                    </a:lnTo>
                    <a:lnTo>
                      <a:pt x="14" y="115"/>
                    </a:lnTo>
                    <a:lnTo>
                      <a:pt x="16" y="93"/>
                    </a:lnTo>
                    <a:lnTo>
                      <a:pt x="16" y="36"/>
                    </a:lnTo>
                    <a:lnTo>
                      <a:pt x="19" y="9"/>
                    </a:lnTo>
                    <a:lnTo>
                      <a:pt x="14" y="4"/>
                    </a:lnTo>
                    <a:lnTo>
                      <a:pt x="9" y="4"/>
                    </a:lnTo>
                    <a:lnTo>
                      <a:pt x="9" y="2"/>
                    </a:lnTo>
                    <a:lnTo>
                      <a:pt x="4" y="0"/>
                    </a:lnTo>
                    <a:lnTo>
                      <a:pt x="7" y="19"/>
                    </a:lnTo>
                    <a:lnTo>
                      <a:pt x="9" y="33"/>
                    </a:lnTo>
                    <a:lnTo>
                      <a:pt x="7" y="47"/>
                    </a:lnTo>
                    <a:lnTo>
                      <a:pt x="7" y="62"/>
                    </a:lnTo>
                    <a:lnTo>
                      <a:pt x="4" y="74"/>
                    </a:lnTo>
                    <a:lnTo>
                      <a:pt x="2" y="88"/>
                    </a:lnTo>
                    <a:lnTo>
                      <a:pt x="2" y="103"/>
                    </a:lnTo>
                    <a:lnTo>
                      <a:pt x="0" y="120"/>
                    </a:lnTo>
                    <a:lnTo>
                      <a:pt x="2" y="117"/>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9" name="Freeform 7325"/>
              <p:cNvSpPr>
                <a:spLocks/>
              </p:cNvSpPr>
              <p:nvPr/>
            </p:nvSpPr>
            <p:spPr bwMode="auto">
              <a:xfrm>
                <a:off x="9367" y="7804"/>
                <a:ext cx="19" cy="120"/>
              </a:xfrm>
              <a:custGeom>
                <a:avLst/>
                <a:gdLst/>
                <a:ahLst/>
                <a:cxnLst>
                  <a:cxn ang="0">
                    <a:pos x="4" y="74"/>
                  </a:cxn>
                  <a:cxn ang="0">
                    <a:pos x="2" y="88"/>
                  </a:cxn>
                  <a:cxn ang="0">
                    <a:pos x="2" y="103"/>
                  </a:cxn>
                  <a:cxn ang="0">
                    <a:pos x="0" y="120"/>
                  </a:cxn>
                  <a:cxn ang="0">
                    <a:pos x="2" y="117"/>
                  </a:cxn>
                  <a:cxn ang="0">
                    <a:pos x="7" y="117"/>
                  </a:cxn>
                  <a:cxn ang="0">
                    <a:pos x="9" y="115"/>
                  </a:cxn>
                  <a:cxn ang="0">
                    <a:pos x="14" y="115"/>
                  </a:cxn>
                  <a:cxn ang="0">
                    <a:pos x="16" y="91"/>
                  </a:cxn>
                  <a:cxn ang="0">
                    <a:pos x="16" y="33"/>
                  </a:cxn>
                  <a:cxn ang="0">
                    <a:pos x="19" y="7"/>
                  </a:cxn>
                  <a:cxn ang="0">
                    <a:pos x="16" y="7"/>
                  </a:cxn>
                  <a:cxn ang="0">
                    <a:pos x="11" y="4"/>
                  </a:cxn>
                  <a:cxn ang="0">
                    <a:pos x="7" y="0"/>
                  </a:cxn>
                  <a:cxn ang="0">
                    <a:pos x="4" y="0"/>
                  </a:cxn>
                  <a:cxn ang="0">
                    <a:pos x="9" y="33"/>
                  </a:cxn>
                  <a:cxn ang="0">
                    <a:pos x="9" y="47"/>
                  </a:cxn>
                  <a:cxn ang="0">
                    <a:pos x="7" y="62"/>
                  </a:cxn>
                  <a:cxn ang="0">
                    <a:pos x="4" y="74"/>
                  </a:cxn>
                </a:cxnLst>
                <a:rect l="0" t="0" r="r" b="b"/>
                <a:pathLst>
                  <a:path w="19" h="120">
                    <a:moveTo>
                      <a:pt x="4" y="74"/>
                    </a:moveTo>
                    <a:lnTo>
                      <a:pt x="2" y="88"/>
                    </a:lnTo>
                    <a:lnTo>
                      <a:pt x="2" y="103"/>
                    </a:lnTo>
                    <a:lnTo>
                      <a:pt x="0" y="120"/>
                    </a:lnTo>
                    <a:lnTo>
                      <a:pt x="2" y="117"/>
                    </a:lnTo>
                    <a:lnTo>
                      <a:pt x="7" y="117"/>
                    </a:lnTo>
                    <a:lnTo>
                      <a:pt x="9" y="115"/>
                    </a:lnTo>
                    <a:lnTo>
                      <a:pt x="14" y="115"/>
                    </a:lnTo>
                    <a:lnTo>
                      <a:pt x="16" y="91"/>
                    </a:lnTo>
                    <a:lnTo>
                      <a:pt x="16" y="33"/>
                    </a:lnTo>
                    <a:lnTo>
                      <a:pt x="19" y="7"/>
                    </a:lnTo>
                    <a:lnTo>
                      <a:pt x="16" y="7"/>
                    </a:lnTo>
                    <a:lnTo>
                      <a:pt x="11" y="4"/>
                    </a:lnTo>
                    <a:lnTo>
                      <a:pt x="7" y="0"/>
                    </a:lnTo>
                    <a:lnTo>
                      <a:pt x="4" y="0"/>
                    </a:lnTo>
                    <a:lnTo>
                      <a:pt x="9" y="33"/>
                    </a:lnTo>
                    <a:lnTo>
                      <a:pt x="9" y="47"/>
                    </a:lnTo>
                    <a:lnTo>
                      <a:pt x="7" y="62"/>
                    </a:lnTo>
                    <a:lnTo>
                      <a:pt x="4" y="74"/>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0" name="Freeform 7326"/>
              <p:cNvSpPr>
                <a:spLocks/>
              </p:cNvSpPr>
              <p:nvPr/>
            </p:nvSpPr>
            <p:spPr bwMode="auto">
              <a:xfrm>
                <a:off x="9364" y="7802"/>
                <a:ext cx="20" cy="122"/>
              </a:xfrm>
              <a:custGeom>
                <a:avLst/>
                <a:gdLst/>
                <a:ahLst/>
                <a:cxnLst>
                  <a:cxn ang="0">
                    <a:pos x="2" y="91"/>
                  </a:cxn>
                  <a:cxn ang="0">
                    <a:pos x="2" y="105"/>
                  </a:cxn>
                  <a:cxn ang="0">
                    <a:pos x="0" y="122"/>
                  </a:cxn>
                  <a:cxn ang="0">
                    <a:pos x="2" y="120"/>
                  </a:cxn>
                  <a:cxn ang="0">
                    <a:pos x="7" y="120"/>
                  </a:cxn>
                  <a:cxn ang="0">
                    <a:pos x="9" y="117"/>
                  </a:cxn>
                  <a:cxn ang="0">
                    <a:pos x="14" y="117"/>
                  </a:cxn>
                  <a:cxn ang="0">
                    <a:pos x="16" y="93"/>
                  </a:cxn>
                  <a:cxn ang="0">
                    <a:pos x="16" y="36"/>
                  </a:cxn>
                  <a:cxn ang="0">
                    <a:pos x="19" y="9"/>
                  </a:cxn>
                  <a:cxn ang="0">
                    <a:pos x="14" y="7"/>
                  </a:cxn>
                  <a:cxn ang="0">
                    <a:pos x="9" y="2"/>
                  </a:cxn>
                  <a:cxn ang="0">
                    <a:pos x="7" y="0"/>
                  </a:cxn>
                  <a:cxn ang="0">
                    <a:pos x="9" y="19"/>
                  </a:cxn>
                  <a:cxn ang="0">
                    <a:pos x="9" y="50"/>
                  </a:cxn>
                  <a:cxn ang="0">
                    <a:pos x="7" y="62"/>
                  </a:cxn>
                  <a:cxn ang="0">
                    <a:pos x="2" y="91"/>
                  </a:cxn>
                </a:cxnLst>
                <a:rect l="0" t="0" r="r" b="b"/>
                <a:pathLst>
                  <a:path w="20" h="122">
                    <a:moveTo>
                      <a:pt x="2" y="91"/>
                    </a:moveTo>
                    <a:lnTo>
                      <a:pt x="2" y="105"/>
                    </a:lnTo>
                    <a:lnTo>
                      <a:pt x="0" y="122"/>
                    </a:lnTo>
                    <a:lnTo>
                      <a:pt x="2" y="120"/>
                    </a:lnTo>
                    <a:lnTo>
                      <a:pt x="7" y="120"/>
                    </a:lnTo>
                    <a:lnTo>
                      <a:pt x="9" y="117"/>
                    </a:lnTo>
                    <a:lnTo>
                      <a:pt x="14" y="117"/>
                    </a:lnTo>
                    <a:lnTo>
                      <a:pt x="16" y="93"/>
                    </a:lnTo>
                    <a:lnTo>
                      <a:pt x="16" y="36"/>
                    </a:lnTo>
                    <a:lnTo>
                      <a:pt x="19" y="9"/>
                    </a:lnTo>
                    <a:lnTo>
                      <a:pt x="14" y="7"/>
                    </a:lnTo>
                    <a:lnTo>
                      <a:pt x="9" y="2"/>
                    </a:lnTo>
                    <a:lnTo>
                      <a:pt x="7" y="0"/>
                    </a:lnTo>
                    <a:lnTo>
                      <a:pt x="9" y="19"/>
                    </a:lnTo>
                    <a:lnTo>
                      <a:pt x="9" y="50"/>
                    </a:lnTo>
                    <a:lnTo>
                      <a:pt x="7" y="62"/>
                    </a:lnTo>
                    <a:lnTo>
                      <a:pt x="2" y="91"/>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1" name="Freeform 7327"/>
              <p:cNvSpPr>
                <a:spLocks/>
              </p:cNvSpPr>
              <p:nvPr/>
            </p:nvSpPr>
            <p:spPr bwMode="auto">
              <a:xfrm>
                <a:off x="9362" y="7802"/>
                <a:ext cx="19" cy="122"/>
              </a:xfrm>
              <a:custGeom>
                <a:avLst/>
                <a:gdLst/>
                <a:ahLst/>
                <a:cxnLst>
                  <a:cxn ang="0">
                    <a:pos x="14" y="117"/>
                  </a:cxn>
                  <a:cxn ang="0">
                    <a:pos x="16" y="93"/>
                  </a:cxn>
                  <a:cxn ang="0">
                    <a:pos x="16" y="33"/>
                  </a:cxn>
                  <a:cxn ang="0">
                    <a:pos x="19" y="7"/>
                  </a:cxn>
                  <a:cxn ang="0">
                    <a:pos x="7" y="0"/>
                  </a:cxn>
                  <a:cxn ang="0">
                    <a:pos x="9" y="16"/>
                  </a:cxn>
                  <a:cxn ang="0">
                    <a:pos x="9" y="47"/>
                  </a:cxn>
                  <a:cxn ang="0">
                    <a:pos x="2" y="91"/>
                  </a:cxn>
                  <a:cxn ang="0">
                    <a:pos x="2" y="105"/>
                  </a:cxn>
                  <a:cxn ang="0">
                    <a:pos x="0" y="122"/>
                  </a:cxn>
                  <a:cxn ang="0">
                    <a:pos x="14" y="117"/>
                  </a:cxn>
                </a:cxnLst>
                <a:rect l="0" t="0" r="r" b="b"/>
                <a:pathLst>
                  <a:path w="19" h="122">
                    <a:moveTo>
                      <a:pt x="14" y="117"/>
                    </a:moveTo>
                    <a:lnTo>
                      <a:pt x="16" y="93"/>
                    </a:lnTo>
                    <a:lnTo>
                      <a:pt x="16" y="33"/>
                    </a:lnTo>
                    <a:lnTo>
                      <a:pt x="19" y="7"/>
                    </a:lnTo>
                    <a:lnTo>
                      <a:pt x="7" y="0"/>
                    </a:lnTo>
                    <a:lnTo>
                      <a:pt x="9" y="16"/>
                    </a:lnTo>
                    <a:lnTo>
                      <a:pt x="9" y="47"/>
                    </a:lnTo>
                    <a:lnTo>
                      <a:pt x="2" y="91"/>
                    </a:lnTo>
                    <a:lnTo>
                      <a:pt x="2" y="105"/>
                    </a:lnTo>
                    <a:lnTo>
                      <a:pt x="0" y="122"/>
                    </a:lnTo>
                    <a:lnTo>
                      <a:pt x="14" y="11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2" name="Freeform 7328"/>
              <p:cNvSpPr>
                <a:spLocks/>
              </p:cNvSpPr>
              <p:nvPr/>
            </p:nvSpPr>
            <p:spPr bwMode="auto">
              <a:xfrm>
                <a:off x="9170" y="7927"/>
                <a:ext cx="158" cy="12"/>
              </a:xfrm>
              <a:custGeom>
                <a:avLst/>
                <a:gdLst/>
                <a:ahLst/>
                <a:cxnLst>
                  <a:cxn ang="0">
                    <a:pos x="0" y="0"/>
                  </a:cxn>
                  <a:cxn ang="0">
                    <a:pos x="0" y="2"/>
                  </a:cxn>
                  <a:cxn ang="0">
                    <a:pos x="4" y="2"/>
                  </a:cxn>
                  <a:cxn ang="0">
                    <a:pos x="4" y="4"/>
                  </a:cxn>
                  <a:cxn ang="0">
                    <a:pos x="14" y="4"/>
                  </a:cxn>
                  <a:cxn ang="0">
                    <a:pos x="16" y="7"/>
                  </a:cxn>
                  <a:cxn ang="0">
                    <a:pos x="24" y="7"/>
                  </a:cxn>
                  <a:cxn ang="0">
                    <a:pos x="28" y="9"/>
                  </a:cxn>
                  <a:cxn ang="0">
                    <a:pos x="40" y="9"/>
                  </a:cxn>
                  <a:cxn ang="0">
                    <a:pos x="45" y="11"/>
                  </a:cxn>
                  <a:cxn ang="0">
                    <a:pos x="110" y="11"/>
                  </a:cxn>
                  <a:cxn ang="0">
                    <a:pos x="115" y="9"/>
                  </a:cxn>
                  <a:cxn ang="0">
                    <a:pos x="122" y="9"/>
                  </a:cxn>
                  <a:cxn ang="0">
                    <a:pos x="136" y="7"/>
                  </a:cxn>
                  <a:cxn ang="0">
                    <a:pos x="158" y="4"/>
                  </a:cxn>
                  <a:cxn ang="0">
                    <a:pos x="139" y="2"/>
                  </a:cxn>
                  <a:cxn ang="0">
                    <a:pos x="127" y="2"/>
                  </a:cxn>
                  <a:cxn ang="0">
                    <a:pos x="122" y="4"/>
                  </a:cxn>
                  <a:cxn ang="0">
                    <a:pos x="100" y="4"/>
                  </a:cxn>
                  <a:cxn ang="0">
                    <a:pos x="91" y="7"/>
                  </a:cxn>
                  <a:cxn ang="0">
                    <a:pos x="33" y="7"/>
                  </a:cxn>
                  <a:cxn ang="0">
                    <a:pos x="26" y="4"/>
                  </a:cxn>
                  <a:cxn ang="0">
                    <a:pos x="21" y="4"/>
                  </a:cxn>
                  <a:cxn ang="0">
                    <a:pos x="14" y="2"/>
                  </a:cxn>
                  <a:cxn ang="0">
                    <a:pos x="7" y="2"/>
                  </a:cxn>
                  <a:cxn ang="0">
                    <a:pos x="0" y="0"/>
                  </a:cxn>
                </a:cxnLst>
                <a:rect l="0" t="0" r="r" b="b"/>
                <a:pathLst>
                  <a:path w="158" h="12">
                    <a:moveTo>
                      <a:pt x="0" y="0"/>
                    </a:moveTo>
                    <a:lnTo>
                      <a:pt x="0" y="2"/>
                    </a:lnTo>
                    <a:lnTo>
                      <a:pt x="4" y="2"/>
                    </a:lnTo>
                    <a:lnTo>
                      <a:pt x="4" y="4"/>
                    </a:lnTo>
                    <a:lnTo>
                      <a:pt x="14" y="4"/>
                    </a:lnTo>
                    <a:lnTo>
                      <a:pt x="16" y="7"/>
                    </a:lnTo>
                    <a:lnTo>
                      <a:pt x="24" y="7"/>
                    </a:lnTo>
                    <a:lnTo>
                      <a:pt x="28" y="9"/>
                    </a:lnTo>
                    <a:lnTo>
                      <a:pt x="40" y="9"/>
                    </a:lnTo>
                    <a:lnTo>
                      <a:pt x="45" y="11"/>
                    </a:lnTo>
                    <a:lnTo>
                      <a:pt x="110" y="11"/>
                    </a:lnTo>
                    <a:lnTo>
                      <a:pt x="115" y="9"/>
                    </a:lnTo>
                    <a:lnTo>
                      <a:pt x="122" y="9"/>
                    </a:lnTo>
                    <a:lnTo>
                      <a:pt x="136" y="7"/>
                    </a:lnTo>
                    <a:lnTo>
                      <a:pt x="158" y="4"/>
                    </a:lnTo>
                    <a:lnTo>
                      <a:pt x="139" y="2"/>
                    </a:lnTo>
                    <a:lnTo>
                      <a:pt x="127" y="2"/>
                    </a:lnTo>
                    <a:lnTo>
                      <a:pt x="122" y="4"/>
                    </a:lnTo>
                    <a:lnTo>
                      <a:pt x="100" y="4"/>
                    </a:lnTo>
                    <a:lnTo>
                      <a:pt x="91" y="7"/>
                    </a:lnTo>
                    <a:lnTo>
                      <a:pt x="33" y="7"/>
                    </a:lnTo>
                    <a:lnTo>
                      <a:pt x="26" y="4"/>
                    </a:lnTo>
                    <a:lnTo>
                      <a:pt x="21" y="4"/>
                    </a:lnTo>
                    <a:lnTo>
                      <a:pt x="14" y="2"/>
                    </a:lnTo>
                    <a:lnTo>
                      <a:pt x="7"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3" name="Freeform 7329"/>
              <p:cNvSpPr>
                <a:spLocks/>
              </p:cNvSpPr>
              <p:nvPr/>
            </p:nvSpPr>
            <p:spPr bwMode="auto">
              <a:xfrm>
                <a:off x="9216" y="7939"/>
                <a:ext cx="60" cy="17"/>
              </a:xfrm>
              <a:custGeom>
                <a:avLst/>
                <a:gdLst/>
                <a:ahLst/>
                <a:cxnLst>
                  <a:cxn ang="0">
                    <a:pos x="52" y="12"/>
                  </a:cxn>
                  <a:cxn ang="0">
                    <a:pos x="45" y="9"/>
                  </a:cxn>
                  <a:cxn ang="0">
                    <a:pos x="43" y="4"/>
                  </a:cxn>
                  <a:cxn ang="0">
                    <a:pos x="43" y="2"/>
                  </a:cxn>
                  <a:cxn ang="0">
                    <a:pos x="7" y="2"/>
                  </a:cxn>
                  <a:cxn ang="0">
                    <a:pos x="0" y="0"/>
                  </a:cxn>
                  <a:cxn ang="0">
                    <a:pos x="2" y="4"/>
                  </a:cxn>
                  <a:cxn ang="0">
                    <a:pos x="14" y="12"/>
                  </a:cxn>
                  <a:cxn ang="0">
                    <a:pos x="21" y="12"/>
                  </a:cxn>
                  <a:cxn ang="0">
                    <a:pos x="36" y="14"/>
                  </a:cxn>
                  <a:cxn ang="0">
                    <a:pos x="47" y="16"/>
                  </a:cxn>
                  <a:cxn ang="0">
                    <a:pos x="60" y="16"/>
                  </a:cxn>
                  <a:cxn ang="0">
                    <a:pos x="52" y="12"/>
                  </a:cxn>
                </a:cxnLst>
                <a:rect l="0" t="0" r="r" b="b"/>
                <a:pathLst>
                  <a:path w="60" h="17">
                    <a:moveTo>
                      <a:pt x="52" y="12"/>
                    </a:moveTo>
                    <a:lnTo>
                      <a:pt x="45" y="9"/>
                    </a:lnTo>
                    <a:lnTo>
                      <a:pt x="43" y="4"/>
                    </a:lnTo>
                    <a:lnTo>
                      <a:pt x="43" y="2"/>
                    </a:lnTo>
                    <a:lnTo>
                      <a:pt x="7" y="2"/>
                    </a:lnTo>
                    <a:lnTo>
                      <a:pt x="0" y="0"/>
                    </a:lnTo>
                    <a:lnTo>
                      <a:pt x="2" y="4"/>
                    </a:lnTo>
                    <a:lnTo>
                      <a:pt x="14" y="12"/>
                    </a:lnTo>
                    <a:lnTo>
                      <a:pt x="21" y="12"/>
                    </a:lnTo>
                    <a:lnTo>
                      <a:pt x="36" y="14"/>
                    </a:lnTo>
                    <a:lnTo>
                      <a:pt x="47" y="16"/>
                    </a:lnTo>
                    <a:lnTo>
                      <a:pt x="60" y="16"/>
                    </a:lnTo>
                    <a:lnTo>
                      <a:pt x="52" y="1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4" name="Freeform 7330"/>
              <p:cNvSpPr>
                <a:spLocks/>
              </p:cNvSpPr>
              <p:nvPr/>
            </p:nvSpPr>
            <p:spPr bwMode="auto">
              <a:xfrm>
                <a:off x="9204" y="7953"/>
                <a:ext cx="105" cy="24"/>
              </a:xfrm>
              <a:custGeom>
                <a:avLst/>
                <a:gdLst/>
                <a:ahLst/>
                <a:cxnLst>
                  <a:cxn ang="0">
                    <a:pos x="7" y="16"/>
                  </a:cxn>
                  <a:cxn ang="0">
                    <a:pos x="9" y="16"/>
                  </a:cxn>
                  <a:cxn ang="0">
                    <a:pos x="14" y="19"/>
                  </a:cxn>
                  <a:cxn ang="0">
                    <a:pos x="19" y="19"/>
                  </a:cxn>
                  <a:cxn ang="0">
                    <a:pos x="23" y="21"/>
                  </a:cxn>
                  <a:cxn ang="0">
                    <a:pos x="40" y="21"/>
                  </a:cxn>
                  <a:cxn ang="0">
                    <a:pos x="45" y="23"/>
                  </a:cxn>
                  <a:cxn ang="0">
                    <a:pos x="81" y="23"/>
                  </a:cxn>
                  <a:cxn ang="0">
                    <a:pos x="105" y="21"/>
                  </a:cxn>
                  <a:cxn ang="0">
                    <a:pos x="96" y="16"/>
                  </a:cxn>
                  <a:cxn ang="0">
                    <a:pos x="93" y="16"/>
                  </a:cxn>
                  <a:cxn ang="0">
                    <a:pos x="88" y="14"/>
                  </a:cxn>
                  <a:cxn ang="0">
                    <a:pos x="86" y="11"/>
                  </a:cxn>
                  <a:cxn ang="0">
                    <a:pos x="81" y="9"/>
                  </a:cxn>
                  <a:cxn ang="0">
                    <a:pos x="79" y="7"/>
                  </a:cxn>
                  <a:cxn ang="0">
                    <a:pos x="74" y="4"/>
                  </a:cxn>
                  <a:cxn ang="0">
                    <a:pos x="48" y="4"/>
                  </a:cxn>
                  <a:cxn ang="0">
                    <a:pos x="45" y="2"/>
                  </a:cxn>
                  <a:cxn ang="0">
                    <a:pos x="36" y="2"/>
                  </a:cxn>
                  <a:cxn ang="0">
                    <a:pos x="33" y="0"/>
                  </a:cxn>
                  <a:cxn ang="0">
                    <a:pos x="23" y="0"/>
                  </a:cxn>
                  <a:cxn ang="0">
                    <a:pos x="12" y="2"/>
                  </a:cxn>
                  <a:cxn ang="0">
                    <a:pos x="2" y="7"/>
                  </a:cxn>
                  <a:cxn ang="0">
                    <a:pos x="0" y="11"/>
                  </a:cxn>
                  <a:cxn ang="0">
                    <a:pos x="2" y="14"/>
                  </a:cxn>
                  <a:cxn ang="0">
                    <a:pos x="7" y="16"/>
                  </a:cxn>
                </a:cxnLst>
                <a:rect l="0" t="0" r="r" b="b"/>
                <a:pathLst>
                  <a:path w="105" h="24">
                    <a:moveTo>
                      <a:pt x="7" y="16"/>
                    </a:moveTo>
                    <a:lnTo>
                      <a:pt x="9" y="16"/>
                    </a:lnTo>
                    <a:lnTo>
                      <a:pt x="14" y="19"/>
                    </a:lnTo>
                    <a:lnTo>
                      <a:pt x="19" y="19"/>
                    </a:lnTo>
                    <a:lnTo>
                      <a:pt x="23" y="21"/>
                    </a:lnTo>
                    <a:lnTo>
                      <a:pt x="40" y="21"/>
                    </a:lnTo>
                    <a:lnTo>
                      <a:pt x="45" y="23"/>
                    </a:lnTo>
                    <a:lnTo>
                      <a:pt x="81" y="23"/>
                    </a:lnTo>
                    <a:lnTo>
                      <a:pt x="105" y="21"/>
                    </a:lnTo>
                    <a:lnTo>
                      <a:pt x="96" y="16"/>
                    </a:lnTo>
                    <a:lnTo>
                      <a:pt x="93" y="16"/>
                    </a:lnTo>
                    <a:lnTo>
                      <a:pt x="88" y="14"/>
                    </a:lnTo>
                    <a:lnTo>
                      <a:pt x="86" y="11"/>
                    </a:lnTo>
                    <a:lnTo>
                      <a:pt x="81" y="9"/>
                    </a:lnTo>
                    <a:lnTo>
                      <a:pt x="79" y="7"/>
                    </a:lnTo>
                    <a:lnTo>
                      <a:pt x="74" y="4"/>
                    </a:lnTo>
                    <a:lnTo>
                      <a:pt x="48" y="4"/>
                    </a:lnTo>
                    <a:lnTo>
                      <a:pt x="45" y="2"/>
                    </a:lnTo>
                    <a:lnTo>
                      <a:pt x="36" y="2"/>
                    </a:lnTo>
                    <a:lnTo>
                      <a:pt x="33" y="0"/>
                    </a:lnTo>
                    <a:lnTo>
                      <a:pt x="23" y="0"/>
                    </a:lnTo>
                    <a:lnTo>
                      <a:pt x="12" y="2"/>
                    </a:lnTo>
                    <a:lnTo>
                      <a:pt x="2" y="7"/>
                    </a:lnTo>
                    <a:lnTo>
                      <a:pt x="0" y="11"/>
                    </a:lnTo>
                    <a:lnTo>
                      <a:pt x="2" y="14"/>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5" name="Freeform 7331"/>
              <p:cNvSpPr>
                <a:spLocks/>
              </p:cNvSpPr>
              <p:nvPr/>
            </p:nvSpPr>
            <p:spPr bwMode="auto">
              <a:xfrm>
                <a:off x="9216" y="7939"/>
                <a:ext cx="40" cy="14"/>
              </a:xfrm>
              <a:custGeom>
                <a:avLst/>
                <a:gdLst/>
                <a:ahLst/>
                <a:cxnLst>
                  <a:cxn ang="0">
                    <a:pos x="11" y="9"/>
                  </a:cxn>
                  <a:cxn ang="0">
                    <a:pos x="16" y="12"/>
                  </a:cxn>
                  <a:cxn ang="0">
                    <a:pos x="21" y="14"/>
                  </a:cxn>
                  <a:cxn ang="0">
                    <a:pos x="40" y="14"/>
                  </a:cxn>
                  <a:cxn ang="0">
                    <a:pos x="36" y="12"/>
                  </a:cxn>
                  <a:cxn ang="0">
                    <a:pos x="33" y="9"/>
                  </a:cxn>
                  <a:cxn ang="0">
                    <a:pos x="26" y="2"/>
                  </a:cxn>
                  <a:cxn ang="0">
                    <a:pos x="19" y="2"/>
                  </a:cxn>
                  <a:cxn ang="0">
                    <a:pos x="0" y="0"/>
                  </a:cxn>
                  <a:cxn ang="0">
                    <a:pos x="7" y="7"/>
                  </a:cxn>
                  <a:cxn ang="0">
                    <a:pos x="11" y="9"/>
                  </a:cxn>
                </a:cxnLst>
                <a:rect l="0" t="0" r="r" b="b"/>
                <a:pathLst>
                  <a:path w="40" h="14">
                    <a:moveTo>
                      <a:pt x="11" y="9"/>
                    </a:moveTo>
                    <a:lnTo>
                      <a:pt x="16" y="12"/>
                    </a:lnTo>
                    <a:lnTo>
                      <a:pt x="21" y="14"/>
                    </a:lnTo>
                    <a:lnTo>
                      <a:pt x="40" y="14"/>
                    </a:lnTo>
                    <a:lnTo>
                      <a:pt x="36" y="12"/>
                    </a:lnTo>
                    <a:lnTo>
                      <a:pt x="33" y="9"/>
                    </a:lnTo>
                    <a:lnTo>
                      <a:pt x="26" y="2"/>
                    </a:lnTo>
                    <a:lnTo>
                      <a:pt x="19" y="2"/>
                    </a:lnTo>
                    <a:lnTo>
                      <a:pt x="0" y="0"/>
                    </a:lnTo>
                    <a:lnTo>
                      <a:pt x="7" y="7"/>
                    </a:lnTo>
                    <a:lnTo>
                      <a:pt x="11" y="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6" name="Freeform 7332"/>
              <p:cNvSpPr>
                <a:spLocks/>
              </p:cNvSpPr>
              <p:nvPr/>
            </p:nvSpPr>
            <p:spPr bwMode="auto">
              <a:xfrm>
                <a:off x="9201" y="7951"/>
                <a:ext cx="84" cy="26"/>
              </a:xfrm>
              <a:custGeom>
                <a:avLst/>
                <a:gdLst/>
                <a:ahLst/>
                <a:cxnLst>
                  <a:cxn ang="0">
                    <a:pos x="4" y="16"/>
                  </a:cxn>
                  <a:cxn ang="0">
                    <a:pos x="9" y="19"/>
                  </a:cxn>
                  <a:cxn ang="0">
                    <a:pos x="14" y="19"/>
                  </a:cxn>
                  <a:cxn ang="0">
                    <a:pos x="19" y="21"/>
                  </a:cxn>
                  <a:cxn ang="0">
                    <a:pos x="23" y="21"/>
                  </a:cxn>
                  <a:cxn ang="0">
                    <a:pos x="28" y="23"/>
                  </a:cxn>
                  <a:cxn ang="0">
                    <a:pos x="43" y="23"/>
                  </a:cxn>
                  <a:cxn ang="0">
                    <a:pos x="48" y="26"/>
                  </a:cxn>
                  <a:cxn ang="0">
                    <a:pos x="83" y="26"/>
                  </a:cxn>
                  <a:cxn ang="0">
                    <a:pos x="74" y="19"/>
                  </a:cxn>
                  <a:cxn ang="0">
                    <a:pos x="64" y="7"/>
                  </a:cxn>
                  <a:cxn ang="0">
                    <a:pos x="50" y="7"/>
                  </a:cxn>
                  <a:cxn ang="0">
                    <a:pos x="31" y="2"/>
                  </a:cxn>
                  <a:cxn ang="0">
                    <a:pos x="23" y="0"/>
                  </a:cxn>
                  <a:cxn ang="0">
                    <a:pos x="12" y="4"/>
                  </a:cxn>
                  <a:cxn ang="0">
                    <a:pos x="0" y="12"/>
                  </a:cxn>
                  <a:cxn ang="0">
                    <a:pos x="4" y="16"/>
                  </a:cxn>
                </a:cxnLst>
                <a:rect l="0" t="0" r="r" b="b"/>
                <a:pathLst>
                  <a:path w="84" h="26">
                    <a:moveTo>
                      <a:pt x="4" y="16"/>
                    </a:moveTo>
                    <a:lnTo>
                      <a:pt x="9" y="19"/>
                    </a:lnTo>
                    <a:lnTo>
                      <a:pt x="14" y="19"/>
                    </a:lnTo>
                    <a:lnTo>
                      <a:pt x="19" y="21"/>
                    </a:lnTo>
                    <a:lnTo>
                      <a:pt x="23" y="21"/>
                    </a:lnTo>
                    <a:lnTo>
                      <a:pt x="28" y="23"/>
                    </a:lnTo>
                    <a:lnTo>
                      <a:pt x="43" y="23"/>
                    </a:lnTo>
                    <a:lnTo>
                      <a:pt x="48" y="26"/>
                    </a:lnTo>
                    <a:lnTo>
                      <a:pt x="83" y="26"/>
                    </a:lnTo>
                    <a:lnTo>
                      <a:pt x="74" y="19"/>
                    </a:lnTo>
                    <a:lnTo>
                      <a:pt x="64" y="7"/>
                    </a:lnTo>
                    <a:lnTo>
                      <a:pt x="50" y="7"/>
                    </a:lnTo>
                    <a:lnTo>
                      <a:pt x="31" y="2"/>
                    </a:lnTo>
                    <a:lnTo>
                      <a:pt x="23" y="0"/>
                    </a:lnTo>
                    <a:lnTo>
                      <a:pt x="12" y="4"/>
                    </a:lnTo>
                    <a:lnTo>
                      <a:pt x="0" y="12"/>
                    </a:lnTo>
                    <a:lnTo>
                      <a:pt x="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7" name="Freeform 7333"/>
              <p:cNvSpPr>
                <a:spLocks/>
              </p:cNvSpPr>
              <p:nvPr/>
            </p:nvSpPr>
            <p:spPr bwMode="auto">
              <a:xfrm>
                <a:off x="9117" y="7869"/>
                <a:ext cx="31" cy="72"/>
              </a:xfrm>
              <a:custGeom>
                <a:avLst/>
                <a:gdLst/>
                <a:ahLst/>
                <a:cxnLst>
                  <a:cxn ang="0">
                    <a:pos x="28" y="52"/>
                  </a:cxn>
                  <a:cxn ang="0">
                    <a:pos x="26" y="38"/>
                  </a:cxn>
                  <a:cxn ang="0">
                    <a:pos x="26" y="2"/>
                  </a:cxn>
                  <a:cxn ang="0">
                    <a:pos x="31" y="0"/>
                  </a:cxn>
                  <a:cxn ang="0">
                    <a:pos x="23" y="0"/>
                  </a:cxn>
                  <a:cxn ang="0">
                    <a:pos x="23" y="62"/>
                  </a:cxn>
                  <a:cxn ang="0">
                    <a:pos x="0" y="62"/>
                  </a:cxn>
                  <a:cxn ang="0">
                    <a:pos x="0" y="71"/>
                  </a:cxn>
                  <a:cxn ang="0">
                    <a:pos x="4" y="67"/>
                  </a:cxn>
                  <a:cxn ang="0">
                    <a:pos x="28" y="67"/>
                  </a:cxn>
                  <a:cxn ang="0">
                    <a:pos x="28" y="52"/>
                  </a:cxn>
                </a:cxnLst>
                <a:rect l="0" t="0" r="r" b="b"/>
                <a:pathLst>
                  <a:path w="31" h="72">
                    <a:moveTo>
                      <a:pt x="28" y="52"/>
                    </a:moveTo>
                    <a:lnTo>
                      <a:pt x="26" y="38"/>
                    </a:lnTo>
                    <a:lnTo>
                      <a:pt x="26" y="2"/>
                    </a:lnTo>
                    <a:lnTo>
                      <a:pt x="31" y="0"/>
                    </a:lnTo>
                    <a:lnTo>
                      <a:pt x="23" y="0"/>
                    </a:lnTo>
                    <a:lnTo>
                      <a:pt x="23" y="62"/>
                    </a:lnTo>
                    <a:lnTo>
                      <a:pt x="0" y="62"/>
                    </a:lnTo>
                    <a:lnTo>
                      <a:pt x="0" y="71"/>
                    </a:lnTo>
                    <a:lnTo>
                      <a:pt x="4" y="67"/>
                    </a:lnTo>
                    <a:lnTo>
                      <a:pt x="28" y="67"/>
                    </a:lnTo>
                    <a:lnTo>
                      <a:pt x="28" y="5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8" name="Freeform 7334"/>
              <p:cNvSpPr>
                <a:spLocks/>
              </p:cNvSpPr>
              <p:nvPr/>
            </p:nvSpPr>
            <p:spPr bwMode="auto">
              <a:xfrm>
                <a:off x="9115" y="7860"/>
                <a:ext cx="36" cy="84"/>
              </a:xfrm>
              <a:custGeom>
                <a:avLst/>
                <a:gdLst/>
                <a:ahLst/>
                <a:cxnLst>
                  <a:cxn ang="0">
                    <a:pos x="0" y="7"/>
                  </a:cxn>
                  <a:cxn ang="0">
                    <a:pos x="0" y="83"/>
                  </a:cxn>
                  <a:cxn ang="0">
                    <a:pos x="2" y="83"/>
                  </a:cxn>
                  <a:cxn ang="0">
                    <a:pos x="2" y="69"/>
                  </a:cxn>
                  <a:cxn ang="0">
                    <a:pos x="4" y="12"/>
                  </a:cxn>
                  <a:cxn ang="0">
                    <a:pos x="36" y="7"/>
                  </a:cxn>
                  <a:cxn ang="0">
                    <a:pos x="36" y="2"/>
                  </a:cxn>
                  <a:cxn ang="0">
                    <a:pos x="0" y="0"/>
                  </a:cxn>
                  <a:cxn ang="0">
                    <a:pos x="0" y="7"/>
                  </a:cxn>
                </a:cxnLst>
                <a:rect l="0" t="0" r="r" b="b"/>
                <a:pathLst>
                  <a:path w="36" h="84">
                    <a:moveTo>
                      <a:pt x="0" y="7"/>
                    </a:moveTo>
                    <a:lnTo>
                      <a:pt x="0" y="83"/>
                    </a:lnTo>
                    <a:lnTo>
                      <a:pt x="2" y="83"/>
                    </a:lnTo>
                    <a:lnTo>
                      <a:pt x="2" y="69"/>
                    </a:lnTo>
                    <a:lnTo>
                      <a:pt x="4" y="12"/>
                    </a:lnTo>
                    <a:lnTo>
                      <a:pt x="36" y="7"/>
                    </a:lnTo>
                    <a:lnTo>
                      <a:pt x="36"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9" name="Freeform 7335"/>
              <p:cNvSpPr>
                <a:spLocks/>
              </p:cNvSpPr>
              <p:nvPr/>
            </p:nvSpPr>
            <p:spPr bwMode="auto">
              <a:xfrm>
                <a:off x="9120" y="7869"/>
                <a:ext cx="31" cy="70"/>
              </a:xfrm>
              <a:custGeom>
                <a:avLst/>
                <a:gdLst/>
                <a:ahLst/>
                <a:cxnLst>
                  <a:cxn ang="0">
                    <a:pos x="23" y="2"/>
                  </a:cxn>
                  <a:cxn ang="0">
                    <a:pos x="23" y="64"/>
                  </a:cxn>
                  <a:cxn ang="0">
                    <a:pos x="19" y="67"/>
                  </a:cxn>
                  <a:cxn ang="0">
                    <a:pos x="2" y="64"/>
                  </a:cxn>
                  <a:cxn ang="0">
                    <a:pos x="0" y="69"/>
                  </a:cxn>
                  <a:cxn ang="0">
                    <a:pos x="26" y="69"/>
                  </a:cxn>
                  <a:cxn ang="0">
                    <a:pos x="26" y="16"/>
                  </a:cxn>
                  <a:cxn ang="0">
                    <a:pos x="28" y="7"/>
                  </a:cxn>
                  <a:cxn ang="0">
                    <a:pos x="31" y="0"/>
                  </a:cxn>
                  <a:cxn ang="0">
                    <a:pos x="23" y="2"/>
                  </a:cxn>
                </a:cxnLst>
                <a:rect l="0" t="0" r="r" b="b"/>
                <a:pathLst>
                  <a:path w="31" h="70">
                    <a:moveTo>
                      <a:pt x="23" y="2"/>
                    </a:moveTo>
                    <a:lnTo>
                      <a:pt x="23" y="64"/>
                    </a:lnTo>
                    <a:lnTo>
                      <a:pt x="19" y="67"/>
                    </a:lnTo>
                    <a:lnTo>
                      <a:pt x="2" y="64"/>
                    </a:lnTo>
                    <a:lnTo>
                      <a:pt x="0" y="69"/>
                    </a:lnTo>
                    <a:lnTo>
                      <a:pt x="26" y="69"/>
                    </a:lnTo>
                    <a:lnTo>
                      <a:pt x="26" y="16"/>
                    </a:lnTo>
                    <a:lnTo>
                      <a:pt x="28" y="7"/>
                    </a:lnTo>
                    <a:lnTo>
                      <a:pt x="31" y="0"/>
                    </a:lnTo>
                    <a:lnTo>
                      <a:pt x="23" y="2"/>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0" name="Freeform 7336"/>
              <p:cNvSpPr>
                <a:spLocks/>
              </p:cNvSpPr>
              <p:nvPr/>
            </p:nvSpPr>
            <p:spPr bwMode="auto">
              <a:xfrm>
                <a:off x="9127" y="7874"/>
                <a:ext cx="5" cy="7"/>
              </a:xfrm>
              <a:custGeom>
                <a:avLst/>
                <a:gdLst/>
                <a:ahLst/>
                <a:cxnLst>
                  <a:cxn ang="0">
                    <a:pos x="2" y="0"/>
                  </a:cxn>
                  <a:cxn ang="0">
                    <a:pos x="2" y="0"/>
                  </a:cxn>
                  <a:cxn ang="0">
                    <a:pos x="0" y="2"/>
                  </a:cxn>
                  <a:cxn ang="0">
                    <a:pos x="0" y="7"/>
                  </a:cxn>
                  <a:cxn ang="0">
                    <a:pos x="4" y="7"/>
                  </a:cxn>
                  <a:cxn ang="0">
                    <a:pos x="4" y="2"/>
                  </a:cxn>
                  <a:cxn ang="0">
                    <a:pos x="2" y="0"/>
                  </a:cxn>
                </a:cxnLst>
                <a:rect l="0" t="0" r="r" b="b"/>
                <a:pathLst>
                  <a:path w="5" h="7">
                    <a:moveTo>
                      <a:pt x="2" y="0"/>
                    </a:moveTo>
                    <a:lnTo>
                      <a:pt x="2" y="0"/>
                    </a:lnTo>
                    <a:lnTo>
                      <a:pt x="0" y="2"/>
                    </a:lnTo>
                    <a:lnTo>
                      <a:pt x="0" y="7"/>
                    </a:lnTo>
                    <a:lnTo>
                      <a:pt x="4" y="7"/>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1" name="Freeform 7337"/>
              <p:cNvSpPr>
                <a:spLocks/>
              </p:cNvSpPr>
              <p:nvPr/>
            </p:nvSpPr>
            <p:spPr bwMode="auto">
              <a:xfrm>
                <a:off x="9127" y="7891"/>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2" name="Freeform 7338"/>
              <p:cNvSpPr>
                <a:spLocks/>
              </p:cNvSpPr>
              <p:nvPr/>
            </p:nvSpPr>
            <p:spPr bwMode="auto">
              <a:xfrm>
                <a:off x="9124" y="7874"/>
                <a:ext cx="8" cy="7"/>
              </a:xfrm>
              <a:custGeom>
                <a:avLst/>
                <a:gdLst/>
                <a:ahLst/>
                <a:cxnLst>
                  <a:cxn ang="0">
                    <a:pos x="2" y="0"/>
                  </a:cxn>
                  <a:cxn ang="0">
                    <a:pos x="2" y="0"/>
                  </a:cxn>
                  <a:cxn ang="0">
                    <a:pos x="0" y="2"/>
                  </a:cxn>
                  <a:cxn ang="0">
                    <a:pos x="2" y="7"/>
                  </a:cxn>
                  <a:cxn ang="0">
                    <a:pos x="7" y="4"/>
                  </a:cxn>
                  <a:cxn ang="0">
                    <a:pos x="2" y="0"/>
                  </a:cxn>
                </a:cxnLst>
                <a:rect l="0" t="0" r="r" b="b"/>
                <a:pathLst>
                  <a:path w="8" h="7">
                    <a:moveTo>
                      <a:pt x="2" y="0"/>
                    </a:moveTo>
                    <a:lnTo>
                      <a:pt x="2" y="0"/>
                    </a:lnTo>
                    <a:lnTo>
                      <a:pt x="0" y="2"/>
                    </a:lnTo>
                    <a:lnTo>
                      <a:pt x="2"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3" name="Freeform 7339"/>
              <p:cNvSpPr>
                <a:spLocks/>
              </p:cNvSpPr>
              <p:nvPr/>
            </p:nvSpPr>
            <p:spPr bwMode="auto">
              <a:xfrm>
                <a:off x="9124" y="7891"/>
                <a:ext cx="8" cy="7"/>
              </a:xfrm>
              <a:custGeom>
                <a:avLst/>
                <a:gdLst/>
                <a:ahLst/>
                <a:cxnLst>
                  <a:cxn ang="0">
                    <a:pos x="2" y="0"/>
                  </a:cxn>
                  <a:cxn ang="0">
                    <a:pos x="2" y="0"/>
                  </a:cxn>
                  <a:cxn ang="0">
                    <a:pos x="0" y="2"/>
                  </a:cxn>
                  <a:cxn ang="0">
                    <a:pos x="2" y="7"/>
                  </a:cxn>
                  <a:cxn ang="0">
                    <a:pos x="7" y="4"/>
                  </a:cxn>
                  <a:cxn ang="0">
                    <a:pos x="2" y="0"/>
                  </a:cxn>
                </a:cxnLst>
                <a:rect l="0" t="0" r="r" b="b"/>
                <a:pathLst>
                  <a:path w="8" h="7">
                    <a:moveTo>
                      <a:pt x="2" y="0"/>
                    </a:moveTo>
                    <a:lnTo>
                      <a:pt x="2" y="0"/>
                    </a:lnTo>
                    <a:lnTo>
                      <a:pt x="0" y="2"/>
                    </a:lnTo>
                    <a:lnTo>
                      <a:pt x="2" y="7"/>
                    </a:lnTo>
                    <a:lnTo>
                      <a:pt x="7"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4" name="Freeform 7340"/>
              <p:cNvSpPr>
                <a:spLocks/>
              </p:cNvSpPr>
              <p:nvPr/>
            </p:nvSpPr>
            <p:spPr bwMode="auto">
              <a:xfrm>
                <a:off x="9120" y="7804"/>
                <a:ext cx="4" cy="3"/>
              </a:xfrm>
              <a:custGeom>
                <a:avLst/>
                <a:gdLst/>
                <a:ahLst/>
                <a:cxnLst>
                  <a:cxn ang="0">
                    <a:pos x="2" y="0"/>
                  </a:cxn>
                  <a:cxn ang="0">
                    <a:pos x="2" y="0"/>
                  </a:cxn>
                  <a:cxn ang="0">
                    <a:pos x="0" y="2"/>
                  </a:cxn>
                  <a:cxn ang="0">
                    <a:pos x="4" y="2"/>
                  </a:cxn>
                  <a:cxn ang="0">
                    <a:pos x="2" y="0"/>
                  </a:cxn>
                </a:cxnLst>
                <a:rect l="0" t="0" r="r" b="b"/>
                <a:pathLst>
                  <a:path w="4" h="3">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5" name="Freeform 7341"/>
              <p:cNvSpPr>
                <a:spLocks/>
              </p:cNvSpPr>
              <p:nvPr/>
            </p:nvSpPr>
            <p:spPr bwMode="auto">
              <a:xfrm>
                <a:off x="9132" y="7804"/>
                <a:ext cx="4" cy="3"/>
              </a:xfrm>
              <a:custGeom>
                <a:avLst/>
                <a:gdLst/>
                <a:ahLst/>
                <a:cxnLst>
                  <a:cxn ang="0">
                    <a:pos x="2" y="0"/>
                  </a:cxn>
                  <a:cxn ang="0">
                    <a:pos x="2" y="0"/>
                  </a:cxn>
                  <a:cxn ang="0">
                    <a:pos x="0" y="2"/>
                  </a:cxn>
                  <a:cxn ang="0">
                    <a:pos x="4" y="2"/>
                  </a:cxn>
                  <a:cxn ang="0">
                    <a:pos x="2" y="0"/>
                  </a:cxn>
                </a:cxnLst>
                <a:rect l="0" t="0" r="r" b="b"/>
                <a:pathLst>
                  <a:path w="4" h="3">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6" name="Freeform 7342"/>
              <p:cNvSpPr>
                <a:spLocks/>
              </p:cNvSpPr>
              <p:nvPr/>
            </p:nvSpPr>
            <p:spPr bwMode="auto">
              <a:xfrm>
                <a:off x="9141" y="7804"/>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7" name="Freeform 7343"/>
              <p:cNvSpPr>
                <a:spLocks/>
              </p:cNvSpPr>
              <p:nvPr/>
            </p:nvSpPr>
            <p:spPr bwMode="auto">
              <a:xfrm>
                <a:off x="9120" y="7807"/>
                <a:ext cx="4" cy="0"/>
              </a:xfrm>
              <a:custGeom>
                <a:avLst/>
                <a:gdLst/>
                <a:ahLst/>
                <a:cxnLst>
                  <a:cxn ang="0">
                    <a:pos x="0" y="0"/>
                  </a:cxn>
                  <a:cxn ang="0">
                    <a:pos x="4" y="0"/>
                  </a:cxn>
                </a:cxnLst>
                <a:rect l="0" t="0" r="r" b="b"/>
                <a:pathLst>
                  <a:path w="4">
                    <a:moveTo>
                      <a:pt x="0" y="0"/>
                    </a:moveTo>
                    <a:lnTo>
                      <a:pt x="4"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8" name="Freeform 7344"/>
              <p:cNvSpPr>
                <a:spLocks/>
              </p:cNvSpPr>
              <p:nvPr/>
            </p:nvSpPr>
            <p:spPr bwMode="auto">
              <a:xfrm>
                <a:off x="9132" y="7804"/>
                <a:ext cx="4" cy="3"/>
              </a:xfrm>
              <a:custGeom>
                <a:avLst/>
                <a:gdLst/>
                <a:ahLst/>
                <a:cxnLst>
                  <a:cxn ang="0">
                    <a:pos x="2" y="0"/>
                  </a:cxn>
                  <a:cxn ang="0">
                    <a:pos x="4" y="0"/>
                  </a:cxn>
                  <a:cxn ang="0">
                    <a:pos x="2" y="0"/>
                  </a:cxn>
                  <a:cxn ang="0">
                    <a:pos x="2" y="2"/>
                  </a:cxn>
                  <a:cxn ang="0">
                    <a:pos x="0" y="2"/>
                  </a:cxn>
                  <a:cxn ang="0">
                    <a:pos x="0" y="0"/>
                  </a:cxn>
                  <a:cxn ang="0">
                    <a:pos x="2" y="0"/>
                  </a:cxn>
                </a:cxnLst>
                <a:rect l="0" t="0" r="r" b="b"/>
                <a:pathLst>
                  <a:path w="4" h="3">
                    <a:moveTo>
                      <a:pt x="2" y="0"/>
                    </a:moveTo>
                    <a:lnTo>
                      <a:pt x="4" y="0"/>
                    </a:lnTo>
                    <a:lnTo>
                      <a:pt x="2" y="0"/>
                    </a:lnTo>
                    <a:lnTo>
                      <a:pt x="2" y="2"/>
                    </a:lnTo>
                    <a:lnTo>
                      <a:pt x="0" y="2"/>
                    </a:lnTo>
                    <a:lnTo>
                      <a:pt x="0" y="0"/>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9" name="Freeform 7345"/>
              <p:cNvSpPr>
                <a:spLocks/>
              </p:cNvSpPr>
              <p:nvPr/>
            </p:nvSpPr>
            <p:spPr bwMode="auto">
              <a:xfrm>
                <a:off x="9141" y="7804"/>
                <a:ext cx="5" cy="0"/>
              </a:xfrm>
              <a:custGeom>
                <a:avLst/>
                <a:gdLst/>
                <a:ahLst/>
                <a:cxnLst>
                  <a:cxn ang="0">
                    <a:pos x="0" y="0"/>
                  </a:cxn>
                  <a:cxn ang="0">
                    <a:pos x="4" y="0"/>
                  </a:cxn>
                </a:cxnLst>
                <a:rect l="0" t="0" r="r" b="b"/>
                <a:pathLst>
                  <a:path w="5">
                    <a:moveTo>
                      <a:pt x="0" y="0"/>
                    </a:moveTo>
                    <a:lnTo>
                      <a:pt x="4" y="0"/>
                    </a:lnTo>
                  </a:path>
                </a:pathLst>
              </a:custGeom>
              <a:noFill/>
              <a:ln w="1270">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0" name="Freeform 7346"/>
              <p:cNvSpPr>
                <a:spLocks/>
              </p:cNvSpPr>
              <p:nvPr/>
            </p:nvSpPr>
            <p:spPr bwMode="auto">
              <a:xfrm>
                <a:off x="9122" y="7948"/>
                <a:ext cx="31" cy="12"/>
              </a:xfrm>
              <a:custGeom>
                <a:avLst/>
                <a:gdLst/>
                <a:ahLst/>
                <a:cxnLst>
                  <a:cxn ang="0">
                    <a:pos x="0" y="0"/>
                  </a:cxn>
                  <a:cxn ang="0">
                    <a:pos x="0" y="7"/>
                  </a:cxn>
                  <a:cxn ang="0">
                    <a:pos x="31" y="12"/>
                  </a:cxn>
                  <a:cxn ang="0">
                    <a:pos x="31" y="4"/>
                  </a:cxn>
                  <a:cxn ang="0">
                    <a:pos x="0" y="0"/>
                  </a:cxn>
                </a:cxnLst>
                <a:rect l="0" t="0" r="r" b="b"/>
                <a:pathLst>
                  <a:path w="31" h="12">
                    <a:moveTo>
                      <a:pt x="0" y="0"/>
                    </a:moveTo>
                    <a:lnTo>
                      <a:pt x="0" y="7"/>
                    </a:lnTo>
                    <a:lnTo>
                      <a:pt x="31" y="12"/>
                    </a:lnTo>
                    <a:lnTo>
                      <a:pt x="31"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1" name="Freeform 7347"/>
              <p:cNvSpPr>
                <a:spLocks/>
              </p:cNvSpPr>
              <p:nvPr/>
            </p:nvSpPr>
            <p:spPr bwMode="auto">
              <a:xfrm>
                <a:off x="9280" y="7771"/>
                <a:ext cx="10" cy="127"/>
              </a:xfrm>
              <a:custGeom>
                <a:avLst/>
                <a:gdLst/>
                <a:ahLst/>
                <a:cxnLst>
                  <a:cxn ang="0">
                    <a:pos x="0" y="2"/>
                  </a:cxn>
                  <a:cxn ang="0">
                    <a:pos x="0" y="127"/>
                  </a:cxn>
                  <a:cxn ang="0">
                    <a:pos x="9" y="127"/>
                  </a:cxn>
                  <a:cxn ang="0">
                    <a:pos x="2" y="124"/>
                  </a:cxn>
                  <a:cxn ang="0">
                    <a:pos x="2" y="31"/>
                  </a:cxn>
                  <a:cxn ang="0">
                    <a:pos x="4" y="0"/>
                  </a:cxn>
                  <a:cxn ang="0">
                    <a:pos x="0" y="2"/>
                  </a:cxn>
                </a:cxnLst>
                <a:rect l="0" t="0" r="r" b="b"/>
                <a:pathLst>
                  <a:path w="10" h="127">
                    <a:moveTo>
                      <a:pt x="0" y="2"/>
                    </a:moveTo>
                    <a:lnTo>
                      <a:pt x="0" y="127"/>
                    </a:lnTo>
                    <a:lnTo>
                      <a:pt x="9" y="127"/>
                    </a:lnTo>
                    <a:lnTo>
                      <a:pt x="2" y="124"/>
                    </a:lnTo>
                    <a:lnTo>
                      <a:pt x="2" y="31"/>
                    </a:lnTo>
                    <a:lnTo>
                      <a:pt x="4" y="0"/>
                    </a:lnTo>
                    <a:lnTo>
                      <a:pt x="0" y="2"/>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2" name="Freeform 7348"/>
              <p:cNvSpPr>
                <a:spLocks/>
              </p:cNvSpPr>
              <p:nvPr/>
            </p:nvSpPr>
            <p:spPr bwMode="auto">
              <a:xfrm>
                <a:off x="9300" y="7905"/>
                <a:ext cx="52" cy="82"/>
              </a:xfrm>
              <a:custGeom>
                <a:avLst/>
                <a:gdLst/>
                <a:ahLst/>
                <a:cxnLst>
                  <a:cxn ang="0">
                    <a:pos x="52" y="74"/>
                  </a:cxn>
                  <a:cxn ang="0">
                    <a:pos x="52" y="28"/>
                  </a:cxn>
                  <a:cxn ang="0">
                    <a:pos x="50" y="21"/>
                  </a:cxn>
                  <a:cxn ang="0">
                    <a:pos x="50" y="12"/>
                  </a:cxn>
                  <a:cxn ang="0">
                    <a:pos x="47" y="0"/>
                  </a:cxn>
                  <a:cxn ang="0">
                    <a:pos x="7" y="0"/>
                  </a:cxn>
                  <a:cxn ang="0">
                    <a:pos x="2" y="16"/>
                  </a:cxn>
                  <a:cxn ang="0">
                    <a:pos x="0" y="55"/>
                  </a:cxn>
                  <a:cxn ang="0">
                    <a:pos x="0" y="76"/>
                  </a:cxn>
                  <a:cxn ang="0">
                    <a:pos x="31" y="81"/>
                  </a:cxn>
                  <a:cxn ang="0">
                    <a:pos x="52" y="74"/>
                  </a:cxn>
                </a:cxnLst>
                <a:rect l="0" t="0" r="r" b="b"/>
                <a:pathLst>
                  <a:path w="52" h="82">
                    <a:moveTo>
                      <a:pt x="52" y="74"/>
                    </a:moveTo>
                    <a:lnTo>
                      <a:pt x="52" y="28"/>
                    </a:lnTo>
                    <a:lnTo>
                      <a:pt x="50" y="21"/>
                    </a:lnTo>
                    <a:lnTo>
                      <a:pt x="50" y="12"/>
                    </a:lnTo>
                    <a:lnTo>
                      <a:pt x="47" y="0"/>
                    </a:lnTo>
                    <a:lnTo>
                      <a:pt x="7" y="0"/>
                    </a:lnTo>
                    <a:lnTo>
                      <a:pt x="2" y="16"/>
                    </a:lnTo>
                    <a:lnTo>
                      <a:pt x="0" y="55"/>
                    </a:lnTo>
                    <a:lnTo>
                      <a:pt x="0" y="76"/>
                    </a:lnTo>
                    <a:lnTo>
                      <a:pt x="31" y="81"/>
                    </a:lnTo>
                    <a:lnTo>
                      <a:pt x="52" y="7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3" name="Freeform 7349"/>
              <p:cNvSpPr>
                <a:spLocks/>
              </p:cNvSpPr>
              <p:nvPr/>
            </p:nvSpPr>
            <p:spPr bwMode="auto">
              <a:xfrm>
                <a:off x="9300" y="7912"/>
                <a:ext cx="33" cy="65"/>
              </a:xfrm>
              <a:custGeom>
                <a:avLst/>
                <a:gdLst/>
                <a:ahLst/>
                <a:cxnLst>
                  <a:cxn ang="0">
                    <a:pos x="4" y="2"/>
                  </a:cxn>
                  <a:cxn ang="0">
                    <a:pos x="4" y="2"/>
                  </a:cxn>
                  <a:cxn ang="0">
                    <a:pos x="0" y="31"/>
                  </a:cxn>
                  <a:cxn ang="0">
                    <a:pos x="0" y="62"/>
                  </a:cxn>
                  <a:cxn ang="0">
                    <a:pos x="9" y="62"/>
                  </a:cxn>
                  <a:cxn ang="0">
                    <a:pos x="12" y="64"/>
                  </a:cxn>
                  <a:cxn ang="0">
                    <a:pos x="31" y="64"/>
                  </a:cxn>
                  <a:cxn ang="0">
                    <a:pos x="33" y="50"/>
                  </a:cxn>
                  <a:cxn ang="0">
                    <a:pos x="33" y="16"/>
                  </a:cxn>
                  <a:cxn ang="0">
                    <a:pos x="31" y="2"/>
                  </a:cxn>
                  <a:cxn ang="0">
                    <a:pos x="16" y="0"/>
                  </a:cxn>
                  <a:cxn ang="0">
                    <a:pos x="4" y="2"/>
                  </a:cxn>
                </a:cxnLst>
                <a:rect l="0" t="0" r="r" b="b"/>
                <a:pathLst>
                  <a:path w="33" h="65">
                    <a:moveTo>
                      <a:pt x="4" y="2"/>
                    </a:moveTo>
                    <a:lnTo>
                      <a:pt x="4" y="2"/>
                    </a:lnTo>
                    <a:lnTo>
                      <a:pt x="0" y="31"/>
                    </a:lnTo>
                    <a:lnTo>
                      <a:pt x="0" y="62"/>
                    </a:lnTo>
                    <a:lnTo>
                      <a:pt x="9" y="62"/>
                    </a:lnTo>
                    <a:lnTo>
                      <a:pt x="12" y="64"/>
                    </a:lnTo>
                    <a:lnTo>
                      <a:pt x="31" y="64"/>
                    </a:lnTo>
                    <a:lnTo>
                      <a:pt x="33" y="50"/>
                    </a:lnTo>
                    <a:lnTo>
                      <a:pt x="33" y="16"/>
                    </a:lnTo>
                    <a:lnTo>
                      <a:pt x="31" y="2"/>
                    </a:lnTo>
                    <a:lnTo>
                      <a:pt x="16"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4" name="Freeform 7350"/>
              <p:cNvSpPr>
                <a:spLocks/>
              </p:cNvSpPr>
              <p:nvPr/>
            </p:nvSpPr>
            <p:spPr bwMode="auto">
              <a:xfrm>
                <a:off x="9300" y="7912"/>
                <a:ext cx="31" cy="60"/>
              </a:xfrm>
              <a:custGeom>
                <a:avLst/>
                <a:gdLst/>
                <a:ahLst/>
                <a:cxnLst>
                  <a:cxn ang="0">
                    <a:pos x="31" y="60"/>
                  </a:cxn>
                  <a:cxn ang="0">
                    <a:pos x="31" y="2"/>
                  </a:cxn>
                  <a:cxn ang="0">
                    <a:pos x="26" y="2"/>
                  </a:cxn>
                  <a:cxn ang="0">
                    <a:pos x="23" y="0"/>
                  </a:cxn>
                  <a:cxn ang="0">
                    <a:pos x="7" y="0"/>
                  </a:cxn>
                  <a:cxn ang="0">
                    <a:pos x="4" y="2"/>
                  </a:cxn>
                  <a:cxn ang="0">
                    <a:pos x="2" y="16"/>
                  </a:cxn>
                  <a:cxn ang="0">
                    <a:pos x="0" y="28"/>
                  </a:cxn>
                  <a:cxn ang="0">
                    <a:pos x="0" y="60"/>
                  </a:cxn>
                  <a:cxn ang="0">
                    <a:pos x="31" y="60"/>
                  </a:cxn>
                </a:cxnLst>
                <a:rect l="0" t="0" r="r" b="b"/>
                <a:pathLst>
                  <a:path w="31" h="60">
                    <a:moveTo>
                      <a:pt x="31" y="60"/>
                    </a:moveTo>
                    <a:lnTo>
                      <a:pt x="31" y="2"/>
                    </a:lnTo>
                    <a:lnTo>
                      <a:pt x="26" y="2"/>
                    </a:lnTo>
                    <a:lnTo>
                      <a:pt x="23" y="0"/>
                    </a:lnTo>
                    <a:lnTo>
                      <a:pt x="7" y="0"/>
                    </a:lnTo>
                    <a:lnTo>
                      <a:pt x="4" y="2"/>
                    </a:lnTo>
                    <a:lnTo>
                      <a:pt x="2" y="16"/>
                    </a:lnTo>
                    <a:lnTo>
                      <a:pt x="0" y="28"/>
                    </a:lnTo>
                    <a:lnTo>
                      <a:pt x="0" y="60"/>
                    </a:lnTo>
                    <a:lnTo>
                      <a:pt x="31" y="6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5" name="Freeform 7351"/>
              <p:cNvSpPr>
                <a:spLocks/>
              </p:cNvSpPr>
              <p:nvPr/>
            </p:nvSpPr>
            <p:spPr bwMode="auto">
              <a:xfrm>
                <a:off x="9300" y="7912"/>
                <a:ext cx="31" cy="58"/>
              </a:xfrm>
              <a:custGeom>
                <a:avLst/>
                <a:gdLst/>
                <a:ahLst/>
                <a:cxnLst>
                  <a:cxn ang="0">
                    <a:pos x="7" y="0"/>
                  </a:cxn>
                  <a:cxn ang="0">
                    <a:pos x="4" y="2"/>
                  </a:cxn>
                  <a:cxn ang="0">
                    <a:pos x="2" y="14"/>
                  </a:cxn>
                  <a:cxn ang="0">
                    <a:pos x="2" y="28"/>
                  </a:cxn>
                  <a:cxn ang="0">
                    <a:pos x="0" y="40"/>
                  </a:cxn>
                  <a:cxn ang="0">
                    <a:pos x="0" y="55"/>
                  </a:cxn>
                  <a:cxn ang="0">
                    <a:pos x="12" y="55"/>
                  </a:cxn>
                  <a:cxn ang="0">
                    <a:pos x="14" y="57"/>
                  </a:cxn>
                  <a:cxn ang="0">
                    <a:pos x="28" y="57"/>
                  </a:cxn>
                  <a:cxn ang="0">
                    <a:pos x="31" y="43"/>
                  </a:cxn>
                  <a:cxn ang="0">
                    <a:pos x="31" y="14"/>
                  </a:cxn>
                  <a:cxn ang="0">
                    <a:pos x="28" y="2"/>
                  </a:cxn>
                  <a:cxn ang="0">
                    <a:pos x="23" y="2"/>
                  </a:cxn>
                  <a:cxn ang="0">
                    <a:pos x="23" y="0"/>
                  </a:cxn>
                  <a:cxn ang="0">
                    <a:pos x="7" y="0"/>
                  </a:cxn>
                </a:cxnLst>
                <a:rect l="0" t="0" r="r" b="b"/>
                <a:pathLst>
                  <a:path w="31" h="58">
                    <a:moveTo>
                      <a:pt x="7" y="0"/>
                    </a:moveTo>
                    <a:lnTo>
                      <a:pt x="4" y="2"/>
                    </a:lnTo>
                    <a:lnTo>
                      <a:pt x="2" y="14"/>
                    </a:lnTo>
                    <a:lnTo>
                      <a:pt x="2" y="28"/>
                    </a:lnTo>
                    <a:lnTo>
                      <a:pt x="0" y="40"/>
                    </a:lnTo>
                    <a:lnTo>
                      <a:pt x="0" y="55"/>
                    </a:lnTo>
                    <a:lnTo>
                      <a:pt x="12" y="55"/>
                    </a:lnTo>
                    <a:lnTo>
                      <a:pt x="14" y="57"/>
                    </a:lnTo>
                    <a:lnTo>
                      <a:pt x="28" y="57"/>
                    </a:lnTo>
                    <a:lnTo>
                      <a:pt x="31" y="43"/>
                    </a:lnTo>
                    <a:lnTo>
                      <a:pt x="31" y="14"/>
                    </a:lnTo>
                    <a:lnTo>
                      <a:pt x="28" y="2"/>
                    </a:lnTo>
                    <a:lnTo>
                      <a:pt x="23" y="2"/>
                    </a:lnTo>
                    <a:lnTo>
                      <a:pt x="23" y="0"/>
                    </a:lnTo>
                    <a:lnTo>
                      <a:pt x="7"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6" name="Freeform 7352"/>
              <p:cNvSpPr>
                <a:spLocks/>
              </p:cNvSpPr>
              <p:nvPr/>
            </p:nvSpPr>
            <p:spPr bwMode="auto">
              <a:xfrm>
                <a:off x="9302" y="7912"/>
                <a:ext cx="29" cy="53"/>
              </a:xfrm>
              <a:custGeom>
                <a:avLst/>
                <a:gdLst/>
                <a:ahLst/>
                <a:cxnLst>
                  <a:cxn ang="0">
                    <a:pos x="2" y="2"/>
                  </a:cxn>
                  <a:cxn ang="0">
                    <a:pos x="2" y="2"/>
                  </a:cxn>
                  <a:cxn ang="0">
                    <a:pos x="0" y="14"/>
                  </a:cxn>
                  <a:cxn ang="0">
                    <a:pos x="0" y="50"/>
                  </a:cxn>
                  <a:cxn ang="0">
                    <a:pos x="2" y="52"/>
                  </a:cxn>
                  <a:cxn ang="0">
                    <a:pos x="26" y="52"/>
                  </a:cxn>
                  <a:cxn ang="0">
                    <a:pos x="26" y="40"/>
                  </a:cxn>
                  <a:cxn ang="0">
                    <a:pos x="28" y="28"/>
                  </a:cxn>
                  <a:cxn ang="0">
                    <a:pos x="26" y="14"/>
                  </a:cxn>
                  <a:cxn ang="0">
                    <a:pos x="26" y="2"/>
                  </a:cxn>
                  <a:cxn ang="0">
                    <a:pos x="21" y="2"/>
                  </a:cxn>
                  <a:cxn ang="0">
                    <a:pos x="19" y="0"/>
                  </a:cxn>
                  <a:cxn ang="0">
                    <a:pos x="4" y="0"/>
                  </a:cxn>
                  <a:cxn ang="0">
                    <a:pos x="2" y="2"/>
                  </a:cxn>
                </a:cxnLst>
                <a:rect l="0" t="0" r="r" b="b"/>
                <a:pathLst>
                  <a:path w="29" h="53">
                    <a:moveTo>
                      <a:pt x="2" y="2"/>
                    </a:moveTo>
                    <a:lnTo>
                      <a:pt x="2" y="2"/>
                    </a:lnTo>
                    <a:lnTo>
                      <a:pt x="0" y="14"/>
                    </a:lnTo>
                    <a:lnTo>
                      <a:pt x="0" y="50"/>
                    </a:lnTo>
                    <a:lnTo>
                      <a:pt x="2" y="52"/>
                    </a:lnTo>
                    <a:lnTo>
                      <a:pt x="26" y="52"/>
                    </a:lnTo>
                    <a:lnTo>
                      <a:pt x="26" y="40"/>
                    </a:lnTo>
                    <a:lnTo>
                      <a:pt x="28" y="28"/>
                    </a:lnTo>
                    <a:lnTo>
                      <a:pt x="26" y="14"/>
                    </a:lnTo>
                    <a:lnTo>
                      <a:pt x="26" y="2"/>
                    </a:lnTo>
                    <a:lnTo>
                      <a:pt x="21" y="2"/>
                    </a:lnTo>
                    <a:lnTo>
                      <a:pt x="19" y="0"/>
                    </a:lnTo>
                    <a:lnTo>
                      <a:pt x="4" y="0"/>
                    </a:lnTo>
                    <a:lnTo>
                      <a:pt x="2"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7" name="Freeform 7353"/>
              <p:cNvSpPr>
                <a:spLocks/>
              </p:cNvSpPr>
              <p:nvPr/>
            </p:nvSpPr>
            <p:spPr bwMode="auto">
              <a:xfrm>
                <a:off x="9302" y="7912"/>
                <a:ext cx="26" cy="48"/>
              </a:xfrm>
              <a:custGeom>
                <a:avLst/>
                <a:gdLst/>
                <a:ahLst/>
                <a:cxnLst>
                  <a:cxn ang="0">
                    <a:pos x="2" y="2"/>
                  </a:cxn>
                  <a:cxn ang="0">
                    <a:pos x="2" y="2"/>
                  </a:cxn>
                  <a:cxn ang="0">
                    <a:pos x="0" y="14"/>
                  </a:cxn>
                  <a:cxn ang="0">
                    <a:pos x="0" y="48"/>
                  </a:cxn>
                  <a:cxn ang="0">
                    <a:pos x="26" y="48"/>
                  </a:cxn>
                  <a:cxn ang="0">
                    <a:pos x="26" y="2"/>
                  </a:cxn>
                  <a:cxn ang="0">
                    <a:pos x="21" y="2"/>
                  </a:cxn>
                  <a:cxn ang="0">
                    <a:pos x="19" y="0"/>
                  </a:cxn>
                  <a:cxn ang="0">
                    <a:pos x="4" y="0"/>
                  </a:cxn>
                  <a:cxn ang="0">
                    <a:pos x="2" y="2"/>
                  </a:cxn>
                </a:cxnLst>
                <a:rect l="0" t="0" r="r" b="b"/>
                <a:pathLst>
                  <a:path w="26" h="48">
                    <a:moveTo>
                      <a:pt x="2" y="2"/>
                    </a:moveTo>
                    <a:lnTo>
                      <a:pt x="2" y="2"/>
                    </a:lnTo>
                    <a:lnTo>
                      <a:pt x="0" y="14"/>
                    </a:lnTo>
                    <a:lnTo>
                      <a:pt x="0" y="48"/>
                    </a:lnTo>
                    <a:lnTo>
                      <a:pt x="26" y="48"/>
                    </a:lnTo>
                    <a:lnTo>
                      <a:pt x="26" y="2"/>
                    </a:lnTo>
                    <a:lnTo>
                      <a:pt x="21" y="2"/>
                    </a:lnTo>
                    <a:lnTo>
                      <a:pt x="19" y="0"/>
                    </a:lnTo>
                    <a:lnTo>
                      <a:pt x="4" y="0"/>
                    </a:lnTo>
                    <a:lnTo>
                      <a:pt x="2"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8" name="Freeform 7354"/>
              <p:cNvSpPr>
                <a:spLocks/>
              </p:cNvSpPr>
              <p:nvPr/>
            </p:nvSpPr>
            <p:spPr bwMode="auto">
              <a:xfrm>
                <a:off x="9302" y="7912"/>
                <a:ext cx="26" cy="46"/>
              </a:xfrm>
              <a:custGeom>
                <a:avLst/>
                <a:gdLst/>
                <a:ahLst/>
                <a:cxnLst>
                  <a:cxn ang="0">
                    <a:pos x="2" y="2"/>
                  </a:cxn>
                  <a:cxn ang="0">
                    <a:pos x="2" y="2"/>
                  </a:cxn>
                  <a:cxn ang="0">
                    <a:pos x="0" y="12"/>
                  </a:cxn>
                  <a:cxn ang="0">
                    <a:pos x="0" y="43"/>
                  </a:cxn>
                  <a:cxn ang="0">
                    <a:pos x="2" y="43"/>
                  </a:cxn>
                  <a:cxn ang="0">
                    <a:pos x="7" y="45"/>
                  </a:cxn>
                  <a:cxn ang="0">
                    <a:pos x="23" y="45"/>
                  </a:cxn>
                  <a:cxn ang="0">
                    <a:pos x="26" y="36"/>
                  </a:cxn>
                  <a:cxn ang="0">
                    <a:pos x="26" y="12"/>
                  </a:cxn>
                  <a:cxn ang="0">
                    <a:pos x="23" y="2"/>
                  </a:cxn>
                  <a:cxn ang="0">
                    <a:pos x="19" y="0"/>
                  </a:cxn>
                  <a:cxn ang="0">
                    <a:pos x="4" y="0"/>
                  </a:cxn>
                  <a:cxn ang="0">
                    <a:pos x="2" y="2"/>
                  </a:cxn>
                </a:cxnLst>
                <a:rect l="0" t="0" r="r" b="b"/>
                <a:pathLst>
                  <a:path w="26" h="46">
                    <a:moveTo>
                      <a:pt x="2" y="2"/>
                    </a:moveTo>
                    <a:lnTo>
                      <a:pt x="2" y="2"/>
                    </a:lnTo>
                    <a:lnTo>
                      <a:pt x="0" y="12"/>
                    </a:lnTo>
                    <a:lnTo>
                      <a:pt x="0" y="43"/>
                    </a:lnTo>
                    <a:lnTo>
                      <a:pt x="2" y="43"/>
                    </a:lnTo>
                    <a:lnTo>
                      <a:pt x="7" y="45"/>
                    </a:lnTo>
                    <a:lnTo>
                      <a:pt x="23" y="45"/>
                    </a:lnTo>
                    <a:lnTo>
                      <a:pt x="26" y="36"/>
                    </a:lnTo>
                    <a:lnTo>
                      <a:pt x="26" y="12"/>
                    </a:lnTo>
                    <a:lnTo>
                      <a:pt x="23" y="2"/>
                    </a:lnTo>
                    <a:lnTo>
                      <a:pt x="19" y="0"/>
                    </a:lnTo>
                    <a:lnTo>
                      <a:pt x="4" y="0"/>
                    </a:lnTo>
                    <a:lnTo>
                      <a:pt x="2" y="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9" name="Freeform 7355"/>
              <p:cNvSpPr>
                <a:spLocks/>
              </p:cNvSpPr>
              <p:nvPr/>
            </p:nvSpPr>
            <p:spPr bwMode="auto">
              <a:xfrm>
                <a:off x="9302" y="7912"/>
                <a:ext cx="24" cy="41"/>
              </a:xfrm>
              <a:custGeom>
                <a:avLst/>
                <a:gdLst/>
                <a:ahLst/>
                <a:cxnLst>
                  <a:cxn ang="0">
                    <a:pos x="23" y="40"/>
                  </a:cxn>
                  <a:cxn ang="0">
                    <a:pos x="23" y="2"/>
                  </a:cxn>
                  <a:cxn ang="0">
                    <a:pos x="19" y="2"/>
                  </a:cxn>
                  <a:cxn ang="0">
                    <a:pos x="19" y="0"/>
                  </a:cxn>
                  <a:cxn ang="0">
                    <a:pos x="7" y="0"/>
                  </a:cxn>
                  <a:cxn ang="0">
                    <a:pos x="2" y="2"/>
                  </a:cxn>
                  <a:cxn ang="0">
                    <a:pos x="2" y="12"/>
                  </a:cxn>
                  <a:cxn ang="0">
                    <a:pos x="0" y="21"/>
                  </a:cxn>
                  <a:cxn ang="0">
                    <a:pos x="0" y="40"/>
                  </a:cxn>
                  <a:cxn ang="0">
                    <a:pos x="23" y="40"/>
                  </a:cxn>
                </a:cxnLst>
                <a:rect l="0" t="0" r="r" b="b"/>
                <a:pathLst>
                  <a:path w="24" h="41">
                    <a:moveTo>
                      <a:pt x="23" y="40"/>
                    </a:moveTo>
                    <a:lnTo>
                      <a:pt x="23" y="2"/>
                    </a:lnTo>
                    <a:lnTo>
                      <a:pt x="19" y="2"/>
                    </a:lnTo>
                    <a:lnTo>
                      <a:pt x="19" y="0"/>
                    </a:lnTo>
                    <a:lnTo>
                      <a:pt x="7" y="0"/>
                    </a:lnTo>
                    <a:lnTo>
                      <a:pt x="2" y="2"/>
                    </a:lnTo>
                    <a:lnTo>
                      <a:pt x="2" y="12"/>
                    </a:lnTo>
                    <a:lnTo>
                      <a:pt x="0" y="21"/>
                    </a:lnTo>
                    <a:lnTo>
                      <a:pt x="0" y="40"/>
                    </a:lnTo>
                    <a:lnTo>
                      <a:pt x="23" y="4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0" name="Freeform 7356"/>
              <p:cNvSpPr>
                <a:spLocks/>
              </p:cNvSpPr>
              <p:nvPr/>
            </p:nvSpPr>
            <p:spPr bwMode="auto">
              <a:xfrm>
                <a:off x="9302" y="7912"/>
                <a:ext cx="24" cy="39"/>
              </a:xfrm>
              <a:custGeom>
                <a:avLst/>
                <a:gdLst/>
                <a:ahLst/>
                <a:cxnLst>
                  <a:cxn ang="0">
                    <a:pos x="4" y="2"/>
                  </a:cxn>
                  <a:cxn ang="0">
                    <a:pos x="4" y="2"/>
                  </a:cxn>
                  <a:cxn ang="0">
                    <a:pos x="2" y="9"/>
                  </a:cxn>
                  <a:cxn ang="0">
                    <a:pos x="0" y="19"/>
                  </a:cxn>
                  <a:cxn ang="0">
                    <a:pos x="0" y="36"/>
                  </a:cxn>
                  <a:cxn ang="0">
                    <a:pos x="2" y="36"/>
                  </a:cxn>
                  <a:cxn ang="0">
                    <a:pos x="7" y="38"/>
                  </a:cxn>
                  <a:cxn ang="0">
                    <a:pos x="23" y="38"/>
                  </a:cxn>
                  <a:cxn ang="0">
                    <a:pos x="23" y="2"/>
                  </a:cxn>
                  <a:cxn ang="0">
                    <a:pos x="19" y="2"/>
                  </a:cxn>
                  <a:cxn ang="0">
                    <a:pos x="19" y="0"/>
                  </a:cxn>
                  <a:cxn ang="0">
                    <a:pos x="7" y="0"/>
                  </a:cxn>
                  <a:cxn ang="0">
                    <a:pos x="4" y="2"/>
                  </a:cxn>
                </a:cxnLst>
                <a:rect l="0" t="0" r="r" b="b"/>
                <a:pathLst>
                  <a:path w="24" h="39">
                    <a:moveTo>
                      <a:pt x="4" y="2"/>
                    </a:moveTo>
                    <a:lnTo>
                      <a:pt x="4" y="2"/>
                    </a:lnTo>
                    <a:lnTo>
                      <a:pt x="2" y="9"/>
                    </a:lnTo>
                    <a:lnTo>
                      <a:pt x="0" y="19"/>
                    </a:lnTo>
                    <a:lnTo>
                      <a:pt x="0" y="36"/>
                    </a:lnTo>
                    <a:lnTo>
                      <a:pt x="2" y="36"/>
                    </a:lnTo>
                    <a:lnTo>
                      <a:pt x="7" y="38"/>
                    </a:lnTo>
                    <a:lnTo>
                      <a:pt x="23" y="38"/>
                    </a:lnTo>
                    <a:lnTo>
                      <a:pt x="23" y="2"/>
                    </a:lnTo>
                    <a:lnTo>
                      <a:pt x="19" y="2"/>
                    </a:lnTo>
                    <a:lnTo>
                      <a:pt x="19" y="0"/>
                    </a:lnTo>
                    <a:lnTo>
                      <a:pt x="7" y="0"/>
                    </a:lnTo>
                    <a:lnTo>
                      <a:pt x="4" y="2"/>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1" name="Freeform 7357"/>
              <p:cNvSpPr>
                <a:spLocks/>
              </p:cNvSpPr>
              <p:nvPr/>
            </p:nvSpPr>
            <p:spPr bwMode="auto">
              <a:xfrm>
                <a:off x="9302" y="7912"/>
                <a:ext cx="24" cy="34"/>
              </a:xfrm>
              <a:custGeom>
                <a:avLst/>
                <a:gdLst/>
                <a:ahLst/>
                <a:cxnLst>
                  <a:cxn ang="0">
                    <a:pos x="4" y="2"/>
                  </a:cxn>
                  <a:cxn ang="0">
                    <a:pos x="4" y="2"/>
                  </a:cxn>
                  <a:cxn ang="0">
                    <a:pos x="0" y="16"/>
                  </a:cxn>
                  <a:cxn ang="0">
                    <a:pos x="0" y="33"/>
                  </a:cxn>
                  <a:cxn ang="0">
                    <a:pos x="23" y="33"/>
                  </a:cxn>
                  <a:cxn ang="0">
                    <a:pos x="23" y="2"/>
                  </a:cxn>
                  <a:cxn ang="0">
                    <a:pos x="19" y="2"/>
                  </a:cxn>
                  <a:cxn ang="0">
                    <a:pos x="19" y="0"/>
                  </a:cxn>
                  <a:cxn ang="0">
                    <a:pos x="7" y="0"/>
                  </a:cxn>
                  <a:cxn ang="0">
                    <a:pos x="4" y="2"/>
                  </a:cxn>
                </a:cxnLst>
                <a:rect l="0" t="0" r="r" b="b"/>
                <a:pathLst>
                  <a:path w="24" h="34">
                    <a:moveTo>
                      <a:pt x="4" y="2"/>
                    </a:moveTo>
                    <a:lnTo>
                      <a:pt x="4" y="2"/>
                    </a:lnTo>
                    <a:lnTo>
                      <a:pt x="0" y="16"/>
                    </a:lnTo>
                    <a:lnTo>
                      <a:pt x="0" y="33"/>
                    </a:lnTo>
                    <a:lnTo>
                      <a:pt x="23" y="33"/>
                    </a:lnTo>
                    <a:lnTo>
                      <a:pt x="23" y="2"/>
                    </a:lnTo>
                    <a:lnTo>
                      <a:pt x="19" y="2"/>
                    </a:lnTo>
                    <a:lnTo>
                      <a:pt x="19" y="0"/>
                    </a:lnTo>
                    <a:lnTo>
                      <a:pt x="7" y="0"/>
                    </a:lnTo>
                    <a:lnTo>
                      <a:pt x="4"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2" name="Freeform 7358"/>
              <p:cNvSpPr>
                <a:spLocks/>
              </p:cNvSpPr>
              <p:nvPr/>
            </p:nvSpPr>
            <p:spPr bwMode="auto">
              <a:xfrm>
                <a:off x="9304" y="7912"/>
                <a:ext cx="20" cy="29"/>
              </a:xfrm>
              <a:custGeom>
                <a:avLst/>
                <a:gdLst/>
                <a:ahLst/>
                <a:cxnLst>
                  <a:cxn ang="0">
                    <a:pos x="2" y="2"/>
                  </a:cxn>
                  <a:cxn ang="0">
                    <a:pos x="2" y="2"/>
                  </a:cxn>
                  <a:cxn ang="0">
                    <a:pos x="0" y="9"/>
                  </a:cxn>
                  <a:cxn ang="0">
                    <a:pos x="0" y="28"/>
                  </a:cxn>
                  <a:cxn ang="0">
                    <a:pos x="19" y="28"/>
                  </a:cxn>
                  <a:cxn ang="0">
                    <a:pos x="19" y="2"/>
                  </a:cxn>
                  <a:cxn ang="0">
                    <a:pos x="16" y="0"/>
                  </a:cxn>
                  <a:cxn ang="0">
                    <a:pos x="4" y="0"/>
                  </a:cxn>
                  <a:cxn ang="0">
                    <a:pos x="2" y="2"/>
                  </a:cxn>
                </a:cxnLst>
                <a:rect l="0" t="0" r="r" b="b"/>
                <a:pathLst>
                  <a:path w="20" h="29">
                    <a:moveTo>
                      <a:pt x="2" y="2"/>
                    </a:moveTo>
                    <a:lnTo>
                      <a:pt x="2" y="2"/>
                    </a:lnTo>
                    <a:lnTo>
                      <a:pt x="0" y="9"/>
                    </a:lnTo>
                    <a:lnTo>
                      <a:pt x="0" y="28"/>
                    </a:lnTo>
                    <a:lnTo>
                      <a:pt x="19" y="28"/>
                    </a:lnTo>
                    <a:lnTo>
                      <a:pt x="19" y="2"/>
                    </a:lnTo>
                    <a:lnTo>
                      <a:pt x="16" y="0"/>
                    </a:lnTo>
                    <a:lnTo>
                      <a:pt x="4" y="0"/>
                    </a:lnTo>
                    <a:lnTo>
                      <a:pt x="2"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3" name="Freeform 7359"/>
              <p:cNvSpPr>
                <a:spLocks/>
              </p:cNvSpPr>
              <p:nvPr/>
            </p:nvSpPr>
            <p:spPr bwMode="auto">
              <a:xfrm>
                <a:off x="9304" y="7912"/>
                <a:ext cx="20" cy="27"/>
              </a:xfrm>
              <a:custGeom>
                <a:avLst/>
                <a:gdLst/>
                <a:ahLst/>
                <a:cxnLst>
                  <a:cxn ang="0">
                    <a:pos x="2" y="2"/>
                  </a:cxn>
                  <a:cxn ang="0">
                    <a:pos x="2" y="2"/>
                  </a:cxn>
                  <a:cxn ang="0">
                    <a:pos x="0" y="7"/>
                  </a:cxn>
                  <a:cxn ang="0">
                    <a:pos x="0" y="26"/>
                  </a:cxn>
                  <a:cxn ang="0">
                    <a:pos x="19" y="26"/>
                  </a:cxn>
                  <a:cxn ang="0">
                    <a:pos x="19" y="2"/>
                  </a:cxn>
                  <a:cxn ang="0">
                    <a:pos x="16" y="0"/>
                  </a:cxn>
                  <a:cxn ang="0">
                    <a:pos x="4" y="0"/>
                  </a:cxn>
                  <a:cxn ang="0">
                    <a:pos x="2" y="2"/>
                  </a:cxn>
                </a:cxnLst>
                <a:rect l="0" t="0" r="r" b="b"/>
                <a:pathLst>
                  <a:path w="20" h="27">
                    <a:moveTo>
                      <a:pt x="2" y="2"/>
                    </a:moveTo>
                    <a:lnTo>
                      <a:pt x="2" y="2"/>
                    </a:lnTo>
                    <a:lnTo>
                      <a:pt x="0" y="7"/>
                    </a:lnTo>
                    <a:lnTo>
                      <a:pt x="0" y="26"/>
                    </a:lnTo>
                    <a:lnTo>
                      <a:pt x="19" y="26"/>
                    </a:lnTo>
                    <a:lnTo>
                      <a:pt x="19" y="2"/>
                    </a:lnTo>
                    <a:lnTo>
                      <a:pt x="16" y="0"/>
                    </a:lnTo>
                    <a:lnTo>
                      <a:pt x="4" y="0"/>
                    </a:lnTo>
                    <a:lnTo>
                      <a:pt x="2"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4" name="Freeform 7360"/>
              <p:cNvSpPr>
                <a:spLocks/>
              </p:cNvSpPr>
              <p:nvPr/>
            </p:nvSpPr>
            <p:spPr bwMode="auto">
              <a:xfrm>
                <a:off x="9304" y="7912"/>
                <a:ext cx="20" cy="22"/>
              </a:xfrm>
              <a:custGeom>
                <a:avLst/>
                <a:gdLst/>
                <a:ahLst/>
                <a:cxnLst>
                  <a:cxn ang="0">
                    <a:pos x="2" y="2"/>
                  </a:cxn>
                  <a:cxn ang="0">
                    <a:pos x="2" y="2"/>
                  </a:cxn>
                  <a:cxn ang="0">
                    <a:pos x="0" y="7"/>
                  </a:cxn>
                  <a:cxn ang="0">
                    <a:pos x="0" y="21"/>
                  </a:cxn>
                  <a:cxn ang="0">
                    <a:pos x="19" y="21"/>
                  </a:cxn>
                  <a:cxn ang="0">
                    <a:pos x="19" y="2"/>
                  </a:cxn>
                  <a:cxn ang="0">
                    <a:pos x="9" y="0"/>
                  </a:cxn>
                  <a:cxn ang="0">
                    <a:pos x="2" y="2"/>
                  </a:cxn>
                </a:cxnLst>
                <a:rect l="0" t="0" r="r" b="b"/>
                <a:pathLst>
                  <a:path w="20" h="22">
                    <a:moveTo>
                      <a:pt x="2" y="2"/>
                    </a:moveTo>
                    <a:lnTo>
                      <a:pt x="2" y="2"/>
                    </a:lnTo>
                    <a:lnTo>
                      <a:pt x="0" y="7"/>
                    </a:lnTo>
                    <a:lnTo>
                      <a:pt x="0" y="21"/>
                    </a:lnTo>
                    <a:lnTo>
                      <a:pt x="19" y="21"/>
                    </a:lnTo>
                    <a:lnTo>
                      <a:pt x="19" y="2"/>
                    </a:lnTo>
                    <a:lnTo>
                      <a:pt x="9" y="0"/>
                    </a:lnTo>
                    <a:lnTo>
                      <a:pt x="2"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5" name="Freeform 7361"/>
              <p:cNvSpPr>
                <a:spLocks/>
              </p:cNvSpPr>
              <p:nvPr/>
            </p:nvSpPr>
            <p:spPr bwMode="auto">
              <a:xfrm>
                <a:off x="9304" y="7905"/>
                <a:ext cx="27" cy="7"/>
              </a:xfrm>
              <a:custGeom>
                <a:avLst/>
                <a:gdLst/>
                <a:ahLst/>
                <a:cxnLst>
                  <a:cxn ang="0">
                    <a:pos x="2" y="2"/>
                  </a:cxn>
                  <a:cxn ang="0">
                    <a:pos x="0" y="7"/>
                  </a:cxn>
                  <a:cxn ang="0">
                    <a:pos x="26" y="7"/>
                  </a:cxn>
                  <a:cxn ang="0">
                    <a:pos x="26" y="2"/>
                  </a:cxn>
                  <a:cxn ang="0">
                    <a:pos x="14" y="0"/>
                  </a:cxn>
                  <a:cxn ang="0">
                    <a:pos x="2" y="2"/>
                  </a:cxn>
                </a:cxnLst>
                <a:rect l="0" t="0" r="r" b="b"/>
                <a:pathLst>
                  <a:path w="27" h="7">
                    <a:moveTo>
                      <a:pt x="2" y="2"/>
                    </a:moveTo>
                    <a:lnTo>
                      <a:pt x="0" y="7"/>
                    </a:lnTo>
                    <a:lnTo>
                      <a:pt x="26" y="7"/>
                    </a:lnTo>
                    <a:lnTo>
                      <a:pt x="26" y="2"/>
                    </a:lnTo>
                    <a:lnTo>
                      <a:pt x="14" y="0"/>
                    </a:lnTo>
                    <a:lnTo>
                      <a:pt x="2" y="2"/>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6" name="Freeform 7362"/>
              <p:cNvSpPr>
                <a:spLocks/>
              </p:cNvSpPr>
              <p:nvPr/>
            </p:nvSpPr>
            <p:spPr bwMode="auto">
              <a:xfrm>
                <a:off x="9300" y="7977"/>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7" name="Freeform 7363"/>
              <p:cNvSpPr>
                <a:spLocks/>
              </p:cNvSpPr>
              <p:nvPr/>
            </p:nvSpPr>
            <p:spPr bwMode="auto">
              <a:xfrm>
                <a:off x="9309" y="7980"/>
                <a:ext cx="12" cy="2"/>
              </a:xfrm>
              <a:custGeom>
                <a:avLst/>
                <a:gdLst/>
                <a:ahLst/>
                <a:cxnLst>
                  <a:cxn ang="0">
                    <a:pos x="7" y="0"/>
                  </a:cxn>
                  <a:cxn ang="0">
                    <a:pos x="0" y="0"/>
                  </a:cxn>
                  <a:cxn ang="0">
                    <a:pos x="0" y="2"/>
                  </a:cxn>
                  <a:cxn ang="0">
                    <a:pos x="11" y="2"/>
                  </a:cxn>
                  <a:cxn ang="0">
                    <a:pos x="11" y="0"/>
                  </a:cxn>
                  <a:cxn ang="0">
                    <a:pos x="7" y="0"/>
                  </a:cxn>
                </a:cxnLst>
                <a:rect l="0" t="0" r="r" b="b"/>
                <a:pathLst>
                  <a:path w="12" h="2">
                    <a:moveTo>
                      <a:pt x="7" y="0"/>
                    </a:moveTo>
                    <a:lnTo>
                      <a:pt x="0" y="0"/>
                    </a:lnTo>
                    <a:lnTo>
                      <a:pt x="0"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8" name="Freeform 7364"/>
              <p:cNvSpPr>
                <a:spLocks/>
              </p:cNvSpPr>
              <p:nvPr/>
            </p:nvSpPr>
            <p:spPr bwMode="auto">
              <a:xfrm>
                <a:off x="9309" y="7980"/>
                <a:ext cx="10" cy="2"/>
              </a:xfrm>
              <a:custGeom>
                <a:avLst/>
                <a:gdLst/>
                <a:ahLst/>
                <a:cxnLst>
                  <a:cxn ang="0">
                    <a:pos x="4" y="0"/>
                  </a:cxn>
                  <a:cxn ang="0">
                    <a:pos x="0" y="0"/>
                  </a:cxn>
                  <a:cxn ang="0">
                    <a:pos x="2" y="2"/>
                  </a:cxn>
                  <a:cxn ang="0">
                    <a:pos x="7" y="2"/>
                  </a:cxn>
                  <a:cxn ang="0">
                    <a:pos x="9" y="0"/>
                  </a:cxn>
                  <a:cxn ang="0">
                    <a:pos x="4" y="0"/>
                  </a:cxn>
                </a:cxnLst>
                <a:rect l="0" t="0" r="r" b="b"/>
                <a:pathLst>
                  <a:path w="10" h="2">
                    <a:moveTo>
                      <a:pt x="4" y="0"/>
                    </a:moveTo>
                    <a:lnTo>
                      <a:pt x="0" y="0"/>
                    </a:lnTo>
                    <a:lnTo>
                      <a:pt x="2" y="2"/>
                    </a:lnTo>
                    <a:lnTo>
                      <a:pt x="7"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9" name="Freeform 7365"/>
              <p:cNvSpPr>
                <a:spLocks/>
              </p:cNvSpPr>
              <p:nvPr/>
            </p:nvSpPr>
            <p:spPr bwMode="auto">
              <a:xfrm>
                <a:off x="9309" y="7980"/>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0" name="Freeform 7366"/>
              <p:cNvSpPr>
                <a:spLocks/>
              </p:cNvSpPr>
              <p:nvPr/>
            </p:nvSpPr>
            <p:spPr bwMode="auto">
              <a:xfrm>
                <a:off x="9333" y="7975"/>
                <a:ext cx="19" cy="9"/>
              </a:xfrm>
              <a:custGeom>
                <a:avLst/>
                <a:gdLst/>
                <a:ahLst/>
                <a:cxnLst>
                  <a:cxn ang="0">
                    <a:pos x="0" y="4"/>
                  </a:cxn>
                  <a:cxn ang="0">
                    <a:pos x="0" y="9"/>
                  </a:cxn>
                  <a:cxn ang="0">
                    <a:pos x="14" y="7"/>
                  </a:cxn>
                  <a:cxn ang="0">
                    <a:pos x="19" y="4"/>
                  </a:cxn>
                  <a:cxn ang="0">
                    <a:pos x="19" y="0"/>
                  </a:cxn>
                  <a:cxn ang="0">
                    <a:pos x="0" y="4"/>
                  </a:cxn>
                </a:cxnLst>
                <a:rect l="0" t="0" r="r" b="b"/>
                <a:pathLst>
                  <a:path w="19" h="9">
                    <a:moveTo>
                      <a:pt x="0" y="4"/>
                    </a:moveTo>
                    <a:lnTo>
                      <a:pt x="0" y="9"/>
                    </a:lnTo>
                    <a:lnTo>
                      <a:pt x="14" y="7"/>
                    </a:lnTo>
                    <a:lnTo>
                      <a:pt x="19" y="4"/>
                    </a:lnTo>
                    <a:lnTo>
                      <a:pt x="19"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1" name="Freeform 7367"/>
              <p:cNvSpPr>
                <a:spLocks/>
              </p:cNvSpPr>
              <p:nvPr/>
            </p:nvSpPr>
            <p:spPr bwMode="auto">
              <a:xfrm>
                <a:off x="9333" y="7975"/>
                <a:ext cx="19" cy="9"/>
              </a:xfrm>
              <a:custGeom>
                <a:avLst/>
                <a:gdLst/>
                <a:ahLst/>
                <a:cxnLst>
                  <a:cxn ang="0">
                    <a:pos x="19" y="4"/>
                  </a:cxn>
                  <a:cxn ang="0">
                    <a:pos x="19" y="0"/>
                  </a:cxn>
                  <a:cxn ang="0">
                    <a:pos x="14" y="2"/>
                  </a:cxn>
                  <a:cxn ang="0">
                    <a:pos x="7" y="2"/>
                  </a:cxn>
                  <a:cxn ang="0">
                    <a:pos x="4" y="4"/>
                  </a:cxn>
                  <a:cxn ang="0">
                    <a:pos x="0" y="4"/>
                  </a:cxn>
                  <a:cxn ang="0">
                    <a:pos x="0" y="9"/>
                  </a:cxn>
                  <a:cxn ang="0">
                    <a:pos x="7" y="9"/>
                  </a:cxn>
                  <a:cxn ang="0">
                    <a:pos x="9" y="7"/>
                  </a:cxn>
                  <a:cxn ang="0">
                    <a:pos x="16" y="7"/>
                  </a:cxn>
                  <a:cxn ang="0">
                    <a:pos x="19" y="4"/>
                  </a:cxn>
                </a:cxnLst>
                <a:rect l="0" t="0" r="r" b="b"/>
                <a:pathLst>
                  <a:path w="19" h="9">
                    <a:moveTo>
                      <a:pt x="19" y="4"/>
                    </a:moveTo>
                    <a:lnTo>
                      <a:pt x="19" y="0"/>
                    </a:lnTo>
                    <a:lnTo>
                      <a:pt x="14" y="2"/>
                    </a:lnTo>
                    <a:lnTo>
                      <a:pt x="7" y="2"/>
                    </a:lnTo>
                    <a:lnTo>
                      <a:pt x="4" y="4"/>
                    </a:lnTo>
                    <a:lnTo>
                      <a:pt x="0" y="4"/>
                    </a:lnTo>
                    <a:lnTo>
                      <a:pt x="0" y="9"/>
                    </a:lnTo>
                    <a:lnTo>
                      <a:pt x="7" y="9"/>
                    </a:lnTo>
                    <a:lnTo>
                      <a:pt x="9" y="7"/>
                    </a:lnTo>
                    <a:lnTo>
                      <a:pt x="16" y="7"/>
                    </a:lnTo>
                    <a:lnTo>
                      <a:pt x="19" y="4"/>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2" name="Freeform 7368"/>
              <p:cNvSpPr>
                <a:spLocks/>
              </p:cNvSpPr>
              <p:nvPr/>
            </p:nvSpPr>
            <p:spPr bwMode="auto">
              <a:xfrm>
                <a:off x="9333" y="7975"/>
                <a:ext cx="19" cy="9"/>
              </a:xfrm>
              <a:custGeom>
                <a:avLst/>
                <a:gdLst/>
                <a:ahLst/>
                <a:cxnLst>
                  <a:cxn ang="0">
                    <a:pos x="19" y="4"/>
                  </a:cxn>
                  <a:cxn ang="0">
                    <a:pos x="19" y="0"/>
                  </a:cxn>
                  <a:cxn ang="0">
                    <a:pos x="14" y="2"/>
                  </a:cxn>
                  <a:cxn ang="0">
                    <a:pos x="4" y="2"/>
                  </a:cxn>
                  <a:cxn ang="0">
                    <a:pos x="0" y="4"/>
                  </a:cxn>
                  <a:cxn ang="0">
                    <a:pos x="0" y="9"/>
                  </a:cxn>
                  <a:cxn ang="0">
                    <a:pos x="7" y="9"/>
                  </a:cxn>
                  <a:cxn ang="0">
                    <a:pos x="7" y="7"/>
                  </a:cxn>
                  <a:cxn ang="0">
                    <a:pos x="16" y="7"/>
                  </a:cxn>
                  <a:cxn ang="0">
                    <a:pos x="19" y="4"/>
                  </a:cxn>
                </a:cxnLst>
                <a:rect l="0" t="0" r="r" b="b"/>
                <a:pathLst>
                  <a:path w="19" h="9">
                    <a:moveTo>
                      <a:pt x="19" y="4"/>
                    </a:moveTo>
                    <a:lnTo>
                      <a:pt x="19" y="0"/>
                    </a:lnTo>
                    <a:lnTo>
                      <a:pt x="14" y="2"/>
                    </a:lnTo>
                    <a:lnTo>
                      <a:pt x="4" y="2"/>
                    </a:lnTo>
                    <a:lnTo>
                      <a:pt x="0" y="4"/>
                    </a:lnTo>
                    <a:lnTo>
                      <a:pt x="0" y="9"/>
                    </a:lnTo>
                    <a:lnTo>
                      <a:pt x="7" y="9"/>
                    </a:lnTo>
                    <a:lnTo>
                      <a:pt x="7" y="7"/>
                    </a:lnTo>
                    <a:lnTo>
                      <a:pt x="16" y="7"/>
                    </a:lnTo>
                    <a:lnTo>
                      <a:pt x="19"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3" name="Freeform 7369"/>
              <p:cNvSpPr>
                <a:spLocks/>
              </p:cNvSpPr>
              <p:nvPr/>
            </p:nvSpPr>
            <p:spPr bwMode="auto">
              <a:xfrm>
                <a:off x="9336" y="7975"/>
                <a:ext cx="16" cy="9"/>
              </a:xfrm>
              <a:custGeom>
                <a:avLst/>
                <a:gdLst/>
                <a:ahLst/>
                <a:cxnLst>
                  <a:cxn ang="0">
                    <a:pos x="14" y="2"/>
                  </a:cxn>
                  <a:cxn ang="0">
                    <a:pos x="4" y="2"/>
                  </a:cxn>
                  <a:cxn ang="0">
                    <a:pos x="0" y="4"/>
                  </a:cxn>
                  <a:cxn ang="0">
                    <a:pos x="0" y="9"/>
                  </a:cxn>
                  <a:cxn ang="0">
                    <a:pos x="4" y="9"/>
                  </a:cxn>
                  <a:cxn ang="0">
                    <a:pos x="7" y="7"/>
                  </a:cxn>
                  <a:cxn ang="0">
                    <a:pos x="14" y="7"/>
                  </a:cxn>
                  <a:cxn ang="0">
                    <a:pos x="16" y="4"/>
                  </a:cxn>
                  <a:cxn ang="0">
                    <a:pos x="16" y="0"/>
                  </a:cxn>
                  <a:cxn ang="0">
                    <a:pos x="14" y="2"/>
                  </a:cxn>
                </a:cxnLst>
                <a:rect l="0" t="0" r="r" b="b"/>
                <a:pathLst>
                  <a:path w="16" h="9">
                    <a:moveTo>
                      <a:pt x="14" y="2"/>
                    </a:moveTo>
                    <a:lnTo>
                      <a:pt x="4" y="2"/>
                    </a:lnTo>
                    <a:lnTo>
                      <a:pt x="0" y="4"/>
                    </a:lnTo>
                    <a:lnTo>
                      <a:pt x="0" y="9"/>
                    </a:lnTo>
                    <a:lnTo>
                      <a:pt x="4" y="9"/>
                    </a:lnTo>
                    <a:lnTo>
                      <a:pt x="7" y="7"/>
                    </a:lnTo>
                    <a:lnTo>
                      <a:pt x="14" y="7"/>
                    </a:lnTo>
                    <a:lnTo>
                      <a:pt x="16" y="4"/>
                    </a:lnTo>
                    <a:lnTo>
                      <a:pt x="16" y="0"/>
                    </a:lnTo>
                    <a:lnTo>
                      <a:pt x="14" y="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4" name="Freeform 7370"/>
              <p:cNvSpPr>
                <a:spLocks/>
              </p:cNvSpPr>
              <p:nvPr/>
            </p:nvSpPr>
            <p:spPr bwMode="auto">
              <a:xfrm>
                <a:off x="9336" y="7975"/>
                <a:ext cx="16" cy="9"/>
              </a:xfrm>
              <a:custGeom>
                <a:avLst/>
                <a:gdLst/>
                <a:ahLst/>
                <a:cxnLst>
                  <a:cxn ang="0">
                    <a:pos x="4" y="9"/>
                  </a:cxn>
                  <a:cxn ang="0">
                    <a:pos x="4" y="7"/>
                  </a:cxn>
                  <a:cxn ang="0">
                    <a:pos x="14" y="7"/>
                  </a:cxn>
                  <a:cxn ang="0">
                    <a:pos x="16" y="4"/>
                  </a:cxn>
                  <a:cxn ang="0">
                    <a:pos x="16" y="0"/>
                  </a:cxn>
                  <a:cxn ang="0">
                    <a:pos x="14" y="2"/>
                  </a:cxn>
                  <a:cxn ang="0">
                    <a:pos x="4" y="2"/>
                  </a:cxn>
                  <a:cxn ang="0">
                    <a:pos x="0" y="4"/>
                  </a:cxn>
                  <a:cxn ang="0">
                    <a:pos x="0" y="9"/>
                  </a:cxn>
                  <a:cxn ang="0">
                    <a:pos x="4" y="9"/>
                  </a:cxn>
                </a:cxnLst>
                <a:rect l="0" t="0" r="r" b="b"/>
                <a:pathLst>
                  <a:path w="16" h="9">
                    <a:moveTo>
                      <a:pt x="4" y="9"/>
                    </a:moveTo>
                    <a:lnTo>
                      <a:pt x="4" y="7"/>
                    </a:lnTo>
                    <a:lnTo>
                      <a:pt x="14" y="7"/>
                    </a:lnTo>
                    <a:lnTo>
                      <a:pt x="16" y="4"/>
                    </a:lnTo>
                    <a:lnTo>
                      <a:pt x="16" y="0"/>
                    </a:lnTo>
                    <a:lnTo>
                      <a:pt x="14" y="2"/>
                    </a:lnTo>
                    <a:lnTo>
                      <a:pt x="4" y="2"/>
                    </a:lnTo>
                    <a:lnTo>
                      <a:pt x="0" y="4"/>
                    </a:lnTo>
                    <a:lnTo>
                      <a:pt x="0" y="9"/>
                    </a:lnTo>
                    <a:lnTo>
                      <a:pt x="4" y="9"/>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5" name="Freeform 7371"/>
              <p:cNvSpPr>
                <a:spLocks/>
              </p:cNvSpPr>
              <p:nvPr/>
            </p:nvSpPr>
            <p:spPr bwMode="auto">
              <a:xfrm>
                <a:off x="9338" y="7975"/>
                <a:ext cx="14" cy="9"/>
              </a:xfrm>
              <a:custGeom>
                <a:avLst/>
                <a:gdLst/>
                <a:ahLst/>
                <a:cxnLst>
                  <a:cxn ang="0">
                    <a:pos x="11" y="2"/>
                  </a:cxn>
                  <a:cxn ang="0">
                    <a:pos x="2" y="2"/>
                  </a:cxn>
                  <a:cxn ang="0">
                    <a:pos x="0" y="4"/>
                  </a:cxn>
                  <a:cxn ang="0">
                    <a:pos x="0" y="9"/>
                  </a:cxn>
                  <a:cxn ang="0">
                    <a:pos x="4" y="7"/>
                  </a:cxn>
                  <a:cxn ang="0">
                    <a:pos x="11" y="7"/>
                  </a:cxn>
                  <a:cxn ang="0">
                    <a:pos x="14" y="4"/>
                  </a:cxn>
                  <a:cxn ang="0">
                    <a:pos x="14" y="0"/>
                  </a:cxn>
                  <a:cxn ang="0">
                    <a:pos x="11" y="2"/>
                  </a:cxn>
                </a:cxnLst>
                <a:rect l="0" t="0" r="r" b="b"/>
                <a:pathLst>
                  <a:path w="14" h="9">
                    <a:moveTo>
                      <a:pt x="11" y="2"/>
                    </a:moveTo>
                    <a:lnTo>
                      <a:pt x="2" y="2"/>
                    </a:lnTo>
                    <a:lnTo>
                      <a:pt x="0" y="4"/>
                    </a:lnTo>
                    <a:lnTo>
                      <a:pt x="0" y="9"/>
                    </a:lnTo>
                    <a:lnTo>
                      <a:pt x="4" y="7"/>
                    </a:lnTo>
                    <a:lnTo>
                      <a:pt x="11" y="7"/>
                    </a:lnTo>
                    <a:lnTo>
                      <a:pt x="14" y="4"/>
                    </a:lnTo>
                    <a:lnTo>
                      <a:pt x="14" y="0"/>
                    </a:lnTo>
                    <a:lnTo>
                      <a:pt x="11"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6" name="Freeform 7372"/>
              <p:cNvSpPr>
                <a:spLocks/>
              </p:cNvSpPr>
              <p:nvPr/>
            </p:nvSpPr>
            <p:spPr bwMode="auto">
              <a:xfrm>
                <a:off x="9338" y="7975"/>
                <a:ext cx="14" cy="9"/>
              </a:xfrm>
              <a:custGeom>
                <a:avLst/>
                <a:gdLst/>
                <a:ahLst/>
                <a:cxnLst>
                  <a:cxn ang="0">
                    <a:pos x="0" y="4"/>
                  </a:cxn>
                  <a:cxn ang="0">
                    <a:pos x="0" y="9"/>
                  </a:cxn>
                  <a:cxn ang="0">
                    <a:pos x="2" y="7"/>
                  </a:cxn>
                  <a:cxn ang="0">
                    <a:pos x="11" y="7"/>
                  </a:cxn>
                  <a:cxn ang="0">
                    <a:pos x="14" y="4"/>
                  </a:cxn>
                  <a:cxn ang="0">
                    <a:pos x="14" y="0"/>
                  </a:cxn>
                  <a:cxn ang="0">
                    <a:pos x="11" y="2"/>
                  </a:cxn>
                  <a:cxn ang="0">
                    <a:pos x="2" y="2"/>
                  </a:cxn>
                  <a:cxn ang="0">
                    <a:pos x="0" y="4"/>
                  </a:cxn>
                </a:cxnLst>
                <a:rect l="0" t="0" r="r" b="b"/>
                <a:pathLst>
                  <a:path w="14" h="9">
                    <a:moveTo>
                      <a:pt x="0" y="4"/>
                    </a:moveTo>
                    <a:lnTo>
                      <a:pt x="0" y="9"/>
                    </a:lnTo>
                    <a:lnTo>
                      <a:pt x="2" y="7"/>
                    </a:lnTo>
                    <a:lnTo>
                      <a:pt x="11" y="7"/>
                    </a:lnTo>
                    <a:lnTo>
                      <a:pt x="14" y="4"/>
                    </a:lnTo>
                    <a:lnTo>
                      <a:pt x="14" y="0"/>
                    </a:lnTo>
                    <a:lnTo>
                      <a:pt x="11" y="2"/>
                    </a:lnTo>
                    <a:lnTo>
                      <a:pt x="2" y="2"/>
                    </a:lnTo>
                    <a:lnTo>
                      <a:pt x="0" y="4"/>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7" name="Freeform 7373"/>
              <p:cNvSpPr>
                <a:spLocks/>
              </p:cNvSpPr>
              <p:nvPr/>
            </p:nvSpPr>
            <p:spPr bwMode="auto">
              <a:xfrm>
                <a:off x="9340" y="7975"/>
                <a:ext cx="12" cy="9"/>
              </a:xfrm>
              <a:custGeom>
                <a:avLst/>
                <a:gdLst/>
                <a:ahLst/>
                <a:cxnLst>
                  <a:cxn ang="0">
                    <a:pos x="9" y="2"/>
                  </a:cxn>
                  <a:cxn ang="0">
                    <a:pos x="0" y="2"/>
                  </a:cxn>
                  <a:cxn ang="0">
                    <a:pos x="0" y="9"/>
                  </a:cxn>
                  <a:cxn ang="0">
                    <a:pos x="2" y="7"/>
                  </a:cxn>
                  <a:cxn ang="0">
                    <a:pos x="9" y="7"/>
                  </a:cxn>
                  <a:cxn ang="0">
                    <a:pos x="11" y="4"/>
                  </a:cxn>
                  <a:cxn ang="0">
                    <a:pos x="11" y="0"/>
                  </a:cxn>
                  <a:cxn ang="0">
                    <a:pos x="9" y="2"/>
                  </a:cxn>
                </a:cxnLst>
                <a:rect l="0" t="0" r="r" b="b"/>
                <a:pathLst>
                  <a:path w="12" h="9">
                    <a:moveTo>
                      <a:pt x="9" y="2"/>
                    </a:moveTo>
                    <a:lnTo>
                      <a:pt x="0" y="2"/>
                    </a:lnTo>
                    <a:lnTo>
                      <a:pt x="0" y="9"/>
                    </a:lnTo>
                    <a:lnTo>
                      <a:pt x="2" y="7"/>
                    </a:lnTo>
                    <a:lnTo>
                      <a:pt x="9" y="7"/>
                    </a:lnTo>
                    <a:lnTo>
                      <a:pt x="11" y="4"/>
                    </a:lnTo>
                    <a:lnTo>
                      <a:pt x="11" y="0"/>
                    </a:lnTo>
                    <a:lnTo>
                      <a:pt x="9" y="2"/>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8" name="Freeform 7374"/>
              <p:cNvSpPr>
                <a:spLocks/>
              </p:cNvSpPr>
              <p:nvPr/>
            </p:nvSpPr>
            <p:spPr bwMode="auto">
              <a:xfrm>
                <a:off x="9340" y="7975"/>
                <a:ext cx="12" cy="7"/>
              </a:xfrm>
              <a:custGeom>
                <a:avLst/>
                <a:gdLst/>
                <a:ahLst/>
                <a:cxnLst>
                  <a:cxn ang="0">
                    <a:pos x="9" y="2"/>
                  </a:cxn>
                  <a:cxn ang="0">
                    <a:pos x="0" y="2"/>
                  </a:cxn>
                  <a:cxn ang="0">
                    <a:pos x="0" y="7"/>
                  </a:cxn>
                  <a:cxn ang="0">
                    <a:pos x="9" y="7"/>
                  </a:cxn>
                  <a:cxn ang="0">
                    <a:pos x="11" y="4"/>
                  </a:cxn>
                  <a:cxn ang="0">
                    <a:pos x="11" y="0"/>
                  </a:cxn>
                  <a:cxn ang="0">
                    <a:pos x="9" y="2"/>
                  </a:cxn>
                </a:cxnLst>
                <a:rect l="0" t="0" r="r" b="b"/>
                <a:pathLst>
                  <a:path w="12" h="7">
                    <a:moveTo>
                      <a:pt x="9" y="2"/>
                    </a:moveTo>
                    <a:lnTo>
                      <a:pt x="0" y="2"/>
                    </a:lnTo>
                    <a:lnTo>
                      <a:pt x="0" y="7"/>
                    </a:lnTo>
                    <a:lnTo>
                      <a:pt x="9" y="7"/>
                    </a:lnTo>
                    <a:lnTo>
                      <a:pt x="11" y="4"/>
                    </a:lnTo>
                    <a:lnTo>
                      <a:pt x="11" y="0"/>
                    </a:lnTo>
                    <a:lnTo>
                      <a:pt x="9"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9" name="Freeform 7375"/>
              <p:cNvSpPr>
                <a:spLocks/>
              </p:cNvSpPr>
              <p:nvPr/>
            </p:nvSpPr>
            <p:spPr bwMode="auto">
              <a:xfrm>
                <a:off x="9343" y="7975"/>
                <a:ext cx="9" cy="7"/>
              </a:xfrm>
              <a:custGeom>
                <a:avLst/>
                <a:gdLst/>
                <a:ahLst/>
                <a:cxnLst>
                  <a:cxn ang="0">
                    <a:pos x="7" y="2"/>
                  </a:cxn>
                  <a:cxn ang="0">
                    <a:pos x="0" y="2"/>
                  </a:cxn>
                  <a:cxn ang="0">
                    <a:pos x="0" y="7"/>
                  </a:cxn>
                  <a:cxn ang="0">
                    <a:pos x="7" y="7"/>
                  </a:cxn>
                  <a:cxn ang="0">
                    <a:pos x="9" y="4"/>
                  </a:cxn>
                  <a:cxn ang="0">
                    <a:pos x="9" y="0"/>
                  </a:cxn>
                  <a:cxn ang="0">
                    <a:pos x="7" y="2"/>
                  </a:cxn>
                </a:cxnLst>
                <a:rect l="0" t="0" r="r" b="b"/>
                <a:pathLst>
                  <a:path w="9" h="7">
                    <a:moveTo>
                      <a:pt x="7" y="2"/>
                    </a:moveTo>
                    <a:lnTo>
                      <a:pt x="0" y="2"/>
                    </a:lnTo>
                    <a:lnTo>
                      <a:pt x="0" y="7"/>
                    </a:lnTo>
                    <a:lnTo>
                      <a:pt x="7" y="7"/>
                    </a:lnTo>
                    <a:lnTo>
                      <a:pt x="9" y="4"/>
                    </a:lnTo>
                    <a:lnTo>
                      <a:pt x="9" y="0"/>
                    </a:lnTo>
                    <a:lnTo>
                      <a:pt x="7"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0" name="Freeform 7376"/>
              <p:cNvSpPr>
                <a:spLocks/>
              </p:cNvSpPr>
              <p:nvPr/>
            </p:nvSpPr>
            <p:spPr bwMode="auto">
              <a:xfrm>
                <a:off x="9343" y="7975"/>
                <a:ext cx="9" cy="7"/>
              </a:xfrm>
              <a:custGeom>
                <a:avLst/>
                <a:gdLst/>
                <a:ahLst/>
                <a:cxnLst>
                  <a:cxn ang="0">
                    <a:pos x="7" y="2"/>
                  </a:cxn>
                  <a:cxn ang="0">
                    <a:pos x="0" y="2"/>
                  </a:cxn>
                  <a:cxn ang="0">
                    <a:pos x="0" y="7"/>
                  </a:cxn>
                  <a:cxn ang="0">
                    <a:pos x="7" y="7"/>
                  </a:cxn>
                  <a:cxn ang="0">
                    <a:pos x="9" y="4"/>
                  </a:cxn>
                  <a:cxn ang="0">
                    <a:pos x="9" y="0"/>
                  </a:cxn>
                  <a:cxn ang="0">
                    <a:pos x="7" y="2"/>
                  </a:cxn>
                </a:cxnLst>
                <a:rect l="0" t="0" r="r" b="b"/>
                <a:pathLst>
                  <a:path w="9" h="7">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1" name="Freeform 7377"/>
              <p:cNvSpPr>
                <a:spLocks/>
              </p:cNvSpPr>
              <p:nvPr/>
            </p:nvSpPr>
            <p:spPr bwMode="auto">
              <a:xfrm>
                <a:off x="9345" y="7975"/>
                <a:ext cx="7" cy="7"/>
              </a:xfrm>
              <a:custGeom>
                <a:avLst/>
                <a:gdLst/>
                <a:ahLst/>
                <a:cxnLst>
                  <a:cxn ang="0">
                    <a:pos x="0" y="2"/>
                  </a:cxn>
                  <a:cxn ang="0">
                    <a:pos x="0" y="7"/>
                  </a:cxn>
                  <a:cxn ang="0">
                    <a:pos x="2" y="7"/>
                  </a:cxn>
                  <a:cxn ang="0">
                    <a:pos x="7" y="4"/>
                  </a:cxn>
                  <a:cxn ang="0">
                    <a:pos x="7" y="0"/>
                  </a:cxn>
                  <a:cxn ang="0">
                    <a:pos x="0" y="2"/>
                  </a:cxn>
                </a:cxnLst>
                <a:rect l="0" t="0" r="r" b="b"/>
                <a:pathLst>
                  <a:path w="7" h="7">
                    <a:moveTo>
                      <a:pt x="0" y="2"/>
                    </a:moveTo>
                    <a:lnTo>
                      <a:pt x="0" y="7"/>
                    </a:lnTo>
                    <a:lnTo>
                      <a:pt x="2" y="7"/>
                    </a:lnTo>
                    <a:lnTo>
                      <a:pt x="7" y="4"/>
                    </a:lnTo>
                    <a:lnTo>
                      <a:pt x="7"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2" name="Freeform 7378"/>
              <p:cNvSpPr>
                <a:spLocks/>
              </p:cNvSpPr>
              <p:nvPr/>
            </p:nvSpPr>
            <p:spPr bwMode="auto">
              <a:xfrm>
                <a:off x="9333" y="7910"/>
                <a:ext cx="15" cy="0"/>
              </a:xfrm>
              <a:custGeom>
                <a:avLst/>
                <a:gdLst/>
                <a:ahLst/>
                <a:cxnLst>
                  <a:cxn ang="0">
                    <a:pos x="0" y="0"/>
                  </a:cxn>
                  <a:cxn ang="0">
                    <a:pos x="14" y="0"/>
                  </a:cxn>
                </a:cxnLst>
                <a:rect l="0" t="0" r="r" b="b"/>
                <a:pathLst>
                  <a:path w="15">
                    <a:moveTo>
                      <a:pt x="0" y="0"/>
                    </a:moveTo>
                    <a:lnTo>
                      <a:pt x="14" y="0"/>
                    </a:lnTo>
                  </a:path>
                </a:pathLst>
              </a:custGeom>
              <a:noFill/>
              <a:ln w="4318">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3" name="Freeform 7379"/>
              <p:cNvSpPr>
                <a:spLocks/>
              </p:cNvSpPr>
              <p:nvPr/>
            </p:nvSpPr>
            <p:spPr bwMode="auto">
              <a:xfrm>
                <a:off x="9333" y="7910"/>
                <a:ext cx="15" cy="0"/>
              </a:xfrm>
              <a:custGeom>
                <a:avLst/>
                <a:gdLst/>
                <a:ahLst/>
                <a:cxnLst>
                  <a:cxn ang="0">
                    <a:pos x="0" y="0"/>
                  </a:cxn>
                  <a:cxn ang="0">
                    <a:pos x="14" y="0"/>
                  </a:cxn>
                </a:cxnLst>
                <a:rect l="0" t="0" r="r" b="b"/>
                <a:pathLst>
                  <a:path w="15">
                    <a:moveTo>
                      <a:pt x="0" y="0"/>
                    </a:moveTo>
                    <a:lnTo>
                      <a:pt x="14" y="0"/>
                    </a:lnTo>
                  </a:path>
                </a:pathLst>
              </a:custGeom>
              <a:noFill/>
              <a:ln w="4318">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4" name="Freeform 7380"/>
              <p:cNvSpPr>
                <a:spLocks/>
              </p:cNvSpPr>
              <p:nvPr/>
            </p:nvSpPr>
            <p:spPr bwMode="auto">
              <a:xfrm>
                <a:off x="9336" y="7910"/>
                <a:ext cx="12" cy="0"/>
              </a:xfrm>
              <a:custGeom>
                <a:avLst/>
                <a:gdLst/>
                <a:ahLst/>
                <a:cxnLst>
                  <a:cxn ang="0">
                    <a:pos x="0" y="0"/>
                  </a:cxn>
                  <a:cxn ang="0">
                    <a:pos x="12" y="0"/>
                  </a:cxn>
                </a:cxnLst>
                <a:rect l="0" t="0" r="r" b="b"/>
                <a:pathLst>
                  <a:path w="12">
                    <a:moveTo>
                      <a:pt x="0" y="0"/>
                    </a:moveTo>
                    <a:lnTo>
                      <a:pt x="12" y="0"/>
                    </a:lnTo>
                  </a:path>
                </a:pathLst>
              </a:custGeom>
              <a:noFill/>
              <a:ln w="4318">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5" name="Freeform 7381"/>
              <p:cNvSpPr>
                <a:spLocks/>
              </p:cNvSpPr>
              <p:nvPr/>
            </p:nvSpPr>
            <p:spPr bwMode="auto">
              <a:xfrm>
                <a:off x="9336" y="7910"/>
                <a:ext cx="12" cy="0"/>
              </a:xfrm>
              <a:custGeom>
                <a:avLst/>
                <a:gdLst/>
                <a:ahLst/>
                <a:cxnLst>
                  <a:cxn ang="0">
                    <a:pos x="0" y="0"/>
                  </a:cxn>
                  <a:cxn ang="0">
                    <a:pos x="12" y="0"/>
                  </a:cxn>
                </a:cxnLst>
                <a:rect l="0" t="0" r="r" b="b"/>
                <a:pathLst>
                  <a:path w="12">
                    <a:moveTo>
                      <a:pt x="0" y="0"/>
                    </a:moveTo>
                    <a:lnTo>
                      <a:pt x="12" y="0"/>
                    </a:lnTo>
                  </a:path>
                </a:pathLst>
              </a:custGeom>
              <a:noFill/>
              <a:ln w="4318">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6" name="Freeform 7382"/>
              <p:cNvSpPr>
                <a:spLocks/>
              </p:cNvSpPr>
              <p:nvPr/>
            </p:nvSpPr>
            <p:spPr bwMode="auto">
              <a:xfrm>
                <a:off x="9336" y="7910"/>
                <a:ext cx="12" cy="0"/>
              </a:xfrm>
              <a:custGeom>
                <a:avLst/>
                <a:gdLst/>
                <a:ahLst/>
                <a:cxnLst>
                  <a:cxn ang="0">
                    <a:pos x="0" y="0"/>
                  </a:cxn>
                  <a:cxn ang="0">
                    <a:pos x="12" y="0"/>
                  </a:cxn>
                </a:cxnLst>
                <a:rect l="0" t="0" r="r" b="b"/>
                <a:pathLst>
                  <a:path w="12">
                    <a:moveTo>
                      <a:pt x="0" y="0"/>
                    </a:moveTo>
                    <a:lnTo>
                      <a:pt x="12" y="0"/>
                    </a:lnTo>
                  </a:path>
                </a:pathLst>
              </a:custGeom>
              <a:noFill/>
              <a:ln w="4318">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7" name="Freeform 7383"/>
              <p:cNvSpPr>
                <a:spLocks/>
              </p:cNvSpPr>
              <p:nvPr/>
            </p:nvSpPr>
            <p:spPr bwMode="auto">
              <a:xfrm>
                <a:off x="9338" y="7910"/>
                <a:ext cx="10" cy="0"/>
              </a:xfrm>
              <a:custGeom>
                <a:avLst/>
                <a:gdLst/>
                <a:ahLst/>
                <a:cxnLst>
                  <a:cxn ang="0">
                    <a:pos x="0" y="0"/>
                  </a:cxn>
                  <a:cxn ang="0">
                    <a:pos x="9" y="0"/>
                  </a:cxn>
                </a:cxnLst>
                <a:rect l="0" t="0" r="r" b="b"/>
                <a:pathLst>
                  <a:path w="10">
                    <a:moveTo>
                      <a:pt x="0" y="0"/>
                    </a:moveTo>
                    <a:lnTo>
                      <a:pt x="9" y="0"/>
                    </a:lnTo>
                  </a:path>
                </a:pathLst>
              </a:custGeom>
              <a:noFill/>
              <a:ln w="4318">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8" name="Freeform 7384"/>
              <p:cNvSpPr>
                <a:spLocks/>
              </p:cNvSpPr>
              <p:nvPr/>
            </p:nvSpPr>
            <p:spPr bwMode="auto">
              <a:xfrm>
                <a:off x="9338" y="7910"/>
                <a:ext cx="10" cy="0"/>
              </a:xfrm>
              <a:custGeom>
                <a:avLst/>
                <a:gdLst/>
                <a:ahLst/>
                <a:cxnLst>
                  <a:cxn ang="0">
                    <a:pos x="0" y="0"/>
                  </a:cxn>
                  <a:cxn ang="0">
                    <a:pos x="9" y="0"/>
                  </a:cxn>
                </a:cxnLst>
                <a:rect l="0" t="0" r="r" b="b"/>
                <a:pathLst>
                  <a:path w="10">
                    <a:moveTo>
                      <a:pt x="0" y="0"/>
                    </a:moveTo>
                    <a:lnTo>
                      <a:pt x="9" y="0"/>
                    </a:lnTo>
                  </a:path>
                </a:pathLst>
              </a:custGeom>
              <a:noFill/>
              <a:ln w="4318">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9" name="Freeform 7385"/>
              <p:cNvSpPr>
                <a:spLocks/>
              </p:cNvSpPr>
              <p:nvPr/>
            </p:nvSpPr>
            <p:spPr bwMode="auto">
              <a:xfrm>
                <a:off x="9338" y="7910"/>
                <a:ext cx="10" cy="0"/>
              </a:xfrm>
              <a:custGeom>
                <a:avLst/>
                <a:gdLst/>
                <a:ahLst/>
                <a:cxnLst>
                  <a:cxn ang="0">
                    <a:pos x="0" y="0"/>
                  </a:cxn>
                  <a:cxn ang="0">
                    <a:pos x="9" y="0"/>
                  </a:cxn>
                </a:cxnLst>
                <a:rect l="0" t="0" r="r" b="b"/>
                <a:pathLst>
                  <a:path w="10">
                    <a:moveTo>
                      <a:pt x="0" y="0"/>
                    </a:moveTo>
                    <a:lnTo>
                      <a:pt x="9" y="0"/>
                    </a:lnTo>
                  </a:path>
                </a:pathLst>
              </a:custGeom>
              <a:noFill/>
              <a:ln w="4318">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0" name="Freeform 7386"/>
              <p:cNvSpPr>
                <a:spLocks/>
              </p:cNvSpPr>
              <p:nvPr/>
            </p:nvSpPr>
            <p:spPr bwMode="auto">
              <a:xfrm>
                <a:off x="9340" y="7910"/>
                <a:ext cx="8" cy="0"/>
              </a:xfrm>
              <a:custGeom>
                <a:avLst/>
                <a:gdLst/>
                <a:ahLst/>
                <a:cxnLst>
                  <a:cxn ang="0">
                    <a:pos x="0" y="0"/>
                  </a:cxn>
                  <a:cxn ang="0">
                    <a:pos x="7" y="0"/>
                  </a:cxn>
                </a:cxnLst>
                <a:rect l="0" t="0" r="r" b="b"/>
                <a:pathLst>
                  <a:path w="8">
                    <a:moveTo>
                      <a:pt x="0" y="0"/>
                    </a:moveTo>
                    <a:lnTo>
                      <a:pt x="7" y="0"/>
                    </a:lnTo>
                  </a:path>
                </a:pathLst>
              </a:custGeom>
              <a:noFill/>
              <a:ln w="4318">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1" name="Freeform 7387"/>
              <p:cNvSpPr>
                <a:spLocks/>
              </p:cNvSpPr>
              <p:nvPr/>
            </p:nvSpPr>
            <p:spPr bwMode="auto">
              <a:xfrm>
                <a:off x="9340" y="7910"/>
                <a:ext cx="8" cy="0"/>
              </a:xfrm>
              <a:custGeom>
                <a:avLst/>
                <a:gdLst/>
                <a:ahLst/>
                <a:cxnLst>
                  <a:cxn ang="0">
                    <a:pos x="0" y="0"/>
                  </a:cxn>
                  <a:cxn ang="0">
                    <a:pos x="7" y="0"/>
                  </a:cxn>
                </a:cxnLst>
                <a:rect l="0" t="0" r="r" b="b"/>
                <a:pathLst>
                  <a:path w="8">
                    <a:moveTo>
                      <a:pt x="0" y="0"/>
                    </a:moveTo>
                    <a:lnTo>
                      <a:pt x="7" y="0"/>
                    </a:lnTo>
                  </a:path>
                </a:pathLst>
              </a:custGeom>
              <a:noFill/>
              <a:ln w="4318">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2" name="Freeform 7388"/>
              <p:cNvSpPr>
                <a:spLocks/>
              </p:cNvSpPr>
              <p:nvPr/>
            </p:nvSpPr>
            <p:spPr bwMode="auto">
              <a:xfrm>
                <a:off x="9340" y="7910"/>
                <a:ext cx="8" cy="0"/>
              </a:xfrm>
              <a:custGeom>
                <a:avLst/>
                <a:gdLst/>
                <a:ahLst/>
                <a:cxnLst>
                  <a:cxn ang="0">
                    <a:pos x="0" y="0"/>
                  </a:cxn>
                  <a:cxn ang="0">
                    <a:pos x="7" y="0"/>
                  </a:cxn>
                </a:cxnLst>
                <a:rect l="0" t="0" r="r" b="b"/>
                <a:pathLst>
                  <a:path w="8">
                    <a:moveTo>
                      <a:pt x="0" y="0"/>
                    </a:moveTo>
                    <a:lnTo>
                      <a:pt x="7"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3" name="Freeform 7389"/>
              <p:cNvSpPr>
                <a:spLocks/>
              </p:cNvSpPr>
              <p:nvPr/>
            </p:nvSpPr>
            <p:spPr bwMode="auto">
              <a:xfrm>
                <a:off x="9343" y="7910"/>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4" name="Freeform 7390"/>
              <p:cNvSpPr>
                <a:spLocks/>
              </p:cNvSpPr>
              <p:nvPr/>
            </p:nvSpPr>
            <p:spPr bwMode="auto">
              <a:xfrm>
                <a:off x="9343" y="7915"/>
                <a:ext cx="9" cy="57"/>
              </a:xfrm>
              <a:custGeom>
                <a:avLst/>
                <a:gdLst/>
                <a:ahLst/>
                <a:cxnLst>
                  <a:cxn ang="0">
                    <a:pos x="4" y="0"/>
                  </a:cxn>
                  <a:cxn ang="0">
                    <a:pos x="0" y="0"/>
                  </a:cxn>
                  <a:cxn ang="0">
                    <a:pos x="4" y="28"/>
                  </a:cxn>
                  <a:cxn ang="0">
                    <a:pos x="4" y="57"/>
                  </a:cxn>
                  <a:cxn ang="0">
                    <a:pos x="9" y="57"/>
                  </a:cxn>
                  <a:cxn ang="0">
                    <a:pos x="9" y="28"/>
                  </a:cxn>
                  <a:cxn ang="0">
                    <a:pos x="4" y="0"/>
                  </a:cxn>
                </a:cxnLst>
                <a:rect l="0" t="0" r="r" b="b"/>
                <a:pathLst>
                  <a:path w="9" h="57">
                    <a:moveTo>
                      <a:pt x="4" y="0"/>
                    </a:moveTo>
                    <a:lnTo>
                      <a:pt x="0" y="0"/>
                    </a:lnTo>
                    <a:lnTo>
                      <a:pt x="4" y="28"/>
                    </a:lnTo>
                    <a:lnTo>
                      <a:pt x="4" y="57"/>
                    </a:lnTo>
                    <a:lnTo>
                      <a:pt x="9" y="57"/>
                    </a:lnTo>
                    <a:lnTo>
                      <a:pt x="9" y="28"/>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5" name="Freeform 7391"/>
              <p:cNvSpPr>
                <a:spLocks/>
              </p:cNvSpPr>
              <p:nvPr/>
            </p:nvSpPr>
            <p:spPr bwMode="auto">
              <a:xfrm>
                <a:off x="9343" y="7915"/>
                <a:ext cx="9"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7">
                    <a:moveTo>
                      <a:pt x="4" y="0"/>
                    </a:moveTo>
                    <a:lnTo>
                      <a:pt x="0" y="0"/>
                    </a:lnTo>
                    <a:lnTo>
                      <a:pt x="4" y="28"/>
                    </a:lnTo>
                    <a:lnTo>
                      <a:pt x="4" y="57"/>
                    </a:lnTo>
                    <a:lnTo>
                      <a:pt x="9" y="57"/>
                    </a:lnTo>
                    <a:lnTo>
                      <a:pt x="9" y="43"/>
                    </a:lnTo>
                    <a:lnTo>
                      <a:pt x="7" y="28"/>
                    </a:lnTo>
                    <a:lnTo>
                      <a:pt x="7" y="14"/>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6" name="Freeform 7392"/>
              <p:cNvSpPr>
                <a:spLocks/>
              </p:cNvSpPr>
              <p:nvPr/>
            </p:nvSpPr>
            <p:spPr bwMode="auto">
              <a:xfrm>
                <a:off x="9340" y="7915"/>
                <a:ext cx="12" cy="57"/>
              </a:xfrm>
              <a:custGeom>
                <a:avLst/>
                <a:gdLst/>
                <a:ahLst/>
                <a:cxnLst>
                  <a:cxn ang="0">
                    <a:pos x="9" y="43"/>
                  </a:cxn>
                  <a:cxn ang="0">
                    <a:pos x="9" y="28"/>
                  </a:cxn>
                  <a:cxn ang="0">
                    <a:pos x="4" y="0"/>
                  </a:cxn>
                  <a:cxn ang="0">
                    <a:pos x="0" y="0"/>
                  </a:cxn>
                  <a:cxn ang="0">
                    <a:pos x="2" y="7"/>
                  </a:cxn>
                  <a:cxn ang="0">
                    <a:pos x="2" y="14"/>
                  </a:cxn>
                  <a:cxn ang="0">
                    <a:pos x="4" y="21"/>
                  </a:cxn>
                  <a:cxn ang="0">
                    <a:pos x="4" y="36"/>
                  </a:cxn>
                  <a:cxn ang="0">
                    <a:pos x="7" y="43"/>
                  </a:cxn>
                  <a:cxn ang="0">
                    <a:pos x="7" y="57"/>
                  </a:cxn>
                  <a:cxn ang="0">
                    <a:pos x="11" y="57"/>
                  </a:cxn>
                  <a:cxn ang="0">
                    <a:pos x="9" y="43"/>
                  </a:cxn>
                </a:cxnLst>
                <a:rect l="0" t="0" r="r" b="b"/>
                <a:pathLst>
                  <a:path w="12" h="57">
                    <a:moveTo>
                      <a:pt x="9" y="43"/>
                    </a:moveTo>
                    <a:lnTo>
                      <a:pt x="9" y="28"/>
                    </a:lnTo>
                    <a:lnTo>
                      <a:pt x="4" y="0"/>
                    </a:lnTo>
                    <a:lnTo>
                      <a:pt x="0" y="0"/>
                    </a:lnTo>
                    <a:lnTo>
                      <a:pt x="2" y="7"/>
                    </a:lnTo>
                    <a:lnTo>
                      <a:pt x="2" y="14"/>
                    </a:lnTo>
                    <a:lnTo>
                      <a:pt x="4" y="21"/>
                    </a:lnTo>
                    <a:lnTo>
                      <a:pt x="4" y="36"/>
                    </a:lnTo>
                    <a:lnTo>
                      <a:pt x="7" y="43"/>
                    </a:lnTo>
                    <a:lnTo>
                      <a:pt x="7" y="57"/>
                    </a:lnTo>
                    <a:lnTo>
                      <a:pt x="11" y="57"/>
                    </a:lnTo>
                    <a:lnTo>
                      <a:pt x="9" y="43"/>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7" name="Freeform 7393"/>
              <p:cNvSpPr>
                <a:spLocks/>
              </p:cNvSpPr>
              <p:nvPr/>
            </p:nvSpPr>
            <p:spPr bwMode="auto">
              <a:xfrm>
                <a:off x="9340" y="791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8" name="Freeform 7394"/>
              <p:cNvSpPr>
                <a:spLocks/>
              </p:cNvSpPr>
              <p:nvPr/>
            </p:nvSpPr>
            <p:spPr bwMode="auto">
              <a:xfrm>
                <a:off x="9340" y="7915"/>
                <a:ext cx="10"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9" name="Freeform 7395"/>
              <p:cNvSpPr>
                <a:spLocks/>
              </p:cNvSpPr>
              <p:nvPr/>
            </p:nvSpPr>
            <p:spPr bwMode="auto">
              <a:xfrm>
                <a:off x="9338" y="7915"/>
                <a:ext cx="10" cy="57"/>
              </a:xfrm>
              <a:custGeom>
                <a:avLst/>
                <a:gdLst/>
                <a:ahLst/>
                <a:cxnLst>
                  <a:cxn ang="0">
                    <a:pos x="7" y="43"/>
                  </a:cxn>
                  <a:cxn ang="0">
                    <a:pos x="7" y="57"/>
                  </a:cxn>
                  <a:cxn ang="0">
                    <a:pos x="9" y="57"/>
                  </a:cxn>
                  <a:cxn ang="0">
                    <a:pos x="9" y="28"/>
                  </a:cxn>
                  <a:cxn ang="0">
                    <a:pos x="4" y="0"/>
                  </a:cxn>
                  <a:cxn ang="0">
                    <a:pos x="0" y="0"/>
                  </a:cxn>
                  <a:cxn ang="0">
                    <a:pos x="7" y="43"/>
                  </a:cxn>
                </a:cxnLst>
                <a:rect l="0" t="0" r="r" b="b"/>
                <a:pathLst>
                  <a:path w="10" h="57">
                    <a:moveTo>
                      <a:pt x="7" y="43"/>
                    </a:moveTo>
                    <a:lnTo>
                      <a:pt x="7" y="57"/>
                    </a:lnTo>
                    <a:lnTo>
                      <a:pt x="9" y="57"/>
                    </a:lnTo>
                    <a:lnTo>
                      <a:pt x="9" y="28"/>
                    </a:lnTo>
                    <a:lnTo>
                      <a:pt x="4" y="0"/>
                    </a:lnTo>
                    <a:lnTo>
                      <a:pt x="0" y="0"/>
                    </a:lnTo>
                    <a:lnTo>
                      <a:pt x="7" y="43"/>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0" name="Freeform 7396"/>
              <p:cNvSpPr>
                <a:spLocks/>
              </p:cNvSpPr>
              <p:nvPr/>
            </p:nvSpPr>
            <p:spPr bwMode="auto">
              <a:xfrm>
                <a:off x="9338" y="791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1" name="Freeform 7397"/>
              <p:cNvSpPr>
                <a:spLocks/>
              </p:cNvSpPr>
              <p:nvPr/>
            </p:nvSpPr>
            <p:spPr bwMode="auto">
              <a:xfrm>
                <a:off x="9338" y="7915"/>
                <a:ext cx="10" cy="57"/>
              </a:xfrm>
              <a:custGeom>
                <a:avLst/>
                <a:gdLst/>
                <a:ahLst/>
                <a:cxnLst>
                  <a:cxn ang="0">
                    <a:pos x="4" y="43"/>
                  </a:cxn>
                  <a:cxn ang="0">
                    <a:pos x="4" y="57"/>
                  </a:cxn>
                  <a:cxn ang="0">
                    <a:pos x="9" y="57"/>
                  </a:cxn>
                  <a:cxn ang="0">
                    <a:pos x="9" y="43"/>
                  </a:cxn>
                  <a:cxn ang="0">
                    <a:pos x="7" y="28"/>
                  </a:cxn>
                  <a:cxn ang="0">
                    <a:pos x="7" y="14"/>
                  </a:cxn>
                  <a:cxn ang="0">
                    <a:pos x="4" y="0"/>
                  </a:cxn>
                  <a:cxn ang="0">
                    <a:pos x="0" y="0"/>
                  </a:cxn>
                  <a:cxn ang="0">
                    <a:pos x="2" y="14"/>
                  </a:cxn>
                  <a:cxn ang="0">
                    <a:pos x="2" y="28"/>
                  </a:cxn>
                  <a:cxn ang="0">
                    <a:pos x="4" y="43"/>
                  </a:cxn>
                </a:cxnLst>
                <a:rect l="0" t="0" r="r" b="b"/>
                <a:pathLst>
                  <a:path w="10" h="57">
                    <a:moveTo>
                      <a:pt x="4" y="43"/>
                    </a:moveTo>
                    <a:lnTo>
                      <a:pt x="4" y="57"/>
                    </a:lnTo>
                    <a:lnTo>
                      <a:pt x="9" y="57"/>
                    </a:lnTo>
                    <a:lnTo>
                      <a:pt x="9" y="43"/>
                    </a:lnTo>
                    <a:lnTo>
                      <a:pt x="7" y="28"/>
                    </a:lnTo>
                    <a:lnTo>
                      <a:pt x="7" y="14"/>
                    </a:lnTo>
                    <a:lnTo>
                      <a:pt x="4" y="0"/>
                    </a:lnTo>
                    <a:lnTo>
                      <a:pt x="0" y="0"/>
                    </a:lnTo>
                    <a:lnTo>
                      <a:pt x="2" y="14"/>
                    </a:lnTo>
                    <a:lnTo>
                      <a:pt x="2" y="28"/>
                    </a:lnTo>
                    <a:lnTo>
                      <a:pt x="4" y="43"/>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2" name="Freeform 7398"/>
              <p:cNvSpPr>
                <a:spLocks/>
              </p:cNvSpPr>
              <p:nvPr/>
            </p:nvSpPr>
            <p:spPr bwMode="auto">
              <a:xfrm>
                <a:off x="9336" y="7915"/>
                <a:ext cx="9" cy="57"/>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9" h="57">
                    <a:moveTo>
                      <a:pt x="9" y="57"/>
                    </a:moveTo>
                    <a:lnTo>
                      <a:pt x="9" y="28"/>
                    </a:lnTo>
                    <a:lnTo>
                      <a:pt x="4" y="0"/>
                    </a:lnTo>
                    <a:lnTo>
                      <a:pt x="0" y="0"/>
                    </a:lnTo>
                    <a:lnTo>
                      <a:pt x="4" y="28"/>
                    </a:lnTo>
                    <a:lnTo>
                      <a:pt x="4" y="43"/>
                    </a:lnTo>
                    <a:lnTo>
                      <a:pt x="7" y="57"/>
                    </a:lnTo>
                    <a:lnTo>
                      <a:pt x="9" y="57"/>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3" name="Freeform 7399"/>
              <p:cNvSpPr>
                <a:spLocks/>
              </p:cNvSpPr>
              <p:nvPr/>
            </p:nvSpPr>
            <p:spPr bwMode="auto">
              <a:xfrm>
                <a:off x="9336" y="7915"/>
                <a:ext cx="9" cy="57"/>
              </a:xfrm>
              <a:custGeom>
                <a:avLst/>
                <a:gdLst/>
                <a:ahLst/>
                <a:cxnLst>
                  <a:cxn ang="0">
                    <a:pos x="4" y="0"/>
                  </a:cxn>
                  <a:cxn ang="0">
                    <a:pos x="0" y="0"/>
                  </a:cxn>
                  <a:cxn ang="0">
                    <a:pos x="4" y="28"/>
                  </a:cxn>
                  <a:cxn ang="0">
                    <a:pos x="4" y="57"/>
                  </a:cxn>
                  <a:cxn ang="0">
                    <a:pos x="9" y="57"/>
                  </a:cxn>
                  <a:cxn ang="0">
                    <a:pos x="9" y="28"/>
                  </a:cxn>
                  <a:cxn ang="0">
                    <a:pos x="4" y="0"/>
                  </a:cxn>
                </a:cxnLst>
                <a:rect l="0" t="0" r="r" b="b"/>
                <a:pathLst>
                  <a:path w="9" h="57">
                    <a:moveTo>
                      <a:pt x="4" y="0"/>
                    </a:moveTo>
                    <a:lnTo>
                      <a:pt x="0" y="0"/>
                    </a:lnTo>
                    <a:lnTo>
                      <a:pt x="4" y="28"/>
                    </a:lnTo>
                    <a:lnTo>
                      <a:pt x="4" y="57"/>
                    </a:lnTo>
                    <a:lnTo>
                      <a:pt x="9" y="57"/>
                    </a:lnTo>
                    <a:lnTo>
                      <a:pt x="9" y="28"/>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4" name="Freeform 7400"/>
              <p:cNvSpPr>
                <a:spLocks/>
              </p:cNvSpPr>
              <p:nvPr/>
            </p:nvSpPr>
            <p:spPr bwMode="auto">
              <a:xfrm>
                <a:off x="9336" y="7915"/>
                <a:ext cx="9"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9"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5" name="Freeform 7401"/>
              <p:cNvSpPr>
                <a:spLocks/>
              </p:cNvSpPr>
              <p:nvPr/>
            </p:nvSpPr>
            <p:spPr bwMode="auto">
              <a:xfrm>
                <a:off x="9333" y="7915"/>
                <a:ext cx="10" cy="57"/>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10" h="57">
                    <a:moveTo>
                      <a:pt x="9" y="57"/>
                    </a:moveTo>
                    <a:lnTo>
                      <a:pt x="9" y="28"/>
                    </a:lnTo>
                    <a:lnTo>
                      <a:pt x="4" y="0"/>
                    </a:lnTo>
                    <a:lnTo>
                      <a:pt x="0" y="0"/>
                    </a:lnTo>
                    <a:lnTo>
                      <a:pt x="4" y="28"/>
                    </a:lnTo>
                    <a:lnTo>
                      <a:pt x="4" y="43"/>
                    </a:lnTo>
                    <a:lnTo>
                      <a:pt x="7" y="57"/>
                    </a:lnTo>
                    <a:lnTo>
                      <a:pt x="9" y="5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6" name="Freeform 7402"/>
              <p:cNvSpPr>
                <a:spLocks/>
              </p:cNvSpPr>
              <p:nvPr/>
            </p:nvSpPr>
            <p:spPr bwMode="auto">
              <a:xfrm>
                <a:off x="9729" y="7936"/>
                <a:ext cx="96" cy="24"/>
              </a:xfrm>
              <a:custGeom>
                <a:avLst/>
                <a:gdLst/>
                <a:ahLst/>
                <a:cxnLst>
                  <a:cxn ang="0">
                    <a:pos x="0" y="24"/>
                  </a:cxn>
                  <a:cxn ang="0">
                    <a:pos x="95" y="19"/>
                  </a:cxn>
                  <a:cxn ang="0">
                    <a:pos x="93" y="0"/>
                  </a:cxn>
                  <a:cxn ang="0">
                    <a:pos x="4" y="12"/>
                  </a:cxn>
                  <a:cxn ang="0">
                    <a:pos x="0" y="24"/>
                  </a:cxn>
                </a:cxnLst>
                <a:rect l="0" t="0" r="r" b="b"/>
                <a:pathLst>
                  <a:path w="96" h="24">
                    <a:moveTo>
                      <a:pt x="0" y="24"/>
                    </a:moveTo>
                    <a:lnTo>
                      <a:pt x="95" y="19"/>
                    </a:lnTo>
                    <a:lnTo>
                      <a:pt x="93" y="0"/>
                    </a:lnTo>
                    <a:lnTo>
                      <a:pt x="4" y="12"/>
                    </a:lnTo>
                    <a:lnTo>
                      <a:pt x="0" y="24"/>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7" name="Freeform 7403"/>
              <p:cNvSpPr>
                <a:spLocks/>
              </p:cNvSpPr>
              <p:nvPr/>
            </p:nvSpPr>
            <p:spPr bwMode="auto">
              <a:xfrm>
                <a:off x="9799" y="7783"/>
                <a:ext cx="249" cy="201"/>
              </a:xfrm>
              <a:custGeom>
                <a:avLst/>
                <a:gdLst/>
                <a:ahLst/>
                <a:cxnLst>
                  <a:cxn ang="0">
                    <a:pos x="0" y="158"/>
                  </a:cxn>
                  <a:cxn ang="0">
                    <a:pos x="4" y="160"/>
                  </a:cxn>
                  <a:cxn ang="0">
                    <a:pos x="9" y="160"/>
                  </a:cxn>
                  <a:cxn ang="0">
                    <a:pos x="12" y="163"/>
                  </a:cxn>
                  <a:cxn ang="0">
                    <a:pos x="19" y="163"/>
                  </a:cxn>
                  <a:cxn ang="0">
                    <a:pos x="21" y="165"/>
                  </a:cxn>
                  <a:cxn ang="0">
                    <a:pos x="36" y="165"/>
                  </a:cxn>
                  <a:cxn ang="0">
                    <a:pos x="43" y="170"/>
                  </a:cxn>
                  <a:cxn ang="0">
                    <a:pos x="45" y="175"/>
                  </a:cxn>
                  <a:cxn ang="0">
                    <a:pos x="33" y="177"/>
                  </a:cxn>
                  <a:cxn ang="0">
                    <a:pos x="12" y="184"/>
                  </a:cxn>
                  <a:cxn ang="0">
                    <a:pos x="14" y="187"/>
                  </a:cxn>
                  <a:cxn ang="0">
                    <a:pos x="19" y="189"/>
                  </a:cxn>
                  <a:cxn ang="0">
                    <a:pos x="69" y="189"/>
                  </a:cxn>
                  <a:cxn ang="0">
                    <a:pos x="112" y="191"/>
                  </a:cxn>
                  <a:cxn ang="0">
                    <a:pos x="129" y="201"/>
                  </a:cxn>
                  <a:cxn ang="0">
                    <a:pos x="134" y="199"/>
                  </a:cxn>
                  <a:cxn ang="0">
                    <a:pos x="141" y="199"/>
                  </a:cxn>
                  <a:cxn ang="0">
                    <a:pos x="151" y="194"/>
                  </a:cxn>
                  <a:cxn ang="0">
                    <a:pos x="156" y="194"/>
                  </a:cxn>
                  <a:cxn ang="0">
                    <a:pos x="158" y="191"/>
                  </a:cxn>
                  <a:cxn ang="0">
                    <a:pos x="163" y="191"/>
                  </a:cxn>
                  <a:cxn ang="0">
                    <a:pos x="168" y="189"/>
                  </a:cxn>
                  <a:cxn ang="0">
                    <a:pos x="172" y="187"/>
                  </a:cxn>
                  <a:cxn ang="0">
                    <a:pos x="172" y="182"/>
                  </a:cxn>
                  <a:cxn ang="0">
                    <a:pos x="168" y="180"/>
                  </a:cxn>
                  <a:cxn ang="0">
                    <a:pos x="182" y="160"/>
                  </a:cxn>
                  <a:cxn ang="0">
                    <a:pos x="247" y="151"/>
                  </a:cxn>
                  <a:cxn ang="0">
                    <a:pos x="249" y="71"/>
                  </a:cxn>
                  <a:cxn ang="0">
                    <a:pos x="206" y="35"/>
                  </a:cxn>
                  <a:cxn ang="0">
                    <a:pos x="136" y="4"/>
                  </a:cxn>
                  <a:cxn ang="0">
                    <a:pos x="96" y="0"/>
                  </a:cxn>
                  <a:cxn ang="0">
                    <a:pos x="81" y="14"/>
                  </a:cxn>
                  <a:cxn ang="0">
                    <a:pos x="76" y="23"/>
                  </a:cxn>
                  <a:cxn ang="0">
                    <a:pos x="69" y="33"/>
                  </a:cxn>
                  <a:cxn ang="0">
                    <a:pos x="64" y="43"/>
                  </a:cxn>
                  <a:cxn ang="0">
                    <a:pos x="57" y="52"/>
                  </a:cxn>
                  <a:cxn ang="0">
                    <a:pos x="43" y="81"/>
                  </a:cxn>
                  <a:cxn ang="0">
                    <a:pos x="38" y="93"/>
                  </a:cxn>
                  <a:cxn ang="0">
                    <a:pos x="33" y="103"/>
                  </a:cxn>
                  <a:cxn ang="0">
                    <a:pos x="26" y="112"/>
                  </a:cxn>
                  <a:cxn ang="0">
                    <a:pos x="21" y="120"/>
                  </a:cxn>
                  <a:cxn ang="0">
                    <a:pos x="16" y="129"/>
                  </a:cxn>
                  <a:cxn ang="0">
                    <a:pos x="7" y="143"/>
                  </a:cxn>
                  <a:cxn ang="0">
                    <a:pos x="0" y="158"/>
                  </a:cxn>
                </a:cxnLst>
                <a:rect l="0" t="0" r="r" b="b"/>
                <a:pathLst>
                  <a:path w="249" h="201">
                    <a:moveTo>
                      <a:pt x="0" y="158"/>
                    </a:moveTo>
                    <a:lnTo>
                      <a:pt x="4" y="160"/>
                    </a:lnTo>
                    <a:lnTo>
                      <a:pt x="9" y="160"/>
                    </a:lnTo>
                    <a:lnTo>
                      <a:pt x="12" y="163"/>
                    </a:lnTo>
                    <a:lnTo>
                      <a:pt x="19" y="163"/>
                    </a:lnTo>
                    <a:lnTo>
                      <a:pt x="21" y="165"/>
                    </a:lnTo>
                    <a:lnTo>
                      <a:pt x="36" y="165"/>
                    </a:lnTo>
                    <a:lnTo>
                      <a:pt x="43" y="170"/>
                    </a:lnTo>
                    <a:lnTo>
                      <a:pt x="45" y="175"/>
                    </a:lnTo>
                    <a:lnTo>
                      <a:pt x="33" y="177"/>
                    </a:lnTo>
                    <a:lnTo>
                      <a:pt x="12" y="184"/>
                    </a:lnTo>
                    <a:lnTo>
                      <a:pt x="14" y="187"/>
                    </a:lnTo>
                    <a:lnTo>
                      <a:pt x="19" y="189"/>
                    </a:lnTo>
                    <a:lnTo>
                      <a:pt x="69" y="189"/>
                    </a:lnTo>
                    <a:lnTo>
                      <a:pt x="112" y="191"/>
                    </a:lnTo>
                    <a:lnTo>
                      <a:pt x="129" y="201"/>
                    </a:lnTo>
                    <a:lnTo>
                      <a:pt x="134" y="199"/>
                    </a:lnTo>
                    <a:lnTo>
                      <a:pt x="141" y="199"/>
                    </a:lnTo>
                    <a:lnTo>
                      <a:pt x="151" y="194"/>
                    </a:lnTo>
                    <a:lnTo>
                      <a:pt x="156" y="194"/>
                    </a:lnTo>
                    <a:lnTo>
                      <a:pt x="158" y="191"/>
                    </a:lnTo>
                    <a:lnTo>
                      <a:pt x="163" y="191"/>
                    </a:lnTo>
                    <a:lnTo>
                      <a:pt x="168" y="189"/>
                    </a:lnTo>
                    <a:lnTo>
                      <a:pt x="172" y="187"/>
                    </a:lnTo>
                    <a:lnTo>
                      <a:pt x="172" y="182"/>
                    </a:lnTo>
                    <a:lnTo>
                      <a:pt x="168" y="180"/>
                    </a:lnTo>
                    <a:lnTo>
                      <a:pt x="182" y="160"/>
                    </a:lnTo>
                    <a:lnTo>
                      <a:pt x="247" y="151"/>
                    </a:lnTo>
                    <a:lnTo>
                      <a:pt x="249" y="71"/>
                    </a:lnTo>
                    <a:lnTo>
                      <a:pt x="206" y="35"/>
                    </a:lnTo>
                    <a:lnTo>
                      <a:pt x="136" y="4"/>
                    </a:lnTo>
                    <a:lnTo>
                      <a:pt x="96" y="0"/>
                    </a:lnTo>
                    <a:lnTo>
                      <a:pt x="81" y="14"/>
                    </a:lnTo>
                    <a:lnTo>
                      <a:pt x="76" y="23"/>
                    </a:lnTo>
                    <a:lnTo>
                      <a:pt x="69" y="33"/>
                    </a:lnTo>
                    <a:lnTo>
                      <a:pt x="64" y="43"/>
                    </a:lnTo>
                    <a:lnTo>
                      <a:pt x="57" y="52"/>
                    </a:lnTo>
                    <a:lnTo>
                      <a:pt x="43" y="81"/>
                    </a:lnTo>
                    <a:lnTo>
                      <a:pt x="38" y="93"/>
                    </a:lnTo>
                    <a:lnTo>
                      <a:pt x="33" y="103"/>
                    </a:lnTo>
                    <a:lnTo>
                      <a:pt x="26" y="112"/>
                    </a:lnTo>
                    <a:lnTo>
                      <a:pt x="21" y="120"/>
                    </a:lnTo>
                    <a:lnTo>
                      <a:pt x="16" y="129"/>
                    </a:lnTo>
                    <a:lnTo>
                      <a:pt x="7" y="143"/>
                    </a:lnTo>
                    <a:lnTo>
                      <a:pt x="0" y="15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8" name="Freeform 7404"/>
              <p:cNvSpPr>
                <a:spLocks/>
              </p:cNvSpPr>
              <p:nvPr/>
            </p:nvSpPr>
            <p:spPr bwMode="auto">
              <a:xfrm>
                <a:off x="9660" y="7886"/>
                <a:ext cx="45" cy="70"/>
              </a:xfrm>
              <a:custGeom>
                <a:avLst/>
                <a:gdLst/>
                <a:ahLst/>
                <a:cxnLst>
                  <a:cxn ang="0">
                    <a:pos x="7" y="0"/>
                  </a:cxn>
                  <a:cxn ang="0">
                    <a:pos x="7" y="0"/>
                  </a:cxn>
                  <a:cxn ang="0">
                    <a:pos x="2" y="14"/>
                  </a:cxn>
                  <a:cxn ang="0">
                    <a:pos x="0" y="45"/>
                  </a:cxn>
                  <a:cxn ang="0">
                    <a:pos x="0" y="64"/>
                  </a:cxn>
                  <a:cxn ang="0">
                    <a:pos x="26" y="69"/>
                  </a:cxn>
                  <a:cxn ang="0">
                    <a:pos x="45" y="64"/>
                  </a:cxn>
                  <a:cxn ang="0">
                    <a:pos x="45" y="31"/>
                  </a:cxn>
                  <a:cxn ang="0">
                    <a:pos x="43" y="23"/>
                  </a:cxn>
                  <a:cxn ang="0">
                    <a:pos x="43" y="16"/>
                  </a:cxn>
                  <a:cxn ang="0">
                    <a:pos x="40" y="9"/>
                  </a:cxn>
                  <a:cxn ang="0">
                    <a:pos x="38" y="0"/>
                  </a:cxn>
                  <a:cxn ang="0">
                    <a:pos x="7" y="0"/>
                  </a:cxn>
                </a:cxnLst>
                <a:rect l="0" t="0" r="r" b="b"/>
                <a:pathLst>
                  <a:path w="45" h="70">
                    <a:moveTo>
                      <a:pt x="7" y="0"/>
                    </a:moveTo>
                    <a:lnTo>
                      <a:pt x="7" y="0"/>
                    </a:lnTo>
                    <a:lnTo>
                      <a:pt x="2" y="14"/>
                    </a:lnTo>
                    <a:lnTo>
                      <a:pt x="0" y="45"/>
                    </a:lnTo>
                    <a:lnTo>
                      <a:pt x="0" y="64"/>
                    </a:lnTo>
                    <a:lnTo>
                      <a:pt x="26" y="69"/>
                    </a:lnTo>
                    <a:lnTo>
                      <a:pt x="45" y="64"/>
                    </a:lnTo>
                    <a:lnTo>
                      <a:pt x="45" y="31"/>
                    </a:lnTo>
                    <a:lnTo>
                      <a:pt x="43" y="23"/>
                    </a:lnTo>
                    <a:lnTo>
                      <a:pt x="43" y="16"/>
                    </a:lnTo>
                    <a:lnTo>
                      <a:pt x="40" y="9"/>
                    </a:lnTo>
                    <a:lnTo>
                      <a:pt x="38"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9" name="Freeform 7405"/>
              <p:cNvSpPr>
                <a:spLocks/>
              </p:cNvSpPr>
              <p:nvPr/>
            </p:nvSpPr>
            <p:spPr bwMode="auto">
              <a:xfrm>
                <a:off x="9660" y="7893"/>
                <a:ext cx="28" cy="53"/>
              </a:xfrm>
              <a:custGeom>
                <a:avLst/>
                <a:gdLst/>
                <a:ahLst/>
                <a:cxnLst>
                  <a:cxn ang="0">
                    <a:pos x="28" y="28"/>
                  </a:cxn>
                  <a:cxn ang="0">
                    <a:pos x="26" y="14"/>
                  </a:cxn>
                  <a:cxn ang="0">
                    <a:pos x="26" y="0"/>
                  </a:cxn>
                  <a:cxn ang="0">
                    <a:pos x="4" y="0"/>
                  </a:cxn>
                  <a:cxn ang="0">
                    <a:pos x="2" y="14"/>
                  </a:cxn>
                  <a:cxn ang="0">
                    <a:pos x="0" y="26"/>
                  </a:cxn>
                  <a:cxn ang="0">
                    <a:pos x="0" y="52"/>
                  </a:cxn>
                  <a:cxn ang="0">
                    <a:pos x="26" y="52"/>
                  </a:cxn>
                  <a:cxn ang="0">
                    <a:pos x="26" y="40"/>
                  </a:cxn>
                  <a:cxn ang="0">
                    <a:pos x="28" y="28"/>
                  </a:cxn>
                </a:cxnLst>
                <a:rect l="0" t="0" r="r" b="b"/>
                <a:pathLst>
                  <a:path w="28" h="53">
                    <a:moveTo>
                      <a:pt x="28" y="28"/>
                    </a:moveTo>
                    <a:lnTo>
                      <a:pt x="26" y="14"/>
                    </a:lnTo>
                    <a:lnTo>
                      <a:pt x="26" y="0"/>
                    </a:lnTo>
                    <a:lnTo>
                      <a:pt x="4" y="0"/>
                    </a:lnTo>
                    <a:lnTo>
                      <a:pt x="2" y="14"/>
                    </a:lnTo>
                    <a:lnTo>
                      <a:pt x="0" y="26"/>
                    </a:lnTo>
                    <a:lnTo>
                      <a:pt x="0" y="52"/>
                    </a:lnTo>
                    <a:lnTo>
                      <a:pt x="26" y="52"/>
                    </a:lnTo>
                    <a:lnTo>
                      <a:pt x="26" y="40"/>
                    </a:lnTo>
                    <a:lnTo>
                      <a:pt x="28" y="28"/>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0" name="Freeform 7406"/>
              <p:cNvSpPr>
                <a:spLocks/>
              </p:cNvSpPr>
              <p:nvPr/>
            </p:nvSpPr>
            <p:spPr bwMode="auto">
              <a:xfrm>
                <a:off x="9660" y="7893"/>
                <a:ext cx="26" cy="51"/>
              </a:xfrm>
              <a:custGeom>
                <a:avLst/>
                <a:gdLst/>
                <a:ahLst/>
                <a:cxnLst>
                  <a:cxn ang="0">
                    <a:pos x="4" y="0"/>
                  </a:cxn>
                  <a:cxn ang="0">
                    <a:pos x="4" y="0"/>
                  </a:cxn>
                  <a:cxn ang="0">
                    <a:pos x="0" y="23"/>
                  </a:cxn>
                  <a:cxn ang="0">
                    <a:pos x="0" y="47"/>
                  </a:cxn>
                  <a:cxn ang="0">
                    <a:pos x="4" y="47"/>
                  </a:cxn>
                  <a:cxn ang="0">
                    <a:pos x="7" y="50"/>
                  </a:cxn>
                  <a:cxn ang="0">
                    <a:pos x="26" y="50"/>
                  </a:cxn>
                  <a:cxn ang="0">
                    <a:pos x="26" y="0"/>
                  </a:cxn>
                  <a:cxn ang="0">
                    <a:pos x="4" y="0"/>
                  </a:cxn>
                </a:cxnLst>
                <a:rect l="0" t="0" r="r" b="b"/>
                <a:pathLst>
                  <a:path w="26" h="51">
                    <a:moveTo>
                      <a:pt x="4" y="0"/>
                    </a:moveTo>
                    <a:lnTo>
                      <a:pt x="4" y="0"/>
                    </a:lnTo>
                    <a:lnTo>
                      <a:pt x="0" y="23"/>
                    </a:lnTo>
                    <a:lnTo>
                      <a:pt x="0" y="47"/>
                    </a:lnTo>
                    <a:lnTo>
                      <a:pt x="4" y="47"/>
                    </a:lnTo>
                    <a:lnTo>
                      <a:pt x="7" y="50"/>
                    </a:lnTo>
                    <a:lnTo>
                      <a:pt x="26" y="50"/>
                    </a:lnTo>
                    <a:lnTo>
                      <a:pt x="26"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1" name="Freeform 7407"/>
              <p:cNvSpPr>
                <a:spLocks/>
              </p:cNvSpPr>
              <p:nvPr/>
            </p:nvSpPr>
            <p:spPr bwMode="auto">
              <a:xfrm>
                <a:off x="9660" y="7893"/>
                <a:ext cx="26" cy="48"/>
              </a:xfrm>
              <a:custGeom>
                <a:avLst/>
                <a:gdLst/>
                <a:ahLst/>
                <a:cxnLst>
                  <a:cxn ang="0">
                    <a:pos x="26" y="0"/>
                  </a:cxn>
                  <a:cxn ang="0">
                    <a:pos x="4" y="0"/>
                  </a:cxn>
                  <a:cxn ang="0">
                    <a:pos x="2" y="11"/>
                  </a:cxn>
                  <a:cxn ang="0">
                    <a:pos x="2" y="23"/>
                  </a:cxn>
                  <a:cxn ang="0">
                    <a:pos x="0" y="33"/>
                  </a:cxn>
                  <a:cxn ang="0">
                    <a:pos x="0" y="45"/>
                  </a:cxn>
                  <a:cxn ang="0">
                    <a:pos x="9" y="45"/>
                  </a:cxn>
                  <a:cxn ang="0">
                    <a:pos x="12" y="47"/>
                  </a:cxn>
                  <a:cxn ang="0">
                    <a:pos x="26" y="47"/>
                  </a:cxn>
                  <a:cxn ang="0">
                    <a:pos x="26" y="0"/>
                  </a:cxn>
                </a:cxnLst>
                <a:rect l="0" t="0" r="r" b="b"/>
                <a:pathLst>
                  <a:path w="26" h="48">
                    <a:moveTo>
                      <a:pt x="26" y="0"/>
                    </a:moveTo>
                    <a:lnTo>
                      <a:pt x="4" y="0"/>
                    </a:lnTo>
                    <a:lnTo>
                      <a:pt x="2" y="11"/>
                    </a:lnTo>
                    <a:lnTo>
                      <a:pt x="2" y="23"/>
                    </a:lnTo>
                    <a:lnTo>
                      <a:pt x="0" y="33"/>
                    </a:lnTo>
                    <a:lnTo>
                      <a:pt x="0" y="45"/>
                    </a:lnTo>
                    <a:lnTo>
                      <a:pt x="9" y="45"/>
                    </a:lnTo>
                    <a:lnTo>
                      <a:pt x="12" y="47"/>
                    </a:lnTo>
                    <a:lnTo>
                      <a:pt x="26" y="47"/>
                    </a:lnTo>
                    <a:lnTo>
                      <a:pt x="26"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2" name="Freeform 7408"/>
              <p:cNvSpPr>
                <a:spLocks/>
              </p:cNvSpPr>
              <p:nvPr/>
            </p:nvSpPr>
            <p:spPr bwMode="auto">
              <a:xfrm>
                <a:off x="9662" y="7893"/>
                <a:ext cx="24" cy="43"/>
              </a:xfrm>
              <a:custGeom>
                <a:avLst/>
                <a:gdLst/>
                <a:ahLst/>
                <a:cxnLst>
                  <a:cxn ang="0">
                    <a:pos x="2" y="0"/>
                  </a:cxn>
                  <a:cxn ang="0">
                    <a:pos x="2" y="0"/>
                  </a:cxn>
                  <a:cxn ang="0">
                    <a:pos x="0" y="11"/>
                  </a:cxn>
                  <a:cxn ang="0">
                    <a:pos x="0" y="43"/>
                  </a:cxn>
                  <a:cxn ang="0">
                    <a:pos x="21" y="43"/>
                  </a:cxn>
                  <a:cxn ang="0">
                    <a:pos x="23" y="33"/>
                  </a:cxn>
                  <a:cxn ang="0">
                    <a:pos x="23" y="11"/>
                  </a:cxn>
                  <a:cxn ang="0">
                    <a:pos x="21" y="0"/>
                  </a:cxn>
                  <a:cxn ang="0">
                    <a:pos x="2" y="0"/>
                  </a:cxn>
                </a:cxnLst>
                <a:rect l="0" t="0" r="r" b="b"/>
                <a:pathLst>
                  <a:path w="24" h="43">
                    <a:moveTo>
                      <a:pt x="2" y="0"/>
                    </a:moveTo>
                    <a:lnTo>
                      <a:pt x="2" y="0"/>
                    </a:lnTo>
                    <a:lnTo>
                      <a:pt x="0" y="11"/>
                    </a:lnTo>
                    <a:lnTo>
                      <a:pt x="0" y="43"/>
                    </a:lnTo>
                    <a:lnTo>
                      <a:pt x="21" y="43"/>
                    </a:lnTo>
                    <a:lnTo>
                      <a:pt x="23" y="33"/>
                    </a:lnTo>
                    <a:lnTo>
                      <a:pt x="23" y="11"/>
                    </a:lnTo>
                    <a:lnTo>
                      <a:pt x="21"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3" name="Freeform 7409"/>
              <p:cNvSpPr>
                <a:spLocks/>
              </p:cNvSpPr>
              <p:nvPr/>
            </p:nvSpPr>
            <p:spPr bwMode="auto">
              <a:xfrm>
                <a:off x="9662" y="7893"/>
                <a:ext cx="22" cy="41"/>
              </a:xfrm>
              <a:custGeom>
                <a:avLst/>
                <a:gdLst/>
                <a:ahLst/>
                <a:cxnLst>
                  <a:cxn ang="0">
                    <a:pos x="2" y="0"/>
                  </a:cxn>
                  <a:cxn ang="0">
                    <a:pos x="2" y="0"/>
                  </a:cxn>
                  <a:cxn ang="0">
                    <a:pos x="0" y="9"/>
                  </a:cxn>
                  <a:cxn ang="0">
                    <a:pos x="0" y="38"/>
                  </a:cxn>
                  <a:cxn ang="0">
                    <a:pos x="2" y="40"/>
                  </a:cxn>
                  <a:cxn ang="0">
                    <a:pos x="21" y="40"/>
                  </a:cxn>
                  <a:cxn ang="0">
                    <a:pos x="21" y="0"/>
                  </a:cxn>
                  <a:cxn ang="0">
                    <a:pos x="2" y="0"/>
                  </a:cxn>
                </a:cxnLst>
                <a:rect l="0" t="0" r="r" b="b"/>
                <a:pathLst>
                  <a:path w="22" h="41">
                    <a:moveTo>
                      <a:pt x="2" y="0"/>
                    </a:moveTo>
                    <a:lnTo>
                      <a:pt x="2" y="0"/>
                    </a:lnTo>
                    <a:lnTo>
                      <a:pt x="0" y="9"/>
                    </a:lnTo>
                    <a:lnTo>
                      <a:pt x="0" y="38"/>
                    </a:lnTo>
                    <a:lnTo>
                      <a:pt x="2" y="40"/>
                    </a:lnTo>
                    <a:lnTo>
                      <a:pt x="21" y="40"/>
                    </a:lnTo>
                    <a:lnTo>
                      <a:pt x="21"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4" name="Freeform 7410"/>
              <p:cNvSpPr>
                <a:spLocks/>
              </p:cNvSpPr>
              <p:nvPr/>
            </p:nvSpPr>
            <p:spPr bwMode="auto">
              <a:xfrm>
                <a:off x="9662" y="7893"/>
                <a:ext cx="22" cy="39"/>
              </a:xfrm>
              <a:custGeom>
                <a:avLst/>
                <a:gdLst/>
                <a:ahLst/>
                <a:cxnLst>
                  <a:cxn ang="0">
                    <a:pos x="2" y="0"/>
                  </a:cxn>
                  <a:cxn ang="0">
                    <a:pos x="2" y="0"/>
                  </a:cxn>
                  <a:cxn ang="0">
                    <a:pos x="0" y="9"/>
                  </a:cxn>
                  <a:cxn ang="0">
                    <a:pos x="0" y="36"/>
                  </a:cxn>
                  <a:cxn ang="0">
                    <a:pos x="7" y="36"/>
                  </a:cxn>
                  <a:cxn ang="0">
                    <a:pos x="9" y="38"/>
                  </a:cxn>
                  <a:cxn ang="0">
                    <a:pos x="21" y="38"/>
                  </a:cxn>
                  <a:cxn ang="0">
                    <a:pos x="21" y="0"/>
                  </a:cxn>
                  <a:cxn ang="0">
                    <a:pos x="2" y="0"/>
                  </a:cxn>
                </a:cxnLst>
                <a:rect l="0" t="0" r="r" b="b"/>
                <a:pathLst>
                  <a:path w="22" h="39">
                    <a:moveTo>
                      <a:pt x="2" y="0"/>
                    </a:moveTo>
                    <a:lnTo>
                      <a:pt x="2" y="0"/>
                    </a:lnTo>
                    <a:lnTo>
                      <a:pt x="0" y="9"/>
                    </a:lnTo>
                    <a:lnTo>
                      <a:pt x="0" y="36"/>
                    </a:lnTo>
                    <a:lnTo>
                      <a:pt x="7" y="36"/>
                    </a:lnTo>
                    <a:lnTo>
                      <a:pt x="9" y="38"/>
                    </a:lnTo>
                    <a:lnTo>
                      <a:pt x="21" y="38"/>
                    </a:lnTo>
                    <a:lnTo>
                      <a:pt x="21"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5" name="Freeform 7411"/>
              <p:cNvSpPr>
                <a:spLocks/>
              </p:cNvSpPr>
              <p:nvPr/>
            </p:nvSpPr>
            <p:spPr bwMode="auto">
              <a:xfrm>
                <a:off x="9662" y="7893"/>
                <a:ext cx="22" cy="34"/>
              </a:xfrm>
              <a:custGeom>
                <a:avLst/>
                <a:gdLst/>
                <a:ahLst/>
                <a:cxnLst>
                  <a:cxn ang="0">
                    <a:pos x="2" y="0"/>
                  </a:cxn>
                  <a:cxn ang="0">
                    <a:pos x="2" y="0"/>
                  </a:cxn>
                  <a:cxn ang="0">
                    <a:pos x="0" y="9"/>
                  </a:cxn>
                  <a:cxn ang="0">
                    <a:pos x="0" y="33"/>
                  </a:cxn>
                  <a:cxn ang="0">
                    <a:pos x="19" y="33"/>
                  </a:cxn>
                  <a:cxn ang="0">
                    <a:pos x="21" y="26"/>
                  </a:cxn>
                  <a:cxn ang="0">
                    <a:pos x="21" y="9"/>
                  </a:cxn>
                  <a:cxn ang="0">
                    <a:pos x="19" y="0"/>
                  </a:cxn>
                  <a:cxn ang="0">
                    <a:pos x="2" y="0"/>
                  </a:cxn>
                </a:cxnLst>
                <a:rect l="0" t="0" r="r" b="b"/>
                <a:pathLst>
                  <a:path w="22" h="34">
                    <a:moveTo>
                      <a:pt x="2" y="0"/>
                    </a:moveTo>
                    <a:lnTo>
                      <a:pt x="2" y="0"/>
                    </a:lnTo>
                    <a:lnTo>
                      <a:pt x="0" y="9"/>
                    </a:lnTo>
                    <a:lnTo>
                      <a:pt x="0" y="33"/>
                    </a:lnTo>
                    <a:lnTo>
                      <a:pt x="19" y="33"/>
                    </a:lnTo>
                    <a:lnTo>
                      <a:pt x="21" y="26"/>
                    </a:lnTo>
                    <a:lnTo>
                      <a:pt x="21" y="9"/>
                    </a:lnTo>
                    <a:lnTo>
                      <a:pt x="19"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6" name="Freeform 7412"/>
              <p:cNvSpPr>
                <a:spLocks/>
              </p:cNvSpPr>
              <p:nvPr/>
            </p:nvSpPr>
            <p:spPr bwMode="auto">
              <a:xfrm>
                <a:off x="9662" y="7893"/>
                <a:ext cx="19" cy="31"/>
              </a:xfrm>
              <a:custGeom>
                <a:avLst/>
                <a:gdLst/>
                <a:ahLst/>
                <a:cxnLst>
                  <a:cxn ang="0">
                    <a:pos x="19" y="31"/>
                  </a:cxn>
                  <a:cxn ang="0">
                    <a:pos x="19" y="0"/>
                  </a:cxn>
                  <a:cxn ang="0">
                    <a:pos x="2" y="0"/>
                  </a:cxn>
                  <a:cxn ang="0">
                    <a:pos x="2" y="7"/>
                  </a:cxn>
                  <a:cxn ang="0">
                    <a:pos x="0" y="14"/>
                  </a:cxn>
                  <a:cxn ang="0">
                    <a:pos x="0" y="31"/>
                  </a:cxn>
                  <a:cxn ang="0">
                    <a:pos x="19" y="31"/>
                  </a:cxn>
                </a:cxnLst>
                <a:rect l="0" t="0" r="r" b="b"/>
                <a:pathLst>
                  <a:path w="19" h="31">
                    <a:moveTo>
                      <a:pt x="19" y="31"/>
                    </a:moveTo>
                    <a:lnTo>
                      <a:pt x="19" y="0"/>
                    </a:lnTo>
                    <a:lnTo>
                      <a:pt x="2" y="0"/>
                    </a:lnTo>
                    <a:lnTo>
                      <a:pt x="2" y="7"/>
                    </a:lnTo>
                    <a:lnTo>
                      <a:pt x="0" y="14"/>
                    </a:lnTo>
                    <a:lnTo>
                      <a:pt x="0" y="31"/>
                    </a:lnTo>
                    <a:lnTo>
                      <a:pt x="19" y="31"/>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7" name="Freeform 7413"/>
              <p:cNvSpPr>
                <a:spLocks/>
              </p:cNvSpPr>
              <p:nvPr/>
            </p:nvSpPr>
            <p:spPr bwMode="auto">
              <a:xfrm>
                <a:off x="9662" y="7893"/>
                <a:ext cx="19" cy="27"/>
              </a:xfrm>
              <a:custGeom>
                <a:avLst/>
                <a:gdLst/>
                <a:ahLst/>
                <a:cxnLst>
                  <a:cxn ang="0">
                    <a:pos x="19" y="26"/>
                  </a:cxn>
                  <a:cxn ang="0">
                    <a:pos x="19" y="0"/>
                  </a:cxn>
                  <a:cxn ang="0">
                    <a:pos x="2" y="0"/>
                  </a:cxn>
                  <a:cxn ang="0">
                    <a:pos x="2" y="7"/>
                  </a:cxn>
                  <a:cxn ang="0">
                    <a:pos x="0" y="14"/>
                  </a:cxn>
                  <a:cxn ang="0">
                    <a:pos x="0" y="26"/>
                  </a:cxn>
                  <a:cxn ang="0">
                    <a:pos x="19" y="26"/>
                  </a:cxn>
                </a:cxnLst>
                <a:rect l="0" t="0" r="r" b="b"/>
                <a:pathLst>
                  <a:path w="19" h="27">
                    <a:moveTo>
                      <a:pt x="19" y="26"/>
                    </a:moveTo>
                    <a:lnTo>
                      <a:pt x="19" y="0"/>
                    </a:lnTo>
                    <a:lnTo>
                      <a:pt x="2" y="0"/>
                    </a:lnTo>
                    <a:lnTo>
                      <a:pt x="2" y="7"/>
                    </a:lnTo>
                    <a:lnTo>
                      <a:pt x="0" y="14"/>
                    </a:lnTo>
                    <a:lnTo>
                      <a:pt x="0" y="26"/>
                    </a:lnTo>
                    <a:lnTo>
                      <a:pt x="19" y="2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8" name="Freeform 7414"/>
              <p:cNvSpPr>
                <a:spLocks/>
              </p:cNvSpPr>
              <p:nvPr/>
            </p:nvSpPr>
            <p:spPr bwMode="auto">
              <a:xfrm>
                <a:off x="9662" y="7893"/>
                <a:ext cx="19" cy="24"/>
              </a:xfrm>
              <a:custGeom>
                <a:avLst/>
                <a:gdLst/>
                <a:ahLst/>
                <a:cxnLst>
                  <a:cxn ang="0">
                    <a:pos x="19" y="23"/>
                  </a:cxn>
                  <a:cxn ang="0">
                    <a:pos x="19" y="0"/>
                  </a:cxn>
                  <a:cxn ang="0">
                    <a:pos x="2" y="0"/>
                  </a:cxn>
                  <a:cxn ang="0">
                    <a:pos x="2" y="7"/>
                  </a:cxn>
                  <a:cxn ang="0">
                    <a:pos x="0" y="11"/>
                  </a:cxn>
                  <a:cxn ang="0">
                    <a:pos x="0" y="23"/>
                  </a:cxn>
                  <a:cxn ang="0">
                    <a:pos x="19" y="23"/>
                  </a:cxn>
                </a:cxnLst>
                <a:rect l="0" t="0" r="r" b="b"/>
                <a:pathLst>
                  <a:path w="19" h="24">
                    <a:moveTo>
                      <a:pt x="19" y="23"/>
                    </a:moveTo>
                    <a:lnTo>
                      <a:pt x="19" y="0"/>
                    </a:lnTo>
                    <a:lnTo>
                      <a:pt x="2" y="0"/>
                    </a:lnTo>
                    <a:lnTo>
                      <a:pt x="2" y="7"/>
                    </a:lnTo>
                    <a:lnTo>
                      <a:pt x="0" y="11"/>
                    </a:lnTo>
                    <a:lnTo>
                      <a:pt x="0" y="23"/>
                    </a:lnTo>
                    <a:lnTo>
                      <a:pt x="19" y="2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9" name="Freeform 7415"/>
              <p:cNvSpPr>
                <a:spLocks/>
              </p:cNvSpPr>
              <p:nvPr/>
            </p:nvSpPr>
            <p:spPr bwMode="auto">
              <a:xfrm>
                <a:off x="9664" y="7893"/>
                <a:ext cx="17" cy="22"/>
              </a:xfrm>
              <a:custGeom>
                <a:avLst/>
                <a:gdLst/>
                <a:ahLst/>
                <a:cxnLst>
                  <a:cxn ang="0">
                    <a:pos x="0" y="0"/>
                  </a:cxn>
                  <a:cxn ang="0">
                    <a:pos x="0" y="21"/>
                  </a:cxn>
                  <a:cxn ang="0">
                    <a:pos x="14" y="21"/>
                  </a:cxn>
                  <a:cxn ang="0">
                    <a:pos x="16" y="16"/>
                  </a:cxn>
                  <a:cxn ang="0">
                    <a:pos x="16" y="4"/>
                  </a:cxn>
                  <a:cxn ang="0">
                    <a:pos x="14" y="0"/>
                  </a:cxn>
                  <a:cxn ang="0">
                    <a:pos x="0" y="0"/>
                  </a:cxn>
                </a:cxnLst>
                <a:rect l="0" t="0" r="r" b="b"/>
                <a:pathLst>
                  <a:path w="17" h="22">
                    <a:moveTo>
                      <a:pt x="0" y="0"/>
                    </a:moveTo>
                    <a:lnTo>
                      <a:pt x="0" y="21"/>
                    </a:lnTo>
                    <a:lnTo>
                      <a:pt x="14" y="21"/>
                    </a:lnTo>
                    <a:lnTo>
                      <a:pt x="16" y="16"/>
                    </a:lnTo>
                    <a:lnTo>
                      <a:pt x="16" y="4"/>
                    </a:lnTo>
                    <a:lnTo>
                      <a:pt x="14" y="0"/>
                    </a:lnTo>
                    <a:lnTo>
                      <a:pt x="0"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0" name="Freeform 7416"/>
              <p:cNvSpPr>
                <a:spLocks/>
              </p:cNvSpPr>
              <p:nvPr/>
            </p:nvSpPr>
            <p:spPr bwMode="auto">
              <a:xfrm>
                <a:off x="9664" y="7902"/>
                <a:ext cx="15" cy="0"/>
              </a:xfrm>
              <a:custGeom>
                <a:avLst/>
                <a:gdLst/>
                <a:ahLst/>
                <a:cxnLst>
                  <a:cxn ang="0">
                    <a:pos x="0" y="0"/>
                  </a:cxn>
                  <a:cxn ang="0">
                    <a:pos x="14" y="0"/>
                  </a:cxn>
                </a:cxnLst>
                <a:rect l="0" t="0" r="r" b="b"/>
                <a:pathLst>
                  <a:path w="15">
                    <a:moveTo>
                      <a:pt x="0" y="0"/>
                    </a:moveTo>
                    <a:lnTo>
                      <a:pt x="14" y="0"/>
                    </a:lnTo>
                  </a:path>
                </a:pathLst>
              </a:custGeom>
              <a:noFill/>
              <a:ln w="11937">
                <a:solidFill>
                  <a:srgbClr val="CEC5B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1" name="Freeform 7417"/>
              <p:cNvSpPr>
                <a:spLocks/>
              </p:cNvSpPr>
              <p:nvPr/>
            </p:nvSpPr>
            <p:spPr bwMode="auto">
              <a:xfrm>
                <a:off x="9664" y="7888"/>
                <a:ext cx="22" cy="5"/>
              </a:xfrm>
              <a:custGeom>
                <a:avLst/>
                <a:gdLst/>
                <a:ahLst/>
                <a:cxnLst>
                  <a:cxn ang="0">
                    <a:pos x="21" y="0"/>
                  </a:cxn>
                  <a:cxn ang="0">
                    <a:pos x="0" y="0"/>
                  </a:cxn>
                  <a:cxn ang="0">
                    <a:pos x="0" y="2"/>
                  </a:cxn>
                  <a:cxn ang="0">
                    <a:pos x="14" y="2"/>
                  </a:cxn>
                  <a:cxn ang="0">
                    <a:pos x="16" y="4"/>
                  </a:cxn>
                  <a:cxn ang="0">
                    <a:pos x="21" y="4"/>
                  </a:cxn>
                  <a:cxn ang="0">
                    <a:pos x="21" y="0"/>
                  </a:cxn>
                </a:cxnLst>
                <a:rect l="0" t="0" r="r" b="b"/>
                <a:pathLst>
                  <a:path w="22" h="5">
                    <a:moveTo>
                      <a:pt x="21" y="0"/>
                    </a:moveTo>
                    <a:lnTo>
                      <a:pt x="0" y="0"/>
                    </a:lnTo>
                    <a:lnTo>
                      <a:pt x="0" y="2"/>
                    </a:lnTo>
                    <a:lnTo>
                      <a:pt x="14" y="2"/>
                    </a:lnTo>
                    <a:lnTo>
                      <a:pt x="16" y="4"/>
                    </a:lnTo>
                    <a:lnTo>
                      <a:pt x="21" y="4"/>
                    </a:lnTo>
                    <a:lnTo>
                      <a:pt x="21"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2" name="Freeform 7418"/>
              <p:cNvSpPr>
                <a:spLocks/>
              </p:cNvSpPr>
              <p:nvPr/>
            </p:nvSpPr>
            <p:spPr bwMode="auto">
              <a:xfrm>
                <a:off x="9660" y="7946"/>
                <a:ext cx="26" cy="10"/>
              </a:xfrm>
              <a:custGeom>
                <a:avLst/>
                <a:gdLst/>
                <a:ahLst/>
                <a:cxnLst>
                  <a:cxn ang="0">
                    <a:pos x="0" y="0"/>
                  </a:cxn>
                  <a:cxn ang="0">
                    <a:pos x="0" y="4"/>
                  </a:cxn>
                  <a:cxn ang="0">
                    <a:pos x="26" y="9"/>
                  </a:cxn>
                  <a:cxn ang="0">
                    <a:pos x="26" y="2"/>
                  </a:cxn>
                  <a:cxn ang="0">
                    <a:pos x="0" y="0"/>
                  </a:cxn>
                </a:cxnLst>
                <a:rect l="0" t="0" r="r" b="b"/>
                <a:pathLst>
                  <a:path w="26" h="10">
                    <a:moveTo>
                      <a:pt x="0" y="0"/>
                    </a:moveTo>
                    <a:lnTo>
                      <a:pt x="0" y="4"/>
                    </a:lnTo>
                    <a:lnTo>
                      <a:pt x="26" y="9"/>
                    </a:lnTo>
                    <a:lnTo>
                      <a:pt x="2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3" name="Freeform 7419"/>
              <p:cNvSpPr>
                <a:spLocks/>
              </p:cNvSpPr>
              <p:nvPr/>
            </p:nvSpPr>
            <p:spPr bwMode="auto">
              <a:xfrm>
                <a:off x="9667" y="7948"/>
                <a:ext cx="12" cy="3"/>
              </a:xfrm>
              <a:custGeom>
                <a:avLst/>
                <a:gdLst/>
                <a:ahLst/>
                <a:cxnLst>
                  <a:cxn ang="0">
                    <a:pos x="7" y="0"/>
                  </a:cxn>
                  <a:cxn ang="0">
                    <a:pos x="0" y="0"/>
                  </a:cxn>
                  <a:cxn ang="0">
                    <a:pos x="2" y="2"/>
                  </a:cxn>
                  <a:cxn ang="0">
                    <a:pos x="11" y="2"/>
                  </a:cxn>
                  <a:cxn ang="0">
                    <a:pos x="7" y="0"/>
                  </a:cxn>
                </a:cxnLst>
                <a:rect l="0" t="0" r="r" b="b"/>
                <a:pathLst>
                  <a:path w="12" h="3">
                    <a:moveTo>
                      <a:pt x="7" y="0"/>
                    </a:moveTo>
                    <a:lnTo>
                      <a:pt x="0" y="0"/>
                    </a:lnTo>
                    <a:lnTo>
                      <a:pt x="2" y="2"/>
                    </a:lnTo>
                    <a:lnTo>
                      <a:pt x="11" y="2"/>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4" name="Freeform 7420"/>
              <p:cNvSpPr>
                <a:spLocks/>
              </p:cNvSpPr>
              <p:nvPr/>
            </p:nvSpPr>
            <p:spPr bwMode="auto">
              <a:xfrm>
                <a:off x="9667" y="794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5" name="Freeform 7421"/>
              <p:cNvSpPr>
                <a:spLocks/>
              </p:cNvSpPr>
              <p:nvPr/>
            </p:nvSpPr>
            <p:spPr bwMode="auto">
              <a:xfrm>
                <a:off x="9667" y="794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6" name="Freeform 7422"/>
              <p:cNvSpPr>
                <a:spLocks/>
              </p:cNvSpPr>
              <p:nvPr/>
            </p:nvSpPr>
            <p:spPr bwMode="auto">
              <a:xfrm>
                <a:off x="9688" y="7946"/>
                <a:ext cx="17" cy="7"/>
              </a:xfrm>
              <a:custGeom>
                <a:avLst/>
                <a:gdLst/>
                <a:ahLst/>
                <a:cxnLst>
                  <a:cxn ang="0">
                    <a:pos x="0" y="2"/>
                  </a:cxn>
                  <a:cxn ang="0">
                    <a:pos x="0" y="7"/>
                  </a:cxn>
                  <a:cxn ang="0">
                    <a:pos x="12" y="4"/>
                  </a:cxn>
                  <a:cxn ang="0">
                    <a:pos x="16" y="2"/>
                  </a:cxn>
                  <a:cxn ang="0">
                    <a:pos x="16" y="0"/>
                  </a:cxn>
                  <a:cxn ang="0">
                    <a:pos x="0" y="2"/>
                  </a:cxn>
                </a:cxnLst>
                <a:rect l="0" t="0" r="r" b="b"/>
                <a:pathLst>
                  <a:path w="17" h="7">
                    <a:moveTo>
                      <a:pt x="0" y="2"/>
                    </a:moveTo>
                    <a:lnTo>
                      <a:pt x="0" y="7"/>
                    </a:lnTo>
                    <a:lnTo>
                      <a:pt x="12" y="4"/>
                    </a:lnTo>
                    <a:lnTo>
                      <a:pt x="16" y="2"/>
                    </a:lnTo>
                    <a:lnTo>
                      <a:pt x="16" y="0"/>
                    </a:lnTo>
                    <a:lnTo>
                      <a:pt x="0"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7" name="Freeform 7423"/>
              <p:cNvSpPr>
                <a:spLocks/>
              </p:cNvSpPr>
              <p:nvPr/>
            </p:nvSpPr>
            <p:spPr bwMode="auto">
              <a:xfrm>
                <a:off x="9688" y="7946"/>
                <a:ext cx="17" cy="7"/>
              </a:xfrm>
              <a:custGeom>
                <a:avLst/>
                <a:gdLst/>
                <a:ahLst/>
                <a:cxnLst>
                  <a:cxn ang="0">
                    <a:pos x="0" y="7"/>
                  </a:cxn>
                  <a:cxn ang="0">
                    <a:pos x="4" y="7"/>
                  </a:cxn>
                  <a:cxn ang="0">
                    <a:pos x="4" y="4"/>
                  </a:cxn>
                  <a:cxn ang="0">
                    <a:pos x="14" y="4"/>
                  </a:cxn>
                  <a:cxn ang="0">
                    <a:pos x="16" y="0"/>
                  </a:cxn>
                  <a:cxn ang="0">
                    <a:pos x="7" y="0"/>
                  </a:cxn>
                  <a:cxn ang="0">
                    <a:pos x="7" y="2"/>
                  </a:cxn>
                  <a:cxn ang="0">
                    <a:pos x="0" y="2"/>
                  </a:cxn>
                  <a:cxn ang="0">
                    <a:pos x="0" y="7"/>
                  </a:cxn>
                </a:cxnLst>
                <a:rect l="0" t="0" r="r" b="b"/>
                <a:pathLst>
                  <a:path w="17" h="7">
                    <a:moveTo>
                      <a:pt x="0" y="7"/>
                    </a:moveTo>
                    <a:lnTo>
                      <a:pt x="4" y="7"/>
                    </a:lnTo>
                    <a:lnTo>
                      <a:pt x="4" y="4"/>
                    </a:lnTo>
                    <a:lnTo>
                      <a:pt x="14" y="4"/>
                    </a:lnTo>
                    <a:lnTo>
                      <a:pt x="16" y="0"/>
                    </a:lnTo>
                    <a:lnTo>
                      <a:pt x="7" y="0"/>
                    </a:lnTo>
                    <a:lnTo>
                      <a:pt x="7" y="2"/>
                    </a:lnTo>
                    <a:lnTo>
                      <a:pt x="0" y="2"/>
                    </a:lnTo>
                    <a:lnTo>
                      <a:pt x="0"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8" name="Freeform 7424"/>
              <p:cNvSpPr>
                <a:spLocks/>
              </p:cNvSpPr>
              <p:nvPr/>
            </p:nvSpPr>
            <p:spPr bwMode="auto">
              <a:xfrm>
                <a:off x="9688" y="7946"/>
                <a:ext cx="17" cy="7"/>
              </a:xfrm>
              <a:custGeom>
                <a:avLst/>
                <a:gdLst/>
                <a:ahLst/>
                <a:cxnLst>
                  <a:cxn ang="0">
                    <a:pos x="4" y="7"/>
                  </a:cxn>
                  <a:cxn ang="0">
                    <a:pos x="7" y="4"/>
                  </a:cxn>
                  <a:cxn ang="0">
                    <a:pos x="14" y="4"/>
                  </a:cxn>
                  <a:cxn ang="0">
                    <a:pos x="16" y="0"/>
                  </a:cxn>
                  <a:cxn ang="0">
                    <a:pos x="9" y="0"/>
                  </a:cxn>
                  <a:cxn ang="0">
                    <a:pos x="7" y="2"/>
                  </a:cxn>
                  <a:cxn ang="0">
                    <a:pos x="0" y="2"/>
                  </a:cxn>
                  <a:cxn ang="0">
                    <a:pos x="0" y="7"/>
                  </a:cxn>
                  <a:cxn ang="0">
                    <a:pos x="4" y="7"/>
                  </a:cxn>
                </a:cxnLst>
                <a:rect l="0" t="0" r="r" b="b"/>
                <a:pathLst>
                  <a:path w="17" h="7">
                    <a:moveTo>
                      <a:pt x="4" y="7"/>
                    </a:moveTo>
                    <a:lnTo>
                      <a:pt x="7" y="4"/>
                    </a:lnTo>
                    <a:lnTo>
                      <a:pt x="14" y="4"/>
                    </a:lnTo>
                    <a:lnTo>
                      <a:pt x="16" y="0"/>
                    </a:lnTo>
                    <a:lnTo>
                      <a:pt x="9" y="0"/>
                    </a:lnTo>
                    <a:lnTo>
                      <a:pt x="7" y="2"/>
                    </a:lnTo>
                    <a:lnTo>
                      <a:pt x="0" y="2"/>
                    </a:lnTo>
                    <a:lnTo>
                      <a:pt x="0" y="7"/>
                    </a:lnTo>
                    <a:lnTo>
                      <a:pt x="4" y="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9" name="Freeform 7425"/>
              <p:cNvSpPr>
                <a:spLocks/>
              </p:cNvSpPr>
              <p:nvPr/>
            </p:nvSpPr>
            <p:spPr bwMode="auto">
              <a:xfrm>
                <a:off x="9691" y="7946"/>
                <a:ext cx="14" cy="7"/>
              </a:xfrm>
              <a:custGeom>
                <a:avLst/>
                <a:gdLst/>
                <a:ahLst/>
                <a:cxnLst>
                  <a:cxn ang="0">
                    <a:pos x="14" y="0"/>
                  </a:cxn>
                  <a:cxn ang="0">
                    <a:pos x="7" y="0"/>
                  </a:cxn>
                  <a:cxn ang="0">
                    <a:pos x="4" y="2"/>
                  </a:cxn>
                  <a:cxn ang="0">
                    <a:pos x="0" y="2"/>
                  </a:cxn>
                  <a:cxn ang="0">
                    <a:pos x="0" y="7"/>
                  </a:cxn>
                  <a:cxn ang="0">
                    <a:pos x="4" y="4"/>
                  </a:cxn>
                  <a:cxn ang="0">
                    <a:pos x="12" y="4"/>
                  </a:cxn>
                  <a:cxn ang="0">
                    <a:pos x="14" y="0"/>
                  </a:cxn>
                </a:cxnLst>
                <a:rect l="0" t="0" r="r" b="b"/>
                <a:pathLst>
                  <a:path w="14" h="7">
                    <a:moveTo>
                      <a:pt x="14" y="0"/>
                    </a:moveTo>
                    <a:lnTo>
                      <a:pt x="7" y="0"/>
                    </a:lnTo>
                    <a:lnTo>
                      <a:pt x="4" y="2"/>
                    </a:lnTo>
                    <a:lnTo>
                      <a:pt x="0" y="2"/>
                    </a:lnTo>
                    <a:lnTo>
                      <a:pt x="0" y="7"/>
                    </a:lnTo>
                    <a:lnTo>
                      <a:pt x="4" y="4"/>
                    </a:lnTo>
                    <a:lnTo>
                      <a:pt x="12" y="4"/>
                    </a:lnTo>
                    <a:lnTo>
                      <a:pt x="1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0" name="Freeform 7426"/>
              <p:cNvSpPr>
                <a:spLocks/>
              </p:cNvSpPr>
              <p:nvPr/>
            </p:nvSpPr>
            <p:spPr bwMode="auto">
              <a:xfrm>
                <a:off x="9691" y="7946"/>
                <a:ext cx="14" cy="7"/>
              </a:xfrm>
              <a:custGeom>
                <a:avLst/>
                <a:gdLst/>
                <a:ahLst/>
                <a:cxnLst>
                  <a:cxn ang="0">
                    <a:pos x="14" y="0"/>
                  </a:cxn>
                  <a:cxn ang="0">
                    <a:pos x="4" y="0"/>
                  </a:cxn>
                  <a:cxn ang="0">
                    <a:pos x="4" y="2"/>
                  </a:cxn>
                  <a:cxn ang="0">
                    <a:pos x="0" y="2"/>
                  </a:cxn>
                  <a:cxn ang="0">
                    <a:pos x="0" y="7"/>
                  </a:cxn>
                  <a:cxn ang="0">
                    <a:pos x="4" y="4"/>
                  </a:cxn>
                  <a:cxn ang="0">
                    <a:pos x="12" y="4"/>
                  </a:cxn>
                  <a:cxn ang="0">
                    <a:pos x="14" y="0"/>
                  </a:cxn>
                </a:cxnLst>
                <a:rect l="0" t="0" r="r" b="b"/>
                <a:pathLst>
                  <a:path w="14" h="7">
                    <a:moveTo>
                      <a:pt x="14" y="0"/>
                    </a:moveTo>
                    <a:lnTo>
                      <a:pt x="4" y="0"/>
                    </a:lnTo>
                    <a:lnTo>
                      <a:pt x="4" y="2"/>
                    </a:lnTo>
                    <a:lnTo>
                      <a:pt x="0" y="2"/>
                    </a:lnTo>
                    <a:lnTo>
                      <a:pt x="0" y="7"/>
                    </a:lnTo>
                    <a:lnTo>
                      <a:pt x="4" y="4"/>
                    </a:lnTo>
                    <a:lnTo>
                      <a:pt x="12" y="4"/>
                    </a:lnTo>
                    <a:lnTo>
                      <a:pt x="1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1" name="Freeform 7427"/>
              <p:cNvSpPr>
                <a:spLocks/>
              </p:cNvSpPr>
              <p:nvPr/>
            </p:nvSpPr>
            <p:spPr bwMode="auto">
              <a:xfrm>
                <a:off x="9691" y="7946"/>
                <a:ext cx="14" cy="7"/>
              </a:xfrm>
              <a:custGeom>
                <a:avLst/>
                <a:gdLst/>
                <a:ahLst/>
                <a:cxnLst>
                  <a:cxn ang="0">
                    <a:pos x="14" y="0"/>
                  </a:cxn>
                  <a:cxn ang="0">
                    <a:pos x="4" y="0"/>
                  </a:cxn>
                  <a:cxn ang="0">
                    <a:pos x="4" y="2"/>
                  </a:cxn>
                  <a:cxn ang="0">
                    <a:pos x="0" y="2"/>
                  </a:cxn>
                  <a:cxn ang="0">
                    <a:pos x="0" y="7"/>
                  </a:cxn>
                  <a:cxn ang="0">
                    <a:pos x="4" y="4"/>
                  </a:cxn>
                  <a:cxn ang="0">
                    <a:pos x="12" y="4"/>
                  </a:cxn>
                  <a:cxn ang="0">
                    <a:pos x="14" y="0"/>
                  </a:cxn>
                </a:cxnLst>
                <a:rect l="0" t="0" r="r" b="b"/>
                <a:pathLst>
                  <a:path w="14" h="7">
                    <a:moveTo>
                      <a:pt x="14" y="0"/>
                    </a:moveTo>
                    <a:lnTo>
                      <a:pt x="4" y="0"/>
                    </a:lnTo>
                    <a:lnTo>
                      <a:pt x="4" y="2"/>
                    </a:lnTo>
                    <a:lnTo>
                      <a:pt x="0" y="2"/>
                    </a:lnTo>
                    <a:lnTo>
                      <a:pt x="0" y="7"/>
                    </a:lnTo>
                    <a:lnTo>
                      <a:pt x="4" y="4"/>
                    </a:lnTo>
                    <a:lnTo>
                      <a:pt x="12" y="4"/>
                    </a:lnTo>
                    <a:lnTo>
                      <a:pt x="1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2" name="Freeform 7428"/>
              <p:cNvSpPr>
                <a:spLocks/>
              </p:cNvSpPr>
              <p:nvPr/>
            </p:nvSpPr>
            <p:spPr bwMode="auto">
              <a:xfrm>
                <a:off x="9693" y="7946"/>
                <a:ext cx="12" cy="7"/>
              </a:xfrm>
              <a:custGeom>
                <a:avLst/>
                <a:gdLst/>
                <a:ahLst/>
                <a:cxnLst>
                  <a:cxn ang="0">
                    <a:pos x="0" y="2"/>
                  </a:cxn>
                  <a:cxn ang="0">
                    <a:pos x="0" y="7"/>
                  </a:cxn>
                  <a:cxn ang="0">
                    <a:pos x="2" y="4"/>
                  </a:cxn>
                  <a:cxn ang="0">
                    <a:pos x="9" y="4"/>
                  </a:cxn>
                  <a:cxn ang="0">
                    <a:pos x="11" y="0"/>
                  </a:cxn>
                  <a:cxn ang="0">
                    <a:pos x="4" y="0"/>
                  </a:cxn>
                  <a:cxn ang="0">
                    <a:pos x="0" y="2"/>
                  </a:cxn>
                </a:cxnLst>
                <a:rect l="0" t="0" r="r" b="b"/>
                <a:pathLst>
                  <a:path w="12" h="7">
                    <a:moveTo>
                      <a:pt x="0" y="2"/>
                    </a:moveTo>
                    <a:lnTo>
                      <a:pt x="0" y="7"/>
                    </a:lnTo>
                    <a:lnTo>
                      <a:pt x="2" y="4"/>
                    </a:lnTo>
                    <a:lnTo>
                      <a:pt x="9" y="4"/>
                    </a:lnTo>
                    <a:lnTo>
                      <a:pt x="11" y="0"/>
                    </a:lnTo>
                    <a:lnTo>
                      <a:pt x="4" y="0"/>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3" name="Freeform 7429"/>
              <p:cNvSpPr>
                <a:spLocks/>
              </p:cNvSpPr>
              <p:nvPr/>
            </p:nvSpPr>
            <p:spPr bwMode="auto">
              <a:xfrm>
                <a:off x="9693" y="7946"/>
                <a:ext cx="12" cy="7"/>
              </a:xfrm>
              <a:custGeom>
                <a:avLst/>
                <a:gdLst/>
                <a:ahLst/>
                <a:cxnLst>
                  <a:cxn ang="0">
                    <a:pos x="0" y="2"/>
                  </a:cxn>
                  <a:cxn ang="0">
                    <a:pos x="0" y="7"/>
                  </a:cxn>
                  <a:cxn ang="0">
                    <a:pos x="2" y="4"/>
                  </a:cxn>
                  <a:cxn ang="0">
                    <a:pos x="9" y="4"/>
                  </a:cxn>
                  <a:cxn ang="0">
                    <a:pos x="11" y="0"/>
                  </a:cxn>
                  <a:cxn ang="0">
                    <a:pos x="4" y="0"/>
                  </a:cxn>
                  <a:cxn ang="0">
                    <a:pos x="0" y="2"/>
                  </a:cxn>
                </a:cxnLst>
                <a:rect l="0" t="0" r="r" b="b"/>
                <a:pathLst>
                  <a:path w="12" h="7">
                    <a:moveTo>
                      <a:pt x="0" y="2"/>
                    </a:moveTo>
                    <a:lnTo>
                      <a:pt x="0" y="7"/>
                    </a:lnTo>
                    <a:lnTo>
                      <a:pt x="2" y="4"/>
                    </a:lnTo>
                    <a:lnTo>
                      <a:pt x="9" y="4"/>
                    </a:lnTo>
                    <a:lnTo>
                      <a:pt x="11" y="0"/>
                    </a:lnTo>
                    <a:lnTo>
                      <a:pt x="4" y="0"/>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4" name="Freeform 7430"/>
              <p:cNvSpPr>
                <a:spLocks/>
              </p:cNvSpPr>
              <p:nvPr/>
            </p:nvSpPr>
            <p:spPr bwMode="auto">
              <a:xfrm>
                <a:off x="9696" y="7946"/>
                <a:ext cx="9" cy="5"/>
              </a:xfrm>
              <a:custGeom>
                <a:avLst/>
                <a:gdLst/>
                <a:ahLst/>
                <a:cxnLst>
                  <a:cxn ang="0">
                    <a:pos x="0" y="2"/>
                  </a:cxn>
                  <a:cxn ang="0">
                    <a:pos x="0" y="4"/>
                  </a:cxn>
                  <a:cxn ang="0">
                    <a:pos x="7" y="4"/>
                  </a:cxn>
                  <a:cxn ang="0">
                    <a:pos x="9" y="0"/>
                  </a:cxn>
                  <a:cxn ang="0">
                    <a:pos x="2" y="0"/>
                  </a:cxn>
                  <a:cxn ang="0">
                    <a:pos x="0" y="2"/>
                  </a:cxn>
                </a:cxnLst>
                <a:rect l="0" t="0" r="r" b="b"/>
                <a:pathLst>
                  <a:path w="9" h="5">
                    <a:moveTo>
                      <a:pt x="0" y="2"/>
                    </a:moveTo>
                    <a:lnTo>
                      <a:pt x="0" y="4"/>
                    </a:lnTo>
                    <a:lnTo>
                      <a:pt x="7" y="4"/>
                    </a:lnTo>
                    <a:lnTo>
                      <a:pt x="9" y="0"/>
                    </a:lnTo>
                    <a:lnTo>
                      <a:pt x="2" y="0"/>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5" name="Freeform 7431"/>
              <p:cNvSpPr>
                <a:spLocks/>
              </p:cNvSpPr>
              <p:nvPr/>
            </p:nvSpPr>
            <p:spPr bwMode="auto">
              <a:xfrm>
                <a:off x="9696" y="7946"/>
                <a:ext cx="9" cy="5"/>
              </a:xfrm>
              <a:custGeom>
                <a:avLst/>
                <a:gdLst/>
                <a:ahLst/>
                <a:cxnLst>
                  <a:cxn ang="0">
                    <a:pos x="0" y="2"/>
                  </a:cxn>
                  <a:cxn ang="0">
                    <a:pos x="0" y="4"/>
                  </a:cxn>
                  <a:cxn ang="0">
                    <a:pos x="9" y="4"/>
                  </a:cxn>
                  <a:cxn ang="0">
                    <a:pos x="9" y="0"/>
                  </a:cxn>
                  <a:cxn ang="0">
                    <a:pos x="2" y="0"/>
                  </a:cxn>
                  <a:cxn ang="0">
                    <a:pos x="0" y="2"/>
                  </a:cxn>
                </a:cxnLst>
                <a:rect l="0" t="0" r="r" b="b"/>
                <a:pathLst>
                  <a:path w="9" h="5">
                    <a:moveTo>
                      <a:pt x="0" y="2"/>
                    </a:moveTo>
                    <a:lnTo>
                      <a:pt x="0" y="4"/>
                    </a:lnTo>
                    <a:lnTo>
                      <a:pt x="9" y="4"/>
                    </a:lnTo>
                    <a:lnTo>
                      <a:pt x="9" y="0"/>
                    </a:lnTo>
                    <a:lnTo>
                      <a:pt x="2" y="0"/>
                    </a:lnTo>
                    <a:lnTo>
                      <a:pt x="0"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6" name="Freeform 7432"/>
              <p:cNvSpPr>
                <a:spLocks/>
              </p:cNvSpPr>
              <p:nvPr/>
            </p:nvSpPr>
            <p:spPr bwMode="auto">
              <a:xfrm>
                <a:off x="9696" y="7946"/>
                <a:ext cx="9" cy="5"/>
              </a:xfrm>
              <a:custGeom>
                <a:avLst/>
                <a:gdLst/>
                <a:ahLst/>
                <a:cxnLst>
                  <a:cxn ang="0">
                    <a:pos x="0" y="2"/>
                  </a:cxn>
                  <a:cxn ang="0">
                    <a:pos x="0" y="4"/>
                  </a:cxn>
                  <a:cxn ang="0">
                    <a:pos x="9" y="4"/>
                  </a:cxn>
                  <a:cxn ang="0">
                    <a:pos x="9" y="0"/>
                  </a:cxn>
                  <a:cxn ang="0">
                    <a:pos x="2" y="0"/>
                  </a:cxn>
                  <a:cxn ang="0">
                    <a:pos x="0" y="2"/>
                  </a:cxn>
                </a:cxnLst>
                <a:rect l="0" t="0" r="r" b="b"/>
                <a:pathLst>
                  <a:path w="9" h="5">
                    <a:moveTo>
                      <a:pt x="0" y="2"/>
                    </a:moveTo>
                    <a:lnTo>
                      <a:pt x="0" y="4"/>
                    </a:lnTo>
                    <a:lnTo>
                      <a:pt x="9" y="4"/>
                    </a:lnTo>
                    <a:lnTo>
                      <a:pt x="9" y="0"/>
                    </a:lnTo>
                    <a:lnTo>
                      <a:pt x="2"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7" name="Freeform 7433"/>
              <p:cNvSpPr>
                <a:spLocks/>
              </p:cNvSpPr>
              <p:nvPr/>
            </p:nvSpPr>
            <p:spPr bwMode="auto">
              <a:xfrm>
                <a:off x="9698" y="7946"/>
                <a:ext cx="7" cy="5"/>
              </a:xfrm>
              <a:custGeom>
                <a:avLst/>
                <a:gdLst/>
                <a:ahLst/>
                <a:cxnLst>
                  <a:cxn ang="0">
                    <a:pos x="0" y="2"/>
                  </a:cxn>
                  <a:cxn ang="0">
                    <a:pos x="0" y="4"/>
                  </a:cxn>
                  <a:cxn ang="0">
                    <a:pos x="7" y="4"/>
                  </a:cxn>
                  <a:cxn ang="0">
                    <a:pos x="7" y="0"/>
                  </a:cxn>
                  <a:cxn ang="0">
                    <a:pos x="0" y="2"/>
                  </a:cxn>
                </a:cxnLst>
                <a:rect l="0" t="0" r="r" b="b"/>
                <a:pathLst>
                  <a:path w="7" h="5">
                    <a:moveTo>
                      <a:pt x="0" y="2"/>
                    </a:moveTo>
                    <a:lnTo>
                      <a:pt x="0" y="4"/>
                    </a:lnTo>
                    <a:lnTo>
                      <a:pt x="7" y="4"/>
                    </a:lnTo>
                    <a:lnTo>
                      <a:pt x="7"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8" name="Freeform 7434"/>
              <p:cNvSpPr>
                <a:spLocks/>
              </p:cNvSpPr>
              <p:nvPr/>
            </p:nvSpPr>
            <p:spPr bwMode="auto">
              <a:xfrm>
                <a:off x="9688" y="7891"/>
                <a:ext cx="12" cy="0"/>
              </a:xfrm>
              <a:custGeom>
                <a:avLst/>
                <a:gdLst/>
                <a:ahLst/>
                <a:cxnLst>
                  <a:cxn ang="0">
                    <a:pos x="0" y="0"/>
                  </a:cxn>
                  <a:cxn ang="0">
                    <a:pos x="12" y="0"/>
                  </a:cxn>
                </a:cxnLst>
                <a:rect l="0" t="0" r="r" b="b"/>
                <a:pathLst>
                  <a:path w="12">
                    <a:moveTo>
                      <a:pt x="0" y="0"/>
                    </a:moveTo>
                    <a:lnTo>
                      <a:pt x="12"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9" name="Freeform 7435"/>
              <p:cNvSpPr>
                <a:spLocks/>
              </p:cNvSpPr>
              <p:nvPr/>
            </p:nvSpPr>
            <p:spPr bwMode="auto">
              <a:xfrm>
                <a:off x="9688" y="7891"/>
                <a:ext cx="12" cy="0"/>
              </a:xfrm>
              <a:custGeom>
                <a:avLst/>
                <a:gdLst/>
                <a:ahLst/>
                <a:cxnLst>
                  <a:cxn ang="0">
                    <a:pos x="0" y="0"/>
                  </a:cxn>
                  <a:cxn ang="0">
                    <a:pos x="12" y="0"/>
                  </a:cxn>
                </a:cxnLst>
                <a:rect l="0" t="0" r="r" b="b"/>
                <a:pathLst>
                  <a:path w="12">
                    <a:moveTo>
                      <a:pt x="0" y="0"/>
                    </a:moveTo>
                    <a:lnTo>
                      <a:pt x="12"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0" name="Freeform 7436"/>
              <p:cNvSpPr>
                <a:spLocks/>
              </p:cNvSpPr>
              <p:nvPr/>
            </p:nvSpPr>
            <p:spPr bwMode="auto">
              <a:xfrm>
                <a:off x="9688" y="7891"/>
                <a:ext cx="12" cy="0"/>
              </a:xfrm>
              <a:custGeom>
                <a:avLst/>
                <a:gdLst/>
                <a:ahLst/>
                <a:cxnLst>
                  <a:cxn ang="0">
                    <a:pos x="0" y="0"/>
                  </a:cxn>
                  <a:cxn ang="0">
                    <a:pos x="12" y="0"/>
                  </a:cxn>
                </a:cxnLst>
                <a:rect l="0" t="0" r="r" b="b"/>
                <a:pathLst>
                  <a:path w="12">
                    <a:moveTo>
                      <a:pt x="0" y="0"/>
                    </a:moveTo>
                    <a:lnTo>
                      <a:pt x="12"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1" name="Freeform 7437"/>
              <p:cNvSpPr>
                <a:spLocks/>
              </p:cNvSpPr>
              <p:nvPr/>
            </p:nvSpPr>
            <p:spPr bwMode="auto">
              <a:xfrm>
                <a:off x="9691" y="7891"/>
                <a:ext cx="9" cy="0"/>
              </a:xfrm>
              <a:custGeom>
                <a:avLst/>
                <a:gdLst/>
                <a:ahLst/>
                <a:cxnLst>
                  <a:cxn ang="0">
                    <a:pos x="0" y="0"/>
                  </a:cxn>
                  <a:cxn ang="0">
                    <a:pos x="9" y="0"/>
                  </a:cxn>
                </a:cxnLst>
                <a:rect l="0" t="0" r="r" b="b"/>
                <a:pathLst>
                  <a:path w="9">
                    <a:moveTo>
                      <a:pt x="0" y="0"/>
                    </a:moveTo>
                    <a:lnTo>
                      <a:pt x="9"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2" name="Freeform 7438"/>
              <p:cNvSpPr>
                <a:spLocks/>
              </p:cNvSpPr>
              <p:nvPr/>
            </p:nvSpPr>
            <p:spPr bwMode="auto">
              <a:xfrm>
                <a:off x="9691" y="7891"/>
                <a:ext cx="9" cy="0"/>
              </a:xfrm>
              <a:custGeom>
                <a:avLst/>
                <a:gdLst/>
                <a:ahLst/>
                <a:cxnLst>
                  <a:cxn ang="0">
                    <a:pos x="0" y="0"/>
                  </a:cxn>
                  <a:cxn ang="0">
                    <a:pos x="9" y="0"/>
                  </a:cxn>
                </a:cxnLst>
                <a:rect l="0" t="0" r="r" b="b"/>
                <a:pathLst>
                  <a:path w="9">
                    <a:moveTo>
                      <a:pt x="0" y="0"/>
                    </a:moveTo>
                    <a:lnTo>
                      <a:pt x="9"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3" name="Freeform 7439"/>
              <p:cNvSpPr>
                <a:spLocks/>
              </p:cNvSpPr>
              <p:nvPr/>
            </p:nvSpPr>
            <p:spPr bwMode="auto">
              <a:xfrm>
                <a:off x="9691" y="7891"/>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4" name="Freeform 7440"/>
              <p:cNvSpPr>
                <a:spLocks/>
              </p:cNvSpPr>
              <p:nvPr/>
            </p:nvSpPr>
            <p:spPr bwMode="auto">
              <a:xfrm>
                <a:off x="9693" y="7891"/>
                <a:ext cx="7" cy="0"/>
              </a:xfrm>
              <a:custGeom>
                <a:avLst/>
                <a:gdLst/>
                <a:ahLst/>
                <a:cxnLst>
                  <a:cxn ang="0">
                    <a:pos x="0" y="0"/>
                  </a:cxn>
                  <a:cxn ang="0">
                    <a:pos x="7" y="0"/>
                  </a:cxn>
                </a:cxnLst>
                <a:rect l="0" t="0" r="r" b="b"/>
                <a:pathLst>
                  <a:path w="7">
                    <a:moveTo>
                      <a:pt x="0" y="0"/>
                    </a:moveTo>
                    <a:lnTo>
                      <a:pt x="7"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5" name="Freeform 7441"/>
              <p:cNvSpPr>
                <a:spLocks/>
              </p:cNvSpPr>
              <p:nvPr/>
            </p:nvSpPr>
            <p:spPr bwMode="auto">
              <a:xfrm>
                <a:off x="9693" y="7891"/>
                <a:ext cx="7" cy="0"/>
              </a:xfrm>
              <a:custGeom>
                <a:avLst/>
                <a:gdLst/>
                <a:ahLst/>
                <a:cxnLst>
                  <a:cxn ang="0">
                    <a:pos x="0" y="0"/>
                  </a:cxn>
                  <a:cxn ang="0">
                    <a:pos x="7" y="0"/>
                  </a:cxn>
                </a:cxnLst>
                <a:rect l="0" t="0" r="r" b="b"/>
                <a:pathLst>
                  <a:path w="7">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6" name="Freeform 7442"/>
              <p:cNvSpPr>
                <a:spLocks/>
              </p:cNvSpPr>
              <p:nvPr/>
            </p:nvSpPr>
            <p:spPr bwMode="auto">
              <a:xfrm>
                <a:off x="9693" y="7891"/>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7" name="Freeform 7443"/>
              <p:cNvSpPr>
                <a:spLocks/>
              </p:cNvSpPr>
              <p:nvPr/>
            </p:nvSpPr>
            <p:spPr bwMode="auto">
              <a:xfrm>
                <a:off x="9693" y="7891"/>
                <a:ext cx="7" cy="0"/>
              </a:xfrm>
              <a:custGeom>
                <a:avLst/>
                <a:gdLst/>
                <a:ahLst/>
                <a:cxnLst>
                  <a:cxn ang="0">
                    <a:pos x="0" y="0"/>
                  </a:cxn>
                  <a:cxn ang="0">
                    <a:pos x="7" y="0"/>
                  </a:cxn>
                </a:cxnLst>
                <a:rect l="0" t="0" r="r" b="b"/>
                <a:pathLst>
                  <a:path w="7">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8" name="Freeform 7444"/>
              <p:cNvSpPr>
                <a:spLocks/>
              </p:cNvSpPr>
              <p:nvPr/>
            </p:nvSpPr>
            <p:spPr bwMode="auto">
              <a:xfrm>
                <a:off x="9696" y="7891"/>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9" name="Freeform 7445"/>
              <p:cNvSpPr>
                <a:spLocks/>
              </p:cNvSpPr>
              <p:nvPr/>
            </p:nvSpPr>
            <p:spPr bwMode="auto">
              <a:xfrm>
                <a:off x="9696" y="7891"/>
                <a:ext cx="4" cy="0"/>
              </a:xfrm>
              <a:custGeom>
                <a:avLst/>
                <a:gdLst/>
                <a:ahLst/>
                <a:cxnLst>
                  <a:cxn ang="0">
                    <a:pos x="0" y="0"/>
                  </a:cxn>
                  <a:cxn ang="0">
                    <a:pos x="4" y="0"/>
                  </a:cxn>
                </a:cxnLst>
                <a:rect l="0" t="0" r="r" b="b"/>
                <a:pathLst>
                  <a:path w="4">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0" name="Freeform 7446"/>
              <p:cNvSpPr>
                <a:spLocks/>
              </p:cNvSpPr>
              <p:nvPr/>
            </p:nvSpPr>
            <p:spPr bwMode="auto">
              <a:xfrm>
                <a:off x="9696" y="7896"/>
                <a:ext cx="9"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9" h="48">
                    <a:moveTo>
                      <a:pt x="4" y="0"/>
                    </a:moveTo>
                    <a:lnTo>
                      <a:pt x="0" y="0"/>
                    </a:lnTo>
                    <a:lnTo>
                      <a:pt x="4" y="23"/>
                    </a:lnTo>
                    <a:lnTo>
                      <a:pt x="4" y="47"/>
                    </a:lnTo>
                    <a:lnTo>
                      <a:pt x="9" y="47"/>
                    </a:lnTo>
                    <a:lnTo>
                      <a:pt x="9" y="33"/>
                    </a:lnTo>
                    <a:lnTo>
                      <a:pt x="7" y="23"/>
                    </a:lnTo>
                    <a:lnTo>
                      <a:pt x="7" y="11"/>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1" name="Freeform 7447"/>
              <p:cNvSpPr>
                <a:spLocks/>
              </p:cNvSpPr>
              <p:nvPr/>
            </p:nvSpPr>
            <p:spPr bwMode="auto">
              <a:xfrm>
                <a:off x="9696" y="7896"/>
                <a:ext cx="7" cy="48"/>
              </a:xfrm>
              <a:custGeom>
                <a:avLst/>
                <a:gdLst/>
                <a:ahLst/>
                <a:cxnLst>
                  <a:cxn ang="0">
                    <a:pos x="4" y="36"/>
                  </a:cxn>
                  <a:cxn ang="0">
                    <a:pos x="4" y="47"/>
                  </a:cxn>
                  <a:cxn ang="0">
                    <a:pos x="7" y="47"/>
                  </a:cxn>
                  <a:cxn ang="0">
                    <a:pos x="7" y="23"/>
                  </a:cxn>
                  <a:cxn ang="0">
                    <a:pos x="4" y="11"/>
                  </a:cxn>
                  <a:cxn ang="0">
                    <a:pos x="4" y="0"/>
                  </a:cxn>
                  <a:cxn ang="0">
                    <a:pos x="0" y="0"/>
                  </a:cxn>
                  <a:cxn ang="0">
                    <a:pos x="2" y="11"/>
                  </a:cxn>
                  <a:cxn ang="0">
                    <a:pos x="2" y="23"/>
                  </a:cxn>
                  <a:cxn ang="0">
                    <a:pos x="4" y="36"/>
                  </a:cxn>
                </a:cxnLst>
                <a:rect l="0" t="0" r="r" b="b"/>
                <a:pathLst>
                  <a:path w="7" h="48">
                    <a:moveTo>
                      <a:pt x="4" y="36"/>
                    </a:moveTo>
                    <a:lnTo>
                      <a:pt x="4" y="47"/>
                    </a:lnTo>
                    <a:lnTo>
                      <a:pt x="7" y="47"/>
                    </a:lnTo>
                    <a:lnTo>
                      <a:pt x="7" y="23"/>
                    </a:lnTo>
                    <a:lnTo>
                      <a:pt x="4" y="11"/>
                    </a:lnTo>
                    <a:lnTo>
                      <a:pt x="4" y="0"/>
                    </a:lnTo>
                    <a:lnTo>
                      <a:pt x="0" y="0"/>
                    </a:lnTo>
                    <a:lnTo>
                      <a:pt x="2" y="11"/>
                    </a:lnTo>
                    <a:lnTo>
                      <a:pt x="2" y="23"/>
                    </a:lnTo>
                    <a:lnTo>
                      <a:pt x="4" y="36"/>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2" name="Freeform 7448"/>
              <p:cNvSpPr>
                <a:spLocks/>
              </p:cNvSpPr>
              <p:nvPr/>
            </p:nvSpPr>
            <p:spPr bwMode="auto">
              <a:xfrm>
                <a:off x="9696" y="7896"/>
                <a:ext cx="7" cy="48"/>
              </a:xfrm>
              <a:custGeom>
                <a:avLst/>
                <a:gdLst/>
                <a:ahLst/>
                <a:cxnLst>
                  <a:cxn ang="0">
                    <a:pos x="7" y="47"/>
                  </a:cxn>
                  <a:cxn ang="0">
                    <a:pos x="7" y="23"/>
                  </a:cxn>
                  <a:cxn ang="0">
                    <a:pos x="2" y="0"/>
                  </a:cxn>
                  <a:cxn ang="0">
                    <a:pos x="0" y="0"/>
                  </a:cxn>
                  <a:cxn ang="0">
                    <a:pos x="2" y="11"/>
                  </a:cxn>
                  <a:cxn ang="0">
                    <a:pos x="2" y="23"/>
                  </a:cxn>
                  <a:cxn ang="0">
                    <a:pos x="4" y="36"/>
                  </a:cxn>
                  <a:cxn ang="0">
                    <a:pos x="4" y="47"/>
                  </a:cxn>
                  <a:cxn ang="0">
                    <a:pos x="7" y="47"/>
                  </a:cxn>
                </a:cxnLst>
                <a:rect l="0" t="0" r="r" b="b"/>
                <a:pathLst>
                  <a:path w="7" h="48">
                    <a:moveTo>
                      <a:pt x="7" y="47"/>
                    </a:moveTo>
                    <a:lnTo>
                      <a:pt x="7" y="23"/>
                    </a:lnTo>
                    <a:lnTo>
                      <a:pt x="2" y="0"/>
                    </a:lnTo>
                    <a:lnTo>
                      <a:pt x="0" y="0"/>
                    </a:lnTo>
                    <a:lnTo>
                      <a:pt x="2" y="11"/>
                    </a:lnTo>
                    <a:lnTo>
                      <a:pt x="2" y="23"/>
                    </a:lnTo>
                    <a:lnTo>
                      <a:pt x="4" y="36"/>
                    </a:lnTo>
                    <a:lnTo>
                      <a:pt x="4" y="47"/>
                    </a:lnTo>
                    <a:lnTo>
                      <a:pt x="7" y="4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3" name="Freeform 7449"/>
              <p:cNvSpPr>
                <a:spLocks/>
              </p:cNvSpPr>
              <p:nvPr/>
            </p:nvSpPr>
            <p:spPr bwMode="auto">
              <a:xfrm>
                <a:off x="9693" y="7896"/>
                <a:ext cx="10"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10" h="48">
                    <a:moveTo>
                      <a:pt x="4" y="0"/>
                    </a:moveTo>
                    <a:lnTo>
                      <a:pt x="0" y="0"/>
                    </a:lnTo>
                    <a:lnTo>
                      <a:pt x="4" y="23"/>
                    </a:lnTo>
                    <a:lnTo>
                      <a:pt x="4" y="47"/>
                    </a:lnTo>
                    <a:lnTo>
                      <a:pt x="9" y="47"/>
                    </a:lnTo>
                    <a:lnTo>
                      <a:pt x="9" y="33"/>
                    </a:lnTo>
                    <a:lnTo>
                      <a:pt x="7" y="23"/>
                    </a:lnTo>
                    <a:lnTo>
                      <a:pt x="7" y="11"/>
                    </a:lnTo>
                    <a:lnTo>
                      <a:pt x="4"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4" name="Freeform 7450"/>
              <p:cNvSpPr>
                <a:spLocks/>
              </p:cNvSpPr>
              <p:nvPr/>
            </p:nvSpPr>
            <p:spPr bwMode="auto">
              <a:xfrm>
                <a:off x="9693" y="7896"/>
                <a:ext cx="10" cy="48"/>
              </a:xfrm>
              <a:custGeom>
                <a:avLst/>
                <a:gdLst/>
                <a:ahLst/>
                <a:cxnLst>
                  <a:cxn ang="0">
                    <a:pos x="4" y="23"/>
                  </a:cxn>
                  <a:cxn ang="0">
                    <a:pos x="4" y="47"/>
                  </a:cxn>
                  <a:cxn ang="0">
                    <a:pos x="9" y="47"/>
                  </a:cxn>
                  <a:cxn ang="0">
                    <a:pos x="7" y="33"/>
                  </a:cxn>
                  <a:cxn ang="0">
                    <a:pos x="7" y="11"/>
                  </a:cxn>
                  <a:cxn ang="0">
                    <a:pos x="4" y="0"/>
                  </a:cxn>
                  <a:cxn ang="0">
                    <a:pos x="0" y="0"/>
                  </a:cxn>
                  <a:cxn ang="0">
                    <a:pos x="4" y="23"/>
                  </a:cxn>
                </a:cxnLst>
                <a:rect l="0" t="0" r="r" b="b"/>
                <a:pathLst>
                  <a:path w="10" h="48">
                    <a:moveTo>
                      <a:pt x="4" y="23"/>
                    </a:moveTo>
                    <a:lnTo>
                      <a:pt x="4" y="47"/>
                    </a:lnTo>
                    <a:lnTo>
                      <a:pt x="9" y="47"/>
                    </a:lnTo>
                    <a:lnTo>
                      <a:pt x="7" y="33"/>
                    </a:lnTo>
                    <a:lnTo>
                      <a:pt x="7" y="11"/>
                    </a:lnTo>
                    <a:lnTo>
                      <a:pt x="4" y="0"/>
                    </a:lnTo>
                    <a:lnTo>
                      <a:pt x="0" y="0"/>
                    </a:lnTo>
                    <a:lnTo>
                      <a:pt x="4" y="23"/>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5" name="Freeform 7451"/>
              <p:cNvSpPr>
                <a:spLocks/>
              </p:cNvSpPr>
              <p:nvPr/>
            </p:nvSpPr>
            <p:spPr bwMode="auto">
              <a:xfrm>
                <a:off x="9693" y="7896"/>
                <a:ext cx="7" cy="48"/>
              </a:xfrm>
              <a:custGeom>
                <a:avLst/>
                <a:gdLst/>
                <a:ahLst/>
                <a:cxnLst>
                  <a:cxn ang="0">
                    <a:pos x="7" y="47"/>
                  </a:cxn>
                  <a:cxn ang="0">
                    <a:pos x="7" y="23"/>
                  </a:cxn>
                  <a:cxn ang="0">
                    <a:pos x="2" y="0"/>
                  </a:cxn>
                  <a:cxn ang="0">
                    <a:pos x="0" y="0"/>
                  </a:cxn>
                  <a:cxn ang="0">
                    <a:pos x="2" y="11"/>
                  </a:cxn>
                  <a:cxn ang="0">
                    <a:pos x="2" y="23"/>
                  </a:cxn>
                  <a:cxn ang="0">
                    <a:pos x="4" y="36"/>
                  </a:cxn>
                  <a:cxn ang="0">
                    <a:pos x="4" y="47"/>
                  </a:cxn>
                  <a:cxn ang="0">
                    <a:pos x="7" y="47"/>
                  </a:cxn>
                </a:cxnLst>
                <a:rect l="0" t="0" r="r" b="b"/>
                <a:pathLst>
                  <a:path w="7" h="48">
                    <a:moveTo>
                      <a:pt x="7" y="47"/>
                    </a:moveTo>
                    <a:lnTo>
                      <a:pt x="7" y="23"/>
                    </a:lnTo>
                    <a:lnTo>
                      <a:pt x="2" y="0"/>
                    </a:lnTo>
                    <a:lnTo>
                      <a:pt x="0" y="0"/>
                    </a:lnTo>
                    <a:lnTo>
                      <a:pt x="2" y="11"/>
                    </a:lnTo>
                    <a:lnTo>
                      <a:pt x="2" y="23"/>
                    </a:lnTo>
                    <a:lnTo>
                      <a:pt x="4" y="36"/>
                    </a:lnTo>
                    <a:lnTo>
                      <a:pt x="4" y="47"/>
                    </a:lnTo>
                    <a:lnTo>
                      <a:pt x="7" y="4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6" name="Freeform 7452"/>
              <p:cNvSpPr>
                <a:spLocks/>
              </p:cNvSpPr>
              <p:nvPr/>
            </p:nvSpPr>
            <p:spPr bwMode="auto">
              <a:xfrm>
                <a:off x="9693" y="7896"/>
                <a:ext cx="7" cy="48"/>
              </a:xfrm>
              <a:custGeom>
                <a:avLst/>
                <a:gdLst/>
                <a:ahLst/>
                <a:cxnLst>
                  <a:cxn ang="0">
                    <a:pos x="2" y="23"/>
                  </a:cxn>
                  <a:cxn ang="0">
                    <a:pos x="2" y="47"/>
                  </a:cxn>
                  <a:cxn ang="0">
                    <a:pos x="7" y="47"/>
                  </a:cxn>
                  <a:cxn ang="0">
                    <a:pos x="7" y="23"/>
                  </a:cxn>
                  <a:cxn ang="0">
                    <a:pos x="2" y="0"/>
                  </a:cxn>
                  <a:cxn ang="0">
                    <a:pos x="0" y="0"/>
                  </a:cxn>
                  <a:cxn ang="0">
                    <a:pos x="0" y="11"/>
                  </a:cxn>
                  <a:cxn ang="0">
                    <a:pos x="2" y="23"/>
                  </a:cxn>
                </a:cxnLst>
                <a:rect l="0" t="0" r="r" b="b"/>
                <a:pathLst>
                  <a:path w="7" h="48">
                    <a:moveTo>
                      <a:pt x="2" y="23"/>
                    </a:moveTo>
                    <a:lnTo>
                      <a:pt x="2" y="47"/>
                    </a:lnTo>
                    <a:lnTo>
                      <a:pt x="7" y="47"/>
                    </a:lnTo>
                    <a:lnTo>
                      <a:pt x="7" y="23"/>
                    </a:lnTo>
                    <a:lnTo>
                      <a:pt x="2" y="0"/>
                    </a:lnTo>
                    <a:lnTo>
                      <a:pt x="0" y="0"/>
                    </a:lnTo>
                    <a:lnTo>
                      <a:pt x="0" y="11"/>
                    </a:lnTo>
                    <a:lnTo>
                      <a:pt x="2" y="23"/>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7" name="Freeform 7453"/>
              <p:cNvSpPr>
                <a:spLocks/>
              </p:cNvSpPr>
              <p:nvPr/>
            </p:nvSpPr>
            <p:spPr bwMode="auto">
              <a:xfrm>
                <a:off x="9691" y="7896"/>
                <a:ext cx="9"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9" h="48">
                    <a:moveTo>
                      <a:pt x="4" y="0"/>
                    </a:moveTo>
                    <a:lnTo>
                      <a:pt x="0" y="0"/>
                    </a:lnTo>
                    <a:lnTo>
                      <a:pt x="4" y="23"/>
                    </a:lnTo>
                    <a:lnTo>
                      <a:pt x="4" y="47"/>
                    </a:lnTo>
                    <a:lnTo>
                      <a:pt x="9" y="47"/>
                    </a:lnTo>
                    <a:lnTo>
                      <a:pt x="9" y="33"/>
                    </a:lnTo>
                    <a:lnTo>
                      <a:pt x="7" y="23"/>
                    </a:lnTo>
                    <a:lnTo>
                      <a:pt x="7" y="11"/>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8" name="Freeform 7454"/>
              <p:cNvSpPr>
                <a:spLocks/>
              </p:cNvSpPr>
              <p:nvPr/>
            </p:nvSpPr>
            <p:spPr bwMode="auto">
              <a:xfrm>
                <a:off x="9691" y="7896"/>
                <a:ext cx="7" cy="48"/>
              </a:xfrm>
              <a:custGeom>
                <a:avLst/>
                <a:gdLst/>
                <a:ahLst/>
                <a:cxnLst>
                  <a:cxn ang="0">
                    <a:pos x="4" y="36"/>
                  </a:cxn>
                  <a:cxn ang="0">
                    <a:pos x="4" y="47"/>
                  </a:cxn>
                  <a:cxn ang="0">
                    <a:pos x="7" y="47"/>
                  </a:cxn>
                  <a:cxn ang="0">
                    <a:pos x="7" y="23"/>
                  </a:cxn>
                  <a:cxn ang="0">
                    <a:pos x="4" y="11"/>
                  </a:cxn>
                  <a:cxn ang="0">
                    <a:pos x="4" y="0"/>
                  </a:cxn>
                  <a:cxn ang="0">
                    <a:pos x="0" y="0"/>
                  </a:cxn>
                  <a:cxn ang="0">
                    <a:pos x="2" y="11"/>
                  </a:cxn>
                  <a:cxn ang="0">
                    <a:pos x="2" y="23"/>
                  </a:cxn>
                  <a:cxn ang="0">
                    <a:pos x="4" y="36"/>
                  </a:cxn>
                </a:cxnLst>
                <a:rect l="0" t="0" r="r" b="b"/>
                <a:pathLst>
                  <a:path w="7" h="48">
                    <a:moveTo>
                      <a:pt x="4" y="36"/>
                    </a:moveTo>
                    <a:lnTo>
                      <a:pt x="4" y="47"/>
                    </a:lnTo>
                    <a:lnTo>
                      <a:pt x="7" y="47"/>
                    </a:lnTo>
                    <a:lnTo>
                      <a:pt x="7" y="23"/>
                    </a:lnTo>
                    <a:lnTo>
                      <a:pt x="4" y="11"/>
                    </a:lnTo>
                    <a:lnTo>
                      <a:pt x="4" y="0"/>
                    </a:lnTo>
                    <a:lnTo>
                      <a:pt x="0" y="0"/>
                    </a:lnTo>
                    <a:lnTo>
                      <a:pt x="2" y="11"/>
                    </a:lnTo>
                    <a:lnTo>
                      <a:pt x="2" y="23"/>
                    </a:lnTo>
                    <a:lnTo>
                      <a:pt x="4" y="36"/>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9" name="Freeform 7455"/>
              <p:cNvSpPr>
                <a:spLocks/>
              </p:cNvSpPr>
              <p:nvPr/>
            </p:nvSpPr>
            <p:spPr bwMode="auto">
              <a:xfrm>
                <a:off x="9691" y="7896"/>
                <a:ext cx="7" cy="48"/>
              </a:xfrm>
              <a:custGeom>
                <a:avLst/>
                <a:gdLst/>
                <a:ahLst/>
                <a:cxnLst>
                  <a:cxn ang="0">
                    <a:pos x="7" y="47"/>
                  </a:cxn>
                  <a:cxn ang="0">
                    <a:pos x="7" y="23"/>
                  </a:cxn>
                  <a:cxn ang="0">
                    <a:pos x="2" y="0"/>
                  </a:cxn>
                  <a:cxn ang="0">
                    <a:pos x="0" y="0"/>
                  </a:cxn>
                  <a:cxn ang="0">
                    <a:pos x="2" y="11"/>
                  </a:cxn>
                  <a:cxn ang="0">
                    <a:pos x="2" y="23"/>
                  </a:cxn>
                  <a:cxn ang="0">
                    <a:pos x="4" y="36"/>
                  </a:cxn>
                  <a:cxn ang="0">
                    <a:pos x="4" y="47"/>
                  </a:cxn>
                  <a:cxn ang="0">
                    <a:pos x="7" y="47"/>
                  </a:cxn>
                </a:cxnLst>
                <a:rect l="0" t="0" r="r" b="b"/>
                <a:pathLst>
                  <a:path w="7" h="48">
                    <a:moveTo>
                      <a:pt x="7" y="47"/>
                    </a:moveTo>
                    <a:lnTo>
                      <a:pt x="7" y="23"/>
                    </a:lnTo>
                    <a:lnTo>
                      <a:pt x="2" y="0"/>
                    </a:lnTo>
                    <a:lnTo>
                      <a:pt x="0" y="0"/>
                    </a:lnTo>
                    <a:lnTo>
                      <a:pt x="2" y="11"/>
                    </a:lnTo>
                    <a:lnTo>
                      <a:pt x="2" y="23"/>
                    </a:lnTo>
                    <a:lnTo>
                      <a:pt x="4" y="36"/>
                    </a:lnTo>
                    <a:lnTo>
                      <a:pt x="4" y="47"/>
                    </a:lnTo>
                    <a:lnTo>
                      <a:pt x="7" y="4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0" name="Freeform 7456"/>
              <p:cNvSpPr>
                <a:spLocks/>
              </p:cNvSpPr>
              <p:nvPr/>
            </p:nvSpPr>
            <p:spPr bwMode="auto">
              <a:xfrm>
                <a:off x="9688" y="7896"/>
                <a:ext cx="10"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10" h="48">
                    <a:moveTo>
                      <a:pt x="4" y="0"/>
                    </a:moveTo>
                    <a:lnTo>
                      <a:pt x="0" y="0"/>
                    </a:lnTo>
                    <a:lnTo>
                      <a:pt x="4" y="23"/>
                    </a:lnTo>
                    <a:lnTo>
                      <a:pt x="4" y="47"/>
                    </a:lnTo>
                    <a:lnTo>
                      <a:pt x="9" y="47"/>
                    </a:lnTo>
                    <a:lnTo>
                      <a:pt x="9" y="33"/>
                    </a:lnTo>
                    <a:lnTo>
                      <a:pt x="7" y="23"/>
                    </a:lnTo>
                    <a:lnTo>
                      <a:pt x="7" y="11"/>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1" name="Freeform 7457"/>
              <p:cNvSpPr>
                <a:spLocks/>
              </p:cNvSpPr>
              <p:nvPr/>
            </p:nvSpPr>
            <p:spPr bwMode="auto">
              <a:xfrm>
                <a:off x="9688" y="7896"/>
                <a:ext cx="8" cy="48"/>
              </a:xfrm>
              <a:custGeom>
                <a:avLst/>
                <a:gdLst/>
                <a:ahLst/>
                <a:cxnLst>
                  <a:cxn ang="0">
                    <a:pos x="4" y="0"/>
                  </a:cxn>
                  <a:cxn ang="0">
                    <a:pos x="0" y="0"/>
                  </a:cxn>
                  <a:cxn ang="0">
                    <a:pos x="4" y="23"/>
                  </a:cxn>
                  <a:cxn ang="0">
                    <a:pos x="4" y="47"/>
                  </a:cxn>
                  <a:cxn ang="0">
                    <a:pos x="7" y="47"/>
                  </a:cxn>
                  <a:cxn ang="0">
                    <a:pos x="7" y="11"/>
                  </a:cxn>
                  <a:cxn ang="0">
                    <a:pos x="4" y="0"/>
                  </a:cxn>
                </a:cxnLst>
                <a:rect l="0" t="0" r="r" b="b"/>
                <a:pathLst>
                  <a:path w="8" h="48">
                    <a:moveTo>
                      <a:pt x="4" y="0"/>
                    </a:moveTo>
                    <a:lnTo>
                      <a:pt x="0" y="0"/>
                    </a:lnTo>
                    <a:lnTo>
                      <a:pt x="4" y="23"/>
                    </a:lnTo>
                    <a:lnTo>
                      <a:pt x="4" y="47"/>
                    </a:lnTo>
                    <a:lnTo>
                      <a:pt x="7" y="47"/>
                    </a:lnTo>
                    <a:lnTo>
                      <a:pt x="7" y="11"/>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2" name="Freeform 7458"/>
              <p:cNvSpPr>
                <a:spLocks/>
              </p:cNvSpPr>
              <p:nvPr/>
            </p:nvSpPr>
            <p:spPr bwMode="auto">
              <a:xfrm>
                <a:off x="9696" y="7785"/>
                <a:ext cx="160" cy="175"/>
              </a:xfrm>
              <a:custGeom>
                <a:avLst/>
                <a:gdLst/>
                <a:ahLst/>
                <a:cxnLst>
                  <a:cxn ang="0">
                    <a:pos x="160" y="160"/>
                  </a:cxn>
                  <a:cxn ang="0">
                    <a:pos x="158" y="9"/>
                  </a:cxn>
                  <a:cxn ang="0">
                    <a:pos x="38" y="0"/>
                  </a:cxn>
                  <a:cxn ang="0">
                    <a:pos x="0" y="4"/>
                  </a:cxn>
                  <a:cxn ang="0">
                    <a:pos x="0" y="163"/>
                  </a:cxn>
                  <a:cxn ang="0">
                    <a:pos x="9" y="163"/>
                  </a:cxn>
                  <a:cxn ang="0">
                    <a:pos x="9" y="168"/>
                  </a:cxn>
                  <a:cxn ang="0">
                    <a:pos x="38" y="175"/>
                  </a:cxn>
                  <a:cxn ang="0">
                    <a:pos x="141" y="160"/>
                  </a:cxn>
                  <a:cxn ang="0">
                    <a:pos x="160" y="160"/>
                  </a:cxn>
                </a:cxnLst>
                <a:rect l="0" t="0" r="r" b="b"/>
                <a:pathLst>
                  <a:path w="160" h="175">
                    <a:moveTo>
                      <a:pt x="160" y="160"/>
                    </a:moveTo>
                    <a:lnTo>
                      <a:pt x="158" y="9"/>
                    </a:lnTo>
                    <a:lnTo>
                      <a:pt x="38" y="0"/>
                    </a:lnTo>
                    <a:lnTo>
                      <a:pt x="0" y="4"/>
                    </a:lnTo>
                    <a:lnTo>
                      <a:pt x="0" y="163"/>
                    </a:lnTo>
                    <a:lnTo>
                      <a:pt x="9" y="163"/>
                    </a:lnTo>
                    <a:lnTo>
                      <a:pt x="9" y="168"/>
                    </a:lnTo>
                    <a:lnTo>
                      <a:pt x="38" y="175"/>
                    </a:lnTo>
                    <a:lnTo>
                      <a:pt x="141" y="160"/>
                    </a:lnTo>
                    <a:lnTo>
                      <a:pt x="160" y="16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3" name="Freeform 7459"/>
              <p:cNvSpPr>
                <a:spLocks/>
              </p:cNvSpPr>
              <p:nvPr/>
            </p:nvSpPr>
            <p:spPr bwMode="auto">
              <a:xfrm>
                <a:off x="9744" y="7752"/>
                <a:ext cx="244" cy="223"/>
              </a:xfrm>
              <a:custGeom>
                <a:avLst/>
                <a:gdLst/>
                <a:ahLst/>
                <a:cxnLst>
                  <a:cxn ang="0">
                    <a:pos x="240" y="170"/>
                  </a:cxn>
                  <a:cxn ang="0">
                    <a:pos x="242" y="146"/>
                  </a:cxn>
                  <a:cxn ang="0">
                    <a:pos x="244" y="93"/>
                  </a:cxn>
                  <a:cxn ang="0">
                    <a:pos x="242" y="67"/>
                  </a:cxn>
                  <a:cxn ang="0">
                    <a:pos x="187" y="31"/>
                  </a:cxn>
                  <a:cxn ang="0">
                    <a:pos x="182" y="23"/>
                  </a:cxn>
                  <a:cxn ang="0">
                    <a:pos x="177" y="16"/>
                  </a:cxn>
                  <a:cxn ang="0">
                    <a:pos x="170" y="11"/>
                  </a:cxn>
                  <a:cxn ang="0">
                    <a:pos x="160" y="7"/>
                  </a:cxn>
                  <a:cxn ang="0">
                    <a:pos x="153" y="4"/>
                  </a:cxn>
                  <a:cxn ang="0">
                    <a:pos x="146" y="2"/>
                  </a:cxn>
                  <a:cxn ang="0">
                    <a:pos x="134" y="0"/>
                  </a:cxn>
                  <a:cxn ang="0">
                    <a:pos x="127" y="2"/>
                  </a:cxn>
                  <a:cxn ang="0">
                    <a:pos x="110" y="4"/>
                  </a:cxn>
                  <a:cxn ang="0">
                    <a:pos x="96" y="7"/>
                  </a:cxn>
                  <a:cxn ang="0">
                    <a:pos x="79" y="9"/>
                  </a:cxn>
                  <a:cxn ang="0">
                    <a:pos x="67" y="11"/>
                  </a:cxn>
                  <a:cxn ang="0">
                    <a:pos x="50" y="14"/>
                  </a:cxn>
                  <a:cxn ang="0">
                    <a:pos x="38" y="16"/>
                  </a:cxn>
                  <a:cxn ang="0">
                    <a:pos x="26" y="19"/>
                  </a:cxn>
                  <a:cxn ang="0">
                    <a:pos x="14" y="21"/>
                  </a:cxn>
                  <a:cxn ang="0">
                    <a:pos x="4" y="40"/>
                  </a:cxn>
                  <a:cxn ang="0">
                    <a:pos x="0" y="71"/>
                  </a:cxn>
                  <a:cxn ang="0">
                    <a:pos x="2" y="155"/>
                  </a:cxn>
                  <a:cxn ang="0">
                    <a:pos x="7" y="175"/>
                  </a:cxn>
                  <a:cxn ang="0">
                    <a:pos x="16" y="180"/>
                  </a:cxn>
                  <a:cxn ang="0">
                    <a:pos x="23" y="182"/>
                  </a:cxn>
                  <a:cxn ang="0">
                    <a:pos x="40" y="184"/>
                  </a:cxn>
                  <a:cxn ang="0">
                    <a:pos x="48" y="187"/>
                  </a:cxn>
                  <a:cxn ang="0">
                    <a:pos x="64" y="199"/>
                  </a:cxn>
                  <a:cxn ang="0">
                    <a:pos x="45" y="208"/>
                  </a:cxn>
                  <a:cxn ang="0">
                    <a:pos x="45" y="215"/>
                  </a:cxn>
                  <a:cxn ang="0">
                    <a:pos x="52" y="218"/>
                  </a:cxn>
                  <a:cxn ang="0">
                    <a:pos x="60" y="220"/>
                  </a:cxn>
                  <a:cxn ang="0">
                    <a:pos x="148" y="223"/>
                  </a:cxn>
                  <a:cxn ang="0">
                    <a:pos x="180" y="213"/>
                  </a:cxn>
                  <a:cxn ang="0">
                    <a:pos x="187" y="206"/>
                  </a:cxn>
                  <a:cxn ang="0">
                    <a:pos x="182" y="199"/>
                  </a:cxn>
                  <a:cxn ang="0">
                    <a:pos x="175" y="194"/>
                  </a:cxn>
                  <a:cxn ang="0">
                    <a:pos x="168" y="191"/>
                  </a:cxn>
                  <a:cxn ang="0">
                    <a:pos x="189" y="180"/>
                  </a:cxn>
                </a:cxnLst>
                <a:rect l="0" t="0" r="r" b="b"/>
                <a:pathLst>
                  <a:path w="244" h="223">
                    <a:moveTo>
                      <a:pt x="189" y="180"/>
                    </a:moveTo>
                    <a:lnTo>
                      <a:pt x="240" y="170"/>
                    </a:lnTo>
                    <a:lnTo>
                      <a:pt x="242" y="158"/>
                    </a:lnTo>
                    <a:lnTo>
                      <a:pt x="242" y="146"/>
                    </a:lnTo>
                    <a:lnTo>
                      <a:pt x="244" y="134"/>
                    </a:lnTo>
                    <a:lnTo>
                      <a:pt x="244" y="93"/>
                    </a:lnTo>
                    <a:lnTo>
                      <a:pt x="242" y="81"/>
                    </a:lnTo>
                    <a:lnTo>
                      <a:pt x="242" y="67"/>
                    </a:lnTo>
                    <a:lnTo>
                      <a:pt x="189" y="38"/>
                    </a:lnTo>
                    <a:lnTo>
                      <a:pt x="187" y="31"/>
                    </a:lnTo>
                    <a:lnTo>
                      <a:pt x="184" y="28"/>
                    </a:lnTo>
                    <a:lnTo>
                      <a:pt x="182" y="23"/>
                    </a:lnTo>
                    <a:lnTo>
                      <a:pt x="180" y="21"/>
                    </a:lnTo>
                    <a:lnTo>
                      <a:pt x="177" y="16"/>
                    </a:lnTo>
                    <a:lnTo>
                      <a:pt x="172" y="14"/>
                    </a:lnTo>
                    <a:lnTo>
                      <a:pt x="170" y="11"/>
                    </a:lnTo>
                    <a:lnTo>
                      <a:pt x="165" y="9"/>
                    </a:lnTo>
                    <a:lnTo>
                      <a:pt x="160" y="7"/>
                    </a:lnTo>
                    <a:lnTo>
                      <a:pt x="158" y="7"/>
                    </a:lnTo>
                    <a:lnTo>
                      <a:pt x="153" y="4"/>
                    </a:lnTo>
                    <a:lnTo>
                      <a:pt x="151" y="4"/>
                    </a:lnTo>
                    <a:lnTo>
                      <a:pt x="146" y="2"/>
                    </a:lnTo>
                    <a:lnTo>
                      <a:pt x="141" y="2"/>
                    </a:lnTo>
                    <a:lnTo>
                      <a:pt x="134" y="0"/>
                    </a:lnTo>
                    <a:lnTo>
                      <a:pt x="132" y="0"/>
                    </a:lnTo>
                    <a:lnTo>
                      <a:pt x="127" y="2"/>
                    </a:lnTo>
                    <a:lnTo>
                      <a:pt x="115" y="2"/>
                    </a:lnTo>
                    <a:lnTo>
                      <a:pt x="110" y="4"/>
                    </a:lnTo>
                    <a:lnTo>
                      <a:pt x="98" y="4"/>
                    </a:lnTo>
                    <a:lnTo>
                      <a:pt x="96" y="7"/>
                    </a:lnTo>
                    <a:lnTo>
                      <a:pt x="83" y="7"/>
                    </a:lnTo>
                    <a:lnTo>
                      <a:pt x="79" y="9"/>
                    </a:lnTo>
                    <a:lnTo>
                      <a:pt x="72" y="9"/>
                    </a:lnTo>
                    <a:lnTo>
                      <a:pt x="67" y="11"/>
                    </a:lnTo>
                    <a:lnTo>
                      <a:pt x="55" y="11"/>
                    </a:lnTo>
                    <a:lnTo>
                      <a:pt x="50" y="14"/>
                    </a:lnTo>
                    <a:lnTo>
                      <a:pt x="43" y="14"/>
                    </a:lnTo>
                    <a:lnTo>
                      <a:pt x="38" y="16"/>
                    </a:lnTo>
                    <a:lnTo>
                      <a:pt x="31" y="16"/>
                    </a:lnTo>
                    <a:lnTo>
                      <a:pt x="26" y="19"/>
                    </a:lnTo>
                    <a:lnTo>
                      <a:pt x="19" y="19"/>
                    </a:lnTo>
                    <a:lnTo>
                      <a:pt x="14" y="21"/>
                    </a:lnTo>
                    <a:lnTo>
                      <a:pt x="7" y="21"/>
                    </a:lnTo>
                    <a:lnTo>
                      <a:pt x="4" y="40"/>
                    </a:lnTo>
                    <a:lnTo>
                      <a:pt x="2" y="57"/>
                    </a:lnTo>
                    <a:lnTo>
                      <a:pt x="0" y="71"/>
                    </a:lnTo>
                    <a:lnTo>
                      <a:pt x="0" y="139"/>
                    </a:lnTo>
                    <a:lnTo>
                      <a:pt x="2" y="155"/>
                    </a:lnTo>
                    <a:lnTo>
                      <a:pt x="4" y="175"/>
                    </a:lnTo>
                    <a:lnTo>
                      <a:pt x="7" y="175"/>
                    </a:lnTo>
                    <a:lnTo>
                      <a:pt x="12" y="177"/>
                    </a:lnTo>
                    <a:lnTo>
                      <a:pt x="16" y="180"/>
                    </a:lnTo>
                    <a:lnTo>
                      <a:pt x="21" y="180"/>
                    </a:lnTo>
                    <a:lnTo>
                      <a:pt x="23" y="182"/>
                    </a:lnTo>
                    <a:lnTo>
                      <a:pt x="28" y="184"/>
                    </a:lnTo>
                    <a:lnTo>
                      <a:pt x="40" y="184"/>
                    </a:lnTo>
                    <a:lnTo>
                      <a:pt x="43" y="187"/>
                    </a:lnTo>
                    <a:lnTo>
                      <a:pt x="48" y="187"/>
                    </a:lnTo>
                    <a:lnTo>
                      <a:pt x="60" y="194"/>
                    </a:lnTo>
                    <a:lnTo>
                      <a:pt x="64" y="199"/>
                    </a:lnTo>
                    <a:lnTo>
                      <a:pt x="57" y="203"/>
                    </a:lnTo>
                    <a:lnTo>
                      <a:pt x="45" y="208"/>
                    </a:lnTo>
                    <a:lnTo>
                      <a:pt x="40" y="211"/>
                    </a:lnTo>
                    <a:lnTo>
                      <a:pt x="45" y="215"/>
                    </a:lnTo>
                    <a:lnTo>
                      <a:pt x="48" y="215"/>
                    </a:lnTo>
                    <a:lnTo>
                      <a:pt x="52" y="218"/>
                    </a:lnTo>
                    <a:lnTo>
                      <a:pt x="55" y="218"/>
                    </a:lnTo>
                    <a:lnTo>
                      <a:pt x="60" y="220"/>
                    </a:lnTo>
                    <a:lnTo>
                      <a:pt x="103" y="220"/>
                    </a:lnTo>
                    <a:lnTo>
                      <a:pt x="148" y="223"/>
                    </a:lnTo>
                    <a:lnTo>
                      <a:pt x="175" y="215"/>
                    </a:lnTo>
                    <a:lnTo>
                      <a:pt x="180" y="213"/>
                    </a:lnTo>
                    <a:lnTo>
                      <a:pt x="184" y="211"/>
                    </a:lnTo>
                    <a:lnTo>
                      <a:pt x="187" y="206"/>
                    </a:lnTo>
                    <a:lnTo>
                      <a:pt x="187" y="201"/>
                    </a:lnTo>
                    <a:lnTo>
                      <a:pt x="182" y="199"/>
                    </a:lnTo>
                    <a:lnTo>
                      <a:pt x="180" y="194"/>
                    </a:lnTo>
                    <a:lnTo>
                      <a:pt x="175" y="194"/>
                    </a:lnTo>
                    <a:lnTo>
                      <a:pt x="172" y="191"/>
                    </a:lnTo>
                    <a:lnTo>
                      <a:pt x="168" y="191"/>
                    </a:lnTo>
                    <a:lnTo>
                      <a:pt x="165" y="189"/>
                    </a:lnTo>
                    <a:lnTo>
                      <a:pt x="189" y="1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4" name="Freeform 7460"/>
              <p:cNvSpPr>
                <a:spLocks/>
              </p:cNvSpPr>
              <p:nvPr/>
            </p:nvSpPr>
            <p:spPr bwMode="auto">
              <a:xfrm>
                <a:off x="9892" y="7756"/>
                <a:ext cx="5" cy="171"/>
              </a:xfrm>
              <a:custGeom>
                <a:avLst/>
                <a:gdLst/>
                <a:ahLst/>
                <a:cxnLst>
                  <a:cxn ang="0">
                    <a:pos x="2" y="26"/>
                  </a:cxn>
                  <a:cxn ang="0">
                    <a:pos x="0" y="84"/>
                  </a:cxn>
                  <a:cxn ang="0">
                    <a:pos x="0" y="144"/>
                  </a:cxn>
                  <a:cxn ang="0">
                    <a:pos x="2" y="170"/>
                  </a:cxn>
                  <a:cxn ang="0">
                    <a:pos x="4" y="170"/>
                  </a:cxn>
                  <a:cxn ang="0">
                    <a:pos x="2" y="132"/>
                  </a:cxn>
                  <a:cxn ang="0">
                    <a:pos x="2" y="52"/>
                  </a:cxn>
                  <a:cxn ang="0">
                    <a:pos x="4" y="0"/>
                  </a:cxn>
                  <a:cxn ang="0">
                    <a:pos x="2" y="0"/>
                  </a:cxn>
                  <a:cxn ang="0">
                    <a:pos x="2" y="26"/>
                  </a:cxn>
                </a:cxnLst>
                <a:rect l="0" t="0" r="r" b="b"/>
                <a:pathLst>
                  <a:path w="5" h="171">
                    <a:moveTo>
                      <a:pt x="2" y="26"/>
                    </a:moveTo>
                    <a:lnTo>
                      <a:pt x="0" y="84"/>
                    </a:lnTo>
                    <a:lnTo>
                      <a:pt x="0" y="144"/>
                    </a:lnTo>
                    <a:lnTo>
                      <a:pt x="2" y="170"/>
                    </a:lnTo>
                    <a:lnTo>
                      <a:pt x="4" y="170"/>
                    </a:lnTo>
                    <a:lnTo>
                      <a:pt x="2" y="132"/>
                    </a:lnTo>
                    <a:lnTo>
                      <a:pt x="2" y="52"/>
                    </a:lnTo>
                    <a:lnTo>
                      <a:pt x="4" y="0"/>
                    </a:lnTo>
                    <a:lnTo>
                      <a:pt x="2" y="0"/>
                    </a:lnTo>
                    <a:lnTo>
                      <a:pt x="2" y="2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5" name="Freeform 7461"/>
              <p:cNvSpPr>
                <a:spLocks/>
              </p:cNvSpPr>
              <p:nvPr/>
            </p:nvSpPr>
            <p:spPr bwMode="auto">
              <a:xfrm>
                <a:off x="9894" y="7756"/>
                <a:ext cx="0" cy="171"/>
              </a:xfrm>
              <a:custGeom>
                <a:avLst/>
                <a:gdLst/>
                <a:ahLst/>
                <a:cxnLst>
                  <a:cxn ang="0">
                    <a:pos x="0" y="0"/>
                  </a:cxn>
                  <a:cxn ang="0">
                    <a:pos x="0" y="170"/>
                  </a:cxn>
                </a:cxnLst>
                <a:rect l="0" t="0" r="r" b="b"/>
                <a:pathLst>
                  <a:path h="171">
                    <a:moveTo>
                      <a:pt x="0" y="0"/>
                    </a:moveTo>
                    <a:lnTo>
                      <a:pt x="0" y="170"/>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486" name="Group 7462"/>
              <p:cNvGrpSpPr>
                <a:grpSpLocks/>
              </p:cNvGrpSpPr>
              <p:nvPr/>
            </p:nvGrpSpPr>
            <p:grpSpPr bwMode="auto">
              <a:xfrm>
                <a:off x="9892" y="7756"/>
                <a:ext cx="3" cy="171"/>
                <a:chOff x="9892" y="7756"/>
                <a:chExt cx="3" cy="171"/>
              </a:xfrm>
            </p:grpSpPr>
            <p:sp>
              <p:nvSpPr>
                <p:cNvPr id="8487" name="Freeform 7463"/>
                <p:cNvSpPr>
                  <a:spLocks/>
                </p:cNvSpPr>
                <p:nvPr/>
              </p:nvSpPr>
              <p:spPr bwMode="auto">
                <a:xfrm>
                  <a:off x="9892" y="7756"/>
                  <a:ext cx="3" cy="171"/>
                </a:xfrm>
                <a:custGeom>
                  <a:avLst/>
                  <a:gdLst/>
                  <a:ahLst/>
                  <a:cxnLst>
                    <a:cxn ang="0">
                      <a:pos x="0" y="0"/>
                    </a:cxn>
                    <a:cxn ang="0">
                      <a:pos x="0" y="93"/>
                    </a:cxn>
                    <a:cxn ang="0">
                      <a:pos x="2" y="52"/>
                    </a:cxn>
                    <a:cxn ang="0">
                      <a:pos x="2" y="0"/>
                    </a:cxn>
                    <a:cxn ang="0">
                      <a:pos x="0" y="0"/>
                    </a:cxn>
                  </a:cxnLst>
                  <a:rect l="0" t="0" r="r" b="b"/>
                  <a:pathLst>
                    <a:path w="3" h="171">
                      <a:moveTo>
                        <a:pt x="0" y="0"/>
                      </a:moveTo>
                      <a:lnTo>
                        <a:pt x="0" y="93"/>
                      </a:lnTo>
                      <a:lnTo>
                        <a:pt x="2" y="52"/>
                      </a:lnTo>
                      <a:lnTo>
                        <a:pt x="2" y="0"/>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8" name="Freeform 7464"/>
                <p:cNvSpPr>
                  <a:spLocks/>
                </p:cNvSpPr>
                <p:nvPr/>
              </p:nvSpPr>
              <p:spPr bwMode="auto">
                <a:xfrm>
                  <a:off x="9892" y="7756"/>
                  <a:ext cx="3" cy="171"/>
                </a:xfrm>
                <a:custGeom>
                  <a:avLst/>
                  <a:gdLst/>
                  <a:ahLst/>
                  <a:cxnLst>
                    <a:cxn ang="0">
                      <a:pos x="2" y="170"/>
                    </a:cxn>
                    <a:cxn ang="0">
                      <a:pos x="0" y="132"/>
                    </a:cxn>
                    <a:cxn ang="0">
                      <a:pos x="0" y="170"/>
                    </a:cxn>
                    <a:cxn ang="0">
                      <a:pos x="2" y="170"/>
                    </a:cxn>
                  </a:cxnLst>
                  <a:rect l="0" t="0" r="r" b="b"/>
                  <a:pathLst>
                    <a:path w="3" h="171">
                      <a:moveTo>
                        <a:pt x="2" y="170"/>
                      </a:moveTo>
                      <a:lnTo>
                        <a:pt x="0" y="132"/>
                      </a:lnTo>
                      <a:lnTo>
                        <a:pt x="0" y="170"/>
                      </a:lnTo>
                      <a:lnTo>
                        <a:pt x="2" y="17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89" name="Freeform 7465"/>
              <p:cNvSpPr>
                <a:spLocks/>
              </p:cNvSpPr>
              <p:nvPr/>
            </p:nvSpPr>
            <p:spPr bwMode="auto">
              <a:xfrm>
                <a:off x="9890" y="7756"/>
                <a:ext cx="2" cy="171"/>
              </a:xfrm>
              <a:custGeom>
                <a:avLst/>
                <a:gdLst/>
                <a:ahLst/>
                <a:cxnLst>
                  <a:cxn ang="0">
                    <a:pos x="2" y="0"/>
                  </a:cxn>
                  <a:cxn ang="0">
                    <a:pos x="0" y="26"/>
                  </a:cxn>
                  <a:cxn ang="0">
                    <a:pos x="0" y="170"/>
                  </a:cxn>
                  <a:cxn ang="0">
                    <a:pos x="2" y="170"/>
                  </a:cxn>
                  <a:cxn ang="0">
                    <a:pos x="2" y="0"/>
                  </a:cxn>
                </a:cxnLst>
                <a:rect l="0" t="0" r="r" b="b"/>
                <a:pathLst>
                  <a:path w="2" h="171">
                    <a:moveTo>
                      <a:pt x="2" y="0"/>
                    </a:moveTo>
                    <a:lnTo>
                      <a:pt x="0" y="26"/>
                    </a:lnTo>
                    <a:lnTo>
                      <a:pt x="0" y="170"/>
                    </a:lnTo>
                    <a:lnTo>
                      <a:pt x="2" y="17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0" name="Freeform 7466"/>
              <p:cNvSpPr>
                <a:spLocks/>
              </p:cNvSpPr>
              <p:nvPr/>
            </p:nvSpPr>
            <p:spPr bwMode="auto">
              <a:xfrm>
                <a:off x="9890" y="7754"/>
                <a:ext cx="2" cy="170"/>
              </a:xfrm>
              <a:custGeom>
                <a:avLst/>
                <a:gdLst/>
                <a:ahLst/>
                <a:cxnLst>
                  <a:cxn ang="0">
                    <a:pos x="0" y="0"/>
                  </a:cxn>
                  <a:cxn ang="0">
                    <a:pos x="0" y="170"/>
                  </a:cxn>
                  <a:cxn ang="0">
                    <a:pos x="2" y="170"/>
                  </a:cxn>
                  <a:cxn ang="0">
                    <a:pos x="2" y="2"/>
                  </a:cxn>
                  <a:cxn ang="0">
                    <a:pos x="0" y="0"/>
                  </a:cxn>
                </a:cxnLst>
                <a:rect l="0" t="0" r="r" b="b"/>
                <a:pathLst>
                  <a:path w="2" h="170">
                    <a:moveTo>
                      <a:pt x="0" y="0"/>
                    </a:moveTo>
                    <a:lnTo>
                      <a:pt x="0" y="170"/>
                    </a:lnTo>
                    <a:lnTo>
                      <a:pt x="2" y="170"/>
                    </a:lnTo>
                    <a:lnTo>
                      <a:pt x="2" y="2"/>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1" name="Freeform 7467"/>
              <p:cNvSpPr>
                <a:spLocks/>
              </p:cNvSpPr>
              <p:nvPr/>
            </p:nvSpPr>
            <p:spPr bwMode="auto">
              <a:xfrm>
                <a:off x="9888" y="7754"/>
                <a:ext cx="2" cy="170"/>
              </a:xfrm>
              <a:custGeom>
                <a:avLst/>
                <a:gdLst/>
                <a:ahLst/>
                <a:cxnLst>
                  <a:cxn ang="0">
                    <a:pos x="2" y="0"/>
                  </a:cxn>
                  <a:cxn ang="0">
                    <a:pos x="0" y="26"/>
                  </a:cxn>
                  <a:cxn ang="0">
                    <a:pos x="0" y="143"/>
                  </a:cxn>
                  <a:cxn ang="0">
                    <a:pos x="2" y="170"/>
                  </a:cxn>
                  <a:cxn ang="0">
                    <a:pos x="2" y="0"/>
                  </a:cxn>
                </a:cxnLst>
                <a:rect l="0" t="0" r="r" b="b"/>
                <a:pathLst>
                  <a:path w="2" h="170">
                    <a:moveTo>
                      <a:pt x="2" y="0"/>
                    </a:moveTo>
                    <a:lnTo>
                      <a:pt x="0" y="26"/>
                    </a:lnTo>
                    <a:lnTo>
                      <a:pt x="0" y="143"/>
                    </a:lnTo>
                    <a:lnTo>
                      <a:pt x="2" y="17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2" name="Freeform 7468"/>
              <p:cNvSpPr>
                <a:spLocks/>
              </p:cNvSpPr>
              <p:nvPr/>
            </p:nvSpPr>
            <p:spPr bwMode="auto">
              <a:xfrm>
                <a:off x="9889" y="7754"/>
                <a:ext cx="0" cy="170"/>
              </a:xfrm>
              <a:custGeom>
                <a:avLst/>
                <a:gdLst/>
                <a:ahLst/>
                <a:cxnLst>
                  <a:cxn ang="0">
                    <a:pos x="0" y="0"/>
                  </a:cxn>
                  <a:cxn ang="0">
                    <a:pos x="0" y="170"/>
                  </a:cxn>
                </a:cxnLst>
                <a:rect l="0" t="0" r="r" b="b"/>
                <a:pathLst>
                  <a:path h="170">
                    <a:moveTo>
                      <a:pt x="0" y="0"/>
                    </a:moveTo>
                    <a:lnTo>
                      <a:pt x="0" y="170"/>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3" name="Freeform 7469"/>
              <p:cNvSpPr>
                <a:spLocks/>
              </p:cNvSpPr>
              <p:nvPr/>
            </p:nvSpPr>
            <p:spPr bwMode="auto">
              <a:xfrm>
                <a:off x="9885" y="7754"/>
                <a:ext cx="5" cy="170"/>
              </a:xfrm>
              <a:custGeom>
                <a:avLst/>
                <a:gdLst/>
                <a:ahLst/>
                <a:cxnLst>
                  <a:cxn ang="0">
                    <a:pos x="2" y="26"/>
                  </a:cxn>
                  <a:cxn ang="0">
                    <a:pos x="0" y="86"/>
                  </a:cxn>
                  <a:cxn ang="0">
                    <a:pos x="0" y="143"/>
                  </a:cxn>
                  <a:cxn ang="0">
                    <a:pos x="2" y="170"/>
                  </a:cxn>
                  <a:cxn ang="0">
                    <a:pos x="4" y="170"/>
                  </a:cxn>
                  <a:cxn ang="0">
                    <a:pos x="2" y="131"/>
                  </a:cxn>
                  <a:cxn ang="0">
                    <a:pos x="2" y="52"/>
                  </a:cxn>
                  <a:cxn ang="0">
                    <a:pos x="4" y="0"/>
                  </a:cxn>
                  <a:cxn ang="0">
                    <a:pos x="2" y="0"/>
                  </a:cxn>
                  <a:cxn ang="0">
                    <a:pos x="2" y="26"/>
                  </a:cxn>
                </a:cxnLst>
                <a:rect l="0" t="0" r="r" b="b"/>
                <a:pathLst>
                  <a:path w="5" h="170">
                    <a:moveTo>
                      <a:pt x="2" y="26"/>
                    </a:moveTo>
                    <a:lnTo>
                      <a:pt x="0" y="86"/>
                    </a:lnTo>
                    <a:lnTo>
                      <a:pt x="0" y="143"/>
                    </a:lnTo>
                    <a:lnTo>
                      <a:pt x="2" y="170"/>
                    </a:lnTo>
                    <a:lnTo>
                      <a:pt x="4" y="170"/>
                    </a:lnTo>
                    <a:lnTo>
                      <a:pt x="2" y="131"/>
                    </a:lnTo>
                    <a:lnTo>
                      <a:pt x="2" y="52"/>
                    </a:lnTo>
                    <a:lnTo>
                      <a:pt x="4" y="0"/>
                    </a:lnTo>
                    <a:lnTo>
                      <a:pt x="2" y="0"/>
                    </a:lnTo>
                    <a:lnTo>
                      <a:pt x="2" y="2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4" name="Freeform 7470"/>
              <p:cNvSpPr>
                <a:spLocks/>
              </p:cNvSpPr>
              <p:nvPr/>
            </p:nvSpPr>
            <p:spPr bwMode="auto">
              <a:xfrm>
                <a:off x="9885" y="7754"/>
                <a:ext cx="3" cy="170"/>
              </a:xfrm>
              <a:custGeom>
                <a:avLst/>
                <a:gdLst/>
                <a:ahLst/>
                <a:cxnLst>
                  <a:cxn ang="0">
                    <a:pos x="2" y="0"/>
                  </a:cxn>
                  <a:cxn ang="0">
                    <a:pos x="0" y="26"/>
                  </a:cxn>
                  <a:cxn ang="0">
                    <a:pos x="0" y="170"/>
                  </a:cxn>
                  <a:cxn ang="0">
                    <a:pos x="2" y="170"/>
                  </a:cxn>
                  <a:cxn ang="0">
                    <a:pos x="2" y="0"/>
                  </a:cxn>
                </a:cxnLst>
                <a:rect l="0" t="0" r="r" b="b"/>
                <a:pathLst>
                  <a:path w="3" h="170">
                    <a:moveTo>
                      <a:pt x="2" y="0"/>
                    </a:moveTo>
                    <a:lnTo>
                      <a:pt x="0" y="26"/>
                    </a:lnTo>
                    <a:lnTo>
                      <a:pt x="0" y="170"/>
                    </a:lnTo>
                    <a:lnTo>
                      <a:pt x="2" y="17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495" name="Group 7471"/>
              <p:cNvGrpSpPr>
                <a:grpSpLocks/>
              </p:cNvGrpSpPr>
              <p:nvPr/>
            </p:nvGrpSpPr>
            <p:grpSpPr bwMode="auto">
              <a:xfrm>
                <a:off x="9885" y="7754"/>
                <a:ext cx="3" cy="170"/>
                <a:chOff x="9885" y="7754"/>
                <a:chExt cx="3" cy="170"/>
              </a:xfrm>
            </p:grpSpPr>
            <p:sp>
              <p:nvSpPr>
                <p:cNvPr id="8496" name="Freeform 7472"/>
                <p:cNvSpPr>
                  <a:spLocks/>
                </p:cNvSpPr>
                <p:nvPr/>
              </p:nvSpPr>
              <p:spPr bwMode="auto">
                <a:xfrm>
                  <a:off x="9885" y="7754"/>
                  <a:ext cx="3" cy="170"/>
                </a:xfrm>
                <a:custGeom>
                  <a:avLst/>
                  <a:gdLst/>
                  <a:ahLst/>
                  <a:cxnLst>
                    <a:cxn ang="0">
                      <a:pos x="0" y="95"/>
                    </a:cxn>
                    <a:cxn ang="0">
                      <a:pos x="0" y="170"/>
                    </a:cxn>
                    <a:cxn ang="0">
                      <a:pos x="2" y="170"/>
                    </a:cxn>
                    <a:cxn ang="0">
                      <a:pos x="2" y="131"/>
                    </a:cxn>
                    <a:cxn ang="0">
                      <a:pos x="0" y="95"/>
                    </a:cxn>
                  </a:cxnLst>
                  <a:rect l="0" t="0" r="r" b="b"/>
                  <a:pathLst>
                    <a:path w="3" h="170">
                      <a:moveTo>
                        <a:pt x="0" y="95"/>
                      </a:moveTo>
                      <a:lnTo>
                        <a:pt x="0" y="170"/>
                      </a:lnTo>
                      <a:lnTo>
                        <a:pt x="2" y="170"/>
                      </a:lnTo>
                      <a:lnTo>
                        <a:pt x="2" y="131"/>
                      </a:lnTo>
                      <a:lnTo>
                        <a:pt x="0" y="95"/>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7" name="Freeform 7473"/>
                <p:cNvSpPr>
                  <a:spLocks/>
                </p:cNvSpPr>
                <p:nvPr/>
              </p:nvSpPr>
              <p:spPr bwMode="auto">
                <a:xfrm>
                  <a:off x="9885" y="7754"/>
                  <a:ext cx="3" cy="170"/>
                </a:xfrm>
                <a:custGeom>
                  <a:avLst/>
                  <a:gdLst/>
                  <a:ahLst/>
                  <a:cxnLst>
                    <a:cxn ang="0">
                      <a:pos x="0" y="0"/>
                    </a:cxn>
                    <a:cxn ang="0">
                      <a:pos x="0" y="95"/>
                    </a:cxn>
                    <a:cxn ang="0">
                      <a:pos x="2" y="52"/>
                    </a:cxn>
                    <a:cxn ang="0">
                      <a:pos x="2" y="0"/>
                    </a:cxn>
                    <a:cxn ang="0">
                      <a:pos x="0" y="0"/>
                    </a:cxn>
                  </a:cxnLst>
                  <a:rect l="0" t="0" r="r" b="b"/>
                  <a:pathLst>
                    <a:path w="3" h="170">
                      <a:moveTo>
                        <a:pt x="0" y="0"/>
                      </a:moveTo>
                      <a:lnTo>
                        <a:pt x="0" y="95"/>
                      </a:lnTo>
                      <a:lnTo>
                        <a:pt x="2" y="52"/>
                      </a:lnTo>
                      <a:lnTo>
                        <a:pt x="2" y="0"/>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98" name="Freeform 7474"/>
              <p:cNvSpPr>
                <a:spLocks/>
              </p:cNvSpPr>
              <p:nvPr/>
            </p:nvSpPr>
            <p:spPr bwMode="auto">
              <a:xfrm>
                <a:off x="9883" y="7754"/>
                <a:ext cx="2" cy="170"/>
              </a:xfrm>
              <a:custGeom>
                <a:avLst/>
                <a:gdLst/>
                <a:ahLst/>
                <a:cxnLst>
                  <a:cxn ang="0">
                    <a:pos x="2" y="0"/>
                  </a:cxn>
                  <a:cxn ang="0">
                    <a:pos x="0" y="26"/>
                  </a:cxn>
                  <a:cxn ang="0">
                    <a:pos x="0" y="170"/>
                  </a:cxn>
                  <a:cxn ang="0">
                    <a:pos x="2" y="170"/>
                  </a:cxn>
                  <a:cxn ang="0">
                    <a:pos x="2" y="0"/>
                  </a:cxn>
                </a:cxnLst>
                <a:rect l="0" t="0" r="r" b="b"/>
                <a:pathLst>
                  <a:path w="2" h="170">
                    <a:moveTo>
                      <a:pt x="2" y="0"/>
                    </a:moveTo>
                    <a:lnTo>
                      <a:pt x="0" y="26"/>
                    </a:lnTo>
                    <a:lnTo>
                      <a:pt x="0" y="170"/>
                    </a:lnTo>
                    <a:lnTo>
                      <a:pt x="2" y="170"/>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9" name="Freeform 7475"/>
              <p:cNvSpPr>
                <a:spLocks/>
              </p:cNvSpPr>
              <p:nvPr/>
            </p:nvSpPr>
            <p:spPr bwMode="auto">
              <a:xfrm>
                <a:off x="9884" y="7754"/>
                <a:ext cx="0" cy="170"/>
              </a:xfrm>
              <a:custGeom>
                <a:avLst/>
                <a:gdLst/>
                <a:ahLst/>
                <a:cxnLst>
                  <a:cxn ang="0">
                    <a:pos x="0" y="0"/>
                  </a:cxn>
                  <a:cxn ang="0">
                    <a:pos x="0" y="170"/>
                  </a:cxn>
                </a:cxnLst>
                <a:rect l="0" t="0" r="r" b="b"/>
                <a:pathLst>
                  <a:path h="170">
                    <a:moveTo>
                      <a:pt x="0" y="0"/>
                    </a:moveTo>
                    <a:lnTo>
                      <a:pt x="0" y="170"/>
                    </a:lnTo>
                  </a:path>
                </a:pathLst>
              </a:custGeom>
              <a:noFill/>
              <a:ln w="2794">
                <a:solidFill>
                  <a:srgbClr val="4639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0" name="Freeform 7476"/>
              <p:cNvSpPr>
                <a:spLocks/>
              </p:cNvSpPr>
              <p:nvPr/>
            </p:nvSpPr>
            <p:spPr bwMode="auto">
              <a:xfrm>
                <a:off x="9895" y="7756"/>
                <a:ext cx="2" cy="171"/>
              </a:xfrm>
              <a:custGeom>
                <a:avLst/>
                <a:gdLst/>
                <a:ahLst/>
                <a:cxnLst>
                  <a:cxn ang="0">
                    <a:pos x="2" y="0"/>
                  </a:cxn>
                  <a:cxn ang="0">
                    <a:pos x="0" y="26"/>
                  </a:cxn>
                  <a:cxn ang="0">
                    <a:pos x="0" y="170"/>
                  </a:cxn>
                  <a:cxn ang="0">
                    <a:pos x="2" y="170"/>
                  </a:cxn>
                  <a:cxn ang="0">
                    <a:pos x="2" y="0"/>
                  </a:cxn>
                </a:cxnLst>
                <a:rect l="0" t="0" r="r" b="b"/>
                <a:pathLst>
                  <a:path w="2" h="171">
                    <a:moveTo>
                      <a:pt x="2" y="0"/>
                    </a:moveTo>
                    <a:lnTo>
                      <a:pt x="0" y="26"/>
                    </a:lnTo>
                    <a:lnTo>
                      <a:pt x="0" y="170"/>
                    </a:lnTo>
                    <a:lnTo>
                      <a:pt x="2" y="17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1" name="Freeform 7477"/>
              <p:cNvSpPr>
                <a:spLocks/>
              </p:cNvSpPr>
              <p:nvPr/>
            </p:nvSpPr>
            <p:spPr bwMode="auto">
              <a:xfrm>
                <a:off x="9696" y="7785"/>
                <a:ext cx="38" cy="171"/>
              </a:xfrm>
              <a:custGeom>
                <a:avLst/>
                <a:gdLst/>
                <a:ahLst/>
                <a:cxnLst>
                  <a:cxn ang="0">
                    <a:pos x="7" y="163"/>
                  </a:cxn>
                  <a:cxn ang="0">
                    <a:pos x="7" y="170"/>
                  </a:cxn>
                  <a:cxn ang="0">
                    <a:pos x="38" y="170"/>
                  </a:cxn>
                  <a:cxn ang="0">
                    <a:pos x="38" y="0"/>
                  </a:cxn>
                  <a:cxn ang="0">
                    <a:pos x="0" y="4"/>
                  </a:cxn>
                  <a:cxn ang="0">
                    <a:pos x="0" y="163"/>
                  </a:cxn>
                  <a:cxn ang="0">
                    <a:pos x="7" y="163"/>
                  </a:cxn>
                </a:cxnLst>
                <a:rect l="0" t="0" r="r" b="b"/>
                <a:pathLst>
                  <a:path w="38" h="171">
                    <a:moveTo>
                      <a:pt x="7" y="163"/>
                    </a:moveTo>
                    <a:lnTo>
                      <a:pt x="7" y="170"/>
                    </a:lnTo>
                    <a:lnTo>
                      <a:pt x="38" y="170"/>
                    </a:lnTo>
                    <a:lnTo>
                      <a:pt x="38" y="0"/>
                    </a:lnTo>
                    <a:lnTo>
                      <a:pt x="0" y="4"/>
                    </a:lnTo>
                    <a:lnTo>
                      <a:pt x="0" y="163"/>
                    </a:lnTo>
                    <a:lnTo>
                      <a:pt x="7" y="163"/>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2" name="Freeform 7478"/>
              <p:cNvSpPr>
                <a:spLocks/>
              </p:cNvSpPr>
              <p:nvPr/>
            </p:nvSpPr>
            <p:spPr bwMode="auto">
              <a:xfrm>
                <a:off x="9696" y="7785"/>
                <a:ext cx="38" cy="159"/>
              </a:xfrm>
              <a:custGeom>
                <a:avLst/>
                <a:gdLst/>
                <a:ahLst/>
                <a:cxnLst>
                  <a:cxn ang="0">
                    <a:pos x="31" y="2"/>
                  </a:cxn>
                  <a:cxn ang="0">
                    <a:pos x="9" y="2"/>
                  </a:cxn>
                  <a:cxn ang="0">
                    <a:pos x="7" y="4"/>
                  </a:cxn>
                  <a:cxn ang="0">
                    <a:pos x="0" y="4"/>
                  </a:cxn>
                  <a:cxn ang="0">
                    <a:pos x="0" y="151"/>
                  </a:cxn>
                  <a:cxn ang="0">
                    <a:pos x="7" y="151"/>
                  </a:cxn>
                  <a:cxn ang="0">
                    <a:pos x="7" y="158"/>
                  </a:cxn>
                  <a:cxn ang="0">
                    <a:pos x="38" y="158"/>
                  </a:cxn>
                  <a:cxn ang="0">
                    <a:pos x="38" y="0"/>
                  </a:cxn>
                  <a:cxn ang="0">
                    <a:pos x="33" y="0"/>
                  </a:cxn>
                  <a:cxn ang="0">
                    <a:pos x="31" y="2"/>
                  </a:cxn>
                </a:cxnLst>
                <a:rect l="0" t="0" r="r" b="b"/>
                <a:pathLst>
                  <a:path w="38" h="159">
                    <a:moveTo>
                      <a:pt x="31" y="2"/>
                    </a:moveTo>
                    <a:lnTo>
                      <a:pt x="9" y="2"/>
                    </a:lnTo>
                    <a:lnTo>
                      <a:pt x="7" y="4"/>
                    </a:lnTo>
                    <a:lnTo>
                      <a:pt x="0" y="4"/>
                    </a:lnTo>
                    <a:lnTo>
                      <a:pt x="0" y="151"/>
                    </a:lnTo>
                    <a:lnTo>
                      <a:pt x="7" y="151"/>
                    </a:lnTo>
                    <a:lnTo>
                      <a:pt x="7" y="158"/>
                    </a:lnTo>
                    <a:lnTo>
                      <a:pt x="38" y="158"/>
                    </a:lnTo>
                    <a:lnTo>
                      <a:pt x="38" y="0"/>
                    </a:lnTo>
                    <a:lnTo>
                      <a:pt x="33" y="0"/>
                    </a:lnTo>
                    <a:lnTo>
                      <a:pt x="31"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3" name="Freeform 7479"/>
              <p:cNvSpPr>
                <a:spLocks/>
              </p:cNvSpPr>
              <p:nvPr/>
            </p:nvSpPr>
            <p:spPr bwMode="auto">
              <a:xfrm>
                <a:off x="9696" y="7785"/>
                <a:ext cx="38" cy="147"/>
              </a:xfrm>
              <a:custGeom>
                <a:avLst/>
                <a:gdLst/>
                <a:ahLst/>
                <a:cxnLst>
                  <a:cxn ang="0">
                    <a:pos x="7" y="146"/>
                  </a:cxn>
                  <a:cxn ang="0">
                    <a:pos x="38" y="146"/>
                  </a:cxn>
                  <a:cxn ang="0">
                    <a:pos x="38" y="0"/>
                  </a:cxn>
                  <a:cxn ang="0">
                    <a:pos x="33" y="2"/>
                  </a:cxn>
                  <a:cxn ang="0">
                    <a:pos x="9" y="2"/>
                  </a:cxn>
                  <a:cxn ang="0">
                    <a:pos x="7" y="4"/>
                  </a:cxn>
                  <a:cxn ang="0">
                    <a:pos x="0" y="4"/>
                  </a:cxn>
                  <a:cxn ang="0">
                    <a:pos x="0" y="139"/>
                  </a:cxn>
                  <a:cxn ang="0">
                    <a:pos x="4" y="139"/>
                  </a:cxn>
                  <a:cxn ang="0">
                    <a:pos x="7" y="141"/>
                  </a:cxn>
                  <a:cxn ang="0">
                    <a:pos x="7" y="146"/>
                  </a:cxn>
                </a:cxnLst>
                <a:rect l="0" t="0" r="r" b="b"/>
                <a:pathLst>
                  <a:path w="38" h="147">
                    <a:moveTo>
                      <a:pt x="7" y="146"/>
                    </a:moveTo>
                    <a:lnTo>
                      <a:pt x="38" y="146"/>
                    </a:lnTo>
                    <a:lnTo>
                      <a:pt x="38" y="0"/>
                    </a:lnTo>
                    <a:lnTo>
                      <a:pt x="33" y="2"/>
                    </a:lnTo>
                    <a:lnTo>
                      <a:pt x="9" y="2"/>
                    </a:lnTo>
                    <a:lnTo>
                      <a:pt x="7" y="4"/>
                    </a:lnTo>
                    <a:lnTo>
                      <a:pt x="0" y="4"/>
                    </a:lnTo>
                    <a:lnTo>
                      <a:pt x="0" y="139"/>
                    </a:lnTo>
                    <a:lnTo>
                      <a:pt x="4" y="139"/>
                    </a:lnTo>
                    <a:lnTo>
                      <a:pt x="7" y="141"/>
                    </a:lnTo>
                    <a:lnTo>
                      <a:pt x="7" y="146"/>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4" name="Freeform 7480"/>
              <p:cNvSpPr>
                <a:spLocks/>
              </p:cNvSpPr>
              <p:nvPr/>
            </p:nvSpPr>
            <p:spPr bwMode="auto">
              <a:xfrm>
                <a:off x="9696" y="7785"/>
                <a:ext cx="38" cy="135"/>
              </a:xfrm>
              <a:custGeom>
                <a:avLst/>
                <a:gdLst/>
                <a:ahLst/>
                <a:cxnLst>
                  <a:cxn ang="0">
                    <a:pos x="7" y="134"/>
                  </a:cxn>
                  <a:cxn ang="0">
                    <a:pos x="38" y="134"/>
                  </a:cxn>
                  <a:cxn ang="0">
                    <a:pos x="38" y="0"/>
                  </a:cxn>
                  <a:cxn ang="0">
                    <a:pos x="33" y="2"/>
                  </a:cxn>
                  <a:cxn ang="0">
                    <a:pos x="9" y="2"/>
                  </a:cxn>
                  <a:cxn ang="0">
                    <a:pos x="7" y="4"/>
                  </a:cxn>
                  <a:cxn ang="0">
                    <a:pos x="0" y="4"/>
                  </a:cxn>
                  <a:cxn ang="0">
                    <a:pos x="0" y="127"/>
                  </a:cxn>
                  <a:cxn ang="0">
                    <a:pos x="2" y="129"/>
                  </a:cxn>
                  <a:cxn ang="0">
                    <a:pos x="7" y="129"/>
                  </a:cxn>
                  <a:cxn ang="0">
                    <a:pos x="7" y="134"/>
                  </a:cxn>
                </a:cxnLst>
                <a:rect l="0" t="0" r="r" b="b"/>
                <a:pathLst>
                  <a:path w="38" h="135">
                    <a:moveTo>
                      <a:pt x="7" y="134"/>
                    </a:moveTo>
                    <a:lnTo>
                      <a:pt x="38" y="134"/>
                    </a:lnTo>
                    <a:lnTo>
                      <a:pt x="38" y="0"/>
                    </a:lnTo>
                    <a:lnTo>
                      <a:pt x="33" y="2"/>
                    </a:lnTo>
                    <a:lnTo>
                      <a:pt x="9" y="2"/>
                    </a:lnTo>
                    <a:lnTo>
                      <a:pt x="7" y="4"/>
                    </a:lnTo>
                    <a:lnTo>
                      <a:pt x="0" y="4"/>
                    </a:lnTo>
                    <a:lnTo>
                      <a:pt x="0" y="127"/>
                    </a:lnTo>
                    <a:lnTo>
                      <a:pt x="2" y="129"/>
                    </a:lnTo>
                    <a:lnTo>
                      <a:pt x="7" y="129"/>
                    </a:lnTo>
                    <a:lnTo>
                      <a:pt x="7" y="134"/>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5" name="Freeform 7481"/>
              <p:cNvSpPr>
                <a:spLocks/>
              </p:cNvSpPr>
              <p:nvPr/>
            </p:nvSpPr>
            <p:spPr bwMode="auto">
              <a:xfrm>
                <a:off x="9696" y="7785"/>
                <a:ext cx="38" cy="123"/>
              </a:xfrm>
              <a:custGeom>
                <a:avLst/>
                <a:gdLst/>
                <a:ahLst/>
                <a:cxnLst>
                  <a:cxn ang="0">
                    <a:pos x="33" y="2"/>
                  </a:cxn>
                  <a:cxn ang="0">
                    <a:pos x="9" y="2"/>
                  </a:cxn>
                  <a:cxn ang="0">
                    <a:pos x="7" y="4"/>
                  </a:cxn>
                  <a:cxn ang="0">
                    <a:pos x="0" y="4"/>
                  </a:cxn>
                  <a:cxn ang="0">
                    <a:pos x="0" y="117"/>
                  </a:cxn>
                  <a:cxn ang="0">
                    <a:pos x="7" y="117"/>
                  </a:cxn>
                  <a:cxn ang="0">
                    <a:pos x="7" y="122"/>
                  </a:cxn>
                  <a:cxn ang="0">
                    <a:pos x="38" y="122"/>
                  </a:cxn>
                  <a:cxn ang="0">
                    <a:pos x="38" y="0"/>
                  </a:cxn>
                  <a:cxn ang="0">
                    <a:pos x="33" y="2"/>
                  </a:cxn>
                </a:cxnLst>
                <a:rect l="0" t="0" r="r" b="b"/>
                <a:pathLst>
                  <a:path w="38" h="123">
                    <a:moveTo>
                      <a:pt x="33" y="2"/>
                    </a:moveTo>
                    <a:lnTo>
                      <a:pt x="9" y="2"/>
                    </a:lnTo>
                    <a:lnTo>
                      <a:pt x="7" y="4"/>
                    </a:lnTo>
                    <a:lnTo>
                      <a:pt x="0" y="4"/>
                    </a:lnTo>
                    <a:lnTo>
                      <a:pt x="0" y="117"/>
                    </a:lnTo>
                    <a:lnTo>
                      <a:pt x="7" y="117"/>
                    </a:lnTo>
                    <a:lnTo>
                      <a:pt x="7" y="122"/>
                    </a:lnTo>
                    <a:lnTo>
                      <a:pt x="38" y="122"/>
                    </a:lnTo>
                    <a:lnTo>
                      <a:pt x="38" y="0"/>
                    </a:lnTo>
                    <a:lnTo>
                      <a:pt x="33"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6" name="Freeform 7482"/>
              <p:cNvSpPr>
                <a:spLocks/>
              </p:cNvSpPr>
              <p:nvPr/>
            </p:nvSpPr>
            <p:spPr bwMode="auto">
              <a:xfrm>
                <a:off x="9696" y="7785"/>
                <a:ext cx="38" cy="111"/>
              </a:xfrm>
              <a:custGeom>
                <a:avLst/>
                <a:gdLst/>
                <a:ahLst/>
                <a:cxnLst>
                  <a:cxn ang="0">
                    <a:pos x="7" y="105"/>
                  </a:cxn>
                  <a:cxn ang="0">
                    <a:pos x="7" y="110"/>
                  </a:cxn>
                  <a:cxn ang="0">
                    <a:pos x="38" y="110"/>
                  </a:cxn>
                  <a:cxn ang="0">
                    <a:pos x="38" y="0"/>
                  </a:cxn>
                  <a:cxn ang="0">
                    <a:pos x="36" y="2"/>
                  </a:cxn>
                  <a:cxn ang="0">
                    <a:pos x="7" y="2"/>
                  </a:cxn>
                  <a:cxn ang="0">
                    <a:pos x="4" y="4"/>
                  </a:cxn>
                  <a:cxn ang="0">
                    <a:pos x="0" y="4"/>
                  </a:cxn>
                  <a:cxn ang="0">
                    <a:pos x="0" y="105"/>
                  </a:cxn>
                  <a:cxn ang="0">
                    <a:pos x="7" y="105"/>
                  </a:cxn>
                </a:cxnLst>
                <a:rect l="0" t="0" r="r" b="b"/>
                <a:pathLst>
                  <a:path w="38" h="111">
                    <a:moveTo>
                      <a:pt x="7" y="105"/>
                    </a:moveTo>
                    <a:lnTo>
                      <a:pt x="7" y="110"/>
                    </a:lnTo>
                    <a:lnTo>
                      <a:pt x="38" y="110"/>
                    </a:lnTo>
                    <a:lnTo>
                      <a:pt x="38" y="0"/>
                    </a:lnTo>
                    <a:lnTo>
                      <a:pt x="36" y="2"/>
                    </a:lnTo>
                    <a:lnTo>
                      <a:pt x="7" y="2"/>
                    </a:lnTo>
                    <a:lnTo>
                      <a:pt x="4" y="4"/>
                    </a:lnTo>
                    <a:lnTo>
                      <a:pt x="0" y="4"/>
                    </a:lnTo>
                    <a:lnTo>
                      <a:pt x="0" y="105"/>
                    </a:lnTo>
                    <a:lnTo>
                      <a:pt x="7" y="105"/>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7" name="Freeform 7483"/>
              <p:cNvSpPr>
                <a:spLocks/>
              </p:cNvSpPr>
              <p:nvPr/>
            </p:nvSpPr>
            <p:spPr bwMode="auto">
              <a:xfrm>
                <a:off x="9696" y="7785"/>
                <a:ext cx="38" cy="99"/>
              </a:xfrm>
              <a:custGeom>
                <a:avLst/>
                <a:gdLst/>
                <a:ahLst/>
                <a:cxnLst>
                  <a:cxn ang="0">
                    <a:pos x="7" y="93"/>
                  </a:cxn>
                  <a:cxn ang="0">
                    <a:pos x="7" y="96"/>
                  </a:cxn>
                  <a:cxn ang="0">
                    <a:pos x="31" y="96"/>
                  </a:cxn>
                  <a:cxn ang="0">
                    <a:pos x="33" y="98"/>
                  </a:cxn>
                  <a:cxn ang="0">
                    <a:pos x="38" y="98"/>
                  </a:cxn>
                  <a:cxn ang="0">
                    <a:pos x="38" y="0"/>
                  </a:cxn>
                  <a:cxn ang="0">
                    <a:pos x="36" y="2"/>
                  </a:cxn>
                  <a:cxn ang="0">
                    <a:pos x="7" y="2"/>
                  </a:cxn>
                  <a:cxn ang="0">
                    <a:pos x="4" y="4"/>
                  </a:cxn>
                  <a:cxn ang="0">
                    <a:pos x="0" y="4"/>
                  </a:cxn>
                  <a:cxn ang="0">
                    <a:pos x="0" y="93"/>
                  </a:cxn>
                  <a:cxn ang="0">
                    <a:pos x="7" y="93"/>
                  </a:cxn>
                </a:cxnLst>
                <a:rect l="0" t="0" r="r" b="b"/>
                <a:pathLst>
                  <a:path w="38" h="99">
                    <a:moveTo>
                      <a:pt x="7" y="93"/>
                    </a:moveTo>
                    <a:lnTo>
                      <a:pt x="7" y="96"/>
                    </a:lnTo>
                    <a:lnTo>
                      <a:pt x="31" y="96"/>
                    </a:lnTo>
                    <a:lnTo>
                      <a:pt x="33" y="98"/>
                    </a:lnTo>
                    <a:lnTo>
                      <a:pt x="38" y="98"/>
                    </a:lnTo>
                    <a:lnTo>
                      <a:pt x="38" y="0"/>
                    </a:lnTo>
                    <a:lnTo>
                      <a:pt x="36" y="2"/>
                    </a:lnTo>
                    <a:lnTo>
                      <a:pt x="7" y="2"/>
                    </a:lnTo>
                    <a:lnTo>
                      <a:pt x="4" y="4"/>
                    </a:lnTo>
                    <a:lnTo>
                      <a:pt x="0" y="4"/>
                    </a:lnTo>
                    <a:lnTo>
                      <a:pt x="0" y="93"/>
                    </a:lnTo>
                    <a:lnTo>
                      <a:pt x="7" y="93"/>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8" name="Freeform 7484"/>
              <p:cNvSpPr>
                <a:spLocks/>
              </p:cNvSpPr>
              <p:nvPr/>
            </p:nvSpPr>
            <p:spPr bwMode="auto">
              <a:xfrm>
                <a:off x="9696" y="7788"/>
                <a:ext cx="38" cy="81"/>
              </a:xfrm>
              <a:custGeom>
                <a:avLst/>
                <a:gdLst/>
                <a:ahLst/>
                <a:cxnLst>
                  <a:cxn ang="0">
                    <a:pos x="7" y="79"/>
                  </a:cxn>
                  <a:cxn ang="0">
                    <a:pos x="7" y="81"/>
                  </a:cxn>
                  <a:cxn ang="0">
                    <a:pos x="38" y="81"/>
                  </a:cxn>
                  <a:cxn ang="0">
                    <a:pos x="38" y="0"/>
                  </a:cxn>
                  <a:cxn ang="0">
                    <a:pos x="7" y="0"/>
                  </a:cxn>
                  <a:cxn ang="0">
                    <a:pos x="4" y="2"/>
                  </a:cxn>
                  <a:cxn ang="0">
                    <a:pos x="0" y="2"/>
                  </a:cxn>
                  <a:cxn ang="0">
                    <a:pos x="0" y="79"/>
                  </a:cxn>
                  <a:cxn ang="0">
                    <a:pos x="7" y="79"/>
                  </a:cxn>
                </a:cxnLst>
                <a:rect l="0" t="0" r="r" b="b"/>
                <a:pathLst>
                  <a:path w="38" h="81">
                    <a:moveTo>
                      <a:pt x="7" y="79"/>
                    </a:moveTo>
                    <a:lnTo>
                      <a:pt x="7" y="81"/>
                    </a:lnTo>
                    <a:lnTo>
                      <a:pt x="38" y="81"/>
                    </a:lnTo>
                    <a:lnTo>
                      <a:pt x="38" y="0"/>
                    </a:lnTo>
                    <a:lnTo>
                      <a:pt x="7" y="0"/>
                    </a:lnTo>
                    <a:lnTo>
                      <a:pt x="4" y="2"/>
                    </a:lnTo>
                    <a:lnTo>
                      <a:pt x="0" y="2"/>
                    </a:lnTo>
                    <a:lnTo>
                      <a:pt x="0" y="79"/>
                    </a:lnTo>
                    <a:lnTo>
                      <a:pt x="7" y="79"/>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9" name="Freeform 7485"/>
              <p:cNvSpPr>
                <a:spLocks/>
              </p:cNvSpPr>
              <p:nvPr/>
            </p:nvSpPr>
            <p:spPr bwMode="auto">
              <a:xfrm>
                <a:off x="9696" y="7788"/>
                <a:ext cx="38" cy="69"/>
              </a:xfrm>
              <a:custGeom>
                <a:avLst/>
                <a:gdLst/>
                <a:ahLst/>
                <a:cxnLst>
                  <a:cxn ang="0">
                    <a:pos x="7" y="67"/>
                  </a:cxn>
                  <a:cxn ang="0">
                    <a:pos x="7" y="69"/>
                  </a:cxn>
                  <a:cxn ang="0">
                    <a:pos x="38" y="69"/>
                  </a:cxn>
                  <a:cxn ang="0">
                    <a:pos x="38" y="0"/>
                  </a:cxn>
                  <a:cxn ang="0">
                    <a:pos x="4" y="0"/>
                  </a:cxn>
                  <a:cxn ang="0">
                    <a:pos x="0" y="2"/>
                  </a:cxn>
                  <a:cxn ang="0">
                    <a:pos x="0" y="67"/>
                  </a:cxn>
                  <a:cxn ang="0">
                    <a:pos x="7" y="67"/>
                  </a:cxn>
                </a:cxnLst>
                <a:rect l="0" t="0" r="r" b="b"/>
                <a:pathLst>
                  <a:path w="38" h="69">
                    <a:moveTo>
                      <a:pt x="7" y="67"/>
                    </a:moveTo>
                    <a:lnTo>
                      <a:pt x="7" y="69"/>
                    </a:lnTo>
                    <a:lnTo>
                      <a:pt x="38" y="69"/>
                    </a:lnTo>
                    <a:lnTo>
                      <a:pt x="38" y="0"/>
                    </a:lnTo>
                    <a:lnTo>
                      <a:pt x="4" y="0"/>
                    </a:lnTo>
                    <a:lnTo>
                      <a:pt x="0" y="2"/>
                    </a:lnTo>
                    <a:lnTo>
                      <a:pt x="0" y="67"/>
                    </a:lnTo>
                    <a:lnTo>
                      <a:pt x="7" y="67"/>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0" name="Freeform 7486"/>
              <p:cNvSpPr>
                <a:spLocks/>
              </p:cNvSpPr>
              <p:nvPr/>
            </p:nvSpPr>
            <p:spPr bwMode="auto">
              <a:xfrm>
                <a:off x="9696" y="7788"/>
                <a:ext cx="38" cy="57"/>
              </a:xfrm>
              <a:custGeom>
                <a:avLst/>
                <a:gdLst/>
                <a:ahLst/>
                <a:cxnLst>
                  <a:cxn ang="0">
                    <a:pos x="7" y="55"/>
                  </a:cxn>
                  <a:cxn ang="0">
                    <a:pos x="7" y="57"/>
                  </a:cxn>
                  <a:cxn ang="0">
                    <a:pos x="38" y="57"/>
                  </a:cxn>
                  <a:cxn ang="0">
                    <a:pos x="38" y="0"/>
                  </a:cxn>
                  <a:cxn ang="0">
                    <a:pos x="4" y="0"/>
                  </a:cxn>
                  <a:cxn ang="0">
                    <a:pos x="0" y="2"/>
                  </a:cxn>
                  <a:cxn ang="0">
                    <a:pos x="0" y="55"/>
                  </a:cxn>
                  <a:cxn ang="0">
                    <a:pos x="7" y="55"/>
                  </a:cxn>
                </a:cxnLst>
                <a:rect l="0" t="0" r="r" b="b"/>
                <a:pathLst>
                  <a:path w="38" h="57">
                    <a:moveTo>
                      <a:pt x="7" y="55"/>
                    </a:moveTo>
                    <a:lnTo>
                      <a:pt x="7" y="57"/>
                    </a:lnTo>
                    <a:lnTo>
                      <a:pt x="38" y="57"/>
                    </a:lnTo>
                    <a:lnTo>
                      <a:pt x="38" y="0"/>
                    </a:lnTo>
                    <a:lnTo>
                      <a:pt x="4" y="0"/>
                    </a:lnTo>
                    <a:lnTo>
                      <a:pt x="0" y="2"/>
                    </a:lnTo>
                    <a:lnTo>
                      <a:pt x="0" y="55"/>
                    </a:lnTo>
                    <a:lnTo>
                      <a:pt x="7" y="55"/>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1" name="Freeform 7487"/>
              <p:cNvSpPr>
                <a:spLocks/>
              </p:cNvSpPr>
              <p:nvPr/>
            </p:nvSpPr>
            <p:spPr bwMode="auto">
              <a:xfrm>
                <a:off x="9696" y="7788"/>
                <a:ext cx="38" cy="45"/>
              </a:xfrm>
              <a:custGeom>
                <a:avLst/>
                <a:gdLst/>
                <a:ahLst/>
                <a:cxnLst>
                  <a:cxn ang="0">
                    <a:pos x="7" y="43"/>
                  </a:cxn>
                  <a:cxn ang="0">
                    <a:pos x="7" y="45"/>
                  </a:cxn>
                  <a:cxn ang="0">
                    <a:pos x="38" y="45"/>
                  </a:cxn>
                  <a:cxn ang="0">
                    <a:pos x="38" y="0"/>
                  </a:cxn>
                  <a:cxn ang="0">
                    <a:pos x="4" y="0"/>
                  </a:cxn>
                  <a:cxn ang="0">
                    <a:pos x="0" y="2"/>
                  </a:cxn>
                  <a:cxn ang="0">
                    <a:pos x="0" y="43"/>
                  </a:cxn>
                  <a:cxn ang="0">
                    <a:pos x="7" y="43"/>
                  </a:cxn>
                </a:cxnLst>
                <a:rect l="0" t="0" r="r" b="b"/>
                <a:pathLst>
                  <a:path w="38" h="45">
                    <a:moveTo>
                      <a:pt x="7" y="43"/>
                    </a:moveTo>
                    <a:lnTo>
                      <a:pt x="7" y="45"/>
                    </a:lnTo>
                    <a:lnTo>
                      <a:pt x="38" y="45"/>
                    </a:lnTo>
                    <a:lnTo>
                      <a:pt x="38" y="0"/>
                    </a:lnTo>
                    <a:lnTo>
                      <a:pt x="4" y="0"/>
                    </a:lnTo>
                    <a:lnTo>
                      <a:pt x="0" y="2"/>
                    </a:lnTo>
                    <a:lnTo>
                      <a:pt x="0" y="43"/>
                    </a:lnTo>
                    <a:lnTo>
                      <a:pt x="7" y="43"/>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2" name="Freeform 7488"/>
              <p:cNvSpPr>
                <a:spLocks/>
              </p:cNvSpPr>
              <p:nvPr/>
            </p:nvSpPr>
            <p:spPr bwMode="auto">
              <a:xfrm>
                <a:off x="9696" y="7788"/>
                <a:ext cx="38" cy="33"/>
              </a:xfrm>
              <a:custGeom>
                <a:avLst/>
                <a:gdLst/>
                <a:ahLst/>
                <a:cxnLst>
                  <a:cxn ang="0">
                    <a:pos x="7" y="31"/>
                  </a:cxn>
                  <a:cxn ang="0">
                    <a:pos x="7" y="33"/>
                  </a:cxn>
                  <a:cxn ang="0">
                    <a:pos x="38" y="33"/>
                  </a:cxn>
                  <a:cxn ang="0">
                    <a:pos x="38" y="0"/>
                  </a:cxn>
                  <a:cxn ang="0">
                    <a:pos x="0" y="2"/>
                  </a:cxn>
                  <a:cxn ang="0">
                    <a:pos x="0" y="31"/>
                  </a:cxn>
                  <a:cxn ang="0">
                    <a:pos x="7" y="31"/>
                  </a:cxn>
                </a:cxnLst>
                <a:rect l="0" t="0" r="r" b="b"/>
                <a:pathLst>
                  <a:path w="38" h="33">
                    <a:moveTo>
                      <a:pt x="7" y="31"/>
                    </a:moveTo>
                    <a:lnTo>
                      <a:pt x="7" y="33"/>
                    </a:lnTo>
                    <a:lnTo>
                      <a:pt x="38" y="33"/>
                    </a:lnTo>
                    <a:lnTo>
                      <a:pt x="38" y="0"/>
                    </a:lnTo>
                    <a:lnTo>
                      <a:pt x="0" y="2"/>
                    </a:lnTo>
                    <a:lnTo>
                      <a:pt x="0" y="31"/>
                    </a:lnTo>
                    <a:lnTo>
                      <a:pt x="7" y="31"/>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3" name="Freeform 7489"/>
              <p:cNvSpPr>
                <a:spLocks/>
              </p:cNvSpPr>
              <p:nvPr/>
            </p:nvSpPr>
            <p:spPr bwMode="auto">
              <a:xfrm>
                <a:off x="9741" y="7752"/>
                <a:ext cx="137" cy="180"/>
              </a:xfrm>
              <a:custGeom>
                <a:avLst/>
                <a:gdLst/>
                <a:ahLst/>
                <a:cxnLst>
                  <a:cxn ang="0">
                    <a:pos x="7" y="172"/>
                  </a:cxn>
                  <a:cxn ang="0">
                    <a:pos x="12" y="175"/>
                  </a:cxn>
                  <a:cxn ang="0">
                    <a:pos x="23" y="175"/>
                  </a:cxn>
                  <a:cxn ang="0">
                    <a:pos x="28" y="177"/>
                  </a:cxn>
                  <a:cxn ang="0">
                    <a:pos x="40" y="177"/>
                  </a:cxn>
                  <a:cxn ang="0">
                    <a:pos x="45" y="180"/>
                  </a:cxn>
                  <a:cxn ang="0">
                    <a:pos x="110" y="180"/>
                  </a:cxn>
                  <a:cxn ang="0">
                    <a:pos x="115" y="177"/>
                  </a:cxn>
                  <a:cxn ang="0">
                    <a:pos x="129" y="177"/>
                  </a:cxn>
                  <a:cxn ang="0">
                    <a:pos x="134" y="175"/>
                  </a:cxn>
                  <a:cxn ang="0">
                    <a:pos x="134" y="86"/>
                  </a:cxn>
                  <a:cxn ang="0">
                    <a:pos x="136" y="43"/>
                  </a:cxn>
                  <a:cxn ang="0">
                    <a:pos x="136" y="0"/>
                  </a:cxn>
                  <a:cxn ang="0">
                    <a:pos x="122" y="0"/>
                  </a:cxn>
                  <a:cxn ang="0">
                    <a:pos x="117" y="2"/>
                  </a:cxn>
                  <a:cxn ang="0">
                    <a:pos x="93" y="2"/>
                  </a:cxn>
                  <a:cxn ang="0">
                    <a:pos x="88" y="4"/>
                  </a:cxn>
                  <a:cxn ang="0">
                    <a:pos x="76" y="4"/>
                  </a:cxn>
                  <a:cxn ang="0">
                    <a:pos x="72" y="7"/>
                  </a:cxn>
                  <a:cxn ang="0">
                    <a:pos x="60" y="7"/>
                  </a:cxn>
                  <a:cxn ang="0">
                    <a:pos x="55" y="9"/>
                  </a:cxn>
                  <a:cxn ang="0">
                    <a:pos x="48" y="9"/>
                  </a:cxn>
                  <a:cxn ang="0">
                    <a:pos x="43" y="11"/>
                  </a:cxn>
                  <a:cxn ang="0">
                    <a:pos x="36" y="11"/>
                  </a:cxn>
                  <a:cxn ang="0">
                    <a:pos x="31" y="14"/>
                  </a:cxn>
                  <a:cxn ang="0">
                    <a:pos x="28" y="14"/>
                  </a:cxn>
                  <a:cxn ang="0">
                    <a:pos x="23" y="16"/>
                  </a:cxn>
                  <a:cxn ang="0">
                    <a:pos x="16" y="16"/>
                  </a:cxn>
                  <a:cxn ang="0">
                    <a:pos x="12" y="19"/>
                  </a:cxn>
                  <a:cxn ang="0">
                    <a:pos x="7" y="19"/>
                  </a:cxn>
                  <a:cxn ang="0">
                    <a:pos x="4" y="40"/>
                  </a:cxn>
                  <a:cxn ang="0">
                    <a:pos x="2" y="60"/>
                  </a:cxn>
                  <a:cxn ang="0">
                    <a:pos x="2" y="79"/>
                  </a:cxn>
                  <a:cxn ang="0">
                    <a:pos x="0" y="95"/>
                  </a:cxn>
                  <a:cxn ang="0">
                    <a:pos x="0" y="115"/>
                  </a:cxn>
                  <a:cxn ang="0">
                    <a:pos x="7" y="172"/>
                  </a:cxn>
                </a:cxnLst>
                <a:rect l="0" t="0" r="r" b="b"/>
                <a:pathLst>
                  <a:path w="137" h="180">
                    <a:moveTo>
                      <a:pt x="7" y="172"/>
                    </a:moveTo>
                    <a:lnTo>
                      <a:pt x="12" y="175"/>
                    </a:lnTo>
                    <a:lnTo>
                      <a:pt x="23" y="175"/>
                    </a:lnTo>
                    <a:lnTo>
                      <a:pt x="28" y="177"/>
                    </a:lnTo>
                    <a:lnTo>
                      <a:pt x="40" y="177"/>
                    </a:lnTo>
                    <a:lnTo>
                      <a:pt x="45" y="180"/>
                    </a:lnTo>
                    <a:lnTo>
                      <a:pt x="110" y="180"/>
                    </a:lnTo>
                    <a:lnTo>
                      <a:pt x="115" y="177"/>
                    </a:lnTo>
                    <a:lnTo>
                      <a:pt x="129" y="177"/>
                    </a:lnTo>
                    <a:lnTo>
                      <a:pt x="134" y="175"/>
                    </a:lnTo>
                    <a:lnTo>
                      <a:pt x="134" y="86"/>
                    </a:lnTo>
                    <a:lnTo>
                      <a:pt x="136" y="43"/>
                    </a:lnTo>
                    <a:lnTo>
                      <a:pt x="136" y="0"/>
                    </a:lnTo>
                    <a:lnTo>
                      <a:pt x="122" y="0"/>
                    </a:lnTo>
                    <a:lnTo>
                      <a:pt x="117" y="2"/>
                    </a:lnTo>
                    <a:lnTo>
                      <a:pt x="93" y="2"/>
                    </a:lnTo>
                    <a:lnTo>
                      <a:pt x="88" y="4"/>
                    </a:lnTo>
                    <a:lnTo>
                      <a:pt x="76" y="4"/>
                    </a:lnTo>
                    <a:lnTo>
                      <a:pt x="72" y="7"/>
                    </a:lnTo>
                    <a:lnTo>
                      <a:pt x="60" y="7"/>
                    </a:lnTo>
                    <a:lnTo>
                      <a:pt x="55" y="9"/>
                    </a:lnTo>
                    <a:lnTo>
                      <a:pt x="48" y="9"/>
                    </a:lnTo>
                    <a:lnTo>
                      <a:pt x="43" y="11"/>
                    </a:lnTo>
                    <a:lnTo>
                      <a:pt x="36" y="11"/>
                    </a:lnTo>
                    <a:lnTo>
                      <a:pt x="31" y="14"/>
                    </a:lnTo>
                    <a:lnTo>
                      <a:pt x="28" y="14"/>
                    </a:lnTo>
                    <a:lnTo>
                      <a:pt x="23" y="16"/>
                    </a:lnTo>
                    <a:lnTo>
                      <a:pt x="16" y="16"/>
                    </a:lnTo>
                    <a:lnTo>
                      <a:pt x="12" y="19"/>
                    </a:lnTo>
                    <a:lnTo>
                      <a:pt x="7" y="19"/>
                    </a:lnTo>
                    <a:lnTo>
                      <a:pt x="4" y="40"/>
                    </a:lnTo>
                    <a:lnTo>
                      <a:pt x="2" y="60"/>
                    </a:lnTo>
                    <a:lnTo>
                      <a:pt x="2" y="79"/>
                    </a:lnTo>
                    <a:lnTo>
                      <a:pt x="0" y="95"/>
                    </a:lnTo>
                    <a:lnTo>
                      <a:pt x="0" y="115"/>
                    </a:lnTo>
                    <a:lnTo>
                      <a:pt x="7" y="172"/>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4" name="Freeform 7490"/>
              <p:cNvSpPr>
                <a:spLocks/>
              </p:cNvSpPr>
              <p:nvPr/>
            </p:nvSpPr>
            <p:spPr bwMode="auto">
              <a:xfrm>
                <a:off x="9741" y="7752"/>
                <a:ext cx="135" cy="175"/>
              </a:xfrm>
              <a:custGeom>
                <a:avLst/>
                <a:gdLst/>
                <a:ahLst/>
                <a:cxnLst>
                  <a:cxn ang="0">
                    <a:pos x="16" y="16"/>
                  </a:cxn>
                  <a:cxn ang="0">
                    <a:pos x="12" y="19"/>
                  </a:cxn>
                  <a:cxn ang="0">
                    <a:pos x="7" y="19"/>
                  </a:cxn>
                  <a:cxn ang="0">
                    <a:pos x="2" y="57"/>
                  </a:cxn>
                  <a:cxn ang="0">
                    <a:pos x="2" y="76"/>
                  </a:cxn>
                  <a:cxn ang="0">
                    <a:pos x="0" y="93"/>
                  </a:cxn>
                  <a:cxn ang="0">
                    <a:pos x="2" y="112"/>
                  </a:cxn>
                  <a:cxn ang="0">
                    <a:pos x="2" y="129"/>
                  </a:cxn>
                  <a:cxn ang="0">
                    <a:pos x="4" y="148"/>
                  </a:cxn>
                  <a:cxn ang="0">
                    <a:pos x="7" y="165"/>
                  </a:cxn>
                  <a:cxn ang="0">
                    <a:pos x="12" y="167"/>
                  </a:cxn>
                  <a:cxn ang="0">
                    <a:pos x="19" y="170"/>
                  </a:cxn>
                  <a:cxn ang="0">
                    <a:pos x="26" y="170"/>
                  </a:cxn>
                  <a:cxn ang="0">
                    <a:pos x="36" y="172"/>
                  </a:cxn>
                  <a:cxn ang="0">
                    <a:pos x="52" y="172"/>
                  </a:cxn>
                  <a:cxn ang="0">
                    <a:pos x="62" y="175"/>
                  </a:cxn>
                  <a:cxn ang="0">
                    <a:pos x="88" y="175"/>
                  </a:cxn>
                  <a:cxn ang="0">
                    <a:pos x="96" y="172"/>
                  </a:cxn>
                  <a:cxn ang="0">
                    <a:pos x="112" y="172"/>
                  </a:cxn>
                  <a:cxn ang="0">
                    <a:pos x="120" y="170"/>
                  </a:cxn>
                  <a:cxn ang="0">
                    <a:pos x="127" y="170"/>
                  </a:cxn>
                  <a:cxn ang="0">
                    <a:pos x="132" y="167"/>
                  </a:cxn>
                  <a:cxn ang="0">
                    <a:pos x="129" y="127"/>
                  </a:cxn>
                  <a:cxn ang="0">
                    <a:pos x="132" y="83"/>
                  </a:cxn>
                  <a:cxn ang="0">
                    <a:pos x="132" y="43"/>
                  </a:cxn>
                  <a:cxn ang="0">
                    <a:pos x="134" y="0"/>
                  </a:cxn>
                  <a:cxn ang="0">
                    <a:pos x="122" y="0"/>
                  </a:cxn>
                  <a:cxn ang="0">
                    <a:pos x="117" y="2"/>
                  </a:cxn>
                  <a:cxn ang="0">
                    <a:pos x="93" y="2"/>
                  </a:cxn>
                  <a:cxn ang="0">
                    <a:pos x="91" y="4"/>
                  </a:cxn>
                  <a:cxn ang="0">
                    <a:pos x="79" y="4"/>
                  </a:cxn>
                  <a:cxn ang="0">
                    <a:pos x="74" y="7"/>
                  </a:cxn>
                  <a:cxn ang="0">
                    <a:pos x="62" y="7"/>
                  </a:cxn>
                  <a:cxn ang="0">
                    <a:pos x="60" y="9"/>
                  </a:cxn>
                  <a:cxn ang="0">
                    <a:pos x="50" y="9"/>
                  </a:cxn>
                  <a:cxn ang="0">
                    <a:pos x="48" y="11"/>
                  </a:cxn>
                  <a:cxn ang="0">
                    <a:pos x="38" y="11"/>
                  </a:cxn>
                  <a:cxn ang="0">
                    <a:pos x="36" y="14"/>
                  </a:cxn>
                  <a:cxn ang="0">
                    <a:pos x="26" y="14"/>
                  </a:cxn>
                  <a:cxn ang="0">
                    <a:pos x="23" y="16"/>
                  </a:cxn>
                  <a:cxn ang="0">
                    <a:pos x="16" y="16"/>
                  </a:cxn>
                </a:cxnLst>
                <a:rect l="0" t="0" r="r" b="b"/>
                <a:pathLst>
                  <a:path w="135" h="175">
                    <a:moveTo>
                      <a:pt x="16" y="16"/>
                    </a:moveTo>
                    <a:lnTo>
                      <a:pt x="12" y="19"/>
                    </a:lnTo>
                    <a:lnTo>
                      <a:pt x="7" y="19"/>
                    </a:lnTo>
                    <a:lnTo>
                      <a:pt x="2" y="57"/>
                    </a:lnTo>
                    <a:lnTo>
                      <a:pt x="2" y="76"/>
                    </a:lnTo>
                    <a:lnTo>
                      <a:pt x="0" y="93"/>
                    </a:lnTo>
                    <a:lnTo>
                      <a:pt x="2" y="112"/>
                    </a:lnTo>
                    <a:lnTo>
                      <a:pt x="2" y="129"/>
                    </a:lnTo>
                    <a:lnTo>
                      <a:pt x="4" y="148"/>
                    </a:lnTo>
                    <a:lnTo>
                      <a:pt x="7" y="165"/>
                    </a:lnTo>
                    <a:lnTo>
                      <a:pt x="12" y="167"/>
                    </a:lnTo>
                    <a:lnTo>
                      <a:pt x="19" y="170"/>
                    </a:lnTo>
                    <a:lnTo>
                      <a:pt x="26" y="170"/>
                    </a:lnTo>
                    <a:lnTo>
                      <a:pt x="36" y="172"/>
                    </a:lnTo>
                    <a:lnTo>
                      <a:pt x="52" y="172"/>
                    </a:lnTo>
                    <a:lnTo>
                      <a:pt x="62" y="175"/>
                    </a:lnTo>
                    <a:lnTo>
                      <a:pt x="88" y="175"/>
                    </a:lnTo>
                    <a:lnTo>
                      <a:pt x="96" y="172"/>
                    </a:lnTo>
                    <a:lnTo>
                      <a:pt x="112" y="172"/>
                    </a:lnTo>
                    <a:lnTo>
                      <a:pt x="120" y="170"/>
                    </a:lnTo>
                    <a:lnTo>
                      <a:pt x="127" y="170"/>
                    </a:lnTo>
                    <a:lnTo>
                      <a:pt x="132" y="167"/>
                    </a:lnTo>
                    <a:lnTo>
                      <a:pt x="129" y="127"/>
                    </a:lnTo>
                    <a:lnTo>
                      <a:pt x="132" y="83"/>
                    </a:lnTo>
                    <a:lnTo>
                      <a:pt x="132" y="43"/>
                    </a:lnTo>
                    <a:lnTo>
                      <a:pt x="134" y="0"/>
                    </a:lnTo>
                    <a:lnTo>
                      <a:pt x="122" y="0"/>
                    </a:lnTo>
                    <a:lnTo>
                      <a:pt x="117" y="2"/>
                    </a:lnTo>
                    <a:lnTo>
                      <a:pt x="93" y="2"/>
                    </a:lnTo>
                    <a:lnTo>
                      <a:pt x="91" y="4"/>
                    </a:lnTo>
                    <a:lnTo>
                      <a:pt x="79" y="4"/>
                    </a:lnTo>
                    <a:lnTo>
                      <a:pt x="74" y="7"/>
                    </a:lnTo>
                    <a:lnTo>
                      <a:pt x="62" y="7"/>
                    </a:lnTo>
                    <a:lnTo>
                      <a:pt x="60" y="9"/>
                    </a:lnTo>
                    <a:lnTo>
                      <a:pt x="50" y="9"/>
                    </a:lnTo>
                    <a:lnTo>
                      <a:pt x="48" y="11"/>
                    </a:lnTo>
                    <a:lnTo>
                      <a:pt x="38" y="11"/>
                    </a:lnTo>
                    <a:lnTo>
                      <a:pt x="36" y="14"/>
                    </a:lnTo>
                    <a:lnTo>
                      <a:pt x="26" y="14"/>
                    </a:lnTo>
                    <a:lnTo>
                      <a:pt x="23" y="16"/>
                    </a:lnTo>
                    <a:lnTo>
                      <a:pt x="16" y="16"/>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5" name="Freeform 7491"/>
              <p:cNvSpPr>
                <a:spLocks/>
              </p:cNvSpPr>
              <p:nvPr/>
            </p:nvSpPr>
            <p:spPr bwMode="auto">
              <a:xfrm>
                <a:off x="9744" y="7752"/>
                <a:ext cx="129" cy="168"/>
              </a:xfrm>
              <a:custGeom>
                <a:avLst/>
                <a:gdLst/>
                <a:ahLst/>
                <a:cxnLst>
                  <a:cxn ang="0">
                    <a:pos x="16" y="165"/>
                  </a:cxn>
                  <a:cxn ang="0">
                    <a:pos x="31" y="165"/>
                  </a:cxn>
                  <a:cxn ang="0">
                    <a:pos x="40" y="167"/>
                  </a:cxn>
                  <a:cxn ang="0">
                    <a:pos x="91" y="167"/>
                  </a:cxn>
                  <a:cxn ang="0">
                    <a:pos x="100" y="165"/>
                  </a:cxn>
                  <a:cxn ang="0">
                    <a:pos x="115" y="165"/>
                  </a:cxn>
                  <a:cxn ang="0">
                    <a:pos x="120" y="163"/>
                  </a:cxn>
                  <a:cxn ang="0">
                    <a:pos x="124" y="163"/>
                  </a:cxn>
                  <a:cxn ang="0">
                    <a:pos x="124" y="81"/>
                  </a:cxn>
                  <a:cxn ang="0">
                    <a:pos x="129" y="0"/>
                  </a:cxn>
                  <a:cxn ang="0">
                    <a:pos x="122" y="2"/>
                  </a:cxn>
                  <a:cxn ang="0">
                    <a:pos x="98" y="2"/>
                  </a:cxn>
                  <a:cxn ang="0">
                    <a:pos x="91" y="4"/>
                  </a:cxn>
                  <a:cxn ang="0">
                    <a:pos x="74" y="4"/>
                  </a:cxn>
                  <a:cxn ang="0">
                    <a:pos x="67" y="7"/>
                  </a:cxn>
                  <a:cxn ang="0">
                    <a:pos x="60" y="7"/>
                  </a:cxn>
                  <a:cxn ang="0">
                    <a:pos x="50" y="9"/>
                  </a:cxn>
                  <a:cxn ang="0">
                    <a:pos x="43" y="11"/>
                  </a:cxn>
                  <a:cxn ang="0">
                    <a:pos x="36" y="11"/>
                  </a:cxn>
                  <a:cxn ang="0">
                    <a:pos x="14" y="19"/>
                  </a:cxn>
                  <a:cxn ang="0">
                    <a:pos x="4" y="19"/>
                  </a:cxn>
                  <a:cxn ang="0">
                    <a:pos x="0" y="57"/>
                  </a:cxn>
                  <a:cxn ang="0">
                    <a:pos x="0" y="127"/>
                  </a:cxn>
                  <a:cxn ang="0">
                    <a:pos x="4" y="160"/>
                  </a:cxn>
                  <a:cxn ang="0">
                    <a:pos x="9" y="163"/>
                  </a:cxn>
                  <a:cxn ang="0">
                    <a:pos x="16" y="165"/>
                  </a:cxn>
                </a:cxnLst>
                <a:rect l="0" t="0" r="r" b="b"/>
                <a:pathLst>
                  <a:path w="129" h="168">
                    <a:moveTo>
                      <a:pt x="16" y="165"/>
                    </a:moveTo>
                    <a:lnTo>
                      <a:pt x="31" y="165"/>
                    </a:lnTo>
                    <a:lnTo>
                      <a:pt x="40" y="167"/>
                    </a:lnTo>
                    <a:lnTo>
                      <a:pt x="91" y="167"/>
                    </a:lnTo>
                    <a:lnTo>
                      <a:pt x="100" y="165"/>
                    </a:lnTo>
                    <a:lnTo>
                      <a:pt x="115" y="165"/>
                    </a:lnTo>
                    <a:lnTo>
                      <a:pt x="120" y="163"/>
                    </a:lnTo>
                    <a:lnTo>
                      <a:pt x="124" y="163"/>
                    </a:lnTo>
                    <a:lnTo>
                      <a:pt x="124" y="81"/>
                    </a:lnTo>
                    <a:lnTo>
                      <a:pt x="129" y="0"/>
                    </a:lnTo>
                    <a:lnTo>
                      <a:pt x="122" y="2"/>
                    </a:lnTo>
                    <a:lnTo>
                      <a:pt x="98" y="2"/>
                    </a:lnTo>
                    <a:lnTo>
                      <a:pt x="91" y="4"/>
                    </a:lnTo>
                    <a:lnTo>
                      <a:pt x="74" y="4"/>
                    </a:lnTo>
                    <a:lnTo>
                      <a:pt x="67" y="7"/>
                    </a:lnTo>
                    <a:lnTo>
                      <a:pt x="60" y="7"/>
                    </a:lnTo>
                    <a:lnTo>
                      <a:pt x="50" y="9"/>
                    </a:lnTo>
                    <a:lnTo>
                      <a:pt x="43" y="11"/>
                    </a:lnTo>
                    <a:lnTo>
                      <a:pt x="36" y="11"/>
                    </a:lnTo>
                    <a:lnTo>
                      <a:pt x="14" y="19"/>
                    </a:lnTo>
                    <a:lnTo>
                      <a:pt x="4" y="19"/>
                    </a:lnTo>
                    <a:lnTo>
                      <a:pt x="0" y="57"/>
                    </a:lnTo>
                    <a:lnTo>
                      <a:pt x="0" y="127"/>
                    </a:lnTo>
                    <a:lnTo>
                      <a:pt x="4" y="160"/>
                    </a:lnTo>
                    <a:lnTo>
                      <a:pt x="9" y="163"/>
                    </a:lnTo>
                    <a:lnTo>
                      <a:pt x="16" y="165"/>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6" name="Freeform 7492"/>
              <p:cNvSpPr>
                <a:spLocks/>
              </p:cNvSpPr>
              <p:nvPr/>
            </p:nvSpPr>
            <p:spPr bwMode="auto">
              <a:xfrm>
                <a:off x="9744" y="7754"/>
                <a:ext cx="127" cy="161"/>
              </a:xfrm>
              <a:custGeom>
                <a:avLst/>
                <a:gdLst/>
                <a:ahLst/>
                <a:cxnLst>
                  <a:cxn ang="0">
                    <a:pos x="4" y="153"/>
                  </a:cxn>
                  <a:cxn ang="0">
                    <a:pos x="9" y="155"/>
                  </a:cxn>
                  <a:cxn ang="0">
                    <a:pos x="16" y="155"/>
                  </a:cxn>
                  <a:cxn ang="0">
                    <a:pos x="23" y="158"/>
                  </a:cxn>
                  <a:cxn ang="0">
                    <a:pos x="48" y="158"/>
                  </a:cxn>
                  <a:cxn ang="0">
                    <a:pos x="55" y="160"/>
                  </a:cxn>
                  <a:cxn ang="0">
                    <a:pos x="64" y="160"/>
                  </a:cxn>
                  <a:cxn ang="0">
                    <a:pos x="72" y="158"/>
                  </a:cxn>
                  <a:cxn ang="0">
                    <a:pos x="96" y="158"/>
                  </a:cxn>
                  <a:cxn ang="0">
                    <a:pos x="105" y="155"/>
                  </a:cxn>
                  <a:cxn ang="0">
                    <a:pos x="110" y="155"/>
                  </a:cxn>
                  <a:cxn ang="0">
                    <a:pos x="117" y="153"/>
                  </a:cxn>
                  <a:cxn ang="0">
                    <a:pos x="122" y="153"/>
                  </a:cxn>
                  <a:cxn ang="0">
                    <a:pos x="122" y="76"/>
                  </a:cxn>
                  <a:cxn ang="0">
                    <a:pos x="127" y="0"/>
                  </a:cxn>
                  <a:cxn ang="0">
                    <a:pos x="96" y="0"/>
                  </a:cxn>
                  <a:cxn ang="0">
                    <a:pos x="88" y="2"/>
                  </a:cxn>
                  <a:cxn ang="0">
                    <a:pos x="81" y="2"/>
                  </a:cxn>
                  <a:cxn ang="0">
                    <a:pos x="74" y="4"/>
                  </a:cxn>
                  <a:cxn ang="0">
                    <a:pos x="64" y="4"/>
                  </a:cxn>
                  <a:cxn ang="0">
                    <a:pos x="57" y="7"/>
                  </a:cxn>
                  <a:cxn ang="0">
                    <a:pos x="50" y="7"/>
                  </a:cxn>
                  <a:cxn ang="0">
                    <a:pos x="43" y="9"/>
                  </a:cxn>
                  <a:cxn ang="0">
                    <a:pos x="36" y="9"/>
                  </a:cxn>
                  <a:cxn ang="0">
                    <a:pos x="14" y="16"/>
                  </a:cxn>
                  <a:cxn ang="0">
                    <a:pos x="4" y="16"/>
                  </a:cxn>
                  <a:cxn ang="0">
                    <a:pos x="2" y="35"/>
                  </a:cxn>
                  <a:cxn ang="0">
                    <a:pos x="2" y="52"/>
                  </a:cxn>
                  <a:cxn ang="0">
                    <a:pos x="0" y="69"/>
                  </a:cxn>
                  <a:cxn ang="0">
                    <a:pos x="0" y="120"/>
                  </a:cxn>
                  <a:cxn ang="0">
                    <a:pos x="4" y="153"/>
                  </a:cxn>
                </a:cxnLst>
                <a:rect l="0" t="0" r="r" b="b"/>
                <a:pathLst>
                  <a:path w="127" h="161">
                    <a:moveTo>
                      <a:pt x="4" y="153"/>
                    </a:moveTo>
                    <a:lnTo>
                      <a:pt x="9" y="155"/>
                    </a:lnTo>
                    <a:lnTo>
                      <a:pt x="16" y="155"/>
                    </a:lnTo>
                    <a:lnTo>
                      <a:pt x="23" y="158"/>
                    </a:lnTo>
                    <a:lnTo>
                      <a:pt x="48" y="158"/>
                    </a:lnTo>
                    <a:lnTo>
                      <a:pt x="55" y="160"/>
                    </a:lnTo>
                    <a:lnTo>
                      <a:pt x="64" y="160"/>
                    </a:lnTo>
                    <a:lnTo>
                      <a:pt x="72" y="158"/>
                    </a:lnTo>
                    <a:lnTo>
                      <a:pt x="96" y="158"/>
                    </a:lnTo>
                    <a:lnTo>
                      <a:pt x="105" y="155"/>
                    </a:lnTo>
                    <a:lnTo>
                      <a:pt x="110" y="155"/>
                    </a:lnTo>
                    <a:lnTo>
                      <a:pt x="117" y="153"/>
                    </a:lnTo>
                    <a:lnTo>
                      <a:pt x="122" y="153"/>
                    </a:lnTo>
                    <a:lnTo>
                      <a:pt x="122" y="76"/>
                    </a:lnTo>
                    <a:lnTo>
                      <a:pt x="127" y="0"/>
                    </a:lnTo>
                    <a:lnTo>
                      <a:pt x="96" y="0"/>
                    </a:lnTo>
                    <a:lnTo>
                      <a:pt x="88" y="2"/>
                    </a:lnTo>
                    <a:lnTo>
                      <a:pt x="81" y="2"/>
                    </a:lnTo>
                    <a:lnTo>
                      <a:pt x="74" y="4"/>
                    </a:lnTo>
                    <a:lnTo>
                      <a:pt x="64" y="4"/>
                    </a:lnTo>
                    <a:lnTo>
                      <a:pt x="57" y="7"/>
                    </a:lnTo>
                    <a:lnTo>
                      <a:pt x="50" y="7"/>
                    </a:lnTo>
                    <a:lnTo>
                      <a:pt x="43" y="9"/>
                    </a:lnTo>
                    <a:lnTo>
                      <a:pt x="36" y="9"/>
                    </a:lnTo>
                    <a:lnTo>
                      <a:pt x="14" y="16"/>
                    </a:lnTo>
                    <a:lnTo>
                      <a:pt x="4" y="16"/>
                    </a:lnTo>
                    <a:lnTo>
                      <a:pt x="2" y="35"/>
                    </a:lnTo>
                    <a:lnTo>
                      <a:pt x="2" y="52"/>
                    </a:lnTo>
                    <a:lnTo>
                      <a:pt x="0" y="69"/>
                    </a:lnTo>
                    <a:lnTo>
                      <a:pt x="0" y="120"/>
                    </a:lnTo>
                    <a:lnTo>
                      <a:pt x="4" y="153"/>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7" name="Freeform 7493"/>
              <p:cNvSpPr>
                <a:spLocks/>
              </p:cNvSpPr>
              <p:nvPr/>
            </p:nvSpPr>
            <p:spPr bwMode="auto">
              <a:xfrm>
                <a:off x="9744" y="7754"/>
                <a:ext cx="122" cy="154"/>
              </a:xfrm>
              <a:custGeom>
                <a:avLst/>
                <a:gdLst/>
                <a:ahLst/>
                <a:cxnLst>
                  <a:cxn ang="0">
                    <a:pos x="16" y="151"/>
                  </a:cxn>
                  <a:cxn ang="0">
                    <a:pos x="23" y="151"/>
                  </a:cxn>
                  <a:cxn ang="0">
                    <a:pos x="31" y="153"/>
                  </a:cxn>
                  <a:cxn ang="0">
                    <a:pos x="72" y="153"/>
                  </a:cxn>
                  <a:cxn ang="0">
                    <a:pos x="79" y="151"/>
                  </a:cxn>
                  <a:cxn ang="0">
                    <a:pos x="93" y="151"/>
                  </a:cxn>
                  <a:cxn ang="0">
                    <a:pos x="100" y="148"/>
                  </a:cxn>
                  <a:cxn ang="0">
                    <a:pos x="108" y="148"/>
                  </a:cxn>
                  <a:cxn ang="0">
                    <a:pos x="115" y="146"/>
                  </a:cxn>
                  <a:cxn ang="0">
                    <a:pos x="120" y="146"/>
                  </a:cxn>
                  <a:cxn ang="0">
                    <a:pos x="117" y="107"/>
                  </a:cxn>
                  <a:cxn ang="0">
                    <a:pos x="120" y="71"/>
                  </a:cxn>
                  <a:cxn ang="0">
                    <a:pos x="120" y="35"/>
                  </a:cxn>
                  <a:cxn ang="0">
                    <a:pos x="122" y="0"/>
                  </a:cxn>
                  <a:cxn ang="0">
                    <a:pos x="100" y="0"/>
                  </a:cxn>
                  <a:cxn ang="0">
                    <a:pos x="93" y="2"/>
                  </a:cxn>
                  <a:cxn ang="0">
                    <a:pos x="79" y="2"/>
                  </a:cxn>
                  <a:cxn ang="0">
                    <a:pos x="72" y="4"/>
                  </a:cxn>
                  <a:cxn ang="0">
                    <a:pos x="64" y="4"/>
                  </a:cxn>
                  <a:cxn ang="0">
                    <a:pos x="57" y="7"/>
                  </a:cxn>
                  <a:cxn ang="0">
                    <a:pos x="48" y="7"/>
                  </a:cxn>
                  <a:cxn ang="0">
                    <a:pos x="33" y="11"/>
                  </a:cxn>
                  <a:cxn ang="0">
                    <a:pos x="26" y="11"/>
                  </a:cxn>
                  <a:cxn ang="0">
                    <a:pos x="12" y="16"/>
                  </a:cxn>
                  <a:cxn ang="0">
                    <a:pos x="7" y="19"/>
                  </a:cxn>
                  <a:cxn ang="0">
                    <a:pos x="2" y="52"/>
                  </a:cxn>
                  <a:cxn ang="0">
                    <a:pos x="0" y="67"/>
                  </a:cxn>
                  <a:cxn ang="0">
                    <a:pos x="0" y="115"/>
                  </a:cxn>
                  <a:cxn ang="0">
                    <a:pos x="4" y="148"/>
                  </a:cxn>
                  <a:cxn ang="0">
                    <a:pos x="9" y="148"/>
                  </a:cxn>
                  <a:cxn ang="0">
                    <a:pos x="16" y="151"/>
                  </a:cxn>
                </a:cxnLst>
                <a:rect l="0" t="0" r="r" b="b"/>
                <a:pathLst>
                  <a:path w="122" h="154">
                    <a:moveTo>
                      <a:pt x="16" y="151"/>
                    </a:moveTo>
                    <a:lnTo>
                      <a:pt x="23" y="151"/>
                    </a:lnTo>
                    <a:lnTo>
                      <a:pt x="31" y="153"/>
                    </a:lnTo>
                    <a:lnTo>
                      <a:pt x="72" y="153"/>
                    </a:lnTo>
                    <a:lnTo>
                      <a:pt x="79" y="151"/>
                    </a:lnTo>
                    <a:lnTo>
                      <a:pt x="93" y="151"/>
                    </a:lnTo>
                    <a:lnTo>
                      <a:pt x="100" y="148"/>
                    </a:lnTo>
                    <a:lnTo>
                      <a:pt x="108" y="148"/>
                    </a:lnTo>
                    <a:lnTo>
                      <a:pt x="115" y="146"/>
                    </a:lnTo>
                    <a:lnTo>
                      <a:pt x="120" y="146"/>
                    </a:lnTo>
                    <a:lnTo>
                      <a:pt x="117" y="107"/>
                    </a:lnTo>
                    <a:lnTo>
                      <a:pt x="120" y="71"/>
                    </a:lnTo>
                    <a:lnTo>
                      <a:pt x="120" y="35"/>
                    </a:lnTo>
                    <a:lnTo>
                      <a:pt x="122" y="0"/>
                    </a:lnTo>
                    <a:lnTo>
                      <a:pt x="100" y="0"/>
                    </a:lnTo>
                    <a:lnTo>
                      <a:pt x="93" y="2"/>
                    </a:lnTo>
                    <a:lnTo>
                      <a:pt x="79" y="2"/>
                    </a:lnTo>
                    <a:lnTo>
                      <a:pt x="72" y="4"/>
                    </a:lnTo>
                    <a:lnTo>
                      <a:pt x="64" y="4"/>
                    </a:lnTo>
                    <a:lnTo>
                      <a:pt x="57" y="7"/>
                    </a:lnTo>
                    <a:lnTo>
                      <a:pt x="48" y="7"/>
                    </a:lnTo>
                    <a:lnTo>
                      <a:pt x="33" y="11"/>
                    </a:lnTo>
                    <a:lnTo>
                      <a:pt x="26" y="11"/>
                    </a:lnTo>
                    <a:lnTo>
                      <a:pt x="12" y="16"/>
                    </a:lnTo>
                    <a:lnTo>
                      <a:pt x="7" y="19"/>
                    </a:lnTo>
                    <a:lnTo>
                      <a:pt x="2" y="52"/>
                    </a:lnTo>
                    <a:lnTo>
                      <a:pt x="0" y="67"/>
                    </a:lnTo>
                    <a:lnTo>
                      <a:pt x="0" y="115"/>
                    </a:lnTo>
                    <a:lnTo>
                      <a:pt x="4" y="148"/>
                    </a:lnTo>
                    <a:lnTo>
                      <a:pt x="9" y="148"/>
                    </a:lnTo>
                    <a:lnTo>
                      <a:pt x="16" y="15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8" name="Freeform 7494"/>
              <p:cNvSpPr>
                <a:spLocks/>
              </p:cNvSpPr>
              <p:nvPr/>
            </p:nvSpPr>
            <p:spPr bwMode="auto">
              <a:xfrm>
                <a:off x="9744" y="7754"/>
                <a:ext cx="120" cy="146"/>
              </a:xfrm>
              <a:custGeom>
                <a:avLst/>
                <a:gdLst/>
                <a:ahLst/>
                <a:cxnLst>
                  <a:cxn ang="0">
                    <a:pos x="2" y="112"/>
                  </a:cxn>
                  <a:cxn ang="0">
                    <a:pos x="2" y="127"/>
                  </a:cxn>
                  <a:cxn ang="0">
                    <a:pos x="4" y="141"/>
                  </a:cxn>
                  <a:cxn ang="0">
                    <a:pos x="9" y="143"/>
                  </a:cxn>
                  <a:cxn ang="0">
                    <a:pos x="16" y="146"/>
                  </a:cxn>
                  <a:cxn ang="0">
                    <a:pos x="83" y="146"/>
                  </a:cxn>
                  <a:cxn ang="0">
                    <a:pos x="91" y="143"/>
                  </a:cxn>
                  <a:cxn ang="0">
                    <a:pos x="98" y="143"/>
                  </a:cxn>
                  <a:cxn ang="0">
                    <a:pos x="105" y="141"/>
                  </a:cxn>
                  <a:cxn ang="0">
                    <a:pos x="110" y="141"/>
                  </a:cxn>
                  <a:cxn ang="0">
                    <a:pos x="115" y="139"/>
                  </a:cxn>
                  <a:cxn ang="0">
                    <a:pos x="115" y="69"/>
                  </a:cxn>
                  <a:cxn ang="0">
                    <a:pos x="117" y="35"/>
                  </a:cxn>
                  <a:cxn ang="0">
                    <a:pos x="120" y="0"/>
                  </a:cxn>
                  <a:cxn ang="0">
                    <a:pos x="98" y="0"/>
                  </a:cxn>
                  <a:cxn ang="0">
                    <a:pos x="91" y="2"/>
                  </a:cxn>
                  <a:cxn ang="0">
                    <a:pos x="76" y="2"/>
                  </a:cxn>
                  <a:cxn ang="0">
                    <a:pos x="69" y="4"/>
                  </a:cxn>
                  <a:cxn ang="0">
                    <a:pos x="62" y="4"/>
                  </a:cxn>
                  <a:cxn ang="0">
                    <a:pos x="55" y="7"/>
                  </a:cxn>
                  <a:cxn ang="0">
                    <a:pos x="48" y="7"/>
                  </a:cxn>
                  <a:cxn ang="0">
                    <a:pos x="33" y="11"/>
                  </a:cxn>
                  <a:cxn ang="0">
                    <a:pos x="26" y="11"/>
                  </a:cxn>
                  <a:cxn ang="0">
                    <a:pos x="12" y="16"/>
                  </a:cxn>
                  <a:cxn ang="0">
                    <a:pos x="7" y="19"/>
                  </a:cxn>
                  <a:cxn ang="0">
                    <a:pos x="4" y="33"/>
                  </a:cxn>
                  <a:cxn ang="0">
                    <a:pos x="0" y="67"/>
                  </a:cxn>
                  <a:cxn ang="0">
                    <a:pos x="0" y="95"/>
                  </a:cxn>
                  <a:cxn ang="0">
                    <a:pos x="2" y="112"/>
                  </a:cxn>
                </a:cxnLst>
                <a:rect l="0" t="0" r="r" b="b"/>
                <a:pathLst>
                  <a:path w="120" h="146">
                    <a:moveTo>
                      <a:pt x="2" y="112"/>
                    </a:moveTo>
                    <a:lnTo>
                      <a:pt x="2" y="127"/>
                    </a:lnTo>
                    <a:lnTo>
                      <a:pt x="4" y="141"/>
                    </a:lnTo>
                    <a:lnTo>
                      <a:pt x="9" y="143"/>
                    </a:lnTo>
                    <a:lnTo>
                      <a:pt x="16" y="146"/>
                    </a:lnTo>
                    <a:lnTo>
                      <a:pt x="83" y="146"/>
                    </a:lnTo>
                    <a:lnTo>
                      <a:pt x="91" y="143"/>
                    </a:lnTo>
                    <a:lnTo>
                      <a:pt x="98" y="143"/>
                    </a:lnTo>
                    <a:lnTo>
                      <a:pt x="105" y="141"/>
                    </a:lnTo>
                    <a:lnTo>
                      <a:pt x="110" y="141"/>
                    </a:lnTo>
                    <a:lnTo>
                      <a:pt x="115" y="139"/>
                    </a:lnTo>
                    <a:lnTo>
                      <a:pt x="115" y="69"/>
                    </a:lnTo>
                    <a:lnTo>
                      <a:pt x="117" y="35"/>
                    </a:lnTo>
                    <a:lnTo>
                      <a:pt x="120" y="0"/>
                    </a:lnTo>
                    <a:lnTo>
                      <a:pt x="98" y="0"/>
                    </a:lnTo>
                    <a:lnTo>
                      <a:pt x="91" y="2"/>
                    </a:lnTo>
                    <a:lnTo>
                      <a:pt x="76" y="2"/>
                    </a:lnTo>
                    <a:lnTo>
                      <a:pt x="69" y="4"/>
                    </a:lnTo>
                    <a:lnTo>
                      <a:pt x="62" y="4"/>
                    </a:lnTo>
                    <a:lnTo>
                      <a:pt x="55" y="7"/>
                    </a:lnTo>
                    <a:lnTo>
                      <a:pt x="48" y="7"/>
                    </a:lnTo>
                    <a:lnTo>
                      <a:pt x="33" y="11"/>
                    </a:lnTo>
                    <a:lnTo>
                      <a:pt x="26" y="11"/>
                    </a:lnTo>
                    <a:lnTo>
                      <a:pt x="12" y="16"/>
                    </a:lnTo>
                    <a:lnTo>
                      <a:pt x="7" y="19"/>
                    </a:lnTo>
                    <a:lnTo>
                      <a:pt x="4" y="33"/>
                    </a:lnTo>
                    <a:lnTo>
                      <a:pt x="0" y="67"/>
                    </a:lnTo>
                    <a:lnTo>
                      <a:pt x="0" y="95"/>
                    </a:lnTo>
                    <a:lnTo>
                      <a:pt x="2" y="112"/>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9" name="Freeform 7495"/>
              <p:cNvSpPr>
                <a:spLocks/>
              </p:cNvSpPr>
              <p:nvPr/>
            </p:nvSpPr>
            <p:spPr bwMode="auto">
              <a:xfrm>
                <a:off x="9744" y="7754"/>
                <a:ext cx="117" cy="142"/>
              </a:xfrm>
              <a:custGeom>
                <a:avLst/>
                <a:gdLst/>
                <a:ahLst/>
                <a:cxnLst>
                  <a:cxn ang="0">
                    <a:pos x="4" y="33"/>
                  </a:cxn>
                  <a:cxn ang="0">
                    <a:pos x="2" y="50"/>
                  </a:cxn>
                  <a:cxn ang="0">
                    <a:pos x="2" y="64"/>
                  </a:cxn>
                  <a:cxn ang="0">
                    <a:pos x="0" y="79"/>
                  </a:cxn>
                  <a:cxn ang="0">
                    <a:pos x="0" y="93"/>
                  </a:cxn>
                  <a:cxn ang="0">
                    <a:pos x="2" y="107"/>
                  </a:cxn>
                  <a:cxn ang="0">
                    <a:pos x="2" y="122"/>
                  </a:cxn>
                  <a:cxn ang="0">
                    <a:pos x="4" y="136"/>
                  </a:cxn>
                  <a:cxn ang="0">
                    <a:pos x="12" y="139"/>
                  </a:cxn>
                  <a:cxn ang="0">
                    <a:pos x="16" y="139"/>
                  </a:cxn>
                  <a:cxn ang="0">
                    <a:pos x="23" y="141"/>
                  </a:cxn>
                  <a:cxn ang="0">
                    <a:pos x="60" y="141"/>
                  </a:cxn>
                  <a:cxn ang="0">
                    <a:pos x="67" y="139"/>
                  </a:cxn>
                  <a:cxn ang="0">
                    <a:pos x="81" y="139"/>
                  </a:cxn>
                  <a:cxn ang="0">
                    <a:pos x="88" y="136"/>
                  </a:cxn>
                  <a:cxn ang="0">
                    <a:pos x="96" y="136"/>
                  </a:cxn>
                  <a:cxn ang="0">
                    <a:pos x="103" y="134"/>
                  </a:cxn>
                  <a:cxn ang="0">
                    <a:pos x="108" y="134"/>
                  </a:cxn>
                  <a:cxn ang="0">
                    <a:pos x="112" y="131"/>
                  </a:cxn>
                  <a:cxn ang="0">
                    <a:pos x="112" y="67"/>
                  </a:cxn>
                  <a:cxn ang="0">
                    <a:pos x="117" y="0"/>
                  </a:cxn>
                  <a:cxn ang="0">
                    <a:pos x="103" y="0"/>
                  </a:cxn>
                  <a:cxn ang="0">
                    <a:pos x="96" y="2"/>
                  </a:cxn>
                  <a:cxn ang="0">
                    <a:pos x="81" y="2"/>
                  </a:cxn>
                  <a:cxn ang="0">
                    <a:pos x="74" y="4"/>
                  </a:cxn>
                  <a:cxn ang="0">
                    <a:pos x="60" y="4"/>
                  </a:cxn>
                  <a:cxn ang="0">
                    <a:pos x="52" y="7"/>
                  </a:cxn>
                  <a:cxn ang="0">
                    <a:pos x="48" y="9"/>
                  </a:cxn>
                  <a:cxn ang="0">
                    <a:pos x="40" y="9"/>
                  </a:cxn>
                  <a:cxn ang="0">
                    <a:pos x="26" y="14"/>
                  </a:cxn>
                  <a:cxn ang="0">
                    <a:pos x="19" y="14"/>
                  </a:cxn>
                  <a:cxn ang="0">
                    <a:pos x="12" y="16"/>
                  </a:cxn>
                  <a:cxn ang="0">
                    <a:pos x="7" y="19"/>
                  </a:cxn>
                  <a:cxn ang="0">
                    <a:pos x="4" y="33"/>
                  </a:cxn>
                </a:cxnLst>
                <a:rect l="0" t="0" r="r" b="b"/>
                <a:pathLst>
                  <a:path w="117" h="142">
                    <a:moveTo>
                      <a:pt x="4" y="33"/>
                    </a:moveTo>
                    <a:lnTo>
                      <a:pt x="2" y="50"/>
                    </a:lnTo>
                    <a:lnTo>
                      <a:pt x="2" y="64"/>
                    </a:lnTo>
                    <a:lnTo>
                      <a:pt x="0" y="79"/>
                    </a:lnTo>
                    <a:lnTo>
                      <a:pt x="0" y="93"/>
                    </a:lnTo>
                    <a:lnTo>
                      <a:pt x="2" y="107"/>
                    </a:lnTo>
                    <a:lnTo>
                      <a:pt x="2" y="122"/>
                    </a:lnTo>
                    <a:lnTo>
                      <a:pt x="4" y="136"/>
                    </a:lnTo>
                    <a:lnTo>
                      <a:pt x="12" y="139"/>
                    </a:lnTo>
                    <a:lnTo>
                      <a:pt x="16" y="139"/>
                    </a:lnTo>
                    <a:lnTo>
                      <a:pt x="23" y="141"/>
                    </a:lnTo>
                    <a:lnTo>
                      <a:pt x="60" y="141"/>
                    </a:lnTo>
                    <a:lnTo>
                      <a:pt x="67" y="139"/>
                    </a:lnTo>
                    <a:lnTo>
                      <a:pt x="81" y="139"/>
                    </a:lnTo>
                    <a:lnTo>
                      <a:pt x="88" y="136"/>
                    </a:lnTo>
                    <a:lnTo>
                      <a:pt x="96" y="136"/>
                    </a:lnTo>
                    <a:lnTo>
                      <a:pt x="103" y="134"/>
                    </a:lnTo>
                    <a:lnTo>
                      <a:pt x="108" y="134"/>
                    </a:lnTo>
                    <a:lnTo>
                      <a:pt x="112" y="131"/>
                    </a:lnTo>
                    <a:lnTo>
                      <a:pt x="112" y="67"/>
                    </a:lnTo>
                    <a:lnTo>
                      <a:pt x="117" y="0"/>
                    </a:lnTo>
                    <a:lnTo>
                      <a:pt x="103" y="0"/>
                    </a:lnTo>
                    <a:lnTo>
                      <a:pt x="96" y="2"/>
                    </a:lnTo>
                    <a:lnTo>
                      <a:pt x="81" y="2"/>
                    </a:lnTo>
                    <a:lnTo>
                      <a:pt x="74" y="4"/>
                    </a:lnTo>
                    <a:lnTo>
                      <a:pt x="60" y="4"/>
                    </a:lnTo>
                    <a:lnTo>
                      <a:pt x="52" y="7"/>
                    </a:lnTo>
                    <a:lnTo>
                      <a:pt x="48" y="9"/>
                    </a:lnTo>
                    <a:lnTo>
                      <a:pt x="40" y="9"/>
                    </a:lnTo>
                    <a:lnTo>
                      <a:pt x="26" y="14"/>
                    </a:lnTo>
                    <a:lnTo>
                      <a:pt x="19" y="14"/>
                    </a:lnTo>
                    <a:lnTo>
                      <a:pt x="12" y="16"/>
                    </a:lnTo>
                    <a:lnTo>
                      <a:pt x="7" y="19"/>
                    </a:lnTo>
                    <a:lnTo>
                      <a:pt x="4" y="3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0" name="Freeform 7496"/>
              <p:cNvSpPr>
                <a:spLocks/>
              </p:cNvSpPr>
              <p:nvPr/>
            </p:nvSpPr>
            <p:spPr bwMode="auto">
              <a:xfrm>
                <a:off x="9746" y="7754"/>
                <a:ext cx="110" cy="137"/>
              </a:xfrm>
              <a:custGeom>
                <a:avLst/>
                <a:gdLst/>
                <a:ahLst/>
                <a:cxnLst>
                  <a:cxn ang="0">
                    <a:pos x="23" y="14"/>
                  </a:cxn>
                  <a:cxn ang="0">
                    <a:pos x="16" y="14"/>
                  </a:cxn>
                  <a:cxn ang="0">
                    <a:pos x="9" y="16"/>
                  </a:cxn>
                  <a:cxn ang="0">
                    <a:pos x="4" y="19"/>
                  </a:cxn>
                  <a:cxn ang="0">
                    <a:pos x="0" y="47"/>
                  </a:cxn>
                  <a:cxn ang="0">
                    <a:pos x="0" y="103"/>
                  </a:cxn>
                  <a:cxn ang="0">
                    <a:pos x="2" y="117"/>
                  </a:cxn>
                  <a:cxn ang="0">
                    <a:pos x="2" y="131"/>
                  </a:cxn>
                  <a:cxn ang="0">
                    <a:pos x="9" y="134"/>
                  </a:cxn>
                  <a:cxn ang="0">
                    <a:pos x="19" y="134"/>
                  </a:cxn>
                  <a:cxn ang="0">
                    <a:pos x="26" y="136"/>
                  </a:cxn>
                  <a:cxn ang="0">
                    <a:pos x="40" y="136"/>
                  </a:cxn>
                  <a:cxn ang="0">
                    <a:pos x="48" y="134"/>
                  </a:cxn>
                  <a:cxn ang="0">
                    <a:pos x="62" y="134"/>
                  </a:cxn>
                  <a:cxn ang="0">
                    <a:pos x="69" y="131"/>
                  </a:cxn>
                  <a:cxn ang="0">
                    <a:pos x="83" y="131"/>
                  </a:cxn>
                  <a:cxn ang="0">
                    <a:pos x="91" y="129"/>
                  </a:cxn>
                  <a:cxn ang="0">
                    <a:pos x="96" y="129"/>
                  </a:cxn>
                  <a:cxn ang="0">
                    <a:pos x="103" y="127"/>
                  </a:cxn>
                  <a:cxn ang="0">
                    <a:pos x="108" y="127"/>
                  </a:cxn>
                  <a:cxn ang="0">
                    <a:pos x="105" y="110"/>
                  </a:cxn>
                  <a:cxn ang="0">
                    <a:pos x="105" y="93"/>
                  </a:cxn>
                  <a:cxn ang="0">
                    <a:pos x="108" y="79"/>
                  </a:cxn>
                  <a:cxn ang="0">
                    <a:pos x="108" y="47"/>
                  </a:cxn>
                  <a:cxn ang="0">
                    <a:pos x="110" y="33"/>
                  </a:cxn>
                  <a:cxn ang="0">
                    <a:pos x="110" y="0"/>
                  </a:cxn>
                  <a:cxn ang="0">
                    <a:pos x="98" y="0"/>
                  </a:cxn>
                  <a:cxn ang="0">
                    <a:pos x="91" y="2"/>
                  </a:cxn>
                  <a:cxn ang="0">
                    <a:pos x="79" y="2"/>
                  </a:cxn>
                  <a:cxn ang="0">
                    <a:pos x="72" y="4"/>
                  </a:cxn>
                  <a:cxn ang="0">
                    <a:pos x="64" y="4"/>
                  </a:cxn>
                  <a:cxn ang="0">
                    <a:pos x="57" y="7"/>
                  </a:cxn>
                  <a:cxn ang="0">
                    <a:pos x="50" y="7"/>
                  </a:cxn>
                  <a:cxn ang="0">
                    <a:pos x="43" y="9"/>
                  </a:cxn>
                  <a:cxn ang="0">
                    <a:pos x="36" y="9"/>
                  </a:cxn>
                  <a:cxn ang="0">
                    <a:pos x="28" y="11"/>
                  </a:cxn>
                  <a:cxn ang="0">
                    <a:pos x="23" y="14"/>
                  </a:cxn>
                </a:cxnLst>
                <a:rect l="0" t="0" r="r" b="b"/>
                <a:pathLst>
                  <a:path w="110" h="137">
                    <a:moveTo>
                      <a:pt x="23" y="14"/>
                    </a:moveTo>
                    <a:lnTo>
                      <a:pt x="16" y="14"/>
                    </a:lnTo>
                    <a:lnTo>
                      <a:pt x="9" y="16"/>
                    </a:lnTo>
                    <a:lnTo>
                      <a:pt x="4" y="19"/>
                    </a:lnTo>
                    <a:lnTo>
                      <a:pt x="0" y="47"/>
                    </a:lnTo>
                    <a:lnTo>
                      <a:pt x="0" y="103"/>
                    </a:lnTo>
                    <a:lnTo>
                      <a:pt x="2" y="117"/>
                    </a:lnTo>
                    <a:lnTo>
                      <a:pt x="2" y="131"/>
                    </a:lnTo>
                    <a:lnTo>
                      <a:pt x="9" y="134"/>
                    </a:lnTo>
                    <a:lnTo>
                      <a:pt x="19" y="134"/>
                    </a:lnTo>
                    <a:lnTo>
                      <a:pt x="26" y="136"/>
                    </a:lnTo>
                    <a:lnTo>
                      <a:pt x="40" y="136"/>
                    </a:lnTo>
                    <a:lnTo>
                      <a:pt x="48" y="134"/>
                    </a:lnTo>
                    <a:lnTo>
                      <a:pt x="62" y="134"/>
                    </a:lnTo>
                    <a:lnTo>
                      <a:pt x="69" y="131"/>
                    </a:lnTo>
                    <a:lnTo>
                      <a:pt x="83" y="131"/>
                    </a:lnTo>
                    <a:lnTo>
                      <a:pt x="91" y="129"/>
                    </a:lnTo>
                    <a:lnTo>
                      <a:pt x="96" y="129"/>
                    </a:lnTo>
                    <a:lnTo>
                      <a:pt x="103" y="127"/>
                    </a:lnTo>
                    <a:lnTo>
                      <a:pt x="108" y="127"/>
                    </a:lnTo>
                    <a:lnTo>
                      <a:pt x="105" y="110"/>
                    </a:lnTo>
                    <a:lnTo>
                      <a:pt x="105" y="93"/>
                    </a:lnTo>
                    <a:lnTo>
                      <a:pt x="108" y="79"/>
                    </a:lnTo>
                    <a:lnTo>
                      <a:pt x="108" y="47"/>
                    </a:lnTo>
                    <a:lnTo>
                      <a:pt x="110" y="33"/>
                    </a:lnTo>
                    <a:lnTo>
                      <a:pt x="110" y="0"/>
                    </a:lnTo>
                    <a:lnTo>
                      <a:pt x="98" y="0"/>
                    </a:lnTo>
                    <a:lnTo>
                      <a:pt x="91" y="2"/>
                    </a:lnTo>
                    <a:lnTo>
                      <a:pt x="79" y="2"/>
                    </a:lnTo>
                    <a:lnTo>
                      <a:pt x="72" y="4"/>
                    </a:lnTo>
                    <a:lnTo>
                      <a:pt x="64" y="4"/>
                    </a:lnTo>
                    <a:lnTo>
                      <a:pt x="57" y="7"/>
                    </a:lnTo>
                    <a:lnTo>
                      <a:pt x="50" y="7"/>
                    </a:lnTo>
                    <a:lnTo>
                      <a:pt x="43" y="9"/>
                    </a:lnTo>
                    <a:lnTo>
                      <a:pt x="36" y="9"/>
                    </a:lnTo>
                    <a:lnTo>
                      <a:pt x="28" y="11"/>
                    </a:lnTo>
                    <a:lnTo>
                      <a:pt x="23" y="14"/>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1" name="Freeform 7497"/>
              <p:cNvSpPr>
                <a:spLocks/>
              </p:cNvSpPr>
              <p:nvPr/>
            </p:nvSpPr>
            <p:spPr bwMode="auto">
              <a:xfrm>
                <a:off x="9746" y="7754"/>
                <a:ext cx="108" cy="130"/>
              </a:xfrm>
              <a:custGeom>
                <a:avLst/>
                <a:gdLst/>
                <a:ahLst/>
                <a:cxnLst>
                  <a:cxn ang="0">
                    <a:pos x="48" y="129"/>
                  </a:cxn>
                  <a:cxn ang="0">
                    <a:pos x="55" y="127"/>
                  </a:cxn>
                  <a:cxn ang="0">
                    <a:pos x="69" y="127"/>
                  </a:cxn>
                  <a:cxn ang="0">
                    <a:pos x="74" y="124"/>
                  </a:cxn>
                  <a:cxn ang="0">
                    <a:pos x="81" y="124"/>
                  </a:cxn>
                  <a:cxn ang="0">
                    <a:pos x="88" y="122"/>
                  </a:cxn>
                  <a:cxn ang="0">
                    <a:pos x="93" y="122"/>
                  </a:cxn>
                  <a:cxn ang="0">
                    <a:pos x="98" y="120"/>
                  </a:cxn>
                  <a:cxn ang="0">
                    <a:pos x="103" y="120"/>
                  </a:cxn>
                  <a:cxn ang="0">
                    <a:pos x="103" y="74"/>
                  </a:cxn>
                  <a:cxn ang="0">
                    <a:pos x="105" y="60"/>
                  </a:cxn>
                  <a:cxn ang="0">
                    <a:pos x="105" y="31"/>
                  </a:cxn>
                  <a:cxn ang="0">
                    <a:pos x="108" y="16"/>
                  </a:cxn>
                  <a:cxn ang="0">
                    <a:pos x="108" y="0"/>
                  </a:cxn>
                  <a:cxn ang="0">
                    <a:pos x="103" y="0"/>
                  </a:cxn>
                  <a:cxn ang="0">
                    <a:pos x="96" y="2"/>
                  </a:cxn>
                  <a:cxn ang="0">
                    <a:pos x="83" y="2"/>
                  </a:cxn>
                  <a:cxn ang="0">
                    <a:pos x="76" y="4"/>
                  </a:cxn>
                  <a:cxn ang="0">
                    <a:pos x="62" y="4"/>
                  </a:cxn>
                  <a:cxn ang="0">
                    <a:pos x="55" y="7"/>
                  </a:cxn>
                  <a:cxn ang="0">
                    <a:pos x="48" y="7"/>
                  </a:cxn>
                  <a:cxn ang="0">
                    <a:pos x="43" y="9"/>
                  </a:cxn>
                  <a:cxn ang="0">
                    <a:pos x="36" y="11"/>
                  </a:cxn>
                  <a:cxn ang="0">
                    <a:pos x="28" y="11"/>
                  </a:cxn>
                  <a:cxn ang="0">
                    <a:pos x="21" y="14"/>
                  </a:cxn>
                  <a:cxn ang="0">
                    <a:pos x="16" y="14"/>
                  </a:cxn>
                  <a:cxn ang="0">
                    <a:pos x="9" y="16"/>
                  </a:cxn>
                  <a:cxn ang="0">
                    <a:pos x="4" y="19"/>
                  </a:cxn>
                  <a:cxn ang="0">
                    <a:pos x="2" y="33"/>
                  </a:cxn>
                  <a:cxn ang="0">
                    <a:pos x="0" y="45"/>
                  </a:cxn>
                  <a:cxn ang="0">
                    <a:pos x="0" y="98"/>
                  </a:cxn>
                  <a:cxn ang="0">
                    <a:pos x="2" y="112"/>
                  </a:cxn>
                  <a:cxn ang="0">
                    <a:pos x="2" y="127"/>
                  </a:cxn>
                  <a:cxn ang="0">
                    <a:pos x="9" y="127"/>
                  </a:cxn>
                  <a:cxn ang="0">
                    <a:pos x="14" y="129"/>
                  </a:cxn>
                  <a:cxn ang="0">
                    <a:pos x="48" y="129"/>
                  </a:cxn>
                </a:cxnLst>
                <a:rect l="0" t="0" r="r" b="b"/>
                <a:pathLst>
                  <a:path w="108" h="130">
                    <a:moveTo>
                      <a:pt x="48" y="129"/>
                    </a:moveTo>
                    <a:lnTo>
                      <a:pt x="55" y="127"/>
                    </a:lnTo>
                    <a:lnTo>
                      <a:pt x="69" y="127"/>
                    </a:lnTo>
                    <a:lnTo>
                      <a:pt x="74" y="124"/>
                    </a:lnTo>
                    <a:lnTo>
                      <a:pt x="81" y="124"/>
                    </a:lnTo>
                    <a:lnTo>
                      <a:pt x="88" y="122"/>
                    </a:lnTo>
                    <a:lnTo>
                      <a:pt x="93" y="122"/>
                    </a:lnTo>
                    <a:lnTo>
                      <a:pt x="98" y="120"/>
                    </a:lnTo>
                    <a:lnTo>
                      <a:pt x="103" y="120"/>
                    </a:lnTo>
                    <a:lnTo>
                      <a:pt x="103" y="74"/>
                    </a:lnTo>
                    <a:lnTo>
                      <a:pt x="105" y="60"/>
                    </a:lnTo>
                    <a:lnTo>
                      <a:pt x="105" y="31"/>
                    </a:lnTo>
                    <a:lnTo>
                      <a:pt x="108" y="16"/>
                    </a:lnTo>
                    <a:lnTo>
                      <a:pt x="108" y="0"/>
                    </a:lnTo>
                    <a:lnTo>
                      <a:pt x="103" y="0"/>
                    </a:lnTo>
                    <a:lnTo>
                      <a:pt x="96" y="2"/>
                    </a:lnTo>
                    <a:lnTo>
                      <a:pt x="83" y="2"/>
                    </a:lnTo>
                    <a:lnTo>
                      <a:pt x="76" y="4"/>
                    </a:lnTo>
                    <a:lnTo>
                      <a:pt x="62" y="4"/>
                    </a:lnTo>
                    <a:lnTo>
                      <a:pt x="55" y="7"/>
                    </a:lnTo>
                    <a:lnTo>
                      <a:pt x="48" y="7"/>
                    </a:lnTo>
                    <a:lnTo>
                      <a:pt x="43" y="9"/>
                    </a:lnTo>
                    <a:lnTo>
                      <a:pt x="36" y="11"/>
                    </a:lnTo>
                    <a:lnTo>
                      <a:pt x="28" y="11"/>
                    </a:lnTo>
                    <a:lnTo>
                      <a:pt x="21" y="14"/>
                    </a:lnTo>
                    <a:lnTo>
                      <a:pt x="16" y="14"/>
                    </a:lnTo>
                    <a:lnTo>
                      <a:pt x="9" y="16"/>
                    </a:lnTo>
                    <a:lnTo>
                      <a:pt x="4" y="19"/>
                    </a:lnTo>
                    <a:lnTo>
                      <a:pt x="2" y="33"/>
                    </a:lnTo>
                    <a:lnTo>
                      <a:pt x="0" y="45"/>
                    </a:lnTo>
                    <a:lnTo>
                      <a:pt x="0" y="98"/>
                    </a:lnTo>
                    <a:lnTo>
                      <a:pt x="2" y="112"/>
                    </a:lnTo>
                    <a:lnTo>
                      <a:pt x="2" y="127"/>
                    </a:lnTo>
                    <a:lnTo>
                      <a:pt x="9" y="127"/>
                    </a:lnTo>
                    <a:lnTo>
                      <a:pt x="14" y="129"/>
                    </a:lnTo>
                    <a:lnTo>
                      <a:pt x="48" y="12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2" name="Freeform 7498"/>
              <p:cNvSpPr>
                <a:spLocks/>
              </p:cNvSpPr>
              <p:nvPr/>
            </p:nvSpPr>
            <p:spPr bwMode="auto">
              <a:xfrm>
                <a:off x="9746" y="7754"/>
                <a:ext cx="106" cy="125"/>
              </a:xfrm>
              <a:custGeom>
                <a:avLst/>
                <a:gdLst/>
                <a:ahLst/>
                <a:cxnLst>
                  <a:cxn ang="0">
                    <a:pos x="31" y="124"/>
                  </a:cxn>
                  <a:cxn ang="0">
                    <a:pos x="38" y="122"/>
                  </a:cxn>
                  <a:cxn ang="0">
                    <a:pos x="60" y="122"/>
                  </a:cxn>
                  <a:cxn ang="0">
                    <a:pos x="67" y="120"/>
                  </a:cxn>
                  <a:cxn ang="0">
                    <a:pos x="72" y="120"/>
                  </a:cxn>
                  <a:cxn ang="0">
                    <a:pos x="79" y="117"/>
                  </a:cxn>
                  <a:cxn ang="0">
                    <a:pos x="86" y="117"/>
                  </a:cxn>
                  <a:cxn ang="0">
                    <a:pos x="91" y="115"/>
                  </a:cxn>
                  <a:cxn ang="0">
                    <a:pos x="96" y="115"/>
                  </a:cxn>
                  <a:cxn ang="0">
                    <a:pos x="100" y="112"/>
                  </a:cxn>
                  <a:cxn ang="0">
                    <a:pos x="100" y="57"/>
                  </a:cxn>
                  <a:cxn ang="0">
                    <a:pos x="103" y="43"/>
                  </a:cxn>
                  <a:cxn ang="0">
                    <a:pos x="103" y="16"/>
                  </a:cxn>
                  <a:cxn ang="0">
                    <a:pos x="105" y="0"/>
                  </a:cxn>
                  <a:cxn ang="0">
                    <a:pos x="98" y="2"/>
                  </a:cxn>
                  <a:cxn ang="0">
                    <a:pos x="81" y="2"/>
                  </a:cxn>
                  <a:cxn ang="0">
                    <a:pos x="74" y="4"/>
                  </a:cxn>
                  <a:cxn ang="0">
                    <a:pos x="60" y="4"/>
                  </a:cxn>
                  <a:cxn ang="0">
                    <a:pos x="55" y="7"/>
                  </a:cxn>
                  <a:cxn ang="0">
                    <a:pos x="48" y="9"/>
                  </a:cxn>
                  <a:cxn ang="0">
                    <a:pos x="40" y="9"/>
                  </a:cxn>
                  <a:cxn ang="0">
                    <a:pos x="33" y="11"/>
                  </a:cxn>
                  <a:cxn ang="0">
                    <a:pos x="28" y="11"/>
                  </a:cxn>
                  <a:cxn ang="0">
                    <a:pos x="21" y="14"/>
                  </a:cxn>
                  <a:cxn ang="0">
                    <a:pos x="16" y="16"/>
                  </a:cxn>
                  <a:cxn ang="0">
                    <a:pos x="9" y="16"/>
                  </a:cxn>
                  <a:cxn ang="0">
                    <a:pos x="4" y="19"/>
                  </a:cxn>
                  <a:cxn ang="0">
                    <a:pos x="2" y="33"/>
                  </a:cxn>
                  <a:cxn ang="0">
                    <a:pos x="2" y="45"/>
                  </a:cxn>
                  <a:cxn ang="0">
                    <a:pos x="0" y="57"/>
                  </a:cxn>
                  <a:cxn ang="0">
                    <a:pos x="0" y="95"/>
                  </a:cxn>
                  <a:cxn ang="0">
                    <a:pos x="4" y="120"/>
                  </a:cxn>
                  <a:cxn ang="0">
                    <a:pos x="9" y="122"/>
                  </a:cxn>
                  <a:cxn ang="0">
                    <a:pos x="14" y="122"/>
                  </a:cxn>
                  <a:cxn ang="0">
                    <a:pos x="19" y="124"/>
                  </a:cxn>
                  <a:cxn ang="0">
                    <a:pos x="31" y="124"/>
                  </a:cxn>
                </a:cxnLst>
                <a:rect l="0" t="0" r="r" b="b"/>
                <a:pathLst>
                  <a:path w="106" h="125">
                    <a:moveTo>
                      <a:pt x="31" y="124"/>
                    </a:moveTo>
                    <a:lnTo>
                      <a:pt x="38" y="122"/>
                    </a:lnTo>
                    <a:lnTo>
                      <a:pt x="60" y="122"/>
                    </a:lnTo>
                    <a:lnTo>
                      <a:pt x="67" y="120"/>
                    </a:lnTo>
                    <a:lnTo>
                      <a:pt x="72" y="120"/>
                    </a:lnTo>
                    <a:lnTo>
                      <a:pt x="79" y="117"/>
                    </a:lnTo>
                    <a:lnTo>
                      <a:pt x="86" y="117"/>
                    </a:lnTo>
                    <a:lnTo>
                      <a:pt x="91" y="115"/>
                    </a:lnTo>
                    <a:lnTo>
                      <a:pt x="96" y="115"/>
                    </a:lnTo>
                    <a:lnTo>
                      <a:pt x="100" y="112"/>
                    </a:lnTo>
                    <a:lnTo>
                      <a:pt x="100" y="57"/>
                    </a:lnTo>
                    <a:lnTo>
                      <a:pt x="103" y="43"/>
                    </a:lnTo>
                    <a:lnTo>
                      <a:pt x="103" y="16"/>
                    </a:lnTo>
                    <a:lnTo>
                      <a:pt x="105" y="0"/>
                    </a:lnTo>
                    <a:lnTo>
                      <a:pt x="98" y="2"/>
                    </a:lnTo>
                    <a:lnTo>
                      <a:pt x="81" y="2"/>
                    </a:lnTo>
                    <a:lnTo>
                      <a:pt x="74" y="4"/>
                    </a:lnTo>
                    <a:lnTo>
                      <a:pt x="60" y="4"/>
                    </a:lnTo>
                    <a:lnTo>
                      <a:pt x="55" y="7"/>
                    </a:lnTo>
                    <a:lnTo>
                      <a:pt x="48" y="9"/>
                    </a:lnTo>
                    <a:lnTo>
                      <a:pt x="40" y="9"/>
                    </a:lnTo>
                    <a:lnTo>
                      <a:pt x="33" y="11"/>
                    </a:lnTo>
                    <a:lnTo>
                      <a:pt x="28" y="11"/>
                    </a:lnTo>
                    <a:lnTo>
                      <a:pt x="21" y="14"/>
                    </a:lnTo>
                    <a:lnTo>
                      <a:pt x="16" y="16"/>
                    </a:lnTo>
                    <a:lnTo>
                      <a:pt x="9" y="16"/>
                    </a:lnTo>
                    <a:lnTo>
                      <a:pt x="4" y="19"/>
                    </a:lnTo>
                    <a:lnTo>
                      <a:pt x="2" y="33"/>
                    </a:lnTo>
                    <a:lnTo>
                      <a:pt x="2" y="45"/>
                    </a:lnTo>
                    <a:lnTo>
                      <a:pt x="0" y="57"/>
                    </a:lnTo>
                    <a:lnTo>
                      <a:pt x="0" y="95"/>
                    </a:lnTo>
                    <a:lnTo>
                      <a:pt x="4" y="120"/>
                    </a:lnTo>
                    <a:lnTo>
                      <a:pt x="9" y="122"/>
                    </a:lnTo>
                    <a:lnTo>
                      <a:pt x="14" y="122"/>
                    </a:lnTo>
                    <a:lnTo>
                      <a:pt x="19" y="124"/>
                    </a:lnTo>
                    <a:lnTo>
                      <a:pt x="31" y="12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3" name="Freeform 7499"/>
              <p:cNvSpPr>
                <a:spLocks/>
              </p:cNvSpPr>
              <p:nvPr/>
            </p:nvSpPr>
            <p:spPr bwMode="auto">
              <a:xfrm>
                <a:off x="9746" y="7756"/>
                <a:ext cx="103" cy="116"/>
              </a:xfrm>
              <a:custGeom>
                <a:avLst/>
                <a:gdLst/>
                <a:ahLst/>
                <a:cxnLst>
                  <a:cxn ang="0">
                    <a:pos x="98" y="103"/>
                  </a:cxn>
                  <a:cxn ang="0">
                    <a:pos x="96" y="91"/>
                  </a:cxn>
                  <a:cxn ang="0">
                    <a:pos x="98" y="76"/>
                  </a:cxn>
                  <a:cxn ang="0">
                    <a:pos x="98" y="38"/>
                  </a:cxn>
                  <a:cxn ang="0">
                    <a:pos x="100" y="26"/>
                  </a:cxn>
                  <a:cxn ang="0">
                    <a:pos x="100" y="12"/>
                  </a:cxn>
                  <a:cxn ang="0">
                    <a:pos x="103" y="0"/>
                  </a:cxn>
                  <a:cxn ang="0">
                    <a:pos x="79" y="0"/>
                  </a:cxn>
                  <a:cxn ang="0">
                    <a:pos x="72" y="2"/>
                  </a:cxn>
                  <a:cxn ang="0">
                    <a:pos x="64" y="2"/>
                  </a:cxn>
                  <a:cxn ang="0">
                    <a:pos x="60" y="4"/>
                  </a:cxn>
                  <a:cxn ang="0">
                    <a:pos x="52" y="4"/>
                  </a:cxn>
                  <a:cxn ang="0">
                    <a:pos x="45" y="7"/>
                  </a:cxn>
                  <a:cxn ang="0">
                    <a:pos x="40" y="7"/>
                  </a:cxn>
                  <a:cxn ang="0">
                    <a:pos x="33" y="9"/>
                  </a:cxn>
                  <a:cxn ang="0">
                    <a:pos x="26" y="9"/>
                  </a:cxn>
                  <a:cxn ang="0">
                    <a:pos x="21" y="12"/>
                  </a:cxn>
                  <a:cxn ang="0">
                    <a:pos x="14" y="14"/>
                  </a:cxn>
                  <a:cxn ang="0">
                    <a:pos x="9" y="14"/>
                  </a:cxn>
                  <a:cxn ang="0">
                    <a:pos x="4" y="16"/>
                  </a:cxn>
                  <a:cxn ang="0">
                    <a:pos x="2" y="28"/>
                  </a:cxn>
                  <a:cxn ang="0">
                    <a:pos x="2" y="40"/>
                  </a:cxn>
                  <a:cxn ang="0">
                    <a:pos x="0" y="52"/>
                  </a:cxn>
                  <a:cxn ang="0">
                    <a:pos x="0" y="88"/>
                  </a:cxn>
                  <a:cxn ang="0">
                    <a:pos x="4" y="112"/>
                  </a:cxn>
                  <a:cxn ang="0">
                    <a:pos x="9" y="115"/>
                  </a:cxn>
                  <a:cxn ang="0">
                    <a:pos x="43" y="115"/>
                  </a:cxn>
                  <a:cxn ang="0">
                    <a:pos x="50" y="112"/>
                  </a:cxn>
                  <a:cxn ang="0">
                    <a:pos x="57" y="112"/>
                  </a:cxn>
                  <a:cxn ang="0">
                    <a:pos x="64" y="110"/>
                  </a:cxn>
                  <a:cxn ang="0">
                    <a:pos x="72" y="110"/>
                  </a:cxn>
                  <a:cxn ang="0">
                    <a:pos x="76" y="108"/>
                  </a:cxn>
                  <a:cxn ang="0">
                    <a:pos x="83" y="108"/>
                  </a:cxn>
                  <a:cxn ang="0">
                    <a:pos x="88" y="105"/>
                  </a:cxn>
                  <a:cxn ang="0">
                    <a:pos x="93" y="105"/>
                  </a:cxn>
                  <a:cxn ang="0">
                    <a:pos x="98" y="103"/>
                  </a:cxn>
                </a:cxnLst>
                <a:rect l="0" t="0" r="r" b="b"/>
                <a:pathLst>
                  <a:path w="103" h="116">
                    <a:moveTo>
                      <a:pt x="98" y="103"/>
                    </a:moveTo>
                    <a:lnTo>
                      <a:pt x="96" y="91"/>
                    </a:lnTo>
                    <a:lnTo>
                      <a:pt x="98" y="76"/>
                    </a:lnTo>
                    <a:lnTo>
                      <a:pt x="98" y="38"/>
                    </a:lnTo>
                    <a:lnTo>
                      <a:pt x="100" y="26"/>
                    </a:lnTo>
                    <a:lnTo>
                      <a:pt x="100" y="12"/>
                    </a:lnTo>
                    <a:lnTo>
                      <a:pt x="103" y="0"/>
                    </a:lnTo>
                    <a:lnTo>
                      <a:pt x="79" y="0"/>
                    </a:lnTo>
                    <a:lnTo>
                      <a:pt x="72" y="2"/>
                    </a:lnTo>
                    <a:lnTo>
                      <a:pt x="64" y="2"/>
                    </a:lnTo>
                    <a:lnTo>
                      <a:pt x="60" y="4"/>
                    </a:lnTo>
                    <a:lnTo>
                      <a:pt x="52" y="4"/>
                    </a:lnTo>
                    <a:lnTo>
                      <a:pt x="45" y="7"/>
                    </a:lnTo>
                    <a:lnTo>
                      <a:pt x="40" y="7"/>
                    </a:lnTo>
                    <a:lnTo>
                      <a:pt x="33" y="9"/>
                    </a:lnTo>
                    <a:lnTo>
                      <a:pt x="26" y="9"/>
                    </a:lnTo>
                    <a:lnTo>
                      <a:pt x="21" y="12"/>
                    </a:lnTo>
                    <a:lnTo>
                      <a:pt x="14" y="14"/>
                    </a:lnTo>
                    <a:lnTo>
                      <a:pt x="9" y="14"/>
                    </a:lnTo>
                    <a:lnTo>
                      <a:pt x="4" y="16"/>
                    </a:lnTo>
                    <a:lnTo>
                      <a:pt x="2" y="28"/>
                    </a:lnTo>
                    <a:lnTo>
                      <a:pt x="2" y="40"/>
                    </a:lnTo>
                    <a:lnTo>
                      <a:pt x="0" y="52"/>
                    </a:lnTo>
                    <a:lnTo>
                      <a:pt x="0" y="88"/>
                    </a:lnTo>
                    <a:lnTo>
                      <a:pt x="4" y="112"/>
                    </a:lnTo>
                    <a:lnTo>
                      <a:pt x="9" y="115"/>
                    </a:lnTo>
                    <a:lnTo>
                      <a:pt x="43" y="115"/>
                    </a:lnTo>
                    <a:lnTo>
                      <a:pt x="50" y="112"/>
                    </a:lnTo>
                    <a:lnTo>
                      <a:pt x="57" y="112"/>
                    </a:lnTo>
                    <a:lnTo>
                      <a:pt x="64" y="110"/>
                    </a:lnTo>
                    <a:lnTo>
                      <a:pt x="72" y="110"/>
                    </a:lnTo>
                    <a:lnTo>
                      <a:pt x="76" y="108"/>
                    </a:lnTo>
                    <a:lnTo>
                      <a:pt x="83" y="108"/>
                    </a:lnTo>
                    <a:lnTo>
                      <a:pt x="88" y="105"/>
                    </a:lnTo>
                    <a:lnTo>
                      <a:pt x="93" y="105"/>
                    </a:lnTo>
                    <a:lnTo>
                      <a:pt x="98" y="103"/>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4" name="Freeform 7500"/>
              <p:cNvSpPr>
                <a:spLocks/>
              </p:cNvSpPr>
              <p:nvPr/>
            </p:nvSpPr>
            <p:spPr bwMode="auto">
              <a:xfrm>
                <a:off x="9746" y="7756"/>
                <a:ext cx="98" cy="111"/>
              </a:xfrm>
              <a:custGeom>
                <a:avLst/>
                <a:gdLst/>
                <a:ahLst/>
                <a:cxnLst>
                  <a:cxn ang="0">
                    <a:pos x="26" y="12"/>
                  </a:cxn>
                  <a:cxn ang="0">
                    <a:pos x="21" y="12"/>
                  </a:cxn>
                  <a:cxn ang="0">
                    <a:pos x="14" y="14"/>
                  </a:cxn>
                  <a:cxn ang="0">
                    <a:pos x="9" y="14"/>
                  </a:cxn>
                  <a:cxn ang="0">
                    <a:pos x="4" y="16"/>
                  </a:cxn>
                  <a:cxn ang="0">
                    <a:pos x="2" y="28"/>
                  </a:cxn>
                  <a:cxn ang="0">
                    <a:pos x="2" y="40"/>
                  </a:cxn>
                  <a:cxn ang="0">
                    <a:pos x="0" y="52"/>
                  </a:cxn>
                  <a:cxn ang="0">
                    <a:pos x="0" y="74"/>
                  </a:cxn>
                  <a:cxn ang="0">
                    <a:pos x="2" y="86"/>
                  </a:cxn>
                  <a:cxn ang="0">
                    <a:pos x="2" y="96"/>
                  </a:cxn>
                  <a:cxn ang="0">
                    <a:pos x="4" y="108"/>
                  </a:cxn>
                  <a:cxn ang="0">
                    <a:pos x="9" y="108"/>
                  </a:cxn>
                  <a:cxn ang="0">
                    <a:pos x="14" y="110"/>
                  </a:cxn>
                  <a:cxn ang="0">
                    <a:pos x="31" y="110"/>
                  </a:cxn>
                  <a:cxn ang="0">
                    <a:pos x="36" y="108"/>
                  </a:cxn>
                  <a:cxn ang="0">
                    <a:pos x="50" y="108"/>
                  </a:cxn>
                  <a:cxn ang="0">
                    <a:pos x="55" y="105"/>
                  </a:cxn>
                  <a:cxn ang="0">
                    <a:pos x="62" y="105"/>
                  </a:cxn>
                  <a:cxn ang="0">
                    <a:pos x="69" y="103"/>
                  </a:cxn>
                  <a:cxn ang="0">
                    <a:pos x="74" y="103"/>
                  </a:cxn>
                  <a:cxn ang="0">
                    <a:pos x="79" y="100"/>
                  </a:cxn>
                  <a:cxn ang="0">
                    <a:pos x="86" y="100"/>
                  </a:cxn>
                  <a:cxn ang="0">
                    <a:pos x="91" y="98"/>
                  </a:cxn>
                  <a:cxn ang="0">
                    <a:pos x="93" y="98"/>
                  </a:cxn>
                  <a:cxn ang="0">
                    <a:pos x="93" y="60"/>
                  </a:cxn>
                  <a:cxn ang="0">
                    <a:pos x="96" y="48"/>
                  </a:cxn>
                  <a:cxn ang="0">
                    <a:pos x="96" y="24"/>
                  </a:cxn>
                  <a:cxn ang="0">
                    <a:pos x="98" y="12"/>
                  </a:cxn>
                  <a:cxn ang="0">
                    <a:pos x="98" y="0"/>
                  </a:cxn>
                  <a:cxn ang="0">
                    <a:pos x="81" y="0"/>
                  </a:cxn>
                  <a:cxn ang="0">
                    <a:pos x="76" y="2"/>
                  </a:cxn>
                  <a:cxn ang="0">
                    <a:pos x="64" y="2"/>
                  </a:cxn>
                  <a:cxn ang="0">
                    <a:pos x="57" y="4"/>
                  </a:cxn>
                  <a:cxn ang="0">
                    <a:pos x="50" y="4"/>
                  </a:cxn>
                  <a:cxn ang="0">
                    <a:pos x="45" y="7"/>
                  </a:cxn>
                  <a:cxn ang="0">
                    <a:pos x="38" y="7"/>
                  </a:cxn>
                  <a:cxn ang="0">
                    <a:pos x="33" y="9"/>
                  </a:cxn>
                  <a:cxn ang="0">
                    <a:pos x="26" y="12"/>
                  </a:cxn>
                </a:cxnLst>
                <a:rect l="0" t="0" r="r" b="b"/>
                <a:pathLst>
                  <a:path w="98" h="111">
                    <a:moveTo>
                      <a:pt x="26" y="12"/>
                    </a:moveTo>
                    <a:lnTo>
                      <a:pt x="21" y="12"/>
                    </a:lnTo>
                    <a:lnTo>
                      <a:pt x="14" y="14"/>
                    </a:lnTo>
                    <a:lnTo>
                      <a:pt x="9" y="14"/>
                    </a:lnTo>
                    <a:lnTo>
                      <a:pt x="4" y="16"/>
                    </a:lnTo>
                    <a:lnTo>
                      <a:pt x="2" y="28"/>
                    </a:lnTo>
                    <a:lnTo>
                      <a:pt x="2" y="40"/>
                    </a:lnTo>
                    <a:lnTo>
                      <a:pt x="0" y="52"/>
                    </a:lnTo>
                    <a:lnTo>
                      <a:pt x="0" y="74"/>
                    </a:lnTo>
                    <a:lnTo>
                      <a:pt x="2" y="86"/>
                    </a:lnTo>
                    <a:lnTo>
                      <a:pt x="2" y="96"/>
                    </a:lnTo>
                    <a:lnTo>
                      <a:pt x="4" y="108"/>
                    </a:lnTo>
                    <a:lnTo>
                      <a:pt x="9" y="108"/>
                    </a:lnTo>
                    <a:lnTo>
                      <a:pt x="14" y="110"/>
                    </a:lnTo>
                    <a:lnTo>
                      <a:pt x="31" y="110"/>
                    </a:lnTo>
                    <a:lnTo>
                      <a:pt x="36" y="108"/>
                    </a:lnTo>
                    <a:lnTo>
                      <a:pt x="50" y="108"/>
                    </a:lnTo>
                    <a:lnTo>
                      <a:pt x="55" y="105"/>
                    </a:lnTo>
                    <a:lnTo>
                      <a:pt x="62" y="105"/>
                    </a:lnTo>
                    <a:lnTo>
                      <a:pt x="69" y="103"/>
                    </a:lnTo>
                    <a:lnTo>
                      <a:pt x="74" y="103"/>
                    </a:lnTo>
                    <a:lnTo>
                      <a:pt x="79" y="100"/>
                    </a:lnTo>
                    <a:lnTo>
                      <a:pt x="86" y="100"/>
                    </a:lnTo>
                    <a:lnTo>
                      <a:pt x="91" y="98"/>
                    </a:lnTo>
                    <a:lnTo>
                      <a:pt x="93" y="98"/>
                    </a:lnTo>
                    <a:lnTo>
                      <a:pt x="93" y="60"/>
                    </a:lnTo>
                    <a:lnTo>
                      <a:pt x="96" y="48"/>
                    </a:lnTo>
                    <a:lnTo>
                      <a:pt x="96" y="24"/>
                    </a:lnTo>
                    <a:lnTo>
                      <a:pt x="98" y="12"/>
                    </a:lnTo>
                    <a:lnTo>
                      <a:pt x="98" y="0"/>
                    </a:lnTo>
                    <a:lnTo>
                      <a:pt x="81" y="0"/>
                    </a:lnTo>
                    <a:lnTo>
                      <a:pt x="76" y="2"/>
                    </a:lnTo>
                    <a:lnTo>
                      <a:pt x="64" y="2"/>
                    </a:lnTo>
                    <a:lnTo>
                      <a:pt x="57" y="4"/>
                    </a:lnTo>
                    <a:lnTo>
                      <a:pt x="50" y="4"/>
                    </a:lnTo>
                    <a:lnTo>
                      <a:pt x="45" y="7"/>
                    </a:lnTo>
                    <a:lnTo>
                      <a:pt x="38" y="7"/>
                    </a:lnTo>
                    <a:lnTo>
                      <a:pt x="33" y="9"/>
                    </a:lnTo>
                    <a:lnTo>
                      <a:pt x="26" y="12"/>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5" name="Freeform 7501"/>
              <p:cNvSpPr>
                <a:spLocks/>
              </p:cNvSpPr>
              <p:nvPr/>
            </p:nvSpPr>
            <p:spPr bwMode="auto">
              <a:xfrm>
                <a:off x="9748" y="7756"/>
                <a:ext cx="94" cy="104"/>
              </a:xfrm>
              <a:custGeom>
                <a:avLst/>
                <a:gdLst/>
                <a:ahLst/>
                <a:cxnLst>
                  <a:cxn ang="0">
                    <a:pos x="38" y="103"/>
                  </a:cxn>
                  <a:cxn ang="0">
                    <a:pos x="45" y="100"/>
                  </a:cxn>
                  <a:cxn ang="0">
                    <a:pos x="52" y="100"/>
                  </a:cxn>
                  <a:cxn ang="0">
                    <a:pos x="57" y="98"/>
                  </a:cxn>
                  <a:cxn ang="0">
                    <a:pos x="64" y="96"/>
                  </a:cxn>
                  <a:cxn ang="0">
                    <a:pos x="69" y="96"/>
                  </a:cxn>
                  <a:cxn ang="0">
                    <a:pos x="74" y="93"/>
                  </a:cxn>
                  <a:cxn ang="0">
                    <a:pos x="79" y="93"/>
                  </a:cxn>
                  <a:cxn ang="0">
                    <a:pos x="83" y="91"/>
                  </a:cxn>
                  <a:cxn ang="0">
                    <a:pos x="88" y="91"/>
                  </a:cxn>
                  <a:cxn ang="0">
                    <a:pos x="88" y="45"/>
                  </a:cxn>
                  <a:cxn ang="0">
                    <a:pos x="91" y="33"/>
                  </a:cxn>
                  <a:cxn ang="0">
                    <a:pos x="91" y="24"/>
                  </a:cxn>
                  <a:cxn ang="0">
                    <a:pos x="93" y="12"/>
                  </a:cxn>
                  <a:cxn ang="0">
                    <a:pos x="93" y="0"/>
                  </a:cxn>
                  <a:cxn ang="0">
                    <a:pos x="83" y="0"/>
                  </a:cxn>
                  <a:cxn ang="0">
                    <a:pos x="76" y="2"/>
                  </a:cxn>
                  <a:cxn ang="0">
                    <a:pos x="67" y="2"/>
                  </a:cxn>
                  <a:cxn ang="0">
                    <a:pos x="60" y="4"/>
                  </a:cxn>
                  <a:cxn ang="0">
                    <a:pos x="47" y="4"/>
                  </a:cxn>
                  <a:cxn ang="0">
                    <a:pos x="40" y="7"/>
                  </a:cxn>
                  <a:cxn ang="0">
                    <a:pos x="36" y="9"/>
                  </a:cxn>
                  <a:cxn ang="0">
                    <a:pos x="28" y="9"/>
                  </a:cxn>
                  <a:cxn ang="0">
                    <a:pos x="23" y="12"/>
                  </a:cxn>
                  <a:cxn ang="0">
                    <a:pos x="16" y="12"/>
                  </a:cxn>
                  <a:cxn ang="0">
                    <a:pos x="7" y="16"/>
                  </a:cxn>
                  <a:cxn ang="0">
                    <a:pos x="2" y="16"/>
                  </a:cxn>
                  <a:cxn ang="0">
                    <a:pos x="0" y="38"/>
                  </a:cxn>
                  <a:cxn ang="0">
                    <a:pos x="0" y="81"/>
                  </a:cxn>
                  <a:cxn ang="0">
                    <a:pos x="2" y="103"/>
                  </a:cxn>
                  <a:cxn ang="0">
                    <a:pos x="38" y="103"/>
                  </a:cxn>
                </a:cxnLst>
                <a:rect l="0" t="0" r="r" b="b"/>
                <a:pathLst>
                  <a:path w="94" h="104">
                    <a:moveTo>
                      <a:pt x="38" y="103"/>
                    </a:moveTo>
                    <a:lnTo>
                      <a:pt x="45" y="100"/>
                    </a:lnTo>
                    <a:lnTo>
                      <a:pt x="52" y="100"/>
                    </a:lnTo>
                    <a:lnTo>
                      <a:pt x="57" y="98"/>
                    </a:lnTo>
                    <a:lnTo>
                      <a:pt x="64" y="96"/>
                    </a:lnTo>
                    <a:lnTo>
                      <a:pt x="69" y="96"/>
                    </a:lnTo>
                    <a:lnTo>
                      <a:pt x="74" y="93"/>
                    </a:lnTo>
                    <a:lnTo>
                      <a:pt x="79" y="93"/>
                    </a:lnTo>
                    <a:lnTo>
                      <a:pt x="83" y="91"/>
                    </a:lnTo>
                    <a:lnTo>
                      <a:pt x="88" y="91"/>
                    </a:lnTo>
                    <a:lnTo>
                      <a:pt x="88" y="45"/>
                    </a:lnTo>
                    <a:lnTo>
                      <a:pt x="91" y="33"/>
                    </a:lnTo>
                    <a:lnTo>
                      <a:pt x="91" y="24"/>
                    </a:lnTo>
                    <a:lnTo>
                      <a:pt x="93" y="12"/>
                    </a:lnTo>
                    <a:lnTo>
                      <a:pt x="93" y="0"/>
                    </a:lnTo>
                    <a:lnTo>
                      <a:pt x="83" y="0"/>
                    </a:lnTo>
                    <a:lnTo>
                      <a:pt x="76" y="2"/>
                    </a:lnTo>
                    <a:lnTo>
                      <a:pt x="67" y="2"/>
                    </a:lnTo>
                    <a:lnTo>
                      <a:pt x="60" y="4"/>
                    </a:lnTo>
                    <a:lnTo>
                      <a:pt x="47" y="4"/>
                    </a:lnTo>
                    <a:lnTo>
                      <a:pt x="40" y="7"/>
                    </a:lnTo>
                    <a:lnTo>
                      <a:pt x="36" y="9"/>
                    </a:lnTo>
                    <a:lnTo>
                      <a:pt x="28" y="9"/>
                    </a:lnTo>
                    <a:lnTo>
                      <a:pt x="23" y="12"/>
                    </a:lnTo>
                    <a:lnTo>
                      <a:pt x="16" y="12"/>
                    </a:lnTo>
                    <a:lnTo>
                      <a:pt x="7" y="16"/>
                    </a:lnTo>
                    <a:lnTo>
                      <a:pt x="2" y="16"/>
                    </a:lnTo>
                    <a:lnTo>
                      <a:pt x="0" y="38"/>
                    </a:lnTo>
                    <a:lnTo>
                      <a:pt x="0" y="81"/>
                    </a:lnTo>
                    <a:lnTo>
                      <a:pt x="2" y="103"/>
                    </a:lnTo>
                    <a:lnTo>
                      <a:pt x="38" y="103"/>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6" name="Freeform 7502"/>
              <p:cNvSpPr>
                <a:spLocks/>
              </p:cNvSpPr>
              <p:nvPr/>
            </p:nvSpPr>
            <p:spPr bwMode="auto">
              <a:xfrm>
                <a:off x="9748" y="7756"/>
                <a:ext cx="92" cy="99"/>
              </a:xfrm>
              <a:custGeom>
                <a:avLst/>
                <a:gdLst/>
                <a:ahLst/>
                <a:cxnLst>
                  <a:cxn ang="0">
                    <a:pos x="0" y="38"/>
                  </a:cxn>
                  <a:cxn ang="0">
                    <a:pos x="0" y="76"/>
                  </a:cxn>
                  <a:cxn ang="0">
                    <a:pos x="2" y="96"/>
                  </a:cxn>
                  <a:cxn ang="0">
                    <a:pos x="7" y="98"/>
                  </a:cxn>
                  <a:cxn ang="0">
                    <a:pos x="26" y="98"/>
                  </a:cxn>
                  <a:cxn ang="0">
                    <a:pos x="31" y="96"/>
                  </a:cxn>
                  <a:cxn ang="0">
                    <a:pos x="43" y="96"/>
                  </a:cxn>
                  <a:cxn ang="0">
                    <a:pos x="50" y="93"/>
                  </a:cxn>
                  <a:cxn ang="0">
                    <a:pos x="55" y="91"/>
                  </a:cxn>
                  <a:cxn ang="0">
                    <a:pos x="62" y="91"/>
                  </a:cxn>
                  <a:cxn ang="0">
                    <a:pos x="67" y="88"/>
                  </a:cxn>
                  <a:cxn ang="0">
                    <a:pos x="72" y="88"/>
                  </a:cxn>
                  <a:cxn ang="0">
                    <a:pos x="81" y="84"/>
                  </a:cxn>
                  <a:cxn ang="0">
                    <a:pos x="86" y="84"/>
                  </a:cxn>
                  <a:cxn ang="0">
                    <a:pos x="83" y="72"/>
                  </a:cxn>
                  <a:cxn ang="0">
                    <a:pos x="86" y="62"/>
                  </a:cxn>
                  <a:cxn ang="0">
                    <a:pos x="86" y="31"/>
                  </a:cxn>
                  <a:cxn ang="0">
                    <a:pos x="88" y="21"/>
                  </a:cxn>
                  <a:cxn ang="0">
                    <a:pos x="88" y="12"/>
                  </a:cxn>
                  <a:cxn ang="0">
                    <a:pos x="91" y="0"/>
                  </a:cxn>
                  <a:cxn ang="0">
                    <a:pos x="81" y="0"/>
                  </a:cxn>
                  <a:cxn ang="0">
                    <a:pos x="76" y="2"/>
                  </a:cxn>
                  <a:cxn ang="0">
                    <a:pos x="64" y="2"/>
                  </a:cxn>
                  <a:cxn ang="0">
                    <a:pos x="57" y="4"/>
                  </a:cxn>
                  <a:cxn ang="0">
                    <a:pos x="52" y="4"/>
                  </a:cxn>
                  <a:cxn ang="0">
                    <a:pos x="45" y="7"/>
                  </a:cxn>
                  <a:cxn ang="0">
                    <a:pos x="40" y="7"/>
                  </a:cxn>
                  <a:cxn ang="0">
                    <a:pos x="33" y="9"/>
                  </a:cxn>
                  <a:cxn ang="0">
                    <a:pos x="28" y="9"/>
                  </a:cxn>
                  <a:cxn ang="0">
                    <a:pos x="21" y="12"/>
                  </a:cxn>
                  <a:cxn ang="0">
                    <a:pos x="16" y="12"/>
                  </a:cxn>
                  <a:cxn ang="0">
                    <a:pos x="7" y="16"/>
                  </a:cxn>
                  <a:cxn ang="0">
                    <a:pos x="2" y="16"/>
                  </a:cxn>
                  <a:cxn ang="0">
                    <a:pos x="0" y="38"/>
                  </a:cxn>
                </a:cxnLst>
                <a:rect l="0" t="0" r="r" b="b"/>
                <a:pathLst>
                  <a:path w="92" h="99">
                    <a:moveTo>
                      <a:pt x="0" y="38"/>
                    </a:moveTo>
                    <a:lnTo>
                      <a:pt x="0" y="76"/>
                    </a:lnTo>
                    <a:lnTo>
                      <a:pt x="2" y="96"/>
                    </a:lnTo>
                    <a:lnTo>
                      <a:pt x="7" y="98"/>
                    </a:lnTo>
                    <a:lnTo>
                      <a:pt x="26" y="98"/>
                    </a:lnTo>
                    <a:lnTo>
                      <a:pt x="31" y="96"/>
                    </a:lnTo>
                    <a:lnTo>
                      <a:pt x="43" y="96"/>
                    </a:lnTo>
                    <a:lnTo>
                      <a:pt x="50" y="93"/>
                    </a:lnTo>
                    <a:lnTo>
                      <a:pt x="55" y="91"/>
                    </a:lnTo>
                    <a:lnTo>
                      <a:pt x="62" y="91"/>
                    </a:lnTo>
                    <a:lnTo>
                      <a:pt x="67" y="88"/>
                    </a:lnTo>
                    <a:lnTo>
                      <a:pt x="72" y="88"/>
                    </a:lnTo>
                    <a:lnTo>
                      <a:pt x="81" y="84"/>
                    </a:lnTo>
                    <a:lnTo>
                      <a:pt x="86" y="84"/>
                    </a:lnTo>
                    <a:lnTo>
                      <a:pt x="83" y="72"/>
                    </a:lnTo>
                    <a:lnTo>
                      <a:pt x="86" y="62"/>
                    </a:lnTo>
                    <a:lnTo>
                      <a:pt x="86" y="31"/>
                    </a:lnTo>
                    <a:lnTo>
                      <a:pt x="88" y="21"/>
                    </a:lnTo>
                    <a:lnTo>
                      <a:pt x="88" y="12"/>
                    </a:lnTo>
                    <a:lnTo>
                      <a:pt x="91" y="0"/>
                    </a:lnTo>
                    <a:lnTo>
                      <a:pt x="81" y="0"/>
                    </a:lnTo>
                    <a:lnTo>
                      <a:pt x="76" y="2"/>
                    </a:lnTo>
                    <a:lnTo>
                      <a:pt x="64" y="2"/>
                    </a:lnTo>
                    <a:lnTo>
                      <a:pt x="57" y="4"/>
                    </a:lnTo>
                    <a:lnTo>
                      <a:pt x="52" y="4"/>
                    </a:lnTo>
                    <a:lnTo>
                      <a:pt x="45" y="7"/>
                    </a:lnTo>
                    <a:lnTo>
                      <a:pt x="40" y="7"/>
                    </a:lnTo>
                    <a:lnTo>
                      <a:pt x="33" y="9"/>
                    </a:lnTo>
                    <a:lnTo>
                      <a:pt x="28" y="9"/>
                    </a:lnTo>
                    <a:lnTo>
                      <a:pt x="21" y="12"/>
                    </a:lnTo>
                    <a:lnTo>
                      <a:pt x="16" y="12"/>
                    </a:lnTo>
                    <a:lnTo>
                      <a:pt x="7" y="16"/>
                    </a:lnTo>
                    <a:lnTo>
                      <a:pt x="2" y="16"/>
                    </a:lnTo>
                    <a:lnTo>
                      <a:pt x="0" y="38"/>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7" name="Freeform 7503"/>
              <p:cNvSpPr>
                <a:spLocks/>
              </p:cNvSpPr>
              <p:nvPr/>
            </p:nvSpPr>
            <p:spPr bwMode="auto">
              <a:xfrm>
                <a:off x="9748" y="7756"/>
                <a:ext cx="87" cy="94"/>
              </a:xfrm>
              <a:custGeom>
                <a:avLst/>
                <a:gdLst/>
                <a:ahLst/>
                <a:cxnLst>
                  <a:cxn ang="0">
                    <a:pos x="16" y="14"/>
                  </a:cxn>
                  <a:cxn ang="0">
                    <a:pos x="12" y="14"/>
                  </a:cxn>
                  <a:cxn ang="0">
                    <a:pos x="7" y="16"/>
                  </a:cxn>
                  <a:cxn ang="0">
                    <a:pos x="2" y="16"/>
                  </a:cxn>
                  <a:cxn ang="0">
                    <a:pos x="0" y="36"/>
                  </a:cxn>
                  <a:cxn ang="0">
                    <a:pos x="0" y="72"/>
                  </a:cxn>
                  <a:cxn ang="0">
                    <a:pos x="2" y="91"/>
                  </a:cxn>
                  <a:cxn ang="0">
                    <a:pos x="7" y="93"/>
                  </a:cxn>
                  <a:cxn ang="0">
                    <a:pos x="19" y="93"/>
                  </a:cxn>
                  <a:cxn ang="0">
                    <a:pos x="26" y="91"/>
                  </a:cxn>
                  <a:cxn ang="0">
                    <a:pos x="36" y="91"/>
                  </a:cxn>
                  <a:cxn ang="0">
                    <a:pos x="43" y="88"/>
                  </a:cxn>
                  <a:cxn ang="0">
                    <a:pos x="47" y="86"/>
                  </a:cxn>
                  <a:cxn ang="0">
                    <a:pos x="52" y="86"/>
                  </a:cxn>
                  <a:cxn ang="0">
                    <a:pos x="60" y="84"/>
                  </a:cxn>
                  <a:cxn ang="0">
                    <a:pos x="64" y="81"/>
                  </a:cxn>
                  <a:cxn ang="0">
                    <a:pos x="69" y="81"/>
                  </a:cxn>
                  <a:cxn ang="0">
                    <a:pos x="74" y="79"/>
                  </a:cxn>
                  <a:cxn ang="0">
                    <a:pos x="79" y="79"/>
                  </a:cxn>
                  <a:cxn ang="0">
                    <a:pos x="81" y="76"/>
                  </a:cxn>
                  <a:cxn ang="0">
                    <a:pos x="81" y="48"/>
                  </a:cxn>
                  <a:cxn ang="0">
                    <a:pos x="83" y="38"/>
                  </a:cxn>
                  <a:cxn ang="0">
                    <a:pos x="83" y="31"/>
                  </a:cxn>
                  <a:cxn ang="0">
                    <a:pos x="86" y="21"/>
                  </a:cxn>
                  <a:cxn ang="0">
                    <a:pos x="86" y="0"/>
                  </a:cxn>
                  <a:cxn ang="0">
                    <a:pos x="83" y="0"/>
                  </a:cxn>
                  <a:cxn ang="0">
                    <a:pos x="79" y="2"/>
                  </a:cxn>
                  <a:cxn ang="0">
                    <a:pos x="62" y="2"/>
                  </a:cxn>
                  <a:cxn ang="0">
                    <a:pos x="57" y="4"/>
                  </a:cxn>
                  <a:cxn ang="0">
                    <a:pos x="50" y="4"/>
                  </a:cxn>
                  <a:cxn ang="0">
                    <a:pos x="45" y="7"/>
                  </a:cxn>
                  <a:cxn ang="0">
                    <a:pos x="38" y="7"/>
                  </a:cxn>
                  <a:cxn ang="0">
                    <a:pos x="33" y="9"/>
                  </a:cxn>
                  <a:cxn ang="0">
                    <a:pos x="26" y="9"/>
                  </a:cxn>
                  <a:cxn ang="0">
                    <a:pos x="16" y="14"/>
                  </a:cxn>
                </a:cxnLst>
                <a:rect l="0" t="0" r="r" b="b"/>
                <a:pathLst>
                  <a:path w="87" h="94">
                    <a:moveTo>
                      <a:pt x="16" y="14"/>
                    </a:moveTo>
                    <a:lnTo>
                      <a:pt x="12" y="14"/>
                    </a:lnTo>
                    <a:lnTo>
                      <a:pt x="7" y="16"/>
                    </a:lnTo>
                    <a:lnTo>
                      <a:pt x="2" y="16"/>
                    </a:lnTo>
                    <a:lnTo>
                      <a:pt x="0" y="36"/>
                    </a:lnTo>
                    <a:lnTo>
                      <a:pt x="0" y="72"/>
                    </a:lnTo>
                    <a:lnTo>
                      <a:pt x="2" y="91"/>
                    </a:lnTo>
                    <a:lnTo>
                      <a:pt x="7" y="93"/>
                    </a:lnTo>
                    <a:lnTo>
                      <a:pt x="19" y="93"/>
                    </a:lnTo>
                    <a:lnTo>
                      <a:pt x="26" y="91"/>
                    </a:lnTo>
                    <a:lnTo>
                      <a:pt x="36" y="91"/>
                    </a:lnTo>
                    <a:lnTo>
                      <a:pt x="43" y="88"/>
                    </a:lnTo>
                    <a:lnTo>
                      <a:pt x="47" y="86"/>
                    </a:lnTo>
                    <a:lnTo>
                      <a:pt x="52" y="86"/>
                    </a:lnTo>
                    <a:lnTo>
                      <a:pt x="60" y="84"/>
                    </a:lnTo>
                    <a:lnTo>
                      <a:pt x="64" y="81"/>
                    </a:lnTo>
                    <a:lnTo>
                      <a:pt x="69" y="81"/>
                    </a:lnTo>
                    <a:lnTo>
                      <a:pt x="74" y="79"/>
                    </a:lnTo>
                    <a:lnTo>
                      <a:pt x="79" y="79"/>
                    </a:lnTo>
                    <a:lnTo>
                      <a:pt x="81" y="76"/>
                    </a:lnTo>
                    <a:lnTo>
                      <a:pt x="81" y="48"/>
                    </a:lnTo>
                    <a:lnTo>
                      <a:pt x="83" y="38"/>
                    </a:lnTo>
                    <a:lnTo>
                      <a:pt x="83" y="31"/>
                    </a:lnTo>
                    <a:lnTo>
                      <a:pt x="86" y="21"/>
                    </a:lnTo>
                    <a:lnTo>
                      <a:pt x="86" y="0"/>
                    </a:lnTo>
                    <a:lnTo>
                      <a:pt x="83" y="0"/>
                    </a:lnTo>
                    <a:lnTo>
                      <a:pt x="79" y="2"/>
                    </a:lnTo>
                    <a:lnTo>
                      <a:pt x="62" y="2"/>
                    </a:lnTo>
                    <a:lnTo>
                      <a:pt x="57" y="4"/>
                    </a:lnTo>
                    <a:lnTo>
                      <a:pt x="50" y="4"/>
                    </a:lnTo>
                    <a:lnTo>
                      <a:pt x="45" y="7"/>
                    </a:lnTo>
                    <a:lnTo>
                      <a:pt x="38" y="7"/>
                    </a:lnTo>
                    <a:lnTo>
                      <a:pt x="33" y="9"/>
                    </a:lnTo>
                    <a:lnTo>
                      <a:pt x="26" y="9"/>
                    </a:lnTo>
                    <a:lnTo>
                      <a:pt x="16"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8" name="Freeform 7504"/>
              <p:cNvSpPr>
                <a:spLocks/>
              </p:cNvSpPr>
              <p:nvPr/>
            </p:nvSpPr>
            <p:spPr bwMode="auto">
              <a:xfrm>
                <a:off x="9748" y="7759"/>
                <a:ext cx="84" cy="84"/>
              </a:xfrm>
              <a:custGeom>
                <a:avLst/>
                <a:gdLst/>
                <a:ahLst/>
                <a:cxnLst>
                  <a:cxn ang="0">
                    <a:pos x="23" y="84"/>
                  </a:cxn>
                  <a:cxn ang="0">
                    <a:pos x="28" y="81"/>
                  </a:cxn>
                  <a:cxn ang="0">
                    <a:pos x="36" y="81"/>
                  </a:cxn>
                  <a:cxn ang="0">
                    <a:pos x="40" y="79"/>
                  </a:cxn>
                  <a:cxn ang="0">
                    <a:pos x="45" y="79"/>
                  </a:cxn>
                  <a:cxn ang="0">
                    <a:pos x="50" y="76"/>
                  </a:cxn>
                  <a:cxn ang="0">
                    <a:pos x="57" y="74"/>
                  </a:cxn>
                  <a:cxn ang="0">
                    <a:pos x="62" y="74"/>
                  </a:cxn>
                  <a:cxn ang="0">
                    <a:pos x="72" y="69"/>
                  </a:cxn>
                  <a:cxn ang="0">
                    <a:pos x="79" y="69"/>
                  </a:cxn>
                  <a:cxn ang="0">
                    <a:pos x="79" y="40"/>
                  </a:cxn>
                  <a:cxn ang="0">
                    <a:pos x="81" y="33"/>
                  </a:cxn>
                  <a:cxn ang="0">
                    <a:pos x="81" y="16"/>
                  </a:cxn>
                  <a:cxn ang="0">
                    <a:pos x="83" y="9"/>
                  </a:cxn>
                  <a:cxn ang="0">
                    <a:pos x="83" y="0"/>
                  </a:cxn>
                  <a:cxn ang="0">
                    <a:pos x="64" y="0"/>
                  </a:cxn>
                  <a:cxn ang="0">
                    <a:pos x="60" y="2"/>
                  </a:cxn>
                  <a:cxn ang="0">
                    <a:pos x="47" y="2"/>
                  </a:cxn>
                  <a:cxn ang="0">
                    <a:pos x="43" y="4"/>
                  </a:cxn>
                  <a:cxn ang="0">
                    <a:pos x="38" y="4"/>
                  </a:cxn>
                  <a:cxn ang="0">
                    <a:pos x="31" y="7"/>
                  </a:cxn>
                  <a:cxn ang="0">
                    <a:pos x="26" y="9"/>
                  </a:cxn>
                  <a:cxn ang="0">
                    <a:pos x="21" y="9"/>
                  </a:cxn>
                  <a:cxn ang="0">
                    <a:pos x="16" y="12"/>
                  </a:cxn>
                  <a:cxn ang="0">
                    <a:pos x="12" y="12"/>
                  </a:cxn>
                  <a:cxn ang="0">
                    <a:pos x="7" y="14"/>
                  </a:cxn>
                  <a:cxn ang="0">
                    <a:pos x="2" y="14"/>
                  </a:cxn>
                  <a:cxn ang="0">
                    <a:pos x="0" y="33"/>
                  </a:cxn>
                  <a:cxn ang="0">
                    <a:pos x="0" y="67"/>
                  </a:cxn>
                  <a:cxn ang="0">
                    <a:pos x="2" y="84"/>
                  </a:cxn>
                  <a:cxn ang="0">
                    <a:pos x="23" y="84"/>
                  </a:cxn>
                </a:cxnLst>
                <a:rect l="0" t="0" r="r" b="b"/>
                <a:pathLst>
                  <a:path w="84" h="84">
                    <a:moveTo>
                      <a:pt x="23" y="84"/>
                    </a:moveTo>
                    <a:lnTo>
                      <a:pt x="28" y="81"/>
                    </a:lnTo>
                    <a:lnTo>
                      <a:pt x="36" y="81"/>
                    </a:lnTo>
                    <a:lnTo>
                      <a:pt x="40" y="79"/>
                    </a:lnTo>
                    <a:lnTo>
                      <a:pt x="45" y="79"/>
                    </a:lnTo>
                    <a:lnTo>
                      <a:pt x="50" y="76"/>
                    </a:lnTo>
                    <a:lnTo>
                      <a:pt x="57" y="74"/>
                    </a:lnTo>
                    <a:lnTo>
                      <a:pt x="62" y="74"/>
                    </a:lnTo>
                    <a:lnTo>
                      <a:pt x="72" y="69"/>
                    </a:lnTo>
                    <a:lnTo>
                      <a:pt x="79" y="69"/>
                    </a:lnTo>
                    <a:lnTo>
                      <a:pt x="79" y="40"/>
                    </a:lnTo>
                    <a:lnTo>
                      <a:pt x="81" y="33"/>
                    </a:lnTo>
                    <a:lnTo>
                      <a:pt x="81" y="16"/>
                    </a:lnTo>
                    <a:lnTo>
                      <a:pt x="83" y="9"/>
                    </a:lnTo>
                    <a:lnTo>
                      <a:pt x="83" y="0"/>
                    </a:lnTo>
                    <a:lnTo>
                      <a:pt x="64" y="0"/>
                    </a:lnTo>
                    <a:lnTo>
                      <a:pt x="60" y="2"/>
                    </a:lnTo>
                    <a:lnTo>
                      <a:pt x="47" y="2"/>
                    </a:lnTo>
                    <a:lnTo>
                      <a:pt x="43" y="4"/>
                    </a:lnTo>
                    <a:lnTo>
                      <a:pt x="38" y="4"/>
                    </a:lnTo>
                    <a:lnTo>
                      <a:pt x="31" y="7"/>
                    </a:lnTo>
                    <a:lnTo>
                      <a:pt x="26" y="9"/>
                    </a:lnTo>
                    <a:lnTo>
                      <a:pt x="21" y="9"/>
                    </a:lnTo>
                    <a:lnTo>
                      <a:pt x="16" y="12"/>
                    </a:lnTo>
                    <a:lnTo>
                      <a:pt x="12" y="12"/>
                    </a:lnTo>
                    <a:lnTo>
                      <a:pt x="7" y="14"/>
                    </a:lnTo>
                    <a:lnTo>
                      <a:pt x="2" y="14"/>
                    </a:lnTo>
                    <a:lnTo>
                      <a:pt x="0" y="33"/>
                    </a:lnTo>
                    <a:lnTo>
                      <a:pt x="0" y="67"/>
                    </a:lnTo>
                    <a:lnTo>
                      <a:pt x="2" y="84"/>
                    </a:lnTo>
                    <a:lnTo>
                      <a:pt x="23" y="84"/>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9" name="Freeform 7505"/>
              <p:cNvSpPr>
                <a:spLocks/>
              </p:cNvSpPr>
              <p:nvPr/>
            </p:nvSpPr>
            <p:spPr bwMode="auto">
              <a:xfrm>
                <a:off x="9751" y="7766"/>
                <a:ext cx="125" cy="24"/>
              </a:xfrm>
              <a:custGeom>
                <a:avLst/>
                <a:gdLst/>
                <a:ahLst/>
                <a:cxnLst>
                  <a:cxn ang="0">
                    <a:pos x="112" y="7"/>
                  </a:cxn>
                  <a:cxn ang="0">
                    <a:pos x="124" y="0"/>
                  </a:cxn>
                  <a:cxn ang="0">
                    <a:pos x="115" y="2"/>
                  </a:cxn>
                  <a:cxn ang="0">
                    <a:pos x="91" y="4"/>
                  </a:cxn>
                  <a:cxn ang="0">
                    <a:pos x="33" y="12"/>
                  </a:cxn>
                  <a:cxn ang="0">
                    <a:pos x="0" y="19"/>
                  </a:cxn>
                  <a:cxn ang="0">
                    <a:pos x="7" y="23"/>
                  </a:cxn>
                  <a:cxn ang="0">
                    <a:pos x="112" y="7"/>
                  </a:cxn>
                </a:cxnLst>
                <a:rect l="0" t="0" r="r" b="b"/>
                <a:pathLst>
                  <a:path w="125" h="24">
                    <a:moveTo>
                      <a:pt x="112" y="7"/>
                    </a:moveTo>
                    <a:lnTo>
                      <a:pt x="124" y="0"/>
                    </a:lnTo>
                    <a:lnTo>
                      <a:pt x="115" y="2"/>
                    </a:lnTo>
                    <a:lnTo>
                      <a:pt x="91" y="4"/>
                    </a:lnTo>
                    <a:lnTo>
                      <a:pt x="33" y="12"/>
                    </a:lnTo>
                    <a:lnTo>
                      <a:pt x="0" y="19"/>
                    </a:lnTo>
                    <a:lnTo>
                      <a:pt x="7" y="23"/>
                    </a:lnTo>
                    <a:lnTo>
                      <a:pt x="112"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0" name="Freeform 7506"/>
              <p:cNvSpPr>
                <a:spLocks/>
              </p:cNvSpPr>
              <p:nvPr/>
            </p:nvSpPr>
            <p:spPr bwMode="auto">
              <a:xfrm>
                <a:off x="9753" y="7773"/>
                <a:ext cx="111" cy="127"/>
              </a:xfrm>
              <a:custGeom>
                <a:avLst/>
                <a:gdLst/>
                <a:ahLst/>
                <a:cxnLst>
                  <a:cxn ang="0">
                    <a:pos x="23" y="9"/>
                  </a:cxn>
                  <a:cxn ang="0">
                    <a:pos x="16" y="9"/>
                  </a:cxn>
                  <a:cxn ang="0">
                    <a:pos x="11" y="11"/>
                  </a:cxn>
                  <a:cxn ang="0">
                    <a:pos x="4" y="11"/>
                  </a:cxn>
                  <a:cxn ang="0">
                    <a:pos x="4" y="26"/>
                  </a:cxn>
                  <a:cxn ang="0">
                    <a:pos x="2" y="38"/>
                  </a:cxn>
                  <a:cxn ang="0">
                    <a:pos x="2" y="50"/>
                  </a:cxn>
                  <a:cxn ang="0">
                    <a:pos x="0" y="64"/>
                  </a:cxn>
                  <a:cxn ang="0">
                    <a:pos x="0" y="79"/>
                  </a:cxn>
                  <a:cxn ang="0">
                    <a:pos x="2" y="93"/>
                  </a:cxn>
                  <a:cxn ang="0">
                    <a:pos x="2" y="107"/>
                  </a:cxn>
                  <a:cxn ang="0">
                    <a:pos x="4" y="124"/>
                  </a:cxn>
                  <a:cxn ang="0">
                    <a:pos x="23" y="124"/>
                  </a:cxn>
                  <a:cxn ang="0">
                    <a:pos x="31" y="127"/>
                  </a:cxn>
                  <a:cxn ang="0">
                    <a:pos x="91" y="127"/>
                  </a:cxn>
                  <a:cxn ang="0">
                    <a:pos x="96" y="124"/>
                  </a:cxn>
                  <a:cxn ang="0">
                    <a:pos x="110" y="124"/>
                  </a:cxn>
                  <a:cxn ang="0">
                    <a:pos x="110" y="91"/>
                  </a:cxn>
                  <a:cxn ang="0">
                    <a:pos x="107" y="60"/>
                  </a:cxn>
                  <a:cxn ang="0">
                    <a:pos x="110" y="28"/>
                  </a:cxn>
                  <a:cxn ang="0">
                    <a:pos x="110" y="0"/>
                  </a:cxn>
                  <a:cxn ang="0">
                    <a:pos x="83" y="0"/>
                  </a:cxn>
                  <a:cxn ang="0">
                    <a:pos x="76" y="2"/>
                  </a:cxn>
                  <a:cxn ang="0">
                    <a:pos x="64" y="2"/>
                  </a:cxn>
                  <a:cxn ang="0">
                    <a:pos x="57" y="4"/>
                  </a:cxn>
                  <a:cxn ang="0">
                    <a:pos x="43" y="4"/>
                  </a:cxn>
                  <a:cxn ang="0">
                    <a:pos x="38" y="7"/>
                  </a:cxn>
                  <a:cxn ang="0">
                    <a:pos x="31" y="7"/>
                  </a:cxn>
                  <a:cxn ang="0">
                    <a:pos x="23" y="9"/>
                  </a:cxn>
                </a:cxnLst>
                <a:rect l="0" t="0" r="r" b="b"/>
                <a:pathLst>
                  <a:path w="111" h="127">
                    <a:moveTo>
                      <a:pt x="23" y="9"/>
                    </a:moveTo>
                    <a:lnTo>
                      <a:pt x="16" y="9"/>
                    </a:lnTo>
                    <a:lnTo>
                      <a:pt x="11" y="11"/>
                    </a:lnTo>
                    <a:lnTo>
                      <a:pt x="4" y="11"/>
                    </a:lnTo>
                    <a:lnTo>
                      <a:pt x="4" y="26"/>
                    </a:lnTo>
                    <a:lnTo>
                      <a:pt x="2" y="38"/>
                    </a:lnTo>
                    <a:lnTo>
                      <a:pt x="2" y="50"/>
                    </a:lnTo>
                    <a:lnTo>
                      <a:pt x="0" y="64"/>
                    </a:lnTo>
                    <a:lnTo>
                      <a:pt x="0" y="79"/>
                    </a:lnTo>
                    <a:lnTo>
                      <a:pt x="2" y="93"/>
                    </a:lnTo>
                    <a:lnTo>
                      <a:pt x="2" y="107"/>
                    </a:lnTo>
                    <a:lnTo>
                      <a:pt x="4" y="124"/>
                    </a:lnTo>
                    <a:lnTo>
                      <a:pt x="23" y="124"/>
                    </a:lnTo>
                    <a:lnTo>
                      <a:pt x="31" y="127"/>
                    </a:lnTo>
                    <a:lnTo>
                      <a:pt x="91" y="127"/>
                    </a:lnTo>
                    <a:lnTo>
                      <a:pt x="96" y="124"/>
                    </a:lnTo>
                    <a:lnTo>
                      <a:pt x="110" y="124"/>
                    </a:lnTo>
                    <a:lnTo>
                      <a:pt x="110" y="91"/>
                    </a:lnTo>
                    <a:lnTo>
                      <a:pt x="107" y="60"/>
                    </a:lnTo>
                    <a:lnTo>
                      <a:pt x="110" y="28"/>
                    </a:lnTo>
                    <a:lnTo>
                      <a:pt x="110" y="0"/>
                    </a:lnTo>
                    <a:lnTo>
                      <a:pt x="83" y="0"/>
                    </a:lnTo>
                    <a:lnTo>
                      <a:pt x="76" y="2"/>
                    </a:lnTo>
                    <a:lnTo>
                      <a:pt x="64" y="2"/>
                    </a:lnTo>
                    <a:lnTo>
                      <a:pt x="57" y="4"/>
                    </a:lnTo>
                    <a:lnTo>
                      <a:pt x="43" y="4"/>
                    </a:lnTo>
                    <a:lnTo>
                      <a:pt x="38" y="7"/>
                    </a:lnTo>
                    <a:lnTo>
                      <a:pt x="31" y="7"/>
                    </a:lnTo>
                    <a:lnTo>
                      <a:pt x="23" y="9"/>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1" name="Freeform 7507"/>
              <p:cNvSpPr>
                <a:spLocks/>
              </p:cNvSpPr>
              <p:nvPr/>
            </p:nvSpPr>
            <p:spPr bwMode="auto">
              <a:xfrm>
                <a:off x="9756" y="7776"/>
                <a:ext cx="105" cy="122"/>
              </a:xfrm>
              <a:custGeom>
                <a:avLst/>
                <a:gdLst/>
                <a:ahLst/>
                <a:cxnLst>
                  <a:cxn ang="0">
                    <a:pos x="4" y="11"/>
                  </a:cxn>
                  <a:cxn ang="0">
                    <a:pos x="2" y="23"/>
                  </a:cxn>
                  <a:cxn ang="0">
                    <a:pos x="2" y="36"/>
                  </a:cxn>
                  <a:cxn ang="0">
                    <a:pos x="0" y="47"/>
                  </a:cxn>
                  <a:cxn ang="0">
                    <a:pos x="0" y="88"/>
                  </a:cxn>
                  <a:cxn ang="0">
                    <a:pos x="2" y="103"/>
                  </a:cxn>
                  <a:cxn ang="0">
                    <a:pos x="4" y="120"/>
                  </a:cxn>
                  <a:cxn ang="0">
                    <a:pos x="28" y="120"/>
                  </a:cxn>
                  <a:cxn ang="0">
                    <a:pos x="36" y="122"/>
                  </a:cxn>
                  <a:cxn ang="0">
                    <a:pos x="74" y="122"/>
                  </a:cxn>
                  <a:cxn ang="0">
                    <a:pos x="79" y="120"/>
                  </a:cxn>
                  <a:cxn ang="0">
                    <a:pos x="98" y="120"/>
                  </a:cxn>
                  <a:cxn ang="0">
                    <a:pos x="105" y="117"/>
                  </a:cxn>
                  <a:cxn ang="0">
                    <a:pos x="103" y="88"/>
                  </a:cxn>
                  <a:cxn ang="0">
                    <a:pos x="103" y="26"/>
                  </a:cxn>
                  <a:cxn ang="0">
                    <a:pos x="105" y="0"/>
                  </a:cxn>
                  <a:cxn ang="0">
                    <a:pos x="86" y="0"/>
                  </a:cxn>
                  <a:cxn ang="0">
                    <a:pos x="79" y="2"/>
                  </a:cxn>
                  <a:cxn ang="0">
                    <a:pos x="55" y="2"/>
                  </a:cxn>
                  <a:cxn ang="0">
                    <a:pos x="47" y="4"/>
                  </a:cxn>
                  <a:cxn ang="0">
                    <a:pos x="40" y="4"/>
                  </a:cxn>
                  <a:cxn ang="0">
                    <a:pos x="36" y="7"/>
                  </a:cxn>
                  <a:cxn ang="0">
                    <a:pos x="28" y="7"/>
                  </a:cxn>
                  <a:cxn ang="0">
                    <a:pos x="23" y="9"/>
                  </a:cxn>
                  <a:cxn ang="0">
                    <a:pos x="16" y="9"/>
                  </a:cxn>
                  <a:cxn ang="0">
                    <a:pos x="9" y="11"/>
                  </a:cxn>
                  <a:cxn ang="0">
                    <a:pos x="4" y="11"/>
                  </a:cxn>
                </a:cxnLst>
                <a:rect l="0" t="0" r="r" b="b"/>
                <a:pathLst>
                  <a:path w="105" h="122">
                    <a:moveTo>
                      <a:pt x="4" y="11"/>
                    </a:moveTo>
                    <a:lnTo>
                      <a:pt x="2" y="23"/>
                    </a:lnTo>
                    <a:lnTo>
                      <a:pt x="2" y="36"/>
                    </a:lnTo>
                    <a:lnTo>
                      <a:pt x="0" y="47"/>
                    </a:lnTo>
                    <a:lnTo>
                      <a:pt x="0" y="88"/>
                    </a:lnTo>
                    <a:lnTo>
                      <a:pt x="2" y="103"/>
                    </a:lnTo>
                    <a:lnTo>
                      <a:pt x="4" y="120"/>
                    </a:lnTo>
                    <a:lnTo>
                      <a:pt x="28" y="120"/>
                    </a:lnTo>
                    <a:lnTo>
                      <a:pt x="36" y="122"/>
                    </a:lnTo>
                    <a:lnTo>
                      <a:pt x="74" y="122"/>
                    </a:lnTo>
                    <a:lnTo>
                      <a:pt x="79" y="120"/>
                    </a:lnTo>
                    <a:lnTo>
                      <a:pt x="98" y="120"/>
                    </a:lnTo>
                    <a:lnTo>
                      <a:pt x="105" y="117"/>
                    </a:lnTo>
                    <a:lnTo>
                      <a:pt x="103" y="88"/>
                    </a:lnTo>
                    <a:lnTo>
                      <a:pt x="103" y="26"/>
                    </a:lnTo>
                    <a:lnTo>
                      <a:pt x="105" y="0"/>
                    </a:lnTo>
                    <a:lnTo>
                      <a:pt x="86" y="0"/>
                    </a:lnTo>
                    <a:lnTo>
                      <a:pt x="79" y="2"/>
                    </a:lnTo>
                    <a:lnTo>
                      <a:pt x="55" y="2"/>
                    </a:lnTo>
                    <a:lnTo>
                      <a:pt x="47" y="4"/>
                    </a:lnTo>
                    <a:lnTo>
                      <a:pt x="40" y="4"/>
                    </a:lnTo>
                    <a:lnTo>
                      <a:pt x="36" y="7"/>
                    </a:lnTo>
                    <a:lnTo>
                      <a:pt x="28" y="7"/>
                    </a:lnTo>
                    <a:lnTo>
                      <a:pt x="23" y="9"/>
                    </a:lnTo>
                    <a:lnTo>
                      <a:pt x="16" y="9"/>
                    </a:lnTo>
                    <a:lnTo>
                      <a:pt x="9" y="11"/>
                    </a:lnTo>
                    <a:lnTo>
                      <a:pt x="4" y="11"/>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2" name="Freeform 7508"/>
              <p:cNvSpPr>
                <a:spLocks/>
              </p:cNvSpPr>
              <p:nvPr/>
            </p:nvSpPr>
            <p:spPr bwMode="auto">
              <a:xfrm>
                <a:off x="9758" y="7778"/>
                <a:ext cx="98" cy="118"/>
              </a:xfrm>
              <a:custGeom>
                <a:avLst/>
                <a:gdLst/>
                <a:ahLst/>
                <a:cxnLst>
                  <a:cxn ang="0">
                    <a:pos x="4" y="11"/>
                  </a:cxn>
                  <a:cxn ang="0">
                    <a:pos x="0" y="36"/>
                  </a:cxn>
                  <a:cxn ang="0">
                    <a:pos x="0" y="83"/>
                  </a:cxn>
                  <a:cxn ang="0">
                    <a:pos x="4" y="112"/>
                  </a:cxn>
                  <a:cxn ang="0">
                    <a:pos x="9" y="115"/>
                  </a:cxn>
                  <a:cxn ang="0">
                    <a:pos x="33" y="115"/>
                  </a:cxn>
                  <a:cxn ang="0">
                    <a:pos x="40" y="117"/>
                  </a:cxn>
                  <a:cxn ang="0">
                    <a:pos x="62" y="117"/>
                  </a:cxn>
                  <a:cxn ang="0">
                    <a:pos x="69" y="115"/>
                  </a:cxn>
                  <a:cxn ang="0">
                    <a:pos x="86" y="115"/>
                  </a:cxn>
                  <a:cxn ang="0">
                    <a:pos x="93" y="112"/>
                  </a:cxn>
                  <a:cxn ang="0">
                    <a:pos x="98" y="112"/>
                  </a:cxn>
                  <a:cxn ang="0">
                    <a:pos x="98" y="0"/>
                  </a:cxn>
                  <a:cxn ang="0">
                    <a:pos x="74" y="0"/>
                  </a:cxn>
                  <a:cxn ang="0">
                    <a:pos x="69" y="2"/>
                  </a:cxn>
                  <a:cxn ang="0">
                    <a:pos x="50" y="2"/>
                  </a:cxn>
                  <a:cxn ang="0">
                    <a:pos x="45" y="4"/>
                  </a:cxn>
                  <a:cxn ang="0">
                    <a:pos x="33" y="4"/>
                  </a:cxn>
                  <a:cxn ang="0">
                    <a:pos x="26" y="7"/>
                  </a:cxn>
                  <a:cxn ang="0">
                    <a:pos x="21" y="7"/>
                  </a:cxn>
                  <a:cxn ang="0">
                    <a:pos x="16" y="9"/>
                  </a:cxn>
                  <a:cxn ang="0">
                    <a:pos x="9" y="9"/>
                  </a:cxn>
                  <a:cxn ang="0">
                    <a:pos x="4" y="11"/>
                  </a:cxn>
                </a:cxnLst>
                <a:rect l="0" t="0" r="r" b="b"/>
                <a:pathLst>
                  <a:path w="98" h="118">
                    <a:moveTo>
                      <a:pt x="4" y="11"/>
                    </a:moveTo>
                    <a:lnTo>
                      <a:pt x="0" y="36"/>
                    </a:lnTo>
                    <a:lnTo>
                      <a:pt x="0" y="83"/>
                    </a:lnTo>
                    <a:lnTo>
                      <a:pt x="4" y="112"/>
                    </a:lnTo>
                    <a:lnTo>
                      <a:pt x="9" y="115"/>
                    </a:lnTo>
                    <a:lnTo>
                      <a:pt x="33" y="115"/>
                    </a:lnTo>
                    <a:lnTo>
                      <a:pt x="40" y="117"/>
                    </a:lnTo>
                    <a:lnTo>
                      <a:pt x="62" y="117"/>
                    </a:lnTo>
                    <a:lnTo>
                      <a:pt x="69" y="115"/>
                    </a:lnTo>
                    <a:lnTo>
                      <a:pt x="86" y="115"/>
                    </a:lnTo>
                    <a:lnTo>
                      <a:pt x="93" y="112"/>
                    </a:lnTo>
                    <a:lnTo>
                      <a:pt x="98" y="112"/>
                    </a:lnTo>
                    <a:lnTo>
                      <a:pt x="98" y="0"/>
                    </a:lnTo>
                    <a:lnTo>
                      <a:pt x="74" y="0"/>
                    </a:lnTo>
                    <a:lnTo>
                      <a:pt x="69" y="2"/>
                    </a:lnTo>
                    <a:lnTo>
                      <a:pt x="50" y="2"/>
                    </a:lnTo>
                    <a:lnTo>
                      <a:pt x="45" y="4"/>
                    </a:lnTo>
                    <a:lnTo>
                      <a:pt x="33" y="4"/>
                    </a:lnTo>
                    <a:lnTo>
                      <a:pt x="26" y="7"/>
                    </a:lnTo>
                    <a:lnTo>
                      <a:pt x="21" y="7"/>
                    </a:lnTo>
                    <a:lnTo>
                      <a:pt x="16" y="9"/>
                    </a:lnTo>
                    <a:lnTo>
                      <a:pt x="9" y="9"/>
                    </a:lnTo>
                    <a:lnTo>
                      <a:pt x="4" y="1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3" name="Freeform 7509"/>
              <p:cNvSpPr>
                <a:spLocks/>
              </p:cNvSpPr>
              <p:nvPr/>
            </p:nvSpPr>
            <p:spPr bwMode="auto">
              <a:xfrm>
                <a:off x="9758" y="7780"/>
                <a:ext cx="96" cy="113"/>
              </a:xfrm>
              <a:custGeom>
                <a:avLst/>
                <a:gdLst/>
                <a:ahLst/>
                <a:cxnLst>
                  <a:cxn ang="0">
                    <a:pos x="4" y="21"/>
                  </a:cxn>
                  <a:cxn ang="0">
                    <a:pos x="2" y="33"/>
                  </a:cxn>
                  <a:cxn ang="0">
                    <a:pos x="2" y="45"/>
                  </a:cxn>
                  <a:cxn ang="0">
                    <a:pos x="0" y="55"/>
                  </a:cxn>
                  <a:cxn ang="0">
                    <a:pos x="0" y="67"/>
                  </a:cxn>
                  <a:cxn ang="0">
                    <a:pos x="2" y="81"/>
                  </a:cxn>
                  <a:cxn ang="0">
                    <a:pos x="2" y="93"/>
                  </a:cxn>
                  <a:cxn ang="0">
                    <a:pos x="7" y="107"/>
                  </a:cxn>
                  <a:cxn ang="0">
                    <a:pos x="11" y="107"/>
                  </a:cxn>
                  <a:cxn ang="0">
                    <a:pos x="16" y="110"/>
                  </a:cxn>
                  <a:cxn ang="0">
                    <a:pos x="40" y="110"/>
                  </a:cxn>
                  <a:cxn ang="0">
                    <a:pos x="45" y="112"/>
                  </a:cxn>
                  <a:cxn ang="0">
                    <a:pos x="57" y="112"/>
                  </a:cxn>
                  <a:cxn ang="0">
                    <a:pos x="62" y="110"/>
                  </a:cxn>
                  <a:cxn ang="0">
                    <a:pos x="79" y="110"/>
                  </a:cxn>
                  <a:cxn ang="0">
                    <a:pos x="83" y="107"/>
                  </a:cxn>
                  <a:cxn ang="0">
                    <a:pos x="96" y="107"/>
                  </a:cxn>
                  <a:cxn ang="0">
                    <a:pos x="96" y="0"/>
                  </a:cxn>
                  <a:cxn ang="0">
                    <a:pos x="67" y="0"/>
                  </a:cxn>
                  <a:cxn ang="0">
                    <a:pos x="62" y="2"/>
                  </a:cxn>
                  <a:cxn ang="0">
                    <a:pos x="45" y="2"/>
                  </a:cxn>
                  <a:cxn ang="0">
                    <a:pos x="38" y="4"/>
                  </a:cxn>
                  <a:cxn ang="0">
                    <a:pos x="28" y="4"/>
                  </a:cxn>
                  <a:cxn ang="0">
                    <a:pos x="21" y="7"/>
                  </a:cxn>
                  <a:cxn ang="0">
                    <a:pos x="16" y="9"/>
                  </a:cxn>
                  <a:cxn ang="0">
                    <a:pos x="11" y="9"/>
                  </a:cxn>
                  <a:cxn ang="0">
                    <a:pos x="7" y="11"/>
                  </a:cxn>
                  <a:cxn ang="0">
                    <a:pos x="4" y="21"/>
                  </a:cxn>
                </a:cxnLst>
                <a:rect l="0" t="0" r="r" b="b"/>
                <a:pathLst>
                  <a:path w="96" h="113">
                    <a:moveTo>
                      <a:pt x="4" y="21"/>
                    </a:moveTo>
                    <a:lnTo>
                      <a:pt x="2" y="33"/>
                    </a:lnTo>
                    <a:lnTo>
                      <a:pt x="2" y="45"/>
                    </a:lnTo>
                    <a:lnTo>
                      <a:pt x="0" y="55"/>
                    </a:lnTo>
                    <a:lnTo>
                      <a:pt x="0" y="67"/>
                    </a:lnTo>
                    <a:lnTo>
                      <a:pt x="2" y="81"/>
                    </a:lnTo>
                    <a:lnTo>
                      <a:pt x="2" y="93"/>
                    </a:lnTo>
                    <a:lnTo>
                      <a:pt x="7" y="107"/>
                    </a:lnTo>
                    <a:lnTo>
                      <a:pt x="11" y="107"/>
                    </a:lnTo>
                    <a:lnTo>
                      <a:pt x="16" y="110"/>
                    </a:lnTo>
                    <a:lnTo>
                      <a:pt x="40" y="110"/>
                    </a:lnTo>
                    <a:lnTo>
                      <a:pt x="45" y="112"/>
                    </a:lnTo>
                    <a:lnTo>
                      <a:pt x="57" y="112"/>
                    </a:lnTo>
                    <a:lnTo>
                      <a:pt x="62" y="110"/>
                    </a:lnTo>
                    <a:lnTo>
                      <a:pt x="79" y="110"/>
                    </a:lnTo>
                    <a:lnTo>
                      <a:pt x="83" y="107"/>
                    </a:lnTo>
                    <a:lnTo>
                      <a:pt x="96" y="107"/>
                    </a:lnTo>
                    <a:lnTo>
                      <a:pt x="96" y="0"/>
                    </a:lnTo>
                    <a:lnTo>
                      <a:pt x="67" y="0"/>
                    </a:lnTo>
                    <a:lnTo>
                      <a:pt x="62" y="2"/>
                    </a:lnTo>
                    <a:lnTo>
                      <a:pt x="45" y="2"/>
                    </a:lnTo>
                    <a:lnTo>
                      <a:pt x="38" y="4"/>
                    </a:lnTo>
                    <a:lnTo>
                      <a:pt x="28" y="4"/>
                    </a:lnTo>
                    <a:lnTo>
                      <a:pt x="21" y="7"/>
                    </a:lnTo>
                    <a:lnTo>
                      <a:pt x="16" y="9"/>
                    </a:lnTo>
                    <a:lnTo>
                      <a:pt x="11" y="9"/>
                    </a:lnTo>
                    <a:lnTo>
                      <a:pt x="7" y="11"/>
                    </a:lnTo>
                    <a:lnTo>
                      <a:pt x="4" y="21"/>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4" name="Freeform 7510"/>
              <p:cNvSpPr>
                <a:spLocks/>
              </p:cNvSpPr>
              <p:nvPr/>
            </p:nvSpPr>
            <p:spPr bwMode="auto">
              <a:xfrm>
                <a:off x="9760" y="7783"/>
                <a:ext cx="92" cy="108"/>
              </a:xfrm>
              <a:custGeom>
                <a:avLst/>
                <a:gdLst/>
                <a:ahLst/>
                <a:cxnLst>
                  <a:cxn ang="0">
                    <a:pos x="4" y="21"/>
                  </a:cxn>
                  <a:cxn ang="0">
                    <a:pos x="2" y="31"/>
                  </a:cxn>
                  <a:cxn ang="0">
                    <a:pos x="0" y="43"/>
                  </a:cxn>
                  <a:cxn ang="0">
                    <a:pos x="0" y="76"/>
                  </a:cxn>
                  <a:cxn ang="0">
                    <a:pos x="4" y="100"/>
                  </a:cxn>
                  <a:cxn ang="0">
                    <a:pos x="11" y="103"/>
                  </a:cxn>
                  <a:cxn ang="0">
                    <a:pos x="16" y="103"/>
                  </a:cxn>
                  <a:cxn ang="0">
                    <a:pos x="21" y="105"/>
                  </a:cxn>
                  <a:cxn ang="0">
                    <a:pos x="38" y="105"/>
                  </a:cxn>
                  <a:cxn ang="0">
                    <a:pos x="43" y="107"/>
                  </a:cxn>
                  <a:cxn ang="0">
                    <a:pos x="52" y="107"/>
                  </a:cxn>
                  <a:cxn ang="0">
                    <a:pos x="57" y="105"/>
                  </a:cxn>
                  <a:cxn ang="0">
                    <a:pos x="74" y="105"/>
                  </a:cxn>
                  <a:cxn ang="0">
                    <a:pos x="79" y="103"/>
                  </a:cxn>
                  <a:cxn ang="0">
                    <a:pos x="86" y="103"/>
                  </a:cxn>
                  <a:cxn ang="0">
                    <a:pos x="91" y="100"/>
                  </a:cxn>
                  <a:cxn ang="0">
                    <a:pos x="91" y="0"/>
                  </a:cxn>
                  <a:cxn ang="0">
                    <a:pos x="57" y="0"/>
                  </a:cxn>
                  <a:cxn ang="0">
                    <a:pos x="52" y="2"/>
                  </a:cxn>
                  <a:cxn ang="0">
                    <a:pos x="35" y="2"/>
                  </a:cxn>
                  <a:cxn ang="0">
                    <a:pos x="31" y="4"/>
                  </a:cxn>
                  <a:cxn ang="0">
                    <a:pos x="26" y="4"/>
                  </a:cxn>
                  <a:cxn ang="0">
                    <a:pos x="21" y="7"/>
                  </a:cxn>
                  <a:cxn ang="0">
                    <a:pos x="16" y="7"/>
                  </a:cxn>
                  <a:cxn ang="0">
                    <a:pos x="11" y="9"/>
                  </a:cxn>
                  <a:cxn ang="0">
                    <a:pos x="4" y="11"/>
                  </a:cxn>
                  <a:cxn ang="0">
                    <a:pos x="4" y="21"/>
                  </a:cxn>
                </a:cxnLst>
                <a:rect l="0" t="0" r="r" b="b"/>
                <a:pathLst>
                  <a:path w="92" h="108">
                    <a:moveTo>
                      <a:pt x="4" y="21"/>
                    </a:moveTo>
                    <a:lnTo>
                      <a:pt x="2" y="31"/>
                    </a:lnTo>
                    <a:lnTo>
                      <a:pt x="0" y="43"/>
                    </a:lnTo>
                    <a:lnTo>
                      <a:pt x="0" y="76"/>
                    </a:lnTo>
                    <a:lnTo>
                      <a:pt x="4" y="100"/>
                    </a:lnTo>
                    <a:lnTo>
                      <a:pt x="11" y="103"/>
                    </a:lnTo>
                    <a:lnTo>
                      <a:pt x="16" y="103"/>
                    </a:lnTo>
                    <a:lnTo>
                      <a:pt x="21" y="105"/>
                    </a:lnTo>
                    <a:lnTo>
                      <a:pt x="38" y="105"/>
                    </a:lnTo>
                    <a:lnTo>
                      <a:pt x="43" y="107"/>
                    </a:lnTo>
                    <a:lnTo>
                      <a:pt x="52" y="107"/>
                    </a:lnTo>
                    <a:lnTo>
                      <a:pt x="57" y="105"/>
                    </a:lnTo>
                    <a:lnTo>
                      <a:pt x="74" y="105"/>
                    </a:lnTo>
                    <a:lnTo>
                      <a:pt x="79" y="103"/>
                    </a:lnTo>
                    <a:lnTo>
                      <a:pt x="86" y="103"/>
                    </a:lnTo>
                    <a:lnTo>
                      <a:pt x="91" y="100"/>
                    </a:lnTo>
                    <a:lnTo>
                      <a:pt x="91" y="0"/>
                    </a:lnTo>
                    <a:lnTo>
                      <a:pt x="57" y="0"/>
                    </a:lnTo>
                    <a:lnTo>
                      <a:pt x="52" y="2"/>
                    </a:lnTo>
                    <a:lnTo>
                      <a:pt x="35" y="2"/>
                    </a:lnTo>
                    <a:lnTo>
                      <a:pt x="31" y="4"/>
                    </a:lnTo>
                    <a:lnTo>
                      <a:pt x="26" y="4"/>
                    </a:lnTo>
                    <a:lnTo>
                      <a:pt x="21" y="7"/>
                    </a:lnTo>
                    <a:lnTo>
                      <a:pt x="16" y="7"/>
                    </a:lnTo>
                    <a:lnTo>
                      <a:pt x="11" y="9"/>
                    </a:lnTo>
                    <a:lnTo>
                      <a:pt x="4" y="11"/>
                    </a:lnTo>
                    <a:lnTo>
                      <a:pt x="4" y="21"/>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5" name="Freeform 7511"/>
              <p:cNvSpPr>
                <a:spLocks/>
              </p:cNvSpPr>
              <p:nvPr/>
            </p:nvSpPr>
            <p:spPr bwMode="auto">
              <a:xfrm>
                <a:off x="9763" y="7785"/>
                <a:ext cx="86" cy="103"/>
              </a:xfrm>
              <a:custGeom>
                <a:avLst/>
                <a:gdLst/>
                <a:ahLst/>
                <a:cxnLst>
                  <a:cxn ang="0">
                    <a:pos x="4" y="96"/>
                  </a:cxn>
                  <a:cxn ang="0">
                    <a:pos x="9" y="98"/>
                  </a:cxn>
                  <a:cxn ang="0">
                    <a:pos x="14" y="98"/>
                  </a:cxn>
                  <a:cxn ang="0">
                    <a:pos x="19" y="100"/>
                  </a:cxn>
                  <a:cxn ang="0">
                    <a:pos x="35" y="100"/>
                  </a:cxn>
                  <a:cxn ang="0">
                    <a:pos x="40" y="103"/>
                  </a:cxn>
                  <a:cxn ang="0">
                    <a:pos x="45" y="103"/>
                  </a:cxn>
                  <a:cxn ang="0">
                    <a:pos x="50" y="100"/>
                  </a:cxn>
                  <a:cxn ang="0">
                    <a:pos x="64" y="100"/>
                  </a:cxn>
                  <a:cxn ang="0">
                    <a:pos x="69" y="98"/>
                  </a:cxn>
                  <a:cxn ang="0">
                    <a:pos x="74" y="98"/>
                  </a:cxn>
                  <a:cxn ang="0">
                    <a:pos x="79" y="96"/>
                  </a:cxn>
                  <a:cxn ang="0">
                    <a:pos x="83" y="96"/>
                  </a:cxn>
                  <a:cxn ang="0">
                    <a:pos x="86" y="72"/>
                  </a:cxn>
                  <a:cxn ang="0">
                    <a:pos x="86" y="24"/>
                  </a:cxn>
                  <a:cxn ang="0">
                    <a:pos x="83" y="0"/>
                  </a:cxn>
                  <a:cxn ang="0">
                    <a:pos x="50" y="0"/>
                  </a:cxn>
                  <a:cxn ang="0">
                    <a:pos x="45" y="2"/>
                  </a:cxn>
                  <a:cxn ang="0">
                    <a:pos x="31" y="2"/>
                  </a:cxn>
                  <a:cxn ang="0">
                    <a:pos x="23" y="4"/>
                  </a:cxn>
                  <a:cxn ang="0">
                    <a:pos x="19" y="4"/>
                  </a:cxn>
                  <a:cxn ang="0">
                    <a:pos x="4" y="12"/>
                  </a:cxn>
                  <a:cxn ang="0">
                    <a:pos x="2" y="21"/>
                  </a:cxn>
                  <a:cxn ang="0">
                    <a:pos x="2" y="31"/>
                  </a:cxn>
                  <a:cxn ang="0">
                    <a:pos x="0" y="40"/>
                  </a:cxn>
                  <a:cxn ang="0">
                    <a:pos x="0" y="72"/>
                  </a:cxn>
                  <a:cxn ang="0">
                    <a:pos x="4" y="96"/>
                  </a:cxn>
                </a:cxnLst>
                <a:rect l="0" t="0" r="r" b="b"/>
                <a:pathLst>
                  <a:path w="86" h="103">
                    <a:moveTo>
                      <a:pt x="4" y="96"/>
                    </a:moveTo>
                    <a:lnTo>
                      <a:pt x="9" y="98"/>
                    </a:lnTo>
                    <a:lnTo>
                      <a:pt x="14" y="98"/>
                    </a:lnTo>
                    <a:lnTo>
                      <a:pt x="19" y="100"/>
                    </a:lnTo>
                    <a:lnTo>
                      <a:pt x="35" y="100"/>
                    </a:lnTo>
                    <a:lnTo>
                      <a:pt x="40" y="103"/>
                    </a:lnTo>
                    <a:lnTo>
                      <a:pt x="45" y="103"/>
                    </a:lnTo>
                    <a:lnTo>
                      <a:pt x="50" y="100"/>
                    </a:lnTo>
                    <a:lnTo>
                      <a:pt x="64" y="100"/>
                    </a:lnTo>
                    <a:lnTo>
                      <a:pt x="69" y="98"/>
                    </a:lnTo>
                    <a:lnTo>
                      <a:pt x="74" y="98"/>
                    </a:lnTo>
                    <a:lnTo>
                      <a:pt x="79" y="96"/>
                    </a:lnTo>
                    <a:lnTo>
                      <a:pt x="83" y="96"/>
                    </a:lnTo>
                    <a:lnTo>
                      <a:pt x="86" y="72"/>
                    </a:lnTo>
                    <a:lnTo>
                      <a:pt x="86" y="24"/>
                    </a:lnTo>
                    <a:lnTo>
                      <a:pt x="83" y="0"/>
                    </a:lnTo>
                    <a:lnTo>
                      <a:pt x="50" y="0"/>
                    </a:lnTo>
                    <a:lnTo>
                      <a:pt x="45" y="2"/>
                    </a:lnTo>
                    <a:lnTo>
                      <a:pt x="31" y="2"/>
                    </a:lnTo>
                    <a:lnTo>
                      <a:pt x="23" y="4"/>
                    </a:lnTo>
                    <a:lnTo>
                      <a:pt x="19" y="4"/>
                    </a:lnTo>
                    <a:lnTo>
                      <a:pt x="4" y="12"/>
                    </a:lnTo>
                    <a:lnTo>
                      <a:pt x="2" y="21"/>
                    </a:lnTo>
                    <a:lnTo>
                      <a:pt x="2" y="31"/>
                    </a:lnTo>
                    <a:lnTo>
                      <a:pt x="0" y="40"/>
                    </a:lnTo>
                    <a:lnTo>
                      <a:pt x="0" y="72"/>
                    </a:lnTo>
                    <a:lnTo>
                      <a:pt x="4" y="96"/>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6" name="Freeform 7512"/>
              <p:cNvSpPr>
                <a:spLocks/>
              </p:cNvSpPr>
              <p:nvPr/>
            </p:nvSpPr>
            <p:spPr bwMode="auto">
              <a:xfrm>
                <a:off x="9763" y="7788"/>
                <a:ext cx="84" cy="98"/>
              </a:xfrm>
              <a:custGeom>
                <a:avLst/>
                <a:gdLst/>
                <a:ahLst/>
                <a:cxnLst>
                  <a:cxn ang="0">
                    <a:pos x="2" y="67"/>
                  </a:cxn>
                  <a:cxn ang="0">
                    <a:pos x="7" y="91"/>
                  </a:cxn>
                  <a:cxn ang="0">
                    <a:pos x="11" y="91"/>
                  </a:cxn>
                  <a:cxn ang="0">
                    <a:pos x="16" y="93"/>
                  </a:cxn>
                  <a:cxn ang="0">
                    <a:pos x="21" y="93"/>
                  </a:cxn>
                  <a:cxn ang="0">
                    <a:pos x="26" y="96"/>
                  </a:cxn>
                  <a:cxn ang="0">
                    <a:pos x="35" y="96"/>
                  </a:cxn>
                  <a:cxn ang="0">
                    <a:pos x="40" y="98"/>
                  </a:cxn>
                  <a:cxn ang="0">
                    <a:pos x="45" y="96"/>
                  </a:cxn>
                  <a:cxn ang="0">
                    <a:pos x="62" y="96"/>
                  </a:cxn>
                  <a:cxn ang="0">
                    <a:pos x="67" y="93"/>
                  </a:cxn>
                  <a:cxn ang="0">
                    <a:pos x="71" y="93"/>
                  </a:cxn>
                  <a:cxn ang="0">
                    <a:pos x="76" y="91"/>
                  </a:cxn>
                  <a:cxn ang="0">
                    <a:pos x="81" y="88"/>
                  </a:cxn>
                  <a:cxn ang="0">
                    <a:pos x="83" y="67"/>
                  </a:cxn>
                  <a:cxn ang="0">
                    <a:pos x="83" y="21"/>
                  </a:cxn>
                  <a:cxn ang="0">
                    <a:pos x="81" y="2"/>
                  </a:cxn>
                  <a:cxn ang="0">
                    <a:pos x="76" y="0"/>
                  </a:cxn>
                  <a:cxn ang="0">
                    <a:pos x="40" y="0"/>
                  </a:cxn>
                  <a:cxn ang="0">
                    <a:pos x="35" y="2"/>
                  </a:cxn>
                  <a:cxn ang="0">
                    <a:pos x="31" y="2"/>
                  </a:cxn>
                  <a:cxn ang="0">
                    <a:pos x="26" y="4"/>
                  </a:cxn>
                  <a:cxn ang="0">
                    <a:pos x="21" y="4"/>
                  </a:cxn>
                  <a:cxn ang="0">
                    <a:pos x="7" y="12"/>
                  </a:cxn>
                  <a:cxn ang="0">
                    <a:pos x="4" y="19"/>
                  </a:cxn>
                  <a:cxn ang="0">
                    <a:pos x="2" y="28"/>
                  </a:cxn>
                  <a:cxn ang="0">
                    <a:pos x="2" y="38"/>
                  </a:cxn>
                  <a:cxn ang="0">
                    <a:pos x="0" y="48"/>
                  </a:cxn>
                  <a:cxn ang="0">
                    <a:pos x="0" y="57"/>
                  </a:cxn>
                  <a:cxn ang="0">
                    <a:pos x="2" y="67"/>
                  </a:cxn>
                </a:cxnLst>
                <a:rect l="0" t="0" r="r" b="b"/>
                <a:pathLst>
                  <a:path w="84" h="98">
                    <a:moveTo>
                      <a:pt x="2" y="67"/>
                    </a:moveTo>
                    <a:lnTo>
                      <a:pt x="7" y="91"/>
                    </a:lnTo>
                    <a:lnTo>
                      <a:pt x="11" y="91"/>
                    </a:lnTo>
                    <a:lnTo>
                      <a:pt x="16" y="93"/>
                    </a:lnTo>
                    <a:lnTo>
                      <a:pt x="21" y="93"/>
                    </a:lnTo>
                    <a:lnTo>
                      <a:pt x="26" y="96"/>
                    </a:lnTo>
                    <a:lnTo>
                      <a:pt x="35" y="96"/>
                    </a:lnTo>
                    <a:lnTo>
                      <a:pt x="40" y="98"/>
                    </a:lnTo>
                    <a:lnTo>
                      <a:pt x="45" y="96"/>
                    </a:lnTo>
                    <a:lnTo>
                      <a:pt x="62" y="96"/>
                    </a:lnTo>
                    <a:lnTo>
                      <a:pt x="67" y="93"/>
                    </a:lnTo>
                    <a:lnTo>
                      <a:pt x="71" y="93"/>
                    </a:lnTo>
                    <a:lnTo>
                      <a:pt x="76" y="91"/>
                    </a:lnTo>
                    <a:lnTo>
                      <a:pt x="81" y="88"/>
                    </a:lnTo>
                    <a:lnTo>
                      <a:pt x="83" y="67"/>
                    </a:lnTo>
                    <a:lnTo>
                      <a:pt x="83" y="21"/>
                    </a:lnTo>
                    <a:lnTo>
                      <a:pt x="81" y="2"/>
                    </a:lnTo>
                    <a:lnTo>
                      <a:pt x="76" y="0"/>
                    </a:lnTo>
                    <a:lnTo>
                      <a:pt x="40" y="0"/>
                    </a:lnTo>
                    <a:lnTo>
                      <a:pt x="35" y="2"/>
                    </a:lnTo>
                    <a:lnTo>
                      <a:pt x="31" y="2"/>
                    </a:lnTo>
                    <a:lnTo>
                      <a:pt x="26" y="4"/>
                    </a:lnTo>
                    <a:lnTo>
                      <a:pt x="21" y="4"/>
                    </a:lnTo>
                    <a:lnTo>
                      <a:pt x="7" y="12"/>
                    </a:lnTo>
                    <a:lnTo>
                      <a:pt x="4" y="19"/>
                    </a:lnTo>
                    <a:lnTo>
                      <a:pt x="2" y="28"/>
                    </a:lnTo>
                    <a:lnTo>
                      <a:pt x="2" y="38"/>
                    </a:lnTo>
                    <a:lnTo>
                      <a:pt x="0" y="48"/>
                    </a:lnTo>
                    <a:lnTo>
                      <a:pt x="0" y="57"/>
                    </a:lnTo>
                    <a:lnTo>
                      <a:pt x="2" y="67"/>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7" name="Freeform 7513"/>
              <p:cNvSpPr>
                <a:spLocks/>
              </p:cNvSpPr>
              <p:nvPr/>
            </p:nvSpPr>
            <p:spPr bwMode="auto">
              <a:xfrm>
                <a:off x="9765" y="7790"/>
                <a:ext cx="79" cy="91"/>
              </a:xfrm>
              <a:custGeom>
                <a:avLst/>
                <a:gdLst/>
                <a:ahLst/>
                <a:cxnLst>
                  <a:cxn ang="0">
                    <a:pos x="0" y="36"/>
                  </a:cxn>
                  <a:cxn ang="0">
                    <a:pos x="0" y="52"/>
                  </a:cxn>
                  <a:cxn ang="0">
                    <a:pos x="2" y="62"/>
                  </a:cxn>
                  <a:cxn ang="0">
                    <a:pos x="4" y="74"/>
                  </a:cxn>
                  <a:cxn ang="0">
                    <a:pos x="7" y="84"/>
                  </a:cxn>
                  <a:cxn ang="0">
                    <a:pos x="16" y="88"/>
                  </a:cxn>
                  <a:cxn ang="0">
                    <a:pos x="19" y="88"/>
                  </a:cxn>
                  <a:cxn ang="0">
                    <a:pos x="24" y="91"/>
                  </a:cxn>
                  <a:cxn ang="0">
                    <a:pos x="55" y="91"/>
                  </a:cxn>
                  <a:cxn ang="0">
                    <a:pos x="60" y="88"/>
                  </a:cxn>
                  <a:cxn ang="0">
                    <a:pos x="62" y="88"/>
                  </a:cxn>
                  <a:cxn ang="0">
                    <a:pos x="67" y="86"/>
                  </a:cxn>
                  <a:cxn ang="0">
                    <a:pos x="72" y="86"/>
                  </a:cxn>
                  <a:cxn ang="0">
                    <a:pos x="76" y="84"/>
                  </a:cxn>
                  <a:cxn ang="0">
                    <a:pos x="79" y="62"/>
                  </a:cxn>
                  <a:cxn ang="0">
                    <a:pos x="79" y="21"/>
                  </a:cxn>
                  <a:cxn ang="0">
                    <a:pos x="76" y="2"/>
                  </a:cxn>
                  <a:cxn ang="0">
                    <a:pos x="72" y="2"/>
                  </a:cxn>
                  <a:cxn ang="0">
                    <a:pos x="67" y="0"/>
                  </a:cxn>
                  <a:cxn ang="0">
                    <a:pos x="38" y="0"/>
                  </a:cxn>
                  <a:cxn ang="0">
                    <a:pos x="33" y="2"/>
                  </a:cxn>
                  <a:cxn ang="0">
                    <a:pos x="24" y="2"/>
                  </a:cxn>
                  <a:cxn ang="0">
                    <a:pos x="14" y="7"/>
                  </a:cxn>
                  <a:cxn ang="0">
                    <a:pos x="12" y="7"/>
                  </a:cxn>
                  <a:cxn ang="0">
                    <a:pos x="7" y="9"/>
                  </a:cxn>
                  <a:cxn ang="0">
                    <a:pos x="4" y="19"/>
                  </a:cxn>
                  <a:cxn ang="0">
                    <a:pos x="2" y="26"/>
                  </a:cxn>
                  <a:cxn ang="0">
                    <a:pos x="0" y="36"/>
                  </a:cxn>
                </a:cxnLst>
                <a:rect l="0" t="0" r="r" b="b"/>
                <a:pathLst>
                  <a:path w="79" h="91">
                    <a:moveTo>
                      <a:pt x="0" y="36"/>
                    </a:moveTo>
                    <a:lnTo>
                      <a:pt x="0" y="52"/>
                    </a:lnTo>
                    <a:lnTo>
                      <a:pt x="2" y="62"/>
                    </a:lnTo>
                    <a:lnTo>
                      <a:pt x="4" y="74"/>
                    </a:lnTo>
                    <a:lnTo>
                      <a:pt x="7" y="84"/>
                    </a:lnTo>
                    <a:lnTo>
                      <a:pt x="16" y="88"/>
                    </a:lnTo>
                    <a:lnTo>
                      <a:pt x="19" y="88"/>
                    </a:lnTo>
                    <a:lnTo>
                      <a:pt x="24" y="91"/>
                    </a:lnTo>
                    <a:lnTo>
                      <a:pt x="55" y="91"/>
                    </a:lnTo>
                    <a:lnTo>
                      <a:pt x="60" y="88"/>
                    </a:lnTo>
                    <a:lnTo>
                      <a:pt x="62" y="88"/>
                    </a:lnTo>
                    <a:lnTo>
                      <a:pt x="67" y="86"/>
                    </a:lnTo>
                    <a:lnTo>
                      <a:pt x="72" y="86"/>
                    </a:lnTo>
                    <a:lnTo>
                      <a:pt x="76" y="84"/>
                    </a:lnTo>
                    <a:lnTo>
                      <a:pt x="79" y="62"/>
                    </a:lnTo>
                    <a:lnTo>
                      <a:pt x="79" y="21"/>
                    </a:lnTo>
                    <a:lnTo>
                      <a:pt x="76" y="2"/>
                    </a:lnTo>
                    <a:lnTo>
                      <a:pt x="72" y="2"/>
                    </a:lnTo>
                    <a:lnTo>
                      <a:pt x="67" y="0"/>
                    </a:lnTo>
                    <a:lnTo>
                      <a:pt x="38" y="0"/>
                    </a:lnTo>
                    <a:lnTo>
                      <a:pt x="33" y="2"/>
                    </a:lnTo>
                    <a:lnTo>
                      <a:pt x="24" y="2"/>
                    </a:lnTo>
                    <a:lnTo>
                      <a:pt x="14" y="7"/>
                    </a:lnTo>
                    <a:lnTo>
                      <a:pt x="12" y="7"/>
                    </a:lnTo>
                    <a:lnTo>
                      <a:pt x="7" y="9"/>
                    </a:lnTo>
                    <a:lnTo>
                      <a:pt x="4" y="19"/>
                    </a:lnTo>
                    <a:lnTo>
                      <a:pt x="2" y="26"/>
                    </a:lnTo>
                    <a:lnTo>
                      <a:pt x="0" y="36"/>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8" name="Freeform 7514"/>
              <p:cNvSpPr>
                <a:spLocks/>
              </p:cNvSpPr>
              <p:nvPr/>
            </p:nvSpPr>
            <p:spPr bwMode="auto">
              <a:xfrm>
                <a:off x="9768" y="7792"/>
                <a:ext cx="74" cy="87"/>
              </a:xfrm>
              <a:custGeom>
                <a:avLst/>
                <a:gdLst/>
                <a:ahLst/>
                <a:cxnLst>
                  <a:cxn ang="0">
                    <a:pos x="2" y="69"/>
                  </a:cxn>
                  <a:cxn ang="0">
                    <a:pos x="7" y="79"/>
                  </a:cxn>
                  <a:cxn ang="0">
                    <a:pos x="9" y="81"/>
                  </a:cxn>
                  <a:cxn ang="0">
                    <a:pos x="14" y="83"/>
                  </a:cxn>
                  <a:cxn ang="0">
                    <a:pos x="19" y="83"/>
                  </a:cxn>
                  <a:cxn ang="0">
                    <a:pos x="21" y="86"/>
                  </a:cxn>
                  <a:cxn ang="0">
                    <a:pos x="50" y="86"/>
                  </a:cxn>
                  <a:cxn ang="0">
                    <a:pos x="55" y="83"/>
                  </a:cxn>
                  <a:cxn ang="0">
                    <a:pos x="60" y="83"/>
                  </a:cxn>
                  <a:cxn ang="0">
                    <a:pos x="62" y="81"/>
                  </a:cxn>
                  <a:cxn ang="0">
                    <a:pos x="67" y="79"/>
                  </a:cxn>
                  <a:cxn ang="0">
                    <a:pos x="72" y="79"/>
                  </a:cxn>
                  <a:cxn ang="0">
                    <a:pos x="72" y="60"/>
                  </a:cxn>
                  <a:cxn ang="0">
                    <a:pos x="74" y="38"/>
                  </a:cxn>
                  <a:cxn ang="0">
                    <a:pos x="72" y="21"/>
                  </a:cxn>
                  <a:cxn ang="0">
                    <a:pos x="72" y="2"/>
                  </a:cxn>
                  <a:cxn ang="0">
                    <a:pos x="67" y="2"/>
                  </a:cxn>
                  <a:cxn ang="0">
                    <a:pos x="62" y="0"/>
                  </a:cxn>
                  <a:cxn ang="0">
                    <a:pos x="26" y="0"/>
                  </a:cxn>
                  <a:cxn ang="0">
                    <a:pos x="21" y="2"/>
                  </a:cxn>
                  <a:cxn ang="0">
                    <a:pos x="19" y="4"/>
                  </a:cxn>
                  <a:cxn ang="0">
                    <a:pos x="14" y="4"/>
                  </a:cxn>
                  <a:cxn ang="0">
                    <a:pos x="9" y="7"/>
                  </a:cxn>
                  <a:cxn ang="0">
                    <a:pos x="7" y="9"/>
                  </a:cxn>
                  <a:cxn ang="0">
                    <a:pos x="4" y="16"/>
                  </a:cxn>
                  <a:cxn ang="0">
                    <a:pos x="2" y="26"/>
                  </a:cxn>
                  <a:cxn ang="0">
                    <a:pos x="0" y="33"/>
                  </a:cxn>
                  <a:cxn ang="0">
                    <a:pos x="0" y="60"/>
                  </a:cxn>
                  <a:cxn ang="0">
                    <a:pos x="2" y="69"/>
                  </a:cxn>
                </a:cxnLst>
                <a:rect l="0" t="0" r="r" b="b"/>
                <a:pathLst>
                  <a:path w="74" h="87">
                    <a:moveTo>
                      <a:pt x="2" y="69"/>
                    </a:moveTo>
                    <a:lnTo>
                      <a:pt x="7" y="79"/>
                    </a:lnTo>
                    <a:lnTo>
                      <a:pt x="9" y="81"/>
                    </a:lnTo>
                    <a:lnTo>
                      <a:pt x="14" y="83"/>
                    </a:lnTo>
                    <a:lnTo>
                      <a:pt x="19" y="83"/>
                    </a:lnTo>
                    <a:lnTo>
                      <a:pt x="21" y="86"/>
                    </a:lnTo>
                    <a:lnTo>
                      <a:pt x="50" y="86"/>
                    </a:lnTo>
                    <a:lnTo>
                      <a:pt x="55" y="83"/>
                    </a:lnTo>
                    <a:lnTo>
                      <a:pt x="60" y="83"/>
                    </a:lnTo>
                    <a:lnTo>
                      <a:pt x="62" y="81"/>
                    </a:lnTo>
                    <a:lnTo>
                      <a:pt x="67" y="79"/>
                    </a:lnTo>
                    <a:lnTo>
                      <a:pt x="72" y="79"/>
                    </a:lnTo>
                    <a:lnTo>
                      <a:pt x="72" y="60"/>
                    </a:lnTo>
                    <a:lnTo>
                      <a:pt x="74" y="38"/>
                    </a:lnTo>
                    <a:lnTo>
                      <a:pt x="72" y="21"/>
                    </a:lnTo>
                    <a:lnTo>
                      <a:pt x="72" y="2"/>
                    </a:lnTo>
                    <a:lnTo>
                      <a:pt x="67" y="2"/>
                    </a:lnTo>
                    <a:lnTo>
                      <a:pt x="62" y="0"/>
                    </a:lnTo>
                    <a:lnTo>
                      <a:pt x="26" y="0"/>
                    </a:lnTo>
                    <a:lnTo>
                      <a:pt x="21" y="2"/>
                    </a:lnTo>
                    <a:lnTo>
                      <a:pt x="19" y="4"/>
                    </a:lnTo>
                    <a:lnTo>
                      <a:pt x="14" y="4"/>
                    </a:lnTo>
                    <a:lnTo>
                      <a:pt x="9" y="7"/>
                    </a:lnTo>
                    <a:lnTo>
                      <a:pt x="7" y="9"/>
                    </a:lnTo>
                    <a:lnTo>
                      <a:pt x="4" y="16"/>
                    </a:lnTo>
                    <a:lnTo>
                      <a:pt x="2" y="26"/>
                    </a:lnTo>
                    <a:lnTo>
                      <a:pt x="0" y="33"/>
                    </a:lnTo>
                    <a:lnTo>
                      <a:pt x="0" y="60"/>
                    </a:lnTo>
                    <a:lnTo>
                      <a:pt x="2" y="69"/>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9" name="Freeform 7515"/>
              <p:cNvSpPr>
                <a:spLocks/>
              </p:cNvSpPr>
              <p:nvPr/>
            </p:nvSpPr>
            <p:spPr bwMode="auto">
              <a:xfrm>
                <a:off x="9768" y="7795"/>
                <a:ext cx="72" cy="81"/>
              </a:xfrm>
              <a:custGeom>
                <a:avLst/>
                <a:gdLst/>
                <a:ahLst/>
                <a:cxnLst>
                  <a:cxn ang="0">
                    <a:pos x="0" y="31"/>
                  </a:cxn>
                  <a:cxn ang="0">
                    <a:pos x="0" y="48"/>
                  </a:cxn>
                  <a:cxn ang="0">
                    <a:pos x="4" y="62"/>
                  </a:cxn>
                  <a:cxn ang="0">
                    <a:pos x="9" y="72"/>
                  </a:cxn>
                  <a:cxn ang="0">
                    <a:pos x="12" y="74"/>
                  </a:cxn>
                  <a:cxn ang="0">
                    <a:pos x="16" y="76"/>
                  </a:cxn>
                  <a:cxn ang="0">
                    <a:pos x="19" y="79"/>
                  </a:cxn>
                  <a:cxn ang="0">
                    <a:pos x="24" y="81"/>
                  </a:cxn>
                  <a:cxn ang="0">
                    <a:pos x="50" y="81"/>
                  </a:cxn>
                  <a:cxn ang="0">
                    <a:pos x="52" y="79"/>
                  </a:cxn>
                  <a:cxn ang="0">
                    <a:pos x="57" y="76"/>
                  </a:cxn>
                  <a:cxn ang="0">
                    <a:pos x="60" y="76"/>
                  </a:cxn>
                  <a:cxn ang="0">
                    <a:pos x="64" y="74"/>
                  </a:cxn>
                  <a:cxn ang="0">
                    <a:pos x="67" y="72"/>
                  </a:cxn>
                  <a:cxn ang="0">
                    <a:pos x="69" y="55"/>
                  </a:cxn>
                  <a:cxn ang="0">
                    <a:pos x="72" y="36"/>
                  </a:cxn>
                  <a:cxn ang="0">
                    <a:pos x="67" y="2"/>
                  </a:cxn>
                  <a:cxn ang="0">
                    <a:pos x="64" y="2"/>
                  </a:cxn>
                  <a:cxn ang="0">
                    <a:pos x="60" y="0"/>
                  </a:cxn>
                  <a:cxn ang="0">
                    <a:pos x="26" y="0"/>
                  </a:cxn>
                  <a:cxn ang="0">
                    <a:pos x="24" y="2"/>
                  </a:cxn>
                  <a:cxn ang="0">
                    <a:pos x="19" y="2"/>
                  </a:cxn>
                  <a:cxn ang="0">
                    <a:pos x="16" y="4"/>
                  </a:cxn>
                  <a:cxn ang="0">
                    <a:pos x="12" y="7"/>
                  </a:cxn>
                  <a:cxn ang="0">
                    <a:pos x="9" y="9"/>
                  </a:cxn>
                  <a:cxn ang="0">
                    <a:pos x="4" y="16"/>
                  </a:cxn>
                  <a:cxn ang="0">
                    <a:pos x="0" y="31"/>
                  </a:cxn>
                </a:cxnLst>
                <a:rect l="0" t="0" r="r" b="b"/>
                <a:pathLst>
                  <a:path w="72" h="81">
                    <a:moveTo>
                      <a:pt x="0" y="31"/>
                    </a:moveTo>
                    <a:lnTo>
                      <a:pt x="0" y="48"/>
                    </a:lnTo>
                    <a:lnTo>
                      <a:pt x="4" y="62"/>
                    </a:lnTo>
                    <a:lnTo>
                      <a:pt x="9" y="72"/>
                    </a:lnTo>
                    <a:lnTo>
                      <a:pt x="12" y="74"/>
                    </a:lnTo>
                    <a:lnTo>
                      <a:pt x="16" y="76"/>
                    </a:lnTo>
                    <a:lnTo>
                      <a:pt x="19" y="79"/>
                    </a:lnTo>
                    <a:lnTo>
                      <a:pt x="24" y="81"/>
                    </a:lnTo>
                    <a:lnTo>
                      <a:pt x="50" y="81"/>
                    </a:lnTo>
                    <a:lnTo>
                      <a:pt x="52" y="79"/>
                    </a:lnTo>
                    <a:lnTo>
                      <a:pt x="57" y="76"/>
                    </a:lnTo>
                    <a:lnTo>
                      <a:pt x="60" y="76"/>
                    </a:lnTo>
                    <a:lnTo>
                      <a:pt x="64" y="74"/>
                    </a:lnTo>
                    <a:lnTo>
                      <a:pt x="67" y="72"/>
                    </a:lnTo>
                    <a:lnTo>
                      <a:pt x="69" y="55"/>
                    </a:lnTo>
                    <a:lnTo>
                      <a:pt x="72" y="36"/>
                    </a:lnTo>
                    <a:lnTo>
                      <a:pt x="67" y="2"/>
                    </a:lnTo>
                    <a:lnTo>
                      <a:pt x="64" y="2"/>
                    </a:lnTo>
                    <a:lnTo>
                      <a:pt x="60" y="0"/>
                    </a:lnTo>
                    <a:lnTo>
                      <a:pt x="26" y="0"/>
                    </a:lnTo>
                    <a:lnTo>
                      <a:pt x="24" y="2"/>
                    </a:lnTo>
                    <a:lnTo>
                      <a:pt x="19" y="2"/>
                    </a:lnTo>
                    <a:lnTo>
                      <a:pt x="16" y="4"/>
                    </a:lnTo>
                    <a:lnTo>
                      <a:pt x="12" y="7"/>
                    </a:lnTo>
                    <a:lnTo>
                      <a:pt x="9" y="9"/>
                    </a:lnTo>
                    <a:lnTo>
                      <a:pt x="4" y="16"/>
                    </a:lnTo>
                    <a:lnTo>
                      <a:pt x="0" y="3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0" name="Freeform 7516"/>
              <p:cNvSpPr>
                <a:spLocks/>
              </p:cNvSpPr>
              <p:nvPr/>
            </p:nvSpPr>
            <p:spPr bwMode="auto">
              <a:xfrm>
                <a:off x="9770" y="7795"/>
                <a:ext cx="67" cy="79"/>
              </a:xfrm>
              <a:custGeom>
                <a:avLst/>
                <a:gdLst/>
                <a:ahLst/>
                <a:cxnLst>
                  <a:cxn ang="0">
                    <a:pos x="0" y="31"/>
                  </a:cxn>
                  <a:cxn ang="0">
                    <a:pos x="0" y="45"/>
                  </a:cxn>
                  <a:cxn ang="0">
                    <a:pos x="4" y="60"/>
                  </a:cxn>
                  <a:cxn ang="0">
                    <a:pos x="9" y="69"/>
                  </a:cxn>
                  <a:cxn ang="0">
                    <a:pos x="14" y="74"/>
                  </a:cxn>
                  <a:cxn ang="0">
                    <a:pos x="19" y="76"/>
                  </a:cxn>
                  <a:cxn ang="0">
                    <a:pos x="21" y="76"/>
                  </a:cxn>
                  <a:cxn ang="0">
                    <a:pos x="26" y="79"/>
                  </a:cxn>
                  <a:cxn ang="0">
                    <a:pos x="43" y="79"/>
                  </a:cxn>
                  <a:cxn ang="0">
                    <a:pos x="48" y="76"/>
                  </a:cxn>
                  <a:cxn ang="0">
                    <a:pos x="52" y="74"/>
                  </a:cxn>
                  <a:cxn ang="0">
                    <a:pos x="55" y="72"/>
                  </a:cxn>
                  <a:cxn ang="0">
                    <a:pos x="60" y="72"/>
                  </a:cxn>
                  <a:cxn ang="0">
                    <a:pos x="62" y="69"/>
                  </a:cxn>
                  <a:cxn ang="0">
                    <a:pos x="64" y="60"/>
                  </a:cxn>
                  <a:cxn ang="0">
                    <a:pos x="64" y="52"/>
                  </a:cxn>
                  <a:cxn ang="0">
                    <a:pos x="67" y="45"/>
                  </a:cxn>
                  <a:cxn ang="0">
                    <a:pos x="67" y="28"/>
                  </a:cxn>
                  <a:cxn ang="0">
                    <a:pos x="64" y="21"/>
                  </a:cxn>
                  <a:cxn ang="0">
                    <a:pos x="64" y="12"/>
                  </a:cxn>
                  <a:cxn ang="0">
                    <a:pos x="62" y="4"/>
                  </a:cxn>
                  <a:cxn ang="0">
                    <a:pos x="55" y="4"/>
                  </a:cxn>
                  <a:cxn ang="0">
                    <a:pos x="52" y="2"/>
                  </a:cxn>
                  <a:cxn ang="0">
                    <a:pos x="40" y="2"/>
                  </a:cxn>
                  <a:cxn ang="0">
                    <a:pos x="38" y="0"/>
                  </a:cxn>
                  <a:cxn ang="0">
                    <a:pos x="31" y="0"/>
                  </a:cxn>
                  <a:cxn ang="0">
                    <a:pos x="28" y="2"/>
                  </a:cxn>
                  <a:cxn ang="0">
                    <a:pos x="21" y="2"/>
                  </a:cxn>
                  <a:cxn ang="0">
                    <a:pos x="19" y="4"/>
                  </a:cxn>
                  <a:cxn ang="0">
                    <a:pos x="14" y="7"/>
                  </a:cxn>
                  <a:cxn ang="0">
                    <a:pos x="9" y="12"/>
                  </a:cxn>
                  <a:cxn ang="0">
                    <a:pos x="4" y="19"/>
                  </a:cxn>
                  <a:cxn ang="0">
                    <a:pos x="2" y="23"/>
                  </a:cxn>
                  <a:cxn ang="0">
                    <a:pos x="0" y="31"/>
                  </a:cxn>
                </a:cxnLst>
                <a:rect l="0" t="0" r="r" b="b"/>
                <a:pathLst>
                  <a:path w="67" h="79">
                    <a:moveTo>
                      <a:pt x="0" y="31"/>
                    </a:moveTo>
                    <a:lnTo>
                      <a:pt x="0" y="45"/>
                    </a:lnTo>
                    <a:lnTo>
                      <a:pt x="4" y="60"/>
                    </a:lnTo>
                    <a:lnTo>
                      <a:pt x="9" y="69"/>
                    </a:lnTo>
                    <a:lnTo>
                      <a:pt x="14" y="74"/>
                    </a:lnTo>
                    <a:lnTo>
                      <a:pt x="19" y="76"/>
                    </a:lnTo>
                    <a:lnTo>
                      <a:pt x="21" y="76"/>
                    </a:lnTo>
                    <a:lnTo>
                      <a:pt x="26" y="79"/>
                    </a:lnTo>
                    <a:lnTo>
                      <a:pt x="43" y="79"/>
                    </a:lnTo>
                    <a:lnTo>
                      <a:pt x="48" y="76"/>
                    </a:lnTo>
                    <a:lnTo>
                      <a:pt x="52" y="74"/>
                    </a:lnTo>
                    <a:lnTo>
                      <a:pt x="55" y="72"/>
                    </a:lnTo>
                    <a:lnTo>
                      <a:pt x="60" y="72"/>
                    </a:lnTo>
                    <a:lnTo>
                      <a:pt x="62" y="69"/>
                    </a:lnTo>
                    <a:lnTo>
                      <a:pt x="64" y="60"/>
                    </a:lnTo>
                    <a:lnTo>
                      <a:pt x="64" y="52"/>
                    </a:lnTo>
                    <a:lnTo>
                      <a:pt x="67" y="45"/>
                    </a:lnTo>
                    <a:lnTo>
                      <a:pt x="67" y="28"/>
                    </a:lnTo>
                    <a:lnTo>
                      <a:pt x="64" y="21"/>
                    </a:lnTo>
                    <a:lnTo>
                      <a:pt x="64" y="12"/>
                    </a:lnTo>
                    <a:lnTo>
                      <a:pt x="62" y="4"/>
                    </a:lnTo>
                    <a:lnTo>
                      <a:pt x="55" y="4"/>
                    </a:lnTo>
                    <a:lnTo>
                      <a:pt x="52" y="2"/>
                    </a:lnTo>
                    <a:lnTo>
                      <a:pt x="40" y="2"/>
                    </a:lnTo>
                    <a:lnTo>
                      <a:pt x="38" y="0"/>
                    </a:lnTo>
                    <a:lnTo>
                      <a:pt x="31" y="0"/>
                    </a:lnTo>
                    <a:lnTo>
                      <a:pt x="28" y="2"/>
                    </a:lnTo>
                    <a:lnTo>
                      <a:pt x="21" y="2"/>
                    </a:lnTo>
                    <a:lnTo>
                      <a:pt x="19" y="4"/>
                    </a:lnTo>
                    <a:lnTo>
                      <a:pt x="14" y="7"/>
                    </a:lnTo>
                    <a:lnTo>
                      <a:pt x="9" y="12"/>
                    </a:lnTo>
                    <a:lnTo>
                      <a:pt x="4" y="19"/>
                    </a:lnTo>
                    <a:lnTo>
                      <a:pt x="2" y="23"/>
                    </a:lnTo>
                    <a:lnTo>
                      <a:pt x="0" y="31"/>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1" name="Freeform 7517"/>
              <p:cNvSpPr>
                <a:spLocks/>
              </p:cNvSpPr>
              <p:nvPr/>
            </p:nvSpPr>
            <p:spPr bwMode="auto">
              <a:xfrm>
                <a:off x="9772" y="7797"/>
                <a:ext cx="63" cy="75"/>
              </a:xfrm>
              <a:custGeom>
                <a:avLst/>
                <a:gdLst/>
                <a:ahLst/>
                <a:cxnLst>
                  <a:cxn ang="0">
                    <a:pos x="19" y="2"/>
                  </a:cxn>
                  <a:cxn ang="0">
                    <a:pos x="12" y="9"/>
                  </a:cxn>
                  <a:cxn ang="0">
                    <a:pos x="7" y="12"/>
                  </a:cxn>
                  <a:cxn ang="0">
                    <a:pos x="4" y="16"/>
                  </a:cxn>
                  <a:cxn ang="0">
                    <a:pos x="2" y="23"/>
                  </a:cxn>
                  <a:cxn ang="0">
                    <a:pos x="0" y="28"/>
                  </a:cxn>
                  <a:cxn ang="0">
                    <a:pos x="0" y="47"/>
                  </a:cxn>
                  <a:cxn ang="0">
                    <a:pos x="4" y="55"/>
                  </a:cxn>
                  <a:cxn ang="0">
                    <a:pos x="7" y="62"/>
                  </a:cxn>
                  <a:cxn ang="0">
                    <a:pos x="16" y="72"/>
                  </a:cxn>
                  <a:cxn ang="0">
                    <a:pos x="19" y="72"/>
                  </a:cxn>
                  <a:cxn ang="0">
                    <a:pos x="23" y="74"/>
                  </a:cxn>
                  <a:cxn ang="0">
                    <a:pos x="38" y="74"/>
                  </a:cxn>
                  <a:cxn ang="0">
                    <a:pos x="40" y="72"/>
                  </a:cxn>
                  <a:cxn ang="0">
                    <a:pos x="45" y="72"/>
                  </a:cxn>
                  <a:cxn ang="0">
                    <a:pos x="52" y="64"/>
                  </a:cxn>
                  <a:cxn ang="0">
                    <a:pos x="57" y="62"/>
                  </a:cxn>
                  <a:cxn ang="0">
                    <a:pos x="60" y="55"/>
                  </a:cxn>
                  <a:cxn ang="0">
                    <a:pos x="60" y="40"/>
                  </a:cxn>
                  <a:cxn ang="0">
                    <a:pos x="62" y="33"/>
                  </a:cxn>
                  <a:cxn ang="0">
                    <a:pos x="60" y="26"/>
                  </a:cxn>
                  <a:cxn ang="0">
                    <a:pos x="60" y="19"/>
                  </a:cxn>
                  <a:cxn ang="0">
                    <a:pos x="57" y="12"/>
                  </a:cxn>
                  <a:cxn ang="0">
                    <a:pos x="57" y="4"/>
                  </a:cxn>
                  <a:cxn ang="0">
                    <a:pos x="52" y="4"/>
                  </a:cxn>
                  <a:cxn ang="0">
                    <a:pos x="50" y="2"/>
                  </a:cxn>
                  <a:cxn ang="0">
                    <a:pos x="40" y="2"/>
                  </a:cxn>
                  <a:cxn ang="0">
                    <a:pos x="38" y="0"/>
                  </a:cxn>
                  <a:cxn ang="0">
                    <a:pos x="26" y="0"/>
                  </a:cxn>
                  <a:cxn ang="0">
                    <a:pos x="23" y="2"/>
                  </a:cxn>
                  <a:cxn ang="0">
                    <a:pos x="19" y="2"/>
                  </a:cxn>
                </a:cxnLst>
                <a:rect l="0" t="0" r="r" b="b"/>
                <a:pathLst>
                  <a:path w="63" h="75">
                    <a:moveTo>
                      <a:pt x="19" y="2"/>
                    </a:moveTo>
                    <a:lnTo>
                      <a:pt x="12" y="9"/>
                    </a:lnTo>
                    <a:lnTo>
                      <a:pt x="7" y="12"/>
                    </a:lnTo>
                    <a:lnTo>
                      <a:pt x="4" y="16"/>
                    </a:lnTo>
                    <a:lnTo>
                      <a:pt x="2" y="23"/>
                    </a:lnTo>
                    <a:lnTo>
                      <a:pt x="0" y="28"/>
                    </a:lnTo>
                    <a:lnTo>
                      <a:pt x="0" y="47"/>
                    </a:lnTo>
                    <a:lnTo>
                      <a:pt x="4" y="55"/>
                    </a:lnTo>
                    <a:lnTo>
                      <a:pt x="7" y="62"/>
                    </a:lnTo>
                    <a:lnTo>
                      <a:pt x="16" y="72"/>
                    </a:lnTo>
                    <a:lnTo>
                      <a:pt x="19" y="72"/>
                    </a:lnTo>
                    <a:lnTo>
                      <a:pt x="23" y="74"/>
                    </a:lnTo>
                    <a:lnTo>
                      <a:pt x="38" y="74"/>
                    </a:lnTo>
                    <a:lnTo>
                      <a:pt x="40" y="72"/>
                    </a:lnTo>
                    <a:lnTo>
                      <a:pt x="45" y="72"/>
                    </a:lnTo>
                    <a:lnTo>
                      <a:pt x="52" y="64"/>
                    </a:lnTo>
                    <a:lnTo>
                      <a:pt x="57" y="62"/>
                    </a:lnTo>
                    <a:lnTo>
                      <a:pt x="60" y="55"/>
                    </a:lnTo>
                    <a:lnTo>
                      <a:pt x="60" y="40"/>
                    </a:lnTo>
                    <a:lnTo>
                      <a:pt x="62" y="33"/>
                    </a:lnTo>
                    <a:lnTo>
                      <a:pt x="60" y="26"/>
                    </a:lnTo>
                    <a:lnTo>
                      <a:pt x="60" y="19"/>
                    </a:lnTo>
                    <a:lnTo>
                      <a:pt x="57" y="12"/>
                    </a:lnTo>
                    <a:lnTo>
                      <a:pt x="57" y="4"/>
                    </a:lnTo>
                    <a:lnTo>
                      <a:pt x="52" y="4"/>
                    </a:lnTo>
                    <a:lnTo>
                      <a:pt x="50" y="2"/>
                    </a:lnTo>
                    <a:lnTo>
                      <a:pt x="40" y="2"/>
                    </a:lnTo>
                    <a:lnTo>
                      <a:pt x="38" y="0"/>
                    </a:lnTo>
                    <a:lnTo>
                      <a:pt x="26" y="0"/>
                    </a:lnTo>
                    <a:lnTo>
                      <a:pt x="23" y="2"/>
                    </a:lnTo>
                    <a:lnTo>
                      <a:pt x="19" y="2"/>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2" name="Freeform 7518"/>
              <p:cNvSpPr>
                <a:spLocks/>
              </p:cNvSpPr>
              <p:nvPr/>
            </p:nvSpPr>
            <p:spPr bwMode="auto">
              <a:xfrm>
                <a:off x="9698" y="7792"/>
                <a:ext cx="31" cy="58"/>
              </a:xfrm>
              <a:custGeom>
                <a:avLst/>
                <a:gdLst/>
                <a:ahLst/>
                <a:cxnLst>
                  <a:cxn ang="0">
                    <a:pos x="0" y="2"/>
                  </a:cxn>
                  <a:cxn ang="0">
                    <a:pos x="0" y="57"/>
                  </a:cxn>
                  <a:cxn ang="0">
                    <a:pos x="2" y="57"/>
                  </a:cxn>
                  <a:cxn ang="0">
                    <a:pos x="2" y="4"/>
                  </a:cxn>
                  <a:cxn ang="0">
                    <a:pos x="31" y="0"/>
                  </a:cxn>
                  <a:cxn ang="0">
                    <a:pos x="0" y="2"/>
                  </a:cxn>
                </a:cxnLst>
                <a:rect l="0" t="0" r="r" b="b"/>
                <a:pathLst>
                  <a:path w="31" h="58">
                    <a:moveTo>
                      <a:pt x="0" y="2"/>
                    </a:moveTo>
                    <a:lnTo>
                      <a:pt x="0" y="57"/>
                    </a:lnTo>
                    <a:lnTo>
                      <a:pt x="2" y="57"/>
                    </a:lnTo>
                    <a:lnTo>
                      <a:pt x="2" y="4"/>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3" name="Freeform 7519"/>
              <p:cNvSpPr>
                <a:spLocks/>
              </p:cNvSpPr>
              <p:nvPr/>
            </p:nvSpPr>
            <p:spPr bwMode="auto">
              <a:xfrm>
                <a:off x="9698" y="7800"/>
                <a:ext cx="31" cy="4"/>
              </a:xfrm>
              <a:custGeom>
                <a:avLst/>
                <a:gdLst/>
                <a:ahLst/>
                <a:cxnLst>
                  <a:cxn ang="0">
                    <a:pos x="0" y="2"/>
                  </a:cxn>
                  <a:cxn ang="0">
                    <a:pos x="0" y="4"/>
                  </a:cxn>
                  <a:cxn ang="0">
                    <a:pos x="31" y="0"/>
                  </a:cxn>
                  <a:cxn ang="0">
                    <a:pos x="0" y="2"/>
                  </a:cxn>
                </a:cxnLst>
                <a:rect l="0" t="0" r="r" b="b"/>
                <a:pathLst>
                  <a:path w="31" h="4">
                    <a:moveTo>
                      <a:pt x="0" y="2"/>
                    </a:moveTo>
                    <a:lnTo>
                      <a:pt x="0" y="4"/>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4" name="Freeform 7520"/>
              <p:cNvSpPr>
                <a:spLocks/>
              </p:cNvSpPr>
              <p:nvPr/>
            </p:nvSpPr>
            <p:spPr bwMode="auto">
              <a:xfrm>
                <a:off x="9698" y="7809"/>
                <a:ext cx="31" cy="5"/>
              </a:xfrm>
              <a:custGeom>
                <a:avLst/>
                <a:gdLst/>
                <a:ahLst/>
                <a:cxnLst>
                  <a:cxn ang="0">
                    <a:pos x="2" y="2"/>
                  </a:cxn>
                  <a:cxn ang="0">
                    <a:pos x="2" y="2"/>
                  </a:cxn>
                  <a:cxn ang="0">
                    <a:pos x="0" y="4"/>
                  </a:cxn>
                  <a:cxn ang="0">
                    <a:pos x="31" y="2"/>
                  </a:cxn>
                  <a:cxn ang="0">
                    <a:pos x="31" y="0"/>
                  </a:cxn>
                  <a:cxn ang="0">
                    <a:pos x="2" y="2"/>
                  </a:cxn>
                </a:cxnLst>
                <a:rect l="0" t="0" r="r" b="b"/>
                <a:pathLst>
                  <a:path w="31" h="5">
                    <a:moveTo>
                      <a:pt x="2" y="2"/>
                    </a:moveTo>
                    <a:lnTo>
                      <a:pt x="2" y="2"/>
                    </a:lnTo>
                    <a:lnTo>
                      <a:pt x="0" y="4"/>
                    </a:lnTo>
                    <a:lnTo>
                      <a:pt x="31" y="2"/>
                    </a:lnTo>
                    <a:lnTo>
                      <a:pt x="31"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5" name="Freeform 7521"/>
              <p:cNvSpPr>
                <a:spLocks/>
              </p:cNvSpPr>
              <p:nvPr/>
            </p:nvSpPr>
            <p:spPr bwMode="auto">
              <a:xfrm>
                <a:off x="9698" y="7809"/>
                <a:ext cx="31" cy="3"/>
              </a:xfrm>
              <a:custGeom>
                <a:avLst/>
                <a:gdLst/>
                <a:ahLst/>
                <a:cxnLst>
                  <a:cxn ang="0">
                    <a:pos x="2" y="2"/>
                  </a:cxn>
                  <a:cxn ang="0">
                    <a:pos x="31" y="0"/>
                  </a:cxn>
                  <a:cxn ang="0">
                    <a:pos x="0" y="2"/>
                  </a:cxn>
                  <a:cxn ang="0">
                    <a:pos x="2" y="2"/>
                  </a:cxn>
                </a:cxnLst>
                <a:rect l="0" t="0" r="r" b="b"/>
                <a:pathLst>
                  <a:path w="31" h="3">
                    <a:moveTo>
                      <a:pt x="2" y="2"/>
                    </a:moveTo>
                    <a:lnTo>
                      <a:pt x="31" y="0"/>
                    </a:lnTo>
                    <a:lnTo>
                      <a:pt x="0" y="2"/>
                    </a:lnTo>
                    <a:lnTo>
                      <a:pt x="2"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6" name="Freeform 7522"/>
              <p:cNvSpPr>
                <a:spLocks/>
              </p:cNvSpPr>
              <p:nvPr/>
            </p:nvSpPr>
            <p:spPr bwMode="auto">
              <a:xfrm>
                <a:off x="9698" y="7824"/>
                <a:ext cx="31" cy="4"/>
              </a:xfrm>
              <a:custGeom>
                <a:avLst/>
                <a:gdLst/>
                <a:ahLst/>
                <a:cxnLst>
                  <a:cxn ang="0">
                    <a:pos x="0" y="2"/>
                  </a:cxn>
                  <a:cxn ang="0">
                    <a:pos x="0" y="4"/>
                  </a:cxn>
                  <a:cxn ang="0">
                    <a:pos x="31" y="2"/>
                  </a:cxn>
                  <a:cxn ang="0">
                    <a:pos x="31" y="0"/>
                  </a:cxn>
                  <a:cxn ang="0">
                    <a:pos x="0" y="2"/>
                  </a:cxn>
                </a:cxnLst>
                <a:rect l="0" t="0" r="r" b="b"/>
                <a:pathLst>
                  <a:path w="31" h="4">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7" name="Freeform 7523"/>
              <p:cNvSpPr>
                <a:spLocks/>
              </p:cNvSpPr>
              <p:nvPr/>
            </p:nvSpPr>
            <p:spPr bwMode="auto">
              <a:xfrm>
                <a:off x="9700" y="7814"/>
                <a:ext cx="29" cy="12"/>
              </a:xfrm>
              <a:custGeom>
                <a:avLst/>
                <a:gdLst/>
                <a:ahLst/>
                <a:cxnLst>
                  <a:cxn ang="0">
                    <a:pos x="0" y="0"/>
                  </a:cxn>
                  <a:cxn ang="0">
                    <a:pos x="0" y="11"/>
                  </a:cxn>
                  <a:cxn ang="0">
                    <a:pos x="28" y="9"/>
                  </a:cxn>
                  <a:cxn ang="0">
                    <a:pos x="28" y="0"/>
                  </a:cxn>
                  <a:cxn ang="0">
                    <a:pos x="0" y="0"/>
                  </a:cxn>
                </a:cxnLst>
                <a:rect l="0" t="0" r="r" b="b"/>
                <a:pathLst>
                  <a:path w="29" h="12">
                    <a:moveTo>
                      <a:pt x="0" y="0"/>
                    </a:moveTo>
                    <a:lnTo>
                      <a:pt x="0" y="11"/>
                    </a:lnTo>
                    <a:lnTo>
                      <a:pt x="28" y="9"/>
                    </a:lnTo>
                    <a:lnTo>
                      <a:pt x="28"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8" name="Freeform 7524"/>
              <p:cNvSpPr>
                <a:spLocks/>
              </p:cNvSpPr>
              <p:nvPr/>
            </p:nvSpPr>
            <p:spPr bwMode="auto">
              <a:xfrm>
                <a:off x="9698" y="7848"/>
                <a:ext cx="34" cy="2"/>
              </a:xfrm>
              <a:custGeom>
                <a:avLst/>
                <a:gdLst/>
                <a:ahLst/>
                <a:cxnLst>
                  <a:cxn ang="0">
                    <a:pos x="2" y="0"/>
                  </a:cxn>
                  <a:cxn ang="0">
                    <a:pos x="2" y="0"/>
                  </a:cxn>
                  <a:cxn ang="0">
                    <a:pos x="0" y="2"/>
                  </a:cxn>
                  <a:cxn ang="0">
                    <a:pos x="33" y="2"/>
                  </a:cxn>
                  <a:cxn ang="0">
                    <a:pos x="33" y="0"/>
                  </a:cxn>
                  <a:cxn ang="0">
                    <a:pos x="2" y="0"/>
                  </a:cxn>
                </a:cxnLst>
                <a:rect l="0" t="0" r="r" b="b"/>
                <a:pathLst>
                  <a:path w="34" h="2">
                    <a:moveTo>
                      <a:pt x="2" y="0"/>
                    </a:moveTo>
                    <a:lnTo>
                      <a:pt x="2" y="0"/>
                    </a:lnTo>
                    <a:lnTo>
                      <a:pt x="0" y="2"/>
                    </a:lnTo>
                    <a:lnTo>
                      <a:pt x="33" y="2"/>
                    </a:lnTo>
                    <a:lnTo>
                      <a:pt x="33"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9" name="Freeform 7525"/>
              <p:cNvSpPr>
                <a:spLocks/>
              </p:cNvSpPr>
              <p:nvPr/>
            </p:nvSpPr>
            <p:spPr bwMode="auto">
              <a:xfrm>
                <a:off x="9765" y="7917"/>
                <a:ext cx="82" cy="10"/>
              </a:xfrm>
              <a:custGeom>
                <a:avLst/>
                <a:gdLst/>
                <a:ahLst/>
                <a:cxnLst>
                  <a:cxn ang="0">
                    <a:pos x="0" y="0"/>
                  </a:cxn>
                  <a:cxn ang="0">
                    <a:pos x="0" y="9"/>
                  </a:cxn>
                  <a:cxn ang="0">
                    <a:pos x="0" y="4"/>
                  </a:cxn>
                  <a:cxn ang="0">
                    <a:pos x="81" y="7"/>
                  </a:cxn>
                  <a:cxn ang="0">
                    <a:pos x="81" y="2"/>
                  </a:cxn>
                  <a:cxn ang="0">
                    <a:pos x="0" y="0"/>
                  </a:cxn>
                </a:cxnLst>
                <a:rect l="0" t="0" r="r" b="b"/>
                <a:pathLst>
                  <a:path w="82" h="10">
                    <a:moveTo>
                      <a:pt x="0" y="0"/>
                    </a:moveTo>
                    <a:lnTo>
                      <a:pt x="0" y="9"/>
                    </a:lnTo>
                    <a:lnTo>
                      <a:pt x="0" y="4"/>
                    </a:lnTo>
                    <a:lnTo>
                      <a:pt x="81" y="7"/>
                    </a:lnTo>
                    <a:lnTo>
                      <a:pt x="81"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0" name="Freeform 7526"/>
              <p:cNvSpPr>
                <a:spLocks/>
              </p:cNvSpPr>
              <p:nvPr/>
            </p:nvSpPr>
            <p:spPr bwMode="auto">
              <a:xfrm>
                <a:off x="9765" y="7922"/>
                <a:ext cx="82" cy="5"/>
              </a:xfrm>
              <a:custGeom>
                <a:avLst/>
                <a:gdLst/>
                <a:ahLst/>
                <a:cxnLst>
                  <a:cxn ang="0">
                    <a:pos x="0" y="0"/>
                  </a:cxn>
                  <a:cxn ang="0">
                    <a:pos x="0" y="2"/>
                  </a:cxn>
                  <a:cxn ang="0">
                    <a:pos x="81" y="4"/>
                  </a:cxn>
                  <a:cxn ang="0">
                    <a:pos x="81" y="2"/>
                  </a:cxn>
                  <a:cxn ang="0">
                    <a:pos x="0" y="0"/>
                  </a:cxn>
                </a:cxnLst>
                <a:rect l="0" t="0" r="r" b="b"/>
                <a:pathLst>
                  <a:path w="82" h="5">
                    <a:moveTo>
                      <a:pt x="0" y="0"/>
                    </a:moveTo>
                    <a:lnTo>
                      <a:pt x="0" y="2"/>
                    </a:lnTo>
                    <a:lnTo>
                      <a:pt x="81" y="4"/>
                    </a:lnTo>
                    <a:lnTo>
                      <a:pt x="8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1" name="Freeform 7527"/>
              <p:cNvSpPr>
                <a:spLocks/>
              </p:cNvSpPr>
              <p:nvPr/>
            </p:nvSpPr>
            <p:spPr bwMode="auto">
              <a:xfrm>
                <a:off x="9765" y="7921"/>
                <a:ext cx="51" cy="0"/>
              </a:xfrm>
              <a:custGeom>
                <a:avLst/>
                <a:gdLst/>
                <a:ahLst/>
                <a:cxnLst>
                  <a:cxn ang="0">
                    <a:pos x="0" y="0"/>
                  </a:cxn>
                  <a:cxn ang="0">
                    <a:pos x="50" y="0"/>
                  </a:cxn>
                </a:cxnLst>
                <a:rect l="0" t="0" r="r" b="b"/>
                <a:pathLst>
                  <a:path w="51">
                    <a:moveTo>
                      <a:pt x="0" y="0"/>
                    </a:moveTo>
                    <a:lnTo>
                      <a:pt x="50"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2" name="Freeform 7528"/>
              <p:cNvSpPr>
                <a:spLocks/>
              </p:cNvSpPr>
              <p:nvPr/>
            </p:nvSpPr>
            <p:spPr bwMode="auto">
              <a:xfrm>
                <a:off x="9820" y="7920"/>
                <a:ext cx="17" cy="2"/>
              </a:xfrm>
              <a:custGeom>
                <a:avLst/>
                <a:gdLst/>
                <a:ahLst/>
                <a:cxnLst>
                  <a:cxn ang="0">
                    <a:pos x="0" y="0"/>
                  </a:cxn>
                  <a:cxn ang="0">
                    <a:pos x="0" y="2"/>
                  </a:cxn>
                  <a:cxn ang="0">
                    <a:pos x="16" y="2"/>
                  </a:cxn>
                  <a:cxn ang="0">
                    <a:pos x="0" y="0"/>
                  </a:cxn>
                </a:cxnLst>
                <a:rect l="0" t="0" r="r" b="b"/>
                <a:pathLst>
                  <a:path w="17" h="2">
                    <a:moveTo>
                      <a:pt x="0" y="0"/>
                    </a:moveTo>
                    <a:lnTo>
                      <a:pt x="0" y="2"/>
                    </a:lnTo>
                    <a:lnTo>
                      <a:pt x="1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3" name="Freeform 7529"/>
              <p:cNvSpPr>
                <a:spLocks/>
              </p:cNvSpPr>
              <p:nvPr/>
            </p:nvSpPr>
            <p:spPr bwMode="auto">
              <a:xfrm>
                <a:off x="9765" y="7921"/>
                <a:ext cx="34" cy="0"/>
              </a:xfrm>
              <a:custGeom>
                <a:avLst/>
                <a:gdLst/>
                <a:ahLst/>
                <a:cxnLst>
                  <a:cxn ang="0">
                    <a:pos x="0" y="0"/>
                  </a:cxn>
                  <a:cxn ang="0">
                    <a:pos x="33" y="0"/>
                  </a:cxn>
                </a:cxnLst>
                <a:rect l="0" t="0" r="r" b="b"/>
                <a:pathLst>
                  <a:path w="34">
                    <a:moveTo>
                      <a:pt x="0" y="0"/>
                    </a:moveTo>
                    <a:lnTo>
                      <a:pt x="33"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4" name="Freeform 7530"/>
              <p:cNvSpPr>
                <a:spLocks/>
              </p:cNvSpPr>
              <p:nvPr/>
            </p:nvSpPr>
            <p:spPr bwMode="auto">
              <a:xfrm>
                <a:off x="9801" y="7920"/>
                <a:ext cx="15" cy="2"/>
              </a:xfrm>
              <a:custGeom>
                <a:avLst/>
                <a:gdLst/>
                <a:ahLst/>
                <a:cxnLst>
                  <a:cxn ang="0">
                    <a:pos x="0" y="0"/>
                  </a:cxn>
                  <a:cxn ang="0">
                    <a:pos x="0" y="2"/>
                  </a:cxn>
                  <a:cxn ang="0">
                    <a:pos x="14" y="2"/>
                  </a:cxn>
                  <a:cxn ang="0">
                    <a:pos x="0" y="0"/>
                  </a:cxn>
                </a:cxnLst>
                <a:rect l="0" t="0" r="r" b="b"/>
                <a:pathLst>
                  <a:path w="15" h="2">
                    <a:moveTo>
                      <a:pt x="0" y="0"/>
                    </a:moveTo>
                    <a:lnTo>
                      <a:pt x="0" y="2"/>
                    </a:lnTo>
                    <a:lnTo>
                      <a:pt x="14"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5" name="Freeform 7531"/>
              <p:cNvSpPr>
                <a:spLocks/>
              </p:cNvSpPr>
              <p:nvPr/>
            </p:nvSpPr>
            <p:spPr bwMode="auto">
              <a:xfrm>
                <a:off x="9921" y="7771"/>
                <a:ext cx="10" cy="161"/>
              </a:xfrm>
              <a:custGeom>
                <a:avLst/>
                <a:gdLst/>
                <a:ahLst/>
                <a:cxnLst>
                  <a:cxn ang="0">
                    <a:pos x="7" y="14"/>
                  </a:cxn>
                  <a:cxn ang="0">
                    <a:pos x="7" y="14"/>
                  </a:cxn>
                  <a:cxn ang="0">
                    <a:pos x="0" y="0"/>
                  </a:cxn>
                  <a:cxn ang="0">
                    <a:pos x="0" y="160"/>
                  </a:cxn>
                  <a:cxn ang="0">
                    <a:pos x="9" y="153"/>
                  </a:cxn>
                  <a:cxn ang="0">
                    <a:pos x="9" y="21"/>
                  </a:cxn>
                  <a:cxn ang="0">
                    <a:pos x="7" y="14"/>
                  </a:cxn>
                </a:cxnLst>
                <a:rect l="0" t="0" r="r" b="b"/>
                <a:pathLst>
                  <a:path w="10" h="161">
                    <a:moveTo>
                      <a:pt x="7" y="14"/>
                    </a:moveTo>
                    <a:lnTo>
                      <a:pt x="7" y="14"/>
                    </a:lnTo>
                    <a:lnTo>
                      <a:pt x="0" y="0"/>
                    </a:lnTo>
                    <a:lnTo>
                      <a:pt x="0" y="160"/>
                    </a:lnTo>
                    <a:lnTo>
                      <a:pt x="9" y="153"/>
                    </a:lnTo>
                    <a:lnTo>
                      <a:pt x="9" y="21"/>
                    </a:lnTo>
                    <a:lnTo>
                      <a:pt x="7"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6" name="Freeform 7532"/>
              <p:cNvSpPr>
                <a:spLocks/>
              </p:cNvSpPr>
              <p:nvPr/>
            </p:nvSpPr>
            <p:spPr bwMode="auto">
              <a:xfrm>
                <a:off x="9974" y="7814"/>
                <a:ext cx="14" cy="108"/>
              </a:xfrm>
              <a:custGeom>
                <a:avLst/>
                <a:gdLst/>
                <a:ahLst/>
                <a:cxnLst>
                  <a:cxn ang="0">
                    <a:pos x="11" y="7"/>
                  </a:cxn>
                  <a:cxn ang="0">
                    <a:pos x="0" y="0"/>
                  </a:cxn>
                  <a:cxn ang="0">
                    <a:pos x="2" y="19"/>
                  </a:cxn>
                  <a:cxn ang="0">
                    <a:pos x="4" y="33"/>
                  </a:cxn>
                  <a:cxn ang="0">
                    <a:pos x="4" y="57"/>
                  </a:cxn>
                  <a:cxn ang="0">
                    <a:pos x="2" y="69"/>
                  </a:cxn>
                  <a:cxn ang="0">
                    <a:pos x="2" y="79"/>
                  </a:cxn>
                  <a:cxn ang="0">
                    <a:pos x="0" y="93"/>
                  </a:cxn>
                  <a:cxn ang="0">
                    <a:pos x="0" y="107"/>
                  </a:cxn>
                  <a:cxn ang="0">
                    <a:pos x="9" y="107"/>
                  </a:cxn>
                  <a:cxn ang="0">
                    <a:pos x="11" y="98"/>
                  </a:cxn>
                  <a:cxn ang="0">
                    <a:pos x="11" y="86"/>
                  </a:cxn>
                  <a:cxn ang="0">
                    <a:pos x="14" y="71"/>
                  </a:cxn>
                  <a:cxn ang="0">
                    <a:pos x="14" y="33"/>
                  </a:cxn>
                  <a:cxn ang="0">
                    <a:pos x="11" y="19"/>
                  </a:cxn>
                  <a:cxn ang="0">
                    <a:pos x="11" y="7"/>
                  </a:cxn>
                </a:cxnLst>
                <a:rect l="0" t="0" r="r" b="b"/>
                <a:pathLst>
                  <a:path w="14" h="108">
                    <a:moveTo>
                      <a:pt x="11" y="7"/>
                    </a:moveTo>
                    <a:lnTo>
                      <a:pt x="0" y="0"/>
                    </a:lnTo>
                    <a:lnTo>
                      <a:pt x="2" y="19"/>
                    </a:lnTo>
                    <a:lnTo>
                      <a:pt x="4" y="33"/>
                    </a:lnTo>
                    <a:lnTo>
                      <a:pt x="4" y="57"/>
                    </a:lnTo>
                    <a:lnTo>
                      <a:pt x="2" y="69"/>
                    </a:lnTo>
                    <a:lnTo>
                      <a:pt x="2" y="79"/>
                    </a:lnTo>
                    <a:lnTo>
                      <a:pt x="0" y="93"/>
                    </a:lnTo>
                    <a:lnTo>
                      <a:pt x="0" y="107"/>
                    </a:lnTo>
                    <a:lnTo>
                      <a:pt x="9" y="107"/>
                    </a:lnTo>
                    <a:lnTo>
                      <a:pt x="11" y="98"/>
                    </a:lnTo>
                    <a:lnTo>
                      <a:pt x="11" y="86"/>
                    </a:lnTo>
                    <a:lnTo>
                      <a:pt x="14" y="71"/>
                    </a:lnTo>
                    <a:lnTo>
                      <a:pt x="14" y="33"/>
                    </a:lnTo>
                    <a:lnTo>
                      <a:pt x="11" y="19"/>
                    </a:lnTo>
                    <a:lnTo>
                      <a:pt x="11"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7" name="Freeform 7533"/>
              <p:cNvSpPr>
                <a:spLocks/>
              </p:cNvSpPr>
              <p:nvPr/>
            </p:nvSpPr>
            <p:spPr bwMode="auto">
              <a:xfrm>
                <a:off x="9972" y="7814"/>
                <a:ext cx="14" cy="108"/>
              </a:xfrm>
              <a:custGeom>
                <a:avLst/>
                <a:gdLst/>
                <a:ahLst/>
                <a:cxnLst>
                  <a:cxn ang="0">
                    <a:pos x="0" y="0"/>
                  </a:cxn>
                  <a:cxn ang="0">
                    <a:pos x="2" y="16"/>
                  </a:cxn>
                  <a:cxn ang="0">
                    <a:pos x="4" y="31"/>
                  </a:cxn>
                  <a:cxn ang="0">
                    <a:pos x="4" y="57"/>
                  </a:cxn>
                  <a:cxn ang="0">
                    <a:pos x="2" y="67"/>
                  </a:cxn>
                  <a:cxn ang="0">
                    <a:pos x="2" y="79"/>
                  </a:cxn>
                  <a:cxn ang="0">
                    <a:pos x="0" y="93"/>
                  </a:cxn>
                  <a:cxn ang="0">
                    <a:pos x="0" y="107"/>
                  </a:cxn>
                  <a:cxn ang="0">
                    <a:pos x="9" y="107"/>
                  </a:cxn>
                  <a:cxn ang="0">
                    <a:pos x="11" y="95"/>
                  </a:cxn>
                  <a:cxn ang="0">
                    <a:pos x="11" y="86"/>
                  </a:cxn>
                  <a:cxn ang="0">
                    <a:pos x="14" y="71"/>
                  </a:cxn>
                  <a:cxn ang="0">
                    <a:pos x="14" y="19"/>
                  </a:cxn>
                  <a:cxn ang="0">
                    <a:pos x="11" y="7"/>
                  </a:cxn>
                  <a:cxn ang="0">
                    <a:pos x="9" y="7"/>
                  </a:cxn>
                  <a:cxn ang="0">
                    <a:pos x="7" y="2"/>
                  </a:cxn>
                  <a:cxn ang="0">
                    <a:pos x="2" y="2"/>
                  </a:cxn>
                  <a:cxn ang="0">
                    <a:pos x="0" y="0"/>
                  </a:cxn>
                </a:cxnLst>
                <a:rect l="0" t="0" r="r" b="b"/>
                <a:pathLst>
                  <a:path w="14" h="108">
                    <a:moveTo>
                      <a:pt x="0" y="0"/>
                    </a:moveTo>
                    <a:lnTo>
                      <a:pt x="2" y="16"/>
                    </a:lnTo>
                    <a:lnTo>
                      <a:pt x="4" y="31"/>
                    </a:lnTo>
                    <a:lnTo>
                      <a:pt x="4" y="57"/>
                    </a:lnTo>
                    <a:lnTo>
                      <a:pt x="2" y="67"/>
                    </a:lnTo>
                    <a:lnTo>
                      <a:pt x="2" y="79"/>
                    </a:lnTo>
                    <a:lnTo>
                      <a:pt x="0" y="93"/>
                    </a:lnTo>
                    <a:lnTo>
                      <a:pt x="0" y="107"/>
                    </a:lnTo>
                    <a:lnTo>
                      <a:pt x="9" y="107"/>
                    </a:lnTo>
                    <a:lnTo>
                      <a:pt x="11" y="95"/>
                    </a:lnTo>
                    <a:lnTo>
                      <a:pt x="11" y="86"/>
                    </a:lnTo>
                    <a:lnTo>
                      <a:pt x="14" y="71"/>
                    </a:lnTo>
                    <a:lnTo>
                      <a:pt x="14" y="19"/>
                    </a:lnTo>
                    <a:lnTo>
                      <a:pt x="11" y="7"/>
                    </a:lnTo>
                    <a:lnTo>
                      <a:pt x="9" y="7"/>
                    </a:lnTo>
                    <a:lnTo>
                      <a:pt x="7" y="2"/>
                    </a:lnTo>
                    <a:lnTo>
                      <a:pt x="2"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8" name="Freeform 7534"/>
              <p:cNvSpPr>
                <a:spLocks/>
              </p:cNvSpPr>
              <p:nvPr/>
            </p:nvSpPr>
            <p:spPr bwMode="auto">
              <a:xfrm>
                <a:off x="9969" y="7812"/>
                <a:ext cx="15" cy="110"/>
              </a:xfrm>
              <a:custGeom>
                <a:avLst/>
                <a:gdLst/>
                <a:ahLst/>
                <a:cxnLst>
                  <a:cxn ang="0">
                    <a:pos x="2" y="19"/>
                  </a:cxn>
                  <a:cxn ang="0">
                    <a:pos x="4" y="33"/>
                  </a:cxn>
                  <a:cxn ang="0">
                    <a:pos x="4" y="57"/>
                  </a:cxn>
                  <a:cxn ang="0">
                    <a:pos x="2" y="69"/>
                  </a:cxn>
                  <a:cxn ang="0">
                    <a:pos x="2" y="81"/>
                  </a:cxn>
                  <a:cxn ang="0">
                    <a:pos x="0" y="95"/>
                  </a:cxn>
                  <a:cxn ang="0">
                    <a:pos x="0" y="110"/>
                  </a:cxn>
                  <a:cxn ang="0">
                    <a:pos x="9" y="110"/>
                  </a:cxn>
                  <a:cxn ang="0">
                    <a:pos x="9" y="107"/>
                  </a:cxn>
                  <a:cxn ang="0">
                    <a:pos x="11" y="86"/>
                  </a:cxn>
                  <a:cxn ang="0">
                    <a:pos x="14" y="60"/>
                  </a:cxn>
                  <a:cxn ang="0">
                    <a:pos x="14" y="33"/>
                  </a:cxn>
                  <a:cxn ang="0">
                    <a:pos x="11" y="7"/>
                  </a:cxn>
                  <a:cxn ang="0">
                    <a:pos x="9" y="7"/>
                  </a:cxn>
                  <a:cxn ang="0">
                    <a:pos x="4" y="2"/>
                  </a:cxn>
                  <a:cxn ang="0">
                    <a:pos x="0" y="0"/>
                  </a:cxn>
                  <a:cxn ang="0">
                    <a:pos x="2" y="19"/>
                  </a:cxn>
                </a:cxnLst>
                <a:rect l="0" t="0" r="r" b="b"/>
                <a:pathLst>
                  <a:path w="15" h="110">
                    <a:moveTo>
                      <a:pt x="2" y="19"/>
                    </a:moveTo>
                    <a:lnTo>
                      <a:pt x="4" y="33"/>
                    </a:lnTo>
                    <a:lnTo>
                      <a:pt x="4" y="57"/>
                    </a:lnTo>
                    <a:lnTo>
                      <a:pt x="2" y="69"/>
                    </a:lnTo>
                    <a:lnTo>
                      <a:pt x="2" y="81"/>
                    </a:lnTo>
                    <a:lnTo>
                      <a:pt x="0" y="95"/>
                    </a:lnTo>
                    <a:lnTo>
                      <a:pt x="0" y="110"/>
                    </a:lnTo>
                    <a:lnTo>
                      <a:pt x="9" y="110"/>
                    </a:lnTo>
                    <a:lnTo>
                      <a:pt x="9" y="107"/>
                    </a:lnTo>
                    <a:lnTo>
                      <a:pt x="11" y="86"/>
                    </a:lnTo>
                    <a:lnTo>
                      <a:pt x="14" y="60"/>
                    </a:lnTo>
                    <a:lnTo>
                      <a:pt x="14" y="33"/>
                    </a:lnTo>
                    <a:lnTo>
                      <a:pt x="11" y="7"/>
                    </a:lnTo>
                    <a:lnTo>
                      <a:pt x="9" y="7"/>
                    </a:lnTo>
                    <a:lnTo>
                      <a:pt x="4" y="2"/>
                    </a:lnTo>
                    <a:lnTo>
                      <a:pt x="0" y="0"/>
                    </a:lnTo>
                    <a:lnTo>
                      <a:pt x="2" y="19"/>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9" name="Freeform 7535"/>
              <p:cNvSpPr>
                <a:spLocks/>
              </p:cNvSpPr>
              <p:nvPr/>
            </p:nvSpPr>
            <p:spPr bwMode="auto">
              <a:xfrm>
                <a:off x="9964" y="7812"/>
                <a:ext cx="17" cy="110"/>
              </a:xfrm>
              <a:custGeom>
                <a:avLst/>
                <a:gdLst/>
                <a:ahLst/>
                <a:cxnLst>
                  <a:cxn ang="0">
                    <a:pos x="14" y="7"/>
                  </a:cxn>
                  <a:cxn ang="0">
                    <a:pos x="9" y="2"/>
                  </a:cxn>
                  <a:cxn ang="0">
                    <a:pos x="7" y="2"/>
                  </a:cxn>
                  <a:cxn ang="0">
                    <a:pos x="2" y="0"/>
                  </a:cxn>
                  <a:cxn ang="0">
                    <a:pos x="4" y="16"/>
                  </a:cxn>
                  <a:cxn ang="0">
                    <a:pos x="7" y="31"/>
                  </a:cxn>
                  <a:cxn ang="0">
                    <a:pos x="7" y="57"/>
                  </a:cxn>
                  <a:cxn ang="0">
                    <a:pos x="4" y="69"/>
                  </a:cxn>
                  <a:cxn ang="0">
                    <a:pos x="4" y="81"/>
                  </a:cxn>
                  <a:cxn ang="0">
                    <a:pos x="0" y="110"/>
                  </a:cxn>
                  <a:cxn ang="0">
                    <a:pos x="11" y="110"/>
                  </a:cxn>
                  <a:cxn ang="0">
                    <a:pos x="14" y="107"/>
                  </a:cxn>
                  <a:cxn ang="0">
                    <a:pos x="14" y="86"/>
                  </a:cxn>
                  <a:cxn ang="0">
                    <a:pos x="16" y="60"/>
                  </a:cxn>
                  <a:cxn ang="0">
                    <a:pos x="16" y="31"/>
                  </a:cxn>
                  <a:cxn ang="0">
                    <a:pos x="14" y="7"/>
                  </a:cxn>
                </a:cxnLst>
                <a:rect l="0" t="0" r="r" b="b"/>
                <a:pathLst>
                  <a:path w="17" h="110">
                    <a:moveTo>
                      <a:pt x="14" y="7"/>
                    </a:moveTo>
                    <a:lnTo>
                      <a:pt x="9" y="2"/>
                    </a:lnTo>
                    <a:lnTo>
                      <a:pt x="7" y="2"/>
                    </a:lnTo>
                    <a:lnTo>
                      <a:pt x="2" y="0"/>
                    </a:lnTo>
                    <a:lnTo>
                      <a:pt x="4" y="16"/>
                    </a:lnTo>
                    <a:lnTo>
                      <a:pt x="7" y="31"/>
                    </a:lnTo>
                    <a:lnTo>
                      <a:pt x="7" y="57"/>
                    </a:lnTo>
                    <a:lnTo>
                      <a:pt x="4" y="69"/>
                    </a:lnTo>
                    <a:lnTo>
                      <a:pt x="4" y="81"/>
                    </a:lnTo>
                    <a:lnTo>
                      <a:pt x="0" y="110"/>
                    </a:lnTo>
                    <a:lnTo>
                      <a:pt x="11" y="110"/>
                    </a:lnTo>
                    <a:lnTo>
                      <a:pt x="14" y="107"/>
                    </a:lnTo>
                    <a:lnTo>
                      <a:pt x="14" y="86"/>
                    </a:lnTo>
                    <a:lnTo>
                      <a:pt x="16" y="60"/>
                    </a:lnTo>
                    <a:lnTo>
                      <a:pt x="16" y="31"/>
                    </a:lnTo>
                    <a:lnTo>
                      <a:pt x="14" y="7"/>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0" name="Freeform 7536"/>
              <p:cNvSpPr>
                <a:spLocks/>
              </p:cNvSpPr>
              <p:nvPr/>
            </p:nvSpPr>
            <p:spPr bwMode="auto">
              <a:xfrm>
                <a:off x="9962" y="7809"/>
                <a:ext cx="17" cy="113"/>
              </a:xfrm>
              <a:custGeom>
                <a:avLst/>
                <a:gdLst/>
                <a:ahLst/>
                <a:cxnLst>
                  <a:cxn ang="0">
                    <a:pos x="16" y="88"/>
                  </a:cxn>
                  <a:cxn ang="0">
                    <a:pos x="16" y="9"/>
                  </a:cxn>
                  <a:cxn ang="0">
                    <a:pos x="12" y="4"/>
                  </a:cxn>
                  <a:cxn ang="0">
                    <a:pos x="7" y="4"/>
                  </a:cxn>
                  <a:cxn ang="0">
                    <a:pos x="7" y="2"/>
                  </a:cxn>
                  <a:cxn ang="0">
                    <a:pos x="2" y="0"/>
                  </a:cxn>
                  <a:cxn ang="0">
                    <a:pos x="7" y="19"/>
                  </a:cxn>
                  <a:cxn ang="0">
                    <a:pos x="7" y="60"/>
                  </a:cxn>
                  <a:cxn ang="0">
                    <a:pos x="2" y="83"/>
                  </a:cxn>
                  <a:cxn ang="0">
                    <a:pos x="2" y="98"/>
                  </a:cxn>
                  <a:cxn ang="0">
                    <a:pos x="0" y="112"/>
                  </a:cxn>
                  <a:cxn ang="0">
                    <a:pos x="9" y="112"/>
                  </a:cxn>
                  <a:cxn ang="0">
                    <a:pos x="14" y="110"/>
                  </a:cxn>
                  <a:cxn ang="0">
                    <a:pos x="16" y="88"/>
                  </a:cxn>
                </a:cxnLst>
                <a:rect l="0" t="0" r="r" b="b"/>
                <a:pathLst>
                  <a:path w="17" h="113">
                    <a:moveTo>
                      <a:pt x="16" y="88"/>
                    </a:moveTo>
                    <a:lnTo>
                      <a:pt x="16" y="9"/>
                    </a:lnTo>
                    <a:lnTo>
                      <a:pt x="12" y="4"/>
                    </a:lnTo>
                    <a:lnTo>
                      <a:pt x="7" y="4"/>
                    </a:lnTo>
                    <a:lnTo>
                      <a:pt x="7" y="2"/>
                    </a:lnTo>
                    <a:lnTo>
                      <a:pt x="2" y="0"/>
                    </a:lnTo>
                    <a:lnTo>
                      <a:pt x="7" y="19"/>
                    </a:lnTo>
                    <a:lnTo>
                      <a:pt x="7" y="60"/>
                    </a:lnTo>
                    <a:lnTo>
                      <a:pt x="2" y="83"/>
                    </a:lnTo>
                    <a:lnTo>
                      <a:pt x="2" y="98"/>
                    </a:lnTo>
                    <a:lnTo>
                      <a:pt x="0" y="112"/>
                    </a:lnTo>
                    <a:lnTo>
                      <a:pt x="9" y="112"/>
                    </a:lnTo>
                    <a:lnTo>
                      <a:pt x="14" y="110"/>
                    </a:lnTo>
                    <a:lnTo>
                      <a:pt x="16" y="8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1" name="Freeform 7537"/>
              <p:cNvSpPr>
                <a:spLocks/>
              </p:cNvSpPr>
              <p:nvPr/>
            </p:nvSpPr>
            <p:spPr bwMode="auto">
              <a:xfrm>
                <a:off x="9960" y="7809"/>
                <a:ext cx="16" cy="113"/>
              </a:xfrm>
              <a:custGeom>
                <a:avLst/>
                <a:gdLst/>
                <a:ahLst/>
                <a:cxnLst>
                  <a:cxn ang="0">
                    <a:pos x="9" y="112"/>
                  </a:cxn>
                  <a:cxn ang="0">
                    <a:pos x="14" y="110"/>
                  </a:cxn>
                  <a:cxn ang="0">
                    <a:pos x="16" y="88"/>
                  </a:cxn>
                  <a:cxn ang="0">
                    <a:pos x="16" y="7"/>
                  </a:cxn>
                  <a:cxn ang="0">
                    <a:pos x="14" y="4"/>
                  </a:cxn>
                  <a:cxn ang="0">
                    <a:pos x="9" y="4"/>
                  </a:cxn>
                  <a:cxn ang="0">
                    <a:pos x="9" y="2"/>
                  </a:cxn>
                  <a:cxn ang="0">
                    <a:pos x="4" y="0"/>
                  </a:cxn>
                  <a:cxn ang="0">
                    <a:pos x="7" y="16"/>
                  </a:cxn>
                  <a:cxn ang="0">
                    <a:pos x="7" y="60"/>
                  </a:cxn>
                  <a:cxn ang="0">
                    <a:pos x="2" y="83"/>
                  </a:cxn>
                  <a:cxn ang="0">
                    <a:pos x="2" y="98"/>
                  </a:cxn>
                  <a:cxn ang="0">
                    <a:pos x="0" y="112"/>
                  </a:cxn>
                  <a:cxn ang="0">
                    <a:pos x="9" y="112"/>
                  </a:cxn>
                </a:cxnLst>
                <a:rect l="0" t="0" r="r" b="b"/>
                <a:pathLst>
                  <a:path w="16" h="113">
                    <a:moveTo>
                      <a:pt x="9" y="112"/>
                    </a:moveTo>
                    <a:lnTo>
                      <a:pt x="14" y="110"/>
                    </a:lnTo>
                    <a:lnTo>
                      <a:pt x="16" y="88"/>
                    </a:lnTo>
                    <a:lnTo>
                      <a:pt x="16" y="7"/>
                    </a:lnTo>
                    <a:lnTo>
                      <a:pt x="14" y="4"/>
                    </a:lnTo>
                    <a:lnTo>
                      <a:pt x="9" y="4"/>
                    </a:lnTo>
                    <a:lnTo>
                      <a:pt x="9" y="2"/>
                    </a:lnTo>
                    <a:lnTo>
                      <a:pt x="4" y="0"/>
                    </a:lnTo>
                    <a:lnTo>
                      <a:pt x="7" y="16"/>
                    </a:lnTo>
                    <a:lnTo>
                      <a:pt x="7" y="60"/>
                    </a:lnTo>
                    <a:lnTo>
                      <a:pt x="2" y="83"/>
                    </a:lnTo>
                    <a:lnTo>
                      <a:pt x="2" y="98"/>
                    </a:lnTo>
                    <a:lnTo>
                      <a:pt x="0" y="112"/>
                    </a:lnTo>
                    <a:lnTo>
                      <a:pt x="9" y="11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2" name="Freeform 7538"/>
              <p:cNvSpPr>
                <a:spLocks/>
              </p:cNvSpPr>
              <p:nvPr/>
            </p:nvSpPr>
            <p:spPr bwMode="auto">
              <a:xfrm>
                <a:off x="9957" y="7807"/>
                <a:ext cx="17" cy="115"/>
              </a:xfrm>
              <a:custGeom>
                <a:avLst/>
                <a:gdLst/>
                <a:ahLst/>
                <a:cxnLst>
                  <a:cxn ang="0">
                    <a:pos x="7" y="19"/>
                  </a:cxn>
                  <a:cxn ang="0">
                    <a:pos x="7" y="60"/>
                  </a:cxn>
                  <a:cxn ang="0">
                    <a:pos x="4" y="74"/>
                  </a:cxn>
                  <a:cxn ang="0">
                    <a:pos x="2" y="86"/>
                  </a:cxn>
                  <a:cxn ang="0">
                    <a:pos x="2" y="100"/>
                  </a:cxn>
                  <a:cxn ang="0">
                    <a:pos x="0" y="115"/>
                  </a:cxn>
                  <a:cxn ang="0">
                    <a:pos x="9" y="115"/>
                  </a:cxn>
                  <a:cxn ang="0">
                    <a:pos x="9" y="112"/>
                  </a:cxn>
                  <a:cxn ang="0">
                    <a:pos x="14" y="112"/>
                  </a:cxn>
                  <a:cxn ang="0">
                    <a:pos x="16" y="91"/>
                  </a:cxn>
                  <a:cxn ang="0">
                    <a:pos x="16" y="9"/>
                  </a:cxn>
                  <a:cxn ang="0">
                    <a:pos x="12" y="4"/>
                  </a:cxn>
                  <a:cxn ang="0">
                    <a:pos x="9" y="4"/>
                  </a:cxn>
                  <a:cxn ang="0">
                    <a:pos x="4" y="0"/>
                  </a:cxn>
                  <a:cxn ang="0">
                    <a:pos x="7" y="19"/>
                  </a:cxn>
                </a:cxnLst>
                <a:rect l="0" t="0" r="r" b="b"/>
                <a:pathLst>
                  <a:path w="17" h="115">
                    <a:moveTo>
                      <a:pt x="7" y="19"/>
                    </a:moveTo>
                    <a:lnTo>
                      <a:pt x="7" y="60"/>
                    </a:lnTo>
                    <a:lnTo>
                      <a:pt x="4" y="74"/>
                    </a:lnTo>
                    <a:lnTo>
                      <a:pt x="2" y="86"/>
                    </a:lnTo>
                    <a:lnTo>
                      <a:pt x="2" y="100"/>
                    </a:lnTo>
                    <a:lnTo>
                      <a:pt x="0" y="115"/>
                    </a:lnTo>
                    <a:lnTo>
                      <a:pt x="9" y="115"/>
                    </a:lnTo>
                    <a:lnTo>
                      <a:pt x="9" y="112"/>
                    </a:lnTo>
                    <a:lnTo>
                      <a:pt x="14" y="112"/>
                    </a:lnTo>
                    <a:lnTo>
                      <a:pt x="16" y="91"/>
                    </a:lnTo>
                    <a:lnTo>
                      <a:pt x="16" y="9"/>
                    </a:lnTo>
                    <a:lnTo>
                      <a:pt x="12" y="4"/>
                    </a:lnTo>
                    <a:lnTo>
                      <a:pt x="9" y="4"/>
                    </a:lnTo>
                    <a:lnTo>
                      <a:pt x="4" y="0"/>
                    </a:lnTo>
                    <a:lnTo>
                      <a:pt x="7" y="19"/>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3" name="Freeform 7539"/>
              <p:cNvSpPr>
                <a:spLocks/>
              </p:cNvSpPr>
              <p:nvPr/>
            </p:nvSpPr>
            <p:spPr bwMode="auto">
              <a:xfrm>
                <a:off x="9955" y="7807"/>
                <a:ext cx="17" cy="117"/>
              </a:xfrm>
              <a:custGeom>
                <a:avLst/>
                <a:gdLst/>
                <a:ahLst/>
                <a:cxnLst>
                  <a:cxn ang="0">
                    <a:pos x="7" y="16"/>
                  </a:cxn>
                  <a:cxn ang="0">
                    <a:pos x="7" y="60"/>
                  </a:cxn>
                  <a:cxn ang="0">
                    <a:pos x="4" y="74"/>
                  </a:cxn>
                  <a:cxn ang="0">
                    <a:pos x="2" y="86"/>
                  </a:cxn>
                  <a:cxn ang="0">
                    <a:pos x="2" y="100"/>
                  </a:cxn>
                  <a:cxn ang="0">
                    <a:pos x="0" y="117"/>
                  </a:cxn>
                  <a:cxn ang="0">
                    <a:pos x="2" y="115"/>
                  </a:cxn>
                  <a:cxn ang="0">
                    <a:pos x="9" y="115"/>
                  </a:cxn>
                  <a:cxn ang="0">
                    <a:pos x="9" y="112"/>
                  </a:cxn>
                  <a:cxn ang="0">
                    <a:pos x="14" y="112"/>
                  </a:cxn>
                  <a:cxn ang="0">
                    <a:pos x="16" y="91"/>
                  </a:cxn>
                  <a:cxn ang="0">
                    <a:pos x="16" y="7"/>
                  </a:cxn>
                  <a:cxn ang="0">
                    <a:pos x="14" y="4"/>
                  </a:cxn>
                  <a:cxn ang="0">
                    <a:pos x="9" y="2"/>
                  </a:cxn>
                  <a:cxn ang="0">
                    <a:pos x="4" y="0"/>
                  </a:cxn>
                  <a:cxn ang="0">
                    <a:pos x="7" y="16"/>
                  </a:cxn>
                </a:cxnLst>
                <a:rect l="0" t="0" r="r" b="b"/>
                <a:pathLst>
                  <a:path w="17" h="117">
                    <a:moveTo>
                      <a:pt x="7" y="16"/>
                    </a:moveTo>
                    <a:lnTo>
                      <a:pt x="7" y="60"/>
                    </a:lnTo>
                    <a:lnTo>
                      <a:pt x="4" y="74"/>
                    </a:lnTo>
                    <a:lnTo>
                      <a:pt x="2" y="86"/>
                    </a:lnTo>
                    <a:lnTo>
                      <a:pt x="2" y="100"/>
                    </a:lnTo>
                    <a:lnTo>
                      <a:pt x="0" y="117"/>
                    </a:lnTo>
                    <a:lnTo>
                      <a:pt x="2" y="115"/>
                    </a:lnTo>
                    <a:lnTo>
                      <a:pt x="9" y="115"/>
                    </a:lnTo>
                    <a:lnTo>
                      <a:pt x="9" y="112"/>
                    </a:lnTo>
                    <a:lnTo>
                      <a:pt x="14" y="112"/>
                    </a:lnTo>
                    <a:lnTo>
                      <a:pt x="16" y="91"/>
                    </a:lnTo>
                    <a:lnTo>
                      <a:pt x="16" y="7"/>
                    </a:lnTo>
                    <a:lnTo>
                      <a:pt x="14" y="4"/>
                    </a:lnTo>
                    <a:lnTo>
                      <a:pt x="9" y="2"/>
                    </a:lnTo>
                    <a:lnTo>
                      <a:pt x="4" y="0"/>
                    </a:lnTo>
                    <a:lnTo>
                      <a:pt x="7" y="1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4" name="Freeform 7540"/>
              <p:cNvSpPr>
                <a:spLocks/>
              </p:cNvSpPr>
              <p:nvPr/>
            </p:nvSpPr>
            <p:spPr bwMode="auto">
              <a:xfrm>
                <a:off x="9952" y="7804"/>
                <a:ext cx="17" cy="120"/>
              </a:xfrm>
              <a:custGeom>
                <a:avLst/>
                <a:gdLst/>
                <a:ahLst/>
                <a:cxnLst>
                  <a:cxn ang="0">
                    <a:pos x="7" y="19"/>
                  </a:cxn>
                  <a:cxn ang="0">
                    <a:pos x="7" y="62"/>
                  </a:cxn>
                  <a:cxn ang="0">
                    <a:pos x="4" y="74"/>
                  </a:cxn>
                  <a:cxn ang="0">
                    <a:pos x="2" y="88"/>
                  </a:cxn>
                  <a:cxn ang="0">
                    <a:pos x="2" y="103"/>
                  </a:cxn>
                  <a:cxn ang="0">
                    <a:pos x="0" y="120"/>
                  </a:cxn>
                  <a:cxn ang="0">
                    <a:pos x="2" y="117"/>
                  </a:cxn>
                  <a:cxn ang="0">
                    <a:pos x="9" y="117"/>
                  </a:cxn>
                  <a:cxn ang="0">
                    <a:pos x="9" y="115"/>
                  </a:cxn>
                  <a:cxn ang="0">
                    <a:pos x="14" y="115"/>
                  </a:cxn>
                  <a:cxn ang="0">
                    <a:pos x="16" y="93"/>
                  </a:cxn>
                  <a:cxn ang="0">
                    <a:pos x="16" y="7"/>
                  </a:cxn>
                  <a:cxn ang="0">
                    <a:pos x="14" y="7"/>
                  </a:cxn>
                  <a:cxn ang="0">
                    <a:pos x="9" y="4"/>
                  </a:cxn>
                  <a:cxn ang="0">
                    <a:pos x="4" y="0"/>
                  </a:cxn>
                  <a:cxn ang="0">
                    <a:pos x="7" y="19"/>
                  </a:cxn>
                </a:cxnLst>
                <a:rect l="0" t="0" r="r" b="b"/>
                <a:pathLst>
                  <a:path w="17" h="120">
                    <a:moveTo>
                      <a:pt x="7" y="19"/>
                    </a:moveTo>
                    <a:lnTo>
                      <a:pt x="7" y="62"/>
                    </a:lnTo>
                    <a:lnTo>
                      <a:pt x="4" y="74"/>
                    </a:lnTo>
                    <a:lnTo>
                      <a:pt x="2" y="88"/>
                    </a:lnTo>
                    <a:lnTo>
                      <a:pt x="2" y="103"/>
                    </a:lnTo>
                    <a:lnTo>
                      <a:pt x="0" y="120"/>
                    </a:lnTo>
                    <a:lnTo>
                      <a:pt x="2" y="117"/>
                    </a:lnTo>
                    <a:lnTo>
                      <a:pt x="9" y="117"/>
                    </a:lnTo>
                    <a:lnTo>
                      <a:pt x="9" y="115"/>
                    </a:lnTo>
                    <a:lnTo>
                      <a:pt x="14" y="115"/>
                    </a:lnTo>
                    <a:lnTo>
                      <a:pt x="16" y="93"/>
                    </a:lnTo>
                    <a:lnTo>
                      <a:pt x="16" y="7"/>
                    </a:lnTo>
                    <a:lnTo>
                      <a:pt x="14" y="7"/>
                    </a:lnTo>
                    <a:lnTo>
                      <a:pt x="9" y="4"/>
                    </a:lnTo>
                    <a:lnTo>
                      <a:pt x="4" y="0"/>
                    </a:lnTo>
                    <a:lnTo>
                      <a:pt x="7" y="19"/>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5" name="Freeform 7541"/>
              <p:cNvSpPr>
                <a:spLocks/>
              </p:cNvSpPr>
              <p:nvPr/>
            </p:nvSpPr>
            <p:spPr bwMode="auto">
              <a:xfrm>
                <a:off x="9950" y="7804"/>
                <a:ext cx="19" cy="120"/>
              </a:xfrm>
              <a:custGeom>
                <a:avLst/>
                <a:gdLst/>
                <a:ahLst/>
                <a:cxnLst>
                  <a:cxn ang="0">
                    <a:pos x="0" y="120"/>
                  </a:cxn>
                  <a:cxn ang="0">
                    <a:pos x="2" y="117"/>
                  </a:cxn>
                  <a:cxn ang="0">
                    <a:pos x="7" y="117"/>
                  </a:cxn>
                  <a:cxn ang="0">
                    <a:pos x="9" y="115"/>
                  </a:cxn>
                  <a:cxn ang="0">
                    <a:pos x="14" y="115"/>
                  </a:cxn>
                  <a:cxn ang="0">
                    <a:pos x="16" y="91"/>
                  </a:cxn>
                  <a:cxn ang="0">
                    <a:pos x="16" y="33"/>
                  </a:cxn>
                  <a:cxn ang="0">
                    <a:pos x="19" y="7"/>
                  </a:cxn>
                  <a:cxn ang="0">
                    <a:pos x="16" y="7"/>
                  </a:cxn>
                  <a:cxn ang="0">
                    <a:pos x="12" y="4"/>
                  </a:cxn>
                  <a:cxn ang="0">
                    <a:pos x="7" y="0"/>
                  </a:cxn>
                  <a:cxn ang="0">
                    <a:pos x="4" y="0"/>
                  </a:cxn>
                  <a:cxn ang="0">
                    <a:pos x="7" y="16"/>
                  </a:cxn>
                  <a:cxn ang="0">
                    <a:pos x="7" y="62"/>
                  </a:cxn>
                  <a:cxn ang="0">
                    <a:pos x="4" y="74"/>
                  </a:cxn>
                  <a:cxn ang="0">
                    <a:pos x="2" y="88"/>
                  </a:cxn>
                  <a:cxn ang="0">
                    <a:pos x="2" y="103"/>
                  </a:cxn>
                  <a:cxn ang="0">
                    <a:pos x="0" y="120"/>
                  </a:cxn>
                </a:cxnLst>
                <a:rect l="0" t="0" r="r" b="b"/>
                <a:pathLst>
                  <a:path w="19" h="120">
                    <a:moveTo>
                      <a:pt x="0" y="120"/>
                    </a:moveTo>
                    <a:lnTo>
                      <a:pt x="2" y="117"/>
                    </a:lnTo>
                    <a:lnTo>
                      <a:pt x="7" y="117"/>
                    </a:lnTo>
                    <a:lnTo>
                      <a:pt x="9" y="115"/>
                    </a:lnTo>
                    <a:lnTo>
                      <a:pt x="14" y="115"/>
                    </a:lnTo>
                    <a:lnTo>
                      <a:pt x="16" y="91"/>
                    </a:lnTo>
                    <a:lnTo>
                      <a:pt x="16" y="33"/>
                    </a:lnTo>
                    <a:lnTo>
                      <a:pt x="19" y="7"/>
                    </a:lnTo>
                    <a:lnTo>
                      <a:pt x="16" y="7"/>
                    </a:lnTo>
                    <a:lnTo>
                      <a:pt x="12" y="4"/>
                    </a:lnTo>
                    <a:lnTo>
                      <a:pt x="7" y="0"/>
                    </a:lnTo>
                    <a:lnTo>
                      <a:pt x="4" y="0"/>
                    </a:lnTo>
                    <a:lnTo>
                      <a:pt x="7" y="16"/>
                    </a:lnTo>
                    <a:lnTo>
                      <a:pt x="7" y="62"/>
                    </a:lnTo>
                    <a:lnTo>
                      <a:pt x="4" y="74"/>
                    </a:lnTo>
                    <a:lnTo>
                      <a:pt x="2" y="88"/>
                    </a:lnTo>
                    <a:lnTo>
                      <a:pt x="2" y="103"/>
                    </a:lnTo>
                    <a:lnTo>
                      <a:pt x="0" y="12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6" name="Freeform 7542"/>
              <p:cNvSpPr>
                <a:spLocks/>
              </p:cNvSpPr>
              <p:nvPr/>
            </p:nvSpPr>
            <p:spPr bwMode="auto">
              <a:xfrm>
                <a:off x="9948" y="7802"/>
                <a:ext cx="19" cy="122"/>
              </a:xfrm>
              <a:custGeom>
                <a:avLst/>
                <a:gdLst/>
                <a:ahLst/>
                <a:cxnLst>
                  <a:cxn ang="0">
                    <a:pos x="2" y="120"/>
                  </a:cxn>
                  <a:cxn ang="0">
                    <a:pos x="7" y="120"/>
                  </a:cxn>
                  <a:cxn ang="0">
                    <a:pos x="9" y="117"/>
                  </a:cxn>
                  <a:cxn ang="0">
                    <a:pos x="14" y="117"/>
                  </a:cxn>
                  <a:cxn ang="0">
                    <a:pos x="16" y="93"/>
                  </a:cxn>
                  <a:cxn ang="0">
                    <a:pos x="16" y="36"/>
                  </a:cxn>
                  <a:cxn ang="0">
                    <a:pos x="19" y="9"/>
                  </a:cxn>
                  <a:cxn ang="0">
                    <a:pos x="14" y="7"/>
                  </a:cxn>
                  <a:cxn ang="0">
                    <a:pos x="9" y="2"/>
                  </a:cxn>
                  <a:cxn ang="0">
                    <a:pos x="4" y="0"/>
                  </a:cxn>
                  <a:cxn ang="0">
                    <a:pos x="7" y="19"/>
                  </a:cxn>
                  <a:cxn ang="0">
                    <a:pos x="9" y="36"/>
                  </a:cxn>
                  <a:cxn ang="0">
                    <a:pos x="7" y="50"/>
                  </a:cxn>
                  <a:cxn ang="0">
                    <a:pos x="7" y="62"/>
                  </a:cxn>
                  <a:cxn ang="0">
                    <a:pos x="0" y="105"/>
                  </a:cxn>
                  <a:cxn ang="0">
                    <a:pos x="0" y="122"/>
                  </a:cxn>
                  <a:cxn ang="0">
                    <a:pos x="2" y="120"/>
                  </a:cxn>
                </a:cxnLst>
                <a:rect l="0" t="0" r="r" b="b"/>
                <a:pathLst>
                  <a:path w="19" h="122">
                    <a:moveTo>
                      <a:pt x="2" y="120"/>
                    </a:moveTo>
                    <a:lnTo>
                      <a:pt x="7" y="120"/>
                    </a:lnTo>
                    <a:lnTo>
                      <a:pt x="9" y="117"/>
                    </a:lnTo>
                    <a:lnTo>
                      <a:pt x="14" y="117"/>
                    </a:lnTo>
                    <a:lnTo>
                      <a:pt x="16" y="93"/>
                    </a:lnTo>
                    <a:lnTo>
                      <a:pt x="16" y="36"/>
                    </a:lnTo>
                    <a:lnTo>
                      <a:pt x="19" y="9"/>
                    </a:lnTo>
                    <a:lnTo>
                      <a:pt x="14" y="7"/>
                    </a:lnTo>
                    <a:lnTo>
                      <a:pt x="9" y="2"/>
                    </a:lnTo>
                    <a:lnTo>
                      <a:pt x="4" y="0"/>
                    </a:lnTo>
                    <a:lnTo>
                      <a:pt x="7" y="19"/>
                    </a:lnTo>
                    <a:lnTo>
                      <a:pt x="9" y="36"/>
                    </a:lnTo>
                    <a:lnTo>
                      <a:pt x="7" y="50"/>
                    </a:lnTo>
                    <a:lnTo>
                      <a:pt x="7" y="62"/>
                    </a:lnTo>
                    <a:lnTo>
                      <a:pt x="0" y="105"/>
                    </a:lnTo>
                    <a:lnTo>
                      <a:pt x="0" y="122"/>
                    </a:lnTo>
                    <a:lnTo>
                      <a:pt x="2" y="12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7" name="Freeform 7543"/>
              <p:cNvSpPr>
                <a:spLocks/>
              </p:cNvSpPr>
              <p:nvPr/>
            </p:nvSpPr>
            <p:spPr bwMode="auto">
              <a:xfrm>
                <a:off x="9945" y="7802"/>
                <a:ext cx="19" cy="122"/>
              </a:xfrm>
              <a:custGeom>
                <a:avLst/>
                <a:gdLst/>
                <a:ahLst/>
                <a:cxnLst>
                  <a:cxn ang="0">
                    <a:pos x="14" y="117"/>
                  </a:cxn>
                  <a:cxn ang="0">
                    <a:pos x="16" y="93"/>
                  </a:cxn>
                  <a:cxn ang="0">
                    <a:pos x="16" y="33"/>
                  </a:cxn>
                  <a:cxn ang="0">
                    <a:pos x="19" y="7"/>
                  </a:cxn>
                  <a:cxn ang="0">
                    <a:pos x="4" y="0"/>
                  </a:cxn>
                  <a:cxn ang="0">
                    <a:pos x="9" y="33"/>
                  </a:cxn>
                  <a:cxn ang="0">
                    <a:pos x="7" y="47"/>
                  </a:cxn>
                  <a:cxn ang="0">
                    <a:pos x="7" y="62"/>
                  </a:cxn>
                  <a:cxn ang="0">
                    <a:pos x="0" y="105"/>
                  </a:cxn>
                  <a:cxn ang="0">
                    <a:pos x="0" y="122"/>
                  </a:cxn>
                  <a:cxn ang="0">
                    <a:pos x="14" y="117"/>
                  </a:cxn>
                </a:cxnLst>
                <a:rect l="0" t="0" r="r" b="b"/>
                <a:pathLst>
                  <a:path w="19" h="122">
                    <a:moveTo>
                      <a:pt x="14" y="117"/>
                    </a:moveTo>
                    <a:lnTo>
                      <a:pt x="16" y="93"/>
                    </a:lnTo>
                    <a:lnTo>
                      <a:pt x="16" y="33"/>
                    </a:lnTo>
                    <a:lnTo>
                      <a:pt x="19" y="7"/>
                    </a:lnTo>
                    <a:lnTo>
                      <a:pt x="4" y="0"/>
                    </a:lnTo>
                    <a:lnTo>
                      <a:pt x="9" y="33"/>
                    </a:lnTo>
                    <a:lnTo>
                      <a:pt x="7" y="47"/>
                    </a:lnTo>
                    <a:lnTo>
                      <a:pt x="7" y="62"/>
                    </a:lnTo>
                    <a:lnTo>
                      <a:pt x="0" y="105"/>
                    </a:lnTo>
                    <a:lnTo>
                      <a:pt x="0" y="122"/>
                    </a:lnTo>
                    <a:lnTo>
                      <a:pt x="14" y="11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8" name="Freeform 7544"/>
              <p:cNvSpPr>
                <a:spLocks/>
              </p:cNvSpPr>
              <p:nvPr/>
            </p:nvSpPr>
            <p:spPr bwMode="auto">
              <a:xfrm>
                <a:off x="9751" y="7927"/>
                <a:ext cx="158" cy="12"/>
              </a:xfrm>
              <a:custGeom>
                <a:avLst/>
                <a:gdLst/>
                <a:ahLst/>
                <a:cxnLst>
                  <a:cxn ang="0">
                    <a:pos x="4" y="2"/>
                  </a:cxn>
                  <a:cxn ang="0">
                    <a:pos x="7" y="4"/>
                  </a:cxn>
                  <a:cxn ang="0">
                    <a:pos x="14" y="4"/>
                  </a:cxn>
                  <a:cxn ang="0">
                    <a:pos x="16" y="7"/>
                  </a:cxn>
                  <a:cxn ang="0">
                    <a:pos x="23" y="7"/>
                  </a:cxn>
                  <a:cxn ang="0">
                    <a:pos x="28" y="9"/>
                  </a:cxn>
                  <a:cxn ang="0">
                    <a:pos x="43" y="9"/>
                  </a:cxn>
                  <a:cxn ang="0">
                    <a:pos x="47" y="11"/>
                  </a:cxn>
                  <a:cxn ang="0">
                    <a:pos x="110" y="11"/>
                  </a:cxn>
                  <a:cxn ang="0">
                    <a:pos x="117" y="9"/>
                  </a:cxn>
                  <a:cxn ang="0">
                    <a:pos x="124" y="9"/>
                  </a:cxn>
                  <a:cxn ang="0">
                    <a:pos x="139" y="7"/>
                  </a:cxn>
                  <a:cxn ang="0">
                    <a:pos x="158" y="4"/>
                  </a:cxn>
                  <a:cxn ang="0">
                    <a:pos x="141" y="2"/>
                  </a:cxn>
                  <a:cxn ang="0">
                    <a:pos x="129" y="2"/>
                  </a:cxn>
                  <a:cxn ang="0">
                    <a:pos x="122" y="4"/>
                  </a:cxn>
                  <a:cxn ang="0">
                    <a:pos x="103" y="4"/>
                  </a:cxn>
                  <a:cxn ang="0">
                    <a:pos x="93" y="7"/>
                  </a:cxn>
                  <a:cxn ang="0">
                    <a:pos x="33" y="7"/>
                  </a:cxn>
                  <a:cxn ang="0">
                    <a:pos x="28" y="4"/>
                  </a:cxn>
                  <a:cxn ang="0">
                    <a:pos x="21" y="4"/>
                  </a:cxn>
                  <a:cxn ang="0">
                    <a:pos x="14" y="2"/>
                  </a:cxn>
                  <a:cxn ang="0">
                    <a:pos x="7" y="2"/>
                  </a:cxn>
                  <a:cxn ang="0">
                    <a:pos x="0" y="0"/>
                  </a:cxn>
                  <a:cxn ang="0">
                    <a:pos x="0" y="2"/>
                  </a:cxn>
                  <a:cxn ang="0">
                    <a:pos x="4" y="2"/>
                  </a:cxn>
                </a:cxnLst>
                <a:rect l="0" t="0" r="r" b="b"/>
                <a:pathLst>
                  <a:path w="158" h="12">
                    <a:moveTo>
                      <a:pt x="4" y="2"/>
                    </a:moveTo>
                    <a:lnTo>
                      <a:pt x="7" y="4"/>
                    </a:lnTo>
                    <a:lnTo>
                      <a:pt x="14" y="4"/>
                    </a:lnTo>
                    <a:lnTo>
                      <a:pt x="16" y="7"/>
                    </a:lnTo>
                    <a:lnTo>
                      <a:pt x="23" y="7"/>
                    </a:lnTo>
                    <a:lnTo>
                      <a:pt x="28" y="9"/>
                    </a:lnTo>
                    <a:lnTo>
                      <a:pt x="43" y="9"/>
                    </a:lnTo>
                    <a:lnTo>
                      <a:pt x="47" y="11"/>
                    </a:lnTo>
                    <a:lnTo>
                      <a:pt x="110" y="11"/>
                    </a:lnTo>
                    <a:lnTo>
                      <a:pt x="117" y="9"/>
                    </a:lnTo>
                    <a:lnTo>
                      <a:pt x="124" y="9"/>
                    </a:lnTo>
                    <a:lnTo>
                      <a:pt x="139" y="7"/>
                    </a:lnTo>
                    <a:lnTo>
                      <a:pt x="158" y="4"/>
                    </a:lnTo>
                    <a:lnTo>
                      <a:pt x="141" y="2"/>
                    </a:lnTo>
                    <a:lnTo>
                      <a:pt x="129" y="2"/>
                    </a:lnTo>
                    <a:lnTo>
                      <a:pt x="122" y="4"/>
                    </a:lnTo>
                    <a:lnTo>
                      <a:pt x="103" y="4"/>
                    </a:lnTo>
                    <a:lnTo>
                      <a:pt x="93" y="7"/>
                    </a:lnTo>
                    <a:lnTo>
                      <a:pt x="33" y="7"/>
                    </a:lnTo>
                    <a:lnTo>
                      <a:pt x="28" y="4"/>
                    </a:lnTo>
                    <a:lnTo>
                      <a:pt x="21" y="4"/>
                    </a:lnTo>
                    <a:lnTo>
                      <a:pt x="14" y="2"/>
                    </a:lnTo>
                    <a:lnTo>
                      <a:pt x="7" y="2"/>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9" name="Freeform 7545"/>
              <p:cNvSpPr>
                <a:spLocks/>
              </p:cNvSpPr>
              <p:nvPr/>
            </p:nvSpPr>
            <p:spPr bwMode="auto">
              <a:xfrm>
                <a:off x="9796" y="7939"/>
                <a:ext cx="60" cy="17"/>
              </a:xfrm>
              <a:custGeom>
                <a:avLst/>
                <a:gdLst/>
                <a:ahLst/>
                <a:cxnLst>
                  <a:cxn ang="0">
                    <a:pos x="50" y="16"/>
                  </a:cxn>
                  <a:cxn ang="0">
                    <a:pos x="60" y="16"/>
                  </a:cxn>
                  <a:cxn ang="0">
                    <a:pos x="55" y="12"/>
                  </a:cxn>
                  <a:cxn ang="0">
                    <a:pos x="48" y="9"/>
                  </a:cxn>
                  <a:cxn ang="0">
                    <a:pos x="45" y="4"/>
                  </a:cxn>
                  <a:cxn ang="0">
                    <a:pos x="43" y="2"/>
                  </a:cxn>
                  <a:cxn ang="0">
                    <a:pos x="7" y="2"/>
                  </a:cxn>
                  <a:cxn ang="0">
                    <a:pos x="0" y="0"/>
                  </a:cxn>
                  <a:cxn ang="0">
                    <a:pos x="4" y="4"/>
                  </a:cxn>
                  <a:cxn ang="0">
                    <a:pos x="14" y="12"/>
                  </a:cxn>
                  <a:cxn ang="0">
                    <a:pos x="24" y="12"/>
                  </a:cxn>
                  <a:cxn ang="0">
                    <a:pos x="36" y="14"/>
                  </a:cxn>
                  <a:cxn ang="0">
                    <a:pos x="50" y="16"/>
                  </a:cxn>
                </a:cxnLst>
                <a:rect l="0" t="0" r="r" b="b"/>
                <a:pathLst>
                  <a:path w="60" h="17">
                    <a:moveTo>
                      <a:pt x="50" y="16"/>
                    </a:moveTo>
                    <a:lnTo>
                      <a:pt x="60" y="16"/>
                    </a:lnTo>
                    <a:lnTo>
                      <a:pt x="55" y="12"/>
                    </a:lnTo>
                    <a:lnTo>
                      <a:pt x="48" y="9"/>
                    </a:lnTo>
                    <a:lnTo>
                      <a:pt x="45" y="4"/>
                    </a:lnTo>
                    <a:lnTo>
                      <a:pt x="43" y="2"/>
                    </a:lnTo>
                    <a:lnTo>
                      <a:pt x="7" y="2"/>
                    </a:lnTo>
                    <a:lnTo>
                      <a:pt x="0" y="0"/>
                    </a:lnTo>
                    <a:lnTo>
                      <a:pt x="4" y="4"/>
                    </a:lnTo>
                    <a:lnTo>
                      <a:pt x="14" y="12"/>
                    </a:lnTo>
                    <a:lnTo>
                      <a:pt x="24" y="12"/>
                    </a:lnTo>
                    <a:lnTo>
                      <a:pt x="36" y="14"/>
                    </a:lnTo>
                    <a:lnTo>
                      <a:pt x="50"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0" name="Freeform 7546"/>
              <p:cNvSpPr>
                <a:spLocks/>
              </p:cNvSpPr>
              <p:nvPr/>
            </p:nvSpPr>
            <p:spPr bwMode="auto">
              <a:xfrm>
                <a:off x="9787" y="7953"/>
                <a:ext cx="103" cy="24"/>
              </a:xfrm>
              <a:custGeom>
                <a:avLst/>
                <a:gdLst/>
                <a:ahLst/>
                <a:cxnLst>
                  <a:cxn ang="0">
                    <a:pos x="11" y="2"/>
                  </a:cxn>
                  <a:cxn ang="0">
                    <a:pos x="2" y="7"/>
                  </a:cxn>
                  <a:cxn ang="0">
                    <a:pos x="0" y="11"/>
                  </a:cxn>
                  <a:cxn ang="0">
                    <a:pos x="4" y="16"/>
                  </a:cxn>
                  <a:cxn ang="0">
                    <a:pos x="7" y="16"/>
                  </a:cxn>
                  <a:cxn ang="0">
                    <a:pos x="11" y="19"/>
                  </a:cxn>
                  <a:cxn ang="0">
                    <a:pos x="16" y="19"/>
                  </a:cxn>
                  <a:cxn ang="0">
                    <a:pos x="21" y="21"/>
                  </a:cxn>
                  <a:cxn ang="0">
                    <a:pos x="40" y="21"/>
                  </a:cxn>
                  <a:cxn ang="0">
                    <a:pos x="43" y="23"/>
                  </a:cxn>
                  <a:cxn ang="0">
                    <a:pos x="79" y="23"/>
                  </a:cxn>
                  <a:cxn ang="0">
                    <a:pos x="103" y="21"/>
                  </a:cxn>
                  <a:cxn ang="0">
                    <a:pos x="100" y="19"/>
                  </a:cxn>
                  <a:cxn ang="0">
                    <a:pos x="96" y="16"/>
                  </a:cxn>
                  <a:cxn ang="0">
                    <a:pos x="91" y="16"/>
                  </a:cxn>
                  <a:cxn ang="0">
                    <a:pos x="88" y="14"/>
                  </a:cxn>
                  <a:cxn ang="0">
                    <a:pos x="83" y="11"/>
                  </a:cxn>
                  <a:cxn ang="0">
                    <a:pos x="81" y="9"/>
                  </a:cxn>
                  <a:cxn ang="0">
                    <a:pos x="76" y="7"/>
                  </a:cxn>
                  <a:cxn ang="0">
                    <a:pos x="74" y="4"/>
                  </a:cxn>
                  <a:cxn ang="0">
                    <a:pos x="47" y="4"/>
                  </a:cxn>
                  <a:cxn ang="0">
                    <a:pos x="45" y="2"/>
                  </a:cxn>
                  <a:cxn ang="0">
                    <a:pos x="33" y="2"/>
                  </a:cxn>
                  <a:cxn ang="0">
                    <a:pos x="28" y="0"/>
                  </a:cxn>
                  <a:cxn ang="0">
                    <a:pos x="21" y="0"/>
                  </a:cxn>
                  <a:cxn ang="0">
                    <a:pos x="11" y="2"/>
                  </a:cxn>
                </a:cxnLst>
                <a:rect l="0" t="0" r="r" b="b"/>
                <a:pathLst>
                  <a:path w="103" h="24">
                    <a:moveTo>
                      <a:pt x="11" y="2"/>
                    </a:moveTo>
                    <a:lnTo>
                      <a:pt x="2" y="7"/>
                    </a:lnTo>
                    <a:lnTo>
                      <a:pt x="0" y="11"/>
                    </a:lnTo>
                    <a:lnTo>
                      <a:pt x="4" y="16"/>
                    </a:lnTo>
                    <a:lnTo>
                      <a:pt x="7" y="16"/>
                    </a:lnTo>
                    <a:lnTo>
                      <a:pt x="11" y="19"/>
                    </a:lnTo>
                    <a:lnTo>
                      <a:pt x="16" y="19"/>
                    </a:lnTo>
                    <a:lnTo>
                      <a:pt x="21" y="21"/>
                    </a:lnTo>
                    <a:lnTo>
                      <a:pt x="40" y="21"/>
                    </a:lnTo>
                    <a:lnTo>
                      <a:pt x="43" y="23"/>
                    </a:lnTo>
                    <a:lnTo>
                      <a:pt x="79" y="23"/>
                    </a:lnTo>
                    <a:lnTo>
                      <a:pt x="103" y="21"/>
                    </a:lnTo>
                    <a:lnTo>
                      <a:pt x="100" y="19"/>
                    </a:lnTo>
                    <a:lnTo>
                      <a:pt x="96" y="16"/>
                    </a:lnTo>
                    <a:lnTo>
                      <a:pt x="91" y="16"/>
                    </a:lnTo>
                    <a:lnTo>
                      <a:pt x="88" y="14"/>
                    </a:lnTo>
                    <a:lnTo>
                      <a:pt x="83" y="11"/>
                    </a:lnTo>
                    <a:lnTo>
                      <a:pt x="81" y="9"/>
                    </a:lnTo>
                    <a:lnTo>
                      <a:pt x="76" y="7"/>
                    </a:lnTo>
                    <a:lnTo>
                      <a:pt x="74" y="4"/>
                    </a:lnTo>
                    <a:lnTo>
                      <a:pt x="47" y="4"/>
                    </a:lnTo>
                    <a:lnTo>
                      <a:pt x="45" y="2"/>
                    </a:lnTo>
                    <a:lnTo>
                      <a:pt x="33" y="2"/>
                    </a:lnTo>
                    <a:lnTo>
                      <a:pt x="28" y="0"/>
                    </a:lnTo>
                    <a:lnTo>
                      <a:pt x="21" y="0"/>
                    </a:lnTo>
                    <a:lnTo>
                      <a:pt x="11"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1" name="Freeform 7547"/>
              <p:cNvSpPr>
                <a:spLocks/>
              </p:cNvSpPr>
              <p:nvPr/>
            </p:nvSpPr>
            <p:spPr bwMode="auto">
              <a:xfrm>
                <a:off x="9799" y="7939"/>
                <a:ext cx="36" cy="14"/>
              </a:xfrm>
              <a:custGeom>
                <a:avLst/>
                <a:gdLst/>
                <a:ahLst/>
                <a:cxnLst>
                  <a:cxn ang="0">
                    <a:pos x="19" y="14"/>
                  </a:cxn>
                  <a:cxn ang="0">
                    <a:pos x="36" y="14"/>
                  </a:cxn>
                  <a:cxn ang="0">
                    <a:pos x="31" y="9"/>
                  </a:cxn>
                  <a:cxn ang="0">
                    <a:pos x="26" y="4"/>
                  </a:cxn>
                  <a:cxn ang="0">
                    <a:pos x="26" y="2"/>
                  </a:cxn>
                  <a:cxn ang="0">
                    <a:pos x="16" y="2"/>
                  </a:cxn>
                  <a:cxn ang="0">
                    <a:pos x="0" y="0"/>
                  </a:cxn>
                  <a:cxn ang="0">
                    <a:pos x="2" y="2"/>
                  </a:cxn>
                  <a:cxn ang="0">
                    <a:pos x="7" y="7"/>
                  </a:cxn>
                  <a:cxn ang="0">
                    <a:pos x="12" y="9"/>
                  </a:cxn>
                  <a:cxn ang="0">
                    <a:pos x="16" y="12"/>
                  </a:cxn>
                  <a:cxn ang="0">
                    <a:pos x="19" y="14"/>
                  </a:cxn>
                </a:cxnLst>
                <a:rect l="0" t="0" r="r" b="b"/>
                <a:pathLst>
                  <a:path w="36" h="14">
                    <a:moveTo>
                      <a:pt x="19" y="14"/>
                    </a:moveTo>
                    <a:lnTo>
                      <a:pt x="36" y="14"/>
                    </a:lnTo>
                    <a:lnTo>
                      <a:pt x="31" y="9"/>
                    </a:lnTo>
                    <a:lnTo>
                      <a:pt x="26" y="4"/>
                    </a:lnTo>
                    <a:lnTo>
                      <a:pt x="26" y="2"/>
                    </a:lnTo>
                    <a:lnTo>
                      <a:pt x="16" y="2"/>
                    </a:lnTo>
                    <a:lnTo>
                      <a:pt x="0" y="0"/>
                    </a:lnTo>
                    <a:lnTo>
                      <a:pt x="2" y="2"/>
                    </a:lnTo>
                    <a:lnTo>
                      <a:pt x="7" y="7"/>
                    </a:lnTo>
                    <a:lnTo>
                      <a:pt x="12" y="9"/>
                    </a:lnTo>
                    <a:lnTo>
                      <a:pt x="16" y="12"/>
                    </a:lnTo>
                    <a:lnTo>
                      <a:pt x="19" y="1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2" name="Freeform 7548"/>
              <p:cNvSpPr>
                <a:spLocks/>
              </p:cNvSpPr>
              <p:nvPr/>
            </p:nvSpPr>
            <p:spPr bwMode="auto">
              <a:xfrm>
                <a:off x="9784" y="7951"/>
                <a:ext cx="84" cy="26"/>
              </a:xfrm>
              <a:custGeom>
                <a:avLst/>
                <a:gdLst/>
                <a:ahLst/>
                <a:cxnLst>
                  <a:cxn ang="0">
                    <a:pos x="4" y="16"/>
                  </a:cxn>
                  <a:cxn ang="0">
                    <a:pos x="9" y="19"/>
                  </a:cxn>
                  <a:cxn ang="0">
                    <a:pos x="11" y="19"/>
                  </a:cxn>
                  <a:cxn ang="0">
                    <a:pos x="16" y="21"/>
                  </a:cxn>
                  <a:cxn ang="0">
                    <a:pos x="21" y="21"/>
                  </a:cxn>
                  <a:cxn ang="0">
                    <a:pos x="26" y="23"/>
                  </a:cxn>
                  <a:cxn ang="0">
                    <a:pos x="40" y="23"/>
                  </a:cxn>
                  <a:cxn ang="0">
                    <a:pos x="45" y="26"/>
                  </a:cxn>
                  <a:cxn ang="0">
                    <a:pos x="83" y="26"/>
                  </a:cxn>
                  <a:cxn ang="0">
                    <a:pos x="71" y="19"/>
                  </a:cxn>
                  <a:cxn ang="0">
                    <a:pos x="64" y="7"/>
                  </a:cxn>
                  <a:cxn ang="0">
                    <a:pos x="47" y="7"/>
                  </a:cxn>
                  <a:cxn ang="0">
                    <a:pos x="28" y="2"/>
                  </a:cxn>
                  <a:cxn ang="0">
                    <a:pos x="21" y="0"/>
                  </a:cxn>
                  <a:cxn ang="0">
                    <a:pos x="9" y="4"/>
                  </a:cxn>
                  <a:cxn ang="0">
                    <a:pos x="0" y="12"/>
                  </a:cxn>
                  <a:cxn ang="0">
                    <a:pos x="2" y="16"/>
                  </a:cxn>
                  <a:cxn ang="0">
                    <a:pos x="4" y="16"/>
                  </a:cxn>
                </a:cxnLst>
                <a:rect l="0" t="0" r="r" b="b"/>
                <a:pathLst>
                  <a:path w="84" h="26">
                    <a:moveTo>
                      <a:pt x="4" y="16"/>
                    </a:moveTo>
                    <a:lnTo>
                      <a:pt x="9" y="19"/>
                    </a:lnTo>
                    <a:lnTo>
                      <a:pt x="11" y="19"/>
                    </a:lnTo>
                    <a:lnTo>
                      <a:pt x="16" y="21"/>
                    </a:lnTo>
                    <a:lnTo>
                      <a:pt x="21" y="21"/>
                    </a:lnTo>
                    <a:lnTo>
                      <a:pt x="26" y="23"/>
                    </a:lnTo>
                    <a:lnTo>
                      <a:pt x="40" y="23"/>
                    </a:lnTo>
                    <a:lnTo>
                      <a:pt x="45" y="26"/>
                    </a:lnTo>
                    <a:lnTo>
                      <a:pt x="83" y="26"/>
                    </a:lnTo>
                    <a:lnTo>
                      <a:pt x="71" y="19"/>
                    </a:lnTo>
                    <a:lnTo>
                      <a:pt x="64" y="7"/>
                    </a:lnTo>
                    <a:lnTo>
                      <a:pt x="47" y="7"/>
                    </a:lnTo>
                    <a:lnTo>
                      <a:pt x="28" y="2"/>
                    </a:lnTo>
                    <a:lnTo>
                      <a:pt x="21" y="0"/>
                    </a:lnTo>
                    <a:lnTo>
                      <a:pt x="9" y="4"/>
                    </a:lnTo>
                    <a:lnTo>
                      <a:pt x="0" y="12"/>
                    </a:lnTo>
                    <a:lnTo>
                      <a:pt x="2" y="16"/>
                    </a:lnTo>
                    <a:lnTo>
                      <a:pt x="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3" name="Freeform 7549"/>
              <p:cNvSpPr>
                <a:spLocks/>
              </p:cNvSpPr>
              <p:nvPr/>
            </p:nvSpPr>
            <p:spPr bwMode="auto">
              <a:xfrm>
                <a:off x="9700" y="7855"/>
                <a:ext cx="27" cy="5"/>
              </a:xfrm>
              <a:custGeom>
                <a:avLst/>
                <a:gdLst/>
                <a:ahLst/>
                <a:cxnLst>
                  <a:cxn ang="0">
                    <a:pos x="26" y="4"/>
                  </a:cxn>
                  <a:cxn ang="0">
                    <a:pos x="26" y="2"/>
                  </a:cxn>
                  <a:cxn ang="0">
                    <a:pos x="16" y="2"/>
                  </a:cxn>
                  <a:cxn ang="0">
                    <a:pos x="11" y="0"/>
                  </a:cxn>
                  <a:cxn ang="0">
                    <a:pos x="9" y="2"/>
                  </a:cxn>
                  <a:cxn ang="0">
                    <a:pos x="0" y="2"/>
                  </a:cxn>
                  <a:cxn ang="0">
                    <a:pos x="0" y="4"/>
                  </a:cxn>
                  <a:cxn ang="0">
                    <a:pos x="26" y="4"/>
                  </a:cxn>
                </a:cxnLst>
                <a:rect l="0" t="0" r="r" b="b"/>
                <a:pathLst>
                  <a:path w="27" h="5">
                    <a:moveTo>
                      <a:pt x="26" y="4"/>
                    </a:moveTo>
                    <a:lnTo>
                      <a:pt x="26" y="2"/>
                    </a:lnTo>
                    <a:lnTo>
                      <a:pt x="16" y="2"/>
                    </a:lnTo>
                    <a:lnTo>
                      <a:pt x="11" y="0"/>
                    </a:lnTo>
                    <a:lnTo>
                      <a:pt x="9" y="2"/>
                    </a:lnTo>
                    <a:lnTo>
                      <a:pt x="0" y="2"/>
                    </a:lnTo>
                    <a:lnTo>
                      <a:pt x="0" y="4"/>
                    </a:lnTo>
                    <a:lnTo>
                      <a:pt x="26"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4" name="Freeform 7550"/>
              <p:cNvSpPr>
                <a:spLocks/>
              </p:cNvSpPr>
              <p:nvPr/>
            </p:nvSpPr>
            <p:spPr bwMode="auto">
              <a:xfrm>
                <a:off x="9698" y="7869"/>
                <a:ext cx="31" cy="72"/>
              </a:xfrm>
              <a:custGeom>
                <a:avLst/>
                <a:gdLst/>
                <a:ahLst/>
                <a:cxnLst>
                  <a:cxn ang="0">
                    <a:pos x="28" y="52"/>
                  </a:cxn>
                  <a:cxn ang="0">
                    <a:pos x="26" y="38"/>
                  </a:cxn>
                  <a:cxn ang="0">
                    <a:pos x="26" y="2"/>
                  </a:cxn>
                  <a:cxn ang="0">
                    <a:pos x="31" y="0"/>
                  </a:cxn>
                  <a:cxn ang="0">
                    <a:pos x="23" y="0"/>
                  </a:cxn>
                  <a:cxn ang="0">
                    <a:pos x="23" y="62"/>
                  </a:cxn>
                  <a:cxn ang="0">
                    <a:pos x="0" y="62"/>
                  </a:cxn>
                  <a:cxn ang="0">
                    <a:pos x="0" y="71"/>
                  </a:cxn>
                  <a:cxn ang="0">
                    <a:pos x="4" y="67"/>
                  </a:cxn>
                  <a:cxn ang="0">
                    <a:pos x="28" y="67"/>
                  </a:cxn>
                  <a:cxn ang="0">
                    <a:pos x="28" y="52"/>
                  </a:cxn>
                </a:cxnLst>
                <a:rect l="0" t="0" r="r" b="b"/>
                <a:pathLst>
                  <a:path w="31" h="72">
                    <a:moveTo>
                      <a:pt x="28" y="52"/>
                    </a:moveTo>
                    <a:lnTo>
                      <a:pt x="26" y="38"/>
                    </a:lnTo>
                    <a:lnTo>
                      <a:pt x="26" y="2"/>
                    </a:lnTo>
                    <a:lnTo>
                      <a:pt x="31" y="0"/>
                    </a:lnTo>
                    <a:lnTo>
                      <a:pt x="23" y="0"/>
                    </a:lnTo>
                    <a:lnTo>
                      <a:pt x="23" y="62"/>
                    </a:lnTo>
                    <a:lnTo>
                      <a:pt x="0" y="62"/>
                    </a:lnTo>
                    <a:lnTo>
                      <a:pt x="0" y="71"/>
                    </a:lnTo>
                    <a:lnTo>
                      <a:pt x="4" y="67"/>
                    </a:lnTo>
                    <a:lnTo>
                      <a:pt x="28" y="67"/>
                    </a:lnTo>
                    <a:lnTo>
                      <a:pt x="28" y="5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5" name="Freeform 7551"/>
              <p:cNvSpPr>
                <a:spLocks/>
              </p:cNvSpPr>
              <p:nvPr/>
            </p:nvSpPr>
            <p:spPr bwMode="auto">
              <a:xfrm>
                <a:off x="9696" y="7860"/>
                <a:ext cx="36" cy="84"/>
              </a:xfrm>
              <a:custGeom>
                <a:avLst/>
                <a:gdLst/>
                <a:ahLst/>
                <a:cxnLst>
                  <a:cxn ang="0">
                    <a:pos x="0" y="7"/>
                  </a:cxn>
                  <a:cxn ang="0">
                    <a:pos x="0" y="83"/>
                  </a:cxn>
                  <a:cxn ang="0">
                    <a:pos x="4" y="83"/>
                  </a:cxn>
                  <a:cxn ang="0">
                    <a:pos x="4" y="12"/>
                  </a:cxn>
                  <a:cxn ang="0">
                    <a:pos x="36" y="7"/>
                  </a:cxn>
                  <a:cxn ang="0">
                    <a:pos x="36" y="2"/>
                  </a:cxn>
                  <a:cxn ang="0">
                    <a:pos x="0" y="0"/>
                  </a:cxn>
                  <a:cxn ang="0">
                    <a:pos x="0" y="7"/>
                  </a:cxn>
                </a:cxnLst>
                <a:rect l="0" t="0" r="r" b="b"/>
                <a:pathLst>
                  <a:path w="36" h="84">
                    <a:moveTo>
                      <a:pt x="0" y="7"/>
                    </a:moveTo>
                    <a:lnTo>
                      <a:pt x="0" y="83"/>
                    </a:lnTo>
                    <a:lnTo>
                      <a:pt x="4" y="83"/>
                    </a:lnTo>
                    <a:lnTo>
                      <a:pt x="4" y="12"/>
                    </a:lnTo>
                    <a:lnTo>
                      <a:pt x="36" y="7"/>
                    </a:lnTo>
                    <a:lnTo>
                      <a:pt x="36"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6" name="Freeform 7552"/>
              <p:cNvSpPr>
                <a:spLocks/>
              </p:cNvSpPr>
              <p:nvPr/>
            </p:nvSpPr>
            <p:spPr bwMode="auto">
              <a:xfrm>
                <a:off x="9700" y="7869"/>
                <a:ext cx="32" cy="70"/>
              </a:xfrm>
              <a:custGeom>
                <a:avLst/>
                <a:gdLst/>
                <a:ahLst/>
                <a:cxnLst>
                  <a:cxn ang="0">
                    <a:pos x="23" y="2"/>
                  </a:cxn>
                  <a:cxn ang="0">
                    <a:pos x="23" y="64"/>
                  </a:cxn>
                  <a:cxn ang="0">
                    <a:pos x="19" y="67"/>
                  </a:cxn>
                  <a:cxn ang="0">
                    <a:pos x="2" y="64"/>
                  </a:cxn>
                  <a:cxn ang="0">
                    <a:pos x="0" y="69"/>
                  </a:cxn>
                  <a:cxn ang="0">
                    <a:pos x="26" y="69"/>
                  </a:cxn>
                  <a:cxn ang="0">
                    <a:pos x="26" y="16"/>
                  </a:cxn>
                  <a:cxn ang="0">
                    <a:pos x="28" y="7"/>
                  </a:cxn>
                  <a:cxn ang="0">
                    <a:pos x="31" y="0"/>
                  </a:cxn>
                  <a:cxn ang="0">
                    <a:pos x="23" y="2"/>
                  </a:cxn>
                </a:cxnLst>
                <a:rect l="0" t="0" r="r" b="b"/>
                <a:pathLst>
                  <a:path w="32" h="70">
                    <a:moveTo>
                      <a:pt x="23" y="2"/>
                    </a:moveTo>
                    <a:lnTo>
                      <a:pt x="23" y="64"/>
                    </a:lnTo>
                    <a:lnTo>
                      <a:pt x="19" y="67"/>
                    </a:lnTo>
                    <a:lnTo>
                      <a:pt x="2" y="64"/>
                    </a:lnTo>
                    <a:lnTo>
                      <a:pt x="0" y="69"/>
                    </a:lnTo>
                    <a:lnTo>
                      <a:pt x="26" y="69"/>
                    </a:lnTo>
                    <a:lnTo>
                      <a:pt x="26" y="16"/>
                    </a:lnTo>
                    <a:lnTo>
                      <a:pt x="28" y="7"/>
                    </a:lnTo>
                    <a:lnTo>
                      <a:pt x="31" y="0"/>
                    </a:lnTo>
                    <a:lnTo>
                      <a:pt x="23" y="2"/>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7" name="Freeform 7553"/>
              <p:cNvSpPr>
                <a:spLocks/>
              </p:cNvSpPr>
              <p:nvPr/>
            </p:nvSpPr>
            <p:spPr bwMode="auto">
              <a:xfrm>
                <a:off x="9708" y="7874"/>
                <a:ext cx="4" cy="7"/>
              </a:xfrm>
              <a:custGeom>
                <a:avLst/>
                <a:gdLst/>
                <a:ahLst/>
                <a:cxnLst>
                  <a:cxn ang="0">
                    <a:pos x="2" y="0"/>
                  </a:cxn>
                  <a:cxn ang="0">
                    <a:pos x="2" y="0"/>
                  </a:cxn>
                  <a:cxn ang="0">
                    <a:pos x="0" y="2"/>
                  </a:cxn>
                  <a:cxn ang="0">
                    <a:pos x="0" y="7"/>
                  </a:cxn>
                  <a:cxn ang="0">
                    <a:pos x="4" y="7"/>
                  </a:cxn>
                  <a:cxn ang="0">
                    <a:pos x="4" y="2"/>
                  </a:cxn>
                  <a:cxn ang="0">
                    <a:pos x="2" y="0"/>
                  </a:cxn>
                </a:cxnLst>
                <a:rect l="0" t="0" r="r" b="b"/>
                <a:pathLst>
                  <a:path w="4" h="7">
                    <a:moveTo>
                      <a:pt x="2" y="0"/>
                    </a:moveTo>
                    <a:lnTo>
                      <a:pt x="2" y="0"/>
                    </a:lnTo>
                    <a:lnTo>
                      <a:pt x="0" y="2"/>
                    </a:lnTo>
                    <a:lnTo>
                      <a:pt x="0" y="7"/>
                    </a:lnTo>
                    <a:lnTo>
                      <a:pt x="4" y="7"/>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8" name="Freeform 7554"/>
              <p:cNvSpPr>
                <a:spLocks/>
              </p:cNvSpPr>
              <p:nvPr/>
            </p:nvSpPr>
            <p:spPr bwMode="auto">
              <a:xfrm>
                <a:off x="9708" y="7891"/>
                <a:ext cx="4" cy="7"/>
              </a:xfrm>
              <a:custGeom>
                <a:avLst/>
                <a:gdLst/>
                <a:ahLst/>
                <a:cxnLst>
                  <a:cxn ang="0">
                    <a:pos x="2" y="0"/>
                  </a:cxn>
                  <a:cxn ang="0">
                    <a:pos x="0" y="0"/>
                  </a:cxn>
                  <a:cxn ang="0">
                    <a:pos x="0" y="7"/>
                  </a:cxn>
                  <a:cxn ang="0">
                    <a:pos x="4" y="7"/>
                  </a:cxn>
                  <a:cxn ang="0">
                    <a:pos x="4" y="0"/>
                  </a:cxn>
                  <a:cxn ang="0">
                    <a:pos x="2" y="0"/>
                  </a:cxn>
                </a:cxnLst>
                <a:rect l="0" t="0" r="r" b="b"/>
                <a:pathLst>
                  <a:path w="4"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9" name="Freeform 7555"/>
              <p:cNvSpPr>
                <a:spLocks/>
              </p:cNvSpPr>
              <p:nvPr/>
            </p:nvSpPr>
            <p:spPr bwMode="auto">
              <a:xfrm>
                <a:off x="9708" y="7874"/>
                <a:ext cx="4" cy="7"/>
              </a:xfrm>
              <a:custGeom>
                <a:avLst/>
                <a:gdLst/>
                <a:ahLst/>
                <a:cxnLst>
                  <a:cxn ang="0">
                    <a:pos x="2" y="0"/>
                  </a:cxn>
                  <a:cxn ang="0">
                    <a:pos x="2" y="0"/>
                  </a:cxn>
                  <a:cxn ang="0">
                    <a:pos x="0" y="2"/>
                  </a:cxn>
                  <a:cxn ang="0">
                    <a:pos x="0" y="7"/>
                  </a:cxn>
                  <a:cxn ang="0">
                    <a:pos x="4" y="4"/>
                  </a:cxn>
                  <a:cxn ang="0">
                    <a:pos x="2" y="0"/>
                  </a:cxn>
                </a:cxnLst>
                <a:rect l="0" t="0" r="r" b="b"/>
                <a:pathLst>
                  <a:path w="4" h="7">
                    <a:moveTo>
                      <a:pt x="2" y="0"/>
                    </a:moveTo>
                    <a:lnTo>
                      <a:pt x="2" y="0"/>
                    </a:lnTo>
                    <a:lnTo>
                      <a:pt x="0" y="2"/>
                    </a:lnTo>
                    <a:lnTo>
                      <a:pt x="0" y="7"/>
                    </a:lnTo>
                    <a:lnTo>
                      <a:pt x="4"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0" name="Freeform 7556"/>
              <p:cNvSpPr>
                <a:spLocks/>
              </p:cNvSpPr>
              <p:nvPr/>
            </p:nvSpPr>
            <p:spPr bwMode="auto">
              <a:xfrm>
                <a:off x="9708" y="7891"/>
                <a:ext cx="4" cy="7"/>
              </a:xfrm>
              <a:custGeom>
                <a:avLst/>
                <a:gdLst/>
                <a:ahLst/>
                <a:cxnLst>
                  <a:cxn ang="0">
                    <a:pos x="2" y="0"/>
                  </a:cxn>
                  <a:cxn ang="0">
                    <a:pos x="2" y="0"/>
                  </a:cxn>
                  <a:cxn ang="0">
                    <a:pos x="0" y="2"/>
                  </a:cxn>
                  <a:cxn ang="0">
                    <a:pos x="0" y="7"/>
                  </a:cxn>
                  <a:cxn ang="0">
                    <a:pos x="4" y="4"/>
                  </a:cxn>
                  <a:cxn ang="0">
                    <a:pos x="2" y="0"/>
                  </a:cxn>
                </a:cxnLst>
                <a:rect l="0" t="0" r="r" b="b"/>
                <a:pathLst>
                  <a:path w="4" h="7">
                    <a:moveTo>
                      <a:pt x="2" y="0"/>
                    </a:moveTo>
                    <a:lnTo>
                      <a:pt x="2" y="0"/>
                    </a:lnTo>
                    <a:lnTo>
                      <a:pt x="0" y="2"/>
                    </a:lnTo>
                    <a:lnTo>
                      <a:pt x="0" y="7"/>
                    </a:lnTo>
                    <a:lnTo>
                      <a:pt x="4"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1" name="Freeform 7557"/>
              <p:cNvSpPr>
                <a:spLocks/>
              </p:cNvSpPr>
              <p:nvPr/>
            </p:nvSpPr>
            <p:spPr bwMode="auto">
              <a:xfrm>
                <a:off x="9700" y="7804"/>
                <a:ext cx="8" cy="3"/>
              </a:xfrm>
              <a:custGeom>
                <a:avLst/>
                <a:gdLst/>
                <a:ahLst/>
                <a:cxnLst>
                  <a:cxn ang="0">
                    <a:pos x="2" y="0"/>
                  </a:cxn>
                  <a:cxn ang="0">
                    <a:pos x="2" y="0"/>
                  </a:cxn>
                  <a:cxn ang="0">
                    <a:pos x="0" y="2"/>
                  </a:cxn>
                  <a:cxn ang="0">
                    <a:pos x="7" y="2"/>
                  </a:cxn>
                  <a:cxn ang="0">
                    <a:pos x="2" y="0"/>
                  </a:cxn>
                </a:cxnLst>
                <a:rect l="0" t="0" r="r" b="b"/>
                <a:pathLst>
                  <a:path w="8" h="3">
                    <a:moveTo>
                      <a:pt x="2" y="0"/>
                    </a:moveTo>
                    <a:lnTo>
                      <a:pt x="2" y="0"/>
                    </a:lnTo>
                    <a:lnTo>
                      <a:pt x="0" y="2"/>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2" name="Freeform 7558"/>
              <p:cNvSpPr>
                <a:spLocks/>
              </p:cNvSpPr>
              <p:nvPr/>
            </p:nvSpPr>
            <p:spPr bwMode="auto">
              <a:xfrm>
                <a:off x="9712" y="7804"/>
                <a:ext cx="5" cy="3"/>
              </a:xfrm>
              <a:custGeom>
                <a:avLst/>
                <a:gdLst/>
                <a:ahLst/>
                <a:cxnLst>
                  <a:cxn ang="0">
                    <a:pos x="2" y="0"/>
                  </a:cxn>
                  <a:cxn ang="0">
                    <a:pos x="2" y="0"/>
                  </a:cxn>
                  <a:cxn ang="0">
                    <a:pos x="0" y="2"/>
                  </a:cxn>
                  <a:cxn ang="0">
                    <a:pos x="4" y="2"/>
                  </a:cxn>
                  <a:cxn ang="0">
                    <a:pos x="2" y="0"/>
                  </a:cxn>
                </a:cxnLst>
                <a:rect l="0" t="0" r="r" b="b"/>
                <a:pathLst>
                  <a:path w="5" h="3">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3" name="Freeform 7559"/>
              <p:cNvSpPr>
                <a:spLocks/>
              </p:cNvSpPr>
              <p:nvPr/>
            </p:nvSpPr>
            <p:spPr bwMode="auto">
              <a:xfrm>
                <a:off x="9724" y="7804"/>
                <a:ext cx="5" cy="3"/>
              </a:xfrm>
              <a:custGeom>
                <a:avLst/>
                <a:gdLst/>
                <a:ahLst/>
                <a:cxnLst>
                  <a:cxn ang="0">
                    <a:pos x="0" y="0"/>
                  </a:cxn>
                  <a:cxn ang="0">
                    <a:pos x="0" y="2"/>
                  </a:cxn>
                  <a:cxn ang="0">
                    <a:pos x="4" y="0"/>
                  </a:cxn>
                  <a:cxn ang="0">
                    <a:pos x="0" y="0"/>
                  </a:cxn>
                </a:cxnLst>
                <a:rect l="0" t="0" r="r" b="b"/>
                <a:pathLst>
                  <a:path w="5" h="3">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4" name="Freeform 7560"/>
              <p:cNvSpPr>
                <a:spLocks/>
              </p:cNvSpPr>
              <p:nvPr/>
            </p:nvSpPr>
            <p:spPr bwMode="auto">
              <a:xfrm>
                <a:off x="9712" y="7804"/>
                <a:ext cx="5" cy="3"/>
              </a:xfrm>
              <a:custGeom>
                <a:avLst/>
                <a:gdLst/>
                <a:ahLst/>
                <a:cxnLst>
                  <a:cxn ang="0">
                    <a:pos x="2" y="0"/>
                  </a:cxn>
                  <a:cxn ang="0">
                    <a:pos x="4" y="0"/>
                  </a:cxn>
                  <a:cxn ang="0">
                    <a:pos x="2" y="2"/>
                  </a:cxn>
                  <a:cxn ang="0">
                    <a:pos x="0" y="2"/>
                  </a:cxn>
                  <a:cxn ang="0">
                    <a:pos x="0" y="0"/>
                  </a:cxn>
                  <a:cxn ang="0">
                    <a:pos x="2" y="0"/>
                  </a:cxn>
                </a:cxnLst>
                <a:rect l="0" t="0" r="r" b="b"/>
                <a:pathLst>
                  <a:path w="5" h="3">
                    <a:moveTo>
                      <a:pt x="2" y="0"/>
                    </a:moveTo>
                    <a:lnTo>
                      <a:pt x="4" y="0"/>
                    </a:lnTo>
                    <a:lnTo>
                      <a:pt x="2" y="2"/>
                    </a:lnTo>
                    <a:lnTo>
                      <a:pt x="0" y="2"/>
                    </a:lnTo>
                    <a:lnTo>
                      <a:pt x="0" y="0"/>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5" name="Freeform 7561"/>
              <p:cNvSpPr>
                <a:spLocks/>
              </p:cNvSpPr>
              <p:nvPr/>
            </p:nvSpPr>
            <p:spPr bwMode="auto">
              <a:xfrm>
                <a:off x="9703" y="7948"/>
                <a:ext cx="33" cy="12"/>
              </a:xfrm>
              <a:custGeom>
                <a:avLst/>
                <a:gdLst/>
                <a:ahLst/>
                <a:cxnLst>
                  <a:cxn ang="0">
                    <a:pos x="0" y="0"/>
                  </a:cxn>
                  <a:cxn ang="0">
                    <a:pos x="0" y="7"/>
                  </a:cxn>
                  <a:cxn ang="0">
                    <a:pos x="33" y="12"/>
                  </a:cxn>
                  <a:cxn ang="0">
                    <a:pos x="33" y="4"/>
                  </a:cxn>
                  <a:cxn ang="0">
                    <a:pos x="0" y="0"/>
                  </a:cxn>
                </a:cxnLst>
                <a:rect l="0" t="0" r="r" b="b"/>
                <a:pathLst>
                  <a:path w="33" h="12">
                    <a:moveTo>
                      <a:pt x="0" y="0"/>
                    </a:moveTo>
                    <a:lnTo>
                      <a:pt x="0" y="7"/>
                    </a:lnTo>
                    <a:lnTo>
                      <a:pt x="33" y="12"/>
                    </a:lnTo>
                    <a:lnTo>
                      <a:pt x="3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6" name="Freeform 7562"/>
              <p:cNvSpPr>
                <a:spLocks/>
              </p:cNvSpPr>
              <p:nvPr/>
            </p:nvSpPr>
            <p:spPr bwMode="auto">
              <a:xfrm>
                <a:off x="9861" y="7771"/>
                <a:ext cx="12" cy="127"/>
              </a:xfrm>
              <a:custGeom>
                <a:avLst/>
                <a:gdLst/>
                <a:ahLst/>
                <a:cxnLst>
                  <a:cxn ang="0">
                    <a:pos x="2" y="124"/>
                  </a:cxn>
                  <a:cxn ang="0">
                    <a:pos x="2" y="93"/>
                  </a:cxn>
                  <a:cxn ang="0">
                    <a:pos x="4" y="62"/>
                  </a:cxn>
                  <a:cxn ang="0">
                    <a:pos x="4" y="31"/>
                  </a:cxn>
                  <a:cxn ang="0">
                    <a:pos x="7" y="0"/>
                  </a:cxn>
                  <a:cxn ang="0">
                    <a:pos x="2" y="2"/>
                  </a:cxn>
                  <a:cxn ang="0">
                    <a:pos x="2" y="33"/>
                  </a:cxn>
                  <a:cxn ang="0">
                    <a:pos x="0" y="64"/>
                  </a:cxn>
                  <a:cxn ang="0">
                    <a:pos x="0" y="127"/>
                  </a:cxn>
                  <a:cxn ang="0">
                    <a:pos x="12" y="127"/>
                  </a:cxn>
                  <a:cxn ang="0">
                    <a:pos x="2" y="124"/>
                  </a:cxn>
                </a:cxnLst>
                <a:rect l="0" t="0" r="r" b="b"/>
                <a:pathLst>
                  <a:path w="12" h="127">
                    <a:moveTo>
                      <a:pt x="2" y="124"/>
                    </a:moveTo>
                    <a:lnTo>
                      <a:pt x="2" y="93"/>
                    </a:lnTo>
                    <a:lnTo>
                      <a:pt x="4" y="62"/>
                    </a:lnTo>
                    <a:lnTo>
                      <a:pt x="4" y="31"/>
                    </a:lnTo>
                    <a:lnTo>
                      <a:pt x="7" y="0"/>
                    </a:lnTo>
                    <a:lnTo>
                      <a:pt x="2" y="2"/>
                    </a:lnTo>
                    <a:lnTo>
                      <a:pt x="2" y="33"/>
                    </a:lnTo>
                    <a:lnTo>
                      <a:pt x="0" y="64"/>
                    </a:lnTo>
                    <a:lnTo>
                      <a:pt x="0" y="127"/>
                    </a:lnTo>
                    <a:lnTo>
                      <a:pt x="12" y="127"/>
                    </a:lnTo>
                    <a:lnTo>
                      <a:pt x="2" y="124"/>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7" name="Freeform 7563"/>
              <p:cNvSpPr>
                <a:spLocks/>
              </p:cNvSpPr>
              <p:nvPr/>
            </p:nvSpPr>
            <p:spPr bwMode="auto">
              <a:xfrm>
                <a:off x="9883" y="7905"/>
                <a:ext cx="53" cy="82"/>
              </a:xfrm>
              <a:custGeom>
                <a:avLst/>
                <a:gdLst/>
                <a:ahLst/>
                <a:cxnLst>
                  <a:cxn ang="0">
                    <a:pos x="52" y="74"/>
                  </a:cxn>
                  <a:cxn ang="0">
                    <a:pos x="52" y="28"/>
                  </a:cxn>
                  <a:cxn ang="0">
                    <a:pos x="50" y="21"/>
                  </a:cxn>
                  <a:cxn ang="0">
                    <a:pos x="47" y="12"/>
                  </a:cxn>
                  <a:cxn ang="0">
                    <a:pos x="45" y="0"/>
                  </a:cxn>
                  <a:cxn ang="0">
                    <a:pos x="7" y="0"/>
                  </a:cxn>
                  <a:cxn ang="0">
                    <a:pos x="2" y="16"/>
                  </a:cxn>
                  <a:cxn ang="0">
                    <a:pos x="0" y="55"/>
                  </a:cxn>
                  <a:cxn ang="0">
                    <a:pos x="0" y="76"/>
                  </a:cxn>
                  <a:cxn ang="0">
                    <a:pos x="31" y="81"/>
                  </a:cxn>
                  <a:cxn ang="0">
                    <a:pos x="52" y="74"/>
                  </a:cxn>
                </a:cxnLst>
                <a:rect l="0" t="0" r="r" b="b"/>
                <a:pathLst>
                  <a:path w="53" h="82">
                    <a:moveTo>
                      <a:pt x="52" y="74"/>
                    </a:moveTo>
                    <a:lnTo>
                      <a:pt x="52" y="28"/>
                    </a:lnTo>
                    <a:lnTo>
                      <a:pt x="50" y="21"/>
                    </a:lnTo>
                    <a:lnTo>
                      <a:pt x="47" y="12"/>
                    </a:lnTo>
                    <a:lnTo>
                      <a:pt x="45" y="0"/>
                    </a:lnTo>
                    <a:lnTo>
                      <a:pt x="7" y="0"/>
                    </a:lnTo>
                    <a:lnTo>
                      <a:pt x="2" y="16"/>
                    </a:lnTo>
                    <a:lnTo>
                      <a:pt x="0" y="55"/>
                    </a:lnTo>
                    <a:lnTo>
                      <a:pt x="0" y="76"/>
                    </a:lnTo>
                    <a:lnTo>
                      <a:pt x="31" y="81"/>
                    </a:lnTo>
                    <a:lnTo>
                      <a:pt x="52" y="7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8" name="Freeform 7564"/>
              <p:cNvSpPr>
                <a:spLocks/>
              </p:cNvSpPr>
              <p:nvPr/>
            </p:nvSpPr>
            <p:spPr bwMode="auto">
              <a:xfrm>
                <a:off x="9883" y="7912"/>
                <a:ext cx="31" cy="65"/>
              </a:xfrm>
              <a:custGeom>
                <a:avLst/>
                <a:gdLst/>
                <a:ahLst/>
                <a:cxnLst>
                  <a:cxn ang="0">
                    <a:pos x="9" y="62"/>
                  </a:cxn>
                  <a:cxn ang="0">
                    <a:pos x="9" y="64"/>
                  </a:cxn>
                  <a:cxn ang="0">
                    <a:pos x="31" y="64"/>
                  </a:cxn>
                  <a:cxn ang="0">
                    <a:pos x="31" y="2"/>
                  </a:cxn>
                  <a:cxn ang="0">
                    <a:pos x="16" y="0"/>
                  </a:cxn>
                  <a:cxn ang="0">
                    <a:pos x="4" y="2"/>
                  </a:cxn>
                  <a:cxn ang="0">
                    <a:pos x="0" y="16"/>
                  </a:cxn>
                  <a:cxn ang="0">
                    <a:pos x="0" y="62"/>
                  </a:cxn>
                  <a:cxn ang="0">
                    <a:pos x="9" y="62"/>
                  </a:cxn>
                </a:cxnLst>
                <a:rect l="0" t="0" r="r" b="b"/>
                <a:pathLst>
                  <a:path w="31" h="65">
                    <a:moveTo>
                      <a:pt x="9" y="62"/>
                    </a:moveTo>
                    <a:lnTo>
                      <a:pt x="9" y="64"/>
                    </a:lnTo>
                    <a:lnTo>
                      <a:pt x="31" y="64"/>
                    </a:lnTo>
                    <a:lnTo>
                      <a:pt x="31" y="2"/>
                    </a:lnTo>
                    <a:lnTo>
                      <a:pt x="16" y="0"/>
                    </a:lnTo>
                    <a:lnTo>
                      <a:pt x="4" y="2"/>
                    </a:lnTo>
                    <a:lnTo>
                      <a:pt x="0" y="16"/>
                    </a:lnTo>
                    <a:lnTo>
                      <a:pt x="0" y="62"/>
                    </a:lnTo>
                    <a:lnTo>
                      <a:pt x="9" y="6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9" name="Freeform 7565"/>
              <p:cNvSpPr>
                <a:spLocks/>
              </p:cNvSpPr>
              <p:nvPr/>
            </p:nvSpPr>
            <p:spPr bwMode="auto">
              <a:xfrm>
                <a:off x="9883" y="7912"/>
                <a:ext cx="31" cy="60"/>
              </a:xfrm>
              <a:custGeom>
                <a:avLst/>
                <a:gdLst/>
                <a:ahLst/>
                <a:cxnLst>
                  <a:cxn ang="0">
                    <a:pos x="23" y="0"/>
                  </a:cxn>
                  <a:cxn ang="0">
                    <a:pos x="7" y="0"/>
                  </a:cxn>
                  <a:cxn ang="0">
                    <a:pos x="4" y="2"/>
                  </a:cxn>
                  <a:cxn ang="0">
                    <a:pos x="2" y="16"/>
                  </a:cxn>
                  <a:cxn ang="0">
                    <a:pos x="0" y="28"/>
                  </a:cxn>
                  <a:cxn ang="0">
                    <a:pos x="0" y="60"/>
                  </a:cxn>
                  <a:cxn ang="0">
                    <a:pos x="28" y="60"/>
                  </a:cxn>
                  <a:cxn ang="0">
                    <a:pos x="31" y="48"/>
                  </a:cxn>
                  <a:cxn ang="0">
                    <a:pos x="31" y="16"/>
                  </a:cxn>
                  <a:cxn ang="0">
                    <a:pos x="28" y="2"/>
                  </a:cxn>
                  <a:cxn ang="0">
                    <a:pos x="23" y="2"/>
                  </a:cxn>
                  <a:cxn ang="0">
                    <a:pos x="23" y="0"/>
                  </a:cxn>
                </a:cxnLst>
                <a:rect l="0" t="0" r="r" b="b"/>
                <a:pathLst>
                  <a:path w="31" h="60">
                    <a:moveTo>
                      <a:pt x="23" y="0"/>
                    </a:moveTo>
                    <a:lnTo>
                      <a:pt x="7" y="0"/>
                    </a:lnTo>
                    <a:lnTo>
                      <a:pt x="4" y="2"/>
                    </a:lnTo>
                    <a:lnTo>
                      <a:pt x="2" y="16"/>
                    </a:lnTo>
                    <a:lnTo>
                      <a:pt x="0" y="28"/>
                    </a:lnTo>
                    <a:lnTo>
                      <a:pt x="0" y="60"/>
                    </a:lnTo>
                    <a:lnTo>
                      <a:pt x="28" y="60"/>
                    </a:lnTo>
                    <a:lnTo>
                      <a:pt x="31" y="48"/>
                    </a:lnTo>
                    <a:lnTo>
                      <a:pt x="31" y="16"/>
                    </a:lnTo>
                    <a:lnTo>
                      <a:pt x="28" y="2"/>
                    </a:lnTo>
                    <a:lnTo>
                      <a:pt x="23" y="2"/>
                    </a:lnTo>
                    <a:lnTo>
                      <a:pt x="2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0" name="Freeform 7566"/>
              <p:cNvSpPr>
                <a:spLocks/>
              </p:cNvSpPr>
              <p:nvPr/>
            </p:nvSpPr>
            <p:spPr bwMode="auto">
              <a:xfrm>
                <a:off x="9883" y="7912"/>
                <a:ext cx="31" cy="58"/>
              </a:xfrm>
              <a:custGeom>
                <a:avLst/>
                <a:gdLst/>
                <a:ahLst/>
                <a:cxnLst>
                  <a:cxn ang="0">
                    <a:pos x="4" y="2"/>
                  </a:cxn>
                  <a:cxn ang="0">
                    <a:pos x="4" y="2"/>
                  </a:cxn>
                  <a:cxn ang="0">
                    <a:pos x="2" y="14"/>
                  </a:cxn>
                  <a:cxn ang="0">
                    <a:pos x="0" y="28"/>
                  </a:cxn>
                  <a:cxn ang="0">
                    <a:pos x="0" y="55"/>
                  </a:cxn>
                  <a:cxn ang="0">
                    <a:pos x="9" y="55"/>
                  </a:cxn>
                  <a:cxn ang="0">
                    <a:pos x="14" y="57"/>
                  </a:cxn>
                  <a:cxn ang="0">
                    <a:pos x="28" y="57"/>
                  </a:cxn>
                  <a:cxn ang="0">
                    <a:pos x="28" y="43"/>
                  </a:cxn>
                  <a:cxn ang="0">
                    <a:pos x="31" y="28"/>
                  </a:cxn>
                  <a:cxn ang="0">
                    <a:pos x="28" y="14"/>
                  </a:cxn>
                  <a:cxn ang="0">
                    <a:pos x="28" y="2"/>
                  </a:cxn>
                  <a:cxn ang="0">
                    <a:pos x="23" y="2"/>
                  </a:cxn>
                  <a:cxn ang="0">
                    <a:pos x="21" y="0"/>
                  </a:cxn>
                  <a:cxn ang="0">
                    <a:pos x="7" y="0"/>
                  </a:cxn>
                  <a:cxn ang="0">
                    <a:pos x="4" y="2"/>
                  </a:cxn>
                </a:cxnLst>
                <a:rect l="0" t="0" r="r" b="b"/>
                <a:pathLst>
                  <a:path w="31" h="58">
                    <a:moveTo>
                      <a:pt x="4" y="2"/>
                    </a:moveTo>
                    <a:lnTo>
                      <a:pt x="4" y="2"/>
                    </a:lnTo>
                    <a:lnTo>
                      <a:pt x="2" y="14"/>
                    </a:lnTo>
                    <a:lnTo>
                      <a:pt x="0" y="28"/>
                    </a:lnTo>
                    <a:lnTo>
                      <a:pt x="0" y="55"/>
                    </a:lnTo>
                    <a:lnTo>
                      <a:pt x="9" y="55"/>
                    </a:lnTo>
                    <a:lnTo>
                      <a:pt x="14" y="57"/>
                    </a:lnTo>
                    <a:lnTo>
                      <a:pt x="28" y="57"/>
                    </a:lnTo>
                    <a:lnTo>
                      <a:pt x="28" y="43"/>
                    </a:lnTo>
                    <a:lnTo>
                      <a:pt x="31" y="28"/>
                    </a:lnTo>
                    <a:lnTo>
                      <a:pt x="28" y="14"/>
                    </a:lnTo>
                    <a:lnTo>
                      <a:pt x="28" y="2"/>
                    </a:lnTo>
                    <a:lnTo>
                      <a:pt x="23" y="2"/>
                    </a:lnTo>
                    <a:lnTo>
                      <a:pt x="21" y="0"/>
                    </a:lnTo>
                    <a:lnTo>
                      <a:pt x="7" y="0"/>
                    </a:lnTo>
                    <a:lnTo>
                      <a:pt x="4"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1" name="Freeform 7567"/>
              <p:cNvSpPr>
                <a:spLocks/>
              </p:cNvSpPr>
              <p:nvPr/>
            </p:nvSpPr>
            <p:spPr bwMode="auto">
              <a:xfrm>
                <a:off x="9883" y="7912"/>
                <a:ext cx="29" cy="53"/>
              </a:xfrm>
              <a:custGeom>
                <a:avLst/>
                <a:gdLst/>
                <a:ahLst/>
                <a:cxnLst>
                  <a:cxn ang="0">
                    <a:pos x="4" y="2"/>
                  </a:cxn>
                  <a:cxn ang="0">
                    <a:pos x="4" y="2"/>
                  </a:cxn>
                  <a:cxn ang="0">
                    <a:pos x="0" y="26"/>
                  </a:cxn>
                  <a:cxn ang="0">
                    <a:pos x="0" y="50"/>
                  </a:cxn>
                  <a:cxn ang="0">
                    <a:pos x="4" y="52"/>
                  </a:cxn>
                  <a:cxn ang="0">
                    <a:pos x="28" y="52"/>
                  </a:cxn>
                  <a:cxn ang="0">
                    <a:pos x="28" y="2"/>
                  </a:cxn>
                  <a:cxn ang="0">
                    <a:pos x="23" y="2"/>
                  </a:cxn>
                  <a:cxn ang="0">
                    <a:pos x="21" y="0"/>
                  </a:cxn>
                  <a:cxn ang="0">
                    <a:pos x="7" y="0"/>
                  </a:cxn>
                  <a:cxn ang="0">
                    <a:pos x="4" y="2"/>
                  </a:cxn>
                </a:cxnLst>
                <a:rect l="0" t="0" r="r" b="b"/>
                <a:pathLst>
                  <a:path w="29" h="53">
                    <a:moveTo>
                      <a:pt x="4" y="2"/>
                    </a:moveTo>
                    <a:lnTo>
                      <a:pt x="4" y="2"/>
                    </a:lnTo>
                    <a:lnTo>
                      <a:pt x="0" y="26"/>
                    </a:lnTo>
                    <a:lnTo>
                      <a:pt x="0" y="50"/>
                    </a:lnTo>
                    <a:lnTo>
                      <a:pt x="4" y="52"/>
                    </a:lnTo>
                    <a:lnTo>
                      <a:pt x="28" y="52"/>
                    </a:lnTo>
                    <a:lnTo>
                      <a:pt x="28" y="2"/>
                    </a:lnTo>
                    <a:lnTo>
                      <a:pt x="23" y="2"/>
                    </a:lnTo>
                    <a:lnTo>
                      <a:pt x="21" y="0"/>
                    </a:lnTo>
                    <a:lnTo>
                      <a:pt x="7" y="0"/>
                    </a:lnTo>
                    <a:lnTo>
                      <a:pt x="4"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2" name="Freeform 7568"/>
              <p:cNvSpPr>
                <a:spLocks/>
              </p:cNvSpPr>
              <p:nvPr/>
            </p:nvSpPr>
            <p:spPr bwMode="auto">
              <a:xfrm>
                <a:off x="9883" y="7912"/>
                <a:ext cx="29" cy="48"/>
              </a:xfrm>
              <a:custGeom>
                <a:avLst/>
                <a:gdLst/>
                <a:ahLst/>
                <a:cxnLst>
                  <a:cxn ang="0">
                    <a:pos x="26" y="2"/>
                  </a:cxn>
                  <a:cxn ang="0">
                    <a:pos x="21" y="0"/>
                  </a:cxn>
                  <a:cxn ang="0">
                    <a:pos x="7" y="0"/>
                  </a:cxn>
                  <a:cxn ang="0">
                    <a:pos x="4" y="2"/>
                  </a:cxn>
                  <a:cxn ang="0">
                    <a:pos x="2" y="14"/>
                  </a:cxn>
                  <a:cxn ang="0">
                    <a:pos x="0" y="23"/>
                  </a:cxn>
                  <a:cxn ang="0">
                    <a:pos x="0" y="48"/>
                  </a:cxn>
                  <a:cxn ang="0">
                    <a:pos x="26" y="48"/>
                  </a:cxn>
                  <a:cxn ang="0">
                    <a:pos x="28" y="38"/>
                  </a:cxn>
                  <a:cxn ang="0">
                    <a:pos x="28" y="14"/>
                  </a:cxn>
                  <a:cxn ang="0">
                    <a:pos x="26" y="2"/>
                  </a:cxn>
                </a:cxnLst>
                <a:rect l="0" t="0" r="r" b="b"/>
                <a:pathLst>
                  <a:path w="29" h="48">
                    <a:moveTo>
                      <a:pt x="26" y="2"/>
                    </a:moveTo>
                    <a:lnTo>
                      <a:pt x="21" y="0"/>
                    </a:lnTo>
                    <a:lnTo>
                      <a:pt x="7" y="0"/>
                    </a:lnTo>
                    <a:lnTo>
                      <a:pt x="4" y="2"/>
                    </a:lnTo>
                    <a:lnTo>
                      <a:pt x="2" y="14"/>
                    </a:lnTo>
                    <a:lnTo>
                      <a:pt x="0" y="23"/>
                    </a:lnTo>
                    <a:lnTo>
                      <a:pt x="0" y="48"/>
                    </a:lnTo>
                    <a:lnTo>
                      <a:pt x="26" y="48"/>
                    </a:lnTo>
                    <a:lnTo>
                      <a:pt x="28" y="38"/>
                    </a:lnTo>
                    <a:lnTo>
                      <a:pt x="28" y="14"/>
                    </a:lnTo>
                    <a:lnTo>
                      <a:pt x="26"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3" name="Freeform 7569"/>
              <p:cNvSpPr>
                <a:spLocks/>
              </p:cNvSpPr>
              <p:nvPr/>
            </p:nvSpPr>
            <p:spPr bwMode="auto">
              <a:xfrm>
                <a:off x="9885" y="7912"/>
                <a:ext cx="24" cy="46"/>
              </a:xfrm>
              <a:custGeom>
                <a:avLst/>
                <a:gdLst/>
                <a:ahLst/>
                <a:cxnLst>
                  <a:cxn ang="0">
                    <a:pos x="2" y="2"/>
                  </a:cxn>
                  <a:cxn ang="0">
                    <a:pos x="2" y="2"/>
                  </a:cxn>
                  <a:cxn ang="0">
                    <a:pos x="0" y="12"/>
                  </a:cxn>
                  <a:cxn ang="0">
                    <a:pos x="0" y="43"/>
                  </a:cxn>
                  <a:cxn ang="0">
                    <a:pos x="4" y="45"/>
                  </a:cxn>
                  <a:cxn ang="0">
                    <a:pos x="24" y="45"/>
                  </a:cxn>
                  <a:cxn ang="0">
                    <a:pos x="24" y="2"/>
                  </a:cxn>
                  <a:cxn ang="0">
                    <a:pos x="19" y="2"/>
                  </a:cxn>
                  <a:cxn ang="0">
                    <a:pos x="19" y="0"/>
                  </a:cxn>
                  <a:cxn ang="0">
                    <a:pos x="4" y="0"/>
                  </a:cxn>
                  <a:cxn ang="0">
                    <a:pos x="2" y="2"/>
                  </a:cxn>
                </a:cxnLst>
                <a:rect l="0" t="0" r="r" b="b"/>
                <a:pathLst>
                  <a:path w="24" h="46">
                    <a:moveTo>
                      <a:pt x="2" y="2"/>
                    </a:moveTo>
                    <a:lnTo>
                      <a:pt x="2" y="2"/>
                    </a:lnTo>
                    <a:lnTo>
                      <a:pt x="0" y="12"/>
                    </a:lnTo>
                    <a:lnTo>
                      <a:pt x="0" y="43"/>
                    </a:lnTo>
                    <a:lnTo>
                      <a:pt x="4" y="45"/>
                    </a:lnTo>
                    <a:lnTo>
                      <a:pt x="24" y="45"/>
                    </a:lnTo>
                    <a:lnTo>
                      <a:pt x="24" y="2"/>
                    </a:lnTo>
                    <a:lnTo>
                      <a:pt x="19" y="2"/>
                    </a:lnTo>
                    <a:lnTo>
                      <a:pt x="19" y="0"/>
                    </a:lnTo>
                    <a:lnTo>
                      <a:pt x="4" y="0"/>
                    </a:lnTo>
                    <a:lnTo>
                      <a:pt x="2" y="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4" name="Freeform 7570"/>
              <p:cNvSpPr>
                <a:spLocks/>
              </p:cNvSpPr>
              <p:nvPr/>
            </p:nvSpPr>
            <p:spPr bwMode="auto">
              <a:xfrm>
                <a:off x="9885" y="7912"/>
                <a:ext cx="24" cy="41"/>
              </a:xfrm>
              <a:custGeom>
                <a:avLst/>
                <a:gdLst/>
                <a:ahLst/>
                <a:cxnLst>
                  <a:cxn ang="0">
                    <a:pos x="2" y="2"/>
                  </a:cxn>
                  <a:cxn ang="0">
                    <a:pos x="2" y="2"/>
                  </a:cxn>
                  <a:cxn ang="0">
                    <a:pos x="0" y="12"/>
                  </a:cxn>
                  <a:cxn ang="0">
                    <a:pos x="0" y="40"/>
                  </a:cxn>
                  <a:cxn ang="0">
                    <a:pos x="24" y="40"/>
                  </a:cxn>
                  <a:cxn ang="0">
                    <a:pos x="24" y="2"/>
                  </a:cxn>
                  <a:cxn ang="0">
                    <a:pos x="19" y="2"/>
                  </a:cxn>
                  <a:cxn ang="0">
                    <a:pos x="19" y="0"/>
                  </a:cxn>
                  <a:cxn ang="0">
                    <a:pos x="4" y="0"/>
                  </a:cxn>
                  <a:cxn ang="0">
                    <a:pos x="2" y="2"/>
                  </a:cxn>
                </a:cxnLst>
                <a:rect l="0" t="0" r="r" b="b"/>
                <a:pathLst>
                  <a:path w="24" h="41">
                    <a:moveTo>
                      <a:pt x="2" y="2"/>
                    </a:moveTo>
                    <a:lnTo>
                      <a:pt x="2" y="2"/>
                    </a:lnTo>
                    <a:lnTo>
                      <a:pt x="0" y="12"/>
                    </a:lnTo>
                    <a:lnTo>
                      <a:pt x="0" y="40"/>
                    </a:lnTo>
                    <a:lnTo>
                      <a:pt x="24" y="40"/>
                    </a:lnTo>
                    <a:lnTo>
                      <a:pt x="24" y="2"/>
                    </a:lnTo>
                    <a:lnTo>
                      <a:pt x="19" y="2"/>
                    </a:lnTo>
                    <a:lnTo>
                      <a:pt x="19" y="0"/>
                    </a:lnTo>
                    <a:lnTo>
                      <a:pt x="4" y="0"/>
                    </a:lnTo>
                    <a:lnTo>
                      <a:pt x="2"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5" name="Freeform 7571"/>
              <p:cNvSpPr>
                <a:spLocks/>
              </p:cNvSpPr>
              <p:nvPr/>
            </p:nvSpPr>
            <p:spPr bwMode="auto">
              <a:xfrm>
                <a:off x="9885" y="7912"/>
                <a:ext cx="24" cy="39"/>
              </a:xfrm>
              <a:custGeom>
                <a:avLst/>
                <a:gdLst/>
                <a:ahLst/>
                <a:cxnLst>
                  <a:cxn ang="0">
                    <a:pos x="2" y="2"/>
                  </a:cxn>
                  <a:cxn ang="0">
                    <a:pos x="2" y="2"/>
                  </a:cxn>
                  <a:cxn ang="0">
                    <a:pos x="0" y="9"/>
                  </a:cxn>
                  <a:cxn ang="0">
                    <a:pos x="0" y="36"/>
                  </a:cxn>
                  <a:cxn ang="0">
                    <a:pos x="4" y="38"/>
                  </a:cxn>
                  <a:cxn ang="0">
                    <a:pos x="24" y="38"/>
                  </a:cxn>
                  <a:cxn ang="0">
                    <a:pos x="24" y="2"/>
                  </a:cxn>
                  <a:cxn ang="0">
                    <a:pos x="19" y="2"/>
                  </a:cxn>
                  <a:cxn ang="0">
                    <a:pos x="16" y="0"/>
                  </a:cxn>
                  <a:cxn ang="0">
                    <a:pos x="4" y="0"/>
                  </a:cxn>
                  <a:cxn ang="0">
                    <a:pos x="2" y="2"/>
                  </a:cxn>
                </a:cxnLst>
                <a:rect l="0" t="0" r="r" b="b"/>
                <a:pathLst>
                  <a:path w="24" h="39">
                    <a:moveTo>
                      <a:pt x="2" y="2"/>
                    </a:moveTo>
                    <a:lnTo>
                      <a:pt x="2" y="2"/>
                    </a:lnTo>
                    <a:lnTo>
                      <a:pt x="0" y="9"/>
                    </a:lnTo>
                    <a:lnTo>
                      <a:pt x="0" y="36"/>
                    </a:lnTo>
                    <a:lnTo>
                      <a:pt x="4" y="38"/>
                    </a:lnTo>
                    <a:lnTo>
                      <a:pt x="24" y="38"/>
                    </a:lnTo>
                    <a:lnTo>
                      <a:pt x="24" y="2"/>
                    </a:lnTo>
                    <a:lnTo>
                      <a:pt x="19" y="2"/>
                    </a:lnTo>
                    <a:lnTo>
                      <a:pt x="16" y="0"/>
                    </a:lnTo>
                    <a:lnTo>
                      <a:pt x="4" y="0"/>
                    </a:lnTo>
                    <a:lnTo>
                      <a:pt x="2" y="2"/>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6" name="Freeform 7572"/>
              <p:cNvSpPr>
                <a:spLocks/>
              </p:cNvSpPr>
              <p:nvPr/>
            </p:nvSpPr>
            <p:spPr bwMode="auto">
              <a:xfrm>
                <a:off x="9885" y="7912"/>
                <a:ext cx="22" cy="34"/>
              </a:xfrm>
              <a:custGeom>
                <a:avLst/>
                <a:gdLst/>
                <a:ahLst/>
                <a:cxnLst>
                  <a:cxn ang="0">
                    <a:pos x="2" y="2"/>
                  </a:cxn>
                  <a:cxn ang="0">
                    <a:pos x="2" y="2"/>
                  </a:cxn>
                  <a:cxn ang="0">
                    <a:pos x="0" y="9"/>
                  </a:cxn>
                  <a:cxn ang="0">
                    <a:pos x="0" y="33"/>
                  </a:cxn>
                  <a:cxn ang="0">
                    <a:pos x="21" y="33"/>
                  </a:cxn>
                  <a:cxn ang="0">
                    <a:pos x="21" y="2"/>
                  </a:cxn>
                  <a:cxn ang="0">
                    <a:pos x="19" y="0"/>
                  </a:cxn>
                  <a:cxn ang="0">
                    <a:pos x="4" y="0"/>
                  </a:cxn>
                  <a:cxn ang="0">
                    <a:pos x="2" y="2"/>
                  </a:cxn>
                </a:cxnLst>
                <a:rect l="0" t="0" r="r" b="b"/>
                <a:pathLst>
                  <a:path w="22" h="34">
                    <a:moveTo>
                      <a:pt x="2" y="2"/>
                    </a:moveTo>
                    <a:lnTo>
                      <a:pt x="2" y="2"/>
                    </a:lnTo>
                    <a:lnTo>
                      <a:pt x="0" y="9"/>
                    </a:lnTo>
                    <a:lnTo>
                      <a:pt x="0" y="33"/>
                    </a:lnTo>
                    <a:lnTo>
                      <a:pt x="21" y="33"/>
                    </a:lnTo>
                    <a:lnTo>
                      <a:pt x="21" y="2"/>
                    </a:lnTo>
                    <a:lnTo>
                      <a:pt x="19" y="0"/>
                    </a:lnTo>
                    <a:lnTo>
                      <a:pt x="4" y="0"/>
                    </a:lnTo>
                    <a:lnTo>
                      <a:pt x="2"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7" name="Freeform 7573"/>
              <p:cNvSpPr>
                <a:spLocks/>
              </p:cNvSpPr>
              <p:nvPr/>
            </p:nvSpPr>
            <p:spPr bwMode="auto">
              <a:xfrm>
                <a:off x="9885" y="7912"/>
                <a:ext cx="22" cy="29"/>
              </a:xfrm>
              <a:custGeom>
                <a:avLst/>
                <a:gdLst/>
                <a:ahLst/>
                <a:cxnLst>
                  <a:cxn ang="0">
                    <a:pos x="21" y="28"/>
                  </a:cxn>
                  <a:cxn ang="0">
                    <a:pos x="21" y="2"/>
                  </a:cxn>
                  <a:cxn ang="0">
                    <a:pos x="16" y="0"/>
                  </a:cxn>
                  <a:cxn ang="0">
                    <a:pos x="4" y="0"/>
                  </a:cxn>
                  <a:cxn ang="0">
                    <a:pos x="2" y="2"/>
                  </a:cxn>
                  <a:cxn ang="0">
                    <a:pos x="2" y="9"/>
                  </a:cxn>
                  <a:cxn ang="0">
                    <a:pos x="0" y="14"/>
                  </a:cxn>
                  <a:cxn ang="0">
                    <a:pos x="0" y="28"/>
                  </a:cxn>
                  <a:cxn ang="0">
                    <a:pos x="21" y="28"/>
                  </a:cxn>
                </a:cxnLst>
                <a:rect l="0" t="0" r="r" b="b"/>
                <a:pathLst>
                  <a:path w="22" h="29">
                    <a:moveTo>
                      <a:pt x="21" y="28"/>
                    </a:moveTo>
                    <a:lnTo>
                      <a:pt x="21" y="2"/>
                    </a:lnTo>
                    <a:lnTo>
                      <a:pt x="16" y="0"/>
                    </a:lnTo>
                    <a:lnTo>
                      <a:pt x="4" y="0"/>
                    </a:lnTo>
                    <a:lnTo>
                      <a:pt x="2" y="2"/>
                    </a:lnTo>
                    <a:lnTo>
                      <a:pt x="2" y="9"/>
                    </a:lnTo>
                    <a:lnTo>
                      <a:pt x="0" y="14"/>
                    </a:lnTo>
                    <a:lnTo>
                      <a:pt x="0" y="28"/>
                    </a:lnTo>
                    <a:lnTo>
                      <a:pt x="21" y="28"/>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8" name="Freeform 7574"/>
              <p:cNvSpPr>
                <a:spLocks/>
              </p:cNvSpPr>
              <p:nvPr/>
            </p:nvSpPr>
            <p:spPr bwMode="auto">
              <a:xfrm>
                <a:off x="9885" y="7912"/>
                <a:ext cx="22" cy="27"/>
              </a:xfrm>
              <a:custGeom>
                <a:avLst/>
                <a:gdLst/>
                <a:ahLst/>
                <a:cxnLst>
                  <a:cxn ang="0">
                    <a:pos x="21" y="26"/>
                  </a:cxn>
                  <a:cxn ang="0">
                    <a:pos x="21" y="2"/>
                  </a:cxn>
                  <a:cxn ang="0">
                    <a:pos x="16" y="0"/>
                  </a:cxn>
                  <a:cxn ang="0">
                    <a:pos x="4" y="0"/>
                  </a:cxn>
                  <a:cxn ang="0">
                    <a:pos x="2" y="2"/>
                  </a:cxn>
                  <a:cxn ang="0">
                    <a:pos x="2" y="7"/>
                  </a:cxn>
                  <a:cxn ang="0">
                    <a:pos x="0" y="14"/>
                  </a:cxn>
                  <a:cxn ang="0">
                    <a:pos x="0" y="26"/>
                  </a:cxn>
                  <a:cxn ang="0">
                    <a:pos x="21" y="26"/>
                  </a:cxn>
                </a:cxnLst>
                <a:rect l="0" t="0" r="r" b="b"/>
                <a:pathLst>
                  <a:path w="22" h="27">
                    <a:moveTo>
                      <a:pt x="21" y="26"/>
                    </a:moveTo>
                    <a:lnTo>
                      <a:pt x="21" y="2"/>
                    </a:lnTo>
                    <a:lnTo>
                      <a:pt x="16" y="0"/>
                    </a:lnTo>
                    <a:lnTo>
                      <a:pt x="4" y="0"/>
                    </a:lnTo>
                    <a:lnTo>
                      <a:pt x="2" y="2"/>
                    </a:lnTo>
                    <a:lnTo>
                      <a:pt x="2" y="7"/>
                    </a:lnTo>
                    <a:lnTo>
                      <a:pt x="0" y="14"/>
                    </a:lnTo>
                    <a:lnTo>
                      <a:pt x="0" y="26"/>
                    </a:lnTo>
                    <a:lnTo>
                      <a:pt x="21" y="26"/>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9" name="Freeform 7575"/>
              <p:cNvSpPr>
                <a:spLocks/>
              </p:cNvSpPr>
              <p:nvPr/>
            </p:nvSpPr>
            <p:spPr bwMode="auto">
              <a:xfrm>
                <a:off x="9888" y="7912"/>
                <a:ext cx="16" cy="22"/>
              </a:xfrm>
              <a:custGeom>
                <a:avLst/>
                <a:gdLst/>
                <a:ahLst/>
                <a:cxnLst>
                  <a:cxn ang="0">
                    <a:pos x="0" y="2"/>
                  </a:cxn>
                  <a:cxn ang="0">
                    <a:pos x="0" y="21"/>
                  </a:cxn>
                  <a:cxn ang="0">
                    <a:pos x="16" y="21"/>
                  </a:cxn>
                  <a:cxn ang="0">
                    <a:pos x="16" y="2"/>
                  </a:cxn>
                  <a:cxn ang="0">
                    <a:pos x="9" y="0"/>
                  </a:cxn>
                  <a:cxn ang="0">
                    <a:pos x="0" y="2"/>
                  </a:cxn>
                </a:cxnLst>
                <a:rect l="0" t="0" r="r" b="b"/>
                <a:pathLst>
                  <a:path w="16" h="22">
                    <a:moveTo>
                      <a:pt x="0" y="2"/>
                    </a:moveTo>
                    <a:lnTo>
                      <a:pt x="0" y="21"/>
                    </a:lnTo>
                    <a:lnTo>
                      <a:pt x="16" y="21"/>
                    </a:lnTo>
                    <a:lnTo>
                      <a:pt x="16" y="2"/>
                    </a:lnTo>
                    <a:lnTo>
                      <a:pt x="9" y="0"/>
                    </a:lnTo>
                    <a:lnTo>
                      <a:pt x="0"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0" name="Freeform 7576"/>
              <p:cNvSpPr>
                <a:spLocks/>
              </p:cNvSpPr>
              <p:nvPr/>
            </p:nvSpPr>
            <p:spPr bwMode="auto">
              <a:xfrm>
                <a:off x="9888" y="7905"/>
                <a:ext cx="26" cy="7"/>
              </a:xfrm>
              <a:custGeom>
                <a:avLst/>
                <a:gdLst/>
                <a:ahLst/>
                <a:cxnLst>
                  <a:cxn ang="0">
                    <a:pos x="0" y="2"/>
                  </a:cxn>
                  <a:cxn ang="0">
                    <a:pos x="0" y="7"/>
                  </a:cxn>
                  <a:cxn ang="0">
                    <a:pos x="26" y="7"/>
                  </a:cxn>
                  <a:cxn ang="0">
                    <a:pos x="26" y="2"/>
                  </a:cxn>
                  <a:cxn ang="0">
                    <a:pos x="14" y="0"/>
                  </a:cxn>
                  <a:cxn ang="0">
                    <a:pos x="0" y="2"/>
                  </a:cxn>
                </a:cxnLst>
                <a:rect l="0" t="0" r="r" b="b"/>
                <a:pathLst>
                  <a:path w="26" h="7">
                    <a:moveTo>
                      <a:pt x="0" y="2"/>
                    </a:moveTo>
                    <a:lnTo>
                      <a:pt x="0" y="7"/>
                    </a:lnTo>
                    <a:lnTo>
                      <a:pt x="26" y="7"/>
                    </a:lnTo>
                    <a:lnTo>
                      <a:pt x="26" y="2"/>
                    </a:lnTo>
                    <a:lnTo>
                      <a:pt x="14" y="0"/>
                    </a:lnTo>
                    <a:lnTo>
                      <a:pt x="0" y="2"/>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1" name="Freeform 7577"/>
              <p:cNvSpPr>
                <a:spLocks/>
              </p:cNvSpPr>
              <p:nvPr/>
            </p:nvSpPr>
            <p:spPr bwMode="auto">
              <a:xfrm>
                <a:off x="9883" y="7977"/>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2" name="Freeform 7578"/>
              <p:cNvSpPr>
                <a:spLocks/>
              </p:cNvSpPr>
              <p:nvPr/>
            </p:nvSpPr>
            <p:spPr bwMode="auto">
              <a:xfrm>
                <a:off x="9892" y="7980"/>
                <a:ext cx="12" cy="2"/>
              </a:xfrm>
              <a:custGeom>
                <a:avLst/>
                <a:gdLst/>
                <a:ahLst/>
                <a:cxnLst>
                  <a:cxn ang="0">
                    <a:pos x="4" y="0"/>
                  </a:cxn>
                  <a:cxn ang="0">
                    <a:pos x="0" y="0"/>
                  </a:cxn>
                  <a:cxn ang="0">
                    <a:pos x="0" y="2"/>
                  </a:cxn>
                  <a:cxn ang="0">
                    <a:pos x="12" y="2"/>
                  </a:cxn>
                  <a:cxn ang="0">
                    <a:pos x="12" y="0"/>
                  </a:cxn>
                  <a:cxn ang="0">
                    <a:pos x="4" y="0"/>
                  </a:cxn>
                </a:cxnLst>
                <a:rect l="0" t="0" r="r" b="b"/>
                <a:pathLst>
                  <a:path w="12" h="2">
                    <a:moveTo>
                      <a:pt x="4" y="0"/>
                    </a:moveTo>
                    <a:lnTo>
                      <a:pt x="0" y="0"/>
                    </a:lnTo>
                    <a:lnTo>
                      <a:pt x="0" y="2"/>
                    </a:lnTo>
                    <a:lnTo>
                      <a:pt x="12" y="2"/>
                    </a:lnTo>
                    <a:lnTo>
                      <a:pt x="12" y="0"/>
                    </a:lnTo>
                    <a:lnTo>
                      <a:pt x="4"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3" name="Freeform 7579"/>
              <p:cNvSpPr>
                <a:spLocks/>
              </p:cNvSpPr>
              <p:nvPr/>
            </p:nvSpPr>
            <p:spPr bwMode="auto">
              <a:xfrm>
                <a:off x="9892" y="7980"/>
                <a:ext cx="8" cy="2"/>
              </a:xfrm>
              <a:custGeom>
                <a:avLst/>
                <a:gdLst/>
                <a:ahLst/>
                <a:cxnLst>
                  <a:cxn ang="0">
                    <a:pos x="2" y="0"/>
                  </a:cxn>
                  <a:cxn ang="0">
                    <a:pos x="2" y="0"/>
                  </a:cxn>
                  <a:cxn ang="0">
                    <a:pos x="0" y="2"/>
                  </a:cxn>
                  <a:cxn ang="0">
                    <a:pos x="7" y="2"/>
                  </a:cxn>
                  <a:cxn ang="0">
                    <a:pos x="7" y="0"/>
                  </a:cxn>
                  <a:cxn ang="0">
                    <a:pos x="2" y="0"/>
                  </a:cxn>
                </a:cxnLst>
                <a:rect l="0" t="0" r="r" b="b"/>
                <a:pathLst>
                  <a:path w="8" h="2">
                    <a:moveTo>
                      <a:pt x="2" y="0"/>
                    </a:moveTo>
                    <a:lnTo>
                      <a:pt x="2" y="0"/>
                    </a:lnTo>
                    <a:lnTo>
                      <a:pt x="0" y="2"/>
                    </a:lnTo>
                    <a:lnTo>
                      <a:pt x="7" y="2"/>
                    </a:lnTo>
                    <a:lnTo>
                      <a:pt x="7" y="0"/>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4" name="Freeform 7580"/>
              <p:cNvSpPr>
                <a:spLocks/>
              </p:cNvSpPr>
              <p:nvPr/>
            </p:nvSpPr>
            <p:spPr bwMode="auto">
              <a:xfrm>
                <a:off x="9892" y="7980"/>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5" name="Freeform 7581"/>
              <p:cNvSpPr>
                <a:spLocks/>
              </p:cNvSpPr>
              <p:nvPr/>
            </p:nvSpPr>
            <p:spPr bwMode="auto">
              <a:xfrm>
                <a:off x="9914" y="7975"/>
                <a:ext cx="22" cy="9"/>
              </a:xfrm>
              <a:custGeom>
                <a:avLst/>
                <a:gdLst/>
                <a:ahLst/>
                <a:cxnLst>
                  <a:cxn ang="0">
                    <a:pos x="0" y="4"/>
                  </a:cxn>
                  <a:cxn ang="0">
                    <a:pos x="0" y="9"/>
                  </a:cxn>
                  <a:cxn ang="0">
                    <a:pos x="16" y="7"/>
                  </a:cxn>
                  <a:cxn ang="0">
                    <a:pos x="21" y="4"/>
                  </a:cxn>
                  <a:cxn ang="0">
                    <a:pos x="21" y="0"/>
                  </a:cxn>
                  <a:cxn ang="0">
                    <a:pos x="0" y="4"/>
                  </a:cxn>
                </a:cxnLst>
                <a:rect l="0" t="0" r="r" b="b"/>
                <a:pathLst>
                  <a:path w="22" h="9">
                    <a:moveTo>
                      <a:pt x="0" y="4"/>
                    </a:moveTo>
                    <a:lnTo>
                      <a:pt x="0" y="9"/>
                    </a:lnTo>
                    <a:lnTo>
                      <a:pt x="16" y="7"/>
                    </a:lnTo>
                    <a:lnTo>
                      <a:pt x="21" y="4"/>
                    </a:lnTo>
                    <a:lnTo>
                      <a:pt x="21"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6" name="Freeform 7582"/>
              <p:cNvSpPr>
                <a:spLocks/>
              </p:cNvSpPr>
              <p:nvPr/>
            </p:nvSpPr>
            <p:spPr bwMode="auto">
              <a:xfrm>
                <a:off x="9916" y="7975"/>
                <a:ext cx="20" cy="9"/>
              </a:xfrm>
              <a:custGeom>
                <a:avLst/>
                <a:gdLst/>
                <a:ahLst/>
                <a:cxnLst>
                  <a:cxn ang="0">
                    <a:pos x="7" y="9"/>
                  </a:cxn>
                  <a:cxn ang="0">
                    <a:pos x="7" y="7"/>
                  </a:cxn>
                  <a:cxn ang="0">
                    <a:pos x="14" y="7"/>
                  </a:cxn>
                  <a:cxn ang="0">
                    <a:pos x="19" y="4"/>
                  </a:cxn>
                  <a:cxn ang="0">
                    <a:pos x="19" y="0"/>
                  </a:cxn>
                  <a:cxn ang="0">
                    <a:pos x="14" y="2"/>
                  </a:cxn>
                  <a:cxn ang="0">
                    <a:pos x="7" y="2"/>
                  </a:cxn>
                  <a:cxn ang="0">
                    <a:pos x="4" y="4"/>
                  </a:cxn>
                  <a:cxn ang="0">
                    <a:pos x="0" y="4"/>
                  </a:cxn>
                  <a:cxn ang="0">
                    <a:pos x="0" y="9"/>
                  </a:cxn>
                  <a:cxn ang="0">
                    <a:pos x="7" y="9"/>
                  </a:cxn>
                </a:cxnLst>
                <a:rect l="0" t="0" r="r" b="b"/>
                <a:pathLst>
                  <a:path w="20" h="9">
                    <a:moveTo>
                      <a:pt x="7" y="9"/>
                    </a:moveTo>
                    <a:lnTo>
                      <a:pt x="7" y="7"/>
                    </a:lnTo>
                    <a:lnTo>
                      <a:pt x="14" y="7"/>
                    </a:lnTo>
                    <a:lnTo>
                      <a:pt x="19" y="4"/>
                    </a:lnTo>
                    <a:lnTo>
                      <a:pt x="19" y="0"/>
                    </a:lnTo>
                    <a:lnTo>
                      <a:pt x="14" y="2"/>
                    </a:lnTo>
                    <a:lnTo>
                      <a:pt x="7" y="2"/>
                    </a:lnTo>
                    <a:lnTo>
                      <a:pt x="4" y="4"/>
                    </a:lnTo>
                    <a:lnTo>
                      <a:pt x="0" y="4"/>
                    </a:lnTo>
                    <a:lnTo>
                      <a:pt x="0" y="9"/>
                    </a:lnTo>
                    <a:lnTo>
                      <a:pt x="7"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7" name="Freeform 7583"/>
              <p:cNvSpPr>
                <a:spLocks/>
              </p:cNvSpPr>
              <p:nvPr/>
            </p:nvSpPr>
            <p:spPr bwMode="auto">
              <a:xfrm>
                <a:off x="9916" y="7975"/>
                <a:ext cx="20" cy="9"/>
              </a:xfrm>
              <a:custGeom>
                <a:avLst/>
                <a:gdLst/>
                <a:ahLst/>
                <a:cxnLst>
                  <a:cxn ang="0">
                    <a:pos x="14" y="2"/>
                  </a:cxn>
                  <a:cxn ang="0">
                    <a:pos x="4" y="2"/>
                  </a:cxn>
                  <a:cxn ang="0">
                    <a:pos x="0" y="4"/>
                  </a:cxn>
                  <a:cxn ang="0">
                    <a:pos x="0" y="9"/>
                  </a:cxn>
                  <a:cxn ang="0">
                    <a:pos x="4" y="9"/>
                  </a:cxn>
                  <a:cxn ang="0">
                    <a:pos x="7" y="7"/>
                  </a:cxn>
                  <a:cxn ang="0">
                    <a:pos x="14" y="7"/>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4" y="7"/>
                    </a:lnTo>
                    <a:lnTo>
                      <a:pt x="19" y="4"/>
                    </a:lnTo>
                    <a:lnTo>
                      <a:pt x="19" y="0"/>
                    </a:lnTo>
                    <a:lnTo>
                      <a:pt x="14"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8" name="Freeform 7584"/>
              <p:cNvSpPr>
                <a:spLocks/>
              </p:cNvSpPr>
              <p:nvPr/>
            </p:nvSpPr>
            <p:spPr bwMode="auto">
              <a:xfrm>
                <a:off x="9919" y="7975"/>
                <a:ext cx="17" cy="9"/>
              </a:xfrm>
              <a:custGeom>
                <a:avLst/>
                <a:gdLst/>
                <a:ahLst/>
                <a:cxnLst>
                  <a:cxn ang="0">
                    <a:pos x="4" y="9"/>
                  </a:cxn>
                  <a:cxn ang="0">
                    <a:pos x="4" y="7"/>
                  </a:cxn>
                  <a:cxn ang="0">
                    <a:pos x="12" y="7"/>
                  </a:cxn>
                  <a:cxn ang="0">
                    <a:pos x="16" y="4"/>
                  </a:cxn>
                  <a:cxn ang="0">
                    <a:pos x="16" y="0"/>
                  </a:cxn>
                  <a:cxn ang="0">
                    <a:pos x="12" y="2"/>
                  </a:cxn>
                  <a:cxn ang="0">
                    <a:pos x="4" y="2"/>
                  </a:cxn>
                  <a:cxn ang="0">
                    <a:pos x="0" y="4"/>
                  </a:cxn>
                  <a:cxn ang="0">
                    <a:pos x="0" y="9"/>
                  </a:cxn>
                  <a:cxn ang="0">
                    <a:pos x="4" y="9"/>
                  </a:cxn>
                </a:cxnLst>
                <a:rect l="0" t="0" r="r" b="b"/>
                <a:pathLst>
                  <a:path w="17" h="9">
                    <a:moveTo>
                      <a:pt x="4" y="9"/>
                    </a:moveTo>
                    <a:lnTo>
                      <a:pt x="4" y="7"/>
                    </a:lnTo>
                    <a:lnTo>
                      <a:pt x="12" y="7"/>
                    </a:lnTo>
                    <a:lnTo>
                      <a:pt x="16" y="4"/>
                    </a:lnTo>
                    <a:lnTo>
                      <a:pt x="16" y="0"/>
                    </a:lnTo>
                    <a:lnTo>
                      <a:pt x="12" y="2"/>
                    </a:lnTo>
                    <a:lnTo>
                      <a:pt x="4" y="2"/>
                    </a:lnTo>
                    <a:lnTo>
                      <a:pt x="0" y="4"/>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9" name="Freeform 7585"/>
              <p:cNvSpPr>
                <a:spLocks/>
              </p:cNvSpPr>
              <p:nvPr/>
            </p:nvSpPr>
            <p:spPr bwMode="auto">
              <a:xfrm>
                <a:off x="9919" y="7975"/>
                <a:ext cx="17" cy="9"/>
              </a:xfrm>
              <a:custGeom>
                <a:avLst/>
                <a:gdLst/>
                <a:ahLst/>
                <a:cxnLst>
                  <a:cxn ang="0">
                    <a:pos x="0" y="4"/>
                  </a:cxn>
                  <a:cxn ang="0">
                    <a:pos x="0" y="9"/>
                  </a:cxn>
                  <a:cxn ang="0">
                    <a:pos x="4" y="7"/>
                  </a:cxn>
                  <a:cxn ang="0">
                    <a:pos x="12" y="7"/>
                  </a:cxn>
                  <a:cxn ang="0">
                    <a:pos x="16" y="4"/>
                  </a:cxn>
                  <a:cxn ang="0">
                    <a:pos x="16" y="0"/>
                  </a:cxn>
                  <a:cxn ang="0">
                    <a:pos x="12" y="2"/>
                  </a:cxn>
                  <a:cxn ang="0">
                    <a:pos x="4" y="2"/>
                  </a:cxn>
                  <a:cxn ang="0">
                    <a:pos x="0" y="4"/>
                  </a:cxn>
                </a:cxnLst>
                <a:rect l="0" t="0" r="r" b="b"/>
                <a:pathLst>
                  <a:path w="17" h="9">
                    <a:moveTo>
                      <a:pt x="0" y="4"/>
                    </a:moveTo>
                    <a:lnTo>
                      <a:pt x="0" y="9"/>
                    </a:lnTo>
                    <a:lnTo>
                      <a:pt x="4" y="7"/>
                    </a:lnTo>
                    <a:lnTo>
                      <a:pt x="12" y="7"/>
                    </a:lnTo>
                    <a:lnTo>
                      <a:pt x="16" y="4"/>
                    </a:lnTo>
                    <a:lnTo>
                      <a:pt x="16" y="0"/>
                    </a:lnTo>
                    <a:lnTo>
                      <a:pt x="12" y="2"/>
                    </a:lnTo>
                    <a:lnTo>
                      <a:pt x="4" y="2"/>
                    </a:lnTo>
                    <a:lnTo>
                      <a:pt x="0" y="4"/>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0" name="Freeform 7586"/>
              <p:cNvSpPr>
                <a:spLocks/>
              </p:cNvSpPr>
              <p:nvPr/>
            </p:nvSpPr>
            <p:spPr bwMode="auto">
              <a:xfrm>
                <a:off x="9921" y="7975"/>
                <a:ext cx="15" cy="9"/>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9">
                    <a:moveTo>
                      <a:pt x="12" y="2"/>
                    </a:moveTo>
                    <a:lnTo>
                      <a:pt x="0" y="2"/>
                    </a:lnTo>
                    <a:lnTo>
                      <a:pt x="0" y="9"/>
                    </a:lnTo>
                    <a:lnTo>
                      <a:pt x="2" y="7"/>
                    </a:lnTo>
                    <a:lnTo>
                      <a:pt x="12" y="7"/>
                    </a:lnTo>
                    <a:lnTo>
                      <a:pt x="14" y="4"/>
                    </a:lnTo>
                    <a:lnTo>
                      <a:pt x="14" y="0"/>
                    </a:lnTo>
                    <a:lnTo>
                      <a:pt x="12"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1" name="Freeform 7587"/>
              <p:cNvSpPr>
                <a:spLocks/>
              </p:cNvSpPr>
              <p:nvPr/>
            </p:nvSpPr>
            <p:spPr bwMode="auto">
              <a:xfrm>
                <a:off x="9921" y="7975"/>
                <a:ext cx="15" cy="9"/>
              </a:xfrm>
              <a:custGeom>
                <a:avLst/>
                <a:gdLst/>
                <a:ahLst/>
                <a:cxnLst>
                  <a:cxn ang="0">
                    <a:pos x="0" y="4"/>
                  </a:cxn>
                  <a:cxn ang="0">
                    <a:pos x="0" y="9"/>
                  </a:cxn>
                  <a:cxn ang="0">
                    <a:pos x="2" y="7"/>
                  </a:cxn>
                  <a:cxn ang="0">
                    <a:pos x="12" y="7"/>
                  </a:cxn>
                  <a:cxn ang="0">
                    <a:pos x="14" y="4"/>
                  </a:cxn>
                  <a:cxn ang="0">
                    <a:pos x="14" y="0"/>
                  </a:cxn>
                  <a:cxn ang="0">
                    <a:pos x="12" y="2"/>
                  </a:cxn>
                  <a:cxn ang="0">
                    <a:pos x="2" y="2"/>
                  </a:cxn>
                  <a:cxn ang="0">
                    <a:pos x="0" y="4"/>
                  </a:cxn>
                </a:cxnLst>
                <a:rect l="0" t="0" r="r" b="b"/>
                <a:pathLst>
                  <a:path w="15" h="9">
                    <a:moveTo>
                      <a:pt x="0" y="4"/>
                    </a:moveTo>
                    <a:lnTo>
                      <a:pt x="0" y="9"/>
                    </a:lnTo>
                    <a:lnTo>
                      <a:pt x="2" y="7"/>
                    </a:lnTo>
                    <a:lnTo>
                      <a:pt x="12" y="7"/>
                    </a:lnTo>
                    <a:lnTo>
                      <a:pt x="14" y="4"/>
                    </a:lnTo>
                    <a:lnTo>
                      <a:pt x="14" y="0"/>
                    </a:lnTo>
                    <a:lnTo>
                      <a:pt x="12" y="2"/>
                    </a:lnTo>
                    <a:lnTo>
                      <a:pt x="2" y="2"/>
                    </a:lnTo>
                    <a:lnTo>
                      <a:pt x="0" y="4"/>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2" name="Freeform 7588"/>
              <p:cNvSpPr>
                <a:spLocks/>
              </p:cNvSpPr>
              <p:nvPr/>
            </p:nvSpPr>
            <p:spPr bwMode="auto">
              <a:xfrm>
                <a:off x="9924" y="7975"/>
                <a:ext cx="12" cy="7"/>
              </a:xfrm>
              <a:custGeom>
                <a:avLst/>
                <a:gdLst/>
                <a:ahLst/>
                <a:cxnLst>
                  <a:cxn ang="0">
                    <a:pos x="9" y="2"/>
                  </a:cxn>
                  <a:cxn ang="0">
                    <a:pos x="0" y="2"/>
                  </a:cxn>
                  <a:cxn ang="0">
                    <a:pos x="0" y="7"/>
                  </a:cxn>
                  <a:cxn ang="0">
                    <a:pos x="9" y="7"/>
                  </a:cxn>
                  <a:cxn ang="0">
                    <a:pos x="12" y="4"/>
                  </a:cxn>
                  <a:cxn ang="0">
                    <a:pos x="12" y="0"/>
                  </a:cxn>
                  <a:cxn ang="0">
                    <a:pos x="9" y="2"/>
                  </a:cxn>
                </a:cxnLst>
                <a:rect l="0" t="0" r="r" b="b"/>
                <a:pathLst>
                  <a:path w="12" h="7">
                    <a:moveTo>
                      <a:pt x="9" y="2"/>
                    </a:moveTo>
                    <a:lnTo>
                      <a:pt x="0" y="2"/>
                    </a:lnTo>
                    <a:lnTo>
                      <a:pt x="0" y="7"/>
                    </a:lnTo>
                    <a:lnTo>
                      <a:pt x="9" y="7"/>
                    </a:lnTo>
                    <a:lnTo>
                      <a:pt x="12" y="4"/>
                    </a:lnTo>
                    <a:lnTo>
                      <a:pt x="12" y="0"/>
                    </a:lnTo>
                    <a:lnTo>
                      <a:pt x="9" y="2"/>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3" name="Freeform 7589"/>
              <p:cNvSpPr>
                <a:spLocks/>
              </p:cNvSpPr>
              <p:nvPr/>
            </p:nvSpPr>
            <p:spPr bwMode="auto">
              <a:xfrm>
                <a:off x="9924" y="7975"/>
                <a:ext cx="12" cy="7"/>
              </a:xfrm>
              <a:custGeom>
                <a:avLst/>
                <a:gdLst/>
                <a:ahLst/>
                <a:cxnLst>
                  <a:cxn ang="0">
                    <a:pos x="9" y="2"/>
                  </a:cxn>
                  <a:cxn ang="0">
                    <a:pos x="0" y="2"/>
                  </a:cxn>
                  <a:cxn ang="0">
                    <a:pos x="0" y="7"/>
                  </a:cxn>
                  <a:cxn ang="0">
                    <a:pos x="9" y="7"/>
                  </a:cxn>
                  <a:cxn ang="0">
                    <a:pos x="12" y="4"/>
                  </a:cxn>
                  <a:cxn ang="0">
                    <a:pos x="12" y="0"/>
                  </a:cxn>
                  <a:cxn ang="0">
                    <a:pos x="9" y="2"/>
                  </a:cxn>
                </a:cxnLst>
                <a:rect l="0" t="0" r="r" b="b"/>
                <a:pathLst>
                  <a:path w="12" h="7">
                    <a:moveTo>
                      <a:pt x="9" y="2"/>
                    </a:moveTo>
                    <a:lnTo>
                      <a:pt x="0" y="2"/>
                    </a:lnTo>
                    <a:lnTo>
                      <a:pt x="0" y="7"/>
                    </a:lnTo>
                    <a:lnTo>
                      <a:pt x="9" y="7"/>
                    </a:lnTo>
                    <a:lnTo>
                      <a:pt x="12" y="4"/>
                    </a:lnTo>
                    <a:lnTo>
                      <a:pt x="12" y="0"/>
                    </a:lnTo>
                    <a:lnTo>
                      <a:pt x="9"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4" name="Freeform 7590"/>
              <p:cNvSpPr>
                <a:spLocks/>
              </p:cNvSpPr>
              <p:nvPr/>
            </p:nvSpPr>
            <p:spPr bwMode="auto">
              <a:xfrm>
                <a:off x="9924" y="7975"/>
                <a:ext cx="12" cy="7"/>
              </a:xfrm>
              <a:custGeom>
                <a:avLst/>
                <a:gdLst/>
                <a:ahLst/>
                <a:cxnLst>
                  <a:cxn ang="0">
                    <a:pos x="9" y="7"/>
                  </a:cxn>
                  <a:cxn ang="0">
                    <a:pos x="12" y="4"/>
                  </a:cxn>
                  <a:cxn ang="0">
                    <a:pos x="12" y="0"/>
                  </a:cxn>
                  <a:cxn ang="0">
                    <a:pos x="7" y="2"/>
                  </a:cxn>
                  <a:cxn ang="0">
                    <a:pos x="0" y="2"/>
                  </a:cxn>
                  <a:cxn ang="0">
                    <a:pos x="0" y="7"/>
                  </a:cxn>
                  <a:cxn ang="0">
                    <a:pos x="9" y="7"/>
                  </a:cxn>
                </a:cxnLst>
                <a:rect l="0" t="0" r="r" b="b"/>
                <a:pathLst>
                  <a:path w="12" h="7">
                    <a:moveTo>
                      <a:pt x="9" y="7"/>
                    </a:moveTo>
                    <a:lnTo>
                      <a:pt x="12" y="4"/>
                    </a:lnTo>
                    <a:lnTo>
                      <a:pt x="12" y="0"/>
                    </a:lnTo>
                    <a:lnTo>
                      <a:pt x="7" y="2"/>
                    </a:lnTo>
                    <a:lnTo>
                      <a:pt x="0" y="2"/>
                    </a:lnTo>
                    <a:lnTo>
                      <a:pt x="0" y="7"/>
                    </a:lnTo>
                    <a:lnTo>
                      <a:pt x="9"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5" name="Freeform 7591"/>
              <p:cNvSpPr>
                <a:spLocks/>
              </p:cNvSpPr>
              <p:nvPr/>
            </p:nvSpPr>
            <p:spPr bwMode="auto">
              <a:xfrm>
                <a:off x="9926" y="7975"/>
                <a:ext cx="10" cy="7"/>
              </a:xfrm>
              <a:custGeom>
                <a:avLst/>
                <a:gdLst/>
                <a:ahLst/>
                <a:cxnLst>
                  <a:cxn ang="0">
                    <a:pos x="7" y="2"/>
                  </a:cxn>
                  <a:cxn ang="0">
                    <a:pos x="0" y="2"/>
                  </a:cxn>
                  <a:cxn ang="0">
                    <a:pos x="0" y="7"/>
                  </a:cxn>
                  <a:cxn ang="0">
                    <a:pos x="7" y="7"/>
                  </a:cxn>
                  <a:cxn ang="0">
                    <a:pos x="9" y="4"/>
                  </a:cxn>
                  <a:cxn ang="0">
                    <a:pos x="9" y="0"/>
                  </a:cxn>
                  <a:cxn ang="0">
                    <a:pos x="7" y="2"/>
                  </a:cxn>
                </a:cxnLst>
                <a:rect l="0" t="0" r="r" b="b"/>
                <a:pathLst>
                  <a:path w="10" h="7">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6" name="Freeform 7592"/>
              <p:cNvSpPr>
                <a:spLocks/>
              </p:cNvSpPr>
              <p:nvPr/>
            </p:nvSpPr>
            <p:spPr bwMode="auto">
              <a:xfrm>
                <a:off x="9926" y="7975"/>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7" name="Freeform 7593"/>
              <p:cNvSpPr>
                <a:spLocks/>
              </p:cNvSpPr>
              <p:nvPr/>
            </p:nvSpPr>
            <p:spPr bwMode="auto">
              <a:xfrm>
                <a:off x="9916" y="7908"/>
                <a:ext cx="15" cy="4"/>
              </a:xfrm>
              <a:custGeom>
                <a:avLst/>
                <a:gdLst/>
                <a:ahLst/>
                <a:cxnLst>
                  <a:cxn ang="0">
                    <a:pos x="0" y="0"/>
                  </a:cxn>
                  <a:cxn ang="0">
                    <a:pos x="0" y="4"/>
                  </a:cxn>
                  <a:cxn ang="0">
                    <a:pos x="14" y="4"/>
                  </a:cxn>
                  <a:cxn ang="0">
                    <a:pos x="12" y="0"/>
                  </a:cxn>
                  <a:cxn ang="0">
                    <a:pos x="0" y="0"/>
                  </a:cxn>
                </a:cxnLst>
                <a:rect l="0" t="0" r="r" b="b"/>
                <a:pathLst>
                  <a:path w="15" h="4">
                    <a:moveTo>
                      <a:pt x="0" y="0"/>
                    </a:moveTo>
                    <a:lnTo>
                      <a:pt x="0" y="4"/>
                    </a:lnTo>
                    <a:lnTo>
                      <a:pt x="14" y="4"/>
                    </a:lnTo>
                    <a:lnTo>
                      <a:pt x="12"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8" name="Freeform 7594"/>
              <p:cNvSpPr>
                <a:spLocks/>
              </p:cNvSpPr>
              <p:nvPr/>
            </p:nvSpPr>
            <p:spPr bwMode="auto">
              <a:xfrm>
                <a:off x="9916" y="7908"/>
                <a:ext cx="15" cy="4"/>
              </a:xfrm>
              <a:custGeom>
                <a:avLst/>
                <a:gdLst/>
                <a:ahLst/>
                <a:cxnLst>
                  <a:cxn ang="0">
                    <a:pos x="0" y="0"/>
                  </a:cxn>
                  <a:cxn ang="0">
                    <a:pos x="0" y="4"/>
                  </a:cxn>
                  <a:cxn ang="0">
                    <a:pos x="14" y="4"/>
                  </a:cxn>
                  <a:cxn ang="0">
                    <a:pos x="12" y="0"/>
                  </a:cxn>
                  <a:cxn ang="0">
                    <a:pos x="0" y="0"/>
                  </a:cxn>
                </a:cxnLst>
                <a:rect l="0" t="0" r="r" b="b"/>
                <a:pathLst>
                  <a:path w="15" h="4">
                    <a:moveTo>
                      <a:pt x="0" y="0"/>
                    </a:moveTo>
                    <a:lnTo>
                      <a:pt x="0" y="4"/>
                    </a:lnTo>
                    <a:lnTo>
                      <a:pt x="14" y="4"/>
                    </a:lnTo>
                    <a:lnTo>
                      <a:pt x="12"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9" name="Freeform 7595"/>
              <p:cNvSpPr>
                <a:spLocks/>
              </p:cNvSpPr>
              <p:nvPr/>
            </p:nvSpPr>
            <p:spPr bwMode="auto">
              <a:xfrm>
                <a:off x="9916" y="7908"/>
                <a:ext cx="15" cy="4"/>
              </a:xfrm>
              <a:custGeom>
                <a:avLst/>
                <a:gdLst/>
                <a:ahLst/>
                <a:cxnLst>
                  <a:cxn ang="0">
                    <a:pos x="0" y="0"/>
                  </a:cxn>
                  <a:cxn ang="0">
                    <a:pos x="0" y="4"/>
                  </a:cxn>
                  <a:cxn ang="0">
                    <a:pos x="14" y="4"/>
                  </a:cxn>
                  <a:cxn ang="0">
                    <a:pos x="12" y="0"/>
                  </a:cxn>
                  <a:cxn ang="0">
                    <a:pos x="0" y="0"/>
                  </a:cxn>
                </a:cxnLst>
                <a:rect l="0" t="0" r="r" b="b"/>
                <a:pathLst>
                  <a:path w="15" h="4">
                    <a:moveTo>
                      <a:pt x="0" y="0"/>
                    </a:moveTo>
                    <a:lnTo>
                      <a:pt x="0" y="4"/>
                    </a:lnTo>
                    <a:lnTo>
                      <a:pt x="14" y="4"/>
                    </a:lnTo>
                    <a:lnTo>
                      <a:pt x="12"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0" name="Freeform 7596"/>
              <p:cNvSpPr>
                <a:spLocks/>
              </p:cNvSpPr>
              <p:nvPr/>
            </p:nvSpPr>
            <p:spPr bwMode="auto">
              <a:xfrm>
                <a:off x="9919" y="790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1" name="Freeform 7597"/>
              <p:cNvSpPr>
                <a:spLocks/>
              </p:cNvSpPr>
              <p:nvPr/>
            </p:nvSpPr>
            <p:spPr bwMode="auto">
              <a:xfrm>
                <a:off x="9919" y="790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2" name="Freeform 7598"/>
              <p:cNvSpPr>
                <a:spLocks/>
              </p:cNvSpPr>
              <p:nvPr/>
            </p:nvSpPr>
            <p:spPr bwMode="auto">
              <a:xfrm>
                <a:off x="9919" y="790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3" name="Freeform 7599"/>
              <p:cNvSpPr>
                <a:spLocks/>
              </p:cNvSpPr>
              <p:nvPr/>
            </p:nvSpPr>
            <p:spPr bwMode="auto">
              <a:xfrm>
                <a:off x="9921" y="790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4" name="Freeform 7600"/>
              <p:cNvSpPr>
                <a:spLocks/>
              </p:cNvSpPr>
              <p:nvPr/>
            </p:nvSpPr>
            <p:spPr bwMode="auto">
              <a:xfrm>
                <a:off x="9921" y="790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5" name="Freeform 7601"/>
              <p:cNvSpPr>
                <a:spLocks/>
              </p:cNvSpPr>
              <p:nvPr/>
            </p:nvSpPr>
            <p:spPr bwMode="auto">
              <a:xfrm>
                <a:off x="9921" y="790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6" name="Freeform 7602"/>
              <p:cNvSpPr>
                <a:spLocks/>
              </p:cNvSpPr>
              <p:nvPr/>
            </p:nvSpPr>
            <p:spPr bwMode="auto">
              <a:xfrm>
                <a:off x="9924" y="790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7" name="Freeform 7603"/>
              <p:cNvSpPr>
                <a:spLocks/>
              </p:cNvSpPr>
              <p:nvPr/>
            </p:nvSpPr>
            <p:spPr bwMode="auto">
              <a:xfrm>
                <a:off x="9924" y="790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8" name="Freeform 7604"/>
              <p:cNvSpPr>
                <a:spLocks/>
              </p:cNvSpPr>
              <p:nvPr/>
            </p:nvSpPr>
            <p:spPr bwMode="auto">
              <a:xfrm>
                <a:off x="9924" y="790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9" name="Freeform 7605"/>
              <p:cNvSpPr>
                <a:spLocks/>
              </p:cNvSpPr>
              <p:nvPr/>
            </p:nvSpPr>
            <p:spPr bwMode="auto">
              <a:xfrm>
                <a:off x="9926" y="7915"/>
                <a:ext cx="10"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10" h="57">
                    <a:moveTo>
                      <a:pt x="4" y="0"/>
                    </a:moveTo>
                    <a:lnTo>
                      <a:pt x="0" y="0"/>
                    </a:lnTo>
                    <a:lnTo>
                      <a:pt x="4" y="28"/>
                    </a:lnTo>
                    <a:lnTo>
                      <a:pt x="4" y="57"/>
                    </a:lnTo>
                    <a:lnTo>
                      <a:pt x="9" y="57"/>
                    </a:lnTo>
                    <a:lnTo>
                      <a:pt x="9" y="43"/>
                    </a:lnTo>
                    <a:lnTo>
                      <a:pt x="7" y="28"/>
                    </a:lnTo>
                    <a:lnTo>
                      <a:pt x="7" y="14"/>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0" name="Freeform 7606"/>
              <p:cNvSpPr>
                <a:spLocks/>
              </p:cNvSpPr>
              <p:nvPr/>
            </p:nvSpPr>
            <p:spPr bwMode="auto">
              <a:xfrm>
                <a:off x="9924" y="7915"/>
                <a:ext cx="12" cy="57"/>
              </a:xfrm>
              <a:custGeom>
                <a:avLst/>
                <a:gdLst/>
                <a:ahLst/>
                <a:cxnLst>
                  <a:cxn ang="0">
                    <a:pos x="7" y="43"/>
                  </a:cxn>
                  <a:cxn ang="0">
                    <a:pos x="7" y="57"/>
                  </a:cxn>
                  <a:cxn ang="0">
                    <a:pos x="12" y="57"/>
                  </a:cxn>
                  <a:cxn ang="0">
                    <a:pos x="9" y="43"/>
                  </a:cxn>
                  <a:cxn ang="0">
                    <a:pos x="9" y="28"/>
                  </a:cxn>
                  <a:cxn ang="0">
                    <a:pos x="7" y="14"/>
                  </a:cxn>
                  <a:cxn ang="0">
                    <a:pos x="7" y="0"/>
                  </a:cxn>
                  <a:cxn ang="0">
                    <a:pos x="0" y="0"/>
                  </a:cxn>
                  <a:cxn ang="0">
                    <a:pos x="4" y="14"/>
                  </a:cxn>
                  <a:cxn ang="0">
                    <a:pos x="4" y="28"/>
                  </a:cxn>
                  <a:cxn ang="0">
                    <a:pos x="7" y="43"/>
                  </a:cxn>
                </a:cxnLst>
                <a:rect l="0" t="0" r="r" b="b"/>
                <a:pathLst>
                  <a:path w="12" h="57">
                    <a:moveTo>
                      <a:pt x="7" y="43"/>
                    </a:moveTo>
                    <a:lnTo>
                      <a:pt x="7" y="57"/>
                    </a:lnTo>
                    <a:lnTo>
                      <a:pt x="12" y="57"/>
                    </a:lnTo>
                    <a:lnTo>
                      <a:pt x="9" y="43"/>
                    </a:lnTo>
                    <a:lnTo>
                      <a:pt x="9" y="28"/>
                    </a:lnTo>
                    <a:lnTo>
                      <a:pt x="7" y="14"/>
                    </a:lnTo>
                    <a:lnTo>
                      <a:pt x="7" y="0"/>
                    </a:lnTo>
                    <a:lnTo>
                      <a:pt x="0" y="0"/>
                    </a:lnTo>
                    <a:lnTo>
                      <a:pt x="4" y="14"/>
                    </a:lnTo>
                    <a:lnTo>
                      <a:pt x="4" y="28"/>
                    </a:lnTo>
                    <a:lnTo>
                      <a:pt x="7" y="43"/>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1" name="Freeform 7607"/>
              <p:cNvSpPr>
                <a:spLocks/>
              </p:cNvSpPr>
              <p:nvPr/>
            </p:nvSpPr>
            <p:spPr bwMode="auto">
              <a:xfrm>
                <a:off x="9924" y="7915"/>
                <a:ext cx="9" cy="57"/>
              </a:xfrm>
              <a:custGeom>
                <a:avLst/>
                <a:gdLst/>
                <a:ahLst/>
                <a:cxnLst>
                  <a:cxn ang="0">
                    <a:pos x="9" y="57"/>
                  </a:cxn>
                  <a:cxn ang="0">
                    <a:pos x="9" y="28"/>
                  </a:cxn>
                  <a:cxn ang="0">
                    <a:pos x="4" y="0"/>
                  </a:cxn>
                  <a:cxn ang="0">
                    <a:pos x="0" y="0"/>
                  </a:cxn>
                  <a:cxn ang="0">
                    <a:pos x="2" y="7"/>
                  </a:cxn>
                  <a:cxn ang="0">
                    <a:pos x="2" y="14"/>
                  </a:cxn>
                  <a:cxn ang="0">
                    <a:pos x="4" y="21"/>
                  </a:cxn>
                  <a:cxn ang="0">
                    <a:pos x="4" y="43"/>
                  </a:cxn>
                  <a:cxn ang="0">
                    <a:pos x="7" y="50"/>
                  </a:cxn>
                  <a:cxn ang="0">
                    <a:pos x="7" y="57"/>
                  </a:cxn>
                  <a:cxn ang="0">
                    <a:pos x="9" y="57"/>
                  </a:cxn>
                </a:cxnLst>
                <a:rect l="0" t="0" r="r" b="b"/>
                <a:pathLst>
                  <a:path w="9" h="57">
                    <a:moveTo>
                      <a:pt x="9" y="57"/>
                    </a:moveTo>
                    <a:lnTo>
                      <a:pt x="9" y="28"/>
                    </a:lnTo>
                    <a:lnTo>
                      <a:pt x="4" y="0"/>
                    </a:lnTo>
                    <a:lnTo>
                      <a:pt x="0" y="0"/>
                    </a:lnTo>
                    <a:lnTo>
                      <a:pt x="2" y="7"/>
                    </a:lnTo>
                    <a:lnTo>
                      <a:pt x="2" y="14"/>
                    </a:lnTo>
                    <a:lnTo>
                      <a:pt x="4" y="21"/>
                    </a:lnTo>
                    <a:lnTo>
                      <a:pt x="4" y="43"/>
                    </a:lnTo>
                    <a:lnTo>
                      <a:pt x="7" y="50"/>
                    </a:lnTo>
                    <a:lnTo>
                      <a:pt x="7" y="57"/>
                    </a:lnTo>
                    <a:lnTo>
                      <a:pt x="9"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2" name="Freeform 7608"/>
              <p:cNvSpPr>
                <a:spLocks/>
              </p:cNvSpPr>
              <p:nvPr/>
            </p:nvSpPr>
            <p:spPr bwMode="auto">
              <a:xfrm>
                <a:off x="9924" y="7915"/>
                <a:ext cx="9"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7">
                    <a:moveTo>
                      <a:pt x="4" y="0"/>
                    </a:moveTo>
                    <a:lnTo>
                      <a:pt x="0" y="0"/>
                    </a:lnTo>
                    <a:lnTo>
                      <a:pt x="4" y="28"/>
                    </a:lnTo>
                    <a:lnTo>
                      <a:pt x="4" y="57"/>
                    </a:lnTo>
                    <a:lnTo>
                      <a:pt x="9" y="57"/>
                    </a:lnTo>
                    <a:lnTo>
                      <a:pt x="9" y="43"/>
                    </a:lnTo>
                    <a:lnTo>
                      <a:pt x="7" y="28"/>
                    </a:lnTo>
                    <a:lnTo>
                      <a:pt x="7" y="14"/>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3" name="Freeform 7609"/>
              <p:cNvSpPr>
                <a:spLocks/>
              </p:cNvSpPr>
              <p:nvPr/>
            </p:nvSpPr>
            <p:spPr bwMode="auto">
              <a:xfrm>
                <a:off x="9921" y="7915"/>
                <a:ext cx="12" cy="57"/>
              </a:xfrm>
              <a:custGeom>
                <a:avLst/>
                <a:gdLst/>
                <a:ahLst/>
                <a:cxnLst>
                  <a:cxn ang="0">
                    <a:pos x="7" y="43"/>
                  </a:cxn>
                  <a:cxn ang="0">
                    <a:pos x="7" y="57"/>
                  </a:cxn>
                  <a:cxn ang="0">
                    <a:pos x="12" y="57"/>
                  </a:cxn>
                  <a:cxn ang="0">
                    <a:pos x="9" y="43"/>
                  </a:cxn>
                  <a:cxn ang="0">
                    <a:pos x="9" y="28"/>
                  </a:cxn>
                  <a:cxn ang="0">
                    <a:pos x="4" y="0"/>
                  </a:cxn>
                  <a:cxn ang="0">
                    <a:pos x="0" y="0"/>
                  </a:cxn>
                  <a:cxn ang="0">
                    <a:pos x="7" y="43"/>
                  </a:cxn>
                </a:cxnLst>
                <a:rect l="0" t="0" r="r" b="b"/>
                <a:pathLst>
                  <a:path w="12" h="57">
                    <a:moveTo>
                      <a:pt x="7" y="43"/>
                    </a:moveTo>
                    <a:lnTo>
                      <a:pt x="7" y="57"/>
                    </a:lnTo>
                    <a:lnTo>
                      <a:pt x="12" y="57"/>
                    </a:lnTo>
                    <a:lnTo>
                      <a:pt x="9" y="43"/>
                    </a:lnTo>
                    <a:lnTo>
                      <a:pt x="9" y="28"/>
                    </a:lnTo>
                    <a:lnTo>
                      <a:pt x="4" y="0"/>
                    </a:lnTo>
                    <a:lnTo>
                      <a:pt x="0" y="0"/>
                    </a:lnTo>
                    <a:lnTo>
                      <a:pt x="7" y="43"/>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4" name="Freeform 7610"/>
              <p:cNvSpPr>
                <a:spLocks/>
              </p:cNvSpPr>
              <p:nvPr/>
            </p:nvSpPr>
            <p:spPr bwMode="auto">
              <a:xfrm>
                <a:off x="9921" y="791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5" name="Freeform 7611"/>
              <p:cNvSpPr>
                <a:spLocks/>
              </p:cNvSpPr>
              <p:nvPr/>
            </p:nvSpPr>
            <p:spPr bwMode="auto">
              <a:xfrm>
                <a:off x="9921" y="7915"/>
                <a:ext cx="10"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6" name="Freeform 7612"/>
              <p:cNvSpPr>
                <a:spLocks/>
              </p:cNvSpPr>
              <p:nvPr/>
            </p:nvSpPr>
            <p:spPr bwMode="auto">
              <a:xfrm>
                <a:off x="9919" y="7915"/>
                <a:ext cx="12" cy="57"/>
              </a:xfrm>
              <a:custGeom>
                <a:avLst/>
                <a:gdLst/>
                <a:ahLst/>
                <a:cxnLst>
                  <a:cxn ang="0">
                    <a:pos x="9" y="43"/>
                  </a:cxn>
                  <a:cxn ang="0">
                    <a:pos x="9" y="28"/>
                  </a:cxn>
                  <a:cxn ang="0">
                    <a:pos x="4" y="0"/>
                  </a:cxn>
                  <a:cxn ang="0">
                    <a:pos x="0" y="0"/>
                  </a:cxn>
                  <a:cxn ang="0">
                    <a:pos x="4" y="28"/>
                  </a:cxn>
                  <a:cxn ang="0">
                    <a:pos x="4" y="43"/>
                  </a:cxn>
                  <a:cxn ang="0">
                    <a:pos x="7" y="57"/>
                  </a:cxn>
                  <a:cxn ang="0">
                    <a:pos x="12" y="57"/>
                  </a:cxn>
                  <a:cxn ang="0">
                    <a:pos x="9" y="43"/>
                  </a:cxn>
                </a:cxnLst>
                <a:rect l="0" t="0" r="r" b="b"/>
                <a:pathLst>
                  <a:path w="12" h="57">
                    <a:moveTo>
                      <a:pt x="9" y="43"/>
                    </a:moveTo>
                    <a:lnTo>
                      <a:pt x="9" y="28"/>
                    </a:lnTo>
                    <a:lnTo>
                      <a:pt x="4" y="0"/>
                    </a:lnTo>
                    <a:lnTo>
                      <a:pt x="0" y="0"/>
                    </a:lnTo>
                    <a:lnTo>
                      <a:pt x="4" y="28"/>
                    </a:lnTo>
                    <a:lnTo>
                      <a:pt x="4" y="43"/>
                    </a:lnTo>
                    <a:lnTo>
                      <a:pt x="7" y="57"/>
                    </a:lnTo>
                    <a:lnTo>
                      <a:pt x="12" y="57"/>
                    </a:lnTo>
                    <a:lnTo>
                      <a:pt x="9" y="43"/>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7" name="Freeform 7613"/>
              <p:cNvSpPr>
                <a:spLocks/>
              </p:cNvSpPr>
              <p:nvPr/>
            </p:nvSpPr>
            <p:spPr bwMode="auto">
              <a:xfrm>
                <a:off x="9919" y="7915"/>
                <a:ext cx="9" cy="57"/>
              </a:xfrm>
              <a:custGeom>
                <a:avLst/>
                <a:gdLst/>
                <a:ahLst/>
                <a:cxnLst>
                  <a:cxn ang="0">
                    <a:pos x="4" y="0"/>
                  </a:cxn>
                  <a:cxn ang="0">
                    <a:pos x="0" y="0"/>
                  </a:cxn>
                  <a:cxn ang="0">
                    <a:pos x="4" y="28"/>
                  </a:cxn>
                  <a:cxn ang="0">
                    <a:pos x="4" y="57"/>
                  </a:cxn>
                  <a:cxn ang="0">
                    <a:pos x="9" y="57"/>
                  </a:cxn>
                  <a:cxn ang="0">
                    <a:pos x="9" y="28"/>
                  </a:cxn>
                  <a:cxn ang="0">
                    <a:pos x="4" y="0"/>
                  </a:cxn>
                </a:cxnLst>
                <a:rect l="0" t="0" r="r" b="b"/>
                <a:pathLst>
                  <a:path w="9" h="57">
                    <a:moveTo>
                      <a:pt x="4" y="0"/>
                    </a:moveTo>
                    <a:lnTo>
                      <a:pt x="0" y="0"/>
                    </a:lnTo>
                    <a:lnTo>
                      <a:pt x="4" y="28"/>
                    </a:lnTo>
                    <a:lnTo>
                      <a:pt x="4" y="57"/>
                    </a:lnTo>
                    <a:lnTo>
                      <a:pt x="9" y="57"/>
                    </a:lnTo>
                    <a:lnTo>
                      <a:pt x="9" y="28"/>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8" name="Freeform 7614"/>
              <p:cNvSpPr>
                <a:spLocks/>
              </p:cNvSpPr>
              <p:nvPr/>
            </p:nvSpPr>
            <p:spPr bwMode="auto">
              <a:xfrm>
                <a:off x="9919" y="7915"/>
                <a:ext cx="9"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9"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9" name="Freeform 7615"/>
              <p:cNvSpPr>
                <a:spLocks/>
              </p:cNvSpPr>
              <p:nvPr/>
            </p:nvSpPr>
            <p:spPr bwMode="auto">
              <a:xfrm>
                <a:off x="9916" y="7915"/>
                <a:ext cx="10" cy="57"/>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10" h="57">
                    <a:moveTo>
                      <a:pt x="9" y="57"/>
                    </a:moveTo>
                    <a:lnTo>
                      <a:pt x="9" y="28"/>
                    </a:lnTo>
                    <a:lnTo>
                      <a:pt x="4" y="0"/>
                    </a:lnTo>
                    <a:lnTo>
                      <a:pt x="0" y="0"/>
                    </a:lnTo>
                    <a:lnTo>
                      <a:pt x="4" y="28"/>
                    </a:lnTo>
                    <a:lnTo>
                      <a:pt x="4" y="43"/>
                    </a:lnTo>
                    <a:lnTo>
                      <a:pt x="7" y="57"/>
                    </a:lnTo>
                    <a:lnTo>
                      <a:pt x="9"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0" name="Freeform 7616"/>
              <p:cNvSpPr>
                <a:spLocks/>
              </p:cNvSpPr>
              <p:nvPr/>
            </p:nvSpPr>
            <p:spPr bwMode="auto">
              <a:xfrm>
                <a:off x="9916" y="7915"/>
                <a:ext cx="10"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10" h="57">
                    <a:moveTo>
                      <a:pt x="4" y="0"/>
                    </a:moveTo>
                    <a:lnTo>
                      <a:pt x="0" y="0"/>
                    </a:lnTo>
                    <a:lnTo>
                      <a:pt x="4" y="28"/>
                    </a:lnTo>
                    <a:lnTo>
                      <a:pt x="4" y="57"/>
                    </a:lnTo>
                    <a:lnTo>
                      <a:pt x="9" y="57"/>
                    </a:lnTo>
                    <a:lnTo>
                      <a:pt x="9" y="43"/>
                    </a:lnTo>
                    <a:lnTo>
                      <a:pt x="7" y="28"/>
                    </a:lnTo>
                    <a:lnTo>
                      <a:pt x="7" y="14"/>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1" name="Freeform 7617"/>
              <p:cNvSpPr>
                <a:spLocks/>
              </p:cNvSpPr>
              <p:nvPr/>
            </p:nvSpPr>
            <p:spPr bwMode="auto">
              <a:xfrm>
                <a:off x="10312" y="7936"/>
                <a:ext cx="96" cy="24"/>
              </a:xfrm>
              <a:custGeom>
                <a:avLst/>
                <a:gdLst/>
                <a:ahLst/>
                <a:cxnLst>
                  <a:cxn ang="0">
                    <a:pos x="0" y="24"/>
                  </a:cxn>
                  <a:cxn ang="0">
                    <a:pos x="96" y="19"/>
                  </a:cxn>
                  <a:cxn ang="0">
                    <a:pos x="93" y="0"/>
                  </a:cxn>
                  <a:cxn ang="0">
                    <a:pos x="4" y="12"/>
                  </a:cxn>
                  <a:cxn ang="0">
                    <a:pos x="0" y="24"/>
                  </a:cxn>
                </a:cxnLst>
                <a:rect l="0" t="0" r="r" b="b"/>
                <a:pathLst>
                  <a:path w="96" h="24">
                    <a:moveTo>
                      <a:pt x="0" y="24"/>
                    </a:moveTo>
                    <a:lnTo>
                      <a:pt x="96" y="19"/>
                    </a:lnTo>
                    <a:lnTo>
                      <a:pt x="93" y="0"/>
                    </a:lnTo>
                    <a:lnTo>
                      <a:pt x="4" y="12"/>
                    </a:lnTo>
                    <a:lnTo>
                      <a:pt x="0" y="24"/>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2" name="Freeform 7618"/>
              <p:cNvSpPr>
                <a:spLocks/>
              </p:cNvSpPr>
              <p:nvPr/>
            </p:nvSpPr>
            <p:spPr bwMode="auto">
              <a:xfrm>
                <a:off x="10382" y="7783"/>
                <a:ext cx="250" cy="201"/>
              </a:xfrm>
              <a:custGeom>
                <a:avLst/>
                <a:gdLst/>
                <a:ahLst/>
                <a:cxnLst>
                  <a:cxn ang="0">
                    <a:pos x="0" y="158"/>
                  </a:cxn>
                  <a:cxn ang="0">
                    <a:pos x="4" y="160"/>
                  </a:cxn>
                  <a:cxn ang="0">
                    <a:pos x="9" y="160"/>
                  </a:cxn>
                  <a:cxn ang="0">
                    <a:pos x="12" y="163"/>
                  </a:cxn>
                  <a:cxn ang="0">
                    <a:pos x="19" y="163"/>
                  </a:cxn>
                  <a:cxn ang="0">
                    <a:pos x="21" y="165"/>
                  </a:cxn>
                  <a:cxn ang="0">
                    <a:pos x="35" y="165"/>
                  </a:cxn>
                  <a:cxn ang="0">
                    <a:pos x="43" y="170"/>
                  </a:cxn>
                  <a:cxn ang="0">
                    <a:pos x="45" y="175"/>
                  </a:cxn>
                  <a:cxn ang="0">
                    <a:pos x="33" y="177"/>
                  </a:cxn>
                  <a:cxn ang="0">
                    <a:pos x="12" y="184"/>
                  </a:cxn>
                  <a:cxn ang="0">
                    <a:pos x="14" y="187"/>
                  </a:cxn>
                  <a:cxn ang="0">
                    <a:pos x="19" y="189"/>
                  </a:cxn>
                  <a:cxn ang="0">
                    <a:pos x="69" y="189"/>
                  </a:cxn>
                  <a:cxn ang="0">
                    <a:pos x="112" y="191"/>
                  </a:cxn>
                  <a:cxn ang="0">
                    <a:pos x="129" y="201"/>
                  </a:cxn>
                  <a:cxn ang="0">
                    <a:pos x="134" y="199"/>
                  </a:cxn>
                  <a:cxn ang="0">
                    <a:pos x="141" y="199"/>
                  </a:cxn>
                  <a:cxn ang="0">
                    <a:pos x="151" y="194"/>
                  </a:cxn>
                  <a:cxn ang="0">
                    <a:pos x="155" y="194"/>
                  </a:cxn>
                  <a:cxn ang="0">
                    <a:pos x="158" y="191"/>
                  </a:cxn>
                  <a:cxn ang="0">
                    <a:pos x="163" y="191"/>
                  </a:cxn>
                  <a:cxn ang="0">
                    <a:pos x="167" y="189"/>
                  </a:cxn>
                  <a:cxn ang="0">
                    <a:pos x="172" y="187"/>
                  </a:cxn>
                  <a:cxn ang="0">
                    <a:pos x="172" y="182"/>
                  </a:cxn>
                  <a:cxn ang="0">
                    <a:pos x="167" y="180"/>
                  </a:cxn>
                  <a:cxn ang="0">
                    <a:pos x="182" y="160"/>
                  </a:cxn>
                  <a:cxn ang="0">
                    <a:pos x="247" y="151"/>
                  </a:cxn>
                  <a:cxn ang="0">
                    <a:pos x="249" y="71"/>
                  </a:cxn>
                  <a:cxn ang="0">
                    <a:pos x="206" y="35"/>
                  </a:cxn>
                  <a:cxn ang="0">
                    <a:pos x="136" y="4"/>
                  </a:cxn>
                  <a:cxn ang="0">
                    <a:pos x="95" y="0"/>
                  </a:cxn>
                  <a:cxn ang="0">
                    <a:pos x="81" y="14"/>
                  </a:cxn>
                  <a:cxn ang="0">
                    <a:pos x="76" y="23"/>
                  </a:cxn>
                  <a:cxn ang="0">
                    <a:pos x="69" y="33"/>
                  </a:cxn>
                  <a:cxn ang="0">
                    <a:pos x="64" y="43"/>
                  </a:cxn>
                  <a:cxn ang="0">
                    <a:pos x="57" y="52"/>
                  </a:cxn>
                  <a:cxn ang="0">
                    <a:pos x="43" y="81"/>
                  </a:cxn>
                  <a:cxn ang="0">
                    <a:pos x="38" y="93"/>
                  </a:cxn>
                  <a:cxn ang="0">
                    <a:pos x="33" y="103"/>
                  </a:cxn>
                  <a:cxn ang="0">
                    <a:pos x="26" y="112"/>
                  </a:cxn>
                  <a:cxn ang="0">
                    <a:pos x="21" y="120"/>
                  </a:cxn>
                  <a:cxn ang="0">
                    <a:pos x="16" y="129"/>
                  </a:cxn>
                  <a:cxn ang="0">
                    <a:pos x="7" y="143"/>
                  </a:cxn>
                  <a:cxn ang="0">
                    <a:pos x="0" y="158"/>
                  </a:cxn>
                </a:cxnLst>
                <a:rect l="0" t="0" r="r" b="b"/>
                <a:pathLst>
                  <a:path w="250" h="201">
                    <a:moveTo>
                      <a:pt x="0" y="158"/>
                    </a:moveTo>
                    <a:lnTo>
                      <a:pt x="4" y="160"/>
                    </a:lnTo>
                    <a:lnTo>
                      <a:pt x="9" y="160"/>
                    </a:lnTo>
                    <a:lnTo>
                      <a:pt x="12" y="163"/>
                    </a:lnTo>
                    <a:lnTo>
                      <a:pt x="19" y="163"/>
                    </a:lnTo>
                    <a:lnTo>
                      <a:pt x="21" y="165"/>
                    </a:lnTo>
                    <a:lnTo>
                      <a:pt x="35" y="165"/>
                    </a:lnTo>
                    <a:lnTo>
                      <a:pt x="43" y="170"/>
                    </a:lnTo>
                    <a:lnTo>
                      <a:pt x="45" y="175"/>
                    </a:lnTo>
                    <a:lnTo>
                      <a:pt x="33" y="177"/>
                    </a:lnTo>
                    <a:lnTo>
                      <a:pt x="12" y="184"/>
                    </a:lnTo>
                    <a:lnTo>
                      <a:pt x="14" y="187"/>
                    </a:lnTo>
                    <a:lnTo>
                      <a:pt x="19" y="189"/>
                    </a:lnTo>
                    <a:lnTo>
                      <a:pt x="69" y="189"/>
                    </a:lnTo>
                    <a:lnTo>
                      <a:pt x="112" y="191"/>
                    </a:lnTo>
                    <a:lnTo>
                      <a:pt x="129" y="201"/>
                    </a:lnTo>
                    <a:lnTo>
                      <a:pt x="134" y="199"/>
                    </a:lnTo>
                    <a:lnTo>
                      <a:pt x="141" y="199"/>
                    </a:lnTo>
                    <a:lnTo>
                      <a:pt x="151" y="194"/>
                    </a:lnTo>
                    <a:lnTo>
                      <a:pt x="155" y="194"/>
                    </a:lnTo>
                    <a:lnTo>
                      <a:pt x="158" y="191"/>
                    </a:lnTo>
                    <a:lnTo>
                      <a:pt x="163" y="191"/>
                    </a:lnTo>
                    <a:lnTo>
                      <a:pt x="167" y="189"/>
                    </a:lnTo>
                    <a:lnTo>
                      <a:pt x="172" y="187"/>
                    </a:lnTo>
                    <a:lnTo>
                      <a:pt x="172" y="182"/>
                    </a:lnTo>
                    <a:lnTo>
                      <a:pt x="167" y="180"/>
                    </a:lnTo>
                    <a:lnTo>
                      <a:pt x="182" y="160"/>
                    </a:lnTo>
                    <a:lnTo>
                      <a:pt x="247" y="151"/>
                    </a:lnTo>
                    <a:lnTo>
                      <a:pt x="249" y="71"/>
                    </a:lnTo>
                    <a:lnTo>
                      <a:pt x="206" y="35"/>
                    </a:lnTo>
                    <a:lnTo>
                      <a:pt x="136" y="4"/>
                    </a:lnTo>
                    <a:lnTo>
                      <a:pt x="95" y="0"/>
                    </a:lnTo>
                    <a:lnTo>
                      <a:pt x="81" y="14"/>
                    </a:lnTo>
                    <a:lnTo>
                      <a:pt x="76" y="23"/>
                    </a:lnTo>
                    <a:lnTo>
                      <a:pt x="69" y="33"/>
                    </a:lnTo>
                    <a:lnTo>
                      <a:pt x="64" y="43"/>
                    </a:lnTo>
                    <a:lnTo>
                      <a:pt x="57" y="52"/>
                    </a:lnTo>
                    <a:lnTo>
                      <a:pt x="43" y="81"/>
                    </a:lnTo>
                    <a:lnTo>
                      <a:pt x="38" y="93"/>
                    </a:lnTo>
                    <a:lnTo>
                      <a:pt x="33" y="103"/>
                    </a:lnTo>
                    <a:lnTo>
                      <a:pt x="26" y="112"/>
                    </a:lnTo>
                    <a:lnTo>
                      <a:pt x="21" y="120"/>
                    </a:lnTo>
                    <a:lnTo>
                      <a:pt x="16" y="129"/>
                    </a:lnTo>
                    <a:lnTo>
                      <a:pt x="7" y="143"/>
                    </a:lnTo>
                    <a:lnTo>
                      <a:pt x="0" y="15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3" name="Freeform 7619"/>
              <p:cNvSpPr>
                <a:spLocks/>
              </p:cNvSpPr>
              <p:nvPr/>
            </p:nvSpPr>
            <p:spPr bwMode="auto">
              <a:xfrm>
                <a:off x="10243" y="7886"/>
                <a:ext cx="45" cy="70"/>
              </a:xfrm>
              <a:custGeom>
                <a:avLst/>
                <a:gdLst/>
                <a:ahLst/>
                <a:cxnLst>
                  <a:cxn ang="0">
                    <a:pos x="7" y="0"/>
                  </a:cxn>
                  <a:cxn ang="0">
                    <a:pos x="7" y="0"/>
                  </a:cxn>
                  <a:cxn ang="0">
                    <a:pos x="2" y="14"/>
                  </a:cxn>
                  <a:cxn ang="0">
                    <a:pos x="0" y="45"/>
                  </a:cxn>
                  <a:cxn ang="0">
                    <a:pos x="0" y="64"/>
                  </a:cxn>
                  <a:cxn ang="0">
                    <a:pos x="26" y="69"/>
                  </a:cxn>
                  <a:cxn ang="0">
                    <a:pos x="45" y="64"/>
                  </a:cxn>
                  <a:cxn ang="0">
                    <a:pos x="45" y="31"/>
                  </a:cxn>
                  <a:cxn ang="0">
                    <a:pos x="43" y="23"/>
                  </a:cxn>
                  <a:cxn ang="0">
                    <a:pos x="43" y="16"/>
                  </a:cxn>
                  <a:cxn ang="0">
                    <a:pos x="40" y="9"/>
                  </a:cxn>
                  <a:cxn ang="0">
                    <a:pos x="38" y="0"/>
                  </a:cxn>
                  <a:cxn ang="0">
                    <a:pos x="7" y="0"/>
                  </a:cxn>
                </a:cxnLst>
                <a:rect l="0" t="0" r="r" b="b"/>
                <a:pathLst>
                  <a:path w="45" h="70">
                    <a:moveTo>
                      <a:pt x="7" y="0"/>
                    </a:moveTo>
                    <a:lnTo>
                      <a:pt x="7" y="0"/>
                    </a:lnTo>
                    <a:lnTo>
                      <a:pt x="2" y="14"/>
                    </a:lnTo>
                    <a:lnTo>
                      <a:pt x="0" y="45"/>
                    </a:lnTo>
                    <a:lnTo>
                      <a:pt x="0" y="64"/>
                    </a:lnTo>
                    <a:lnTo>
                      <a:pt x="26" y="69"/>
                    </a:lnTo>
                    <a:lnTo>
                      <a:pt x="45" y="64"/>
                    </a:lnTo>
                    <a:lnTo>
                      <a:pt x="45" y="31"/>
                    </a:lnTo>
                    <a:lnTo>
                      <a:pt x="43" y="23"/>
                    </a:lnTo>
                    <a:lnTo>
                      <a:pt x="43" y="16"/>
                    </a:lnTo>
                    <a:lnTo>
                      <a:pt x="40" y="9"/>
                    </a:lnTo>
                    <a:lnTo>
                      <a:pt x="38" y="0"/>
                    </a:lnTo>
                    <a:lnTo>
                      <a:pt x="7"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4" name="Freeform 7620"/>
              <p:cNvSpPr>
                <a:spLocks/>
              </p:cNvSpPr>
              <p:nvPr/>
            </p:nvSpPr>
            <p:spPr bwMode="auto">
              <a:xfrm>
                <a:off x="10243" y="7893"/>
                <a:ext cx="29" cy="53"/>
              </a:xfrm>
              <a:custGeom>
                <a:avLst/>
                <a:gdLst/>
                <a:ahLst/>
                <a:cxnLst>
                  <a:cxn ang="0">
                    <a:pos x="28" y="28"/>
                  </a:cxn>
                  <a:cxn ang="0">
                    <a:pos x="26" y="14"/>
                  </a:cxn>
                  <a:cxn ang="0">
                    <a:pos x="26" y="0"/>
                  </a:cxn>
                  <a:cxn ang="0">
                    <a:pos x="4" y="0"/>
                  </a:cxn>
                  <a:cxn ang="0">
                    <a:pos x="2" y="14"/>
                  </a:cxn>
                  <a:cxn ang="0">
                    <a:pos x="0" y="26"/>
                  </a:cxn>
                  <a:cxn ang="0">
                    <a:pos x="0" y="52"/>
                  </a:cxn>
                  <a:cxn ang="0">
                    <a:pos x="26" y="52"/>
                  </a:cxn>
                  <a:cxn ang="0">
                    <a:pos x="26" y="40"/>
                  </a:cxn>
                  <a:cxn ang="0">
                    <a:pos x="28" y="28"/>
                  </a:cxn>
                </a:cxnLst>
                <a:rect l="0" t="0" r="r" b="b"/>
                <a:pathLst>
                  <a:path w="29" h="53">
                    <a:moveTo>
                      <a:pt x="28" y="28"/>
                    </a:moveTo>
                    <a:lnTo>
                      <a:pt x="26" y="14"/>
                    </a:lnTo>
                    <a:lnTo>
                      <a:pt x="26" y="0"/>
                    </a:lnTo>
                    <a:lnTo>
                      <a:pt x="4" y="0"/>
                    </a:lnTo>
                    <a:lnTo>
                      <a:pt x="2" y="14"/>
                    </a:lnTo>
                    <a:lnTo>
                      <a:pt x="0" y="26"/>
                    </a:lnTo>
                    <a:lnTo>
                      <a:pt x="0" y="52"/>
                    </a:lnTo>
                    <a:lnTo>
                      <a:pt x="26" y="52"/>
                    </a:lnTo>
                    <a:lnTo>
                      <a:pt x="26" y="40"/>
                    </a:lnTo>
                    <a:lnTo>
                      <a:pt x="28" y="28"/>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5" name="Freeform 7621"/>
              <p:cNvSpPr>
                <a:spLocks/>
              </p:cNvSpPr>
              <p:nvPr/>
            </p:nvSpPr>
            <p:spPr bwMode="auto">
              <a:xfrm>
                <a:off x="10243" y="7893"/>
                <a:ext cx="26" cy="51"/>
              </a:xfrm>
              <a:custGeom>
                <a:avLst/>
                <a:gdLst/>
                <a:ahLst/>
                <a:cxnLst>
                  <a:cxn ang="0">
                    <a:pos x="4" y="0"/>
                  </a:cxn>
                  <a:cxn ang="0">
                    <a:pos x="4" y="0"/>
                  </a:cxn>
                  <a:cxn ang="0">
                    <a:pos x="0" y="23"/>
                  </a:cxn>
                  <a:cxn ang="0">
                    <a:pos x="0" y="47"/>
                  </a:cxn>
                  <a:cxn ang="0">
                    <a:pos x="4" y="47"/>
                  </a:cxn>
                  <a:cxn ang="0">
                    <a:pos x="7" y="50"/>
                  </a:cxn>
                  <a:cxn ang="0">
                    <a:pos x="26" y="50"/>
                  </a:cxn>
                  <a:cxn ang="0">
                    <a:pos x="26" y="0"/>
                  </a:cxn>
                  <a:cxn ang="0">
                    <a:pos x="4" y="0"/>
                  </a:cxn>
                </a:cxnLst>
                <a:rect l="0" t="0" r="r" b="b"/>
                <a:pathLst>
                  <a:path w="26" h="51">
                    <a:moveTo>
                      <a:pt x="4" y="0"/>
                    </a:moveTo>
                    <a:lnTo>
                      <a:pt x="4" y="0"/>
                    </a:lnTo>
                    <a:lnTo>
                      <a:pt x="0" y="23"/>
                    </a:lnTo>
                    <a:lnTo>
                      <a:pt x="0" y="47"/>
                    </a:lnTo>
                    <a:lnTo>
                      <a:pt x="4" y="47"/>
                    </a:lnTo>
                    <a:lnTo>
                      <a:pt x="7" y="50"/>
                    </a:lnTo>
                    <a:lnTo>
                      <a:pt x="26" y="50"/>
                    </a:lnTo>
                    <a:lnTo>
                      <a:pt x="26"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6" name="Freeform 7622"/>
              <p:cNvSpPr>
                <a:spLocks/>
              </p:cNvSpPr>
              <p:nvPr/>
            </p:nvSpPr>
            <p:spPr bwMode="auto">
              <a:xfrm>
                <a:off x="10243" y="7893"/>
                <a:ext cx="26" cy="48"/>
              </a:xfrm>
              <a:custGeom>
                <a:avLst/>
                <a:gdLst/>
                <a:ahLst/>
                <a:cxnLst>
                  <a:cxn ang="0">
                    <a:pos x="26" y="0"/>
                  </a:cxn>
                  <a:cxn ang="0">
                    <a:pos x="4" y="0"/>
                  </a:cxn>
                  <a:cxn ang="0">
                    <a:pos x="2" y="11"/>
                  </a:cxn>
                  <a:cxn ang="0">
                    <a:pos x="2" y="23"/>
                  </a:cxn>
                  <a:cxn ang="0">
                    <a:pos x="0" y="33"/>
                  </a:cxn>
                  <a:cxn ang="0">
                    <a:pos x="0" y="45"/>
                  </a:cxn>
                  <a:cxn ang="0">
                    <a:pos x="9" y="45"/>
                  </a:cxn>
                  <a:cxn ang="0">
                    <a:pos x="12" y="47"/>
                  </a:cxn>
                  <a:cxn ang="0">
                    <a:pos x="26" y="47"/>
                  </a:cxn>
                  <a:cxn ang="0">
                    <a:pos x="26" y="0"/>
                  </a:cxn>
                </a:cxnLst>
                <a:rect l="0" t="0" r="r" b="b"/>
                <a:pathLst>
                  <a:path w="26" h="48">
                    <a:moveTo>
                      <a:pt x="26" y="0"/>
                    </a:moveTo>
                    <a:lnTo>
                      <a:pt x="4" y="0"/>
                    </a:lnTo>
                    <a:lnTo>
                      <a:pt x="2" y="11"/>
                    </a:lnTo>
                    <a:lnTo>
                      <a:pt x="2" y="23"/>
                    </a:lnTo>
                    <a:lnTo>
                      <a:pt x="0" y="33"/>
                    </a:lnTo>
                    <a:lnTo>
                      <a:pt x="0" y="45"/>
                    </a:lnTo>
                    <a:lnTo>
                      <a:pt x="9" y="45"/>
                    </a:lnTo>
                    <a:lnTo>
                      <a:pt x="12" y="47"/>
                    </a:lnTo>
                    <a:lnTo>
                      <a:pt x="26" y="47"/>
                    </a:lnTo>
                    <a:lnTo>
                      <a:pt x="26"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7" name="Freeform 7623"/>
              <p:cNvSpPr>
                <a:spLocks/>
              </p:cNvSpPr>
              <p:nvPr/>
            </p:nvSpPr>
            <p:spPr bwMode="auto">
              <a:xfrm>
                <a:off x="10245" y="7893"/>
                <a:ext cx="24" cy="43"/>
              </a:xfrm>
              <a:custGeom>
                <a:avLst/>
                <a:gdLst/>
                <a:ahLst/>
                <a:cxnLst>
                  <a:cxn ang="0">
                    <a:pos x="2" y="0"/>
                  </a:cxn>
                  <a:cxn ang="0">
                    <a:pos x="2" y="0"/>
                  </a:cxn>
                  <a:cxn ang="0">
                    <a:pos x="0" y="11"/>
                  </a:cxn>
                  <a:cxn ang="0">
                    <a:pos x="0" y="43"/>
                  </a:cxn>
                  <a:cxn ang="0">
                    <a:pos x="21" y="43"/>
                  </a:cxn>
                  <a:cxn ang="0">
                    <a:pos x="24" y="33"/>
                  </a:cxn>
                  <a:cxn ang="0">
                    <a:pos x="24" y="11"/>
                  </a:cxn>
                  <a:cxn ang="0">
                    <a:pos x="21" y="0"/>
                  </a:cxn>
                  <a:cxn ang="0">
                    <a:pos x="2" y="0"/>
                  </a:cxn>
                </a:cxnLst>
                <a:rect l="0" t="0" r="r" b="b"/>
                <a:pathLst>
                  <a:path w="24" h="43">
                    <a:moveTo>
                      <a:pt x="2" y="0"/>
                    </a:moveTo>
                    <a:lnTo>
                      <a:pt x="2" y="0"/>
                    </a:lnTo>
                    <a:lnTo>
                      <a:pt x="0" y="11"/>
                    </a:lnTo>
                    <a:lnTo>
                      <a:pt x="0" y="43"/>
                    </a:lnTo>
                    <a:lnTo>
                      <a:pt x="21" y="43"/>
                    </a:lnTo>
                    <a:lnTo>
                      <a:pt x="24" y="33"/>
                    </a:lnTo>
                    <a:lnTo>
                      <a:pt x="24" y="11"/>
                    </a:lnTo>
                    <a:lnTo>
                      <a:pt x="21"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8" name="Freeform 7624"/>
              <p:cNvSpPr>
                <a:spLocks/>
              </p:cNvSpPr>
              <p:nvPr/>
            </p:nvSpPr>
            <p:spPr bwMode="auto">
              <a:xfrm>
                <a:off x="10245" y="7893"/>
                <a:ext cx="22" cy="41"/>
              </a:xfrm>
              <a:custGeom>
                <a:avLst/>
                <a:gdLst/>
                <a:ahLst/>
                <a:cxnLst>
                  <a:cxn ang="0">
                    <a:pos x="2" y="0"/>
                  </a:cxn>
                  <a:cxn ang="0">
                    <a:pos x="2" y="0"/>
                  </a:cxn>
                  <a:cxn ang="0">
                    <a:pos x="0" y="9"/>
                  </a:cxn>
                  <a:cxn ang="0">
                    <a:pos x="0" y="38"/>
                  </a:cxn>
                  <a:cxn ang="0">
                    <a:pos x="2" y="40"/>
                  </a:cxn>
                  <a:cxn ang="0">
                    <a:pos x="21" y="40"/>
                  </a:cxn>
                  <a:cxn ang="0">
                    <a:pos x="21" y="0"/>
                  </a:cxn>
                  <a:cxn ang="0">
                    <a:pos x="2" y="0"/>
                  </a:cxn>
                </a:cxnLst>
                <a:rect l="0" t="0" r="r" b="b"/>
                <a:pathLst>
                  <a:path w="22" h="41">
                    <a:moveTo>
                      <a:pt x="2" y="0"/>
                    </a:moveTo>
                    <a:lnTo>
                      <a:pt x="2" y="0"/>
                    </a:lnTo>
                    <a:lnTo>
                      <a:pt x="0" y="9"/>
                    </a:lnTo>
                    <a:lnTo>
                      <a:pt x="0" y="38"/>
                    </a:lnTo>
                    <a:lnTo>
                      <a:pt x="2" y="40"/>
                    </a:lnTo>
                    <a:lnTo>
                      <a:pt x="21" y="40"/>
                    </a:lnTo>
                    <a:lnTo>
                      <a:pt x="21"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9" name="Freeform 7625"/>
              <p:cNvSpPr>
                <a:spLocks/>
              </p:cNvSpPr>
              <p:nvPr/>
            </p:nvSpPr>
            <p:spPr bwMode="auto">
              <a:xfrm>
                <a:off x="10245" y="7893"/>
                <a:ext cx="22" cy="39"/>
              </a:xfrm>
              <a:custGeom>
                <a:avLst/>
                <a:gdLst/>
                <a:ahLst/>
                <a:cxnLst>
                  <a:cxn ang="0">
                    <a:pos x="2" y="0"/>
                  </a:cxn>
                  <a:cxn ang="0">
                    <a:pos x="2" y="0"/>
                  </a:cxn>
                  <a:cxn ang="0">
                    <a:pos x="0" y="9"/>
                  </a:cxn>
                  <a:cxn ang="0">
                    <a:pos x="0" y="36"/>
                  </a:cxn>
                  <a:cxn ang="0">
                    <a:pos x="7" y="36"/>
                  </a:cxn>
                  <a:cxn ang="0">
                    <a:pos x="9" y="38"/>
                  </a:cxn>
                  <a:cxn ang="0">
                    <a:pos x="21" y="38"/>
                  </a:cxn>
                  <a:cxn ang="0">
                    <a:pos x="21" y="0"/>
                  </a:cxn>
                  <a:cxn ang="0">
                    <a:pos x="2" y="0"/>
                  </a:cxn>
                </a:cxnLst>
                <a:rect l="0" t="0" r="r" b="b"/>
                <a:pathLst>
                  <a:path w="22" h="39">
                    <a:moveTo>
                      <a:pt x="2" y="0"/>
                    </a:moveTo>
                    <a:lnTo>
                      <a:pt x="2" y="0"/>
                    </a:lnTo>
                    <a:lnTo>
                      <a:pt x="0" y="9"/>
                    </a:lnTo>
                    <a:lnTo>
                      <a:pt x="0" y="36"/>
                    </a:lnTo>
                    <a:lnTo>
                      <a:pt x="7" y="36"/>
                    </a:lnTo>
                    <a:lnTo>
                      <a:pt x="9" y="38"/>
                    </a:lnTo>
                    <a:lnTo>
                      <a:pt x="21" y="38"/>
                    </a:lnTo>
                    <a:lnTo>
                      <a:pt x="21"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0" name="Freeform 7626"/>
              <p:cNvSpPr>
                <a:spLocks/>
              </p:cNvSpPr>
              <p:nvPr/>
            </p:nvSpPr>
            <p:spPr bwMode="auto">
              <a:xfrm>
                <a:off x="10245" y="7893"/>
                <a:ext cx="22" cy="34"/>
              </a:xfrm>
              <a:custGeom>
                <a:avLst/>
                <a:gdLst/>
                <a:ahLst/>
                <a:cxnLst>
                  <a:cxn ang="0">
                    <a:pos x="2" y="0"/>
                  </a:cxn>
                  <a:cxn ang="0">
                    <a:pos x="2" y="0"/>
                  </a:cxn>
                  <a:cxn ang="0">
                    <a:pos x="0" y="9"/>
                  </a:cxn>
                  <a:cxn ang="0">
                    <a:pos x="0" y="33"/>
                  </a:cxn>
                  <a:cxn ang="0">
                    <a:pos x="19" y="33"/>
                  </a:cxn>
                  <a:cxn ang="0">
                    <a:pos x="21" y="26"/>
                  </a:cxn>
                  <a:cxn ang="0">
                    <a:pos x="21" y="9"/>
                  </a:cxn>
                  <a:cxn ang="0">
                    <a:pos x="19" y="0"/>
                  </a:cxn>
                  <a:cxn ang="0">
                    <a:pos x="2" y="0"/>
                  </a:cxn>
                </a:cxnLst>
                <a:rect l="0" t="0" r="r" b="b"/>
                <a:pathLst>
                  <a:path w="22" h="34">
                    <a:moveTo>
                      <a:pt x="2" y="0"/>
                    </a:moveTo>
                    <a:lnTo>
                      <a:pt x="2" y="0"/>
                    </a:lnTo>
                    <a:lnTo>
                      <a:pt x="0" y="9"/>
                    </a:lnTo>
                    <a:lnTo>
                      <a:pt x="0" y="33"/>
                    </a:lnTo>
                    <a:lnTo>
                      <a:pt x="19" y="33"/>
                    </a:lnTo>
                    <a:lnTo>
                      <a:pt x="21" y="26"/>
                    </a:lnTo>
                    <a:lnTo>
                      <a:pt x="21" y="9"/>
                    </a:lnTo>
                    <a:lnTo>
                      <a:pt x="19"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1" name="Freeform 7627"/>
              <p:cNvSpPr>
                <a:spLocks/>
              </p:cNvSpPr>
              <p:nvPr/>
            </p:nvSpPr>
            <p:spPr bwMode="auto">
              <a:xfrm>
                <a:off x="10245" y="7893"/>
                <a:ext cx="19" cy="31"/>
              </a:xfrm>
              <a:custGeom>
                <a:avLst/>
                <a:gdLst/>
                <a:ahLst/>
                <a:cxnLst>
                  <a:cxn ang="0">
                    <a:pos x="19" y="31"/>
                  </a:cxn>
                  <a:cxn ang="0">
                    <a:pos x="19" y="0"/>
                  </a:cxn>
                  <a:cxn ang="0">
                    <a:pos x="2" y="0"/>
                  </a:cxn>
                  <a:cxn ang="0">
                    <a:pos x="2" y="7"/>
                  </a:cxn>
                  <a:cxn ang="0">
                    <a:pos x="0" y="14"/>
                  </a:cxn>
                  <a:cxn ang="0">
                    <a:pos x="0" y="31"/>
                  </a:cxn>
                  <a:cxn ang="0">
                    <a:pos x="19" y="31"/>
                  </a:cxn>
                </a:cxnLst>
                <a:rect l="0" t="0" r="r" b="b"/>
                <a:pathLst>
                  <a:path w="19" h="31">
                    <a:moveTo>
                      <a:pt x="19" y="31"/>
                    </a:moveTo>
                    <a:lnTo>
                      <a:pt x="19" y="0"/>
                    </a:lnTo>
                    <a:lnTo>
                      <a:pt x="2" y="0"/>
                    </a:lnTo>
                    <a:lnTo>
                      <a:pt x="2" y="7"/>
                    </a:lnTo>
                    <a:lnTo>
                      <a:pt x="0" y="14"/>
                    </a:lnTo>
                    <a:lnTo>
                      <a:pt x="0" y="31"/>
                    </a:lnTo>
                    <a:lnTo>
                      <a:pt x="19" y="31"/>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2" name="Freeform 7628"/>
              <p:cNvSpPr>
                <a:spLocks/>
              </p:cNvSpPr>
              <p:nvPr/>
            </p:nvSpPr>
            <p:spPr bwMode="auto">
              <a:xfrm>
                <a:off x="10245" y="7893"/>
                <a:ext cx="19" cy="27"/>
              </a:xfrm>
              <a:custGeom>
                <a:avLst/>
                <a:gdLst/>
                <a:ahLst/>
                <a:cxnLst>
                  <a:cxn ang="0">
                    <a:pos x="19" y="26"/>
                  </a:cxn>
                  <a:cxn ang="0">
                    <a:pos x="19" y="0"/>
                  </a:cxn>
                  <a:cxn ang="0">
                    <a:pos x="2" y="0"/>
                  </a:cxn>
                  <a:cxn ang="0">
                    <a:pos x="2" y="7"/>
                  </a:cxn>
                  <a:cxn ang="0">
                    <a:pos x="0" y="14"/>
                  </a:cxn>
                  <a:cxn ang="0">
                    <a:pos x="0" y="26"/>
                  </a:cxn>
                  <a:cxn ang="0">
                    <a:pos x="19" y="26"/>
                  </a:cxn>
                </a:cxnLst>
                <a:rect l="0" t="0" r="r" b="b"/>
                <a:pathLst>
                  <a:path w="19" h="27">
                    <a:moveTo>
                      <a:pt x="19" y="26"/>
                    </a:moveTo>
                    <a:lnTo>
                      <a:pt x="19" y="0"/>
                    </a:lnTo>
                    <a:lnTo>
                      <a:pt x="2" y="0"/>
                    </a:lnTo>
                    <a:lnTo>
                      <a:pt x="2" y="7"/>
                    </a:lnTo>
                    <a:lnTo>
                      <a:pt x="0" y="14"/>
                    </a:lnTo>
                    <a:lnTo>
                      <a:pt x="0" y="26"/>
                    </a:lnTo>
                    <a:lnTo>
                      <a:pt x="19" y="2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3" name="Freeform 7629"/>
              <p:cNvSpPr>
                <a:spLocks/>
              </p:cNvSpPr>
              <p:nvPr/>
            </p:nvSpPr>
            <p:spPr bwMode="auto">
              <a:xfrm>
                <a:off x="10245" y="7893"/>
                <a:ext cx="19" cy="24"/>
              </a:xfrm>
              <a:custGeom>
                <a:avLst/>
                <a:gdLst/>
                <a:ahLst/>
                <a:cxnLst>
                  <a:cxn ang="0">
                    <a:pos x="19" y="23"/>
                  </a:cxn>
                  <a:cxn ang="0">
                    <a:pos x="19" y="0"/>
                  </a:cxn>
                  <a:cxn ang="0">
                    <a:pos x="2" y="0"/>
                  </a:cxn>
                  <a:cxn ang="0">
                    <a:pos x="2" y="7"/>
                  </a:cxn>
                  <a:cxn ang="0">
                    <a:pos x="0" y="11"/>
                  </a:cxn>
                  <a:cxn ang="0">
                    <a:pos x="0" y="23"/>
                  </a:cxn>
                  <a:cxn ang="0">
                    <a:pos x="19" y="23"/>
                  </a:cxn>
                </a:cxnLst>
                <a:rect l="0" t="0" r="r" b="b"/>
                <a:pathLst>
                  <a:path w="19" h="24">
                    <a:moveTo>
                      <a:pt x="19" y="23"/>
                    </a:moveTo>
                    <a:lnTo>
                      <a:pt x="19" y="0"/>
                    </a:lnTo>
                    <a:lnTo>
                      <a:pt x="2" y="0"/>
                    </a:lnTo>
                    <a:lnTo>
                      <a:pt x="2" y="7"/>
                    </a:lnTo>
                    <a:lnTo>
                      <a:pt x="0" y="11"/>
                    </a:lnTo>
                    <a:lnTo>
                      <a:pt x="0" y="23"/>
                    </a:lnTo>
                    <a:lnTo>
                      <a:pt x="19" y="2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4" name="Freeform 7630"/>
              <p:cNvSpPr>
                <a:spLocks/>
              </p:cNvSpPr>
              <p:nvPr/>
            </p:nvSpPr>
            <p:spPr bwMode="auto">
              <a:xfrm>
                <a:off x="10248" y="7893"/>
                <a:ext cx="16" cy="22"/>
              </a:xfrm>
              <a:custGeom>
                <a:avLst/>
                <a:gdLst/>
                <a:ahLst/>
                <a:cxnLst>
                  <a:cxn ang="0">
                    <a:pos x="0" y="0"/>
                  </a:cxn>
                  <a:cxn ang="0">
                    <a:pos x="0" y="21"/>
                  </a:cxn>
                  <a:cxn ang="0">
                    <a:pos x="14" y="21"/>
                  </a:cxn>
                  <a:cxn ang="0">
                    <a:pos x="16" y="16"/>
                  </a:cxn>
                  <a:cxn ang="0">
                    <a:pos x="16" y="4"/>
                  </a:cxn>
                  <a:cxn ang="0">
                    <a:pos x="14" y="0"/>
                  </a:cxn>
                  <a:cxn ang="0">
                    <a:pos x="0" y="0"/>
                  </a:cxn>
                </a:cxnLst>
                <a:rect l="0" t="0" r="r" b="b"/>
                <a:pathLst>
                  <a:path w="16" h="22">
                    <a:moveTo>
                      <a:pt x="0" y="0"/>
                    </a:moveTo>
                    <a:lnTo>
                      <a:pt x="0" y="21"/>
                    </a:lnTo>
                    <a:lnTo>
                      <a:pt x="14" y="21"/>
                    </a:lnTo>
                    <a:lnTo>
                      <a:pt x="16" y="16"/>
                    </a:lnTo>
                    <a:lnTo>
                      <a:pt x="16" y="4"/>
                    </a:lnTo>
                    <a:lnTo>
                      <a:pt x="14" y="0"/>
                    </a:lnTo>
                    <a:lnTo>
                      <a:pt x="0"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5" name="Freeform 7631"/>
              <p:cNvSpPr>
                <a:spLocks/>
              </p:cNvSpPr>
              <p:nvPr/>
            </p:nvSpPr>
            <p:spPr bwMode="auto">
              <a:xfrm>
                <a:off x="10248" y="7902"/>
                <a:ext cx="14" cy="0"/>
              </a:xfrm>
              <a:custGeom>
                <a:avLst/>
                <a:gdLst/>
                <a:ahLst/>
                <a:cxnLst>
                  <a:cxn ang="0">
                    <a:pos x="0" y="0"/>
                  </a:cxn>
                  <a:cxn ang="0">
                    <a:pos x="14" y="0"/>
                  </a:cxn>
                </a:cxnLst>
                <a:rect l="0" t="0" r="r" b="b"/>
                <a:pathLst>
                  <a:path w="14">
                    <a:moveTo>
                      <a:pt x="0" y="0"/>
                    </a:moveTo>
                    <a:lnTo>
                      <a:pt x="14" y="0"/>
                    </a:lnTo>
                  </a:path>
                </a:pathLst>
              </a:custGeom>
              <a:noFill/>
              <a:ln w="11937">
                <a:solidFill>
                  <a:srgbClr val="CEC5B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6" name="Freeform 7632"/>
              <p:cNvSpPr>
                <a:spLocks/>
              </p:cNvSpPr>
              <p:nvPr/>
            </p:nvSpPr>
            <p:spPr bwMode="auto">
              <a:xfrm>
                <a:off x="10248" y="7888"/>
                <a:ext cx="21" cy="5"/>
              </a:xfrm>
              <a:custGeom>
                <a:avLst/>
                <a:gdLst/>
                <a:ahLst/>
                <a:cxnLst>
                  <a:cxn ang="0">
                    <a:pos x="21" y="0"/>
                  </a:cxn>
                  <a:cxn ang="0">
                    <a:pos x="0" y="0"/>
                  </a:cxn>
                  <a:cxn ang="0">
                    <a:pos x="0" y="2"/>
                  </a:cxn>
                  <a:cxn ang="0">
                    <a:pos x="14" y="2"/>
                  </a:cxn>
                  <a:cxn ang="0">
                    <a:pos x="16" y="4"/>
                  </a:cxn>
                  <a:cxn ang="0">
                    <a:pos x="21" y="4"/>
                  </a:cxn>
                  <a:cxn ang="0">
                    <a:pos x="21" y="0"/>
                  </a:cxn>
                </a:cxnLst>
                <a:rect l="0" t="0" r="r" b="b"/>
                <a:pathLst>
                  <a:path w="21" h="5">
                    <a:moveTo>
                      <a:pt x="21" y="0"/>
                    </a:moveTo>
                    <a:lnTo>
                      <a:pt x="0" y="0"/>
                    </a:lnTo>
                    <a:lnTo>
                      <a:pt x="0" y="2"/>
                    </a:lnTo>
                    <a:lnTo>
                      <a:pt x="14" y="2"/>
                    </a:lnTo>
                    <a:lnTo>
                      <a:pt x="16" y="4"/>
                    </a:lnTo>
                    <a:lnTo>
                      <a:pt x="21" y="4"/>
                    </a:lnTo>
                    <a:lnTo>
                      <a:pt x="21"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7" name="Freeform 7633"/>
              <p:cNvSpPr>
                <a:spLocks/>
              </p:cNvSpPr>
              <p:nvPr/>
            </p:nvSpPr>
            <p:spPr bwMode="auto">
              <a:xfrm>
                <a:off x="10243" y="7946"/>
                <a:ext cx="26" cy="10"/>
              </a:xfrm>
              <a:custGeom>
                <a:avLst/>
                <a:gdLst/>
                <a:ahLst/>
                <a:cxnLst>
                  <a:cxn ang="0">
                    <a:pos x="0" y="0"/>
                  </a:cxn>
                  <a:cxn ang="0">
                    <a:pos x="0" y="4"/>
                  </a:cxn>
                  <a:cxn ang="0">
                    <a:pos x="26" y="9"/>
                  </a:cxn>
                  <a:cxn ang="0">
                    <a:pos x="26" y="2"/>
                  </a:cxn>
                  <a:cxn ang="0">
                    <a:pos x="0" y="0"/>
                  </a:cxn>
                </a:cxnLst>
                <a:rect l="0" t="0" r="r" b="b"/>
                <a:pathLst>
                  <a:path w="26" h="10">
                    <a:moveTo>
                      <a:pt x="0" y="0"/>
                    </a:moveTo>
                    <a:lnTo>
                      <a:pt x="0" y="4"/>
                    </a:lnTo>
                    <a:lnTo>
                      <a:pt x="26" y="9"/>
                    </a:lnTo>
                    <a:lnTo>
                      <a:pt x="2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8" name="Freeform 7634"/>
              <p:cNvSpPr>
                <a:spLocks/>
              </p:cNvSpPr>
              <p:nvPr/>
            </p:nvSpPr>
            <p:spPr bwMode="auto">
              <a:xfrm>
                <a:off x="10250" y="7948"/>
                <a:ext cx="12" cy="3"/>
              </a:xfrm>
              <a:custGeom>
                <a:avLst/>
                <a:gdLst/>
                <a:ahLst/>
                <a:cxnLst>
                  <a:cxn ang="0">
                    <a:pos x="7" y="0"/>
                  </a:cxn>
                  <a:cxn ang="0">
                    <a:pos x="0" y="0"/>
                  </a:cxn>
                  <a:cxn ang="0">
                    <a:pos x="2" y="2"/>
                  </a:cxn>
                  <a:cxn ang="0">
                    <a:pos x="12" y="2"/>
                  </a:cxn>
                  <a:cxn ang="0">
                    <a:pos x="7" y="0"/>
                  </a:cxn>
                </a:cxnLst>
                <a:rect l="0" t="0" r="r" b="b"/>
                <a:pathLst>
                  <a:path w="12" h="3">
                    <a:moveTo>
                      <a:pt x="7" y="0"/>
                    </a:moveTo>
                    <a:lnTo>
                      <a:pt x="0" y="0"/>
                    </a:lnTo>
                    <a:lnTo>
                      <a:pt x="2" y="2"/>
                    </a:lnTo>
                    <a:lnTo>
                      <a:pt x="12" y="2"/>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9" name="Freeform 7635"/>
              <p:cNvSpPr>
                <a:spLocks/>
              </p:cNvSpPr>
              <p:nvPr/>
            </p:nvSpPr>
            <p:spPr bwMode="auto">
              <a:xfrm>
                <a:off x="10250" y="794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0" name="Freeform 7636"/>
              <p:cNvSpPr>
                <a:spLocks/>
              </p:cNvSpPr>
              <p:nvPr/>
            </p:nvSpPr>
            <p:spPr bwMode="auto">
              <a:xfrm>
                <a:off x="10250" y="7948"/>
                <a:ext cx="7" cy="3"/>
              </a:xfrm>
              <a:custGeom>
                <a:avLst/>
                <a:gdLst/>
                <a:ahLst/>
                <a:cxnLst>
                  <a:cxn ang="0">
                    <a:pos x="4" y="0"/>
                  </a:cxn>
                  <a:cxn ang="0">
                    <a:pos x="0" y="0"/>
                  </a:cxn>
                  <a:cxn ang="0">
                    <a:pos x="2" y="2"/>
                  </a:cxn>
                  <a:cxn ang="0">
                    <a:pos x="7" y="2"/>
                  </a:cxn>
                  <a:cxn ang="0">
                    <a:pos x="4" y="0"/>
                  </a:cxn>
                </a:cxnLst>
                <a:rect l="0" t="0" r="r" b="b"/>
                <a:pathLst>
                  <a:path w="7" h="3">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1" name="Freeform 7637"/>
              <p:cNvSpPr>
                <a:spLocks/>
              </p:cNvSpPr>
              <p:nvPr/>
            </p:nvSpPr>
            <p:spPr bwMode="auto">
              <a:xfrm>
                <a:off x="10272" y="7946"/>
                <a:ext cx="16" cy="7"/>
              </a:xfrm>
              <a:custGeom>
                <a:avLst/>
                <a:gdLst/>
                <a:ahLst/>
                <a:cxnLst>
                  <a:cxn ang="0">
                    <a:pos x="0" y="2"/>
                  </a:cxn>
                  <a:cxn ang="0">
                    <a:pos x="0" y="7"/>
                  </a:cxn>
                  <a:cxn ang="0">
                    <a:pos x="12" y="4"/>
                  </a:cxn>
                  <a:cxn ang="0">
                    <a:pos x="16" y="2"/>
                  </a:cxn>
                  <a:cxn ang="0">
                    <a:pos x="16" y="0"/>
                  </a:cxn>
                  <a:cxn ang="0">
                    <a:pos x="0" y="2"/>
                  </a:cxn>
                </a:cxnLst>
                <a:rect l="0" t="0" r="r" b="b"/>
                <a:pathLst>
                  <a:path w="16" h="7">
                    <a:moveTo>
                      <a:pt x="0" y="2"/>
                    </a:moveTo>
                    <a:lnTo>
                      <a:pt x="0" y="7"/>
                    </a:lnTo>
                    <a:lnTo>
                      <a:pt x="12" y="4"/>
                    </a:lnTo>
                    <a:lnTo>
                      <a:pt x="16" y="2"/>
                    </a:lnTo>
                    <a:lnTo>
                      <a:pt x="16" y="0"/>
                    </a:lnTo>
                    <a:lnTo>
                      <a:pt x="0"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2" name="Freeform 7638"/>
              <p:cNvSpPr>
                <a:spLocks/>
              </p:cNvSpPr>
              <p:nvPr/>
            </p:nvSpPr>
            <p:spPr bwMode="auto">
              <a:xfrm>
                <a:off x="10272" y="7946"/>
                <a:ext cx="16" cy="7"/>
              </a:xfrm>
              <a:custGeom>
                <a:avLst/>
                <a:gdLst/>
                <a:ahLst/>
                <a:cxnLst>
                  <a:cxn ang="0">
                    <a:pos x="0" y="7"/>
                  </a:cxn>
                  <a:cxn ang="0">
                    <a:pos x="4" y="7"/>
                  </a:cxn>
                  <a:cxn ang="0">
                    <a:pos x="4" y="4"/>
                  </a:cxn>
                  <a:cxn ang="0">
                    <a:pos x="14" y="4"/>
                  </a:cxn>
                  <a:cxn ang="0">
                    <a:pos x="16" y="0"/>
                  </a:cxn>
                  <a:cxn ang="0">
                    <a:pos x="7" y="0"/>
                  </a:cxn>
                  <a:cxn ang="0">
                    <a:pos x="7" y="2"/>
                  </a:cxn>
                  <a:cxn ang="0">
                    <a:pos x="0" y="2"/>
                  </a:cxn>
                  <a:cxn ang="0">
                    <a:pos x="0" y="7"/>
                  </a:cxn>
                </a:cxnLst>
                <a:rect l="0" t="0" r="r" b="b"/>
                <a:pathLst>
                  <a:path w="16" h="7">
                    <a:moveTo>
                      <a:pt x="0" y="7"/>
                    </a:moveTo>
                    <a:lnTo>
                      <a:pt x="4" y="7"/>
                    </a:lnTo>
                    <a:lnTo>
                      <a:pt x="4" y="4"/>
                    </a:lnTo>
                    <a:lnTo>
                      <a:pt x="14" y="4"/>
                    </a:lnTo>
                    <a:lnTo>
                      <a:pt x="16" y="0"/>
                    </a:lnTo>
                    <a:lnTo>
                      <a:pt x="7" y="0"/>
                    </a:lnTo>
                    <a:lnTo>
                      <a:pt x="7" y="2"/>
                    </a:lnTo>
                    <a:lnTo>
                      <a:pt x="0" y="2"/>
                    </a:lnTo>
                    <a:lnTo>
                      <a:pt x="0"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3" name="Freeform 7639"/>
              <p:cNvSpPr>
                <a:spLocks/>
              </p:cNvSpPr>
              <p:nvPr/>
            </p:nvSpPr>
            <p:spPr bwMode="auto">
              <a:xfrm>
                <a:off x="10272" y="7946"/>
                <a:ext cx="16" cy="7"/>
              </a:xfrm>
              <a:custGeom>
                <a:avLst/>
                <a:gdLst/>
                <a:ahLst/>
                <a:cxnLst>
                  <a:cxn ang="0">
                    <a:pos x="4" y="7"/>
                  </a:cxn>
                  <a:cxn ang="0">
                    <a:pos x="7" y="4"/>
                  </a:cxn>
                  <a:cxn ang="0">
                    <a:pos x="14" y="4"/>
                  </a:cxn>
                  <a:cxn ang="0">
                    <a:pos x="16" y="0"/>
                  </a:cxn>
                  <a:cxn ang="0">
                    <a:pos x="9" y="0"/>
                  </a:cxn>
                  <a:cxn ang="0">
                    <a:pos x="7" y="2"/>
                  </a:cxn>
                  <a:cxn ang="0">
                    <a:pos x="0" y="2"/>
                  </a:cxn>
                  <a:cxn ang="0">
                    <a:pos x="0" y="7"/>
                  </a:cxn>
                  <a:cxn ang="0">
                    <a:pos x="4" y="7"/>
                  </a:cxn>
                </a:cxnLst>
                <a:rect l="0" t="0" r="r" b="b"/>
                <a:pathLst>
                  <a:path w="16" h="7">
                    <a:moveTo>
                      <a:pt x="4" y="7"/>
                    </a:moveTo>
                    <a:lnTo>
                      <a:pt x="7" y="4"/>
                    </a:lnTo>
                    <a:lnTo>
                      <a:pt x="14" y="4"/>
                    </a:lnTo>
                    <a:lnTo>
                      <a:pt x="16" y="0"/>
                    </a:lnTo>
                    <a:lnTo>
                      <a:pt x="9" y="0"/>
                    </a:lnTo>
                    <a:lnTo>
                      <a:pt x="7" y="2"/>
                    </a:lnTo>
                    <a:lnTo>
                      <a:pt x="0" y="2"/>
                    </a:lnTo>
                    <a:lnTo>
                      <a:pt x="0" y="7"/>
                    </a:lnTo>
                    <a:lnTo>
                      <a:pt x="4" y="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4" name="Freeform 7640"/>
              <p:cNvSpPr>
                <a:spLocks/>
              </p:cNvSpPr>
              <p:nvPr/>
            </p:nvSpPr>
            <p:spPr bwMode="auto">
              <a:xfrm>
                <a:off x="10274" y="7946"/>
                <a:ext cx="14" cy="7"/>
              </a:xfrm>
              <a:custGeom>
                <a:avLst/>
                <a:gdLst/>
                <a:ahLst/>
                <a:cxnLst>
                  <a:cxn ang="0">
                    <a:pos x="14" y="0"/>
                  </a:cxn>
                  <a:cxn ang="0">
                    <a:pos x="7" y="0"/>
                  </a:cxn>
                  <a:cxn ang="0">
                    <a:pos x="4" y="2"/>
                  </a:cxn>
                  <a:cxn ang="0">
                    <a:pos x="0" y="2"/>
                  </a:cxn>
                  <a:cxn ang="0">
                    <a:pos x="0" y="7"/>
                  </a:cxn>
                  <a:cxn ang="0">
                    <a:pos x="4" y="4"/>
                  </a:cxn>
                  <a:cxn ang="0">
                    <a:pos x="12" y="4"/>
                  </a:cxn>
                  <a:cxn ang="0">
                    <a:pos x="14" y="0"/>
                  </a:cxn>
                </a:cxnLst>
                <a:rect l="0" t="0" r="r" b="b"/>
                <a:pathLst>
                  <a:path w="14" h="7">
                    <a:moveTo>
                      <a:pt x="14" y="0"/>
                    </a:moveTo>
                    <a:lnTo>
                      <a:pt x="7" y="0"/>
                    </a:lnTo>
                    <a:lnTo>
                      <a:pt x="4" y="2"/>
                    </a:lnTo>
                    <a:lnTo>
                      <a:pt x="0" y="2"/>
                    </a:lnTo>
                    <a:lnTo>
                      <a:pt x="0" y="7"/>
                    </a:lnTo>
                    <a:lnTo>
                      <a:pt x="4" y="4"/>
                    </a:lnTo>
                    <a:lnTo>
                      <a:pt x="12" y="4"/>
                    </a:lnTo>
                    <a:lnTo>
                      <a:pt x="1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5" name="Freeform 7641"/>
              <p:cNvSpPr>
                <a:spLocks/>
              </p:cNvSpPr>
              <p:nvPr/>
            </p:nvSpPr>
            <p:spPr bwMode="auto">
              <a:xfrm>
                <a:off x="10274" y="7946"/>
                <a:ext cx="14" cy="7"/>
              </a:xfrm>
              <a:custGeom>
                <a:avLst/>
                <a:gdLst/>
                <a:ahLst/>
                <a:cxnLst>
                  <a:cxn ang="0">
                    <a:pos x="14" y="0"/>
                  </a:cxn>
                  <a:cxn ang="0">
                    <a:pos x="4" y="0"/>
                  </a:cxn>
                  <a:cxn ang="0">
                    <a:pos x="4" y="2"/>
                  </a:cxn>
                  <a:cxn ang="0">
                    <a:pos x="0" y="2"/>
                  </a:cxn>
                  <a:cxn ang="0">
                    <a:pos x="0" y="7"/>
                  </a:cxn>
                  <a:cxn ang="0">
                    <a:pos x="4" y="4"/>
                  </a:cxn>
                  <a:cxn ang="0">
                    <a:pos x="12" y="4"/>
                  </a:cxn>
                  <a:cxn ang="0">
                    <a:pos x="14" y="0"/>
                  </a:cxn>
                </a:cxnLst>
                <a:rect l="0" t="0" r="r" b="b"/>
                <a:pathLst>
                  <a:path w="14" h="7">
                    <a:moveTo>
                      <a:pt x="14" y="0"/>
                    </a:moveTo>
                    <a:lnTo>
                      <a:pt x="4" y="0"/>
                    </a:lnTo>
                    <a:lnTo>
                      <a:pt x="4" y="2"/>
                    </a:lnTo>
                    <a:lnTo>
                      <a:pt x="0" y="2"/>
                    </a:lnTo>
                    <a:lnTo>
                      <a:pt x="0" y="7"/>
                    </a:lnTo>
                    <a:lnTo>
                      <a:pt x="4" y="4"/>
                    </a:lnTo>
                    <a:lnTo>
                      <a:pt x="12" y="4"/>
                    </a:lnTo>
                    <a:lnTo>
                      <a:pt x="1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6" name="Freeform 7642"/>
              <p:cNvSpPr>
                <a:spLocks/>
              </p:cNvSpPr>
              <p:nvPr/>
            </p:nvSpPr>
            <p:spPr bwMode="auto">
              <a:xfrm>
                <a:off x="10274" y="7946"/>
                <a:ext cx="14" cy="7"/>
              </a:xfrm>
              <a:custGeom>
                <a:avLst/>
                <a:gdLst/>
                <a:ahLst/>
                <a:cxnLst>
                  <a:cxn ang="0">
                    <a:pos x="14" y="0"/>
                  </a:cxn>
                  <a:cxn ang="0">
                    <a:pos x="4" y="0"/>
                  </a:cxn>
                  <a:cxn ang="0">
                    <a:pos x="4" y="2"/>
                  </a:cxn>
                  <a:cxn ang="0">
                    <a:pos x="0" y="2"/>
                  </a:cxn>
                  <a:cxn ang="0">
                    <a:pos x="0" y="7"/>
                  </a:cxn>
                  <a:cxn ang="0">
                    <a:pos x="4" y="4"/>
                  </a:cxn>
                  <a:cxn ang="0">
                    <a:pos x="12" y="4"/>
                  </a:cxn>
                  <a:cxn ang="0">
                    <a:pos x="14" y="0"/>
                  </a:cxn>
                </a:cxnLst>
                <a:rect l="0" t="0" r="r" b="b"/>
                <a:pathLst>
                  <a:path w="14" h="7">
                    <a:moveTo>
                      <a:pt x="14" y="0"/>
                    </a:moveTo>
                    <a:lnTo>
                      <a:pt x="4" y="0"/>
                    </a:lnTo>
                    <a:lnTo>
                      <a:pt x="4" y="2"/>
                    </a:lnTo>
                    <a:lnTo>
                      <a:pt x="0" y="2"/>
                    </a:lnTo>
                    <a:lnTo>
                      <a:pt x="0" y="7"/>
                    </a:lnTo>
                    <a:lnTo>
                      <a:pt x="4" y="4"/>
                    </a:lnTo>
                    <a:lnTo>
                      <a:pt x="12" y="4"/>
                    </a:lnTo>
                    <a:lnTo>
                      <a:pt x="1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7" name="Freeform 7643"/>
              <p:cNvSpPr>
                <a:spLocks/>
              </p:cNvSpPr>
              <p:nvPr/>
            </p:nvSpPr>
            <p:spPr bwMode="auto">
              <a:xfrm>
                <a:off x="10276" y="7946"/>
                <a:ext cx="12" cy="7"/>
              </a:xfrm>
              <a:custGeom>
                <a:avLst/>
                <a:gdLst/>
                <a:ahLst/>
                <a:cxnLst>
                  <a:cxn ang="0">
                    <a:pos x="0" y="2"/>
                  </a:cxn>
                  <a:cxn ang="0">
                    <a:pos x="0" y="7"/>
                  </a:cxn>
                  <a:cxn ang="0">
                    <a:pos x="2" y="4"/>
                  </a:cxn>
                  <a:cxn ang="0">
                    <a:pos x="9" y="4"/>
                  </a:cxn>
                  <a:cxn ang="0">
                    <a:pos x="12" y="0"/>
                  </a:cxn>
                  <a:cxn ang="0">
                    <a:pos x="4" y="0"/>
                  </a:cxn>
                  <a:cxn ang="0">
                    <a:pos x="0" y="2"/>
                  </a:cxn>
                </a:cxnLst>
                <a:rect l="0" t="0" r="r" b="b"/>
                <a:pathLst>
                  <a:path w="12" h="7">
                    <a:moveTo>
                      <a:pt x="0" y="2"/>
                    </a:moveTo>
                    <a:lnTo>
                      <a:pt x="0" y="7"/>
                    </a:lnTo>
                    <a:lnTo>
                      <a:pt x="2" y="4"/>
                    </a:lnTo>
                    <a:lnTo>
                      <a:pt x="9" y="4"/>
                    </a:lnTo>
                    <a:lnTo>
                      <a:pt x="12" y="0"/>
                    </a:lnTo>
                    <a:lnTo>
                      <a:pt x="4" y="0"/>
                    </a:lnTo>
                    <a:lnTo>
                      <a:pt x="0"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8" name="Freeform 7644"/>
              <p:cNvSpPr>
                <a:spLocks/>
              </p:cNvSpPr>
              <p:nvPr/>
            </p:nvSpPr>
            <p:spPr bwMode="auto">
              <a:xfrm>
                <a:off x="10276" y="7946"/>
                <a:ext cx="12" cy="7"/>
              </a:xfrm>
              <a:custGeom>
                <a:avLst/>
                <a:gdLst/>
                <a:ahLst/>
                <a:cxnLst>
                  <a:cxn ang="0">
                    <a:pos x="0" y="2"/>
                  </a:cxn>
                  <a:cxn ang="0">
                    <a:pos x="0" y="7"/>
                  </a:cxn>
                  <a:cxn ang="0">
                    <a:pos x="2" y="4"/>
                  </a:cxn>
                  <a:cxn ang="0">
                    <a:pos x="9" y="4"/>
                  </a:cxn>
                  <a:cxn ang="0">
                    <a:pos x="12" y="0"/>
                  </a:cxn>
                  <a:cxn ang="0">
                    <a:pos x="4" y="0"/>
                  </a:cxn>
                  <a:cxn ang="0">
                    <a:pos x="0" y="2"/>
                  </a:cxn>
                </a:cxnLst>
                <a:rect l="0" t="0" r="r" b="b"/>
                <a:pathLst>
                  <a:path w="12" h="7">
                    <a:moveTo>
                      <a:pt x="0" y="2"/>
                    </a:moveTo>
                    <a:lnTo>
                      <a:pt x="0" y="7"/>
                    </a:lnTo>
                    <a:lnTo>
                      <a:pt x="2" y="4"/>
                    </a:lnTo>
                    <a:lnTo>
                      <a:pt x="9" y="4"/>
                    </a:lnTo>
                    <a:lnTo>
                      <a:pt x="12" y="0"/>
                    </a:lnTo>
                    <a:lnTo>
                      <a:pt x="4" y="0"/>
                    </a:lnTo>
                    <a:lnTo>
                      <a:pt x="0"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9" name="Freeform 7645"/>
              <p:cNvSpPr>
                <a:spLocks/>
              </p:cNvSpPr>
              <p:nvPr/>
            </p:nvSpPr>
            <p:spPr bwMode="auto">
              <a:xfrm>
                <a:off x="10279" y="7946"/>
                <a:ext cx="9" cy="5"/>
              </a:xfrm>
              <a:custGeom>
                <a:avLst/>
                <a:gdLst/>
                <a:ahLst/>
                <a:cxnLst>
                  <a:cxn ang="0">
                    <a:pos x="0" y="2"/>
                  </a:cxn>
                  <a:cxn ang="0">
                    <a:pos x="0" y="4"/>
                  </a:cxn>
                  <a:cxn ang="0">
                    <a:pos x="7" y="4"/>
                  </a:cxn>
                  <a:cxn ang="0">
                    <a:pos x="9" y="0"/>
                  </a:cxn>
                  <a:cxn ang="0">
                    <a:pos x="2" y="0"/>
                  </a:cxn>
                  <a:cxn ang="0">
                    <a:pos x="0" y="2"/>
                  </a:cxn>
                </a:cxnLst>
                <a:rect l="0" t="0" r="r" b="b"/>
                <a:pathLst>
                  <a:path w="9" h="5">
                    <a:moveTo>
                      <a:pt x="0" y="2"/>
                    </a:moveTo>
                    <a:lnTo>
                      <a:pt x="0" y="4"/>
                    </a:lnTo>
                    <a:lnTo>
                      <a:pt x="7" y="4"/>
                    </a:lnTo>
                    <a:lnTo>
                      <a:pt x="9" y="0"/>
                    </a:lnTo>
                    <a:lnTo>
                      <a:pt x="2" y="0"/>
                    </a:lnTo>
                    <a:lnTo>
                      <a:pt x="0"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0" name="Freeform 7646"/>
              <p:cNvSpPr>
                <a:spLocks/>
              </p:cNvSpPr>
              <p:nvPr/>
            </p:nvSpPr>
            <p:spPr bwMode="auto">
              <a:xfrm>
                <a:off x="10279" y="7946"/>
                <a:ext cx="9" cy="5"/>
              </a:xfrm>
              <a:custGeom>
                <a:avLst/>
                <a:gdLst/>
                <a:ahLst/>
                <a:cxnLst>
                  <a:cxn ang="0">
                    <a:pos x="0" y="2"/>
                  </a:cxn>
                  <a:cxn ang="0">
                    <a:pos x="0" y="4"/>
                  </a:cxn>
                  <a:cxn ang="0">
                    <a:pos x="9" y="4"/>
                  </a:cxn>
                  <a:cxn ang="0">
                    <a:pos x="9" y="0"/>
                  </a:cxn>
                  <a:cxn ang="0">
                    <a:pos x="2" y="0"/>
                  </a:cxn>
                  <a:cxn ang="0">
                    <a:pos x="0" y="2"/>
                  </a:cxn>
                </a:cxnLst>
                <a:rect l="0" t="0" r="r" b="b"/>
                <a:pathLst>
                  <a:path w="9" h="5">
                    <a:moveTo>
                      <a:pt x="0" y="2"/>
                    </a:moveTo>
                    <a:lnTo>
                      <a:pt x="0" y="4"/>
                    </a:lnTo>
                    <a:lnTo>
                      <a:pt x="9" y="4"/>
                    </a:lnTo>
                    <a:lnTo>
                      <a:pt x="9" y="0"/>
                    </a:lnTo>
                    <a:lnTo>
                      <a:pt x="2" y="0"/>
                    </a:lnTo>
                    <a:lnTo>
                      <a:pt x="0"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1" name="Freeform 7647"/>
              <p:cNvSpPr>
                <a:spLocks/>
              </p:cNvSpPr>
              <p:nvPr/>
            </p:nvSpPr>
            <p:spPr bwMode="auto">
              <a:xfrm>
                <a:off x="10279" y="7946"/>
                <a:ext cx="9" cy="5"/>
              </a:xfrm>
              <a:custGeom>
                <a:avLst/>
                <a:gdLst/>
                <a:ahLst/>
                <a:cxnLst>
                  <a:cxn ang="0">
                    <a:pos x="0" y="2"/>
                  </a:cxn>
                  <a:cxn ang="0">
                    <a:pos x="0" y="4"/>
                  </a:cxn>
                  <a:cxn ang="0">
                    <a:pos x="9" y="4"/>
                  </a:cxn>
                  <a:cxn ang="0">
                    <a:pos x="9" y="0"/>
                  </a:cxn>
                  <a:cxn ang="0">
                    <a:pos x="2" y="0"/>
                  </a:cxn>
                  <a:cxn ang="0">
                    <a:pos x="0" y="2"/>
                  </a:cxn>
                </a:cxnLst>
                <a:rect l="0" t="0" r="r" b="b"/>
                <a:pathLst>
                  <a:path w="9" h="5">
                    <a:moveTo>
                      <a:pt x="0" y="2"/>
                    </a:moveTo>
                    <a:lnTo>
                      <a:pt x="0" y="4"/>
                    </a:lnTo>
                    <a:lnTo>
                      <a:pt x="9" y="4"/>
                    </a:lnTo>
                    <a:lnTo>
                      <a:pt x="9" y="0"/>
                    </a:lnTo>
                    <a:lnTo>
                      <a:pt x="2"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2" name="Freeform 7648"/>
              <p:cNvSpPr>
                <a:spLocks/>
              </p:cNvSpPr>
              <p:nvPr/>
            </p:nvSpPr>
            <p:spPr bwMode="auto">
              <a:xfrm>
                <a:off x="10281" y="7946"/>
                <a:ext cx="7" cy="5"/>
              </a:xfrm>
              <a:custGeom>
                <a:avLst/>
                <a:gdLst/>
                <a:ahLst/>
                <a:cxnLst>
                  <a:cxn ang="0">
                    <a:pos x="0" y="2"/>
                  </a:cxn>
                  <a:cxn ang="0">
                    <a:pos x="0" y="4"/>
                  </a:cxn>
                  <a:cxn ang="0">
                    <a:pos x="7" y="4"/>
                  </a:cxn>
                  <a:cxn ang="0">
                    <a:pos x="7" y="0"/>
                  </a:cxn>
                  <a:cxn ang="0">
                    <a:pos x="0" y="2"/>
                  </a:cxn>
                </a:cxnLst>
                <a:rect l="0" t="0" r="r" b="b"/>
                <a:pathLst>
                  <a:path w="7" h="5">
                    <a:moveTo>
                      <a:pt x="0" y="2"/>
                    </a:moveTo>
                    <a:lnTo>
                      <a:pt x="0" y="4"/>
                    </a:lnTo>
                    <a:lnTo>
                      <a:pt x="7" y="4"/>
                    </a:lnTo>
                    <a:lnTo>
                      <a:pt x="7"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3" name="Freeform 7649"/>
              <p:cNvSpPr>
                <a:spLocks/>
              </p:cNvSpPr>
              <p:nvPr/>
            </p:nvSpPr>
            <p:spPr bwMode="auto">
              <a:xfrm>
                <a:off x="10272" y="7891"/>
                <a:ext cx="12" cy="0"/>
              </a:xfrm>
              <a:custGeom>
                <a:avLst/>
                <a:gdLst/>
                <a:ahLst/>
                <a:cxnLst>
                  <a:cxn ang="0">
                    <a:pos x="0" y="0"/>
                  </a:cxn>
                  <a:cxn ang="0">
                    <a:pos x="12" y="0"/>
                  </a:cxn>
                </a:cxnLst>
                <a:rect l="0" t="0" r="r" b="b"/>
                <a:pathLst>
                  <a:path w="12">
                    <a:moveTo>
                      <a:pt x="0" y="0"/>
                    </a:moveTo>
                    <a:lnTo>
                      <a:pt x="12"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4" name="Freeform 7650"/>
              <p:cNvSpPr>
                <a:spLocks/>
              </p:cNvSpPr>
              <p:nvPr/>
            </p:nvSpPr>
            <p:spPr bwMode="auto">
              <a:xfrm>
                <a:off x="10272" y="7891"/>
                <a:ext cx="12" cy="0"/>
              </a:xfrm>
              <a:custGeom>
                <a:avLst/>
                <a:gdLst/>
                <a:ahLst/>
                <a:cxnLst>
                  <a:cxn ang="0">
                    <a:pos x="0" y="0"/>
                  </a:cxn>
                  <a:cxn ang="0">
                    <a:pos x="12" y="0"/>
                  </a:cxn>
                </a:cxnLst>
                <a:rect l="0" t="0" r="r" b="b"/>
                <a:pathLst>
                  <a:path w="12">
                    <a:moveTo>
                      <a:pt x="0" y="0"/>
                    </a:moveTo>
                    <a:lnTo>
                      <a:pt x="12"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5" name="Freeform 7651"/>
              <p:cNvSpPr>
                <a:spLocks/>
              </p:cNvSpPr>
              <p:nvPr/>
            </p:nvSpPr>
            <p:spPr bwMode="auto">
              <a:xfrm>
                <a:off x="10272" y="7891"/>
                <a:ext cx="12" cy="0"/>
              </a:xfrm>
              <a:custGeom>
                <a:avLst/>
                <a:gdLst/>
                <a:ahLst/>
                <a:cxnLst>
                  <a:cxn ang="0">
                    <a:pos x="0" y="0"/>
                  </a:cxn>
                  <a:cxn ang="0">
                    <a:pos x="12" y="0"/>
                  </a:cxn>
                </a:cxnLst>
                <a:rect l="0" t="0" r="r" b="b"/>
                <a:pathLst>
                  <a:path w="12">
                    <a:moveTo>
                      <a:pt x="0" y="0"/>
                    </a:moveTo>
                    <a:lnTo>
                      <a:pt x="12"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6" name="Freeform 7652"/>
              <p:cNvSpPr>
                <a:spLocks/>
              </p:cNvSpPr>
              <p:nvPr/>
            </p:nvSpPr>
            <p:spPr bwMode="auto">
              <a:xfrm>
                <a:off x="10274" y="7891"/>
                <a:ext cx="10" cy="0"/>
              </a:xfrm>
              <a:custGeom>
                <a:avLst/>
                <a:gdLst/>
                <a:ahLst/>
                <a:cxnLst>
                  <a:cxn ang="0">
                    <a:pos x="0" y="0"/>
                  </a:cxn>
                  <a:cxn ang="0">
                    <a:pos x="9" y="0"/>
                  </a:cxn>
                </a:cxnLst>
                <a:rect l="0" t="0" r="r" b="b"/>
                <a:pathLst>
                  <a:path w="10">
                    <a:moveTo>
                      <a:pt x="0" y="0"/>
                    </a:moveTo>
                    <a:lnTo>
                      <a:pt x="9"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7" name="Freeform 7653"/>
              <p:cNvSpPr>
                <a:spLocks/>
              </p:cNvSpPr>
              <p:nvPr/>
            </p:nvSpPr>
            <p:spPr bwMode="auto">
              <a:xfrm>
                <a:off x="10274" y="7891"/>
                <a:ext cx="10" cy="0"/>
              </a:xfrm>
              <a:custGeom>
                <a:avLst/>
                <a:gdLst/>
                <a:ahLst/>
                <a:cxnLst>
                  <a:cxn ang="0">
                    <a:pos x="0" y="0"/>
                  </a:cxn>
                  <a:cxn ang="0">
                    <a:pos x="9" y="0"/>
                  </a:cxn>
                </a:cxnLst>
                <a:rect l="0" t="0" r="r" b="b"/>
                <a:pathLst>
                  <a:path w="10">
                    <a:moveTo>
                      <a:pt x="0" y="0"/>
                    </a:moveTo>
                    <a:lnTo>
                      <a:pt x="9"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8" name="Freeform 7654"/>
              <p:cNvSpPr>
                <a:spLocks/>
              </p:cNvSpPr>
              <p:nvPr/>
            </p:nvSpPr>
            <p:spPr bwMode="auto">
              <a:xfrm>
                <a:off x="10274" y="7891"/>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9" name="Freeform 7655"/>
              <p:cNvSpPr>
                <a:spLocks/>
              </p:cNvSpPr>
              <p:nvPr/>
            </p:nvSpPr>
            <p:spPr bwMode="auto">
              <a:xfrm>
                <a:off x="10276" y="7891"/>
                <a:ext cx="8" cy="0"/>
              </a:xfrm>
              <a:custGeom>
                <a:avLst/>
                <a:gdLst/>
                <a:ahLst/>
                <a:cxnLst>
                  <a:cxn ang="0">
                    <a:pos x="0" y="0"/>
                  </a:cxn>
                  <a:cxn ang="0">
                    <a:pos x="7" y="0"/>
                  </a:cxn>
                </a:cxnLst>
                <a:rect l="0" t="0" r="r" b="b"/>
                <a:pathLst>
                  <a:path w="8">
                    <a:moveTo>
                      <a:pt x="0" y="0"/>
                    </a:moveTo>
                    <a:lnTo>
                      <a:pt x="7"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0" name="Freeform 7656"/>
              <p:cNvSpPr>
                <a:spLocks/>
              </p:cNvSpPr>
              <p:nvPr/>
            </p:nvSpPr>
            <p:spPr bwMode="auto">
              <a:xfrm>
                <a:off x="10276" y="7891"/>
                <a:ext cx="8" cy="0"/>
              </a:xfrm>
              <a:custGeom>
                <a:avLst/>
                <a:gdLst/>
                <a:ahLst/>
                <a:cxnLst>
                  <a:cxn ang="0">
                    <a:pos x="0" y="0"/>
                  </a:cxn>
                  <a:cxn ang="0">
                    <a:pos x="7" y="0"/>
                  </a:cxn>
                </a:cxnLst>
                <a:rect l="0" t="0" r="r" b="b"/>
                <a:pathLst>
                  <a:path w="8">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1" name="Freeform 7657"/>
              <p:cNvSpPr>
                <a:spLocks/>
              </p:cNvSpPr>
              <p:nvPr/>
            </p:nvSpPr>
            <p:spPr bwMode="auto">
              <a:xfrm>
                <a:off x="10276" y="7891"/>
                <a:ext cx="8" cy="0"/>
              </a:xfrm>
              <a:custGeom>
                <a:avLst/>
                <a:gdLst/>
                <a:ahLst/>
                <a:cxnLst>
                  <a:cxn ang="0">
                    <a:pos x="0" y="0"/>
                  </a:cxn>
                  <a:cxn ang="0">
                    <a:pos x="7" y="0"/>
                  </a:cxn>
                </a:cxnLst>
                <a:rect l="0" t="0" r="r" b="b"/>
                <a:pathLst>
                  <a:path w="8">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2" name="Freeform 7658"/>
              <p:cNvSpPr>
                <a:spLocks/>
              </p:cNvSpPr>
              <p:nvPr/>
            </p:nvSpPr>
            <p:spPr bwMode="auto">
              <a:xfrm>
                <a:off x="10276" y="7891"/>
                <a:ext cx="8" cy="0"/>
              </a:xfrm>
              <a:custGeom>
                <a:avLst/>
                <a:gdLst/>
                <a:ahLst/>
                <a:cxnLst>
                  <a:cxn ang="0">
                    <a:pos x="0" y="0"/>
                  </a:cxn>
                  <a:cxn ang="0">
                    <a:pos x="7" y="0"/>
                  </a:cxn>
                </a:cxnLst>
                <a:rect l="0" t="0" r="r" b="b"/>
                <a:pathLst>
                  <a:path w="8">
                    <a:moveTo>
                      <a:pt x="0" y="0"/>
                    </a:moveTo>
                    <a:lnTo>
                      <a:pt x="7"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3" name="Freeform 7659"/>
              <p:cNvSpPr>
                <a:spLocks/>
              </p:cNvSpPr>
              <p:nvPr/>
            </p:nvSpPr>
            <p:spPr bwMode="auto">
              <a:xfrm>
                <a:off x="10279" y="7891"/>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4" name="Freeform 7660"/>
              <p:cNvSpPr>
                <a:spLocks/>
              </p:cNvSpPr>
              <p:nvPr/>
            </p:nvSpPr>
            <p:spPr bwMode="auto">
              <a:xfrm>
                <a:off x="10279" y="7891"/>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5" name="Freeform 7661"/>
              <p:cNvSpPr>
                <a:spLocks/>
              </p:cNvSpPr>
              <p:nvPr/>
            </p:nvSpPr>
            <p:spPr bwMode="auto">
              <a:xfrm>
                <a:off x="10279" y="7896"/>
                <a:ext cx="9"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9" h="48">
                    <a:moveTo>
                      <a:pt x="4" y="0"/>
                    </a:moveTo>
                    <a:lnTo>
                      <a:pt x="0" y="0"/>
                    </a:lnTo>
                    <a:lnTo>
                      <a:pt x="4" y="23"/>
                    </a:lnTo>
                    <a:lnTo>
                      <a:pt x="4" y="47"/>
                    </a:lnTo>
                    <a:lnTo>
                      <a:pt x="9" y="47"/>
                    </a:lnTo>
                    <a:lnTo>
                      <a:pt x="9" y="33"/>
                    </a:lnTo>
                    <a:lnTo>
                      <a:pt x="7" y="23"/>
                    </a:lnTo>
                    <a:lnTo>
                      <a:pt x="7" y="11"/>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6" name="Freeform 7662"/>
              <p:cNvSpPr>
                <a:spLocks/>
              </p:cNvSpPr>
              <p:nvPr/>
            </p:nvSpPr>
            <p:spPr bwMode="auto">
              <a:xfrm>
                <a:off x="10279" y="7896"/>
                <a:ext cx="7" cy="48"/>
              </a:xfrm>
              <a:custGeom>
                <a:avLst/>
                <a:gdLst/>
                <a:ahLst/>
                <a:cxnLst>
                  <a:cxn ang="0">
                    <a:pos x="4" y="36"/>
                  </a:cxn>
                  <a:cxn ang="0">
                    <a:pos x="4" y="47"/>
                  </a:cxn>
                  <a:cxn ang="0">
                    <a:pos x="7" y="47"/>
                  </a:cxn>
                  <a:cxn ang="0">
                    <a:pos x="7" y="23"/>
                  </a:cxn>
                  <a:cxn ang="0">
                    <a:pos x="4" y="11"/>
                  </a:cxn>
                  <a:cxn ang="0">
                    <a:pos x="4" y="0"/>
                  </a:cxn>
                  <a:cxn ang="0">
                    <a:pos x="0" y="0"/>
                  </a:cxn>
                  <a:cxn ang="0">
                    <a:pos x="2" y="11"/>
                  </a:cxn>
                  <a:cxn ang="0">
                    <a:pos x="2" y="23"/>
                  </a:cxn>
                  <a:cxn ang="0">
                    <a:pos x="4" y="36"/>
                  </a:cxn>
                </a:cxnLst>
                <a:rect l="0" t="0" r="r" b="b"/>
                <a:pathLst>
                  <a:path w="7" h="48">
                    <a:moveTo>
                      <a:pt x="4" y="36"/>
                    </a:moveTo>
                    <a:lnTo>
                      <a:pt x="4" y="47"/>
                    </a:lnTo>
                    <a:lnTo>
                      <a:pt x="7" y="47"/>
                    </a:lnTo>
                    <a:lnTo>
                      <a:pt x="7" y="23"/>
                    </a:lnTo>
                    <a:lnTo>
                      <a:pt x="4" y="11"/>
                    </a:lnTo>
                    <a:lnTo>
                      <a:pt x="4" y="0"/>
                    </a:lnTo>
                    <a:lnTo>
                      <a:pt x="0" y="0"/>
                    </a:lnTo>
                    <a:lnTo>
                      <a:pt x="2" y="11"/>
                    </a:lnTo>
                    <a:lnTo>
                      <a:pt x="2" y="23"/>
                    </a:lnTo>
                    <a:lnTo>
                      <a:pt x="4" y="36"/>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7" name="Freeform 7663"/>
              <p:cNvSpPr>
                <a:spLocks/>
              </p:cNvSpPr>
              <p:nvPr/>
            </p:nvSpPr>
            <p:spPr bwMode="auto">
              <a:xfrm>
                <a:off x="10279" y="7896"/>
                <a:ext cx="7" cy="48"/>
              </a:xfrm>
              <a:custGeom>
                <a:avLst/>
                <a:gdLst/>
                <a:ahLst/>
                <a:cxnLst>
                  <a:cxn ang="0">
                    <a:pos x="7" y="47"/>
                  </a:cxn>
                  <a:cxn ang="0">
                    <a:pos x="7" y="23"/>
                  </a:cxn>
                  <a:cxn ang="0">
                    <a:pos x="2" y="0"/>
                  </a:cxn>
                  <a:cxn ang="0">
                    <a:pos x="0" y="0"/>
                  </a:cxn>
                  <a:cxn ang="0">
                    <a:pos x="2" y="11"/>
                  </a:cxn>
                  <a:cxn ang="0">
                    <a:pos x="2" y="23"/>
                  </a:cxn>
                  <a:cxn ang="0">
                    <a:pos x="4" y="36"/>
                  </a:cxn>
                  <a:cxn ang="0">
                    <a:pos x="4" y="47"/>
                  </a:cxn>
                  <a:cxn ang="0">
                    <a:pos x="7" y="47"/>
                  </a:cxn>
                </a:cxnLst>
                <a:rect l="0" t="0" r="r" b="b"/>
                <a:pathLst>
                  <a:path w="7" h="48">
                    <a:moveTo>
                      <a:pt x="7" y="47"/>
                    </a:moveTo>
                    <a:lnTo>
                      <a:pt x="7" y="23"/>
                    </a:lnTo>
                    <a:lnTo>
                      <a:pt x="2" y="0"/>
                    </a:lnTo>
                    <a:lnTo>
                      <a:pt x="0" y="0"/>
                    </a:lnTo>
                    <a:lnTo>
                      <a:pt x="2" y="11"/>
                    </a:lnTo>
                    <a:lnTo>
                      <a:pt x="2" y="23"/>
                    </a:lnTo>
                    <a:lnTo>
                      <a:pt x="4" y="36"/>
                    </a:lnTo>
                    <a:lnTo>
                      <a:pt x="4" y="47"/>
                    </a:lnTo>
                    <a:lnTo>
                      <a:pt x="7" y="47"/>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8" name="Freeform 7664"/>
              <p:cNvSpPr>
                <a:spLocks/>
              </p:cNvSpPr>
              <p:nvPr/>
            </p:nvSpPr>
            <p:spPr bwMode="auto">
              <a:xfrm>
                <a:off x="10276" y="7896"/>
                <a:ext cx="10"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10" h="48">
                    <a:moveTo>
                      <a:pt x="4" y="0"/>
                    </a:moveTo>
                    <a:lnTo>
                      <a:pt x="0" y="0"/>
                    </a:lnTo>
                    <a:lnTo>
                      <a:pt x="4" y="23"/>
                    </a:lnTo>
                    <a:lnTo>
                      <a:pt x="4" y="47"/>
                    </a:lnTo>
                    <a:lnTo>
                      <a:pt x="9" y="47"/>
                    </a:lnTo>
                    <a:lnTo>
                      <a:pt x="9" y="33"/>
                    </a:lnTo>
                    <a:lnTo>
                      <a:pt x="7" y="23"/>
                    </a:lnTo>
                    <a:lnTo>
                      <a:pt x="7" y="11"/>
                    </a:lnTo>
                    <a:lnTo>
                      <a:pt x="4"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9" name="Freeform 7665"/>
              <p:cNvSpPr>
                <a:spLocks/>
              </p:cNvSpPr>
              <p:nvPr/>
            </p:nvSpPr>
            <p:spPr bwMode="auto">
              <a:xfrm>
                <a:off x="10276" y="7896"/>
                <a:ext cx="10" cy="48"/>
              </a:xfrm>
              <a:custGeom>
                <a:avLst/>
                <a:gdLst/>
                <a:ahLst/>
                <a:cxnLst>
                  <a:cxn ang="0">
                    <a:pos x="4" y="23"/>
                  </a:cxn>
                  <a:cxn ang="0">
                    <a:pos x="4" y="47"/>
                  </a:cxn>
                  <a:cxn ang="0">
                    <a:pos x="9" y="47"/>
                  </a:cxn>
                  <a:cxn ang="0">
                    <a:pos x="7" y="33"/>
                  </a:cxn>
                  <a:cxn ang="0">
                    <a:pos x="7" y="11"/>
                  </a:cxn>
                  <a:cxn ang="0">
                    <a:pos x="4" y="0"/>
                  </a:cxn>
                  <a:cxn ang="0">
                    <a:pos x="0" y="0"/>
                  </a:cxn>
                  <a:cxn ang="0">
                    <a:pos x="4" y="23"/>
                  </a:cxn>
                </a:cxnLst>
                <a:rect l="0" t="0" r="r" b="b"/>
                <a:pathLst>
                  <a:path w="10" h="48">
                    <a:moveTo>
                      <a:pt x="4" y="23"/>
                    </a:moveTo>
                    <a:lnTo>
                      <a:pt x="4" y="47"/>
                    </a:lnTo>
                    <a:lnTo>
                      <a:pt x="9" y="47"/>
                    </a:lnTo>
                    <a:lnTo>
                      <a:pt x="7" y="33"/>
                    </a:lnTo>
                    <a:lnTo>
                      <a:pt x="7" y="11"/>
                    </a:lnTo>
                    <a:lnTo>
                      <a:pt x="4" y="0"/>
                    </a:lnTo>
                    <a:lnTo>
                      <a:pt x="0" y="0"/>
                    </a:lnTo>
                    <a:lnTo>
                      <a:pt x="4" y="23"/>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0" name="Freeform 7666"/>
              <p:cNvSpPr>
                <a:spLocks/>
              </p:cNvSpPr>
              <p:nvPr/>
            </p:nvSpPr>
            <p:spPr bwMode="auto">
              <a:xfrm>
                <a:off x="10276" y="7896"/>
                <a:ext cx="8" cy="48"/>
              </a:xfrm>
              <a:custGeom>
                <a:avLst/>
                <a:gdLst/>
                <a:ahLst/>
                <a:cxnLst>
                  <a:cxn ang="0">
                    <a:pos x="7" y="47"/>
                  </a:cxn>
                  <a:cxn ang="0">
                    <a:pos x="7" y="23"/>
                  </a:cxn>
                  <a:cxn ang="0">
                    <a:pos x="2" y="0"/>
                  </a:cxn>
                  <a:cxn ang="0">
                    <a:pos x="0" y="0"/>
                  </a:cxn>
                  <a:cxn ang="0">
                    <a:pos x="2" y="11"/>
                  </a:cxn>
                  <a:cxn ang="0">
                    <a:pos x="2" y="23"/>
                  </a:cxn>
                  <a:cxn ang="0">
                    <a:pos x="4" y="36"/>
                  </a:cxn>
                  <a:cxn ang="0">
                    <a:pos x="4" y="47"/>
                  </a:cxn>
                  <a:cxn ang="0">
                    <a:pos x="7" y="47"/>
                  </a:cxn>
                </a:cxnLst>
                <a:rect l="0" t="0" r="r" b="b"/>
                <a:pathLst>
                  <a:path w="8" h="48">
                    <a:moveTo>
                      <a:pt x="7" y="47"/>
                    </a:moveTo>
                    <a:lnTo>
                      <a:pt x="7" y="23"/>
                    </a:lnTo>
                    <a:lnTo>
                      <a:pt x="2" y="0"/>
                    </a:lnTo>
                    <a:lnTo>
                      <a:pt x="0" y="0"/>
                    </a:lnTo>
                    <a:lnTo>
                      <a:pt x="2" y="11"/>
                    </a:lnTo>
                    <a:lnTo>
                      <a:pt x="2" y="23"/>
                    </a:lnTo>
                    <a:lnTo>
                      <a:pt x="4" y="36"/>
                    </a:lnTo>
                    <a:lnTo>
                      <a:pt x="4" y="47"/>
                    </a:lnTo>
                    <a:lnTo>
                      <a:pt x="7" y="4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1" name="Freeform 7667"/>
              <p:cNvSpPr>
                <a:spLocks/>
              </p:cNvSpPr>
              <p:nvPr/>
            </p:nvSpPr>
            <p:spPr bwMode="auto">
              <a:xfrm>
                <a:off x="10276" y="7896"/>
                <a:ext cx="8" cy="48"/>
              </a:xfrm>
              <a:custGeom>
                <a:avLst/>
                <a:gdLst/>
                <a:ahLst/>
                <a:cxnLst>
                  <a:cxn ang="0">
                    <a:pos x="2" y="23"/>
                  </a:cxn>
                  <a:cxn ang="0">
                    <a:pos x="2" y="47"/>
                  </a:cxn>
                  <a:cxn ang="0">
                    <a:pos x="7" y="47"/>
                  </a:cxn>
                  <a:cxn ang="0">
                    <a:pos x="7" y="23"/>
                  </a:cxn>
                  <a:cxn ang="0">
                    <a:pos x="2" y="0"/>
                  </a:cxn>
                  <a:cxn ang="0">
                    <a:pos x="0" y="0"/>
                  </a:cxn>
                  <a:cxn ang="0">
                    <a:pos x="0" y="11"/>
                  </a:cxn>
                  <a:cxn ang="0">
                    <a:pos x="2" y="23"/>
                  </a:cxn>
                </a:cxnLst>
                <a:rect l="0" t="0" r="r" b="b"/>
                <a:pathLst>
                  <a:path w="8" h="48">
                    <a:moveTo>
                      <a:pt x="2" y="23"/>
                    </a:moveTo>
                    <a:lnTo>
                      <a:pt x="2" y="47"/>
                    </a:lnTo>
                    <a:lnTo>
                      <a:pt x="7" y="47"/>
                    </a:lnTo>
                    <a:lnTo>
                      <a:pt x="7" y="23"/>
                    </a:lnTo>
                    <a:lnTo>
                      <a:pt x="2" y="0"/>
                    </a:lnTo>
                    <a:lnTo>
                      <a:pt x="0" y="0"/>
                    </a:lnTo>
                    <a:lnTo>
                      <a:pt x="0" y="11"/>
                    </a:lnTo>
                    <a:lnTo>
                      <a:pt x="2" y="23"/>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2" name="Freeform 7668"/>
              <p:cNvSpPr>
                <a:spLocks/>
              </p:cNvSpPr>
              <p:nvPr/>
            </p:nvSpPr>
            <p:spPr bwMode="auto">
              <a:xfrm>
                <a:off x="10274" y="7896"/>
                <a:ext cx="10"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10" h="48">
                    <a:moveTo>
                      <a:pt x="4" y="0"/>
                    </a:moveTo>
                    <a:lnTo>
                      <a:pt x="0" y="0"/>
                    </a:lnTo>
                    <a:lnTo>
                      <a:pt x="4" y="23"/>
                    </a:lnTo>
                    <a:lnTo>
                      <a:pt x="4" y="47"/>
                    </a:lnTo>
                    <a:lnTo>
                      <a:pt x="9" y="47"/>
                    </a:lnTo>
                    <a:lnTo>
                      <a:pt x="9" y="33"/>
                    </a:lnTo>
                    <a:lnTo>
                      <a:pt x="7" y="23"/>
                    </a:lnTo>
                    <a:lnTo>
                      <a:pt x="7" y="11"/>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3" name="Freeform 7669"/>
              <p:cNvSpPr>
                <a:spLocks/>
              </p:cNvSpPr>
              <p:nvPr/>
            </p:nvSpPr>
            <p:spPr bwMode="auto">
              <a:xfrm>
                <a:off x="10274" y="7896"/>
                <a:ext cx="7" cy="48"/>
              </a:xfrm>
              <a:custGeom>
                <a:avLst/>
                <a:gdLst/>
                <a:ahLst/>
                <a:cxnLst>
                  <a:cxn ang="0">
                    <a:pos x="4" y="36"/>
                  </a:cxn>
                  <a:cxn ang="0">
                    <a:pos x="4" y="47"/>
                  </a:cxn>
                  <a:cxn ang="0">
                    <a:pos x="7" y="47"/>
                  </a:cxn>
                  <a:cxn ang="0">
                    <a:pos x="7" y="23"/>
                  </a:cxn>
                  <a:cxn ang="0">
                    <a:pos x="4" y="11"/>
                  </a:cxn>
                  <a:cxn ang="0">
                    <a:pos x="4" y="0"/>
                  </a:cxn>
                  <a:cxn ang="0">
                    <a:pos x="0" y="0"/>
                  </a:cxn>
                  <a:cxn ang="0">
                    <a:pos x="2" y="11"/>
                  </a:cxn>
                  <a:cxn ang="0">
                    <a:pos x="2" y="23"/>
                  </a:cxn>
                  <a:cxn ang="0">
                    <a:pos x="4" y="36"/>
                  </a:cxn>
                </a:cxnLst>
                <a:rect l="0" t="0" r="r" b="b"/>
                <a:pathLst>
                  <a:path w="7" h="48">
                    <a:moveTo>
                      <a:pt x="4" y="36"/>
                    </a:moveTo>
                    <a:lnTo>
                      <a:pt x="4" y="47"/>
                    </a:lnTo>
                    <a:lnTo>
                      <a:pt x="7" y="47"/>
                    </a:lnTo>
                    <a:lnTo>
                      <a:pt x="7" y="23"/>
                    </a:lnTo>
                    <a:lnTo>
                      <a:pt x="4" y="11"/>
                    </a:lnTo>
                    <a:lnTo>
                      <a:pt x="4" y="0"/>
                    </a:lnTo>
                    <a:lnTo>
                      <a:pt x="0" y="0"/>
                    </a:lnTo>
                    <a:lnTo>
                      <a:pt x="2" y="11"/>
                    </a:lnTo>
                    <a:lnTo>
                      <a:pt x="2" y="23"/>
                    </a:lnTo>
                    <a:lnTo>
                      <a:pt x="4" y="36"/>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4" name="Freeform 7670"/>
              <p:cNvSpPr>
                <a:spLocks/>
              </p:cNvSpPr>
              <p:nvPr/>
            </p:nvSpPr>
            <p:spPr bwMode="auto">
              <a:xfrm>
                <a:off x="10274" y="7896"/>
                <a:ext cx="7" cy="48"/>
              </a:xfrm>
              <a:custGeom>
                <a:avLst/>
                <a:gdLst/>
                <a:ahLst/>
                <a:cxnLst>
                  <a:cxn ang="0">
                    <a:pos x="7" y="47"/>
                  </a:cxn>
                  <a:cxn ang="0">
                    <a:pos x="7" y="23"/>
                  </a:cxn>
                  <a:cxn ang="0">
                    <a:pos x="2" y="0"/>
                  </a:cxn>
                  <a:cxn ang="0">
                    <a:pos x="0" y="0"/>
                  </a:cxn>
                  <a:cxn ang="0">
                    <a:pos x="2" y="11"/>
                  </a:cxn>
                  <a:cxn ang="0">
                    <a:pos x="2" y="23"/>
                  </a:cxn>
                  <a:cxn ang="0">
                    <a:pos x="4" y="36"/>
                  </a:cxn>
                  <a:cxn ang="0">
                    <a:pos x="4" y="47"/>
                  </a:cxn>
                  <a:cxn ang="0">
                    <a:pos x="7" y="47"/>
                  </a:cxn>
                </a:cxnLst>
                <a:rect l="0" t="0" r="r" b="b"/>
                <a:pathLst>
                  <a:path w="7" h="48">
                    <a:moveTo>
                      <a:pt x="7" y="47"/>
                    </a:moveTo>
                    <a:lnTo>
                      <a:pt x="7" y="23"/>
                    </a:lnTo>
                    <a:lnTo>
                      <a:pt x="2" y="0"/>
                    </a:lnTo>
                    <a:lnTo>
                      <a:pt x="0" y="0"/>
                    </a:lnTo>
                    <a:lnTo>
                      <a:pt x="2" y="11"/>
                    </a:lnTo>
                    <a:lnTo>
                      <a:pt x="2" y="23"/>
                    </a:lnTo>
                    <a:lnTo>
                      <a:pt x="4" y="36"/>
                    </a:lnTo>
                    <a:lnTo>
                      <a:pt x="4" y="47"/>
                    </a:lnTo>
                    <a:lnTo>
                      <a:pt x="7" y="4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5" name="Freeform 7671"/>
              <p:cNvSpPr>
                <a:spLocks/>
              </p:cNvSpPr>
              <p:nvPr/>
            </p:nvSpPr>
            <p:spPr bwMode="auto">
              <a:xfrm>
                <a:off x="10272" y="7896"/>
                <a:ext cx="9" cy="48"/>
              </a:xfrm>
              <a:custGeom>
                <a:avLst/>
                <a:gdLst/>
                <a:ahLst/>
                <a:cxnLst>
                  <a:cxn ang="0">
                    <a:pos x="4" y="0"/>
                  </a:cxn>
                  <a:cxn ang="0">
                    <a:pos x="0" y="0"/>
                  </a:cxn>
                  <a:cxn ang="0">
                    <a:pos x="4" y="23"/>
                  </a:cxn>
                  <a:cxn ang="0">
                    <a:pos x="4" y="47"/>
                  </a:cxn>
                  <a:cxn ang="0">
                    <a:pos x="9" y="47"/>
                  </a:cxn>
                  <a:cxn ang="0">
                    <a:pos x="9" y="33"/>
                  </a:cxn>
                  <a:cxn ang="0">
                    <a:pos x="7" y="23"/>
                  </a:cxn>
                  <a:cxn ang="0">
                    <a:pos x="7" y="11"/>
                  </a:cxn>
                  <a:cxn ang="0">
                    <a:pos x="4" y="0"/>
                  </a:cxn>
                </a:cxnLst>
                <a:rect l="0" t="0" r="r" b="b"/>
                <a:pathLst>
                  <a:path w="9" h="48">
                    <a:moveTo>
                      <a:pt x="4" y="0"/>
                    </a:moveTo>
                    <a:lnTo>
                      <a:pt x="0" y="0"/>
                    </a:lnTo>
                    <a:lnTo>
                      <a:pt x="4" y="23"/>
                    </a:lnTo>
                    <a:lnTo>
                      <a:pt x="4" y="47"/>
                    </a:lnTo>
                    <a:lnTo>
                      <a:pt x="9" y="47"/>
                    </a:lnTo>
                    <a:lnTo>
                      <a:pt x="9" y="33"/>
                    </a:lnTo>
                    <a:lnTo>
                      <a:pt x="7" y="23"/>
                    </a:lnTo>
                    <a:lnTo>
                      <a:pt x="7" y="11"/>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6" name="Freeform 7672"/>
              <p:cNvSpPr>
                <a:spLocks/>
              </p:cNvSpPr>
              <p:nvPr/>
            </p:nvSpPr>
            <p:spPr bwMode="auto">
              <a:xfrm>
                <a:off x="10272" y="7896"/>
                <a:ext cx="7" cy="48"/>
              </a:xfrm>
              <a:custGeom>
                <a:avLst/>
                <a:gdLst/>
                <a:ahLst/>
                <a:cxnLst>
                  <a:cxn ang="0">
                    <a:pos x="4" y="0"/>
                  </a:cxn>
                  <a:cxn ang="0">
                    <a:pos x="0" y="0"/>
                  </a:cxn>
                  <a:cxn ang="0">
                    <a:pos x="4" y="23"/>
                  </a:cxn>
                  <a:cxn ang="0">
                    <a:pos x="4" y="47"/>
                  </a:cxn>
                  <a:cxn ang="0">
                    <a:pos x="7" y="47"/>
                  </a:cxn>
                  <a:cxn ang="0">
                    <a:pos x="7" y="11"/>
                  </a:cxn>
                  <a:cxn ang="0">
                    <a:pos x="4" y="0"/>
                  </a:cxn>
                </a:cxnLst>
                <a:rect l="0" t="0" r="r" b="b"/>
                <a:pathLst>
                  <a:path w="7" h="48">
                    <a:moveTo>
                      <a:pt x="4" y="0"/>
                    </a:moveTo>
                    <a:lnTo>
                      <a:pt x="0" y="0"/>
                    </a:lnTo>
                    <a:lnTo>
                      <a:pt x="4" y="23"/>
                    </a:lnTo>
                    <a:lnTo>
                      <a:pt x="4" y="47"/>
                    </a:lnTo>
                    <a:lnTo>
                      <a:pt x="7" y="47"/>
                    </a:lnTo>
                    <a:lnTo>
                      <a:pt x="7" y="11"/>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7" name="Freeform 7673"/>
              <p:cNvSpPr>
                <a:spLocks/>
              </p:cNvSpPr>
              <p:nvPr/>
            </p:nvSpPr>
            <p:spPr bwMode="auto">
              <a:xfrm>
                <a:off x="10279" y="7785"/>
                <a:ext cx="161" cy="175"/>
              </a:xfrm>
              <a:custGeom>
                <a:avLst/>
                <a:gdLst/>
                <a:ahLst/>
                <a:cxnLst>
                  <a:cxn ang="0">
                    <a:pos x="160" y="160"/>
                  </a:cxn>
                  <a:cxn ang="0">
                    <a:pos x="158" y="9"/>
                  </a:cxn>
                  <a:cxn ang="0">
                    <a:pos x="38" y="0"/>
                  </a:cxn>
                  <a:cxn ang="0">
                    <a:pos x="0" y="4"/>
                  </a:cxn>
                  <a:cxn ang="0">
                    <a:pos x="0" y="163"/>
                  </a:cxn>
                  <a:cxn ang="0">
                    <a:pos x="9" y="163"/>
                  </a:cxn>
                  <a:cxn ang="0">
                    <a:pos x="9" y="168"/>
                  </a:cxn>
                  <a:cxn ang="0">
                    <a:pos x="38" y="175"/>
                  </a:cxn>
                  <a:cxn ang="0">
                    <a:pos x="141" y="160"/>
                  </a:cxn>
                  <a:cxn ang="0">
                    <a:pos x="160" y="160"/>
                  </a:cxn>
                </a:cxnLst>
                <a:rect l="0" t="0" r="r" b="b"/>
                <a:pathLst>
                  <a:path w="161" h="175">
                    <a:moveTo>
                      <a:pt x="160" y="160"/>
                    </a:moveTo>
                    <a:lnTo>
                      <a:pt x="158" y="9"/>
                    </a:lnTo>
                    <a:lnTo>
                      <a:pt x="38" y="0"/>
                    </a:lnTo>
                    <a:lnTo>
                      <a:pt x="0" y="4"/>
                    </a:lnTo>
                    <a:lnTo>
                      <a:pt x="0" y="163"/>
                    </a:lnTo>
                    <a:lnTo>
                      <a:pt x="9" y="163"/>
                    </a:lnTo>
                    <a:lnTo>
                      <a:pt x="9" y="168"/>
                    </a:lnTo>
                    <a:lnTo>
                      <a:pt x="38" y="175"/>
                    </a:lnTo>
                    <a:lnTo>
                      <a:pt x="141" y="160"/>
                    </a:lnTo>
                    <a:lnTo>
                      <a:pt x="160" y="16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8" name="Freeform 7674"/>
              <p:cNvSpPr>
                <a:spLocks/>
              </p:cNvSpPr>
              <p:nvPr/>
            </p:nvSpPr>
            <p:spPr bwMode="auto">
              <a:xfrm>
                <a:off x="10327" y="7752"/>
                <a:ext cx="245" cy="223"/>
              </a:xfrm>
              <a:custGeom>
                <a:avLst/>
                <a:gdLst/>
                <a:ahLst/>
                <a:cxnLst>
                  <a:cxn ang="0">
                    <a:pos x="240" y="170"/>
                  </a:cxn>
                  <a:cxn ang="0">
                    <a:pos x="242" y="146"/>
                  </a:cxn>
                  <a:cxn ang="0">
                    <a:pos x="244" y="93"/>
                  </a:cxn>
                  <a:cxn ang="0">
                    <a:pos x="242" y="67"/>
                  </a:cxn>
                  <a:cxn ang="0">
                    <a:pos x="187" y="31"/>
                  </a:cxn>
                  <a:cxn ang="0">
                    <a:pos x="182" y="23"/>
                  </a:cxn>
                  <a:cxn ang="0">
                    <a:pos x="177" y="16"/>
                  </a:cxn>
                  <a:cxn ang="0">
                    <a:pos x="170" y="11"/>
                  </a:cxn>
                  <a:cxn ang="0">
                    <a:pos x="160" y="7"/>
                  </a:cxn>
                  <a:cxn ang="0">
                    <a:pos x="153" y="4"/>
                  </a:cxn>
                  <a:cxn ang="0">
                    <a:pos x="146" y="2"/>
                  </a:cxn>
                  <a:cxn ang="0">
                    <a:pos x="134" y="0"/>
                  </a:cxn>
                  <a:cxn ang="0">
                    <a:pos x="127" y="2"/>
                  </a:cxn>
                  <a:cxn ang="0">
                    <a:pos x="110" y="4"/>
                  </a:cxn>
                  <a:cxn ang="0">
                    <a:pos x="95" y="7"/>
                  </a:cxn>
                  <a:cxn ang="0">
                    <a:pos x="79" y="9"/>
                  </a:cxn>
                  <a:cxn ang="0">
                    <a:pos x="67" y="11"/>
                  </a:cxn>
                  <a:cxn ang="0">
                    <a:pos x="50" y="14"/>
                  </a:cxn>
                  <a:cxn ang="0">
                    <a:pos x="38" y="16"/>
                  </a:cxn>
                  <a:cxn ang="0">
                    <a:pos x="26" y="19"/>
                  </a:cxn>
                  <a:cxn ang="0">
                    <a:pos x="14" y="21"/>
                  </a:cxn>
                  <a:cxn ang="0">
                    <a:pos x="4" y="40"/>
                  </a:cxn>
                  <a:cxn ang="0">
                    <a:pos x="0" y="71"/>
                  </a:cxn>
                  <a:cxn ang="0">
                    <a:pos x="2" y="155"/>
                  </a:cxn>
                  <a:cxn ang="0">
                    <a:pos x="7" y="175"/>
                  </a:cxn>
                  <a:cxn ang="0">
                    <a:pos x="16" y="180"/>
                  </a:cxn>
                  <a:cxn ang="0">
                    <a:pos x="23" y="182"/>
                  </a:cxn>
                  <a:cxn ang="0">
                    <a:pos x="40" y="184"/>
                  </a:cxn>
                  <a:cxn ang="0">
                    <a:pos x="47" y="187"/>
                  </a:cxn>
                  <a:cxn ang="0">
                    <a:pos x="64" y="199"/>
                  </a:cxn>
                  <a:cxn ang="0">
                    <a:pos x="45" y="208"/>
                  </a:cxn>
                  <a:cxn ang="0">
                    <a:pos x="45" y="215"/>
                  </a:cxn>
                  <a:cxn ang="0">
                    <a:pos x="52" y="218"/>
                  </a:cxn>
                  <a:cxn ang="0">
                    <a:pos x="60" y="220"/>
                  </a:cxn>
                  <a:cxn ang="0">
                    <a:pos x="148" y="223"/>
                  </a:cxn>
                  <a:cxn ang="0">
                    <a:pos x="180" y="213"/>
                  </a:cxn>
                  <a:cxn ang="0">
                    <a:pos x="187" y="206"/>
                  </a:cxn>
                  <a:cxn ang="0">
                    <a:pos x="182" y="199"/>
                  </a:cxn>
                  <a:cxn ang="0">
                    <a:pos x="175" y="194"/>
                  </a:cxn>
                  <a:cxn ang="0">
                    <a:pos x="167" y="191"/>
                  </a:cxn>
                  <a:cxn ang="0">
                    <a:pos x="189" y="180"/>
                  </a:cxn>
                </a:cxnLst>
                <a:rect l="0" t="0" r="r" b="b"/>
                <a:pathLst>
                  <a:path w="245" h="223">
                    <a:moveTo>
                      <a:pt x="189" y="180"/>
                    </a:moveTo>
                    <a:lnTo>
                      <a:pt x="240" y="170"/>
                    </a:lnTo>
                    <a:lnTo>
                      <a:pt x="242" y="158"/>
                    </a:lnTo>
                    <a:lnTo>
                      <a:pt x="242" y="146"/>
                    </a:lnTo>
                    <a:lnTo>
                      <a:pt x="244" y="134"/>
                    </a:lnTo>
                    <a:lnTo>
                      <a:pt x="244" y="93"/>
                    </a:lnTo>
                    <a:lnTo>
                      <a:pt x="242" y="81"/>
                    </a:lnTo>
                    <a:lnTo>
                      <a:pt x="242" y="67"/>
                    </a:lnTo>
                    <a:lnTo>
                      <a:pt x="189" y="38"/>
                    </a:lnTo>
                    <a:lnTo>
                      <a:pt x="187" y="31"/>
                    </a:lnTo>
                    <a:lnTo>
                      <a:pt x="184" y="28"/>
                    </a:lnTo>
                    <a:lnTo>
                      <a:pt x="182" y="23"/>
                    </a:lnTo>
                    <a:lnTo>
                      <a:pt x="180" y="21"/>
                    </a:lnTo>
                    <a:lnTo>
                      <a:pt x="177" y="16"/>
                    </a:lnTo>
                    <a:lnTo>
                      <a:pt x="172" y="14"/>
                    </a:lnTo>
                    <a:lnTo>
                      <a:pt x="170" y="11"/>
                    </a:lnTo>
                    <a:lnTo>
                      <a:pt x="165" y="9"/>
                    </a:lnTo>
                    <a:lnTo>
                      <a:pt x="160" y="7"/>
                    </a:lnTo>
                    <a:lnTo>
                      <a:pt x="158" y="7"/>
                    </a:lnTo>
                    <a:lnTo>
                      <a:pt x="153" y="4"/>
                    </a:lnTo>
                    <a:lnTo>
                      <a:pt x="151" y="4"/>
                    </a:lnTo>
                    <a:lnTo>
                      <a:pt x="146" y="2"/>
                    </a:lnTo>
                    <a:lnTo>
                      <a:pt x="141" y="2"/>
                    </a:lnTo>
                    <a:lnTo>
                      <a:pt x="134" y="0"/>
                    </a:lnTo>
                    <a:lnTo>
                      <a:pt x="132" y="0"/>
                    </a:lnTo>
                    <a:lnTo>
                      <a:pt x="127" y="2"/>
                    </a:lnTo>
                    <a:lnTo>
                      <a:pt x="115" y="2"/>
                    </a:lnTo>
                    <a:lnTo>
                      <a:pt x="110" y="4"/>
                    </a:lnTo>
                    <a:lnTo>
                      <a:pt x="98" y="4"/>
                    </a:lnTo>
                    <a:lnTo>
                      <a:pt x="95" y="7"/>
                    </a:lnTo>
                    <a:lnTo>
                      <a:pt x="83" y="7"/>
                    </a:lnTo>
                    <a:lnTo>
                      <a:pt x="79" y="9"/>
                    </a:lnTo>
                    <a:lnTo>
                      <a:pt x="72" y="9"/>
                    </a:lnTo>
                    <a:lnTo>
                      <a:pt x="67" y="11"/>
                    </a:lnTo>
                    <a:lnTo>
                      <a:pt x="55" y="11"/>
                    </a:lnTo>
                    <a:lnTo>
                      <a:pt x="50" y="14"/>
                    </a:lnTo>
                    <a:lnTo>
                      <a:pt x="43" y="14"/>
                    </a:lnTo>
                    <a:lnTo>
                      <a:pt x="38" y="16"/>
                    </a:lnTo>
                    <a:lnTo>
                      <a:pt x="31" y="16"/>
                    </a:lnTo>
                    <a:lnTo>
                      <a:pt x="26" y="19"/>
                    </a:lnTo>
                    <a:lnTo>
                      <a:pt x="19" y="19"/>
                    </a:lnTo>
                    <a:lnTo>
                      <a:pt x="14" y="21"/>
                    </a:lnTo>
                    <a:lnTo>
                      <a:pt x="7" y="21"/>
                    </a:lnTo>
                    <a:lnTo>
                      <a:pt x="4" y="40"/>
                    </a:lnTo>
                    <a:lnTo>
                      <a:pt x="2" y="57"/>
                    </a:lnTo>
                    <a:lnTo>
                      <a:pt x="0" y="71"/>
                    </a:lnTo>
                    <a:lnTo>
                      <a:pt x="0" y="139"/>
                    </a:lnTo>
                    <a:lnTo>
                      <a:pt x="2" y="155"/>
                    </a:lnTo>
                    <a:lnTo>
                      <a:pt x="4" y="175"/>
                    </a:lnTo>
                    <a:lnTo>
                      <a:pt x="7" y="175"/>
                    </a:lnTo>
                    <a:lnTo>
                      <a:pt x="12" y="177"/>
                    </a:lnTo>
                    <a:lnTo>
                      <a:pt x="16" y="180"/>
                    </a:lnTo>
                    <a:lnTo>
                      <a:pt x="21" y="180"/>
                    </a:lnTo>
                    <a:lnTo>
                      <a:pt x="23" y="182"/>
                    </a:lnTo>
                    <a:lnTo>
                      <a:pt x="28" y="184"/>
                    </a:lnTo>
                    <a:lnTo>
                      <a:pt x="40" y="184"/>
                    </a:lnTo>
                    <a:lnTo>
                      <a:pt x="43" y="187"/>
                    </a:lnTo>
                    <a:lnTo>
                      <a:pt x="47" y="187"/>
                    </a:lnTo>
                    <a:lnTo>
                      <a:pt x="60" y="194"/>
                    </a:lnTo>
                    <a:lnTo>
                      <a:pt x="64" y="199"/>
                    </a:lnTo>
                    <a:lnTo>
                      <a:pt x="57" y="203"/>
                    </a:lnTo>
                    <a:lnTo>
                      <a:pt x="45" y="208"/>
                    </a:lnTo>
                    <a:lnTo>
                      <a:pt x="40" y="211"/>
                    </a:lnTo>
                    <a:lnTo>
                      <a:pt x="45" y="215"/>
                    </a:lnTo>
                    <a:lnTo>
                      <a:pt x="47" y="215"/>
                    </a:lnTo>
                    <a:lnTo>
                      <a:pt x="52" y="218"/>
                    </a:lnTo>
                    <a:lnTo>
                      <a:pt x="55" y="218"/>
                    </a:lnTo>
                    <a:lnTo>
                      <a:pt x="60" y="220"/>
                    </a:lnTo>
                    <a:lnTo>
                      <a:pt x="103" y="220"/>
                    </a:lnTo>
                    <a:lnTo>
                      <a:pt x="148" y="223"/>
                    </a:lnTo>
                    <a:lnTo>
                      <a:pt x="175" y="215"/>
                    </a:lnTo>
                    <a:lnTo>
                      <a:pt x="180" y="213"/>
                    </a:lnTo>
                    <a:lnTo>
                      <a:pt x="184" y="211"/>
                    </a:lnTo>
                    <a:lnTo>
                      <a:pt x="187" y="206"/>
                    </a:lnTo>
                    <a:lnTo>
                      <a:pt x="187" y="201"/>
                    </a:lnTo>
                    <a:lnTo>
                      <a:pt x="182" y="199"/>
                    </a:lnTo>
                    <a:lnTo>
                      <a:pt x="180" y="194"/>
                    </a:lnTo>
                    <a:lnTo>
                      <a:pt x="175" y="194"/>
                    </a:lnTo>
                    <a:lnTo>
                      <a:pt x="172" y="191"/>
                    </a:lnTo>
                    <a:lnTo>
                      <a:pt x="167" y="191"/>
                    </a:lnTo>
                    <a:lnTo>
                      <a:pt x="165" y="189"/>
                    </a:lnTo>
                    <a:lnTo>
                      <a:pt x="189" y="18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9" name="Freeform 7675"/>
              <p:cNvSpPr>
                <a:spLocks/>
              </p:cNvSpPr>
              <p:nvPr/>
            </p:nvSpPr>
            <p:spPr bwMode="auto">
              <a:xfrm>
                <a:off x="10476" y="7756"/>
                <a:ext cx="4" cy="171"/>
              </a:xfrm>
              <a:custGeom>
                <a:avLst/>
                <a:gdLst/>
                <a:ahLst/>
                <a:cxnLst>
                  <a:cxn ang="0">
                    <a:pos x="2" y="26"/>
                  </a:cxn>
                  <a:cxn ang="0">
                    <a:pos x="0" y="84"/>
                  </a:cxn>
                  <a:cxn ang="0">
                    <a:pos x="0" y="144"/>
                  </a:cxn>
                  <a:cxn ang="0">
                    <a:pos x="2" y="170"/>
                  </a:cxn>
                  <a:cxn ang="0">
                    <a:pos x="4" y="170"/>
                  </a:cxn>
                  <a:cxn ang="0">
                    <a:pos x="2" y="132"/>
                  </a:cxn>
                  <a:cxn ang="0">
                    <a:pos x="2" y="52"/>
                  </a:cxn>
                  <a:cxn ang="0">
                    <a:pos x="4" y="0"/>
                  </a:cxn>
                  <a:cxn ang="0">
                    <a:pos x="2" y="0"/>
                  </a:cxn>
                  <a:cxn ang="0">
                    <a:pos x="2" y="26"/>
                  </a:cxn>
                </a:cxnLst>
                <a:rect l="0" t="0" r="r" b="b"/>
                <a:pathLst>
                  <a:path w="4" h="171">
                    <a:moveTo>
                      <a:pt x="2" y="26"/>
                    </a:moveTo>
                    <a:lnTo>
                      <a:pt x="0" y="84"/>
                    </a:lnTo>
                    <a:lnTo>
                      <a:pt x="0" y="144"/>
                    </a:lnTo>
                    <a:lnTo>
                      <a:pt x="2" y="170"/>
                    </a:lnTo>
                    <a:lnTo>
                      <a:pt x="4" y="170"/>
                    </a:lnTo>
                    <a:lnTo>
                      <a:pt x="2" y="132"/>
                    </a:lnTo>
                    <a:lnTo>
                      <a:pt x="2" y="52"/>
                    </a:lnTo>
                    <a:lnTo>
                      <a:pt x="4" y="0"/>
                    </a:lnTo>
                    <a:lnTo>
                      <a:pt x="2" y="0"/>
                    </a:lnTo>
                    <a:lnTo>
                      <a:pt x="2" y="2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0" name="Freeform 7676"/>
              <p:cNvSpPr>
                <a:spLocks/>
              </p:cNvSpPr>
              <p:nvPr/>
            </p:nvSpPr>
            <p:spPr bwMode="auto">
              <a:xfrm>
                <a:off x="10477" y="7756"/>
                <a:ext cx="0" cy="171"/>
              </a:xfrm>
              <a:custGeom>
                <a:avLst/>
                <a:gdLst/>
                <a:ahLst/>
                <a:cxnLst>
                  <a:cxn ang="0">
                    <a:pos x="0" y="0"/>
                  </a:cxn>
                  <a:cxn ang="0">
                    <a:pos x="0" y="170"/>
                  </a:cxn>
                </a:cxnLst>
                <a:rect l="0" t="0" r="r" b="b"/>
                <a:pathLst>
                  <a:path h="171">
                    <a:moveTo>
                      <a:pt x="0" y="0"/>
                    </a:moveTo>
                    <a:lnTo>
                      <a:pt x="0" y="170"/>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701" name="Group 7677"/>
              <p:cNvGrpSpPr>
                <a:grpSpLocks/>
              </p:cNvGrpSpPr>
              <p:nvPr/>
            </p:nvGrpSpPr>
            <p:grpSpPr bwMode="auto">
              <a:xfrm>
                <a:off x="10476" y="7756"/>
                <a:ext cx="2" cy="171"/>
                <a:chOff x="10476" y="7756"/>
                <a:chExt cx="2" cy="171"/>
              </a:xfrm>
            </p:grpSpPr>
            <p:sp>
              <p:nvSpPr>
                <p:cNvPr id="8702" name="Freeform 7678"/>
                <p:cNvSpPr>
                  <a:spLocks/>
                </p:cNvSpPr>
                <p:nvPr/>
              </p:nvSpPr>
              <p:spPr bwMode="auto">
                <a:xfrm>
                  <a:off x="10476" y="7756"/>
                  <a:ext cx="2" cy="171"/>
                </a:xfrm>
                <a:custGeom>
                  <a:avLst/>
                  <a:gdLst/>
                  <a:ahLst/>
                  <a:cxnLst>
                    <a:cxn ang="0">
                      <a:pos x="0" y="0"/>
                    </a:cxn>
                    <a:cxn ang="0">
                      <a:pos x="0" y="93"/>
                    </a:cxn>
                    <a:cxn ang="0">
                      <a:pos x="2" y="52"/>
                    </a:cxn>
                    <a:cxn ang="0">
                      <a:pos x="2" y="0"/>
                    </a:cxn>
                    <a:cxn ang="0">
                      <a:pos x="0" y="0"/>
                    </a:cxn>
                  </a:cxnLst>
                  <a:rect l="0" t="0" r="r" b="b"/>
                  <a:pathLst>
                    <a:path w="2" h="171">
                      <a:moveTo>
                        <a:pt x="0" y="0"/>
                      </a:moveTo>
                      <a:lnTo>
                        <a:pt x="0" y="93"/>
                      </a:lnTo>
                      <a:lnTo>
                        <a:pt x="2" y="52"/>
                      </a:lnTo>
                      <a:lnTo>
                        <a:pt x="2" y="0"/>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3" name="Freeform 7679"/>
                <p:cNvSpPr>
                  <a:spLocks/>
                </p:cNvSpPr>
                <p:nvPr/>
              </p:nvSpPr>
              <p:spPr bwMode="auto">
                <a:xfrm>
                  <a:off x="10476" y="7756"/>
                  <a:ext cx="2" cy="171"/>
                </a:xfrm>
                <a:custGeom>
                  <a:avLst/>
                  <a:gdLst/>
                  <a:ahLst/>
                  <a:cxnLst>
                    <a:cxn ang="0">
                      <a:pos x="2" y="170"/>
                    </a:cxn>
                    <a:cxn ang="0">
                      <a:pos x="0" y="132"/>
                    </a:cxn>
                    <a:cxn ang="0">
                      <a:pos x="0" y="170"/>
                    </a:cxn>
                    <a:cxn ang="0">
                      <a:pos x="2" y="170"/>
                    </a:cxn>
                  </a:cxnLst>
                  <a:rect l="0" t="0" r="r" b="b"/>
                  <a:pathLst>
                    <a:path w="2" h="171">
                      <a:moveTo>
                        <a:pt x="2" y="170"/>
                      </a:moveTo>
                      <a:lnTo>
                        <a:pt x="0" y="132"/>
                      </a:lnTo>
                      <a:lnTo>
                        <a:pt x="0" y="170"/>
                      </a:lnTo>
                      <a:lnTo>
                        <a:pt x="2" y="17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704" name="Freeform 7680"/>
              <p:cNvSpPr>
                <a:spLocks/>
              </p:cNvSpPr>
              <p:nvPr/>
            </p:nvSpPr>
            <p:spPr bwMode="auto">
              <a:xfrm>
                <a:off x="10473" y="7756"/>
                <a:ext cx="3" cy="171"/>
              </a:xfrm>
              <a:custGeom>
                <a:avLst/>
                <a:gdLst/>
                <a:ahLst/>
                <a:cxnLst>
                  <a:cxn ang="0">
                    <a:pos x="2" y="0"/>
                  </a:cxn>
                  <a:cxn ang="0">
                    <a:pos x="0" y="26"/>
                  </a:cxn>
                  <a:cxn ang="0">
                    <a:pos x="0" y="170"/>
                  </a:cxn>
                  <a:cxn ang="0">
                    <a:pos x="2" y="170"/>
                  </a:cxn>
                  <a:cxn ang="0">
                    <a:pos x="2" y="0"/>
                  </a:cxn>
                </a:cxnLst>
                <a:rect l="0" t="0" r="r" b="b"/>
                <a:pathLst>
                  <a:path w="3" h="171">
                    <a:moveTo>
                      <a:pt x="2" y="0"/>
                    </a:moveTo>
                    <a:lnTo>
                      <a:pt x="0" y="26"/>
                    </a:lnTo>
                    <a:lnTo>
                      <a:pt x="0" y="170"/>
                    </a:lnTo>
                    <a:lnTo>
                      <a:pt x="2" y="170"/>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5" name="Freeform 7681"/>
              <p:cNvSpPr>
                <a:spLocks/>
              </p:cNvSpPr>
              <p:nvPr/>
            </p:nvSpPr>
            <p:spPr bwMode="auto">
              <a:xfrm>
                <a:off x="10473" y="7754"/>
                <a:ext cx="3" cy="170"/>
              </a:xfrm>
              <a:custGeom>
                <a:avLst/>
                <a:gdLst/>
                <a:ahLst/>
                <a:cxnLst>
                  <a:cxn ang="0">
                    <a:pos x="0" y="0"/>
                  </a:cxn>
                  <a:cxn ang="0">
                    <a:pos x="0" y="170"/>
                  </a:cxn>
                  <a:cxn ang="0">
                    <a:pos x="2" y="170"/>
                  </a:cxn>
                  <a:cxn ang="0">
                    <a:pos x="2" y="2"/>
                  </a:cxn>
                  <a:cxn ang="0">
                    <a:pos x="0" y="0"/>
                  </a:cxn>
                </a:cxnLst>
                <a:rect l="0" t="0" r="r" b="b"/>
                <a:pathLst>
                  <a:path w="3" h="170">
                    <a:moveTo>
                      <a:pt x="0" y="0"/>
                    </a:moveTo>
                    <a:lnTo>
                      <a:pt x="0" y="170"/>
                    </a:lnTo>
                    <a:lnTo>
                      <a:pt x="2" y="170"/>
                    </a:lnTo>
                    <a:lnTo>
                      <a:pt x="2" y="2"/>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6" name="Freeform 7682"/>
              <p:cNvSpPr>
                <a:spLocks/>
              </p:cNvSpPr>
              <p:nvPr/>
            </p:nvSpPr>
            <p:spPr bwMode="auto">
              <a:xfrm>
                <a:off x="10471" y="7754"/>
                <a:ext cx="2" cy="170"/>
              </a:xfrm>
              <a:custGeom>
                <a:avLst/>
                <a:gdLst/>
                <a:ahLst/>
                <a:cxnLst>
                  <a:cxn ang="0">
                    <a:pos x="2" y="0"/>
                  </a:cxn>
                  <a:cxn ang="0">
                    <a:pos x="0" y="26"/>
                  </a:cxn>
                  <a:cxn ang="0">
                    <a:pos x="0" y="143"/>
                  </a:cxn>
                  <a:cxn ang="0">
                    <a:pos x="2" y="170"/>
                  </a:cxn>
                  <a:cxn ang="0">
                    <a:pos x="2" y="0"/>
                  </a:cxn>
                </a:cxnLst>
                <a:rect l="0" t="0" r="r" b="b"/>
                <a:pathLst>
                  <a:path w="2" h="170">
                    <a:moveTo>
                      <a:pt x="2" y="0"/>
                    </a:moveTo>
                    <a:lnTo>
                      <a:pt x="0" y="26"/>
                    </a:lnTo>
                    <a:lnTo>
                      <a:pt x="0" y="143"/>
                    </a:lnTo>
                    <a:lnTo>
                      <a:pt x="2" y="170"/>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7" name="Freeform 7683"/>
              <p:cNvSpPr>
                <a:spLocks/>
              </p:cNvSpPr>
              <p:nvPr/>
            </p:nvSpPr>
            <p:spPr bwMode="auto">
              <a:xfrm>
                <a:off x="10472" y="7754"/>
                <a:ext cx="0" cy="170"/>
              </a:xfrm>
              <a:custGeom>
                <a:avLst/>
                <a:gdLst/>
                <a:ahLst/>
                <a:cxnLst>
                  <a:cxn ang="0">
                    <a:pos x="0" y="0"/>
                  </a:cxn>
                  <a:cxn ang="0">
                    <a:pos x="0" y="170"/>
                  </a:cxn>
                </a:cxnLst>
                <a:rect l="0" t="0" r="r" b="b"/>
                <a:pathLst>
                  <a:path h="170">
                    <a:moveTo>
                      <a:pt x="0" y="0"/>
                    </a:moveTo>
                    <a:lnTo>
                      <a:pt x="0" y="170"/>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8" name="Freeform 7684"/>
              <p:cNvSpPr>
                <a:spLocks/>
              </p:cNvSpPr>
              <p:nvPr/>
            </p:nvSpPr>
            <p:spPr bwMode="auto">
              <a:xfrm>
                <a:off x="10468" y="7754"/>
                <a:ext cx="5" cy="170"/>
              </a:xfrm>
              <a:custGeom>
                <a:avLst/>
                <a:gdLst/>
                <a:ahLst/>
                <a:cxnLst>
                  <a:cxn ang="0">
                    <a:pos x="2" y="26"/>
                  </a:cxn>
                  <a:cxn ang="0">
                    <a:pos x="0" y="86"/>
                  </a:cxn>
                  <a:cxn ang="0">
                    <a:pos x="0" y="143"/>
                  </a:cxn>
                  <a:cxn ang="0">
                    <a:pos x="2" y="170"/>
                  </a:cxn>
                  <a:cxn ang="0">
                    <a:pos x="4" y="170"/>
                  </a:cxn>
                  <a:cxn ang="0">
                    <a:pos x="2" y="131"/>
                  </a:cxn>
                  <a:cxn ang="0">
                    <a:pos x="2" y="52"/>
                  </a:cxn>
                  <a:cxn ang="0">
                    <a:pos x="4" y="0"/>
                  </a:cxn>
                  <a:cxn ang="0">
                    <a:pos x="2" y="0"/>
                  </a:cxn>
                  <a:cxn ang="0">
                    <a:pos x="2" y="26"/>
                  </a:cxn>
                </a:cxnLst>
                <a:rect l="0" t="0" r="r" b="b"/>
                <a:pathLst>
                  <a:path w="5" h="170">
                    <a:moveTo>
                      <a:pt x="2" y="26"/>
                    </a:moveTo>
                    <a:lnTo>
                      <a:pt x="0" y="86"/>
                    </a:lnTo>
                    <a:lnTo>
                      <a:pt x="0" y="143"/>
                    </a:lnTo>
                    <a:lnTo>
                      <a:pt x="2" y="170"/>
                    </a:lnTo>
                    <a:lnTo>
                      <a:pt x="4" y="170"/>
                    </a:lnTo>
                    <a:lnTo>
                      <a:pt x="2" y="131"/>
                    </a:lnTo>
                    <a:lnTo>
                      <a:pt x="2" y="52"/>
                    </a:lnTo>
                    <a:lnTo>
                      <a:pt x="4" y="0"/>
                    </a:lnTo>
                    <a:lnTo>
                      <a:pt x="2" y="0"/>
                    </a:lnTo>
                    <a:lnTo>
                      <a:pt x="2" y="2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9" name="Freeform 7685"/>
              <p:cNvSpPr>
                <a:spLocks/>
              </p:cNvSpPr>
              <p:nvPr/>
            </p:nvSpPr>
            <p:spPr bwMode="auto">
              <a:xfrm>
                <a:off x="10468" y="7754"/>
                <a:ext cx="3" cy="170"/>
              </a:xfrm>
              <a:custGeom>
                <a:avLst/>
                <a:gdLst/>
                <a:ahLst/>
                <a:cxnLst>
                  <a:cxn ang="0">
                    <a:pos x="2" y="0"/>
                  </a:cxn>
                  <a:cxn ang="0">
                    <a:pos x="0" y="26"/>
                  </a:cxn>
                  <a:cxn ang="0">
                    <a:pos x="0" y="170"/>
                  </a:cxn>
                  <a:cxn ang="0">
                    <a:pos x="2" y="170"/>
                  </a:cxn>
                  <a:cxn ang="0">
                    <a:pos x="2" y="0"/>
                  </a:cxn>
                </a:cxnLst>
                <a:rect l="0" t="0" r="r" b="b"/>
                <a:pathLst>
                  <a:path w="3" h="170">
                    <a:moveTo>
                      <a:pt x="2" y="0"/>
                    </a:moveTo>
                    <a:lnTo>
                      <a:pt x="0" y="26"/>
                    </a:lnTo>
                    <a:lnTo>
                      <a:pt x="0" y="170"/>
                    </a:lnTo>
                    <a:lnTo>
                      <a:pt x="2" y="17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710" name="Group 7686"/>
              <p:cNvGrpSpPr>
                <a:grpSpLocks/>
              </p:cNvGrpSpPr>
              <p:nvPr/>
            </p:nvGrpSpPr>
            <p:grpSpPr bwMode="auto">
              <a:xfrm>
                <a:off x="10468" y="7754"/>
                <a:ext cx="3" cy="170"/>
                <a:chOff x="10468" y="7754"/>
                <a:chExt cx="3" cy="170"/>
              </a:xfrm>
            </p:grpSpPr>
            <p:sp>
              <p:nvSpPr>
                <p:cNvPr id="8711" name="Freeform 7687"/>
                <p:cNvSpPr>
                  <a:spLocks/>
                </p:cNvSpPr>
                <p:nvPr/>
              </p:nvSpPr>
              <p:spPr bwMode="auto">
                <a:xfrm>
                  <a:off x="10468" y="7754"/>
                  <a:ext cx="3" cy="170"/>
                </a:xfrm>
                <a:custGeom>
                  <a:avLst/>
                  <a:gdLst/>
                  <a:ahLst/>
                  <a:cxnLst>
                    <a:cxn ang="0">
                      <a:pos x="0" y="95"/>
                    </a:cxn>
                    <a:cxn ang="0">
                      <a:pos x="0" y="170"/>
                    </a:cxn>
                    <a:cxn ang="0">
                      <a:pos x="2" y="170"/>
                    </a:cxn>
                    <a:cxn ang="0">
                      <a:pos x="2" y="131"/>
                    </a:cxn>
                    <a:cxn ang="0">
                      <a:pos x="0" y="95"/>
                    </a:cxn>
                  </a:cxnLst>
                  <a:rect l="0" t="0" r="r" b="b"/>
                  <a:pathLst>
                    <a:path w="3" h="170">
                      <a:moveTo>
                        <a:pt x="0" y="95"/>
                      </a:moveTo>
                      <a:lnTo>
                        <a:pt x="0" y="170"/>
                      </a:lnTo>
                      <a:lnTo>
                        <a:pt x="2" y="170"/>
                      </a:lnTo>
                      <a:lnTo>
                        <a:pt x="2" y="131"/>
                      </a:lnTo>
                      <a:lnTo>
                        <a:pt x="0" y="95"/>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2" name="Freeform 7688"/>
                <p:cNvSpPr>
                  <a:spLocks/>
                </p:cNvSpPr>
                <p:nvPr/>
              </p:nvSpPr>
              <p:spPr bwMode="auto">
                <a:xfrm>
                  <a:off x="10468" y="7754"/>
                  <a:ext cx="3" cy="170"/>
                </a:xfrm>
                <a:custGeom>
                  <a:avLst/>
                  <a:gdLst/>
                  <a:ahLst/>
                  <a:cxnLst>
                    <a:cxn ang="0">
                      <a:pos x="0" y="0"/>
                    </a:cxn>
                    <a:cxn ang="0">
                      <a:pos x="0" y="95"/>
                    </a:cxn>
                    <a:cxn ang="0">
                      <a:pos x="2" y="52"/>
                    </a:cxn>
                    <a:cxn ang="0">
                      <a:pos x="2" y="0"/>
                    </a:cxn>
                    <a:cxn ang="0">
                      <a:pos x="0" y="0"/>
                    </a:cxn>
                  </a:cxnLst>
                  <a:rect l="0" t="0" r="r" b="b"/>
                  <a:pathLst>
                    <a:path w="3" h="170">
                      <a:moveTo>
                        <a:pt x="0" y="0"/>
                      </a:moveTo>
                      <a:lnTo>
                        <a:pt x="0" y="95"/>
                      </a:lnTo>
                      <a:lnTo>
                        <a:pt x="2" y="52"/>
                      </a:lnTo>
                      <a:lnTo>
                        <a:pt x="2" y="0"/>
                      </a:lnTo>
                      <a:lnTo>
                        <a:pt x="0"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713" name="Freeform 7689"/>
              <p:cNvSpPr>
                <a:spLocks/>
              </p:cNvSpPr>
              <p:nvPr/>
            </p:nvSpPr>
            <p:spPr bwMode="auto">
              <a:xfrm>
                <a:off x="10466" y="7754"/>
                <a:ext cx="2" cy="170"/>
              </a:xfrm>
              <a:custGeom>
                <a:avLst/>
                <a:gdLst/>
                <a:ahLst/>
                <a:cxnLst>
                  <a:cxn ang="0">
                    <a:pos x="2" y="0"/>
                  </a:cxn>
                  <a:cxn ang="0">
                    <a:pos x="0" y="26"/>
                  </a:cxn>
                  <a:cxn ang="0">
                    <a:pos x="0" y="170"/>
                  </a:cxn>
                  <a:cxn ang="0">
                    <a:pos x="2" y="170"/>
                  </a:cxn>
                  <a:cxn ang="0">
                    <a:pos x="2" y="0"/>
                  </a:cxn>
                </a:cxnLst>
                <a:rect l="0" t="0" r="r" b="b"/>
                <a:pathLst>
                  <a:path w="2" h="170">
                    <a:moveTo>
                      <a:pt x="2" y="0"/>
                    </a:moveTo>
                    <a:lnTo>
                      <a:pt x="0" y="26"/>
                    </a:lnTo>
                    <a:lnTo>
                      <a:pt x="0" y="170"/>
                    </a:lnTo>
                    <a:lnTo>
                      <a:pt x="2" y="170"/>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4" name="Freeform 7690"/>
              <p:cNvSpPr>
                <a:spLocks/>
              </p:cNvSpPr>
              <p:nvPr/>
            </p:nvSpPr>
            <p:spPr bwMode="auto">
              <a:xfrm>
                <a:off x="10467" y="7754"/>
                <a:ext cx="0" cy="170"/>
              </a:xfrm>
              <a:custGeom>
                <a:avLst/>
                <a:gdLst/>
                <a:ahLst/>
                <a:cxnLst>
                  <a:cxn ang="0">
                    <a:pos x="0" y="0"/>
                  </a:cxn>
                  <a:cxn ang="0">
                    <a:pos x="0" y="170"/>
                  </a:cxn>
                </a:cxnLst>
                <a:rect l="0" t="0" r="r" b="b"/>
                <a:pathLst>
                  <a:path h="170">
                    <a:moveTo>
                      <a:pt x="0" y="0"/>
                    </a:moveTo>
                    <a:lnTo>
                      <a:pt x="0" y="170"/>
                    </a:lnTo>
                  </a:path>
                </a:pathLst>
              </a:custGeom>
              <a:noFill/>
              <a:ln w="2794">
                <a:solidFill>
                  <a:srgbClr val="4639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5" name="Freeform 7691"/>
              <p:cNvSpPr>
                <a:spLocks/>
              </p:cNvSpPr>
              <p:nvPr/>
            </p:nvSpPr>
            <p:spPr bwMode="auto">
              <a:xfrm>
                <a:off x="10478" y="7756"/>
                <a:ext cx="2" cy="171"/>
              </a:xfrm>
              <a:custGeom>
                <a:avLst/>
                <a:gdLst/>
                <a:ahLst/>
                <a:cxnLst>
                  <a:cxn ang="0">
                    <a:pos x="2" y="0"/>
                  </a:cxn>
                  <a:cxn ang="0">
                    <a:pos x="0" y="26"/>
                  </a:cxn>
                  <a:cxn ang="0">
                    <a:pos x="0" y="170"/>
                  </a:cxn>
                  <a:cxn ang="0">
                    <a:pos x="2" y="170"/>
                  </a:cxn>
                  <a:cxn ang="0">
                    <a:pos x="2" y="0"/>
                  </a:cxn>
                </a:cxnLst>
                <a:rect l="0" t="0" r="r" b="b"/>
                <a:pathLst>
                  <a:path w="2" h="171">
                    <a:moveTo>
                      <a:pt x="2" y="0"/>
                    </a:moveTo>
                    <a:lnTo>
                      <a:pt x="0" y="26"/>
                    </a:lnTo>
                    <a:lnTo>
                      <a:pt x="0" y="170"/>
                    </a:lnTo>
                    <a:lnTo>
                      <a:pt x="2" y="170"/>
                    </a:lnTo>
                    <a:lnTo>
                      <a:pt x="2"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6" name="Freeform 7692"/>
              <p:cNvSpPr>
                <a:spLocks/>
              </p:cNvSpPr>
              <p:nvPr/>
            </p:nvSpPr>
            <p:spPr bwMode="auto">
              <a:xfrm>
                <a:off x="10279" y="7785"/>
                <a:ext cx="38" cy="171"/>
              </a:xfrm>
              <a:custGeom>
                <a:avLst/>
                <a:gdLst/>
                <a:ahLst/>
                <a:cxnLst>
                  <a:cxn ang="0">
                    <a:pos x="7" y="163"/>
                  </a:cxn>
                  <a:cxn ang="0">
                    <a:pos x="7" y="170"/>
                  </a:cxn>
                  <a:cxn ang="0">
                    <a:pos x="38" y="170"/>
                  </a:cxn>
                  <a:cxn ang="0">
                    <a:pos x="38" y="0"/>
                  </a:cxn>
                  <a:cxn ang="0">
                    <a:pos x="0" y="4"/>
                  </a:cxn>
                  <a:cxn ang="0">
                    <a:pos x="0" y="163"/>
                  </a:cxn>
                  <a:cxn ang="0">
                    <a:pos x="7" y="163"/>
                  </a:cxn>
                </a:cxnLst>
                <a:rect l="0" t="0" r="r" b="b"/>
                <a:pathLst>
                  <a:path w="38" h="171">
                    <a:moveTo>
                      <a:pt x="7" y="163"/>
                    </a:moveTo>
                    <a:lnTo>
                      <a:pt x="7" y="170"/>
                    </a:lnTo>
                    <a:lnTo>
                      <a:pt x="38" y="170"/>
                    </a:lnTo>
                    <a:lnTo>
                      <a:pt x="38" y="0"/>
                    </a:lnTo>
                    <a:lnTo>
                      <a:pt x="0" y="4"/>
                    </a:lnTo>
                    <a:lnTo>
                      <a:pt x="0" y="163"/>
                    </a:lnTo>
                    <a:lnTo>
                      <a:pt x="7" y="163"/>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7" name="Freeform 7693"/>
              <p:cNvSpPr>
                <a:spLocks/>
              </p:cNvSpPr>
              <p:nvPr/>
            </p:nvSpPr>
            <p:spPr bwMode="auto">
              <a:xfrm>
                <a:off x="10279" y="7785"/>
                <a:ext cx="38" cy="159"/>
              </a:xfrm>
              <a:custGeom>
                <a:avLst/>
                <a:gdLst/>
                <a:ahLst/>
                <a:cxnLst>
                  <a:cxn ang="0">
                    <a:pos x="31" y="2"/>
                  </a:cxn>
                  <a:cxn ang="0">
                    <a:pos x="9" y="2"/>
                  </a:cxn>
                  <a:cxn ang="0">
                    <a:pos x="7" y="4"/>
                  </a:cxn>
                  <a:cxn ang="0">
                    <a:pos x="0" y="4"/>
                  </a:cxn>
                  <a:cxn ang="0">
                    <a:pos x="0" y="151"/>
                  </a:cxn>
                  <a:cxn ang="0">
                    <a:pos x="7" y="151"/>
                  </a:cxn>
                  <a:cxn ang="0">
                    <a:pos x="7" y="158"/>
                  </a:cxn>
                  <a:cxn ang="0">
                    <a:pos x="38" y="158"/>
                  </a:cxn>
                  <a:cxn ang="0">
                    <a:pos x="38" y="0"/>
                  </a:cxn>
                  <a:cxn ang="0">
                    <a:pos x="33" y="0"/>
                  </a:cxn>
                  <a:cxn ang="0">
                    <a:pos x="31" y="2"/>
                  </a:cxn>
                </a:cxnLst>
                <a:rect l="0" t="0" r="r" b="b"/>
                <a:pathLst>
                  <a:path w="38" h="159">
                    <a:moveTo>
                      <a:pt x="31" y="2"/>
                    </a:moveTo>
                    <a:lnTo>
                      <a:pt x="9" y="2"/>
                    </a:lnTo>
                    <a:lnTo>
                      <a:pt x="7" y="4"/>
                    </a:lnTo>
                    <a:lnTo>
                      <a:pt x="0" y="4"/>
                    </a:lnTo>
                    <a:lnTo>
                      <a:pt x="0" y="151"/>
                    </a:lnTo>
                    <a:lnTo>
                      <a:pt x="7" y="151"/>
                    </a:lnTo>
                    <a:lnTo>
                      <a:pt x="7" y="158"/>
                    </a:lnTo>
                    <a:lnTo>
                      <a:pt x="38" y="158"/>
                    </a:lnTo>
                    <a:lnTo>
                      <a:pt x="38" y="0"/>
                    </a:lnTo>
                    <a:lnTo>
                      <a:pt x="33" y="0"/>
                    </a:lnTo>
                    <a:lnTo>
                      <a:pt x="31"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8" name="Freeform 7694"/>
              <p:cNvSpPr>
                <a:spLocks/>
              </p:cNvSpPr>
              <p:nvPr/>
            </p:nvSpPr>
            <p:spPr bwMode="auto">
              <a:xfrm>
                <a:off x="10279" y="7785"/>
                <a:ext cx="38" cy="147"/>
              </a:xfrm>
              <a:custGeom>
                <a:avLst/>
                <a:gdLst/>
                <a:ahLst/>
                <a:cxnLst>
                  <a:cxn ang="0">
                    <a:pos x="7" y="146"/>
                  </a:cxn>
                  <a:cxn ang="0">
                    <a:pos x="38" y="146"/>
                  </a:cxn>
                  <a:cxn ang="0">
                    <a:pos x="38" y="0"/>
                  </a:cxn>
                  <a:cxn ang="0">
                    <a:pos x="33" y="2"/>
                  </a:cxn>
                  <a:cxn ang="0">
                    <a:pos x="9" y="2"/>
                  </a:cxn>
                  <a:cxn ang="0">
                    <a:pos x="7" y="4"/>
                  </a:cxn>
                  <a:cxn ang="0">
                    <a:pos x="0" y="4"/>
                  </a:cxn>
                  <a:cxn ang="0">
                    <a:pos x="0" y="139"/>
                  </a:cxn>
                  <a:cxn ang="0">
                    <a:pos x="4" y="139"/>
                  </a:cxn>
                  <a:cxn ang="0">
                    <a:pos x="7" y="141"/>
                  </a:cxn>
                  <a:cxn ang="0">
                    <a:pos x="7" y="146"/>
                  </a:cxn>
                </a:cxnLst>
                <a:rect l="0" t="0" r="r" b="b"/>
                <a:pathLst>
                  <a:path w="38" h="147">
                    <a:moveTo>
                      <a:pt x="7" y="146"/>
                    </a:moveTo>
                    <a:lnTo>
                      <a:pt x="38" y="146"/>
                    </a:lnTo>
                    <a:lnTo>
                      <a:pt x="38" y="0"/>
                    </a:lnTo>
                    <a:lnTo>
                      <a:pt x="33" y="2"/>
                    </a:lnTo>
                    <a:lnTo>
                      <a:pt x="9" y="2"/>
                    </a:lnTo>
                    <a:lnTo>
                      <a:pt x="7" y="4"/>
                    </a:lnTo>
                    <a:lnTo>
                      <a:pt x="0" y="4"/>
                    </a:lnTo>
                    <a:lnTo>
                      <a:pt x="0" y="139"/>
                    </a:lnTo>
                    <a:lnTo>
                      <a:pt x="4" y="139"/>
                    </a:lnTo>
                    <a:lnTo>
                      <a:pt x="7" y="141"/>
                    </a:lnTo>
                    <a:lnTo>
                      <a:pt x="7" y="146"/>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9" name="Freeform 7695"/>
              <p:cNvSpPr>
                <a:spLocks/>
              </p:cNvSpPr>
              <p:nvPr/>
            </p:nvSpPr>
            <p:spPr bwMode="auto">
              <a:xfrm>
                <a:off x="10279" y="7785"/>
                <a:ext cx="38" cy="135"/>
              </a:xfrm>
              <a:custGeom>
                <a:avLst/>
                <a:gdLst/>
                <a:ahLst/>
                <a:cxnLst>
                  <a:cxn ang="0">
                    <a:pos x="7" y="134"/>
                  </a:cxn>
                  <a:cxn ang="0">
                    <a:pos x="38" y="134"/>
                  </a:cxn>
                  <a:cxn ang="0">
                    <a:pos x="38" y="0"/>
                  </a:cxn>
                  <a:cxn ang="0">
                    <a:pos x="33" y="2"/>
                  </a:cxn>
                  <a:cxn ang="0">
                    <a:pos x="9" y="2"/>
                  </a:cxn>
                  <a:cxn ang="0">
                    <a:pos x="7" y="4"/>
                  </a:cxn>
                  <a:cxn ang="0">
                    <a:pos x="0" y="4"/>
                  </a:cxn>
                  <a:cxn ang="0">
                    <a:pos x="0" y="127"/>
                  </a:cxn>
                  <a:cxn ang="0">
                    <a:pos x="2" y="129"/>
                  </a:cxn>
                  <a:cxn ang="0">
                    <a:pos x="7" y="129"/>
                  </a:cxn>
                  <a:cxn ang="0">
                    <a:pos x="7" y="134"/>
                  </a:cxn>
                </a:cxnLst>
                <a:rect l="0" t="0" r="r" b="b"/>
                <a:pathLst>
                  <a:path w="38" h="135">
                    <a:moveTo>
                      <a:pt x="7" y="134"/>
                    </a:moveTo>
                    <a:lnTo>
                      <a:pt x="38" y="134"/>
                    </a:lnTo>
                    <a:lnTo>
                      <a:pt x="38" y="0"/>
                    </a:lnTo>
                    <a:lnTo>
                      <a:pt x="33" y="2"/>
                    </a:lnTo>
                    <a:lnTo>
                      <a:pt x="9" y="2"/>
                    </a:lnTo>
                    <a:lnTo>
                      <a:pt x="7" y="4"/>
                    </a:lnTo>
                    <a:lnTo>
                      <a:pt x="0" y="4"/>
                    </a:lnTo>
                    <a:lnTo>
                      <a:pt x="0" y="127"/>
                    </a:lnTo>
                    <a:lnTo>
                      <a:pt x="2" y="129"/>
                    </a:lnTo>
                    <a:lnTo>
                      <a:pt x="7" y="129"/>
                    </a:lnTo>
                    <a:lnTo>
                      <a:pt x="7" y="134"/>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0" name="Freeform 7696"/>
              <p:cNvSpPr>
                <a:spLocks/>
              </p:cNvSpPr>
              <p:nvPr/>
            </p:nvSpPr>
            <p:spPr bwMode="auto">
              <a:xfrm>
                <a:off x="10279" y="7785"/>
                <a:ext cx="38" cy="123"/>
              </a:xfrm>
              <a:custGeom>
                <a:avLst/>
                <a:gdLst/>
                <a:ahLst/>
                <a:cxnLst>
                  <a:cxn ang="0">
                    <a:pos x="33" y="2"/>
                  </a:cxn>
                  <a:cxn ang="0">
                    <a:pos x="9" y="2"/>
                  </a:cxn>
                  <a:cxn ang="0">
                    <a:pos x="7" y="4"/>
                  </a:cxn>
                  <a:cxn ang="0">
                    <a:pos x="0" y="4"/>
                  </a:cxn>
                  <a:cxn ang="0">
                    <a:pos x="0" y="117"/>
                  </a:cxn>
                  <a:cxn ang="0">
                    <a:pos x="7" y="117"/>
                  </a:cxn>
                  <a:cxn ang="0">
                    <a:pos x="7" y="122"/>
                  </a:cxn>
                  <a:cxn ang="0">
                    <a:pos x="38" y="122"/>
                  </a:cxn>
                  <a:cxn ang="0">
                    <a:pos x="38" y="0"/>
                  </a:cxn>
                  <a:cxn ang="0">
                    <a:pos x="33" y="2"/>
                  </a:cxn>
                </a:cxnLst>
                <a:rect l="0" t="0" r="r" b="b"/>
                <a:pathLst>
                  <a:path w="38" h="123">
                    <a:moveTo>
                      <a:pt x="33" y="2"/>
                    </a:moveTo>
                    <a:lnTo>
                      <a:pt x="9" y="2"/>
                    </a:lnTo>
                    <a:lnTo>
                      <a:pt x="7" y="4"/>
                    </a:lnTo>
                    <a:lnTo>
                      <a:pt x="0" y="4"/>
                    </a:lnTo>
                    <a:lnTo>
                      <a:pt x="0" y="117"/>
                    </a:lnTo>
                    <a:lnTo>
                      <a:pt x="7" y="117"/>
                    </a:lnTo>
                    <a:lnTo>
                      <a:pt x="7" y="122"/>
                    </a:lnTo>
                    <a:lnTo>
                      <a:pt x="38" y="122"/>
                    </a:lnTo>
                    <a:lnTo>
                      <a:pt x="38" y="0"/>
                    </a:lnTo>
                    <a:lnTo>
                      <a:pt x="33" y="2"/>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1" name="Freeform 7697"/>
              <p:cNvSpPr>
                <a:spLocks/>
              </p:cNvSpPr>
              <p:nvPr/>
            </p:nvSpPr>
            <p:spPr bwMode="auto">
              <a:xfrm>
                <a:off x="10279" y="7785"/>
                <a:ext cx="38" cy="111"/>
              </a:xfrm>
              <a:custGeom>
                <a:avLst/>
                <a:gdLst/>
                <a:ahLst/>
                <a:cxnLst>
                  <a:cxn ang="0">
                    <a:pos x="7" y="105"/>
                  </a:cxn>
                  <a:cxn ang="0">
                    <a:pos x="7" y="110"/>
                  </a:cxn>
                  <a:cxn ang="0">
                    <a:pos x="38" y="110"/>
                  </a:cxn>
                  <a:cxn ang="0">
                    <a:pos x="38" y="0"/>
                  </a:cxn>
                  <a:cxn ang="0">
                    <a:pos x="35" y="2"/>
                  </a:cxn>
                  <a:cxn ang="0">
                    <a:pos x="7" y="2"/>
                  </a:cxn>
                  <a:cxn ang="0">
                    <a:pos x="4" y="4"/>
                  </a:cxn>
                  <a:cxn ang="0">
                    <a:pos x="0" y="4"/>
                  </a:cxn>
                  <a:cxn ang="0">
                    <a:pos x="0" y="105"/>
                  </a:cxn>
                  <a:cxn ang="0">
                    <a:pos x="7" y="105"/>
                  </a:cxn>
                </a:cxnLst>
                <a:rect l="0" t="0" r="r" b="b"/>
                <a:pathLst>
                  <a:path w="38" h="111">
                    <a:moveTo>
                      <a:pt x="7" y="105"/>
                    </a:moveTo>
                    <a:lnTo>
                      <a:pt x="7" y="110"/>
                    </a:lnTo>
                    <a:lnTo>
                      <a:pt x="38" y="110"/>
                    </a:lnTo>
                    <a:lnTo>
                      <a:pt x="38" y="0"/>
                    </a:lnTo>
                    <a:lnTo>
                      <a:pt x="35" y="2"/>
                    </a:lnTo>
                    <a:lnTo>
                      <a:pt x="7" y="2"/>
                    </a:lnTo>
                    <a:lnTo>
                      <a:pt x="4" y="4"/>
                    </a:lnTo>
                    <a:lnTo>
                      <a:pt x="0" y="4"/>
                    </a:lnTo>
                    <a:lnTo>
                      <a:pt x="0" y="105"/>
                    </a:lnTo>
                    <a:lnTo>
                      <a:pt x="7" y="105"/>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2" name="Freeform 7698"/>
              <p:cNvSpPr>
                <a:spLocks/>
              </p:cNvSpPr>
              <p:nvPr/>
            </p:nvSpPr>
            <p:spPr bwMode="auto">
              <a:xfrm>
                <a:off x="10279" y="7785"/>
                <a:ext cx="38" cy="99"/>
              </a:xfrm>
              <a:custGeom>
                <a:avLst/>
                <a:gdLst/>
                <a:ahLst/>
                <a:cxnLst>
                  <a:cxn ang="0">
                    <a:pos x="7" y="93"/>
                  </a:cxn>
                  <a:cxn ang="0">
                    <a:pos x="7" y="96"/>
                  </a:cxn>
                  <a:cxn ang="0">
                    <a:pos x="31" y="96"/>
                  </a:cxn>
                  <a:cxn ang="0">
                    <a:pos x="33" y="98"/>
                  </a:cxn>
                  <a:cxn ang="0">
                    <a:pos x="38" y="98"/>
                  </a:cxn>
                  <a:cxn ang="0">
                    <a:pos x="38" y="0"/>
                  </a:cxn>
                  <a:cxn ang="0">
                    <a:pos x="35" y="2"/>
                  </a:cxn>
                  <a:cxn ang="0">
                    <a:pos x="7" y="2"/>
                  </a:cxn>
                  <a:cxn ang="0">
                    <a:pos x="4" y="4"/>
                  </a:cxn>
                  <a:cxn ang="0">
                    <a:pos x="0" y="4"/>
                  </a:cxn>
                  <a:cxn ang="0">
                    <a:pos x="0" y="93"/>
                  </a:cxn>
                  <a:cxn ang="0">
                    <a:pos x="7" y="93"/>
                  </a:cxn>
                </a:cxnLst>
                <a:rect l="0" t="0" r="r" b="b"/>
                <a:pathLst>
                  <a:path w="38" h="99">
                    <a:moveTo>
                      <a:pt x="7" y="93"/>
                    </a:moveTo>
                    <a:lnTo>
                      <a:pt x="7" y="96"/>
                    </a:lnTo>
                    <a:lnTo>
                      <a:pt x="31" y="96"/>
                    </a:lnTo>
                    <a:lnTo>
                      <a:pt x="33" y="98"/>
                    </a:lnTo>
                    <a:lnTo>
                      <a:pt x="38" y="98"/>
                    </a:lnTo>
                    <a:lnTo>
                      <a:pt x="38" y="0"/>
                    </a:lnTo>
                    <a:lnTo>
                      <a:pt x="35" y="2"/>
                    </a:lnTo>
                    <a:lnTo>
                      <a:pt x="7" y="2"/>
                    </a:lnTo>
                    <a:lnTo>
                      <a:pt x="4" y="4"/>
                    </a:lnTo>
                    <a:lnTo>
                      <a:pt x="0" y="4"/>
                    </a:lnTo>
                    <a:lnTo>
                      <a:pt x="0" y="93"/>
                    </a:lnTo>
                    <a:lnTo>
                      <a:pt x="7" y="93"/>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3" name="Freeform 7699"/>
              <p:cNvSpPr>
                <a:spLocks/>
              </p:cNvSpPr>
              <p:nvPr/>
            </p:nvSpPr>
            <p:spPr bwMode="auto">
              <a:xfrm>
                <a:off x="10279" y="7788"/>
                <a:ext cx="38" cy="81"/>
              </a:xfrm>
              <a:custGeom>
                <a:avLst/>
                <a:gdLst/>
                <a:ahLst/>
                <a:cxnLst>
                  <a:cxn ang="0">
                    <a:pos x="7" y="79"/>
                  </a:cxn>
                  <a:cxn ang="0">
                    <a:pos x="7" y="81"/>
                  </a:cxn>
                  <a:cxn ang="0">
                    <a:pos x="38" y="81"/>
                  </a:cxn>
                  <a:cxn ang="0">
                    <a:pos x="38" y="0"/>
                  </a:cxn>
                  <a:cxn ang="0">
                    <a:pos x="7" y="0"/>
                  </a:cxn>
                  <a:cxn ang="0">
                    <a:pos x="4" y="2"/>
                  </a:cxn>
                  <a:cxn ang="0">
                    <a:pos x="0" y="2"/>
                  </a:cxn>
                  <a:cxn ang="0">
                    <a:pos x="0" y="79"/>
                  </a:cxn>
                  <a:cxn ang="0">
                    <a:pos x="7" y="79"/>
                  </a:cxn>
                </a:cxnLst>
                <a:rect l="0" t="0" r="r" b="b"/>
                <a:pathLst>
                  <a:path w="38" h="81">
                    <a:moveTo>
                      <a:pt x="7" y="79"/>
                    </a:moveTo>
                    <a:lnTo>
                      <a:pt x="7" y="81"/>
                    </a:lnTo>
                    <a:lnTo>
                      <a:pt x="38" y="81"/>
                    </a:lnTo>
                    <a:lnTo>
                      <a:pt x="38" y="0"/>
                    </a:lnTo>
                    <a:lnTo>
                      <a:pt x="7" y="0"/>
                    </a:lnTo>
                    <a:lnTo>
                      <a:pt x="4" y="2"/>
                    </a:lnTo>
                    <a:lnTo>
                      <a:pt x="0" y="2"/>
                    </a:lnTo>
                    <a:lnTo>
                      <a:pt x="0" y="79"/>
                    </a:lnTo>
                    <a:lnTo>
                      <a:pt x="7" y="79"/>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4" name="Freeform 7700"/>
              <p:cNvSpPr>
                <a:spLocks/>
              </p:cNvSpPr>
              <p:nvPr/>
            </p:nvSpPr>
            <p:spPr bwMode="auto">
              <a:xfrm>
                <a:off x="10279" y="7788"/>
                <a:ext cx="38" cy="69"/>
              </a:xfrm>
              <a:custGeom>
                <a:avLst/>
                <a:gdLst/>
                <a:ahLst/>
                <a:cxnLst>
                  <a:cxn ang="0">
                    <a:pos x="7" y="67"/>
                  </a:cxn>
                  <a:cxn ang="0">
                    <a:pos x="7" y="69"/>
                  </a:cxn>
                  <a:cxn ang="0">
                    <a:pos x="38" y="69"/>
                  </a:cxn>
                  <a:cxn ang="0">
                    <a:pos x="38" y="0"/>
                  </a:cxn>
                  <a:cxn ang="0">
                    <a:pos x="4" y="0"/>
                  </a:cxn>
                  <a:cxn ang="0">
                    <a:pos x="0" y="2"/>
                  </a:cxn>
                  <a:cxn ang="0">
                    <a:pos x="0" y="67"/>
                  </a:cxn>
                  <a:cxn ang="0">
                    <a:pos x="7" y="67"/>
                  </a:cxn>
                </a:cxnLst>
                <a:rect l="0" t="0" r="r" b="b"/>
                <a:pathLst>
                  <a:path w="38" h="69">
                    <a:moveTo>
                      <a:pt x="7" y="67"/>
                    </a:moveTo>
                    <a:lnTo>
                      <a:pt x="7" y="69"/>
                    </a:lnTo>
                    <a:lnTo>
                      <a:pt x="38" y="69"/>
                    </a:lnTo>
                    <a:lnTo>
                      <a:pt x="38" y="0"/>
                    </a:lnTo>
                    <a:lnTo>
                      <a:pt x="4" y="0"/>
                    </a:lnTo>
                    <a:lnTo>
                      <a:pt x="0" y="2"/>
                    </a:lnTo>
                    <a:lnTo>
                      <a:pt x="0" y="67"/>
                    </a:lnTo>
                    <a:lnTo>
                      <a:pt x="7" y="67"/>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5" name="Freeform 7701"/>
              <p:cNvSpPr>
                <a:spLocks/>
              </p:cNvSpPr>
              <p:nvPr/>
            </p:nvSpPr>
            <p:spPr bwMode="auto">
              <a:xfrm>
                <a:off x="10279" y="7788"/>
                <a:ext cx="38" cy="57"/>
              </a:xfrm>
              <a:custGeom>
                <a:avLst/>
                <a:gdLst/>
                <a:ahLst/>
                <a:cxnLst>
                  <a:cxn ang="0">
                    <a:pos x="7" y="55"/>
                  </a:cxn>
                  <a:cxn ang="0">
                    <a:pos x="7" y="57"/>
                  </a:cxn>
                  <a:cxn ang="0">
                    <a:pos x="38" y="57"/>
                  </a:cxn>
                  <a:cxn ang="0">
                    <a:pos x="38" y="0"/>
                  </a:cxn>
                  <a:cxn ang="0">
                    <a:pos x="4" y="0"/>
                  </a:cxn>
                  <a:cxn ang="0">
                    <a:pos x="0" y="2"/>
                  </a:cxn>
                  <a:cxn ang="0">
                    <a:pos x="0" y="55"/>
                  </a:cxn>
                  <a:cxn ang="0">
                    <a:pos x="7" y="55"/>
                  </a:cxn>
                </a:cxnLst>
                <a:rect l="0" t="0" r="r" b="b"/>
                <a:pathLst>
                  <a:path w="38" h="57">
                    <a:moveTo>
                      <a:pt x="7" y="55"/>
                    </a:moveTo>
                    <a:lnTo>
                      <a:pt x="7" y="57"/>
                    </a:lnTo>
                    <a:lnTo>
                      <a:pt x="38" y="57"/>
                    </a:lnTo>
                    <a:lnTo>
                      <a:pt x="38" y="0"/>
                    </a:lnTo>
                    <a:lnTo>
                      <a:pt x="4" y="0"/>
                    </a:lnTo>
                    <a:lnTo>
                      <a:pt x="0" y="2"/>
                    </a:lnTo>
                    <a:lnTo>
                      <a:pt x="0" y="55"/>
                    </a:lnTo>
                    <a:lnTo>
                      <a:pt x="7" y="55"/>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6" name="Freeform 7702"/>
              <p:cNvSpPr>
                <a:spLocks/>
              </p:cNvSpPr>
              <p:nvPr/>
            </p:nvSpPr>
            <p:spPr bwMode="auto">
              <a:xfrm>
                <a:off x="10279" y="7788"/>
                <a:ext cx="38" cy="45"/>
              </a:xfrm>
              <a:custGeom>
                <a:avLst/>
                <a:gdLst/>
                <a:ahLst/>
                <a:cxnLst>
                  <a:cxn ang="0">
                    <a:pos x="7" y="43"/>
                  </a:cxn>
                  <a:cxn ang="0">
                    <a:pos x="7" y="45"/>
                  </a:cxn>
                  <a:cxn ang="0">
                    <a:pos x="38" y="45"/>
                  </a:cxn>
                  <a:cxn ang="0">
                    <a:pos x="38" y="0"/>
                  </a:cxn>
                  <a:cxn ang="0">
                    <a:pos x="4" y="0"/>
                  </a:cxn>
                  <a:cxn ang="0">
                    <a:pos x="0" y="2"/>
                  </a:cxn>
                  <a:cxn ang="0">
                    <a:pos x="0" y="43"/>
                  </a:cxn>
                  <a:cxn ang="0">
                    <a:pos x="7" y="43"/>
                  </a:cxn>
                </a:cxnLst>
                <a:rect l="0" t="0" r="r" b="b"/>
                <a:pathLst>
                  <a:path w="38" h="45">
                    <a:moveTo>
                      <a:pt x="7" y="43"/>
                    </a:moveTo>
                    <a:lnTo>
                      <a:pt x="7" y="45"/>
                    </a:lnTo>
                    <a:lnTo>
                      <a:pt x="38" y="45"/>
                    </a:lnTo>
                    <a:lnTo>
                      <a:pt x="38" y="0"/>
                    </a:lnTo>
                    <a:lnTo>
                      <a:pt x="4" y="0"/>
                    </a:lnTo>
                    <a:lnTo>
                      <a:pt x="0" y="2"/>
                    </a:lnTo>
                    <a:lnTo>
                      <a:pt x="0" y="43"/>
                    </a:lnTo>
                    <a:lnTo>
                      <a:pt x="7" y="43"/>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7" name="Freeform 7703"/>
              <p:cNvSpPr>
                <a:spLocks/>
              </p:cNvSpPr>
              <p:nvPr/>
            </p:nvSpPr>
            <p:spPr bwMode="auto">
              <a:xfrm>
                <a:off x="10279" y="7788"/>
                <a:ext cx="38" cy="33"/>
              </a:xfrm>
              <a:custGeom>
                <a:avLst/>
                <a:gdLst/>
                <a:ahLst/>
                <a:cxnLst>
                  <a:cxn ang="0">
                    <a:pos x="7" y="31"/>
                  </a:cxn>
                  <a:cxn ang="0">
                    <a:pos x="7" y="33"/>
                  </a:cxn>
                  <a:cxn ang="0">
                    <a:pos x="38" y="33"/>
                  </a:cxn>
                  <a:cxn ang="0">
                    <a:pos x="38" y="0"/>
                  </a:cxn>
                  <a:cxn ang="0">
                    <a:pos x="0" y="2"/>
                  </a:cxn>
                  <a:cxn ang="0">
                    <a:pos x="0" y="31"/>
                  </a:cxn>
                  <a:cxn ang="0">
                    <a:pos x="7" y="31"/>
                  </a:cxn>
                </a:cxnLst>
                <a:rect l="0" t="0" r="r" b="b"/>
                <a:pathLst>
                  <a:path w="38" h="33">
                    <a:moveTo>
                      <a:pt x="7" y="31"/>
                    </a:moveTo>
                    <a:lnTo>
                      <a:pt x="7" y="33"/>
                    </a:lnTo>
                    <a:lnTo>
                      <a:pt x="38" y="33"/>
                    </a:lnTo>
                    <a:lnTo>
                      <a:pt x="38" y="0"/>
                    </a:lnTo>
                    <a:lnTo>
                      <a:pt x="0" y="2"/>
                    </a:lnTo>
                    <a:lnTo>
                      <a:pt x="0" y="31"/>
                    </a:lnTo>
                    <a:lnTo>
                      <a:pt x="7" y="31"/>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8" name="Freeform 7704"/>
              <p:cNvSpPr>
                <a:spLocks/>
              </p:cNvSpPr>
              <p:nvPr/>
            </p:nvSpPr>
            <p:spPr bwMode="auto">
              <a:xfrm>
                <a:off x="10324" y="7752"/>
                <a:ext cx="137" cy="180"/>
              </a:xfrm>
              <a:custGeom>
                <a:avLst/>
                <a:gdLst/>
                <a:ahLst/>
                <a:cxnLst>
                  <a:cxn ang="0">
                    <a:pos x="7" y="172"/>
                  </a:cxn>
                  <a:cxn ang="0">
                    <a:pos x="12" y="175"/>
                  </a:cxn>
                  <a:cxn ang="0">
                    <a:pos x="24" y="175"/>
                  </a:cxn>
                  <a:cxn ang="0">
                    <a:pos x="28" y="177"/>
                  </a:cxn>
                  <a:cxn ang="0">
                    <a:pos x="40" y="177"/>
                  </a:cxn>
                  <a:cxn ang="0">
                    <a:pos x="45" y="180"/>
                  </a:cxn>
                  <a:cxn ang="0">
                    <a:pos x="110" y="180"/>
                  </a:cxn>
                  <a:cxn ang="0">
                    <a:pos x="115" y="177"/>
                  </a:cxn>
                  <a:cxn ang="0">
                    <a:pos x="129" y="177"/>
                  </a:cxn>
                  <a:cxn ang="0">
                    <a:pos x="134" y="175"/>
                  </a:cxn>
                  <a:cxn ang="0">
                    <a:pos x="134" y="86"/>
                  </a:cxn>
                  <a:cxn ang="0">
                    <a:pos x="136" y="43"/>
                  </a:cxn>
                  <a:cxn ang="0">
                    <a:pos x="136" y="0"/>
                  </a:cxn>
                  <a:cxn ang="0">
                    <a:pos x="122" y="0"/>
                  </a:cxn>
                  <a:cxn ang="0">
                    <a:pos x="117" y="2"/>
                  </a:cxn>
                  <a:cxn ang="0">
                    <a:pos x="93" y="2"/>
                  </a:cxn>
                  <a:cxn ang="0">
                    <a:pos x="88" y="4"/>
                  </a:cxn>
                  <a:cxn ang="0">
                    <a:pos x="76" y="4"/>
                  </a:cxn>
                  <a:cxn ang="0">
                    <a:pos x="72" y="7"/>
                  </a:cxn>
                  <a:cxn ang="0">
                    <a:pos x="60" y="7"/>
                  </a:cxn>
                  <a:cxn ang="0">
                    <a:pos x="55" y="9"/>
                  </a:cxn>
                  <a:cxn ang="0">
                    <a:pos x="47" y="9"/>
                  </a:cxn>
                  <a:cxn ang="0">
                    <a:pos x="43" y="11"/>
                  </a:cxn>
                  <a:cxn ang="0">
                    <a:pos x="35" y="11"/>
                  </a:cxn>
                  <a:cxn ang="0">
                    <a:pos x="31" y="14"/>
                  </a:cxn>
                  <a:cxn ang="0">
                    <a:pos x="28" y="14"/>
                  </a:cxn>
                  <a:cxn ang="0">
                    <a:pos x="24" y="16"/>
                  </a:cxn>
                  <a:cxn ang="0">
                    <a:pos x="16" y="16"/>
                  </a:cxn>
                  <a:cxn ang="0">
                    <a:pos x="12" y="19"/>
                  </a:cxn>
                  <a:cxn ang="0">
                    <a:pos x="7" y="19"/>
                  </a:cxn>
                  <a:cxn ang="0">
                    <a:pos x="4" y="40"/>
                  </a:cxn>
                  <a:cxn ang="0">
                    <a:pos x="2" y="60"/>
                  </a:cxn>
                  <a:cxn ang="0">
                    <a:pos x="2" y="79"/>
                  </a:cxn>
                  <a:cxn ang="0">
                    <a:pos x="0" y="95"/>
                  </a:cxn>
                  <a:cxn ang="0">
                    <a:pos x="0" y="115"/>
                  </a:cxn>
                  <a:cxn ang="0">
                    <a:pos x="7" y="172"/>
                  </a:cxn>
                </a:cxnLst>
                <a:rect l="0" t="0" r="r" b="b"/>
                <a:pathLst>
                  <a:path w="137" h="180">
                    <a:moveTo>
                      <a:pt x="7" y="172"/>
                    </a:moveTo>
                    <a:lnTo>
                      <a:pt x="12" y="175"/>
                    </a:lnTo>
                    <a:lnTo>
                      <a:pt x="24" y="175"/>
                    </a:lnTo>
                    <a:lnTo>
                      <a:pt x="28" y="177"/>
                    </a:lnTo>
                    <a:lnTo>
                      <a:pt x="40" y="177"/>
                    </a:lnTo>
                    <a:lnTo>
                      <a:pt x="45" y="180"/>
                    </a:lnTo>
                    <a:lnTo>
                      <a:pt x="110" y="180"/>
                    </a:lnTo>
                    <a:lnTo>
                      <a:pt x="115" y="177"/>
                    </a:lnTo>
                    <a:lnTo>
                      <a:pt x="129" y="177"/>
                    </a:lnTo>
                    <a:lnTo>
                      <a:pt x="134" y="175"/>
                    </a:lnTo>
                    <a:lnTo>
                      <a:pt x="134" y="86"/>
                    </a:lnTo>
                    <a:lnTo>
                      <a:pt x="136" y="43"/>
                    </a:lnTo>
                    <a:lnTo>
                      <a:pt x="136" y="0"/>
                    </a:lnTo>
                    <a:lnTo>
                      <a:pt x="122" y="0"/>
                    </a:lnTo>
                    <a:lnTo>
                      <a:pt x="117" y="2"/>
                    </a:lnTo>
                    <a:lnTo>
                      <a:pt x="93" y="2"/>
                    </a:lnTo>
                    <a:lnTo>
                      <a:pt x="88" y="4"/>
                    </a:lnTo>
                    <a:lnTo>
                      <a:pt x="76" y="4"/>
                    </a:lnTo>
                    <a:lnTo>
                      <a:pt x="72" y="7"/>
                    </a:lnTo>
                    <a:lnTo>
                      <a:pt x="60" y="7"/>
                    </a:lnTo>
                    <a:lnTo>
                      <a:pt x="55" y="9"/>
                    </a:lnTo>
                    <a:lnTo>
                      <a:pt x="47" y="9"/>
                    </a:lnTo>
                    <a:lnTo>
                      <a:pt x="43" y="11"/>
                    </a:lnTo>
                    <a:lnTo>
                      <a:pt x="35" y="11"/>
                    </a:lnTo>
                    <a:lnTo>
                      <a:pt x="31" y="14"/>
                    </a:lnTo>
                    <a:lnTo>
                      <a:pt x="28" y="14"/>
                    </a:lnTo>
                    <a:lnTo>
                      <a:pt x="24" y="16"/>
                    </a:lnTo>
                    <a:lnTo>
                      <a:pt x="16" y="16"/>
                    </a:lnTo>
                    <a:lnTo>
                      <a:pt x="12" y="19"/>
                    </a:lnTo>
                    <a:lnTo>
                      <a:pt x="7" y="19"/>
                    </a:lnTo>
                    <a:lnTo>
                      <a:pt x="4" y="40"/>
                    </a:lnTo>
                    <a:lnTo>
                      <a:pt x="2" y="60"/>
                    </a:lnTo>
                    <a:lnTo>
                      <a:pt x="2" y="79"/>
                    </a:lnTo>
                    <a:lnTo>
                      <a:pt x="0" y="95"/>
                    </a:lnTo>
                    <a:lnTo>
                      <a:pt x="0" y="115"/>
                    </a:lnTo>
                    <a:lnTo>
                      <a:pt x="7" y="172"/>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9" name="Freeform 7705"/>
              <p:cNvSpPr>
                <a:spLocks/>
              </p:cNvSpPr>
              <p:nvPr/>
            </p:nvSpPr>
            <p:spPr bwMode="auto">
              <a:xfrm>
                <a:off x="10324" y="7752"/>
                <a:ext cx="135" cy="175"/>
              </a:xfrm>
              <a:custGeom>
                <a:avLst/>
                <a:gdLst/>
                <a:ahLst/>
                <a:cxnLst>
                  <a:cxn ang="0">
                    <a:pos x="16" y="16"/>
                  </a:cxn>
                  <a:cxn ang="0">
                    <a:pos x="12" y="19"/>
                  </a:cxn>
                  <a:cxn ang="0">
                    <a:pos x="7" y="19"/>
                  </a:cxn>
                  <a:cxn ang="0">
                    <a:pos x="2" y="57"/>
                  </a:cxn>
                  <a:cxn ang="0">
                    <a:pos x="2" y="76"/>
                  </a:cxn>
                  <a:cxn ang="0">
                    <a:pos x="0" y="93"/>
                  </a:cxn>
                  <a:cxn ang="0">
                    <a:pos x="2" y="112"/>
                  </a:cxn>
                  <a:cxn ang="0">
                    <a:pos x="2" y="129"/>
                  </a:cxn>
                  <a:cxn ang="0">
                    <a:pos x="4" y="148"/>
                  </a:cxn>
                  <a:cxn ang="0">
                    <a:pos x="7" y="165"/>
                  </a:cxn>
                  <a:cxn ang="0">
                    <a:pos x="12" y="167"/>
                  </a:cxn>
                  <a:cxn ang="0">
                    <a:pos x="19" y="170"/>
                  </a:cxn>
                  <a:cxn ang="0">
                    <a:pos x="26" y="170"/>
                  </a:cxn>
                  <a:cxn ang="0">
                    <a:pos x="35" y="172"/>
                  </a:cxn>
                  <a:cxn ang="0">
                    <a:pos x="52" y="172"/>
                  </a:cxn>
                  <a:cxn ang="0">
                    <a:pos x="62" y="175"/>
                  </a:cxn>
                  <a:cxn ang="0">
                    <a:pos x="88" y="175"/>
                  </a:cxn>
                  <a:cxn ang="0">
                    <a:pos x="95" y="172"/>
                  </a:cxn>
                  <a:cxn ang="0">
                    <a:pos x="112" y="172"/>
                  </a:cxn>
                  <a:cxn ang="0">
                    <a:pos x="120" y="170"/>
                  </a:cxn>
                  <a:cxn ang="0">
                    <a:pos x="127" y="170"/>
                  </a:cxn>
                  <a:cxn ang="0">
                    <a:pos x="132" y="167"/>
                  </a:cxn>
                  <a:cxn ang="0">
                    <a:pos x="129" y="127"/>
                  </a:cxn>
                  <a:cxn ang="0">
                    <a:pos x="132" y="83"/>
                  </a:cxn>
                  <a:cxn ang="0">
                    <a:pos x="132" y="43"/>
                  </a:cxn>
                  <a:cxn ang="0">
                    <a:pos x="134" y="0"/>
                  </a:cxn>
                  <a:cxn ang="0">
                    <a:pos x="122" y="0"/>
                  </a:cxn>
                  <a:cxn ang="0">
                    <a:pos x="117" y="2"/>
                  </a:cxn>
                  <a:cxn ang="0">
                    <a:pos x="93" y="2"/>
                  </a:cxn>
                  <a:cxn ang="0">
                    <a:pos x="91" y="4"/>
                  </a:cxn>
                  <a:cxn ang="0">
                    <a:pos x="79" y="4"/>
                  </a:cxn>
                  <a:cxn ang="0">
                    <a:pos x="74" y="7"/>
                  </a:cxn>
                  <a:cxn ang="0">
                    <a:pos x="62" y="7"/>
                  </a:cxn>
                  <a:cxn ang="0">
                    <a:pos x="60" y="9"/>
                  </a:cxn>
                  <a:cxn ang="0">
                    <a:pos x="50" y="9"/>
                  </a:cxn>
                  <a:cxn ang="0">
                    <a:pos x="47" y="11"/>
                  </a:cxn>
                  <a:cxn ang="0">
                    <a:pos x="38" y="11"/>
                  </a:cxn>
                  <a:cxn ang="0">
                    <a:pos x="35" y="14"/>
                  </a:cxn>
                  <a:cxn ang="0">
                    <a:pos x="26" y="14"/>
                  </a:cxn>
                  <a:cxn ang="0">
                    <a:pos x="24" y="16"/>
                  </a:cxn>
                  <a:cxn ang="0">
                    <a:pos x="16" y="16"/>
                  </a:cxn>
                </a:cxnLst>
                <a:rect l="0" t="0" r="r" b="b"/>
                <a:pathLst>
                  <a:path w="135" h="175">
                    <a:moveTo>
                      <a:pt x="16" y="16"/>
                    </a:moveTo>
                    <a:lnTo>
                      <a:pt x="12" y="19"/>
                    </a:lnTo>
                    <a:lnTo>
                      <a:pt x="7" y="19"/>
                    </a:lnTo>
                    <a:lnTo>
                      <a:pt x="2" y="57"/>
                    </a:lnTo>
                    <a:lnTo>
                      <a:pt x="2" y="76"/>
                    </a:lnTo>
                    <a:lnTo>
                      <a:pt x="0" y="93"/>
                    </a:lnTo>
                    <a:lnTo>
                      <a:pt x="2" y="112"/>
                    </a:lnTo>
                    <a:lnTo>
                      <a:pt x="2" y="129"/>
                    </a:lnTo>
                    <a:lnTo>
                      <a:pt x="4" y="148"/>
                    </a:lnTo>
                    <a:lnTo>
                      <a:pt x="7" y="165"/>
                    </a:lnTo>
                    <a:lnTo>
                      <a:pt x="12" y="167"/>
                    </a:lnTo>
                    <a:lnTo>
                      <a:pt x="19" y="170"/>
                    </a:lnTo>
                    <a:lnTo>
                      <a:pt x="26" y="170"/>
                    </a:lnTo>
                    <a:lnTo>
                      <a:pt x="35" y="172"/>
                    </a:lnTo>
                    <a:lnTo>
                      <a:pt x="52" y="172"/>
                    </a:lnTo>
                    <a:lnTo>
                      <a:pt x="62" y="175"/>
                    </a:lnTo>
                    <a:lnTo>
                      <a:pt x="88" y="175"/>
                    </a:lnTo>
                    <a:lnTo>
                      <a:pt x="95" y="172"/>
                    </a:lnTo>
                    <a:lnTo>
                      <a:pt x="112" y="172"/>
                    </a:lnTo>
                    <a:lnTo>
                      <a:pt x="120" y="170"/>
                    </a:lnTo>
                    <a:lnTo>
                      <a:pt x="127" y="170"/>
                    </a:lnTo>
                    <a:lnTo>
                      <a:pt x="132" y="167"/>
                    </a:lnTo>
                    <a:lnTo>
                      <a:pt x="129" y="127"/>
                    </a:lnTo>
                    <a:lnTo>
                      <a:pt x="132" y="83"/>
                    </a:lnTo>
                    <a:lnTo>
                      <a:pt x="132" y="43"/>
                    </a:lnTo>
                    <a:lnTo>
                      <a:pt x="134" y="0"/>
                    </a:lnTo>
                    <a:lnTo>
                      <a:pt x="122" y="0"/>
                    </a:lnTo>
                    <a:lnTo>
                      <a:pt x="117" y="2"/>
                    </a:lnTo>
                    <a:lnTo>
                      <a:pt x="93" y="2"/>
                    </a:lnTo>
                    <a:lnTo>
                      <a:pt x="91" y="4"/>
                    </a:lnTo>
                    <a:lnTo>
                      <a:pt x="79" y="4"/>
                    </a:lnTo>
                    <a:lnTo>
                      <a:pt x="74" y="7"/>
                    </a:lnTo>
                    <a:lnTo>
                      <a:pt x="62" y="7"/>
                    </a:lnTo>
                    <a:lnTo>
                      <a:pt x="60" y="9"/>
                    </a:lnTo>
                    <a:lnTo>
                      <a:pt x="50" y="9"/>
                    </a:lnTo>
                    <a:lnTo>
                      <a:pt x="47" y="11"/>
                    </a:lnTo>
                    <a:lnTo>
                      <a:pt x="38" y="11"/>
                    </a:lnTo>
                    <a:lnTo>
                      <a:pt x="35" y="14"/>
                    </a:lnTo>
                    <a:lnTo>
                      <a:pt x="26" y="14"/>
                    </a:lnTo>
                    <a:lnTo>
                      <a:pt x="24" y="16"/>
                    </a:lnTo>
                    <a:lnTo>
                      <a:pt x="16" y="16"/>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0" name="Freeform 7706"/>
              <p:cNvSpPr>
                <a:spLocks/>
              </p:cNvSpPr>
              <p:nvPr/>
            </p:nvSpPr>
            <p:spPr bwMode="auto">
              <a:xfrm>
                <a:off x="10327" y="7752"/>
                <a:ext cx="129" cy="168"/>
              </a:xfrm>
              <a:custGeom>
                <a:avLst/>
                <a:gdLst/>
                <a:ahLst/>
                <a:cxnLst>
                  <a:cxn ang="0">
                    <a:pos x="16" y="165"/>
                  </a:cxn>
                  <a:cxn ang="0">
                    <a:pos x="31" y="165"/>
                  </a:cxn>
                  <a:cxn ang="0">
                    <a:pos x="40" y="167"/>
                  </a:cxn>
                  <a:cxn ang="0">
                    <a:pos x="91" y="167"/>
                  </a:cxn>
                  <a:cxn ang="0">
                    <a:pos x="100" y="165"/>
                  </a:cxn>
                  <a:cxn ang="0">
                    <a:pos x="115" y="165"/>
                  </a:cxn>
                  <a:cxn ang="0">
                    <a:pos x="120" y="163"/>
                  </a:cxn>
                  <a:cxn ang="0">
                    <a:pos x="124" y="163"/>
                  </a:cxn>
                  <a:cxn ang="0">
                    <a:pos x="124" y="81"/>
                  </a:cxn>
                  <a:cxn ang="0">
                    <a:pos x="129" y="0"/>
                  </a:cxn>
                  <a:cxn ang="0">
                    <a:pos x="122" y="2"/>
                  </a:cxn>
                  <a:cxn ang="0">
                    <a:pos x="98" y="2"/>
                  </a:cxn>
                  <a:cxn ang="0">
                    <a:pos x="91" y="4"/>
                  </a:cxn>
                  <a:cxn ang="0">
                    <a:pos x="74" y="4"/>
                  </a:cxn>
                  <a:cxn ang="0">
                    <a:pos x="67" y="7"/>
                  </a:cxn>
                  <a:cxn ang="0">
                    <a:pos x="60" y="7"/>
                  </a:cxn>
                  <a:cxn ang="0">
                    <a:pos x="50" y="9"/>
                  </a:cxn>
                  <a:cxn ang="0">
                    <a:pos x="43" y="11"/>
                  </a:cxn>
                  <a:cxn ang="0">
                    <a:pos x="35" y="11"/>
                  </a:cxn>
                  <a:cxn ang="0">
                    <a:pos x="14" y="19"/>
                  </a:cxn>
                  <a:cxn ang="0">
                    <a:pos x="4" y="19"/>
                  </a:cxn>
                  <a:cxn ang="0">
                    <a:pos x="0" y="57"/>
                  </a:cxn>
                  <a:cxn ang="0">
                    <a:pos x="0" y="127"/>
                  </a:cxn>
                  <a:cxn ang="0">
                    <a:pos x="4" y="160"/>
                  </a:cxn>
                  <a:cxn ang="0">
                    <a:pos x="9" y="163"/>
                  </a:cxn>
                  <a:cxn ang="0">
                    <a:pos x="16" y="165"/>
                  </a:cxn>
                </a:cxnLst>
                <a:rect l="0" t="0" r="r" b="b"/>
                <a:pathLst>
                  <a:path w="129" h="168">
                    <a:moveTo>
                      <a:pt x="16" y="165"/>
                    </a:moveTo>
                    <a:lnTo>
                      <a:pt x="31" y="165"/>
                    </a:lnTo>
                    <a:lnTo>
                      <a:pt x="40" y="167"/>
                    </a:lnTo>
                    <a:lnTo>
                      <a:pt x="91" y="167"/>
                    </a:lnTo>
                    <a:lnTo>
                      <a:pt x="100" y="165"/>
                    </a:lnTo>
                    <a:lnTo>
                      <a:pt x="115" y="165"/>
                    </a:lnTo>
                    <a:lnTo>
                      <a:pt x="120" y="163"/>
                    </a:lnTo>
                    <a:lnTo>
                      <a:pt x="124" y="163"/>
                    </a:lnTo>
                    <a:lnTo>
                      <a:pt x="124" y="81"/>
                    </a:lnTo>
                    <a:lnTo>
                      <a:pt x="129" y="0"/>
                    </a:lnTo>
                    <a:lnTo>
                      <a:pt x="122" y="2"/>
                    </a:lnTo>
                    <a:lnTo>
                      <a:pt x="98" y="2"/>
                    </a:lnTo>
                    <a:lnTo>
                      <a:pt x="91" y="4"/>
                    </a:lnTo>
                    <a:lnTo>
                      <a:pt x="74" y="4"/>
                    </a:lnTo>
                    <a:lnTo>
                      <a:pt x="67" y="7"/>
                    </a:lnTo>
                    <a:lnTo>
                      <a:pt x="60" y="7"/>
                    </a:lnTo>
                    <a:lnTo>
                      <a:pt x="50" y="9"/>
                    </a:lnTo>
                    <a:lnTo>
                      <a:pt x="43" y="11"/>
                    </a:lnTo>
                    <a:lnTo>
                      <a:pt x="35" y="11"/>
                    </a:lnTo>
                    <a:lnTo>
                      <a:pt x="14" y="19"/>
                    </a:lnTo>
                    <a:lnTo>
                      <a:pt x="4" y="19"/>
                    </a:lnTo>
                    <a:lnTo>
                      <a:pt x="0" y="57"/>
                    </a:lnTo>
                    <a:lnTo>
                      <a:pt x="0" y="127"/>
                    </a:lnTo>
                    <a:lnTo>
                      <a:pt x="4" y="160"/>
                    </a:lnTo>
                    <a:lnTo>
                      <a:pt x="9" y="163"/>
                    </a:lnTo>
                    <a:lnTo>
                      <a:pt x="16" y="165"/>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1" name="Freeform 7707"/>
              <p:cNvSpPr>
                <a:spLocks/>
              </p:cNvSpPr>
              <p:nvPr/>
            </p:nvSpPr>
            <p:spPr bwMode="auto">
              <a:xfrm>
                <a:off x="10327" y="7754"/>
                <a:ext cx="127" cy="161"/>
              </a:xfrm>
              <a:custGeom>
                <a:avLst/>
                <a:gdLst/>
                <a:ahLst/>
                <a:cxnLst>
                  <a:cxn ang="0">
                    <a:pos x="4" y="153"/>
                  </a:cxn>
                  <a:cxn ang="0">
                    <a:pos x="9" y="155"/>
                  </a:cxn>
                  <a:cxn ang="0">
                    <a:pos x="16" y="155"/>
                  </a:cxn>
                  <a:cxn ang="0">
                    <a:pos x="23" y="158"/>
                  </a:cxn>
                  <a:cxn ang="0">
                    <a:pos x="47" y="158"/>
                  </a:cxn>
                  <a:cxn ang="0">
                    <a:pos x="55" y="160"/>
                  </a:cxn>
                  <a:cxn ang="0">
                    <a:pos x="64" y="160"/>
                  </a:cxn>
                  <a:cxn ang="0">
                    <a:pos x="72" y="158"/>
                  </a:cxn>
                  <a:cxn ang="0">
                    <a:pos x="95" y="158"/>
                  </a:cxn>
                  <a:cxn ang="0">
                    <a:pos x="105" y="155"/>
                  </a:cxn>
                  <a:cxn ang="0">
                    <a:pos x="110" y="155"/>
                  </a:cxn>
                  <a:cxn ang="0">
                    <a:pos x="117" y="153"/>
                  </a:cxn>
                  <a:cxn ang="0">
                    <a:pos x="122" y="153"/>
                  </a:cxn>
                  <a:cxn ang="0">
                    <a:pos x="122" y="76"/>
                  </a:cxn>
                  <a:cxn ang="0">
                    <a:pos x="127" y="0"/>
                  </a:cxn>
                  <a:cxn ang="0">
                    <a:pos x="95" y="0"/>
                  </a:cxn>
                  <a:cxn ang="0">
                    <a:pos x="88" y="2"/>
                  </a:cxn>
                  <a:cxn ang="0">
                    <a:pos x="81" y="2"/>
                  </a:cxn>
                  <a:cxn ang="0">
                    <a:pos x="74" y="4"/>
                  </a:cxn>
                  <a:cxn ang="0">
                    <a:pos x="64" y="4"/>
                  </a:cxn>
                  <a:cxn ang="0">
                    <a:pos x="57" y="7"/>
                  </a:cxn>
                  <a:cxn ang="0">
                    <a:pos x="50" y="7"/>
                  </a:cxn>
                  <a:cxn ang="0">
                    <a:pos x="43" y="9"/>
                  </a:cxn>
                  <a:cxn ang="0">
                    <a:pos x="35" y="9"/>
                  </a:cxn>
                  <a:cxn ang="0">
                    <a:pos x="14" y="16"/>
                  </a:cxn>
                  <a:cxn ang="0">
                    <a:pos x="4" y="16"/>
                  </a:cxn>
                  <a:cxn ang="0">
                    <a:pos x="2" y="35"/>
                  </a:cxn>
                  <a:cxn ang="0">
                    <a:pos x="2" y="52"/>
                  </a:cxn>
                  <a:cxn ang="0">
                    <a:pos x="0" y="69"/>
                  </a:cxn>
                  <a:cxn ang="0">
                    <a:pos x="0" y="120"/>
                  </a:cxn>
                  <a:cxn ang="0">
                    <a:pos x="4" y="153"/>
                  </a:cxn>
                </a:cxnLst>
                <a:rect l="0" t="0" r="r" b="b"/>
                <a:pathLst>
                  <a:path w="127" h="161">
                    <a:moveTo>
                      <a:pt x="4" y="153"/>
                    </a:moveTo>
                    <a:lnTo>
                      <a:pt x="9" y="155"/>
                    </a:lnTo>
                    <a:lnTo>
                      <a:pt x="16" y="155"/>
                    </a:lnTo>
                    <a:lnTo>
                      <a:pt x="23" y="158"/>
                    </a:lnTo>
                    <a:lnTo>
                      <a:pt x="47" y="158"/>
                    </a:lnTo>
                    <a:lnTo>
                      <a:pt x="55" y="160"/>
                    </a:lnTo>
                    <a:lnTo>
                      <a:pt x="64" y="160"/>
                    </a:lnTo>
                    <a:lnTo>
                      <a:pt x="72" y="158"/>
                    </a:lnTo>
                    <a:lnTo>
                      <a:pt x="95" y="158"/>
                    </a:lnTo>
                    <a:lnTo>
                      <a:pt x="105" y="155"/>
                    </a:lnTo>
                    <a:lnTo>
                      <a:pt x="110" y="155"/>
                    </a:lnTo>
                    <a:lnTo>
                      <a:pt x="117" y="153"/>
                    </a:lnTo>
                    <a:lnTo>
                      <a:pt x="122" y="153"/>
                    </a:lnTo>
                    <a:lnTo>
                      <a:pt x="122" y="76"/>
                    </a:lnTo>
                    <a:lnTo>
                      <a:pt x="127" y="0"/>
                    </a:lnTo>
                    <a:lnTo>
                      <a:pt x="95" y="0"/>
                    </a:lnTo>
                    <a:lnTo>
                      <a:pt x="88" y="2"/>
                    </a:lnTo>
                    <a:lnTo>
                      <a:pt x="81" y="2"/>
                    </a:lnTo>
                    <a:lnTo>
                      <a:pt x="74" y="4"/>
                    </a:lnTo>
                    <a:lnTo>
                      <a:pt x="64" y="4"/>
                    </a:lnTo>
                    <a:lnTo>
                      <a:pt x="57" y="7"/>
                    </a:lnTo>
                    <a:lnTo>
                      <a:pt x="50" y="7"/>
                    </a:lnTo>
                    <a:lnTo>
                      <a:pt x="43" y="9"/>
                    </a:lnTo>
                    <a:lnTo>
                      <a:pt x="35" y="9"/>
                    </a:lnTo>
                    <a:lnTo>
                      <a:pt x="14" y="16"/>
                    </a:lnTo>
                    <a:lnTo>
                      <a:pt x="4" y="16"/>
                    </a:lnTo>
                    <a:lnTo>
                      <a:pt x="2" y="35"/>
                    </a:lnTo>
                    <a:lnTo>
                      <a:pt x="2" y="52"/>
                    </a:lnTo>
                    <a:lnTo>
                      <a:pt x="0" y="69"/>
                    </a:lnTo>
                    <a:lnTo>
                      <a:pt x="0" y="120"/>
                    </a:lnTo>
                    <a:lnTo>
                      <a:pt x="4" y="153"/>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2" name="Freeform 7708"/>
              <p:cNvSpPr>
                <a:spLocks/>
              </p:cNvSpPr>
              <p:nvPr/>
            </p:nvSpPr>
            <p:spPr bwMode="auto">
              <a:xfrm>
                <a:off x="10327" y="7754"/>
                <a:ext cx="122" cy="154"/>
              </a:xfrm>
              <a:custGeom>
                <a:avLst/>
                <a:gdLst/>
                <a:ahLst/>
                <a:cxnLst>
                  <a:cxn ang="0">
                    <a:pos x="16" y="151"/>
                  </a:cxn>
                  <a:cxn ang="0">
                    <a:pos x="23" y="151"/>
                  </a:cxn>
                  <a:cxn ang="0">
                    <a:pos x="31" y="153"/>
                  </a:cxn>
                  <a:cxn ang="0">
                    <a:pos x="72" y="153"/>
                  </a:cxn>
                  <a:cxn ang="0">
                    <a:pos x="79" y="151"/>
                  </a:cxn>
                  <a:cxn ang="0">
                    <a:pos x="93" y="151"/>
                  </a:cxn>
                  <a:cxn ang="0">
                    <a:pos x="100" y="148"/>
                  </a:cxn>
                  <a:cxn ang="0">
                    <a:pos x="107" y="148"/>
                  </a:cxn>
                  <a:cxn ang="0">
                    <a:pos x="115" y="146"/>
                  </a:cxn>
                  <a:cxn ang="0">
                    <a:pos x="120" y="146"/>
                  </a:cxn>
                  <a:cxn ang="0">
                    <a:pos x="117" y="107"/>
                  </a:cxn>
                  <a:cxn ang="0">
                    <a:pos x="120" y="71"/>
                  </a:cxn>
                  <a:cxn ang="0">
                    <a:pos x="120" y="35"/>
                  </a:cxn>
                  <a:cxn ang="0">
                    <a:pos x="122" y="0"/>
                  </a:cxn>
                  <a:cxn ang="0">
                    <a:pos x="100" y="0"/>
                  </a:cxn>
                  <a:cxn ang="0">
                    <a:pos x="93" y="2"/>
                  </a:cxn>
                  <a:cxn ang="0">
                    <a:pos x="79" y="2"/>
                  </a:cxn>
                  <a:cxn ang="0">
                    <a:pos x="72" y="4"/>
                  </a:cxn>
                  <a:cxn ang="0">
                    <a:pos x="64" y="4"/>
                  </a:cxn>
                  <a:cxn ang="0">
                    <a:pos x="57" y="7"/>
                  </a:cxn>
                  <a:cxn ang="0">
                    <a:pos x="47" y="7"/>
                  </a:cxn>
                  <a:cxn ang="0">
                    <a:pos x="40" y="9"/>
                  </a:cxn>
                  <a:cxn ang="0">
                    <a:pos x="33" y="11"/>
                  </a:cxn>
                  <a:cxn ang="0">
                    <a:pos x="26" y="11"/>
                  </a:cxn>
                  <a:cxn ang="0">
                    <a:pos x="12" y="16"/>
                  </a:cxn>
                  <a:cxn ang="0">
                    <a:pos x="7" y="19"/>
                  </a:cxn>
                  <a:cxn ang="0">
                    <a:pos x="2" y="52"/>
                  </a:cxn>
                  <a:cxn ang="0">
                    <a:pos x="0" y="67"/>
                  </a:cxn>
                  <a:cxn ang="0">
                    <a:pos x="0" y="115"/>
                  </a:cxn>
                  <a:cxn ang="0">
                    <a:pos x="4" y="148"/>
                  </a:cxn>
                  <a:cxn ang="0">
                    <a:pos x="9" y="148"/>
                  </a:cxn>
                  <a:cxn ang="0">
                    <a:pos x="16" y="151"/>
                  </a:cxn>
                </a:cxnLst>
                <a:rect l="0" t="0" r="r" b="b"/>
                <a:pathLst>
                  <a:path w="122" h="154">
                    <a:moveTo>
                      <a:pt x="16" y="151"/>
                    </a:moveTo>
                    <a:lnTo>
                      <a:pt x="23" y="151"/>
                    </a:lnTo>
                    <a:lnTo>
                      <a:pt x="31" y="153"/>
                    </a:lnTo>
                    <a:lnTo>
                      <a:pt x="72" y="153"/>
                    </a:lnTo>
                    <a:lnTo>
                      <a:pt x="79" y="151"/>
                    </a:lnTo>
                    <a:lnTo>
                      <a:pt x="93" y="151"/>
                    </a:lnTo>
                    <a:lnTo>
                      <a:pt x="100" y="148"/>
                    </a:lnTo>
                    <a:lnTo>
                      <a:pt x="107" y="148"/>
                    </a:lnTo>
                    <a:lnTo>
                      <a:pt x="115" y="146"/>
                    </a:lnTo>
                    <a:lnTo>
                      <a:pt x="120" y="146"/>
                    </a:lnTo>
                    <a:lnTo>
                      <a:pt x="117" y="107"/>
                    </a:lnTo>
                    <a:lnTo>
                      <a:pt x="120" y="71"/>
                    </a:lnTo>
                    <a:lnTo>
                      <a:pt x="120" y="35"/>
                    </a:lnTo>
                    <a:lnTo>
                      <a:pt x="122" y="0"/>
                    </a:lnTo>
                    <a:lnTo>
                      <a:pt x="100" y="0"/>
                    </a:lnTo>
                    <a:lnTo>
                      <a:pt x="93" y="2"/>
                    </a:lnTo>
                    <a:lnTo>
                      <a:pt x="79" y="2"/>
                    </a:lnTo>
                    <a:lnTo>
                      <a:pt x="72" y="4"/>
                    </a:lnTo>
                    <a:lnTo>
                      <a:pt x="64" y="4"/>
                    </a:lnTo>
                    <a:lnTo>
                      <a:pt x="57" y="7"/>
                    </a:lnTo>
                    <a:lnTo>
                      <a:pt x="47" y="7"/>
                    </a:lnTo>
                    <a:lnTo>
                      <a:pt x="40" y="9"/>
                    </a:lnTo>
                    <a:lnTo>
                      <a:pt x="33" y="11"/>
                    </a:lnTo>
                    <a:lnTo>
                      <a:pt x="26" y="11"/>
                    </a:lnTo>
                    <a:lnTo>
                      <a:pt x="12" y="16"/>
                    </a:lnTo>
                    <a:lnTo>
                      <a:pt x="7" y="19"/>
                    </a:lnTo>
                    <a:lnTo>
                      <a:pt x="2" y="52"/>
                    </a:lnTo>
                    <a:lnTo>
                      <a:pt x="0" y="67"/>
                    </a:lnTo>
                    <a:lnTo>
                      <a:pt x="0" y="115"/>
                    </a:lnTo>
                    <a:lnTo>
                      <a:pt x="4" y="148"/>
                    </a:lnTo>
                    <a:lnTo>
                      <a:pt x="9" y="148"/>
                    </a:lnTo>
                    <a:lnTo>
                      <a:pt x="16" y="15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3" name="Freeform 7709"/>
              <p:cNvSpPr>
                <a:spLocks/>
              </p:cNvSpPr>
              <p:nvPr/>
            </p:nvSpPr>
            <p:spPr bwMode="auto">
              <a:xfrm>
                <a:off x="10327" y="7754"/>
                <a:ext cx="120" cy="146"/>
              </a:xfrm>
              <a:custGeom>
                <a:avLst/>
                <a:gdLst/>
                <a:ahLst/>
                <a:cxnLst>
                  <a:cxn ang="0">
                    <a:pos x="2" y="112"/>
                  </a:cxn>
                  <a:cxn ang="0">
                    <a:pos x="2" y="127"/>
                  </a:cxn>
                  <a:cxn ang="0">
                    <a:pos x="4" y="141"/>
                  </a:cxn>
                  <a:cxn ang="0">
                    <a:pos x="9" y="143"/>
                  </a:cxn>
                  <a:cxn ang="0">
                    <a:pos x="16" y="146"/>
                  </a:cxn>
                  <a:cxn ang="0">
                    <a:pos x="83" y="146"/>
                  </a:cxn>
                  <a:cxn ang="0">
                    <a:pos x="91" y="143"/>
                  </a:cxn>
                  <a:cxn ang="0">
                    <a:pos x="98" y="143"/>
                  </a:cxn>
                  <a:cxn ang="0">
                    <a:pos x="105" y="141"/>
                  </a:cxn>
                  <a:cxn ang="0">
                    <a:pos x="110" y="141"/>
                  </a:cxn>
                  <a:cxn ang="0">
                    <a:pos x="115" y="139"/>
                  </a:cxn>
                  <a:cxn ang="0">
                    <a:pos x="115" y="69"/>
                  </a:cxn>
                  <a:cxn ang="0">
                    <a:pos x="117" y="35"/>
                  </a:cxn>
                  <a:cxn ang="0">
                    <a:pos x="120" y="0"/>
                  </a:cxn>
                  <a:cxn ang="0">
                    <a:pos x="98" y="0"/>
                  </a:cxn>
                  <a:cxn ang="0">
                    <a:pos x="91" y="2"/>
                  </a:cxn>
                  <a:cxn ang="0">
                    <a:pos x="76" y="2"/>
                  </a:cxn>
                  <a:cxn ang="0">
                    <a:pos x="69" y="4"/>
                  </a:cxn>
                  <a:cxn ang="0">
                    <a:pos x="62" y="4"/>
                  </a:cxn>
                  <a:cxn ang="0">
                    <a:pos x="55" y="7"/>
                  </a:cxn>
                  <a:cxn ang="0">
                    <a:pos x="47" y="7"/>
                  </a:cxn>
                  <a:cxn ang="0">
                    <a:pos x="40" y="9"/>
                  </a:cxn>
                  <a:cxn ang="0">
                    <a:pos x="33" y="11"/>
                  </a:cxn>
                  <a:cxn ang="0">
                    <a:pos x="26" y="11"/>
                  </a:cxn>
                  <a:cxn ang="0">
                    <a:pos x="12" y="16"/>
                  </a:cxn>
                  <a:cxn ang="0">
                    <a:pos x="7" y="19"/>
                  </a:cxn>
                  <a:cxn ang="0">
                    <a:pos x="4" y="33"/>
                  </a:cxn>
                  <a:cxn ang="0">
                    <a:pos x="0" y="67"/>
                  </a:cxn>
                  <a:cxn ang="0">
                    <a:pos x="0" y="95"/>
                  </a:cxn>
                  <a:cxn ang="0">
                    <a:pos x="2" y="112"/>
                  </a:cxn>
                </a:cxnLst>
                <a:rect l="0" t="0" r="r" b="b"/>
                <a:pathLst>
                  <a:path w="120" h="146">
                    <a:moveTo>
                      <a:pt x="2" y="112"/>
                    </a:moveTo>
                    <a:lnTo>
                      <a:pt x="2" y="127"/>
                    </a:lnTo>
                    <a:lnTo>
                      <a:pt x="4" y="141"/>
                    </a:lnTo>
                    <a:lnTo>
                      <a:pt x="9" y="143"/>
                    </a:lnTo>
                    <a:lnTo>
                      <a:pt x="16" y="146"/>
                    </a:lnTo>
                    <a:lnTo>
                      <a:pt x="83" y="146"/>
                    </a:lnTo>
                    <a:lnTo>
                      <a:pt x="91" y="143"/>
                    </a:lnTo>
                    <a:lnTo>
                      <a:pt x="98" y="143"/>
                    </a:lnTo>
                    <a:lnTo>
                      <a:pt x="105" y="141"/>
                    </a:lnTo>
                    <a:lnTo>
                      <a:pt x="110" y="141"/>
                    </a:lnTo>
                    <a:lnTo>
                      <a:pt x="115" y="139"/>
                    </a:lnTo>
                    <a:lnTo>
                      <a:pt x="115" y="69"/>
                    </a:lnTo>
                    <a:lnTo>
                      <a:pt x="117" y="35"/>
                    </a:lnTo>
                    <a:lnTo>
                      <a:pt x="120" y="0"/>
                    </a:lnTo>
                    <a:lnTo>
                      <a:pt x="98" y="0"/>
                    </a:lnTo>
                    <a:lnTo>
                      <a:pt x="91" y="2"/>
                    </a:lnTo>
                    <a:lnTo>
                      <a:pt x="76" y="2"/>
                    </a:lnTo>
                    <a:lnTo>
                      <a:pt x="69" y="4"/>
                    </a:lnTo>
                    <a:lnTo>
                      <a:pt x="62" y="4"/>
                    </a:lnTo>
                    <a:lnTo>
                      <a:pt x="55" y="7"/>
                    </a:lnTo>
                    <a:lnTo>
                      <a:pt x="47" y="7"/>
                    </a:lnTo>
                    <a:lnTo>
                      <a:pt x="40" y="9"/>
                    </a:lnTo>
                    <a:lnTo>
                      <a:pt x="33" y="11"/>
                    </a:lnTo>
                    <a:lnTo>
                      <a:pt x="26" y="11"/>
                    </a:lnTo>
                    <a:lnTo>
                      <a:pt x="12" y="16"/>
                    </a:lnTo>
                    <a:lnTo>
                      <a:pt x="7" y="19"/>
                    </a:lnTo>
                    <a:lnTo>
                      <a:pt x="4" y="33"/>
                    </a:lnTo>
                    <a:lnTo>
                      <a:pt x="0" y="67"/>
                    </a:lnTo>
                    <a:lnTo>
                      <a:pt x="0" y="95"/>
                    </a:lnTo>
                    <a:lnTo>
                      <a:pt x="2" y="112"/>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4" name="Freeform 7710"/>
              <p:cNvSpPr>
                <a:spLocks/>
              </p:cNvSpPr>
              <p:nvPr/>
            </p:nvSpPr>
            <p:spPr bwMode="auto">
              <a:xfrm>
                <a:off x="10327" y="7754"/>
                <a:ext cx="117" cy="142"/>
              </a:xfrm>
              <a:custGeom>
                <a:avLst/>
                <a:gdLst/>
                <a:ahLst/>
                <a:cxnLst>
                  <a:cxn ang="0">
                    <a:pos x="4" y="33"/>
                  </a:cxn>
                  <a:cxn ang="0">
                    <a:pos x="2" y="50"/>
                  </a:cxn>
                  <a:cxn ang="0">
                    <a:pos x="2" y="64"/>
                  </a:cxn>
                  <a:cxn ang="0">
                    <a:pos x="0" y="79"/>
                  </a:cxn>
                  <a:cxn ang="0">
                    <a:pos x="0" y="93"/>
                  </a:cxn>
                  <a:cxn ang="0">
                    <a:pos x="2" y="107"/>
                  </a:cxn>
                  <a:cxn ang="0">
                    <a:pos x="2" y="122"/>
                  </a:cxn>
                  <a:cxn ang="0">
                    <a:pos x="4" y="136"/>
                  </a:cxn>
                  <a:cxn ang="0">
                    <a:pos x="12" y="139"/>
                  </a:cxn>
                  <a:cxn ang="0">
                    <a:pos x="16" y="139"/>
                  </a:cxn>
                  <a:cxn ang="0">
                    <a:pos x="23" y="141"/>
                  </a:cxn>
                  <a:cxn ang="0">
                    <a:pos x="60" y="141"/>
                  </a:cxn>
                  <a:cxn ang="0">
                    <a:pos x="67" y="139"/>
                  </a:cxn>
                  <a:cxn ang="0">
                    <a:pos x="81" y="139"/>
                  </a:cxn>
                  <a:cxn ang="0">
                    <a:pos x="88" y="136"/>
                  </a:cxn>
                  <a:cxn ang="0">
                    <a:pos x="95" y="136"/>
                  </a:cxn>
                  <a:cxn ang="0">
                    <a:pos x="103" y="134"/>
                  </a:cxn>
                  <a:cxn ang="0">
                    <a:pos x="107" y="134"/>
                  </a:cxn>
                  <a:cxn ang="0">
                    <a:pos x="112" y="131"/>
                  </a:cxn>
                  <a:cxn ang="0">
                    <a:pos x="112" y="67"/>
                  </a:cxn>
                  <a:cxn ang="0">
                    <a:pos x="117" y="0"/>
                  </a:cxn>
                  <a:cxn ang="0">
                    <a:pos x="103" y="0"/>
                  </a:cxn>
                  <a:cxn ang="0">
                    <a:pos x="95" y="2"/>
                  </a:cxn>
                  <a:cxn ang="0">
                    <a:pos x="81" y="2"/>
                  </a:cxn>
                  <a:cxn ang="0">
                    <a:pos x="74" y="4"/>
                  </a:cxn>
                  <a:cxn ang="0">
                    <a:pos x="60" y="4"/>
                  </a:cxn>
                  <a:cxn ang="0">
                    <a:pos x="52" y="7"/>
                  </a:cxn>
                  <a:cxn ang="0">
                    <a:pos x="47" y="9"/>
                  </a:cxn>
                  <a:cxn ang="0">
                    <a:pos x="40" y="9"/>
                  </a:cxn>
                  <a:cxn ang="0">
                    <a:pos x="33" y="11"/>
                  </a:cxn>
                  <a:cxn ang="0">
                    <a:pos x="26" y="14"/>
                  </a:cxn>
                  <a:cxn ang="0">
                    <a:pos x="19" y="14"/>
                  </a:cxn>
                  <a:cxn ang="0">
                    <a:pos x="12" y="16"/>
                  </a:cxn>
                  <a:cxn ang="0">
                    <a:pos x="7" y="19"/>
                  </a:cxn>
                  <a:cxn ang="0">
                    <a:pos x="4" y="33"/>
                  </a:cxn>
                </a:cxnLst>
                <a:rect l="0" t="0" r="r" b="b"/>
                <a:pathLst>
                  <a:path w="117" h="142">
                    <a:moveTo>
                      <a:pt x="4" y="33"/>
                    </a:moveTo>
                    <a:lnTo>
                      <a:pt x="2" y="50"/>
                    </a:lnTo>
                    <a:lnTo>
                      <a:pt x="2" y="64"/>
                    </a:lnTo>
                    <a:lnTo>
                      <a:pt x="0" y="79"/>
                    </a:lnTo>
                    <a:lnTo>
                      <a:pt x="0" y="93"/>
                    </a:lnTo>
                    <a:lnTo>
                      <a:pt x="2" y="107"/>
                    </a:lnTo>
                    <a:lnTo>
                      <a:pt x="2" y="122"/>
                    </a:lnTo>
                    <a:lnTo>
                      <a:pt x="4" y="136"/>
                    </a:lnTo>
                    <a:lnTo>
                      <a:pt x="12" y="139"/>
                    </a:lnTo>
                    <a:lnTo>
                      <a:pt x="16" y="139"/>
                    </a:lnTo>
                    <a:lnTo>
                      <a:pt x="23" y="141"/>
                    </a:lnTo>
                    <a:lnTo>
                      <a:pt x="60" y="141"/>
                    </a:lnTo>
                    <a:lnTo>
                      <a:pt x="67" y="139"/>
                    </a:lnTo>
                    <a:lnTo>
                      <a:pt x="81" y="139"/>
                    </a:lnTo>
                    <a:lnTo>
                      <a:pt x="88" y="136"/>
                    </a:lnTo>
                    <a:lnTo>
                      <a:pt x="95" y="136"/>
                    </a:lnTo>
                    <a:lnTo>
                      <a:pt x="103" y="134"/>
                    </a:lnTo>
                    <a:lnTo>
                      <a:pt x="107" y="134"/>
                    </a:lnTo>
                    <a:lnTo>
                      <a:pt x="112" y="131"/>
                    </a:lnTo>
                    <a:lnTo>
                      <a:pt x="112" y="67"/>
                    </a:lnTo>
                    <a:lnTo>
                      <a:pt x="117" y="0"/>
                    </a:lnTo>
                    <a:lnTo>
                      <a:pt x="103" y="0"/>
                    </a:lnTo>
                    <a:lnTo>
                      <a:pt x="95" y="2"/>
                    </a:lnTo>
                    <a:lnTo>
                      <a:pt x="81" y="2"/>
                    </a:lnTo>
                    <a:lnTo>
                      <a:pt x="74" y="4"/>
                    </a:lnTo>
                    <a:lnTo>
                      <a:pt x="60" y="4"/>
                    </a:lnTo>
                    <a:lnTo>
                      <a:pt x="52" y="7"/>
                    </a:lnTo>
                    <a:lnTo>
                      <a:pt x="47" y="9"/>
                    </a:lnTo>
                    <a:lnTo>
                      <a:pt x="40" y="9"/>
                    </a:lnTo>
                    <a:lnTo>
                      <a:pt x="33" y="11"/>
                    </a:lnTo>
                    <a:lnTo>
                      <a:pt x="26" y="14"/>
                    </a:lnTo>
                    <a:lnTo>
                      <a:pt x="19" y="14"/>
                    </a:lnTo>
                    <a:lnTo>
                      <a:pt x="12" y="16"/>
                    </a:lnTo>
                    <a:lnTo>
                      <a:pt x="7" y="19"/>
                    </a:lnTo>
                    <a:lnTo>
                      <a:pt x="4" y="33"/>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5" name="Freeform 7711"/>
              <p:cNvSpPr>
                <a:spLocks/>
              </p:cNvSpPr>
              <p:nvPr/>
            </p:nvSpPr>
            <p:spPr bwMode="auto">
              <a:xfrm>
                <a:off x="10329" y="7754"/>
                <a:ext cx="111" cy="137"/>
              </a:xfrm>
              <a:custGeom>
                <a:avLst/>
                <a:gdLst/>
                <a:ahLst/>
                <a:cxnLst>
                  <a:cxn ang="0">
                    <a:pos x="23" y="14"/>
                  </a:cxn>
                  <a:cxn ang="0">
                    <a:pos x="16" y="14"/>
                  </a:cxn>
                  <a:cxn ang="0">
                    <a:pos x="9" y="16"/>
                  </a:cxn>
                  <a:cxn ang="0">
                    <a:pos x="4" y="19"/>
                  </a:cxn>
                  <a:cxn ang="0">
                    <a:pos x="0" y="47"/>
                  </a:cxn>
                  <a:cxn ang="0">
                    <a:pos x="0" y="103"/>
                  </a:cxn>
                  <a:cxn ang="0">
                    <a:pos x="2" y="117"/>
                  </a:cxn>
                  <a:cxn ang="0">
                    <a:pos x="2" y="131"/>
                  </a:cxn>
                  <a:cxn ang="0">
                    <a:pos x="9" y="134"/>
                  </a:cxn>
                  <a:cxn ang="0">
                    <a:pos x="19" y="134"/>
                  </a:cxn>
                  <a:cxn ang="0">
                    <a:pos x="26" y="136"/>
                  </a:cxn>
                  <a:cxn ang="0">
                    <a:pos x="40" y="136"/>
                  </a:cxn>
                  <a:cxn ang="0">
                    <a:pos x="47" y="134"/>
                  </a:cxn>
                  <a:cxn ang="0">
                    <a:pos x="62" y="134"/>
                  </a:cxn>
                  <a:cxn ang="0">
                    <a:pos x="69" y="131"/>
                  </a:cxn>
                  <a:cxn ang="0">
                    <a:pos x="83" y="131"/>
                  </a:cxn>
                  <a:cxn ang="0">
                    <a:pos x="91" y="129"/>
                  </a:cxn>
                  <a:cxn ang="0">
                    <a:pos x="95" y="129"/>
                  </a:cxn>
                  <a:cxn ang="0">
                    <a:pos x="103" y="127"/>
                  </a:cxn>
                  <a:cxn ang="0">
                    <a:pos x="107" y="127"/>
                  </a:cxn>
                  <a:cxn ang="0">
                    <a:pos x="105" y="110"/>
                  </a:cxn>
                  <a:cxn ang="0">
                    <a:pos x="105" y="93"/>
                  </a:cxn>
                  <a:cxn ang="0">
                    <a:pos x="107" y="79"/>
                  </a:cxn>
                  <a:cxn ang="0">
                    <a:pos x="107" y="47"/>
                  </a:cxn>
                  <a:cxn ang="0">
                    <a:pos x="110" y="33"/>
                  </a:cxn>
                  <a:cxn ang="0">
                    <a:pos x="110" y="0"/>
                  </a:cxn>
                  <a:cxn ang="0">
                    <a:pos x="98" y="0"/>
                  </a:cxn>
                  <a:cxn ang="0">
                    <a:pos x="91" y="2"/>
                  </a:cxn>
                  <a:cxn ang="0">
                    <a:pos x="79" y="2"/>
                  </a:cxn>
                  <a:cxn ang="0">
                    <a:pos x="72" y="4"/>
                  </a:cxn>
                  <a:cxn ang="0">
                    <a:pos x="64" y="4"/>
                  </a:cxn>
                  <a:cxn ang="0">
                    <a:pos x="57" y="7"/>
                  </a:cxn>
                  <a:cxn ang="0">
                    <a:pos x="50" y="7"/>
                  </a:cxn>
                  <a:cxn ang="0">
                    <a:pos x="43" y="9"/>
                  </a:cxn>
                  <a:cxn ang="0">
                    <a:pos x="35" y="9"/>
                  </a:cxn>
                  <a:cxn ang="0">
                    <a:pos x="28" y="11"/>
                  </a:cxn>
                  <a:cxn ang="0">
                    <a:pos x="23" y="14"/>
                  </a:cxn>
                </a:cxnLst>
                <a:rect l="0" t="0" r="r" b="b"/>
                <a:pathLst>
                  <a:path w="111" h="137">
                    <a:moveTo>
                      <a:pt x="23" y="14"/>
                    </a:moveTo>
                    <a:lnTo>
                      <a:pt x="16" y="14"/>
                    </a:lnTo>
                    <a:lnTo>
                      <a:pt x="9" y="16"/>
                    </a:lnTo>
                    <a:lnTo>
                      <a:pt x="4" y="19"/>
                    </a:lnTo>
                    <a:lnTo>
                      <a:pt x="0" y="47"/>
                    </a:lnTo>
                    <a:lnTo>
                      <a:pt x="0" y="103"/>
                    </a:lnTo>
                    <a:lnTo>
                      <a:pt x="2" y="117"/>
                    </a:lnTo>
                    <a:lnTo>
                      <a:pt x="2" y="131"/>
                    </a:lnTo>
                    <a:lnTo>
                      <a:pt x="9" y="134"/>
                    </a:lnTo>
                    <a:lnTo>
                      <a:pt x="19" y="134"/>
                    </a:lnTo>
                    <a:lnTo>
                      <a:pt x="26" y="136"/>
                    </a:lnTo>
                    <a:lnTo>
                      <a:pt x="40" y="136"/>
                    </a:lnTo>
                    <a:lnTo>
                      <a:pt x="47" y="134"/>
                    </a:lnTo>
                    <a:lnTo>
                      <a:pt x="62" y="134"/>
                    </a:lnTo>
                    <a:lnTo>
                      <a:pt x="69" y="131"/>
                    </a:lnTo>
                    <a:lnTo>
                      <a:pt x="83" y="131"/>
                    </a:lnTo>
                    <a:lnTo>
                      <a:pt x="91" y="129"/>
                    </a:lnTo>
                    <a:lnTo>
                      <a:pt x="95" y="129"/>
                    </a:lnTo>
                    <a:lnTo>
                      <a:pt x="103" y="127"/>
                    </a:lnTo>
                    <a:lnTo>
                      <a:pt x="107" y="127"/>
                    </a:lnTo>
                    <a:lnTo>
                      <a:pt x="105" y="110"/>
                    </a:lnTo>
                    <a:lnTo>
                      <a:pt x="105" y="93"/>
                    </a:lnTo>
                    <a:lnTo>
                      <a:pt x="107" y="79"/>
                    </a:lnTo>
                    <a:lnTo>
                      <a:pt x="107" y="47"/>
                    </a:lnTo>
                    <a:lnTo>
                      <a:pt x="110" y="33"/>
                    </a:lnTo>
                    <a:lnTo>
                      <a:pt x="110" y="0"/>
                    </a:lnTo>
                    <a:lnTo>
                      <a:pt x="98" y="0"/>
                    </a:lnTo>
                    <a:lnTo>
                      <a:pt x="91" y="2"/>
                    </a:lnTo>
                    <a:lnTo>
                      <a:pt x="79" y="2"/>
                    </a:lnTo>
                    <a:lnTo>
                      <a:pt x="72" y="4"/>
                    </a:lnTo>
                    <a:lnTo>
                      <a:pt x="64" y="4"/>
                    </a:lnTo>
                    <a:lnTo>
                      <a:pt x="57" y="7"/>
                    </a:lnTo>
                    <a:lnTo>
                      <a:pt x="50" y="7"/>
                    </a:lnTo>
                    <a:lnTo>
                      <a:pt x="43" y="9"/>
                    </a:lnTo>
                    <a:lnTo>
                      <a:pt x="35" y="9"/>
                    </a:lnTo>
                    <a:lnTo>
                      <a:pt x="28" y="11"/>
                    </a:lnTo>
                    <a:lnTo>
                      <a:pt x="23" y="14"/>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6" name="Freeform 7712"/>
              <p:cNvSpPr>
                <a:spLocks/>
              </p:cNvSpPr>
              <p:nvPr/>
            </p:nvSpPr>
            <p:spPr bwMode="auto">
              <a:xfrm>
                <a:off x="10329" y="7754"/>
                <a:ext cx="108" cy="130"/>
              </a:xfrm>
              <a:custGeom>
                <a:avLst/>
                <a:gdLst/>
                <a:ahLst/>
                <a:cxnLst>
                  <a:cxn ang="0">
                    <a:pos x="47" y="129"/>
                  </a:cxn>
                  <a:cxn ang="0">
                    <a:pos x="55" y="127"/>
                  </a:cxn>
                  <a:cxn ang="0">
                    <a:pos x="69" y="127"/>
                  </a:cxn>
                  <a:cxn ang="0">
                    <a:pos x="74" y="124"/>
                  </a:cxn>
                  <a:cxn ang="0">
                    <a:pos x="81" y="124"/>
                  </a:cxn>
                  <a:cxn ang="0">
                    <a:pos x="88" y="122"/>
                  </a:cxn>
                  <a:cxn ang="0">
                    <a:pos x="93" y="122"/>
                  </a:cxn>
                  <a:cxn ang="0">
                    <a:pos x="98" y="120"/>
                  </a:cxn>
                  <a:cxn ang="0">
                    <a:pos x="103" y="120"/>
                  </a:cxn>
                  <a:cxn ang="0">
                    <a:pos x="103" y="74"/>
                  </a:cxn>
                  <a:cxn ang="0">
                    <a:pos x="105" y="60"/>
                  </a:cxn>
                  <a:cxn ang="0">
                    <a:pos x="105" y="31"/>
                  </a:cxn>
                  <a:cxn ang="0">
                    <a:pos x="107" y="16"/>
                  </a:cxn>
                  <a:cxn ang="0">
                    <a:pos x="107" y="0"/>
                  </a:cxn>
                  <a:cxn ang="0">
                    <a:pos x="103" y="0"/>
                  </a:cxn>
                  <a:cxn ang="0">
                    <a:pos x="95" y="2"/>
                  </a:cxn>
                  <a:cxn ang="0">
                    <a:pos x="83" y="2"/>
                  </a:cxn>
                  <a:cxn ang="0">
                    <a:pos x="76" y="4"/>
                  </a:cxn>
                  <a:cxn ang="0">
                    <a:pos x="62" y="4"/>
                  </a:cxn>
                  <a:cxn ang="0">
                    <a:pos x="55" y="7"/>
                  </a:cxn>
                  <a:cxn ang="0">
                    <a:pos x="47" y="7"/>
                  </a:cxn>
                  <a:cxn ang="0">
                    <a:pos x="43" y="9"/>
                  </a:cxn>
                  <a:cxn ang="0">
                    <a:pos x="35" y="11"/>
                  </a:cxn>
                  <a:cxn ang="0">
                    <a:pos x="28" y="11"/>
                  </a:cxn>
                  <a:cxn ang="0">
                    <a:pos x="21" y="14"/>
                  </a:cxn>
                  <a:cxn ang="0">
                    <a:pos x="16" y="14"/>
                  </a:cxn>
                  <a:cxn ang="0">
                    <a:pos x="9" y="16"/>
                  </a:cxn>
                  <a:cxn ang="0">
                    <a:pos x="4" y="19"/>
                  </a:cxn>
                  <a:cxn ang="0">
                    <a:pos x="2" y="33"/>
                  </a:cxn>
                  <a:cxn ang="0">
                    <a:pos x="0" y="45"/>
                  </a:cxn>
                  <a:cxn ang="0">
                    <a:pos x="0" y="98"/>
                  </a:cxn>
                  <a:cxn ang="0">
                    <a:pos x="2" y="112"/>
                  </a:cxn>
                  <a:cxn ang="0">
                    <a:pos x="2" y="127"/>
                  </a:cxn>
                  <a:cxn ang="0">
                    <a:pos x="9" y="127"/>
                  </a:cxn>
                  <a:cxn ang="0">
                    <a:pos x="14" y="129"/>
                  </a:cxn>
                  <a:cxn ang="0">
                    <a:pos x="47" y="129"/>
                  </a:cxn>
                </a:cxnLst>
                <a:rect l="0" t="0" r="r" b="b"/>
                <a:pathLst>
                  <a:path w="108" h="130">
                    <a:moveTo>
                      <a:pt x="47" y="129"/>
                    </a:moveTo>
                    <a:lnTo>
                      <a:pt x="55" y="127"/>
                    </a:lnTo>
                    <a:lnTo>
                      <a:pt x="69" y="127"/>
                    </a:lnTo>
                    <a:lnTo>
                      <a:pt x="74" y="124"/>
                    </a:lnTo>
                    <a:lnTo>
                      <a:pt x="81" y="124"/>
                    </a:lnTo>
                    <a:lnTo>
                      <a:pt x="88" y="122"/>
                    </a:lnTo>
                    <a:lnTo>
                      <a:pt x="93" y="122"/>
                    </a:lnTo>
                    <a:lnTo>
                      <a:pt x="98" y="120"/>
                    </a:lnTo>
                    <a:lnTo>
                      <a:pt x="103" y="120"/>
                    </a:lnTo>
                    <a:lnTo>
                      <a:pt x="103" y="74"/>
                    </a:lnTo>
                    <a:lnTo>
                      <a:pt x="105" y="60"/>
                    </a:lnTo>
                    <a:lnTo>
                      <a:pt x="105" y="31"/>
                    </a:lnTo>
                    <a:lnTo>
                      <a:pt x="107" y="16"/>
                    </a:lnTo>
                    <a:lnTo>
                      <a:pt x="107" y="0"/>
                    </a:lnTo>
                    <a:lnTo>
                      <a:pt x="103" y="0"/>
                    </a:lnTo>
                    <a:lnTo>
                      <a:pt x="95" y="2"/>
                    </a:lnTo>
                    <a:lnTo>
                      <a:pt x="83" y="2"/>
                    </a:lnTo>
                    <a:lnTo>
                      <a:pt x="76" y="4"/>
                    </a:lnTo>
                    <a:lnTo>
                      <a:pt x="62" y="4"/>
                    </a:lnTo>
                    <a:lnTo>
                      <a:pt x="55" y="7"/>
                    </a:lnTo>
                    <a:lnTo>
                      <a:pt x="47" y="7"/>
                    </a:lnTo>
                    <a:lnTo>
                      <a:pt x="43" y="9"/>
                    </a:lnTo>
                    <a:lnTo>
                      <a:pt x="35" y="11"/>
                    </a:lnTo>
                    <a:lnTo>
                      <a:pt x="28" y="11"/>
                    </a:lnTo>
                    <a:lnTo>
                      <a:pt x="21" y="14"/>
                    </a:lnTo>
                    <a:lnTo>
                      <a:pt x="16" y="14"/>
                    </a:lnTo>
                    <a:lnTo>
                      <a:pt x="9" y="16"/>
                    </a:lnTo>
                    <a:lnTo>
                      <a:pt x="4" y="19"/>
                    </a:lnTo>
                    <a:lnTo>
                      <a:pt x="2" y="33"/>
                    </a:lnTo>
                    <a:lnTo>
                      <a:pt x="0" y="45"/>
                    </a:lnTo>
                    <a:lnTo>
                      <a:pt x="0" y="98"/>
                    </a:lnTo>
                    <a:lnTo>
                      <a:pt x="2" y="112"/>
                    </a:lnTo>
                    <a:lnTo>
                      <a:pt x="2" y="127"/>
                    </a:lnTo>
                    <a:lnTo>
                      <a:pt x="9" y="127"/>
                    </a:lnTo>
                    <a:lnTo>
                      <a:pt x="14" y="129"/>
                    </a:lnTo>
                    <a:lnTo>
                      <a:pt x="47" y="12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7" name="Freeform 7713"/>
              <p:cNvSpPr>
                <a:spLocks/>
              </p:cNvSpPr>
              <p:nvPr/>
            </p:nvSpPr>
            <p:spPr bwMode="auto">
              <a:xfrm>
                <a:off x="10329" y="7754"/>
                <a:ext cx="106" cy="125"/>
              </a:xfrm>
              <a:custGeom>
                <a:avLst/>
                <a:gdLst/>
                <a:ahLst/>
                <a:cxnLst>
                  <a:cxn ang="0">
                    <a:pos x="31" y="124"/>
                  </a:cxn>
                  <a:cxn ang="0">
                    <a:pos x="38" y="122"/>
                  </a:cxn>
                  <a:cxn ang="0">
                    <a:pos x="60" y="122"/>
                  </a:cxn>
                  <a:cxn ang="0">
                    <a:pos x="67" y="120"/>
                  </a:cxn>
                  <a:cxn ang="0">
                    <a:pos x="72" y="120"/>
                  </a:cxn>
                  <a:cxn ang="0">
                    <a:pos x="79" y="117"/>
                  </a:cxn>
                  <a:cxn ang="0">
                    <a:pos x="86" y="117"/>
                  </a:cxn>
                  <a:cxn ang="0">
                    <a:pos x="91" y="115"/>
                  </a:cxn>
                  <a:cxn ang="0">
                    <a:pos x="95" y="115"/>
                  </a:cxn>
                  <a:cxn ang="0">
                    <a:pos x="100" y="112"/>
                  </a:cxn>
                  <a:cxn ang="0">
                    <a:pos x="100" y="57"/>
                  </a:cxn>
                  <a:cxn ang="0">
                    <a:pos x="103" y="43"/>
                  </a:cxn>
                  <a:cxn ang="0">
                    <a:pos x="103" y="16"/>
                  </a:cxn>
                  <a:cxn ang="0">
                    <a:pos x="105" y="0"/>
                  </a:cxn>
                  <a:cxn ang="0">
                    <a:pos x="98" y="2"/>
                  </a:cxn>
                  <a:cxn ang="0">
                    <a:pos x="81" y="2"/>
                  </a:cxn>
                  <a:cxn ang="0">
                    <a:pos x="74" y="4"/>
                  </a:cxn>
                  <a:cxn ang="0">
                    <a:pos x="60" y="4"/>
                  </a:cxn>
                  <a:cxn ang="0">
                    <a:pos x="55" y="7"/>
                  </a:cxn>
                  <a:cxn ang="0">
                    <a:pos x="47" y="9"/>
                  </a:cxn>
                  <a:cxn ang="0">
                    <a:pos x="40" y="9"/>
                  </a:cxn>
                  <a:cxn ang="0">
                    <a:pos x="33" y="11"/>
                  </a:cxn>
                  <a:cxn ang="0">
                    <a:pos x="28" y="11"/>
                  </a:cxn>
                  <a:cxn ang="0">
                    <a:pos x="21" y="14"/>
                  </a:cxn>
                  <a:cxn ang="0">
                    <a:pos x="16" y="16"/>
                  </a:cxn>
                  <a:cxn ang="0">
                    <a:pos x="9" y="16"/>
                  </a:cxn>
                  <a:cxn ang="0">
                    <a:pos x="4" y="19"/>
                  </a:cxn>
                  <a:cxn ang="0">
                    <a:pos x="2" y="33"/>
                  </a:cxn>
                  <a:cxn ang="0">
                    <a:pos x="2" y="45"/>
                  </a:cxn>
                  <a:cxn ang="0">
                    <a:pos x="0" y="57"/>
                  </a:cxn>
                  <a:cxn ang="0">
                    <a:pos x="0" y="95"/>
                  </a:cxn>
                  <a:cxn ang="0">
                    <a:pos x="4" y="120"/>
                  </a:cxn>
                  <a:cxn ang="0">
                    <a:pos x="9" y="122"/>
                  </a:cxn>
                  <a:cxn ang="0">
                    <a:pos x="14" y="122"/>
                  </a:cxn>
                  <a:cxn ang="0">
                    <a:pos x="19" y="124"/>
                  </a:cxn>
                  <a:cxn ang="0">
                    <a:pos x="31" y="124"/>
                  </a:cxn>
                </a:cxnLst>
                <a:rect l="0" t="0" r="r" b="b"/>
                <a:pathLst>
                  <a:path w="106" h="125">
                    <a:moveTo>
                      <a:pt x="31" y="124"/>
                    </a:moveTo>
                    <a:lnTo>
                      <a:pt x="38" y="122"/>
                    </a:lnTo>
                    <a:lnTo>
                      <a:pt x="60" y="122"/>
                    </a:lnTo>
                    <a:lnTo>
                      <a:pt x="67" y="120"/>
                    </a:lnTo>
                    <a:lnTo>
                      <a:pt x="72" y="120"/>
                    </a:lnTo>
                    <a:lnTo>
                      <a:pt x="79" y="117"/>
                    </a:lnTo>
                    <a:lnTo>
                      <a:pt x="86" y="117"/>
                    </a:lnTo>
                    <a:lnTo>
                      <a:pt x="91" y="115"/>
                    </a:lnTo>
                    <a:lnTo>
                      <a:pt x="95" y="115"/>
                    </a:lnTo>
                    <a:lnTo>
                      <a:pt x="100" y="112"/>
                    </a:lnTo>
                    <a:lnTo>
                      <a:pt x="100" y="57"/>
                    </a:lnTo>
                    <a:lnTo>
                      <a:pt x="103" y="43"/>
                    </a:lnTo>
                    <a:lnTo>
                      <a:pt x="103" y="16"/>
                    </a:lnTo>
                    <a:lnTo>
                      <a:pt x="105" y="0"/>
                    </a:lnTo>
                    <a:lnTo>
                      <a:pt x="98" y="2"/>
                    </a:lnTo>
                    <a:lnTo>
                      <a:pt x="81" y="2"/>
                    </a:lnTo>
                    <a:lnTo>
                      <a:pt x="74" y="4"/>
                    </a:lnTo>
                    <a:lnTo>
                      <a:pt x="60" y="4"/>
                    </a:lnTo>
                    <a:lnTo>
                      <a:pt x="55" y="7"/>
                    </a:lnTo>
                    <a:lnTo>
                      <a:pt x="47" y="9"/>
                    </a:lnTo>
                    <a:lnTo>
                      <a:pt x="40" y="9"/>
                    </a:lnTo>
                    <a:lnTo>
                      <a:pt x="33" y="11"/>
                    </a:lnTo>
                    <a:lnTo>
                      <a:pt x="28" y="11"/>
                    </a:lnTo>
                    <a:lnTo>
                      <a:pt x="21" y="14"/>
                    </a:lnTo>
                    <a:lnTo>
                      <a:pt x="16" y="16"/>
                    </a:lnTo>
                    <a:lnTo>
                      <a:pt x="9" y="16"/>
                    </a:lnTo>
                    <a:lnTo>
                      <a:pt x="4" y="19"/>
                    </a:lnTo>
                    <a:lnTo>
                      <a:pt x="2" y="33"/>
                    </a:lnTo>
                    <a:lnTo>
                      <a:pt x="2" y="45"/>
                    </a:lnTo>
                    <a:lnTo>
                      <a:pt x="0" y="57"/>
                    </a:lnTo>
                    <a:lnTo>
                      <a:pt x="0" y="95"/>
                    </a:lnTo>
                    <a:lnTo>
                      <a:pt x="4" y="120"/>
                    </a:lnTo>
                    <a:lnTo>
                      <a:pt x="9" y="122"/>
                    </a:lnTo>
                    <a:lnTo>
                      <a:pt x="14" y="122"/>
                    </a:lnTo>
                    <a:lnTo>
                      <a:pt x="19" y="124"/>
                    </a:lnTo>
                    <a:lnTo>
                      <a:pt x="31" y="12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8" name="Freeform 7714"/>
              <p:cNvSpPr>
                <a:spLocks/>
              </p:cNvSpPr>
              <p:nvPr/>
            </p:nvSpPr>
            <p:spPr bwMode="auto">
              <a:xfrm>
                <a:off x="10329" y="7756"/>
                <a:ext cx="103" cy="116"/>
              </a:xfrm>
              <a:custGeom>
                <a:avLst/>
                <a:gdLst/>
                <a:ahLst/>
                <a:cxnLst>
                  <a:cxn ang="0">
                    <a:pos x="98" y="103"/>
                  </a:cxn>
                  <a:cxn ang="0">
                    <a:pos x="95" y="91"/>
                  </a:cxn>
                  <a:cxn ang="0">
                    <a:pos x="98" y="76"/>
                  </a:cxn>
                  <a:cxn ang="0">
                    <a:pos x="98" y="38"/>
                  </a:cxn>
                  <a:cxn ang="0">
                    <a:pos x="100" y="26"/>
                  </a:cxn>
                  <a:cxn ang="0">
                    <a:pos x="100" y="12"/>
                  </a:cxn>
                  <a:cxn ang="0">
                    <a:pos x="103" y="0"/>
                  </a:cxn>
                  <a:cxn ang="0">
                    <a:pos x="79" y="0"/>
                  </a:cxn>
                  <a:cxn ang="0">
                    <a:pos x="72" y="2"/>
                  </a:cxn>
                  <a:cxn ang="0">
                    <a:pos x="64" y="2"/>
                  </a:cxn>
                  <a:cxn ang="0">
                    <a:pos x="60" y="4"/>
                  </a:cxn>
                  <a:cxn ang="0">
                    <a:pos x="52" y="4"/>
                  </a:cxn>
                  <a:cxn ang="0">
                    <a:pos x="45" y="7"/>
                  </a:cxn>
                  <a:cxn ang="0">
                    <a:pos x="40" y="7"/>
                  </a:cxn>
                  <a:cxn ang="0">
                    <a:pos x="33" y="9"/>
                  </a:cxn>
                  <a:cxn ang="0">
                    <a:pos x="26" y="9"/>
                  </a:cxn>
                  <a:cxn ang="0">
                    <a:pos x="21" y="12"/>
                  </a:cxn>
                  <a:cxn ang="0">
                    <a:pos x="14" y="14"/>
                  </a:cxn>
                  <a:cxn ang="0">
                    <a:pos x="9" y="14"/>
                  </a:cxn>
                  <a:cxn ang="0">
                    <a:pos x="4" y="16"/>
                  </a:cxn>
                  <a:cxn ang="0">
                    <a:pos x="2" y="28"/>
                  </a:cxn>
                  <a:cxn ang="0">
                    <a:pos x="2" y="40"/>
                  </a:cxn>
                  <a:cxn ang="0">
                    <a:pos x="0" y="52"/>
                  </a:cxn>
                  <a:cxn ang="0">
                    <a:pos x="0" y="88"/>
                  </a:cxn>
                  <a:cxn ang="0">
                    <a:pos x="4" y="112"/>
                  </a:cxn>
                  <a:cxn ang="0">
                    <a:pos x="9" y="115"/>
                  </a:cxn>
                  <a:cxn ang="0">
                    <a:pos x="43" y="115"/>
                  </a:cxn>
                  <a:cxn ang="0">
                    <a:pos x="50" y="112"/>
                  </a:cxn>
                  <a:cxn ang="0">
                    <a:pos x="57" y="112"/>
                  </a:cxn>
                  <a:cxn ang="0">
                    <a:pos x="64" y="110"/>
                  </a:cxn>
                  <a:cxn ang="0">
                    <a:pos x="72" y="110"/>
                  </a:cxn>
                  <a:cxn ang="0">
                    <a:pos x="76" y="108"/>
                  </a:cxn>
                  <a:cxn ang="0">
                    <a:pos x="83" y="108"/>
                  </a:cxn>
                  <a:cxn ang="0">
                    <a:pos x="88" y="105"/>
                  </a:cxn>
                  <a:cxn ang="0">
                    <a:pos x="93" y="105"/>
                  </a:cxn>
                  <a:cxn ang="0">
                    <a:pos x="98" y="103"/>
                  </a:cxn>
                </a:cxnLst>
                <a:rect l="0" t="0" r="r" b="b"/>
                <a:pathLst>
                  <a:path w="103" h="116">
                    <a:moveTo>
                      <a:pt x="98" y="103"/>
                    </a:moveTo>
                    <a:lnTo>
                      <a:pt x="95" y="91"/>
                    </a:lnTo>
                    <a:lnTo>
                      <a:pt x="98" y="76"/>
                    </a:lnTo>
                    <a:lnTo>
                      <a:pt x="98" y="38"/>
                    </a:lnTo>
                    <a:lnTo>
                      <a:pt x="100" y="26"/>
                    </a:lnTo>
                    <a:lnTo>
                      <a:pt x="100" y="12"/>
                    </a:lnTo>
                    <a:lnTo>
                      <a:pt x="103" y="0"/>
                    </a:lnTo>
                    <a:lnTo>
                      <a:pt x="79" y="0"/>
                    </a:lnTo>
                    <a:lnTo>
                      <a:pt x="72" y="2"/>
                    </a:lnTo>
                    <a:lnTo>
                      <a:pt x="64" y="2"/>
                    </a:lnTo>
                    <a:lnTo>
                      <a:pt x="60" y="4"/>
                    </a:lnTo>
                    <a:lnTo>
                      <a:pt x="52" y="4"/>
                    </a:lnTo>
                    <a:lnTo>
                      <a:pt x="45" y="7"/>
                    </a:lnTo>
                    <a:lnTo>
                      <a:pt x="40" y="7"/>
                    </a:lnTo>
                    <a:lnTo>
                      <a:pt x="33" y="9"/>
                    </a:lnTo>
                    <a:lnTo>
                      <a:pt x="26" y="9"/>
                    </a:lnTo>
                    <a:lnTo>
                      <a:pt x="21" y="12"/>
                    </a:lnTo>
                    <a:lnTo>
                      <a:pt x="14" y="14"/>
                    </a:lnTo>
                    <a:lnTo>
                      <a:pt x="9" y="14"/>
                    </a:lnTo>
                    <a:lnTo>
                      <a:pt x="4" y="16"/>
                    </a:lnTo>
                    <a:lnTo>
                      <a:pt x="2" y="28"/>
                    </a:lnTo>
                    <a:lnTo>
                      <a:pt x="2" y="40"/>
                    </a:lnTo>
                    <a:lnTo>
                      <a:pt x="0" y="52"/>
                    </a:lnTo>
                    <a:lnTo>
                      <a:pt x="0" y="88"/>
                    </a:lnTo>
                    <a:lnTo>
                      <a:pt x="4" y="112"/>
                    </a:lnTo>
                    <a:lnTo>
                      <a:pt x="9" y="115"/>
                    </a:lnTo>
                    <a:lnTo>
                      <a:pt x="43" y="115"/>
                    </a:lnTo>
                    <a:lnTo>
                      <a:pt x="50" y="112"/>
                    </a:lnTo>
                    <a:lnTo>
                      <a:pt x="57" y="112"/>
                    </a:lnTo>
                    <a:lnTo>
                      <a:pt x="64" y="110"/>
                    </a:lnTo>
                    <a:lnTo>
                      <a:pt x="72" y="110"/>
                    </a:lnTo>
                    <a:lnTo>
                      <a:pt x="76" y="108"/>
                    </a:lnTo>
                    <a:lnTo>
                      <a:pt x="83" y="108"/>
                    </a:lnTo>
                    <a:lnTo>
                      <a:pt x="88" y="105"/>
                    </a:lnTo>
                    <a:lnTo>
                      <a:pt x="93" y="105"/>
                    </a:lnTo>
                    <a:lnTo>
                      <a:pt x="98" y="103"/>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9" name="Freeform 7715"/>
              <p:cNvSpPr>
                <a:spLocks/>
              </p:cNvSpPr>
              <p:nvPr/>
            </p:nvSpPr>
            <p:spPr bwMode="auto">
              <a:xfrm>
                <a:off x="10329" y="7756"/>
                <a:ext cx="99" cy="111"/>
              </a:xfrm>
              <a:custGeom>
                <a:avLst/>
                <a:gdLst/>
                <a:ahLst/>
                <a:cxnLst>
                  <a:cxn ang="0">
                    <a:pos x="26" y="12"/>
                  </a:cxn>
                  <a:cxn ang="0">
                    <a:pos x="21" y="12"/>
                  </a:cxn>
                  <a:cxn ang="0">
                    <a:pos x="14" y="14"/>
                  </a:cxn>
                  <a:cxn ang="0">
                    <a:pos x="9" y="14"/>
                  </a:cxn>
                  <a:cxn ang="0">
                    <a:pos x="4" y="16"/>
                  </a:cxn>
                  <a:cxn ang="0">
                    <a:pos x="2" y="28"/>
                  </a:cxn>
                  <a:cxn ang="0">
                    <a:pos x="2" y="40"/>
                  </a:cxn>
                  <a:cxn ang="0">
                    <a:pos x="0" y="52"/>
                  </a:cxn>
                  <a:cxn ang="0">
                    <a:pos x="0" y="74"/>
                  </a:cxn>
                  <a:cxn ang="0">
                    <a:pos x="2" y="86"/>
                  </a:cxn>
                  <a:cxn ang="0">
                    <a:pos x="2" y="96"/>
                  </a:cxn>
                  <a:cxn ang="0">
                    <a:pos x="4" y="108"/>
                  </a:cxn>
                  <a:cxn ang="0">
                    <a:pos x="9" y="108"/>
                  </a:cxn>
                  <a:cxn ang="0">
                    <a:pos x="14" y="110"/>
                  </a:cxn>
                  <a:cxn ang="0">
                    <a:pos x="31" y="110"/>
                  </a:cxn>
                  <a:cxn ang="0">
                    <a:pos x="35" y="108"/>
                  </a:cxn>
                  <a:cxn ang="0">
                    <a:pos x="50" y="108"/>
                  </a:cxn>
                  <a:cxn ang="0">
                    <a:pos x="55" y="105"/>
                  </a:cxn>
                  <a:cxn ang="0">
                    <a:pos x="62" y="105"/>
                  </a:cxn>
                  <a:cxn ang="0">
                    <a:pos x="69" y="103"/>
                  </a:cxn>
                  <a:cxn ang="0">
                    <a:pos x="74" y="103"/>
                  </a:cxn>
                  <a:cxn ang="0">
                    <a:pos x="79" y="100"/>
                  </a:cxn>
                  <a:cxn ang="0">
                    <a:pos x="86" y="100"/>
                  </a:cxn>
                  <a:cxn ang="0">
                    <a:pos x="91" y="98"/>
                  </a:cxn>
                  <a:cxn ang="0">
                    <a:pos x="93" y="98"/>
                  </a:cxn>
                  <a:cxn ang="0">
                    <a:pos x="93" y="60"/>
                  </a:cxn>
                  <a:cxn ang="0">
                    <a:pos x="95" y="48"/>
                  </a:cxn>
                  <a:cxn ang="0">
                    <a:pos x="95" y="24"/>
                  </a:cxn>
                  <a:cxn ang="0">
                    <a:pos x="98" y="12"/>
                  </a:cxn>
                  <a:cxn ang="0">
                    <a:pos x="98" y="0"/>
                  </a:cxn>
                  <a:cxn ang="0">
                    <a:pos x="81" y="0"/>
                  </a:cxn>
                  <a:cxn ang="0">
                    <a:pos x="76" y="2"/>
                  </a:cxn>
                  <a:cxn ang="0">
                    <a:pos x="64" y="2"/>
                  </a:cxn>
                  <a:cxn ang="0">
                    <a:pos x="57" y="4"/>
                  </a:cxn>
                  <a:cxn ang="0">
                    <a:pos x="50" y="4"/>
                  </a:cxn>
                  <a:cxn ang="0">
                    <a:pos x="45" y="7"/>
                  </a:cxn>
                  <a:cxn ang="0">
                    <a:pos x="38" y="7"/>
                  </a:cxn>
                  <a:cxn ang="0">
                    <a:pos x="33" y="9"/>
                  </a:cxn>
                  <a:cxn ang="0">
                    <a:pos x="26" y="12"/>
                  </a:cxn>
                </a:cxnLst>
                <a:rect l="0" t="0" r="r" b="b"/>
                <a:pathLst>
                  <a:path w="99" h="111">
                    <a:moveTo>
                      <a:pt x="26" y="12"/>
                    </a:moveTo>
                    <a:lnTo>
                      <a:pt x="21" y="12"/>
                    </a:lnTo>
                    <a:lnTo>
                      <a:pt x="14" y="14"/>
                    </a:lnTo>
                    <a:lnTo>
                      <a:pt x="9" y="14"/>
                    </a:lnTo>
                    <a:lnTo>
                      <a:pt x="4" y="16"/>
                    </a:lnTo>
                    <a:lnTo>
                      <a:pt x="2" y="28"/>
                    </a:lnTo>
                    <a:lnTo>
                      <a:pt x="2" y="40"/>
                    </a:lnTo>
                    <a:lnTo>
                      <a:pt x="0" y="52"/>
                    </a:lnTo>
                    <a:lnTo>
                      <a:pt x="0" y="74"/>
                    </a:lnTo>
                    <a:lnTo>
                      <a:pt x="2" y="86"/>
                    </a:lnTo>
                    <a:lnTo>
                      <a:pt x="2" y="96"/>
                    </a:lnTo>
                    <a:lnTo>
                      <a:pt x="4" y="108"/>
                    </a:lnTo>
                    <a:lnTo>
                      <a:pt x="9" y="108"/>
                    </a:lnTo>
                    <a:lnTo>
                      <a:pt x="14" y="110"/>
                    </a:lnTo>
                    <a:lnTo>
                      <a:pt x="31" y="110"/>
                    </a:lnTo>
                    <a:lnTo>
                      <a:pt x="35" y="108"/>
                    </a:lnTo>
                    <a:lnTo>
                      <a:pt x="50" y="108"/>
                    </a:lnTo>
                    <a:lnTo>
                      <a:pt x="55" y="105"/>
                    </a:lnTo>
                    <a:lnTo>
                      <a:pt x="62" y="105"/>
                    </a:lnTo>
                    <a:lnTo>
                      <a:pt x="69" y="103"/>
                    </a:lnTo>
                    <a:lnTo>
                      <a:pt x="74" y="103"/>
                    </a:lnTo>
                    <a:lnTo>
                      <a:pt x="79" y="100"/>
                    </a:lnTo>
                    <a:lnTo>
                      <a:pt x="86" y="100"/>
                    </a:lnTo>
                    <a:lnTo>
                      <a:pt x="91" y="98"/>
                    </a:lnTo>
                    <a:lnTo>
                      <a:pt x="93" y="98"/>
                    </a:lnTo>
                    <a:lnTo>
                      <a:pt x="93" y="60"/>
                    </a:lnTo>
                    <a:lnTo>
                      <a:pt x="95" y="48"/>
                    </a:lnTo>
                    <a:lnTo>
                      <a:pt x="95" y="24"/>
                    </a:lnTo>
                    <a:lnTo>
                      <a:pt x="98" y="12"/>
                    </a:lnTo>
                    <a:lnTo>
                      <a:pt x="98" y="0"/>
                    </a:lnTo>
                    <a:lnTo>
                      <a:pt x="81" y="0"/>
                    </a:lnTo>
                    <a:lnTo>
                      <a:pt x="76" y="2"/>
                    </a:lnTo>
                    <a:lnTo>
                      <a:pt x="64" y="2"/>
                    </a:lnTo>
                    <a:lnTo>
                      <a:pt x="57" y="4"/>
                    </a:lnTo>
                    <a:lnTo>
                      <a:pt x="50" y="4"/>
                    </a:lnTo>
                    <a:lnTo>
                      <a:pt x="45" y="7"/>
                    </a:lnTo>
                    <a:lnTo>
                      <a:pt x="38" y="7"/>
                    </a:lnTo>
                    <a:lnTo>
                      <a:pt x="33" y="9"/>
                    </a:lnTo>
                    <a:lnTo>
                      <a:pt x="26" y="12"/>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0" name="Freeform 7716"/>
              <p:cNvSpPr>
                <a:spLocks/>
              </p:cNvSpPr>
              <p:nvPr/>
            </p:nvSpPr>
            <p:spPr bwMode="auto">
              <a:xfrm>
                <a:off x="10332" y="7756"/>
                <a:ext cx="93" cy="104"/>
              </a:xfrm>
              <a:custGeom>
                <a:avLst/>
                <a:gdLst/>
                <a:ahLst/>
                <a:cxnLst>
                  <a:cxn ang="0">
                    <a:pos x="38" y="103"/>
                  </a:cxn>
                  <a:cxn ang="0">
                    <a:pos x="45" y="100"/>
                  </a:cxn>
                  <a:cxn ang="0">
                    <a:pos x="52" y="100"/>
                  </a:cxn>
                  <a:cxn ang="0">
                    <a:pos x="57" y="98"/>
                  </a:cxn>
                  <a:cxn ang="0">
                    <a:pos x="64" y="96"/>
                  </a:cxn>
                  <a:cxn ang="0">
                    <a:pos x="69" y="96"/>
                  </a:cxn>
                  <a:cxn ang="0">
                    <a:pos x="74" y="93"/>
                  </a:cxn>
                  <a:cxn ang="0">
                    <a:pos x="79" y="93"/>
                  </a:cxn>
                  <a:cxn ang="0">
                    <a:pos x="83" y="91"/>
                  </a:cxn>
                  <a:cxn ang="0">
                    <a:pos x="88" y="91"/>
                  </a:cxn>
                  <a:cxn ang="0">
                    <a:pos x="88" y="45"/>
                  </a:cxn>
                  <a:cxn ang="0">
                    <a:pos x="91" y="33"/>
                  </a:cxn>
                  <a:cxn ang="0">
                    <a:pos x="91" y="24"/>
                  </a:cxn>
                  <a:cxn ang="0">
                    <a:pos x="93" y="12"/>
                  </a:cxn>
                  <a:cxn ang="0">
                    <a:pos x="93" y="0"/>
                  </a:cxn>
                  <a:cxn ang="0">
                    <a:pos x="83" y="0"/>
                  </a:cxn>
                  <a:cxn ang="0">
                    <a:pos x="76" y="2"/>
                  </a:cxn>
                  <a:cxn ang="0">
                    <a:pos x="67" y="2"/>
                  </a:cxn>
                  <a:cxn ang="0">
                    <a:pos x="60" y="4"/>
                  </a:cxn>
                  <a:cxn ang="0">
                    <a:pos x="47" y="4"/>
                  </a:cxn>
                  <a:cxn ang="0">
                    <a:pos x="40" y="7"/>
                  </a:cxn>
                  <a:cxn ang="0">
                    <a:pos x="35" y="9"/>
                  </a:cxn>
                  <a:cxn ang="0">
                    <a:pos x="28" y="9"/>
                  </a:cxn>
                  <a:cxn ang="0">
                    <a:pos x="23" y="12"/>
                  </a:cxn>
                  <a:cxn ang="0">
                    <a:pos x="16" y="12"/>
                  </a:cxn>
                  <a:cxn ang="0">
                    <a:pos x="7" y="16"/>
                  </a:cxn>
                  <a:cxn ang="0">
                    <a:pos x="2" y="16"/>
                  </a:cxn>
                  <a:cxn ang="0">
                    <a:pos x="0" y="38"/>
                  </a:cxn>
                  <a:cxn ang="0">
                    <a:pos x="0" y="81"/>
                  </a:cxn>
                  <a:cxn ang="0">
                    <a:pos x="2" y="103"/>
                  </a:cxn>
                  <a:cxn ang="0">
                    <a:pos x="38" y="103"/>
                  </a:cxn>
                </a:cxnLst>
                <a:rect l="0" t="0" r="r" b="b"/>
                <a:pathLst>
                  <a:path w="93" h="104">
                    <a:moveTo>
                      <a:pt x="38" y="103"/>
                    </a:moveTo>
                    <a:lnTo>
                      <a:pt x="45" y="100"/>
                    </a:lnTo>
                    <a:lnTo>
                      <a:pt x="52" y="100"/>
                    </a:lnTo>
                    <a:lnTo>
                      <a:pt x="57" y="98"/>
                    </a:lnTo>
                    <a:lnTo>
                      <a:pt x="64" y="96"/>
                    </a:lnTo>
                    <a:lnTo>
                      <a:pt x="69" y="96"/>
                    </a:lnTo>
                    <a:lnTo>
                      <a:pt x="74" y="93"/>
                    </a:lnTo>
                    <a:lnTo>
                      <a:pt x="79" y="93"/>
                    </a:lnTo>
                    <a:lnTo>
                      <a:pt x="83" y="91"/>
                    </a:lnTo>
                    <a:lnTo>
                      <a:pt x="88" y="91"/>
                    </a:lnTo>
                    <a:lnTo>
                      <a:pt x="88" y="45"/>
                    </a:lnTo>
                    <a:lnTo>
                      <a:pt x="91" y="33"/>
                    </a:lnTo>
                    <a:lnTo>
                      <a:pt x="91" y="24"/>
                    </a:lnTo>
                    <a:lnTo>
                      <a:pt x="93" y="12"/>
                    </a:lnTo>
                    <a:lnTo>
                      <a:pt x="93" y="0"/>
                    </a:lnTo>
                    <a:lnTo>
                      <a:pt x="83" y="0"/>
                    </a:lnTo>
                    <a:lnTo>
                      <a:pt x="76" y="2"/>
                    </a:lnTo>
                    <a:lnTo>
                      <a:pt x="67" y="2"/>
                    </a:lnTo>
                    <a:lnTo>
                      <a:pt x="60" y="4"/>
                    </a:lnTo>
                    <a:lnTo>
                      <a:pt x="47" y="4"/>
                    </a:lnTo>
                    <a:lnTo>
                      <a:pt x="40" y="7"/>
                    </a:lnTo>
                    <a:lnTo>
                      <a:pt x="35" y="9"/>
                    </a:lnTo>
                    <a:lnTo>
                      <a:pt x="28" y="9"/>
                    </a:lnTo>
                    <a:lnTo>
                      <a:pt x="23" y="12"/>
                    </a:lnTo>
                    <a:lnTo>
                      <a:pt x="16" y="12"/>
                    </a:lnTo>
                    <a:lnTo>
                      <a:pt x="7" y="16"/>
                    </a:lnTo>
                    <a:lnTo>
                      <a:pt x="2" y="16"/>
                    </a:lnTo>
                    <a:lnTo>
                      <a:pt x="0" y="38"/>
                    </a:lnTo>
                    <a:lnTo>
                      <a:pt x="0" y="81"/>
                    </a:lnTo>
                    <a:lnTo>
                      <a:pt x="2" y="103"/>
                    </a:lnTo>
                    <a:lnTo>
                      <a:pt x="38" y="103"/>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1" name="Freeform 7717"/>
              <p:cNvSpPr>
                <a:spLocks/>
              </p:cNvSpPr>
              <p:nvPr/>
            </p:nvSpPr>
            <p:spPr bwMode="auto">
              <a:xfrm>
                <a:off x="10332" y="7756"/>
                <a:ext cx="91" cy="99"/>
              </a:xfrm>
              <a:custGeom>
                <a:avLst/>
                <a:gdLst/>
                <a:ahLst/>
                <a:cxnLst>
                  <a:cxn ang="0">
                    <a:pos x="0" y="38"/>
                  </a:cxn>
                  <a:cxn ang="0">
                    <a:pos x="0" y="76"/>
                  </a:cxn>
                  <a:cxn ang="0">
                    <a:pos x="2" y="96"/>
                  </a:cxn>
                  <a:cxn ang="0">
                    <a:pos x="7" y="98"/>
                  </a:cxn>
                  <a:cxn ang="0">
                    <a:pos x="26" y="98"/>
                  </a:cxn>
                  <a:cxn ang="0">
                    <a:pos x="31" y="96"/>
                  </a:cxn>
                  <a:cxn ang="0">
                    <a:pos x="43" y="96"/>
                  </a:cxn>
                  <a:cxn ang="0">
                    <a:pos x="50" y="93"/>
                  </a:cxn>
                  <a:cxn ang="0">
                    <a:pos x="55" y="91"/>
                  </a:cxn>
                  <a:cxn ang="0">
                    <a:pos x="62" y="91"/>
                  </a:cxn>
                  <a:cxn ang="0">
                    <a:pos x="67" y="88"/>
                  </a:cxn>
                  <a:cxn ang="0">
                    <a:pos x="72" y="88"/>
                  </a:cxn>
                  <a:cxn ang="0">
                    <a:pos x="81" y="84"/>
                  </a:cxn>
                  <a:cxn ang="0">
                    <a:pos x="86" y="84"/>
                  </a:cxn>
                  <a:cxn ang="0">
                    <a:pos x="83" y="72"/>
                  </a:cxn>
                  <a:cxn ang="0">
                    <a:pos x="86" y="62"/>
                  </a:cxn>
                  <a:cxn ang="0">
                    <a:pos x="86" y="31"/>
                  </a:cxn>
                  <a:cxn ang="0">
                    <a:pos x="88" y="21"/>
                  </a:cxn>
                  <a:cxn ang="0">
                    <a:pos x="88" y="12"/>
                  </a:cxn>
                  <a:cxn ang="0">
                    <a:pos x="91" y="0"/>
                  </a:cxn>
                  <a:cxn ang="0">
                    <a:pos x="81" y="0"/>
                  </a:cxn>
                  <a:cxn ang="0">
                    <a:pos x="76" y="2"/>
                  </a:cxn>
                  <a:cxn ang="0">
                    <a:pos x="64" y="2"/>
                  </a:cxn>
                  <a:cxn ang="0">
                    <a:pos x="57" y="4"/>
                  </a:cxn>
                  <a:cxn ang="0">
                    <a:pos x="52" y="4"/>
                  </a:cxn>
                  <a:cxn ang="0">
                    <a:pos x="45" y="7"/>
                  </a:cxn>
                  <a:cxn ang="0">
                    <a:pos x="40" y="7"/>
                  </a:cxn>
                  <a:cxn ang="0">
                    <a:pos x="33" y="9"/>
                  </a:cxn>
                  <a:cxn ang="0">
                    <a:pos x="28" y="9"/>
                  </a:cxn>
                  <a:cxn ang="0">
                    <a:pos x="21" y="12"/>
                  </a:cxn>
                  <a:cxn ang="0">
                    <a:pos x="16" y="12"/>
                  </a:cxn>
                  <a:cxn ang="0">
                    <a:pos x="7" y="16"/>
                  </a:cxn>
                  <a:cxn ang="0">
                    <a:pos x="2" y="16"/>
                  </a:cxn>
                  <a:cxn ang="0">
                    <a:pos x="0" y="38"/>
                  </a:cxn>
                </a:cxnLst>
                <a:rect l="0" t="0" r="r" b="b"/>
                <a:pathLst>
                  <a:path w="91" h="99">
                    <a:moveTo>
                      <a:pt x="0" y="38"/>
                    </a:moveTo>
                    <a:lnTo>
                      <a:pt x="0" y="76"/>
                    </a:lnTo>
                    <a:lnTo>
                      <a:pt x="2" y="96"/>
                    </a:lnTo>
                    <a:lnTo>
                      <a:pt x="7" y="98"/>
                    </a:lnTo>
                    <a:lnTo>
                      <a:pt x="26" y="98"/>
                    </a:lnTo>
                    <a:lnTo>
                      <a:pt x="31" y="96"/>
                    </a:lnTo>
                    <a:lnTo>
                      <a:pt x="43" y="96"/>
                    </a:lnTo>
                    <a:lnTo>
                      <a:pt x="50" y="93"/>
                    </a:lnTo>
                    <a:lnTo>
                      <a:pt x="55" y="91"/>
                    </a:lnTo>
                    <a:lnTo>
                      <a:pt x="62" y="91"/>
                    </a:lnTo>
                    <a:lnTo>
                      <a:pt x="67" y="88"/>
                    </a:lnTo>
                    <a:lnTo>
                      <a:pt x="72" y="88"/>
                    </a:lnTo>
                    <a:lnTo>
                      <a:pt x="81" y="84"/>
                    </a:lnTo>
                    <a:lnTo>
                      <a:pt x="86" y="84"/>
                    </a:lnTo>
                    <a:lnTo>
                      <a:pt x="83" y="72"/>
                    </a:lnTo>
                    <a:lnTo>
                      <a:pt x="86" y="62"/>
                    </a:lnTo>
                    <a:lnTo>
                      <a:pt x="86" y="31"/>
                    </a:lnTo>
                    <a:lnTo>
                      <a:pt x="88" y="21"/>
                    </a:lnTo>
                    <a:lnTo>
                      <a:pt x="88" y="12"/>
                    </a:lnTo>
                    <a:lnTo>
                      <a:pt x="91" y="0"/>
                    </a:lnTo>
                    <a:lnTo>
                      <a:pt x="81" y="0"/>
                    </a:lnTo>
                    <a:lnTo>
                      <a:pt x="76" y="2"/>
                    </a:lnTo>
                    <a:lnTo>
                      <a:pt x="64" y="2"/>
                    </a:lnTo>
                    <a:lnTo>
                      <a:pt x="57" y="4"/>
                    </a:lnTo>
                    <a:lnTo>
                      <a:pt x="52" y="4"/>
                    </a:lnTo>
                    <a:lnTo>
                      <a:pt x="45" y="7"/>
                    </a:lnTo>
                    <a:lnTo>
                      <a:pt x="40" y="7"/>
                    </a:lnTo>
                    <a:lnTo>
                      <a:pt x="33" y="9"/>
                    </a:lnTo>
                    <a:lnTo>
                      <a:pt x="28" y="9"/>
                    </a:lnTo>
                    <a:lnTo>
                      <a:pt x="21" y="12"/>
                    </a:lnTo>
                    <a:lnTo>
                      <a:pt x="16" y="12"/>
                    </a:lnTo>
                    <a:lnTo>
                      <a:pt x="7" y="16"/>
                    </a:lnTo>
                    <a:lnTo>
                      <a:pt x="2" y="16"/>
                    </a:lnTo>
                    <a:lnTo>
                      <a:pt x="0" y="38"/>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2" name="Freeform 7718"/>
              <p:cNvSpPr>
                <a:spLocks/>
              </p:cNvSpPr>
              <p:nvPr/>
            </p:nvSpPr>
            <p:spPr bwMode="auto">
              <a:xfrm>
                <a:off x="10332" y="7756"/>
                <a:ext cx="86" cy="94"/>
              </a:xfrm>
              <a:custGeom>
                <a:avLst/>
                <a:gdLst/>
                <a:ahLst/>
                <a:cxnLst>
                  <a:cxn ang="0">
                    <a:pos x="16" y="14"/>
                  </a:cxn>
                  <a:cxn ang="0">
                    <a:pos x="12" y="14"/>
                  </a:cxn>
                  <a:cxn ang="0">
                    <a:pos x="7" y="16"/>
                  </a:cxn>
                  <a:cxn ang="0">
                    <a:pos x="2" y="16"/>
                  </a:cxn>
                  <a:cxn ang="0">
                    <a:pos x="0" y="36"/>
                  </a:cxn>
                  <a:cxn ang="0">
                    <a:pos x="0" y="72"/>
                  </a:cxn>
                  <a:cxn ang="0">
                    <a:pos x="2" y="91"/>
                  </a:cxn>
                  <a:cxn ang="0">
                    <a:pos x="7" y="93"/>
                  </a:cxn>
                  <a:cxn ang="0">
                    <a:pos x="19" y="93"/>
                  </a:cxn>
                  <a:cxn ang="0">
                    <a:pos x="26" y="91"/>
                  </a:cxn>
                  <a:cxn ang="0">
                    <a:pos x="35" y="91"/>
                  </a:cxn>
                  <a:cxn ang="0">
                    <a:pos x="43" y="88"/>
                  </a:cxn>
                  <a:cxn ang="0">
                    <a:pos x="47" y="86"/>
                  </a:cxn>
                  <a:cxn ang="0">
                    <a:pos x="52" y="86"/>
                  </a:cxn>
                  <a:cxn ang="0">
                    <a:pos x="60" y="84"/>
                  </a:cxn>
                  <a:cxn ang="0">
                    <a:pos x="64" y="81"/>
                  </a:cxn>
                  <a:cxn ang="0">
                    <a:pos x="69" y="81"/>
                  </a:cxn>
                  <a:cxn ang="0">
                    <a:pos x="74" y="79"/>
                  </a:cxn>
                  <a:cxn ang="0">
                    <a:pos x="79" y="79"/>
                  </a:cxn>
                  <a:cxn ang="0">
                    <a:pos x="81" y="76"/>
                  </a:cxn>
                  <a:cxn ang="0">
                    <a:pos x="81" y="48"/>
                  </a:cxn>
                  <a:cxn ang="0">
                    <a:pos x="83" y="38"/>
                  </a:cxn>
                  <a:cxn ang="0">
                    <a:pos x="83" y="31"/>
                  </a:cxn>
                  <a:cxn ang="0">
                    <a:pos x="86" y="21"/>
                  </a:cxn>
                  <a:cxn ang="0">
                    <a:pos x="86" y="0"/>
                  </a:cxn>
                  <a:cxn ang="0">
                    <a:pos x="83" y="0"/>
                  </a:cxn>
                  <a:cxn ang="0">
                    <a:pos x="79" y="2"/>
                  </a:cxn>
                  <a:cxn ang="0">
                    <a:pos x="62" y="2"/>
                  </a:cxn>
                  <a:cxn ang="0">
                    <a:pos x="57" y="4"/>
                  </a:cxn>
                  <a:cxn ang="0">
                    <a:pos x="50" y="4"/>
                  </a:cxn>
                  <a:cxn ang="0">
                    <a:pos x="45" y="7"/>
                  </a:cxn>
                  <a:cxn ang="0">
                    <a:pos x="38" y="7"/>
                  </a:cxn>
                  <a:cxn ang="0">
                    <a:pos x="33" y="9"/>
                  </a:cxn>
                  <a:cxn ang="0">
                    <a:pos x="26" y="9"/>
                  </a:cxn>
                  <a:cxn ang="0">
                    <a:pos x="16" y="14"/>
                  </a:cxn>
                </a:cxnLst>
                <a:rect l="0" t="0" r="r" b="b"/>
                <a:pathLst>
                  <a:path w="86" h="94">
                    <a:moveTo>
                      <a:pt x="16" y="14"/>
                    </a:moveTo>
                    <a:lnTo>
                      <a:pt x="12" y="14"/>
                    </a:lnTo>
                    <a:lnTo>
                      <a:pt x="7" y="16"/>
                    </a:lnTo>
                    <a:lnTo>
                      <a:pt x="2" y="16"/>
                    </a:lnTo>
                    <a:lnTo>
                      <a:pt x="0" y="36"/>
                    </a:lnTo>
                    <a:lnTo>
                      <a:pt x="0" y="72"/>
                    </a:lnTo>
                    <a:lnTo>
                      <a:pt x="2" y="91"/>
                    </a:lnTo>
                    <a:lnTo>
                      <a:pt x="7" y="93"/>
                    </a:lnTo>
                    <a:lnTo>
                      <a:pt x="19" y="93"/>
                    </a:lnTo>
                    <a:lnTo>
                      <a:pt x="26" y="91"/>
                    </a:lnTo>
                    <a:lnTo>
                      <a:pt x="35" y="91"/>
                    </a:lnTo>
                    <a:lnTo>
                      <a:pt x="43" y="88"/>
                    </a:lnTo>
                    <a:lnTo>
                      <a:pt x="47" y="86"/>
                    </a:lnTo>
                    <a:lnTo>
                      <a:pt x="52" y="86"/>
                    </a:lnTo>
                    <a:lnTo>
                      <a:pt x="60" y="84"/>
                    </a:lnTo>
                    <a:lnTo>
                      <a:pt x="64" y="81"/>
                    </a:lnTo>
                    <a:lnTo>
                      <a:pt x="69" y="81"/>
                    </a:lnTo>
                    <a:lnTo>
                      <a:pt x="74" y="79"/>
                    </a:lnTo>
                    <a:lnTo>
                      <a:pt x="79" y="79"/>
                    </a:lnTo>
                    <a:lnTo>
                      <a:pt x="81" y="76"/>
                    </a:lnTo>
                    <a:lnTo>
                      <a:pt x="81" y="48"/>
                    </a:lnTo>
                    <a:lnTo>
                      <a:pt x="83" y="38"/>
                    </a:lnTo>
                    <a:lnTo>
                      <a:pt x="83" y="31"/>
                    </a:lnTo>
                    <a:lnTo>
                      <a:pt x="86" y="21"/>
                    </a:lnTo>
                    <a:lnTo>
                      <a:pt x="86" y="0"/>
                    </a:lnTo>
                    <a:lnTo>
                      <a:pt x="83" y="0"/>
                    </a:lnTo>
                    <a:lnTo>
                      <a:pt x="79" y="2"/>
                    </a:lnTo>
                    <a:lnTo>
                      <a:pt x="62" y="2"/>
                    </a:lnTo>
                    <a:lnTo>
                      <a:pt x="57" y="4"/>
                    </a:lnTo>
                    <a:lnTo>
                      <a:pt x="50" y="4"/>
                    </a:lnTo>
                    <a:lnTo>
                      <a:pt x="45" y="7"/>
                    </a:lnTo>
                    <a:lnTo>
                      <a:pt x="38" y="7"/>
                    </a:lnTo>
                    <a:lnTo>
                      <a:pt x="33" y="9"/>
                    </a:lnTo>
                    <a:lnTo>
                      <a:pt x="26" y="9"/>
                    </a:lnTo>
                    <a:lnTo>
                      <a:pt x="16"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3" name="Freeform 7719"/>
              <p:cNvSpPr>
                <a:spLocks/>
              </p:cNvSpPr>
              <p:nvPr/>
            </p:nvSpPr>
            <p:spPr bwMode="auto">
              <a:xfrm>
                <a:off x="10332" y="7759"/>
                <a:ext cx="84" cy="84"/>
              </a:xfrm>
              <a:custGeom>
                <a:avLst/>
                <a:gdLst/>
                <a:ahLst/>
                <a:cxnLst>
                  <a:cxn ang="0">
                    <a:pos x="23" y="84"/>
                  </a:cxn>
                  <a:cxn ang="0">
                    <a:pos x="28" y="81"/>
                  </a:cxn>
                  <a:cxn ang="0">
                    <a:pos x="35" y="81"/>
                  </a:cxn>
                  <a:cxn ang="0">
                    <a:pos x="40" y="79"/>
                  </a:cxn>
                  <a:cxn ang="0">
                    <a:pos x="45" y="79"/>
                  </a:cxn>
                  <a:cxn ang="0">
                    <a:pos x="50" y="76"/>
                  </a:cxn>
                  <a:cxn ang="0">
                    <a:pos x="57" y="74"/>
                  </a:cxn>
                  <a:cxn ang="0">
                    <a:pos x="62" y="74"/>
                  </a:cxn>
                  <a:cxn ang="0">
                    <a:pos x="72" y="69"/>
                  </a:cxn>
                  <a:cxn ang="0">
                    <a:pos x="79" y="69"/>
                  </a:cxn>
                  <a:cxn ang="0">
                    <a:pos x="79" y="40"/>
                  </a:cxn>
                  <a:cxn ang="0">
                    <a:pos x="81" y="33"/>
                  </a:cxn>
                  <a:cxn ang="0">
                    <a:pos x="81" y="16"/>
                  </a:cxn>
                  <a:cxn ang="0">
                    <a:pos x="83" y="9"/>
                  </a:cxn>
                  <a:cxn ang="0">
                    <a:pos x="83" y="0"/>
                  </a:cxn>
                  <a:cxn ang="0">
                    <a:pos x="64" y="0"/>
                  </a:cxn>
                  <a:cxn ang="0">
                    <a:pos x="60" y="2"/>
                  </a:cxn>
                  <a:cxn ang="0">
                    <a:pos x="47" y="2"/>
                  </a:cxn>
                  <a:cxn ang="0">
                    <a:pos x="43" y="4"/>
                  </a:cxn>
                  <a:cxn ang="0">
                    <a:pos x="38" y="4"/>
                  </a:cxn>
                  <a:cxn ang="0">
                    <a:pos x="31" y="7"/>
                  </a:cxn>
                  <a:cxn ang="0">
                    <a:pos x="26" y="9"/>
                  </a:cxn>
                  <a:cxn ang="0">
                    <a:pos x="21" y="9"/>
                  </a:cxn>
                  <a:cxn ang="0">
                    <a:pos x="16" y="12"/>
                  </a:cxn>
                  <a:cxn ang="0">
                    <a:pos x="12" y="12"/>
                  </a:cxn>
                  <a:cxn ang="0">
                    <a:pos x="7" y="14"/>
                  </a:cxn>
                  <a:cxn ang="0">
                    <a:pos x="2" y="14"/>
                  </a:cxn>
                  <a:cxn ang="0">
                    <a:pos x="0" y="33"/>
                  </a:cxn>
                  <a:cxn ang="0">
                    <a:pos x="0" y="67"/>
                  </a:cxn>
                  <a:cxn ang="0">
                    <a:pos x="2" y="84"/>
                  </a:cxn>
                  <a:cxn ang="0">
                    <a:pos x="23" y="84"/>
                  </a:cxn>
                </a:cxnLst>
                <a:rect l="0" t="0" r="r" b="b"/>
                <a:pathLst>
                  <a:path w="84" h="84">
                    <a:moveTo>
                      <a:pt x="23" y="84"/>
                    </a:moveTo>
                    <a:lnTo>
                      <a:pt x="28" y="81"/>
                    </a:lnTo>
                    <a:lnTo>
                      <a:pt x="35" y="81"/>
                    </a:lnTo>
                    <a:lnTo>
                      <a:pt x="40" y="79"/>
                    </a:lnTo>
                    <a:lnTo>
                      <a:pt x="45" y="79"/>
                    </a:lnTo>
                    <a:lnTo>
                      <a:pt x="50" y="76"/>
                    </a:lnTo>
                    <a:lnTo>
                      <a:pt x="57" y="74"/>
                    </a:lnTo>
                    <a:lnTo>
                      <a:pt x="62" y="74"/>
                    </a:lnTo>
                    <a:lnTo>
                      <a:pt x="72" y="69"/>
                    </a:lnTo>
                    <a:lnTo>
                      <a:pt x="79" y="69"/>
                    </a:lnTo>
                    <a:lnTo>
                      <a:pt x="79" y="40"/>
                    </a:lnTo>
                    <a:lnTo>
                      <a:pt x="81" y="33"/>
                    </a:lnTo>
                    <a:lnTo>
                      <a:pt x="81" y="16"/>
                    </a:lnTo>
                    <a:lnTo>
                      <a:pt x="83" y="9"/>
                    </a:lnTo>
                    <a:lnTo>
                      <a:pt x="83" y="0"/>
                    </a:lnTo>
                    <a:lnTo>
                      <a:pt x="64" y="0"/>
                    </a:lnTo>
                    <a:lnTo>
                      <a:pt x="60" y="2"/>
                    </a:lnTo>
                    <a:lnTo>
                      <a:pt x="47" y="2"/>
                    </a:lnTo>
                    <a:lnTo>
                      <a:pt x="43" y="4"/>
                    </a:lnTo>
                    <a:lnTo>
                      <a:pt x="38" y="4"/>
                    </a:lnTo>
                    <a:lnTo>
                      <a:pt x="31" y="7"/>
                    </a:lnTo>
                    <a:lnTo>
                      <a:pt x="26" y="9"/>
                    </a:lnTo>
                    <a:lnTo>
                      <a:pt x="21" y="9"/>
                    </a:lnTo>
                    <a:lnTo>
                      <a:pt x="16" y="12"/>
                    </a:lnTo>
                    <a:lnTo>
                      <a:pt x="12" y="12"/>
                    </a:lnTo>
                    <a:lnTo>
                      <a:pt x="7" y="14"/>
                    </a:lnTo>
                    <a:lnTo>
                      <a:pt x="2" y="14"/>
                    </a:lnTo>
                    <a:lnTo>
                      <a:pt x="0" y="33"/>
                    </a:lnTo>
                    <a:lnTo>
                      <a:pt x="0" y="67"/>
                    </a:lnTo>
                    <a:lnTo>
                      <a:pt x="2" y="84"/>
                    </a:lnTo>
                    <a:lnTo>
                      <a:pt x="23" y="84"/>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4" name="Freeform 7720"/>
              <p:cNvSpPr>
                <a:spLocks/>
              </p:cNvSpPr>
              <p:nvPr/>
            </p:nvSpPr>
            <p:spPr bwMode="auto">
              <a:xfrm>
                <a:off x="10334" y="7766"/>
                <a:ext cx="125" cy="24"/>
              </a:xfrm>
              <a:custGeom>
                <a:avLst/>
                <a:gdLst/>
                <a:ahLst/>
                <a:cxnLst>
                  <a:cxn ang="0">
                    <a:pos x="112" y="7"/>
                  </a:cxn>
                  <a:cxn ang="0">
                    <a:pos x="124" y="0"/>
                  </a:cxn>
                  <a:cxn ang="0">
                    <a:pos x="115" y="2"/>
                  </a:cxn>
                  <a:cxn ang="0">
                    <a:pos x="91" y="4"/>
                  </a:cxn>
                  <a:cxn ang="0">
                    <a:pos x="33" y="12"/>
                  </a:cxn>
                  <a:cxn ang="0">
                    <a:pos x="0" y="19"/>
                  </a:cxn>
                  <a:cxn ang="0">
                    <a:pos x="7" y="23"/>
                  </a:cxn>
                  <a:cxn ang="0">
                    <a:pos x="112" y="7"/>
                  </a:cxn>
                </a:cxnLst>
                <a:rect l="0" t="0" r="r" b="b"/>
                <a:pathLst>
                  <a:path w="125" h="24">
                    <a:moveTo>
                      <a:pt x="112" y="7"/>
                    </a:moveTo>
                    <a:lnTo>
                      <a:pt x="124" y="0"/>
                    </a:lnTo>
                    <a:lnTo>
                      <a:pt x="115" y="2"/>
                    </a:lnTo>
                    <a:lnTo>
                      <a:pt x="91" y="4"/>
                    </a:lnTo>
                    <a:lnTo>
                      <a:pt x="33" y="12"/>
                    </a:lnTo>
                    <a:lnTo>
                      <a:pt x="0" y="19"/>
                    </a:lnTo>
                    <a:lnTo>
                      <a:pt x="7" y="23"/>
                    </a:lnTo>
                    <a:lnTo>
                      <a:pt x="112"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5" name="Freeform 7721"/>
              <p:cNvSpPr>
                <a:spLocks/>
              </p:cNvSpPr>
              <p:nvPr/>
            </p:nvSpPr>
            <p:spPr bwMode="auto">
              <a:xfrm>
                <a:off x="10336" y="7773"/>
                <a:ext cx="111" cy="127"/>
              </a:xfrm>
              <a:custGeom>
                <a:avLst/>
                <a:gdLst/>
                <a:ahLst/>
                <a:cxnLst>
                  <a:cxn ang="0">
                    <a:pos x="23" y="9"/>
                  </a:cxn>
                  <a:cxn ang="0">
                    <a:pos x="16" y="9"/>
                  </a:cxn>
                  <a:cxn ang="0">
                    <a:pos x="12" y="11"/>
                  </a:cxn>
                  <a:cxn ang="0">
                    <a:pos x="4" y="11"/>
                  </a:cxn>
                  <a:cxn ang="0">
                    <a:pos x="4" y="26"/>
                  </a:cxn>
                  <a:cxn ang="0">
                    <a:pos x="2" y="38"/>
                  </a:cxn>
                  <a:cxn ang="0">
                    <a:pos x="2" y="50"/>
                  </a:cxn>
                  <a:cxn ang="0">
                    <a:pos x="0" y="64"/>
                  </a:cxn>
                  <a:cxn ang="0">
                    <a:pos x="0" y="79"/>
                  </a:cxn>
                  <a:cxn ang="0">
                    <a:pos x="2" y="93"/>
                  </a:cxn>
                  <a:cxn ang="0">
                    <a:pos x="2" y="107"/>
                  </a:cxn>
                  <a:cxn ang="0">
                    <a:pos x="4" y="124"/>
                  </a:cxn>
                  <a:cxn ang="0">
                    <a:pos x="23" y="124"/>
                  </a:cxn>
                  <a:cxn ang="0">
                    <a:pos x="31" y="127"/>
                  </a:cxn>
                  <a:cxn ang="0">
                    <a:pos x="91" y="127"/>
                  </a:cxn>
                  <a:cxn ang="0">
                    <a:pos x="95" y="124"/>
                  </a:cxn>
                  <a:cxn ang="0">
                    <a:pos x="110" y="124"/>
                  </a:cxn>
                  <a:cxn ang="0">
                    <a:pos x="110" y="91"/>
                  </a:cxn>
                  <a:cxn ang="0">
                    <a:pos x="107" y="60"/>
                  </a:cxn>
                  <a:cxn ang="0">
                    <a:pos x="110" y="28"/>
                  </a:cxn>
                  <a:cxn ang="0">
                    <a:pos x="110" y="0"/>
                  </a:cxn>
                  <a:cxn ang="0">
                    <a:pos x="83" y="0"/>
                  </a:cxn>
                  <a:cxn ang="0">
                    <a:pos x="76" y="2"/>
                  </a:cxn>
                  <a:cxn ang="0">
                    <a:pos x="64" y="2"/>
                  </a:cxn>
                  <a:cxn ang="0">
                    <a:pos x="57" y="4"/>
                  </a:cxn>
                  <a:cxn ang="0">
                    <a:pos x="43" y="4"/>
                  </a:cxn>
                  <a:cxn ang="0">
                    <a:pos x="38" y="7"/>
                  </a:cxn>
                  <a:cxn ang="0">
                    <a:pos x="31" y="7"/>
                  </a:cxn>
                  <a:cxn ang="0">
                    <a:pos x="23" y="9"/>
                  </a:cxn>
                </a:cxnLst>
                <a:rect l="0" t="0" r="r" b="b"/>
                <a:pathLst>
                  <a:path w="111" h="127">
                    <a:moveTo>
                      <a:pt x="23" y="9"/>
                    </a:moveTo>
                    <a:lnTo>
                      <a:pt x="16" y="9"/>
                    </a:lnTo>
                    <a:lnTo>
                      <a:pt x="12" y="11"/>
                    </a:lnTo>
                    <a:lnTo>
                      <a:pt x="4" y="11"/>
                    </a:lnTo>
                    <a:lnTo>
                      <a:pt x="4" y="26"/>
                    </a:lnTo>
                    <a:lnTo>
                      <a:pt x="2" y="38"/>
                    </a:lnTo>
                    <a:lnTo>
                      <a:pt x="2" y="50"/>
                    </a:lnTo>
                    <a:lnTo>
                      <a:pt x="0" y="64"/>
                    </a:lnTo>
                    <a:lnTo>
                      <a:pt x="0" y="79"/>
                    </a:lnTo>
                    <a:lnTo>
                      <a:pt x="2" y="93"/>
                    </a:lnTo>
                    <a:lnTo>
                      <a:pt x="2" y="107"/>
                    </a:lnTo>
                    <a:lnTo>
                      <a:pt x="4" y="124"/>
                    </a:lnTo>
                    <a:lnTo>
                      <a:pt x="23" y="124"/>
                    </a:lnTo>
                    <a:lnTo>
                      <a:pt x="31" y="127"/>
                    </a:lnTo>
                    <a:lnTo>
                      <a:pt x="91" y="127"/>
                    </a:lnTo>
                    <a:lnTo>
                      <a:pt x="95" y="124"/>
                    </a:lnTo>
                    <a:lnTo>
                      <a:pt x="110" y="124"/>
                    </a:lnTo>
                    <a:lnTo>
                      <a:pt x="110" y="91"/>
                    </a:lnTo>
                    <a:lnTo>
                      <a:pt x="107" y="60"/>
                    </a:lnTo>
                    <a:lnTo>
                      <a:pt x="110" y="28"/>
                    </a:lnTo>
                    <a:lnTo>
                      <a:pt x="110" y="0"/>
                    </a:lnTo>
                    <a:lnTo>
                      <a:pt x="83" y="0"/>
                    </a:lnTo>
                    <a:lnTo>
                      <a:pt x="76" y="2"/>
                    </a:lnTo>
                    <a:lnTo>
                      <a:pt x="64" y="2"/>
                    </a:lnTo>
                    <a:lnTo>
                      <a:pt x="57" y="4"/>
                    </a:lnTo>
                    <a:lnTo>
                      <a:pt x="43" y="4"/>
                    </a:lnTo>
                    <a:lnTo>
                      <a:pt x="38" y="7"/>
                    </a:lnTo>
                    <a:lnTo>
                      <a:pt x="31" y="7"/>
                    </a:lnTo>
                    <a:lnTo>
                      <a:pt x="23" y="9"/>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6" name="Freeform 7722"/>
              <p:cNvSpPr>
                <a:spLocks/>
              </p:cNvSpPr>
              <p:nvPr/>
            </p:nvSpPr>
            <p:spPr bwMode="auto">
              <a:xfrm>
                <a:off x="10339" y="7776"/>
                <a:ext cx="105" cy="122"/>
              </a:xfrm>
              <a:custGeom>
                <a:avLst/>
                <a:gdLst/>
                <a:ahLst/>
                <a:cxnLst>
                  <a:cxn ang="0">
                    <a:pos x="4" y="11"/>
                  </a:cxn>
                  <a:cxn ang="0">
                    <a:pos x="2" y="23"/>
                  </a:cxn>
                  <a:cxn ang="0">
                    <a:pos x="2" y="36"/>
                  </a:cxn>
                  <a:cxn ang="0">
                    <a:pos x="0" y="47"/>
                  </a:cxn>
                  <a:cxn ang="0">
                    <a:pos x="0" y="88"/>
                  </a:cxn>
                  <a:cxn ang="0">
                    <a:pos x="2" y="103"/>
                  </a:cxn>
                  <a:cxn ang="0">
                    <a:pos x="4" y="120"/>
                  </a:cxn>
                  <a:cxn ang="0">
                    <a:pos x="28" y="120"/>
                  </a:cxn>
                  <a:cxn ang="0">
                    <a:pos x="35" y="122"/>
                  </a:cxn>
                  <a:cxn ang="0">
                    <a:pos x="74" y="122"/>
                  </a:cxn>
                  <a:cxn ang="0">
                    <a:pos x="79" y="120"/>
                  </a:cxn>
                  <a:cxn ang="0">
                    <a:pos x="98" y="120"/>
                  </a:cxn>
                  <a:cxn ang="0">
                    <a:pos x="105" y="117"/>
                  </a:cxn>
                  <a:cxn ang="0">
                    <a:pos x="103" y="88"/>
                  </a:cxn>
                  <a:cxn ang="0">
                    <a:pos x="103" y="26"/>
                  </a:cxn>
                  <a:cxn ang="0">
                    <a:pos x="105" y="0"/>
                  </a:cxn>
                  <a:cxn ang="0">
                    <a:pos x="86" y="0"/>
                  </a:cxn>
                  <a:cxn ang="0">
                    <a:pos x="79" y="2"/>
                  </a:cxn>
                  <a:cxn ang="0">
                    <a:pos x="55" y="2"/>
                  </a:cxn>
                  <a:cxn ang="0">
                    <a:pos x="47" y="4"/>
                  </a:cxn>
                  <a:cxn ang="0">
                    <a:pos x="40" y="4"/>
                  </a:cxn>
                  <a:cxn ang="0">
                    <a:pos x="35" y="7"/>
                  </a:cxn>
                  <a:cxn ang="0">
                    <a:pos x="28" y="7"/>
                  </a:cxn>
                  <a:cxn ang="0">
                    <a:pos x="23" y="9"/>
                  </a:cxn>
                  <a:cxn ang="0">
                    <a:pos x="16" y="9"/>
                  </a:cxn>
                  <a:cxn ang="0">
                    <a:pos x="9" y="11"/>
                  </a:cxn>
                  <a:cxn ang="0">
                    <a:pos x="4" y="11"/>
                  </a:cxn>
                </a:cxnLst>
                <a:rect l="0" t="0" r="r" b="b"/>
                <a:pathLst>
                  <a:path w="105" h="122">
                    <a:moveTo>
                      <a:pt x="4" y="11"/>
                    </a:moveTo>
                    <a:lnTo>
                      <a:pt x="2" y="23"/>
                    </a:lnTo>
                    <a:lnTo>
                      <a:pt x="2" y="36"/>
                    </a:lnTo>
                    <a:lnTo>
                      <a:pt x="0" y="47"/>
                    </a:lnTo>
                    <a:lnTo>
                      <a:pt x="0" y="88"/>
                    </a:lnTo>
                    <a:lnTo>
                      <a:pt x="2" y="103"/>
                    </a:lnTo>
                    <a:lnTo>
                      <a:pt x="4" y="120"/>
                    </a:lnTo>
                    <a:lnTo>
                      <a:pt x="28" y="120"/>
                    </a:lnTo>
                    <a:lnTo>
                      <a:pt x="35" y="122"/>
                    </a:lnTo>
                    <a:lnTo>
                      <a:pt x="74" y="122"/>
                    </a:lnTo>
                    <a:lnTo>
                      <a:pt x="79" y="120"/>
                    </a:lnTo>
                    <a:lnTo>
                      <a:pt x="98" y="120"/>
                    </a:lnTo>
                    <a:lnTo>
                      <a:pt x="105" y="117"/>
                    </a:lnTo>
                    <a:lnTo>
                      <a:pt x="103" y="88"/>
                    </a:lnTo>
                    <a:lnTo>
                      <a:pt x="103" y="26"/>
                    </a:lnTo>
                    <a:lnTo>
                      <a:pt x="105" y="0"/>
                    </a:lnTo>
                    <a:lnTo>
                      <a:pt x="86" y="0"/>
                    </a:lnTo>
                    <a:lnTo>
                      <a:pt x="79" y="2"/>
                    </a:lnTo>
                    <a:lnTo>
                      <a:pt x="55" y="2"/>
                    </a:lnTo>
                    <a:lnTo>
                      <a:pt x="47" y="4"/>
                    </a:lnTo>
                    <a:lnTo>
                      <a:pt x="40" y="4"/>
                    </a:lnTo>
                    <a:lnTo>
                      <a:pt x="35" y="7"/>
                    </a:lnTo>
                    <a:lnTo>
                      <a:pt x="28" y="7"/>
                    </a:lnTo>
                    <a:lnTo>
                      <a:pt x="23" y="9"/>
                    </a:lnTo>
                    <a:lnTo>
                      <a:pt x="16" y="9"/>
                    </a:lnTo>
                    <a:lnTo>
                      <a:pt x="9" y="11"/>
                    </a:lnTo>
                    <a:lnTo>
                      <a:pt x="4" y="11"/>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7" name="Freeform 7723"/>
              <p:cNvSpPr>
                <a:spLocks/>
              </p:cNvSpPr>
              <p:nvPr/>
            </p:nvSpPr>
            <p:spPr bwMode="auto">
              <a:xfrm>
                <a:off x="10341" y="7778"/>
                <a:ext cx="99" cy="118"/>
              </a:xfrm>
              <a:custGeom>
                <a:avLst/>
                <a:gdLst/>
                <a:ahLst/>
                <a:cxnLst>
                  <a:cxn ang="0">
                    <a:pos x="4" y="11"/>
                  </a:cxn>
                  <a:cxn ang="0">
                    <a:pos x="0" y="36"/>
                  </a:cxn>
                  <a:cxn ang="0">
                    <a:pos x="0" y="83"/>
                  </a:cxn>
                  <a:cxn ang="0">
                    <a:pos x="4" y="112"/>
                  </a:cxn>
                  <a:cxn ang="0">
                    <a:pos x="9" y="115"/>
                  </a:cxn>
                  <a:cxn ang="0">
                    <a:pos x="33" y="115"/>
                  </a:cxn>
                  <a:cxn ang="0">
                    <a:pos x="40" y="117"/>
                  </a:cxn>
                  <a:cxn ang="0">
                    <a:pos x="62" y="117"/>
                  </a:cxn>
                  <a:cxn ang="0">
                    <a:pos x="69" y="115"/>
                  </a:cxn>
                  <a:cxn ang="0">
                    <a:pos x="86" y="115"/>
                  </a:cxn>
                  <a:cxn ang="0">
                    <a:pos x="93" y="112"/>
                  </a:cxn>
                  <a:cxn ang="0">
                    <a:pos x="98" y="112"/>
                  </a:cxn>
                  <a:cxn ang="0">
                    <a:pos x="98" y="0"/>
                  </a:cxn>
                  <a:cxn ang="0">
                    <a:pos x="74" y="0"/>
                  </a:cxn>
                  <a:cxn ang="0">
                    <a:pos x="69" y="2"/>
                  </a:cxn>
                  <a:cxn ang="0">
                    <a:pos x="50" y="2"/>
                  </a:cxn>
                  <a:cxn ang="0">
                    <a:pos x="45" y="4"/>
                  </a:cxn>
                  <a:cxn ang="0">
                    <a:pos x="33" y="4"/>
                  </a:cxn>
                  <a:cxn ang="0">
                    <a:pos x="26" y="7"/>
                  </a:cxn>
                  <a:cxn ang="0">
                    <a:pos x="21" y="7"/>
                  </a:cxn>
                  <a:cxn ang="0">
                    <a:pos x="16" y="9"/>
                  </a:cxn>
                  <a:cxn ang="0">
                    <a:pos x="9" y="9"/>
                  </a:cxn>
                  <a:cxn ang="0">
                    <a:pos x="4" y="11"/>
                  </a:cxn>
                </a:cxnLst>
                <a:rect l="0" t="0" r="r" b="b"/>
                <a:pathLst>
                  <a:path w="99" h="118">
                    <a:moveTo>
                      <a:pt x="4" y="11"/>
                    </a:moveTo>
                    <a:lnTo>
                      <a:pt x="0" y="36"/>
                    </a:lnTo>
                    <a:lnTo>
                      <a:pt x="0" y="83"/>
                    </a:lnTo>
                    <a:lnTo>
                      <a:pt x="4" y="112"/>
                    </a:lnTo>
                    <a:lnTo>
                      <a:pt x="9" y="115"/>
                    </a:lnTo>
                    <a:lnTo>
                      <a:pt x="33" y="115"/>
                    </a:lnTo>
                    <a:lnTo>
                      <a:pt x="40" y="117"/>
                    </a:lnTo>
                    <a:lnTo>
                      <a:pt x="62" y="117"/>
                    </a:lnTo>
                    <a:lnTo>
                      <a:pt x="69" y="115"/>
                    </a:lnTo>
                    <a:lnTo>
                      <a:pt x="86" y="115"/>
                    </a:lnTo>
                    <a:lnTo>
                      <a:pt x="93" y="112"/>
                    </a:lnTo>
                    <a:lnTo>
                      <a:pt x="98" y="112"/>
                    </a:lnTo>
                    <a:lnTo>
                      <a:pt x="98" y="0"/>
                    </a:lnTo>
                    <a:lnTo>
                      <a:pt x="74" y="0"/>
                    </a:lnTo>
                    <a:lnTo>
                      <a:pt x="69" y="2"/>
                    </a:lnTo>
                    <a:lnTo>
                      <a:pt x="50" y="2"/>
                    </a:lnTo>
                    <a:lnTo>
                      <a:pt x="45" y="4"/>
                    </a:lnTo>
                    <a:lnTo>
                      <a:pt x="33" y="4"/>
                    </a:lnTo>
                    <a:lnTo>
                      <a:pt x="26" y="7"/>
                    </a:lnTo>
                    <a:lnTo>
                      <a:pt x="21" y="7"/>
                    </a:lnTo>
                    <a:lnTo>
                      <a:pt x="16" y="9"/>
                    </a:lnTo>
                    <a:lnTo>
                      <a:pt x="9" y="9"/>
                    </a:lnTo>
                    <a:lnTo>
                      <a:pt x="4" y="1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8" name="Freeform 7724"/>
              <p:cNvSpPr>
                <a:spLocks/>
              </p:cNvSpPr>
              <p:nvPr/>
            </p:nvSpPr>
            <p:spPr bwMode="auto">
              <a:xfrm>
                <a:off x="10341" y="7780"/>
                <a:ext cx="96" cy="113"/>
              </a:xfrm>
              <a:custGeom>
                <a:avLst/>
                <a:gdLst/>
                <a:ahLst/>
                <a:cxnLst>
                  <a:cxn ang="0">
                    <a:pos x="4" y="21"/>
                  </a:cxn>
                  <a:cxn ang="0">
                    <a:pos x="2" y="33"/>
                  </a:cxn>
                  <a:cxn ang="0">
                    <a:pos x="2" y="45"/>
                  </a:cxn>
                  <a:cxn ang="0">
                    <a:pos x="0" y="55"/>
                  </a:cxn>
                  <a:cxn ang="0">
                    <a:pos x="0" y="67"/>
                  </a:cxn>
                  <a:cxn ang="0">
                    <a:pos x="2" y="81"/>
                  </a:cxn>
                  <a:cxn ang="0">
                    <a:pos x="2" y="93"/>
                  </a:cxn>
                  <a:cxn ang="0">
                    <a:pos x="7" y="107"/>
                  </a:cxn>
                  <a:cxn ang="0">
                    <a:pos x="11" y="107"/>
                  </a:cxn>
                  <a:cxn ang="0">
                    <a:pos x="16" y="110"/>
                  </a:cxn>
                  <a:cxn ang="0">
                    <a:pos x="40" y="110"/>
                  </a:cxn>
                  <a:cxn ang="0">
                    <a:pos x="45" y="112"/>
                  </a:cxn>
                  <a:cxn ang="0">
                    <a:pos x="57" y="112"/>
                  </a:cxn>
                  <a:cxn ang="0">
                    <a:pos x="62" y="110"/>
                  </a:cxn>
                  <a:cxn ang="0">
                    <a:pos x="79" y="110"/>
                  </a:cxn>
                  <a:cxn ang="0">
                    <a:pos x="83" y="107"/>
                  </a:cxn>
                  <a:cxn ang="0">
                    <a:pos x="95" y="107"/>
                  </a:cxn>
                  <a:cxn ang="0">
                    <a:pos x="95" y="0"/>
                  </a:cxn>
                  <a:cxn ang="0">
                    <a:pos x="67" y="0"/>
                  </a:cxn>
                  <a:cxn ang="0">
                    <a:pos x="62" y="2"/>
                  </a:cxn>
                  <a:cxn ang="0">
                    <a:pos x="45" y="2"/>
                  </a:cxn>
                  <a:cxn ang="0">
                    <a:pos x="38" y="4"/>
                  </a:cxn>
                  <a:cxn ang="0">
                    <a:pos x="28" y="4"/>
                  </a:cxn>
                  <a:cxn ang="0">
                    <a:pos x="21" y="7"/>
                  </a:cxn>
                  <a:cxn ang="0">
                    <a:pos x="16" y="9"/>
                  </a:cxn>
                  <a:cxn ang="0">
                    <a:pos x="11" y="9"/>
                  </a:cxn>
                  <a:cxn ang="0">
                    <a:pos x="7" y="11"/>
                  </a:cxn>
                  <a:cxn ang="0">
                    <a:pos x="4" y="21"/>
                  </a:cxn>
                </a:cxnLst>
                <a:rect l="0" t="0" r="r" b="b"/>
                <a:pathLst>
                  <a:path w="96" h="113">
                    <a:moveTo>
                      <a:pt x="4" y="21"/>
                    </a:moveTo>
                    <a:lnTo>
                      <a:pt x="2" y="33"/>
                    </a:lnTo>
                    <a:lnTo>
                      <a:pt x="2" y="45"/>
                    </a:lnTo>
                    <a:lnTo>
                      <a:pt x="0" y="55"/>
                    </a:lnTo>
                    <a:lnTo>
                      <a:pt x="0" y="67"/>
                    </a:lnTo>
                    <a:lnTo>
                      <a:pt x="2" y="81"/>
                    </a:lnTo>
                    <a:lnTo>
                      <a:pt x="2" y="93"/>
                    </a:lnTo>
                    <a:lnTo>
                      <a:pt x="7" y="107"/>
                    </a:lnTo>
                    <a:lnTo>
                      <a:pt x="11" y="107"/>
                    </a:lnTo>
                    <a:lnTo>
                      <a:pt x="16" y="110"/>
                    </a:lnTo>
                    <a:lnTo>
                      <a:pt x="40" y="110"/>
                    </a:lnTo>
                    <a:lnTo>
                      <a:pt x="45" y="112"/>
                    </a:lnTo>
                    <a:lnTo>
                      <a:pt x="57" y="112"/>
                    </a:lnTo>
                    <a:lnTo>
                      <a:pt x="62" y="110"/>
                    </a:lnTo>
                    <a:lnTo>
                      <a:pt x="79" y="110"/>
                    </a:lnTo>
                    <a:lnTo>
                      <a:pt x="83" y="107"/>
                    </a:lnTo>
                    <a:lnTo>
                      <a:pt x="95" y="107"/>
                    </a:lnTo>
                    <a:lnTo>
                      <a:pt x="95" y="0"/>
                    </a:lnTo>
                    <a:lnTo>
                      <a:pt x="67" y="0"/>
                    </a:lnTo>
                    <a:lnTo>
                      <a:pt x="62" y="2"/>
                    </a:lnTo>
                    <a:lnTo>
                      <a:pt x="45" y="2"/>
                    </a:lnTo>
                    <a:lnTo>
                      <a:pt x="38" y="4"/>
                    </a:lnTo>
                    <a:lnTo>
                      <a:pt x="28" y="4"/>
                    </a:lnTo>
                    <a:lnTo>
                      <a:pt x="21" y="7"/>
                    </a:lnTo>
                    <a:lnTo>
                      <a:pt x="16" y="9"/>
                    </a:lnTo>
                    <a:lnTo>
                      <a:pt x="11" y="9"/>
                    </a:lnTo>
                    <a:lnTo>
                      <a:pt x="7" y="11"/>
                    </a:lnTo>
                    <a:lnTo>
                      <a:pt x="4" y="21"/>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9" name="Freeform 7725"/>
              <p:cNvSpPr>
                <a:spLocks/>
              </p:cNvSpPr>
              <p:nvPr/>
            </p:nvSpPr>
            <p:spPr bwMode="auto">
              <a:xfrm>
                <a:off x="10344" y="7783"/>
                <a:ext cx="91" cy="108"/>
              </a:xfrm>
              <a:custGeom>
                <a:avLst/>
                <a:gdLst/>
                <a:ahLst/>
                <a:cxnLst>
                  <a:cxn ang="0">
                    <a:pos x="4" y="21"/>
                  </a:cxn>
                  <a:cxn ang="0">
                    <a:pos x="2" y="31"/>
                  </a:cxn>
                  <a:cxn ang="0">
                    <a:pos x="0" y="43"/>
                  </a:cxn>
                  <a:cxn ang="0">
                    <a:pos x="0" y="76"/>
                  </a:cxn>
                  <a:cxn ang="0">
                    <a:pos x="4" y="100"/>
                  </a:cxn>
                  <a:cxn ang="0">
                    <a:pos x="11" y="103"/>
                  </a:cxn>
                  <a:cxn ang="0">
                    <a:pos x="16" y="103"/>
                  </a:cxn>
                  <a:cxn ang="0">
                    <a:pos x="21" y="105"/>
                  </a:cxn>
                  <a:cxn ang="0">
                    <a:pos x="38" y="105"/>
                  </a:cxn>
                  <a:cxn ang="0">
                    <a:pos x="43" y="107"/>
                  </a:cxn>
                  <a:cxn ang="0">
                    <a:pos x="52" y="107"/>
                  </a:cxn>
                  <a:cxn ang="0">
                    <a:pos x="57" y="105"/>
                  </a:cxn>
                  <a:cxn ang="0">
                    <a:pos x="74" y="105"/>
                  </a:cxn>
                  <a:cxn ang="0">
                    <a:pos x="79" y="103"/>
                  </a:cxn>
                  <a:cxn ang="0">
                    <a:pos x="86" y="103"/>
                  </a:cxn>
                  <a:cxn ang="0">
                    <a:pos x="91" y="100"/>
                  </a:cxn>
                  <a:cxn ang="0">
                    <a:pos x="91" y="0"/>
                  </a:cxn>
                  <a:cxn ang="0">
                    <a:pos x="57" y="0"/>
                  </a:cxn>
                  <a:cxn ang="0">
                    <a:pos x="52" y="2"/>
                  </a:cxn>
                  <a:cxn ang="0">
                    <a:pos x="35" y="2"/>
                  </a:cxn>
                  <a:cxn ang="0">
                    <a:pos x="31" y="4"/>
                  </a:cxn>
                  <a:cxn ang="0">
                    <a:pos x="26" y="4"/>
                  </a:cxn>
                  <a:cxn ang="0">
                    <a:pos x="21" y="7"/>
                  </a:cxn>
                  <a:cxn ang="0">
                    <a:pos x="16" y="7"/>
                  </a:cxn>
                  <a:cxn ang="0">
                    <a:pos x="11" y="9"/>
                  </a:cxn>
                  <a:cxn ang="0">
                    <a:pos x="4" y="11"/>
                  </a:cxn>
                  <a:cxn ang="0">
                    <a:pos x="4" y="21"/>
                  </a:cxn>
                </a:cxnLst>
                <a:rect l="0" t="0" r="r" b="b"/>
                <a:pathLst>
                  <a:path w="91" h="108">
                    <a:moveTo>
                      <a:pt x="4" y="21"/>
                    </a:moveTo>
                    <a:lnTo>
                      <a:pt x="2" y="31"/>
                    </a:lnTo>
                    <a:lnTo>
                      <a:pt x="0" y="43"/>
                    </a:lnTo>
                    <a:lnTo>
                      <a:pt x="0" y="76"/>
                    </a:lnTo>
                    <a:lnTo>
                      <a:pt x="4" y="100"/>
                    </a:lnTo>
                    <a:lnTo>
                      <a:pt x="11" y="103"/>
                    </a:lnTo>
                    <a:lnTo>
                      <a:pt x="16" y="103"/>
                    </a:lnTo>
                    <a:lnTo>
                      <a:pt x="21" y="105"/>
                    </a:lnTo>
                    <a:lnTo>
                      <a:pt x="38" y="105"/>
                    </a:lnTo>
                    <a:lnTo>
                      <a:pt x="43" y="107"/>
                    </a:lnTo>
                    <a:lnTo>
                      <a:pt x="52" y="107"/>
                    </a:lnTo>
                    <a:lnTo>
                      <a:pt x="57" y="105"/>
                    </a:lnTo>
                    <a:lnTo>
                      <a:pt x="74" y="105"/>
                    </a:lnTo>
                    <a:lnTo>
                      <a:pt x="79" y="103"/>
                    </a:lnTo>
                    <a:lnTo>
                      <a:pt x="86" y="103"/>
                    </a:lnTo>
                    <a:lnTo>
                      <a:pt x="91" y="100"/>
                    </a:lnTo>
                    <a:lnTo>
                      <a:pt x="91" y="0"/>
                    </a:lnTo>
                    <a:lnTo>
                      <a:pt x="57" y="0"/>
                    </a:lnTo>
                    <a:lnTo>
                      <a:pt x="52" y="2"/>
                    </a:lnTo>
                    <a:lnTo>
                      <a:pt x="35" y="2"/>
                    </a:lnTo>
                    <a:lnTo>
                      <a:pt x="31" y="4"/>
                    </a:lnTo>
                    <a:lnTo>
                      <a:pt x="26" y="4"/>
                    </a:lnTo>
                    <a:lnTo>
                      <a:pt x="21" y="7"/>
                    </a:lnTo>
                    <a:lnTo>
                      <a:pt x="16" y="7"/>
                    </a:lnTo>
                    <a:lnTo>
                      <a:pt x="11" y="9"/>
                    </a:lnTo>
                    <a:lnTo>
                      <a:pt x="4" y="11"/>
                    </a:lnTo>
                    <a:lnTo>
                      <a:pt x="4" y="21"/>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0" name="Freeform 7726"/>
              <p:cNvSpPr>
                <a:spLocks/>
              </p:cNvSpPr>
              <p:nvPr/>
            </p:nvSpPr>
            <p:spPr bwMode="auto">
              <a:xfrm>
                <a:off x="10346" y="7785"/>
                <a:ext cx="86" cy="103"/>
              </a:xfrm>
              <a:custGeom>
                <a:avLst/>
                <a:gdLst/>
                <a:ahLst/>
                <a:cxnLst>
                  <a:cxn ang="0">
                    <a:pos x="4" y="96"/>
                  </a:cxn>
                  <a:cxn ang="0">
                    <a:pos x="9" y="98"/>
                  </a:cxn>
                  <a:cxn ang="0">
                    <a:pos x="14" y="98"/>
                  </a:cxn>
                  <a:cxn ang="0">
                    <a:pos x="19" y="100"/>
                  </a:cxn>
                  <a:cxn ang="0">
                    <a:pos x="35" y="100"/>
                  </a:cxn>
                  <a:cxn ang="0">
                    <a:pos x="40" y="103"/>
                  </a:cxn>
                  <a:cxn ang="0">
                    <a:pos x="45" y="103"/>
                  </a:cxn>
                  <a:cxn ang="0">
                    <a:pos x="50" y="100"/>
                  </a:cxn>
                  <a:cxn ang="0">
                    <a:pos x="64" y="100"/>
                  </a:cxn>
                  <a:cxn ang="0">
                    <a:pos x="69" y="98"/>
                  </a:cxn>
                  <a:cxn ang="0">
                    <a:pos x="74" y="98"/>
                  </a:cxn>
                  <a:cxn ang="0">
                    <a:pos x="79" y="96"/>
                  </a:cxn>
                  <a:cxn ang="0">
                    <a:pos x="83" y="96"/>
                  </a:cxn>
                  <a:cxn ang="0">
                    <a:pos x="86" y="72"/>
                  </a:cxn>
                  <a:cxn ang="0">
                    <a:pos x="86" y="24"/>
                  </a:cxn>
                  <a:cxn ang="0">
                    <a:pos x="83" y="0"/>
                  </a:cxn>
                  <a:cxn ang="0">
                    <a:pos x="50" y="0"/>
                  </a:cxn>
                  <a:cxn ang="0">
                    <a:pos x="45" y="2"/>
                  </a:cxn>
                  <a:cxn ang="0">
                    <a:pos x="31" y="2"/>
                  </a:cxn>
                  <a:cxn ang="0">
                    <a:pos x="23" y="4"/>
                  </a:cxn>
                  <a:cxn ang="0">
                    <a:pos x="19" y="4"/>
                  </a:cxn>
                  <a:cxn ang="0">
                    <a:pos x="4" y="12"/>
                  </a:cxn>
                  <a:cxn ang="0">
                    <a:pos x="2" y="21"/>
                  </a:cxn>
                  <a:cxn ang="0">
                    <a:pos x="2" y="31"/>
                  </a:cxn>
                  <a:cxn ang="0">
                    <a:pos x="0" y="40"/>
                  </a:cxn>
                  <a:cxn ang="0">
                    <a:pos x="0" y="72"/>
                  </a:cxn>
                  <a:cxn ang="0">
                    <a:pos x="4" y="96"/>
                  </a:cxn>
                </a:cxnLst>
                <a:rect l="0" t="0" r="r" b="b"/>
                <a:pathLst>
                  <a:path w="86" h="103">
                    <a:moveTo>
                      <a:pt x="4" y="96"/>
                    </a:moveTo>
                    <a:lnTo>
                      <a:pt x="9" y="98"/>
                    </a:lnTo>
                    <a:lnTo>
                      <a:pt x="14" y="98"/>
                    </a:lnTo>
                    <a:lnTo>
                      <a:pt x="19" y="100"/>
                    </a:lnTo>
                    <a:lnTo>
                      <a:pt x="35" y="100"/>
                    </a:lnTo>
                    <a:lnTo>
                      <a:pt x="40" y="103"/>
                    </a:lnTo>
                    <a:lnTo>
                      <a:pt x="45" y="103"/>
                    </a:lnTo>
                    <a:lnTo>
                      <a:pt x="50" y="100"/>
                    </a:lnTo>
                    <a:lnTo>
                      <a:pt x="64" y="100"/>
                    </a:lnTo>
                    <a:lnTo>
                      <a:pt x="69" y="98"/>
                    </a:lnTo>
                    <a:lnTo>
                      <a:pt x="74" y="98"/>
                    </a:lnTo>
                    <a:lnTo>
                      <a:pt x="79" y="96"/>
                    </a:lnTo>
                    <a:lnTo>
                      <a:pt x="83" y="96"/>
                    </a:lnTo>
                    <a:lnTo>
                      <a:pt x="86" y="72"/>
                    </a:lnTo>
                    <a:lnTo>
                      <a:pt x="86" y="24"/>
                    </a:lnTo>
                    <a:lnTo>
                      <a:pt x="83" y="0"/>
                    </a:lnTo>
                    <a:lnTo>
                      <a:pt x="50" y="0"/>
                    </a:lnTo>
                    <a:lnTo>
                      <a:pt x="45" y="2"/>
                    </a:lnTo>
                    <a:lnTo>
                      <a:pt x="31" y="2"/>
                    </a:lnTo>
                    <a:lnTo>
                      <a:pt x="23" y="4"/>
                    </a:lnTo>
                    <a:lnTo>
                      <a:pt x="19" y="4"/>
                    </a:lnTo>
                    <a:lnTo>
                      <a:pt x="4" y="12"/>
                    </a:lnTo>
                    <a:lnTo>
                      <a:pt x="2" y="21"/>
                    </a:lnTo>
                    <a:lnTo>
                      <a:pt x="2" y="31"/>
                    </a:lnTo>
                    <a:lnTo>
                      <a:pt x="0" y="40"/>
                    </a:lnTo>
                    <a:lnTo>
                      <a:pt x="0" y="72"/>
                    </a:lnTo>
                    <a:lnTo>
                      <a:pt x="4" y="96"/>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1" name="Freeform 7727"/>
              <p:cNvSpPr>
                <a:spLocks/>
              </p:cNvSpPr>
              <p:nvPr/>
            </p:nvSpPr>
            <p:spPr bwMode="auto">
              <a:xfrm>
                <a:off x="10346" y="7788"/>
                <a:ext cx="84" cy="98"/>
              </a:xfrm>
              <a:custGeom>
                <a:avLst/>
                <a:gdLst/>
                <a:ahLst/>
                <a:cxnLst>
                  <a:cxn ang="0">
                    <a:pos x="7" y="12"/>
                  </a:cxn>
                  <a:cxn ang="0">
                    <a:pos x="4" y="19"/>
                  </a:cxn>
                  <a:cxn ang="0">
                    <a:pos x="2" y="28"/>
                  </a:cxn>
                  <a:cxn ang="0">
                    <a:pos x="2" y="38"/>
                  </a:cxn>
                  <a:cxn ang="0">
                    <a:pos x="0" y="48"/>
                  </a:cxn>
                  <a:cxn ang="0">
                    <a:pos x="0" y="57"/>
                  </a:cxn>
                  <a:cxn ang="0">
                    <a:pos x="2" y="67"/>
                  </a:cxn>
                  <a:cxn ang="0">
                    <a:pos x="7" y="91"/>
                  </a:cxn>
                  <a:cxn ang="0">
                    <a:pos x="11" y="91"/>
                  </a:cxn>
                  <a:cxn ang="0">
                    <a:pos x="16" y="93"/>
                  </a:cxn>
                  <a:cxn ang="0">
                    <a:pos x="21" y="93"/>
                  </a:cxn>
                  <a:cxn ang="0">
                    <a:pos x="26" y="96"/>
                  </a:cxn>
                  <a:cxn ang="0">
                    <a:pos x="35" y="96"/>
                  </a:cxn>
                  <a:cxn ang="0">
                    <a:pos x="40" y="98"/>
                  </a:cxn>
                  <a:cxn ang="0">
                    <a:pos x="45" y="96"/>
                  </a:cxn>
                  <a:cxn ang="0">
                    <a:pos x="62" y="96"/>
                  </a:cxn>
                  <a:cxn ang="0">
                    <a:pos x="67" y="93"/>
                  </a:cxn>
                  <a:cxn ang="0">
                    <a:pos x="71" y="93"/>
                  </a:cxn>
                  <a:cxn ang="0">
                    <a:pos x="76" y="91"/>
                  </a:cxn>
                  <a:cxn ang="0">
                    <a:pos x="81" y="88"/>
                  </a:cxn>
                  <a:cxn ang="0">
                    <a:pos x="83" y="67"/>
                  </a:cxn>
                  <a:cxn ang="0">
                    <a:pos x="83" y="21"/>
                  </a:cxn>
                  <a:cxn ang="0">
                    <a:pos x="81" y="2"/>
                  </a:cxn>
                  <a:cxn ang="0">
                    <a:pos x="76" y="0"/>
                  </a:cxn>
                  <a:cxn ang="0">
                    <a:pos x="40" y="0"/>
                  </a:cxn>
                  <a:cxn ang="0">
                    <a:pos x="35" y="2"/>
                  </a:cxn>
                  <a:cxn ang="0">
                    <a:pos x="31" y="2"/>
                  </a:cxn>
                  <a:cxn ang="0">
                    <a:pos x="26" y="4"/>
                  </a:cxn>
                  <a:cxn ang="0">
                    <a:pos x="21" y="4"/>
                  </a:cxn>
                  <a:cxn ang="0">
                    <a:pos x="16" y="7"/>
                  </a:cxn>
                  <a:cxn ang="0">
                    <a:pos x="7" y="12"/>
                  </a:cxn>
                </a:cxnLst>
                <a:rect l="0" t="0" r="r" b="b"/>
                <a:pathLst>
                  <a:path w="84" h="98">
                    <a:moveTo>
                      <a:pt x="7" y="12"/>
                    </a:moveTo>
                    <a:lnTo>
                      <a:pt x="4" y="19"/>
                    </a:lnTo>
                    <a:lnTo>
                      <a:pt x="2" y="28"/>
                    </a:lnTo>
                    <a:lnTo>
                      <a:pt x="2" y="38"/>
                    </a:lnTo>
                    <a:lnTo>
                      <a:pt x="0" y="48"/>
                    </a:lnTo>
                    <a:lnTo>
                      <a:pt x="0" y="57"/>
                    </a:lnTo>
                    <a:lnTo>
                      <a:pt x="2" y="67"/>
                    </a:lnTo>
                    <a:lnTo>
                      <a:pt x="7" y="91"/>
                    </a:lnTo>
                    <a:lnTo>
                      <a:pt x="11" y="91"/>
                    </a:lnTo>
                    <a:lnTo>
                      <a:pt x="16" y="93"/>
                    </a:lnTo>
                    <a:lnTo>
                      <a:pt x="21" y="93"/>
                    </a:lnTo>
                    <a:lnTo>
                      <a:pt x="26" y="96"/>
                    </a:lnTo>
                    <a:lnTo>
                      <a:pt x="35" y="96"/>
                    </a:lnTo>
                    <a:lnTo>
                      <a:pt x="40" y="98"/>
                    </a:lnTo>
                    <a:lnTo>
                      <a:pt x="45" y="96"/>
                    </a:lnTo>
                    <a:lnTo>
                      <a:pt x="62" y="96"/>
                    </a:lnTo>
                    <a:lnTo>
                      <a:pt x="67" y="93"/>
                    </a:lnTo>
                    <a:lnTo>
                      <a:pt x="71" y="93"/>
                    </a:lnTo>
                    <a:lnTo>
                      <a:pt x="76" y="91"/>
                    </a:lnTo>
                    <a:lnTo>
                      <a:pt x="81" y="88"/>
                    </a:lnTo>
                    <a:lnTo>
                      <a:pt x="83" y="67"/>
                    </a:lnTo>
                    <a:lnTo>
                      <a:pt x="83" y="21"/>
                    </a:lnTo>
                    <a:lnTo>
                      <a:pt x="81" y="2"/>
                    </a:lnTo>
                    <a:lnTo>
                      <a:pt x="76" y="0"/>
                    </a:lnTo>
                    <a:lnTo>
                      <a:pt x="40" y="0"/>
                    </a:lnTo>
                    <a:lnTo>
                      <a:pt x="35" y="2"/>
                    </a:lnTo>
                    <a:lnTo>
                      <a:pt x="31" y="2"/>
                    </a:lnTo>
                    <a:lnTo>
                      <a:pt x="26" y="4"/>
                    </a:lnTo>
                    <a:lnTo>
                      <a:pt x="21" y="4"/>
                    </a:lnTo>
                    <a:lnTo>
                      <a:pt x="16" y="7"/>
                    </a:lnTo>
                    <a:lnTo>
                      <a:pt x="7" y="12"/>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2" name="Freeform 7728"/>
              <p:cNvSpPr>
                <a:spLocks/>
              </p:cNvSpPr>
              <p:nvPr/>
            </p:nvSpPr>
            <p:spPr bwMode="auto">
              <a:xfrm>
                <a:off x="10348" y="7790"/>
                <a:ext cx="80" cy="91"/>
              </a:xfrm>
              <a:custGeom>
                <a:avLst/>
                <a:gdLst/>
                <a:ahLst/>
                <a:cxnLst>
                  <a:cxn ang="0">
                    <a:pos x="16" y="88"/>
                  </a:cxn>
                  <a:cxn ang="0">
                    <a:pos x="19" y="88"/>
                  </a:cxn>
                  <a:cxn ang="0">
                    <a:pos x="23" y="91"/>
                  </a:cxn>
                  <a:cxn ang="0">
                    <a:pos x="55" y="91"/>
                  </a:cxn>
                  <a:cxn ang="0">
                    <a:pos x="60" y="88"/>
                  </a:cxn>
                  <a:cxn ang="0">
                    <a:pos x="62" y="88"/>
                  </a:cxn>
                  <a:cxn ang="0">
                    <a:pos x="67" y="86"/>
                  </a:cxn>
                  <a:cxn ang="0">
                    <a:pos x="71" y="86"/>
                  </a:cxn>
                  <a:cxn ang="0">
                    <a:pos x="76" y="84"/>
                  </a:cxn>
                  <a:cxn ang="0">
                    <a:pos x="79" y="62"/>
                  </a:cxn>
                  <a:cxn ang="0">
                    <a:pos x="79" y="21"/>
                  </a:cxn>
                  <a:cxn ang="0">
                    <a:pos x="76" y="2"/>
                  </a:cxn>
                  <a:cxn ang="0">
                    <a:pos x="71" y="2"/>
                  </a:cxn>
                  <a:cxn ang="0">
                    <a:pos x="67" y="0"/>
                  </a:cxn>
                  <a:cxn ang="0">
                    <a:pos x="38" y="0"/>
                  </a:cxn>
                  <a:cxn ang="0">
                    <a:pos x="33" y="2"/>
                  </a:cxn>
                  <a:cxn ang="0">
                    <a:pos x="23" y="2"/>
                  </a:cxn>
                  <a:cxn ang="0">
                    <a:pos x="19" y="4"/>
                  </a:cxn>
                  <a:cxn ang="0">
                    <a:pos x="14" y="7"/>
                  </a:cxn>
                  <a:cxn ang="0">
                    <a:pos x="11" y="7"/>
                  </a:cxn>
                  <a:cxn ang="0">
                    <a:pos x="7" y="9"/>
                  </a:cxn>
                  <a:cxn ang="0">
                    <a:pos x="4" y="19"/>
                  </a:cxn>
                  <a:cxn ang="0">
                    <a:pos x="2" y="26"/>
                  </a:cxn>
                  <a:cxn ang="0">
                    <a:pos x="0" y="36"/>
                  </a:cxn>
                  <a:cxn ang="0">
                    <a:pos x="0" y="52"/>
                  </a:cxn>
                  <a:cxn ang="0">
                    <a:pos x="2" y="62"/>
                  </a:cxn>
                  <a:cxn ang="0">
                    <a:pos x="4" y="74"/>
                  </a:cxn>
                  <a:cxn ang="0">
                    <a:pos x="7" y="84"/>
                  </a:cxn>
                  <a:cxn ang="0">
                    <a:pos x="11" y="86"/>
                  </a:cxn>
                  <a:cxn ang="0">
                    <a:pos x="16" y="88"/>
                  </a:cxn>
                </a:cxnLst>
                <a:rect l="0" t="0" r="r" b="b"/>
                <a:pathLst>
                  <a:path w="80" h="91">
                    <a:moveTo>
                      <a:pt x="16" y="88"/>
                    </a:moveTo>
                    <a:lnTo>
                      <a:pt x="19" y="88"/>
                    </a:lnTo>
                    <a:lnTo>
                      <a:pt x="23" y="91"/>
                    </a:lnTo>
                    <a:lnTo>
                      <a:pt x="55" y="91"/>
                    </a:lnTo>
                    <a:lnTo>
                      <a:pt x="60" y="88"/>
                    </a:lnTo>
                    <a:lnTo>
                      <a:pt x="62" y="88"/>
                    </a:lnTo>
                    <a:lnTo>
                      <a:pt x="67" y="86"/>
                    </a:lnTo>
                    <a:lnTo>
                      <a:pt x="71" y="86"/>
                    </a:lnTo>
                    <a:lnTo>
                      <a:pt x="76" y="84"/>
                    </a:lnTo>
                    <a:lnTo>
                      <a:pt x="79" y="62"/>
                    </a:lnTo>
                    <a:lnTo>
                      <a:pt x="79" y="21"/>
                    </a:lnTo>
                    <a:lnTo>
                      <a:pt x="76" y="2"/>
                    </a:lnTo>
                    <a:lnTo>
                      <a:pt x="71" y="2"/>
                    </a:lnTo>
                    <a:lnTo>
                      <a:pt x="67" y="0"/>
                    </a:lnTo>
                    <a:lnTo>
                      <a:pt x="38" y="0"/>
                    </a:lnTo>
                    <a:lnTo>
                      <a:pt x="33" y="2"/>
                    </a:lnTo>
                    <a:lnTo>
                      <a:pt x="23" y="2"/>
                    </a:lnTo>
                    <a:lnTo>
                      <a:pt x="19" y="4"/>
                    </a:lnTo>
                    <a:lnTo>
                      <a:pt x="14" y="7"/>
                    </a:lnTo>
                    <a:lnTo>
                      <a:pt x="11" y="7"/>
                    </a:lnTo>
                    <a:lnTo>
                      <a:pt x="7" y="9"/>
                    </a:lnTo>
                    <a:lnTo>
                      <a:pt x="4" y="19"/>
                    </a:lnTo>
                    <a:lnTo>
                      <a:pt x="2" y="26"/>
                    </a:lnTo>
                    <a:lnTo>
                      <a:pt x="0" y="36"/>
                    </a:lnTo>
                    <a:lnTo>
                      <a:pt x="0" y="52"/>
                    </a:lnTo>
                    <a:lnTo>
                      <a:pt x="2" y="62"/>
                    </a:lnTo>
                    <a:lnTo>
                      <a:pt x="4" y="74"/>
                    </a:lnTo>
                    <a:lnTo>
                      <a:pt x="7" y="84"/>
                    </a:lnTo>
                    <a:lnTo>
                      <a:pt x="11" y="86"/>
                    </a:lnTo>
                    <a:lnTo>
                      <a:pt x="16" y="88"/>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3" name="Freeform 7729"/>
              <p:cNvSpPr>
                <a:spLocks/>
              </p:cNvSpPr>
              <p:nvPr/>
            </p:nvSpPr>
            <p:spPr bwMode="auto">
              <a:xfrm>
                <a:off x="10351" y="7792"/>
                <a:ext cx="74" cy="87"/>
              </a:xfrm>
              <a:custGeom>
                <a:avLst/>
                <a:gdLst/>
                <a:ahLst/>
                <a:cxnLst>
                  <a:cxn ang="0">
                    <a:pos x="2" y="69"/>
                  </a:cxn>
                  <a:cxn ang="0">
                    <a:pos x="7" y="79"/>
                  </a:cxn>
                  <a:cxn ang="0">
                    <a:pos x="9" y="81"/>
                  </a:cxn>
                  <a:cxn ang="0">
                    <a:pos x="14" y="83"/>
                  </a:cxn>
                  <a:cxn ang="0">
                    <a:pos x="19" y="83"/>
                  </a:cxn>
                  <a:cxn ang="0">
                    <a:pos x="21" y="86"/>
                  </a:cxn>
                  <a:cxn ang="0">
                    <a:pos x="50" y="86"/>
                  </a:cxn>
                  <a:cxn ang="0">
                    <a:pos x="55" y="83"/>
                  </a:cxn>
                  <a:cxn ang="0">
                    <a:pos x="60" y="83"/>
                  </a:cxn>
                  <a:cxn ang="0">
                    <a:pos x="62" y="81"/>
                  </a:cxn>
                  <a:cxn ang="0">
                    <a:pos x="67" y="79"/>
                  </a:cxn>
                  <a:cxn ang="0">
                    <a:pos x="72" y="79"/>
                  </a:cxn>
                  <a:cxn ang="0">
                    <a:pos x="72" y="60"/>
                  </a:cxn>
                  <a:cxn ang="0">
                    <a:pos x="74" y="38"/>
                  </a:cxn>
                  <a:cxn ang="0">
                    <a:pos x="72" y="21"/>
                  </a:cxn>
                  <a:cxn ang="0">
                    <a:pos x="72" y="2"/>
                  </a:cxn>
                  <a:cxn ang="0">
                    <a:pos x="67" y="2"/>
                  </a:cxn>
                  <a:cxn ang="0">
                    <a:pos x="62" y="0"/>
                  </a:cxn>
                  <a:cxn ang="0">
                    <a:pos x="26" y="0"/>
                  </a:cxn>
                  <a:cxn ang="0">
                    <a:pos x="21" y="2"/>
                  </a:cxn>
                  <a:cxn ang="0">
                    <a:pos x="19" y="4"/>
                  </a:cxn>
                  <a:cxn ang="0">
                    <a:pos x="14" y="4"/>
                  </a:cxn>
                  <a:cxn ang="0">
                    <a:pos x="9" y="7"/>
                  </a:cxn>
                  <a:cxn ang="0">
                    <a:pos x="7" y="9"/>
                  </a:cxn>
                  <a:cxn ang="0">
                    <a:pos x="4" y="16"/>
                  </a:cxn>
                  <a:cxn ang="0">
                    <a:pos x="2" y="26"/>
                  </a:cxn>
                  <a:cxn ang="0">
                    <a:pos x="0" y="33"/>
                  </a:cxn>
                  <a:cxn ang="0">
                    <a:pos x="0" y="60"/>
                  </a:cxn>
                  <a:cxn ang="0">
                    <a:pos x="2" y="69"/>
                  </a:cxn>
                </a:cxnLst>
                <a:rect l="0" t="0" r="r" b="b"/>
                <a:pathLst>
                  <a:path w="74" h="87">
                    <a:moveTo>
                      <a:pt x="2" y="69"/>
                    </a:moveTo>
                    <a:lnTo>
                      <a:pt x="7" y="79"/>
                    </a:lnTo>
                    <a:lnTo>
                      <a:pt x="9" y="81"/>
                    </a:lnTo>
                    <a:lnTo>
                      <a:pt x="14" y="83"/>
                    </a:lnTo>
                    <a:lnTo>
                      <a:pt x="19" y="83"/>
                    </a:lnTo>
                    <a:lnTo>
                      <a:pt x="21" y="86"/>
                    </a:lnTo>
                    <a:lnTo>
                      <a:pt x="50" y="86"/>
                    </a:lnTo>
                    <a:lnTo>
                      <a:pt x="55" y="83"/>
                    </a:lnTo>
                    <a:lnTo>
                      <a:pt x="60" y="83"/>
                    </a:lnTo>
                    <a:lnTo>
                      <a:pt x="62" y="81"/>
                    </a:lnTo>
                    <a:lnTo>
                      <a:pt x="67" y="79"/>
                    </a:lnTo>
                    <a:lnTo>
                      <a:pt x="72" y="79"/>
                    </a:lnTo>
                    <a:lnTo>
                      <a:pt x="72" y="60"/>
                    </a:lnTo>
                    <a:lnTo>
                      <a:pt x="74" y="38"/>
                    </a:lnTo>
                    <a:lnTo>
                      <a:pt x="72" y="21"/>
                    </a:lnTo>
                    <a:lnTo>
                      <a:pt x="72" y="2"/>
                    </a:lnTo>
                    <a:lnTo>
                      <a:pt x="67" y="2"/>
                    </a:lnTo>
                    <a:lnTo>
                      <a:pt x="62" y="0"/>
                    </a:lnTo>
                    <a:lnTo>
                      <a:pt x="26" y="0"/>
                    </a:lnTo>
                    <a:lnTo>
                      <a:pt x="21" y="2"/>
                    </a:lnTo>
                    <a:lnTo>
                      <a:pt x="19" y="4"/>
                    </a:lnTo>
                    <a:lnTo>
                      <a:pt x="14" y="4"/>
                    </a:lnTo>
                    <a:lnTo>
                      <a:pt x="9" y="7"/>
                    </a:lnTo>
                    <a:lnTo>
                      <a:pt x="7" y="9"/>
                    </a:lnTo>
                    <a:lnTo>
                      <a:pt x="4" y="16"/>
                    </a:lnTo>
                    <a:lnTo>
                      <a:pt x="2" y="26"/>
                    </a:lnTo>
                    <a:lnTo>
                      <a:pt x="0" y="33"/>
                    </a:lnTo>
                    <a:lnTo>
                      <a:pt x="0" y="60"/>
                    </a:lnTo>
                    <a:lnTo>
                      <a:pt x="2" y="69"/>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4" name="Freeform 7730"/>
              <p:cNvSpPr>
                <a:spLocks/>
              </p:cNvSpPr>
              <p:nvPr/>
            </p:nvSpPr>
            <p:spPr bwMode="auto">
              <a:xfrm>
                <a:off x="10351" y="7795"/>
                <a:ext cx="72" cy="81"/>
              </a:xfrm>
              <a:custGeom>
                <a:avLst/>
                <a:gdLst/>
                <a:ahLst/>
                <a:cxnLst>
                  <a:cxn ang="0">
                    <a:pos x="0" y="31"/>
                  </a:cxn>
                  <a:cxn ang="0">
                    <a:pos x="0" y="48"/>
                  </a:cxn>
                  <a:cxn ang="0">
                    <a:pos x="4" y="62"/>
                  </a:cxn>
                  <a:cxn ang="0">
                    <a:pos x="9" y="72"/>
                  </a:cxn>
                  <a:cxn ang="0">
                    <a:pos x="12" y="74"/>
                  </a:cxn>
                  <a:cxn ang="0">
                    <a:pos x="16" y="76"/>
                  </a:cxn>
                  <a:cxn ang="0">
                    <a:pos x="19" y="79"/>
                  </a:cxn>
                  <a:cxn ang="0">
                    <a:pos x="24" y="81"/>
                  </a:cxn>
                  <a:cxn ang="0">
                    <a:pos x="50" y="81"/>
                  </a:cxn>
                  <a:cxn ang="0">
                    <a:pos x="52" y="79"/>
                  </a:cxn>
                  <a:cxn ang="0">
                    <a:pos x="57" y="76"/>
                  </a:cxn>
                  <a:cxn ang="0">
                    <a:pos x="60" y="76"/>
                  </a:cxn>
                  <a:cxn ang="0">
                    <a:pos x="64" y="74"/>
                  </a:cxn>
                  <a:cxn ang="0">
                    <a:pos x="67" y="72"/>
                  </a:cxn>
                  <a:cxn ang="0">
                    <a:pos x="69" y="55"/>
                  </a:cxn>
                  <a:cxn ang="0">
                    <a:pos x="72" y="36"/>
                  </a:cxn>
                  <a:cxn ang="0">
                    <a:pos x="67" y="2"/>
                  </a:cxn>
                  <a:cxn ang="0">
                    <a:pos x="64" y="2"/>
                  </a:cxn>
                  <a:cxn ang="0">
                    <a:pos x="60" y="0"/>
                  </a:cxn>
                  <a:cxn ang="0">
                    <a:pos x="26" y="0"/>
                  </a:cxn>
                  <a:cxn ang="0">
                    <a:pos x="24" y="2"/>
                  </a:cxn>
                  <a:cxn ang="0">
                    <a:pos x="19" y="2"/>
                  </a:cxn>
                  <a:cxn ang="0">
                    <a:pos x="16" y="4"/>
                  </a:cxn>
                  <a:cxn ang="0">
                    <a:pos x="12" y="7"/>
                  </a:cxn>
                  <a:cxn ang="0">
                    <a:pos x="9" y="9"/>
                  </a:cxn>
                  <a:cxn ang="0">
                    <a:pos x="4" y="16"/>
                  </a:cxn>
                  <a:cxn ang="0">
                    <a:pos x="0" y="31"/>
                  </a:cxn>
                </a:cxnLst>
                <a:rect l="0" t="0" r="r" b="b"/>
                <a:pathLst>
                  <a:path w="72" h="81">
                    <a:moveTo>
                      <a:pt x="0" y="31"/>
                    </a:moveTo>
                    <a:lnTo>
                      <a:pt x="0" y="48"/>
                    </a:lnTo>
                    <a:lnTo>
                      <a:pt x="4" y="62"/>
                    </a:lnTo>
                    <a:lnTo>
                      <a:pt x="9" y="72"/>
                    </a:lnTo>
                    <a:lnTo>
                      <a:pt x="12" y="74"/>
                    </a:lnTo>
                    <a:lnTo>
                      <a:pt x="16" y="76"/>
                    </a:lnTo>
                    <a:lnTo>
                      <a:pt x="19" y="79"/>
                    </a:lnTo>
                    <a:lnTo>
                      <a:pt x="24" y="81"/>
                    </a:lnTo>
                    <a:lnTo>
                      <a:pt x="50" y="81"/>
                    </a:lnTo>
                    <a:lnTo>
                      <a:pt x="52" y="79"/>
                    </a:lnTo>
                    <a:lnTo>
                      <a:pt x="57" y="76"/>
                    </a:lnTo>
                    <a:lnTo>
                      <a:pt x="60" y="76"/>
                    </a:lnTo>
                    <a:lnTo>
                      <a:pt x="64" y="74"/>
                    </a:lnTo>
                    <a:lnTo>
                      <a:pt x="67" y="72"/>
                    </a:lnTo>
                    <a:lnTo>
                      <a:pt x="69" y="55"/>
                    </a:lnTo>
                    <a:lnTo>
                      <a:pt x="72" y="36"/>
                    </a:lnTo>
                    <a:lnTo>
                      <a:pt x="67" y="2"/>
                    </a:lnTo>
                    <a:lnTo>
                      <a:pt x="64" y="2"/>
                    </a:lnTo>
                    <a:lnTo>
                      <a:pt x="60" y="0"/>
                    </a:lnTo>
                    <a:lnTo>
                      <a:pt x="26" y="0"/>
                    </a:lnTo>
                    <a:lnTo>
                      <a:pt x="24" y="2"/>
                    </a:lnTo>
                    <a:lnTo>
                      <a:pt x="19" y="2"/>
                    </a:lnTo>
                    <a:lnTo>
                      <a:pt x="16" y="4"/>
                    </a:lnTo>
                    <a:lnTo>
                      <a:pt x="12" y="7"/>
                    </a:lnTo>
                    <a:lnTo>
                      <a:pt x="9" y="9"/>
                    </a:lnTo>
                    <a:lnTo>
                      <a:pt x="4" y="16"/>
                    </a:lnTo>
                    <a:lnTo>
                      <a:pt x="0" y="3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5" name="Freeform 7731"/>
              <p:cNvSpPr>
                <a:spLocks/>
              </p:cNvSpPr>
              <p:nvPr/>
            </p:nvSpPr>
            <p:spPr bwMode="auto">
              <a:xfrm>
                <a:off x="10353" y="7795"/>
                <a:ext cx="67" cy="79"/>
              </a:xfrm>
              <a:custGeom>
                <a:avLst/>
                <a:gdLst/>
                <a:ahLst/>
                <a:cxnLst>
                  <a:cxn ang="0">
                    <a:pos x="0" y="31"/>
                  </a:cxn>
                  <a:cxn ang="0">
                    <a:pos x="0" y="45"/>
                  </a:cxn>
                  <a:cxn ang="0">
                    <a:pos x="4" y="60"/>
                  </a:cxn>
                  <a:cxn ang="0">
                    <a:pos x="9" y="69"/>
                  </a:cxn>
                  <a:cxn ang="0">
                    <a:pos x="14" y="74"/>
                  </a:cxn>
                  <a:cxn ang="0">
                    <a:pos x="19" y="76"/>
                  </a:cxn>
                  <a:cxn ang="0">
                    <a:pos x="21" y="76"/>
                  </a:cxn>
                  <a:cxn ang="0">
                    <a:pos x="26" y="79"/>
                  </a:cxn>
                  <a:cxn ang="0">
                    <a:pos x="43" y="79"/>
                  </a:cxn>
                  <a:cxn ang="0">
                    <a:pos x="48" y="76"/>
                  </a:cxn>
                  <a:cxn ang="0">
                    <a:pos x="52" y="74"/>
                  </a:cxn>
                  <a:cxn ang="0">
                    <a:pos x="55" y="72"/>
                  </a:cxn>
                  <a:cxn ang="0">
                    <a:pos x="60" y="72"/>
                  </a:cxn>
                  <a:cxn ang="0">
                    <a:pos x="62" y="69"/>
                  </a:cxn>
                  <a:cxn ang="0">
                    <a:pos x="64" y="60"/>
                  </a:cxn>
                  <a:cxn ang="0">
                    <a:pos x="64" y="52"/>
                  </a:cxn>
                  <a:cxn ang="0">
                    <a:pos x="67" y="45"/>
                  </a:cxn>
                  <a:cxn ang="0">
                    <a:pos x="67" y="28"/>
                  </a:cxn>
                  <a:cxn ang="0">
                    <a:pos x="64" y="21"/>
                  </a:cxn>
                  <a:cxn ang="0">
                    <a:pos x="64" y="12"/>
                  </a:cxn>
                  <a:cxn ang="0">
                    <a:pos x="62" y="4"/>
                  </a:cxn>
                  <a:cxn ang="0">
                    <a:pos x="55" y="4"/>
                  </a:cxn>
                  <a:cxn ang="0">
                    <a:pos x="52" y="2"/>
                  </a:cxn>
                  <a:cxn ang="0">
                    <a:pos x="40" y="2"/>
                  </a:cxn>
                  <a:cxn ang="0">
                    <a:pos x="38" y="0"/>
                  </a:cxn>
                  <a:cxn ang="0">
                    <a:pos x="31" y="0"/>
                  </a:cxn>
                  <a:cxn ang="0">
                    <a:pos x="28" y="2"/>
                  </a:cxn>
                  <a:cxn ang="0">
                    <a:pos x="21" y="2"/>
                  </a:cxn>
                  <a:cxn ang="0">
                    <a:pos x="19" y="4"/>
                  </a:cxn>
                  <a:cxn ang="0">
                    <a:pos x="14" y="7"/>
                  </a:cxn>
                  <a:cxn ang="0">
                    <a:pos x="9" y="12"/>
                  </a:cxn>
                  <a:cxn ang="0">
                    <a:pos x="4" y="19"/>
                  </a:cxn>
                  <a:cxn ang="0">
                    <a:pos x="2" y="23"/>
                  </a:cxn>
                  <a:cxn ang="0">
                    <a:pos x="0" y="31"/>
                  </a:cxn>
                </a:cxnLst>
                <a:rect l="0" t="0" r="r" b="b"/>
                <a:pathLst>
                  <a:path w="67" h="79">
                    <a:moveTo>
                      <a:pt x="0" y="31"/>
                    </a:moveTo>
                    <a:lnTo>
                      <a:pt x="0" y="45"/>
                    </a:lnTo>
                    <a:lnTo>
                      <a:pt x="4" y="60"/>
                    </a:lnTo>
                    <a:lnTo>
                      <a:pt x="9" y="69"/>
                    </a:lnTo>
                    <a:lnTo>
                      <a:pt x="14" y="74"/>
                    </a:lnTo>
                    <a:lnTo>
                      <a:pt x="19" y="76"/>
                    </a:lnTo>
                    <a:lnTo>
                      <a:pt x="21" y="76"/>
                    </a:lnTo>
                    <a:lnTo>
                      <a:pt x="26" y="79"/>
                    </a:lnTo>
                    <a:lnTo>
                      <a:pt x="43" y="79"/>
                    </a:lnTo>
                    <a:lnTo>
                      <a:pt x="48" y="76"/>
                    </a:lnTo>
                    <a:lnTo>
                      <a:pt x="52" y="74"/>
                    </a:lnTo>
                    <a:lnTo>
                      <a:pt x="55" y="72"/>
                    </a:lnTo>
                    <a:lnTo>
                      <a:pt x="60" y="72"/>
                    </a:lnTo>
                    <a:lnTo>
                      <a:pt x="62" y="69"/>
                    </a:lnTo>
                    <a:lnTo>
                      <a:pt x="64" y="60"/>
                    </a:lnTo>
                    <a:lnTo>
                      <a:pt x="64" y="52"/>
                    </a:lnTo>
                    <a:lnTo>
                      <a:pt x="67" y="45"/>
                    </a:lnTo>
                    <a:lnTo>
                      <a:pt x="67" y="28"/>
                    </a:lnTo>
                    <a:lnTo>
                      <a:pt x="64" y="21"/>
                    </a:lnTo>
                    <a:lnTo>
                      <a:pt x="64" y="12"/>
                    </a:lnTo>
                    <a:lnTo>
                      <a:pt x="62" y="4"/>
                    </a:lnTo>
                    <a:lnTo>
                      <a:pt x="55" y="4"/>
                    </a:lnTo>
                    <a:lnTo>
                      <a:pt x="52" y="2"/>
                    </a:lnTo>
                    <a:lnTo>
                      <a:pt x="40" y="2"/>
                    </a:lnTo>
                    <a:lnTo>
                      <a:pt x="38" y="0"/>
                    </a:lnTo>
                    <a:lnTo>
                      <a:pt x="31" y="0"/>
                    </a:lnTo>
                    <a:lnTo>
                      <a:pt x="28" y="2"/>
                    </a:lnTo>
                    <a:lnTo>
                      <a:pt x="21" y="2"/>
                    </a:lnTo>
                    <a:lnTo>
                      <a:pt x="19" y="4"/>
                    </a:lnTo>
                    <a:lnTo>
                      <a:pt x="14" y="7"/>
                    </a:lnTo>
                    <a:lnTo>
                      <a:pt x="9" y="12"/>
                    </a:lnTo>
                    <a:lnTo>
                      <a:pt x="4" y="19"/>
                    </a:lnTo>
                    <a:lnTo>
                      <a:pt x="2" y="23"/>
                    </a:lnTo>
                    <a:lnTo>
                      <a:pt x="0" y="31"/>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6" name="Freeform 7732"/>
              <p:cNvSpPr>
                <a:spLocks/>
              </p:cNvSpPr>
              <p:nvPr/>
            </p:nvSpPr>
            <p:spPr bwMode="auto">
              <a:xfrm>
                <a:off x="10356" y="7797"/>
                <a:ext cx="62" cy="75"/>
              </a:xfrm>
              <a:custGeom>
                <a:avLst/>
                <a:gdLst/>
                <a:ahLst/>
                <a:cxnLst>
                  <a:cxn ang="0">
                    <a:pos x="19" y="2"/>
                  </a:cxn>
                  <a:cxn ang="0">
                    <a:pos x="12" y="9"/>
                  </a:cxn>
                  <a:cxn ang="0">
                    <a:pos x="7" y="12"/>
                  </a:cxn>
                  <a:cxn ang="0">
                    <a:pos x="4" y="16"/>
                  </a:cxn>
                  <a:cxn ang="0">
                    <a:pos x="2" y="23"/>
                  </a:cxn>
                  <a:cxn ang="0">
                    <a:pos x="0" y="28"/>
                  </a:cxn>
                  <a:cxn ang="0">
                    <a:pos x="0" y="47"/>
                  </a:cxn>
                  <a:cxn ang="0">
                    <a:pos x="4" y="55"/>
                  </a:cxn>
                  <a:cxn ang="0">
                    <a:pos x="7" y="62"/>
                  </a:cxn>
                  <a:cxn ang="0">
                    <a:pos x="16" y="72"/>
                  </a:cxn>
                  <a:cxn ang="0">
                    <a:pos x="19" y="72"/>
                  </a:cxn>
                  <a:cxn ang="0">
                    <a:pos x="24" y="74"/>
                  </a:cxn>
                  <a:cxn ang="0">
                    <a:pos x="38" y="74"/>
                  </a:cxn>
                  <a:cxn ang="0">
                    <a:pos x="40" y="72"/>
                  </a:cxn>
                  <a:cxn ang="0">
                    <a:pos x="45" y="72"/>
                  </a:cxn>
                  <a:cxn ang="0">
                    <a:pos x="52" y="64"/>
                  </a:cxn>
                  <a:cxn ang="0">
                    <a:pos x="57" y="62"/>
                  </a:cxn>
                  <a:cxn ang="0">
                    <a:pos x="60" y="55"/>
                  </a:cxn>
                  <a:cxn ang="0">
                    <a:pos x="60" y="40"/>
                  </a:cxn>
                  <a:cxn ang="0">
                    <a:pos x="62" y="33"/>
                  </a:cxn>
                  <a:cxn ang="0">
                    <a:pos x="60" y="26"/>
                  </a:cxn>
                  <a:cxn ang="0">
                    <a:pos x="60" y="19"/>
                  </a:cxn>
                  <a:cxn ang="0">
                    <a:pos x="57" y="12"/>
                  </a:cxn>
                  <a:cxn ang="0">
                    <a:pos x="57" y="4"/>
                  </a:cxn>
                  <a:cxn ang="0">
                    <a:pos x="52" y="4"/>
                  </a:cxn>
                  <a:cxn ang="0">
                    <a:pos x="50" y="2"/>
                  </a:cxn>
                  <a:cxn ang="0">
                    <a:pos x="40" y="2"/>
                  </a:cxn>
                  <a:cxn ang="0">
                    <a:pos x="38" y="0"/>
                  </a:cxn>
                  <a:cxn ang="0">
                    <a:pos x="26" y="0"/>
                  </a:cxn>
                  <a:cxn ang="0">
                    <a:pos x="24" y="2"/>
                  </a:cxn>
                  <a:cxn ang="0">
                    <a:pos x="19" y="2"/>
                  </a:cxn>
                </a:cxnLst>
                <a:rect l="0" t="0" r="r" b="b"/>
                <a:pathLst>
                  <a:path w="62" h="75">
                    <a:moveTo>
                      <a:pt x="19" y="2"/>
                    </a:moveTo>
                    <a:lnTo>
                      <a:pt x="12" y="9"/>
                    </a:lnTo>
                    <a:lnTo>
                      <a:pt x="7" y="12"/>
                    </a:lnTo>
                    <a:lnTo>
                      <a:pt x="4" y="16"/>
                    </a:lnTo>
                    <a:lnTo>
                      <a:pt x="2" y="23"/>
                    </a:lnTo>
                    <a:lnTo>
                      <a:pt x="0" y="28"/>
                    </a:lnTo>
                    <a:lnTo>
                      <a:pt x="0" y="47"/>
                    </a:lnTo>
                    <a:lnTo>
                      <a:pt x="4" y="55"/>
                    </a:lnTo>
                    <a:lnTo>
                      <a:pt x="7" y="62"/>
                    </a:lnTo>
                    <a:lnTo>
                      <a:pt x="16" y="72"/>
                    </a:lnTo>
                    <a:lnTo>
                      <a:pt x="19" y="72"/>
                    </a:lnTo>
                    <a:lnTo>
                      <a:pt x="24" y="74"/>
                    </a:lnTo>
                    <a:lnTo>
                      <a:pt x="38" y="74"/>
                    </a:lnTo>
                    <a:lnTo>
                      <a:pt x="40" y="72"/>
                    </a:lnTo>
                    <a:lnTo>
                      <a:pt x="45" y="72"/>
                    </a:lnTo>
                    <a:lnTo>
                      <a:pt x="52" y="64"/>
                    </a:lnTo>
                    <a:lnTo>
                      <a:pt x="57" y="62"/>
                    </a:lnTo>
                    <a:lnTo>
                      <a:pt x="60" y="55"/>
                    </a:lnTo>
                    <a:lnTo>
                      <a:pt x="60" y="40"/>
                    </a:lnTo>
                    <a:lnTo>
                      <a:pt x="62" y="33"/>
                    </a:lnTo>
                    <a:lnTo>
                      <a:pt x="60" y="26"/>
                    </a:lnTo>
                    <a:lnTo>
                      <a:pt x="60" y="19"/>
                    </a:lnTo>
                    <a:lnTo>
                      <a:pt x="57" y="12"/>
                    </a:lnTo>
                    <a:lnTo>
                      <a:pt x="57" y="4"/>
                    </a:lnTo>
                    <a:lnTo>
                      <a:pt x="52" y="4"/>
                    </a:lnTo>
                    <a:lnTo>
                      <a:pt x="50" y="2"/>
                    </a:lnTo>
                    <a:lnTo>
                      <a:pt x="40" y="2"/>
                    </a:lnTo>
                    <a:lnTo>
                      <a:pt x="38" y="0"/>
                    </a:lnTo>
                    <a:lnTo>
                      <a:pt x="26" y="0"/>
                    </a:lnTo>
                    <a:lnTo>
                      <a:pt x="24" y="2"/>
                    </a:lnTo>
                    <a:lnTo>
                      <a:pt x="19" y="2"/>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7" name="Freeform 7733"/>
              <p:cNvSpPr>
                <a:spLocks/>
              </p:cNvSpPr>
              <p:nvPr/>
            </p:nvSpPr>
            <p:spPr bwMode="auto">
              <a:xfrm>
                <a:off x="10281" y="7792"/>
                <a:ext cx="31" cy="58"/>
              </a:xfrm>
              <a:custGeom>
                <a:avLst/>
                <a:gdLst/>
                <a:ahLst/>
                <a:cxnLst>
                  <a:cxn ang="0">
                    <a:pos x="0" y="2"/>
                  </a:cxn>
                  <a:cxn ang="0">
                    <a:pos x="0" y="57"/>
                  </a:cxn>
                  <a:cxn ang="0">
                    <a:pos x="2" y="57"/>
                  </a:cxn>
                  <a:cxn ang="0">
                    <a:pos x="2" y="4"/>
                  </a:cxn>
                  <a:cxn ang="0">
                    <a:pos x="31" y="0"/>
                  </a:cxn>
                  <a:cxn ang="0">
                    <a:pos x="0" y="2"/>
                  </a:cxn>
                </a:cxnLst>
                <a:rect l="0" t="0" r="r" b="b"/>
                <a:pathLst>
                  <a:path w="31" h="58">
                    <a:moveTo>
                      <a:pt x="0" y="2"/>
                    </a:moveTo>
                    <a:lnTo>
                      <a:pt x="0" y="57"/>
                    </a:lnTo>
                    <a:lnTo>
                      <a:pt x="2" y="57"/>
                    </a:lnTo>
                    <a:lnTo>
                      <a:pt x="2" y="4"/>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8" name="Freeform 7734"/>
              <p:cNvSpPr>
                <a:spLocks/>
              </p:cNvSpPr>
              <p:nvPr/>
            </p:nvSpPr>
            <p:spPr bwMode="auto">
              <a:xfrm>
                <a:off x="10281" y="7800"/>
                <a:ext cx="31" cy="4"/>
              </a:xfrm>
              <a:custGeom>
                <a:avLst/>
                <a:gdLst/>
                <a:ahLst/>
                <a:cxnLst>
                  <a:cxn ang="0">
                    <a:pos x="0" y="2"/>
                  </a:cxn>
                  <a:cxn ang="0">
                    <a:pos x="0" y="4"/>
                  </a:cxn>
                  <a:cxn ang="0">
                    <a:pos x="31" y="0"/>
                  </a:cxn>
                  <a:cxn ang="0">
                    <a:pos x="0" y="2"/>
                  </a:cxn>
                </a:cxnLst>
                <a:rect l="0" t="0" r="r" b="b"/>
                <a:pathLst>
                  <a:path w="31" h="4">
                    <a:moveTo>
                      <a:pt x="0" y="2"/>
                    </a:moveTo>
                    <a:lnTo>
                      <a:pt x="0" y="4"/>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9" name="Freeform 7735"/>
              <p:cNvSpPr>
                <a:spLocks/>
              </p:cNvSpPr>
              <p:nvPr/>
            </p:nvSpPr>
            <p:spPr bwMode="auto">
              <a:xfrm>
                <a:off x="10281" y="7809"/>
                <a:ext cx="31" cy="5"/>
              </a:xfrm>
              <a:custGeom>
                <a:avLst/>
                <a:gdLst/>
                <a:ahLst/>
                <a:cxnLst>
                  <a:cxn ang="0">
                    <a:pos x="2" y="2"/>
                  </a:cxn>
                  <a:cxn ang="0">
                    <a:pos x="2" y="2"/>
                  </a:cxn>
                  <a:cxn ang="0">
                    <a:pos x="0" y="4"/>
                  </a:cxn>
                  <a:cxn ang="0">
                    <a:pos x="31" y="2"/>
                  </a:cxn>
                  <a:cxn ang="0">
                    <a:pos x="31" y="0"/>
                  </a:cxn>
                  <a:cxn ang="0">
                    <a:pos x="2" y="2"/>
                  </a:cxn>
                </a:cxnLst>
                <a:rect l="0" t="0" r="r" b="b"/>
                <a:pathLst>
                  <a:path w="31" h="5">
                    <a:moveTo>
                      <a:pt x="2" y="2"/>
                    </a:moveTo>
                    <a:lnTo>
                      <a:pt x="2" y="2"/>
                    </a:lnTo>
                    <a:lnTo>
                      <a:pt x="0" y="4"/>
                    </a:lnTo>
                    <a:lnTo>
                      <a:pt x="31" y="2"/>
                    </a:lnTo>
                    <a:lnTo>
                      <a:pt x="31"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0" name="Freeform 7736"/>
              <p:cNvSpPr>
                <a:spLocks/>
              </p:cNvSpPr>
              <p:nvPr/>
            </p:nvSpPr>
            <p:spPr bwMode="auto">
              <a:xfrm>
                <a:off x="10281" y="7809"/>
                <a:ext cx="31" cy="3"/>
              </a:xfrm>
              <a:custGeom>
                <a:avLst/>
                <a:gdLst/>
                <a:ahLst/>
                <a:cxnLst>
                  <a:cxn ang="0">
                    <a:pos x="2" y="2"/>
                  </a:cxn>
                  <a:cxn ang="0">
                    <a:pos x="31" y="0"/>
                  </a:cxn>
                  <a:cxn ang="0">
                    <a:pos x="0" y="2"/>
                  </a:cxn>
                  <a:cxn ang="0">
                    <a:pos x="2" y="2"/>
                  </a:cxn>
                </a:cxnLst>
                <a:rect l="0" t="0" r="r" b="b"/>
                <a:pathLst>
                  <a:path w="31" h="3">
                    <a:moveTo>
                      <a:pt x="2" y="2"/>
                    </a:moveTo>
                    <a:lnTo>
                      <a:pt x="31" y="0"/>
                    </a:lnTo>
                    <a:lnTo>
                      <a:pt x="0" y="2"/>
                    </a:lnTo>
                    <a:lnTo>
                      <a:pt x="2"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1" name="Freeform 7737"/>
              <p:cNvSpPr>
                <a:spLocks/>
              </p:cNvSpPr>
              <p:nvPr/>
            </p:nvSpPr>
            <p:spPr bwMode="auto">
              <a:xfrm>
                <a:off x="10281" y="7824"/>
                <a:ext cx="31" cy="4"/>
              </a:xfrm>
              <a:custGeom>
                <a:avLst/>
                <a:gdLst/>
                <a:ahLst/>
                <a:cxnLst>
                  <a:cxn ang="0">
                    <a:pos x="0" y="2"/>
                  </a:cxn>
                  <a:cxn ang="0">
                    <a:pos x="0" y="4"/>
                  </a:cxn>
                  <a:cxn ang="0">
                    <a:pos x="31" y="2"/>
                  </a:cxn>
                  <a:cxn ang="0">
                    <a:pos x="31" y="0"/>
                  </a:cxn>
                  <a:cxn ang="0">
                    <a:pos x="0" y="2"/>
                  </a:cxn>
                </a:cxnLst>
                <a:rect l="0" t="0" r="r" b="b"/>
                <a:pathLst>
                  <a:path w="31" h="4">
                    <a:moveTo>
                      <a:pt x="0" y="2"/>
                    </a:moveTo>
                    <a:lnTo>
                      <a:pt x="0" y="4"/>
                    </a:lnTo>
                    <a:lnTo>
                      <a:pt x="31" y="2"/>
                    </a:lnTo>
                    <a:lnTo>
                      <a:pt x="31"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2" name="Freeform 7738"/>
              <p:cNvSpPr>
                <a:spLocks/>
              </p:cNvSpPr>
              <p:nvPr/>
            </p:nvSpPr>
            <p:spPr bwMode="auto">
              <a:xfrm>
                <a:off x="10284" y="7814"/>
                <a:ext cx="28" cy="12"/>
              </a:xfrm>
              <a:custGeom>
                <a:avLst/>
                <a:gdLst/>
                <a:ahLst/>
                <a:cxnLst>
                  <a:cxn ang="0">
                    <a:pos x="0" y="0"/>
                  </a:cxn>
                  <a:cxn ang="0">
                    <a:pos x="0" y="11"/>
                  </a:cxn>
                  <a:cxn ang="0">
                    <a:pos x="28" y="9"/>
                  </a:cxn>
                  <a:cxn ang="0">
                    <a:pos x="28" y="0"/>
                  </a:cxn>
                  <a:cxn ang="0">
                    <a:pos x="0" y="0"/>
                  </a:cxn>
                </a:cxnLst>
                <a:rect l="0" t="0" r="r" b="b"/>
                <a:pathLst>
                  <a:path w="28" h="12">
                    <a:moveTo>
                      <a:pt x="0" y="0"/>
                    </a:moveTo>
                    <a:lnTo>
                      <a:pt x="0" y="11"/>
                    </a:lnTo>
                    <a:lnTo>
                      <a:pt x="28" y="9"/>
                    </a:lnTo>
                    <a:lnTo>
                      <a:pt x="28"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3" name="Freeform 7739"/>
              <p:cNvSpPr>
                <a:spLocks/>
              </p:cNvSpPr>
              <p:nvPr/>
            </p:nvSpPr>
            <p:spPr bwMode="auto">
              <a:xfrm>
                <a:off x="10281" y="7848"/>
                <a:ext cx="34" cy="2"/>
              </a:xfrm>
              <a:custGeom>
                <a:avLst/>
                <a:gdLst/>
                <a:ahLst/>
                <a:cxnLst>
                  <a:cxn ang="0">
                    <a:pos x="2" y="0"/>
                  </a:cxn>
                  <a:cxn ang="0">
                    <a:pos x="2" y="0"/>
                  </a:cxn>
                  <a:cxn ang="0">
                    <a:pos x="0" y="2"/>
                  </a:cxn>
                  <a:cxn ang="0">
                    <a:pos x="33" y="2"/>
                  </a:cxn>
                  <a:cxn ang="0">
                    <a:pos x="33" y="0"/>
                  </a:cxn>
                  <a:cxn ang="0">
                    <a:pos x="2" y="0"/>
                  </a:cxn>
                </a:cxnLst>
                <a:rect l="0" t="0" r="r" b="b"/>
                <a:pathLst>
                  <a:path w="34" h="2">
                    <a:moveTo>
                      <a:pt x="2" y="0"/>
                    </a:moveTo>
                    <a:lnTo>
                      <a:pt x="2" y="0"/>
                    </a:lnTo>
                    <a:lnTo>
                      <a:pt x="0" y="2"/>
                    </a:lnTo>
                    <a:lnTo>
                      <a:pt x="33" y="2"/>
                    </a:lnTo>
                    <a:lnTo>
                      <a:pt x="33"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4" name="Freeform 7740"/>
              <p:cNvSpPr>
                <a:spLocks/>
              </p:cNvSpPr>
              <p:nvPr/>
            </p:nvSpPr>
            <p:spPr bwMode="auto">
              <a:xfrm>
                <a:off x="10348" y="7917"/>
                <a:ext cx="82" cy="10"/>
              </a:xfrm>
              <a:custGeom>
                <a:avLst/>
                <a:gdLst/>
                <a:ahLst/>
                <a:cxnLst>
                  <a:cxn ang="0">
                    <a:pos x="0" y="0"/>
                  </a:cxn>
                  <a:cxn ang="0">
                    <a:pos x="0" y="9"/>
                  </a:cxn>
                  <a:cxn ang="0">
                    <a:pos x="0" y="4"/>
                  </a:cxn>
                  <a:cxn ang="0">
                    <a:pos x="81" y="7"/>
                  </a:cxn>
                  <a:cxn ang="0">
                    <a:pos x="81" y="2"/>
                  </a:cxn>
                  <a:cxn ang="0">
                    <a:pos x="0" y="0"/>
                  </a:cxn>
                </a:cxnLst>
                <a:rect l="0" t="0" r="r" b="b"/>
                <a:pathLst>
                  <a:path w="82" h="10">
                    <a:moveTo>
                      <a:pt x="0" y="0"/>
                    </a:moveTo>
                    <a:lnTo>
                      <a:pt x="0" y="9"/>
                    </a:lnTo>
                    <a:lnTo>
                      <a:pt x="0" y="4"/>
                    </a:lnTo>
                    <a:lnTo>
                      <a:pt x="81" y="7"/>
                    </a:lnTo>
                    <a:lnTo>
                      <a:pt x="81"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5" name="Freeform 7741"/>
              <p:cNvSpPr>
                <a:spLocks/>
              </p:cNvSpPr>
              <p:nvPr/>
            </p:nvSpPr>
            <p:spPr bwMode="auto">
              <a:xfrm>
                <a:off x="10348" y="7922"/>
                <a:ext cx="82" cy="5"/>
              </a:xfrm>
              <a:custGeom>
                <a:avLst/>
                <a:gdLst/>
                <a:ahLst/>
                <a:cxnLst>
                  <a:cxn ang="0">
                    <a:pos x="0" y="0"/>
                  </a:cxn>
                  <a:cxn ang="0">
                    <a:pos x="0" y="2"/>
                  </a:cxn>
                  <a:cxn ang="0">
                    <a:pos x="81" y="4"/>
                  </a:cxn>
                  <a:cxn ang="0">
                    <a:pos x="81" y="2"/>
                  </a:cxn>
                  <a:cxn ang="0">
                    <a:pos x="0" y="0"/>
                  </a:cxn>
                </a:cxnLst>
                <a:rect l="0" t="0" r="r" b="b"/>
                <a:pathLst>
                  <a:path w="82" h="5">
                    <a:moveTo>
                      <a:pt x="0" y="0"/>
                    </a:moveTo>
                    <a:lnTo>
                      <a:pt x="0" y="2"/>
                    </a:lnTo>
                    <a:lnTo>
                      <a:pt x="81" y="4"/>
                    </a:lnTo>
                    <a:lnTo>
                      <a:pt x="81"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6" name="Freeform 7742"/>
              <p:cNvSpPr>
                <a:spLocks/>
              </p:cNvSpPr>
              <p:nvPr/>
            </p:nvSpPr>
            <p:spPr bwMode="auto">
              <a:xfrm>
                <a:off x="10348" y="7921"/>
                <a:ext cx="51" cy="0"/>
              </a:xfrm>
              <a:custGeom>
                <a:avLst/>
                <a:gdLst/>
                <a:ahLst/>
                <a:cxnLst>
                  <a:cxn ang="0">
                    <a:pos x="0" y="0"/>
                  </a:cxn>
                  <a:cxn ang="0">
                    <a:pos x="50" y="0"/>
                  </a:cxn>
                </a:cxnLst>
                <a:rect l="0" t="0" r="r" b="b"/>
                <a:pathLst>
                  <a:path w="51">
                    <a:moveTo>
                      <a:pt x="0" y="0"/>
                    </a:moveTo>
                    <a:lnTo>
                      <a:pt x="50"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7" name="Freeform 7743"/>
              <p:cNvSpPr>
                <a:spLocks/>
              </p:cNvSpPr>
              <p:nvPr/>
            </p:nvSpPr>
            <p:spPr bwMode="auto">
              <a:xfrm>
                <a:off x="10404" y="7920"/>
                <a:ext cx="16" cy="2"/>
              </a:xfrm>
              <a:custGeom>
                <a:avLst/>
                <a:gdLst/>
                <a:ahLst/>
                <a:cxnLst>
                  <a:cxn ang="0">
                    <a:pos x="0" y="0"/>
                  </a:cxn>
                  <a:cxn ang="0">
                    <a:pos x="0" y="2"/>
                  </a:cxn>
                  <a:cxn ang="0">
                    <a:pos x="16" y="2"/>
                  </a:cxn>
                  <a:cxn ang="0">
                    <a:pos x="0" y="0"/>
                  </a:cxn>
                </a:cxnLst>
                <a:rect l="0" t="0" r="r" b="b"/>
                <a:pathLst>
                  <a:path w="16" h="2">
                    <a:moveTo>
                      <a:pt x="0" y="0"/>
                    </a:moveTo>
                    <a:lnTo>
                      <a:pt x="0" y="2"/>
                    </a:lnTo>
                    <a:lnTo>
                      <a:pt x="1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8" name="Freeform 7744"/>
              <p:cNvSpPr>
                <a:spLocks/>
              </p:cNvSpPr>
              <p:nvPr/>
            </p:nvSpPr>
            <p:spPr bwMode="auto">
              <a:xfrm>
                <a:off x="10348" y="7921"/>
                <a:ext cx="34" cy="0"/>
              </a:xfrm>
              <a:custGeom>
                <a:avLst/>
                <a:gdLst/>
                <a:ahLst/>
                <a:cxnLst>
                  <a:cxn ang="0">
                    <a:pos x="0" y="0"/>
                  </a:cxn>
                  <a:cxn ang="0">
                    <a:pos x="33" y="0"/>
                  </a:cxn>
                </a:cxnLst>
                <a:rect l="0" t="0" r="r" b="b"/>
                <a:pathLst>
                  <a:path w="34">
                    <a:moveTo>
                      <a:pt x="0" y="0"/>
                    </a:moveTo>
                    <a:lnTo>
                      <a:pt x="33"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9" name="Freeform 7745"/>
              <p:cNvSpPr>
                <a:spLocks/>
              </p:cNvSpPr>
              <p:nvPr/>
            </p:nvSpPr>
            <p:spPr bwMode="auto">
              <a:xfrm>
                <a:off x="10384" y="7920"/>
                <a:ext cx="15" cy="2"/>
              </a:xfrm>
              <a:custGeom>
                <a:avLst/>
                <a:gdLst/>
                <a:ahLst/>
                <a:cxnLst>
                  <a:cxn ang="0">
                    <a:pos x="0" y="0"/>
                  </a:cxn>
                  <a:cxn ang="0">
                    <a:pos x="0" y="2"/>
                  </a:cxn>
                  <a:cxn ang="0">
                    <a:pos x="14" y="2"/>
                  </a:cxn>
                  <a:cxn ang="0">
                    <a:pos x="0" y="0"/>
                  </a:cxn>
                </a:cxnLst>
                <a:rect l="0" t="0" r="r" b="b"/>
                <a:pathLst>
                  <a:path w="15" h="2">
                    <a:moveTo>
                      <a:pt x="0" y="0"/>
                    </a:moveTo>
                    <a:lnTo>
                      <a:pt x="0" y="2"/>
                    </a:lnTo>
                    <a:lnTo>
                      <a:pt x="14"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0" name="Freeform 7746"/>
              <p:cNvSpPr>
                <a:spLocks/>
              </p:cNvSpPr>
              <p:nvPr/>
            </p:nvSpPr>
            <p:spPr bwMode="auto">
              <a:xfrm>
                <a:off x="10504" y="7771"/>
                <a:ext cx="10" cy="161"/>
              </a:xfrm>
              <a:custGeom>
                <a:avLst/>
                <a:gdLst/>
                <a:ahLst/>
                <a:cxnLst>
                  <a:cxn ang="0">
                    <a:pos x="7" y="14"/>
                  </a:cxn>
                  <a:cxn ang="0">
                    <a:pos x="7" y="14"/>
                  </a:cxn>
                  <a:cxn ang="0">
                    <a:pos x="0" y="0"/>
                  </a:cxn>
                  <a:cxn ang="0">
                    <a:pos x="0" y="160"/>
                  </a:cxn>
                  <a:cxn ang="0">
                    <a:pos x="9" y="153"/>
                  </a:cxn>
                  <a:cxn ang="0">
                    <a:pos x="9" y="21"/>
                  </a:cxn>
                  <a:cxn ang="0">
                    <a:pos x="7" y="14"/>
                  </a:cxn>
                </a:cxnLst>
                <a:rect l="0" t="0" r="r" b="b"/>
                <a:pathLst>
                  <a:path w="10" h="161">
                    <a:moveTo>
                      <a:pt x="7" y="14"/>
                    </a:moveTo>
                    <a:lnTo>
                      <a:pt x="7" y="14"/>
                    </a:lnTo>
                    <a:lnTo>
                      <a:pt x="0" y="0"/>
                    </a:lnTo>
                    <a:lnTo>
                      <a:pt x="0" y="160"/>
                    </a:lnTo>
                    <a:lnTo>
                      <a:pt x="9" y="153"/>
                    </a:lnTo>
                    <a:lnTo>
                      <a:pt x="9" y="21"/>
                    </a:lnTo>
                    <a:lnTo>
                      <a:pt x="7"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1" name="Freeform 7747"/>
              <p:cNvSpPr>
                <a:spLocks/>
              </p:cNvSpPr>
              <p:nvPr/>
            </p:nvSpPr>
            <p:spPr bwMode="auto">
              <a:xfrm>
                <a:off x="10557" y="7814"/>
                <a:ext cx="15" cy="108"/>
              </a:xfrm>
              <a:custGeom>
                <a:avLst/>
                <a:gdLst/>
                <a:ahLst/>
                <a:cxnLst>
                  <a:cxn ang="0">
                    <a:pos x="12" y="7"/>
                  </a:cxn>
                  <a:cxn ang="0">
                    <a:pos x="0" y="0"/>
                  </a:cxn>
                  <a:cxn ang="0">
                    <a:pos x="2" y="19"/>
                  </a:cxn>
                  <a:cxn ang="0">
                    <a:pos x="4" y="33"/>
                  </a:cxn>
                  <a:cxn ang="0">
                    <a:pos x="4" y="57"/>
                  </a:cxn>
                  <a:cxn ang="0">
                    <a:pos x="2" y="69"/>
                  </a:cxn>
                  <a:cxn ang="0">
                    <a:pos x="2" y="79"/>
                  </a:cxn>
                  <a:cxn ang="0">
                    <a:pos x="0" y="93"/>
                  </a:cxn>
                  <a:cxn ang="0">
                    <a:pos x="0" y="107"/>
                  </a:cxn>
                  <a:cxn ang="0">
                    <a:pos x="9" y="107"/>
                  </a:cxn>
                  <a:cxn ang="0">
                    <a:pos x="12" y="98"/>
                  </a:cxn>
                  <a:cxn ang="0">
                    <a:pos x="12" y="86"/>
                  </a:cxn>
                  <a:cxn ang="0">
                    <a:pos x="14" y="71"/>
                  </a:cxn>
                  <a:cxn ang="0">
                    <a:pos x="14" y="33"/>
                  </a:cxn>
                  <a:cxn ang="0">
                    <a:pos x="12" y="19"/>
                  </a:cxn>
                  <a:cxn ang="0">
                    <a:pos x="12" y="7"/>
                  </a:cxn>
                </a:cxnLst>
                <a:rect l="0" t="0" r="r" b="b"/>
                <a:pathLst>
                  <a:path w="15" h="108">
                    <a:moveTo>
                      <a:pt x="12" y="7"/>
                    </a:moveTo>
                    <a:lnTo>
                      <a:pt x="0" y="0"/>
                    </a:lnTo>
                    <a:lnTo>
                      <a:pt x="2" y="19"/>
                    </a:lnTo>
                    <a:lnTo>
                      <a:pt x="4" y="33"/>
                    </a:lnTo>
                    <a:lnTo>
                      <a:pt x="4" y="57"/>
                    </a:lnTo>
                    <a:lnTo>
                      <a:pt x="2" y="69"/>
                    </a:lnTo>
                    <a:lnTo>
                      <a:pt x="2" y="79"/>
                    </a:lnTo>
                    <a:lnTo>
                      <a:pt x="0" y="93"/>
                    </a:lnTo>
                    <a:lnTo>
                      <a:pt x="0" y="107"/>
                    </a:lnTo>
                    <a:lnTo>
                      <a:pt x="9" y="107"/>
                    </a:lnTo>
                    <a:lnTo>
                      <a:pt x="12" y="98"/>
                    </a:lnTo>
                    <a:lnTo>
                      <a:pt x="12" y="86"/>
                    </a:lnTo>
                    <a:lnTo>
                      <a:pt x="14" y="71"/>
                    </a:lnTo>
                    <a:lnTo>
                      <a:pt x="14" y="33"/>
                    </a:lnTo>
                    <a:lnTo>
                      <a:pt x="12" y="19"/>
                    </a:lnTo>
                    <a:lnTo>
                      <a:pt x="12"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2" name="Freeform 7748"/>
              <p:cNvSpPr>
                <a:spLocks/>
              </p:cNvSpPr>
              <p:nvPr/>
            </p:nvSpPr>
            <p:spPr bwMode="auto">
              <a:xfrm>
                <a:off x="10555" y="7814"/>
                <a:ext cx="14" cy="108"/>
              </a:xfrm>
              <a:custGeom>
                <a:avLst/>
                <a:gdLst/>
                <a:ahLst/>
                <a:cxnLst>
                  <a:cxn ang="0">
                    <a:pos x="0" y="0"/>
                  </a:cxn>
                  <a:cxn ang="0">
                    <a:pos x="2" y="16"/>
                  </a:cxn>
                  <a:cxn ang="0">
                    <a:pos x="4" y="31"/>
                  </a:cxn>
                  <a:cxn ang="0">
                    <a:pos x="4" y="57"/>
                  </a:cxn>
                  <a:cxn ang="0">
                    <a:pos x="2" y="67"/>
                  </a:cxn>
                  <a:cxn ang="0">
                    <a:pos x="2" y="79"/>
                  </a:cxn>
                  <a:cxn ang="0">
                    <a:pos x="0" y="93"/>
                  </a:cxn>
                  <a:cxn ang="0">
                    <a:pos x="0" y="107"/>
                  </a:cxn>
                  <a:cxn ang="0">
                    <a:pos x="9" y="107"/>
                  </a:cxn>
                  <a:cxn ang="0">
                    <a:pos x="12" y="95"/>
                  </a:cxn>
                  <a:cxn ang="0">
                    <a:pos x="12" y="86"/>
                  </a:cxn>
                  <a:cxn ang="0">
                    <a:pos x="14" y="71"/>
                  </a:cxn>
                  <a:cxn ang="0">
                    <a:pos x="14" y="19"/>
                  </a:cxn>
                  <a:cxn ang="0">
                    <a:pos x="12" y="7"/>
                  </a:cxn>
                  <a:cxn ang="0">
                    <a:pos x="9" y="7"/>
                  </a:cxn>
                  <a:cxn ang="0">
                    <a:pos x="7" y="2"/>
                  </a:cxn>
                  <a:cxn ang="0">
                    <a:pos x="2" y="2"/>
                  </a:cxn>
                  <a:cxn ang="0">
                    <a:pos x="0" y="0"/>
                  </a:cxn>
                </a:cxnLst>
                <a:rect l="0" t="0" r="r" b="b"/>
                <a:pathLst>
                  <a:path w="14" h="108">
                    <a:moveTo>
                      <a:pt x="0" y="0"/>
                    </a:moveTo>
                    <a:lnTo>
                      <a:pt x="2" y="16"/>
                    </a:lnTo>
                    <a:lnTo>
                      <a:pt x="4" y="31"/>
                    </a:lnTo>
                    <a:lnTo>
                      <a:pt x="4" y="57"/>
                    </a:lnTo>
                    <a:lnTo>
                      <a:pt x="2" y="67"/>
                    </a:lnTo>
                    <a:lnTo>
                      <a:pt x="2" y="79"/>
                    </a:lnTo>
                    <a:lnTo>
                      <a:pt x="0" y="93"/>
                    </a:lnTo>
                    <a:lnTo>
                      <a:pt x="0" y="107"/>
                    </a:lnTo>
                    <a:lnTo>
                      <a:pt x="9" y="107"/>
                    </a:lnTo>
                    <a:lnTo>
                      <a:pt x="12" y="95"/>
                    </a:lnTo>
                    <a:lnTo>
                      <a:pt x="12" y="86"/>
                    </a:lnTo>
                    <a:lnTo>
                      <a:pt x="14" y="71"/>
                    </a:lnTo>
                    <a:lnTo>
                      <a:pt x="14" y="19"/>
                    </a:lnTo>
                    <a:lnTo>
                      <a:pt x="12" y="7"/>
                    </a:lnTo>
                    <a:lnTo>
                      <a:pt x="9" y="7"/>
                    </a:lnTo>
                    <a:lnTo>
                      <a:pt x="7" y="2"/>
                    </a:lnTo>
                    <a:lnTo>
                      <a:pt x="2"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3" name="Freeform 7749"/>
              <p:cNvSpPr>
                <a:spLocks/>
              </p:cNvSpPr>
              <p:nvPr/>
            </p:nvSpPr>
            <p:spPr bwMode="auto">
              <a:xfrm>
                <a:off x="10552" y="7812"/>
                <a:ext cx="15" cy="110"/>
              </a:xfrm>
              <a:custGeom>
                <a:avLst/>
                <a:gdLst/>
                <a:ahLst/>
                <a:cxnLst>
                  <a:cxn ang="0">
                    <a:pos x="2" y="19"/>
                  </a:cxn>
                  <a:cxn ang="0">
                    <a:pos x="4" y="33"/>
                  </a:cxn>
                  <a:cxn ang="0">
                    <a:pos x="4" y="57"/>
                  </a:cxn>
                  <a:cxn ang="0">
                    <a:pos x="2" y="69"/>
                  </a:cxn>
                  <a:cxn ang="0">
                    <a:pos x="2" y="81"/>
                  </a:cxn>
                  <a:cxn ang="0">
                    <a:pos x="0" y="95"/>
                  </a:cxn>
                  <a:cxn ang="0">
                    <a:pos x="0" y="110"/>
                  </a:cxn>
                  <a:cxn ang="0">
                    <a:pos x="9" y="110"/>
                  </a:cxn>
                  <a:cxn ang="0">
                    <a:pos x="9" y="107"/>
                  </a:cxn>
                  <a:cxn ang="0">
                    <a:pos x="12" y="86"/>
                  </a:cxn>
                  <a:cxn ang="0">
                    <a:pos x="14" y="60"/>
                  </a:cxn>
                  <a:cxn ang="0">
                    <a:pos x="14" y="33"/>
                  </a:cxn>
                  <a:cxn ang="0">
                    <a:pos x="12" y="7"/>
                  </a:cxn>
                  <a:cxn ang="0">
                    <a:pos x="9" y="7"/>
                  </a:cxn>
                  <a:cxn ang="0">
                    <a:pos x="4" y="2"/>
                  </a:cxn>
                  <a:cxn ang="0">
                    <a:pos x="0" y="0"/>
                  </a:cxn>
                  <a:cxn ang="0">
                    <a:pos x="2" y="19"/>
                  </a:cxn>
                </a:cxnLst>
                <a:rect l="0" t="0" r="r" b="b"/>
                <a:pathLst>
                  <a:path w="15" h="110">
                    <a:moveTo>
                      <a:pt x="2" y="19"/>
                    </a:moveTo>
                    <a:lnTo>
                      <a:pt x="4" y="33"/>
                    </a:lnTo>
                    <a:lnTo>
                      <a:pt x="4" y="57"/>
                    </a:lnTo>
                    <a:lnTo>
                      <a:pt x="2" y="69"/>
                    </a:lnTo>
                    <a:lnTo>
                      <a:pt x="2" y="81"/>
                    </a:lnTo>
                    <a:lnTo>
                      <a:pt x="0" y="95"/>
                    </a:lnTo>
                    <a:lnTo>
                      <a:pt x="0" y="110"/>
                    </a:lnTo>
                    <a:lnTo>
                      <a:pt x="9" y="110"/>
                    </a:lnTo>
                    <a:lnTo>
                      <a:pt x="9" y="107"/>
                    </a:lnTo>
                    <a:lnTo>
                      <a:pt x="12" y="86"/>
                    </a:lnTo>
                    <a:lnTo>
                      <a:pt x="14" y="60"/>
                    </a:lnTo>
                    <a:lnTo>
                      <a:pt x="14" y="33"/>
                    </a:lnTo>
                    <a:lnTo>
                      <a:pt x="12" y="7"/>
                    </a:lnTo>
                    <a:lnTo>
                      <a:pt x="9" y="7"/>
                    </a:lnTo>
                    <a:lnTo>
                      <a:pt x="4" y="2"/>
                    </a:lnTo>
                    <a:lnTo>
                      <a:pt x="0" y="0"/>
                    </a:lnTo>
                    <a:lnTo>
                      <a:pt x="2" y="19"/>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4" name="Freeform 7750"/>
              <p:cNvSpPr>
                <a:spLocks/>
              </p:cNvSpPr>
              <p:nvPr/>
            </p:nvSpPr>
            <p:spPr bwMode="auto">
              <a:xfrm>
                <a:off x="10548" y="7812"/>
                <a:ext cx="16" cy="110"/>
              </a:xfrm>
              <a:custGeom>
                <a:avLst/>
                <a:gdLst/>
                <a:ahLst/>
                <a:cxnLst>
                  <a:cxn ang="0">
                    <a:pos x="14" y="7"/>
                  </a:cxn>
                  <a:cxn ang="0">
                    <a:pos x="9" y="2"/>
                  </a:cxn>
                  <a:cxn ang="0">
                    <a:pos x="7" y="2"/>
                  </a:cxn>
                  <a:cxn ang="0">
                    <a:pos x="2" y="0"/>
                  </a:cxn>
                  <a:cxn ang="0">
                    <a:pos x="4" y="16"/>
                  </a:cxn>
                  <a:cxn ang="0">
                    <a:pos x="7" y="31"/>
                  </a:cxn>
                  <a:cxn ang="0">
                    <a:pos x="7" y="57"/>
                  </a:cxn>
                  <a:cxn ang="0">
                    <a:pos x="4" y="69"/>
                  </a:cxn>
                  <a:cxn ang="0">
                    <a:pos x="4" y="81"/>
                  </a:cxn>
                  <a:cxn ang="0">
                    <a:pos x="0" y="110"/>
                  </a:cxn>
                  <a:cxn ang="0">
                    <a:pos x="12" y="110"/>
                  </a:cxn>
                  <a:cxn ang="0">
                    <a:pos x="14" y="107"/>
                  </a:cxn>
                  <a:cxn ang="0">
                    <a:pos x="14" y="86"/>
                  </a:cxn>
                  <a:cxn ang="0">
                    <a:pos x="16" y="60"/>
                  </a:cxn>
                  <a:cxn ang="0">
                    <a:pos x="16" y="31"/>
                  </a:cxn>
                  <a:cxn ang="0">
                    <a:pos x="14" y="7"/>
                  </a:cxn>
                </a:cxnLst>
                <a:rect l="0" t="0" r="r" b="b"/>
                <a:pathLst>
                  <a:path w="16" h="110">
                    <a:moveTo>
                      <a:pt x="14" y="7"/>
                    </a:moveTo>
                    <a:lnTo>
                      <a:pt x="9" y="2"/>
                    </a:lnTo>
                    <a:lnTo>
                      <a:pt x="7" y="2"/>
                    </a:lnTo>
                    <a:lnTo>
                      <a:pt x="2" y="0"/>
                    </a:lnTo>
                    <a:lnTo>
                      <a:pt x="4" y="16"/>
                    </a:lnTo>
                    <a:lnTo>
                      <a:pt x="7" y="31"/>
                    </a:lnTo>
                    <a:lnTo>
                      <a:pt x="7" y="57"/>
                    </a:lnTo>
                    <a:lnTo>
                      <a:pt x="4" y="69"/>
                    </a:lnTo>
                    <a:lnTo>
                      <a:pt x="4" y="81"/>
                    </a:lnTo>
                    <a:lnTo>
                      <a:pt x="0" y="110"/>
                    </a:lnTo>
                    <a:lnTo>
                      <a:pt x="12" y="110"/>
                    </a:lnTo>
                    <a:lnTo>
                      <a:pt x="14" y="107"/>
                    </a:lnTo>
                    <a:lnTo>
                      <a:pt x="14" y="86"/>
                    </a:lnTo>
                    <a:lnTo>
                      <a:pt x="16" y="60"/>
                    </a:lnTo>
                    <a:lnTo>
                      <a:pt x="16" y="31"/>
                    </a:lnTo>
                    <a:lnTo>
                      <a:pt x="14" y="7"/>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5" name="Freeform 7751"/>
              <p:cNvSpPr>
                <a:spLocks/>
              </p:cNvSpPr>
              <p:nvPr/>
            </p:nvSpPr>
            <p:spPr bwMode="auto">
              <a:xfrm>
                <a:off x="10545" y="7809"/>
                <a:ext cx="17" cy="113"/>
              </a:xfrm>
              <a:custGeom>
                <a:avLst/>
                <a:gdLst/>
                <a:ahLst/>
                <a:cxnLst>
                  <a:cxn ang="0">
                    <a:pos x="16" y="88"/>
                  </a:cxn>
                  <a:cxn ang="0">
                    <a:pos x="16" y="9"/>
                  </a:cxn>
                  <a:cxn ang="0">
                    <a:pos x="12" y="4"/>
                  </a:cxn>
                  <a:cxn ang="0">
                    <a:pos x="7" y="4"/>
                  </a:cxn>
                  <a:cxn ang="0">
                    <a:pos x="7" y="2"/>
                  </a:cxn>
                  <a:cxn ang="0">
                    <a:pos x="2" y="0"/>
                  </a:cxn>
                  <a:cxn ang="0">
                    <a:pos x="7" y="19"/>
                  </a:cxn>
                  <a:cxn ang="0">
                    <a:pos x="7" y="60"/>
                  </a:cxn>
                  <a:cxn ang="0">
                    <a:pos x="2" y="83"/>
                  </a:cxn>
                  <a:cxn ang="0">
                    <a:pos x="2" y="98"/>
                  </a:cxn>
                  <a:cxn ang="0">
                    <a:pos x="0" y="112"/>
                  </a:cxn>
                  <a:cxn ang="0">
                    <a:pos x="9" y="112"/>
                  </a:cxn>
                  <a:cxn ang="0">
                    <a:pos x="14" y="110"/>
                  </a:cxn>
                  <a:cxn ang="0">
                    <a:pos x="16" y="88"/>
                  </a:cxn>
                </a:cxnLst>
                <a:rect l="0" t="0" r="r" b="b"/>
                <a:pathLst>
                  <a:path w="17" h="113">
                    <a:moveTo>
                      <a:pt x="16" y="88"/>
                    </a:moveTo>
                    <a:lnTo>
                      <a:pt x="16" y="9"/>
                    </a:lnTo>
                    <a:lnTo>
                      <a:pt x="12" y="4"/>
                    </a:lnTo>
                    <a:lnTo>
                      <a:pt x="7" y="4"/>
                    </a:lnTo>
                    <a:lnTo>
                      <a:pt x="7" y="2"/>
                    </a:lnTo>
                    <a:lnTo>
                      <a:pt x="2" y="0"/>
                    </a:lnTo>
                    <a:lnTo>
                      <a:pt x="7" y="19"/>
                    </a:lnTo>
                    <a:lnTo>
                      <a:pt x="7" y="60"/>
                    </a:lnTo>
                    <a:lnTo>
                      <a:pt x="2" y="83"/>
                    </a:lnTo>
                    <a:lnTo>
                      <a:pt x="2" y="98"/>
                    </a:lnTo>
                    <a:lnTo>
                      <a:pt x="0" y="112"/>
                    </a:lnTo>
                    <a:lnTo>
                      <a:pt x="9" y="112"/>
                    </a:lnTo>
                    <a:lnTo>
                      <a:pt x="14" y="110"/>
                    </a:lnTo>
                    <a:lnTo>
                      <a:pt x="16" y="8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6" name="Freeform 7752"/>
              <p:cNvSpPr>
                <a:spLocks/>
              </p:cNvSpPr>
              <p:nvPr/>
            </p:nvSpPr>
            <p:spPr bwMode="auto">
              <a:xfrm>
                <a:off x="10543" y="7809"/>
                <a:ext cx="17" cy="113"/>
              </a:xfrm>
              <a:custGeom>
                <a:avLst/>
                <a:gdLst/>
                <a:ahLst/>
                <a:cxnLst>
                  <a:cxn ang="0">
                    <a:pos x="9" y="112"/>
                  </a:cxn>
                  <a:cxn ang="0">
                    <a:pos x="14" y="110"/>
                  </a:cxn>
                  <a:cxn ang="0">
                    <a:pos x="16" y="88"/>
                  </a:cxn>
                  <a:cxn ang="0">
                    <a:pos x="16" y="7"/>
                  </a:cxn>
                  <a:cxn ang="0">
                    <a:pos x="14" y="4"/>
                  </a:cxn>
                  <a:cxn ang="0">
                    <a:pos x="9" y="4"/>
                  </a:cxn>
                  <a:cxn ang="0">
                    <a:pos x="9" y="2"/>
                  </a:cxn>
                  <a:cxn ang="0">
                    <a:pos x="4" y="0"/>
                  </a:cxn>
                  <a:cxn ang="0">
                    <a:pos x="7" y="16"/>
                  </a:cxn>
                  <a:cxn ang="0">
                    <a:pos x="7" y="60"/>
                  </a:cxn>
                  <a:cxn ang="0">
                    <a:pos x="2" y="83"/>
                  </a:cxn>
                  <a:cxn ang="0">
                    <a:pos x="2" y="98"/>
                  </a:cxn>
                  <a:cxn ang="0">
                    <a:pos x="0" y="112"/>
                  </a:cxn>
                  <a:cxn ang="0">
                    <a:pos x="9" y="112"/>
                  </a:cxn>
                </a:cxnLst>
                <a:rect l="0" t="0" r="r" b="b"/>
                <a:pathLst>
                  <a:path w="17" h="113">
                    <a:moveTo>
                      <a:pt x="9" y="112"/>
                    </a:moveTo>
                    <a:lnTo>
                      <a:pt x="14" y="110"/>
                    </a:lnTo>
                    <a:lnTo>
                      <a:pt x="16" y="88"/>
                    </a:lnTo>
                    <a:lnTo>
                      <a:pt x="16" y="7"/>
                    </a:lnTo>
                    <a:lnTo>
                      <a:pt x="14" y="4"/>
                    </a:lnTo>
                    <a:lnTo>
                      <a:pt x="9" y="4"/>
                    </a:lnTo>
                    <a:lnTo>
                      <a:pt x="9" y="2"/>
                    </a:lnTo>
                    <a:lnTo>
                      <a:pt x="4" y="0"/>
                    </a:lnTo>
                    <a:lnTo>
                      <a:pt x="7" y="16"/>
                    </a:lnTo>
                    <a:lnTo>
                      <a:pt x="7" y="60"/>
                    </a:lnTo>
                    <a:lnTo>
                      <a:pt x="2" y="83"/>
                    </a:lnTo>
                    <a:lnTo>
                      <a:pt x="2" y="98"/>
                    </a:lnTo>
                    <a:lnTo>
                      <a:pt x="0" y="112"/>
                    </a:lnTo>
                    <a:lnTo>
                      <a:pt x="9" y="11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7" name="Freeform 7753"/>
              <p:cNvSpPr>
                <a:spLocks/>
              </p:cNvSpPr>
              <p:nvPr/>
            </p:nvSpPr>
            <p:spPr bwMode="auto">
              <a:xfrm>
                <a:off x="10540" y="7807"/>
                <a:ext cx="17" cy="115"/>
              </a:xfrm>
              <a:custGeom>
                <a:avLst/>
                <a:gdLst/>
                <a:ahLst/>
                <a:cxnLst>
                  <a:cxn ang="0">
                    <a:pos x="7" y="19"/>
                  </a:cxn>
                  <a:cxn ang="0">
                    <a:pos x="7" y="60"/>
                  </a:cxn>
                  <a:cxn ang="0">
                    <a:pos x="4" y="74"/>
                  </a:cxn>
                  <a:cxn ang="0">
                    <a:pos x="2" y="86"/>
                  </a:cxn>
                  <a:cxn ang="0">
                    <a:pos x="2" y="100"/>
                  </a:cxn>
                  <a:cxn ang="0">
                    <a:pos x="0" y="115"/>
                  </a:cxn>
                  <a:cxn ang="0">
                    <a:pos x="9" y="115"/>
                  </a:cxn>
                  <a:cxn ang="0">
                    <a:pos x="9" y="112"/>
                  </a:cxn>
                  <a:cxn ang="0">
                    <a:pos x="14" y="112"/>
                  </a:cxn>
                  <a:cxn ang="0">
                    <a:pos x="16" y="91"/>
                  </a:cxn>
                  <a:cxn ang="0">
                    <a:pos x="16" y="9"/>
                  </a:cxn>
                  <a:cxn ang="0">
                    <a:pos x="12" y="4"/>
                  </a:cxn>
                  <a:cxn ang="0">
                    <a:pos x="9" y="4"/>
                  </a:cxn>
                  <a:cxn ang="0">
                    <a:pos x="4" y="0"/>
                  </a:cxn>
                  <a:cxn ang="0">
                    <a:pos x="7" y="19"/>
                  </a:cxn>
                </a:cxnLst>
                <a:rect l="0" t="0" r="r" b="b"/>
                <a:pathLst>
                  <a:path w="17" h="115">
                    <a:moveTo>
                      <a:pt x="7" y="19"/>
                    </a:moveTo>
                    <a:lnTo>
                      <a:pt x="7" y="60"/>
                    </a:lnTo>
                    <a:lnTo>
                      <a:pt x="4" y="74"/>
                    </a:lnTo>
                    <a:lnTo>
                      <a:pt x="2" y="86"/>
                    </a:lnTo>
                    <a:lnTo>
                      <a:pt x="2" y="100"/>
                    </a:lnTo>
                    <a:lnTo>
                      <a:pt x="0" y="115"/>
                    </a:lnTo>
                    <a:lnTo>
                      <a:pt x="9" y="115"/>
                    </a:lnTo>
                    <a:lnTo>
                      <a:pt x="9" y="112"/>
                    </a:lnTo>
                    <a:lnTo>
                      <a:pt x="14" y="112"/>
                    </a:lnTo>
                    <a:lnTo>
                      <a:pt x="16" y="91"/>
                    </a:lnTo>
                    <a:lnTo>
                      <a:pt x="16" y="9"/>
                    </a:lnTo>
                    <a:lnTo>
                      <a:pt x="12" y="4"/>
                    </a:lnTo>
                    <a:lnTo>
                      <a:pt x="9" y="4"/>
                    </a:lnTo>
                    <a:lnTo>
                      <a:pt x="4" y="0"/>
                    </a:lnTo>
                    <a:lnTo>
                      <a:pt x="7" y="19"/>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8" name="Freeform 7754"/>
              <p:cNvSpPr>
                <a:spLocks/>
              </p:cNvSpPr>
              <p:nvPr/>
            </p:nvSpPr>
            <p:spPr bwMode="auto">
              <a:xfrm>
                <a:off x="10538" y="7807"/>
                <a:ext cx="17" cy="117"/>
              </a:xfrm>
              <a:custGeom>
                <a:avLst/>
                <a:gdLst/>
                <a:ahLst/>
                <a:cxnLst>
                  <a:cxn ang="0">
                    <a:pos x="7" y="16"/>
                  </a:cxn>
                  <a:cxn ang="0">
                    <a:pos x="7" y="60"/>
                  </a:cxn>
                  <a:cxn ang="0">
                    <a:pos x="4" y="74"/>
                  </a:cxn>
                  <a:cxn ang="0">
                    <a:pos x="2" y="86"/>
                  </a:cxn>
                  <a:cxn ang="0">
                    <a:pos x="2" y="100"/>
                  </a:cxn>
                  <a:cxn ang="0">
                    <a:pos x="0" y="117"/>
                  </a:cxn>
                  <a:cxn ang="0">
                    <a:pos x="2" y="115"/>
                  </a:cxn>
                  <a:cxn ang="0">
                    <a:pos x="9" y="115"/>
                  </a:cxn>
                  <a:cxn ang="0">
                    <a:pos x="9" y="112"/>
                  </a:cxn>
                  <a:cxn ang="0">
                    <a:pos x="14" y="112"/>
                  </a:cxn>
                  <a:cxn ang="0">
                    <a:pos x="16" y="91"/>
                  </a:cxn>
                  <a:cxn ang="0">
                    <a:pos x="16" y="7"/>
                  </a:cxn>
                  <a:cxn ang="0">
                    <a:pos x="14" y="4"/>
                  </a:cxn>
                  <a:cxn ang="0">
                    <a:pos x="9" y="2"/>
                  </a:cxn>
                  <a:cxn ang="0">
                    <a:pos x="4" y="0"/>
                  </a:cxn>
                  <a:cxn ang="0">
                    <a:pos x="7" y="16"/>
                  </a:cxn>
                </a:cxnLst>
                <a:rect l="0" t="0" r="r" b="b"/>
                <a:pathLst>
                  <a:path w="17" h="117">
                    <a:moveTo>
                      <a:pt x="7" y="16"/>
                    </a:moveTo>
                    <a:lnTo>
                      <a:pt x="7" y="60"/>
                    </a:lnTo>
                    <a:lnTo>
                      <a:pt x="4" y="74"/>
                    </a:lnTo>
                    <a:lnTo>
                      <a:pt x="2" y="86"/>
                    </a:lnTo>
                    <a:lnTo>
                      <a:pt x="2" y="100"/>
                    </a:lnTo>
                    <a:lnTo>
                      <a:pt x="0" y="117"/>
                    </a:lnTo>
                    <a:lnTo>
                      <a:pt x="2" y="115"/>
                    </a:lnTo>
                    <a:lnTo>
                      <a:pt x="9" y="115"/>
                    </a:lnTo>
                    <a:lnTo>
                      <a:pt x="9" y="112"/>
                    </a:lnTo>
                    <a:lnTo>
                      <a:pt x="14" y="112"/>
                    </a:lnTo>
                    <a:lnTo>
                      <a:pt x="16" y="91"/>
                    </a:lnTo>
                    <a:lnTo>
                      <a:pt x="16" y="7"/>
                    </a:lnTo>
                    <a:lnTo>
                      <a:pt x="14" y="4"/>
                    </a:lnTo>
                    <a:lnTo>
                      <a:pt x="9" y="2"/>
                    </a:lnTo>
                    <a:lnTo>
                      <a:pt x="4" y="0"/>
                    </a:lnTo>
                    <a:lnTo>
                      <a:pt x="7" y="16"/>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9" name="Freeform 7755"/>
              <p:cNvSpPr>
                <a:spLocks/>
              </p:cNvSpPr>
              <p:nvPr/>
            </p:nvSpPr>
            <p:spPr bwMode="auto">
              <a:xfrm>
                <a:off x="10536" y="7804"/>
                <a:ext cx="16" cy="120"/>
              </a:xfrm>
              <a:custGeom>
                <a:avLst/>
                <a:gdLst/>
                <a:ahLst/>
                <a:cxnLst>
                  <a:cxn ang="0">
                    <a:pos x="7" y="19"/>
                  </a:cxn>
                  <a:cxn ang="0">
                    <a:pos x="7" y="62"/>
                  </a:cxn>
                  <a:cxn ang="0">
                    <a:pos x="4" y="74"/>
                  </a:cxn>
                  <a:cxn ang="0">
                    <a:pos x="2" y="88"/>
                  </a:cxn>
                  <a:cxn ang="0">
                    <a:pos x="2" y="103"/>
                  </a:cxn>
                  <a:cxn ang="0">
                    <a:pos x="0" y="120"/>
                  </a:cxn>
                  <a:cxn ang="0">
                    <a:pos x="2" y="117"/>
                  </a:cxn>
                  <a:cxn ang="0">
                    <a:pos x="9" y="117"/>
                  </a:cxn>
                  <a:cxn ang="0">
                    <a:pos x="9" y="115"/>
                  </a:cxn>
                  <a:cxn ang="0">
                    <a:pos x="14" y="115"/>
                  </a:cxn>
                  <a:cxn ang="0">
                    <a:pos x="16" y="93"/>
                  </a:cxn>
                  <a:cxn ang="0">
                    <a:pos x="16" y="7"/>
                  </a:cxn>
                  <a:cxn ang="0">
                    <a:pos x="14" y="7"/>
                  </a:cxn>
                  <a:cxn ang="0">
                    <a:pos x="9" y="4"/>
                  </a:cxn>
                  <a:cxn ang="0">
                    <a:pos x="4" y="0"/>
                  </a:cxn>
                  <a:cxn ang="0">
                    <a:pos x="7" y="19"/>
                  </a:cxn>
                </a:cxnLst>
                <a:rect l="0" t="0" r="r" b="b"/>
                <a:pathLst>
                  <a:path w="16" h="120">
                    <a:moveTo>
                      <a:pt x="7" y="19"/>
                    </a:moveTo>
                    <a:lnTo>
                      <a:pt x="7" y="62"/>
                    </a:lnTo>
                    <a:lnTo>
                      <a:pt x="4" y="74"/>
                    </a:lnTo>
                    <a:lnTo>
                      <a:pt x="2" y="88"/>
                    </a:lnTo>
                    <a:lnTo>
                      <a:pt x="2" y="103"/>
                    </a:lnTo>
                    <a:lnTo>
                      <a:pt x="0" y="120"/>
                    </a:lnTo>
                    <a:lnTo>
                      <a:pt x="2" y="117"/>
                    </a:lnTo>
                    <a:lnTo>
                      <a:pt x="9" y="117"/>
                    </a:lnTo>
                    <a:lnTo>
                      <a:pt x="9" y="115"/>
                    </a:lnTo>
                    <a:lnTo>
                      <a:pt x="14" y="115"/>
                    </a:lnTo>
                    <a:lnTo>
                      <a:pt x="16" y="93"/>
                    </a:lnTo>
                    <a:lnTo>
                      <a:pt x="16" y="7"/>
                    </a:lnTo>
                    <a:lnTo>
                      <a:pt x="14" y="7"/>
                    </a:lnTo>
                    <a:lnTo>
                      <a:pt x="9" y="4"/>
                    </a:lnTo>
                    <a:lnTo>
                      <a:pt x="4" y="0"/>
                    </a:lnTo>
                    <a:lnTo>
                      <a:pt x="7" y="19"/>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0" name="Freeform 7756"/>
              <p:cNvSpPr>
                <a:spLocks/>
              </p:cNvSpPr>
              <p:nvPr/>
            </p:nvSpPr>
            <p:spPr bwMode="auto">
              <a:xfrm>
                <a:off x="10533" y="7804"/>
                <a:ext cx="19" cy="120"/>
              </a:xfrm>
              <a:custGeom>
                <a:avLst/>
                <a:gdLst/>
                <a:ahLst/>
                <a:cxnLst>
                  <a:cxn ang="0">
                    <a:pos x="7" y="16"/>
                  </a:cxn>
                  <a:cxn ang="0">
                    <a:pos x="7" y="62"/>
                  </a:cxn>
                  <a:cxn ang="0">
                    <a:pos x="4" y="74"/>
                  </a:cxn>
                  <a:cxn ang="0">
                    <a:pos x="2" y="88"/>
                  </a:cxn>
                  <a:cxn ang="0">
                    <a:pos x="2" y="103"/>
                  </a:cxn>
                  <a:cxn ang="0">
                    <a:pos x="0" y="120"/>
                  </a:cxn>
                  <a:cxn ang="0">
                    <a:pos x="2" y="117"/>
                  </a:cxn>
                  <a:cxn ang="0">
                    <a:pos x="7" y="117"/>
                  </a:cxn>
                  <a:cxn ang="0">
                    <a:pos x="9" y="115"/>
                  </a:cxn>
                  <a:cxn ang="0">
                    <a:pos x="14" y="115"/>
                  </a:cxn>
                  <a:cxn ang="0">
                    <a:pos x="16" y="91"/>
                  </a:cxn>
                  <a:cxn ang="0">
                    <a:pos x="16" y="33"/>
                  </a:cxn>
                  <a:cxn ang="0">
                    <a:pos x="19" y="7"/>
                  </a:cxn>
                  <a:cxn ang="0">
                    <a:pos x="14" y="4"/>
                  </a:cxn>
                  <a:cxn ang="0">
                    <a:pos x="9" y="2"/>
                  </a:cxn>
                  <a:cxn ang="0">
                    <a:pos x="4" y="0"/>
                  </a:cxn>
                  <a:cxn ang="0">
                    <a:pos x="7" y="16"/>
                  </a:cxn>
                </a:cxnLst>
                <a:rect l="0" t="0" r="r" b="b"/>
                <a:pathLst>
                  <a:path w="19" h="120">
                    <a:moveTo>
                      <a:pt x="7" y="16"/>
                    </a:moveTo>
                    <a:lnTo>
                      <a:pt x="7" y="62"/>
                    </a:lnTo>
                    <a:lnTo>
                      <a:pt x="4" y="74"/>
                    </a:lnTo>
                    <a:lnTo>
                      <a:pt x="2" y="88"/>
                    </a:lnTo>
                    <a:lnTo>
                      <a:pt x="2" y="103"/>
                    </a:lnTo>
                    <a:lnTo>
                      <a:pt x="0" y="120"/>
                    </a:lnTo>
                    <a:lnTo>
                      <a:pt x="2" y="117"/>
                    </a:lnTo>
                    <a:lnTo>
                      <a:pt x="7" y="117"/>
                    </a:lnTo>
                    <a:lnTo>
                      <a:pt x="9" y="115"/>
                    </a:lnTo>
                    <a:lnTo>
                      <a:pt x="14" y="115"/>
                    </a:lnTo>
                    <a:lnTo>
                      <a:pt x="16" y="91"/>
                    </a:lnTo>
                    <a:lnTo>
                      <a:pt x="16" y="33"/>
                    </a:lnTo>
                    <a:lnTo>
                      <a:pt x="19" y="7"/>
                    </a:lnTo>
                    <a:lnTo>
                      <a:pt x="14" y="4"/>
                    </a:lnTo>
                    <a:lnTo>
                      <a:pt x="9" y="2"/>
                    </a:lnTo>
                    <a:lnTo>
                      <a:pt x="4" y="0"/>
                    </a:lnTo>
                    <a:lnTo>
                      <a:pt x="7" y="16"/>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1" name="Freeform 7757"/>
              <p:cNvSpPr>
                <a:spLocks/>
              </p:cNvSpPr>
              <p:nvPr/>
            </p:nvSpPr>
            <p:spPr bwMode="auto">
              <a:xfrm>
                <a:off x="10531" y="7802"/>
                <a:ext cx="19" cy="122"/>
              </a:xfrm>
              <a:custGeom>
                <a:avLst/>
                <a:gdLst/>
                <a:ahLst/>
                <a:cxnLst>
                  <a:cxn ang="0">
                    <a:pos x="2" y="120"/>
                  </a:cxn>
                  <a:cxn ang="0">
                    <a:pos x="7" y="120"/>
                  </a:cxn>
                  <a:cxn ang="0">
                    <a:pos x="9" y="117"/>
                  </a:cxn>
                  <a:cxn ang="0">
                    <a:pos x="14" y="117"/>
                  </a:cxn>
                  <a:cxn ang="0">
                    <a:pos x="16" y="93"/>
                  </a:cxn>
                  <a:cxn ang="0">
                    <a:pos x="16" y="36"/>
                  </a:cxn>
                  <a:cxn ang="0">
                    <a:pos x="19" y="9"/>
                  </a:cxn>
                  <a:cxn ang="0">
                    <a:pos x="14" y="7"/>
                  </a:cxn>
                  <a:cxn ang="0">
                    <a:pos x="9" y="2"/>
                  </a:cxn>
                  <a:cxn ang="0">
                    <a:pos x="4" y="0"/>
                  </a:cxn>
                  <a:cxn ang="0">
                    <a:pos x="7" y="19"/>
                  </a:cxn>
                  <a:cxn ang="0">
                    <a:pos x="9" y="36"/>
                  </a:cxn>
                  <a:cxn ang="0">
                    <a:pos x="7" y="50"/>
                  </a:cxn>
                  <a:cxn ang="0">
                    <a:pos x="7" y="62"/>
                  </a:cxn>
                  <a:cxn ang="0">
                    <a:pos x="0" y="105"/>
                  </a:cxn>
                  <a:cxn ang="0">
                    <a:pos x="0" y="122"/>
                  </a:cxn>
                  <a:cxn ang="0">
                    <a:pos x="2" y="120"/>
                  </a:cxn>
                </a:cxnLst>
                <a:rect l="0" t="0" r="r" b="b"/>
                <a:pathLst>
                  <a:path w="19" h="122">
                    <a:moveTo>
                      <a:pt x="2" y="120"/>
                    </a:moveTo>
                    <a:lnTo>
                      <a:pt x="7" y="120"/>
                    </a:lnTo>
                    <a:lnTo>
                      <a:pt x="9" y="117"/>
                    </a:lnTo>
                    <a:lnTo>
                      <a:pt x="14" y="117"/>
                    </a:lnTo>
                    <a:lnTo>
                      <a:pt x="16" y="93"/>
                    </a:lnTo>
                    <a:lnTo>
                      <a:pt x="16" y="36"/>
                    </a:lnTo>
                    <a:lnTo>
                      <a:pt x="19" y="9"/>
                    </a:lnTo>
                    <a:lnTo>
                      <a:pt x="14" y="7"/>
                    </a:lnTo>
                    <a:lnTo>
                      <a:pt x="9" y="2"/>
                    </a:lnTo>
                    <a:lnTo>
                      <a:pt x="4" y="0"/>
                    </a:lnTo>
                    <a:lnTo>
                      <a:pt x="7" y="19"/>
                    </a:lnTo>
                    <a:lnTo>
                      <a:pt x="9" y="36"/>
                    </a:lnTo>
                    <a:lnTo>
                      <a:pt x="7" y="50"/>
                    </a:lnTo>
                    <a:lnTo>
                      <a:pt x="7" y="62"/>
                    </a:lnTo>
                    <a:lnTo>
                      <a:pt x="0" y="105"/>
                    </a:lnTo>
                    <a:lnTo>
                      <a:pt x="0" y="122"/>
                    </a:lnTo>
                    <a:lnTo>
                      <a:pt x="2" y="12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2" name="Freeform 7758"/>
              <p:cNvSpPr>
                <a:spLocks/>
              </p:cNvSpPr>
              <p:nvPr/>
            </p:nvSpPr>
            <p:spPr bwMode="auto">
              <a:xfrm>
                <a:off x="10528" y="7802"/>
                <a:ext cx="20" cy="122"/>
              </a:xfrm>
              <a:custGeom>
                <a:avLst/>
                <a:gdLst/>
                <a:ahLst/>
                <a:cxnLst>
                  <a:cxn ang="0">
                    <a:pos x="14" y="117"/>
                  </a:cxn>
                  <a:cxn ang="0">
                    <a:pos x="16" y="93"/>
                  </a:cxn>
                  <a:cxn ang="0">
                    <a:pos x="16" y="33"/>
                  </a:cxn>
                  <a:cxn ang="0">
                    <a:pos x="19" y="7"/>
                  </a:cxn>
                  <a:cxn ang="0">
                    <a:pos x="4" y="0"/>
                  </a:cxn>
                  <a:cxn ang="0">
                    <a:pos x="9" y="33"/>
                  </a:cxn>
                  <a:cxn ang="0">
                    <a:pos x="7" y="47"/>
                  </a:cxn>
                  <a:cxn ang="0">
                    <a:pos x="7" y="62"/>
                  </a:cxn>
                  <a:cxn ang="0">
                    <a:pos x="0" y="105"/>
                  </a:cxn>
                  <a:cxn ang="0">
                    <a:pos x="0" y="122"/>
                  </a:cxn>
                  <a:cxn ang="0">
                    <a:pos x="14" y="117"/>
                  </a:cxn>
                </a:cxnLst>
                <a:rect l="0" t="0" r="r" b="b"/>
                <a:pathLst>
                  <a:path w="20" h="122">
                    <a:moveTo>
                      <a:pt x="14" y="117"/>
                    </a:moveTo>
                    <a:lnTo>
                      <a:pt x="16" y="93"/>
                    </a:lnTo>
                    <a:lnTo>
                      <a:pt x="16" y="33"/>
                    </a:lnTo>
                    <a:lnTo>
                      <a:pt x="19" y="7"/>
                    </a:lnTo>
                    <a:lnTo>
                      <a:pt x="4" y="0"/>
                    </a:lnTo>
                    <a:lnTo>
                      <a:pt x="9" y="33"/>
                    </a:lnTo>
                    <a:lnTo>
                      <a:pt x="7" y="47"/>
                    </a:lnTo>
                    <a:lnTo>
                      <a:pt x="7" y="62"/>
                    </a:lnTo>
                    <a:lnTo>
                      <a:pt x="0" y="105"/>
                    </a:lnTo>
                    <a:lnTo>
                      <a:pt x="0" y="122"/>
                    </a:lnTo>
                    <a:lnTo>
                      <a:pt x="14" y="117"/>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3" name="Freeform 7759"/>
              <p:cNvSpPr>
                <a:spLocks/>
              </p:cNvSpPr>
              <p:nvPr/>
            </p:nvSpPr>
            <p:spPr bwMode="auto">
              <a:xfrm>
                <a:off x="10334" y="7927"/>
                <a:ext cx="158" cy="12"/>
              </a:xfrm>
              <a:custGeom>
                <a:avLst/>
                <a:gdLst/>
                <a:ahLst/>
                <a:cxnLst>
                  <a:cxn ang="0">
                    <a:pos x="4" y="2"/>
                  </a:cxn>
                  <a:cxn ang="0">
                    <a:pos x="7" y="4"/>
                  </a:cxn>
                  <a:cxn ang="0">
                    <a:pos x="14" y="4"/>
                  </a:cxn>
                  <a:cxn ang="0">
                    <a:pos x="16" y="7"/>
                  </a:cxn>
                  <a:cxn ang="0">
                    <a:pos x="23" y="7"/>
                  </a:cxn>
                  <a:cxn ang="0">
                    <a:pos x="28" y="9"/>
                  </a:cxn>
                  <a:cxn ang="0">
                    <a:pos x="43" y="9"/>
                  </a:cxn>
                  <a:cxn ang="0">
                    <a:pos x="47" y="11"/>
                  </a:cxn>
                  <a:cxn ang="0">
                    <a:pos x="110" y="11"/>
                  </a:cxn>
                  <a:cxn ang="0">
                    <a:pos x="117" y="9"/>
                  </a:cxn>
                  <a:cxn ang="0">
                    <a:pos x="124" y="9"/>
                  </a:cxn>
                  <a:cxn ang="0">
                    <a:pos x="139" y="7"/>
                  </a:cxn>
                  <a:cxn ang="0">
                    <a:pos x="158" y="4"/>
                  </a:cxn>
                  <a:cxn ang="0">
                    <a:pos x="141" y="2"/>
                  </a:cxn>
                  <a:cxn ang="0">
                    <a:pos x="129" y="2"/>
                  </a:cxn>
                  <a:cxn ang="0">
                    <a:pos x="122" y="4"/>
                  </a:cxn>
                  <a:cxn ang="0">
                    <a:pos x="103" y="4"/>
                  </a:cxn>
                  <a:cxn ang="0">
                    <a:pos x="93" y="7"/>
                  </a:cxn>
                  <a:cxn ang="0">
                    <a:pos x="33" y="7"/>
                  </a:cxn>
                  <a:cxn ang="0">
                    <a:pos x="28" y="4"/>
                  </a:cxn>
                  <a:cxn ang="0">
                    <a:pos x="21" y="4"/>
                  </a:cxn>
                  <a:cxn ang="0">
                    <a:pos x="14" y="2"/>
                  </a:cxn>
                  <a:cxn ang="0">
                    <a:pos x="7" y="2"/>
                  </a:cxn>
                  <a:cxn ang="0">
                    <a:pos x="0" y="0"/>
                  </a:cxn>
                  <a:cxn ang="0">
                    <a:pos x="0" y="2"/>
                  </a:cxn>
                  <a:cxn ang="0">
                    <a:pos x="4" y="2"/>
                  </a:cxn>
                </a:cxnLst>
                <a:rect l="0" t="0" r="r" b="b"/>
                <a:pathLst>
                  <a:path w="158" h="12">
                    <a:moveTo>
                      <a:pt x="4" y="2"/>
                    </a:moveTo>
                    <a:lnTo>
                      <a:pt x="7" y="4"/>
                    </a:lnTo>
                    <a:lnTo>
                      <a:pt x="14" y="4"/>
                    </a:lnTo>
                    <a:lnTo>
                      <a:pt x="16" y="7"/>
                    </a:lnTo>
                    <a:lnTo>
                      <a:pt x="23" y="7"/>
                    </a:lnTo>
                    <a:lnTo>
                      <a:pt x="28" y="9"/>
                    </a:lnTo>
                    <a:lnTo>
                      <a:pt x="43" y="9"/>
                    </a:lnTo>
                    <a:lnTo>
                      <a:pt x="47" y="11"/>
                    </a:lnTo>
                    <a:lnTo>
                      <a:pt x="110" y="11"/>
                    </a:lnTo>
                    <a:lnTo>
                      <a:pt x="117" y="9"/>
                    </a:lnTo>
                    <a:lnTo>
                      <a:pt x="124" y="9"/>
                    </a:lnTo>
                    <a:lnTo>
                      <a:pt x="139" y="7"/>
                    </a:lnTo>
                    <a:lnTo>
                      <a:pt x="158" y="4"/>
                    </a:lnTo>
                    <a:lnTo>
                      <a:pt x="141" y="2"/>
                    </a:lnTo>
                    <a:lnTo>
                      <a:pt x="129" y="2"/>
                    </a:lnTo>
                    <a:lnTo>
                      <a:pt x="122" y="4"/>
                    </a:lnTo>
                    <a:lnTo>
                      <a:pt x="103" y="4"/>
                    </a:lnTo>
                    <a:lnTo>
                      <a:pt x="93" y="7"/>
                    </a:lnTo>
                    <a:lnTo>
                      <a:pt x="33" y="7"/>
                    </a:lnTo>
                    <a:lnTo>
                      <a:pt x="28" y="4"/>
                    </a:lnTo>
                    <a:lnTo>
                      <a:pt x="21" y="4"/>
                    </a:lnTo>
                    <a:lnTo>
                      <a:pt x="14" y="2"/>
                    </a:lnTo>
                    <a:lnTo>
                      <a:pt x="7" y="2"/>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4" name="Freeform 7760"/>
              <p:cNvSpPr>
                <a:spLocks/>
              </p:cNvSpPr>
              <p:nvPr/>
            </p:nvSpPr>
            <p:spPr bwMode="auto">
              <a:xfrm>
                <a:off x="10380" y="7939"/>
                <a:ext cx="60" cy="17"/>
              </a:xfrm>
              <a:custGeom>
                <a:avLst/>
                <a:gdLst/>
                <a:ahLst/>
                <a:cxnLst>
                  <a:cxn ang="0">
                    <a:pos x="50" y="16"/>
                  </a:cxn>
                  <a:cxn ang="0">
                    <a:pos x="60" y="16"/>
                  </a:cxn>
                  <a:cxn ang="0">
                    <a:pos x="55" y="12"/>
                  </a:cxn>
                  <a:cxn ang="0">
                    <a:pos x="47" y="9"/>
                  </a:cxn>
                  <a:cxn ang="0">
                    <a:pos x="45" y="4"/>
                  </a:cxn>
                  <a:cxn ang="0">
                    <a:pos x="43" y="2"/>
                  </a:cxn>
                  <a:cxn ang="0">
                    <a:pos x="7" y="2"/>
                  </a:cxn>
                  <a:cxn ang="0">
                    <a:pos x="0" y="0"/>
                  </a:cxn>
                  <a:cxn ang="0">
                    <a:pos x="4" y="4"/>
                  </a:cxn>
                  <a:cxn ang="0">
                    <a:pos x="14" y="12"/>
                  </a:cxn>
                  <a:cxn ang="0">
                    <a:pos x="24" y="12"/>
                  </a:cxn>
                  <a:cxn ang="0">
                    <a:pos x="35" y="14"/>
                  </a:cxn>
                  <a:cxn ang="0">
                    <a:pos x="50" y="16"/>
                  </a:cxn>
                </a:cxnLst>
                <a:rect l="0" t="0" r="r" b="b"/>
                <a:pathLst>
                  <a:path w="60" h="17">
                    <a:moveTo>
                      <a:pt x="50" y="16"/>
                    </a:moveTo>
                    <a:lnTo>
                      <a:pt x="60" y="16"/>
                    </a:lnTo>
                    <a:lnTo>
                      <a:pt x="55" y="12"/>
                    </a:lnTo>
                    <a:lnTo>
                      <a:pt x="47" y="9"/>
                    </a:lnTo>
                    <a:lnTo>
                      <a:pt x="45" y="4"/>
                    </a:lnTo>
                    <a:lnTo>
                      <a:pt x="43" y="2"/>
                    </a:lnTo>
                    <a:lnTo>
                      <a:pt x="7" y="2"/>
                    </a:lnTo>
                    <a:lnTo>
                      <a:pt x="0" y="0"/>
                    </a:lnTo>
                    <a:lnTo>
                      <a:pt x="4" y="4"/>
                    </a:lnTo>
                    <a:lnTo>
                      <a:pt x="14" y="12"/>
                    </a:lnTo>
                    <a:lnTo>
                      <a:pt x="24" y="12"/>
                    </a:lnTo>
                    <a:lnTo>
                      <a:pt x="35" y="14"/>
                    </a:lnTo>
                    <a:lnTo>
                      <a:pt x="50"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5" name="Freeform 7761"/>
              <p:cNvSpPr>
                <a:spLocks/>
              </p:cNvSpPr>
              <p:nvPr/>
            </p:nvSpPr>
            <p:spPr bwMode="auto">
              <a:xfrm>
                <a:off x="10370" y="7953"/>
                <a:ext cx="103" cy="24"/>
              </a:xfrm>
              <a:custGeom>
                <a:avLst/>
                <a:gdLst/>
                <a:ahLst/>
                <a:cxnLst>
                  <a:cxn ang="0">
                    <a:pos x="12" y="2"/>
                  </a:cxn>
                  <a:cxn ang="0">
                    <a:pos x="2" y="7"/>
                  </a:cxn>
                  <a:cxn ang="0">
                    <a:pos x="0" y="11"/>
                  </a:cxn>
                  <a:cxn ang="0">
                    <a:pos x="4" y="16"/>
                  </a:cxn>
                  <a:cxn ang="0">
                    <a:pos x="7" y="16"/>
                  </a:cxn>
                  <a:cxn ang="0">
                    <a:pos x="12" y="19"/>
                  </a:cxn>
                  <a:cxn ang="0">
                    <a:pos x="16" y="19"/>
                  </a:cxn>
                  <a:cxn ang="0">
                    <a:pos x="21" y="21"/>
                  </a:cxn>
                  <a:cxn ang="0">
                    <a:pos x="40" y="21"/>
                  </a:cxn>
                  <a:cxn ang="0">
                    <a:pos x="43" y="23"/>
                  </a:cxn>
                  <a:cxn ang="0">
                    <a:pos x="79" y="23"/>
                  </a:cxn>
                  <a:cxn ang="0">
                    <a:pos x="103" y="21"/>
                  </a:cxn>
                  <a:cxn ang="0">
                    <a:pos x="100" y="19"/>
                  </a:cxn>
                  <a:cxn ang="0">
                    <a:pos x="96" y="16"/>
                  </a:cxn>
                  <a:cxn ang="0">
                    <a:pos x="91" y="16"/>
                  </a:cxn>
                  <a:cxn ang="0">
                    <a:pos x="88" y="14"/>
                  </a:cxn>
                  <a:cxn ang="0">
                    <a:pos x="84" y="11"/>
                  </a:cxn>
                  <a:cxn ang="0">
                    <a:pos x="81" y="9"/>
                  </a:cxn>
                  <a:cxn ang="0">
                    <a:pos x="76" y="7"/>
                  </a:cxn>
                  <a:cxn ang="0">
                    <a:pos x="74" y="4"/>
                  </a:cxn>
                  <a:cxn ang="0">
                    <a:pos x="47" y="4"/>
                  </a:cxn>
                  <a:cxn ang="0">
                    <a:pos x="45" y="2"/>
                  </a:cxn>
                  <a:cxn ang="0">
                    <a:pos x="33" y="2"/>
                  </a:cxn>
                  <a:cxn ang="0">
                    <a:pos x="28" y="0"/>
                  </a:cxn>
                  <a:cxn ang="0">
                    <a:pos x="21" y="0"/>
                  </a:cxn>
                  <a:cxn ang="0">
                    <a:pos x="12" y="2"/>
                  </a:cxn>
                </a:cxnLst>
                <a:rect l="0" t="0" r="r" b="b"/>
                <a:pathLst>
                  <a:path w="103" h="24">
                    <a:moveTo>
                      <a:pt x="12" y="2"/>
                    </a:moveTo>
                    <a:lnTo>
                      <a:pt x="2" y="7"/>
                    </a:lnTo>
                    <a:lnTo>
                      <a:pt x="0" y="11"/>
                    </a:lnTo>
                    <a:lnTo>
                      <a:pt x="4" y="16"/>
                    </a:lnTo>
                    <a:lnTo>
                      <a:pt x="7" y="16"/>
                    </a:lnTo>
                    <a:lnTo>
                      <a:pt x="12" y="19"/>
                    </a:lnTo>
                    <a:lnTo>
                      <a:pt x="16" y="19"/>
                    </a:lnTo>
                    <a:lnTo>
                      <a:pt x="21" y="21"/>
                    </a:lnTo>
                    <a:lnTo>
                      <a:pt x="40" y="21"/>
                    </a:lnTo>
                    <a:lnTo>
                      <a:pt x="43" y="23"/>
                    </a:lnTo>
                    <a:lnTo>
                      <a:pt x="79" y="23"/>
                    </a:lnTo>
                    <a:lnTo>
                      <a:pt x="103" y="21"/>
                    </a:lnTo>
                    <a:lnTo>
                      <a:pt x="100" y="19"/>
                    </a:lnTo>
                    <a:lnTo>
                      <a:pt x="96" y="16"/>
                    </a:lnTo>
                    <a:lnTo>
                      <a:pt x="91" y="16"/>
                    </a:lnTo>
                    <a:lnTo>
                      <a:pt x="88" y="14"/>
                    </a:lnTo>
                    <a:lnTo>
                      <a:pt x="84" y="11"/>
                    </a:lnTo>
                    <a:lnTo>
                      <a:pt x="81" y="9"/>
                    </a:lnTo>
                    <a:lnTo>
                      <a:pt x="76" y="7"/>
                    </a:lnTo>
                    <a:lnTo>
                      <a:pt x="74" y="4"/>
                    </a:lnTo>
                    <a:lnTo>
                      <a:pt x="47" y="4"/>
                    </a:lnTo>
                    <a:lnTo>
                      <a:pt x="45" y="2"/>
                    </a:lnTo>
                    <a:lnTo>
                      <a:pt x="33" y="2"/>
                    </a:lnTo>
                    <a:lnTo>
                      <a:pt x="28" y="0"/>
                    </a:lnTo>
                    <a:lnTo>
                      <a:pt x="21" y="0"/>
                    </a:lnTo>
                    <a:lnTo>
                      <a:pt x="12"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6" name="Freeform 7762"/>
              <p:cNvSpPr>
                <a:spLocks/>
              </p:cNvSpPr>
              <p:nvPr/>
            </p:nvSpPr>
            <p:spPr bwMode="auto">
              <a:xfrm>
                <a:off x="10382" y="7939"/>
                <a:ext cx="36" cy="14"/>
              </a:xfrm>
              <a:custGeom>
                <a:avLst/>
                <a:gdLst/>
                <a:ahLst/>
                <a:cxnLst>
                  <a:cxn ang="0">
                    <a:pos x="19" y="14"/>
                  </a:cxn>
                  <a:cxn ang="0">
                    <a:pos x="35" y="14"/>
                  </a:cxn>
                  <a:cxn ang="0">
                    <a:pos x="31" y="9"/>
                  </a:cxn>
                  <a:cxn ang="0">
                    <a:pos x="26" y="4"/>
                  </a:cxn>
                  <a:cxn ang="0">
                    <a:pos x="26" y="2"/>
                  </a:cxn>
                  <a:cxn ang="0">
                    <a:pos x="16" y="2"/>
                  </a:cxn>
                  <a:cxn ang="0">
                    <a:pos x="0" y="0"/>
                  </a:cxn>
                  <a:cxn ang="0">
                    <a:pos x="4" y="4"/>
                  </a:cxn>
                  <a:cxn ang="0">
                    <a:pos x="9" y="7"/>
                  </a:cxn>
                  <a:cxn ang="0">
                    <a:pos x="14" y="9"/>
                  </a:cxn>
                  <a:cxn ang="0">
                    <a:pos x="19" y="14"/>
                  </a:cxn>
                </a:cxnLst>
                <a:rect l="0" t="0" r="r" b="b"/>
                <a:pathLst>
                  <a:path w="36" h="14">
                    <a:moveTo>
                      <a:pt x="19" y="14"/>
                    </a:moveTo>
                    <a:lnTo>
                      <a:pt x="35" y="14"/>
                    </a:lnTo>
                    <a:lnTo>
                      <a:pt x="31" y="9"/>
                    </a:lnTo>
                    <a:lnTo>
                      <a:pt x="26" y="4"/>
                    </a:lnTo>
                    <a:lnTo>
                      <a:pt x="26" y="2"/>
                    </a:lnTo>
                    <a:lnTo>
                      <a:pt x="16" y="2"/>
                    </a:lnTo>
                    <a:lnTo>
                      <a:pt x="0" y="0"/>
                    </a:lnTo>
                    <a:lnTo>
                      <a:pt x="4" y="4"/>
                    </a:lnTo>
                    <a:lnTo>
                      <a:pt x="9" y="7"/>
                    </a:lnTo>
                    <a:lnTo>
                      <a:pt x="14" y="9"/>
                    </a:lnTo>
                    <a:lnTo>
                      <a:pt x="19" y="14"/>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7" name="Freeform 7763"/>
              <p:cNvSpPr>
                <a:spLocks/>
              </p:cNvSpPr>
              <p:nvPr/>
            </p:nvSpPr>
            <p:spPr bwMode="auto">
              <a:xfrm>
                <a:off x="10368" y="7951"/>
                <a:ext cx="84" cy="26"/>
              </a:xfrm>
              <a:custGeom>
                <a:avLst/>
                <a:gdLst/>
                <a:ahLst/>
                <a:cxnLst>
                  <a:cxn ang="0">
                    <a:pos x="4" y="16"/>
                  </a:cxn>
                  <a:cxn ang="0">
                    <a:pos x="9" y="19"/>
                  </a:cxn>
                  <a:cxn ang="0">
                    <a:pos x="12" y="19"/>
                  </a:cxn>
                  <a:cxn ang="0">
                    <a:pos x="16" y="21"/>
                  </a:cxn>
                  <a:cxn ang="0">
                    <a:pos x="21" y="21"/>
                  </a:cxn>
                  <a:cxn ang="0">
                    <a:pos x="26" y="23"/>
                  </a:cxn>
                  <a:cxn ang="0">
                    <a:pos x="40" y="23"/>
                  </a:cxn>
                  <a:cxn ang="0">
                    <a:pos x="45" y="26"/>
                  </a:cxn>
                  <a:cxn ang="0">
                    <a:pos x="84" y="26"/>
                  </a:cxn>
                  <a:cxn ang="0">
                    <a:pos x="72" y="19"/>
                  </a:cxn>
                  <a:cxn ang="0">
                    <a:pos x="64" y="7"/>
                  </a:cxn>
                  <a:cxn ang="0">
                    <a:pos x="47" y="7"/>
                  </a:cxn>
                  <a:cxn ang="0">
                    <a:pos x="28" y="2"/>
                  </a:cxn>
                  <a:cxn ang="0">
                    <a:pos x="21" y="0"/>
                  </a:cxn>
                  <a:cxn ang="0">
                    <a:pos x="9" y="4"/>
                  </a:cxn>
                  <a:cxn ang="0">
                    <a:pos x="0" y="12"/>
                  </a:cxn>
                  <a:cxn ang="0">
                    <a:pos x="2" y="16"/>
                  </a:cxn>
                  <a:cxn ang="0">
                    <a:pos x="4" y="16"/>
                  </a:cxn>
                </a:cxnLst>
                <a:rect l="0" t="0" r="r" b="b"/>
                <a:pathLst>
                  <a:path w="84" h="26">
                    <a:moveTo>
                      <a:pt x="4" y="16"/>
                    </a:moveTo>
                    <a:lnTo>
                      <a:pt x="9" y="19"/>
                    </a:lnTo>
                    <a:lnTo>
                      <a:pt x="12" y="19"/>
                    </a:lnTo>
                    <a:lnTo>
                      <a:pt x="16" y="21"/>
                    </a:lnTo>
                    <a:lnTo>
                      <a:pt x="21" y="21"/>
                    </a:lnTo>
                    <a:lnTo>
                      <a:pt x="26" y="23"/>
                    </a:lnTo>
                    <a:lnTo>
                      <a:pt x="40" y="23"/>
                    </a:lnTo>
                    <a:lnTo>
                      <a:pt x="45" y="26"/>
                    </a:lnTo>
                    <a:lnTo>
                      <a:pt x="84" y="26"/>
                    </a:lnTo>
                    <a:lnTo>
                      <a:pt x="72" y="19"/>
                    </a:lnTo>
                    <a:lnTo>
                      <a:pt x="64" y="7"/>
                    </a:lnTo>
                    <a:lnTo>
                      <a:pt x="47" y="7"/>
                    </a:lnTo>
                    <a:lnTo>
                      <a:pt x="28" y="2"/>
                    </a:lnTo>
                    <a:lnTo>
                      <a:pt x="21" y="0"/>
                    </a:lnTo>
                    <a:lnTo>
                      <a:pt x="9" y="4"/>
                    </a:lnTo>
                    <a:lnTo>
                      <a:pt x="0" y="12"/>
                    </a:lnTo>
                    <a:lnTo>
                      <a:pt x="2" y="16"/>
                    </a:lnTo>
                    <a:lnTo>
                      <a:pt x="4" y="16"/>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8" name="Freeform 7764"/>
              <p:cNvSpPr>
                <a:spLocks/>
              </p:cNvSpPr>
              <p:nvPr/>
            </p:nvSpPr>
            <p:spPr bwMode="auto">
              <a:xfrm>
                <a:off x="10284" y="7855"/>
                <a:ext cx="26" cy="5"/>
              </a:xfrm>
              <a:custGeom>
                <a:avLst/>
                <a:gdLst/>
                <a:ahLst/>
                <a:cxnLst>
                  <a:cxn ang="0">
                    <a:pos x="26" y="4"/>
                  </a:cxn>
                  <a:cxn ang="0">
                    <a:pos x="26" y="2"/>
                  </a:cxn>
                  <a:cxn ang="0">
                    <a:pos x="16" y="2"/>
                  </a:cxn>
                  <a:cxn ang="0">
                    <a:pos x="11" y="0"/>
                  </a:cxn>
                  <a:cxn ang="0">
                    <a:pos x="9" y="2"/>
                  </a:cxn>
                  <a:cxn ang="0">
                    <a:pos x="0" y="2"/>
                  </a:cxn>
                  <a:cxn ang="0">
                    <a:pos x="0" y="4"/>
                  </a:cxn>
                  <a:cxn ang="0">
                    <a:pos x="26" y="4"/>
                  </a:cxn>
                </a:cxnLst>
                <a:rect l="0" t="0" r="r" b="b"/>
                <a:pathLst>
                  <a:path w="26" h="5">
                    <a:moveTo>
                      <a:pt x="26" y="4"/>
                    </a:moveTo>
                    <a:lnTo>
                      <a:pt x="26" y="2"/>
                    </a:lnTo>
                    <a:lnTo>
                      <a:pt x="16" y="2"/>
                    </a:lnTo>
                    <a:lnTo>
                      <a:pt x="11" y="0"/>
                    </a:lnTo>
                    <a:lnTo>
                      <a:pt x="9" y="2"/>
                    </a:lnTo>
                    <a:lnTo>
                      <a:pt x="0" y="2"/>
                    </a:lnTo>
                    <a:lnTo>
                      <a:pt x="0" y="4"/>
                    </a:lnTo>
                    <a:lnTo>
                      <a:pt x="26"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9" name="Freeform 7765"/>
              <p:cNvSpPr>
                <a:spLocks/>
              </p:cNvSpPr>
              <p:nvPr/>
            </p:nvSpPr>
            <p:spPr bwMode="auto">
              <a:xfrm>
                <a:off x="10281" y="7869"/>
                <a:ext cx="31" cy="72"/>
              </a:xfrm>
              <a:custGeom>
                <a:avLst/>
                <a:gdLst/>
                <a:ahLst/>
                <a:cxnLst>
                  <a:cxn ang="0">
                    <a:pos x="28" y="52"/>
                  </a:cxn>
                  <a:cxn ang="0">
                    <a:pos x="26" y="38"/>
                  </a:cxn>
                  <a:cxn ang="0">
                    <a:pos x="26" y="2"/>
                  </a:cxn>
                  <a:cxn ang="0">
                    <a:pos x="31" y="0"/>
                  </a:cxn>
                  <a:cxn ang="0">
                    <a:pos x="23" y="0"/>
                  </a:cxn>
                  <a:cxn ang="0">
                    <a:pos x="23" y="62"/>
                  </a:cxn>
                  <a:cxn ang="0">
                    <a:pos x="0" y="62"/>
                  </a:cxn>
                  <a:cxn ang="0">
                    <a:pos x="0" y="71"/>
                  </a:cxn>
                  <a:cxn ang="0">
                    <a:pos x="4" y="67"/>
                  </a:cxn>
                  <a:cxn ang="0">
                    <a:pos x="28" y="67"/>
                  </a:cxn>
                  <a:cxn ang="0">
                    <a:pos x="28" y="52"/>
                  </a:cxn>
                </a:cxnLst>
                <a:rect l="0" t="0" r="r" b="b"/>
                <a:pathLst>
                  <a:path w="31" h="72">
                    <a:moveTo>
                      <a:pt x="28" y="52"/>
                    </a:moveTo>
                    <a:lnTo>
                      <a:pt x="26" y="38"/>
                    </a:lnTo>
                    <a:lnTo>
                      <a:pt x="26" y="2"/>
                    </a:lnTo>
                    <a:lnTo>
                      <a:pt x="31" y="0"/>
                    </a:lnTo>
                    <a:lnTo>
                      <a:pt x="23" y="0"/>
                    </a:lnTo>
                    <a:lnTo>
                      <a:pt x="23" y="62"/>
                    </a:lnTo>
                    <a:lnTo>
                      <a:pt x="0" y="62"/>
                    </a:lnTo>
                    <a:lnTo>
                      <a:pt x="0" y="71"/>
                    </a:lnTo>
                    <a:lnTo>
                      <a:pt x="4" y="67"/>
                    </a:lnTo>
                    <a:lnTo>
                      <a:pt x="28" y="67"/>
                    </a:lnTo>
                    <a:lnTo>
                      <a:pt x="28" y="5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0" name="Freeform 7766"/>
              <p:cNvSpPr>
                <a:spLocks/>
              </p:cNvSpPr>
              <p:nvPr/>
            </p:nvSpPr>
            <p:spPr bwMode="auto">
              <a:xfrm>
                <a:off x="10279" y="7860"/>
                <a:ext cx="36" cy="84"/>
              </a:xfrm>
              <a:custGeom>
                <a:avLst/>
                <a:gdLst/>
                <a:ahLst/>
                <a:cxnLst>
                  <a:cxn ang="0">
                    <a:pos x="0" y="7"/>
                  </a:cxn>
                  <a:cxn ang="0">
                    <a:pos x="0" y="83"/>
                  </a:cxn>
                  <a:cxn ang="0">
                    <a:pos x="4" y="83"/>
                  </a:cxn>
                  <a:cxn ang="0">
                    <a:pos x="4" y="12"/>
                  </a:cxn>
                  <a:cxn ang="0">
                    <a:pos x="35" y="7"/>
                  </a:cxn>
                  <a:cxn ang="0">
                    <a:pos x="35" y="2"/>
                  </a:cxn>
                  <a:cxn ang="0">
                    <a:pos x="0" y="0"/>
                  </a:cxn>
                  <a:cxn ang="0">
                    <a:pos x="0" y="7"/>
                  </a:cxn>
                </a:cxnLst>
                <a:rect l="0" t="0" r="r" b="b"/>
                <a:pathLst>
                  <a:path w="36" h="84">
                    <a:moveTo>
                      <a:pt x="0" y="7"/>
                    </a:moveTo>
                    <a:lnTo>
                      <a:pt x="0" y="83"/>
                    </a:lnTo>
                    <a:lnTo>
                      <a:pt x="4" y="83"/>
                    </a:lnTo>
                    <a:lnTo>
                      <a:pt x="4" y="12"/>
                    </a:lnTo>
                    <a:lnTo>
                      <a:pt x="35" y="7"/>
                    </a:lnTo>
                    <a:lnTo>
                      <a:pt x="35"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1" name="Freeform 7767"/>
              <p:cNvSpPr>
                <a:spLocks/>
              </p:cNvSpPr>
              <p:nvPr/>
            </p:nvSpPr>
            <p:spPr bwMode="auto">
              <a:xfrm>
                <a:off x="10284" y="7869"/>
                <a:ext cx="31" cy="70"/>
              </a:xfrm>
              <a:custGeom>
                <a:avLst/>
                <a:gdLst/>
                <a:ahLst/>
                <a:cxnLst>
                  <a:cxn ang="0">
                    <a:pos x="23" y="2"/>
                  </a:cxn>
                  <a:cxn ang="0">
                    <a:pos x="23" y="64"/>
                  </a:cxn>
                  <a:cxn ang="0">
                    <a:pos x="19" y="67"/>
                  </a:cxn>
                  <a:cxn ang="0">
                    <a:pos x="2" y="64"/>
                  </a:cxn>
                  <a:cxn ang="0">
                    <a:pos x="0" y="69"/>
                  </a:cxn>
                  <a:cxn ang="0">
                    <a:pos x="26" y="69"/>
                  </a:cxn>
                  <a:cxn ang="0">
                    <a:pos x="26" y="16"/>
                  </a:cxn>
                  <a:cxn ang="0">
                    <a:pos x="28" y="7"/>
                  </a:cxn>
                  <a:cxn ang="0">
                    <a:pos x="31" y="0"/>
                  </a:cxn>
                  <a:cxn ang="0">
                    <a:pos x="23" y="2"/>
                  </a:cxn>
                </a:cxnLst>
                <a:rect l="0" t="0" r="r" b="b"/>
                <a:pathLst>
                  <a:path w="31" h="70">
                    <a:moveTo>
                      <a:pt x="23" y="2"/>
                    </a:moveTo>
                    <a:lnTo>
                      <a:pt x="23" y="64"/>
                    </a:lnTo>
                    <a:lnTo>
                      <a:pt x="19" y="67"/>
                    </a:lnTo>
                    <a:lnTo>
                      <a:pt x="2" y="64"/>
                    </a:lnTo>
                    <a:lnTo>
                      <a:pt x="0" y="69"/>
                    </a:lnTo>
                    <a:lnTo>
                      <a:pt x="26" y="69"/>
                    </a:lnTo>
                    <a:lnTo>
                      <a:pt x="26" y="16"/>
                    </a:lnTo>
                    <a:lnTo>
                      <a:pt x="28" y="7"/>
                    </a:lnTo>
                    <a:lnTo>
                      <a:pt x="31" y="0"/>
                    </a:lnTo>
                    <a:lnTo>
                      <a:pt x="23" y="2"/>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2" name="Freeform 7768"/>
              <p:cNvSpPr>
                <a:spLocks/>
              </p:cNvSpPr>
              <p:nvPr/>
            </p:nvSpPr>
            <p:spPr bwMode="auto">
              <a:xfrm>
                <a:off x="10291" y="7874"/>
                <a:ext cx="5" cy="7"/>
              </a:xfrm>
              <a:custGeom>
                <a:avLst/>
                <a:gdLst/>
                <a:ahLst/>
                <a:cxnLst>
                  <a:cxn ang="0">
                    <a:pos x="2" y="0"/>
                  </a:cxn>
                  <a:cxn ang="0">
                    <a:pos x="2" y="0"/>
                  </a:cxn>
                  <a:cxn ang="0">
                    <a:pos x="0" y="2"/>
                  </a:cxn>
                  <a:cxn ang="0">
                    <a:pos x="0" y="7"/>
                  </a:cxn>
                  <a:cxn ang="0">
                    <a:pos x="4" y="7"/>
                  </a:cxn>
                  <a:cxn ang="0">
                    <a:pos x="4" y="2"/>
                  </a:cxn>
                  <a:cxn ang="0">
                    <a:pos x="2" y="0"/>
                  </a:cxn>
                </a:cxnLst>
                <a:rect l="0" t="0" r="r" b="b"/>
                <a:pathLst>
                  <a:path w="5" h="7">
                    <a:moveTo>
                      <a:pt x="2" y="0"/>
                    </a:moveTo>
                    <a:lnTo>
                      <a:pt x="2" y="0"/>
                    </a:lnTo>
                    <a:lnTo>
                      <a:pt x="0" y="2"/>
                    </a:lnTo>
                    <a:lnTo>
                      <a:pt x="0" y="7"/>
                    </a:lnTo>
                    <a:lnTo>
                      <a:pt x="4" y="7"/>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3" name="Freeform 7769"/>
              <p:cNvSpPr>
                <a:spLocks/>
              </p:cNvSpPr>
              <p:nvPr/>
            </p:nvSpPr>
            <p:spPr bwMode="auto">
              <a:xfrm>
                <a:off x="10291" y="7891"/>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4" name="Freeform 7770"/>
              <p:cNvSpPr>
                <a:spLocks/>
              </p:cNvSpPr>
              <p:nvPr/>
            </p:nvSpPr>
            <p:spPr bwMode="auto">
              <a:xfrm>
                <a:off x="10291" y="7874"/>
                <a:ext cx="5" cy="7"/>
              </a:xfrm>
              <a:custGeom>
                <a:avLst/>
                <a:gdLst/>
                <a:ahLst/>
                <a:cxnLst>
                  <a:cxn ang="0">
                    <a:pos x="2" y="0"/>
                  </a:cxn>
                  <a:cxn ang="0">
                    <a:pos x="2" y="0"/>
                  </a:cxn>
                  <a:cxn ang="0">
                    <a:pos x="0" y="2"/>
                  </a:cxn>
                  <a:cxn ang="0">
                    <a:pos x="0" y="7"/>
                  </a:cxn>
                  <a:cxn ang="0">
                    <a:pos x="4" y="4"/>
                  </a:cxn>
                  <a:cxn ang="0">
                    <a:pos x="2" y="0"/>
                  </a:cxn>
                </a:cxnLst>
                <a:rect l="0" t="0" r="r" b="b"/>
                <a:pathLst>
                  <a:path w="5" h="7">
                    <a:moveTo>
                      <a:pt x="2" y="0"/>
                    </a:moveTo>
                    <a:lnTo>
                      <a:pt x="2" y="0"/>
                    </a:lnTo>
                    <a:lnTo>
                      <a:pt x="0" y="2"/>
                    </a:lnTo>
                    <a:lnTo>
                      <a:pt x="0" y="7"/>
                    </a:lnTo>
                    <a:lnTo>
                      <a:pt x="4"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5" name="Freeform 7771"/>
              <p:cNvSpPr>
                <a:spLocks/>
              </p:cNvSpPr>
              <p:nvPr/>
            </p:nvSpPr>
            <p:spPr bwMode="auto">
              <a:xfrm>
                <a:off x="10291" y="7891"/>
                <a:ext cx="5" cy="7"/>
              </a:xfrm>
              <a:custGeom>
                <a:avLst/>
                <a:gdLst/>
                <a:ahLst/>
                <a:cxnLst>
                  <a:cxn ang="0">
                    <a:pos x="2" y="0"/>
                  </a:cxn>
                  <a:cxn ang="0">
                    <a:pos x="2" y="0"/>
                  </a:cxn>
                  <a:cxn ang="0">
                    <a:pos x="0" y="2"/>
                  </a:cxn>
                  <a:cxn ang="0">
                    <a:pos x="0" y="7"/>
                  </a:cxn>
                  <a:cxn ang="0">
                    <a:pos x="4" y="4"/>
                  </a:cxn>
                  <a:cxn ang="0">
                    <a:pos x="2" y="0"/>
                  </a:cxn>
                </a:cxnLst>
                <a:rect l="0" t="0" r="r" b="b"/>
                <a:pathLst>
                  <a:path w="5" h="7">
                    <a:moveTo>
                      <a:pt x="2" y="0"/>
                    </a:moveTo>
                    <a:lnTo>
                      <a:pt x="2" y="0"/>
                    </a:lnTo>
                    <a:lnTo>
                      <a:pt x="0" y="2"/>
                    </a:lnTo>
                    <a:lnTo>
                      <a:pt x="0" y="7"/>
                    </a:lnTo>
                    <a:lnTo>
                      <a:pt x="4" y="4"/>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6" name="Freeform 7772"/>
              <p:cNvSpPr>
                <a:spLocks/>
              </p:cNvSpPr>
              <p:nvPr/>
            </p:nvSpPr>
            <p:spPr bwMode="auto">
              <a:xfrm>
                <a:off x="10284" y="7804"/>
                <a:ext cx="7" cy="3"/>
              </a:xfrm>
              <a:custGeom>
                <a:avLst/>
                <a:gdLst/>
                <a:ahLst/>
                <a:cxnLst>
                  <a:cxn ang="0">
                    <a:pos x="2" y="0"/>
                  </a:cxn>
                  <a:cxn ang="0">
                    <a:pos x="2" y="0"/>
                  </a:cxn>
                  <a:cxn ang="0">
                    <a:pos x="0" y="2"/>
                  </a:cxn>
                  <a:cxn ang="0">
                    <a:pos x="7" y="2"/>
                  </a:cxn>
                  <a:cxn ang="0">
                    <a:pos x="2" y="0"/>
                  </a:cxn>
                </a:cxnLst>
                <a:rect l="0" t="0" r="r" b="b"/>
                <a:pathLst>
                  <a:path w="7" h="3">
                    <a:moveTo>
                      <a:pt x="2" y="0"/>
                    </a:moveTo>
                    <a:lnTo>
                      <a:pt x="2" y="0"/>
                    </a:lnTo>
                    <a:lnTo>
                      <a:pt x="0" y="2"/>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7" name="Freeform 7773"/>
              <p:cNvSpPr>
                <a:spLocks/>
              </p:cNvSpPr>
              <p:nvPr/>
            </p:nvSpPr>
            <p:spPr bwMode="auto">
              <a:xfrm>
                <a:off x="10296" y="7804"/>
                <a:ext cx="4" cy="3"/>
              </a:xfrm>
              <a:custGeom>
                <a:avLst/>
                <a:gdLst/>
                <a:ahLst/>
                <a:cxnLst>
                  <a:cxn ang="0">
                    <a:pos x="2" y="0"/>
                  </a:cxn>
                  <a:cxn ang="0">
                    <a:pos x="2" y="0"/>
                  </a:cxn>
                  <a:cxn ang="0">
                    <a:pos x="0" y="2"/>
                  </a:cxn>
                  <a:cxn ang="0">
                    <a:pos x="4" y="2"/>
                  </a:cxn>
                  <a:cxn ang="0">
                    <a:pos x="2" y="0"/>
                  </a:cxn>
                </a:cxnLst>
                <a:rect l="0" t="0" r="r" b="b"/>
                <a:pathLst>
                  <a:path w="4" h="3">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8" name="Freeform 7774"/>
              <p:cNvSpPr>
                <a:spLocks/>
              </p:cNvSpPr>
              <p:nvPr/>
            </p:nvSpPr>
            <p:spPr bwMode="auto">
              <a:xfrm>
                <a:off x="10308" y="7804"/>
                <a:ext cx="4" cy="3"/>
              </a:xfrm>
              <a:custGeom>
                <a:avLst/>
                <a:gdLst/>
                <a:ahLst/>
                <a:cxnLst>
                  <a:cxn ang="0">
                    <a:pos x="0" y="0"/>
                  </a:cxn>
                  <a:cxn ang="0">
                    <a:pos x="0" y="2"/>
                  </a:cxn>
                  <a:cxn ang="0">
                    <a:pos x="4" y="0"/>
                  </a:cxn>
                  <a:cxn ang="0">
                    <a:pos x="0" y="0"/>
                  </a:cxn>
                </a:cxnLst>
                <a:rect l="0" t="0" r="r" b="b"/>
                <a:pathLst>
                  <a:path w="4" h="3">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9" name="Freeform 7775"/>
              <p:cNvSpPr>
                <a:spLocks/>
              </p:cNvSpPr>
              <p:nvPr/>
            </p:nvSpPr>
            <p:spPr bwMode="auto">
              <a:xfrm>
                <a:off x="10296" y="7804"/>
                <a:ext cx="4" cy="3"/>
              </a:xfrm>
              <a:custGeom>
                <a:avLst/>
                <a:gdLst/>
                <a:ahLst/>
                <a:cxnLst>
                  <a:cxn ang="0">
                    <a:pos x="2" y="0"/>
                  </a:cxn>
                  <a:cxn ang="0">
                    <a:pos x="4" y="0"/>
                  </a:cxn>
                  <a:cxn ang="0">
                    <a:pos x="2" y="2"/>
                  </a:cxn>
                  <a:cxn ang="0">
                    <a:pos x="0" y="2"/>
                  </a:cxn>
                  <a:cxn ang="0">
                    <a:pos x="0" y="0"/>
                  </a:cxn>
                  <a:cxn ang="0">
                    <a:pos x="2" y="0"/>
                  </a:cxn>
                </a:cxnLst>
                <a:rect l="0" t="0" r="r" b="b"/>
                <a:pathLst>
                  <a:path w="4" h="3">
                    <a:moveTo>
                      <a:pt x="2" y="0"/>
                    </a:moveTo>
                    <a:lnTo>
                      <a:pt x="4" y="0"/>
                    </a:lnTo>
                    <a:lnTo>
                      <a:pt x="2" y="2"/>
                    </a:lnTo>
                    <a:lnTo>
                      <a:pt x="0" y="2"/>
                    </a:lnTo>
                    <a:lnTo>
                      <a:pt x="0" y="0"/>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0" name="Freeform 7776"/>
              <p:cNvSpPr>
                <a:spLocks/>
              </p:cNvSpPr>
              <p:nvPr/>
            </p:nvSpPr>
            <p:spPr bwMode="auto">
              <a:xfrm>
                <a:off x="10286" y="7948"/>
                <a:ext cx="34" cy="12"/>
              </a:xfrm>
              <a:custGeom>
                <a:avLst/>
                <a:gdLst/>
                <a:ahLst/>
                <a:cxnLst>
                  <a:cxn ang="0">
                    <a:pos x="0" y="0"/>
                  </a:cxn>
                  <a:cxn ang="0">
                    <a:pos x="0" y="7"/>
                  </a:cxn>
                  <a:cxn ang="0">
                    <a:pos x="33" y="12"/>
                  </a:cxn>
                  <a:cxn ang="0">
                    <a:pos x="33" y="4"/>
                  </a:cxn>
                  <a:cxn ang="0">
                    <a:pos x="0" y="0"/>
                  </a:cxn>
                </a:cxnLst>
                <a:rect l="0" t="0" r="r" b="b"/>
                <a:pathLst>
                  <a:path w="34" h="12">
                    <a:moveTo>
                      <a:pt x="0" y="0"/>
                    </a:moveTo>
                    <a:lnTo>
                      <a:pt x="0" y="7"/>
                    </a:lnTo>
                    <a:lnTo>
                      <a:pt x="33" y="12"/>
                    </a:lnTo>
                    <a:lnTo>
                      <a:pt x="33"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1" name="Freeform 7777"/>
              <p:cNvSpPr>
                <a:spLocks/>
              </p:cNvSpPr>
              <p:nvPr/>
            </p:nvSpPr>
            <p:spPr bwMode="auto">
              <a:xfrm>
                <a:off x="10444" y="7771"/>
                <a:ext cx="12" cy="127"/>
              </a:xfrm>
              <a:custGeom>
                <a:avLst/>
                <a:gdLst/>
                <a:ahLst/>
                <a:cxnLst>
                  <a:cxn ang="0">
                    <a:pos x="2" y="124"/>
                  </a:cxn>
                  <a:cxn ang="0">
                    <a:pos x="2" y="93"/>
                  </a:cxn>
                  <a:cxn ang="0">
                    <a:pos x="4" y="62"/>
                  </a:cxn>
                  <a:cxn ang="0">
                    <a:pos x="4" y="31"/>
                  </a:cxn>
                  <a:cxn ang="0">
                    <a:pos x="7" y="0"/>
                  </a:cxn>
                  <a:cxn ang="0">
                    <a:pos x="2" y="2"/>
                  </a:cxn>
                  <a:cxn ang="0">
                    <a:pos x="2" y="33"/>
                  </a:cxn>
                  <a:cxn ang="0">
                    <a:pos x="0" y="64"/>
                  </a:cxn>
                  <a:cxn ang="0">
                    <a:pos x="0" y="127"/>
                  </a:cxn>
                  <a:cxn ang="0">
                    <a:pos x="12" y="127"/>
                  </a:cxn>
                  <a:cxn ang="0">
                    <a:pos x="2" y="124"/>
                  </a:cxn>
                </a:cxnLst>
                <a:rect l="0" t="0" r="r" b="b"/>
                <a:pathLst>
                  <a:path w="12" h="127">
                    <a:moveTo>
                      <a:pt x="2" y="124"/>
                    </a:moveTo>
                    <a:lnTo>
                      <a:pt x="2" y="93"/>
                    </a:lnTo>
                    <a:lnTo>
                      <a:pt x="4" y="62"/>
                    </a:lnTo>
                    <a:lnTo>
                      <a:pt x="4" y="31"/>
                    </a:lnTo>
                    <a:lnTo>
                      <a:pt x="7" y="0"/>
                    </a:lnTo>
                    <a:lnTo>
                      <a:pt x="2" y="2"/>
                    </a:lnTo>
                    <a:lnTo>
                      <a:pt x="2" y="33"/>
                    </a:lnTo>
                    <a:lnTo>
                      <a:pt x="0" y="64"/>
                    </a:lnTo>
                    <a:lnTo>
                      <a:pt x="0" y="127"/>
                    </a:lnTo>
                    <a:lnTo>
                      <a:pt x="12" y="127"/>
                    </a:lnTo>
                    <a:lnTo>
                      <a:pt x="2" y="124"/>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2" name="Freeform 7778"/>
              <p:cNvSpPr>
                <a:spLocks/>
              </p:cNvSpPr>
              <p:nvPr/>
            </p:nvSpPr>
            <p:spPr bwMode="auto">
              <a:xfrm>
                <a:off x="10466" y="7905"/>
                <a:ext cx="53" cy="82"/>
              </a:xfrm>
              <a:custGeom>
                <a:avLst/>
                <a:gdLst/>
                <a:ahLst/>
                <a:cxnLst>
                  <a:cxn ang="0">
                    <a:pos x="52" y="74"/>
                  </a:cxn>
                  <a:cxn ang="0">
                    <a:pos x="52" y="28"/>
                  </a:cxn>
                  <a:cxn ang="0">
                    <a:pos x="50" y="21"/>
                  </a:cxn>
                  <a:cxn ang="0">
                    <a:pos x="47" y="12"/>
                  </a:cxn>
                  <a:cxn ang="0">
                    <a:pos x="45" y="0"/>
                  </a:cxn>
                  <a:cxn ang="0">
                    <a:pos x="7" y="0"/>
                  </a:cxn>
                  <a:cxn ang="0">
                    <a:pos x="2" y="16"/>
                  </a:cxn>
                  <a:cxn ang="0">
                    <a:pos x="0" y="55"/>
                  </a:cxn>
                  <a:cxn ang="0">
                    <a:pos x="0" y="76"/>
                  </a:cxn>
                  <a:cxn ang="0">
                    <a:pos x="31" y="81"/>
                  </a:cxn>
                  <a:cxn ang="0">
                    <a:pos x="52" y="74"/>
                  </a:cxn>
                </a:cxnLst>
                <a:rect l="0" t="0" r="r" b="b"/>
                <a:pathLst>
                  <a:path w="53" h="82">
                    <a:moveTo>
                      <a:pt x="52" y="74"/>
                    </a:moveTo>
                    <a:lnTo>
                      <a:pt x="52" y="28"/>
                    </a:lnTo>
                    <a:lnTo>
                      <a:pt x="50" y="21"/>
                    </a:lnTo>
                    <a:lnTo>
                      <a:pt x="47" y="12"/>
                    </a:lnTo>
                    <a:lnTo>
                      <a:pt x="45" y="0"/>
                    </a:lnTo>
                    <a:lnTo>
                      <a:pt x="7" y="0"/>
                    </a:lnTo>
                    <a:lnTo>
                      <a:pt x="2" y="16"/>
                    </a:lnTo>
                    <a:lnTo>
                      <a:pt x="0" y="55"/>
                    </a:lnTo>
                    <a:lnTo>
                      <a:pt x="0" y="76"/>
                    </a:lnTo>
                    <a:lnTo>
                      <a:pt x="31" y="81"/>
                    </a:lnTo>
                    <a:lnTo>
                      <a:pt x="52" y="7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3" name="Freeform 7779"/>
              <p:cNvSpPr>
                <a:spLocks/>
              </p:cNvSpPr>
              <p:nvPr/>
            </p:nvSpPr>
            <p:spPr bwMode="auto">
              <a:xfrm>
                <a:off x="10466" y="7912"/>
                <a:ext cx="31" cy="65"/>
              </a:xfrm>
              <a:custGeom>
                <a:avLst/>
                <a:gdLst/>
                <a:ahLst/>
                <a:cxnLst>
                  <a:cxn ang="0">
                    <a:pos x="9" y="62"/>
                  </a:cxn>
                  <a:cxn ang="0">
                    <a:pos x="9" y="64"/>
                  </a:cxn>
                  <a:cxn ang="0">
                    <a:pos x="31" y="64"/>
                  </a:cxn>
                  <a:cxn ang="0">
                    <a:pos x="31" y="2"/>
                  </a:cxn>
                  <a:cxn ang="0">
                    <a:pos x="16" y="0"/>
                  </a:cxn>
                  <a:cxn ang="0">
                    <a:pos x="4" y="2"/>
                  </a:cxn>
                  <a:cxn ang="0">
                    <a:pos x="0" y="16"/>
                  </a:cxn>
                  <a:cxn ang="0">
                    <a:pos x="0" y="62"/>
                  </a:cxn>
                  <a:cxn ang="0">
                    <a:pos x="9" y="62"/>
                  </a:cxn>
                </a:cxnLst>
                <a:rect l="0" t="0" r="r" b="b"/>
                <a:pathLst>
                  <a:path w="31" h="65">
                    <a:moveTo>
                      <a:pt x="9" y="62"/>
                    </a:moveTo>
                    <a:lnTo>
                      <a:pt x="9" y="64"/>
                    </a:lnTo>
                    <a:lnTo>
                      <a:pt x="31" y="64"/>
                    </a:lnTo>
                    <a:lnTo>
                      <a:pt x="31" y="2"/>
                    </a:lnTo>
                    <a:lnTo>
                      <a:pt x="16" y="0"/>
                    </a:lnTo>
                    <a:lnTo>
                      <a:pt x="4" y="2"/>
                    </a:lnTo>
                    <a:lnTo>
                      <a:pt x="0" y="16"/>
                    </a:lnTo>
                    <a:lnTo>
                      <a:pt x="0" y="62"/>
                    </a:lnTo>
                    <a:lnTo>
                      <a:pt x="9" y="6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4" name="Freeform 7780"/>
              <p:cNvSpPr>
                <a:spLocks/>
              </p:cNvSpPr>
              <p:nvPr/>
            </p:nvSpPr>
            <p:spPr bwMode="auto">
              <a:xfrm>
                <a:off x="10466" y="7912"/>
                <a:ext cx="31" cy="60"/>
              </a:xfrm>
              <a:custGeom>
                <a:avLst/>
                <a:gdLst/>
                <a:ahLst/>
                <a:cxnLst>
                  <a:cxn ang="0">
                    <a:pos x="23" y="0"/>
                  </a:cxn>
                  <a:cxn ang="0">
                    <a:pos x="7" y="0"/>
                  </a:cxn>
                  <a:cxn ang="0">
                    <a:pos x="4" y="2"/>
                  </a:cxn>
                  <a:cxn ang="0">
                    <a:pos x="2" y="16"/>
                  </a:cxn>
                  <a:cxn ang="0">
                    <a:pos x="0" y="28"/>
                  </a:cxn>
                  <a:cxn ang="0">
                    <a:pos x="0" y="60"/>
                  </a:cxn>
                  <a:cxn ang="0">
                    <a:pos x="28" y="60"/>
                  </a:cxn>
                  <a:cxn ang="0">
                    <a:pos x="31" y="48"/>
                  </a:cxn>
                  <a:cxn ang="0">
                    <a:pos x="31" y="16"/>
                  </a:cxn>
                  <a:cxn ang="0">
                    <a:pos x="28" y="2"/>
                  </a:cxn>
                  <a:cxn ang="0">
                    <a:pos x="23" y="2"/>
                  </a:cxn>
                  <a:cxn ang="0">
                    <a:pos x="23" y="0"/>
                  </a:cxn>
                </a:cxnLst>
                <a:rect l="0" t="0" r="r" b="b"/>
                <a:pathLst>
                  <a:path w="31" h="60">
                    <a:moveTo>
                      <a:pt x="23" y="0"/>
                    </a:moveTo>
                    <a:lnTo>
                      <a:pt x="7" y="0"/>
                    </a:lnTo>
                    <a:lnTo>
                      <a:pt x="4" y="2"/>
                    </a:lnTo>
                    <a:lnTo>
                      <a:pt x="2" y="16"/>
                    </a:lnTo>
                    <a:lnTo>
                      <a:pt x="0" y="28"/>
                    </a:lnTo>
                    <a:lnTo>
                      <a:pt x="0" y="60"/>
                    </a:lnTo>
                    <a:lnTo>
                      <a:pt x="28" y="60"/>
                    </a:lnTo>
                    <a:lnTo>
                      <a:pt x="31" y="48"/>
                    </a:lnTo>
                    <a:lnTo>
                      <a:pt x="31" y="16"/>
                    </a:lnTo>
                    <a:lnTo>
                      <a:pt x="28" y="2"/>
                    </a:lnTo>
                    <a:lnTo>
                      <a:pt x="23" y="2"/>
                    </a:lnTo>
                    <a:lnTo>
                      <a:pt x="23"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5" name="Freeform 7781"/>
              <p:cNvSpPr>
                <a:spLocks/>
              </p:cNvSpPr>
              <p:nvPr/>
            </p:nvSpPr>
            <p:spPr bwMode="auto">
              <a:xfrm>
                <a:off x="10466" y="7912"/>
                <a:ext cx="31" cy="58"/>
              </a:xfrm>
              <a:custGeom>
                <a:avLst/>
                <a:gdLst/>
                <a:ahLst/>
                <a:cxnLst>
                  <a:cxn ang="0">
                    <a:pos x="4" y="2"/>
                  </a:cxn>
                  <a:cxn ang="0">
                    <a:pos x="4" y="2"/>
                  </a:cxn>
                  <a:cxn ang="0">
                    <a:pos x="2" y="14"/>
                  </a:cxn>
                  <a:cxn ang="0">
                    <a:pos x="0" y="28"/>
                  </a:cxn>
                  <a:cxn ang="0">
                    <a:pos x="0" y="55"/>
                  </a:cxn>
                  <a:cxn ang="0">
                    <a:pos x="9" y="55"/>
                  </a:cxn>
                  <a:cxn ang="0">
                    <a:pos x="14" y="57"/>
                  </a:cxn>
                  <a:cxn ang="0">
                    <a:pos x="28" y="57"/>
                  </a:cxn>
                  <a:cxn ang="0">
                    <a:pos x="28" y="43"/>
                  </a:cxn>
                  <a:cxn ang="0">
                    <a:pos x="31" y="28"/>
                  </a:cxn>
                  <a:cxn ang="0">
                    <a:pos x="28" y="14"/>
                  </a:cxn>
                  <a:cxn ang="0">
                    <a:pos x="28" y="2"/>
                  </a:cxn>
                  <a:cxn ang="0">
                    <a:pos x="23" y="2"/>
                  </a:cxn>
                  <a:cxn ang="0">
                    <a:pos x="21" y="0"/>
                  </a:cxn>
                  <a:cxn ang="0">
                    <a:pos x="7" y="0"/>
                  </a:cxn>
                  <a:cxn ang="0">
                    <a:pos x="4" y="2"/>
                  </a:cxn>
                </a:cxnLst>
                <a:rect l="0" t="0" r="r" b="b"/>
                <a:pathLst>
                  <a:path w="31" h="58">
                    <a:moveTo>
                      <a:pt x="4" y="2"/>
                    </a:moveTo>
                    <a:lnTo>
                      <a:pt x="4" y="2"/>
                    </a:lnTo>
                    <a:lnTo>
                      <a:pt x="2" y="14"/>
                    </a:lnTo>
                    <a:lnTo>
                      <a:pt x="0" y="28"/>
                    </a:lnTo>
                    <a:lnTo>
                      <a:pt x="0" y="55"/>
                    </a:lnTo>
                    <a:lnTo>
                      <a:pt x="9" y="55"/>
                    </a:lnTo>
                    <a:lnTo>
                      <a:pt x="14" y="57"/>
                    </a:lnTo>
                    <a:lnTo>
                      <a:pt x="28" y="57"/>
                    </a:lnTo>
                    <a:lnTo>
                      <a:pt x="28" y="43"/>
                    </a:lnTo>
                    <a:lnTo>
                      <a:pt x="31" y="28"/>
                    </a:lnTo>
                    <a:lnTo>
                      <a:pt x="28" y="14"/>
                    </a:lnTo>
                    <a:lnTo>
                      <a:pt x="28" y="2"/>
                    </a:lnTo>
                    <a:lnTo>
                      <a:pt x="23" y="2"/>
                    </a:lnTo>
                    <a:lnTo>
                      <a:pt x="21" y="0"/>
                    </a:lnTo>
                    <a:lnTo>
                      <a:pt x="7" y="0"/>
                    </a:lnTo>
                    <a:lnTo>
                      <a:pt x="4"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6" name="Freeform 7782"/>
              <p:cNvSpPr>
                <a:spLocks/>
              </p:cNvSpPr>
              <p:nvPr/>
            </p:nvSpPr>
            <p:spPr bwMode="auto">
              <a:xfrm>
                <a:off x="10466" y="7912"/>
                <a:ext cx="29" cy="53"/>
              </a:xfrm>
              <a:custGeom>
                <a:avLst/>
                <a:gdLst/>
                <a:ahLst/>
                <a:cxnLst>
                  <a:cxn ang="0">
                    <a:pos x="4" y="2"/>
                  </a:cxn>
                  <a:cxn ang="0">
                    <a:pos x="4" y="2"/>
                  </a:cxn>
                  <a:cxn ang="0">
                    <a:pos x="0" y="26"/>
                  </a:cxn>
                  <a:cxn ang="0">
                    <a:pos x="0" y="50"/>
                  </a:cxn>
                  <a:cxn ang="0">
                    <a:pos x="4" y="52"/>
                  </a:cxn>
                  <a:cxn ang="0">
                    <a:pos x="28" y="52"/>
                  </a:cxn>
                  <a:cxn ang="0">
                    <a:pos x="28" y="2"/>
                  </a:cxn>
                  <a:cxn ang="0">
                    <a:pos x="23" y="2"/>
                  </a:cxn>
                  <a:cxn ang="0">
                    <a:pos x="21" y="0"/>
                  </a:cxn>
                  <a:cxn ang="0">
                    <a:pos x="7" y="0"/>
                  </a:cxn>
                  <a:cxn ang="0">
                    <a:pos x="4" y="2"/>
                  </a:cxn>
                </a:cxnLst>
                <a:rect l="0" t="0" r="r" b="b"/>
                <a:pathLst>
                  <a:path w="29" h="53">
                    <a:moveTo>
                      <a:pt x="4" y="2"/>
                    </a:moveTo>
                    <a:lnTo>
                      <a:pt x="4" y="2"/>
                    </a:lnTo>
                    <a:lnTo>
                      <a:pt x="0" y="26"/>
                    </a:lnTo>
                    <a:lnTo>
                      <a:pt x="0" y="50"/>
                    </a:lnTo>
                    <a:lnTo>
                      <a:pt x="4" y="52"/>
                    </a:lnTo>
                    <a:lnTo>
                      <a:pt x="28" y="52"/>
                    </a:lnTo>
                    <a:lnTo>
                      <a:pt x="28" y="2"/>
                    </a:lnTo>
                    <a:lnTo>
                      <a:pt x="23" y="2"/>
                    </a:lnTo>
                    <a:lnTo>
                      <a:pt x="21" y="0"/>
                    </a:lnTo>
                    <a:lnTo>
                      <a:pt x="7" y="0"/>
                    </a:lnTo>
                    <a:lnTo>
                      <a:pt x="4"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7" name="Freeform 7783"/>
              <p:cNvSpPr>
                <a:spLocks/>
              </p:cNvSpPr>
              <p:nvPr/>
            </p:nvSpPr>
            <p:spPr bwMode="auto">
              <a:xfrm>
                <a:off x="10466" y="7912"/>
                <a:ext cx="29" cy="48"/>
              </a:xfrm>
              <a:custGeom>
                <a:avLst/>
                <a:gdLst/>
                <a:ahLst/>
                <a:cxnLst>
                  <a:cxn ang="0">
                    <a:pos x="26" y="2"/>
                  </a:cxn>
                  <a:cxn ang="0">
                    <a:pos x="21" y="0"/>
                  </a:cxn>
                  <a:cxn ang="0">
                    <a:pos x="7" y="0"/>
                  </a:cxn>
                  <a:cxn ang="0">
                    <a:pos x="4" y="2"/>
                  </a:cxn>
                  <a:cxn ang="0">
                    <a:pos x="2" y="14"/>
                  </a:cxn>
                  <a:cxn ang="0">
                    <a:pos x="0" y="23"/>
                  </a:cxn>
                  <a:cxn ang="0">
                    <a:pos x="0" y="48"/>
                  </a:cxn>
                  <a:cxn ang="0">
                    <a:pos x="26" y="48"/>
                  </a:cxn>
                  <a:cxn ang="0">
                    <a:pos x="28" y="38"/>
                  </a:cxn>
                  <a:cxn ang="0">
                    <a:pos x="28" y="14"/>
                  </a:cxn>
                  <a:cxn ang="0">
                    <a:pos x="26" y="2"/>
                  </a:cxn>
                </a:cxnLst>
                <a:rect l="0" t="0" r="r" b="b"/>
                <a:pathLst>
                  <a:path w="29" h="48">
                    <a:moveTo>
                      <a:pt x="26" y="2"/>
                    </a:moveTo>
                    <a:lnTo>
                      <a:pt x="21" y="0"/>
                    </a:lnTo>
                    <a:lnTo>
                      <a:pt x="7" y="0"/>
                    </a:lnTo>
                    <a:lnTo>
                      <a:pt x="4" y="2"/>
                    </a:lnTo>
                    <a:lnTo>
                      <a:pt x="2" y="14"/>
                    </a:lnTo>
                    <a:lnTo>
                      <a:pt x="0" y="23"/>
                    </a:lnTo>
                    <a:lnTo>
                      <a:pt x="0" y="48"/>
                    </a:lnTo>
                    <a:lnTo>
                      <a:pt x="26" y="48"/>
                    </a:lnTo>
                    <a:lnTo>
                      <a:pt x="28" y="38"/>
                    </a:lnTo>
                    <a:lnTo>
                      <a:pt x="28" y="14"/>
                    </a:lnTo>
                    <a:lnTo>
                      <a:pt x="26" y="2"/>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8" name="Freeform 7784"/>
              <p:cNvSpPr>
                <a:spLocks/>
              </p:cNvSpPr>
              <p:nvPr/>
            </p:nvSpPr>
            <p:spPr bwMode="auto">
              <a:xfrm>
                <a:off x="10468" y="7912"/>
                <a:ext cx="24" cy="46"/>
              </a:xfrm>
              <a:custGeom>
                <a:avLst/>
                <a:gdLst/>
                <a:ahLst/>
                <a:cxnLst>
                  <a:cxn ang="0">
                    <a:pos x="2" y="2"/>
                  </a:cxn>
                  <a:cxn ang="0">
                    <a:pos x="2" y="2"/>
                  </a:cxn>
                  <a:cxn ang="0">
                    <a:pos x="0" y="12"/>
                  </a:cxn>
                  <a:cxn ang="0">
                    <a:pos x="0" y="43"/>
                  </a:cxn>
                  <a:cxn ang="0">
                    <a:pos x="4" y="45"/>
                  </a:cxn>
                  <a:cxn ang="0">
                    <a:pos x="23" y="45"/>
                  </a:cxn>
                  <a:cxn ang="0">
                    <a:pos x="23" y="2"/>
                  </a:cxn>
                  <a:cxn ang="0">
                    <a:pos x="19" y="2"/>
                  </a:cxn>
                  <a:cxn ang="0">
                    <a:pos x="19" y="0"/>
                  </a:cxn>
                  <a:cxn ang="0">
                    <a:pos x="4" y="0"/>
                  </a:cxn>
                  <a:cxn ang="0">
                    <a:pos x="2" y="2"/>
                  </a:cxn>
                </a:cxnLst>
                <a:rect l="0" t="0" r="r" b="b"/>
                <a:pathLst>
                  <a:path w="24" h="46">
                    <a:moveTo>
                      <a:pt x="2" y="2"/>
                    </a:moveTo>
                    <a:lnTo>
                      <a:pt x="2" y="2"/>
                    </a:lnTo>
                    <a:lnTo>
                      <a:pt x="0" y="12"/>
                    </a:lnTo>
                    <a:lnTo>
                      <a:pt x="0" y="43"/>
                    </a:lnTo>
                    <a:lnTo>
                      <a:pt x="4" y="45"/>
                    </a:lnTo>
                    <a:lnTo>
                      <a:pt x="23" y="45"/>
                    </a:lnTo>
                    <a:lnTo>
                      <a:pt x="23" y="2"/>
                    </a:lnTo>
                    <a:lnTo>
                      <a:pt x="19" y="2"/>
                    </a:lnTo>
                    <a:lnTo>
                      <a:pt x="19" y="0"/>
                    </a:lnTo>
                    <a:lnTo>
                      <a:pt x="4" y="0"/>
                    </a:lnTo>
                    <a:lnTo>
                      <a:pt x="2" y="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9" name="Freeform 7785"/>
              <p:cNvSpPr>
                <a:spLocks/>
              </p:cNvSpPr>
              <p:nvPr/>
            </p:nvSpPr>
            <p:spPr bwMode="auto">
              <a:xfrm>
                <a:off x="10468" y="7912"/>
                <a:ext cx="24" cy="41"/>
              </a:xfrm>
              <a:custGeom>
                <a:avLst/>
                <a:gdLst/>
                <a:ahLst/>
                <a:cxnLst>
                  <a:cxn ang="0">
                    <a:pos x="2" y="2"/>
                  </a:cxn>
                  <a:cxn ang="0">
                    <a:pos x="2" y="2"/>
                  </a:cxn>
                  <a:cxn ang="0">
                    <a:pos x="0" y="12"/>
                  </a:cxn>
                  <a:cxn ang="0">
                    <a:pos x="0" y="40"/>
                  </a:cxn>
                  <a:cxn ang="0">
                    <a:pos x="23" y="40"/>
                  </a:cxn>
                  <a:cxn ang="0">
                    <a:pos x="23" y="2"/>
                  </a:cxn>
                  <a:cxn ang="0">
                    <a:pos x="19" y="2"/>
                  </a:cxn>
                  <a:cxn ang="0">
                    <a:pos x="19" y="0"/>
                  </a:cxn>
                  <a:cxn ang="0">
                    <a:pos x="4" y="0"/>
                  </a:cxn>
                  <a:cxn ang="0">
                    <a:pos x="2" y="2"/>
                  </a:cxn>
                </a:cxnLst>
                <a:rect l="0" t="0" r="r" b="b"/>
                <a:pathLst>
                  <a:path w="24" h="41">
                    <a:moveTo>
                      <a:pt x="2" y="2"/>
                    </a:moveTo>
                    <a:lnTo>
                      <a:pt x="2" y="2"/>
                    </a:lnTo>
                    <a:lnTo>
                      <a:pt x="0" y="12"/>
                    </a:lnTo>
                    <a:lnTo>
                      <a:pt x="0" y="40"/>
                    </a:lnTo>
                    <a:lnTo>
                      <a:pt x="23" y="40"/>
                    </a:lnTo>
                    <a:lnTo>
                      <a:pt x="23" y="2"/>
                    </a:lnTo>
                    <a:lnTo>
                      <a:pt x="19" y="2"/>
                    </a:lnTo>
                    <a:lnTo>
                      <a:pt x="19" y="0"/>
                    </a:lnTo>
                    <a:lnTo>
                      <a:pt x="4" y="0"/>
                    </a:lnTo>
                    <a:lnTo>
                      <a:pt x="2"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0" name="Freeform 7786"/>
              <p:cNvSpPr>
                <a:spLocks/>
              </p:cNvSpPr>
              <p:nvPr/>
            </p:nvSpPr>
            <p:spPr bwMode="auto">
              <a:xfrm>
                <a:off x="10468" y="7912"/>
                <a:ext cx="24" cy="39"/>
              </a:xfrm>
              <a:custGeom>
                <a:avLst/>
                <a:gdLst/>
                <a:ahLst/>
                <a:cxnLst>
                  <a:cxn ang="0">
                    <a:pos x="2" y="2"/>
                  </a:cxn>
                  <a:cxn ang="0">
                    <a:pos x="2" y="2"/>
                  </a:cxn>
                  <a:cxn ang="0">
                    <a:pos x="0" y="9"/>
                  </a:cxn>
                  <a:cxn ang="0">
                    <a:pos x="0" y="36"/>
                  </a:cxn>
                  <a:cxn ang="0">
                    <a:pos x="4" y="38"/>
                  </a:cxn>
                  <a:cxn ang="0">
                    <a:pos x="23" y="38"/>
                  </a:cxn>
                  <a:cxn ang="0">
                    <a:pos x="23" y="2"/>
                  </a:cxn>
                  <a:cxn ang="0">
                    <a:pos x="19" y="2"/>
                  </a:cxn>
                  <a:cxn ang="0">
                    <a:pos x="16" y="0"/>
                  </a:cxn>
                  <a:cxn ang="0">
                    <a:pos x="4" y="0"/>
                  </a:cxn>
                  <a:cxn ang="0">
                    <a:pos x="2" y="2"/>
                  </a:cxn>
                </a:cxnLst>
                <a:rect l="0" t="0" r="r" b="b"/>
                <a:pathLst>
                  <a:path w="24" h="39">
                    <a:moveTo>
                      <a:pt x="2" y="2"/>
                    </a:moveTo>
                    <a:lnTo>
                      <a:pt x="2" y="2"/>
                    </a:lnTo>
                    <a:lnTo>
                      <a:pt x="0" y="9"/>
                    </a:lnTo>
                    <a:lnTo>
                      <a:pt x="0" y="36"/>
                    </a:lnTo>
                    <a:lnTo>
                      <a:pt x="4" y="38"/>
                    </a:lnTo>
                    <a:lnTo>
                      <a:pt x="23" y="38"/>
                    </a:lnTo>
                    <a:lnTo>
                      <a:pt x="23" y="2"/>
                    </a:lnTo>
                    <a:lnTo>
                      <a:pt x="19" y="2"/>
                    </a:lnTo>
                    <a:lnTo>
                      <a:pt x="16" y="0"/>
                    </a:lnTo>
                    <a:lnTo>
                      <a:pt x="4" y="0"/>
                    </a:lnTo>
                    <a:lnTo>
                      <a:pt x="2" y="2"/>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1" name="Freeform 7787"/>
              <p:cNvSpPr>
                <a:spLocks/>
              </p:cNvSpPr>
              <p:nvPr/>
            </p:nvSpPr>
            <p:spPr bwMode="auto">
              <a:xfrm>
                <a:off x="10468" y="7912"/>
                <a:ext cx="22" cy="34"/>
              </a:xfrm>
              <a:custGeom>
                <a:avLst/>
                <a:gdLst/>
                <a:ahLst/>
                <a:cxnLst>
                  <a:cxn ang="0">
                    <a:pos x="2" y="2"/>
                  </a:cxn>
                  <a:cxn ang="0">
                    <a:pos x="2" y="2"/>
                  </a:cxn>
                  <a:cxn ang="0">
                    <a:pos x="0" y="9"/>
                  </a:cxn>
                  <a:cxn ang="0">
                    <a:pos x="0" y="33"/>
                  </a:cxn>
                  <a:cxn ang="0">
                    <a:pos x="21" y="33"/>
                  </a:cxn>
                  <a:cxn ang="0">
                    <a:pos x="21" y="2"/>
                  </a:cxn>
                  <a:cxn ang="0">
                    <a:pos x="19" y="0"/>
                  </a:cxn>
                  <a:cxn ang="0">
                    <a:pos x="4" y="0"/>
                  </a:cxn>
                  <a:cxn ang="0">
                    <a:pos x="2" y="2"/>
                  </a:cxn>
                </a:cxnLst>
                <a:rect l="0" t="0" r="r" b="b"/>
                <a:pathLst>
                  <a:path w="22" h="34">
                    <a:moveTo>
                      <a:pt x="2" y="2"/>
                    </a:moveTo>
                    <a:lnTo>
                      <a:pt x="2" y="2"/>
                    </a:lnTo>
                    <a:lnTo>
                      <a:pt x="0" y="9"/>
                    </a:lnTo>
                    <a:lnTo>
                      <a:pt x="0" y="33"/>
                    </a:lnTo>
                    <a:lnTo>
                      <a:pt x="21" y="33"/>
                    </a:lnTo>
                    <a:lnTo>
                      <a:pt x="21" y="2"/>
                    </a:lnTo>
                    <a:lnTo>
                      <a:pt x="19" y="0"/>
                    </a:lnTo>
                    <a:lnTo>
                      <a:pt x="4" y="0"/>
                    </a:lnTo>
                    <a:lnTo>
                      <a:pt x="2" y="2"/>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2" name="Freeform 7788"/>
              <p:cNvSpPr>
                <a:spLocks/>
              </p:cNvSpPr>
              <p:nvPr/>
            </p:nvSpPr>
            <p:spPr bwMode="auto">
              <a:xfrm>
                <a:off x="10468" y="7912"/>
                <a:ext cx="22" cy="29"/>
              </a:xfrm>
              <a:custGeom>
                <a:avLst/>
                <a:gdLst/>
                <a:ahLst/>
                <a:cxnLst>
                  <a:cxn ang="0">
                    <a:pos x="21" y="28"/>
                  </a:cxn>
                  <a:cxn ang="0">
                    <a:pos x="21" y="2"/>
                  </a:cxn>
                  <a:cxn ang="0">
                    <a:pos x="16" y="0"/>
                  </a:cxn>
                  <a:cxn ang="0">
                    <a:pos x="4" y="0"/>
                  </a:cxn>
                  <a:cxn ang="0">
                    <a:pos x="2" y="2"/>
                  </a:cxn>
                  <a:cxn ang="0">
                    <a:pos x="2" y="9"/>
                  </a:cxn>
                  <a:cxn ang="0">
                    <a:pos x="0" y="14"/>
                  </a:cxn>
                  <a:cxn ang="0">
                    <a:pos x="0" y="28"/>
                  </a:cxn>
                  <a:cxn ang="0">
                    <a:pos x="21" y="28"/>
                  </a:cxn>
                </a:cxnLst>
                <a:rect l="0" t="0" r="r" b="b"/>
                <a:pathLst>
                  <a:path w="22" h="29">
                    <a:moveTo>
                      <a:pt x="21" y="28"/>
                    </a:moveTo>
                    <a:lnTo>
                      <a:pt x="21" y="2"/>
                    </a:lnTo>
                    <a:lnTo>
                      <a:pt x="16" y="0"/>
                    </a:lnTo>
                    <a:lnTo>
                      <a:pt x="4" y="0"/>
                    </a:lnTo>
                    <a:lnTo>
                      <a:pt x="2" y="2"/>
                    </a:lnTo>
                    <a:lnTo>
                      <a:pt x="2" y="9"/>
                    </a:lnTo>
                    <a:lnTo>
                      <a:pt x="0" y="14"/>
                    </a:lnTo>
                    <a:lnTo>
                      <a:pt x="0" y="28"/>
                    </a:lnTo>
                    <a:lnTo>
                      <a:pt x="21" y="28"/>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3" name="Freeform 7789"/>
              <p:cNvSpPr>
                <a:spLocks/>
              </p:cNvSpPr>
              <p:nvPr/>
            </p:nvSpPr>
            <p:spPr bwMode="auto">
              <a:xfrm>
                <a:off x="10468" y="7912"/>
                <a:ext cx="22" cy="27"/>
              </a:xfrm>
              <a:custGeom>
                <a:avLst/>
                <a:gdLst/>
                <a:ahLst/>
                <a:cxnLst>
                  <a:cxn ang="0">
                    <a:pos x="21" y="26"/>
                  </a:cxn>
                  <a:cxn ang="0">
                    <a:pos x="21" y="2"/>
                  </a:cxn>
                  <a:cxn ang="0">
                    <a:pos x="16" y="0"/>
                  </a:cxn>
                  <a:cxn ang="0">
                    <a:pos x="4" y="0"/>
                  </a:cxn>
                  <a:cxn ang="0">
                    <a:pos x="2" y="2"/>
                  </a:cxn>
                  <a:cxn ang="0">
                    <a:pos x="2" y="7"/>
                  </a:cxn>
                  <a:cxn ang="0">
                    <a:pos x="0" y="14"/>
                  </a:cxn>
                  <a:cxn ang="0">
                    <a:pos x="0" y="26"/>
                  </a:cxn>
                  <a:cxn ang="0">
                    <a:pos x="21" y="26"/>
                  </a:cxn>
                </a:cxnLst>
                <a:rect l="0" t="0" r="r" b="b"/>
                <a:pathLst>
                  <a:path w="22" h="27">
                    <a:moveTo>
                      <a:pt x="21" y="26"/>
                    </a:moveTo>
                    <a:lnTo>
                      <a:pt x="21" y="2"/>
                    </a:lnTo>
                    <a:lnTo>
                      <a:pt x="16" y="0"/>
                    </a:lnTo>
                    <a:lnTo>
                      <a:pt x="4" y="0"/>
                    </a:lnTo>
                    <a:lnTo>
                      <a:pt x="2" y="2"/>
                    </a:lnTo>
                    <a:lnTo>
                      <a:pt x="2" y="7"/>
                    </a:lnTo>
                    <a:lnTo>
                      <a:pt x="0" y="14"/>
                    </a:lnTo>
                    <a:lnTo>
                      <a:pt x="0" y="26"/>
                    </a:lnTo>
                    <a:lnTo>
                      <a:pt x="21" y="26"/>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4" name="Freeform 7790"/>
              <p:cNvSpPr>
                <a:spLocks/>
              </p:cNvSpPr>
              <p:nvPr/>
            </p:nvSpPr>
            <p:spPr bwMode="auto">
              <a:xfrm>
                <a:off x="10471" y="7912"/>
                <a:ext cx="17" cy="22"/>
              </a:xfrm>
              <a:custGeom>
                <a:avLst/>
                <a:gdLst/>
                <a:ahLst/>
                <a:cxnLst>
                  <a:cxn ang="0">
                    <a:pos x="0" y="2"/>
                  </a:cxn>
                  <a:cxn ang="0">
                    <a:pos x="0" y="21"/>
                  </a:cxn>
                  <a:cxn ang="0">
                    <a:pos x="16" y="21"/>
                  </a:cxn>
                  <a:cxn ang="0">
                    <a:pos x="16" y="2"/>
                  </a:cxn>
                  <a:cxn ang="0">
                    <a:pos x="9" y="0"/>
                  </a:cxn>
                  <a:cxn ang="0">
                    <a:pos x="0" y="2"/>
                  </a:cxn>
                </a:cxnLst>
                <a:rect l="0" t="0" r="r" b="b"/>
                <a:pathLst>
                  <a:path w="17" h="22">
                    <a:moveTo>
                      <a:pt x="0" y="2"/>
                    </a:moveTo>
                    <a:lnTo>
                      <a:pt x="0" y="21"/>
                    </a:lnTo>
                    <a:lnTo>
                      <a:pt x="16" y="21"/>
                    </a:lnTo>
                    <a:lnTo>
                      <a:pt x="16" y="2"/>
                    </a:lnTo>
                    <a:lnTo>
                      <a:pt x="9" y="0"/>
                    </a:lnTo>
                    <a:lnTo>
                      <a:pt x="0"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5" name="Freeform 7791"/>
              <p:cNvSpPr>
                <a:spLocks/>
              </p:cNvSpPr>
              <p:nvPr/>
            </p:nvSpPr>
            <p:spPr bwMode="auto">
              <a:xfrm>
                <a:off x="10471" y="7905"/>
                <a:ext cx="26" cy="7"/>
              </a:xfrm>
              <a:custGeom>
                <a:avLst/>
                <a:gdLst/>
                <a:ahLst/>
                <a:cxnLst>
                  <a:cxn ang="0">
                    <a:pos x="0" y="2"/>
                  </a:cxn>
                  <a:cxn ang="0">
                    <a:pos x="0" y="7"/>
                  </a:cxn>
                  <a:cxn ang="0">
                    <a:pos x="26" y="7"/>
                  </a:cxn>
                  <a:cxn ang="0">
                    <a:pos x="26" y="2"/>
                  </a:cxn>
                  <a:cxn ang="0">
                    <a:pos x="14" y="0"/>
                  </a:cxn>
                  <a:cxn ang="0">
                    <a:pos x="0" y="2"/>
                  </a:cxn>
                </a:cxnLst>
                <a:rect l="0" t="0" r="r" b="b"/>
                <a:pathLst>
                  <a:path w="26" h="7">
                    <a:moveTo>
                      <a:pt x="0" y="2"/>
                    </a:moveTo>
                    <a:lnTo>
                      <a:pt x="0" y="7"/>
                    </a:lnTo>
                    <a:lnTo>
                      <a:pt x="26" y="7"/>
                    </a:lnTo>
                    <a:lnTo>
                      <a:pt x="26" y="2"/>
                    </a:lnTo>
                    <a:lnTo>
                      <a:pt x="14" y="0"/>
                    </a:lnTo>
                    <a:lnTo>
                      <a:pt x="0" y="2"/>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6" name="Freeform 7792"/>
              <p:cNvSpPr>
                <a:spLocks/>
              </p:cNvSpPr>
              <p:nvPr/>
            </p:nvSpPr>
            <p:spPr bwMode="auto">
              <a:xfrm>
                <a:off x="10466" y="7977"/>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7" name="Freeform 7793"/>
              <p:cNvSpPr>
                <a:spLocks/>
              </p:cNvSpPr>
              <p:nvPr/>
            </p:nvSpPr>
            <p:spPr bwMode="auto">
              <a:xfrm>
                <a:off x="10476" y="7980"/>
                <a:ext cx="12" cy="2"/>
              </a:xfrm>
              <a:custGeom>
                <a:avLst/>
                <a:gdLst/>
                <a:ahLst/>
                <a:cxnLst>
                  <a:cxn ang="0">
                    <a:pos x="4" y="0"/>
                  </a:cxn>
                  <a:cxn ang="0">
                    <a:pos x="0" y="0"/>
                  </a:cxn>
                  <a:cxn ang="0">
                    <a:pos x="0" y="2"/>
                  </a:cxn>
                  <a:cxn ang="0">
                    <a:pos x="12" y="2"/>
                  </a:cxn>
                  <a:cxn ang="0">
                    <a:pos x="12" y="0"/>
                  </a:cxn>
                  <a:cxn ang="0">
                    <a:pos x="4" y="0"/>
                  </a:cxn>
                </a:cxnLst>
                <a:rect l="0" t="0" r="r" b="b"/>
                <a:pathLst>
                  <a:path w="12" h="2">
                    <a:moveTo>
                      <a:pt x="4" y="0"/>
                    </a:moveTo>
                    <a:lnTo>
                      <a:pt x="0" y="0"/>
                    </a:lnTo>
                    <a:lnTo>
                      <a:pt x="0" y="2"/>
                    </a:lnTo>
                    <a:lnTo>
                      <a:pt x="12" y="2"/>
                    </a:lnTo>
                    <a:lnTo>
                      <a:pt x="12" y="0"/>
                    </a:lnTo>
                    <a:lnTo>
                      <a:pt x="4"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8" name="Freeform 7794"/>
              <p:cNvSpPr>
                <a:spLocks/>
              </p:cNvSpPr>
              <p:nvPr/>
            </p:nvSpPr>
            <p:spPr bwMode="auto">
              <a:xfrm>
                <a:off x="10476" y="7980"/>
                <a:ext cx="7" cy="2"/>
              </a:xfrm>
              <a:custGeom>
                <a:avLst/>
                <a:gdLst/>
                <a:ahLst/>
                <a:cxnLst>
                  <a:cxn ang="0">
                    <a:pos x="2" y="0"/>
                  </a:cxn>
                  <a:cxn ang="0">
                    <a:pos x="2" y="0"/>
                  </a:cxn>
                  <a:cxn ang="0">
                    <a:pos x="0" y="2"/>
                  </a:cxn>
                  <a:cxn ang="0">
                    <a:pos x="7" y="2"/>
                  </a:cxn>
                  <a:cxn ang="0">
                    <a:pos x="7" y="0"/>
                  </a:cxn>
                  <a:cxn ang="0">
                    <a:pos x="2" y="0"/>
                  </a:cxn>
                </a:cxnLst>
                <a:rect l="0" t="0" r="r" b="b"/>
                <a:pathLst>
                  <a:path w="7" h="2">
                    <a:moveTo>
                      <a:pt x="2" y="0"/>
                    </a:moveTo>
                    <a:lnTo>
                      <a:pt x="2" y="0"/>
                    </a:lnTo>
                    <a:lnTo>
                      <a:pt x="0" y="2"/>
                    </a:lnTo>
                    <a:lnTo>
                      <a:pt x="7" y="2"/>
                    </a:lnTo>
                    <a:lnTo>
                      <a:pt x="7" y="0"/>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9" name="Freeform 7795"/>
              <p:cNvSpPr>
                <a:spLocks/>
              </p:cNvSpPr>
              <p:nvPr/>
            </p:nvSpPr>
            <p:spPr bwMode="auto">
              <a:xfrm>
                <a:off x="10476" y="7980"/>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0" name="Freeform 7796"/>
              <p:cNvSpPr>
                <a:spLocks/>
              </p:cNvSpPr>
              <p:nvPr/>
            </p:nvSpPr>
            <p:spPr bwMode="auto">
              <a:xfrm>
                <a:off x="10497" y="7975"/>
                <a:ext cx="22" cy="9"/>
              </a:xfrm>
              <a:custGeom>
                <a:avLst/>
                <a:gdLst/>
                <a:ahLst/>
                <a:cxnLst>
                  <a:cxn ang="0">
                    <a:pos x="0" y="4"/>
                  </a:cxn>
                  <a:cxn ang="0">
                    <a:pos x="0" y="9"/>
                  </a:cxn>
                  <a:cxn ang="0">
                    <a:pos x="16" y="7"/>
                  </a:cxn>
                  <a:cxn ang="0">
                    <a:pos x="21" y="4"/>
                  </a:cxn>
                  <a:cxn ang="0">
                    <a:pos x="21" y="0"/>
                  </a:cxn>
                  <a:cxn ang="0">
                    <a:pos x="0" y="4"/>
                  </a:cxn>
                </a:cxnLst>
                <a:rect l="0" t="0" r="r" b="b"/>
                <a:pathLst>
                  <a:path w="22" h="9">
                    <a:moveTo>
                      <a:pt x="0" y="4"/>
                    </a:moveTo>
                    <a:lnTo>
                      <a:pt x="0" y="9"/>
                    </a:lnTo>
                    <a:lnTo>
                      <a:pt x="16" y="7"/>
                    </a:lnTo>
                    <a:lnTo>
                      <a:pt x="21" y="4"/>
                    </a:lnTo>
                    <a:lnTo>
                      <a:pt x="21"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1" name="Freeform 7797"/>
              <p:cNvSpPr>
                <a:spLocks/>
              </p:cNvSpPr>
              <p:nvPr/>
            </p:nvSpPr>
            <p:spPr bwMode="auto">
              <a:xfrm>
                <a:off x="10500" y="7975"/>
                <a:ext cx="19" cy="9"/>
              </a:xfrm>
              <a:custGeom>
                <a:avLst/>
                <a:gdLst/>
                <a:ahLst/>
                <a:cxnLst>
                  <a:cxn ang="0">
                    <a:pos x="7" y="9"/>
                  </a:cxn>
                  <a:cxn ang="0">
                    <a:pos x="7" y="7"/>
                  </a:cxn>
                  <a:cxn ang="0">
                    <a:pos x="14" y="7"/>
                  </a:cxn>
                  <a:cxn ang="0">
                    <a:pos x="19" y="4"/>
                  </a:cxn>
                  <a:cxn ang="0">
                    <a:pos x="19" y="0"/>
                  </a:cxn>
                  <a:cxn ang="0">
                    <a:pos x="14" y="2"/>
                  </a:cxn>
                  <a:cxn ang="0">
                    <a:pos x="7" y="2"/>
                  </a:cxn>
                  <a:cxn ang="0">
                    <a:pos x="4" y="4"/>
                  </a:cxn>
                  <a:cxn ang="0">
                    <a:pos x="0" y="4"/>
                  </a:cxn>
                  <a:cxn ang="0">
                    <a:pos x="0" y="9"/>
                  </a:cxn>
                  <a:cxn ang="0">
                    <a:pos x="7" y="9"/>
                  </a:cxn>
                </a:cxnLst>
                <a:rect l="0" t="0" r="r" b="b"/>
                <a:pathLst>
                  <a:path w="19" h="9">
                    <a:moveTo>
                      <a:pt x="7" y="9"/>
                    </a:moveTo>
                    <a:lnTo>
                      <a:pt x="7" y="7"/>
                    </a:lnTo>
                    <a:lnTo>
                      <a:pt x="14" y="7"/>
                    </a:lnTo>
                    <a:lnTo>
                      <a:pt x="19" y="4"/>
                    </a:lnTo>
                    <a:lnTo>
                      <a:pt x="19" y="0"/>
                    </a:lnTo>
                    <a:lnTo>
                      <a:pt x="14" y="2"/>
                    </a:lnTo>
                    <a:lnTo>
                      <a:pt x="7" y="2"/>
                    </a:lnTo>
                    <a:lnTo>
                      <a:pt x="4" y="4"/>
                    </a:lnTo>
                    <a:lnTo>
                      <a:pt x="0" y="4"/>
                    </a:lnTo>
                    <a:lnTo>
                      <a:pt x="0" y="9"/>
                    </a:lnTo>
                    <a:lnTo>
                      <a:pt x="7"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2" name="Freeform 7798"/>
              <p:cNvSpPr>
                <a:spLocks/>
              </p:cNvSpPr>
              <p:nvPr/>
            </p:nvSpPr>
            <p:spPr bwMode="auto">
              <a:xfrm>
                <a:off x="10500" y="7975"/>
                <a:ext cx="19" cy="9"/>
              </a:xfrm>
              <a:custGeom>
                <a:avLst/>
                <a:gdLst/>
                <a:ahLst/>
                <a:cxnLst>
                  <a:cxn ang="0">
                    <a:pos x="14" y="2"/>
                  </a:cxn>
                  <a:cxn ang="0">
                    <a:pos x="4" y="2"/>
                  </a:cxn>
                  <a:cxn ang="0">
                    <a:pos x="0" y="4"/>
                  </a:cxn>
                  <a:cxn ang="0">
                    <a:pos x="0" y="9"/>
                  </a:cxn>
                  <a:cxn ang="0">
                    <a:pos x="4" y="9"/>
                  </a:cxn>
                  <a:cxn ang="0">
                    <a:pos x="7" y="7"/>
                  </a:cxn>
                  <a:cxn ang="0">
                    <a:pos x="14" y="7"/>
                  </a:cxn>
                  <a:cxn ang="0">
                    <a:pos x="19" y="4"/>
                  </a:cxn>
                  <a:cxn ang="0">
                    <a:pos x="19" y="0"/>
                  </a:cxn>
                  <a:cxn ang="0">
                    <a:pos x="14" y="2"/>
                  </a:cxn>
                </a:cxnLst>
                <a:rect l="0" t="0" r="r" b="b"/>
                <a:pathLst>
                  <a:path w="19" h="9">
                    <a:moveTo>
                      <a:pt x="14" y="2"/>
                    </a:moveTo>
                    <a:lnTo>
                      <a:pt x="4" y="2"/>
                    </a:lnTo>
                    <a:lnTo>
                      <a:pt x="0" y="4"/>
                    </a:lnTo>
                    <a:lnTo>
                      <a:pt x="0" y="9"/>
                    </a:lnTo>
                    <a:lnTo>
                      <a:pt x="4" y="9"/>
                    </a:lnTo>
                    <a:lnTo>
                      <a:pt x="7" y="7"/>
                    </a:lnTo>
                    <a:lnTo>
                      <a:pt x="14" y="7"/>
                    </a:lnTo>
                    <a:lnTo>
                      <a:pt x="19" y="4"/>
                    </a:lnTo>
                    <a:lnTo>
                      <a:pt x="19" y="0"/>
                    </a:lnTo>
                    <a:lnTo>
                      <a:pt x="14" y="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3" name="Freeform 7799"/>
              <p:cNvSpPr>
                <a:spLocks/>
              </p:cNvSpPr>
              <p:nvPr/>
            </p:nvSpPr>
            <p:spPr bwMode="auto">
              <a:xfrm>
                <a:off x="10502" y="7975"/>
                <a:ext cx="17" cy="9"/>
              </a:xfrm>
              <a:custGeom>
                <a:avLst/>
                <a:gdLst/>
                <a:ahLst/>
                <a:cxnLst>
                  <a:cxn ang="0">
                    <a:pos x="4" y="9"/>
                  </a:cxn>
                  <a:cxn ang="0">
                    <a:pos x="4" y="7"/>
                  </a:cxn>
                  <a:cxn ang="0">
                    <a:pos x="12" y="7"/>
                  </a:cxn>
                  <a:cxn ang="0">
                    <a:pos x="16" y="4"/>
                  </a:cxn>
                  <a:cxn ang="0">
                    <a:pos x="16" y="0"/>
                  </a:cxn>
                  <a:cxn ang="0">
                    <a:pos x="12" y="2"/>
                  </a:cxn>
                  <a:cxn ang="0">
                    <a:pos x="4" y="2"/>
                  </a:cxn>
                  <a:cxn ang="0">
                    <a:pos x="0" y="4"/>
                  </a:cxn>
                  <a:cxn ang="0">
                    <a:pos x="0" y="9"/>
                  </a:cxn>
                  <a:cxn ang="0">
                    <a:pos x="4" y="9"/>
                  </a:cxn>
                </a:cxnLst>
                <a:rect l="0" t="0" r="r" b="b"/>
                <a:pathLst>
                  <a:path w="17" h="9">
                    <a:moveTo>
                      <a:pt x="4" y="9"/>
                    </a:moveTo>
                    <a:lnTo>
                      <a:pt x="4" y="7"/>
                    </a:lnTo>
                    <a:lnTo>
                      <a:pt x="12" y="7"/>
                    </a:lnTo>
                    <a:lnTo>
                      <a:pt x="16" y="4"/>
                    </a:lnTo>
                    <a:lnTo>
                      <a:pt x="16" y="0"/>
                    </a:lnTo>
                    <a:lnTo>
                      <a:pt x="12" y="2"/>
                    </a:lnTo>
                    <a:lnTo>
                      <a:pt x="4" y="2"/>
                    </a:lnTo>
                    <a:lnTo>
                      <a:pt x="0" y="4"/>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4" name="Freeform 7800"/>
              <p:cNvSpPr>
                <a:spLocks/>
              </p:cNvSpPr>
              <p:nvPr/>
            </p:nvSpPr>
            <p:spPr bwMode="auto">
              <a:xfrm>
                <a:off x="10502" y="7975"/>
                <a:ext cx="17" cy="9"/>
              </a:xfrm>
              <a:custGeom>
                <a:avLst/>
                <a:gdLst/>
                <a:ahLst/>
                <a:cxnLst>
                  <a:cxn ang="0">
                    <a:pos x="0" y="4"/>
                  </a:cxn>
                  <a:cxn ang="0">
                    <a:pos x="0" y="9"/>
                  </a:cxn>
                  <a:cxn ang="0">
                    <a:pos x="4" y="7"/>
                  </a:cxn>
                  <a:cxn ang="0">
                    <a:pos x="12" y="7"/>
                  </a:cxn>
                  <a:cxn ang="0">
                    <a:pos x="16" y="4"/>
                  </a:cxn>
                  <a:cxn ang="0">
                    <a:pos x="16" y="0"/>
                  </a:cxn>
                  <a:cxn ang="0">
                    <a:pos x="12" y="2"/>
                  </a:cxn>
                  <a:cxn ang="0">
                    <a:pos x="4" y="2"/>
                  </a:cxn>
                  <a:cxn ang="0">
                    <a:pos x="0" y="4"/>
                  </a:cxn>
                </a:cxnLst>
                <a:rect l="0" t="0" r="r" b="b"/>
                <a:pathLst>
                  <a:path w="17" h="9">
                    <a:moveTo>
                      <a:pt x="0" y="4"/>
                    </a:moveTo>
                    <a:lnTo>
                      <a:pt x="0" y="9"/>
                    </a:lnTo>
                    <a:lnTo>
                      <a:pt x="4" y="7"/>
                    </a:lnTo>
                    <a:lnTo>
                      <a:pt x="12" y="7"/>
                    </a:lnTo>
                    <a:lnTo>
                      <a:pt x="16" y="4"/>
                    </a:lnTo>
                    <a:lnTo>
                      <a:pt x="16" y="0"/>
                    </a:lnTo>
                    <a:lnTo>
                      <a:pt x="12" y="2"/>
                    </a:lnTo>
                    <a:lnTo>
                      <a:pt x="4" y="2"/>
                    </a:lnTo>
                    <a:lnTo>
                      <a:pt x="0" y="4"/>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5" name="Freeform 7801"/>
              <p:cNvSpPr>
                <a:spLocks/>
              </p:cNvSpPr>
              <p:nvPr/>
            </p:nvSpPr>
            <p:spPr bwMode="auto">
              <a:xfrm>
                <a:off x="10504" y="7975"/>
                <a:ext cx="15" cy="9"/>
              </a:xfrm>
              <a:custGeom>
                <a:avLst/>
                <a:gdLst/>
                <a:ahLst/>
                <a:cxnLst>
                  <a:cxn ang="0">
                    <a:pos x="12" y="2"/>
                  </a:cxn>
                  <a:cxn ang="0">
                    <a:pos x="0" y="2"/>
                  </a:cxn>
                  <a:cxn ang="0">
                    <a:pos x="0" y="9"/>
                  </a:cxn>
                  <a:cxn ang="0">
                    <a:pos x="2" y="7"/>
                  </a:cxn>
                  <a:cxn ang="0">
                    <a:pos x="12" y="7"/>
                  </a:cxn>
                  <a:cxn ang="0">
                    <a:pos x="14" y="4"/>
                  </a:cxn>
                  <a:cxn ang="0">
                    <a:pos x="14" y="0"/>
                  </a:cxn>
                  <a:cxn ang="0">
                    <a:pos x="12" y="2"/>
                  </a:cxn>
                </a:cxnLst>
                <a:rect l="0" t="0" r="r" b="b"/>
                <a:pathLst>
                  <a:path w="15" h="9">
                    <a:moveTo>
                      <a:pt x="12" y="2"/>
                    </a:moveTo>
                    <a:lnTo>
                      <a:pt x="0" y="2"/>
                    </a:lnTo>
                    <a:lnTo>
                      <a:pt x="0" y="9"/>
                    </a:lnTo>
                    <a:lnTo>
                      <a:pt x="2" y="7"/>
                    </a:lnTo>
                    <a:lnTo>
                      <a:pt x="12" y="7"/>
                    </a:lnTo>
                    <a:lnTo>
                      <a:pt x="14" y="4"/>
                    </a:lnTo>
                    <a:lnTo>
                      <a:pt x="14" y="0"/>
                    </a:lnTo>
                    <a:lnTo>
                      <a:pt x="12"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6" name="Freeform 7802"/>
              <p:cNvSpPr>
                <a:spLocks/>
              </p:cNvSpPr>
              <p:nvPr/>
            </p:nvSpPr>
            <p:spPr bwMode="auto">
              <a:xfrm>
                <a:off x="10504" y="7975"/>
                <a:ext cx="15" cy="9"/>
              </a:xfrm>
              <a:custGeom>
                <a:avLst/>
                <a:gdLst/>
                <a:ahLst/>
                <a:cxnLst>
                  <a:cxn ang="0">
                    <a:pos x="0" y="4"/>
                  </a:cxn>
                  <a:cxn ang="0">
                    <a:pos x="0" y="9"/>
                  </a:cxn>
                  <a:cxn ang="0">
                    <a:pos x="2" y="7"/>
                  </a:cxn>
                  <a:cxn ang="0">
                    <a:pos x="12" y="7"/>
                  </a:cxn>
                  <a:cxn ang="0">
                    <a:pos x="14" y="4"/>
                  </a:cxn>
                  <a:cxn ang="0">
                    <a:pos x="14" y="0"/>
                  </a:cxn>
                  <a:cxn ang="0">
                    <a:pos x="12" y="2"/>
                  </a:cxn>
                  <a:cxn ang="0">
                    <a:pos x="2" y="2"/>
                  </a:cxn>
                  <a:cxn ang="0">
                    <a:pos x="0" y="4"/>
                  </a:cxn>
                </a:cxnLst>
                <a:rect l="0" t="0" r="r" b="b"/>
                <a:pathLst>
                  <a:path w="15" h="9">
                    <a:moveTo>
                      <a:pt x="0" y="4"/>
                    </a:moveTo>
                    <a:lnTo>
                      <a:pt x="0" y="9"/>
                    </a:lnTo>
                    <a:lnTo>
                      <a:pt x="2" y="7"/>
                    </a:lnTo>
                    <a:lnTo>
                      <a:pt x="12" y="7"/>
                    </a:lnTo>
                    <a:lnTo>
                      <a:pt x="14" y="4"/>
                    </a:lnTo>
                    <a:lnTo>
                      <a:pt x="14" y="0"/>
                    </a:lnTo>
                    <a:lnTo>
                      <a:pt x="12" y="2"/>
                    </a:lnTo>
                    <a:lnTo>
                      <a:pt x="2" y="2"/>
                    </a:lnTo>
                    <a:lnTo>
                      <a:pt x="0" y="4"/>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7" name="Freeform 7803"/>
              <p:cNvSpPr>
                <a:spLocks/>
              </p:cNvSpPr>
              <p:nvPr/>
            </p:nvSpPr>
            <p:spPr bwMode="auto">
              <a:xfrm>
                <a:off x="10507" y="7975"/>
                <a:ext cx="12" cy="7"/>
              </a:xfrm>
              <a:custGeom>
                <a:avLst/>
                <a:gdLst/>
                <a:ahLst/>
                <a:cxnLst>
                  <a:cxn ang="0">
                    <a:pos x="9" y="2"/>
                  </a:cxn>
                  <a:cxn ang="0">
                    <a:pos x="0" y="2"/>
                  </a:cxn>
                  <a:cxn ang="0">
                    <a:pos x="0" y="7"/>
                  </a:cxn>
                  <a:cxn ang="0">
                    <a:pos x="9" y="7"/>
                  </a:cxn>
                  <a:cxn ang="0">
                    <a:pos x="12" y="4"/>
                  </a:cxn>
                  <a:cxn ang="0">
                    <a:pos x="12" y="0"/>
                  </a:cxn>
                  <a:cxn ang="0">
                    <a:pos x="9" y="2"/>
                  </a:cxn>
                </a:cxnLst>
                <a:rect l="0" t="0" r="r" b="b"/>
                <a:pathLst>
                  <a:path w="12" h="7">
                    <a:moveTo>
                      <a:pt x="9" y="2"/>
                    </a:moveTo>
                    <a:lnTo>
                      <a:pt x="0" y="2"/>
                    </a:lnTo>
                    <a:lnTo>
                      <a:pt x="0" y="7"/>
                    </a:lnTo>
                    <a:lnTo>
                      <a:pt x="9" y="7"/>
                    </a:lnTo>
                    <a:lnTo>
                      <a:pt x="12" y="4"/>
                    </a:lnTo>
                    <a:lnTo>
                      <a:pt x="12" y="0"/>
                    </a:lnTo>
                    <a:lnTo>
                      <a:pt x="9" y="2"/>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8" name="Freeform 7804"/>
              <p:cNvSpPr>
                <a:spLocks/>
              </p:cNvSpPr>
              <p:nvPr/>
            </p:nvSpPr>
            <p:spPr bwMode="auto">
              <a:xfrm>
                <a:off x="10507" y="7975"/>
                <a:ext cx="12" cy="7"/>
              </a:xfrm>
              <a:custGeom>
                <a:avLst/>
                <a:gdLst/>
                <a:ahLst/>
                <a:cxnLst>
                  <a:cxn ang="0">
                    <a:pos x="9" y="2"/>
                  </a:cxn>
                  <a:cxn ang="0">
                    <a:pos x="0" y="2"/>
                  </a:cxn>
                  <a:cxn ang="0">
                    <a:pos x="0" y="7"/>
                  </a:cxn>
                  <a:cxn ang="0">
                    <a:pos x="9" y="7"/>
                  </a:cxn>
                  <a:cxn ang="0">
                    <a:pos x="12" y="4"/>
                  </a:cxn>
                  <a:cxn ang="0">
                    <a:pos x="12" y="0"/>
                  </a:cxn>
                  <a:cxn ang="0">
                    <a:pos x="9" y="2"/>
                  </a:cxn>
                </a:cxnLst>
                <a:rect l="0" t="0" r="r" b="b"/>
                <a:pathLst>
                  <a:path w="12" h="7">
                    <a:moveTo>
                      <a:pt x="9" y="2"/>
                    </a:moveTo>
                    <a:lnTo>
                      <a:pt x="0" y="2"/>
                    </a:lnTo>
                    <a:lnTo>
                      <a:pt x="0" y="7"/>
                    </a:lnTo>
                    <a:lnTo>
                      <a:pt x="9" y="7"/>
                    </a:lnTo>
                    <a:lnTo>
                      <a:pt x="12" y="4"/>
                    </a:lnTo>
                    <a:lnTo>
                      <a:pt x="12" y="0"/>
                    </a:lnTo>
                    <a:lnTo>
                      <a:pt x="9"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9" name="Freeform 7805"/>
              <p:cNvSpPr>
                <a:spLocks/>
              </p:cNvSpPr>
              <p:nvPr/>
            </p:nvSpPr>
            <p:spPr bwMode="auto">
              <a:xfrm>
                <a:off x="10507" y="7975"/>
                <a:ext cx="12" cy="7"/>
              </a:xfrm>
              <a:custGeom>
                <a:avLst/>
                <a:gdLst/>
                <a:ahLst/>
                <a:cxnLst>
                  <a:cxn ang="0">
                    <a:pos x="9" y="7"/>
                  </a:cxn>
                  <a:cxn ang="0">
                    <a:pos x="12" y="4"/>
                  </a:cxn>
                  <a:cxn ang="0">
                    <a:pos x="12" y="0"/>
                  </a:cxn>
                  <a:cxn ang="0">
                    <a:pos x="7" y="2"/>
                  </a:cxn>
                  <a:cxn ang="0">
                    <a:pos x="0" y="2"/>
                  </a:cxn>
                  <a:cxn ang="0">
                    <a:pos x="0" y="7"/>
                  </a:cxn>
                  <a:cxn ang="0">
                    <a:pos x="9" y="7"/>
                  </a:cxn>
                </a:cxnLst>
                <a:rect l="0" t="0" r="r" b="b"/>
                <a:pathLst>
                  <a:path w="12" h="7">
                    <a:moveTo>
                      <a:pt x="9" y="7"/>
                    </a:moveTo>
                    <a:lnTo>
                      <a:pt x="12" y="4"/>
                    </a:lnTo>
                    <a:lnTo>
                      <a:pt x="12" y="0"/>
                    </a:lnTo>
                    <a:lnTo>
                      <a:pt x="7" y="2"/>
                    </a:lnTo>
                    <a:lnTo>
                      <a:pt x="0" y="2"/>
                    </a:lnTo>
                    <a:lnTo>
                      <a:pt x="0" y="7"/>
                    </a:lnTo>
                    <a:lnTo>
                      <a:pt x="9" y="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0" name="Freeform 7806"/>
              <p:cNvSpPr>
                <a:spLocks/>
              </p:cNvSpPr>
              <p:nvPr/>
            </p:nvSpPr>
            <p:spPr bwMode="auto">
              <a:xfrm>
                <a:off x="10509" y="7975"/>
                <a:ext cx="10" cy="7"/>
              </a:xfrm>
              <a:custGeom>
                <a:avLst/>
                <a:gdLst/>
                <a:ahLst/>
                <a:cxnLst>
                  <a:cxn ang="0">
                    <a:pos x="7" y="2"/>
                  </a:cxn>
                  <a:cxn ang="0">
                    <a:pos x="0" y="2"/>
                  </a:cxn>
                  <a:cxn ang="0">
                    <a:pos x="0" y="7"/>
                  </a:cxn>
                  <a:cxn ang="0">
                    <a:pos x="7" y="7"/>
                  </a:cxn>
                  <a:cxn ang="0">
                    <a:pos x="9" y="4"/>
                  </a:cxn>
                  <a:cxn ang="0">
                    <a:pos x="9" y="0"/>
                  </a:cxn>
                  <a:cxn ang="0">
                    <a:pos x="7" y="2"/>
                  </a:cxn>
                </a:cxnLst>
                <a:rect l="0" t="0" r="r" b="b"/>
                <a:pathLst>
                  <a:path w="10" h="7">
                    <a:moveTo>
                      <a:pt x="7" y="2"/>
                    </a:moveTo>
                    <a:lnTo>
                      <a:pt x="0" y="2"/>
                    </a:lnTo>
                    <a:lnTo>
                      <a:pt x="0" y="7"/>
                    </a:lnTo>
                    <a:lnTo>
                      <a:pt x="7"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1" name="Freeform 7807"/>
              <p:cNvSpPr>
                <a:spLocks/>
              </p:cNvSpPr>
              <p:nvPr/>
            </p:nvSpPr>
            <p:spPr bwMode="auto">
              <a:xfrm>
                <a:off x="10509" y="7975"/>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2" name="Freeform 7808"/>
              <p:cNvSpPr>
                <a:spLocks/>
              </p:cNvSpPr>
              <p:nvPr/>
            </p:nvSpPr>
            <p:spPr bwMode="auto">
              <a:xfrm>
                <a:off x="10500" y="7908"/>
                <a:ext cx="14" cy="4"/>
              </a:xfrm>
              <a:custGeom>
                <a:avLst/>
                <a:gdLst/>
                <a:ahLst/>
                <a:cxnLst>
                  <a:cxn ang="0">
                    <a:pos x="0" y="0"/>
                  </a:cxn>
                  <a:cxn ang="0">
                    <a:pos x="0" y="4"/>
                  </a:cxn>
                  <a:cxn ang="0">
                    <a:pos x="14" y="4"/>
                  </a:cxn>
                  <a:cxn ang="0">
                    <a:pos x="12" y="0"/>
                  </a:cxn>
                  <a:cxn ang="0">
                    <a:pos x="0" y="0"/>
                  </a:cxn>
                </a:cxnLst>
                <a:rect l="0" t="0" r="r" b="b"/>
                <a:pathLst>
                  <a:path w="14" h="4">
                    <a:moveTo>
                      <a:pt x="0" y="0"/>
                    </a:moveTo>
                    <a:lnTo>
                      <a:pt x="0" y="4"/>
                    </a:lnTo>
                    <a:lnTo>
                      <a:pt x="14" y="4"/>
                    </a:lnTo>
                    <a:lnTo>
                      <a:pt x="12"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3" name="Freeform 7809"/>
              <p:cNvSpPr>
                <a:spLocks/>
              </p:cNvSpPr>
              <p:nvPr/>
            </p:nvSpPr>
            <p:spPr bwMode="auto">
              <a:xfrm>
                <a:off x="10500" y="7908"/>
                <a:ext cx="14" cy="4"/>
              </a:xfrm>
              <a:custGeom>
                <a:avLst/>
                <a:gdLst/>
                <a:ahLst/>
                <a:cxnLst>
                  <a:cxn ang="0">
                    <a:pos x="0" y="0"/>
                  </a:cxn>
                  <a:cxn ang="0">
                    <a:pos x="0" y="4"/>
                  </a:cxn>
                  <a:cxn ang="0">
                    <a:pos x="14" y="4"/>
                  </a:cxn>
                  <a:cxn ang="0">
                    <a:pos x="12" y="0"/>
                  </a:cxn>
                  <a:cxn ang="0">
                    <a:pos x="0" y="0"/>
                  </a:cxn>
                </a:cxnLst>
                <a:rect l="0" t="0" r="r" b="b"/>
                <a:pathLst>
                  <a:path w="14" h="4">
                    <a:moveTo>
                      <a:pt x="0" y="0"/>
                    </a:moveTo>
                    <a:lnTo>
                      <a:pt x="0" y="4"/>
                    </a:lnTo>
                    <a:lnTo>
                      <a:pt x="14" y="4"/>
                    </a:lnTo>
                    <a:lnTo>
                      <a:pt x="12"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4" name="Freeform 7810"/>
              <p:cNvSpPr>
                <a:spLocks/>
              </p:cNvSpPr>
              <p:nvPr/>
            </p:nvSpPr>
            <p:spPr bwMode="auto">
              <a:xfrm>
                <a:off x="10500" y="7908"/>
                <a:ext cx="14" cy="4"/>
              </a:xfrm>
              <a:custGeom>
                <a:avLst/>
                <a:gdLst/>
                <a:ahLst/>
                <a:cxnLst>
                  <a:cxn ang="0">
                    <a:pos x="0" y="0"/>
                  </a:cxn>
                  <a:cxn ang="0">
                    <a:pos x="0" y="4"/>
                  </a:cxn>
                  <a:cxn ang="0">
                    <a:pos x="14" y="4"/>
                  </a:cxn>
                  <a:cxn ang="0">
                    <a:pos x="12" y="0"/>
                  </a:cxn>
                  <a:cxn ang="0">
                    <a:pos x="0" y="0"/>
                  </a:cxn>
                </a:cxnLst>
                <a:rect l="0" t="0" r="r" b="b"/>
                <a:pathLst>
                  <a:path w="14" h="4">
                    <a:moveTo>
                      <a:pt x="0" y="0"/>
                    </a:moveTo>
                    <a:lnTo>
                      <a:pt x="0" y="4"/>
                    </a:lnTo>
                    <a:lnTo>
                      <a:pt x="14" y="4"/>
                    </a:lnTo>
                    <a:lnTo>
                      <a:pt x="12"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5" name="Freeform 7811"/>
              <p:cNvSpPr>
                <a:spLocks/>
              </p:cNvSpPr>
              <p:nvPr/>
            </p:nvSpPr>
            <p:spPr bwMode="auto">
              <a:xfrm>
                <a:off x="10502" y="790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6" name="Freeform 7812"/>
              <p:cNvSpPr>
                <a:spLocks/>
              </p:cNvSpPr>
              <p:nvPr/>
            </p:nvSpPr>
            <p:spPr bwMode="auto">
              <a:xfrm>
                <a:off x="10502" y="790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7" name="Freeform 7813"/>
              <p:cNvSpPr>
                <a:spLocks/>
              </p:cNvSpPr>
              <p:nvPr/>
            </p:nvSpPr>
            <p:spPr bwMode="auto">
              <a:xfrm>
                <a:off x="10502" y="7908"/>
                <a:ext cx="12" cy="4"/>
              </a:xfrm>
              <a:custGeom>
                <a:avLst/>
                <a:gdLst/>
                <a:ahLst/>
                <a:cxnLst>
                  <a:cxn ang="0">
                    <a:pos x="0" y="0"/>
                  </a:cxn>
                  <a:cxn ang="0">
                    <a:pos x="0" y="4"/>
                  </a:cxn>
                  <a:cxn ang="0">
                    <a:pos x="12" y="4"/>
                  </a:cxn>
                  <a:cxn ang="0">
                    <a:pos x="9" y="0"/>
                  </a:cxn>
                  <a:cxn ang="0">
                    <a:pos x="0" y="0"/>
                  </a:cxn>
                </a:cxnLst>
                <a:rect l="0" t="0" r="r" b="b"/>
                <a:pathLst>
                  <a:path w="12" h="4">
                    <a:moveTo>
                      <a:pt x="0" y="0"/>
                    </a:moveTo>
                    <a:lnTo>
                      <a:pt x="0" y="4"/>
                    </a:lnTo>
                    <a:lnTo>
                      <a:pt x="12" y="4"/>
                    </a:lnTo>
                    <a:lnTo>
                      <a:pt x="9"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8" name="Freeform 7814"/>
              <p:cNvSpPr>
                <a:spLocks/>
              </p:cNvSpPr>
              <p:nvPr/>
            </p:nvSpPr>
            <p:spPr bwMode="auto">
              <a:xfrm>
                <a:off x="10504" y="790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9" name="Freeform 7815"/>
              <p:cNvSpPr>
                <a:spLocks/>
              </p:cNvSpPr>
              <p:nvPr/>
            </p:nvSpPr>
            <p:spPr bwMode="auto">
              <a:xfrm>
                <a:off x="10504" y="790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0" name="Freeform 7816"/>
              <p:cNvSpPr>
                <a:spLocks/>
              </p:cNvSpPr>
              <p:nvPr/>
            </p:nvSpPr>
            <p:spPr bwMode="auto">
              <a:xfrm>
                <a:off x="10504" y="7908"/>
                <a:ext cx="10" cy="4"/>
              </a:xfrm>
              <a:custGeom>
                <a:avLst/>
                <a:gdLst/>
                <a:ahLst/>
                <a:cxnLst>
                  <a:cxn ang="0">
                    <a:pos x="0" y="0"/>
                  </a:cxn>
                  <a:cxn ang="0">
                    <a:pos x="0" y="4"/>
                  </a:cxn>
                  <a:cxn ang="0">
                    <a:pos x="9" y="4"/>
                  </a:cxn>
                  <a:cxn ang="0">
                    <a:pos x="7" y="0"/>
                  </a:cxn>
                  <a:cxn ang="0">
                    <a:pos x="0" y="0"/>
                  </a:cxn>
                </a:cxnLst>
                <a:rect l="0" t="0" r="r" b="b"/>
                <a:pathLst>
                  <a:path w="10" h="4">
                    <a:moveTo>
                      <a:pt x="0" y="0"/>
                    </a:moveTo>
                    <a:lnTo>
                      <a:pt x="0" y="4"/>
                    </a:lnTo>
                    <a:lnTo>
                      <a:pt x="9"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1" name="Freeform 7817"/>
              <p:cNvSpPr>
                <a:spLocks/>
              </p:cNvSpPr>
              <p:nvPr/>
            </p:nvSpPr>
            <p:spPr bwMode="auto">
              <a:xfrm>
                <a:off x="10507" y="790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2" name="Freeform 7818"/>
              <p:cNvSpPr>
                <a:spLocks/>
              </p:cNvSpPr>
              <p:nvPr/>
            </p:nvSpPr>
            <p:spPr bwMode="auto">
              <a:xfrm>
                <a:off x="10507" y="790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3" name="Freeform 7819"/>
              <p:cNvSpPr>
                <a:spLocks/>
              </p:cNvSpPr>
              <p:nvPr/>
            </p:nvSpPr>
            <p:spPr bwMode="auto">
              <a:xfrm>
                <a:off x="10507" y="7908"/>
                <a:ext cx="7" cy="4"/>
              </a:xfrm>
              <a:custGeom>
                <a:avLst/>
                <a:gdLst/>
                <a:ahLst/>
                <a:cxnLst>
                  <a:cxn ang="0">
                    <a:pos x="0" y="0"/>
                  </a:cxn>
                  <a:cxn ang="0">
                    <a:pos x="0" y="4"/>
                  </a:cxn>
                  <a:cxn ang="0">
                    <a:pos x="7" y="4"/>
                  </a:cxn>
                  <a:cxn ang="0">
                    <a:pos x="4" y="0"/>
                  </a:cxn>
                  <a:cxn ang="0">
                    <a:pos x="0" y="0"/>
                  </a:cxn>
                </a:cxnLst>
                <a:rect l="0" t="0" r="r" b="b"/>
                <a:pathLst>
                  <a:path w="7" h="4">
                    <a:moveTo>
                      <a:pt x="0" y="0"/>
                    </a:moveTo>
                    <a:lnTo>
                      <a:pt x="0" y="4"/>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4" name="Freeform 7820"/>
              <p:cNvSpPr>
                <a:spLocks/>
              </p:cNvSpPr>
              <p:nvPr/>
            </p:nvSpPr>
            <p:spPr bwMode="auto">
              <a:xfrm>
                <a:off x="10509" y="7915"/>
                <a:ext cx="10"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10" h="57">
                    <a:moveTo>
                      <a:pt x="4" y="0"/>
                    </a:moveTo>
                    <a:lnTo>
                      <a:pt x="0" y="0"/>
                    </a:lnTo>
                    <a:lnTo>
                      <a:pt x="4" y="28"/>
                    </a:lnTo>
                    <a:lnTo>
                      <a:pt x="4" y="57"/>
                    </a:lnTo>
                    <a:lnTo>
                      <a:pt x="9" y="57"/>
                    </a:lnTo>
                    <a:lnTo>
                      <a:pt x="9" y="43"/>
                    </a:lnTo>
                    <a:lnTo>
                      <a:pt x="7" y="28"/>
                    </a:lnTo>
                    <a:lnTo>
                      <a:pt x="7" y="14"/>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5" name="Freeform 7821"/>
              <p:cNvSpPr>
                <a:spLocks/>
              </p:cNvSpPr>
              <p:nvPr/>
            </p:nvSpPr>
            <p:spPr bwMode="auto">
              <a:xfrm>
                <a:off x="10507" y="7915"/>
                <a:ext cx="12" cy="57"/>
              </a:xfrm>
              <a:custGeom>
                <a:avLst/>
                <a:gdLst/>
                <a:ahLst/>
                <a:cxnLst>
                  <a:cxn ang="0">
                    <a:pos x="7" y="43"/>
                  </a:cxn>
                  <a:cxn ang="0">
                    <a:pos x="7" y="57"/>
                  </a:cxn>
                  <a:cxn ang="0">
                    <a:pos x="12" y="57"/>
                  </a:cxn>
                  <a:cxn ang="0">
                    <a:pos x="9" y="43"/>
                  </a:cxn>
                  <a:cxn ang="0">
                    <a:pos x="9" y="28"/>
                  </a:cxn>
                  <a:cxn ang="0">
                    <a:pos x="7" y="14"/>
                  </a:cxn>
                  <a:cxn ang="0">
                    <a:pos x="7" y="0"/>
                  </a:cxn>
                  <a:cxn ang="0">
                    <a:pos x="0" y="0"/>
                  </a:cxn>
                  <a:cxn ang="0">
                    <a:pos x="4" y="14"/>
                  </a:cxn>
                  <a:cxn ang="0">
                    <a:pos x="4" y="28"/>
                  </a:cxn>
                  <a:cxn ang="0">
                    <a:pos x="7" y="43"/>
                  </a:cxn>
                </a:cxnLst>
                <a:rect l="0" t="0" r="r" b="b"/>
                <a:pathLst>
                  <a:path w="12" h="57">
                    <a:moveTo>
                      <a:pt x="7" y="43"/>
                    </a:moveTo>
                    <a:lnTo>
                      <a:pt x="7" y="57"/>
                    </a:lnTo>
                    <a:lnTo>
                      <a:pt x="12" y="57"/>
                    </a:lnTo>
                    <a:lnTo>
                      <a:pt x="9" y="43"/>
                    </a:lnTo>
                    <a:lnTo>
                      <a:pt x="9" y="28"/>
                    </a:lnTo>
                    <a:lnTo>
                      <a:pt x="7" y="14"/>
                    </a:lnTo>
                    <a:lnTo>
                      <a:pt x="7" y="0"/>
                    </a:lnTo>
                    <a:lnTo>
                      <a:pt x="0" y="0"/>
                    </a:lnTo>
                    <a:lnTo>
                      <a:pt x="4" y="14"/>
                    </a:lnTo>
                    <a:lnTo>
                      <a:pt x="4" y="28"/>
                    </a:lnTo>
                    <a:lnTo>
                      <a:pt x="7" y="43"/>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6" name="Freeform 7822"/>
              <p:cNvSpPr>
                <a:spLocks/>
              </p:cNvSpPr>
              <p:nvPr/>
            </p:nvSpPr>
            <p:spPr bwMode="auto">
              <a:xfrm>
                <a:off x="10507" y="7915"/>
                <a:ext cx="9" cy="57"/>
              </a:xfrm>
              <a:custGeom>
                <a:avLst/>
                <a:gdLst/>
                <a:ahLst/>
                <a:cxnLst>
                  <a:cxn ang="0">
                    <a:pos x="9" y="57"/>
                  </a:cxn>
                  <a:cxn ang="0">
                    <a:pos x="9" y="28"/>
                  </a:cxn>
                  <a:cxn ang="0">
                    <a:pos x="4" y="0"/>
                  </a:cxn>
                  <a:cxn ang="0">
                    <a:pos x="0" y="0"/>
                  </a:cxn>
                  <a:cxn ang="0">
                    <a:pos x="2" y="7"/>
                  </a:cxn>
                  <a:cxn ang="0">
                    <a:pos x="2" y="14"/>
                  </a:cxn>
                  <a:cxn ang="0">
                    <a:pos x="4" y="21"/>
                  </a:cxn>
                  <a:cxn ang="0">
                    <a:pos x="4" y="43"/>
                  </a:cxn>
                  <a:cxn ang="0">
                    <a:pos x="7" y="50"/>
                  </a:cxn>
                  <a:cxn ang="0">
                    <a:pos x="7" y="57"/>
                  </a:cxn>
                  <a:cxn ang="0">
                    <a:pos x="9" y="57"/>
                  </a:cxn>
                </a:cxnLst>
                <a:rect l="0" t="0" r="r" b="b"/>
                <a:pathLst>
                  <a:path w="9" h="57">
                    <a:moveTo>
                      <a:pt x="9" y="57"/>
                    </a:moveTo>
                    <a:lnTo>
                      <a:pt x="9" y="28"/>
                    </a:lnTo>
                    <a:lnTo>
                      <a:pt x="4" y="0"/>
                    </a:lnTo>
                    <a:lnTo>
                      <a:pt x="0" y="0"/>
                    </a:lnTo>
                    <a:lnTo>
                      <a:pt x="2" y="7"/>
                    </a:lnTo>
                    <a:lnTo>
                      <a:pt x="2" y="14"/>
                    </a:lnTo>
                    <a:lnTo>
                      <a:pt x="4" y="21"/>
                    </a:lnTo>
                    <a:lnTo>
                      <a:pt x="4" y="43"/>
                    </a:lnTo>
                    <a:lnTo>
                      <a:pt x="7" y="50"/>
                    </a:lnTo>
                    <a:lnTo>
                      <a:pt x="7" y="57"/>
                    </a:lnTo>
                    <a:lnTo>
                      <a:pt x="9" y="57"/>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7" name="Freeform 7823"/>
              <p:cNvSpPr>
                <a:spLocks/>
              </p:cNvSpPr>
              <p:nvPr/>
            </p:nvSpPr>
            <p:spPr bwMode="auto">
              <a:xfrm>
                <a:off x="10507" y="7915"/>
                <a:ext cx="9"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7">
                    <a:moveTo>
                      <a:pt x="4" y="0"/>
                    </a:moveTo>
                    <a:lnTo>
                      <a:pt x="0" y="0"/>
                    </a:lnTo>
                    <a:lnTo>
                      <a:pt x="4" y="28"/>
                    </a:lnTo>
                    <a:lnTo>
                      <a:pt x="4" y="57"/>
                    </a:lnTo>
                    <a:lnTo>
                      <a:pt x="9" y="57"/>
                    </a:lnTo>
                    <a:lnTo>
                      <a:pt x="9" y="43"/>
                    </a:lnTo>
                    <a:lnTo>
                      <a:pt x="7" y="28"/>
                    </a:lnTo>
                    <a:lnTo>
                      <a:pt x="7" y="14"/>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8" name="Freeform 7824"/>
              <p:cNvSpPr>
                <a:spLocks/>
              </p:cNvSpPr>
              <p:nvPr/>
            </p:nvSpPr>
            <p:spPr bwMode="auto">
              <a:xfrm>
                <a:off x="10504" y="7915"/>
                <a:ext cx="12" cy="57"/>
              </a:xfrm>
              <a:custGeom>
                <a:avLst/>
                <a:gdLst/>
                <a:ahLst/>
                <a:cxnLst>
                  <a:cxn ang="0">
                    <a:pos x="7" y="43"/>
                  </a:cxn>
                  <a:cxn ang="0">
                    <a:pos x="7" y="57"/>
                  </a:cxn>
                  <a:cxn ang="0">
                    <a:pos x="12" y="57"/>
                  </a:cxn>
                  <a:cxn ang="0">
                    <a:pos x="9" y="43"/>
                  </a:cxn>
                  <a:cxn ang="0">
                    <a:pos x="9" y="28"/>
                  </a:cxn>
                  <a:cxn ang="0">
                    <a:pos x="4" y="0"/>
                  </a:cxn>
                  <a:cxn ang="0">
                    <a:pos x="0" y="0"/>
                  </a:cxn>
                  <a:cxn ang="0">
                    <a:pos x="7" y="43"/>
                  </a:cxn>
                </a:cxnLst>
                <a:rect l="0" t="0" r="r" b="b"/>
                <a:pathLst>
                  <a:path w="12" h="57">
                    <a:moveTo>
                      <a:pt x="7" y="43"/>
                    </a:moveTo>
                    <a:lnTo>
                      <a:pt x="7" y="57"/>
                    </a:lnTo>
                    <a:lnTo>
                      <a:pt x="12" y="57"/>
                    </a:lnTo>
                    <a:lnTo>
                      <a:pt x="9" y="43"/>
                    </a:lnTo>
                    <a:lnTo>
                      <a:pt x="9" y="28"/>
                    </a:lnTo>
                    <a:lnTo>
                      <a:pt x="4" y="0"/>
                    </a:lnTo>
                    <a:lnTo>
                      <a:pt x="0" y="0"/>
                    </a:lnTo>
                    <a:lnTo>
                      <a:pt x="7" y="43"/>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9" name="Freeform 7825"/>
              <p:cNvSpPr>
                <a:spLocks/>
              </p:cNvSpPr>
              <p:nvPr/>
            </p:nvSpPr>
            <p:spPr bwMode="auto">
              <a:xfrm>
                <a:off x="10504" y="791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0" name="Freeform 7826"/>
              <p:cNvSpPr>
                <a:spLocks/>
              </p:cNvSpPr>
              <p:nvPr/>
            </p:nvSpPr>
            <p:spPr bwMode="auto">
              <a:xfrm>
                <a:off x="10504" y="7915"/>
                <a:ext cx="10"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1" name="Freeform 7827"/>
              <p:cNvSpPr>
                <a:spLocks/>
              </p:cNvSpPr>
              <p:nvPr/>
            </p:nvSpPr>
            <p:spPr bwMode="auto">
              <a:xfrm>
                <a:off x="10502" y="7915"/>
                <a:ext cx="12" cy="57"/>
              </a:xfrm>
              <a:custGeom>
                <a:avLst/>
                <a:gdLst/>
                <a:ahLst/>
                <a:cxnLst>
                  <a:cxn ang="0">
                    <a:pos x="9" y="43"/>
                  </a:cxn>
                  <a:cxn ang="0">
                    <a:pos x="9" y="28"/>
                  </a:cxn>
                  <a:cxn ang="0">
                    <a:pos x="4" y="0"/>
                  </a:cxn>
                  <a:cxn ang="0">
                    <a:pos x="0" y="0"/>
                  </a:cxn>
                  <a:cxn ang="0">
                    <a:pos x="4" y="28"/>
                  </a:cxn>
                  <a:cxn ang="0">
                    <a:pos x="4" y="43"/>
                  </a:cxn>
                  <a:cxn ang="0">
                    <a:pos x="7" y="57"/>
                  </a:cxn>
                  <a:cxn ang="0">
                    <a:pos x="12" y="57"/>
                  </a:cxn>
                  <a:cxn ang="0">
                    <a:pos x="9" y="43"/>
                  </a:cxn>
                </a:cxnLst>
                <a:rect l="0" t="0" r="r" b="b"/>
                <a:pathLst>
                  <a:path w="12" h="57">
                    <a:moveTo>
                      <a:pt x="9" y="43"/>
                    </a:moveTo>
                    <a:lnTo>
                      <a:pt x="9" y="28"/>
                    </a:lnTo>
                    <a:lnTo>
                      <a:pt x="4" y="0"/>
                    </a:lnTo>
                    <a:lnTo>
                      <a:pt x="0" y="0"/>
                    </a:lnTo>
                    <a:lnTo>
                      <a:pt x="4" y="28"/>
                    </a:lnTo>
                    <a:lnTo>
                      <a:pt x="4" y="43"/>
                    </a:lnTo>
                    <a:lnTo>
                      <a:pt x="7" y="57"/>
                    </a:lnTo>
                    <a:lnTo>
                      <a:pt x="12" y="57"/>
                    </a:lnTo>
                    <a:lnTo>
                      <a:pt x="9" y="43"/>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2" name="Freeform 7828"/>
              <p:cNvSpPr>
                <a:spLocks/>
              </p:cNvSpPr>
              <p:nvPr/>
            </p:nvSpPr>
            <p:spPr bwMode="auto">
              <a:xfrm>
                <a:off x="10502" y="7915"/>
                <a:ext cx="10" cy="57"/>
              </a:xfrm>
              <a:custGeom>
                <a:avLst/>
                <a:gdLst/>
                <a:ahLst/>
                <a:cxnLst>
                  <a:cxn ang="0">
                    <a:pos x="4" y="0"/>
                  </a:cxn>
                  <a:cxn ang="0">
                    <a:pos x="0" y="0"/>
                  </a:cxn>
                  <a:cxn ang="0">
                    <a:pos x="4" y="28"/>
                  </a:cxn>
                  <a:cxn ang="0">
                    <a:pos x="4" y="57"/>
                  </a:cxn>
                  <a:cxn ang="0">
                    <a:pos x="9" y="57"/>
                  </a:cxn>
                  <a:cxn ang="0">
                    <a:pos x="9" y="28"/>
                  </a:cxn>
                  <a:cxn ang="0">
                    <a:pos x="4" y="0"/>
                  </a:cxn>
                </a:cxnLst>
                <a:rect l="0" t="0" r="r" b="b"/>
                <a:pathLst>
                  <a:path w="10" h="57">
                    <a:moveTo>
                      <a:pt x="4" y="0"/>
                    </a:moveTo>
                    <a:lnTo>
                      <a:pt x="0" y="0"/>
                    </a:lnTo>
                    <a:lnTo>
                      <a:pt x="4" y="28"/>
                    </a:lnTo>
                    <a:lnTo>
                      <a:pt x="4" y="57"/>
                    </a:lnTo>
                    <a:lnTo>
                      <a:pt x="9" y="57"/>
                    </a:lnTo>
                    <a:lnTo>
                      <a:pt x="9" y="28"/>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3" name="Freeform 7829"/>
              <p:cNvSpPr>
                <a:spLocks/>
              </p:cNvSpPr>
              <p:nvPr/>
            </p:nvSpPr>
            <p:spPr bwMode="auto">
              <a:xfrm>
                <a:off x="10502" y="7915"/>
                <a:ext cx="10" cy="57"/>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10" h="57">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4" name="Freeform 7830"/>
              <p:cNvSpPr>
                <a:spLocks/>
              </p:cNvSpPr>
              <p:nvPr/>
            </p:nvSpPr>
            <p:spPr bwMode="auto">
              <a:xfrm>
                <a:off x="10500" y="7915"/>
                <a:ext cx="9" cy="57"/>
              </a:xfrm>
              <a:custGeom>
                <a:avLst/>
                <a:gdLst/>
                <a:ahLst/>
                <a:cxnLst>
                  <a:cxn ang="0">
                    <a:pos x="9" y="57"/>
                  </a:cxn>
                  <a:cxn ang="0">
                    <a:pos x="9" y="28"/>
                  </a:cxn>
                  <a:cxn ang="0">
                    <a:pos x="4" y="0"/>
                  </a:cxn>
                  <a:cxn ang="0">
                    <a:pos x="0" y="0"/>
                  </a:cxn>
                  <a:cxn ang="0">
                    <a:pos x="4" y="28"/>
                  </a:cxn>
                  <a:cxn ang="0">
                    <a:pos x="4" y="43"/>
                  </a:cxn>
                  <a:cxn ang="0">
                    <a:pos x="7" y="57"/>
                  </a:cxn>
                  <a:cxn ang="0">
                    <a:pos x="9" y="57"/>
                  </a:cxn>
                </a:cxnLst>
                <a:rect l="0" t="0" r="r" b="b"/>
                <a:pathLst>
                  <a:path w="9" h="57">
                    <a:moveTo>
                      <a:pt x="9" y="57"/>
                    </a:moveTo>
                    <a:lnTo>
                      <a:pt x="9" y="28"/>
                    </a:lnTo>
                    <a:lnTo>
                      <a:pt x="4" y="0"/>
                    </a:lnTo>
                    <a:lnTo>
                      <a:pt x="0" y="0"/>
                    </a:lnTo>
                    <a:lnTo>
                      <a:pt x="4" y="28"/>
                    </a:lnTo>
                    <a:lnTo>
                      <a:pt x="4" y="43"/>
                    </a:lnTo>
                    <a:lnTo>
                      <a:pt x="7" y="57"/>
                    </a:lnTo>
                    <a:lnTo>
                      <a:pt x="9" y="57"/>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5" name="Freeform 7831"/>
              <p:cNvSpPr>
                <a:spLocks/>
              </p:cNvSpPr>
              <p:nvPr/>
            </p:nvSpPr>
            <p:spPr bwMode="auto">
              <a:xfrm>
                <a:off x="10500" y="7915"/>
                <a:ext cx="9" cy="57"/>
              </a:xfrm>
              <a:custGeom>
                <a:avLst/>
                <a:gdLst/>
                <a:ahLst/>
                <a:cxnLst>
                  <a:cxn ang="0">
                    <a:pos x="4" y="0"/>
                  </a:cxn>
                  <a:cxn ang="0">
                    <a:pos x="0" y="0"/>
                  </a:cxn>
                  <a:cxn ang="0">
                    <a:pos x="4" y="28"/>
                  </a:cxn>
                  <a:cxn ang="0">
                    <a:pos x="4" y="57"/>
                  </a:cxn>
                  <a:cxn ang="0">
                    <a:pos x="9" y="57"/>
                  </a:cxn>
                  <a:cxn ang="0">
                    <a:pos x="9" y="43"/>
                  </a:cxn>
                  <a:cxn ang="0">
                    <a:pos x="7" y="28"/>
                  </a:cxn>
                  <a:cxn ang="0">
                    <a:pos x="7" y="14"/>
                  </a:cxn>
                  <a:cxn ang="0">
                    <a:pos x="4" y="0"/>
                  </a:cxn>
                </a:cxnLst>
                <a:rect l="0" t="0" r="r" b="b"/>
                <a:pathLst>
                  <a:path w="9" h="57">
                    <a:moveTo>
                      <a:pt x="4" y="0"/>
                    </a:moveTo>
                    <a:lnTo>
                      <a:pt x="0" y="0"/>
                    </a:lnTo>
                    <a:lnTo>
                      <a:pt x="4" y="28"/>
                    </a:lnTo>
                    <a:lnTo>
                      <a:pt x="4" y="57"/>
                    </a:lnTo>
                    <a:lnTo>
                      <a:pt x="9" y="57"/>
                    </a:lnTo>
                    <a:lnTo>
                      <a:pt x="9" y="43"/>
                    </a:lnTo>
                    <a:lnTo>
                      <a:pt x="7" y="28"/>
                    </a:lnTo>
                    <a:lnTo>
                      <a:pt x="7" y="14"/>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6" name="Freeform 7832"/>
              <p:cNvSpPr>
                <a:spLocks/>
              </p:cNvSpPr>
              <p:nvPr/>
            </p:nvSpPr>
            <p:spPr bwMode="auto">
              <a:xfrm>
                <a:off x="9268" y="7879"/>
                <a:ext cx="1040" cy="2"/>
              </a:xfrm>
              <a:custGeom>
                <a:avLst/>
                <a:gdLst/>
                <a:ahLst/>
                <a:cxnLst>
                  <a:cxn ang="0">
                    <a:pos x="0" y="0"/>
                  </a:cxn>
                  <a:cxn ang="0">
                    <a:pos x="1039" y="2"/>
                  </a:cxn>
                </a:cxnLst>
                <a:rect l="0" t="0" r="r" b="b"/>
                <a:pathLst>
                  <a:path w="1040" h="2">
                    <a:moveTo>
                      <a:pt x="0" y="0"/>
                    </a:moveTo>
                    <a:lnTo>
                      <a:pt x="1039" y="2"/>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7" name="Freeform 7833"/>
              <p:cNvSpPr>
                <a:spLocks/>
              </p:cNvSpPr>
              <p:nvPr/>
            </p:nvSpPr>
            <p:spPr bwMode="auto">
              <a:xfrm>
                <a:off x="9237" y="7888"/>
                <a:ext cx="3" cy="833"/>
              </a:xfrm>
              <a:custGeom>
                <a:avLst/>
                <a:gdLst/>
                <a:ahLst/>
                <a:cxnLst>
                  <a:cxn ang="0">
                    <a:pos x="0" y="0"/>
                  </a:cxn>
                  <a:cxn ang="0">
                    <a:pos x="2" y="832"/>
                  </a:cxn>
                </a:cxnLst>
                <a:rect l="0" t="0" r="r" b="b"/>
                <a:pathLst>
                  <a:path w="3" h="833">
                    <a:moveTo>
                      <a:pt x="0" y="0"/>
                    </a:moveTo>
                    <a:lnTo>
                      <a:pt x="2" y="832"/>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8" name="Freeform 7834"/>
              <p:cNvSpPr>
                <a:spLocks/>
              </p:cNvSpPr>
              <p:nvPr/>
            </p:nvSpPr>
            <p:spPr bwMode="auto">
              <a:xfrm>
                <a:off x="9823" y="7888"/>
                <a:ext cx="2" cy="833"/>
              </a:xfrm>
              <a:custGeom>
                <a:avLst/>
                <a:gdLst/>
                <a:ahLst/>
                <a:cxnLst>
                  <a:cxn ang="0">
                    <a:pos x="0" y="0"/>
                  </a:cxn>
                  <a:cxn ang="0">
                    <a:pos x="2" y="832"/>
                  </a:cxn>
                </a:cxnLst>
                <a:rect l="0" t="0" r="r" b="b"/>
                <a:pathLst>
                  <a:path w="2" h="833">
                    <a:moveTo>
                      <a:pt x="0" y="0"/>
                    </a:moveTo>
                    <a:lnTo>
                      <a:pt x="2" y="832"/>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9" name="Freeform 7835"/>
              <p:cNvSpPr>
                <a:spLocks/>
              </p:cNvSpPr>
              <p:nvPr/>
            </p:nvSpPr>
            <p:spPr bwMode="auto">
              <a:xfrm>
                <a:off x="10416" y="7941"/>
                <a:ext cx="2" cy="833"/>
              </a:xfrm>
              <a:custGeom>
                <a:avLst/>
                <a:gdLst/>
                <a:ahLst/>
                <a:cxnLst>
                  <a:cxn ang="0">
                    <a:pos x="0" y="0"/>
                  </a:cxn>
                  <a:cxn ang="0">
                    <a:pos x="2" y="832"/>
                  </a:cxn>
                </a:cxnLst>
                <a:rect l="0" t="0" r="r" b="b"/>
                <a:pathLst>
                  <a:path w="2" h="833">
                    <a:moveTo>
                      <a:pt x="0" y="0"/>
                    </a:moveTo>
                    <a:lnTo>
                      <a:pt x="2" y="832"/>
                    </a:lnTo>
                  </a:path>
                </a:pathLst>
              </a:custGeom>
              <a:noFill/>
              <a:ln w="9144">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860" name="Text Box 7836"/>
            <p:cNvSpPr txBox="1">
              <a:spLocks noChangeArrowheads="1"/>
            </p:cNvSpPr>
            <p:nvPr/>
          </p:nvSpPr>
          <p:spPr bwMode="auto">
            <a:xfrm>
              <a:off x="3179763" y="4660900"/>
              <a:ext cx="258762" cy="1508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457200" lvl="1" indent="-457200" eaLnBrk="1" fontAlgn="base" latinLnBrk="0" hangingPunct="1">
                <a:lnSpc>
                  <a:spcPct val="89000"/>
                </a:lnSpc>
                <a:spcBef>
                  <a:spcPct val="0"/>
                </a:spcBef>
                <a:spcAft>
                  <a:spcPct val="0"/>
                </a:spcAft>
                <a:tabLst/>
              </a:pPr>
              <a:r>
                <a:rPr kumimoji="0" lang="en-US" sz="1000" b="1" i="0" u="none" strike="noStrike" cap="none" normalizeH="0" baseline="0" smtClean="0">
                  <a:ln>
                    <a:noFill/>
                  </a:ln>
                  <a:solidFill>
                    <a:schemeClr val="tx1"/>
                  </a:solidFill>
                  <a:effectLst/>
                  <a:latin typeface="Times New Roman" pitchFamily="18" charset="0"/>
                </a:rPr>
                <a:t>Star</a:t>
              </a:r>
              <a:endParaRPr kumimoji="0" lang="en-US" sz="1800" b="0" i="0" u="none" strike="noStrike" cap="none" normalizeH="0" baseline="0" smtClean="0">
                <a:ln>
                  <a:noFill/>
                </a:ln>
                <a:solidFill>
                  <a:schemeClr val="tx1"/>
                </a:solidFill>
                <a:effectLst/>
                <a:latin typeface="Arial" pitchFamily="34" charset="0"/>
              </a:endParaRPr>
            </a:p>
          </p:txBody>
        </p:sp>
        <p:sp>
          <p:nvSpPr>
            <p:cNvPr id="8861" name="Text Box 7837"/>
            <p:cNvSpPr txBox="1">
              <a:spLocks noChangeArrowheads="1"/>
            </p:cNvSpPr>
            <p:nvPr/>
          </p:nvSpPr>
          <p:spPr bwMode="auto">
            <a:xfrm>
              <a:off x="4722813" y="4672013"/>
              <a:ext cx="284162" cy="152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457200" lvl="1" indent="-457200" eaLnBrk="1" fontAlgn="base" latinLnBrk="0" hangingPunct="1">
                <a:lnSpc>
                  <a:spcPct val="89000"/>
                </a:lnSpc>
                <a:spcBef>
                  <a:spcPct val="0"/>
                </a:spcBef>
                <a:spcAft>
                  <a:spcPct val="0"/>
                </a:spcAft>
                <a:tabLst/>
              </a:pPr>
              <a:r>
                <a:rPr kumimoji="0" lang="en-US" sz="1000" b="1" i="0" u="none" strike="noStrike" cap="none" normalizeH="0" baseline="0" smtClean="0">
                  <a:ln>
                    <a:noFill/>
                  </a:ln>
                  <a:solidFill>
                    <a:schemeClr val="tx1"/>
                  </a:solidFill>
                  <a:effectLst/>
                  <a:latin typeface="Times New Roman" pitchFamily="18" charset="0"/>
                </a:rPr>
                <a:t>Ring</a:t>
              </a:r>
              <a:endParaRPr kumimoji="0" lang="en-US" sz="1800" b="0" i="0" u="none" strike="noStrike" cap="none" normalizeH="0" baseline="0" smtClean="0">
                <a:ln>
                  <a:noFill/>
                </a:ln>
                <a:solidFill>
                  <a:schemeClr val="tx1"/>
                </a:solidFill>
                <a:effectLst/>
                <a:latin typeface="Arial" pitchFamily="34" charset="0"/>
              </a:endParaRPr>
            </a:p>
          </p:txBody>
        </p:sp>
        <p:sp>
          <p:nvSpPr>
            <p:cNvPr id="8862" name="Text Box 7838"/>
            <p:cNvSpPr txBox="1">
              <a:spLocks noChangeArrowheads="1"/>
            </p:cNvSpPr>
            <p:nvPr/>
          </p:nvSpPr>
          <p:spPr bwMode="auto">
            <a:xfrm>
              <a:off x="6273800" y="4689475"/>
              <a:ext cx="230188" cy="152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457200" lvl="1" indent="-457200" eaLnBrk="1" fontAlgn="base" latinLnBrk="0" hangingPunct="1">
                <a:lnSpc>
                  <a:spcPct val="89000"/>
                </a:lnSpc>
                <a:spcBef>
                  <a:spcPct val="0"/>
                </a:spcBef>
                <a:spcAft>
                  <a:spcPct val="0"/>
                </a:spcAft>
                <a:tabLst/>
              </a:pPr>
              <a:r>
                <a:rPr kumimoji="0" lang="en-US" sz="1000" b="1" i="0" u="none" strike="noStrike" cap="none" normalizeH="0" baseline="0" smtClean="0">
                  <a:ln>
                    <a:noFill/>
                  </a:ln>
                  <a:solidFill>
                    <a:schemeClr val="tx1"/>
                  </a:solidFill>
                  <a:effectLst/>
                  <a:latin typeface="Times New Roman" pitchFamily="18" charset="0"/>
                </a:rPr>
                <a:t>Bus</a:t>
              </a:r>
              <a:endParaRPr kumimoji="0" lang="en-US" sz="1800" b="0" i="0" u="none" strike="noStrike" cap="none" normalizeH="0" baseline="0" smtClean="0">
                <a:ln>
                  <a:noFill/>
                </a:ln>
                <a:solidFill>
                  <a:schemeClr val="tx1"/>
                </a:solidFill>
                <a:effectLst/>
                <a:latin typeface="Arial" pitchFamily="34" charset="0"/>
              </a:endParaRPr>
            </a:p>
          </p:txBody>
        </p:sp>
        <p:sp>
          <p:nvSpPr>
            <p:cNvPr id="8863" name="Text Box 7839"/>
            <p:cNvSpPr txBox="1">
              <a:spLocks noChangeArrowheads="1"/>
            </p:cNvSpPr>
            <p:nvPr/>
          </p:nvSpPr>
          <p:spPr bwMode="auto">
            <a:xfrm>
              <a:off x="6197600" y="6029325"/>
              <a:ext cx="322263" cy="1508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457200" lvl="1" indent="-457200" eaLnBrk="1" fontAlgn="base" latinLnBrk="0" hangingPunct="1">
                <a:lnSpc>
                  <a:spcPct val="89000"/>
                </a:lnSpc>
                <a:spcBef>
                  <a:spcPct val="0"/>
                </a:spcBef>
                <a:spcAft>
                  <a:spcPct val="0"/>
                </a:spcAft>
                <a:tabLst/>
              </a:pPr>
              <a:r>
                <a:rPr kumimoji="0" lang="en-US" sz="1000" b="1" i="0" u="none" strike="noStrike" cap="none" normalizeH="0" baseline="0" smtClean="0">
                  <a:ln>
                    <a:noFill/>
                  </a:ln>
                  <a:solidFill>
                    <a:schemeClr val="tx1"/>
                  </a:solidFill>
                  <a:effectLst/>
                  <a:latin typeface="Times New Roman" pitchFamily="18" charset="0"/>
                </a:rPr>
                <a:t>Mesh</a:t>
              </a:r>
              <a:endParaRPr kumimoji="0" lang="en-US" sz="1800" b="0" i="0" u="none" strike="noStrike" cap="none" normalizeH="0" baseline="0" smtClean="0">
                <a:ln>
                  <a:noFill/>
                </a:ln>
                <a:solidFill>
                  <a:schemeClr val="tx1"/>
                </a:solidFill>
                <a:effectLst/>
                <a:latin typeface="Arial" pitchFamily="34" charset="0"/>
              </a:endParaRPr>
            </a:p>
          </p:txBody>
        </p:sp>
        <p:sp>
          <p:nvSpPr>
            <p:cNvPr id="8864" name="Text Box 7840"/>
            <p:cNvSpPr txBox="1">
              <a:spLocks noChangeArrowheads="1"/>
            </p:cNvSpPr>
            <p:nvPr/>
          </p:nvSpPr>
          <p:spPr bwMode="auto">
            <a:xfrm>
              <a:off x="4551363" y="6078538"/>
              <a:ext cx="917575" cy="152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457200" lvl="1" indent="-457200" eaLnBrk="1" fontAlgn="base" latinLnBrk="0" hangingPunct="1">
                <a:lnSpc>
                  <a:spcPct val="89000"/>
                </a:lnSpc>
                <a:spcBef>
                  <a:spcPct val="0"/>
                </a:spcBef>
                <a:spcAft>
                  <a:spcPct val="0"/>
                </a:spcAft>
                <a:tabLst/>
              </a:pPr>
              <a:r>
                <a:rPr kumimoji="0" lang="en-US" sz="1000" b="1" i="0" u="none" strike="noStrike" cap="none" normalizeH="0" baseline="0" smtClean="0">
                  <a:ln>
                    <a:noFill/>
                  </a:ln>
                  <a:solidFill>
                    <a:schemeClr val="tx1"/>
                  </a:solidFill>
                  <a:effectLst/>
                  <a:latin typeface="Times New Roman" pitchFamily="18" charset="0"/>
                </a:rPr>
                <a:t>Fully Connected</a:t>
              </a:r>
              <a:endParaRPr kumimoji="0" lang="en-US" sz="1800" b="0" i="0" u="none" strike="noStrike" cap="none" normalizeH="0" baseline="0" smtClean="0">
                <a:ln>
                  <a:noFill/>
                </a:ln>
                <a:solidFill>
                  <a:schemeClr val="tx1"/>
                </a:solidFill>
                <a:effectLst/>
                <a:latin typeface="Arial" pitchFamily="34" charset="0"/>
              </a:endParaRPr>
            </a:p>
          </p:txBody>
        </p:sp>
        <p:sp>
          <p:nvSpPr>
            <p:cNvPr id="8865" name="Text Box 7841"/>
            <p:cNvSpPr txBox="1">
              <a:spLocks noChangeArrowheads="1"/>
            </p:cNvSpPr>
            <p:nvPr/>
          </p:nvSpPr>
          <p:spPr bwMode="auto">
            <a:xfrm>
              <a:off x="3244850" y="6105525"/>
              <a:ext cx="277813" cy="1508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457200" lvl="1" indent="-457200" eaLnBrk="1" fontAlgn="base" latinLnBrk="0" hangingPunct="1">
                <a:lnSpc>
                  <a:spcPct val="89000"/>
                </a:lnSpc>
                <a:spcBef>
                  <a:spcPct val="0"/>
                </a:spcBef>
                <a:spcAft>
                  <a:spcPct val="0"/>
                </a:spcAft>
                <a:tabLst/>
              </a:pPr>
              <a:r>
                <a:rPr kumimoji="0" lang="en-US" sz="1000" b="1" i="0" u="none" strike="noStrike" cap="none" normalizeH="0" baseline="0" smtClean="0">
                  <a:ln>
                    <a:noFill/>
                  </a:ln>
                  <a:solidFill>
                    <a:schemeClr val="tx1"/>
                  </a:solidFill>
                  <a:effectLst/>
                  <a:latin typeface="Times New Roman" pitchFamily="18" charset="0"/>
                </a:rPr>
                <a:t>Tree</a:t>
              </a:r>
              <a:endParaRPr kumimoji="0" lang="en-US" sz="1800" b="0" i="0" u="none" strike="noStrike" cap="none" normalizeH="0" baseline="0" smtClean="0">
                <a:ln>
                  <a:noFill/>
                </a:ln>
                <a:solidFill>
                  <a:schemeClr val="tx1"/>
                </a:solidFill>
                <a:effectLst/>
                <a:latin typeface="Arial" pitchFamily="34" charset="0"/>
              </a:endParaRPr>
            </a:p>
          </p:txBody>
        </p:sp>
        <p:sp>
          <p:nvSpPr>
            <p:cNvPr id="8866" name="Text Box 7842"/>
            <p:cNvSpPr txBox="1">
              <a:spLocks noChangeArrowheads="1"/>
            </p:cNvSpPr>
            <p:nvPr/>
          </p:nvSpPr>
          <p:spPr bwMode="auto">
            <a:xfrm>
              <a:off x="4300538" y="6437313"/>
              <a:ext cx="1435100" cy="1524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457200" lvl="1" indent="-457200" eaLnBrk="1" fontAlgn="base" latinLnBrk="0" hangingPunct="1">
                <a:lnSpc>
                  <a:spcPct val="89000"/>
                </a:lnSpc>
                <a:spcBef>
                  <a:spcPct val="0"/>
                </a:spcBef>
                <a:spcAft>
                  <a:spcPct val="0"/>
                </a:spcAft>
                <a:tabLst/>
              </a:pPr>
              <a:r>
                <a:rPr kumimoji="0" lang="en-US" sz="1000" b="1" i="0" u="none" strike="noStrike" cap="none" normalizeH="0" baseline="0" smtClean="0">
                  <a:ln>
                    <a:noFill/>
                  </a:ln>
                  <a:solidFill>
                    <a:schemeClr val="tx1"/>
                  </a:solidFill>
                  <a:effectLst/>
                  <a:latin typeface="Times New Roman" pitchFamily="18" charset="0"/>
                </a:rPr>
                <a:t>Basic Network Topologies</a:t>
              </a:r>
              <a:endParaRPr kumimoji="0" lang="en-US" sz="1800" b="0" i="0" u="none" strike="noStrike" cap="none" normalizeH="0" baseline="0" smtClean="0">
                <a:ln>
                  <a:noFill/>
                </a:ln>
                <a:solidFill>
                  <a:schemeClr val="tx1"/>
                </a:solidFill>
                <a:effectLst/>
                <a:latin typeface="Arial" pitchFamily="34" charset="0"/>
              </a:endParaRPr>
            </a:p>
          </p:txBody>
        </p:sp>
        <p:sp>
          <p:nvSpPr>
            <p:cNvPr id="8867" name="Text Box 7843"/>
            <p:cNvSpPr txBox="1">
              <a:spLocks noChangeArrowheads="1"/>
            </p:cNvSpPr>
            <p:nvPr/>
          </p:nvSpPr>
          <p:spPr bwMode="auto">
            <a:xfrm>
              <a:off x="6659563" y="5684838"/>
              <a:ext cx="141287" cy="10636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sp>
          <p:nvSpPr>
            <p:cNvPr id="8868" name="Text Box 7844"/>
            <p:cNvSpPr txBox="1">
              <a:spLocks noChangeArrowheads="1"/>
            </p:cNvSpPr>
            <p:nvPr/>
          </p:nvSpPr>
          <p:spPr bwMode="auto">
            <a:xfrm>
              <a:off x="6289675" y="5684838"/>
              <a:ext cx="141288" cy="10636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sp>
          <p:nvSpPr>
            <p:cNvPr id="8869" name="Text Box 7845"/>
            <p:cNvSpPr txBox="1">
              <a:spLocks noChangeArrowheads="1"/>
            </p:cNvSpPr>
            <p:nvPr/>
          </p:nvSpPr>
          <p:spPr bwMode="auto">
            <a:xfrm>
              <a:off x="6659563" y="5400675"/>
              <a:ext cx="141287" cy="10795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sp>
          <p:nvSpPr>
            <p:cNvPr id="8870" name="Text Box 7846"/>
            <p:cNvSpPr txBox="1">
              <a:spLocks noChangeArrowheads="1"/>
            </p:cNvSpPr>
            <p:nvPr/>
          </p:nvSpPr>
          <p:spPr bwMode="auto">
            <a:xfrm>
              <a:off x="6289675" y="5400675"/>
              <a:ext cx="141288" cy="10795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sp>
          <p:nvSpPr>
            <p:cNvPr id="8871" name="Text Box 7847"/>
            <p:cNvSpPr txBox="1">
              <a:spLocks noChangeArrowheads="1"/>
            </p:cNvSpPr>
            <p:nvPr/>
          </p:nvSpPr>
          <p:spPr bwMode="auto">
            <a:xfrm>
              <a:off x="6800850" y="3981450"/>
              <a:ext cx="92075" cy="14128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sp>
          <p:nvSpPr>
            <p:cNvPr id="8872" name="Text Box 7848"/>
            <p:cNvSpPr txBox="1">
              <a:spLocks noChangeArrowheads="1"/>
            </p:cNvSpPr>
            <p:nvPr/>
          </p:nvSpPr>
          <p:spPr bwMode="auto">
            <a:xfrm>
              <a:off x="6892925" y="3981450"/>
              <a:ext cx="31750" cy="14128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pitchFamily="34" charset="0"/>
              </a:endParaRPr>
            </a:p>
          </p:txBody>
        </p:sp>
      </p:grpSp>
      <p:grpSp>
        <p:nvGrpSpPr>
          <p:cNvPr id="3" name="Group 3"/>
          <p:cNvGrpSpPr>
            <a:grpSpLocks/>
          </p:cNvGrpSpPr>
          <p:nvPr/>
        </p:nvGrpSpPr>
        <p:grpSpPr bwMode="auto">
          <a:xfrm>
            <a:off x="984250" y="5251450"/>
            <a:ext cx="1698625" cy="1166812"/>
            <a:chOff x="8030" y="1610"/>
            <a:chExt cx="2674" cy="1836"/>
          </a:xfrm>
        </p:grpSpPr>
        <p:sp>
          <p:nvSpPr>
            <p:cNvPr id="4" name="Rectangle 4"/>
            <p:cNvSpPr>
              <a:spLocks/>
            </p:cNvSpPr>
            <p:nvPr/>
          </p:nvSpPr>
          <p:spPr bwMode="auto">
            <a:xfrm>
              <a:off x="8040" y="1620"/>
              <a:ext cx="2654" cy="1816"/>
            </a:xfrm>
            <a:prstGeom prst="rect">
              <a:avLst/>
            </a:prstGeom>
            <a:solidFill>
              <a:srgbClr val="FEFEF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 name="Freeform 5"/>
            <p:cNvSpPr>
              <a:spLocks/>
            </p:cNvSpPr>
            <p:nvPr/>
          </p:nvSpPr>
          <p:spPr bwMode="auto">
            <a:xfrm>
              <a:off x="8464" y="1804"/>
              <a:ext cx="1289" cy="1114"/>
            </a:xfrm>
            <a:custGeom>
              <a:avLst/>
              <a:gdLst/>
              <a:ahLst/>
              <a:cxnLst>
                <a:cxn ang="0">
                  <a:pos x="1286" y="510"/>
                </a:cxn>
                <a:cxn ang="0">
                  <a:pos x="1269" y="422"/>
                </a:cxn>
                <a:cxn ang="0">
                  <a:pos x="1237" y="339"/>
                </a:cxn>
                <a:cxn ang="0">
                  <a:pos x="1191" y="262"/>
                </a:cxn>
                <a:cxn ang="0">
                  <a:pos x="1132" y="193"/>
                </a:cxn>
                <a:cxn ang="0">
                  <a:pos x="1062" y="133"/>
                </a:cxn>
                <a:cxn ang="0">
                  <a:pos x="982" y="82"/>
                </a:cxn>
                <a:cxn ang="0">
                  <a:pos x="893" y="43"/>
                </a:cxn>
                <a:cxn ang="0">
                  <a:pos x="797" y="16"/>
                </a:cxn>
                <a:cxn ang="0">
                  <a:pos x="695" y="1"/>
                </a:cxn>
                <a:cxn ang="0">
                  <a:pos x="590" y="1"/>
                </a:cxn>
                <a:cxn ang="0">
                  <a:pos x="488" y="16"/>
                </a:cxn>
                <a:cxn ang="0">
                  <a:pos x="392" y="43"/>
                </a:cxn>
                <a:cxn ang="0">
                  <a:pos x="304" y="82"/>
                </a:cxn>
                <a:cxn ang="0">
                  <a:pos x="224" y="133"/>
                </a:cxn>
                <a:cxn ang="0">
                  <a:pos x="154" y="193"/>
                </a:cxn>
                <a:cxn ang="0">
                  <a:pos x="96" y="262"/>
                </a:cxn>
                <a:cxn ang="0">
                  <a:pos x="50" y="339"/>
                </a:cxn>
                <a:cxn ang="0">
                  <a:pos x="18" y="422"/>
                </a:cxn>
                <a:cxn ang="0">
                  <a:pos x="2" y="510"/>
                </a:cxn>
                <a:cxn ang="0">
                  <a:pos x="2" y="602"/>
                </a:cxn>
                <a:cxn ang="0">
                  <a:pos x="18" y="690"/>
                </a:cxn>
                <a:cxn ang="0">
                  <a:pos x="50" y="773"/>
                </a:cxn>
                <a:cxn ang="0">
                  <a:pos x="96" y="849"/>
                </a:cxn>
                <a:cxn ang="0">
                  <a:pos x="154" y="919"/>
                </a:cxn>
                <a:cxn ang="0">
                  <a:pos x="224" y="979"/>
                </a:cxn>
                <a:cxn ang="0">
                  <a:pos x="304" y="1030"/>
                </a:cxn>
                <a:cxn ang="0">
                  <a:pos x="392" y="1069"/>
                </a:cxn>
                <a:cxn ang="0">
                  <a:pos x="488" y="1097"/>
                </a:cxn>
                <a:cxn ang="0">
                  <a:pos x="590" y="1111"/>
                </a:cxn>
                <a:cxn ang="0">
                  <a:pos x="695" y="1111"/>
                </a:cxn>
                <a:cxn ang="0">
                  <a:pos x="797" y="1097"/>
                </a:cxn>
                <a:cxn ang="0">
                  <a:pos x="893" y="1069"/>
                </a:cxn>
                <a:cxn ang="0">
                  <a:pos x="982" y="1030"/>
                </a:cxn>
                <a:cxn ang="0">
                  <a:pos x="1062" y="979"/>
                </a:cxn>
                <a:cxn ang="0">
                  <a:pos x="1132" y="919"/>
                </a:cxn>
                <a:cxn ang="0">
                  <a:pos x="1191" y="849"/>
                </a:cxn>
                <a:cxn ang="0">
                  <a:pos x="1237" y="773"/>
                </a:cxn>
                <a:cxn ang="0">
                  <a:pos x="1269" y="690"/>
                </a:cxn>
                <a:cxn ang="0">
                  <a:pos x="1286" y="602"/>
                </a:cxn>
              </a:cxnLst>
              <a:rect l="0" t="0" r="r" b="b"/>
              <a:pathLst>
                <a:path w="1289" h="1114">
                  <a:moveTo>
                    <a:pt x="1288" y="556"/>
                  </a:moveTo>
                  <a:lnTo>
                    <a:pt x="1286" y="510"/>
                  </a:lnTo>
                  <a:lnTo>
                    <a:pt x="1280" y="465"/>
                  </a:lnTo>
                  <a:lnTo>
                    <a:pt x="1269" y="422"/>
                  </a:lnTo>
                  <a:lnTo>
                    <a:pt x="1255" y="380"/>
                  </a:lnTo>
                  <a:lnTo>
                    <a:pt x="1237" y="339"/>
                  </a:lnTo>
                  <a:lnTo>
                    <a:pt x="1216" y="299"/>
                  </a:lnTo>
                  <a:lnTo>
                    <a:pt x="1191" y="262"/>
                  </a:lnTo>
                  <a:lnTo>
                    <a:pt x="1163" y="227"/>
                  </a:lnTo>
                  <a:lnTo>
                    <a:pt x="1132" y="193"/>
                  </a:lnTo>
                  <a:lnTo>
                    <a:pt x="1099" y="162"/>
                  </a:lnTo>
                  <a:lnTo>
                    <a:pt x="1062" y="133"/>
                  </a:lnTo>
                  <a:lnTo>
                    <a:pt x="1023" y="106"/>
                  </a:lnTo>
                  <a:lnTo>
                    <a:pt x="982" y="82"/>
                  </a:lnTo>
                  <a:lnTo>
                    <a:pt x="939" y="61"/>
                  </a:lnTo>
                  <a:lnTo>
                    <a:pt x="893" y="43"/>
                  </a:lnTo>
                  <a:lnTo>
                    <a:pt x="846" y="28"/>
                  </a:lnTo>
                  <a:lnTo>
                    <a:pt x="797" y="16"/>
                  </a:lnTo>
                  <a:lnTo>
                    <a:pt x="747" y="7"/>
                  </a:lnTo>
                  <a:lnTo>
                    <a:pt x="695" y="1"/>
                  </a:lnTo>
                  <a:lnTo>
                    <a:pt x="643" y="0"/>
                  </a:lnTo>
                  <a:lnTo>
                    <a:pt x="590" y="1"/>
                  </a:lnTo>
                  <a:lnTo>
                    <a:pt x="538" y="7"/>
                  </a:lnTo>
                  <a:lnTo>
                    <a:pt x="488" y="16"/>
                  </a:lnTo>
                  <a:lnTo>
                    <a:pt x="439" y="28"/>
                  </a:lnTo>
                  <a:lnTo>
                    <a:pt x="392" y="43"/>
                  </a:lnTo>
                  <a:lnTo>
                    <a:pt x="347" y="61"/>
                  </a:lnTo>
                  <a:lnTo>
                    <a:pt x="304" y="82"/>
                  </a:lnTo>
                  <a:lnTo>
                    <a:pt x="263" y="106"/>
                  </a:lnTo>
                  <a:lnTo>
                    <a:pt x="224" y="133"/>
                  </a:lnTo>
                  <a:lnTo>
                    <a:pt x="188" y="162"/>
                  </a:lnTo>
                  <a:lnTo>
                    <a:pt x="154" y="193"/>
                  </a:lnTo>
                  <a:lnTo>
                    <a:pt x="124" y="227"/>
                  </a:lnTo>
                  <a:lnTo>
                    <a:pt x="96" y="262"/>
                  </a:lnTo>
                  <a:lnTo>
                    <a:pt x="71" y="299"/>
                  </a:lnTo>
                  <a:lnTo>
                    <a:pt x="50" y="339"/>
                  </a:lnTo>
                  <a:lnTo>
                    <a:pt x="32" y="380"/>
                  </a:lnTo>
                  <a:lnTo>
                    <a:pt x="18" y="422"/>
                  </a:lnTo>
                  <a:lnTo>
                    <a:pt x="8" y="465"/>
                  </a:lnTo>
                  <a:lnTo>
                    <a:pt x="2" y="510"/>
                  </a:lnTo>
                  <a:lnTo>
                    <a:pt x="0" y="556"/>
                  </a:lnTo>
                  <a:lnTo>
                    <a:pt x="2" y="602"/>
                  </a:lnTo>
                  <a:lnTo>
                    <a:pt x="8" y="647"/>
                  </a:lnTo>
                  <a:lnTo>
                    <a:pt x="18" y="690"/>
                  </a:lnTo>
                  <a:lnTo>
                    <a:pt x="32" y="732"/>
                  </a:lnTo>
                  <a:lnTo>
                    <a:pt x="50" y="773"/>
                  </a:lnTo>
                  <a:lnTo>
                    <a:pt x="71" y="812"/>
                  </a:lnTo>
                  <a:lnTo>
                    <a:pt x="96" y="849"/>
                  </a:lnTo>
                  <a:lnTo>
                    <a:pt x="124" y="885"/>
                  </a:lnTo>
                  <a:lnTo>
                    <a:pt x="154" y="919"/>
                  </a:lnTo>
                  <a:lnTo>
                    <a:pt x="188" y="950"/>
                  </a:lnTo>
                  <a:lnTo>
                    <a:pt x="224" y="979"/>
                  </a:lnTo>
                  <a:lnTo>
                    <a:pt x="263" y="1006"/>
                  </a:lnTo>
                  <a:lnTo>
                    <a:pt x="304" y="1030"/>
                  </a:lnTo>
                  <a:lnTo>
                    <a:pt x="347" y="1051"/>
                  </a:lnTo>
                  <a:lnTo>
                    <a:pt x="392" y="1069"/>
                  </a:lnTo>
                  <a:lnTo>
                    <a:pt x="439" y="1085"/>
                  </a:lnTo>
                  <a:lnTo>
                    <a:pt x="488" y="1097"/>
                  </a:lnTo>
                  <a:lnTo>
                    <a:pt x="538" y="1106"/>
                  </a:lnTo>
                  <a:lnTo>
                    <a:pt x="590" y="1111"/>
                  </a:lnTo>
                  <a:lnTo>
                    <a:pt x="643" y="1113"/>
                  </a:lnTo>
                  <a:lnTo>
                    <a:pt x="695" y="1111"/>
                  </a:lnTo>
                  <a:lnTo>
                    <a:pt x="747" y="1106"/>
                  </a:lnTo>
                  <a:lnTo>
                    <a:pt x="797" y="1097"/>
                  </a:lnTo>
                  <a:lnTo>
                    <a:pt x="846" y="1085"/>
                  </a:lnTo>
                  <a:lnTo>
                    <a:pt x="893" y="1069"/>
                  </a:lnTo>
                  <a:lnTo>
                    <a:pt x="939" y="1051"/>
                  </a:lnTo>
                  <a:lnTo>
                    <a:pt x="982" y="1030"/>
                  </a:lnTo>
                  <a:lnTo>
                    <a:pt x="1023" y="1006"/>
                  </a:lnTo>
                  <a:lnTo>
                    <a:pt x="1062" y="979"/>
                  </a:lnTo>
                  <a:lnTo>
                    <a:pt x="1099" y="950"/>
                  </a:lnTo>
                  <a:lnTo>
                    <a:pt x="1132" y="919"/>
                  </a:lnTo>
                  <a:lnTo>
                    <a:pt x="1163" y="885"/>
                  </a:lnTo>
                  <a:lnTo>
                    <a:pt x="1191" y="849"/>
                  </a:lnTo>
                  <a:lnTo>
                    <a:pt x="1216" y="812"/>
                  </a:lnTo>
                  <a:lnTo>
                    <a:pt x="1237" y="773"/>
                  </a:lnTo>
                  <a:lnTo>
                    <a:pt x="1255" y="732"/>
                  </a:lnTo>
                  <a:lnTo>
                    <a:pt x="1269" y="690"/>
                  </a:lnTo>
                  <a:lnTo>
                    <a:pt x="1280" y="647"/>
                  </a:lnTo>
                  <a:lnTo>
                    <a:pt x="1286" y="602"/>
                  </a:lnTo>
                  <a:lnTo>
                    <a:pt x="1288" y="556"/>
                  </a:lnTo>
                  <a:close/>
                </a:path>
              </a:pathLst>
            </a:custGeom>
            <a:noFill/>
            <a:ln w="13220">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p:cNvSpPr>
            <p:nvPr/>
          </p:nvSpPr>
          <p:spPr bwMode="auto">
            <a:xfrm>
              <a:off x="8265" y="2296"/>
              <a:ext cx="108" cy="29"/>
            </a:xfrm>
            <a:custGeom>
              <a:avLst/>
              <a:gdLst/>
              <a:ahLst/>
              <a:cxnLst>
                <a:cxn ang="0">
                  <a:pos x="0" y="28"/>
                </a:cxn>
                <a:cxn ang="0">
                  <a:pos x="108" y="21"/>
                </a:cxn>
                <a:cxn ang="0">
                  <a:pos x="105" y="0"/>
                </a:cxn>
                <a:cxn ang="0">
                  <a:pos x="2" y="12"/>
                </a:cxn>
                <a:cxn ang="0">
                  <a:pos x="0" y="28"/>
                </a:cxn>
              </a:cxnLst>
              <a:rect l="0" t="0" r="r" b="b"/>
              <a:pathLst>
                <a:path w="108" h="29">
                  <a:moveTo>
                    <a:pt x="0" y="28"/>
                  </a:moveTo>
                  <a:lnTo>
                    <a:pt x="108" y="21"/>
                  </a:lnTo>
                  <a:lnTo>
                    <a:pt x="105" y="0"/>
                  </a:lnTo>
                  <a:lnTo>
                    <a:pt x="2" y="12"/>
                  </a:lnTo>
                  <a:lnTo>
                    <a:pt x="0" y="2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7"/>
            <p:cNvSpPr>
              <a:spLocks/>
            </p:cNvSpPr>
            <p:nvPr/>
          </p:nvSpPr>
          <p:spPr bwMode="auto">
            <a:xfrm>
              <a:off x="8342" y="2119"/>
              <a:ext cx="288" cy="233"/>
            </a:xfrm>
            <a:custGeom>
              <a:avLst/>
              <a:gdLst/>
              <a:ahLst/>
              <a:cxnLst>
                <a:cxn ang="0">
                  <a:pos x="237" y="40"/>
                </a:cxn>
                <a:cxn ang="0">
                  <a:pos x="158" y="4"/>
                </a:cxn>
                <a:cxn ang="0">
                  <a:pos x="110" y="0"/>
                </a:cxn>
                <a:cxn ang="0">
                  <a:pos x="103" y="7"/>
                </a:cxn>
                <a:cxn ang="0">
                  <a:pos x="81" y="35"/>
                </a:cxn>
                <a:cxn ang="0">
                  <a:pos x="67" y="60"/>
                </a:cxn>
                <a:cxn ang="0">
                  <a:pos x="62" y="69"/>
                </a:cxn>
                <a:cxn ang="0">
                  <a:pos x="55" y="81"/>
                </a:cxn>
                <a:cxn ang="0">
                  <a:pos x="50" y="93"/>
                </a:cxn>
                <a:cxn ang="0">
                  <a:pos x="43" y="105"/>
                </a:cxn>
                <a:cxn ang="0">
                  <a:pos x="33" y="129"/>
                </a:cxn>
                <a:cxn ang="0">
                  <a:pos x="26" y="139"/>
                </a:cxn>
                <a:cxn ang="0">
                  <a:pos x="16" y="158"/>
                </a:cxn>
                <a:cxn ang="0">
                  <a:pos x="9" y="165"/>
                </a:cxn>
                <a:cxn ang="0">
                  <a:pos x="0" y="182"/>
                </a:cxn>
                <a:cxn ang="0">
                  <a:pos x="2" y="182"/>
                </a:cxn>
                <a:cxn ang="0">
                  <a:pos x="7" y="184"/>
                </a:cxn>
                <a:cxn ang="0">
                  <a:pos x="12" y="187"/>
                </a:cxn>
                <a:cxn ang="0">
                  <a:pos x="16" y="187"/>
                </a:cxn>
                <a:cxn ang="0">
                  <a:pos x="19" y="189"/>
                </a:cxn>
                <a:cxn ang="0">
                  <a:pos x="28" y="189"/>
                </a:cxn>
                <a:cxn ang="0">
                  <a:pos x="31" y="191"/>
                </a:cxn>
                <a:cxn ang="0">
                  <a:pos x="43" y="191"/>
                </a:cxn>
                <a:cxn ang="0">
                  <a:pos x="50" y="196"/>
                </a:cxn>
                <a:cxn ang="0">
                  <a:pos x="52" y="201"/>
                </a:cxn>
                <a:cxn ang="0">
                  <a:pos x="40" y="206"/>
                </a:cxn>
                <a:cxn ang="0">
                  <a:pos x="23" y="208"/>
                </a:cxn>
                <a:cxn ang="0">
                  <a:pos x="14" y="211"/>
                </a:cxn>
                <a:cxn ang="0">
                  <a:pos x="19" y="215"/>
                </a:cxn>
                <a:cxn ang="0">
                  <a:pos x="23" y="218"/>
                </a:cxn>
                <a:cxn ang="0">
                  <a:pos x="31" y="218"/>
                </a:cxn>
                <a:cxn ang="0">
                  <a:pos x="36" y="220"/>
                </a:cxn>
                <a:cxn ang="0">
                  <a:pos x="79" y="220"/>
                </a:cxn>
                <a:cxn ang="0">
                  <a:pos x="129" y="223"/>
                </a:cxn>
                <a:cxn ang="0">
                  <a:pos x="151" y="232"/>
                </a:cxn>
                <a:cxn ang="0">
                  <a:pos x="156" y="230"/>
                </a:cxn>
                <a:cxn ang="0">
                  <a:pos x="163" y="227"/>
                </a:cxn>
                <a:cxn ang="0">
                  <a:pos x="167" y="227"/>
                </a:cxn>
                <a:cxn ang="0">
                  <a:pos x="175" y="225"/>
                </a:cxn>
                <a:cxn ang="0">
                  <a:pos x="180" y="223"/>
                </a:cxn>
                <a:cxn ang="0">
                  <a:pos x="184" y="223"/>
                </a:cxn>
                <a:cxn ang="0">
                  <a:pos x="189" y="220"/>
                </a:cxn>
                <a:cxn ang="0">
                  <a:pos x="192" y="218"/>
                </a:cxn>
                <a:cxn ang="0">
                  <a:pos x="196" y="218"/>
                </a:cxn>
                <a:cxn ang="0">
                  <a:pos x="201" y="213"/>
                </a:cxn>
                <a:cxn ang="0">
                  <a:pos x="201" y="208"/>
                </a:cxn>
                <a:cxn ang="0">
                  <a:pos x="194" y="208"/>
                </a:cxn>
                <a:cxn ang="0">
                  <a:pos x="211" y="184"/>
                </a:cxn>
                <a:cxn ang="0">
                  <a:pos x="283" y="175"/>
                </a:cxn>
                <a:cxn ang="0">
                  <a:pos x="287" y="83"/>
                </a:cxn>
                <a:cxn ang="0">
                  <a:pos x="237" y="40"/>
                </a:cxn>
              </a:cxnLst>
              <a:rect l="0" t="0" r="r" b="b"/>
              <a:pathLst>
                <a:path w="288" h="233">
                  <a:moveTo>
                    <a:pt x="237" y="40"/>
                  </a:moveTo>
                  <a:lnTo>
                    <a:pt x="158" y="4"/>
                  </a:lnTo>
                  <a:lnTo>
                    <a:pt x="110" y="0"/>
                  </a:lnTo>
                  <a:lnTo>
                    <a:pt x="103" y="7"/>
                  </a:lnTo>
                  <a:lnTo>
                    <a:pt x="81" y="35"/>
                  </a:lnTo>
                  <a:lnTo>
                    <a:pt x="67" y="60"/>
                  </a:lnTo>
                  <a:lnTo>
                    <a:pt x="62" y="69"/>
                  </a:lnTo>
                  <a:lnTo>
                    <a:pt x="55" y="81"/>
                  </a:lnTo>
                  <a:lnTo>
                    <a:pt x="50" y="93"/>
                  </a:lnTo>
                  <a:lnTo>
                    <a:pt x="43" y="105"/>
                  </a:lnTo>
                  <a:lnTo>
                    <a:pt x="33" y="129"/>
                  </a:lnTo>
                  <a:lnTo>
                    <a:pt x="26" y="139"/>
                  </a:lnTo>
                  <a:lnTo>
                    <a:pt x="16" y="158"/>
                  </a:lnTo>
                  <a:lnTo>
                    <a:pt x="9" y="165"/>
                  </a:lnTo>
                  <a:lnTo>
                    <a:pt x="0" y="182"/>
                  </a:lnTo>
                  <a:lnTo>
                    <a:pt x="2" y="182"/>
                  </a:lnTo>
                  <a:lnTo>
                    <a:pt x="7" y="184"/>
                  </a:lnTo>
                  <a:lnTo>
                    <a:pt x="12" y="187"/>
                  </a:lnTo>
                  <a:lnTo>
                    <a:pt x="16" y="187"/>
                  </a:lnTo>
                  <a:lnTo>
                    <a:pt x="19" y="189"/>
                  </a:lnTo>
                  <a:lnTo>
                    <a:pt x="28" y="189"/>
                  </a:lnTo>
                  <a:lnTo>
                    <a:pt x="31" y="191"/>
                  </a:lnTo>
                  <a:lnTo>
                    <a:pt x="43" y="191"/>
                  </a:lnTo>
                  <a:lnTo>
                    <a:pt x="50" y="196"/>
                  </a:lnTo>
                  <a:lnTo>
                    <a:pt x="52" y="201"/>
                  </a:lnTo>
                  <a:lnTo>
                    <a:pt x="40" y="206"/>
                  </a:lnTo>
                  <a:lnTo>
                    <a:pt x="23" y="208"/>
                  </a:lnTo>
                  <a:lnTo>
                    <a:pt x="14" y="211"/>
                  </a:lnTo>
                  <a:lnTo>
                    <a:pt x="19" y="215"/>
                  </a:lnTo>
                  <a:lnTo>
                    <a:pt x="23" y="218"/>
                  </a:lnTo>
                  <a:lnTo>
                    <a:pt x="31" y="218"/>
                  </a:lnTo>
                  <a:lnTo>
                    <a:pt x="36" y="220"/>
                  </a:lnTo>
                  <a:lnTo>
                    <a:pt x="79" y="220"/>
                  </a:lnTo>
                  <a:lnTo>
                    <a:pt x="129" y="223"/>
                  </a:lnTo>
                  <a:lnTo>
                    <a:pt x="151" y="232"/>
                  </a:lnTo>
                  <a:lnTo>
                    <a:pt x="156" y="230"/>
                  </a:lnTo>
                  <a:lnTo>
                    <a:pt x="163" y="227"/>
                  </a:lnTo>
                  <a:lnTo>
                    <a:pt x="167" y="227"/>
                  </a:lnTo>
                  <a:lnTo>
                    <a:pt x="175" y="225"/>
                  </a:lnTo>
                  <a:lnTo>
                    <a:pt x="180" y="223"/>
                  </a:lnTo>
                  <a:lnTo>
                    <a:pt x="184" y="223"/>
                  </a:lnTo>
                  <a:lnTo>
                    <a:pt x="189" y="220"/>
                  </a:lnTo>
                  <a:lnTo>
                    <a:pt x="192" y="218"/>
                  </a:lnTo>
                  <a:lnTo>
                    <a:pt x="196" y="218"/>
                  </a:lnTo>
                  <a:lnTo>
                    <a:pt x="201" y="213"/>
                  </a:lnTo>
                  <a:lnTo>
                    <a:pt x="201" y="208"/>
                  </a:lnTo>
                  <a:lnTo>
                    <a:pt x="194" y="208"/>
                  </a:lnTo>
                  <a:lnTo>
                    <a:pt x="211" y="184"/>
                  </a:lnTo>
                  <a:lnTo>
                    <a:pt x="283" y="175"/>
                  </a:lnTo>
                  <a:lnTo>
                    <a:pt x="287" y="83"/>
                  </a:lnTo>
                  <a:lnTo>
                    <a:pt x="237" y="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8"/>
            <p:cNvSpPr>
              <a:spLocks/>
            </p:cNvSpPr>
            <p:nvPr/>
          </p:nvSpPr>
          <p:spPr bwMode="auto">
            <a:xfrm>
              <a:off x="8184" y="2236"/>
              <a:ext cx="52" cy="82"/>
            </a:xfrm>
            <a:custGeom>
              <a:avLst/>
              <a:gdLst/>
              <a:ahLst/>
              <a:cxnLst>
                <a:cxn ang="0">
                  <a:pos x="7" y="2"/>
                </a:cxn>
                <a:cxn ang="0">
                  <a:pos x="7" y="2"/>
                </a:cxn>
                <a:cxn ang="0">
                  <a:pos x="2" y="19"/>
                </a:cxn>
                <a:cxn ang="0">
                  <a:pos x="0" y="55"/>
                </a:cxn>
                <a:cxn ang="0">
                  <a:pos x="0" y="76"/>
                </a:cxn>
                <a:cxn ang="0">
                  <a:pos x="31" y="81"/>
                </a:cxn>
                <a:cxn ang="0">
                  <a:pos x="52" y="74"/>
                </a:cxn>
                <a:cxn ang="0">
                  <a:pos x="52" y="47"/>
                </a:cxn>
                <a:cxn ang="0">
                  <a:pos x="50" y="38"/>
                </a:cxn>
                <a:cxn ang="0">
                  <a:pos x="50" y="28"/>
                </a:cxn>
                <a:cxn ang="0">
                  <a:pos x="48" y="21"/>
                </a:cxn>
                <a:cxn ang="0">
                  <a:pos x="48" y="12"/>
                </a:cxn>
                <a:cxn ang="0">
                  <a:pos x="45" y="2"/>
                </a:cxn>
                <a:cxn ang="0">
                  <a:pos x="26" y="0"/>
                </a:cxn>
                <a:cxn ang="0">
                  <a:pos x="7" y="2"/>
                </a:cxn>
              </a:cxnLst>
              <a:rect l="0" t="0" r="r" b="b"/>
              <a:pathLst>
                <a:path w="52" h="82">
                  <a:moveTo>
                    <a:pt x="7" y="2"/>
                  </a:moveTo>
                  <a:lnTo>
                    <a:pt x="7" y="2"/>
                  </a:lnTo>
                  <a:lnTo>
                    <a:pt x="2" y="19"/>
                  </a:lnTo>
                  <a:lnTo>
                    <a:pt x="0" y="55"/>
                  </a:lnTo>
                  <a:lnTo>
                    <a:pt x="0" y="76"/>
                  </a:lnTo>
                  <a:lnTo>
                    <a:pt x="31" y="81"/>
                  </a:lnTo>
                  <a:lnTo>
                    <a:pt x="52" y="74"/>
                  </a:lnTo>
                  <a:lnTo>
                    <a:pt x="52" y="47"/>
                  </a:lnTo>
                  <a:lnTo>
                    <a:pt x="50" y="38"/>
                  </a:lnTo>
                  <a:lnTo>
                    <a:pt x="50" y="28"/>
                  </a:lnTo>
                  <a:lnTo>
                    <a:pt x="48" y="21"/>
                  </a:lnTo>
                  <a:lnTo>
                    <a:pt x="48" y="12"/>
                  </a:lnTo>
                  <a:lnTo>
                    <a:pt x="45" y="2"/>
                  </a:lnTo>
                  <a:lnTo>
                    <a:pt x="26"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9"/>
            <p:cNvSpPr>
              <a:spLocks/>
            </p:cNvSpPr>
            <p:nvPr/>
          </p:nvSpPr>
          <p:spPr bwMode="auto">
            <a:xfrm>
              <a:off x="8184" y="2246"/>
              <a:ext cx="31" cy="62"/>
            </a:xfrm>
            <a:custGeom>
              <a:avLst/>
              <a:gdLst/>
              <a:ahLst/>
              <a:cxnLst>
                <a:cxn ang="0">
                  <a:pos x="31" y="0"/>
                </a:cxn>
                <a:cxn ang="0">
                  <a:pos x="4" y="0"/>
                </a:cxn>
                <a:cxn ang="0">
                  <a:pos x="2" y="16"/>
                </a:cxn>
                <a:cxn ang="0">
                  <a:pos x="0" y="28"/>
                </a:cxn>
                <a:cxn ang="0">
                  <a:pos x="0" y="60"/>
                </a:cxn>
                <a:cxn ang="0">
                  <a:pos x="7" y="60"/>
                </a:cxn>
                <a:cxn ang="0">
                  <a:pos x="12" y="62"/>
                </a:cxn>
                <a:cxn ang="0">
                  <a:pos x="31" y="62"/>
                </a:cxn>
                <a:cxn ang="0">
                  <a:pos x="31" y="0"/>
                </a:cxn>
              </a:cxnLst>
              <a:rect l="0" t="0" r="r" b="b"/>
              <a:pathLst>
                <a:path w="31" h="62">
                  <a:moveTo>
                    <a:pt x="31" y="0"/>
                  </a:moveTo>
                  <a:lnTo>
                    <a:pt x="4" y="0"/>
                  </a:lnTo>
                  <a:lnTo>
                    <a:pt x="2" y="16"/>
                  </a:lnTo>
                  <a:lnTo>
                    <a:pt x="0" y="28"/>
                  </a:lnTo>
                  <a:lnTo>
                    <a:pt x="0" y="60"/>
                  </a:lnTo>
                  <a:lnTo>
                    <a:pt x="7" y="60"/>
                  </a:lnTo>
                  <a:lnTo>
                    <a:pt x="12" y="62"/>
                  </a:lnTo>
                  <a:lnTo>
                    <a:pt x="31" y="62"/>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0"/>
            <p:cNvSpPr>
              <a:spLocks/>
            </p:cNvSpPr>
            <p:nvPr/>
          </p:nvSpPr>
          <p:spPr bwMode="auto">
            <a:xfrm>
              <a:off x="8184" y="2246"/>
              <a:ext cx="31" cy="58"/>
            </a:xfrm>
            <a:custGeom>
              <a:avLst/>
              <a:gdLst/>
              <a:ahLst/>
              <a:cxnLst>
                <a:cxn ang="0">
                  <a:pos x="4" y="0"/>
                </a:cxn>
                <a:cxn ang="0">
                  <a:pos x="4" y="0"/>
                </a:cxn>
                <a:cxn ang="0">
                  <a:pos x="0" y="28"/>
                </a:cxn>
                <a:cxn ang="0">
                  <a:pos x="0" y="57"/>
                </a:cxn>
                <a:cxn ang="0">
                  <a:pos x="28" y="57"/>
                </a:cxn>
                <a:cxn ang="0">
                  <a:pos x="31" y="45"/>
                </a:cxn>
                <a:cxn ang="0">
                  <a:pos x="31" y="14"/>
                </a:cxn>
                <a:cxn ang="0">
                  <a:pos x="28" y="0"/>
                </a:cxn>
                <a:cxn ang="0">
                  <a:pos x="4" y="0"/>
                </a:cxn>
              </a:cxnLst>
              <a:rect l="0" t="0" r="r" b="b"/>
              <a:pathLst>
                <a:path w="31" h="58">
                  <a:moveTo>
                    <a:pt x="4" y="0"/>
                  </a:moveTo>
                  <a:lnTo>
                    <a:pt x="4" y="0"/>
                  </a:lnTo>
                  <a:lnTo>
                    <a:pt x="0" y="28"/>
                  </a:lnTo>
                  <a:lnTo>
                    <a:pt x="0" y="57"/>
                  </a:lnTo>
                  <a:lnTo>
                    <a:pt x="28" y="57"/>
                  </a:lnTo>
                  <a:lnTo>
                    <a:pt x="31" y="45"/>
                  </a:lnTo>
                  <a:lnTo>
                    <a:pt x="31" y="14"/>
                  </a:lnTo>
                  <a:lnTo>
                    <a:pt x="28"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1"/>
            <p:cNvSpPr>
              <a:spLocks/>
            </p:cNvSpPr>
            <p:nvPr/>
          </p:nvSpPr>
          <p:spPr bwMode="auto">
            <a:xfrm>
              <a:off x="8184" y="2246"/>
              <a:ext cx="31" cy="55"/>
            </a:xfrm>
            <a:custGeom>
              <a:avLst/>
              <a:gdLst/>
              <a:ahLst/>
              <a:cxnLst>
                <a:cxn ang="0">
                  <a:pos x="28" y="0"/>
                </a:cxn>
                <a:cxn ang="0">
                  <a:pos x="4" y="0"/>
                </a:cxn>
                <a:cxn ang="0">
                  <a:pos x="2" y="14"/>
                </a:cxn>
                <a:cxn ang="0">
                  <a:pos x="2" y="26"/>
                </a:cxn>
                <a:cxn ang="0">
                  <a:pos x="0" y="38"/>
                </a:cxn>
                <a:cxn ang="0">
                  <a:pos x="0" y="52"/>
                </a:cxn>
                <a:cxn ang="0">
                  <a:pos x="7" y="52"/>
                </a:cxn>
                <a:cxn ang="0">
                  <a:pos x="12" y="55"/>
                </a:cxn>
                <a:cxn ang="0">
                  <a:pos x="28" y="55"/>
                </a:cxn>
                <a:cxn ang="0">
                  <a:pos x="28" y="40"/>
                </a:cxn>
                <a:cxn ang="0">
                  <a:pos x="31" y="28"/>
                </a:cxn>
                <a:cxn ang="0">
                  <a:pos x="28" y="14"/>
                </a:cxn>
                <a:cxn ang="0">
                  <a:pos x="28" y="0"/>
                </a:cxn>
              </a:cxnLst>
              <a:rect l="0" t="0" r="r" b="b"/>
              <a:pathLst>
                <a:path w="31" h="55">
                  <a:moveTo>
                    <a:pt x="28" y="0"/>
                  </a:moveTo>
                  <a:lnTo>
                    <a:pt x="4" y="0"/>
                  </a:lnTo>
                  <a:lnTo>
                    <a:pt x="2" y="14"/>
                  </a:lnTo>
                  <a:lnTo>
                    <a:pt x="2" y="26"/>
                  </a:lnTo>
                  <a:lnTo>
                    <a:pt x="0" y="38"/>
                  </a:lnTo>
                  <a:lnTo>
                    <a:pt x="0" y="52"/>
                  </a:lnTo>
                  <a:lnTo>
                    <a:pt x="7" y="52"/>
                  </a:lnTo>
                  <a:lnTo>
                    <a:pt x="12" y="55"/>
                  </a:lnTo>
                  <a:lnTo>
                    <a:pt x="28" y="55"/>
                  </a:lnTo>
                  <a:lnTo>
                    <a:pt x="28" y="40"/>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2"/>
            <p:cNvSpPr>
              <a:spLocks/>
            </p:cNvSpPr>
            <p:nvPr/>
          </p:nvSpPr>
          <p:spPr bwMode="auto">
            <a:xfrm>
              <a:off x="8186" y="2246"/>
              <a:ext cx="26" cy="50"/>
            </a:xfrm>
            <a:custGeom>
              <a:avLst/>
              <a:gdLst/>
              <a:ahLst/>
              <a:cxnLst>
                <a:cxn ang="0">
                  <a:pos x="2" y="0"/>
                </a:cxn>
                <a:cxn ang="0">
                  <a:pos x="2" y="0"/>
                </a:cxn>
                <a:cxn ang="0">
                  <a:pos x="0" y="11"/>
                </a:cxn>
                <a:cxn ang="0">
                  <a:pos x="0" y="50"/>
                </a:cxn>
                <a:cxn ang="0">
                  <a:pos x="26" y="50"/>
                </a:cxn>
                <a:cxn ang="0">
                  <a:pos x="26" y="0"/>
                </a:cxn>
                <a:cxn ang="0">
                  <a:pos x="2" y="0"/>
                </a:cxn>
              </a:cxnLst>
              <a:rect l="0" t="0" r="r" b="b"/>
              <a:pathLst>
                <a:path w="26" h="50">
                  <a:moveTo>
                    <a:pt x="2" y="0"/>
                  </a:moveTo>
                  <a:lnTo>
                    <a:pt x="2" y="0"/>
                  </a:lnTo>
                  <a:lnTo>
                    <a:pt x="0" y="11"/>
                  </a:lnTo>
                  <a:lnTo>
                    <a:pt x="0" y="50"/>
                  </a:lnTo>
                  <a:lnTo>
                    <a:pt x="26" y="50"/>
                  </a:lnTo>
                  <a:lnTo>
                    <a:pt x="26"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3"/>
            <p:cNvSpPr>
              <a:spLocks/>
            </p:cNvSpPr>
            <p:nvPr/>
          </p:nvSpPr>
          <p:spPr bwMode="auto">
            <a:xfrm>
              <a:off x="8186" y="2246"/>
              <a:ext cx="26" cy="48"/>
            </a:xfrm>
            <a:custGeom>
              <a:avLst/>
              <a:gdLst/>
              <a:ahLst/>
              <a:cxnLst>
                <a:cxn ang="0">
                  <a:pos x="2" y="0"/>
                </a:cxn>
                <a:cxn ang="0">
                  <a:pos x="2" y="0"/>
                </a:cxn>
                <a:cxn ang="0">
                  <a:pos x="0" y="11"/>
                </a:cxn>
                <a:cxn ang="0">
                  <a:pos x="0" y="45"/>
                </a:cxn>
                <a:cxn ang="0">
                  <a:pos x="12" y="45"/>
                </a:cxn>
                <a:cxn ang="0">
                  <a:pos x="14" y="47"/>
                </a:cxn>
                <a:cxn ang="0">
                  <a:pos x="26" y="47"/>
                </a:cxn>
                <a:cxn ang="0">
                  <a:pos x="26" y="0"/>
                </a:cxn>
                <a:cxn ang="0">
                  <a:pos x="2" y="0"/>
                </a:cxn>
              </a:cxnLst>
              <a:rect l="0" t="0" r="r" b="b"/>
              <a:pathLst>
                <a:path w="26" h="48">
                  <a:moveTo>
                    <a:pt x="2" y="0"/>
                  </a:moveTo>
                  <a:lnTo>
                    <a:pt x="2" y="0"/>
                  </a:lnTo>
                  <a:lnTo>
                    <a:pt x="0" y="11"/>
                  </a:lnTo>
                  <a:lnTo>
                    <a:pt x="0" y="45"/>
                  </a:lnTo>
                  <a:lnTo>
                    <a:pt x="12" y="45"/>
                  </a:lnTo>
                  <a:lnTo>
                    <a:pt x="14" y="47"/>
                  </a:lnTo>
                  <a:lnTo>
                    <a:pt x="26" y="47"/>
                  </a:lnTo>
                  <a:lnTo>
                    <a:pt x="26"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4"/>
            <p:cNvSpPr>
              <a:spLocks/>
            </p:cNvSpPr>
            <p:nvPr/>
          </p:nvSpPr>
          <p:spPr bwMode="auto">
            <a:xfrm>
              <a:off x="8186" y="2246"/>
              <a:ext cx="24" cy="43"/>
            </a:xfrm>
            <a:custGeom>
              <a:avLst/>
              <a:gdLst/>
              <a:ahLst/>
              <a:cxnLst>
                <a:cxn ang="0">
                  <a:pos x="2" y="0"/>
                </a:cxn>
                <a:cxn ang="0">
                  <a:pos x="2" y="0"/>
                </a:cxn>
                <a:cxn ang="0">
                  <a:pos x="0" y="11"/>
                </a:cxn>
                <a:cxn ang="0">
                  <a:pos x="0" y="43"/>
                </a:cxn>
                <a:cxn ang="0">
                  <a:pos x="23" y="43"/>
                </a:cxn>
                <a:cxn ang="0">
                  <a:pos x="23" y="0"/>
                </a:cxn>
                <a:cxn ang="0">
                  <a:pos x="2" y="0"/>
                </a:cxn>
              </a:cxnLst>
              <a:rect l="0" t="0" r="r" b="b"/>
              <a:pathLst>
                <a:path w="24" h="43">
                  <a:moveTo>
                    <a:pt x="2" y="0"/>
                  </a:moveTo>
                  <a:lnTo>
                    <a:pt x="2" y="0"/>
                  </a:lnTo>
                  <a:lnTo>
                    <a:pt x="0" y="11"/>
                  </a:lnTo>
                  <a:lnTo>
                    <a:pt x="0" y="43"/>
                  </a:lnTo>
                  <a:lnTo>
                    <a:pt x="23" y="43"/>
                  </a:lnTo>
                  <a:lnTo>
                    <a:pt x="23"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5"/>
            <p:cNvSpPr>
              <a:spLocks/>
            </p:cNvSpPr>
            <p:nvPr/>
          </p:nvSpPr>
          <p:spPr bwMode="auto">
            <a:xfrm>
              <a:off x="8186" y="2246"/>
              <a:ext cx="24" cy="38"/>
            </a:xfrm>
            <a:custGeom>
              <a:avLst/>
              <a:gdLst/>
              <a:ahLst/>
              <a:cxnLst>
                <a:cxn ang="0">
                  <a:pos x="23" y="38"/>
                </a:cxn>
                <a:cxn ang="0">
                  <a:pos x="23" y="0"/>
                </a:cxn>
                <a:cxn ang="0">
                  <a:pos x="2" y="0"/>
                </a:cxn>
                <a:cxn ang="0">
                  <a:pos x="2" y="9"/>
                </a:cxn>
                <a:cxn ang="0">
                  <a:pos x="0" y="19"/>
                </a:cxn>
                <a:cxn ang="0">
                  <a:pos x="0" y="38"/>
                </a:cxn>
                <a:cxn ang="0">
                  <a:pos x="23" y="38"/>
                </a:cxn>
              </a:cxnLst>
              <a:rect l="0" t="0" r="r" b="b"/>
              <a:pathLst>
                <a:path w="24" h="38">
                  <a:moveTo>
                    <a:pt x="23" y="38"/>
                  </a:moveTo>
                  <a:lnTo>
                    <a:pt x="23" y="0"/>
                  </a:lnTo>
                  <a:lnTo>
                    <a:pt x="2" y="0"/>
                  </a:lnTo>
                  <a:lnTo>
                    <a:pt x="2" y="9"/>
                  </a:lnTo>
                  <a:lnTo>
                    <a:pt x="0" y="19"/>
                  </a:lnTo>
                  <a:lnTo>
                    <a:pt x="0" y="38"/>
                  </a:lnTo>
                  <a:lnTo>
                    <a:pt x="23" y="38"/>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6"/>
            <p:cNvSpPr>
              <a:spLocks/>
            </p:cNvSpPr>
            <p:nvPr/>
          </p:nvSpPr>
          <p:spPr bwMode="auto">
            <a:xfrm>
              <a:off x="8186" y="2246"/>
              <a:ext cx="24" cy="36"/>
            </a:xfrm>
            <a:custGeom>
              <a:avLst/>
              <a:gdLst/>
              <a:ahLst/>
              <a:cxnLst>
                <a:cxn ang="0">
                  <a:pos x="23" y="35"/>
                </a:cxn>
                <a:cxn ang="0">
                  <a:pos x="23" y="0"/>
                </a:cxn>
                <a:cxn ang="0">
                  <a:pos x="4" y="0"/>
                </a:cxn>
                <a:cxn ang="0">
                  <a:pos x="2" y="9"/>
                </a:cxn>
                <a:cxn ang="0">
                  <a:pos x="0" y="16"/>
                </a:cxn>
                <a:cxn ang="0">
                  <a:pos x="0" y="35"/>
                </a:cxn>
                <a:cxn ang="0">
                  <a:pos x="23" y="35"/>
                </a:cxn>
              </a:cxnLst>
              <a:rect l="0" t="0" r="r" b="b"/>
              <a:pathLst>
                <a:path w="24" h="36">
                  <a:moveTo>
                    <a:pt x="23" y="35"/>
                  </a:moveTo>
                  <a:lnTo>
                    <a:pt x="23" y="0"/>
                  </a:lnTo>
                  <a:lnTo>
                    <a:pt x="4" y="0"/>
                  </a:lnTo>
                  <a:lnTo>
                    <a:pt x="2" y="9"/>
                  </a:lnTo>
                  <a:lnTo>
                    <a:pt x="0" y="16"/>
                  </a:lnTo>
                  <a:lnTo>
                    <a:pt x="0" y="35"/>
                  </a:lnTo>
                  <a:lnTo>
                    <a:pt x="23" y="35"/>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7"/>
            <p:cNvSpPr>
              <a:spLocks/>
            </p:cNvSpPr>
            <p:nvPr/>
          </p:nvSpPr>
          <p:spPr bwMode="auto">
            <a:xfrm>
              <a:off x="8186" y="2246"/>
              <a:ext cx="22" cy="31"/>
            </a:xfrm>
            <a:custGeom>
              <a:avLst/>
              <a:gdLst/>
              <a:ahLst/>
              <a:cxnLst>
                <a:cxn ang="0">
                  <a:pos x="21" y="31"/>
                </a:cxn>
                <a:cxn ang="0">
                  <a:pos x="21" y="0"/>
                </a:cxn>
                <a:cxn ang="0">
                  <a:pos x="4" y="0"/>
                </a:cxn>
                <a:cxn ang="0">
                  <a:pos x="2" y="7"/>
                </a:cxn>
                <a:cxn ang="0">
                  <a:pos x="2" y="16"/>
                </a:cxn>
                <a:cxn ang="0">
                  <a:pos x="0" y="23"/>
                </a:cxn>
                <a:cxn ang="0">
                  <a:pos x="0" y="31"/>
                </a:cxn>
                <a:cxn ang="0">
                  <a:pos x="21" y="31"/>
                </a:cxn>
              </a:cxnLst>
              <a:rect l="0" t="0" r="r" b="b"/>
              <a:pathLst>
                <a:path w="22" h="31">
                  <a:moveTo>
                    <a:pt x="21" y="31"/>
                  </a:moveTo>
                  <a:lnTo>
                    <a:pt x="21" y="0"/>
                  </a:lnTo>
                  <a:lnTo>
                    <a:pt x="4" y="0"/>
                  </a:lnTo>
                  <a:lnTo>
                    <a:pt x="2" y="7"/>
                  </a:lnTo>
                  <a:lnTo>
                    <a:pt x="2" y="16"/>
                  </a:lnTo>
                  <a:lnTo>
                    <a:pt x="0" y="23"/>
                  </a:lnTo>
                  <a:lnTo>
                    <a:pt x="0" y="31"/>
                  </a:lnTo>
                  <a:lnTo>
                    <a:pt x="21" y="31"/>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auto">
            <a:xfrm>
              <a:off x="8188" y="2246"/>
              <a:ext cx="20" cy="29"/>
            </a:xfrm>
            <a:custGeom>
              <a:avLst/>
              <a:gdLst/>
              <a:ahLst/>
              <a:cxnLst>
                <a:cxn ang="0">
                  <a:pos x="2" y="0"/>
                </a:cxn>
                <a:cxn ang="0">
                  <a:pos x="2" y="0"/>
                </a:cxn>
                <a:cxn ang="0">
                  <a:pos x="0" y="7"/>
                </a:cxn>
                <a:cxn ang="0">
                  <a:pos x="0" y="28"/>
                </a:cxn>
                <a:cxn ang="0">
                  <a:pos x="19" y="28"/>
                </a:cxn>
                <a:cxn ang="0">
                  <a:pos x="19" y="0"/>
                </a:cxn>
                <a:cxn ang="0">
                  <a:pos x="2" y="0"/>
                </a:cxn>
              </a:cxnLst>
              <a:rect l="0" t="0" r="r" b="b"/>
              <a:pathLst>
                <a:path w="20"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9"/>
            <p:cNvSpPr>
              <a:spLocks/>
            </p:cNvSpPr>
            <p:nvPr/>
          </p:nvSpPr>
          <p:spPr bwMode="auto">
            <a:xfrm>
              <a:off x="8188" y="2246"/>
              <a:ext cx="20" cy="24"/>
            </a:xfrm>
            <a:custGeom>
              <a:avLst/>
              <a:gdLst/>
              <a:ahLst/>
              <a:cxnLst>
                <a:cxn ang="0">
                  <a:pos x="2" y="0"/>
                </a:cxn>
                <a:cxn ang="0">
                  <a:pos x="2" y="0"/>
                </a:cxn>
                <a:cxn ang="0">
                  <a:pos x="0" y="7"/>
                </a:cxn>
                <a:cxn ang="0">
                  <a:pos x="0" y="23"/>
                </a:cxn>
                <a:cxn ang="0">
                  <a:pos x="19" y="23"/>
                </a:cxn>
                <a:cxn ang="0">
                  <a:pos x="19" y="0"/>
                </a:cxn>
                <a:cxn ang="0">
                  <a:pos x="2" y="0"/>
                </a:cxn>
              </a:cxnLst>
              <a:rect l="0" t="0" r="r" b="b"/>
              <a:pathLst>
                <a:path w="20" h="24">
                  <a:moveTo>
                    <a:pt x="2" y="0"/>
                  </a:moveTo>
                  <a:lnTo>
                    <a:pt x="2" y="0"/>
                  </a:lnTo>
                  <a:lnTo>
                    <a:pt x="0" y="7"/>
                  </a:lnTo>
                  <a:lnTo>
                    <a:pt x="0" y="23"/>
                  </a:lnTo>
                  <a:lnTo>
                    <a:pt x="19" y="23"/>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0"/>
            <p:cNvSpPr>
              <a:spLocks/>
            </p:cNvSpPr>
            <p:nvPr/>
          </p:nvSpPr>
          <p:spPr bwMode="auto">
            <a:xfrm>
              <a:off x="8188" y="2246"/>
              <a:ext cx="17" cy="21"/>
            </a:xfrm>
            <a:custGeom>
              <a:avLst/>
              <a:gdLst/>
              <a:ahLst/>
              <a:cxnLst>
                <a:cxn ang="0">
                  <a:pos x="2" y="0"/>
                </a:cxn>
                <a:cxn ang="0">
                  <a:pos x="2" y="0"/>
                </a:cxn>
                <a:cxn ang="0">
                  <a:pos x="0" y="4"/>
                </a:cxn>
                <a:cxn ang="0">
                  <a:pos x="0" y="21"/>
                </a:cxn>
                <a:cxn ang="0">
                  <a:pos x="12" y="21"/>
                </a:cxn>
                <a:cxn ang="0">
                  <a:pos x="12" y="19"/>
                </a:cxn>
                <a:cxn ang="0">
                  <a:pos x="16" y="19"/>
                </a:cxn>
                <a:cxn ang="0">
                  <a:pos x="16" y="0"/>
                </a:cxn>
                <a:cxn ang="0">
                  <a:pos x="2" y="0"/>
                </a:cxn>
              </a:cxnLst>
              <a:rect l="0" t="0" r="r" b="b"/>
              <a:pathLst>
                <a:path w="17" h="21">
                  <a:moveTo>
                    <a:pt x="2" y="0"/>
                  </a:moveTo>
                  <a:lnTo>
                    <a:pt x="2" y="0"/>
                  </a:lnTo>
                  <a:lnTo>
                    <a:pt x="0" y="4"/>
                  </a:lnTo>
                  <a:lnTo>
                    <a:pt x="0" y="21"/>
                  </a:lnTo>
                  <a:lnTo>
                    <a:pt x="12" y="21"/>
                  </a:lnTo>
                  <a:lnTo>
                    <a:pt x="12" y="19"/>
                  </a:lnTo>
                  <a:lnTo>
                    <a:pt x="16" y="19"/>
                  </a:lnTo>
                  <a:lnTo>
                    <a:pt x="16"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21"/>
            <p:cNvSpPr>
              <a:spLocks/>
            </p:cNvSpPr>
            <p:nvPr/>
          </p:nvSpPr>
          <p:spPr bwMode="auto">
            <a:xfrm>
              <a:off x="8188" y="2239"/>
              <a:ext cx="27" cy="7"/>
            </a:xfrm>
            <a:custGeom>
              <a:avLst/>
              <a:gdLst/>
              <a:ahLst/>
              <a:cxnLst>
                <a:cxn ang="0">
                  <a:pos x="21" y="4"/>
                </a:cxn>
                <a:cxn ang="0">
                  <a:pos x="26" y="7"/>
                </a:cxn>
                <a:cxn ang="0">
                  <a:pos x="26" y="0"/>
                </a:cxn>
                <a:cxn ang="0">
                  <a:pos x="2" y="0"/>
                </a:cxn>
                <a:cxn ang="0">
                  <a:pos x="0" y="4"/>
                </a:cxn>
                <a:cxn ang="0">
                  <a:pos x="21" y="4"/>
                </a:cxn>
              </a:cxnLst>
              <a:rect l="0" t="0" r="r" b="b"/>
              <a:pathLst>
                <a:path w="27" h="7">
                  <a:moveTo>
                    <a:pt x="21" y="4"/>
                  </a:moveTo>
                  <a:lnTo>
                    <a:pt x="26" y="7"/>
                  </a:lnTo>
                  <a:lnTo>
                    <a:pt x="26" y="0"/>
                  </a:lnTo>
                  <a:lnTo>
                    <a:pt x="2" y="0"/>
                  </a:lnTo>
                  <a:lnTo>
                    <a:pt x="0" y="4"/>
                  </a:lnTo>
                  <a:lnTo>
                    <a:pt x="21" y="4"/>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2"/>
            <p:cNvSpPr>
              <a:spLocks/>
            </p:cNvSpPr>
            <p:nvPr/>
          </p:nvSpPr>
          <p:spPr bwMode="auto">
            <a:xfrm>
              <a:off x="8184" y="2308"/>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3"/>
            <p:cNvSpPr>
              <a:spLocks/>
            </p:cNvSpPr>
            <p:nvPr/>
          </p:nvSpPr>
          <p:spPr bwMode="auto">
            <a:xfrm>
              <a:off x="8193" y="2311"/>
              <a:ext cx="12" cy="2"/>
            </a:xfrm>
            <a:custGeom>
              <a:avLst/>
              <a:gdLst/>
              <a:ahLst/>
              <a:cxnLst>
                <a:cxn ang="0">
                  <a:pos x="7" y="0"/>
                </a:cxn>
                <a:cxn ang="0">
                  <a:pos x="0" y="0"/>
                </a:cxn>
                <a:cxn ang="0">
                  <a:pos x="2" y="2"/>
                </a:cxn>
                <a:cxn ang="0">
                  <a:pos x="11" y="2"/>
                </a:cxn>
                <a:cxn ang="0">
                  <a:pos x="11" y="0"/>
                </a:cxn>
                <a:cxn ang="0">
                  <a:pos x="7" y="0"/>
                </a:cxn>
              </a:cxnLst>
              <a:rect l="0" t="0" r="r" b="b"/>
              <a:pathLst>
                <a:path w="12" h="2">
                  <a:moveTo>
                    <a:pt x="7" y="0"/>
                  </a:moveTo>
                  <a:lnTo>
                    <a:pt x="0" y="0"/>
                  </a:lnTo>
                  <a:lnTo>
                    <a:pt x="2"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4"/>
            <p:cNvSpPr>
              <a:spLocks/>
            </p:cNvSpPr>
            <p:nvPr/>
          </p:nvSpPr>
          <p:spPr bwMode="auto">
            <a:xfrm>
              <a:off x="8193" y="2311"/>
              <a:ext cx="7" cy="2"/>
            </a:xfrm>
            <a:custGeom>
              <a:avLst/>
              <a:gdLst/>
              <a:ahLst/>
              <a:cxnLst>
                <a:cxn ang="0">
                  <a:pos x="4" y="0"/>
                </a:cxn>
                <a:cxn ang="0">
                  <a:pos x="0" y="0"/>
                </a:cxn>
                <a:cxn ang="0">
                  <a:pos x="0" y="2"/>
                </a:cxn>
                <a:cxn ang="0">
                  <a:pos x="7" y="2"/>
                </a:cxn>
                <a:cxn ang="0">
                  <a:pos x="4" y="0"/>
                </a:cxn>
              </a:cxnLst>
              <a:rect l="0" t="0" r="r" b="b"/>
              <a:pathLst>
                <a:path w="7" h="2">
                  <a:moveTo>
                    <a:pt x="4" y="0"/>
                  </a:moveTo>
                  <a:lnTo>
                    <a:pt x="0" y="0"/>
                  </a:lnTo>
                  <a:lnTo>
                    <a:pt x="0"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5"/>
            <p:cNvSpPr>
              <a:spLocks/>
            </p:cNvSpPr>
            <p:nvPr/>
          </p:nvSpPr>
          <p:spPr bwMode="auto">
            <a:xfrm>
              <a:off x="8193" y="2311"/>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6"/>
            <p:cNvSpPr>
              <a:spLocks/>
            </p:cNvSpPr>
            <p:nvPr/>
          </p:nvSpPr>
          <p:spPr bwMode="auto">
            <a:xfrm>
              <a:off x="8215" y="2306"/>
              <a:ext cx="21" cy="9"/>
            </a:xfrm>
            <a:custGeom>
              <a:avLst/>
              <a:gdLst/>
              <a:ahLst/>
              <a:cxnLst>
                <a:cxn ang="0">
                  <a:pos x="0" y="4"/>
                </a:cxn>
                <a:cxn ang="0">
                  <a:pos x="0" y="9"/>
                </a:cxn>
                <a:cxn ang="0">
                  <a:pos x="14" y="7"/>
                </a:cxn>
                <a:cxn ang="0">
                  <a:pos x="21" y="4"/>
                </a:cxn>
                <a:cxn ang="0">
                  <a:pos x="21" y="0"/>
                </a:cxn>
                <a:cxn ang="0">
                  <a:pos x="0" y="4"/>
                </a:cxn>
              </a:cxnLst>
              <a:rect l="0" t="0" r="r" b="b"/>
              <a:pathLst>
                <a:path w="21" h="9">
                  <a:moveTo>
                    <a:pt x="0" y="4"/>
                  </a:moveTo>
                  <a:lnTo>
                    <a:pt x="0" y="9"/>
                  </a:lnTo>
                  <a:lnTo>
                    <a:pt x="14" y="7"/>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7"/>
            <p:cNvSpPr>
              <a:spLocks/>
            </p:cNvSpPr>
            <p:nvPr/>
          </p:nvSpPr>
          <p:spPr bwMode="auto">
            <a:xfrm>
              <a:off x="8217" y="2306"/>
              <a:ext cx="19" cy="9"/>
            </a:xfrm>
            <a:custGeom>
              <a:avLst/>
              <a:gdLst/>
              <a:ahLst/>
              <a:cxnLst>
                <a:cxn ang="0">
                  <a:pos x="14" y="2"/>
                </a:cxn>
                <a:cxn ang="0">
                  <a:pos x="4" y="2"/>
                </a:cxn>
                <a:cxn ang="0">
                  <a:pos x="0" y="4"/>
                </a:cxn>
                <a:cxn ang="0">
                  <a:pos x="0" y="9"/>
                </a:cxn>
                <a:cxn ang="0">
                  <a:pos x="4" y="9"/>
                </a:cxn>
                <a:cxn ang="0">
                  <a:pos x="7" y="7"/>
                </a:cxn>
                <a:cxn ang="0">
                  <a:pos x="12" y="7"/>
                </a:cxn>
                <a:cxn ang="0">
                  <a:pos x="14" y="4"/>
                </a:cxn>
                <a:cxn ang="0">
                  <a:pos x="19" y="4"/>
                </a:cxn>
                <a:cxn ang="0">
                  <a:pos x="19" y="0"/>
                </a:cxn>
                <a:cxn ang="0">
                  <a:pos x="14" y="2"/>
                </a:cxn>
              </a:cxnLst>
              <a:rect l="0" t="0" r="r" b="b"/>
              <a:pathLst>
                <a:path w="19" h="9">
                  <a:moveTo>
                    <a:pt x="14" y="2"/>
                  </a:moveTo>
                  <a:lnTo>
                    <a:pt x="4" y="2"/>
                  </a:lnTo>
                  <a:lnTo>
                    <a:pt x="0" y="4"/>
                  </a:lnTo>
                  <a:lnTo>
                    <a:pt x="0" y="9"/>
                  </a:lnTo>
                  <a:lnTo>
                    <a:pt x="4" y="9"/>
                  </a:lnTo>
                  <a:lnTo>
                    <a:pt x="7" y="7"/>
                  </a:lnTo>
                  <a:lnTo>
                    <a:pt x="12" y="7"/>
                  </a:lnTo>
                  <a:lnTo>
                    <a:pt x="14" y="4"/>
                  </a:lnTo>
                  <a:lnTo>
                    <a:pt x="19" y="4"/>
                  </a:lnTo>
                  <a:lnTo>
                    <a:pt x="19" y="0"/>
                  </a:lnTo>
                  <a:lnTo>
                    <a:pt x="14" y="2"/>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8"/>
            <p:cNvSpPr>
              <a:spLocks/>
            </p:cNvSpPr>
            <p:nvPr/>
          </p:nvSpPr>
          <p:spPr bwMode="auto">
            <a:xfrm>
              <a:off x="8217" y="2306"/>
              <a:ext cx="19" cy="9"/>
            </a:xfrm>
            <a:custGeom>
              <a:avLst/>
              <a:gdLst/>
              <a:ahLst/>
              <a:cxnLst>
                <a:cxn ang="0">
                  <a:pos x="14" y="2"/>
                </a:cxn>
                <a:cxn ang="0">
                  <a:pos x="4" y="2"/>
                </a:cxn>
                <a:cxn ang="0">
                  <a:pos x="0" y="4"/>
                </a:cxn>
                <a:cxn ang="0">
                  <a:pos x="0" y="9"/>
                </a:cxn>
                <a:cxn ang="0">
                  <a:pos x="4" y="9"/>
                </a:cxn>
                <a:cxn ang="0">
                  <a:pos x="7" y="7"/>
                </a:cxn>
                <a:cxn ang="0">
                  <a:pos x="12" y="7"/>
                </a:cxn>
                <a:cxn ang="0">
                  <a:pos x="14" y="4"/>
                </a:cxn>
                <a:cxn ang="0">
                  <a:pos x="19" y="4"/>
                </a:cxn>
                <a:cxn ang="0">
                  <a:pos x="19" y="0"/>
                </a:cxn>
                <a:cxn ang="0">
                  <a:pos x="14" y="2"/>
                </a:cxn>
              </a:cxnLst>
              <a:rect l="0" t="0" r="r" b="b"/>
              <a:pathLst>
                <a:path w="19" h="9">
                  <a:moveTo>
                    <a:pt x="14" y="2"/>
                  </a:moveTo>
                  <a:lnTo>
                    <a:pt x="4" y="2"/>
                  </a:lnTo>
                  <a:lnTo>
                    <a:pt x="0" y="4"/>
                  </a:lnTo>
                  <a:lnTo>
                    <a:pt x="0" y="9"/>
                  </a:lnTo>
                  <a:lnTo>
                    <a:pt x="4" y="9"/>
                  </a:lnTo>
                  <a:lnTo>
                    <a:pt x="7" y="7"/>
                  </a:lnTo>
                  <a:lnTo>
                    <a:pt x="12" y="7"/>
                  </a:lnTo>
                  <a:lnTo>
                    <a:pt x="14" y="4"/>
                  </a:lnTo>
                  <a:lnTo>
                    <a:pt x="19" y="4"/>
                  </a:lnTo>
                  <a:lnTo>
                    <a:pt x="19" y="0"/>
                  </a:lnTo>
                  <a:lnTo>
                    <a:pt x="14"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9"/>
            <p:cNvSpPr>
              <a:spLocks/>
            </p:cNvSpPr>
            <p:nvPr/>
          </p:nvSpPr>
          <p:spPr bwMode="auto">
            <a:xfrm>
              <a:off x="8217" y="2306"/>
              <a:ext cx="19" cy="7"/>
            </a:xfrm>
            <a:custGeom>
              <a:avLst/>
              <a:gdLst/>
              <a:ahLst/>
              <a:cxnLst>
                <a:cxn ang="0">
                  <a:pos x="14" y="2"/>
                </a:cxn>
                <a:cxn ang="0">
                  <a:pos x="4" y="2"/>
                </a:cxn>
                <a:cxn ang="0">
                  <a:pos x="0" y="4"/>
                </a:cxn>
                <a:cxn ang="0">
                  <a:pos x="0" y="7"/>
                </a:cxn>
                <a:cxn ang="0">
                  <a:pos x="14" y="7"/>
                </a:cxn>
                <a:cxn ang="0">
                  <a:pos x="14" y="4"/>
                </a:cxn>
                <a:cxn ang="0">
                  <a:pos x="19" y="4"/>
                </a:cxn>
                <a:cxn ang="0">
                  <a:pos x="19" y="0"/>
                </a:cxn>
                <a:cxn ang="0">
                  <a:pos x="14" y="2"/>
                </a:cxn>
              </a:cxnLst>
              <a:rect l="0" t="0" r="r" b="b"/>
              <a:pathLst>
                <a:path w="19" h="7">
                  <a:moveTo>
                    <a:pt x="14" y="2"/>
                  </a:moveTo>
                  <a:lnTo>
                    <a:pt x="4" y="2"/>
                  </a:lnTo>
                  <a:lnTo>
                    <a:pt x="0" y="4"/>
                  </a:lnTo>
                  <a:lnTo>
                    <a:pt x="0" y="7"/>
                  </a:lnTo>
                  <a:lnTo>
                    <a:pt x="14" y="7"/>
                  </a:lnTo>
                  <a:lnTo>
                    <a:pt x="14" y="4"/>
                  </a:lnTo>
                  <a:lnTo>
                    <a:pt x="19" y="4"/>
                  </a:lnTo>
                  <a:lnTo>
                    <a:pt x="19" y="0"/>
                  </a:lnTo>
                  <a:lnTo>
                    <a:pt x="14"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0"/>
            <p:cNvSpPr>
              <a:spLocks/>
            </p:cNvSpPr>
            <p:nvPr/>
          </p:nvSpPr>
          <p:spPr bwMode="auto">
            <a:xfrm>
              <a:off x="8220" y="2306"/>
              <a:ext cx="16" cy="9"/>
            </a:xfrm>
            <a:custGeom>
              <a:avLst/>
              <a:gdLst/>
              <a:ahLst/>
              <a:cxnLst>
                <a:cxn ang="0">
                  <a:pos x="12" y="2"/>
                </a:cxn>
                <a:cxn ang="0">
                  <a:pos x="2" y="2"/>
                </a:cxn>
                <a:cxn ang="0">
                  <a:pos x="0" y="4"/>
                </a:cxn>
                <a:cxn ang="0">
                  <a:pos x="0" y="9"/>
                </a:cxn>
                <a:cxn ang="0">
                  <a:pos x="4" y="7"/>
                </a:cxn>
                <a:cxn ang="0">
                  <a:pos x="12" y="7"/>
                </a:cxn>
                <a:cxn ang="0">
                  <a:pos x="12" y="4"/>
                </a:cxn>
                <a:cxn ang="0">
                  <a:pos x="16" y="4"/>
                </a:cxn>
                <a:cxn ang="0">
                  <a:pos x="16" y="0"/>
                </a:cxn>
                <a:cxn ang="0">
                  <a:pos x="12" y="2"/>
                </a:cxn>
              </a:cxnLst>
              <a:rect l="0" t="0" r="r" b="b"/>
              <a:pathLst>
                <a:path w="16" h="9">
                  <a:moveTo>
                    <a:pt x="12" y="2"/>
                  </a:moveTo>
                  <a:lnTo>
                    <a:pt x="2" y="2"/>
                  </a:lnTo>
                  <a:lnTo>
                    <a:pt x="0" y="4"/>
                  </a:lnTo>
                  <a:lnTo>
                    <a:pt x="0" y="9"/>
                  </a:lnTo>
                  <a:lnTo>
                    <a:pt x="4" y="7"/>
                  </a:lnTo>
                  <a:lnTo>
                    <a:pt x="12" y="7"/>
                  </a:lnTo>
                  <a:lnTo>
                    <a:pt x="12" y="4"/>
                  </a:lnTo>
                  <a:lnTo>
                    <a:pt x="16" y="4"/>
                  </a:lnTo>
                  <a:lnTo>
                    <a:pt x="16" y="0"/>
                  </a:lnTo>
                  <a:lnTo>
                    <a:pt x="12"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
            <p:cNvSpPr>
              <a:spLocks/>
            </p:cNvSpPr>
            <p:nvPr/>
          </p:nvSpPr>
          <p:spPr bwMode="auto">
            <a:xfrm>
              <a:off x="8220" y="2306"/>
              <a:ext cx="16" cy="9"/>
            </a:xfrm>
            <a:custGeom>
              <a:avLst/>
              <a:gdLst/>
              <a:ahLst/>
              <a:cxnLst>
                <a:cxn ang="0">
                  <a:pos x="12" y="2"/>
                </a:cxn>
                <a:cxn ang="0">
                  <a:pos x="2" y="2"/>
                </a:cxn>
                <a:cxn ang="0">
                  <a:pos x="0" y="4"/>
                </a:cxn>
                <a:cxn ang="0">
                  <a:pos x="0" y="9"/>
                </a:cxn>
                <a:cxn ang="0">
                  <a:pos x="2" y="7"/>
                </a:cxn>
                <a:cxn ang="0">
                  <a:pos x="12" y="7"/>
                </a:cxn>
                <a:cxn ang="0">
                  <a:pos x="12" y="4"/>
                </a:cxn>
                <a:cxn ang="0">
                  <a:pos x="16" y="4"/>
                </a:cxn>
                <a:cxn ang="0">
                  <a:pos x="16" y="0"/>
                </a:cxn>
                <a:cxn ang="0">
                  <a:pos x="12" y="2"/>
                </a:cxn>
              </a:cxnLst>
              <a:rect l="0" t="0" r="r" b="b"/>
              <a:pathLst>
                <a:path w="16" h="9">
                  <a:moveTo>
                    <a:pt x="12" y="2"/>
                  </a:moveTo>
                  <a:lnTo>
                    <a:pt x="2" y="2"/>
                  </a:lnTo>
                  <a:lnTo>
                    <a:pt x="0" y="4"/>
                  </a:lnTo>
                  <a:lnTo>
                    <a:pt x="0" y="9"/>
                  </a:lnTo>
                  <a:lnTo>
                    <a:pt x="2" y="7"/>
                  </a:lnTo>
                  <a:lnTo>
                    <a:pt x="12" y="7"/>
                  </a:lnTo>
                  <a:lnTo>
                    <a:pt x="12" y="4"/>
                  </a:lnTo>
                  <a:lnTo>
                    <a:pt x="16" y="4"/>
                  </a:lnTo>
                  <a:lnTo>
                    <a:pt x="16" y="0"/>
                  </a:lnTo>
                  <a:lnTo>
                    <a:pt x="12"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4" name="Freeform 32"/>
            <p:cNvSpPr>
              <a:spLocks/>
            </p:cNvSpPr>
            <p:nvPr/>
          </p:nvSpPr>
          <p:spPr bwMode="auto">
            <a:xfrm>
              <a:off x="8222" y="2306"/>
              <a:ext cx="14" cy="7"/>
            </a:xfrm>
            <a:custGeom>
              <a:avLst/>
              <a:gdLst/>
              <a:ahLst/>
              <a:cxnLst>
                <a:cxn ang="0">
                  <a:pos x="9" y="7"/>
                </a:cxn>
                <a:cxn ang="0">
                  <a:pos x="9" y="4"/>
                </a:cxn>
                <a:cxn ang="0">
                  <a:pos x="14" y="4"/>
                </a:cxn>
                <a:cxn ang="0">
                  <a:pos x="14" y="0"/>
                </a:cxn>
                <a:cxn ang="0">
                  <a:pos x="9" y="0"/>
                </a:cxn>
                <a:cxn ang="0">
                  <a:pos x="9" y="2"/>
                </a:cxn>
                <a:cxn ang="0">
                  <a:pos x="2" y="2"/>
                </a:cxn>
                <a:cxn ang="0">
                  <a:pos x="0" y="4"/>
                </a:cxn>
                <a:cxn ang="0">
                  <a:pos x="0" y="7"/>
                </a:cxn>
                <a:cxn ang="0">
                  <a:pos x="9" y="7"/>
                </a:cxn>
              </a:cxnLst>
              <a:rect l="0" t="0" r="r" b="b"/>
              <a:pathLst>
                <a:path w="14" h="7">
                  <a:moveTo>
                    <a:pt x="9" y="7"/>
                  </a:moveTo>
                  <a:lnTo>
                    <a:pt x="9" y="4"/>
                  </a:lnTo>
                  <a:lnTo>
                    <a:pt x="14" y="4"/>
                  </a:lnTo>
                  <a:lnTo>
                    <a:pt x="14" y="0"/>
                  </a:lnTo>
                  <a:lnTo>
                    <a:pt x="9" y="0"/>
                  </a:lnTo>
                  <a:lnTo>
                    <a:pt x="9" y="2"/>
                  </a:lnTo>
                  <a:lnTo>
                    <a:pt x="2" y="2"/>
                  </a:lnTo>
                  <a:lnTo>
                    <a:pt x="0" y="4"/>
                  </a:lnTo>
                  <a:lnTo>
                    <a:pt x="0" y="7"/>
                  </a:lnTo>
                  <a:lnTo>
                    <a:pt x="9" y="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5" name="Freeform 33"/>
            <p:cNvSpPr>
              <a:spLocks/>
            </p:cNvSpPr>
            <p:nvPr/>
          </p:nvSpPr>
          <p:spPr bwMode="auto">
            <a:xfrm>
              <a:off x="8222" y="2306"/>
              <a:ext cx="14" cy="7"/>
            </a:xfrm>
            <a:custGeom>
              <a:avLst/>
              <a:gdLst/>
              <a:ahLst/>
              <a:cxnLst>
                <a:cxn ang="0">
                  <a:pos x="9" y="7"/>
                </a:cxn>
                <a:cxn ang="0">
                  <a:pos x="9" y="4"/>
                </a:cxn>
                <a:cxn ang="0">
                  <a:pos x="14" y="4"/>
                </a:cxn>
                <a:cxn ang="0">
                  <a:pos x="14" y="0"/>
                </a:cxn>
                <a:cxn ang="0">
                  <a:pos x="9" y="0"/>
                </a:cxn>
                <a:cxn ang="0">
                  <a:pos x="9" y="2"/>
                </a:cxn>
                <a:cxn ang="0">
                  <a:pos x="0" y="2"/>
                </a:cxn>
                <a:cxn ang="0">
                  <a:pos x="0" y="7"/>
                </a:cxn>
                <a:cxn ang="0">
                  <a:pos x="9" y="7"/>
                </a:cxn>
              </a:cxnLst>
              <a:rect l="0" t="0" r="r" b="b"/>
              <a:pathLst>
                <a:path w="14" h="7">
                  <a:moveTo>
                    <a:pt x="9" y="7"/>
                  </a:moveTo>
                  <a:lnTo>
                    <a:pt x="9" y="4"/>
                  </a:lnTo>
                  <a:lnTo>
                    <a:pt x="14" y="4"/>
                  </a:lnTo>
                  <a:lnTo>
                    <a:pt x="14" y="0"/>
                  </a:lnTo>
                  <a:lnTo>
                    <a:pt x="9" y="0"/>
                  </a:lnTo>
                  <a:lnTo>
                    <a:pt x="9" y="2"/>
                  </a:lnTo>
                  <a:lnTo>
                    <a:pt x="0" y="2"/>
                  </a:lnTo>
                  <a:lnTo>
                    <a:pt x="0" y="7"/>
                  </a:lnTo>
                  <a:lnTo>
                    <a:pt x="9"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6" name="Freeform 34"/>
            <p:cNvSpPr>
              <a:spLocks/>
            </p:cNvSpPr>
            <p:nvPr/>
          </p:nvSpPr>
          <p:spPr bwMode="auto">
            <a:xfrm>
              <a:off x="8224" y="2306"/>
              <a:ext cx="12" cy="7"/>
            </a:xfrm>
            <a:custGeom>
              <a:avLst/>
              <a:gdLst/>
              <a:ahLst/>
              <a:cxnLst>
                <a:cxn ang="0">
                  <a:pos x="7" y="2"/>
                </a:cxn>
                <a:cxn ang="0">
                  <a:pos x="0" y="2"/>
                </a:cxn>
                <a:cxn ang="0">
                  <a:pos x="0" y="7"/>
                </a:cxn>
                <a:cxn ang="0">
                  <a:pos x="7" y="7"/>
                </a:cxn>
                <a:cxn ang="0">
                  <a:pos x="11" y="4"/>
                </a:cxn>
                <a:cxn ang="0">
                  <a:pos x="11" y="0"/>
                </a:cxn>
                <a:cxn ang="0">
                  <a:pos x="7" y="2"/>
                </a:cxn>
              </a:cxnLst>
              <a:rect l="0" t="0" r="r" b="b"/>
              <a:pathLst>
                <a:path w="12" h="7">
                  <a:moveTo>
                    <a:pt x="7" y="2"/>
                  </a:moveTo>
                  <a:lnTo>
                    <a:pt x="0" y="2"/>
                  </a:lnTo>
                  <a:lnTo>
                    <a:pt x="0" y="7"/>
                  </a:lnTo>
                  <a:lnTo>
                    <a:pt x="7" y="7"/>
                  </a:lnTo>
                  <a:lnTo>
                    <a:pt x="11" y="4"/>
                  </a:lnTo>
                  <a:lnTo>
                    <a:pt x="11" y="0"/>
                  </a:lnTo>
                  <a:lnTo>
                    <a:pt x="7"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7" name="Freeform 35"/>
            <p:cNvSpPr>
              <a:spLocks/>
            </p:cNvSpPr>
            <p:nvPr/>
          </p:nvSpPr>
          <p:spPr bwMode="auto">
            <a:xfrm>
              <a:off x="8224" y="2306"/>
              <a:ext cx="12" cy="7"/>
            </a:xfrm>
            <a:custGeom>
              <a:avLst/>
              <a:gdLst/>
              <a:ahLst/>
              <a:cxnLst>
                <a:cxn ang="0">
                  <a:pos x="7" y="2"/>
                </a:cxn>
                <a:cxn ang="0">
                  <a:pos x="0" y="2"/>
                </a:cxn>
                <a:cxn ang="0">
                  <a:pos x="0" y="7"/>
                </a:cxn>
                <a:cxn ang="0">
                  <a:pos x="7" y="7"/>
                </a:cxn>
                <a:cxn ang="0">
                  <a:pos x="11" y="4"/>
                </a:cxn>
                <a:cxn ang="0">
                  <a:pos x="11" y="0"/>
                </a:cxn>
                <a:cxn ang="0">
                  <a:pos x="7" y="2"/>
                </a:cxn>
              </a:cxnLst>
              <a:rect l="0" t="0" r="r" b="b"/>
              <a:pathLst>
                <a:path w="12" h="7">
                  <a:moveTo>
                    <a:pt x="7" y="2"/>
                  </a:moveTo>
                  <a:lnTo>
                    <a:pt x="0" y="2"/>
                  </a:lnTo>
                  <a:lnTo>
                    <a:pt x="0" y="7"/>
                  </a:lnTo>
                  <a:lnTo>
                    <a:pt x="7" y="7"/>
                  </a:lnTo>
                  <a:lnTo>
                    <a:pt x="11" y="4"/>
                  </a:lnTo>
                  <a:lnTo>
                    <a:pt x="11" y="0"/>
                  </a:lnTo>
                  <a:lnTo>
                    <a:pt x="7"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8" name="Freeform 36"/>
            <p:cNvSpPr>
              <a:spLocks/>
            </p:cNvSpPr>
            <p:nvPr/>
          </p:nvSpPr>
          <p:spPr bwMode="auto">
            <a:xfrm>
              <a:off x="8227" y="2306"/>
              <a:ext cx="9" cy="7"/>
            </a:xfrm>
            <a:custGeom>
              <a:avLst/>
              <a:gdLst/>
              <a:ahLst/>
              <a:cxnLst>
                <a:cxn ang="0">
                  <a:pos x="4" y="2"/>
                </a:cxn>
                <a:cxn ang="0">
                  <a:pos x="0" y="2"/>
                </a:cxn>
                <a:cxn ang="0">
                  <a:pos x="0" y="7"/>
                </a:cxn>
                <a:cxn ang="0">
                  <a:pos x="4" y="7"/>
                </a:cxn>
                <a:cxn ang="0">
                  <a:pos x="9" y="4"/>
                </a:cxn>
                <a:cxn ang="0">
                  <a:pos x="9" y="0"/>
                </a:cxn>
                <a:cxn ang="0">
                  <a:pos x="4" y="2"/>
                </a:cxn>
              </a:cxnLst>
              <a:rect l="0" t="0" r="r" b="b"/>
              <a:pathLst>
                <a:path w="9" h="7">
                  <a:moveTo>
                    <a:pt x="4" y="2"/>
                  </a:moveTo>
                  <a:lnTo>
                    <a:pt x="0" y="2"/>
                  </a:lnTo>
                  <a:lnTo>
                    <a:pt x="0" y="7"/>
                  </a:lnTo>
                  <a:lnTo>
                    <a:pt x="4" y="7"/>
                  </a:lnTo>
                  <a:lnTo>
                    <a:pt x="9" y="4"/>
                  </a:lnTo>
                  <a:lnTo>
                    <a:pt x="9" y="0"/>
                  </a:lnTo>
                  <a:lnTo>
                    <a:pt x="4"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9" name="Freeform 37"/>
            <p:cNvSpPr>
              <a:spLocks/>
            </p:cNvSpPr>
            <p:nvPr/>
          </p:nvSpPr>
          <p:spPr bwMode="auto">
            <a:xfrm>
              <a:off x="8227" y="2306"/>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0" name="Freeform 38"/>
            <p:cNvSpPr>
              <a:spLocks/>
            </p:cNvSpPr>
            <p:nvPr/>
          </p:nvSpPr>
          <p:spPr bwMode="auto">
            <a:xfrm>
              <a:off x="8215" y="2239"/>
              <a:ext cx="14" cy="7"/>
            </a:xfrm>
            <a:custGeom>
              <a:avLst/>
              <a:gdLst/>
              <a:ahLst/>
              <a:cxnLst>
                <a:cxn ang="0">
                  <a:pos x="0" y="0"/>
                </a:cxn>
                <a:cxn ang="0">
                  <a:pos x="0" y="7"/>
                </a:cxn>
                <a:cxn ang="0">
                  <a:pos x="4" y="7"/>
                </a:cxn>
                <a:cxn ang="0">
                  <a:pos x="14" y="4"/>
                </a:cxn>
                <a:cxn ang="0">
                  <a:pos x="14" y="0"/>
                </a:cxn>
                <a:cxn ang="0">
                  <a:pos x="0" y="0"/>
                </a:cxn>
              </a:cxnLst>
              <a:rect l="0" t="0" r="r" b="b"/>
              <a:pathLst>
                <a:path w="14" h="7">
                  <a:moveTo>
                    <a:pt x="0" y="0"/>
                  </a:moveTo>
                  <a:lnTo>
                    <a:pt x="0" y="7"/>
                  </a:lnTo>
                  <a:lnTo>
                    <a:pt x="4" y="7"/>
                  </a:lnTo>
                  <a:lnTo>
                    <a:pt x="14" y="4"/>
                  </a:lnTo>
                  <a:lnTo>
                    <a:pt x="1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1" name="Freeform 39"/>
            <p:cNvSpPr>
              <a:spLocks/>
            </p:cNvSpPr>
            <p:nvPr/>
          </p:nvSpPr>
          <p:spPr bwMode="auto">
            <a:xfrm>
              <a:off x="8217" y="2239"/>
              <a:ext cx="12" cy="7"/>
            </a:xfrm>
            <a:custGeom>
              <a:avLst/>
              <a:gdLst/>
              <a:ahLst/>
              <a:cxnLst>
                <a:cxn ang="0">
                  <a:pos x="0" y="0"/>
                </a:cxn>
                <a:cxn ang="0">
                  <a:pos x="0" y="7"/>
                </a:cxn>
                <a:cxn ang="0">
                  <a:pos x="7" y="7"/>
                </a:cxn>
                <a:cxn ang="0">
                  <a:pos x="7" y="4"/>
                </a:cxn>
                <a:cxn ang="0">
                  <a:pos x="12" y="4"/>
                </a:cxn>
                <a:cxn ang="0">
                  <a:pos x="12" y="0"/>
                </a:cxn>
                <a:cxn ang="0">
                  <a:pos x="0" y="0"/>
                </a:cxn>
              </a:cxnLst>
              <a:rect l="0" t="0" r="r" b="b"/>
              <a:pathLst>
                <a:path w="12" h="7">
                  <a:moveTo>
                    <a:pt x="0" y="0"/>
                  </a:moveTo>
                  <a:lnTo>
                    <a:pt x="0" y="7"/>
                  </a:lnTo>
                  <a:lnTo>
                    <a:pt x="7" y="7"/>
                  </a:lnTo>
                  <a:lnTo>
                    <a:pt x="7" y="4"/>
                  </a:lnTo>
                  <a:lnTo>
                    <a:pt x="12" y="4"/>
                  </a:lnTo>
                  <a:lnTo>
                    <a:pt x="12"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2" name="Freeform 40"/>
            <p:cNvSpPr>
              <a:spLocks/>
            </p:cNvSpPr>
            <p:nvPr/>
          </p:nvSpPr>
          <p:spPr bwMode="auto">
            <a:xfrm>
              <a:off x="8217" y="2239"/>
              <a:ext cx="12" cy="7"/>
            </a:xfrm>
            <a:custGeom>
              <a:avLst/>
              <a:gdLst/>
              <a:ahLst/>
              <a:cxnLst>
                <a:cxn ang="0">
                  <a:pos x="0" y="0"/>
                </a:cxn>
                <a:cxn ang="0">
                  <a:pos x="0" y="7"/>
                </a:cxn>
                <a:cxn ang="0">
                  <a:pos x="7" y="7"/>
                </a:cxn>
                <a:cxn ang="0">
                  <a:pos x="7" y="4"/>
                </a:cxn>
                <a:cxn ang="0">
                  <a:pos x="12" y="4"/>
                </a:cxn>
                <a:cxn ang="0">
                  <a:pos x="12" y="0"/>
                </a:cxn>
                <a:cxn ang="0">
                  <a:pos x="0" y="0"/>
                </a:cxn>
              </a:cxnLst>
              <a:rect l="0" t="0" r="r" b="b"/>
              <a:pathLst>
                <a:path w="12" h="7">
                  <a:moveTo>
                    <a:pt x="0" y="0"/>
                  </a:moveTo>
                  <a:lnTo>
                    <a:pt x="0" y="7"/>
                  </a:lnTo>
                  <a:lnTo>
                    <a:pt x="7" y="7"/>
                  </a:lnTo>
                  <a:lnTo>
                    <a:pt x="7" y="4"/>
                  </a:lnTo>
                  <a:lnTo>
                    <a:pt x="12" y="4"/>
                  </a:lnTo>
                  <a:lnTo>
                    <a:pt x="12"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3" name="Freeform 41"/>
            <p:cNvSpPr>
              <a:spLocks/>
            </p:cNvSpPr>
            <p:nvPr/>
          </p:nvSpPr>
          <p:spPr bwMode="auto">
            <a:xfrm>
              <a:off x="8217" y="2239"/>
              <a:ext cx="12" cy="7"/>
            </a:xfrm>
            <a:custGeom>
              <a:avLst/>
              <a:gdLst/>
              <a:ahLst/>
              <a:cxnLst>
                <a:cxn ang="0">
                  <a:pos x="0" y="0"/>
                </a:cxn>
                <a:cxn ang="0">
                  <a:pos x="0" y="7"/>
                </a:cxn>
                <a:cxn ang="0">
                  <a:pos x="7" y="7"/>
                </a:cxn>
                <a:cxn ang="0">
                  <a:pos x="12" y="4"/>
                </a:cxn>
                <a:cxn ang="0">
                  <a:pos x="12" y="0"/>
                </a:cxn>
                <a:cxn ang="0">
                  <a:pos x="0" y="0"/>
                </a:cxn>
              </a:cxnLst>
              <a:rect l="0" t="0" r="r" b="b"/>
              <a:pathLst>
                <a:path w="12" h="7">
                  <a:moveTo>
                    <a:pt x="0" y="0"/>
                  </a:moveTo>
                  <a:lnTo>
                    <a:pt x="0" y="7"/>
                  </a:lnTo>
                  <a:lnTo>
                    <a:pt x="7" y="7"/>
                  </a:lnTo>
                  <a:lnTo>
                    <a:pt x="12" y="4"/>
                  </a:lnTo>
                  <a:lnTo>
                    <a:pt x="12"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4" name="Freeform 42"/>
            <p:cNvSpPr>
              <a:spLocks/>
            </p:cNvSpPr>
            <p:nvPr/>
          </p:nvSpPr>
          <p:spPr bwMode="auto">
            <a:xfrm>
              <a:off x="8220" y="2239"/>
              <a:ext cx="9" cy="7"/>
            </a:xfrm>
            <a:custGeom>
              <a:avLst/>
              <a:gdLst/>
              <a:ahLst/>
              <a:cxnLst>
                <a:cxn ang="0">
                  <a:pos x="0" y="0"/>
                </a:cxn>
                <a:cxn ang="0">
                  <a:pos x="0" y="7"/>
                </a:cxn>
                <a:cxn ang="0">
                  <a:pos x="4" y="7"/>
                </a:cxn>
                <a:cxn ang="0">
                  <a:pos x="9" y="4"/>
                </a:cxn>
                <a:cxn ang="0">
                  <a:pos x="9" y="0"/>
                </a:cxn>
                <a:cxn ang="0">
                  <a:pos x="0" y="0"/>
                </a:cxn>
              </a:cxnLst>
              <a:rect l="0" t="0" r="r" b="b"/>
              <a:pathLst>
                <a:path w="9" h="7">
                  <a:moveTo>
                    <a:pt x="0" y="0"/>
                  </a:moveTo>
                  <a:lnTo>
                    <a:pt x="0" y="7"/>
                  </a:lnTo>
                  <a:lnTo>
                    <a:pt x="4" y="7"/>
                  </a:lnTo>
                  <a:lnTo>
                    <a:pt x="9" y="4"/>
                  </a:lnTo>
                  <a:lnTo>
                    <a:pt x="9" y="0"/>
                  </a:lnTo>
                  <a:lnTo>
                    <a:pt x="0"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5" name="Freeform 43"/>
            <p:cNvSpPr>
              <a:spLocks/>
            </p:cNvSpPr>
            <p:nvPr/>
          </p:nvSpPr>
          <p:spPr bwMode="auto">
            <a:xfrm>
              <a:off x="8220" y="2239"/>
              <a:ext cx="9" cy="7"/>
            </a:xfrm>
            <a:custGeom>
              <a:avLst/>
              <a:gdLst/>
              <a:ahLst/>
              <a:cxnLst>
                <a:cxn ang="0">
                  <a:pos x="0" y="0"/>
                </a:cxn>
                <a:cxn ang="0">
                  <a:pos x="0" y="7"/>
                </a:cxn>
                <a:cxn ang="0">
                  <a:pos x="4" y="7"/>
                </a:cxn>
                <a:cxn ang="0">
                  <a:pos x="9" y="4"/>
                </a:cxn>
                <a:cxn ang="0">
                  <a:pos x="9" y="0"/>
                </a:cxn>
                <a:cxn ang="0">
                  <a:pos x="0" y="0"/>
                </a:cxn>
              </a:cxnLst>
              <a:rect l="0" t="0" r="r" b="b"/>
              <a:pathLst>
                <a:path w="9" h="7">
                  <a:moveTo>
                    <a:pt x="0" y="0"/>
                  </a:moveTo>
                  <a:lnTo>
                    <a:pt x="0" y="7"/>
                  </a:lnTo>
                  <a:lnTo>
                    <a:pt x="4" y="7"/>
                  </a:lnTo>
                  <a:lnTo>
                    <a:pt x="9" y="4"/>
                  </a:lnTo>
                  <a:lnTo>
                    <a:pt x="9"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6" name="Freeform 44"/>
            <p:cNvSpPr>
              <a:spLocks/>
            </p:cNvSpPr>
            <p:nvPr/>
          </p:nvSpPr>
          <p:spPr bwMode="auto">
            <a:xfrm>
              <a:off x="8222" y="2239"/>
              <a:ext cx="7" cy="7"/>
            </a:xfrm>
            <a:custGeom>
              <a:avLst/>
              <a:gdLst/>
              <a:ahLst/>
              <a:cxnLst>
                <a:cxn ang="0">
                  <a:pos x="0" y="0"/>
                </a:cxn>
                <a:cxn ang="0">
                  <a:pos x="0" y="7"/>
                </a:cxn>
                <a:cxn ang="0">
                  <a:pos x="4" y="4"/>
                </a:cxn>
                <a:cxn ang="0">
                  <a:pos x="7" y="4"/>
                </a:cxn>
                <a:cxn ang="0">
                  <a:pos x="7" y="0"/>
                </a:cxn>
                <a:cxn ang="0">
                  <a:pos x="0" y="0"/>
                </a:cxn>
              </a:cxnLst>
              <a:rect l="0" t="0" r="r" b="b"/>
              <a:pathLst>
                <a:path w="7" h="7">
                  <a:moveTo>
                    <a:pt x="0" y="0"/>
                  </a:moveTo>
                  <a:lnTo>
                    <a:pt x="0" y="7"/>
                  </a:lnTo>
                  <a:lnTo>
                    <a:pt x="4" y="4"/>
                  </a:lnTo>
                  <a:lnTo>
                    <a:pt x="7" y="4"/>
                  </a:lnTo>
                  <a:lnTo>
                    <a:pt x="7" y="0"/>
                  </a:lnTo>
                  <a:lnTo>
                    <a:pt x="0"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7" name="Freeform 45"/>
            <p:cNvSpPr>
              <a:spLocks/>
            </p:cNvSpPr>
            <p:nvPr/>
          </p:nvSpPr>
          <p:spPr bwMode="auto">
            <a:xfrm>
              <a:off x="8222" y="2239"/>
              <a:ext cx="7" cy="7"/>
            </a:xfrm>
            <a:custGeom>
              <a:avLst/>
              <a:gdLst/>
              <a:ahLst/>
              <a:cxnLst>
                <a:cxn ang="0">
                  <a:pos x="0" y="0"/>
                </a:cxn>
                <a:cxn ang="0">
                  <a:pos x="0" y="7"/>
                </a:cxn>
                <a:cxn ang="0">
                  <a:pos x="4" y="4"/>
                </a:cxn>
                <a:cxn ang="0">
                  <a:pos x="7" y="4"/>
                </a:cxn>
                <a:cxn ang="0">
                  <a:pos x="7" y="0"/>
                </a:cxn>
                <a:cxn ang="0">
                  <a:pos x="0" y="0"/>
                </a:cxn>
              </a:cxnLst>
              <a:rect l="0" t="0" r="r" b="b"/>
              <a:pathLst>
                <a:path w="7" h="7">
                  <a:moveTo>
                    <a:pt x="0" y="0"/>
                  </a:moveTo>
                  <a:lnTo>
                    <a:pt x="0" y="7"/>
                  </a:lnTo>
                  <a:lnTo>
                    <a:pt x="4" y="4"/>
                  </a:lnTo>
                  <a:lnTo>
                    <a:pt x="7" y="4"/>
                  </a:lnTo>
                  <a:lnTo>
                    <a:pt x="7" y="0"/>
                  </a:lnTo>
                  <a:lnTo>
                    <a:pt x="0"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8" name="Freeform 46"/>
            <p:cNvSpPr>
              <a:spLocks/>
            </p:cNvSpPr>
            <p:nvPr/>
          </p:nvSpPr>
          <p:spPr bwMode="auto">
            <a:xfrm>
              <a:off x="8222" y="2239"/>
              <a:ext cx="7" cy="7"/>
            </a:xfrm>
            <a:custGeom>
              <a:avLst/>
              <a:gdLst/>
              <a:ahLst/>
              <a:cxnLst>
                <a:cxn ang="0">
                  <a:pos x="0" y="0"/>
                </a:cxn>
                <a:cxn ang="0">
                  <a:pos x="0" y="7"/>
                </a:cxn>
                <a:cxn ang="0">
                  <a:pos x="4" y="7"/>
                </a:cxn>
                <a:cxn ang="0">
                  <a:pos x="7" y="4"/>
                </a:cxn>
                <a:cxn ang="0">
                  <a:pos x="7" y="0"/>
                </a:cxn>
                <a:cxn ang="0">
                  <a:pos x="0" y="0"/>
                </a:cxn>
              </a:cxnLst>
              <a:rect l="0" t="0" r="r" b="b"/>
              <a:pathLst>
                <a:path w="7" h="7">
                  <a:moveTo>
                    <a:pt x="0" y="0"/>
                  </a:moveTo>
                  <a:lnTo>
                    <a:pt x="0" y="7"/>
                  </a:lnTo>
                  <a:lnTo>
                    <a:pt x="4" y="7"/>
                  </a:lnTo>
                  <a:lnTo>
                    <a:pt x="7" y="4"/>
                  </a:lnTo>
                  <a:lnTo>
                    <a:pt x="7"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9" name="Freeform 47"/>
            <p:cNvSpPr>
              <a:spLocks/>
            </p:cNvSpPr>
            <p:nvPr/>
          </p:nvSpPr>
          <p:spPr bwMode="auto">
            <a:xfrm>
              <a:off x="8224" y="2239"/>
              <a:ext cx="5" cy="7"/>
            </a:xfrm>
            <a:custGeom>
              <a:avLst/>
              <a:gdLst/>
              <a:ahLst/>
              <a:cxnLst>
                <a:cxn ang="0">
                  <a:pos x="0" y="0"/>
                </a:cxn>
                <a:cxn ang="0">
                  <a:pos x="0" y="7"/>
                </a:cxn>
                <a:cxn ang="0">
                  <a:pos x="4" y="4"/>
                </a:cxn>
                <a:cxn ang="0">
                  <a:pos x="4" y="0"/>
                </a:cxn>
                <a:cxn ang="0">
                  <a:pos x="0" y="0"/>
                </a:cxn>
              </a:cxnLst>
              <a:rect l="0" t="0" r="r" b="b"/>
              <a:pathLst>
                <a:path w="5" h="7">
                  <a:moveTo>
                    <a:pt x="0" y="0"/>
                  </a:moveTo>
                  <a:lnTo>
                    <a:pt x="0" y="7"/>
                  </a:lnTo>
                  <a:lnTo>
                    <a:pt x="4" y="4"/>
                  </a:lnTo>
                  <a:lnTo>
                    <a:pt x="4"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0" name="Freeform 48"/>
            <p:cNvSpPr>
              <a:spLocks/>
            </p:cNvSpPr>
            <p:nvPr/>
          </p:nvSpPr>
          <p:spPr bwMode="auto">
            <a:xfrm>
              <a:off x="8224" y="2239"/>
              <a:ext cx="5" cy="7"/>
            </a:xfrm>
            <a:custGeom>
              <a:avLst/>
              <a:gdLst/>
              <a:ahLst/>
              <a:cxnLst>
                <a:cxn ang="0">
                  <a:pos x="0" y="0"/>
                </a:cxn>
                <a:cxn ang="0">
                  <a:pos x="0" y="7"/>
                </a:cxn>
                <a:cxn ang="0">
                  <a:pos x="4" y="4"/>
                </a:cxn>
                <a:cxn ang="0">
                  <a:pos x="4" y="0"/>
                </a:cxn>
                <a:cxn ang="0">
                  <a:pos x="0" y="0"/>
                </a:cxn>
              </a:cxnLst>
              <a:rect l="0" t="0" r="r" b="b"/>
              <a:pathLst>
                <a:path w="5" h="7">
                  <a:moveTo>
                    <a:pt x="0" y="0"/>
                  </a:moveTo>
                  <a:lnTo>
                    <a:pt x="0" y="7"/>
                  </a:lnTo>
                  <a:lnTo>
                    <a:pt x="4"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1" name="Freeform 49"/>
            <p:cNvSpPr>
              <a:spLocks/>
            </p:cNvSpPr>
            <p:nvPr/>
          </p:nvSpPr>
          <p:spPr bwMode="auto">
            <a:xfrm>
              <a:off x="8224" y="2239"/>
              <a:ext cx="5" cy="7"/>
            </a:xfrm>
            <a:custGeom>
              <a:avLst/>
              <a:gdLst/>
              <a:ahLst/>
              <a:cxnLst>
                <a:cxn ang="0">
                  <a:pos x="0" y="0"/>
                </a:cxn>
                <a:cxn ang="0">
                  <a:pos x="0" y="7"/>
                </a:cxn>
                <a:cxn ang="0">
                  <a:pos x="4" y="4"/>
                </a:cxn>
                <a:cxn ang="0">
                  <a:pos x="4" y="0"/>
                </a:cxn>
                <a:cxn ang="0">
                  <a:pos x="0" y="0"/>
                </a:cxn>
              </a:cxnLst>
              <a:rect l="0" t="0" r="r" b="b"/>
              <a:pathLst>
                <a:path w="5" h="7">
                  <a:moveTo>
                    <a:pt x="0" y="0"/>
                  </a:moveTo>
                  <a:lnTo>
                    <a:pt x="0" y="7"/>
                  </a:lnTo>
                  <a:lnTo>
                    <a:pt x="4"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2" name="Freeform 50"/>
            <p:cNvSpPr>
              <a:spLocks/>
            </p:cNvSpPr>
            <p:nvPr/>
          </p:nvSpPr>
          <p:spPr bwMode="auto">
            <a:xfrm>
              <a:off x="8227"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3" name="Freeform 51"/>
            <p:cNvSpPr>
              <a:spLocks/>
            </p:cNvSpPr>
            <p:nvPr/>
          </p:nvSpPr>
          <p:spPr bwMode="auto">
            <a:xfrm>
              <a:off x="8224"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4" name="Freeform 52"/>
            <p:cNvSpPr>
              <a:spLocks/>
            </p:cNvSpPr>
            <p:nvPr/>
          </p:nvSpPr>
          <p:spPr bwMode="auto">
            <a:xfrm>
              <a:off x="8224" y="2246"/>
              <a:ext cx="10"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5" name="Freeform 53"/>
            <p:cNvSpPr>
              <a:spLocks/>
            </p:cNvSpPr>
            <p:nvPr/>
          </p:nvSpPr>
          <p:spPr bwMode="auto">
            <a:xfrm>
              <a:off x="8224" y="2246"/>
              <a:ext cx="8"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8" h="58">
                  <a:moveTo>
                    <a:pt x="7" y="57"/>
                  </a:moveTo>
                  <a:lnTo>
                    <a:pt x="7" y="28"/>
                  </a:lnTo>
                  <a:lnTo>
                    <a:pt x="2" y="0"/>
                  </a:lnTo>
                  <a:lnTo>
                    <a:pt x="0" y="2"/>
                  </a:lnTo>
                  <a:lnTo>
                    <a:pt x="2" y="16"/>
                  </a:lnTo>
                  <a:lnTo>
                    <a:pt x="2" y="28"/>
                  </a:lnTo>
                  <a:lnTo>
                    <a:pt x="4" y="43"/>
                  </a:lnTo>
                  <a:lnTo>
                    <a:pt x="4" y="57"/>
                  </a:lnTo>
                  <a:lnTo>
                    <a:pt x="7" y="5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54"/>
            <p:cNvSpPr>
              <a:spLocks/>
            </p:cNvSpPr>
            <p:nvPr/>
          </p:nvSpPr>
          <p:spPr bwMode="auto">
            <a:xfrm>
              <a:off x="8222"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55"/>
            <p:cNvSpPr>
              <a:spLocks/>
            </p:cNvSpPr>
            <p:nvPr/>
          </p:nvSpPr>
          <p:spPr bwMode="auto">
            <a:xfrm>
              <a:off x="8222" y="2246"/>
              <a:ext cx="10"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6" name="Freeform 56"/>
            <p:cNvSpPr>
              <a:spLocks/>
            </p:cNvSpPr>
            <p:nvPr/>
          </p:nvSpPr>
          <p:spPr bwMode="auto">
            <a:xfrm>
              <a:off x="8222"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7" name="Freeform 57"/>
            <p:cNvSpPr>
              <a:spLocks/>
            </p:cNvSpPr>
            <p:nvPr/>
          </p:nvSpPr>
          <p:spPr bwMode="auto">
            <a:xfrm>
              <a:off x="8220" y="2246"/>
              <a:ext cx="9"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9" h="58">
                  <a:moveTo>
                    <a:pt x="4" y="0"/>
                  </a:moveTo>
                  <a:lnTo>
                    <a:pt x="0" y="2"/>
                  </a:lnTo>
                  <a:lnTo>
                    <a:pt x="2" y="16"/>
                  </a:lnTo>
                  <a:lnTo>
                    <a:pt x="4" y="28"/>
                  </a:lnTo>
                  <a:lnTo>
                    <a:pt x="4" y="57"/>
                  </a:lnTo>
                  <a:lnTo>
                    <a:pt x="9" y="57"/>
                  </a:lnTo>
                  <a:lnTo>
                    <a:pt x="9" y="28"/>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8" name="Freeform 58"/>
            <p:cNvSpPr>
              <a:spLocks/>
            </p:cNvSpPr>
            <p:nvPr/>
          </p:nvSpPr>
          <p:spPr bwMode="auto">
            <a:xfrm>
              <a:off x="8220" y="2246"/>
              <a:ext cx="9"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9" name="Freeform 59"/>
            <p:cNvSpPr>
              <a:spLocks/>
            </p:cNvSpPr>
            <p:nvPr/>
          </p:nvSpPr>
          <p:spPr bwMode="auto">
            <a:xfrm>
              <a:off x="8217" y="2246"/>
              <a:ext cx="10" cy="58"/>
            </a:xfrm>
            <a:custGeom>
              <a:avLst/>
              <a:gdLst/>
              <a:ahLst/>
              <a:cxnLst>
                <a:cxn ang="0">
                  <a:pos x="9" y="57"/>
                </a:cxn>
                <a:cxn ang="0">
                  <a:pos x="9" y="28"/>
                </a:cxn>
                <a:cxn ang="0">
                  <a:pos x="4" y="0"/>
                </a:cxn>
                <a:cxn ang="0">
                  <a:pos x="0" y="2"/>
                </a:cxn>
                <a:cxn ang="0">
                  <a:pos x="4" y="16"/>
                </a:cxn>
                <a:cxn ang="0">
                  <a:pos x="4" y="28"/>
                </a:cxn>
                <a:cxn ang="0">
                  <a:pos x="7" y="43"/>
                </a:cxn>
                <a:cxn ang="0">
                  <a:pos x="7" y="57"/>
                </a:cxn>
                <a:cxn ang="0">
                  <a:pos x="9" y="57"/>
                </a:cxn>
              </a:cxnLst>
              <a:rect l="0" t="0" r="r" b="b"/>
              <a:pathLst>
                <a:path w="10" h="58">
                  <a:moveTo>
                    <a:pt x="9" y="57"/>
                  </a:moveTo>
                  <a:lnTo>
                    <a:pt x="9" y="28"/>
                  </a:lnTo>
                  <a:lnTo>
                    <a:pt x="4" y="0"/>
                  </a:lnTo>
                  <a:lnTo>
                    <a:pt x="0" y="2"/>
                  </a:lnTo>
                  <a:lnTo>
                    <a:pt x="4" y="16"/>
                  </a:lnTo>
                  <a:lnTo>
                    <a:pt x="4" y="28"/>
                  </a:lnTo>
                  <a:lnTo>
                    <a:pt x="7" y="43"/>
                  </a:lnTo>
                  <a:lnTo>
                    <a:pt x="7" y="57"/>
                  </a:lnTo>
                  <a:lnTo>
                    <a:pt x="9" y="5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0" name="Freeform 60"/>
            <p:cNvSpPr>
              <a:spLocks/>
            </p:cNvSpPr>
            <p:nvPr/>
          </p:nvSpPr>
          <p:spPr bwMode="auto">
            <a:xfrm>
              <a:off x="8217"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1" name="Freeform 61"/>
            <p:cNvSpPr>
              <a:spLocks/>
            </p:cNvSpPr>
            <p:nvPr/>
          </p:nvSpPr>
          <p:spPr bwMode="auto">
            <a:xfrm>
              <a:off x="8217" y="2246"/>
              <a:ext cx="10" cy="58"/>
            </a:xfrm>
            <a:custGeom>
              <a:avLst/>
              <a:gdLst/>
              <a:ahLst/>
              <a:cxnLst>
                <a:cxn ang="0">
                  <a:pos x="4"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2"/>
                  </a:lnTo>
                  <a:lnTo>
                    <a:pt x="2" y="16"/>
                  </a:lnTo>
                  <a:lnTo>
                    <a:pt x="4" y="28"/>
                  </a:lnTo>
                  <a:lnTo>
                    <a:pt x="4" y="57"/>
                  </a:lnTo>
                  <a:lnTo>
                    <a:pt x="9" y="57"/>
                  </a:lnTo>
                  <a:lnTo>
                    <a:pt x="9" y="43"/>
                  </a:lnTo>
                  <a:lnTo>
                    <a:pt x="7" y="28"/>
                  </a:lnTo>
                  <a:lnTo>
                    <a:pt x="7" y="14"/>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2" name="Freeform 62"/>
            <p:cNvSpPr>
              <a:spLocks/>
            </p:cNvSpPr>
            <p:nvPr/>
          </p:nvSpPr>
          <p:spPr bwMode="auto">
            <a:xfrm>
              <a:off x="8224" y="2121"/>
              <a:ext cx="185" cy="202"/>
            </a:xfrm>
            <a:custGeom>
              <a:avLst/>
              <a:gdLst/>
              <a:ahLst/>
              <a:cxnLst>
                <a:cxn ang="0">
                  <a:pos x="184" y="184"/>
                </a:cxn>
                <a:cxn ang="0">
                  <a:pos x="182" y="9"/>
                </a:cxn>
                <a:cxn ang="0">
                  <a:pos x="45" y="0"/>
                </a:cxn>
                <a:cxn ang="0">
                  <a:pos x="0" y="4"/>
                </a:cxn>
                <a:cxn ang="0">
                  <a:pos x="2" y="187"/>
                </a:cxn>
                <a:cxn ang="0">
                  <a:pos x="11" y="187"/>
                </a:cxn>
                <a:cxn ang="0">
                  <a:pos x="11" y="194"/>
                </a:cxn>
                <a:cxn ang="0">
                  <a:pos x="45" y="201"/>
                </a:cxn>
                <a:cxn ang="0">
                  <a:pos x="163" y="184"/>
                </a:cxn>
                <a:cxn ang="0">
                  <a:pos x="184" y="184"/>
                </a:cxn>
              </a:cxnLst>
              <a:rect l="0" t="0" r="r" b="b"/>
              <a:pathLst>
                <a:path w="185" h="202">
                  <a:moveTo>
                    <a:pt x="184" y="184"/>
                  </a:moveTo>
                  <a:lnTo>
                    <a:pt x="182" y="9"/>
                  </a:lnTo>
                  <a:lnTo>
                    <a:pt x="45" y="0"/>
                  </a:lnTo>
                  <a:lnTo>
                    <a:pt x="0" y="4"/>
                  </a:lnTo>
                  <a:lnTo>
                    <a:pt x="2" y="187"/>
                  </a:lnTo>
                  <a:lnTo>
                    <a:pt x="11" y="187"/>
                  </a:lnTo>
                  <a:lnTo>
                    <a:pt x="11" y="194"/>
                  </a:lnTo>
                  <a:lnTo>
                    <a:pt x="45" y="201"/>
                  </a:lnTo>
                  <a:lnTo>
                    <a:pt x="163" y="184"/>
                  </a:lnTo>
                  <a:lnTo>
                    <a:pt x="184"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3" name="Freeform 63"/>
            <p:cNvSpPr>
              <a:spLocks/>
            </p:cNvSpPr>
            <p:nvPr/>
          </p:nvSpPr>
          <p:spPr bwMode="auto">
            <a:xfrm>
              <a:off x="8280" y="2080"/>
              <a:ext cx="280" cy="262"/>
            </a:xfrm>
            <a:custGeom>
              <a:avLst/>
              <a:gdLst/>
              <a:ahLst/>
              <a:cxnLst>
                <a:cxn ang="0">
                  <a:pos x="194" y="223"/>
                </a:cxn>
                <a:cxn ang="0">
                  <a:pos x="218" y="208"/>
                </a:cxn>
                <a:cxn ang="0">
                  <a:pos x="278" y="184"/>
                </a:cxn>
                <a:cxn ang="0">
                  <a:pos x="280" y="158"/>
                </a:cxn>
                <a:cxn ang="0">
                  <a:pos x="278" y="79"/>
                </a:cxn>
                <a:cxn ang="0">
                  <a:pos x="206" y="24"/>
                </a:cxn>
                <a:cxn ang="0">
                  <a:pos x="189" y="12"/>
                </a:cxn>
                <a:cxn ang="0">
                  <a:pos x="182" y="7"/>
                </a:cxn>
                <a:cxn ang="0">
                  <a:pos x="172" y="4"/>
                </a:cxn>
                <a:cxn ang="0">
                  <a:pos x="160" y="2"/>
                </a:cxn>
                <a:cxn ang="0">
                  <a:pos x="151" y="2"/>
                </a:cxn>
                <a:cxn ang="0">
                  <a:pos x="132" y="4"/>
                </a:cxn>
                <a:cxn ang="0">
                  <a:pos x="120" y="7"/>
                </a:cxn>
                <a:cxn ang="0">
                  <a:pos x="105" y="9"/>
                </a:cxn>
                <a:cxn ang="0">
                  <a:pos x="91" y="12"/>
                </a:cxn>
                <a:cxn ang="0">
                  <a:pos x="72" y="14"/>
                </a:cxn>
                <a:cxn ang="0">
                  <a:pos x="64" y="16"/>
                </a:cxn>
                <a:cxn ang="0">
                  <a:pos x="50" y="19"/>
                </a:cxn>
                <a:cxn ang="0">
                  <a:pos x="36" y="21"/>
                </a:cxn>
                <a:cxn ang="0">
                  <a:pos x="21" y="24"/>
                </a:cxn>
                <a:cxn ang="0">
                  <a:pos x="14" y="26"/>
                </a:cxn>
                <a:cxn ang="0">
                  <a:pos x="4" y="48"/>
                </a:cxn>
                <a:cxn ang="0">
                  <a:pos x="0" y="160"/>
                </a:cxn>
                <a:cxn ang="0">
                  <a:pos x="9" y="206"/>
                </a:cxn>
                <a:cxn ang="0">
                  <a:pos x="16" y="208"/>
                </a:cxn>
                <a:cxn ang="0">
                  <a:pos x="26" y="211"/>
                </a:cxn>
                <a:cxn ang="0">
                  <a:pos x="33" y="213"/>
                </a:cxn>
                <a:cxn ang="0">
                  <a:pos x="47" y="216"/>
                </a:cxn>
                <a:cxn ang="0">
                  <a:pos x="55" y="218"/>
                </a:cxn>
                <a:cxn ang="0">
                  <a:pos x="76" y="230"/>
                </a:cxn>
                <a:cxn ang="0">
                  <a:pos x="52" y="242"/>
                </a:cxn>
                <a:cxn ang="0">
                  <a:pos x="47" y="249"/>
                </a:cxn>
                <a:cxn ang="0">
                  <a:pos x="55" y="252"/>
                </a:cxn>
                <a:cxn ang="0">
                  <a:pos x="64" y="254"/>
                </a:cxn>
                <a:cxn ang="0">
                  <a:pos x="117" y="256"/>
                </a:cxn>
                <a:cxn ang="0">
                  <a:pos x="201" y="252"/>
                </a:cxn>
                <a:cxn ang="0">
                  <a:pos x="213" y="242"/>
                </a:cxn>
                <a:cxn ang="0">
                  <a:pos x="216" y="237"/>
                </a:cxn>
                <a:cxn ang="0">
                  <a:pos x="211" y="230"/>
                </a:cxn>
                <a:cxn ang="0">
                  <a:pos x="201" y="225"/>
                </a:cxn>
              </a:cxnLst>
              <a:rect l="0" t="0" r="r" b="b"/>
              <a:pathLst>
                <a:path w="280" h="262">
                  <a:moveTo>
                    <a:pt x="199" y="223"/>
                  </a:moveTo>
                  <a:lnTo>
                    <a:pt x="194" y="223"/>
                  </a:lnTo>
                  <a:lnTo>
                    <a:pt x="189" y="220"/>
                  </a:lnTo>
                  <a:lnTo>
                    <a:pt x="218" y="208"/>
                  </a:lnTo>
                  <a:lnTo>
                    <a:pt x="276" y="199"/>
                  </a:lnTo>
                  <a:lnTo>
                    <a:pt x="278" y="184"/>
                  </a:lnTo>
                  <a:lnTo>
                    <a:pt x="278" y="172"/>
                  </a:lnTo>
                  <a:lnTo>
                    <a:pt x="280" y="158"/>
                  </a:lnTo>
                  <a:lnTo>
                    <a:pt x="280" y="93"/>
                  </a:lnTo>
                  <a:lnTo>
                    <a:pt x="278" y="79"/>
                  </a:lnTo>
                  <a:lnTo>
                    <a:pt x="216" y="43"/>
                  </a:lnTo>
                  <a:lnTo>
                    <a:pt x="206" y="24"/>
                  </a:lnTo>
                  <a:lnTo>
                    <a:pt x="194" y="12"/>
                  </a:lnTo>
                  <a:lnTo>
                    <a:pt x="189" y="12"/>
                  </a:lnTo>
                  <a:lnTo>
                    <a:pt x="187" y="9"/>
                  </a:lnTo>
                  <a:lnTo>
                    <a:pt x="182" y="7"/>
                  </a:lnTo>
                  <a:lnTo>
                    <a:pt x="177" y="7"/>
                  </a:lnTo>
                  <a:lnTo>
                    <a:pt x="172" y="4"/>
                  </a:lnTo>
                  <a:lnTo>
                    <a:pt x="167" y="4"/>
                  </a:lnTo>
                  <a:lnTo>
                    <a:pt x="160" y="2"/>
                  </a:lnTo>
                  <a:lnTo>
                    <a:pt x="156" y="0"/>
                  </a:lnTo>
                  <a:lnTo>
                    <a:pt x="151" y="2"/>
                  </a:lnTo>
                  <a:lnTo>
                    <a:pt x="136" y="2"/>
                  </a:lnTo>
                  <a:lnTo>
                    <a:pt x="132" y="4"/>
                  </a:lnTo>
                  <a:lnTo>
                    <a:pt x="122" y="4"/>
                  </a:lnTo>
                  <a:lnTo>
                    <a:pt x="120" y="7"/>
                  </a:lnTo>
                  <a:lnTo>
                    <a:pt x="110" y="7"/>
                  </a:lnTo>
                  <a:lnTo>
                    <a:pt x="105" y="9"/>
                  </a:lnTo>
                  <a:lnTo>
                    <a:pt x="96" y="9"/>
                  </a:lnTo>
                  <a:lnTo>
                    <a:pt x="91" y="12"/>
                  </a:lnTo>
                  <a:lnTo>
                    <a:pt x="76" y="12"/>
                  </a:lnTo>
                  <a:lnTo>
                    <a:pt x="72" y="14"/>
                  </a:lnTo>
                  <a:lnTo>
                    <a:pt x="67" y="14"/>
                  </a:lnTo>
                  <a:lnTo>
                    <a:pt x="64" y="16"/>
                  </a:lnTo>
                  <a:lnTo>
                    <a:pt x="55" y="16"/>
                  </a:lnTo>
                  <a:lnTo>
                    <a:pt x="50" y="19"/>
                  </a:lnTo>
                  <a:lnTo>
                    <a:pt x="40" y="19"/>
                  </a:lnTo>
                  <a:lnTo>
                    <a:pt x="36" y="21"/>
                  </a:lnTo>
                  <a:lnTo>
                    <a:pt x="26" y="21"/>
                  </a:lnTo>
                  <a:lnTo>
                    <a:pt x="21" y="24"/>
                  </a:lnTo>
                  <a:lnTo>
                    <a:pt x="19" y="24"/>
                  </a:lnTo>
                  <a:lnTo>
                    <a:pt x="14" y="26"/>
                  </a:lnTo>
                  <a:lnTo>
                    <a:pt x="9" y="26"/>
                  </a:lnTo>
                  <a:lnTo>
                    <a:pt x="4" y="48"/>
                  </a:lnTo>
                  <a:lnTo>
                    <a:pt x="0" y="86"/>
                  </a:lnTo>
                  <a:lnTo>
                    <a:pt x="0" y="160"/>
                  </a:lnTo>
                  <a:lnTo>
                    <a:pt x="4" y="204"/>
                  </a:lnTo>
                  <a:lnTo>
                    <a:pt x="9" y="206"/>
                  </a:lnTo>
                  <a:lnTo>
                    <a:pt x="14" y="206"/>
                  </a:lnTo>
                  <a:lnTo>
                    <a:pt x="16" y="208"/>
                  </a:lnTo>
                  <a:lnTo>
                    <a:pt x="21" y="211"/>
                  </a:lnTo>
                  <a:lnTo>
                    <a:pt x="26" y="211"/>
                  </a:lnTo>
                  <a:lnTo>
                    <a:pt x="31" y="213"/>
                  </a:lnTo>
                  <a:lnTo>
                    <a:pt x="33" y="213"/>
                  </a:lnTo>
                  <a:lnTo>
                    <a:pt x="38" y="216"/>
                  </a:lnTo>
                  <a:lnTo>
                    <a:pt x="47" y="216"/>
                  </a:lnTo>
                  <a:lnTo>
                    <a:pt x="50" y="218"/>
                  </a:lnTo>
                  <a:lnTo>
                    <a:pt x="55" y="218"/>
                  </a:lnTo>
                  <a:lnTo>
                    <a:pt x="69" y="225"/>
                  </a:lnTo>
                  <a:lnTo>
                    <a:pt x="76" y="230"/>
                  </a:lnTo>
                  <a:lnTo>
                    <a:pt x="67" y="237"/>
                  </a:lnTo>
                  <a:lnTo>
                    <a:pt x="52" y="242"/>
                  </a:lnTo>
                  <a:lnTo>
                    <a:pt x="45" y="247"/>
                  </a:lnTo>
                  <a:lnTo>
                    <a:pt x="47" y="249"/>
                  </a:lnTo>
                  <a:lnTo>
                    <a:pt x="52" y="252"/>
                  </a:lnTo>
                  <a:lnTo>
                    <a:pt x="55" y="252"/>
                  </a:lnTo>
                  <a:lnTo>
                    <a:pt x="60" y="254"/>
                  </a:lnTo>
                  <a:lnTo>
                    <a:pt x="64" y="254"/>
                  </a:lnTo>
                  <a:lnTo>
                    <a:pt x="69" y="256"/>
                  </a:lnTo>
                  <a:lnTo>
                    <a:pt x="117" y="256"/>
                  </a:lnTo>
                  <a:lnTo>
                    <a:pt x="170" y="261"/>
                  </a:lnTo>
                  <a:lnTo>
                    <a:pt x="201" y="252"/>
                  </a:lnTo>
                  <a:lnTo>
                    <a:pt x="206" y="249"/>
                  </a:lnTo>
                  <a:lnTo>
                    <a:pt x="213" y="242"/>
                  </a:lnTo>
                  <a:lnTo>
                    <a:pt x="216" y="242"/>
                  </a:lnTo>
                  <a:lnTo>
                    <a:pt x="216" y="237"/>
                  </a:lnTo>
                  <a:lnTo>
                    <a:pt x="213" y="235"/>
                  </a:lnTo>
                  <a:lnTo>
                    <a:pt x="211" y="230"/>
                  </a:lnTo>
                  <a:lnTo>
                    <a:pt x="206" y="228"/>
                  </a:lnTo>
                  <a:lnTo>
                    <a:pt x="201" y="225"/>
                  </a:lnTo>
                  <a:lnTo>
                    <a:pt x="199" y="223"/>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4" name="Freeform 64"/>
            <p:cNvSpPr>
              <a:spLocks/>
            </p:cNvSpPr>
            <p:nvPr/>
          </p:nvSpPr>
          <p:spPr bwMode="auto">
            <a:xfrm>
              <a:off x="8452" y="2085"/>
              <a:ext cx="3" cy="199"/>
            </a:xfrm>
            <a:custGeom>
              <a:avLst/>
              <a:gdLst/>
              <a:ahLst/>
              <a:cxnLst>
                <a:cxn ang="0">
                  <a:pos x="0" y="0"/>
                </a:cxn>
                <a:cxn ang="0">
                  <a:pos x="0" y="199"/>
                </a:cxn>
                <a:cxn ang="0">
                  <a:pos x="2" y="199"/>
                </a:cxn>
                <a:cxn ang="0">
                  <a:pos x="2" y="2"/>
                </a:cxn>
                <a:cxn ang="0">
                  <a:pos x="0" y="0"/>
                </a:cxn>
              </a:cxnLst>
              <a:rect l="0" t="0" r="r" b="b"/>
              <a:pathLst>
                <a:path w="3" h="199">
                  <a:moveTo>
                    <a:pt x="0" y="0"/>
                  </a:moveTo>
                  <a:lnTo>
                    <a:pt x="0" y="199"/>
                  </a:lnTo>
                  <a:lnTo>
                    <a:pt x="2" y="199"/>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5" name="Freeform 65"/>
            <p:cNvSpPr>
              <a:spLocks/>
            </p:cNvSpPr>
            <p:nvPr/>
          </p:nvSpPr>
          <p:spPr bwMode="auto">
            <a:xfrm>
              <a:off x="8450" y="2085"/>
              <a:ext cx="5" cy="199"/>
            </a:xfrm>
            <a:custGeom>
              <a:avLst/>
              <a:gdLst/>
              <a:ahLst/>
              <a:cxnLst>
                <a:cxn ang="0">
                  <a:pos x="2" y="31"/>
                </a:cxn>
                <a:cxn ang="0">
                  <a:pos x="0" y="100"/>
                </a:cxn>
                <a:cxn ang="0">
                  <a:pos x="0" y="167"/>
                </a:cxn>
                <a:cxn ang="0">
                  <a:pos x="2" y="199"/>
                </a:cxn>
                <a:cxn ang="0">
                  <a:pos x="4" y="199"/>
                </a:cxn>
                <a:cxn ang="0">
                  <a:pos x="2" y="153"/>
                </a:cxn>
                <a:cxn ang="0">
                  <a:pos x="2" y="62"/>
                </a:cxn>
                <a:cxn ang="0">
                  <a:pos x="4" y="2"/>
                </a:cxn>
                <a:cxn ang="0">
                  <a:pos x="2" y="0"/>
                </a:cxn>
                <a:cxn ang="0">
                  <a:pos x="2" y="31"/>
                </a:cxn>
              </a:cxnLst>
              <a:rect l="0" t="0" r="r" b="b"/>
              <a:pathLst>
                <a:path w="5" h="199">
                  <a:moveTo>
                    <a:pt x="2" y="31"/>
                  </a:moveTo>
                  <a:lnTo>
                    <a:pt x="0" y="100"/>
                  </a:lnTo>
                  <a:lnTo>
                    <a:pt x="0" y="167"/>
                  </a:lnTo>
                  <a:lnTo>
                    <a:pt x="2" y="199"/>
                  </a:lnTo>
                  <a:lnTo>
                    <a:pt x="4" y="199"/>
                  </a:lnTo>
                  <a:lnTo>
                    <a:pt x="2" y="153"/>
                  </a:lnTo>
                  <a:lnTo>
                    <a:pt x="2" y="62"/>
                  </a:lnTo>
                  <a:lnTo>
                    <a:pt x="4" y="2"/>
                  </a:lnTo>
                  <a:lnTo>
                    <a:pt x="2" y="0"/>
                  </a:lnTo>
                  <a:lnTo>
                    <a:pt x="2" y="31"/>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6" name="Freeform 66"/>
            <p:cNvSpPr>
              <a:spLocks/>
            </p:cNvSpPr>
            <p:nvPr/>
          </p:nvSpPr>
          <p:spPr bwMode="auto">
            <a:xfrm>
              <a:off x="8451" y="2085"/>
              <a:ext cx="0" cy="199"/>
            </a:xfrm>
            <a:custGeom>
              <a:avLst/>
              <a:gdLst/>
              <a:ahLst/>
              <a:cxnLst>
                <a:cxn ang="0">
                  <a:pos x="0" y="0"/>
                </a:cxn>
                <a:cxn ang="0">
                  <a:pos x="0" y="199"/>
                </a:cxn>
              </a:cxnLst>
              <a:rect l="0" t="0" r="r" b="b"/>
              <a:pathLst>
                <a:path h="199">
                  <a:moveTo>
                    <a:pt x="0" y="0"/>
                  </a:moveTo>
                  <a:lnTo>
                    <a:pt x="0" y="199"/>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7" name="Freeform 67"/>
            <p:cNvSpPr>
              <a:spLocks/>
            </p:cNvSpPr>
            <p:nvPr/>
          </p:nvSpPr>
          <p:spPr bwMode="auto">
            <a:xfrm>
              <a:off x="8448" y="2085"/>
              <a:ext cx="4" cy="199"/>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9"/>
                </a:cxn>
                <a:cxn ang="0">
                  <a:pos x="4" y="199"/>
                </a:cxn>
                <a:cxn ang="0">
                  <a:pos x="2" y="153"/>
                </a:cxn>
              </a:cxnLst>
              <a:rect l="0" t="0" r="r" b="b"/>
              <a:pathLst>
                <a:path w="4" h="199">
                  <a:moveTo>
                    <a:pt x="2" y="153"/>
                  </a:moveTo>
                  <a:lnTo>
                    <a:pt x="2" y="110"/>
                  </a:lnTo>
                  <a:lnTo>
                    <a:pt x="4" y="62"/>
                  </a:lnTo>
                  <a:lnTo>
                    <a:pt x="4" y="0"/>
                  </a:lnTo>
                  <a:lnTo>
                    <a:pt x="2" y="0"/>
                  </a:lnTo>
                  <a:lnTo>
                    <a:pt x="2" y="31"/>
                  </a:lnTo>
                  <a:lnTo>
                    <a:pt x="0" y="98"/>
                  </a:lnTo>
                  <a:lnTo>
                    <a:pt x="0" y="167"/>
                  </a:lnTo>
                  <a:lnTo>
                    <a:pt x="2" y="199"/>
                  </a:lnTo>
                  <a:lnTo>
                    <a:pt x="4" y="199"/>
                  </a:lnTo>
                  <a:lnTo>
                    <a:pt x="2" y="153"/>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8" name="Freeform 68"/>
            <p:cNvSpPr>
              <a:spLocks/>
            </p:cNvSpPr>
            <p:nvPr/>
          </p:nvSpPr>
          <p:spPr bwMode="auto">
            <a:xfrm>
              <a:off x="8448" y="2085"/>
              <a:ext cx="2" cy="199"/>
            </a:xfrm>
            <a:custGeom>
              <a:avLst/>
              <a:gdLst/>
              <a:ahLst/>
              <a:cxnLst>
                <a:cxn ang="0">
                  <a:pos x="0" y="0"/>
                </a:cxn>
                <a:cxn ang="0">
                  <a:pos x="0" y="199"/>
                </a:cxn>
                <a:cxn ang="0">
                  <a:pos x="2" y="196"/>
                </a:cxn>
                <a:cxn ang="0">
                  <a:pos x="2" y="0"/>
                </a:cxn>
                <a:cxn ang="0">
                  <a:pos x="0" y="0"/>
                </a:cxn>
              </a:cxnLst>
              <a:rect l="0" t="0" r="r" b="b"/>
              <a:pathLst>
                <a:path w="2" h="199">
                  <a:moveTo>
                    <a:pt x="0" y="0"/>
                  </a:moveTo>
                  <a:lnTo>
                    <a:pt x="0" y="199"/>
                  </a:lnTo>
                  <a:lnTo>
                    <a:pt x="2" y="196"/>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9" name="Freeform 69"/>
            <p:cNvSpPr>
              <a:spLocks/>
            </p:cNvSpPr>
            <p:nvPr/>
          </p:nvSpPr>
          <p:spPr bwMode="auto">
            <a:xfrm>
              <a:off x="8445" y="2085"/>
              <a:ext cx="5" cy="197"/>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6"/>
                </a:cxn>
                <a:cxn ang="0">
                  <a:pos x="4" y="196"/>
                </a:cxn>
                <a:cxn ang="0">
                  <a:pos x="2" y="153"/>
                </a:cxn>
              </a:cxnLst>
              <a:rect l="0" t="0" r="r" b="b"/>
              <a:pathLst>
                <a:path w="5" h="197">
                  <a:moveTo>
                    <a:pt x="2" y="153"/>
                  </a:moveTo>
                  <a:lnTo>
                    <a:pt x="2" y="110"/>
                  </a:lnTo>
                  <a:lnTo>
                    <a:pt x="4" y="62"/>
                  </a:lnTo>
                  <a:lnTo>
                    <a:pt x="4" y="0"/>
                  </a:lnTo>
                  <a:lnTo>
                    <a:pt x="2" y="0"/>
                  </a:lnTo>
                  <a:lnTo>
                    <a:pt x="2" y="31"/>
                  </a:lnTo>
                  <a:lnTo>
                    <a:pt x="0" y="98"/>
                  </a:lnTo>
                  <a:lnTo>
                    <a:pt x="0" y="167"/>
                  </a:lnTo>
                  <a:lnTo>
                    <a:pt x="2" y="196"/>
                  </a:lnTo>
                  <a:lnTo>
                    <a:pt x="4" y="196"/>
                  </a:lnTo>
                  <a:lnTo>
                    <a:pt x="2" y="153"/>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0" name="Freeform 70"/>
            <p:cNvSpPr>
              <a:spLocks/>
            </p:cNvSpPr>
            <p:nvPr/>
          </p:nvSpPr>
          <p:spPr bwMode="auto">
            <a:xfrm>
              <a:off x="8446" y="2085"/>
              <a:ext cx="0" cy="197"/>
            </a:xfrm>
            <a:custGeom>
              <a:avLst/>
              <a:gdLst/>
              <a:ahLst/>
              <a:cxnLst>
                <a:cxn ang="0">
                  <a:pos x="0" y="0"/>
                </a:cxn>
                <a:cxn ang="0">
                  <a:pos x="0" y="196"/>
                </a:cxn>
              </a:cxnLst>
              <a:rect l="0" t="0" r="r" b="b"/>
              <a:pathLst>
                <a:path h="197">
                  <a:moveTo>
                    <a:pt x="0" y="0"/>
                  </a:moveTo>
                  <a:lnTo>
                    <a:pt x="0" y="196"/>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1" name="Freeform 71"/>
            <p:cNvSpPr>
              <a:spLocks/>
            </p:cNvSpPr>
            <p:nvPr/>
          </p:nvSpPr>
          <p:spPr bwMode="auto">
            <a:xfrm>
              <a:off x="8443" y="2085"/>
              <a:ext cx="5" cy="197"/>
            </a:xfrm>
            <a:custGeom>
              <a:avLst/>
              <a:gdLst/>
              <a:ahLst/>
              <a:cxnLst>
                <a:cxn ang="0">
                  <a:pos x="2" y="31"/>
                </a:cxn>
                <a:cxn ang="0">
                  <a:pos x="0" y="98"/>
                </a:cxn>
                <a:cxn ang="0">
                  <a:pos x="0" y="165"/>
                </a:cxn>
                <a:cxn ang="0">
                  <a:pos x="2" y="196"/>
                </a:cxn>
                <a:cxn ang="0">
                  <a:pos x="4" y="196"/>
                </a:cxn>
                <a:cxn ang="0">
                  <a:pos x="2" y="151"/>
                </a:cxn>
                <a:cxn ang="0">
                  <a:pos x="2" y="60"/>
                </a:cxn>
                <a:cxn ang="0">
                  <a:pos x="4" y="0"/>
                </a:cxn>
                <a:cxn ang="0">
                  <a:pos x="2" y="0"/>
                </a:cxn>
                <a:cxn ang="0">
                  <a:pos x="2" y="31"/>
                </a:cxn>
              </a:cxnLst>
              <a:rect l="0" t="0" r="r" b="b"/>
              <a:pathLst>
                <a:path w="5" h="197">
                  <a:moveTo>
                    <a:pt x="2" y="31"/>
                  </a:moveTo>
                  <a:lnTo>
                    <a:pt x="0" y="98"/>
                  </a:lnTo>
                  <a:lnTo>
                    <a:pt x="0" y="165"/>
                  </a:lnTo>
                  <a:lnTo>
                    <a:pt x="2" y="196"/>
                  </a:lnTo>
                  <a:lnTo>
                    <a:pt x="4" y="196"/>
                  </a:lnTo>
                  <a:lnTo>
                    <a:pt x="2" y="151"/>
                  </a:lnTo>
                  <a:lnTo>
                    <a:pt x="2" y="60"/>
                  </a:lnTo>
                  <a:lnTo>
                    <a:pt x="4" y="0"/>
                  </a:lnTo>
                  <a:lnTo>
                    <a:pt x="2" y="0"/>
                  </a:lnTo>
                  <a:lnTo>
                    <a:pt x="2" y="31"/>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2" name="Freeform 72"/>
            <p:cNvSpPr>
              <a:spLocks/>
            </p:cNvSpPr>
            <p:nvPr/>
          </p:nvSpPr>
          <p:spPr bwMode="auto">
            <a:xfrm>
              <a:off x="8444" y="2085"/>
              <a:ext cx="0" cy="197"/>
            </a:xfrm>
            <a:custGeom>
              <a:avLst/>
              <a:gdLst/>
              <a:ahLst/>
              <a:cxnLst>
                <a:cxn ang="0">
                  <a:pos x="0" y="0"/>
                </a:cxn>
                <a:cxn ang="0">
                  <a:pos x="0" y="196"/>
                </a:cxn>
              </a:cxnLst>
              <a:rect l="0" t="0" r="r" b="b"/>
              <a:pathLst>
                <a:path h="197">
                  <a:moveTo>
                    <a:pt x="0" y="0"/>
                  </a:moveTo>
                  <a:lnTo>
                    <a:pt x="0" y="196"/>
                  </a:lnTo>
                </a:path>
              </a:pathLst>
            </a:custGeom>
            <a:noFill/>
            <a:ln w="2794">
              <a:solidFill>
                <a:srgbClr val="553C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3" name="Freeform 73"/>
            <p:cNvSpPr>
              <a:spLocks/>
            </p:cNvSpPr>
            <p:nvPr/>
          </p:nvSpPr>
          <p:spPr bwMode="auto">
            <a:xfrm>
              <a:off x="8440" y="2083"/>
              <a:ext cx="5" cy="199"/>
            </a:xfrm>
            <a:custGeom>
              <a:avLst/>
              <a:gdLst/>
              <a:ahLst/>
              <a:cxnLst>
                <a:cxn ang="0">
                  <a:pos x="2" y="153"/>
                </a:cxn>
                <a:cxn ang="0">
                  <a:pos x="2" y="110"/>
                </a:cxn>
                <a:cxn ang="0">
                  <a:pos x="4" y="62"/>
                </a:cxn>
                <a:cxn ang="0">
                  <a:pos x="4" y="2"/>
                </a:cxn>
                <a:cxn ang="0">
                  <a:pos x="2" y="0"/>
                </a:cxn>
                <a:cxn ang="0">
                  <a:pos x="2" y="31"/>
                </a:cxn>
                <a:cxn ang="0">
                  <a:pos x="0" y="100"/>
                </a:cxn>
                <a:cxn ang="0">
                  <a:pos x="0" y="167"/>
                </a:cxn>
                <a:cxn ang="0">
                  <a:pos x="2" y="199"/>
                </a:cxn>
                <a:cxn ang="0">
                  <a:pos x="4" y="199"/>
                </a:cxn>
                <a:cxn ang="0">
                  <a:pos x="2" y="153"/>
                </a:cxn>
              </a:cxnLst>
              <a:rect l="0" t="0" r="r" b="b"/>
              <a:pathLst>
                <a:path w="5" h="199">
                  <a:moveTo>
                    <a:pt x="2" y="153"/>
                  </a:moveTo>
                  <a:lnTo>
                    <a:pt x="2" y="110"/>
                  </a:lnTo>
                  <a:lnTo>
                    <a:pt x="4" y="62"/>
                  </a:lnTo>
                  <a:lnTo>
                    <a:pt x="4" y="2"/>
                  </a:lnTo>
                  <a:lnTo>
                    <a:pt x="2" y="0"/>
                  </a:lnTo>
                  <a:lnTo>
                    <a:pt x="2" y="31"/>
                  </a:lnTo>
                  <a:lnTo>
                    <a:pt x="0" y="100"/>
                  </a:lnTo>
                  <a:lnTo>
                    <a:pt x="0" y="167"/>
                  </a:lnTo>
                  <a:lnTo>
                    <a:pt x="2" y="199"/>
                  </a:lnTo>
                  <a:lnTo>
                    <a:pt x="4" y="199"/>
                  </a:lnTo>
                  <a:lnTo>
                    <a:pt x="2" y="15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4" name="Freeform 74"/>
            <p:cNvSpPr>
              <a:spLocks/>
            </p:cNvSpPr>
            <p:nvPr/>
          </p:nvSpPr>
          <p:spPr bwMode="auto">
            <a:xfrm>
              <a:off x="8442" y="2083"/>
              <a:ext cx="0" cy="199"/>
            </a:xfrm>
            <a:custGeom>
              <a:avLst/>
              <a:gdLst/>
              <a:ahLst/>
              <a:cxnLst>
                <a:cxn ang="0">
                  <a:pos x="0" y="0"/>
                </a:cxn>
                <a:cxn ang="0">
                  <a:pos x="0" y="199"/>
                </a:cxn>
              </a:cxnLst>
              <a:rect l="0" t="0" r="r" b="b"/>
              <a:pathLst>
                <a:path h="199">
                  <a:moveTo>
                    <a:pt x="0" y="0"/>
                  </a:moveTo>
                  <a:lnTo>
                    <a:pt x="0" y="199"/>
                  </a:lnTo>
                </a:path>
              </a:pathLst>
            </a:custGeom>
            <a:noFill/>
            <a:ln w="2794">
              <a:solidFill>
                <a:srgbClr val="4B3922"/>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915" name="Group 75"/>
            <p:cNvGrpSpPr>
              <a:grpSpLocks/>
            </p:cNvGrpSpPr>
            <p:nvPr/>
          </p:nvGrpSpPr>
          <p:grpSpPr bwMode="auto">
            <a:xfrm>
              <a:off x="8440" y="2083"/>
              <a:ext cx="3" cy="199"/>
              <a:chOff x="8440" y="2083"/>
              <a:chExt cx="3" cy="199"/>
            </a:xfrm>
          </p:grpSpPr>
          <p:sp>
            <p:nvSpPr>
              <p:cNvPr id="10877" name="Freeform 76"/>
              <p:cNvSpPr>
                <a:spLocks/>
              </p:cNvSpPr>
              <p:nvPr/>
            </p:nvSpPr>
            <p:spPr bwMode="auto">
              <a:xfrm>
                <a:off x="8440" y="2083"/>
                <a:ext cx="3" cy="199"/>
              </a:xfrm>
              <a:custGeom>
                <a:avLst/>
                <a:gdLst/>
                <a:ahLst/>
                <a:cxnLst>
                  <a:cxn ang="0">
                    <a:pos x="0" y="0"/>
                  </a:cxn>
                  <a:cxn ang="0">
                    <a:pos x="0" y="110"/>
                  </a:cxn>
                  <a:cxn ang="0">
                    <a:pos x="2" y="62"/>
                  </a:cxn>
                  <a:cxn ang="0">
                    <a:pos x="2" y="2"/>
                  </a:cxn>
                  <a:cxn ang="0">
                    <a:pos x="0" y="0"/>
                  </a:cxn>
                </a:cxnLst>
                <a:rect l="0" t="0" r="r" b="b"/>
                <a:pathLst>
                  <a:path w="3" h="199">
                    <a:moveTo>
                      <a:pt x="0" y="0"/>
                    </a:moveTo>
                    <a:lnTo>
                      <a:pt x="0" y="110"/>
                    </a:lnTo>
                    <a:lnTo>
                      <a:pt x="2" y="62"/>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8" name="Freeform 77"/>
              <p:cNvSpPr>
                <a:spLocks/>
              </p:cNvSpPr>
              <p:nvPr/>
            </p:nvSpPr>
            <p:spPr bwMode="auto">
              <a:xfrm>
                <a:off x="8440" y="2083"/>
                <a:ext cx="3" cy="199"/>
              </a:xfrm>
              <a:custGeom>
                <a:avLst/>
                <a:gdLst/>
                <a:ahLst/>
                <a:cxnLst>
                  <a:cxn ang="0">
                    <a:pos x="2" y="199"/>
                  </a:cxn>
                  <a:cxn ang="0">
                    <a:pos x="0" y="153"/>
                  </a:cxn>
                  <a:cxn ang="0">
                    <a:pos x="0" y="199"/>
                  </a:cxn>
                  <a:cxn ang="0">
                    <a:pos x="2" y="199"/>
                  </a:cxn>
                </a:cxnLst>
                <a:rect l="0" t="0" r="r" b="b"/>
                <a:pathLst>
                  <a:path w="3" h="199">
                    <a:moveTo>
                      <a:pt x="2" y="199"/>
                    </a:moveTo>
                    <a:lnTo>
                      <a:pt x="0" y="153"/>
                    </a:lnTo>
                    <a:lnTo>
                      <a:pt x="0" y="199"/>
                    </a:lnTo>
                    <a:lnTo>
                      <a:pt x="2" y="19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16" name="Freeform 78"/>
            <p:cNvSpPr>
              <a:spLocks/>
            </p:cNvSpPr>
            <p:nvPr/>
          </p:nvSpPr>
          <p:spPr bwMode="auto">
            <a:xfrm>
              <a:off x="8456" y="2087"/>
              <a:ext cx="0" cy="197"/>
            </a:xfrm>
            <a:custGeom>
              <a:avLst/>
              <a:gdLst/>
              <a:ahLst/>
              <a:cxnLst>
                <a:cxn ang="0">
                  <a:pos x="0" y="0"/>
                </a:cxn>
                <a:cxn ang="0">
                  <a:pos x="0" y="196"/>
                </a:cxn>
              </a:cxnLst>
              <a:rect l="0" t="0" r="r" b="b"/>
              <a:pathLst>
                <a:path h="197">
                  <a:moveTo>
                    <a:pt x="0" y="0"/>
                  </a:moveTo>
                  <a:lnTo>
                    <a:pt x="0" y="196"/>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7" name="Freeform 79"/>
            <p:cNvSpPr>
              <a:spLocks/>
            </p:cNvSpPr>
            <p:nvPr/>
          </p:nvSpPr>
          <p:spPr bwMode="auto">
            <a:xfrm>
              <a:off x="8224" y="2121"/>
              <a:ext cx="46" cy="197"/>
            </a:xfrm>
            <a:custGeom>
              <a:avLst/>
              <a:gdLst/>
              <a:ahLst/>
              <a:cxnLst>
                <a:cxn ang="0">
                  <a:pos x="9" y="189"/>
                </a:cxn>
                <a:cxn ang="0">
                  <a:pos x="9" y="196"/>
                </a:cxn>
                <a:cxn ang="0">
                  <a:pos x="45" y="196"/>
                </a:cxn>
                <a:cxn ang="0">
                  <a:pos x="45" y="0"/>
                </a:cxn>
                <a:cxn ang="0">
                  <a:pos x="0" y="4"/>
                </a:cxn>
                <a:cxn ang="0">
                  <a:pos x="0" y="189"/>
                </a:cxn>
                <a:cxn ang="0">
                  <a:pos x="9" y="189"/>
                </a:cxn>
              </a:cxnLst>
              <a:rect l="0" t="0" r="r" b="b"/>
              <a:pathLst>
                <a:path w="46" h="197">
                  <a:moveTo>
                    <a:pt x="9" y="189"/>
                  </a:moveTo>
                  <a:lnTo>
                    <a:pt x="9" y="196"/>
                  </a:lnTo>
                  <a:lnTo>
                    <a:pt x="45" y="196"/>
                  </a:lnTo>
                  <a:lnTo>
                    <a:pt x="45" y="0"/>
                  </a:lnTo>
                  <a:lnTo>
                    <a:pt x="0" y="4"/>
                  </a:lnTo>
                  <a:lnTo>
                    <a:pt x="0" y="189"/>
                  </a:lnTo>
                  <a:lnTo>
                    <a:pt x="9" y="189"/>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8" name="Freeform 80"/>
            <p:cNvSpPr>
              <a:spLocks/>
            </p:cNvSpPr>
            <p:nvPr/>
          </p:nvSpPr>
          <p:spPr bwMode="auto">
            <a:xfrm>
              <a:off x="8224" y="2121"/>
              <a:ext cx="46" cy="183"/>
            </a:xfrm>
            <a:custGeom>
              <a:avLst/>
              <a:gdLst/>
              <a:ahLst/>
              <a:cxnLst>
                <a:cxn ang="0">
                  <a:pos x="9" y="175"/>
                </a:cxn>
                <a:cxn ang="0">
                  <a:pos x="9" y="182"/>
                </a:cxn>
                <a:cxn ang="0">
                  <a:pos x="45" y="182"/>
                </a:cxn>
                <a:cxn ang="0">
                  <a:pos x="45" y="0"/>
                </a:cxn>
                <a:cxn ang="0">
                  <a:pos x="28" y="0"/>
                </a:cxn>
                <a:cxn ang="0">
                  <a:pos x="26" y="2"/>
                </a:cxn>
                <a:cxn ang="0">
                  <a:pos x="7" y="2"/>
                </a:cxn>
                <a:cxn ang="0">
                  <a:pos x="2" y="4"/>
                </a:cxn>
                <a:cxn ang="0">
                  <a:pos x="0" y="4"/>
                </a:cxn>
                <a:cxn ang="0">
                  <a:pos x="0" y="175"/>
                </a:cxn>
                <a:cxn ang="0">
                  <a:pos x="9" y="175"/>
                </a:cxn>
              </a:cxnLst>
              <a:rect l="0" t="0" r="r" b="b"/>
              <a:pathLst>
                <a:path w="46" h="183">
                  <a:moveTo>
                    <a:pt x="9" y="175"/>
                  </a:moveTo>
                  <a:lnTo>
                    <a:pt x="9" y="182"/>
                  </a:lnTo>
                  <a:lnTo>
                    <a:pt x="45" y="182"/>
                  </a:lnTo>
                  <a:lnTo>
                    <a:pt x="45" y="0"/>
                  </a:lnTo>
                  <a:lnTo>
                    <a:pt x="28" y="0"/>
                  </a:lnTo>
                  <a:lnTo>
                    <a:pt x="26" y="2"/>
                  </a:lnTo>
                  <a:lnTo>
                    <a:pt x="7" y="2"/>
                  </a:lnTo>
                  <a:lnTo>
                    <a:pt x="2" y="4"/>
                  </a:lnTo>
                  <a:lnTo>
                    <a:pt x="0" y="4"/>
                  </a:lnTo>
                  <a:lnTo>
                    <a:pt x="0" y="175"/>
                  </a:lnTo>
                  <a:lnTo>
                    <a:pt x="9" y="175"/>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9" name="Freeform 81"/>
            <p:cNvSpPr>
              <a:spLocks/>
            </p:cNvSpPr>
            <p:nvPr/>
          </p:nvSpPr>
          <p:spPr bwMode="auto">
            <a:xfrm>
              <a:off x="8224" y="2121"/>
              <a:ext cx="46" cy="168"/>
            </a:xfrm>
            <a:custGeom>
              <a:avLst/>
              <a:gdLst/>
              <a:ahLst/>
              <a:cxnLst>
                <a:cxn ang="0">
                  <a:pos x="45" y="0"/>
                </a:cxn>
                <a:cxn ang="0">
                  <a:pos x="31" y="0"/>
                </a:cxn>
                <a:cxn ang="0">
                  <a:pos x="28" y="2"/>
                </a:cxn>
                <a:cxn ang="0">
                  <a:pos x="7" y="2"/>
                </a:cxn>
                <a:cxn ang="0">
                  <a:pos x="2" y="4"/>
                </a:cxn>
                <a:cxn ang="0">
                  <a:pos x="0" y="4"/>
                </a:cxn>
                <a:cxn ang="0">
                  <a:pos x="0" y="160"/>
                </a:cxn>
                <a:cxn ang="0">
                  <a:pos x="4" y="160"/>
                </a:cxn>
                <a:cxn ang="0">
                  <a:pos x="4" y="163"/>
                </a:cxn>
                <a:cxn ang="0">
                  <a:pos x="9" y="163"/>
                </a:cxn>
                <a:cxn ang="0">
                  <a:pos x="9" y="167"/>
                </a:cxn>
                <a:cxn ang="0">
                  <a:pos x="45" y="167"/>
                </a:cxn>
                <a:cxn ang="0">
                  <a:pos x="45" y="0"/>
                </a:cxn>
              </a:cxnLst>
              <a:rect l="0" t="0" r="r" b="b"/>
              <a:pathLst>
                <a:path w="46" h="168">
                  <a:moveTo>
                    <a:pt x="45" y="0"/>
                  </a:moveTo>
                  <a:lnTo>
                    <a:pt x="31" y="0"/>
                  </a:lnTo>
                  <a:lnTo>
                    <a:pt x="28" y="2"/>
                  </a:lnTo>
                  <a:lnTo>
                    <a:pt x="7" y="2"/>
                  </a:lnTo>
                  <a:lnTo>
                    <a:pt x="2" y="4"/>
                  </a:lnTo>
                  <a:lnTo>
                    <a:pt x="0" y="4"/>
                  </a:lnTo>
                  <a:lnTo>
                    <a:pt x="0" y="160"/>
                  </a:lnTo>
                  <a:lnTo>
                    <a:pt x="4" y="160"/>
                  </a:lnTo>
                  <a:lnTo>
                    <a:pt x="4" y="163"/>
                  </a:lnTo>
                  <a:lnTo>
                    <a:pt x="9" y="163"/>
                  </a:lnTo>
                  <a:lnTo>
                    <a:pt x="9" y="167"/>
                  </a:lnTo>
                  <a:lnTo>
                    <a:pt x="45" y="167"/>
                  </a:lnTo>
                  <a:lnTo>
                    <a:pt x="45" y="0"/>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0" name="Freeform 82"/>
            <p:cNvSpPr>
              <a:spLocks/>
            </p:cNvSpPr>
            <p:nvPr/>
          </p:nvSpPr>
          <p:spPr bwMode="auto">
            <a:xfrm>
              <a:off x="8224" y="2121"/>
              <a:ext cx="46" cy="154"/>
            </a:xfrm>
            <a:custGeom>
              <a:avLst/>
              <a:gdLst/>
              <a:ahLst/>
              <a:cxnLst>
                <a:cxn ang="0">
                  <a:pos x="9" y="148"/>
                </a:cxn>
                <a:cxn ang="0">
                  <a:pos x="9" y="153"/>
                </a:cxn>
                <a:cxn ang="0">
                  <a:pos x="45" y="153"/>
                </a:cxn>
                <a:cxn ang="0">
                  <a:pos x="45" y="0"/>
                </a:cxn>
                <a:cxn ang="0">
                  <a:pos x="31" y="0"/>
                </a:cxn>
                <a:cxn ang="0">
                  <a:pos x="28" y="2"/>
                </a:cxn>
                <a:cxn ang="0">
                  <a:pos x="7" y="2"/>
                </a:cxn>
                <a:cxn ang="0">
                  <a:pos x="2" y="4"/>
                </a:cxn>
                <a:cxn ang="0">
                  <a:pos x="0" y="4"/>
                </a:cxn>
                <a:cxn ang="0">
                  <a:pos x="0" y="148"/>
                </a:cxn>
                <a:cxn ang="0">
                  <a:pos x="9" y="148"/>
                </a:cxn>
              </a:cxnLst>
              <a:rect l="0" t="0" r="r" b="b"/>
              <a:pathLst>
                <a:path w="46" h="154">
                  <a:moveTo>
                    <a:pt x="9" y="148"/>
                  </a:moveTo>
                  <a:lnTo>
                    <a:pt x="9" y="153"/>
                  </a:lnTo>
                  <a:lnTo>
                    <a:pt x="45" y="153"/>
                  </a:lnTo>
                  <a:lnTo>
                    <a:pt x="45" y="0"/>
                  </a:lnTo>
                  <a:lnTo>
                    <a:pt x="31" y="0"/>
                  </a:lnTo>
                  <a:lnTo>
                    <a:pt x="28" y="2"/>
                  </a:lnTo>
                  <a:lnTo>
                    <a:pt x="7" y="2"/>
                  </a:lnTo>
                  <a:lnTo>
                    <a:pt x="2" y="4"/>
                  </a:lnTo>
                  <a:lnTo>
                    <a:pt x="0" y="4"/>
                  </a:lnTo>
                  <a:lnTo>
                    <a:pt x="0" y="148"/>
                  </a:lnTo>
                  <a:lnTo>
                    <a:pt x="9" y="148"/>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1" name="Freeform 83"/>
            <p:cNvSpPr>
              <a:spLocks/>
            </p:cNvSpPr>
            <p:nvPr/>
          </p:nvSpPr>
          <p:spPr bwMode="auto">
            <a:xfrm>
              <a:off x="8224" y="2121"/>
              <a:ext cx="46" cy="142"/>
            </a:xfrm>
            <a:custGeom>
              <a:avLst/>
              <a:gdLst/>
              <a:ahLst/>
              <a:cxnLst>
                <a:cxn ang="0">
                  <a:pos x="16" y="139"/>
                </a:cxn>
                <a:cxn ang="0">
                  <a:pos x="19" y="141"/>
                </a:cxn>
                <a:cxn ang="0">
                  <a:pos x="45" y="141"/>
                </a:cxn>
                <a:cxn ang="0">
                  <a:pos x="45" y="0"/>
                </a:cxn>
                <a:cxn ang="0">
                  <a:pos x="31" y="0"/>
                </a:cxn>
                <a:cxn ang="0">
                  <a:pos x="28" y="2"/>
                </a:cxn>
                <a:cxn ang="0">
                  <a:pos x="7" y="2"/>
                </a:cxn>
                <a:cxn ang="0">
                  <a:pos x="2" y="4"/>
                </a:cxn>
                <a:cxn ang="0">
                  <a:pos x="0" y="4"/>
                </a:cxn>
                <a:cxn ang="0">
                  <a:pos x="0" y="134"/>
                </a:cxn>
                <a:cxn ang="0">
                  <a:pos x="9" y="134"/>
                </a:cxn>
                <a:cxn ang="0">
                  <a:pos x="9" y="139"/>
                </a:cxn>
                <a:cxn ang="0">
                  <a:pos x="16" y="139"/>
                </a:cxn>
              </a:cxnLst>
              <a:rect l="0" t="0" r="r" b="b"/>
              <a:pathLst>
                <a:path w="46" h="142">
                  <a:moveTo>
                    <a:pt x="16" y="139"/>
                  </a:moveTo>
                  <a:lnTo>
                    <a:pt x="19" y="141"/>
                  </a:lnTo>
                  <a:lnTo>
                    <a:pt x="45" y="141"/>
                  </a:lnTo>
                  <a:lnTo>
                    <a:pt x="45" y="0"/>
                  </a:lnTo>
                  <a:lnTo>
                    <a:pt x="31" y="0"/>
                  </a:lnTo>
                  <a:lnTo>
                    <a:pt x="28" y="2"/>
                  </a:lnTo>
                  <a:lnTo>
                    <a:pt x="7" y="2"/>
                  </a:lnTo>
                  <a:lnTo>
                    <a:pt x="2" y="4"/>
                  </a:lnTo>
                  <a:lnTo>
                    <a:pt x="0" y="4"/>
                  </a:lnTo>
                  <a:lnTo>
                    <a:pt x="0" y="134"/>
                  </a:lnTo>
                  <a:lnTo>
                    <a:pt x="9" y="134"/>
                  </a:lnTo>
                  <a:lnTo>
                    <a:pt x="9" y="139"/>
                  </a:lnTo>
                  <a:lnTo>
                    <a:pt x="16" y="139"/>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2" name="Freeform 84"/>
            <p:cNvSpPr>
              <a:spLocks/>
            </p:cNvSpPr>
            <p:nvPr/>
          </p:nvSpPr>
          <p:spPr bwMode="auto">
            <a:xfrm>
              <a:off x="8224" y="2121"/>
              <a:ext cx="46" cy="127"/>
            </a:xfrm>
            <a:custGeom>
              <a:avLst/>
              <a:gdLst/>
              <a:ahLst/>
              <a:cxnLst>
                <a:cxn ang="0">
                  <a:pos x="4" y="120"/>
                </a:cxn>
                <a:cxn ang="0">
                  <a:pos x="4" y="122"/>
                </a:cxn>
                <a:cxn ang="0">
                  <a:pos x="9" y="122"/>
                </a:cxn>
                <a:cxn ang="0">
                  <a:pos x="9" y="127"/>
                </a:cxn>
                <a:cxn ang="0">
                  <a:pos x="45" y="127"/>
                </a:cxn>
                <a:cxn ang="0">
                  <a:pos x="45" y="0"/>
                </a:cxn>
                <a:cxn ang="0">
                  <a:pos x="31" y="0"/>
                </a:cxn>
                <a:cxn ang="0">
                  <a:pos x="28" y="2"/>
                </a:cxn>
                <a:cxn ang="0">
                  <a:pos x="2" y="2"/>
                </a:cxn>
                <a:cxn ang="0">
                  <a:pos x="0" y="4"/>
                </a:cxn>
                <a:cxn ang="0">
                  <a:pos x="0" y="120"/>
                </a:cxn>
                <a:cxn ang="0">
                  <a:pos x="4" y="120"/>
                </a:cxn>
              </a:cxnLst>
              <a:rect l="0" t="0" r="r" b="b"/>
              <a:pathLst>
                <a:path w="46" h="127">
                  <a:moveTo>
                    <a:pt x="4" y="120"/>
                  </a:moveTo>
                  <a:lnTo>
                    <a:pt x="4" y="122"/>
                  </a:lnTo>
                  <a:lnTo>
                    <a:pt x="9" y="122"/>
                  </a:lnTo>
                  <a:lnTo>
                    <a:pt x="9" y="127"/>
                  </a:lnTo>
                  <a:lnTo>
                    <a:pt x="45" y="127"/>
                  </a:lnTo>
                  <a:lnTo>
                    <a:pt x="45" y="0"/>
                  </a:lnTo>
                  <a:lnTo>
                    <a:pt x="31" y="0"/>
                  </a:lnTo>
                  <a:lnTo>
                    <a:pt x="28" y="2"/>
                  </a:lnTo>
                  <a:lnTo>
                    <a:pt x="2" y="2"/>
                  </a:lnTo>
                  <a:lnTo>
                    <a:pt x="0" y="4"/>
                  </a:lnTo>
                  <a:lnTo>
                    <a:pt x="0" y="120"/>
                  </a:lnTo>
                  <a:lnTo>
                    <a:pt x="4" y="12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3" name="Freeform 85"/>
            <p:cNvSpPr>
              <a:spLocks/>
            </p:cNvSpPr>
            <p:nvPr/>
          </p:nvSpPr>
          <p:spPr bwMode="auto">
            <a:xfrm>
              <a:off x="8224" y="2121"/>
              <a:ext cx="46" cy="113"/>
            </a:xfrm>
            <a:custGeom>
              <a:avLst/>
              <a:gdLst/>
              <a:ahLst/>
              <a:cxnLst>
                <a:cxn ang="0">
                  <a:pos x="9" y="107"/>
                </a:cxn>
                <a:cxn ang="0">
                  <a:pos x="9" y="112"/>
                </a:cxn>
                <a:cxn ang="0">
                  <a:pos x="45" y="112"/>
                </a:cxn>
                <a:cxn ang="0">
                  <a:pos x="45" y="0"/>
                </a:cxn>
                <a:cxn ang="0">
                  <a:pos x="31" y="0"/>
                </a:cxn>
                <a:cxn ang="0">
                  <a:pos x="28" y="2"/>
                </a:cxn>
                <a:cxn ang="0">
                  <a:pos x="2" y="2"/>
                </a:cxn>
                <a:cxn ang="0">
                  <a:pos x="0" y="4"/>
                </a:cxn>
                <a:cxn ang="0">
                  <a:pos x="0" y="107"/>
                </a:cxn>
                <a:cxn ang="0">
                  <a:pos x="9" y="107"/>
                </a:cxn>
              </a:cxnLst>
              <a:rect l="0" t="0" r="r" b="b"/>
              <a:pathLst>
                <a:path w="46" h="113">
                  <a:moveTo>
                    <a:pt x="9" y="107"/>
                  </a:moveTo>
                  <a:lnTo>
                    <a:pt x="9" y="112"/>
                  </a:lnTo>
                  <a:lnTo>
                    <a:pt x="45" y="112"/>
                  </a:lnTo>
                  <a:lnTo>
                    <a:pt x="45" y="0"/>
                  </a:lnTo>
                  <a:lnTo>
                    <a:pt x="31" y="0"/>
                  </a:lnTo>
                  <a:lnTo>
                    <a:pt x="28" y="2"/>
                  </a:lnTo>
                  <a:lnTo>
                    <a:pt x="2" y="2"/>
                  </a:lnTo>
                  <a:lnTo>
                    <a:pt x="0" y="4"/>
                  </a:lnTo>
                  <a:lnTo>
                    <a:pt x="0" y="107"/>
                  </a:lnTo>
                  <a:lnTo>
                    <a:pt x="9" y="107"/>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4" name="Freeform 86"/>
            <p:cNvSpPr>
              <a:spLocks/>
            </p:cNvSpPr>
            <p:nvPr/>
          </p:nvSpPr>
          <p:spPr bwMode="auto">
            <a:xfrm>
              <a:off x="8224" y="2121"/>
              <a:ext cx="46" cy="99"/>
            </a:xfrm>
            <a:custGeom>
              <a:avLst/>
              <a:gdLst/>
              <a:ahLst/>
              <a:cxnLst>
                <a:cxn ang="0">
                  <a:pos x="9" y="93"/>
                </a:cxn>
                <a:cxn ang="0">
                  <a:pos x="9" y="98"/>
                </a:cxn>
                <a:cxn ang="0">
                  <a:pos x="45" y="98"/>
                </a:cxn>
                <a:cxn ang="0">
                  <a:pos x="45" y="0"/>
                </a:cxn>
                <a:cxn ang="0">
                  <a:pos x="33" y="0"/>
                </a:cxn>
                <a:cxn ang="0">
                  <a:pos x="31" y="2"/>
                </a:cxn>
                <a:cxn ang="0">
                  <a:pos x="2" y="2"/>
                </a:cxn>
                <a:cxn ang="0">
                  <a:pos x="0" y="4"/>
                </a:cxn>
                <a:cxn ang="0">
                  <a:pos x="0" y="93"/>
                </a:cxn>
                <a:cxn ang="0">
                  <a:pos x="9" y="93"/>
                </a:cxn>
              </a:cxnLst>
              <a:rect l="0" t="0" r="r" b="b"/>
              <a:pathLst>
                <a:path w="46" h="99">
                  <a:moveTo>
                    <a:pt x="9" y="93"/>
                  </a:moveTo>
                  <a:lnTo>
                    <a:pt x="9" y="98"/>
                  </a:lnTo>
                  <a:lnTo>
                    <a:pt x="45" y="98"/>
                  </a:lnTo>
                  <a:lnTo>
                    <a:pt x="45" y="0"/>
                  </a:lnTo>
                  <a:lnTo>
                    <a:pt x="33" y="0"/>
                  </a:lnTo>
                  <a:lnTo>
                    <a:pt x="31" y="2"/>
                  </a:lnTo>
                  <a:lnTo>
                    <a:pt x="2" y="2"/>
                  </a:lnTo>
                  <a:lnTo>
                    <a:pt x="0" y="4"/>
                  </a:lnTo>
                  <a:lnTo>
                    <a:pt x="0" y="93"/>
                  </a:lnTo>
                  <a:lnTo>
                    <a:pt x="9" y="93"/>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5" name="Freeform 87"/>
            <p:cNvSpPr>
              <a:spLocks/>
            </p:cNvSpPr>
            <p:nvPr/>
          </p:nvSpPr>
          <p:spPr bwMode="auto">
            <a:xfrm>
              <a:off x="8224" y="2121"/>
              <a:ext cx="46" cy="84"/>
            </a:xfrm>
            <a:custGeom>
              <a:avLst/>
              <a:gdLst/>
              <a:ahLst/>
              <a:cxnLst>
                <a:cxn ang="0">
                  <a:pos x="45" y="0"/>
                </a:cxn>
                <a:cxn ang="0">
                  <a:pos x="33" y="0"/>
                </a:cxn>
                <a:cxn ang="0">
                  <a:pos x="31" y="2"/>
                </a:cxn>
                <a:cxn ang="0">
                  <a:pos x="0" y="2"/>
                </a:cxn>
                <a:cxn ang="0">
                  <a:pos x="0" y="79"/>
                </a:cxn>
                <a:cxn ang="0">
                  <a:pos x="9" y="79"/>
                </a:cxn>
                <a:cxn ang="0">
                  <a:pos x="9" y="83"/>
                </a:cxn>
                <a:cxn ang="0">
                  <a:pos x="45" y="83"/>
                </a:cxn>
                <a:cxn ang="0">
                  <a:pos x="45" y="0"/>
                </a:cxn>
              </a:cxnLst>
              <a:rect l="0" t="0" r="r" b="b"/>
              <a:pathLst>
                <a:path w="46" h="84">
                  <a:moveTo>
                    <a:pt x="45" y="0"/>
                  </a:moveTo>
                  <a:lnTo>
                    <a:pt x="33" y="0"/>
                  </a:lnTo>
                  <a:lnTo>
                    <a:pt x="31" y="2"/>
                  </a:lnTo>
                  <a:lnTo>
                    <a:pt x="0" y="2"/>
                  </a:lnTo>
                  <a:lnTo>
                    <a:pt x="0" y="79"/>
                  </a:lnTo>
                  <a:lnTo>
                    <a:pt x="9" y="79"/>
                  </a:lnTo>
                  <a:lnTo>
                    <a:pt x="9" y="83"/>
                  </a:lnTo>
                  <a:lnTo>
                    <a:pt x="45" y="83"/>
                  </a:lnTo>
                  <a:lnTo>
                    <a:pt x="45" y="0"/>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6" name="Freeform 88"/>
            <p:cNvSpPr>
              <a:spLocks/>
            </p:cNvSpPr>
            <p:nvPr/>
          </p:nvSpPr>
          <p:spPr bwMode="auto">
            <a:xfrm>
              <a:off x="8224" y="2121"/>
              <a:ext cx="46" cy="70"/>
            </a:xfrm>
            <a:custGeom>
              <a:avLst/>
              <a:gdLst/>
              <a:ahLst/>
              <a:cxnLst>
                <a:cxn ang="0">
                  <a:pos x="45" y="0"/>
                </a:cxn>
                <a:cxn ang="0">
                  <a:pos x="33" y="0"/>
                </a:cxn>
                <a:cxn ang="0">
                  <a:pos x="31" y="2"/>
                </a:cxn>
                <a:cxn ang="0">
                  <a:pos x="0" y="2"/>
                </a:cxn>
                <a:cxn ang="0">
                  <a:pos x="0" y="67"/>
                </a:cxn>
                <a:cxn ang="0">
                  <a:pos x="9" y="67"/>
                </a:cxn>
                <a:cxn ang="0">
                  <a:pos x="9" y="69"/>
                </a:cxn>
                <a:cxn ang="0">
                  <a:pos x="45" y="69"/>
                </a:cxn>
                <a:cxn ang="0">
                  <a:pos x="45" y="0"/>
                </a:cxn>
              </a:cxnLst>
              <a:rect l="0" t="0" r="r" b="b"/>
              <a:pathLst>
                <a:path w="46" h="70">
                  <a:moveTo>
                    <a:pt x="45" y="0"/>
                  </a:moveTo>
                  <a:lnTo>
                    <a:pt x="33" y="0"/>
                  </a:lnTo>
                  <a:lnTo>
                    <a:pt x="31" y="2"/>
                  </a:lnTo>
                  <a:lnTo>
                    <a:pt x="0" y="2"/>
                  </a:lnTo>
                  <a:lnTo>
                    <a:pt x="0" y="67"/>
                  </a:lnTo>
                  <a:lnTo>
                    <a:pt x="9" y="67"/>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7" name="Freeform 89"/>
            <p:cNvSpPr>
              <a:spLocks/>
            </p:cNvSpPr>
            <p:nvPr/>
          </p:nvSpPr>
          <p:spPr bwMode="auto">
            <a:xfrm>
              <a:off x="8224" y="2121"/>
              <a:ext cx="46" cy="55"/>
            </a:xfrm>
            <a:custGeom>
              <a:avLst/>
              <a:gdLst/>
              <a:ahLst/>
              <a:cxnLst>
                <a:cxn ang="0">
                  <a:pos x="45" y="0"/>
                </a:cxn>
                <a:cxn ang="0">
                  <a:pos x="36" y="0"/>
                </a:cxn>
                <a:cxn ang="0">
                  <a:pos x="33" y="2"/>
                </a:cxn>
                <a:cxn ang="0">
                  <a:pos x="0" y="2"/>
                </a:cxn>
                <a:cxn ang="0">
                  <a:pos x="0" y="52"/>
                </a:cxn>
                <a:cxn ang="0">
                  <a:pos x="9" y="52"/>
                </a:cxn>
                <a:cxn ang="0">
                  <a:pos x="9" y="55"/>
                </a:cxn>
                <a:cxn ang="0">
                  <a:pos x="45" y="55"/>
                </a:cxn>
                <a:cxn ang="0">
                  <a:pos x="45" y="0"/>
                </a:cxn>
              </a:cxnLst>
              <a:rect l="0" t="0" r="r" b="b"/>
              <a:pathLst>
                <a:path w="46" h="55">
                  <a:moveTo>
                    <a:pt x="45" y="0"/>
                  </a:moveTo>
                  <a:lnTo>
                    <a:pt x="36" y="0"/>
                  </a:lnTo>
                  <a:lnTo>
                    <a:pt x="33" y="2"/>
                  </a:lnTo>
                  <a:lnTo>
                    <a:pt x="0" y="2"/>
                  </a:lnTo>
                  <a:lnTo>
                    <a:pt x="0"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8" name="Freeform 90"/>
            <p:cNvSpPr>
              <a:spLocks/>
            </p:cNvSpPr>
            <p:nvPr/>
          </p:nvSpPr>
          <p:spPr bwMode="auto">
            <a:xfrm>
              <a:off x="8224" y="2121"/>
              <a:ext cx="46" cy="41"/>
            </a:xfrm>
            <a:custGeom>
              <a:avLst/>
              <a:gdLst/>
              <a:ahLst/>
              <a:cxnLst>
                <a:cxn ang="0">
                  <a:pos x="9" y="38"/>
                </a:cxn>
                <a:cxn ang="0">
                  <a:pos x="9" y="40"/>
                </a:cxn>
                <a:cxn ang="0">
                  <a:pos x="45" y="40"/>
                </a:cxn>
                <a:cxn ang="0">
                  <a:pos x="45" y="0"/>
                </a:cxn>
                <a:cxn ang="0">
                  <a:pos x="0" y="2"/>
                </a:cxn>
                <a:cxn ang="0">
                  <a:pos x="0" y="38"/>
                </a:cxn>
                <a:cxn ang="0">
                  <a:pos x="9" y="38"/>
                </a:cxn>
              </a:cxnLst>
              <a:rect l="0" t="0" r="r" b="b"/>
              <a:pathLst>
                <a:path w="46" h="41">
                  <a:moveTo>
                    <a:pt x="9" y="38"/>
                  </a:moveTo>
                  <a:lnTo>
                    <a:pt x="9" y="40"/>
                  </a:lnTo>
                  <a:lnTo>
                    <a:pt x="45" y="40"/>
                  </a:lnTo>
                  <a:lnTo>
                    <a:pt x="45" y="0"/>
                  </a:lnTo>
                  <a:lnTo>
                    <a:pt x="0" y="2"/>
                  </a:lnTo>
                  <a:lnTo>
                    <a:pt x="0" y="38"/>
                  </a:lnTo>
                  <a:lnTo>
                    <a:pt x="9" y="38"/>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9" name="Freeform 91"/>
            <p:cNvSpPr>
              <a:spLocks/>
            </p:cNvSpPr>
            <p:nvPr/>
          </p:nvSpPr>
          <p:spPr bwMode="auto">
            <a:xfrm>
              <a:off x="8277" y="2080"/>
              <a:ext cx="159" cy="212"/>
            </a:xfrm>
            <a:custGeom>
              <a:avLst/>
              <a:gdLst/>
              <a:ahLst/>
              <a:cxnLst>
                <a:cxn ang="0">
                  <a:pos x="4" y="48"/>
                </a:cxn>
                <a:cxn ang="0">
                  <a:pos x="2" y="69"/>
                </a:cxn>
                <a:cxn ang="0">
                  <a:pos x="2" y="91"/>
                </a:cxn>
                <a:cxn ang="0">
                  <a:pos x="0" y="112"/>
                </a:cxn>
                <a:cxn ang="0">
                  <a:pos x="2" y="134"/>
                </a:cxn>
                <a:cxn ang="0">
                  <a:pos x="2" y="156"/>
                </a:cxn>
                <a:cxn ang="0">
                  <a:pos x="4" y="177"/>
                </a:cxn>
                <a:cxn ang="0">
                  <a:pos x="7" y="201"/>
                </a:cxn>
                <a:cxn ang="0">
                  <a:pos x="12" y="201"/>
                </a:cxn>
                <a:cxn ang="0">
                  <a:pos x="14" y="204"/>
                </a:cxn>
                <a:cxn ang="0">
                  <a:pos x="23" y="204"/>
                </a:cxn>
                <a:cxn ang="0">
                  <a:pos x="26" y="206"/>
                </a:cxn>
                <a:cxn ang="0">
                  <a:pos x="36" y="206"/>
                </a:cxn>
                <a:cxn ang="0">
                  <a:pos x="40" y="208"/>
                </a:cxn>
                <a:cxn ang="0">
                  <a:pos x="62" y="208"/>
                </a:cxn>
                <a:cxn ang="0">
                  <a:pos x="67" y="211"/>
                </a:cxn>
                <a:cxn ang="0">
                  <a:pos x="112" y="211"/>
                </a:cxn>
                <a:cxn ang="0">
                  <a:pos x="117" y="208"/>
                </a:cxn>
                <a:cxn ang="0">
                  <a:pos x="136" y="208"/>
                </a:cxn>
                <a:cxn ang="0">
                  <a:pos x="141" y="206"/>
                </a:cxn>
                <a:cxn ang="0">
                  <a:pos x="151" y="206"/>
                </a:cxn>
                <a:cxn ang="0">
                  <a:pos x="156" y="204"/>
                </a:cxn>
                <a:cxn ang="0">
                  <a:pos x="153" y="153"/>
                </a:cxn>
                <a:cxn ang="0">
                  <a:pos x="153" y="103"/>
                </a:cxn>
                <a:cxn ang="0">
                  <a:pos x="156" y="52"/>
                </a:cxn>
                <a:cxn ang="0">
                  <a:pos x="158" y="0"/>
                </a:cxn>
                <a:cxn ang="0">
                  <a:pos x="148" y="0"/>
                </a:cxn>
                <a:cxn ang="0">
                  <a:pos x="143" y="2"/>
                </a:cxn>
                <a:cxn ang="0">
                  <a:pos x="115" y="2"/>
                </a:cxn>
                <a:cxn ang="0">
                  <a:pos x="110" y="4"/>
                </a:cxn>
                <a:cxn ang="0">
                  <a:pos x="96" y="4"/>
                </a:cxn>
                <a:cxn ang="0">
                  <a:pos x="91" y="7"/>
                </a:cxn>
                <a:cxn ang="0">
                  <a:pos x="83" y="7"/>
                </a:cxn>
                <a:cxn ang="0">
                  <a:pos x="79" y="9"/>
                </a:cxn>
                <a:cxn ang="0">
                  <a:pos x="69" y="9"/>
                </a:cxn>
                <a:cxn ang="0">
                  <a:pos x="64" y="12"/>
                </a:cxn>
                <a:cxn ang="0">
                  <a:pos x="55" y="12"/>
                </a:cxn>
                <a:cxn ang="0">
                  <a:pos x="50" y="14"/>
                </a:cxn>
                <a:cxn ang="0">
                  <a:pos x="45" y="14"/>
                </a:cxn>
                <a:cxn ang="0">
                  <a:pos x="40" y="16"/>
                </a:cxn>
                <a:cxn ang="0">
                  <a:pos x="31" y="16"/>
                </a:cxn>
                <a:cxn ang="0">
                  <a:pos x="26" y="19"/>
                </a:cxn>
                <a:cxn ang="0">
                  <a:pos x="23" y="19"/>
                </a:cxn>
                <a:cxn ang="0">
                  <a:pos x="19" y="21"/>
                </a:cxn>
                <a:cxn ang="0">
                  <a:pos x="14" y="21"/>
                </a:cxn>
                <a:cxn ang="0">
                  <a:pos x="9" y="24"/>
                </a:cxn>
                <a:cxn ang="0">
                  <a:pos x="4" y="48"/>
                </a:cxn>
              </a:cxnLst>
              <a:rect l="0" t="0" r="r" b="b"/>
              <a:pathLst>
                <a:path w="159" h="212">
                  <a:moveTo>
                    <a:pt x="4" y="48"/>
                  </a:moveTo>
                  <a:lnTo>
                    <a:pt x="2" y="69"/>
                  </a:lnTo>
                  <a:lnTo>
                    <a:pt x="2" y="91"/>
                  </a:lnTo>
                  <a:lnTo>
                    <a:pt x="0" y="112"/>
                  </a:lnTo>
                  <a:lnTo>
                    <a:pt x="2" y="134"/>
                  </a:lnTo>
                  <a:lnTo>
                    <a:pt x="2" y="156"/>
                  </a:lnTo>
                  <a:lnTo>
                    <a:pt x="4" y="177"/>
                  </a:lnTo>
                  <a:lnTo>
                    <a:pt x="7" y="201"/>
                  </a:lnTo>
                  <a:lnTo>
                    <a:pt x="12" y="201"/>
                  </a:lnTo>
                  <a:lnTo>
                    <a:pt x="14" y="204"/>
                  </a:lnTo>
                  <a:lnTo>
                    <a:pt x="23" y="204"/>
                  </a:lnTo>
                  <a:lnTo>
                    <a:pt x="26" y="206"/>
                  </a:lnTo>
                  <a:lnTo>
                    <a:pt x="36" y="206"/>
                  </a:lnTo>
                  <a:lnTo>
                    <a:pt x="40" y="208"/>
                  </a:lnTo>
                  <a:lnTo>
                    <a:pt x="62" y="208"/>
                  </a:lnTo>
                  <a:lnTo>
                    <a:pt x="67" y="211"/>
                  </a:lnTo>
                  <a:lnTo>
                    <a:pt x="112" y="211"/>
                  </a:lnTo>
                  <a:lnTo>
                    <a:pt x="117" y="208"/>
                  </a:lnTo>
                  <a:lnTo>
                    <a:pt x="136" y="208"/>
                  </a:lnTo>
                  <a:lnTo>
                    <a:pt x="141" y="206"/>
                  </a:lnTo>
                  <a:lnTo>
                    <a:pt x="151" y="206"/>
                  </a:lnTo>
                  <a:lnTo>
                    <a:pt x="156" y="204"/>
                  </a:lnTo>
                  <a:lnTo>
                    <a:pt x="153" y="153"/>
                  </a:lnTo>
                  <a:lnTo>
                    <a:pt x="153" y="103"/>
                  </a:lnTo>
                  <a:lnTo>
                    <a:pt x="156" y="52"/>
                  </a:lnTo>
                  <a:lnTo>
                    <a:pt x="158" y="0"/>
                  </a:lnTo>
                  <a:lnTo>
                    <a:pt x="148" y="0"/>
                  </a:lnTo>
                  <a:lnTo>
                    <a:pt x="143" y="2"/>
                  </a:lnTo>
                  <a:lnTo>
                    <a:pt x="115" y="2"/>
                  </a:lnTo>
                  <a:lnTo>
                    <a:pt x="110" y="4"/>
                  </a:lnTo>
                  <a:lnTo>
                    <a:pt x="96" y="4"/>
                  </a:lnTo>
                  <a:lnTo>
                    <a:pt x="91" y="7"/>
                  </a:lnTo>
                  <a:lnTo>
                    <a:pt x="83" y="7"/>
                  </a:lnTo>
                  <a:lnTo>
                    <a:pt x="79" y="9"/>
                  </a:lnTo>
                  <a:lnTo>
                    <a:pt x="69" y="9"/>
                  </a:lnTo>
                  <a:lnTo>
                    <a:pt x="64" y="12"/>
                  </a:lnTo>
                  <a:lnTo>
                    <a:pt x="55" y="12"/>
                  </a:lnTo>
                  <a:lnTo>
                    <a:pt x="50" y="14"/>
                  </a:lnTo>
                  <a:lnTo>
                    <a:pt x="45" y="14"/>
                  </a:lnTo>
                  <a:lnTo>
                    <a:pt x="40" y="16"/>
                  </a:lnTo>
                  <a:lnTo>
                    <a:pt x="31" y="16"/>
                  </a:lnTo>
                  <a:lnTo>
                    <a:pt x="26" y="19"/>
                  </a:lnTo>
                  <a:lnTo>
                    <a:pt x="23" y="19"/>
                  </a:lnTo>
                  <a:lnTo>
                    <a:pt x="19" y="21"/>
                  </a:lnTo>
                  <a:lnTo>
                    <a:pt x="14" y="21"/>
                  </a:lnTo>
                  <a:lnTo>
                    <a:pt x="9" y="24"/>
                  </a:lnTo>
                  <a:lnTo>
                    <a:pt x="4" y="4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0" name="Freeform 92"/>
            <p:cNvSpPr>
              <a:spLocks/>
            </p:cNvSpPr>
            <p:nvPr/>
          </p:nvSpPr>
          <p:spPr bwMode="auto">
            <a:xfrm>
              <a:off x="8280" y="2080"/>
              <a:ext cx="151" cy="204"/>
            </a:xfrm>
            <a:custGeom>
              <a:avLst/>
              <a:gdLst/>
              <a:ahLst/>
              <a:cxnLst>
                <a:cxn ang="0">
                  <a:pos x="12" y="21"/>
                </a:cxn>
                <a:cxn ang="0">
                  <a:pos x="7" y="24"/>
                </a:cxn>
                <a:cxn ang="0">
                  <a:pos x="4" y="45"/>
                </a:cxn>
                <a:cxn ang="0">
                  <a:pos x="0" y="67"/>
                </a:cxn>
                <a:cxn ang="0">
                  <a:pos x="0" y="151"/>
                </a:cxn>
                <a:cxn ang="0">
                  <a:pos x="4" y="194"/>
                </a:cxn>
                <a:cxn ang="0">
                  <a:pos x="12" y="196"/>
                </a:cxn>
                <a:cxn ang="0">
                  <a:pos x="21" y="199"/>
                </a:cxn>
                <a:cxn ang="0">
                  <a:pos x="28" y="199"/>
                </a:cxn>
                <a:cxn ang="0">
                  <a:pos x="38" y="201"/>
                </a:cxn>
                <a:cxn ang="0">
                  <a:pos x="47" y="201"/>
                </a:cxn>
                <a:cxn ang="0">
                  <a:pos x="57" y="204"/>
                </a:cxn>
                <a:cxn ang="0">
                  <a:pos x="98" y="204"/>
                </a:cxn>
                <a:cxn ang="0">
                  <a:pos x="107" y="201"/>
                </a:cxn>
                <a:cxn ang="0">
                  <a:pos x="127" y="201"/>
                </a:cxn>
                <a:cxn ang="0">
                  <a:pos x="134" y="199"/>
                </a:cxn>
                <a:cxn ang="0">
                  <a:pos x="141" y="199"/>
                </a:cxn>
                <a:cxn ang="0">
                  <a:pos x="148" y="196"/>
                </a:cxn>
                <a:cxn ang="0">
                  <a:pos x="148" y="50"/>
                </a:cxn>
                <a:cxn ang="0">
                  <a:pos x="151" y="0"/>
                </a:cxn>
                <a:cxn ang="0">
                  <a:pos x="148" y="2"/>
                </a:cxn>
                <a:cxn ang="0">
                  <a:pos x="115" y="2"/>
                </a:cxn>
                <a:cxn ang="0">
                  <a:pos x="110" y="4"/>
                </a:cxn>
                <a:cxn ang="0">
                  <a:pos x="96" y="4"/>
                </a:cxn>
                <a:cxn ang="0">
                  <a:pos x="93" y="7"/>
                </a:cxn>
                <a:cxn ang="0">
                  <a:pos x="79" y="7"/>
                </a:cxn>
                <a:cxn ang="0">
                  <a:pos x="74" y="9"/>
                </a:cxn>
                <a:cxn ang="0">
                  <a:pos x="64" y="9"/>
                </a:cxn>
                <a:cxn ang="0">
                  <a:pos x="60" y="12"/>
                </a:cxn>
                <a:cxn ang="0">
                  <a:pos x="50" y="12"/>
                </a:cxn>
                <a:cxn ang="0">
                  <a:pos x="47" y="14"/>
                </a:cxn>
                <a:cxn ang="0">
                  <a:pos x="43" y="14"/>
                </a:cxn>
                <a:cxn ang="0">
                  <a:pos x="38" y="16"/>
                </a:cxn>
                <a:cxn ang="0">
                  <a:pos x="33" y="16"/>
                </a:cxn>
                <a:cxn ang="0">
                  <a:pos x="28" y="19"/>
                </a:cxn>
                <a:cxn ang="0">
                  <a:pos x="19" y="19"/>
                </a:cxn>
                <a:cxn ang="0">
                  <a:pos x="16" y="21"/>
                </a:cxn>
                <a:cxn ang="0">
                  <a:pos x="12" y="21"/>
                </a:cxn>
              </a:cxnLst>
              <a:rect l="0" t="0" r="r" b="b"/>
              <a:pathLst>
                <a:path w="151" h="204">
                  <a:moveTo>
                    <a:pt x="12" y="21"/>
                  </a:moveTo>
                  <a:lnTo>
                    <a:pt x="7" y="24"/>
                  </a:lnTo>
                  <a:lnTo>
                    <a:pt x="4" y="45"/>
                  </a:lnTo>
                  <a:lnTo>
                    <a:pt x="0" y="67"/>
                  </a:lnTo>
                  <a:lnTo>
                    <a:pt x="0" y="151"/>
                  </a:lnTo>
                  <a:lnTo>
                    <a:pt x="4" y="194"/>
                  </a:lnTo>
                  <a:lnTo>
                    <a:pt x="12" y="196"/>
                  </a:lnTo>
                  <a:lnTo>
                    <a:pt x="21" y="199"/>
                  </a:lnTo>
                  <a:lnTo>
                    <a:pt x="28" y="199"/>
                  </a:lnTo>
                  <a:lnTo>
                    <a:pt x="38" y="201"/>
                  </a:lnTo>
                  <a:lnTo>
                    <a:pt x="47" y="201"/>
                  </a:lnTo>
                  <a:lnTo>
                    <a:pt x="57" y="204"/>
                  </a:lnTo>
                  <a:lnTo>
                    <a:pt x="98" y="204"/>
                  </a:lnTo>
                  <a:lnTo>
                    <a:pt x="107" y="201"/>
                  </a:lnTo>
                  <a:lnTo>
                    <a:pt x="127" y="201"/>
                  </a:lnTo>
                  <a:lnTo>
                    <a:pt x="134" y="199"/>
                  </a:lnTo>
                  <a:lnTo>
                    <a:pt x="141" y="199"/>
                  </a:lnTo>
                  <a:lnTo>
                    <a:pt x="148" y="196"/>
                  </a:lnTo>
                  <a:lnTo>
                    <a:pt x="148" y="50"/>
                  </a:lnTo>
                  <a:lnTo>
                    <a:pt x="151" y="0"/>
                  </a:lnTo>
                  <a:lnTo>
                    <a:pt x="148" y="2"/>
                  </a:lnTo>
                  <a:lnTo>
                    <a:pt x="115" y="2"/>
                  </a:lnTo>
                  <a:lnTo>
                    <a:pt x="110" y="4"/>
                  </a:lnTo>
                  <a:lnTo>
                    <a:pt x="96" y="4"/>
                  </a:lnTo>
                  <a:lnTo>
                    <a:pt x="93" y="7"/>
                  </a:lnTo>
                  <a:lnTo>
                    <a:pt x="79" y="7"/>
                  </a:lnTo>
                  <a:lnTo>
                    <a:pt x="74" y="9"/>
                  </a:lnTo>
                  <a:lnTo>
                    <a:pt x="64" y="9"/>
                  </a:lnTo>
                  <a:lnTo>
                    <a:pt x="60" y="12"/>
                  </a:lnTo>
                  <a:lnTo>
                    <a:pt x="50" y="12"/>
                  </a:lnTo>
                  <a:lnTo>
                    <a:pt x="47" y="14"/>
                  </a:lnTo>
                  <a:lnTo>
                    <a:pt x="43" y="14"/>
                  </a:lnTo>
                  <a:lnTo>
                    <a:pt x="38" y="16"/>
                  </a:lnTo>
                  <a:lnTo>
                    <a:pt x="33" y="16"/>
                  </a:lnTo>
                  <a:lnTo>
                    <a:pt x="28" y="19"/>
                  </a:lnTo>
                  <a:lnTo>
                    <a:pt x="19" y="19"/>
                  </a:lnTo>
                  <a:lnTo>
                    <a:pt x="16" y="21"/>
                  </a:lnTo>
                  <a:lnTo>
                    <a:pt x="12" y="2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1" name="Freeform 93"/>
            <p:cNvSpPr>
              <a:spLocks/>
            </p:cNvSpPr>
            <p:nvPr/>
          </p:nvSpPr>
          <p:spPr bwMode="auto">
            <a:xfrm>
              <a:off x="8280" y="2083"/>
              <a:ext cx="148" cy="194"/>
            </a:xfrm>
            <a:custGeom>
              <a:avLst/>
              <a:gdLst/>
              <a:ahLst/>
              <a:cxnLst>
                <a:cxn ang="0">
                  <a:pos x="2" y="165"/>
                </a:cxn>
                <a:cxn ang="0">
                  <a:pos x="4" y="184"/>
                </a:cxn>
                <a:cxn ang="0">
                  <a:pos x="19" y="189"/>
                </a:cxn>
                <a:cxn ang="0">
                  <a:pos x="28" y="192"/>
                </a:cxn>
                <a:cxn ang="0">
                  <a:pos x="47" y="192"/>
                </a:cxn>
                <a:cxn ang="0">
                  <a:pos x="57" y="194"/>
                </a:cxn>
                <a:cxn ang="0">
                  <a:pos x="86" y="194"/>
                </a:cxn>
                <a:cxn ang="0">
                  <a:pos x="96" y="192"/>
                </a:cxn>
                <a:cxn ang="0">
                  <a:pos x="115" y="192"/>
                </a:cxn>
                <a:cxn ang="0">
                  <a:pos x="122" y="189"/>
                </a:cxn>
                <a:cxn ang="0">
                  <a:pos x="132" y="189"/>
                </a:cxn>
                <a:cxn ang="0">
                  <a:pos x="139" y="187"/>
                </a:cxn>
                <a:cxn ang="0">
                  <a:pos x="143" y="187"/>
                </a:cxn>
                <a:cxn ang="0">
                  <a:pos x="143" y="93"/>
                </a:cxn>
                <a:cxn ang="0">
                  <a:pos x="146" y="45"/>
                </a:cxn>
                <a:cxn ang="0">
                  <a:pos x="148" y="0"/>
                </a:cxn>
                <a:cxn ang="0">
                  <a:pos x="122" y="0"/>
                </a:cxn>
                <a:cxn ang="0">
                  <a:pos x="112" y="2"/>
                </a:cxn>
                <a:cxn ang="0">
                  <a:pos x="103" y="2"/>
                </a:cxn>
                <a:cxn ang="0">
                  <a:pos x="96" y="4"/>
                </a:cxn>
                <a:cxn ang="0">
                  <a:pos x="86" y="4"/>
                </a:cxn>
                <a:cxn ang="0">
                  <a:pos x="76" y="7"/>
                </a:cxn>
                <a:cxn ang="0">
                  <a:pos x="67" y="7"/>
                </a:cxn>
                <a:cxn ang="0">
                  <a:pos x="60" y="9"/>
                </a:cxn>
                <a:cxn ang="0">
                  <a:pos x="50" y="12"/>
                </a:cxn>
                <a:cxn ang="0">
                  <a:pos x="40" y="12"/>
                </a:cxn>
                <a:cxn ang="0">
                  <a:pos x="33" y="14"/>
                </a:cxn>
                <a:cxn ang="0">
                  <a:pos x="14" y="19"/>
                </a:cxn>
                <a:cxn ang="0">
                  <a:pos x="7" y="21"/>
                </a:cxn>
                <a:cxn ang="0">
                  <a:pos x="2" y="64"/>
                </a:cxn>
                <a:cxn ang="0">
                  <a:pos x="0" y="84"/>
                </a:cxn>
                <a:cxn ang="0">
                  <a:pos x="0" y="144"/>
                </a:cxn>
                <a:cxn ang="0">
                  <a:pos x="2" y="165"/>
                </a:cxn>
              </a:cxnLst>
              <a:rect l="0" t="0" r="r" b="b"/>
              <a:pathLst>
                <a:path w="148" h="194">
                  <a:moveTo>
                    <a:pt x="2" y="165"/>
                  </a:moveTo>
                  <a:lnTo>
                    <a:pt x="4" y="184"/>
                  </a:lnTo>
                  <a:lnTo>
                    <a:pt x="19" y="189"/>
                  </a:lnTo>
                  <a:lnTo>
                    <a:pt x="28" y="192"/>
                  </a:lnTo>
                  <a:lnTo>
                    <a:pt x="47" y="192"/>
                  </a:lnTo>
                  <a:lnTo>
                    <a:pt x="57" y="194"/>
                  </a:lnTo>
                  <a:lnTo>
                    <a:pt x="86" y="194"/>
                  </a:lnTo>
                  <a:lnTo>
                    <a:pt x="96" y="192"/>
                  </a:lnTo>
                  <a:lnTo>
                    <a:pt x="115" y="192"/>
                  </a:lnTo>
                  <a:lnTo>
                    <a:pt x="122" y="189"/>
                  </a:lnTo>
                  <a:lnTo>
                    <a:pt x="132" y="189"/>
                  </a:lnTo>
                  <a:lnTo>
                    <a:pt x="139" y="187"/>
                  </a:lnTo>
                  <a:lnTo>
                    <a:pt x="143" y="187"/>
                  </a:lnTo>
                  <a:lnTo>
                    <a:pt x="143" y="93"/>
                  </a:lnTo>
                  <a:lnTo>
                    <a:pt x="146" y="45"/>
                  </a:lnTo>
                  <a:lnTo>
                    <a:pt x="148" y="0"/>
                  </a:lnTo>
                  <a:lnTo>
                    <a:pt x="122" y="0"/>
                  </a:lnTo>
                  <a:lnTo>
                    <a:pt x="112" y="2"/>
                  </a:lnTo>
                  <a:lnTo>
                    <a:pt x="103" y="2"/>
                  </a:lnTo>
                  <a:lnTo>
                    <a:pt x="96" y="4"/>
                  </a:lnTo>
                  <a:lnTo>
                    <a:pt x="86" y="4"/>
                  </a:lnTo>
                  <a:lnTo>
                    <a:pt x="76" y="7"/>
                  </a:lnTo>
                  <a:lnTo>
                    <a:pt x="67" y="7"/>
                  </a:lnTo>
                  <a:lnTo>
                    <a:pt x="60" y="9"/>
                  </a:lnTo>
                  <a:lnTo>
                    <a:pt x="50" y="12"/>
                  </a:lnTo>
                  <a:lnTo>
                    <a:pt x="40" y="12"/>
                  </a:lnTo>
                  <a:lnTo>
                    <a:pt x="33" y="14"/>
                  </a:lnTo>
                  <a:lnTo>
                    <a:pt x="14" y="19"/>
                  </a:lnTo>
                  <a:lnTo>
                    <a:pt x="7" y="21"/>
                  </a:lnTo>
                  <a:lnTo>
                    <a:pt x="2" y="64"/>
                  </a:lnTo>
                  <a:lnTo>
                    <a:pt x="0" y="84"/>
                  </a:lnTo>
                  <a:lnTo>
                    <a:pt x="0" y="144"/>
                  </a:lnTo>
                  <a:lnTo>
                    <a:pt x="2" y="165"/>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2" name="Freeform 94"/>
            <p:cNvSpPr>
              <a:spLocks/>
            </p:cNvSpPr>
            <p:nvPr/>
          </p:nvSpPr>
          <p:spPr bwMode="auto">
            <a:xfrm>
              <a:off x="8280" y="2083"/>
              <a:ext cx="144" cy="187"/>
            </a:xfrm>
            <a:custGeom>
              <a:avLst/>
              <a:gdLst/>
              <a:ahLst/>
              <a:cxnLst>
                <a:cxn ang="0">
                  <a:pos x="67" y="7"/>
                </a:cxn>
                <a:cxn ang="0">
                  <a:pos x="57" y="9"/>
                </a:cxn>
                <a:cxn ang="0">
                  <a:pos x="50" y="12"/>
                </a:cxn>
                <a:cxn ang="0">
                  <a:pos x="40" y="14"/>
                </a:cxn>
                <a:cxn ang="0">
                  <a:pos x="31" y="14"/>
                </a:cxn>
                <a:cxn ang="0">
                  <a:pos x="23" y="16"/>
                </a:cxn>
                <a:cxn ang="0">
                  <a:pos x="14" y="19"/>
                </a:cxn>
                <a:cxn ang="0">
                  <a:pos x="7" y="21"/>
                </a:cxn>
                <a:cxn ang="0">
                  <a:pos x="4" y="43"/>
                </a:cxn>
                <a:cxn ang="0">
                  <a:pos x="0" y="81"/>
                </a:cxn>
                <a:cxn ang="0">
                  <a:pos x="0" y="120"/>
                </a:cxn>
                <a:cxn ang="0">
                  <a:pos x="2" y="141"/>
                </a:cxn>
                <a:cxn ang="0">
                  <a:pos x="2" y="160"/>
                </a:cxn>
                <a:cxn ang="0">
                  <a:pos x="7" y="180"/>
                </a:cxn>
                <a:cxn ang="0">
                  <a:pos x="12" y="182"/>
                </a:cxn>
                <a:cxn ang="0">
                  <a:pos x="19" y="182"/>
                </a:cxn>
                <a:cxn ang="0">
                  <a:pos x="28" y="184"/>
                </a:cxn>
                <a:cxn ang="0">
                  <a:pos x="36" y="184"/>
                </a:cxn>
                <a:cxn ang="0">
                  <a:pos x="45" y="187"/>
                </a:cxn>
                <a:cxn ang="0">
                  <a:pos x="83" y="187"/>
                </a:cxn>
                <a:cxn ang="0">
                  <a:pos x="93" y="184"/>
                </a:cxn>
                <a:cxn ang="0">
                  <a:pos x="112" y="184"/>
                </a:cxn>
                <a:cxn ang="0">
                  <a:pos x="120" y="182"/>
                </a:cxn>
                <a:cxn ang="0">
                  <a:pos x="127" y="182"/>
                </a:cxn>
                <a:cxn ang="0">
                  <a:pos x="134" y="180"/>
                </a:cxn>
                <a:cxn ang="0">
                  <a:pos x="141" y="180"/>
                </a:cxn>
                <a:cxn ang="0">
                  <a:pos x="139" y="134"/>
                </a:cxn>
                <a:cxn ang="0">
                  <a:pos x="141" y="88"/>
                </a:cxn>
                <a:cxn ang="0">
                  <a:pos x="143" y="45"/>
                </a:cxn>
                <a:cxn ang="0">
                  <a:pos x="143" y="0"/>
                </a:cxn>
                <a:cxn ang="0">
                  <a:pos x="120" y="0"/>
                </a:cxn>
                <a:cxn ang="0">
                  <a:pos x="110" y="2"/>
                </a:cxn>
                <a:cxn ang="0">
                  <a:pos x="100" y="2"/>
                </a:cxn>
                <a:cxn ang="0">
                  <a:pos x="93" y="4"/>
                </a:cxn>
                <a:cxn ang="0">
                  <a:pos x="83" y="4"/>
                </a:cxn>
                <a:cxn ang="0">
                  <a:pos x="76" y="7"/>
                </a:cxn>
                <a:cxn ang="0">
                  <a:pos x="67" y="7"/>
                </a:cxn>
              </a:cxnLst>
              <a:rect l="0" t="0" r="r" b="b"/>
              <a:pathLst>
                <a:path w="144" h="187">
                  <a:moveTo>
                    <a:pt x="67" y="7"/>
                  </a:moveTo>
                  <a:lnTo>
                    <a:pt x="57" y="9"/>
                  </a:lnTo>
                  <a:lnTo>
                    <a:pt x="50" y="12"/>
                  </a:lnTo>
                  <a:lnTo>
                    <a:pt x="40" y="14"/>
                  </a:lnTo>
                  <a:lnTo>
                    <a:pt x="31" y="14"/>
                  </a:lnTo>
                  <a:lnTo>
                    <a:pt x="23" y="16"/>
                  </a:lnTo>
                  <a:lnTo>
                    <a:pt x="14" y="19"/>
                  </a:lnTo>
                  <a:lnTo>
                    <a:pt x="7" y="21"/>
                  </a:lnTo>
                  <a:lnTo>
                    <a:pt x="4" y="43"/>
                  </a:lnTo>
                  <a:lnTo>
                    <a:pt x="0" y="81"/>
                  </a:lnTo>
                  <a:lnTo>
                    <a:pt x="0" y="120"/>
                  </a:lnTo>
                  <a:lnTo>
                    <a:pt x="2" y="141"/>
                  </a:lnTo>
                  <a:lnTo>
                    <a:pt x="2" y="160"/>
                  </a:lnTo>
                  <a:lnTo>
                    <a:pt x="7" y="180"/>
                  </a:lnTo>
                  <a:lnTo>
                    <a:pt x="12" y="182"/>
                  </a:lnTo>
                  <a:lnTo>
                    <a:pt x="19" y="182"/>
                  </a:lnTo>
                  <a:lnTo>
                    <a:pt x="28" y="184"/>
                  </a:lnTo>
                  <a:lnTo>
                    <a:pt x="36" y="184"/>
                  </a:lnTo>
                  <a:lnTo>
                    <a:pt x="45" y="187"/>
                  </a:lnTo>
                  <a:lnTo>
                    <a:pt x="83" y="187"/>
                  </a:lnTo>
                  <a:lnTo>
                    <a:pt x="93" y="184"/>
                  </a:lnTo>
                  <a:lnTo>
                    <a:pt x="112" y="184"/>
                  </a:lnTo>
                  <a:lnTo>
                    <a:pt x="120" y="182"/>
                  </a:lnTo>
                  <a:lnTo>
                    <a:pt x="127" y="182"/>
                  </a:lnTo>
                  <a:lnTo>
                    <a:pt x="134" y="180"/>
                  </a:lnTo>
                  <a:lnTo>
                    <a:pt x="141" y="180"/>
                  </a:lnTo>
                  <a:lnTo>
                    <a:pt x="139" y="134"/>
                  </a:lnTo>
                  <a:lnTo>
                    <a:pt x="141" y="88"/>
                  </a:lnTo>
                  <a:lnTo>
                    <a:pt x="143" y="45"/>
                  </a:lnTo>
                  <a:lnTo>
                    <a:pt x="143" y="0"/>
                  </a:lnTo>
                  <a:lnTo>
                    <a:pt x="120" y="0"/>
                  </a:lnTo>
                  <a:lnTo>
                    <a:pt x="110" y="2"/>
                  </a:lnTo>
                  <a:lnTo>
                    <a:pt x="100" y="2"/>
                  </a:lnTo>
                  <a:lnTo>
                    <a:pt x="93" y="4"/>
                  </a:lnTo>
                  <a:lnTo>
                    <a:pt x="83" y="4"/>
                  </a:lnTo>
                  <a:lnTo>
                    <a:pt x="76" y="7"/>
                  </a:lnTo>
                  <a:lnTo>
                    <a:pt x="67" y="7"/>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3" name="Freeform 95"/>
            <p:cNvSpPr>
              <a:spLocks/>
            </p:cNvSpPr>
            <p:nvPr/>
          </p:nvSpPr>
          <p:spPr bwMode="auto">
            <a:xfrm>
              <a:off x="8280" y="2083"/>
              <a:ext cx="141" cy="180"/>
            </a:xfrm>
            <a:custGeom>
              <a:avLst/>
              <a:gdLst/>
              <a:ahLst/>
              <a:cxnLst>
                <a:cxn ang="0">
                  <a:pos x="0" y="79"/>
                </a:cxn>
                <a:cxn ang="0">
                  <a:pos x="0" y="117"/>
                </a:cxn>
                <a:cxn ang="0">
                  <a:pos x="2" y="136"/>
                </a:cxn>
                <a:cxn ang="0">
                  <a:pos x="4" y="153"/>
                </a:cxn>
                <a:cxn ang="0">
                  <a:pos x="7" y="172"/>
                </a:cxn>
                <a:cxn ang="0">
                  <a:pos x="12" y="175"/>
                </a:cxn>
                <a:cxn ang="0">
                  <a:pos x="19" y="177"/>
                </a:cxn>
                <a:cxn ang="0">
                  <a:pos x="36" y="177"/>
                </a:cxn>
                <a:cxn ang="0">
                  <a:pos x="45" y="180"/>
                </a:cxn>
                <a:cxn ang="0">
                  <a:pos x="81" y="180"/>
                </a:cxn>
                <a:cxn ang="0">
                  <a:pos x="91" y="177"/>
                </a:cxn>
                <a:cxn ang="0">
                  <a:pos x="100" y="177"/>
                </a:cxn>
                <a:cxn ang="0">
                  <a:pos x="107" y="175"/>
                </a:cxn>
                <a:cxn ang="0">
                  <a:pos x="117" y="175"/>
                </a:cxn>
                <a:cxn ang="0">
                  <a:pos x="124" y="172"/>
                </a:cxn>
                <a:cxn ang="0">
                  <a:pos x="132" y="172"/>
                </a:cxn>
                <a:cxn ang="0">
                  <a:pos x="136" y="170"/>
                </a:cxn>
                <a:cxn ang="0">
                  <a:pos x="136" y="86"/>
                </a:cxn>
                <a:cxn ang="0">
                  <a:pos x="141" y="0"/>
                </a:cxn>
                <a:cxn ang="0">
                  <a:pos x="124" y="0"/>
                </a:cxn>
                <a:cxn ang="0">
                  <a:pos x="117" y="2"/>
                </a:cxn>
                <a:cxn ang="0">
                  <a:pos x="100" y="2"/>
                </a:cxn>
                <a:cxn ang="0">
                  <a:pos x="91" y="4"/>
                </a:cxn>
                <a:cxn ang="0">
                  <a:pos x="81" y="4"/>
                </a:cxn>
                <a:cxn ang="0">
                  <a:pos x="74" y="7"/>
                </a:cxn>
                <a:cxn ang="0">
                  <a:pos x="64" y="9"/>
                </a:cxn>
                <a:cxn ang="0">
                  <a:pos x="57" y="9"/>
                </a:cxn>
                <a:cxn ang="0">
                  <a:pos x="47" y="12"/>
                </a:cxn>
                <a:cxn ang="0">
                  <a:pos x="40" y="14"/>
                </a:cxn>
                <a:cxn ang="0">
                  <a:pos x="31" y="16"/>
                </a:cxn>
                <a:cxn ang="0">
                  <a:pos x="23" y="16"/>
                </a:cxn>
                <a:cxn ang="0">
                  <a:pos x="14" y="19"/>
                </a:cxn>
                <a:cxn ang="0">
                  <a:pos x="7" y="21"/>
                </a:cxn>
                <a:cxn ang="0">
                  <a:pos x="4" y="43"/>
                </a:cxn>
                <a:cxn ang="0">
                  <a:pos x="2" y="62"/>
                </a:cxn>
                <a:cxn ang="0">
                  <a:pos x="0" y="79"/>
                </a:cxn>
              </a:cxnLst>
              <a:rect l="0" t="0" r="r" b="b"/>
              <a:pathLst>
                <a:path w="141" h="180">
                  <a:moveTo>
                    <a:pt x="0" y="79"/>
                  </a:moveTo>
                  <a:lnTo>
                    <a:pt x="0" y="117"/>
                  </a:lnTo>
                  <a:lnTo>
                    <a:pt x="2" y="136"/>
                  </a:lnTo>
                  <a:lnTo>
                    <a:pt x="4" y="153"/>
                  </a:lnTo>
                  <a:lnTo>
                    <a:pt x="7" y="172"/>
                  </a:lnTo>
                  <a:lnTo>
                    <a:pt x="12" y="175"/>
                  </a:lnTo>
                  <a:lnTo>
                    <a:pt x="19" y="177"/>
                  </a:lnTo>
                  <a:lnTo>
                    <a:pt x="36" y="177"/>
                  </a:lnTo>
                  <a:lnTo>
                    <a:pt x="45" y="180"/>
                  </a:lnTo>
                  <a:lnTo>
                    <a:pt x="81" y="180"/>
                  </a:lnTo>
                  <a:lnTo>
                    <a:pt x="91" y="177"/>
                  </a:lnTo>
                  <a:lnTo>
                    <a:pt x="100" y="177"/>
                  </a:lnTo>
                  <a:lnTo>
                    <a:pt x="107" y="175"/>
                  </a:lnTo>
                  <a:lnTo>
                    <a:pt x="117" y="175"/>
                  </a:lnTo>
                  <a:lnTo>
                    <a:pt x="124" y="172"/>
                  </a:lnTo>
                  <a:lnTo>
                    <a:pt x="132" y="172"/>
                  </a:lnTo>
                  <a:lnTo>
                    <a:pt x="136" y="170"/>
                  </a:lnTo>
                  <a:lnTo>
                    <a:pt x="136" y="86"/>
                  </a:lnTo>
                  <a:lnTo>
                    <a:pt x="141" y="0"/>
                  </a:lnTo>
                  <a:lnTo>
                    <a:pt x="124" y="0"/>
                  </a:lnTo>
                  <a:lnTo>
                    <a:pt x="117" y="2"/>
                  </a:lnTo>
                  <a:lnTo>
                    <a:pt x="100" y="2"/>
                  </a:lnTo>
                  <a:lnTo>
                    <a:pt x="91" y="4"/>
                  </a:lnTo>
                  <a:lnTo>
                    <a:pt x="81" y="4"/>
                  </a:lnTo>
                  <a:lnTo>
                    <a:pt x="74" y="7"/>
                  </a:lnTo>
                  <a:lnTo>
                    <a:pt x="64" y="9"/>
                  </a:lnTo>
                  <a:lnTo>
                    <a:pt x="57" y="9"/>
                  </a:lnTo>
                  <a:lnTo>
                    <a:pt x="47" y="12"/>
                  </a:lnTo>
                  <a:lnTo>
                    <a:pt x="40" y="14"/>
                  </a:lnTo>
                  <a:lnTo>
                    <a:pt x="31" y="16"/>
                  </a:lnTo>
                  <a:lnTo>
                    <a:pt x="23" y="16"/>
                  </a:lnTo>
                  <a:lnTo>
                    <a:pt x="14" y="19"/>
                  </a:lnTo>
                  <a:lnTo>
                    <a:pt x="7" y="21"/>
                  </a:lnTo>
                  <a:lnTo>
                    <a:pt x="4" y="43"/>
                  </a:lnTo>
                  <a:lnTo>
                    <a:pt x="2" y="62"/>
                  </a:lnTo>
                  <a:lnTo>
                    <a:pt x="0" y="79"/>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4" name="Freeform 96"/>
            <p:cNvSpPr>
              <a:spLocks/>
            </p:cNvSpPr>
            <p:nvPr/>
          </p:nvSpPr>
          <p:spPr bwMode="auto">
            <a:xfrm>
              <a:off x="8280" y="2083"/>
              <a:ext cx="136" cy="172"/>
            </a:xfrm>
            <a:custGeom>
              <a:avLst/>
              <a:gdLst/>
              <a:ahLst/>
              <a:cxnLst>
                <a:cxn ang="0">
                  <a:pos x="4" y="148"/>
                </a:cxn>
                <a:cxn ang="0">
                  <a:pos x="7" y="167"/>
                </a:cxn>
                <a:cxn ang="0">
                  <a:pos x="12" y="167"/>
                </a:cxn>
                <a:cxn ang="0">
                  <a:pos x="19" y="170"/>
                </a:cxn>
                <a:cxn ang="0">
                  <a:pos x="26" y="170"/>
                </a:cxn>
                <a:cxn ang="0">
                  <a:pos x="36" y="172"/>
                </a:cxn>
                <a:cxn ang="0">
                  <a:pos x="69" y="172"/>
                </a:cxn>
                <a:cxn ang="0">
                  <a:pos x="79" y="170"/>
                </a:cxn>
                <a:cxn ang="0">
                  <a:pos x="98" y="170"/>
                </a:cxn>
                <a:cxn ang="0">
                  <a:pos x="105" y="167"/>
                </a:cxn>
                <a:cxn ang="0">
                  <a:pos x="112" y="167"/>
                </a:cxn>
                <a:cxn ang="0">
                  <a:pos x="122" y="165"/>
                </a:cxn>
                <a:cxn ang="0">
                  <a:pos x="127" y="165"/>
                </a:cxn>
                <a:cxn ang="0">
                  <a:pos x="134" y="163"/>
                </a:cxn>
                <a:cxn ang="0">
                  <a:pos x="132" y="122"/>
                </a:cxn>
                <a:cxn ang="0">
                  <a:pos x="136" y="40"/>
                </a:cxn>
                <a:cxn ang="0">
                  <a:pos x="136" y="0"/>
                </a:cxn>
                <a:cxn ang="0">
                  <a:pos x="129" y="0"/>
                </a:cxn>
                <a:cxn ang="0">
                  <a:pos x="122" y="2"/>
                </a:cxn>
                <a:cxn ang="0">
                  <a:pos x="105" y="2"/>
                </a:cxn>
                <a:cxn ang="0">
                  <a:pos x="98" y="4"/>
                </a:cxn>
                <a:cxn ang="0">
                  <a:pos x="88" y="4"/>
                </a:cxn>
                <a:cxn ang="0">
                  <a:pos x="81" y="7"/>
                </a:cxn>
                <a:cxn ang="0">
                  <a:pos x="72" y="7"/>
                </a:cxn>
                <a:cxn ang="0">
                  <a:pos x="64" y="9"/>
                </a:cxn>
                <a:cxn ang="0">
                  <a:pos x="55" y="9"/>
                </a:cxn>
                <a:cxn ang="0">
                  <a:pos x="47" y="12"/>
                </a:cxn>
                <a:cxn ang="0">
                  <a:pos x="38" y="14"/>
                </a:cxn>
                <a:cxn ang="0">
                  <a:pos x="31" y="16"/>
                </a:cxn>
                <a:cxn ang="0">
                  <a:pos x="23" y="16"/>
                </a:cxn>
                <a:cxn ang="0">
                  <a:pos x="14" y="19"/>
                </a:cxn>
                <a:cxn ang="0">
                  <a:pos x="7" y="21"/>
                </a:cxn>
                <a:cxn ang="0">
                  <a:pos x="2" y="60"/>
                </a:cxn>
                <a:cxn ang="0">
                  <a:pos x="2" y="76"/>
                </a:cxn>
                <a:cxn ang="0">
                  <a:pos x="0" y="96"/>
                </a:cxn>
                <a:cxn ang="0">
                  <a:pos x="0" y="112"/>
                </a:cxn>
                <a:cxn ang="0">
                  <a:pos x="2" y="132"/>
                </a:cxn>
                <a:cxn ang="0">
                  <a:pos x="4" y="148"/>
                </a:cxn>
              </a:cxnLst>
              <a:rect l="0" t="0" r="r" b="b"/>
              <a:pathLst>
                <a:path w="136" h="172">
                  <a:moveTo>
                    <a:pt x="4" y="148"/>
                  </a:moveTo>
                  <a:lnTo>
                    <a:pt x="7" y="167"/>
                  </a:lnTo>
                  <a:lnTo>
                    <a:pt x="12" y="167"/>
                  </a:lnTo>
                  <a:lnTo>
                    <a:pt x="19" y="170"/>
                  </a:lnTo>
                  <a:lnTo>
                    <a:pt x="26" y="170"/>
                  </a:lnTo>
                  <a:lnTo>
                    <a:pt x="36" y="172"/>
                  </a:lnTo>
                  <a:lnTo>
                    <a:pt x="69" y="172"/>
                  </a:lnTo>
                  <a:lnTo>
                    <a:pt x="79" y="170"/>
                  </a:lnTo>
                  <a:lnTo>
                    <a:pt x="98" y="170"/>
                  </a:lnTo>
                  <a:lnTo>
                    <a:pt x="105" y="167"/>
                  </a:lnTo>
                  <a:lnTo>
                    <a:pt x="112" y="167"/>
                  </a:lnTo>
                  <a:lnTo>
                    <a:pt x="122" y="165"/>
                  </a:lnTo>
                  <a:lnTo>
                    <a:pt x="127" y="165"/>
                  </a:lnTo>
                  <a:lnTo>
                    <a:pt x="134" y="163"/>
                  </a:lnTo>
                  <a:lnTo>
                    <a:pt x="132" y="122"/>
                  </a:lnTo>
                  <a:lnTo>
                    <a:pt x="136" y="40"/>
                  </a:lnTo>
                  <a:lnTo>
                    <a:pt x="136" y="0"/>
                  </a:lnTo>
                  <a:lnTo>
                    <a:pt x="129" y="0"/>
                  </a:lnTo>
                  <a:lnTo>
                    <a:pt x="122" y="2"/>
                  </a:lnTo>
                  <a:lnTo>
                    <a:pt x="105" y="2"/>
                  </a:lnTo>
                  <a:lnTo>
                    <a:pt x="98" y="4"/>
                  </a:lnTo>
                  <a:lnTo>
                    <a:pt x="88" y="4"/>
                  </a:lnTo>
                  <a:lnTo>
                    <a:pt x="81" y="7"/>
                  </a:lnTo>
                  <a:lnTo>
                    <a:pt x="72" y="7"/>
                  </a:lnTo>
                  <a:lnTo>
                    <a:pt x="64" y="9"/>
                  </a:lnTo>
                  <a:lnTo>
                    <a:pt x="55" y="9"/>
                  </a:lnTo>
                  <a:lnTo>
                    <a:pt x="47" y="12"/>
                  </a:lnTo>
                  <a:lnTo>
                    <a:pt x="38" y="14"/>
                  </a:lnTo>
                  <a:lnTo>
                    <a:pt x="31" y="16"/>
                  </a:lnTo>
                  <a:lnTo>
                    <a:pt x="23" y="16"/>
                  </a:lnTo>
                  <a:lnTo>
                    <a:pt x="14" y="19"/>
                  </a:lnTo>
                  <a:lnTo>
                    <a:pt x="7" y="21"/>
                  </a:lnTo>
                  <a:lnTo>
                    <a:pt x="2" y="60"/>
                  </a:lnTo>
                  <a:lnTo>
                    <a:pt x="2" y="76"/>
                  </a:lnTo>
                  <a:lnTo>
                    <a:pt x="0" y="96"/>
                  </a:lnTo>
                  <a:lnTo>
                    <a:pt x="0" y="112"/>
                  </a:lnTo>
                  <a:lnTo>
                    <a:pt x="2" y="132"/>
                  </a:lnTo>
                  <a:lnTo>
                    <a:pt x="4" y="14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5" name="Freeform 97"/>
            <p:cNvSpPr>
              <a:spLocks/>
            </p:cNvSpPr>
            <p:nvPr/>
          </p:nvSpPr>
          <p:spPr bwMode="auto">
            <a:xfrm>
              <a:off x="8282" y="2083"/>
              <a:ext cx="132" cy="165"/>
            </a:xfrm>
            <a:custGeom>
              <a:avLst/>
              <a:gdLst/>
              <a:ahLst/>
              <a:cxnLst>
                <a:cxn ang="0">
                  <a:pos x="0" y="57"/>
                </a:cxn>
                <a:cxn ang="0">
                  <a:pos x="0" y="127"/>
                </a:cxn>
                <a:cxn ang="0">
                  <a:pos x="4" y="160"/>
                </a:cxn>
                <a:cxn ang="0">
                  <a:pos x="9" y="163"/>
                </a:cxn>
                <a:cxn ang="0">
                  <a:pos x="16" y="163"/>
                </a:cxn>
                <a:cxn ang="0">
                  <a:pos x="23" y="165"/>
                </a:cxn>
                <a:cxn ang="0">
                  <a:pos x="67" y="165"/>
                </a:cxn>
                <a:cxn ang="0">
                  <a:pos x="74" y="163"/>
                </a:cxn>
                <a:cxn ang="0">
                  <a:pos x="93" y="163"/>
                </a:cxn>
                <a:cxn ang="0">
                  <a:pos x="100" y="160"/>
                </a:cxn>
                <a:cxn ang="0">
                  <a:pos x="107" y="160"/>
                </a:cxn>
                <a:cxn ang="0">
                  <a:pos x="122" y="156"/>
                </a:cxn>
                <a:cxn ang="0">
                  <a:pos x="127" y="156"/>
                </a:cxn>
                <a:cxn ang="0">
                  <a:pos x="127" y="79"/>
                </a:cxn>
                <a:cxn ang="0">
                  <a:pos x="129" y="40"/>
                </a:cxn>
                <a:cxn ang="0">
                  <a:pos x="132" y="0"/>
                </a:cxn>
                <a:cxn ang="0">
                  <a:pos x="124" y="2"/>
                </a:cxn>
                <a:cxn ang="0">
                  <a:pos x="100" y="2"/>
                </a:cxn>
                <a:cxn ang="0">
                  <a:pos x="93" y="4"/>
                </a:cxn>
                <a:cxn ang="0">
                  <a:pos x="83" y="4"/>
                </a:cxn>
                <a:cxn ang="0">
                  <a:pos x="76" y="7"/>
                </a:cxn>
                <a:cxn ang="0">
                  <a:pos x="67" y="7"/>
                </a:cxn>
                <a:cxn ang="0">
                  <a:pos x="52" y="12"/>
                </a:cxn>
                <a:cxn ang="0">
                  <a:pos x="43" y="12"/>
                </a:cxn>
                <a:cxn ang="0">
                  <a:pos x="28" y="16"/>
                </a:cxn>
                <a:cxn ang="0">
                  <a:pos x="19" y="19"/>
                </a:cxn>
                <a:cxn ang="0">
                  <a:pos x="12" y="19"/>
                </a:cxn>
                <a:cxn ang="0">
                  <a:pos x="4" y="21"/>
                </a:cxn>
                <a:cxn ang="0">
                  <a:pos x="2" y="40"/>
                </a:cxn>
                <a:cxn ang="0">
                  <a:pos x="0" y="57"/>
                </a:cxn>
              </a:cxnLst>
              <a:rect l="0" t="0" r="r" b="b"/>
              <a:pathLst>
                <a:path w="132" h="165">
                  <a:moveTo>
                    <a:pt x="0" y="57"/>
                  </a:moveTo>
                  <a:lnTo>
                    <a:pt x="0" y="127"/>
                  </a:lnTo>
                  <a:lnTo>
                    <a:pt x="4" y="160"/>
                  </a:lnTo>
                  <a:lnTo>
                    <a:pt x="9" y="163"/>
                  </a:lnTo>
                  <a:lnTo>
                    <a:pt x="16" y="163"/>
                  </a:lnTo>
                  <a:lnTo>
                    <a:pt x="23" y="165"/>
                  </a:lnTo>
                  <a:lnTo>
                    <a:pt x="67" y="165"/>
                  </a:lnTo>
                  <a:lnTo>
                    <a:pt x="74" y="163"/>
                  </a:lnTo>
                  <a:lnTo>
                    <a:pt x="93" y="163"/>
                  </a:lnTo>
                  <a:lnTo>
                    <a:pt x="100" y="160"/>
                  </a:lnTo>
                  <a:lnTo>
                    <a:pt x="107" y="160"/>
                  </a:lnTo>
                  <a:lnTo>
                    <a:pt x="122" y="156"/>
                  </a:lnTo>
                  <a:lnTo>
                    <a:pt x="127" y="156"/>
                  </a:lnTo>
                  <a:lnTo>
                    <a:pt x="127" y="79"/>
                  </a:lnTo>
                  <a:lnTo>
                    <a:pt x="129" y="40"/>
                  </a:lnTo>
                  <a:lnTo>
                    <a:pt x="132" y="0"/>
                  </a:lnTo>
                  <a:lnTo>
                    <a:pt x="124" y="2"/>
                  </a:lnTo>
                  <a:lnTo>
                    <a:pt x="100" y="2"/>
                  </a:lnTo>
                  <a:lnTo>
                    <a:pt x="93" y="4"/>
                  </a:lnTo>
                  <a:lnTo>
                    <a:pt x="83" y="4"/>
                  </a:lnTo>
                  <a:lnTo>
                    <a:pt x="76" y="7"/>
                  </a:lnTo>
                  <a:lnTo>
                    <a:pt x="67" y="7"/>
                  </a:lnTo>
                  <a:lnTo>
                    <a:pt x="52" y="12"/>
                  </a:lnTo>
                  <a:lnTo>
                    <a:pt x="43" y="12"/>
                  </a:lnTo>
                  <a:lnTo>
                    <a:pt x="28" y="16"/>
                  </a:lnTo>
                  <a:lnTo>
                    <a:pt x="19" y="19"/>
                  </a:lnTo>
                  <a:lnTo>
                    <a:pt x="12" y="19"/>
                  </a:lnTo>
                  <a:lnTo>
                    <a:pt x="4" y="21"/>
                  </a:lnTo>
                  <a:lnTo>
                    <a:pt x="2" y="40"/>
                  </a:lnTo>
                  <a:lnTo>
                    <a:pt x="0" y="57"/>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6" name="Freeform 98"/>
            <p:cNvSpPr>
              <a:spLocks/>
            </p:cNvSpPr>
            <p:nvPr/>
          </p:nvSpPr>
          <p:spPr bwMode="auto">
            <a:xfrm>
              <a:off x="8282" y="2085"/>
              <a:ext cx="130" cy="156"/>
            </a:xfrm>
            <a:custGeom>
              <a:avLst/>
              <a:gdLst/>
              <a:ahLst/>
              <a:cxnLst>
                <a:cxn ang="0">
                  <a:pos x="2" y="134"/>
                </a:cxn>
                <a:cxn ang="0">
                  <a:pos x="4" y="151"/>
                </a:cxn>
                <a:cxn ang="0">
                  <a:pos x="9" y="153"/>
                </a:cxn>
                <a:cxn ang="0">
                  <a:pos x="16" y="156"/>
                </a:cxn>
                <a:cxn ang="0">
                  <a:pos x="64" y="156"/>
                </a:cxn>
                <a:cxn ang="0">
                  <a:pos x="74" y="153"/>
                </a:cxn>
                <a:cxn ang="0">
                  <a:pos x="81" y="153"/>
                </a:cxn>
                <a:cxn ang="0">
                  <a:pos x="91" y="151"/>
                </a:cxn>
                <a:cxn ang="0">
                  <a:pos x="98" y="151"/>
                </a:cxn>
                <a:cxn ang="0">
                  <a:pos x="105" y="148"/>
                </a:cxn>
                <a:cxn ang="0">
                  <a:pos x="112" y="148"/>
                </a:cxn>
                <a:cxn ang="0">
                  <a:pos x="117" y="146"/>
                </a:cxn>
                <a:cxn ang="0">
                  <a:pos x="124" y="146"/>
                </a:cxn>
                <a:cxn ang="0">
                  <a:pos x="122" y="127"/>
                </a:cxn>
                <a:cxn ang="0">
                  <a:pos x="122" y="107"/>
                </a:cxn>
                <a:cxn ang="0">
                  <a:pos x="124" y="91"/>
                </a:cxn>
                <a:cxn ang="0">
                  <a:pos x="124" y="55"/>
                </a:cxn>
                <a:cxn ang="0">
                  <a:pos x="127" y="36"/>
                </a:cxn>
                <a:cxn ang="0">
                  <a:pos x="127" y="16"/>
                </a:cxn>
                <a:cxn ang="0">
                  <a:pos x="129" y="0"/>
                </a:cxn>
                <a:cxn ang="0">
                  <a:pos x="105" y="0"/>
                </a:cxn>
                <a:cxn ang="0">
                  <a:pos x="98" y="2"/>
                </a:cxn>
                <a:cxn ang="0">
                  <a:pos x="81" y="2"/>
                </a:cxn>
                <a:cxn ang="0">
                  <a:pos x="74" y="4"/>
                </a:cxn>
                <a:cxn ang="0">
                  <a:pos x="67" y="4"/>
                </a:cxn>
                <a:cxn ang="0">
                  <a:pos x="57" y="7"/>
                </a:cxn>
                <a:cxn ang="0">
                  <a:pos x="50" y="9"/>
                </a:cxn>
                <a:cxn ang="0">
                  <a:pos x="43" y="9"/>
                </a:cxn>
                <a:cxn ang="0">
                  <a:pos x="36" y="12"/>
                </a:cxn>
                <a:cxn ang="0">
                  <a:pos x="26" y="14"/>
                </a:cxn>
                <a:cxn ang="0">
                  <a:pos x="12" y="19"/>
                </a:cxn>
                <a:cxn ang="0">
                  <a:pos x="4" y="19"/>
                </a:cxn>
                <a:cxn ang="0">
                  <a:pos x="2" y="38"/>
                </a:cxn>
                <a:cxn ang="0">
                  <a:pos x="2" y="55"/>
                </a:cxn>
                <a:cxn ang="0">
                  <a:pos x="0" y="72"/>
                </a:cxn>
                <a:cxn ang="0">
                  <a:pos x="0" y="120"/>
                </a:cxn>
                <a:cxn ang="0">
                  <a:pos x="2" y="134"/>
                </a:cxn>
              </a:cxnLst>
              <a:rect l="0" t="0" r="r" b="b"/>
              <a:pathLst>
                <a:path w="130" h="156">
                  <a:moveTo>
                    <a:pt x="2" y="134"/>
                  </a:moveTo>
                  <a:lnTo>
                    <a:pt x="4" y="151"/>
                  </a:lnTo>
                  <a:lnTo>
                    <a:pt x="9" y="153"/>
                  </a:lnTo>
                  <a:lnTo>
                    <a:pt x="16" y="156"/>
                  </a:lnTo>
                  <a:lnTo>
                    <a:pt x="64" y="156"/>
                  </a:lnTo>
                  <a:lnTo>
                    <a:pt x="74" y="153"/>
                  </a:lnTo>
                  <a:lnTo>
                    <a:pt x="81" y="153"/>
                  </a:lnTo>
                  <a:lnTo>
                    <a:pt x="91" y="151"/>
                  </a:lnTo>
                  <a:lnTo>
                    <a:pt x="98" y="151"/>
                  </a:lnTo>
                  <a:lnTo>
                    <a:pt x="105" y="148"/>
                  </a:lnTo>
                  <a:lnTo>
                    <a:pt x="112" y="148"/>
                  </a:lnTo>
                  <a:lnTo>
                    <a:pt x="117" y="146"/>
                  </a:lnTo>
                  <a:lnTo>
                    <a:pt x="124" y="146"/>
                  </a:lnTo>
                  <a:lnTo>
                    <a:pt x="122" y="127"/>
                  </a:lnTo>
                  <a:lnTo>
                    <a:pt x="122" y="107"/>
                  </a:lnTo>
                  <a:lnTo>
                    <a:pt x="124" y="91"/>
                  </a:lnTo>
                  <a:lnTo>
                    <a:pt x="124" y="55"/>
                  </a:lnTo>
                  <a:lnTo>
                    <a:pt x="127" y="36"/>
                  </a:lnTo>
                  <a:lnTo>
                    <a:pt x="127" y="16"/>
                  </a:lnTo>
                  <a:lnTo>
                    <a:pt x="129" y="0"/>
                  </a:lnTo>
                  <a:lnTo>
                    <a:pt x="105" y="0"/>
                  </a:lnTo>
                  <a:lnTo>
                    <a:pt x="98" y="2"/>
                  </a:lnTo>
                  <a:lnTo>
                    <a:pt x="81" y="2"/>
                  </a:lnTo>
                  <a:lnTo>
                    <a:pt x="74" y="4"/>
                  </a:lnTo>
                  <a:lnTo>
                    <a:pt x="67" y="4"/>
                  </a:lnTo>
                  <a:lnTo>
                    <a:pt x="57" y="7"/>
                  </a:lnTo>
                  <a:lnTo>
                    <a:pt x="50" y="9"/>
                  </a:lnTo>
                  <a:lnTo>
                    <a:pt x="43" y="9"/>
                  </a:lnTo>
                  <a:lnTo>
                    <a:pt x="36" y="12"/>
                  </a:lnTo>
                  <a:lnTo>
                    <a:pt x="26" y="14"/>
                  </a:lnTo>
                  <a:lnTo>
                    <a:pt x="12" y="19"/>
                  </a:lnTo>
                  <a:lnTo>
                    <a:pt x="4" y="19"/>
                  </a:lnTo>
                  <a:lnTo>
                    <a:pt x="2" y="38"/>
                  </a:lnTo>
                  <a:lnTo>
                    <a:pt x="2" y="55"/>
                  </a:lnTo>
                  <a:lnTo>
                    <a:pt x="0" y="72"/>
                  </a:lnTo>
                  <a:lnTo>
                    <a:pt x="0" y="120"/>
                  </a:lnTo>
                  <a:lnTo>
                    <a:pt x="2" y="134"/>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7" name="Freeform 99"/>
            <p:cNvSpPr>
              <a:spLocks/>
            </p:cNvSpPr>
            <p:nvPr/>
          </p:nvSpPr>
          <p:spPr bwMode="auto">
            <a:xfrm>
              <a:off x="8282" y="2085"/>
              <a:ext cx="125" cy="149"/>
            </a:xfrm>
            <a:custGeom>
              <a:avLst/>
              <a:gdLst/>
              <a:ahLst/>
              <a:cxnLst>
                <a:cxn ang="0">
                  <a:pos x="120" y="69"/>
                </a:cxn>
                <a:cxn ang="0">
                  <a:pos x="122" y="52"/>
                </a:cxn>
                <a:cxn ang="0">
                  <a:pos x="122" y="33"/>
                </a:cxn>
                <a:cxn ang="0">
                  <a:pos x="124" y="16"/>
                </a:cxn>
                <a:cxn ang="0">
                  <a:pos x="124" y="0"/>
                </a:cxn>
                <a:cxn ang="0">
                  <a:pos x="103" y="0"/>
                </a:cxn>
                <a:cxn ang="0">
                  <a:pos x="96" y="2"/>
                </a:cxn>
                <a:cxn ang="0">
                  <a:pos x="88" y="2"/>
                </a:cxn>
                <a:cxn ang="0">
                  <a:pos x="81" y="4"/>
                </a:cxn>
                <a:cxn ang="0">
                  <a:pos x="72" y="4"/>
                </a:cxn>
                <a:cxn ang="0">
                  <a:pos x="64" y="7"/>
                </a:cxn>
                <a:cxn ang="0">
                  <a:pos x="57" y="7"/>
                </a:cxn>
                <a:cxn ang="0">
                  <a:pos x="50" y="9"/>
                </a:cxn>
                <a:cxn ang="0">
                  <a:pos x="40" y="12"/>
                </a:cxn>
                <a:cxn ang="0">
                  <a:pos x="33" y="12"/>
                </a:cxn>
                <a:cxn ang="0">
                  <a:pos x="4" y="21"/>
                </a:cxn>
                <a:cxn ang="0">
                  <a:pos x="2" y="36"/>
                </a:cxn>
                <a:cxn ang="0">
                  <a:pos x="2" y="52"/>
                </a:cxn>
                <a:cxn ang="0">
                  <a:pos x="0" y="69"/>
                </a:cxn>
                <a:cxn ang="0">
                  <a:pos x="0" y="115"/>
                </a:cxn>
                <a:cxn ang="0">
                  <a:pos x="2" y="129"/>
                </a:cxn>
                <a:cxn ang="0">
                  <a:pos x="4" y="146"/>
                </a:cxn>
                <a:cxn ang="0">
                  <a:pos x="9" y="146"/>
                </a:cxn>
                <a:cxn ang="0">
                  <a:pos x="16" y="148"/>
                </a:cxn>
                <a:cxn ang="0">
                  <a:pos x="62" y="148"/>
                </a:cxn>
                <a:cxn ang="0">
                  <a:pos x="72" y="146"/>
                </a:cxn>
                <a:cxn ang="0">
                  <a:pos x="79" y="146"/>
                </a:cxn>
                <a:cxn ang="0">
                  <a:pos x="86" y="144"/>
                </a:cxn>
                <a:cxn ang="0">
                  <a:pos x="96" y="144"/>
                </a:cxn>
                <a:cxn ang="0">
                  <a:pos x="103" y="141"/>
                </a:cxn>
                <a:cxn ang="0">
                  <a:pos x="107" y="141"/>
                </a:cxn>
                <a:cxn ang="0">
                  <a:pos x="115" y="139"/>
                </a:cxn>
                <a:cxn ang="0">
                  <a:pos x="120" y="136"/>
                </a:cxn>
                <a:cxn ang="0">
                  <a:pos x="120" y="69"/>
                </a:cxn>
              </a:cxnLst>
              <a:rect l="0" t="0" r="r" b="b"/>
              <a:pathLst>
                <a:path w="125" h="149">
                  <a:moveTo>
                    <a:pt x="120" y="69"/>
                  </a:moveTo>
                  <a:lnTo>
                    <a:pt x="122" y="52"/>
                  </a:lnTo>
                  <a:lnTo>
                    <a:pt x="122" y="33"/>
                  </a:lnTo>
                  <a:lnTo>
                    <a:pt x="124" y="16"/>
                  </a:lnTo>
                  <a:lnTo>
                    <a:pt x="124" y="0"/>
                  </a:lnTo>
                  <a:lnTo>
                    <a:pt x="103" y="0"/>
                  </a:lnTo>
                  <a:lnTo>
                    <a:pt x="96" y="2"/>
                  </a:lnTo>
                  <a:lnTo>
                    <a:pt x="88" y="2"/>
                  </a:lnTo>
                  <a:lnTo>
                    <a:pt x="81" y="4"/>
                  </a:lnTo>
                  <a:lnTo>
                    <a:pt x="72" y="4"/>
                  </a:lnTo>
                  <a:lnTo>
                    <a:pt x="64" y="7"/>
                  </a:lnTo>
                  <a:lnTo>
                    <a:pt x="57" y="7"/>
                  </a:lnTo>
                  <a:lnTo>
                    <a:pt x="50" y="9"/>
                  </a:lnTo>
                  <a:lnTo>
                    <a:pt x="40" y="12"/>
                  </a:lnTo>
                  <a:lnTo>
                    <a:pt x="33" y="12"/>
                  </a:lnTo>
                  <a:lnTo>
                    <a:pt x="4" y="21"/>
                  </a:lnTo>
                  <a:lnTo>
                    <a:pt x="2" y="36"/>
                  </a:lnTo>
                  <a:lnTo>
                    <a:pt x="2" y="52"/>
                  </a:lnTo>
                  <a:lnTo>
                    <a:pt x="0" y="69"/>
                  </a:lnTo>
                  <a:lnTo>
                    <a:pt x="0" y="115"/>
                  </a:lnTo>
                  <a:lnTo>
                    <a:pt x="2" y="129"/>
                  </a:lnTo>
                  <a:lnTo>
                    <a:pt x="4" y="146"/>
                  </a:lnTo>
                  <a:lnTo>
                    <a:pt x="9" y="146"/>
                  </a:lnTo>
                  <a:lnTo>
                    <a:pt x="16" y="148"/>
                  </a:lnTo>
                  <a:lnTo>
                    <a:pt x="62" y="148"/>
                  </a:lnTo>
                  <a:lnTo>
                    <a:pt x="72" y="146"/>
                  </a:lnTo>
                  <a:lnTo>
                    <a:pt x="79" y="146"/>
                  </a:lnTo>
                  <a:lnTo>
                    <a:pt x="86" y="144"/>
                  </a:lnTo>
                  <a:lnTo>
                    <a:pt x="96" y="144"/>
                  </a:lnTo>
                  <a:lnTo>
                    <a:pt x="103" y="141"/>
                  </a:lnTo>
                  <a:lnTo>
                    <a:pt x="107" y="141"/>
                  </a:lnTo>
                  <a:lnTo>
                    <a:pt x="115" y="139"/>
                  </a:lnTo>
                  <a:lnTo>
                    <a:pt x="120" y="136"/>
                  </a:lnTo>
                  <a:lnTo>
                    <a:pt x="120" y="6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8" name="Freeform 100"/>
            <p:cNvSpPr>
              <a:spLocks/>
            </p:cNvSpPr>
            <p:nvPr/>
          </p:nvSpPr>
          <p:spPr bwMode="auto">
            <a:xfrm>
              <a:off x="8282" y="2085"/>
              <a:ext cx="122" cy="142"/>
            </a:xfrm>
            <a:custGeom>
              <a:avLst/>
              <a:gdLst/>
              <a:ahLst/>
              <a:cxnLst>
                <a:cxn ang="0">
                  <a:pos x="26" y="14"/>
                </a:cxn>
                <a:cxn ang="0">
                  <a:pos x="4" y="21"/>
                </a:cxn>
                <a:cxn ang="0">
                  <a:pos x="4" y="36"/>
                </a:cxn>
                <a:cxn ang="0">
                  <a:pos x="2" y="50"/>
                </a:cxn>
                <a:cxn ang="0">
                  <a:pos x="0" y="67"/>
                </a:cxn>
                <a:cxn ang="0">
                  <a:pos x="0" y="96"/>
                </a:cxn>
                <a:cxn ang="0">
                  <a:pos x="2" y="110"/>
                </a:cxn>
                <a:cxn ang="0">
                  <a:pos x="2" y="124"/>
                </a:cxn>
                <a:cxn ang="0">
                  <a:pos x="4" y="139"/>
                </a:cxn>
                <a:cxn ang="0">
                  <a:pos x="9" y="141"/>
                </a:cxn>
                <a:cxn ang="0">
                  <a:pos x="62" y="141"/>
                </a:cxn>
                <a:cxn ang="0">
                  <a:pos x="69" y="139"/>
                </a:cxn>
                <a:cxn ang="0">
                  <a:pos x="76" y="139"/>
                </a:cxn>
                <a:cxn ang="0">
                  <a:pos x="91" y="134"/>
                </a:cxn>
                <a:cxn ang="0">
                  <a:pos x="98" y="134"/>
                </a:cxn>
                <a:cxn ang="0">
                  <a:pos x="105" y="132"/>
                </a:cxn>
                <a:cxn ang="0">
                  <a:pos x="110" y="132"/>
                </a:cxn>
                <a:cxn ang="0">
                  <a:pos x="115" y="129"/>
                </a:cxn>
                <a:cxn ang="0">
                  <a:pos x="115" y="96"/>
                </a:cxn>
                <a:cxn ang="0">
                  <a:pos x="117" y="81"/>
                </a:cxn>
                <a:cxn ang="0">
                  <a:pos x="117" y="50"/>
                </a:cxn>
                <a:cxn ang="0">
                  <a:pos x="120" y="33"/>
                </a:cxn>
                <a:cxn ang="0">
                  <a:pos x="120" y="16"/>
                </a:cxn>
                <a:cxn ang="0">
                  <a:pos x="122" y="0"/>
                </a:cxn>
                <a:cxn ang="0">
                  <a:pos x="107" y="0"/>
                </a:cxn>
                <a:cxn ang="0">
                  <a:pos x="100" y="2"/>
                </a:cxn>
                <a:cxn ang="0">
                  <a:pos x="86" y="2"/>
                </a:cxn>
                <a:cxn ang="0">
                  <a:pos x="79" y="4"/>
                </a:cxn>
                <a:cxn ang="0">
                  <a:pos x="72" y="4"/>
                </a:cxn>
                <a:cxn ang="0">
                  <a:pos x="62" y="7"/>
                </a:cxn>
                <a:cxn ang="0">
                  <a:pos x="55" y="7"/>
                </a:cxn>
                <a:cxn ang="0">
                  <a:pos x="33" y="14"/>
                </a:cxn>
                <a:cxn ang="0">
                  <a:pos x="26" y="14"/>
                </a:cxn>
              </a:cxnLst>
              <a:rect l="0" t="0" r="r" b="b"/>
              <a:pathLst>
                <a:path w="122" h="142">
                  <a:moveTo>
                    <a:pt x="26" y="14"/>
                  </a:moveTo>
                  <a:lnTo>
                    <a:pt x="4" y="21"/>
                  </a:lnTo>
                  <a:lnTo>
                    <a:pt x="4" y="36"/>
                  </a:lnTo>
                  <a:lnTo>
                    <a:pt x="2" y="50"/>
                  </a:lnTo>
                  <a:lnTo>
                    <a:pt x="0" y="67"/>
                  </a:lnTo>
                  <a:lnTo>
                    <a:pt x="0" y="96"/>
                  </a:lnTo>
                  <a:lnTo>
                    <a:pt x="2" y="110"/>
                  </a:lnTo>
                  <a:lnTo>
                    <a:pt x="2" y="124"/>
                  </a:lnTo>
                  <a:lnTo>
                    <a:pt x="4" y="139"/>
                  </a:lnTo>
                  <a:lnTo>
                    <a:pt x="9" y="141"/>
                  </a:lnTo>
                  <a:lnTo>
                    <a:pt x="62" y="141"/>
                  </a:lnTo>
                  <a:lnTo>
                    <a:pt x="69" y="139"/>
                  </a:lnTo>
                  <a:lnTo>
                    <a:pt x="76" y="139"/>
                  </a:lnTo>
                  <a:lnTo>
                    <a:pt x="91" y="134"/>
                  </a:lnTo>
                  <a:lnTo>
                    <a:pt x="98" y="134"/>
                  </a:lnTo>
                  <a:lnTo>
                    <a:pt x="105" y="132"/>
                  </a:lnTo>
                  <a:lnTo>
                    <a:pt x="110" y="132"/>
                  </a:lnTo>
                  <a:lnTo>
                    <a:pt x="115" y="129"/>
                  </a:lnTo>
                  <a:lnTo>
                    <a:pt x="115" y="96"/>
                  </a:lnTo>
                  <a:lnTo>
                    <a:pt x="117" y="81"/>
                  </a:lnTo>
                  <a:lnTo>
                    <a:pt x="117" y="50"/>
                  </a:lnTo>
                  <a:lnTo>
                    <a:pt x="120" y="33"/>
                  </a:lnTo>
                  <a:lnTo>
                    <a:pt x="120" y="16"/>
                  </a:lnTo>
                  <a:lnTo>
                    <a:pt x="122" y="0"/>
                  </a:lnTo>
                  <a:lnTo>
                    <a:pt x="107" y="0"/>
                  </a:lnTo>
                  <a:lnTo>
                    <a:pt x="100" y="2"/>
                  </a:lnTo>
                  <a:lnTo>
                    <a:pt x="86" y="2"/>
                  </a:lnTo>
                  <a:lnTo>
                    <a:pt x="79" y="4"/>
                  </a:lnTo>
                  <a:lnTo>
                    <a:pt x="72" y="4"/>
                  </a:lnTo>
                  <a:lnTo>
                    <a:pt x="62" y="7"/>
                  </a:lnTo>
                  <a:lnTo>
                    <a:pt x="55" y="7"/>
                  </a:lnTo>
                  <a:lnTo>
                    <a:pt x="33" y="14"/>
                  </a:lnTo>
                  <a:lnTo>
                    <a:pt x="26"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9" name="Freeform 101"/>
            <p:cNvSpPr>
              <a:spLocks/>
            </p:cNvSpPr>
            <p:nvPr/>
          </p:nvSpPr>
          <p:spPr bwMode="auto">
            <a:xfrm>
              <a:off x="8282" y="2085"/>
              <a:ext cx="118" cy="137"/>
            </a:xfrm>
            <a:custGeom>
              <a:avLst/>
              <a:gdLst/>
              <a:ahLst/>
              <a:cxnLst>
                <a:cxn ang="0">
                  <a:pos x="7" y="21"/>
                </a:cxn>
                <a:cxn ang="0">
                  <a:pos x="2" y="50"/>
                </a:cxn>
                <a:cxn ang="0">
                  <a:pos x="2" y="64"/>
                </a:cxn>
                <a:cxn ang="0">
                  <a:pos x="0" y="76"/>
                </a:cxn>
                <a:cxn ang="0">
                  <a:pos x="2" y="91"/>
                </a:cxn>
                <a:cxn ang="0">
                  <a:pos x="2" y="120"/>
                </a:cxn>
                <a:cxn ang="0">
                  <a:pos x="4" y="132"/>
                </a:cxn>
                <a:cxn ang="0">
                  <a:pos x="9" y="134"/>
                </a:cxn>
                <a:cxn ang="0">
                  <a:pos x="16" y="134"/>
                </a:cxn>
                <a:cxn ang="0">
                  <a:pos x="21" y="136"/>
                </a:cxn>
                <a:cxn ang="0">
                  <a:pos x="36" y="136"/>
                </a:cxn>
                <a:cxn ang="0">
                  <a:pos x="43" y="134"/>
                </a:cxn>
                <a:cxn ang="0">
                  <a:pos x="60" y="134"/>
                </a:cxn>
                <a:cxn ang="0">
                  <a:pos x="67" y="132"/>
                </a:cxn>
                <a:cxn ang="0">
                  <a:pos x="74" y="132"/>
                </a:cxn>
                <a:cxn ang="0">
                  <a:pos x="88" y="127"/>
                </a:cxn>
                <a:cxn ang="0">
                  <a:pos x="96" y="127"/>
                </a:cxn>
                <a:cxn ang="0">
                  <a:pos x="103" y="124"/>
                </a:cxn>
                <a:cxn ang="0">
                  <a:pos x="107" y="124"/>
                </a:cxn>
                <a:cxn ang="0">
                  <a:pos x="112" y="122"/>
                </a:cxn>
                <a:cxn ang="0">
                  <a:pos x="112" y="62"/>
                </a:cxn>
                <a:cxn ang="0">
                  <a:pos x="115" y="45"/>
                </a:cxn>
                <a:cxn ang="0">
                  <a:pos x="115" y="31"/>
                </a:cxn>
                <a:cxn ang="0">
                  <a:pos x="117" y="16"/>
                </a:cxn>
                <a:cxn ang="0">
                  <a:pos x="117" y="0"/>
                </a:cxn>
                <a:cxn ang="0">
                  <a:pos x="110" y="0"/>
                </a:cxn>
                <a:cxn ang="0">
                  <a:pos x="105" y="2"/>
                </a:cxn>
                <a:cxn ang="0">
                  <a:pos x="91" y="2"/>
                </a:cxn>
                <a:cxn ang="0">
                  <a:pos x="83" y="4"/>
                </a:cxn>
                <a:cxn ang="0">
                  <a:pos x="69" y="4"/>
                </a:cxn>
                <a:cxn ang="0">
                  <a:pos x="55" y="9"/>
                </a:cxn>
                <a:cxn ang="0">
                  <a:pos x="45" y="9"/>
                </a:cxn>
                <a:cxn ang="0">
                  <a:pos x="31" y="14"/>
                </a:cxn>
                <a:cxn ang="0">
                  <a:pos x="23" y="14"/>
                </a:cxn>
                <a:cxn ang="0">
                  <a:pos x="19" y="16"/>
                </a:cxn>
                <a:cxn ang="0">
                  <a:pos x="12" y="19"/>
                </a:cxn>
                <a:cxn ang="0">
                  <a:pos x="7" y="21"/>
                </a:cxn>
              </a:cxnLst>
              <a:rect l="0" t="0" r="r" b="b"/>
              <a:pathLst>
                <a:path w="118" h="137">
                  <a:moveTo>
                    <a:pt x="7" y="21"/>
                  </a:moveTo>
                  <a:lnTo>
                    <a:pt x="2" y="50"/>
                  </a:lnTo>
                  <a:lnTo>
                    <a:pt x="2" y="64"/>
                  </a:lnTo>
                  <a:lnTo>
                    <a:pt x="0" y="76"/>
                  </a:lnTo>
                  <a:lnTo>
                    <a:pt x="2" y="91"/>
                  </a:lnTo>
                  <a:lnTo>
                    <a:pt x="2" y="120"/>
                  </a:lnTo>
                  <a:lnTo>
                    <a:pt x="4" y="132"/>
                  </a:lnTo>
                  <a:lnTo>
                    <a:pt x="9" y="134"/>
                  </a:lnTo>
                  <a:lnTo>
                    <a:pt x="16" y="134"/>
                  </a:lnTo>
                  <a:lnTo>
                    <a:pt x="21" y="136"/>
                  </a:lnTo>
                  <a:lnTo>
                    <a:pt x="36" y="136"/>
                  </a:lnTo>
                  <a:lnTo>
                    <a:pt x="43" y="134"/>
                  </a:lnTo>
                  <a:lnTo>
                    <a:pt x="60" y="134"/>
                  </a:lnTo>
                  <a:lnTo>
                    <a:pt x="67" y="132"/>
                  </a:lnTo>
                  <a:lnTo>
                    <a:pt x="74" y="132"/>
                  </a:lnTo>
                  <a:lnTo>
                    <a:pt x="88" y="127"/>
                  </a:lnTo>
                  <a:lnTo>
                    <a:pt x="96" y="127"/>
                  </a:lnTo>
                  <a:lnTo>
                    <a:pt x="103" y="124"/>
                  </a:lnTo>
                  <a:lnTo>
                    <a:pt x="107" y="124"/>
                  </a:lnTo>
                  <a:lnTo>
                    <a:pt x="112" y="122"/>
                  </a:lnTo>
                  <a:lnTo>
                    <a:pt x="112" y="62"/>
                  </a:lnTo>
                  <a:lnTo>
                    <a:pt x="115" y="45"/>
                  </a:lnTo>
                  <a:lnTo>
                    <a:pt x="115" y="31"/>
                  </a:lnTo>
                  <a:lnTo>
                    <a:pt x="117" y="16"/>
                  </a:lnTo>
                  <a:lnTo>
                    <a:pt x="117" y="0"/>
                  </a:lnTo>
                  <a:lnTo>
                    <a:pt x="110" y="0"/>
                  </a:lnTo>
                  <a:lnTo>
                    <a:pt x="105" y="2"/>
                  </a:lnTo>
                  <a:lnTo>
                    <a:pt x="91" y="2"/>
                  </a:lnTo>
                  <a:lnTo>
                    <a:pt x="83" y="4"/>
                  </a:lnTo>
                  <a:lnTo>
                    <a:pt x="69" y="4"/>
                  </a:lnTo>
                  <a:lnTo>
                    <a:pt x="55" y="9"/>
                  </a:lnTo>
                  <a:lnTo>
                    <a:pt x="45" y="9"/>
                  </a:lnTo>
                  <a:lnTo>
                    <a:pt x="31" y="14"/>
                  </a:lnTo>
                  <a:lnTo>
                    <a:pt x="23" y="14"/>
                  </a:lnTo>
                  <a:lnTo>
                    <a:pt x="19" y="16"/>
                  </a:lnTo>
                  <a:lnTo>
                    <a:pt x="12" y="19"/>
                  </a:lnTo>
                  <a:lnTo>
                    <a:pt x="7" y="21"/>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0" name="Freeform 102"/>
            <p:cNvSpPr>
              <a:spLocks/>
            </p:cNvSpPr>
            <p:nvPr/>
          </p:nvSpPr>
          <p:spPr bwMode="auto">
            <a:xfrm>
              <a:off x="8284" y="2085"/>
              <a:ext cx="113" cy="130"/>
            </a:xfrm>
            <a:custGeom>
              <a:avLst/>
              <a:gdLst/>
              <a:ahLst/>
              <a:cxnLst>
                <a:cxn ang="0">
                  <a:pos x="9" y="19"/>
                </a:cxn>
                <a:cxn ang="0">
                  <a:pos x="4" y="21"/>
                </a:cxn>
                <a:cxn ang="0">
                  <a:pos x="2" y="36"/>
                </a:cxn>
                <a:cxn ang="0">
                  <a:pos x="0" y="47"/>
                </a:cxn>
                <a:cxn ang="0">
                  <a:pos x="0" y="100"/>
                </a:cxn>
                <a:cxn ang="0">
                  <a:pos x="2" y="112"/>
                </a:cxn>
                <a:cxn ang="0">
                  <a:pos x="2" y="127"/>
                </a:cxn>
                <a:cxn ang="0">
                  <a:pos x="7" y="127"/>
                </a:cxn>
                <a:cxn ang="0">
                  <a:pos x="14" y="129"/>
                </a:cxn>
                <a:cxn ang="0">
                  <a:pos x="33" y="129"/>
                </a:cxn>
                <a:cxn ang="0">
                  <a:pos x="40" y="127"/>
                </a:cxn>
                <a:cxn ang="0">
                  <a:pos x="55" y="127"/>
                </a:cxn>
                <a:cxn ang="0">
                  <a:pos x="69" y="122"/>
                </a:cxn>
                <a:cxn ang="0">
                  <a:pos x="76" y="122"/>
                </a:cxn>
                <a:cxn ang="0">
                  <a:pos x="83" y="120"/>
                </a:cxn>
                <a:cxn ang="0">
                  <a:pos x="91" y="120"/>
                </a:cxn>
                <a:cxn ang="0">
                  <a:pos x="96" y="117"/>
                </a:cxn>
                <a:cxn ang="0">
                  <a:pos x="100" y="115"/>
                </a:cxn>
                <a:cxn ang="0">
                  <a:pos x="105" y="115"/>
                </a:cxn>
                <a:cxn ang="0">
                  <a:pos x="105" y="72"/>
                </a:cxn>
                <a:cxn ang="0">
                  <a:pos x="107" y="57"/>
                </a:cxn>
                <a:cxn ang="0">
                  <a:pos x="107" y="43"/>
                </a:cxn>
                <a:cxn ang="0">
                  <a:pos x="110" y="31"/>
                </a:cxn>
                <a:cxn ang="0">
                  <a:pos x="110" y="16"/>
                </a:cxn>
                <a:cxn ang="0">
                  <a:pos x="112" y="0"/>
                </a:cxn>
                <a:cxn ang="0">
                  <a:pos x="105" y="0"/>
                </a:cxn>
                <a:cxn ang="0">
                  <a:pos x="100" y="2"/>
                </a:cxn>
                <a:cxn ang="0">
                  <a:pos x="86" y="2"/>
                </a:cxn>
                <a:cxn ang="0">
                  <a:pos x="79" y="4"/>
                </a:cxn>
                <a:cxn ang="0">
                  <a:pos x="71" y="4"/>
                </a:cxn>
                <a:cxn ang="0">
                  <a:pos x="64" y="7"/>
                </a:cxn>
                <a:cxn ang="0">
                  <a:pos x="57" y="7"/>
                </a:cxn>
                <a:cxn ang="0">
                  <a:pos x="43" y="12"/>
                </a:cxn>
                <a:cxn ang="0">
                  <a:pos x="36" y="12"/>
                </a:cxn>
                <a:cxn ang="0">
                  <a:pos x="21" y="16"/>
                </a:cxn>
                <a:cxn ang="0">
                  <a:pos x="16" y="16"/>
                </a:cxn>
                <a:cxn ang="0">
                  <a:pos x="9" y="19"/>
                </a:cxn>
              </a:cxnLst>
              <a:rect l="0" t="0" r="r" b="b"/>
              <a:pathLst>
                <a:path w="113" h="130">
                  <a:moveTo>
                    <a:pt x="9" y="19"/>
                  </a:moveTo>
                  <a:lnTo>
                    <a:pt x="4" y="21"/>
                  </a:lnTo>
                  <a:lnTo>
                    <a:pt x="2" y="36"/>
                  </a:lnTo>
                  <a:lnTo>
                    <a:pt x="0" y="47"/>
                  </a:lnTo>
                  <a:lnTo>
                    <a:pt x="0" y="100"/>
                  </a:lnTo>
                  <a:lnTo>
                    <a:pt x="2" y="112"/>
                  </a:lnTo>
                  <a:lnTo>
                    <a:pt x="2" y="127"/>
                  </a:lnTo>
                  <a:lnTo>
                    <a:pt x="7" y="127"/>
                  </a:lnTo>
                  <a:lnTo>
                    <a:pt x="14" y="129"/>
                  </a:lnTo>
                  <a:lnTo>
                    <a:pt x="33" y="129"/>
                  </a:lnTo>
                  <a:lnTo>
                    <a:pt x="40" y="127"/>
                  </a:lnTo>
                  <a:lnTo>
                    <a:pt x="55" y="127"/>
                  </a:lnTo>
                  <a:lnTo>
                    <a:pt x="69" y="122"/>
                  </a:lnTo>
                  <a:lnTo>
                    <a:pt x="76" y="122"/>
                  </a:lnTo>
                  <a:lnTo>
                    <a:pt x="83" y="120"/>
                  </a:lnTo>
                  <a:lnTo>
                    <a:pt x="91" y="120"/>
                  </a:lnTo>
                  <a:lnTo>
                    <a:pt x="96" y="117"/>
                  </a:lnTo>
                  <a:lnTo>
                    <a:pt x="100" y="115"/>
                  </a:lnTo>
                  <a:lnTo>
                    <a:pt x="105" y="115"/>
                  </a:lnTo>
                  <a:lnTo>
                    <a:pt x="105" y="72"/>
                  </a:lnTo>
                  <a:lnTo>
                    <a:pt x="107" y="57"/>
                  </a:lnTo>
                  <a:lnTo>
                    <a:pt x="107" y="43"/>
                  </a:lnTo>
                  <a:lnTo>
                    <a:pt x="110" y="31"/>
                  </a:lnTo>
                  <a:lnTo>
                    <a:pt x="110" y="16"/>
                  </a:lnTo>
                  <a:lnTo>
                    <a:pt x="112" y="0"/>
                  </a:lnTo>
                  <a:lnTo>
                    <a:pt x="105" y="0"/>
                  </a:lnTo>
                  <a:lnTo>
                    <a:pt x="100" y="2"/>
                  </a:lnTo>
                  <a:lnTo>
                    <a:pt x="86" y="2"/>
                  </a:lnTo>
                  <a:lnTo>
                    <a:pt x="79" y="4"/>
                  </a:lnTo>
                  <a:lnTo>
                    <a:pt x="71" y="4"/>
                  </a:lnTo>
                  <a:lnTo>
                    <a:pt x="64" y="7"/>
                  </a:lnTo>
                  <a:lnTo>
                    <a:pt x="57" y="7"/>
                  </a:lnTo>
                  <a:lnTo>
                    <a:pt x="43" y="12"/>
                  </a:lnTo>
                  <a:lnTo>
                    <a:pt x="36" y="12"/>
                  </a:lnTo>
                  <a:lnTo>
                    <a:pt x="21" y="16"/>
                  </a:lnTo>
                  <a:lnTo>
                    <a:pt x="16" y="16"/>
                  </a:lnTo>
                  <a:lnTo>
                    <a:pt x="9" y="19"/>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1" name="Freeform 103"/>
            <p:cNvSpPr>
              <a:spLocks/>
            </p:cNvSpPr>
            <p:nvPr/>
          </p:nvSpPr>
          <p:spPr bwMode="auto">
            <a:xfrm>
              <a:off x="8284" y="2087"/>
              <a:ext cx="108" cy="120"/>
            </a:xfrm>
            <a:custGeom>
              <a:avLst/>
              <a:gdLst/>
              <a:ahLst/>
              <a:cxnLst>
                <a:cxn ang="0">
                  <a:pos x="4" y="19"/>
                </a:cxn>
                <a:cxn ang="0">
                  <a:pos x="0" y="45"/>
                </a:cxn>
                <a:cxn ang="0">
                  <a:pos x="0" y="93"/>
                </a:cxn>
                <a:cxn ang="0">
                  <a:pos x="2" y="117"/>
                </a:cxn>
                <a:cxn ang="0">
                  <a:pos x="7" y="120"/>
                </a:cxn>
                <a:cxn ang="0">
                  <a:pos x="38" y="120"/>
                </a:cxn>
                <a:cxn ang="0">
                  <a:pos x="45" y="117"/>
                </a:cxn>
                <a:cxn ang="0">
                  <a:pos x="52" y="117"/>
                </a:cxn>
                <a:cxn ang="0">
                  <a:pos x="60" y="115"/>
                </a:cxn>
                <a:cxn ang="0">
                  <a:pos x="67" y="112"/>
                </a:cxn>
                <a:cxn ang="0">
                  <a:pos x="74" y="112"/>
                </a:cxn>
                <a:cxn ang="0">
                  <a:pos x="81" y="110"/>
                </a:cxn>
                <a:cxn ang="0">
                  <a:pos x="86" y="107"/>
                </a:cxn>
                <a:cxn ang="0">
                  <a:pos x="93" y="107"/>
                </a:cxn>
                <a:cxn ang="0">
                  <a:pos x="98" y="105"/>
                </a:cxn>
                <a:cxn ang="0">
                  <a:pos x="103" y="105"/>
                </a:cxn>
                <a:cxn ang="0">
                  <a:pos x="103" y="52"/>
                </a:cxn>
                <a:cxn ang="0">
                  <a:pos x="105" y="38"/>
                </a:cxn>
                <a:cxn ang="0">
                  <a:pos x="105" y="26"/>
                </a:cxn>
                <a:cxn ang="0">
                  <a:pos x="107" y="12"/>
                </a:cxn>
                <a:cxn ang="0">
                  <a:pos x="107" y="0"/>
                </a:cxn>
                <a:cxn ang="0">
                  <a:pos x="83" y="0"/>
                </a:cxn>
                <a:cxn ang="0">
                  <a:pos x="76" y="2"/>
                </a:cxn>
                <a:cxn ang="0">
                  <a:pos x="69" y="2"/>
                </a:cxn>
                <a:cxn ang="0">
                  <a:pos x="62" y="4"/>
                </a:cxn>
                <a:cxn ang="0">
                  <a:pos x="55" y="4"/>
                </a:cxn>
                <a:cxn ang="0">
                  <a:pos x="40" y="9"/>
                </a:cxn>
                <a:cxn ang="0">
                  <a:pos x="33" y="9"/>
                </a:cxn>
                <a:cxn ang="0">
                  <a:pos x="28" y="12"/>
                </a:cxn>
                <a:cxn ang="0">
                  <a:pos x="21" y="14"/>
                </a:cxn>
                <a:cxn ang="0">
                  <a:pos x="14" y="14"/>
                </a:cxn>
                <a:cxn ang="0">
                  <a:pos x="4" y="19"/>
                </a:cxn>
              </a:cxnLst>
              <a:rect l="0" t="0" r="r" b="b"/>
              <a:pathLst>
                <a:path w="108" h="120">
                  <a:moveTo>
                    <a:pt x="4" y="19"/>
                  </a:moveTo>
                  <a:lnTo>
                    <a:pt x="0" y="45"/>
                  </a:lnTo>
                  <a:lnTo>
                    <a:pt x="0" y="93"/>
                  </a:lnTo>
                  <a:lnTo>
                    <a:pt x="2" y="117"/>
                  </a:lnTo>
                  <a:lnTo>
                    <a:pt x="7" y="120"/>
                  </a:lnTo>
                  <a:lnTo>
                    <a:pt x="38" y="120"/>
                  </a:lnTo>
                  <a:lnTo>
                    <a:pt x="45" y="117"/>
                  </a:lnTo>
                  <a:lnTo>
                    <a:pt x="52" y="117"/>
                  </a:lnTo>
                  <a:lnTo>
                    <a:pt x="60" y="115"/>
                  </a:lnTo>
                  <a:lnTo>
                    <a:pt x="67" y="112"/>
                  </a:lnTo>
                  <a:lnTo>
                    <a:pt x="74" y="112"/>
                  </a:lnTo>
                  <a:lnTo>
                    <a:pt x="81" y="110"/>
                  </a:lnTo>
                  <a:lnTo>
                    <a:pt x="86" y="107"/>
                  </a:lnTo>
                  <a:lnTo>
                    <a:pt x="93" y="107"/>
                  </a:lnTo>
                  <a:lnTo>
                    <a:pt x="98" y="105"/>
                  </a:lnTo>
                  <a:lnTo>
                    <a:pt x="103" y="105"/>
                  </a:lnTo>
                  <a:lnTo>
                    <a:pt x="103" y="52"/>
                  </a:lnTo>
                  <a:lnTo>
                    <a:pt x="105" y="38"/>
                  </a:lnTo>
                  <a:lnTo>
                    <a:pt x="105" y="26"/>
                  </a:lnTo>
                  <a:lnTo>
                    <a:pt x="107" y="12"/>
                  </a:lnTo>
                  <a:lnTo>
                    <a:pt x="107" y="0"/>
                  </a:lnTo>
                  <a:lnTo>
                    <a:pt x="83" y="0"/>
                  </a:lnTo>
                  <a:lnTo>
                    <a:pt x="76" y="2"/>
                  </a:lnTo>
                  <a:lnTo>
                    <a:pt x="69" y="2"/>
                  </a:lnTo>
                  <a:lnTo>
                    <a:pt x="62" y="4"/>
                  </a:lnTo>
                  <a:lnTo>
                    <a:pt x="55" y="4"/>
                  </a:lnTo>
                  <a:lnTo>
                    <a:pt x="40" y="9"/>
                  </a:lnTo>
                  <a:lnTo>
                    <a:pt x="33" y="9"/>
                  </a:lnTo>
                  <a:lnTo>
                    <a:pt x="28" y="12"/>
                  </a:lnTo>
                  <a:lnTo>
                    <a:pt x="21" y="14"/>
                  </a:lnTo>
                  <a:lnTo>
                    <a:pt x="14" y="14"/>
                  </a:lnTo>
                  <a:lnTo>
                    <a:pt x="4" y="1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2" name="Freeform 104"/>
            <p:cNvSpPr>
              <a:spLocks/>
            </p:cNvSpPr>
            <p:nvPr/>
          </p:nvSpPr>
          <p:spPr bwMode="auto">
            <a:xfrm>
              <a:off x="8284" y="2087"/>
              <a:ext cx="106" cy="113"/>
            </a:xfrm>
            <a:custGeom>
              <a:avLst/>
              <a:gdLst/>
              <a:ahLst/>
              <a:cxnLst>
                <a:cxn ang="0">
                  <a:pos x="0" y="67"/>
                </a:cxn>
                <a:cxn ang="0">
                  <a:pos x="0" y="88"/>
                </a:cxn>
                <a:cxn ang="0">
                  <a:pos x="4" y="112"/>
                </a:cxn>
                <a:cxn ang="0">
                  <a:pos x="38" y="112"/>
                </a:cxn>
                <a:cxn ang="0">
                  <a:pos x="45" y="110"/>
                </a:cxn>
                <a:cxn ang="0">
                  <a:pos x="50" y="110"/>
                </a:cxn>
                <a:cxn ang="0">
                  <a:pos x="71" y="103"/>
                </a:cxn>
                <a:cxn ang="0">
                  <a:pos x="76" y="103"/>
                </a:cxn>
                <a:cxn ang="0">
                  <a:pos x="83" y="100"/>
                </a:cxn>
                <a:cxn ang="0">
                  <a:pos x="88" y="98"/>
                </a:cxn>
                <a:cxn ang="0">
                  <a:pos x="93" y="98"/>
                </a:cxn>
                <a:cxn ang="0">
                  <a:pos x="98" y="96"/>
                </a:cxn>
                <a:cxn ang="0">
                  <a:pos x="98" y="60"/>
                </a:cxn>
                <a:cxn ang="0">
                  <a:pos x="100" y="47"/>
                </a:cxn>
                <a:cxn ang="0">
                  <a:pos x="100" y="36"/>
                </a:cxn>
                <a:cxn ang="0">
                  <a:pos x="103" y="24"/>
                </a:cxn>
                <a:cxn ang="0">
                  <a:pos x="103" y="12"/>
                </a:cxn>
                <a:cxn ang="0">
                  <a:pos x="105" y="0"/>
                </a:cxn>
                <a:cxn ang="0">
                  <a:pos x="88" y="0"/>
                </a:cxn>
                <a:cxn ang="0">
                  <a:pos x="81" y="2"/>
                </a:cxn>
                <a:cxn ang="0">
                  <a:pos x="74" y="2"/>
                </a:cxn>
                <a:cxn ang="0">
                  <a:pos x="67" y="4"/>
                </a:cxn>
                <a:cxn ang="0">
                  <a:pos x="62" y="4"/>
                </a:cxn>
                <a:cxn ang="0">
                  <a:pos x="55" y="7"/>
                </a:cxn>
                <a:cxn ang="0">
                  <a:pos x="47" y="7"/>
                </a:cxn>
                <a:cxn ang="0">
                  <a:pos x="33" y="12"/>
                </a:cxn>
                <a:cxn ang="0">
                  <a:pos x="26" y="12"/>
                </a:cxn>
                <a:cxn ang="0">
                  <a:pos x="21" y="14"/>
                </a:cxn>
                <a:cxn ang="0">
                  <a:pos x="14" y="16"/>
                </a:cxn>
                <a:cxn ang="0">
                  <a:pos x="9" y="16"/>
                </a:cxn>
                <a:cxn ang="0">
                  <a:pos x="4" y="19"/>
                </a:cxn>
                <a:cxn ang="0">
                  <a:pos x="0" y="67"/>
                </a:cxn>
              </a:cxnLst>
              <a:rect l="0" t="0" r="r" b="b"/>
              <a:pathLst>
                <a:path w="106" h="113">
                  <a:moveTo>
                    <a:pt x="0" y="67"/>
                  </a:moveTo>
                  <a:lnTo>
                    <a:pt x="0" y="88"/>
                  </a:lnTo>
                  <a:lnTo>
                    <a:pt x="4" y="112"/>
                  </a:lnTo>
                  <a:lnTo>
                    <a:pt x="38" y="112"/>
                  </a:lnTo>
                  <a:lnTo>
                    <a:pt x="45" y="110"/>
                  </a:lnTo>
                  <a:lnTo>
                    <a:pt x="50" y="110"/>
                  </a:lnTo>
                  <a:lnTo>
                    <a:pt x="71" y="103"/>
                  </a:lnTo>
                  <a:lnTo>
                    <a:pt x="76" y="103"/>
                  </a:lnTo>
                  <a:lnTo>
                    <a:pt x="83" y="100"/>
                  </a:lnTo>
                  <a:lnTo>
                    <a:pt x="88" y="98"/>
                  </a:lnTo>
                  <a:lnTo>
                    <a:pt x="93" y="98"/>
                  </a:lnTo>
                  <a:lnTo>
                    <a:pt x="98" y="96"/>
                  </a:lnTo>
                  <a:lnTo>
                    <a:pt x="98" y="60"/>
                  </a:lnTo>
                  <a:lnTo>
                    <a:pt x="100" y="47"/>
                  </a:lnTo>
                  <a:lnTo>
                    <a:pt x="100" y="36"/>
                  </a:lnTo>
                  <a:lnTo>
                    <a:pt x="103" y="24"/>
                  </a:lnTo>
                  <a:lnTo>
                    <a:pt x="103" y="12"/>
                  </a:lnTo>
                  <a:lnTo>
                    <a:pt x="105" y="0"/>
                  </a:lnTo>
                  <a:lnTo>
                    <a:pt x="88" y="0"/>
                  </a:lnTo>
                  <a:lnTo>
                    <a:pt x="81" y="2"/>
                  </a:lnTo>
                  <a:lnTo>
                    <a:pt x="74" y="2"/>
                  </a:lnTo>
                  <a:lnTo>
                    <a:pt x="67" y="4"/>
                  </a:lnTo>
                  <a:lnTo>
                    <a:pt x="62" y="4"/>
                  </a:lnTo>
                  <a:lnTo>
                    <a:pt x="55" y="7"/>
                  </a:lnTo>
                  <a:lnTo>
                    <a:pt x="47" y="7"/>
                  </a:lnTo>
                  <a:lnTo>
                    <a:pt x="33" y="12"/>
                  </a:lnTo>
                  <a:lnTo>
                    <a:pt x="26" y="12"/>
                  </a:lnTo>
                  <a:lnTo>
                    <a:pt x="21" y="14"/>
                  </a:lnTo>
                  <a:lnTo>
                    <a:pt x="14" y="16"/>
                  </a:lnTo>
                  <a:lnTo>
                    <a:pt x="9" y="16"/>
                  </a:lnTo>
                  <a:lnTo>
                    <a:pt x="4" y="19"/>
                  </a:lnTo>
                  <a:lnTo>
                    <a:pt x="0" y="6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3" name="Freeform 105"/>
            <p:cNvSpPr>
              <a:spLocks/>
            </p:cNvSpPr>
            <p:nvPr/>
          </p:nvSpPr>
          <p:spPr bwMode="auto">
            <a:xfrm>
              <a:off x="8284" y="2087"/>
              <a:ext cx="101" cy="108"/>
            </a:xfrm>
            <a:custGeom>
              <a:avLst/>
              <a:gdLst/>
              <a:ahLst/>
              <a:cxnLst>
                <a:cxn ang="0">
                  <a:pos x="19" y="14"/>
                </a:cxn>
                <a:cxn ang="0">
                  <a:pos x="14" y="16"/>
                </a:cxn>
                <a:cxn ang="0">
                  <a:pos x="9" y="16"/>
                </a:cxn>
                <a:cxn ang="0">
                  <a:pos x="4" y="19"/>
                </a:cxn>
                <a:cxn ang="0">
                  <a:pos x="0" y="62"/>
                </a:cxn>
                <a:cxn ang="0">
                  <a:pos x="4" y="105"/>
                </a:cxn>
                <a:cxn ang="0">
                  <a:pos x="7" y="105"/>
                </a:cxn>
                <a:cxn ang="0">
                  <a:pos x="11" y="107"/>
                </a:cxn>
                <a:cxn ang="0">
                  <a:pos x="23" y="107"/>
                </a:cxn>
                <a:cxn ang="0">
                  <a:pos x="31" y="105"/>
                </a:cxn>
                <a:cxn ang="0">
                  <a:pos x="36" y="105"/>
                </a:cxn>
                <a:cxn ang="0">
                  <a:pos x="43" y="103"/>
                </a:cxn>
                <a:cxn ang="0">
                  <a:pos x="50" y="103"/>
                </a:cxn>
                <a:cxn ang="0">
                  <a:pos x="55" y="100"/>
                </a:cxn>
                <a:cxn ang="0">
                  <a:pos x="62" y="98"/>
                </a:cxn>
                <a:cxn ang="0">
                  <a:pos x="69" y="96"/>
                </a:cxn>
                <a:cxn ang="0">
                  <a:pos x="74" y="96"/>
                </a:cxn>
                <a:cxn ang="0">
                  <a:pos x="81" y="93"/>
                </a:cxn>
                <a:cxn ang="0">
                  <a:pos x="86" y="91"/>
                </a:cxn>
                <a:cxn ang="0">
                  <a:pos x="91" y="91"/>
                </a:cxn>
                <a:cxn ang="0">
                  <a:pos x="96" y="88"/>
                </a:cxn>
                <a:cxn ang="0">
                  <a:pos x="96" y="43"/>
                </a:cxn>
                <a:cxn ang="0">
                  <a:pos x="98" y="33"/>
                </a:cxn>
                <a:cxn ang="0">
                  <a:pos x="98" y="24"/>
                </a:cxn>
                <a:cxn ang="0">
                  <a:pos x="100" y="12"/>
                </a:cxn>
                <a:cxn ang="0">
                  <a:pos x="100" y="0"/>
                </a:cxn>
                <a:cxn ang="0">
                  <a:pos x="91" y="0"/>
                </a:cxn>
                <a:cxn ang="0">
                  <a:pos x="83" y="2"/>
                </a:cxn>
                <a:cxn ang="0">
                  <a:pos x="71" y="2"/>
                </a:cxn>
                <a:cxn ang="0">
                  <a:pos x="64" y="4"/>
                </a:cxn>
                <a:cxn ang="0">
                  <a:pos x="60" y="4"/>
                </a:cxn>
                <a:cxn ang="0">
                  <a:pos x="52" y="7"/>
                </a:cxn>
                <a:cxn ang="0">
                  <a:pos x="45" y="7"/>
                </a:cxn>
                <a:cxn ang="0">
                  <a:pos x="38" y="9"/>
                </a:cxn>
                <a:cxn ang="0">
                  <a:pos x="33" y="12"/>
                </a:cxn>
                <a:cxn ang="0">
                  <a:pos x="26" y="12"/>
                </a:cxn>
                <a:cxn ang="0">
                  <a:pos x="19" y="14"/>
                </a:cxn>
              </a:cxnLst>
              <a:rect l="0" t="0" r="r" b="b"/>
              <a:pathLst>
                <a:path w="101" h="108">
                  <a:moveTo>
                    <a:pt x="19" y="14"/>
                  </a:moveTo>
                  <a:lnTo>
                    <a:pt x="14" y="16"/>
                  </a:lnTo>
                  <a:lnTo>
                    <a:pt x="9" y="16"/>
                  </a:lnTo>
                  <a:lnTo>
                    <a:pt x="4" y="19"/>
                  </a:lnTo>
                  <a:lnTo>
                    <a:pt x="0" y="62"/>
                  </a:lnTo>
                  <a:lnTo>
                    <a:pt x="4" y="105"/>
                  </a:lnTo>
                  <a:lnTo>
                    <a:pt x="7" y="105"/>
                  </a:lnTo>
                  <a:lnTo>
                    <a:pt x="11" y="107"/>
                  </a:lnTo>
                  <a:lnTo>
                    <a:pt x="23" y="107"/>
                  </a:lnTo>
                  <a:lnTo>
                    <a:pt x="31" y="105"/>
                  </a:lnTo>
                  <a:lnTo>
                    <a:pt x="36" y="105"/>
                  </a:lnTo>
                  <a:lnTo>
                    <a:pt x="43" y="103"/>
                  </a:lnTo>
                  <a:lnTo>
                    <a:pt x="50" y="103"/>
                  </a:lnTo>
                  <a:lnTo>
                    <a:pt x="55" y="100"/>
                  </a:lnTo>
                  <a:lnTo>
                    <a:pt x="62" y="98"/>
                  </a:lnTo>
                  <a:lnTo>
                    <a:pt x="69" y="96"/>
                  </a:lnTo>
                  <a:lnTo>
                    <a:pt x="74" y="96"/>
                  </a:lnTo>
                  <a:lnTo>
                    <a:pt x="81" y="93"/>
                  </a:lnTo>
                  <a:lnTo>
                    <a:pt x="86" y="91"/>
                  </a:lnTo>
                  <a:lnTo>
                    <a:pt x="91" y="91"/>
                  </a:lnTo>
                  <a:lnTo>
                    <a:pt x="96" y="88"/>
                  </a:lnTo>
                  <a:lnTo>
                    <a:pt x="96" y="43"/>
                  </a:lnTo>
                  <a:lnTo>
                    <a:pt x="98" y="33"/>
                  </a:lnTo>
                  <a:lnTo>
                    <a:pt x="98" y="24"/>
                  </a:lnTo>
                  <a:lnTo>
                    <a:pt x="100" y="12"/>
                  </a:lnTo>
                  <a:lnTo>
                    <a:pt x="100" y="0"/>
                  </a:lnTo>
                  <a:lnTo>
                    <a:pt x="91" y="0"/>
                  </a:lnTo>
                  <a:lnTo>
                    <a:pt x="83" y="2"/>
                  </a:lnTo>
                  <a:lnTo>
                    <a:pt x="71" y="2"/>
                  </a:lnTo>
                  <a:lnTo>
                    <a:pt x="64" y="4"/>
                  </a:lnTo>
                  <a:lnTo>
                    <a:pt x="60" y="4"/>
                  </a:lnTo>
                  <a:lnTo>
                    <a:pt x="52" y="7"/>
                  </a:lnTo>
                  <a:lnTo>
                    <a:pt x="45" y="7"/>
                  </a:lnTo>
                  <a:lnTo>
                    <a:pt x="38" y="9"/>
                  </a:lnTo>
                  <a:lnTo>
                    <a:pt x="33" y="12"/>
                  </a:lnTo>
                  <a:lnTo>
                    <a:pt x="26" y="12"/>
                  </a:lnTo>
                  <a:lnTo>
                    <a:pt x="19"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4" name="Freeform 106"/>
            <p:cNvSpPr>
              <a:spLocks/>
            </p:cNvSpPr>
            <p:nvPr/>
          </p:nvSpPr>
          <p:spPr bwMode="auto">
            <a:xfrm>
              <a:off x="8284" y="2087"/>
              <a:ext cx="99" cy="101"/>
            </a:xfrm>
            <a:custGeom>
              <a:avLst/>
              <a:gdLst/>
              <a:ahLst/>
              <a:cxnLst>
                <a:cxn ang="0">
                  <a:pos x="23" y="100"/>
                </a:cxn>
                <a:cxn ang="0">
                  <a:pos x="28" y="98"/>
                </a:cxn>
                <a:cxn ang="0">
                  <a:pos x="36" y="98"/>
                </a:cxn>
                <a:cxn ang="0">
                  <a:pos x="40" y="96"/>
                </a:cxn>
                <a:cxn ang="0">
                  <a:pos x="47" y="96"/>
                </a:cxn>
                <a:cxn ang="0">
                  <a:pos x="52" y="93"/>
                </a:cxn>
                <a:cxn ang="0">
                  <a:pos x="67" y="88"/>
                </a:cxn>
                <a:cxn ang="0">
                  <a:pos x="71" y="86"/>
                </a:cxn>
                <a:cxn ang="0">
                  <a:pos x="76" y="86"/>
                </a:cxn>
                <a:cxn ang="0">
                  <a:pos x="86" y="81"/>
                </a:cxn>
                <a:cxn ang="0">
                  <a:pos x="91" y="81"/>
                </a:cxn>
                <a:cxn ang="0">
                  <a:pos x="91" y="50"/>
                </a:cxn>
                <a:cxn ang="0">
                  <a:pos x="93" y="40"/>
                </a:cxn>
                <a:cxn ang="0">
                  <a:pos x="93" y="31"/>
                </a:cxn>
                <a:cxn ang="0">
                  <a:pos x="96" y="21"/>
                </a:cxn>
                <a:cxn ang="0">
                  <a:pos x="96" y="12"/>
                </a:cxn>
                <a:cxn ang="0">
                  <a:pos x="98" y="0"/>
                </a:cxn>
                <a:cxn ang="0">
                  <a:pos x="88" y="0"/>
                </a:cxn>
                <a:cxn ang="0">
                  <a:pos x="81" y="2"/>
                </a:cxn>
                <a:cxn ang="0">
                  <a:pos x="69" y="2"/>
                </a:cxn>
                <a:cxn ang="0">
                  <a:pos x="64" y="4"/>
                </a:cxn>
                <a:cxn ang="0">
                  <a:pos x="57" y="4"/>
                </a:cxn>
                <a:cxn ang="0">
                  <a:pos x="43" y="9"/>
                </a:cxn>
                <a:cxn ang="0">
                  <a:pos x="38" y="9"/>
                </a:cxn>
                <a:cxn ang="0">
                  <a:pos x="31" y="12"/>
                </a:cxn>
                <a:cxn ang="0">
                  <a:pos x="26" y="12"/>
                </a:cxn>
                <a:cxn ang="0">
                  <a:pos x="19" y="14"/>
                </a:cxn>
                <a:cxn ang="0">
                  <a:pos x="9" y="19"/>
                </a:cxn>
                <a:cxn ang="0">
                  <a:pos x="4" y="19"/>
                </a:cxn>
                <a:cxn ang="0">
                  <a:pos x="2" y="40"/>
                </a:cxn>
                <a:cxn ang="0">
                  <a:pos x="0" y="60"/>
                </a:cxn>
                <a:cxn ang="0">
                  <a:pos x="4" y="98"/>
                </a:cxn>
                <a:cxn ang="0">
                  <a:pos x="7" y="100"/>
                </a:cxn>
                <a:cxn ang="0">
                  <a:pos x="23" y="100"/>
                </a:cxn>
              </a:cxnLst>
              <a:rect l="0" t="0" r="r" b="b"/>
              <a:pathLst>
                <a:path w="99" h="101">
                  <a:moveTo>
                    <a:pt x="23" y="100"/>
                  </a:moveTo>
                  <a:lnTo>
                    <a:pt x="28" y="98"/>
                  </a:lnTo>
                  <a:lnTo>
                    <a:pt x="36" y="98"/>
                  </a:lnTo>
                  <a:lnTo>
                    <a:pt x="40" y="96"/>
                  </a:lnTo>
                  <a:lnTo>
                    <a:pt x="47" y="96"/>
                  </a:lnTo>
                  <a:lnTo>
                    <a:pt x="52" y="93"/>
                  </a:lnTo>
                  <a:lnTo>
                    <a:pt x="67" y="88"/>
                  </a:lnTo>
                  <a:lnTo>
                    <a:pt x="71" y="86"/>
                  </a:lnTo>
                  <a:lnTo>
                    <a:pt x="76" y="86"/>
                  </a:lnTo>
                  <a:lnTo>
                    <a:pt x="86" y="81"/>
                  </a:lnTo>
                  <a:lnTo>
                    <a:pt x="91" y="81"/>
                  </a:lnTo>
                  <a:lnTo>
                    <a:pt x="91" y="50"/>
                  </a:lnTo>
                  <a:lnTo>
                    <a:pt x="93" y="40"/>
                  </a:lnTo>
                  <a:lnTo>
                    <a:pt x="93" y="31"/>
                  </a:lnTo>
                  <a:lnTo>
                    <a:pt x="96" y="21"/>
                  </a:lnTo>
                  <a:lnTo>
                    <a:pt x="96" y="12"/>
                  </a:lnTo>
                  <a:lnTo>
                    <a:pt x="98" y="0"/>
                  </a:lnTo>
                  <a:lnTo>
                    <a:pt x="88" y="0"/>
                  </a:lnTo>
                  <a:lnTo>
                    <a:pt x="81" y="2"/>
                  </a:lnTo>
                  <a:lnTo>
                    <a:pt x="69" y="2"/>
                  </a:lnTo>
                  <a:lnTo>
                    <a:pt x="64" y="4"/>
                  </a:lnTo>
                  <a:lnTo>
                    <a:pt x="57" y="4"/>
                  </a:lnTo>
                  <a:lnTo>
                    <a:pt x="43" y="9"/>
                  </a:lnTo>
                  <a:lnTo>
                    <a:pt x="38" y="9"/>
                  </a:lnTo>
                  <a:lnTo>
                    <a:pt x="31" y="12"/>
                  </a:lnTo>
                  <a:lnTo>
                    <a:pt x="26" y="12"/>
                  </a:lnTo>
                  <a:lnTo>
                    <a:pt x="19" y="14"/>
                  </a:lnTo>
                  <a:lnTo>
                    <a:pt x="9" y="19"/>
                  </a:lnTo>
                  <a:lnTo>
                    <a:pt x="4" y="19"/>
                  </a:lnTo>
                  <a:lnTo>
                    <a:pt x="2" y="40"/>
                  </a:lnTo>
                  <a:lnTo>
                    <a:pt x="0" y="60"/>
                  </a:lnTo>
                  <a:lnTo>
                    <a:pt x="4" y="98"/>
                  </a:lnTo>
                  <a:lnTo>
                    <a:pt x="7" y="100"/>
                  </a:lnTo>
                  <a:lnTo>
                    <a:pt x="23" y="10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5" name="Freeform 107"/>
            <p:cNvSpPr>
              <a:spLocks/>
            </p:cNvSpPr>
            <p:nvPr/>
          </p:nvSpPr>
          <p:spPr bwMode="auto">
            <a:xfrm>
              <a:off x="8289" y="2097"/>
              <a:ext cx="144" cy="27"/>
            </a:xfrm>
            <a:custGeom>
              <a:avLst/>
              <a:gdLst/>
              <a:ahLst/>
              <a:cxnLst>
                <a:cxn ang="0">
                  <a:pos x="127" y="9"/>
                </a:cxn>
                <a:cxn ang="0">
                  <a:pos x="143" y="0"/>
                </a:cxn>
                <a:cxn ang="0">
                  <a:pos x="129" y="4"/>
                </a:cxn>
                <a:cxn ang="0">
                  <a:pos x="103" y="7"/>
                </a:cxn>
                <a:cxn ang="0">
                  <a:pos x="38" y="16"/>
                </a:cxn>
                <a:cxn ang="0">
                  <a:pos x="0" y="21"/>
                </a:cxn>
                <a:cxn ang="0">
                  <a:pos x="7" y="26"/>
                </a:cxn>
                <a:cxn ang="0">
                  <a:pos x="127" y="9"/>
                </a:cxn>
              </a:cxnLst>
              <a:rect l="0" t="0" r="r" b="b"/>
              <a:pathLst>
                <a:path w="144" h="27">
                  <a:moveTo>
                    <a:pt x="127" y="9"/>
                  </a:moveTo>
                  <a:lnTo>
                    <a:pt x="143" y="0"/>
                  </a:lnTo>
                  <a:lnTo>
                    <a:pt x="129" y="4"/>
                  </a:lnTo>
                  <a:lnTo>
                    <a:pt x="103" y="7"/>
                  </a:lnTo>
                  <a:lnTo>
                    <a:pt x="38" y="16"/>
                  </a:lnTo>
                  <a:lnTo>
                    <a:pt x="0" y="21"/>
                  </a:lnTo>
                  <a:lnTo>
                    <a:pt x="7" y="26"/>
                  </a:lnTo>
                  <a:lnTo>
                    <a:pt x="127"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6" name="Freeform 108"/>
            <p:cNvSpPr>
              <a:spLocks/>
            </p:cNvSpPr>
            <p:nvPr/>
          </p:nvSpPr>
          <p:spPr bwMode="auto">
            <a:xfrm>
              <a:off x="8292" y="2104"/>
              <a:ext cx="124" cy="149"/>
            </a:xfrm>
            <a:custGeom>
              <a:avLst/>
              <a:gdLst/>
              <a:ahLst/>
              <a:cxnLst>
                <a:cxn ang="0">
                  <a:pos x="4" y="16"/>
                </a:cxn>
                <a:cxn ang="0">
                  <a:pos x="2" y="31"/>
                </a:cxn>
                <a:cxn ang="0">
                  <a:pos x="2" y="62"/>
                </a:cxn>
                <a:cxn ang="0">
                  <a:pos x="0" y="76"/>
                </a:cxn>
                <a:cxn ang="0">
                  <a:pos x="0" y="93"/>
                </a:cxn>
                <a:cxn ang="0">
                  <a:pos x="2" y="110"/>
                </a:cxn>
                <a:cxn ang="0">
                  <a:pos x="2" y="129"/>
                </a:cxn>
                <a:cxn ang="0">
                  <a:pos x="4" y="146"/>
                </a:cxn>
                <a:cxn ang="0">
                  <a:pos x="11" y="148"/>
                </a:cxn>
                <a:cxn ang="0">
                  <a:pos x="110" y="148"/>
                </a:cxn>
                <a:cxn ang="0">
                  <a:pos x="117" y="146"/>
                </a:cxn>
                <a:cxn ang="0">
                  <a:pos x="124" y="146"/>
                </a:cxn>
                <a:cxn ang="0">
                  <a:pos x="124" y="0"/>
                </a:cxn>
                <a:cxn ang="0">
                  <a:pos x="117" y="2"/>
                </a:cxn>
                <a:cxn ang="0">
                  <a:pos x="95" y="2"/>
                </a:cxn>
                <a:cxn ang="0">
                  <a:pos x="88" y="4"/>
                </a:cxn>
                <a:cxn ang="0">
                  <a:pos x="71" y="4"/>
                </a:cxn>
                <a:cxn ang="0">
                  <a:pos x="64" y="7"/>
                </a:cxn>
                <a:cxn ang="0">
                  <a:pos x="57" y="7"/>
                </a:cxn>
                <a:cxn ang="0">
                  <a:pos x="50" y="9"/>
                </a:cxn>
                <a:cxn ang="0">
                  <a:pos x="43" y="9"/>
                </a:cxn>
                <a:cxn ang="0">
                  <a:pos x="33" y="12"/>
                </a:cxn>
                <a:cxn ang="0">
                  <a:pos x="26" y="12"/>
                </a:cxn>
                <a:cxn ang="0">
                  <a:pos x="19" y="14"/>
                </a:cxn>
                <a:cxn ang="0">
                  <a:pos x="11" y="14"/>
                </a:cxn>
                <a:cxn ang="0">
                  <a:pos x="4" y="16"/>
                </a:cxn>
              </a:cxnLst>
              <a:rect l="0" t="0" r="r" b="b"/>
              <a:pathLst>
                <a:path w="124" h="149">
                  <a:moveTo>
                    <a:pt x="4" y="16"/>
                  </a:moveTo>
                  <a:lnTo>
                    <a:pt x="2" y="31"/>
                  </a:lnTo>
                  <a:lnTo>
                    <a:pt x="2" y="62"/>
                  </a:lnTo>
                  <a:lnTo>
                    <a:pt x="0" y="76"/>
                  </a:lnTo>
                  <a:lnTo>
                    <a:pt x="0" y="93"/>
                  </a:lnTo>
                  <a:lnTo>
                    <a:pt x="2" y="110"/>
                  </a:lnTo>
                  <a:lnTo>
                    <a:pt x="2" y="129"/>
                  </a:lnTo>
                  <a:lnTo>
                    <a:pt x="4" y="146"/>
                  </a:lnTo>
                  <a:lnTo>
                    <a:pt x="11" y="148"/>
                  </a:lnTo>
                  <a:lnTo>
                    <a:pt x="110" y="148"/>
                  </a:lnTo>
                  <a:lnTo>
                    <a:pt x="117" y="146"/>
                  </a:lnTo>
                  <a:lnTo>
                    <a:pt x="124" y="146"/>
                  </a:lnTo>
                  <a:lnTo>
                    <a:pt x="124" y="0"/>
                  </a:lnTo>
                  <a:lnTo>
                    <a:pt x="117" y="2"/>
                  </a:lnTo>
                  <a:lnTo>
                    <a:pt x="95" y="2"/>
                  </a:lnTo>
                  <a:lnTo>
                    <a:pt x="88" y="4"/>
                  </a:lnTo>
                  <a:lnTo>
                    <a:pt x="71" y="4"/>
                  </a:lnTo>
                  <a:lnTo>
                    <a:pt x="64" y="7"/>
                  </a:lnTo>
                  <a:lnTo>
                    <a:pt x="57" y="7"/>
                  </a:lnTo>
                  <a:lnTo>
                    <a:pt x="50" y="9"/>
                  </a:lnTo>
                  <a:lnTo>
                    <a:pt x="43" y="9"/>
                  </a:lnTo>
                  <a:lnTo>
                    <a:pt x="33" y="12"/>
                  </a:lnTo>
                  <a:lnTo>
                    <a:pt x="26" y="12"/>
                  </a:lnTo>
                  <a:lnTo>
                    <a:pt x="19" y="14"/>
                  </a:lnTo>
                  <a:lnTo>
                    <a:pt x="11" y="14"/>
                  </a:lnTo>
                  <a:lnTo>
                    <a:pt x="4" y="16"/>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7" name="Freeform 109"/>
            <p:cNvSpPr>
              <a:spLocks/>
            </p:cNvSpPr>
            <p:nvPr/>
          </p:nvSpPr>
          <p:spPr bwMode="auto">
            <a:xfrm>
              <a:off x="8294" y="2109"/>
              <a:ext cx="120" cy="142"/>
            </a:xfrm>
            <a:custGeom>
              <a:avLst/>
              <a:gdLst/>
              <a:ahLst/>
              <a:cxnLst>
                <a:cxn ang="0">
                  <a:pos x="2" y="120"/>
                </a:cxn>
                <a:cxn ang="0">
                  <a:pos x="4" y="139"/>
                </a:cxn>
                <a:cxn ang="0">
                  <a:pos x="33" y="139"/>
                </a:cxn>
                <a:cxn ang="0">
                  <a:pos x="40" y="141"/>
                </a:cxn>
                <a:cxn ang="0">
                  <a:pos x="91" y="141"/>
                </a:cxn>
                <a:cxn ang="0">
                  <a:pos x="98" y="139"/>
                </a:cxn>
                <a:cxn ang="0">
                  <a:pos x="112" y="139"/>
                </a:cxn>
                <a:cxn ang="0">
                  <a:pos x="120" y="136"/>
                </a:cxn>
                <a:cxn ang="0">
                  <a:pos x="120" y="0"/>
                </a:cxn>
                <a:cxn ang="0">
                  <a:pos x="91" y="0"/>
                </a:cxn>
                <a:cxn ang="0">
                  <a:pos x="83" y="2"/>
                </a:cxn>
                <a:cxn ang="0">
                  <a:pos x="69" y="2"/>
                </a:cxn>
                <a:cxn ang="0">
                  <a:pos x="62" y="4"/>
                </a:cxn>
                <a:cxn ang="0">
                  <a:pos x="47" y="4"/>
                </a:cxn>
                <a:cxn ang="0">
                  <a:pos x="40" y="7"/>
                </a:cxn>
                <a:cxn ang="0">
                  <a:pos x="33" y="7"/>
                </a:cxn>
                <a:cxn ang="0">
                  <a:pos x="19" y="12"/>
                </a:cxn>
                <a:cxn ang="0">
                  <a:pos x="11" y="12"/>
                </a:cxn>
                <a:cxn ang="0">
                  <a:pos x="4" y="14"/>
                </a:cxn>
                <a:cxn ang="0">
                  <a:pos x="2" y="28"/>
                </a:cxn>
                <a:cxn ang="0">
                  <a:pos x="2" y="43"/>
                </a:cxn>
                <a:cxn ang="0">
                  <a:pos x="0" y="57"/>
                </a:cxn>
                <a:cxn ang="0">
                  <a:pos x="0" y="103"/>
                </a:cxn>
                <a:cxn ang="0">
                  <a:pos x="2" y="120"/>
                </a:cxn>
              </a:cxnLst>
              <a:rect l="0" t="0" r="r" b="b"/>
              <a:pathLst>
                <a:path w="120" h="142">
                  <a:moveTo>
                    <a:pt x="2" y="120"/>
                  </a:moveTo>
                  <a:lnTo>
                    <a:pt x="4" y="139"/>
                  </a:lnTo>
                  <a:lnTo>
                    <a:pt x="33" y="139"/>
                  </a:lnTo>
                  <a:lnTo>
                    <a:pt x="40" y="141"/>
                  </a:lnTo>
                  <a:lnTo>
                    <a:pt x="91" y="141"/>
                  </a:lnTo>
                  <a:lnTo>
                    <a:pt x="98" y="139"/>
                  </a:lnTo>
                  <a:lnTo>
                    <a:pt x="112" y="139"/>
                  </a:lnTo>
                  <a:lnTo>
                    <a:pt x="120" y="136"/>
                  </a:lnTo>
                  <a:lnTo>
                    <a:pt x="120" y="0"/>
                  </a:lnTo>
                  <a:lnTo>
                    <a:pt x="91" y="0"/>
                  </a:lnTo>
                  <a:lnTo>
                    <a:pt x="83" y="2"/>
                  </a:lnTo>
                  <a:lnTo>
                    <a:pt x="69" y="2"/>
                  </a:lnTo>
                  <a:lnTo>
                    <a:pt x="62" y="4"/>
                  </a:lnTo>
                  <a:lnTo>
                    <a:pt x="47" y="4"/>
                  </a:lnTo>
                  <a:lnTo>
                    <a:pt x="40" y="7"/>
                  </a:lnTo>
                  <a:lnTo>
                    <a:pt x="33" y="7"/>
                  </a:lnTo>
                  <a:lnTo>
                    <a:pt x="19" y="12"/>
                  </a:lnTo>
                  <a:lnTo>
                    <a:pt x="11" y="12"/>
                  </a:lnTo>
                  <a:lnTo>
                    <a:pt x="4" y="14"/>
                  </a:lnTo>
                  <a:lnTo>
                    <a:pt x="2" y="28"/>
                  </a:lnTo>
                  <a:lnTo>
                    <a:pt x="2" y="43"/>
                  </a:lnTo>
                  <a:lnTo>
                    <a:pt x="0" y="57"/>
                  </a:lnTo>
                  <a:lnTo>
                    <a:pt x="0" y="103"/>
                  </a:lnTo>
                  <a:lnTo>
                    <a:pt x="2" y="120"/>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8" name="Freeform 110"/>
            <p:cNvSpPr>
              <a:spLocks/>
            </p:cNvSpPr>
            <p:nvPr/>
          </p:nvSpPr>
          <p:spPr bwMode="auto">
            <a:xfrm>
              <a:off x="8296" y="2112"/>
              <a:ext cx="113" cy="136"/>
            </a:xfrm>
            <a:custGeom>
              <a:avLst/>
              <a:gdLst/>
              <a:ahLst/>
              <a:cxnLst>
                <a:cxn ang="0">
                  <a:pos x="19" y="134"/>
                </a:cxn>
                <a:cxn ang="0">
                  <a:pos x="45" y="134"/>
                </a:cxn>
                <a:cxn ang="0">
                  <a:pos x="52" y="136"/>
                </a:cxn>
                <a:cxn ang="0">
                  <a:pos x="72" y="136"/>
                </a:cxn>
                <a:cxn ang="0">
                  <a:pos x="79" y="134"/>
                </a:cxn>
                <a:cxn ang="0">
                  <a:pos x="100" y="134"/>
                </a:cxn>
                <a:cxn ang="0">
                  <a:pos x="108" y="132"/>
                </a:cxn>
                <a:cxn ang="0">
                  <a:pos x="112" y="132"/>
                </a:cxn>
                <a:cxn ang="0">
                  <a:pos x="112" y="0"/>
                </a:cxn>
                <a:cxn ang="0">
                  <a:pos x="86" y="0"/>
                </a:cxn>
                <a:cxn ang="0">
                  <a:pos x="79" y="2"/>
                </a:cxn>
                <a:cxn ang="0">
                  <a:pos x="60" y="2"/>
                </a:cxn>
                <a:cxn ang="0">
                  <a:pos x="52" y="4"/>
                </a:cxn>
                <a:cxn ang="0">
                  <a:pos x="45" y="4"/>
                </a:cxn>
                <a:cxn ang="0">
                  <a:pos x="38" y="7"/>
                </a:cxn>
                <a:cxn ang="0">
                  <a:pos x="31" y="7"/>
                </a:cxn>
                <a:cxn ang="0">
                  <a:pos x="24" y="9"/>
                </a:cxn>
                <a:cxn ang="0">
                  <a:pos x="19" y="9"/>
                </a:cxn>
                <a:cxn ang="0">
                  <a:pos x="4" y="14"/>
                </a:cxn>
                <a:cxn ang="0">
                  <a:pos x="2" y="26"/>
                </a:cxn>
                <a:cxn ang="0">
                  <a:pos x="0" y="40"/>
                </a:cxn>
                <a:cxn ang="0">
                  <a:pos x="0" y="98"/>
                </a:cxn>
                <a:cxn ang="0">
                  <a:pos x="4" y="132"/>
                </a:cxn>
                <a:cxn ang="0">
                  <a:pos x="12" y="132"/>
                </a:cxn>
                <a:cxn ang="0">
                  <a:pos x="19" y="134"/>
                </a:cxn>
              </a:cxnLst>
              <a:rect l="0" t="0" r="r" b="b"/>
              <a:pathLst>
                <a:path w="113" h="136">
                  <a:moveTo>
                    <a:pt x="19" y="134"/>
                  </a:moveTo>
                  <a:lnTo>
                    <a:pt x="45" y="134"/>
                  </a:lnTo>
                  <a:lnTo>
                    <a:pt x="52" y="136"/>
                  </a:lnTo>
                  <a:lnTo>
                    <a:pt x="72" y="136"/>
                  </a:lnTo>
                  <a:lnTo>
                    <a:pt x="79" y="134"/>
                  </a:lnTo>
                  <a:lnTo>
                    <a:pt x="100" y="134"/>
                  </a:lnTo>
                  <a:lnTo>
                    <a:pt x="108" y="132"/>
                  </a:lnTo>
                  <a:lnTo>
                    <a:pt x="112" y="132"/>
                  </a:lnTo>
                  <a:lnTo>
                    <a:pt x="112" y="0"/>
                  </a:lnTo>
                  <a:lnTo>
                    <a:pt x="86" y="0"/>
                  </a:lnTo>
                  <a:lnTo>
                    <a:pt x="79" y="2"/>
                  </a:lnTo>
                  <a:lnTo>
                    <a:pt x="60" y="2"/>
                  </a:lnTo>
                  <a:lnTo>
                    <a:pt x="52" y="4"/>
                  </a:lnTo>
                  <a:lnTo>
                    <a:pt x="45" y="4"/>
                  </a:lnTo>
                  <a:lnTo>
                    <a:pt x="38" y="7"/>
                  </a:lnTo>
                  <a:lnTo>
                    <a:pt x="31" y="7"/>
                  </a:lnTo>
                  <a:lnTo>
                    <a:pt x="24" y="9"/>
                  </a:lnTo>
                  <a:lnTo>
                    <a:pt x="19" y="9"/>
                  </a:lnTo>
                  <a:lnTo>
                    <a:pt x="4" y="14"/>
                  </a:lnTo>
                  <a:lnTo>
                    <a:pt x="2" y="26"/>
                  </a:lnTo>
                  <a:lnTo>
                    <a:pt x="0" y="40"/>
                  </a:lnTo>
                  <a:lnTo>
                    <a:pt x="0" y="98"/>
                  </a:lnTo>
                  <a:lnTo>
                    <a:pt x="4" y="132"/>
                  </a:lnTo>
                  <a:lnTo>
                    <a:pt x="12" y="132"/>
                  </a:lnTo>
                  <a:lnTo>
                    <a:pt x="19" y="134"/>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9" name="Freeform 111"/>
            <p:cNvSpPr>
              <a:spLocks/>
            </p:cNvSpPr>
            <p:nvPr/>
          </p:nvSpPr>
          <p:spPr bwMode="auto">
            <a:xfrm>
              <a:off x="8296" y="2114"/>
              <a:ext cx="111" cy="130"/>
            </a:xfrm>
            <a:custGeom>
              <a:avLst/>
              <a:gdLst/>
              <a:ahLst/>
              <a:cxnLst>
                <a:cxn ang="0">
                  <a:pos x="2" y="93"/>
                </a:cxn>
                <a:cxn ang="0">
                  <a:pos x="4" y="110"/>
                </a:cxn>
                <a:cxn ang="0">
                  <a:pos x="7" y="124"/>
                </a:cxn>
                <a:cxn ang="0">
                  <a:pos x="14" y="127"/>
                </a:cxn>
                <a:cxn ang="0">
                  <a:pos x="19" y="127"/>
                </a:cxn>
                <a:cxn ang="0">
                  <a:pos x="26" y="129"/>
                </a:cxn>
                <a:cxn ang="0">
                  <a:pos x="84" y="129"/>
                </a:cxn>
                <a:cxn ang="0">
                  <a:pos x="91" y="127"/>
                </a:cxn>
                <a:cxn ang="0">
                  <a:pos x="103" y="127"/>
                </a:cxn>
                <a:cxn ang="0">
                  <a:pos x="110" y="124"/>
                </a:cxn>
                <a:cxn ang="0">
                  <a:pos x="110" y="0"/>
                </a:cxn>
                <a:cxn ang="0">
                  <a:pos x="96" y="0"/>
                </a:cxn>
                <a:cxn ang="0">
                  <a:pos x="91" y="2"/>
                </a:cxn>
                <a:cxn ang="0">
                  <a:pos x="57" y="2"/>
                </a:cxn>
                <a:cxn ang="0">
                  <a:pos x="52" y="4"/>
                </a:cxn>
                <a:cxn ang="0">
                  <a:pos x="45" y="4"/>
                </a:cxn>
                <a:cxn ang="0">
                  <a:pos x="38" y="7"/>
                </a:cxn>
                <a:cxn ang="0">
                  <a:pos x="33" y="7"/>
                </a:cxn>
                <a:cxn ang="0">
                  <a:pos x="26" y="9"/>
                </a:cxn>
                <a:cxn ang="0">
                  <a:pos x="19" y="9"/>
                </a:cxn>
                <a:cxn ang="0">
                  <a:pos x="14" y="12"/>
                </a:cxn>
                <a:cxn ang="0">
                  <a:pos x="7" y="14"/>
                </a:cxn>
                <a:cxn ang="0">
                  <a:pos x="4" y="26"/>
                </a:cxn>
                <a:cxn ang="0">
                  <a:pos x="2" y="40"/>
                </a:cxn>
                <a:cxn ang="0">
                  <a:pos x="2" y="52"/>
                </a:cxn>
                <a:cxn ang="0">
                  <a:pos x="0" y="64"/>
                </a:cxn>
                <a:cxn ang="0">
                  <a:pos x="0" y="79"/>
                </a:cxn>
                <a:cxn ang="0">
                  <a:pos x="2" y="93"/>
                </a:cxn>
              </a:cxnLst>
              <a:rect l="0" t="0" r="r" b="b"/>
              <a:pathLst>
                <a:path w="111" h="130">
                  <a:moveTo>
                    <a:pt x="2" y="93"/>
                  </a:moveTo>
                  <a:lnTo>
                    <a:pt x="4" y="110"/>
                  </a:lnTo>
                  <a:lnTo>
                    <a:pt x="7" y="124"/>
                  </a:lnTo>
                  <a:lnTo>
                    <a:pt x="14" y="127"/>
                  </a:lnTo>
                  <a:lnTo>
                    <a:pt x="19" y="127"/>
                  </a:lnTo>
                  <a:lnTo>
                    <a:pt x="26" y="129"/>
                  </a:lnTo>
                  <a:lnTo>
                    <a:pt x="84" y="129"/>
                  </a:lnTo>
                  <a:lnTo>
                    <a:pt x="91" y="127"/>
                  </a:lnTo>
                  <a:lnTo>
                    <a:pt x="103" y="127"/>
                  </a:lnTo>
                  <a:lnTo>
                    <a:pt x="110" y="124"/>
                  </a:lnTo>
                  <a:lnTo>
                    <a:pt x="110" y="0"/>
                  </a:lnTo>
                  <a:lnTo>
                    <a:pt x="96" y="0"/>
                  </a:lnTo>
                  <a:lnTo>
                    <a:pt x="91" y="2"/>
                  </a:lnTo>
                  <a:lnTo>
                    <a:pt x="57" y="2"/>
                  </a:lnTo>
                  <a:lnTo>
                    <a:pt x="52" y="4"/>
                  </a:lnTo>
                  <a:lnTo>
                    <a:pt x="45" y="4"/>
                  </a:lnTo>
                  <a:lnTo>
                    <a:pt x="38" y="7"/>
                  </a:lnTo>
                  <a:lnTo>
                    <a:pt x="33" y="7"/>
                  </a:lnTo>
                  <a:lnTo>
                    <a:pt x="26" y="9"/>
                  </a:lnTo>
                  <a:lnTo>
                    <a:pt x="19" y="9"/>
                  </a:lnTo>
                  <a:lnTo>
                    <a:pt x="14" y="12"/>
                  </a:lnTo>
                  <a:lnTo>
                    <a:pt x="7" y="14"/>
                  </a:lnTo>
                  <a:lnTo>
                    <a:pt x="4" y="26"/>
                  </a:lnTo>
                  <a:lnTo>
                    <a:pt x="2" y="40"/>
                  </a:lnTo>
                  <a:lnTo>
                    <a:pt x="2" y="52"/>
                  </a:lnTo>
                  <a:lnTo>
                    <a:pt x="0" y="64"/>
                  </a:lnTo>
                  <a:lnTo>
                    <a:pt x="0" y="79"/>
                  </a:lnTo>
                  <a:lnTo>
                    <a:pt x="2" y="9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0" name="Freeform 112"/>
            <p:cNvSpPr>
              <a:spLocks/>
            </p:cNvSpPr>
            <p:nvPr/>
          </p:nvSpPr>
          <p:spPr bwMode="auto">
            <a:xfrm>
              <a:off x="8299" y="2119"/>
              <a:ext cx="105" cy="122"/>
            </a:xfrm>
            <a:custGeom>
              <a:avLst/>
              <a:gdLst/>
              <a:ahLst/>
              <a:cxnLst>
                <a:cxn ang="0">
                  <a:pos x="4" y="100"/>
                </a:cxn>
                <a:cxn ang="0">
                  <a:pos x="7" y="117"/>
                </a:cxn>
                <a:cxn ang="0">
                  <a:pos x="12" y="117"/>
                </a:cxn>
                <a:cxn ang="0">
                  <a:pos x="19" y="120"/>
                </a:cxn>
                <a:cxn ang="0">
                  <a:pos x="24" y="120"/>
                </a:cxn>
                <a:cxn ang="0">
                  <a:pos x="31" y="122"/>
                </a:cxn>
                <a:cxn ang="0">
                  <a:pos x="74" y="122"/>
                </a:cxn>
                <a:cxn ang="0">
                  <a:pos x="79" y="120"/>
                </a:cxn>
                <a:cxn ang="0">
                  <a:pos x="91" y="120"/>
                </a:cxn>
                <a:cxn ang="0">
                  <a:pos x="98" y="117"/>
                </a:cxn>
                <a:cxn ang="0">
                  <a:pos x="103" y="115"/>
                </a:cxn>
                <a:cxn ang="0">
                  <a:pos x="105" y="86"/>
                </a:cxn>
                <a:cxn ang="0">
                  <a:pos x="105" y="26"/>
                </a:cxn>
                <a:cxn ang="0">
                  <a:pos x="103" y="0"/>
                </a:cxn>
                <a:cxn ang="0">
                  <a:pos x="55" y="0"/>
                </a:cxn>
                <a:cxn ang="0">
                  <a:pos x="50" y="2"/>
                </a:cxn>
                <a:cxn ang="0">
                  <a:pos x="36" y="2"/>
                </a:cxn>
                <a:cxn ang="0">
                  <a:pos x="31" y="4"/>
                </a:cxn>
                <a:cxn ang="0">
                  <a:pos x="24" y="7"/>
                </a:cxn>
                <a:cxn ang="0">
                  <a:pos x="19" y="7"/>
                </a:cxn>
                <a:cxn ang="0">
                  <a:pos x="12" y="9"/>
                </a:cxn>
                <a:cxn ang="0">
                  <a:pos x="7" y="11"/>
                </a:cxn>
                <a:cxn ang="0">
                  <a:pos x="2" y="35"/>
                </a:cxn>
                <a:cxn ang="0">
                  <a:pos x="2" y="47"/>
                </a:cxn>
                <a:cxn ang="0">
                  <a:pos x="0" y="60"/>
                </a:cxn>
                <a:cxn ang="0">
                  <a:pos x="0" y="74"/>
                </a:cxn>
                <a:cxn ang="0">
                  <a:pos x="2" y="86"/>
                </a:cxn>
                <a:cxn ang="0">
                  <a:pos x="4" y="100"/>
                </a:cxn>
              </a:cxnLst>
              <a:rect l="0" t="0" r="r" b="b"/>
              <a:pathLst>
                <a:path w="105" h="122">
                  <a:moveTo>
                    <a:pt x="4" y="100"/>
                  </a:moveTo>
                  <a:lnTo>
                    <a:pt x="7" y="117"/>
                  </a:lnTo>
                  <a:lnTo>
                    <a:pt x="12" y="117"/>
                  </a:lnTo>
                  <a:lnTo>
                    <a:pt x="19" y="120"/>
                  </a:lnTo>
                  <a:lnTo>
                    <a:pt x="24" y="120"/>
                  </a:lnTo>
                  <a:lnTo>
                    <a:pt x="31" y="122"/>
                  </a:lnTo>
                  <a:lnTo>
                    <a:pt x="74" y="122"/>
                  </a:lnTo>
                  <a:lnTo>
                    <a:pt x="79" y="120"/>
                  </a:lnTo>
                  <a:lnTo>
                    <a:pt x="91" y="120"/>
                  </a:lnTo>
                  <a:lnTo>
                    <a:pt x="98" y="117"/>
                  </a:lnTo>
                  <a:lnTo>
                    <a:pt x="103" y="115"/>
                  </a:lnTo>
                  <a:lnTo>
                    <a:pt x="105" y="86"/>
                  </a:lnTo>
                  <a:lnTo>
                    <a:pt x="105" y="26"/>
                  </a:lnTo>
                  <a:lnTo>
                    <a:pt x="103" y="0"/>
                  </a:lnTo>
                  <a:lnTo>
                    <a:pt x="55" y="0"/>
                  </a:lnTo>
                  <a:lnTo>
                    <a:pt x="50" y="2"/>
                  </a:lnTo>
                  <a:lnTo>
                    <a:pt x="36" y="2"/>
                  </a:lnTo>
                  <a:lnTo>
                    <a:pt x="31" y="4"/>
                  </a:lnTo>
                  <a:lnTo>
                    <a:pt x="24" y="7"/>
                  </a:lnTo>
                  <a:lnTo>
                    <a:pt x="19" y="7"/>
                  </a:lnTo>
                  <a:lnTo>
                    <a:pt x="12" y="9"/>
                  </a:lnTo>
                  <a:lnTo>
                    <a:pt x="7" y="11"/>
                  </a:lnTo>
                  <a:lnTo>
                    <a:pt x="2" y="35"/>
                  </a:lnTo>
                  <a:lnTo>
                    <a:pt x="2" y="47"/>
                  </a:lnTo>
                  <a:lnTo>
                    <a:pt x="0" y="60"/>
                  </a:lnTo>
                  <a:lnTo>
                    <a:pt x="0" y="74"/>
                  </a:lnTo>
                  <a:lnTo>
                    <a:pt x="2" y="86"/>
                  </a:lnTo>
                  <a:lnTo>
                    <a:pt x="4"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1" name="Freeform 113"/>
            <p:cNvSpPr>
              <a:spLocks/>
            </p:cNvSpPr>
            <p:nvPr/>
          </p:nvSpPr>
          <p:spPr bwMode="auto">
            <a:xfrm>
              <a:off x="8301" y="2121"/>
              <a:ext cx="101" cy="118"/>
            </a:xfrm>
            <a:custGeom>
              <a:avLst/>
              <a:gdLst/>
              <a:ahLst/>
              <a:cxnLst>
                <a:cxn ang="0">
                  <a:pos x="98" y="0"/>
                </a:cxn>
                <a:cxn ang="0">
                  <a:pos x="45" y="0"/>
                </a:cxn>
                <a:cxn ang="0">
                  <a:pos x="40" y="2"/>
                </a:cxn>
                <a:cxn ang="0">
                  <a:pos x="36" y="2"/>
                </a:cxn>
                <a:cxn ang="0">
                  <a:pos x="28" y="4"/>
                </a:cxn>
                <a:cxn ang="0">
                  <a:pos x="23" y="4"/>
                </a:cxn>
                <a:cxn ang="0">
                  <a:pos x="19" y="7"/>
                </a:cxn>
                <a:cxn ang="0">
                  <a:pos x="12" y="9"/>
                </a:cxn>
                <a:cxn ang="0">
                  <a:pos x="7" y="11"/>
                </a:cxn>
                <a:cxn ang="0">
                  <a:pos x="4" y="23"/>
                </a:cxn>
                <a:cxn ang="0">
                  <a:pos x="2" y="33"/>
                </a:cxn>
                <a:cxn ang="0">
                  <a:pos x="0" y="45"/>
                </a:cxn>
                <a:cxn ang="0">
                  <a:pos x="0" y="69"/>
                </a:cxn>
                <a:cxn ang="0">
                  <a:pos x="2" y="83"/>
                </a:cxn>
                <a:cxn ang="0">
                  <a:pos x="2" y="95"/>
                </a:cxn>
                <a:cxn ang="0">
                  <a:pos x="7" y="110"/>
                </a:cxn>
                <a:cxn ang="0">
                  <a:pos x="12" y="112"/>
                </a:cxn>
                <a:cxn ang="0">
                  <a:pos x="19" y="112"/>
                </a:cxn>
                <a:cxn ang="0">
                  <a:pos x="23" y="115"/>
                </a:cxn>
                <a:cxn ang="0">
                  <a:pos x="28" y="115"/>
                </a:cxn>
                <a:cxn ang="0">
                  <a:pos x="36" y="117"/>
                </a:cxn>
                <a:cxn ang="0">
                  <a:pos x="64" y="117"/>
                </a:cxn>
                <a:cxn ang="0">
                  <a:pos x="69" y="115"/>
                </a:cxn>
                <a:cxn ang="0">
                  <a:pos x="81" y="115"/>
                </a:cxn>
                <a:cxn ang="0">
                  <a:pos x="86" y="112"/>
                </a:cxn>
                <a:cxn ang="0">
                  <a:pos x="93" y="110"/>
                </a:cxn>
                <a:cxn ang="0">
                  <a:pos x="98" y="110"/>
                </a:cxn>
                <a:cxn ang="0">
                  <a:pos x="100" y="81"/>
                </a:cxn>
                <a:cxn ang="0">
                  <a:pos x="100" y="52"/>
                </a:cxn>
                <a:cxn ang="0">
                  <a:pos x="98" y="26"/>
                </a:cxn>
                <a:cxn ang="0">
                  <a:pos x="98" y="0"/>
                </a:cxn>
              </a:cxnLst>
              <a:rect l="0" t="0" r="r" b="b"/>
              <a:pathLst>
                <a:path w="101" h="118">
                  <a:moveTo>
                    <a:pt x="98" y="0"/>
                  </a:moveTo>
                  <a:lnTo>
                    <a:pt x="45" y="0"/>
                  </a:lnTo>
                  <a:lnTo>
                    <a:pt x="40" y="2"/>
                  </a:lnTo>
                  <a:lnTo>
                    <a:pt x="36" y="2"/>
                  </a:lnTo>
                  <a:lnTo>
                    <a:pt x="28" y="4"/>
                  </a:lnTo>
                  <a:lnTo>
                    <a:pt x="23" y="4"/>
                  </a:lnTo>
                  <a:lnTo>
                    <a:pt x="19" y="7"/>
                  </a:lnTo>
                  <a:lnTo>
                    <a:pt x="12" y="9"/>
                  </a:lnTo>
                  <a:lnTo>
                    <a:pt x="7" y="11"/>
                  </a:lnTo>
                  <a:lnTo>
                    <a:pt x="4" y="23"/>
                  </a:lnTo>
                  <a:lnTo>
                    <a:pt x="2" y="33"/>
                  </a:lnTo>
                  <a:lnTo>
                    <a:pt x="0" y="45"/>
                  </a:lnTo>
                  <a:lnTo>
                    <a:pt x="0" y="69"/>
                  </a:lnTo>
                  <a:lnTo>
                    <a:pt x="2" y="83"/>
                  </a:lnTo>
                  <a:lnTo>
                    <a:pt x="2" y="95"/>
                  </a:lnTo>
                  <a:lnTo>
                    <a:pt x="7" y="110"/>
                  </a:lnTo>
                  <a:lnTo>
                    <a:pt x="12" y="112"/>
                  </a:lnTo>
                  <a:lnTo>
                    <a:pt x="19" y="112"/>
                  </a:lnTo>
                  <a:lnTo>
                    <a:pt x="23" y="115"/>
                  </a:lnTo>
                  <a:lnTo>
                    <a:pt x="28" y="115"/>
                  </a:lnTo>
                  <a:lnTo>
                    <a:pt x="36" y="117"/>
                  </a:lnTo>
                  <a:lnTo>
                    <a:pt x="64" y="117"/>
                  </a:lnTo>
                  <a:lnTo>
                    <a:pt x="69" y="115"/>
                  </a:lnTo>
                  <a:lnTo>
                    <a:pt x="81" y="115"/>
                  </a:lnTo>
                  <a:lnTo>
                    <a:pt x="86" y="112"/>
                  </a:lnTo>
                  <a:lnTo>
                    <a:pt x="93" y="110"/>
                  </a:lnTo>
                  <a:lnTo>
                    <a:pt x="98" y="110"/>
                  </a:lnTo>
                  <a:lnTo>
                    <a:pt x="100" y="81"/>
                  </a:lnTo>
                  <a:lnTo>
                    <a:pt x="100" y="52"/>
                  </a:lnTo>
                  <a:lnTo>
                    <a:pt x="98" y="26"/>
                  </a:lnTo>
                  <a:lnTo>
                    <a:pt x="98" y="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2" name="Freeform 114"/>
            <p:cNvSpPr>
              <a:spLocks/>
            </p:cNvSpPr>
            <p:nvPr/>
          </p:nvSpPr>
          <p:spPr bwMode="auto">
            <a:xfrm>
              <a:off x="8304" y="2124"/>
              <a:ext cx="93" cy="112"/>
            </a:xfrm>
            <a:custGeom>
              <a:avLst/>
              <a:gdLst/>
              <a:ahLst/>
              <a:cxnLst>
                <a:cxn ang="0">
                  <a:pos x="2" y="33"/>
                </a:cxn>
                <a:cxn ang="0">
                  <a:pos x="0" y="43"/>
                </a:cxn>
                <a:cxn ang="0">
                  <a:pos x="0" y="79"/>
                </a:cxn>
                <a:cxn ang="0">
                  <a:pos x="2" y="91"/>
                </a:cxn>
                <a:cxn ang="0">
                  <a:pos x="7" y="103"/>
                </a:cxn>
                <a:cxn ang="0">
                  <a:pos x="16" y="107"/>
                </a:cxn>
                <a:cxn ang="0">
                  <a:pos x="23" y="110"/>
                </a:cxn>
                <a:cxn ang="0">
                  <a:pos x="33" y="110"/>
                </a:cxn>
                <a:cxn ang="0">
                  <a:pos x="38" y="112"/>
                </a:cxn>
                <a:cxn ang="0">
                  <a:pos x="55" y="112"/>
                </a:cxn>
                <a:cxn ang="0">
                  <a:pos x="60" y="110"/>
                </a:cxn>
                <a:cxn ang="0">
                  <a:pos x="72" y="110"/>
                </a:cxn>
                <a:cxn ang="0">
                  <a:pos x="76" y="107"/>
                </a:cxn>
                <a:cxn ang="0">
                  <a:pos x="81" y="107"/>
                </a:cxn>
                <a:cxn ang="0">
                  <a:pos x="86" y="105"/>
                </a:cxn>
                <a:cxn ang="0">
                  <a:pos x="93" y="103"/>
                </a:cxn>
                <a:cxn ang="0">
                  <a:pos x="93" y="0"/>
                </a:cxn>
                <a:cxn ang="0">
                  <a:pos x="43" y="0"/>
                </a:cxn>
                <a:cxn ang="0">
                  <a:pos x="38" y="2"/>
                </a:cxn>
                <a:cxn ang="0">
                  <a:pos x="33" y="2"/>
                </a:cxn>
                <a:cxn ang="0">
                  <a:pos x="28" y="4"/>
                </a:cxn>
                <a:cxn ang="0">
                  <a:pos x="21" y="4"/>
                </a:cxn>
                <a:cxn ang="0">
                  <a:pos x="7" y="11"/>
                </a:cxn>
                <a:cxn ang="0">
                  <a:pos x="4" y="21"/>
                </a:cxn>
                <a:cxn ang="0">
                  <a:pos x="2" y="33"/>
                </a:cxn>
              </a:cxnLst>
              <a:rect l="0" t="0" r="r" b="b"/>
              <a:pathLst>
                <a:path w="93" h="112">
                  <a:moveTo>
                    <a:pt x="2" y="33"/>
                  </a:moveTo>
                  <a:lnTo>
                    <a:pt x="0" y="43"/>
                  </a:lnTo>
                  <a:lnTo>
                    <a:pt x="0" y="79"/>
                  </a:lnTo>
                  <a:lnTo>
                    <a:pt x="2" y="91"/>
                  </a:lnTo>
                  <a:lnTo>
                    <a:pt x="7" y="103"/>
                  </a:lnTo>
                  <a:lnTo>
                    <a:pt x="16" y="107"/>
                  </a:lnTo>
                  <a:lnTo>
                    <a:pt x="23" y="110"/>
                  </a:lnTo>
                  <a:lnTo>
                    <a:pt x="33" y="110"/>
                  </a:lnTo>
                  <a:lnTo>
                    <a:pt x="38" y="112"/>
                  </a:lnTo>
                  <a:lnTo>
                    <a:pt x="55" y="112"/>
                  </a:lnTo>
                  <a:lnTo>
                    <a:pt x="60" y="110"/>
                  </a:lnTo>
                  <a:lnTo>
                    <a:pt x="72" y="110"/>
                  </a:lnTo>
                  <a:lnTo>
                    <a:pt x="76" y="107"/>
                  </a:lnTo>
                  <a:lnTo>
                    <a:pt x="81" y="107"/>
                  </a:lnTo>
                  <a:lnTo>
                    <a:pt x="86" y="105"/>
                  </a:lnTo>
                  <a:lnTo>
                    <a:pt x="93" y="103"/>
                  </a:lnTo>
                  <a:lnTo>
                    <a:pt x="93" y="0"/>
                  </a:lnTo>
                  <a:lnTo>
                    <a:pt x="43" y="0"/>
                  </a:lnTo>
                  <a:lnTo>
                    <a:pt x="38" y="2"/>
                  </a:lnTo>
                  <a:lnTo>
                    <a:pt x="33" y="2"/>
                  </a:lnTo>
                  <a:lnTo>
                    <a:pt x="28" y="4"/>
                  </a:lnTo>
                  <a:lnTo>
                    <a:pt x="21" y="4"/>
                  </a:lnTo>
                  <a:lnTo>
                    <a:pt x="7" y="11"/>
                  </a:lnTo>
                  <a:lnTo>
                    <a:pt x="4" y="21"/>
                  </a:lnTo>
                  <a:lnTo>
                    <a:pt x="2" y="33"/>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3" name="Freeform 115"/>
            <p:cNvSpPr>
              <a:spLocks/>
            </p:cNvSpPr>
            <p:nvPr/>
          </p:nvSpPr>
          <p:spPr bwMode="auto">
            <a:xfrm>
              <a:off x="8304" y="2126"/>
              <a:ext cx="91" cy="108"/>
            </a:xfrm>
            <a:custGeom>
              <a:avLst/>
              <a:gdLst/>
              <a:ahLst/>
              <a:cxnLst>
                <a:cxn ang="0">
                  <a:pos x="7" y="21"/>
                </a:cxn>
                <a:cxn ang="0">
                  <a:pos x="2" y="31"/>
                </a:cxn>
                <a:cxn ang="0">
                  <a:pos x="2" y="40"/>
                </a:cxn>
                <a:cxn ang="0">
                  <a:pos x="0" y="52"/>
                </a:cxn>
                <a:cxn ang="0">
                  <a:pos x="2" y="62"/>
                </a:cxn>
                <a:cxn ang="0">
                  <a:pos x="2" y="74"/>
                </a:cxn>
                <a:cxn ang="0">
                  <a:pos x="4" y="86"/>
                </a:cxn>
                <a:cxn ang="0">
                  <a:pos x="9" y="98"/>
                </a:cxn>
                <a:cxn ang="0">
                  <a:pos x="19" y="103"/>
                </a:cxn>
                <a:cxn ang="0">
                  <a:pos x="23" y="103"/>
                </a:cxn>
                <a:cxn ang="0">
                  <a:pos x="28" y="105"/>
                </a:cxn>
                <a:cxn ang="0">
                  <a:pos x="38" y="105"/>
                </a:cxn>
                <a:cxn ang="0">
                  <a:pos x="43" y="107"/>
                </a:cxn>
                <a:cxn ang="0">
                  <a:pos x="50" y="107"/>
                </a:cxn>
                <a:cxn ang="0">
                  <a:pos x="55" y="105"/>
                </a:cxn>
                <a:cxn ang="0">
                  <a:pos x="64" y="105"/>
                </a:cxn>
                <a:cxn ang="0">
                  <a:pos x="69" y="103"/>
                </a:cxn>
                <a:cxn ang="0">
                  <a:pos x="74" y="103"/>
                </a:cxn>
                <a:cxn ang="0">
                  <a:pos x="88" y="95"/>
                </a:cxn>
                <a:cxn ang="0">
                  <a:pos x="91" y="71"/>
                </a:cxn>
                <a:cxn ang="0">
                  <a:pos x="91" y="23"/>
                </a:cxn>
                <a:cxn ang="0">
                  <a:pos x="88" y="2"/>
                </a:cxn>
                <a:cxn ang="0">
                  <a:pos x="83" y="2"/>
                </a:cxn>
                <a:cxn ang="0">
                  <a:pos x="79" y="0"/>
                </a:cxn>
                <a:cxn ang="0">
                  <a:pos x="38" y="0"/>
                </a:cxn>
                <a:cxn ang="0">
                  <a:pos x="33" y="2"/>
                </a:cxn>
                <a:cxn ang="0">
                  <a:pos x="28" y="2"/>
                </a:cxn>
                <a:cxn ang="0">
                  <a:pos x="9" y="11"/>
                </a:cxn>
                <a:cxn ang="0">
                  <a:pos x="7" y="21"/>
                </a:cxn>
              </a:cxnLst>
              <a:rect l="0" t="0" r="r" b="b"/>
              <a:pathLst>
                <a:path w="91" h="108">
                  <a:moveTo>
                    <a:pt x="7" y="21"/>
                  </a:moveTo>
                  <a:lnTo>
                    <a:pt x="2" y="31"/>
                  </a:lnTo>
                  <a:lnTo>
                    <a:pt x="2" y="40"/>
                  </a:lnTo>
                  <a:lnTo>
                    <a:pt x="0" y="52"/>
                  </a:lnTo>
                  <a:lnTo>
                    <a:pt x="2" y="62"/>
                  </a:lnTo>
                  <a:lnTo>
                    <a:pt x="2" y="74"/>
                  </a:lnTo>
                  <a:lnTo>
                    <a:pt x="4" y="86"/>
                  </a:lnTo>
                  <a:lnTo>
                    <a:pt x="9" y="98"/>
                  </a:lnTo>
                  <a:lnTo>
                    <a:pt x="19" y="103"/>
                  </a:lnTo>
                  <a:lnTo>
                    <a:pt x="23" y="103"/>
                  </a:lnTo>
                  <a:lnTo>
                    <a:pt x="28" y="105"/>
                  </a:lnTo>
                  <a:lnTo>
                    <a:pt x="38" y="105"/>
                  </a:lnTo>
                  <a:lnTo>
                    <a:pt x="43" y="107"/>
                  </a:lnTo>
                  <a:lnTo>
                    <a:pt x="50" y="107"/>
                  </a:lnTo>
                  <a:lnTo>
                    <a:pt x="55" y="105"/>
                  </a:lnTo>
                  <a:lnTo>
                    <a:pt x="64" y="105"/>
                  </a:lnTo>
                  <a:lnTo>
                    <a:pt x="69" y="103"/>
                  </a:lnTo>
                  <a:lnTo>
                    <a:pt x="74" y="103"/>
                  </a:lnTo>
                  <a:lnTo>
                    <a:pt x="88" y="95"/>
                  </a:lnTo>
                  <a:lnTo>
                    <a:pt x="91" y="71"/>
                  </a:lnTo>
                  <a:lnTo>
                    <a:pt x="91" y="23"/>
                  </a:lnTo>
                  <a:lnTo>
                    <a:pt x="88" y="2"/>
                  </a:lnTo>
                  <a:lnTo>
                    <a:pt x="83" y="2"/>
                  </a:lnTo>
                  <a:lnTo>
                    <a:pt x="79" y="0"/>
                  </a:lnTo>
                  <a:lnTo>
                    <a:pt x="38" y="0"/>
                  </a:lnTo>
                  <a:lnTo>
                    <a:pt x="33" y="2"/>
                  </a:lnTo>
                  <a:lnTo>
                    <a:pt x="28" y="2"/>
                  </a:lnTo>
                  <a:lnTo>
                    <a:pt x="9" y="11"/>
                  </a:lnTo>
                  <a:lnTo>
                    <a:pt x="7" y="21"/>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4" name="Freeform 116"/>
            <p:cNvSpPr>
              <a:spLocks/>
            </p:cNvSpPr>
            <p:nvPr/>
          </p:nvSpPr>
          <p:spPr bwMode="auto">
            <a:xfrm>
              <a:off x="8306" y="2128"/>
              <a:ext cx="86" cy="101"/>
            </a:xfrm>
            <a:custGeom>
              <a:avLst/>
              <a:gdLst/>
              <a:ahLst/>
              <a:cxnLst>
                <a:cxn ang="0">
                  <a:pos x="36" y="0"/>
                </a:cxn>
                <a:cxn ang="0">
                  <a:pos x="31" y="2"/>
                </a:cxn>
                <a:cxn ang="0">
                  <a:pos x="26" y="2"/>
                </a:cxn>
                <a:cxn ang="0">
                  <a:pos x="23" y="4"/>
                </a:cxn>
                <a:cxn ang="0">
                  <a:pos x="9" y="11"/>
                </a:cxn>
                <a:cxn ang="0">
                  <a:pos x="4" y="21"/>
                </a:cxn>
                <a:cxn ang="0">
                  <a:pos x="2" y="31"/>
                </a:cxn>
                <a:cxn ang="0">
                  <a:pos x="0" y="38"/>
                </a:cxn>
                <a:cxn ang="0">
                  <a:pos x="0" y="57"/>
                </a:cxn>
                <a:cxn ang="0">
                  <a:pos x="2" y="69"/>
                </a:cxn>
                <a:cxn ang="0">
                  <a:pos x="4" y="79"/>
                </a:cxn>
                <a:cxn ang="0">
                  <a:pos x="9" y="91"/>
                </a:cxn>
                <a:cxn ang="0">
                  <a:pos x="23" y="98"/>
                </a:cxn>
                <a:cxn ang="0">
                  <a:pos x="26" y="100"/>
                </a:cxn>
                <a:cxn ang="0">
                  <a:pos x="55" y="100"/>
                </a:cxn>
                <a:cxn ang="0">
                  <a:pos x="60" y="98"/>
                </a:cxn>
                <a:cxn ang="0">
                  <a:pos x="64" y="98"/>
                </a:cxn>
                <a:cxn ang="0">
                  <a:pos x="69" y="95"/>
                </a:cxn>
                <a:cxn ang="0">
                  <a:pos x="74" y="95"/>
                </a:cxn>
                <a:cxn ang="0">
                  <a:pos x="83" y="91"/>
                </a:cxn>
                <a:cxn ang="0">
                  <a:pos x="86" y="69"/>
                </a:cxn>
                <a:cxn ang="0">
                  <a:pos x="86" y="23"/>
                </a:cxn>
                <a:cxn ang="0">
                  <a:pos x="83" y="2"/>
                </a:cxn>
                <a:cxn ang="0">
                  <a:pos x="74" y="2"/>
                </a:cxn>
                <a:cxn ang="0">
                  <a:pos x="69" y="0"/>
                </a:cxn>
                <a:cxn ang="0">
                  <a:pos x="36" y="0"/>
                </a:cxn>
              </a:cxnLst>
              <a:rect l="0" t="0" r="r" b="b"/>
              <a:pathLst>
                <a:path w="86" h="101">
                  <a:moveTo>
                    <a:pt x="36" y="0"/>
                  </a:moveTo>
                  <a:lnTo>
                    <a:pt x="31" y="2"/>
                  </a:lnTo>
                  <a:lnTo>
                    <a:pt x="26" y="2"/>
                  </a:lnTo>
                  <a:lnTo>
                    <a:pt x="23" y="4"/>
                  </a:lnTo>
                  <a:lnTo>
                    <a:pt x="9" y="11"/>
                  </a:lnTo>
                  <a:lnTo>
                    <a:pt x="4" y="21"/>
                  </a:lnTo>
                  <a:lnTo>
                    <a:pt x="2" y="31"/>
                  </a:lnTo>
                  <a:lnTo>
                    <a:pt x="0" y="38"/>
                  </a:lnTo>
                  <a:lnTo>
                    <a:pt x="0" y="57"/>
                  </a:lnTo>
                  <a:lnTo>
                    <a:pt x="2" y="69"/>
                  </a:lnTo>
                  <a:lnTo>
                    <a:pt x="4" y="79"/>
                  </a:lnTo>
                  <a:lnTo>
                    <a:pt x="9" y="91"/>
                  </a:lnTo>
                  <a:lnTo>
                    <a:pt x="23" y="98"/>
                  </a:lnTo>
                  <a:lnTo>
                    <a:pt x="26" y="100"/>
                  </a:lnTo>
                  <a:lnTo>
                    <a:pt x="55" y="100"/>
                  </a:lnTo>
                  <a:lnTo>
                    <a:pt x="60" y="98"/>
                  </a:lnTo>
                  <a:lnTo>
                    <a:pt x="64" y="98"/>
                  </a:lnTo>
                  <a:lnTo>
                    <a:pt x="69" y="95"/>
                  </a:lnTo>
                  <a:lnTo>
                    <a:pt x="74" y="95"/>
                  </a:lnTo>
                  <a:lnTo>
                    <a:pt x="83" y="91"/>
                  </a:lnTo>
                  <a:lnTo>
                    <a:pt x="86" y="69"/>
                  </a:lnTo>
                  <a:lnTo>
                    <a:pt x="86" y="23"/>
                  </a:lnTo>
                  <a:lnTo>
                    <a:pt x="83" y="2"/>
                  </a:lnTo>
                  <a:lnTo>
                    <a:pt x="74" y="2"/>
                  </a:lnTo>
                  <a:lnTo>
                    <a:pt x="69" y="0"/>
                  </a:lnTo>
                  <a:lnTo>
                    <a:pt x="36" y="0"/>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5" name="Freeform 117"/>
            <p:cNvSpPr>
              <a:spLocks/>
            </p:cNvSpPr>
            <p:nvPr/>
          </p:nvSpPr>
          <p:spPr bwMode="auto">
            <a:xfrm>
              <a:off x="8308" y="2131"/>
              <a:ext cx="82" cy="96"/>
            </a:xfrm>
            <a:custGeom>
              <a:avLst/>
              <a:gdLst/>
              <a:ahLst/>
              <a:cxnLst>
                <a:cxn ang="0">
                  <a:pos x="16" y="91"/>
                </a:cxn>
                <a:cxn ang="0">
                  <a:pos x="21" y="93"/>
                </a:cxn>
                <a:cxn ang="0">
                  <a:pos x="26" y="93"/>
                </a:cxn>
                <a:cxn ang="0">
                  <a:pos x="31" y="96"/>
                </a:cxn>
                <a:cxn ang="0">
                  <a:pos x="52" y="96"/>
                </a:cxn>
                <a:cxn ang="0">
                  <a:pos x="55" y="93"/>
                </a:cxn>
                <a:cxn ang="0">
                  <a:pos x="60" y="93"/>
                </a:cxn>
                <a:cxn ang="0">
                  <a:pos x="69" y="88"/>
                </a:cxn>
                <a:cxn ang="0">
                  <a:pos x="72" y="86"/>
                </a:cxn>
                <a:cxn ang="0">
                  <a:pos x="76" y="84"/>
                </a:cxn>
                <a:cxn ang="0">
                  <a:pos x="79" y="64"/>
                </a:cxn>
                <a:cxn ang="0">
                  <a:pos x="81" y="43"/>
                </a:cxn>
                <a:cxn ang="0">
                  <a:pos x="79" y="24"/>
                </a:cxn>
                <a:cxn ang="0">
                  <a:pos x="76" y="2"/>
                </a:cxn>
                <a:cxn ang="0">
                  <a:pos x="67" y="2"/>
                </a:cxn>
                <a:cxn ang="0">
                  <a:pos x="64" y="0"/>
                </a:cxn>
                <a:cxn ang="0">
                  <a:pos x="31" y="0"/>
                </a:cxn>
                <a:cxn ang="0">
                  <a:pos x="16" y="7"/>
                </a:cxn>
                <a:cxn ang="0">
                  <a:pos x="14" y="9"/>
                </a:cxn>
                <a:cxn ang="0">
                  <a:pos x="9" y="12"/>
                </a:cxn>
                <a:cxn ang="0">
                  <a:pos x="4" y="19"/>
                </a:cxn>
                <a:cxn ang="0">
                  <a:pos x="2" y="28"/>
                </a:cxn>
                <a:cxn ang="0">
                  <a:pos x="0" y="36"/>
                </a:cxn>
                <a:cxn ang="0">
                  <a:pos x="0" y="55"/>
                </a:cxn>
                <a:cxn ang="0">
                  <a:pos x="4" y="74"/>
                </a:cxn>
                <a:cxn ang="0">
                  <a:pos x="9" y="84"/>
                </a:cxn>
                <a:cxn ang="0">
                  <a:pos x="16" y="91"/>
                </a:cxn>
              </a:cxnLst>
              <a:rect l="0" t="0" r="r" b="b"/>
              <a:pathLst>
                <a:path w="82" h="96">
                  <a:moveTo>
                    <a:pt x="16" y="91"/>
                  </a:moveTo>
                  <a:lnTo>
                    <a:pt x="21" y="93"/>
                  </a:lnTo>
                  <a:lnTo>
                    <a:pt x="26" y="93"/>
                  </a:lnTo>
                  <a:lnTo>
                    <a:pt x="31" y="96"/>
                  </a:lnTo>
                  <a:lnTo>
                    <a:pt x="52" y="96"/>
                  </a:lnTo>
                  <a:lnTo>
                    <a:pt x="55" y="93"/>
                  </a:lnTo>
                  <a:lnTo>
                    <a:pt x="60" y="93"/>
                  </a:lnTo>
                  <a:lnTo>
                    <a:pt x="69" y="88"/>
                  </a:lnTo>
                  <a:lnTo>
                    <a:pt x="72" y="86"/>
                  </a:lnTo>
                  <a:lnTo>
                    <a:pt x="76" y="84"/>
                  </a:lnTo>
                  <a:lnTo>
                    <a:pt x="79" y="64"/>
                  </a:lnTo>
                  <a:lnTo>
                    <a:pt x="81" y="43"/>
                  </a:lnTo>
                  <a:lnTo>
                    <a:pt x="79" y="24"/>
                  </a:lnTo>
                  <a:lnTo>
                    <a:pt x="76" y="2"/>
                  </a:lnTo>
                  <a:lnTo>
                    <a:pt x="67" y="2"/>
                  </a:lnTo>
                  <a:lnTo>
                    <a:pt x="64" y="0"/>
                  </a:lnTo>
                  <a:lnTo>
                    <a:pt x="31" y="0"/>
                  </a:lnTo>
                  <a:lnTo>
                    <a:pt x="16" y="7"/>
                  </a:lnTo>
                  <a:lnTo>
                    <a:pt x="14" y="9"/>
                  </a:lnTo>
                  <a:lnTo>
                    <a:pt x="9" y="12"/>
                  </a:lnTo>
                  <a:lnTo>
                    <a:pt x="4" y="19"/>
                  </a:lnTo>
                  <a:lnTo>
                    <a:pt x="2" y="28"/>
                  </a:lnTo>
                  <a:lnTo>
                    <a:pt x="0" y="36"/>
                  </a:lnTo>
                  <a:lnTo>
                    <a:pt x="0" y="55"/>
                  </a:lnTo>
                  <a:lnTo>
                    <a:pt x="4" y="74"/>
                  </a:lnTo>
                  <a:lnTo>
                    <a:pt x="9" y="84"/>
                  </a:lnTo>
                  <a:lnTo>
                    <a:pt x="16" y="9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6" name="Freeform 118"/>
            <p:cNvSpPr>
              <a:spLocks/>
            </p:cNvSpPr>
            <p:nvPr/>
          </p:nvSpPr>
          <p:spPr bwMode="auto">
            <a:xfrm>
              <a:off x="8311" y="2133"/>
              <a:ext cx="77" cy="91"/>
            </a:xfrm>
            <a:custGeom>
              <a:avLst/>
              <a:gdLst/>
              <a:ahLst/>
              <a:cxnLst>
                <a:cxn ang="0">
                  <a:pos x="0" y="36"/>
                </a:cxn>
                <a:cxn ang="0">
                  <a:pos x="0" y="50"/>
                </a:cxn>
                <a:cxn ang="0">
                  <a:pos x="4" y="69"/>
                </a:cxn>
                <a:cxn ang="0">
                  <a:pos x="9" y="79"/>
                </a:cxn>
                <a:cxn ang="0">
                  <a:pos x="12" y="81"/>
                </a:cxn>
                <a:cxn ang="0">
                  <a:pos x="21" y="86"/>
                </a:cxn>
                <a:cxn ang="0">
                  <a:pos x="23" y="88"/>
                </a:cxn>
                <a:cxn ang="0">
                  <a:pos x="28" y="91"/>
                </a:cxn>
                <a:cxn ang="0">
                  <a:pos x="43" y="91"/>
                </a:cxn>
                <a:cxn ang="0">
                  <a:pos x="47" y="88"/>
                </a:cxn>
                <a:cxn ang="0">
                  <a:pos x="52" y="88"/>
                </a:cxn>
                <a:cxn ang="0">
                  <a:pos x="55" y="86"/>
                </a:cxn>
                <a:cxn ang="0">
                  <a:pos x="60" y="84"/>
                </a:cxn>
                <a:cxn ang="0">
                  <a:pos x="62" y="84"/>
                </a:cxn>
                <a:cxn ang="0">
                  <a:pos x="72" y="79"/>
                </a:cxn>
                <a:cxn ang="0">
                  <a:pos x="72" y="69"/>
                </a:cxn>
                <a:cxn ang="0">
                  <a:pos x="74" y="60"/>
                </a:cxn>
                <a:cxn ang="0">
                  <a:pos x="74" y="50"/>
                </a:cxn>
                <a:cxn ang="0">
                  <a:pos x="76" y="40"/>
                </a:cxn>
                <a:cxn ang="0">
                  <a:pos x="74" y="31"/>
                </a:cxn>
                <a:cxn ang="0">
                  <a:pos x="74" y="21"/>
                </a:cxn>
                <a:cxn ang="0">
                  <a:pos x="72" y="12"/>
                </a:cxn>
                <a:cxn ang="0">
                  <a:pos x="72" y="4"/>
                </a:cxn>
                <a:cxn ang="0">
                  <a:pos x="67" y="2"/>
                </a:cxn>
                <a:cxn ang="0">
                  <a:pos x="60" y="2"/>
                </a:cxn>
                <a:cxn ang="0">
                  <a:pos x="55" y="0"/>
                </a:cxn>
                <a:cxn ang="0">
                  <a:pos x="28" y="0"/>
                </a:cxn>
                <a:cxn ang="0">
                  <a:pos x="23" y="2"/>
                </a:cxn>
                <a:cxn ang="0">
                  <a:pos x="21" y="4"/>
                </a:cxn>
                <a:cxn ang="0">
                  <a:pos x="16" y="4"/>
                </a:cxn>
                <a:cxn ang="0">
                  <a:pos x="9" y="12"/>
                </a:cxn>
                <a:cxn ang="0">
                  <a:pos x="4" y="19"/>
                </a:cxn>
                <a:cxn ang="0">
                  <a:pos x="2" y="26"/>
                </a:cxn>
                <a:cxn ang="0">
                  <a:pos x="0" y="36"/>
                </a:cxn>
              </a:cxnLst>
              <a:rect l="0" t="0" r="r" b="b"/>
              <a:pathLst>
                <a:path w="77" h="91">
                  <a:moveTo>
                    <a:pt x="0" y="36"/>
                  </a:moveTo>
                  <a:lnTo>
                    <a:pt x="0" y="50"/>
                  </a:lnTo>
                  <a:lnTo>
                    <a:pt x="4" y="69"/>
                  </a:lnTo>
                  <a:lnTo>
                    <a:pt x="9" y="79"/>
                  </a:lnTo>
                  <a:lnTo>
                    <a:pt x="12" y="81"/>
                  </a:lnTo>
                  <a:lnTo>
                    <a:pt x="21" y="86"/>
                  </a:lnTo>
                  <a:lnTo>
                    <a:pt x="23" y="88"/>
                  </a:lnTo>
                  <a:lnTo>
                    <a:pt x="28" y="91"/>
                  </a:lnTo>
                  <a:lnTo>
                    <a:pt x="43" y="91"/>
                  </a:lnTo>
                  <a:lnTo>
                    <a:pt x="47" y="88"/>
                  </a:lnTo>
                  <a:lnTo>
                    <a:pt x="52" y="88"/>
                  </a:lnTo>
                  <a:lnTo>
                    <a:pt x="55" y="86"/>
                  </a:lnTo>
                  <a:lnTo>
                    <a:pt x="60" y="84"/>
                  </a:lnTo>
                  <a:lnTo>
                    <a:pt x="62" y="84"/>
                  </a:lnTo>
                  <a:lnTo>
                    <a:pt x="72" y="79"/>
                  </a:lnTo>
                  <a:lnTo>
                    <a:pt x="72" y="69"/>
                  </a:lnTo>
                  <a:lnTo>
                    <a:pt x="74" y="60"/>
                  </a:lnTo>
                  <a:lnTo>
                    <a:pt x="74" y="50"/>
                  </a:lnTo>
                  <a:lnTo>
                    <a:pt x="76" y="40"/>
                  </a:lnTo>
                  <a:lnTo>
                    <a:pt x="74" y="31"/>
                  </a:lnTo>
                  <a:lnTo>
                    <a:pt x="74" y="21"/>
                  </a:lnTo>
                  <a:lnTo>
                    <a:pt x="72" y="12"/>
                  </a:lnTo>
                  <a:lnTo>
                    <a:pt x="72" y="4"/>
                  </a:lnTo>
                  <a:lnTo>
                    <a:pt x="67" y="2"/>
                  </a:lnTo>
                  <a:lnTo>
                    <a:pt x="60" y="2"/>
                  </a:lnTo>
                  <a:lnTo>
                    <a:pt x="55" y="0"/>
                  </a:lnTo>
                  <a:lnTo>
                    <a:pt x="28" y="0"/>
                  </a:lnTo>
                  <a:lnTo>
                    <a:pt x="23" y="2"/>
                  </a:lnTo>
                  <a:lnTo>
                    <a:pt x="21" y="4"/>
                  </a:lnTo>
                  <a:lnTo>
                    <a:pt x="16" y="4"/>
                  </a:lnTo>
                  <a:lnTo>
                    <a:pt x="9" y="12"/>
                  </a:lnTo>
                  <a:lnTo>
                    <a:pt x="4" y="19"/>
                  </a:lnTo>
                  <a:lnTo>
                    <a:pt x="2" y="26"/>
                  </a:lnTo>
                  <a:lnTo>
                    <a:pt x="0" y="36"/>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7" name="Freeform 119"/>
            <p:cNvSpPr>
              <a:spLocks/>
            </p:cNvSpPr>
            <p:nvPr/>
          </p:nvSpPr>
          <p:spPr bwMode="auto">
            <a:xfrm>
              <a:off x="8311" y="2135"/>
              <a:ext cx="72" cy="87"/>
            </a:xfrm>
            <a:custGeom>
              <a:avLst/>
              <a:gdLst/>
              <a:ahLst/>
              <a:cxnLst>
                <a:cxn ang="0">
                  <a:pos x="2" y="48"/>
                </a:cxn>
                <a:cxn ang="0">
                  <a:pos x="2" y="55"/>
                </a:cxn>
                <a:cxn ang="0">
                  <a:pos x="7" y="62"/>
                </a:cxn>
                <a:cxn ang="0">
                  <a:pos x="14" y="76"/>
                </a:cxn>
                <a:cxn ang="0">
                  <a:pos x="19" y="79"/>
                </a:cxn>
                <a:cxn ang="0">
                  <a:pos x="21" y="81"/>
                </a:cxn>
                <a:cxn ang="0">
                  <a:pos x="26" y="84"/>
                </a:cxn>
                <a:cxn ang="0">
                  <a:pos x="28" y="84"/>
                </a:cxn>
                <a:cxn ang="0">
                  <a:pos x="33" y="86"/>
                </a:cxn>
                <a:cxn ang="0">
                  <a:pos x="38" y="86"/>
                </a:cxn>
                <a:cxn ang="0">
                  <a:pos x="43" y="84"/>
                </a:cxn>
                <a:cxn ang="0">
                  <a:pos x="45" y="84"/>
                </a:cxn>
                <a:cxn ang="0">
                  <a:pos x="50" y="81"/>
                </a:cxn>
                <a:cxn ang="0">
                  <a:pos x="52" y="81"/>
                </a:cxn>
                <a:cxn ang="0">
                  <a:pos x="57" y="79"/>
                </a:cxn>
                <a:cxn ang="0">
                  <a:pos x="60" y="76"/>
                </a:cxn>
                <a:cxn ang="0">
                  <a:pos x="64" y="74"/>
                </a:cxn>
                <a:cxn ang="0">
                  <a:pos x="67" y="72"/>
                </a:cxn>
                <a:cxn ang="0">
                  <a:pos x="69" y="62"/>
                </a:cxn>
                <a:cxn ang="0">
                  <a:pos x="72" y="55"/>
                </a:cxn>
                <a:cxn ang="0">
                  <a:pos x="72" y="21"/>
                </a:cxn>
                <a:cxn ang="0">
                  <a:pos x="69" y="12"/>
                </a:cxn>
                <a:cxn ang="0">
                  <a:pos x="67" y="4"/>
                </a:cxn>
                <a:cxn ang="0">
                  <a:pos x="64" y="4"/>
                </a:cxn>
                <a:cxn ang="0">
                  <a:pos x="60" y="2"/>
                </a:cxn>
                <a:cxn ang="0">
                  <a:pos x="57" y="2"/>
                </a:cxn>
                <a:cxn ang="0">
                  <a:pos x="52" y="0"/>
                </a:cxn>
                <a:cxn ang="0">
                  <a:pos x="28" y="0"/>
                </a:cxn>
                <a:cxn ang="0">
                  <a:pos x="26" y="2"/>
                </a:cxn>
                <a:cxn ang="0">
                  <a:pos x="21" y="2"/>
                </a:cxn>
                <a:cxn ang="0">
                  <a:pos x="12" y="12"/>
                </a:cxn>
                <a:cxn ang="0">
                  <a:pos x="7" y="19"/>
                </a:cxn>
                <a:cxn ang="0">
                  <a:pos x="0" y="40"/>
                </a:cxn>
                <a:cxn ang="0">
                  <a:pos x="2" y="48"/>
                </a:cxn>
              </a:cxnLst>
              <a:rect l="0" t="0" r="r" b="b"/>
              <a:pathLst>
                <a:path w="72" h="87">
                  <a:moveTo>
                    <a:pt x="2" y="48"/>
                  </a:moveTo>
                  <a:lnTo>
                    <a:pt x="2" y="55"/>
                  </a:lnTo>
                  <a:lnTo>
                    <a:pt x="7" y="62"/>
                  </a:lnTo>
                  <a:lnTo>
                    <a:pt x="14" y="76"/>
                  </a:lnTo>
                  <a:lnTo>
                    <a:pt x="19" y="79"/>
                  </a:lnTo>
                  <a:lnTo>
                    <a:pt x="21" y="81"/>
                  </a:lnTo>
                  <a:lnTo>
                    <a:pt x="26" y="84"/>
                  </a:lnTo>
                  <a:lnTo>
                    <a:pt x="28" y="84"/>
                  </a:lnTo>
                  <a:lnTo>
                    <a:pt x="33" y="86"/>
                  </a:lnTo>
                  <a:lnTo>
                    <a:pt x="38" y="86"/>
                  </a:lnTo>
                  <a:lnTo>
                    <a:pt x="43" y="84"/>
                  </a:lnTo>
                  <a:lnTo>
                    <a:pt x="45" y="84"/>
                  </a:lnTo>
                  <a:lnTo>
                    <a:pt x="50" y="81"/>
                  </a:lnTo>
                  <a:lnTo>
                    <a:pt x="52" y="81"/>
                  </a:lnTo>
                  <a:lnTo>
                    <a:pt x="57" y="79"/>
                  </a:lnTo>
                  <a:lnTo>
                    <a:pt x="60" y="76"/>
                  </a:lnTo>
                  <a:lnTo>
                    <a:pt x="64" y="74"/>
                  </a:lnTo>
                  <a:lnTo>
                    <a:pt x="67" y="72"/>
                  </a:lnTo>
                  <a:lnTo>
                    <a:pt x="69" y="62"/>
                  </a:lnTo>
                  <a:lnTo>
                    <a:pt x="72" y="55"/>
                  </a:lnTo>
                  <a:lnTo>
                    <a:pt x="72" y="21"/>
                  </a:lnTo>
                  <a:lnTo>
                    <a:pt x="69" y="12"/>
                  </a:lnTo>
                  <a:lnTo>
                    <a:pt x="67" y="4"/>
                  </a:lnTo>
                  <a:lnTo>
                    <a:pt x="64" y="4"/>
                  </a:lnTo>
                  <a:lnTo>
                    <a:pt x="60" y="2"/>
                  </a:lnTo>
                  <a:lnTo>
                    <a:pt x="57" y="2"/>
                  </a:lnTo>
                  <a:lnTo>
                    <a:pt x="52" y="0"/>
                  </a:lnTo>
                  <a:lnTo>
                    <a:pt x="28" y="0"/>
                  </a:lnTo>
                  <a:lnTo>
                    <a:pt x="26" y="2"/>
                  </a:lnTo>
                  <a:lnTo>
                    <a:pt x="21" y="2"/>
                  </a:lnTo>
                  <a:lnTo>
                    <a:pt x="12" y="12"/>
                  </a:lnTo>
                  <a:lnTo>
                    <a:pt x="7" y="19"/>
                  </a:lnTo>
                  <a:lnTo>
                    <a:pt x="0" y="40"/>
                  </a:lnTo>
                  <a:lnTo>
                    <a:pt x="2" y="48"/>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8" name="Freeform 120"/>
            <p:cNvSpPr>
              <a:spLocks/>
            </p:cNvSpPr>
            <p:nvPr/>
          </p:nvSpPr>
          <p:spPr bwMode="auto">
            <a:xfrm>
              <a:off x="8227" y="2126"/>
              <a:ext cx="38" cy="69"/>
            </a:xfrm>
            <a:custGeom>
              <a:avLst/>
              <a:gdLst/>
              <a:ahLst/>
              <a:cxnLst>
                <a:cxn ang="0">
                  <a:pos x="0" y="4"/>
                </a:cxn>
                <a:cxn ang="0">
                  <a:pos x="0" y="69"/>
                </a:cxn>
                <a:cxn ang="0">
                  <a:pos x="2" y="69"/>
                </a:cxn>
                <a:cxn ang="0">
                  <a:pos x="2" y="7"/>
                </a:cxn>
                <a:cxn ang="0">
                  <a:pos x="38" y="2"/>
                </a:cxn>
                <a:cxn ang="0">
                  <a:pos x="38" y="0"/>
                </a:cxn>
                <a:cxn ang="0">
                  <a:pos x="0" y="4"/>
                </a:cxn>
              </a:cxnLst>
              <a:rect l="0" t="0" r="r" b="b"/>
              <a:pathLst>
                <a:path w="38" h="69">
                  <a:moveTo>
                    <a:pt x="0" y="4"/>
                  </a:moveTo>
                  <a:lnTo>
                    <a:pt x="0" y="69"/>
                  </a:lnTo>
                  <a:lnTo>
                    <a:pt x="2" y="69"/>
                  </a:lnTo>
                  <a:lnTo>
                    <a:pt x="2" y="7"/>
                  </a:lnTo>
                  <a:lnTo>
                    <a:pt x="38" y="2"/>
                  </a:lnTo>
                  <a:lnTo>
                    <a:pt x="38"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9" name="Freeform 121"/>
            <p:cNvSpPr>
              <a:spLocks/>
            </p:cNvSpPr>
            <p:nvPr/>
          </p:nvSpPr>
          <p:spPr bwMode="auto">
            <a:xfrm>
              <a:off x="8227" y="2135"/>
              <a:ext cx="38" cy="5"/>
            </a:xfrm>
            <a:custGeom>
              <a:avLst/>
              <a:gdLst/>
              <a:ahLst/>
              <a:cxnLst>
                <a:cxn ang="0">
                  <a:pos x="2" y="2"/>
                </a:cxn>
                <a:cxn ang="0">
                  <a:pos x="2" y="2"/>
                </a:cxn>
                <a:cxn ang="0">
                  <a:pos x="0" y="4"/>
                </a:cxn>
                <a:cxn ang="0">
                  <a:pos x="38" y="2"/>
                </a:cxn>
                <a:cxn ang="0">
                  <a:pos x="38" y="0"/>
                </a:cxn>
                <a:cxn ang="0">
                  <a:pos x="2" y="2"/>
                </a:cxn>
              </a:cxnLst>
              <a:rect l="0" t="0" r="r" b="b"/>
              <a:pathLst>
                <a:path w="38" h="5">
                  <a:moveTo>
                    <a:pt x="2" y="2"/>
                  </a:moveTo>
                  <a:lnTo>
                    <a:pt x="2" y="2"/>
                  </a:lnTo>
                  <a:lnTo>
                    <a:pt x="0" y="4"/>
                  </a:lnTo>
                  <a:lnTo>
                    <a:pt x="38" y="2"/>
                  </a:lnTo>
                  <a:lnTo>
                    <a:pt x="38"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0" name="Freeform 122"/>
            <p:cNvSpPr>
              <a:spLocks/>
            </p:cNvSpPr>
            <p:nvPr/>
          </p:nvSpPr>
          <p:spPr bwMode="auto">
            <a:xfrm>
              <a:off x="8229" y="2147"/>
              <a:ext cx="34" cy="5"/>
            </a:xfrm>
            <a:custGeom>
              <a:avLst/>
              <a:gdLst/>
              <a:ahLst/>
              <a:cxnLst>
                <a:cxn ang="0">
                  <a:pos x="0" y="2"/>
                </a:cxn>
                <a:cxn ang="0">
                  <a:pos x="0" y="4"/>
                </a:cxn>
                <a:cxn ang="0">
                  <a:pos x="33" y="2"/>
                </a:cxn>
                <a:cxn ang="0">
                  <a:pos x="33" y="0"/>
                </a:cxn>
                <a:cxn ang="0">
                  <a:pos x="0" y="2"/>
                </a:cxn>
              </a:cxnLst>
              <a:rect l="0" t="0" r="r" b="b"/>
              <a:pathLst>
                <a:path w="34" h="5">
                  <a:moveTo>
                    <a:pt x="0" y="2"/>
                  </a:moveTo>
                  <a:lnTo>
                    <a:pt x="0" y="4"/>
                  </a:lnTo>
                  <a:lnTo>
                    <a:pt x="33" y="2"/>
                  </a:lnTo>
                  <a:lnTo>
                    <a:pt x="3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1" name="Freeform 123"/>
            <p:cNvSpPr>
              <a:spLocks/>
            </p:cNvSpPr>
            <p:nvPr/>
          </p:nvSpPr>
          <p:spPr bwMode="auto">
            <a:xfrm>
              <a:off x="8229" y="2147"/>
              <a:ext cx="34" cy="5"/>
            </a:xfrm>
            <a:custGeom>
              <a:avLst/>
              <a:gdLst/>
              <a:ahLst/>
              <a:cxnLst>
                <a:cxn ang="0">
                  <a:pos x="0" y="2"/>
                </a:cxn>
                <a:cxn ang="0">
                  <a:pos x="0" y="4"/>
                </a:cxn>
                <a:cxn ang="0">
                  <a:pos x="33" y="2"/>
                </a:cxn>
                <a:cxn ang="0">
                  <a:pos x="33" y="0"/>
                </a:cxn>
                <a:cxn ang="0">
                  <a:pos x="0" y="2"/>
                </a:cxn>
              </a:cxnLst>
              <a:rect l="0" t="0" r="r" b="b"/>
              <a:pathLst>
                <a:path w="34" h="5">
                  <a:moveTo>
                    <a:pt x="0" y="2"/>
                  </a:moveTo>
                  <a:lnTo>
                    <a:pt x="0" y="4"/>
                  </a:lnTo>
                  <a:lnTo>
                    <a:pt x="33" y="2"/>
                  </a:lnTo>
                  <a:lnTo>
                    <a:pt x="33"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2" name="Freeform 124"/>
            <p:cNvSpPr>
              <a:spLocks/>
            </p:cNvSpPr>
            <p:nvPr/>
          </p:nvSpPr>
          <p:spPr bwMode="auto">
            <a:xfrm>
              <a:off x="8227" y="2164"/>
              <a:ext cx="38" cy="5"/>
            </a:xfrm>
            <a:custGeom>
              <a:avLst/>
              <a:gdLst/>
              <a:ahLst/>
              <a:cxnLst>
                <a:cxn ang="0">
                  <a:pos x="2" y="2"/>
                </a:cxn>
                <a:cxn ang="0">
                  <a:pos x="2" y="2"/>
                </a:cxn>
                <a:cxn ang="0">
                  <a:pos x="0" y="4"/>
                </a:cxn>
                <a:cxn ang="0">
                  <a:pos x="38" y="2"/>
                </a:cxn>
                <a:cxn ang="0">
                  <a:pos x="38" y="0"/>
                </a:cxn>
                <a:cxn ang="0">
                  <a:pos x="2" y="2"/>
                </a:cxn>
              </a:cxnLst>
              <a:rect l="0" t="0" r="r" b="b"/>
              <a:pathLst>
                <a:path w="38" h="5">
                  <a:moveTo>
                    <a:pt x="2" y="2"/>
                  </a:moveTo>
                  <a:lnTo>
                    <a:pt x="2" y="2"/>
                  </a:lnTo>
                  <a:lnTo>
                    <a:pt x="0" y="4"/>
                  </a:lnTo>
                  <a:lnTo>
                    <a:pt x="38" y="2"/>
                  </a:lnTo>
                  <a:lnTo>
                    <a:pt x="38"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3" name="Freeform 125"/>
            <p:cNvSpPr>
              <a:spLocks/>
            </p:cNvSpPr>
            <p:nvPr/>
          </p:nvSpPr>
          <p:spPr bwMode="auto">
            <a:xfrm>
              <a:off x="8229" y="2152"/>
              <a:ext cx="36" cy="15"/>
            </a:xfrm>
            <a:custGeom>
              <a:avLst/>
              <a:gdLst/>
              <a:ahLst/>
              <a:cxnLst>
                <a:cxn ang="0">
                  <a:pos x="0" y="2"/>
                </a:cxn>
                <a:cxn ang="0">
                  <a:pos x="0" y="14"/>
                </a:cxn>
                <a:cxn ang="0">
                  <a:pos x="35" y="14"/>
                </a:cxn>
                <a:cxn ang="0">
                  <a:pos x="35" y="0"/>
                </a:cxn>
                <a:cxn ang="0">
                  <a:pos x="0" y="2"/>
                </a:cxn>
              </a:cxnLst>
              <a:rect l="0" t="0" r="r" b="b"/>
              <a:pathLst>
                <a:path w="36" h="15">
                  <a:moveTo>
                    <a:pt x="0" y="2"/>
                  </a:moveTo>
                  <a:lnTo>
                    <a:pt x="0" y="14"/>
                  </a:lnTo>
                  <a:lnTo>
                    <a:pt x="35" y="14"/>
                  </a:ln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4" name="Freeform 126"/>
            <p:cNvSpPr>
              <a:spLocks/>
            </p:cNvSpPr>
            <p:nvPr/>
          </p:nvSpPr>
          <p:spPr bwMode="auto">
            <a:xfrm>
              <a:off x="8229" y="2194"/>
              <a:ext cx="36" cy="0"/>
            </a:xfrm>
            <a:custGeom>
              <a:avLst/>
              <a:gdLst/>
              <a:ahLst/>
              <a:cxnLst>
                <a:cxn ang="0">
                  <a:pos x="0" y="0"/>
                </a:cxn>
                <a:cxn ang="0">
                  <a:pos x="36" y="0"/>
                </a:cxn>
              </a:cxnLst>
              <a:rect l="0" t="0" r="r" b="b"/>
              <a:pathLst>
                <a:path w="36">
                  <a:moveTo>
                    <a:pt x="0" y="0"/>
                  </a:moveTo>
                  <a:lnTo>
                    <a:pt x="36" y="0"/>
                  </a:lnTo>
                </a:path>
              </a:pathLst>
            </a:custGeom>
            <a:noFill/>
            <a:ln w="2794">
              <a:solidFill>
                <a:srgbClr val="5B64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5" name="Freeform 127"/>
            <p:cNvSpPr>
              <a:spLocks/>
            </p:cNvSpPr>
            <p:nvPr/>
          </p:nvSpPr>
          <p:spPr bwMode="auto">
            <a:xfrm>
              <a:off x="8304" y="2275"/>
              <a:ext cx="93" cy="9"/>
            </a:xfrm>
            <a:custGeom>
              <a:avLst/>
              <a:gdLst/>
              <a:ahLst/>
              <a:cxnLst>
                <a:cxn ang="0">
                  <a:pos x="0" y="0"/>
                </a:cxn>
                <a:cxn ang="0">
                  <a:pos x="0" y="9"/>
                </a:cxn>
                <a:cxn ang="0">
                  <a:pos x="0" y="4"/>
                </a:cxn>
                <a:cxn ang="0">
                  <a:pos x="93" y="7"/>
                </a:cxn>
                <a:cxn ang="0">
                  <a:pos x="93" y="2"/>
                </a:cxn>
                <a:cxn ang="0">
                  <a:pos x="0" y="0"/>
                </a:cxn>
              </a:cxnLst>
              <a:rect l="0" t="0" r="r" b="b"/>
              <a:pathLst>
                <a:path w="93" h="9">
                  <a:moveTo>
                    <a:pt x="0" y="0"/>
                  </a:moveTo>
                  <a:lnTo>
                    <a:pt x="0" y="9"/>
                  </a:lnTo>
                  <a:lnTo>
                    <a:pt x="0" y="4"/>
                  </a:lnTo>
                  <a:lnTo>
                    <a:pt x="93" y="7"/>
                  </a:lnTo>
                  <a:lnTo>
                    <a:pt x="93"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6" name="Freeform 128"/>
            <p:cNvSpPr>
              <a:spLocks/>
            </p:cNvSpPr>
            <p:nvPr/>
          </p:nvSpPr>
          <p:spPr bwMode="auto">
            <a:xfrm>
              <a:off x="8304" y="2280"/>
              <a:ext cx="93" cy="4"/>
            </a:xfrm>
            <a:custGeom>
              <a:avLst/>
              <a:gdLst/>
              <a:ahLst/>
              <a:cxnLst>
                <a:cxn ang="0">
                  <a:pos x="2" y="0"/>
                </a:cxn>
                <a:cxn ang="0">
                  <a:pos x="2" y="0"/>
                </a:cxn>
                <a:cxn ang="0">
                  <a:pos x="0" y="2"/>
                </a:cxn>
                <a:cxn ang="0">
                  <a:pos x="93" y="4"/>
                </a:cxn>
                <a:cxn ang="0">
                  <a:pos x="93" y="2"/>
                </a:cxn>
                <a:cxn ang="0">
                  <a:pos x="2" y="0"/>
                </a:cxn>
              </a:cxnLst>
              <a:rect l="0" t="0" r="r" b="b"/>
              <a:pathLst>
                <a:path w="93" h="4">
                  <a:moveTo>
                    <a:pt x="2" y="0"/>
                  </a:moveTo>
                  <a:lnTo>
                    <a:pt x="2" y="0"/>
                  </a:lnTo>
                  <a:lnTo>
                    <a:pt x="0" y="2"/>
                  </a:lnTo>
                  <a:lnTo>
                    <a:pt x="93" y="4"/>
                  </a:lnTo>
                  <a:lnTo>
                    <a:pt x="93"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7" name="Freeform 129"/>
            <p:cNvSpPr>
              <a:spLocks/>
            </p:cNvSpPr>
            <p:nvPr/>
          </p:nvSpPr>
          <p:spPr bwMode="auto">
            <a:xfrm>
              <a:off x="8306" y="2278"/>
              <a:ext cx="82" cy="0"/>
            </a:xfrm>
            <a:custGeom>
              <a:avLst/>
              <a:gdLst/>
              <a:ahLst/>
              <a:cxnLst>
                <a:cxn ang="0">
                  <a:pos x="0" y="0"/>
                </a:cxn>
                <a:cxn ang="0">
                  <a:pos x="81" y="0"/>
                </a:cxn>
              </a:cxnLst>
              <a:rect l="0" t="0" r="r" b="b"/>
              <a:pathLst>
                <a:path w="82">
                  <a:moveTo>
                    <a:pt x="0" y="0"/>
                  </a:moveTo>
                  <a:lnTo>
                    <a:pt x="8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8" name="Freeform 130"/>
            <p:cNvSpPr>
              <a:spLocks/>
            </p:cNvSpPr>
            <p:nvPr/>
          </p:nvSpPr>
          <p:spPr bwMode="auto">
            <a:xfrm>
              <a:off x="8325" y="2277"/>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9" name="Freeform 131"/>
            <p:cNvSpPr>
              <a:spLocks/>
            </p:cNvSpPr>
            <p:nvPr/>
          </p:nvSpPr>
          <p:spPr bwMode="auto">
            <a:xfrm>
              <a:off x="8344" y="2278"/>
              <a:ext cx="20" cy="0"/>
            </a:xfrm>
            <a:custGeom>
              <a:avLst/>
              <a:gdLst/>
              <a:ahLst/>
              <a:cxnLst>
                <a:cxn ang="0">
                  <a:pos x="0" y="0"/>
                </a:cxn>
                <a:cxn ang="0">
                  <a:pos x="19" y="0"/>
                </a:cxn>
              </a:cxnLst>
              <a:rect l="0" t="0" r="r" b="b"/>
              <a:pathLst>
                <a:path w="20">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0" name="Freeform 132"/>
            <p:cNvSpPr>
              <a:spLocks/>
            </p:cNvSpPr>
            <p:nvPr/>
          </p:nvSpPr>
          <p:spPr bwMode="auto">
            <a:xfrm>
              <a:off x="8368" y="2277"/>
              <a:ext cx="20" cy="3"/>
            </a:xfrm>
            <a:custGeom>
              <a:avLst/>
              <a:gdLst/>
              <a:ahLst/>
              <a:cxnLst>
                <a:cxn ang="0">
                  <a:pos x="0" y="0"/>
                </a:cxn>
                <a:cxn ang="0">
                  <a:pos x="0" y="2"/>
                </a:cxn>
                <a:cxn ang="0">
                  <a:pos x="19" y="2"/>
                </a:cxn>
                <a:cxn ang="0">
                  <a:pos x="0" y="0"/>
                </a:cxn>
              </a:cxnLst>
              <a:rect l="0" t="0" r="r" b="b"/>
              <a:pathLst>
                <a:path w="20" h="3">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1" name="Freeform 133"/>
            <p:cNvSpPr>
              <a:spLocks/>
            </p:cNvSpPr>
            <p:nvPr/>
          </p:nvSpPr>
          <p:spPr bwMode="auto">
            <a:xfrm>
              <a:off x="8486" y="2104"/>
              <a:ext cx="10" cy="188"/>
            </a:xfrm>
            <a:custGeom>
              <a:avLst/>
              <a:gdLst/>
              <a:ahLst/>
              <a:cxnLst>
                <a:cxn ang="0">
                  <a:pos x="7" y="16"/>
                </a:cxn>
                <a:cxn ang="0">
                  <a:pos x="7" y="16"/>
                </a:cxn>
                <a:cxn ang="0">
                  <a:pos x="0" y="0"/>
                </a:cxn>
                <a:cxn ang="0">
                  <a:pos x="0" y="187"/>
                </a:cxn>
                <a:cxn ang="0">
                  <a:pos x="9" y="180"/>
                </a:cxn>
                <a:cxn ang="0">
                  <a:pos x="9" y="24"/>
                </a:cxn>
                <a:cxn ang="0">
                  <a:pos x="7" y="16"/>
                </a:cxn>
              </a:cxnLst>
              <a:rect l="0" t="0" r="r" b="b"/>
              <a:pathLst>
                <a:path w="10" h="188">
                  <a:moveTo>
                    <a:pt x="7" y="16"/>
                  </a:moveTo>
                  <a:lnTo>
                    <a:pt x="7" y="16"/>
                  </a:lnTo>
                  <a:lnTo>
                    <a:pt x="0" y="0"/>
                  </a:lnTo>
                  <a:lnTo>
                    <a:pt x="0" y="187"/>
                  </a:lnTo>
                  <a:lnTo>
                    <a:pt x="9" y="180"/>
                  </a:lnTo>
                  <a:lnTo>
                    <a:pt x="9" y="24"/>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2" name="Freeform 134"/>
            <p:cNvSpPr>
              <a:spLocks/>
            </p:cNvSpPr>
            <p:nvPr/>
          </p:nvSpPr>
          <p:spPr bwMode="auto">
            <a:xfrm>
              <a:off x="8544" y="2155"/>
              <a:ext cx="16" cy="125"/>
            </a:xfrm>
            <a:custGeom>
              <a:avLst/>
              <a:gdLst/>
              <a:ahLst/>
              <a:cxnLst>
                <a:cxn ang="0">
                  <a:pos x="14" y="7"/>
                </a:cxn>
                <a:cxn ang="0">
                  <a:pos x="0" y="0"/>
                </a:cxn>
                <a:cxn ang="0">
                  <a:pos x="4" y="19"/>
                </a:cxn>
                <a:cxn ang="0">
                  <a:pos x="4" y="79"/>
                </a:cxn>
                <a:cxn ang="0">
                  <a:pos x="2" y="91"/>
                </a:cxn>
                <a:cxn ang="0">
                  <a:pos x="0" y="107"/>
                </a:cxn>
                <a:cxn ang="0">
                  <a:pos x="0" y="124"/>
                </a:cxn>
                <a:cxn ang="0">
                  <a:pos x="12" y="122"/>
                </a:cxn>
                <a:cxn ang="0">
                  <a:pos x="14" y="112"/>
                </a:cxn>
                <a:cxn ang="0">
                  <a:pos x="16" y="98"/>
                </a:cxn>
                <a:cxn ang="0">
                  <a:pos x="16" y="21"/>
                </a:cxn>
                <a:cxn ang="0">
                  <a:pos x="14" y="7"/>
                </a:cxn>
              </a:cxnLst>
              <a:rect l="0" t="0" r="r" b="b"/>
              <a:pathLst>
                <a:path w="16" h="125">
                  <a:moveTo>
                    <a:pt x="14" y="7"/>
                  </a:moveTo>
                  <a:lnTo>
                    <a:pt x="0" y="0"/>
                  </a:lnTo>
                  <a:lnTo>
                    <a:pt x="4" y="19"/>
                  </a:lnTo>
                  <a:lnTo>
                    <a:pt x="4" y="79"/>
                  </a:lnTo>
                  <a:lnTo>
                    <a:pt x="2" y="91"/>
                  </a:lnTo>
                  <a:lnTo>
                    <a:pt x="0" y="107"/>
                  </a:lnTo>
                  <a:lnTo>
                    <a:pt x="0" y="124"/>
                  </a:lnTo>
                  <a:lnTo>
                    <a:pt x="12" y="122"/>
                  </a:lnTo>
                  <a:lnTo>
                    <a:pt x="14" y="112"/>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3" name="Freeform 135"/>
            <p:cNvSpPr>
              <a:spLocks/>
            </p:cNvSpPr>
            <p:nvPr/>
          </p:nvSpPr>
          <p:spPr bwMode="auto">
            <a:xfrm>
              <a:off x="8541" y="2152"/>
              <a:ext cx="17" cy="128"/>
            </a:xfrm>
            <a:custGeom>
              <a:avLst/>
              <a:gdLst/>
              <a:ahLst/>
              <a:cxnLst>
                <a:cxn ang="0">
                  <a:pos x="0" y="0"/>
                </a:cxn>
                <a:cxn ang="0">
                  <a:pos x="4" y="21"/>
                </a:cxn>
                <a:cxn ang="0">
                  <a:pos x="4" y="67"/>
                </a:cxn>
                <a:cxn ang="0">
                  <a:pos x="2" y="81"/>
                </a:cxn>
                <a:cxn ang="0">
                  <a:pos x="2" y="93"/>
                </a:cxn>
                <a:cxn ang="0">
                  <a:pos x="0" y="110"/>
                </a:cxn>
                <a:cxn ang="0">
                  <a:pos x="0" y="127"/>
                </a:cxn>
                <a:cxn ang="0">
                  <a:pos x="9" y="127"/>
                </a:cxn>
                <a:cxn ang="0">
                  <a:pos x="12" y="124"/>
                </a:cxn>
                <a:cxn ang="0">
                  <a:pos x="14" y="112"/>
                </a:cxn>
                <a:cxn ang="0">
                  <a:pos x="14" y="100"/>
                </a:cxn>
                <a:cxn ang="0">
                  <a:pos x="16" y="86"/>
                </a:cxn>
                <a:cxn ang="0">
                  <a:pos x="16" y="24"/>
                </a:cxn>
                <a:cxn ang="0">
                  <a:pos x="14" y="9"/>
                </a:cxn>
                <a:cxn ang="0">
                  <a:pos x="9" y="7"/>
                </a:cxn>
                <a:cxn ang="0">
                  <a:pos x="4" y="2"/>
                </a:cxn>
                <a:cxn ang="0">
                  <a:pos x="0" y="0"/>
                </a:cxn>
              </a:cxnLst>
              <a:rect l="0" t="0" r="r" b="b"/>
              <a:pathLst>
                <a:path w="17" h="128">
                  <a:moveTo>
                    <a:pt x="0" y="0"/>
                  </a:moveTo>
                  <a:lnTo>
                    <a:pt x="4" y="21"/>
                  </a:lnTo>
                  <a:lnTo>
                    <a:pt x="4" y="67"/>
                  </a:lnTo>
                  <a:lnTo>
                    <a:pt x="2" y="81"/>
                  </a:lnTo>
                  <a:lnTo>
                    <a:pt x="2" y="93"/>
                  </a:lnTo>
                  <a:lnTo>
                    <a:pt x="0" y="110"/>
                  </a:lnTo>
                  <a:lnTo>
                    <a:pt x="0" y="127"/>
                  </a:lnTo>
                  <a:lnTo>
                    <a:pt x="9" y="127"/>
                  </a:lnTo>
                  <a:lnTo>
                    <a:pt x="12" y="124"/>
                  </a:lnTo>
                  <a:lnTo>
                    <a:pt x="14" y="112"/>
                  </a:lnTo>
                  <a:lnTo>
                    <a:pt x="14" y="100"/>
                  </a:lnTo>
                  <a:lnTo>
                    <a:pt x="16" y="86"/>
                  </a:lnTo>
                  <a:lnTo>
                    <a:pt x="16" y="24"/>
                  </a:lnTo>
                  <a:lnTo>
                    <a:pt x="14" y="9"/>
                  </a:lnTo>
                  <a:lnTo>
                    <a:pt x="9" y="7"/>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4" name="Freeform 136"/>
            <p:cNvSpPr>
              <a:spLocks/>
            </p:cNvSpPr>
            <p:nvPr/>
          </p:nvSpPr>
          <p:spPr bwMode="auto">
            <a:xfrm>
              <a:off x="8539" y="2152"/>
              <a:ext cx="17" cy="128"/>
            </a:xfrm>
            <a:custGeom>
              <a:avLst/>
              <a:gdLst/>
              <a:ahLst/>
              <a:cxnLst>
                <a:cxn ang="0">
                  <a:pos x="0" y="0"/>
                </a:cxn>
                <a:cxn ang="0">
                  <a:pos x="4" y="19"/>
                </a:cxn>
                <a:cxn ang="0">
                  <a:pos x="4" y="67"/>
                </a:cxn>
                <a:cxn ang="0">
                  <a:pos x="2" y="79"/>
                </a:cxn>
                <a:cxn ang="0">
                  <a:pos x="2" y="93"/>
                </a:cxn>
                <a:cxn ang="0">
                  <a:pos x="0" y="110"/>
                </a:cxn>
                <a:cxn ang="0">
                  <a:pos x="0" y="127"/>
                </a:cxn>
                <a:cxn ang="0">
                  <a:pos x="7" y="127"/>
                </a:cxn>
                <a:cxn ang="0">
                  <a:pos x="12" y="124"/>
                </a:cxn>
                <a:cxn ang="0">
                  <a:pos x="14" y="100"/>
                </a:cxn>
                <a:cxn ang="0">
                  <a:pos x="16" y="69"/>
                </a:cxn>
                <a:cxn ang="0">
                  <a:pos x="16" y="36"/>
                </a:cxn>
                <a:cxn ang="0">
                  <a:pos x="14" y="7"/>
                </a:cxn>
                <a:cxn ang="0">
                  <a:pos x="12" y="4"/>
                </a:cxn>
                <a:cxn ang="0">
                  <a:pos x="7" y="4"/>
                </a:cxn>
                <a:cxn ang="0">
                  <a:pos x="4" y="2"/>
                </a:cxn>
                <a:cxn ang="0">
                  <a:pos x="0" y="0"/>
                </a:cxn>
              </a:cxnLst>
              <a:rect l="0" t="0" r="r" b="b"/>
              <a:pathLst>
                <a:path w="17" h="128">
                  <a:moveTo>
                    <a:pt x="0" y="0"/>
                  </a:moveTo>
                  <a:lnTo>
                    <a:pt x="4" y="19"/>
                  </a:lnTo>
                  <a:lnTo>
                    <a:pt x="4" y="67"/>
                  </a:lnTo>
                  <a:lnTo>
                    <a:pt x="2" y="79"/>
                  </a:lnTo>
                  <a:lnTo>
                    <a:pt x="2" y="93"/>
                  </a:lnTo>
                  <a:lnTo>
                    <a:pt x="0" y="110"/>
                  </a:lnTo>
                  <a:lnTo>
                    <a:pt x="0" y="127"/>
                  </a:lnTo>
                  <a:lnTo>
                    <a:pt x="7" y="127"/>
                  </a:lnTo>
                  <a:lnTo>
                    <a:pt x="12" y="124"/>
                  </a:lnTo>
                  <a:lnTo>
                    <a:pt x="14" y="100"/>
                  </a:lnTo>
                  <a:lnTo>
                    <a:pt x="16" y="69"/>
                  </a:lnTo>
                  <a:lnTo>
                    <a:pt x="16" y="36"/>
                  </a:lnTo>
                  <a:lnTo>
                    <a:pt x="14" y="7"/>
                  </a:lnTo>
                  <a:lnTo>
                    <a:pt x="12" y="4"/>
                  </a:lnTo>
                  <a:lnTo>
                    <a:pt x="7" y="4"/>
                  </a:lnTo>
                  <a:lnTo>
                    <a:pt x="4" y="2"/>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5" name="Freeform 137"/>
            <p:cNvSpPr>
              <a:spLocks/>
            </p:cNvSpPr>
            <p:nvPr/>
          </p:nvSpPr>
          <p:spPr bwMode="auto">
            <a:xfrm>
              <a:off x="8534" y="2150"/>
              <a:ext cx="19" cy="130"/>
            </a:xfrm>
            <a:custGeom>
              <a:avLst/>
              <a:gdLst/>
              <a:ahLst/>
              <a:cxnLst>
                <a:cxn ang="0">
                  <a:pos x="2" y="0"/>
                </a:cxn>
                <a:cxn ang="0">
                  <a:pos x="7" y="21"/>
                </a:cxn>
                <a:cxn ang="0">
                  <a:pos x="7" y="67"/>
                </a:cxn>
                <a:cxn ang="0">
                  <a:pos x="4" y="81"/>
                </a:cxn>
                <a:cxn ang="0">
                  <a:pos x="4" y="96"/>
                </a:cxn>
                <a:cxn ang="0">
                  <a:pos x="0" y="129"/>
                </a:cxn>
                <a:cxn ang="0">
                  <a:pos x="9" y="129"/>
                </a:cxn>
                <a:cxn ang="0">
                  <a:pos x="14" y="127"/>
                </a:cxn>
                <a:cxn ang="0">
                  <a:pos x="16" y="103"/>
                </a:cxn>
                <a:cxn ang="0">
                  <a:pos x="19" y="72"/>
                </a:cxn>
                <a:cxn ang="0">
                  <a:pos x="19" y="38"/>
                </a:cxn>
                <a:cxn ang="0">
                  <a:pos x="16" y="9"/>
                </a:cxn>
                <a:cxn ang="0">
                  <a:pos x="11" y="4"/>
                </a:cxn>
                <a:cxn ang="0">
                  <a:pos x="7" y="2"/>
                </a:cxn>
                <a:cxn ang="0">
                  <a:pos x="2" y="0"/>
                </a:cxn>
              </a:cxnLst>
              <a:rect l="0" t="0" r="r" b="b"/>
              <a:pathLst>
                <a:path w="19" h="130">
                  <a:moveTo>
                    <a:pt x="2" y="0"/>
                  </a:moveTo>
                  <a:lnTo>
                    <a:pt x="7" y="21"/>
                  </a:lnTo>
                  <a:lnTo>
                    <a:pt x="7" y="67"/>
                  </a:lnTo>
                  <a:lnTo>
                    <a:pt x="4" y="81"/>
                  </a:lnTo>
                  <a:lnTo>
                    <a:pt x="4" y="96"/>
                  </a:lnTo>
                  <a:lnTo>
                    <a:pt x="0" y="129"/>
                  </a:lnTo>
                  <a:lnTo>
                    <a:pt x="9" y="129"/>
                  </a:lnTo>
                  <a:lnTo>
                    <a:pt x="14" y="127"/>
                  </a:lnTo>
                  <a:lnTo>
                    <a:pt x="16" y="103"/>
                  </a:lnTo>
                  <a:lnTo>
                    <a:pt x="19" y="72"/>
                  </a:lnTo>
                  <a:lnTo>
                    <a:pt x="19" y="38"/>
                  </a:lnTo>
                  <a:lnTo>
                    <a:pt x="16" y="9"/>
                  </a:lnTo>
                  <a:lnTo>
                    <a:pt x="11" y="4"/>
                  </a:lnTo>
                  <a:lnTo>
                    <a:pt x="7" y="2"/>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6" name="Freeform 138"/>
            <p:cNvSpPr>
              <a:spLocks/>
            </p:cNvSpPr>
            <p:nvPr/>
          </p:nvSpPr>
          <p:spPr bwMode="auto">
            <a:xfrm>
              <a:off x="8532" y="2150"/>
              <a:ext cx="19" cy="130"/>
            </a:xfrm>
            <a:custGeom>
              <a:avLst/>
              <a:gdLst/>
              <a:ahLst/>
              <a:cxnLst>
                <a:cxn ang="0">
                  <a:pos x="2" y="0"/>
                </a:cxn>
                <a:cxn ang="0">
                  <a:pos x="7" y="19"/>
                </a:cxn>
                <a:cxn ang="0">
                  <a:pos x="7" y="67"/>
                </a:cxn>
                <a:cxn ang="0">
                  <a:pos x="2" y="96"/>
                </a:cxn>
                <a:cxn ang="0">
                  <a:pos x="2" y="112"/>
                </a:cxn>
                <a:cxn ang="0">
                  <a:pos x="0" y="129"/>
                </a:cxn>
                <a:cxn ang="0">
                  <a:pos x="9" y="129"/>
                </a:cxn>
                <a:cxn ang="0">
                  <a:pos x="9" y="127"/>
                </a:cxn>
                <a:cxn ang="0">
                  <a:pos x="14" y="127"/>
                </a:cxn>
                <a:cxn ang="0">
                  <a:pos x="16" y="100"/>
                </a:cxn>
                <a:cxn ang="0">
                  <a:pos x="19" y="69"/>
                </a:cxn>
                <a:cxn ang="0">
                  <a:pos x="19" y="38"/>
                </a:cxn>
                <a:cxn ang="0">
                  <a:pos x="16" y="7"/>
                </a:cxn>
                <a:cxn ang="0">
                  <a:pos x="14" y="4"/>
                </a:cxn>
                <a:cxn ang="0">
                  <a:pos x="9" y="4"/>
                </a:cxn>
                <a:cxn ang="0">
                  <a:pos x="7" y="2"/>
                </a:cxn>
                <a:cxn ang="0">
                  <a:pos x="2" y="0"/>
                </a:cxn>
              </a:cxnLst>
              <a:rect l="0" t="0" r="r" b="b"/>
              <a:pathLst>
                <a:path w="19" h="130">
                  <a:moveTo>
                    <a:pt x="2" y="0"/>
                  </a:moveTo>
                  <a:lnTo>
                    <a:pt x="7" y="19"/>
                  </a:lnTo>
                  <a:lnTo>
                    <a:pt x="7" y="67"/>
                  </a:lnTo>
                  <a:lnTo>
                    <a:pt x="2" y="96"/>
                  </a:lnTo>
                  <a:lnTo>
                    <a:pt x="2" y="112"/>
                  </a:lnTo>
                  <a:lnTo>
                    <a:pt x="0" y="129"/>
                  </a:lnTo>
                  <a:lnTo>
                    <a:pt x="9" y="129"/>
                  </a:lnTo>
                  <a:lnTo>
                    <a:pt x="9" y="127"/>
                  </a:lnTo>
                  <a:lnTo>
                    <a:pt x="14" y="127"/>
                  </a:lnTo>
                  <a:lnTo>
                    <a:pt x="16" y="100"/>
                  </a:lnTo>
                  <a:lnTo>
                    <a:pt x="19" y="69"/>
                  </a:lnTo>
                  <a:lnTo>
                    <a:pt x="19" y="38"/>
                  </a:lnTo>
                  <a:lnTo>
                    <a:pt x="16" y="7"/>
                  </a:lnTo>
                  <a:lnTo>
                    <a:pt x="14" y="4"/>
                  </a:lnTo>
                  <a:lnTo>
                    <a:pt x="9" y="4"/>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7" name="Freeform 139"/>
            <p:cNvSpPr>
              <a:spLocks/>
            </p:cNvSpPr>
            <p:nvPr/>
          </p:nvSpPr>
          <p:spPr bwMode="auto">
            <a:xfrm>
              <a:off x="8529" y="2147"/>
              <a:ext cx="19" cy="133"/>
            </a:xfrm>
            <a:custGeom>
              <a:avLst/>
              <a:gdLst/>
              <a:ahLst/>
              <a:cxnLst>
                <a:cxn ang="0">
                  <a:pos x="0" y="115"/>
                </a:cxn>
                <a:cxn ang="0">
                  <a:pos x="0" y="132"/>
                </a:cxn>
                <a:cxn ang="0">
                  <a:pos x="7" y="132"/>
                </a:cxn>
                <a:cxn ang="0">
                  <a:pos x="9" y="129"/>
                </a:cxn>
                <a:cxn ang="0">
                  <a:pos x="14" y="129"/>
                </a:cxn>
                <a:cxn ang="0">
                  <a:pos x="16" y="103"/>
                </a:cxn>
                <a:cxn ang="0">
                  <a:pos x="19" y="72"/>
                </a:cxn>
                <a:cxn ang="0">
                  <a:pos x="19" y="38"/>
                </a:cxn>
                <a:cxn ang="0">
                  <a:pos x="16" y="9"/>
                </a:cxn>
                <a:cxn ang="0">
                  <a:pos x="14" y="7"/>
                </a:cxn>
                <a:cxn ang="0">
                  <a:pos x="9" y="2"/>
                </a:cxn>
                <a:cxn ang="0">
                  <a:pos x="4" y="2"/>
                </a:cxn>
                <a:cxn ang="0">
                  <a:pos x="2" y="0"/>
                </a:cxn>
                <a:cxn ang="0">
                  <a:pos x="7" y="21"/>
                </a:cxn>
                <a:cxn ang="0">
                  <a:pos x="7" y="69"/>
                </a:cxn>
                <a:cxn ang="0">
                  <a:pos x="2" y="98"/>
                </a:cxn>
                <a:cxn ang="0">
                  <a:pos x="0" y="115"/>
                </a:cxn>
              </a:cxnLst>
              <a:rect l="0" t="0" r="r" b="b"/>
              <a:pathLst>
                <a:path w="19" h="133">
                  <a:moveTo>
                    <a:pt x="0" y="115"/>
                  </a:moveTo>
                  <a:lnTo>
                    <a:pt x="0" y="132"/>
                  </a:lnTo>
                  <a:lnTo>
                    <a:pt x="7" y="132"/>
                  </a:lnTo>
                  <a:lnTo>
                    <a:pt x="9" y="129"/>
                  </a:lnTo>
                  <a:lnTo>
                    <a:pt x="14" y="129"/>
                  </a:lnTo>
                  <a:lnTo>
                    <a:pt x="16" y="103"/>
                  </a:lnTo>
                  <a:lnTo>
                    <a:pt x="19" y="72"/>
                  </a:lnTo>
                  <a:lnTo>
                    <a:pt x="19" y="38"/>
                  </a:lnTo>
                  <a:lnTo>
                    <a:pt x="16" y="9"/>
                  </a:lnTo>
                  <a:lnTo>
                    <a:pt x="14" y="7"/>
                  </a:lnTo>
                  <a:lnTo>
                    <a:pt x="9" y="2"/>
                  </a:lnTo>
                  <a:lnTo>
                    <a:pt x="4" y="2"/>
                  </a:lnTo>
                  <a:lnTo>
                    <a:pt x="2" y="0"/>
                  </a:lnTo>
                  <a:lnTo>
                    <a:pt x="7" y="21"/>
                  </a:lnTo>
                  <a:lnTo>
                    <a:pt x="7" y="69"/>
                  </a:lnTo>
                  <a:lnTo>
                    <a:pt x="2" y="98"/>
                  </a:lnTo>
                  <a:lnTo>
                    <a:pt x="0"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8" name="Freeform 140"/>
            <p:cNvSpPr>
              <a:spLocks/>
            </p:cNvSpPr>
            <p:nvPr/>
          </p:nvSpPr>
          <p:spPr bwMode="auto">
            <a:xfrm>
              <a:off x="8527" y="2147"/>
              <a:ext cx="19" cy="133"/>
            </a:xfrm>
            <a:custGeom>
              <a:avLst/>
              <a:gdLst/>
              <a:ahLst/>
              <a:cxnLst>
                <a:cxn ang="0">
                  <a:pos x="7" y="132"/>
                </a:cxn>
                <a:cxn ang="0">
                  <a:pos x="9" y="129"/>
                </a:cxn>
                <a:cxn ang="0">
                  <a:pos x="14" y="129"/>
                </a:cxn>
                <a:cxn ang="0">
                  <a:pos x="16" y="103"/>
                </a:cxn>
                <a:cxn ang="0">
                  <a:pos x="16" y="72"/>
                </a:cxn>
                <a:cxn ang="0">
                  <a:pos x="19" y="38"/>
                </a:cxn>
                <a:cxn ang="0">
                  <a:pos x="16" y="7"/>
                </a:cxn>
                <a:cxn ang="0">
                  <a:pos x="11" y="4"/>
                </a:cxn>
                <a:cxn ang="0">
                  <a:pos x="7" y="0"/>
                </a:cxn>
                <a:cxn ang="0">
                  <a:pos x="2" y="0"/>
                </a:cxn>
                <a:cxn ang="0">
                  <a:pos x="7" y="38"/>
                </a:cxn>
                <a:cxn ang="0">
                  <a:pos x="7" y="52"/>
                </a:cxn>
                <a:cxn ang="0">
                  <a:pos x="4" y="69"/>
                </a:cxn>
                <a:cxn ang="0">
                  <a:pos x="4" y="84"/>
                </a:cxn>
                <a:cxn ang="0">
                  <a:pos x="2" y="98"/>
                </a:cxn>
                <a:cxn ang="0">
                  <a:pos x="0" y="115"/>
                </a:cxn>
                <a:cxn ang="0">
                  <a:pos x="0" y="132"/>
                </a:cxn>
                <a:cxn ang="0">
                  <a:pos x="7" y="132"/>
                </a:cxn>
              </a:cxnLst>
              <a:rect l="0" t="0" r="r" b="b"/>
              <a:pathLst>
                <a:path w="19" h="133">
                  <a:moveTo>
                    <a:pt x="7" y="132"/>
                  </a:moveTo>
                  <a:lnTo>
                    <a:pt x="9" y="129"/>
                  </a:lnTo>
                  <a:lnTo>
                    <a:pt x="14" y="129"/>
                  </a:lnTo>
                  <a:lnTo>
                    <a:pt x="16" y="103"/>
                  </a:lnTo>
                  <a:lnTo>
                    <a:pt x="16" y="72"/>
                  </a:lnTo>
                  <a:lnTo>
                    <a:pt x="19" y="38"/>
                  </a:lnTo>
                  <a:lnTo>
                    <a:pt x="16" y="7"/>
                  </a:lnTo>
                  <a:lnTo>
                    <a:pt x="11" y="4"/>
                  </a:lnTo>
                  <a:lnTo>
                    <a:pt x="7" y="0"/>
                  </a:lnTo>
                  <a:lnTo>
                    <a:pt x="2" y="0"/>
                  </a:lnTo>
                  <a:lnTo>
                    <a:pt x="7" y="38"/>
                  </a:lnTo>
                  <a:lnTo>
                    <a:pt x="7" y="52"/>
                  </a:lnTo>
                  <a:lnTo>
                    <a:pt x="4" y="69"/>
                  </a:lnTo>
                  <a:lnTo>
                    <a:pt x="4" y="84"/>
                  </a:lnTo>
                  <a:lnTo>
                    <a:pt x="2" y="98"/>
                  </a:lnTo>
                  <a:lnTo>
                    <a:pt x="0" y="115"/>
                  </a:lnTo>
                  <a:lnTo>
                    <a:pt x="0" y="132"/>
                  </a:lnTo>
                  <a:lnTo>
                    <a:pt x="7" y="132"/>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9" name="Freeform 141"/>
            <p:cNvSpPr>
              <a:spLocks/>
            </p:cNvSpPr>
            <p:nvPr/>
          </p:nvSpPr>
          <p:spPr bwMode="auto">
            <a:xfrm>
              <a:off x="8522" y="2145"/>
              <a:ext cx="19" cy="137"/>
            </a:xfrm>
            <a:custGeom>
              <a:avLst/>
              <a:gdLst/>
              <a:ahLst/>
              <a:cxnLst>
                <a:cxn ang="0">
                  <a:pos x="2" y="134"/>
                </a:cxn>
                <a:cxn ang="0">
                  <a:pos x="9" y="134"/>
                </a:cxn>
                <a:cxn ang="0">
                  <a:pos x="9" y="132"/>
                </a:cxn>
                <a:cxn ang="0">
                  <a:pos x="16" y="132"/>
                </a:cxn>
                <a:cxn ang="0">
                  <a:pos x="19" y="105"/>
                </a:cxn>
                <a:cxn ang="0">
                  <a:pos x="19" y="7"/>
                </a:cxn>
                <a:cxn ang="0">
                  <a:pos x="14" y="4"/>
                </a:cxn>
                <a:cxn ang="0">
                  <a:pos x="9" y="2"/>
                </a:cxn>
                <a:cxn ang="0">
                  <a:pos x="4" y="0"/>
                </a:cxn>
                <a:cxn ang="0">
                  <a:pos x="9" y="38"/>
                </a:cxn>
                <a:cxn ang="0">
                  <a:pos x="9" y="55"/>
                </a:cxn>
                <a:cxn ang="0">
                  <a:pos x="7" y="69"/>
                </a:cxn>
                <a:cxn ang="0">
                  <a:pos x="7" y="84"/>
                </a:cxn>
                <a:cxn ang="0">
                  <a:pos x="2" y="117"/>
                </a:cxn>
                <a:cxn ang="0">
                  <a:pos x="0" y="136"/>
                </a:cxn>
                <a:cxn ang="0">
                  <a:pos x="2" y="134"/>
                </a:cxn>
              </a:cxnLst>
              <a:rect l="0" t="0" r="r" b="b"/>
              <a:pathLst>
                <a:path w="19" h="137">
                  <a:moveTo>
                    <a:pt x="2" y="134"/>
                  </a:moveTo>
                  <a:lnTo>
                    <a:pt x="9" y="134"/>
                  </a:lnTo>
                  <a:lnTo>
                    <a:pt x="9" y="132"/>
                  </a:lnTo>
                  <a:lnTo>
                    <a:pt x="16" y="132"/>
                  </a:lnTo>
                  <a:lnTo>
                    <a:pt x="19" y="105"/>
                  </a:lnTo>
                  <a:lnTo>
                    <a:pt x="19" y="7"/>
                  </a:lnTo>
                  <a:lnTo>
                    <a:pt x="14" y="4"/>
                  </a:lnTo>
                  <a:lnTo>
                    <a:pt x="9" y="2"/>
                  </a:lnTo>
                  <a:lnTo>
                    <a:pt x="4" y="0"/>
                  </a:lnTo>
                  <a:lnTo>
                    <a:pt x="9" y="38"/>
                  </a:lnTo>
                  <a:lnTo>
                    <a:pt x="9" y="55"/>
                  </a:lnTo>
                  <a:lnTo>
                    <a:pt x="7" y="69"/>
                  </a:lnTo>
                  <a:lnTo>
                    <a:pt x="7" y="84"/>
                  </a:lnTo>
                  <a:lnTo>
                    <a:pt x="2" y="117"/>
                  </a:lnTo>
                  <a:lnTo>
                    <a:pt x="0" y="136"/>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0" name="Freeform 142"/>
            <p:cNvSpPr>
              <a:spLocks/>
            </p:cNvSpPr>
            <p:nvPr/>
          </p:nvSpPr>
          <p:spPr bwMode="auto">
            <a:xfrm>
              <a:off x="8520" y="2143"/>
              <a:ext cx="21" cy="139"/>
            </a:xfrm>
            <a:custGeom>
              <a:avLst/>
              <a:gdLst/>
              <a:ahLst/>
              <a:cxnLst>
                <a:cxn ang="0">
                  <a:pos x="7" y="136"/>
                </a:cxn>
                <a:cxn ang="0">
                  <a:pos x="7" y="134"/>
                </a:cxn>
                <a:cxn ang="0">
                  <a:pos x="16" y="134"/>
                </a:cxn>
                <a:cxn ang="0">
                  <a:pos x="19" y="107"/>
                </a:cxn>
                <a:cxn ang="0">
                  <a:pos x="19" y="40"/>
                </a:cxn>
                <a:cxn ang="0">
                  <a:pos x="21" y="9"/>
                </a:cxn>
                <a:cxn ang="0">
                  <a:pos x="19" y="9"/>
                </a:cxn>
                <a:cxn ang="0">
                  <a:pos x="14" y="7"/>
                </a:cxn>
                <a:cxn ang="0">
                  <a:pos x="9" y="2"/>
                </a:cxn>
                <a:cxn ang="0">
                  <a:pos x="4" y="0"/>
                </a:cxn>
                <a:cxn ang="0">
                  <a:pos x="9" y="21"/>
                </a:cxn>
                <a:cxn ang="0">
                  <a:pos x="9" y="55"/>
                </a:cxn>
                <a:cxn ang="0">
                  <a:pos x="7" y="72"/>
                </a:cxn>
                <a:cxn ang="0">
                  <a:pos x="4" y="86"/>
                </a:cxn>
                <a:cxn ang="0">
                  <a:pos x="2" y="103"/>
                </a:cxn>
                <a:cxn ang="0">
                  <a:pos x="2" y="120"/>
                </a:cxn>
                <a:cxn ang="0">
                  <a:pos x="0" y="139"/>
                </a:cxn>
                <a:cxn ang="0">
                  <a:pos x="2" y="136"/>
                </a:cxn>
                <a:cxn ang="0">
                  <a:pos x="7" y="136"/>
                </a:cxn>
              </a:cxnLst>
              <a:rect l="0" t="0" r="r" b="b"/>
              <a:pathLst>
                <a:path w="21" h="139">
                  <a:moveTo>
                    <a:pt x="7" y="136"/>
                  </a:moveTo>
                  <a:lnTo>
                    <a:pt x="7" y="134"/>
                  </a:lnTo>
                  <a:lnTo>
                    <a:pt x="16" y="134"/>
                  </a:lnTo>
                  <a:lnTo>
                    <a:pt x="19" y="107"/>
                  </a:lnTo>
                  <a:lnTo>
                    <a:pt x="19" y="40"/>
                  </a:lnTo>
                  <a:lnTo>
                    <a:pt x="21" y="9"/>
                  </a:lnTo>
                  <a:lnTo>
                    <a:pt x="19" y="9"/>
                  </a:lnTo>
                  <a:lnTo>
                    <a:pt x="14" y="7"/>
                  </a:lnTo>
                  <a:lnTo>
                    <a:pt x="9" y="2"/>
                  </a:lnTo>
                  <a:lnTo>
                    <a:pt x="4" y="0"/>
                  </a:lnTo>
                  <a:lnTo>
                    <a:pt x="9" y="21"/>
                  </a:lnTo>
                  <a:lnTo>
                    <a:pt x="9" y="55"/>
                  </a:lnTo>
                  <a:lnTo>
                    <a:pt x="7" y="72"/>
                  </a:lnTo>
                  <a:lnTo>
                    <a:pt x="4" y="86"/>
                  </a:lnTo>
                  <a:lnTo>
                    <a:pt x="2" y="103"/>
                  </a:lnTo>
                  <a:lnTo>
                    <a:pt x="2" y="120"/>
                  </a:lnTo>
                  <a:lnTo>
                    <a:pt x="0" y="139"/>
                  </a:lnTo>
                  <a:lnTo>
                    <a:pt x="2" y="136"/>
                  </a:lnTo>
                  <a:lnTo>
                    <a:pt x="7" y="13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1" name="Freeform 143"/>
            <p:cNvSpPr>
              <a:spLocks/>
            </p:cNvSpPr>
            <p:nvPr/>
          </p:nvSpPr>
          <p:spPr bwMode="auto">
            <a:xfrm>
              <a:off x="8517" y="2143"/>
              <a:ext cx="22" cy="139"/>
            </a:xfrm>
            <a:custGeom>
              <a:avLst/>
              <a:gdLst/>
              <a:ahLst/>
              <a:cxnLst>
                <a:cxn ang="0">
                  <a:pos x="2" y="120"/>
                </a:cxn>
                <a:cxn ang="0">
                  <a:pos x="0" y="139"/>
                </a:cxn>
                <a:cxn ang="0">
                  <a:pos x="2" y="136"/>
                </a:cxn>
                <a:cxn ang="0">
                  <a:pos x="7" y="134"/>
                </a:cxn>
                <a:cxn ang="0">
                  <a:pos x="14" y="134"/>
                </a:cxn>
                <a:cxn ang="0">
                  <a:pos x="16" y="132"/>
                </a:cxn>
                <a:cxn ang="0">
                  <a:pos x="19" y="105"/>
                </a:cxn>
                <a:cxn ang="0">
                  <a:pos x="19" y="38"/>
                </a:cxn>
                <a:cxn ang="0">
                  <a:pos x="21" y="9"/>
                </a:cxn>
                <a:cxn ang="0">
                  <a:pos x="16" y="7"/>
                </a:cxn>
                <a:cxn ang="0">
                  <a:pos x="12" y="2"/>
                </a:cxn>
                <a:cxn ang="0">
                  <a:pos x="9" y="2"/>
                </a:cxn>
                <a:cxn ang="0">
                  <a:pos x="4" y="0"/>
                </a:cxn>
                <a:cxn ang="0">
                  <a:pos x="9" y="38"/>
                </a:cxn>
                <a:cxn ang="0">
                  <a:pos x="9" y="55"/>
                </a:cxn>
                <a:cxn ang="0">
                  <a:pos x="7" y="72"/>
                </a:cxn>
                <a:cxn ang="0">
                  <a:pos x="4" y="86"/>
                </a:cxn>
                <a:cxn ang="0">
                  <a:pos x="2" y="103"/>
                </a:cxn>
                <a:cxn ang="0">
                  <a:pos x="2" y="120"/>
                </a:cxn>
              </a:cxnLst>
              <a:rect l="0" t="0" r="r" b="b"/>
              <a:pathLst>
                <a:path w="22" h="139">
                  <a:moveTo>
                    <a:pt x="2" y="120"/>
                  </a:moveTo>
                  <a:lnTo>
                    <a:pt x="0" y="139"/>
                  </a:lnTo>
                  <a:lnTo>
                    <a:pt x="2" y="136"/>
                  </a:lnTo>
                  <a:lnTo>
                    <a:pt x="7" y="134"/>
                  </a:lnTo>
                  <a:lnTo>
                    <a:pt x="14" y="134"/>
                  </a:lnTo>
                  <a:lnTo>
                    <a:pt x="16" y="132"/>
                  </a:lnTo>
                  <a:lnTo>
                    <a:pt x="19" y="105"/>
                  </a:lnTo>
                  <a:lnTo>
                    <a:pt x="19" y="38"/>
                  </a:lnTo>
                  <a:lnTo>
                    <a:pt x="21" y="9"/>
                  </a:lnTo>
                  <a:lnTo>
                    <a:pt x="16" y="7"/>
                  </a:lnTo>
                  <a:lnTo>
                    <a:pt x="12" y="2"/>
                  </a:lnTo>
                  <a:lnTo>
                    <a:pt x="9" y="2"/>
                  </a:lnTo>
                  <a:lnTo>
                    <a:pt x="4" y="0"/>
                  </a:lnTo>
                  <a:lnTo>
                    <a:pt x="9" y="38"/>
                  </a:lnTo>
                  <a:lnTo>
                    <a:pt x="9" y="55"/>
                  </a:lnTo>
                  <a:lnTo>
                    <a:pt x="7" y="72"/>
                  </a:lnTo>
                  <a:lnTo>
                    <a:pt x="4" y="86"/>
                  </a:lnTo>
                  <a:lnTo>
                    <a:pt x="2" y="103"/>
                  </a:lnTo>
                  <a:lnTo>
                    <a:pt x="2" y="12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2" name="Freeform 144"/>
            <p:cNvSpPr>
              <a:spLocks/>
            </p:cNvSpPr>
            <p:nvPr/>
          </p:nvSpPr>
          <p:spPr bwMode="auto">
            <a:xfrm>
              <a:off x="8515" y="2140"/>
              <a:ext cx="21" cy="142"/>
            </a:xfrm>
            <a:custGeom>
              <a:avLst/>
              <a:gdLst/>
              <a:ahLst/>
              <a:cxnLst>
                <a:cxn ang="0">
                  <a:pos x="0" y="122"/>
                </a:cxn>
                <a:cxn ang="0">
                  <a:pos x="0" y="141"/>
                </a:cxn>
                <a:cxn ang="0">
                  <a:pos x="2" y="139"/>
                </a:cxn>
                <a:cxn ang="0">
                  <a:pos x="7" y="136"/>
                </a:cxn>
                <a:cxn ang="0">
                  <a:pos x="14" y="136"/>
                </a:cxn>
                <a:cxn ang="0">
                  <a:pos x="16" y="134"/>
                </a:cxn>
                <a:cxn ang="0">
                  <a:pos x="16" y="108"/>
                </a:cxn>
                <a:cxn ang="0">
                  <a:pos x="19" y="74"/>
                </a:cxn>
                <a:cxn ang="0">
                  <a:pos x="19" y="40"/>
                </a:cxn>
                <a:cxn ang="0">
                  <a:pos x="21" y="9"/>
                </a:cxn>
                <a:cxn ang="0">
                  <a:pos x="19" y="9"/>
                </a:cxn>
                <a:cxn ang="0">
                  <a:pos x="14" y="4"/>
                </a:cxn>
                <a:cxn ang="0">
                  <a:pos x="9" y="2"/>
                </a:cxn>
                <a:cxn ang="0">
                  <a:pos x="4" y="0"/>
                </a:cxn>
                <a:cxn ang="0">
                  <a:pos x="9" y="21"/>
                </a:cxn>
                <a:cxn ang="0">
                  <a:pos x="9" y="57"/>
                </a:cxn>
                <a:cxn ang="0">
                  <a:pos x="7" y="72"/>
                </a:cxn>
                <a:cxn ang="0">
                  <a:pos x="0" y="122"/>
                </a:cxn>
              </a:cxnLst>
              <a:rect l="0" t="0" r="r" b="b"/>
              <a:pathLst>
                <a:path w="21" h="142">
                  <a:moveTo>
                    <a:pt x="0" y="122"/>
                  </a:moveTo>
                  <a:lnTo>
                    <a:pt x="0" y="141"/>
                  </a:lnTo>
                  <a:lnTo>
                    <a:pt x="2" y="139"/>
                  </a:lnTo>
                  <a:lnTo>
                    <a:pt x="7" y="136"/>
                  </a:lnTo>
                  <a:lnTo>
                    <a:pt x="14" y="136"/>
                  </a:lnTo>
                  <a:lnTo>
                    <a:pt x="16" y="134"/>
                  </a:lnTo>
                  <a:lnTo>
                    <a:pt x="16" y="108"/>
                  </a:lnTo>
                  <a:lnTo>
                    <a:pt x="19" y="74"/>
                  </a:lnTo>
                  <a:lnTo>
                    <a:pt x="19" y="40"/>
                  </a:lnTo>
                  <a:lnTo>
                    <a:pt x="21" y="9"/>
                  </a:lnTo>
                  <a:lnTo>
                    <a:pt x="19" y="9"/>
                  </a:lnTo>
                  <a:lnTo>
                    <a:pt x="14" y="4"/>
                  </a:lnTo>
                  <a:lnTo>
                    <a:pt x="9" y="2"/>
                  </a:lnTo>
                  <a:lnTo>
                    <a:pt x="4" y="0"/>
                  </a:lnTo>
                  <a:lnTo>
                    <a:pt x="9" y="21"/>
                  </a:lnTo>
                  <a:lnTo>
                    <a:pt x="9" y="57"/>
                  </a:lnTo>
                  <a:lnTo>
                    <a:pt x="7" y="72"/>
                  </a:lnTo>
                  <a:lnTo>
                    <a:pt x="0" y="122"/>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3" name="Freeform 145"/>
            <p:cNvSpPr>
              <a:spLocks/>
            </p:cNvSpPr>
            <p:nvPr/>
          </p:nvSpPr>
          <p:spPr bwMode="auto">
            <a:xfrm>
              <a:off x="8512" y="2140"/>
              <a:ext cx="22" cy="142"/>
            </a:xfrm>
            <a:custGeom>
              <a:avLst/>
              <a:gdLst/>
              <a:ahLst/>
              <a:cxnLst>
                <a:cxn ang="0">
                  <a:pos x="19" y="38"/>
                </a:cxn>
                <a:cxn ang="0">
                  <a:pos x="21" y="9"/>
                </a:cxn>
                <a:cxn ang="0">
                  <a:pos x="4" y="0"/>
                </a:cxn>
                <a:cxn ang="0">
                  <a:pos x="9" y="19"/>
                </a:cxn>
                <a:cxn ang="0">
                  <a:pos x="9" y="55"/>
                </a:cxn>
                <a:cxn ang="0">
                  <a:pos x="0" y="122"/>
                </a:cxn>
                <a:cxn ang="0">
                  <a:pos x="0" y="141"/>
                </a:cxn>
                <a:cxn ang="0">
                  <a:pos x="14" y="134"/>
                </a:cxn>
                <a:cxn ang="0">
                  <a:pos x="16" y="108"/>
                </a:cxn>
                <a:cxn ang="0">
                  <a:pos x="19" y="74"/>
                </a:cxn>
                <a:cxn ang="0">
                  <a:pos x="19" y="38"/>
                </a:cxn>
              </a:cxnLst>
              <a:rect l="0" t="0" r="r" b="b"/>
              <a:pathLst>
                <a:path w="22" h="142">
                  <a:moveTo>
                    <a:pt x="19" y="38"/>
                  </a:moveTo>
                  <a:lnTo>
                    <a:pt x="21" y="9"/>
                  </a:lnTo>
                  <a:lnTo>
                    <a:pt x="4" y="0"/>
                  </a:lnTo>
                  <a:lnTo>
                    <a:pt x="9" y="19"/>
                  </a:lnTo>
                  <a:lnTo>
                    <a:pt x="9" y="55"/>
                  </a:lnTo>
                  <a:lnTo>
                    <a:pt x="0" y="122"/>
                  </a:lnTo>
                  <a:lnTo>
                    <a:pt x="0" y="141"/>
                  </a:lnTo>
                  <a:lnTo>
                    <a:pt x="14" y="134"/>
                  </a:lnTo>
                  <a:lnTo>
                    <a:pt x="16" y="108"/>
                  </a:lnTo>
                  <a:lnTo>
                    <a:pt x="19" y="74"/>
                  </a:lnTo>
                  <a:lnTo>
                    <a:pt x="19" y="3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4" name="Freeform 146"/>
            <p:cNvSpPr>
              <a:spLocks/>
            </p:cNvSpPr>
            <p:nvPr/>
          </p:nvSpPr>
          <p:spPr bwMode="auto">
            <a:xfrm>
              <a:off x="8287" y="2284"/>
              <a:ext cx="185" cy="15"/>
            </a:xfrm>
            <a:custGeom>
              <a:avLst/>
              <a:gdLst/>
              <a:ahLst/>
              <a:cxnLst>
                <a:cxn ang="0">
                  <a:pos x="4" y="2"/>
                </a:cxn>
                <a:cxn ang="0">
                  <a:pos x="7" y="4"/>
                </a:cxn>
                <a:cxn ang="0">
                  <a:pos x="11" y="4"/>
                </a:cxn>
                <a:cxn ang="0">
                  <a:pos x="14" y="7"/>
                </a:cxn>
                <a:cxn ang="0">
                  <a:pos x="21" y="7"/>
                </a:cxn>
                <a:cxn ang="0">
                  <a:pos x="26" y="9"/>
                </a:cxn>
                <a:cxn ang="0">
                  <a:pos x="33" y="9"/>
                </a:cxn>
                <a:cxn ang="0">
                  <a:pos x="40" y="12"/>
                </a:cxn>
                <a:cxn ang="0">
                  <a:pos x="55" y="12"/>
                </a:cxn>
                <a:cxn ang="0">
                  <a:pos x="62" y="14"/>
                </a:cxn>
                <a:cxn ang="0">
                  <a:pos x="129" y="14"/>
                </a:cxn>
                <a:cxn ang="0">
                  <a:pos x="136" y="12"/>
                </a:cxn>
                <a:cxn ang="0">
                  <a:pos x="143" y="12"/>
                </a:cxn>
                <a:cxn ang="0">
                  <a:pos x="160" y="9"/>
                </a:cxn>
                <a:cxn ang="0">
                  <a:pos x="184" y="7"/>
                </a:cxn>
                <a:cxn ang="0">
                  <a:pos x="163" y="4"/>
                </a:cxn>
                <a:cxn ang="0">
                  <a:pos x="148" y="2"/>
                </a:cxn>
                <a:cxn ang="0">
                  <a:pos x="141" y="4"/>
                </a:cxn>
                <a:cxn ang="0">
                  <a:pos x="129" y="7"/>
                </a:cxn>
                <a:cxn ang="0">
                  <a:pos x="107" y="7"/>
                </a:cxn>
                <a:cxn ang="0">
                  <a:pos x="98" y="9"/>
                </a:cxn>
                <a:cxn ang="0">
                  <a:pos x="57" y="9"/>
                </a:cxn>
                <a:cxn ang="0">
                  <a:pos x="47" y="7"/>
                </a:cxn>
                <a:cxn ang="0">
                  <a:pos x="33" y="7"/>
                </a:cxn>
                <a:cxn ang="0">
                  <a:pos x="26" y="4"/>
                </a:cxn>
                <a:cxn ang="0">
                  <a:pos x="16" y="4"/>
                </a:cxn>
                <a:cxn ang="0">
                  <a:pos x="9" y="2"/>
                </a:cxn>
                <a:cxn ang="0">
                  <a:pos x="0" y="0"/>
                </a:cxn>
                <a:cxn ang="0">
                  <a:pos x="0" y="2"/>
                </a:cxn>
                <a:cxn ang="0">
                  <a:pos x="4" y="2"/>
                </a:cxn>
              </a:cxnLst>
              <a:rect l="0" t="0" r="r" b="b"/>
              <a:pathLst>
                <a:path w="185" h="15">
                  <a:moveTo>
                    <a:pt x="4" y="2"/>
                  </a:moveTo>
                  <a:lnTo>
                    <a:pt x="7" y="4"/>
                  </a:lnTo>
                  <a:lnTo>
                    <a:pt x="11" y="4"/>
                  </a:lnTo>
                  <a:lnTo>
                    <a:pt x="14" y="7"/>
                  </a:lnTo>
                  <a:lnTo>
                    <a:pt x="21" y="7"/>
                  </a:lnTo>
                  <a:lnTo>
                    <a:pt x="26" y="9"/>
                  </a:lnTo>
                  <a:lnTo>
                    <a:pt x="33" y="9"/>
                  </a:lnTo>
                  <a:lnTo>
                    <a:pt x="40" y="12"/>
                  </a:lnTo>
                  <a:lnTo>
                    <a:pt x="55" y="12"/>
                  </a:lnTo>
                  <a:lnTo>
                    <a:pt x="62" y="14"/>
                  </a:lnTo>
                  <a:lnTo>
                    <a:pt x="129" y="14"/>
                  </a:lnTo>
                  <a:lnTo>
                    <a:pt x="136" y="12"/>
                  </a:lnTo>
                  <a:lnTo>
                    <a:pt x="143" y="12"/>
                  </a:lnTo>
                  <a:lnTo>
                    <a:pt x="160" y="9"/>
                  </a:lnTo>
                  <a:lnTo>
                    <a:pt x="184" y="7"/>
                  </a:lnTo>
                  <a:lnTo>
                    <a:pt x="163" y="4"/>
                  </a:lnTo>
                  <a:lnTo>
                    <a:pt x="148" y="2"/>
                  </a:lnTo>
                  <a:lnTo>
                    <a:pt x="141" y="4"/>
                  </a:lnTo>
                  <a:lnTo>
                    <a:pt x="129" y="7"/>
                  </a:lnTo>
                  <a:lnTo>
                    <a:pt x="107" y="7"/>
                  </a:lnTo>
                  <a:lnTo>
                    <a:pt x="98" y="9"/>
                  </a:lnTo>
                  <a:lnTo>
                    <a:pt x="57" y="9"/>
                  </a:lnTo>
                  <a:lnTo>
                    <a:pt x="47" y="7"/>
                  </a:lnTo>
                  <a:lnTo>
                    <a:pt x="33" y="7"/>
                  </a:lnTo>
                  <a:lnTo>
                    <a:pt x="26" y="4"/>
                  </a:lnTo>
                  <a:lnTo>
                    <a:pt x="16" y="4"/>
                  </a:lnTo>
                  <a:lnTo>
                    <a:pt x="9" y="2"/>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5" name="Freeform 147"/>
            <p:cNvSpPr>
              <a:spLocks/>
            </p:cNvSpPr>
            <p:nvPr/>
          </p:nvSpPr>
          <p:spPr bwMode="auto">
            <a:xfrm>
              <a:off x="8342" y="2299"/>
              <a:ext cx="67" cy="19"/>
            </a:xfrm>
            <a:custGeom>
              <a:avLst/>
              <a:gdLst/>
              <a:ahLst/>
              <a:cxnLst>
                <a:cxn ang="0">
                  <a:pos x="55" y="19"/>
                </a:cxn>
                <a:cxn ang="0">
                  <a:pos x="67" y="19"/>
                </a:cxn>
                <a:cxn ang="0">
                  <a:pos x="60" y="14"/>
                </a:cxn>
                <a:cxn ang="0">
                  <a:pos x="52" y="11"/>
                </a:cxn>
                <a:cxn ang="0">
                  <a:pos x="47" y="2"/>
                </a:cxn>
                <a:cxn ang="0">
                  <a:pos x="7" y="2"/>
                </a:cxn>
                <a:cxn ang="0">
                  <a:pos x="0" y="0"/>
                </a:cxn>
                <a:cxn ang="0">
                  <a:pos x="2" y="4"/>
                </a:cxn>
                <a:cxn ang="0">
                  <a:pos x="14" y="14"/>
                </a:cxn>
                <a:cxn ang="0">
                  <a:pos x="26" y="14"/>
                </a:cxn>
                <a:cxn ang="0">
                  <a:pos x="55" y="19"/>
                </a:cxn>
              </a:cxnLst>
              <a:rect l="0" t="0" r="r" b="b"/>
              <a:pathLst>
                <a:path w="67" h="19">
                  <a:moveTo>
                    <a:pt x="55" y="19"/>
                  </a:moveTo>
                  <a:lnTo>
                    <a:pt x="67" y="19"/>
                  </a:lnTo>
                  <a:lnTo>
                    <a:pt x="60" y="14"/>
                  </a:lnTo>
                  <a:lnTo>
                    <a:pt x="52" y="11"/>
                  </a:lnTo>
                  <a:lnTo>
                    <a:pt x="47" y="2"/>
                  </a:lnTo>
                  <a:lnTo>
                    <a:pt x="7" y="2"/>
                  </a:lnTo>
                  <a:lnTo>
                    <a:pt x="0" y="0"/>
                  </a:lnTo>
                  <a:lnTo>
                    <a:pt x="2" y="4"/>
                  </a:lnTo>
                  <a:lnTo>
                    <a:pt x="14" y="14"/>
                  </a:lnTo>
                  <a:lnTo>
                    <a:pt x="26" y="14"/>
                  </a:lnTo>
                  <a:lnTo>
                    <a:pt x="55"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6" name="Freeform 148"/>
            <p:cNvSpPr>
              <a:spLocks/>
            </p:cNvSpPr>
            <p:nvPr/>
          </p:nvSpPr>
          <p:spPr bwMode="auto">
            <a:xfrm>
              <a:off x="8328" y="2315"/>
              <a:ext cx="120" cy="29"/>
            </a:xfrm>
            <a:custGeom>
              <a:avLst/>
              <a:gdLst/>
              <a:ahLst/>
              <a:cxnLst>
                <a:cxn ang="0">
                  <a:pos x="7" y="19"/>
                </a:cxn>
                <a:cxn ang="0">
                  <a:pos x="12" y="19"/>
                </a:cxn>
                <a:cxn ang="0">
                  <a:pos x="16" y="21"/>
                </a:cxn>
                <a:cxn ang="0">
                  <a:pos x="21" y="21"/>
                </a:cxn>
                <a:cxn ang="0">
                  <a:pos x="26" y="24"/>
                </a:cxn>
                <a:cxn ang="0">
                  <a:pos x="33" y="24"/>
                </a:cxn>
                <a:cxn ang="0">
                  <a:pos x="38" y="26"/>
                </a:cxn>
                <a:cxn ang="0">
                  <a:pos x="57" y="26"/>
                </a:cxn>
                <a:cxn ang="0">
                  <a:pos x="93" y="28"/>
                </a:cxn>
                <a:cxn ang="0">
                  <a:pos x="120" y="26"/>
                </a:cxn>
                <a:cxn ang="0">
                  <a:pos x="115" y="21"/>
                </a:cxn>
                <a:cxn ang="0">
                  <a:pos x="112" y="21"/>
                </a:cxn>
                <a:cxn ang="0">
                  <a:pos x="98" y="14"/>
                </a:cxn>
                <a:cxn ang="0">
                  <a:pos x="96" y="12"/>
                </a:cxn>
                <a:cxn ang="0">
                  <a:pos x="91" y="9"/>
                </a:cxn>
                <a:cxn ang="0">
                  <a:pos x="86" y="4"/>
                </a:cxn>
                <a:cxn ang="0">
                  <a:pos x="50" y="4"/>
                </a:cxn>
                <a:cxn ang="0">
                  <a:pos x="48" y="2"/>
                </a:cxn>
                <a:cxn ang="0">
                  <a:pos x="40" y="2"/>
                </a:cxn>
                <a:cxn ang="0">
                  <a:pos x="38" y="0"/>
                </a:cxn>
                <a:cxn ang="0">
                  <a:pos x="26" y="0"/>
                </a:cxn>
                <a:cxn ang="0">
                  <a:pos x="14" y="2"/>
                </a:cxn>
                <a:cxn ang="0">
                  <a:pos x="2" y="9"/>
                </a:cxn>
                <a:cxn ang="0">
                  <a:pos x="0" y="12"/>
                </a:cxn>
                <a:cxn ang="0">
                  <a:pos x="7" y="19"/>
                </a:cxn>
              </a:cxnLst>
              <a:rect l="0" t="0" r="r" b="b"/>
              <a:pathLst>
                <a:path w="120" h="29">
                  <a:moveTo>
                    <a:pt x="7" y="19"/>
                  </a:moveTo>
                  <a:lnTo>
                    <a:pt x="12" y="19"/>
                  </a:lnTo>
                  <a:lnTo>
                    <a:pt x="16" y="21"/>
                  </a:lnTo>
                  <a:lnTo>
                    <a:pt x="21" y="21"/>
                  </a:lnTo>
                  <a:lnTo>
                    <a:pt x="26" y="24"/>
                  </a:lnTo>
                  <a:lnTo>
                    <a:pt x="33" y="24"/>
                  </a:lnTo>
                  <a:lnTo>
                    <a:pt x="38" y="26"/>
                  </a:lnTo>
                  <a:lnTo>
                    <a:pt x="57" y="26"/>
                  </a:lnTo>
                  <a:lnTo>
                    <a:pt x="93" y="28"/>
                  </a:lnTo>
                  <a:lnTo>
                    <a:pt x="120" y="26"/>
                  </a:lnTo>
                  <a:lnTo>
                    <a:pt x="115" y="21"/>
                  </a:lnTo>
                  <a:lnTo>
                    <a:pt x="112" y="21"/>
                  </a:lnTo>
                  <a:lnTo>
                    <a:pt x="98" y="14"/>
                  </a:lnTo>
                  <a:lnTo>
                    <a:pt x="96" y="12"/>
                  </a:lnTo>
                  <a:lnTo>
                    <a:pt x="91" y="9"/>
                  </a:lnTo>
                  <a:lnTo>
                    <a:pt x="86" y="4"/>
                  </a:lnTo>
                  <a:lnTo>
                    <a:pt x="50" y="4"/>
                  </a:lnTo>
                  <a:lnTo>
                    <a:pt x="48" y="2"/>
                  </a:lnTo>
                  <a:lnTo>
                    <a:pt x="40" y="2"/>
                  </a:lnTo>
                  <a:lnTo>
                    <a:pt x="38" y="0"/>
                  </a:lnTo>
                  <a:lnTo>
                    <a:pt x="26" y="0"/>
                  </a:lnTo>
                  <a:lnTo>
                    <a:pt x="14" y="2"/>
                  </a:lnTo>
                  <a:lnTo>
                    <a:pt x="2" y="9"/>
                  </a:lnTo>
                  <a:lnTo>
                    <a:pt x="0" y="12"/>
                  </a:lnTo>
                  <a:lnTo>
                    <a:pt x="7"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7" name="Freeform 149"/>
            <p:cNvSpPr>
              <a:spLocks/>
            </p:cNvSpPr>
            <p:nvPr/>
          </p:nvSpPr>
          <p:spPr bwMode="auto">
            <a:xfrm>
              <a:off x="8342" y="2299"/>
              <a:ext cx="43" cy="16"/>
            </a:xfrm>
            <a:custGeom>
              <a:avLst/>
              <a:gdLst/>
              <a:ahLst/>
              <a:cxnLst>
                <a:cxn ang="0">
                  <a:pos x="14" y="11"/>
                </a:cxn>
                <a:cxn ang="0">
                  <a:pos x="19" y="14"/>
                </a:cxn>
                <a:cxn ang="0">
                  <a:pos x="23" y="14"/>
                </a:cxn>
                <a:cxn ang="0">
                  <a:pos x="26" y="16"/>
                </a:cxn>
                <a:cxn ang="0">
                  <a:pos x="43" y="16"/>
                </a:cxn>
                <a:cxn ang="0">
                  <a:pos x="40" y="11"/>
                </a:cxn>
                <a:cxn ang="0">
                  <a:pos x="36" y="9"/>
                </a:cxn>
                <a:cxn ang="0">
                  <a:pos x="33" y="4"/>
                </a:cxn>
                <a:cxn ang="0">
                  <a:pos x="31" y="2"/>
                </a:cxn>
                <a:cxn ang="0">
                  <a:pos x="21" y="2"/>
                </a:cxn>
                <a:cxn ang="0">
                  <a:pos x="0" y="0"/>
                </a:cxn>
                <a:cxn ang="0">
                  <a:pos x="4" y="2"/>
                </a:cxn>
                <a:cxn ang="0">
                  <a:pos x="9" y="7"/>
                </a:cxn>
                <a:cxn ang="0">
                  <a:pos x="14" y="11"/>
                </a:cxn>
              </a:cxnLst>
              <a:rect l="0" t="0" r="r" b="b"/>
              <a:pathLst>
                <a:path w="43" h="16">
                  <a:moveTo>
                    <a:pt x="14" y="11"/>
                  </a:moveTo>
                  <a:lnTo>
                    <a:pt x="19" y="14"/>
                  </a:lnTo>
                  <a:lnTo>
                    <a:pt x="23" y="14"/>
                  </a:lnTo>
                  <a:lnTo>
                    <a:pt x="26" y="16"/>
                  </a:lnTo>
                  <a:lnTo>
                    <a:pt x="43" y="16"/>
                  </a:lnTo>
                  <a:lnTo>
                    <a:pt x="40" y="11"/>
                  </a:lnTo>
                  <a:lnTo>
                    <a:pt x="36" y="9"/>
                  </a:lnTo>
                  <a:lnTo>
                    <a:pt x="33" y="4"/>
                  </a:lnTo>
                  <a:lnTo>
                    <a:pt x="31" y="2"/>
                  </a:lnTo>
                  <a:lnTo>
                    <a:pt x="21" y="2"/>
                  </a:lnTo>
                  <a:lnTo>
                    <a:pt x="0" y="0"/>
                  </a:lnTo>
                  <a:lnTo>
                    <a:pt x="4" y="2"/>
                  </a:lnTo>
                  <a:lnTo>
                    <a:pt x="9" y="7"/>
                  </a:lnTo>
                  <a:lnTo>
                    <a:pt x="14" y="11"/>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8" name="Freeform 150"/>
            <p:cNvSpPr>
              <a:spLocks/>
            </p:cNvSpPr>
            <p:nvPr/>
          </p:nvSpPr>
          <p:spPr bwMode="auto">
            <a:xfrm>
              <a:off x="8325" y="2313"/>
              <a:ext cx="99" cy="31"/>
            </a:xfrm>
            <a:custGeom>
              <a:avLst/>
              <a:gdLst/>
              <a:ahLst/>
              <a:cxnLst>
                <a:cxn ang="0">
                  <a:pos x="4" y="19"/>
                </a:cxn>
                <a:cxn ang="0">
                  <a:pos x="7" y="19"/>
                </a:cxn>
                <a:cxn ang="0">
                  <a:pos x="16" y="24"/>
                </a:cxn>
                <a:cxn ang="0">
                  <a:pos x="21" y="24"/>
                </a:cxn>
                <a:cxn ang="0">
                  <a:pos x="26" y="26"/>
                </a:cxn>
                <a:cxn ang="0">
                  <a:pos x="38" y="26"/>
                </a:cxn>
                <a:cxn ang="0">
                  <a:pos x="43" y="28"/>
                </a:cxn>
                <a:cxn ang="0">
                  <a:pos x="64" y="28"/>
                </a:cxn>
                <a:cxn ang="0">
                  <a:pos x="69" y="31"/>
                </a:cxn>
                <a:cxn ang="0">
                  <a:pos x="98" y="31"/>
                </a:cxn>
                <a:cxn ang="0">
                  <a:pos x="84" y="21"/>
                </a:cxn>
                <a:cxn ang="0">
                  <a:pos x="74" y="7"/>
                </a:cxn>
                <a:cxn ang="0">
                  <a:pos x="57" y="7"/>
                </a:cxn>
                <a:cxn ang="0">
                  <a:pos x="33" y="2"/>
                </a:cxn>
                <a:cxn ang="0">
                  <a:pos x="26" y="0"/>
                </a:cxn>
                <a:cxn ang="0">
                  <a:pos x="14" y="4"/>
                </a:cxn>
                <a:cxn ang="0">
                  <a:pos x="0" y="12"/>
                </a:cxn>
                <a:cxn ang="0">
                  <a:pos x="2" y="14"/>
                </a:cxn>
                <a:cxn ang="0">
                  <a:pos x="4" y="19"/>
                </a:cxn>
              </a:cxnLst>
              <a:rect l="0" t="0" r="r" b="b"/>
              <a:pathLst>
                <a:path w="99" h="31">
                  <a:moveTo>
                    <a:pt x="4" y="19"/>
                  </a:moveTo>
                  <a:lnTo>
                    <a:pt x="7" y="19"/>
                  </a:lnTo>
                  <a:lnTo>
                    <a:pt x="16" y="24"/>
                  </a:lnTo>
                  <a:lnTo>
                    <a:pt x="21" y="24"/>
                  </a:lnTo>
                  <a:lnTo>
                    <a:pt x="26" y="26"/>
                  </a:lnTo>
                  <a:lnTo>
                    <a:pt x="38" y="26"/>
                  </a:lnTo>
                  <a:lnTo>
                    <a:pt x="43" y="28"/>
                  </a:lnTo>
                  <a:lnTo>
                    <a:pt x="64" y="28"/>
                  </a:lnTo>
                  <a:lnTo>
                    <a:pt x="69" y="31"/>
                  </a:lnTo>
                  <a:lnTo>
                    <a:pt x="98" y="31"/>
                  </a:lnTo>
                  <a:lnTo>
                    <a:pt x="84" y="21"/>
                  </a:lnTo>
                  <a:lnTo>
                    <a:pt x="74" y="7"/>
                  </a:lnTo>
                  <a:lnTo>
                    <a:pt x="57" y="7"/>
                  </a:lnTo>
                  <a:lnTo>
                    <a:pt x="33" y="2"/>
                  </a:lnTo>
                  <a:lnTo>
                    <a:pt x="26" y="0"/>
                  </a:lnTo>
                  <a:lnTo>
                    <a:pt x="14" y="4"/>
                  </a:lnTo>
                  <a:lnTo>
                    <a:pt x="0" y="12"/>
                  </a:lnTo>
                  <a:lnTo>
                    <a:pt x="2" y="14"/>
                  </a:lnTo>
                  <a:lnTo>
                    <a:pt x="4"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9" name="Freeform 151"/>
            <p:cNvSpPr>
              <a:spLocks/>
            </p:cNvSpPr>
            <p:nvPr/>
          </p:nvSpPr>
          <p:spPr bwMode="auto">
            <a:xfrm>
              <a:off x="8232" y="2200"/>
              <a:ext cx="28" cy="7"/>
            </a:xfrm>
            <a:custGeom>
              <a:avLst/>
              <a:gdLst/>
              <a:ahLst/>
              <a:cxnLst>
                <a:cxn ang="0">
                  <a:pos x="28" y="7"/>
                </a:cxn>
                <a:cxn ang="0">
                  <a:pos x="28" y="4"/>
                </a:cxn>
                <a:cxn ang="0">
                  <a:pos x="19" y="4"/>
                </a:cxn>
                <a:cxn ang="0">
                  <a:pos x="14" y="0"/>
                </a:cxn>
                <a:cxn ang="0">
                  <a:pos x="9" y="4"/>
                </a:cxn>
                <a:cxn ang="0">
                  <a:pos x="0" y="4"/>
                </a:cxn>
                <a:cxn ang="0">
                  <a:pos x="0" y="7"/>
                </a:cxn>
                <a:cxn ang="0">
                  <a:pos x="28" y="7"/>
                </a:cxn>
              </a:cxnLst>
              <a:rect l="0" t="0" r="r" b="b"/>
              <a:pathLst>
                <a:path w="28" h="7">
                  <a:moveTo>
                    <a:pt x="28" y="7"/>
                  </a:moveTo>
                  <a:lnTo>
                    <a:pt x="28" y="4"/>
                  </a:lnTo>
                  <a:lnTo>
                    <a:pt x="19" y="4"/>
                  </a:lnTo>
                  <a:lnTo>
                    <a:pt x="14" y="0"/>
                  </a:lnTo>
                  <a:lnTo>
                    <a:pt x="9" y="4"/>
                  </a:lnTo>
                  <a:lnTo>
                    <a:pt x="0" y="4"/>
                  </a:lnTo>
                  <a:lnTo>
                    <a:pt x="0" y="7"/>
                  </a:lnTo>
                  <a:lnTo>
                    <a:pt x="28"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0" name="Freeform 152"/>
            <p:cNvSpPr>
              <a:spLocks/>
            </p:cNvSpPr>
            <p:nvPr/>
          </p:nvSpPr>
          <p:spPr bwMode="auto">
            <a:xfrm>
              <a:off x="8229" y="2217"/>
              <a:ext cx="34" cy="84"/>
            </a:xfrm>
            <a:custGeom>
              <a:avLst/>
              <a:gdLst/>
              <a:ahLst/>
              <a:cxnLst>
                <a:cxn ang="0">
                  <a:pos x="31" y="62"/>
                </a:cxn>
                <a:cxn ang="0">
                  <a:pos x="28" y="43"/>
                </a:cxn>
                <a:cxn ang="0">
                  <a:pos x="28" y="4"/>
                </a:cxn>
                <a:cxn ang="0">
                  <a:pos x="33" y="0"/>
                </a:cxn>
                <a:cxn ang="0">
                  <a:pos x="26" y="0"/>
                </a:cxn>
                <a:cxn ang="0">
                  <a:pos x="26" y="74"/>
                </a:cxn>
                <a:cxn ang="0">
                  <a:pos x="0" y="72"/>
                </a:cxn>
                <a:cxn ang="0">
                  <a:pos x="0" y="84"/>
                </a:cxn>
                <a:cxn ang="0">
                  <a:pos x="2" y="76"/>
                </a:cxn>
                <a:cxn ang="0">
                  <a:pos x="31" y="76"/>
                </a:cxn>
                <a:cxn ang="0">
                  <a:pos x="31" y="62"/>
                </a:cxn>
              </a:cxnLst>
              <a:rect l="0" t="0" r="r" b="b"/>
              <a:pathLst>
                <a:path w="34" h="84">
                  <a:moveTo>
                    <a:pt x="31" y="62"/>
                  </a:moveTo>
                  <a:lnTo>
                    <a:pt x="28" y="43"/>
                  </a:lnTo>
                  <a:lnTo>
                    <a:pt x="28" y="4"/>
                  </a:lnTo>
                  <a:lnTo>
                    <a:pt x="33" y="0"/>
                  </a:lnTo>
                  <a:lnTo>
                    <a:pt x="26" y="0"/>
                  </a:lnTo>
                  <a:lnTo>
                    <a:pt x="26" y="74"/>
                  </a:lnTo>
                  <a:lnTo>
                    <a:pt x="0" y="72"/>
                  </a:lnTo>
                  <a:lnTo>
                    <a:pt x="0" y="84"/>
                  </a:lnTo>
                  <a:lnTo>
                    <a:pt x="2" y="76"/>
                  </a:lnTo>
                  <a:lnTo>
                    <a:pt x="31" y="76"/>
                  </a:lnTo>
                  <a:lnTo>
                    <a:pt x="31" y="6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1" name="Freeform 153"/>
            <p:cNvSpPr>
              <a:spLocks/>
            </p:cNvSpPr>
            <p:nvPr/>
          </p:nvSpPr>
          <p:spPr bwMode="auto">
            <a:xfrm>
              <a:off x="8224" y="2207"/>
              <a:ext cx="41" cy="97"/>
            </a:xfrm>
            <a:custGeom>
              <a:avLst/>
              <a:gdLst/>
              <a:ahLst/>
              <a:cxnLst>
                <a:cxn ang="0">
                  <a:pos x="0" y="9"/>
                </a:cxn>
                <a:cxn ang="0">
                  <a:pos x="0" y="96"/>
                </a:cxn>
                <a:cxn ang="0">
                  <a:pos x="4" y="96"/>
                </a:cxn>
                <a:cxn ang="0">
                  <a:pos x="4" y="14"/>
                </a:cxn>
                <a:cxn ang="0">
                  <a:pos x="40" y="7"/>
                </a:cxn>
                <a:cxn ang="0">
                  <a:pos x="40" y="2"/>
                </a:cxn>
                <a:cxn ang="0">
                  <a:pos x="2" y="0"/>
                </a:cxn>
                <a:cxn ang="0">
                  <a:pos x="0" y="9"/>
                </a:cxn>
              </a:cxnLst>
              <a:rect l="0" t="0" r="r" b="b"/>
              <a:pathLst>
                <a:path w="41" h="97">
                  <a:moveTo>
                    <a:pt x="0" y="9"/>
                  </a:moveTo>
                  <a:lnTo>
                    <a:pt x="0" y="96"/>
                  </a:lnTo>
                  <a:lnTo>
                    <a:pt x="4" y="96"/>
                  </a:lnTo>
                  <a:lnTo>
                    <a:pt x="4" y="14"/>
                  </a:lnTo>
                  <a:lnTo>
                    <a:pt x="40" y="7"/>
                  </a:lnTo>
                  <a:lnTo>
                    <a:pt x="40"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2" name="Freeform 154"/>
            <p:cNvSpPr>
              <a:spLocks/>
            </p:cNvSpPr>
            <p:nvPr/>
          </p:nvSpPr>
          <p:spPr bwMode="auto">
            <a:xfrm>
              <a:off x="8232" y="2220"/>
              <a:ext cx="33" cy="79"/>
            </a:xfrm>
            <a:custGeom>
              <a:avLst/>
              <a:gdLst/>
              <a:ahLst/>
              <a:cxnLst>
                <a:cxn ang="0">
                  <a:pos x="31" y="16"/>
                </a:cxn>
                <a:cxn ang="0">
                  <a:pos x="31" y="7"/>
                </a:cxn>
                <a:cxn ang="0">
                  <a:pos x="33" y="0"/>
                </a:cxn>
                <a:cxn ang="0">
                  <a:pos x="26" y="0"/>
                </a:cxn>
                <a:cxn ang="0">
                  <a:pos x="26" y="74"/>
                </a:cxn>
                <a:cxn ang="0">
                  <a:pos x="2" y="74"/>
                </a:cxn>
                <a:cxn ang="0">
                  <a:pos x="0" y="76"/>
                </a:cxn>
                <a:cxn ang="0">
                  <a:pos x="28" y="79"/>
                </a:cxn>
                <a:cxn ang="0">
                  <a:pos x="28" y="26"/>
                </a:cxn>
                <a:cxn ang="0">
                  <a:pos x="31" y="16"/>
                </a:cxn>
              </a:cxnLst>
              <a:rect l="0" t="0" r="r" b="b"/>
              <a:pathLst>
                <a:path w="33" h="79">
                  <a:moveTo>
                    <a:pt x="31" y="16"/>
                  </a:moveTo>
                  <a:lnTo>
                    <a:pt x="31" y="7"/>
                  </a:lnTo>
                  <a:lnTo>
                    <a:pt x="33" y="0"/>
                  </a:lnTo>
                  <a:lnTo>
                    <a:pt x="26" y="0"/>
                  </a:lnTo>
                  <a:lnTo>
                    <a:pt x="26" y="74"/>
                  </a:lnTo>
                  <a:lnTo>
                    <a:pt x="2" y="74"/>
                  </a:lnTo>
                  <a:lnTo>
                    <a:pt x="0" y="76"/>
                  </a:lnTo>
                  <a:lnTo>
                    <a:pt x="28" y="79"/>
                  </a:lnTo>
                  <a:lnTo>
                    <a:pt x="28" y="26"/>
                  </a:lnTo>
                  <a:lnTo>
                    <a:pt x="31" y="1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3" name="Freeform 155"/>
            <p:cNvSpPr>
              <a:spLocks/>
            </p:cNvSpPr>
            <p:nvPr/>
          </p:nvSpPr>
          <p:spPr bwMode="auto">
            <a:xfrm>
              <a:off x="8239" y="2224"/>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4" name="Freeform 156"/>
            <p:cNvSpPr>
              <a:spLocks/>
            </p:cNvSpPr>
            <p:nvPr/>
          </p:nvSpPr>
          <p:spPr bwMode="auto">
            <a:xfrm>
              <a:off x="8239" y="2244"/>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5" name="Freeform 157"/>
            <p:cNvSpPr>
              <a:spLocks/>
            </p:cNvSpPr>
            <p:nvPr/>
          </p:nvSpPr>
          <p:spPr bwMode="auto">
            <a:xfrm>
              <a:off x="8236" y="2224"/>
              <a:ext cx="8" cy="8"/>
            </a:xfrm>
            <a:custGeom>
              <a:avLst/>
              <a:gdLst/>
              <a:ahLst/>
              <a:cxnLst>
                <a:cxn ang="0">
                  <a:pos x="4" y="0"/>
                </a:cxn>
                <a:cxn ang="0">
                  <a:pos x="4" y="0"/>
                </a:cxn>
                <a:cxn ang="0">
                  <a:pos x="0" y="2"/>
                </a:cxn>
                <a:cxn ang="0">
                  <a:pos x="2" y="7"/>
                </a:cxn>
                <a:cxn ang="0">
                  <a:pos x="7" y="4"/>
                </a:cxn>
                <a:cxn ang="0">
                  <a:pos x="4" y="0"/>
                </a:cxn>
              </a:cxnLst>
              <a:rect l="0" t="0" r="r" b="b"/>
              <a:pathLst>
                <a:path w="8" h="8">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6" name="Freeform 158"/>
            <p:cNvSpPr>
              <a:spLocks/>
            </p:cNvSpPr>
            <p:nvPr/>
          </p:nvSpPr>
          <p:spPr bwMode="auto">
            <a:xfrm>
              <a:off x="8236" y="2244"/>
              <a:ext cx="8" cy="7"/>
            </a:xfrm>
            <a:custGeom>
              <a:avLst/>
              <a:gdLst/>
              <a:ahLst/>
              <a:cxnLst>
                <a:cxn ang="0">
                  <a:pos x="4" y="0"/>
                </a:cxn>
                <a:cxn ang="0">
                  <a:pos x="4" y="0"/>
                </a:cxn>
                <a:cxn ang="0">
                  <a:pos x="0" y="2"/>
                </a:cxn>
                <a:cxn ang="0">
                  <a:pos x="2" y="7"/>
                </a:cxn>
                <a:cxn ang="0">
                  <a:pos x="7" y="4"/>
                </a:cxn>
                <a:cxn ang="0">
                  <a:pos x="4" y="0"/>
                </a:cxn>
              </a:cxnLst>
              <a:rect l="0" t="0" r="r" b="b"/>
              <a:pathLst>
                <a:path w="8" h="7">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7" name="Freeform 159"/>
            <p:cNvSpPr>
              <a:spLocks/>
            </p:cNvSpPr>
            <p:nvPr/>
          </p:nvSpPr>
          <p:spPr bwMode="auto">
            <a:xfrm>
              <a:off x="8232" y="2143"/>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8" name="Freeform 160"/>
            <p:cNvSpPr>
              <a:spLocks/>
            </p:cNvSpPr>
            <p:nvPr/>
          </p:nvSpPr>
          <p:spPr bwMode="auto">
            <a:xfrm>
              <a:off x="8244" y="2143"/>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9" name="Freeform 161"/>
            <p:cNvSpPr>
              <a:spLocks/>
            </p:cNvSpPr>
            <p:nvPr/>
          </p:nvSpPr>
          <p:spPr bwMode="auto">
            <a:xfrm>
              <a:off x="8258" y="2143"/>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0" name="Freeform 162"/>
            <p:cNvSpPr>
              <a:spLocks/>
            </p:cNvSpPr>
            <p:nvPr/>
          </p:nvSpPr>
          <p:spPr bwMode="auto">
            <a:xfrm>
              <a:off x="8232" y="2145"/>
              <a:ext cx="4" cy="0"/>
            </a:xfrm>
            <a:custGeom>
              <a:avLst/>
              <a:gdLst/>
              <a:ahLst/>
              <a:cxnLst>
                <a:cxn ang="0">
                  <a:pos x="0" y="0"/>
                </a:cxn>
                <a:cxn ang="0">
                  <a:pos x="4" y="0"/>
                </a:cxn>
              </a:cxnLst>
              <a:rect l="0" t="0" r="r" b="b"/>
              <a:pathLst>
                <a:path w="4">
                  <a:moveTo>
                    <a:pt x="0" y="0"/>
                  </a:moveTo>
                  <a:lnTo>
                    <a:pt x="4"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1" name="Freeform 163"/>
            <p:cNvSpPr>
              <a:spLocks/>
            </p:cNvSpPr>
            <p:nvPr/>
          </p:nvSpPr>
          <p:spPr bwMode="auto">
            <a:xfrm>
              <a:off x="8244" y="2143"/>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2" name="Freeform 164"/>
            <p:cNvSpPr>
              <a:spLocks/>
            </p:cNvSpPr>
            <p:nvPr/>
          </p:nvSpPr>
          <p:spPr bwMode="auto">
            <a:xfrm>
              <a:off x="8234" y="2311"/>
              <a:ext cx="36" cy="12"/>
            </a:xfrm>
            <a:custGeom>
              <a:avLst/>
              <a:gdLst/>
              <a:ahLst/>
              <a:cxnLst>
                <a:cxn ang="0">
                  <a:pos x="0" y="0"/>
                </a:cxn>
                <a:cxn ang="0">
                  <a:pos x="0" y="7"/>
                </a:cxn>
                <a:cxn ang="0">
                  <a:pos x="35" y="12"/>
                </a:cxn>
                <a:cxn ang="0">
                  <a:pos x="35" y="4"/>
                </a:cxn>
                <a:cxn ang="0">
                  <a:pos x="0" y="0"/>
                </a:cxn>
              </a:cxnLst>
              <a:rect l="0" t="0" r="r" b="b"/>
              <a:pathLst>
                <a:path w="36" h="12">
                  <a:moveTo>
                    <a:pt x="0" y="0"/>
                  </a:moveTo>
                  <a:lnTo>
                    <a:pt x="0" y="7"/>
                  </a:lnTo>
                  <a:lnTo>
                    <a:pt x="35" y="12"/>
                  </a:lnTo>
                  <a:lnTo>
                    <a:pt x="35"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3" name="Freeform 165"/>
            <p:cNvSpPr>
              <a:spLocks/>
            </p:cNvSpPr>
            <p:nvPr/>
          </p:nvSpPr>
          <p:spPr bwMode="auto">
            <a:xfrm>
              <a:off x="8416" y="2102"/>
              <a:ext cx="12" cy="151"/>
            </a:xfrm>
            <a:custGeom>
              <a:avLst/>
              <a:gdLst/>
              <a:ahLst/>
              <a:cxnLst>
                <a:cxn ang="0">
                  <a:pos x="4" y="35"/>
                </a:cxn>
                <a:cxn ang="0">
                  <a:pos x="4" y="0"/>
                </a:cxn>
                <a:cxn ang="0">
                  <a:pos x="0" y="4"/>
                </a:cxn>
                <a:cxn ang="0">
                  <a:pos x="0" y="148"/>
                </a:cxn>
                <a:cxn ang="0">
                  <a:pos x="12" y="151"/>
                </a:cxn>
                <a:cxn ang="0">
                  <a:pos x="2" y="146"/>
                </a:cxn>
                <a:cxn ang="0">
                  <a:pos x="2" y="74"/>
                </a:cxn>
                <a:cxn ang="0">
                  <a:pos x="4" y="35"/>
                </a:cxn>
              </a:cxnLst>
              <a:rect l="0" t="0" r="r" b="b"/>
              <a:pathLst>
                <a:path w="12" h="151">
                  <a:moveTo>
                    <a:pt x="4" y="35"/>
                  </a:moveTo>
                  <a:lnTo>
                    <a:pt x="4" y="0"/>
                  </a:lnTo>
                  <a:lnTo>
                    <a:pt x="0" y="4"/>
                  </a:lnTo>
                  <a:lnTo>
                    <a:pt x="0" y="148"/>
                  </a:lnTo>
                  <a:lnTo>
                    <a:pt x="12" y="151"/>
                  </a:lnTo>
                  <a:lnTo>
                    <a:pt x="2" y="146"/>
                  </a:lnTo>
                  <a:lnTo>
                    <a:pt x="2" y="74"/>
                  </a:lnTo>
                  <a:lnTo>
                    <a:pt x="4" y="35"/>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4" name="Freeform 166"/>
            <p:cNvSpPr>
              <a:spLocks/>
            </p:cNvSpPr>
            <p:nvPr/>
          </p:nvSpPr>
          <p:spPr bwMode="auto">
            <a:xfrm>
              <a:off x="8438" y="2258"/>
              <a:ext cx="62" cy="96"/>
            </a:xfrm>
            <a:custGeom>
              <a:avLst/>
              <a:gdLst/>
              <a:ahLst/>
              <a:cxnLst>
                <a:cxn ang="0">
                  <a:pos x="9" y="2"/>
                </a:cxn>
                <a:cxn ang="0">
                  <a:pos x="9" y="2"/>
                </a:cxn>
                <a:cxn ang="0">
                  <a:pos x="4" y="21"/>
                </a:cxn>
                <a:cxn ang="0">
                  <a:pos x="0" y="64"/>
                </a:cxn>
                <a:cxn ang="0">
                  <a:pos x="0" y="91"/>
                </a:cxn>
                <a:cxn ang="0">
                  <a:pos x="36" y="96"/>
                </a:cxn>
                <a:cxn ang="0">
                  <a:pos x="62" y="88"/>
                </a:cxn>
                <a:cxn ang="0">
                  <a:pos x="62" y="45"/>
                </a:cxn>
                <a:cxn ang="0">
                  <a:pos x="60" y="36"/>
                </a:cxn>
                <a:cxn ang="0">
                  <a:pos x="60" y="26"/>
                </a:cxn>
                <a:cxn ang="0">
                  <a:pos x="55" y="2"/>
                </a:cxn>
                <a:cxn ang="0">
                  <a:pos x="31" y="0"/>
                </a:cxn>
                <a:cxn ang="0">
                  <a:pos x="9" y="2"/>
                </a:cxn>
              </a:cxnLst>
              <a:rect l="0" t="0" r="r" b="b"/>
              <a:pathLst>
                <a:path w="62" h="96">
                  <a:moveTo>
                    <a:pt x="9" y="2"/>
                  </a:moveTo>
                  <a:lnTo>
                    <a:pt x="9" y="2"/>
                  </a:lnTo>
                  <a:lnTo>
                    <a:pt x="4" y="21"/>
                  </a:lnTo>
                  <a:lnTo>
                    <a:pt x="0" y="64"/>
                  </a:lnTo>
                  <a:lnTo>
                    <a:pt x="0" y="91"/>
                  </a:lnTo>
                  <a:lnTo>
                    <a:pt x="36" y="96"/>
                  </a:lnTo>
                  <a:lnTo>
                    <a:pt x="62" y="88"/>
                  </a:lnTo>
                  <a:lnTo>
                    <a:pt x="62" y="45"/>
                  </a:lnTo>
                  <a:lnTo>
                    <a:pt x="60" y="36"/>
                  </a:lnTo>
                  <a:lnTo>
                    <a:pt x="60" y="26"/>
                  </a:lnTo>
                  <a:lnTo>
                    <a:pt x="55" y="2"/>
                  </a:lnTo>
                  <a:lnTo>
                    <a:pt x="31"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5" name="Freeform 167"/>
            <p:cNvSpPr>
              <a:spLocks/>
            </p:cNvSpPr>
            <p:nvPr/>
          </p:nvSpPr>
          <p:spPr bwMode="auto">
            <a:xfrm>
              <a:off x="8438" y="2267"/>
              <a:ext cx="38" cy="77"/>
            </a:xfrm>
            <a:custGeom>
              <a:avLst/>
              <a:gdLst/>
              <a:ahLst/>
              <a:cxnLst>
                <a:cxn ang="0">
                  <a:pos x="36" y="2"/>
                </a:cxn>
                <a:cxn ang="0">
                  <a:pos x="19" y="0"/>
                </a:cxn>
                <a:cxn ang="0">
                  <a:pos x="7" y="2"/>
                </a:cxn>
                <a:cxn ang="0">
                  <a:pos x="2" y="21"/>
                </a:cxn>
                <a:cxn ang="0">
                  <a:pos x="2" y="38"/>
                </a:cxn>
                <a:cxn ang="0">
                  <a:pos x="0" y="55"/>
                </a:cxn>
                <a:cxn ang="0">
                  <a:pos x="0" y="74"/>
                </a:cxn>
                <a:cxn ang="0">
                  <a:pos x="23" y="74"/>
                </a:cxn>
                <a:cxn ang="0">
                  <a:pos x="26" y="76"/>
                </a:cxn>
                <a:cxn ang="0">
                  <a:pos x="36" y="76"/>
                </a:cxn>
                <a:cxn ang="0">
                  <a:pos x="38" y="57"/>
                </a:cxn>
                <a:cxn ang="0">
                  <a:pos x="38" y="21"/>
                </a:cxn>
                <a:cxn ang="0">
                  <a:pos x="36" y="2"/>
                </a:cxn>
              </a:cxnLst>
              <a:rect l="0" t="0" r="r" b="b"/>
              <a:pathLst>
                <a:path w="38" h="77">
                  <a:moveTo>
                    <a:pt x="36" y="2"/>
                  </a:moveTo>
                  <a:lnTo>
                    <a:pt x="19" y="0"/>
                  </a:lnTo>
                  <a:lnTo>
                    <a:pt x="7" y="2"/>
                  </a:lnTo>
                  <a:lnTo>
                    <a:pt x="2" y="21"/>
                  </a:lnTo>
                  <a:lnTo>
                    <a:pt x="2" y="38"/>
                  </a:lnTo>
                  <a:lnTo>
                    <a:pt x="0" y="55"/>
                  </a:lnTo>
                  <a:lnTo>
                    <a:pt x="0" y="74"/>
                  </a:lnTo>
                  <a:lnTo>
                    <a:pt x="23" y="74"/>
                  </a:lnTo>
                  <a:lnTo>
                    <a:pt x="26" y="76"/>
                  </a:lnTo>
                  <a:lnTo>
                    <a:pt x="36" y="76"/>
                  </a:lnTo>
                  <a:lnTo>
                    <a:pt x="38" y="57"/>
                  </a:lnTo>
                  <a:lnTo>
                    <a:pt x="38" y="21"/>
                  </a:lnTo>
                  <a:lnTo>
                    <a:pt x="36"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6" name="Freeform 168"/>
            <p:cNvSpPr>
              <a:spLocks/>
            </p:cNvSpPr>
            <p:nvPr/>
          </p:nvSpPr>
          <p:spPr bwMode="auto">
            <a:xfrm>
              <a:off x="8440" y="2267"/>
              <a:ext cx="36" cy="73"/>
            </a:xfrm>
            <a:custGeom>
              <a:avLst/>
              <a:gdLst/>
              <a:ahLst/>
              <a:cxnLst>
                <a:cxn ang="0">
                  <a:pos x="16" y="69"/>
                </a:cxn>
                <a:cxn ang="0">
                  <a:pos x="19" y="72"/>
                </a:cxn>
                <a:cxn ang="0">
                  <a:pos x="33" y="72"/>
                </a:cxn>
                <a:cxn ang="0">
                  <a:pos x="33" y="55"/>
                </a:cxn>
                <a:cxn ang="0">
                  <a:pos x="35" y="38"/>
                </a:cxn>
                <a:cxn ang="0">
                  <a:pos x="33" y="19"/>
                </a:cxn>
                <a:cxn ang="0">
                  <a:pos x="33" y="2"/>
                </a:cxn>
                <a:cxn ang="0">
                  <a:pos x="23" y="2"/>
                </a:cxn>
                <a:cxn ang="0">
                  <a:pos x="21" y="0"/>
                </a:cxn>
                <a:cxn ang="0">
                  <a:pos x="11" y="0"/>
                </a:cxn>
                <a:cxn ang="0">
                  <a:pos x="9" y="2"/>
                </a:cxn>
                <a:cxn ang="0">
                  <a:pos x="4" y="2"/>
                </a:cxn>
                <a:cxn ang="0">
                  <a:pos x="0" y="19"/>
                </a:cxn>
                <a:cxn ang="0">
                  <a:pos x="0" y="69"/>
                </a:cxn>
                <a:cxn ang="0">
                  <a:pos x="16" y="69"/>
                </a:cxn>
              </a:cxnLst>
              <a:rect l="0" t="0" r="r" b="b"/>
              <a:pathLst>
                <a:path w="36" h="73">
                  <a:moveTo>
                    <a:pt x="16" y="69"/>
                  </a:moveTo>
                  <a:lnTo>
                    <a:pt x="19" y="72"/>
                  </a:lnTo>
                  <a:lnTo>
                    <a:pt x="33" y="72"/>
                  </a:lnTo>
                  <a:lnTo>
                    <a:pt x="33" y="55"/>
                  </a:lnTo>
                  <a:lnTo>
                    <a:pt x="35" y="38"/>
                  </a:lnTo>
                  <a:lnTo>
                    <a:pt x="33" y="19"/>
                  </a:lnTo>
                  <a:lnTo>
                    <a:pt x="33" y="2"/>
                  </a:lnTo>
                  <a:lnTo>
                    <a:pt x="23" y="2"/>
                  </a:lnTo>
                  <a:lnTo>
                    <a:pt x="21" y="0"/>
                  </a:lnTo>
                  <a:lnTo>
                    <a:pt x="11" y="0"/>
                  </a:lnTo>
                  <a:lnTo>
                    <a:pt x="9" y="2"/>
                  </a:lnTo>
                  <a:lnTo>
                    <a:pt x="4" y="2"/>
                  </a:lnTo>
                  <a:lnTo>
                    <a:pt x="0" y="19"/>
                  </a:lnTo>
                  <a:lnTo>
                    <a:pt x="0" y="69"/>
                  </a:lnTo>
                  <a:lnTo>
                    <a:pt x="16" y="69"/>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7" name="Freeform 169"/>
            <p:cNvSpPr>
              <a:spLocks/>
            </p:cNvSpPr>
            <p:nvPr/>
          </p:nvSpPr>
          <p:spPr bwMode="auto">
            <a:xfrm>
              <a:off x="8440" y="2267"/>
              <a:ext cx="34" cy="68"/>
            </a:xfrm>
            <a:custGeom>
              <a:avLst/>
              <a:gdLst/>
              <a:ahLst/>
              <a:cxnLst>
                <a:cxn ang="0">
                  <a:pos x="33" y="2"/>
                </a:cxn>
                <a:cxn ang="0">
                  <a:pos x="23" y="2"/>
                </a:cxn>
                <a:cxn ang="0">
                  <a:pos x="21" y="0"/>
                </a:cxn>
                <a:cxn ang="0">
                  <a:pos x="11" y="0"/>
                </a:cxn>
                <a:cxn ang="0">
                  <a:pos x="9" y="2"/>
                </a:cxn>
                <a:cxn ang="0">
                  <a:pos x="4" y="2"/>
                </a:cxn>
                <a:cxn ang="0">
                  <a:pos x="0" y="19"/>
                </a:cxn>
                <a:cxn ang="0">
                  <a:pos x="0" y="64"/>
                </a:cxn>
                <a:cxn ang="0">
                  <a:pos x="11" y="64"/>
                </a:cxn>
                <a:cxn ang="0">
                  <a:pos x="16" y="67"/>
                </a:cxn>
                <a:cxn ang="0">
                  <a:pos x="33" y="67"/>
                </a:cxn>
                <a:cxn ang="0">
                  <a:pos x="33" y="2"/>
                </a:cxn>
              </a:cxnLst>
              <a:rect l="0" t="0" r="r" b="b"/>
              <a:pathLst>
                <a:path w="34" h="68">
                  <a:moveTo>
                    <a:pt x="33" y="2"/>
                  </a:moveTo>
                  <a:lnTo>
                    <a:pt x="23" y="2"/>
                  </a:lnTo>
                  <a:lnTo>
                    <a:pt x="21" y="0"/>
                  </a:lnTo>
                  <a:lnTo>
                    <a:pt x="11" y="0"/>
                  </a:lnTo>
                  <a:lnTo>
                    <a:pt x="9" y="2"/>
                  </a:lnTo>
                  <a:lnTo>
                    <a:pt x="4" y="2"/>
                  </a:lnTo>
                  <a:lnTo>
                    <a:pt x="0" y="19"/>
                  </a:lnTo>
                  <a:lnTo>
                    <a:pt x="0" y="64"/>
                  </a:lnTo>
                  <a:lnTo>
                    <a:pt x="11" y="64"/>
                  </a:lnTo>
                  <a:lnTo>
                    <a:pt x="16" y="67"/>
                  </a:lnTo>
                  <a:lnTo>
                    <a:pt x="33" y="67"/>
                  </a:lnTo>
                  <a:lnTo>
                    <a:pt x="33"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8" name="Freeform 170"/>
            <p:cNvSpPr>
              <a:spLocks/>
            </p:cNvSpPr>
            <p:nvPr/>
          </p:nvSpPr>
          <p:spPr bwMode="auto">
            <a:xfrm>
              <a:off x="8440" y="2267"/>
              <a:ext cx="34" cy="63"/>
            </a:xfrm>
            <a:custGeom>
              <a:avLst/>
              <a:gdLst/>
              <a:ahLst/>
              <a:cxnLst>
                <a:cxn ang="0">
                  <a:pos x="11" y="60"/>
                </a:cxn>
                <a:cxn ang="0">
                  <a:pos x="14" y="62"/>
                </a:cxn>
                <a:cxn ang="0">
                  <a:pos x="31" y="62"/>
                </a:cxn>
                <a:cxn ang="0">
                  <a:pos x="33" y="47"/>
                </a:cxn>
                <a:cxn ang="0">
                  <a:pos x="33" y="16"/>
                </a:cxn>
                <a:cxn ang="0">
                  <a:pos x="31" y="2"/>
                </a:cxn>
                <a:cxn ang="0">
                  <a:pos x="21" y="2"/>
                </a:cxn>
                <a:cxn ang="0">
                  <a:pos x="21" y="0"/>
                </a:cxn>
                <a:cxn ang="0">
                  <a:pos x="14" y="0"/>
                </a:cxn>
                <a:cxn ang="0">
                  <a:pos x="11" y="2"/>
                </a:cxn>
                <a:cxn ang="0">
                  <a:pos x="4" y="2"/>
                </a:cxn>
                <a:cxn ang="0">
                  <a:pos x="0" y="31"/>
                </a:cxn>
                <a:cxn ang="0">
                  <a:pos x="0" y="60"/>
                </a:cxn>
                <a:cxn ang="0">
                  <a:pos x="11" y="60"/>
                </a:cxn>
              </a:cxnLst>
              <a:rect l="0" t="0" r="r" b="b"/>
              <a:pathLst>
                <a:path w="34" h="63">
                  <a:moveTo>
                    <a:pt x="11" y="60"/>
                  </a:moveTo>
                  <a:lnTo>
                    <a:pt x="14" y="62"/>
                  </a:lnTo>
                  <a:lnTo>
                    <a:pt x="31" y="62"/>
                  </a:lnTo>
                  <a:lnTo>
                    <a:pt x="33" y="47"/>
                  </a:lnTo>
                  <a:lnTo>
                    <a:pt x="33" y="16"/>
                  </a:lnTo>
                  <a:lnTo>
                    <a:pt x="31" y="2"/>
                  </a:lnTo>
                  <a:lnTo>
                    <a:pt x="21" y="2"/>
                  </a:lnTo>
                  <a:lnTo>
                    <a:pt x="21" y="0"/>
                  </a:lnTo>
                  <a:lnTo>
                    <a:pt x="14" y="0"/>
                  </a:lnTo>
                  <a:lnTo>
                    <a:pt x="11" y="2"/>
                  </a:lnTo>
                  <a:lnTo>
                    <a:pt x="4" y="2"/>
                  </a:lnTo>
                  <a:lnTo>
                    <a:pt x="0" y="31"/>
                  </a:lnTo>
                  <a:lnTo>
                    <a:pt x="0" y="60"/>
                  </a:lnTo>
                  <a:lnTo>
                    <a:pt x="11" y="6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9" name="Freeform 171"/>
            <p:cNvSpPr>
              <a:spLocks/>
            </p:cNvSpPr>
            <p:nvPr/>
          </p:nvSpPr>
          <p:spPr bwMode="auto">
            <a:xfrm>
              <a:off x="8440" y="2267"/>
              <a:ext cx="32" cy="58"/>
            </a:xfrm>
            <a:custGeom>
              <a:avLst/>
              <a:gdLst/>
              <a:ahLst/>
              <a:cxnLst>
                <a:cxn ang="0">
                  <a:pos x="0" y="28"/>
                </a:cxn>
                <a:cxn ang="0">
                  <a:pos x="0" y="55"/>
                </a:cxn>
                <a:cxn ang="0">
                  <a:pos x="4" y="55"/>
                </a:cxn>
                <a:cxn ang="0">
                  <a:pos x="7" y="57"/>
                </a:cxn>
                <a:cxn ang="0">
                  <a:pos x="31" y="57"/>
                </a:cxn>
                <a:cxn ang="0">
                  <a:pos x="31" y="2"/>
                </a:cxn>
                <a:cxn ang="0">
                  <a:pos x="21" y="2"/>
                </a:cxn>
                <a:cxn ang="0">
                  <a:pos x="19" y="0"/>
                </a:cxn>
                <a:cxn ang="0">
                  <a:pos x="14" y="0"/>
                </a:cxn>
                <a:cxn ang="0">
                  <a:pos x="11" y="2"/>
                </a:cxn>
                <a:cxn ang="0">
                  <a:pos x="4" y="2"/>
                </a:cxn>
                <a:cxn ang="0">
                  <a:pos x="2" y="16"/>
                </a:cxn>
                <a:cxn ang="0">
                  <a:pos x="0" y="28"/>
                </a:cxn>
              </a:cxnLst>
              <a:rect l="0" t="0" r="r" b="b"/>
              <a:pathLst>
                <a:path w="32" h="58">
                  <a:moveTo>
                    <a:pt x="0" y="28"/>
                  </a:moveTo>
                  <a:lnTo>
                    <a:pt x="0" y="55"/>
                  </a:lnTo>
                  <a:lnTo>
                    <a:pt x="4" y="55"/>
                  </a:lnTo>
                  <a:lnTo>
                    <a:pt x="7" y="57"/>
                  </a:lnTo>
                  <a:lnTo>
                    <a:pt x="31" y="57"/>
                  </a:lnTo>
                  <a:lnTo>
                    <a:pt x="31" y="2"/>
                  </a:lnTo>
                  <a:lnTo>
                    <a:pt x="21" y="2"/>
                  </a:lnTo>
                  <a:lnTo>
                    <a:pt x="19" y="0"/>
                  </a:lnTo>
                  <a:lnTo>
                    <a:pt x="14" y="0"/>
                  </a:lnTo>
                  <a:lnTo>
                    <a:pt x="11" y="2"/>
                  </a:lnTo>
                  <a:lnTo>
                    <a:pt x="4" y="2"/>
                  </a:lnTo>
                  <a:lnTo>
                    <a:pt x="2" y="16"/>
                  </a:lnTo>
                  <a:lnTo>
                    <a:pt x="0" y="28"/>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0" name="Freeform 172"/>
            <p:cNvSpPr>
              <a:spLocks/>
            </p:cNvSpPr>
            <p:nvPr/>
          </p:nvSpPr>
          <p:spPr bwMode="auto">
            <a:xfrm>
              <a:off x="8440" y="2267"/>
              <a:ext cx="32" cy="53"/>
            </a:xfrm>
            <a:custGeom>
              <a:avLst/>
              <a:gdLst/>
              <a:ahLst/>
              <a:cxnLst>
                <a:cxn ang="0">
                  <a:pos x="31" y="52"/>
                </a:cxn>
                <a:cxn ang="0">
                  <a:pos x="31" y="2"/>
                </a:cxn>
                <a:cxn ang="0">
                  <a:pos x="21" y="2"/>
                </a:cxn>
                <a:cxn ang="0">
                  <a:pos x="19" y="0"/>
                </a:cxn>
                <a:cxn ang="0">
                  <a:pos x="14" y="0"/>
                </a:cxn>
                <a:cxn ang="0">
                  <a:pos x="11" y="2"/>
                </a:cxn>
                <a:cxn ang="0">
                  <a:pos x="4" y="2"/>
                </a:cxn>
                <a:cxn ang="0">
                  <a:pos x="0" y="26"/>
                </a:cxn>
                <a:cxn ang="0">
                  <a:pos x="0" y="52"/>
                </a:cxn>
                <a:cxn ang="0">
                  <a:pos x="31" y="52"/>
                </a:cxn>
              </a:cxnLst>
              <a:rect l="0" t="0" r="r" b="b"/>
              <a:pathLst>
                <a:path w="32" h="53">
                  <a:moveTo>
                    <a:pt x="31" y="52"/>
                  </a:moveTo>
                  <a:lnTo>
                    <a:pt x="31" y="2"/>
                  </a:lnTo>
                  <a:lnTo>
                    <a:pt x="21" y="2"/>
                  </a:lnTo>
                  <a:lnTo>
                    <a:pt x="19" y="0"/>
                  </a:lnTo>
                  <a:lnTo>
                    <a:pt x="14" y="0"/>
                  </a:lnTo>
                  <a:lnTo>
                    <a:pt x="11" y="2"/>
                  </a:lnTo>
                  <a:lnTo>
                    <a:pt x="4" y="2"/>
                  </a:lnTo>
                  <a:lnTo>
                    <a:pt x="0" y="26"/>
                  </a:lnTo>
                  <a:lnTo>
                    <a:pt x="0" y="52"/>
                  </a:lnTo>
                  <a:lnTo>
                    <a:pt x="31" y="5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1" name="Freeform 173"/>
            <p:cNvSpPr>
              <a:spLocks/>
            </p:cNvSpPr>
            <p:nvPr/>
          </p:nvSpPr>
          <p:spPr bwMode="auto">
            <a:xfrm>
              <a:off x="8443" y="2267"/>
              <a:ext cx="26" cy="48"/>
            </a:xfrm>
            <a:custGeom>
              <a:avLst/>
              <a:gdLst/>
              <a:ahLst/>
              <a:cxnLst>
                <a:cxn ang="0">
                  <a:pos x="26" y="47"/>
                </a:cxn>
                <a:cxn ang="0">
                  <a:pos x="26" y="2"/>
                </a:cxn>
                <a:cxn ang="0">
                  <a:pos x="19" y="2"/>
                </a:cxn>
                <a:cxn ang="0">
                  <a:pos x="16" y="0"/>
                </a:cxn>
                <a:cxn ang="0">
                  <a:pos x="11" y="0"/>
                </a:cxn>
                <a:cxn ang="0">
                  <a:pos x="9" y="2"/>
                </a:cxn>
                <a:cxn ang="0">
                  <a:pos x="2" y="2"/>
                </a:cxn>
                <a:cxn ang="0">
                  <a:pos x="0" y="14"/>
                </a:cxn>
                <a:cxn ang="0">
                  <a:pos x="0" y="47"/>
                </a:cxn>
                <a:cxn ang="0">
                  <a:pos x="26" y="47"/>
                </a:cxn>
              </a:cxnLst>
              <a:rect l="0" t="0" r="r" b="b"/>
              <a:pathLst>
                <a:path w="26" h="48">
                  <a:moveTo>
                    <a:pt x="26" y="47"/>
                  </a:moveTo>
                  <a:lnTo>
                    <a:pt x="26" y="2"/>
                  </a:lnTo>
                  <a:lnTo>
                    <a:pt x="19" y="2"/>
                  </a:lnTo>
                  <a:lnTo>
                    <a:pt x="16" y="0"/>
                  </a:lnTo>
                  <a:lnTo>
                    <a:pt x="11" y="0"/>
                  </a:lnTo>
                  <a:lnTo>
                    <a:pt x="9" y="2"/>
                  </a:lnTo>
                  <a:lnTo>
                    <a:pt x="2" y="2"/>
                  </a:lnTo>
                  <a:lnTo>
                    <a:pt x="0" y="14"/>
                  </a:lnTo>
                  <a:lnTo>
                    <a:pt x="0" y="47"/>
                  </a:lnTo>
                  <a:lnTo>
                    <a:pt x="26" y="47"/>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2" name="Freeform 174"/>
            <p:cNvSpPr>
              <a:spLocks/>
            </p:cNvSpPr>
            <p:nvPr/>
          </p:nvSpPr>
          <p:spPr bwMode="auto">
            <a:xfrm>
              <a:off x="8443" y="2270"/>
              <a:ext cx="26" cy="41"/>
            </a:xfrm>
            <a:custGeom>
              <a:avLst/>
              <a:gdLst/>
              <a:ahLst/>
              <a:cxnLst>
                <a:cxn ang="0">
                  <a:pos x="2" y="0"/>
                </a:cxn>
                <a:cxn ang="0">
                  <a:pos x="2" y="0"/>
                </a:cxn>
                <a:cxn ang="0">
                  <a:pos x="0" y="9"/>
                </a:cxn>
                <a:cxn ang="0">
                  <a:pos x="0" y="40"/>
                </a:cxn>
                <a:cxn ang="0">
                  <a:pos x="26" y="40"/>
                </a:cxn>
                <a:cxn ang="0">
                  <a:pos x="26" y="0"/>
                </a:cxn>
                <a:cxn ang="0">
                  <a:pos x="2" y="0"/>
                </a:cxn>
              </a:cxnLst>
              <a:rect l="0" t="0" r="r" b="b"/>
              <a:pathLst>
                <a:path w="26" h="41">
                  <a:moveTo>
                    <a:pt x="2" y="0"/>
                  </a:moveTo>
                  <a:lnTo>
                    <a:pt x="2" y="0"/>
                  </a:lnTo>
                  <a:lnTo>
                    <a:pt x="0" y="9"/>
                  </a:lnTo>
                  <a:lnTo>
                    <a:pt x="0" y="40"/>
                  </a:lnTo>
                  <a:lnTo>
                    <a:pt x="26" y="40"/>
                  </a:lnTo>
                  <a:lnTo>
                    <a:pt x="26"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3" name="Freeform 175"/>
            <p:cNvSpPr>
              <a:spLocks/>
            </p:cNvSpPr>
            <p:nvPr/>
          </p:nvSpPr>
          <p:spPr bwMode="auto">
            <a:xfrm>
              <a:off x="8443" y="2267"/>
              <a:ext cx="26" cy="41"/>
            </a:xfrm>
            <a:custGeom>
              <a:avLst/>
              <a:gdLst/>
              <a:ahLst/>
              <a:cxnLst>
                <a:cxn ang="0">
                  <a:pos x="11" y="38"/>
                </a:cxn>
                <a:cxn ang="0">
                  <a:pos x="14" y="40"/>
                </a:cxn>
                <a:cxn ang="0">
                  <a:pos x="21" y="40"/>
                </a:cxn>
                <a:cxn ang="0">
                  <a:pos x="23" y="38"/>
                </a:cxn>
                <a:cxn ang="0">
                  <a:pos x="26" y="31"/>
                </a:cxn>
                <a:cxn ang="0">
                  <a:pos x="26" y="12"/>
                </a:cxn>
                <a:cxn ang="0">
                  <a:pos x="23" y="2"/>
                </a:cxn>
                <a:cxn ang="0">
                  <a:pos x="16" y="2"/>
                </a:cxn>
                <a:cxn ang="0">
                  <a:pos x="14" y="0"/>
                </a:cxn>
                <a:cxn ang="0">
                  <a:pos x="9" y="2"/>
                </a:cxn>
                <a:cxn ang="0">
                  <a:pos x="2" y="2"/>
                </a:cxn>
                <a:cxn ang="0">
                  <a:pos x="0" y="12"/>
                </a:cxn>
                <a:cxn ang="0">
                  <a:pos x="0" y="38"/>
                </a:cxn>
                <a:cxn ang="0">
                  <a:pos x="11" y="38"/>
                </a:cxn>
              </a:cxnLst>
              <a:rect l="0" t="0" r="r" b="b"/>
              <a:pathLst>
                <a:path w="26" h="41">
                  <a:moveTo>
                    <a:pt x="11" y="38"/>
                  </a:moveTo>
                  <a:lnTo>
                    <a:pt x="14" y="40"/>
                  </a:lnTo>
                  <a:lnTo>
                    <a:pt x="21" y="40"/>
                  </a:lnTo>
                  <a:lnTo>
                    <a:pt x="23" y="38"/>
                  </a:lnTo>
                  <a:lnTo>
                    <a:pt x="26" y="31"/>
                  </a:lnTo>
                  <a:lnTo>
                    <a:pt x="26" y="12"/>
                  </a:lnTo>
                  <a:lnTo>
                    <a:pt x="23" y="2"/>
                  </a:lnTo>
                  <a:lnTo>
                    <a:pt x="16" y="2"/>
                  </a:lnTo>
                  <a:lnTo>
                    <a:pt x="14" y="0"/>
                  </a:lnTo>
                  <a:lnTo>
                    <a:pt x="9" y="2"/>
                  </a:lnTo>
                  <a:lnTo>
                    <a:pt x="2" y="2"/>
                  </a:lnTo>
                  <a:lnTo>
                    <a:pt x="0" y="12"/>
                  </a:lnTo>
                  <a:lnTo>
                    <a:pt x="0" y="38"/>
                  </a:lnTo>
                  <a:lnTo>
                    <a:pt x="11"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4" name="Freeform 176"/>
            <p:cNvSpPr>
              <a:spLocks/>
            </p:cNvSpPr>
            <p:nvPr/>
          </p:nvSpPr>
          <p:spPr bwMode="auto">
            <a:xfrm>
              <a:off x="8443" y="2267"/>
              <a:ext cx="24" cy="37"/>
            </a:xfrm>
            <a:custGeom>
              <a:avLst/>
              <a:gdLst/>
              <a:ahLst/>
              <a:cxnLst>
                <a:cxn ang="0">
                  <a:pos x="23" y="36"/>
                </a:cxn>
                <a:cxn ang="0">
                  <a:pos x="23" y="2"/>
                </a:cxn>
                <a:cxn ang="0">
                  <a:pos x="16" y="2"/>
                </a:cxn>
                <a:cxn ang="0">
                  <a:pos x="14" y="0"/>
                </a:cxn>
                <a:cxn ang="0">
                  <a:pos x="9" y="2"/>
                </a:cxn>
                <a:cxn ang="0">
                  <a:pos x="2" y="2"/>
                </a:cxn>
                <a:cxn ang="0">
                  <a:pos x="2" y="9"/>
                </a:cxn>
                <a:cxn ang="0">
                  <a:pos x="0" y="19"/>
                </a:cxn>
                <a:cxn ang="0">
                  <a:pos x="0" y="36"/>
                </a:cxn>
                <a:cxn ang="0">
                  <a:pos x="23" y="36"/>
                </a:cxn>
              </a:cxnLst>
              <a:rect l="0" t="0" r="r" b="b"/>
              <a:pathLst>
                <a:path w="24" h="37">
                  <a:moveTo>
                    <a:pt x="23" y="36"/>
                  </a:moveTo>
                  <a:lnTo>
                    <a:pt x="23" y="2"/>
                  </a:lnTo>
                  <a:lnTo>
                    <a:pt x="16" y="2"/>
                  </a:lnTo>
                  <a:lnTo>
                    <a:pt x="14" y="0"/>
                  </a:lnTo>
                  <a:lnTo>
                    <a:pt x="9" y="2"/>
                  </a:lnTo>
                  <a:lnTo>
                    <a:pt x="2" y="2"/>
                  </a:lnTo>
                  <a:lnTo>
                    <a:pt x="2" y="9"/>
                  </a:lnTo>
                  <a:lnTo>
                    <a:pt x="0" y="19"/>
                  </a:lnTo>
                  <a:lnTo>
                    <a:pt x="0" y="36"/>
                  </a:lnTo>
                  <a:lnTo>
                    <a:pt x="23" y="36"/>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5" name="Freeform 177"/>
            <p:cNvSpPr>
              <a:spLocks/>
            </p:cNvSpPr>
            <p:nvPr/>
          </p:nvSpPr>
          <p:spPr bwMode="auto">
            <a:xfrm>
              <a:off x="8443" y="2267"/>
              <a:ext cx="24" cy="32"/>
            </a:xfrm>
            <a:custGeom>
              <a:avLst/>
              <a:gdLst/>
              <a:ahLst/>
              <a:cxnLst>
                <a:cxn ang="0">
                  <a:pos x="23" y="31"/>
                </a:cxn>
                <a:cxn ang="0">
                  <a:pos x="23" y="2"/>
                </a:cxn>
                <a:cxn ang="0">
                  <a:pos x="14" y="2"/>
                </a:cxn>
                <a:cxn ang="0">
                  <a:pos x="14" y="0"/>
                </a:cxn>
                <a:cxn ang="0">
                  <a:pos x="9" y="2"/>
                </a:cxn>
                <a:cxn ang="0">
                  <a:pos x="2" y="2"/>
                </a:cxn>
                <a:cxn ang="0">
                  <a:pos x="2" y="9"/>
                </a:cxn>
                <a:cxn ang="0">
                  <a:pos x="0" y="16"/>
                </a:cxn>
                <a:cxn ang="0">
                  <a:pos x="0" y="31"/>
                </a:cxn>
                <a:cxn ang="0">
                  <a:pos x="23" y="31"/>
                </a:cxn>
              </a:cxnLst>
              <a:rect l="0" t="0" r="r" b="b"/>
              <a:pathLst>
                <a:path w="24" h="32">
                  <a:moveTo>
                    <a:pt x="23" y="31"/>
                  </a:moveTo>
                  <a:lnTo>
                    <a:pt x="23" y="2"/>
                  </a:lnTo>
                  <a:lnTo>
                    <a:pt x="14" y="2"/>
                  </a:lnTo>
                  <a:lnTo>
                    <a:pt x="14" y="0"/>
                  </a:lnTo>
                  <a:lnTo>
                    <a:pt x="9" y="2"/>
                  </a:lnTo>
                  <a:lnTo>
                    <a:pt x="2" y="2"/>
                  </a:lnTo>
                  <a:lnTo>
                    <a:pt x="2" y="9"/>
                  </a:lnTo>
                  <a:lnTo>
                    <a:pt x="0" y="16"/>
                  </a:lnTo>
                  <a:lnTo>
                    <a:pt x="0" y="31"/>
                  </a:lnTo>
                  <a:lnTo>
                    <a:pt x="23" y="31"/>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6" name="Freeform 178"/>
            <p:cNvSpPr>
              <a:spLocks/>
            </p:cNvSpPr>
            <p:nvPr/>
          </p:nvSpPr>
          <p:spPr bwMode="auto">
            <a:xfrm>
              <a:off x="8443" y="2267"/>
              <a:ext cx="24" cy="27"/>
            </a:xfrm>
            <a:custGeom>
              <a:avLst/>
              <a:gdLst/>
              <a:ahLst/>
              <a:cxnLst>
                <a:cxn ang="0">
                  <a:pos x="4" y="2"/>
                </a:cxn>
                <a:cxn ang="0">
                  <a:pos x="4" y="2"/>
                </a:cxn>
                <a:cxn ang="0">
                  <a:pos x="2" y="7"/>
                </a:cxn>
                <a:cxn ang="0">
                  <a:pos x="0" y="14"/>
                </a:cxn>
                <a:cxn ang="0">
                  <a:pos x="0" y="26"/>
                </a:cxn>
                <a:cxn ang="0">
                  <a:pos x="23" y="26"/>
                </a:cxn>
                <a:cxn ang="0">
                  <a:pos x="23" y="2"/>
                </a:cxn>
                <a:cxn ang="0">
                  <a:pos x="11" y="0"/>
                </a:cxn>
                <a:cxn ang="0">
                  <a:pos x="4" y="2"/>
                </a:cxn>
              </a:cxnLst>
              <a:rect l="0" t="0" r="r" b="b"/>
              <a:pathLst>
                <a:path w="24" h="27">
                  <a:moveTo>
                    <a:pt x="4" y="2"/>
                  </a:moveTo>
                  <a:lnTo>
                    <a:pt x="4" y="2"/>
                  </a:lnTo>
                  <a:lnTo>
                    <a:pt x="2" y="7"/>
                  </a:lnTo>
                  <a:lnTo>
                    <a:pt x="0" y="14"/>
                  </a:lnTo>
                  <a:lnTo>
                    <a:pt x="0" y="26"/>
                  </a:lnTo>
                  <a:lnTo>
                    <a:pt x="23" y="26"/>
                  </a:lnTo>
                  <a:lnTo>
                    <a:pt x="23" y="2"/>
                  </a:lnTo>
                  <a:lnTo>
                    <a:pt x="11" y="0"/>
                  </a:lnTo>
                  <a:lnTo>
                    <a:pt x="4"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7" name="Freeform 179"/>
            <p:cNvSpPr>
              <a:spLocks/>
            </p:cNvSpPr>
            <p:nvPr/>
          </p:nvSpPr>
          <p:spPr bwMode="auto">
            <a:xfrm>
              <a:off x="8445" y="2260"/>
              <a:ext cx="31" cy="7"/>
            </a:xfrm>
            <a:custGeom>
              <a:avLst/>
              <a:gdLst/>
              <a:ahLst/>
              <a:cxnLst>
                <a:cxn ang="0">
                  <a:pos x="0" y="0"/>
                </a:cxn>
                <a:cxn ang="0">
                  <a:pos x="0" y="7"/>
                </a:cxn>
                <a:cxn ang="0">
                  <a:pos x="31" y="7"/>
                </a:cxn>
                <a:cxn ang="0">
                  <a:pos x="31" y="2"/>
                </a:cxn>
                <a:cxn ang="0">
                  <a:pos x="16" y="0"/>
                </a:cxn>
                <a:cxn ang="0">
                  <a:pos x="0" y="0"/>
                </a:cxn>
              </a:cxnLst>
              <a:rect l="0" t="0" r="r" b="b"/>
              <a:pathLst>
                <a:path w="31" h="7">
                  <a:moveTo>
                    <a:pt x="0" y="0"/>
                  </a:moveTo>
                  <a:lnTo>
                    <a:pt x="0" y="7"/>
                  </a:lnTo>
                  <a:lnTo>
                    <a:pt x="31" y="7"/>
                  </a:lnTo>
                  <a:lnTo>
                    <a:pt x="31" y="2"/>
                  </a:lnTo>
                  <a:lnTo>
                    <a:pt x="16"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8" name="Freeform 180"/>
            <p:cNvSpPr>
              <a:spLocks/>
            </p:cNvSpPr>
            <p:nvPr/>
          </p:nvSpPr>
          <p:spPr bwMode="auto">
            <a:xfrm>
              <a:off x="8438" y="2342"/>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9" name="Freeform 181"/>
            <p:cNvSpPr>
              <a:spLocks/>
            </p:cNvSpPr>
            <p:nvPr/>
          </p:nvSpPr>
          <p:spPr bwMode="auto">
            <a:xfrm>
              <a:off x="8452" y="2344"/>
              <a:ext cx="12" cy="5"/>
            </a:xfrm>
            <a:custGeom>
              <a:avLst/>
              <a:gdLst/>
              <a:ahLst/>
              <a:cxnLst>
                <a:cxn ang="0">
                  <a:pos x="7" y="2"/>
                </a:cxn>
                <a:cxn ang="0">
                  <a:pos x="4" y="0"/>
                </a:cxn>
                <a:cxn ang="0">
                  <a:pos x="0" y="0"/>
                </a:cxn>
                <a:cxn ang="0">
                  <a:pos x="0" y="4"/>
                </a:cxn>
                <a:cxn ang="0">
                  <a:pos x="12" y="4"/>
                </a:cxn>
                <a:cxn ang="0">
                  <a:pos x="12" y="2"/>
                </a:cxn>
                <a:cxn ang="0">
                  <a:pos x="7" y="2"/>
                </a:cxn>
              </a:cxnLst>
              <a:rect l="0" t="0" r="r" b="b"/>
              <a:pathLst>
                <a:path w="12" h="5">
                  <a:moveTo>
                    <a:pt x="7" y="2"/>
                  </a:moveTo>
                  <a:lnTo>
                    <a:pt x="4" y="0"/>
                  </a:lnTo>
                  <a:lnTo>
                    <a:pt x="0" y="0"/>
                  </a:lnTo>
                  <a:lnTo>
                    <a:pt x="0" y="4"/>
                  </a:lnTo>
                  <a:lnTo>
                    <a:pt x="12" y="4"/>
                  </a:lnTo>
                  <a:lnTo>
                    <a:pt x="12" y="2"/>
                  </a:lnTo>
                  <a:lnTo>
                    <a:pt x="7" y="2"/>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0" name="Freeform 182"/>
            <p:cNvSpPr>
              <a:spLocks/>
            </p:cNvSpPr>
            <p:nvPr/>
          </p:nvSpPr>
          <p:spPr bwMode="auto">
            <a:xfrm>
              <a:off x="8452" y="2344"/>
              <a:ext cx="8" cy="5"/>
            </a:xfrm>
            <a:custGeom>
              <a:avLst/>
              <a:gdLst/>
              <a:ahLst/>
              <a:cxnLst>
                <a:cxn ang="0">
                  <a:pos x="2" y="0"/>
                </a:cxn>
                <a:cxn ang="0">
                  <a:pos x="0" y="0"/>
                </a:cxn>
                <a:cxn ang="0">
                  <a:pos x="0" y="4"/>
                </a:cxn>
                <a:cxn ang="0">
                  <a:pos x="7" y="4"/>
                </a:cxn>
                <a:cxn ang="0">
                  <a:pos x="7" y="2"/>
                </a:cxn>
                <a:cxn ang="0">
                  <a:pos x="2" y="0"/>
                </a:cxn>
              </a:cxnLst>
              <a:rect l="0" t="0" r="r" b="b"/>
              <a:pathLst>
                <a:path w="8" h="5">
                  <a:moveTo>
                    <a:pt x="2" y="0"/>
                  </a:moveTo>
                  <a:lnTo>
                    <a:pt x="0" y="0"/>
                  </a:lnTo>
                  <a:lnTo>
                    <a:pt x="0" y="4"/>
                  </a:lnTo>
                  <a:lnTo>
                    <a:pt x="7"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1" name="Freeform 183"/>
            <p:cNvSpPr>
              <a:spLocks/>
            </p:cNvSpPr>
            <p:nvPr/>
          </p:nvSpPr>
          <p:spPr bwMode="auto">
            <a:xfrm>
              <a:off x="8452" y="2347"/>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2" name="Freeform 184"/>
            <p:cNvSpPr>
              <a:spLocks/>
            </p:cNvSpPr>
            <p:nvPr/>
          </p:nvSpPr>
          <p:spPr bwMode="auto">
            <a:xfrm>
              <a:off x="8476" y="2342"/>
              <a:ext cx="24" cy="12"/>
            </a:xfrm>
            <a:custGeom>
              <a:avLst/>
              <a:gdLst/>
              <a:ahLst/>
              <a:cxnLst>
                <a:cxn ang="0">
                  <a:pos x="0" y="4"/>
                </a:cxn>
                <a:cxn ang="0">
                  <a:pos x="0" y="12"/>
                </a:cxn>
                <a:cxn ang="0">
                  <a:pos x="16" y="7"/>
                </a:cxn>
                <a:cxn ang="0">
                  <a:pos x="24" y="4"/>
                </a:cxn>
                <a:cxn ang="0">
                  <a:pos x="24" y="0"/>
                </a:cxn>
                <a:cxn ang="0">
                  <a:pos x="0" y="4"/>
                </a:cxn>
              </a:cxnLst>
              <a:rect l="0" t="0" r="r" b="b"/>
              <a:pathLst>
                <a:path w="24" h="12">
                  <a:moveTo>
                    <a:pt x="0" y="4"/>
                  </a:moveTo>
                  <a:lnTo>
                    <a:pt x="0" y="12"/>
                  </a:lnTo>
                  <a:lnTo>
                    <a:pt x="16" y="7"/>
                  </a:lnTo>
                  <a:lnTo>
                    <a:pt x="24" y="4"/>
                  </a:lnTo>
                  <a:lnTo>
                    <a:pt x="24"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3" name="Freeform 185"/>
            <p:cNvSpPr>
              <a:spLocks/>
            </p:cNvSpPr>
            <p:nvPr/>
          </p:nvSpPr>
          <p:spPr bwMode="auto">
            <a:xfrm>
              <a:off x="8476" y="2342"/>
              <a:ext cx="24" cy="10"/>
            </a:xfrm>
            <a:custGeom>
              <a:avLst/>
              <a:gdLst/>
              <a:ahLst/>
              <a:cxnLst>
                <a:cxn ang="0">
                  <a:pos x="9" y="9"/>
                </a:cxn>
                <a:cxn ang="0">
                  <a:pos x="12" y="7"/>
                </a:cxn>
                <a:cxn ang="0">
                  <a:pos x="16" y="7"/>
                </a:cxn>
                <a:cxn ang="0">
                  <a:pos x="19" y="4"/>
                </a:cxn>
                <a:cxn ang="0">
                  <a:pos x="24" y="4"/>
                </a:cxn>
                <a:cxn ang="0">
                  <a:pos x="24" y="0"/>
                </a:cxn>
                <a:cxn ang="0">
                  <a:pos x="16" y="0"/>
                </a:cxn>
                <a:cxn ang="0">
                  <a:pos x="12" y="2"/>
                </a:cxn>
                <a:cxn ang="0">
                  <a:pos x="4" y="2"/>
                </a:cxn>
                <a:cxn ang="0">
                  <a:pos x="0" y="4"/>
                </a:cxn>
                <a:cxn ang="0">
                  <a:pos x="0" y="9"/>
                </a:cxn>
                <a:cxn ang="0">
                  <a:pos x="9" y="9"/>
                </a:cxn>
              </a:cxnLst>
              <a:rect l="0" t="0" r="r" b="b"/>
              <a:pathLst>
                <a:path w="24" h="10">
                  <a:moveTo>
                    <a:pt x="9" y="9"/>
                  </a:moveTo>
                  <a:lnTo>
                    <a:pt x="12" y="7"/>
                  </a:lnTo>
                  <a:lnTo>
                    <a:pt x="16" y="7"/>
                  </a:lnTo>
                  <a:lnTo>
                    <a:pt x="19" y="4"/>
                  </a:lnTo>
                  <a:lnTo>
                    <a:pt x="24" y="4"/>
                  </a:lnTo>
                  <a:lnTo>
                    <a:pt x="24" y="0"/>
                  </a:lnTo>
                  <a:lnTo>
                    <a:pt x="16" y="0"/>
                  </a:lnTo>
                  <a:lnTo>
                    <a:pt x="12" y="2"/>
                  </a:lnTo>
                  <a:lnTo>
                    <a:pt x="4" y="2"/>
                  </a:lnTo>
                  <a:lnTo>
                    <a:pt x="0" y="4"/>
                  </a:lnTo>
                  <a:lnTo>
                    <a:pt x="0" y="9"/>
                  </a:lnTo>
                  <a:lnTo>
                    <a:pt x="9"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4" name="Freeform 186"/>
            <p:cNvSpPr>
              <a:spLocks/>
            </p:cNvSpPr>
            <p:nvPr/>
          </p:nvSpPr>
          <p:spPr bwMode="auto">
            <a:xfrm>
              <a:off x="8479" y="2342"/>
              <a:ext cx="21" cy="10"/>
            </a:xfrm>
            <a:custGeom>
              <a:avLst/>
              <a:gdLst/>
              <a:ahLst/>
              <a:cxnLst>
                <a:cxn ang="0">
                  <a:pos x="4" y="9"/>
                </a:cxn>
                <a:cxn ang="0">
                  <a:pos x="7" y="7"/>
                </a:cxn>
                <a:cxn ang="0">
                  <a:pos x="14" y="7"/>
                </a:cxn>
                <a:cxn ang="0">
                  <a:pos x="16" y="4"/>
                </a:cxn>
                <a:cxn ang="0">
                  <a:pos x="21" y="4"/>
                </a:cxn>
                <a:cxn ang="0">
                  <a:pos x="21" y="0"/>
                </a:cxn>
                <a:cxn ang="0">
                  <a:pos x="14" y="0"/>
                </a:cxn>
                <a:cxn ang="0">
                  <a:pos x="12" y="2"/>
                </a:cxn>
                <a:cxn ang="0">
                  <a:pos x="2" y="2"/>
                </a:cxn>
                <a:cxn ang="0">
                  <a:pos x="0" y="4"/>
                </a:cxn>
                <a:cxn ang="0">
                  <a:pos x="0" y="9"/>
                </a:cxn>
                <a:cxn ang="0">
                  <a:pos x="4" y="9"/>
                </a:cxn>
              </a:cxnLst>
              <a:rect l="0" t="0" r="r" b="b"/>
              <a:pathLst>
                <a:path w="21" h="10">
                  <a:moveTo>
                    <a:pt x="4" y="9"/>
                  </a:moveTo>
                  <a:lnTo>
                    <a:pt x="7" y="7"/>
                  </a:lnTo>
                  <a:lnTo>
                    <a:pt x="14" y="7"/>
                  </a:lnTo>
                  <a:lnTo>
                    <a:pt x="16" y="4"/>
                  </a:lnTo>
                  <a:lnTo>
                    <a:pt x="21" y="4"/>
                  </a:lnTo>
                  <a:lnTo>
                    <a:pt x="21" y="0"/>
                  </a:lnTo>
                  <a:lnTo>
                    <a:pt x="14" y="0"/>
                  </a:lnTo>
                  <a:lnTo>
                    <a:pt x="12" y="2"/>
                  </a:lnTo>
                  <a:lnTo>
                    <a:pt x="2" y="2"/>
                  </a:lnTo>
                  <a:lnTo>
                    <a:pt x="0" y="4"/>
                  </a:lnTo>
                  <a:lnTo>
                    <a:pt x="0" y="9"/>
                  </a:lnTo>
                  <a:lnTo>
                    <a:pt x="4" y="9"/>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5" name="Freeform 187"/>
            <p:cNvSpPr>
              <a:spLocks/>
            </p:cNvSpPr>
            <p:nvPr/>
          </p:nvSpPr>
          <p:spPr bwMode="auto">
            <a:xfrm>
              <a:off x="8481" y="2342"/>
              <a:ext cx="19" cy="10"/>
            </a:xfrm>
            <a:custGeom>
              <a:avLst/>
              <a:gdLst/>
              <a:ahLst/>
              <a:cxnLst>
                <a:cxn ang="0">
                  <a:pos x="4" y="9"/>
                </a:cxn>
                <a:cxn ang="0">
                  <a:pos x="7" y="7"/>
                </a:cxn>
                <a:cxn ang="0">
                  <a:pos x="14" y="7"/>
                </a:cxn>
                <a:cxn ang="0">
                  <a:pos x="14" y="4"/>
                </a:cxn>
                <a:cxn ang="0">
                  <a:pos x="19" y="4"/>
                </a:cxn>
                <a:cxn ang="0">
                  <a:pos x="19" y="0"/>
                </a:cxn>
                <a:cxn ang="0">
                  <a:pos x="12" y="0"/>
                </a:cxn>
                <a:cxn ang="0">
                  <a:pos x="9" y="2"/>
                </a:cxn>
                <a:cxn ang="0">
                  <a:pos x="0" y="2"/>
                </a:cxn>
                <a:cxn ang="0">
                  <a:pos x="0" y="9"/>
                </a:cxn>
                <a:cxn ang="0">
                  <a:pos x="4" y="9"/>
                </a:cxn>
              </a:cxnLst>
              <a:rect l="0" t="0" r="r" b="b"/>
              <a:pathLst>
                <a:path w="19" h="10">
                  <a:moveTo>
                    <a:pt x="4" y="9"/>
                  </a:moveTo>
                  <a:lnTo>
                    <a:pt x="7" y="7"/>
                  </a:lnTo>
                  <a:lnTo>
                    <a:pt x="14" y="7"/>
                  </a:lnTo>
                  <a:lnTo>
                    <a:pt x="14" y="4"/>
                  </a:lnTo>
                  <a:lnTo>
                    <a:pt x="19" y="4"/>
                  </a:lnTo>
                  <a:lnTo>
                    <a:pt x="19" y="0"/>
                  </a:lnTo>
                  <a:lnTo>
                    <a:pt x="12" y="0"/>
                  </a:lnTo>
                  <a:lnTo>
                    <a:pt x="9" y="2"/>
                  </a:lnTo>
                  <a:lnTo>
                    <a:pt x="0" y="2"/>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6" name="Freeform 188"/>
            <p:cNvSpPr>
              <a:spLocks/>
            </p:cNvSpPr>
            <p:nvPr/>
          </p:nvSpPr>
          <p:spPr bwMode="auto">
            <a:xfrm>
              <a:off x="8481" y="2342"/>
              <a:ext cx="19" cy="10"/>
            </a:xfrm>
            <a:custGeom>
              <a:avLst/>
              <a:gdLst/>
              <a:ahLst/>
              <a:cxnLst>
                <a:cxn ang="0">
                  <a:pos x="19" y="4"/>
                </a:cxn>
                <a:cxn ang="0">
                  <a:pos x="19" y="0"/>
                </a:cxn>
                <a:cxn ang="0">
                  <a:pos x="12" y="0"/>
                </a:cxn>
                <a:cxn ang="0">
                  <a:pos x="9" y="2"/>
                </a:cxn>
                <a:cxn ang="0">
                  <a:pos x="0" y="2"/>
                </a:cxn>
                <a:cxn ang="0">
                  <a:pos x="0" y="9"/>
                </a:cxn>
                <a:cxn ang="0">
                  <a:pos x="4" y="7"/>
                </a:cxn>
                <a:cxn ang="0">
                  <a:pos x="14" y="7"/>
                </a:cxn>
                <a:cxn ang="0">
                  <a:pos x="14" y="4"/>
                </a:cxn>
                <a:cxn ang="0">
                  <a:pos x="19" y="4"/>
                </a:cxn>
              </a:cxnLst>
              <a:rect l="0" t="0" r="r" b="b"/>
              <a:pathLst>
                <a:path w="19" h="10">
                  <a:moveTo>
                    <a:pt x="19" y="4"/>
                  </a:moveTo>
                  <a:lnTo>
                    <a:pt x="19" y="0"/>
                  </a:lnTo>
                  <a:lnTo>
                    <a:pt x="12" y="0"/>
                  </a:lnTo>
                  <a:lnTo>
                    <a:pt x="9" y="2"/>
                  </a:lnTo>
                  <a:lnTo>
                    <a:pt x="0" y="2"/>
                  </a:lnTo>
                  <a:lnTo>
                    <a:pt x="0" y="9"/>
                  </a:lnTo>
                  <a:lnTo>
                    <a:pt x="4" y="7"/>
                  </a:lnTo>
                  <a:lnTo>
                    <a:pt x="14" y="7"/>
                  </a:lnTo>
                  <a:lnTo>
                    <a:pt x="14" y="4"/>
                  </a:lnTo>
                  <a:lnTo>
                    <a:pt x="19" y="4"/>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7" name="Freeform 189"/>
            <p:cNvSpPr>
              <a:spLocks/>
            </p:cNvSpPr>
            <p:nvPr/>
          </p:nvSpPr>
          <p:spPr bwMode="auto">
            <a:xfrm>
              <a:off x="8484" y="2342"/>
              <a:ext cx="16" cy="10"/>
            </a:xfrm>
            <a:custGeom>
              <a:avLst/>
              <a:gdLst/>
              <a:ahLst/>
              <a:cxnLst>
                <a:cxn ang="0">
                  <a:pos x="16" y="4"/>
                </a:cxn>
                <a:cxn ang="0">
                  <a:pos x="16" y="0"/>
                </a:cxn>
                <a:cxn ang="0">
                  <a:pos x="7" y="0"/>
                </a:cxn>
                <a:cxn ang="0">
                  <a:pos x="4" y="2"/>
                </a:cxn>
                <a:cxn ang="0">
                  <a:pos x="0" y="2"/>
                </a:cxn>
                <a:cxn ang="0">
                  <a:pos x="0" y="9"/>
                </a:cxn>
                <a:cxn ang="0">
                  <a:pos x="4" y="7"/>
                </a:cxn>
                <a:cxn ang="0">
                  <a:pos x="12" y="7"/>
                </a:cxn>
                <a:cxn ang="0">
                  <a:pos x="12" y="4"/>
                </a:cxn>
                <a:cxn ang="0">
                  <a:pos x="16" y="4"/>
                </a:cxn>
              </a:cxnLst>
              <a:rect l="0" t="0" r="r" b="b"/>
              <a:pathLst>
                <a:path w="16" h="10">
                  <a:moveTo>
                    <a:pt x="16" y="4"/>
                  </a:moveTo>
                  <a:lnTo>
                    <a:pt x="16" y="0"/>
                  </a:lnTo>
                  <a:lnTo>
                    <a:pt x="7" y="0"/>
                  </a:lnTo>
                  <a:lnTo>
                    <a:pt x="4" y="2"/>
                  </a:lnTo>
                  <a:lnTo>
                    <a:pt x="0" y="2"/>
                  </a:lnTo>
                  <a:lnTo>
                    <a:pt x="0" y="9"/>
                  </a:lnTo>
                  <a:lnTo>
                    <a:pt x="4" y="7"/>
                  </a:lnTo>
                  <a:lnTo>
                    <a:pt x="12" y="7"/>
                  </a:lnTo>
                  <a:lnTo>
                    <a:pt x="12" y="4"/>
                  </a:lnTo>
                  <a:lnTo>
                    <a:pt x="16"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8" name="Freeform 190"/>
            <p:cNvSpPr>
              <a:spLocks/>
            </p:cNvSpPr>
            <p:nvPr/>
          </p:nvSpPr>
          <p:spPr bwMode="auto">
            <a:xfrm>
              <a:off x="8484" y="2342"/>
              <a:ext cx="16" cy="10"/>
            </a:xfrm>
            <a:custGeom>
              <a:avLst/>
              <a:gdLst/>
              <a:ahLst/>
              <a:cxnLst>
                <a:cxn ang="0">
                  <a:pos x="16" y="4"/>
                </a:cxn>
                <a:cxn ang="0">
                  <a:pos x="16" y="0"/>
                </a:cxn>
                <a:cxn ang="0">
                  <a:pos x="9" y="0"/>
                </a:cxn>
                <a:cxn ang="0">
                  <a:pos x="7" y="2"/>
                </a:cxn>
                <a:cxn ang="0">
                  <a:pos x="0" y="2"/>
                </a:cxn>
                <a:cxn ang="0">
                  <a:pos x="0" y="9"/>
                </a:cxn>
                <a:cxn ang="0">
                  <a:pos x="2" y="7"/>
                </a:cxn>
                <a:cxn ang="0">
                  <a:pos x="12" y="7"/>
                </a:cxn>
                <a:cxn ang="0">
                  <a:pos x="12" y="4"/>
                </a:cxn>
                <a:cxn ang="0">
                  <a:pos x="16" y="4"/>
                </a:cxn>
              </a:cxnLst>
              <a:rect l="0" t="0" r="r" b="b"/>
              <a:pathLst>
                <a:path w="16" h="10">
                  <a:moveTo>
                    <a:pt x="16" y="4"/>
                  </a:moveTo>
                  <a:lnTo>
                    <a:pt x="16" y="0"/>
                  </a:lnTo>
                  <a:lnTo>
                    <a:pt x="9" y="0"/>
                  </a:lnTo>
                  <a:lnTo>
                    <a:pt x="7" y="2"/>
                  </a:lnTo>
                  <a:lnTo>
                    <a:pt x="0" y="2"/>
                  </a:lnTo>
                  <a:lnTo>
                    <a:pt x="0" y="9"/>
                  </a:lnTo>
                  <a:lnTo>
                    <a:pt x="2" y="7"/>
                  </a:lnTo>
                  <a:lnTo>
                    <a:pt x="12" y="7"/>
                  </a:lnTo>
                  <a:lnTo>
                    <a:pt x="12" y="4"/>
                  </a:lnTo>
                  <a:lnTo>
                    <a:pt x="16" y="4"/>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9" name="Freeform 191"/>
            <p:cNvSpPr>
              <a:spLocks/>
            </p:cNvSpPr>
            <p:nvPr/>
          </p:nvSpPr>
          <p:spPr bwMode="auto">
            <a:xfrm>
              <a:off x="8486" y="2342"/>
              <a:ext cx="14" cy="10"/>
            </a:xfrm>
            <a:custGeom>
              <a:avLst/>
              <a:gdLst/>
              <a:ahLst/>
              <a:cxnLst>
                <a:cxn ang="0">
                  <a:pos x="14" y="4"/>
                </a:cxn>
                <a:cxn ang="0">
                  <a:pos x="14" y="0"/>
                </a:cxn>
                <a:cxn ang="0">
                  <a:pos x="7" y="0"/>
                </a:cxn>
                <a:cxn ang="0">
                  <a:pos x="4" y="2"/>
                </a:cxn>
                <a:cxn ang="0">
                  <a:pos x="0" y="2"/>
                </a:cxn>
                <a:cxn ang="0">
                  <a:pos x="0" y="9"/>
                </a:cxn>
                <a:cxn ang="0">
                  <a:pos x="2" y="7"/>
                </a:cxn>
                <a:cxn ang="0">
                  <a:pos x="9" y="7"/>
                </a:cxn>
                <a:cxn ang="0">
                  <a:pos x="9" y="4"/>
                </a:cxn>
                <a:cxn ang="0">
                  <a:pos x="14" y="4"/>
                </a:cxn>
              </a:cxnLst>
              <a:rect l="0" t="0" r="r" b="b"/>
              <a:pathLst>
                <a:path w="14" h="10">
                  <a:moveTo>
                    <a:pt x="14" y="4"/>
                  </a:moveTo>
                  <a:lnTo>
                    <a:pt x="14" y="0"/>
                  </a:lnTo>
                  <a:lnTo>
                    <a:pt x="7" y="0"/>
                  </a:lnTo>
                  <a:lnTo>
                    <a:pt x="4" y="2"/>
                  </a:lnTo>
                  <a:lnTo>
                    <a:pt x="0" y="2"/>
                  </a:lnTo>
                  <a:lnTo>
                    <a:pt x="0" y="9"/>
                  </a:lnTo>
                  <a:lnTo>
                    <a:pt x="2" y="7"/>
                  </a:lnTo>
                  <a:lnTo>
                    <a:pt x="9" y="7"/>
                  </a:lnTo>
                  <a:lnTo>
                    <a:pt x="9" y="4"/>
                  </a:lnTo>
                  <a:lnTo>
                    <a:pt x="14" y="4"/>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0" name="Freeform 192"/>
            <p:cNvSpPr>
              <a:spLocks/>
            </p:cNvSpPr>
            <p:nvPr/>
          </p:nvSpPr>
          <p:spPr bwMode="auto">
            <a:xfrm>
              <a:off x="8486" y="2342"/>
              <a:ext cx="14"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4" h="7">
                  <a:moveTo>
                    <a:pt x="14" y="4"/>
                  </a:moveTo>
                  <a:lnTo>
                    <a:pt x="14" y="0"/>
                  </a:lnTo>
                  <a:lnTo>
                    <a:pt x="7" y="0"/>
                  </a:lnTo>
                  <a:lnTo>
                    <a:pt x="4" y="2"/>
                  </a:lnTo>
                  <a:lnTo>
                    <a:pt x="0" y="2"/>
                  </a:lnTo>
                  <a:lnTo>
                    <a:pt x="0" y="7"/>
                  </a:lnTo>
                  <a:lnTo>
                    <a:pt x="9" y="7"/>
                  </a:lnTo>
                  <a:lnTo>
                    <a:pt x="9" y="4"/>
                  </a:lnTo>
                  <a:lnTo>
                    <a:pt x="14" y="4"/>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1" name="Freeform 193"/>
            <p:cNvSpPr>
              <a:spLocks/>
            </p:cNvSpPr>
            <p:nvPr/>
          </p:nvSpPr>
          <p:spPr bwMode="auto">
            <a:xfrm>
              <a:off x="8488" y="2342"/>
              <a:ext cx="12" cy="7"/>
            </a:xfrm>
            <a:custGeom>
              <a:avLst/>
              <a:gdLst/>
              <a:ahLst/>
              <a:cxnLst>
                <a:cxn ang="0">
                  <a:pos x="0" y="2"/>
                </a:cxn>
                <a:cxn ang="0">
                  <a:pos x="0" y="7"/>
                </a:cxn>
                <a:cxn ang="0">
                  <a:pos x="7" y="7"/>
                </a:cxn>
                <a:cxn ang="0">
                  <a:pos x="7" y="4"/>
                </a:cxn>
                <a:cxn ang="0">
                  <a:pos x="12" y="4"/>
                </a:cxn>
                <a:cxn ang="0">
                  <a:pos x="12" y="0"/>
                </a:cxn>
                <a:cxn ang="0">
                  <a:pos x="4" y="0"/>
                </a:cxn>
                <a:cxn ang="0">
                  <a:pos x="0" y="2"/>
                </a:cxn>
              </a:cxnLst>
              <a:rect l="0" t="0" r="r" b="b"/>
              <a:pathLst>
                <a:path w="12" h="7">
                  <a:moveTo>
                    <a:pt x="0" y="2"/>
                  </a:moveTo>
                  <a:lnTo>
                    <a:pt x="0" y="7"/>
                  </a:lnTo>
                  <a:lnTo>
                    <a:pt x="7" y="7"/>
                  </a:lnTo>
                  <a:lnTo>
                    <a:pt x="7" y="4"/>
                  </a:lnTo>
                  <a:lnTo>
                    <a:pt x="12" y="4"/>
                  </a:lnTo>
                  <a:lnTo>
                    <a:pt x="12" y="0"/>
                  </a:lnTo>
                  <a:lnTo>
                    <a:pt x="4" y="0"/>
                  </a:lnTo>
                  <a:lnTo>
                    <a:pt x="0"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2" name="Freeform 194"/>
            <p:cNvSpPr>
              <a:spLocks/>
            </p:cNvSpPr>
            <p:nvPr/>
          </p:nvSpPr>
          <p:spPr bwMode="auto">
            <a:xfrm>
              <a:off x="8488" y="2342"/>
              <a:ext cx="12" cy="7"/>
            </a:xfrm>
            <a:custGeom>
              <a:avLst/>
              <a:gdLst/>
              <a:ahLst/>
              <a:cxnLst>
                <a:cxn ang="0">
                  <a:pos x="12" y="4"/>
                </a:cxn>
                <a:cxn ang="0">
                  <a:pos x="12" y="0"/>
                </a:cxn>
                <a:cxn ang="0">
                  <a:pos x="4" y="0"/>
                </a:cxn>
                <a:cxn ang="0">
                  <a:pos x="4" y="2"/>
                </a:cxn>
                <a:cxn ang="0">
                  <a:pos x="0" y="2"/>
                </a:cxn>
                <a:cxn ang="0">
                  <a:pos x="0" y="7"/>
                </a:cxn>
                <a:cxn ang="0">
                  <a:pos x="7" y="7"/>
                </a:cxn>
                <a:cxn ang="0">
                  <a:pos x="7" y="4"/>
                </a:cxn>
                <a:cxn ang="0">
                  <a:pos x="12" y="4"/>
                </a:cxn>
              </a:cxnLst>
              <a:rect l="0" t="0" r="r" b="b"/>
              <a:pathLst>
                <a:path w="12" h="7">
                  <a:moveTo>
                    <a:pt x="12" y="4"/>
                  </a:moveTo>
                  <a:lnTo>
                    <a:pt x="12" y="0"/>
                  </a:lnTo>
                  <a:lnTo>
                    <a:pt x="4" y="0"/>
                  </a:lnTo>
                  <a:lnTo>
                    <a:pt x="4" y="2"/>
                  </a:lnTo>
                  <a:lnTo>
                    <a:pt x="0" y="2"/>
                  </a:lnTo>
                  <a:lnTo>
                    <a:pt x="0" y="7"/>
                  </a:lnTo>
                  <a:lnTo>
                    <a:pt x="7" y="7"/>
                  </a:lnTo>
                  <a:lnTo>
                    <a:pt x="7" y="4"/>
                  </a:lnTo>
                  <a:lnTo>
                    <a:pt x="12" y="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3" name="Freeform 195"/>
            <p:cNvSpPr>
              <a:spLocks/>
            </p:cNvSpPr>
            <p:nvPr/>
          </p:nvSpPr>
          <p:spPr bwMode="auto">
            <a:xfrm>
              <a:off x="8491" y="2342"/>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4" name="Freeform 196"/>
            <p:cNvSpPr>
              <a:spLocks/>
            </p:cNvSpPr>
            <p:nvPr/>
          </p:nvSpPr>
          <p:spPr bwMode="auto">
            <a:xfrm>
              <a:off x="8476" y="2265"/>
              <a:ext cx="17" cy="0"/>
            </a:xfrm>
            <a:custGeom>
              <a:avLst/>
              <a:gdLst/>
              <a:ahLst/>
              <a:cxnLst>
                <a:cxn ang="0">
                  <a:pos x="0" y="0"/>
                </a:cxn>
                <a:cxn ang="0">
                  <a:pos x="16" y="0"/>
                </a:cxn>
              </a:cxnLst>
              <a:rect l="0" t="0" r="r" b="b"/>
              <a:pathLst>
                <a:path w="17">
                  <a:moveTo>
                    <a:pt x="0" y="0"/>
                  </a:moveTo>
                  <a:lnTo>
                    <a:pt x="16" y="0"/>
                  </a:lnTo>
                </a:path>
              </a:pathLst>
            </a:custGeom>
            <a:noFill/>
            <a:ln w="4318">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5" name="Freeform 197"/>
            <p:cNvSpPr>
              <a:spLocks/>
            </p:cNvSpPr>
            <p:nvPr/>
          </p:nvSpPr>
          <p:spPr bwMode="auto">
            <a:xfrm>
              <a:off x="8479" y="2265"/>
              <a:ext cx="14" cy="0"/>
            </a:xfrm>
            <a:custGeom>
              <a:avLst/>
              <a:gdLst/>
              <a:ahLst/>
              <a:cxnLst>
                <a:cxn ang="0">
                  <a:pos x="0" y="0"/>
                </a:cxn>
                <a:cxn ang="0">
                  <a:pos x="14" y="0"/>
                </a:cxn>
              </a:cxnLst>
              <a:rect l="0" t="0" r="r" b="b"/>
              <a:pathLst>
                <a:path w="14">
                  <a:moveTo>
                    <a:pt x="0" y="0"/>
                  </a:moveTo>
                  <a:lnTo>
                    <a:pt x="14" y="0"/>
                  </a:lnTo>
                </a:path>
              </a:pathLst>
            </a:custGeom>
            <a:noFill/>
            <a:ln w="4318">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6" name="Freeform 198"/>
            <p:cNvSpPr>
              <a:spLocks/>
            </p:cNvSpPr>
            <p:nvPr/>
          </p:nvSpPr>
          <p:spPr bwMode="auto">
            <a:xfrm>
              <a:off x="8479" y="2265"/>
              <a:ext cx="14" cy="0"/>
            </a:xfrm>
            <a:custGeom>
              <a:avLst/>
              <a:gdLst/>
              <a:ahLst/>
              <a:cxnLst>
                <a:cxn ang="0">
                  <a:pos x="0" y="0"/>
                </a:cxn>
                <a:cxn ang="0">
                  <a:pos x="14" y="0"/>
                </a:cxn>
              </a:cxnLst>
              <a:rect l="0" t="0" r="r" b="b"/>
              <a:pathLst>
                <a:path w="14">
                  <a:moveTo>
                    <a:pt x="0" y="0"/>
                  </a:moveTo>
                  <a:lnTo>
                    <a:pt x="14" y="0"/>
                  </a:lnTo>
                </a:path>
              </a:pathLst>
            </a:custGeom>
            <a:noFill/>
            <a:ln w="4318">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7" name="Freeform 199"/>
            <p:cNvSpPr>
              <a:spLocks/>
            </p:cNvSpPr>
            <p:nvPr/>
          </p:nvSpPr>
          <p:spPr bwMode="auto">
            <a:xfrm>
              <a:off x="8481" y="2265"/>
              <a:ext cx="12" cy="0"/>
            </a:xfrm>
            <a:custGeom>
              <a:avLst/>
              <a:gdLst/>
              <a:ahLst/>
              <a:cxnLst>
                <a:cxn ang="0">
                  <a:pos x="0" y="0"/>
                </a:cxn>
                <a:cxn ang="0">
                  <a:pos x="12" y="0"/>
                </a:cxn>
              </a:cxnLst>
              <a:rect l="0" t="0" r="r" b="b"/>
              <a:pathLst>
                <a:path w="12">
                  <a:moveTo>
                    <a:pt x="0" y="0"/>
                  </a:moveTo>
                  <a:lnTo>
                    <a:pt x="12" y="0"/>
                  </a:lnTo>
                </a:path>
              </a:pathLst>
            </a:custGeom>
            <a:noFill/>
            <a:ln w="4318">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8" name="Freeform 200"/>
            <p:cNvSpPr>
              <a:spLocks/>
            </p:cNvSpPr>
            <p:nvPr/>
          </p:nvSpPr>
          <p:spPr bwMode="auto">
            <a:xfrm>
              <a:off x="8481" y="2265"/>
              <a:ext cx="12" cy="0"/>
            </a:xfrm>
            <a:custGeom>
              <a:avLst/>
              <a:gdLst/>
              <a:ahLst/>
              <a:cxnLst>
                <a:cxn ang="0">
                  <a:pos x="0" y="0"/>
                </a:cxn>
                <a:cxn ang="0">
                  <a:pos x="12" y="0"/>
                </a:cxn>
              </a:cxnLst>
              <a:rect l="0" t="0" r="r" b="b"/>
              <a:pathLst>
                <a:path w="12">
                  <a:moveTo>
                    <a:pt x="0" y="0"/>
                  </a:moveTo>
                  <a:lnTo>
                    <a:pt x="12" y="0"/>
                  </a:lnTo>
                </a:path>
              </a:pathLst>
            </a:custGeom>
            <a:noFill/>
            <a:ln w="4318">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9" name="Freeform 201"/>
            <p:cNvSpPr>
              <a:spLocks/>
            </p:cNvSpPr>
            <p:nvPr/>
          </p:nvSpPr>
          <p:spPr bwMode="auto">
            <a:xfrm>
              <a:off x="8481" y="2265"/>
              <a:ext cx="12" cy="0"/>
            </a:xfrm>
            <a:custGeom>
              <a:avLst/>
              <a:gdLst/>
              <a:ahLst/>
              <a:cxnLst>
                <a:cxn ang="0">
                  <a:pos x="0" y="0"/>
                </a:cxn>
                <a:cxn ang="0">
                  <a:pos x="12" y="0"/>
                </a:cxn>
              </a:cxnLst>
              <a:rect l="0" t="0" r="r" b="b"/>
              <a:pathLst>
                <a:path w="12">
                  <a:moveTo>
                    <a:pt x="0" y="0"/>
                  </a:moveTo>
                  <a:lnTo>
                    <a:pt x="12" y="0"/>
                  </a:lnTo>
                </a:path>
              </a:pathLst>
            </a:custGeom>
            <a:noFill/>
            <a:ln w="4318">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0" name="Freeform 202"/>
            <p:cNvSpPr>
              <a:spLocks/>
            </p:cNvSpPr>
            <p:nvPr/>
          </p:nvSpPr>
          <p:spPr bwMode="auto">
            <a:xfrm>
              <a:off x="8484" y="2265"/>
              <a:ext cx="9" cy="0"/>
            </a:xfrm>
            <a:custGeom>
              <a:avLst/>
              <a:gdLst/>
              <a:ahLst/>
              <a:cxnLst>
                <a:cxn ang="0">
                  <a:pos x="0" y="0"/>
                </a:cxn>
                <a:cxn ang="0">
                  <a:pos x="9" y="0"/>
                </a:cxn>
              </a:cxnLst>
              <a:rect l="0" t="0" r="r" b="b"/>
              <a:pathLst>
                <a:path w="9">
                  <a:moveTo>
                    <a:pt x="0" y="0"/>
                  </a:moveTo>
                  <a:lnTo>
                    <a:pt x="9" y="0"/>
                  </a:lnTo>
                </a:path>
              </a:pathLst>
            </a:custGeom>
            <a:noFill/>
            <a:ln w="4318">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1" name="Freeform 203"/>
            <p:cNvSpPr>
              <a:spLocks/>
            </p:cNvSpPr>
            <p:nvPr/>
          </p:nvSpPr>
          <p:spPr bwMode="auto">
            <a:xfrm>
              <a:off x="8484" y="2265"/>
              <a:ext cx="9" cy="0"/>
            </a:xfrm>
            <a:custGeom>
              <a:avLst/>
              <a:gdLst/>
              <a:ahLst/>
              <a:cxnLst>
                <a:cxn ang="0">
                  <a:pos x="0" y="0"/>
                </a:cxn>
                <a:cxn ang="0">
                  <a:pos x="9" y="0"/>
                </a:cxn>
              </a:cxnLst>
              <a:rect l="0" t="0" r="r" b="b"/>
              <a:pathLst>
                <a:path w="9">
                  <a:moveTo>
                    <a:pt x="0" y="0"/>
                  </a:moveTo>
                  <a:lnTo>
                    <a:pt x="9" y="0"/>
                  </a:lnTo>
                </a:path>
              </a:pathLst>
            </a:custGeom>
            <a:noFill/>
            <a:ln w="4318">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2" name="Freeform 204"/>
            <p:cNvSpPr>
              <a:spLocks/>
            </p:cNvSpPr>
            <p:nvPr/>
          </p:nvSpPr>
          <p:spPr bwMode="auto">
            <a:xfrm>
              <a:off x="8486" y="2265"/>
              <a:ext cx="7" cy="0"/>
            </a:xfrm>
            <a:custGeom>
              <a:avLst/>
              <a:gdLst/>
              <a:ahLst/>
              <a:cxnLst>
                <a:cxn ang="0">
                  <a:pos x="0" y="0"/>
                </a:cxn>
                <a:cxn ang="0">
                  <a:pos x="7" y="0"/>
                </a:cxn>
              </a:cxnLst>
              <a:rect l="0" t="0" r="r" b="b"/>
              <a:pathLst>
                <a:path w="7">
                  <a:moveTo>
                    <a:pt x="0" y="0"/>
                  </a:moveTo>
                  <a:lnTo>
                    <a:pt x="7" y="0"/>
                  </a:lnTo>
                </a:path>
              </a:pathLst>
            </a:custGeom>
            <a:noFill/>
            <a:ln w="4318">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3" name="Freeform 205"/>
            <p:cNvSpPr>
              <a:spLocks/>
            </p:cNvSpPr>
            <p:nvPr/>
          </p:nvSpPr>
          <p:spPr bwMode="auto">
            <a:xfrm>
              <a:off x="8486" y="2265"/>
              <a:ext cx="7" cy="0"/>
            </a:xfrm>
            <a:custGeom>
              <a:avLst/>
              <a:gdLst/>
              <a:ahLst/>
              <a:cxnLst>
                <a:cxn ang="0">
                  <a:pos x="0" y="0"/>
                </a:cxn>
                <a:cxn ang="0">
                  <a:pos x="7" y="0"/>
                </a:cxn>
              </a:cxnLst>
              <a:rect l="0" t="0" r="r" b="b"/>
              <a:pathLst>
                <a:path w="7">
                  <a:moveTo>
                    <a:pt x="0" y="0"/>
                  </a:moveTo>
                  <a:lnTo>
                    <a:pt x="7" y="0"/>
                  </a:lnTo>
                </a:path>
              </a:pathLst>
            </a:custGeom>
            <a:noFill/>
            <a:ln w="4318">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4" name="Freeform 206"/>
            <p:cNvSpPr>
              <a:spLocks/>
            </p:cNvSpPr>
            <p:nvPr/>
          </p:nvSpPr>
          <p:spPr bwMode="auto">
            <a:xfrm>
              <a:off x="8486" y="2265"/>
              <a:ext cx="7" cy="0"/>
            </a:xfrm>
            <a:custGeom>
              <a:avLst/>
              <a:gdLst/>
              <a:ahLst/>
              <a:cxnLst>
                <a:cxn ang="0">
                  <a:pos x="0" y="0"/>
                </a:cxn>
                <a:cxn ang="0">
                  <a:pos x="7" y="0"/>
                </a:cxn>
              </a:cxnLst>
              <a:rect l="0" t="0" r="r" b="b"/>
              <a:pathLst>
                <a:path w="7">
                  <a:moveTo>
                    <a:pt x="0" y="0"/>
                  </a:moveTo>
                  <a:lnTo>
                    <a:pt x="7"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5" name="Freeform 207"/>
            <p:cNvSpPr>
              <a:spLocks/>
            </p:cNvSpPr>
            <p:nvPr/>
          </p:nvSpPr>
          <p:spPr bwMode="auto">
            <a:xfrm>
              <a:off x="8488" y="2265"/>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6" name="Freeform 208"/>
            <p:cNvSpPr>
              <a:spLocks/>
            </p:cNvSpPr>
            <p:nvPr/>
          </p:nvSpPr>
          <p:spPr bwMode="auto">
            <a:xfrm>
              <a:off x="8488" y="2270"/>
              <a:ext cx="12" cy="70"/>
            </a:xfrm>
            <a:custGeom>
              <a:avLst/>
              <a:gdLst/>
              <a:ahLst/>
              <a:cxnLst>
                <a:cxn ang="0">
                  <a:pos x="9" y="33"/>
                </a:cxn>
                <a:cxn ang="0">
                  <a:pos x="9" y="16"/>
                </a:cxn>
                <a:cxn ang="0">
                  <a:pos x="4" y="0"/>
                </a:cxn>
                <a:cxn ang="0">
                  <a:pos x="0" y="0"/>
                </a:cxn>
                <a:cxn ang="0">
                  <a:pos x="4" y="19"/>
                </a:cxn>
                <a:cxn ang="0">
                  <a:pos x="4" y="36"/>
                </a:cxn>
                <a:cxn ang="0">
                  <a:pos x="7" y="52"/>
                </a:cxn>
                <a:cxn ang="0">
                  <a:pos x="7" y="69"/>
                </a:cxn>
                <a:cxn ang="0">
                  <a:pos x="12" y="67"/>
                </a:cxn>
                <a:cxn ang="0">
                  <a:pos x="12" y="50"/>
                </a:cxn>
                <a:cxn ang="0">
                  <a:pos x="9" y="33"/>
                </a:cxn>
              </a:cxnLst>
              <a:rect l="0" t="0" r="r" b="b"/>
              <a:pathLst>
                <a:path w="12" h="70">
                  <a:moveTo>
                    <a:pt x="9" y="33"/>
                  </a:moveTo>
                  <a:lnTo>
                    <a:pt x="9" y="16"/>
                  </a:lnTo>
                  <a:lnTo>
                    <a:pt x="4" y="0"/>
                  </a:lnTo>
                  <a:lnTo>
                    <a:pt x="0" y="0"/>
                  </a:lnTo>
                  <a:lnTo>
                    <a:pt x="4" y="19"/>
                  </a:lnTo>
                  <a:lnTo>
                    <a:pt x="4" y="36"/>
                  </a:lnTo>
                  <a:lnTo>
                    <a:pt x="7" y="52"/>
                  </a:lnTo>
                  <a:lnTo>
                    <a:pt x="7" y="69"/>
                  </a:lnTo>
                  <a:lnTo>
                    <a:pt x="12" y="67"/>
                  </a:lnTo>
                  <a:lnTo>
                    <a:pt x="12" y="50"/>
                  </a:lnTo>
                  <a:lnTo>
                    <a:pt x="9" y="33"/>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7" name="Freeform 209"/>
            <p:cNvSpPr>
              <a:spLocks/>
            </p:cNvSpPr>
            <p:nvPr/>
          </p:nvSpPr>
          <p:spPr bwMode="auto">
            <a:xfrm>
              <a:off x="8488"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8" name="Freeform 210"/>
            <p:cNvSpPr>
              <a:spLocks/>
            </p:cNvSpPr>
            <p:nvPr/>
          </p:nvSpPr>
          <p:spPr bwMode="auto">
            <a:xfrm>
              <a:off x="8486" y="2270"/>
              <a:ext cx="12" cy="70"/>
            </a:xfrm>
            <a:custGeom>
              <a:avLst/>
              <a:gdLst/>
              <a:ahLst/>
              <a:cxnLst>
                <a:cxn ang="0">
                  <a:pos x="7" y="0"/>
                </a:cxn>
                <a:cxn ang="0">
                  <a:pos x="0" y="0"/>
                </a:cxn>
                <a:cxn ang="0">
                  <a:pos x="4" y="19"/>
                </a:cxn>
                <a:cxn ang="0">
                  <a:pos x="4" y="26"/>
                </a:cxn>
                <a:cxn ang="0">
                  <a:pos x="7" y="36"/>
                </a:cxn>
                <a:cxn ang="0">
                  <a:pos x="7" y="69"/>
                </a:cxn>
                <a:cxn ang="0">
                  <a:pos x="12" y="67"/>
                </a:cxn>
                <a:cxn ang="0">
                  <a:pos x="12" y="33"/>
                </a:cxn>
                <a:cxn ang="0">
                  <a:pos x="7" y="0"/>
                </a:cxn>
              </a:cxnLst>
              <a:rect l="0" t="0" r="r" b="b"/>
              <a:pathLst>
                <a:path w="12" h="70">
                  <a:moveTo>
                    <a:pt x="7" y="0"/>
                  </a:moveTo>
                  <a:lnTo>
                    <a:pt x="0" y="0"/>
                  </a:lnTo>
                  <a:lnTo>
                    <a:pt x="4" y="19"/>
                  </a:lnTo>
                  <a:lnTo>
                    <a:pt x="4" y="26"/>
                  </a:lnTo>
                  <a:lnTo>
                    <a:pt x="7" y="36"/>
                  </a:lnTo>
                  <a:lnTo>
                    <a:pt x="7" y="69"/>
                  </a:lnTo>
                  <a:lnTo>
                    <a:pt x="12" y="67"/>
                  </a:lnTo>
                  <a:lnTo>
                    <a:pt x="12" y="33"/>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9" name="Freeform 211"/>
            <p:cNvSpPr>
              <a:spLocks/>
            </p:cNvSpPr>
            <p:nvPr/>
          </p:nvSpPr>
          <p:spPr bwMode="auto">
            <a:xfrm>
              <a:off x="8486" y="2270"/>
              <a:ext cx="12" cy="70"/>
            </a:xfrm>
            <a:custGeom>
              <a:avLst/>
              <a:gdLst/>
              <a:ahLst/>
              <a:cxnLst>
                <a:cxn ang="0">
                  <a:pos x="4" y="0"/>
                </a:cxn>
                <a:cxn ang="0">
                  <a:pos x="0" y="0"/>
                </a:cxn>
                <a:cxn ang="0">
                  <a:pos x="2" y="19"/>
                </a:cxn>
                <a:cxn ang="0">
                  <a:pos x="4" y="36"/>
                </a:cxn>
                <a:cxn ang="0">
                  <a:pos x="4" y="52"/>
                </a:cxn>
                <a:cxn ang="0">
                  <a:pos x="7" y="69"/>
                </a:cxn>
                <a:cxn ang="0">
                  <a:pos x="12" y="67"/>
                </a:cxn>
                <a:cxn ang="0">
                  <a:pos x="12" y="50"/>
                </a:cxn>
                <a:cxn ang="0">
                  <a:pos x="4" y="0"/>
                </a:cxn>
              </a:cxnLst>
              <a:rect l="0" t="0" r="r" b="b"/>
              <a:pathLst>
                <a:path w="12" h="70">
                  <a:moveTo>
                    <a:pt x="4" y="0"/>
                  </a:moveTo>
                  <a:lnTo>
                    <a:pt x="0" y="0"/>
                  </a:lnTo>
                  <a:lnTo>
                    <a:pt x="2" y="19"/>
                  </a:lnTo>
                  <a:lnTo>
                    <a:pt x="4" y="36"/>
                  </a:lnTo>
                  <a:lnTo>
                    <a:pt x="4" y="52"/>
                  </a:lnTo>
                  <a:lnTo>
                    <a:pt x="7" y="69"/>
                  </a:lnTo>
                  <a:lnTo>
                    <a:pt x="12" y="67"/>
                  </a:lnTo>
                  <a:lnTo>
                    <a:pt x="12" y="50"/>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0" name="Freeform 212"/>
            <p:cNvSpPr>
              <a:spLocks/>
            </p:cNvSpPr>
            <p:nvPr/>
          </p:nvSpPr>
          <p:spPr bwMode="auto">
            <a:xfrm>
              <a:off x="8486"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1" name="Freeform 213"/>
            <p:cNvSpPr>
              <a:spLocks/>
            </p:cNvSpPr>
            <p:nvPr/>
          </p:nvSpPr>
          <p:spPr bwMode="auto">
            <a:xfrm>
              <a:off x="8484" y="2270"/>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2" name="Freeform 214"/>
            <p:cNvSpPr>
              <a:spLocks/>
            </p:cNvSpPr>
            <p:nvPr/>
          </p:nvSpPr>
          <p:spPr bwMode="auto">
            <a:xfrm>
              <a:off x="8484" y="2270"/>
              <a:ext cx="9"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9" h="70">
                  <a:moveTo>
                    <a:pt x="4" y="0"/>
                  </a:moveTo>
                  <a:lnTo>
                    <a:pt x="0" y="0"/>
                  </a:lnTo>
                  <a:lnTo>
                    <a:pt x="2" y="19"/>
                  </a:lnTo>
                  <a:lnTo>
                    <a:pt x="4" y="36"/>
                  </a:lnTo>
                  <a:lnTo>
                    <a:pt x="4" y="69"/>
                  </a:lnTo>
                  <a:lnTo>
                    <a:pt x="9" y="67"/>
                  </a:lnTo>
                  <a:lnTo>
                    <a:pt x="9" y="33"/>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3" name="Freeform 215"/>
            <p:cNvSpPr>
              <a:spLocks/>
            </p:cNvSpPr>
            <p:nvPr/>
          </p:nvSpPr>
          <p:spPr bwMode="auto">
            <a:xfrm>
              <a:off x="8481" y="2270"/>
              <a:ext cx="12" cy="70"/>
            </a:xfrm>
            <a:custGeom>
              <a:avLst/>
              <a:gdLst/>
              <a:ahLst/>
              <a:cxnLst>
                <a:cxn ang="0">
                  <a:pos x="7" y="0"/>
                </a:cxn>
                <a:cxn ang="0">
                  <a:pos x="0" y="0"/>
                </a:cxn>
                <a:cxn ang="0">
                  <a:pos x="4" y="19"/>
                </a:cxn>
                <a:cxn ang="0">
                  <a:pos x="4" y="36"/>
                </a:cxn>
                <a:cxn ang="0">
                  <a:pos x="7" y="52"/>
                </a:cxn>
                <a:cxn ang="0">
                  <a:pos x="7" y="69"/>
                </a:cxn>
                <a:cxn ang="0">
                  <a:pos x="12" y="67"/>
                </a:cxn>
                <a:cxn ang="0">
                  <a:pos x="12" y="33"/>
                </a:cxn>
                <a:cxn ang="0">
                  <a:pos x="7" y="0"/>
                </a:cxn>
              </a:cxnLst>
              <a:rect l="0" t="0" r="r" b="b"/>
              <a:pathLst>
                <a:path w="12" h="70">
                  <a:moveTo>
                    <a:pt x="7" y="0"/>
                  </a:moveTo>
                  <a:lnTo>
                    <a:pt x="0" y="0"/>
                  </a:lnTo>
                  <a:lnTo>
                    <a:pt x="4" y="19"/>
                  </a:lnTo>
                  <a:lnTo>
                    <a:pt x="4" y="36"/>
                  </a:lnTo>
                  <a:lnTo>
                    <a:pt x="7" y="52"/>
                  </a:lnTo>
                  <a:lnTo>
                    <a:pt x="7" y="69"/>
                  </a:lnTo>
                  <a:lnTo>
                    <a:pt x="12" y="67"/>
                  </a:lnTo>
                  <a:lnTo>
                    <a:pt x="12" y="33"/>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4" name="Freeform 216"/>
            <p:cNvSpPr>
              <a:spLocks/>
            </p:cNvSpPr>
            <p:nvPr/>
          </p:nvSpPr>
          <p:spPr bwMode="auto">
            <a:xfrm>
              <a:off x="8481" y="2270"/>
              <a:ext cx="12" cy="70"/>
            </a:xfrm>
            <a:custGeom>
              <a:avLst/>
              <a:gdLst/>
              <a:ahLst/>
              <a:cxnLst>
                <a:cxn ang="0">
                  <a:pos x="4" y="0"/>
                </a:cxn>
                <a:cxn ang="0">
                  <a:pos x="0" y="0"/>
                </a:cxn>
                <a:cxn ang="0">
                  <a:pos x="2" y="19"/>
                </a:cxn>
                <a:cxn ang="0">
                  <a:pos x="4" y="36"/>
                </a:cxn>
                <a:cxn ang="0">
                  <a:pos x="4" y="52"/>
                </a:cxn>
                <a:cxn ang="0">
                  <a:pos x="7" y="69"/>
                </a:cxn>
                <a:cxn ang="0">
                  <a:pos x="12" y="67"/>
                </a:cxn>
                <a:cxn ang="0">
                  <a:pos x="12" y="50"/>
                </a:cxn>
                <a:cxn ang="0">
                  <a:pos x="4" y="0"/>
                </a:cxn>
              </a:cxnLst>
              <a:rect l="0" t="0" r="r" b="b"/>
              <a:pathLst>
                <a:path w="12" h="70">
                  <a:moveTo>
                    <a:pt x="4" y="0"/>
                  </a:moveTo>
                  <a:lnTo>
                    <a:pt x="0" y="0"/>
                  </a:lnTo>
                  <a:lnTo>
                    <a:pt x="2" y="19"/>
                  </a:lnTo>
                  <a:lnTo>
                    <a:pt x="4" y="36"/>
                  </a:lnTo>
                  <a:lnTo>
                    <a:pt x="4" y="52"/>
                  </a:lnTo>
                  <a:lnTo>
                    <a:pt x="7" y="69"/>
                  </a:lnTo>
                  <a:lnTo>
                    <a:pt x="12" y="67"/>
                  </a:lnTo>
                  <a:lnTo>
                    <a:pt x="12" y="50"/>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5" name="Freeform 217"/>
            <p:cNvSpPr>
              <a:spLocks/>
            </p:cNvSpPr>
            <p:nvPr/>
          </p:nvSpPr>
          <p:spPr bwMode="auto">
            <a:xfrm>
              <a:off x="8481"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6" name="Freeform 218"/>
            <p:cNvSpPr>
              <a:spLocks/>
            </p:cNvSpPr>
            <p:nvPr/>
          </p:nvSpPr>
          <p:spPr bwMode="auto">
            <a:xfrm>
              <a:off x="8479" y="2270"/>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7" name="Freeform 219"/>
            <p:cNvSpPr>
              <a:spLocks/>
            </p:cNvSpPr>
            <p:nvPr/>
          </p:nvSpPr>
          <p:spPr bwMode="auto">
            <a:xfrm>
              <a:off x="8479" y="2270"/>
              <a:ext cx="9"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9" h="70">
                  <a:moveTo>
                    <a:pt x="4" y="0"/>
                  </a:moveTo>
                  <a:lnTo>
                    <a:pt x="0" y="0"/>
                  </a:lnTo>
                  <a:lnTo>
                    <a:pt x="2" y="19"/>
                  </a:lnTo>
                  <a:lnTo>
                    <a:pt x="4" y="36"/>
                  </a:lnTo>
                  <a:lnTo>
                    <a:pt x="4" y="69"/>
                  </a:lnTo>
                  <a:lnTo>
                    <a:pt x="9" y="67"/>
                  </a:lnTo>
                  <a:lnTo>
                    <a:pt x="9" y="33"/>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8" name="Freeform 220"/>
            <p:cNvSpPr>
              <a:spLocks/>
            </p:cNvSpPr>
            <p:nvPr/>
          </p:nvSpPr>
          <p:spPr bwMode="auto">
            <a:xfrm>
              <a:off x="8990" y="1907"/>
              <a:ext cx="108" cy="27"/>
            </a:xfrm>
            <a:custGeom>
              <a:avLst/>
              <a:gdLst/>
              <a:ahLst/>
              <a:cxnLst>
                <a:cxn ang="0">
                  <a:pos x="0" y="26"/>
                </a:cxn>
                <a:cxn ang="0">
                  <a:pos x="108" y="21"/>
                </a:cxn>
                <a:cxn ang="0">
                  <a:pos x="105" y="0"/>
                </a:cxn>
                <a:cxn ang="0">
                  <a:pos x="2" y="12"/>
                </a:cxn>
                <a:cxn ang="0">
                  <a:pos x="0" y="26"/>
                </a:cxn>
              </a:cxnLst>
              <a:rect l="0" t="0" r="r" b="b"/>
              <a:pathLst>
                <a:path w="108" h="27">
                  <a:moveTo>
                    <a:pt x="0" y="26"/>
                  </a:moveTo>
                  <a:lnTo>
                    <a:pt x="108" y="21"/>
                  </a:lnTo>
                  <a:lnTo>
                    <a:pt x="105" y="0"/>
                  </a:lnTo>
                  <a:lnTo>
                    <a:pt x="2" y="12"/>
                  </a:lnTo>
                  <a:lnTo>
                    <a:pt x="0" y="26"/>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9" name="Freeform 221"/>
            <p:cNvSpPr>
              <a:spLocks/>
            </p:cNvSpPr>
            <p:nvPr/>
          </p:nvSpPr>
          <p:spPr bwMode="auto">
            <a:xfrm>
              <a:off x="9067" y="1730"/>
              <a:ext cx="288" cy="233"/>
            </a:xfrm>
            <a:custGeom>
              <a:avLst/>
              <a:gdLst/>
              <a:ahLst/>
              <a:cxnLst>
                <a:cxn ang="0">
                  <a:pos x="237" y="38"/>
                </a:cxn>
                <a:cxn ang="0">
                  <a:pos x="158" y="4"/>
                </a:cxn>
                <a:cxn ang="0">
                  <a:pos x="112" y="0"/>
                </a:cxn>
                <a:cxn ang="0">
                  <a:pos x="103" y="7"/>
                </a:cxn>
                <a:cxn ang="0">
                  <a:pos x="81" y="36"/>
                </a:cxn>
                <a:cxn ang="0">
                  <a:pos x="74" y="47"/>
                </a:cxn>
                <a:cxn ang="0">
                  <a:pos x="69" y="57"/>
                </a:cxn>
                <a:cxn ang="0">
                  <a:pos x="62" y="69"/>
                </a:cxn>
                <a:cxn ang="0">
                  <a:pos x="57" y="81"/>
                </a:cxn>
                <a:cxn ang="0">
                  <a:pos x="50" y="93"/>
                </a:cxn>
                <a:cxn ang="0">
                  <a:pos x="45" y="105"/>
                </a:cxn>
                <a:cxn ang="0">
                  <a:pos x="38" y="117"/>
                </a:cxn>
                <a:cxn ang="0">
                  <a:pos x="33" y="127"/>
                </a:cxn>
                <a:cxn ang="0">
                  <a:pos x="28" y="139"/>
                </a:cxn>
                <a:cxn ang="0">
                  <a:pos x="21" y="148"/>
                </a:cxn>
                <a:cxn ang="0">
                  <a:pos x="16" y="158"/>
                </a:cxn>
                <a:cxn ang="0">
                  <a:pos x="9" y="165"/>
                </a:cxn>
                <a:cxn ang="0">
                  <a:pos x="0" y="180"/>
                </a:cxn>
                <a:cxn ang="0">
                  <a:pos x="4" y="182"/>
                </a:cxn>
                <a:cxn ang="0">
                  <a:pos x="7" y="184"/>
                </a:cxn>
                <a:cxn ang="0">
                  <a:pos x="11" y="184"/>
                </a:cxn>
                <a:cxn ang="0">
                  <a:pos x="14" y="187"/>
                </a:cxn>
                <a:cxn ang="0">
                  <a:pos x="19" y="187"/>
                </a:cxn>
                <a:cxn ang="0">
                  <a:pos x="23" y="189"/>
                </a:cxn>
                <a:cxn ang="0">
                  <a:pos x="33" y="189"/>
                </a:cxn>
                <a:cxn ang="0">
                  <a:pos x="36" y="192"/>
                </a:cxn>
                <a:cxn ang="0">
                  <a:pos x="43" y="192"/>
                </a:cxn>
                <a:cxn ang="0">
                  <a:pos x="50" y="196"/>
                </a:cxn>
                <a:cxn ang="0">
                  <a:pos x="55" y="201"/>
                </a:cxn>
                <a:cxn ang="0">
                  <a:pos x="40" y="206"/>
                </a:cxn>
                <a:cxn ang="0">
                  <a:pos x="23" y="208"/>
                </a:cxn>
                <a:cxn ang="0">
                  <a:pos x="16" y="211"/>
                </a:cxn>
                <a:cxn ang="0">
                  <a:pos x="19" y="216"/>
                </a:cxn>
                <a:cxn ang="0">
                  <a:pos x="23" y="218"/>
                </a:cxn>
                <a:cxn ang="0">
                  <a:pos x="43" y="218"/>
                </a:cxn>
                <a:cxn ang="0">
                  <a:pos x="47" y="220"/>
                </a:cxn>
                <a:cxn ang="0">
                  <a:pos x="81" y="220"/>
                </a:cxn>
                <a:cxn ang="0">
                  <a:pos x="131" y="223"/>
                </a:cxn>
                <a:cxn ang="0">
                  <a:pos x="151" y="232"/>
                </a:cxn>
                <a:cxn ang="0">
                  <a:pos x="158" y="230"/>
                </a:cxn>
                <a:cxn ang="0">
                  <a:pos x="163" y="227"/>
                </a:cxn>
                <a:cxn ang="0">
                  <a:pos x="167" y="227"/>
                </a:cxn>
                <a:cxn ang="0">
                  <a:pos x="175" y="225"/>
                </a:cxn>
                <a:cxn ang="0">
                  <a:pos x="184" y="220"/>
                </a:cxn>
                <a:cxn ang="0">
                  <a:pos x="189" y="220"/>
                </a:cxn>
                <a:cxn ang="0">
                  <a:pos x="194" y="218"/>
                </a:cxn>
                <a:cxn ang="0">
                  <a:pos x="196" y="216"/>
                </a:cxn>
                <a:cxn ang="0">
                  <a:pos x="201" y="213"/>
                </a:cxn>
                <a:cxn ang="0">
                  <a:pos x="201" y="208"/>
                </a:cxn>
                <a:cxn ang="0">
                  <a:pos x="199" y="208"/>
                </a:cxn>
                <a:cxn ang="0">
                  <a:pos x="194" y="206"/>
                </a:cxn>
                <a:cxn ang="0">
                  <a:pos x="211" y="184"/>
                </a:cxn>
                <a:cxn ang="0">
                  <a:pos x="285" y="172"/>
                </a:cxn>
                <a:cxn ang="0">
                  <a:pos x="287" y="84"/>
                </a:cxn>
                <a:cxn ang="0">
                  <a:pos x="237" y="38"/>
                </a:cxn>
              </a:cxnLst>
              <a:rect l="0" t="0" r="r" b="b"/>
              <a:pathLst>
                <a:path w="288" h="233">
                  <a:moveTo>
                    <a:pt x="237" y="38"/>
                  </a:moveTo>
                  <a:lnTo>
                    <a:pt x="158" y="4"/>
                  </a:lnTo>
                  <a:lnTo>
                    <a:pt x="112" y="0"/>
                  </a:lnTo>
                  <a:lnTo>
                    <a:pt x="103" y="7"/>
                  </a:lnTo>
                  <a:lnTo>
                    <a:pt x="81" y="36"/>
                  </a:lnTo>
                  <a:lnTo>
                    <a:pt x="74" y="47"/>
                  </a:lnTo>
                  <a:lnTo>
                    <a:pt x="69" y="57"/>
                  </a:lnTo>
                  <a:lnTo>
                    <a:pt x="62" y="69"/>
                  </a:lnTo>
                  <a:lnTo>
                    <a:pt x="57" y="81"/>
                  </a:lnTo>
                  <a:lnTo>
                    <a:pt x="50" y="93"/>
                  </a:lnTo>
                  <a:lnTo>
                    <a:pt x="45" y="105"/>
                  </a:lnTo>
                  <a:lnTo>
                    <a:pt x="38" y="117"/>
                  </a:lnTo>
                  <a:lnTo>
                    <a:pt x="33" y="127"/>
                  </a:lnTo>
                  <a:lnTo>
                    <a:pt x="28" y="139"/>
                  </a:lnTo>
                  <a:lnTo>
                    <a:pt x="21" y="148"/>
                  </a:lnTo>
                  <a:lnTo>
                    <a:pt x="16" y="158"/>
                  </a:lnTo>
                  <a:lnTo>
                    <a:pt x="9" y="165"/>
                  </a:lnTo>
                  <a:lnTo>
                    <a:pt x="0" y="180"/>
                  </a:lnTo>
                  <a:lnTo>
                    <a:pt x="4" y="182"/>
                  </a:lnTo>
                  <a:lnTo>
                    <a:pt x="7" y="184"/>
                  </a:lnTo>
                  <a:lnTo>
                    <a:pt x="11" y="184"/>
                  </a:lnTo>
                  <a:lnTo>
                    <a:pt x="14" y="187"/>
                  </a:lnTo>
                  <a:lnTo>
                    <a:pt x="19" y="187"/>
                  </a:lnTo>
                  <a:lnTo>
                    <a:pt x="23" y="189"/>
                  </a:lnTo>
                  <a:lnTo>
                    <a:pt x="33" y="189"/>
                  </a:lnTo>
                  <a:lnTo>
                    <a:pt x="36" y="192"/>
                  </a:lnTo>
                  <a:lnTo>
                    <a:pt x="43" y="192"/>
                  </a:lnTo>
                  <a:lnTo>
                    <a:pt x="50" y="196"/>
                  </a:lnTo>
                  <a:lnTo>
                    <a:pt x="55" y="201"/>
                  </a:lnTo>
                  <a:lnTo>
                    <a:pt x="40" y="206"/>
                  </a:lnTo>
                  <a:lnTo>
                    <a:pt x="23" y="208"/>
                  </a:lnTo>
                  <a:lnTo>
                    <a:pt x="16" y="211"/>
                  </a:lnTo>
                  <a:lnTo>
                    <a:pt x="19" y="216"/>
                  </a:lnTo>
                  <a:lnTo>
                    <a:pt x="23" y="218"/>
                  </a:lnTo>
                  <a:lnTo>
                    <a:pt x="43" y="218"/>
                  </a:lnTo>
                  <a:lnTo>
                    <a:pt x="47" y="220"/>
                  </a:lnTo>
                  <a:lnTo>
                    <a:pt x="81" y="220"/>
                  </a:lnTo>
                  <a:lnTo>
                    <a:pt x="131" y="223"/>
                  </a:lnTo>
                  <a:lnTo>
                    <a:pt x="151" y="232"/>
                  </a:lnTo>
                  <a:lnTo>
                    <a:pt x="158" y="230"/>
                  </a:lnTo>
                  <a:lnTo>
                    <a:pt x="163" y="227"/>
                  </a:lnTo>
                  <a:lnTo>
                    <a:pt x="167" y="227"/>
                  </a:lnTo>
                  <a:lnTo>
                    <a:pt x="175" y="225"/>
                  </a:lnTo>
                  <a:lnTo>
                    <a:pt x="184" y="220"/>
                  </a:lnTo>
                  <a:lnTo>
                    <a:pt x="189" y="220"/>
                  </a:lnTo>
                  <a:lnTo>
                    <a:pt x="194" y="218"/>
                  </a:lnTo>
                  <a:lnTo>
                    <a:pt x="196" y="216"/>
                  </a:lnTo>
                  <a:lnTo>
                    <a:pt x="201" y="213"/>
                  </a:lnTo>
                  <a:lnTo>
                    <a:pt x="201" y="208"/>
                  </a:lnTo>
                  <a:lnTo>
                    <a:pt x="199" y="208"/>
                  </a:lnTo>
                  <a:lnTo>
                    <a:pt x="194" y="206"/>
                  </a:lnTo>
                  <a:lnTo>
                    <a:pt x="211" y="184"/>
                  </a:lnTo>
                  <a:lnTo>
                    <a:pt x="285" y="172"/>
                  </a:lnTo>
                  <a:lnTo>
                    <a:pt x="287" y="84"/>
                  </a:lnTo>
                  <a:lnTo>
                    <a:pt x="237" y="3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0" name="Freeform 222"/>
            <p:cNvSpPr>
              <a:spLocks/>
            </p:cNvSpPr>
            <p:nvPr/>
          </p:nvSpPr>
          <p:spPr bwMode="auto">
            <a:xfrm>
              <a:off x="8908" y="1847"/>
              <a:ext cx="53" cy="82"/>
            </a:xfrm>
            <a:custGeom>
              <a:avLst/>
              <a:gdLst/>
              <a:ahLst/>
              <a:cxnLst>
                <a:cxn ang="0">
                  <a:pos x="52" y="38"/>
                </a:cxn>
                <a:cxn ang="0">
                  <a:pos x="50" y="28"/>
                </a:cxn>
                <a:cxn ang="0">
                  <a:pos x="50" y="19"/>
                </a:cxn>
                <a:cxn ang="0">
                  <a:pos x="45" y="0"/>
                </a:cxn>
                <a:cxn ang="0">
                  <a:pos x="7" y="0"/>
                </a:cxn>
                <a:cxn ang="0">
                  <a:pos x="4" y="19"/>
                </a:cxn>
                <a:cxn ang="0">
                  <a:pos x="0" y="55"/>
                </a:cxn>
                <a:cxn ang="0">
                  <a:pos x="0" y="76"/>
                </a:cxn>
                <a:cxn ang="0">
                  <a:pos x="31" y="81"/>
                </a:cxn>
                <a:cxn ang="0">
                  <a:pos x="52" y="74"/>
                </a:cxn>
                <a:cxn ang="0">
                  <a:pos x="52" y="38"/>
                </a:cxn>
              </a:cxnLst>
              <a:rect l="0" t="0" r="r" b="b"/>
              <a:pathLst>
                <a:path w="53" h="82">
                  <a:moveTo>
                    <a:pt x="52" y="38"/>
                  </a:moveTo>
                  <a:lnTo>
                    <a:pt x="50" y="28"/>
                  </a:lnTo>
                  <a:lnTo>
                    <a:pt x="50" y="19"/>
                  </a:lnTo>
                  <a:lnTo>
                    <a:pt x="45" y="0"/>
                  </a:lnTo>
                  <a:lnTo>
                    <a:pt x="7" y="0"/>
                  </a:lnTo>
                  <a:lnTo>
                    <a:pt x="4" y="19"/>
                  </a:lnTo>
                  <a:lnTo>
                    <a:pt x="0" y="55"/>
                  </a:lnTo>
                  <a:lnTo>
                    <a:pt x="0" y="76"/>
                  </a:lnTo>
                  <a:lnTo>
                    <a:pt x="31" y="81"/>
                  </a:lnTo>
                  <a:lnTo>
                    <a:pt x="52" y="74"/>
                  </a:lnTo>
                  <a:lnTo>
                    <a:pt x="52" y="38"/>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1" name="Freeform 223"/>
            <p:cNvSpPr>
              <a:spLocks/>
            </p:cNvSpPr>
            <p:nvPr/>
          </p:nvSpPr>
          <p:spPr bwMode="auto">
            <a:xfrm>
              <a:off x="8908" y="1855"/>
              <a:ext cx="32" cy="65"/>
            </a:xfrm>
            <a:custGeom>
              <a:avLst/>
              <a:gdLst/>
              <a:ahLst/>
              <a:cxnLst>
                <a:cxn ang="0">
                  <a:pos x="16" y="0"/>
                </a:cxn>
                <a:cxn ang="0">
                  <a:pos x="4" y="2"/>
                </a:cxn>
                <a:cxn ang="0">
                  <a:pos x="2" y="16"/>
                </a:cxn>
                <a:cxn ang="0">
                  <a:pos x="2" y="31"/>
                </a:cxn>
                <a:cxn ang="0">
                  <a:pos x="0" y="45"/>
                </a:cxn>
                <a:cxn ang="0">
                  <a:pos x="0" y="62"/>
                </a:cxn>
                <a:cxn ang="0">
                  <a:pos x="12" y="62"/>
                </a:cxn>
                <a:cxn ang="0">
                  <a:pos x="16" y="64"/>
                </a:cxn>
                <a:cxn ang="0">
                  <a:pos x="31" y="64"/>
                </a:cxn>
                <a:cxn ang="0">
                  <a:pos x="31" y="2"/>
                </a:cxn>
                <a:cxn ang="0">
                  <a:pos x="16" y="0"/>
                </a:cxn>
              </a:cxnLst>
              <a:rect l="0" t="0" r="r" b="b"/>
              <a:pathLst>
                <a:path w="32" h="65">
                  <a:moveTo>
                    <a:pt x="16" y="0"/>
                  </a:moveTo>
                  <a:lnTo>
                    <a:pt x="4" y="2"/>
                  </a:lnTo>
                  <a:lnTo>
                    <a:pt x="2" y="16"/>
                  </a:lnTo>
                  <a:lnTo>
                    <a:pt x="2" y="31"/>
                  </a:lnTo>
                  <a:lnTo>
                    <a:pt x="0" y="45"/>
                  </a:lnTo>
                  <a:lnTo>
                    <a:pt x="0" y="62"/>
                  </a:lnTo>
                  <a:lnTo>
                    <a:pt x="12" y="62"/>
                  </a:lnTo>
                  <a:lnTo>
                    <a:pt x="16" y="64"/>
                  </a:lnTo>
                  <a:lnTo>
                    <a:pt x="31" y="64"/>
                  </a:lnTo>
                  <a:lnTo>
                    <a:pt x="31" y="2"/>
                  </a:lnTo>
                  <a:lnTo>
                    <a:pt x="1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2" name="Freeform 224"/>
            <p:cNvSpPr>
              <a:spLocks/>
            </p:cNvSpPr>
            <p:nvPr/>
          </p:nvSpPr>
          <p:spPr bwMode="auto">
            <a:xfrm>
              <a:off x="8911" y="1857"/>
              <a:ext cx="29" cy="58"/>
            </a:xfrm>
            <a:custGeom>
              <a:avLst/>
              <a:gdLst/>
              <a:ahLst/>
              <a:cxnLst>
                <a:cxn ang="0">
                  <a:pos x="2" y="0"/>
                </a:cxn>
                <a:cxn ang="0">
                  <a:pos x="2" y="0"/>
                </a:cxn>
                <a:cxn ang="0">
                  <a:pos x="0" y="14"/>
                </a:cxn>
                <a:cxn ang="0">
                  <a:pos x="0" y="55"/>
                </a:cxn>
                <a:cxn ang="0">
                  <a:pos x="4" y="57"/>
                </a:cxn>
                <a:cxn ang="0">
                  <a:pos x="28" y="57"/>
                </a:cxn>
                <a:cxn ang="0">
                  <a:pos x="28" y="0"/>
                </a:cxn>
                <a:cxn ang="0">
                  <a:pos x="2" y="0"/>
                </a:cxn>
              </a:cxnLst>
              <a:rect l="0" t="0" r="r" b="b"/>
              <a:pathLst>
                <a:path w="29" h="58">
                  <a:moveTo>
                    <a:pt x="2" y="0"/>
                  </a:moveTo>
                  <a:lnTo>
                    <a:pt x="2" y="0"/>
                  </a:lnTo>
                  <a:lnTo>
                    <a:pt x="0" y="14"/>
                  </a:lnTo>
                  <a:lnTo>
                    <a:pt x="0" y="55"/>
                  </a:lnTo>
                  <a:lnTo>
                    <a:pt x="4" y="57"/>
                  </a:lnTo>
                  <a:lnTo>
                    <a:pt x="28" y="57"/>
                  </a:lnTo>
                  <a:lnTo>
                    <a:pt x="28" y="0"/>
                  </a:lnTo>
                  <a:lnTo>
                    <a:pt x="2"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3" name="Freeform 225"/>
            <p:cNvSpPr>
              <a:spLocks/>
            </p:cNvSpPr>
            <p:nvPr/>
          </p:nvSpPr>
          <p:spPr bwMode="auto">
            <a:xfrm>
              <a:off x="8911" y="1857"/>
              <a:ext cx="29" cy="55"/>
            </a:xfrm>
            <a:custGeom>
              <a:avLst/>
              <a:gdLst/>
              <a:ahLst/>
              <a:cxnLst>
                <a:cxn ang="0">
                  <a:pos x="2" y="0"/>
                </a:cxn>
                <a:cxn ang="0">
                  <a:pos x="2" y="0"/>
                </a:cxn>
                <a:cxn ang="0">
                  <a:pos x="0" y="14"/>
                </a:cxn>
                <a:cxn ang="0">
                  <a:pos x="0" y="52"/>
                </a:cxn>
                <a:cxn ang="0">
                  <a:pos x="16" y="52"/>
                </a:cxn>
                <a:cxn ang="0">
                  <a:pos x="19" y="55"/>
                </a:cxn>
                <a:cxn ang="0">
                  <a:pos x="26" y="55"/>
                </a:cxn>
                <a:cxn ang="0">
                  <a:pos x="28" y="40"/>
                </a:cxn>
                <a:cxn ang="0">
                  <a:pos x="28" y="14"/>
                </a:cxn>
                <a:cxn ang="0">
                  <a:pos x="26" y="0"/>
                </a:cxn>
                <a:cxn ang="0">
                  <a:pos x="2" y="0"/>
                </a:cxn>
              </a:cxnLst>
              <a:rect l="0" t="0" r="r" b="b"/>
              <a:pathLst>
                <a:path w="29" h="55">
                  <a:moveTo>
                    <a:pt x="2" y="0"/>
                  </a:moveTo>
                  <a:lnTo>
                    <a:pt x="2" y="0"/>
                  </a:lnTo>
                  <a:lnTo>
                    <a:pt x="0" y="14"/>
                  </a:lnTo>
                  <a:lnTo>
                    <a:pt x="0" y="52"/>
                  </a:lnTo>
                  <a:lnTo>
                    <a:pt x="16" y="52"/>
                  </a:lnTo>
                  <a:lnTo>
                    <a:pt x="19" y="55"/>
                  </a:lnTo>
                  <a:lnTo>
                    <a:pt x="26" y="55"/>
                  </a:lnTo>
                  <a:lnTo>
                    <a:pt x="28" y="40"/>
                  </a:lnTo>
                  <a:lnTo>
                    <a:pt x="28" y="14"/>
                  </a:lnTo>
                  <a:lnTo>
                    <a:pt x="26" y="0"/>
                  </a:lnTo>
                  <a:lnTo>
                    <a:pt x="2"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4" name="Freeform 226"/>
            <p:cNvSpPr>
              <a:spLocks/>
            </p:cNvSpPr>
            <p:nvPr/>
          </p:nvSpPr>
          <p:spPr bwMode="auto">
            <a:xfrm>
              <a:off x="8911" y="1857"/>
              <a:ext cx="26" cy="50"/>
            </a:xfrm>
            <a:custGeom>
              <a:avLst/>
              <a:gdLst/>
              <a:ahLst/>
              <a:cxnLst>
                <a:cxn ang="0">
                  <a:pos x="4" y="0"/>
                </a:cxn>
                <a:cxn ang="0">
                  <a:pos x="4" y="0"/>
                </a:cxn>
                <a:cxn ang="0">
                  <a:pos x="0" y="12"/>
                </a:cxn>
                <a:cxn ang="0">
                  <a:pos x="0" y="47"/>
                </a:cxn>
                <a:cxn ang="0">
                  <a:pos x="2" y="47"/>
                </a:cxn>
                <a:cxn ang="0">
                  <a:pos x="7" y="50"/>
                </a:cxn>
                <a:cxn ang="0">
                  <a:pos x="26" y="50"/>
                </a:cxn>
                <a:cxn ang="0">
                  <a:pos x="26" y="0"/>
                </a:cxn>
                <a:cxn ang="0">
                  <a:pos x="4" y="0"/>
                </a:cxn>
              </a:cxnLst>
              <a:rect l="0" t="0" r="r" b="b"/>
              <a:pathLst>
                <a:path w="26" h="50">
                  <a:moveTo>
                    <a:pt x="4" y="0"/>
                  </a:moveTo>
                  <a:lnTo>
                    <a:pt x="4" y="0"/>
                  </a:lnTo>
                  <a:lnTo>
                    <a:pt x="0" y="12"/>
                  </a:lnTo>
                  <a:lnTo>
                    <a:pt x="0" y="47"/>
                  </a:lnTo>
                  <a:lnTo>
                    <a:pt x="2" y="47"/>
                  </a:lnTo>
                  <a:lnTo>
                    <a:pt x="7" y="50"/>
                  </a:lnTo>
                  <a:lnTo>
                    <a:pt x="26" y="50"/>
                  </a:lnTo>
                  <a:lnTo>
                    <a:pt x="26"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5" name="Freeform 227"/>
            <p:cNvSpPr>
              <a:spLocks/>
            </p:cNvSpPr>
            <p:nvPr/>
          </p:nvSpPr>
          <p:spPr bwMode="auto">
            <a:xfrm>
              <a:off x="8911" y="1857"/>
              <a:ext cx="26" cy="46"/>
            </a:xfrm>
            <a:custGeom>
              <a:avLst/>
              <a:gdLst/>
              <a:ahLst/>
              <a:cxnLst>
                <a:cxn ang="0">
                  <a:pos x="26" y="45"/>
                </a:cxn>
                <a:cxn ang="0">
                  <a:pos x="26" y="0"/>
                </a:cxn>
                <a:cxn ang="0">
                  <a:pos x="4" y="0"/>
                </a:cxn>
                <a:cxn ang="0">
                  <a:pos x="2" y="12"/>
                </a:cxn>
                <a:cxn ang="0">
                  <a:pos x="0" y="21"/>
                </a:cxn>
                <a:cxn ang="0">
                  <a:pos x="0" y="45"/>
                </a:cxn>
                <a:cxn ang="0">
                  <a:pos x="26" y="45"/>
                </a:cxn>
              </a:cxnLst>
              <a:rect l="0" t="0" r="r" b="b"/>
              <a:pathLst>
                <a:path w="26" h="46">
                  <a:moveTo>
                    <a:pt x="26" y="45"/>
                  </a:moveTo>
                  <a:lnTo>
                    <a:pt x="26" y="0"/>
                  </a:lnTo>
                  <a:lnTo>
                    <a:pt x="4" y="0"/>
                  </a:lnTo>
                  <a:lnTo>
                    <a:pt x="2" y="12"/>
                  </a:lnTo>
                  <a:lnTo>
                    <a:pt x="0" y="21"/>
                  </a:lnTo>
                  <a:lnTo>
                    <a:pt x="0" y="45"/>
                  </a:lnTo>
                  <a:lnTo>
                    <a:pt x="26" y="45"/>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6" name="Freeform 228"/>
            <p:cNvSpPr>
              <a:spLocks/>
            </p:cNvSpPr>
            <p:nvPr/>
          </p:nvSpPr>
          <p:spPr bwMode="auto">
            <a:xfrm>
              <a:off x="8911" y="1857"/>
              <a:ext cx="26" cy="43"/>
            </a:xfrm>
            <a:custGeom>
              <a:avLst/>
              <a:gdLst/>
              <a:ahLst/>
              <a:cxnLst>
                <a:cxn ang="0">
                  <a:pos x="4" y="0"/>
                </a:cxn>
                <a:cxn ang="0">
                  <a:pos x="4" y="0"/>
                </a:cxn>
                <a:cxn ang="0">
                  <a:pos x="0" y="19"/>
                </a:cxn>
                <a:cxn ang="0">
                  <a:pos x="0" y="40"/>
                </a:cxn>
                <a:cxn ang="0">
                  <a:pos x="2" y="40"/>
                </a:cxn>
                <a:cxn ang="0">
                  <a:pos x="7" y="43"/>
                </a:cxn>
                <a:cxn ang="0">
                  <a:pos x="23" y="43"/>
                </a:cxn>
                <a:cxn ang="0">
                  <a:pos x="26" y="33"/>
                </a:cxn>
                <a:cxn ang="0">
                  <a:pos x="26" y="9"/>
                </a:cxn>
                <a:cxn ang="0">
                  <a:pos x="23" y="0"/>
                </a:cxn>
                <a:cxn ang="0">
                  <a:pos x="4" y="0"/>
                </a:cxn>
              </a:cxnLst>
              <a:rect l="0" t="0" r="r" b="b"/>
              <a:pathLst>
                <a:path w="26" h="43">
                  <a:moveTo>
                    <a:pt x="4" y="0"/>
                  </a:moveTo>
                  <a:lnTo>
                    <a:pt x="4" y="0"/>
                  </a:lnTo>
                  <a:lnTo>
                    <a:pt x="0" y="19"/>
                  </a:lnTo>
                  <a:lnTo>
                    <a:pt x="0" y="40"/>
                  </a:lnTo>
                  <a:lnTo>
                    <a:pt x="2" y="40"/>
                  </a:lnTo>
                  <a:lnTo>
                    <a:pt x="7" y="43"/>
                  </a:lnTo>
                  <a:lnTo>
                    <a:pt x="23" y="43"/>
                  </a:lnTo>
                  <a:lnTo>
                    <a:pt x="26" y="33"/>
                  </a:lnTo>
                  <a:lnTo>
                    <a:pt x="26" y="9"/>
                  </a:lnTo>
                  <a:lnTo>
                    <a:pt x="2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7" name="Freeform 229"/>
            <p:cNvSpPr>
              <a:spLocks/>
            </p:cNvSpPr>
            <p:nvPr/>
          </p:nvSpPr>
          <p:spPr bwMode="auto">
            <a:xfrm>
              <a:off x="8911" y="1857"/>
              <a:ext cx="24" cy="38"/>
            </a:xfrm>
            <a:custGeom>
              <a:avLst/>
              <a:gdLst/>
              <a:ahLst/>
              <a:cxnLst>
                <a:cxn ang="0">
                  <a:pos x="4" y="0"/>
                </a:cxn>
                <a:cxn ang="0">
                  <a:pos x="4" y="0"/>
                </a:cxn>
                <a:cxn ang="0">
                  <a:pos x="0" y="19"/>
                </a:cxn>
                <a:cxn ang="0">
                  <a:pos x="0" y="38"/>
                </a:cxn>
                <a:cxn ang="0">
                  <a:pos x="23" y="38"/>
                </a:cxn>
                <a:cxn ang="0">
                  <a:pos x="23" y="0"/>
                </a:cxn>
                <a:cxn ang="0">
                  <a:pos x="4" y="0"/>
                </a:cxn>
              </a:cxnLst>
              <a:rect l="0" t="0" r="r" b="b"/>
              <a:pathLst>
                <a:path w="24" h="38">
                  <a:moveTo>
                    <a:pt x="4" y="0"/>
                  </a:moveTo>
                  <a:lnTo>
                    <a:pt x="4" y="0"/>
                  </a:lnTo>
                  <a:lnTo>
                    <a:pt x="0" y="19"/>
                  </a:lnTo>
                  <a:lnTo>
                    <a:pt x="0" y="38"/>
                  </a:lnTo>
                  <a:lnTo>
                    <a:pt x="23" y="38"/>
                  </a:lnTo>
                  <a:lnTo>
                    <a:pt x="23" y="0"/>
                  </a:lnTo>
                  <a:lnTo>
                    <a:pt x="4"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8" name="Freeform 230"/>
            <p:cNvSpPr>
              <a:spLocks/>
            </p:cNvSpPr>
            <p:nvPr/>
          </p:nvSpPr>
          <p:spPr bwMode="auto">
            <a:xfrm>
              <a:off x="8911" y="1857"/>
              <a:ext cx="24" cy="36"/>
            </a:xfrm>
            <a:custGeom>
              <a:avLst/>
              <a:gdLst/>
              <a:ahLst/>
              <a:cxnLst>
                <a:cxn ang="0">
                  <a:pos x="23" y="0"/>
                </a:cxn>
                <a:cxn ang="0">
                  <a:pos x="4" y="0"/>
                </a:cxn>
                <a:cxn ang="0">
                  <a:pos x="2" y="9"/>
                </a:cxn>
                <a:cxn ang="0">
                  <a:pos x="2" y="16"/>
                </a:cxn>
                <a:cxn ang="0">
                  <a:pos x="0" y="24"/>
                </a:cxn>
                <a:cxn ang="0">
                  <a:pos x="0" y="33"/>
                </a:cxn>
                <a:cxn ang="0">
                  <a:pos x="9" y="33"/>
                </a:cxn>
                <a:cxn ang="0">
                  <a:pos x="12" y="35"/>
                </a:cxn>
                <a:cxn ang="0">
                  <a:pos x="23" y="35"/>
                </a:cxn>
                <a:cxn ang="0">
                  <a:pos x="23" y="0"/>
                </a:cxn>
              </a:cxnLst>
              <a:rect l="0" t="0" r="r" b="b"/>
              <a:pathLst>
                <a:path w="24" h="36">
                  <a:moveTo>
                    <a:pt x="23" y="0"/>
                  </a:moveTo>
                  <a:lnTo>
                    <a:pt x="4" y="0"/>
                  </a:lnTo>
                  <a:lnTo>
                    <a:pt x="2" y="9"/>
                  </a:lnTo>
                  <a:lnTo>
                    <a:pt x="2" y="16"/>
                  </a:lnTo>
                  <a:lnTo>
                    <a:pt x="0" y="24"/>
                  </a:lnTo>
                  <a:lnTo>
                    <a:pt x="0" y="33"/>
                  </a:lnTo>
                  <a:lnTo>
                    <a:pt x="9" y="33"/>
                  </a:lnTo>
                  <a:lnTo>
                    <a:pt x="12" y="35"/>
                  </a:lnTo>
                  <a:lnTo>
                    <a:pt x="23" y="35"/>
                  </a:lnTo>
                  <a:lnTo>
                    <a:pt x="23"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9" name="Freeform 231"/>
            <p:cNvSpPr>
              <a:spLocks/>
            </p:cNvSpPr>
            <p:nvPr/>
          </p:nvSpPr>
          <p:spPr bwMode="auto">
            <a:xfrm>
              <a:off x="8913" y="1857"/>
              <a:ext cx="22" cy="31"/>
            </a:xfrm>
            <a:custGeom>
              <a:avLst/>
              <a:gdLst/>
              <a:ahLst/>
              <a:cxnLst>
                <a:cxn ang="0">
                  <a:pos x="2" y="0"/>
                </a:cxn>
                <a:cxn ang="0">
                  <a:pos x="2" y="0"/>
                </a:cxn>
                <a:cxn ang="0">
                  <a:pos x="0" y="7"/>
                </a:cxn>
                <a:cxn ang="0">
                  <a:pos x="0" y="31"/>
                </a:cxn>
                <a:cxn ang="0">
                  <a:pos x="21" y="31"/>
                </a:cxn>
                <a:cxn ang="0">
                  <a:pos x="21" y="0"/>
                </a:cxn>
                <a:cxn ang="0">
                  <a:pos x="2" y="0"/>
                </a:cxn>
              </a:cxnLst>
              <a:rect l="0" t="0" r="r" b="b"/>
              <a:pathLst>
                <a:path w="22" h="31">
                  <a:moveTo>
                    <a:pt x="2" y="0"/>
                  </a:moveTo>
                  <a:lnTo>
                    <a:pt x="2" y="0"/>
                  </a:lnTo>
                  <a:lnTo>
                    <a:pt x="0" y="7"/>
                  </a:lnTo>
                  <a:lnTo>
                    <a:pt x="0" y="31"/>
                  </a:lnTo>
                  <a:lnTo>
                    <a:pt x="21" y="31"/>
                  </a:lnTo>
                  <a:lnTo>
                    <a:pt x="21"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0" name="Freeform 232"/>
            <p:cNvSpPr>
              <a:spLocks/>
            </p:cNvSpPr>
            <p:nvPr/>
          </p:nvSpPr>
          <p:spPr bwMode="auto">
            <a:xfrm>
              <a:off x="8913" y="1857"/>
              <a:ext cx="19" cy="27"/>
            </a:xfrm>
            <a:custGeom>
              <a:avLst/>
              <a:gdLst/>
              <a:ahLst/>
              <a:cxnLst>
                <a:cxn ang="0">
                  <a:pos x="2" y="0"/>
                </a:cxn>
                <a:cxn ang="0">
                  <a:pos x="2" y="0"/>
                </a:cxn>
                <a:cxn ang="0">
                  <a:pos x="0" y="7"/>
                </a:cxn>
                <a:cxn ang="0">
                  <a:pos x="0" y="26"/>
                </a:cxn>
                <a:cxn ang="0">
                  <a:pos x="19" y="26"/>
                </a:cxn>
                <a:cxn ang="0">
                  <a:pos x="19" y="0"/>
                </a:cxn>
                <a:cxn ang="0">
                  <a:pos x="2" y="0"/>
                </a:cxn>
              </a:cxnLst>
              <a:rect l="0" t="0" r="r" b="b"/>
              <a:pathLst>
                <a:path w="19" h="27">
                  <a:moveTo>
                    <a:pt x="2" y="0"/>
                  </a:moveTo>
                  <a:lnTo>
                    <a:pt x="2" y="0"/>
                  </a:lnTo>
                  <a:lnTo>
                    <a:pt x="0" y="7"/>
                  </a:lnTo>
                  <a:lnTo>
                    <a:pt x="0" y="26"/>
                  </a:lnTo>
                  <a:lnTo>
                    <a:pt x="19" y="26"/>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1" name="Freeform 233"/>
            <p:cNvSpPr>
              <a:spLocks/>
            </p:cNvSpPr>
            <p:nvPr/>
          </p:nvSpPr>
          <p:spPr bwMode="auto">
            <a:xfrm>
              <a:off x="8913" y="1857"/>
              <a:ext cx="19" cy="24"/>
            </a:xfrm>
            <a:custGeom>
              <a:avLst/>
              <a:gdLst/>
              <a:ahLst/>
              <a:cxnLst>
                <a:cxn ang="0">
                  <a:pos x="2" y="0"/>
                </a:cxn>
                <a:cxn ang="0">
                  <a:pos x="2" y="0"/>
                </a:cxn>
                <a:cxn ang="0">
                  <a:pos x="0" y="4"/>
                </a:cxn>
                <a:cxn ang="0">
                  <a:pos x="0" y="24"/>
                </a:cxn>
                <a:cxn ang="0">
                  <a:pos x="19" y="24"/>
                </a:cxn>
                <a:cxn ang="0">
                  <a:pos x="19" y="0"/>
                </a:cxn>
                <a:cxn ang="0">
                  <a:pos x="2" y="0"/>
                </a:cxn>
              </a:cxnLst>
              <a:rect l="0" t="0" r="r" b="b"/>
              <a:pathLst>
                <a:path w="19" h="24">
                  <a:moveTo>
                    <a:pt x="2" y="0"/>
                  </a:moveTo>
                  <a:lnTo>
                    <a:pt x="2" y="0"/>
                  </a:lnTo>
                  <a:lnTo>
                    <a:pt x="0" y="4"/>
                  </a:lnTo>
                  <a:lnTo>
                    <a:pt x="0" y="24"/>
                  </a:lnTo>
                  <a:lnTo>
                    <a:pt x="19" y="24"/>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2" name="Freeform 234"/>
            <p:cNvSpPr>
              <a:spLocks/>
            </p:cNvSpPr>
            <p:nvPr/>
          </p:nvSpPr>
          <p:spPr bwMode="auto">
            <a:xfrm>
              <a:off x="8913" y="1857"/>
              <a:ext cx="19" cy="19"/>
            </a:xfrm>
            <a:custGeom>
              <a:avLst/>
              <a:gdLst/>
              <a:ahLst/>
              <a:cxnLst>
                <a:cxn ang="0">
                  <a:pos x="2" y="0"/>
                </a:cxn>
                <a:cxn ang="0">
                  <a:pos x="2" y="0"/>
                </a:cxn>
                <a:cxn ang="0">
                  <a:pos x="0" y="4"/>
                </a:cxn>
                <a:cxn ang="0">
                  <a:pos x="0" y="19"/>
                </a:cxn>
                <a:cxn ang="0">
                  <a:pos x="19" y="19"/>
                </a:cxn>
                <a:cxn ang="0">
                  <a:pos x="19" y="0"/>
                </a:cxn>
                <a:cxn ang="0">
                  <a:pos x="2" y="0"/>
                </a:cxn>
              </a:cxnLst>
              <a:rect l="0" t="0" r="r" b="b"/>
              <a:pathLst>
                <a:path w="19" h="19">
                  <a:moveTo>
                    <a:pt x="2" y="0"/>
                  </a:moveTo>
                  <a:lnTo>
                    <a:pt x="2" y="0"/>
                  </a:lnTo>
                  <a:lnTo>
                    <a:pt x="0" y="4"/>
                  </a:lnTo>
                  <a:lnTo>
                    <a:pt x="0" y="19"/>
                  </a:lnTo>
                  <a:lnTo>
                    <a:pt x="19" y="19"/>
                  </a:lnTo>
                  <a:lnTo>
                    <a:pt x="19"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3" name="Freeform 235"/>
            <p:cNvSpPr>
              <a:spLocks/>
            </p:cNvSpPr>
            <p:nvPr/>
          </p:nvSpPr>
          <p:spPr bwMode="auto">
            <a:xfrm>
              <a:off x="8916" y="1852"/>
              <a:ext cx="24" cy="0"/>
            </a:xfrm>
            <a:custGeom>
              <a:avLst/>
              <a:gdLst/>
              <a:ahLst/>
              <a:cxnLst>
                <a:cxn ang="0">
                  <a:pos x="0" y="0"/>
                </a:cxn>
                <a:cxn ang="0">
                  <a:pos x="23" y="0"/>
                </a:cxn>
              </a:cxnLst>
              <a:rect l="0" t="0" r="r" b="b"/>
              <a:pathLst>
                <a:path w="24">
                  <a:moveTo>
                    <a:pt x="0" y="0"/>
                  </a:moveTo>
                  <a:lnTo>
                    <a:pt x="23"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4" name="Freeform 236"/>
            <p:cNvSpPr>
              <a:spLocks/>
            </p:cNvSpPr>
            <p:nvPr/>
          </p:nvSpPr>
          <p:spPr bwMode="auto">
            <a:xfrm>
              <a:off x="8908" y="1920"/>
              <a:ext cx="32" cy="9"/>
            </a:xfrm>
            <a:custGeom>
              <a:avLst/>
              <a:gdLst/>
              <a:ahLst/>
              <a:cxnLst>
                <a:cxn ang="0">
                  <a:pos x="0" y="0"/>
                </a:cxn>
                <a:cxn ang="0">
                  <a:pos x="0" y="4"/>
                </a:cxn>
                <a:cxn ang="0">
                  <a:pos x="31" y="9"/>
                </a:cxn>
                <a:cxn ang="0">
                  <a:pos x="31" y="2"/>
                </a:cxn>
                <a:cxn ang="0">
                  <a:pos x="0" y="0"/>
                </a:cxn>
              </a:cxnLst>
              <a:rect l="0" t="0" r="r" b="b"/>
              <a:pathLst>
                <a:path w="32" h="9">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5" name="Freeform 237"/>
            <p:cNvSpPr>
              <a:spLocks/>
            </p:cNvSpPr>
            <p:nvPr/>
          </p:nvSpPr>
          <p:spPr bwMode="auto">
            <a:xfrm>
              <a:off x="8918" y="1920"/>
              <a:ext cx="12" cy="4"/>
            </a:xfrm>
            <a:custGeom>
              <a:avLst/>
              <a:gdLst/>
              <a:ahLst/>
              <a:cxnLst>
                <a:cxn ang="0">
                  <a:pos x="7" y="0"/>
                </a:cxn>
                <a:cxn ang="0">
                  <a:pos x="2" y="0"/>
                </a:cxn>
                <a:cxn ang="0">
                  <a:pos x="0" y="2"/>
                </a:cxn>
                <a:cxn ang="0">
                  <a:pos x="4" y="4"/>
                </a:cxn>
                <a:cxn ang="0">
                  <a:pos x="11" y="4"/>
                </a:cxn>
                <a:cxn ang="0">
                  <a:pos x="11" y="2"/>
                </a:cxn>
                <a:cxn ang="0">
                  <a:pos x="7" y="0"/>
                </a:cxn>
              </a:cxnLst>
              <a:rect l="0" t="0" r="r" b="b"/>
              <a:pathLst>
                <a:path w="12" h="4">
                  <a:moveTo>
                    <a:pt x="7" y="0"/>
                  </a:moveTo>
                  <a:lnTo>
                    <a:pt x="2" y="0"/>
                  </a:lnTo>
                  <a:lnTo>
                    <a:pt x="0" y="2"/>
                  </a:lnTo>
                  <a:lnTo>
                    <a:pt x="4" y="4"/>
                  </a:lnTo>
                  <a:lnTo>
                    <a:pt x="11" y="4"/>
                  </a:lnTo>
                  <a:lnTo>
                    <a:pt x="11" y="2"/>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6" name="Freeform 238"/>
            <p:cNvSpPr>
              <a:spLocks/>
            </p:cNvSpPr>
            <p:nvPr/>
          </p:nvSpPr>
          <p:spPr bwMode="auto">
            <a:xfrm>
              <a:off x="8920" y="1920"/>
              <a:ext cx="8" cy="4"/>
            </a:xfrm>
            <a:custGeom>
              <a:avLst/>
              <a:gdLst/>
              <a:ahLst/>
              <a:cxnLst>
                <a:cxn ang="0">
                  <a:pos x="2" y="0"/>
                </a:cxn>
                <a:cxn ang="0">
                  <a:pos x="0" y="0"/>
                </a:cxn>
                <a:cxn ang="0">
                  <a:pos x="0" y="4"/>
                </a:cxn>
                <a:cxn ang="0">
                  <a:pos x="4" y="4"/>
                </a:cxn>
                <a:cxn ang="0">
                  <a:pos x="7" y="2"/>
                </a:cxn>
                <a:cxn ang="0">
                  <a:pos x="2" y="0"/>
                </a:cxn>
              </a:cxnLst>
              <a:rect l="0" t="0" r="r" b="b"/>
              <a:pathLst>
                <a:path w="8" h="4">
                  <a:moveTo>
                    <a:pt x="2" y="0"/>
                  </a:moveTo>
                  <a:lnTo>
                    <a:pt x="0" y="0"/>
                  </a:lnTo>
                  <a:lnTo>
                    <a:pt x="0" y="4"/>
                  </a:lnTo>
                  <a:lnTo>
                    <a:pt x="4"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7" name="Freeform 239"/>
            <p:cNvSpPr>
              <a:spLocks/>
            </p:cNvSpPr>
            <p:nvPr/>
          </p:nvSpPr>
          <p:spPr bwMode="auto">
            <a:xfrm>
              <a:off x="8918" y="1922"/>
              <a:ext cx="7" cy="0"/>
            </a:xfrm>
            <a:custGeom>
              <a:avLst/>
              <a:gdLst/>
              <a:ahLst/>
              <a:cxnLst>
                <a:cxn ang="0">
                  <a:pos x="0" y="0"/>
                </a:cxn>
                <a:cxn ang="0">
                  <a:pos x="7" y="0"/>
                </a:cxn>
              </a:cxnLst>
              <a:rect l="0" t="0" r="r" b="b"/>
              <a:pathLst>
                <a:path w="7">
                  <a:moveTo>
                    <a:pt x="0" y="0"/>
                  </a:moveTo>
                  <a:lnTo>
                    <a:pt x="7" y="0"/>
                  </a:lnTo>
                </a:path>
              </a:pathLst>
            </a:custGeom>
            <a:noFill/>
            <a:ln w="1270">
              <a:solidFill>
                <a:srgbClr val="C5B59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8" name="Freeform 240"/>
            <p:cNvSpPr>
              <a:spLocks/>
            </p:cNvSpPr>
            <p:nvPr/>
          </p:nvSpPr>
          <p:spPr bwMode="auto">
            <a:xfrm>
              <a:off x="8940" y="1917"/>
              <a:ext cx="21" cy="10"/>
            </a:xfrm>
            <a:custGeom>
              <a:avLst/>
              <a:gdLst/>
              <a:ahLst/>
              <a:cxnLst>
                <a:cxn ang="0">
                  <a:pos x="0" y="4"/>
                </a:cxn>
                <a:cxn ang="0">
                  <a:pos x="0" y="9"/>
                </a:cxn>
                <a:cxn ang="0">
                  <a:pos x="16" y="4"/>
                </a:cxn>
                <a:cxn ang="0">
                  <a:pos x="21" y="4"/>
                </a:cxn>
                <a:cxn ang="0">
                  <a:pos x="21" y="0"/>
                </a:cxn>
                <a:cxn ang="0">
                  <a:pos x="0" y="4"/>
                </a:cxn>
              </a:cxnLst>
              <a:rect l="0" t="0" r="r" b="b"/>
              <a:pathLst>
                <a:path w="21" h="10">
                  <a:moveTo>
                    <a:pt x="0" y="4"/>
                  </a:moveTo>
                  <a:lnTo>
                    <a:pt x="0" y="9"/>
                  </a:lnTo>
                  <a:lnTo>
                    <a:pt x="16" y="4"/>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9" name="Freeform 241"/>
            <p:cNvSpPr>
              <a:spLocks/>
            </p:cNvSpPr>
            <p:nvPr/>
          </p:nvSpPr>
          <p:spPr bwMode="auto">
            <a:xfrm>
              <a:off x="8942" y="1917"/>
              <a:ext cx="19" cy="10"/>
            </a:xfrm>
            <a:custGeom>
              <a:avLst/>
              <a:gdLst/>
              <a:ahLst/>
              <a:cxnLst>
                <a:cxn ang="0">
                  <a:pos x="4" y="7"/>
                </a:cxn>
                <a:cxn ang="0">
                  <a:pos x="12" y="7"/>
                </a:cxn>
                <a:cxn ang="0">
                  <a:pos x="14" y="4"/>
                </a:cxn>
                <a:cxn ang="0">
                  <a:pos x="19" y="4"/>
                </a:cxn>
                <a:cxn ang="0">
                  <a:pos x="19" y="0"/>
                </a:cxn>
                <a:cxn ang="0">
                  <a:pos x="14" y="0"/>
                </a:cxn>
                <a:cxn ang="0">
                  <a:pos x="12" y="2"/>
                </a:cxn>
                <a:cxn ang="0">
                  <a:pos x="2" y="2"/>
                </a:cxn>
                <a:cxn ang="0">
                  <a:pos x="0" y="4"/>
                </a:cxn>
                <a:cxn ang="0">
                  <a:pos x="0" y="9"/>
                </a:cxn>
                <a:cxn ang="0">
                  <a:pos x="4" y="7"/>
                </a:cxn>
              </a:cxnLst>
              <a:rect l="0" t="0" r="r" b="b"/>
              <a:pathLst>
                <a:path w="19" h="10">
                  <a:moveTo>
                    <a:pt x="4" y="7"/>
                  </a:moveTo>
                  <a:lnTo>
                    <a:pt x="12" y="7"/>
                  </a:lnTo>
                  <a:lnTo>
                    <a:pt x="14" y="4"/>
                  </a:lnTo>
                  <a:lnTo>
                    <a:pt x="19" y="4"/>
                  </a:lnTo>
                  <a:lnTo>
                    <a:pt x="19" y="0"/>
                  </a:lnTo>
                  <a:lnTo>
                    <a:pt x="14" y="0"/>
                  </a:lnTo>
                  <a:lnTo>
                    <a:pt x="12" y="2"/>
                  </a:lnTo>
                  <a:lnTo>
                    <a:pt x="2" y="2"/>
                  </a:lnTo>
                  <a:lnTo>
                    <a:pt x="0" y="4"/>
                  </a:lnTo>
                  <a:lnTo>
                    <a:pt x="0" y="9"/>
                  </a:lnTo>
                  <a:lnTo>
                    <a:pt x="4"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0" name="Freeform 242"/>
            <p:cNvSpPr>
              <a:spLocks/>
            </p:cNvSpPr>
            <p:nvPr/>
          </p:nvSpPr>
          <p:spPr bwMode="auto">
            <a:xfrm>
              <a:off x="8942" y="1917"/>
              <a:ext cx="19" cy="10"/>
            </a:xfrm>
            <a:custGeom>
              <a:avLst/>
              <a:gdLst/>
              <a:ahLst/>
              <a:cxnLst>
                <a:cxn ang="0">
                  <a:pos x="4" y="7"/>
                </a:cxn>
                <a:cxn ang="0">
                  <a:pos x="12" y="7"/>
                </a:cxn>
                <a:cxn ang="0">
                  <a:pos x="14" y="4"/>
                </a:cxn>
                <a:cxn ang="0">
                  <a:pos x="19" y="4"/>
                </a:cxn>
                <a:cxn ang="0">
                  <a:pos x="19" y="0"/>
                </a:cxn>
                <a:cxn ang="0">
                  <a:pos x="14" y="0"/>
                </a:cxn>
                <a:cxn ang="0">
                  <a:pos x="12" y="2"/>
                </a:cxn>
                <a:cxn ang="0">
                  <a:pos x="2" y="2"/>
                </a:cxn>
                <a:cxn ang="0">
                  <a:pos x="0" y="4"/>
                </a:cxn>
                <a:cxn ang="0">
                  <a:pos x="0" y="9"/>
                </a:cxn>
                <a:cxn ang="0">
                  <a:pos x="4" y="7"/>
                </a:cxn>
              </a:cxnLst>
              <a:rect l="0" t="0" r="r" b="b"/>
              <a:pathLst>
                <a:path w="19" h="10">
                  <a:moveTo>
                    <a:pt x="4" y="7"/>
                  </a:moveTo>
                  <a:lnTo>
                    <a:pt x="12" y="7"/>
                  </a:lnTo>
                  <a:lnTo>
                    <a:pt x="14" y="4"/>
                  </a:lnTo>
                  <a:lnTo>
                    <a:pt x="19" y="4"/>
                  </a:lnTo>
                  <a:lnTo>
                    <a:pt x="19" y="0"/>
                  </a:lnTo>
                  <a:lnTo>
                    <a:pt x="14" y="0"/>
                  </a:lnTo>
                  <a:lnTo>
                    <a:pt x="12" y="2"/>
                  </a:lnTo>
                  <a:lnTo>
                    <a:pt x="2" y="2"/>
                  </a:lnTo>
                  <a:lnTo>
                    <a:pt x="0" y="4"/>
                  </a:lnTo>
                  <a:lnTo>
                    <a:pt x="0" y="9"/>
                  </a:lnTo>
                  <a:lnTo>
                    <a:pt x="4" y="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1" name="Freeform 243"/>
            <p:cNvSpPr>
              <a:spLocks/>
            </p:cNvSpPr>
            <p:nvPr/>
          </p:nvSpPr>
          <p:spPr bwMode="auto">
            <a:xfrm>
              <a:off x="8944" y="1917"/>
              <a:ext cx="17" cy="7"/>
            </a:xfrm>
            <a:custGeom>
              <a:avLst/>
              <a:gdLst/>
              <a:ahLst/>
              <a:cxnLst>
                <a:cxn ang="0">
                  <a:pos x="0" y="2"/>
                </a:cxn>
                <a:cxn ang="0">
                  <a:pos x="0" y="7"/>
                </a:cxn>
                <a:cxn ang="0">
                  <a:pos x="9" y="7"/>
                </a:cxn>
                <a:cxn ang="0">
                  <a:pos x="11" y="4"/>
                </a:cxn>
                <a:cxn ang="0">
                  <a:pos x="16" y="4"/>
                </a:cxn>
                <a:cxn ang="0">
                  <a:pos x="16" y="0"/>
                </a:cxn>
                <a:cxn ang="0">
                  <a:pos x="11" y="0"/>
                </a:cxn>
                <a:cxn ang="0">
                  <a:pos x="9" y="2"/>
                </a:cxn>
                <a:cxn ang="0">
                  <a:pos x="0" y="2"/>
                </a:cxn>
              </a:cxnLst>
              <a:rect l="0" t="0" r="r" b="b"/>
              <a:pathLst>
                <a:path w="17" h="7">
                  <a:moveTo>
                    <a:pt x="0" y="2"/>
                  </a:moveTo>
                  <a:lnTo>
                    <a:pt x="0" y="7"/>
                  </a:lnTo>
                  <a:lnTo>
                    <a:pt x="9" y="7"/>
                  </a:lnTo>
                  <a:lnTo>
                    <a:pt x="11" y="4"/>
                  </a:lnTo>
                  <a:lnTo>
                    <a:pt x="16" y="4"/>
                  </a:lnTo>
                  <a:lnTo>
                    <a:pt x="16" y="0"/>
                  </a:lnTo>
                  <a:lnTo>
                    <a:pt x="11" y="0"/>
                  </a:lnTo>
                  <a:lnTo>
                    <a:pt x="9" y="2"/>
                  </a:lnTo>
                  <a:lnTo>
                    <a:pt x="0"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2" name="Freeform 244"/>
            <p:cNvSpPr>
              <a:spLocks/>
            </p:cNvSpPr>
            <p:nvPr/>
          </p:nvSpPr>
          <p:spPr bwMode="auto">
            <a:xfrm>
              <a:off x="8944" y="1917"/>
              <a:ext cx="17" cy="10"/>
            </a:xfrm>
            <a:custGeom>
              <a:avLst/>
              <a:gdLst/>
              <a:ahLst/>
              <a:cxnLst>
                <a:cxn ang="0">
                  <a:pos x="2" y="7"/>
                </a:cxn>
                <a:cxn ang="0">
                  <a:pos x="9" y="7"/>
                </a:cxn>
                <a:cxn ang="0">
                  <a:pos x="11" y="4"/>
                </a:cxn>
                <a:cxn ang="0">
                  <a:pos x="16" y="4"/>
                </a:cxn>
                <a:cxn ang="0">
                  <a:pos x="16" y="0"/>
                </a:cxn>
                <a:cxn ang="0">
                  <a:pos x="11" y="0"/>
                </a:cxn>
                <a:cxn ang="0">
                  <a:pos x="9" y="2"/>
                </a:cxn>
                <a:cxn ang="0">
                  <a:pos x="0" y="2"/>
                </a:cxn>
                <a:cxn ang="0">
                  <a:pos x="0" y="9"/>
                </a:cxn>
                <a:cxn ang="0">
                  <a:pos x="2" y="7"/>
                </a:cxn>
              </a:cxnLst>
              <a:rect l="0" t="0" r="r" b="b"/>
              <a:pathLst>
                <a:path w="17" h="10">
                  <a:moveTo>
                    <a:pt x="2" y="7"/>
                  </a:moveTo>
                  <a:lnTo>
                    <a:pt x="9" y="7"/>
                  </a:lnTo>
                  <a:lnTo>
                    <a:pt x="11" y="4"/>
                  </a:lnTo>
                  <a:lnTo>
                    <a:pt x="16" y="4"/>
                  </a:lnTo>
                  <a:lnTo>
                    <a:pt x="16" y="0"/>
                  </a:lnTo>
                  <a:lnTo>
                    <a:pt x="11" y="0"/>
                  </a:lnTo>
                  <a:lnTo>
                    <a:pt x="9" y="2"/>
                  </a:lnTo>
                  <a:lnTo>
                    <a:pt x="0" y="2"/>
                  </a:lnTo>
                  <a:lnTo>
                    <a:pt x="0" y="9"/>
                  </a:lnTo>
                  <a:lnTo>
                    <a:pt x="2" y="7"/>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3" name="Freeform 245"/>
            <p:cNvSpPr>
              <a:spLocks/>
            </p:cNvSpPr>
            <p:nvPr/>
          </p:nvSpPr>
          <p:spPr bwMode="auto">
            <a:xfrm>
              <a:off x="8947" y="1917"/>
              <a:ext cx="14" cy="7"/>
            </a:xfrm>
            <a:custGeom>
              <a:avLst/>
              <a:gdLst/>
              <a:ahLst/>
              <a:cxnLst>
                <a:cxn ang="0">
                  <a:pos x="0" y="7"/>
                </a:cxn>
                <a:cxn ang="0">
                  <a:pos x="7" y="7"/>
                </a:cxn>
                <a:cxn ang="0">
                  <a:pos x="7" y="4"/>
                </a:cxn>
                <a:cxn ang="0">
                  <a:pos x="14" y="4"/>
                </a:cxn>
                <a:cxn ang="0">
                  <a:pos x="14" y="0"/>
                </a:cxn>
                <a:cxn ang="0">
                  <a:pos x="9" y="0"/>
                </a:cxn>
                <a:cxn ang="0">
                  <a:pos x="9" y="2"/>
                </a:cxn>
                <a:cxn ang="0">
                  <a:pos x="0" y="2"/>
                </a:cxn>
                <a:cxn ang="0">
                  <a:pos x="0" y="7"/>
                </a:cxn>
              </a:cxnLst>
              <a:rect l="0" t="0" r="r" b="b"/>
              <a:pathLst>
                <a:path w="14" h="7">
                  <a:moveTo>
                    <a:pt x="0" y="7"/>
                  </a:moveTo>
                  <a:lnTo>
                    <a:pt x="7" y="7"/>
                  </a:lnTo>
                  <a:lnTo>
                    <a:pt x="7" y="4"/>
                  </a:lnTo>
                  <a:lnTo>
                    <a:pt x="14" y="4"/>
                  </a:lnTo>
                  <a:lnTo>
                    <a:pt x="14" y="0"/>
                  </a:lnTo>
                  <a:lnTo>
                    <a:pt x="9" y="0"/>
                  </a:lnTo>
                  <a:lnTo>
                    <a:pt x="9" y="2"/>
                  </a:lnTo>
                  <a:lnTo>
                    <a:pt x="0" y="2"/>
                  </a:lnTo>
                  <a:lnTo>
                    <a:pt x="0" y="7"/>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4" name="Freeform 246"/>
            <p:cNvSpPr>
              <a:spLocks/>
            </p:cNvSpPr>
            <p:nvPr/>
          </p:nvSpPr>
          <p:spPr bwMode="auto">
            <a:xfrm>
              <a:off x="8947" y="1917"/>
              <a:ext cx="14" cy="7"/>
            </a:xfrm>
            <a:custGeom>
              <a:avLst/>
              <a:gdLst/>
              <a:ahLst/>
              <a:cxnLst>
                <a:cxn ang="0">
                  <a:pos x="7" y="7"/>
                </a:cxn>
                <a:cxn ang="0">
                  <a:pos x="7" y="4"/>
                </a:cxn>
                <a:cxn ang="0">
                  <a:pos x="14" y="4"/>
                </a:cxn>
                <a:cxn ang="0">
                  <a:pos x="14" y="0"/>
                </a:cxn>
                <a:cxn ang="0">
                  <a:pos x="9" y="0"/>
                </a:cxn>
                <a:cxn ang="0">
                  <a:pos x="7" y="2"/>
                </a:cxn>
                <a:cxn ang="0">
                  <a:pos x="0" y="2"/>
                </a:cxn>
                <a:cxn ang="0">
                  <a:pos x="0" y="7"/>
                </a:cxn>
                <a:cxn ang="0">
                  <a:pos x="7" y="7"/>
                </a:cxn>
              </a:cxnLst>
              <a:rect l="0" t="0" r="r" b="b"/>
              <a:pathLst>
                <a:path w="14" h="7">
                  <a:moveTo>
                    <a:pt x="7" y="7"/>
                  </a:moveTo>
                  <a:lnTo>
                    <a:pt x="7" y="4"/>
                  </a:lnTo>
                  <a:lnTo>
                    <a:pt x="14" y="4"/>
                  </a:lnTo>
                  <a:lnTo>
                    <a:pt x="14" y="0"/>
                  </a:lnTo>
                  <a:lnTo>
                    <a:pt x="9" y="0"/>
                  </a:lnTo>
                  <a:lnTo>
                    <a:pt x="7" y="2"/>
                  </a:lnTo>
                  <a:lnTo>
                    <a:pt x="0" y="2"/>
                  </a:lnTo>
                  <a:lnTo>
                    <a:pt x="0" y="7"/>
                  </a:lnTo>
                  <a:lnTo>
                    <a:pt x="7" y="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5" name="Freeform 247"/>
            <p:cNvSpPr>
              <a:spLocks/>
            </p:cNvSpPr>
            <p:nvPr/>
          </p:nvSpPr>
          <p:spPr bwMode="auto">
            <a:xfrm>
              <a:off x="8949" y="1917"/>
              <a:ext cx="12" cy="7"/>
            </a:xfrm>
            <a:custGeom>
              <a:avLst/>
              <a:gdLst/>
              <a:ahLst/>
              <a:cxnLst>
                <a:cxn ang="0">
                  <a:pos x="4" y="7"/>
                </a:cxn>
                <a:cxn ang="0">
                  <a:pos x="4" y="4"/>
                </a:cxn>
                <a:cxn ang="0">
                  <a:pos x="11" y="4"/>
                </a:cxn>
                <a:cxn ang="0">
                  <a:pos x="11" y="0"/>
                </a:cxn>
                <a:cxn ang="0">
                  <a:pos x="7" y="0"/>
                </a:cxn>
                <a:cxn ang="0">
                  <a:pos x="4" y="2"/>
                </a:cxn>
                <a:cxn ang="0">
                  <a:pos x="0" y="2"/>
                </a:cxn>
                <a:cxn ang="0">
                  <a:pos x="0" y="7"/>
                </a:cxn>
                <a:cxn ang="0">
                  <a:pos x="4" y="7"/>
                </a:cxn>
              </a:cxnLst>
              <a:rect l="0" t="0" r="r" b="b"/>
              <a:pathLst>
                <a:path w="12" h="7">
                  <a:moveTo>
                    <a:pt x="4" y="7"/>
                  </a:moveTo>
                  <a:lnTo>
                    <a:pt x="4" y="4"/>
                  </a:lnTo>
                  <a:lnTo>
                    <a:pt x="11" y="4"/>
                  </a:lnTo>
                  <a:lnTo>
                    <a:pt x="11" y="0"/>
                  </a:lnTo>
                  <a:lnTo>
                    <a:pt x="7" y="0"/>
                  </a:lnTo>
                  <a:lnTo>
                    <a:pt x="4" y="2"/>
                  </a:lnTo>
                  <a:lnTo>
                    <a:pt x="0" y="2"/>
                  </a:lnTo>
                  <a:lnTo>
                    <a:pt x="0" y="7"/>
                  </a:lnTo>
                  <a:lnTo>
                    <a:pt x="4"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6" name="Freeform 248"/>
            <p:cNvSpPr>
              <a:spLocks/>
            </p:cNvSpPr>
            <p:nvPr/>
          </p:nvSpPr>
          <p:spPr bwMode="auto">
            <a:xfrm>
              <a:off x="8949" y="1917"/>
              <a:ext cx="12" cy="7"/>
            </a:xfrm>
            <a:custGeom>
              <a:avLst/>
              <a:gdLst/>
              <a:ahLst/>
              <a:cxnLst>
                <a:cxn ang="0">
                  <a:pos x="4" y="7"/>
                </a:cxn>
                <a:cxn ang="0">
                  <a:pos x="4" y="4"/>
                </a:cxn>
                <a:cxn ang="0">
                  <a:pos x="11" y="4"/>
                </a:cxn>
                <a:cxn ang="0">
                  <a:pos x="11" y="0"/>
                </a:cxn>
                <a:cxn ang="0">
                  <a:pos x="7" y="0"/>
                </a:cxn>
                <a:cxn ang="0">
                  <a:pos x="4" y="2"/>
                </a:cxn>
                <a:cxn ang="0">
                  <a:pos x="0" y="2"/>
                </a:cxn>
                <a:cxn ang="0">
                  <a:pos x="0" y="7"/>
                </a:cxn>
                <a:cxn ang="0">
                  <a:pos x="4" y="7"/>
                </a:cxn>
              </a:cxnLst>
              <a:rect l="0" t="0" r="r" b="b"/>
              <a:pathLst>
                <a:path w="12" h="7">
                  <a:moveTo>
                    <a:pt x="4" y="7"/>
                  </a:moveTo>
                  <a:lnTo>
                    <a:pt x="4" y="4"/>
                  </a:lnTo>
                  <a:lnTo>
                    <a:pt x="11" y="4"/>
                  </a:lnTo>
                  <a:lnTo>
                    <a:pt x="11" y="0"/>
                  </a:lnTo>
                  <a:lnTo>
                    <a:pt x="7" y="0"/>
                  </a:lnTo>
                  <a:lnTo>
                    <a:pt x="4" y="2"/>
                  </a:lnTo>
                  <a:lnTo>
                    <a:pt x="0" y="2"/>
                  </a:lnTo>
                  <a:lnTo>
                    <a:pt x="0" y="7"/>
                  </a:lnTo>
                  <a:lnTo>
                    <a:pt x="4" y="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7" name="Freeform 249"/>
            <p:cNvSpPr>
              <a:spLocks/>
            </p:cNvSpPr>
            <p:nvPr/>
          </p:nvSpPr>
          <p:spPr bwMode="auto">
            <a:xfrm>
              <a:off x="8949" y="1917"/>
              <a:ext cx="12" cy="5"/>
            </a:xfrm>
            <a:custGeom>
              <a:avLst/>
              <a:gdLst/>
              <a:ahLst/>
              <a:cxnLst>
                <a:cxn ang="0">
                  <a:pos x="0" y="2"/>
                </a:cxn>
                <a:cxn ang="0">
                  <a:pos x="4" y="4"/>
                </a:cxn>
                <a:cxn ang="0">
                  <a:pos x="11" y="4"/>
                </a:cxn>
                <a:cxn ang="0">
                  <a:pos x="11" y="0"/>
                </a:cxn>
                <a:cxn ang="0">
                  <a:pos x="7" y="0"/>
                </a:cxn>
                <a:cxn ang="0">
                  <a:pos x="7" y="2"/>
                </a:cxn>
                <a:cxn ang="0">
                  <a:pos x="0" y="2"/>
                </a:cxn>
              </a:cxnLst>
              <a:rect l="0" t="0" r="r" b="b"/>
              <a:pathLst>
                <a:path w="12" h="5">
                  <a:moveTo>
                    <a:pt x="0" y="2"/>
                  </a:moveTo>
                  <a:lnTo>
                    <a:pt x="4" y="4"/>
                  </a:lnTo>
                  <a:lnTo>
                    <a:pt x="11" y="4"/>
                  </a:lnTo>
                  <a:lnTo>
                    <a:pt x="11" y="0"/>
                  </a:lnTo>
                  <a:lnTo>
                    <a:pt x="7" y="0"/>
                  </a:lnTo>
                  <a:lnTo>
                    <a:pt x="7" y="2"/>
                  </a:lnTo>
                  <a:lnTo>
                    <a:pt x="0"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8" name="Freeform 250"/>
            <p:cNvSpPr>
              <a:spLocks/>
            </p:cNvSpPr>
            <p:nvPr/>
          </p:nvSpPr>
          <p:spPr bwMode="auto">
            <a:xfrm>
              <a:off x="8952" y="1917"/>
              <a:ext cx="9" cy="7"/>
            </a:xfrm>
            <a:custGeom>
              <a:avLst/>
              <a:gdLst/>
              <a:ahLst/>
              <a:cxnLst>
                <a:cxn ang="0">
                  <a:pos x="0" y="2"/>
                </a:cxn>
                <a:cxn ang="0">
                  <a:pos x="0" y="7"/>
                </a:cxn>
                <a:cxn ang="0">
                  <a:pos x="2" y="4"/>
                </a:cxn>
                <a:cxn ang="0">
                  <a:pos x="9" y="4"/>
                </a:cxn>
                <a:cxn ang="0">
                  <a:pos x="9" y="0"/>
                </a:cxn>
                <a:cxn ang="0">
                  <a:pos x="4" y="0"/>
                </a:cxn>
                <a:cxn ang="0">
                  <a:pos x="0" y="2"/>
                </a:cxn>
              </a:cxnLst>
              <a:rect l="0" t="0" r="r" b="b"/>
              <a:pathLst>
                <a:path w="9" h="7">
                  <a:moveTo>
                    <a:pt x="0" y="2"/>
                  </a:moveTo>
                  <a:lnTo>
                    <a:pt x="0" y="7"/>
                  </a:lnTo>
                  <a:lnTo>
                    <a:pt x="2" y="4"/>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9" name="Freeform 251"/>
            <p:cNvSpPr>
              <a:spLocks/>
            </p:cNvSpPr>
            <p:nvPr/>
          </p:nvSpPr>
          <p:spPr bwMode="auto">
            <a:xfrm>
              <a:off x="8952" y="1917"/>
              <a:ext cx="9" cy="7"/>
            </a:xfrm>
            <a:custGeom>
              <a:avLst/>
              <a:gdLst/>
              <a:ahLst/>
              <a:cxnLst>
                <a:cxn ang="0">
                  <a:pos x="0" y="2"/>
                </a:cxn>
                <a:cxn ang="0">
                  <a:pos x="0" y="7"/>
                </a:cxn>
                <a:cxn ang="0">
                  <a:pos x="4" y="4"/>
                </a:cxn>
                <a:cxn ang="0">
                  <a:pos x="9" y="4"/>
                </a:cxn>
                <a:cxn ang="0">
                  <a:pos x="9" y="0"/>
                </a:cxn>
                <a:cxn ang="0">
                  <a:pos x="0" y="2"/>
                </a:cxn>
              </a:cxnLst>
              <a:rect l="0" t="0" r="r" b="b"/>
              <a:pathLst>
                <a:path w="9" h="7">
                  <a:moveTo>
                    <a:pt x="0" y="2"/>
                  </a:moveTo>
                  <a:lnTo>
                    <a:pt x="0" y="7"/>
                  </a:lnTo>
                  <a:lnTo>
                    <a:pt x="4" y="4"/>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0" name="Freeform 252"/>
            <p:cNvSpPr>
              <a:spLocks/>
            </p:cNvSpPr>
            <p:nvPr/>
          </p:nvSpPr>
          <p:spPr bwMode="auto">
            <a:xfrm>
              <a:off x="8942" y="1852"/>
              <a:ext cx="12" cy="0"/>
            </a:xfrm>
            <a:custGeom>
              <a:avLst/>
              <a:gdLst/>
              <a:ahLst/>
              <a:cxnLst>
                <a:cxn ang="0">
                  <a:pos x="0" y="0"/>
                </a:cxn>
                <a:cxn ang="0">
                  <a:pos x="12" y="0"/>
                </a:cxn>
              </a:cxnLst>
              <a:rect l="0" t="0" r="r" b="b"/>
              <a:pathLst>
                <a:path w="12">
                  <a:moveTo>
                    <a:pt x="0" y="0"/>
                  </a:moveTo>
                  <a:lnTo>
                    <a:pt x="12" y="0"/>
                  </a:lnTo>
                </a:path>
              </a:pathLst>
            </a:custGeom>
            <a:noFill/>
            <a:ln w="4318">
              <a:solidFill>
                <a:srgbClr val="39444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1" name="Freeform 253"/>
            <p:cNvSpPr>
              <a:spLocks/>
            </p:cNvSpPr>
            <p:nvPr/>
          </p:nvSpPr>
          <p:spPr bwMode="auto">
            <a:xfrm>
              <a:off x="8942" y="1852"/>
              <a:ext cx="12" cy="0"/>
            </a:xfrm>
            <a:custGeom>
              <a:avLst/>
              <a:gdLst/>
              <a:ahLst/>
              <a:cxnLst>
                <a:cxn ang="0">
                  <a:pos x="0" y="0"/>
                </a:cxn>
                <a:cxn ang="0">
                  <a:pos x="12" y="0"/>
                </a:cxn>
              </a:cxnLst>
              <a:rect l="0" t="0" r="r" b="b"/>
              <a:pathLst>
                <a:path w="12">
                  <a:moveTo>
                    <a:pt x="0" y="0"/>
                  </a:moveTo>
                  <a:lnTo>
                    <a:pt x="12" y="0"/>
                  </a:lnTo>
                </a:path>
              </a:pathLst>
            </a:custGeom>
            <a:noFill/>
            <a:ln w="4318">
              <a:solidFill>
                <a:srgbClr val="42444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2" name="Freeform 254"/>
            <p:cNvSpPr>
              <a:spLocks/>
            </p:cNvSpPr>
            <p:nvPr/>
          </p:nvSpPr>
          <p:spPr bwMode="auto">
            <a:xfrm>
              <a:off x="8942" y="1852"/>
              <a:ext cx="12" cy="0"/>
            </a:xfrm>
            <a:custGeom>
              <a:avLst/>
              <a:gdLst/>
              <a:ahLst/>
              <a:cxnLst>
                <a:cxn ang="0">
                  <a:pos x="0" y="0"/>
                </a:cxn>
                <a:cxn ang="0">
                  <a:pos x="12" y="0"/>
                </a:cxn>
              </a:cxnLst>
              <a:rect l="0" t="0" r="r" b="b"/>
              <a:pathLst>
                <a:path w="12">
                  <a:moveTo>
                    <a:pt x="0" y="0"/>
                  </a:moveTo>
                  <a:lnTo>
                    <a:pt x="12"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3" name="Freeform 255"/>
            <p:cNvSpPr>
              <a:spLocks/>
            </p:cNvSpPr>
            <p:nvPr/>
          </p:nvSpPr>
          <p:spPr bwMode="auto">
            <a:xfrm>
              <a:off x="8944" y="1852"/>
              <a:ext cx="10" cy="0"/>
            </a:xfrm>
            <a:custGeom>
              <a:avLst/>
              <a:gdLst/>
              <a:ahLst/>
              <a:cxnLst>
                <a:cxn ang="0">
                  <a:pos x="0" y="0"/>
                </a:cxn>
                <a:cxn ang="0">
                  <a:pos x="9" y="0"/>
                </a:cxn>
              </a:cxnLst>
              <a:rect l="0" t="0" r="r" b="b"/>
              <a:pathLst>
                <a:path w="10">
                  <a:moveTo>
                    <a:pt x="0" y="0"/>
                  </a:moveTo>
                  <a:lnTo>
                    <a:pt x="9"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4" name="Freeform 256"/>
            <p:cNvSpPr>
              <a:spLocks/>
            </p:cNvSpPr>
            <p:nvPr/>
          </p:nvSpPr>
          <p:spPr bwMode="auto">
            <a:xfrm>
              <a:off x="8944" y="1852"/>
              <a:ext cx="10" cy="0"/>
            </a:xfrm>
            <a:custGeom>
              <a:avLst/>
              <a:gdLst/>
              <a:ahLst/>
              <a:cxnLst>
                <a:cxn ang="0">
                  <a:pos x="0" y="0"/>
                </a:cxn>
                <a:cxn ang="0">
                  <a:pos x="9" y="0"/>
                </a:cxn>
              </a:cxnLst>
              <a:rect l="0" t="0" r="r" b="b"/>
              <a:pathLst>
                <a:path w="10">
                  <a:moveTo>
                    <a:pt x="0" y="0"/>
                  </a:moveTo>
                  <a:lnTo>
                    <a:pt x="9"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5" name="Freeform 257"/>
            <p:cNvSpPr>
              <a:spLocks/>
            </p:cNvSpPr>
            <p:nvPr/>
          </p:nvSpPr>
          <p:spPr bwMode="auto">
            <a:xfrm>
              <a:off x="8944" y="1852"/>
              <a:ext cx="10" cy="0"/>
            </a:xfrm>
            <a:custGeom>
              <a:avLst/>
              <a:gdLst/>
              <a:ahLst/>
              <a:cxnLst>
                <a:cxn ang="0">
                  <a:pos x="0" y="0"/>
                </a:cxn>
                <a:cxn ang="0">
                  <a:pos x="9" y="0"/>
                </a:cxn>
              </a:cxnLst>
              <a:rect l="0" t="0" r="r" b="b"/>
              <a:pathLst>
                <a:path w="10">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6" name="Freeform 258"/>
            <p:cNvSpPr>
              <a:spLocks/>
            </p:cNvSpPr>
            <p:nvPr/>
          </p:nvSpPr>
          <p:spPr bwMode="auto">
            <a:xfrm>
              <a:off x="8947" y="1852"/>
              <a:ext cx="7" cy="0"/>
            </a:xfrm>
            <a:custGeom>
              <a:avLst/>
              <a:gdLst/>
              <a:ahLst/>
              <a:cxnLst>
                <a:cxn ang="0">
                  <a:pos x="0" y="0"/>
                </a:cxn>
                <a:cxn ang="0">
                  <a:pos x="7" y="0"/>
                </a:cxn>
              </a:cxnLst>
              <a:rect l="0" t="0" r="r" b="b"/>
              <a:pathLst>
                <a:path w="7">
                  <a:moveTo>
                    <a:pt x="0" y="0"/>
                  </a:moveTo>
                  <a:lnTo>
                    <a:pt x="7"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7" name="Freeform 259"/>
            <p:cNvSpPr>
              <a:spLocks/>
            </p:cNvSpPr>
            <p:nvPr/>
          </p:nvSpPr>
          <p:spPr bwMode="auto">
            <a:xfrm>
              <a:off x="8947" y="1852"/>
              <a:ext cx="7" cy="0"/>
            </a:xfrm>
            <a:custGeom>
              <a:avLst/>
              <a:gdLst/>
              <a:ahLst/>
              <a:cxnLst>
                <a:cxn ang="0">
                  <a:pos x="0" y="0"/>
                </a:cxn>
                <a:cxn ang="0">
                  <a:pos x="7" y="0"/>
                </a:cxn>
              </a:cxnLst>
              <a:rect l="0" t="0" r="r" b="b"/>
              <a:pathLst>
                <a:path w="7">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8" name="Freeform 260"/>
            <p:cNvSpPr>
              <a:spLocks/>
            </p:cNvSpPr>
            <p:nvPr/>
          </p:nvSpPr>
          <p:spPr bwMode="auto">
            <a:xfrm>
              <a:off x="8947" y="1852"/>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9" name="Freeform 261"/>
            <p:cNvSpPr>
              <a:spLocks/>
            </p:cNvSpPr>
            <p:nvPr/>
          </p:nvSpPr>
          <p:spPr bwMode="auto">
            <a:xfrm>
              <a:off x="8949" y="1852"/>
              <a:ext cx="5" cy="0"/>
            </a:xfrm>
            <a:custGeom>
              <a:avLst/>
              <a:gdLst/>
              <a:ahLst/>
              <a:cxnLst>
                <a:cxn ang="0">
                  <a:pos x="0" y="0"/>
                </a:cxn>
                <a:cxn ang="0">
                  <a:pos x="4" y="0"/>
                </a:cxn>
              </a:cxnLst>
              <a:rect l="0" t="0" r="r" b="b"/>
              <a:pathLst>
                <a:path w="5">
                  <a:moveTo>
                    <a:pt x="0" y="0"/>
                  </a:moveTo>
                  <a:lnTo>
                    <a:pt x="4"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0" name="Freeform 262"/>
            <p:cNvSpPr>
              <a:spLocks/>
            </p:cNvSpPr>
            <p:nvPr/>
          </p:nvSpPr>
          <p:spPr bwMode="auto">
            <a:xfrm>
              <a:off x="8949" y="1852"/>
              <a:ext cx="5" cy="0"/>
            </a:xfrm>
            <a:custGeom>
              <a:avLst/>
              <a:gdLst/>
              <a:ahLst/>
              <a:cxnLst>
                <a:cxn ang="0">
                  <a:pos x="0" y="0"/>
                </a:cxn>
                <a:cxn ang="0">
                  <a:pos x="4" y="0"/>
                </a:cxn>
              </a:cxnLst>
              <a:rect l="0" t="0" r="r" b="b"/>
              <a:pathLst>
                <a:path w="5">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1" name="Freeform 263"/>
            <p:cNvSpPr>
              <a:spLocks/>
            </p:cNvSpPr>
            <p:nvPr/>
          </p:nvSpPr>
          <p:spPr bwMode="auto">
            <a:xfrm>
              <a:off x="8949" y="1852"/>
              <a:ext cx="5" cy="0"/>
            </a:xfrm>
            <a:custGeom>
              <a:avLst/>
              <a:gdLst/>
              <a:ahLst/>
              <a:cxnLst>
                <a:cxn ang="0">
                  <a:pos x="0" y="0"/>
                </a:cxn>
                <a:cxn ang="0">
                  <a:pos x="4" y="0"/>
                </a:cxn>
              </a:cxnLst>
              <a:rect l="0" t="0" r="r" b="b"/>
              <a:pathLst>
                <a:path w="5">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2" name="Freeform 264"/>
            <p:cNvSpPr>
              <a:spLocks/>
            </p:cNvSpPr>
            <p:nvPr/>
          </p:nvSpPr>
          <p:spPr bwMode="auto">
            <a:xfrm>
              <a:off x="8952" y="1857"/>
              <a:ext cx="9" cy="58"/>
            </a:xfrm>
            <a:custGeom>
              <a:avLst/>
              <a:gdLst/>
              <a:ahLst/>
              <a:cxnLst>
                <a:cxn ang="0">
                  <a:pos x="4" y="43"/>
                </a:cxn>
                <a:cxn ang="0">
                  <a:pos x="4" y="57"/>
                </a:cxn>
                <a:cxn ang="0">
                  <a:pos x="9" y="57"/>
                </a:cxn>
                <a:cxn ang="0">
                  <a:pos x="9" y="43"/>
                </a:cxn>
                <a:cxn ang="0">
                  <a:pos x="7" y="28"/>
                </a:cxn>
                <a:cxn ang="0">
                  <a:pos x="7" y="14"/>
                </a:cxn>
                <a:cxn ang="0">
                  <a:pos x="4" y="0"/>
                </a:cxn>
                <a:cxn ang="0">
                  <a:pos x="0" y="0"/>
                </a:cxn>
                <a:cxn ang="0">
                  <a:pos x="2" y="14"/>
                </a:cxn>
                <a:cxn ang="0">
                  <a:pos x="2" y="28"/>
                </a:cxn>
                <a:cxn ang="0">
                  <a:pos x="4" y="43"/>
                </a:cxn>
              </a:cxnLst>
              <a:rect l="0" t="0" r="r" b="b"/>
              <a:pathLst>
                <a:path w="9" h="58">
                  <a:moveTo>
                    <a:pt x="4" y="43"/>
                  </a:moveTo>
                  <a:lnTo>
                    <a:pt x="4" y="57"/>
                  </a:lnTo>
                  <a:lnTo>
                    <a:pt x="9" y="57"/>
                  </a:lnTo>
                  <a:lnTo>
                    <a:pt x="9" y="43"/>
                  </a:lnTo>
                  <a:lnTo>
                    <a:pt x="7" y="28"/>
                  </a:lnTo>
                  <a:lnTo>
                    <a:pt x="7" y="14"/>
                  </a:lnTo>
                  <a:lnTo>
                    <a:pt x="4" y="0"/>
                  </a:lnTo>
                  <a:lnTo>
                    <a:pt x="0" y="0"/>
                  </a:lnTo>
                  <a:lnTo>
                    <a:pt x="2" y="14"/>
                  </a:lnTo>
                  <a:lnTo>
                    <a:pt x="2" y="28"/>
                  </a:lnTo>
                  <a:lnTo>
                    <a:pt x="4" y="43"/>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3" name="Freeform 265"/>
            <p:cNvSpPr>
              <a:spLocks/>
            </p:cNvSpPr>
            <p:nvPr/>
          </p:nvSpPr>
          <p:spPr bwMode="auto">
            <a:xfrm>
              <a:off x="8949" y="1857"/>
              <a:ext cx="10" cy="58"/>
            </a:xfrm>
            <a:custGeom>
              <a:avLst/>
              <a:gdLst/>
              <a:ahLst/>
              <a:cxnLst>
                <a:cxn ang="0">
                  <a:pos x="7" y="43"/>
                </a:cxn>
                <a:cxn ang="0">
                  <a:pos x="7" y="57"/>
                </a:cxn>
                <a:cxn ang="0">
                  <a:pos x="9" y="57"/>
                </a:cxn>
                <a:cxn ang="0">
                  <a:pos x="9" y="28"/>
                </a:cxn>
                <a:cxn ang="0">
                  <a:pos x="4" y="0"/>
                </a:cxn>
                <a:cxn ang="0">
                  <a:pos x="0" y="0"/>
                </a:cxn>
                <a:cxn ang="0">
                  <a:pos x="7" y="43"/>
                </a:cxn>
              </a:cxnLst>
              <a:rect l="0" t="0" r="r" b="b"/>
              <a:pathLst>
                <a:path w="10" h="58">
                  <a:moveTo>
                    <a:pt x="7" y="43"/>
                  </a:moveTo>
                  <a:lnTo>
                    <a:pt x="7" y="57"/>
                  </a:lnTo>
                  <a:lnTo>
                    <a:pt x="9" y="57"/>
                  </a:lnTo>
                  <a:lnTo>
                    <a:pt x="9" y="28"/>
                  </a:lnTo>
                  <a:lnTo>
                    <a:pt x="4" y="0"/>
                  </a:lnTo>
                  <a:lnTo>
                    <a:pt x="0" y="0"/>
                  </a:lnTo>
                  <a:lnTo>
                    <a:pt x="7" y="43"/>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4" name="Freeform 266"/>
            <p:cNvSpPr>
              <a:spLocks/>
            </p:cNvSpPr>
            <p:nvPr/>
          </p:nvSpPr>
          <p:spPr bwMode="auto">
            <a:xfrm>
              <a:off x="8949" y="1857"/>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5" name="Freeform 267"/>
            <p:cNvSpPr>
              <a:spLocks/>
            </p:cNvSpPr>
            <p:nvPr/>
          </p:nvSpPr>
          <p:spPr bwMode="auto">
            <a:xfrm>
              <a:off x="8949" y="1857"/>
              <a:ext cx="10" cy="58"/>
            </a:xfrm>
            <a:custGeom>
              <a:avLst/>
              <a:gdLst/>
              <a:ahLst/>
              <a:cxnLst>
                <a:cxn ang="0">
                  <a:pos x="4" y="43"/>
                </a:cxn>
                <a:cxn ang="0">
                  <a:pos x="4" y="57"/>
                </a:cxn>
                <a:cxn ang="0">
                  <a:pos x="9" y="57"/>
                </a:cxn>
                <a:cxn ang="0">
                  <a:pos x="9" y="43"/>
                </a:cxn>
                <a:cxn ang="0">
                  <a:pos x="7" y="28"/>
                </a:cxn>
                <a:cxn ang="0">
                  <a:pos x="7" y="14"/>
                </a:cxn>
                <a:cxn ang="0">
                  <a:pos x="4" y="0"/>
                </a:cxn>
                <a:cxn ang="0">
                  <a:pos x="0" y="0"/>
                </a:cxn>
                <a:cxn ang="0">
                  <a:pos x="2" y="14"/>
                </a:cxn>
                <a:cxn ang="0">
                  <a:pos x="2" y="28"/>
                </a:cxn>
                <a:cxn ang="0">
                  <a:pos x="4" y="43"/>
                </a:cxn>
              </a:cxnLst>
              <a:rect l="0" t="0" r="r" b="b"/>
              <a:pathLst>
                <a:path w="10" h="58">
                  <a:moveTo>
                    <a:pt x="4" y="43"/>
                  </a:moveTo>
                  <a:lnTo>
                    <a:pt x="4" y="57"/>
                  </a:lnTo>
                  <a:lnTo>
                    <a:pt x="9" y="57"/>
                  </a:lnTo>
                  <a:lnTo>
                    <a:pt x="9" y="43"/>
                  </a:lnTo>
                  <a:lnTo>
                    <a:pt x="7" y="28"/>
                  </a:lnTo>
                  <a:lnTo>
                    <a:pt x="7" y="14"/>
                  </a:lnTo>
                  <a:lnTo>
                    <a:pt x="4" y="0"/>
                  </a:lnTo>
                  <a:lnTo>
                    <a:pt x="0" y="0"/>
                  </a:lnTo>
                  <a:lnTo>
                    <a:pt x="2" y="14"/>
                  </a:lnTo>
                  <a:lnTo>
                    <a:pt x="2" y="28"/>
                  </a:lnTo>
                  <a:lnTo>
                    <a:pt x="4" y="43"/>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6" name="Freeform 268"/>
            <p:cNvSpPr>
              <a:spLocks/>
            </p:cNvSpPr>
            <p:nvPr/>
          </p:nvSpPr>
          <p:spPr bwMode="auto">
            <a:xfrm>
              <a:off x="8947" y="1857"/>
              <a:ext cx="9" cy="58"/>
            </a:xfrm>
            <a:custGeom>
              <a:avLst/>
              <a:gdLst/>
              <a:ahLst/>
              <a:cxnLst>
                <a:cxn ang="0">
                  <a:pos x="7" y="43"/>
                </a:cxn>
                <a:cxn ang="0">
                  <a:pos x="7" y="57"/>
                </a:cxn>
                <a:cxn ang="0">
                  <a:pos x="9" y="57"/>
                </a:cxn>
                <a:cxn ang="0">
                  <a:pos x="9" y="28"/>
                </a:cxn>
                <a:cxn ang="0">
                  <a:pos x="4" y="0"/>
                </a:cxn>
                <a:cxn ang="0">
                  <a:pos x="0" y="0"/>
                </a:cxn>
                <a:cxn ang="0">
                  <a:pos x="7" y="43"/>
                </a:cxn>
              </a:cxnLst>
              <a:rect l="0" t="0" r="r" b="b"/>
              <a:pathLst>
                <a:path w="9" h="58">
                  <a:moveTo>
                    <a:pt x="7" y="43"/>
                  </a:moveTo>
                  <a:lnTo>
                    <a:pt x="7" y="57"/>
                  </a:lnTo>
                  <a:lnTo>
                    <a:pt x="9" y="57"/>
                  </a:lnTo>
                  <a:lnTo>
                    <a:pt x="9" y="28"/>
                  </a:lnTo>
                  <a:lnTo>
                    <a:pt x="4" y="0"/>
                  </a:lnTo>
                  <a:lnTo>
                    <a:pt x="0" y="0"/>
                  </a:lnTo>
                  <a:lnTo>
                    <a:pt x="7" y="43"/>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7" name="Freeform 269"/>
            <p:cNvSpPr>
              <a:spLocks/>
            </p:cNvSpPr>
            <p:nvPr/>
          </p:nvSpPr>
          <p:spPr bwMode="auto">
            <a:xfrm>
              <a:off x="8947" y="1857"/>
              <a:ext cx="9" cy="58"/>
            </a:xfrm>
            <a:custGeom>
              <a:avLst/>
              <a:gdLst/>
              <a:ahLst/>
              <a:cxnLst>
                <a:cxn ang="0">
                  <a:pos x="4" y="0"/>
                </a:cxn>
                <a:cxn ang="0">
                  <a:pos x="0" y="0"/>
                </a:cxn>
                <a:cxn ang="0">
                  <a:pos x="4" y="28"/>
                </a:cxn>
                <a:cxn ang="0">
                  <a:pos x="4" y="57"/>
                </a:cxn>
                <a:cxn ang="0">
                  <a:pos x="9" y="57"/>
                </a:cxn>
                <a:cxn ang="0">
                  <a:pos x="9" y="28"/>
                </a:cxn>
                <a:cxn ang="0">
                  <a:pos x="4" y="0"/>
                </a:cxn>
              </a:cxnLst>
              <a:rect l="0" t="0" r="r" b="b"/>
              <a:pathLst>
                <a:path w="9" h="58">
                  <a:moveTo>
                    <a:pt x="4" y="0"/>
                  </a:moveTo>
                  <a:lnTo>
                    <a:pt x="0" y="0"/>
                  </a:lnTo>
                  <a:lnTo>
                    <a:pt x="4" y="28"/>
                  </a:lnTo>
                  <a:lnTo>
                    <a:pt x="4" y="57"/>
                  </a:lnTo>
                  <a:lnTo>
                    <a:pt x="9" y="57"/>
                  </a:lnTo>
                  <a:lnTo>
                    <a:pt x="9" y="28"/>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8" name="Freeform 270"/>
            <p:cNvSpPr>
              <a:spLocks/>
            </p:cNvSpPr>
            <p:nvPr/>
          </p:nvSpPr>
          <p:spPr bwMode="auto">
            <a:xfrm>
              <a:off x="8947" y="1857"/>
              <a:ext cx="9" cy="58"/>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9" h="58">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9" name="Freeform 271"/>
            <p:cNvSpPr>
              <a:spLocks/>
            </p:cNvSpPr>
            <p:nvPr/>
          </p:nvSpPr>
          <p:spPr bwMode="auto">
            <a:xfrm>
              <a:off x="8944" y="1857"/>
              <a:ext cx="10" cy="58"/>
            </a:xfrm>
            <a:custGeom>
              <a:avLst/>
              <a:gdLst/>
              <a:ahLst/>
              <a:cxnLst>
                <a:cxn ang="0">
                  <a:pos x="7" y="43"/>
                </a:cxn>
                <a:cxn ang="0">
                  <a:pos x="7" y="57"/>
                </a:cxn>
                <a:cxn ang="0">
                  <a:pos x="9" y="57"/>
                </a:cxn>
                <a:cxn ang="0">
                  <a:pos x="9" y="28"/>
                </a:cxn>
                <a:cxn ang="0">
                  <a:pos x="4" y="0"/>
                </a:cxn>
                <a:cxn ang="0">
                  <a:pos x="0" y="0"/>
                </a:cxn>
                <a:cxn ang="0">
                  <a:pos x="7" y="43"/>
                </a:cxn>
              </a:cxnLst>
              <a:rect l="0" t="0" r="r" b="b"/>
              <a:pathLst>
                <a:path w="10" h="58">
                  <a:moveTo>
                    <a:pt x="7" y="43"/>
                  </a:moveTo>
                  <a:lnTo>
                    <a:pt x="7" y="57"/>
                  </a:lnTo>
                  <a:lnTo>
                    <a:pt x="9" y="57"/>
                  </a:lnTo>
                  <a:lnTo>
                    <a:pt x="9" y="28"/>
                  </a:lnTo>
                  <a:lnTo>
                    <a:pt x="4" y="0"/>
                  </a:lnTo>
                  <a:lnTo>
                    <a:pt x="0" y="0"/>
                  </a:lnTo>
                  <a:lnTo>
                    <a:pt x="7" y="43"/>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0" name="Freeform 272"/>
            <p:cNvSpPr>
              <a:spLocks/>
            </p:cNvSpPr>
            <p:nvPr/>
          </p:nvSpPr>
          <p:spPr bwMode="auto">
            <a:xfrm>
              <a:off x="8944" y="1857"/>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1" name="Freeform 273"/>
            <p:cNvSpPr>
              <a:spLocks/>
            </p:cNvSpPr>
            <p:nvPr/>
          </p:nvSpPr>
          <p:spPr bwMode="auto">
            <a:xfrm>
              <a:off x="8944" y="1857"/>
              <a:ext cx="10" cy="58"/>
            </a:xfrm>
            <a:custGeom>
              <a:avLst/>
              <a:gdLst/>
              <a:ahLst/>
              <a:cxnLst>
                <a:cxn ang="0">
                  <a:pos x="4" y="43"/>
                </a:cxn>
                <a:cxn ang="0">
                  <a:pos x="4" y="57"/>
                </a:cxn>
                <a:cxn ang="0">
                  <a:pos x="9" y="57"/>
                </a:cxn>
                <a:cxn ang="0">
                  <a:pos x="9" y="43"/>
                </a:cxn>
                <a:cxn ang="0">
                  <a:pos x="7" y="28"/>
                </a:cxn>
                <a:cxn ang="0">
                  <a:pos x="7" y="14"/>
                </a:cxn>
                <a:cxn ang="0">
                  <a:pos x="4" y="0"/>
                </a:cxn>
                <a:cxn ang="0">
                  <a:pos x="0" y="0"/>
                </a:cxn>
                <a:cxn ang="0">
                  <a:pos x="2" y="14"/>
                </a:cxn>
                <a:cxn ang="0">
                  <a:pos x="2" y="28"/>
                </a:cxn>
                <a:cxn ang="0">
                  <a:pos x="4" y="43"/>
                </a:cxn>
              </a:cxnLst>
              <a:rect l="0" t="0" r="r" b="b"/>
              <a:pathLst>
                <a:path w="10" h="58">
                  <a:moveTo>
                    <a:pt x="4" y="43"/>
                  </a:moveTo>
                  <a:lnTo>
                    <a:pt x="4" y="57"/>
                  </a:lnTo>
                  <a:lnTo>
                    <a:pt x="9" y="57"/>
                  </a:lnTo>
                  <a:lnTo>
                    <a:pt x="9" y="43"/>
                  </a:lnTo>
                  <a:lnTo>
                    <a:pt x="7" y="28"/>
                  </a:lnTo>
                  <a:lnTo>
                    <a:pt x="7" y="14"/>
                  </a:lnTo>
                  <a:lnTo>
                    <a:pt x="4" y="0"/>
                  </a:lnTo>
                  <a:lnTo>
                    <a:pt x="0" y="0"/>
                  </a:lnTo>
                  <a:lnTo>
                    <a:pt x="2" y="14"/>
                  </a:lnTo>
                  <a:lnTo>
                    <a:pt x="2" y="28"/>
                  </a:lnTo>
                  <a:lnTo>
                    <a:pt x="4" y="43"/>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2" name="Freeform 274"/>
            <p:cNvSpPr>
              <a:spLocks/>
            </p:cNvSpPr>
            <p:nvPr/>
          </p:nvSpPr>
          <p:spPr bwMode="auto">
            <a:xfrm>
              <a:off x="8942" y="1857"/>
              <a:ext cx="10" cy="58"/>
            </a:xfrm>
            <a:custGeom>
              <a:avLst/>
              <a:gdLst/>
              <a:ahLst/>
              <a:cxnLst>
                <a:cxn ang="0">
                  <a:pos x="7" y="43"/>
                </a:cxn>
                <a:cxn ang="0">
                  <a:pos x="7" y="57"/>
                </a:cxn>
                <a:cxn ang="0">
                  <a:pos x="9" y="57"/>
                </a:cxn>
                <a:cxn ang="0">
                  <a:pos x="9" y="28"/>
                </a:cxn>
                <a:cxn ang="0">
                  <a:pos x="4" y="0"/>
                </a:cxn>
                <a:cxn ang="0">
                  <a:pos x="0" y="0"/>
                </a:cxn>
                <a:cxn ang="0">
                  <a:pos x="7" y="43"/>
                </a:cxn>
              </a:cxnLst>
              <a:rect l="0" t="0" r="r" b="b"/>
              <a:pathLst>
                <a:path w="10" h="58">
                  <a:moveTo>
                    <a:pt x="7" y="43"/>
                  </a:moveTo>
                  <a:lnTo>
                    <a:pt x="7" y="57"/>
                  </a:lnTo>
                  <a:lnTo>
                    <a:pt x="9" y="57"/>
                  </a:lnTo>
                  <a:lnTo>
                    <a:pt x="9" y="28"/>
                  </a:lnTo>
                  <a:lnTo>
                    <a:pt x="4" y="0"/>
                  </a:lnTo>
                  <a:lnTo>
                    <a:pt x="0" y="0"/>
                  </a:lnTo>
                  <a:lnTo>
                    <a:pt x="7" y="43"/>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3" name="Freeform 275"/>
            <p:cNvSpPr>
              <a:spLocks/>
            </p:cNvSpPr>
            <p:nvPr/>
          </p:nvSpPr>
          <p:spPr bwMode="auto">
            <a:xfrm>
              <a:off x="8942" y="1857"/>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4" name="Freeform 276"/>
            <p:cNvSpPr>
              <a:spLocks/>
            </p:cNvSpPr>
            <p:nvPr/>
          </p:nvSpPr>
          <p:spPr bwMode="auto">
            <a:xfrm>
              <a:off x="8952" y="1732"/>
              <a:ext cx="182" cy="202"/>
            </a:xfrm>
            <a:custGeom>
              <a:avLst/>
              <a:gdLst/>
              <a:ahLst/>
              <a:cxnLst>
                <a:cxn ang="0">
                  <a:pos x="182" y="184"/>
                </a:cxn>
                <a:cxn ang="0">
                  <a:pos x="180" y="9"/>
                </a:cxn>
                <a:cxn ang="0">
                  <a:pos x="43" y="0"/>
                </a:cxn>
                <a:cxn ang="0">
                  <a:pos x="0" y="4"/>
                </a:cxn>
                <a:cxn ang="0">
                  <a:pos x="0" y="187"/>
                </a:cxn>
                <a:cxn ang="0">
                  <a:pos x="9" y="187"/>
                </a:cxn>
                <a:cxn ang="0">
                  <a:pos x="9" y="194"/>
                </a:cxn>
                <a:cxn ang="0">
                  <a:pos x="43" y="201"/>
                </a:cxn>
                <a:cxn ang="0">
                  <a:pos x="160" y="184"/>
                </a:cxn>
                <a:cxn ang="0">
                  <a:pos x="182" y="184"/>
                </a:cxn>
              </a:cxnLst>
              <a:rect l="0" t="0" r="r" b="b"/>
              <a:pathLst>
                <a:path w="182" h="202">
                  <a:moveTo>
                    <a:pt x="182" y="184"/>
                  </a:moveTo>
                  <a:lnTo>
                    <a:pt x="180" y="9"/>
                  </a:lnTo>
                  <a:lnTo>
                    <a:pt x="43" y="0"/>
                  </a:lnTo>
                  <a:lnTo>
                    <a:pt x="0" y="4"/>
                  </a:lnTo>
                  <a:lnTo>
                    <a:pt x="0" y="187"/>
                  </a:lnTo>
                  <a:lnTo>
                    <a:pt x="9" y="187"/>
                  </a:lnTo>
                  <a:lnTo>
                    <a:pt x="9" y="194"/>
                  </a:lnTo>
                  <a:lnTo>
                    <a:pt x="43" y="201"/>
                  </a:lnTo>
                  <a:lnTo>
                    <a:pt x="160" y="184"/>
                  </a:lnTo>
                  <a:lnTo>
                    <a:pt x="182"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5" name="Freeform 277"/>
            <p:cNvSpPr>
              <a:spLocks/>
            </p:cNvSpPr>
            <p:nvPr/>
          </p:nvSpPr>
          <p:spPr bwMode="auto">
            <a:xfrm>
              <a:off x="9004" y="1692"/>
              <a:ext cx="281" cy="259"/>
            </a:xfrm>
            <a:custGeom>
              <a:avLst/>
              <a:gdLst/>
              <a:ahLst/>
              <a:cxnLst>
                <a:cxn ang="0">
                  <a:pos x="218" y="43"/>
                </a:cxn>
                <a:cxn ang="0">
                  <a:pos x="211" y="31"/>
                </a:cxn>
                <a:cxn ang="0">
                  <a:pos x="203" y="19"/>
                </a:cxn>
                <a:cxn ang="0">
                  <a:pos x="196" y="14"/>
                </a:cxn>
                <a:cxn ang="0">
                  <a:pos x="189" y="9"/>
                </a:cxn>
                <a:cxn ang="0">
                  <a:pos x="182" y="7"/>
                </a:cxn>
                <a:cxn ang="0">
                  <a:pos x="167" y="2"/>
                </a:cxn>
                <a:cxn ang="0">
                  <a:pos x="156" y="0"/>
                </a:cxn>
                <a:cxn ang="0">
                  <a:pos x="146" y="2"/>
                </a:cxn>
                <a:cxn ang="0">
                  <a:pos x="131" y="4"/>
                </a:cxn>
                <a:cxn ang="0">
                  <a:pos x="115" y="7"/>
                </a:cxn>
                <a:cxn ang="0">
                  <a:pos x="100" y="9"/>
                </a:cxn>
                <a:cxn ang="0">
                  <a:pos x="86" y="12"/>
                </a:cxn>
                <a:cxn ang="0">
                  <a:pos x="74" y="14"/>
                </a:cxn>
                <a:cxn ang="0">
                  <a:pos x="60" y="16"/>
                </a:cxn>
                <a:cxn ang="0">
                  <a:pos x="45" y="19"/>
                </a:cxn>
                <a:cxn ang="0">
                  <a:pos x="33" y="21"/>
                </a:cxn>
                <a:cxn ang="0">
                  <a:pos x="23" y="23"/>
                </a:cxn>
                <a:cxn ang="0">
                  <a:pos x="9" y="26"/>
                </a:cxn>
                <a:cxn ang="0">
                  <a:pos x="2" y="64"/>
                </a:cxn>
                <a:cxn ang="0">
                  <a:pos x="0" y="103"/>
                </a:cxn>
                <a:cxn ang="0">
                  <a:pos x="2" y="160"/>
                </a:cxn>
                <a:cxn ang="0">
                  <a:pos x="7" y="201"/>
                </a:cxn>
                <a:cxn ang="0">
                  <a:pos x="14" y="206"/>
                </a:cxn>
                <a:cxn ang="0">
                  <a:pos x="21" y="208"/>
                </a:cxn>
                <a:cxn ang="0">
                  <a:pos x="28" y="211"/>
                </a:cxn>
                <a:cxn ang="0">
                  <a:pos x="38" y="213"/>
                </a:cxn>
                <a:cxn ang="0">
                  <a:pos x="52" y="215"/>
                </a:cxn>
                <a:cxn ang="0">
                  <a:pos x="69" y="225"/>
                </a:cxn>
                <a:cxn ang="0">
                  <a:pos x="67" y="237"/>
                </a:cxn>
                <a:cxn ang="0">
                  <a:pos x="47" y="244"/>
                </a:cxn>
                <a:cxn ang="0">
                  <a:pos x="57" y="252"/>
                </a:cxn>
                <a:cxn ang="0">
                  <a:pos x="64" y="254"/>
                </a:cxn>
                <a:cxn ang="0">
                  <a:pos x="120" y="256"/>
                </a:cxn>
                <a:cxn ang="0">
                  <a:pos x="201" y="252"/>
                </a:cxn>
                <a:cxn ang="0">
                  <a:pos x="208" y="247"/>
                </a:cxn>
                <a:cxn ang="0">
                  <a:pos x="216" y="240"/>
                </a:cxn>
                <a:cxn ang="0">
                  <a:pos x="208" y="227"/>
                </a:cxn>
                <a:cxn ang="0">
                  <a:pos x="201" y="225"/>
                </a:cxn>
                <a:cxn ang="0">
                  <a:pos x="194" y="223"/>
                </a:cxn>
                <a:cxn ang="0">
                  <a:pos x="220" y="208"/>
                </a:cxn>
                <a:cxn ang="0">
                  <a:pos x="278" y="184"/>
                </a:cxn>
                <a:cxn ang="0">
                  <a:pos x="280" y="93"/>
                </a:cxn>
              </a:cxnLst>
              <a:rect l="0" t="0" r="r" b="b"/>
              <a:pathLst>
                <a:path w="281" h="259">
                  <a:moveTo>
                    <a:pt x="278" y="79"/>
                  </a:moveTo>
                  <a:lnTo>
                    <a:pt x="218" y="43"/>
                  </a:lnTo>
                  <a:lnTo>
                    <a:pt x="216" y="38"/>
                  </a:lnTo>
                  <a:lnTo>
                    <a:pt x="211" y="31"/>
                  </a:lnTo>
                  <a:lnTo>
                    <a:pt x="208" y="28"/>
                  </a:lnTo>
                  <a:lnTo>
                    <a:pt x="203" y="19"/>
                  </a:lnTo>
                  <a:lnTo>
                    <a:pt x="201" y="16"/>
                  </a:lnTo>
                  <a:lnTo>
                    <a:pt x="196" y="14"/>
                  </a:lnTo>
                  <a:lnTo>
                    <a:pt x="194" y="12"/>
                  </a:lnTo>
                  <a:lnTo>
                    <a:pt x="189" y="9"/>
                  </a:lnTo>
                  <a:lnTo>
                    <a:pt x="187" y="9"/>
                  </a:lnTo>
                  <a:lnTo>
                    <a:pt x="182" y="7"/>
                  </a:lnTo>
                  <a:lnTo>
                    <a:pt x="177" y="7"/>
                  </a:lnTo>
                  <a:lnTo>
                    <a:pt x="167" y="2"/>
                  </a:lnTo>
                  <a:lnTo>
                    <a:pt x="163" y="2"/>
                  </a:lnTo>
                  <a:lnTo>
                    <a:pt x="156" y="0"/>
                  </a:lnTo>
                  <a:lnTo>
                    <a:pt x="151" y="0"/>
                  </a:lnTo>
                  <a:lnTo>
                    <a:pt x="146" y="2"/>
                  </a:lnTo>
                  <a:lnTo>
                    <a:pt x="136" y="2"/>
                  </a:lnTo>
                  <a:lnTo>
                    <a:pt x="131" y="4"/>
                  </a:lnTo>
                  <a:lnTo>
                    <a:pt x="120" y="4"/>
                  </a:lnTo>
                  <a:lnTo>
                    <a:pt x="115" y="7"/>
                  </a:lnTo>
                  <a:lnTo>
                    <a:pt x="105" y="7"/>
                  </a:lnTo>
                  <a:lnTo>
                    <a:pt x="100" y="9"/>
                  </a:lnTo>
                  <a:lnTo>
                    <a:pt x="91" y="9"/>
                  </a:lnTo>
                  <a:lnTo>
                    <a:pt x="86" y="12"/>
                  </a:lnTo>
                  <a:lnTo>
                    <a:pt x="79" y="12"/>
                  </a:lnTo>
                  <a:lnTo>
                    <a:pt x="74" y="14"/>
                  </a:lnTo>
                  <a:lnTo>
                    <a:pt x="64" y="14"/>
                  </a:lnTo>
                  <a:lnTo>
                    <a:pt x="60" y="16"/>
                  </a:lnTo>
                  <a:lnTo>
                    <a:pt x="50" y="16"/>
                  </a:lnTo>
                  <a:lnTo>
                    <a:pt x="45" y="19"/>
                  </a:lnTo>
                  <a:lnTo>
                    <a:pt x="36" y="19"/>
                  </a:lnTo>
                  <a:lnTo>
                    <a:pt x="33" y="21"/>
                  </a:lnTo>
                  <a:lnTo>
                    <a:pt x="28" y="21"/>
                  </a:lnTo>
                  <a:lnTo>
                    <a:pt x="23" y="23"/>
                  </a:lnTo>
                  <a:lnTo>
                    <a:pt x="14" y="23"/>
                  </a:lnTo>
                  <a:lnTo>
                    <a:pt x="9" y="26"/>
                  </a:lnTo>
                  <a:lnTo>
                    <a:pt x="7" y="45"/>
                  </a:lnTo>
                  <a:lnTo>
                    <a:pt x="2" y="64"/>
                  </a:lnTo>
                  <a:lnTo>
                    <a:pt x="2" y="83"/>
                  </a:lnTo>
                  <a:lnTo>
                    <a:pt x="0" y="103"/>
                  </a:lnTo>
                  <a:lnTo>
                    <a:pt x="0" y="141"/>
                  </a:lnTo>
                  <a:lnTo>
                    <a:pt x="2" y="160"/>
                  </a:lnTo>
                  <a:lnTo>
                    <a:pt x="2" y="180"/>
                  </a:lnTo>
                  <a:lnTo>
                    <a:pt x="7" y="201"/>
                  </a:lnTo>
                  <a:lnTo>
                    <a:pt x="9" y="203"/>
                  </a:lnTo>
                  <a:lnTo>
                    <a:pt x="14" y="206"/>
                  </a:lnTo>
                  <a:lnTo>
                    <a:pt x="16" y="208"/>
                  </a:lnTo>
                  <a:lnTo>
                    <a:pt x="21" y="208"/>
                  </a:lnTo>
                  <a:lnTo>
                    <a:pt x="23" y="211"/>
                  </a:lnTo>
                  <a:lnTo>
                    <a:pt x="28" y="211"/>
                  </a:lnTo>
                  <a:lnTo>
                    <a:pt x="31" y="213"/>
                  </a:lnTo>
                  <a:lnTo>
                    <a:pt x="38" y="213"/>
                  </a:lnTo>
                  <a:lnTo>
                    <a:pt x="40" y="215"/>
                  </a:lnTo>
                  <a:lnTo>
                    <a:pt x="52" y="215"/>
                  </a:lnTo>
                  <a:lnTo>
                    <a:pt x="57" y="218"/>
                  </a:lnTo>
                  <a:lnTo>
                    <a:pt x="69" y="225"/>
                  </a:lnTo>
                  <a:lnTo>
                    <a:pt x="76" y="230"/>
                  </a:lnTo>
                  <a:lnTo>
                    <a:pt x="67" y="237"/>
                  </a:lnTo>
                  <a:lnTo>
                    <a:pt x="52" y="242"/>
                  </a:lnTo>
                  <a:lnTo>
                    <a:pt x="47" y="244"/>
                  </a:lnTo>
                  <a:lnTo>
                    <a:pt x="52" y="249"/>
                  </a:lnTo>
                  <a:lnTo>
                    <a:pt x="57" y="252"/>
                  </a:lnTo>
                  <a:lnTo>
                    <a:pt x="60" y="254"/>
                  </a:lnTo>
                  <a:lnTo>
                    <a:pt x="64" y="254"/>
                  </a:lnTo>
                  <a:lnTo>
                    <a:pt x="69" y="256"/>
                  </a:lnTo>
                  <a:lnTo>
                    <a:pt x="120" y="256"/>
                  </a:lnTo>
                  <a:lnTo>
                    <a:pt x="172" y="259"/>
                  </a:lnTo>
                  <a:lnTo>
                    <a:pt x="201" y="252"/>
                  </a:lnTo>
                  <a:lnTo>
                    <a:pt x="206" y="249"/>
                  </a:lnTo>
                  <a:lnTo>
                    <a:pt x="208" y="247"/>
                  </a:lnTo>
                  <a:lnTo>
                    <a:pt x="213" y="244"/>
                  </a:lnTo>
                  <a:lnTo>
                    <a:pt x="216" y="240"/>
                  </a:lnTo>
                  <a:lnTo>
                    <a:pt x="216" y="235"/>
                  </a:lnTo>
                  <a:lnTo>
                    <a:pt x="208" y="227"/>
                  </a:lnTo>
                  <a:lnTo>
                    <a:pt x="206" y="227"/>
                  </a:lnTo>
                  <a:lnTo>
                    <a:pt x="201" y="225"/>
                  </a:lnTo>
                  <a:lnTo>
                    <a:pt x="199" y="223"/>
                  </a:lnTo>
                  <a:lnTo>
                    <a:pt x="194" y="223"/>
                  </a:lnTo>
                  <a:lnTo>
                    <a:pt x="189" y="220"/>
                  </a:lnTo>
                  <a:lnTo>
                    <a:pt x="220" y="208"/>
                  </a:lnTo>
                  <a:lnTo>
                    <a:pt x="276" y="196"/>
                  </a:lnTo>
                  <a:lnTo>
                    <a:pt x="278" y="184"/>
                  </a:lnTo>
                  <a:lnTo>
                    <a:pt x="280" y="170"/>
                  </a:lnTo>
                  <a:lnTo>
                    <a:pt x="280" y="93"/>
                  </a:lnTo>
                  <a:lnTo>
                    <a:pt x="278" y="7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6" name="Freeform 278"/>
            <p:cNvSpPr>
              <a:spLocks/>
            </p:cNvSpPr>
            <p:nvPr/>
          </p:nvSpPr>
          <p:spPr bwMode="auto">
            <a:xfrm>
              <a:off x="9177" y="1696"/>
              <a:ext cx="3" cy="199"/>
            </a:xfrm>
            <a:custGeom>
              <a:avLst/>
              <a:gdLst/>
              <a:ahLst/>
              <a:cxnLst>
                <a:cxn ang="0">
                  <a:pos x="2" y="0"/>
                </a:cxn>
                <a:cxn ang="0">
                  <a:pos x="0" y="31"/>
                </a:cxn>
                <a:cxn ang="0">
                  <a:pos x="0" y="199"/>
                </a:cxn>
                <a:cxn ang="0">
                  <a:pos x="2" y="199"/>
                </a:cxn>
                <a:cxn ang="0">
                  <a:pos x="2" y="0"/>
                </a:cxn>
              </a:cxnLst>
              <a:rect l="0" t="0" r="r" b="b"/>
              <a:pathLst>
                <a:path w="3" h="199">
                  <a:moveTo>
                    <a:pt x="2" y="0"/>
                  </a:moveTo>
                  <a:lnTo>
                    <a:pt x="0" y="31"/>
                  </a:lnTo>
                  <a:lnTo>
                    <a:pt x="0" y="199"/>
                  </a:lnTo>
                  <a:lnTo>
                    <a:pt x="2" y="199"/>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7" name="Freeform 279"/>
            <p:cNvSpPr>
              <a:spLocks/>
            </p:cNvSpPr>
            <p:nvPr/>
          </p:nvSpPr>
          <p:spPr bwMode="auto">
            <a:xfrm>
              <a:off x="9178" y="1696"/>
              <a:ext cx="0" cy="199"/>
            </a:xfrm>
            <a:custGeom>
              <a:avLst/>
              <a:gdLst/>
              <a:ahLst/>
              <a:cxnLst>
                <a:cxn ang="0">
                  <a:pos x="0" y="0"/>
                </a:cxn>
                <a:cxn ang="0">
                  <a:pos x="0" y="199"/>
                </a:cxn>
              </a:cxnLst>
              <a:rect l="0" t="0" r="r" b="b"/>
              <a:pathLst>
                <a:path h="199">
                  <a:moveTo>
                    <a:pt x="0" y="0"/>
                  </a:moveTo>
                  <a:lnTo>
                    <a:pt x="0" y="199"/>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8" name="Freeform 280"/>
            <p:cNvSpPr>
              <a:spLocks/>
            </p:cNvSpPr>
            <p:nvPr/>
          </p:nvSpPr>
          <p:spPr bwMode="auto">
            <a:xfrm>
              <a:off x="9175" y="1696"/>
              <a:ext cx="2" cy="199"/>
            </a:xfrm>
            <a:custGeom>
              <a:avLst/>
              <a:gdLst/>
              <a:ahLst/>
              <a:cxnLst>
                <a:cxn ang="0">
                  <a:pos x="2" y="0"/>
                </a:cxn>
                <a:cxn ang="0">
                  <a:pos x="0" y="31"/>
                </a:cxn>
                <a:cxn ang="0">
                  <a:pos x="0" y="199"/>
                </a:cxn>
                <a:cxn ang="0">
                  <a:pos x="2" y="196"/>
                </a:cxn>
                <a:cxn ang="0">
                  <a:pos x="2" y="0"/>
                </a:cxn>
              </a:cxnLst>
              <a:rect l="0" t="0" r="r" b="b"/>
              <a:pathLst>
                <a:path w="2" h="199">
                  <a:moveTo>
                    <a:pt x="2" y="0"/>
                  </a:moveTo>
                  <a:lnTo>
                    <a:pt x="0" y="31"/>
                  </a:lnTo>
                  <a:lnTo>
                    <a:pt x="0" y="199"/>
                  </a:lnTo>
                  <a:lnTo>
                    <a:pt x="2" y="196"/>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9" name="Freeform 281"/>
            <p:cNvSpPr>
              <a:spLocks/>
            </p:cNvSpPr>
            <p:nvPr/>
          </p:nvSpPr>
          <p:spPr bwMode="auto">
            <a:xfrm>
              <a:off x="9176" y="1696"/>
              <a:ext cx="0" cy="197"/>
            </a:xfrm>
            <a:custGeom>
              <a:avLst/>
              <a:gdLst/>
              <a:ahLst/>
              <a:cxnLst>
                <a:cxn ang="0">
                  <a:pos x="0" y="0"/>
                </a:cxn>
                <a:cxn ang="0">
                  <a:pos x="0" y="196"/>
                </a:cxn>
              </a:cxnLst>
              <a:rect l="0" t="0" r="r" b="b"/>
              <a:pathLst>
                <a:path h="197">
                  <a:moveTo>
                    <a:pt x="0" y="0"/>
                  </a:moveTo>
                  <a:lnTo>
                    <a:pt x="0" y="196"/>
                  </a:lnTo>
                </a:path>
              </a:pathLst>
            </a:custGeom>
            <a:noFill/>
            <a:ln w="2794">
              <a:solidFill>
                <a:srgbClr val="6C3F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0" name="Freeform 282"/>
            <p:cNvSpPr>
              <a:spLocks/>
            </p:cNvSpPr>
            <p:nvPr/>
          </p:nvSpPr>
          <p:spPr bwMode="auto">
            <a:xfrm>
              <a:off x="9172" y="1696"/>
              <a:ext cx="5" cy="197"/>
            </a:xfrm>
            <a:custGeom>
              <a:avLst/>
              <a:gdLst/>
              <a:ahLst/>
              <a:cxnLst>
                <a:cxn ang="0">
                  <a:pos x="2" y="153"/>
                </a:cxn>
                <a:cxn ang="0">
                  <a:pos x="2" y="0"/>
                </a:cxn>
                <a:cxn ang="0">
                  <a:pos x="0" y="31"/>
                </a:cxn>
                <a:cxn ang="0">
                  <a:pos x="0" y="196"/>
                </a:cxn>
                <a:cxn ang="0">
                  <a:pos x="4" y="196"/>
                </a:cxn>
                <a:cxn ang="0">
                  <a:pos x="2" y="153"/>
                </a:cxn>
              </a:cxnLst>
              <a:rect l="0" t="0" r="r" b="b"/>
              <a:pathLst>
                <a:path w="5" h="197">
                  <a:moveTo>
                    <a:pt x="2" y="153"/>
                  </a:moveTo>
                  <a:lnTo>
                    <a:pt x="2" y="0"/>
                  </a:lnTo>
                  <a:lnTo>
                    <a:pt x="0" y="31"/>
                  </a:lnTo>
                  <a:lnTo>
                    <a:pt x="0" y="196"/>
                  </a:lnTo>
                  <a:lnTo>
                    <a:pt x="4" y="196"/>
                  </a:lnTo>
                  <a:lnTo>
                    <a:pt x="2" y="153"/>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1" name="Freeform 283"/>
            <p:cNvSpPr>
              <a:spLocks/>
            </p:cNvSpPr>
            <p:nvPr/>
          </p:nvSpPr>
          <p:spPr bwMode="auto">
            <a:xfrm>
              <a:off x="9174" y="1696"/>
              <a:ext cx="0" cy="197"/>
            </a:xfrm>
            <a:custGeom>
              <a:avLst/>
              <a:gdLst/>
              <a:ahLst/>
              <a:cxnLst>
                <a:cxn ang="0">
                  <a:pos x="0" y="0"/>
                </a:cxn>
                <a:cxn ang="0">
                  <a:pos x="0" y="196"/>
                </a:cxn>
              </a:cxnLst>
              <a:rect l="0" t="0" r="r" b="b"/>
              <a:pathLst>
                <a:path h="197">
                  <a:moveTo>
                    <a:pt x="0" y="0"/>
                  </a:moveTo>
                  <a:lnTo>
                    <a:pt x="0" y="196"/>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2" name="Freeform 284"/>
            <p:cNvSpPr>
              <a:spLocks/>
            </p:cNvSpPr>
            <p:nvPr/>
          </p:nvSpPr>
          <p:spPr bwMode="auto">
            <a:xfrm>
              <a:off x="9170" y="1696"/>
              <a:ext cx="2" cy="197"/>
            </a:xfrm>
            <a:custGeom>
              <a:avLst/>
              <a:gdLst/>
              <a:ahLst/>
              <a:cxnLst>
                <a:cxn ang="0">
                  <a:pos x="2" y="0"/>
                </a:cxn>
                <a:cxn ang="0">
                  <a:pos x="0" y="28"/>
                </a:cxn>
                <a:cxn ang="0">
                  <a:pos x="0" y="196"/>
                </a:cxn>
                <a:cxn ang="0">
                  <a:pos x="2" y="196"/>
                </a:cxn>
                <a:cxn ang="0">
                  <a:pos x="2" y="0"/>
                </a:cxn>
              </a:cxnLst>
              <a:rect l="0" t="0" r="r" b="b"/>
              <a:pathLst>
                <a:path w="2" h="197">
                  <a:moveTo>
                    <a:pt x="2" y="0"/>
                  </a:moveTo>
                  <a:lnTo>
                    <a:pt x="0" y="28"/>
                  </a:lnTo>
                  <a:lnTo>
                    <a:pt x="0" y="196"/>
                  </a:lnTo>
                  <a:lnTo>
                    <a:pt x="2" y="196"/>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3" name="Freeform 285"/>
            <p:cNvSpPr>
              <a:spLocks/>
            </p:cNvSpPr>
            <p:nvPr/>
          </p:nvSpPr>
          <p:spPr bwMode="auto">
            <a:xfrm>
              <a:off x="9170" y="1694"/>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4" name="Freeform 286"/>
            <p:cNvSpPr>
              <a:spLocks/>
            </p:cNvSpPr>
            <p:nvPr/>
          </p:nvSpPr>
          <p:spPr bwMode="auto">
            <a:xfrm>
              <a:off x="9168" y="1694"/>
              <a:ext cx="4" cy="199"/>
            </a:xfrm>
            <a:custGeom>
              <a:avLst/>
              <a:gdLst/>
              <a:ahLst/>
              <a:cxnLst>
                <a:cxn ang="0">
                  <a:pos x="2" y="0"/>
                </a:cxn>
                <a:cxn ang="0">
                  <a:pos x="0" y="31"/>
                </a:cxn>
                <a:cxn ang="0">
                  <a:pos x="0" y="199"/>
                </a:cxn>
                <a:cxn ang="0">
                  <a:pos x="4" y="199"/>
                </a:cxn>
                <a:cxn ang="0">
                  <a:pos x="2" y="153"/>
                </a:cxn>
                <a:cxn ang="0">
                  <a:pos x="2" y="62"/>
                </a:cxn>
                <a:cxn ang="0">
                  <a:pos x="4" y="2"/>
                </a:cxn>
                <a:cxn ang="0">
                  <a:pos x="2" y="0"/>
                </a:cxn>
              </a:cxnLst>
              <a:rect l="0" t="0" r="r" b="b"/>
              <a:pathLst>
                <a:path w="4" h="199">
                  <a:moveTo>
                    <a:pt x="2" y="0"/>
                  </a:moveTo>
                  <a:lnTo>
                    <a:pt x="0" y="31"/>
                  </a:lnTo>
                  <a:lnTo>
                    <a:pt x="0" y="199"/>
                  </a:lnTo>
                  <a:lnTo>
                    <a:pt x="4" y="199"/>
                  </a:lnTo>
                  <a:lnTo>
                    <a:pt x="2" y="153"/>
                  </a:lnTo>
                  <a:lnTo>
                    <a:pt x="2" y="62"/>
                  </a:lnTo>
                  <a:lnTo>
                    <a:pt x="4" y="2"/>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5" name="Freeform 287"/>
            <p:cNvSpPr>
              <a:spLocks/>
            </p:cNvSpPr>
            <p:nvPr/>
          </p:nvSpPr>
          <p:spPr bwMode="auto">
            <a:xfrm>
              <a:off x="9169" y="1694"/>
              <a:ext cx="0" cy="199"/>
            </a:xfrm>
            <a:custGeom>
              <a:avLst/>
              <a:gdLst/>
              <a:ahLst/>
              <a:cxnLst>
                <a:cxn ang="0">
                  <a:pos x="0" y="0"/>
                </a:cxn>
                <a:cxn ang="0">
                  <a:pos x="0" y="199"/>
                </a:cxn>
              </a:cxnLst>
              <a:rect l="0" t="0" r="r" b="b"/>
              <a:pathLst>
                <a:path h="199">
                  <a:moveTo>
                    <a:pt x="0" y="0"/>
                  </a:moveTo>
                  <a:lnTo>
                    <a:pt x="0" y="199"/>
                  </a:lnTo>
                </a:path>
              </a:pathLst>
            </a:custGeom>
            <a:noFill/>
            <a:ln w="2794">
              <a:solidFill>
                <a:srgbClr val="513C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6" name="Freeform 288"/>
            <p:cNvSpPr>
              <a:spLocks/>
            </p:cNvSpPr>
            <p:nvPr/>
          </p:nvSpPr>
          <p:spPr bwMode="auto">
            <a:xfrm>
              <a:off x="9165" y="1694"/>
              <a:ext cx="5" cy="199"/>
            </a:xfrm>
            <a:custGeom>
              <a:avLst/>
              <a:gdLst/>
              <a:ahLst/>
              <a:cxnLst>
                <a:cxn ang="0">
                  <a:pos x="2" y="0"/>
                </a:cxn>
                <a:cxn ang="0">
                  <a:pos x="0" y="31"/>
                </a:cxn>
                <a:cxn ang="0">
                  <a:pos x="0" y="167"/>
                </a:cxn>
                <a:cxn ang="0">
                  <a:pos x="2" y="199"/>
                </a:cxn>
                <a:cxn ang="0">
                  <a:pos x="4" y="196"/>
                </a:cxn>
                <a:cxn ang="0">
                  <a:pos x="2" y="153"/>
                </a:cxn>
                <a:cxn ang="0">
                  <a:pos x="2" y="62"/>
                </a:cxn>
                <a:cxn ang="0">
                  <a:pos x="4" y="2"/>
                </a:cxn>
                <a:cxn ang="0">
                  <a:pos x="2" y="0"/>
                </a:cxn>
              </a:cxnLst>
              <a:rect l="0" t="0" r="r" b="b"/>
              <a:pathLst>
                <a:path w="5" h="199">
                  <a:moveTo>
                    <a:pt x="2" y="0"/>
                  </a:moveTo>
                  <a:lnTo>
                    <a:pt x="0" y="31"/>
                  </a:lnTo>
                  <a:lnTo>
                    <a:pt x="0" y="167"/>
                  </a:lnTo>
                  <a:lnTo>
                    <a:pt x="2" y="199"/>
                  </a:lnTo>
                  <a:lnTo>
                    <a:pt x="4" y="196"/>
                  </a:lnTo>
                  <a:lnTo>
                    <a:pt x="2" y="153"/>
                  </a:lnTo>
                  <a:lnTo>
                    <a:pt x="2" y="6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7" name="Freeform 289"/>
            <p:cNvSpPr>
              <a:spLocks/>
            </p:cNvSpPr>
            <p:nvPr/>
          </p:nvSpPr>
          <p:spPr bwMode="auto">
            <a:xfrm>
              <a:off x="9166" y="1694"/>
              <a:ext cx="0" cy="197"/>
            </a:xfrm>
            <a:custGeom>
              <a:avLst/>
              <a:gdLst/>
              <a:ahLst/>
              <a:cxnLst>
                <a:cxn ang="0">
                  <a:pos x="0" y="0"/>
                </a:cxn>
                <a:cxn ang="0">
                  <a:pos x="0" y="196"/>
                </a:cxn>
              </a:cxnLst>
              <a:rect l="0" t="0" r="r" b="b"/>
              <a:pathLst>
                <a:path h="197">
                  <a:moveTo>
                    <a:pt x="0" y="0"/>
                  </a:moveTo>
                  <a:lnTo>
                    <a:pt x="0" y="196"/>
                  </a:lnTo>
                </a:path>
              </a:pathLst>
            </a:custGeom>
            <a:noFill/>
            <a:ln w="2794">
              <a:solidFill>
                <a:srgbClr val="4639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8" name="Freeform 290"/>
            <p:cNvSpPr>
              <a:spLocks/>
            </p:cNvSpPr>
            <p:nvPr/>
          </p:nvSpPr>
          <p:spPr bwMode="auto">
            <a:xfrm>
              <a:off x="9180" y="1696"/>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9" name="Freeform 291"/>
            <p:cNvSpPr>
              <a:spLocks/>
            </p:cNvSpPr>
            <p:nvPr/>
          </p:nvSpPr>
          <p:spPr bwMode="auto">
            <a:xfrm>
              <a:off x="8949" y="1730"/>
              <a:ext cx="46" cy="199"/>
            </a:xfrm>
            <a:custGeom>
              <a:avLst/>
              <a:gdLst/>
              <a:ahLst/>
              <a:cxnLst>
                <a:cxn ang="0">
                  <a:pos x="9" y="199"/>
                </a:cxn>
                <a:cxn ang="0">
                  <a:pos x="45" y="199"/>
                </a:cxn>
                <a:cxn ang="0">
                  <a:pos x="45" y="0"/>
                </a:cxn>
                <a:cxn ang="0">
                  <a:pos x="0" y="4"/>
                </a:cxn>
                <a:cxn ang="0">
                  <a:pos x="2" y="189"/>
                </a:cxn>
                <a:cxn ang="0">
                  <a:pos x="9" y="192"/>
                </a:cxn>
                <a:cxn ang="0">
                  <a:pos x="9" y="199"/>
                </a:cxn>
              </a:cxnLst>
              <a:rect l="0" t="0" r="r" b="b"/>
              <a:pathLst>
                <a:path w="46" h="199">
                  <a:moveTo>
                    <a:pt x="9" y="199"/>
                  </a:moveTo>
                  <a:lnTo>
                    <a:pt x="45" y="199"/>
                  </a:lnTo>
                  <a:lnTo>
                    <a:pt x="45" y="0"/>
                  </a:lnTo>
                  <a:lnTo>
                    <a:pt x="0" y="4"/>
                  </a:lnTo>
                  <a:lnTo>
                    <a:pt x="2" y="189"/>
                  </a:lnTo>
                  <a:lnTo>
                    <a:pt x="9" y="192"/>
                  </a:lnTo>
                  <a:lnTo>
                    <a:pt x="9" y="199"/>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0" name="Freeform 292"/>
            <p:cNvSpPr>
              <a:spLocks/>
            </p:cNvSpPr>
            <p:nvPr/>
          </p:nvSpPr>
          <p:spPr bwMode="auto">
            <a:xfrm>
              <a:off x="8949" y="1730"/>
              <a:ext cx="46" cy="185"/>
            </a:xfrm>
            <a:custGeom>
              <a:avLst/>
              <a:gdLst/>
              <a:ahLst/>
              <a:cxnLst>
                <a:cxn ang="0">
                  <a:pos x="43" y="2"/>
                </a:cxn>
                <a:cxn ang="0">
                  <a:pos x="23" y="2"/>
                </a:cxn>
                <a:cxn ang="0">
                  <a:pos x="21" y="4"/>
                </a:cxn>
                <a:cxn ang="0">
                  <a:pos x="0" y="4"/>
                </a:cxn>
                <a:cxn ang="0">
                  <a:pos x="2" y="47"/>
                </a:cxn>
                <a:cxn ang="0">
                  <a:pos x="2" y="177"/>
                </a:cxn>
                <a:cxn ang="0">
                  <a:pos x="9" y="177"/>
                </a:cxn>
                <a:cxn ang="0">
                  <a:pos x="9" y="184"/>
                </a:cxn>
                <a:cxn ang="0">
                  <a:pos x="45" y="184"/>
                </a:cxn>
                <a:cxn ang="0">
                  <a:pos x="45" y="0"/>
                </a:cxn>
                <a:cxn ang="0">
                  <a:pos x="43" y="2"/>
                </a:cxn>
              </a:cxnLst>
              <a:rect l="0" t="0" r="r" b="b"/>
              <a:pathLst>
                <a:path w="46" h="185">
                  <a:moveTo>
                    <a:pt x="43" y="2"/>
                  </a:moveTo>
                  <a:lnTo>
                    <a:pt x="23" y="2"/>
                  </a:lnTo>
                  <a:lnTo>
                    <a:pt x="21" y="4"/>
                  </a:lnTo>
                  <a:lnTo>
                    <a:pt x="0" y="4"/>
                  </a:lnTo>
                  <a:lnTo>
                    <a:pt x="2" y="47"/>
                  </a:lnTo>
                  <a:lnTo>
                    <a:pt x="2" y="177"/>
                  </a:lnTo>
                  <a:lnTo>
                    <a:pt x="9" y="177"/>
                  </a:lnTo>
                  <a:lnTo>
                    <a:pt x="9" y="184"/>
                  </a:lnTo>
                  <a:lnTo>
                    <a:pt x="45" y="184"/>
                  </a:lnTo>
                  <a:lnTo>
                    <a:pt x="45" y="0"/>
                  </a:lnTo>
                  <a:lnTo>
                    <a:pt x="4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1" name="Freeform 293"/>
            <p:cNvSpPr>
              <a:spLocks/>
            </p:cNvSpPr>
            <p:nvPr/>
          </p:nvSpPr>
          <p:spPr bwMode="auto">
            <a:xfrm>
              <a:off x="8949" y="1732"/>
              <a:ext cx="46" cy="168"/>
            </a:xfrm>
            <a:custGeom>
              <a:avLst/>
              <a:gdLst/>
              <a:ahLst/>
              <a:cxnLst>
                <a:cxn ang="0">
                  <a:pos x="45" y="0"/>
                </a:cxn>
                <a:cxn ang="0">
                  <a:pos x="26" y="0"/>
                </a:cxn>
                <a:cxn ang="0">
                  <a:pos x="23" y="2"/>
                </a:cxn>
                <a:cxn ang="0">
                  <a:pos x="0" y="2"/>
                </a:cxn>
                <a:cxn ang="0">
                  <a:pos x="2" y="43"/>
                </a:cxn>
                <a:cxn ang="0">
                  <a:pos x="2" y="160"/>
                </a:cxn>
                <a:cxn ang="0">
                  <a:pos x="9" y="160"/>
                </a:cxn>
                <a:cxn ang="0">
                  <a:pos x="9" y="167"/>
                </a:cxn>
                <a:cxn ang="0">
                  <a:pos x="45" y="167"/>
                </a:cxn>
                <a:cxn ang="0">
                  <a:pos x="45" y="0"/>
                </a:cxn>
              </a:cxnLst>
              <a:rect l="0" t="0" r="r" b="b"/>
              <a:pathLst>
                <a:path w="46" h="168">
                  <a:moveTo>
                    <a:pt x="45" y="0"/>
                  </a:moveTo>
                  <a:lnTo>
                    <a:pt x="26" y="0"/>
                  </a:lnTo>
                  <a:lnTo>
                    <a:pt x="23" y="2"/>
                  </a:lnTo>
                  <a:lnTo>
                    <a:pt x="0" y="2"/>
                  </a:lnTo>
                  <a:lnTo>
                    <a:pt x="2" y="43"/>
                  </a:lnTo>
                  <a:lnTo>
                    <a:pt x="2" y="160"/>
                  </a:lnTo>
                  <a:lnTo>
                    <a:pt x="9" y="160"/>
                  </a:lnTo>
                  <a:lnTo>
                    <a:pt x="9" y="167"/>
                  </a:lnTo>
                  <a:lnTo>
                    <a:pt x="45" y="167"/>
                  </a:lnTo>
                  <a:lnTo>
                    <a:pt x="45" y="0"/>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2" name="Freeform 294"/>
            <p:cNvSpPr>
              <a:spLocks/>
            </p:cNvSpPr>
            <p:nvPr/>
          </p:nvSpPr>
          <p:spPr bwMode="auto">
            <a:xfrm>
              <a:off x="8949" y="1732"/>
              <a:ext cx="46" cy="154"/>
            </a:xfrm>
            <a:custGeom>
              <a:avLst/>
              <a:gdLst/>
              <a:ahLst/>
              <a:cxnLst>
                <a:cxn ang="0">
                  <a:pos x="23" y="2"/>
                </a:cxn>
                <a:cxn ang="0">
                  <a:pos x="0" y="2"/>
                </a:cxn>
                <a:cxn ang="0">
                  <a:pos x="2" y="38"/>
                </a:cxn>
                <a:cxn ang="0">
                  <a:pos x="2" y="146"/>
                </a:cxn>
                <a:cxn ang="0">
                  <a:pos x="4" y="148"/>
                </a:cxn>
                <a:cxn ang="0">
                  <a:pos x="9" y="148"/>
                </a:cxn>
                <a:cxn ang="0">
                  <a:pos x="9" y="153"/>
                </a:cxn>
                <a:cxn ang="0">
                  <a:pos x="45" y="153"/>
                </a:cxn>
                <a:cxn ang="0">
                  <a:pos x="45" y="0"/>
                </a:cxn>
                <a:cxn ang="0">
                  <a:pos x="26" y="0"/>
                </a:cxn>
                <a:cxn ang="0">
                  <a:pos x="23" y="2"/>
                </a:cxn>
              </a:cxnLst>
              <a:rect l="0" t="0" r="r" b="b"/>
              <a:pathLst>
                <a:path w="46" h="154">
                  <a:moveTo>
                    <a:pt x="23" y="2"/>
                  </a:moveTo>
                  <a:lnTo>
                    <a:pt x="0" y="2"/>
                  </a:lnTo>
                  <a:lnTo>
                    <a:pt x="2" y="38"/>
                  </a:lnTo>
                  <a:lnTo>
                    <a:pt x="2" y="146"/>
                  </a:lnTo>
                  <a:lnTo>
                    <a:pt x="4" y="148"/>
                  </a:lnTo>
                  <a:lnTo>
                    <a:pt x="9" y="148"/>
                  </a:lnTo>
                  <a:lnTo>
                    <a:pt x="9" y="153"/>
                  </a:lnTo>
                  <a:lnTo>
                    <a:pt x="45" y="153"/>
                  </a:lnTo>
                  <a:lnTo>
                    <a:pt x="45" y="0"/>
                  </a:lnTo>
                  <a:lnTo>
                    <a:pt x="26" y="0"/>
                  </a:lnTo>
                  <a:lnTo>
                    <a:pt x="23"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3" name="Freeform 295"/>
            <p:cNvSpPr>
              <a:spLocks/>
            </p:cNvSpPr>
            <p:nvPr/>
          </p:nvSpPr>
          <p:spPr bwMode="auto">
            <a:xfrm>
              <a:off x="8949" y="1732"/>
              <a:ext cx="46" cy="140"/>
            </a:xfrm>
            <a:custGeom>
              <a:avLst/>
              <a:gdLst/>
              <a:ahLst/>
              <a:cxnLst>
                <a:cxn ang="0">
                  <a:pos x="45" y="0"/>
                </a:cxn>
                <a:cxn ang="0">
                  <a:pos x="26" y="0"/>
                </a:cxn>
                <a:cxn ang="0">
                  <a:pos x="23" y="2"/>
                </a:cxn>
                <a:cxn ang="0">
                  <a:pos x="0" y="2"/>
                </a:cxn>
                <a:cxn ang="0">
                  <a:pos x="2" y="36"/>
                </a:cxn>
                <a:cxn ang="0">
                  <a:pos x="2" y="134"/>
                </a:cxn>
                <a:cxn ang="0">
                  <a:pos x="9" y="134"/>
                </a:cxn>
                <a:cxn ang="0">
                  <a:pos x="9" y="139"/>
                </a:cxn>
                <a:cxn ang="0">
                  <a:pos x="45" y="139"/>
                </a:cxn>
                <a:cxn ang="0">
                  <a:pos x="45" y="0"/>
                </a:cxn>
              </a:cxnLst>
              <a:rect l="0" t="0" r="r" b="b"/>
              <a:pathLst>
                <a:path w="46" h="140">
                  <a:moveTo>
                    <a:pt x="45" y="0"/>
                  </a:moveTo>
                  <a:lnTo>
                    <a:pt x="26" y="0"/>
                  </a:lnTo>
                  <a:lnTo>
                    <a:pt x="23" y="2"/>
                  </a:lnTo>
                  <a:lnTo>
                    <a:pt x="0" y="2"/>
                  </a:lnTo>
                  <a:lnTo>
                    <a:pt x="2" y="36"/>
                  </a:lnTo>
                  <a:lnTo>
                    <a:pt x="2" y="134"/>
                  </a:lnTo>
                  <a:lnTo>
                    <a:pt x="9" y="134"/>
                  </a:lnTo>
                  <a:lnTo>
                    <a:pt x="9" y="139"/>
                  </a:lnTo>
                  <a:lnTo>
                    <a:pt x="45" y="139"/>
                  </a:lnTo>
                  <a:lnTo>
                    <a:pt x="45" y="0"/>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4" name="Freeform 296"/>
            <p:cNvSpPr>
              <a:spLocks/>
            </p:cNvSpPr>
            <p:nvPr/>
          </p:nvSpPr>
          <p:spPr bwMode="auto">
            <a:xfrm>
              <a:off x="8949" y="1732"/>
              <a:ext cx="46" cy="125"/>
            </a:xfrm>
            <a:custGeom>
              <a:avLst/>
              <a:gdLst/>
              <a:ahLst/>
              <a:cxnLst>
                <a:cxn ang="0">
                  <a:pos x="45" y="0"/>
                </a:cxn>
                <a:cxn ang="0">
                  <a:pos x="26" y="0"/>
                </a:cxn>
                <a:cxn ang="0">
                  <a:pos x="23" y="2"/>
                </a:cxn>
                <a:cxn ang="0">
                  <a:pos x="0" y="2"/>
                </a:cxn>
                <a:cxn ang="0">
                  <a:pos x="2" y="31"/>
                </a:cxn>
                <a:cxn ang="0">
                  <a:pos x="2" y="120"/>
                </a:cxn>
                <a:cxn ang="0">
                  <a:pos x="9" y="120"/>
                </a:cxn>
                <a:cxn ang="0">
                  <a:pos x="9" y="124"/>
                </a:cxn>
                <a:cxn ang="0">
                  <a:pos x="45" y="124"/>
                </a:cxn>
                <a:cxn ang="0">
                  <a:pos x="45" y="0"/>
                </a:cxn>
              </a:cxnLst>
              <a:rect l="0" t="0" r="r" b="b"/>
              <a:pathLst>
                <a:path w="46" h="125">
                  <a:moveTo>
                    <a:pt x="45" y="0"/>
                  </a:moveTo>
                  <a:lnTo>
                    <a:pt x="26" y="0"/>
                  </a:lnTo>
                  <a:lnTo>
                    <a:pt x="23" y="2"/>
                  </a:lnTo>
                  <a:lnTo>
                    <a:pt x="0" y="2"/>
                  </a:lnTo>
                  <a:lnTo>
                    <a:pt x="2" y="31"/>
                  </a:lnTo>
                  <a:lnTo>
                    <a:pt x="2" y="120"/>
                  </a:lnTo>
                  <a:lnTo>
                    <a:pt x="9" y="120"/>
                  </a:lnTo>
                  <a:lnTo>
                    <a:pt x="9" y="124"/>
                  </a:lnTo>
                  <a:lnTo>
                    <a:pt x="45" y="124"/>
                  </a:lnTo>
                  <a:lnTo>
                    <a:pt x="45" y="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5" name="Freeform 297"/>
            <p:cNvSpPr>
              <a:spLocks/>
            </p:cNvSpPr>
            <p:nvPr/>
          </p:nvSpPr>
          <p:spPr bwMode="auto">
            <a:xfrm>
              <a:off x="8949" y="1732"/>
              <a:ext cx="46" cy="111"/>
            </a:xfrm>
            <a:custGeom>
              <a:avLst/>
              <a:gdLst/>
              <a:ahLst/>
              <a:cxnLst>
                <a:cxn ang="0">
                  <a:pos x="4" y="105"/>
                </a:cxn>
                <a:cxn ang="0">
                  <a:pos x="9" y="110"/>
                </a:cxn>
                <a:cxn ang="0">
                  <a:pos x="45" y="110"/>
                </a:cxn>
                <a:cxn ang="0">
                  <a:pos x="45" y="0"/>
                </a:cxn>
                <a:cxn ang="0">
                  <a:pos x="26" y="0"/>
                </a:cxn>
                <a:cxn ang="0">
                  <a:pos x="23" y="2"/>
                </a:cxn>
                <a:cxn ang="0">
                  <a:pos x="0" y="2"/>
                </a:cxn>
                <a:cxn ang="0">
                  <a:pos x="2" y="28"/>
                </a:cxn>
                <a:cxn ang="0">
                  <a:pos x="2" y="105"/>
                </a:cxn>
                <a:cxn ang="0">
                  <a:pos x="4" y="105"/>
                </a:cxn>
              </a:cxnLst>
              <a:rect l="0" t="0" r="r" b="b"/>
              <a:pathLst>
                <a:path w="46" h="111">
                  <a:moveTo>
                    <a:pt x="4" y="105"/>
                  </a:moveTo>
                  <a:lnTo>
                    <a:pt x="9" y="110"/>
                  </a:lnTo>
                  <a:lnTo>
                    <a:pt x="45" y="110"/>
                  </a:lnTo>
                  <a:lnTo>
                    <a:pt x="45" y="0"/>
                  </a:lnTo>
                  <a:lnTo>
                    <a:pt x="26" y="0"/>
                  </a:lnTo>
                  <a:lnTo>
                    <a:pt x="23" y="2"/>
                  </a:lnTo>
                  <a:lnTo>
                    <a:pt x="0" y="2"/>
                  </a:lnTo>
                  <a:lnTo>
                    <a:pt x="2" y="28"/>
                  </a:lnTo>
                  <a:lnTo>
                    <a:pt x="2" y="105"/>
                  </a:lnTo>
                  <a:lnTo>
                    <a:pt x="4" y="105"/>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6" name="Freeform 298"/>
            <p:cNvSpPr>
              <a:spLocks/>
            </p:cNvSpPr>
            <p:nvPr/>
          </p:nvSpPr>
          <p:spPr bwMode="auto">
            <a:xfrm>
              <a:off x="8949" y="1732"/>
              <a:ext cx="46" cy="99"/>
            </a:xfrm>
            <a:custGeom>
              <a:avLst/>
              <a:gdLst/>
              <a:ahLst/>
              <a:cxnLst>
                <a:cxn ang="0">
                  <a:pos x="45" y="0"/>
                </a:cxn>
                <a:cxn ang="0">
                  <a:pos x="28" y="0"/>
                </a:cxn>
                <a:cxn ang="0">
                  <a:pos x="26" y="2"/>
                </a:cxn>
                <a:cxn ang="0">
                  <a:pos x="0" y="2"/>
                </a:cxn>
                <a:cxn ang="0">
                  <a:pos x="2" y="26"/>
                </a:cxn>
                <a:cxn ang="0">
                  <a:pos x="2" y="93"/>
                </a:cxn>
                <a:cxn ang="0">
                  <a:pos x="9" y="93"/>
                </a:cxn>
                <a:cxn ang="0">
                  <a:pos x="9" y="96"/>
                </a:cxn>
                <a:cxn ang="0">
                  <a:pos x="38" y="96"/>
                </a:cxn>
                <a:cxn ang="0">
                  <a:pos x="40" y="98"/>
                </a:cxn>
                <a:cxn ang="0">
                  <a:pos x="45" y="98"/>
                </a:cxn>
                <a:cxn ang="0">
                  <a:pos x="45" y="0"/>
                </a:cxn>
              </a:cxnLst>
              <a:rect l="0" t="0" r="r" b="b"/>
              <a:pathLst>
                <a:path w="46" h="99">
                  <a:moveTo>
                    <a:pt x="45" y="0"/>
                  </a:moveTo>
                  <a:lnTo>
                    <a:pt x="28" y="0"/>
                  </a:lnTo>
                  <a:lnTo>
                    <a:pt x="26" y="2"/>
                  </a:lnTo>
                  <a:lnTo>
                    <a:pt x="0" y="2"/>
                  </a:lnTo>
                  <a:lnTo>
                    <a:pt x="2" y="26"/>
                  </a:lnTo>
                  <a:lnTo>
                    <a:pt x="2" y="93"/>
                  </a:lnTo>
                  <a:lnTo>
                    <a:pt x="9" y="93"/>
                  </a:lnTo>
                  <a:lnTo>
                    <a:pt x="9" y="96"/>
                  </a:lnTo>
                  <a:lnTo>
                    <a:pt x="38" y="96"/>
                  </a:lnTo>
                  <a:lnTo>
                    <a:pt x="40" y="98"/>
                  </a:lnTo>
                  <a:lnTo>
                    <a:pt x="45" y="98"/>
                  </a:lnTo>
                  <a:lnTo>
                    <a:pt x="45" y="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7" name="Freeform 299"/>
            <p:cNvSpPr>
              <a:spLocks/>
            </p:cNvSpPr>
            <p:nvPr/>
          </p:nvSpPr>
          <p:spPr bwMode="auto">
            <a:xfrm>
              <a:off x="8949" y="1732"/>
              <a:ext cx="46" cy="84"/>
            </a:xfrm>
            <a:custGeom>
              <a:avLst/>
              <a:gdLst/>
              <a:ahLst/>
              <a:cxnLst>
                <a:cxn ang="0">
                  <a:pos x="45" y="84"/>
                </a:cxn>
                <a:cxn ang="0">
                  <a:pos x="45" y="0"/>
                </a:cxn>
                <a:cxn ang="0">
                  <a:pos x="28" y="0"/>
                </a:cxn>
                <a:cxn ang="0">
                  <a:pos x="26" y="2"/>
                </a:cxn>
                <a:cxn ang="0">
                  <a:pos x="0" y="2"/>
                </a:cxn>
                <a:cxn ang="0">
                  <a:pos x="2" y="21"/>
                </a:cxn>
                <a:cxn ang="0">
                  <a:pos x="2" y="79"/>
                </a:cxn>
                <a:cxn ang="0">
                  <a:pos x="9" y="79"/>
                </a:cxn>
                <a:cxn ang="0">
                  <a:pos x="9" y="81"/>
                </a:cxn>
                <a:cxn ang="0">
                  <a:pos x="28" y="81"/>
                </a:cxn>
                <a:cxn ang="0">
                  <a:pos x="31" y="84"/>
                </a:cxn>
                <a:cxn ang="0">
                  <a:pos x="45" y="84"/>
                </a:cxn>
              </a:cxnLst>
              <a:rect l="0" t="0" r="r" b="b"/>
              <a:pathLst>
                <a:path w="46" h="84">
                  <a:moveTo>
                    <a:pt x="45" y="84"/>
                  </a:moveTo>
                  <a:lnTo>
                    <a:pt x="45" y="0"/>
                  </a:lnTo>
                  <a:lnTo>
                    <a:pt x="28" y="0"/>
                  </a:lnTo>
                  <a:lnTo>
                    <a:pt x="26" y="2"/>
                  </a:lnTo>
                  <a:lnTo>
                    <a:pt x="0" y="2"/>
                  </a:lnTo>
                  <a:lnTo>
                    <a:pt x="2" y="21"/>
                  </a:lnTo>
                  <a:lnTo>
                    <a:pt x="2" y="79"/>
                  </a:lnTo>
                  <a:lnTo>
                    <a:pt x="9" y="79"/>
                  </a:lnTo>
                  <a:lnTo>
                    <a:pt x="9" y="81"/>
                  </a:lnTo>
                  <a:lnTo>
                    <a:pt x="28" y="81"/>
                  </a:lnTo>
                  <a:lnTo>
                    <a:pt x="31" y="84"/>
                  </a:lnTo>
                  <a:lnTo>
                    <a:pt x="45" y="84"/>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8" name="Freeform 300"/>
            <p:cNvSpPr>
              <a:spLocks/>
            </p:cNvSpPr>
            <p:nvPr/>
          </p:nvSpPr>
          <p:spPr bwMode="auto">
            <a:xfrm>
              <a:off x="8949" y="1732"/>
              <a:ext cx="46" cy="70"/>
            </a:xfrm>
            <a:custGeom>
              <a:avLst/>
              <a:gdLst/>
              <a:ahLst/>
              <a:cxnLst>
                <a:cxn ang="0">
                  <a:pos x="45" y="0"/>
                </a:cxn>
                <a:cxn ang="0">
                  <a:pos x="28" y="0"/>
                </a:cxn>
                <a:cxn ang="0">
                  <a:pos x="26" y="2"/>
                </a:cxn>
                <a:cxn ang="0">
                  <a:pos x="0" y="2"/>
                </a:cxn>
                <a:cxn ang="0">
                  <a:pos x="2" y="19"/>
                </a:cxn>
                <a:cxn ang="0">
                  <a:pos x="2" y="64"/>
                </a:cxn>
                <a:cxn ang="0">
                  <a:pos x="9" y="64"/>
                </a:cxn>
                <a:cxn ang="0">
                  <a:pos x="9" y="69"/>
                </a:cxn>
                <a:cxn ang="0">
                  <a:pos x="45" y="69"/>
                </a:cxn>
                <a:cxn ang="0">
                  <a:pos x="45" y="0"/>
                </a:cxn>
              </a:cxnLst>
              <a:rect l="0" t="0" r="r" b="b"/>
              <a:pathLst>
                <a:path w="46" h="70">
                  <a:moveTo>
                    <a:pt x="45" y="0"/>
                  </a:moveTo>
                  <a:lnTo>
                    <a:pt x="28" y="0"/>
                  </a:lnTo>
                  <a:lnTo>
                    <a:pt x="26" y="2"/>
                  </a:lnTo>
                  <a:lnTo>
                    <a:pt x="0" y="2"/>
                  </a:lnTo>
                  <a:lnTo>
                    <a:pt x="2" y="19"/>
                  </a:lnTo>
                  <a:lnTo>
                    <a:pt x="2" y="64"/>
                  </a:lnTo>
                  <a:lnTo>
                    <a:pt x="9" y="64"/>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9" name="Freeform 301"/>
            <p:cNvSpPr>
              <a:spLocks/>
            </p:cNvSpPr>
            <p:nvPr/>
          </p:nvSpPr>
          <p:spPr bwMode="auto">
            <a:xfrm>
              <a:off x="8949" y="1732"/>
              <a:ext cx="46" cy="55"/>
            </a:xfrm>
            <a:custGeom>
              <a:avLst/>
              <a:gdLst/>
              <a:ahLst/>
              <a:cxnLst>
                <a:cxn ang="0">
                  <a:pos x="45" y="0"/>
                </a:cxn>
                <a:cxn ang="0">
                  <a:pos x="28" y="0"/>
                </a:cxn>
                <a:cxn ang="0">
                  <a:pos x="26" y="2"/>
                </a:cxn>
                <a:cxn ang="0">
                  <a:pos x="0" y="2"/>
                </a:cxn>
                <a:cxn ang="0">
                  <a:pos x="2" y="14"/>
                </a:cxn>
                <a:cxn ang="0">
                  <a:pos x="2" y="52"/>
                </a:cxn>
                <a:cxn ang="0">
                  <a:pos x="9" y="52"/>
                </a:cxn>
                <a:cxn ang="0">
                  <a:pos x="9" y="55"/>
                </a:cxn>
                <a:cxn ang="0">
                  <a:pos x="45" y="55"/>
                </a:cxn>
                <a:cxn ang="0">
                  <a:pos x="45" y="0"/>
                </a:cxn>
              </a:cxnLst>
              <a:rect l="0" t="0" r="r" b="b"/>
              <a:pathLst>
                <a:path w="46" h="55">
                  <a:moveTo>
                    <a:pt x="45" y="0"/>
                  </a:moveTo>
                  <a:lnTo>
                    <a:pt x="28" y="0"/>
                  </a:lnTo>
                  <a:lnTo>
                    <a:pt x="26" y="2"/>
                  </a:lnTo>
                  <a:lnTo>
                    <a:pt x="0" y="2"/>
                  </a:lnTo>
                  <a:lnTo>
                    <a:pt x="2" y="14"/>
                  </a:lnTo>
                  <a:lnTo>
                    <a:pt x="2"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0" name="Freeform 302"/>
            <p:cNvSpPr>
              <a:spLocks/>
            </p:cNvSpPr>
            <p:nvPr/>
          </p:nvSpPr>
          <p:spPr bwMode="auto">
            <a:xfrm>
              <a:off x="8949" y="1732"/>
              <a:ext cx="46" cy="41"/>
            </a:xfrm>
            <a:custGeom>
              <a:avLst/>
              <a:gdLst/>
              <a:ahLst/>
              <a:cxnLst>
                <a:cxn ang="0">
                  <a:pos x="9" y="40"/>
                </a:cxn>
                <a:cxn ang="0">
                  <a:pos x="45" y="40"/>
                </a:cxn>
                <a:cxn ang="0">
                  <a:pos x="45" y="0"/>
                </a:cxn>
                <a:cxn ang="0">
                  <a:pos x="0" y="2"/>
                </a:cxn>
                <a:cxn ang="0">
                  <a:pos x="2" y="38"/>
                </a:cxn>
                <a:cxn ang="0">
                  <a:pos x="9" y="38"/>
                </a:cxn>
                <a:cxn ang="0">
                  <a:pos x="9" y="40"/>
                </a:cxn>
              </a:cxnLst>
              <a:rect l="0" t="0" r="r" b="b"/>
              <a:pathLst>
                <a:path w="46" h="41">
                  <a:moveTo>
                    <a:pt x="9" y="40"/>
                  </a:moveTo>
                  <a:lnTo>
                    <a:pt x="45" y="40"/>
                  </a:lnTo>
                  <a:lnTo>
                    <a:pt x="45" y="0"/>
                  </a:lnTo>
                  <a:lnTo>
                    <a:pt x="0" y="2"/>
                  </a:lnTo>
                  <a:lnTo>
                    <a:pt x="2" y="38"/>
                  </a:lnTo>
                  <a:lnTo>
                    <a:pt x="9" y="38"/>
                  </a:lnTo>
                  <a:lnTo>
                    <a:pt x="9" y="40"/>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1" name="Freeform 303"/>
            <p:cNvSpPr>
              <a:spLocks/>
            </p:cNvSpPr>
            <p:nvPr/>
          </p:nvSpPr>
          <p:spPr bwMode="auto">
            <a:xfrm>
              <a:off x="9004" y="1692"/>
              <a:ext cx="156" cy="211"/>
            </a:xfrm>
            <a:custGeom>
              <a:avLst/>
              <a:gdLst/>
              <a:ahLst/>
              <a:cxnLst>
                <a:cxn ang="0">
                  <a:pos x="2" y="177"/>
                </a:cxn>
                <a:cxn ang="0">
                  <a:pos x="7" y="201"/>
                </a:cxn>
                <a:cxn ang="0">
                  <a:pos x="14" y="201"/>
                </a:cxn>
                <a:cxn ang="0">
                  <a:pos x="16" y="203"/>
                </a:cxn>
                <a:cxn ang="0">
                  <a:pos x="26" y="203"/>
                </a:cxn>
                <a:cxn ang="0">
                  <a:pos x="28" y="206"/>
                </a:cxn>
                <a:cxn ang="0">
                  <a:pos x="38" y="206"/>
                </a:cxn>
                <a:cxn ang="0">
                  <a:pos x="43" y="208"/>
                </a:cxn>
                <a:cxn ang="0">
                  <a:pos x="74" y="208"/>
                </a:cxn>
                <a:cxn ang="0">
                  <a:pos x="81" y="211"/>
                </a:cxn>
                <a:cxn ang="0">
                  <a:pos x="96" y="211"/>
                </a:cxn>
                <a:cxn ang="0">
                  <a:pos x="100" y="208"/>
                </a:cxn>
                <a:cxn ang="0">
                  <a:pos x="129" y="208"/>
                </a:cxn>
                <a:cxn ang="0">
                  <a:pos x="134" y="206"/>
                </a:cxn>
                <a:cxn ang="0">
                  <a:pos x="146" y="206"/>
                </a:cxn>
                <a:cxn ang="0">
                  <a:pos x="148" y="203"/>
                </a:cxn>
                <a:cxn ang="0">
                  <a:pos x="153" y="203"/>
                </a:cxn>
                <a:cxn ang="0">
                  <a:pos x="151" y="153"/>
                </a:cxn>
                <a:cxn ang="0">
                  <a:pos x="151" y="100"/>
                </a:cxn>
                <a:cxn ang="0">
                  <a:pos x="156" y="0"/>
                </a:cxn>
                <a:cxn ang="0">
                  <a:pos x="136" y="0"/>
                </a:cxn>
                <a:cxn ang="0">
                  <a:pos x="131" y="2"/>
                </a:cxn>
                <a:cxn ang="0">
                  <a:pos x="107" y="2"/>
                </a:cxn>
                <a:cxn ang="0">
                  <a:pos x="105" y="4"/>
                </a:cxn>
                <a:cxn ang="0">
                  <a:pos x="91" y="4"/>
                </a:cxn>
                <a:cxn ang="0">
                  <a:pos x="86" y="7"/>
                </a:cxn>
                <a:cxn ang="0">
                  <a:pos x="76" y="7"/>
                </a:cxn>
                <a:cxn ang="0">
                  <a:pos x="71" y="9"/>
                </a:cxn>
                <a:cxn ang="0">
                  <a:pos x="62" y="9"/>
                </a:cxn>
                <a:cxn ang="0">
                  <a:pos x="57" y="12"/>
                </a:cxn>
                <a:cxn ang="0">
                  <a:pos x="47" y="12"/>
                </a:cxn>
                <a:cxn ang="0">
                  <a:pos x="43" y="14"/>
                </a:cxn>
                <a:cxn ang="0">
                  <a:pos x="38" y="14"/>
                </a:cxn>
                <a:cxn ang="0">
                  <a:pos x="33" y="16"/>
                </a:cxn>
                <a:cxn ang="0">
                  <a:pos x="31" y="16"/>
                </a:cxn>
                <a:cxn ang="0">
                  <a:pos x="26" y="19"/>
                </a:cxn>
                <a:cxn ang="0">
                  <a:pos x="16" y="19"/>
                </a:cxn>
                <a:cxn ang="0">
                  <a:pos x="7" y="23"/>
                </a:cxn>
                <a:cxn ang="0">
                  <a:pos x="4" y="45"/>
                </a:cxn>
                <a:cxn ang="0">
                  <a:pos x="2" y="69"/>
                </a:cxn>
                <a:cxn ang="0">
                  <a:pos x="0" y="91"/>
                </a:cxn>
                <a:cxn ang="0">
                  <a:pos x="0" y="155"/>
                </a:cxn>
                <a:cxn ang="0">
                  <a:pos x="2" y="177"/>
                </a:cxn>
              </a:cxnLst>
              <a:rect l="0" t="0" r="r" b="b"/>
              <a:pathLst>
                <a:path w="156" h="211">
                  <a:moveTo>
                    <a:pt x="2" y="177"/>
                  </a:moveTo>
                  <a:lnTo>
                    <a:pt x="7" y="201"/>
                  </a:lnTo>
                  <a:lnTo>
                    <a:pt x="14" y="201"/>
                  </a:lnTo>
                  <a:lnTo>
                    <a:pt x="16" y="203"/>
                  </a:lnTo>
                  <a:lnTo>
                    <a:pt x="26" y="203"/>
                  </a:lnTo>
                  <a:lnTo>
                    <a:pt x="28" y="206"/>
                  </a:lnTo>
                  <a:lnTo>
                    <a:pt x="38" y="206"/>
                  </a:lnTo>
                  <a:lnTo>
                    <a:pt x="43" y="208"/>
                  </a:lnTo>
                  <a:lnTo>
                    <a:pt x="74" y="208"/>
                  </a:lnTo>
                  <a:lnTo>
                    <a:pt x="81" y="211"/>
                  </a:lnTo>
                  <a:lnTo>
                    <a:pt x="96" y="211"/>
                  </a:lnTo>
                  <a:lnTo>
                    <a:pt x="100" y="208"/>
                  </a:lnTo>
                  <a:lnTo>
                    <a:pt x="129" y="208"/>
                  </a:lnTo>
                  <a:lnTo>
                    <a:pt x="134" y="206"/>
                  </a:lnTo>
                  <a:lnTo>
                    <a:pt x="146" y="206"/>
                  </a:lnTo>
                  <a:lnTo>
                    <a:pt x="148" y="203"/>
                  </a:lnTo>
                  <a:lnTo>
                    <a:pt x="153" y="203"/>
                  </a:lnTo>
                  <a:lnTo>
                    <a:pt x="151" y="153"/>
                  </a:lnTo>
                  <a:lnTo>
                    <a:pt x="151" y="100"/>
                  </a:lnTo>
                  <a:lnTo>
                    <a:pt x="156" y="0"/>
                  </a:lnTo>
                  <a:lnTo>
                    <a:pt x="136" y="0"/>
                  </a:lnTo>
                  <a:lnTo>
                    <a:pt x="131" y="2"/>
                  </a:lnTo>
                  <a:lnTo>
                    <a:pt x="107" y="2"/>
                  </a:lnTo>
                  <a:lnTo>
                    <a:pt x="105" y="4"/>
                  </a:lnTo>
                  <a:lnTo>
                    <a:pt x="91" y="4"/>
                  </a:lnTo>
                  <a:lnTo>
                    <a:pt x="86" y="7"/>
                  </a:lnTo>
                  <a:lnTo>
                    <a:pt x="76" y="7"/>
                  </a:lnTo>
                  <a:lnTo>
                    <a:pt x="71" y="9"/>
                  </a:lnTo>
                  <a:lnTo>
                    <a:pt x="62" y="9"/>
                  </a:lnTo>
                  <a:lnTo>
                    <a:pt x="57" y="12"/>
                  </a:lnTo>
                  <a:lnTo>
                    <a:pt x="47" y="12"/>
                  </a:lnTo>
                  <a:lnTo>
                    <a:pt x="43" y="14"/>
                  </a:lnTo>
                  <a:lnTo>
                    <a:pt x="38" y="14"/>
                  </a:lnTo>
                  <a:lnTo>
                    <a:pt x="33" y="16"/>
                  </a:lnTo>
                  <a:lnTo>
                    <a:pt x="31" y="16"/>
                  </a:lnTo>
                  <a:lnTo>
                    <a:pt x="26" y="19"/>
                  </a:lnTo>
                  <a:lnTo>
                    <a:pt x="16" y="19"/>
                  </a:lnTo>
                  <a:lnTo>
                    <a:pt x="7" y="23"/>
                  </a:lnTo>
                  <a:lnTo>
                    <a:pt x="4" y="45"/>
                  </a:lnTo>
                  <a:lnTo>
                    <a:pt x="2" y="69"/>
                  </a:lnTo>
                  <a:lnTo>
                    <a:pt x="0" y="91"/>
                  </a:lnTo>
                  <a:lnTo>
                    <a:pt x="0" y="155"/>
                  </a:lnTo>
                  <a:lnTo>
                    <a:pt x="2" y="17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2" name="Freeform 304"/>
            <p:cNvSpPr>
              <a:spLocks/>
            </p:cNvSpPr>
            <p:nvPr/>
          </p:nvSpPr>
          <p:spPr bwMode="auto">
            <a:xfrm>
              <a:off x="9004" y="1692"/>
              <a:ext cx="154" cy="203"/>
            </a:xfrm>
            <a:custGeom>
              <a:avLst/>
              <a:gdLst/>
              <a:ahLst/>
              <a:cxnLst>
                <a:cxn ang="0">
                  <a:pos x="2" y="172"/>
                </a:cxn>
                <a:cxn ang="0">
                  <a:pos x="7" y="194"/>
                </a:cxn>
                <a:cxn ang="0">
                  <a:pos x="14" y="196"/>
                </a:cxn>
                <a:cxn ang="0">
                  <a:pos x="21" y="199"/>
                </a:cxn>
                <a:cxn ang="0">
                  <a:pos x="28" y="199"/>
                </a:cxn>
                <a:cxn ang="0">
                  <a:pos x="38" y="201"/>
                </a:cxn>
                <a:cxn ang="0">
                  <a:pos x="69" y="201"/>
                </a:cxn>
                <a:cxn ang="0">
                  <a:pos x="79" y="203"/>
                </a:cxn>
                <a:cxn ang="0">
                  <a:pos x="88" y="201"/>
                </a:cxn>
                <a:cxn ang="0">
                  <a:pos x="117" y="201"/>
                </a:cxn>
                <a:cxn ang="0">
                  <a:pos x="127" y="199"/>
                </a:cxn>
                <a:cxn ang="0">
                  <a:pos x="134" y="199"/>
                </a:cxn>
                <a:cxn ang="0">
                  <a:pos x="143" y="196"/>
                </a:cxn>
                <a:cxn ang="0">
                  <a:pos x="148" y="196"/>
                </a:cxn>
                <a:cxn ang="0">
                  <a:pos x="148" y="98"/>
                </a:cxn>
                <a:cxn ang="0">
                  <a:pos x="151" y="50"/>
                </a:cxn>
                <a:cxn ang="0">
                  <a:pos x="153" y="0"/>
                </a:cxn>
                <a:cxn ang="0">
                  <a:pos x="143" y="0"/>
                </a:cxn>
                <a:cxn ang="0">
                  <a:pos x="139" y="2"/>
                </a:cxn>
                <a:cxn ang="0">
                  <a:pos x="112" y="2"/>
                </a:cxn>
                <a:cxn ang="0">
                  <a:pos x="107" y="4"/>
                </a:cxn>
                <a:cxn ang="0">
                  <a:pos x="93" y="4"/>
                </a:cxn>
                <a:cxn ang="0">
                  <a:pos x="88" y="7"/>
                </a:cxn>
                <a:cxn ang="0">
                  <a:pos x="74" y="7"/>
                </a:cxn>
                <a:cxn ang="0">
                  <a:pos x="69" y="9"/>
                </a:cxn>
                <a:cxn ang="0">
                  <a:pos x="62" y="9"/>
                </a:cxn>
                <a:cxn ang="0">
                  <a:pos x="57" y="12"/>
                </a:cxn>
                <a:cxn ang="0">
                  <a:pos x="52" y="12"/>
                </a:cxn>
                <a:cxn ang="0">
                  <a:pos x="47" y="14"/>
                </a:cxn>
                <a:cxn ang="0">
                  <a:pos x="38" y="14"/>
                </a:cxn>
                <a:cxn ang="0">
                  <a:pos x="33" y="16"/>
                </a:cxn>
                <a:cxn ang="0">
                  <a:pos x="28" y="16"/>
                </a:cxn>
                <a:cxn ang="0">
                  <a:pos x="26" y="19"/>
                </a:cxn>
                <a:cxn ang="0">
                  <a:pos x="21" y="19"/>
                </a:cxn>
                <a:cxn ang="0">
                  <a:pos x="16" y="21"/>
                </a:cxn>
                <a:cxn ang="0">
                  <a:pos x="11" y="21"/>
                </a:cxn>
                <a:cxn ang="0">
                  <a:pos x="7" y="23"/>
                </a:cxn>
                <a:cxn ang="0">
                  <a:pos x="0" y="88"/>
                </a:cxn>
                <a:cxn ang="0">
                  <a:pos x="0" y="151"/>
                </a:cxn>
                <a:cxn ang="0">
                  <a:pos x="2" y="172"/>
                </a:cxn>
              </a:cxnLst>
              <a:rect l="0" t="0" r="r" b="b"/>
              <a:pathLst>
                <a:path w="154" h="203">
                  <a:moveTo>
                    <a:pt x="2" y="172"/>
                  </a:moveTo>
                  <a:lnTo>
                    <a:pt x="7" y="194"/>
                  </a:lnTo>
                  <a:lnTo>
                    <a:pt x="14" y="196"/>
                  </a:lnTo>
                  <a:lnTo>
                    <a:pt x="21" y="199"/>
                  </a:lnTo>
                  <a:lnTo>
                    <a:pt x="28" y="199"/>
                  </a:lnTo>
                  <a:lnTo>
                    <a:pt x="38" y="201"/>
                  </a:lnTo>
                  <a:lnTo>
                    <a:pt x="69" y="201"/>
                  </a:lnTo>
                  <a:lnTo>
                    <a:pt x="79" y="203"/>
                  </a:lnTo>
                  <a:lnTo>
                    <a:pt x="88" y="201"/>
                  </a:lnTo>
                  <a:lnTo>
                    <a:pt x="117" y="201"/>
                  </a:lnTo>
                  <a:lnTo>
                    <a:pt x="127" y="199"/>
                  </a:lnTo>
                  <a:lnTo>
                    <a:pt x="134" y="199"/>
                  </a:lnTo>
                  <a:lnTo>
                    <a:pt x="143" y="196"/>
                  </a:lnTo>
                  <a:lnTo>
                    <a:pt x="148" y="196"/>
                  </a:lnTo>
                  <a:lnTo>
                    <a:pt x="148" y="98"/>
                  </a:lnTo>
                  <a:lnTo>
                    <a:pt x="151" y="50"/>
                  </a:lnTo>
                  <a:lnTo>
                    <a:pt x="153" y="0"/>
                  </a:lnTo>
                  <a:lnTo>
                    <a:pt x="143" y="0"/>
                  </a:lnTo>
                  <a:lnTo>
                    <a:pt x="139" y="2"/>
                  </a:lnTo>
                  <a:lnTo>
                    <a:pt x="112" y="2"/>
                  </a:lnTo>
                  <a:lnTo>
                    <a:pt x="107" y="4"/>
                  </a:lnTo>
                  <a:lnTo>
                    <a:pt x="93" y="4"/>
                  </a:lnTo>
                  <a:lnTo>
                    <a:pt x="88" y="7"/>
                  </a:lnTo>
                  <a:lnTo>
                    <a:pt x="74" y="7"/>
                  </a:lnTo>
                  <a:lnTo>
                    <a:pt x="69" y="9"/>
                  </a:lnTo>
                  <a:lnTo>
                    <a:pt x="62" y="9"/>
                  </a:lnTo>
                  <a:lnTo>
                    <a:pt x="57" y="12"/>
                  </a:lnTo>
                  <a:lnTo>
                    <a:pt x="52" y="12"/>
                  </a:lnTo>
                  <a:lnTo>
                    <a:pt x="47" y="14"/>
                  </a:lnTo>
                  <a:lnTo>
                    <a:pt x="38" y="14"/>
                  </a:lnTo>
                  <a:lnTo>
                    <a:pt x="33" y="16"/>
                  </a:lnTo>
                  <a:lnTo>
                    <a:pt x="28" y="16"/>
                  </a:lnTo>
                  <a:lnTo>
                    <a:pt x="26" y="19"/>
                  </a:lnTo>
                  <a:lnTo>
                    <a:pt x="21" y="19"/>
                  </a:lnTo>
                  <a:lnTo>
                    <a:pt x="16" y="21"/>
                  </a:lnTo>
                  <a:lnTo>
                    <a:pt x="11" y="21"/>
                  </a:lnTo>
                  <a:lnTo>
                    <a:pt x="7" y="23"/>
                  </a:lnTo>
                  <a:lnTo>
                    <a:pt x="0" y="88"/>
                  </a:lnTo>
                  <a:lnTo>
                    <a:pt x="0" y="151"/>
                  </a:lnTo>
                  <a:lnTo>
                    <a:pt x="2" y="172"/>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3" name="Freeform 305"/>
            <p:cNvSpPr>
              <a:spLocks/>
            </p:cNvSpPr>
            <p:nvPr/>
          </p:nvSpPr>
          <p:spPr bwMode="auto">
            <a:xfrm>
              <a:off x="9004" y="1692"/>
              <a:ext cx="149" cy="194"/>
            </a:xfrm>
            <a:custGeom>
              <a:avLst/>
              <a:gdLst/>
              <a:ahLst/>
              <a:cxnLst>
                <a:cxn ang="0">
                  <a:pos x="7" y="23"/>
                </a:cxn>
                <a:cxn ang="0">
                  <a:pos x="4" y="45"/>
                </a:cxn>
                <a:cxn ang="0">
                  <a:pos x="2" y="64"/>
                </a:cxn>
                <a:cxn ang="0">
                  <a:pos x="0" y="86"/>
                </a:cxn>
                <a:cxn ang="0">
                  <a:pos x="0" y="127"/>
                </a:cxn>
                <a:cxn ang="0">
                  <a:pos x="2" y="146"/>
                </a:cxn>
                <a:cxn ang="0">
                  <a:pos x="2" y="167"/>
                </a:cxn>
                <a:cxn ang="0">
                  <a:pos x="7" y="187"/>
                </a:cxn>
                <a:cxn ang="0">
                  <a:pos x="21" y="192"/>
                </a:cxn>
                <a:cxn ang="0">
                  <a:pos x="28" y="192"/>
                </a:cxn>
                <a:cxn ang="0">
                  <a:pos x="38" y="194"/>
                </a:cxn>
                <a:cxn ang="0">
                  <a:pos x="115" y="194"/>
                </a:cxn>
                <a:cxn ang="0">
                  <a:pos x="124" y="192"/>
                </a:cxn>
                <a:cxn ang="0">
                  <a:pos x="131" y="192"/>
                </a:cxn>
                <a:cxn ang="0">
                  <a:pos x="139" y="189"/>
                </a:cxn>
                <a:cxn ang="0">
                  <a:pos x="146" y="189"/>
                </a:cxn>
                <a:cxn ang="0">
                  <a:pos x="143" y="141"/>
                </a:cxn>
                <a:cxn ang="0">
                  <a:pos x="146" y="93"/>
                </a:cxn>
                <a:cxn ang="0">
                  <a:pos x="146" y="47"/>
                </a:cxn>
                <a:cxn ang="0">
                  <a:pos x="148" y="0"/>
                </a:cxn>
                <a:cxn ang="0">
                  <a:pos x="141" y="2"/>
                </a:cxn>
                <a:cxn ang="0">
                  <a:pos x="112" y="2"/>
                </a:cxn>
                <a:cxn ang="0">
                  <a:pos x="105" y="4"/>
                </a:cxn>
                <a:cxn ang="0">
                  <a:pos x="96" y="4"/>
                </a:cxn>
                <a:cxn ang="0">
                  <a:pos x="86" y="7"/>
                </a:cxn>
                <a:cxn ang="0">
                  <a:pos x="76" y="7"/>
                </a:cxn>
                <a:cxn ang="0">
                  <a:pos x="69" y="9"/>
                </a:cxn>
                <a:cxn ang="0">
                  <a:pos x="60" y="12"/>
                </a:cxn>
                <a:cxn ang="0">
                  <a:pos x="50" y="12"/>
                </a:cxn>
                <a:cxn ang="0">
                  <a:pos x="43" y="14"/>
                </a:cxn>
                <a:cxn ang="0">
                  <a:pos x="33" y="16"/>
                </a:cxn>
                <a:cxn ang="0">
                  <a:pos x="23" y="19"/>
                </a:cxn>
                <a:cxn ang="0">
                  <a:pos x="16" y="21"/>
                </a:cxn>
                <a:cxn ang="0">
                  <a:pos x="7" y="23"/>
                </a:cxn>
              </a:cxnLst>
              <a:rect l="0" t="0" r="r" b="b"/>
              <a:pathLst>
                <a:path w="149" h="194">
                  <a:moveTo>
                    <a:pt x="7" y="23"/>
                  </a:moveTo>
                  <a:lnTo>
                    <a:pt x="4" y="45"/>
                  </a:lnTo>
                  <a:lnTo>
                    <a:pt x="2" y="64"/>
                  </a:lnTo>
                  <a:lnTo>
                    <a:pt x="0" y="86"/>
                  </a:lnTo>
                  <a:lnTo>
                    <a:pt x="0" y="127"/>
                  </a:lnTo>
                  <a:lnTo>
                    <a:pt x="2" y="146"/>
                  </a:lnTo>
                  <a:lnTo>
                    <a:pt x="2" y="167"/>
                  </a:lnTo>
                  <a:lnTo>
                    <a:pt x="7" y="187"/>
                  </a:lnTo>
                  <a:lnTo>
                    <a:pt x="21" y="192"/>
                  </a:lnTo>
                  <a:lnTo>
                    <a:pt x="28" y="192"/>
                  </a:lnTo>
                  <a:lnTo>
                    <a:pt x="38" y="194"/>
                  </a:lnTo>
                  <a:lnTo>
                    <a:pt x="115" y="194"/>
                  </a:lnTo>
                  <a:lnTo>
                    <a:pt x="124" y="192"/>
                  </a:lnTo>
                  <a:lnTo>
                    <a:pt x="131" y="192"/>
                  </a:lnTo>
                  <a:lnTo>
                    <a:pt x="139" y="189"/>
                  </a:lnTo>
                  <a:lnTo>
                    <a:pt x="146" y="189"/>
                  </a:lnTo>
                  <a:lnTo>
                    <a:pt x="143" y="141"/>
                  </a:lnTo>
                  <a:lnTo>
                    <a:pt x="146" y="93"/>
                  </a:lnTo>
                  <a:lnTo>
                    <a:pt x="146" y="47"/>
                  </a:lnTo>
                  <a:lnTo>
                    <a:pt x="148" y="0"/>
                  </a:lnTo>
                  <a:lnTo>
                    <a:pt x="141" y="2"/>
                  </a:lnTo>
                  <a:lnTo>
                    <a:pt x="112" y="2"/>
                  </a:lnTo>
                  <a:lnTo>
                    <a:pt x="105" y="4"/>
                  </a:lnTo>
                  <a:lnTo>
                    <a:pt x="96" y="4"/>
                  </a:lnTo>
                  <a:lnTo>
                    <a:pt x="86" y="7"/>
                  </a:lnTo>
                  <a:lnTo>
                    <a:pt x="76" y="7"/>
                  </a:lnTo>
                  <a:lnTo>
                    <a:pt x="69" y="9"/>
                  </a:lnTo>
                  <a:lnTo>
                    <a:pt x="60" y="12"/>
                  </a:lnTo>
                  <a:lnTo>
                    <a:pt x="50" y="12"/>
                  </a:lnTo>
                  <a:lnTo>
                    <a:pt x="43" y="14"/>
                  </a:lnTo>
                  <a:lnTo>
                    <a:pt x="33" y="16"/>
                  </a:lnTo>
                  <a:lnTo>
                    <a:pt x="23" y="19"/>
                  </a:lnTo>
                  <a:lnTo>
                    <a:pt x="16" y="21"/>
                  </a:lnTo>
                  <a:lnTo>
                    <a:pt x="7" y="23"/>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4" name="Freeform 306"/>
            <p:cNvSpPr>
              <a:spLocks/>
            </p:cNvSpPr>
            <p:nvPr/>
          </p:nvSpPr>
          <p:spPr bwMode="auto">
            <a:xfrm>
              <a:off x="9004" y="1694"/>
              <a:ext cx="147" cy="187"/>
            </a:xfrm>
            <a:custGeom>
              <a:avLst/>
              <a:gdLst/>
              <a:ahLst/>
              <a:cxnLst>
                <a:cxn ang="0">
                  <a:pos x="0" y="100"/>
                </a:cxn>
                <a:cxn ang="0">
                  <a:pos x="0" y="120"/>
                </a:cxn>
                <a:cxn ang="0">
                  <a:pos x="4" y="158"/>
                </a:cxn>
                <a:cxn ang="0">
                  <a:pos x="7" y="180"/>
                </a:cxn>
                <a:cxn ang="0">
                  <a:pos x="14" y="180"/>
                </a:cxn>
                <a:cxn ang="0">
                  <a:pos x="28" y="184"/>
                </a:cxn>
                <a:cxn ang="0">
                  <a:pos x="55" y="184"/>
                </a:cxn>
                <a:cxn ang="0">
                  <a:pos x="64" y="187"/>
                </a:cxn>
                <a:cxn ang="0">
                  <a:pos x="74" y="187"/>
                </a:cxn>
                <a:cxn ang="0">
                  <a:pos x="83" y="184"/>
                </a:cxn>
                <a:cxn ang="0">
                  <a:pos x="103" y="184"/>
                </a:cxn>
                <a:cxn ang="0">
                  <a:pos x="112" y="182"/>
                </a:cxn>
                <a:cxn ang="0">
                  <a:pos x="120" y="182"/>
                </a:cxn>
                <a:cxn ang="0">
                  <a:pos x="129" y="180"/>
                </a:cxn>
                <a:cxn ang="0">
                  <a:pos x="136" y="180"/>
                </a:cxn>
                <a:cxn ang="0">
                  <a:pos x="141" y="177"/>
                </a:cxn>
                <a:cxn ang="0">
                  <a:pos x="141" y="88"/>
                </a:cxn>
                <a:cxn ang="0">
                  <a:pos x="143" y="43"/>
                </a:cxn>
                <a:cxn ang="0">
                  <a:pos x="146" y="0"/>
                </a:cxn>
                <a:cxn ang="0">
                  <a:pos x="120" y="0"/>
                </a:cxn>
                <a:cxn ang="0">
                  <a:pos x="110" y="2"/>
                </a:cxn>
                <a:cxn ang="0">
                  <a:pos x="93" y="2"/>
                </a:cxn>
                <a:cxn ang="0">
                  <a:pos x="83" y="4"/>
                </a:cxn>
                <a:cxn ang="0">
                  <a:pos x="76" y="4"/>
                </a:cxn>
                <a:cxn ang="0">
                  <a:pos x="67" y="7"/>
                </a:cxn>
                <a:cxn ang="0">
                  <a:pos x="60" y="9"/>
                </a:cxn>
                <a:cxn ang="0">
                  <a:pos x="50" y="12"/>
                </a:cxn>
                <a:cxn ang="0">
                  <a:pos x="40" y="12"/>
                </a:cxn>
                <a:cxn ang="0">
                  <a:pos x="33" y="14"/>
                </a:cxn>
                <a:cxn ang="0">
                  <a:pos x="23" y="16"/>
                </a:cxn>
                <a:cxn ang="0">
                  <a:pos x="16" y="19"/>
                </a:cxn>
                <a:cxn ang="0">
                  <a:pos x="7" y="21"/>
                </a:cxn>
                <a:cxn ang="0">
                  <a:pos x="4" y="43"/>
                </a:cxn>
                <a:cxn ang="0">
                  <a:pos x="2" y="62"/>
                </a:cxn>
                <a:cxn ang="0">
                  <a:pos x="2" y="81"/>
                </a:cxn>
                <a:cxn ang="0">
                  <a:pos x="0" y="100"/>
                </a:cxn>
              </a:cxnLst>
              <a:rect l="0" t="0" r="r" b="b"/>
              <a:pathLst>
                <a:path w="147" h="187">
                  <a:moveTo>
                    <a:pt x="0" y="100"/>
                  </a:moveTo>
                  <a:lnTo>
                    <a:pt x="0" y="120"/>
                  </a:lnTo>
                  <a:lnTo>
                    <a:pt x="4" y="158"/>
                  </a:lnTo>
                  <a:lnTo>
                    <a:pt x="7" y="180"/>
                  </a:lnTo>
                  <a:lnTo>
                    <a:pt x="14" y="180"/>
                  </a:lnTo>
                  <a:lnTo>
                    <a:pt x="28" y="184"/>
                  </a:lnTo>
                  <a:lnTo>
                    <a:pt x="55" y="184"/>
                  </a:lnTo>
                  <a:lnTo>
                    <a:pt x="64" y="187"/>
                  </a:lnTo>
                  <a:lnTo>
                    <a:pt x="74" y="187"/>
                  </a:lnTo>
                  <a:lnTo>
                    <a:pt x="83" y="184"/>
                  </a:lnTo>
                  <a:lnTo>
                    <a:pt x="103" y="184"/>
                  </a:lnTo>
                  <a:lnTo>
                    <a:pt x="112" y="182"/>
                  </a:lnTo>
                  <a:lnTo>
                    <a:pt x="120" y="182"/>
                  </a:lnTo>
                  <a:lnTo>
                    <a:pt x="129" y="180"/>
                  </a:lnTo>
                  <a:lnTo>
                    <a:pt x="136" y="180"/>
                  </a:lnTo>
                  <a:lnTo>
                    <a:pt x="141" y="177"/>
                  </a:lnTo>
                  <a:lnTo>
                    <a:pt x="141" y="88"/>
                  </a:lnTo>
                  <a:lnTo>
                    <a:pt x="143" y="43"/>
                  </a:lnTo>
                  <a:lnTo>
                    <a:pt x="146" y="0"/>
                  </a:lnTo>
                  <a:lnTo>
                    <a:pt x="120" y="0"/>
                  </a:lnTo>
                  <a:lnTo>
                    <a:pt x="110" y="2"/>
                  </a:lnTo>
                  <a:lnTo>
                    <a:pt x="93" y="2"/>
                  </a:lnTo>
                  <a:lnTo>
                    <a:pt x="83" y="4"/>
                  </a:lnTo>
                  <a:lnTo>
                    <a:pt x="76" y="4"/>
                  </a:lnTo>
                  <a:lnTo>
                    <a:pt x="67" y="7"/>
                  </a:lnTo>
                  <a:lnTo>
                    <a:pt x="60" y="9"/>
                  </a:lnTo>
                  <a:lnTo>
                    <a:pt x="50" y="12"/>
                  </a:lnTo>
                  <a:lnTo>
                    <a:pt x="40" y="12"/>
                  </a:lnTo>
                  <a:lnTo>
                    <a:pt x="33" y="14"/>
                  </a:lnTo>
                  <a:lnTo>
                    <a:pt x="23" y="16"/>
                  </a:lnTo>
                  <a:lnTo>
                    <a:pt x="16" y="19"/>
                  </a:lnTo>
                  <a:lnTo>
                    <a:pt x="7" y="21"/>
                  </a:lnTo>
                  <a:lnTo>
                    <a:pt x="4" y="43"/>
                  </a:lnTo>
                  <a:lnTo>
                    <a:pt x="2" y="62"/>
                  </a:lnTo>
                  <a:lnTo>
                    <a:pt x="2" y="81"/>
                  </a:lnTo>
                  <a:lnTo>
                    <a:pt x="0" y="100"/>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5" name="Freeform 307"/>
            <p:cNvSpPr>
              <a:spLocks/>
            </p:cNvSpPr>
            <p:nvPr/>
          </p:nvSpPr>
          <p:spPr bwMode="auto">
            <a:xfrm>
              <a:off x="9004" y="1694"/>
              <a:ext cx="142" cy="180"/>
            </a:xfrm>
            <a:custGeom>
              <a:avLst/>
              <a:gdLst/>
              <a:ahLst/>
              <a:cxnLst>
                <a:cxn ang="0">
                  <a:pos x="7" y="21"/>
                </a:cxn>
                <a:cxn ang="0">
                  <a:pos x="2" y="60"/>
                </a:cxn>
                <a:cxn ang="0">
                  <a:pos x="2" y="79"/>
                </a:cxn>
                <a:cxn ang="0">
                  <a:pos x="0" y="98"/>
                </a:cxn>
                <a:cxn ang="0">
                  <a:pos x="2" y="117"/>
                </a:cxn>
                <a:cxn ang="0">
                  <a:pos x="2" y="134"/>
                </a:cxn>
                <a:cxn ang="0">
                  <a:pos x="7" y="172"/>
                </a:cxn>
                <a:cxn ang="0">
                  <a:pos x="14" y="175"/>
                </a:cxn>
                <a:cxn ang="0">
                  <a:pos x="19" y="175"/>
                </a:cxn>
                <a:cxn ang="0">
                  <a:pos x="28" y="177"/>
                </a:cxn>
                <a:cxn ang="0">
                  <a:pos x="45" y="177"/>
                </a:cxn>
                <a:cxn ang="0">
                  <a:pos x="55" y="180"/>
                </a:cxn>
                <a:cxn ang="0">
                  <a:pos x="64" y="180"/>
                </a:cxn>
                <a:cxn ang="0">
                  <a:pos x="74" y="177"/>
                </a:cxn>
                <a:cxn ang="0">
                  <a:pos x="100" y="177"/>
                </a:cxn>
                <a:cxn ang="0">
                  <a:pos x="110" y="175"/>
                </a:cxn>
                <a:cxn ang="0">
                  <a:pos x="117" y="175"/>
                </a:cxn>
                <a:cxn ang="0">
                  <a:pos x="124" y="172"/>
                </a:cxn>
                <a:cxn ang="0">
                  <a:pos x="131" y="172"/>
                </a:cxn>
                <a:cxn ang="0">
                  <a:pos x="139" y="170"/>
                </a:cxn>
                <a:cxn ang="0">
                  <a:pos x="136" y="127"/>
                </a:cxn>
                <a:cxn ang="0">
                  <a:pos x="139" y="83"/>
                </a:cxn>
                <a:cxn ang="0">
                  <a:pos x="139" y="43"/>
                </a:cxn>
                <a:cxn ang="0">
                  <a:pos x="141" y="0"/>
                </a:cxn>
                <a:cxn ang="0">
                  <a:pos x="117" y="0"/>
                </a:cxn>
                <a:cxn ang="0">
                  <a:pos x="107" y="2"/>
                </a:cxn>
                <a:cxn ang="0">
                  <a:pos x="100" y="2"/>
                </a:cxn>
                <a:cxn ang="0">
                  <a:pos x="91" y="4"/>
                </a:cxn>
                <a:cxn ang="0">
                  <a:pos x="83" y="4"/>
                </a:cxn>
                <a:cxn ang="0">
                  <a:pos x="74" y="7"/>
                </a:cxn>
                <a:cxn ang="0">
                  <a:pos x="67" y="7"/>
                </a:cxn>
                <a:cxn ang="0">
                  <a:pos x="47" y="12"/>
                </a:cxn>
                <a:cxn ang="0">
                  <a:pos x="40" y="12"/>
                </a:cxn>
                <a:cxn ang="0">
                  <a:pos x="31" y="14"/>
                </a:cxn>
                <a:cxn ang="0">
                  <a:pos x="16" y="19"/>
                </a:cxn>
                <a:cxn ang="0">
                  <a:pos x="7" y="21"/>
                </a:cxn>
              </a:cxnLst>
              <a:rect l="0" t="0" r="r" b="b"/>
              <a:pathLst>
                <a:path w="142" h="180">
                  <a:moveTo>
                    <a:pt x="7" y="21"/>
                  </a:moveTo>
                  <a:lnTo>
                    <a:pt x="2" y="60"/>
                  </a:lnTo>
                  <a:lnTo>
                    <a:pt x="2" y="79"/>
                  </a:lnTo>
                  <a:lnTo>
                    <a:pt x="0" y="98"/>
                  </a:lnTo>
                  <a:lnTo>
                    <a:pt x="2" y="117"/>
                  </a:lnTo>
                  <a:lnTo>
                    <a:pt x="2" y="134"/>
                  </a:lnTo>
                  <a:lnTo>
                    <a:pt x="7" y="172"/>
                  </a:lnTo>
                  <a:lnTo>
                    <a:pt x="14" y="175"/>
                  </a:lnTo>
                  <a:lnTo>
                    <a:pt x="19" y="175"/>
                  </a:lnTo>
                  <a:lnTo>
                    <a:pt x="28" y="177"/>
                  </a:lnTo>
                  <a:lnTo>
                    <a:pt x="45" y="177"/>
                  </a:lnTo>
                  <a:lnTo>
                    <a:pt x="55" y="180"/>
                  </a:lnTo>
                  <a:lnTo>
                    <a:pt x="64" y="180"/>
                  </a:lnTo>
                  <a:lnTo>
                    <a:pt x="74" y="177"/>
                  </a:lnTo>
                  <a:lnTo>
                    <a:pt x="100" y="177"/>
                  </a:lnTo>
                  <a:lnTo>
                    <a:pt x="110" y="175"/>
                  </a:lnTo>
                  <a:lnTo>
                    <a:pt x="117" y="175"/>
                  </a:lnTo>
                  <a:lnTo>
                    <a:pt x="124" y="172"/>
                  </a:lnTo>
                  <a:lnTo>
                    <a:pt x="131" y="172"/>
                  </a:lnTo>
                  <a:lnTo>
                    <a:pt x="139" y="170"/>
                  </a:lnTo>
                  <a:lnTo>
                    <a:pt x="136" y="127"/>
                  </a:lnTo>
                  <a:lnTo>
                    <a:pt x="139" y="83"/>
                  </a:lnTo>
                  <a:lnTo>
                    <a:pt x="139" y="43"/>
                  </a:lnTo>
                  <a:lnTo>
                    <a:pt x="141" y="0"/>
                  </a:lnTo>
                  <a:lnTo>
                    <a:pt x="117" y="0"/>
                  </a:lnTo>
                  <a:lnTo>
                    <a:pt x="107" y="2"/>
                  </a:lnTo>
                  <a:lnTo>
                    <a:pt x="100" y="2"/>
                  </a:lnTo>
                  <a:lnTo>
                    <a:pt x="91" y="4"/>
                  </a:lnTo>
                  <a:lnTo>
                    <a:pt x="83" y="4"/>
                  </a:lnTo>
                  <a:lnTo>
                    <a:pt x="74" y="7"/>
                  </a:lnTo>
                  <a:lnTo>
                    <a:pt x="67" y="7"/>
                  </a:lnTo>
                  <a:lnTo>
                    <a:pt x="47" y="12"/>
                  </a:lnTo>
                  <a:lnTo>
                    <a:pt x="40" y="12"/>
                  </a:lnTo>
                  <a:lnTo>
                    <a:pt x="31" y="14"/>
                  </a:lnTo>
                  <a:lnTo>
                    <a:pt x="16" y="19"/>
                  </a:lnTo>
                  <a:lnTo>
                    <a:pt x="7" y="2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6" name="Freeform 308"/>
            <p:cNvSpPr>
              <a:spLocks/>
            </p:cNvSpPr>
            <p:nvPr/>
          </p:nvSpPr>
          <p:spPr bwMode="auto">
            <a:xfrm>
              <a:off x="9007" y="1694"/>
              <a:ext cx="137" cy="173"/>
            </a:xfrm>
            <a:custGeom>
              <a:avLst/>
              <a:gdLst/>
              <a:ahLst/>
              <a:cxnLst>
                <a:cxn ang="0">
                  <a:pos x="0" y="60"/>
                </a:cxn>
                <a:cxn ang="0">
                  <a:pos x="0" y="129"/>
                </a:cxn>
                <a:cxn ang="0">
                  <a:pos x="2" y="148"/>
                </a:cxn>
                <a:cxn ang="0">
                  <a:pos x="4" y="165"/>
                </a:cxn>
                <a:cxn ang="0">
                  <a:pos x="11" y="167"/>
                </a:cxn>
                <a:cxn ang="0">
                  <a:pos x="16" y="170"/>
                </a:cxn>
                <a:cxn ang="0">
                  <a:pos x="33" y="170"/>
                </a:cxn>
                <a:cxn ang="0">
                  <a:pos x="40" y="172"/>
                </a:cxn>
                <a:cxn ang="0">
                  <a:pos x="60" y="172"/>
                </a:cxn>
                <a:cxn ang="0">
                  <a:pos x="69" y="170"/>
                </a:cxn>
                <a:cxn ang="0">
                  <a:pos x="96" y="170"/>
                </a:cxn>
                <a:cxn ang="0">
                  <a:pos x="103" y="167"/>
                </a:cxn>
                <a:cxn ang="0">
                  <a:pos x="112" y="167"/>
                </a:cxn>
                <a:cxn ang="0">
                  <a:pos x="127" y="163"/>
                </a:cxn>
                <a:cxn ang="0">
                  <a:pos x="131" y="163"/>
                </a:cxn>
                <a:cxn ang="0">
                  <a:pos x="131" y="81"/>
                </a:cxn>
                <a:cxn ang="0">
                  <a:pos x="136" y="0"/>
                </a:cxn>
                <a:cxn ang="0">
                  <a:pos x="120" y="0"/>
                </a:cxn>
                <a:cxn ang="0">
                  <a:pos x="112" y="2"/>
                </a:cxn>
                <a:cxn ang="0">
                  <a:pos x="96" y="2"/>
                </a:cxn>
                <a:cxn ang="0">
                  <a:pos x="86" y="4"/>
                </a:cxn>
                <a:cxn ang="0">
                  <a:pos x="79" y="4"/>
                </a:cxn>
                <a:cxn ang="0">
                  <a:pos x="69" y="7"/>
                </a:cxn>
                <a:cxn ang="0">
                  <a:pos x="62" y="7"/>
                </a:cxn>
                <a:cxn ang="0">
                  <a:pos x="52" y="9"/>
                </a:cxn>
                <a:cxn ang="0">
                  <a:pos x="45" y="12"/>
                </a:cxn>
                <a:cxn ang="0">
                  <a:pos x="38" y="14"/>
                </a:cxn>
                <a:cxn ang="0">
                  <a:pos x="28" y="14"/>
                </a:cxn>
                <a:cxn ang="0">
                  <a:pos x="14" y="19"/>
                </a:cxn>
                <a:cxn ang="0">
                  <a:pos x="4" y="21"/>
                </a:cxn>
                <a:cxn ang="0">
                  <a:pos x="0" y="60"/>
                </a:cxn>
              </a:cxnLst>
              <a:rect l="0" t="0" r="r" b="b"/>
              <a:pathLst>
                <a:path w="137" h="173">
                  <a:moveTo>
                    <a:pt x="0" y="60"/>
                  </a:moveTo>
                  <a:lnTo>
                    <a:pt x="0" y="129"/>
                  </a:lnTo>
                  <a:lnTo>
                    <a:pt x="2" y="148"/>
                  </a:lnTo>
                  <a:lnTo>
                    <a:pt x="4" y="165"/>
                  </a:lnTo>
                  <a:lnTo>
                    <a:pt x="11" y="167"/>
                  </a:lnTo>
                  <a:lnTo>
                    <a:pt x="16" y="170"/>
                  </a:lnTo>
                  <a:lnTo>
                    <a:pt x="33" y="170"/>
                  </a:lnTo>
                  <a:lnTo>
                    <a:pt x="40" y="172"/>
                  </a:lnTo>
                  <a:lnTo>
                    <a:pt x="60" y="172"/>
                  </a:lnTo>
                  <a:lnTo>
                    <a:pt x="69" y="170"/>
                  </a:lnTo>
                  <a:lnTo>
                    <a:pt x="96" y="170"/>
                  </a:lnTo>
                  <a:lnTo>
                    <a:pt x="103" y="167"/>
                  </a:lnTo>
                  <a:lnTo>
                    <a:pt x="112" y="167"/>
                  </a:lnTo>
                  <a:lnTo>
                    <a:pt x="127" y="163"/>
                  </a:lnTo>
                  <a:lnTo>
                    <a:pt x="131" y="163"/>
                  </a:lnTo>
                  <a:lnTo>
                    <a:pt x="131" y="81"/>
                  </a:lnTo>
                  <a:lnTo>
                    <a:pt x="136" y="0"/>
                  </a:lnTo>
                  <a:lnTo>
                    <a:pt x="120" y="0"/>
                  </a:lnTo>
                  <a:lnTo>
                    <a:pt x="112" y="2"/>
                  </a:lnTo>
                  <a:lnTo>
                    <a:pt x="96" y="2"/>
                  </a:lnTo>
                  <a:lnTo>
                    <a:pt x="86" y="4"/>
                  </a:lnTo>
                  <a:lnTo>
                    <a:pt x="79" y="4"/>
                  </a:lnTo>
                  <a:lnTo>
                    <a:pt x="69" y="7"/>
                  </a:lnTo>
                  <a:lnTo>
                    <a:pt x="62" y="7"/>
                  </a:lnTo>
                  <a:lnTo>
                    <a:pt x="52" y="9"/>
                  </a:lnTo>
                  <a:lnTo>
                    <a:pt x="45" y="12"/>
                  </a:lnTo>
                  <a:lnTo>
                    <a:pt x="38" y="14"/>
                  </a:lnTo>
                  <a:lnTo>
                    <a:pt x="28" y="14"/>
                  </a:lnTo>
                  <a:lnTo>
                    <a:pt x="14" y="19"/>
                  </a:lnTo>
                  <a:lnTo>
                    <a:pt x="4" y="21"/>
                  </a:lnTo>
                  <a:lnTo>
                    <a:pt x="0" y="60"/>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7" name="Freeform 309"/>
            <p:cNvSpPr>
              <a:spLocks/>
            </p:cNvSpPr>
            <p:nvPr/>
          </p:nvSpPr>
          <p:spPr bwMode="auto">
            <a:xfrm>
              <a:off x="9007" y="1694"/>
              <a:ext cx="132" cy="166"/>
            </a:xfrm>
            <a:custGeom>
              <a:avLst/>
              <a:gdLst/>
              <a:ahLst/>
              <a:cxnLst>
                <a:cxn ang="0">
                  <a:pos x="2" y="141"/>
                </a:cxn>
                <a:cxn ang="0">
                  <a:pos x="4" y="160"/>
                </a:cxn>
                <a:cxn ang="0">
                  <a:pos x="11" y="160"/>
                </a:cxn>
                <a:cxn ang="0">
                  <a:pos x="16" y="163"/>
                </a:cxn>
                <a:cxn ang="0">
                  <a:pos x="23" y="163"/>
                </a:cxn>
                <a:cxn ang="0">
                  <a:pos x="33" y="165"/>
                </a:cxn>
                <a:cxn ang="0">
                  <a:pos x="57" y="165"/>
                </a:cxn>
                <a:cxn ang="0">
                  <a:pos x="67" y="163"/>
                </a:cxn>
                <a:cxn ang="0">
                  <a:pos x="83" y="163"/>
                </a:cxn>
                <a:cxn ang="0">
                  <a:pos x="93" y="160"/>
                </a:cxn>
                <a:cxn ang="0">
                  <a:pos x="100" y="160"/>
                </a:cxn>
                <a:cxn ang="0">
                  <a:pos x="110" y="158"/>
                </a:cxn>
                <a:cxn ang="0">
                  <a:pos x="117" y="158"/>
                </a:cxn>
                <a:cxn ang="0">
                  <a:pos x="122" y="155"/>
                </a:cxn>
                <a:cxn ang="0">
                  <a:pos x="129" y="155"/>
                </a:cxn>
                <a:cxn ang="0">
                  <a:pos x="127" y="115"/>
                </a:cxn>
                <a:cxn ang="0">
                  <a:pos x="129" y="76"/>
                </a:cxn>
                <a:cxn ang="0">
                  <a:pos x="129" y="40"/>
                </a:cxn>
                <a:cxn ang="0">
                  <a:pos x="131" y="0"/>
                </a:cxn>
                <a:cxn ang="0">
                  <a:pos x="124" y="0"/>
                </a:cxn>
                <a:cxn ang="0">
                  <a:pos x="117" y="2"/>
                </a:cxn>
                <a:cxn ang="0">
                  <a:pos x="100" y="2"/>
                </a:cxn>
                <a:cxn ang="0">
                  <a:pos x="93" y="4"/>
                </a:cxn>
                <a:cxn ang="0">
                  <a:pos x="76" y="4"/>
                </a:cxn>
                <a:cxn ang="0">
                  <a:pos x="69" y="7"/>
                </a:cxn>
                <a:cxn ang="0">
                  <a:pos x="60" y="9"/>
                </a:cxn>
                <a:cxn ang="0">
                  <a:pos x="52" y="9"/>
                </a:cxn>
                <a:cxn ang="0">
                  <a:pos x="43" y="12"/>
                </a:cxn>
                <a:cxn ang="0">
                  <a:pos x="36" y="14"/>
                </a:cxn>
                <a:cxn ang="0">
                  <a:pos x="28" y="16"/>
                </a:cxn>
                <a:cxn ang="0">
                  <a:pos x="21" y="16"/>
                </a:cxn>
                <a:cxn ang="0">
                  <a:pos x="14" y="19"/>
                </a:cxn>
                <a:cxn ang="0">
                  <a:pos x="4" y="21"/>
                </a:cxn>
                <a:cxn ang="0">
                  <a:pos x="2" y="40"/>
                </a:cxn>
                <a:cxn ang="0">
                  <a:pos x="2" y="57"/>
                </a:cxn>
                <a:cxn ang="0">
                  <a:pos x="0" y="74"/>
                </a:cxn>
                <a:cxn ang="0">
                  <a:pos x="0" y="124"/>
                </a:cxn>
                <a:cxn ang="0">
                  <a:pos x="2" y="141"/>
                </a:cxn>
              </a:cxnLst>
              <a:rect l="0" t="0" r="r" b="b"/>
              <a:pathLst>
                <a:path w="132" h="166">
                  <a:moveTo>
                    <a:pt x="2" y="141"/>
                  </a:moveTo>
                  <a:lnTo>
                    <a:pt x="4" y="160"/>
                  </a:lnTo>
                  <a:lnTo>
                    <a:pt x="11" y="160"/>
                  </a:lnTo>
                  <a:lnTo>
                    <a:pt x="16" y="163"/>
                  </a:lnTo>
                  <a:lnTo>
                    <a:pt x="23" y="163"/>
                  </a:lnTo>
                  <a:lnTo>
                    <a:pt x="33" y="165"/>
                  </a:lnTo>
                  <a:lnTo>
                    <a:pt x="57" y="165"/>
                  </a:lnTo>
                  <a:lnTo>
                    <a:pt x="67" y="163"/>
                  </a:lnTo>
                  <a:lnTo>
                    <a:pt x="83" y="163"/>
                  </a:lnTo>
                  <a:lnTo>
                    <a:pt x="93" y="160"/>
                  </a:lnTo>
                  <a:lnTo>
                    <a:pt x="100" y="160"/>
                  </a:lnTo>
                  <a:lnTo>
                    <a:pt x="110" y="158"/>
                  </a:lnTo>
                  <a:lnTo>
                    <a:pt x="117" y="158"/>
                  </a:lnTo>
                  <a:lnTo>
                    <a:pt x="122" y="155"/>
                  </a:lnTo>
                  <a:lnTo>
                    <a:pt x="129" y="155"/>
                  </a:lnTo>
                  <a:lnTo>
                    <a:pt x="127" y="115"/>
                  </a:lnTo>
                  <a:lnTo>
                    <a:pt x="129" y="76"/>
                  </a:lnTo>
                  <a:lnTo>
                    <a:pt x="129" y="40"/>
                  </a:lnTo>
                  <a:lnTo>
                    <a:pt x="131" y="0"/>
                  </a:lnTo>
                  <a:lnTo>
                    <a:pt x="124" y="0"/>
                  </a:lnTo>
                  <a:lnTo>
                    <a:pt x="117" y="2"/>
                  </a:lnTo>
                  <a:lnTo>
                    <a:pt x="100" y="2"/>
                  </a:lnTo>
                  <a:lnTo>
                    <a:pt x="93" y="4"/>
                  </a:lnTo>
                  <a:lnTo>
                    <a:pt x="76" y="4"/>
                  </a:lnTo>
                  <a:lnTo>
                    <a:pt x="69" y="7"/>
                  </a:lnTo>
                  <a:lnTo>
                    <a:pt x="60" y="9"/>
                  </a:lnTo>
                  <a:lnTo>
                    <a:pt x="52" y="9"/>
                  </a:lnTo>
                  <a:lnTo>
                    <a:pt x="43" y="12"/>
                  </a:lnTo>
                  <a:lnTo>
                    <a:pt x="36" y="14"/>
                  </a:lnTo>
                  <a:lnTo>
                    <a:pt x="28" y="16"/>
                  </a:lnTo>
                  <a:lnTo>
                    <a:pt x="21" y="16"/>
                  </a:lnTo>
                  <a:lnTo>
                    <a:pt x="14" y="19"/>
                  </a:lnTo>
                  <a:lnTo>
                    <a:pt x="4" y="21"/>
                  </a:lnTo>
                  <a:lnTo>
                    <a:pt x="2" y="40"/>
                  </a:lnTo>
                  <a:lnTo>
                    <a:pt x="2" y="57"/>
                  </a:lnTo>
                  <a:lnTo>
                    <a:pt x="0" y="74"/>
                  </a:lnTo>
                  <a:lnTo>
                    <a:pt x="0" y="124"/>
                  </a:lnTo>
                  <a:lnTo>
                    <a:pt x="2" y="141"/>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8" name="Freeform 310"/>
            <p:cNvSpPr>
              <a:spLocks/>
            </p:cNvSpPr>
            <p:nvPr/>
          </p:nvSpPr>
          <p:spPr bwMode="auto">
            <a:xfrm>
              <a:off x="9007" y="1694"/>
              <a:ext cx="129" cy="158"/>
            </a:xfrm>
            <a:custGeom>
              <a:avLst/>
              <a:gdLst/>
              <a:ahLst/>
              <a:cxnLst>
                <a:cxn ang="0">
                  <a:pos x="0" y="72"/>
                </a:cxn>
                <a:cxn ang="0">
                  <a:pos x="0" y="120"/>
                </a:cxn>
                <a:cxn ang="0">
                  <a:pos x="4" y="153"/>
                </a:cxn>
                <a:cxn ang="0">
                  <a:pos x="11" y="155"/>
                </a:cxn>
                <a:cxn ang="0">
                  <a:pos x="16" y="155"/>
                </a:cxn>
                <a:cxn ang="0">
                  <a:pos x="23" y="158"/>
                </a:cxn>
                <a:cxn ang="0">
                  <a:pos x="57" y="158"/>
                </a:cxn>
                <a:cxn ang="0">
                  <a:pos x="64" y="155"/>
                </a:cxn>
                <a:cxn ang="0">
                  <a:pos x="81" y="155"/>
                </a:cxn>
                <a:cxn ang="0">
                  <a:pos x="91" y="153"/>
                </a:cxn>
                <a:cxn ang="0">
                  <a:pos x="98" y="153"/>
                </a:cxn>
                <a:cxn ang="0">
                  <a:pos x="105" y="151"/>
                </a:cxn>
                <a:cxn ang="0">
                  <a:pos x="112" y="151"/>
                </a:cxn>
                <a:cxn ang="0">
                  <a:pos x="120" y="148"/>
                </a:cxn>
                <a:cxn ang="0">
                  <a:pos x="124" y="146"/>
                </a:cxn>
                <a:cxn ang="0">
                  <a:pos x="124" y="55"/>
                </a:cxn>
                <a:cxn ang="0">
                  <a:pos x="127" y="38"/>
                </a:cxn>
                <a:cxn ang="0">
                  <a:pos x="127" y="19"/>
                </a:cxn>
                <a:cxn ang="0">
                  <a:pos x="129" y="0"/>
                </a:cxn>
                <a:cxn ang="0">
                  <a:pos x="122" y="2"/>
                </a:cxn>
                <a:cxn ang="0">
                  <a:pos x="98" y="2"/>
                </a:cxn>
                <a:cxn ang="0">
                  <a:pos x="91" y="4"/>
                </a:cxn>
                <a:cxn ang="0">
                  <a:pos x="83" y="4"/>
                </a:cxn>
                <a:cxn ang="0">
                  <a:pos x="74" y="7"/>
                </a:cxn>
                <a:cxn ang="0">
                  <a:pos x="67" y="7"/>
                </a:cxn>
                <a:cxn ang="0">
                  <a:pos x="60" y="9"/>
                </a:cxn>
                <a:cxn ang="0">
                  <a:pos x="50" y="12"/>
                </a:cxn>
                <a:cxn ang="0">
                  <a:pos x="43" y="12"/>
                </a:cxn>
                <a:cxn ang="0">
                  <a:pos x="36" y="14"/>
                </a:cxn>
                <a:cxn ang="0">
                  <a:pos x="28" y="16"/>
                </a:cxn>
                <a:cxn ang="0">
                  <a:pos x="21" y="16"/>
                </a:cxn>
                <a:cxn ang="0">
                  <a:pos x="11" y="19"/>
                </a:cxn>
                <a:cxn ang="0">
                  <a:pos x="7" y="21"/>
                </a:cxn>
                <a:cxn ang="0">
                  <a:pos x="0" y="72"/>
                </a:cxn>
              </a:cxnLst>
              <a:rect l="0" t="0" r="r" b="b"/>
              <a:pathLst>
                <a:path w="129" h="158">
                  <a:moveTo>
                    <a:pt x="0" y="72"/>
                  </a:moveTo>
                  <a:lnTo>
                    <a:pt x="0" y="120"/>
                  </a:lnTo>
                  <a:lnTo>
                    <a:pt x="4" y="153"/>
                  </a:lnTo>
                  <a:lnTo>
                    <a:pt x="11" y="155"/>
                  </a:lnTo>
                  <a:lnTo>
                    <a:pt x="16" y="155"/>
                  </a:lnTo>
                  <a:lnTo>
                    <a:pt x="23" y="158"/>
                  </a:lnTo>
                  <a:lnTo>
                    <a:pt x="57" y="158"/>
                  </a:lnTo>
                  <a:lnTo>
                    <a:pt x="64" y="155"/>
                  </a:lnTo>
                  <a:lnTo>
                    <a:pt x="81" y="155"/>
                  </a:lnTo>
                  <a:lnTo>
                    <a:pt x="91" y="153"/>
                  </a:lnTo>
                  <a:lnTo>
                    <a:pt x="98" y="153"/>
                  </a:lnTo>
                  <a:lnTo>
                    <a:pt x="105" y="151"/>
                  </a:lnTo>
                  <a:lnTo>
                    <a:pt x="112" y="151"/>
                  </a:lnTo>
                  <a:lnTo>
                    <a:pt x="120" y="148"/>
                  </a:lnTo>
                  <a:lnTo>
                    <a:pt x="124" y="146"/>
                  </a:lnTo>
                  <a:lnTo>
                    <a:pt x="124" y="55"/>
                  </a:lnTo>
                  <a:lnTo>
                    <a:pt x="127" y="38"/>
                  </a:lnTo>
                  <a:lnTo>
                    <a:pt x="127" y="19"/>
                  </a:lnTo>
                  <a:lnTo>
                    <a:pt x="129" y="0"/>
                  </a:lnTo>
                  <a:lnTo>
                    <a:pt x="122" y="2"/>
                  </a:lnTo>
                  <a:lnTo>
                    <a:pt x="98" y="2"/>
                  </a:lnTo>
                  <a:lnTo>
                    <a:pt x="91" y="4"/>
                  </a:lnTo>
                  <a:lnTo>
                    <a:pt x="83" y="4"/>
                  </a:lnTo>
                  <a:lnTo>
                    <a:pt x="74" y="7"/>
                  </a:lnTo>
                  <a:lnTo>
                    <a:pt x="67" y="7"/>
                  </a:lnTo>
                  <a:lnTo>
                    <a:pt x="60" y="9"/>
                  </a:lnTo>
                  <a:lnTo>
                    <a:pt x="50" y="12"/>
                  </a:lnTo>
                  <a:lnTo>
                    <a:pt x="43" y="12"/>
                  </a:lnTo>
                  <a:lnTo>
                    <a:pt x="36" y="14"/>
                  </a:lnTo>
                  <a:lnTo>
                    <a:pt x="28" y="16"/>
                  </a:lnTo>
                  <a:lnTo>
                    <a:pt x="21" y="16"/>
                  </a:lnTo>
                  <a:lnTo>
                    <a:pt x="11" y="19"/>
                  </a:lnTo>
                  <a:lnTo>
                    <a:pt x="7" y="21"/>
                  </a:lnTo>
                  <a:lnTo>
                    <a:pt x="0" y="7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9" name="Freeform 311"/>
            <p:cNvSpPr>
              <a:spLocks/>
            </p:cNvSpPr>
            <p:nvPr/>
          </p:nvSpPr>
          <p:spPr bwMode="auto">
            <a:xfrm>
              <a:off x="9007" y="1696"/>
              <a:ext cx="125" cy="149"/>
            </a:xfrm>
            <a:custGeom>
              <a:avLst/>
              <a:gdLst/>
              <a:ahLst/>
              <a:cxnLst>
                <a:cxn ang="0">
                  <a:pos x="120" y="83"/>
                </a:cxn>
                <a:cxn ang="0">
                  <a:pos x="122" y="67"/>
                </a:cxn>
                <a:cxn ang="0">
                  <a:pos x="122" y="33"/>
                </a:cxn>
                <a:cxn ang="0">
                  <a:pos x="124" y="16"/>
                </a:cxn>
                <a:cxn ang="0">
                  <a:pos x="124" y="0"/>
                </a:cxn>
                <a:cxn ang="0">
                  <a:pos x="103" y="0"/>
                </a:cxn>
                <a:cxn ang="0">
                  <a:pos x="96" y="2"/>
                </a:cxn>
                <a:cxn ang="0">
                  <a:pos x="81" y="2"/>
                </a:cxn>
                <a:cxn ang="0">
                  <a:pos x="74" y="4"/>
                </a:cxn>
                <a:cxn ang="0">
                  <a:pos x="64" y="4"/>
                </a:cxn>
                <a:cxn ang="0">
                  <a:pos x="50" y="9"/>
                </a:cxn>
                <a:cxn ang="0">
                  <a:pos x="43" y="9"/>
                </a:cxn>
                <a:cxn ang="0">
                  <a:pos x="33" y="12"/>
                </a:cxn>
                <a:cxn ang="0">
                  <a:pos x="19" y="16"/>
                </a:cxn>
                <a:cxn ang="0">
                  <a:pos x="11" y="16"/>
                </a:cxn>
                <a:cxn ang="0">
                  <a:pos x="7" y="19"/>
                </a:cxn>
                <a:cxn ang="0">
                  <a:pos x="2" y="52"/>
                </a:cxn>
                <a:cxn ang="0">
                  <a:pos x="0" y="67"/>
                </a:cxn>
                <a:cxn ang="0">
                  <a:pos x="0" y="98"/>
                </a:cxn>
                <a:cxn ang="0">
                  <a:pos x="2" y="112"/>
                </a:cxn>
                <a:cxn ang="0">
                  <a:pos x="2" y="129"/>
                </a:cxn>
                <a:cxn ang="0">
                  <a:pos x="4" y="143"/>
                </a:cxn>
                <a:cxn ang="0">
                  <a:pos x="11" y="146"/>
                </a:cxn>
                <a:cxn ang="0">
                  <a:pos x="16" y="148"/>
                </a:cxn>
                <a:cxn ang="0">
                  <a:pos x="55" y="148"/>
                </a:cxn>
                <a:cxn ang="0">
                  <a:pos x="64" y="146"/>
                </a:cxn>
                <a:cxn ang="0">
                  <a:pos x="79" y="146"/>
                </a:cxn>
                <a:cxn ang="0">
                  <a:pos x="88" y="143"/>
                </a:cxn>
                <a:cxn ang="0">
                  <a:pos x="96" y="141"/>
                </a:cxn>
                <a:cxn ang="0">
                  <a:pos x="103" y="141"/>
                </a:cxn>
                <a:cxn ang="0">
                  <a:pos x="110" y="139"/>
                </a:cxn>
                <a:cxn ang="0">
                  <a:pos x="115" y="139"/>
                </a:cxn>
                <a:cxn ang="0">
                  <a:pos x="120" y="136"/>
                </a:cxn>
                <a:cxn ang="0">
                  <a:pos x="120" y="83"/>
                </a:cxn>
              </a:cxnLst>
              <a:rect l="0" t="0" r="r" b="b"/>
              <a:pathLst>
                <a:path w="125" h="149">
                  <a:moveTo>
                    <a:pt x="120" y="83"/>
                  </a:moveTo>
                  <a:lnTo>
                    <a:pt x="122" y="67"/>
                  </a:lnTo>
                  <a:lnTo>
                    <a:pt x="122" y="33"/>
                  </a:lnTo>
                  <a:lnTo>
                    <a:pt x="124" y="16"/>
                  </a:lnTo>
                  <a:lnTo>
                    <a:pt x="124" y="0"/>
                  </a:lnTo>
                  <a:lnTo>
                    <a:pt x="103" y="0"/>
                  </a:lnTo>
                  <a:lnTo>
                    <a:pt x="96" y="2"/>
                  </a:lnTo>
                  <a:lnTo>
                    <a:pt x="81" y="2"/>
                  </a:lnTo>
                  <a:lnTo>
                    <a:pt x="74" y="4"/>
                  </a:lnTo>
                  <a:lnTo>
                    <a:pt x="64" y="4"/>
                  </a:lnTo>
                  <a:lnTo>
                    <a:pt x="50" y="9"/>
                  </a:lnTo>
                  <a:lnTo>
                    <a:pt x="43" y="9"/>
                  </a:lnTo>
                  <a:lnTo>
                    <a:pt x="33" y="12"/>
                  </a:lnTo>
                  <a:lnTo>
                    <a:pt x="19" y="16"/>
                  </a:lnTo>
                  <a:lnTo>
                    <a:pt x="11" y="16"/>
                  </a:lnTo>
                  <a:lnTo>
                    <a:pt x="7" y="19"/>
                  </a:lnTo>
                  <a:lnTo>
                    <a:pt x="2" y="52"/>
                  </a:lnTo>
                  <a:lnTo>
                    <a:pt x="0" y="67"/>
                  </a:lnTo>
                  <a:lnTo>
                    <a:pt x="0" y="98"/>
                  </a:lnTo>
                  <a:lnTo>
                    <a:pt x="2" y="112"/>
                  </a:lnTo>
                  <a:lnTo>
                    <a:pt x="2" y="129"/>
                  </a:lnTo>
                  <a:lnTo>
                    <a:pt x="4" y="143"/>
                  </a:lnTo>
                  <a:lnTo>
                    <a:pt x="11" y="146"/>
                  </a:lnTo>
                  <a:lnTo>
                    <a:pt x="16" y="148"/>
                  </a:lnTo>
                  <a:lnTo>
                    <a:pt x="55" y="148"/>
                  </a:lnTo>
                  <a:lnTo>
                    <a:pt x="64" y="146"/>
                  </a:lnTo>
                  <a:lnTo>
                    <a:pt x="79" y="146"/>
                  </a:lnTo>
                  <a:lnTo>
                    <a:pt x="88" y="143"/>
                  </a:lnTo>
                  <a:lnTo>
                    <a:pt x="96" y="141"/>
                  </a:lnTo>
                  <a:lnTo>
                    <a:pt x="103" y="141"/>
                  </a:lnTo>
                  <a:lnTo>
                    <a:pt x="110" y="139"/>
                  </a:lnTo>
                  <a:lnTo>
                    <a:pt x="115" y="139"/>
                  </a:lnTo>
                  <a:lnTo>
                    <a:pt x="120" y="136"/>
                  </a:lnTo>
                  <a:lnTo>
                    <a:pt x="120" y="83"/>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0" name="Freeform 312"/>
            <p:cNvSpPr>
              <a:spLocks/>
            </p:cNvSpPr>
            <p:nvPr/>
          </p:nvSpPr>
          <p:spPr bwMode="auto">
            <a:xfrm>
              <a:off x="9007" y="1696"/>
              <a:ext cx="122" cy="142"/>
            </a:xfrm>
            <a:custGeom>
              <a:avLst/>
              <a:gdLst/>
              <a:ahLst/>
              <a:cxnLst>
                <a:cxn ang="0">
                  <a:pos x="7" y="19"/>
                </a:cxn>
                <a:cxn ang="0">
                  <a:pos x="4" y="35"/>
                </a:cxn>
                <a:cxn ang="0">
                  <a:pos x="2" y="50"/>
                </a:cxn>
                <a:cxn ang="0">
                  <a:pos x="2" y="64"/>
                </a:cxn>
                <a:cxn ang="0">
                  <a:pos x="0" y="79"/>
                </a:cxn>
                <a:cxn ang="0">
                  <a:pos x="2" y="95"/>
                </a:cxn>
                <a:cxn ang="0">
                  <a:pos x="2" y="110"/>
                </a:cxn>
                <a:cxn ang="0">
                  <a:pos x="4" y="124"/>
                </a:cxn>
                <a:cxn ang="0">
                  <a:pos x="4" y="139"/>
                </a:cxn>
                <a:cxn ang="0">
                  <a:pos x="11" y="139"/>
                </a:cxn>
                <a:cxn ang="0">
                  <a:pos x="16" y="141"/>
                </a:cxn>
                <a:cxn ang="0">
                  <a:pos x="52" y="141"/>
                </a:cxn>
                <a:cxn ang="0">
                  <a:pos x="62" y="139"/>
                </a:cxn>
                <a:cxn ang="0">
                  <a:pos x="69" y="139"/>
                </a:cxn>
                <a:cxn ang="0">
                  <a:pos x="76" y="136"/>
                </a:cxn>
                <a:cxn ang="0">
                  <a:pos x="86" y="136"/>
                </a:cxn>
                <a:cxn ang="0">
                  <a:pos x="93" y="134"/>
                </a:cxn>
                <a:cxn ang="0">
                  <a:pos x="100" y="134"/>
                </a:cxn>
                <a:cxn ang="0">
                  <a:pos x="105" y="132"/>
                </a:cxn>
                <a:cxn ang="0">
                  <a:pos x="112" y="129"/>
                </a:cxn>
                <a:cxn ang="0">
                  <a:pos x="117" y="129"/>
                </a:cxn>
                <a:cxn ang="0">
                  <a:pos x="117" y="64"/>
                </a:cxn>
                <a:cxn ang="0">
                  <a:pos x="120" y="47"/>
                </a:cxn>
                <a:cxn ang="0">
                  <a:pos x="120" y="16"/>
                </a:cxn>
                <a:cxn ang="0">
                  <a:pos x="122" y="0"/>
                </a:cxn>
                <a:cxn ang="0">
                  <a:pos x="100" y="0"/>
                </a:cxn>
                <a:cxn ang="0">
                  <a:pos x="93" y="2"/>
                </a:cxn>
                <a:cxn ang="0">
                  <a:pos x="86" y="2"/>
                </a:cxn>
                <a:cxn ang="0">
                  <a:pos x="79" y="4"/>
                </a:cxn>
                <a:cxn ang="0">
                  <a:pos x="71" y="4"/>
                </a:cxn>
                <a:cxn ang="0">
                  <a:pos x="64" y="7"/>
                </a:cxn>
                <a:cxn ang="0">
                  <a:pos x="55" y="7"/>
                </a:cxn>
                <a:cxn ang="0">
                  <a:pos x="47" y="9"/>
                </a:cxn>
                <a:cxn ang="0">
                  <a:pos x="40" y="12"/>
                </a:cxn>
                <a:cxn ang="0">
                  <a:pos x="33" y="12"/>
                </a:cxn>
                <a:cxn ang="0">
                  <a:pos x="11" y="19"/>
                </a:cxn>
                <a:cxn ang="0">
                  <a:pos x="7" y="19"/>
                </a:cxn>
              </a:cxnLst>
              <a:rect l="0" t="0" r="r" b="b"/>
              <a:pathLst>
                <a:path w="122" h="142">
                  <a:moveTo>
                    <a:pt x="7" y="19"/>
                  </a:moveTo>
                  <a:lnTo>
                    <a:pt x="4" y="35"/>
                  </a:lnTo>
                  <a:lnTo>
                    <a:pt x="2" y="50"/>
                  </a:lnTo>
                  <a:lnTo>
                    <a:pt x="2" y="64"/>
                  </a:lnTo>
                  <a:lnTo>
                    <a:pt x="0" y="79"/>
                  </a:lnTo>
                  <a:lnTo>
                    <a:pt x="2" y="95"/>
                  </a:lnTo>
                  <a:lnTo>
                    <a:pt x="2" y="110"/>
                  </a:lnTo>
                  <a:lnTo>
                    <a:pt x="4" y="124"/>
                  </a:lnTo>
                  <a:lnTo>
                    <a:pt x="4" y="139"/>
                  </a:lnTo>
                  <a:lnTo>
                    <a:pt x="11" y="139"/>
                  </a:lnTo>
                  <a:lnTo>
                    <a:pt x="16" y="141"/>
                  </a:lnTo>
                  <a:lnTo>
                    <a:pt x="52" y="141"/>
                  </a:lnTo>
                  <a:lnTo>
                    <a:pt x="62" y="139"/>
                  </a:lnTo>
                  <a:lnTo>
                    <a:pt x="69" y="139"/>
                  </a:lnTo>
                  <a:lnTo>
                    <a:pt x="76" y="136"/>
                  </a:lnTo>
                  <a:lnTo>
                    <a:pt x="86" y="136"/>
                  </a:lnTo>
                  <a:lnTo>
                    <a:pt x="93" y="134"/>
                  </a:lnTo>
                  <a:lnTo>
                    <a:pt x="100" y="134"/>
                  </a:lnTo>
                  <a:lnTo>
                    <a:pt x="105" y="132"/>
                  </a:lnTo>
                  <a:lnTo>
                    <a:pt x="112" y="129"/>
                  </a:lnTo>
                  <a:lnTo>
                    <a:pt x="117" y="129"/>
                  </a:lnTo>
                  <a:lnTo>
                    <a:pt x="117" y="64"/>
                  </a:lnTo>
                  <a:lnTo>
                    <a:pt x="120" y="47"/>
                  </a:lnTo>
                  <a:lnTo>
                    <a:pt x="120" y="16"/>
                  </a:lnTo>
                  <a:lnTo>
                    <a:pt x="122" y="0"/>
                  </a:lnTo>
                  <a:lnTo>
                    <a:pt x="100" y="0"/>
                  </a:lnTo>
                  <a:lnTo>
                    <a:pt x="93" y="2"/>
                  </a:lnTo>
                  <a:lnTo>
                    <a:pt x="86" y="2"/>
                  </a:lnTo>
                  <a:lnTo>
                    <a:pt x="79" y="4"/>
                  </a:lnTo>
                  <a:lnTo>
                    <a:pt x="71" y="4"/>
                  </a:lnTo>
                  <a:lnTo>
                    <a:pt x="64" y="7"/>
                  </a:lnTo>
                  <a:lnTo>
                    <a:pt x="55" y="7"/>
                  </a:lnTo>
                  <a:lnTo>
                    <a:pt x="47" y="9"/>
                  </a:lnTo>
                  <a:lnTo>
                    <a:pt x="40" y="12"/>
                  </a:lnTo>
                  <a:lnTo>
                    <a:pt x="33" y="12"/>
                  </a:lnTo>
                  <a:lnTo>
                    <a:pt x="11" y="19"/>
                  </a:lnTo>
                  <a:lnTo>
                    <a:pt x="7" y="19"/>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1" name="Freeform 313"/>
            <p:cNvSpPr>
              <a:spLocks/>
            </p:cNvSpPr>
            <p:nvPr/>
          </p:nvSpPr>
          <p:spPr bwMode="auto">
            <a:xfrm>
              <a:off x="9009" y="1696"/>
              <a:ext cx="115" cy="135"/>
            </a:xfrm>
            <a:custGeom>
              <a:avLst/>
              <a:gdLst/>
              <a:ahLst/>
              <a:cxnLst>
                <a:cxn ang="0">
                  <a:pos x="0" y="50"/>
                </a:cxn>
                <a:cxn ang="0">
                  <a:pos x="0" y="105"/>
                </a:cxn>
                <a:cxn ang="0">
                  <a:pos x="2" y="117"/>
                </a:cxn>
                <a:cxn ang="0">
                  <a:pos x="4" y="132"/>
                </a:cxn>
                <a:cxn ang="0">
                  <a:pos x="9" y="134"/>
                </a:cxn>
                <a:cxn ang="0">
                  <a:pos x="50" y="134"/>
                </a:cxn>
                <a:cxn ang="0">
                  <a:pos x="57" y="132"/>
                </a:cxn>
                <a:cxn ang="0">
                  <a:pos x="64" y="132"/>
                </a:cxn>
                <a:cxn ang="0">
                  <a:pos x="71" y="129"/>
                </a:cxn>
                <a:cxn ang="0">
                  <a:pos x="79" y="129"/>
                </a:cxn>
                <a:cxn ang="0">
                  <a:pos x="86" y="127"/>
                </a:cxn>
                <a:cxn ang="0">
                  <a:pos x="93" y="127"/>
                </a:cxn>
                <a:cxn ang="0">
                  <a:pos x="100" y="124"/>
                </a:cxn>
                <a:cxn ang="0">
                  <a:pos x="105" y="122"/>
                </a:cxn>
                <a:cxn ang="0">
                  <a:pos x="110" y="122"/>
                </a:cxn>
                <a:cxn ang="0">
                  <a:pos x="110" y="76"/>
                </a:cxn>
                <a:cxn ang="0">
                  <a:pos x="112" y="60"/>
                </a:cxn>
                <a:cxn ang="0">
                  <a:pos x="112" y="45"/>
                </a:cxn>
                <a:cxn ang="0">
                  <a:pos x="115" y="31"/>
                </a:cxn>
                <a:cxn ang="0">
                  <a:pos x="115" y="0"/>
                </a:cxn>
                <a:cxn ang="0">
                  <a:pos x="103" y="0"/>
                </a:cxn>
                <a:cxn ang="0">
                  <a:pos x="95" y="2"/>
                </a:cxn>
                <a:cxn ang="0">
                  <a:pos x="81" y="2"/>
                </a:cxn>
                <a:cxn ang="0">
                  <a:pos x="74" y="4"/>
                </a:cxn>
                <a:cxn ang="0">
                  <a:pos x="67" y="4"/>
                </a:cxn>
                <a:cxn ang="0">
                  <a:pos x="60" y="7"/>
                </a:cxn>
                <a:cxn ang="0">
                  <a:pos x="52" y="7"/>
                </a:cxn>
                <a:cxn ang="0">
                  <a:pos x="45" y="9"/>
                </a:cxn>
                <a:cxn ang="0">
                  <a:pos x="38" y="12"/>
                </a:cxn>
                <a:cxn ang="0">
                  <a:pos x="31" y="12"/>
                </a:cxn>
                <a:cxn ang="0">
                  <a:pos x="9" y="19"/>
                </a:cxn>
                <a:cxn ang="0">
                  <a:pos x="4" y="19"/>
                </a:cxn>
                <a:cxn ang="0">
                  <a:pos x="2" y="35"/>
                </a:cxn>
                <a:cxn ang="0">
                  <a:pos x="0" y="50"/>
                </a:cxn>
              </a:cxnLst>
              <a:rect l="0" t="0" r="r" b="b"/>
              <a:pathLst>
                <a:path w="115" h="135">
                  <a:moveTo>
                    <a:pt x="0" y="50"/>
                  </a:moveTo>
                  <a:lnTo>
                    <a:pt x="0" y="105"/>
                  </a:lnTo>
                  <a:lnTo>
                    <a:pt x="2" y="117"/>
                  </a:lnTo>
                  <a:lnTo>
                    <a:pt x="4" y="132"/>
                  </a:lnTo>
                  <a:lnTo>
                    <a:pt x="9" y="134"/>
                  </a:lnTo>
                  <a:lnTo>
                    <a:pt x="50" y="134"/>
                  </a:lnTo>
                  <a:lnTo>
                    <a:pt x="57" y="132"/>
                  </a:lnTo>
                  <a:lnTo>
                    <a:pt x="64" y="132"/>
                  </a:lnTo>
                  <a:lnTo>
                    <a:pt x="71" y="129"/>
                  </a:lnTo>
                  <a:lnTo>
                    <a:pt x="79" y="129"/>
                  </a:lnTo>
                  <a:lnTo>
                    <a:pt x="86" y="127"/>
                  </a:lnTo>
                  <a:lnTo>
                    <a:pt x="93" y="127"/>
                  </a:lnTo>
                  <a:lnTo>
                    <a:pt x="100" y="124"/>
                  </a:lnTo>
                  <a:lnTo>
                    <a:pt x="105" y="122"/>
                  </a:lnTo>
                  <a:lnTo>
                    <a:pt x="110" y="122"/>
                  </a:lnTo>
                  <a:lnTo>
                    <a:pt x="110" y="76"/>
                  </a:lnTo>
                  <a:lnTo>
                    <a:pt x="112" y="60"/>
                  </a:lnTo>
                  <a:lnTo>
                    <a:pt x="112" y="45"/>
                  </a:lnTo>
                  <a:lnTo>
                    <a:pt x="115" y="31"/>
                  </a:lnTo>
                  <a:lnTo>
                    <a:pt x="115" y="0"/>
                  </a:lnTo>
                  <a:lnTo>
                    <a:pt x="103" y="0"/>
                  </a:lnTo>
                  <a:lnTo>
                    <a:pt x="95" y="2"/>
                  </a:lnTo>
                  <a:lnTo>
                    <a:pt x="81" y="2"/>
                  </a:lnTo>
                  <a:lnTo>
                    <a:pt x="74" y="4"/>
                  </a:lnTo>
                  <a:lnTo>
                    <a:pt x="67" y="4"/>
                  </a:lnTo>
                  <a:lnTo>
                    <a:pt x="60" y="7"/>
                  </a:lnTo>
                  <a:lnTo>
                    <a:pt x="52" y="7"/>
                  </a:lnTo>
                  <a:lnTo>
                    <a:pt x="45" y="9"/>
                  </a:lnTo>
                  <a:lnTo>
                    <a:pt x="38" y="12"/>
                  </a:lnTo>
                  <a:lnTo>
                    <a:pt x="31" y="12"/>
                  </a:lnTo>
                  <a:lnTo>
                    <a:pt x="9" y="19"/>
                  </a:lnTo>
                  <a:lnTo>
                    <a:pt x="4" y="19"/>
                  </a:lnTo>
                  <a:lnTo>
                    <a:pt x="2" y="35"/>
                  </a:lnTo>
                  <a:lnTo>
                    <a:pt x="0" y="5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2" name="Freeform 314"/>
            <p:cNvSpPr>
              <a:spLocks/>
            </p:cNvSpPr>
            <p:nvPr/>
          </p:nvSpPr>
          <p:spPr bwMode="auto">
            <a:xfrm>
              <a:off x="9009" y="1696"/>
              <a:ext cx="113" cy="130"/>
            </a:xfrm>
            <a:custGeom>
              <a:avLst/>
              <a:gdLst/>
              <a:ahLst/>
              <a:cxnLst>
                <a:cxn ang="0">
                  <a:pos x="0" y="47"/>
                </a:cxn>
                <a:cxn ang="0">
                  <a:pos x="0" y="100"/>
                </a:cxn>
                <a:cxn ang="0">
                  <a:pos x="2" y="112"/>
                </a:cxn>
                <a:cxn ang="0">
                  <a:pos x="4" y="127"/>
                </a:cxn>
                <a:cxn ang="0">
                  <a:pos x="14" y="127"/>
                </a:cxn>
                <a:cxn ang="0">
                  <a:pos x="19" y="129"/>
                </a:cxn>
                <a:cxn ang="0">
                  <a:pos x="26" y="129"/>
                </a:cxn>
                <a:cxn ang="0">
                  <a:pos x="33" y="127"/>
                </a:cxn>
                <a:cxn ang="0">
                  <a:pos x="47" y="127"/>
                </a:cxn>
                <a:cxn ang="0">
                  <a:pos x="55" y="124"/>
                </a:cxn>
                <a:cxn ang="0">
                  <a:pos x="62" y="124"/>
                </a:cxn>
                <a:cxn ang="0">
                  <a:pos x="69" y="122"/>
                </a:cxn>
                <a:cxn ang="0">
                  <a:pos x="76" y="122"/>
                </a:cxn>
                <a:cxn ang="0">
                  <a:pos x="91" y="117"/>
                </a:cxn>
                <a:cxn ang="0">
                  <a:pos x="95" y="117"/>
                </a:cxn>
                <a:cxn ang="0">
                  <a:pos x="103" y="115"/>
                </a:cxn>
                <a:cxn ang="0">
                  <a:pos x="107" y="115"/>
                </a:cxn>
                <a:cxn ang="0">
                  <a:pos x="105" y="98"/>
                </a:cxn>
                <a:cxn ang="0">
                  <a:pos x="107" y="83"/>
                </a:cxn>
                <a:cxn ang="0">
                  <a:pos x="107" y="57"/>
                </a:cxn>
                <a:cxn ang="0">
                  <a:pos x="110" y="43"/>
                </a:cxn>
                <a:cxn ang="0">
                  <a:pos x="110" y="14"/>
                </a:cxn>
                <a:cxn ang="0">
                  <a:pos x="112" y="0"/>
                </a:cxn>
                <a:cxn ang="0">
                  <a:pos x="100" y="0"/>
                </a:cxn>
                <a:cxn ang="0">
                  <a:pos x="93" y="2"/>
                </a:cxn>
                <a:cxn ang="0">
                  <a:pos x="79" y="2"/>
                </a:cxn>
                <a:cxn ang="0">
                  <a:pos x="71" y="4"/>
                </a:cxn>
                <a:cxn ang="0">
                  <a:pos x="64" y="4"/>
                </a:cxn>
                <a:cxn ang="0">
                  <a:pos x="50" y="9"/>
                </a:cxn>
                <a:cxn ang="0">
                  <a:pos x="43" y="9"/>
                </a:cxn>
                <a:cxn ang="0">
                  <a:pos x="35" y="12"/>
                </a:cxn>
                <a:cxn ang="0">
                  <a:pos x="28" y="14"/>
                </a:cxn>
                <a:cxn ang="0">
                  <a:pos x="21" y="14"/>
                </a:cxn>
                <a:cxn ang="0">
                  <a:pos x="16" y="16"/>
                </a:cxn>
                <a:cxn ang="0">
                  <a:pos x="9" y="19"/>
                </a:cxn>
                <a:cxn ang="0">
                  <a:pos x="4" y="21"/>
                </a:cxn>
                <a:cxn ang="0">
                  <a:pos x="2" y="33"/>
                </a:cxn>
                <a:cxn ang="0">
                  <a:pos x="0" y="47"/>
                </a:cxn>
              </a:cxnLst>
              <a:rect l="0" t="0" r="r" b="b"/>
              <a:pathLst>
                <a:path w="113" h="130">
                  <a:moveTo>
                    <a:pt x="0" y="47"/>
                  </a:moveTo>
                  <a:lnTo>
                    <a:pt x="0" y="100"/>
                  </a:lnTo>
                  <a:lnTo>
                    <a:pt x="2" y="112"/>
                  </a:lnTo>
                  <a:lnTo>
                    <a:pt x="4" y="127"/>
                  </a:lnTo>
                  <a:lnTo>
                    <a:pt x="14" y="127"/>
                  </a:lnTo>
                  <a:lnTo>
                    <a:pt x="19" y="129"/>
                  </a:lnTo>
                  <a:lnTo>
                    <a:pt x="26" y="129"/>
                  </a:lnTo>
                  <a:lnTo>
                    <a:pt x="33" y="127"/>
                  </a:lnTo>
                  <a:lnTo>
                    <a:pt x="47" y="127"/>
                  </a:lnTo>
                  <a:lnTo>
                    <a:pt x="55" y="124"/>
                  </a:lnTo>
                  <a:lnTo>
                    <a:pt x="62" y="124"/>
                  </a:lnTo>
                  <a:lnTo>
                    <a:pt x="69" y="122"/>
                  </a:lnTo>
                  <a:lnTo>
                    <a:pt x="76" y="122"/>
                  </a:lnTo>
                  <a:lnTo>
                    <a:pt x="91" y="117"/>
                  </a:lnTo>
                  <a:lnTo>
                    <a:pt x="95" y="117"/>
                  </a:lnTo>
                  <a:lnTo>
                    <a:pt x="103" y="115"/>
                  </a:lnTo>
                  <a:lnTo>
                    <a:pt x="107" y="115"/>
                  </a:lnTo>
                  <a:lnTo>
                    <a:pt x="105" y="98"/>
                  </a:lnTo>
                  <a:lnTo>
                    <a:pt x="107" y="83"/>
                  </a:lnTo>
                  <a:lnTo>
                    <a:pt x="107" y="57"/>
                  </a:lnTo>
                  <a:lnTo>
                    <a:pt x="110" y="43"/>
                  </a:lnTo>
                  <a:lnTo>
                    <a:pt x="110" y="14"/>
                  </a:lnTo>
                  <a:lnTo>
                    <a:pt x="112" y="0"/>
                  </a:lnTo>
                  <a:lnTo>
                    <a:pt x="100" y="0"/>
                  </a:lnTo>
                  <a:lnTo>
                    <a:pt x="93" y="2"/>
                  </a:lnTo>
                  <a:lnTo>
                    <a:pt x="79" y="2"/>
                  </a:lnTo>
                  <a:lnTo>
                    <a:pt x="71" y="4"/>
                  </a:lnTo>
                  <a:lnTo>
                    <a:pt x="64" y="4"/>
                  </a:lnTo>
                  <a:lnTo>
                    <a:pt x="50" y="9"/>
                  </a:lnTo>
                  <a:lnTo>
                    <a:pt x="43" y="9"/>
                  </a:lnTo>
                  <a:lnTo>
                    <a:pt x="35" y="12"/>
                  </a:lnTo>
                  <a:lnTo>
                    <a:pt x="28" y="14"/>
                  </a:lnTo>
                  <a:lnTo>
                    <a:pt x="21" y="14"/>
                  </a:lnTo>
                  <a:lnTo>
                    <a:pt x="16" y="16"/>
                  </a:lnTo>
                  <a:lnTo>
                    <a:pt x="9" y="19"/>
                  </a:lnTo>
                  <a:lnTo>
                    <a:pt x="4" y="21"/>
                  </a:lnTo>
                  <a:lnTo>
                    <a:pt x="2" y="33"/>
                  </a:lnTo>
                  <a:lnTo>
                    <a:pt x="0" y="47"/>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3" name="Freeform 315"/>
            <p:cNvSpPr>
              <a:spLocks/>
            </p:cNvSpPr>
            <p:nvPr/>
          </p:nvSpPr>
          <p:spPr bwMode="auto">
            <a:xfrm>
              <a:off x="9009" y="1696"/>
              <a:ext cx="108" cy="123"/>
            </a:xfrm>
            <a:custGeom>
              <a:avLst/>
              <a:gdLst/>
              <a:ahLst/>
              <a:cxnLst>
                <a:cxn ang="0">
                  <a:pos x="2" y="45"/>
                </a:cxn>
                <a:cxn ang="0">
                  <a:pos x="0" y="72"/>
                </a:cxn>
                <a:cxn ang="0">
                  <a:pos x="0" y="95"/>
                </a:cxn>
                <a:cxn ang="0">
                  <a:pos x="4" y="120"/>
                </a:cxn>
                <a:cxn ang="0">
                  <a:pos x="9" y="120"/>
                </a:cxn>
                <a:cxn ang="0">
                  <a:pos x="14" y="122"/>
                </a:cxn>
                <a:cxn ang="0">
                  <a:pos x="33" y="122"/>
                </a:cxn>
                <a:cxn ang="0">
                  <a:pos x="40" y="120"/>
                </a:cxn>
                <a:cxn ang="0">
                  <a:pos x="45" y="120"/>
                </a:cxn>
                <a:cxn ang="0">
                  <a:pos x="52" y="117"/>
                </a:cxn>
                <a:cxn ang="0">
                  <a:pos x="60" y="117"/>
                </a:cxn>
                <a:cxn ang="0">
                  <a:pos x="74" y="112"/>
                </a:cxn>
                <a:cxn ang="0">
                  <a:pos x="81" y="112"/>
                </a:cxn>
                <a:cxn ang="0">
                  <a:pos x="88" y="110"/>
                </a:cxn>
                <a:cxn ang="0">
                  <a:pos x="93" y="107"/>
                </a:cxn>
                <a:cxn ang="0">
                  <a:pos x="98" y="107"/>
                </a:cxn>
                <a:cxn ang="0">
                  <a:pos x="103" y="105"/>
                </a:cxn>
                <a:cxn ang="0">
                  <a:pos x="103" y="67"/>
                </a:cxn>
                <a:cxn ang="0">
                  <a:pos x="105" y="52"/>
                </a:cxn>
                <a:cxn ang="0">
                  <a:pos x="105" y="40"/>
                </a:cxn>
                <a:cxn ang="0">
                  <a:pos x="107" y="28"/>
                </a:cxn>
                <a:cxn ang="0">
                  <a:pos x="107" y="0"/>
                </a:cxn>
                <a:cxn ang="0">
                  <a:pos x="103" y="0"/>
                </a:cxn>
                <a:cxn ang="0">
                  <a:pos x="98" y="2"/>
                </a:cxn>
                <a:cxn ang="0">
                  <a:pos x="83" y="2"/>
                </a:cxn>
                <a:cxn ang="0">
                  <a:pos x="76" y="4"/>
                </a:cxn>
                <a:cxn ang="0">
                  <a:pos x="69" y="4"/>
                </a:cxn>
                <a:cxn ang="0">
                  <a:pos x="62" y="7"/>
                </a:cxn>
                <a:cxn ang="0">
                  <a:pos x="57" y="7"/>
                </a:cxn>
                <a:cxn ang="0">
                  <a:pos x="50" y="9"/>
                </a:cxn>
                <a:cxn ang="0">
                  <a:pos x="43" y="9"/>
                </a:cxn>
                <a:cxn ang="0">
                  <a:pos x="35" y="12"/>
                </a:cxn>
                <a:cxn ang="0">
                  <a:pos x="28" y="14"/>
                </a:cxn>
                <a:cxn ang="0">
                  <a:pos x="21" y="14"/>
                </a:cxn>
                <a:cxn ang="0">
                  <a:pos x="16" y="16"/>
                </a:cxn>
                <a:cxn ang="0">
                  <a:pos x="9" y="19"/>
                </a:cxn>
                <a:cxn ang="0">
                  <a:pos x="4" y="21"/>
                </a:cxn>
                <a:cxn ang="0">
                  <a:pos x="2" y="45"/>
                </a:cxn>
              </a:cxnLst>
              <a:rect l="0" t="0" r="r" b="b"/>
              <a:pathLst>
                <a:path w="108" h="123">
                  <a:moveTo>
                    <a:pt x="2" y="45"/>
                  </a:moveTo>
                  <a:lnTo>
                    <a:pt x="0" y="72"/>
                  </a:lnTo>
                  <a:lnTo>
                    <a:pt x="0" y="95"/>
                  </a:lnTo>
                  <a:lnTo>
                    <a:pt x="4" y="120"/>
                  </a:lnTo>
                  <a:lnTo>
                    <a:pt x="9" y="120"/>
                  </a:lnTo>
                  <a:lnTo>
                    <a:pt x="14" y="122"/>
                  </a:lnTo>
                  <a:lnTo>
                    <a:pt x="33" y="122"/>
                  </a:lnTo>
                  <a:lnTo>
                    <a:pt x="40" y="120"/>
                  </a:lnTo>
                  <a:lnTo>
                    <a:pt x="45" y="120"/>
                  </a:lnTo>
                  <a:lnTo>
                    <a:pt x="52" y="117"/>
                  </a:lnTo>
                  <a:lnTo>
                    <a:pt x="60" y="117"/>
                  </a:lnTo>
                  <a:lnTo>
                    <a:pt x="74" y="112"/>
                  </a:lnTo>
                  <a:lnTo>
                    <a:pt x="81" y="112"/>
                  </a:lnTo>
                  <a:lnTo>
                    <a:pt x="88" y="110"/>
                  </a:lnTo>
                  <a:lnTo>
                    <a:pt x="93" y="107"/>
                  </a:lnTo>
                  <a:lnTo>
                    <a:pt x="98" y="107"/>
                  </a:lnTo>
                  <a:lnTo>
                    <a:pt x="103" y="105"/>
                  </a:lnTo>
                  <a:lnTo>
                    <a:pt x="103" y="67"/>
                  </a:lnTo>
                  <a:lnTo>
                    <a:pt x="105" y="52"/>
                  </a:lnTo>
                  <a:lnTo>
                    <a:pt x="105" y="40"/>
                  </a:lnTo>
                  <a:lnTo>
                    <a:pt x="107" y="28"/>
                  </a:lnTo>
                  <a:lnTo>
                    <a:pt x="107" y="0"/>
                  </a:lnTo>
                  <a:lnTo>
                    <a:pt x="103" y="0"/>
                  </a:lnTo>
                  <a:lnTo>
                    <a:pt x="98" y="2"/>
                  </a:lnTo>
                  <a:lnTo>
                    <a:pt x="83" y="2"/>
                  </a:lnTo>
                  <a:lnTo>
                    <a:pt x="76" y="4"/>
                  </a:lnTo>
                  <a:lnTo>
                    <a:pt x="69" y="4"/>
                  </a:lnTo>
                  <a:lnTo>
                    <a:pt x="62" y="7"/>
                  </a:lnTo>
                  <a:lnTo>
                    <a:pt x="57" y="7"/>
                  </a:lnTo>
                  <a:lnTo>
                    <a:pt x="50" y="9"/>
                  </a:lnTo>
                  <a:lnTo>
                    <a:pt x="43" y="9"/>
                  </a:lnTo>
                  <a:lnTo>
                    <a:pt x="35" y="12"/>
                  </a:lnTo>
                  <a:lnTo>
                    <a:pt x="28" y="14"/>
                  </a:lnTo>
                  <a:lnTo>
                    <a:pt x="21" y="14"/>
                  </a:lnTo>
                  <a:lnTo>
                    <a:pt x="16" y="16"/>
                  </a:lnTo>
                  <a:lnTo>
                    <a:pt x="9" y="19"/>
                  </a:lnTo>
                  <a:lnTo>
                    <a:pt x="4" y="21"/>
                  </a:lnTo>
                  <a:lnTo>
                    <a:pt x="2" y="45"/>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4" name="Freeform 316"/>
            <p:cNvSpPr>
              <a:spLocks/>
            </p:cNvSpPr>
            <p:nvPr/>
          </p:nvSpPr>
          <p:spPr bwMode="auto">
            <a:xfrm>
              <a:off x="9009" y="1696"/>
              <a:ext cx="106" cy="116"/>
            </a:xfrm>
            <a:custGeom>
              <a:avLst/>
              <a:gdLst/>
              <a:ahLst/>
              <a:cxnLst>
                <a:cxn ang="0">
                  <a:pos x="71" y="105"/>
                </a:cxn>
                <a:cxn ang="0">
                  <a:pos x="79" y="105"/>
                </a:cxn>
                <a:cxn ang="0">
                  <a:pos x="83" y="103"/>
                </a:cxn>
                <a:cxn ang="0">
                  <a:pos x="91" y="100"/>
                </a:cxn>
                <a:cxn ang="0">
                  <a:pos x="95" y="100"/>
                </a:cxn>
                <a:cxn ang="0">
                  <a:pos x="100" y="98"/>
                </a:cxn>
                <a:cxn ang="0">
                  <a:pos x="98" y="86"/>
                </a:cxn>
                <a:cxn ang="0">
                  <a:pos x="100" y="72"/>
                </a:cxn>
                <a:cxn ang="0">
                  <a:pos x="100" y="50"/>
                </a:cxn>
                <a:cxn ang="0">
                  <a:pos x="103" y="38"/>
                </a:cxn>
                <a:cxn ang="0">
                  <a:pos x="103" y="14"/>
                </a:cxn>
                <a:cxn ang="0">
                  <a:pos x="105" y="0"/>
                </a:cxn>
                <a:cxn ang="0">
                  <a:pos x="100" y="2"/>
                </a:cxn>
                <a:cxn ang="0">
                  <a:pos x="81" y="2"/>
                </a:cxn>
                <a:cxn ang="0">
                  <a:pos x="74" y="4"/>
                </a:cxn>
                <a:cxn ang="0">
                  <a:pos x="69" y="4"/>
                </a:cxn>
                <a:cxn ang="0">
                  <a:pos x="62" y="7"/>
                </a:cxn>
                <a:cxn ang="0">
                  <a:pos x="55" y="7"/>
                </a:cxn>
                <a:cxn ang="0">
                  <a:pos x="47" y="9"/>
                </a:cxn>
                <a:cxn ang="0">
                  <a:pos x="40" y="12"/>
                </a:cxn>
                <a:cxn ang="0">
                  <a:pos x="33" y="12"/>
                </a:cxn>
                <a:cxn ang="0">
                  <a:pos x="28" y="14"/>
                </a:cxn>
                <a:cxn ang="0">
                  <a:pos x="21" y="16"/>
                </a:cxn>
                <a:cxn ang="0">
                  <a:pos x="14" y="16"/>
                </a:cxn>
                <a:cxn ang="0">
                  <a:pos x="4" y="21"/>
                </a:cxn>
                <a:cxn ang="0">
                  <a:pos x="2" y="45"/>
                </a:cxn>
                <a:cxn ang="0">
                  <a:pos x="0" y="67"/>
                </a:cxn>
                <a:cxn ang="0">
                  <a:pos x="2" y="91"/>
                </a:cxn>
                <a:cxn ang="0">
                  <a:pos x="4" y="112"/>
                </a:cxn>
                <a:cxn ang="0">
                  <a:pos x="9" y="115"/>
                </a:cxn>
                <a:cxn ang="0">
                  <a:pos x="31" y="115"/>
                </a:cxn>
                <a:cxn ang="0">
                  <a:pos x="38" y="112"/>
                </a:cxn>
                <a:cxn ang="0">
                  <a:pos x="45" y="112"/>
                </a:cxn>
                <a:cxn ang="0">
                  <a:pos x="52" y="110"/>
                </a:cxn>
                <a:cxn ang="0">
                  <a:pos x="57" y="110"/>
                </a:cxn>
                <a:cxn ang="0">
                  <a:pos x="71" y="105"/>
                </a:cxn>
              </a:cxnLst>
              <a:rect l="0" t="0" r="r" b="b"/>
              <a:pathLst>
                <a:path w="106" h="116">
                  <a:moveTo>
                    <a:pt x="71" y="105"/>
                  </a:moveTo>
                  <a:lnTo>
                    <a:pt x="79" y="105"/>
                  </a:lnTo>
                  <a:lnTo>
                    <a:pt x="83" y="103"/>
                  </a:lnTo>
                  <a:lnTo>
                    <a:pt x="91" y="100"/>
                  </a:lnTo>
                  <a:lnTo>
                    <a:pt x="95" y="100"/>
                  </a:lnTo>
                  <a:lnTo>
                    <a:pt x="100" y="98"/>
                  </a:lnTo>
                  <a:lnTo>
                    <a:pt x="98" y="86"/>
                  </a:lnTo>
                  <a:lnTo>
                    <a:pt x="100" y="72"/>
                  </a:lnTo>
                  <a:lnTo>
                    <a:pt x="100" y="50"/>
                  </a:lnTo>
                  <a:lnTo>
                    <a:pt x="103" y="38"/>
                  </a:lnTo>
                  <a:lnTo>
                    <a:pt x="103" y="14"/>
                  </a:lnTo>
                  <a:lnTo>
                    <a:pt x="105" y="0"/>
                  </a:lnTo>
                  <a:lnTo>
                    <a:pt x="100" y="2"/>
                  </a:lnTo>
                  <a:lnTo>
                    <a:pt x="81" y="2"/>
                  </a:lnTo>
                  <a:lnTo>
                    <a:pt x="74" y="4"/>
                  </a:lnTo>
                  <a:lnTo>
                    <a:pt x="69" y="4"/>
                  </a:lnTo>
                  <a:lnTo>
                    <a:pt x="62" y="7"/>
                  </a:lnTo>
                  <a:lnTo>
                    <a:pt x="55" y="7"/>
                  </a:lnTo>
                  <a:lnTo>
                    <a:pt x="47" y="9"/>
                  </a:lnTo>
                  <a:lnTo>
                    <a:pt x="40" y="12"/>
                  </a:lnTo>
                  <a:lnTo>
                    <a:pt x="33" y="12"/>
                  </a:lnTo>
                  <a:lnTo>
                    <a:pt x="28" y="14"/>
                  </a:lnTo>
                  <a:lnTo>
                    <a:pt x="21" y="16"/>
                  </a:lnTo>
                  <a:lnTo>
                    <a:pt x="14" y="16"/>
                  </a:lnTo>
                  <a:lnTo>
                    <a:pt x="4" y="21"/>
                  </a:lnTo>
                  <a:lnTo>
                    <a:pt x="2" y="45"/>
                  </a:lnTo>
                  <a:lnTo>
                    <a:pt x="0" y="67"/>
                  </a:lnTo>
                  <a:lnTo>
                    <a:pt x="2" y="91"/>
                  </a:lnTo>
                  <a:lnTo>
                    <a:pt x="4" y="112"/>
                  </a:lnTo>
                  <a:lnTo>
                    <a:pt x="9" y="115"/>
                  </a:lnTo>
                  <a:lnTo>
                    <a:pt x="31" y="115"/>
                  </a:lnTo>
                  <a:lnTo>
                    <a:pt x="38" y="112"/>
                  </a:lnTo>
                  <a:lnTo>
                    <a:pt x="45" y="112"/>
                  </a:lnTo>
                  <a:lnTo>
                    <a:pt x="52" y="110"/>
                  </a:lnTo>
                  <a:lnTo>
                    <a:pt x="57" y="110"/>
                  </a:lnTo>
                  <a:lnTo>
                    <a:pt x="71" y="105"/>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5" name="Freeform 317"/>
            <p:cNvSpPr>
              <a:spLocks/>
            </p:cNvSpPr>
            <p:nvPr/>
          </p:nvSpPr>
          <p:spPr bwMode="auto">
            <a:xfrm>
              <a:off x="9012" y="1699"/>
              <a:ext cx="98" cy="105"/>
            </a:xfrm>
            <a:custGeom>
              <a:avLst/>
              <a:gdLst/>
              <a:ahLst/>
              <a:cxnLst>
                <a:cxn ang="0">
                  <a:pos x="33" y="105"/>
                </a:cxn>
                <a:cxn ang="0">
                  <a:pos x="47" y="100"/>
                </a:cxn>
                <a:cxn ang="0">
                  <a:pos x="55" y="100"/>
                </a:cxn>
                <a:cxn ang="0">
                  <a:pos x="60" y="98"/>
                </a:cxn>
                <a:cxn ang="0">
                  <a:pos x="67" y="95"/>
                </a:cxn>
                <a:cxn ang="0">
                  <a:pos x="71" y="93"/>
                </a:cxn>
                <a:cxn ang="0">
                  <a:pos x="79" y="93"/>
                </a:cxn>
                <a:cxn ang="0">
                  <a:pos x="88" y="88"/>
                </a:cxn>
                <a:cxn ang="0">
                  <a:pos x="93" y="88"/>
                </a:cxn>
                <a:cxn ang="0">
                  <a:pos x="93" y="55"/>
                </a:cxn>
                <a:cxn ang="0">
                  <a:pos x="95" y="43"/>
                </a:cxn>
                <a:cxn ang="0">
                  <a:pos x="95" y="33"/>
                </a:cxn>
                <a:cxn ang="0">
                  <a:pos x="98" y="21"/>
                </a:cxn>
                <a:cxn ang="0">
                  <a:pos x="98" y="0"/>
                </a:cxn>
                <a:cxn ang="0">
                  <a:pos x="83" y="0"/>
                </a:cxn>
                <a:cxn ang="0">
                  <a:pos x="76" y="2"/>
                </a:cxn>
                <a:cxn ang="0">
                  <a:pos x="64" y="2"/>
                </a:cxn>
                <a:cxn ang="0">
                  <a:pos x="50" y="7"/>
                </a:cxn>
                <a:cxn ang="0">
                  <a:pos x="43" y="7"/>
                </a:cxn>
                <a:cxn ang="0">
                  <a:pos x="35" y="9"/>
                </a:cxn>
                <a:cxn ang="0">
                  <a:pos x="31" y="9"/>
                </a:cxn>
                <a:cxn ang="0">
                  <a:pos x="23" y="11"/>
                </a:cxn>
                <a:cxn ang="0">
                  <a:pos x="19" y="14"/>
                </a:cxn>
                <a:cxn ang="0">
                  <a:pos x="11" y="14"/>
                </a:cxn>
                <a:cxn ang="0">
                  <a:pos x="2" y="19"/>
                </a:cxn>
                <a:cxn ang="0">
                  <a:pos x="0" y="40"/>
                </a:cxn>
                <a:cxn ang="0">
                  <a:pos x="0" y="83"/>
                </a:cxn>
                <a:cxn ang="0">
                  <a:pos x="2" y="105"/>
                </a:cxn>
                <a:cxn ang="0">
                  <a:pos x="33" y="105"/>
                </a:cxn>
              </a:cxnLst>
              <a:rect l="0" t="0" r="r" b="b"/>
              <a:pathLst>
                <a:path w="98" h="105">
                  <a:moveTo>
                    <a:pt x="33" y="105"/>
                  </a:moveTo>
                  <a:lnTo>
                    <a:pt x="47" y="100"/>
                  </a:lnTo>
                  <a:lnTo>
                    <a:pt x="55" y="100"/>
                  </a:lnTo>
                  <a:lnTo>
                    <a:pt x="60" y="98"/>
                  </a:lnTo>
                  <a:lnTo>
                    <a:pt x="67" y="95"/>
                  </a:lnTo>
                  <a:lnTo>
                    <a:pt x="71" y="93"/>
                  </a:lnTo>
                  <a:lnTo>
                    <a:pt x="79" y="93"/>
                  </a:lnTo>
                  <a:lnTo>
                    <a:pt x="88" y="88"/>
                  </a:lnTo>
                  <a:lnTo>
                    <a:pt x="93" y="88"/>
                  </a:lnTo>
                  <a:lnTo>
                    <a:pt x="93" y="55"/>
                  </a:lnTo>
                  <a:lnTo>
                    <a:pt x="95" y="43"/>
                  </a:lnTo>
                  <a:lnTo>
                    <a:pt x="95" y="33"/>
                  </a:lnTo>
                  <a:lnTo>
                    <a:pt x="98" y="21"/>
                  </a:lnTo>
                  <a:lnTo>
                    <a:pt x="98" y="0"/>
                  </a:lnTo>
                  <a:lnTo>
                    <a:pt x="83" y="0"/>
                  </a:lnTo>
                  <a:lnTo>
                    <a:pt x="76" y="2"/>
                  </a:lnTo>
                  <a:lnTo>
                    <a:pt x="64" y="2"/>
                  </a:lnTo>
                  <a:lnTo>
                    <a:pt x="50" y="7"/>
                  </a:lnTo>
                  <a:lnTo>
                    <a:pt x="43" y="7"/>
                  </a:lnTo>
                  <a:lnTo>
                    <a:pt x="35" y="9"/>
                  </a:lnTo>
                  <a:lnTo>
                    <a:pt x="31" y="9"/>
                  </a:lnTo>
                  <a:lnTo>
                    <a:pt x="23" y="11"/>
                  </a:lnTo>
                  <a:lnTo>
                    <a:pt x="19" y="14"/>
                  </a:lnTo>
                  <a:lnTo>
                    <a:pt x="11" y="14"/>
                  </a:lnTo>
                  <a:lnTo>
                    <a:pt x="2" y="19"/>
                  </a:lnTo>
                  <a:lnTo>
                    <a:pt x="0" y="40"/>
                  </a:lnTo>
                  <a:lnTo>
                    <a:pt x="0" y="83"/>
                  </a:lnTo>
                  <a:lnTo>
                    <a:pt x="2" y="105"/>
                  </a:lnTo>
                  <a:lnTo>
                    <a:pt x="33" y="105"/>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6" name="Freeform 318"/>
            <p:cNvSpPr>
              <a:spLocks/>
            </p:cNvSpPr>
            <p:nvPr/>
          </p:nvSpPr>
          <p:spPr bwMode="auto">
            <a:xfrm>
              <a:off x="9012" y="1699"/>
              <a:ext cx="96" cy="101"/>
            </a:xfrm>
            <a:custGeom>
              <a:avLst/>
              <a:gdLst/>
              <a:ahLst/>
              <a:cxnLst>
                <a:cxn ang="0">
                  <a:pos x="0" y="40"/>
                </a:cxn>
                <a:cxn ang="0">
                  <a:pos x="0" y="79"/>
                </a:cxn>
                <a:cxn ang="0">
                  <a:pos x="2" y="98"/>
                </a:cxn>
                <a:cxn ang="0">
                  <a:pos x="7" y="98"/>
                </a:cxn>
                <a:cxn ang="0">
                  <a:pos x="11" y="100"/>
                </a:cxn>
                <a:cxn ang="0">
                  <a:pos x="16" y="100"/>
                </a:cxn>
                <a:cxn ang="0">
                  <a:pos x="21" y="98"/>
                </a:cxn>
                <a:cxn ang="0">
                  <a:pos x="33" y="98"/>
                </a:cxn>
                <a:cxn ang="0">
                  <a:pos x="38" y="95"/>
                </a:cxn>
                <a:cxn ang="0">
                  <a:pos x="45" y="93"/>
                </a:cxn>
                <a:cxn ang="0">
                  <a:pos x="52" y="93"/>
                </a:cxn>
                <a:cxn ang="0">
                  <a:pos x="57" y="91"/>
                </a:cxn>
                <a:cxn ang="0">
                  <a:pos x="64" y="88"/>
                </a:cxn>
                <a:cxn ang="0">
                  <a:pos x="69" y="86"/>
                </a:cxn>
                <a:cxn ang="0">
                  <a:pos x="76" y="83"/>
                </a:cxn>
                <a:cxn ang="0">
                  <a:pos x="81" y="83"/>
                </a:cxn>
                <a:cxn ang="0">
                  <a:pos x="86" y="81"/>
                </a:cxn>
                <a:cxn ang="0">
                  <a:pos x="88" y="81"/>
                </a:cxn>
                <a:cxn ang="0">
                  <a:pos x="88" y="60"/>
                </a:cxn>
                <a:cxn ang="0">
                  <a:pos x="91" y="50"/>
                </a:cxn>
                <a:cxn ang="0">
                  <a:pos x="91" y="40"/>
                </a:cxn>
                <a:cxn ang="0">
                  <a:pos x="93" y="31"/>
                </a:cxn>
                <a:cxn ang="0">
                  <a:pos x="93" y="21"/>
                </a:cxn>
                <a:cxn ang="0">
                  <a:pos x="95" y="11"/>
                </a:cxn>
                <a:cxn ang="0">
                  <a:pos x="95" y="0"/>
                </a:cxn>
                <a:cxn ang="0">
                  <a:pos x="81" y="0"/>
                </a:cxn>
                <a:cxn ang="0">
                  <a:pos x="74" y="2"/>
                </a:cxn>
                <a:cxn ang="0">
                  <a:pos x="69" y="2"/>
                </a:cxn>
                <a:cxn ang="0">
                  <a:pos x="62" y="4"/>
                </a:cxn>
                <a:cxn ang="0">
                  <a:pos x="55" y="4"/>
                </a:cxn>
                <a:cxn ang="0">
                  <a:pos x="47" y="7"/>
                </a:cxn>
                <a:cxn ang="0">
                  <a:pos x="43" y="7"/>
                </a:cxn>
                <a:cxn ang="0">
                  <a:pos x="35" y="9"/>
                </a:cxn>
                <a:cxn ang="0">
                  <a:pos x="28" y="11"/>
                </a:cxn>
                <a:cxn ang="0">
                  <a:pos x="23" y="11"/>
                </a:cxn>
                <a:cxn ang="0">
                  <a:pos x="16" y="14"/>
                </a:cxn>
                <a:cxn ang="0">
                  <a:pos x="11" y="16"/>
                </a:cxn>
                <a:cxn ang="0">
                  <a:pos x="7" y="16"/>
                </a:cxn>
                <a:cxn ang="0">
                  <a:pos x="2" y="19"/>
                </a:cxn>
                <a:cxn ang="0">
                  <a:pos x="0" y="40"/>
                </a:cxn>
              </a:cxnLst>
              <a:rect l="0" t="0" r="r" b="b"/>
              <a:pathLst>
                <a:path w="96" h="101">
                  <a:moveTo>
                    <a:pt x="0" y="40"/>
                  </a:moveTo>
                  <a:lnTo>
                    <a:pt x="0" y="79"/>
                  </a:lnTo>
                  <a:lnTo>
                    <a:pt x="2" y="98"/>
                  </a:lnTo>
                  <a:lnTo>
                    <a:pt x="7" y="98"/>
                  </a:lnTo>
                  <a:lnTo>
                    <a:pt x="11" y="100"/>
                  </a:lnTo>
                  <a:lnTo>
                    <a:pt x="16" y="100"/>
                  </a:lnTo>
                  <a:lnTo>
                    <a:pt x="21" y="98"/>
                  </a:lnTo>
                  <a:lnTo>
                    <a:pt x="33" y="98"/>
                  </a:lnTo>
                  <a:lnTo>
                    <a:pt x="38" y="95"/>
                  </a:lnTo>
                  <a:lnTo>
                    <a:pt x="45" y="93"/>
                  </a:lnTo>
                  <a:lnTo>
                    <a:pt x="52" y="93"/>
                  </a:lnTo>
                  <a:lnTo>
                    <a:pt x="57" y="91"/>
                  </a:lnTo>
                  <a:lnTo>
                    <a:pt x="64" y="88"/>
                  </a:lnTo>
                  <a:lnTo>
                    <a:pt x="69" y="86"/>
                  </a:lnTo>
                  <a:lnTo>
                    <a:pt x="76" y="83"/>
                  </a:lnTo>
                  <a:lnTo>
                    <a:pt x="81" y="83"/>
                  </a:lnTo>
                  <a:lnTo>
                    <a:pt x="86" y="81"/>
                  </a:lnTo>
                  <a:lnTo>
                    <a:pt x="88" y="81"/>
                  </a:lnTo>
                  <a:lnTo>
                    <a:pt x="88" y="60"/>
                  </a:lnTo>
                  <a:lnTo>
                    <a:pt x="91" y="50"/>
                  </a:lnTo>
                  <a:lnTo>
                    <a:pt x="91" y="40"/>
                  </a:lnTo>
                  <a:lnTo>
                    <a:pt x="93" y="31"/>
                  </a:lnTo>
                  <a:lnTo>
                    <a:pt x="93" y="21"/>
                  </a:lnTo>
                  <a:lnTo>
                    <a:pt x="95" y="11"/>
                  </a:lnTo>
                  <a:lnTo>
                    <a:pt x="95" y="0"/>
                  </a:lnTo>
                  <a:lnTo>
                    <a:pt x="81" y="0"/>
                  </a:lnTo>
                  <a:lnTo>
                    <a:pt x="74" y="2"/>
                  </a:lnTo>
                  <a:lnTo>
                    <a:pt x="69" y="2"/>
                  </a:lnTo>
                  <a:lnTo>
                    <a:pt x="62" y="4"/>
                  </a:lnTo>
                  <a:lnTo>
                    <a:pt x="55" y="4"/>
                  </a:lnTo>
                  <a:lnTo>
                    <a:pt x="47" y="7"/>
                  </a:lnTo>
                  <a:lnTo>
                    <a:pt x="43" y="7"/>
                  </a:lnTo>
                  <a:lnTo>
                    <a:pt x="35" y="9"/>
                  </a:lnTo>
                  <a:lnTo>
                    <a:pt x="28" y="11"/>
                  </a:lnTo>
                  <a:lnTo>
                    <a:pt x="23" y="11"/>
                  </a:lnTo>
                  <a:lnTo>
                    <a:pt x="16" y="14"/>
                  </a:lnTo>
                  <a:lnTo>
                    <a:pt x="11" y="16"/>
                  </a:lnTo>
                  <a:lnTo>
                    <a:pt x="7" y="16"/>
                  </a:lnTo>
                  <a:lnTo>
                    <a:pt x="2" y="19"/>
                  </a:lnTo>
                  <a:lnTo>
                    <a:pt x="0" y="4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7" name="Freeform 319"/>
            <p:cNvSpPr>
              <a:spLocks/>
            </p:cNvSpPr>
            <p:nvPr/>
          </p:nvSpPr>
          <p:spPr bwMode="auto">
            <a:xfrm>
              <a:off x="9014" y="1708"/>
              <a:ext cx="144" cy="27"/>
            </a:xfrm>
            <a:custGeom>
              <a:avLst/>
              <a:gdLst/>
              <a:ahLst/>
              <a:cxnLst>
                <a:cxn ang="0">
                  <a:pos x="129" y="7"/>
                </a:cxn>
                <a:cxn ang="0">
                  <a:pos x="143" y="0"/>
                </a:cxn>
                <a:cxn ang="0">
                  <a:pos x="131" y="4"/>
                </a:cxn>
                <a:cxn ang="0">
                  <a:pos x="103" y="7"/>
                </a:cxn>
                <a:cxn ang="0">
                  <a:pos x="38" y="14"/>
                </a:cxn>
                <a:cxn ang="0">
                  <a:pos x="0" y="21"/>
                </a:cxn>
                <a:cxn ang="0">
                  <a:pos x="7" y="26"/>
                </a:cxn>
                <a:cxn ang="0">
                  <a:pos x="129" y="7"/>
                </a:cxn>
              </a:cxnLst>
              <a:rect l="0" t="0" r="r" b="b"/>
              <a:pathLst>
                <a:path w="144" h="27">
                  <a:moveTo>
                    <a:pt x="129" y="7"/>
                  </a:moveTo>
                  <a:lnTo>
                    <a:pt x="143" y="0"/>
                  </a:lnTo>
                  <a:lnTo>
                    <a:pt x="131" y="4"/>
                  </a:lnTo>
                  <a:lnTo>
                    <a:pt x="103" y="7"/>
                  </a:lnTo>
                  <a:lnTo>
                    <a:pt x="38" y="14"/>
                  </a:lnTo>
                  <a:lnTo>
                    <a:pt x="0" y="21"/>
                  </a:lnTo>
                  <a:lnTo>
                    <a:pt x="7" y="26"/>
                  </a:lnTo>
                  <a:lnTo>
                    <a:pt x="129"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8" name="Freeform 320"/>
            <p:cNvSpPr>
              <a:spLocks/>
            </p:cNvSpPr>
            <p:nvPr/>
          </p:nvSpPr>
          <p:spPr bwMode="auto">
            <a:xfrm>
              <a:off x="9019" y="1715"/>
              <a:ext cx="125" cy="149"/>
            </a:xfrm>
            <a:custGeom>
              <a:avLst/>
              <a:gdLst/>
              <a:ahLst/>
              <a:cxnLst>
                <a:cxn ang="0">
                  <a:pos x="26" y="12"/>
                </a:cxn>
                <a:cxn ang="0">
                  <a:pos x="16" y="12"/>
                </a:cxn>
                <a:cxn ang="0">
                  <a:pos x="2" y="16"/>
                </a:cxn>
                <a:cxn ang="0">
                  <a:pos x="2" y="31"/>
                </a:cxn>
                <a:cxn ang="0">
                  <a:pos x="0" y="45"/>
                </a:cxn>
                <a:cxn ang="0">
                  <a:pos x="0" y="127"/>
                </a:cxn>
                <a:cxn ang="0">
                  <a:pos x="2" y="146"/>
                </a:cxn>
                <a:cxn ang="0">
                  <a:pos x="26" y="146"/>
                </a:cxn>
                <a:cxn ang="0">
                  <a:pos x="33" y="148"/>
                </a:cxn>
                <a:cxn ang="0">
                  <a:pos x="100" y="148"/>
                </a:cxn>
                <a:cxn ang="0">
                  <a:pos x="108" y="146"/>
                </a:cxn>
                <a:cxn ang="0">
                  <a:pos x="124" y="146"/>
                </a:cxn>
                <a:cxn ang="0">
                  <a:pos x="122" y="108"/>
                </a:cxn>
                <a:cxn ang="0">
                  <a:pos x="122" y="33"/>
                </a:cxn>
                <a:cxn ang="0">
                  <a:pos x="124" y="0"/>
                </a:cxn>
                <a:cxn ang="0">
                  <a:pos x="115" y="0"/>
                </a:cxn>
                <a:cxn ang="0">
                  <a:pos x="108" y="2"/>
                </a:cxn>
                <a:cxn ang="0">
                  <a:pos x="86" y="2"/>
                </a:cxn>
                <a:cxn ang="0">
                  <a:pos x="79" y="4"/>
                </a:cxn>
                <a:cxn ang="0">
                  <a:pos x="62" y="4"/>
                </a:cxn>
                <a:cxn ang="0">
                  <a:pos x="55" y="7"/>
                </a:cxn>
                <a:cxn ang="0">
                  <a:pos x="48" y="7"/>
                </a:cxn>
                <a:cxn ang="0">
                  <a:pos x="40" y="9"/>
                </a:cxn>
                <a:cxn ang="0">
                  <a:pos x="33" y="9"/>
                </a:cxn>
                <a:cxn ang="0">
                  <a:pos x="26" y="12"/>
                </a:cxn>
              </a:cxnLst>
              <a:rect l="0" t="0" r="r" b="b"/>
              <a:pathLst>
                <a:path w="125" h="149">
                  <a:moveTo>
                    <a:pt x="26" y="12"/>
                  </a:moveTo>
                  <a:lnTo>
                    <a:pt x="16" y="12"/>
                  </a:lnTo>
                  <a:lnTo>
                    <a:pt x="2" y="16"/>
                  </a:lnTo>
                  <a:lnTo>
                    <a:pt x="2" y="31"/>
                  </a:lnTo>
                  <a:lnTo>
                    <a:pt x="0" y="45"/>
                  </a:lnTo>
                  <a:lnTo>
                    <a:pt x="0" y="127"/>
                  </a:lnTo>
                  <a:lnTo>
                    <a:pt x="2" y="146"/>
                  </a:lnTo>
                  <a:lnTo>
                    <a:pt x="26" y="146"/>
                  </a:lnTo>
                  <a:lnTo>
                    <a:pt x="33" y="148"/>
                  </a:lnTo>
                  <a:lnTo>
                    <a:pt x="100" y="148"/>
                  </a:lnTo>
                  <a:lnTo>
                    <a:pt x="108" y="146"/>
                  </a:lnTo>
                  <a:lnTo>
                    <a:pt x="124" y="146"/>
                  </a:lnTo>
                  <a:lnTo>
                    <a:pt x="122" y="108"/>
                  </a:lnTo>
                  <a:lnTo>
                    <a:pt x="122" y="33"/>
                  </a:lnTo>
                  <a:lnTo>
                    <a:pt x="124" y="0"/>
                  </a:lnTo>
                  <a:lnTo>
                    <a:pt x="115" y="0"/>
                  </a:lnTo>
                  <a:lnTo>
                    <a:pt x="108" y="2"/>
                  </a:lnTo>
                  <a:lnTo>
                    <a:pt x="86" y="2"/>
                  </a:lnTo>
                  <a:lnTo>
                    <a:pt x="79" y="4"/>
                  </a:lnTo>
                  <a:lnTo>
                    <a:pt x="62" y="4"/>
                  </a:lnTo>
                  <a:lnTo>
                    <a:pt x="55" y="7"/>
                  </a:lnTo>
                  <a:lnTo>
                    <a:pt x="48" y="7"/>
                  </a:lnTo>
                  <a:lnTo>
                    <a:pt x="40" y="9"/>
                  </a:lnTo>
                  <a:lnTo>
                    <a:pt x="33" y="9"/>
                  </a:lnTo>
                  <a:lnTo>
                    <a:pt x="26" y="12"/>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9" name="Freeform 321"/>
            <p:cNvSpPr>
              <a:spLocks/>
            </p:cNvSpPr>
            <p:nvPr/>
          </p:nvSpPr>
          <p:spPr bwMode="auto">
            <a:xfrm>
              <a:off x="9019" y="1720"/>
              <a:ext cx="120" cy="142"/>
            </a:xfrm>
            <a:custGeom>
              <a:avLst/>
              <a:gdLst/>
              <a:ahLst/>
              <a:cxnLst>
                <a:cxn ang="0">
                  <a:pos x="4" y="28"/>
                </a:cxn>
                <a:cxn ang="0">
                  <a:pos x="2" y="43"/>
                </a:cxn>
                <a:cxn ang="0">
                  <a:pos x="2" y="55"/>
                </a:cxn>
                <a:cxn ang="0">
                  <a:pos x="0" y="72"/>
                </a:cxn>
                <a:cxn ang="0">
                  <a:pos x="0" y="86"/>
                </a:cxn>
                <a:cxn ang="0">
                  <a:pos x="2" y="103"/>
                </a:cxn>
                <a:cxn ang="0">
                  <a:pos x="2" y="120"/>
                </a:cxn>
                <a:cxn ang="0">
                  <a:pos x="4" y="136"/>
                </a:cxn>
                <a:cxn ang="0">
                  <a:pos x="12" y="139"/>
                </a:cxn>
                <a:cxn ang="0">
                  <a:pos x="40" y="139"/>
                </a:cxn>
                <a:cxn ang="0">
                  <a:pos x="48" y="141"/>
                </a:cxn>
                <a:cxn ang="0">
                  <a:pos x="84" y="141"/>
                </a:cxn>
                <a:cxn ang="0">
                  <a:pos x="91" y="139"/>
                </a:cxn>
                <a:cxn ang="0">
                  <a:pos x="105" y="139"/>
                </a:cxn>
                <a:cxn ang="0">
                  <a:pos x="112" y="136"/>
                </a:cxn>
                <a:cxn ang="0">
                  <a:pos x="120" y="136"/>
                </a:cxn>
                <a:cxn ang="0">
                  <a:pos x="120" y="0"/>
                </a:cxn>
                <a:cxn ang="0">
                  <a:pos x="84" y="0"/>
                </a:cxn>
                <a:cxn ang="0">
                  <a:pos x="76" y="2"/>
                </a:cxn>
                <a:cxn ang="0">
                  <a:pos x="62" y="2"/>
                </a:cxn>
                <a:cxn ang="0">
                  <a:pos x="55" y="4"/>
                </a:cxn>
                <a:cxn ang="0">
                  <a:pos x="48" y="4"/>
                </a:cxn>
                <a:cxn ang="0">
                  <a:pos x="40" y="7"/>
                </a:cxn>
                <a:cxn ang="0">
                  <a:pos x="33" y="7"/>
                </a:cxn>
                <a:cxn ang="0">
                  <a:pos x="26" y="9"/>
                </a:cxn>
                <a:cxn ang="0">
                  <a:pos x="19" y="9"/>
                </a:cxn>
                <a:cxn ang="0">
                  <a:pos x="4" y="14"/>
                </a:cxn>
                <a:cxn ang="0">
                  <a:pos x="4" y="28"/>
                </a:cxn>
              </a:cxnLst>
              <a:rect l="0" t="0" r="r" b="b"/>
              <a:pathLst>
                <a:path w="120" h="142">
                  <a:moveTo>
                    <a:pt x="4" y="28"/>
                  </a:moveTo>
                  <a:lnTo>
                    <a:pt x="2" y="43"/>
                  </a:lnTo>
                  <a:lnTo>
                    <a:pt x="2" y="55"/>
                  </a:lnTo>
                  <a:lnTo>
                    <a:pt x="0" y="72"/>
                  </a:lnTo>
                  <a:lnTo>
                    <a:pt x="0" y="86"/>
                  </a:lnTo>
                  <a:lnTo>
                    <a:pt x="2" y="103"/>
                  </a:lnTo>
                  <a:lnTo>
                    <a:pt x="2" y="120"/>
                  </a:lnTo>
                  <a:lnTo>
                    <a:pt x="4" y="136"/>
                  </a:lnTo>
                  <a:lnTo>
                    <a:pt x="12" y="139"/>
                  </a:lnTo>
                  <a:lnTo>
                    <a:pt x="40" y="139"/>
                  </a:lnTo>
                  <a:lnTo>
                    <a:pt x="48" y="141"/>
                  </a:lnTo>
                  <a:lnTo>
                    <a:pt x="84" y="141"/>
                  </a:lnTo>
                  <a:lnTo>
                    <a:pt x="91" y="139"/>
                  </a:lnTo>
                  <a:lnTo>
                    <a:pt x="105" y="139"/>
                  </a:lnTo>
                  <a:lnTo>
                    <a:pt x="112" y="136"/>
                  </a:lnTo>
                  <a:lnTo>
                    <a:pt x="120" y="136"/>
                  </a:lnTo>
                  <a:lnTo>
                    <a:pt x="120" y="0"/>
                  </a:lnTo>
                  <a:lnTo>
                    <a:pt x="84" y="0"/>
                  </a:lnTo>
                  <a:lnTo>
                    <a:pt x="76" y="2"/>
                  </a:lnTo>
                  <a:lnTo>
                    <a:pt x="62" y="2"/>
                  </a:lnTo>
                  <a:lnTo>
                    <a:pt x="55" y="4"/>
                  </a:lnTo>
                  <a:lnTo>
                    <a:pt x="48" y="4"/>
                  </a:lnTo>
                  <a:lnTo>
                    <a:pt x="40" y="7"/>
                  </a:lnTo>
                  <a:lnTo>
                    <a:pt x="33" y="7"/>
                  </a:lnTo>
                  <a:lnTo>
                    <a:pt x="26" y="9"/>
                  </a:lnTo>
                  <a:lnTo>
                    <a:pt x="19" y="9"/>
                  </a:lnTo>
                  <a:lnTo>
                    <a:pt x="4" y="14"/>
                  </a:lnTo>
                  <a:lnTo>
                    <a:pt x="4" y="28"/>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0" name="Freeform 322"/>
            <p:cNvSpPr>
              <a:spLocks/>
            </p:cNvSpPr>
            <p:nvPr/>
          </p:nvSpPr>
          <p:spPr bwMode="auto">
            <a:xfrm>
              <a:off x="9021" y="1723"/>
              <a:ext cx="115" cy="134"/>
            </a:xfrm>
            <a:custGeom>
              <a:avLst/>
              <a:gdLst/>
              <a:ahLst/>
              <a:cxnLst>
                <a:cxn ang="0">
                  <a:pos x="26" y="134"/>
                </a:cxn>
                <a:cxn ang="0">
                  <a:pos x="93" y="134"/>
                </a:cxn>
                <a:cxn ang="0">
                  <a:pos x="100" y="132"/>
                </a:cxn>
                <a:cxn ang="0">
                  <a:pos x="108" y="132"/>
                </a:cxn>
                <a:cxn ang="0">
                  <a:pos x="115" y="129"/>
                </a:cxn>
                <a:cxn ang="0">
                  <a:pos x="115" y="0"/>
                </a:cxn>
                <a:cxn ang="0">
                  <a:pos x="79" y="0"/>
                </a:cxn>
                <a:cxn ang="0">
                  <a:pos x="72" y="2"/>
                </a:cxn>
                <a:cxn ang="0">
                  <a:pos x="60" y="2"/>
                </a:cxn>
                <a:cxn ang="0">
                  <a:pos x="52" y="4"/>
                </a:cxn>
                <a:cxn ang="0">
                  <a:pos x="38" y="4"/>
                </a:cxn>
                <a:cxn ang="0">
                  <a:pos x="31" y="7"/>
                </a:cxn>
                <a:cxn ang="0">
                  <a:pos x="26" y="7"/>
                </a:cxn>
                <a:cxn ang="0">
                  <a:pos x="4" y="14"/>
                </a:cxn>
                <a:cxn ang="0">
                  <a:pos x="2" y="26"/>
                </a:cxn>
                <a:cxn ang="0">
                  <a:pos x="2" y="40"/>
                </a:cxn>
                <a:cxn ang="0">
                  <a:pos x="0" y="55"/>
                </a:cxn>
                <a:cxn ang="0">
                  <a:pos x="0" y="98"/>
                </a:cxn>
                <a:cxn ang="0">
                  <a:pos x="4" y="132"/>
                </a:cxn>
                <a:cxn ang="0">
                  <a:pos x="19" y="132"/>
                </a:cxn>
                <a:cxn ang="0">
                  <a:pos x="26" y="134"/>
                </a:cxn>
              </a:cxnLst>
              <a:rect l="0" t="0" r="r" b="b"/>
              <a:pathLst>
                <a:path w="115" h="134">
                  <a:moveTo>
                    <a:pt x="26" y="134"/>
                  </a:moveTo>
                  <a:lnTo>
                    <a:pt x="93" y="134"/>
                  </a:lnTo>
                  <a:lnTo>
                    <a:pt x="100" y="132"/>
                  </a:lnTo>
                  <a:lnTo>
                    <a:pt x="108" y="132"/>
                  </a:lnTo>
                  <a:lnTo>
                    <a:pt x="115" y="129"/>
                  </a:lnTo>
                  <a:lnTo>
                    <a:pt x="115" y="0"/>
                  </a:lnTo>
                  <a:lnTo>
                    <a:pt x="79" y="0"/>
                  </a:lnTo>
                  <a:lnTo>
                    <a:pt x="72" y="2"/>
                  </a:lnTo>
                  <a:lnTo>
                    <a:pt x="60" y="2"/>
                  </a:lnTo>
                  <a:lnTo>
                    <a:pt x="52" y="4"/>
                  </a:lnTo>
                  <a:lnTo>
                    <a:pt x="38" y="4"/>
                  </a:lnTo>
                  <a:lnTo>
                    <a:pt x="31" y="7"/>
                  </a:lnTo>
                  <a:lnTo>
                    <a:pt x="26" y="7"/>
                  </a:lnTo>
                  <a:lnTo>
                    <a:pt x="4" y="14"/>
                  </a:lnTo>
                  <a:lnTo>
                    <a:pt x="2" y="26"/>
                  </a:lnTo>
                  <a:lnTo>
                    <a:pt x="2" y="40"/>
                  </a:lnTo>
                  <a:lnTo>
                    <a:pt x="0" y="55"/>
                  </a:lnTo>
                  <a:lnTo>
                    <a:pt x="0" y="98"/>
                  </a:lnTo>
                  <a:lnTo>
                    <a:pt x="4" y="132"/>
                  </a:lnTo>
                  <a:lnTo>
                    <a:pt x="19" y="132"/>
                  </a:lnTo>
                  <a:lnTo>
                    <a:pt x="26" y="134"/>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1" name="Freeform 323"/>
            <p:cNvSpPr>
              <a:spLocks/>
            </p:cNvSpPr>
            <p:nvPr/>
          </p:nvSpPr>
          <p:spPr bwMode="auto">
            <a:xfrm>
              <a:off x="9024" y="1725"/>
              <a:ext cx="108" cy="130"/>
            </a:xfrm>
            <a:custGeom>
              <a:avLst/>
              <a:gdLst/>
              <a:ahLst/>
              <a:cxnLst>
                <a:cxn ang="0">
                  <a:pos x="0" y="38"/>
                </a:cxn>
                <a:cxn ang="0">
                  <a:pos x="0" y="93"/>
                </a:cxn>
                <a:cxn ang="0">
                  <a:pos x="2" y="107"/>
                </a:cxn>
                <a:cxn ang="0">
                  <a:pos x="4" y="124"/>
                </a:cxn>
                <a:cxn ang="0">
                  <a:pos x="12" y="127"/>
                </a:cxn>
                <a:cxn ang="0">
                  <a:pos x="23" y="127"/>
                </a:cxn>
                <a:cxn ang="0">
                  <a:pos x="31" y="129"/>
                </a:cxn>
                <a:cxn ang="0">
                  <a:pos x="83" y="129"/>
                </a:cxn>
                <a:cxn ang="0">
                  <a:pos x="88" y="127"/>
                </a:cxn>
                <a:cxn ang="0">
                  <a:pos x="96" y="127"/>
                </a:cxn>
                <a:cxn ang="0">
                  <a:pos x="103" y="124"/>
                </a:cxn>
                <a:cxn ang="0">
                  <a:pos x="108" y="124"/>
                </a:cxn>
                <a:cxn ang="0">
                  <a:pos x="108" y="0"/>
                </a:cxn>
                <a:cxn ang="0">
                  <a:pos x="76" y="0"/>
                </a:cxn>
                <a:cxn ang="0">
                  <a:pos x="69" y="2"/>
                </a:cxn>
                <a:cxn ang="0">
                  <a:pos x="50" y="2"/>
                </a:cxn>
                <a:cxn ang="0">
                  <a:pos x="43" y="4"/>
                </a:cxn>
                <a:cxn ang="0">
                  <a:pos x="36" y="4"/>
                </a:cxn>
                <a:cxn ang="0">
                  <a:pos x="31" y="7"/>
                </a:cxn>
                <a:cxn ang="0">
                  <a:pos x="23" y="7"/>
                </a:cxn>
                <a:cxn ang="0">
                  <a:pos x="16" y="9"/>
                </a:cxn>
                <a:cxn ang="0">
                  <a:pos x="12" y="12"/>
                </a:cxn>
                <a:cxn ang="0">
                  <a:pos x="4" y="14"/>
                </a:cxn>
                <a:cxn ang="0">
                  <a:pos x="0" y="38"/>
                </a:cxn>
              </a:cxnLst>
              <a:rect l="0" t="0" r="r" b="b"/>
              <a:pathLst>
                <a:path w="108" h="130">
                  <a:moveTo>
                    <a:pt x="0" y="38"/>
                  </a:moveTo>
                  <a:lnTo>
                    <a:pt x="0" y="93"/>
                  </a:lnTo>
                  <a:lnTo>
                    <a:pt x="2" y="107"/>
                  </a:lnTo>
                  <a:lnTo>
                    <a:pt x="4" y="124"/>
                  </a:lnTo>
                  <a:lnTo>
                    <a:pt x="12" y="127"/>
                  </a:lnTo>
                  <a:lnTo>
                    <a:pt x="23" y="127"/>
                  </a:lnTo>
                  <a:lnTo>
                    <a:pt x="31" y="129"/>
                  </a:lnTo>
                  <a:lnTo>
                    <a:pt x="83" y="129"/>
                  </a:lnTo>
                  <a:lnTo>
                    <a:pt x="88" y="127"/>
                  </a:lnTo>
                  <a:lnTo>
                    <a:pt x="96" y="127"/>
                  </a:lnTo>
                  <a:lnTo>
                    <a:pt x="103" y="124"/>
                  </a:lnTo>
                  <a:lnTo>
                    <a:pt x="108" y="124"/>
                  </a:lnTo>
                  <a:lnTo>
                    <a:pt x="108" y="0"/>
                  </a:lnTo>
                  <a:lnTo>
                    <a:pt x="76" y="0"/>
                  </a:lnTo>
                  <a:lnTo>
                    <a:pt x="69" y="2"/>
                  </a:lnTo>
                  <a:lnTo>
                    <a:pt x="50" y="2"/>
                  </a:lnTo>
                  <a:lnTo>
                    <a:pt x="43" y="4"/>
                  </a:lnTo>
                  <a:lnTo>
                    <a:pt x="36" y="4"/>
                  </a:lnTo>
                  <a:lnTo>
                    <a:pt x="31" y="7"/>
                  </a:lnTo>
                  <a:lnTo>
                    <a:pt x="23" y="7"/>
                  </a:lnTo>
                  <a:lnTo>
                    <a:pt x="16" y="9"/>
                  </a:lnTo>
                  <a:lnTo>
                    <a:pt x="12" y="12"/>
                  </a:lnTo>
                  <a:lnTo>
                    <a:pt x="4" y="14"/>
                  </a:lnTo>
                  <a:lnTo>
                    <a:pt x="0" y="38"/>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2" name="Freeform 324"/>
            <p:cNvSpPr>
              <a:spLocks/>
            </p:cNvSpPr>
            <p:nvPr/>
          </p:nvSpPr>
          <p:spPr bwMode="auto">
            <a:xfrm>
              <a:off x="9024" y="1727"/>
              <a:ext cx="105" cy="125"/>
            </a:xfrm>
            <a:custGeom>
              <a:avLst/>
              <a:gdLst/>
              <a:ahLst/>
              <a:cxnLst>
                <a:cxn ang="0">
                  <a:pos x="7" y="117"/>
                </a:cxn>
                <a:cxn ang="0">
                  <a:pos x="14" y="120"/>
                </a:cxn>
                <a:cxn ang="0">
                  <a:pos x="19" y="122"/>
                </a:cxn>
                <a:cxn ang="0">
                  <a:pos x="31" y="122"/>
                </a:cxn>
                <a:cxn ang="0">
                  <a:pos x="38" y="124"/>
                </a:cxn>
                <a:cxn ang="0">
                  <a:pos x="74" y="124"/>
                </a:cxn>
                <a:cxn ang="0">
                  <a:pos x="81" y="122"/>
                </a:cxn>
                <a:cxn ang="0">
                  <a:pos x="86" y="122"/>
                </a:cxn>
                <a:cxn ang="0">
                  <a:pos x="93" y="120"/>
                </a:cxn>
                <a:cxn ang="0">
                  <a:pos x="98" y="120"/>
                </a:cxn>
                <a:cxn ang="0">
                  <a:pos x="105" y="117"/>
                </a:cxn>
                <a:cxn ang="0">
                  <a:pos x="105" y="0"/>
                </a:cxn>
                <a:cxn ang="0">
                  <a:pos x="74" y="0"/>
                </a:cxn>
                <a:cxn ang="0">
                  <a:pos x="67" y="2"/>
                </a:cxn>
                <a:cxn ang="0">
                  <a:pos x="50" y="2"/>
                </a:cxn>
                <a:cxn ang="0">
                  <a:pos x="43" y="4"/>
                </a:cxn>
                <a:cxn ang="0">
                  <a:pos x="38" y="4"/>
                </a:cxn>
                <a:cxn ang="0">
                  <a:pos x="31" y="7"/>
                </a:cxn>
                <a:cxn ang="0">
                  <a:pos x="26" y="7"/>
                </a:cxn>
                <a:cxn ang="0">
                  <a:pos x="19" y="9"/>
                </a:cxn>
                <a:cxn ang="0">
                  <a:pos x="14" y="12"/>
                </a:cxn>
                <a:cxn ang="0">
                  <a:pos x="7" y="14"/>
                </a:cxn>
                <a:cxn ang="0">
                  <a:pos x="2" y="38"/>
                </a:cxn>
                <a:cxn ang="0">
                  <a:pos x="2" y="50"/>
                </a:cxn>
                <a:cxn ang="0">
                  <a:pos x="0" y="62"/>
                </a:cxn>
                <a:cxn ang="0">
                  <a:pos x="0" y="74"/>
                </a:cxn>
                <a:cxn ang="0">
                  <a:pos x="7" y="117"/>
                </a:cxn>
              </a:cxnLst>
              <a:rect l="0" t="0" r="r" b="b"/>
              <a:pathLst>
                <a:path w="105" h="125">
                  <a:moveTo>
                    <a:pt x="7" y="117"/>
                  </a:moveTo>
                  <a:lnTo>
                    <a:pt x="14" y="120"/>
                  </a:lnTo>
                  <a:lnTo>
                    <a:pt x="19" y="122"/>
                  </a:lnTo>
                  <a:lnTo>
                    <a:pt x="31" y="122"/>
                  </a:lnTo>
                  <a:lnTo>
                    <a:pt x="38" y="124"/>
                  </a:lnTo>
                  <a:lnTo>
                    <a:pt x="74" y="124"/>
                  </a:lnTo>
                  <a:lnTo>
                    <a:pt x="81" y="122"/>
                  </a:lnTo>
                  <a:lnTo>
                    <a:pt x="86" y="122"/>
                  </a:lnTo>
                  <a:lnTo>
                    <a:pt x="93" y="120"/>
                  </a:lnTo>
                  <a:lnTo>
                    <a:pt x="98" y="120"/>
                  </a:lnTo>
                  <a:lnTo>
                    <a:pt x="105" y="117"/>
                  </a:lnTo>
                  <a:lnTo>
                    <a:pt x="105" y="0"/>
                  </a:lnTo>
                  <a:lnTo>
                    <a:pt x="74" y="0"/>
                  </a:lnTo>
                  <a:lnTo>
                    <a:pt x="67" y="2"/>
                  </a:lnTo>
                  <a:lnTo>
                    <a:pt x="50" y="2"/>
                  </a:lnTo>
                  <a:lnTo>
                    <a:pt x="43" y="4"/>
                  </a:lnTo>
                  <a:lnTo>
                    <a:pt x="38" y="4"/>
                  </a:lnTo>
                  <a:lnTo>
                    <a:pt x="31" y="7"/>
                  </a:lnTo>
                  <a:lnTo>
                    <a:pt x="26" y="7"/>
                  </a:lnTo>
                  <a:lnTo>
                    <a:pt x="19" y="9"/>
                  </a:lnTo>
                  <a:lnTo>
                    <a:pt x="14" y="12"/>
                  </a:lnTo>
                  <a:lnTo>
                    <a:pt x="7" y="14"/>
                  </a:lnTo>
                  <a:lnTo>
                    <a:pt x="2" y="38"/>
                  </a:lnTo>
                  <a:lnTo>
                    <a:pt x="2" y="50"/>
                  </a:lnTo>
                  <a:lnTo>
                    <a:pt x="0" y="62"/>
                  </a:lnTo>
                  <a:lnTo>
                    <a:pt x="0" y="74"/>
                  </a:lnTo>
                  <a:lnTo>
                    <a:pt x="7" y="117"/>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3" name="Freeform 325"/>
            <p:cNvSpPr>
              <a:spLocks/>
            </p:cNvSpPr>
            <p:nvPr/>
          </p:nvSpPr>
          <p:spPr bwMode="auto">
            <a:xfrm>
              <a:off x="9026" y="1730"/>
              <a:ext cx="101" cy="120"/>
            </a:xfrm>
            <a:custGeom>
              <a:avLst/>
              <a:gdLst/>
              <a:ahLst/>
              <a:cxnLst>
                <a:cxn ang="0">
                  <a:pos x="4" y="24"/>
                </a:cxn>
                <a:cxn ang="0">
                  <a:pos x="2" y="36"/>
                </a:cxn>
                <a:cxn ang="0">
                  <a:pos x="2" y="47"/>
                </a:cxn>
                <a:cxn ang="0">
                  <a:pos x="0" y="60"/>
                </a:cxn>
                <a:cxn ang="0">
                  <a:pos x="0" y="72"/>
                </a:cxn>
                <a:cxn ang="0">
                  <a:pos x="2" y="84"/>
                </a:cxn>
                <a:cxn ang="0">
                  <a:pos x="7" y="112"/>
                </a:cxn>
                <a:cxn ang="0">
                  <a:pos x="14" y="115"/>
                </a:cxn>
                <a:cxn ang="0">
                  <a:pos x="19" y="115"/>
                </a:cxn>
                <a:cxn ang="0">
                  <a:pos x="23" y="117"/>
                </a:cxn>
                <a:cxn ang="0">
                  <a:pos x="36" y="117"/>
                </a:cxn>
                <a:cxn ang="0">
                  <a:pos x="40" y="120"/>
                </a:cxn>
                <a:cxn ang="0">
                  <a:pos x="60" y="120"/>
                </a:cxn>
                <a:cxn ang="0">
                  <a:pos x="64" y="117"/>
                </a:cxn>
                <a:cxn ang="0">
                  <a:pos x="76" y="117"/>
                </a:cxn>
                <a:cxn ang="0">
                  <a:pos x="81" y="115"/>
                </a:cxn>
                <a:cxn ang="0">
                  <a:pos x="86" y="115"/>
                </a:cxn>
                <a:cxn ang="0">
                  <a:pos x="93" y="112"/>
                </a:cxn>
                <a:cxn ang="0">
                  <a:pos x="98" y="112"/>
                </a:cxn>
                <a:cxn ang="0">
                  <a:pos x="100" y="84"/>
                </a:cxn>
                <a:cxn ang="0">
                  <a:pos x="100" y="28"/>
                </a:cxn>
                <a:cxn ang="0">
                  <a:pos x="98" y="2"/>
                </a:cxn>
                <a:cxn ang="0">
                  <a:pos x="81" y="2"/>
                </a:cxn>
                <a:cxn ang="0">
                  <a:pos x="76" y="0"/>
                </a:cxn>
                <a:cxn ang="0">
                  <a:pos x="69" y="2"/>
                </a:cxn>
                <a:cxn ang="0">
                  <a:pos x="48" y="2"/>
                </a:cxn>
                <a:cxn ang="0">
                  <a:pos x="40" y="4"/>
                </a:cxn>
                <a:cxn ang="0">
                  <a:pos x="31" y="4"/>
                </a:cxn>
                <a:cxn ang="0">
                  <a:pos x="23" y="7"/>
                </a:cxn>
                <a:cxn ang="0">
                  <a:pos x="14" y="12"/>
                </a:cxn>
                <a:cxn ang="0">
                  <a:pos x="7" y="14"/>
                </a:cxn>
                <a:cxn ang="0">
                  <a:pos x="4" y="24"/>
                </a:cxn>
              </a:cxnLst>
              <a:rect l="0" t="0" r="r" b="b"/>
              <a:pathLst>
                <a:path w="101" h="120">
                  <a:moveTo>
                    <a:pt x="4" y="24"/>
                  </a:moveTo>
                  <a:lnTo>
                    <a:pt x="2" y="36"/>
                  </a:lnTo>
                  <a:lnTo>
                    <a:pt x="2" y="47"/>
                  </a:lnTo>
                  <a:lnTo>
                    <a:pt x="0" y="60"/>
                  </a:lnTo>
                  <a:lnTo>
                    <a:pt x="0" y="72"/>
                  </a:lnTo>
                  <a:lnTo>
                    <a:pt x="2" y="84"/>
                  </a:lnTo>
                  <a:lnTo>
                    <a:pt x="7" y="112"/>
                  </a:lnTo>
                  <a:lnTo>
                    <a:pt x="14" y="115"/>
                  </a:lnTo>
                  <a:lnTo>
                    <a:pt x="19" y="115"/>
                  </a:lnTo>
                  <a:lnTo>
                    <a:pt x="23" y="117"/>
                  </a:lnTo>
                  <a:lnTo>
                    <a:pt x="36" y="117"/>
                  </a:lnTo>
                  <a:lnTo>
                    <a:pt x="40" y="120"/>
                  </a:lnTo>
                  <a:lnTo>
                    <a:pt x="60" y="120"/>
                  </a:lnTo>
                  <a:lnTo>
                    <a:pt x="64" y="117"/>
                  </a:lnTo>
                  <a:lnTo>
                    <a:pt x="76" y="117"/>
                  </a:lnTo>
                  <a:lnTo>
                    <a:pt x="81" y="115"/>
                  </a:lnTo>
                  <a:lnTo>
                    <a:pt x="86" y="115"/>
                  </a:lnTo>
                  <a:lnTo>
                    <a:pt x="93" y="112"/>
                  </a:lnTo>
                  <a:lnTo>
                    <a:pt x="98" y="112"/>
                  </a:lnTo>
                  <a:lnTo>
                    <a:pt x="100" y="84"/>
                  </a:lnTo>
                  <a:lnTo>
                    <a:pt x="100" y="28"/>
                  </a:lnTo>
                  <a:lnTo>
                    <a:pt x="98" y="2"/>
                  </a:lnTo>
                  <a:lnTo>
                    <a:pt x="81" y="2"/>
                  </a:lnTo>
                  <a:lnTo>
                    <a:pt x="76" y="0"/>
                  </a:lnTo>
                  <a:lnTo>
                    <a:pt x="69" y="2"/>
                  </a:lnTo>
                  <a:lnTo>
                    <a:pt x="48" y="2"/>
                  </a:lnTo>
                  <a:lnTo>
                    <a:pt x="40" y="4"/>
                  </a:lnTo>
                  <a:lnTo>
                    <a:pt x="31" y="4"/>
                  </a:lnTo>
                  <a:lnTo>
                    <a:pt x="23" y="7"/>
                  </a:lnTo>
                  <a:lnTo>
                    <a:pt x="14" y="12"/>
                  </a:lnTo>
                  <a:lnTo>
                    <a:pt x="7" y="14"/>
                  </a:lnTo>
                  <a:lnTo>
                    <a:pt x="4" y="24"/>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4" name="Freeform 326"/>
            <p:cNvSpPr>
              <a:spLocks/>
            </p:cNvSpPr>
            <p:nvPr/>
          </p:nvSpPr>
          <p:spPr bwMode="auto">
            <a:xfrm>
              <a:off x="9028" y="1735"/>
              <a:ext cx="96" cy="112"/>
            </a:xfrm>
            <a:custGeom>
              <a:avLst/>
              <a:gdLst/>
              <a:ahLst/>
              <a:cxnLst>
                <a:cxn ang="0">
                  <a:pos x="2" y="76"/>
                </a:cxn>
                <a:cxn ang="0">
                  <a:pos x="4" y="91"/>
                </a:cxn>
                <a:cxn ang="0">
                  <a:pos x="7" y="103"/>
                </a:cxn>
                <a:cxn ang="0">
                  <a:pos x="12" y="105"/>
                </a:cxn>
                <a:cxn ang="0">
                  <a:pos x="19" y="107"/>
                </a:cxn>
                <a:cxn ang="0">
                  <a:pos x="23" y="107"/>
                </a:cxn>
                <a:cxn ang="0">
                  <a:pos x="28" y="110"/>
                </a:cxn>
                <a:cxn ang="0">
                  <a:pos x="38" y="110"/>
                </a:cxn>
                <a:cxn ang="0">
                  <a:pos x="45" y="112"/>
                </a:cxn>
                <a:cxn ang="0">
                  <a:pos x="50" y="110"/>
                </a:cxn>
                <a:cxn ang="0">
                  <a:pos x="67" y="110"/>
                </a:cxn>
                <a:cxn ang="0">
                  <a:pos x="72" y="107"/>
                </a:cxn>
                <a:cxn ang="0">
                  <a:pos x="76" y="107"/>
                </a:cxn>
                <a:cxn ang="0">
                  <a:pos x="81" y="105"/>
                </a:cxn>
                <a:cxn ang="0">
                  <a:pos x="88" y="105"/>
                </a:cxn>
                <a:cxn ang="0">
                  <a:pos x="93" y="103"/>
                </a:cxn>
                <a:cxn ang="0">
                  <a:pos x="96" y="76"/>
                </a:cxn>
                <a:cxn ang="0">
                  <a:pos x="96" y="50"/>
                </a:cxn>
                <a:cxn ang="0">
                  <a:pos x="93" y="24"/>
                </a:cxn>
                <a:cxn ang="0">
                  <a:pos x="93" y="0"/>
                </a:cxn>
                <a:cxn ang="0">
                  <a:pos x="38" y="0"/>
                </a:cxn>
                <a:cxn ang="0">
                  <a:pos x="33" y="2"/>
                </a:cxn>
                <a:cxn ang="0">
                  <a:pos x="28" y="2"/>
                </a:cxn>
                <a:cxn ang="0">
                  <a:pos x="19" y="7"/>
                </a:cxn>
                <a:cxn ang="0">
                  <a:pos x="12" y="9"/>
                </a:cxn>
                <a:cxn ang="0">
                  <a:pos x="7" y="12"/>
                </a:cxn>
                <a:cxn ang="0">
                  <a:pos x="2" y="31"/>
                </a:cxn>
                <a:cxn ang="0">
                  <a:pos x="0" y="43"/>
                </a:cxn>
                <a:cxn ang="0">
                  <a:pos x="0" y="64"/>
                </a:cxn>
                <a:cxn ang="0">
                  <a:pos x="2" y="76"/>
                </a:cxn>
              </a:cxnLst>
              <a:rect l="0" t="0" r="r" b="b"/>
              <a:pathLst>
                <a:path w="96" h="112">
                  <a:moveTo>
                    <a:pt x="2" y="76"/>
                  </a:moveTo>
                  <a:lnTo>
                    <a:pt x="4" y="91"/>
                  </a:lnTo>
                  <a:lnTo>
                    <a:pt x="7" y="103"/>
                  </a:lnTo>
                  <a:lnTo>
                    <a:pt x="12" y="105"/>
                  </a:lnTo>
                  <a:lnTo>
                    <a:pt x="19" y="107"/>
                  </a:lnTo>
                  <a:lnTo>
                    <a:pt x="23" y="107"/>
                  </a:lnTo>
                  <a:lnTo>
                    <a:pt x="28" y="110"/>
                  </a:lnTo>
                  <a:lnTo>
                    <a:pt x="38" y="110"/>
                  </a:lnTo>
                  <a:lnTo>
                    <a:pt x="45" y="112"/>
                  </a:lnTo>
                  <a:lnTo>
                    <a:pt x="50" y="110"/>
                  </a:lnTo>
                  <a:lnTo>
                    <a:pt x="67" y="110"/>
                  </a:lnTo>
                  <a:lnTo>
                    <a:pt x="72" y="107"/>
                  </a:lnTo>
                  <a:lnTo>
                    <a:pt x="76" y="107"/>
                  </a:lnTo>
                  <a:lnTo>
                    <a:pt x="81" y="105"/>
                  </a:lnTo>
                  <a:lnTo>
                    <a:pt x="88" y="105"/>
                  </a:lnTo>
                  <a:lnTo>
                    <a:pt x="93" y="103"/>
                  </a:lnTo>
                  <a:lnTo>
                    <a:pt x="96" y="76"/>
                  </a:lnTo>
                  <a:lnTo>
                    <a:pt x="96" y="50"/>
                  </a:lnTo>
                  <a:lnTo>
                    <a:pt x="93" y="24"/>
                  </a:lnTo>
                  <a:lnTo>
                    <a:pt x="93" y="0"/>
                  </a:lnTo>
                  <a:lnTo>
                    <a:pt x="38" y="0"/>
                  </a:lnTo>
                  <a:lnTo>
                    <a:pt x="33" y="2"/>
                  </a:lnTo>
                  <a:lnTo>
                    <a:pt x="28" y="2"/>
                  </a:lnTo>
                  <a:lnTo>
                    <a:pt x="19" y="7"/>
                  </a:lnTo>
                  <a:lnTo>
                    <a:pt x="12" y="9"/>
                  </a:lnTo>
                  <a:lnTo>
                    <a:pt x="7" y="12"/>
                  </a:lnTo>
                  <a:lnTo>
                    <a:pt x="2" y="31"/>
                  </a:lnTo>
                  <a:lnTo>
                    <a:pt x="0" y="43"/>
                  </a:lnTo>
                  <a:lnTo>
                    <a:pt x="0" y="64"/>
                  </a:lnTo>
                  <a:lnTo>
                    <a:pt x="2" y="76"/>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5" name="Freeform 327"/>
            <p:cNvSpPr>
              <a:spLocks/>
            </p:cNvSpPr>
            <p:nvPr/>
          </p:nvSpPr>
          <p:spPr bwMode="auto">
            <a:xfrm>
              <a:off x="9031" y="1737"/>
              <a:ext cx="89" cy="106"/>
            </a:xfrm>
            <a:custGeom>
              <a:avLst/>
              <a:gdLst/>
              <a:ahLst/>
              <a:cxnLst>
                <a:cxn ang="0">
                  <a:pos x="2" y="84"/>
                </a:cxn>
                <a:cxn ang="0">
                  <a:pos x="7" y="98"/>
                </a:cxn>
                <a:cxn ang="0">
                  <a:pos x="12" y="100"/>
                </a:cxn>
                <a:cxn ang="0">
                  <a:pos x="16" y="100"/>
                </a:cxn>
                <a:cxn ang="0">
                  <a:pos x="21" y="103"/>
                </a:cxn>
                <a:cxn ang="0">
                  <a:pos x="26" y="105"/>
                </a:cxn>
                <a:cxn ang="0">
                  <a:pos x="62" y="105"/>
                </a:cxn>
                <a:cxn ang="0">
                  <a:pos x="67" y="103"/>
                </a:cxn>
                <a:cxn ang="0">
                  <a:pos x="72" y="100"/>
                </a:cxn>
                <a:cxn ang="0">
                  <a:pos x="76" y="100"/>
                </a:cxn>
                <a:cxn ang="0">
                  <a:pos x="86" y="95"/>
                </a:cxn>
                <a:cxn ang="0">
                  <a:pos x="88" y="72"/>
                </a:cxn>
                <a:cxn ang="0">
                  <a:pos x="88" y="24"/>
                </a:cxn>
                <a:cxn ang="0">
                  <a:pos x="86" y="0"/>
                </a:cxn>
                <a:cxn ang="0">
                  <a:pos x="36" y="0"/>
                </a:cxn>
                <a:cxn ang="0">
                  <a:pos x="31" y="2"/>
                </a:cxn>
                <a:cxn ang="0">
                  <a:pos x="26" y="2"/>
                </a:cxn>
                <a:cxn ang="0">
                  <a:pos x="7" y="12"/>
                </a:cxn>
                <a:cxn ang="0">
                  <a:pos x="0" y="40"/>
                </a:cxn>
                <a:cxn ang="0">
                  <a:pos x="0" y="72"/>
                </a:cxn>
                <a:cxn ang="0">
                  <a:pos x="2" y="84"/>
                </a:cxn>
              </a:cxnLst>
              <a:rect l="0" t="0" r="r" b="b"/>
              <a:pathLst>
                <a:path w="89" h="106">
                  <a:moveTo>
                    <a:pt x="2" y="84"/>
                  </a:moveTo>
                  <a:lnTo>
                    <a:pt x="7" y="98"/>
                  </a:lnTo>
                  <a:lnTo>
                    <a:pt x="12" y="100"/>
                  </a:lnTo>
                  <a:lnTo>
                    <a:pt x="16" y="100"/>
                  </a:lnTo>
                  <a:lnTo>
                    <a:pt x="21" y="103"/>
                  </a:lnTo>
                  <a:lnTo>
                    <a:pt x="26" y="105"/>
                  </a:lnTo>
                  <a:lnTo>
                    <a:pt x="62" y="105"/>
                  </a:lnTo>
                  <a:lnTo>
                    <a:pt x="67" y="103"/>
                  </a:lnTo>
                  <a:lnTo>
                    <a:pt x="72" y="100"/>
                  </a:lnTo>
                  <a:lnTo>
                    <a:pt x="76" y="100"/>
                  </a:lnTo>
                  <a:lnTo>
                    <a:pt x="86" y="95"/>
                  </a:lnTo>
                  <a:lnTo>
                    <a:pt x="88" y="72"/>
                  </a:lnTo>
                  <a:lnTo>
                    <a:pt x="88" y="24"/>
                  </a:lnTo>
                  <a:lnTo>
                    <a:pt x="86" y="0"/>
                  </a:lnTo>
                  <a:lnTo>
                    <a:pt x="36" y="0"/>
                  </a:lnTo>
                  <a:lnTo>
                    <a:pt x="31" y="2"/>
                  </a:lnTo>
                  <a:lnTo>
                    <a:pt x="26" y="2"/>
                  </a:lnTo>
                  <a:lnTo>
                    <a:pt x="7" y="12"/>
                  </a:lnTo>
                  <a:lnTo>
                    <a:pt x="0" y="40"/>
                  </a:lnTo>
                  <a:lnTo>
                    <a:pt x="0" y="72"/>
                  </a:lnTo>
                  <a:lnTo>
                    <a:pt x="2" y="84"/>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6" name="Freeform 328"/>
            <p:cNvSpPr>
              <a:spLocks/>
            </p:cNvSpPr>
            <p:nvPr/>
          </p:nvSpPr>
          <p:spPr bwMode="auto">
            <a:xfrm>
              <a:off x="9031" y="1737"/>
              <a:ext cx="86" cy="103"/>
            </a:xfrm>
            <a:custGeom>
              <a:avLst/>
              <a:gdLst/>
              <a:ahLst/>
              <a:cxnLst>
                <a:cxn ang="0">
                  <a:pos x="7" y="21"/>
                </a:cxn>
                <a:cxn ang="0">
                  <a:pos x="2" y="31"/>
                </a:cxn>
                <a:cxn ang="0">
                  <a:pos x="2" y="40"/>
                </a:cxn>
                <a:cxn ang="0">
                  <a:pos x="0" y="50"/>
                </a:cxn>
                <a:cxn ang="0">
                  <a:pos x="2" y="60"/>
                </a:cxn>
                <a:cxn ang="0">
                  <a:pos x="2" y="69"/>
                </a:cxn>
                <a:cxn ang="0">
                  <a:pos x="4" y="81"/>
                </a:cxn>
                <a:cxn ang="0">
                  <a:pos x="9" y="93"/>
                </a:cxn>
                <a:cxn ang="0">
                  <a:pos x="23" y="100"/>
                </a:cxn>
                <a:cxn ang="0">
                  <a:pos x="28" y="100"/>
                </a:cxn>
                <a:cxn ang="0">
                  <a:pos x="33" y="103"/>
                </a:cxn>
                <a:cxn ang="0">
                  <a:pos x="55" y="103"/>
                </a:cxn>
                <a:cxn ang="0">
                  <a:pos x="60" y="100"/>
                </a:cxn>
                <a:cxn ang="0">
                  <a:pos x="64" y="100"/>
                </a:cxn>
                <a:cxn ang="0">
                  <a:pos x="74" y="95"/>
                </a:cxn>
                <a:cxn ang="0">
                  <a:pos x="79" y="95"/>
                </a:cxn>
                <a:cxn ang="0">
                  <a:pos x="83" y="93"/>
                </a:cxn>
                <a:cxn ang="0">
                  <a:pos x="86" y="69"/>
                </a:cxn>
                <a:cxn ang="0">
                  <a:pos x="86" y="26"/>
                </a:cxn>
                <a:cxn ang="0">
                  <a:pos x="83" y="4"/>
                </a:cxn>
                <a:cxn ang="0">
                  <a:pos x="79" y="2"/>
                </a:cxn>
                <a:cxn ang="0">
                  <a:pos x="55" y="2"/>
                </a:cxn>
                <a:cxn ang="0">
                  <a:pos x="50" y="0"/>
                </a:cxn>
                <a:cxn ang="0">
                  <a:pos x="45" y="2"/>
                </a:cxn>
                <a:cxn ang="0">
                  <a:pos x="33" y="2"/>
                </a:cxn>
                <a:cxn ang="0">
                  <a:pos x="23" y="7"/>
                </a:cxn>
                <a:cxn ang="0">
                  <a:pos x="19" y="7"/>
                </a:cxn>
                <a:cxn ang="0">
                  <a:pos x="14" y="9"/>
                </a:cxn>
                <a:cxn ang="0">
                  <a:pos x="9" y="14"/>
                </a:cxn>
                <a:cxn ang="0">
                  <a:pos x="7" y="21"/>
                </a:cxn>
              </a:cxnLst>
              <a:rect l="0" t="0" r="r" b="b"/>
              <a:pathLst>
                <a:path w="86" h="103">
                  <a:moveTo>
                    <a:pt x="7" y="21"/>
                  </a:moveTo>
                  <a:lnTo>
                    <a:pt x="2" y="31"/>
                  </a:lnTo>
                  <a:lnTo>
                    <a:pt x="2" y="40"/>
                  </a:lnTo>
                  <a:lnTo>
                    <a:pt x="0" y="50"/>
                  </a:lnTo>
                  <a:lnTo>
                    <a:pt x="2" y="60"/>
                  </a:lnTo>
                  <a:lnTo>
                    <a:pt x="2" y="69"/>
                  </a:lnTo>
                  <a:lnTo>
                    <a:pt x="4" y="81"/>
                  </a:lnTo>
                  <a:lnTo>
                    <a:pt x="9" y="93"/>
                  </a:lnTo>
                  <a:lnTo>
                    <a:pt x="23" y="100"/>
                  </a:lnTo>
                  <a:lnTo>
                    <a:pt x="28" y="100"/>
                  </a:lnTo>
                  <a:lnTo>
                    <a:pt x="33" y="103"/>
                  </a:lnTo>
                  <a:lnTo>
                    <a:pt x="55" y="103"/>
                  </a:lnTo>
                  <a:lnTo>
                    <a:pt x="60" y="100"/>
                  </a:lnTo>
                  <a:lnTo>
                    <a:pt x="64" y="100"/>
                  </a:lnTo>
                  <a:lnTo>
                    <a:pt x="74" y="95"/>
                  </a:lnTo>
                  <a:lnTo>
                    <a:pt x="79" y="95"/>
                  </a:lnTo>
                  <a:lnTo>
                    <a:pt x="83" y="93"/>
                  </a:lnTo>
                  <a:lnTo>
                    <a:pt x="86" y="69"/>
                  </a:lnTo>
                  <a:lnTo>
                    <a:pt x="86" y="26"/>
                  </a:lnTo>
                  <a:lnTo>
                    <a:pt x="83" y="4"/>
                  </a:lnTo>
                  <a:lnTo>
                    <a:pt x="79" y="2"/>
                  </a:lnTo>
                  <a:lnTo>
                    <a:pt x="55" y="2"/>
                  </a:lnTo>
                  <a:lnTo>
                    <a:pt x="50" y="0"/>
                  </a:lnTo>
                  <a:lnTo>
                    <a:pt x="45" y="2"/>
                  </a:lnTo>
                  <a:lnTo>
                    <a:pt x="33" y="2"/>
                  </a:lnTo>
                  <a:lnTo>
                    <a:pt x="23" y="7"/>
                  </a:lnTo>
                  <a:lnTo>
                    <a:pt x="19" y="7"/>
                  </a:lnTo>
                  <a:lnTo>
                    <a:pt x="14" y="9"/>
                  </a:lnTo>
                  <a:lnTo>
                    <a:pt x="9" y="14"/>
                  </a:lnTo>
                  <a:lnTo>
                    <a:pt x="7" y="21"/>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7" name="Freeform 329"/>
            <p:cNvSpPr>
              <a:spLocks/>
            </p:cNvSpPr>
            <p:nvPr/>
          </p:nvSpPr>
          <p:spPr bwMode="auto">
            <a:xfrm>
              <a:off x="9033" y="1740"/>
              <a:ext cx="82" cy="98"/>
            </a:xfrm>
            <a:custGeom>
              <a:avLst/>
              <a:gdLst/>
              <a:ahLst/>
              <a:cxnLst>
                <a:cxn ang="0">
                  <a:pos x="0" y="38"/>
                </a:cxn>
                <a:cxn ang="0">
                  <a:pos x="0" y="57"/>
                </a:cxn>
                <a:cxn ang="0">
                  <a:pos x="4" y="76"/>
                </a:cxn>
                <a:cxn ang="0">
                  <a:pos x="9" y="86"/>
                </a:cxn>
                <a:cxn ang="0">
                  <a:pos x="14" y="91"/>
                </a:cxn>
                <a:cxn ang="0">
                  <a:pos x="19" y="93"/>
                </a:cxn>
                <a:cxn ang="0">
                  <a:pos x="21" y="93"/>
                </a:cxn>
                <a:cxn ang="0">
                  <a:pos x="26" y="95"/>
                </a:cxn>
                <a:cxn ang="0">
                  <a:pos x="31" y="95"/>
                </a:cxn>
                <a:cxn ang="0">
                  <a:pos x="36" y="98"/>
                </a:cxn>
                <a:cxn ang="0">
                  <a:pos x="47" y="98"/>
                </a:cxn>
                <a:cxn ang="0">
                  <a:pos x="52" y="95"/>
                </a:cxn>
                <a:cxn ang="0">
                  <a:pos x="57" y="95"/>
                </a:cxn>
                <a:cxn ang="0">
                  <a:pos x="60" y="93"/>
                </a:cxn>
                <a:cxn ang="0">
                  <a:pos x="64" y="93"/>
                </a:cxn>
                <a:cxn ang="0">
                  <a:pos x="74" y="88"/>
                </a:cxn>
                <a:cxn ang="0">
                  <a:pos x="76" y="86"/>
                </a:cxn>
                <a:cxn ang="0">
                  <a:pos x="81" y="64"/>
                </a:cxn>
                <a:cxn ang="0">
                  <a:pos x="81" y="45"/>
                </a:cxn>
                <a:cxn ang="0">
                  <a:pos x="79" y="24"/>
                </a:cxn>
                <a:cxn ang="0">
                  <a:pos x="76" y="4"/>
                </a:cxn>
                <a:cxn ang="0">
                  <a:pos x="74" y="4"/>
                </a:cxn>
                <a:cxn ang="0">
                  <a:pos x="69" y="2"/>
                </a:cxn>
                <a:cxn ang="0">
                  <a:pos x="55" y="2"/>
                </a:cxn>
                <a:cxn ang="0">
                  <a:pos x="52" y="0"/>
                </a:cxn>
                <a:cxn ang="0">
                  <a:pos x="43" y="0"/>
                </a:cxn>
                <a:cxn ang="0">
                  <a:pos x="38" y="2"/>
                </a:cxn>
                <a:cxn ang="0">
                  <a:pos x="31" y="2"/>
                </a:cxn>
                <a:cxn ang="0">
                  <a:pos x="26" y="4"/>
                </a:cxn>
                <a:cxn ang="0">
                  <a:pos x="21" y="4"/>
                </a:cxn>
                <a:cxn ang="0">
                  <a:pos x="19" y="7"/>
                </a:cxn>
                <a:cxn ang="0">
                  <a:pos x="14" y="9"/>
                </a:cxn>
                <a:cxn ang="0">
                  <a:pos x="9" y="14"/>
                </a:cxn>
                <a:cxn ang="0">
                  <a:pos x="4" y="21"/>
                </a:cxn>
                <a:cxn ang="0">
                  <a:pos x="2" y="31"/>
                </a:cxn>
                <a:cxn ang="0">
                  <a:pos x="0" y="38"/>
                </a:cxn>
              </a:cxnLst>
              <a:rect l="0" t="0" r="r" b="b"/>
              <a:pathLst>
                <a:path w="82" h="98">
                  <a:moveTo>
                    <a:pt x="0" y="38"/>
                  </a:moveTo>
                  <a:lnTo>
                    <a:pt x="0" y="57"/>
                  </a:lnTo>
                  <a:lnTo>
                    <a:pt x="4" y="76"/>
                  </a:lnTo>
                  <a:lnTo>
                    <a:pt x="9" y="86"/>
                  </a:lnTo>
                  <a:lnTo>
                    <a:pt x="14" y="91"/>
                  </a:lnTo>
                  <a:lnTo>
                    <a:pt x="19" y="93"/>
                  </a:lnTo>
                  <a:lnTo>
                    <a:pt x="21" y="93"/>
                  </a:lnTo>
                  <a:lnTo>
                    <a:pt x="26" y="95"/>
                  </a:lnTo>
                  <a:lnTo>
                    <a:pt x="31" y="95"/>
                  </a:lnTo>
                  <a:lnTo>
                    <a:pt x="36" y="98"/>
                  </a:lnTo>
                  <a:lnTo>
                    <a:pt x="47" y="98"/>
                  </a:lnTo>
                  <a:lnTo>
                    <a:pt x="52" y="95"/>
                  </a:lnTo>
                  <a:lnTo>
                    <a:pt x="57" y="95"/>
                  </a:lnTo>
                  <a:lnTo>
                    <a:pt x="60" y="93"/>
                  </a:lnTo>
                  <a:lnTo>
                    <a:pt x="64" y="93"/>
                  </a:lnTo>
                  <a:lnTo>
                    <a:pt x="74" y="88"/>
                  </a:lnTo>
                  <a:lnTo>
                    <a:pt x="76" y="86"/>
                  </a:lnTo>
                  <a:lnTo>
                    <a:pt x="81" y="64"/>
                  </a:lnTo>
                  <a:lnTo>
                    <a:pt x="81" y="45"/>
                  </a:lnTo>
                  <a:lnTo>
                    <a:pt x="79" y="24"/>
                  </a:lnTo>
                  <a:lnTo>
                    <a:pt x="76" y="4"/>
                  </a:lnTo>
                  <a:lnTo>
                    <a:pt x="74" y="4"/>
                  </a:lnTo>
                  <a:lnTo>
                    <a:pt x="69" y="2"/>
                  </a:lnTo>
                  <a:lnTo>
                    <a:pt x="55" y="2"/>
                  </a:lnTo>
                  <a:lnTo>
                    <a:pt x="52" y="0"/>
                  </a:lnTo>
                  <a:lnTo>
                    <a:pt x="43" y="0"/>
                  </a:lnTo>
                  <a:lnTo>
                    <a:pt x="38" y="2"/>
                  </a:lnTo>
                  <a:lnTo>
                    <a:pt x="31" y="2"/>
                  </a:lnTo>
                  <a:lnTo>
                    <a:pt x="26" y="4"/>
                  </a:lnTo>
                  <a:lnTo>
                    <a:pt x="21" y="4"/>
                  </a:lnTo>
                  <a:lnTo>
                    <a:pt x="19" y="7"/>
                  </a:lnTo>
                  <a:lnTo>
                    <a:pt x="14" y="9"/>
                  </a:lnTo>
                  <a:lnTo>
                    <a:pt x="9" y="14"/>
                  </a:lnTo>
                  <a:lnTo>
                    <a:pt x="4" y="21"/>
                  </a:lnTo>
                  <a:lnTo>
                    <a:pt x="2" y="31"/>
                  </a:lnTo>
                  <a:lnTo>
                    <a:pt x="0" y="38"/>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8" name="Freeform 330"/>
            <p:cNvSpPr>
              <a:spLocks/>
            </p:cNvSpPr>
            <p:nvPr/>
          </p:nvSpPr>
          <p:spPr bwMode="auto">
            <a:xfrm>
              <a:off x="9036" y="1742"/>
              <a:ext cx="76" cy="93"/>
            </a:xfrm>
            <a:custGeom>
              <a:avLst/>
              <a:gdLst/>
              <a:ahLst/>
              <a:cxnLst>
                <a:cxn ang="0">
                  <a:pos x="2" y="62"/>
                </a:cxn>
                <a:cxn ang="0">
                  <a:pos x="4" y="69"/>
                </a:cxn>
                <a:cxn ang="0">
                  <a:pos x="9" y="81"/>
                </a:cxn>
                <a:cxn ang="0">
                  <a:pos x="14" y="84"/>
                </a:cxn>
                <a:cxn ang="0">
                  <a:pos x="16" y="86"/>
                </a:cxn>
                <a:cxn ang="0">
                  <a:pos x="26" y="91"/>
                </a:cxn>
                <a:cxn ang="0">
                  <a:pos x="28" y="91"/>
                </a:cxn>
                <a:cxn ang="0">
                  <a:pos x="33" y="93"/>
                </a:cxn>
                <a:cxn ang="0">
                  <a:pos x="40" y="93"/>
                </a:cxn>
                <a:cxn ang="0">
                  <a:pos x="45" y="91"/>
                </a:cxn>
                <a:cxn ang="0">
                  <a:pos x="52" y="91"/>
                </a:cxn>
                <a:cxn ang="0">
                  <a:pos x="55" y="88"/>
                </a:cxn>
                <a:cxn ang="0">
                  <a:pos x="60" y="86"/>
                </a:cxn>
                <a:cxn ang="0">
                  <a:pos x="64" y="84"/>
                </a:cxn>
                <a:cxn ang="0">
                  <a:pos x="67" y="81"/>
                </a:cxn>
                <a:cxn ang="0">
                  <a:pos x="71" y="79"/>
                </a:cxn>
                <a:cxn ang="0">
                  <a:pos x="74" y="69"/>
                </a:cxn>
                <a:cxn ang="0">
                  <a:pos x="74" y="62"/>
                </a:cxn>
                <a:cxn ang="0">
                  <a:pos x="76" y="52"/>
                </a:cxn>
                <a:cxn ang="0">
                  <a:pos x="76" y="33"/>
                </a:cxn>
                <a:cxn ang="0">
                  <a:pos x="74" y="24"/>
                </a:cxn>
                <a:cxn ang="0">
                  <a:pos x="74" y="14"/>
                </a:cxn>
                <a:cxn ang="0">
                  <a:pos x="71" y="4"/>
                </a:cxn>
                <a:cxn ang="0">
                  <a:pos x="64" y="4"/>
                </a:cxn>
                <a:cxn ang="0">
                  <a:pos x="60" y="2"/>
                </a:cxn>
                <a:cxn ang="0">
                  <a:pos x="47" y="2"/>
                </a:cxn>
                <a:cxn ang="0">
                  <a:pos x="45" y="0"/>
                </a:cxn>
                <a:cxn ang="0">
                  <a:pos x="36" y="0"/>
                </a:cxn>
                <a:cxn ang="0">
                  <a:pos x="33" y="2"/>
                </a:cxn>
                <a:cxn ang="0">
                  <a:pos x="28" y="2"/>
                </a:cxn>
                <a:cxn ang="0">
                  <a:pos x="23" y="4"/>
                </a:cxn>
                <a:cxn ang="0">
                  <a:pos x="21" y="4"/>
                </a:cxn>
                <a:cxn ang="0">
                  <a:pos x="16" y="7"/>
                </a:cxn>
                <a:cxn ang="0">
                  <a:pos x="9" y="14"/>
                </a:cxn>
                <a:cxn ang="0">
                  <a:pos x="4" y="21"/>
                </a:cxn>
                <a:cxn ang="0">
                  <a:pos x="0" y="35"/>
                </a:cxn>
                <a:cxn ang="0">
                  <a:pos x="0" y="52"/>
                </a:cxn>
                <a:cxn ang="0">
                  <a:pos x="2" y="62"/>
                </a:cxn>
              </a:cxnLst>
              <a:rect l="0" t="0" r="r" b="b"/>
              <a:pathLst>
                <a:path w="76" h="93">
                  <a:moveTo>
                    <a:pt x="2" y="62"/>
                  </a:moveTo>
                  <a:lnTo>
                    <a:pt x="4" y="69"/>
                  </a:lnTo>
                  <a:lnTo>
                    <a:pt x="9" y="81"/>
                  </a:lnTo>
                  <a:lnTo>
                    <a:pt x="14" y="84"/>
                  </a:lnTo>
                  <a:lnTo>
                    <a:pt x="16" y="86"/>
                  </a:lnTo>
                  <a:lnTo>
                    <a:pt x="26" y="91"/>
                  </a:lnTo>
                  <a:lnTo>
                    <a:pt x="28" y="91"/>
                  </a:lnTo>
                  <a:lnTo>
                    <a:pt x="33" y="93"/>
                  </a:lnTo>
                  <a:lnTo>
                    <a:pt x="40" y="93"/>
                  </a:lnTo>
                  <a:lnTo>
                    <a:pt x="45" y="91"/>
                  </a:lnTo>
                  <a:lnTo>
                    <a:pt x="52" y="91"/>
                  </a:lnTo>
                  <a:lnTo>
                    <a:pt x="55" y="88"/>
                  </a:lnTo>
                  <a:lnTo>
                    <a:pt x="60" y="86"/>
                  </a:lnTo>
                  <a:lnTo>
                    <a:pt x="64" y="84"/>
                  </a:lnTo>
                  <a:lnTo>
                    <a:pt x="67" y="81"/>
                  </a:lnTo>
                  <a:lnTo>
                    <a:pt x="71" y="79"/>
                  </a:lnTo>
                  <a:lnTo>
                    <a:pt x="74" y="69"/>
                  </a:lnTo>
                  <a:lnTo>
                    <a:pt x="74" y="62"/>
                  </a:lnTo>
                  <a:lnTo>
                    <a:pt x="76" y="52"/>
                  </a:lnTo>
                  <a:lnTo>
                    <a:pt x="76" y="33"/>
                  </a:lnTo>
                  <a:lnTo>
                    <a:pt x="74" y="24"/>
                  </a:lnTo>
                  <a:lnTo>
                    <a:pt x="74" y="14"/>
                  </a:lnTo>
                  <a:lnTo>
                    <a:pt x="71" y="4"/>
                  </a:lnTo>
                  <a:lnTo>
                    <a:pt x="64" y="4"/>
                  </a:lnTo>
                  <a:lnTo>
                    <a:pt x="60" y="2"/>
                  </a:lnTo>
                  <a:lnTo>
                    <a:pt x="47" y="2"/>
                  </a:lnTo>
                  <a:lnTo>
                    <a:pt x="45" y="0"/>
                  </a:lnTo>
                  <a:lnTo>
                    <a:pt x="36" y="0"/>
                  </a:lnTo>
                  <a:lnTo>
                    <a:pt x="33" y="2"/>
                  </a:lnTo>
                  <a:lnTo>
                    <a:pt x="28" y="2"/>
                  </a:lnTo>
                  <a:lnTo>
                    <a:pt x="23" y="4"/>
                  </a:lnTo>
                  <a:lnTo>
                    <a:pt x="21" y="4"/>
                  </a:lnTo>
                  <a:lnTo>
                    <a:pt x="16" y="7"/>
                  </a:lnTo>
                  <a:lnTo>
                    <a:pt x="9" y="14"/>
                  </a:lnTo>
                  <a:lnTo>
                    <a:pt x="4" y="21"/>
                  </a:lnTo>
                  <a:lnTo>
                    <a:pt x="0" y="35"/>
                  </a:lnTo>
                  <a:lnTo>
                    <a:pt x="0" y="52"/>
                  </a:lnTo>
                  <a:lnTo>
                    <a:pt x="2" y="62"/>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9" name="Freeform 331"/>
            <p:cNvSpPr>
              <a:spLocks/>
            </p:cNvSpPr>
            <p:nvPr/>
          </p:nvSpPr>
          <p:spPr bwMode="auto">
            <a:xfrm>
              <a:off x="9038" y="1744"/>
              <a:ext cx="72" cy="89"/>
            </a:xfrm>
            <a:custGeom>
              <a:avLst/>
              <a:gdLst/>
              <a:ahLst/>
              <a:cxnLst>
                <a:cxn ang="0">
                  <a:pos x="2" y="28"/>
                </a:cxn>
                <a:cxn ang="0">
                  <a:pos x="0" y="33"/>
                </a:cxn>
                <a:cxn ang="0">
                  <a:pos x="0" y="50"/>
                </a:cxn>
                <a:cxn ang="0">
                  <a:pos x="4" y="64"/>
                </a:cxn>
                <a:cxn ang="0">
                  <a:pos x="9" y="74"/>
                </a:cxn>
                <a:cxn ang="0">
                  <a:pos x="16" y="81"/>
                </a:cxn>
                <a:cxn ang="0">
                  <a:pos x="19" y="84"/>
                </a:cxn>
                <a:cxn ang="0">
                  <a:pos x="23" y="86"/>
                </a:cxn>
                <a:cxn ang="0">
                  <a:pos x="31" y="86"/>
                </a:cxn>
                <a:cxn ang="0">
                  <a:pos x="33" y="88"/>
                </a:cxn>
                <a:cxn ang="0">
                  <a:pos x="38" y="86"/>
                </a:cxn>
                <a:cxn ang="0">
                  <a:pos x="45" y="86"/>
                </a:cxn>
                <a:cxn ang="0">
                  <a:pos x="47" y="84"/>
                </a:cxn>
                <a:cxn ang="0">
                  <a:pos x="52" y="84"/>
                </a:cxn>
                <a:cxn ang="0">
                  <a:pos x="57" y="79"/>
                </a:cxn>
                <a:cxn ang="0">
                  <a:pos x="62" y="76"/>
                </a:cxn>
                <a:cxn ang="0">
                  <a:pos x="64" y="74"/>
                </a:cxn>
                <a:cxn ang="0">
                  <a:pos x="67" y="64"/>
                </a:cxn>
                <a:cxn ang="0">
                  <a:pos x="69" y="57"/>
                </a:cxn>
                <a:cxn ang="0">
                  <a:pos x="69" y="47"/>
                </a:cxn>
                <a:cxn ang="0">
                  <a:pos x="71" y="40"/>
                </a:cxn>
                <a:cxn ang="0">
                  <a:pos x="69" y="31"/>
                </a:cxn>
                <a:cxn ang="0">
                  <a:pos x="69" y="24"/>
                </a:cxn>
                <a:cxn ang="0">
                  <a:pos x="67" y="14"/>
                </a:cxn>
                <a:cxn ang="0">
                  <a:pos x="64" y="7"/>
                </a:cxn>
                <a:cxn ang="0">
                  <a:pos x="62" y="4"/>
                </a:cxn>
                <a:cxn ang="0">
                  <a:pos x="57" y="4"/>
                </a:cxn>
                <a:cxn ang="0">
                  <a:pos x="55" y="2"/>
                </a:cxn>
                <a:cxn ang="0">
                  <a:pos x="45" y="2"/>
                </a:cxn>
                <a:cxn ang="0">
                  <a:pos x="40" y="0"/>
                </a:cxn>
                <a:cxn ang="0">
                  <a:pos x="31" y="0"/>
                </a:cxn>
                <a:cxn ang="0">
                  <a:pos x="26" y="2"/>
                </a:cxn>
                <a:cxn ang="0">
                  <a:pos x="23" y="2"/>
                </a:cxn>
                <a:cxn ang="0">
                  <a:pos x="19" y="4"/>
                </a:cxn>
                <a:cxn ang="0">
                  <a:pos x="16" y="7"/>
                </a:cxn>
                <a:cxn ang="0">
                  <a:pos x="11" y="9"/>
                </a:cxn>
                <a:cxn ang="0">
                  <a:pos x="9" y="14"/>
                </a:cxn>
                <a:cxn ang="0">
                  <a:pos x="4" y="21"/>
                </a:cxn>
                <a:cxn ang="0">
                  <a:pos x="2" y="28"/>
                </a:cxn>
              </a:cxnLst>
              <a:rect l="0" t="0" r="r" b="b"/>
              <a:pathLst>
                <a:path w="72" h="89">
                  <a:moveTo>
                    <a:pt x="2" y="28"/>
                  </a:moveTo>
                  <a:lnTo>
                    <a:pt x="0" y="33"/>
                  </a:lnTo>
                  <a:lnTo>
                    <a:pt x="0" y="50"/>
                  </a:lnTo>
                  <a:lnTo>
                    <a:pt x="4" y="64"/>
                  </a:lnTo>
                  <a:lnTo>
                    <a:pt x="9" y="74"/>
                  </a:lnTo>
                  <a:lnTo>
                    <a:pt x="16" y="81"/>
                  </a:lnTo>
                  <a:lnTo>
                    <a:pt x="19" y="84"/>
                  </a:lnTo>
                  <a:lnTo>
                    <a:pt x="23" y="86"/>
                  </a:lnTo>
                  <a:lnTo>
                    <a:pt x="31" y="86"/>
                  </a:lnTo>
                  <a:lnTo>
                    <a:pt x="33" y="88"/>
                  </a:lnTo>
                  <a:lnTo>
                    <a:pt x="38" y="86"/>
                  </a:lnTo>
                  <a:lnTo>
                    <a:pt x="45" y="86"/>
                  </a:lnTo>
                  <a:lnTo>
                    <a:pt x="47" y="84"/>
                  </a:lnTo>
                  <a:lnTo>
                    <a:pt x="52" y="84"/>
                  </a:lnTo>
                  <a:lnTo>
                    <a:pt x="57" y="79"/>
                  </a:lnTo>
                  <a:lnTo>
                    <a:pt x="62" y="76"/>
                  </a:lnTo>
                  <a:lnTo>
                    <a:pt x="64" y="74"/>
                  </a:lnTo>
                  <a:lnTo>
                    <a:pt x="67" y="64"/>
                  </a:lnTo>
                  <a:lnTo>
                    <a:pt x="69" y="57"/>
                  </a:lnTo>
                  <a:lnTo>
                    <a:pt x="69" y="47"/>
                  </a:lnTo>
                  <a:lnTo>
                    <a:pt x="71" y="40"/>
                  </a:lnTo>
                  <a:lnTo>
                    <a:pt x="69" y="31"/>
                  </a:lnTo>
                  <a:lnTo>
                    <a:pt x="69" y="24"/>
                  </a:lnTo>
                  <a:lnTo>
                    <a:pt x="67" y="14"/>
                  </a:lnTo>
                  <a:lnTo>
                    <a:pt x="64" y="7"/>
                  </a:lnTo>
                  <a:lnTo>
                    <a:pt x="62" y="4"/>
                  </a:lnTo>
                  <a:lnTo>
                    <a:pt x="57" y="4"/>
                  </a:lnTo>
                  <a:lnTo>
                    <a:pt x="55" y="2"/>
                  </a:lnTo>
                  <a:lnTo>
                    <a:pt x="45" y="2"/>
                  </a:lnTo>
                  <a:lnTo>
                    <a:pt x="40" y="0"/>
                  </a:lnTo>
                  <a:lnTo>
                    <a:pt x="31" y="0"/>
                  </a:lnTo>
                  <a:lnTo>
                    <a:pt x="26" y="2"/>
                  </a:lnTo>
                  <a:lnTo>
                    <a:pt x="23" y="2"/>
                  </a:lnTo>
                  <a:lnTo>
                    <a:pt x="19" y="4"/>
                  </a:lnTo>
                  <a:lnTo>
                    <a:pt x="16" y="7"/>
                  </a:lnTo>
                  <a:lnTo>
                    <a:pt x="11" y="9"/>
                  </a:lnTo>
                  <a:lnTo>
                    <a:pt x="9" y="14"/>
                  </a:lnTo>
                  <a:lnTo>
                    <a:pt x="4" y="21"/>
                  </a:lnTo>
                  <a:lnTo>
                    <a:pt x="2" y="28"/>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0" name="Freeform 332"/>
            <p:cNvSpPr>
              <a:spLocks/>
            </p:cNvSpPr>
            <p:nvPr/>
          </p:nvSpPr>
          <p:spPr bwMode="auto">
            <a:xfrm>
              <a:off x="8954" y="1737"/>
              <a:ext cx="36" cy="70"/>
            </a:xfrm>
            <a:custGeom>
              <a:avLst/>
              <a:gdLst/>
              <a:ahLst/>
              <a:cxnLst>
                <a:cxn ang="0">
                  <a:pos x="0" y="4"/>
                </a:cxn>
                <a:cxn ang="0">
                  <a:pos x="0" y="69"/>
                </a:cxn>
                <a:cxn ang="0">
                  <a:pos x="0" y="7"/>
                </a:cxn>
                <a:cxn ang="0">
                  <a:pos x="35" y="2"/>
                </a:cxn>
                <a:cxn ang="0">
                  <a:pos x="35" y="0"/>
                </a:cxn>
                <a:cxn ang="0">
                  <a:pos x="0" y="4"/>
                </a:cxn>
              </a:cxnLst>
              <a:rect l="0" t="0" r="r" b="b"/>
              <a:pathLst>
                <a:path w="36" h="70">
                  <a:moveTo>
                    <a:pt x="0" y="4"/>
                  </a:moveTo>
                  <a:lnTo>
                    <a:pt x="0" y="69"/>
                  </a:lnTo>
                  <a:lnTo>
                    <a:pt x="0" y="7"/>
                  </a:lnTo>
                  <a:lnTo>
                    <a:pt x="35" y="2"/>
                  </a:lnTo>
                  <a:lnTo>
                    <a:pt x="35"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1" name="Freeform 333"/>
            <p:cNvSpPr>
              <a:spLocks/>
            </p:cNvSpPr>
            <p:nvPr/>
          </p:nvSpPr>
          <p:spPr bwMode="auto">
            <a:xfrm>
              <a:off x="8954" y="1747"/>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2" name="Freeform 334"/>
            <p:cNvSpPr>
              <a:spLocks/>
            </p:cNvSpPr>
            <p:nvPr/>
          </p:nvSpPr>
          <p:spPr bwMode="auto">
            <a:xfrm>
              <a:off x="8954" y="1759"/>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3" name="Freeform 335"/>
            <p:cNvSpPr>
              <a:spLocks/>
            </p:cNvSpPr>
            <p:nvPr/>
          </p:nvSpPr>
          <p:spPr bwMode="auto">
            <a:xfrm>
              <a:off x="8954" y="1759"/>
              <a:ext cx="36" cy="2"/>
            </a:xfrm>
            <a:custGeom>
              <a:avLst/>
              <a:gdLst/>
              <a:ahLst/>
              <a:cxnLst>
                <a:cxn ang="0">
                  <a:pos x="0" y="2"/>
                </a:cxn>
                <a:cxn ang="0">
                  <a:pos x="35" y="0"/>
                </a:cxn>
                <a:cxn ang="0">
                  <a:pos x="0" y="2"/>
                </a:cxn>
              </a:cxnLst>
              <a:rect l="0" t="0" r="r" b="b"/>
              <a:pathLst>
                <a:path w="36" h="2">
                  <a:moveTo>
                    <a:pt x="0" y="2"/>
                  </a:move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4" name="Freeform 336"/>
            <p:cNvSpPr>
              <a:spLocks/>
            </p:cNvSpPr>
            <p:nvPr/>
          </p:nvSpPr>
          <p:spPr bwMode="auto">
            <a:xfrm>
              <a:off x="8954" y="1775"/>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5" name="Freeform 337"/>
            <p:cNvSpPr>
              <a:spLocks/>
            </p:cNvSpPr>
            <p:nvPr/>
          </p:nvSpPr>
          <p:spPr bwMode="auto">
            <a:xfrm>
              <a:off x="8954" y="1764"/>
              <a:ext cx="36" cy="14"/>
            </a:xfrm>
            <a:custGeom>
              <a:avLst/>
              <a:gdLst/>
              <a:ahLst/>
              <a:cxnLst>
                <a:cxn ang="0">
                  <a:pos x="0" y="2"/>
                </a:cxn>
                <a:cxn ang="0">
                  <a:pos x="0" y="14"/>
                </a:cxn>
                <a:cxn ang="0">
                  <a:pos x="35" y="11"/>
                </a:cxn>
                <a:cxn ang="0">
                  <a:pos x="35" y="0"/>
                </a:cxn>
                <a:cxn ang="0">
                  <a:pos x="0" y="2"/>
                </a:cxn>
              </a:cxnLst>
              <a:rect l="0" t="0" r="r" b="b"/>
              <a:pathLst>
                <a:path w="36" h="14">
                  <a:moveTo>
                    <a:pt x="0" y="2"/>
                  </a:moveTo>
                  <a:lnTo>
                    <a:pt x="0" y="14"/>
                  </a:lnTo>
                  <a:lnTo>
                    <a:pt x="35" y="11"/>
                  </a:ln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6" name="Freeform 338"/>
            <p:cNvSpPr>
              <a:spLocks/>
            </p:cNvSpPr>
            <p:nvPr/>
          </p:nvSpPr>
          <p:spPr bwMode="auto">
            <a:xfrm>
              <a:off x="8954" y="1802"/>
              <a:ext cx="36" cy="5"/>
            </a:xfrm>
            <a:custGeom>
              <a:avLst/>
              <a:gdLst/>
              <a:ahLst/>
              <a:cxnLst>
                <a:cxn ang="0">
                  <a:pos x="0" y="2"/>
                </a:cxn>
                <a:cxn ang="0">
                  <a:pos x="0" y="4"/>
                </a:cxn>
                <a:cxn ang="0">
                  <a:pos x="35" y="4"/>
                </a:cxn>
                <a:cxn ang="0">
                  <a:pos x="35" y="0"/>
                </a:cxn>
                <a:cxn ang="0">
                  <a:pos x="0" y="2"/>
                </a:cxn>
              </a:cxnLst>
              <a:rect l="0" t="0" r="r" b="b"/>
              <a:pathLst>
                <a:path w="36" h="5">
                  <a:moveTo>
                    <a:pt x="0" y="2"/>
                  </a:moveTo>
                  <a:lnTo>
                    <a:pt x="0" y="4"/>
                  </a:lnTo>
                  <a:lnTo>
                    <a:pt x="35" y="4"/>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7" name="Freeform 339"/>
            <p:cNvSpPr>
              <a:spLocks/>
            </p:cNvSpPr>
            <p:nvPr/>
          </p:nvSpPr>
          <p:spPr bwMode="auto">
            <a:xfrm>
              <a:off x="9028" y="1886"/>
              <a:ext cx="96" cy="9"/>
            </a:xfrm>
            <a:custGeom>
              <a:avLst/>
              <a:gdLst/>
              <a:ahLst/>
              <a:cxnLst>
                <a:cxn ang="0">
                  <a:pos x="0" y="0"/>
                </a:cxn>
                <a:cxn ang="0">
                  <a:pos x="0" y="9"/>
                </a:cxn>
                <a:cxn ang="0">
                  <a:pos x="2" y="4"/>
                </a:cxn>
                <a:cxn ang="0">
                  <a:pos x="96" y="7"/>
                </a:cxn>
                <a:cxn ang="0">
                  <a:pos x="96" y="2"/>
                </a:cxn>
                <a:cxn ang="0">
                  <a:pos x="0" y="0"/>
                </a:cxn>
              </a:cxnLst>
              <a:rect l="0" t="0" r="r" b="b"/>
              <a:pathLst>
                <a:path w="96" h="9">
                  <a:moveTo>
                    <a:pt x="0" y="0"/>
                  </a:moveTo>
                  <a:lnTo>
                    <a:pt x="0" y="9"/>
                  </a:lnTo>
                  <a:lnTo>
                    <a:pt x="2" y="4"/>
                  </a:lnTo>
                  <a:lnTo>
                    <a:pt x="96" y="7"/>
                  </a:lnTo>
                  <a:lnTo>
                    <a:pt x="96"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8" name="Freeform 340"/>
            <p:cNvSpPr>
              <a:spLocks/>
            </p:cNvSpPr>
            <p:nvPr/>
          </p:nvSpPr>
          <p:spPr bwMode="auto">
            <a:xfrm>
              <a:off x="9031" y="1891"/>
              <a:ext cx="93" cy="4"/>
            </a:xfrm>
            <a:custGeom>
              <a:avLst/>
              <a:gdLst/>
              <a:ahLst/>
              <a:cxnLst>
                <a:cxn ang="0">
                  <a:pos x="0" y="0"/>
                </a:cxn>
                <a:cxn ang="0">
                  <a:pos x="0" y="2"/>
                </a:cxn>
                <a:cxn ang="0">
                  <a:pos x="93" y="4"/>
                </a:cxn>
                <a:cxn ang="0">
                  <a:pos x="93" y="2"/>
                </a:cxn>
                <a:cxn ang="0">
                  <a:pos x="0" y="0"/>
                </a:cxn>
              </a:cxnLst>
              <a:rect l="0" t="0" r="r" b="b"/>
              <a:pathLst>
                <a:path w="93" h="4">
                  <a:moveTo>
                    <a:pt x="0" y="0"/>
                  </a:moveTo>
                  <a:lnTo>
                    <a:pt x="0" y="2"/>
                  </a:lnTo>
                  <a:lnTo>
                    <a:pt x="93" y="4"/>
                  </a:lnTo>
                  <a:lnTo>
                    <a:pt x="93"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9" name="Freeform 341"/>
            <p:cNvSpPr>
              <a:spLocks/>
            </p:cNvSpPr>
            <p:nvPr/>
          </p:nvSpPr>
          <p:spPr bwMode="auto">
            <a:xfrm>
              <a:off x="9031" y="1886"/>
              <a:ext cx="17" cy="5"/>
            </a:xfrm>
            <a:custGeom>
              <a:avLst/>
              <a:gdLst/>
              <a:ahLst/>
              <a:cxnLst>
                <a:cxn ang="0">
                  <a:pos x="0" y="0"/>
                </a:cxn>
                <a:cxn ang="0">
                  <a:pos x="0" y="2"/>
                </a:cxn>
                <a:cxn ang="0">
                  <a:pos x="16" y="4"/>
                </a:cxn>
                <a:cxn ang="0">
                  <a:pos x="16" y="0"/>
                </a:cxn>
                <a:cxn ang="0">
                  <a:pos x="0" y="0"/>
                </a:cxn>
              </a:cxnLst>
              <a:rect l="0" t="0" r="r" b="b"/>
              <a:pathLst>
                <a:path w="17" h="5">
                  <a:moveTo>
                    <a:pt x="0" y="0"/>
                  </a:moveTo>
                  <a:lnTo>
                    <a:pt x="0" y="2"/>
                  </a:lnTo>
                  <a:lnTo>
                    <a:pt x="16" y="4"/>
                  </a:lnTo>
                  <a:lnTo>
                    <a:pt x="16"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0" name="Freeform 342"/>
            <p:cNvSpPr>
              <a:spLocks/>
            </p:cNvSpPr>
            <p:nvPr/>
          </p:nvSpPr>
          <p:spPr bwMode="auto">
            <a:xfrm>
              <a:off x="9050" y="1888"/>
              <a:ext cx="62" cy="0"/>
            </a:xfrm>
            <a:custGeom>
              <a:avLst/>
              <a:gdLst/>
              <a:ahLst/>
              <a:cxnLst>
                <a:cxn ang="0">
                  <a:pos x="0" y="0"/>
                </a:cxn>
                <a:cxn ang="0">
                  <a:pos x="62" y="0"/>
                </a:cxn>
              </a:cxnLst>
              <a:rect l="0" t="0" r="r" b="b"/>
              <a:pathLst>
                <a:path w="62">
                  <a:moveTo>
                    <a:pt x="0" y="0"/>
                  </a:moveTo>
                  <a:lnTo>
                    <a:pt x="62" y="0"/>
                  </a:lnTo>
                </a:path>
              </a:pathLst>
            </a:custGeom>
            <a:noFill/>
            <a:ln w="4318">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1" name="Freeform 343"/>
            <p:cNvSpPr>
              <a:spLocks/>
            </p:cNvSpPr>
            <p:nvPr/>
          </p:nvSpPr>
          <p:spPr bwMode="auto">
            <a:xfrm>
              <a:off x="9072" y="1886"/>
              <a:ext cx="16" cy="5"/>
            </a:xfrm>
            <a:custGeom>
              <a:avLst/>
              <a:gdLst/>
              <a:ahLst/>
              <a:cxnLst>
                <a:cxn ang="0">
                  <a:pos x="0" y="0"/>
                </a:cxn>
                <a:cxn ang="0">
                  <a:pos x="0" y="4"/>
                </a:cxn>
                <a:cxn ang="0">
                  <a:pos x="16" y="4"/>
                </a:cxn>
                <a:cxn ang="0">
                  <a:pos x="16" y="2"/>
                </a:cxn>
                <a:cxn ang="0">
                  <a:pos x="0" y="0"/>
                </a:cxn>
              </a:cxnLst>
              <a:rect l="0" t="0" r="r" b="b"/>
              <a:pathLst>
                <a:path w="16" h="5">
                  <a:moveTo>
                    <a:pt x="0" y="0"/>
                  </a:moveTo>
                  <a:lnTo>
                    <a:pt x="0" y="4"/>
                  </a:lnTo>
                  <a:lnTo>
                    <a:pt x="16" y="4"/>
                  </a:lnTo>
                  <a:lnTo>
                    <a:pt x="1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2" name="Freeform 344"/>
            <p:cNvSpPr>
              <a:spLocks/>
            </p:cNvSpPr>
            <p:nvPr/>
          </p:nvSpPr>
          <p:spPr bwMode="auto">
            <a:xfrm>
              <a:off x="9072" y="1888"/>
              <a:ext cx="16" cy="3"/>
            </a:xfrm>
            <a:custGeom>
              <a:avLst/>
              <a:gdLst/>
              <a:ahLst/>
              <a:cxnLst>
                <a:cxn ang="0">
                  <a:pos x="0" y="0"/>
                </a:cxn>
                <a:cxn ang="0">
                  <a:pos x="0" y="0"/>
                </a:cxn>
                <a:cxn ang="0">
                  <a:pos x="16" y="2"/>
                </a:cxn>
                <a:cxn ang="0">
                  <a:pos x="16" y="0"/>
                </a:cxn>
                <a:cxn ang="0">
                  <a:pos x="0" y="0"/>
                </a:cxn>
              </a:cxnLst>
              <a:rect l="0" t="0" r="r" b="b"/>
              <a:pathLst>
                <a:path w="16"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3" name="Freeform 345"/>
            <p:cNvSpPr>
              <a:spLocks/>
            </p:cNvSpPr>
            <p:nvPr/>
          </p:nvSpPr>
          <p:spPr bwMode="auto">
            <a:xfrm>
              <a:off x="9096" y="1890"/>
              <a:ext cx="16" cy="0"/>
            </a:xfrm>
            <a:custGeom>
              <a:avLst/>
              <a:gdLst/>
              <a:ahLst/>
              <a:cxnLst>
                <a:cxn ang="0">
                  <a:pos x="0" y="0"/>
                </a:cxn>
                <a:cxn ang="0">
                  <a:pos x="16" y="0"/>
                </a:cxn>
              </a:cxnLst>
              <a:rect l="0" t="0" r="r" b="b"/>
              <a:pathLst>
                <a:path w="16">
                  <a:moveTo>
                    <a:pt x="0" y="0"/>
                  </a:moveTo>
                  <a:lnTo>
                    <a:pt x="16"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4" name="Freeform 346"/>
            <p:cNvSpPr>
              <a:spLocks/>
            </p:cNvSpPr>
            <p:nvPr/>
          </p:nvSpPr>
          <p:spPr bwMode="auto">
            <a:xfrm>
              <a:off x="9211" y="1713"/>
              <a:ext cx="9" cy="190"/>
            </a:xfrm>
            <a:custGeom>
              <a:avLst/>
              <a:gdLst/>
              <a:ahLst/>
              <a:cxnLst>
                <a:cxn ang="0">
                  <a:pos x="7" y="16"/>
                </a:cxn>
                <a:cxn ang="0">
                  <a:pos x="7" y="16"/>
                </a:cxn>
                <a:cxn ang="0">
                  <a:pos x="0" y="0"/>
                </a:cxn>
                <a:cxn ang="0">
                  <a:pos x="0" y="189"/>
                </a:cxn>
                <a:cxn ang="0">
                  <a:pos x="9" y="180"/>
                </a:cxn>
                <a:cxn ang="0">
                  <a:pos x="9" y="26"/>
                </a:cxn>
                <a:cxn ang="0">
                  <a:pos x="7" y="16"/>
                </a:cxn>
              </a:cxnLst>
              <a:rect l="0" t="0" r="r" b="b"/>
              <a:pathLst>
                <a:path w="9" h="190">
                  <a:moveTo>
                    <a:pt x="7" y="16"/>
                  </a:moveTo>
                  <a:lnTo>
                    <a:pt x="7" y="16"/>
                  </a:lnTo>
                  <a:lnTo>
                    <a:pt x="0" y="0"/>
                  </a:lnTo>
                  <a:lnTo>
                    <a:pt x="0" y="189"/>
                  </a:lnTo>
                  <a:lnTo>
                    <a:pt x="9" y="180"/>
                  </a:lnTo>
                  <a:lnTo>
                    <a:pt x="9" y="26"/>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5" name="Freeform 347"/>
            <p:cNvSpPr>
              <a:spLocks/>
            </p:cNvSpPr>
            <p:nvPr/>
          </p:nvSpPr>
          <p:spPr bwMode="auto">
            <a:xfrm>
              <a:off x="9268" y="1766"/>
              <a:ext cx="17" cy="125"/>
            </a:xfrm>
            <a:custGeom>
              <a:avLst/>
              <a:gdLst/>
              <a:ahLst/>
              <a:cxnLst>
                <a:cxn ang="0">
                  <a:pos x="14" y="7"/>
                </a:cxn>
                <a:cxn ang="0">
                  <a:pos x="2" y="0"/>
                </a:cxn>
                <a:cxn ang="0">
                  <a:pos x="4" y="19"/>
                </a:cxn>
                <a:cxn ang="0">
                  <a:pos x="4" y="35"/>
                </a:cxn>
                <a:cxn ang="0">
                  <a:pos x="7" y="50"/>
                </a:cxn>
                <a:cxn ang="0">
                  <a:pos x="4" y="64"/>
                </a:cxn>
                <a:cxn ang="0">
                  <a:pos x="4" y="76"/>
                </a:cxn>
                <a:cxn ang="0">
                  <a:pos x="2" y="91"/>
                </a:cxn>
                <a:cxn ang="0">
                  <a:pos x="2" y="107"/>
                </a:cxn>
                <a:cxn ang="0">
                  <a:pos x="0" y="124"/>
                </a:cxn>
                <a:cxn ang="0">
                  <a:pos x="14" y="122"/>
                </a:cxn>
                <a:cxn ang="0">
                  <a:pos x="14" y="110"/>
                </a:cxn>
                <a:cxn ang="0">
                  <a:pos x="16" y="98"/>
                </a:cxn>
                <a:cxn ang="0">
                  <a:pos x="16" y="21"/>
                </a:cxn>
                <a:cxn ang="0">
                  <a:pos x="14" y="7"/>
                </a:cxn>
              </a:cxnLst>
              <a:rect l="0" t="0" r="r" b="b"/>
              <a:pathLst>
                <a:path w="17" h="125">
                  <a:moveTo>
                    <a:pt x="14" y="7"/>
                  </a:moveTo>
                  <a:lnTo>
                    <a:pt x="2" y="0"/>
                  </a:lnTo>
                  <a:lnTo>
                    <a:pt x="4" y="19"/>
                  </a:lnTo>
                  <a:lnTo>
                    <a:pt x="4" y="35"/>
                  </a:lnTo>
                  <a:lnTo>
                    <a:pt x="7" y="50"/>
                  </a:lnTo>
                  <a:lnTo>
                    <a:pt x="4" y="64"/>
                  </a:lnTo>
                  <a:lnTo>
                    <a:pt x="4" y="76"/>
                  </a:lnTo>
                  <a:lnTo>
                    <a:pt x="2" y="91"/>
                  </a:lnTo>
                  <a:lnTo>
                    <a:pt x="2" y="107"/>
                  </a:lnTo>
                  <a:lnTo>
                    <a:pt x="0" y="124"/>
                  </a:lnTo>
                  <a:lnTo>
                    <a:pt x="14" y="122"/>
                  </a:lnTo>
                  <a:lnTo>
                    <a:pt x="14" y="110"/>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186" name="Group 348"/>
            <p:cNvGrpSpPr>
              <a:grpSpLocks/>
            </p:cNvGrpSpPr>
            <p:nvPr/>
          </p:nvGrpSpPr>
          <p:grpSpPr bwMode="auto">
            <a:xfrm>
              <a:off x="9266" y="1764"/>
              <a:ext cx="17" cy="127"/>
              <a:chOff x="9266" y="1764"/>
              <a:chExt cx="17" cy="127"/>
            </a:xfrm>
          </p:grpSpPr>
          <p:sp>
            <p:nvSpPr>
              <p:cNvPr id="10875" name="Freeform 349"/>
              <p:cNvSpPr>
                <a:spLocks/>
              </p:cNvSpPr>
              <p:nvPr/>
            </p:nvSpPr>
            <p:spPr bwMode="auto">
              <a:xfrm>
                <a:off x="9266" y="1764"/>
                <a:ext cx="17" cy="127"/>
              </a:xfrm>
              <a:custGeom>
                <a:avLst/>
                <a:gdLst/>
                <a:ahLst/>
                <a:cxnLst>
                  <a:cxn ang="0">
                    <a:pos x="4" y="21"/>
                  </a:cxn>
                  <a:cxn ang="0">
                    <a:pos x="4" y="79"/>
                  </a:cxn>
                  <a:cxn ang="0">
                    <a:pos x="2" y="93"/>
                  </a:cxn>
                  <a:cxn ang="0">
                    <a:pos x="0" y="110"/>
                  </a:cxn>
                  <a:cxn ang="0">
                    <a:pos x="0" y="127"/>
                  </a:cxn>
                  <a:cxn ang="0">
                    <a:pos x="7" y="127"/>
                  </a:cxn>
                  <a:cxn ang="0">
                    <a:pos x="7" y="124"/>
                  </a:cxn>
                  <a:cxn ang="0">
                    <a:pos x="12" y="124"/>
                  </a:cxn>
                  <a:cxn ang="0">
                    <a:pos x="16" y="100"/>
                  </a:cxn>
                  <a:cxn ang="0">
                    <a:pos x="16" y="21"/>
                  </a:cxn>
                  <a:cxn ang="0">
                    <a:pos x="14" y="9"/>
                  </a:cxn>
                  <a:cxn ang="0">
                    <a:pos x="12" y="7"/>
                  </a:cxn>
                  <a:cxn ang="0">
                    <a:pos x="7" y="2"/>
                  </a:cxn>
                  <a:cxn ang="0">
                    <a:pos x="2" y="2"/>
                  </a:cxn>
                  <a:cxn ang="0">
                    <a:pos x="4" y="21"/>
                  </a:cxn>
                </a:cxnLst>
                <a:rect l="0" t="0" r="r" b="b"/>
                <a:pathLst>
                  <a:path w="17" h="127">
                    <a:moveTo>
                      <a:pt x="4" y="21"/>
                    </a:moveTo>
                    <a:lnTo>
                      <a:pt x="4" y="79"/>
                    </a:lnTo>
                    <a:lnTo>
                      <a:pt x="2" y="93"/>
                    </a:lnTo>
                    <a:lnTo>
                      <a:pt x="0" y="110"/>
                    </a:lnTo>
                    <a:lnTo>
                      <a:pt x="0" y="127"/>
                    </a:lnTo>
                    <a:lnTo>
                      <a:pt x="7" y="127"/>
                    </a:lnTo>
                    <a:lnTo>
                      <a:pt x="7" y="124"/>
                    </a:lnTo>
                    <a:lnTo>
                      <a:pt x="12" y="124"/>
                    </a:lnTo>
                    <a:lnTo>
                      <a:pt x="16" y="100"/>
                    </a:lnTo>
                    <a:lnTo>
                      <a:pt x="16" y="21"/>
                    </a:lnTo>
                    <a:lnTo>
                      <a:pt x="14" y="9"/>
                    </a:lnTo>
                    <a:lnTo>
                      <a:pt x="12" y="7"/>
                    </a:lnTo>
                    <a:lnTo>
                      <a:pt x="7" y="2"/>
                    </a:lnTo>
                    <a:lnTo>
                      <a:pt x="2" y="2"/>
                    </a:lnTo>
                    <a:lnTo>
                      <a:pt x="4" y="21"/>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6" name="Freeform 350"/>
              <p:cNvSpPr>
                <a:spLocks/>
              </p:cNvSpPr>
              <p:nvPr/>
            </p:nvSpPr>
            <p:spPr bwMode="auto">
              <a:xfrm>
                <a:off x="9266" y="1764"/>
                <a:ext cx="17" cy="127"/>
              </a:xfrm>
              <a:custGeom>
                <a:avLst/>
                <a:gdLst/>
                <a:ahLst/>
                <a:cxnLst>
                  <a:cxn ang="0">
                    <a:pos x="2" y="2"/>
                  </a:cxn>
                  <a:cxn ang="0">
                    <a:pos x="2" y="0"/>
                  </a:cxn>
                  <a:cxn ang="0">
                    <a:pos x="2" y="2"/>
                  </a:cxn>
                  <a:cxn ang="0">
                    <a:pos x="2" y="2"/>
                  </a:cxn>
                </a:cxnLst>
                <a:rect l="0" t="0" r="r" b="b"/>
                <a:pathLst>
                  <a:path w="17" h="127">
                    <a:moveTo>
                      <a:pt x="2" y="2"/>
                    </a:moveTo>
                    <a:lnTo>
                      <a:pt x="2" y="0"/>
                    </a:lnTo>
                    <a:lnTo>
                      <a:pt x="2" y="2"/>
                    </a:lnTo>
                    <a:lnTo>
                      <a:pt x="2" y="2"/>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187" name="Freeform 351"/>
            <p:cNvSpPr>
              <a:spLocks/>
            </p:cNvSpPr>
            <p:nvPr/>
          </p:nvSpPr>
          <p:spPr bwMode="auto">
            <a:xfrm>
              <a:off x="9264" y="1764"/>
              <a:ext cx="16" cy="127"/>
            </a:xfrm>
            <a:custGeom>
              <a:avLst/>
              <a:gdLst/>
              <a:ahLst/>
              <a:cxnLst>
                <a:cxn ang="0">
                  <a:pos x="4" y="19"/>
                </a:cxn>
                <a:cxn ang="0">
                  <a:pos x="4" y="79"/>
                </a:cxn>
                <a:cxn ang="0">
                  <a:pos x="2" y="93"/>
                </a:cxn>
                <a:cxn ang="0">
                  <a:pos x="0" y="110"/>
                </a:cxn>
                <a:cxn ang="0">
                  <a:pos x="0" y="127"/>
                </a:cxn>
                <a:cxn ang="0">
                  <a:pos x="7" y="127"/>
                </a:cxn>
                <a:cxn ang="0">
                  <a:pos x="7" y="124"/>
                </a:cxn>
                <a:cxn ang="0">
                  <a:pos x="12" y="124"/>
                </a:cxn>
                <a:cxn ang="0">
                  <a:pos x="16" y="98"/>
                </a:cxn>
                <a:cxn ang="0">
                  <a:pos x="16" y="35"/>
                </a:cxn>
                <a:cxn ang="0">
                  <a:pos x="14" y="7"/>
                </a:cxn>
                <a:cxn ang="0">
                  <a:pos x="12" y="4"/>
                </a:cxn>
                <a:cxn ang="0">
                  <a:pos x="7" y="2"/>
                </a:cxn>
                <a:cxn ang="0">
                  <a:pos x="2" y="0"/>
                </a:cxn>
                <a:cxn ang="0">
                  <a:pos x="4" y="19"/>
                </a:cxn>
              </a:cxnLst>
              <a:rect l="0" t="0" r="r" b="b"/>
              <a:pathLst>
                <a:path w="16" h="127">
                  <a:moveTo>
                    <a:pt x="4" y="19"/>
                  </a:moveTo>
                  <a:lnTo>
                    <a:pt x="4" y="79"/>
                  </a:lnTo>
                  <a:lnTo>
                    <a:pt x="2" y="93"/>
                  </a:lnTo>
                  <a:lnTo>
                    <a:pt x="0" y="110"/>
                  </a:lnTo>
                  <a:lnTo>
                    <a:pt x="0" y="127"/>
                  </a:lnTo>
                  <a:lnTo>
                    <a:pt x="7" y="127"/>
                  </a:lnTo>
                  <a:lnTo>
                    <a:pt x="7" y="124"/>
                  </a:lnTo>
                  <a:lnTo>
                    <a:pt x="12" y="124"/>
                  </a:lnTo>
                  <a:lnTo>
                    <a:pt x="16" y="98"/>
                  </a:lnTo>
                  <a:lnTo>
                    <a:pt x="16" y="35"/>
                  </a:lnTo>
                  <a:lnTo>
                    <a:pt x="14" y="7"/>
                  </a:lnTo>
                  <a:lnTo>
                    <a:pt x="12" y="4"/>
                  </a:lnTo>
                  <a:lnTo>
                    <a:pt x="7" y="2"/>
                  </a:lnTo>
                  <a:lnTo>
                    <a:pt x="2" y="0"/>
                  </a:lnTo>
                  <a:lnTo>
                    <a:pt x="4" y="19"/>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8" name="Freeform 352"/>
            <p:cNvSpPr>
              <a:spLocks/>
            </p:cNvSpPr>
            <p:nvPr/>
          </p:nvSpPr>
          <p:spPr bwMode="auto">
            <a:xfrm>
              <a:off x="9261" y="1761"/>
              <a:ext cx="17" cy="130"/>
            </a:xfrm>
            <a:custGeom>
              <a:avLst/>
              <a:gdLst/>
              <a:ahLst/>
              <a:cxnLst>
                <a:cxn ang="0">
                  <a:pos x="4" y="129"/>
                </a:cxn>
                <a:cxn ang="0">
                  <a:pos x="7" y="127"/>
                </a:cxn>
                <a:cxn ang="0">
                  <a:pos x="12" y="127"/>
                </a:cxn>
                <a:cxn ang="0">
                  <a:pos x="14" y="100"/>
                </a:cxn>
                <a:cxn ang="0">
                  <a:pos x="16" y="69"/>
                </a:cxn>
                <a:cxn ang="0">
                  <a:pos x="16" y="38"/>
                </a:cxn>
                <a:cxn ang="0">
                  <a:pos x="14" y="9"/>
                </a:cxn>
                <a:cxn ang="0">
                  <a:pos x="12" y="7"/>
                </a:cxn>
                <a:cxn ang="0">
                  <a:pos x="7" y="2"/>
                </a:cxn>
                <a:cxn ang="0">
                  <a:pos x="2" y="0"/>
                </a:cxn>
                <a:cxn ang="0">
                  <a:pos x="4" y="19"/>
                </a:cxn>
                <a:cxn ang="0">
                  <a:pos x="4" y="67"/>
                </a:cxn>
                <a:cxn ang="0">
                  <a:pos x="2" y="81"/>
                </a:cxn>
                <a:cxn ang="0">
                  <a:pos x="2" y="95"/>
                </a:cxn>
                <a:cxn ang="0">
                  <a:pos x="0" y="112"/>
                </a:cxn>
                <a:cxn ang="0">
                  <a:pos x="0" y="129"/>
                </a:cxn>
                <a:cxn ang="0">
                  <a:pos x="4" y="129"/>
                </a:cxn>
              </a:cxnLst>
              <a:rect l="0" t="0" r="r" b="b"/>
              <a:pathLst>
                <a:path w="17" h="130">
                  <a:moveTo>
                    <a:pt x="4" y="129"/>
                  </a:moveTo>
                  <a:lnTo>
                    <a:pt x="7" y="127"/>
                  </a:lnTo>
                  <a:lnTo>
                    <a:pt x="12" y="127"/>
                  </a:lnTo>
                  <a:lnTo>
                    <a:pt x="14" y="100"/>
                  </a:lnTo>
                  <a:lnTo>
                    <a:pt x="16" y="69"/>
                  </a:lnTo>
                  <a:lnTo>
                    <a:pt x="16" y="38"/>
                  </a:lnTo>
                  <a:lnTo>
                    <a:pt x="14" y="9"/>
                  </a:lnTo>
                  <a:lnTo>
                    <a:pt x="12" y="7"/>
                  </a:lnTo>
                  <a:lnTo>
                    <a:pt x="7" y="2"/>
                  </a:lnTo>
                  <a:lnTo>
                    <a:pt x="2" y="0"/>
                  </a:lnTo>
                  <a:lnTo>
                    <a:pt x="4" y="19"/>
                  </a:lnTo>
                  <a:lnTo>
                    <a:pt x="4" y="67"/>
                  </a:lnTo>
                  <a:lnTo>
                    <a:pt x="2" y="81"/>
                  </a:lnTo>
                  <a:lnTo>
                    <a:pt x="2" y="95"/>
                  </a:lnTo>
                  <a:lnTo>
                    <a:pt x="0" y="112"/>
                  </a:lnTo>
                  <a:lnTo>
                    <a:pt x="0" y="129"/>
                  </a:lnTo>
                  <a:lnTo>
                    <a:pt x="4"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9" name="Freeform 353"/>
            <p:cNvSpPr>
              <a:spLocks/>
            </p:cNvSpPr>
            <p:nvPr/>
          </p:nvSpPr>
          <p:spPr bwMode="auto">
            <a:xfrm>
              <a:off x="9256" y="1759"/>
              <a:ext cx="20" cy="132"/>
            </a:xfrm>
            <a:custGeom>
              <a:avLst/>
              <a:gdLst/>
              <a:ahLst/>
              <a:cxnLst>
                <a:cxn ang="0">
                  <a:pos x="4" y="98"/>
                </a:cxn>
                <a:cxn ang="0">
                  <a:pos x="0" y="131"/>
                </a:cxn>
                <a:cxn ang="0">
                  <a:pos x="7" y="131"/>
                </a:cxn>
                <a:cxn ang="0">
                  <a:pos x="7" y="129"/>
                </a:cxn>
                <a:cxn ang="0">
                  <a:pos x="14" y="129"/>
                </a:cxn>
                <a:cxn ang="0">
                  <a:pos x="16" y="103"/>
                </a:cxn>
                <a:cxn ang="0">
                  <a:pos x="19" y="71"/>
                </a:cxn>
                <a:cxn ang="0">
                  <a:pos x="19" y="9"/>
                </a:cxn>
                <a:cxn ang="0">
                  <a:pos x="14" y="7"/>
                </a:cxn>
                <a:cxn ang="0">
                  <a:pos x="9" y="4"/>
                </a:cxn>
                <a:cxn ang="0">
                  <a:pos x="4" y="0"/>
                </a:cxn>
                <a:cxn ang="0">
                  <a:pos x="7" y="21"/>
                </a:cxn>
                <a:cxn ang="0">
                  <a:pos x="7" y="69"/>
                </a:cxn>
                <a:cxn ang="0">
                  <a:pos x="4" y="83"/>
                </a:cxn>
                <a:cxn ang="0">
                  <a:pos x="4" y="98"/>
                </a:cxn>
              </a:cxnLst>
              <a:rect l="0" t="0" r="r" b="b"/>
              <a:pathLst>
                <a:path w="20" h="132">
                  <a:moveTo>
                    <a:pt x="4" y="98"/>
                  </a:moveTo>
                  <a:lnTo>
                    <a:pt x="0" y="131"/>
                  </a:lnTo>
                  <a:lnTo>
                    <a:pt x="7" y="131"/>
                  </a:lnTo>
                  <a:lnTo>
                    <a:pt x="7" y="129"/>
                  </a:lnTo>
                  <a:lnTo>
                    <a:pt x="14" y="129"/>
                  </a:lnTo>
                  <a:lnTo>
                    <a:pt x="16" y="103"/>
                  </a:lnTo>
                  <a:lnTo>
                    <a:pt x="19" y="71"/>
                  </a:lnTo>
                  <a:lnTo>
                    <a:pt x="19" y="9"/>
                  </a:lnTo>
                  <a:lnTo>
                    <a:pt x="14" y="7"/>
                  </a:lnTo>
                  <a:lnTo>
                    <a:pt x="9" y="4"/>
                  </a:lnTo>
                  <a:lnTo>
                    <a:pt x="4" y="0"/>
                  </a:lnTo>
                  <a:lnTo>
                    <a:pt x="7" y="21"/>
                  </a:lnTo>
                  <a:lnTo>
                    <a:pt x="7" y="69"/>
                  </a:lnTo>
                  <a:lnTo>
                    <a:pt x="4" y="83"/>
                  </a:lnTo>
                  <a:lnTo>
                    <a:pt x="4" y="9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0" name="Freeform 354"/>
            <p:cNvSpPr>
              <a:spLocks/>
            </p:cNvSpPr>
            <p:nvPr/>
          </p:nvSpPr>
          <p:spPr bwMode="auto">
            <a:xfrm>
              <a:off x="9254" y="1759"/>
              <a:ext cx="19" cy="132"/>
            </a:xfrm>
            <a:custGeom>
              <a:avLst/>
              <a:gdLst/>
              <a:ahLst/>
              <a:cxnLst>
                <a:cxn ang="0">
                  <a:pos x="2" y="115"/>
                </a:cxn>
                <a:cxn ang="0">
                  <a:pos x="0" y="131"/>
                </a:cxn>
                <a:cxn ang="0">
                  <a:pos x="4" y="131"/>
                </a:cxn>
                <a:cxn ang="0">
                  <a:pos x="7" y="129"/>
                </a:cxn>
                <a:cxn ang="0">
                  <a:pos x="14" y="129"/>
                </a:cxn>
                <a:cxn ang="0">
                  <a:pos x="16" y="103"/>
                </a:cxn>
                <a:cxn ang="0">
                  <a:pos x="19" y="71"/>
                </a:cxn>
                <a:cxn ang="0">
                  <a:pos x="19" y="9"/>
                </a:cxn>
                <a:cxn ang="0">
                  <a:pos x="14" y="7"/>
                </a:cxn>
                <a:cxn ang="0">
                  <a:pos x="9" y="2"/>
                </a:cxn>
                <a:cxn ang="0">
                  <a:pos x="4" y="0"/>
                </a:cxn>
                <a:cxn ang="0">
                  <a:pos x="7" y="19"/>
                </a:cxn>
                <a:cxn ang="0">
                  <a:pos x="7" y="69"/>
                </a:cxn>
                <a:cxn ang="0">
                  <a:pos x="2" y="98"/>
                </a:cxn>
                <a:cxn ang="0">
                  <a:pos x="2" y="115"/>
                </a:cxn>
              </a:cxnLst>
              <a:rect l="0" t="0" r="r" b="b"/>
              <a:pathLst>
                <a:path w="19" h="132">
                  <a:moveTo>
                    <a:pt x="2" y="115"/>
                  </a:moveTo>
                  <a:lnTo>
                    <a:pt x="0" y="131"/>
                  </a:lnTo>
                  <a:lnTo>
                    <a:pt x="4" y="131"/>
                  </a:lnTo>
                  <a:lnTo>
                    <a:pt x="7" y="129"/>
                  </a:lnTo>
                  <a:lnTo>
                    <a:pt x="14" y="129"/>
                  </a:lnTo>
                  <a:lnTo>
                    <a:pt x="16" y="103"/>
                  </a:lnTo>
                  <a:lnTo>
                    <a:pt x="19" y="71"/>
                  </a:lnTo>
                  <a:lnTo>
                    <a:pt x="19" y="9"/>
                  </a:lnTo>
                  <a:lnTo>
                    <a:pt x="14" y="7"/>
                  </a:lnTo>
                  <a:lnTo>
                    <a:pt x="9" y="2"/>
                  </a:lnTo>
                  <a:lnTo>
                    <a:pt x="4" y="0"/>
                  </a:lnTo>
                  <a:lnTo>
                    <a:pt x="7" y="19"/>
                  </a:lnTo>
                  <a:lnTo>
                    <a:pt x="7" y="69"/>
                  </a:lnTo>
                  <a:lnTo>
                    <a:pt x="2" y="98"/>
                  </a:lnTo>
                  <a:lnTo>
                    <a:pt x="2"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1" name="Freeform 355"/>
            <p:cNvSpPr>
              <a:spLocks/>
            </p:cNvSpPr>
            <p:nvPr/>
          </p:nvSpPr>
          <p:spPr bwMode="auto">
            <a:xfrm>
              <a:off x="9252" y="1756"/>
              <a:ext cx="19" cy="135"/>
            </a:xfrm>
            <a:custGeom>
              <a:avLst/>
              <a:gdLst/>
              <a:ahLst/>
              <a:cxnLst>
                <a:cxn ang="0">
                  <a:pos x="0" y="117"/>
                </a:cxn>
                <a:cxn ang="0">
                  <a:pos x="0" y="134"/>
                </a:cxn>
                <a:cxn ang="0">
                  <a:pos x="4" y="134"/>
                </a:cxn>
                <a:cxn ang="0">
                  <a:pos x="7" y="132"/>
                </a:cxn>
                <a:cxn ang="0">
                  <a:pos x="14" y="132"/>
                </a:cxn>
                <a:cxn ang="0">
                  <a:pos x="16" y="105"/>
                </a:cxn>
                <a:cxn ang="0">
                  <a:pos x="19" y="72"/>
                </a:cxn>
                <a:cxn ang="0">
                  <a:pos x="19" y="9"/>
                </a:cxn>
                <a:cxn ang="0">
                  <a:pos x="14" y="7"/>
                </a:cxn>
                <a:cxn ang="0">
                  <a:pos x="9" y="4"/>
                </a:cxn>
                <a:cxn ang="0">
                  <a:pos x="4" y="0"/>
                </a:cxn>
                <a:cxn ang="0">
                  <a:pos x="7" y="21"/>
                </a:cxn>
                <a:cxn ang="0">
                  <a:pos x="7" y="69"/>
                </a:cxn>
                <a:cxn ang="0">
                  <a:pos x="4" y="83"/>
                </a:cxn>
                <a:cxn ang="0">
                  <a:pos x="0" y="117"/>
                </a:cxn>
              </a:cxnLst>
              <a:rect l="0" t="0" r="r" b="b"/>
              <a:pathLst>
                <a:path w="19" h="135">
                  <a:moveTo>
                    <a:pt x="0" y="117"/>
                  </a:moveTo>
                  <a:lnTo>
                    <a:pt x="0" y="134"/>
                  </a:lnTo>
                  <a:lnTo>
                    <a:pt x="4" y="134"/>
                  </a:lnTo>
                  <a:lnTo>
                    <a:pt x="7" y="132"/>
                  </a:lnTo>
                  <a:lnTo>
                    <a:pt x="14" y="132"/>
                  </a:lnTo>
                  <a:lnTo>
                    <a:pt x="16" y="105"/>
                  </a:lnTo>
                  <a:lnTo>
                    <a:pt x="19" y="72"/>
                  </a:lnTo>
                  <a:lnTo>
                    <a:pt x="19" y="9"/>
                  </a:lnTo>
                  <a:lnTo>
                    <a:pt x="14" y="7"/>
                  </a:lnTo>
                  <a:lnTo>
                    <a:pt x="9" y="4"/>
                  </a:lnTo>
                  <a:lnTo>
                    <a:pt x="4" y="0"/>
                  </a:lnTo>
                  <a:lnTo>
                    <a:pt x="7" y="21"/>
                  </a:lnTo>
                  <a:lnTo>
                    <a:pt x="7" y="69"/>
                  </a:lnTo>
                  <a:lnTo>
                    <a:pt x="4" y="83"/>
                  </a:lnTo>
                  <a:lnTo>
                    <a:pt x="0" y="117"/>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2" name="Freeform 356"/>
            <p:cNvSpPr>
              <a:spLocks/>
            </p:cNvSpPr>
            <p:nvPr/>
          </p:nvSpPr>
          <p:spPr bwMode="auto">
            <a:xfrm>
              <a:off x="9249" y="1756"/>
              <a:ext cx="19" cy="135"/>
            </a:xfrm>
            <a:custGeom>
              <a:avLst/>
              <a:gdLst/>
              <a:ahLst/>
              <a:cxnLst>
                <a:cxn ang="0">
                  <a:pos x="14" y="129"/>
                </a:cxn>
                <a:cxn ang="0">
                  <a:pos x="16" y="105"/>
                </a:cxn>
                <a:cxn ang="0">
                  <a:pos x="16" y="72"/>
                </a:cxn>
                <a:cxn ang="0">
                  <a:pos x="19" y="38"/>
                </a:cxn>
                <a:cxn ang="0">
                  <a:pos x="19" y="9"/>
                </a:cxn>
                <a:cxn ang="0">
                  <a:pos x="14" y="7"/>
                </a:cxn>
                <a:cxn ang="0">
                  <a:pos x="9" y="2"/>
                </a:cxn>
                <a:cxn ang="0">
                  <a:pos x="4" y="0"/>
                </a:cxn>
                <a:cxn ang="0">
                  <a:pos x="7" y="19"/>
                </a:cxn>
                <a:cxn ang="0">
                  <a:pos x="7" y="69"/>
                </a:cxn>
                <a:cxn ang="0">
                  <a:pos x="4" y="83"/>
                </a:cxn>
                <a:cxn ang="0">
                  <a:pos x="0" y="117"/>
                </a:cxn>
                <a:cxn ang="0">
                  <a:pos x="0" y="134"/>
                </a:cxn>
                <a:cxn ang="0">
                  <a:pos x="4" y="134"/>
                </a:cxn>
                <a:cxn ang="0">
                  <a:pos x="7" y="132"/>
                </a:cxn>
                <a:cxn ang="0">
                  <a:pos x="11" y="132"/>
                </a:cxn>
                <a:cxn ang="0">
                  <a:pos x="14" y="129"/>
                </a:cxn>
              </a:cxnLst>
              <a:rect l="0" t="0" r="r" b="b"/>
              <a:pathLst>
                <a:path w="19" h="135">
                  <a:moveTo>
                    <a:pt x="14" y="129"/>
                  </a:moveTo>
                  <a:lnTo>
                    <a:pt x="16" y="105"/>
                  </a:lnTo>
                  <a:lnTo>
                    <a:pt x="16" y="72"/>
                  </a:lnTo>
                  <a:lnTo>
                    <a:pt x="19" y="38"/>
                  </a:lnTo>
                  <a:lnTo>
                    <a:pt x="19" y="9"/>
                  </a:lnTo>
                  <a:lnTo>
                    <a:pt x="14" y="7"/>
                  </a:lnTo>
                  <a:lnTo>
                    <a:pt x="9" y="2"/>
                  </a:lnTo>
                  <a:lnTo>
                    <a:pt x="4" y="0"/>
                  </a:lnTo>
                  <a:lnTo>
                    <a:pt x="7" y="19"/>
                  </a:lnTo>
                  <a:lnTo>
                    <a:pt x="7" y="69"/>
                  </a:lnTo>
                  <a:lnTo>
                    <a:pt x="4" y="83"/>
                  </a:lnTo>
                  <a:lnTo>
                    <a:pt x="0" y="117"/>
                  </a:lnTo>
                  <a:lnTo>
                    <a:pt x="0" y="134"/>
                  </a:lnTo>
                  <a:lnTo>
                    <a:pt x="4" y="134"/>
                  </a:lnTo>
                  <a:lnTo>
                    <a:pt x="7" y="132"/>
                  </a:lnTo>
                  <a:lnTo>
                    <a:pt x="11" y="132"/>
                  </a:lnTo>
                  <a:lnTo>
                    <a:pt x="14" y="129"/>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3" name="Freeform 357"/>
            <p:cNvSpPr>
              <a:spLocks/>
            </p:cNvSpPr>
            <p:nvPr/>
          </p:nvSpPr>
          <p:spPr bwMode="auto">
            <a:xfrm>
              <a:off x="9244" y="1754"/>
              <a:ext cx="22" cy="137"/>
            </a:xfrm>
            <a:custGeom>
              <a:avLst/>
              <a:gdLst/>
              <a:ahLst/>
              <a:cxnLst>
                <a:cxn ang="0">
                  <a:pos x="7" y="86"/>
                </a:cxn>
                <a:cxn ang="0">
                  <a:pos x="0" y="136"/>
                </a:cxn>
                <a:cxn ang="0">
                  <a:pos x="7" y="136"/>
                </a:cxn>
                <a:cxn ang="0">
                  <a:pos x="9" y="134"/>
                </a:cxn>
                <a:cxn ang="0">
                  <a:pos x="14" y="134"/>
                </a:cxn>
                <a:cxn ang="0">
                  <a:pos x="16" y="132"/>
                </a:cxn>
                <a:cxn ang="0">
                  <a:pos x="19" y="105"/>
                </a:cxn>
                <a:cxn ang="0">
                  <a:pos x="19" y="74"/>
                </a:cxn>
                <a:cxn ang="0">
                  <a:pos x="21" y="40"/>
                </a:cxn>
                <a:cxn ang="0">
                  <a:pos x="21" y="9"/>
                </a:cxn>
                <a:cxn ang="0">
                  <a:pos x="19" y="9"/>
                </a:cxn>
                <a:cxn ang="0">
                  <a:pos x="14" y="4"/>
                </a:cxn>
                <a:cxn ang="0">
                  <a:pos x="11" y="4"/>
                </a:cxn>
                <a:cxn ang="0">
                  <a:pos x="7" y="0"/>
                </a:cxn>
                <a:cxn ang="0">
                  <a:pos x="9" y="21"/>
                </a:cxn>
                <a:cxn ang="0">
                  <a:pos x="9" y="55"/>
                </a:cxn>
                <a:cxn ang="0">
                  <a:pos x="7" y="72"/>
                </a:cxn>
                <a:cxn ang="0">
                  <a:pos x="7" y="86"/>
                </a:cxn>
              </a:cxnLst>
              <a:rect l="0" t="0" r="r" b="b"/>
              <a:pathLst>
                <a:path w="22" h="137">
                  <a:moveTo>
                    <a:pt x="7" y="86"/>
                  </a:moveTo>
                  <a:lnTo>
                    <a:pt x="0" y="136"/>
                  </a:lnTo>
                  <a:lnTo>
                    <a:pt x="7" y="136"/>
                  </a:lnTo>
                  <a:lnTo>
                    <a:pt x="9" y="134"/>
                  </a:lnTo>
                  <a:lnTo>
                    <a:pt x="14" y="134"/>
                  </a:lnTo>
                  <a:lnTo>
                    <a:pt x="16" y="132"/>
                  </a:lnTo>
                  <a:lnTo>
                    <a:pt x="19" y="105"/>
                  </a:lnTo>
                  <a:lnTo>
                    <a:pt x="19" y="74"/>
                  </a:lnTo>
                  <a:lnTo>
                    <a:pt x="21" y="40"/>
                  </a:lnTo>
                  <a:lnTo>
                    <a:pt x="21" y="9"/>
                  </a:lnTo>
                  <a:lnTo>
                    <a:pt x="19" y="9"/>
                  </a:lnTo>
                  <a:lnTo>
                    <a:pt x="14" y="4"/>
                  </a:lnTo>
                  <a:lnTo>
                    <a:pt x="11" y="4"/>
                  </a:lnTo>
                  <a:lnTo>
                    <a:pt x="7" y="0"/>
                  </a:lnTo>
                  <a:lnTo>
                    <a:pt x="9" y="21"/>
                  </a:lnTo>
                  <a:lnTo>
                    <a:pt x="9" y="55"/>
                  </a:lnTo>
                  <a:lnTo>
                    <a:pt x="7" y="72"/>
                  </a:lnTo>
                  <a:lnTo>
                    <a:pt x="7" y="8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4" name="Freeform 358"/>
            <p:cNvSpPr>
              <a:spLocks/>
            </p:cNvSpPr>
            <p:nvPr/>
          </p:nvSpPr>
          <p:spPr bwMode="auto">
            <a:xfrm>
              <a:off x="9242" y="1754"/>
              <a:ext cx="22" cy="137"/>
            </a:xfrm>
            <a:custGeom>
              <a:avLst/>
              <a:gdLst/>
              <a:ahLst/>
              <a:cxnLst>
                <a:cxn ang="0">
                  <a:pos x="12" y="134"/>
                </a:cxn>
                <a:cxn ang="0">
                  <a:pos x="16" y="132"/>
                </a:cxn>
                <a:cxn ang="0">
                  <a:pos x="19" y="105"/>
                </a:cxn>
                <a:cxn ang="0">
                  <a:pos x="19" y="38"/>
                </a:cxn>
                <a:cxn ang="0">
                  <a:pos x="21" y="7"/>
                </a:cxn>
                <a:cxn ang="0">
                  <a:pos x="19" y="7"/>
                </a:cxn>
                <a:cxn ang="0">
                  <a:pos x="14" y="2"/>
                </a:cxn>
                <a:cxn ang="0">
                  <a:pos x="12" y="2"/>
                </a:cxn>
                <a:cxn ang="0">
                  <a:pos x="7" y="0"/>
                </a:cxn>
                <a:cxn ang="0">
                  <a:pos x="9" y="19"/>
                </a:cxn>
                <a:cxn ang="0">
                  <a:pos x="9" y="55"/>
                </a:cxn>
                <a:cxn ang="0">
                  <a:pos x="7" y="69"/>
                </a:cxn>
                <a:cxn ang="0">
                  <a:pos x="7" y="86"/>
                </a:cxn>
                <a:cxn ang="0">
                  <a:pos x="4" y="100"/>
                </a:cxn>
                <a:cxn ang="0">
                  <a:pos x="2" y="120"/>
                </a:cxn>
                <a:cxn ang="0">
                  <a:pos x="0" y="136"/>
                </a:cxn>
                <a:cxn ang="0">
                  <a:pos x="7" y="136"/>
                </a:cxn>
                <a:cxn ang="0">
                  <a:pos x="12" y="134"/>
                </a:cxn>
              </a:cxnLst>
              <a:rect l="0" t="0" r="r" b="b"/>
              <a:pathLst>
                <a:path w="22" h="137">
                  <a:moveTo>
                    <a:pt x="12" y="134"/>
                  </a:moveTo>
                  <a:lnTo>
                    <a:pt x="16" y="132"/>
                  </a:lnTo>
                  <a:lnTo>
                    <a:pt x="19" y="105"/>
                  </a:lnTo>
                  <a:lnTo>
                    <a:pt x="19" y="38"/>
                  </a:lnTo>
                  <a:lnTo>
                    <a:pt x="21" y="7"/>
                  </a:lnTo>
                  <a:lnTo>
                    <a:pt x="19" y="7"/>
                  </a:lnTo>
                  <a:lnTo>
                    <a:pt x="14" y="2"/>
                  </a:lnTo>
                  <a:lnTo>
                    <a:pt x="12" y="2"/>
                  </a:lnTo>
                  <a:lnTo>
                    <a:pt x="7" y="0"/>
                  </a:lnTo>
                  <a:lnTo>
                    <a:pt x="9" y="19"/>
                  </a:lnTo>
                  <a:lnTo>
                    <a:pt x="9" y="55"/>
                  </a:lnTo>
                  <a:lnTo>
                    <a:pt x="7" y="69"/>
                  </a:lnTo>
                  <a:lnTo>
                    <a:pt x="7" y="86"/>
                  </a:lnTo>
                  <a:lnTo>
                    <a:pt x="4" y="100"/>
                  </a:lnTo>
                  <a:lnTo>
                    <a:pt x="2" y="120"/>
                  </a:lnTo>
                  <a:lnTo>
                    <a:pt x="0" y="136"/>
                  </a:lnTo>
                  <a:lnTo>
                    <a:pt x="7" y="136"/>
                  </a:lnTo>
                  <a:lnTo>
                    <a:pt x="12" y="134"/>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5" name="Freeform 359"/>
            <p:cNvSpPr>
              <a:spLocks/>
            </p:cNvSpPr>
            <p:nvPr/>
          </p:nvSpPr>
          <p:spPr bwMode="auto">
            <a:xfrm>
              <a:off x="9240" y="1752"/>
              <a:ext cx="21" cy="139"/>
            </a:xfrm>
            <a:custGeom>
              <a:avLst/>
              <a:gdLst/>
              <a:ahLst/>
              <a:cxnLst>
                <a:cxn ang="0">
                  <a:pos x="9" y="21"/>
                </a:cxn>
                <a:cxn ang="0">
                  <a:pos x="9" y="55"/>
                </a:cxn>
                <a:cxn ang="0">
                  <a:pos x="4" y="88"/>
                </a:cxn>
                <a:cxn ang="0">
                  <a:pos x="2" y="103"/>
                </a:cxn>
                <a:cxn ang="0">
                  <a:pos x="2" y="122"/>
                </a:cxn>
                <a:cxn ang="0">
                  <a:pos x="0" y="139"/>
                </a:cxn>
                <a:cxn ang="0">
                  <a:pos x="4" y="139"/>
                </a:cxn>
                <a:cxn ang="0">
                  <a:pos x="7" y="136"/>
                </a:cxn>
                <a:cxn ang="0">
                  <a:pos x="12" y="136"/>
                </a:cxn>
                <a:cxn ang="0">
                  <a:pos x="16" y="134"/>
                </a:cxn>
                <a:cxn ang="0">
                  <a:pos x="19" y="107"/>
                </a:cxn>
                <a:cxn ang="0">
                  <a:pos x="19" y="40"/>
                </a:cxn>
                <a:cxn ang="0">
                  <a:pos x="21" y="9"/>
                </a:cxn>
                <a:cxn ang="0">
                  <a:pos x="16" y="4"/>
                </a:cxn>
                <a:cxn ang="0">
                  <a:pos x="12" y="2"/>
                </a:cxn>
                <a:cxn ang="0">
                  <a:pos x="7" y="0"/>
                </a:cxn>
                <a:cxn ang="0">
                  <a:pos x="9" y="21"/>
                </a:cxn>
              </a:cxnLst>
              <a:rect l="0" t="0" r="r" b="b"/>
              <a:pathLst>
                <a:path w="21" h="139">
                  <a:moveTo>
                    <a:pt x="9" y="21"/>
                  </a:moveTo>
                  <a:lnTo>
                    <a:pt x="9" y="55"/>
                  </a:lnTo>
                  <a:lnTo>
                    <a:pt x="4" y="88"/>
                  </a:lnTo>
                  <a:lnTo>
                    <a:pt x="2" y="103"/>
                  </a:lnTo>
                  <a:lnTo>
                    <a:pt x="2" y="122"/>
                  </a:lnTo>
                  <a:lnTo>
                    <a:pt x="0" y="139"/>
                  </a:lnTo>
                  <a:lnTo>
                    <a:pt x="4" y="139"/>
                  </a:lnTo>
                  <a:lnTo>
                    <a:pt x="7" y="136"/>
                  </a:lnTo>
                  <a:lnTo>
                    <a:pt x="12" y="136"/>
                  </a:lnTo>
                  <a:lnTo>
                    <a:pt x="16" y="134"/>
                  </a:lnTo>
                  <a:lnTo>
                    <a:pt x="19" y="107"/>
                  </a:lnTo>
                  <a:lnTo>
                    <a:pt x="19" y="40"/>
                  </a:lnTo>
                  <a:lnTo>
                    <a:pt x="21" y="9"/>
                  </a:lnTo>
                  <a:lnTo>
                    <a:pt x="16" y="4"/>
                  </a:lnTo>
                  <a:lnTo>
                    <a:pt x="12" y="2"/>
                  </a:lnTo>
                  <a:lnTo>
                    <a:pt x="7" y="0"/>
                  </a:lnTo>
                  <a:lnTo>
                    <a:pt x="9" y="21"/>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6" name="Freeform 360"/>
            <p:cNvSpPr>
              <a:spLocks/>
            </p:cNvSpPr>
            <p:nvPr/>
          </p:nvSpPr>
          <p:spPr bwMode="auto">
            <a:xfrm>
              <a:off x="9237" y="1749"/>
              <a:ext cx="22" cy="142"/>
            </a:xfrm>
            <a:custGeom>
              <a:avLst/>
              <a:gdLst/>
              <a:ahLst/>
              <a:cxnLst>
                <a:cxn ang="0">
                  <a:pos x="16" y="136"/>
                </a:cxn>
                <a:cxn ang="0">
                  <a:pos x="19" y="110"/>
                </a:cxn>
                <a:cxn ang="0">
                  <a:pos x="19" y="40"/>
                </a:cxn>
                <a:cxn ang="0">
                  <a:pos x="21" y="9"/>
                </a:cxn>
                <a:cxn ang="0">
                  <a:pos x="7" y="0"/>
                </a:cxn>
                <a:cxn ang="0">
                  <a:pos x="9" y="21"/>
                </a:cxn>
                <a:cxn ang="0">
                  <a:pos x="9" y="57"/>
                </a:cxn>
                <a:cxn ang="0">
                  <a:pos x="4" y="91"/>
                </a:cxn>
                <a:cxn ang="0">
                  <a:pos x="2" y="105"/>
                </a:cxn>
                <a:cxn ang="0">
                  <a:pos x="0" y="124"/>
                </a:cxn>
                <a:cxn ang="0">
                  <a:pos x="0" y="141"/>
                </a:cxn>
                <a:cxn ang="0">
                  <a:pos x="16" y="136"/>
                </a:cxn>
              </a:cxnLst>
              <a:rect l="0" t="0" r="r" b="b"/>
              <a:pathLst>
                <a:path w="22" h="142">
                  <a:moveTo>
                    <a:pt x="16" y="136"/>
                  </a:moveTo>
                  <a:lnTo>
                    <a:pt x="19" y="110"/>
                  </a:lnTo>
                  <a:lnTo>
                    <a:pt x="19" y="40"/>
                  </a:lnTo>
                  <a:lnTo>
                    <a:pt x="21" y="9"/>
                  </a:lnTo>
                  <a:lnTo>
                    <a:pt x="7" y="0"/>
                  </a:lnTo>
                  <a:lnTo>
                    <a:pt x="9" y="21"/>
                  </a:lnTo>
                  <a:lnTo>
                    <a:pt x="9" y="57"/>
                  </a:lnTo>
                  <a:lnTo>
                    <a:pt x="4" y="91"/>
                  </a:lnTo>
                  <a:lnTo>
                    <a:pt x="2" y="105"/>
                  </a:lnTo>
                  <a:lnTo>
                    <a:pt x="0" y="124"/>
                  </a:lnTo>
                  <a:lnTo>
                    <a:pt x="0" y="141"/>
                  </a:lnTo>
                  <a:lnTo>
                    <a:pt x="16" y="136"/>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7" name="Freeform 361"/>
            <p:cNvSpPr>
              <a:spLocks/>
            </p:cNvSpPr>
            <p:nvPr/>
          </p:nvSpPr>
          <p:spPr bwMode="auto">
            <a:xfrm>
              <a:off x="9014" y="1895"/>
              <a:ext cx="182" cy="15"/>
            </a:xfrm>
            <a:custGeom>
              <a:avLst/>
              <a:gdLst/>
              <a:ahLst/>
              <a:cxnLst>
                <a:cxn ang="0">
                  <a:pos x="7" y="2"/>
                </a:cxn>
                <a:cxn ang="0">
                  <a:pos x="0" y="0"/>
                </a:cxn>
                <a:cxn ang="0">
                  <a:pos x="0" y="2"/>
                </a:cxn>
                <a:cxn ang="0">
                  <a:pos x="4" y="2"/>
                </a:cxn>
                <a:cxn ang="0">
                  <a:pos x="7" y="4"/>
                </a:cxn>
                <a:cxn ang="0">
                  <a:pos x="11" y="4"/>
                </a:cxn>
                <a:cxn ang="0">
                  <a:pos x="16" y="7"/>
                </a:cxn>
                <a:cxn ang="0">
                  <a:pos x="23" y="7"/>
                </a:cxn>
                <a:cxn ang="0">
                  <a:pos x="28" y="9"/>
                </a:cxn>
                <a:cxn ang="0">
                  <a:pos x="38" y="9"/>
                </a:cxn>
                <a:cxn ang="0">
                  <a:pos x="43" y="12"/>
                </a:cxn>
                <a:cxn ang="0">
                  <a:pos x="52" y="12"/>
                </a:cxn>
                <a:cxn ang="0">
                  <a:pos x="60" y="14"/>
                </a:cxn>
                <a:cxn ang="0">
                  <a:pos x="127" y="14"/>
                </a:cxn>
                <a:cxn ang="0">
                  <a:pos x="134" y="12"/>
                </a:cxn>
                <a:cxn ang="0">
                  <a:pos x="141" y="12"/>
                </a:cxn>
                <a:cxn ang="0">
                  <a:pos x="158" y="9"/>
                </a:cxn>
                <a:cxn ang="0">
                  <a:pos x="182" y="7"/>
                </a:cxn>
                <a:cxn ang="0">
                  <a:pos x="160" y="4"/>
                </a:cxn>
                <a:cxn ang="0">
                  <a:pos x="148" y="2"/>
                </a:cxn>
                <a:cxn ang="0">
                  <a:pos x="141" y="4"/>
                </a:cxn>
                <a:cxn ang="0">
                  <a:pos x="129" y="4"/>
                </a:cxn>
                <a:cxn ang="0">
                  <a:pos x="117" y="7"/>
                </a:cxn>
                <a:cxn ang="0">
                  <a:pos x="88" y="7"/>
                </a:cxn>
                <a:cxn ang="0">
                  <a:pos x="79" y="9"/>
                </a:cxn>
                <a:cxn ang="0">
                  <a:pos x="62" y="9"/>
                </a:cxn>
                <a:cxn ang="0">
                  <a:pos x="55" y="7"/>
                </a:cxn>
                <a:cxn ang="0">
                  <a:pos x="31" y="7"/>
                </a:cxn>
                <a:cxn ang="0">
                  <a:pos x="23" y="4"/>
                </a:cxn>
                <a:cxn ang="0">
                  <a:pos x="16" y="2"/>
                </a:cxn>
                <a:cxn ang="0">
                  <a:pos x="7" y="2"/>
                </a:cxn>
              </a:cxnLst>
              <a:rect l="0" t="0" r="r" b="b"/>
              <a:pathLst>
                <a:path w="182" h="15">
                  <a:moveTo>
                    <a:pt x="7" y="2"/>
                  </a:moveTo>
                  <a:lnTo>
                    <a:pt x="0" y="0"/>
                  </a:lnTo>
                  <a:lnTo>
                    <a:pt x="0" y="2"/>
                  </a:lnTo>
                  <a:lnTo>
                    <a:pt x="4" y="2"/>
                  </a:lnTo>
                  <a:lnTo>
                    <a:pt x="7" y="4"/>
                  </a:lnTo>
                  <a:lnTo>
                    <a:pt x="11" y="4"/>
                  </a:lnTo>
                  <a:lnTo>
                    <a:pt x="16" y="7"/>
                  </a:lnTo>
                  <a:lnTo>
                    <a:pt x="23" y="7"/>
                  </a:lnTo>
                  <a:lnTo>
                    <a:pt x="28" y="9"/>
                  </a:lnTo>
                  <a:lnTo>
                    <a:pt x="38" y="9"/>
                  </a:lnTo>
                  <a:lnTo>
                    <a:pt x="43" y="12"/>
                  </a:lnTo>
                  <a:lnTo>
                    <a:pt x="52" y="12"/>
                  </a:lnTo>
                  <a:lnTo>
                    <a:pt x="60" y="14"/>
                  </a:lnTo>
                  <a:lnTo>
                    <a:pt x="127" y="14"/>
                  </a:lnTo>
                  <a:lnTo>
                    <a:pt x="134" y="12"/>
                  </a:lnTo>
                  <a:lnTo>
                    <a:pt x="141" y="12"/>
                  </a:lnTo>
                  <a:lnTo>
                    <a:pt x="158" y="9"/>
                  </a:lnTo>
                  <a:lnTo>
                    <a:pt x="182" y="7"/>
                  </a:lnTo>
                  <a:lnTo>
                    <a:pt x="160" y="4"/>
                  </a:lnTo>
                  <a:lnTo>
                    <a:pt x="148" y="2"/>
                  </a:lnTo>
                  <a:lnTo>
                    <a:pt x="141" y="4"/>
                  </a:lnTo>
                  <a:lnTo>
                    <a:pt x="129" y="4"/>
                  </a:lnTo>
                  <a:lnTo>
                    <a:pt x="117" y="7"/>
                  </a:lnTo>
                  <a:lnTo>
                    <a:pt x="88" y="7"/>
                  </a:lnTo>
                  <a:lnTo>
                    <a:pt x="79" y="9"/>
                  </a:lnTo>
                  <a:lnTo>
                    <a:pt x="62" y="9"/>
                  </a:lnTo>
                  <a:lnTo>
                    <a:pt x="55" y="7"/>
                  </a:lnTo>
                  <a:lnTo>
                    <a:pt x="31" y="7"/>
                  </a:lnTo>
                  <a:lnTo>
                    <a:pt x="23" y="4"/>
                  </a:lnTo>
                  <a:lnTo>
                    <a:pt x="16" y="2"/>
                  </a:lnTo>
                  <a:lnTo>
                    <a:pt x="7"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8" name="Freeform 362"/>
            <p:cNvSpPr>
              <a:spLocks/>
            </p:cNvSpPr>
            <p:nvPr/>
          </p:nvSpPr>
          <p:spPr bwMode="auto">
            <a:xfrm>
              <a:off x="9067" y="1910"/>
              <a:ext cx="67" cy="19"/>
            </a:xfrm>
            <a:custGeom>
              <a:avLst/>
              <a:gdLst/>
              <a:ahLst/>
              <a:cxnLst>
                <a:cxn ang="0">
                  <a:pos x="9" y="2"/>
                </a:cxn>
                <a:cxn ang="0">
                  <a:pos x="0" y="0"/>
                </a:cxn>
                <a:cxn ang="0">
                  <a:pos x="4" y="4"/>
                </a:cxn>
                <a:cxn ang="0">
                  <a:pos x="16" y="12"/>
                </a:cxn>
                <a:cxn ang="0">
                  <a:pos x="26" y="14"/>
                </a:cxn>
                <a:cxn ang="0">
                  <a:pos x="40" y="16"/>
                </a:cxn>
                <a:cxn ang="0">
                  <a:pos x="57" y="19"/>
                </a:cxn>
                <a:cxn ang="0">
                  <a:pos x="67" y="19"/>
                </a:cxn>
                <a:cxn ang="0">
                  <a:pos x="62" y="14"/>
                </a:cxn>
                <a:cxn ang="0">
                  <a:pos x="52" y="9"/>
                </a:cxn>
                <a:cxn ang="0">
                  <a:pos x="47" y="0"/>
                </a:cxn>
                <a:cxn ang="0">
                  <a:pos x="36" y="2"/>
                </a:cxn>
                <a:cxn ang="0">
                  <a:pos x="9" y="2"/>
                </a:cxn>
              </a:cxnLst>
              <a:rect l="0" t="0" r="r" b="b"/>
              <a:pathLst>
                <a:path w="67" h="19">
                  <a:moveTo>
                    <a:pt x="9" y="2"/>
                  </a:moveTo>
                  <a:lnTo>
                    <a:pt x="0" y="0"/>
                  </a:lnTo>
                  <a:lnTo>
                    <a:pt x="4" y="4"/>
                  </a:lnTo>
                  <a:lnTo>
                    <a:pt x="16" y="12"/>
                  </a:lnTo>
                  <a:lnTo>
                    <a:pt x="26" y="14"/>
                  </a:lnTo>
                  <a:lnTo>
                    <a:pt x="40" y="16"/>
                  </a:lnTo>
                  <a:lnTo>
                    <a:pt x="57" y="19"/>
                  </a:lnTo>
                  <a:lnTo>
                    <a:pt x="67" y="19"/>
                  </a:lnTo>
                  <a:lnTo>
                    <a:pt x="62" y="14"/>
                  </a:lnTo>
                  <a:lnTo>
                    <a:pt x="52" y="9"/>
                  </a:lnTo>
                  <a:lnTo>
                    <a:pt x="47" y="0"/>
                  </a:lnTo>
                  <a:lnTo>
                    <a:pt x="36" y="2"/>
                  </a:lnTo>
                  <a:lnTo>
                    <a:pt x="9"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9" name="Freeform 363"/>
            <p:cNvSpPr>
              <a:spLocks/>
            </p:cNvSpPr>
            <p:nvPr/>
          </p:nvSpPr>
          <p:spPr bwMode="auto">
            <a:xfrm>
              <a:off x="9055" y="1924"/>
              <a:ext cx="120" cy="31"/>
            </a:xfrm>
            <a:custGeom>
              <a:avLst/>
              <a:gdLst/>
              <a:ahLst/>
              <a:cxnLst>
                <a:cxn ang="0">
                  <a:pos x="0" y="12"/>
                </a:cxn>
                <a:cxn ang="0">
                  <a:pos x="0" y="16"/>
                </a:cxn>
                <a:cxn ang="0">
                  <a:pos x="4" y="21"/>
                </a:cxn>
                <a:cxn ang="0">
                  <a:pos x="9" y="21"/>
                </a:cxn>
                <a:cxn ang="0">
                  <a:pos x="14" y="24"/>
                </a:cxn>
                <a:cxn ang="0">
                  <a:pos x="19" y="24"/>
                </a:cxn>
                <a:cxn ang="0">
                  <a:pos x="23" y="26"/>
                </a:cxn>
                <a:cxn ang="0">
                  <a:pos x="36" y="26"/>
                </a:cxn>
                <a:cxn ang="0">
                  <a:pos x="40" y="28"/>
                </a:cxn>
                <a:cxn ang="0">
                  <a:pos x="55" y="28"/>
                </a:cxn>
                <a:cxn ang="0">
                  <a:pos x="91" y="31"/>
                </a:cxn>
                <a:cxn ang="0">
                  <a:pos x="120" y="26"/>
                </a:cxn>
                <a:cxn ang="0">
                  <a:pos x="115" y="24"/>
                </a:cxn>
                <a:cxn ang="0">
                  <a:pos x="110" y="21"/>
                </a:cxn>
                <a:cxn ang="0">
                  <a:pos x="100" y="16"/>
                </a:cxn>
                <a:cxn ang="0">
                  <a:pos x="98" y="14"/>
                </a:cxn>
                <a:cxn ang="0">
                  <a:pos x="83" y="7"/>
                </a:cxn>
                <a:cxn ang="0">
                  <a:pos x="55" y="7"/>
                </a:cxn>
                <a:cxn ang="0">
                  <a:pos x="52" y="4"/>
                </a:cxn>
                <a:cxn ang="0">
                  <a:pos x="38" y="4"/>
                </a:cxn>
                <a:cxn ang="0">
                  <a:pos x="33" y="2"/>
                </a:cxn>
                <a:cxn ang="0">
                  <a:pos x="31" y="0"/>
                </a:cxn>
                <a:cxn ang="0">
                  <a:pos x="23" y="0"/>
                </a:cxn>
                <a:cxn ang="0">
                  <a:pos x="14" y="4"/>
                </a:cxn>
                <a:cxn ang="0">
                  <a:pos x="2" y="9"/>
                </a:cxn>
                <a:cxn ang="0">
                  <a:pos x="0" y="12"/>
                </a:cxn>
              </a:cxnLst>
              <a:rect l="0" t="0" r="r" b="b"/>
              <a:pathLst>
                <a:path w="120" h="31">
                  <a:moveTo>
                    <a:pt x="0" y="12"/>
                  </a:moveTo>
                  <a:lnTo>
                    <a:pt x="0" y="16"/>
                  </a:lnTo>
                  <a:lnTo>
                    <a:pt x="4" y="21"/>
                  </a:lnTo>
                  <a:lnTo>
                    <a:pt x="9" y="21"/>
                  </a:lnTo>
                  <a:lnTo>
                    <a:pt x="14" y="24"/>
                  </a:lnTo>
                  <a:lnTo>
                    <a:pt x="19" y="24"/>
                  </a:lnTo>
                  <a:lnTo>
                    <a:pt x="23" y="26"/>
                  </a:lnTo>
                  <a:lnTo>
                    <a:pt x="36" y="26"/>
                  </a:lnTo>
                  <a:lnTo>
                    <a:pt x="40" y="28"/>
                  </a:lnTo>
                  <a:lnTo>
                    <a:pt x="55" y="28"/>
                  </a:lnTo>
                  <a:lnTo>
                    <a:pt x="91" y="31"/>
                  </a:lnTo>
                  <a:lnTo>
                    <a:pt x="120" y="26"/>
                  </a:lnTo>
                  <a:lnTo>
                    <a:pt x="115" y="24"/>
                  </a:lnTo>
                  <a:lnTo>
                    <a:pt x="110" y="21"/>
                  </a:lnTo>
                  <a:lnTo>
                    <a:pt x="100" y="16"/>
                  </a:lnTo>
                  <a:lnTo>
                    <a:pt x="98" y="14"/>
                  </a:lnTo>
                  <a:lnTo>
                    <a:pt x="83" y="7"/>
                  </a:lnTo>
                  <a:lnTo>
                    <a:pt x="55" y="7"/>
                  </a:lnTo>
                  <a:lnTo>
                    <a:pt x="52" y="4"/>
                  </a:lnTo>
                  <a:lnTo>
                    <a:pt x="38" y="4"/>
                  </a:lnTo>
                  <a:lnTo>
                    <a:pt x="33" y="2"/>
                  </a:lnTo>
                  <a:lnTo>
                    <a:pt x="31" y="0"/>
                  </a:lnTo>
                  <a:lnTo>
                    <a:pt x="23" y="0"/>
                  </a:lnTo>
                  <a:lnTo>
                    <a:pt x="14" y="4"/>
                  </a:lnTo>
                  <a:lnTo>
                    <a:pt x="2" y="9"/>
                  </a:lnTo>
                  <a:lnTo>
                    <a:pt x="0" y="1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0" name="Freeform 364"/>
            <p:cNvSpPr>
              <a:spLocks/>
            </p:cNvSpPr>
            <p:nvPr/>
          </p:nvSpPr>
          <p:spPr bwMode="auto">
            <a:xfrm>
              <a:off x="9069" y="1910"/>
              <a:ext cx="46" cy="17"/>
            </a:xfrm>
            <a:custGeom>
              <a:avLst/>
              <a:gdLst/>
              <a:ahLst/>
              <a:cxnLst>
                <a:cxn ang="0">
                  <a:pos x="28" y="2"/>
                </a:cxn>
                <a:cxn ang="0">
                  <a:pos x="19" y="2"/>
                </a:cxn>
                <a:cxn ang="0">
                  <a:pos x="0" y="0"/>
                </a:cxn>
                <a:cxn ang="0">
                  <a:pos x="9" y="9"/>
                </a:cxn>
                <a:cxn ang="0">
                  <a:pos x="14" y="12"/>
                </a:cxn>
                <a:cxn ang="0">
                  <a:pos x="19" y="14"/>
                </a:cxn>
                <a:cxn ang="0">
                  <a:pos x="26" y="14"/>
                </a:cxn>
                <a:cxn ang="0">
                  <a:pos x="28" y="16"/>
                </a:cxn>
                <a:cxn ang="0">
                  <a:pos x="45" y="16"/>
                </a:cxn>
                <a:cxn ang="0">
                  <a:pos x="40" y="14"/>
                </a:cxn>
                <a:cxn ang="0">
                  <a:pos x="35" y="9"/>
                </a:cxn>
                <a:cxn ang="0">
                  <a:pos x="33" y="7"/>
                </a:cxn>
                <a:cxn ang="0">
                  <a:pos x="28" y="2"/>
                </a:cxn>
              </a:cxnLst>
              <a:rect l="0" t="0" r="r" b="b"/>
              <a:pathLst>
                <a:path w="46" h="17">
                  <a:moveTo>
                    <a:pt x="28" y="2"/>
                  </a:moveTo>
                  <a:lnTo>
                    <a:pt x="19" y="2"/>
                  </a:lnTo>
                  <a:lnTo>
                    <a:pt x="0" y="0"/>
                  </a:lnTo>
                  <a:lnTo>
                    <a:pt x="9" y="9"/>
                  </a:lnTo>
                  <a:lnTo>
                    <a:pt x="14" y="12"/>
                  </a:lnTo>
                  <a:lnTo>
                    <a:pt x="19" y="14"/>
                  </a:lnTo>
                  <a:lnTo>
                    <a:pt x="26" y="14"/>
                  </a:lnTo>
                  <a:lnTo>
                    <a:pt x="28" y="16"/>
                  </a:lnTo>
                  <a:lnTo>
                    <a:pt x="45" y="16"/>
                  </a:lnTo>
                  <a:lnTo>
                    <a:pt x="40" y="14"/>
                  </a:lnTo>
                  <a:lnTo>
                    <a:pt x="35" y="9"/>
                  </a:lnTo>
                  <a:lnTo>
                    <a:pt x="33" y="7"/>
                  </a:lnTo>
                  <a:lnTo>
                    <a:pt x="28"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1" name="Freeform 365"/>
            <p:cNvSpPr>
              <a:spLocks/>
            </p:cNvSpPr>
            <p:nvPr/>
          </p:nvSpPr>
          <p:spPr bwMode="auto">
            <a:xfrm>
              <a:off x="9052" y="1924"/>
              <a:ext cx="96" cy="29"/>
            </a:xfrm>
            <a:custGeom>
              <a:avLst/>
              <a:gdLst/>
              <a:ahLst/>
              <a:cxnLst>
                <a:cxn ang="0">
                  <a:pos x="4" y="19"/>
                </a:cxn>
                <a:cxn ang="0">
                  <a:pos x="9" y="21"/>
                </a:cxn>
                <a:cxn ang="0">
                  <a:pos x="14" y="21"/>
                </a:cxn>
                <a:cxn ang="0">
                  <a:pos x="19" y="24"/>
                </a:cxn>
                <a:cxn ang="0">
                  <a:pos x="23" y="24"/>
                </a:cxn>
                <a:cxn ang="0">
                  <a:pos x="31" y="26"/>
                </a:cxn>
                <a:cxn ang="0">
                  <a:pos x="40" y="26"/>
                </a:cxn>
                <a:cxn ang="0">
                  <a:pos x="48" y="28"/>
                </a:cxn>
                <a:cxn ang="0">
                  <a:pos x="96" y="28"/>
                </a:cxn>
                <a:cxn ang="0">
                  <a:pos x="83" y="21"/>
                </a:cxn>
                <a:cxn ang="0">
                  <a:pos x="74" y="7"/>
                </a:cxn>
                <a:cxn ang="0">
                  <a:pos x="55" y="7"/>
                </a:cxn>
                <a:cxn ang="0">
                  <a:pos x="33" y="2"/>
                </a:cxn>
                <a:cxn ang="0">
                  <a:pos x="23" y="0"/>
                </a:cxn>
                <a:cxn ang="0">
                  <a:pos x="12" y="4"/>
                </a:cxn>
                <a:cxn ang="0">
                  <a:pos x="0" y="12"/>
                </a:cxn>
                <a:cxn ang="0">
                  <a:pos x="0" y="14"/>
                </a:cxn>
                <a:cxn ang="0">
                  <a:pos x="4" y="19"/>
                </a:cxn>
              </a:cxnLst>
              <a:rect l="0" t="0" r="r" b="b"/>
              <a:pathLst>
                <a:path w="96" h="29">
                  <a:moveTo>
                    <a:pt x="4" y="19"/>
                  </a:moveTo>
                  <a:lnTo>
                    <a:pt x="9" y="21"/>
                  </a:lnTo>
                  <a:lnTo>
                    <a:pt x="14" y="21"/>
                  </a:lnTo>
                  <a:lnTo>
                    <a:pt x="19" y="24"/>
                  </a:lnTo>
                  <a:lnTo>
                    <a:pt x="23" y="24"/>
                  </a:lnTo>
                  <a:lnTo>
                    <a:pt x="31" y="26"/>
                  </a:lnTo>
                  <a:lnTo>
                    <a:pt x="40" y="26"/>
                  </a:lnTo>
                  <a:lnTo>
                    <a:pt x="48" y="28"/>
                  </a:lnTo>
                  <a:lnTo>
                    <a:pt x="96" y="28"/>
                  </a:lnTo>
                  <a:lnTo>
                    <a:pt x="83" y="21"/>
                  </a:lnTo>
                  <a:lnTo>
                    <a:pt x="74" y="7"/>
                  </a:lnTo>
                  <a:lnTo>
                    <a:pt x="55" y="7"/>
                  </a:lnTo>
                  <a:lnTo>
                    <a:pt x="33" y="2"/>
                  </a:lnTo>
                  <a:lnTo>
                    <a:pt x="23" y="0"/>
                  </a:lnTo>
                  <a:lnTo>
                    <a:pt x="12" y="4"/>
                  </a:lnTo>
                  <a:lnTo>
                    <a:pt x="0" y="12"/>
                  </a:lnTo>
                  <a:lnTo>
                    <a:pt x="0" y="14"/>
                  </a:lnTo>
                  <a:lnTo>
                    <a:pt x="4"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2" name="Freeform 366"/>
            <p:cNvSpPr>
              <a:spLocks/>
            </p:cNvSpPr>
            <p:nvPr/>
          </p:nvSpPr>
          <p:spPr bwMode="auto">
            <a:xfrm>
              <a:off x="8956" y="1814"/>
              <a:ext cx="32" cy="5"/>
            </a:xfrm>
            <a:custGeom>
              <a:avLst/>
              <a:gdLst/>
              <a:ahLst/>
              <a:cxnLst>
                <a:cxn ang="0">
                  <a:pos x="0" y="2"/>
                </a:cxn>
                <a:cxn ang="0">
                  <a:pos x="0" y="4"/>
                </a:cxn>
                <a:cxn ang="0">
                  <a:pos x="31" y="4"/>
                </a:cxn>
                <a:cxn ang="0">
                  <a:pos x="31" y="0"/>
                </a:cxn>
                <a:cxn ang="0">
                  <a:pos x="9" y="0"/>
                </a:cxn>
                <a:cxn ang="0">
                  <a:pos x="0" y="2"/>
                </a:cxn>
              </a:cxnLst>
              <a:rect l="0" t="0" r="r" b="b"/>
              <a:pathLst>
                <a:path w="32" h="5">
                  <a:moveTo>
                    <a:pt x="0" y="2"/>
                  </a:moveTo>
                  <a:lnTo>
                    <a:pt x="0" y="4"/>
                  </a:lnTo>
                  <a:lnTo>
                    <a:pt x="31" y="4"/>
                  </a:lnTo>
                  <a:lnTo>
                    <a:pt x="31" y="0"/>
                  </a:lnTo>
                  <a:lnTo>
                    <a:pt x="9"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3" name="Freeform 367"/>
            <p:cNvSpPr>
              <a:spLocks/>
            </p:cNvSpPr>
            <p:nvPr/>
          </p:nvSpPr>
          <p:spPr bwMode="auto">
            <a:xfrm>
              <a:off x="8954" y="1828"/>
              <a:ext cx="34" cy="84"/>
            </a:xfrm>
            <a:custGeom>
              <a:avLst/>
              <a:gdLst/>
              <a:ahLst/>
              <a:cxnLst>
                <a:cxn ang="0">
                  <a:pos x="4" y="76"/>
                </a:cxn>
                <a:cxn ang="0">
                  <a:pos x="33" y="76"/>
                </a:cxn>
                <a:cxn ang="0">
                  <a:pos x="31" y="62"/>
                </a:cxn>
                <a:cxn ang="0">
                  <a:pos x="31" y="43"/>
                </a:cxn>
                <a:cxn ang="0">
                  <a:pos x="28" y="23"/>
                </a:cxn>
                <a:cxn ang="0">
                  <a:pos x="28" y="4"/>
                </a:cxn>
                <a:cxn ang="0">
                  <a:pos x="33" y="0"/>
                </a:cxn>
                <a:cxn ang="0">
                  <a:pos x="26" y="0"/>
                </a:cxn>
                <a:cxn ang="0">
                  <a:pos x="26" y="74"/>
                </a:cxn>
                <a:cxn ang="0">
                  <a:pos x="0" y="71"/>
                </a:cxn>
                <a:cxn ang="0">
                  <a:pos x="0" y="83"/>
                </a:cxn>
                <a:cxn ang="0">
                  <a:pos x="4" y="76"/>
                </a:cxn>
              </a:cxnLst>
              <a:rect l="0" t="0" r="r" b="b"/>
              <a:pathLst>
                <a:path w="34" h="84">
                  <a:moveTo>
                    <a:pt x="4" y="76"/>
                  </a:moveTo>
                  <a:lnTo>
                    <a:pt x="33" y="76"/>
                  </a:lnTo>
                  <a:lnTo>
                    <a:pt x="31" y="62"/>
                  </a:lnTo>
                  <a:lnTo>
                    <a:pt x="31" y="43"/>
                  </a:lnTo>
                  <a:lnTo>
                    <a:pt x="28" y="23"/>
                  </a:lnTo>
                  <a:lnTo>
                    <a:pt x="28" y="4"/>
                  </a:lnTo>
                  <a:lnTo>
                    <a:pt x="33" y="0"/>
                  </a:lnTo>
                  <a:lnTo>
                    <a:pt x="26" y="0"/>
                  </a:lnTo>
                  <a:lnTo>
                    <a:pt x="26" y="74"/>
                  </a:lnTo>
                  <a:lnTo>
                    <a:pt x="0" y="71"/>
                  </a:lnTo>
                  <a:lnTo>
                    <a:pt x="0" y="83"/>
                  </a:lnTo>
                  <a:lnTo>
                    <a:pt x="4" y="7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4" name="Freeform 368"/>
            <p:cNvSpPr>
              <a:spLocks/>
            </p:cNvSpPr>
            <p:nvPr/>
          </p:nvSpPr>
          <p:spPr bwMode="auto">
            <a:xfrm>
              <a:off x="8952" y="1819"/>
              <a:ext cx="40" cy="96"/>
            </a:xfrm>
            <a:custGeom>
              <a:avLst/>
              <a:gdLst/>
              <a:ahLst/>
              <a:cxnLst>
                <a:cxn ang="0">
                  <a:pos x="0" y="7"/>
                </a:cxn>
                <a:cxn ang="0">
                  <a:pos x="0" y="95"/>
                </a:cxn>
                <a:cxn ang="0">
                  <a:pos x="2" y="95"/>
                </a:cxn>
                <a:cxn ang="0">
                  <a:pos x="2" y="11"/>
                </a:cxn>
                <a:cxn ang="0">
                  <a:pos x="40" y="7"/>
                </a:cxn>
                <a:cxn ang="0">
                  <a:pos x="40" y="2"/>
                </a:cxn>
                <a:cxn ang="0">
                  <a:pos x="0" y="0"/>
                </a:cxn>
                <a:cxn ang="0">
                  <a:pos x="0" y="7"/>
                </a:cxn>
              </a:cxnLst>
              <a:rect l="0" t="0" r="r" b="b"/>
              <a:pathLst>
                <a:path w="40" h="96">
                  <a:moveTo>
                    <a:pt x="0" y="7"/>
                  </a:moveTo>
                  <a:lnTo>
                    <a:pt x="0" y="95"/>
                  </a:lnTo>
                  <a:lnTo>
                    <a:pt x="2" y="95"/>
                  </a:lnTo>
                  <a:lnTo>
                    <a:pt x="2" y="11"/>
                  </a:lnTo>
                  <a:lnTo>
                    <a:pt x="40" y="7"/>
                  </a:lnTo>
                  <a:lnTo>
                    <a:pt x="40"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5" name="Freeform 369"/>
            <p:cNvSpPr>
              <a:spLocks/>
            </p:cNvSpPr>
            <p:nvPr/>
          </p:nvSpPr>
          <p:spPr bwMode="auto">
            <a:xfrm>
              <a:off x="8956" y="1828"/>
              <a:ext cx="36" cy="82"/>
            </a:xfrm>
            <a:custGeom>
              <a:avLst/>
              <a:gdLst/>
              <a:ahLst/>
              <a:cxnLst>
                <a:cxn ang="0">
                  <a:pos x="28" y="28"/>
                </a:cxn>
                <a:cxn ang="0">
                  <a:pos x="36" y="0"/>
                </a:cxn>
                <a:cxn ang="0">
                  <a:pos x="26" y="2"/>
                </a:cxn>
                <a:cxn ang="0">
                  <a:pos x="26" y="76"/>
                </a:cxn>
                <a:cxn ang="0">
                  <a:pos x="21" y="76"/>
                </a:cxn>
                <a:cxn ang="0">
                  <a:pos x="2" y="74"/>
                </a:cxn>
                <a:cxn ang="0">
                  <a:pos x="0" y="79"/>
                </a:cxn>
                <a:cxn ang="0">
                  <a:pos x="31" y="81"/>
                </a:cxn>
                <a:cxn ang="0">
                  <a:pos x="31" y="69"/>
                </a:cxn>
                <a:cxn ang="0">
                  <a:pos x="28" y="57"/>
                </a:cxn>
                <a:cxn ang="0">
                  <a:pos x="28" y="28"/>
                </a:cxn>
              </a:cxnLst>
              <a:rect l="0" t="0" r="r" b="b"/>
              <a:pathLst>
                <a:path w="36" h="82">
                  <a:moveTo>
                    <a:pt x="28" y="28"/>
                  </a:moveTo>
                  <a:lnTo>
                    <a:pt x="36" y="0"/>
                  </a:lnTo>
                  <a:lnTo>
                    <a:pt x="26" y="2"/>
                  </a:lnTo>
                  <a:lnTo>
                    <a:pt x="26" y="76"/>
                  </a:lnTo>
                  <a:lnTo>
                    <a:pt x="21" y="76"/>
                  </a:lnTo>
                  <a:lnTo>
                    <a:pt x="2" y="74"/>
                  </a:lnTo>
                  <a:lnTo>
                    <a:pt x="0" y="79"/>
                  </a:lnTo>
                  <a:lnTo>
                    <a:pt x="31" y="81"/>
                  </a:lnTo>
                  <a:lnTo>
                    <a:pt x="31" y="69"/>
                  </a:lnTo>
                  <a:lnTo>
                    <a:pt x="28" y="57"/>
                  </a:lnTo>
                  <a:lnTo>
                    <a:pt x="28" y="28"/>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6" name="Freeform 370"/>
            <p:cNvSpPr>
              <a:spLocks/>
            </p:cNvSpPr>
            <p:nvPr/>
          </p:nvSpPr>
          <p:spPr bwMode="auto">
            <a:xfrm>
              <a:off x="8964" y="1835"/>
              <a:ext cx="7" cy="8"/>
            </a:xfrm>
            <a:custGeom>
              <a:avLst/>
              <a:gdLst/>
              <a:ahLst/>
              <a:cxnLst>
                <a:cxn ang="0">
                  <a:pos x="2" y="0"/>
                </a:cxn>
                <a:cxn ang="0">
                  <a:pos x="2" y="0"/>
                </a:cxn>
                <a:cxn ang="0">
                  <a:pos x="0" y="4"/>
                </a:cxn>
                <a:cxn ang="0">
                  <a:pos x="4" y="7"/>
                </a:cxn>
                <a:cxn ang="0">
                  <a:pos x="7" y="2"/>
                </a:cxn>
                <a:cxn ang="0">
                  <a:pos x="2" y="0"/>
                </a:cxn>
              </a:cxnLst>
              <a:rect l="0" t="0" r="r" b="b"/>
              <a:pathLst>
                <a:path w="7" h="8">
                  <a:moveTo>
                    <a:pt x="2" y="0"/>
                  </a:moveTo>
                  <a:lnTo>
                    <a:pt x="2" y="0"/>
                  </a:lnTo>
                  <a:lnTo>
                    <a:pt x="0" y="4"/>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7" name="Freeform 371"/>
            <p:cNvSpPr>
              <a:spLocks/>
            </p:cNvSpPr>
            <p:nvPr/>
          </p:nvSpPr>
          <p:spPr bwMode="auto">
            <a:xfrm>
              <a:off x="8964" y="1852"/>
              <a:ext cx="7" cy="10"/>
            </a:xfrm>
            <a:custGeom>
              <a:avLst/>
              <a:gdLst/>
              <a:ahLst/>
              <a:cxnLst>
                <a:cxn ang="0">
                  <a:pos x="4" y="9"/>
                </a:cxn>
                <a:cxn ang="0">
                  <a:pos x="7" y="4"/>
                </a:cxn>
                <a:cxn ang="0">
                  <a:pos x="2" y="0"/>
                </a:cxn>
                <a:cxn ang="0">
                  <a:pos x="2" y="2"/>
                </a:cxn>
                <a:cxn ang="0">
                  <a:pos x="0" y="7"/>
                </a:cxn>
                <a:cxn ang="0">
                  <a:pos x="4" y="9"/>
                </a:cxn>
              </a:cxnLst>
              <a:rect l="0" t="0" r="r" b="b"/>
              <a:pathLst>
                <a:path w="7" h="10">
                  <a:moveTo>
                    <a:pt x="4" y="9"/>
                  </a:moveTo>
                  <a:lnTo>
                    <a:pt x="7" y="4"/>
                  </a:lnTo>
                  <a:lnTo>
                    <a:pt x="2" y="0"/>
                  </a:lnTo>
                  <a:lnTo>
                    <a:pt x="2" y="2"/>
                  </a:lnTo>
                  <a:lnTo>
                    <a:pt x="0" y="7"/>
                  </a:lnTo>
                  <a:lnTo>
                    <a:pt x="4"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8" name="Freeform 372"/>
            <p:cNvSpPr>
              <a:spLocks/>
            </p:cNvSpPr>
            <p:nvPr/>
          </p:nvSpPr>
          <p:spPr bwMode="auto">
            <a:xfrm>
              <a:off x="8964" y="1833"/>
              <a:ext cx="4" cy="10"/>
            </a:xfrm>
            <a:custGeom>
              <a:avLst/>
              <a:gdLst/>
              <a:ahLst/>
              <a:cxnLst>
                <a:cxn ang="0">
                  <a:pos x="2" y="0"/>
                </a:cxn>
                <a:cxn ang="0">
                  <a:pos x="2" y="0"/>
                </a:cxn>
                <a:cxn ang="0">
                  <a:pos x="0" y="2"/>
                </a:cxn>
                <a:cxn ang="0">
                  <a:pos x="0" y="9"/>
                </a:cxn>
                <a:cxn ang="0">
                  <a:pos x="4" y="9"/>
                </a:cxn>
                <a:cxn ang="0">
                  <a:pos x="4" y="2"/>
                </a:cxn>
                <a:cxn ang="0">
                  <a:pos x="2" y="0"/>
                </a:cxn>
              </a:cxnLst>
              <a:rect l="0" t="0" r="r" b="b"/>
              <a:pathLst>
                <a:path w="4" h="10">
                  <a:moveTo>
                    <a:pt x="2" y="0"/>
                  </a:moveTo>
                  <a:lnTo>
                    <a:pt x="2" y="0"/>
                  </a:lnTo>
                  <a:lnTo>
                    <a:pt x="0" y="2"/>
                  </a:lnTo>
                  <a:lnTo>
                    <a:pt x="0" y="9"/>
                  </a:lnTo>
                  <a:lnTo>
                    <a:pt x="4" y="9"/>
                  </a:lnTo>
                  <a:lnTo>
                    <a:pt x="4"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9" name="Freeform 373"/>
            <p:cNvSpPr>
              <a:spLocks/>
            </p:cNvSpPr>
            <p:nvPr/>
          </p:nvSpPr>
          <p:spPr bwMode="auto">
            <a:xfrm>
              <a:off x="8964" y="1852"/>
              <a:ext cx="4" cy="10"/>
            </a:xfrm>
            <a:custGeom>
              <a:avLst/>
              <a:gdLst/>
              <a:ahLst/>
              <a:cxnLst>
                <a:cxn ang="0">
                  <a:pos x="2" y="0"/>
                </a:cxn>
                <a:cxn ang="0">
                  <a:pos x="2" y="0"/>
                </a:cxn>
                <a:cxn ang="0">
                  <a:pos x="0" y="2"/>
                </a:cxn>
                <a:cxn ang="0">
                  <a:pos x="0" y="9"/>
                </a:cxn>
                <a:cxn ang="0">
                  <a:pos x="4" y="9"/>
                </a:cxn>
                <a:cxn ang="0">
                  <a:pos x="4" y="2"/>
                </a:cxn>
                <a:cxn ang="0">
                  <a:pos x="2" y="0"/>
                </a:cxn>
              </a:cxnLst>
              <a:rect l="0" t="0" r="r" b="b"/>
              <a:pathLst>
                <a:path w="4" h="10">
                  <a:moveTo>
                    <a:pt x="2" y="0"/>
                  </a:moveTo>
                  <a:lnTo>
                    <a:pt x="2" y="0"/>
                  </a:lnTo>
                  <a:lnTo>
                    <a:pt x="0" y="2"/>
                  </a:lnTo>
                  <a:lnTo>
                    <a:pt x="0" y="9"/>
                  </a:lnTo>
                  <a:lnTo>
                    <a:pt x="4" y="9"/>
                  </a:lnTo>
                  <a:lnTo>
                    <a:pt x="4"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0" name="Freeform 374"/>
            <p:cNvSpPr>
              <a:spLocks/>
            </p:cNvSpPr>
            <p:nvPr/>
          </p:nvSpPr>
          <p:spPr bwMode="auto">
            <a:xfrm>
              <a:off x="8956" y="1754"/>
              <a:ext cx="8" cy="2"/>
            </a:xfrm>
            <a:custGeom>
              <a:avLst/>
              <a:gdLst/>
              <a:ahLst/>
              <a:cxnLst>
                <a:cxn ang="0">
                  <a:pos x="2" y="0"/>
                </a:cxn>
                <a:cxn ang="0">
                  <a:pos x="2" y="0"/>
                </a:cxn>
                <a:cxn ang="0">
                  <a:pos x="0" y="2"/>
                </a:cxn>
                <a:cxn ang="0">
                  <a:pos x="7" y="2"/>
                </a:cxn>
                <a:cxn ang="0">
                  <a:pos x="7" y="0"/>
                </a:cxn>
                <a:cxn ang="0">
                  <a:pos x="2" y="0"/>
                </a:cxn>
              </a:cxnLst>
              <a:rect l="0" t="0" r="r" b="b"/>
              <a:pathLst>
                <a:path w="8"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1" name="Freeform 375"/>
            <p:cNvSpPr>
              <a:spLocks/>
            </p:cNvSpPr>
            <p:nvPr/>
          </p:nvSpPr>
          <p:spPr bwMode="auto">
            <a:xfrm>
              <a:off x="8971" y="1754"/>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2" name="Freeform 376"/>
            <p:cNvSpPr>
              <a:spLocks/>
            </p:cNvSpPr>
            <p:nvPr/>
          </p:nvSpPr>
          <p:spPr bwMode="auto">
            <a:xfrm>
              <a:off x="8980" y="1752"/>
              <a:ext cx="8" cy="2"/>
            </a:xfrm>
            <a:custGeom>
              <a:avLst/>
              <a:gdLst/>
              <a:ahLst/>
              <a:cxnLst>
                <a:cxn ang="0">
                  <a:pos x="4" y="0"/>
                </a:cxn>
                <a:cxn ang="0">
                  <a:pos x="4" y="0"/>
                </a:cxn>
                <a:cxn ang="0">
                  <a:pos x="0" y="2"/>
                </a:cxn>
                <a:cxn ang="0">
                  <a:pos x="7" y="2"/>
                </a:cxn>
                <a:cxn ang="0">
                  <a:pos x="4" y="0"/>
                </a:cxn>
              </a:cxnLst>
              <a:rect l="0" t="0" r="r" b="b"/>
              <a:pathLst>
                <a:path w="8" h="2">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3" name="Freeform 377"/>
            <p:cNvSpPr>
              <a:spLocks/>
            </p:cNvSpPr>
            <p:nvPr/>
          </p:nvSpPr>
          <p:spPr bwMode="auto">
            <a:xfrm>
              <a:off x="8956" y="1754"/>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4" name="Freeform 378"/>
            <p:cNvSpPr>
              <a:spLocks/>
            </p:cNvSpPr>
            <p:nvPr/>
          </p:nvSpPr>
          <p:spPr bwMode="auto">
            <a:xfrm>
              <a:off x="8968" y="1754"/>
              <a:ext cx="5" cy="0"/>
            </a:xfrm>
            <a:custGeom>
              <a:avLst/>
              <a:gdLst/>
              <a:ahLst/>
              <a:cxnLst>
                <a:cxn ang="0">
                  <a:pos x="0" y="0"/>
                </a:cxn>
                <a:cxn ang="0">
                  <a:pos x="4" y="0"/>
                </a:cxn>
              </a:cxnLst>
              <a:rect l="0" t="0" r="r" b="b"/>
              <a:pathLst>
                <a:path w="5">
                  <a:moveTo>
                    <a:pt x="0" y="0"/>
                  </a:moveTo>
                  <a:lnTo>
                    <a:pt x="4" y="0"/>
                  </a:lnTo>
                </a:path>
              </a:pathLst>
            </a:custGeom>
            <a:noFill/>
            <a:ln w="1270">
              <a:solidFill>
                <a:srgbClr val="FE39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5" name="Freeform 379"/>
            <p:cNvSpPr>
              <a:spLocks/>
            </p:cNvSpPr>
            <p:nvPr/>
          </p:nvSpPr>
          <p:spPr bwMode="auto">
            <a:xfrm>
              <a:off x="8983" y="1754"/>
              <a:ext cx="5" cy="0"/>
            </a:xfrm>
            <a:custGeom>
              <a:avLst/>
              <a:gdLst/>
              <a:ahLst/>
              <a:cxnLst>
                <a:cxn ang="0">
                  <a:pos x="0" y="0"/>
                </a:cxn>
                <a:cxn ang="0">
                  <a:pos x="4" y="0"/>
                </a:cxn>
              </a:cxnLst>
              <a:rect l="0" t="0" r="r" b="b"/>
              <a:pathLst>
                <a:path w="5">
                  <a:moveTo>
                    <a:pt x="0" y="0"/>
                  </a:moveTo>
                  <a:lnTo>
                    <a:pt x="4" y="0"/>
                  </a:lnTo>
                </a:path>
              </a:pathLst>
            </a:custGeom>
            <a:noFill/>
            <a:ln w="1270">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6" name="Freeform 380"/>
            <p:cNvSpPr>
              <a:spLocks/>
            </p:cNvSpPr>
            <p:nvPr/>
          </p:nvSpPr>
          <p:spPr bwMode="auto">
            <a:xfrm>
              <a:off x="8959" y="1922"/>
              <a:ext cx="38" cy="12"/>
            </a:xfrm>
            <a:custGeom>
              <a:avLst/>
              <a:gdLst/>
              <a:ahLst/>
              <a:cxnLst>
                <a:cxn ang="0">
                  <a:pos x="0" y="0"/>
                </a:cxn>
                <a:cxn ang="0">
                  <a:pos x="0" y="7"/>
                </a:cxn>
                <a:cxn ang="0">
                  <a:pos x="38" y="12"/>
                </a:cxn>
                <a:cxn ang="0">
                  <a:pos x="38" y="2"/>
                </a:cxn>
                <a:cxn ang="0">
                  <a:pos x="0" y="0"/>
                </a:cxn>
              </a:cxnLst>
              <a:rect l="0" t="0" r="r" b="b"/>
              <a:pathLst>
                <a:path w="38" h="12">
                  <a:moveTo>
                    <a:pt x="0" y="0"/>
                  </a:moveTo>
                  <a:lnTo>
                    <a:pt x="0" y="7"/>
                  </a:lnTo>
                  <a:lnTo>
                    <a:pt x="38" y="12"/>
                  </a:lnTo>
                  <a:lnTo>
                    <a:pt x="38" y="2"/>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7" name="Freeform 381"/>
            <p:cNvSpPr>
              <a:spLocks/>
            </p:cNvSpPr>
            <p:nvPr/>
          </p:nvSpPr>
          <p:spPr bwMode="auto">
            <a:xfrm>
              <a:off x="9141" y="1713"/>
              <a:ext cx="12" cy="149"/>
            </a:xfrm>
            <a:custGeom>
              <a:avLst/>
              <a:gdLst/>
              <a:ahLst/>
              <a:cxnLst>
                <a:cxn ang="0">
                  <a:pos x="2" y="4"/>
                </a:cxn>
                <a:cxn ang="0">
                  <a:pos x="0" y="40"/>
                </a:cxn>
                <a:cxn ang="0">
                  <a:pos x="0" y="148"/>
                </a:cxn>
                <a:cxn ang="0">
                  <a:pos x="12" y="148"/>
                </a:cxn>
                <a:cxn ang="0">
                  <a:pos x="2" y="146"/>
                </a:cxn>
                <a:cxn ang="0">
                  <a:pos x="2" y="72"/>
                </a:cxn>
                <a:cxn ang="0">
                  <a:pos x="7" y="0"/>
                </a:cxn>
                <a:cxn ang="0">
                  <a:pos x="2" y="4"/>
                </a:cxn>
              </a:cxnLst>
              <a:rect l="0" t="0" r="r" b="b"/>
              <a:pathLst>
                <a:path w="12" h="149">
                  <a:moveTo>
                    <a:pt x="2" y="4"/>
                  </a:moveTo>
                  <a:lnTo>
                    <a:pt x="0" y="40"/>
                  </a:lnTo>
                  <a:lnTo>
                    <a:pt x="0" y="148"/>
                  </a:lnTo>
                  <a:lnTo>
                    <a:pt x="12" y="148"/>
                  </a:lnTo>
                  <a:lnTo>
                    <a:pt x="2" y="146"/>
                  </a:lnTo>
                  <a:lnTo>
                    <a:pt x="2" y="72"/>
                  </a:lnTo>
                  <a:lnTo>
                    <a:pt x="7" y="0"/>
                  </a:lnTo>
                  <a:lnTo>
                    <a:pt x="2" y="4"/>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8" name="Freeform 382"/>
            <p:cNvSpPr>
              <a:spLocks/>
            </p:cNvSpPr>
            <p:nvPr/>
          </p:nvSpPr>
          <p:spPr bwMode="auto">
            <a:xfrm>
              <a:off x="9165" y="1869"/>
              <a:ext cx="60" cy="96"/>
            </a:xfrm>
            <a:custGeom>
              <a:avLst/>
              <a:gdLst/>
              <a:ahLst/>
              <a:cxnLst>
                <a:cxn ang="0">
                  <a:pos x="7" y="0"/>
                </a:cxn>
                <a:cxn ang="0">
                  <a:pos x="7" y="0"/>
                </a:cxn>
                <a:cxn ang="0">
                  <a:pos x="2" y="21"/>
                </a:cxn>
                <a:cxn ang="0">
                  <a:pos x="0" y="64"/>
                </a:cxn>
                <a:cxn ang="0">
                  <a:pos x="0" y="91"/>
                </a:cxn>
                <a:cxn ang="0">
                  <a:pos x="36" y="95"/>
                </a:cxn>
                <a:cxn ang="0">
                  <a:pos x="60" y="88"/>
                </a:cxn>
                <a:cxn ang="0">
                  <a:pos x="60" y="35"/>
                </a:cxn>
                <a:cxn ang="0">
                  <a:pos x="57" y="23"/>
                </a:cxn>
                <a:cxn ang="0">
                  <a:pos x="55" y="14"/>
                </a:cxn>
                <a:cxn ang="0">
                  <a:pos x="52" y="2"/>
                </a:cxn>
                <a:cxn ang="0">
                  <a:pos x="28" y="0"/>
                </a:cxn>
                <a:cxn ang="0">
                  <a:pos x="7" y="0"/>
                </a:cxn>
              </a:cxnLst>
              <a:rect l="0" t="0" r="r" b="b"/>
              <a:pathLst>
                <a:path w="60" h="96">
                  <a:moveTo>
                    <a:pt x="7" y="0"/>
                  </a:moveTo>
                  <a:lnTo>
                    <a:pt x="7" y="0"/>
                  </a:lnTo>
                  <a:lnTo>
                    <a:pt x="2" y="21"/>
                  </a:lnTo>
                  <a:lnTo>
                    <a:pt x="0" y="64"/>
                  </a:lnTo>
                  <a:lnTo>
                    <a:pt x="0" y="91"/>
                  </a:lnTo>
                  <a:lnTo>
                    <a:pt x="36" y="95"/>
                  </a:lnTo>
                  <a:lnTo>
                    <a:pt x="60" y="88"/>
                  </a:lnTo>
                  <a:lnTo>
                    <a:pt x="60" y="35"/>
                  </a:lnTo>
                  <a:lnTo>
                    <a:pt x="57" y="23"/>
                  </a:lnTo>
                  <a:lnTo>
                    <a:pt x="55" y="14"/>
                  </a:lnTo>
                  <a:lnTo>
                    <a:pt x="52" y="2"/>
                  </a:lnTo>
                  <a:lnTo>
                    <a:pt x="28" y="0"/>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9" name="Freeform 383"/>
            <p:cNvSpPr>
              <a:spLocks/>
            </p:cNvSpPr>
            <p:nvPr/>
          </p:nvSpPr>
          <p:spPr bwMode="auto">
            <a:xfrm>
              <a:off x="9165" y="1879"/>
              <a:ext cx="36" cy="74"/>
            </a:xfrm>
            <a:custGeom>
              <a:avLst/>
              <a:gdLst/>
              <a:ahLst/>
              <a:cxnLst>
                <a:cxn ang="0">
                  <a:pos x="4" y="2"/>
                </a:cxn>
                <a:cxn ang="0">
                  <a:pos x="4" y="2"/>
                </a:cxn>
                <a:cxn ang="0">
                  <a:pos x="0" y="19"/>
                </a:cxn>
                <a:cxn ang="0">
                  <a:pos x="0" y="71"/>
                </a:cxn>
                <a:cxn ang="0">
                  <a:pos x="4" y="74"/>
                </a:cxn>
                <a:cxn ang="0">
                  <a:pos x="36" y="74"/>
                </a:cxn>
                <a:cxn ang="0">
                  <a:pos x="36" y="2"/>
                </a:cxn>
                <a:cxn ang="0">
                  <a:pos x="19" y="0"/>
                </a:cxn>
                <a:cxn ang="0">
                  <a:pos x="4" y="2"/>
                </a:cxn>
              </a:cxnLst>
              <a:rect l="0" t="0" r="r" b="b"/>
              <a:pathLst>
                <a:path w="36" h="74">
                  <a:moveTo>
                    <a:pt x="4" y="2"/>
                  </a:moveTo>
                  <a:lnTo>
                    <a:pt x="4" y="2"/>
                  </a:lnTo>
                  <a:lnTo>
                    <a:pt x="0" y="19"/>
                  </a:lnTo>
                  <a:lnTo>
                    <a:pt x="0" y="71"/>
                  </a:lnTo>
                  <a:lnTo>
                    <a:pt x="4" y="74"/>
                  </a:lnTo>
                  <a:lnTo>
                    <a:pt x="36" y="74"/>
                  </a:lnTo>
                  <a:lnTo>
                    <a:pt x="36"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0" name="Freeform 384"/>
            <p:cNvSpPr>
              <a:spLocks/>
            </p:cNvSpPr>
            <p:nvPr/>
          </p:nvSpPr>
          <p:spPr bwMode="auto">
            <a:xfrm>
              <a:off x="9165" y="1879"/>
              <a:ext cx="36" cy="72"/>
            </a:xfrm>
            <a:custGeom>
              <a:avLst/>
              <a:gdLst/>
              <a:ahLst/>
              <a:cxnLst>
                <a:cxn ang="0">
                  <a:pos x="7" y="0"/>
                </a:cxn>
                <a:cxn ang="0">
                  <a:pos x="4" y="2"/>
                </a:cxn>
                <a:cxn ang="0">
                  <a:pos x="2" y="19"/>
                </a:cxn>
                <a:cxn ang="0">
                  <a:pos x="0" y="33"/>
                </a:cxn>
                <a:cxn ang="0">
                  <a:pos x="0" y="69"/>
                </a:cxn>
                <a:cxn ang="0">
                  <a:pos x="26" y="69"/>
                </a:cxn>
                <a:cxn ang="0">
                  <a:pos x="28" y="71"/>
                </a:cxn>
                <a:cxn ang="0">
                  <a:pos x="33" y="71"/>
                </a:cxn>
                <a:cxn ang="0">
                  <a:pos x="36" y="55"/>
                </a:cxn>
                <a:cxn ang="0">
                  <a:pos x="36" y="19"/>
                </a:cxn>
                <a:cxn ang="0">
                  <a:pos x="33" y="2"/>
                </a:cxn>
                <a:cxn ang="0">
                  <a:pos x="28" y="2"/>
                </a:cxn>
                <a:cxn ang="0">
                  <a:pos x="26" y="0"/>
                </a:cxn>
                <a:cxn ang="0">
                  <a:pos x="7" y="0"/>
                </a:cxn>
              </a:cxnLst>
              <a:rect l="0" t="0" r="r" b="b"/>
              <a:pathLst>
                <a:path w="36" h="72">
                  <a:moveTo>
                    <a:pt x="7" y="0"/>
                  </a:moveTo>
                  <a:lnTo>
                    <a:pt x="4" y="2"/>
                  </a:lnTo>
                  <a:lnTo>
                    <a:pt x="2" y="19"/>
                  </a:lnTo>
                  <a:lnTo>
                    <a:pt x="0" y="33"/>
                  </a:lnTo>
                  <a:lnTo>
                    <a:pt x="0" y="69"/>
                  </a:lnTo>
                  <a:lnTo>
                    <a:pt x="26" y="69"/>
                  </a:lnTo>
                  <a:lnTo>
                    <a:pt x="28" y="71"/>
                  </a:lnTo>
                  <a:lnTo>
                    <a:pt x="33" y="71"/>
                  </a:lnTo>
                  <a:lnTo>
                    <a:pt x="36" y="55"/>
                  </a:lnTo>
                  <a:lnTo>
                    <a:pt x="36" y="19"/>
                  </a:lnTo>
                  <a:lnTo>
                    <a:pt x="33" y="2"/>
                  </a:lnTo>
                  <a:lnTo>
                    <a:pt x="28" y="2"/>
                  </a:lnTo>
                  <a:lnTo>
                    <a:pt x="26"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1" name="Freeform 385"/>
            <p:cNvSpPr>
              <a:spLocks/>
            </p:cNvSpPr>
            <p:nvPr/>
          </p:nvSpPr>
          <p:spPr bwMode="auto">
            <a:xfrm>
              <a:off x="9165" y="1879"/>
              <a:ext cx="34" cy="67"/>
            </a:xfrm>
            <a:custGeom>
              <a:avLst/>
              <a:gdLst/>
              <a:ahLst/>
              <a:cxnLst>
                <a:cxn ang="0">
                  <a:pos x="4" y="2"/>
                </a:cxn>
                <a:cxn ang="0">
                  <a:pos x="4" y="2"/>
                </a:cxn>
                <a:cxn ang="0">
                  <a:pos x="2" y="16"/>
                </a:cxn>
                <a:cxn ang="0">
                  <a:pos x="0" y="33"/>
                </a:cxn>
                <a:cxn ang="0">
                  <a:pos x="0" y="64"/>
                </a:cxn>
                <a:cxn ang="0">
                  <a:pos x="21" y="64"/>
                </a:cxn>
                <a:cxn ang="0">
                  <a:pos x="24" y="67"/>
                </a:cxn>
                <a:cxn ang="0">
                  <a:pos x="33" y="67"/>
                </a:cxn>
                <a:cxn ang="0">
                  <a:pos x="33" y="2"/>
                </a:cxn>
                <a:cxn ang="0">
                  <a:pos x="28" y="2"/>
                </a:cxn>
                <a:cxn ang="0">
                  <a:pos x="26" y="0"/>
                </a:cxn>
                <a:cxn ang="0">
                  <a:pos x="7" y="0"/>
                </a:cxn>
                <a:cxn ang="0">
                  <a:pos x="4" y="2"/>
                </a:cxn>
              </a:cxnLst>
              <a:rect l="0" t="0" r="r" b="b"/>
              <a:pathLst>
                <a:path w="34" h="67">
                  <a:moveTo>
                    <a:pt x="4" y="2"/>
                  </a:moveTo>
                  <a:lnTo>
                    <a:pt x="4" y="2"/>
                  </a:lnTo>
                  <a:lnTo>
                    <a:pt x="2" y="16"/>
                  </a:lnTo>
                  <a:lnTo>
                    <a:pt x="0" y="33"/>
                  </a:lnTo>
                  <a:lnTo>
                    <a:pt x="0" y="64"/>
                  </a:lnTo>
                  <a:lnTo>
                    <a:pt x="21" y="64"/>
                  </a:lnTo>
                  <a:lnTo>
                    <a:pt x="24" y="67"/>
                  </a:lnTo>
                  <a:lnTo>
                    <a:pt x="33" y="67"/>
                  </a:lnTo>
                  <a:lnTo>
                    <a:pt x="33" y="2"/>
                  </a:lnTo>
                  <a:lnTo>
                    <a:pt x="28" y="2"/>
                  </a:lnTo>
                  <a:lnTo>
                    <a:pt x="26" y="0"/>
                  </a:lnTo>
                  <a:lnTo>
                    <a:pt x="7" y="0"/>
                  </a:lnTo>
                  <a:lnTo>
                    <a:pt x="4"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2" name="Freeform 386"/>
            <p:cNvSpPr>
              <a:spLocks/>
            </p:cNvSpPr>
            <p:nvPr/>
          </p:nvSpPr>
          <p:spPr bwMode="auto">
            <a:xfrm>
              <a:off x="9165" y="1879"/>
              <a:ext cx="34" cy="62"/>
            </a:xfrm>
            <a:custGeom>
              <a:avLst/>
              <a:gdLst/>
              <a:ahLst/>
              <a:cxnLst>
                <a:cxn ang="0">
                  <a:pos x="4" y="2"/>
                </a:cxn>
                <a:cxn ang="0">
                  <a:pos x="4" y="2"/>
                </a:cxn>
                <a:cxn ang="0">
                  <a:pos x="0" y="31"/>
                </a:cxn>
                <a:cxn ang="0">
                  <a:pos x="0" y="60"/>
                </a:cxn>
                <a:cxn ang="0">
                  <a:pos x="16" y="60"/>
                </a:cxn>
                <a:cxn ang="0">
                  <a:pos x="19" y="62"/>
                </a:cxn>
                <a:cxn ang="0">
                  <a:pos x="33" y="62"/>
                </a:cxn>
                <a:cxn ang="0">
                  <a:pos x="33" y="2"/>
                </a:cxn>
                <a:cxn ang="0">
                  <a:pos x="26" y="2"/>
                </a:cxn>
                <a:cxn ang="0">
                  <a:pos x="24" y="0"/>
                </a:cxn>
                <a:cxn ang="0">
                  <a:pos x="7" y="0"/>
                </a:cxn>
                <a:cxn ang="0">
                  <a:pos x="4" y="2"/>
                </a:cxn>
              </a:cxnLst>
              <a:rect l="0" t="0" r="r" b="b"/>
              <a:pathLst>
                <a:path w="34" h="62">
                  <a:moveTo>
                    <a:pt x="4" y="2"/>
                  </a:moveTo>
                  <a:lnTo>
                    <a:pt x="4" y="2"/>
                  </a:lnTo>
                  <a:lnTo>
                    <a:pt x="0" y="31"/>
                  </a:lnTo>
                  <a:lnTo>
                    <a:pt x="0" y="60"/>
                  </a:lnTo>
                  <a:lnTo>
                    <a:pt x="16" y="60"/>
                  </a:lnTo>
                  <a:lnTo>
                    <a:pt x="19" y="62"/>
                  </a:lnTo>
                  <a:lnTo>
                    <a:pt x="33" y="62"/>
                  </a:lnTo>
                  <a:lnTo>
                    <a:pt x="33" y="2"/>
                  </a:lnTo>
                  <a:lnTo>
                    <a:pt x="26" y="2"/>
                  </a:lnTo>
                  <a:lnTo>
                    <a:pt x="24" y="0"/>
                  </a:lnTo>
                  <a:lnTo>
                    <a:pt x="7" y="0"/>
                  </a:lnTo>
                  <a:lnTo>
                    <a:pt x="4"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3" name="Freeform 387"/>
            <p:cNvSpPr>
              <a:spLocks/>
            </p:cNvSpPr>
            <p:nvPr/>
          </p:nvSpPr>
          <p:spPr bwMode="auto">
            <a:xfrm>
              <a:off x="9165" y="1879"/>
              <a:ext cx="34" cy="57"/>
            </a:xfrm>
            <a:custGeom>
              <a:avLst/>
              <a:gdLst/>
              <a:ahLst/>
              <a:cxnLst>
                <a:cxn ang="0">
                  <a:pos x="12" y="55"/>
                </a:cxn>
                <a:cxn ang="0">
                  <a:pos x="16" y="57"/>
                </a:cxn>
                <a:cxn ang="0">
                  <a:pos x="31" y="57"/>
                </a:cxn>
                <a:cxn ang="0">
                  <a:pos x="31" y="43"/>
                </a:cxn>
                <a:cxn ang="0">
                  <a:pos x="33" y="28"/>
                </a:cxn>
                <a:cxn ang="0">
                  <a:pos x="31" y="14"/>
                </a:cxn>
                <a:cxn ang="0">
                  <a:pos x="31" y="2"/>
                </a:cxn>
                <a:cxn ang="0">
                  <a:pos x="26" y="2"/>
                </a:cxn>
                <a:cxn ang="0">
                  <a:pos x="24" y="0"/>
                </a:cxn>
                <a:cxn ang="0">
                  <a:pos x="7" y="0"/>
                </a:cxn>
                <a:cxn ang="0">
                  <a:pos x="4" y="2"/>
                </a:cxn>
                <a:cxn ang="0">
                  <a:pos x="2" y="14"/>
                </a:cxn>
                <a:cxn ang="0">
                  <a:pos x="2" y="28"/>
                </a:cxn>
                <a:cxn ang="0">
                  <a:pos x="0" y="40"/>
                </a:cxn>
                <a:cxn ang="0">
                  <a:pos x="0" y="55"/>
                </a:cxn>
                <a:cxn ang="0">
                  <a:pos x="12" y="55"/>
                </a:cxn>
              </a:cxnLst>
              <a:rect l="0" t="0" r="r" b="b"/>
              <a:pathLst>
                <a:path w="34" h="57">
                  <a:moveTo>
                    <a:pt x="12" y="55"/>
                  </a:moveTo>
                  <a:lnTo>
                    <a:pt x="16" y="57"/>
                  </a:lnTo>
                  <a:lnTo>
                    <a:pt x="31" y="57"/>
                  </a:lnTo>
                  <a:lnTo>
                    <a:pt x="31" y="43"/>
                  </a:lnTo>
                  <a:lnTo>
                    <a:pt x="33" y="28"/>
                  </a:lnTo>
                  <a:lnTo>
                    <a:pt x="31" y="14"/>
                  </a:lnTo>
                  <a:lnTo>
                    <a:pt x="31" y="2"/>
                  </a:lnTo>
                  <a:lnTo>
                    <a:pt x="26" y="2"/>
                  </a:lnTo>
                  <a:lnTo>
                    <a:pt x="24" y="0"/>
                  </a:lnTo>
                  <a:lnTo>
                    <a:pt x="7" y="0"/>
                  </a:lnTo>
                  <a:lnTo>
                    <a:pt x="4" y="2"/>
                  </a:lnTo>
                  <a:lnTo>
                    <a:pt x="2" y="14"/>
                  </a:lnTo>
                  <a:lnTo>
                    <a:pt x="2" y="28"/>
                  </a:lnTo>
                  <a:lnTo>
                    <a:pt x="0" y="40"/>
                  </a:lnTo>
                  <a:lnTo>
                    <a:pt x="0" y="55"/>
                  </a:lnTo>
                  <a:lnTo>
                    <a:pt x="12" y="55"/>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4" name="Freeform 388"/>
            <p:cNvSpPr>
              <a:spLocks/>
            </p:cNvSpPr>
            <p:nvPr/>
          </p:nvSpPr>
          <p:spPr bwMode="auto">
            <a:xfrm>
              <a:off x="9168" y="1879"/>
              <a:ext cx="28" cy="53"/>
            </a:xfrm>
            <a:custGeom>
              <a:avLst/>
              <a:gdLst/>
              <a:ahLst/>
              <a:cxnLst>
                <a:cxn ang="0">
                  <a:pos x="2" y="2"/>
                </a:cxn>
                <a:cxn ang="0">
                  <a:pos x="2" y="2"/>
                </a:cxn>
                <a:cxn ang="0">
                  <a:pos x="0" y="14"/>
                </a:cxn>
                <a:cxn ang="0">
                  <a:pos x="0" y="50"/>
                </a:cxn>
                <a:cxn ang="0">
                  <a:pos x="2" y="50"/>
                </a:cxn>
                <a:cxn ang="0">
                  <a:pos x="7" y="52"/>
                </a:cxn>
                <a:cxn ang="0">
                  <a:pos x="28" y="52"/>
                </a:cxn>
                <a:cxn ang="0">
                  <a:pos x="28" y="2"/>
                </a:cxn>
                <a:cxn ang="0">
                  <a:pos x="24" y="2"/>
                </a:cxn>
                <a:cxn ang="0">
                  <a:pos x="21" y="0"/>
                </a:cxn>
                <a:cxn ang="0">
                  <a:pos x="4" y="0"/>
                </a:cxn>
                <a:cxn ang="0">
                  <a:pos x="2" y="2"/>
                </a:cxn>
              </a:cxnLst>
              <a:rect l="0" t="0" r="r" b="b"/>
              <a:pathLst>
                <a:path w="28" h="53">
                  <a:moveTo>
                    <a:pt x="2" y="2"/>
                  </a:moveTo>
                  <a:lnTo>
                    <a:pt x="2" y="2"/>
                  </a:lnTo>
                  <a:lnTo>
                    <a:pt x="0" y="14"/>
                  </a:lnTo>
                  <a:lnTo>
                    <a:pt x="0" y="50"/>
                  </a:lnTo>
                  <a:lnTo>
                    <a:pt x="2" y="50"/>
                  </a:lnTo>
                  <a:lnTo>
                    <a:pt x="7" y="52"/>
                  </a:lnTo>
                  <a:lnTo>
                    <a:pt x="28" y="52"/>
                  </a:lnTo>
                  <a:lnTo>
                    <a:pt x="28" y="2"/>
                  </a:lnTo>
                  <a:lnTo>
                    <a:pt x="24" y="2"/>
                  </a:lnTo>
                  <a:lnTo>
                    <a:pt x="21" y="0"/>
                  </a:lnTo>
                  <a:lnTo>
                    <a:pt x="4" y="0"/>
                  </a:lnTo>
                  <a:lnTo>
                    <a:pt x="2" y="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5" name="Freeform 389"/>
            <p:cNvSpPr>
              <a:spLocks/>
            </p:cNvSpPr>
            <p:nvPr/>
          </p:nvSpPr>
          <p:spPr bwMode="auto">
            <a:xfrm>
              <a:off x="9168" y="1879"/>
              <a:ext cx="28" cy="48"/>
            </a:xfrm>
            <a:custGeom>
              <a:avLst/>
              <a:gdLst/>
              <a:ahLst/>
              <a:cxnLst>
                <a:cxn ang="0">
                  <a:pos x="2" y="2"/>
                </a:cxn>
                <a:cxn ang="0">
                  <a:pos x="2" y="2"/>
                </a:cxn>
                <a:cxn ang="0">
                  <a:pos x="0" y="14"/>
                </a:cxn>
                <a:cxn ang="0">
                  <a:pos x="0" y="47"/>
                </a:cxn>
                <a:cxn ang="0">
                  <a:pos x="26" y="47"/>
                </a:cxn>
                <a:cxn ang="0">
                  <a:pos x="28" y="35"/>
                </a:cxn>
                <a:cxn ang="0">
                  <a:pos x="28" y="11"/>
                </a:cxn>
                <a:cxn ang="0">
                  <a:pos x="26" y="2"/>
                </a:cxn>
                <a:cxn ang="0">
                  <a:pos x="21" y="2"/>
                </a:cxn>
                <a:cxn ang="0">
                  <a:pos x="21" y="0"/>
                </a:cxn>
                <a:cxn ang="0">
                  <a:pos x="7" y="0"/>
                </a:cxn>
                <a:cxn ang="0">
                  <a:pos x="2" y="2"/>
                </a:cxn>
              </a:cxnLst>
              <a:rect l="0" t="0" r="r" b="b"/>
              <a:pathLst>
                <a:path w="28" h="48">
                  <a:moveTo>
                    <a:pt x="2" y="2"/>
                  </a:moveTo>
                  <a:lnTo>
                    <a:pt x="2" y="2"/>
                  </a:lnTo>
                  <a:lnTo>
                    <a:pt x="0" y="14"/>
                  </a:lnTo>
                  <a:lnTo>
                    <a:pt x="0" y="47"/>
                  </a:lnTo>
                  <a:lnTo>
                    <a:pt x="26" y="47"/>
                  </a:lnTo>
                  <a:lnTo>
                    <a:pt x="28" y="35"/>
                  </a:lnTo>
                  <a:lnTo>
                    <a:pt x="28" y="11"/>
                  </a:lnTo>
                  <a:lnTo>
                    <a:pt x="26" y="2"/>
                  </a:lnTo>
                  <a:lnTo>
                    <a:pt x="21" y="2"/>
                  </a:lnTo>
                  <a:lnTo>
                    <a:pt x="21" y="0"/>
                  </a:lnTo>
                  <a:lnTo>
                    <a:pt x="7" y="0"/>
                  </a:lnTo>
                  <a:lnTo>
                    <a:pt x="2"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6" name="Freeform 390"/>
            <p:cNvSpPr>
              <a:spLocks/>
            </p:cNvSpPr>
            <p:nvPr/>
          </p:nvSpPr>
          <p:spPr bwMode="auto">
            <a:xfrm>
              <a:off x="9168" y="1879"/>
              <a:ext cx="26" cy="43"/>
            </a:xfrm>
            <a:custGeom>
              <a:avLst/>
              <a:gdLst/>
              <a:ahLst/>
              <a:cxnLst>
                <a:cxn ang="0">
                  <a:pos x="26" y="43"/>
                </a:cxn>
                <a:cxn ang="0">
                  <a:pos x="26" y="2"/>
                </a:cxn>
                <a:cxn ang="0">
                  <a:pos x="21" y="2"/>
                </a:cxn>
                <a:cxn ang="0">
                  <a:pos x="21" y="0"/>
                </a:cxn>
                <a:cxn ang="0">
                  <a:pos x="7" y="0"/>
                </a:cxn>
                <a:cxn ang="0">
                  <a:pos x="2" y="2"/>
                </a:cxn>
                <a:cxn ang="0">
                  <a:pos x="2" y="11"/>
                </a:cxn>
                <a:cxn ang="0">
                  <a:pos x="0" y="21"/>
                </a:cxn>
                <a:cxn ang="0">
                  <a:pos x="0" y="43"/>
                </a:cxn>
                <a:cxn ang="0">
                  <a:pos x="26" y="43"/>
                </a:cxn>
              </a:cxnLst>
              <a:rect l="0" t="0" r="r" b="b"/>
              <a:pathLst>
                <a:path w="26" h="43">
                  <a:moveTo>
                    <a:pt x="26" y="43"/>
                  </a:moveTo>
                  <a:lnTo>
                    <a:pt x="26" y="2"/>
                  </a:lnTo>
                  <a:lnTo>
                    <a:pt x="21" y="2"/>
                  </a:lnTo>
                  <a:lnTo>
                    <a:pt x="21" y="0"/>
                  </a:lnTo>
                  <a:lnTo>
                    <a:pt x="7" y="0"/>
                  </a:lnTo>
                  <a:lnTo>
                    <a:pt x="2" y="2"/>
                  </a:lnTo>
                  <a:lnTo>
                    <a:pt x="2" y="11"/>
                  </a:lnTo>
                  <a:lnTo>
                    <a:pt x="0" y="21"/>
                  </a:lnTo>
                  <a:lnTo>
                    <a:pt x="0" y="43"/>
                  </a:lnTo>
                  <a:lnTo>
                    <a:pt x="26" y="43"/>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7" name="Freeform 391"/>
            <p:cNvSpPr>
              <a:spLocks/>
            </p:cNvSpPr>
            <p:nvPr/>
          </p:nvSpPr>
          <p:spPr bwMode="auto">
            <a:xfrm>
              <a:off x="9168" y="1879"/>
              <a:ext cx="26" cy="38"/>
            </a:xfrm>
            <a:custGeom>
              <a:avLst/>
              <a:gdLst/>
              <a:ahLst/>
              <a:cxnLst>
                <a:cxn ang="0">
                  <a:pos x="26" y="38"/>
                </a:cxn>
                <a:cxn ang="0">
                  <a:pos x="26" y="2"/>
                </a:cxn>
                <a:cxn ang="0">
                  <a:pos x="21" y="2"/>
                </a:cxn>
                <a:cxn ang="0">
                  <a:pos x="21" y="0"/>
                </a:cxn>
                <a:cxn ang="0">
                  <a:pos x="7" y="0"/>
                </a:cxn>
                <a:cxn ang="0">
                  <a:pos x="4" y="2"/>
                </a:cxn>
                <a:cxn ang="0">
                  <a:pos x="2" y="11"/>
                </a:cxn>
                <a:cxn ang="0">
                  <a:pos x="0" y="19"/>
                </a:cxn>
                <a:cxn ang="0">
                  <a:pos x="0" y="38"/>
                </a:cxn>
                <a:cxn ang="0">
                  <a:pos x="26" y="38"/>
                </a:cxn>
              </a:cxnLst>
              <a:rect l="0" t="0" r="r" b="b"/>
              <a:pathLst>
                <a:path w="26" h="38">
                  <a:moveTo>
                    <a:pt x="26" y="38"/>
                  </a:moveTo>
                  <a:lnTo>
                    <a:pt x="26" y="2"/>
                  </a:lnTo>
                  <a:lnTo>
                    <a:pt x="21" y="2"/>
                  </a:lnTo>
                  <a:lnTo>
                    <a:pt x="21" y="0"/>
                  </a:lnTo>
                  <a:lnTo>
                    <a:pt x="7" y="0"/>
                  </a:lnTo>
                  <a:lnTo>
                    <a:pt x="4" y="2"/>
                  </a:lnTo>
                  <a:lnTo>
                    <a:pt x="2" y="11"/>
                  </a:lnTo>
                  <a:lnTo>
                    <a:pt x="0" y="19"/>
                  </a:lnTo>
                  <a:lnTo>
                    <a:pt x="0" y="38"/>
                  </a:lnTo>
                  <a:lnTo>
                    <a:pt x="26"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8" name="Freeform 392"/>
            <p:cNvSpPr>
              <a:spLocks/>
            </p:cNvSpPr>
            <p:nvPr/>
          </p:nvSpPr>
          <p:spPr bwMode="auto">
            <a:xfrm>
              <a:off x="9168" y="1879"/>
              <a:ext cx="26" cy="33"/>
            </a:xfrm>
            <a:custGeom>
              <a:avLst/>
              <a:gdLst/>
              <a:ahLst/>
              <a:cxnLst>
                <a:cxn ang="0">
                  <a:pos x="4" y="2"/>
                </a:cxn>
                <a:cxn ang="0">
                  <a:pos x="4" y="2"/>
                </a:cxn>
                <a:cxn ang="0">
                  <a:pos x="0" y="16"/>
                </a:cxn>
                <a:cxn ang="0">
                  <a:pos x="0" y="33"/>
                </a:cxn>
                <a:cxn ang="0">
                  <a:pos x="24" y="33"/>
                </a:cxn>
                <a:cxn ang="0">
                  <a:pos x="24" y="26"/>
                </a:cxn>
                <a:cxn ang="0">
                  <a:pos x="26" y="16"/>
                </a:cxn>
                <a:cxn ang="0">
                  <a:pos x="24" y="9"/>
                </a:cxn>
                <a:cxn ang="0">
                  <a:pos x="24" y="2"/>
                </a:cxn>
                <a:cxn ang="0">
                  <a:pos x="21" y="0"/>
                </a:cxn>
                <a:cxn ang="0">
                  <a:pos x="7" y="0"/>
                </a:cxn>
                <a:cxn ang="0">
                  <a:pos x="4" y="2"/>
                </a:cxn>
              </a:cxnLst>
              <a:rect l="0" t="0" r="r" b="b"/>
              <a:pathLst>
                <a:path w="26" h="33">
                  <a:moveTo>
                    <a:pt x="4" y="2"/>
                  </a:moveTo>
                  <a:lnTo>
                    <a:pt x="4" y="2"/>
                  </a:lnTo>
                  <a:lnTo>
                    <a:pt x="0" y="16"/>
                  </a:lnTo>
                  <a:lnTo>
                    <a:pt x="0" y="33"/>
                  </a:lnTo>
                  <a:lnTo>
                    <a:pt x="24" y="33"/>
                  </a:lnTo>
                  <a:lnTo>
                    <a:pt x="24" y="26"/>
                  </a:lnTo>
                  <a:lnTo>
                    <a:pt x="26" y="16"/>
                  </a:lnTo>
                  <a:lnTo>
                    <a:pt x="24" y="9"/>
                  </a:lnTo>
                  <a:lnTo>
                    <a:pt x="24" y="2"/>
                  </a:lnTo>
                  <a:lnTo>
                    <a:pt x="21" y="0"/>
                  </a:lnTo>
                  <a:lnTo>
                    <a:pt x="7" y="0"/>
                  </a:lnTo>
                  <a:lnTo>
                    <a:pt x="4"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9" name="Freeform 393"/>
            <p:cNvSpPr>
              <a:spLocks/>
            </p:cNvSpPr>
            <p:nvPr/>
          </p:nvSpPr>
          <p:spPr bwMode="auto">
            <a:xfrm>
              <a:off x="9170" y="1879"/>
              <a:ext cx="22" cy="31"/>
            </a:xfrm>
            <a:custGeom>
              <a:avLst/>
              <a:gdLst/>
              <a:ahLst/>
              <a:cxnLst>
                <a:cxn ang="0">
                  <a:pos x="2" y="2"/>
                </a:cxn>
                <a:cxn ang="0">
                  <a:pos x="2" y="2"/>
                </a:cxn>
                <a:cxn ang="0">
                  <a:pos x="0" y="9"/>
                </a:cxn>
                <a:cxn ang="0">
                  <a:pos x="0" y="28"/>
                </a:cxn>
                <a:cxn ang="0">
                  <a:pos x="4" y="31"/>
                </a:cxn>
                <a:cxn ang="0">
                  <a:pos x="19" y="31"/>
                </a:cxn>
                <a:cxn ang="0">
                  <a:pos x="21" y="28"/>
                </a:cxn>
                <a:cxn ang="0">
                  <a:pos x="21" y="2"/>
                </a:cxn>
                <a:cxn ang="0">
                  <a:pos x="16" y="0"/>
                </a:cxn>
                <a:cxn ang="0">
                  <a:pos x="4" y="0"/>
                </a:cxn>
                <a:cxn ang="0">
                  <a:pos x="2" y="2"/>
                </a:cxn>
              </a:cxnLst>
              <a:rect l="0" t="0" r="r" b="b"/>
              <a:pathLst>
                <a:path w="22" h="31">
                  <a:moveTo>
                    <a:pt x="2" y="2"/>
                  </a:moveTo>
                  <a:lnTo>
                    <a:pt x="2" y="2"/>
                  </a:lnTo>
                  <a:lnTo>
                    <a:pt x="0" y="9"/>
                  </a:lnTo>
                  <a:lnTo>
                    <a:pt x="0" y="28"/>
                  </a:lnTo>
                  <a:lnTo>
                    <a:pt x="4" y="31"/>
                  </a:lnTo>
                  <a:lnTo>
                    <a:pt x="19" y="31"/>
                  </a:lnTo>
                  <a:lnTo>
                    <a:pt x="21" y="28"/>
                  </a:lnTo>
                  <a:lnTo>
                    <a:pt x="21" y="2"/>
                  </a:lnTo>
                  <a:lnTo>
                    <a:pt x="16" y="0"/>
                  </a:lnTo>
                  <a:lnTo>
                    <a:pt x="4" y="0"/>
                  </a:lnTo>
                  <a:lnTo>
                    <a:pt x="2"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0" name="Freeform 394"/>
            <p:cNvSpPr>
              <a:spLocks/>
            </p:cNvSpPr>
            <p:nvPr/>
          </p:nvSpPr>
          <p:spPr bwMode="auto">
            <a:xfrm>
              <a:off x="9170" y="1879"/>
              <a:ext cx="22" cy="26"/>
            </a:xfrm>
            <a:custGeom>
              <a:avLst/>
              <a:gdLst/>
              <a:ahLst/>
              <a:cxnLst>
                <a:cxn ang="0">
                  <a:pos x="2" y="2"/>
                </a:cxn>
                <a:cxn ang="0">
                  <a:pos x="2" y="2"/>
                </a:cxn>
                <a:cxn ang="0">
                  <a:pos x="0" y="7"/>
                </a:cxn>
                <a:cxn ang="0">
                  <a:pos x="0" y="26"/>
                </a:cxn>
                <a:cxn ang="0">
                  <a:pos x="19" y="26"/>
                </a:cxn>
                <a:cxn ang="0">
                  <a:pos x="21" y="23"/>
                </a:cxn>
                <a:cxn ang="0">
                  <a:pos x="21" y="2"/>
                </a:cxn>
                <a:cxn ang="0">
                  <a:pos x="9" y="0"/>
                </a:cxn>
                <a:cxn ang="0">
                  <a:pos x="2" y="2"/>
                </a:cxn>
              </a:cxnLst>
              <a:rect l="0" t="0" r="r" b="b"/>
              <a:pathLst>
                <a:path w="22" h="26">
                  <a:moveTo>
                    <a:pt x="2" y="2"/>
                  </a:moveTo>
                  <a:lnTo>
                    <a:pt x="2" y="2"/>
                  </a:lnTo>
                  <a:lnTo>
                    <a:pt x="0" y="7"/>
                  </a:lnTo>
                  <a:lnTo>
                    <a:pt x="0" y="26"/>
                  </a:lnTo>
                  <a:lnTo>
                    <a:pt x="19" y="26"/>
                  </a:lnTo>
                  <a:lnTo>
                    <a:pt x="21" y="23"/>
                  </a:lnTo>
                  <a:lnTo>
                    <a:pt x="21" y="2"/>
                  </a:lnTo>
                  <a:lnTo>
                    <a:pt x="9" y="0"/>
                  </a:lnTo>
                  <a:lnTo>
                    <a:pt x="2"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1" name="Freeform 395"/>
            <p:cNvSpPr>
              <a:spLocks/>
            </p:cNvSpPr>
            <p:nvPr/>
          </p:nvSpPr>
          <p:spPr bwMode="auto">
            <a:xfrm>
              <a:off x="9170" y="1872"/>
              <a:ext cx="31" cy="7"/>
            </a:xfrm>
            <a:custGeom>
              <a:avLst/>
              <a:gdLst/>
              <a:ahLst/>
              <a:cxnLst>
                <a:cxn ang="0">
                  <a:pos x="31" y="0"/>
                </a:cxn>
                <a:cxn ang="0">
                  <a:pos x="2" y="0"/>
                </a:cxn>
                <a:cxn ang="0">
                  <a:pos x="0" y="7"/>
                </a:cxn>
                <a:cxn ang="0">
                  <a:pos x="4" y="4"/>
                </a:cxn>
                <a:cxn ang="0">
                  <a:pos x="16" y="4"/>
                </a:cxn>
                <a:cxn ang="0">
                  <a:pos x="19" y="7"/>
                </a:cxn>
                <a:cxn ang="0">
                  <a:pos x="31" y="7"/>
                </a:cxn>
                <a:cxn ang="0">
                  <a:pos x="31" y="0"/>
                </a:cxn>
              </a:cxnLst>
              <a:rect l="0" t="0" r="r" b="b"/>
              <a:pathLst>
                <a:path w="31" h="7">
                  <a:moveTo>
                    <a:pt x="31" y="0"/>
                  </a:moveTo>
                  <a:lnTo>
                    <a:pt x="2" y="0"/>
                  </a:lnTo>
                  <a:lnTo>
                    <a:pt x="0" y="7"/>
                  </a:lnTo>
                  <a:lnTo>
                    <a:pt x="4" y="4"/>
                  </a:lnTo>
                  <a:lnTo>
                    <a:pt x="16" y="4"/>
                  </a:lnTo>
                  <a:lnTo>
                    <a:pt x="19" y="7"/>
                  </a:lnTo>
                  <a:lnTo>
                    <a:pt x="31" y="7"/>
                  </a:lnTo>
                  <a:lnTo>
                    <a:pt x="31"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2" name="Freeform 396"/>
            <p:cNvSpPr>
              <a:spLocks/>
            </p:cNvSpPr>
            <p:nvPr/>
          </p:nvSpPr>
          <p:spPr bwMode="auto">
            <a:xfrm>
              <a:off x="9165" y="1953"/>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3" name="Freeform 397"/>
            <p:cNvSpPr>
              <a:spLocks/>
            </p:cNvSpPr>
            <p:nvPr/>
          </p:nvSpPr>
          <p:spPr bwMode="auto">
            <a:xfrm>
              <a:off x="9175" y="1955"/>
              <a:ext cx="14" cy="5"/>
            </a:xfrm>
            <a:custGeom>
              <a:avLst/>
              <a:gdLst/>
              <a:ahLst/>
              <a:cxnLst>
                <a:cxn ang="0">
                  <a:pos x="7" y="0"/>
                </a:cxn>
                <a:cxn ang="0">
                  <a:pos x="2" y="0"/>
                </a:cxn>
                <a:cxn ang="0">
                  <a:pos x="0" y="2"/>
                </a:cxn>
                <a:cxn ang="0">
                  <a:pos x="4" y="4"/>
                </a:cxn>
                <a:cxn ang="0">
                  <a:pos x="14" y="4"/>
                </a:cxn>
                <a:cxn ang="0">
                  <a:pos x="12" y="0"/>
                </a:cxn>
                <a:cxn ang="0">
                  <a:pos x="7" y="0"/>
                </a:cxn>
              </a:cxnLst>
              <a:rect l="0" t="0" r="r" b="b"/>
              <a:pathLst>
                <a:path w="14" h="5">
                  <a:moveTo>
                    <a:pt x="7" y="0"/>
                  </a:moveTo>
                  <a:lnTo>
                    <a:pt x="2" y="0"/>
                  </a:lnTo>
                  <a:lnTo>
                    <a:pt x="0" y="2"/>
                  </a:lnTo>
                  <a:lnTo>
                    <a:pt x="4" y="4"/>
                  </a:lnTo>
                  <a:lnTo>
                    <a:pt x="14" y="4"/>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4" name="Freeform 398"/>
            <p:cNvSpPr>
              <a:spLocks/>
            </p:cNvSpPr>
            <p:nvPr/>
          </p:nvSpPr>
          <p:spPr bwMode="auto">
            <a:xfrm>
              <a:off x="9175" y="1955"/>
              <a:ext cx="9" cy="5"/>
            </a:xfrm>
            <a:custGeom>
              <a:avLst/>
              <a:gdLst/>
              <a:ahLst/>
              <a:cxnLst>
                <a:cxn ang="0">
                  <a:pos x="4" y="0"/>
                </a:cxn>
                <a:cxn ang="0">
                  <a:pos x="0" y="0"/>
                </a:cxn>
                <a:cxn ang="0">
                  <a:pos x="2" y="4"/>
                </a:cxn>
                <a:cxn ang="0">
                  <a:pos x="9" y="4"/>
                </a:cxn>
                <a:cxn ang="0">
                  <a:pos x="9" y="2"/>
                </a:cxn>
                <a:cxn ang="0">
                  <a:pos x="4" y="0"/>
                </a:cxn>
              </a:cxnLst>
              <a:rect l="0" t="0" r="r" b="b"/>
              <a:pathLst>
                <a:path w="9" h="5">
                  <a:moveTo>
                    <a:pt x="4" y="0"/>
                  </a:moveTo>
                  <a:lnTo>
                    <a:pt x="0" y="0"/>
                  </a:lnTo>
                  <a:lnTo>
                    <a:pt x="2" y="4"/>
                  </a:lnTo>
                  <a:lnTo>
                    <a:pt x="9" y="4"/>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5" name="Freeform 399"/>
            <p:cNvSpPr>
              <a:spLocks/>
            </p:cNvSpPr>
            <p:nvPr/>
          </p:nvSpPr>
          <p:spPr bwMode="auto">
            <a:xfrm>
              <a:off x="9175" y="1955"/>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6" name="Freeform 400"/>
            <p:cNvSpPr>
              <a:spLocks/>
            </p:cNvSpPr>
            <p:nvPr/>
          </p:nvSpPr>
          <p:spPr bwMode="auto">
            <a:xfrm>
              <a:off x="9201" y="1951"/>
              <a:ext cx="24" cy="12"/>
            </a:xfrm>
            <a:custGeom>
              <a:avLst/>
              <a:gdLst/>
              <a:ahLst/>
              <a:cxnLst>
                <a:cxn ang="0">
                  <a:pos x="0" y="7"/>
                </a:cxn>
                <a:cxn ang="0">
                  <a:pos x="0" y="12"/>
                </a:cxn>
                <a:cxn ang="0">
                  <a:pos x="19" y="7"/>
                </a:cxn>
                <a:cxn ang="0">
                  <a:pos x="23" y="4"/>
                </a:cxn>
                <a:cxn ang="0">
                  <a:pos x="23" y="0"/>
                </a:cxn>
                <a:cxn ang="0">
                  <a:pos x="0" y="7"/>
                </a:cxn>
              </a:cxnLst>
              <a:rect l="0" t="0" r="r" b="b"/>
              <a:pathLst>
                <a:path w="24" h="12">
                  <a:moveTo>
                    <a:pt x="0" y="7"/>
                  </a:moveTo>
                  <a:lnTo>
                    <a:pt x="0" y="12"/>
                  </a:lnTo>
                  <a:lnTo>
                    <a:pt x="19" y="7"/>
                  </a:lnTo>
                  <a:lnTo>
                    <a:pt x="23" y="4"/>
                  </a:lnTo>
                  <a:lnTo>
                    <a:pt x="23" y="0"/>
                  </a:lnTo>
                  <a:lnTo>
                    <a:pt x="0" y="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7" name="Freeform 401"/>
            <p:cNvSpPr>
              <a:spLocks/>
            </p:cNvSpPr>
            <p:nvPr/>
          </p:nvSpPr>
          <p:spPr bwMode="auto">
            <a:xfrm>
              <a:off x="9204" y="1951"/>
              <a:ext cx="21" cy="12"/>
            </a:xfrm>
            <a:custGeom>
              <a:avLst/>
              <a:gdLst/>
              <a:ahLst/>
              <a:cxnLst>
                <a:cxn ang="0">
                  <a:pos x="4" y="9"/>
                </a:cxn>
                <a:cxn ang="0">
                  <a:pos x="14" y="9"/>
                </a:cxn>
                <a:cxn ang="0">
                  <a:pos x="16" y="7"/>
                </a:cxn>
                <a:cxn ang="0">
                  <a:pos x="21" y="7"/>
                </a:cxn>
                <a:cxn ang="0">
                  <a:pos x="21" y="0"/>
                </a:cxn>
                <a:cxn ang="0">
                  <a:pos x="19" y="2"/>
                </a:cxn>
                <a:cxn ang="0">
                  <a:pos x="12" y="2"/>
                </a:cxn>
                <a:cxn ang="0">
                  <a:pos x="7" y="4"/>
                </a:cxn>
                <a:cxn ang="0">
                  <a:pos x="0" y="4"/>
                </a:cxn>
                <a:cxn ang="0">
                  <a:pos x="0" y="12"/>
                </a:cxn>
                <a:cxn ang="0">
                  <a:pos x="4" y="9"/>
                </a:cxn>
              </a:cxnLst>
              <a:rect l="0" t="0" r="r" b="b"/>
              <a:pathLst>
                <a:path w="21" h="12">
                  <a:moveTo>
                    <a:pt x="4" y="9"/>
                  </a:moveTo>
                  <a:lnTo>
                    <a:pt x="14" y="9"/>
                  </a:lnTo>
                  <a:lnTo>
                    <a:pt x="16" y="7"/>
                  </a:lnTo>
                  <a:lnTo>
                    <a:pt x="21" y="7"/>
                  </a:lnTo>
                  <a:lnTo>
                    <a:pt x="21" y="0"/>
                  </a:lnTo>
                  <a:lnTo>
                    <a:pt x="19" y="2"/>
                  </a:lnTo>
                  <a:lnTo>
                    <a:pt x="12" y="2"/>
                  </a:lnTo>
                  <a:lnTo>
                    <a:pt x="7" y="4"/>
                  </a:lnTo>
                  <a:lnTo>
                    <a:pt x="0" y="4"/>
                  </a:lnTo>
                  <a:lnTo>
                    <a:pt x="0" y="12"/>
                  </a:lnTo>
                  <a:lnTo>
                    <a:pt x="4"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8" name="Freeform 402"/>
            <p:cNvSpPr>
              <a:spLocks/>
            </p:cNvSpPr>
            <p:nvPr/>
          </p:nvSpPr>
          <p:spPr bwMode="auto">
            <a:xfrm>
              <a:off x="9204" y="1951"/>
              <a:ext cx="21" cy="12"/>
            </a:xfrm>
            <a:custGeom>
              <a:avLst/>
              <a:gdLst/>
              <a:ahLst/>
              <a:cxnLst>
                <a:cxn ang="0">
                  <a:pos x="4" y="12"/>
                </a:cxn>
                <a:cxn ang="0">
                  <a:pos x="7" y="9"/>
                </a:cxn>
                <a:cxn ang="0">
                  <a:pos x="14" y="9"/>
                </a:cxn>
                <a:cxn ang="0">
                  <a:pos x="16" y="7"/>
                </a:cxn>
                <a:cxn ang="0">
                  <a:pos x="21" y="7"/>
                </a:cxn>
                <a:cxn ang="0">
                  <a:pos x="21" y="0"/>
                </a:cxn>
                <a:cxn ang="0">
                  <a:pos x="19" y="2"/>
                </a:cxn>
                <a:cxn ang="0">
                  <a:pos x="12" y="2"/>
                </a:cxn>
                <a:cxn ang="0">
                  <a:pos x="9" y="4"/>
                </a:cxn>
                <a:cxn ang="0">
                  <a:pos x="0" y="4"/>
                </a:cxn>
                <a:cxn ang="0">
                  <a:pos x="0" y="12"/>
                </a:cxn>
                <a:cxn ang="0">
                  <a:pos x="4" y="12"/>
                </a:cxn>
              </a:cxnLst>
              <a:rect l="0" t="0" r="r" b="b"/>
              <a:pathLst>
                <a:path w="21" h="12">
                  <a:moveTo>
                    <a:pt x="4" y="12"/>
                  </a:moveTo>
                  <a:lnTo>
                    <a:pt x="7" y="9"/>
                  </a:lnTo>
                  <a:lnTo>
                    <a:pt x="14" y="9"/>
                  </a:lnTo>
                  <a:lnTo>
                    <a:pt x="16" y="7"/>
                  </a:lnTo>
                  <a:lnTo>
                    <a:pt x="21" y="7"/>
                  </a:lnTo>
                  <a:lnTo>
                    <a:pt x="21" y="0"/>
                  </a:lnTo>
                  <a:lnTo>
                    <a:pt x="19" y="2"/>
                  </a:lnTo>
                  <a:lnTo>
                    <a:pt x="12" y="2"/>
                  </a:lnTo>
                  <a:lnTo>
                    <a:pt x="9" y="4"/>
                  </a:lnTo>
                  <a:lnTo>
                    <a:pt x="0" y="4"/>
                  </a:lnTo>
                  <a:lnTo>
                    <a:pt x="0" y="12"/>
                  </a:lnTo>
                  <a:lnTo>
                    <a:pt x="4" y="1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9" name="Freeform 403"/>
            <p:cNvSpPr>
              <a:spLocks/>
            </p:cNvSpPr>
            <p:nvPr/>
          </p:nvSpPr>
          <p:spPr bwMode="auto">
            <a:xfrm>
              <a:off x="9206" y="1951"/>
              <a:ext cx="19" cy="12"/>
            </a:xfrm>
            <a:custGeom>
              <a:avLst/>
              <a:gdLst/>
              <a:ahLst/>
              <a:cxnLst>
                <a:cxn ang="0">
                  <a:pos x="4" y="9"/>
                </a:cxn>
                <a:cxn ang="0">
                  <a:pos x="12" y="9"/>
                </a:cxn>
                <a:cxn ang="0">
                  <a:pos x="14" y="7"/>
                </a:cxn>
                <a:cxn ang="0">
                  <a:pos x="19" y="7"/>
                </a:cxn>
                <a:cxn ang="0">
                  <a:pos x="19" y="0"/>
                </a:cxn>
                <a:cxn ang="0">
                  <a:pos x="16" y="2"/>
                </a:cxn>
                <a:cxn ang="0">
                  <a:pos x="7" y="2"/>
                </a:cxn>
                <a:cxn ang="0">
                  <a:pos x="4" y="4"/>
                </a:cxn>
                <a:cxn ang="0">
                  <a:pos x="0" y="4"/>
                </a:cxn>
                <a:cxn ang="0">
                  <a:pos x="0" y="12"/>
                </a:cxn>
                <a:cxn ang="0">
                  <a:pos x="4" y="9"/>
                </a:cxn>
              </a:cxnLst>
              <a:rect l="0" t="0" r="r" b="b"/>
              <a:pathLst>
                <a:path w="19" h="12">
                  <a:moveTo>
                    <a:pt x="4" y="9"/>
                  </a:moveTo>
                  <a:lnTo>
                    <a:pt x="12" y="9"/>
                  </a:lnTo>
                  <a:lnTo>
                    <a:pt x="14" y="7"/>
                  </a:lnTo>
                  <a:lnTo>
                    <a:pt x="19" y="7"/>
                  </a:lnTo>
                  <a:lnTo>
                    <a:pt x="19" y="0"/>
                  </a:lnTo>
                  <a:lnTo>
                    <a:pt x="16" y="2"/>
                  </a:lnTo>
                  <a:lnTo>
                    <a:pt x="7" y="2"/>
                  </a:lnTo>
                  <a:lnTo>
                    <a:pt x="4" y="4"/>
                  </a:lnTo>
                  <a:lnTo>
                    <a:pt x="0" y="4"/>
                  </a:lnTo>
                  <a:lnTo>
                    <a:pt x="0" y="12"/>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0" name="Freeform 404"/>
            <p:cNvSpPr>
              <a:spLocks/>
            </p:cNvSpPr>
            <p:nvPr/>
          </p:nvSpPr>
          <p:spPr bwMode="auto">
            <a:xfrm>
              <a:off x="9206" y="1951"/>
              <a:ext cx="19" cy="12"/>
            </a:xfrm>
            <a:custGeom>
              <a:avLst/>
              <a:gdLst/>
              <a:ahLst/>
              <a:cxnLst>
                <a:cxn ang="0">
                  <a:pos x="4" y="9"/>
                </a:cxn>
                <a:cxn ang="0">
                  <a:pos x="12" y="9"/>
                </a:cxn>
                <a:cxn ang="0">
                  <a:pos x="14" y="7"/>
                </a:cxn>
                <a:cxn ang="0">
                  <a:pos x="19" y="7"/>
                </a:cxn>
                <a:cxn ang="0">
                  <a:pos x="19" y="0"/>
                </a:cxn>
                <a:cxn ang="0">
                  <a:pos x="16" y="2"/>
                </a:cxn>
                <a:cxn ang="0">
                  <a:pos x="7" y="2"/>
                </a:cxn>
                <a:cxn ang="0">
                  <a:pos x="4" y="4"/>
                </a:cxn>
                <a:cxn ang="0">
                  <a:pos x="0" y="4"/>
                </a:cxn>
                <a:cxn ang="0">
                  <a:pos x="0" y="12"/>
                </a:cxn>
                <a:cxn ang="0">
                  <a:pos x="4" y="9"/>
                </a:cxn>
              </a:cxnLst>
              <a:rect l="0" t="0" r="r" b="b"/>
              <a:pathLst>
                <a:path w="19" h="12">
                  <a:moveTo>
                    <a:pt x="4" y="9"/>
                  </a:moveTo>
                  <a:lnTo>
                    <a:pt x="12" y="9"/>
                  </a:lnTo>
                  <a:lnTo>
                    <a:pt x="14" y="7"/>
                  </a:lnTo>
                  <a:lnTo>
                    <a:pt x="19" y="7"/>
                  </a:lnTo>
                  <a:lnTo>
                    <a:pt x="19" y="0"/>
                  </a:lnTo>
                  <a:lnTo>
                    <a:pt x="16" y="2"/>
                  </a:lnTo>
                  <a:lnTo>
                    <a:pt x="7" y="2"/>
                  </a:lnTo>
                  <a:lnTo>
                    <a:pt x="4" y="4"/>
                  </a:lnTo>
                  <a:lnTo>
                    <a:pt x="0" y="4"/>
                  </a:lnTo>
                  <a:lnTo>
                    <a:pt x="0" y="12"/>
                  </a:lnTo>
                  <a:lnTo>
                    <a:pt x="4" y="9"/>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1" name="Freeform 405"/>
            <p:cNvSpPr>
              <a:spLocks/>
            </p:cNvSpPr>
            <p:nvPr/>
          </p:nvSpPr>
          <p:spPr bwMode="auto">
            <a:xfrm>
              <a:off x="9208" y="1953"/>
              <a:ext cx="17" cy="10"/>
            </a:xfrm>
            <a:custGeom>
              <a:avLst/>
              <a:gdLst/>
              <a:ahLst/>
              <a:cxnLst>
                <a:cxn ang="0">
                  <a:pos x="2" y="7"/>
                </a:cxn>
                <a:cxn ang="0">
                  <a:pos x="9" y="7"/>
                </a:cxn>
                <a:cxn ang="0">
                  <a:pos x="12" y="4"/>
                </a:cxn>
                <a:cxn ang="0">
                  <a:pos x="16" y="4"/>
                </a:cxn>
                <a:cxn ang="0">
                  <a:pos x="16" y="0"/>
                </a:cxn>
                <a:cxn ang="0">
                  <a:pos x="7" y="0"/>
                </a:cxn>
                <a:cxn ang="0">
                  <a:pos x="4" y="2"/>
                </a:cxn>
                <a:cxn ang="0">
                  <a:pos x="0" y="2"/>
                </a:cxn>
                <a:cxn ang="0">
                  <a:pos x="0" y="9"/>
                </a:cxn>
                <a:cxn ang="0">
                  <a:pos x="2" y="7"/>
                </a:cxn>
              </a:cxnLst>
              <a:rect l="0" t="0" r="r" b="b"/>
              <a:pathLst>
                <a:path w="17" h="10">
                  <a:moveTo>
                    <a:pt x="2" y="7"/>
                  </a:moveTo>
                  <a:lnTo>
                    <a:pt x="9" y="7"/>
                  </a:lnTo>
                  <a:lnTo>
                    <a:pt x="12" y="4"/>
                  </a:lnTo>
                  <a:lnTo>
                    <a:pt x="16" y="4"/>
                  </a:lnTo>
                  <a:lnTo>
                    <a:pt x="16" y="0"/>
                  </a:lnTo>
                  <a:lnTo>
                    <a:pt x="7" y="0"/>
                  </a:lnTo>
                  <a:lnTo>
                    <a:pt x="4" y="2"/>
                  </a:lnTo>
                  <a:lnTo>
                    <a:pt x="0" y="2"/>
                  </a:lnTo>
                  <a:lnTo>
                    <a:pt x="0" y="9"/>
                  </a:lnTo>
                  <a:lnTo>
                    <a:pt x="2"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2" name="Freeform 406"/>
            <p:cNvSpPr>
              <a:spLocks/>
            </p:cNvSpPr>
            <p:nvPr/>
          </p:nvSpPr>
          <p:spPr bwMode="auto">
            <a:xfrm>
              <a:off x="9208" y="1953"/>
              <a:ext cx="17" cy="7"/>
            </a:xfrm>
            <a:custGeom>
              <a:avLst/>
              <a:gdLst/>
              <a:ahLst/>
              <a:cxnLst>
                <a:cxn ang="0">
                  <a:pos x="0" y="2"/>
                </a:cxn>
                <a:cxn ang="0">
                  <a:pos x="2" y="7"/>
                </a:cxn>
                <a:cxn ang="0">
                  <a:pos x="9" y="7"/>
                </a:cxn>
                <a:cxn ang="0">
                  <a:pos x="9" y="4"/>
                </a:cxn>
                <a:cxn ang="0">
                  <a:pos x="16" y="4"/>
                </a:cxn>
                <a:cxn ang="0">
                  <a:pos x="16" y="0"/>
                </a:cxn>
                <a:cxn ang="0">
                  <a:pos x="7" y="0"/>
                </a:cxn>
                <a:cxn ang="0">
                  <a:pos x="4" y="2"/>
                </a:cxn>
                <a:cxn ang="0">
                  <a:pos x="0" y="2"/>
                </a:cxn>
              </a:cxnLst>
              <a:rect l="0" t="0" r="r" b="b"/>
              <a:pathLst>
                <a:path w="17" h="7">
                  <a:moveTo>
                    <a:pt x="0" y="2"/>
                  </a:moveTo>
                  <a:lnTo>
                    <a:pt x="2" y="7"/>
                  </a:lnTo>
                  <a:lnTo>
                    <a:pt x="9" y="7"/>
                  </a:lnTo>
                  <a:lnTo>
                    <a:pt x="9" y="4"/>
                  </a:lnTo>
                  <a:lnTo>
                    <a:pt x="16" y="4"/>
                  </a:lnTo>
                  <a:lnTo>
                    <a:pt x="16" y="0"/>
                  </a:lnTo>
                  <a:lnTo>
                    <a:pt x="7" y="0"/>
                  </a:lnTo>
                  <a:lnTo>
                    <a:pt x="4" y="2"/>
                  </a:lnTo>
                  <a:lnTo>
                    <a:pt x="0"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3" name="Freeform 407"/>
            <p:cNvSpPr>
              <a:spLocks/>
            </p:cNvSpPr>
            <p:nvPr/>
          </p:nvSpPr>
          <p:spPr bwMode="auto">
            <a:xfrm>
              <a:off x="9211" y="1953"/>
              <a:ext cx="14" cy="7"/>
            </a:xfrm>
            <a:custGeom>
              <a:avLst/>
              <a:gdLst/>
              <a:ahLst/>
              <a:cxnLst>
                <a:cxn ang="0">
                  <a:pos x="14" y="4"/>
                </a:cxn>
                <a:cxn ang="0">
                  <a:pos x="14" y="0"/>
                </a:cxn>
                <a:cxn ang="0">
                  <a:pos x="4" y="0"/>
                </a:cxn>
                <a:cxn ang="0">
                  <a:pos x="0" y="2"/>
                </a:cxn>
                <a:cxn ang="0">
                  <a:pos x="0" y="7"/>
                </a:cxn>
                <a:cxn ang="0">
                  <a:pos x="7" y="7"/>
                </a:cxn>
                <a:cxn ang="0">
                  <a:pos x="7" y="4"/>
                </a:cxn>
                <a:cxn ang="0">
                  <a:pos x="14" y="4"/>
                </a:cxn>
              </a:cxnLst>
              <a:rect l="0" t="0" r="r" b="b"/>
              <a:pathLst>
                <a:path w="14" h="7">
                  <a:moveTo>
                    <a:pt x="14" y="4"/>
                  </a:moveTo>
                  <a:lnTo>
                    <a:pt x="14" y="0"/>
                  </a:lnTo>
                  <a:lnTo>
                    <a:pt x="4" y="0"/>
                  </a:lnTo>
                  <a:lnTo>
                    <a:pt x="0" y="2"/>
                  </a:lnTo>
                  <a:lnTo>
                    <a:pt x="0" y="7"/>
                  </a:lnTo>
                  <a:lnTo>
                    <a:pt x="7" y="7"/>
                  </a:lnTo>
                  <a:lnTo>
                    <a:pt x="7" y="4"/>
                  </a:lnTo>
                  <a:lnTo>
                    <a:pt x="14" y="4"/>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4" name="Freeform 408"/>
            <p:cNvSpPr>
              <a:spLocks/>
            </p:cNvSpPr>
            <p:nvPr/>
          </p:nvSpPr>
          <p:spPr bwMode="auto">
            <a:xfrm>
              <a:off x="9211" y="1953"/>
              <a:ext cx="14" cy="7"/>
            </a:xfrm>
            <a:custGeom>
              <a:avLst/>
              <a:gdLst/>
              <a:ahLst/>
              <a:cxnLst>
                <a:cxn ang="0">
                  <a:pos x="0" y="2"/>
                </a:cxn>
                <a:cxn ang="0">
                  <a:pos x="2" y="2"/>
                </a:cxn>
                <a:cxn ang="0">
                  <a:pos x="2" y="7"/>
                </a:cxn>
                <a:cxn ang="0">
                  <a:pos x="7" y="7"/>
                </a:cxn>
                <a:cxn ang="0">
                  <a:pos x="9" y="4"/>
                </a:cxn>
                <a:cxn ang="0">
                  <a:pos x="14" y="4"/>
                </a:cxn>
                <a:cxn ang="0">
                  <a:pos x="14" y="0"/>
                </a:cxn>
                <a:cxn ang="0">
                  <a:pos x="4" y="0"/>
                </a:cxn>
                <a:cxn ang="0">
                  <a:pos x="0" y="2"/>
                </a:cxn>
              </a:cxnLst>
              <a:rect l="0" t="0" r="r" b="b"/>
              <a:pathLst>
                <a:path w="14" h="7">
                  <a:moveTo>
                    <a:pt x="0" y="2"/>
                  </a:moveTo>
                  <a:lnTo>
                    <a:pt x="2" y="2"/>
                  </a:lnTo>
                  <a:lnTo>
                    <a:pt x="2" y="7"/>
                  </a:lnTo>
                  <a:lnTo>
                    <a:pt x="7" y="7"/>
                  </a:lnTo>
                  <a:lnTo>
                    <a:pt x="9" y="4"/>
                  </a:lnTo>
                  <a:lnTo>
                    <a:pt x="14" y="4"/>
                  </a:lnTo>
                  <a:lnTo>
                    <a:pt x="14" y="0"/>
                  </a:lnTo>
                  <a:lnTo>
                    <a:pt x="4" y="0"/>
                  </a:lnTo>
                  <a:lnTo>
                    <a:pt x="0"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5" name="Freeform 409"/>
            <p:cNvSpPr>
              <a:spLocks/>
            </p:cNvSpPr>
            <p:nvPr/>
          </p:nvSpPr>
          <p:spPr bwMode="auto">
            <a:xfrm>
              <a:off x="9213" y="1953"/>
              <a:ext cx="12" cy="7"/>
            </a:xfrm>
            <a:custGeom>
              <a:avLst/>
              <a:gdLst/>
              <a:ahLst/>
              <a:cxnLst>
                <a:cxn ang="0">
                  <a:pos x="11" y="0"/>
                </a:cxn>
                <a:cxn ang="0">
                  <a:pos x="2" y="0"/>
                </a:cxn>
                <a:cxn ang="0">
                  <a:pos x="0" y="2"/>
                </a:cxn>
                <a:cxn ang="0">
                  <a:pos x="0" y="7"/>
                </a:cxn>
                <a:cxn ang="0">
                  <a:pos x="4" y="7"/>
                </a:cxn>
                <a:cxn ang="0">
                  <a:pos x="7" y="4"/>
                </a:cxn>
                <a:cxn ang="0">
                  <a:pos x="11" y="4"/>
                </a:cxn>
                <a:cxn ang="0">
                  <a:pos x="11" y="0"/>
                </a:cxn>
              </a:cxnLst>
              <a:rect l="0" t="0" r="r" b="b"/>
              <a:pathLst>
                <a:path w="12" h="7">
                  <a:moveTo>
                    <a:pt x="11" y="0"/>
                  </a:moveTo>
                  <a:lnTo>
                    <a:pt x="2" y="0"/>
                  </a:lnTo>
                  <a:lnTo>
                    <a:pt x="0" y="2"/>
                  </a:lnTo>
                  <a:lnTo>
                    <a:pt x="0" y="7"/>
                  </a:lnTo>
                  <a:lnTo>
                    <a:pt x="4" y="7"/>
                  </a:lnTo>
                  <a:lnTo>
                    <a:pt x="7" y="4"/>
                  </a:lnTo>
                  <a:lnTo>
                    <a:pt x="11" y="4"/>
                  </a:lnTo>
                  <a:lnTo>
                    <a:pt x="11"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6" name="Freeform 410"/>
            <p:cNvSpPr>
              <a:spLocks/>
            </p:cNvSpPr>
            <p:nvPr/>
          </p:nvSpPr>
          <p:spPr bwMode="auto">
            <a:xfrm>
              <a:off x="9216" y="1953"/>
              <a:ext cx="9" cy="7"/>
            </a:xfrm>
            <a:custGeom>
              <a:avLst/>
              <a:gdLst/>
              <a:ahLst/>
              <a:cxnLst>
                <a:cxn ang="0">
                  <a:pos x="2" y="4"/>
                </a:cxn>
                <a:cxn ang="0">
                  <a:pos x="9" y="4"/>
                </a:cxn>
                <a:cxn ang="0">
                  <a:pos x="9" y="0"/>
                </a:cxn>
                <a:cxn ang="0">
                  <a:pos x="0" y="0"/>
                </a:cxn>
                <a:cxn ang="0">
                  <a:pos x="0" y="7"/>
                </a:cxn>
                <a:cxn ang="0">
                  <a:pos x="2" y="4"/>
                </a:cxn>
              </a:cxnLst>
              <a:rect l="0" t="0" r="r" b="b"/>
              <a:pathLst>
                <a:path w="9" h="7">
                  <a:moveTo>
                    <a:pt x="2" y="4"/>
                  </a:moveTo>
                  <a:lnTo>
                    <a:pt x="9" y="4"/>
                  </a:lnTo>
                  <a:lnTo>
                    <a:pt x="9" y="0"/>
                  </a:lnTo>
                  <a:lnTo>
                    <a:pt x="0" y="0"/>
                  </a:lnTo>
                  <a:lnTo>
                    <a:pt x="0" y="7"/>
                  </a:lnTo>
                  <a:lnTo>
                    <a:pt x="2" y="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7" name="Freeform 411"/>
            <p:cNvSpPr>
              <a:spLocks/>
            </p:cNvSpPr>
            <p:nvPr/>
          </p:nvSpPr>
          <p:spPr bwMode="auto">
            <a:xfrm>
              <a:off x="9216" y="1951"/>
              <a:ext cx="9" cy="9"/>
            </a:xfrm>
            <a:custGeom>
              <a:avLst/>
              <a:gdLst/>
              <a:ahLst/>
              <a:cxnLst>
                <a:cxn ang="0">
                  <a:pos x="0" y="4"/>
                </a:cxn>
                <a:cxn ang="0">
                  <a:pos x="0" y="9"/>
                </a:cxn>
                <a:cxn ang="0">
                  <a:pos x="4" y="7"/>
                </a:cxn>
                <a:cxn ang="0">
                  <a:pos x="9" y="7"/>
                </a:cxn>
                <a:cxn ang="0">
                  <a:pos x="9" y="0"/>
                </a:cxn>
                <a:cxn ang="0">
                  <a:pos x="0" y="4"/>
                </a:cxn>
              </a:cxnLst>
              <a:rect l="0" t="0" r="r" b="b"/>
              <a:pathLst>
                <a:path w="9" h="9">
                  <a:moveTo>
                    <a:pt x="0" y="4"/>
                  </a:moveTo>
                  <a:lnTo>
                    <a:pt x="0" y="9"/>
                  </a:lnTo>
                  <a:lnTo>
                    <a:pt x="4" y="7"/>
                  </a:lnTo>
                  <a:lnTo>
                    <a:pt x="9" y="7"/>
                  </a:lnTo>
                  <a:lnTo>
                    <a:pt x="9" y="0"/>
                  </a:lnTo>
                  <a:lnTo>
                    <a:pt x="0"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8" name="Freeform 412"/>
            <p:cNvSpPr>
              <a:spLocks/>
            </p:cNvSpPr>
            <p:nvPr/>
          </p:nvSpPr>
          <p:spPr bwMode="auto">
            <a:xfrm>
              <a:off x="9204" y="1872"/>
              <a:ext cx="16" cy="7"/>
            </a:xfrm>
            <a:custGeom>
              <a:avLst/>
              <a:gdLst/>
              <a:ahLst/>
              <a:cxnLst>
                <a:cxn ang="0">
                  <a:pos x="0" y="0"/>
                </a:cxn>
                <a:cxn ang="0">
                  <a:pos x="0" y="7"/>
                </a:cxn>
                <a:cxn ang="0">
                  <a:pos x="16" y="7"/>
                </a:cxn>
                <a:cxn ang="0">
                  <a:pos x="14" y="0"/>
                </a:cxn>
                <a:cxn ang="0">
                  <a:pos x="0" y="0"/>
                </a:cxn>
              </a:cxnLst>
              <a:rect l="0" t="0" r="r" b="b"/>
              <a:pathLst>
                <a:path w="16" h="7">
                  <a:moveTo>
                    <a:pt x="0" y="0"/>
                  </a:moveTo>
                  <a:lnTo>
                    <a:pt x="0" y="7"/>
                  </a:lnTo>
                  <a:lnTo>
                    <a:pt x="16" y="7"/>
                  </a:lnTo>
                  <a:lnTo>
                    <a:pt x="14"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9" name="Freeform 413"/>
            <p:cNvSpPr>
              <a:spLocks/>
            </p:cNvSpPr>
            <p:nvPr/>
          </p:nvSpPr>
          <p:spPr bwMode="auto">
            <a:xfrm>
              <a:off x="9204" y="1872"/>
              <a:ext cx="16" cy="7"/>
            </a:xfrm>
            <a:custGeom>
              <a:avLst/>
              <a:gdLst/>
              <a:ahLst/>
              <a:cxnLst>
                <a:cxn ang="0">
                  <a:pos x="0" y="0"/>
                </a:cxn>
                <a:cxn ang="0">
                  <a:pos x="0" y="7"/>
                </a:cxn>
                <a:cxn ang="0">
                  <a:pos x="16" y="7"/>
                </a:cxn>
                <a:cxn ang="0">
                  <a:pos x="14" y="4"/>
                </a:cxn>
                <a:cxn ang="0">
                  <a:pos x="14" y="0"/>
                </a:cxn>
                <a:cxn ang="0">
                  <a:pos x="0" y="0"/>
                </a:cxn>
              </a:cxnLst>
              <a:rect l="0" t="0" r="r" b="b"/>
              <a:pathLst>
                <a:path w="16" h="7">
                  <a:moveTo>
                    <a:pt x="0" y="0"/>
                  </a:moveTo>
                  <a:lnTo>
                    <a:pt x="0" y="7"/>
                  </a:lnTo>
                  <a:lnTo>
                    <a:pt x="16" y="7"/>
                  </a:lnTo>
                  <a:lnTo>
                    <a:pt x="14" y="4"/>
                  </a:lnTo>
                  <a:lnTo>
                    <a:pt x="14"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0" name="Freeform 414"/>
            <p:cNvSpPr>
              <a:spLocks/>
            </p:cNvSpPr>
            <p:nvPr/>
          </p:nvSpPr>
          <p:spPr bwMode="auto">
            <a:xfrm>
              <a:off x="9204" y="1872"/>
              <a:ext cx="16" cy="7"/>
            </a:xfrm>
            <a:custGeom>
              <a:avLst/>
              <a:gdLst/>
              <a:ahLst/>
              <a:cxnLst>
                <a:cxn ang="0">
                  <a:pos x="0" y="0"/>
                </a:cxn>
                <a:cxn ang="0">
                  <a:pos x="0" y="7"/>
                </a:cxn>
                <a:cxn ang="0">
                  <a:pos x="16" y="7"/>
                </a:cxn>
                <a:cxn ang="0">
                  <a:pos x="14" y="4"/>
                </a:cxn>
                <a:cxn ang="0">
                  <a:pos x="14" y="0"/>
                </a:cxn>
                <a:cxn ang="0">
                  <a:pos x="0" y="0"/>
                </a:cxn>
              </a:cxnLst>
              <a:rect l="0" t="0" r="r" b="b"/>
              <a:pathLst>
                <a:path w="16" h="7">
                  <a:moveTo>
                    <a:pt x="0" y="0"/>
                  </a:moveTo>
                  <a:lnTo>
                    <a:pt x="0" y="7"/>
                  </a:lnTo>
                  <a:lnTo>
                    <a:pt x="16" y="7"/>
                  </a:lnTo>
                  <a:lnTo>
                    <a:pt x="14" y="4"/>
                  </a:lnTo>
                  <a:lnTo>
                    <a:pt x="14"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1" name="Freeform 415"/>
            <p:cNvSpPr>
              <a:spLocks/>
            </p:cNvSpPr>
            <p:nvPr/>
          </p:nvSpPr>
          <p:spPr bwMode="auto">
            <a:xfrm>
              <a:off x="9206" y="1872"/>
              <a:ext cx="14" cy="7"/>
            </a:xfrm>
            <a:custGeom>
              <a:avLst/>
              <a:gdLst/>
              <a:ahLst/>
              <a:cxnLst>
                <a:cxn ang="0">
                  <a:pos x="0" y="0"/>
                </a:cxn>
                <a:cxn ang="0">
                  <a:pos x="0" y="7"/>
                </a:cxn>
                <a:cxn ang="0">
                  <a:pos x="14" y="7"/>
                </a:cxn>
                <a:cxn ang="0">
                  <a:pos x="12" y="4"/>
                </a:cxn>
                <a:cxn ang="0">
                  <a:pos x="12" y="0"/>
                </a:cxn>
                <a:cxn ang="0">
                  <a:pos x="0" y="0"/>
                </a:cxn>
              </a:cxnLst>
              <a:rect l="0" t="0" r="r" b="b"/>
              <a:pathLst>
                <a:path w="14" h="7">
                  <a:moveTo>
                    <a:pt x="0" y="0"/>
                  </a:moveTo>
                  <a:lnTo>
                    <a:pt x="0" y="7"/>
                  </a:lnTo>
                  <a:lnTo>
                    <a:pt x="14" y="7"/>
                  </a:lnTo>
                  <a:lnTo>
                    <a:pt x="12" y="4"/>
                  </a:lnTo>
                  <a:lnTo>
                    <a:pt x="12"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2" name="Freeform 416"/>
            <p:cNvSpPr>
              <a:spLocks/>
            </p:cNvSpPr>
            <p:nvPr/>
          </p:nvSpPr>
          <p:spPr bwMode="auto">
            <a:xfrm>
              <a:off x="9206" y="1872"/>
              <a:ext cx="14" cy="7"/>
            </a:xfrm>
            <a:custGeom>
              <a:avLst/>
              <a:gdLst/>
              <a:ahLst/>
              <a:cxnLst>
                <a:cxn ang="0">
                  <a:pos x="0" y="0"/>
                </a:cxn>
                <a:cxn ang="0">
                  <a:pos x="0" y="7"/>
                </a:cxn>
                <a:cxn ang="0">
                  <a:pos x="14" y="7"/>
                </a:cxn>
                <a:cxn ang="0">
                  <a:pos x="12" y="4"/>
                </a:cxn>
                <a:cxn ang="0">
                  <a:pos x="12" y="0"/>
                </a:cxn>
                <a:cxn ang="0">
                  <a:pos x="0" y="0"/>
                </a:cxn>
              </a:cxnLst>
              <a:rect l="0" t="0" r="r" b="b"/>
              <a:pathLst>
                <a:path w="14" h="7">
                  <a:moveTo>
                    <a:pt x="0" y="0"/>
                  </a:moveTo>
                  <a:lnTo>
                    <a:pt x="0" y="7"/>
                  </a:lnTo>
                  <a:lnTo>
                    <a:pt x="14" y="7"/>
                  </a:lnTo>
                  <a:lnTo>
                    <a:pt x="12" y="4"/>
                  </a:lnTo>
                  <a:lnTo>
                    <a:pt x="12"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3" name="Freeform 417"/>
            <p:cNvSpPr>
              <a:spLocks/>
            </p:cNvSpPr>
            <p:nvPr/>
          </p:nvSpPr>
          <p:spPr bwMode="auto">
            <a:xfrm>
              <a:off x="9208" y="1872"/>
              <a:ext cx="12" cy="7"/>
            </a:xfrm>
            <a:custGeom>
              <a:avLst/>
              <a:gdLst/>
              <a:ahLst/>
              <a:cxnLst>
                <a:cxn ang="0">
                  <a:pos x="0" y="0"/>
                </a:cxn>
                <a:cxn ang="0">
                  <a:pos x="0" y="7"/>
                </a:cxn>
                <a:cxn ang="0">
                  <a:pos x="12" y="7"/>
                </a:cxn>
                <a:cxn ang="0">
                  <a:pos x="9" y="4"/>
                </a:cxn>
                <a:cxn ang="0">
                  <a:pos x="9" y="0"/>
                </a:cxn>
                <a:cxn ang="0">
                  <a:pos x="0" y="0"/>
                </a:cxn>
              </a:cxnLst>
              <a:rect l="0" t="0" r="r" b="b"/>
              <a:pathLst>
                <a:path w="12" h="7">
                  <a:moveTo>
                    <a:pt x="0" y="0"/>
                  </a:moveTo>
                  <a:lnTo>
                    <a:pt x="0" y="7"/>
                  </a:lnTo>
                  <a:lnTo>
                    <a:pt x="12" y="7"/>
                  </a:lnTo>
                  <a:lnTo>
                    <a:pt x="9" y="4"/>
                  </a:lnTo>
                  <a:lnTo>
                    <a:pt x="9"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4" name="Freeform 418"/>
            <p:cNvSpPr>
              <a:spLocks/>
            </p:cNvSpPr>
            <p:nvPr/>
          </p:nvSpPr>
          <p:spPr bwMode="auto">
            <a:xfrm>
              <a:off x="9208" y="1872"/>
              <a:ext cx="12" cy="7"/>
            </a:xfrm>
            <a:custGeom>
              <a:avLst/>
              <a:gdLst/>
              <a:ahLst/>
              <a:cxnLst>
                <a:cxn ang="0">
                  <a:pos x="0" y="0"/>
                </a:cxn>
                <a:cxn ang="0">
                  <a:pos x="0" y="7"/>
                </a:cxn>
                <a:cxn ang="0">
                  <a:pos x="12" y="7"/>
                </a:cxn>
                <a:cxn ang="0">
                  <a:pos x="9" y="4"/>
                </a:cxn>
                <a:cxn ang="0">
                  <a:pos x="9" y="0"/>
                </a:cxn>
                <a:cxn ang="0">
                  <a:pos x="0" y="0"/>
                </a:cxn>
              </a:cxnLst>
              <a:rect l="0" t="0" r="r" b="b"/>
              <a:pathLst>
                <a:path w="12" h="7">
                  <a:moveTo>
                    <a:pt x="0" y="0"/>
                  </a:moveTo>
                  <a:lnTo>
                    <a:pt x="0" y="7"/>
                  </a:lnTo>
                  <a:lnTo>
                    <a:pt x="12" y="7"/>
                  </a:lnTo>
                  <a:lnTo>
                    <a:pt x="9" y="4"/>
                  </a:lnTo>
                  <a:lnTo>
                    <a:pt x="9"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5" name="Freeform 419"/>
            <p:cNvSpPr>
              <a:spLocks/>
            </p:cNvSpPr>
            <p:nvPr/>
          </p:nvSpPr>
          <p:spPr bwMode="auto">
            <a:xfrm>
              <a:off x="9208" y="1872"/>
              <a:ext cx="12" cy="7"/>
            </a:xfrm>
            <a:custGeom>
              <a:avLst/>
              <a:gdLst/>
              <a:ahLst/>
              <a:cxnLst>
                <a:cxn ang="0">
                  <a:pos x="0" y="0"/>
                </a:cxn>
                <a:cxn ang="0">
                  <a:pos x="0" y="7"/>
                </a:cxn>
                <a:cxn ang="0">
                  <a:pos x="12" y="7"/>
                </a:cxn>
                <a:cxn ang="0">
                  <a:pos x="9" y="4"/>
                </a:cxn>
                <a:cxn ang="0">
                  <a:pos x="9" y="0"/>
                </a:cxn>
                <a:cxn ang="0">
                  <a:pos x="0" y="0"/>
                </a:cxn>
              </a:cxnLst>
              <a:rect l="0" t="0" r="r" b="b"/>
              <a:pathLst>
                <a:path w="12" h="7">
                  <a:moveTo>
                    <a:pt x="0" y="0"/>
                  </a:moveTo>
                  <a:lnTo>
                    <a:pt x="0" y="7"/>
                  </a:lnTo>
                  <a:lnTo>
                    <a:pt x="12" y="7"/>
                  </a:lnTo>
                  <a:lnTo>
                    <a:pt x="9"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6" name="Freeform 420"/>
            <p:cNvSpPr>
              <a:spLocks/>
            </p:cNvSpPr>
            <p:nvPr/>
          </p:nvSpPr>
          <p:spPr bwMode="auto">
            <a:xfrm>
              <a:off x="9211" y="1872"/>
              <a:ext cx="9" cy="7"/>
            </a:xfrm>
            <a:custGeom>
              <a:avLst/>
              <a:gdLst/>
              <a:ahLst/>
              <a:cxnLst>
                <a:cxn ang="0">
                  <a:pos x="0" y="0"/>
                </a:cxn>
                <a:cxn ang="0">
                  <a:pos x="0" y="7"/>
                </a:cxn>
                <a:cxn ang="0">
                  <a:pos x="9" y="7"/>
                </a:cxn>
                <a:cxn ang="0">
                  <a:pos x="7" y="4"/>
                </a:cxn>
                <a:cxn ang="0">
                  <a:pos x="7" y="0"/>
                </a:cxn>
                <a:cxn ang="0">
                  <a:pos x="0" y="0"/>
                </a:cxn>
              </a:cxnLst>
              <a:rect l="0" t="0" r="r" b="b"/>
              <a:pathLst>
                <a:path w="9" h="7">
                  <a:moveTo>
                    <a:pt x="0" y="0"/>
                  </a:moveTo>
                  <a:lnTo>
                    <a:pt x="0" y="7"/>
                  </a:lnTo>
                  <a:lnTo>
                    <a:pt x="9" y="7"/>
                  </a:lnTo>
                  <a:lnTo>
                    <a:pt x="7"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7" name="Freeform 421"/>
            <p:cNvSpPr>
              <a:spLocks/>
            </p:cNvSpPr>
            <p:nvPr/>
          </p:nvSpPr>
          <p:spPr bwMode="auto">
            <a:xfrm>
              <a:off x="9211" y="1872"/>
              <a:ext cx="9" cy="7"/>
            </a:xfrm>
            <a:custGeom>
              <a:avLst/>
              <a:gdLst/>
              <a:ahLst/>
              <a:cxnLst>
                <a:cxn ang="0">
                  <a:pos x="0" y="0"/>
                </a:cxn>
                <a:cxn ang="0">
                  <a:pos x="0" y="7"/>
                </a:cxn>
                <a:cxn ang="0">
                  <a:pos x="9" y="7"/>
                </a:cxn>
                <a:cxn ang="0">
                  <a:pos x="7" y="4"/>
                </a:cxn>
                <a:cxn ang="0">
                  <a:pos x="7" y="0"/>
                </a:cxn>
                <a:cxn ang="0">
                  <a:pos x="0" y="0"/>
                </a:cxn>
              </a:cxnLst>
              <a:rect l="0" t="0" r="r" b="b"/>
              <a:pathLst>
                <a:path w="9" h="7">
                  <a:moveTo>
                    <a:pt x="0" y="0"/>
                  </a:moveTo>
                  <a:lnTo>
                    <a:pt x="0" y="7"/>
                  </a:lnTo>
                  <a:lnTo>
                    <a:pt x="9" y="7"/>
                  </a:lnTo>
                  <a:lnTo>
                    <a:pt x="7"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8" name="Freeform 422"/>
            <p:cNvSpPr>
              <a:spLocks/>
            </p:cNvSpPr>
            <p:nvPr/>
          </p:nvSpPr>
          <p:spPr bwMode="auto">
            <a:xfrm>
              <a:off x="9213" y="1872"/>
              <a:ext cx="7" cy="7"/>
            </a:xfrm>
            <a:custGeom>
              <a:avLst/>
              <a:gdLst/>
              <a:ahLst/>
              <a:cxnLst>
                <a:cxn ang="0">
                  <a:pos x="0" y="0"/>
                </a:cxn>
                <a:cxn ang="0">
                  <a:pos x="0" y="7"/>
                </a:cxn>
                <a:cxn ang="0">
                  <a:pos x="7" y="7"/>
                </a:cxn>
                <a:cxn ang="0">
                  <a:pos x="4" y="4"/>
                </a:cxn>
                <a:cxn ang="0">
                  <a:pos x="4" y="0"/>
                </a:cxn>
                <a:cxn ang="0">
                  <a:pos x="0" y="0"/>
                </a:cxn>
              </a:cxnLst>
              <a:rect l="0" t="0" r="r" b="b"/>
              <a:pathLst>
                <a:path w="7" h="7">
                  <a:moveTo>
                    <a:pt x="0" y="0"/>
                  </a:moveTo>
                  <a:lnTo>
                    <a:pt x="0" y="7"/>
                  </a:lnTo>
                  <a:lnTo>
                    <a:pt x="7" y="7"/>
                  </a:lnTo>
                  <a:lnTo>
                    <a:pt x="4"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9" name="Freeform 423"/>
            <p:cNvSpPr>
              <a:spLocks/>
            </p:cNvSpPr>
            <p:nvPr/>
          </p:nvSpPr>
          <p:spPr bwMode="auto">
            <a:xfrm>
              <a:off x="9213" y="1872"/>
              <a:ext cx="7" cy="7"/>
            </a:xfrm>
            <a:custGeom>
              <a:avLst/>
              <a:gdLst/>
              <a:ahLst/>
              <a:cxnLst>
                <a:cxn ang="0">
                  <a:pos x="0" y="0"/>
                </a:cxn>
                <a:cxn ang="0">
                  <a:pos x="0" y="7"/>
                </a:cxn>
                <a:cxn ang="0">
                  <a:pos x="7" y="7"/>
                </a:cxn>
                <a:cxn ang="0">
                  <a:pos x="4" y="0"/>
                </a:cxn>
                <a:cxn ang="0">
                  <a:pos x="0" y="0"/>
                </a:cxn>
              </a:cxnLst>
              <a:rect l="0" t="0" r="r" b="b"/>
              <a:pathLst>
                <a:path w="7" h="7">
                  <a:moveTo>
                    <a:pt x="0" y="0"/>
                  </a:moveTo>
                  <a:lnTo>
                    <a:pt x="0" y="7"/>
                  </a:lnTo>
                  <a:lnTo>
                    <a:pt x="7" y="7"/>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0" name="Freeform 424"/>
            <p:cNvSpPr>
              <a:spLocks/>
            </p:cNvSpPr>
            <p:nvPr/>
          </p:nvSpPr>
          <p:spPr bwMode="auto">
            <a:xfrm>
              <a:off x="9216" y="1881"/>
              <a:ext cx="9" cy="70"/>
            </a:xfrm>
            <a:custGeom>
              <a:avLst/>
              <a:gdLst/>
              <a:ahLst/>
              <a:cxnLst>
                <a:cxn ang="0">
                  <a:pos x="4" y="0"/>
                </a:cxn>
                <a:cxn ang="0">
                  <a:pos x="0" y="0"/>
                </a:cxn>
                <a:cxn ang="0">
                  <a:pos x="4" y="33"/>
                </a:cxn>
                <a:cxn ang="0">
                  <a:pos x="4" y="69"/>
                </a:cxn>
                <a:cxn ang="0">
                  <a:pos x="9" y="67"/>
                </a:cxn>
                <a:cxn ang="0">
                  <a:pos x="9" y="33"/>
                </a:cxn>
                <a:cxn ang="0">
                  <a:pos x="4" y="0"/>
                </a:cxn>
              </a:cxnLst>
              <a:rect l="0" t="0" r="r" b="b"/>
              <a:pathLst>
                <a:path w="9" h="70">
                  <a:moveTo>
                    <a:pt x="4" y="0"/>
                  </a:moveTo>
                  <a:lnTo>
                    <a:pt x="0" y="0"/>
                  </a:lnTo>
                  <a:lnTo>
                    <a:pt x="4" y="33"/>
                  </a:lnTo>
                  <a:lnTo>
                    <a:pt x="4" y="69"/>
                  </a:lnTo>
                  <a:lnTo>
                    <a:pt x="9" y="67"/>
                  </a:lnTo>
                  <a:lnTo>
                    <a:pt x="9" y="33"/>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1" name="Freeform 425"/>
            <p:cNvSpPr>
              <a:spLocks/>
            </p:cNvSpPr>
            <p:nvPr/>
          </p:nvSpPr>
          <p:spPr bwMode="auto">
            <a:xfrm>
              <a:off x="9213" y="1881"/>
              <a:ext cx="12" cy="67"/>
            </a:xfrm>
            <a:custGeom>
              <a:avLst/>
              <a:gdLst/>
              <a:ahLst/>
              <a:cxnLst>
                <a:cxn ang="0">
                  <a:pos x="7" y="50"/>
                </a:cxn>
                <a:cxn ang="0">
                  <a:pos x="7" y="67"/>
                </a:cxn>
                <a:cxn ang="0">
                  <a:pos x="11" y="67"/>
                </a:cxn>
                <a:cxn ang="0">
                  <a:pos x="11" y="50"/>
                </a:cxn>
                <a:cxn ang="0">
                  <a:pos x="4" y="0"/>
                </a:cxn>
                <a:cxn ang="0">
                  <a:pos x="0" y="0"/>
                </a:cxn>
                <a:cxn ang="0">
                  <a:pos x="7" y="50"/>
                </a:cxn>
              </a:cxnLst>
              <a:rect l="0" t="0" r="r" b="b"/>
              <a:pathLst>
                <a:path w="12" h="67">
                  <a:moveTo>
                    <a:pt x="7" y="50"/>
                  </a:moveTo>
                  <a:lnTo>
                    <a:pt x="7" y="67"/>
                  </a:lnTo>
                  <a:lnTo>
                    <a:pt x="11" y="67"/>
                  </a:lnTo>
                  <a:lnTo>
                    <a:pt x="11" y="50"/>
                  </a:lnTo>
                  <a:lnTo>
                    <a:pt x="4" y="0"/>
                  </a:lnTo>
                  <a:lnTo>
                    <a:pt x="0" y="0"/>
                  </a:lnTo>
                  <a:lnTo>
                    <a:pt x="7" y="5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2" name="Freeform 426"/>
            <p:cNvSpPr>
              <a:spLocks/>
            </p:cNvSpPr>
            <p:nvPr/>
          </p:nvSpPr>
          <p:spPr bwMode="auto">
            <a:xfrm>
              <a:off x="9213" y="1881"/>
              <a:ext cx="10" cy="70"/>
            </a:xfrm>
            <a:custGeom>
              <a:avLst/>
              <a:gdLst/>
              <a:ahLst/>
              <a:cxnLst>
                <a:cxn ang="0">
                  <a:pos x="4" y="69"/>
                </a:cxn>
                <a:cxn ang="0">
                  <a:pos x="9" y="67"/>
                </a:cxn>
                <a:cxn ang="0">
                  <a:pos x="9" y="33"/>
                </a:cxn>
                <a:cxn ang="0">
                  <a:pos x="4" y="0"/>
                </a:cxn>
                <a:cxn ang="0">
                  <a:pos x="0" y="0"/>
                </a:cxn>
                <a:cxn ang="0">
                  <a:pos x="0" y="9"/>
                </a:cxn>
                <a:cxn ang="0">
                  <a:pos x="2" y="16"/>
                </a:cxn>
                <a:cxn ang="0">
                  <a:pos x="2" y="26"/>
                </a:cxn>
                <a:cxn ang="0">
                  <a:pos x="4" y="33"/>
                </a:cxn>
                <a:cxn ang="0">
                  <a:pos x="4" y="69"/>
                </a:cxn>
              </a:cxnLst>
              <a:rect l="0" t="0" r="r" b="b"/>
              <a:pathLst>
                <a:path w="10" h="70">
                  <a:moveTo>
                    <a:pt x="4" y="69"/>
                  </a:moveTo>
                  <a:lnTo>
                    <a:pt x="9" y="67"/>
                  </a:lnTo>
                  <a:lnTo>
                    <a:pt x="9" y="33"/>
                  </a:lnTo>
                  <a:lnTo>
                    <a:pt x="4" y="0"/>
                  </a:lnTo>
                  <a:lnTo>
                    <a:pt x="0" y="0"/>
                  </a:lnTo>
                  <a:lnTo>
                    <a:pt x="0" y="9"/>
                  </a:lnTo>
                  <a:lnTo>
                    <a:pt x="2" y="16"/>
                  </a:lnTo>
                  <a:lnTo>
                    <a:pt x="2" y="26"/>
                  </a:lnTo>
                  <a:lnTo>
                    <a:pt x="4" y="33"/>
                  </a:lnTo>
                  <a:lnTo>
                    <a:pt x="4" y="69"/>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3" name="Freeform 427"/>
            <p:cNvSpPr>
              <a:spLocks/>
            </p:cNvSpPr>
            <p:nvPr/>
          </p:nvSpPr>
          <p:spPr bwMode="auto">
            <a:xfrm>
              <a:off x="9211" y="1881"/>
              <a:ext cx="12" cy="67"/>
            </a:xfrm>
            <a:custGeom>
              <a:avLst/>
              <a:gdLst/>
              <a:ahLst/>
              <a:cxnLst>
                <a:cxn ang="0">
                  <a:pos x="7" y="50"/>
                </a:cxn>
                <a:cxn ang="0">
                  <a:pos x="7" y="67"/>
                </a:cxn>
                <a:cxn ang="0">
                  <a:pos x="12" y="67"/>
                </a:cxn>
                <a:cxn ang="0">
                  <a:pos x="12" y="50"/>
                </a:cxn>
                <a:cxn ang="0">
                  <a:pos x="9" y="33"/>
                </a:cxn>
                <a:cxn ang="0">
                  <a:pos x="9" y="16"/>
                </a:cxn>
                <a:cxn ang="0">
                  <a:pos x="4" y="0"/>
                </a:cxn>
                <a:cxn ang="0">
                  <a:pos x="0" y="0"/>
                </a:cxn>
                <a:cxn ang="0">
                  <a:pos x="7" y="50"/>
                </a:cxn>
              </a:cxnLst>
              <a:rect l="0" t="0" r="r" b="b"/>
              <a:pathLst>
                <a:path w="12" h="67">
                  <a:moveTo>
                    <a:pt x="7" y="50"/>
                  </a:moveTo>
                  <a:lnTo>
                    <a:pt x="7" y="67"/>
                  </a:lnTo>
                  <a:lnTo>
                    <a:pt x="12" y="67"/>
                  </a:lnTo>
                  <a:lnTo>
                    <a:pt x="12" y="50"/>
                  </a:lnTo>
                  <a:lnTo>
                    <a:pt x="9" y="33"/>
                  </a:lnTo>
                  <a:lnTo>
                    <a:pt x="9" y="16"/>
                  </a:lnTo>
                  <a:lnTo>
                    <a:pt x="4" y="0"/>
                  </a:lnTo>
                  <a:lnTo>
                    <a:pt x="0" y="0"/>
                  </a:lnTo>
                  <a:lnTo>
                    <a:pt x="7" y="5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4" name="Freeform 428"/>
            <p:cNvSpPr>
              <a:spLocks/>
            </p:cNvSpPr>
            <p:nvPr/>
          </p:nvSpPr>
          <p:spPr bwMode="auto">
            <a:xfrm>
              <a:off x="9211" y="1881"/>
              <a:ext cx="12" cy="70"/>
            </a:xfrm>
            <a:custGeom>
              <a:avLst/>
              <a:gdLst/>
              <a:ahLst/>
              <a:cxnLst>
                <a:cxn ang="0">
                  <a:pos x="9" y="50"/>
                </a:cxn>
                <a:cxn ang="0">
                  <a:pos x="9" y="33"/>
                </a:cxn>
                <a:cxn ang="0">
                  <a:pos x="4" y="0"/>
                </a:cxn>
                <a:cxn ang="0">
                  <a:pos x="0" y="0"/>
                </a:cxn>
                <a:cxn ang="0">
                  <a:pos x="4" y="33"/>
                </a:cxn>
                <a:cxn ang="0">
                  <a:pos x="4" y="69"/>
                </a:cxn>
                <a:cxn ang="0">
                  <a:pos x="7" y="67"/>
                </a:cxn>
                <a:cxn ang="0">
                  <a:pos x="12" y="67"/>
                </a:cxn>
                <a:cxn ang="0">
                  <a:pos x="9" y="50"/>
                </a:cxn>
              </a:cxnLst>
              <a:rect l="0" t="0" r="r" b="b"/>
              <a:pathLst>
                <a:path w="12" h="70">
                  <a:moveTo>
                    <a:pt x="9" y="50"/>
                  </a:moveTo>
                  <a:lnTo>
                    <a:pt x="9" y="33"/>
                  </a:lnTo>
                  <a:lnTo>
                    <a:pt x="4" y="0"/>
                  </a:lnTo>
                  <a:lnTo>
                    <a:pt x="0" y="0"/>
                  </a:lnTo>
                  <a:lnTo>
                    <a:pt x="4" y="33"/>
                  </a:lnTo>
                  <a:lnTo>
                    <a:pt x="4" y="69"/>
                  </a:lnTo>
                  <a:lnTo>
                    <a:pt x="7" y="67"/>
                  </a:lnTo>
                  <a:lnTo>
                    <a:pt x="12" y="67"/>
                  </a:lnTo>
                  <a:lnTo>
                    <a:pt x="9" y="5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5" name="Freeform 429"/>
            <p:cNvSpPr>
              <a:spLocks/>
            </p:cNvSpPr>
            <p:nvPr/>
          </p:nvSpPr>
          <p:spPr bwMode="auto">
            <a:xfrm>
              <a:off x="9208" y="1881"/>
              <a:ext cx="12" cy="70"/>
            </a:xfrm>
            <a:custGeom>
              <a:avLst/>
              <a:gdLst/>
              <a:ahLst/>
              <a:cxnLst>
                <a:cxn ang="0">
                  <a:pos x="7" y="0"/>
                </a:cxn>
                <a:cxn ang="0">
                  <a:pos x="0" y="0"/>
                </a:cxn>
                <a:cxn ang="0">
                  <a:pos x="4" y="16"/>
                </a:cxn>
                <a:cxn ang="0">
                  <a:pos x="4" y="33"/>
                </a:cxn>
                <a:cxn ang="0">
                  <a:pos x="7" y="50"/>
                </a:cxn>
                <a:cxn ang="0">
                  <a:pos x="7" y="69"/>
                </a:cxn>
                <a:cxn ang="0">
                  <a:pos x="12" y="67"/>
                </a:cxn>
                <a:cxn ang="0">
                  <a:pos x="12" y="33"/>
                </a:cxn>
                <a:cxn ang="0">
                  <a:pos x="7" y="0"/>
                </a:cxn>
              </a:cxnLst>
              <a:rect l="0" t="0" r="r" b="b"/>
              <a:pathLst>
                <a:path w="12" h="70">
                  <a:moveTo>
                    <a:pt x="7" y="0"/>
                  </a:moveTo>
                  <a:lnTo>
                    <a:pt x="0" y="0"/>
                  </a:lnTo>
                  <a:lnTo>
                    <a:pt x="4" y="16"/>
                  </a:lnTo>
                  <a:lnTo>
                    <a:pt x="4" y="33"/>
                  </a:lnTo>
                  <a:lnTo>
                    <a:pt x="7" y="50"/>
                  </a:lnTo>
                  <a:lnTo>
                    <a:pt x="7" y="69"/>
                  </a:lnTo>
                  <a:lnTo>
                    <a:pt x="12" y="67"/>
                  </a:lnTo>
                  <a:lnTo>
                    <a:pt x="12" y="33"/>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6" name="Freeform 430"/>
            <p:cNvSpPr>
              <a:spLocks/>
            </p:cNvSpPr>
            <p:nvPr/>
          </p:nvSpPr>
          <p:spPr bwMode="auto">
            <a:xfrm>
              <a:off x="9208" y="1881"/>
              <a:ext cx="12" cy="70"/>
            </a:xfrm>
            <a:custGeom>
              <a:avLst/>
              <a:gdLst/>
              <a:ahLst/>
              <a:cxnLst>
                <a:cxn ang="0">
                  <a:pos x="4" y="0"/>
                </a:cxn>
                <a:cxn ang="0">
                  <a:pos x="0" y="0"/>
                </a:cxn>
                <a:cxn ang="0">
                  <a:pos x="4" y="33"/>
                </a:cxn>
                <a:cxn ang="0">
                  <a:pos x="4" y="50"/>
                </a:cxn>
                <a:cxn ang="0">
                  <a:pos x="7" y="69"/>
                </a:cxn>
                <a:cxn ang="0">
                  <a:pos x="7" y="67"/>
                </a:cxn>
                <a:cxn ang="0">
                  <a:pos x="12" y="67"/>
                </a:cxn>
                <a:cxn ang="0">
                  <a:pos x="12" y="50"/>
                </a:cxn>
                <a:cxn ang="0">
                  <a:pos x="4" y="0"/>
                </a:cxn>
              </a:cxnLst>
              <a:rect l="0" t="0" r="r" b="b"/>
              <a:pathLst>
                <a:path w="12" h="70">
                  <a:moveTo>
                    <a:pt x="4" y="0"/>
                  </a:moveTo>
                  <a:lnTo>
                    <a:pt x="0" y="0"/>
                  </a:lnTo>
                  <a:lnTo>
                    <a:pt x="4" y="33"/>
                  </a:lnTo>
                  <a:lnTo>
                    <a:pt x="4" y="50"/>
                  </a:lnTo>
                  <a:lnTo>
                    <a:pt x="7" y="69"/>
                  </a:lnTo>
                  <a:lnTo>
                    <a:pt x="7" y="67"/>
                  </a:lnTo>
                  <a:lnTo>
                    <a:pt x="12" y="67"/>
                  </a:lnTo>
                  <a:lnTo>
                    <a:pt x="12" y="50"/>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7" name="Freeform 431"/>
            <p:cNvSpPr>
              <a:spLocks/>
            </p:cNvSpPr>
            <p:nvPr/>
          </p:nvSpPr>
          <p:spPr bwMode="auto">
            <a:xfrm>
              <a:off x="9208" y="1881"/>
              <a:ext cx="10" cy="70"/>
            </a:xfrm>
            <a:custGeom>
              <a:avLst/>
              <a:gdLst/>
              <a:ahLst/>
              <a:cxnLst>
                <a:cxn ang="0">
                  <a:pos x="4" y="0"/>
                </a:cxn>
                <a:cxn ang="0">
                  <a:pos x="0" y="0"/>
                </a:cxn>
                <a:cxn ang="0">
                  <a:pos x="4" y="33"/>
                </a:cxn>
                <a:cxn ang="0">
                  <a:pos x="4" y="69"/>
                </a:cxn>
                <a:cxn ang="0">
                  <a:pos x="9" y="67"/>
                </a:cxn>
                <a:cxn ang="0">
                  <a:pos x="9" y="33"/>
                </a:cxn>
                <a:cxn ang="0">
                  <a:pos x="4" y="0"/>
                </a:cxn>
              </a:cxnLst>
              <a:rect l="0" t="0" r="r" b="b"/>
              <a:pathLst>
                <a:path w="10" h="70">
                  <a:moveTo>
                    <a:pt x="4" y="0"/>
                  </a:moveTo>
                  <a:lnTo>
                    <a:pt x="0" y="0"/>
                  </a:lnTo>
                  <a:lnTo>
                    <a:pt x="4" y="33"/>
                  </a:lnTo>
                  <a:lnTo>
                    <a:pt x="4" y="69"/>
                  </a:lnTo>
                  <a:lnTo>
                    <a:pt x="9" y="67"/>
                  </a:lnTo>
                  <a:lnTo>
                    <a:pt x="9" y="33"/>
                  </a:lnTo>
                  <a:lnTo>
                    <a:pt x="4"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8" name="Freeform 432"/>
            <p:cNvSpPr>
              <a:spLocks/>
            </p:cNvSpPr>
            <p:nvPr/>
          </p:nvSpPr>
          <p:spPr bwMode="auto">
            <a:xfrm>
              <a:off x="9206" y="1881"/>
              <a:ext cx="12" cy="67"/>
            </a:xfrm>
            <a:custGeom>
              <a:avLst/>
              <a:gdLst/>
              <a:ahLst/>
              <a:cxnLst>
                <a:cxn ang="0">
                  <a:pos x="7" y="50"/>
                </a:cxn>
                <a:cxn ang="0">
                  <a:pos x="7" y="67"/>
                </a:cxn>
                <a:cxn ang="0">
                  <a:pos x="12" y="67"/>
                </a:cxn>
                <a:cxn ang="0">
                  <a:pos x="12" y="50"/>
                </a:cxn>
                <a:cxn ang="0">
                  <a:pos x="9" y="33"/>
                </a:cxn>
                <a:cxn ang="0">
                  <a:pos x="9" y="16"/>
                </a:cxn>
                <a:cxn ang="0">
                  <a:pos x="4" y="0"/>
                </a:cxn>
                <a:cxn ang="0">
                  <a:pos x="0" y="0"/>
                </a:cxn>
                <a:cxn ang="0">
                  <a:pos x="7" y="50"/>
                </a:cxn>
              </a:cxnLst>
              <a:rect l="0" t="0" r="r" b="b"/>
              <a:pathLst>
                <a:path w="12" h="67">
                  <a:moveTo>
                    <a:pt x="7" y="50"/>
                  </a:moveTo>
                  <a:lnTo>
                    <a:pt x="7" y="67"/>
                  </a:lnTo>
                  <a:lnTo>
                    <a:pt x="12" y="67"/>
                  </a:lnTo>
                  <a:lnTo>
                    <a:pt x="12" y="50"/>
                  </a:lnTo>
                  <a:lnTo>
                    <a:pt x="9" y="33"/>
                  </a:lnTo>
                  <a:lnTo>
                    <a:pt x="9" y="16"/>
                  </a:lnTo>
                  <a:lnTo>
                    <a:pt x="4" y="0"/>
                  </a:lnTo>
                  <a:lnTo>
                    <a:pt x="0" y="0"/>
                  </a:lnTo>
                  <a:lnTo>
                    <a:pt x="7" y="5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9" name="Freeform 433"/>
            <p:cNvSpPr>
              <a:spLocks/>
            </p:cNvSpPr>
            <p:nvPr/>
          </p:nvSpPr>
          <p:spPr bwMode="auto">
            <a:xfrm>
              <a:off x="9206" y="1881"/>
              <a:ext cx="10" cy="70"/>
            </a:xfrm>
            <a:custGeom>
              <a:avLst/>
              <a:gdLst/>
              <a:ahLst/>
              <a:cxnLst>
                <a:cxn ang="0">
                  <a:pos x="4" y="0"/>
                </a:cxn>
                <a:cxn ang="0">
                  <a:pos x="0" y="0"/>
                </a:cxn>
                <a:cxn ang="0">
                  <a:pos x="4" y="33"/>
                </a:cxn>
                <a:cxn ang="0">
                  <a:pos x="4" y="69"/>
                </a:cxn>
                <a:cxn ang="0">
                  <a:pos x="9" y="67"/>
                </a:cxn>
                <a:cxn ang="0">
                  <a:pos x="9" y="33"/>
                </a:cxn>
                <a:cxn ang="0">
                  <a:pos x="4" y="0"/>
                </a:cxn>
              </a:cxnLst>
              <a:rect l="0" t="0" r="r" b="b"/>
              <a:pathLst>
                <a:path w="10" h="70">
                  <a:moveTo>
                    <a:pt x="4" y="0"/>
                  </a:moveTo>
                  <a:lnTo>
                    <a:pt x="0" y="0"/>
                  </a:lnTo>
                  <a:lnTo>
                    <a:pt x="4" y="33"/>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0" name="Freeform 434"/>
            <p:cNvSpPr>
              <a:spLocks/>
            </p:cNvSpPr>
            <p:nvPr/>
          </p:nvSpPr>
          <p:spPr bwMode="auto">
            <a:xfrm>
              <a:off x="9204" y="1881"/>
              <a:ext cx="12" cy="70"/>
            </a:xfrm>
            <a:custGeom>
              <a:avLst/>
              <a:gdLst/>
              <a:ahLst/>
              <a:cxnLst>
                <a:cxn ang="0">
                  <a:pos x="7" y="0"/>
                </a:cxn>
                <a:cxn ang="0">
                  <a:pos x="0" y="0"/>
                </a:cxn>
                <a:cxn ang="0">
                  <a:pos x="4" y="16"/>
                </a:cxn>
                <a:cxn ang="0">
                  <a:pos x="4" y="33"/>
                </a:cxn>
                <a:cxn ang="0">
                  <a:pos x="7" y="50"/>
                </a:cxn>
                <a:cxn ang="0">
                  <a:pos x="7" y="69"/>
                </a:cxn>
                <a:cxn ang="0">
                  <a:pos x="12" y="67"/>
                </a:cxn>
                <a:cxn ang="0">
                  <a:pos x="12" y="33"/>
                </a:cxn>
                <a:cxn ang="0">
                  <a:pos x="7" y="0"/>
                </a:cxn>
              </a:cxnLst>
              <a:rect l="0" t="0" r="r" b="b"/>
              <a:pathLst>
                <a:path w="12" h="70">
                  <a:moveTo>
                    <a:pt x="7" y="0"/>
                  </a:moveTo>
                  <a:lnTo>
                    <a:pt x="0" y="0"/>
                  </a:lnTo>
                  <a:lnTo>
                    <a:pt x="4" y="16"/>
                  </a:lnTo>
                  <a:lnTo>
                    <a:pt x="4" y="33"/>
                  </a:lnTo>
                  <a:lnTo>
                    <a:pt x="7" y="50"/>
                  </a:lnTo>
                  <a:lnTo>
                    <a:pt x="7" y="69"/>
                  </a:lnTo>
                  <a:lnTo>
                    <a:pt x="12" y="67"/>
                  </a:lnTo>
                  <a:lnTo>
                    <a:pt x="12" y="33"/>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1" name="Freeform 435"/>
            <p:cNvSpPr>
              <a:spLocks/>
            </p:cNvSpPr>
            <p:nvPr/>
          </p:nvSpPr>
          <p:spPr bwMode="auto">
            <a:xfrm>
              <a:off x="9204" y="1881"/>
              <a:ext cx="12" cy="70"/>
            </a:xfrm>
            <a:custGeom>
              <a:avLst/>
              <a:gdLst/>
              <a:ahLst/>
              <a:cxnLst>
                <a:cxn ang="0">
                  <a:pos x="12" y="67"/>
                </a:cxn>
                <a:cxn ang="0">
                  <a:pos x="12" y="50"/>
                </a:cxn>
                <a:cxn ang="0">
                  <a:pos x="4" y="0"/>
                </a:cxn>
                <a:cxn ang="0">
                  <a:pos x="0" y="0"/>
                </a:cxn>
                <a:cxn ang="0">
                  <a:pos x="4" y="33"/>
                </a:cxn>
                <a:cxn ang="0">
                  <a:pos x="4" y="50"/>
                </a:cxn>
                <a:cxn ang="0">
                  <a:pos x="7" y="69"/>
                </a:cxn>
                <a:cxn ang="0">
                  <a:pos x="12" y="67"/>
                </a:cxn>
              </a:cxnLst>
              <a:rect l="0" t="0" r="r" b="b"/>
              <a:pathLst>
                <a:path w="12" h="70">
                  <a:moveTo>
                    <a:pt x="12" y="67"/>
                  </a:moveTo>
                  <a:lnTo>
                    <a:pt x="12" y="50"/>
                  </a:lnTo>
                  <a:lnTo>
                    <a:pt x="4" y="0"/>
                  </a:lnTo>
                  <a:lnTo>
                    <a:pt x="0" y="0"/>
                  </a:lnTo>
                  <a:lnTo>
                    <a:pt x="4" y="33"/>
                  </a:lnTo>
                  <a:lnTo>
                    <a:pt x="4" y="50"/>
                  </a:lnTo>
                  <a:lnTo>
                    <a:pt x="7" y="69"/>
                  </a:lnTo>
                  <a:lnTo>
                    <a:pt x="12" y="6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2" name="Freeform 436"/>
            <p:cNvSpPr>
              <a:spLocks/>
            </p:cNvSpPr>
            <p:nvPr/>
          </p:nvSpPr>
          <p:spPr bwMode="auto">
            <a:xfrm>
              <a:off x="9604" y="2296"/>
              <a:ext cx="108" cy="29"/>
            </a:xfrm>
            <a:custGeom>
              <a:avLst/>
              <a:gdLst/>
              <a:ahLst/>
              <a:cxnLst>
                <a:cxn ang="0">
                  <a:pos x="0" y="28"/>
                </a:cxn>
                <a:cxn ang="0">
                  <a:pos x="107" y="21"/>
                </a:cxn>
                <a:cxn ang="0">
                  <a:pos x="105" y="0"/>
                </a:cxn>
                <a:cxn ang="0">
                  <a:pos x="2" y="12"/>
                </a:cxn>
                <a:cxn ang="0">
                  <a:pos x="0" y="28"/>
                </a:cxn>
              </a:cxnLst>
              <a:rect l="0" t="0" r="r" b="b"/>
              <a:pathLst>
                <a:path w="108" h="29">
                  <a:moveTo>
                    <a:pt x="0" y="28"/>
                  </a:moveTo>
                  <a:lnTo>
                    <a:pt x="107" y="21"/>
                  </a:lnTo>
                  <a:lnTo>
                    <a:pt x="105" y="0"/>
                  </a:lnTo>
                  <a:lnTo>
                    <a:pt x="2" y="12"/>
                  </a:lnTo>
                  <a:lnTo>
                    <a:pt x="0" y="2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3" name="Freeform 437"/>
            <p:cNvSpPr>
              <a:spLocks/>
            </p:cNvSpPr>
            <p:nvPr/>
          </p:nvSpPr>
          <p:spPr bwMode="auto">
            <a:xfrm>
              <a:off x="9681" y="2119"/>
              <a:ext cx="288" cy="233"/>
            </a:xfrm>
            <a:custGeom>
              <a:avLst/>
              <a:gdLst/>
              <a:ahLst/>
              <a:cxnLst>
                <a:cxn ang="0">
                  <a:pos x="237" y="40"/>
                </a:cxn>
                <a:cxn ang="0">
                  <a:pos x="158" y="4"/>
                </a:cxn>
                <a:cxn ang="0">
                  <a:pos x="110" y="0"/>
                </a:cxn>
                <a:cxn ang="0">
                  <a:pos x="103" y="7"/>
                </a:cxn>
                <a:cxn ang="0">
                  <a:pos x="81" y="35"/>
                </a:cxn>
                <a:cxn ang="0">
                  <a:pos x="67" y="60"/>
                </a:cxn>
                <a:cxn ang="0">
                  <a:pos x="62" y="69"/>
                </a:cxn>
                <a:cxn ang="0">
                  <a:pos x="55" y="81"/>
                </a:cxn>
                <a:cxn ang="0">
                  <a:pos x="50" y="93"/>
                </a:cxn>
                <a:cxn ang="0">
                  <a:pos x="43" y="105"/>
                </a:cxn>
                <a:cxn ang="0">
                  <a:pos x="33" y="129"/>
                </a:cxn>
                <a:cxn ang="0">
                  <a:pos x="26" y="139"/>
                </a:cxn>
                <a:cxn ang="0">
                  <a:pos x="16" y="158"/>
                </a:cxn>
                <a:cxn ang="0">
                  <a:pos x="9" y="165"/>
                </a:cxn>
                <a:cxn ang="0">
                  <a:pos x="0" y="182"/>
                </a:cxn>
                <a:cxn ang="0">
                  <a:pos x="2" y="182"/>
                </a:cxn>
                <a:cxn ang="0">
                  <a:pos x="7" y="184"/>
                </a:cxn>
                <a:cxn ang="0">
                  <a:pos x="12" y="187"/>
                </a:cxn>
                <a:cxn ang="0">
                  <a:pos x="16" y="187"/>
                </a:cxn>
                <a:cxn ang="0">
                  <a:pos x="19" y="189"/>
                </a:cxn>
                <a:cxn ang="0">
                  <a:pos x="28" y="189"/>
                </a:cxn>
                <a:cxn ang="0">
                  <a:pos x="31" y="191"/>
                </a:cxn>
                <a:cxn ang="0">
                  <a:pos x="43" y="191"/>
                </a:cxn>
                <a:cxn ang="0">
                  <a:pos x="50" y="196"/>
                </a:cxn>
                <a:cxn ang="0">
                  <a:pos x="52" y="201"/>
                </a:cxn>
                <a:cxn ang="0">
                  <a:pos x="40" y="206"/>
                </a:cxn>
                <a:cxn ang="0">
                  <a:pos x="23" y="208"/>
                </a:cxn>
                <a:cxn ang="0">
                  <a:pos x="14" y="211"/>
                </a:cxn>
                <a:cxn ang="0">
                  <a:pos x="19" y="215"/>
                </a:cxn>
                <a:cxn ang="0">
                  <a:pos x="23" y="218"/>
                </a:cxn>
                <a:cxn ang="0">
                  <a:pos x="31" y="218"/>
                </a:cxn>
                <a:cxn ang="0">
                  <a:pos x="36" y="220"/>
                </a:cxn>
                <a:cxn ang="0">
                  <a:pos x="79" y="220"/>
                </a:cxn>
                <a:cxn ang="0">
                  <a:pos x="129" y="223"/>
                </a:cxn>
                <a:cxn ang="0">
                  <a:pos x="151" y="232"/>
                </a:cxn>
                <a:cxn ang="0">
                  <a:pos x="156" y="230"/>
                </a:cxn>
                <a:cxn ang="0">
                  <a:pos x="163" y="227"/>
                </a:cxn>
                <a:cxn ang="0">
                  <a:pos x="168" y="227"/>
                </a:cxn>
                <a:cxn ang="0">
                  <a:pos x="175" y="225"/>
                </a:cxn>
                <a:cxn ang="0">
                  <a:pos x="180" y="223"/>
                </a:cxn>
                <a:cxn ang="0">
                  <a:pos x="184" y="223"/>
                </a:cxn>
                <a:cxn ang="0">
                  <a:pos x="189" y="220"/>
                </a:cxn>
                <a:cxn ang="0">
                  <a:pos x="192" y="218"/>
                </a:cxn>
                <a:cxn ang="0">
                  <a:pos x="196" y="218"/>
                </a:cxn>
                <a:cxn ang="0">
                  <a:pos x="201" y="213"/>
                </a:cxn>
                <a:cxn ang="0">
                  <a:pos x="201" y="208"/>
                </a:cxn>
                <a:cxn ang="0">
                  <a:pos x="194" y="208"/>
                </a:cxn>
                <a:cxn ang="0">
                  <a:pos x="211" y="184"/>
                </a:cxn>
                <a:cxn ang="0">
                  <a:pos x="283" y="175"/>
                </a:cxn>
                <a:cxn ang="0">
                  <a:pos x="288" y="83"/>
                </a:cxn>
                <a:cxn ang="0">
                  <a:pos x="237" y="40"/>
                </a:cxn>
              </a:cxnLst>
              <a:rect l="0" t="0" r="r" b="b"/>
              <a:pathLst>
                <a:path w="288" h="233">
                  <a:moveTo>
                    <a:pt x="237" y="40"/>
                  </a:moveTo>
                  <a:lnTo>
                    <a:pt x="158" y="4"/>
                  </a:lnTo>
                  <a:lnTo>
                    <a:pt x="110" y="0"/>
                  </a:lnTo>
                  <a:lnTo>
                    <a:pt x="103" y="7"/>
                  </a:lnTo>
                  <a:lnTo>
                    <a:pt x="81" y="35"/>
                  </a:lnTo>
                  <a:lnTo>
                    <a:pt x="67" y="60"/>
                  </a:lnTo>
                  <a:lnTo>
                    <a:pt x="62" y="69"/>
                  </a:lnTo>
                  <a:lnTo>
                    <a:pt x="55" y="81"/>
                  </a:lnTo>
                  <a:lnTo>
                    <a:pt x="50" y="93"/>
                  </a:lnTo>
                  <a:lnTo>
                    <a:pt x="43" y="105"/>
                  </a:lnTo>
                  <a:lnTo>
                    <a:pt x="33" y="129"/>
                  </a:lnTo>
                  <a:lnTo>
                    <a:pt x="26" y="139"/>
                  </a:lnTo>
                  <a:lnTo>
                    <a:pt x="16" y="158"/>
                  </a:lnTo>
                  <a:lnTo>
                    <a:pt x="9" y="165"/>
                  </a:lnTo>
                  <a:lnTo>
                    <a:pt x="0" y="182"/>
                  </a:lnTo>
                  <a:lnTo>
                    <a:pt x="2" y="182"/>
                  </a:lnTo>
                  <a:lnTo>
                    <a:pt x="7" y="184"/>
                  </a:lnTo>
                  <a:lnTo>
                    <a:pt x="12" y="187"/>
                  </a:lnTo>
                  <a:lnTo>
                    <a:pt x="16" y="187"/>
                  </a:lnTo>
                  <a:lnTo>
                    <a:pt x="19" y="189"/>
                  </a:lnTo>
                  <a:lnTo>
                    <a:pt x="28" y="189"/>
                  </a:lnTo>
                  <a:lnTo>
                    <a:pt x="31" y="191"/>
                  </a:lnTo>
                  <a:lnTo>
                    <a:pt x="43" y="191"/>
                  </a:lnTo>
                  <a:lnTo>
                    <a:pt x="50" y="196"/>
                  </a:lnTo>
                  <a:lnTo>
                    <a:pt x="52" y="201"/>
                  </a:lnTo>
                  <a:lnTo>
                    <a:pt x="40" y="206"/>
                  </a:lnTo>
                  <a:lnTo>
                    <a:pt x="23" y="208"/>
                  </a:lnTo>
                  <a:lnTo>
                    <a:pt x="14" y="211"/>
                  </a:lnTo>
                  <a:lnTo>
                    <a:pt x="19" y="215"/>
                  </a:lnTo>
                  <a:lnTo>
                    <a:pt x="23" y="218"/>
                  </a:lnTo>
                  <a:lnTo>
                    <a:pt x="31" y="218"/>
                  </a:lnTo>
                  <a:lnTo>
                    <a:pt x="36" y="220"/>
                  </a:lnTo>
                  <a:lnTo>
                    <a:pt x="79" y="220"/>
                  </a:lnTo>
                  <a:lnTo>
                    <a:pt x="129" y="223"/>
                  </a:lnTo>
                  <a:lnTo>
                    <a:pt x="151" y="232"/>
                  </a:lnTo>
                  <a:lnTo>
                    <a:pt x="156" y="230"/>
                  </a:lnTo>
                  <a:lnTo>
                    <a:pt x="163" y="227"/>
                  </a:lnTo>
                  <a:lnTo>
                    <a:pt x="168" y="227"/>
                  </a:lnTo>
                  <a:lnTo>
                    <a:pt x="175" y="225"/>
                  </a:lnTo>
                  <a:lnTo>
                    <a:pt x="180" y="223"/>
                  </a:lnTo>
                  <a:lnTo>
                    <a:pt x="184" y="223"/>
                  </a:lnTo>
                  <a:lnTo>
                    <a:pt x="189" y="220"/>
                  </a:lnTo>
                  <a:lnTo>
                    <a:pt x="192" y="218"/>
                  </a:lnTo>
                  <a:lnTo>
                    <a:pt x="196" y="218"/>
                  </a:lnTo>
                  <a:lnTo>
                    <a:pt x="201" y="213"/>
                  </a:lnTo>
                  <a:lnTo>
                    <a:pt x="201" y="208"/>
                  </a:lnTo>
                  <a:lnTo>
                    <a:pt x="194" y="208"/>
                  </a:lnTo>
                  <a:lnTo>
                    <a:pt x="211" y="184"/>
                  </a:lnTo>
                  <a:lnTo>
                    <a:pt x="283" y="175"/>
                  </a:lnTo>
                  <a:lnTo>
                    <a:pt x="288" y="83"/>
                  </a:lnTo>
                  <a:lnTo>
                    <a:pt x="237" y="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4" name="Freeform 438"/>
            <p:cNvSpPr>
              <a:spLocks/>
            </p:cNvSpPr>
            <p:nvPr/>
          </p:nvSpPr>
          <p:spPr bwMode="auto">
            <a:xfrm>
              <a:off x="9523" y="2236"/>
              <a:ext cx="53" cy="82"/>
            </a:xfrm>
            <a:custGeom>
              <a:avLst/>
              <a:gdLst/>
              <a:ahLst/>
              <a:cxnLst>
                <a:cxn ang="0">
                  <a:pos x="7" y="2"/>
                </a:cxn>
                <a:cxn ang="0">
                  <a:pos x="7" y="2"/>
                </a:cxn>
                <a:cxn ang="0">
                  <a:pos x="2" y="19"/>
                </a:cxn>
                <a:cxn ang="0">
                  <a:pos x="0" y="55"/>
                </a:cxn>
                <a:cxn ang="0">
                  <a:pos x="0" y="76"/>
                </a:cxn>
                <a:cxn ang="0">
                  <a:pos x="31" y="81"/>
                </a:cxn>
                <a:cxn ang="0">
                  <a:pos x="52" y="74"/>
                </a:cxn>
                <a:cxn ang="0">
                  <a:pos x="52" y="47"/>
                </a:cxn>
                <a:cxn ang="0">
                  <a:pos x="50" y="38"/>
                </a:cxn>
                <a:cxn ang="0">
                  <a:pos x="50" y="28"/>
                </a:cxn>
                <a:cxn ang="0">
                  <a:pos x="47" y="21"/>
                </a:cxn>
                <a:cxn ang="0">
                  <a:pos x="47" y="12"/>
                </a:cxn>
                <a:cxn ang="0">
                  <a:pos x="45" y="2"/>
                </a:cxn>
                <a:cxn ang="0">
                  <a:pos x="26" y="0"/>
                </a:cxn>
                <a:cxn ang="0">
                  <a:pos x="7" y="2"/>
                </a:cxn>
              </a:cxnLst>
              <a:rect l="0" t="0" r="r" b="b"/>
              <a:pathLst>
                <a:path w="53" h="82">
                  <a:moveTo>
                    <a:pt x="7" y="2"/>
                  </a:moveTo>
                  <a:lnTo>
                    <a:pt x="7" y="2"/>
                  </a:lnTo>
                  <a:lnTo>
                    <a:pt x="2" y="19"/>
                  </a:lnTo>
                  <a:lnTo>
                    <a:pt x="0" y="55"/>
                  </a:lnTo>
                  <a:lnTo>
                    <a:pt x="0" y="76"/>
                  </a:lnTo>
                  <a:lnTo>
                    <a:pt x="31" y="81"/>
                  </a:lnTo>
                  <a:lnTo>
                    <a:pt x="52" y="74"/>
                  </a:lnTo>
                  <a:lnTo>
                    <a:pt x="52" y="47"/>
                  </a:lnTo>
                  <a:lnTo>
                    <a:pt x="50" y="38"/>
                  </a:lnTo>
                  <a:lnTo>
                    <a:pt x="50" y="28"/>
                  </a:lnTo>
                  <a:lnTo>
                    <a:pt x="47" y="21"/>
                  </a:lnTo>
                  <a:lnTo>
                    <a:pt x="47" y="12"/>
                  </a:lnTo>
                  <a:lnTo>
                    <a:pt x="45" y="2"/>
                  </a:lnTo>
                  <a:lnTo>
                    <a:pt x="26"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5" name="Freeform 439"/>
            <p:cNvSpPr>
              <a:spLocks/>
            </p:cNvSpPr>
            <p:nvPr/>
          </p:nvSpPr>
          <p:spPr bwMode="auto">
            <a:xfrm>
              <a:off x="9523" y="2246"/>
              <a:ext cx="31" cy="62"/>
            </a:xfrm>
            <a:custGeom>
              <a:avLst/>
              <a:gdLst/>
              <a:ahLst/>
              <a:cxnLst>
                <a:cxn ang="0">
                  <a:pos x="31" y="0"/>
                </a:cxn>
                <a:cxn ang="0">
                  <a:pos x="4" y="0"/>
                </a:cxn>
                <a:cxn ang="0">
                  <a:pos x="2" y="16"/>
                </a:cxn>
                <a:cxn ang="0">
                  <a:pos x="0" y="28"/>
                </a:cxn>
                <a:cxn ang="0">
                  <a:pos x="0" y="60"/>
                </a:cxn>
                <a:cxn ang="0">
                  <a:pos x="7" y="60"/>
                </a:cxn>
                <a:cxn ang="0">
                  <a:pos x="11" y="62"/>
                </a:cxn>
                <a:cxn ang="0">
                  <a:pos x="31" y="62"/>
                </a:cxn>
                <a:cxn ang="0">
                  <a:pos x="31" y="0"/>
                </a:cxn>
              </a:cxnLst>
              <a:rect l="0" t="0" r="r" b="b"/>
              <a:pathLst>
                <a:path w="31" h="62">
                  <a:moveTo>
                    <a:pt x="31" y="0"/>
                  </a:moveTo>
                  <a:lnTo>
                    <a:pt x="4" y="0"/>
                  </a:lnTo>
                  <a:lnTo>
                    <a:pt x="2" y="16"/>
                  </a:lnTo>
                  <a:lnTo>
                    <a:pt x="0" y="28"/>
                  </a:lnTo>
                  <a:lnTo>
                    <a:pt x="0" y="60"/>
                  </a:lnTo>
                  <a:lnTo>
                    <a:pt x="7" y="60"/>
                  </a:lnTo>
                  <a:lnTo>
                    <a:pt x="11" y="62"/>
                  </a:lnTo>
                  <a:lnTo>
                    <a:pt x="31" y="62"/>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6" name="Freeform 440"/>
            <p:cNvSpPr>
              <a:spLocks/>
            </p:cNvSpPr>
            <p:nvPr/>
          </p:nvSpPr>
          <p:spPr bwMode="auto">
            <a:xfrm>
              <a:off x="9523" y="2246"/>
              <a:ext cx="31" cy="58"/>
            </a:xfrm>
            <a:custGeom>
              <a:avLst/>
              <a:gdLst/>
              <a:ahLst/>
              <a:cxnLst>
                <a:cxn ang="0">
                  <a:pos x="4" y="0"/>
                </a:cxn>
                <a:cxn ang="0">
                  <a:pos x="4" y="0"/>
                </a:cxn>
                <a:cxn ang="0">
                  <a:pos x="0" y="28"/>
                </a:cxn>
                <a:cxn ang="0">
                  <a:pos x="0" y="57"/>
                </a:cxn>
                <a:cxn ang="0">
                  <a:pos x="28" y="57"/>
                </a:cxn>
                <a:cxn ang="0">
                  <a:pos x="31" y="45"/>
                </a:cxn>
                <a:cxn ang="0">
                  <a:pos x="31" y="14"/>
                </a:cxn>
                <a:cxn ang="0">
                  <a:pos x="28" y="0"/>
                </a:cxn>
                <a:cxn ang="0">
                  <a:pos x="4" y="0"/>
                </a:cxn>
              </a:cxnLst>
              <a:rect l="0" t="0" r="r" b="b"/>
              <a:pathLst>
                <a:path w="31" h="58">
                  <a:moveTo>
                    <a:pt x="4" y="0"/>
                  </a:moveTo>
                  <a:lnTo>
                    <a:pt x="4" y="0"/>
                  </a:lnTo>
                  <a:lnTo>
                    <a:pt x="0" y="28"/>
                  </a:lnTo>
                  <a:lnTo>
                    <a:pt x="0" y="57"/>
                  </a:lnTo>
                  <a:lnTo>
                    <a:pt x="28" y="57"/>
                  </a:lnTo>
                  <a:lnTo>
                    <a:pt x="31" y="45"/>
                  </a:lnTo>
                  <a:lnTo>
                    <a:pt x="31" y="14"/>
                  </a:lnTo>
                  <a:lnTo>
                    <a:pt x="28"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7" name="Freeform 441"/>
            <p:cNvSpPr>
              <a:spLocks/>
            </p:cNvSpPr>
            <p:nvPr/>
          </p:nvSpPr>
          <p:spPr bwMode="auto">
            <a:xfrm>
              <a:off x="9523" y="2246"/>
              <a:ext cx="31" cy="55"/>
            </a:xfrm>
            <a:custGeom>
              <a:avLst/>
              <a:gdLst/>
              <a:ahLst/>
              <a:cxnLst>
                <a:cxn ang="0">
                  <a:pos x="28" y="0"/>
                </a:cxn>
                <a:cxn ang="0">
                  <a:pos x="4" y="0"/>
                </a:cxn>
                <a:cxn ang="0">
                  <a:pos x="2" y="14"/>
                </a:cxn>
                <a:cxn ang="0">
                  <a:pos x="2" y="26"/>
                </a:cxn>
                <a:cxn ang="0">
                  <a:pos x="0" y="38"/>
                </a:cxn>
                <a:cxn ang="0">
                  <a:pos x="0" y="52"/>
                </a:cxn>
                <a:cxn ang="0">
                  <a:pos x="7" y="52"/>
                </a:cxn>
                <a:cxn ang="0">
                  <a:pos x="11" y="55"/>
                </a:cxn>
                <a:cxn ang="0">
                  <a:pos x="28" y="55"/>
                </a:cxn>
                <a:cxn ang="0">
                  <a:pos x="28" y="40"/>
                </a:cxn>
                <a:cxn ang="0">
                  <a:pos x="31" y="28"/>
                </a:cxn>
                <a:cxn ang="0">
                  <a:pos x="28" y="14"/>
                </a:cxn>
                <a:cxn ang="0">
                  <a:pos x="28" y="0"/>
                </a:cxn>
              </a:cxnLst>
              <a:rect l="0" t="0" r="r" b="b"/>
              <a:pathLst>
                <a:path w="31" h="55">
                  <a:moveTo>
                    <a:pt x="28" y="0"/>
                  </a:moveTo>
                  <a:lnTo>
                    <a:pt x="4" y="0"/>
                  </a:lnTo>
                  <a:lnTo>
                    <a:pt x="2" y="14"/>
                  </a:lnTo>
                  <a:lnTo>
                    <a:pt x="2" y="26"/>
                  </a:lnTo>
                  <a:lnTo>
                    <a:pt x="0" y="38"/>
                  </a:lnTo>
                  <a:lnTo>
                    <a:pt x="0" y="52"/>
                  </a:lnTo>
                  <a:lnTo>
                    <a:pt x="7" y="52"/>
                  </a:lnTo>
                  <a:lnTo>
                    <a:pt x="11" y="55"/>
                  </a:lnTo>
                  <a:lnTo>
                    <a:pt x="28" y="55"/>
                  </a:lnTo>
                  <a:lnTo>
                    <a:pt x="28" y="40"/>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8" name="Freeform 442"/>
            <p:cNvSpPr>
              <a:spLocks/>
            </p:cNvSpPr>
            <p:nvPr/>
          </p:nvSpPr>
          <p:spPr bwMode="auto">
            <a:xfrm>
              <a:off x="9525" y="2246"/>
              <a:ext cx="27" cy="50"/>
            </a:xfrm>
            <a:custGeom>
              <a:avLst/>
              <a:gdLst/>
              <a:ahLst/>
              <a:cxnLst>
                <a:cxn ang="0">
                  <a:pos x="2" y="0"/>
                </a:cxn>
                <a:cxn ang="0">
                  <a:pos x="2" y="0"/>
                </a:cxn>
                <a:cxn ang="0">
                  <a:pos x="0" y="11"/>
                </a:cxn>
                <a:cxn ang="0">
                  <a:pos x="0" y="50"/>
                </a:cxn>
                <a:cxn ang="0">
                  <a:pos x="26" y="50"/>
                </a:cxn>
                <a:cxn ang="0">
                  <a:pos x="26" y="0"/>
                </a:cxn>
                <a:cxn ang="0">
                  <a:pos x="2" y="0"/>
                </a:cxn>
              </a:cxnLst>
              <a:rect l="0" t="0" r="r" b="b"/>
              <a:pathLst>
                <a:path w="27" h="50">
                  <a:moveTo>
                    <a:pt x="2" y="0"/>
                  </a:moveTo>
                  <a:lnTo>
                    <a:pt x="2" y="0"/>
                  </a:lnTo>
                  <a:lnTo>
                    <a:pt x="0" y="11"/>
                  </a:lnTo>
                  <a:lnTo>
                    <a:pt x="0" y="50"/>
                  </a:lnTo>
                  <a:lnTo>
                    <a:pt x="26" y="50"/>
                  </a:lnTo>
                  <a:lnTo>
                    <a:pt x="26"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9" name="Freeform 443"/>
            <p:cNvSpPr>
              <a:spLocks/>
            </p:cNvSpPr>
            <p:nvPr/>
          </p:nvSpPr>
          <p:spPr bwMode="auto">
            <a:xfrm>
              <a:off x="9525" y="2246"/>
              <a:ext cx="27" cy="48"/>
            </a:xfrm>
            <a:custGeom>
              <a:avLst/>
              <a:gdLst/>
              <a:ahLst/>
              <a:cxnLst>
                <a:cxn ang="0">
                  <a:pos x="2" y="0"/>
                </a:cxn>
                <a:cxn ang="0">
                  <a:pos x="2" y="0"/>
                </a:cxn>
                <a:cxn ang="0">
                  <a:pos x="0" y="11"/>
                </a:cxn>
                <a:cxn ang="0">
                  <a:pos x="0" y="45"/>
                </a:cxn>
                <a:cxn ang="0">
                  <a:pos x="12" y="45"/>
                </a:cxn>
                <a:cxn ang="0">
                  <a:pos x="14" y="47"/>
                </a:cxn>
                <a:cxn ang="0">
                  <a:pos x="26" y="47"/>
                </a:cxn>
                <a:cxn ang="0">
                  <a:pos x="26" y="0"/>
                </a:cxn>
                <a:cxn ang="0">
                  <a:pos x="2" y="0"/>
                </a:cxn>
              </a:cxnLst>
              <a:rect l="0" t="0" r="r" b="b"/>
              <a:pathLst>
                <a:path w="27" h="48">
                  <a:moveTo>
                    <a:pt x="2" y="0"/>
                  </a:moveTo>
                  <a:lnTo>
                    <a:pt x="2" y="0"/>
                  </a:lnTo>
                  <a:lnTo>
                    <a:pt x="0" y="11"/>
                  </a:lnTo>
                  <a:lnTo>
                    <a:pt x="0" y="45"/>
                  </a:lnTo>
                  <a:lnTo>
                    <a:pt x="12" y="45"/>
                  </a:lnTo>
                  <a:lnTo>
                    <a:pt x="14" y="47"/>
                  </a:lnTo>
                  <a:lnTo>
                    <a:pt x="26" y="47"/>
                  </a:lnTo>
                  <a:lnTo>
                    <a:pt x="26"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0" name="Freeform 444"/>
            <p:cNvSpPr>
              <a:spLocks/>
            </p:cNvSpPr>
            <p:nvPr/>
          </p:nvSpPr>
          <p:spPr bwMode="auto">
            <a:xfrm>
              <a:off x="9525" y="2246"/>
              <a:ext cx="24" cy="43"/>
            </a:xfrm>
            <a:custGeom>
              <a:avLst/>
              <a:gdLst/>
              <a:ahLst/>
              <a:cxnLst>
                <a:cxn ang="0">
                  <a:pos x="2" y="0"/>
                </a:cxn>
                <a:cxn ang="0">
                  <a:pos x="2" y="0"/>
                </a:cxn>
                <a:cxn ang="0">
                  <a:pos x="0" y="11"/>
                </a:cxn>
                <a:cxn ang="0">
                  <a:pos x="0" y="43"/>
                </a:cxn>
                <a:cxn ang="0">
                  <a:pos x="24" y="43"/>
                </a:cxn>
                <a:cxn ang="0">
                  <a:pos x="24" y="0"/>
                </a:cxn>
                <a:cxn ang="0">
                  <a:pos x="2" y="0"/>
                </a:cxn>
              </a:cxnLst>
              <a:rect l="0" t="0" r="r" b="b"/>
              <a:pathLst>
                <a:path w="24" h="43">
                  <a:moveTo>
                    <a:pt x="2" y="0"/>
                  </a:moveTo>
                  <a:lnTo>
                    <a:pt x="2" y="0"/>
                  </a:lnTo>
                  <a:lnTo>
                    <a:pt x="0" y="11"/>
                  </a:lnTo>
                  <a:lnTo>
                    <a:pt x="0" y="43"/>
                  </a:lnTo>
                  <a:lnTo>
                    <a:pt x="24" y="43"/>
                  </a:lnTo>
                  <a:lnTo>
                    <a:pt x="24"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1" name="Freeform 445"/>
            <p:cNvSpPr>
              <a:spLocks/>
            </p:cNvSpPr>
            <p:nvPr/>
          </p:nvSpPr>
          <p:spPr bwMode="auto">
            <a:xfrm>
              <a:off x="9525" y="2246"/>
              <a:ext cx="24" cy="38"/>
            </a:xfrm>
            <a:custGeom>
              <a:avLst/>
              <a:gdLst/>
              <a:ahLst/>
              <a:cxnLst>
                <a:cxn ang="0">
                  <a:pos x="24" y="38"/>
                </a:cxn>
                <a:cxn ang="0">
                  <a:pos x="24" y="0"/>
                </a:cxn>
                <a:cxn ang="0">
                  <a:pos x="2" y="0"/>
                </a:cxn>
                <a:cxn ang="0">
                  <a:pos x="2" y="9"/>
                </a:cxn>
                <a:cxn ang="0">
                  <a:pos x="0" y="19"/>
                </a:cxn>
                <a:cxn ang="0">
                  <a:pos x="0" y="38"/>
                </a:cxn>
                <a:cxn ang="0">
                  <a:pos x="24" y="38"/>
                </a:cxn>
              </a:cxnLst>
              <a:rect l="0" t="0" r="r" b="b"/>
              <a:pathLst>
                <a:path w="24" h="38">
                  <a:moveTo>
                    <a:pt x="24" y="38"/>
                  </a:moveTo>
                  <a:lnTo>
                    <a:pt x="24" y="0"/>
                  </a:lnTo>
                  <a:lnTo>
                    <a:pt x="2" y="0"/>
                  </a:lnTo>
                  <a:lnTo>
                    <a:pt x="2" y="9"/>
                  </a:lnTo>
                  <a:lnTo>
                    <a:pt x="0" y="19"/>
                  </a:lnTo>
                  <a:lnTo>
                    <a:pt x="0" y="38"/>
                  </a:lnTo>
                  <a:lnTo>
                    <a:pt x="24" y="38"/>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2" name="Freeform 446"/>
            <p:cNvSpPr>
              <a:spLocks/>
            </p:cNvSpPr>
            <p:nvPr/>
          </p:nvSpPr>
          <p:spPr bwMode="auto">
            <a:xfrm>
              <a:off x="9525" y="2246"/>
              <a:ext cx="24" cy="36"/>
            </a:xfrm>
            <a:custGeom>
              <a:avLst/>
              <a:gdLst/>
              <a:ahLst/>
              <a:cxnLst>
                <a:cxn ang="0">
                  <a:pos x="24" y="35"/>
                </a:cxn>
                <a:cxn ang="0">
                  <a:pos x="24" y="0"/>
                </a:cxn>
                <a:cxn ang="0">
                  <a:pos x="4" y="0"/>
                </a:cxn>
                <a:cxn ang="0">
                  <a:pos x="2" y="9"/>
                </a:cxn>
                <a:cxn ang="0">
                  <a:pos x="0" y="16"/>
                </a:cxn>
                <a:cxn ang="0">
                  <a:pos x="0" y="35"/>
                </a:cxn>
                <a:cxn ang="0">
                  <a:pos x="24" y="35"/>
                </a:cxn>
              </a:cxnLst>
              <a:rect l="0" t="0" r="r" b="b"/>
              <a:pathLst>
                <a:path w="24" h="36">
                  <a:moveTo>
                    <a:pt x="24" y="35"/>
                  </a:moveTo>
                  <a:lnTo>
                    <a:pt x="24" y="0"/>
                  </a:lnTo>
                  <a:lnTo>
                    <a:pt x="4" y="0"/>
                  </a:lnTo>
                  <a:lnTo>
                    <a:pt x="2" y="9"/>
                  </a:lnTo>
                  <a:lnTo>
                    <a:pt x="0" y="16"/>
                  </a:lnTo>
                  <a:lnTo>
                    <a:pt x="0" y="35"/>
                  </a:lnTo>
                  <a:lnTo>
                    <a:pt x="24" y="35"/>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3" name="Freeform 447"/>
            <p:cNvSpPr>
              <a:spLocks/>
            </p:cNvSpPr>
            <p:nvPr/>
          </p:nvSpPr>
          <p:spPr bwMode="auto">
            <a:xfrm>
              <a:off x="9525" y="2246"/>
              <a:ext cx="22" cy="31"/>
            </a:xfrm>
            <a:custGeom>
              <a:avLst/>
              <a:gdLst/>
              <a:ahLst/>
              <a:cxnLst>
                <a:cxn ang="0">
                  <a:pos x="21" y="31"/>
                </a:cxn>
                <a:cxn ang="0">
                  <a:pos x="21" y="0"/>
                </a:cxn>
                <a:cxn ang="0">
                  <a:pos x="4" y="0"/>
                </a:cxn>
                <a:cxn ang="0">
                  <a:pos x="2" y="7"/>
                </a:cxn>
                <a:cxn ang="0">
                  <a:pos x="2" y="16"/>
                </a:cxn>
                <a:cxn ang="0">
                  <a:pos x="0" y="23"/>
                </a:cxn>
                <a:cxn ang="0">
                  <a:pos x="0" y="31"/>
                </a:cxn>
                <a:cxn ang="0">
                  <a:pos x="21" y="31"/>
                </a:cxn>
              </a:cxnLst>
              <a:rect l="0" t="0" r="r" b="b"/>
              <a:pathLst>
                <a:path w="22" h="31">
                  <a:moveTo>
                    <a:pt x="21" y="31"/>
                  </a:moveTo>
                  <a:lnTo>
                    <a:pt x="21" y="0"/>
                  </a:lnTo>
                  <a:lnTo>
                    <a:pt x="4" y="0"/>
                  </a:lnTo>
                  <a:lnTo>
                    <a:pt x="2" y="7"/>
                  </a:lnTo>
                  <a:lnTo>
                    <a:pt x="2" y="16"/>
                  </a:lnTo>
                  <a:lnTo>
                    <a:pt x="0" y="23"/>
                  </a:lnTo>
                  <a:lnTo>
                    <a:pt x="0" y="31"/>
                  </a:lnTo>
                  <a:lnTo>
                    <a:pt x="21" y="31"/>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4" name="Freeform 448"/>
            <p:cNvSpPr>
              <a:spLocks/>
            </p:cNvSpPr>
            <p:nvPr/>
          </p:nvSpPr>
          <p:spPr bwMode="auto">
            <a:xfrm>
              <a:off x="9528" y="2246"/>
              <a:ext cx="19" cy="29"/>
            </a:xfrm>
            <a:custGeom>
              <a:avLst/>
              <a:gdLst/>
              <a:ahLst/>
              <a:cxnLst>
                <a:cxn ang="0">
                  <a:pos x="2" y="0"/>
                </a:cxn>
                <a:cxn ang="0">
                  <a:pos x="2" y="0"/>
                </a:cxn>
                <a:cxn ang="0">
                  <a:pos x="0" y="7"/>
                </a:cxn>
                <a:cxn ang="0">
                  <a:pos x="0" y="28"/>
                </a:cxn>
                <a:cxn ang="0">
                  <a:pos x="19" y="28"/>
                </a:cxn>
                <a:cxn ang="0">
                  <a:pos x="19" y="0"/>
                </a:cxn>
                <a:cxn ang="0">
                  <a:pos x="2" y="0"/>
                </a:cxn>
              </a:cxnLst>
              <a:rect l="0" t="0" r="r" b="b"/>
              <a:pathLst>
                <a:path w="19"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5" name="Freeform 449"/>
            <p:cNvSpPr>
              <a:spLocks/>
            </p:cNvSpPr>
            <p:nvPr/>
          </p:nvSpPr>
          <p:spPr bwMode="auto">
            <a:xfrm>
              <a:off x="9528" y="2246"/>
              <a:ext cx="19" cy="24"/>
            </a:xfrm>
            <a:custGeom>
              <a:avLst/>
              <a:gdLst/>
              <a:ahLst/>
              <a:cxnLst>
                <a:cxn ang="0">
                  <a:pos x="2" y="0"/>
                </a:cxn>
                <a:cxn ang="0">
                  <a:pos x="2" y="0"/>
                </a:cxn>
                <a:cxn ang="0">
                  <a:pos x="0" y="7"/>
                </a:cxn>
                <a:cxn ang="0">
                  <a:pos x="0" y="23"/>
                </a:cxn>
                <a:cxn ang="0">
                  <a:pos x="19" y="23"/>
                </a:cxn>
                <a:cxn ang="0">
                  <a:pos x="19" y="0"/>
                </a:cxn>
                <a:cxn ang="0">
                  <a:pos x="2" y="0"/>
                </a:cxn>
              </a:cxnLst>
              <a:rect l="0" t="0" r="r" b="b"/>
              <a:pathLst>
                <a:path w="19" h="24">
                  <a:moveTo>
                    <a:pt x="2" y="0"/>
                  </a:moveTo>
                  <a:lnTo>
                    <a:pt x="2" y="0"/>
                  </a:lnTo>
                  <a:lnTo>
                    <a:pt x="0" y="7"/>
                  </a:lnTo>
                  <a:lnTo>
                    <a:pt x="0" y="23"/>
                  </a:lnTo>
                  <a:lnTo>
                    <a:pt x="19" y="23"/>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6" name="Freeform 450"/>
            <p:cNvSpPr>
              <a:spLocks/>
            </p:cNvSpPr>
            <p:nvPr/>
          </p:nvSpPr>
          <p:spPr bwMode="auto">
            <a:xfrm>
              <a:off x="9528" y="2246"/>
              <a:ext cx="16" cy="21"/>
            </a:xfrm>
            <a:custGeom>
              <a:avLst/>
              <a:gdLst/>
              <a:ahLst/>
              <a:cxnLst>
                <a:cxn ang="0">
                  <a:pos x="2" y="0"/>
                </a:cxn>
                <a:cxn ang="0">
                  <a:pos x="2" y="0"/>
                </a:cxn>
                <a:cxn ang="0">
                  <a:pos x="0" y="4"/>
                </a:cxn>
                <a:cxn ang="0">
                  <a:pos x="0" y="21"/>
                </a:cxn>
                <a:cxn ang="0">
                  <a:pos x="12" y="21"/>
                </a:cxn>
                <a:cxn ang="0">
                  <a:pos x="12" y="19"/>
                </a:cxn>
                <a:cxn ang="0">
                  <a:pos x="16" y="19"/>
                </a:cxn>
                <a:cxn ang="0">
                  <a:pos x="16" y="0"/>
                </a:cxn>
                <a:cxn ang="0">
                  <a:pos x="2" y="0"/>
                </a:cxn>
              </a:cxnLst>
              <a:rect l="0" t="0" r="r" b="b"/>
              <a:pathLst>
                <a:path w="16" h="21">
                  <a:moveTo>
                    <a:pt x="2" y="0"/>
                  </a:moveTo>
                  <a:lnTo>
                    <a:pt x="2" y="0"/>
                  </a:lnTo>
                  <a:lnTo>
                    <a:pt x="0" y="4"/>
                  </a:lnTo>
                  <a:lnTo>
                    <a:pt x="0" y="21"/>
                  </a:lnTo>
                  <a:lnTo>
                    <a:pt x="12" y="21"/>
                  </a:lnTo>
                  <a:lnTo>
                    <a:pt x="12" y="19"/>
                  </a:lnTo>
                  <a:lnTo>
                    <a:pt x="16" y="19"/>
                  </a:lnTo>
                  <a:lnTo>
                    <a:pt x="16"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7" name="Freeform 451"/>
            <p:cNvSpPr>
              <a:spLocks/>
            </p:cNvSpPr>
            <p:nvPr/>
          </p:nvSpPr>
          <p:spPr bwMode="auto">
            <a:xfrm>
              <a:off x="9528" y="2239"/>
              <a:ext cx="26" cy="7"/>
            </a:xfrm>
            <a:custGeom>
              <a:avLst/>
              <a:gdLst/>
              <a:ahLst/>
              <a:cxnLst>
                <a:cxn ang="0">
                  <a:pos x="21" y="4"/>
                </a:cxn>
                <a:cxn ang="0">
                  <a:pos x="26" y="7"/>
                </a:cxn>
                <a:cxn ang="0">
                  <a:pos x="26" y="0"/>
                </a:cxn>
                <a:cxn ang="0">
                  <a:pos x="2" y="0"/>
                </a:cxn>
                <a:cxn ang="0">
                  <a:pos x="0" y="4"/>
                </a:cxn>
                <a:cxn ang="0">
                  <a:pos x="21" y="4"/>
                </a:cxn>
              </a:cxnLst>
              <a:rect l="0" t="0" r="r" b="b"/>
              <a:pathLst>
                <a:path w="26" h="7">
                  <a:moveTo>
                    <a:pt x="21" y="4"/>
                  </a:moveTo>
                  <a:lnTo>
                    <a:pt x="26" y="7"/>
                  </a:lnTo>
                  <a:lnTo>
                    <a:pt x="26" y="0"/>
                  </a:lnTo>
                  <a:lnTo>
                    <a:pt x="2" y="0"/>
                  </a:lnTo>
                  <a:lnTo>
                    <a:pt x="0" y="4"/>
                  </a:lnTo>
                  <a:lnTo>
                    <a:pt x="21" y="4"/>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8" name="Freeform 452"/>
            <p:cNvSpPr>
              <a:spLocks/>
            </p:cNvSpPr>
            <p:nvPr/>
          </p:nvSpPr>
          <p:spPr bwMode="auto">
            <a:xfrm>
              <a:off x="9523" y="2308"/>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9" name="Freeform 453"/>
            <p:cNvSpPr>
              <a:spLocks/>
            </p:cNvSpPr>
            <p:nvPr/>
          </p:nvSpPr>
          <p:spPr bwMode="auto">
            <a:xfrm>
              <a:off x="9532" y="2311"/>
              <a:ext cx="12" cy="2"/>
            </a:xfrm>
            <a:custGeom>
              <a:avLst/>
              <a:gdLst/>
              <a:ahLst/>
              <a:cxnLst>
                <a:cxn ang="0">
                  <a:pos x="7" y="0"/>
                </a:cxn>
                <a:cxn ang="0">
                  <a:pos x="0" y="0"/>
                </a:cxn>
                <a:cxn ang="0">
                  <a:pos x="2" y="2"/>
                </a:cxn>
                <a:cxn ang="0">
                  <a:pos x="12" y="2"/>
                </a:cxn>
                <a:cxn ang="0">
                  <a:pos x="12" y="0"/>
                </a:cxn>
                <a:cxn ang="0">
                  <a:pos x="7" y="0"/>
                </a:cxn>
              </a:cxnLst>
              <a:rect l="0" t="0" r="r" b="b"/>
              <a:pathLst>
                <a:path w="12" h="2">
                  <a:moveTo>
                    <a:pt x="7" y="0"/>
                  </a:moveTo>
                  <a:lnTo>
                    <a:pt x="0" y="0"/>
                  </a:lnTo>
                  <a:lnTo>
                    <a:pt x="2"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0" name="Freeform 454"/>
            <p:cNvSpPr>
              <a:spLocks/>
            </p:cNvSpPr>
            <p:nvPr/>
          </p:nvSpPr>
          <p:spPr bwMode="auto">
            <a:xfrm>
              <a:off x="9532" y="2311"/>
              <a:ext cx="8" cy="2"/>
            </a:xfrm>
            <a:custGeom>
              <a:avLst/>
              <a:gdLst/>
              <a:ahLst/>
              <a:cxnLst>
                <a:cxn ang="0">
                  <a:pos x="4" y="0"/>
                </a:cxn>
                <a:cxn ang="0">
                  <a:pos x="0" y="0"/>
                </a:cxn>
                <a:cxn ang="0">
                  <a:pos x="0" y="2"/>
                </a:cxn>
                <a:cxn ang="0">
                  <a:pos x="7" y="2"/>
                </a:cxn>
                <a:cxn ang="0">
                  <a:pos x="4" y="0"/>
                </a:cxn>
              </a:cxnLst>
              <a:rect l="0" t="0" r="r" b="b"/>
              <a:pathLst>
                <a:path w="8" h="2">
                  <a:moveTo>
                    <a:pt x="4" y="0"/>
                  </a:moveTo>
                  <a:lnTo>
                    <a:pt x="0" y="0"/>
                  </a:lnTo>
                  <a:lnTo>
                    <a:pt x="0"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1" name="Freeform 455"/>
            <p:cNvSpPr>
              <a:spLocks/>
            </p:cNvSpPr>
            <p:nvPr/>
          </p:nvSpPr>
          <p:spPr bwMode="auto">
            <a:xfrm>
              <a:off x="9532" y="2311"/>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2" name="Freeform 456"/>
            <p:cNvSpPr>
              <a:spLocks/>
            </p:cNvSpPr>
            <p:nvPr/>
          </p:nvSpPr>
          <p:spPr bwMode="auto">
            <a:xfrm>
              <a:off x="9554" y="2306"/>
              <a:ext cx="22" cy="9"/>
            </a:xfrm>
            <a:custGeom>
              <a:avLst/>
              <a:gdLst/>
              <a:ahLst/>
              <a:cxnLst>
                <a:cxn ang="0">
                  <a:pos x="0" y="4"/>
                </a:cxn>
                <a:cxn ang="0">
                  <a:pos x="0" y="9"/>
                </a:cxn>
                <a:cxn ang="0">
                  <a:pos x="14" y="7"/>
                </a:cxn>
                <a:cxn ang="0">
                  <a:pos x="21" y="4"/>
                </a:cxn>
                <a:cxn ang="0">
                  <a:pos x="21" y="0"/>
                </a:cxn>
                <a:cxn ang="0">
                  <a:pos x="0" y="4"/>
                </a:cxn>
              </a:cxnLst>
              <a:rect l="0" t="0" r="r" b="b"/>
              <a:pathLst>
                <a:path w="22" h="9">
                  <a:moveTo>
                    <a:pt x="0" y="4"/>
                  </a:moveTo>
                  <a:lnTo>
                    <a:pt x="0" y="9"/>
                  </a:lnTo>
                  <a:lnTo>
                    <a:pt x="14" y="7"/>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3" name="Freeform 457"/>
            <p:cNvSpPr>
              <a:spLocks/>
            </p:cNvSpPr>
            <p:nvPr/>
          </p:nvSpPr>
          <p:spPr bwMode="auto">
            <a:xfrm>
              <a:off x="9556" y="2306"/>
              <a:ext cx="20" cy="9"/>
            </a:xfrm>
            <a:custGeom>
              <a:avLst/>
              <a:gdLst/>
              <a:ahLst/>
              <a:cxnLst>
                <a:cxn ang="0">
                  <a:pos x="14" y="2"/>
                </a:cxn>
                <a:cxn ang="0">
                  <a:pos x="4" y="2"/>
                </a:cxn>
                <a:cxn ang="0">
                  <a:pos x="0" y="4"/>
                </a:cxn>
                <a:cxn ang="0">
                  <a:pos x="0" y="9"/>
                </a:cxn>
                <a:cxn ang="0">
                  <a:pos x="4" y="9"/>
                </a:cxn>
                <a:cxn ang="0">
                  <a:pos x="7" y="7"/>
                </a:cxn>
                <a:cxn ang="0">
                  <a:pos x="12"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2" y="7"/>
                  </a:lnTo>
                  <a:lnTo>
                    <a:pt x="14" y="4"/>
                  </a:lnTo>
                  <a:lnTo>
                    <a:pt x="19" y="4"/>
                  </a:lnTo>
                  <a:lnTo>
                    <a:pt x="19" y="0"/>
                  </a:lnTo>
                  <a:lnTo>
                    <a:pt x="14" y="2"/>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4" name="Freeform 458"/>
            <p:cNvSpPr>
              <a:spLocks/>
            </p:cNvSpPr>
            <p:nvPr/>
          </p:nvSpPr>
          <p:spPr bwMode="auto">
            <a:xfrm>
              <a:off x="9556" y="2306"/>
              <a:ext cx="20" cy="9"/>
            </a:xfrm>
            <a:custGeom>
              <a:avLst/>
              <a:gdLst/>
              <a:ahLst/>
              <a:cxnLst>
                <a:cxn ang="0">
                  <a:pos x="14" y="2"/>
                </a:cxn>
                <a:cxn ang="0">
                  <a:pos x="4" y="2"/>
                </a:cxn>
                <a:cxn ang="0">
                  <a:pos x="0" y="4"/>
                </a:cxn>
                <a:cxn ang="0">
                  <a:pos x="0" y="9"/>
                </a:cxn>
                <a:cxn ang="0">
                  <a:pos x="4" y="9"/>
                </a:cxn>
                <a:cxn ang="0">
                  <a:pos x="7" y="7"/>
                </a:cxn>
                <a:cxn ang="0">
                  <a:pos x="12"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2" y="7"/>
                  </a:lnTo>
                  <a:lnTo>
                    <a:pt x="14" y="4"/>
                  </a:lnTo>
                  <a:lnTo>
                    <a:pt x="19" y="4"/>
                  </a:lnTo>
                  <a:lnTo>
                    <a:pt x="19" y="0"/>
                  </a:lnTo>
                  <a:lnTo>
                    <a:pt x="14"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5" name="Freeform 459"/>
            <p:cNvSpPr>
              <a:spLocks/>
            </p:cNvSpPr>
            <p:nvPr/>
          </p:nvSpPr>
          <p:spPr bwMode="auto">
            <a:xfrm>
              <a:off x="9556" y="2306"/>
              <a:ext cx="20" cy="7"/>
            </a:xfrm>
            <a:custGeom>
              <a:avLst/>
              <a:gdLst/>
              <a:ahLst/>
              <a:cxnLst>
                <a:cxn ang="0">
                  <a:pos x="14" y="2"/>
                </a:cxn>
                <a:cxn ang="0">
                  <a:pos x="4" y="2"/>
                </a:cxn>
                <a:cxn ang="0">
                  <a:pos x="0" y="4"/>
                </a:cxn>
                <a:cxn ang="0">
                  <a:pos x="0" y="7"/>
                </a:cxn>
                <a:cxn ang="0">
                  <a:pos x="14" y="7"/>
                </a:cxn>
                <a:cxn ang="0">
                  <a:pos x="14" y="4"/>
                </a:cxn>
                <a:cxn ang="0">
                  <a:pos x="19" y="4"/>
                </a:cxn>
                <a:cxn ang="0">
                  <a:pos x="19" y="0"/>
                </a:cxn>
                <a:cxn ang="0">
                  <a:pos x="14" y="2"/>
                </a:cxn>
              </a:cxnLst>
              <a:rect l="0" t="0" r="r" b="b"/>
              <a:pathLst>
                <a:path w="20" h="7">
                  <a:moveTo>
                    <a:pt x="14" y="2"/>
                  </a:moveTo>
                  <a:lnTo>
                    <a:pt x="4" y="2"/>
                  </a:lnTo>
                  <a:lnTo>
                    <a:pt x="0" y="4"/>
                  </a:lnTo>
                  <a:lnTo>
                    <a:pt x="0" y="7"/>
                  </a:lnTo>
                  <a:lnTo>
                    <a:pt x="14" y="7"/>
                  </a:lnTo>
                  <a:lnTo>
                    <a:pt x="14" y="4"/>
                  </a:lnTo>
                  <a:lnTo>
                    <a:pt x="19" y="4"/>
                  </a:lnTo>
                  <a:lnTo>
                    <a:pt x="19" y="0"/>
                  </a:lnTo>
                  <a:lnTo>
                    <a:pt x="14"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6" name="Freeform 460"/>
            <p:cNvSpPr>
              <a:spLocks/>
            </p:cNvSpPr>
            <p:nvPr/>
          </p:nvSpPr>
          <p:spPr bwMode="auto">
            <a:xfrm>
              <a:off x="9559" y="2306"/>
              <a:ext cx="17" cy="9"/>
            </a:xfrm>
            <a:custGeom>
              <a:avLst/>
              <a:gdLst/>
              <a:ahLst/>
              <a:cxnLst>
                <a:cxn ang="0">
                  <a:pos x="12" y="2"/>
                </a:cxn>
                <a:cxn ang="0">
                  <a:pos x="2" y="2"/>
                </a:cxn>
                <a:cxn ang="0">
                  <a:pos x="0" y="4"/>
                </a:cxn>
                <a:cxn ang="0">
                  <a:pos x="0" y="9"/>
                </a:cxn>
                <a:cxn ang="0">
                  <a:pos x="4" y="7"/>
                </a:cxn>
                <a:cxn ang="0">
                  <a:pos x="12" y="7"/>
                </a:cxn>
                <a:cxn ang="0">
                  <a:pos x="12" y="4"/>
                </a:cxn>
                <a:cxn ang="0">
                  <a:pos x="16" y="4"/>
                </a:cxn>
                <a:cxn ang="0">
                  <a:pos x="16" y="0"/>
                </a:cxn>
                <a:cxn ang="0">
                  <a:pos x="12" y="2"/>
                </a:cxn>
              </a:cxnLst>
              <a:rect l="0" t="0" r="r" b="b"/>
              <a:pathLst>
                <a:path w="17" h="9">
                  <a:moveTo>
                    <a:pt x="12" y="2"/>
                  </a:moveTo>
                  <a:lnTo>
                    <a:pt x="2" y="2"/>
                  </a:lnTo>
                  <a:lnTo>
                    <a:pt x="0" y="4"/>
                  </a:lnTo>
                  <a:lnTo>
                    <a:pt x="0" y="9"/>
                  </a:lnTo>
                  <a:lnTo>
                    <a:pt x="4" y="7"/>
                  </a:lnTo>
                  <a:lnTo>
                    <a:pt x="12" y="7"/>
                  </a:lnTo>
                  <a:lnTo>
                    <a:pt x="12" y="4"/>
                  </a:lnTo>
                  <a:lnTo>
                    <a:pt x="16" y="4"/>
                  </a:lnTo>
                  <a:lnTo>
                    <a:pt x="16" y="0"/>
                  </a:lnTo>
                  <a:lnTo>
                    <a:pt x="12"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7" name="Freeform 461"/>
            <p:cNvSpPr>
              <a:spLocks/>
            </p:cNvSpPr>
            <p:nvPr/>
          </p:nvSpPr>
          <p:spPr bwMode="auto">
            <a:xfrm>
              <a:off x="9559" y="2306"/>
              <a:ext cx="17" cy="9"/>
            </a:xfrm>
            <a:custGeom>
              <a:avLst/>
              <a:gdLst/>
              <a:ahLst/>
              <a:cxnLst>
                <a:cxn ang="0">
                  <a:pos x="12" y="2"/>
                </a:cxn>
                <a:cxn ang="0">
                  <a:pos x="2" y="2"/>
                </a:cxn>
                <a:cxn ang="0">
                  <a:pos x="0" y="4"/>
                </a:cxn>
                <a:cxn ang="0">
                  <a:pos x="0" y="9"/>
                </a:cxn>
                <a:cxn ang="0">
                  <a:pos x="2" y="7"/>
                </a:cxn>
                <a:cxn ang="0">
                  <a:pos x="12" y="7"/>
                </a:cxn>
                <a:cxn ang="0">
                  <a:pos x="12" y="4"/>
                </a:cxn>
                <a:cxn ang="0">
                  <a:pos x="16" y="4"/>
                </a:cxn>
                <a:cxn ang="0">
                  <a:pos x="16" y="0"/>
                </a:cxn>
                <a:cxn ang="0">
                  <a:pos x="12" y="2"/>
                </a:cxn>
              </a:cxnLst>
              <a:rect l="0" t="0" r="r" b="b"/>
              <a:pathLst>
                <a:path w="17" h="9">
                  <a:moveTo>
                    <a:pt x="12" y="2"/>
                  </a:moveTo>
                  <a:lnTo>
                    <a:pt x="2" y="2"/>
                  </a:lnTo>
                  <a:lnTo>
                    <a:pt x="0" y="4"/>
                  </a:lnTo>
                  <a:lnTo>
                    <a:pt x="0" y="9"/>
                  </a:lnTo>
                  <a:lnTo>
                    <a:pt x="2" y="7"/>
                  </a:lnTo>
                  <a:lnTo>
                    <a:pt x="12" y="7"/>
                  </a:lnTo>
                  <a:lnTo>
                    <a:pt x="12" y="4"/>
                  </a:lnTo>
                  <a:lnTo>
                    <a:pt x="16" y="4"/>
                  </a:lnTo>
                  <a:lnTo>
                    <a:pt x="16" y="0"/>
                  </a:lnTo>
                  <a:lnTo>
                    <a:pt x="12"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8" name="Freeform 462"/>
            <p:cNvSpPr>
              <a:spLocks/>
            </p:cNvSpPr>
            <p:nvPr/>
          </p:nvSpPr>
          <p:spPr bwMode="auto">
            <a:xfrm>
              <a:off x="9561" y="2306"/>
              <a:ext cx="15" cy="7"/>
            </a:xfrm>
            <a:custGeom>
              <a:avLst/>
              <a:gdLst/>
              <a:ahLst/>
              <a:cxnLst>
                <a:cxn ang="0">
                  <a:pos x="9" y="7"/>
                </a:cxn>
                <a:cxn ang="0">
                  <a:pos x="9" y="4"/>
                </a:cxn>
                <a:cxn ang="0">
                  <a:pos x="14" y="4"/>
                </a:cxn>
                <a:cxn ang="0">
                  <a:pos x="14" y="0"/>
                </a:cxn>
                <a:cxn ang="0">
                  <a:pos x="9" y="0"/>
                </a:cxn>
                <a:cxn ang="0">
                  <a:pos x="9" y="2"/>
                </a:cxn>
                <a:cxn ang="0">
                  <a:pos x="2" y="2"/>
                </a:cxn>
                <a:cxn ang="0">
                  <a:pos x="0" y="4"/>
                </a:cxn>
                <a:cxn ang="0">
                  <a:pos x="0" y="7"/>
                </a:cxn>
                <a:cxn ang="0">
                  <a:pos x="9" y="7"/>
                </a:cxn>
              </a:cxnLst>
              <a:rect l="0" t="0" r="r" b="b"/>
              <a:pathLst>
                <a:path w="15" h="7">
                  <a:moveTo>
                    <a:pt x="9" y="7"/>
                  </a:moveTo>
                  <a:lnTo>
                    <a:pt x="9" y="4"/>
                  </a:lnTo>
                  <a:lnTo>
                    <a:pt x="14" y="4"/>
                  </a:lnTo>
                  <a:lnTo>
                    <a:pt x="14" y="0"/>
                  </a:lnTo>
                  <a:lnTo>
                    <a:pt x="9" y="0"/>
                  </a:lnTo>
                  <a:lnTo>
                    <a:pt x="9" y="2"/>
                  </a:lnTo>
                  <a:lnTo>
                    <a:pt x="2" y="2"/>
                  </a:lnTo>
                  <a:lnTo>
                    <a:pt x="0" y="4"/>
                  </a:lnTo>
                  <a:lnTo>
                    <a:pt x="0" y="7"/>
                  </a:lnTo>
                  <a:lnTo>
                    <a:pt x="9" y="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9" name="Freeform 463"/>
            <p:cNvSpPr>
              <a:spLocks/>
            </p:cNvSpPr>
            <p:nvPr/>
          </p:nvSpPr>
          <p:spPr bwMode="auto">
            <a:xfrm>
              <a:off x="9561" y="2306"/>
              <a:ext cx="15" cy="7"/>
            </a:xfrm>
            <a:custGeom>
              <a:avLst/>
              <a:gdLst/>
              <a:ahLst/>
              <a:cxnLst>
                <a:cxn ang="0">
                  <a:pos x="9" y="7"/>
                </a:cxn>
                <a:cxn ang="0">
                  <a:pos x="9" y="4"/>
                </a:cxn>
                <a:cxn ang="0">
                  <a:pos x="14" y="4"/>
                </a:cxn>
                <a:cxn ang="0">
                  <a:pos x="14" y="0"/>
                </a:cxn>
                <a:cxn ang="0">
                  <a:pos x="9" y="0"/>
                </a:cxn>
                <a:cxn ang="0">
                  <a:pos x="9" y="2"/>
                </a:cxn>
                <a:cxn ang="0">
                  <a:pos x="0" y="2"/>
                </a:cxn>
                <a:cxn ang="0">
                  <a:pos x="0" y="7"/>
                </a:cxn>
                <a:cxn ang="0">
                  <a:pos x="9" y="7"/>
                </a:cxn>
              </a:cxnLst>
              <a:rect l="0" t="0" r="r" b="b"/>
              <a:pathLst>
                <a:path w="15" h="7">
                  <a:moveTo>
                    <a:pt x="9" y="7"/>
                  </a:moveTo>
                  <a:lnTo>
                    <a:pt x="9" y="4"/>
                  </a:lnTo>
                  <a:lnTo>
                    <a:pt x="14" y="4"/>
                  </a:lnTo>
                  <a:lnTo>
                    <a:pt x="14" y="0"/>
                  </a:lnTo>
                  <a:lnTo>
                    <a:pt x="9" y="0"/>
                  </a:lnTo>
                  <a:lnTo>
                    <a:pt x="9" y="2"/>
                  </a:lnTo>
                  <a:lnTo>
                    <a:pt x="0" y="2"/>
                  </a:lnTo>
                  <a:lnTo>
                    <a:pt x="0" y="7"/>
                  </a:lnTo>
                  <a:lnTo>
                    <a:pt x="9"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0" name="Freeform 464"/>
            <p:cNvSpPr>
              <a:spLocks/>
            </p:cNvSpPr>
            <p:nvPr/>
          </p:nvSpPr>
          <p:spPr bwMode="auto">
            <a:xfrm>
              <a:off x="9564" y="2306"/>
              <a:ext cx="12" cy="7"/>
            </a:xfrm>
            <a:custGeom>
              <a:avLst/>
              <a:gdLst/>
              <a:ahLst/>
              <a:cxnLst>
                <a:cxn ang="0">
                  <a:pos x="7" y="2"/>
                </a:cxn>
                <a:cxn ang="0">
                  <a:pos x="0" y="2"/>
                </a:cxn>
                <a:cxn ang="0">
                  <a:pos x="0" y="7"/>
                </a:cxn>
                <a:cxn ang="0">
                  <a:pos x="7" y="7"/>
                </a:cxn>
                <a:cxn ang="0">
                  <a:pos x="12" y="4"/>
                </a:cxn>
                <a:cxn ang="0">
                  <a:pos x="12" y="0"/>
                </a:cxn>
                <a:cxn ang="0">
                  <a:pos x="7" y="2"/>
                </a:cxn>
              </a:cxnLst>
              <a:rect l="0" t="0" r="r" b="b"/>
              <a:pathLst>
                <a:path w="12" h="7">
                  <a:moveTo>
                    <a:pt x="7" y="2"/>
                  </a:moveTo>
                  <a:lnTo>
                    <a:pt x="0" y="2"/>
                  </a:lnTo>
                  <a:lnTo>
                    <a:pt x="0" y="7"/>
                  </a:lnTo>
                  <a:lnTo>
                    <a:pt x="7" y="7"/>
                  </a:lnTo>
                  <a:lnTo>
                    <a:pt x="12" y="4"/>
                  </a:lnTo>
                  <a:lnTo>
                    <a:pt x="12" y="0"/>
                  </a:lnTo>
                  <a:lnTo>
                    <a:pt x="7"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1" name="Freeform 465"/>
            <p:cNvSpPr>
              <a:spLocks/>
            </p:cNvSpPr>
            <p:nvPr/>
          </p:nvSpPr>
          <p:spPr bwMode="auto">
            <a:xfrm>
              <a:off x="9564" y="2306"/>
              <a:ext cx="12" cy="7"/>
            </a:xfrm>
            <a:custGeom>
              <a:avLst/>
              <a:gdLst/>
              <a:ahLst/>
              <a:cxnLst>
                <a:cxn ang="0">
                  <a:pos x="7" y="2"/>
                </a:cxn>
                <a:cxn ang="0">
                  <a:pos x="0" y="2"/>
                </a:cxn>
                <a:cxn ang="0">
                  <a:pos x="0" y="7"/>
                </a:cxn>
                <a:cxn ang="0">
                  <a:pos x="7" y="7"/>
                </a:cxn>
                <a:cxn ang="0">
                  <a:pos x="12" y="4"/>
                </a:cxn>
                <a:cxn ang="0">
                  <a:pos x="12" y="0"/>
                </a:cxn>
                <a:cxn ang="0">
                  <a:pos x="7" y="2"/>
                </a:cxn>
              </a:cxnLst>
              <a:rect l="0" t="0" r="r" b="b"/>
              <a:pathLst>
                <a:path w="12" h="7">
                  <a:moveTo>
                    <a:pt x="7" y="2"/>
                  </a:moveTo>
                  <a:lnTo>
                    <a:pt x="0" y="2"/>
                  </a:lnTo>
                  <a:lnTo>
                    <a:pt x="0" y="7"/>
                  </a:lnTo>
                  <a:lnTo>
                    <a:pt x="7" y="7"/>
                  </a:lnTo>
                  <a:lnTo>
                    <a:pt x="12" y="4"/>
                  </a:lnTo>
                  <a:lnTo>
                    <a:pt x="12" y="0"/>
                  </a:lnTo>
                  <a:lnTo>
                    <a:pt x="7"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2" name="Freeform 466"/>
            <p:cNvSpPr>
              <a:spLocks/>
            </p:cNvSpPr>
            <p:nvPr/>
          </p:nvSpPr>
          <p:spPr bwMode="auto">
            <a:xfrm>
              <a:off x="9566" y="2306"/>
              <a:ext cx="10" cy="7"/>
            </a:xfrm>
            <a:custGeom>
              <a:avLst/>
              <a:gdLst/>
              <a:ahLst/>
              <a:cxnLst>
                <a:cxn ang="0">
                  <a:pos x="4" y="2"/>
                </a:cxn>
                <a:cxn ang="0">
                  <a:pos x="0" y="2"/>
                </a:cxn>
                <a:cxn ang="0">
                  <a:pos x="0" y="7"/>
                </a:cxn>
                <a:cxn ang="0">
                  <a:pos x="4" y="7"/>
                </a:cxn>
                <a:cxn ang="0">
                  <a:pos x="9" y="4"/>
                </a:cxn>
                <a:cxn ang="0">
                  <a:pos x="9" y="0"/>
                </a:cxn>
                <a:cxn ang="0">
                  <a:pos x="4" y="2"/>
                </a:cxn>
              </a:cxnLst>
              <a:rect l="0" t="0" r="r" b="b"/>
              <a:pathLst>
                <a:path w="10" h="7">
                  <a:moveTo>
                    <a:pt x="4" y="2"/>
                  </a:moveTo>
                  <a:lnTo>
                    <a:pt x="0" y="2"/>
                  </a:lnTo>
                  <a:lnTo>
                    <a:pt x="0" y="7"/>
                  </a:lnTo>
                  <a:lnTo>
                    <a:pt x="4" y="7"/>
                  </a:lnTo>
                  <a:lnTo>
                    <a:pt x="9" y="4"/>
                  </a:lnTo>
                  <a:lnTo>
                    <a:pt x="9" y="0"/>
                  </a:lnTo>
                  <a:lnTo>
                    <a:pt x="4"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3" name="Freeform 467"/>
            <p:cNvSpPr>
              <a:spLocks/>
            </p:cNvSpPr>
            <p:nvPr/>
          </p:nvSpPr>
          <p:spPr bwMode="auto">
            <a:xfrm>
              <a:off x="9566" y="2306"/>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4" name="Freeform 468"/>
            <p:cNvSpPr>
              <a:spLocks/>
            </p:cNvSpPr>
            <p:nvPr/>
          </p:nvSpPr>
          <p:spPr bwMode="auto">
            <a:xfrm>
              <a:off x="9554" y="2239"/>
              <a:ext cx="14" cy="7"/>
            </a:xfrm>
            <a:custGeom>
              <a:avLst/>
              <a:gdLst/>
              <a:ahLst/>
              <a:cxnLst>
                <a:cxn ang="0">
                  <a:pos x="0" y="0"/>
                </a:cxn>
                <a:cxn ang="0">
                  <a:pos x="0" y="7"/>
                </a:cxn>
                <a:cxn ang="0">
                  <a:pos x="4" y="7"/>
                </a:cxn>
                <a:cxn ang="0">
                  <a:pos x="14" y="4"/>
                </a:cxn>
                <a:cxn ang="0">
                  <a:pos x="14" y="0"/>
                </a:cxn>
                <a:cxn ang="0">
                  <a:pos x="0" y="0"/>
                </a:cxn>
              </a:cxnLst>
              <a:rect l="0" t="0" r="r" b="b"/>
              <a:pathLst>
                <a:path w="14" h="7">
                  <a:moveTo>
                    <a:pt x="0" y="0"/>
                  </a:moveTo>
                  <a:lnTo>
                    <a:pt x="0" y="7"/>
                  </a:lnTo>
                  <a:lnTo>
                    <a:pt x="4" y="7"/>
                  </a:lnTo>
                  <a:lnTo>
                    <a:pt x="14" y="4"/>
                  </a:lnTo>
                  <a:lnTo>
                    <a:pt x="1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5" name="Freeform 469"/>
            <p:cNvSpPr>
              <a:spLocks/>
            </p:cNvSpPr>
            <p:nvPr/>
          </p:nvSpPr>
          <p:spPr bwMode="auto">
            <a:xfrm>
              <a:off x="9556" y="2239"/>
              <a:ext cx="12" cy="7"/>
            </a:xfrm>
            <a:custGeom>
              <a:avLst/>
              <a:gdLst/>
              <a:ahLst/>
              <a:cxnLst>
                <a:cxn ang="0">
                  <a:pos x="0" y="0"/>
                </a:cxn>
                <a:cxn ang="0">
                  <a:pos x="0" y="7"/>
                </a:cxn>
                <a:cxn ang="0">
                  <a:pos x="7" y="7"/>
                </a:cxn>
                <a:cxn ang="0">
                  <a:pos x="7" y="4"/>
                </a:cxn>
                <a:cxn ang="0">
                  <a:pos x="12" y="4"/>
                </a:cxn>
                <a:cxn ang="0">
                  <a:pos x="12" y="0"/>
                </a:cxn>
                <a:cxn ang="0">
                  <a:pos x="0" y="0"/>
                </a:cxn>
              </a:cxnLst>
              <a:rect l="0" t="0" r="r" b="b"/>
              <a:pathLst>
                <a:path w="12" h="7">
                  <a:moveTo>
                    <a:pt x="0" y="0"/>
                  </a:moveTo>
                  <a:lnTo>
                    <a:pt x="0" y="7"/>
                  </a:lnTo>
                  <a:lnTo>
                    <a:pt x="7" y="7"/>
                  </a:lnTo>
                  <a:lnTo>
                    <a:pt x="7" y="4"/>
                  </a:lnTo>
                  <a:lnTo>
                    <a:pt x="12" y="4"/>
                  </a:lnTo>
                  <a:lnTo>
                    <a:pt x="12"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6" name="Freeform 470"/>
            <p:cNvSpPr>
              <a:spLocks/>
            </p:cNvSpPr>
            <p:nvPr/>
          </p:nvSpPr>
          <p:spPr bwMode="auto">
            <a:xfrm>
              <a:off x="9556" y="2239"/>
              <a:ext cx="12" cy="7"/>
            </a:xfrm>
            <a:custGeom>
              <a:avLst/>
              <a:gdLst/>
              <a:ahLst/>
              <a:cxnLst>
                <a:cxn ang="0">
                  <a:pos x="0" y="0"/>
                </a:cxn>
                <a:cxn ang="0">
                  <a:pos x="0" y="7"/>
                </a:cxn>
                <a:cxn ang="0">
                  <a:pos x="7" y="7"/>
                </a:cxn>
                <a:cxn ang="0">
                  <a:pos x="7" y="4"/>
                </a:cxn>
                <a:cxn ang="0">
                  <a:pos x="12" y="4"/>
                </a:cxn>
                <a:cxn ang="0">
                  <a:pos x="12" y="0"/>
                </a:cxn>
                <a:cxn ang="0">
                  <a:pos x="0" y="0"/>
                </a:cxn>
              </a:cxnLst>
              <a:rect l="0" t="0" r="r" b="b"/>
              <a:pathLst>
                <a:path w="12" h="7">
                  <a:moveTo>
                    <a:pt x="0" y="0"/>
                  </a:moveTo>
                  <a:lnTo>
                    <a:pt x="0" y="7"/>
                  </a:lnTo>
                  <a:lnTo>
                    <a:pt x="7" y="7"/>
                  </a:lnTo>
                  <a:lnTo>
                    <a:pt x="7" y="4"/>
                  </a:lnTo>
                  <a:lnTo>
                    <a:pt x="12" y="4"/>
                  </a:lnTo>
                  <a:lnTo>
                    <a:pt x="12"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7" name="Freeform 471"/>
            <p:cNvSpPr>
              <a:spLocks/>
            </p:cNvSpPr>
            <p:nvPr/>
          </p:nvSpPr>
          <p:spPr bwMode="auto">
            <a:xfrm>
              <a:off x="9556" y="2239"/>
              <a:ext cx="12" cy="7"/>
            </a:xfrm>
            <a:custGeom>
              <a:avLst/>
              <a:gdLst/>
              <a:ahLst/>
              <a:cxnLst>
                <a:cxn ang="0">
                  <a:pos x="0" y="0"/>
                </a:cxn>
                <a:cxn ang="0">
                  <a:pos x="0" y="7"/>
                </a:cxn>
                <a:cxn ang="0">
                  <a:pos x="7" y="7"/>
                </a:cxn>
                <a:cxn ang="0">
                  <a:pos x="12" y="4"/>
                </a:cxn>
                <a:cxn ang="0">
                  <a:pos x="12" y="0"/>
                </a:cxn>
                <a:cxn ang="0">
                  <a:pos x="0" y="0"/>
                </a:cxn>
              </a:cxnLst>
              <a:rect l="0" t="0" r="r" b="b"/>
              <a:pathLst>
                <a:path w="12" h="7">
                  <a:moveTo>
                    <a:pt x="0" y="0"/>
                  </a:moveTo>
                  <a:lnTo>
                    <a:pt x="0" y="7"/>
                  </a:lnTo>
                  <a:lnTo>
                    <a:pt x="7" y="7"/>
                  </a:lnTo>
                  <a:lnTo>
                    <a:pt x="12" y="4"/>
                  </a:lnTo>
                  <a:lnTo>
                    <a:pt x="12"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8" name="Freeform 472"/>
            <p:cNvSpPr>
              <a:spLocks/>
            </p:cNvSpPr>
            <p:nvPr/>
          </p:nvSpPr>
          <p:spPr bwMode="auto">
            <a:xfrm>
              <a:off x="9559" y="2239"/>
              <a:ext cx="9" cy="7"/>
            </a:xfrm>
            <a:custGeom>
              <a:avLst/>
              <a:gdLst/>
              <a:ahLst/>
              <a:cxnLst>
                <a:cxn ang="0">
                  <a:pos x="0" y="0"/>
                </a:cxn>
                <a:cxn ang="0">
                  <a:pos x="0" y="7"/>
                </a:cxn>
                <a:cxn ang="0">
                  <a:pos x="4" y="7"/>
                </a:cxn>
                <a:cxn ang="0">
                  <a:pos x="9" y="4"/>
                </a:cxn>
                <a:cxn ang="0">
                  <a:pos x="9" y="0"/>
                </a:cxn>
                <a:cxn ang="0">
                  <a:pos x="0" y="0"/>
                </a:cxn>
              </a:cxnLst>
              <a:rect l="0" t="0" r="r" b="b"/>
              <a:pathLst>
                <a:path w="9" h="7">
                  <a:moveTo>
                    <a:pt x="0" y="0"/>
                  </a:moveTo>
                  <a:lnTo>
                    <a:pt x="0" y="7"/>
                  </a:lnTo>
                  <a:lnTo>
                    <a:pt x="4" y="7"/>
                  </a:lnTo>
                  <a:lnTo>
                    <a:pt x="9" y="4"/>
                  </a:lnTo>
                  <a:lnTo>
                    <a:pt x="9" y="0"/>
                  </a:lnTo>
                  <a:lnTo>
                    <a:pt x="0"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9" name="Freeform 473"/>
            <p:cNvSpPr>
              <a:spLocks/>
            </p:cNvSpPr>
            <p:nvPr/>
          </p:nvSpPr>
          <p:spPr bwMode="auto">
            <a:xfrm>
              <a:off x="9559" y="2239"/>
              <a:ext cx="9" cy="7"/>
            </a:xfrm>
            <a:custGeom>
              <a:avLst/>
              <a:gdLst/>
              <a:ahLst/>
              <a:cxnLst>
                <a:cxn ang="0">
                  <a:pos x="0" y="0"/>
                </a:cxn>
                <a:cxn ang="0">
                  <a:pos x="0" y="7"/>
                </a:cxn>
                <a:cxn ang="0">
                  <a:pos x="4" y="7"/>
                </a:cxn>
                <a:cxn ang="0">
                  <a:pos x="9" y="4"/>
                </a:cxn>
                <a:cxn ang="0">
                  <a:pos x="9" y="0"/>
                </a:cxn>
                <a:cxn ang="0">
                  <a:pos x="0" y="0"/>
                </a:cxn>
              </a:cxnLst>
              <a:rect l="0" t="0" r="r" b="b"/>
              <a:pathLst>
                <a:path w="9" h="7">
                  <a:moveTo>
                    <a:pt x="0" y="0"/>
                  </a:moveTo>
                  <a:lnTo>
                    <a:pt x="0" y="7"/>
                  </a:lnTo>
                  <a:lnTo>
                    <a:pt x="4" y="7"/>
                  </a:lnTo>
                  <a:lnTo>
                    <a:pt x="9" y="4"/>
                  </a:lnTo>
                  <a:lnTo>
                    <a:pt x="9"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0" name="Freeform 474"/>
            <p:cNvSpPr>
              <a:spLocks/>
            </p:cNvSpPr>
            <p:nvPr/>
          </p:nvSpPr>
          <p:spPr bwMode="auto">
            <a:xfrm>
              <a:off x="9561" y="2239"/>
              <a:ext cx="7" cy="7"/>
            </a:xfrm>
            <a:custGeom>
              <a:avLst/>
              <a:gdLst/>
              <a:ahLst/>
              <a:cxnLst>
                <a:cxn ang="0">
                  <a:pos x="0" y="0"/>
                </a:cxn>
                <a:cxn ang="0">
                  <a:pos x="0" y="7"/>
                </a:cxn>
                <a:cxn ang="0">
                  <a:pos x="4" y="4"/>
                </a:cxn>
                <a:cxn ang="0">
                  <a:pos x="7" y="4"/>
                </a:cxn>
                <a:cxn ang="0">
                  <a:pos x="7" y="0"/>
                </a:cxn>
                <a:cxn ang="0">
                  <a:pos x="0" y="0"/>
                </a:cxn>
              </a:cxnLst>
              <a:rect l="0" t="0" r="r" b="b"/>
              <a:pathLst>
                <a:path w="7" h="7">
                  <a:moveTo>
                    <a:pt x="0" y="0"/>
                  </a:moveTo>
                  <a:lnTo>
                    <a:pt x="0" y="7"/>
                  </a:lnTo>
                  <a:lnTo>
                    <a:pt x="4" y="4"/>
                  </a:lnTo>
                  <a:lnTo>
                    <a:pt x="7" y="4"/>
                  </a:lnTo>
                  <a:lnTo>
                    <a:pt x="7" y="0"/>
                  </a:lnTo>
                  <a:lnTo>
                    <a:pt x="0"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1" name="Freeform 475"/>
            <p:cNvSpPr>
              <a:spLocks/>
            </p:cNvSpPr>
            <p:nvPr/>
          </p:nvSpPr>
          <p:spPr bwMode="auto">
            <a:xfrm>
              <a:off x="9561" y="2239"/>
              <a:ext cx="7" cy="7"/>
            </a:xfrm>
            <a:custGeom>
              <a:avLst/>
              <a:gdLst/>
              <a:ahLst/>
              <a:cxnLst>
                <a:cxn ang="0">
                  <a:pos x="0" y="0"/>
                </a:cxn>
                <a:cxn ang="0">
                  <a:pos x="0" y="7"/>
                </a:cxn>
                <a:cxn ang="0">
                  <a:pos x="4" y="4"/>
                </a:cxn>
                <a:cxn ang="0">
                  <a:pos x="7" y="4"/>
                </a:cxn>
                <a:cxn ang="0">
                  <a:pos x="7" y="0"/>
                </a:cxn>
                <a:cxn ang="0">
                  <a:pos x="0" y="0"/>
                </a:cxn>
              </a:cxnLst>
              <a:rect l="0" t="0" r="r" b="b"/>
              <a:pathLst>
                <a:path w="7" h="7">
                  <a:moveTo>
                    <a:pt x="0" y="0"/>
                  </a:moveTo>
                  <a:lnTo>
                    <a:pt x="0" y="7"/>
                  </a:lnTo>
                  <a:lnTo>
                    <a:pt x="4" y="4"/>
                  </a:lnTo>
                  <a:lnTo>
                    <a:pt x="7" y="4"/>
                  </a:lnTo>
                  <a:lnTo>
                    <a:pt x="7" y="0"/>
                  </a:lnTo>
                  <a:lnTo>
                    <a:pt x="0"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2" name="Freeform 476"/>
            <p:cNvSpPr>
              <a:spLocks/>
            </p:cNvSpPr>
            <p:nvPr/>
          </p:nvSpPr>
          <p:spPr bwMode="auto">
            <a:xfrm>
              <a:off x="9561" y="2239"/>
              <a:ext cx="7" cy="7"/>
            </a:xfrm>
            <a:custGeom>
              <a:avLst/>
              <a:gdLst/>
              <a:ahLst/>
              <a:cxnLst>
                <a:cxn ang="0">
                  <a:pos x="0" y="0"/>
                </a:cxn>
                <a:cxn ang="0">
                  <a:pos x="0" y="7"/>
                </a:cxn>
                <a:cxn ang="0">
                  <a:pos x="4" y="7"/>
                </a:cxn>
                <a:cxn ang="0">
                  <a:pos x="7" y="4"/>
                </a:cxn>
                <a:cxn ang="0">
                  <a:pos x="7" y="0"/>
                </a:cxn>
                <a:cxn ang="0">
                  <a:pos x="0" y="0"/>
                </a:cxn>
              </a:cxnLst>
              <a:rect l="0" t="0" r="r" b="b"/>
              <a:pathLst>
                <a:path w="7" h="7">
                  <a:moveTo>
                    <a:pt x="0" y="0"/>
                  </a:moveTo>
                  <a:lnTo>
                    <a:pt x="0" y="7"/>
                  </a:lnTo>
                  <a:lnTo>
                    <a:pt x="4" y="7"/>
                  </a:lnTo>
                  <a:lnTo>
                    <a:pt x="7" y="4"/>
                  </a:lnTo>
                  <a:lnTo>
                    <a:pt x="7"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3" name="Freeform 477"/>
            <p:cNvSpPr>
              <a:spLocks/>
            </p:cNvSpPr>
            <p:nvPr/>
          </p:nvSpPr>
          <p:spPr bwMode="auto">
            <a:xfrm>
              <a:off x="9564" y="2239"/>
              <a:ext cx="4" cy="7"/>
            </a:xfrm>
            <a:custGeom>
              <a:avLst/>
              <a:gdLst/>
              <a:ahLst/>
              <a:cxnLst>
                <a:cxn ang="0">
                  <a:pos x="0" y="0"/>
                </a:cxn>
                <a:cxn ang="0">
                  <a:pos x="0" y="7"/>
                </a:cxn>
                <a:cxn ang="0">
                  <a:pos x="4" y="4"/>
                </a:cxn>
                <a:cxn ang="0">
                  <a:pos x="4" y="0"/>
                </a:cxn>
                <a:cxn ang="0">
                  <a:pos x="0" y="0"/>
                </a:cxn>
              </a:cxnLst>
              <a:rect l="0" t="0" r="r" b="b"/>
              <a:pathLst>
                <a:path w="4" h="7">
                  <a:moveTo>
                    <a:pt x="0" y="0"/>
                  </a:moveTo>
                  <a:lnTo>
                    <a:pt x="0" y="7"/>
                  </a:lnTo>
                  <a:lnTo>
                    <a:pt x="4" y="4"/>
                  </a:lnTo>
                  <a:lnTo>
                    <a:pt x="4"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4" name="Freeform 478"/>
            <p:cNvSpPr>
              <a:spLocks/>
            </p:cNvSpPr>
            <p:nvPr/>
          </p:nvSpPr>
          <p:spPr bwMode="auto">
            <a:xfrm>
              <a:off x="9564" y="2239"/>
              <a:ext cx="4" cy="7"/>
            </a:xfrm>
            <a:custGeom>
              <a:avLst/>
              <a:gdLst/>
              <a:ahLst/>
              <a:cxnLst>
                <a:cxn ang="0">
                  <a:pos x="0" y="0"/>
                </a:cxn>
                <a:cxn ang="0">
                  <a:pos x="0" y="7"/>
                </a:cxn>
                <a:cxn ang="0">
                  <a:pos x="4" y="4"/>
                </a:cxn>
                <a:cxn ang="0">
                  <a:pos x="4" y="0"/>
                </a:cxn>
                <a:cxn ang="0">
                  <a:pos x="0" y="0"/>
                </a:cxn>
              </a:cxnLst>
              <a:rect l="0" t="0" r="r" b="b"/>
              <a:pathLst>
                <a:path w="4" h="7">
                  <a:moveTo>
                    <a:pt x="0" y="0"/>
                  </a:moveTo>
                  <a:lnTo>
                    <a:pt x="0" y="7"/>
                  </a:lnTo>
                  <a:lnTo>
                    <a:pt x="4"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5" name="Freeform 479"/>
            <p:cNvSpPr>
              <a:spLocks/>
            </p:cNvSpPr>
            <p:nvPr/>
          </p:nvSpPr>
          <p:spPr bwMode="auto">
            <a:xfrm>
              <a:off x="9564" y="2239"/>
              <a:ext cx="4" cy="7"/>
            </a:xfrm>
            <a:custGeom>
              <a:avLst/>
              <a:gdLst/>
              <a:ahLst/>
              <a:cxnLst>
                <a:cxn ang="0">
                  <a:pos x="0" y="0"/>
                </a:cxn>
                <a:cxn ang="0">
                  <a:pos x="0" y="7"/>
                </a:cxn>
                <a:cxn ang="0">
                  <a:pos x="4" y="4"/>
                </a:cxn>
                <a:cxn ang="0">
                  <a:pos x="4" y="0"/>
                </a:cxn>
                <a:cxn ang="0">
                  <a:pos x="0" y="0"/>
                </a:cxn>
              </a:cxnLst>
              <a:rect l="0" t="0" r="r" b="b"/>
              <a:pathLst>
                <a:path w="4" h="7">
                  <a:moveTo>
                    <a:pt x="0" y="0"/>
                  </a:moveTo>
                  <a:lnTo>
                    <a:pt x="0" y="7"/>
                  </a:lnTo>
                  <a:lnTo>
                    <a:pt x="4"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6" name="Freeform 480"/>
            <p:cNvSpPr>
              <a:spLocks/>
            </p:cNvSpPr>
            <p:nvPr/>
          </p:nvSpPr>
          <p:spPr bwMode="auto">
            <a:xfrm>
              <a:off x="9566"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7" name="Freeform 481"/>
            <p:cNvSpPr>
              <a:spLocks/>
            </p:cNvSpPr>
            <p:nvPr/>
          </p:nvSpPr>
          <p:spPr bwMode="auto">
            <a:xfrm>
              <a:off x="9564" y="2246"/>
              <a:ext cx="9"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9" h="58">
                  <a:moveTo>
                    <a:pt x="4" y="0"/>
                  </a:moveTo>
                  <a:lnTo>
                    <a:pt x="0" y="2"/>
                  </a:lnTo>
                  <a:lnTo>
                    <a:pt x="2" y="16"/>
                  </a:lnTo>
                  <a:lnTo>
                    <a:pt x="4" y="28"/>
                  </a:lnTo>
                  <a:lnTo>
                    <a:pt x="4" y="57"/>
                  </a:lnTo>
                  <a:lnTo>
                    <a:pt x="9" y="57"/>
                  </a:lnTo>
                  <a:lnTo>
                    <a:pt x="9" y="28"/>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8" name="Freeform 482"/>
            <p:cNvSpPr>
              <a:spLocks/>
            </p:cNvSpPr>
            <p:nvPr/>
          </p:nvSpPr>
          <p:spPr bwMode="auto">
            <a:xfrm>
              <a:off x="9564" y="2246"/>
              <a:ext cx="9"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9" name="Freeform 483"/>
            <p:cNvSpPr>
              <a:spLocks/>
            </p:cNvSpPr>
            <p:nvPr/>
          </p:nvSpPr>
          <p:spPr bwMode="auto">
            <a:xfrm>
              <a:off x="9564"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0" name="Freeform 484"/>
            <p:cNvSpPr>
              <a:spLocks/>
            </p:cNvSpPr>
            <p:nvPr/>
          </p:nvSpPr>
          <p:spPr bwMode="auto">
            <a:xfrm>
              <a:off x="9561"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1" name="Freeform 485"/>
            <p:cNvSpPr>
              <a:spLocks/>
            </p:cNvSpPr>
            <p:nvPr/>
          </p:nvSpPr>
          <p:spPr bwMode="auto">
            <a:xfrm>
              <a:off x="9561" y="2246"/>
              <a:ext cx="10"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2" name="Freeform 486"/>
            <p:cNvSpPr>
              <a:spLocks/>
            </p:cNvSpPr>
            <p:nvPr/>
          </p:nvSpPr>
          <p:spPr bwMode="auto">
            <a:xfrm>
              <a:off x="9561"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3" name="Freeform 487"/>
            <p:cNvSpPr>
              <a:spLocks/>
            </p:cNvSpPr>
            <p:nvPr/>
          </p:nvSpPr>
          <p:spPr bwMode="auto">
            <a:xfrm>
              <a:off x="9559" y="2246"/>
              <a:ext cx="9"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9" h="58">
                  <a:moveTo>
                    <a:pt x="4" y="0"/>
                  </a:moveTo>
                  <a:lnTo>
                    <a:pt x="0" y="2"/>
                  </a:lnTo>
                  <a:lnTo>
                    <a:pt x="2" y="16"/>
                  </a:lnTo>
                  <a:lnTo>
                    <a:pt x="4" y="28"/>
                  </a:lnTo>
                  <a:lnTo>
                    <a:pt x="4" y="57"/>
                  </a:lnTo>
                  <a:lnTo>
                    <a:pt x="9" y="57"/>
                  </a:lnTo>
                  <a:lnTo>
                    <a:pt x="9" y="28"/>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4" name="Freeform 488"/>
            <p:cNvSpPr>
              <a:spLocks/>
            </p:cNvSpPr>
            <p:nvPr/>
          </p:nvSpPr>
          <p:spPr bwMode="auto">
            <a:xfrm>
              <a:off x="9559" y="2246"/>
              <a:ext cx="9"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5" name="Freeform 489"/>
            <p:cNvSpPr>
              <a:spLocks/>
            </p:cNvSpPr>
            <p:nvPr/>
          </p:nvSpPr>
          <p:spPr bwMode="auto">
            <a:xfrm>
              <a:off x="9556" y="2246"/>
              <a:ext cx="10" cy="58"/>
            </a:xfrm>
            <a:custGeom>
              <a:avLst/>
              <a:gdLst/>
              <a:ahLst/>
              <a:cxnLst>
                <a:cxn ang="0">
                  <a:pos x="9" y="57"/>
                </a:cxn>
                <a:cxn ang="0">
                  <a:pos x="9" y="28"/>
                </a:cxn>
                <a:cxn ang="0">
                  <a:pos x="4" y="0"/>
                </a:cxn>
                <a:cxn ang="0">
                  <a:pos x="0" y="2"/>
                </a:cxn>
                <a:cxn ang="0">
                  <a:pos x="4" y="16"/>
                </a:cxn>
                <a:cxn ang="0">
                  <a:pos x="4" y="28"/>
                </a:cxn>
                <a:cxn ang="0">
                  <a:pos x="7" y="43"/>
                </a:cxn>
                <a:cxn ang="0">
                  <a:pos x="7" y="57"/>
                </a:cxn>
                <a:cxn ang="0">
                  <a:pos x="9" y="57"/>
                </a:cxn>
              </a:cxnLst>
              <a:rect l="0" t="0" r="r" b="b"/>
              <a:pathLst>
                <a:path w="10" h="58">
                  <a:moveTo>
                    <a:pt x="9" y="57"/>
                  </a:moveTo>
                  <a:lnTo>
                    <a:pt x="9" y="28"/>
                  </a:lnTo>
                  <a:lnTo>
                    <a:pt x="4" y="0"/>
                  </a:lnTo>
                  <a:lnTo>
                    <a:pt x="0" y="2"/>
                  </a:lnTo>
                  <a:lnTo>
                    <a:pt x="4" y="16"/>
                  </a:lnTo>
                  <a:lnTo>
                    <a:pt x="4" y="28"/>
                  </a:lnTo>
                  <a:lnTo>
                    <a:pt x="7" y="43"/>
                  </a:lnTo>
                  <a:lnTo>
                    <a:pt x="7" y="57"/>
                  </a:lnTo>
                  <a:lnTo>
                    <a:pt x="9" y="5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6" name="Freeform 490"/>
            <p:cNvSpPr>
              <a:spLocks/>
            </p:cNvSpPr>
            <p:nvPr/>
          </p:nvSpPr>
          <p:spPr bwMode="auto">
            <a:xfrm>
              <a:off x="9556"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7" name="Freeform 491"/>
            <p:cNvSpPr>
              <a:spLocks/>
            </p:cNvSpPr>
            <p:nvPr/>
          </p:nvSpPr>
          <p:spPr bwMode="auto">
            <a:xfrm>
              <a:off x="9556" y="2246"/>
              <a:ext cx="10" cy="58"/>
            </a:xfrm>
            <a:custGeom>
              <a:avLst/>
              <a:gdLst/>
              <a:ahLst/>
              <a:cxnLst>
                <a:cxn ang="0">
                  <a:pos x="4"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2"/>
                  </a:lnTo>
                  <a:lnTo>
                    <a:pt x="2" y="16"/>
                  </a:lnTo>
                  <a:lnTo>
                    <a:pt x="4" y="28"/>
                  </a:lnTo>
                  <a:lnTo>
                    <a:pt x="4" y="57"/>
                  </a:lnTo>
                  <a:lnTo>
                    <a:pt x="9" y="57"/>
                  </a:lnTo>
                  <a:lnTo>
                    <a:pt x="9" y="43"/>
                  </a:lnTo>
                  <a:lnTo>
                    <a:pt x="7" y="28"/>
                  </a:lnTo>
                  <a:lnTo>
                    <a:pt x="7" y="14"/>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8" name="Freeform 492"/>
            <p:cNvSpPr>
              <a:spLocks/>
            </p:cNvSpPr>
            <p:nvPr/>
          </p:nvSpPr>
          <p:spPr bwMode="auto">
            <a:xfrm>
              <a:off x="9564" y="2121"/>
              <a:ext cx="184" cy="202"/>
            </a:xfrm>
            <a:custGeom>
              <a:avLst/>
              <a:gdLst/>
              <a:ahLst/>
              <a:cxnLst>
                <a:cxn ang="0">
                  <a:pos x="184" y="184"/>
                </a:cxn>
                <a:cxn ang="0">
                  <a:pos x="182" y="9"/>
                </a:cxn>
                <a:cxn ang="0">
                  <a:pos x="45" y="0"/>
                </a:cxn>
                <a:cxn ang="0">
                  <a:pos x="0" y="4"/>
                </a:cxn>
                <a:cxn ang="0">
                  <a:pos x="2" y="187"/>
                </a:cxn>
                <a:cxn ang="0">
                  <a:pos x="12" y="187"/>
                </a:cxn>
                <a:cxn ang="0">
                  <a:pos x="12" y="194"/>
                </a:cxn>
                <a:cxn ang="0">
                  <a:pos x="45" y="201"/>
                </a:cxn>
                <a:cxn ang="0">
                  <a:pos x="163" y="184"/>
                </a:cxn>
                <a:cxn ang="0">
                  <a:pos x="184" y="184"/>
                </a:cxn>
              </a:cxnLst>
              <a:rect l="0" t="0" r="r" b="b"/>
              <a:pathLst>
                <a:path w="184" h="202">
                  <a:moveTo>
                    <a:pt x="184" y="184"/>
                  </a:moveTo>
                  <a:lnTo>
                    <a:pt x="182" y="9"/>
                  </a:lnTo>
                  <a:lnTo>
                    <a:pt x="45" y="0"/>
                  </a:lnTo>
                  <a:lnTo>
                    <a:pt x="0" y="4"/>
                  </a:lnTo>
                  <a:lnTo>
                    <a:pt x="2" y="187"/>
                  </a:lnTo>
                  <a:lnTo>
                    <a:pt x="12" y="187"/>
                  </a:lnTo>
                  <a:lnTo>
                    <a:pt x="12" y="194"/>
                  </a:lnTo>
                  <a:lnTo>
                    <a:pt x="45" y="201"/>
                  </a:lnTo>
                  <a:lnTo>
                    <a:pt x="163" y="184"/>
                  </a:lnTo>
                  <a:lnTo>
                    <a:pt x="184"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9" name="Freeform 493"/>
            <p:cNvSpPr>
              <a:spLocks/>
            </p:cNvSpPr>
            <p:nvPr/>
          </p:nvSpPr>
          <p:spPr bwMode="auto">
            <a:xfrm>
              <a:off x="9619" y="2080"/>
              <a:ext cx="281" cy="262"/>
            </a:xfrm>
            <a:custGeom>
              <a:avLst/>
              <a:gdLst/>
              <a:ahLst/>
              <a:cxnLst>
                <a:cxn ang="0">
                  <a:pos x="194" y="223"/>
                </a:cxn>
                <a:cxn ang="0">
                  <a:pos x="218" y="208"/>
                </a:cxn>
                <a:cxn ang="0">
                  <a:pos x="278" y="184"/>
                </a:cxn>
                <a:cxn ang="0">
                  <a:pos x="280" y="158"/>
                </a:cxn>
                <a:cxn ang="0">
                  <a:pos x="278" y="79"/>
                </a:cxn>
                <a:cxn ang="0">
                  <a:pos x="206" y="24"/>
                </a:cxn>
                <a:cxn ang="0">
                  <a:pos x="189" y="12"/>
                </a:cxn>
                <a:cxn ang="0">
                  <a:pos x="182" y="7"/>
                </a:cxn>
                <a:cxn ang="0">
                  <a:pos x="172" y="4"/>
                </a:cxn>
                <a:cxn ang="0">
                  <a:pos x="160" y="2"/>
                </a:cxn>
                <a:cxn ang="0">
                  <a:pos x="151" y="2"/>
                </a:cxn>
                <a:cxn ang="0">
                  <a:pos x="132" y="4"/>
                </a:cxn>
                <a:cxn ang="0">
                  <a:pos x="120" y="7"/>
                </a:cxn>
                <a:cxn ang="0">
                  <a:pos x="105" y="9"/>
                </a:cxn>
                <a:cxn ang="0">
                  <a:pos x="91" y="12"/>
                </a:cxn>
                <a:cxn ang="0">
                  <a:pos x="72" y="14"/>
                </a:cxn>
                <a:cxn ang="0">
                  <a:pos x="64" y="16"/>
                </a:cxn>
                <a:cxn ang="0">
                  <a:pos x="50" y="19"/>
                </a:cxn>
                <a:cxn ang="0">
                  <a:pos x="36" y="21"/>
                </a:cxn>
                <a:cxn ang="0">
                  <a:pos x="21" y="24"/>
                </a:cxn>
                <a:cxn ang="0">
                  <a:pos x="14" y="26"/>
                </a:cxn>
                <a:cxn ang="0">
                  <a:pos x="4" y="48"/>
                </a:cxn>
                <a:cxn ang="0">
                  <a:pos x="0" y="160"/>
                </a:cxn>
                <a:cxn ang="0">
                  <a:pos x="9" y="206"/>
                </a:cxn>
                <a:cxn ang="0">
                  <a:pos x="16" y="208"/>
                </a:cxn>
                <a:cxn ang="0">
                  <a:pos x="26" y="211"/>
                </a:cxn>
                <a:cxn ang="0">
                  <a:pos x="33" y="213"/>
                </a:cxn>
                <a:cxn ang="0">
                  <a:pos x="48" y="216"/>
                </a:cxn>
                <a:cxn ang="0">
                  <a:pos x="55" y="218"/>
                </a:cxn>
                <a:cxn ang="0">
                  <a:pos x="76" y="230"/>
                </a:cxn>
                <a:cxn ang="0">
                  <a:pos x="52" y="242"/>
                </a:cxn>
                <a:cxn ang="0">
                  <a:pos x="48" y="249"/>
                </a:cxn>
                <a:cxn ang="0">
                  <a:pos x="55" y="252"/>
                </a:cxn>
                <a:cxn ang="0">
                  <a:pos x="64" y="254"/>
                </a:cxn>
                <a:cxn ang="0">
                  <a:pos x="117" y="256"/>
                </a:cxn>
                <a:cxn ang="0">
                  <a:pos x="201" y="252"/>
                </a:cxn>
                <a:cxn ang="0">
                  <a:pos x="213" y="242"/>
                </a:cxn>
                <a:cxn ang="0">
                  <a:pos x="216" y="237"/>
                </a:cxn>
                <a:cxn ang="0">
                  <a:pos x="211" y="230"/>
                </a:cxn>
                <a:cxn ang="0">
                  <a:pos x="201" y="225"/>
                </a:cxn>
              </a:cxnLst>
              <a:rect l="0" t="0" r="r" b="b"/>
              <a:pathLst>
                <a:path w="281" h="262">
                  <a:moveTo>
                    <a:pt x="199" y="223"/>
                  </a:moveTo>
                  <a:lnTo>
                    <a:pt x="194" y="223"/>
                  </a:lnTo>
                  <a:lnTo>
                    <a:pt x="189" y="220"/>
                  </a:lnTo>
                  <a:lnTo>
                    <a:pt x="218" y="208"/>
                  </a:lnTo>
                  <a:lnTo>
                    <a:pt x="276" y="199"/>
                  </a:lnTo>
                  <a:lnTo>
                    <a:pt x="278" y="184"/>
                  </a:lnTo>
                  <a:lnTo>
                    <a:pt x="278" y="172"/>
                  </a:lnTo>
                  <a:lnTo>
                    <a:pt x="280" y="158"/>
                  </a:lnTo>
                  <a:lnTo>
                    <a:pt x="280" y="93"/>
                  </a:lnTo>
                  <a:lnTo>
                    <a:pt x="278" y="79"/>
                  </a:lnTo>
                  <a:lnTo>
                    <a:pt x="216" y="43"/>
                  </a:lnTo>
                  <a:lnTo>
                    <a:pt x="206" y="24"/>
                  </a:lnTo>
                  <a:lnTo>
                    <a:pt x="194" y="12"/>
                  </a:lnTo>
                  <a:lnTo>
                    <a:pt x="189" y="12"/>
                  </a:lnTo>
                  <a:lnTo>
                    <a:pt x="187" y="9"/>
                  </a:lnTo>
                  <a:lnTo>
                    <a:pt x="182" y="7"/>
                  </a:lnTo>
                  <a:lnTo>
                    <a:pt x="177" y="7"/>
                  </a:lnTo>
                  <a:lnTo>
                    <a:pt x="172" y="4"/>
                  </a:lnTo>
                  <a:lnTo>
                    <a:pt x="168" y="4"/>
                  </a:lnTo>
                  <a:lnTo>
                    <a:pt x="160" y="2"/>
                  </a:lnTo>
                  <a:lnTo>
                    <a:pt x="156" y="0"/>
                  </a:lnTo>
                  <a:lnTo>
                    <a:pt x="151" y="2"/>
                  </a:lnTo>
                  <a:lnTo>
                    <a:pt x="136" y="2"/>
                  </a:lnTo>
                  <a:lnTo>
                    <a:pt x="132" y="4"/>
                  </a:lnTo>
                  <a:lnTo>
                    <a:pt x="122" y="4"/>
                  </a:lnTo>
                  <a:lnTo>
                    <a:pt x="120" y="7"/>
                  </a:lnTo>
                  <a:lnTo>
                    <a:pt x="110" y="7"/>
                  </a:lnTo>
                  <a:lnTo>
                    <a:pt x="105" y="9"/>
                  </a:lnTo>
                  <a:lnTo>
                    <a:pt x="96" y="9"/>
                  </a:lnTo>
                  <a:lnTo>
                    <a:pt x="91" y="12"/>
                  </a:lnTo>
                  <a:lnTo>
                    <a:pt x="76" y="12"/>
                  </a:lnTo>
                  <a:lnTo>
                    <a:pt x="72" y="14"/>
                  </a:lnTo>
                  <a:lnTo>
                    <a:pt x="67" y="14"/>
                  </a:lnTo>
                  <a:lnTo>
                    <a:pt x="64" y="16"/>
                  </a:lnTo>
                  <a:lnTo>
                    <a:pt x="55" y="16"/>
                  </a:lnTo>
                  <a:lnTo>
                    <a:pt x="50" y="19"/>
                  </a:lnTo>
                  <a:lnTo>
                    <a:pt x="40" y="19"/>
                  </a:lnTo>
                  <a:lnTo>
                    <a:pt x="36" y="21"/>
                  </a:lnTo>
                  <a:lnTo>
                    <a:pt x="26" y="21"/>
                  </a:lnTo>
                  <a:lnTo>
                    <a:pt x="21" y="24"/>
                  </a:lnTo>
                  <a:lnTo>
                    <a:pt x="19" y="24"/>
                  </a:lnTo>
                  <a:lnTo>
                    <a:pt x="14" y="26"/>
                  </a:lnTo>
                  <a:lnTo>
                    <a:pt x="9" y="26"/>
                  </a:lnTo>
                  <a:lnTo>
                    <a:pt x="4" y="48"/>
                  </a:lnTo>
                  <a:lnTo>
                    <a:pt x="0" y="86"/>
                  </a:lnTo>
                  <a:lnTo>
                    <a:pt x="0" y="160"/>
                  </a:lnTo>
                  <a:lnTo>
                    <a:pt x="4" y="204"/>
                  </a:lnTo>
                  <a:lnTo>
                    <a:pt x="9" y="206"/>
                  </a:lnTo>
                  <a:lnTo>
                    <a:pt x="14" y="206"/>
                  </a:lnTo>
                  <a:lnTo>
                    <a:pt x="16" y="208"/>
                  </a:lnTo>
                  <a:lnTo>
                    <a:pt x="21" y="211"/>
                  </a:lnTo>
                  <a:lnTo>
                    <a:pt x="26" y="211"/>
                  </a:lnTo>
                  <a:lnTo>
                    <a:pt x="31" y="213"/>
                  </a:lnTo>
                  <a:lnTo>
                    <a:pt x="33" y="213"/>
                  </a:lnTo>
                  <a:lnTo>
                    <a:pt x="38" y="216"/>
                  </a:lnTo>
                  <a:lnTo>
                    <a:pt x="48" y="216"/>
                  </a:lnTo>
                  <a:lnTo>
                    <a:pt x="50" y="218"/>
                  </a:lnTo>
                  <a:lnTo>
                    <a:pt x="55" y="218"/>
                  </a:lnTo>
                  <a:lnTo>
                    <a:pt x="69" y="225"/>
                  </a:lnTo>
                  <a:lnTo>
                    <a:pt x="76" y="230"/>
                  </a:lnTo>
                  <a:lnTo>
                    <a:pt x="67" y="237"/>
                  </a:lnTo>
                  <a:lnTo>
                    <a:pt x="52" y="242"/>
                  </a:lnTo>
                  <a:lnTo>
                    <a:pt x="45" y="247"/>
                  </a:lnTo>
                  <a:lnTo>
                    <a:pt x="48" y="249"/>
                  </a:lnTo>
                  <a:lnTo>
                    <a:pt x="52" y="252"/>
                  </a:lnTo>
                  <a:lnTo>
                    <a:pt x="55" y="252"/>
                  </a:lnTo>
                  <a:lnTo>
                    <a:pt x="60" y="254"/>
                  </a:lnTo>
                  <a:lnTo>
                    <a:pt x="64" y="254"/>
                  </a:lnTo>
                  <a:lnTo>
                    <a:pt x="69" y="256"/>
                  </a:lnTo>
                  <a:lnTo>
                    <a:pt x="117" y="256"/>
                  </a:lnTo>
                  <a:lnTo>
                    <a:pt x="170" y="261"/>
                  </a:lnTo>
                  <a:lnTo>
                    <a:pt x="201" y="252"/>
                  </a:lnTo>
                  <a:lnTo>
                    <a:pt x="206" y="249"/>
                  </a:lnTo>
                  <a:lnTo>
                    <a:pt x="213" y="242"/>
                  </a:lnTo>
                  <a:lnTo>
                    <a:pt x="216" y="242"/>
                  </a:lnTo>
                  <a:lnTo>
                    <a:pt x="216" y="237"/>
                  </a:lnTo>
                  <a:lnTo>
                    <a:pt x="213" y="235"/>
                  </a:lnTo>
                  <a:lnTo>
                    <a:pt x="211" y="230"/>
                  </a:lnTo>
                  <a:lnTo>
                    <a:pt x="206" y="228"/>
                  </a:lnTo>
                  <a:lnTo>
                    <a:pt x="201" y="225"/>
                  </a:lnTo>
                  <a:lnTo>
                    <a:pt x="199" y="223"/>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0" name="Freeform 494"/>
            <p:cNvSpPr>
              <a:spLocks/>
            </p:cNvSpPr>
            <p:nvPr/>
          </p:nvSpPr>
          <p:spPr bwMode="auto">
            <a:xfrm>
              <a:off x="9792" y="2085"/>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1" name="Freeform 495"/>
            <p:cNvSpPr>
              <a:spLocks/>
            </p:cNvSpPr>
            <p:nvPr/>
          </p:nvSpPr>
          <p:spPr bwMode="auto">
            <a:xfrm>
              <a:off x="9789" y="2085"/>
              <a:ext cx="5" cy="199"/>
            </a:xfrm>
            <a:custGeom>
              <a:avLst/>
              <a:gdLst/>
              <a:ahLst/>
              <a:cxnLst>
                <a:cxn ang="0">
                  <a:pos x="2" y="31"/>
                </a:cxn>
                <a:cxn ang="0">
                  <a:pos x="0" y="100"/>
                </a:cxn>
                <a:cxn ang="0">
                  <a:pos x="0" y="167"/>
                </a:cxn>
                <a:cxn ang="0">
                  <a:pos x="2" y="199"/>
                </a:cxn>
                <a:cxn ang="0">
                  <a:pos x="4" y="199"/>
                </a:cxn>
                <a:cxn ang="0">
                  <a:pos x="2" y="153"/>
                </a:cxn>
                <a:cxn ang="0">
                  <a:pos x="2" y="62"/>
                </a:cxn>
                <a:cxn ang="0">
                  <a:pos x="4" y="2"/>
                </a:cxn>
                <a:cxn ang="0">
                  <a:pos x="2" y="0"/>
                </a:cxn>
                <a:cxn ang="0">
                  <a:pos x="2" y="31"/>
                </a:cxn>
              </a:cxnLst>
              <a:rect l="0" t="0" r="r" b="b"/>
              <a:pathLst>
                <a:path w="5" h="199">
                  <a:moveTo>
                    <a:pt x="2" y="31"/>
                  </a:moveTo>
                  <a:lnTo>
                    <a:pt x="0" y="100"/>
                  </a:lnTo>
                  <a:lnTo>
                    <a:pt x="0" y="167"/>
                  </a:lnTo>
                  <a:lnTo>
                    <a:pt x="2" y="199"/>
                  </a:lnTo>
                  <a:lnTo>
                    <a:pt x="4" y="199"/>
                  </a:lnTo>
                  <a:lnTo>
                    <a:pt x="2" y="153"/>
                  </a:lnTo>
                  <a:lnTo>
                    <a:pt x="2" y="62"/>
                  </a:lnTo>
                  <a:lnTo>
                    <a:pt x="4" y="2"/>
                  </a:lnTo>
                  <a:lnTo>
                    <a:pt x="2" y="0"/>
                  </a:lnTo>
                  <a:lnTo>
                    <a:pt x="2" y="31"/>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2" name="Freeform 496"/>
            <p:cNvSpPr>
              <a:spLocks/>
            </p:cNvSpPr>
            <p:nvPr/>
          </p:nvSpPr>
          <p:spPr bwMode="auto">
            <a:xfrm>
              <a:off x="9790" y="2085"/>
              <a:ext cx="0" cy="199"/>
            </a:xfrm>
            <a:custGeom>
              <a:avLst/>
              <a:gdLst/>
              <a:ahLst/>
              <a:cxnLst>
                <a:cxn ang="0">
                  <a:pos x="0" y="0"/>
                </a:cxn>
                <a:cxn ang="0">
                  <a:pos x="0" y="199"/>
                </a:cxn>
              </a:cxnLst>
              <a:rect l="0" t="0" r="r" b="b"/>
              <a:pathLst>
                <a:path h="199">
                  <a:moveTo>
                    <a:pt x="0" y="0"/>
                  </a:moveTo>
                  <a:lnTo>
                    <a:pt x="0" y="199"/>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3" name="Freeform 497"/>
            <p:cNvSpPr>
              <a:spLocks/>
            </p:cNvSpPr>
            <p:nvPr/>
          </p:nvSpPr>
          <p:spPr bwMode="auto">
            <a:xfrm>
              <a:off x="9787" y="2085"/>
              <a:ext cx="5" cy="199"/>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9"/>
                </a:cxn>
                <a:cxn ang="0">
                  <a:pos x="4" y="199"/>
                </a:cxn>
                <a:cxn ang="0">
                  <a:pos x="2" y="153"/>
                </a:cxn>
              </a:cxnLst>
              <a:rect l="0" t="0" r="r" b="b"/>
              <a:pathLst>
                <a:path w="5" h="199">
                  <a:moveTo>
                    <a:pt x="2" y="153"/>
                  </a:moveTo>
                  <a:lnTo>
                    <a:pt x="2" y="110"/>
                  </a:lnTo>
                  <a:lnTo>
                    <a:pt x="4" y="62"/>
                  </a:lnTo>
                  <a:lnTo>
                    <a:pt x="4" y="0"/>
                  </a:lnTo>
                  <a:lnTo>
                    <a:pt x="2" y="0"/>
                  </a:lnTo>
                  <a:lnTo>
                    <a:pt x="2" y="31"/>
                  </a:lnTo>
                  <a:lnTo>
                    <a:pt x="0" y="98"/>
                  </a:lnTo>
                  <a:lnTo>
                    <a:pt x="0" y="167"/>
                  </a:lnTo>
                  <a:lnTo>
                    <a:pt x="2" y="199"/>
                  </a:lnTo>
                  <a:lnTo>
                    <a:pt x="4" y="199"/>
                  </a:lnTo>
                  <a:lnTo>
                    <a:pt x="2" y="153"/>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4" name="Freeform 498"/>
            <p:cNvSpPr>
              <a:spLocks/>
            </p:cNvSpPr>
            <p:nvPr/>
          </p:nvSpPr>
          <p:spPr bwMode="auto">
            <a:xfrm>
              <a:off x="9787" y="2085"/>
              <a:ext cx="2" cy="199"/>
            </a:xfrm>
            <a:custGeom>
              <a:avLst/>
              <a:gdLst/>
              <a:ahLst/>
              <a:cxnLst>
                <a:cxn ang="0">
                  <a:pos x="0" y="0"/>
                </a:cxn>
                <a:cxn ang="0">
                  <a:pos x="0" y="199"/>
                </a:cxn>
                <a:cxn ang="0">
                  <a:pos x="2" y="196"/>
                </a:cxn>
                <a:cxn ang="0">
                  <a:pos x="2" y="0"/>
                </a:cxn>
                <a:cxn ang="0">
                  <a:pos x="0" y="0"/>
                </a:cxn>
              </a:cxnLst>
              <a:rect l="0" t="0" r="r" b="b"/>
              <a:pathLst>
                <a:path w="2" h="199">
                  <a:moveTo>
                    <a:pt x="0" y="0"/>
                  </a:moveTo>
                  <a:lnTo>
                    <a:pt x="0" y="199"/>
                  </a:lnTo>
                  <a:lnTo>
                    <a:pt x="2" y="196"/>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5" name="Freeform 499"/>
            <p:cNvSpPr>
              <a:spLocks/>
            </p:cNvSpPr>
            <p:nvPr/>
          </p:nvSpPr>
          <p:spPr bwMode="auto">
            <a:xfrm>
              <a:off x="9784" y="2085"/>
              <a:ext cx="5" cy="197"/>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6"/>
                </a:cxn>
                <a:cxn ang="0">
                  <a:pos x="4" y="196"/>
                </a:cxn>
                <a:cxn ang="0">
                  <a:pos x="2" y="153"/>
                </a:cxn>
              </a:cxnLst>
              <a:rect l="0" t="0" r="r" b="b"/>
              <a:pathLst>
                <a:path w="5" h="197">
                  <a:moveTo>
                    <a:pt x="2" y="153"/>
                  </a:moveTo>
                  <a:lnTo>
                    <a:pt x="2" y="110"/>
                  </a:lnTo>
                  <a:lnTo>
                    <a:pt x="4" y="62"/>
                  </a:lnTo>
                  <a:lnTo>
                    <a:pt x="4" y="0"/>
                  </a:lnTo>
                  <a:lnTo>
                    <a:pt x="2" y="0"/>
                  </a:lnTo>
                  <a:lnTo>
                    <a:pt x="2" y="31"/>
                  </a:lnTo>
                  <a:lnTo>
                    <a:pt x="0" y="98"/>
                  </a:lnTo>
                  <a:lnTo>
                    <a:pt x="0" y="167"/>
                  </a:lnTo>
                  <a:lnTo>
                    <a:pt x="2" y="196"/>
                  </a:lnTo>
                  <a:lnTo>
                    <a:pt x="4" y="196"/>
                  </a:lnTo>
                  <a:lnTo>
                    <a:pt x="2" y="153"/>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6" name="Freeform 500"/>
            <p:cNvSpPr>
              <a:spLocks/>
            </p:cNvSpPr>
            <p:nvPr/>
          </p:nvSpPr>
          <p:spPr bwMode="auto">
            <a:xfrm>
              <a:off x="9786" y="2085"/>
              <a:ext cx="0" cy="197"/>
            </a:xfrm>
            <a:custGeom>
              <a:avLst/>
              <a:gdLst/>
              <a:ahLst/>
              <a:cxnLst>
                <a:cxn ang="0">
                  <a:pos x="0" y="0"/>
                </a:cxn>
                <a:cxn ang="0">
                  <a:pos x="0" y="196"/>
                </a:cxn>
              </a:cxnLst>
              <a:rect l="0" t="0" r="r" b="b"/>
              <a:pathLst>
                <a:path h="197">
                  <a:moveTo>
                    <a:pt x="0" y="0"/>
                  </a:moveTo>
                  <a:lnTo>
                    <a:pt x="0" y="196"/>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7" name="Freeform 501"/>
            <p:cNvSpPr>
              <a:spLocks/>
            </p:cNvSpPr>
            <p:nvPr/>
          </p:nvSpPr>
          <p:spPr bwMode="auto">
            <a:xfrm>
              <a:off x="9782" y="2085"/>
              <a:ext cx="5" cy="197"/>
            </a:xfrm>
            <a:custGeom>
              <a:avLst/>
              <a:gdLst/>
              <a:ahLst/>
              <a:cxnLst>
                <a:cxn ang="0">
                  <a:pos x="2" y="31"/>
                </a:cxn>
                <a:cxn ang="0">
                  <a:pos x="0" y="98"/>
                </a:cxn>
                <a:cxn ang="0">
                  <a:pos x="0" y="165"/>
                </a:cxn>
                <a:cxn ang="0">
                  <a:pos x="2" y="196"/>
                </a:cxn>
                <a:cxn ang="0">
                  <a:pos x="4" y="196"/>
                </a:cxn>
                <a:cxn ang="0">
                  <a:pos x="2" y="151"/>
                </a:cxn>
                <a:cxn ang="0">
                  <a:pos x="2" y="60"/>
                </a:cxn>
                <a:cxn ang="0">
                  <a:pos x="4" y="0"/>
                </a:cxn>
                <a:cxn ang="0">
                  <a:pos x="2" y="0"/>
                </a:cxn>
                <a:cxn ang="0">
                  <a:pos x="2" y="31"/>
                </a:cxn>
              </a:cxnLst>
              <a:rect l="0" t="0" r="r" b="b"/>
              <a:pathLst>
                <a:path w="5" h="197">
                  <a:moveTo>
                    <a:pt x="2" y="31"/>
                  </a:moveTo>
                  <a:lnTo>
                    <a:pt x="0" y="98"/>
                  </a:lnTo>
                  <a:lnTo>
                    <a:pt x="0" y="165"/>
                  </a:lnTo>
                  <a:lnTo>
                    <a:pt x="2" y="196"/>
                  </a:lnTo>
                  <a:lnTo>
                    <a:pt x="4" y="196"/>
                  </a:lnTo>
                  <a:lnTo>
                    <a:pt x="2" y="151"/>
                  </a:lnTo>
                  <a:lnTo>
                    <a:pt x="2" y="60"/>
                  </a:lnTo>
                  <a:lnTo>
                    <a:pt x="4" y="0"/>
                  </a:lnTo>
                  <a:lnTo>
                    <a:pt x="2" y="0"/>
                  </a:lnTo>
                  <a:lnTo>
                    <a:pt x="2" y="31"/>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8" name="Freeform 502"/>
            <p:cNvSpPr>
              <a:spLocks/>
            </p:cNvSpPr>
            <p:nvPr/>
          </p:nvSpPr>
          <p:spPr bwMode="auto">
            <a:xfrm>
              <a:off x="9783" y="2085"/>
              <a:ext cx="0" cy="197"/>
            </a:xfrm>
            <a:custGeom>
              <a:avLst/>
              <a:gdLst/>
              <a:ahLst/>
              <a:cxnLst>
                <a:cxn ang="0">
                  <a:pos x="0" y="0"/>
                </a:cxn>
                <a:cxn ang="0">
                  <a:pos x="0" y="196"/>
                </a:cxn>
              </a:cxnLst>
              <a:rect l="0" t="0" r="r" b="b"/>
              <a:pathLst>
                <a:path h="197">
                  <a:moveTo>
                    <a:pt x="0" y="0"/>
                  </a:moveTo>
                  <a:lnTo>
                    <a:pt x="0" y="196"/>
                  </a:lnTo>
                </a:path>
              </a:pathLst>
            </a:custGeom>
            <a:noFill/>
            <a:ln w="2794">
              <a:solidFill>
                <a:srgbClr val="553C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9" name="Freeform 503"/>
            <p:cNvSpPr>
              <a:spLocks/>
            </p:cNvSpPr>
            <p:nvPr/>
          </p:nvSpPr>
          <p:spPr bwMode="auto">
            <a:xfrm>
              <a:off x="9780" y="2083"/>
              <a:ext cx="4" cy="199"/>
            </a:xfrm>
            <a:custGeom>
              <a:avLst/>
              <a:gdLst/>
              <a:ahLst/>
              <a:cxnLst>
                <a:cxn ang="0">
                  <a:pos x="2" y="153"/>
                </a:cxn>
                <a:cxn ang="0">
                  <a:pos x="2" y="110"/>
                </a:cxn>
                <a:cxn ang="0">
                  <a:pos x="4" y="62"/>
                </a:cxn>
                <a:cxn ang="0">
                  <a:pos x="4" y="2"/>
                </a:cxn>
                <a:cxn ang="0">
                  <a:pos x="2" y="0"/>
                </a:cxn>
                <a:cxn ang="0">
                  <a:pos x="2" y="31"/>
                </a:cxn>
                <a:cxn ang="0">
                  <a:pos x="0" y="100"/>
                </a:cxn>
                <a:cxn ang="0">
                  <a:pos x="0" y="167"/>
                </a:cxn>
                <a:cxn ang="0">
                  <a:pos x="2" y="199"/>
                </a:cxn>
                <a:cxn ang="0">
                  <a:pos x="4" y="199"/>
                </a:cxn>
                <a:cxn ang="0">
                  <a:pos x="2" y="153"/>
                </a:cxn>
              </a:cxnLst>
              <a:rect l="0" t="0" r="r" b="b"/>
              <a:pathLst>
                <a:path w="4" h="199">
                  <a:moveTo>
                    <a:pt x="2" y="153"/>
                  </a:moveTo>
                  <a:lnTo>
                    <a:pt x="2" y="110"/>
                  </a:lnTo>
                  <a:lnTo>
                    <a:pt x="4" y="62"/>
                  </a:lnTo>
                  <a:lnTo>
                    <a:pt x="4" y="2"/>
                  </a:lnTo>
                  <a:lnTo>
                    <a:pt x="2" y="0"/>
                  </a:lnTo>
                  <a:lnTo>
                    <a:pt x="2" y="31"/>
                  </a:lnTo>
                  <a:lnTo>
                    <a:pt x="0" y="100"/>
                  </a:lnTo>
                  <a:lnTo>
                    <a:pt x="0" y="167"/>
                  </a:lnTo>
                  <a:lnTo>
                    <a:pt x="2" y="199"/>
                  </a:lnTo>
                  <a:lnTo>
                    <a:pt x="4" y="199"/>
                  </a:lnTo>
                  <a:lnTo>
                    <a:pt x="2" y="15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0" name="Freeform 504"/>
            <p:cNvSpPr>
              <a:spLocks/>
            </p:cNvSpPr>
            <p:nvPr/>
          </p:nvSpPr>
          <p:spPr bwMode="auto">
            <a:xfrm>
              <a:off x="9781" y="2083"/>
              <a:ext cx="0" cy="199"/>
            </a:xfrm>
            <a:custGeom>
              <a:avLst/>
              <a:gdLst/>
              <a:ahLst/>
              <a:cxnLst>
                <a:cxn ang="0">
                  <a:pos x="0" y="0"/>
                </a:cxn>
                <a:cxn ang="0">
                  <a:pos x="0" y="199"/>
                </a:cxn>
              </a:cxnLst>
              <a:rect l="0" t="0" r="r" b="b"/>
              <a:pathLst>
                <a:path h="199">
                  <a:moveTo>
                    <a:pt x="0" y="0"/>
                  </a:moveTo>
                  <a:lnTo>
                    <a:pt x="0" y="199"/>
                  </a:lnTo>
                </a:path>
              </a:pathLst>
            </a:custGeom>
            <a:noFill/>
            <a:ln w="2794">
              <a:solidFill>
                <a:srgbClr val="4B3922"/>
              </a:solid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341" name="Group 505"/>
            <p:cNvGrpSpPr>
              <a:grpSpLocks/>
            </p:cNvGrpSpPr>
            <p:nvPr/>
          </p:nvGrpSpPr>
          <p:grpSpPr bwMode="auto">
            <a:xfrm>
              <a:off x="9780" y="2083"/>
              <a:ext cx="2" cy="199"/>
              <a:chOff x="9780" y="2083"/>
              <a:chExt cx="2" cy="199"/>
            </a:xfrm>
          </p:grpSpPr>
          <p:sp>
            <p:nvSpPr>
              <p:cNvPr id="10873" name="Freeform 506"/>
              <p:cNvSpPr>
                <a:spLocks/>
              </p:cNvSpPr>
              <p:nvPr/>
            </p:nvSpPr>
            <p:spPr bwMode="auto">
              <a:xfrm>
                <a:off x="9780" y="2083"/>
                <a:ext cx="2" cy="199"/>
              </a:xfrm>
              <a:custGeom>
                <a:avLst/>
                <a:gdLst/>
                <a:ahLst/>
                <a:cxnLst>
                  <a:cxn ang="0">
                    <a:pos x="0" y="0"/>
                  </a:cxn>
                  <a:cxn ang="0">
                    <a:pos x="0" y="110"/>
                  </a:cxn>
                  <a:cxn ang="0">
                    <a:pos x="2" y="62"/>
                  </a:cxn>
                  <a:cxn ang="0">
                    <a:pos x="2" y="2"/>
                  </a:cxn>
                  <a:cxn ang="0">
                    <a:pos x="0" y="0"/>
                  </a:cxn>
                </a:cxnLst>
                <a:rect l="0" t="0" r="r" b="b"/>
                <a:pathLst>
                  <a:path w="2" h="199">
                    <a:moveTo>
                      <a:pt x="0" y="0"/>
                    </a:moveTo>
                    <a:lnTo>
                      <a:pt x="0" y="110"/>
                    </a:lnTo>
                    <a:lnTo>
                      <a:pt x="2" y="62"/>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4" name="Freeform 507"/>
              <p:cNvSpPr>
                <a:spLocks/>
              </p:cNvSpPr>
              <p:nvPr/>
            </p:nvSpPr>
            <p:spPr bwMode="auto">
              <a:xfrm>
                <a:off x="9780" y="2083"/>
                <a:ext cx="2" cy="199"/>
              </a:xfrm>
              <a:custGeom>
                <a:avLst/>
                <a:gdLst/>
                <a:ahLst/>
                <a:cxnLst>
                  <a:cxn ang="0">
                    <a:pos x="2" y="199"/>
                  </a:cxn>
                  <a:cxn ang="0">
                    <a:pos x="0" y="153"/>
                  </a:cxn>
                  <a:cxn ang="0">
                    <a:pos x="0" y="199"/>
                  </a:cxn>
                  <a:cxn ang="0">
                    <a:pos x="2" y="199"/>
                  </a:cxn>
                </a:cxnLst>
                <a:rect l="0" t="0" r="r" b="b"/>
                <a:pathLst>
                  <a:path w="2" h="199">
                    <a:moveTo>
                      <a:pt x="2" y="199"/>
                    </a:moveTo>
                    <a:lnTo>
                      <a:pt x="0" y="153"/>
                    </a:lnTo>
                    <a:lnTo>
                      <a:pt x="0" y="199"/>
                    </a:lnTo>
                    <a:lnTo>
                      <a:pt x="2" y="19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342" name="Freeform 508"/>
            <p:cNvSpPr>
              <a:spLocks/>
            </p:cNvSpPr>
            <p:nvPr/>
          </p:nvSpPr>
          <p:spPr bwMode="auto">
            <a:xfrm>
              <a:off x="9795" y="2087"/>
              <a:ext cx="0" cy="197"/>
            </a:xfrm>
            <a:custGeom>
              <a:avLst/>
              <a:gdLst/>
              <a:ahLst/>
              <a:cxnLst>
                <a:cxn ang="0">
                  <a:pos x="0" y="0"/>
                </a:cxn>
                <a:cxn ang="0">
                  <a:pos x="0" y="196"/>
                </a:cxn>
              </a:cxnLst>
              <a:rect l="0" t="0" r="r" b="b"/>
              <a:pathLst>
                <a:path h="197">
                  <a:moveTo>
                    <a:pt x="0" y="0"/>
                  </a:moveTo>
                  <a:lnTo>
                    <a:pt x="0" y="196"/>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3" name="Freeform 509"/>
            <p:cNvSpPr>
              <a:spLocks/>
            </p:cNvSpPr>
            <p:nvPr/>
          </p:nvSpPr>
          <p:spPr bwMode="auto">
            <a:xfrm>
              <a:off x="9564" y="2121"/>
              <a:ext cx="45" cy="197"/>
            </a:xfrm>
            <a:custGeom>
              <a:avLst/>
              <a:gdLst/>
              <a:ahLst/>
              <a:cxnLst>
                <a:cxn ang="0">
                  <a:pos x="9" y="189"/>
                </a:cxn>
                <a:cxn ang="0">
                  <a:pos x="9" y="196"/>
                </a:cxn>
                <a:cxn ang="0">
                  <a:pos x="45" y="196"/>
                </a:cxn>
                <a:cxn ang="0">
                  <a:pos x="45" y="0"/>
                </a:cxn>
                <a:cxn ang="0">
                  <a:pos x="0" y="4"/>
                </a:cxn>
                <a:cxn ang="0">
                  <a:pos x="0" y="189"/>
                </a:cxn>
                <a:cxn ang="0">
                  <a:pos x="9" y="189"/>
                </a:cxn>
              </a:cxnLst>
              <a:rect l="0" t="0" r="r" b="b"/>
              <a:pathLst>
                <a:path w="45" h="197">
                  <a:moveTo>
                    <a:pt x="9" y="189"/>
                  </a:moveTo>
                  <a:lnTo>
                    <a:pt x="9" y="196"/>
                  </a:lnTo>
                  <a:lnTo>
                    <a:pt x="45" y="196"/>
                  </a:lnTo>
                  <a:lnTo>
                    <a:pt x="45" y="0"/>
                  </a:lnTo>
                  <a:lnTo>
                    <a:pt x="0" y="4"/>
                  </a:lnTo>
                  <a:lnTo>
                    <a:pt x="0" y="189"/>
                  </a:lnTo>
                  <a:lnTo>
                    <a:pt x="9" y="189"/>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4" name="Freeform 510"/>
            <p:cNvSpPr>
              <a:spLocks/>
            </p:cNvSpPr>
            <p:nvPr/>
          </p:nvSpPr>
          <p:spPr bwMode="auto">
            <a:xfrm>
              <a:off x="9564" y="2121"/>
              <a:ext cx="45" cy="183"/>
            </a:xfrm>
            <a:custGeom>
              <a:avLst/>
              <a:gdLst/>
              <a:ahLst/>
              <a:cxnLst>
                <a:cxn ang="0">
                  <a:pos x="9" y="175"/>
                </a:cxn>
                <a:cxn ang="0">
                  <a:pos x="9" y="182"/>
                </a:cxn>
                <a:cxn ang="0">
                  <a:pos x="45" y="182"/>
                </a:cxn>
                <a:cxn ang="0">
                  <a:pos x="45" y="0"/>
                </a:cxn>
                <a:cxn ang="0">
                  <a:pos x="28" y="0"/>
                </a:cxn>
                <a:cxn ang="0">
                  <a:pos x="26" y="2"/>
                </a:cxn>
                <a:cxn ang="0">
                  <a:pos x="7" y="2"/>
                </a:cxn>
                <a:cxn ang="0">
                  <a:pos x="2" y="4"/>
                </a:cxn>
                <a:cxn ang="0">
                  <a:pos x="0" y="4"/>
                </a:cxn>
                <a:cxn ang="0">
                  <a:pos x="0" y="175"/>
                </a:cxn>
                <a:cxn ang="0">
                  <a:pos x="9" y="175"/>
                </a:cxn>
              </a:cxnLst>
              <a:rect l="0" t="0" r="r" b="b"/>
              <a:pathLst>
                <a:path w="45" h="183">
                  <a:moveTo>
                    <a:pt x="9" y="175"/>
                  </a:moveTo>
                  <a:lnTo>
                    <a:pt x="9" y="182"/>
                  </a:lnTo>
                  <a:lnTo>
                    <a:pt x="45" y="182"/>
                  </a:lnTo>
                  <a:lnTo>
                    <a:pt x="45" y="0"/>
                  </a:lnTo>
                  <a:lnTo>
                    <a:pt x="28" y="0"/>
                  </a:lnTo>
                  <a:lnTo>
                    <a:pt x="26" y="2"/>
                  </a:lnTo>
                  <a:lnTo>
                    <a:pt x="7" y="2"/>
                  </a:lnTo>
                  <a:lnTo>
                    <a:pt x="2" y="4"/>
                  </a:lnTo>
                  <a:lnTo>
                    <a:pt x="0" y="4"/>
                  </a:lnTo>
                  <a:lnTo>
                    <a:pt x="0" y="175"/>
                  </a:lnTo>
                  <a:lnTo>
                    <a:pt x="9" y="175"/>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5" name="Freeform 511"/>
            <p:cNvSpPr>
              <a:spLocks/>
            </p:cNvSpPr>
            <p:nvPr/>
          </p:nvSpPr>
          <p:spPr bwMode="auto">
            <a:xfrm>
              <a:off x="9564" y="2121"/>
              <a:ext cx="45" cy="168"/>
            </a:xfrm>
            <a:custGeom>
              <a:avLst/>
              <a:gdLst/>
              <a:ahLst/>
              <a:cxnLst>
                <a:cxn ang="0">
                  <a:pos x="45" y="0"/>
                </a:cxn>
                <a:cxn ang="0">
                  <a:pos x="31" y="0"/>
                </a:cxn>
                <a:cxn ang="0">
                  <a:pos x="28" y="2"/>
                </a:cxn>
                <a:cxn ang="0">
                  <a:pos x="7" y="2"/>
                </a:cxn>
                <a:cxn ang="0">
                  <a:pos x="2" y="4"/>
                </a:cxn>
                <a:cxn ang="0">
                  <a:pos x="0" y="4"/>
                </a:cxn>
                <a:cxn ang="0">
                  <a:pos x="0" y="160"/>
                </a:cxn>
                <a:cxn ang="0">
                  <a:pos x="4" y="160"/>
                </a:cxn>
                <a:cxn ang="0">
                  <a:pos x="4" y="163"/>
                </a:cxn>
                <a:cxn ang="0">
                  <a:pos x="9" y="163"/>
                </a:cxn>
                <a:cxn ang="0">
                  <a:pos x="9" y="167"/>
                </a:cxn>
                <a:cxn ang="0">
                  <a:pos x="45" y="167"/>
                </a:cxn>
                <a:cxn ang="0">
                  <a:pos x="45" y="0"/>
                </a:cxn>
              </a:cxnLst>
              <a:rect l="0" t="0" r="r" b="b"/>
              <a:pathLst>
                <a:path w="45" h="168">
                  <a:moveTo>
                    <a:pt x="45" y="0"/>
                  </a:moveTo>
                  <a:lnTo>
                    <a:pt x="31" y="0"/>
                  </a:lnTo>
                  <a:lnTo>
                    <a:pt x="28" y="2"/>
                  </a:lnTo>
                  <a:lnTo>
                    <a:pt x="7" y="2"/>
                  </a:lnTo>
                  <a:lnTo>
                    <a:pt x="2" y="4"/>
                  </a:lnTo>
                  <a:lnTo>
                    <a:pt x="0" y="4"/>
                  </a:lnTo>
                  <a:lnTo>
                    <a:pt x="0" y="160"/>
                  </a:lnTo>
                  <a:lnTo>
                    <a:pt x="4" y="160"/>
                  </a:lnTo>
                  <a:lnTo>
                    <a:pt x="4" y="163"/>
                  </a:lnTo>
                  <a:lnTo>
                    <a:pt x="9" y="163"/>
                  </a:lnTo>
                  <a:lnTo>
                    <a:pt x="9" y="167"/>
                  </a:lnTo>
                  <a:lnTo>
                    <a:pt x="45" y="167"/>
                  </a:lnTo>
                  <a:lnTo>
                    <a:pt x="45" y="0"/>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6" name="Freeform 512"/>
            <p:cNvSpPr>
              <a:spLocks/>
            </p:cNvSpPr>
            <p:nvPr/>
          </p:nvSpPr>
          <p:spPr bwMode="auto">
            <a:xfrm>
              <a:off x="9564" y="2121"/>
              <a:ext cx="45" cy="154"/>
            </a:xfrm>
            <a:custGeom>
              <a:avLst/>
              <a:gdLst/>
              <a:ahLst/>
              <a:cxnLst>
                <a:cxn ang="0">
                  <a:pos x="9" y="148"/>
                </a:cxn>
                <a:cxn ang="0">
                  <a:pos x="9" y="153"/>
                </a:cxn>
                <a:cxn ang="0">
                  <a:pos x="45" y="153"/>
                </a:cxn>
                <a:cxn ang="0">
                  <a:pos x="45" y="0"/>
                </a:cxn>
                <a:cxn ang="0">
                  <a:pos x="31" y="0"/>
                </a:cxn>
                <a:cxn ang="0">
                  <a:pos x="28" y="2"/>
                </a:cxn>
                <a:cxn ang="0">
                  <a:pos x="7" y="2"/>
                </a:cxn>
                <a:cxn ang="0">
                  <a:pos x="2" y="4"/>
                </a:cxn>
                <a:cxn ang="0">
                  <a:pos x="0" y="4"/>
                </a:cxn>
                <a:cxn ang="0">
                  <a:pos x="0" y="148"/>
                </a:cxn>
                <a:cxn ang="0">
                  <a:pos x="9" y="148"/>
                </a:cxn>
              </a:cxnLst>
              <a:rect l="0" t="0" r="r" b="b"/>
              <a:pathLst>
                <a:path w="45" h="154">
                  <a:moveTo>
                    <a:pt x="9" y="148"/>
                  </a:moveTo>
                  <a:lnTo>
                    <a:pt x="9" y="153"/>
                  </a:lnTo>
                  <a:lnTo>
                    <a:pt x="45" y="153"/>
                  </a:lnTo>
                  <a:lnTo>
                    <a:pt x="45" y="0"/>
                  </a:lnTo>
                  <a:lnTo>
                    <a:pt x="31" y="0"/>
                  </a:lnTo>
                  <a:lnTo>
                    <a:pt x="28" y="2"/>
                  </a:lnTo>
                  <a:lnTo>
                    <a:pt x="7" y="2"/>
                  </a:lnTo>
                  <a:lnTo>
                    <a:pt x="2" y="4"/>
                  </a:lnTo>
                  <a:lnTo>
                    <a:pt x="0" y="4"/>
                  </a:lnTo>
                  <a:lnTo>
                    <a:pt x="0" y="148"/>
                  </a:lnTo>
                  <a:lnTo>
                    <a:pt x="9" y="148"/>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7" name="Freeform 513"/>
            <p:cNvSpPr>
              <a:spLocks/>
            </p:cNvSpPr>
            <p:nvPr/>
          </p:nvSpPr>
          <p:spPr bwMode="auto">
            <a:xfrm>
              <a:off x="9564" y="2121"/>
              <a:ext cx="45" cy="142"/>
            </a:xfrm>
            <a:custGeom>
              <a:avLst/>
              <a:gdLst/>
              <a:ahLst/>
              <a:cxnLst>
                <a:cxn ang="0">
                  <a:pos x="16" y="139"/>
                </a:cxn>
                <a:cxn ang="0">
                  <a:pos x="19" y="141"/>
                </a:cxn>
                <a:cxn ang="0">
                  <a:pos x="45" y="141"/>
                </a:cxn>
                <a:cxn ang="0">
                  <a:pos x="45" y="0"/>
                </a:cxn>
                <a:cxn ang="0">
                  <a:pos x="31" y="0"/>
                </a:cxn>
                <a:cxn ang="0">
                  <a:pos x="28" y="2"/>
                </a:cxn>
                <a:cxn ang="0">
                  <a:pos x="7" y="2"/>
                </a:cxn>
                <a:cxn ang="0">
                  <a:pos x="2" y="4"/>
                </a:cxn>
                <a:cxn ang="0">
                  <a:pos x="0" y="4"/>
                </a:cxn>
                <a:cxn ang="0">
                  <a:pos x="0" y="134"/>
                </a:cxn>
                <a:cxn ang="0">
                  <a:pos x="9" y="134"/>
                </a:cxn>
                <a:cxn ang="0">
                  <a:pos x="9" y="139"/>
                </a:cxn>
                <a:cxn ang="0">
                  <a:pos x="16" y="139"/>
                </a:cxn>
              </a:cxnLst>
              <a:rect l="0" t="0" r="r" b="b"/>
              <a:pathLst>
                <a:path w="45" h="142">
                  <a:moveTo>
                    <a:pt x="16" y="139"/>
                  </a:moveTo>
                  <a:lnTo>
                    <a:pt x="19" y="141"/>
                  </a:lnTo>
                  <a:lnTo>
                    <a:pt x="45" y="141"/>
                  </a:lnTo>
                  <a:lnTo>
                    <a:pt x="45" y="0"/>
                  </a:lnTo>
                  <a:lnTo>
                    <a:pt x="31" y="0"/>
                  </a:lnTo>
                  <a:lnTo>
                    <a:pt x="28" y="2"/>
                  </a:lnTo>
                  <a:lnTo>
                    <a:pt x="7" y="2"/>
                  </a:lnTo>
                  <a:lnTo>
                    <a:pt x="2" y="4"/>
                  </a:lnTo>
                  <a:lnTo>
                    <a:pt x="0" y="4"/>
                  </a:lnTo>
                  <a:lnTo>
                    <a:pt x="0" y="134"/>
                  </a:lnTo>
                  <a:lnTo>
                    <a:pt x="9" y="134"/>
                  </a:lnTo>
                  <a:lnTo>
                    <a:pt x="9" y="139"/>
                  </a:lnTo>
                  <a:lnTo>
                    <a:pt x="16" y="139"/>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8" name="Freeform 514"/>
            <p:cNvSpPr>
              <a:spLocks/>
            </p:cNvSpPr>
            <p:nvPr/>
          </p:nvSpPr>
          <p:spPr bwMode="auto">
            <a:xfrm>
              <a:off x="9564" y="2121"/>
              <a:ext cx="45" cy="127"/>
            </a:xfrm>
            <a:custGeom>
              <a:avLst/>
              <a:gdLst/>
              <a:ahLst/>
              <a:cxnLst>
                <a:cxn ang="0">
                  <a:pos x="4" y="120"/>
                </a:cxn>
                <a:cxn ang="0">
                  <a:pos x="4" y="122"/>
                </a:cxn>
                <a:cxn ang="0">
                  <a:pos x="9" y="122"/>
                </a:cxn>
                <a:cxn ang="0">
                  <a:pos x="9" y="127"/>
                </a:cxn>
                <a:cxn ang="0">
                  <a:pos x="45" y="127"/>
                </a:cxn>
                <a:cxn ang="0">
                  <a:pos x="45" y="0"/>
                </a:cxn>
                <a:cxn ang="0">
                  <a:pos x="31" y="0"/>
                </a:cxn>
                <a:cxn ang="0">
                  <a:pos x="28" y="2"/>
                </a:cxn>
                <a:cxn ang="0">
                  <a:pos x="2" y="2"/>
                </a:cxn>
                <a:cxn ang="0">
                  <a:pos x="0" y="4"/>
                </a:cxn>
                <a:cxn ang="0">
                  <a:pos x="0" y="120"/>
                </a:cxn>
                <a:cxn ang="0">
                  <a:pos x="4" y="120"/>
                </a:cxn>
              </a:cxnLst>
              <a:rect l="0" t="0" r="r" b="b"/>
              <a:pathLst>
                <a:path w="45" h="127">
                  <a:moveTo>
                    <a:pt x="4" y="120"/>
                  </a:moveTo>
                  <a:lnTo>
                    <a:pt x="4" y="122"/>
                  </a:lnTo>
                  <a:lnTo>
                    <a:pt x="9" y="122"/>
                  </a:lnTo>
                  <a:lnTo>
                    <a:pt x="9" y="127"/>
                  </a:lnTo>
                  <a:lnTo>
                    <a:pt x="45" y="127"/>
                  </a:lnTo>
                  <a:lnTo>
                    <a:pt x="45" y="0"/>
                  </a:lnTo>
                  <a:lnTo>
                    <a:pt x="31" y="0"/>
                  </a:lnTo>
                  <a:lnTo>
                    <a:pt x="28" y="2"/>
                  </a:lnTo>
                  <a:lnTo>
                    <a:pt x="2" y="2"/>
                  </a:lnTo>
                  <a:lnTo>
                    <a:pt x="0" y="4"/>
                  </a:lnTo>
                  <a:lnTo>
                    <a:pt x="0" y="120"/>
                  </a:lnTo>
                  <a:lnTo>
                    <a:pt x="4" y="12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9" name="Freeform 515"/>
            <p:cNvSpPr>
              <a:spLocks/>
            </p:cNvSpPr>
            <p:nvPr/>
          </p:nvSpPr>
          <p:spPr bwMode="auto">
            <a:xfrm>
              <a:off x="9564" y="2121"/>
              <a:ext cx="45" cy="113"/>
            </a:xfrm>
            <a:custGeom>
              <a:avLst/>
              <a:gdLst/>
              <a:ahLst/>
              <a:cxnLst>
                <a:cxn ang="0">
                  <a:pos x="9" y="107"/>
                </a:cxn>
                <a:cxn ang="0">
                  <a:pos x="9" y="112"/>
                </a:cxn>
                <a:cxn ang="0">
                  <a:pos x="45" y="112"/>
                </a:cxn>
                <a:cxn ang="0">
                  <a:pos x="45" y="0"/>
                </a:cxn>
                <a:cxn ang="0">
                  <a:pos x="31" y="0"/>
                </a:cxn>
                <a:cxn ang="0">
                  <a:pos x="28" y="2"/>
                </a:cxn>
                <a:cxn ang="0">
                  <a:pos x="2" y="2"/>
                </a:cxn>
                <a:cxn ang="0">
                  <a:pos x="0" y="4"/>
                </a:cxn>
                <a:cxn ang="0">
                  <a:pos x="0" y="107"/>
                </a:cxn>
                <a:cxn ang="0">
                  <a:pos x="9" y="107"/>
                </a:cxn>
              </a:cxnLst>
              <a:rect l="0" t="0" r="r" b="b"/>
              <a:pathLst>
                <a:path w="45" h="113">
                  <a:moveTo>
                    <a:pt x="9" y="107"/>
                  </a:moveTo>
                  <a:lnTo>
                    <a:pt x="9" y="112"/>
                  </a:lnTo>
                  <a:lnTo>
                    <a:pt x="45" y="112"/>
                  </a:lnTo>
                  <a:lnTo>
                    <a:pt x="45" y="0"/>
                  </a:lnTo>
                  <a:lnTo>
                    <a:pt x="31" y="0"/>
                  </a:lnTo>
                  <a:lnTo>
                    <a:pt x="28" y="2"/>
                  </a:lnTo>
                  <a:lnTo>
                    <a:pt x="2" y="2"/>
                  </a:lnTo>
                  <a:lnTo>
                    <a:pt x="0" y="4"/>
                  </a:lnTo>
                  <a:lnTo>
                    <a:pt x="0" y="107"/>
                  </a:lnTo>
                  <a:lnTo>
                    <a:pt x="9" y="107"/>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0" name="Freeform 516"/>
            <p:cNvSpPr>
              <a:spLocks/>
            </p:cNvSpPr>
            <p:nvPr/>
          </p:nvSpPr>
          <p:spPr bwMode="auto">
            <a:xfrm>
              <a:off x="9564" y="2121"/>
              <a:ext cx="45" cy="99"/>
            </a:xfrm>
            <a:custGeom>
              <a:avLst/>
              <a:gdLst/>
              <a:ahLst/>
              <a:cxnLst>
                <a:cxn ang="0">
                  <a:pos x="9" y="93"/>
                </a:cxn>
                <a:cxn ang="0">
                  <a:pos x="9" y="98"/>
                </a:cxn>
                <a:cxn ang="0">
                  <a:pos x="45" y="98"/>
                </a:cxn>
                <a:cxn ang="0">
                  <a:pos x="45" y="0"/>
                </a:cxn>
                <a:cxn ang="0">
                  <a:pos x="33" y="0"/>
                </a:cxn>
                <a:cxn ang="0">
                  <a:pos x="31" y="2"/>
                </a:cxn>
                <a:cxn ang="0">
                  <a:pos x="2" y="2"/>
                </a:cxn>
                <a:cxn ang="0">
                  <a:pos x="0" y="4"/>
                </a:cxn>
                <a:cxn ang="0">
                  <a:pos x="0" y="93"/>
                </a:cxn>
                <a:cxn ang="0">
                  <a:pos x="9" y="93"/>
                </a:cxn>
              </a:cxnLst>
              <a:rect l="0" t="0" r="r" b="b"/>
              <a:pathLst>
                <a:path w="45" h="99">
                  <a:moveTo>
                    <a:pt x="9" y="93"/>
                  </a:moveTo>
                  <a:lnTo>
                    <a:pt x="9" y="98"/>
                  </a:lnTo>
                  <a:lnTo>
                    <a:pt x="45" y="98"/>
                  </a:lnTo>
                  <a:lnTo>
                    <a:pt x="45" y="0"/>
                  </a:lnTo>
                  <a:lnTo>
                    <a:pt x="33" y="0"/>
                  </a:lnTo>
                  <a:lnTo>
                    <a:pt x="31" y="2"/>
                  </a:lnTo>
                  <a:lnTo>
                    <a:pt x="2" y="2"/>
                  </a:lnTo>
                  <a:lnTo>
                    <a:pt x="0" y="4"/>
                  </a:lnTo>
                  <a:lnTo>
                    <a:pt x="0" y="93"/>
                  </a:lnTo>
                  <a:lnTo>
                    <a:pt x="9" y="93"/>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1" name="Freeform 517"/>
            <p:cNvSpPr>
              <a:spLocks/>
            </p:cNvSpPr>
            <p:nvPr/>
          </p:nvSpPr>
          <p:spPr bwMode="auto">
            <a:xfrm>
              <a:off x="9564" y="2121"/>
              <a:ext cx="45" cy="84"/>
            </a:xfrm>
            <a:custGeom>
              <a:avLst/>
              <a:gdLst/>
              <a:ahLst/>
              <a:cxnLst>
                <a:cxn ang="0">
                  <a:pos x="45" y="0"/>
                </a:cxn>
                <a:cxn ang="0">
                  <a:pos x="33" y="0"/>
                </a:cxn>
                <a:cxn ang="0">
                  <a:pos x="31" y="2"/>
                </a:cxn>
                <a:cxn ang="0">
                  <a:pos x="0" y="2"/>
                </a:cxn>
                <a:cxn ang="0">
                  <a:pos x="0" y="79"/>
                </a:cxn>
                <a:cxn ang="0">
                  <a:pos x="9" y="79"/>
                </a:cxn>
                <a:cxn ang="0">
                  <a:pos x="9" y="83"/>
                </a:cxn>
                <a:cxn ang="0">
                  <a:pos x="45" y="83"/>
                </a:cxn>
                <a:cxn ang="0">
                  <a:pos x="45" y="0"/>
                </a:cxn>
              </a:cxnLst>
              <a:rect l="0" t="0" r="r" b="b"/>
              <a:pathLst>
                <a:path w="45" h="84">
                  <a:moveTo>
                    <a:pt x="45" y="0"/>
                  </a:moveTo>
                  <a:lnTo>
                    <a:pt x="33" y="0"/>
                  </a:lnTo>
                  <a:lnTo>
                    <a:pt x="31" y="2"/>
                  </a:lnTo>
                  <a:lnTo>
                    <a:pt x="0" y="2"/>
                  </a:lnTo>
                  <a:lnTo>
                    <a:pt x="0" y="79"/>
                  </a:lnTo>
                  <a:lnTo>
                    <a:pt x="9" y="79"/>
                  </a:lnTo>
                  <a:lnTo>
                    <a:pt x="9" y="83"/>
                  </a:lnTo>
                  <a:lnTo>
                    <a:pt x="45" y="83"/>
                  </a:lnTo>
                  <a:lnTo>
                    <a:pt x="45" y="0"/>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2" name="Freeform 518"/>
            <p:cNvSpPr>
              <a:spLocks/>
            </p:cNvSpPr>
            <p:nvPr/>
          </p:nvSpPr>
          <p:spPr bwMode="auto">
            <a:xfrm>
              <a:off x="9564" y="2121"/>
              <a:ext cx="45" cy="70"/>
            </a:xfrm>
            <a:custGeom>
              <a:avLst/>
              <a:gdLst/>
              <a:ahLst/>
              <a:cxnLst>
                <a:cxn ang="0">
                  <a:pos x="45" y="0"/>
                </a:cxn>
                <a:cxn ang="0">
                  <a:pos x="33" y="0"/>
                </a:cxn>
                <a:cxn ang="0">
                  <a:pos x="31" y="2"/>
                </a:cxn>
                <a:cxn ang="0">
                  <a:pos x="0" y="2"/>
                </a:cxn>
                <a:cxn ang="0">
                  <a:pos x="0" y="67"/>
                </a:cxn>
                <a:cxn ang="0">
                  <a:pos x="9" y="67"/>
                </a:cxn>
                <a:cxn ang="0">
                  <a:pos x="9" y="69"/>
                </a:cxn>
                <a:cxn ang="0">
                  <a:pos x="45" y="69"/>
                </a:cxn>
                <a:cxn ang="0">
                  <a:pos x="45" y="0"/>
                </a:cxn>
              </a:cxnLst>
              <a:rect l="0" t="0" r="r" b="b"/>
              <a:pathLst>
                <a:path w="45" h="70">
                  <a:moveTo>
                    <a:pt x="45" y="0"/>
                  </a:moveTo>
                  <a:lnTo>
                    <a:pt x="33" y="0"/>
                  </a:lnTo>
                  <a:lnTo>
                    <a:pt x="31" y="2"/>
                  </a:lnTo>
                  <a:lnTo>
                    <a:pt x="0" y="2"/>
                  </a:lnTo>
                  <a:lnTo>
                    <a:pt x="0" y="67"/>
                  </a:lnTo>
                  <a:lnTo>
                    <a:pt x="9" y="67"/>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3" name="Freeform 519"/>
            <p:cNvSpPr>
              <a:spLocks/>
            </p:cNvSpPr>
            <p:nvPr/>
          </p:nvSpPr>
          <p:spPr bwMode="auto">
            <a:xfrm>
              <a:off x="9564" y="2121"/>
              <a:ext cx="45" cy="55"/>
            </a:xfrm>
            <a:custGeom>
              <a:avLst/>
              <a:gdLst/>
              <a:ahLst/>
              <a:cxnLst>
                <a:cxn ang="0">
                  <a:pos x="45" y="0"/>
                </a:cxn>
                <a:cxn ang="0">
                  <a:pos x="36" y="0"/>
                </a:cxn>
                <a:cxn ang="0">
                  <a:pos x="33" y="2"/>
                </a:cxn>
                <a:cxn ang="0">
                  <a:pos x="0" y="2"/>
                </a:cxn>
                <a:cxn ang="0">
                  <a:pos x="0" y="52"/>
                </a:cxn>
                <a:cxn ang="0">
                  <a:pos x="9" y="52"/>
                </a:cxn>
                <a:cxn ang="0">
                  <a:pos x="9" y="55"/>
                </a:cxn>
                <a:cxn ang="0">
                  <a:pos x="45" y="55"/>
                </a:cxn>
                <a:cxn ang="0">
                  <a:pos x="45" y="0"/>
                </a:cxn>
              </a:cxnLst>
              <a:rect l="0" t="0" r="r" b="b"/>
              <a:pathLst>
                <a:path w="45" h="55">
                  <a:moveTo>
                    <a:pt x="45" y="0"/>
                  </a:moveTo>
                  <a:lnTo>
                    <a:pt x="36" y="0"/>
                  </a:lnTo>
                  <a:lnTo>
                    <a:pt x="33" y="2"/>
                  </a:lnTo>
                  <a:lnTo>
                    <a:pt x="0" y="2"/>
                  </a:lnTo>
                  <a:lnTo>
                    <a:pt x="0"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4" name="Freeform 520"/>
            <p:cNvSpPr>
              <a:spLocks/>
            </p:cNvSpPr>
            <p:nvPr/>
          </p:nvSpPr>
          <p:spPr bwMode="auto">
            <a:xfrm>
              <a:off x="9564" y="2121"/>
              <a:ext cx="45" cy="41"/>
            </a:xfrm>
            <a:custGeom>
              <a:avLst/>
              <a:gdLst/>
              <a:ahLst/>
              <a:cxnLst>
                <a:cxn ang="0">
                  <a:pos x="9" y="38"/>
                </a:cxn>
                <a:cxn ang="0">
                  <a:pos x="9" y="40"/>
                </a:cxn>
                <a:cxn ang="0">
                  <a:pos x="45" y="40"/>
                </a:cxn>
                <a:cxn ang="0">
                  <a:pos x="45" y="0"/>
                </a:cxn>
                <a:cxn ang="0">
                  <a:pos x="0" y="2"/>
                </a:cxn>
                <a:cxn ang="0">
                  <a:pos x="0" y="38"/>
                </a:cxn>
                <a:cxn ang="0">
                  <a:pos x="9" y="38"/>
                </a:cxn>
              </a:cxnLst>
              <a:rect l="0" t="0" r="r" b="b"/>
              <a:pathLst>
                <a:path w="45" h="41">
                  <a:moveTo>
                    <a:pt x="9" y="38"/>
                  </a:moveTo>
                  <a:lnTo>
                    <a:pt x="9" y="40"/>
                  </a:lnTo>
                  <a:lnTo>
                    <a:pt x="45" y="40"/>
                  </a:lnTo>
                  <a:lnTo>
                    <a:pt x="45" y="0"/>
                  </a:lnTo>
                  <a:lnTo>
                    <a:pt x="0" y="2"/>
                  </a:lnTo>
                  <a:lnTo>
                    <a:pt x="0" y="38"/>
                  </a:lnTo>
                  <a:lnTo>
                    <a:pt x="9" y="38"/>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5" name="Freeform 521"/>
            <p:cNvSpPr>
              <a:spLocks/>
            </p:cNvSpPr>
            <p:nvPr/>
          </p:nvSpPr>
          <p:spPr bwMode="auto">
            <a:xfrm>
              <a:off x="9616" y="2080"/>
              <a:ext cx="159" cy="212"/>
            </a:xfrm>
            <a:custGeom>
              <a:avLst/>
              <a:gdLst/>
              <a:ahLst/>
              <a:cxnLst>
                <a:cxn ang="0">
                  <a:pos x="4" y="48"/>
                </a:cxn>
                <a:cxn ang="0">
                  <a:pos x="2" y="69"/>
                </a:cxn>
                <a:cxn ang="0">
                  <a:pos x="2" y="91"/>
                </a:cxn>
                <a:cxn ang="0">
                  <a:pos x="0" y="112"/>
                </a:cxn>
                <a:cxn ang="0">
                  <a:pos x="2" y="134"/>
                </a:cxn>
                <a:cxn ang="0">
                  <a:pos x="2" y="156"/>
                </a:cxn>
                <a:cxn ang="0">
                  <a:pos x="4" y="177"/>
                </a:cxn>
                <a:cxn ang="0">
                  <a:pos x="7" y="201"/>
                </a:cxn>
                <a:cxn ang="0">
                  <a:pos x="12" y="201"/>
                </a:cxn>
                <a:cxn ang="0">
                  <a:pos x="14" y="204"/>
                </a:cxn>
                <a:cxn ang="0">
                  <a:pos x="24" y="204"/>
                </a:cxn>
                <a:cxn ang="0">
                  <a:pos x="26" y="206"/>
                </a:cxn>
                <a:cxn ang="0">
                  <a:pos x="36" y="206"/>
                </a:cxn>
                <a:cxn ang="0">
                  <a:pos x="40" y="208"/>
                </a:cxn>
                <a:cxn ang="0">
                  <a:pos x="62" y="208"/>
                </a:cxn>
                <a:cxn ang="0">
                  <a:pos x="67" y="211"/>
                </a:cxn>
                <a:cxn ang="0">
                  <a:pos x="112" y="211"/>
                </a:cxn>
                <a:cxn ang="0">
                  <a:pos x="117" y="208"/>
                </a:cxn>
                <a:cxn ang="0">
                  <a:pos x="136" y="208"/>
                </a:cxn>
                <a:cxn ang="0">
                  <a:pos x="141" y="206"/>
                </a:cxn>
                <a:cxn ang="0">
                  <a:pos x="151" y="206"/>
                </a:cxn>
                <a:cxn ang="0">
                  <a:pos x="156" y="204"/>
                </a:cxn>
                <a:cxn ang="0">
                  <a:pos x="153" y="153"/>
                </a:cxn>
                <a:cxn ang="0">
                  <a:pos x="153" y="103"/>
                </a:cxn>
                <a:cxn ang="0">
                  <a:pos x="156" y="52"/>
                </a:cxn>
                <a:cxn ang="0">
                  <a:pos x="158" y="0"/>
                </a:cxn>
                <a:cxn ang="0">
                  <a:pos x="148" y="0"/>
                </a:cxn>
                <a:cxn ang="0">
                  <a:pos x="144" y="2"/>
                </a:cxn>
                <a:cxn ang="0">
                  <a:pos x="115" y="2"/>
                </a:cxn>
                <a:cxn ang="0">
                  <a:pos x="110" y="4"/>
                </a:cxn>
                <a:cxn ang="0">
                  <a:pos x="96" y="4"/>
                </a:cxn>
                <a:cxn ang="0">
                  <a:pos x="91" y="7"/>
                </a:cxn>
                <a:cxn ang="0">
                  <a:pos x="84" y="7"/>
                </a:cxn>
                <a:cxn ang="0">
                  <a:pos x="79" y="9"/>
                </a:cxn>
                <a:cxn ang="0">
                  <a:pos x="69" y="9"/>
                </a:cxn>
                <a:cxn ang="0">
                  <a:pos x="64" y="12"/>
                </a:cxn>
                <a:cxn ang="0">
                  <a:pos x="55" y="12"/>
                </a:cxn>
                <a:cxn ang="0">
                  <a:pos x="50" y="14"/>
                </a:cxn>
                <a:cxn ang="0">
                  <a:pos x="45" y="14"/>
                </a:cxn>
                <a:cxn ang="0">
                  <a:pos x="40" y="16"/>
                </a:cxn>
                <a:cxn ang="0">
                  <a:pos x="31" y="16"/>
                </a:cxn>
                <a:cxn ang="0">
                  <a:pos x="26" y="19"/>
                </a:cxn>
                <a:cxn ang="0">
                  <a:pos x="24" y="19"/>
                </a:cxn>
                <a:cxn ang="0">
                  <a:pos x="19" y="21"/>
                </a:cxn>
                <a:cxn ang="0">
                  <a:pos x="14" y="21"/>
                </a:cxn>
                <a:cxn ang="0">
                  <a:pos x="9" y="24"/>
                </a:cxn>
                <a:cxn ang="0">
                  <a:pos x="4" y="48"/>
                </a:cxn>
              </a:cxnLst>
              <a:rect l="0" t="0" r="r" b="b"/>
              <a:pathLst>
                <a:path w="159" h="212">
                  <a:moveTo>
                    <a:pt x="4" y="48"/>
                  </a:moveTo>
                  <a:lnTo>
                    <a:pt x="2" y="69"/>
                  </a:lnTo>
                  <a:lnTo>
                    <a:pt x="2" y="91"/>
                  </a:lnTo>
                  <a:lnTo>
                    <a:pt x="0" y="112"/>
                  </a:lnTo>
                  <a:lnTo>
                    <a:pt x="2" y="134"/>
                  </a:lnTo>
                  <a:lnTo>
                    <a:pt x="2" y="156"/>
                  </a:lnTo>
                  <a:lnTo>
                    <a:pt x="4" y="177"/>
                  </a:lnTo>
                  <a:lnTo>
                    <a:pt x="7" y="201"/>
                  </a:lnTo>
                  <a:lnTo>
                    <a:pt x="12" y="201"/>
                  </a:lnTo>
                  <a:lnTo>
                    <a:pt x="14" y="204"/>
                  </a:lnTo>
                  <a:lnTo>
                    <a:pt x="24" y="204"/>
                  </a:lnTo>
                  <a:lnTo>
                    <a:pt x="26" y="206"/>
                  </a:lnTo>
                  <a:lnTo>
                    <a:pt x="36" y="206"/>
                  </a:lnTo>
                  <a:lnTo>
                    <a:pt x="40" y="208"/>
                  </a:lnTo>
                  <a:lnTo>
                    <a:pt x="62" y="208"/>
                  </a:lnTo>
                  <a:lnTo>
                    <a:pt x="67" y="211"/>
                  </a:lnTo>
                  <a:lnTo>
                    <a:pt x="112" y="211"/>
                  </a:lnTo>
                  <a:lnTo>
                    <a:pt x="117" y="208"/>
                  </a:lnTo>
                  <a:lnTo>
                    <a:pt x="136" y="208"/>
                  </a:lnTo>
                  <a:lnTo>
                    <a:pt x="141" y="206"/>
                  </a:lnTo>
                  <a:lnTo>
                    <a:pt x="151" y="206"/>
                  </a:lnTo>
                  <a:lnTo>
                    <a:pt x="156" y="204"/>
                  </a:lnTo>
                  <a:lnTo>
                    <a:pt x="153" y="153"/>
                  </a:lnTo>
                  <a:lnTo>
                    <a:pt x="153" y="103"/>
                  </a:lnTo>
                  <a:lnTo>
                    <a:pt x="156" y="52"/>
                  </a:lnTo>
                  <a:lnTo>
                    <a:pt x="158" y="0"/>
                  </a:lnTo>
                  <a:lnTo>
                    <a:pt x="148" y="0"/>
                  </a:lnTo>
                  <a:lnTo>
                    <a:pt x="144" y="2"/>
                  </a:lnTo>
                  <a:lnTo>
                    <a:pt x="115" y="2"/>
                  </a:lnTo>
                  <a:lnTo>
                    <a:pt x="110" y="4"/>
                  </a:lnTo>
                  <a:lnTo>
                    <a:pt x="96" y="4"/>
                  </a:lnTo>
                  <a:lnTo>
                    <a:pt x="91" y="7"/>
                  </a:lnTo>
                  <a:lnTo>
                    <a:pt x="84" y="7"/>
                  </a:lnTo>
                  <a:lnTo>
                    <a:pt x="79" y="9"/>
                  </a:lnTo>
                  <a:lnTo>
                    <a:pt x="69" y="9"/>
                  </a:lnTo>
                  <a:lnTo>
                    <a:pt x="64" y="12"/>
                  </a:lnTo>
                  <a:lnTo>
                    <a:pt x="55" y="12"/>
                  </a:lnTo>
                  <a:lnTo>
                    <a:pt x="50" y="14"/>
                  </a:lnTo>
                  <a:lnTo>
                    <a:pt x="45" y="14"/>
                  </a:lnTo>
                  <a:lnTo>
                    <a:pt x="40" y="16"/>
                  </a:lnTo>
                  <a:lnTo>
                    <a:pt x="31" y="16"/>
                  </a:lnTo>
                  <a:lnTo>
                    <a:pt x="26" y="19"/>
                  </a:lnTo>
                  <a:lnTo>
                    <a:pt x="24" y="19"/>
                  </a:lnTo>
                  <a:lnTo>
                    <a:pt x="19" y="21"/>
                  </a:lnTo>
                  <a:lnTo>
                    <a:pt x="14" y="21"/>
                  </a:lnTo>
                  <a:lnTo>
                    <a:pt x="9" y="24"/>
                  </a:lnTo>
                  <a:lnTo>
                    <a:pt x="4" y="4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6" name="Freeform 522"/>
            <p:cNvSpPr>
              <a:spLocks/>
            </p:cNvSpPr>
            <p:nvPr/>
          </p:nvSpPr>
          <p:spPr bwMode="auto">
            <a:xfrm>
              <a:off x="9619" y="2080"/>
              <a:ext cx="151" cy="204"/>
            </a:xfrm>
            <a:custGeom>
              <a:avLst/>
              <a:gdLst/>
              <a:ahLst/>
              <a:cxnLst>
                <a:cxn ang="0">
                  <a:pos x="12" y="21"/>
                </a:cxn>
                <a:cxn ang="0">
                  <a:pos x="7" y="24"/>
                </a:cxn>
                <a:cxn ang="0">
                  <a:pos x="4" y="45"/>
                </a:cxn>
                <a:cxn ang="0">
                  <a:pos x="0" y="67"/>
                </a:cxn>
                <a:cxn ang="0">
                  <a:pos x="0" y="151"/>
                </a:cxn>
                <a:cxn ang="0">
                  <a:pos x="4" y="194"/>
                </a:cxn>
                <a:cxn ang="0">
                  <a:pos x="12" y="196"/>
                </a:cxn>
                <a:cxn ang="0">
                  <a:pos x="21" y="199"/>
                </a:cxn>
                <a:cxn ang="0">
                  <a:pos x="28" y="199"/>
                </a:cxn>
                <a:cxn ang="0">
                  <a:pos x="38" y="201"/>
                </a:cxn>
                <a:cxn ang="0">
                  <a:pos x="48" y="201"/>
                </a:cxn>
                <a:cxn ang="0">
                  <a:pos x="57" y="204"/>
                </a:cxn>
                <a:cxn ang="0">
                  <a:pos x="98" y="204"/>
                </a:cxn>
                <a:cxn ang="0">
                  <a:pos x="108" y="201"/>
                </a:cxn>
                <a:cxn ang="0">
                  <a:pos x="127" y="201"/>
                </a:cxn>
                <a:cxn ang="0">
                  <a:pos x="134" y="199"/>
                </a:cxn>
                <a:cxn ang="0">
                  <a:pos x="141" y="199"/>
                </a:cxn>
                <a:cxn ang="0">
                  <a:pos x="148" y="196"/>
                </a:cxn>
                <a:cxn ang="0">
                  <a:pos x="148" y="50"/>
                </a:cxn>
                <a:cxn ang="0">
                  <a:pos x="151" y="0"/>
                </a:cxn>
                <a:cxn ang="0">
                  <a:pos x="148" y="2"/>
                </a:cxn>
                <a:cxn ang="0">
                  <a:pos x="115" y="2"/>
                </a:cxn>
                <a:cxn ang="0">
                  <a:pos x="110" y="4"/>
                </a:cxn>
                <a:cxn ang="0">
                  <a:pos x="96" y="4"/>
                </a:cxn>
                <a:cxn ang="0">
                  <a:pos x="93" y="7"/>
                </a:cxn>
                <a:cxn ang="0">
                  <a:pos x="79" y="7"/>
                </a:cxn>
                <a:cxn ang="0">
                  <a:pos x="74" y="9"/>
                </a:cxn>
                <a:cxn ang="0">
                  <a:pos x="64" y="9"/>
                </a:cxn>
                <a:cxn ang="0">
                  <a:pos x="60" y="12"/>
                </a:cxn>
                <a:cxn ang="0">
                  <a:pos x="50" y="12"/>
                </a:cxn>
                <a:cxn ang="0">
                  <a:pos x="48" y="14"/>
                </a:cxn>
                <a:cxn ang="0">
                  <a:pos x="43" y="14"/>
                </a:cxn>
                <a:cxn ang="0">
                  <a:pos x="38" y="16"/>
                </a:cxn>
                <a:cxn ang="0">
                  <a:pos x="33" y="16"/>
                </a:cxn>
                <a:cxn ang="0">
                  <a:pos x="28" y="19"/>
                </a:cxn>
                <a:cxn ang="0">
                  <a:pos x="19" y="19"/>
                </a:cxn>
                <a:cxn ang="0">
                  <a:pos x="16" y="21"/>
                </a:cxn>
                <a:cxn ang="0">
                  <a:pos x="12" y="21"/>
                </a:cxn>
              </a:cxnLst>
              <a:rect l="0" t="0" r="r" b="b"/>
              <a:pathLst>
                <a:path w="151" h="204">
                  <a:moveTo>
                    <a:pt x="12" y="21"/>
                  </a:moveTo>
                  <a:lnTo>
                    <a:pt x="7" y="24"/>
                  </a:lnTo>
                  <a:lnTo>
                    <a:pt x="4" y="45"/>
                  </a:lnTo>
                  <a:lnTo>
                    <a:pt x="0" y="67"/>
                  </a:lnTo>
                  <a:lnTo>
                    <a:pt x="0" y="151"/>
                  </a:lnTo>
                  <a:lnTo>
                    <a:pt x="4" y="194"/>
                  </a:lnTo>
                  <a:lnTo>
                    <a:pt x="12" y="196"/>
                  </a:lnTo>
                  <a:lnTo>
                    <a:pt x="21" y="199"/>
                  </a:lnTo>
                  <a:lnTo>
                    <a:pt x="28" y="199"/>
                  </a:lnTo>
                  <a:lnTo>
                    <a:pt x="38" y="201"/>
                  </a:lnTo>
                  <a:lnTo>
                    <a:pt x="48" y="201"/>
                  </a:lnTo>
                  <a:lnTo>
                    <a:pt x="57" y="204"/>
                  </a:lnTo>
                  <a:lnTo>
                    <a:pt x="98" y="204"/>
                  </a:lnTo>
                  <a:lnTo>
                    <a:pt x="108" y="201"/>
                  </a:lnTo>
                  <a:lnTo>
                    <a:pt x="127" y="201"/>
                  </a:lnTo>
                  <a:lnTo>
                    <a:pt x="134" y="199"/>
                  </a:lnTo>
                  <a:lnTo>
                    <a:pt x="141" y="199"/>
                  </a:lnTo>
                  <a:lnTo>
                    <a:pt x="148" y="196"/>
                  </a:lnTo>
                  <a:lnTo>
                    <a:pt x="148" y="50"/>
                  </a:lnTo>
                  <a:lnTo>
                    <a:pt x="151" y="0"/>
                  </a:lnTo>
                  <a:lnTo>
                    <a:pt x="148" y="2"/>
                  </a:lnTo>
                  <a:lnTo>
                    <a:pt x="115" y="2"/>
                  </a:lnTo>
                  <a:lnTo>
                    <a:pt x="110" y="4"/>
                  </a:lnTo>
                  <a:lnTo>
                    <a:pt x="96" y="4"/>
                  </a:lnTo>
                  <a:lnTo>
                    <a:pt x="93" y="7"/>
                  </a:lnTo>
                  <a:lnTo>
                    <a:pt x="79" y="7"/>
                  </a:lnTo>
                  <a:lnTo>
                    <a:pt x="74" y="9"/>
                  </a:lnTo>
                  <a:lnTo>
                    <a:pt x="64" y="9"/>
                  </a:lnTo>
                  <a:lnTo>
                    <a:pt x="60" y="12"/>
                  </a:lnTo>
                  <a:lnTo>
                    <a:pt x="50" y="12"/>
                  </a:lnTo>
                  <a:lnTo>
                    <a:pt x="48" y="14"/>
                  </a:lnTo>
                  <a:lnTo>
                    <a:pt x="43" y="14"/>
                  </a:lnTo>
                  <a:lnTo>
                    <a:pt x="38" y="16"/>
                  </a:lnTo>
                  <a:lnTo>
                    <a:pt x="33" y="16"/>
                  </a:lnTo>
                  <a:lnTo>
                    <a:pt x="28" y="19"/>
                  </a:lnTo>
                  <a:lnTo>
                    <a:pt x="19" y="19"/>
                  </a:lnTo>
                  <a:lnTo>
                    <a:pt x="16" y="21"/>
                  </a:lnTo>
                  <a:lnTo>
                    <a:pt x="12" y="2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7" name="Freeform 523"/>
            <p:cNvSpPr>
              <a:spLocks/>
            </p:cNvSpPr>
            <p:nvPr/>
          </p:nvSpPr>
          <p:spPr bwMode="auto">
            <a:xfrm>
              <a:off x="9619" y="2083"/>
              <a:ext cx="149" cy="194"/>
            </a:xfrm>
            <a:custGeom>
              <a:avLst/>
              <a:gdLst/>
              <a:ahLst/>
              <a:cxnLst>
                <a:cxn ang="0">
                  <a:pos x="2" y="165"/>
                </a:cxn>
                <a:cxn ang="0">
                  <a:pos x="4" y="184"/>
                </a:cxn>
                <a:cxn ang="0">
                  <a:pos x="19" y="189"/>
                </a:cxn>
                <a:cxn ang="0">
                  <a:pos x="28" y="192"/>
                </a:cxn>
                <a:cxn ang="0">
                  <a:pos x="48" y="192"/>
                </a:cxn>
                <a:cxn ang="0">
                  <a:pos x="57" y="194"/>
                </a:cxn>
                <a:cxn ang="0">
                  <a:pos x="86" y="194"/>
                </a:cxn>
                <a:cxn ang="0">
                  <a:pos x="96" y="192"/>
                </a:cxn>
                <a:cxn ang="0">
                  <a:pos x="115" y="192"/>
                </a:cxn>
                <a:cxn ang="0">
                  <a:pos x="122" y="189"/>
                </a:cxn>
                <a:cxn ang="0">
                  <a:pos x="132" y="189"/>
                </a:cxn>
                <a:cxn ang="0">
                  <a:pos x="139" y="187"/>
                </a:cxn>
                <a:cxn ang="0">
                  <a:pos x="144" y="187"/>
                </a:cxn>
                <a:cxn ang="0">
                  <a:pos x="144" y="93"/>
                </a:cxn>
                <a:cxn ang="0">
                  <a:pos x="146" y="45"/>
                </a:cxn>
                <a:cxn ang="0">
                  <a:pos x="148" y="0"/>
                </a:cxn>
                <a:cxn ang="0">
                  <a:pos x="122" y="0"/>
                </a:cxn>
                <a:cxn ang="0">
                  <a:pos x="112" y="2"/>
                </a:cxn>
                <a:cxn ang="0">
                  <a:pos x="103" y="2"/>
                </a:cxn>
                <a:cxn ang="0">
                  <a:pos x="96" y="4"/>
                </a:cxn>
                <a:cxn ang="0">
                  <a:pos x="86" y="4"/>
                </a:cxn>
                <a:cxn ang="0">
                  <a:pos x="76" y="7"/>
                </a:cxn>
                <a:cxn ang="0">
                  <a:pos x="67" y="7"/>
                </a:cxn>
                <a:cxn ang="0">
                  <a:pos x="60" y="9"/>
                </a:cxn>
                <a:cxn ang="0">
                  <a:pos x="50" y="12"/>
                </a:cxn>
                <a:cxn ang="0">
                  <a:pos x="40" y="12"/>
                </a:cxn>
                <a:cxn ang="0">
                  <a:pos x="33" y="14"/>
                </a:cxn>
                <a:cxn ang="0">
                  <a:pos x="14" y="19"/>
                </a:cxn>
                <a:cxn ang="0">
                  <a:pos x="7" y="21"/>
                </a:cxn>
                <a:cxn ang="0">
                  <a:pos x="2" y="64"/>
                </a:cxn>
                <a:cxn ang="0">
                  <a:pos x="0" y="84"/>
                </a:cxn>
                <a:cxn ang="0">
                  <a:pos x="0" y="144"/>
                </a:cxn>
                <a:cxn ang="0">
                  <a:pos x="2" y="165"/>
                </a:cxn>
              </a:cxnLst>
              <a:rect l="0" t="0" r="r" b="b"/>
              <a:pathLst>
                <a:path w="149" h="194">
                  <a:moveTo>
                    <a:pt x="2" y="165"/>
                  </a:moveTo>
                  <a:lnTo>
                    <a:pt x="4" y="184"/>
                  </a:lnTo>
                  <a:lnTo>
                    <a:pt x="19" y="189"/>
                  </a:lnTo>
                  <a:lnTo>
                    <a:pt x="28" y="192"/>
                  </a:lnTo>
                  <a:lnTo>
                    <a:pt x="48" y="192"/>
                  </a:lnTo>
                  <a:lnTo>
                    <a:pt x="57" y="194"/>
                  </a:lnTo>
                  <a:lnTo>
                    <a:pt x="86" y="194"/>
                  </a:lnTo>
                  <a:lnTo>
                    <a:pt x="96" y="192"/>
                  </a:lnTo>
                  <a:lnTo>
                    <a:pt x="115" y="192"/>
                  </a:lnTo>
                  <a:lnTo>
                    <a:pt x="122" y="189"/>
                  </a:lnTo>
                  <a:lnTo>
                    <a:pt x="132" y="189"/>
                  </a:lnTo>
                  <a:lnTo>
                    <a:pt x="139" y="187"/>
                  </a:lnTo>
                  <a:lnTo>
                    <a:pt x="144" y="187"/>
                  </a:lnTo>
                  <a:lnTo>
                    <a:pt x="144" y="93"/>
                  </a:lnTo>
                  <a:lnTo>
                    <a:pt x="146" y="45"/>
                  </a:lnTo>
                  <a:lnTo>
                    <a:pt x="148" y="0"/>
                  </a:lnTo>
                  <a:lnTo>
                    <a:pt x="122" y="0"/>
                  </a:lnTo>
                  <a:lnTo>
                    <a:pt x="112" y="2"/>
                  </a:lnTo>
                  <a:lnTo>
                    <a:pt x="103" y="2"/>
                  </a:lnTo>
                  <a:lnTo>
                    <a:pt x="96" y="4"/>
                  </a:lnTo>
                  <a:lnTo>
                    <a:pt x="86" y="4"/>
                  </a:lnTo>
                  <a:lnTo>
                    <a:pt x="76" y="7"/>
                  </a:lnTo>
                  <a:lnTo>
                    <a:pt x="67" y="7"/>
                  </a:lnTo>
                  <a:lnTo>
                    <a:pt x="60" y="9"/>
                  </a:lnTo>
                  <a:lnTo>
                    <a:pt x="50" y="12"/>
                  </a:lnTo>
                  <a:lnTo>
                    <a:pt x="40" y="12"/>
                  </a:lnTo>
                  <a:lnTo>
                    <a:pt x="33" y="14"/>
                  </a:lnTo>
                  <a:lnTo>
                    <a:pt x="14" y="19"/>
                  </a:lnTo>
                  <a:lnTo>
                    <a:pt x="7" y="21"/>
                  </a:lnTo>
                  <a:lnTo>
                    <a:pt x="2" y="64"/>
                  </a:lnTo>
                  <a:lnTo>
                    <a:pt x="0" y="84"/>
                  </a:lnTo>
                  <a:lnTo>
                    <a:pt x="0" y="144"/>
                  </a:lnTo>
                  <a:lnTo>
                    <a:pt x="2" y="165"/>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8" name="Freeform 524"/>
            <p:cNvSpPr>
              <a:spLocks/>
            </p:cNvSpPr>
            <p:nvPr/>
          </p:nvSpPr>
          <p:spPr bwMode="auto">
            <a:xfrm>
              <a:off x="9619" y="2083"/>
              <a:ext cx="144" cy="187"/>
            </a:xfrm>
            <a:custGeom>
              <a:avLst/>
              <a:gdLst/>
              <a:ahLst/>
              <a:cxnLst>
                <a:cxn ang="0">
                  <a:pos x="67" y="7"/>
                </a:cxn>
                <a:cxn ang="0">
                  <a:pos x="57" y="9"/>
                </a:cxn>
                <a:cxn ang="0">
                  <a:pos x="50" y="12"/>
                </a:cxn>
                <a:cxn ang="0">
                  <a:pos x="40" y="14"/>
                </a:cxn>
                <a:cxn ang="0">
                  <a:pos x="31" y="14"/>
                </a:cxn>
                <a:cxn ang="0">
                  <a:pos x="24" y="16"/>
                </a:cxn>
                <a:cxn ang="0">
                  <a:pos x="14" y="19"/>
                </a:cxn>
                <a:cxn ang="0">
                  <a:pos x="7" y="21"/>
                </a:cxn>
                <a:cxn ang="0">
                  <a:pos x="4" y="43"/>
                </a:cxn>
                <a:cxn ang="0">
                  <a:pos x="0" y="81"/>
                </a:cxn>
                <a:cxn ang="0">
                  <a:pos x="0" y="120"/>
                </a:cxn>
                <a:cxn ang="0">
                  <a:pos x="2" y="141"/>
                </a:cxn>
                <a:cxn ang="0">
                  <a:pos x="2" y="160"/>
                </a:cxn>
                <a:cxn ang="0">
                  <a:pos x="7" y="180"/>
                </a:cxn>
                <a:cxn ang="0">
                  <a:pos x="12" y="182"/>
                </a:cxn>
                <a:cxn ang="0">
                  <a:pos x="19" y="182"/>
                </a:cxn>
                <a:cxn ang="0">
                  <a:pos x="28" y="184"/>
                </a:cxn>
                <a:cxn ang="0">
                  <a:pos x="36" y="184"/>
                </a:cxn>
                <a:cxn ang="0">
                  <a:pos x="45" y="187"/>
                </a:cxn>
                <a:cxn ang="0">
                  <a:pos x="84" y="187"/>
                </a:cxn>
                <a:cxn ang="0">
                  <a:pos x="93" y="184"/>
                </a:cxn>
                <a:cxn ang="0">
                  <a:pos x="112" y="184"/>
                </a:cxn>
                <a:cxn ang="0">
                  <a:pos x="120" y="182"/>
                </a:cxn>
                <a:cxn ang="0">
                  <a:pos x="127" y="182"/>
                </a:cxn>
                <a:cxn ang="0">
                  <a:pos x="134" y="180"/>
                </a:cxn>
                <a:cxn ang="0">
                  <a:pos x="141" y="180"/>
                </a:cxn>
                <a:cxn ang="0">
                  <a:pos x="139" y="134"/>
                </a:cxn>
                <a:cxn ang="0">
                  <a:pos x="141" y="88"/>
                </a:cxn>
                <a:cxn ang="0">
                  <a:pos x="144" y="45"/>
                </a:cxn>
                <a:cxn ang="0">
                  <a:pos x="144" y="0"/>
                </a:cxn>
                <a:cxn ang="0">
                  <a:pos x="120" y="0"/>
                </a:cxn>
                <a:cxn ang="0">
                  <a:pos x="110" y="2"/>
                </a:cxn>
                <a:cxn ang="0">
                  <a:pos x="100" y="2"/>
                </a:cxn>
                <a:cxn ang="0">
                  <a:pos x="93" y="4"/>
                </a:cxn>
                <a:cxn ang="0">
                  <a:pos x="84" y="4"/>
                </a:cxn>
                <a:cxn ang="0">
                  <a:pos x="76" y="7"/>
                </a:cxn>
                <a:cxn ang="0">
                  <a:pos x="67" y="7"/>
                </a:cxn>
              </a:cxnLst>
              <a:rect l="0" t="0" r="r" b="b"/>
              <a:pathLst>
                <a:path w="144" h="187">
                  <a:moveTo>
                    <a:pt x="67" y="7"/>
                  </a:moveTo>
                  <a:lnTo>
                    <a:pt x="57" y="9"/>
                  </a:lnTo>
                  <a:lnTo>
                    <a:pt x="50" y="12"/>
                  </a:lnTo>
                  <a:lnTo>
                    <a:pt x="40" y="14"/>
                  </a:lnTo>
                  <a:lnTo>
                    <a:pt x="31" y="14"/>
                  </a:lnTo>
                  <a:lnTo>
                    <a:pt x="24" y="16"/>
                  </a:lnTo>
                  <a:lnTo>
                    <a:pt x="14" y="19"/>
                  </a:lnTo>
                  <a:lnTo>
                    <a:pt x="7" y="21"/>
                  </a:lnTo>
                  <a:lnTo>
                    <a:pt x="4" y="43"/>
                  </a:lnTo>
                  <a:lnTo>
                    <a:pt x="0" y="81"/>
                  </a:lnTo>
                  <a:lnTo>
                    <a:pt x="0" y="120"/>
                  </a:lnTo>
                  <a:lnTo>
                    <a:pt x="2" y="141"/>
                  </a:lnTo>
                  <a:lnTo>
                    <a:pt x="2" y="160"/>
                  </a:lnTo>
                  <a:lnTo>
                    <a:pt x="7" y="180"/>
                  </a:lnTo>
                  <a:lnTo>
                    <a:pt x="12" y="182"/>
                  </a:lnTo>
                  <a:lnTo>
                    <a:pt x="19" y="182"/>
                  </a:lnTo>
                  <a:lnTo>
                    <a:pt x="28" y="184"/>
                  </a:lnTo>
                  <a:lnTo>
                    <a:pt x="36" y="184"/>
                  </a:lnTo>
                  <a:lnTo>
                    <a:pt x="45" y="187"/>
                  </a:lnTo>
                  <a:lnTo>
                    <a:pt x="84" y="187"/>
                  </a:lnTo>
                  <a:lnTo>
                    <a:pt x="93" y="184"/>
                  </a:lnTo>
                  <a:lnTo>
                    <a:pt x="112" y="184"/>
                  </a:lnTo>
                  <a:lnTo>
                    <a:pt x="120" y="182"/>
                  </a:lnTo>
                  <a:lnTo>
                    <a:pt x="127" y="182"/>
                  </a:lnTo>
                  <a:lnTo>
                    <a:pt x="134" y="180"/>
                  </a:lnTo>
                  <a:lnTo>
                    <a:pt x="141" y="180"/>
                  </a:lnTo>
                  <a:lnTo>
                    <a:pt x="139" y="134"/>
                  </a:lnTo>
                  <a:lnTo>
                    <a:pt x="141" y="88"/>
                  </a:lnTo>
                  <a:lnTo>
                    <a:pt x="144" y="45"/>
                  </a:lnTo>
                  <a:lnTo>
                    <a:pt x="144" y="0"/>
                  </a:lnTo>
                  <a:lnTo>
                    <a:pt x="120" y="0"/>
                  </a:lnTo>
                  <a:lnTo>
                    <a:pt x="110" y="2"/>
                  </a:lnTo>
                  <a:lnTo>
                    <a:pt x="100" y="2"/>
                  </a:lnTo>
                  <a:lnTo>
                    <a:pt x="93" y="4"/>
                  </a:lnTo>
                  <a:lnTo>
                    <a:pt x="84" y="4"/>
                  </a:lnTo>
                  <a:lnTo>
                    <a:pt x="76" y="7"/>
                  </a:lnTo>
                  <a:lnTo>
                    <a:pt x="67" y="7"/>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9" name="Freeform 525"/>
            <p:cNvSpPr>
              <a:spLocks/>
            </p:cNvSpPr>
            <p:nvPr/>
          </p:nvSpPr>
          <p:spPr bwMode="auto">
            <a:xfrm>
              <a:off x="9619" y="2083"/>
              <a:ext cx="141" cy="180"/>
            </a:xfrm>
            <a:custGeom>
              <a:avLst/>
              <a:gdLst/>
              <a:ahLst/>
              <a:cxnLst>
                <a:cxn ang="0">
                  <a:pos x="36" y="177"/>
                </a:cxn>
                <a:cxn ang="0">
                  <a:pos x="45" y="180"/>
                </a:cxn>
                <a:cxn ang="0">
                  <a:pos x="81" y="180"/>
                </a:cxn>
                <a:cxn ang="0">
                  <a:pos x="91" y="177"/>
                </a:cxn>
                <a:cxn ang="0">
                  <a:pos x="100" y="177"/>
                </a:cxn>
                <a:cxn ang="0">
                  <a:pos x="108" y="175"/>
                </a:cxn>
                <a:cxn ang="0">
                  <a:pos x="117" y="175"/>
                </a:cxn>
                <a:cxn ang="0">
                  <a:pos x="124" y="172"/>
                </a:cxn>
                <a:cxn ang="0">
                  <a:pos x="132" y="172"/>
                </a:cxn>
                <a:cxn ang="0">
                  <a:pos x="136" y="170"/>
                </a:cxn>
                <a:cxn ang="0">
                  <a:pos x="136" y="86"/>
                </a:cxn>
                <a:cxn ang="0">
                  <a:pos x="141" y="0"/>
                </a:cxn>
                <a:cxn ang="0">
                  <a:pos x="124" y="0"/>
                </a:cxn>
                <a:cxn ang="0">
                  <a:pos x="117" y="2"/>
                </a:cxn>
                <a:cxn ang="0">
                  <a:pos x="100" y="2"/>
                </a:cxn>
                <a:cxn ang="0">
                  <a:pos x="91" y="4"/>
                </a:cxn>
                <a:cxn ang="0">
                  <a:pos x="81" y="4"/>
                </a:cxn>
                <a:cxn ang="0">
                  <a:pos x="74" y="7"/>
                </a:cxn>
                <a:cxn ang="0">
                  <a:pos x="64" y="9"/>
                </a:cxn>
                <a:cxn ang="0">
                  <a:pos x="57" y="9"/>
                </a:cxn>
                <a:cxn ang="0">
                  <a:pos x="48" y="12"/>
                </a:cxn>
                <a:cxn ang="0">
                  <a:pos x="40" y="14"/>
                </a:cxn>
                <a:cxn ang="0">
                  <a:pos x="31" y="16"/>
                </a:cxn>
                <a:cxn ang="0">
                  <a:pos x="24" y="16"/>
                </a:cxn>
                <a:cxn ang="0">
                  <a:pos x="14" y="19"/>
                </a:cxn>
                <a:cxn ang="0">
                  <a:pos x="7" y="21"/>
                </a:cxn>
                <a:cxn ang="0">
                  <a:pos x="4" y="43"/>
                </a:cxn>
                <a:cxn ang="0">
                  <a:pos x="2" y="62"/>
                </a:cxn>
                <a:cxn ang="0">
                  <a:pos x="0" y="79"/>
                </a:cxn>
                <a:cxn ang="0">
                  <a:pos x="0" y="117"/>
                </a:cxn>
                <a:cxn ang="0">
                  <a:pos x="2" y="136"/>
                </a:cxn>
                <a:cxn ang="0">
                  <a:pos x="4" y="153"/>
                </a:cxn>
                <a:cxn ang="0">
                  <a:pos x="7" y="172"/>
                </a:cxn>
                <a:cxn ang="0">
                  <a:pos x="12" y="175"/>
                </a:cxn>
                <a:cxn ang="0">
                  <a:pos x="19" y="177"/>
                </a:cxn>
                <a:cxn ang="0">
                  <a:pos x="36" y="177"/>
                </a:cxn>
              </a:cxnLst>
              <a:rect l="0" t="0" r="r" b="b"/>
              <a:pathLst>
                <a:path w="141" h="180">
                  <a:moveTo>
                    <a:pt x="36" y="177"/>
                  </a:moveTo>
                  <a:lnTo>
                    <a:pt x="45" y="180"/>
                  </a:lnTo>
                  <a:lnTo>
                    <a:pt x="81" y="180"/>
                  </a:lnTo>
                  <a:lnTo>
                    <a:pt x="91" y="177"/>
                  </a:lnTo>
                  <a:lnTo>
                    <a:pt x="100" y="177"/>
                  </a:lnTo>
                  <a:lnTo>
                    <a:pt x="108" y="175"/>
                  </a:lnTo>
                  <a:lnTo>
                    <a:pt x="117" y="175"/>
                  </a:lnTo>
                  <a:lnTo>
                    <a:pt x="124" y="172"/>
                  </a:lnTo>
                  <a:lnTo>
                    <a:pt x="132" y="172"/>
                  </a:lnTo>
                  <a:lnTo>
                    <a:pt x="136" y="170"/>
                  </a:lnTo>
                  <a:lnTo>
                    <a:pt x="136" y="86"/>
                  </a:lnTo>
                  <a:lnTo>
                    <a:pt x="141" y="0"/>
                  </a:lnTo>
                  <a:lnTo>
                    <a:pt x="124" y="0"/>
                  </a:lnTo>
                  <a:lnTo>
                    <a:pt x="117" y="2"/>
                  </a:lnTo>
                  <a:lnTo>
                    <a:pt x="100" y="2"/>
                  </a:lnTo>
                  <a:lnTo>
                    <a:pt x="91" y="4"/>
                  </a:lnTo>
                  <a:lnTo>
                    <a:pt x="81" y="4"/>
                  </a:lnTo>
                  <a:lnTo>
                    <a:pt x="74" y="7"/>
                  </a:lnTo>
                  <a:lnTo>
                    <a:pt x="64" y="9"/>
                  </a:lnTo>
                  <a:lnTo>
                    <a:pt x="57" y="9"/>
                  </a:lnTo>
                  <a:lnTo>
                    <a:pt x="48" y="12"/>
                  </a:lnTo>
                  <a:lnTo>
                    <a:pt x="40" y="14"/>
                  </a:lnTo>
                  <a:lnTo>
                    <a:pt x="31" y="16"/>
                  </a:lnTo>
                  <a:lnTo>
                    <a:pt x="24" y="16"/>
                  </a:lnTo>
                  <a:lnTo>
                    <a:pt x="14" y="19"/>
                  </a:lnTo>
                  <a:lnTo>
                    <a:pt x="7" y="21"/>
                  </a:lnTo>
                  <a:lnTo>
                    <a:pt x="4" y="43"/>
                  </a:lnTo>
                  <a:lnTo>
                    <a:pt x="2" y="62"/>
                  </a:lnTo>
                  <a:lnTo>
                    <a:pt x="0" y="79"/>
                  </a:lnTo>
                  <a:lnTo>
                    <a:pt x="0" y="117"/>
                  </a:lnTo>
                  <a:lnTo>
                    <a:pt x="2" y="136"/>
                  </a:lnTo>
                  <a:lnTo>
                    <a:pt x="4" y="153"/>
                  </a:lnTo>
                  <a:lnTo>
                    <a:pt x="7" y="172"/>
                  </a:lnTo>
                  <a:lnTo>
                    <a:pt x="12" y="175"/>
                  </a:lnTo>
                  <a:lnTo>
                    <a:pt x="19" y="177"/>
                  </a:lnTo>
                  <a:lnTo>
                    <a:pt x="36"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0" name="Freeform 526"/>
            <p:cNvSpPr>
              <a:spLocks/>
            </p:cNvSpPr>
            <p:nvPr/>
          </p:nvSpPr>
          <p:spPr bwMode="auto">
            <a:xfrm>
              <a:off x="9619" y="2083"/>
              <a:ext cx="137" cy="172"/>
            </a:xfrm>
            <a:custGeom>
              <a:avLst/>
              <a:gdLst/>
              <a:ahLst/>
              <a:cxnLst>
                <a:cxn ang="0">
                  <a:pos x="4" y="148"/>
                </a:cxn>
                <a:cxn ang="0">
                  <a:pos x="7" y="167"/>
                </a:cxn>
                <a:cxn ang="0">
                  <a:pos x="12" y="167"/>
                </a:cxn>
                <a:cxn ang="0">
                  <a:pos x="19" y="170"/>
                </a:cxn>
                <a:cxn ang="0">
                  <a:pos x="26" y="170"/>
                </a:cxn>
                <a:cxn ang="0">
                  <a:pos x="36" y="172"/>
                </a:cxn>
                <a:cxn ang="0">
                  <a:pos x="69" y="172"/>
                </a:cxn>
                <a:cxn ang="0">
                  <a:pos x="79" y="170"/>
                </a:cxn>
                <a:cxn ang="0">
                  <a:pos x="98" y="170"/>
                </a:cxn>
                <a:cxn ang="0">
                  <a:pos x="105" y="167"/>
                </a:cxn>
                <a:cxn ang="0">
                  <a:pos x="112" y="167"/>
                </a:cxn>
                <a:cxn ang="0">
                  <a:pos x="122" y="165"/>
                </a:cxn>
                <a:cxn ang="0">
                  <a:pos x="127" y="165"/>
                </a:cxn>
                <a:cxn ang="0">
                  <a:pos x="134" y="163"/>
                </a:cxn>
                <a:cxn ang="0">
                  <a:pos x="132" y="122"/>
                </a:cxn>
                <a:cxn ang="0">
                  <a:pos x="136" y="40"/>
                </a:cxn>
                <a:cxn ang="0">
                  <a:pos x="136" y="0"/>
                </a:cxn>
                <a:cxn ang="0">
                  <a:pos x="129" y="0"/>
                </a:cxn>
                <a:cxn ang="0">
                  <a:pos x="122" y="2"/>
                </a:cxn>
                <a:cxn ang="0">
                  <a:pos x="105" y="2"/>
                </a:cxn>
                <a:cxn ang="0">
                  <a:pos x="98" y="4"/>
                </a:cxn>
                <a:cxn ang="0">
                  <a:pos x="88" y="4"/>
                </a:cxn>
                <a:cxn ang="0">
                  <a:pos x="81" y="7"/>
                </a:cxn>
                <a:cxn ang="0">
                  <a:pos x="72" y="7"/>
                </a:cxn>
                <a:cxn ang="0">
                  <a:pos x="64" y="9"/>
                </a:cxn>
                <a:cxn ang="0">
                  <a:pos x="55" y="9"/>
                </a:cxn>
                <a:cxn ang="0">
                  <a:pos x="48" y="12"/>
                </a:cxn>
                <a:cxn ang="0">
                  <a:pos x="38" y="14"/>
                </a:cxn>
                <a:cxn ang="0">
                  <a:pos x="31" y="16"/>
                </a:cxn>
                <a:cxn ang="0">
                  <a:pos x="24" y="16"/>
                </a:cxn>
                <a:cxn ang="0">
                  <a:pos x="14" y="19"/>
                </a:cxn>
                <a:cxn ang="0">
                  <a:pos x="7" y="21"/>
                </a:cxn>
                <a:cxn ang="0">
                  <a:pos x="2" y="60"/>
                </a:cxn>
                <a:cxn ang="0">
                  <a:pos x="2" y="76"/>
                </a:cxn>
                <a:cxn ang="0">
                  <a:pos x="0" y="96"/>
                </a:cxn>
                <a:cxn ang="0">
                  <a:pos x="0" y="112"/>
                </a:cxn>
                <a:cxn ang="0">
                  <a:pos x="2" y="132"/>
                </a:cxn>
                <a:cxn ang="0">
                  <a:pos x="4" y="148"/>
                </a:cxn>
              </a:cxnLst>
              <a:rect l="0" t="0" r="r" b="b"/>
              <a:pathLst>
                <a:path w="137" h="172">
                  <a:moveTo>
                    <a:pt x="4" y="148"/>
                  </a:moveTo>
                  <a:lnTo>
                    <a:pt x="7" y="167"/>
                  </a:lnTo>
                  <a:lnTo>
                    <a:pt x="12" y="167"/>
                  </a:lnTo>
                  <a:lnTo>
                    <a:pt x="19" y="170"/>
                  </a:lnTo>
                  <a:lnTo>
                    <a:pt x="26" y="170"/>
                  </a:lnTo>
                  <a:lnTo>
                    <a:pt x="36" y="172"/>
                  </a:lnTo>
                  <a:lnTo>
                    <a:pt x="69" y="172"/>
                  </a:lnTo>
                  <a:lnTo>
                    <a:pt x="79" y="170"/>
                  </a:lnTo>
                  <a:lnTo>
                    <a:pt x="98" y="170"/>
                  </a:lnTo>
                  <a:lnTo>
                    <a:pt x="105" y="167"/>
                  </a:lnTo>
                  <a:lnTo>
                    <a:pt x="112" y="167"/>
                  </a:lnTo>
                  <a:lnTo>
                    <a:pt x="122" y="165"/>
                  </a:lnTo>
                  <a:lnTo>
                    <a:pt x="127" y="165"/>
                  </a:lnTo>
                  <a:lnTo>
                    <a:pt x="134" y="163"/>
                  </a:lnTo>
                  <a:lnTo>
                    <a:pt x="132" y="122"/>
                  </a:lnTo>
                  <a:lnTo>
                    <a:pt x="136" y="40"/>
                  </a:lnTo>
                  <a:lnTo>
                    <a:pt x="136" y="0"/>
                  </a:lnTo>
                  <a:lnTo>
                    <a:pt x="129" y="0"/>
                  </a:lnTo>
                  <a:lnTo>
                    <a:pt x="122" y="2"/>
                  </a:lnTo>
                  <a:lnTo>
                    <a:pt x="105" y="2"/>
                  </a:lnTo>
                  <a:lnTo>
                    <a:pt x="98" y="4"/>
                  </a:lnTo>
                  <a:lnTo>
                    <a:pt x="88" y="4"/>
                  </a:lnTo>
                  <a:lnTo>
                    <a:pt x="81" y="7"/>
                  </a:lnTo>
                  <a:lnTo>
                    <a:pt x="72" y="7"/>
                  </a:lnTo>
                  <a:lnTo>
                    <a:pt x="64" y="9"/>
                  </a:lnTo>
                  <a:lnTo>
                    <a:pt x="55" y="9"/>
                  </a:lnTo>
                  <a:lnTo>
                    <a:pt x="48" y="12"/>
                  </a:lnTo>
                  <a:lnTo>
                    <a:pt x="38" y="14"/>
                  </a:lnTo>
                  <a:lnTo>
                    <a:pt x="31" y="16"/>
                  </a:lnTo>
                  <a:lnTo>
                    <a:pt x="24" y="16"/>
                  </a:lnTo>
                  <a:lnTo>
                    <a:pt x="14" y="19"/>
                  </a:lnTo>
                  <a:lnTo>
                    <a:pt x="7" y="21"/>
                  </a:lnTo>
                  <a:lnTo>
                    <a:pt x="2" y="60"/>
                  </a:lnTo>
                  <a:lnTo>
                    <a:pt x="2" y="76"/>
                  </a:lnTo>
                  <a:lnTo>
                    <a:pt x="0" y="96"/>
                  </a:lnTo>
                  <a:lnTo>
                    <a:pt x="0" y="112"/>
                  </a:lnTo>
                  <a:lnTo>
                    <a:pt x="2" y="132"/>
                  </a:lnTo>
                  <a:lnTo>
                    <a:pt x="4" y="14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1" name="Freeform 527"/>
            <p:cNvSpPr>
              <a:spLocks/>
            </p:cNvSpPr>
            <p:nvPr/>
          </p:nvSpPr>
          <p:spPr bwMode="auto">
            <a:xfrm>
              <a:off x="9621" y="2083"/>
              <a:ext cx="132" cy="165"/>
            </a:xfrm>
            <a:custGeom>
              <a:avLst/>
              <a:gdLst/>
              <a:ahLst/>
              <a:cxnLst>
                <a:cxn ang="0">
                  <a:pos x="0" y="57"/>
                </a:cxn>
                <a:cxn ang="0">
                  <a:pos x="0" y="127"/>
                </a:cxn>
                <a:cxn ang="0">
                  <a:pos x="4" y="160"/>
                </a:cxn>
                <a:cxn ang="0">
                  <a:pos x="9" y="163"/>
                </a:cxn>
                <a:cxn ang="0">
                  <a:pos x="16" y="163"/>
                </a:cxn>
                <a:cxn ang="0">
                  <a:pos x="23" y="165"/>
                </a:cxn>
                <a:cxn ang="0">
                  <a:pos x="67" y="165"/>
                </a:cxn>
                <a:cxn ang="0">
                  <a:pos x="74" y="163"/>
                </a:cxn>
                <a:cxn ang="0">
                  <a:pos x="93" y="163"/>
                </a:cxn>
                <a:cxn ang="0">
                  <a:pos x="100" y="160"/>
                </a:cxn>
                <a:cxn ang="0">
                  <a:pos x="108" y="160"/>
                </a:cxn>
                <a:cxn ang="0">
                  <a:pos x="122" y="156"/>
                </a:cxn>
                <a:cxn ang="0">
                  <a:pos x="127" y="156"/>
                </a:cxn>
                <a:cxn ang="0">
                  <a:pos x="127" y="79"/>
                </a:cxn>
                <a:cxn ang="0">
                  <a:pos x="129" y="40"/>
                </a:cxn>
                <a:cxn ang="0">
                  <a:pos x="132" y="0"/>
                </a:cxn>
                <a:cxn ang="0">
                  <a:pos x="124" y="2"/>
                </a:cxn>
                <a:cxn ang="0">
                  <a:pos x="100" y="2"/>
                </a:cxn>
                <a:cxn ang="0">
                  <a:pos x="93" y="4"/>
                </a:cxn>
                <a:cxn ang="0">
                  <a:pos x="83" y="4"/>
                </a:cxn>
                <a:cxn ang="0">
                  <a:pos x="76" y="7"/>
                </a:cxn>
                <a:cxn ang="0">
                  <a:pos x="67" y="7"/>
                </a:cxn>
                <a:cxn ang="0">
                  <a:pos x="52" y="12"/>
                </a:cxn>
                <a:cxn ang="0">
                  <a:pos x="43" y="12"/>
                </a:cxn>
                <a:cxn ang="0">
                  <a:pos x="28" y="16"/>
                </a:cxn>
                <a:cxn ang="0">
                  <a:pos x="19" y="19"/>
                </a:cxn>
                <a:cxn ang="0">
                  <a:pos x="12" y="19"/>
                </a:cxn>
                <a:cxn ang="0">
                  <a:pos x="4" y="21"/>
                </a:cxn>
                <a:cxn ang="0">
                  <a:pos x="2" y="40"/>
                </a:cxn>
                <a:cxn ang="0">
                  <a:pos x="0" y="57"/>
                </a:cxn>
              </a:cxnLst>
              <a:rect l="0" t="0" r="r" b="b"/>
              <a:pathLst>
                <a:path w="132" h="165">
                  <a:moveTo>
                    <a:pt x="0" y="57"/>
                  </a:moveTo>
                  <a:lnTo>
                    <a:pt x="0" y="127"/>
                  </a:lnTo>
                  <a:lnTo>
                    <a:pt x="4" y="160"/>
                  </a:lnTo>
                  <a:lnTo>
                    <a:pt x="9" y="163"/>
                  </a:lnTo>
                  <a:lnTo>
                    <a:pt x="16" y="163"/>
                  </a:lnTo>
                  <a:lnTo>
                    <a:pt x="23" y="165"/>
                  </a:lnTo>
                  <a:lnTo>
                    <a:pt x="67" y="165"/>
                  </a:lnTo>
                  <a:lnTo>
                    <a:pt x="74" y="163"/>
                  </a:lnTo>
                  <a:lnTo>
                    <a:pt x="93" y="163"/>
                  </a:lnTo>
                  <a:lnTo>
                    <a:pt x="100" y="160"/>
                  </a:lnTo>
                  <a:lnTo>
                    <a:pt x="108" y="160"/>
                  </a:lnTo>
                  <a:lnTo>
                    <a:pt x="122" y="156"/>
                  </a:lnTo>
                  <a:lnTo>
                    <a:pt x="127" y="156"/>
                  </a:lnTo>
                  <a:lnTo>
                    <a:pt x="127" y="79"/>
                  </a:lnTo>
                  <a:lnTo>
                    <a:pt x="129" y="40"/>
                  </a:lnTo>
                  <a:lnTo>
                    <a:pt x="132" y="0"/>
                  </a:lnTo>
                  <a:lnTo>
                    <a:pt x="124" y="2"/>
                  </a:lnTo>
                  <a:lnTo>
                    <a:pt x="100" y="2"/>
                  </a:lnTo>
                  <a:lnTo>
                    <a:pt x="93" y="4"/>
                  </a:lnTo>
                  <a:lnTo>
                    <a:pt x="83" y="4"/>
                  </a:lnTo>
                  <a:lnTo>
                    <a:pt x="76" y="7"/>
                  </a:lnTo>
                  <a:lnTo>
                    <a:pt x="67" y="7"/>
                  </a:lnTo>
                  <a:lnTo>
                    <a:pt x="52" y="12"/>
                  </a:lnTo>
                  <a:lnTo>
                    <a:pt x="43" y="12"/>
                  </a:lnTo>
                  <a:lnTo>
                    <a:pt x="28" y="16"/>
                  </a:lnTo>
                  <a:lnTo>
                    <a:pt x="19" y="19"/>
                  </a:lnTo>
                  <a:lnTo>
                    <a:pt x="12" y="19"/>
                  </a:lnTo>
                  <a:lnTo>
                    <a:pt x="4" y="21"/>
                  </a:lnTo>
                  <a:lnTo>
                    <a:pt x="2" y="40"/>
                  </a:lnTo>
                  <a:lnTo>
                    <a:pt x="0" y="57"/>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2" name="Freeform 528"/>
            <p:cNvSpPr>
              <a:spLocks/>
            </p:cNvSpPr>
            <p:nvPr/>
          </p:nvSpPr>
          <p:spPr bwMode="auto">
            <a:xfrm>
              <a:off x="9621" y="2085"/>
              <a:ext cx="130" cy="156"/>
            </a:xfrm>
            <a:custGeom>
              <a:avLst/>
              <a:gdLst/>
              <a:ahLst/>
              <a:cxnLst>
                <a:cxn ang="0">
                  <a:pos x="2" y="134"/>
                </a:cxn>
                <a:cxn ang="0">
                  <a:pos x="4" y="151"/>
                </a:cxn>
                <a:cxn ang="0">
                  <a:pos x="9" y="153"/>
                </a:cxn>
                <a:cxn ang="0">
                  <a:pos x="16" y="156"/>
                </a:cxn>
                <a:cxn ang="0">
                  <a:pos x="64" y="156"/>
                </a:cxn>
                <a:cxn ang="0">
                  <a:pos x="74" y="153"/>
                </a:cxn>
                <a:cxn ang="0">
                  <a:pos x="81" y="153"/>
                </a:cxn>
                <a:cxn ang="0">
                  <a:pos x="91" y="151"/>
                </a:cxn>
                <a:cxn ang="0">
                  <a:pos x="98" y="151"/>
                </a:cxn>
                <a:cxn ang="0">
                  <a:pos x="105" y="148"/>
                </a:cxn>
                <a:cxn ang="0">
                  <a:pos x="112" y="148"/>
                </a:cxn>
                <a:cxn ang="0">
                  <a:pos x="117" y="146"/>
                </a:cxn>
                <a:cxn ang="0">
                  <a:pos x="124" y="146"/>
                </a:cxn>
                <a:cxn ang="0">
                  <a:pos x="122" y="127"/>
                </a:cxn>
                <a:cxn ang="0">
                  <a:pos x="122" y="107"/>
                </a:cxn>
                <a:cxn ang="0">
                  <a:pos x="124" y="91"/>
                </a:cxn>
                <a:cxn ang="0">
                  <a:pos x="124" y="55"/>
                </a:cxn>
                <a:cxn ang="0">
                  <a:pos x="127" y="36"/>
                </a:cxn>
                <a:cxn ang="0">
                  <a:pos x="127" y="16"/>
                </a:cxn>
                <a:cxn ang="0">
                  <a:pos x="129" y="0"/>
                </a:cxn>
                <a:cxn ang="0">
                  <a:pos x="105" y="0"/>
                </a:cxn>
                <a:cxn ang="0">
                  <a:pos x="98" y="2"/>
                </a:cxn>
                <a:cxn ang="0">
                  <a:pos x="81" y="2"/>
                </a:cxn>
                <a:cxn ang="0">
                  <a:pos x="74" y="4"/>
                </a:cxn>
                <a:cxn ang="0">
                  <a:pos x="67" y="4"/>
                </a:cxn>
                <a:cxn ang="0">
                  <a:pos x="57" y="7"/>
                </a:cxn>
                <a:cxn ang="0">
                  <a:pos x="50" y="9"/>
                </a:cxn>
                <a:cxn ang="0">
                  <a:pos x="43" y="9"/>
                </a:cxn>
                <a:cxn ang="0">
                  <a:pos x="36" y="12"/>
                </a:cxn>
                <a:cxn ang="0">
                  <a:pos x="26" y="14"/>
                </a:cxn>
                <a:cxn ang="0">
                  <a:pos x="12" y="19"/>
                </a:cxn>
                <a:cxn ang="0">
                  <a:pos x="4" y="19"/>
                </a:cxn>
                <a:cxn ang="0">
                  <a:pos x="2" y="38"/>
                </a:cxn>
                <a:cxn ang="0">
                  <a:pos x="2" y="55"/>
                </a:cxn>
                <a:cxn ang="0">
                  <a:pos x="0" y="72"/>
                </a:cxn>
                <a:cxn ang="0">
                  <a:pos x="0" y="120"/>
                </a:cxn>
                <a:cxn ang="0">
                  <a:pos x="2" y="134"/>
                </a:cxn>
              </a:cxnLst>
              <a:rect l="0" t="0" r="r" b="b"/>
              <a:pathLst>
                <a:path w="130" h="156">
                  <a:moveTo>
                    <a:pt x="2" y="134"/>
                  </a:moveTo>
                  <a:lnTo>
                    <a:pt x="4" y="151"/>
                  </a:lnTo>
                  <a:lnTo>
                    <a:pt x="9" y="153"/>
                  </a:lnTo>
                  <a:lnTo>
                    <a:pt x="16" y="156"/>
                  </a:lnTo>
                  <a:lnTo>
                    <a:pt x="64" y="156"/>
                  </a:lnTo>
                  <a:lnTo>
                    <a:pt x="74" y="153"/>
                  </a:lnTo>
                  <a:lnTo>
                    <a:pt x="81" y="153"/>
                  </a:lnTo>
                  <a:lnTo>
                    <a:pt x="91" y="151"/>
                  </a:lnTo>
                  <a:lnTo>
                    <a:pt x="98" y="151"/>
                  </a:lnTo>
                  <a:lnTo>
                    <a:pt x="105" y="148"/>
                  </a:lnTo>
                  <a:lnTo>
                    <a:pt x="112" y="148"/>
                  </a:lnTo>
                  <a:lnTo>
                    <a:pt x="117" y="146"/>
                  </a:lnTo>
                  <a:lnTo>
                    <a:pt x="124" y="146"/>
                  </a:lnTo>
                  <a:lnTo>
                    <a:pt x="122" y="127"/>
                  </a:lnTo>
                  <a:lnTo>
                    <a:pt x="122" y="107"/>
                  </a:lnTo>
                  <a:lnTo>
                    <a:pt x="124" y="91"/>
                  </a:lnTo>
                  <a:lnTo>
                    <a:pt x="124" y="55"/>
                  </a:lnTo>
                  <a:lnTo>
                    <a:pt x="127" y="36"/>
                  </a:lnTo>
                  <a:lnTo>
                    <a:pt x="127" y="16"/>
                  </a:lnTo>
                  <a:lnTo>
                    <a:pt x="129" y="0"/>
                  </a:lnTo>
                  <a:lnTo>
                    <a:pt x="105" y="0"/>
                  </a:lnTo>
                  <a:lnTo>
                    <a:pt x="98" y="2"/>
                  </a:lnTo>
                  <a:lnTo>
                    <a:pt x="81" y="2"/>
                  </a:lnTo>
                  <a:lnTo>
                    <a:pt x="74" y="4"/>
                  </a:lnTo>
                  <a:lnTo>
                    <a:pt x="67" y="4"/>
                  </a:lnTo>
                  <a:lnTo>
                    <a:pt x="57" y="7"/>
                  </a:lnTo>
                  <a:lnTo>
                    <a:pt x="50" y="9"/>
                  </a:lnTo>
                  <a:lnTo>
                    <a:pt x="43" y="9"/>
                  </a:lnTo>
                  <a:lnTo>
                    <a:pt x="36" y="12"/>
                  </a:lnTo>
                  <a:lnTo>
                    <a:pt x="26" y="14"/>
                  </a:lnTo>
                  <a:lnTo>
                    <a:pt x="12" y="19"/>
                  </a:lnTo>
                  <a:lnTo>
                    <a:pt x="4" y="19"/>
                  </a:lnTo>
                  <a:lnTo>
                    <a:pt x="2" y="38"/>
                  </a:lnTo>
                  <a:lnTo>
                    <a:pt x="2" y="55"/>
                  </a:lnTo>
                  <a:lnTo>
                    <a:pt x="0" y="72"/>
                  </a:lnTo>
                  <a:lnTo>
                    <a:pt x="0" y="120"/>
                  </a:lnTo>
                  <a:lnTo>
                    <a:pt x="2" y="134"/>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3" name="Freeform 529"/>
            <p:cNvSpPr>
              <a:spLocks/>
            </p:cNvSpPr>
            <p:nvPr/>
          </p:nvSpPr>
          <p:spPr bwMode="auto">
            <a:xfrm>
              <a:off x="9621" y="2085"/>
              <a:ext cx="125" cy="149"/>
            </a:xfrm>
            <a:custGeom>
              <a:avLst/>
              <a:gdLst/>
              <a:ahLst/>
              <a:cxnLst>
                <a:cxn ang="0">
                  <a:pos x="120" y="69"/>
                </a:cxn>
                <a:cxn ang="0">
                  <a:pos x="122" y="52"/>
                </a:cxn>
                <a:cxn ang="0">
                  <a:pos x="122" y="33"/>
                </a:cxn>
                <a:cxn ang="0">
                  <a:pos x="124" y="16"/>
                </a:cxn>
                <a:cxn ang="0">
                  <a:pos x="124" y="0"/>
                </a:cxn>
                <a:cxn ang="0">
                  <a:pos x="103" y="0"/>
                </a:cxn>
                <a:cxn ang="0">
                  <a:pos x="96" y="2"/>
                </a:cxn>
                <a:cxn ang="0">
                  <a:pos x="88" y="2"/>
                </a:cxn>
                <a:cxn ang="0">
                  <a:pos x="81" y="4"/>
                </a:cxn>
                <a:cxn ang="0">
                  <a:pos x="72" y="4"/>
                </a:cxn>
                <a:cxn ang="0">
                  <a:pos x="64" y="7"/>
                </a:cxn>
                <a:cxn ang="0">
                  <a:pos x="57" y="7"/>
                </a:cxn>
                <a:cxn ang="0">
                  <a:pos x="50" y="9"/>
                </a:cxn>
                <a:cxn ang="0">
                  <a:pos x="40" y="12"/>
                </a:cxn>
                <a:cxn ang="0">
                  <a:pos x="33" y="12"/>
                </a:cxn>
                <a:cxn ang="0">
                  <a:pos x="4" y="21"/>
                </a:cxn>
                <a:cxn ang="0">
                  <a:pos x="2" y="36"/>
                </a:cxn>
                <a:cxn ang="0">
                  <a:pos x="2" y="52"/>
                </a:cxn>
                <a:cxn ang="0">
                  <a:pos x="0" y="69"/>
                </a:cxn>
                <a:cxn ang="0">
                  <a:pos x="0" y="115"/>
                </a:cxn>
                <a:cxn ang="0">
                  <a:pos x="2" y="129"/>
                </a:cxn>
                <a:cxn ang="0">
                  <a:pos x="4" y="146"/>
                </a:cxn>
                <a:cxn ang="0">
                  <a:pos x="9" y="146"/>
                </a:cxn>
                <a:cxn ang="0">
                  <a:pos x="16" y="148"/>
                </a:cxn>
                <a:cxn ang="0">
                  <a:pos x="62" y="148"/>
                </a:cxn>
                <a:cxn ang="0">
                  <a:pos x="72" y="146"/>
                </a:cxn>
                <a:cxn ang="0">
                  <a:pos x="79" y="146"/>
                </a:cxn>
                <a:cxn ang="0">
                  <a:pos x="86" y="144"/>
                </a:cxn>
                <a:cxn ang="0">
                  <a:pos x="96" y="144"/>
                </a:cxn>
                <a:cxn ang="0">
                  <a:pos x="103" y="141"/>
                </a:cxn>
                <a:cxn ang="0">
                  <a:pos x="108" y="141"/>
                </a:cxn>
                <a:cxn ang="0">
                  <a:pos x="115" y="139"/>
                </a:cxn>
                <a:cxn ang="0">
                  <a:pos x="120" y="136"/>
                </a:cxn>
                <a:cxn ang="0">
                  <a:pos x="120" y="69"/>
                </a:cxn>
              </a:cxnLst>
              <a:rect l="0" t="0" r="r" b="b"/>
              <a:pathLst>
                <a:path w="125" h="149">
                  <a:moveTo>
                    <a:pt x="120" y="69"/>
                  </a:moveTo>
                  <a:lnTo>
                    <a:pt x="122" y="52"/>
                  </a:lnTo>
                  <a:lnTo>
                    <a:pt x="122" y="33"/>
                  </a:lnTo>
                  <a:lnTo>
                    <a:pt x="124" y="16"/>
                  </a:lnTo>
                  <a:lnTo>
                    <a:pt x="124" y="0"/>
                  </a:lnTo>
                  <a:lnTo>
                    <a:pt x="103" y="0"/>
                  </a:lnTo>
                  <a:lnTo>
                    <a:pt x="96" y="2"/>
                  </a:lnTo>
                  <a:lnTo>
                    <a:pt x="88" y="2"/>
                  </a:lnTo>
                  <a:lnTo>
                    <a:pt x="81" y="4"/>
                  </a:lnTo>
                  <a:lnTo>
                    <a:pt x="72" y="4"/>
                  </a:lnTo>
                  <a:lnTo>
                    <a:pt x="64" y="7"/>
                  </a:lnTo>
                  <a:lnTo>
                    <a:pt x="57" y="7"/>
                  </a:lnTo>
                  <a:lnTo>
                    <a:pt x="50" y="9"/>
                  </a:lnTo>
                  <a:lnTo>
                    <a:pt x="40" y="12"/>
                  </a:lnTo>
                  <a:lnTo>
                    <a:pt x="33" y="12"/>
                  </a:lnTo>
                  <a:lnTo>
                    <a:pt x="4" y="21"/>
                  </a:lnTo>
                  <a:lnTo>
                    <a:pt x="2" y="36"/>
                  </a:lnTo>
                  <a:lnTo>
                    <a:pt x="2" y="52"/>
                  </a:lnTo>
                  <a:lnTo>
                    <a:pt x="0" y="69"/>
                  </a:lnTo>
                  <a:lnTo>
                    <a:pt x="0" y="115"/>
                  </a:lnTo>
                  <a:lnTo>
                    <a:pt x="2" y="129"/>
                  </a:lnTo>
                  <a:lnTo>
                    <a:pt x="4" y="146"/>
                  </a:lnTo>
                  <a:lnTo>
                    <a:pt x="9" y="146"/>
                  </a:lnTo>
                  <a:lnTo>
                    <a:pt x="16" y="148"/>
                  </a:lnTo>
                  <a:lnTo>
                    <a:pt x="62" y="148"/>
                  </a:lnTo>
                  <a:lnTo>
                    <a:pt x="72" y="146"/>
                  </a:lnTo>
                  <a:lnTo>
                    <a:pt x="79" y="146"/>
                  </a:lnTo>
                  <a:lnTo>
                    <a:pt x="86" y="144"/>
                  </a:lnTo>
                  <a:lnTo>
                    <a:pt x="96" y="144"/>
                  </a:lnTo>
                  <a:lnTo>
                    <a:pt x="103" y="141"/>
                  </a:lnTo>
                  <a:lnTo>
                    <a:pt x="108" y="141"/>
                  </a:lnTo>
                  <a:lnTo>
                    <a:pt x="115" y="139"/>
                  </a:lnTo>
                  <a:lnTo>
                    <a:pt x="120" y="136"/>
                  </a:lnTo>
                  <a:lnTo>
                    <a:pt x="120" y="6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4" name="Freeform 530"/>
            <p:cNvSpPr>
              <a:spLocks/>
            </p:cNvSpPr>
            <p:nvPr/>
          </p:nvSpPr>
          <p:spPr bwMode="auto">
            <a:xfrm>
              <a:off x="9621" y="2085"/>
              <a:ext cx="123" cy="142"/>
            </a:xfrm>
            <a:custGeom>
              <a:avLst/>
              <a:gdLst/>
              <a:ahLst/>
              <a:cxnLst>
                <a:cxn ang="0">
                  <a:pos x="26" y="14"/>
                </a:cxn>
                <a:cxn ang="0">
                  <a:pos x="4" y="21"/>
                </a:cxn>
                <a:cxn ang="0">
                  <a:pos x="4" y="36"/>
                </a:cxn>
                <a:cxn ang="0">
                  <a:pos x="2" y="50"/>
                </a:cxn>
                <a:cxn ang="0">
                  <a:pos x="0" y="67"/>
                </a:cxn>
                <a:cxn ang="0">
                  <a:pos x="0" y="96"/>
                </a:cxn>
                <a:cxn ang="0">
                  <a:pos x="2" y="110"/>
                </a:cxn>
                <a:cxn ang="0">
                  <a:pos x="2" y="124"/>
                </a:cxn>
                <a:cxn ang="0">
                  <a:pos x="4" y="139"/>
                </a:cxn>
                <a:cxn ang="0">
                  <a:pos x="9" y="141"/>
                </a:cxn>
                <a:cxn ang="0">
                  <a:pos x="62" y="141"/>
                </a:cxn>
                <a:cxn ang="0">
                  <a:pos x="69" y="139"/>
                </a:cxn>
                <a:cxn ang="0">
                  <a:pos x="76" y="139"/>
                </a:cxn>
                <a:cxn ang="0">
                  <a:pos x="91" y="134"/>
                </a:cxn>
                <a:cxn ang="0">
                  <a:pos x="98" y="134"/>
                </a:cxn>
                <a:cxn ang="0">
                  <a:pos x="105" y="132"/>
                </a:cxn>
                <a:cxn ang="0">
                  <a:pos x="110" y="132"/>
                </a:cxn>
                <a:cxn ang="0">
                  <a:pos x="115" y="129"/>
                </a:cxn>
                <a:cxn ang="0">
                  <a:pos x="115" y="96"/>
                </a:cxn>
                <a:cxn ang="0">
                  <a:pos x="117" y="81"/>
                </a:cxn>
                <a:cxn ang="0">
                  <a:pos x="117" y="50"/>
                </a:cxn>
                <a:cxn ang="0">
                  <a:pos x="120" y="33"/>
                </a:cxn>
                <a:cxn ang="0">
                  <a:pos x="120" y="16"/>
                </a:cxn>
                <a:cxn ang="0">
                  <a:pos x="122" y="0"/>
                </a:cxn>
                <a:cxn ang="0">
                  <a:pos x="108" y="0"/>
                </a:cxn>
                <a:cxn ang="0">
                  <a:pos x="100" y="2"/>
                </a:cxn>
                <a:cxn ang="0">
                  <a:pos x="86" y="2"/>
                </a:cxn>
                <a:cxn ang="0">
                  <a:pos x="79" y="4"/>
                </a:cxn>
                <a:cxn ang="0">
                  <a:pos x="72" y="4"/>
                </a:cxn>
                <a:cxn ang="0">
                  <a:pos x="62" y="7"/>
                </a:cxn>
                <a:cxn ang="0">
                  <a:pos x="55" y="7"/>
                </a:cxn>
                <a:cxn ang="0">
                  <a:pos x="33" y="14"/>
                </a:cxn>
                <a:cxn ang="0">
                  <a:pos x="26" y="14"/>
                </a:cxn>
              </a:cxnLst>
              <a:rect l="0" t="0" r="r" b="b"/>
              <a:pathLst>
                <a:path w="123" h="142">
                  <a:moveTo>
                    <a:pt x="26" y="14"/>
                  </a:moveTo>
                  <a:lnTo>
                    <a:pt x="4" y="21"/>
                  </a:lnTo>
                  <a:lnTo>
                    <a:pt x="4" y="36"/>
                  </a:lnTo>
                  <a:lnTo>
                    <a:pt x="2" y="50"/>
                  </a:lnTo>
                  <a:lnTo>
                    <a:pt x="0" y="67"/>
                  </a:lnTo>
                  <a:lnTo>
                    <a:pt x="0" y="96"/>
                  </a:lnTo>
                  <a:lnTo>
                    <a:pt x="2" y="110"/>
                  </a:lnTo>
                  <a:lnTo>
                    <a:pt x="2" y="124"/>
                  </a:lnTo>
                  <a:lnTo>
                    <a:pt x="4" y="139"/>
                  </a:lnTo>
                  <a:lnTo>
                    <a:pt x="9" y="141"/>
                  </a:lnTo>
                  <a:lnTo>
                    <a:pt x="62" y="141"/>
                  </a:lnTo>
                  <a:lnTo>
                    <a:pt x="69" y="139"/>
                  </a:lnTo>
                  <a:lnTo>
                    <a:pt x="76" y="139"/>
                  </a:lnTo>
                  <a:lnTo>
                    <a:pt x="91" y="134"/>
                  </a:lnTo>
                  <a:lnTo>
                    <a:pt x="98" y="134"/>
                  </a:lnTo>
                  <a:lnTo>
                    <a:pt x="105" y="132"/>
                  </a:lnTo>
                  <a:lnTo>
                    <a:pt x="110" y="132"/>
                  </a:lnTo>
                  <a:lnTo>
                    <a:pt x="115" y="129"/>
                  </a:lnTo>
                  <a:lnTo>
                    <a:pt x="115" y="96"/>
                  </a:lnTo>
                  <a:lnTo>
                    <a:pt x="117" y="81"/>
                  </a:lnTo>
                  <a:lnTo>
                    <a:pt x="117" y="50"/>
                  </a:lnTo>
                  <a:lnTo>
                    <a:pt x="120" y="33"/>
                  </a:lnTo>
                  <a:lnTo>
                    <a:pt x="120" y="16"/>
                  </a:lnTo>
                  <a:lnTo>
                    <a:pt x="122" y="0"/>
                  </a:lnTo>
                  <a:lnTo>
                    <a:pt x="108" y="0"/>
                  </a:lnTo>
                  <a:lnTo>
                    <a:pt x="100" y="2"/>
                  </a:lnTo>
                  <a:lnTo>
                    <a:pt x="86" y="2"/>
                  </a:lnTo>
                  <a:lnTo>
                    <a:pt x="79" y="4"/>
                  </a:lnTo>
                  <a:lnTo>
                    <a:pt x="72" y="4"/>
                  </a:lnTo>
                  <a:lnTo>
                    <a:pt x="62" y="7"/>
                  </a:lnTo>
                  <a:lnTo>
                    <a:pt x="55" y="7"/>
                  </a:lnTo>
                  <a:lnTo>
                    <a:pt x="33" y="14"/>
                  </a:lnTo>
                  <a:lnTo>
                    <a:pt x="26"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5" name="Freeform 531"/>
            <p:cNvSpPr>
              <a:spLocks/>
            </p:cNvSpPr>
            <p:nvPr/>
          </p:nvSpPr>
          <p:spPr bwMode="auto">
            <a:xfrm>
              <a:off x="9621" y="2085"/>
              <a:ext cx="118" cy="137"/>
            </a:xfrm>
            <a:custGeom>
              <a:avLst/>
              <a:gdLst/>
              <a:ahLst/>
              <a:cxnLst>
                <a:cxn ang="0">
                  <a:pos x="7" y="21"/>
                </a:cxn>
                <a:cxn ang="0">
                  <a:pos x="2" y="50"/>
                </a:cxn>
                <a:cxn ang="0">
                  <a:pos x="2" y="64"/>
                </a:cxn>
                <a:cxn ang="0">
                  <a:pos x="0" y="76"/>
                </a:cxn>
                <a:cxn ang="0">
                  <a:pos x="2" y="91"/>
                </a:cxn>
                <a:cxn ang="0">
                  <a:pos x="2" y="120"/>
                </a:cxn>
                <a:cxn ang="0">
                  <a:pos x="4" y="132"/>
                </a:cxn>
                <a:cxn ang="0">
                  <a:pos x="9" y="134"/>
                </a:cxn>
                <a:cxn ang="0">
                  <a:pos x="16" y="134"/>
                </a:cxn>
                <a:cxn ang="0">
                  <a:pos x="21" y="136"/>
                </a:cxn>
                <a:cxn ang="0">
                  <a:pos x="36" y="136"/>
                </a:cxn>
                <a:cxn ang="0">
                  <a:pos x="43" y="134"/>
                </a:cxn>
                <a:cxn ang="0">
                  <a:pos x="60" y="134"/>
                </a:cxn>
                <a:cxn ang="0">
                  <a:pos x="67" y="132"/>
                </a:cxn>
                <a:cxn ang="0">
                  <a:pos x="74" y="132"/>
                </a:cxn>
                <a:cxn ang="0">
                  <a:pos x="88" y="127"/>
                </a:cxn>
                <a:cxn ang="0">
                  <a:pos x="96" y="127"/>
                </a:cxn>
                <a:cxn ang="0">
                  <a:pos x="103" y="124"/>
                </a:cxn>
                <a:cxn ang="0">
                  <a:pos x="108" y="124"/>
                </a:cxn>
                <a:cxn ang="0">
                  <a:pos x="112" y="122"/>
                </a:cxn>
                <a:cxn ang="0">
                  <a:pos x="112" y="62"/>
                </a:cxn>
                <a:cxn ang="0">
                  <a:pos x="115" y="45"/>
                </a:cxn>
                <a:cxn ang="0">
                  <a:pos x="115" y="31"/>
                </a:cxn>
                <a:cxn ang="0">
                  <a:pos x="117" y="16"/>
                </a:cxn>
                <a:cxn ang="0">
                  <a:pos x="117" y="0"/>
                </a:cxn>
                <a:cxn ang="0">
                  <a:pos x="110" y="0"/>
                </a:cxn>
                <a:cxn ang="0">
                  <a:pos x="105" y="2"/>
                </a:cxn>
                <a:cxn ang="0">
                  <a:pos x="91" y="2"/>
                </a:cxn>
                <a:cxn ang="0">
                  <a:pos x="83" y="4"/>
                </a:cxn>
                <a:cxn ang="0">
                  <a:pos x="69" y="4"/>
                </a:cxn>
                <a:cxn ang="0">
                  <a:pos x="55" y="9"/>
                </a:cxn>
                <a:cxn ang="0">
                  <a:pos x="45" y="9"/>
                </a:cxn>
                <a:cxn ang="0">
                  <a:pos x="31" y="14"/>
                </a:cxn>
                <a:cxn ang="0">
                  <a:pos x="23" y="14"/>
                </a:cxn>
                <a:cxn ang="0">
                  <a:pos x="19" y="16"/>
                </a:cxn>
                <a:cxn ang="0">
                  <a:pos x="12" y="19"/>
                </a:cxn>
                <a:cxn ang="0">
                  <a:pos x="7" y="21"/>
                </a:cxn>
              </a:cxnLst>
              <a:rect l="0" t="0" r="r" b="b"/>
              <a:pathLst>
                <a:path w="118" h="137">
                  <a:moveTo>
                    <a:pt x="7" y="21"/>
                  </a:moveTo>
                  <a:lnTo>
                    <a:pt x="2" y="50"/>
                  </a:lnTo>
                  <a:lnTo>
                    <a:pt x="2" y="64"/>
                  </a:lnTo>
                  <a:lnTo>
                    <a:pt x="0" y="76"/>
                  </a:lnTo>
                  <a:lnTo>
                    <a:pt x="2" y="91"/>
                  </a:lnTo>
                  <a:lnTo>
                    <a:pt x="2" y="120"/>
                  </a:lnTo>
                  <a:lnTo>
                    <a:pt x="4" y="132"/>
                  </a:lnTo>
                  <a:lnTo>
                    <a:pt x="9" y="134"/>
                  </a:lnTo>
                  <a:lnTo>
                    <a:pt x="16" y="134"/>
                  </a:lnTo>
                  <a:lnTo>
                    <a:pt x="21" y="136"/>
                  </a:lnTo>
                  <a:lnTo>
                    <a:pt x="36" y="136"/>
                  </a:lnTo>
                  <a:lnTo>
                    <a:pt x="43" y="134"/>
                  </a:lnTo>
                  <a:lnTo>
                    <a:pt x="60" y="134"/>
                  </a:lnTo>
                  <a:lnTo>
                    <a:pt x="67" y="132"/>
                  </a:lnTo>
                  <a:lnTo>
                    <a:pt x="74" y="132"/>
                  </a:lnTo>
                  <a:lnTo>
                    <a:pt x="88" y="127"/>
                  </a:lnTo>
                  <a:lnTo>
                    <a:pt x="96" y="127"/>
                  </a:lnTo>
                  <a:lnTo>
                    <a:pt x="103" y="124"/>
                  </a:lnTo>
                  <a:lnTo>
                    <a:pt x="108" y="124"/>
                  </a:lnTo>
                  <a:lnTo>
                    <a:pt x="112" y="122"/>
                  </a:lnTo>
                  <a:lnTo>
                    <a:pt x="112" y="62"/>
                  </a:lnTo>
                  <a:lnTo>
                    <a:pt x="115" y="45"/>
                  </a:lnTo>
                  <a:lnTo>
                    <a:pt x="115" y="31"/>
                  </a:lnTo>
                  <a:lnTo>
                    <a:pt x="117" y="16"/>
                  </a:lnTo>
                  <a:lnTo>
                    <a:pt x="117" y="0"/>
                  </a:lnTo>
                  <a:lnTo>
                    <a:pt x="110" y="0"/>
                  </a:lnTo>
                  <a:lnTo>
                    <a:pt x="105" y="2"/>
                  </a:lnTo>
                  <a:lnTo>
                    <a:pt x="91" y="2"/>
                  </a:lnTo>
                  <a:lnTo>
                    <a:pt x="83" y="4"/>
                  </a:lnTo>
                  <a:lnTo>
                    <a:pt x="69" y="4"/>
                  </a:lnTo>
                  <a:lnTo>
                    <a:pt x="55" y="9"/>
                  </a:lnTo>
                  <a:lnTo>
                    <a:pt x="45" y="9"/>
                  </a:lnTo>
                  <a:lnTo>
                    <a:pt x="31" y="14"/>
                  </a:lnTo>
                  <a:lnTo>
                    <a:pt x="23" y="14"/>
                  </a:lnTo>
                  <a:lnTo>
                    <a:pt x="19" y="16"/>
                  </a:lnTo>
                  <a:lnTo>
                    <a:pt x="12" y="19"/>
                  </a:lnTo>
                  <a:lnTo>
                    <a:pt x="7" y="21"/>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6" name="Freeform 532"/>
            <p:cNvSpPr>
              <a:spLocks/>
            </p:cNvSpPr>
            <p:nvPr/>
          </p:nvSpPr>
          <p:spPr bwMode="auto">
            <a:xfrm>
              <a:off x="9624" y="2085"/>
              <a:ext cx="112" cy="130"/>
            </a:xfrm>
            <a:custGeom>
              <a:avLst/>
              <a:gdLst/>
              <a:ahLst/>
              <a:cxnLst>
                <a:cxn ang="0">
                  <a:pos x="9" y="19"/>
                </a:cxn>
                <a:cxn ang="0">
                  <a:pos x="4" y="21"/>
                </a:cxn>
                <a:cxn ang="0">
                  <a:pos x="2" y="36"/>
                </a:cxn>
                <a:cxn ang="0">
                  <a:pos x="0" y="47"/>
                </a:cxn>
                <a:cxn ang="0">
                  <a:pos x="0" y="100"/>
                </a:cxn>
                <a:cxn ang="0">
                  <a:pos x="2" y="112"/>
                </a:cxn>
                <a:cxn ang="0">
                  <a:pos x="2" y="127"/>
                </a:cxn>
                <a:cxn ang="0">
                  <a:pos x="7" y="127"/>
                </a:cxn>
                <a:cxn ang="0">
                  <a:pos x="14" y="129"/>
                </a:cxn>
                <a:cxn ang="0">
                  <a:pos x="33" y="129"/>
                </a:cxn>
                <a:cxn ang="0">
                  <a:pos x="40" y="127"/>
                </a:cxn>
                <a:cxn ang="0">
                  <a:pos x="55" y="127"/>
                </a:cxn>
                <a:cxn ang="0">
                  <a:pos x="69" y="122"/>
                </a:cxn>
                <a:cxn ang="0">
                  <a:pos x="76" y="122"/>
                </a:cxn>
                <a:cxn ang="0">
                  <a:pos x="83" y="120"/>
                </a:cxn>
                <a:cxn ang="0">
                  <a:pos x="91" y="120"/>
                </a:cxn>
                <a:cxn ang="0">
                  <a:pos x="96" y="117"/>
                </a:cxn>
                <a:cxn ang="0">
                  <a:pos x="100" y="115"/>
                </a:cxn>
                <a:cxn ang="0">
                  <a:pos x="105" y="115"/>
                </a:cxn>
                <a:cxn ang="0">
                  <a:pos x="105" y="72"/>
                </a:cxn>
                <a:cxn ang="0">
                  <a:pos x="108" y="57"/>
                </a:cxn>
                <a:cxn ang="0">
                  <a:pos x="108" y="43"/>
                </a:cxn>
                <a:cxn ang="0">
                  <a:pos x="110" y="31"/>
                </a:cxn>
                <a:cxn ang="0">
                  <a:pos x="110" y="16"/>
                </a:cxn>
                <a:cxn ang="0">
                  <a:pos x="112" y="0"/>
                </a:cxn>
                <a:cxn ang="0">
                  <a:pos x="105" y="0"/>
                </a:cxn>
                <a:cxn ang="0">
                  <a:pos x="100" y="2"/>
                </a:cxn>
                <a:cxn ang="0">
                  <a:pos x="86" y="2"/>
                </a:cxn>
                <a:cxn ang="0">
                  <a:pos x="79" y="4"/>
                </a:cxn>
                <a:cxn ang="0">
                  <a:pos x="72" y="4"/>
                </a:cxn>
                <a:cxn ang="0">
                  <a:pos x="64" y="7"/>
                </a:cxn>
                <a:cxn ang="0">
                  <a:pos x="57" y="7"/>
                </a:cxn>
                <a:cxn ang="0">
                  <a:pos x="43" y="12"/>
                </a:cxn>
                <a:cxn ang="0">
                  <a:pos x="36" y="12"/>
                </a:cxn>
                <a:cxn ang="0">
                  <a:pos x="21" y="16"/>
                </a:cxn>
                <a:cxn ang="0">
                  <a:pos x="16" y="16"/>
                </a:cxn>
                <a:cxn ang="0">
                  <a:pos x="9" y="19"/>
                </a:cxn>
              </a:cxnLst>
              <a:rect l="0" t="0" r="r" b="b"/>
              <a:pathLst>
                <a:path w="112" h="130">
                  <a:moveTo>
                    <a:pt x="9" y="19"/>
                  </a:moveTo>
                  <a:lnTo>
                    <a:pt x="4" y="21"/>
                  </a:lnTo>
                  <a:lnTo>
                    <a:pt x="2" y="36"/>
                  </a:lnTo>
                  <a:lnTo>
                    <a:pt x="0" y="47"/>
                  </a:lnTo>
                  <a:lnTo>
                    <a:pt x="0" y="100"/>
                  </a:lnTo>
                  <a:lnTo>
                    <a:pt x="2" y="112"/>
                  </a:lnTo>
                  <a:lnTo>
                    <a:pt x="2" y="127"/>
                  </a:lnTo>
                  <a:lnTo>
                    <a:pt x="7" y="127"/>
                  </a:lnTo>
                  <a:lnTo>
                    <a:pt x="14" y="129"/>
                  </a:lnTo>
                  <a:lnTo>
                    <a:pt x="33" y="129"/>
                  </a:lnTo>
                  <a:lnTo>
                    <a:pt x="40" y="127"/>
                  </a:lnTo>
                  <a:lnTo>
                    <a:pt x="55" y="127"/>
                  </a:lnTo>
                  <a:lnTo>
                    <a:pt x="69" y="122"/>
                  </a:lnTo>
                  <a:lnTo>
                    <a:pt x="76" y="122"/>
                  </a:lnTo>
                  <a:lnTo>
                    <a:pt x="83" y="120"/>
                  </a:lnTo>
                  <a:lnTo>
                    <a:pt x="91" y="120"/>
                  </a:lnTo>
                  <a:lnTo>
                    <a:pt x="96" y="117"/>
                  </a:lnTo>
                  <a:lnTo>
                    <a:pt x="100" y="115"/>
                  </a:lnTo>
                  <a:lnTo>
                    <a:pt x="105" y="115"/>
                  </a:lnTo>
                  <a:lnTo>
                    <a:pt x="105" y="72"/>
                  </a:lnTo>
                  <a:lnTo>
                    <a:pt x="108" y="57"/>
                  </a:lnTo>
                  <a:lnTo>
                    <a:pt x="108" y="43"/>
                  </a:lnTo>
                  <a:lnTo>
                    <a:pt x="110" y="31"/>
                  </a:lnTo>
                  <a:lnTo>
                    <a:pt x="110" y="16"/>
                  </a:lnTo>
                  <a:lnTo>
                    <a:pt x="112" y="0"/>
                  </a:lnTo>
                  <a:lnTo>
                    <a:pt x="105" y="0"/>
                  </a:lnTo>
                  <a:lnTo>
                    <a:pt x="100" y="2"/>
                  </a:lnTo>
                  <a:lnTo>
                    <a:pt x="86" y="2"/>
                  </a:lnTo>
                  <a:lnTo>
                    <a:pt x="79" y="4"/>
                  </a:lnTo>
                  <a:lnTo>
                    <a:pt x="72" y="4"/>
                  </a:lnTo>
                  <a:lnTo>
                    <a:pt x="64" y="7"/>
                  </a:lnTo>
                  <a:lnTo>
                    <a:pt x="57" y="7"/>
                  </a:lnTo>
                  <a:lnTo>
                    <a:pt x="43" y="12"/>
                  </a:lnTo>
                  <a:lnTo>
                    <a:pt x="36" y="12"/>
                  </a:lnTo>
                  <a:lnTo>
                    <a:pt x="21" y="16"/>
                  </a:lnTo>
                  <a:lnTo>
                    <a:pt x="16" y="16"/>
                  </a:lnTo>
                  <a:lnTo>
                    <a:pt x="9" y="19"/>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7" name="Freeform 533"/>
            <p:cNvSpPr>
              <a:spLocks/>
            </p:cNvSpPr>
            <p:nvPr/>
          </p:nvSpPr>
          <p:spPr bwMode="auto">
            <a:xfrm>
              <a:off x="9624" y="2087"/>
              <a:ext cx="108" cy="120"/>
            </a:xfrm>
            <a:custGeom>
              <a:avLst/>
              <a:gdLst/>
              <a:ahLst/>
              <a:cxnLst>
                <a:cxn ang="0">
                  <a:pos x="4" y="19"/>
                </a:cxn>
                <a:cxn ang="0">
                  <a:pos x="0" y="45"/>
                </a:cxn>
                <a:cxn ang="0">
                  <a:pos x="0" y="93"/>
                </a:cxn>
                <a:cxn ang="0">
                  <a:pos x="2" y="117"/>
                </a:cxn>
                <a:cxn ang="0">
                  <a:pos x="7" y="120"/>
                </a:cxn>
                <a:cxn ang="0">
                  <a:pos x="38" y="120"/>
                </a:cxn>
                <a:cxn ang="0">
                  <a:pos x="45" y="117"/>
                </a:cxn>
                <a:cxn ang="0">
                  <a:pos x="52" y="117"/>
                </a:cxn>
                <a:cxn ang="0">
                  <a:pos x="60" y="115"/>
                </a:cxn>
                <a:cxn ang="0">
                  <a:pos x="67" y="112"/>
                </a:cxn>
                <a:cxn ang="0">
                  <a:pos x="74" y="112"/>
                </a:cxn>
                <a:cxn ang="0">
                  <a:pos x="81" y="110"/>
                </a:cxn>
                <a:cxn ang="0">
                  <a:pos x="86" y="107"/>
                </a:cxn>
                <a:cxn ang="0">
                  <a:pos x="93" y="107"/>
                </a:cxn>
                <a:cxn ang="0">
                  <a:pos x="98" y="105"/>
                </a:cxn>
                <a:cxn ang="0">
                  <a:pos x="103" y="105"/>
                </a:cxn>
                <a:cxn ang="0">
                  <a:pos x="103" y="52"/>
                </a:cxn>
                <a:cxn ang="0">
                  <a:pos x="105" y="38"/>
                </a:cxn>
                <a:cxn ang="0">
                  <a:pos x="105" y="26"/>
                </a:cxn>
                <a:cxn ang="0">
                  <a:pos x="108" y="12"/>
                </a:cxn>
                <a:cxn ang="0">
                  <a:pos x="108" y="0"/>
                </a:cxn>
                <a:cxn ang="0">
                  <a:pos x="83" y="0"/>
                </a:cxn>
                <a:cxn ang="0">
                  <a:pos x="76" y="2"/>
                </a:cxn>
                <a:cxn ang="0">
                  <a:pos x="69" y="2"/>
                </a:cxn>
                <a:cxn ang="0">
                  <a:pos x="62" y="4"/>
                </a:cxn>
                <a:cxn ang="0">
                  <a:pos x="55" y="4"/>
                </a:cxn>
                <a:cxn ang="0">
                  <a:pos x="40" y="9"/>
                </a:cxn>
                <a:cxn ang="0">
                  <a:pos x="33" y="9"/>
                </a:cxn>
                <a:cxn ang="0">
                  <a:pos x="28" y="12"/>
                </a:cxn>
                <a:cxn ang="0">
                  <a:pos x="21" y="14"/>
                </a:cxn>
                <a:cxn ang="0">
                  <a:pos x="14" y="14"/>
                </a:cxn>
                <a:cxn ang="0">
                  <a:pos x="4" y="19"/>
                </a:cxn>
              </a:cxnLst>
              <a:rect l="0" t="0" r="r" b="b"/>
              <a:pathLst>
                <a:path w="108" h="120">
                  <a:moveTo>
                    <a:pt x="4" y="19"/>
                  </a:moveTo>
                  <a:lnTo>
                    <a:pt x="0" y="45"/>
                  </a:lnTo>
                  <a:lnTo>
                    <a:pt x="0" y="93"/>
                  </a:lnTo>
                  <a:lnTo>
                    <a:pt x="2" y="117"/>
                  </a:lnTo>
                  <a:lnTo>
                    <a:pt x="7" y="120"/>
                  </a:lnTo>
                  <a:lnTo>
                    <a:pt x="38" y="120"/>
                  </a:lnTo>
                  <a:lnTo>
                    <a:pt x="45" y="117"/>
                  </a:lnTo>
                  <a:lnTo>
                    <a:pt x="52" y="117"/>
                  </a:lnTo>
                  <a:lnTo>
                    <a:pt x="60" y="115"/>
                  </a:lnTo>
                  <a:lnTo>
                    <a:pt x="67" y="112"/>
                  </a:lnTo>
                  <a:lnTo>
                    <a:pt x="74" y="112"/>
                  </a:lnTo>
                  <a:lnTo>
                    <a:pt x="81" y="110"/>
                  </a:lnTo>
                  <a:lnTo>
                    <a:pt x="86" y="107"/>
                  </a:lnTo>
                  <a:lnTo>
                    <a:pt x="93" y="107"/>
                  </a:lnTo>
                  <a:lnTo>
                    <a:pt x="98" y="105"/>
                  </a:lnTo>
                  <a:lnTo>
                    <a:pt x="103" y="105"/>
                  </a:lnTo>
                  <a:lnTo>
                    <a:pt x="103" y="52"/>
                  </a:lnTo>
                  <a:lnTo>
                    <a:pt x="105" y="38"/>
                  </a:lnTo>
                  <a:lnTo>
                    <a:pt x="105" y="26"/>
                  </a:lnTo>
                  <a:lnTo>
                    <a:pt x="108" y="12"/>
                  </a:lnTo>
                  <a:lnTo>
                    <a:pt x="108" y="0"/>
                  </a:lnTo>
                  <a:lnTo>
                    <a:pt x="83" y="0"/>
                  </a:lnTo>
                  <a:lnTo>
                    <a:pt x="76" y="2"/>
                  </a:lnTo>
                  <a:lnTo>
                    <a:pt x="69" y="2"/>
                  </a:lnTo>
                  <a:lnTo>
                    <a:pt x="62" y="4"/>
                  </a:lnTo>
                  <a:lnTo>
                    <a:pt x="55" y="4"/>
                  </a:lnTo>
                  <a:lnTo>
                    <a:pt x="40" y="9"/>
                  </a:lnTo>
                  <a:lnTo>
                    <a:pt x="33" y="9"/>
                  </a:lnTo>
                  <a:lnTo>
                    <a:pt x="28" y="12"/>
                  </a:lnTo>
                  <a:lnTo>
                    <a:pt x="21" y="14"/>
                  </a:lnTo>
                  <a:lnTo>
                    <a:pt x="14" y="14"/>
                  </a:lnTo>
                  <a:lnTo>
                    <a:pt x="4" y="1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8" name="Freeform 534"/>
            <p:cNvSpPr>
              <a:spLocks/>
            </p:cNvSpPr>
            <p:nvPr/>
          </p:nvSpPr>
          <p:spPr bwMode="auto">
            <a:xfrm>
              <a:off x="9624" y="2087"/>
              <a:ext cx="105" cy="113"/>
            </a:xfrm>
            <a:custGeom>
              <a:avLst/>
              <a:gdLst/>
              <a:ahLst/>
              <a:cxnLst>
                <a:cxn ang="0">
                  <a:pos x="0" y="67"/>
                </a:cxn>
                <a:cxn ang="0">
                  <a:pos x="0" y="88"/>
                </a:cxn>
                <a:cxn ang="0">
                  <a:pos x="4" y="112"/>
                </a:cxn>
                <a:cxn ang="0">
                  <a:pos x="38" y="112"/>
                </a:cxn>
                <a:cxn ang="0">
                  <a:pos x="45" y="110"/>
                </a:cxn>
                <a:cxn ang="0">
                  <a:pos x="50" y="110"/>
                </a:cxn>
                <a:cxn ang="0">
                  <a:pos x="72" y="103"/>
                </a:cxn>
                <a:cxn ang="0">
                  <a:pos x="76" y="103"/>
                </a:cxn>
                <a:cxn ang="0">
                  <a:pos x="83" y="100"/>
                </a:cxn>
                <a:cxn ang="0">
                  <a:pos x="88" y="98"/>
                </a:cxn>
                <a:cxn ang="0">
                  <a:pos x="93" y="98"/>
                </a:cxn>
                <a:cxn ang="0">
                  <a:pos x="98" y="96"/>
                </a:cxn>
                <a:cxn ang="0">
                  <a:pos x="98" y="60"/>
                </a:cxn>
                <a:cxn ang="0">
                  <a:pos x="100" y="47"/>
                </a:cxn>
                <a:cxn ang="0">
                  <a:pos x="100" y="36"/>
                </a:cxn>
                <a:cxn ang="0">
                  <a:pos x="103" y="24"/>
                </a:cxn>
                <a:cxn ang="0">
                  <a:pos x="103" y="12"/>
                </a:cxn>
                <a:cxn ang="0">
                  <a:pos x="105" y="0"/>
                </a:cxn>
                <a:cxn ang="0">
                  <a:pos x="88" y="0"/>
                </a:cxn>
                <a:cxn ang="0">
                  <a:pos x="81" y="2"/>
                </a:cxn>
                <a:cxn ang="0">
                  <a:pos x="74" y="2"/>
                </a:cxn>
                <a:cxn ang="0">
                  <a:pos x="67" y="4"/>
                </a:cxn>
                <a:cxn ang="0">
                  <a:pos x="62" y="4"/>
                </a:cxn>
                <a:cxn ang="0">
                  <a:pos x="55" y="7"/>
                </a:cxn>
                <a:cxn ang="0">
                  <a:pos x="48" y="7"/>
                </a:cxn>
                <a:cxn ang="0">
                  <a:pos x="33" y="12"/>
                </a:cxn>
                <a:cxn ang="0">
                  <a:pos x="26" y="12"/>
                </a:cxn>
                <a:cxn ang="0">
                  <a:pos x="21" y="14"/>
                </a:cxn>
                <a:cxn ang="0">
                  <a:pos x="14" y="16"/>
                </a:cxn>
                <a:cxn ang="0">
                  <a:pos x="9" y="16"/>
                </a:cxn>
                <a:cxn ang="0">
                  <a:pos x="4" y="19"/>
                </a:cxn>
                <a:cxn ang="0">
                  <a:pos x="0" y="67"/>
                </a:cxn>
              </a:cxnLst>
              <a:rect l="0" t="0" r="r" b="b"/>
              <a:pathLst>
                <a:path w="105" h="113">
                  <a:moveTo>
                    <a:pt x="0" y="67"/>
                  </a:moveTo>
                  <a:lnTo>
                    <a:pt x="0" y="88"/>
                  </a:lnTo>
                  <a:lnTo>
                    <a:pt x="4" y="112"/>
                  </a:lnTo>
                  <a:lnTo>
                    <a:pt x="38" y="112"/>
                  </a:lnTo>
                  <a:lnTo>
                    <a:pt x="45" y="110"/>
                  </a:lnTo>
                  <a:lnTo>
                    <a:pt x="50" y="110"/>
                  </a:lnTo>
                  <a:lnTo>
                    <a:pt x="72" y="103"/>
                  </a:lnTo>
                  <a:lnTo>
                    <a:pt x="76" y="103"/>
                  </a:lnTo>
                  <a:lnTo>
                    <a:pt x="83" y="100"/>
                  </a:lnTo>
                  <a:lnTo>
                    <a:pt x="88" y="98"/>
                  </a:lnTo>
                  <a:lnTo>
                    <a:pt x="93" y="98"/>
                  </a:lnTo>
                  <a:lnTo>
                    <a:pt x="98" y="96"/>
                  </a:lnTo>
                  <a:lnTo>
                    <a:pt x="98" y="60"/>
                  </a:lnTo>
                  <a:lnTo>
                    <a:pt x="100" y="47"/>
                  </a:lnTo>
                  <a:lnTo>
                    <a:pt x="100" y="36"/>
                  </a:lnTo>
                  <a:lnTo>
                    <a:pt x="103" y="24"/>
                  </a:lnTo>
                  <a:lnTo>
                    <a:pt x="103" y="12"/>
                  </a:lnTo>
                  <a:lnTo>
                    <a:pt x="105" y="0"/>
                  </a:lnTo>
                  <a:lnTo>
                    <a:pt x="88" y="0"/>
                  </a:lnTo>
                  <a:lnTo>
                    <a:pt x="81" y="2"/>
                  </a:lnTo>
                  <a:lnTo>
                    <a:pt x="74" y="2"/>
                  </a:lnTo>
                  <a:lnTo>
                    <a:pt x="67" y="4"/>
                  </a:lnTo>
                  <a:lnTo>
                    <a:pt x="62" y="4"/>
                  </a:lnTo>
                  <a:lnTo>
                    <a:pt x="55" y="7"/>
                  </a:lnTo>
                  <a:lnTo>
                    <a:pt x="48" y="7"/>
                  </a:lnTo>
                  <a:lnTo>
                    <a:pt x="33" y="12"/>
                  </a:lnTo>
                  <a:lnTo>
                    <a:pt x="26" y="12"/>
                  </a:lnTo>
                  <a:lnTo>
                    <a:pt x="21" y="14"/>
                  </a:lnTo>
                  <a:lnTo>
                    <a:pt x="14" y="16"/>
                  </a:lnTo>
                  <a:lnTo>
                    <a:pt x="9" y="16"/>
                  </a:lnTo>
                  <a:lnTo>
                    <a:pt x="4" y="19"/>
                  </a:lnTo>
                  <a:lnTo>
                    <a:pt x="0" y="6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9" name="Freeform 535"/>
            <p:cNvSpPr>
              <a:spLocks/>
            </p:cNvSpPr>
            <p:nvPr/>
          </p:nvSpPr>
          <p:spPr bwMode="auto">
            <a:xfrm>
              <a:off x="9624" y="2087"/>
              <a:ext cx="100" cy="108"/>
            </a:xfrm>
            <a:custGeom>
              <a:avLst/>
              <a:gdLst/>
              <a:ahLst/>
              <a:cxnLst>
                <a:cxn ang="0">
                  <a:pos x="19" y="14"/>
                </a:cxn>
                <a:cxn ang="0">
                  <a:pos x="14" y="16"/>
                </a:cxn>
                <a:cxn ang="0">
                  <a:pos x="9" y="16"/>
                </a:cxn>
                <a:cxn ang="0">
                  <a:pos x="4" y="19"/>
                </a:cxn>
                <a:cxn ang="0">
                  <a:pos x="0" y="62"/>
                </a:cxn>
                <a:cxn ang="0">
                  <a:pos x="4" y="105"/>
                </a:cxn>
                <a:cxn ang="0">
                  <a:pos x="7" y="105"/>
                </a:cxn>
                <a:cxn ang="0">
                  <a:pos x="12" y="107"/>
                </a:cxn>
                <a:cxn ang="0">
                  <a:pos x="23" y="107"/>
                </a:cxn>
                <a:cxn ang="0">
                  <a:pos x="31" y="105"/>
                </a:cxn>
                <a:cxn ang="0">
                  <a:pos x="36" y="105"/>
                </a:cxn>
                <a:cxn ang="0">
                  <a:pos x="43" y="103"/>
                </a:cxn>
                <a:cxn ang="0">
                  <a:pos x="50" y="103"/>
                </a:cxn>
                <a:cxn ang="0">
                  <a:pos x="55" y="100"/>
                </a:cxn>
                <a:cxn ang="0">
                  <a:pos x="62" y="98"/>
                </a:cxn>
                <a:cxn ang="0">
                  <a:pos x="69" y="96"/>
                </a:cxn>
                <a:cxn ang="0">
                  <a:pos x="74" y="96"/>
                </a:cxn>
                <a:cxn ang="0">
                  <a:pos x="81" y="93"/>
                </a:cxn>
                <a:cxn ang="0">
                  <a:pos x="86" y="91"/>
                </a:cxn>
                <a:cxn ang="0">
                  <a:pos x="91" y="91"/>
                </a:cxn>
                <a:cxn ang="0">
                  <a:pos x="96" y="88"/>
                </a:cxn>
                <a:cxn ang="0">
                  <a:pos x="96" y="43"/>
                </a:cxn>
                <a:cxn ang="0">
                  <a:pos x="98" y="33"/>
                </a:cxn>
                <a:cxn ang="0">
                  <a:pos x="98" y="24"/>
                </a:cxn>
                <a:cxn ang="0">
                  <a:pos x="100" y="12"/>
                </a:cxn>
                <a:cxn ang="0">
                  <a:pos x="100" y="0"/>
                </a:cxn>
                <a:cxn ang="0">
                  <a:pos x="91" y="0"/>
                </a:cxn>
                <a:cxn ang="0">
                  <a:pos x="83" y="2"/>
                </a:cxn>
                <a:cxn ang="0">
                  <a:pos x="72" y="2"/>
                </a:cxn>
                <a:cxn ang="0">
                  <a:pos x="64" y="4"/>
                </a:cxn>
                <a:cxn ang="0">
                  <a:pos x="60" y="4"/>
                </a:cxn>
                <a:cxn ang="0">
                  <a:pos x="52" y="7"/>
                </a:cxn>
                <a:cxn ang="0">
                  <a:pos x="45" y="7"/>
                </a:cxn>
                <a:cxn ang="0">
                  <a:pos x="38" y="9"/>
                </a:cxn>
                <a:cxn ang="0">
                  <a:pos x="33" y="12"/>
                </a:cxn>
                <a:cxn ang="0">
                  <a:pos x="26" y="12"/>
                </a:cxn>
                <a:cxn ang="0">
                  <a:pos x="19" y="14"/>
                </a:cxn>
              </a:cxnLst>
              <a:rect l="0" t="0" r="r" b="b"/>
              <a:pathLst>
                <a:path w="100" h="108">
                  <a:moveTo>
                    <a:pt x="19" y="14"/>
                  </a:moveTo>
                  <a:lnTo>
                    <a:pt x="14" y="16"/>
                  </a:lnTo>
                  <a:lnTo>
                    <a:pt x="9" y="16"/>
                  </a:lnTo>
                  <a:lnTo>
                    <a:pt x="4" y="19"/>
                  </a:lnTo>
                  <a:lnTo>
                    <a:pt x="0" y="62"/>
                  </a:lnTo>
                  <a:lnTo>
                    <a:pt x="4" y="105"/>
                  </a:lnTo>
                  <a:lnTo>
                    <a:pt x="7" y="105"/>
                  </a:lnTo>
                  <a:lnTo>
                    <a:pt x="12" y="107"/>
                  </a:lnTo>
                  <a:lnTo>
                    <a:pt x="23" y="107"/>
                  </a:lnTo>
                  <a:lnTo>
                    <a:pt x="31" y="105"/>
                  </a:lnTo>
                  <a:lnTo>
                    <a:pt x="36" y="105"/>
                  </a:lnTo>
                  <a:lnTo>
                    <a:pt x="43" y="103"/>
                  </a:lnTo>
                  <a:lnTo>
                    <a:pt x="50" y="103"/>
                  </a:lnTo>
                  <a:lnTo>
                    <a:pt x="55" y="100"/>
                  </a:lnTo>
                  <a:lnTo>
                    <a:pt x="62" y="98"/>
                  </a:lnTo>
                  <a:lnTo>
                    <a:pt x="69" y="96"/>
                  </a:lnTo>
                  <a:lnTo>
                    <a:pt x="74" y="96"/>
                  </a:lnTo>
                  <a:lnTo>
                    <a:pt x="81" y="93"/>
                  </a:lnTo>
                  <a:lnTo>
                    <a:pt x="86" y="91"/>
                  </a:lnTo>
                  <a:lnTo>
                    <a:pt x="91" y="91"/>
                  </a:lnTo>
                  <a:lnTo>
                    <a:pt x="96" y="88"/>
                  </a:lnTo>
                  <a:lnTo>
                    <a:pt x="96" y="43"/>
                  </a:lnTo>
                  <a:lnTo>
                    <a:pt x="98" y="33"/>
                  </a:lnTo>
                  <a:lnTo>
                    <a:pt x="98" y="24"/>
                  </a:lnTo>
                  <a:lnTo>
                    <a:pt x="100" y="12"/>
                  </a:lnTo>
                  <a:lnTo>
                    <a:pt x="100" y="0"/>
                  </a:lnTo>
                  <a:lnTo>
                    <a:pt x="91" y="0"/>
                  </a:lnTo>
                  <a:lnTo>
                    <a:pt x="83" y="2"/>
                  </a:lnTo>
                  <a:lnTo>
                    <a:pt x="72" y="2"/>
                  </a:lnTo>
                  <a:lnTo>
                    <a:pt x="64" y="4"/>
                  </a:lnTo>
                  <a:lnTo>
                    <a:pt x="60" y="4"/>
                  </a:lnTo>
                  <a:lnTo>
                    <a:pt x="52" y="7"/>
                  </a:lnTo>
                  <a:lnTo>
                    <a:pt x="45" y="7"/>
                  </a:lnTo>
                  <a:lnTo>
                    <a:pt x="38" y="9"/>
                  </a:lnTo>
                  <a:lnTo>
                    <a:pt x="33" y="12"/>
                  </a:lnTo>
                  <a:lnTo>
                    <a:pt x="26" y="12"/>
                  </a:lnTo>
                  <a:lnTo>
                    <a:pt x="19"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0" name="Freeform 536"/>
            <p:cNvSpPr>
              <a:spLocks/>
            </p:cNvSpPr>
            <p:nvPr/>
          </p:nvSpPr>
          <p:spPr bwMode="auto">
            <a:xfrm>
              <a:off x="9624" y="2087"/>
              <a:ext cx="98" cy="101"/>
            </a:xfrm>
            <a:custGeom>
              <a:avLst/>
              <a:gdLst/>
              <a:ahLst/>
              <a:cxnLst>
                <a:cxn ang="0">
                  <a:pos x="23" y="100"/>
                </a:cxn>
                <a:cxn ang="0">
                  <a:pos x="28" y="98"/>
                </a:cxn>
                <a:cxn ang="0">
                  <a:pos x="36" y="98"/>
                </a:cxn>
                <a:cxn ang="0">
                  <a:pos x="40" y="96"/>
                </a:cxn>
                <a:cxn ang="0">
                  <a:pos x="48" y="96"/>
                </a:cxn>
                <a:cxn ang="0">
                  <a:pos x="52" y="93"/>
                </a:cxn>
                <a:cxn ang="0">
                  <a:pos x="67" y="88"/>
                </a:cxn>
                <a:cxn ang="0">
                  <a:pos x="72" y="86"/>
                </a:cxn>
                <a:cxn ang="0">
                  <a:pos x="76" y="86"/>
                </a:cxn>
                <a:cxn ang="0">
                  <a:pos x="86" y="81"/>
                </a:cxn>
                <a:cxn ang="0">
                  <a:pos x="91" y="81"/>
                </a:cxn>
                <a:cxn ang="0">
                  <a:pos x="91" y="50"/>
                </a:cxn>
                <a:cxn ang="0">
                  <a:pos x="93" y="40"/>
                </a:cxn>
                <a:cxn ang="0">
                  <a:pos x="93" y="31"/>
                </a:cxn>
                <a:cxn ang="0">
                  <a:pos x="96" y="21"/>
                </a:cxn>
                <a:cxn ang="0">
                  <a:pos x="96" y="12"/>
                </a:cxn>
                <a:cxn ang="0">
                  <a:pos x="98" y="0"/>
                </a:cxn>
                <a:cxn ang="0">
                  <a:pos x="88" y="0"/>
                </a:cxn>
                <a:cxn ang="0">
                  <a:pos x="81" y="2"/>
                </a:cxn>
                <a:cxn ang="0">
                  <a:pos x="69" y="2"/>
                </a:cxn>
                <a:cxn ang="0">
                  <a:pos x="64" y="4"/>
                </a:cxn>
                <a:cxn ang="0">
                  <a:pos x="57" y="4"/>
                </a:cxn>
                <a:cxn ang="0">
                  <a:pos x="43" y="9"/>
                </a:cxn>
                <a:cxn ang="0">
                  <a:pos x="38" y="9"/>
                </a:cxn>
                <a:cxn ang="0">
                  <a:pos x="31" y="12"/>
                </a:cxn>
                <a:cxn ang="0">
                  <a:pos x="26" y="12"/>
                </a:cxn>
                <a:cxn ang="0">
                  <a:pos x="19" y="14"/>
                </a:cxn>
                <a:cxn ang="0">
                  <a:pos x="9" y="19"/>
                </a:cxn>
                <a:cxn ang="0">
                  <a:pos x="4" y="19"/>
                </a:cxn>
                <a:cxn ang="0">
                  <a:pos x="2" y="40"/>
                </a:cxn>
                <a:cxn ang="0">
                  <a:pos x="0" y="60"/>
                </a:cxn>
                <a:cxn ang="0">
                  <a:pos x="4" y="98"/>
                </a:cxn>
                <a:cxn ang="0">
                  <a:pos x="7" y="100"/>
                </a:cxn>
                <a:cxn ang="0">
                  <a:pos x="23" y="100"/>
                </a:cxn>
              </a:cxnLst>
              <a:rect l="0" t="0" r="r" b="b"/>
              <a:pathLst>
                <a:path w="98" h="101">
                  <a:moveTo>
                    <a:pt x="23" y="100"/>
                  </a:moveTo>
                  <a:lnTo>
                    <a:pt x="28" y="98"/>
                  </a:lnTo>
                  <a:lnTo>
                    <a:pt x="36" y="98"/>
                  </a:lnTo>
                  <a:lnTo>
                    <a:pt x="40" y="96"/>
                  </a:lnTo>
                  <a:lnTo>
                    <a:pt x="48" y="96"/>
                  </a:lnTo>
                  <a:lnTo>
                    <a:pt x="52" y="93"/>
                  </a:lnTo>
                  <a:lnTo>
                    <a:pt x="67" y="88"/>
                  </a:lnTo>
                  <a:lnTo>
                    <a:pt x="72" y="86"/>
                  </a:lnTo>
                  <a:lnTo>
                    <a:pt x="76" y="86"/>
                  </a:lnTo>
                  <a:lnTo>
                    <a:pt x="86" y="81"/>
                  </a:lnTo>
                  <a:lnTo>
                    <a:pt x="91" y="81"/>
                  </a:lnTo>
                  <a:lnTo>
                    <a:pt x="91" y="50"/>
                  </a:lnTo>
                  <a:lnTo>
                    <a:pt x="93" y="40"/>
                  </a:lnTo>
                  <a:lnTo>
                    <a:pt x="93" y="31"/>
                  </a:lnTo>
                  <a:lnTo>
                    <a:pt x="96" y="21"/>
                  </a:lnTo>
                  <a:lnTo>
                    <a:pt x="96" y="12"/>
                  </a:lnTo>
                  <a:lnTo>
                    <a:pt x="98" y="0"/>
                  </a:lnTo>
                  <a:lnTo>
                    <a:pt x="88" y="0"/>
                  </a:lnTo>
                  <a:lnTo>
                    <a:pt x="81" y="2"/>
                  </a:lnTo>
                  <a:lnTo>
                    <a:pt x="69" y="2"/>
                  </a:lnTo>
                  <a:lnTo>
                    <a:pt x="64" y="4"/>
                  </a:lnTo>
                  <a:lnTo>
                    <a:pt x="57" y="4"/>
                  </a:lnTo>
                  <a:lnTo>
                    <a:pt x="43" y="9"/>
                  </a:lnTo>
                  <a:lnTo>
                    <a:pt x="38" y="9"/>
                  </a:lnTo>
                  <a:lnTo>
                    <a:pt x="31" y="12"/>
                  </a:lnTo>
                  <a:lnTo>
                    <a:pt x="26" y="12"/>
                  </a:lnTo>
                  <a:lnTo>
                    <a:pt x="19" y="14"/>
                  </a:lnTo>
                  <a:lnTo>
                    <a:pt x="9" y="19"/>
                  </a:lnTo>
                  <a:lnTo>
                    <a:pt x="4" y="19"/>
                  </a:lnTo>
                  <a:lnTo>
                    <a:pt x="2" y="40"/>
                  </a:lnTo>
                  <a:lnTo>
                    <a:pt x="0" y="60"/>
                  </a:lnTo>
                  <a:lnTo>
                    <a:pt x="4" y="98"/>
                  </a:lnTo>
                  <a:lnTo>
                    <a:pt x="7" y="100"/>
                  </a:lnTo>
                  <a:lnTo>
                    <a:pt x="23" y="10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1" name="Freeform 537"/>
            <p:cNvSpPr>
              <a:spLocks/>
            </p:cNvSpPr>
            <p:nvPr/>
          </p:nvSpPr>
          <p:spPr bwMode="auto">
            <a:xfrm>
              <a:off x="9628" y="2097"/>
              <a:ext cx="144" cy="27"/>
            </a:xfrm>
            <a:custGeom>
              <a:avLst/>
              <a:gdLst/>
              <a:ahLst/>
              <a:cxnLst>
                <a:cxn ang="0">
                  <a:pos x="127" y="9"/>
                </a:cxn>
                <a:cxn ang="0">
                  <a:pos x="143" y="0"/>
                </a:cxn>
                <a:cxn ang="0">
                  <a:pos x="129" y="4"/>
                </a:cxn>
                <a:cxn ang="0">
                  <a:pos x="103" y="7"/>
                </a:cxn>
                <a:cxn ang="0">
                  <a:pos x="38" y="16"/>
                </a:cxn>
                <a:cxn ang="0">
                  <a:pos x="0" y="21"/>
                </a:cxn>
                <a:cxn ang="0">
                  <a:pos x="7" y="26"/>
                </a:cxn>
                <a:cxn ang="0">
                  <a:pos x="127" y="9"/>
                </a:cxn>
              </a:cxnLst>
              <a:rect l="0" t="0" r="r" b="b"/>
              <a:pathLst>
                <a:path w="144" h="27">
                  <a:moveTo>
                    <a:pt x="127" y="9"/>
                  </a:moveTo>
                  <a:lnTo>
                    <a:pt x="143" y="0"/>
                  </a:lnTo>
                  <a:lnTo>
                    <a:pt x="129" y="4"/>
                  </a:lnTo>
                  <a:lnTo>
                    <a:pt x="103" y="7"/>
                  </a:lnTo>
                  <a:lnTo>
                    <a:pt x="38" y="16"/>
                  </a:lnTo>
                  <a:lnTo>
                    <a:pt x="0" y="21"/>
                  </a:lnTo>
                  <a:lnTo>
                    <a:pt x="7" y="26"/>
                  </a:lnTo>
                  <a:lnTo>
                    <a:pt x="127"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2" name="Freeform 538"/>
            <p:cNvSpPr>
              <a:spLocks/>
            </p:cNvSpPr>
            <p:nvPr/>
          </p:nvSpPr>
          <p:spPr bwMode="auto">
            <a:xfrm>
              <a:off x="9631" y="2104"/>
              <a:ext cx="125" cy="149"/>
            </a:xfrm>
            <a:custGeom>
              <a:avLst/>
              <a:gdLst/>
              <a:ahLst/>
              <a:cxnLst>
                <a:cxn ang="0">
                  <a:pos x="4" y="16"/>
                </a:cxn>
                <a:cxn ang="0">
                  <a:pos x="2" y="31"/>
                </a:cxn>
                <a:cxn ang="0">
                  <a:pos x="2" y="62"/>
                </a:cxn>
                <a:cxn ang="0">
                  <a:pos x="0" y="76"/>
                </a:cxn>
                <a:cxn ang="0">
                  <a:pos x="0" y="93"/>
                </a:cxn>
                <a:cxn ang="0">
                  <a:pos x="2" y="110"/>
                </a:cxn>
                <a:cxn ang="0">
                  <a:pos x="2" y="129"/>
                </a:cxn>
                <a:cxn ang="0">
                  <a:pos x="4" y="146"/>
                </a:cxn>
                <a:cxn ang="0">
                  <a:pos x="12" y="148"/>
                </a:cxn>
                <a:cxn ang="0">
                  <a:pos x="110" y="148"/>
                </a:cxn>
                <a:cxn ang="0">
                  <a:pos x="117" y="146"/>
                </a:cxn>
                <a:cxn ang="0">
                  <a:pos x="124" y="146"/>
                </a:cxn>
                <a:cxn ang="0">
                  <a:pos x="124" y="0"/>
                </a:cxn>
                <a:cxn ang="0">
                  <a:pos x="117" y="2"/>
                </a:cxn>
                <a:cxn ang="0">
                  <a:pos x="96" y="2"/>
                </a:cxn>
                <a:cxn ang="0">
                  <a:pos x="88" y="4"/>
                </a:cxn>
                <a:cxn ang="0">
                  <a:pos x="72" y="4"/>
                </a:cxn>
                <a:cxn ang="0">
                  <a:pos x="64" y="7"/>
                </a:cxn>
                <a:cxn ang="0">
                  <a:pos x="57" y="7"/>
                </a:cxn>
                <a:cxn ang="0">
                  <a:pos x="50" y="9"/>
                </a:cxn>
                <a:cxn ang="0">
                  <a:pos x="43" y="9"/>
                </a:cxn>
                <a:cxn ang="0">
                  <a:pos x="33" y="12"/>
                </a:cxn>
                <a:cxn ang="0">
                  <a:pos x="26" y="12"/>
                </a:cxn>
                <a:cxn ang="0">
                  <a:pos x="19" y="14"/>
                </a:cxn>
                <a:cxn ang="0">
                  <a:pos x="12" y="14"/>
                </a:cxn>
                <a:cxn ang="0">
                  <a:pos x="4" y="16"/>
                </a:cxn>
              </a:cxnLst>
              <a:rect l="0" t="0" r="r" b="b"/>
              <a:pathLst>
                <a:path w="125" h="149">
                  <a:moveTo>
                    <a:pt x="4" y="16"/>
                  </a:moveTo>
                  <a:lnTo>
                    <a:pt x="2" y="31"/>
                  </a:lnTo>
                  <a:lnTo>
                    <a:pt x="2" y="62"/>
                  </a:lnTo>
                  <a:lnTo>
                    <a:pt x="0" y="76"/>
                  </a:lnTo>
                  <a:lnTo>
                    <a:pt x="0" y="93"/>
                  </a:lnTo>
                  <a:lnTo>
                    <a:pt x="2" y="110"/>
                  </a:lnTo>
                  <a:lnTo>
                    <a:pt x="2" y="129"/>
                  </a:lnTo>
                  <a:lnTo>
                    <a:pt x="4" y="146"/>
                  </a:lnTo>
                  <a:lnTo>
                    <a:pt x="12" y="148"/>
                  </a:lnTo>
                  <a:lnTo>
                    <a:pt x="110" y="148"/>
                  </a:lnTo>
                  <a:lnTo>
                    <a:pt x="117" y="146"/>
                  </a:lnTo>
                  <a:lnTo>
                    <a:pt x="124" y="146"/>
                  </a:lnTo>
                  <a:lnTo>
                    <a:pt x="124" y="0"/>
                  </a:lnTo>
                  <a:lnTo>
                    <a:pt x="117" y="2"/>
                  </a:lnTo>
                  <a:lnTo>
                    <a:pt x="96" y="2"/>
                  </a:lnTo>
                  <a:lnTo>
                    <a:pt x="88" y="4"/>
                  </a:lnTo>
                  <a:lnTo>
                    <a:pt x="72" y="4"/>
                  </a:lnTo>
                  <a:lnTo>
                    <a:pt x="64" y="7"/>
                  </a:lnTo>
                  <a:lnTo>
                    <a:pt x="57" y="7"/>
                  </a:lnTo>
                  <a:lnTo>
                    <a:pt x="50" y="9"/>
                  </a:lnTo>
                  <a:lnTo>
                    <a:pt x="43" y="9"/>
                  </a:lnTo>
                  <a:lnTo>
                    <a:pt x="33" y="12"/>
                  </a:lnTo>
                  <a:lnTo>
                    <a:pt x="26" y="12"/>
                  </a:lnTo>
                  <a:lnTo>
                    <a:pt x="19" y="14"/>
                  </a:lnTo>
                  <a:lnTo>
                    <a:pt x="12" y="14"/>
                  </a:lnTo>
                  <a:lnTo>
                    <a:pt x="4" y="16"/>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3" name="Freeform 539"/>
            <p:cNvSpPr>
              <a:spLocks/>
            </p:cNvSpPr>
            <p:nvPr/>
          </p:nvSpPr>
          <p:spPr bwMode="auto">
            <a:xfrm>
              <a:off x="9633" y="2109"/>
              <a:ext cx="120" cy="142"/>
            </a:xfrm>
            <a:custGeom>
              <a:avLst/>
              <a:gdLst/>
              <a:ahLst/>
              <a:cxnLst>
                <a:cxn ang="0">
                  <a:pos x="2" y="120"/>
                </a:cxn>
                <a:cxn ang="0">
                  <a:pos x="4" y="139"/>
                </a:cxn>
                <a:cxn ang="0">
                  <a:pos x="33" y="139"/>
                </a:cxn>
                <a:cxn ang="0">
                  <a:pos x="40" y="141"/>
                </a:cxn>
                <a:cxn ang="0">
                  <a:pos x="91" y="141"/>
                </a:cxn>
                <a:cxn ang="0">
                  <a:pos x="98" y="139"/>
                </a:cxn>
                <a:cxn ang="0">
                  <a:pos x="112" y="139"/>
                </a:cxn>
                <a:cxn ang="0">
                  <a:pos x="120" y="136"/>
                </a:cxn>
                <a:cxn ang="0">
                  <a:pos x="120" y="0"/>
                </a:cxn>
                <a:cxn ang="0">
                  <a:pos x="91" y="0"/>
                </a:cxn>
                <a:cxn ang="0">
                  <a:pos x="83" y="2"/>
                </a:cxn>
                <a:cxn ang="0">
                  <a:pos x="69" y="2"/>
                </a:cxn>
                <a:cxn ang="0">
                  <a:pos x="62" y="4"/>
                </a:cxn>
                <a:cxn ang="0">
                  <a:pos x="47" y="4"/>
                </a:cxn>
                <a:cxn ang="0">
                  <a:pos x="40" y="7"/>
                </a:cxn>
                <a:cxn ang="0">
                  <a:pos x="33" y="7"/>
                </a:cxn>
                <a:cxn ang="0">
                  <a:pos x="19" y="12"/>
                </a:cxn>
                <a:cxn ang="0">
                  <a:pos x="11" y="12"/>
                </a:cxn>
                <a:cxn ang="0">
                  <a:pos x="4" y="14"/>
                </a:cxn>
                <a:cxn ang="0">
                  <a:pos x="2" y="28"/>
                </a:cxn>
                <a:cxn ang="0">
                  <a:pos x="2" y="43"/>
                </a:cxn>
                <a:cxn ang="0">
                  <a:pos x="0" y="57"/>
                </a:cxn>
                <a:cxn ang="0">
                  <a:pos x="0" y="103"/>
                </a:cxn>
                <a:cxn ang="0">
                  <a:pos x="2" y="120"/>
                </a:cxn>
              </a:cxnLst>
              <a:rect l="0" t="0" r="r" b="b"/>
              <a:pathLst>
                <a:path w="120" h="142">
                  <a:moveTo>
                    <a:pt x="2" y="120"/>
                  </a:moveTo>
                  <a:lnTo>
                    <a:pt x="4" y="139"/>
                  </a:lnTo>
                  <a:lnTo>
                    <a:pt x="33" y="139"/>
                  </a:lnTo>
                  <a:lnTo>
                    <a:pt x="40" y="141"/>
                  </a:lnTo>
                  <a:lnTo>
                    <a:pt x="91" y="141"/>
                  </a:lnTo>
                  <a:lnTo>
                    <a:pt x="98" y="139"/>
                  </a:lnTo>
                  <a:lnTo>
                    <a:pt x="112" y="139"/>
                  </a:lnTo>
                  <a:lnTo>
                    <a:pt x="120" y="136"/>
                  </a:lnTo>
                  <a:lnTo>
                    <a:pt x="120" y="0"/>
                  </a:lnTo>
                  <a:lnTo>
                    <a:pt x="91" y="0"/>
                  </a:lnTo>
                  <a:lnTo>
                    <a:pt x="83" y="2"/>
                  </a:lnTo>
                  <a:lnTo>
                    <a:pt x="69" y="2"/>
                  </a:lnTo>
                  <a:lnTo>
                    <a:pt x="62" y="4"/>
                  </a:lnTo>
                  <a:lnTo>
                    <a:pt x="47" y="4"/>
                  </a:lnTo>
                  <a:lnTo>
                    <a:pt x="40" y="7"/>
                  </a:lnTo>
                  <a:lnTo>
                    <a:pt x="33" y="7"/>
                  </a:lnTo>
                  <a:lnTo>
                    <a:pt x="19" y="12"/>
                  </a:lnTo>
                  <a:lnTo>
                    <a:pt x="11" y="12"/>
                  </a:lnTo>
                  <a:lnTo>
                    <a:pt x="4" y="14"/>
                  </a:lnTo>
                  <a:lnTo>
                    <a:pt x="2" y="28"/>
                  </a:lnTo>
                  <a:lnTo>
                    <a:pt x="2" y="43"/>
                  </a:lnTo>
                  <a:lnTo>
                    <a:pt x="0" y="57"/>
                  </a:lnTo>
                  <a:lnTo>
                    <a:pt x="0" y="103"/>
                  </a:lnTo>
                  <a:lnTo>
                    <a:pt x="2" y="120"/>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4" name="Freeform 540"/>
            <p:cNvSpPr>
              <a:spLocks/>
            </p:cNvSpPr>
            <p:nvPr/>
          </p:nvSpPr>
          <p:spPr bwMode="auto">
            <a:xfrm>
              <a:off x="9636" y="2112"/>
              <a:ext cx="112" cy="136"/>
            </a:xfrm>
            <a:custGeom>
              <a:avLst/>
              <a:gdLst/>
              <a:ahLst/>
              <a:cxnLst>
                <a:cxn ang="0">
                  <a:pos x="19" y="134"/>
                </a:cxn>
                <a:cxn ang="0">
                  <a:pos x="45" y="134"/>
                </a:cxn>
                <a:cxn ang="0">
                  <a:pos x="52" y="136"/>
                </a:cxn>
                <a:cxn ang="0">
                  <a:pos x="71" y="136"/>
                </a:cxn>
                <a:cxn ang="0">
                  <a:pos x="79" y="134"/>
                </a:cxn>
                <a:cxn ang="0">
                  <a:pos x="100" y="134"/>
                </a:cxn>
                <a:cxn ang="0">
                  <a:pos x="107" y="132"/>
                </a:cxn>
                <a:cxn ang="0">
                  <a:pos x="112" y="132"/>
                </a:cxn>
                <a:cxn ang="0">
                  <a:pos x="112" y="0"/>
                </a:cxn>
                <a:cxn ang="0">
                  <a:pos x="86" y="0"/>
                </a:cxn>
                <a:cxn ang="0">
                  <a:pos x="79" y="2"/>
                </a:cxn>
                <a:cxn ang="0">
                  <a:pos x="60" y="2"/>
                </a:cxn>
                <a:cxn ang="0">
                  <a:pos x="52" y="4"/>
                </a:cxn>
                <a:cxn ang="0">
                  <a:pos x="45" y="4"/>
                </a:cxn>
                <a:cxn ang="0">
                  <a:pos x="38" y="7"/>
                </a:cxn>
                <a:cxn ang="0">
                  <a:pos x="31" y="7"/>
                </a:cxn>
                <a:cxn ang="0">
                  <a:pos x="23" y="9"/>
                </a:cxn>
                <a:cxn ang="0">
                  <a:pos x="19" y="9"/>
                </a:cxn>
                <a:cxn ang="0">
                  <a:pos x="4" y="14"/>
                </a:cxn>
                <a:cxn ang="0">
                  <a:pos x="2" y="26"/>
                </a:cxn>
                <a:cxn ang="0">
                  <a:pos x="0" y="40"/>
                </a:cxn>
                <a:cxn ang="0">
                  <a:pos x="0" y="98"/>
                </a:cxn>
                <a:cxn ang="0">
                  <a:pos x="4" y="132"/>
                </a:cxn>
                <a:cxn ang="0">
                  <a:pos x="11" y="132"/>
                </a:cxn>
                <a:cxn ang="0">
                  <a:pos x="19" y="134"/>
                </a:cxn>
              </a:cxnLst>
              <a:rect l="0" t="0" r="r" b="b"/>
              <a:pathLst>
                <a:path w="112" h="136">
                  <a:moveTo>
                    <a:pt x="19" y="134"/>
                  </a:moveTo>
                  <a:lnTo>
                    <a:pt x="45" y="134"/>
                  </a:lnTo>
                  <a:lnTo>
                    <a:pt x="52" y="136"/>
                  </a:lnTo>
                  <a:lnTo>
                    <a:pt x="71" y="136"/>
                  </a:lnTo>
                  <a:lnTo>
                    <a:pt x="79" y="134"/>
                  </a:lnTo>
                  <a:lnTo>
                    <a:pt x="100" y="134"/>
                  </a:lnTo>
                  <a:lnTo>
                    <a:pt x="107" y="132"/>
                  </a:lnTo>
                  <a:lnTo>
                    <a:pt x="112" y="132"/>
                  </a:lnTo>
                  <a:lnTo>
                    <a:pt x="112" y="0"/>
                  </a:lnTo>
                  <a:lnTo>
                    <a:pt x="86" y="0"/>
                  </a:lnTo>
                  <a:lnTo>
                    <a:pt x="79" y="2"/>
                  </a:lnTo>
                  <a:lnTo>
                    <a:pt x="60" y="2"/>
                  </a:lnTo>
                  <a:lnTo>
                    <a:pt x="52" y="4"/>
                  </a:lnTo>
                  <a:lnTo>
                    <a:pt x="45" y="4"/>
                  </a:lnTo>
                  <a:lnTo>
                    <a:pt x="38" y="7"/>
                  </a:lnTo>
                  <a:lnTo>
                    <a:pt x="31" y="7"/>
                  </a:lnTo>
                  <a:lnTo>
                    <a:pt x="23" y="9"/>
                  </a:lnTo>
                  <a:lnTo>
                    <a:pt x="19" y="9"/>
                  </a:lnTo>
                  <a:lnTo>
                    <a:pt x="4" y="14"/>
                  </a:lnTo>
                  <a:lnTo>
                    <a:pt x="2" y="26"/>
                  </a:lnTo>
                  <a:lnTo>
                    <a:pt x="0" y="40"/>
                  </a:lnTo>
                  <a:lnTo>
                    <a:pt x="0" y="98"/>
                  </a:lnTo>
                  <a:lnTo>
                    <a:pt x="4" y="132"/>
                  </a:lnTo>
                  <a:lnTo>
                    <a:pt x="11" y="132"/>
                  </a:lnTo>
                  <a:lnTo>
                    <a:pt x="19" y="134"/>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5" name="Freeform 541"/>
            <p:cNvSpPr>
              <a:spLocks/>
            </p:cNvSpPr>
            <p:nvPr/>
          </p:nvSpPr>
          <p:spPr bwMode="auto">
            <a:xfrm>
              <a:off x="9636" y="2114"/>
              <a:ext cx="110" cy="130"/>
            </a:xfrm>
            <a:custGeom>
              <a:avLst/>
              <a:gdLst/>
              <a:ahLst/>
              <a:cxnLst>
                <a:cxn ang="0">
                  <a:pos x="2" y="93"/>
                </a:cxn>
                <a:cxn ang="0">
                  <a:pos x="4" y="110"/>
                </a:cxn>
                <a:cxn ang="0">
                  <a:pos x="7" y="124"/>
                </a:cxn>
                <a:cxn ang="0">
                  <a:pos x="14" y="127"/>
                </a:cxn>
                <a:cxn ang="0">
                  <a:pos x="19" y="127"/>
                </a:cxn>
                <a:cxn ang="0">
                  <a:pos x="26" y="129"/>
                </a:cxn>
                <a:cxn ang="0">
                  <a:pos x="83" y="129"/>
                </a:cxn>
                <a:cxn ang="0">
                  <a:pos x="91" y="127"/>
                </a:cxn>
                <a:cxn ang="0">
                  <a:pos x="103" y="127"/>
                </a:cxn>
                <a:cxn ang="0">
                  <a:pos x="110" y="124"/>
                </a:cxn>
                <a:cxn ang="0">
                  <a:pos x="110" y="0"/>
                </a:cxn>
                <a:cxn ang="0">
                  <a:pos x="96" y="0"/>
                </a:cxn>
                <a:cxn ang="0">
                  <a:pos x="91" y="2"/>
                </a:cxn>
                <a:cxn ang="0">
                  <a:pos x="57" y="2"/>
                </a:cxn>
                <a:cxn ang="0">
                  <a:pos x="52" y="4"/>
                </a:cxn>
                <a:cxn ang="0">
                  <a:pos x="45" y="4"/>
                </a:cxn>
                <a:cxn ang="0">
                  <a:pos x="38" y="7"/>
                </a:cxn>
                <a:cxn ang="0">
                  <a:pos x="33" y="7"/>
                </a:cxn>
                <a:cxn ang="0">
                  <a:pos x="26" y="9"/>
                </a:cxn>
                <a:cxn ang="0">
                  <a:pos x="19" y="9"/>
                </a:cxn>
                <a:cxn ang="0">
                  <a:pos x="14" y="12"/>
                </a:cxn>
                <a:cxn ang="0">
                  <a:pos x="7" y="14"/>
                </a:cxn>
                <a:cxn ang="0">
                  <a:pos x="4" y="26"/>
                </a:cxn>
                <a:cxn ang="0">
                  <a:pos x="2" y="40"/>
                </a:cxn>
                <a:cxn ang="0">
                  <a:pos x="2" y="52"/>
                </a:cxn>
                <a:cxn ang="0">
                  <a:pos x="0" y="64"/>
                </a:cxn>
                <a:cxn ang="0">
                  <a:pos x="0" y="79"/>
                </a:cxn>
                <a:cxn ang="0">
                  <a:pos x="2" y="93"/>
                </a:cxn>
              </a:cxnLst>
              <a:rect l="0" t="0" r="r" b="b"/>
              <a:pathLst>
                <a:path w="110" h="130">
                  <a:moveTo>
                    <a:pt x="2" y="93"/>
                  </a:moveTo>
                  <a:lnTo>
                    <a:pt x="4" y="110"/>
                  </a:lnTo>
                  <a:lnTo>
                    <a:pt x="7" y="124"/>
                  </a:lnTo>
                  <a:lnTo>
                    <a:pt x="14" y="127"/>
                  </a:lnTo>
                  <a:lnTo>
                    <a:pt x="19" y="127"/>
                  </a:lnTo>
                  <a:lnTo>
                    <a:pt x="26" y="129"/>
                  </a:lnTo>
                  <a:lnTo>
                    <a:pt x="83" y="129"/>
                  </a:lnTo>
                  <a:lnTo>
                    <a:pt x="91" y="127"/>
                  </a:lnTo>
                  <a:lnTo>
                    <a:pt x="103" y="127"/>
                  </a:lnTo>
                  <a:lnTo>
                    <a:pt x="110" y="124"/>
                  </a:lnTo>
                  <a:lnTo>
                    <a:pt x="110" y="0"/>
                  </a:lnTo>
                  <a:lnTo>
                    <a:pt x="96" y="0"/>
                  </a:lnTo>
                  <a:lnTo>
                    <a:pt x="91" y="2"/>
                  </a:lnTo>
                  <a:lnTo>
                    <a:pt x="57" y="2"/>
                  </a:lnTo>
                  <a:lnTo>
                    <a:pt x="52" y="4"/>
                  </a:lnTo>
                  <a:lnTo>
                    <a:pt x="45" y="4"/>
                  </a:lnTo>
                  <a:lnTo>
                    <a:pt x="38" y="7"/>
                  </a:lnTo>
                  <a:lnTo>
                    <a:pt x="33" y="7"/>
                  </a:lnTo>
                  <a:lnTo>
                    <a:pt x="26" y="9"/>
                  </a:lnTo>
                  <a:lnTo>
                    <a:pt x="19" y="9"/>
                  </a:lnTo>
                  <a:lnTo>
                    <a:pt x="14" y="12"/>
                  </a:lnTo>
                  <a:lnTo>
                    <a:pt x="7" y="14"/>
                  </a:lnTo>
                  <a:lnTo>
                    <a:pt x="4" y="26"/>
                  </a:lnTo>
                  <a:lnTo>
                    <a:pt x="2" y="40"/>
                  </a:lnTo>
                  <a:lnTo>
                    <a:pt x="2" y="52"/>
                  </a:lnTo>
                  <a:lnTo>
                    <a:pt x="0" y="64"/>
                  </a:lnTo>
                  <a:lnTo>
                    <a:pt x="0" y="79"/>
                  </a:lnTo>
                  <a:lnTo>
                    <a:pt x="2" y="9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6" name="Freeform 542"/>
            <p:cNvSpPr>
              <a:spLocks/>
            </p:cNvSpPr>
            <p:nvPr/>
          </p:nvSpPr>
          <p:spPr bwMode="auto">
            <a:xfrm>
              <a:off x="9638" y="2119"/>
              <a:ext cx="106" cy="122"/>
            </a:xfrm>
            <a:custGeom>
              <a:avLst/>
              <a:gdLst/>
              <a:ahLst/>
              <a:cxnLst>
                <a:cxn ang="0">
                  <a:pos x="4" y="100"/>
                </a:cxn>
                <a:cxn ang="0">
                  <a:pos x="7" y="117"/>
                </a:cxn>
                <a:cxn ang="0">
                  <a:pos x="11" y="117"/>
                </a:cxn>
                <a:cxn ang="0">
                  <a:pos x="19" y="120"/>
                </a:cxn>
                <a:cxn ang="0">
                  <a:pos x="23" y="120"/>
                </a:cxn>
                <a:cxn ang="0">
                  <a:pos x="31" y="122"/>
                </a:cxn>
                <a:cxn ang="0">
                  <a:pos x="74" y="122"/>
                </a:cxn>
                <a:cxn ang="0">
                  <a:pos x="79" y="120"/>
                </a:cxn>
                <a:cxn ang="0">
                  <a:pos x="91" y="120"/>
                </a:cxn>
                <a:cxn ang="0">
                  <a:pos x="98" y="117"/>
                </a:cxn>
                <a:cxn ang="0">
                  <a:pos x="103" y="115"/>
                </a:cxn>
                <a:cxn ang="0">
                  <a:pos x="105" y="86"/>
                </a:cxn>
                <a:cxn ang="0">
                  <a:pos x="105" y="26"/>
                </a:cxn>
                <a:cxn ang="0">
                  <a:pos x="103" y="0"/>
                </a:cxn>
                <a:cxn ang="0">
                  <a:pos x="55" y="0"/>
                </a:cxn>
                <a:cxn ang="0">
                  <a:pos x="50" y="2"/>
                </a:cxn>
                <a:cxn ang="0">
                  <a:pos x="36" y="2"/>
                </a:cxn>
                <a:cxn ang="0">
                  <a:pos x="31" y="4"/>
                </a:cxn>
                <a:cxn ang="0">
                  <a:pos x="23" y="7"/>
                </a:cxn>
                <a:cxn ang="0">
                  <a:pos x="19" y="7"/>
                </a:cxn>
                <a:cxn ang="0">
                  <a:pos x="11" y="9"/>
                </a:cxn>
                <a:cxn ang="0">
                  <a:pos x="7" y="11"/>
                </a:cxn>
                <a:cxn ang="0">
                  <a:pos x="2" y="35"/>
                </a:cxn>
                <a:cxn ang="0">
                  <a:pos x="2" y="47"/>
                </a:cxn>
                <a:cxn ang="0">
                  <a:pos x="0" y="60"/>
                </a:cxn>
                <a:cxn ang="0">
                  <a:pos x="0" y="74"/>
                </a:cxn>
                <a:cxn ang="0">
                  <a:pos x="2" y="86"/>
                </a:cxn>
                <a:cxn ang="0">
                  <a:pos x="4" y="100"/>
                </a:cxn>
              </a:cxnLst>
              <a:rect l="0" t="0" r="r" b="b"/>
              <a:pathLst>
                <a:path w="106" h="122">
                  <a:moveTo>
                    <a:pt x="4" y="100"/>
                  </a:moveTo>
                  <a:lnTo>
                    <a:pt x="7" y="117"/>
                  </a:lnTo>
                  <a:lnTo>
                    <a:pt x="11" y="117"/>
                  </a:lnTo>
                  <a:lnTo>
                    <a:pt x="19" y="120"/>
                  </a:lnTo>
                  <a:lnTo>
                    <a:pt x="23" y="120"/>
                  </a:lnTo>
                  <a:lnTo>
                    <a:pt x="31" y="122"/>
                  </a:lnTo>
                  <a:lnTo>
                    <a:pt x="74" y="122"/>
                  </a:lnTo>
                  <a:lnTo>
                    <a:pt x="79" y="120"/>
                  </a:lnTo>
                  <a:lnTo>
                    <a:pt x="91" y="120"/>
                  </a:lnTo>
                  <a:lnTo>
                    <a:pt x="98" y="117"/>
                  </a:lnTo>
                  <a:lnTo>
                    <a:pt x="103" y="115"/>
                  </a:lnTo>
                  <a:lnTo>
                    <a:pt x="105" y="86"/>
                  </a:lnTo>
                  <a:lnTo>
                    <a:pt x="105" y="26"/>
                  </a:lnTo>
                  <a:lnTo>
                    <a:pt x="103" y="0"/>
                  </a:lnTo>
                  <a:lnTo>
                    <a:pt x="55" y="0"/>
                  </a:lnTo>
                  <a:lnTo>
                    <a:pt x="50" y="2"/>
                  </a:lnTo>
                  <a:lnTo>
                    <a:pt x="36" y="2"/>
                  </a:lnTo>
                  <a:lnTo>
                    <a:pt x="31" y="4"/>
                  </a:lnTo>
                  <a:lnTo>
                    <a:pt x="23" y="7"/>
                  </a:lnTo>
                  <a:lnTo>
                    <a:pt x="19" y="7"/>
                  </a:lnTo>
                  <a:lnTo>
                    <a:pt x="11" y="9"/>
                  </a:lnTo>
                  <a:lnTo>
                    <a:pt x="7" y="11"/>
                  </a:lnTo>
                  <a:lnTo>
                    <a:pt x="2" y="35"/>
                  </a:lnTo>
                  <a:lnTo>
                    <a:pt x="2" y="47"/>
                  </a:lnTo>
                  <a:lnTo>
                    <a:pt x="0" y="60"/>
                  </a:lnTo>
                  <a:lnTo>
                    <a:pt x="0" y="74"/>
                  </a:lnTo>
                  <a:lnTo>
                    <a:pt x="2" y="86"/>
                  </a:lnTo>
                  <a:lnTo>
                    <a:pt x="4"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7" name="Freeform 543"/>
            <p:cNvSpPr>
              <a:spLocks/>
            </p:cNvSpPr>
            <p:nvPr/>
          </p:nvSpPr>
          <p:spPr bwMode="auto">
            <a:xfrm>
              <a:off x="9640" y="2121"/>
              <a:ext cx="101" cy="118"/>
            </a:xfrm>
            <a:custGeom>
              <a:avLst/>
              <a:gdLst/>
              <a:ahLst/>
              <a:cxnLst>
                <a:cxn ang="0">
                  <a:pos x="98" y="0"/>
                </a:cxn>
                <a:cxn ang="0">
                  <a:pos x="45" y="0"/>
                </a:cxn>
                <a:cxn ang="0">
                  <a:pos x="40" y="2"/>
                </a:cxn>
                <a:cxn ang="0">
                  <a:pos x="35" y="2"/>
                </a:cxn>
                <a:cxn ang="0">
                  <a:pos x="28" y="4"/>
                </a:cxn>
                <a:cxn ang="0">
                  <a:pos x="23" y="4"/>
                </a:cxn>
                <a:cxn ang="0">
                  <a:pos x="19" y="7"/>
                </a:cxn>
                <a:cxn ang="0">
                  <a:pos x="11" y="9"/>
                </a:cxn>
                <a:cxn ang="0">
                  <a:pos x="7" y="11"/>
                </a:cxn>
                <a:cxn ang="0">
                  <a:pos x="4" y="23"/>
                </a:cxn>
                <a:cxn ang="0">
                  <a:pos x="2" y="33"/>
                </a:cxn>
                <a:cxn ang="0">
                  <a:pos x="0" y="45"/>
                </a:cxn>
                <a:cxn ang="0">
                  <a:pos x="0" y="69"/>
                </a:cxn>
                <a:cxn ang="0">
                  <a:pos x="2" y="83"/>
                </a:cxn>
                <a:cxn ang="0">
                  <a:pos x="2" y="95"/>
                </a:cxn>
                <a:cxn ang="0">
                  <a:pos x="7" y="110"/>
                </a:cxn>
                <a:cxn ang="0">
                  <a:pos x="11" y="112"/>
                </a:cxn>
                <a:cxn ang="0">
                  <a:pos x="19" y="112"/>
                </a:cxn>
                <a:cxn ang="0">
                  <a:pos x="23" y="115"/>
                </a:cxn>
                <a:cxn ang="0">
                  <a:pos x="28" y="115"/>
                </a:cxn>
                <a:cxn ang="0">
                  <a:pos x="35" y="117"/>
                </a:cxn>
                <a:cxn ang="0">
                  <a:pos x="64" y="117"/>
                </a:cxn>
                <a:cxn ang="0">
                  <a:pos x="69" y="115"/>
                </a:cxn>
                <a:cxn ang="0">
                  <a:pos x="81" y="115"/>
                </a:cxn>
                <a:cxn ang="0">
                  <a:pos x="86" y="112"/>
                </a:cxn>
                <a:cxn ang="0">
                  <a:pos x="93" y="110"/>
                </a:cxn>
                <a:cxn ang="0">
                  <a:pos x="98" y="110"/>
                </a:cxn>
                <a:cxn ang="0">
                  <a:pos x="100" y="81"/>
                </a:cxn>
                <a:cxn ang="0">
                  <a:pos x="100" y="52"/>
                </a:cxn>
                <a:cxn ang="0">
                  <a:pos x="98" y="26"/>
                </a:cxn>
                <a:cxn ang="0">
                  <a:pos x="98" y="0"/>
                </a:cxn>
              </a:cxnLst>
              <a:rect l="0" t="0" r="r" b="b"/>
              <a:pathLst>
                <a:path w="101" h="118">
                  <a:moveTo>
                    <a:pt x="98" y="0"/>
                  </a:moveTo>
                  <a:lnTo>
                    <a:pt x="45" y="0"/>
                  </a:lnTo>
                  <a:lnTo>
                    <a:pt x="40" y="2"/>
                  </a:lnTo>
                  <a:lnTo>
                    <a:pt x="35" y="2"/>
                  </a:lnTo>
                  <a:lnTo>
                    <a:pt x="28" y="4"/>
                  </a:lnTo>
                  <a:lnTo>
                    <a:pt x="23" y="4"/>
                  </a:lnTo>
                  <a:lnTo>
                    <a:pt x="19" y="7"/>
                  </a:lnTo>
                  <a:lnTo>
                    <a:pt x="11" y="9"/>
                  </a:lnTo>
                  <a:lnTo>
                    <a:pt x="7" y="11"/>
                  </a:lnTo>
                  <a:lnTo>
                    <a:pt x="4" y="23"/>
                  </a:lnTo>
                  <a:lnTo>
                    <a:pt x="2" y="33"/>
                  </a:lnTo>
                  <a:lnTo>
                    <a:pt x="0" y="45"/>
                  </a:lnTo>
                  <a:lnTo>
                    <a:pt x="0" y="69"/>
                  </a:lnTo>
                  <a:lnTo>
                    <a:pt x="2" y="83"/>
                  </a:lnTo>
                  <a:lnTo>
                    <a:pt x="2" y="95"/>
                  </a:lnTo>
                  <a:lnTo>
                    <a:pt x="7" y="110"/>
                  </a:lnTo>
                  <a:lnTo>
                    <a:pt x="11" y="112"/>
                  </a:lnTo>
                  <a:lnTo>
                    <a:pt x="19" y="112"/>
                  </a:lnTo>
                  <a:lnTo>
                    <a:pt x="23" y="115"/>
                  </a:lnTo>
                  <a:lnTo>
                    <a:pt x="28" y="115"/>
                  </a:lnTo>
                  <a:lnTo>
                    <a:pt x="35" y="117"/>
                  </a:lnTo>
                  <a:lnTo>
                    <a:pt x="64" y="117"/>
                  </a:lnTo>
                  <a:lnTo>
                    <a:pt x="69" y="115"/>
                  </a:lnTo>
                  <a:lnTo>
                    <a:pt x="81" y="115"/>
                  </a:lnTo>
                  <a:lnTo>
                    <a:pt x="86" y="112"/>
                  </a:lnTo>
                  <a:lnTo>
                    <a:pt x="93" y="110"/>
                  </a:lnTo>
                  <a:lnTo>
                    <a:pt x="98" y="110"/>
                  </a:lnTo>
                  <a:lnTo>
                    <a:pt x="100" y="81"/>
                  </a:lnTo>
                  <a:lnTo>
                    <a:pt x="100" y="52"/>
                  </a:lnTo>
                  <a:lnTo>
                    <a:pt x="98" y="26"/>
                  </a:lnTo>
                  <a:lnTo>
                    <a:pt x="98" y="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8" name="Freeform 544"/>
            <p:cNvSpPr>
              <a:spLocks/>
            </p:cNvSpPr>
            <p:nvPr/>
          </p:nvSpPr>
          <p:spPr bwMode="auto">
            <a:xfrm>
              <a:off x="9643" y="2124"/>
              <a:ext cx="93" cy="112"/>
            </a:xfrm>
            <a:custGeom>
              <a:avLst/>
              <a:gdLst/>
              <a:ahLst/>
              <a:cxnLst>
                <a:cxn ang="0">
                  <a:pos x="2" y="33"/>
                </a:cxn>
                <a:cxn ang="0">
                  <a:pos x="0" y="43"/>
                </a:cxn>
                <a:cxn ang="0">
                  <a:pos x="0" y="79"/>
                </a:cxn>
                <a:cxn ang="0">
                  <a:pos x="2" y="91"/>
                </a:cxn>
                <a:cxn ang="0">
                  <a:pos x="7" y="103"/>
                </a:cxn>
                <a:cxn ang="0">
                  <a:pos x="16" y="107"/>
                </a:cxn>
                <a:cxn ang="0">
                  <a:pos x="23" y="110"/>
                </a:cxn>
                <a:cxn ang="0">
                  <a:pos x="33" y="110"/>
                </a:cxn>
                <a:cxn ang="0">
                  <a:pos x="38" y="112"/>
                </a:cxn>
                <a:cxn ang="0">
                  <a:pos x="55" y="112"/>
                </a:cxn>
                <a:cxn ang="0">
                  <a:pos x="60" y="110"/>
                </a:cxn>
                <a:cxn ang="0">
                  <a:pos x="71" y="110"/>
                </a:cxn>
                <a:cxn ang="0">
                  <a:pos x="76" y="107"/>
                </a:cxn>
                <a:cxn ang="0">
                  <a:pos x="81" y="107"/>
                </a:cxn>
                <a:cxn ang="0">
                  <a:pos x="86" y="105"/>
                </a:cxn>
                <a:cxn ang="0">
                  <a:pos x="93" y="103"/>
                </a:cxn>
                <a:cxn ang="0">
                  <a:pos x="93" y="0"/>
                </a:cxn>
                <a:cxn ang="0">
                  <a:pos x="43" y="0"/>
                </a:cxn>
                <a:cxn ang="0">
                  <a:pos x="38" y="2"/>
                </a:cxn>
                <a:cxn ang="0">
                  <a:pos x="33" y="2"/>
                </a:cxn>
                <a:cxn ang="0">
                  <a:pos x="28" y="4"/>
                </a:cxn>
                <a:cxn ang="0">
                  <a:pos x="21" y="4"/>
                </a:cxn>
                <a:cxn ang="0">
                  <a:pos x="7" y="11"/>
                </a:cxn>
                <a:cxn ang="0">
                  <a:pos x="4" y="21"/>
                </a:cxn>
                <a:cxn ang="0">
                  <a:pos x="2" y="33"/>
                </a:cxn>
              </a:cxnLst>
              <a:rect l="0" t="0" r="r" b="b"/>
              <a:pathLst>
                <a:path w="93" h="112">
                  <a:moveTo>
                    <a:pt x="2" y="33"/>
                  </a:moveTo>
                  <a:lnTo>
                    <a:pt x="0" y="43"/>
                  </a:lnTo>
                  <a:lnTo>
                    <a:pt x="0" y="79"/>
                  </a:lnTo>
                  <a:lnTo>
                    <a:pt x="2" y="91"/>
                  </a:lnTo>
                  <a:lnTo>
                    <a:pt x="7" y="103"/>
                  </a:lnTo>
                  <a:lnTo>
                    <a:pt x="16" y="107"/>
                  </a:lnTo>
                  <a:lnTo>
                    <a:pt x="23" y="110"/>
                  </a:lnTo>
                  <a:lnTo>
                    <a:pt x="33" y="110"/>
                  </a:lnTo>
                  <a:lnTo>
                    <a:pt x="38" y="112"/>
                  </a:lnTo>
                  <a:lnTo>
                    <a:pt x="55" y="112"/>
                  </a:lnTo>
                  <a:lnTo>
                    <a:pt x="60" y="110"/>
                  </a:lnTo>
                  <a:lnTo>
                    <a:pt x="71" y="110"/>
                  </a:lnTo>
                  <a:lnTo>
                    <a:pt x="76" y="107"/>
                  </a:lnTo>
                  <a:lnTo>
                    <a:pt x="81" y="107"/>
                  </a:lnTo>
                  <a:lnTo>
                    <a:pt x="86" y="105"/>
                  </a:lnTo>
                  <a:lnTo>
                    <a:pt x="93" y="103"/>
                  </a:lnTo>
                  <a:lnTo>
                    <a:pt x="93" y="0"/>
                  </a:lnTo>
                  <a:lnTo>
                    <a:pt x="43" y="0"/>
                  </a:lnTo>
                  <a:lnTo>
                    <a:pt x="38" y="2"/>
                  </a:lnTo>
                  <a:lnTo>
                    <a:pt x="33" y="2"/>
                  </a:lnTo>
                  <a:lnTo>
                    <a:pt x="28" y="4"/>
                  </a:lnTo>
                  <a:lnTo>
                    <a:pt x="21" y="4"/>
                  </a:lnTo>
                  <a:lnTo>
                    <a:pt x="7" y="11"/>
                  </a:lnTo>
                  <a:lnTo>
                    <a:pt x="4" y="21"/>
                  </a:lnTo>
                  <a:lnTo>
                    <a:pt x="2" y="33"/>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9" name="Freeform 545"/>
            <p:cNvSpPr>
              <a:spLocks/>
            </p:cNvSpPr>
            <p:nvPr/>
          </p:nvSpPr>
          <p:spPr bwMode="auto">
            <a:xfrm>
              <a:off x="9643" y="2126"/>
              <a:ext cx="91" cy="108"/>
            </a:xfrm>
            <a:custGeom>
              <a:avLst/>
              <a:gdLst/>
              <a:ahLst/>
              <a:cxnLst>
                <a:cxn ang="0">
                  <a:pos x="7" y="21"/>
                </a:cxn>
                <a:cxn ang="0">
                  <a:pos x="2" y="31"/>
                </a:cxn>
                <a:cxn ang="0">
                  <a:pos x="2" y="40"/>
                </a:cxn>
                <a:cxn ang="0">
                  <a:pos x="0" y="52"/>
                </a:cxn>
                <a:cxn ang="0">
                  <a:pos x="2" y="62"/>
                </a:cxn>
                <a:cxn ang="0">
                  <a:pos x="2" y="74"/>
                </a:cxn>
                <a:cxn ang="0">
                  <a:pos x="4" y="86"/>
                </a:cxn>
                <a:cxn ang="0">
                  <a:pos x="9" y="98"/>
                </a:cxn>
                <a:cxn ang="0">
                  <a:pos x="19" y="103"/>
                </a:cxn>
                <a:cxn ang="0">
                  <a:pos x="23" y="103"/>
                </a:cxn>
                <a:cxn ang="0">
                  <a:pos x="28" y="105"/>
                </a:cxn>
                <a:cxn ang="0">
                  <a:pos x="38" y="105"/>
                </a:cxn>
                <a:cxn ang="0">
                  <a:pos x="43" y="107"/>
                </a:cxn>
                <a:cxn ang="0">
                  <a:pos x="50" y="107"/>
                </a:cxn>
                <a:cxn ang="0">
                  <a:pos x="55" y="105"/>
                </a:cxn>
                <a:cxn ang="0">
                  <a:pos x="64" y="105"/>
                </a:cxn>
                <a:cxn ang="0">
                  <a:pos x="69" y="103"/>
                </a:cxn>
                <a:cxn ang="0">
                  <a:pos x="74" y="103"/>
                </a:cxn>
                <a:cxn ang="0">
                  <a:pos x="88" y="95"/>
                </a:cxn>
                <a:cxn ang="0">
                  <a:pos x="91" y="71"/>
                </a:cxn>
                <a:cxn ang="0">
                  <a:pos x="91" y="23"/>
                </a:cxn>
                <a:cxn ang="0">
                  <a:pos x="88" y="2"/>
                </a:cxn>
                <a:cxn ang="0">
                  <a:pos x="83" y="2"/>
                </a:cxn>
                <a:cxn ang="0">
                  <a:pos x="79" y="0"/>
                </a:cxn>
                <a:cxn ang="0">
                  <a:pos x="38" y="0"/>
                </a:cxn>
                <a:cxn ang="0">
                  <a:pos x="33" y="2"/>
                </a:cxn>
                <a:cxn ang="0">
                  <a:pos x="28" y="2"/>
                </a:cxn>
                <a:cxn ang="0">
                  <a:pos x="9" y="11"/>
                </a:cxn>
                <a:cxn ang="0">
                  <a:pos x="7" y="21"/>
                </a:cxn>
              </a:cxnLst>
              <a:rect l="0" t="0" r="r" b="b"/>
              <a:pathLst>
                <a:path w="91" h="108">
                  <a:moveTo>
                    <a:pt x="7" y="21"/>
                  </a:moveTo>
                  <a:lnTo>
                    <a:pt x="2" y="31"/>
                  </a:lnTo>
                  <a:lnTo>
                    <a:pt x="2" y="40"/>
                  </a:lnTo>
                  <a:lnTo>
                    <a:pt x="0" y="52"/>
                  </a:lnTo>
                  <a:lnTo>
                    <a:pt x="2" y="62"/>
                  </a:lnTo>
                  <a:lnTo>
                    <a:pt x="2" y="74"/>
                  </a:lnTo>
                  <a:lnTo>
                    <a:pt x="4" y="86"/>
                  </a:lnTo>
                  <a:lnTo>
                    <a:pt x="9" y="98"/>
                  </a:lnTo>
                  <a:lnTo>
                    <a:pt x="19" y="103"/>
                  </a:lnTo>
                  <a:lnTo>
                    <a:pt x="23" y="103"/>
                  </a:lnTo>
                  <a:lnTo>
                    <a:pt x="28" y="105"/>
                  </a:lnTo>
                  <a:lnTo>
                    <a:pt x="38" y="105"/>
                  </a:lnTo>
                  <a:lnTo>
                    <a:pt x="43" y="107"/>
                  </a:lnTo>
                  <a:lnTo>
                    <a:pt x="50" y="107"/>
                  </a:lnTo>
                  <a:lnTo>
                    <a:pt x="55" y="105"/>
                  </a:lnTo>
                  <a:lnTo>
                    <a:pt x="64" y="105"/>
                  </a:lnTo>
                  <a:lnTo>
                    <a:pt x="69" y="103"/>
                  </a:lnTo>
                  <a:lnTo>
                    <a:pt x="74" y="103"/>
                  </a:lnTo>
                  <a:lnTo>
                    <a:pt x="88" y="95"/>
                  </a:lnTo>
                  <a:lnTo>
                    <a:pt x="91" y="71"/>
                  </a:lnTo>
                  <a:lnTo>
                    <a:pt x="91" y="23"/>
                  </a:lnTo>
                  <a:lnTo>
                    <a:pt x="88" y="2"/>
                  </a:lnTo>
                  <a:lnTo>
                    <a:pt x="83" y="2"/>
                  </a:lnTo>
                  <a:lnTo>
                    <a:pt x="79" y="0"/>
                  </a:lnTo>
                  <a:lnTo>
                    <a:pt x="38" y="0"/>
                  </a:lnTo>
                  <a:lnTo>
                    <a:pt x="33" y="2"/>
                  </a:lnTo>
                  <a:lnTo>
                    <a:pt x="28" y="2"/>
                  </a:lnTo>
                  <a:lnTo>
                    <a:pt x="9" y="11"/>
                  </a:lnTo>
                  <a:lnTo>
                    <a:pt x="7" y="21"/>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0" name="Freeform 546"/>
            <p:cNvSpPr>
              <a:spLocks/>
            </p:cNvSpPr>
            <p:nvPr/>
          </p:nvSpPr>
          <p:spPr bwMode="auto">
            <a:xfrm>
              <a:off x="9645" y="2128"/>
              <a:ext cx="87" cy="101"/>
            </a:xfrm>
            <a:custGeom>
              <a:avLst/>
              <a:gdLst/>
              <a:ahLst/>
              <a:cxnLst>
                <a:cxn ang="0">
                  <a:pos x="36" y="0"/>
                </a:cxn>
                <a:cxn ang="0">
                  <a:pos x="31" y="2"/>
                </a:cxn>
                <a:cxn ang="0">
                  <a:pos x="26" y="2"/>
                </a:cxn>
                <a:cxn ang="0">
                  <a:pos x="24" y="4"/>
                </a:cxn>
                <a:cxn ang="0">
                  <a:pos x="9" y="11"/>
                </a:cxn>
                <a:cxn ang="0">
                  <a:pos x="4" y="21"/>
                </a:cxn>
                <a:cxn ang="0">
                  <a:pos x="2" y="31"/>
                </a:cxn>
                <a:cxn ang="0">
                  <a:pos x="0" y="38"/>
                </a:cxn>
                <a:cxn ang="0">
                  <a:pos x="0" y="57"/>
                </a:cxn>
                <a:cxn ang="0">
                  <a:pos x="2" y="69"/>
                </a:cxn>
                <a:cxn ang="0">
                  <a:pos x="4" y="79"/>
                </a:cxn>
                <a:cxn ang="0">
                  <a:pos x="9" y="91"/>
                </a:cxn>
                <a:cxn ang="0">
                  <a:pos x="24" y="98"/>
                </a:cxn>
                <a:cxn ang="0">
                  <a:pos x="26" y="100"/>
                </a:cxn>
                <a:cxn ang="0">
                  <a:pos x="55" y="100"/>
                </a:cxn>
                <a:cxn ang="0">
                  <a:pos x="60" y="98"/>
                </a:cxn>
                <a:cxn ang="0">
                  <a:pos x="64" y="98"/>
                </a:cxn>
                <a:cxn ang="0">
                  <a:pos x="69" y="95"/>
                </a:cxn>
                <a:cxn ang="0">
                  <a:pos x="74" y="95"/>
                </a:cxn>
                <a:cxn ang="0">
                  <a:pos x="84" y="91"/>
                </a:cxn>
                <a:cxn ang="0">
                  <a:pos x="86" y="69"/>
                </a:cxn>
                <a:cxn ang="0">
                  <a:pos x="86" y="23"/>
                </a:cxn>
                <a:cxn ang="0">
                  <a:pos x="84" y="2"/>
                </a:cxn>
                <a:cxn ang="0">
                  <a:pos x="74" y="2"/>
                </a:cxn>
                <a:cxn ang="0">
                  <a:pos x="69" y="0"/>
                </a:cxn>
                <a:cxn ang="0">
                  <a:pos x="36" y="0"/>
                </a:cxn>
              </a:cxnLst>
              <a:rect l="0" t="0" r="r" b="b"/>
              <a:pathLst>
                <a:path w="87" h="101">
                  <a:moveTo>
                    <a:pt x="36" y="0"/>
                  </a:moveTo>
                  <a:lnTo>
                    <a:pt x="31" y="2"/>
                  </a:lnTo>
                  <a:lnTo>
                    <a:pt x="26" y="2"/>
                  </a:lnTo>
                  <a:lnTo>
                    <a:pt x="24" y="4"/>
                  </a:lnTo>
                  <a:lnTo>
                    <a:pt x="9" y="11"/>
                  </a:lnTo>
                  <a:lnTo>
                    <a:pt x="4" y="21"/>
                  </a:lnTo>
                  <a:lnTo>
                    <a:pt x="2" y="31"/>
                  </a:lnTo>
                  <a:lnTo>
                    <a:pt x="0" y="38"/>
                  </a:lnTo>
                  <a:lnTo>
                    <a:pt x="0" y="57"/>
                  </a:lnTo>
                  <a:lnTo>
                    <a:pt x="2" y="69"/>
                  </a:lnTo>
                  <a:lnTo>
                    <a:pt x="4" y="79"/>
                  </a:lnTo>
                  <a:lnTo>
                    <a:pt x="9" y="91"/>
                  </a:lnTo>
                  <a:lnTo>
                    <a:pt x="24" y="98"/>
                  </a:lnTo>
                  <a:lnTo>
                    <a:pt x="26" y="100"/>
                  </a:lnTo>
                  <a:lnTo>
                    <a:pt x="55" y="100"/>
                  </a:lnTo>
                  <a:lnTo>
                    <a:pt x="60" y="98"/>
                  </a:lnTo>
                  <a:lnTo>
                    <a:pt x="64" y="98"/>
                  </a:lnTo>
                  <a:lnTo>
                    <a:pt x="69" y="95"/>
                  </a:lnTo>
                  <a:lnTo>
                    <a:pt x="74" y="95"/>
                  </a:lnTo>
                  <a:lnTo>
                    <a:pt x="84" y="91"/>
                  </a:lnTo>
                  <a:lnTo>
                    <a:pt x="86" y="69"/>
                  </a:lnTo>
                  <a:lnTo>
                    <a:pt x="86" y="23"/>
                  </a:lnTo>
                  <a:lnTo>
                    <a:pt x="84" y="2"/>
                  </a:lnTo>
                  <a:lnTo>
                    <a:pt x="74" y="2"/>
                  </a:lnTo>
                  <a:lnTo>
                    <a:pt x="69" y="0"/>
                  </a:lnTo>
                  <a:lnTo>
                    <a:pt x="36" y="0"/>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1" name="Freeform 547"/>
            <p:cNvSpPr>
              <a:spLocks/>
            </p:cNvSpPr>
            <p:nvPr/>
          </p:nvSpPr>
          <p:spPr bwMode="auto">
            <a:xfrm>
              <a:off x="9648" y="2131"/>
              <a:ext cx="81" cy="96"/>
            </a:xfrm>
            <a:custGeom>
              <a:avLst/>
              <a:gdLst/>
              <a:ahLst/>
              <a:cxnLst>
                <a:cxn ang="0">
                  <a:pos x="16" y="91"/>
                </a:cxn>
                <a:cxn ang="0">
                  <a:pos x="21" y="93"/>
                </a:cxn>
                <a:cxn ang="0">
                  <a:pos x="26" y="93"/>
                </a:cxn>
                <a:cxn ang="0">
                  <a:pos x="31" y="96"/>
                </a:cxn>
                <a:cxn ang="0">
                  <a:pos x="52" y="96"/>
                </a:cxn>
                <a:cxn ang="0">
                  <a:pos x="55" y="93"/>
                </a:cxn>
                <a:cxn ang="0">
                  <a:pos x="60" y="93"/>
                </a:cxn>
                <a:cxn ang="0">
                  <a:pos x="69" y="88"/>
                </a:cxn>
                <a:cxn ang="0">
                  <a:pos x="72" y="86"/>
                </a:cxn>
                <a:cxn ang="0">
                  <a:pos x="76" y="84"/>
                </a:cxn>
                <a:cxn ang="0">
                  <a:pos x="79" y="64"/>
                </a:cxn>
                <a:cxn ang="0">
                  <a:pos x="81" y="43"/>
                </a:cxn>
                <a:cxn ang="0">
                  <a:pos x="79" y="24"/>
                </a:cxn>
                <a:cxn ang="0">
                  <a:pos x="76" y="2"/>
                </a:cxn>
                <a:cxn ang="0">
                  <a:pos x="67" y="2"/>
                </a:cxn>
                <a:cxn ang="0">
                  <a:pos x="64" y="0"/>
                </a:cxn>
                <a:cxn ang="0">
                  <a:pos x="31" y="0"/>
                </a:cxn>
                <a:cxn ang="0">
                  <a:pos x="16" y="7"/>
                </a:cxn>
                <a:cxn ang="0">
                  <a:pos x="14" y="9"/>
                </a:cxn>
                <a:cxn ang="0">
                  <a:pos x="9" y="12"/>
                </a:cxn>
                <a:cxn ang="0">
                  <a:pos x="4" y="19"/>
                </a:cxn>
                <a:cxn ang="0">
                  <a:pos x="2" y="28"/>
                </a:cxn>
                <a:cxn ang="0">
                  <a:pos x="0" y="36"/>
                </a:cxn>
                <a:cxn ang="0">
                  <a:pos x="0" y="55"/>
                </a:cxn>
                <a:cxn ang="0">
                  <a:pos x="4" y="74"/>
                </a:cxn>
                <a:cxn ang="0">
                  <a:pos x="9" y="84"/>
                </a:cxn>
                <a:cxn ang="0">
                  <a:pos x="16" y="91"/>
                </a:cxn>
              </a:cxnLst>
              <a:rect l="0" t="0" r="r" b="b"/>
              <a:pathLst>
                <a:path w="81" h="96">
                  <a:moveTo>
                    <a:pt x="16" y="91"/>
                  </a:moveTo>
                  <a:lnTo>
                    <a:pt x="21" y="93"/>
                  </a:lnTo>
                  <a:lnTo>
                    <a:pt x="26" y="93"/>
                  </a:lnTo>
                  <a:lnTo>
                    <a:pt x="31" y="96"/>
                  </a:lnTo>
                  <a:lnTo>
                    <a:pt x="52" y="96"/>
                  </a:lnTo>
                  <a:lnTo>
                    <a:pt x="55" y="93"/>
                  </a:lnTo>
                  <a:lnTo>
                    <a:pt x="60" y="93"/>
                  </a:lnTo>
                  <a:lnTo>
                    <a:pt x="69" y="88"/>
                  </a:lnTo>
                  <a:lnTo>
                    <a:pt x="72" y="86"/>
                  </a:lnTo>
                  <a:lnTo>
                    <a:pt x="76" y="84"/>
                  </a:lnTo>
                  <a:lnTo>
                    <a:pt x="79" y="64"/>
                  </a:lnTo>
                  <a:lnTo>
                    <a:pt x="81" y="43"/>
                  </a:lnTo>
                  <a:lnTo>
                    <a:pt x="79" y="24"/>
                  </a:lnTo>
                  <a:lnTo>
                    <a:pt x="76" y="2"/>
                  </a:lnTo>
                  <a:lnTo>
                    <a:pt x="67" y="2"/>
                  </a:lnTo>
                  <a:lnTo>
                    <a:pt x="64" y="0"/>
                  </a:lnTo>
                  <a:lnTo>
                    <a:pt x="31" y="0"/>
                  </a:lnTo>
                  <a:lnTo>
                    <a:pt x="16" y="7"/>
                  </a:lnTo>
                  <a:lnTo>
                    <a:pt x="14" y="9"/>
                  </a:lnTo>
                  <a:lnTo>
                    <a:pt x="9" y="12"/>
                  </a:lnTo>
                  <a:lnTo>
                    <a:pt x="4" y="19"/>
                  </a:lnTo>
                  <a:lnTo>
                    <a:pt x="2" y="28"/>
                  </a:lnTo>
                  <a:lnTo>
                    <a:pt x="0" y="36"/>
                  </a:lnTo>
                  <a:lnTo>
                    <a:pt x="0" y="55"/>
                  </a:lnTo>
                  <a:lnTo>
                    <a:pt x="4" y="74"/>
                  </a:lnTo>
                  <a:lnTo>
                    <a:pt x="9" y="84"/>
                  </a:lnTo>
                  <a:lnTo>
                    <a:pt x="16" y="9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2" name="Freeform 548"/>
            <p:cNvSpPr>
              <a:spLocks/>
            </p:cNvSpPr>
            <p:nvPr/>
          </p:nvSpPr>
          <p:spPr bwMode="auto">
            <a:xfrm>
              <a:off x="9650" y="2133"/>
              <a:ext cx="77" cy="91"/>
            </a:xfrm>
            <a:custGeom>
              <a:avLst/>
              <a:gdLst/>
              <a:ahLst/>
              <a:cxnLst>
                <a:cxn ang="0">
                  <a:pos x="0" y="36"/>
                </a:cxn>
                <a:cxn ang="0">
                  <a:pos x="0" y="50"/>
                </a:cxn>
                <a:cxn ang="0">
                  <a:pos x="4" y="69"/>
                </a:cxn>
                <a:cxn ang="0">
                  <a:pos x="9" y="79"/>
                </a:cxn>
                <a:cxn ang="0">
                  <a:pos x="12" y="81"/>
                </a:cxn>
                <a:cxn ang="0">
                  <a:pos x="21" y="86"/>
                </a:cxn>
                <a:cxn ang="0">
                  <a:pos x="24" y="88"/>
                </a:cxn>
                <a:cxn ang="0">
                  <a:pos x="28" y="91"/>
                </a:cxn>
                <a:cxn ang="0">
                  <a:pos x="43" y="91"/>
                </a:cxn>
                <a:cxn ang="0">
                  <a:pos x="48" y="88"/>
                </a:cxn>
                <a:cxn ang="0">
                  <a:pos x="52" y="88"/>
                </a:cxn>
                <a:cxn ang="0">
                  <a:pos x="55" y="86"/>
                </a:cxn>
                <a:cxn ang="0">
                  <a:pos x="60" y="84"/>
                </a:cxn>
                <a:cxn ang="0">
                  <a:pos x="62" y="84"/>
                </a:cxn>
                <a:cxn ang="0">
                  <a:pos x="72" y="79"/>
                </a:cxn>
                <a:cxn ang="0">
                  <a:pos x="72" y="69"/>
                </a:cxn>
                <a:cxn ang="0">
                  <a:pos x="74" y="60"/>
                </a:cxn>
                <a:cxn ang="0">
                  <a:pos x="74" y="50"/>
                </a:cxn>
                <a:cxn ang="0">
                  <a:pos x="76" y="40"/>
                </a:cxn>
                <a:cxn ang="0">
                  <a:pos x="74" y="31"/>
                </a:cxn>
                <a:cxn ang="0">
                  <a:pos x="74" y="21"/>
                </a:cxn>
                <a:cxn ang="0">
                  <a:pos x="72" y="12"/>
                </a:cxn>
                <a:cxn ang="0">
                  <a:pos x="72" y="4"/>
                </a:cxn>
                <a:cxn ang="0">
                  <a:pos x="67" y="2"/>
                </a:cxn>
                <a:cxn ang="0">
                  <a:pos x="60" y="2"/>
                </a:cxn>
                <a:cxn ang="0">
                  <a:pos x="55" y="0"/>
                </a:cxn>
                <a:cxn ang="0">
                  <a:pos x="28" y="0"/>
                </a:cxn>
                <a:cxn ang="0">
                  <a:pos x="24" y="2"/>
                </a:cxn>
                <a:cxn ang="0">
                  <a:pos x="21" y="4"/>
                </a:cxn>
                <a:cxn ang="0">
                  <a:pos x="16" y="4"/>
                </a:cxn>
                <a:cxn ang="0">
                  <a:pos x="9" y="12"/>
                </a:cxn>
                <a:cxn ang="0">
                  <a:pos x="4" y="19"/>
                </a:cxn>
                <a:cxn ang="0">
                  <a:pos x="2" y="26"/>
                </a:cxn>
                <a:cxn ang="0">
                  <a:pos x="0" y="36"/>
                </a:cxn>
              </a:cxnLst>
              <a:rect l="0" t="0" r="r" b="b"/>
              <a:pathLst>
                <a:path w="77" h="91">
                  <a:moveTo>
                    <a:pt x="0" y="36"/>
                  </a:moveTo>
                  <a:lnTo>
                    <a:pt x="0" y="50"/>
                  </a:lnTo>
                  <a:lnTo>
                    <a:pt x="4" y="69"/>
                  </a:lnTo>
                  <a:lnTo>
                    <a:pt x="9" y="79"/>
                  </a:lnTo>
                  <a:lnTo>
                    <a:pt x="12" y="81"/>
                  </a:lnTo>
                  <a:lnTo>
                    <a:pt x="21" y="86"/>
                  </a:lnTo>
                  <a:lnTo>
                    <a:pt x="24" y="88"/>
                  </a:lnTo>
                  <a:lnTo>
                    <a:pt x="28" y="91"/>
                  </a:lnTo>
                  <a:lnTo>
                    <a:pt x="43" y="91"/>
                  </a:lnTo>
                  <a:lnTo>
                    <a:pt x="48" y="88"/>
                  </a:lnTo>
                  <a:lnTo>
                    <a:pt x="52" y="88"/>
                  </a:lnTo>
                  <a:lnTo>
                    <a:pt x="55" y="86"/>
                  </a:lnTo>
                  <a:lnTo>
                    <a:pt x="60" y="84"/>
                  </a:lnTo>
                  <a:lnTo>
                    <a:pt x="62" y="84"/>
                  </a:lnTo>
                  <a:lnTo>
                    <a:pt x="72" y="79"/>
                  </a:lnTo>
                  <a:lnTo>
                    <a:pt x="72" y="69"/>
                  </a:lnTo>
                  <a:lnTo>
                    <a:pt x="74" y="60"/>
                  </a:lnTo>
                  <a:lnTo>
                    <a:pt x="74" y="50"/>
                  </a:lnTo>
                  <a:lnTo>
                    <a:pt x="76" y="40"/>
                  </a:lnTo>
                  <a:lnTo>
                    <a:pt x="74" y="31"/>
                  </a:lnTo>
                  <a:lnTo>
                    <a:pt x="74" y="21"/>
                  </a:lnTo>
                  <a:lnTo>
                    <a:pt x="72" y="12"/>
                  </a:lnTo>
                  <a:lnTo>
                    <a:pt x="72" y="4"/>
                  </a:lnTo>
                  <a:lnTo>
                    <a:pt x="67" y="2"/>
                  </a:lnTo>
                  <a:lnTo>
                    <a:pt x="60" y="2"/>
                  </a:lnTo>
                  <a:lnTo>
                    <a:pt x="55" y="0"/>
                  </a:lnTo>
                  <a:lnTo>
                    <a:pt x="28" y="0"/>
                  </a:lnTo>
                  <a:lnTo>
                    <a:pt x="24" y="2"/>
                  </a:lnTo>
                  <a:lnTo>
                    <a:pt x="21" y="4"/>
                  </a:lnTo>
                  <a:lnTo>
                    <a:pt x="16" y="4"/>
                  </a:lnTo>
                  <a:lnTo>
                    <a:pt x="9" y="12"/>
                  </a:lnTo>
                  <a:lnTo>
                    <a:pt x="4" y="19"/>
                  </a:lnTo>
                  <a:lnTo>
                    <a:pt x="2" y="26"/>
                  </a:lnTo>
                  <a:lnTo>
                    <a:pt x="0" y="36"/>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3" name="Freeform 549"/>
            <p:cNvSpPr>
              <a:spLocks/>
            </p:cNvSpPr>
            <p:nvPr/>
          </p:nvSpPr>
          <p:spPr bwMode="auto">
            <a:xfrm>
              <a:off x="9650" y="2135"/>
              <a:ext cx="72" cy="87"/>
            </a:xfrm>
            <a:custGeom>
              <a:avLst/>
              <a:gdLst/>
              <a:ahLst/>
              <a:cxnLst>
                <a:cxn ang="0">
                  <a:pos x="2" y="48"/>
                </a:cxn>
                <a:cxn ang="0">
                  <a:pos x="2" y="55"/>
                </a:cxn>
                <a:cxn ang="0">
                  <a:pos x="7" y="62"/>
                </a:cxn>
                <a:cxn ang="0">
                  <a:pos x="14" y="76"/>
                </a:cxn>
                <a:cxn ang="0">
                  <a:pos x="19" y="79"/>
                </a:cxn>
                <a:cxn ang="0">
                  <a:pos x="21" y="81"/>
                </a:cxn>
                <a:cxn ang="0">
                  <a:pos x="26" y="84"/>
                </a:cxn>
                <a:cxn ang="0">
                  <a:pos x="28" y="84"/>
                </a:cxn>
                <a:cxn ang="0">
                  <a:pos x="33" y="86"/>
                </a:cxn>
                <a:cxn ang="0">
                  <a:pos x="38" y="86"/>
                </a:cxn>
                <a:cxn ang="0">
                  <a:pos x="43" y="84"/>
                </a:cxn>
                <a:cxn ang="0">
                  <a:pos x="45" y="84"/>
                </a:cxn>
                <a:cxn ang="0">
                  <a:pos x="50" y="81"/>
                </a:cxn>
                <a:cxn ang="0">
                  <a:pos x="52" y="81"/>
                </a:cxn>
                <a:cxn ang="0">
                  <a:pos x="57" y="79"/>
                </a:cxn>
                <a:cxn ang="0">
                  <a:pos x="60" y="76"/>
                </a:cxn>
                <a:cxn ang="0">
                  <a:pos x="64" y="74"/>
                </a:cxn>
                <a:cxn ang="0">
                  <a:pos x="67" y="72"/>
                </a:cxn>
                <a:cxn ang="0">
                  <a:pos x="69" y="62"/>
                </a:cxn>
                <a:cxn ang="0">
                  <a:pos x="72" y="55"/>
                </a:cxn>
                <a:cxn ang="0">
                  <a:pos x="72" y="21"/>
                </a:cxn>
                <a:cxn ang="0">
                  <a:pos x="69" y="12"/>
                </a:cxn>
                <a:cxn ang="0">
                  <a:pos x="67" y="4"/>
                </a:cxn>
                <a:cxn ang="0">
                  <a:pos x="64" y="4"/>
                </a:cxn>
                <a:cxn ang="0">
                  <a:pos x="60" y="2"/>
                </a:cxn>
                <a:cxn ang="0">
                  <a:pos x="57" y="2"/>
                </a:cxn>
                <a:cxn ang="0">
                  <a:pos x="52" y="0"/>
                </a:cxn>
                <a:cxn ang="0">
                  <a:pos x="28" y="0"/>
                </a:cxn>
                <a:cxn ang="0">
                  <a:pos x="26" y="2"/>
                </a:cxn>
                <a:cxn ang="0">
                  <a:pos x="21" y="2"/>
                </a:cxn>
                <a:cxn ang="0">
                  <a:pos x="12" y="12"/>
                </a:cxn>
                <a:cxn ang="0">
                  <a:pos x="7" y="19"/>
                </a:cxn>
                <a:cxn ang="0">
                  <a:pos x="0" y="40"/>
                </a:cxn>
                <a:cxn ang="0">
                  <a:pos x="2" y="48"/>
                </a:cxn>
              </a:cxnLst>
              <a:rect l="0" t="0" r="r" b="b"/>
              <a:pathLst>
                <a:path w="72" h="87">
                  <a:moveTo>
                    <a:pt x="2" y="48"/>
                  </a:moveTo>
                  <a:lnTo>
                    <a:pt x="2" y="55"/>
                  </a:lnTo>
                  <a:lnTo>
                    <a:pt x="7" y="62"/>
                  </a:lnTo>
                  <a:lnTo>
                    <a:pt x="14" y="76"/>
                  </a:lnTo>
                  <a:lnTo>
                    <a:pt x="19" y="79"/>
                  </a:lnTo>
                  <a:lnTo>
                    <a:pt x="21" y="81"/>
                  </a:lnTo>
                  <a:lnTo>
                    <a:pt x="26" y="84"/>
                  </a:lnTo>
                  <a:lnTo>
                    <a:pt x="28" y="84"/>
                  </a:lnTo>
                  <a:lnTo>
                    <a:pt x="33" y="86"/>
                  </a:lnTo>
                  <a:lnTo>
                    <a:pt x="38" y="86"/>
                  </a:lnTo>
                  <a:lnTo>
                    <a:pt x="43" y="84"/>
                  </a:lnTo>
                  <a:lnTo>
                    <a:pt x="45" y="84"/>
                  </a:lnTo>
                  <a:lnTo>
                    <a:pt x="50" y="81"/>
                  </a:lnTo>
                  <a:lnTo>
                    <a:pt x="52" y="81"/>
                  </a:lnTo>
                  <a:lnTo>
                    <a:pt x="57" y="79"/>
                  </a:lnTo>
                  <a:lnTo>
                    <a:pt x="60" y="76"/>
                  </a:lnTo>
                  <a:lnTo>
                    <a:pt x="64" y="74"/>
                  </a:lnTo>
                  <a:lnTo>
                    <a:pt x="67" y="72"/>
                  </a:lnTo>
                  <a:lnTo>
                    <a:pt x="69" y="62"/>
                  </a:lnTo>
                  <a:lnTo>
                    <a:pt x="72" y="55"/>
                  </a:lnTo>
                  <a:lnTo>
                    <a:pt x="72" y="21"/>
                  </a:lnTo>
                  <a:lnTo>
                    <a:pt x="69" y="12"/>
                  </a:lnTo>
                  <a:lnTo>
                    <a:pt x="67" y="4"/>
                  </a:lnTo>
                  <a:lnTo>
                    <a:pt x="64" y="4"/>
                  </a:lnTo>
                  <a:lnTo>
                    <a:pt x="60" y="2"/>
                  </a:lnTo>
                  <a:lnTo>
                    <a:pt x="57" y="2"/>
                  </a:lnTo>
                  <a:lnTo>
                    <a:pt x="52" y="0"/>
                  </a:lnTo>
                  <a:lnTo>
                    <a:pt x="28" y="0"/>
                  </a:lnTo>
                  <a:lnTo>
                    <a:pt x="26" y="2"/>
                  </a:lnTo>
                  <a:lnTo>
                    <a:pt x="21" y="2"/>
                  </a:lnTo>
                  <a:lnTo>
                    <a:pt x="12" y="12"/>
                  </a:lnTo>
                  <a:lnTo>
                    <a:pt x="7" y="19"/>
                  </a:lnTo>
                  <a:lnTo>
                    <a:pt x="0" y="40"/>
                  </a:lnTo>
                  <a:lnTo>
                    <a:pt x="2" y="48"/>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4" name="Freeform 550"/>
            <p:cNvSpPr>
              <a:spLocks/>
            </p:cNvSpPr>
            <p:nvPr/>
          </p:nvSpPr>
          <p:spPr bwMode="auto">
            <a:xfrm>
              <a:off x="9566" y="2126"/>
              <a:ext cx="38" cy="69"/>
            </a:xfrm>
            <a:custGeom>
              <a:avLst/>
              <a:gdLst/>
              <a:ahLst/>
              <a:cxnLst>
                <a:cxn ang="0">
                  <a:pos x="0" y="4"/>
                </a:cxn>
                <a:cxn ang="0">
                  <a:pos x="0" y="69"/>
                </a:cxn>
                <a:cxn ang="0">
                  <a:pos x="2" y="69"/>
                </a:cxn>
                <a:cxn ang="0">
                  <a:pos x="2" y="7"/>
                </a:cxn>
                <a:cxn ang="0">
                  <a:pos x="38" y="2"/>
                </a:cxn>
                <a:cxn ang="0">
                  <a:pos x="38" y="0"/>
                </a:cxn>
                <a:cxn ang="0">
                  <a:pos x="0" y="4"/>
                </a:cxn>
              </a:cxnLst>
              <a:rect l="0" t="0" r="r" b="b"/>
              <a:pathLst>
                <a:path w="38" h="69">
                  <a:moveTo>
                    <a:pt x="0" y="4"/>
                  </a:moveTo>
                  <a:lnTo>
                    <a:pt x="0" y="69"/>
                  </a:lnTo>
                  <a:lnTo>
                    <a:pt x="2" y="69"/>
                  </a:lnTo>
                  <a:lnTo>
                    <a:pt x="2" y="7"/>
                  </a:lnTo>
                  <a:lnTo>
                    <a:pt x="38" y="2"/>
                  </a:lnTo>
                  <a:lnTo>
                    <a:pt x="38"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5" name="Freeform 551"/>
            <p:cNvSpPr>
              <a:spLocks/>
            </p:cNvSpPr>
            <p:nvPr/>
          </p:nvSpPr>
          <p:spPr bwMode="auto">
            <a:xfrm>
              <a:off x="9566" y="2135"/>
              <a:ext cx="38" cy="5"/>
            </a:xfrm>
            <a:custGeom>
              <a:avLst/>
              <a:gdLst/>
              <a:ahLst/>
              <a:cxnLst>
                <a:cxn ang="0">
                  <a:pos x="2" y="2"/>
                </a:cxn>
                <a:cxn ang="0">
                  <a:pos x="2" y="2"/>
                </a:cxn>
                <a:cxn ang="0">
                  <a:pos x="0" y="4"/>
                </a:cxn>
                <a:cxn ang="0">
                  <a:pos x="38" y="2"/>
                </a:cxn>
                <a:cxn ang="0">
                  <a:pos x="38" y="0"/>
                </a:cxn>
                <a:cxn ang="0">
                  <a:pos x="2" y="2"/>
                </a:cxn>
              </a:cxnLst>
              <a:rect l="0" t="0" r="r" b="b"/>
              <a:pathLst>
                <a:path w="38" h="5">
                  <a:moveTo>
                    <a:pt x="2" y="2"/>
                  </a:moveTo>
                  <a:lnTo>
                    <a:pt x="2" y="2"/>
                  </a:lnTo>
                  <a:lnTo>
                    <a:pt x="0" y="4"/>
                  </a:lnTo>
                  <a:lnTo>
                    <a:pt x="38" y="2"/>
                  </a:lnTo>
                  <a:lnTo>
                    <a:pt x="38"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6" name="Freeform 552"/>
            <p:cNvSpPr>
              <a:spLocks/>
            </p:cNvSpPr>
            <p:nvPr/>
          </p:nvSpPr>
          <p:spPr bwMode="auto">
            <a:xfrm>
              <a:off x="9568" y="2147"/>
              <a:ext cx="34" cy="5"/>
            </a:xfrm>
            <a:custGeom>
              <a:avLst/>
              <a:gdLst/>
              <a:ahLst/>
              <a:cxnLst>
                <a:cxn ang="0">
                  <a:pos x="0" y="2"/>
                </a:cxn>
                <a:cxn ang="0">
                  <a:pos x="0" y="4"/>
                </a:cxn>
                <a:cxn ang="0">
                  <a:pos x="33" y="2"/>
                </a:cxn>
                <a:cxn ang="0">
                  <a:pos x="33" y="0"/>
                </a:cxn>
                <a:cxn ang="0">
                  <a:pos x="0" y="2"/>
                </a:cxn>
              </a:cxnLst>
              <a:rect l="0" t="0" r="r" b="b"/>
              <a:pathLst>
                <a:path w="34" h="5">
                  <a:moveTo>
                    <a:pt x="0" y="2"/>
                  </a:moveTo>
                  <a:lnTo>
                    <a:pt x="0" y="4"/>
                  </a:lnTo>
                  <a:lnTo>
                    <a:pt x="33" y="2"/>
                  </a:lnTo>
                  <a:lnTo>
                    <a:pt x="3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7" name="Freeform 553"/>
            <p:cNvSpPr>
              <a:spLocks/>
            </p:cNvSpPr>
            <p:nvPr/>
          </p:nvSpPr>
          <p:spPr bwMode="auto">
            <a:xfrm>
              <a:off x="9568" y="2147"/>
              <a:ext cx="34" cy="5"/>
            </a:xfrm>
            <a:custGeom>
              <a:avLst/>
              <a:gdLst/>
              <a:ahLst/>
              <a:cxnLst>
                <a:cxn ang="0">
                  <a:pos x="0" y="2"/>
                </a:cxn>
                <a:cxn ang="0">
                  <a:pos x="0" y="4"/>
                </a:cxn>
                <a:cxn ang="0">
                  <a:pos x="33" y="2"/>
                </a:cxn>
                <a:cxn ang="0">
                  <a:pos x="33" y="0"/>
                </a:cxn>
                <a:cxn ang="0">
                  <a:pos x="0" y="2"/>
                </a:cxn>
              </a:cxnLst>
              <a:rect l="0" t="0" r="r" b="b"/>
              <a:pathLst>
                <a:path w="34" h="5">
                  <a:moveTo>
                    <a:pt x="0" y="2"/>
                  </a:moveTo>
                  <a:lnTo>
                    <a:pt x="0" y="4"/>
                  </a:lnTo>
                  <a:lnTo>
                    <a:pt x="33" y="2"/>
                  </a:lnTo>
                  <a:lnTo>
                    <a:pt x="33"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8" name="Freeform 554"/>
            <p:cNvSpPr>
              <a:spLocks/>
            </p:cNvSpPr>
            <p:nvPr/>
          </p:nvSpPr>
          <p:spPr bwMode="auto">
            <a:xfrm>
              <a:off x="9566" y="2164"/>
              <a:ext cx="38" cy="5"/>
            </a:xfrm>
            <a:custGeom>
              <a:avLst/>
              <a:gdLst/>
              <a:ahLst/>
              <a:cxnLst>
                <a:cxn ang="0">
                  <a:pos x="2" y="2"/>
                </a:cxn>
                <a:cxn ang="0">
                  <a:pos x="2" y="2"/>
                </a:cxn>
                <a:cxn ang="0">
                  <a:pos x="0" y="4"/>
                </a:cxn>
                <a:cxn ang="0">
                  <a:pos x="38" y="2"/>
                </a:cxn>
                <a:cxn ang="0">
                  <a:pos x="38" y="0"/>
                </a:cxn>
                <a:cxn ang="0">
                  <a:pos x="2" y="2"/>
                </a:cxn>
              </a:cxnLst>
              <a:rect l="0" t="0" r="r" b="b"/>
              <a:pathLst>
                <a:path w="38" h="5">
                  <a:moveTo>
                    <a:pt x="2" y="2"/>
                  </a:moveTo>
                  <a:lnTo>
                    <a:pt x="2" y="2"/>
                  </a:lnTo>
                  <a:lnTo>
                    <a:pt x="0" y="4"/>
                  </a:lnTo>
                  <a:lnTo>
                    <a:pt x="38" y="2"/>
                  </a:lnTo>
                  <a:lnTo>
                    <a:pt x="38"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9" name="Freeform 555"/>
            <p:cNvSpPr>
              <a:spLocks/>
            </p:cNvSpPr>
            <p:nvPr/>
          </p:nvSpPr>
          <p:spPr bwMode="auto">
            <a:xfrm>
              <a:off x="9568" y="2152"/>
              <a:ext cx="36" cy="15"/>
            </a:xfrm>
            <a:custGeom>
              <a:avLst/>
              <a:gdLst/>
              <a:ahLst/>
              <a:cxnLst>
                <a:cxn ang="0">
                  <a:pos x="0" y="2"/>
                </a:cxn>
                <a:cxn ang="0">
                  <a:pos x="0" y="14"/>
                </a:cxn>
                <a:cxn ang="0">
                  <a:pos x="36" y="14"/>
                </a:cxn>
                <a:cxn ang="0">
                  <a:pos x="36" y="0"/>
                </a:cxn>
                <a:cxn ang="0">
                  <a:pos x="0" y="2"/>
                </a:cxn>
              </a:cxnLst>
              <a:rect l="0" t="0" r="r" b="b"/>
              <a:pathLst>
                <a:path w="36" h="15">
                  <a:moveTo>
                    <a:pt x="0" y="2"/>
                  </a:moveTo>
                  <a:lnTo>
                    <a:pt x="0" y="14"/>
                  </a:lnTo>
                  <a:lnTo>
                    <a:pt x="36" y="14"/>
                  </a:lnTo>
                  <a:lnTo>
                    <a:pt x="36"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0" name="Freeform 556"/>
            <p:cNvSpPr>
              <a:spLocks/>
            </p:cNvSpPr>
            <p:nvPr/>
          </p:nvSpPr>
          <p:spPr bwMode="auto">
            <a:xfrm>
              <a:off x="9568" y="2194"/>
              <a:ext cx="36" cy="0"/>
            </a:xfrm>
            <a:custGeom>
              <a:avLst/>
              <a:gdLst/>
              <a:ahLst/>
              <a:cxnLst>
                <a:cxn ang="0">
                  <a:pos x="0" y="0"/>
                </a:cxn>
                <a:cxn ang="0">
                  <a:pos x="36" y="0"/>
                </a:cxn>
              </a:cxnLst>
              <a:rect l="0" t="0" r="r" b="b"/>
              <a:pathLst>
                <a:path w="36">
                  <a:moveTo>
                    <a:pt x="0" y="0"/>
                  </a:moveTo>
                  <a:lnTo>
                    <a:pt x="36" y="0"/>
                  </a:lnTo>
                </a:path>
              </a:pathLst>
            </a:custGeom>
            <a:noFill/>
            <a:ln w="2794">
              <a:solidFill>
                <a:srgbClr val="5B64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1" name="Freeform 557"/>
            <p:cNvSpPr>
              <a:spLocks/>
            </p:cNvSpPr>
            <p:nvPr/>
          </p:nvSpPr>
          <p:spPr bwMode="auto">
            <a:xfrm>
              <a:off x="9643" y="2275"/>
              <a:ext cx="93" cy="9"/>
            </a:xfrm>
            <a:custGeom>
              <a:avLst/>
              <a:gdLst/>
              <a:ahLst/>
              <a:cxnLst>
                <a:cxn ang="0">
                  <a:pos x="0" y="0"/>
                </a:cxn>
                <a:cxn ang="0">
                  <a:pos x="0" y="9"/>
                </a:cxn>
                <a:cxn ang="0">
                  <a:pos x="0" y="4"/>
                </a:cxn>
                <a:cxn ang="0">
                  <a:pos x="93" y="7"/>
                </a:cxn>
                <a:cxn ang="0">
                  <a:pos x="93" y="2"/>
                </a:cxn>
                <a:cxn ang="0">
                  <a:pos x="0" y="0"/>
                </a:cxn>
              </a:cxnLst>
              <a:rect l="0" t="0" r="r" b="b"/>
              <a:pathLst>
                <a:path w="93" h="9">
                  <a:moveTo>
                    <a:pt x="0" y="0"/>
                  </a:moveTo>
                  <a:lnTo>
                    <a:pt x="0" y="9"/>
                  </a:lnTo>
                  <a:lnTo>
                    <a:pt x="0" y="4"/>
                  </a:lnTo>
                  <a:lnTo>
                    <a:pt x="93" y="7"/>
                  </a:lnTo>
                  <a:lnTo>
                    <a:pt x="93"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2" name="Freeform 558"/>
            <p:cNvSpPr>
              <a:spLocks/>
            </p:cNvSpPr>
            <p:nvPr/>
          </p:nvSpPr>
          <p:spPr bwMode="auto">
            <a:xfrm>
              <a:off x="9643" y="2280"/>
              <a:ext cx="93" cy="4"/>
            </a:xfrm>
            <a:custGeom>
              <a:avLst/>
              <a:gdLst/>
              <a:ahLst/>
              <a:cxnLst>
                <a:cxn ang="0">
                  <a:pos x="2" y="0"/>
                </a:cxn>
                <a:cxn ang="0">
                  <a:pos x="2" y="0"/>
                </a:cxn>
                <a:cxn ang="0">
                  <a:pos x="0" y="2"/>
                </a:cxn>
                <a:cxn ang="0">
                  <a:pos x="93" y="4"/>
                </a:cxn>
                <a:cxn ang="0">
                  <a:pos x="93" y="2"/>
                </a:cxn>
                <a:cxn ang="0">
                  <a:pos x="2" y="0"/>
                </a:cxn>
              </a:cxnLst>
              <a:rect l="0" t="0" r="r" b="b"/>
              <a:pathLst>
                <a:path w="93" h="4">
                  <a:moveTo>
                    <a:pt x="2" y="0"/>
                  </a:moveTo>
                  <a:lnTo>
                    <a:pt x="2" y="0"/>
                  </a:lnTo>
                  <a:lnTo>
                    <a:pt x="0" y="2"/>
                  </a:lnTo>
                  <a:lnTo>
                    <a:pt x="93" y="4"/>
                  </a:lnTo>
                  <a:lnTo>
                    <a:pt x="93"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3" name="Freeform 559"/>
            <p:cNvSpPr>
              <a:spLocks/>
            </p:cNvSpPr>
            <p:nvPr/>
          </p:nvSpPr>
          <p:spPr bwMode="auto">
            <a:xfrm>
              <a:off x="9645" y="2278"/>
              <a:ext cx="82" cy="0"/>
            </a:xfrm>
            <a:custGeom>
              <a:avLst/>
              <a:gdLst/>
              <a:ahLst/>
              <a:cxnLst>
                <a:cxn ang="0">
                  <a:pos x="0" y="0"/>
                </a:cxn>
                <a:cxn ang="0">
                  <a:pos x="81" y="0"/>
                </a:cxn>
              </a:cxnLst>
              <a:rect l="0" t="0" r="r" b="b"/>
              <a:pathLst>
                <a:path w="82">
                  <a:moveTo>
                    <a:pt x="0" y="0"/>
                  </a:moveTo>
                  <a:lnTo>
                    <a:pt x="8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4" name="Freeform 560"/>
            <p:cNvSpPr>
              <a:spLocks/>
            </p:cNvSpPr>
            <p:nvPr/>
          </p:nvSpPr>
          <p:spPr bwMode="auto">
            <a:xfrm>
              <a:off x="9664" y="2277"/>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5" name="Freeform 561"/>
            <p:cNvSpPr>
              <a:spLocks/>
            </p:cNvSpPr>
            <p:nvPr/>
          </p:nvSpPr>
          <p:spPr bwMode="auto">
            <a:xfrm>
              <a:off x="9684" y="2278"/>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6" name="Freeform 562"/>
            <p:cNvSpPr>
              <a:spLocks/>
            </p:cNvSpPr>
            <p:nvPr/>
          </p:nvSpPr>
          <p:spPr bwMode="auto">
            <a:xfrm>
              <a:off x="9708" y="2277"/>
              <a:ext cx="19" cy="3"/>
            </a:xfrm>
            <a:custGeom>
              <a:avLst/>
              <a:gdLst/>
              <a:ahLst/>
              <a:cxnLst>
                <a:cxn ang="0">
                  <a:pos x="0" y="0"/>
                </a:cxn>
                <a:cxn ang="0">
                  <a:pos x="0" y="2"/>
                </a:cxn>
                <a:cxn ang="0">
                  <a:pos x="19" y="2"/>
                </a:cxn>
                <a:cxn ang="0">
                  <a:pos x="0" y="0"/>
                </a:cxn>
              </a:cxnLst>
              <a:rect l="0" t="0" r="r" b="b"/>
              <a:pathLst>
                <a:path w="19" h="3">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7" name="Freeform 563"/>
            <p:cNvSpPr>
              <a:spLocks/>
            </p:cNvSpPr>
            <p:nvPr/>
          </p:nvSpPr>
          <p:spPr bwMode="auto">
            <a:xfrm>
              <a:off x="9825" y="2104"/>
              <a:ext cx="10" cy="188"/>
            </a:xfrm>
            <a:custGeom>
              <a:avLst/>
              <a:gdLst/>
              <a:ahLst/>
              <a:cxnLst>
                <a:cxn ang="0">
                  <a:pos x="7" y="16"/>
                </a:cxn>
                <a:cxn ang="0">
                  <a:pos x="7" y="16"/>
                </a:cxn>
                <a:cxn ang="0">
                  <a:pos x="0" y="0"/>
                </a:cxn>
                <a:cxn ang="0">
                  <a:pos x="0" y="187"/>
                </a:cxn>
                <a:cxn ang="0">
                  <a:pos x="9" y="180"/>
                </a:cxn>
                <a:cxn ang="0">
                  <a:pos x="9" y="24"/>
                </a:cxn>
                <a:cxn ang="0">
                  <a:pos x="7" y="16"/>
                </a:cxn>
              </a:cxnLst>
              <a:rect l="0" t="0" r="r" b="b"/>
              <a:pathLst>
                <a:path w="10" h="188">
                  <a:moveTo>
                    <a:pt x="7" y="16"/>
                  </a:moveTo>
                  <a:lnTo>
                    <a:pt x="7" y="16"/>
                  </a:lnTo>
                  <a:lnTo>
                    <a:pt x="0" y="0"/>
                  </a:lnTo>
                  <a:lnTo>
                    <a:pt x="0" y="187"/>
                  </a:lnTo>
                  <a:lnTo>
                    <a:pt x="9" y="180"/>
                  </a:lnTo>
                  <a:lnTo>
                    <a:pt x="9" y="24"/>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8" name="Freeform 564"/>
            <p:cNvSpPr>
              <a:spLocks/>
            </p:cNvSpPr>
            <p:nvPr/>
          </p:nvSpPr>
          <p:spPr bwMode="auto">
            <a:xfrm>
              <a:off x="9883" y="2155"/>
              <a:ext cx="17" cy="125"/>
            </a:xfrm>
            <a:custGeom>
              <a:avLst/>
              <a:gdLst/>
              <a:ahLst/>
              <a:cxnLst>
                <a:cxn ang="0">
                  <a:pos x="14" y="7"/>
                </a:cxn>
                <a:cxn ang="0">
                  <a:pos x="0" y="0"/>
                </a:cxn>
                <a:cxn ang="0">
                  <a:pos x="4" y="19"/>
                </a:cxn>
                <a:cxn ang="0">
                  <a:pos x="4" y="79"/>
                </a:cxn>
                <a:cxn ang="0">
                  <a:pos x="2" y="91"/>
                </a:cxn>
                <a:cxn ang="0">
                  <a:pos x="0" y="107"/>
                </a:cxn>
                <a:cxn ang="0">
                  <a:pos x="0" y="124"/>
                </a:cxn>
                <a:cxn ang="0">
                  <a:pos x="11" y="122"/>
                </a:cxn>
                <a:cxn ang="0">
                  <a:pos x="14" y="112"/>
                </a:cxn>
                <a:cxn ang="0">
                  <a:pos x="16" y="98"/>
                </a:cxn>
                <a:cxn ang="0">
                  <a:pos x="16" y="21"/>
                </a:cxn>
                <a:cxn ang="0">
                  <a:pos x="14" y="7"/>
                </a:cxn>
              </a:cxnLst>
              <a:rect l="0" t="0" r="r" b="b"/>
              <a:pathLst>
                <a:path w="17" h="125">
                  <a:moveTo>
                    <a:pt x="14" y="7"/>
                  </a:moveTo>
                  <a:lnTo>
                    <a:pt x="0" y="0"/>
                  </a:lnTo>
                  <a:lnTo>
                    <a:pt x="4" y="19"/>
                  </a:lnTo>
                  <a:lnTo>
                    <a:pt x="4" y="79"/>
                  </a:lnTo>
                  <a:lnTo>
                    <a:pt x="2" y="91"/>
                  </a:lnTo>
                  <a:lnTo>
                    <a:pt x="0" y="107"/>
                  </a:lnTo>
                  <a:lnTo>
                    <a:pt x="0" y="124"/>
                  </a:lnTo>
                  <a:lnTo>
                    <a:pt x="11" y="122"/>
                  </a:lnTo>
                  <a:lnTo>
                    <a:pt x="14" y="112"/>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9" name="Freeform 565"/>
            <p:cNvSpPr>
              <a:spLocks/>
            </p:cNvSpPr>
            <p:nvPr/>
          </p:nvSpPr>
          <p:spPr bwMode="auto">
            <a:xfrm>
              <a:off x="9880" y="2152"/>
              <a:ext cx="17" cy="128"/>
            </a:xfrm>
            <a:custGeom>
              <a:avLst/>
              <a:gdLst/>
              <a:ahLst/>
              <a:cxnLst>
                <a:cxn ang="0">
                  <a:pos x="0" y="0"/>
                </a:cxn>
                <a:cxn ang="0">
                  <a:pos x="4" y="21"/>
                </a:cxn>
                <a:cxn ang="0">
                  <a:pos x="4" y="67"/>
                </a:cxn>
                <a:cxn ang="0">
                  <a:pos x="2" y="81"/>
                </a:cxn>
                <a:cxn ang="0">
                  <a:pos x="2" y="93"/>
                </a:cxn>
                <a:cxn ang="0">
                  <a:pos x="0" y="110"/>
                </a:cxn>
                <a:cxn ang="0">
                  <a:pos x="0" y="127"/>
                </a:cxn>
                <a:cxn ang="0">
                  <a:pos x="9" y="127"/>
                </a:cxn>
                <a:cxn ang="0">
                  <a:pos x="11" y="124"/>
                </a:cxn>
                <a:cxn ang="0">
                  <a:pos x="14" y="112"/>
                </a:cxn>
                <a:cxn ang="0">
                  <a:pos x="14" y="100"/>
                </a:cxn>
                <a:cxn ang="0">
                  <a:pos x="16" y="86"/>
                </a:cxn>
                <a:cxn ang="0">
                  <a:pos x="16" y="24"/>
                </a:cxn>
                <a:cxn ang="0">
                  <a:pos x="14" y="9"/>
                </a:cxn>
                <a:cxn ang="0">
                  <a:pos x="9" y="7"/>
                </a:cxn>
                <a:cxn ang="0">
                  <a:pos x="4" y="2"/>
                </a:cxn>
                <a:cxn ang="0">
                  <a:pos x="0" y="0"/>
                </a:cxn>
              </a:cxnLst>
              <a:rect l="0" t="0" r="r" b="b"/>
              <a:pathLst>
                <a:path w="17" h="128">
                  <a:moveTo>
                    <a:pt x="0" y="0"/>
                  </a:moveTo>
                  <a:lnTo>
                    <a:pt x="4" y="21"/>
                  </a:lnTo>
                  <a:lnTo>
                    <a:pt x="4" y="67"/>
                  </a:lnTo>
                  <a:lnTo>
                    <a:pt x="2" y="81"/>
                  </a:lnTo>
                  <a:lnTo>
                    <a:pt x="2" y="93"/>
                  </a:lnTo>
                  <a:lnTo>
                    <a:pt x="0" y="110"/>
                  </a:lnTo>
                  <a:lnTo>
                    <a:pt x="0" y="127"/>
                  </a:lnTo>
                  <a:lnTo>
                    <a:pt x="9" y="127"/>
                  </a:lnTo>
                  <a:lnTo>
                    <a:pt x="11" y="124"/>
                  </a:lnTo>
                  <a:lnTo>
                    <a:pt x="14" y="112"/>
                  </a:lnTo>
                  <a:lnTo>
                    <a:pt x="14" y="100"/>
                  </a:lnTo>
                  <a:lnTo>
                    <a:pt x="16" y="86"/>
                  </a:lnTo>
                  <a:lnTo>
                    <a:pt x="16" y="24"/>
                  </a:lnTo>
                  <a:lnTo>
                    <a:pt x="14" y="9"/>
                  </a:lnTo>
                  <a:lnTo>
                    <a:pt x="9" y="7"/>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0" name="Freeform 566"/>
            <p:cNvSpPr>
              <a:spLocks/>
            </p:cNvSpPr>
            <p:nvPr/>
          </p:nvSpPr>
          <p:spPr bwMode="auto">
            <a:xfrm>
              <a:off x="9878" y="2152"/>
              <a:ext cx="17" cy="128"/>
            </a:xfrm>
            <a:custGeom>
              <a:avLst/>
              <a:gdLst/>
              <a:ahLst/>
              <a:cxnLst>
                <a:cxn ang="0">
                  <a:pos x="0" y="0"/>
                </a:cxn>
                <a:cxn ang="0">
                  <a:pos x="4" y="19"/>
                </a:cxn>
                <a:cxn ang="0">
                  <a:pos x="4" y="67"/>
                </a:cxn>
                <a:cxn ang="0">
                  <a:pos x="2" y="79"/>
                </a:cxn>
                <a:cxn ang="0">
                  <a:pos x="2" y="93"/>
                </a:cxn>
                <a:cxn ang="0">
                  <a:pos x="0" y="110"/>
                </a:cxn>
                <a:cxn ang="0">
                  <a:pos x="0" y="127"/>
                </a:cxn>
                <a:cxn ang="0">
                  <a:pos x="7" y="127"/>
                </a:cxn>
                <a:cxn ang="0">
                  <a:pos x="11" y="124"/>
                </a:cxn>
                <a:cxn ang="0">
                  <a:pos x="14" y="100"/>
                </a:cxn>
                <a:cxn ang="0">
                  <a:pos x="16" y="69"/>
                </a:cxn>
                <a:cxn ang="0">
                  <a:pos x="16" y="36"/>
                </a:cxn>
                <a:cxn ang="0">
                  <a:pos x="14" y="7"/>
                </a:cxn>
                <a:cxn ang="0">
                  <a:pos x="11" y="4"/>
                </a:cxn>
                <a:cxn ang="0">
                  <a:pos x="7" y="4"/>
                </a:cxn>
                <a:cxn ang="0">
                  <a:pos x="4" y="2"/>
                </a:cxn>
                <a:cxn ang="0">
                  <a:pos x="0" y="0"/>
                </a:cxn>
              </a:cxnLst>
              <a:rect l="0" t="0" r="r" b="b"/>
              <a:pathLst>
                <a:path w="17" h="128">
                  <a:moveTo>
                    <a:pt x="0" y="0"/>
                  </a:moveTo>
                  <a:lnTo>
                    <a:pt x="4" y="19"/>
                  </a:lnTo>
                  <a:lnTo>
                    <a:pt x="4" y="67"/>
                  </a:lnTo>
                  <a:lnTo>
                    <a:pt x="2" y="79"/>
                  </a:lnTo>
                  <a:lnTo>
                    <a:pt x="2" y="93"/>
                  </a:lnTo>
                  <a:lnTo>
                    <a:pt x="0" y="110"/>
                  </a:lnTo>
                  <a:lnTo>
                    <a:pt x="0" y="127"/>
                  </a:lnTo>
                  <a:lnTo>
                    <a:pt x="7" y="127"/>
                  </a:lnTo>
                  <a:lnTo>
                    <a:pt x="11" y="124"/>
                  </a:lnTo>
                  <a:lnTo>
                    <a:pt x="14" y="100"/>
                  </a:lnTo>
                  <a:lnTo>
                    <a:pt x="16" y="69"/>
                  </a:lnTo>
                  <a:lnTo>
                    <a:pt x="16" y="36"/>
                  </a:lnTo>
                  <a:lnTo>
                    <a:pt x="14" y="7"/>
                  </a:lnTo>
                  <a:lnTo>
                    <a:pt x="11" y="4"/>
                  </a:lnTo>
                  <a:lnTo>
                    <a:pt x="7" y="4"/>
                  </a:lnTo>
                  <a:lnTo>
                    <a:pt x="4" y="2"/>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1" name="Freeform 567"/>
            <p:cNvSpPr>
              <a:spLocks/>
            </p:cNvSpPr>
            <p:nvPr/>
          </p:nvSpPr>
          <p:spPr bwMode="auto">
            <a:xfrm>
              <a:off x="9873" y="2150"/>
              <a:ext cx="19" cy="130"/>
            </a:xfrm>
            <a:custGeom>
              <a:avLst/>
              <a:gdLst/>
              <a:ahLst/>
              <a:cxnLst>
                <a:cxn ang="0">
                  <a:pos x="2" y="0"/>
                </a:cxn>
                <a:cxn ang="0">
                  <a:pos x="7" y="21"/>
                </a:cxn>
                <a:cxn ang="0">
                  <a:pos x="7" y="67"/>
                </a:cxn>
                <a:cxn ang="0">
                  <a:pos x="4" y="81"/>
                </a:cxn>
                <a:cxn ang="0">
                  <a:pos x="4" y="96"/>
                </a:cxn>
                <a:cxn ang="0">
                  <a:pos x="0" y="129"/>
                </a:cxn>
                <a:cxn ang="0">
                  <a:pos x="9" y="129"/>
                </a:cxn>
                <a:cxn ang="0">
                  <a:pos x="14" y="127"/>
                </a:cxn>
                <a:cxn ang="0">
                  <a:pos x="16" y="103"/>
                </a:cxn>
                <a:cxn ang="0">
                  <a:pos x="19" y="72"/>
                </a:cxn>
                <a:cxn ang="0">
                  <a:pos x="19" y="38"/>
                </a:cxn>
                <a:cxn ang="0">
                  <a:pos x="16" y="9"/>
                </a:cxn>
                <a:cxn ang="0">
                  <a:pos x="11" y="4"/>
                </a:cxn>
                <a:cxn ang="0">
                  <a:pos x="7" y="2"/>
                </a:cxn>
                <a:cxn ang="0">
                  <a:pos x="2" y="0"/>
                </a:cxn>
              </a:cxnLst>
              <a:rect l="0" t="0" r="r" b="b"/>
              <a:pathLst>
                <a:path w="19" h="130">
                  <a:moveTo>
                    <a:pt x="2" y="0"/>
                  </a:moveTo>
                  <a:lnTo>
                    <a:pt x="7" y="21"/>
                  </a:lnTo>
                  <a:lnTo>
                    <a:pt x="7" y="67"/>
                  </a:lnTo>
                  <a:lnTo>
                    <a:pt x="4" y="81"/>
                  </a:lnTo>
                  <a:lnTo>
                    <a:pt x="4" y="96"/>
                  </a:lnTo>
                  <a:lnTo>
                    <a:pt x="0" y="129"/>
                  </a:lnTo>
                  <a:lnTo>
                    <a:pt x="9" y="129"/>
                  </a:lnTo>
                  <a:lnTo>
                    <a:pt x="14" y="127"/>
                  </a:lnTo>
                  <a:lnTo>
                    <a:pt x="16" y="103"/>
                  </a:lnTo>
                  <a:lnTo>
                    <a:pt x="19" y="72"/>
                  </a:lnTo>
                  <a:lnTo>
                    <a:pt x="19" y="38"/>
                  </a:lnTo>
                  <a:lnTo>
                    <a:pt x="16" y="9"/>
                  </a:lnTo>
                  <a:lnTo>
                    <a:pt x="11" y="4"/>
                  </a:lnTo>
                  <a:lnTo>
                    <a:pt x="7" y="2"/>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2" name="Freeform 568"/>
            <p:cNvSpPr>
              <a:spLocks/>
            </p:cNvSpPr>
            <p:nvPr/>
          </p:nvSpPr>
          <p:spPr bwMode="auto">
            <a:xfrm>
              <a:off x="9871" y="2150"/>
              <a:ext cx="19" cy="130"/>
            </a:xfrm>
            <a:custGeom>
              <a:avLst/>
              <a:gdLst/>
              <a:ahLst/>
              <a:cxnLst>
                <a:cxn ang="0">
                  <a:pos x="2" y="0"/>
                </a:cxn>
                <a:cxn ang="0">
                  <a:pos x="7" y="19"/>
                </a:cxn>
                <a:cxn ang="0">
                  <a:pos x="7" y="67"/>
                </a:cxn>
                <a:cxn ang="0">
                  <a:pos x="2" y="96"/>
                </a:cxn>
                <a:cxn ang="0">
                  <a:pos x="2" y="112"/>
                </a:cxn>
                <a:cxn ang="0">
                  <a:pos x="0" y="129"/>
                </a:cxn>
                <a:cxn ang="0">
                  <a:pos x="9" y="129"/>
                </a:cxn>
                <a:cxn ang="0">
                  <a:pos x="9" y="127"/>
                </a:cxn>
                <a:cxn ang="0">
                  <a:pos x="14" y="127"/>
                </a:cxn>
                <a:cxn ang="0">
                  <a:pos x="16" y="100"/>
                </a:cxn>
                <a:cxn ang="0">
                  <a:pos x="19" y="69"/>
                </a:cxn>
                <a:cxn ang="0">
                  <a:pos x="19" y="38"/>
                </a:cxn>
                <a:cxn ang="0">
                  <a:pos x="16" y="7"/>
                </a:cxn>
                <a:cxn ang="0">
                  <a:pos x="14" y="4"/>
                </a:cxn>
                <a:cxn ang="0">
                  <a:pos x="9" y="4"/>
                </a:cxn>
                <a:cxn ang="0">
                  <a:pos x="7" y="2"/>
                </a:cxn>
                <a:cxn ang="0">
                  <a:pos x="2" y="0"/>
                </a:cxn>
              </a:cxnLst>
              <a:rect l="0" t="0" r="r" b="b"/>
              <a:pathLst>
                <a:path w="19" h="130">
                  <a:moveTo>
                    <a:pt x="2" y="0"/>
                  </a:moveTo>
                  <a:lnTo>
                    <a:pt x="7" y="19"/>
                  </a:lnTo>
                  <a:lnTo>
                    <a:pt x="7" y="67"/>
                  </a:lnTo>
                  <a:lnTo>
                    <a:pt x="2" y="96"/>
                  </a:lnTo>
                  <a:lnTo>
                    <a:pt x="2" y="112"/>
                  </a:lnTo>
                  <a:lnTo>
                    <a:pt x="0" y="129"/>
                  </a:lnTo>
                  <a:lnTo>
                    <a:pt x="9" y="129"/>
                  </a:lnTo>
                  <a:lnTo>
                    <a:pt x="9" y="127"/>
                  </a:lnTo>
                  <a:lnTo>
                    <a:pt x="14" y="127"/>
                  </a:lnTo>
                  <a:lnTo>
                    <a:pt x="16" y="100"/>
                  </a:lnTo>
                  <a:lnTo>
                    <a:pt x="19" y="69"/>
                  </a:lnTo>
                  <a:lnTo>
                    <a:pt x="19" y="38"/>
                  </a:lnTo>
                  <a:lnTo>
                    <a:pt x="16" y="7"/>
                  </a:lnTo>
                  <a:lnTo>
                    <a:pt x="14" y="4"/>
                  </a:lnTo>
                  <a:lnTo>
                    <a:pt x="9" y="4"/>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3" name="Freeform 569"/>
            <p:cNvSpPr>
              <a:spLocks/>
            </p:cNvSpPr>
            <p:nvPr/>
          </p:nvSpPr>
          <p:spPr bwMode="auto">
            <a:xfrm>
              <a:off x="9868" y="2147"/>
              <a:ext cx="20" cy="133"/>
            </a:xfrm>
            <a:custGeom>
              <a:avLst/>
              <a:gdLst/>
              <a:ahLst/>
              <a:cxnLst>
                <a:cxn ang="0">
                  <a:pos x="0" y="115"/>
                </a:cxn>
                <a:cxn ang="0">
                  <a:pos x="0" y="132"/>
                </a:cxn>
                <a:cxn ang="0">
                  <a:pos x="7" y="132"/>
                </a:cxn>
                <a:cxn ang="0">
                  <a:pos x="9" y="129"/>
                </a:cxn>
                <a:cxn ang="0">
                  <a:pos x="14" y="129"/>
                </a:cxn>
                <a:cxn ang="0">
                  <a:pos x="16" y="103"/>
                </a:cxn>
                <a:cxn ang="0">
                  <a:pos x="19" y="72"/>
                </a:cxn>
                <a:cxn ang="0">
                  <a:pos x="19" y="38"/>
                </a:cxn>
                <a:cxn ang="0">
                  <a:pos x="16" y="9"/>
                </a:cxn>
                <a:cxn ang="0">
                  <a:pos x="14" y="7"/>
                </a:cxn>
                <a:cxn ang="0">
                  <a:pos x="9" y="2"/>
                </a:cxn>
                <a:cxn ang="0">
                  <a:pos x="4" y="2"/>
                </a:cxn>
                <a:cxn ang="0">
                  <a:pos x="2" y="0"/>
                </a:cxn>
                <a:cxn ang="0">
                  <a:pos x="7" y="21"/>
                </a:cxn>
                <a:cxn ang="0">
                  <a:pos x="7" y="69"/>
                </a:cxn>
                <a:cxn ang="0">
                  <a:pos x="2" y="98"/>
                </a:cxn>
                <a:cxn ang="0">
                  <a:pos x="0" y="115"/>
                </a:cxn>
              </a:cxnLst>
              <a:rect l="0" t="0" r="r" b="b"/>
              <a:pathLst>
                <a:path w="20" h="133">
                  <a:moveTo>
                    <a:pt x="0" y="115"/>
                  </a:moveTo>
                  <a:lnTo>
                    <a:pt x="0" y="132"/>
                  </a:lnTo>
                  <a:lnTo>
                    <a:pt x="7" y="132"/>
                  </a:lnTo>
                  <a:lnTo>
                    <a:pt x="9" y="129"/>
                  </a:lnTo>
                  <a:lnTo>
                    <a:pt x="14" y="129"/>
                  </a:lnTo>
                  <a:lnTo>
                    <a:pt x="16" y="103"/>
                  </a:lnTo>
                  <a:lnTo>
                    <a:pt x="19" y="72"/>
                  </a:lnTo>
                  <a:lnTo>
                    <a:pt x="19" y="38"/>
                  </a:lnTo>
                  <a:lnTo>
                    <a:pt x="16" y="9"/>
                  </a:lnTo>
                  <a:lnTo>
                    <a:pt x="14" y="7"/>
                  </a:lnTo>
                  <a:lnTo>
                    <a:pt x="9" y="2"/>
                  </a:lnTo>
                  <a:lnTo>
                    <a:pt x="4" y="2"/>
                  </a:lnTo>
                  <a:lnTo>
                    <a:pt x="2" y="0"/>
                  </a:lnTo>
                  <a:lnTo>
                    <a:pt x="7" y="21"/>
                  </a:lnTo>
                  <a:lnTo>
                    <a:pt x="7" y="69"/>
                  </a:lnTo>
                  <a:lnTo>
                    <a:pt x="2" y="98"/>
                  </a:lnTo>
                  <a:lnTo>
                    <a:pt x="0"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4" name="Freeform 570"/>
            <p:cNvSpPr>
              <a:spLocks/>
            </p:cNvSpPr>
            <p:nvPr/>
          </p:nvSpPr>
          <p:spPr bwMode="auto">
            <a:xfrm>
              <a:off x="9866" y="2147"/>
              <a:ext cx="19" cy="133"/>
            </a:xfrm>
            <a:custGeom>
              <a:avLst/>
              <a:gdLst/>
              <a:ahLst/>
              <a:cxnLst>
                <a:cxn ang="0">
                  <a:pos x="7" y="132"/>
                </a:cxn>
                <a:cxn ang="0">
                  <a:pos x="9" y="129"/>
                </a:cxn>
                <a:cxn ang="0">
                  <a:pos x="14" y="129"/>
                </a:cxn>
                <a:cxn ang="0">
                  <a:pos x="16" y="103"/>
                </a:cxn>
                <a:cxn ang="0">
                  <a:pos x="16" y="72"/>
                </a:cxn>
                <a:cxn ang="0">
                  <a:pos x="19" y="38"/>
                </a:cxn>
                <a:cxn ang="0">
                  <a:pos x="16" y="7"/>
                </a:cxn>
                <a:cxn ang="0">
                  <a:pos x="12" y="4"/>
                </a:cxn>
                <a:cxn ang="0">
                  <a:pos x="7" y="0"/>
                </a:cxn>
                <a:cxn ang="0">
                  <a:pos x="2" y="0"/>
                </a:cxn>
                <a:cxn ang="0">
                  <a:pos x="7" y="38"/>
                </a:cxn>
                <a:cxn ang="0">
                  <a:pos x="7" y="52"/>
                </a:cxn>
                <a:cxn ang="0">
                  <a:pos x="4" y="69"/>
                </a:cxn>
                <a:cxn ang="0">
                  <a:pos x="4" y="84"/>
                </a:cxn>
                <a:cxn ang="0">
                  <a:pos x="2" y="98"/>
                </a:cxn>
                <a:cxn ang="0">
                  <a:pos x="0" y="115"/>
                </a:cxn>
                <a:cxn ang="0">
                  <a:pos x="0" y="132"/>
                </a:cxn>
                <a:cxn ang="0">
                  <a:pos x="7" y="132"/>
                </a:cxn>
              </a:cxnLst>
              <a:rect l="0" t="0" r="r" b="b"/>
              <a:pathLst>
                <a:path w="19" h="133">
                  <a:moveTo>
                    <a:pt x="7" y="132"/>
                  </a:moveTo>
                  <a:lnTo>
                    <a:pt x="9" y="129"/>
                  </a:lnTo>
                  <a:lnTo>
                    <a:pt x="14" y="129"/>
                  </a:lnTo>
                  <a:lnTo>
                    <a:pt x="16" y="103"/>
                  </a:lnTo>
                  <a:lnTo>
                    <a:pt x="16" y="72"/>
                  </a:lnTo>
                  <a:lnTo>
                    <a:pt x="19" y="38"/>
                  </a:lnTo>
                  <a:lnTo>
                    <a:pt x="16" y="7"/>
                  </a:lnTo>
                  <a:lnTo>
                    <a:pt x="12" y="4"/>
                  </a:lnTo>
                  <a:lnTo>
                    <a:pt x="7" y="0"/>
                  </a:lnTo>
                  <a:lnTo>
                    <a:pt x="2" y="0"/>
                  </a:lnTo>
                  <a:lnTo>
                    <a:pt x="7" y="38"/>
                  </a:lnTo>
                  <a:lnTo>
                    <a:pt x="7" y="52"/>
                  </a:lnTo>
                  <a:lnTo>
                    <a:pt x="4" y="69"/>
                  </a:lnTo>
                  <a:lnTo>
                    <a:pt x="4" y="84"/>
                  </a:lnTo>
                  <a:lnTo>
                    <a:pt x="2" y="98"/>
                  </a:lnTo>
                  <a:lnTo>
                    <a:pt x="0" y="115"/>
                  </a:lnTo>
                  <a:lnTo>
                    <a:pt x="0" y="132"/>
                  </a:lnTo>
                  <a:lnTo>
                    <a:pt x="7" y="132"/>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5" name="Freeform 571"/>
            <p:cNvSpPr>
              <a:spLocks/>
            </p:cNvSpPr>
            <p:nvPr/>
          </p:nvSpPr>
          <p:spPr bwMode="auto">
            <a:xfrm>
              <a:off x="9861" y="2145"/>
              <a:ext cx="19" cy="137"/>
            </a:xfrm>
            <a:custGeom>
              <a:avLst/>
              <a:gdLst/>
              <a:ahLst/>
              <a:cxnLst>
                <a:cxn ang="0">
                  <a:pos x="2" y="134"/>
                </a:cxn>
                <a:cxn ang="0">
                  <a:pos x="9" y="134"/>
                </a:cxn>
                <a:cxn ang="0">
                  <a:pos x="9" y="132"/>
                </a:cxn>
                <a:cxn ang="0">
                  <a:pos x="16" y="132"/>
                </a:cxn>
                <a:cxn ang="0">
                  <a:pos x="19" y="105"/>
                </a:cxn>
                <a:cxn ang="0">
                  <a:pos x="19" y="7"/>
                </a:cxn>
                <a:cxn ang="0">
                  <a:pos x="14" y="4"/>
                </a:cxn>
                <a:cxn ang="0">
                  <a:pos x="9" y="2"/>
                </a:cxn>
                <a:cxn ang="0">
                  <a:pos x="4" y="0"/>
                </a:cxn>
                <a:cxn ang="0">
                  <a:pos x="9" y="38"/>
                </a:cxn>
                <a:cxn ang="0">
                  <a:pos x="9" y="55"/>
                </a:cxn>
                <a:cxn ang="0">
                  <a:pos x="7" y="69"/>
                </a:cxn>
                <a:cxn ang="0">
                  <a:pos x="7" y="84"/>
                </a:cxn>
                <a:cxn ang="0">
                  <a:pos x="2" y="117"/>
                </a:cxn>
                <a:cxn ang="0">
                  <a:pos x="0" y="136"/>
                </a:cxn>
                <a:cxn ang="0">
                  <a:pos x="2" y="134"/>
                </a:cxn>
              </a:cxnLst>
              <a:rect l="0" t="0" r="r" b="b"/>
              <a:pathLst>
                <a:path w="19" h="137">
                  <a:moveTo>
                    <a:pt x="2" y="134"/>
                  </a:moveTo>
                  <a:lnTo>
                    <a:pt x="9" y="134"/>
                  </a:lnTo>
                  <a:lnTo>
                    <a:pt x="9" y="132"/>
                  </a:lnTo>
                  <a:lnTo>
                    <a:pt x="16" y="132"/>
                  </a:lnTo>
                  <a:lnTo>
                    <a:pt x="19" y="105"/>
                  </a:lnTo>
                  <a:lnTo>
                    <a:pt x="19" y="7"/>
                  </a:lnTo>
                  <a:lnTo>
                    <a:pt x="14" y="4"/>
                  </a:lnTo>
                  <a:lnTo>
                    <a:pt x="9" y="2"/>
                  </a:lnTo>
                  <a:lnTo>
                    <a:pt x="4" y="0"/>
                  </a:lnTo>
                  <a:lnTo>
                    <a:pt x="9" y="38"/>
                  </a:lnTo>
                  <a:lnTo>
                    <a:pt x="9" y="55"/>
                  </a:lnTo>
                  <a:lnTo>
                    <a:pt x="7" y="69"/>
                  </a:lnTo>
                  <a:lnTo>
                    <a:pt x="7" y="84"/>
                  </a:lnTo>
                  <a:lnTo>
                    <a:pt x="2" y="117"/>
                  </a:lnTo>
                  <a:lnTo>
                    <a:pt x="0" y="136"/>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6" name="Freeform 572"/>
            <p:cNvSpPr>
              <a:spLocks/>
            </p:cNvSpPr>
            <p:nvPr/>
          </p:nvSpPr>
          <p:spPr bwMode="auto">
            <a:xfrm>
              <a:off x="9859" y="2143"/>
              <a:ext cx="21" cy="139"/>
            </a:xfrm>
            <a:custGeom>
              <a:avLst/>
              <a:gdLst/>
              <a:ahLst/>
              <a:cxnLst>
                <a:cxn ang="0">
                  <a:pos x="7" y="136"/>
                </a:cxn>
                <a:cxn ang="0">
                  <a:pos x="7" y="134"/>
                </a:cxn>
                <a:cxn ang="0">
                  <a:pos x="16" y="134"/>
                </a:cxn>
                <a:cxn ang="0">
                  <a:pos x="19" y="107"/>
                </a:cxn>
                <a:cxn ang="0">
                  <a:pos x="19" y="40"/>
                </a:cxn>
                <a:cxn ang="0">
                  <a:pos x="21" y="9"/>
                </a:cxn>
                <a:cxn ang="0">
                  <a:pos x="19" y="9"/>
                </a:cxn>
                <a:cxn ang="0">
                  <a:pos x="14" y="7"/>
                </a:cxn>
                <a:cxn ang="0">
                  <a:pos x="9" y="2"/>
                </a:cxn>
                <a:cxn ang="0">
                  <a:pos x="4" y="0"/>
                </a:cxn>
                <a:cxn ang="0">
                  <a:pos x="9" y="21"/>
                </a:cxn>
                <a:cxn ang="0">
                  <a:pos x="9" y="55"/>
                </a:cxn>
                <a:cxn ang="0">
                  <a:pos x="7" y="72"/>
                </a:cxn>
                <a:cxn ang="0">
                  <a:pos x="4" y="86"/>
                </a:cxn>
                <a:cxn ang="0">
                  <a:pos x="2" y="103"/>
                </a:cxn>
                <a:cxn ang="0">
                  <a:pos x="2" y="120"/>
                </a:cxn>
                <a:cxn ang="0">
                  <a:pos x="0" y="139"/>
                </a:cxn>
                <a:cxn ang="0">
                  <a:pos x="2" y="136"/>
                </a:cxn>
                <a:cxn ang="0">
                  <a:pos x="7" y="136"/>
                </a:cxn>
              </a:cxnLst>
              <a:rect l="0" t="0" r="r" b="b"/>
              <a:pathLst>
                <a:path w="21" h="139">
                  <a:moveTo>
                    <a:pt x="7" y="136"/>
                  </a:moveTo>
                  <a:lnTo>
                    <a:pt x="7" y="134"/>
                  </a:lnTo>
                  <a:lnTo>
                    <a:pt x="16" y="134"/>
                  </a:lnTo>
                  <a:lnTo>
                    <a:pt x="19" y="107"/>
                  </a:lnTo>
                  <a:lnTo>
                    <a:pt x="19" y="40"/>
                  </a:lnTo>
                  <a:lnTo>
                    <a:pt x="21" y="9"/>
                  </a:lnTo>
                  <a:lnTo>
                    <a:pt x="19" y="9"/>
                  </a:lnTo>
                  <a:lnTo>
                    <a:pt x="14" y="7"/>
                  </a:lnTo>
                  <a:lnTo>
                    <a:pt x="9" y="2"/>
                  </a:lnTo>
                  <a:lnTo>
                    <a:pt x="4" y="0"/>
                  </a:lnTo>
                  <a:lnTo>
                    <a:pt x="9" y="21"/>
                  </a:lnTo>
                  <a:lnTo>
                    <a:pt x="9" y="55"/>
                  </a:lnTo>
                  <a:lnTo>
                    <a:pt x="7" y="72"/>
                  </a:lnTo>
                  <a:lnTo>
                    <a:pt x="4" y="86"/>
                  </a:lnTo>
                  <a:lnTo>
                    <a:pt x="2" y="103"/>
                  </a:lnTo>
                  <a:lnTo>
                    <a:pt x="2" y="120"/>
                  </a:lnTo>
                  <a:lnTo>
                    <a:pt x="0" y="139"/>
                  </a:lnTo>
                  <a:lnTo>
                    <a:pt x="2" y="136"/>
                  </a:lnTo>
                  <a:lnTo>
                    <a:pt x="7" y="13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7" name="Freeform 573"/>
            <p:cNvSpPr>
              <a:spLocks/>
            </p:cNvSpPr>
            <p:nvPr/>
          </p:nvSpPr>
          <p:spPr bwMode="auto">
            <a:xfrm>
              <a:off x="9856" y="2143"/>
              <a:ext cx="22" cy="139"/>
            </a:xfrm>
            <a:custGeom>
              <a:avLst/>
              <a:gdLst/>
              <a:ahLst/>
              <a:cxnLst>
                <a:cxn ang="0">
                  <a:pos x="2" y="120"/>
                </a:cxn>
                <a:cxn ang="0">
                  <a:pos x="0" y="139"/>
                </a:cxn>
                <a:cxn ang="0">
                  <a:pos x="2" y="136"/>
                </a:cxn>
                <a:cxn ang="0">
                  <a:pos x="7" y="134"/>
                </a:cxn>
                <a:cxn ang="0">
                  <a:pos x="14" y="134"/>
                </a:cxn>
                <a:cxn ang="0">
                  <a:pos x="16" y="132"/>
                </a:cxn>
                <a:cxn ang="0">
                  <a:pos x="19" y="105"/>
                </a:cxn>
                <a:cxn ang="0">
                  <a:pos x="19" y="38"/>
                </a:cxn>
                <a:cxn ang="0">
                  <a:pos x="21" y="9"/>
                </a:cxn>
                <a:cxn ang="0">
                  <a:pos x="16" y="7"/>
                </a:cxn>
                <a:cxn ang="0">
                  <a:pos x="12" y="2"/>
                </a:cxn>
                <a:cxn ang="0">
                  <a:pos x="9" y="2"/>
                </a:cxn>
                <a:cxn ang="0">
                  <a:pos x="4" y="0"/>
                </a:cxn>
                <a:cxn ang="0">
                  <a:pos x="9" y="38"/>
                </a:cxn>
                <a:cxn ang="0">
                  <a:pos x="9" y="55"/>
                </a:cxn>
                <a:cxn ang="0">
                  <a:pos x="7" y="72"/>
                </a:cxn>
                <a:cxn ang="0">
                  <a:pos x="4" y="86"/>
                </a:cxn>
                <a:cxn ang="0">
                  <a:pos x="2" y="103"/>
                </a:cxn>
                <a:cxn ang="0">
                  <a:pos x="2" y="120"/>
                </a:cxn>
              </a:cxnLst>
              <a:rect l="0" t="0" r="r" b="b"/>
              <a:pathLst>
                <a:path w="22" h="139">
                  <a:moveTo>
                    <a:pt x="2" y="120"/>
                  </a:moveTo>
                  <a:lnTo>
                    <a:pt x="0" y="139"/>
                  </a:lnTo>
                  <a:lnTo>
                    <a:pt x="2" y="136"/>
                  </a:lnTo>
                  <a:lnTo>
                    <a:pt x="7" y="134"/>
                  </a:lnTo>
                  <a:lnTo>
                    <a:pt x="14" y="134"/>
                  </a:lnTo>
                  <a:lnTo>
                    <a:pt x="16" y="132"/>
                  </a:lnTo>
                  <a:lnTo>
                    <a:pt x="19" y="105"/>
                  </a:lnTo>
                  <a:lnTo>
                    <a:pt x="19" y="38"/>
                  </a:lnTo>
                  <a:lnTo>
                    <a:pt x="21" y="9"/>
                  </a:lnTo>
                  <a:lnTo>
                    <a:pt x="16" y="7"/>
                  </a:lnTo>
                  <a:lnTo>
                    <a:pt x="12" y="2"/>
                  </a:lnTo>
                  <a:lnTo>
                    <a:pt x="9" y="2"/>
                  </a:lnTo>
                  <a:lnTo>
                    <a:pt x="4" y="0"/>
                  </a:lnTo>
                  <a:lnTo>
                    <a:pt x="9" y="38"/>
                  </a:lnTo>
                  <a:lnTo>
                    <a:pt x="9" y="55"/>
                  </a:lnTo>
                  <a:lnTo>
                    <a:pt x="7" y="72"/>
                  </a:lnTo>
                  <a:lnTo>
                    <a:pt x="4" y="86"/>
                  </a:lnTo>
                  <a:lnTo>
                    <a:pt x="2" y="103"/>
                  </a:lnTo>
                  <a:lnTo>
                    <a:pt x="2" y="12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8" name="Freeform 574"/>
            <p:cNvSpPr>
              <a:spLocks/>
            </p:cNvSpPr>
            <p:nvPr/>
          </p:nvSpPr>
          <p:spPr bwMode="auto">
            <a:xfrm>
              <a:off x="9854" y="2140"/>
              <a:ext cx="22" cy="142"/>
            </a:xfrm>
            <a:custGeom>
              <a:avLst/>
              <a:gdLst/>
              <a:ahLst/>
              <a:cxnLst>
                <a:cxn ang="0">
                  <a:pos x="0" y="122"/>
                </a:cxn>
                <a:cxn ang="0">
                  <a:pos x="0" y="141"/>
                </a:cxn>
                <a:cxn ang="0">
                  <a:pos x="2" y="139"/>
                </a:cxn>
                <a:cxn ang="0">
                  <a:pos x="7" y="136"/>
                </a:cxn>
                <a:cxn ang="0">
                  <a:pos x="14" y="136"/>
                </a:cxn>
                <a:cxn ang="0">
                  <a:pos x="16" y="134"/>
                </a:cxn>
                <a:cxn ang="0">
                  <a:pos x="16" y="108"/>
                </a:cxn>
                <a:cxn ang="0">
                  <a:pos x="19" y="74"/>
                </a:cxn>
                <a:cxn ang="0">
                  <a:pos x="19" y="40"/>
                </a:cxn>
                <a:cxn ang="0">
                  <a:pos x="21" y="9"/>
                </a:cxn>
                <a:cxn ang="0">
                  <a:pos x="19" y="9"/>
                </a:cxn>
                <a:cxn ang="0">
                  <a:pos x="14" y="4"/>
                </a:cxn>
                <a:cxn ang="0">
                  <a:pos x="9" y="2"/>
                </a:cxn>
                <a:cxn ang="0">
                  <a:pos x="4" y="0"/>
                </a:cxn>
                <a:cxn ang="0">
                  <a:pos x="9" y="21"/>
                </a:cxn>
                <a:cxn ang="0">
                  <a:pos x="9" y="57"/>
                </a:cxn>
                <a:cxn ang="0">
                  <a:pos x="7" y="72"/>
                </a:cxn>
                <a:cxn ang="0">
                  <a:pos x="0" y="122"/>
                </a:cxn>
              </a:cxnLst>
              <a:rect l="0" t="0" r="r" b="b"/>
              <a:pathLst>
                <a:path w="22" h="142">
                  <a:moveTo>
                    <a:pt x="0" y="122"/>
                  </a:moveTo>
                  <a:lnTo>
                    <a:pt x="0" y="141"/>
                  </a:lnTo>
                  <a:lnTo>
                    <a:pt x="2" y="139"/>
                  </a:lnTo>
                  <a:lnTo>
                    <a:pt x="7" y="136"/>
                  </a:lnTo>
                  <a:lnTo>
                    <a:pt x="14" y="136"/>
                  </a:lnTo>
                  <a:lnTo>
                    <a:pt x="16" y="134"/>
                  </a:lnTo>
                  <a:lnTo>
                    <a:pt x="16" y="108"/>
                  </a:lnTo>
                  <a:lnTo>
                    <a:pt x="19" y="74"/>
                  </a:lnTo>
                  <a:lnTo>
                    <a:pt x="19" y="40"/>
                  </a:lnTo>
                  <a:lnTo>
                    <a:pt x="21" y="9"/>
                  </a:lnTo>
                  <a:lnTo>
                    <a:pt x="19" y="9"/>
                  </a:lnTo>
                  <a:lnTo>
                    <a:pt x="14" y="4"/>
                  </a:lnTo>
                  <a:lnTo>
                    <a:pt x="9" y="2"/>
                  </a:lnTo>
                  <a:lnTo>
                    <a:pt x="4" y="0"/>
                  </a:lnTo>
                  <a:lnTo>
                    <a:pt x="9" y="21"/>
                  </a:lnTo>
                  <a:lnTo>
                    <a:pt x="9" y="57"/>
                  </a:lnTo>
                  <a:lnTo>
                    <a:pt x="7" y="72"/>
                  </a:lnTo>
                  <a:lnTo>
                    <a:pt x="0" y="122"/>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9" name="Freeform 575"/>
            <p:cNvSpPr>
              <a:spLocks/>
            </p:cNvSpPr>
            <p:nvPr/>
          </p:nvSpPr>
          <p:spPr bwMode="auto">
            <a:xfrm>
              <a:off x="9852" y="2140"/>
              <a:ext cx="21" cy="142"/>
            </a:xfrm>
            <a:custGeom>
              <a:avLst/>
              <a:gdLst/>
              <a:ahLst/>
              <a:cxnLst>
                <a:cxn ang="0">
                  <a:pos x="19" y="38"/>
                </a:cxn>
                <a:cxn ang="0">
                  <a:pos x="21" y="9"/>
                </a:cxn>
                <a:cxn ang="0">
                  <a:pos x="4" y="0"/>
                </a:cxn>
                <a:cxn ang="0">
                  <a:pos x="9" y="19"/>
                </a:cxn>
                <a:cxn ang="0">
                  <a:pos x="9" y="55"/>
                </a:cxn>
                <a:cxn ang="0">
                  <a:pos x="0" y="122"/>
                </a:cxn>
                <a:cxn ang="0">
                  <a:pos x="0" y="141"/>
                </a:cxn>
                <a:cxn ang="0">
                  <a:pos x="14" y="134"/>
                </a:cxn>
                <a:cxn ang="0">
                  <a:pos x="16" y="108"/>
                </a:cxn>
                <a:cxn ang="0">
                  <a:pos x="19" y="74"/>
                </a:cxn>
                <a:cxn ang="0">
                  <a:pos x="19" y="38"/>
                </a:cxn>
              </a:cxnLst>
              <a:rect l="0" t="0" r="r" b="b"/>
              <a:pathLst>
                <a:path w="21" h="142">
                  <a:moveTo>
                    <a:pt x="19" y="38"/>
                  </a:moveTo>
                  <a:lnTo>
                    <a:pt x="21" y="9"/>
                  </a:lnTo>
                  <a:lnTo>
                    <a:pt x="4" y="0"/>
                  </a:lnTo>
                  <a:lnTo>
                    <a:pt x="9" y="19"/>
                  </a:lnTo>
                  <a:lnTo>
                    <a:pt x="9" y="55"/>
                  </a:lnTo>
                  <a:lnTo>
                    <a:pt x="0" y="122"/>
                  </a:lnTo>
                  <a:lnTo>
                    <a:pt x="0" y="141"/>
                  </a:lnTo>
                  <a:lnTo>
                    <a:pt x="14" y="134"/>
                  </a:lnTo>
                  <a:lnTo>
                    <a:pt x="16" y="108"/>
                  </a:lnTo>
                  <a:lnTo>
                    <a:pt x="19" y="74"/>
                  </a:lnTo>
                  <a:lnTo>
                    <a:pt x="19" y="3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0" name="Freeform 576"/>
            <p:cNvSpPr>
              <a:spLocks/>
            </p:cNvSpPr>
            <p:nvPr/>
          </p:nvSpPr>
          <p:spPr bwMode="auto">
            <a:xfrm>
              <a:off x="9626" y="2284"/>
              <a:ext cx="185" cy="15"/>
            </a:xfrm>
            <a:custGeom>
              <a:avLst/>
              <a:gdLst/>
              <a:ahLst/>
              <a:cxnLst>
                <a:cxn ang="0">
                  <a:pos x="4" y="2"/>
                </a:cxn>
                <a:cxn ang="0">
                  <a:pos x="7" y="4"/>
                </a:cxn>
                <a:cxn ang="0">
                  <a:pos x="12" y="4"/>
                </a:cxn>
                <a:cxn ang="0">
                  <a:pos x="14" y="7"/>
                </a:cxn>
                <a:cxn ang="0">
                  <a:pos x="21" y="7"/>
                </a:cxn>
                <a:cxn ang="0">
                  <a:pos x="26" y="9"/>
                </a:cxn>
                <a:cxn ang="0">
                  <a:pos x="33" y="9"/>
                </a:cxn>
                <a:cxn ang="0">
                  <a:pos x="40" y="12"/>
                </a:cxn>
                <a:cxn ang="0">
                  <a:pos x="55" y="12"/>
                </a:cxn>
                <a:cxn ang="0">
                  <a:pos x="62" y="14"/>
                </a:cxn>
                <a:cxn ang="0">
                  <a:pos x="129" y="14"/>
                </a:cxn>
                <a:cxn ang="0">
                  <a:pos x="136" y="12"/>
                </a:cxn>
                <a:cxn ang="0">
                  <a:pos x="143" y="12"/>
                </a:cxn>
                <a:cxn ang="0">
                  <a:pos x="160" y="9"/>
                </a:cxn>
                <a:cxn ang="0">
                  <a:pos x="184" y="7"/>
                </a:cxn>
                <a:cxn ang="0">
                  <a:pos x="163" y="4"/>
                </a:cxn>
                <a:cxn ang="0">
                  <a:pos x="148" y="2"/>
                </a:cxn>
                <a:cxn ang="0">
                  <a:pos x="141" y="4"/>
                </a:cxn>
                <a:cxn ang="0">
                  <a:pos x="129" y="7"/>
                </a:cxn>
                <a:cxn ang="0">
                  <a:pos x="108" y="7"/>
                </a:cxn>
                <a:cxn ang="0">
                  <a:pos x="98" y="9"/>
                </a:cxn>
                <a:cxn ang="0">
                  <a:pos x="57" y="9"/>
                </a:cxn>
                <a:cxn ang="0">
                  <a:pos x="48" y="7"/>
                </a:cxn>
                <a:cxn ang="0">
                  <a:pos x="33" y="7"/>
                </a:cxn>
                <a:cxn ang="0">
                  <a:pos x="26" y="4"/>
                </a:cxn>
                <a:cxn ang="0">
                  <a:pos x="16" y="4"/>
                </a:cxn>
                <a:cxn ang="0">
                  <a:pos x="9" y="2"/>
                </a:cxn>
                <a:cxn ang="0">
                  <a:pos x="0" y="0"/>
                </a:cxn>
                <a:cxn ang="0">
                  <a:pos x="0" y="2"/>
                </a:cxn>
                <a:cxn ang="0">
                  <a:pos x="4" y="2"/>
                </a:cxn>
              </a:cxnLst>
              <a:rect l="0" t="0" r="r" b="b"/>
              <a:pathLst>
                <a:path w="185" h="15">
                  <a:moveTo>
                    <a:pt x="4" y="2"/>
                  </a:moveTo>
                  <a:lnTo>
                    <a:pt x="7" y="4"/>
                  </a:lnTo>
                  <a:lnTo>
                    <a:pt x="12" y="4"/>
                  </a:lnTo>
                  <a:lnTo>
                    <a:pt x="14" y="7"/>
                  </a:lnTo>
                  <a:lnTo>
                    <a:pt x="21" y="7"/>
                  </a:lnTo>
                  <a:lnTo>
                    <a:pt x="26" y="9"/>
                  </a:lnTo>
                  <a:lnTo>
                    <a:pt x="33" y="9"/>
                  </a:lnTo>
                  <a:lnTo>
                    <a:pt x="40" y="12"/>
                  </a:lnTo>
                  <a:lnTo>
                    <a:pt x="55" y="12"/>
                  </a:lnTo>
                  <a:lnTo>
                    <a:pt x="62" y="14"/>
                  </a:lnTo>
                  <a:lnTo>
                    <a:pt x="129" y="14"/>
                  </a:lnTo>
                  <a:lnTo>
                    <a:pt x="136" y="12"/>
                  </a:lnTo>
                  <a:lnTo>
                    <a:pt x="143" y="12"/>
                  </a:lnTo>
                  <a:lnTo>
                    <a:pt x="160" y="9"/>
                  </a:lnTo>
                  <a:lnTo>
                    <a:pt x="184" y="7"/>
                  </a:lnTo>
                  <a:lnTo>
                    <a:pt x="163" y="4"/>
                  </a:lnTo>
                  <a:lnTo>
                    <a:pt x="148" y="2"/>
                  </a:lnTo>
                  <a:lnTo>
                    <a:pt x="141" y="4"/>
                  </a:lnTo>
                  <a:lnTo>
                    <a:pt x="129" y="7"/>
                  </a:lnTo>
                  <a:lnTo>
                    <a:pt x="108" y="7"/>
                  </a:lnTo>
                  <a:lnTo>
                    <a:pt x="98" y="9"/>
                  </a:lnTo>
                  <a:lnTo>
                    <a:pt x="57" y="9"/>
                  </a:lnTo>
                  <a:lnTo>
                    <a:pt x="48" y="7"/>
                  </a:lnTo>
                  <a:lnTo>
                    <a:pt x="33" y="7"/>
                  </a:lnTo>
                  <a:lnTo>
                    <a:pt x="26" y="4"/>
                  </a:lnTo>
                  <a:lnTo>
                    <a:pt x="16" y="4"/>
                  </a:lnTo>
                  <a:lnTo>
                    <a:pt x="9" y="2"/>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1" name="Freeform 577"/>
            <p:cNvSpPr>
              <a:spLocks/>
            </p:cNvSpPr>
            <p:nvPr/>
          </p:nvSpPr>
          <p:spPr bwMode="auto">
            <a:xfrm>
              <a:off x="9681" y="2299"/>
              <a:ext cx="67" cy="19"/>
            </a:xfrm>
            <a:custGeom>
              <a:avLst/>
              <a:gdLst/>
              <a:ahLst/>
              <a:cxnLst>
                <a:cxn ang="0">
                  <a:pos x="55" y="19"/>
                </a:cxn>
                <a:cxn ang="0">
                  <a:pos x="67" y="19"/>
                </a:cxn>
                <a:cxn ang="0">
                  <a:pos x="60" y="14"/>
                </a:cxn>
                <a:cxn ang="0">
                  <a:pos x="52" y="11"/>
                </a:cxn>
                <a:cxn ang="0">
                  <a:pos x="48" y="2"/>
                </a:cxn>
                <a:cxn ang="0">
                  <a:pos x="7" y="2"/>
                </a:cxn>
                <a:cxn ang="0">
                  <a:pos x="0" y="0"/>
                </a:cxn>
                <a:cxn ang="0">
                  <a:pos x="2" y="4"/>
                </a:cxn>
                <a:cxn ang="0">
                  <a:pos x="14" y="14"/>
                </a:cxn>
                <a:cxn ang="0">
                  <a:pos x="26" y="14"/>
                </a:cxn>
                <a:cxn ang="0">
                  <a:pos x="40" y="16"/>
                </a:cxn>
                <a:cxn ang="0">
                  <a:pos x="55" y="19"/>
                </a:cxn>
              </a:cxnLst>
              <a:rect l="0" t="0" r="r" b="b"/>
              <a:pathLst>
                <a:path w="67" h="19">
                  <a:moveTo>
                    <a:pt x="55" y="19"/>
                  </a:moveTo>
                  <a:lnTo>
                    <a:pt x="67" y="19"/>
                  </a:lnTo>
                  <a:lnTo>
                    <a:pt x="60" y="14"/>
                  </a:lnTo>
                  <a:lnTo>
                    <a:pt x="52" y="11"/>
                  </a:lnTo>
                  <a:lnTo>
                    <a:pt x="48" y="2"/>
                  </a:lnTo>
                  <a:lnTo>
                    <a:pt x="7" y="2"/>
                  </a:lnTo>
                  <a:lnTo>
                    <a:pt x="0" y="0"/>
                  </a:lnTo>
                  <a:lnTo>
                    <a:pt x="2" y="4"/>
                  </a:lnTo>
                  <a:lnTo>
                    <a:pt x="14" y="14"/>
                  </a:lnTo>
                  <a:lnTo>
                    <a:pt x="26" y="14"/>
                  </a:lnTo>
                  <a:lnTo>
                    <a:pt x="40" y="16"/>
                  </a:lnTo>
                  <a:lnTo>
                    <a:pt x="55"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2" name="Freeform 578"/>
            <p:cNvSpPr>
              <a:spLocks/>
            </p:cNvSpPr>
            <p:nvPr/>
          </p:nvSpPr>
          <p:spPr bwMode="auto">
            <a:xfrm>
              <a:off x="9667" y="2315"/>
              <a:ext cx="120" cy="29"/>
            </a:xfrm>
            <a:custGeom>
              <a:avLst/>
              <a:gdLst/>
              <a:ahLst/>
              <a:cxnLst>
                <a:cxn ang="0">
                  <a:pos x="7" y="19"/>
                </a:cxn>
                <a:cxn ang="0">
                  <a:pos x="11" y="19"/>
                </a:cxn>
                <a:cxn ang="0">
                  <a:pos x="16" y="21"/>
                </a:cxn>
                <a:cxn ang="0">
                  <a:pos x="21" y="21"/>
                </a:cxn>
                <a:cxn ang="0">
                  <a:pos x="26" y="24"/>
                </a:cxn>
                <a:cxn ang="0">
                  <a:pos x="33" y="24"/>
                </a:cxn>
                <a:cxn ang="0">
                  <a:pos x="38" y="26"/>
                </a:cxn>
                <a:cxn ang="0">
                  <a:pos x="57" y="26"/>
                </a:cxn>
                <a:cxn ang="0">
                  <a:pos x="93" y="28"/>
                </a:cxn>
                <a:cxn ang="0">
                  <a:pos x="120" y="26"/>
                </a:cxn>
                <a:cxn ang="0">
                  <a:pos x="115" y="21"/>
                </a:cxn>
                <a:cxn ang="0">
                  <a:pos x="112" y="21"/>
                </a:cxn>
                <a:cxn ang="0">
                  <a:pos x="98" y="14"/>
                </a:cxn>
                <a:cxn ang="0">
                  <a:pos x="96" y="12"/>
                </a:cxn>
                <a:cxn ang="0">
                  <a:pos x="91" y="9"/>
                </a:cxn>
                <a:cxn ang="0">
                  <a:pos x="86" y="4"/>
                </a:cxn>
                <a:cxn ang="0">
                  <a:pos x="50" y="4"/>
                </a:cxn>
                <a:cxn ang="0">
                  <a:pos x="47" y="2"/>
                </a:cxn>
                <a:cxn ang="0">
                  <a:pos x="40" y="2"/>
                </a:cxn>
                <a:cxn ang="0">
                  <a:pos x="38" y="0"/>
                </a:cxn>
                <a:cxn ang="0">
                  <a:pos x="26" y="0"/>
                </a:cxn>
                <a:cxn ang="0">
                  <a:pos x="14" y="2"/>
                </a:cxn>
                <a:cxn ang="0">
                  <a:pos x="2" y="9"/>
                </a:cxn>
                <a:cxn ang="0">
                  <a:pos x="0" y="12"/>
                </a:cxn>
                <a:cxn ang="0">
                  <a:pos x="7" y="19"/>
                </a:cxn>
              </a:cxnLst>
              <a:rect l="0" t="0" r="r" b="b"/>
              <a:pathLst>
                <a:path w="120" h="29">
                  <a:moveTo>
                    <a:pt x="7" y="19"/>
                  </a:moveTo>
                  <a:lnTo>
                    <a:pt x="11" y="19"/>
                  </a:lnTo>
                  <a:lnTo>
                    <a:pt x="16" y="21"/>
                  </a:lnTo>
                  <a:lnTo>
                    <a:pt x="21" y="21"/>
                  </a:lnTo>
                  <a:lnTo>
                    <a:pt x="26" y="24"/>
                  </a:lnTo>
                  <a:lnTo>
                    <a:pt x="33" y="24"/>
                  </a:lnTo>
                  <a:lnTo>
                    <a:pt x="38" y="26"/>
                  </a:lnTo>
                  <a:lnTo>
                    <a:pt x="57" y="26"/>
                  </a:lnTo>
                  <a:lnTo>
                    <a:pt x="93" y="28"/>
                  </a:lnTo>
                  <a:lnTo>
                    <a:pt x="120" y="26"/>
                  </a:lnTo>
                  <a:lnTo>
                    <a:pt x="115" y="21"/>
                  </a:lnTo>
                  <a:lnTo>
                    <a:pt x="112" y="21"/>
                  </a:lnTo>
                  <a:lnTo>
                    <a:pt x="98" y="14"/>
                  </a:lnTo>
                  <a:lnTo>
                    <a:pt x="96" y="12"/>
                  </a:lnTo>
                  <a:lnTo>
                    <a:pt x="91" y="9"/>
                  </a:lnTo>
                  <a:lnTo>
                    <a:pt x="86" y="4"/>
                  </a:lnTo>
                  <a:lnTo>
                    <a:pt x="50" y="4"/>
                  </a:lnTo>
                  <a:lnTo>
                    <a:pt x="47" y="2"/>
                  </a:lnTo>
                  <a:lnTo>
                    <a:pt x="40" y="2"/>
                  </a:lnTo>
                  <a:lnTo>
                    <a:pt x="38" y="0"/>
                  </a:lnTo>
                  <a:lnTo>
                    <a:pt x="26" y="0"/>
                  </a:lnTo>
                  <a:lnTo>
                    <a:pt x="14" y="2"/>
                  </a:lnTo>
                  <a:lnTo>
                    <a:pt x="2" y="9"/>
                  </a:lnTo>
                  <a:lnTo>
                    <a:pt x="0" y="12"/>
                  </a:lnTo>
                  <a:lnTo>
                    <a:pt x="7"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3" name="Freeform 579"/>
            <p:cNvSpPr>
              <a:spLocks/>
            </p:cNvSpPr>
            <p:nvPr/>
          </p:nvSpPr>
          <p:spPr bwMode="auto">
            <a:xfrm>
              <a:off x="9681" y="2299"/>
              <a:ext cx="43" cy="16"/>
            </a:xfrm>
            <a:custGeom>
              <a:avLst/>
              <a:gdLst/>
              <a:ahLst/>
              <a:cxnLst>
                <a:cxn ang="0">
                  <a:pos x="14" y="11"/>
                </a:cxn>
                <a:cxn ang="0">
                  <a:pos x="19" y="14"/>
                </a:cxn>
                <a:cxn ang="0">
                  <a:pos x="23" y="14"/>
                </a:cxn>
                <a:cxn ang="0">
                  <a:pos x="26" y="16"/>
                </a:cxn>
                <a:cxn ang="0">
                  <a:pos x="43" y="16"/>
                </a:cxn>
                <a:cxn ang="0">
                  <a:pos x="40" y="11"/>
                </a:cxn>
                <a:cxn ang="0">
                  <a:pos x="36" y="9"/>
                </a:cxn>
                <a:cxn ang="0">
                  <a:pos x="33" y="4"/>
                </a:cxn>
                <a:cxn ang="0">
                  <a:pos x="31" y="2"/>
                </a:cxn>
                <a:cxn ang="0">
                  <a:pos x="21" y="2"/>
                </a:cxn>
                <a:cxn ang="0">
                  <a:pos x="0" y="0"/>
                </a:cxn>
                <a:cxn ang="0">
                  <a:pos x="4" y="2"/>
                </a:cxn>
                <a:cxn ang="0">
                  <a:pos x="9" y="7"/>
                </a:cxn>
                <a:cxn ang="0">
                  <a:pos x="14" y="11"/>
                </a:cxn>
              </a:cxnLst>
              <a:rect l="0" t="0" r="r" b="b"/>
              <a:pathLst>
                <a:path w="43" h="16">
                  <a:moveTo>
                    <a:pt x="14" y="11"/>
                  </a:moveTo>
                  <a:lnTo>
                    <a:pt x="19" y="14"/>
                  </a:lnTo>
                  <a:lnTo>
                    <a:pt x="23" y="14"/>
                  </a:lnTo>
                  <a:lnTo>
                    <a:pt x="26" y="16"/>
                  </a:lnTo>
                  <a:lnTo>
                    <a:pt x="43" y="16"/>
                  </a:lnTo>
                  <a:lnTo>
                    <a:pt x="40" y="11"/>
                  </a:lnTo>
                  <a:lnTo>
                    <a:pt x="36" y="9"/>
                  </a:lnTo>
                  <a:lnTo>
                    <a:pt x="33" y="4"/>
                  </a:lnTo>
                  <a:lnTo>
                    <a:pt x="31" y="2"/>
                  </a:lnTo>
                  <a:lnTo>
                    <a:pt x="21" y="2"/>
                  </a:lnTo>
                  <a:lnTo>
                    <a:pt x="0" y="0"/>
                  </a:lnTo>
                  <a:lnTo>
                    <a:pt x="4" y="2"/>
                  </a:lnTo>
                  <a:lnTo>
                    <a:pt x="9" y="7"/>
                  </a:lnTo>
                  <a:lnTo>
                    <a:pt x="14" y="11"/>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4" name="Freeform 580"/>
            <p:cNvSpPr>
              <a:spLocks/>
            </p:cNvSpPr>
            <p:nvPr/>
          </p:nvSpPr>
          <p:spPr bwMode="auto">
            <a:xfrm>
              <a:off x="9664" y="2313"/>
              <a:ext cx="99" cy="31"/>
            </a:xfrm>
            <a:custGeom>
              <a:avLst/>
              <a:gdLst/>
              <a:ahLst/>
              <a:cxnLst>
                <a:cxn ang="0">
                  <a:pos x="4" y="19"/>
                </a:cxn>
                <a:cxn ang="0">
                  <a:pos x="7" y="19"/>
                </a:cxn>
                <a:cxn ang="0">
                  <a:pos x="16" y="24"/>
                </a:cxn>
                <a:cxn ang="0">
                  <a:pos x="21" y="24"/>
                </a:cxn>
                <a:cxn ang="0">
                  <a:pos x="26" y="26"/>
                </a:cxn>
                <a:cxn ang="0">
                  <a:pos x="38" y="26"/>
                </a:cxn>
                <a:cxn ang="0">
                  <a:pos x="43" y="28"/>
                </a:cxn>
                <a:cxn ang="0">
                  <a:pos x="64" y="28"/>
                </a:cxn>
                <a:cxn ang="0">
                  <a:pos x="69" y="31"/>
                </a:cxn>
                <a:cxn ang="0">
                  <a:pos x="98" y="31"/>
                </a:cxn>
                <a:cxn ang="0">
                  <a:pos x="83" y="21"/>
                </a:cxn>
                <a:cxn ang="0">
                  <a:pos x="74" y="7"/>
                </a:cxn>
                <a:cxn ang="0">
                  <a:pos x="57" y="7"/>
                </a:cxn>
                <a:cxn ang="0">
                  <a:pos x="33" y="2"/>
                </a:cxn>
                <a:cxn ang="0">
                  <a:pos x="26" y="0"/>
                </a:cxn>
                <a:cxn ang="0">
                  <a:pos x="14" y="4"/>
                </a:cxn>
                <a:cxn ang="0">
                  <a:pos x="0" y="12"/>
                </a:cxn>
                <a:cxn ang="0">
                  <a:pos x="2" y="14"/>
                </a:cxn>
                <a:cxn ang="0">
                  <a:pos x="4" y="19"/>
                </a:cxn>
              </a:cxnLst>
              <a:rect l="0" t="0" r="r" b="b"/>
              <a:pathLst>
                <a:path w="99" h="31">
                  <a:moveTo>
                    <a:pt x="4" y="19"/>
                  </a:moveTo>
                  <a:lnTo>
                    <a:pt x="7" y="19"/>
                  </a:lnTo>
                  <a:lnTo>
                    <a:pt x="16" y="24"/>
                  </a:lnTo>
                  <a:lnTo>
                    <a:pt x="21" y="24"/>
                  </a:lnTo>
                  <a:lnTo>
                    <a:pt x="26" y="26"/>
                  </a:lnTo>
                  <a:lnTo>
                    <a:pt x="38" y="26"/>
                  </a:lnTo>
                  <a:lnTo>
                    <a:pt x="43" y="28"/>
                  </a:lnTo>
                  <a:lnTo>
                    <a:pt x="64" y="28"/>
                  </a:lnTo>
                  <a:lnTo>
                    <a:pt x="69" y="31"/>
                  </a:lnTo>
                  <a:lnTo>
                    <a:pt x="98" y="31"/>
                  </a:lnTo>
                  <a:lnTo>
                    <a:pt x="83" y="21"/>
                  </a:lnTo>
                  <a:lnTo>
                    <a:pt x="74" y="7"/>
                  </a:lnTo>
                  <a:lnTo>
                    <a:pt x="57" y="7"/>
                  </a:lnTo>
                  <a:lnTo>
                    <a:pt x="33" y="2"/>
                  </a:lnTo>
                  <a:lnTo>
                    <a:pt x="26" y="0"/>
                  </a:lnTo>
                  <a:lnTo>
                    <a:pt x="14" y="4"/>
                  </a:lnTo>
                  <a:lnTo>
                    <a:pt x="0" y="12"/>
                  </a:lnTo>
                  <a:lnTo>
                    <a:pt x="2" y="14"/>
                  </a:lnTo>
                  <a:lnTo>
                    <a:pt x="4"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5" name="Freeform 581"/>
            <p:cNvSpPr>
              <a:spLocks/>
            </p:cNvSpPr>
            <p:nvPr/>
          </p:nvSpPr>
          <p:spPr bwMode="auto">
            <a:xfrm>
              <a:off x="9571" y="2200"/>
              <a:ext cx="29" cy="7"/>
            </a:xfrm>
            <a:custGeom>
              <a:avLst/>
              <a:gdLst/>
              <a:ahLst/>
              <a:cxnLst>
                <a:cxn ang="0">
                  <a:pos x="28" y="7"/>
                </a:cxn>
                <a:cxn ang="0">
                  <a:pos x="28" y="4"/>
                </a:cxn>
                <a:cxn ang="0">
                  <a:pos x="19" y="4"/>
                </a:cxn>
                <a:cxn ang="0">
                  <a:pos x="14" y="0"/>
                </a:cxn>
                <a:cxn ang="0">
                  <a:pos x="9" y="4"/>
                </a:cxn>
                <a:cxn ang="0">
                  <a:pos x="0" y="4"/>
                </a:cxn>
                <a:cxn ang="0">
                  <a:pos x="0" y="7"/>
                </a:cxn>
                <a:cxn ang="0">
                  <a:pos x="28" y="7"/>
                </a:cxn>
              </a:cxnLst>
              <a:rect l="0" t="0" r="r" b="b"/>
              <a:pathLst>
                <a:path w="29" h="7">
                  <a:moveTo>
                    <a:pt x="28" y="7"/>
                  </a:moveTo>
                  <a:lnTo>
                    <a:pt x="28" y="4"/>
                  </a:lnTo>
                  <a:lnTo>
                    <a:pt x="19" y="4"/>
                  </a:lnTo>
                  <a:lnTo>
                    <a:pt x="14" y="0"/>
                  </a:lnTo>
                  <a:lnTo>
                    <a:pt x="9" y="4"/>
                  </a:lnTo>
                  <a:lnTo>
                    <a:pt x="0" y="4"/>
                  </a:lnTo>
                  <a:lnTo>
                    <a:pt x="0" y="7"/>
                  </a:lnTo>
                  <a:lnTo>
                    <a:pt x="28"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6" name="Freeform 582"/>
            <p:cNvSpPr>
              <a:spLocks/>
            </p:cNvSpPr>
            <p:nvPr/>
          </p:nvSpPr>
          <p:spPr bwMode="auto">
            <a:xfrm>
              <a:off x="9568" y="2217"/>
              <a:ext cx="34" cy="84"/>
            </a:xfrm>
            <a:custGeom>
              <a:avLst/>
              <a:gdLst/>
              <a:ahLst/>
              <a:cxnLst>
                <a:cxn ang="0">
                  <a:pos x="31" y="62"/>
                </a:cxn>
                <a:cxn ang="0">
                  <a:pos x="28" y="43"/>
                </a:cxn>
                <a:cxn ang="0">
                  <a:pos x="28" y="4"/>
                </a:cxn>
                <a:cxn ang="0">
                  <a:pos x="33" y="0"/>
                </a:cxn>
                <a:cxn ang="0">
                  <a:pos x="26" y="0"/>
                </a:cxn>
                <a:cxn ang="0">
                  <a:pos x="26" y="74"/>
                </a:cxn>
                <a:cxn ang="0">
                  <a:pos x="0" y="72"/>
                </a:cxn>
                <a:cxn ang="0">
                  <a:pos x="0" y="84"/>
                </a:cxn>
                <a:cxn ang="0">
                  <a:pos x="2" y="76"/>
                </a:cxn>
                <a:cxn ang="0">
                  <a:pos x="31" y="76"/>
                </a:cxn>
                <a:cxn ang="0">
                  <a:pos x="31" y="62"/>
                </a:cxn>
              </a:cxnLst>
              <a:rect l="0" t="0" r="r" b="b"/>
              <a:pathLst>
                <a:path w="34" h="84">
                  <a:moveTo>
                    <a:pt x="31" y="62"/>
                  </a:moveTo>
                  <a:lnTo>
                    <a:pt x="28" y="43"/>
                  </a:lnTo>
                  <a:lnTo>
                    <a:pt x="28" y="4"/>
                  </a:lnTo>
                  <a:lnTo>
                    <a:pt x="33" y="0"/>
                  </a:lnTo>
                  <a:lnTo>
                    <a:pt x="26" y="0"/>
                  </a:lnTo>
                  <a:lnTo>
                    <a:pt x="26" y="74"/>
                  </a:lnTo>
                  <a:lnTo>
                    <a:pt x="0" y="72"/>
                  </a:lnTo>
                  <a:lnTo>
                    <a:pt x="0" y="84"/>
                  </a:lnTo>
                  <a:lnTo>
                    <a:pt x="2" y="76"/>
                  </a:lnTo>
                  <a:lnTo>
                    <a:pt x="31" y="76"/>
                  </a:lnTo>
                  <a:lnTo>
                    <a:pt x="31" y="6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7" name="Freeform 583"/>
            <p:cNvSpPr>
              <a:spLocks/>
            </p:cNvSpPr>
            <p:nvPr/>
          </p:nvSpPr>
          <p:spPr bwMode="auto">
            <a:xfrm>
              <a:off x="9564" y="2207"/>
              <a:ext cx="40" cy="97"/>
            </a:xfrm>
            <a:custGeom>
              <a:avLst/>
              <a:gdLst/>
              <a:ahLst/>
              <a:cxnLst>
                <a:cxn ang="0">
                  <a:pos x="0" y="9"/>
                </a:cxn>
                <a:cxn ang="0">
                  <a:pos x="0" y="96"/>
                </a:cxn>
                <a:cxn ang="0">
                  <a:pos x="4" y="96"/>
                </a:cxn>
                <a:cxn ang="0">
                  <a:pos x="4" y="14"/>
                </a:cxn>
                <a:cxn ang="0">
                  <a:pos x="40" y="7"/>
                </a:cxn>
                <a:cxn ang="0">
                  <a:pos x="40" y="2"/>
                </a:cxn>
                <a:cxn ang="0">
                  <a:pos x="2" y="0"/>
                </a:cxn>
                <a:cxn ang="0">
                  <a:pos x="0" y="9"/>
                </a:cxn>
              </a:cxnLst>
              <a:rect l="0" t="0" r="r" b="b"/>
              <a:pathLst>
                <a:path w="40" h="97">
                  <a:moveTo>
                    <a:pt x="0" y="9"/>
                  </a:moveTo>
                  <a:lnTo>
                    <a:pt x="0" y="96"/>
                  </a:lnTo>
                  <a:lnTo>
                    <a:pt x="4" y="96"/>
                  </a:lnTo>
                  <a:lnTo>
                    <a:pt x="4" y="14"/>
                  </a:lnTo>
                  <a:lnTo>
                    <a:pt x="40" y="7"/>
                  </a:lnTo>
                  <a:lnTo>
                    <a:pt x="40"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8" name="Freeform 584"/>
            <p:cNvSpPr>
              <a:spLocks/>
            </p:cNvSpPr>
            <p:nvPr/>
          </p:nvSpPr>
          <p:spPr bwMode="auto">
            <a:xfrm>
              <a:off x="9571" y="2220"/>
              <a:ext cx="33" cy="79"/>
            </a:xfrm>
            <a:custGeom>
              <a:avLst/>
              <a:gdLst/>
              <a:ahLst/>
              <a:cxnLst>
                <a:cxn ang="0">
                  <a:pos x="31" y="16"/>
                </a:cxn>
                <a:cxn ang="0">
                  <a:pos x="31" y="7"/>
                </a:cxn>
                <a:cxn ang="0">
                  <a:pos x="33" y="0"/>
                </a:cxn>
                <a:cxn ang="0">
                  <a:pos x="26" y="0"/>
                </a:cxn>
                <a:cxn ang="0">
                  <a:pos x="26" y="74"/>
                </a:cxn>
                <a:cxn ang="0">
                  <a:pos x="2" y="74"/>
                </a:cxn>
                <a:cxn ang="0">
                  <a:pos x="0" y="76"/>
                </a:cxn>
                <a:cxn ang="0">
                  <a:pos x="28" y="79"/>
                </a:cxn>
                <a:cxn ang="0">
                  <a:pos x="28" y="26"/>
                </a:cxn>
                <a:cxn ang="0">
                  <a:pos x="31" y="16"/>
                </a:cxn>
              </a:cxnLst>
              <a:rect l="0" t="0" r="r" b="b"/>
              <a:pathLst>
                <a:path w="33" h="79">
                  <a:moveTo>
                    <a:pt x="31" y="16"/>
                  </a:moveTo>
                  <a:lnTo>
                    <a:pt x="31" y="7"/>
                  </a:lnTo>
                  <a:lnTo>
                    <a:pt x="33" y="0"/>
                  </a:lnTo>
                  <a:lnTo>
                    <a:pt x="26" y="0"/>
                  </a:lnTo>
                  <a:lnTo>
                    <a:pt x="26" y="74"/>
                  </a:lnTo>
                  <a:lnTo>
                    <a:pt x="2" y="74"/>
                  </a:lnTo>
                  <a:lnTo>
                    <a:pt x="0" y="76"/>
                  </a:lnTo>
                  <a:lnTo>
                    <a:pt x="28" y="79"/>
                  </a:lnTo>
                  <a:lnTo>
                    <a:pt x="28" y="26"/>
                  </a:lnTo>
                  <a:lnTo>
                    <a:pt x="31" y="1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9" name="Freeform 585"/>
            <p:cNvSpPr>
              <a:spLocks/>
            </p:cNvSpPr>
            <p:nvPr/>
          </p:nvSpPr>
          <p:spPr bwMode="auto">
            <a:xfrm>
              <a:off x="9578" y="2224"/>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0" name="Freeform 586"/>
            <p:cNvSpPr>
              <a:spLocks/>
            </p:cNvSpPr>
            <p:nvPr/>
          </p:nvSpPr>
          <p:spPr bwMode="auto">
            <a:xfrm>
              <a:off x="9578" y="2244"/>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1" name="Freeform 587"/>
            <p:cNvSpPr>
              <a:spLocks/>
            </p:cNvSpPr>
            <p:nvPr/>
          </p:nvSpPr>
          <p:spPr bwMode="auto">
            <a:xfrm>
              <a:off x="9576" y="2224"/>
              <a:ext cx="7" cy="8"/>
            </a:xfrm>
            <a:custGeom>
              <a:avLst/>
              <a:gdLst/>
              <a:ahLst/>
              <a:cxnLst>
                <a:cxn ang="0">
                  <a:pos x="4" y="0"/>
                </a:cxn>
                <a:cxn ang="0">
                  <a:pos x="4" y="0"/>
                </a:cxn>
                <a:cxn ang="0">
                  <a:pos x="0" y="2"/>
                </a:cxn>
                <a:cxn ang="0">
                  <a:pos x="2" y="7"/>
                </a:cxn>
                <a:cxn ang="0">
                  <a:pos x="7" y="4"/>
                </a:cxn>
                <a:cxn ang="0">
                  <a:pos x="4" y="0"/>
                </a:cxn>
              </a:cxnLst>
              <a:rect l="0" t="0" r="r" b="b"/>
              <a:pathLst>
                <a:path w="7" h="8">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2" name="Freeform 588"/>
            <p:cNvSpPr>
              <a:spLocks/>
            </p:cNvSpPr>
            <p:nvPr/>
          </p:nvSpPr>
          <p:spPr bwMode="auto">
            <a:xfrm>
              <a:off x="9576" y="2244"/>
              <a:ext cx="7" cy="7"/>
            </a:xfrm>
            <a:custGeom>
              <a:avLst/>
              <a:gdLst/>
              <a:ahLst/>
              <a:cxnLst>
                <a:cxn ang="0">
                  <a:pos x="4" y="0"/>
                </a:cxn>
                <a:cxn ang="0">
                  <a:pos x="4" y="0"/>
                </a:cxn>
                <a:cxn ang="0">
                  <a:pos x="0" y="2"/>
                </a:cxn>
                <a:cxn ang="0">
                  <a:pos x="2" y="7"/>
                </a:cxn>
                <a:cxn ang="0">
                  <a:pos x="7" y="4"/>
                </a:cxn>
                <a:cxn ang="0">
                  <a:pos x="4" y="0"/>
                </a:cxn>
              </a:cxnLst>
              <a:rect l="0" t="0" r="r" b="b"/>
              <a:pathLst>
                <a:path w="7" h="7">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3" name="Freeform 589"/>
            <p:cNvSpPr>
              <a:spLocks/>
            </p:cNvSpPr>
            <p:nvPr/>
          </p:nvSpPr>
          <p:spPr bwMode="auto">
            <a:xfrm>
              <a:off x="9571" y="2143"/>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4" name="Freeform 590"/>
            <p:cNvSpPr>
              <a:spLocks/>
            </p:cNvSpPr>
            <p:nvPr/>
          </p:nvSpPr>
          <p:spPr bwMode="auto">
            <a:xfrm>
              <a:off x="9583" y="2143"/>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5" name="Freeform 591"/>
            <p:cNvSpPr>
              <a:spLocks/>
            </p:cNvSpPr>
            <p:nvPr/>
          </p:nvSpPr>
          <p:spPr bwMode="auto">
            <a:xfrm>
              <a:off x="9597" y="2143"/>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6" name="Freeform 592"/>
            <p:cNvSpPr>
              <a:spLocks/>
            </p:cNvSpPr>
            <p:nvPr/>
          </p:nvSpPr>
          <p:spPr bwMode="auto">
            <a:xfrm>
              <a:off x="9571" y="2145"/>
              <a:ext cx="5" cy="0"/>
            </a:xfrm>
            <a:custGeom>
              <a:avLst/>
              <a:gdLst/>
              <a:ahLst/>
              <a:cxnLst>
                <a:cxn ang="0">
                  <a:pos x="0" y="0"/>
                </a:cxn>
                <a:cxn ang="0">
                  <a:pos x="4" y="0"/>
                </a:cxn>
              </a:cxnLst>
              <a:rect l="0" t="0" r="r" b="b"/>
              <a:pathLst>
                <a:path w="5">
                  <a:moveTo>
                    <a:pt x="0" y="0"/>
                  </a:moveTo>
                  <a:lnTo>
                    <a:pt x="4"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7" name="Freeform 593"/>
            <p:cNvSpPr>
              <a:spLocks/>
            </p:cNvSpPr>
            <p:nvPr/>
          </p:nvSpPr>
          <p:spPr bwMode="auto">
            <a:xfrm>
              <a:off x="9583" y="2143"/>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8" name="Freeform 594"/>
            <p:cNvSpPr>
              <a:spLocks/>
            </p:cNvSpPr>
            <p:nvPr/>
          </p:nvSpPr>
          <p:spPr bwMode="auto">
            <a:xfrm>
              <a:off x="9573" y="2311"/>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9" name="Freeform 595"/>
            <p:cNvSpPr>
              <a:spLocks/>
            </p:cNvSpPr>
            <p:nvPr/>
          </p:nvSpPr>
          <p:spPr bwMode="auto">
            <a:xfrm>
              <a:off x="9756" y="2102"/>
              <a:ext cx="12" cy="151"/>
            </a:xfrm>
            <a:custGeom>
              <a:avLst/>
              <a:gdLst/>
              <a:ahLst/>
              <a:cxnLst>
                <a:cxn ang="0">
                  <a:pos x="4" y="35"/>
                </a:cxn>
                <a:cxn ang="0">
                  <a:pos x="4" y="0"/>
                </a:cxn>
                <a:cxn ang="0">
                  <a:pos x="0" y="4"/>
                </a:cxn>
                <a:cxn ang="0">
                  <a:pos x="0" y="148"/>
                </a:cxn>
                <a:cxn ang="0">
                  <a:pos x="11" y="151"/>
                </a:cxn>
                <a:cxn ang="0">
                  <a:pos x="2" y="146"/>
                </a:cxn>
                <a:cxn ang="0">
                  <a:pos x="2" y="74"/>
                </a:cxn>
                <a:cxn ang="0">
                  <a:pos x="4" y="35"/>
                </a:cxn>
              </a:cxnLst>
              <a:rect l="0" t="0" r="r" b="b"/>
              <a:pathLst>
                <a:path w="12" h="151">
                  <a:moveTo>
                    <a:pt x="4" y="35"/>
                  </a:moveTo>
                  <a:lnTo>
                    <a:pt x="4" y="0"/>
                  </a:lnTo>
                  <a:lnTo>
                    <a:pt x="0" y="4"/>
                  </a:lnTo>
                  <a:lnTo>
                    <a:pt x="0" y="148"/>
                  </a:lnTo>
                  <a:lnTo>
                    <a:pt x="11" y="151"/>
                  </a:lnTo>
                  <a:lnTo>
                    <a:pt x="2" y="146"/>
                  </a:lnTo>
                  <a:lnTo>
                    <a:pt x="2" y="74"/>
                  </a:lnTo>
                  <a:lnTo>
                    <a:pt x="4" y="35"/>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0" name="Freeform 596"/>
            <p:cNvSpPr>
              <a:spLocks/>
            </p:cNvSpPr>
            <p:nvPr/>
          </p:nvSpPr>
          <p:spPr bwMode="auto">
            <a:xfrm>
              <a:off x="9777" y="2258"/>
              <a:ext cx="63" cy="96"/>
            </a:xfrm>
            <a:custGeom>
              <a:avLst/>
              <a:gdLst/>
              <a:ahLst/>
              <a:cxnLst>
                <a:cxn ang="0">
                  <a:pos x="9" y="2"/>
                </a:cxn>
                <a:cxn ang="0">
                  <a:pos x="9" y="2"/>
                </a:cxn>
                <a:cxn ang="0">
                  <a:pos x="4" y="21"/>
                </a:cxn>
                <a:cxn ang="0">
                  <a:pos x="0" y="64"/>
                </a:cxn>
                <a:cxn ang="0">
                  <a:pos x="0" y="91"/>
                </a:cxn>
                <a:cxn ang="0">
                  <a:pos x="36" y="96"/>
                </a:cxn>
                <a:cxn ang="0">
                  <a:pos x="62" y="88"/>
                </a:cxn>
                <a:cxn ang="0">
                  <a:pos x="62" y="45"/>
                </a:cxn>
                <a:cxn ang="0">
                  <a:pos x="60" y="36"/>
                </a:cxn>
                <a:cxn ang="0">
                  <a:pos x="60" y="26"/>
                </a:cxn>
                <a:cxn ang="0">
                  <a:pos x="55" y="2"/>
                </a:cxn>
                <a:cxn ang="0">
                  <a:pos x="31" y="0"/>
                </a:cxn>
                <a:cxn ang="0">
                  <a:pos x="9" y="2"/>
                </a:cxn>
              </a:cxnLst>
              <a:rect l="0" t="0" r="r" b="b"/>
              <a:pathLst>
                <a:path w="63" h="96">
                  <a:moveTo>
                    <a:pt x="9" y="2"/>
                  </a:moveTo>
                  <a:lnTo>
                    <a:pt x="9" y="2"/>
                  </a:lnTo>
                  <a:lnTo>
                    <a:pt x="4" y="21"/>
                  </a:lnTo>
                  <a:lnTo>
                    <a:pt x="0" y="64"/>
                  </a:lnTo>
                  <a:lnTo>
                    <a:pt x="0" y="91"/>
                  </a:lnTo>
                  <a:lnTo>
                    <a:pt x="36" y="96"/>
                  </a:lnTo>
                  <a:lnTo>
                    <a:pt x="62" y="88"/>
                  </a:lnTo>
                  <a:lnTo>
                    <a:pt x="62" y="45"/>
                  </a:lnTo>
                  <a:lnTo>
                    <a:pt x="60" y="36"/>
                  </a:lnTo>
                  <a:lnTo>
                    <a:pt x="60" y="26"/>
                  </a:lnTo>
                  <a:lnTo>
                    <a:pt x="55" y="2"/>
                  </a:lnTo>
                  <a:lnTo>
                    <a:pt x="31"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1" name="Freeform 597"/>
            <p:cNvSpPr>
              <a:spLocks/>
            </p:cNvSpPr>
            <p:nvPr/>
          </p:nvSpPr>
          <p:spPr bwMode="auto">
            <a:xfrm>
              <a:off x="9777" y="2267"/>
              <a:ext cx="39" cy="77"/>
            </a:xfrm>
            <a:custGeom>
              <a:avLst/>
              <a:gdLst/>
              <a:ahLst/>
              <a:cxnLst>
                <a:cxn ang="0">
                  <a:pos x="36" y="2"/>
                </a:cxn>
                <a:cxn ang="0">
                  <a:pos x="19" y="0"/>
                </a:cxn>
                <a:cxn ang="0">
                  <a:pos x="7" y="2"/>
                </a:cxn>
                <a:cxn ang="0">
                  <a:pos x="2" y="21"/>
                </a:cxn>
                <a:cxn ang="0">
                  <a:pos x="2" y="38"/>
                </a:cxn>
                <a:cxn ang="0">
                  <a:pos x="0" y="55"/>
                </a:cxn>
                <a:cxn ang="0">
                  <a:pos x="0" y="74"/>
                </a:cxn>
                <a:cxn ang="0">
                  <a:pos x="23" y="74"/>
                </a:cxn>
                <a:cxn ang="0">
                  <a:pos x="26" y="76"/>
                </a:cxn>
                <a:cxn ang="0">
                  <a:pos x="36" y="76"/>
                </a:cxn>
                <a:cxn ang="0">
                  <a:pos x="38" y="57"/>
                </a:cxn>
                <a:cxn ang="0">
                  <a:pos x="38" y="21"/>
                </a:cxn>
                <a:cxn ang="0">
                  <a:pos x="36" y="2"/>
                </a:cxn>
              </a:cxnLst>
              <a:rect l="0" t="0" r="r" b="b"/>
              <a:pathLst>
                <a:path w="39" h="77">
                  <a:moveTo>
                    <a:pt x="36" y="2"/>
                  </a:moveTo>
                  <a:lnTo>
                    <a:pt x="19" y="0"/>
                  </a:lnTo>
                  <a:lnTo>
                    <a:pt x="7" y="2"/>
                  </a:lnTo>
                  <a:lnTo>
                    <a:pt x="2" y="21"/>
                  </a:lnTo>
                  <a:lnTo>
                    <a:pt x="2" y="38"/>
                  </a:lnTo>
                  <a:lnTo>
                    <a:pt x="0" y="55"/>
                  </a:lnTo>
                  <a:lnTo>
                    <a:pt x="0" y="74"/>
                  </a:lnTo>
                  <a:lnTo>
                    <a:pt x="23" y="74"/>
                  </a:lnTo>
                  <a:lnTo>
                    <a:pt x="26" y="76"/>
                  </a:lnTo>
                  <a:lnTo>
                    <a:pt x="36" y="76"/>
                  </a:lnTo>
                  <a:lnTo>
                    <a:pt x="38" y="57"/>
                  </a:lnTo>
                  <a:lnTo>
                    <a:pt x="38" y="21"/>
                  </a:lnTo>
                  <a:lnTo>
                    <a:pt x="36"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2" name="Freeform 598"/>
            <p:cNvSpPr>
              <a:spLocks/>
            </p:cNvSpPr>
            <p:nvPr/>
          </p:nvSpPr>
          <p:spPr bwMode="auto">
            <a:xfrm>
              <a:off x="9780" y="2267"/>
              <a:ext cx="36" cy="73"/>
            </a:xfrm>
            <a:custGeom>
              <a:avLst/>
              <a:gdLst/>
              <a:ahLst/>
              <a:cxnLst>
                <a:cxn ang="0">
                  <a:pos x="16" y="69"/>
                </a:cxn>
                <a:cxn ang="0">
                  <a:pos x="19" y="72"/>
                </a:cxn>
                <a:cxn ang="0">
                  <a:pos x="33" y="72"/>
                </a:cxn>
                <a:cxn ang="0">
                  <a:pos x="33" y="55"/>
                </a:cxn>
                <a:cxn ang="0">
                  <a:pos x="36" y="38"/>
                </a:cxn>
                <a:cxn ang="0">
                  <a:pos x="33" y="19"/>
                </a:cxn>
                <a:cxn ang="0">
                  <a:pos x="33" y="2"/>
                </a:cxn>
                <a:cxn ang="0">
                  <a:pos x="23" y="2"/>
                </a:cxn>
                <a:cxn ang="0">
                  <a:pos x="21" y="0"/>
                </a:cxn>
                <a:cxn ang="0">
                  <a:pos x="12" y="0"/>
                </a:cxn>
                <a:cxn ang="0">
                  <a:pos x="9" y="2"/>
                </a:cxn>
                <a:cxn ang="0">
                  <a:pos x="4" y="2"/>
                </a:cxn>
                <a:cxn ang="0">
                  <a:pos x="0" y="19"/>
                </a:cxn>
                <a:cxn ang="0">
                  <a:pos x="0" y="69"/>
                </a:cxn>
                <a:cxn ang="0">
                  <a:pos x="16" y="69"/>
                </a:cxn>
              </a:cxnLst>
              <a:rect l="0" t="0" r="r" b="b"/>
              <a:pathLst>
                <a:path w="36" h="73">
                  <a:moveTo>
                    <a:pt x="16" y="69"/>
                  </a:moveTo>
                  <a:lnTo>
                    <a:pt x="19" y="72"/>
                  </a:lnTo>
                  <a:lnTo>
                    <a:pt x="33" y="72"/>
                  </a:lnTo>
                  <a:lnTo>
                    <a:pt x="33" y="55"/>
                  </a:lnTo>
                  <a:lnTo>
                    <a:pt x="36" y="38"/>
                  </a:lnTo>
                  <a:lnTo>
                    <a:pt x="33" y="19"/>
                  </a:lnTo>
                  <a:lnTo>
                    <a:pt x="33" y="2"/>
                  </a:lnTo>
                  <a:lnTo>
                    <a:pt x="23" y="2"/>
                  </a:lnTo>
                  <a:lnTo>
                    <a:pt x="21" y="0"/>
                  </a:lnTo>
                  <a:lnTo>
                    <a:pt x="12" y="0"/>
                  </a:lnTo>
                  <a:lnTo>
                    <a:pt x="9" y="2"/>
                  </a:lnTo>
                  <a:lnTo>
                    <a:pt x="4" y="2"/>
                  </a:lnTo>
                  <a:lnTo>
                    <a:pt x="0" y="19"/>
                  </a:lnTo>
                  <a:lnTo>
                    <a:pt x="0" y="69"/>
                  </a:lnTo>
                  <a:lnTo>
                    <a:pt x="16" y="69"/>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3" name="Freeform 599"/>
            <p:cNvSpPr>
              <a:spLocks/>
            </p:cNvSpPr>
            <p:nvPr/>
          </p:nvSpPr>
          <p:spPr bwMode="auto">
            <a:xfrm>
              <a:off x="9780" y="2267"/>
              <a:ext cx="33" cy="68"/>
            </a:xfrm>
            <a:custGeom>
              <a:avLst/>
              <a:gdLst/>
              <a:ahLst/>
              <a:cxnLst>
                <a:cxn ang="0">
                  <a:pos x="33" y="2"/>
                </a:cxn>
                <a:cxn ang="0">
                  <a:pos x="23" y="2"/>
                </a:cxn>
                <a:cxn ang="0">
                  <a:pos x="21" y="0"/>
                </a:cxn>
                <a:cxn ang="0">
                  <a:pos x="12" y="0"/>
                </a:cxn>
                <a:cxn ang="0">
                  <a:pos x="9" y="2"/>
                </a:cxn>
                <a:cxn ang="0">
                  <a:pos x="4" y="2"/>
                </a:cxn>
                <a:cxn ang="0">
                  <a:pos x="0" y="19"/>
                </a:cxn>
                <a:cxn ang="0">
                  <a:pos x="0" y="64"/>
                </a:cxn>
                <a:cxn ang="0">
                  <a:pos x="12" y="64"/>
                </a:cxn>
                <a:cxn ang="0">
                  <a:pos x="16" y="67"/>
                </a:cxn>
                <a:cxn ang="0">
                  <a:pos x="33" y="67"/>
                </a:cxn>
                <a:cxn ang="0">
                  <a:pos x="33" y="2"/>
                </a:cxn>
              </a:cxnLst>
              <a:rect l="0" t="0" r="r" b="b"/>
              <a:pathLst>
                <a:path w="33" h="68">
                  <a:moveTo>
                    <a:pt x="33" y="2"/>
                  </a:moveTo>
                  <a:lnTo>
                    <a:pt x="23" y="2"/>
                  </a:lnTo>
                  <a:lnTo>
                    <a:pt x="21" y="0"/>
                  </a:lnTo>
                  <a:lnTo>
                    <a:pt x="12" y="0"/>
                  </a:lnTo>
                  <a:lnTo>
                    <a:pt x="9" y="2"/>
                  </a:lnTo>
                  <a:lnTo>
                    <a:pt x="4" y="2"/>
                  </a:lnTo>
                  <a:lnTo>
                    <a:pt x="0" y="19"/>
                  </a:lnTo>
                  <a:lnTo>
                    <a:pt x="0" y="64"/>
                  </a:lnTo>
                  <a:lnTo>
                    <a:pt x="12" y="64"/>
                  </a:lnTo>
                  <a:lnTo>
                    <a:pt x="16" y="67"/>
                  </a:lnTo>
                  <a:lnTo>
                    <a:pt x="33" y="67"/>
                  </a:lnTo>
                  <a:lnTo>
                    <a:pt x="33"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4" name="Freeform 600"/>
            <p:cNvSpPr>
              <a:spLocks/>
            </p:cNvSpPr>
            <p:nvPr/>
          </p:nvSpPr>
          <p:spPr bwMode="auto">
            <a:xfrm>
              <a:off x="9780" y="2267"/>
              <a:ext cx="33" cy="63"/>
            </a:xfrm>
            <a:custGeom>
              <a:avLst/>
              <a:gdLst/>
              <a:ahLst/>
              <a:cxnLst>
                <a:cxn ang="0">
                  <a:pos x="12" y="60"/>
                </a:cxn>
                <a:cxn ang="0">
                  <a:pos x="14" y="62"/>
                </a:cxn>
                <a:cxn ang="0">
                  <a:pos x="31" y="62"/>
                </a:cxn>
                <a:cxn ang="0">
                  <a:pos x="33" y="47"/>
                </a:cxn>
                <a:cxn ang="0">
                  <a:pos x="33" y="16"/>
                </a:cxn>
                <a:cxn ang="0">
                  <a:pos x="31" y="2"/>
                </a:cxn>
                <a:cxn ang="0">
                  <a:pos x="21" y="2"/>
                </a:cxn>
                <a:cxn ang="0">
                  <a:pos x="21" y="0"/>
                </a:cxn>
                <a:cxn ang="0">
                  <a:pos x="14" y="0"/>
                </a:cxn>
                <a:cxn ang="0">
                  <a:pos x="12" y="2"/>
                </a:cxn>
                <a:cxn ang="0">
                  <a:pos x="4" y="2"/>
                </a:cxn>
                <a:cxn ang="0">
                  <a:pos x="0" y="31"/>
                </a:cxn>
                <a:cxn ang="0">
                  <a:pos x="0" y="60"/>
                </a:cxn>
                <a:cxn ang="0">
                  <a:pos x="12" y="60"/>
                </a:cxn>
              </a:cxnLst>
              <a:rect l="0" t="0" r="r" b="b"/>
              <a:pathLst>
                <a:path w="33" h="63">
                  <a:moveTo>
                    <a:pt x="12" y="60"/>
                  </a:moveTo>
                  <a:lnTo>
                    <a:pt x="14" y="62"/>
                  </a:lnTo>
                  <a:lnTo>
                    <a:pt x="31" y="62"/>
                  </a:lnTo>
                  <a:lnTo>
                    <a:pt x="33" y="47"/>
                  </a:lnTo>
                  <a:lnTo>
                    <a:pt x="33" y="16"/>
                  </a:lnTo>
                  <a:lnTo>
                    <a:pt x="31" y="2"/>
                  </a:lnTo>
                  <a:lnTo>
                    <a:pt x="21" y="2"/>
                  </a:lnTo>
                  <a:lnTo>
                    <a:pt x="21" y="0"/>
                  </a:lnTo>
                  <a:lnTo>
                    <a:pt x="14" y="0"/>
                  </a:lnTo>
                  <a:lnTo>
                    <a:pt x="12" y="2"/>
                  </a:lnTo>
                  <a:lnTo>
                    <a:pt x="4" y="2"/>
                  </a:lnTo>
                  <a:lnTo>
                    <a:pt x="0" y="31"/>
                  </a:lnTo>
                  <a:lnTo>
                    <a:pt x="0" y="60"/>
                  </a:lnTo>
                  <a:lnTo>
                    <a:pt x="12" y="6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5" name="Freeform 601"/>
            <p:cNvSpPr>
              <a:spLocks/>
            </p:cNvSpPr>
            <p:nvPr/>
          </p:nvSpPr>
          <p:spPr bwMode="auto">
            <a:xfrm>
              <a:off x="9780" y="2267"/>
              <a:ext cx="31" cy="58"/>
            </a:xfrm>
            <a:custGeom>
              <a:avLst/>
              <a:gdLst/>
              <a:ahLst/>
              <a:cxnLst>
                <a:cxn ang="0">
                  <a:pos x="0" y="28"/>
                </a:cxn>
                <a:cxn ang="0">
                  <a:pos x="0" y="55"/>
                </a:cxn>
                <a:cxn ang="0">
                  <a:pos x="4" y="55"/>
                </a:cxn>
                <a:cxn ang="0">
                  <a:pos x="7" y="57"/>
                </a:cxn>
                <a:cxn ang="0">
                  <a:pos x="31" y="57"/>
                </a:cxn>
                <a:cxn ang="0">
                  <a:pos x="31" y="2"/>
                </a:cxn>
                <a:cxn ang="0">
                  <a:pos x="21" y="2"/>
                </a:cxn>
                <a:cxn ang="0">
                  <a:pos x="19" y="0"/>
                </a:cxn>
                <a:cxn ang="0">
                  <a:pos x="14" y="0"/>
                </a:cxn>
                <a:cxn ang="0">
                  <a:pos x="12" y="2"/>
                </a:cxn>
                <a:cxn ang="0">
                  <a:pos x="4" y="2"/>
                </a:cxn>
                <a:cxn ang="0">
                  <a:pos x="2" y="16"/>
                </a:cxn>
                <a:cxn ang="0">
                  <a:pos x="0" y="28"/>
                </a:cxn>
              </a:cxnLst>
              <a:rect l="0" t="0" r="r" b="b"/>
              <a:pathLst>
                <a:path w="31" h="58">
                  <a:moveTo>
                    <a:pt x="0" y="28"/>
                  </a:moveTo>
                  <a:lnTo>
                    <a:pt x="0" y="55"/>
                  </a:lnTo>
                  <a:lnTo>
                    <a:pt x="4" y="55"/>
                  </a:lnTo>
                  <a:lnTo>
                    <a:pt x="7" y="57"/>
                  </a:lnTo>
                  <a:lnTo>
                    <a:pt x="31" y="57"/>
                  </a:lnTo>
                  <a:lnTo>
                    <a:pt x="31" y="2"/>
                  </a:lnTo>
                  <a:lnTo>
                    <a:pt x="21" y="2"/>
                  </a:lnTo>
                  <a:lnTo>
                    <a:pt x="19" y="0"/>
                  </a:lnTo>
                  <a:lnTo>
                    <a:pt x="14" y="0"/>
                  </a:lnTo>
                  <a:lnTo>
                    <a:pt x="12" y="2"/>
                  </a:lnTo>
                  <a:lnTo>
                    <a:pt x="4" y="2"/>
                  </a:lnTo>
                  <a:lnTo>
                    <a:pt x="2" y="16"/>
                  </a:lnTo>
                  <a:lnTo>
                    <a:pt x="0" y="28"/>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6" name="Freeform 602"/>
            <p:cNvSpPr>
              <a:spLocks/>
            </p:cNvSpPr>
            <p:nvPr/>
          </p:nvSpPr>
          <p:spPr bwMode="auto">
            <a:xfrm>
              <a:off x="9780" y="2267"/>
              <a:ext cx="31" cy="53"/>
            </a:xfrm>
            <a:custGeom>
              <a:avLst/>
              <a:gdLst/>
              <a:ahLst/>
              <a:cxnLst>
                <a:cxn ang="0">
                  <a:pos x="31" y="52"/>
                </a:cxn>
                <a:cxn ang="0">
                  <a:pos x="31" y="2"/>
                </a:cxn>
                <a:cxn ang="0">
                  <a:pos x="21" y="2"/>
                </a:cxn>
                <a:cxn ang="0">
                  <a:pos x="19" y="0"/>
                </a:cxn>
                <a:cxn ang="0">
                  <a:pos x="14" y="0"/>
                </a:cxn>
                <a:cxn ang="0">
                  <a:pos x="12" y="2"/>
                </a:cxn>
                <a:cxn ang="0">
                  <a:pos x="4" y="2"/>
                </a:cxn>
                <a:cxn ang="0">
                  <a:pos x="0" y="26"/>
                </a:cxn>
                <a:cxn ang="0">
                  <a:pos x="0" y="52"/>
                </a:cxn>
                <a:cxn ang="0">
                  <a:pos x="31" y="52"/>
                </a:cxn>
              </a:cxnLst>
              <a:rect l="0" t="0" r="r" b="b"/>
              <a:pathLst>
                <a:path w="31" h="53">
                  <a:moveTo>
                    <a:pt x="31" y="52"/>
                  </a:moveTo>
                  <a:lnTo>
                    <a:pt x="31" y="2"/>
                  </a:lnTo>
                  <a:lnTo>
                    <a:pt x="21" y="2"/>
                  </a:lnTo>
                  <a:lnTo>
                    <a:pt x="19" y="0"/>
                  </a:lnTo>
                  <a:lnTo>
                    <a:pt x="14" y="0"/>
                  </a:lnTo>
                  <a:lnTo>
                    <a:pt x="12" y="2"/>
                  </a:lnTo>
                  <a:lnTo>
                    <a:pt x="4" y="2"/>
                  </a:lnTo>
                  <a:lnTo>
                    <a:pt x="0" y="26"/>
                  </a:lnTo>
                  <a:lnTo>
                    <a:pt x="0" y="52"/>
                  </a:lnTo>
                  <a:lnTo>
                    <a:pt x="31" y="5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7" name="Freeform 603"/>
            <p:cNvSpPr>
              <a:spLocks/>
            </p:cNvSpPr>
            <p:nvPr/>
          </p:nvSpPr>
          <p:spPr bwMode="auto">
            <a:xfrm>
              <a:off x="9782" y="2267"/>
              <a:ext cx="26" cy="48"/>
            </a:xfrm>
            <a:custGeom>
              <a:avLst/>
              <a:gdLst/>
              <a:ahLst/>
              <a:cxnLst>
                <a:cxn ang="0">
                  <a:pos x="26" y="47"/>
                </a:cxn>
                <a:cxn ang="0">
                  <a:pos x="26" y="2"/>
                </a:cxn>
                <a:cxn ang="0">
                  <a:pos x="19" y="2"/>
                </a:cxn>
                <a:cxn ang="0">
                  <a:pos x="16" y="0"/>
                </a:cxn>
                <a:cxn ang="0">
                  <a:pos x="12" y="0"/>
                </a:cxn>
                <a:cxn ang="0">
                  <a:pos x="9" y="2"/>
                </a:cxn>
                <a:cxn ang="0">
                  <a:pos x="2" y="2"/>
                </a:cxn>
                <a:cxn ang="0">
                  <a:pos x="0" y="14"/>
                </a:cxn>
                <a:cxn ang="0">
                  <a:pos x="0" y="47"/>
                </a:cxn>
                <a:cxn ang="0">
                  <a:pos x="26" y="47"/>
                </a:cxn>
              </a:cxnLst>
              <a:rect l="0" t="0" r="r" b="b"/>
              <a:pathLst>
                <a:path w="26" h="48">
                  <a:moveTo>
                    <a:pt x="26" y="47"/>
                  </a:moveTo>
                  <a:lnTo>
                    <a:pt x="26" y="2"/>
                  </a:lnTo>
                  <a:lnTo>
                    <a:pt x="19" y="2"/>
                  </a:lnTo>
                  <a:lnTo>
                    <a:pt x="16" y="0"/>
                  </a:lnTo>
                  <a:lnTo>
                    <a:pt x="12" y="0"/>
                  </a:lnTo>
                  <a:lnTo>
                    <a:pt x="9" y="2"/>
                  </a:lnTo>
                  <a:lnTo>
                    <a:pt x="2" y="2"/>
                  </a:lnTo>
                  <a:lnTo>
                    <a:pt x="0" y="14"/>
                  </a:lnTo>
                  <a:lnTo>
                    <a:pt x="0" y="47"/>
                  </a:lnTo>
                  <a:lnTo>
                    <a:pt x="26" y="47"/>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8" name="Freeform 604"/>
            <p:cNvSpPr>
              <a:spLocks/>
            </p:cNvSpPr>
            <p:nvPr/>
          </p:nvSpPr>
          <p:spPr bwMode="auto">
            <a:xfrm>
              <a:off x="9782" y="2270"/>
              <a:ext cx="26" cy="41"/>
            </a:xfrm>
            <a:custGeom>
              <a:avLst/>
              <a:gdLst/>
              <a:ahLst/>
              <a:cxnLst>
                <a:cxn ang="0">
                  <a:pos x="2" y="0"/>
                </a:cxn>
                <a:cxn ang="0">
                  <a:pos x="2" y="0"/>
                </a:cxn>
                <a:cxn ang="0">
                  <a:pos x="0" y="9"/>
                </a:cxn>
                <a:cxn ang="0">
                  <a:pos x="0" y="40"/>
                </a:cxn>
                <a:cxn ang="0">
                  <a:pos x="26" y="40"/>
                </a:cxn>
                <a:cxn ang="0">
                  <a:pos x="26" y="0"/>
                </a:cxn>
                <a:cxn ang="0">
                  <a:pos x="2" y="0"/>
                </a:cxn>
              </a:cxnLst>
              <a:rect l="0" t="0" r="r" b="b"/>
              <a:pathLst>
                <a:path w="26" h="41">
                  <a:moveTo>
                    <a:pt x="2" y="0"/>
                  </a:moveTo>
                  <a:lnTo>
                    <a:pt x="2" y="0"/>
                  </a:lnTo>
                  <a:lnTo>
                    <a:pt x="0" y="9"/>
                  </a:lnTo>
                  <a:lnTo>
                    <a:pt x="0" y="40"/>
                  </a:lnTo>
                  <a:lnTo>
                    <a:pt x="26" y="40"/>
                  </a:lnTo>
                  <a:lnTo>
                    <a:pt x="26"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9" name="Freeform 605"/>
            <p:cNvSpPr>
              <a:spLocks/>
            </p:cNvSpPr>
            <p:nvPr/>
          </p:nvSpPr>
          <p:spPr bwMode="auto">
            <a:xfrm>
              <a:off x="9782" y="2267"/>
              <a:ext cx="26" cy="41"/>
            </a:xfrm>
            <a:custGeom>
              <a:avLst/>
              <a:gdLst/>
              <a:ahLst/>
              <a:cxnLst>
                <a:cxn ang="0">
                  <a:pos x="12" y="38"/>
                </a:cxn>
                <a:cxn ang="0">
                  <a:pos x="14" y="40"/>
                </a:cxn>
                <a:cxn ang="0">
                  <a:pos x="21" y="40"/>
                </a:cxn>
                <a:cxn ang="0">
                  <a:pos x="23" y="38"/>
                </a:cxn>
                <a:cxn ang="0">
                  <a:pos x="26" y="31"/>
                </a:cxn>
                <a:cxn ang="0">
                  <a:pos x="26" y="12"/>
                </a:cxn>
                <a:cxn ang="0">
                  <a:pos x="23" y="2"/>
                </a:cxn>
                <a:cxn ang="0">
                  <a:pos x="16" y="2"/>
                </a:cxn>
                <a:cxn ang="0">
                  <a:pos x="14" y="0"/>
                </a:cxn>
                <a:cxn ang="0">
                  <a:pos x="9" y="2"/>
                </a:cxn>
                <a:cxn ang="0">
                  <a:pos x="2" y="2"/>
                </a:cxn>
                <a:cxn ang="0">
                  <a:pos x="0" y="12"/>
                </a:cxn>
                <a:cxn ang="0">
                  <a:pos x="0" y="38"/>
                </a:cxn>
                <a:cxn ang="0">
                  <a:pos x="12" y="38"/>
                </a:cxn>
              </a:cxnLst>
              <a:rect l="0" t="0" r="r" b="b"/>
              <a:pathLst>
                <a:path w="26" h="41">
                  <a:moveTo>
                    <a:pt x="12" y="38"/>
                  </a:moveTo>
                  <a:lnTo>
                    <a:pt x="14" y="40"/>
                  </a:lnTo>
                  <a:lnTo>
                    <a:pt x="21" y="40"/>
                  </a:lnTo>
                  <a:lnTo>
                    <a:pt x="23" y="38"/>
                  </a:lnTo>
                  <a:lnTo>
                    <a:pt x="26" y="31"/>
                  </a:lnTo>
                  <a:lnTo>
                    <a:pt x="26" y="12"/>
                  </a:lnTo>
                  <a:lnTo>
                    <a:pt x="23" y="2"/>
                  </a:lnTo>
                  <a:lnTo>
                    <a:pt x="16" y="2"/>
                  </a:lnTo>
                  <a:lnTo>
                    <a:pt x="14" y="0"/>
                  </a:lnTo>
                  <a:lnTo>
                    <a:pt x="9" y="2"/>
                  </a:lnTo>
                  <a:lnTo>
                    <a:pt x="2" y="2"/>
                  </a:lnTo>
                  <a:lnTo>
                    <a:pt x="0" y="12"/>
                  </a:lnTo>
                  <a:lnTo>
                    <a:pt x="0" y="38"/>
                  </a:lnTo>
                  <a:lnTo>
                    <a:pt x="12"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0" name="Freeform 606"/>
            <p:cNvSpPr>
              <a:spLocks/>
            </p:cNvSpPr>
            <p:nvPr/>
          </p:nvSpPr>
          <p:spPr bwMode="auto">
            <a:xfrm>
              <a:off x="9782" y="2267"/>
              <a:ext cx="24" cy="37"/>
            </a:xfrm>
            <a:custGeom>
              <a:avLst/>
              <a:gdLst/>
              <a:ahLst/>
              <a:cxnLst>
                <a:cxn ang="0">
                  <a:pos x="23" y="36"/>
                </a:cxn>
                <a:cxn ang="0">
                  <a:pos x="23" y="2"/>
                </a:cxn>
                <a:cxn ang="0">
                  <a:pos x="16" y="2"/>
                </a:cxn>
                <a:cxn ang="0">
                  <a:pos x="14" y="0"/>
                </a:cxn>
                <a:cxn ang="0">
                  <a:pos x="9" y="2"/>
                </a:cxn>
                <a:cxn ang="0">
                  <a:pos x="2" y="2"/>
                </a:cxn>
                <a:cxn ang="0">
                  <a:pos x="2" y="9"/>
                </a:cxn>
                <a:cxn ang="0">
                  <a:pos x="0" y="19"/>
                </a:cxn>
                <a:cxn ang="0">
                  <a:pos x="0" y="36"/>
                </a:cxn>
                <a:cxn ang="0">
                  <a:pos x="23" y="36"/>
                </a:cxn>
              </a:cxnLst>
              <a:rect l="0" t="0" r="r" b="b"/>
              <a:pathLst>
                <a:path w="24" h="37">
                  <a:moveTo>
                    <a:pt x="23" y="36"/>
                  </a:moveTo>
                  <a:lnTo>
                    <a:pt x="23" y="2"/>
                  </a:lnTo>
                  <a:lnTo>
                    <a:pt x="16" y="2"/>
                  </a:lnTo>
                  <a:lnTo>
                    <a:pt x="14" y="0"/>
                  </a:lnTo>
                  <a:lnTo>
                    <a:pt x="9" y="2"/>
                  </a:lnTo>
                  <a:lnTo>
                    <a:pt x="2" y="2"/>
                  </a:lnTo>
                  <a:lnTo>
                    <a:pt x="2" y="9"/>
                  </a:lnTo>
                  <a:lnTo>
                    <a:pt x="0" y="19"/>
                  </a:lnTo>
                  <a:lnTo>
                    <a:pt x="0" y="36"/>
                  </a:lnTo>
                  <a:lnTo>
                    <a:pt x="23" y="36"/>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1" name="Freeform 607"/>
            <p:cNvSpPr>
              <a:spLocks/>
            </p:cNvSpPr>
            <p:nvPr/>
          </p:nvSpPr>
          <p:spPr bwMode="auto">
            <a:xfrm>
              <a:off x="9782" y="2267"/>
              <a:ext cx="24" cy="32"/>
            </a:xfrm>
            <a:custGeom>
              <a:avLst/>
              <a:gdLst/>
              <a:ahLst/>
              <a:cxnLst>
                <a:cxn ang="0">
                  <a:pos x="23" y="31"/>
                </a:cxn>
                <a:cxn ang="0">
                  <a:pos x="23" y="2"/>
                </a:cxn>
                <a:cxn ang="0">
                  <a:pos x="14" y="2"/>
                </a:cxn>
                <a:cxn ang="0">
                  <a:pos x="14" y="0"/>
                </a:cxn>
                <a:cxn ang="0">
                  <a:pos x="9" y="2"/>
                </a:cxn>
                <a:cxn ang="0">
                  <a:pos x="2" y="2"/>
                </a:cxn>
                <a:cxn ang="0">
                  <a:pos x="2" y="9"/>
                </a:cxn>
                <a:cxn ang="0">
                  <a:pos x="0" y="16"/>
                </a:cxn>
                <a:cxn ang="0">
                  <a:pos x="0" y="31"/>
                </a:cxn>
                <a:cxn ang="0">
                  <a:pos x="23" y="31"/>
                </a:cxn>
              </a:cxnLst>
              <a:rect l="0" t="0" r="r" b="b"/>
              <a:pathLst>
                <a:path w="24" h="32">
                  <a:moveTo>
                    <a:pt x="23" y="31"/>
                  </a:moveTo>
                  <a:lnTo>
                    <a:pt x="23" y="2"/>
                  </a:lnTo>
                  <a:lnTo>
                    <a:pt x="14" y="2"/>
                  </a:lnTo>
                  <a:lnTo>
                    <a:pt x="14" y="0"/>
                  </a:lnTo>
                  <a:lnTo>
                    <a:pt x="9" y="2"/>
                  </a:lnTo>
                  <a:lnTo>
                    <a:pt x="2" y="2"/>
                  </a:lnTo>
                  <a:lnTo>
                    <a:pt x="2" y="9"/>
                  </a:lnTo>
                  <a:lnTo>
                    <a:pt x="0" y="16"/>
                  </a:lnTo>
                  <a:lnTo>
                    <a:pt x="0" y="31"/>
                  </a:lnTo>
                  <a:lnTo>
                    <a:pt x="23" y="31"/>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2" name="Freeform 608"/>
            <p:cNvSpPr>
              <a:spLocks/>
            </p:cNvSpPr>
            <p:nvPr/>
          </p:nvSpPr>
          <p:spPr bwMode="auto">
            <a:xfrm>
              <a:off x="9782" y="2267"/>
              <a:ext cx="24" cy="27"/>
            </a:xfrm>
            <a:custGeom>
              <a:avLst/>
              <a:gdLst/>
              <a:ahLst/>
              <a:cxnLst>
                <a:cxn ang="0">
                  <a:pos x="4" y="2"/>
                </a:cxn>
                <a:cxn ang="0">
                  <a:pos x="4" y="2"/>
                </a:cxn>
                <a:cxn ang="0">
                  <a:pos x="2" y="7"/>
                </a:cxn>
                <a:cxn ang="0">
                  <a:pos x="0" y="14"/>
                </a:cxn>
                <a:cxn ang="0">
                  <a:pos x="0" y="26"/>
                </a:cxn>
                <a:cxn ang="0">
                  <a:pos x="23" y="26"/>
                </a:cxn>
                <a:cxn ang="0">
                  <a:pos x="23" y="2"/>
                </a:cxn>
                <a:cxn ang="0">
                  <a:pos x="12" y="0"/>
                </a:cxn>
                <a:cxn ang="0">
                  <a:pos x="4" y="2"/>
                </a:cxn>
              </a:cxnLst>
              <a:rect l="0" t="0" r="r" b="b"/>
              <a:pathLst>
                <a:path w="24" h="27">
                  <a:moveTo>
                    <a:pt x="4" y="2"/>
                  </a:moveTo>
                  <a:lnTo>
                    <a:pt x="4" y="2"/>
                  </a:lnTo>
                  <a:lnTo>
                    <a:pt x="2" y="7"/>
                  </a:lnTo>
                  <a:lnTo>
                    <a:pt x="0" y="14"/>
                  </a:lnTo>
                  <a:lnTo>
                    <a:pt x="0" y="26"/>
                  </a:lnTo>
                  <a:lnTo>
                    <a:pt x="23" y="26"/>
                  </a:lnTo>
                  <a:lnTo>
                    <a:pt x="23" y="2"/>
                  </a:lnTo>
                  <a:lnTo>
                    <a:pt x="12" y="0"/>
                  </a:lnTo>
                  <a:lnTo>
                    <a:pt x="4"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3" name="Freeform 609"/>
            <p:cNvSpPr>
              <a:spLocks/>
            </p:cNvSpPr>
            <p:nvPr/>
          </p:nvSpPr>
          <p:spPr bwMode="auto">
            <a:xfrm>
              <a:off x="9784" y="2260"/>
              <a:ext cx="32" cy="7"/>
            </a:xfrm>
            <a:custGeom>
              <a:avLst/>
              <a:gdLst/>
              <a:ahLst/>
              <a:cxnLst>
                <a:cxn ang="0">
                  <a:pos x="0" y="0"/>
                </a:cxn>
                <a:cxn ang="0">
                  <a:pos x="0" y="7"/>
                </a:cxn>
                <a:cxn ang="0">
                  <a:pos x="31" y="7"/>
                </a:cxn>
                <a:cxn ang="0">
                  <a:pos x="31" y="2"/>
                </a:cxn>
                <a:cxn ang="0">
                  <a:pos x="16" y="0"/>
                </a:cxn>
                <a:cxn ang="0">
                  <a:pos x="0" y="0"/>
                </a:cxn>
              </a:cxnLst>
              <a:rect l="0" t="0" r="r" b="b"/>
              <a:pathLst>
                <a:path w="32" h="7">
                  <a:moveTo>
                    <a:pt x="0" y="0"/>
                  </a:moveTo>
                  <a:lnTo>
                    <a:pt x="0" y="7"/>
                  </a:lnTo>
                  <a:lnTo>
                    <a:pt x="31" y="7"/>
                  </a:lnTo>
                  <a:lnTo>
                    <a:pt x="31" y="2"/>
                  </a:lnTo>
                  <a:lnTo>
                    <a:pt x="16"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4" name="Freeform 610"/>
            <p:cNvSpPr>
              <a:spLocks/>
            </p:cNvSpPr>
            <p:nvPr/>
          </p:nvSpPr>
          <p:spPr bwMode="auto">
            <a:xfrm>
              <a:off x="9777" y="2342"/>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5" name="Freeform 611"/>
            <p:cNvSpPr>
              <a:spLocks/>
            </p:cNvSpPr>
            <p:nvPr/>
          </p:nvSpPr>
          <p:spPr bwMode="auto">
            <a:xfrm>
              <a:off x="9792" y="2344"/>
              <a:ext cx="12" cy="5"/>
            </a:xfrm>
            <a:custGeom>
              <a:avLst/>
              <a:gdLst/>
              <a:ahLst/>
              <a:cxnLst>
                <a:cxn ang="0">
                  <a:pos x="7" y="2"/>
                </a:cxn>
                <a:cxn ang="0">
                  <a:pos x="4" y="0"/>
                </a:cxn>
                <a:cxn ang="0">
                  <a:pos x="0" y="0"/>
                </a:cxn>
                <a:cxn ang="0">
                  <a:pos x="0" y="4"/>
                </a:cxn>
                <a:cxn ang="0">
                  <a:pos x="11" y="4"/>
                </a:cxn>
                <a:cxn ang="0">
                  <a:pos x="11" y="2"/>
                </a:cxn>
                <a:cxn ang="0">
                  <a:pos x="7" y="2"/>
                </a:cxn>
              </a:cxnLst>
              <a:rect l="0" t="0" r="r" b="b"/>
              <a:pathLst>
                <a:path w="12" h="5">
                  <a:moveTo>
                    <a:pt x="7" y="2"/>
                  </a:moveTo>
                  <a:lnTo>
                    <a:pt x="4" y="0"/>
                  </a:lnTo>
                  <a:lnTo>
                    <a:pt x="0" y="0"/>
                  </a:lnTo>
                  <a:lnTo>
                    <a:pt x="0" y="4"/>
                  </a:lnTo>
                  <a:lnTo>
                    <a:pt x="11" y="4"/>
                  </a:lnTo>
                  <a:lnTo>
                    <a:pt x="11" y="2"/>
                  </a:lnTo>
                  <a:lnTo>
                    <a:pt x="7" y="2"/>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6" name="Freeform 612"/>
            <p:cNvSpPr>
              <a:spLocks/>
            </p:cNvSpPr>
            <p:nvPr/>
          </p:nvSpPr>
          <p:spPr bwMode="auto">
            <a:xfrm>
              <a:off x="9792" y="2344"/>
              <a:ext cx="7" cy="5"/>
            </a:xfrm>
            <a:custGeom>
              <a:avLst/>
              <a:gdLst/>
              <a:ahLst/>
              <a:cxnLst>
                <a:cxn ang="0">
                  <a:pos x="2" y="0"/>
                </a:cxn>
                <a:cxn ang="0">
                  <a:pos x="0" y="0"/>
                </a:cxn>
                <a:cxn ang="0">
                  <a:pos x="0" y="4"/>
                </a:cxn>
                <a:cxn ang="0">
                  <a:pos x="7" y="4"/>
                </a:cxn>
                <a:cxn ang="0">
                  <a:pos x="7" y="2"/>
                </a:cxn>
                <a:cxn ang="0">
                  <a:pos x="2" y="0"/>
                </a:cxn>
              </a:cxnLst>
              <a:rect l="0" t="0" r="r" b="b"/>
              <a:pathLst>
                <a:path w="7" h="5">
                  <a:moveTo>
                    <a:pt x="2" y="0"/>
                  </a:moveTo>
                  <a:lnTo>
                    <a:pt x="0" y="0"/>
                  </a:lnTo>
                  <a:lnTo>
                    <a:pt x="0" y="4"/>
                  </a:lnTo>
                  <a:lnTo>
                    <a:pt x="7"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7" name="Freeform 613"/>
            <p:cNvSpPr>
              <a:spLocks/>
            </p:cNvSpPr>
            <p:nvPr/>
          </p:nvSpPr>
          <p:spPr bwMode="auto">
            <a:xfrm>
              <a:off x="9792" y="2347"/>
              <a:ext cx="4" cy="2"/>
            </a:xfrm>
            <a:custGeom>
              <a:avLst/>
              <a:gdLst/>
              <a:ahLst/>
              <a:cxnLst>
                <a:cxn ang="0">
                  <a:pos x="0" y="0"/>
                </a:cxn>
                <a:cxn ang="0">
                  <a:pos x="0" y="2"/>
                </a:cxn>
                <a:cxn ang="0">
                  <a:pos x="4" y="0"/>
                </a:cxn>
                <a:cxn ang="0">
                  <a:pos x="0" y="0"/>
                </a:cxn>
              </a:cxnLst>
              <a:rect l="0" t="0" r="r" b="b"/>
              <a:pathLst>
                <a:path w="4" h="2">
                  <a:moveTo>
                    <a:pt x="0" y="0"/>
                  </a:moveTo>
                  <a:lnTo>
                    <a:pt x="0" y="2"/>
                  </a:lnTo>
                  <a:lnTo>
                    <a:pt x="4" y="0"/>
                  </a:lnTo>
                  <a:lnTo>
                    <a:pt x="0"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8" name="Freeform 614"/>
            <p:cNvSpPr>
              <a:spLocks/>
            </p:cNvSpPr>
            <p:nvPr/>
          </p:nvSpPr>
          <p:spPr bwMode="auto">
            <a:xfrm>
              <a:off x="9816" y="2342"/>
              <a:ext cx="24" cy="12"/>
            </a:xfrm>
            <a:custGeom>
              <a:avLst/>
              <a:gdLst/>
              <a:ahLst/>
              <a:cxnLst>
                <a:cxn ang="0">
                  <a:pos x="0" y="4"/>
                </a:cxn>
                <a:cxn ang="0">
                  <a:pos x="0" y="12"/>
                </a:cxn>
                <a:cxn ang="0">
                  <a:pos x="16" y="7"/>
                </a:cxn>
                <a:cxn ang="0">
                  <a:pos x="23" y="4"/>
                </a:cxn>
                <a:cxn ang="0">
                  <a:pos x="23" y="0"/>
                </a:cxn>
                <a:cxn ang="0">
                  <a:pos x="0" y="4"/>
                </a:cxn>
              </a:cxnLst>
              <a:rect l="0" t="0" r="r" b="b"/>
              <a:pathLst>
                <a:path w="24" h="12">
                  <a:moveTo>
                    <a:pt x="0" y="4"/>
                  </a:moveTo>
                  <a:lnTo>
                    <a:pt x="0" y="12"/>
                  </a:lnTo>
                  <a:lnTo>
                    <a:pt x="16" y="7"/>
                  </a:lnTo>
                  <a:lnTo>
                    <a:pt x="23" y="4"/>
                  </a:lnTo>
                  <a:lnTo>
                    <a:pt x="23"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9" name="Freeform 615"/>
            <p:cNvSpPr>
              <a:spLocks/>
            </p:cNvSpPr>
            <p:nvPr/>
          </p:nvSpPr>
          <p:spPr bwMode="auto">
            <a:xfrm>
              <a:off x="9816" y="2342"/>
              <a:ext cx="24" cy="10"/>
            </a:xfrm>
            <a:custGeom>
              <a:avLst/>
              <a:gdLst/>
              <a:ahLst/>
              <a:cxnLst>
                <a:cxn ang="0">
                  <a:pos x="9" y="9"/>
                </a:cxn>
                <a:cxn ang="0">
                  <a:pos x="11" y="7"/>
                </a:cxn>
                <a:cxn ang="0">
                  <a:pos x="16" y="7"/>
                </a:cxn>
                <a:cxn ang="0">
                  <a:pos x="19" y="4"/>
                </a:cxn>
                <a:cxn ang="0">
                  <a:pos x="23" y="4"/>
                </a:cxn>
                <a:cxn ang="0">
                  <a:pos x="23" y="0"/>
                </a:cxn>
                <a:cxn ang="0">
                  <a:pos x="16" y="0"/>
                </a:cxn>
                <a:cxn ang="0">
                  <a:pos x="11" y="2"/>
                </a:cxn>
                <a:cxn ang="0">
                  <a:pos x="4" y="2"/>
                </a:cxn>
                <a:cxn ang="0">
                  <a:pos x="0" y="4"/>
                </a:cxn>
                <a:cxn ang="0">
                  <a:pos x="0" y="9"/>
                </a:cxn>
                <a:cxn ang="0">
                  <a:pos x="9" y="9"/>
                </a:cxn>
              </a:cxnLst>
              <a:rect l="0" t="0" r="r" b="b"/>
              <a:pathLst>
                <a:path w="24" h="10">
                  <a:moveTo>
                    <a:pt x="9" y="9"/>
                  </a:moveTo>
                  <a:lnTo>
                    <a:pt x="11" y="7"/>
                  </a:lnTo>
                  <a:lnTo>
                    <a:pt x="16" y="7"/>
                  </a:lnTo>
                  <a:lnTo>
                    <a:pt x="19" y="4"/>
                  </a:lnTo>
                  <a:lnTo>
                    <a:pt x="23" y="4"/>
                  </a:lnTo>
                  <a:lnTo>
                    <a:pt x="23" y="0"/>
                  </a:lnTo>
                  <a:lnTo>
                    <a:pt x="16" y="0"/>
                  </a:lnTo>
                  <a:lnTo>
                    <a:pt x="11" y="2"/>
                  </a:lnTo>
                  <a:lnTo>
                    <a:pt x="4" y="2"/>
                  </a:lnTo>
                  <a:lnTo>
                    <a:pt x="0" y="4"/>
                  </a:lnTo>
                  <a:lnTo>
                    <a:pt x="0" y="9"/>
                  </a:lnTo>
                  <a:lnTo>
                    <a:pt x="9"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0" name="Freeform 616"/>
            <p:cNvSpPr>
              <a:spLocks/>
            </p:cNvSpPr>
            <p:nvPr/>
          </p:nvSpPr>
          <p:spPr bwMode="auto">
            <a:xfrm>
              <a:off x="9818" y="2342"/>
              <a:ext cx="22" cy="10"/>
            </a:xfrm>
            <a:custGeom>
              <a:avLst/>
              <a:gdLst/>
              <a:ahLst/>
              <a:cxnLst>
                <a:cxn ang="0">
                  <a:pos x="21" y="4"/>
                </a:cxn>
                <a:cxn ang="0">
                  <a:pos x="21" y="0"/>
                </a:cxn>
                <a:cxn ang="0">
                  <a:pos x="14" y="0"/>
                </a:cxn>
                <a:cxn ang="0">
                  <a:pos x="11" y="2"/>
                </a:cxn>
                <a:cxn ang="0">
                  <a:pos x="2" y="2"/>
                </a:cxn>
                <a:cxn ang="0">
                  <a:pos x="0" y="4"/>
                </a:cxn>
                <a:cxn ang="0">
                  <a:pos x="0" y="9"/>
                </a:cxn>
                <a:cxn ang="0">
                  <a:pos x="4" y="9"/>
                </a:cxn>
                <a:cxn ang="0">
                  <a:pos x="7" y="7"/>
                </a:cxn>
                <a:cxn ang="0">
                  <a:pos x="14" y="7"/>
                </a:cxn>
                <a:cxn ang="0">
                  <a:pos x="16" y="4"/>
                </a:cxn>
                <a:cxn ang="0">
                  <a:pos x="21" y="4"/>
                </a:cxn>
              </a:cxnLst>
              <a:rect l="0" t="0" r="r" b="b"/>
              <a:pathLst>
                <a:path w="22" h="10">
                  <a:moveTo>
                    <a:pt x="21" y="4"/>
                  </a:moveTo>
                  <a:lnTo>
                    <a:pt x="21" y="0"/>
                  </a:lnTo>
                  <a:lnTo>
                    <a:pt x="14" y="0"/>
                  </a:lnTo>
                  <a:lnTo>
                    <a:pt x="11" y="2"/>
                  </a:lnTo>
                  <a:lnTo>
                    <a:pt x="2" y="2"/>
                  </a:lnTo>
                  <a:lnTo>
                    <a:pt x="0" y="4"/>
                  </a:lnTo>
                  <a:lnTo>
                    <a:pt x="0" y="9"/>
                  </a:lnTo>
                  <a:lnTo>
                    <a:pt x="4" y="9"/>
                  </a:lnTo>
                  <a:lnTo>
                    <a:pt x="7" y="7"/>
                  </a:lnTo>
                  <a:lnTo>
                    <a:pt x="14" y="7"/>
                  </a:lnTo>
                  <a:lnTo>
                    <a:pt x="16" y="4"/>
                  </a:lnTo>
                  <a:lnTo>
                    <a:pt x="21"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1" name="Freeform 617"/>
            <p:cNvSpPr>
              <a:spLocks/>
            </p:cNvSpPr>
            <p:nvPr/>
          </p:nvSpPr>
          <p:spPr bwMode="auto">
            <a:xfrm>
              <a:off x="9820" y="2342"/>
              <a:ext cx="20" cy="10"/>
            </a:xfrm>
            <a:custGeom>
              <a:avLst/>
              <a:gdLst/>
              <a:ahLst/>
              <a:cxnLst>
                <a:cxn ang="0">
                  <a:pos x="4" y="9"/>
                </a:cxn>
                <a:cxn ang="0">
                  <a:pos x="7" y="7"/>
                </a:cxn>
                <a:cxn ang="0">
                  <a:pos x="14" y="7"/>
                </a:cxn>
                <a:cxn ang="0">
                  <a:pos x="14" y="4"/>
                </a:cxn>
                <a:cxn ang="0">
                  <a:pos x="19" y="4"/>
                </a:cxn>
                <a:cxn ang="0">
                  <a:pos x="19" y="0"/>
                </a:cxn>
                <a:cxn ang="0">
                  <a:pos x="11" y="0"/>
                </a:cxn>
                <a:cxn ang="0">
                  <a:pos x="9" y="2"/>
                </a:cxn>
                <a:cxn ang="0">
                  <a:pos x="0" y="2"/>
                </a:cxn>
                <a:cxn ang="0">
                  <a:pos x="0" y="9"/>
                </a:cxn>
                <a:cxn ang="0">
                  <a:pos x="4" y="9"/>
                </a:cxn>
              </a:cxnLst>
              <a:rect l="0" t="0" r="r" b="b"/>
              <a:pathLst>
                <a:path w="20" h="10">
                  <a:moveTo>
                    <a:pt x="4" y="9"/>
                  </a:moveTo>
                  <a:lnTo>
                    <a:pt x="7" y="7"/>
                  </a:lnTo>
                  <a:lnTo>
                    <a:pt x="14" y="7"/>
                  </a:lnTo>
                  <a:lnTo>
                    <a:pt x="14" y="4"/>
                  </a:lnTo>
                  <a:lnTo>
                    <a:pt x="19" y="4"/>
                  </a:lnTo>
                  <a:lnTo>
                    <a:pt x="19" y="0"/>
                  </a:lnTo>
                  <a:lnTo>
                    <a:pt x="11" y="0"/>
                  </a:lnTo>
                  <a:lnTo>
                    <a:pt x="9" y="2"/>
                  </a:lnTo>
                  <a:lnTo>
                    <a:pt x="0" y="2"/>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2" name="Freeform 618"/>
            <p:cNvSpPr>
              <a:spLocks/>
            </p:cNvSpPr>
            <p:nvPr/>
          </p:nvSpPr>
          <p:spPr bwMode="auto">
            <a:xfrm>
              <a:off x="9820" y="2342"/>
              <a:ext cx="20" cy="10"/>
            </a:xfrm>
            <a:custGeom>
              <a:avLst/>
              <a:gdLst/>
              <a:ahLst/>
              <a:cxnLst>
                <a:cxn ang="0">
                  <a:pos x="19" y="4"/>
                </a:cxn>
                <a:cxn ang="0">
                  <a:pos x="19" y="0"/>
                </a:cxn>
                <a:cxn ang="0">
                  <a:pos x="11" y="0"/>
                </a:cxn>
                <a:cxn ang="0">
                  <a:pos x="9" y="2"/>
                </a:cxn>
                <a:cxn ang="0">
                  <a:pos x="0" y="2"/>
                </a:cxn>
                <a:cxn ang="0">
                  <a:pos x="0" y="9"/>
                </a:cxn>
                <a:cxn ang="0">
                  <a:pos x="4" y="7"/>
                </a:cxn>
                <a:cxn ang="0">
                  <a:pos x="14" y="7"/>
                </a:cxn>
                <a:cxn ang="0">
                  <a:pos x="14" y="4"/>
                </a:cxn>
                <a:cxn ang="0">
                  <a:pos x="19" y="4"/>
                </a:cxn>
              </a:cxnLst>
              <a:rect l="0" t="0" r="r" b="b"/>
              <a:pathLst>
                <a:path w="20" h="10">
                  <a:moveTo>
                    <a:pt x="19" y="4"/>
                  </a:moveTo>
                  <a:lnTo>
                    <a:pt x="19" y="0"/>
                  </a:lnTo>
                  <a:lnTo>
                    <a:pt x="11" y="0"/>
                  </a:lnTo>
                  <a:lnTo>
                    <a:pt x="9" y="2"/>
                  </a:lnTo>
                  <a:lnTo>
                    <a:pt x="0" y="2"/>
                  </a:lnTo>
                  <a:lnTo>
                    <a:pt x="0" y="9"/>
                  </a:lnTo>
                  <a:lnTo>
                    <a:pt x="4" y="7"/>
                  </a:lnTo>
                  <a:lnTo>
                    <a:pt x="14" y="7"/>
                  </a:lnTo>
                  <a:lnTo>
                    <a:pt x="14" y="4"/>
                  </a:lnTo>
                  <a:lnTo>
                    <a:pt x="19" y="4"/>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3" name="Freeform 619"/>
            <p:cNvSpPr>
              <a:spLocks/>
            </p:cNvSpPr>
            <p:nvPr/>
          </p:nvSpPr>
          <p:spPr bwMode="auto">
            <a:xfrm>
              <a:off x="9823" y="2342"/>
              <a:ext cx="17" cy="10"/>
            </a:xfrm>
            <a:custGeom>
              <a:avLst/>
              <a:gdLst/>
              <a:ahLst/>
              <a:cxnLst>
                <a:cxn ang="0">
                  <a:pos x="16" y="4"/>
                </a:cxn>
                <a:cxn ang="0">
                  <a:pos x="16" y="0"/>
                </a:cxn>
                <a:cxn ang="0">
                  <a:pos x="7" y="0"/>
                </a:cxn>
                <a:cxn ang="0">
                  <a:pos x="4" y="2"/>
                </a:cxn>
                <a:cxn ang="0">
                  <a:pos x="0" y="2"/>
                </a:cxn>
                <a:cxn ang="0">
                  <a:pos x="0" y="9"/>
                </a:cxn>
                <a:cxn ang="0">
                  <a:pos x="4" y="7"/>
                </a:cxn>
                <a:cxn ang="0">
                  <a:pos x="11" y="7"/>
                </a:cxn>
                <a:cxn ang="0">
                  <a:pos x="11" y="4"/>
                </a:cxn>
                <a:cxn ang="0">
                  <a:pos x="16" y="4"/>
                </a:cxn>
              </a:cxnLst>
              <a:rect l="0" t="0" r="r" b="b"/>
              <a:pathLst>
                <a:path w="17" h="10">
                  <a:moveTo>
                    <a:pt x="16" y="4"/>
                  </a:moveTo>
                  <a:lnTo>
                    <a:pt x="16" y="0"/>
                  </a:lnTo>
                  <a:lnTo>
                    <a:pt x="7" y="0"/>
                  </a:lnTo>
                  <a:lnTo>
                    <a:pt x="4" y="2"/>
                  </a:lnTo>
                  <a:lnTo>
                    <a:pt x="0" y="2"/>
                  </a:lnTo>
                  <a:lnTo>
                    <a:pt x="0" y="9"/>
                  </a:lnTo>
                  <a:lnTo>
                    <a:pt x="4" y="7"/>
                  </a:lnTo>
                  <a:lnTo>
                    <a:pt x="11" y="7"/>
                  </a:lnTo>
                  <a:lnTo>
                    <a:pt x="11" y="4"/>
                  </a:lnTo>
                  <a:lnTo>
                    <a:pt x="16"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4" name="Freeform 620"/>
            <p:cNvSpPr>
              <a:spLocks/>
            </p:cNvSpPr>
            <p:nvPr/>
          </p:nvSpPr>
          <p:spPr bwMode="auto">
            <a:xfrm>
              <a:off x="9823" y="2342"/>
              <a:ext cx="17" cy="10"/>
            </a:xfrm>
            <a:custGeom>
              <a:avLst/>
              <a:gdLst/>
              <a:ahLst/>
              <a:cxnLst>
                <a:cxn ang="0">
                  <a:pos x="16" y="4"/>
                </a:cxn>
                <a:cxn ang="0">
                  <a:pos x="16" y="0"/>
                </a:cxn>
                <a:cxn ang="0">
                  <a:pos x="9" y="0"/>
                </a:cxn>
                <a:cxn ang="0">
                  <a:pos x="7" y="2"/>
                </a:cxn>
                <a:cxn ang="0">
                  <a:pos x="0" y="2"/>
                </a:cxn>
                <a:cxn ang="0">
                  <a:pos x="0" y="9"/>
                </a:cxn>
                <a:cxn ang="0">
                  <a:pos x="2" y="7"/>
                </a:cxn>
                <a:cxn ang="0">
                  <a:pos x="11" y="7"/>
                </a:cxn>
                <a:cxn ang="0">
                  <a:pos x="11" y="4"/>
                </a:cxn>
                <a:cxn ang="0">
                  <a:pos x="16" y="4"/>
                </a:cxn>
              </a:cxnLst>
              <a:rect l="0" t="0" r="r" b="b"/>
              <a:pathLst>
                <a:path w="17" h="10">
                  <a:moveTo>
                    <a:pt x="16" y="4"/>
                  </a:moveTo>
                  <a:lnTo>
                    <a:pt x="16" y="0"/>
                  </a:lnTo>
                  <a:lnTo>
                    <a:pt x="9" y="0"/>
                  </a:lnTo>
                  <a:lnTo>
                    <a:pt x="7" y="2"/>
                  </a:lnTo>
                  <a:lnTo>
                    <a:pt x="0" y="2"/>
                  </a:lnTo>
                  <a:lnTo>
                    <a:pt x="0" y="9"/>
                  </a:lnTo>
                  <a:lnTo>
                    <a:pt x="2" y="7"/>
                  </a:lnTo>
                  <a:lnTo>
                    <a:pt x="11" y="7"/>
                  </a:lnTo>
                  <a:lnTo>
                    <a:pt x="11" y="4"/>
                  </a:lnTo>
                  <a:lnTo>
                    <a:pt x="16" y="4"/>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5" name="Freeform 621"/>
            <p:cNvSpPr>
              <a:spLocks/>
            </p:cNvSpPr>
            <p:nvPr/>
          </p:nvSpPr>
          <p:spPr bwMode="auto">
            <a:xfrm>
              <a:off x="9825" y="2342"/>
              <a:ext cx="15" cy="10"/>
            </a:xfrm>
            <a:custGeom>
              <a:avLst/>
              <a:gdLst/>
              <a:ahLst/>
              <a:cxnLst>
                <a:cxn ang="0">
                  <a:pos x="14" y="4"/>
                </a:cxn>
                <a:cxn ang="0">
                  <a:pos x="14" y="0"/>
                </a:cxn>
                <a:cxn ang="0">
                  <a:pos x="7" y="0"/>
                </a:cxn>
                <a:cxn ang="0">
                  <a:pos x="4" y="2"/>
                </a:cxn>
                <a:cxn ang="0">
                  <a:pos x="0" y="2"/>
                </a:cxn>
                <a:cxn ang="0">
                  <a:pos x="0" y="9"/>
                </a:cxn>
                <a:cxn ang="0">
                  <a:pos x="2" y="7"/>
                </a:cxn>
                <a:cxn ang="0">
                  <a:pos x="9" y="7"/>
                </a:cxn>
                <a:cxn ang="0">
                  <a:pos x="9" y="4"/>
                </a:cxn>
                <a:cxn ang="0">
                  <a:pos x="14" y="4"/>
                </a:cxn>
              </a:cxnLst>
              <a:rect l="0" t="0" r="r" b="b"/>
              <a:pathLst>
                <a:path w="15" h="10">
                  <a:moveTo>
                    <a:pt x="14" y="4"/>
                  </a:moveTo>
                  <a:lnTo>
                    <a:pt x="14" y="0"/>
                  </a:lnTo>
                  <a:lnTo>
                    <a:pt x="7" y="0"/>
                  </a:lnTo>
                  <a:lnTo>
                    <a:pt x="4" y="2"/>
                  </a:lnTo>
                  <a:lnTo>
                    <a:pt x="0" y="2"/>
                  </a:lnTo>
                  <a:lnTo>
                    <a:pt x="0" y="9"/>
                  </a:lnTo>
                  <a:lnTo>
                    <a:pt x="2" y="7"/>
                  </a:lnTo>
                  <a:lnTo>
                    <a:pt x="9" y="7"/>
                  </a:lnTo>
                  <a:lnTo>
                    <a:pt x="9" y="4"/>
                  </a:lnTo>
                  <a:lnTo>
                    <a:pt x="14" y="4"/>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6" name="Freeform 622"/>
            <p:cNvSpPr>
              <a:spLocks/>
            </p:cNvSpPr>
            <p:nvPr/>
          </p:nvSpPr>
          <p:spPr bwMode="auto">
            <a:xfrm>
              <a:off x="9825" y="2342"/>
              <a:ext cx="15"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5" h="7">
                  <a:moveTo>
                    <a:pt x="14" y="4"/>
                  </a:moveTo>
                  <a:lnTo>
                    <a:pt x="14" y="0"/>
                  </a:lnTo>
                  <a:lnTo>
                    <a:pt x="7" y="0"/>
                  </a:lnTo>
                  <a:lnTo>
                    <a:pt x="4" y="2"/>
                  </a:lnTo>
                  <a:lnTo>
                    <a:pt x="0" y="2"/>
                  </a:lnTo>
                  <a:lnTo>
                    <a:pt x="0" y="7"/>
                  </a:lnTo>
                  <a:lnTo>
                    <a:pt x="9" y="7"/>
                  </a:lnTo>
                  <a:lnTo>
                    <a:pt x="9" y="4"/>
                  </a:lnTo>
                  <a:lnTo>
                    <a:pt x="14" y="4"/>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7" name="Freeform 623"/>
            <p:cNvSpPr>
              <a:spLocks/>
            </p:cNvSpPr>
            <p:nvPr/>
          </p:nvSpPr>
          <p:spPr bwMode="auto">
            <a:xfrm>
              <a:off x="9828" y="2342"/>
              <a:ext cx="12" cy="7"/>
            </a:xfrm>
            <a:custGeom>
              <a:avLst/>
              <a:gdLst/>
              <a:ahLst/>
              <a:cxnLst>
                <a:cxn ang="0">
                  <a:pos x="0" y="2"/>
                </a:cxn>
                <a:cxn ang="0">
                  <a:pos x="0" y="7"/>
                </a:cxn>
                <a:cxn ang="0">
                  <a:pos x="7" y="7"/>
                </a:cxn>
                <a:cxn ang="0">
                  <a:pos x="7" y="4"/>
                </a:cxn>
                <a:cxn ang="0">
                  <a:pos x="12" y="4"/>
                </a:cxn>
                <a:cxn ang="0">
                  <a:pos x="12" y="0"/>
                </a:cxn>
                <a:cxn ang="0">
                  <a:pos x="4" y="0"/>
                </a:cxn>
                <a:cxn ang="0">
                  <a:pos x="0" y="2"/>
                </a:cxn>
              </a:cxnLst>
              <a:rect l="0" t="0" r="r" b="b"/>
              <a:pathLst>
                <a:path w="12" h="7">
                  <a:moveTo>
                    <a:pt x="0" y="2"/>
                  </a:moveTo>
                  <a:lnTo>
                    <a:pt x="0" y="7"/>
                  </a:lnTo>
                  <a:lnTo>
                    <a:pt x="7" y="7"/>
                  </a:lnTo>
                  <a:lnTo>
                    <a:pt x="7" y="4"/>
                  </a:lnTo>
                  <a:lnTo>
                    <a:pt x="12" y="4"/>
                  </a:lnTo>
                  <a:lnTo>
                    <a:pt x="12" y="0"/>
                  </a:lnTo>
                  <a:lnTo>
                    <a:pt x="4" y="0"/>
                  </a:lnTo>
                  <a:lnTo>
                    <a:pt x="0"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8" name="Freeform 624"/>
            <p:cNvSpPr>
              <a:spLocks/>
            </p:cNvSpPr>
            <p:nvPr/>
          </p:nvSpPr>
          <p:spPr bwMode="auto">
            <a:xfrm>
              <a:off x="9828" y="2342"/>
              <a:ext cx="12" cy="7"/>
            </a:xfrm>
            <a:custGeom>
              <a:avLst/>
              <a:gdLst/>
              <a:ahLst/>
              <a:cxnLst>
                <a:cxn ang="0">
                  <a:pos x="12" y="4"/>
                </a:cxn>
                <a:cxn ang="0">
                  <a:pos x="12" y="0"/>
                </a:cxn>
                <a:cxn ang="0">
                  <a:pos x="4" y="0"/>
                </a:cxn>
                <a:cxn ang="0">
                  <a:pos x="4" y="2"/>
                </a:cxn>
                <a:cxn ang="0">
                  <a:pos x="0" y="2"/>
                </a:cxn>
                <a:cxn ang="0">
                  <a:pos x="0" y="7"/>
                </a:cxn>
                <a:cxn ang="0">
                  <a:pos x="7" y="7"/>
                </a:cxn>
                <a:cxn ang="0">
                  <a:pos x="7" y="4"/>
                </a:cxn>
                <a:cxn ang="0">
                  <a:pos x="12" y="4"/>
                </a:cxn>
              </a:cxnLst>
              <a:rect l="0" t="0" r="r" b="b"/>
              <a:pathLst>
                <a:path w="12" h="7">
                  <a:moveTo>
                    <a:pt x="12" y="4"/>
                  </a:moveTo>
                  <a:lnTo>
                    <a:pt x="12" y="0"/>
                  </a:lnTo>
                  <a:lnTo>
                    <a:pt x="4" y="0"/>
                  </a:lnTo>
                  <a:lnTo>
                    <a:pt x="4" y="2"/>
                  </a:lnTo>
                  <a:lnTo>
                    <a:pt x="0" y="2"/>
                  </a:lnTo>
                  <a:lnTo>
                    <a:pt x="0" y="7"/>
                  </a:lnTo>
                  <a:lnTo>
                    <a:pt x="7" y="7"/>
                  </a:lnTo>
                  <a:lnTo>
                    <a:pt x="7" y="4"/>
                  </a:lnTo>
                  <a:lnTo>
                    <a:pt x="12" y="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9" name="Freeform 625"/>
            <p:cNvSpPr>
              <a:spLocks/>
            </p:cNvSpPr>
            <p:nvPr/>
          </p:nvSpPr>
          <p:spPr bwMode="auto">
            <a:xfrm>
              <a:off x="9830" y="2342"/>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0" name="Freeform 626"/>
            <p:cNvSpPr>
              <a:spLocks/>
            </p:cNvSpPr>
            <p:nvPr/>
          </p:nvSpPr>
          <p:spPr bwMode="auto">
            <a:xfrm>
              <a:off x="9816" y="2265"/>
              <a:ext cx="16" cy="0"/>
            </a:xfrm>
            <a:custGeom>
              <a:avLst/>
              <a:gdLst/>
              <a:ahLst/>
              <a:cxnLst>
                <a:cxn ang="0">
                  <a:pos x="0" y="0"/>
                </a:cxn>
                <a:cxn ang="0">
                  <a:pos x="16" y="0"/>
                </a:cxn>
              </a:cxnLst>
              <a:rect l="0" t="0" r="r" b="b"/>
              <a:pathLst>
                <a:path w="16">
                  <a:moveTo>
                    <a:pt x="0" y="0"/>
                  </a:moveTo>
                  <a:lnTo>
                    <a:pt x="16" y="0"/>
                  </a:lnTo>
                </a:path>
              </a:pathLst>
            </a:custGeom>
            <a:noFill/>
            <a:ln w="4318">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1" name="Freeform 627"/>
            <p:cNvSpPr>
              <a:spLocks/>
            </p:cNvSpPr>
            <p:nvPr/>
          </p:nvSpPr>
          <p:spPr bwMode="auto">
            <a:xfrm>
              <a:off x="9818" y="2265"/>
              <a:ext cx="14" cy="0"/>
            </a:xfrm>
            <a:custGeom>
              <a:avLst/>
              <a:gdLst/>
              <a:ahLst/>
              <a:cxnLst>
                <a:cxn ang="0">
                  <a:pos x="0" y="0"/>
                </a:cxn>
                <a:cxn ang="0">
                  <a:pos x="14" y="0"/>
                </a:cxn>
              </a:cxnLst>
              <a:rect l="0" t="0" r="r" b="b"/>
              <a:pathLst>
                <a:path w="14">
                  <a:moveTo>
                    <a:pt x="0" y="0"/>
                  </a:moveTo>
                  <a:lnTo>
                    <a:pt x="14" y="0"/>
                  </a:lnTo>
                </a:path>
              </a:pathLst>
            </a:custGeom>
            <a:noFill/>
            <a:ln w="4318">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2" name="Freeform 628"/>
            <p:cNvSpPr>
              <a:spLocks/>
            </p:cNvSpPr>
            <p:nvPr/>
          </p:nvSpPr>
          <p:spPr bwMode="auto">
            <a:xfrm>
              <a:off x="9818" y="2265"/>
              <a:ext cx="14" cy="0"/>
            </a:xfrm>
            <a:custGeom>
              <a:avLst/>
              <a:gdLst/>
              <a:ahLst/>
              <a:cxnLst>
                <a:cxn ang="0">
                  <a:pos x="0" y="0"/>
                </a:cxn>
                <a:cxn ang="0">
                  <a:pos x="14" y="0"/>
                </a:cxn>
              </a:cxnLst>
              <a:rect l="0" t="0" r="r" b="b"/>
              <a:pathLst>
                <a:path w="14">
                  <a:moveTo>
                    <a:pt x="0" y="0"/>
                  </a:moveTo>
                  <a:lnTo>
                    <a:pt x="14" y="0"/>
                  </a:lnTo>
                </a:path>
              </a:pathLst>
            </a:custGeom>
            <a:noFill/>
            <a:ln w="4318">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3" name="Freeform 629"/>
            <p:cNvSpPr>
              <a:spLocks/>
            </p:cNvSpPr>
            <p:nvPr/>
          </p:nvSpPr>
          <p:spPr bwMode="auto">
            <a:xfrm>
              <a:off x="9820" y="2265"/>
              <a:ext cx="12" cy="0"/>
            </a:xfrm>
            <a:custGeom>
              <a:avLst/>
              <a:gdLst/>
              <a:ahLst/>
              <a:cxnLst>
                <a:cxn ang="0">
                  <a:pos x="0" y="0"/>
                </a:cxn>
                <a:cxn ang="0">
                  <a:pos x="12" y="0"/>
                </a:cxn>
              </a:cxnLst>
              <a:rect l="0" t="0" r="r" b="b"/>
              <a:pathLst>
                <a:path w="12">
                  <a:moveTo>
                    <a:pt x="0" y="0"/>
                  </a:moveTo>
                  <a:lnTo>
                    <a:pt x="12" y="0"/>
                  </a:lnTo>
                </a:path>
              </a:pathLst>
            </a:custGeom>
            <a:noFill/>
            <a:ln w="4318">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4" name="Freeform 630"/>
            <p:cNvSpPr>
              <a:spLocks/>
            </p:cNvSpPr>
            <p:nvPr/>
          </p:nvSpPr>
          <p:spPr bwMode="auto">
            <a:xfrm>
              <a:off x="9820" y="2265"/>
              <a:ext cx="12" cy="0"/>
            </a:xfrm>
            <a:custGeom>
              <a:avLst/>
              <a:gdLst/>
              <a:ahLst/>
              <a:cxnLst>
                <a:cxn ang="0">
                  <a:pos x="0" y="0"/>
                </a:cxn>
                <a:cxn ang="0">
                  <a:pos x="12" y="0"/>
                </a:cxn>
              </a:cxnLst>
              <a:rect l="0" t="0" r="r" b="b"/>
              <a:pathLst>
                <a:path w="12">
                  <a:moveTo>
                    <a:pt x="0" y="0"/>
                  </a:moveTo>
                  <a:lnTo>
                    <a:pt x="12" y="0"/>
                  </a:lnTo>
                </a:path>
              </a:pathLst>
            </a:custGeom>
            <a:noFill/>
            <a:ln w="4318">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5" name="Freeform 631"/>
            <p:cNvSpPr>
              <a:spLocks/>
            </p:cNvSpPr>
            <p:nvPr/>
          </p:nvSpPr>
          <p:spPr bwMode="auto">
            <a:xfrm>
              <a:off x="9820" y="2265"/>
              <a:ext cx="12" cy="0"/>
            </a:xfrm>
            <a:custGeom>
              <a:avLst/>
              <a:gdLst/>
              <a:ahLst/>
              <a:cxnLst>
                <a:cxn ang="0">
                  <a:pos x="0" y="0"/>
                </a:cxn>
                <a:cxn ang="0">
                  <a:pos x="12" y="0"/>
                </a:cxn>
              </a:cxnLst>
              <a:rect l="0" t="0" r="r" b="b"/>
              <a:pathLst>
                <a:path w="12">
                  <a:moveTo>
                    <a:pt x="0" y="0"/>
                  </a:moveTo>
                  <a:lnTo>
                    <a:pt x="12" y="0"/>
                  </a:lnTo>
                </a:path>
              </a:pathLst>
            </a:custGeom>
            <a:noFill/>
            <a:ln w="4318">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6" name="Freeform 632"/>
            <p:cNvSpPr>
              <a:spLocks/>
            </p:cNvSpPr>
            <p:nvPr/>
          </p:nvSpPr>
          <p:spPr bwMode="auto">
            <a:xfrm>
              <a:off x="9823" y="2265"/>
              <a:ext cx="9" cy="0"/>
            </a:xfrm>
            <a:custGeom>
              <a:avLst/>
              <a:gdLst/>
              <a:ahLst/>
              <a:cxnLst>
                <a:cxn ang="0">
                  <a:pos x="0" y="0"/>
                </a:cxn>
                <a:cxn ang="0">
                  <a:pos x="9" y="0"/>
                </a:cxn>
              </a:cxnLst>
              <a:rect l="0" t="0" r="r" b="b"/>
              <a:pathLst>
                <a:path w="9">
                  <a:moveTo>
                    <a:pt x="0" y="0"/>
                  </a:moveTo>
                  <a:lnTo>
                    <a:pt x="9" y="0"/>
                  </a:lnTo>
                </a:path>
              </a:pathLst>
            </a:custGeom>
            <a:noFill/>
            <a:ln w="4318">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7" name="Freeform 633"/>
            <p:cNvSpPr>
              <a:spLocks/>
            </p:cNvSpPr>
            <p:nvPr/>
          </p:nvSpPr>
          <p:spPr bwMode="auto">
            <a:xfrm>
              <a:off x="9823" y="2265"/>
              <a:ext cx="9" cy="0"/>
            </a:xfrm>
            <a:custGeom>
              <a:avLst/>
              <a:gdLst/>
              <a:ahLst/>
              <a:cxnLst>
                <a:cxn ang="0">
                  <a:pos x="0" y="0"/>
                </a:cxn>
                <a:cxn ang="0">
                  <a:pos x="9" y="0"/>
                </a:cxn>
              </a:cxnLst>
              <a:rect l="0" t="0" r="r" b="b"/>
              <a:pathLst>
                <a:path w="9">
                  <a:moveTo>
                    <a:pt x="0" y="0"/>
                  </a:moveTo>
                  <a:lnTo>
                    <a:pt x="9" y="0"/>
                  </a:lnTo>
                </a:path>
              </a:pathLst>
            </a:custGeom>
            <a:noFill/>
            <a:ln w="4318">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8" name="Freeform 634"/>
            <p:cNvSpPr>
              <a:spLocks/>
            </p:cNvSpPr>
            <p:nvPr/>
          </p:nvSpPr>
          <p:spPr bwMode="auto">
            <a:xfrm>
              <a:off x="9825" y="2265"/>
              <a:ext cx="7" cy="0"/>
            </a:xfrm>
            <a:custGeom>
              <a:avLst/>
              <a:gdLst/>
              <a:ahLst/>
              <a:cxnLst>
                <a:cxn ang="0">
                  <a:pos x="0" y="0"/>
                </a:cxn>
                <a:cxn ang="0">
                  <a:pos x="7" y="0"/>
                </a:cxn>
              </a:cxnLst>
              <a:rect l="0" t="0" r="r" b="b"/>
              <a:pathLst>
                <a:path w="7">
                  <a:moveTo>
                    <a:pt x="0" y="0"/>
                  </a:moveTo>
                  <a:lnTo>
                    <a:pt x="7" y="0"/>
                  </a:lnTo>
                </a:path>
              </a:pathLst>
            </a:custGeom>
            <a:noFill/>
            <a:ln w="4318">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9" name="Freeform 635"/>
            <p:cNvSpPr>
              <a:spLocks/>
            </p:cNvSpPr>
            <p:nvPr/>
          </p:nvSpPr>
          <p:spPr bwMode="auto">
            <a:xfrm>
              <a:off x="9825" y="2265"/>
              <a:ext cx="7" cy="0"/>
            </a:xfrm>
            <a:custGeom>
              <a:avLst/>
              <a:gdLst/>
              <a:ahLst/>
              <a:cxnLst>
                <a:cxn ang="0">
                  <a:pos x="0" y="0"/>
                </a:cxn>
                <a:cxn ang="0">
                  <a:pos x="7" y="0"/>
                </a:cxn>
              </a:cxnLst>
              <a:rect l="0" t="0" r="r" b="b"/>
              <a:pathLst>
                <a:path w="7">
                  <a:moveTo>
                    <a:pt x="0" y="0"/>
                  </a:moveTo>
                  <a:lnTo>
                    <a:pt x="7" y="0"/>
                  </a:lnTo>
                </a:path>
              </a:pathLst>
            </a:custGeom>
            <a:noFill/>
            <a:ln w="4318">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0" name="Freeform 636"/>
            <p:cNvSpPr>
              <a:spLocks/>
            </p:cNvSpPr>
            <p:nvPr/>
          </p:nvSpPr>
          <p:spPr bwMode="auto">
            <a:xfrm>
              <a:off x="9825" y="2265"/>
              <a:ext cx="7" cy="0"/>
            </a:xfrm>
            <a:custGeom>
              <a:avLst/>
              <a:gdLst/>
              <a:ahLst/>
              <a:cxnLst>
                <a:cxn ang="0">
                  <a:pos x="0" y="0"/>
                </a:cxn>
                <a:cxn ang="0">
                  <a:pos x="7" y="0"/>
                </a:cxn>
              </a:cxnLst>
              <a:rect l="0" t="0" r="r" b="b"/>
              <a:pathLst>
                <a:path w="7">
                  <a:moveTo>
                    <a:pt x="0" y="0"/>
                  </a:moveTo>
                  <a:lnTo>
                    <a:pt x="7"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1" name="Freeform 637"/>
            <p:cNvSpPr>
              <a:spLocks/>
            </p:cNvSpPr>
            <p:nvPr/>
          </p:nvSpPr>
          <p:spPr bwMode="auto">
            <a:xfrm>
              <a:off x="9828" y="2265"/>
              <a:ext cx="4" cy="0"/>
            </a:xfrm>
            <a:custGeom>
              <a:avLst/>
              <a:gdLst/>
              <a:ahLst/>
              <a:cxnLst>
                <a:cxn ang="0">
                  <a:pos x="0" y="0"/>
                </a:cxn>
                <a:cxn ang="0">
                  <a:pos x="4" y="0"/>
                </a:cxn>
              </a:cxnLst>
              <a:rect l="0" t="0" r="r" b="b"/>
              <a:pathLst>
                <a:path w="4">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2" name="Freeform 638"/>
            <p:cNvSpPr>
              <a:spLocks/>
            </p:cNvSpPr>
            <p:nvPr/>
          </p:nvSpPr>
          <p:spPr bwMode="auto">
            <a:xfrm>
              <a:off x="9828" y="2270"/>
              <a:ext cx="12" cy="70"/>
            </a:xfrm>
            <a:custGeom>
              <a:avLst/>
              <a:gdLst/>
              <a:ahLst/>
              <a:cxnLst>
                <a:cxn ang="0">
                  <a:pos x="9" y="33"/>
                </a:cxn>
                <a:cxn ang="0">
                  <a:pos x="9" y="16"/>
                </a:cxn>
                <a:cxn ang="0">
                  <a:pos x="4" y="0"/>
                </a:cxn>
                <a:cxn ang="0">
                  <a:pos x="0" y="0"/>
                </a:cxn>
                <a:cxn ang="0">
                  <a:pos x="4" y="19"/>
                </a:cxn>
                <a:cxn ang="0">
                  <a:pos x="4" y="36"/>
                </a:cxn>
                <a:cxn ang="0">
                  <a:pos x="7" y="52"/>
                </a:cxn>
                <a:cxn ang="0">
                  <a:pos x="7" y="69"/>
                </a:cxn>
                <a:cxn ang="0">
                  <a:pos x="12" y="67"/>
                </a:cxn>
                <a:cxn ang="0">
                  <a:pos x="12" y="50"/>
                </a:cxn>
                <a:cxn ang="0">
                  <a:pos x="9" y="33"/>
                </a:cxn>
              </a:cxnLst>
              <a:rect l="0" t="0" r="r" b="b"/>
              <a:pathLst>
                <a:path w="12" h="70">
                  <a:moveTo>
                    <a:pt x="9" y="33"/>
                  </a:moveTo>
                  <a:lnTo>
                    <a:pt x="9" y="16"/>
                  </a:lnTo>
                  <a:lnTo>
                    <a:pt x="4" y="0"/>
                  </a:lnTo>
                  <a:lnTo>
                    <a:pt x="0" y="0"/>
                  </a:lnTo>
                  <a:lnTo>
                    <a:pt x="4" y="19"/>
                  </a:lnTo>
                  <a:lnTo>
                    <a:pt x="4" y="36"/>
                  </a:lnTo>
                  <a:lnTo>
                    <a:pt x="7" y="52"/>
                  </a:lnTo>
                  <a:lnTo>
                    <a:pt x="7" y="69"/>
                  </a:lnTo>
                  <a:lnTo>
                    <a:pt x="12" y="67"/>
                  </a:lnTo>
                  <a:lnTo>
                    <a:pt x="12" y="50"/>
                  </a:lnTo>
                  <a:lnTo>
                    <a:pt x="9" y="33"/>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3" name="Freeform 639"/>
            <p:cNvSpPr>
              <a:spLocks/>
            </p:cNvSpPr>
            <p:nvPr/>
          </p:nvSpPr>
          <p:spPr bwMode="auto">
            <a:xfrm>
              <a:off x="9828" y="2270"/>
              <a:ext cx="9"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9" h="70">
                  <a:moveTo>
                    <a:pt x="4" y="0"/>
                  </a:moveTo>
                  <a:lnTo>
                    <a:pt x="0" y="0"/>
                  </a:lnTo>
                  <a:lnTo>
                    <a:pt x="2" y="19"/>
                  </a:lnTo>
                  <a:lnTo>
                    <a:pt x="4" y="36"/>
                  </a:lnTo>
                  <a:lnTo>
                    <a:pt x="4" y="69"/>
                  </a:lnTo>
                  <a:lnTo>
                    <a:pt x="9" y="67"/>
                  </a:lnTo>
                  <a:lnTo>
                    <a:pt x="9" y="33"/>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4" name="Freeform 640"/>
            <p:cNvSpPr>
              <a:spLocks/>
            </p:cNvSpPr>
            <p:nvPr/>
          </p:nvSpPr>
          <p:spPr bwMode="auto">
            <a:xfrm>
              <a:off x="9825" y="2270"/>
              <a:ext cx="12" cy="70"/>
            </a:xfrm>
            <a:custGeom>
              <a:avLst/>
              <a:gdLst/>
              <a:ahLst/>
              <a:cxnLst>
                <a:cxn ang="0">
                  <a:pos x="7" y="0"/>
                </a:cxn>
                <a:cxn ang="0">
                  <a:pos x="0" y="0"/>
                </a:cxn>
                <a:cxn ang="0">
                  <a:pos x="4" y="19"/>
                </a:cxn>
                <a:cxn ang="0">
                  <a:pos x="4" y="26"/>
                </a:cxn>
                <a:cxn ang="0">
                  <a:pos x="7" y="36"/>
                </a:cxn>
                <a:cxn ang="0">
                  <a:pos x="7" y="69"/>
                </a:cxn>
                <a:cxn ang="0">
                  <a:pos x="12" y="67"/>
                </a:cxn>
                <a:cxn ang="0">
                  <a:pos x="12" y="33"/>
                </a:cxn>
                <a:cxn ang="0">
                  <a:pos x="7" y="0"/>
                </a:cxn>
              </a:cxnLst>
              <a:rect l="0" t="0" r="r" b="b"/>
              <a:pathLst>
                <a:path w="12" h="70">
                  <a:moveTo>
                    <a:pt x="7" y="0"/>
                  </a:moveTo>
                  <a:lnTo>
                    <a:pt x="0" y="0"/>
                  </a:lnTo>
                  <a:lnTo>
                    <a:pt x="4" y="19"/>
                  </a:lnTo>
                  <a:lnTo>
                    <a:pt x="4" y="26"/>
                  </a:lnTo>
                  <a:lnTo>
                    <a:pt x="7" y="36"/>
                  </a:lnTo>
                  <a:lnTo>
                    <a:pt x="7" y="69"/>
                  </a:lnTo>
                  <a:lnTo>
                    <a:pt x="12" y="67"/>
                  </a:lnTo>
                  <a:lnTo>
                    <a:pt x="12" y="33"/>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5" name="Freeform 641"/>
            <p:cNvSpPr>
              <a:spLocks/>
            </p:cNvSpPr>
            <p:nvPr/>
          </p:nvSpPr>
          <p:spPr bwMode="auto">
            <a:xfrm>
              <a:off x="9825" y="2270"/>
              <a:ext cx="12" cy="70"/>
            </a:xfrm>
            <a:custGeom>
              <a:avLst/>
              <a:gdLst/>
              <a:ahLst/>
              <a:cxnLst>
                <a:cxn ang="0">
                  <a:pos x="4" y="0"/>
                </a:cxn>
                <a:cxn ang="0">
                  <a:pos x="0" y="0"/>
                </a:cxn>
                <a:cxn ang="0">
                  <a:pos x="2" y="19"/>
                </a:cxn>
                <a:cxn ang="0">
                  <a:pos x="4" y="36"/>
                </a:cxn>
                <a:cxn ang="0">
                  <a:pos x="4" y="52"/>
                </a:cxn>
                <a:cxn ang="0">
                  <a:pos x="7" y="69"/>
                </a:cxn>
                <a:cxn ang="0">
                  <a:pos x="12" y="67"/>
                </a:cxn>
                <a:cxn ang="0">
                  <a:pos x="12" y="50"/>
                </a:cxn>
                <a:cxn ang="0">
                  <a:pos x="4" y="0"/>
                </a:cxn>
              </a:cxnLst>
              <a:rect l="0" t="0" r="r" b="b"/>
              <a:pathLst>
                <a:path w="12" h="70">
                  <a:moveTo>
                    <a:pt x="4" y="0"/>
                  </a:moveTo>
                  <a:lnTo>
                    <a:pt x="0" y="0"/>
                  </a:lnTo>
                  <a:lnTo>
                    <a:pt x="2" y="19"/>
                  </a:lnTo>
                  <a:lnTo>
                    <a:pt x="4" y="36"/>
                  </a:lnTo>
                  <a:lnTo>
                    <a:pt x="4" y="52"/>
                  </a:lnTo>
                  <a:lnTo>
                    <a:pt x="7" y="69"/>
                  </a:lnTo>
                  <a:lnTo>
                    <a:pt x="12" y="67"/>
                  </a:lnTo>
                  <a:lnTo>
                    <a:pt x="12" y="50"/>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6" name="Freeform 642"/>
            <p:cNvSpPr>
              <a:spLocks/>
            </p:cNvSpPr>
            <p:nvPr/>
          </p:nvSpPr>
          <p:spPr bwMode="auto">
            <a:xfrm>
              <a:off x="9825"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7" name="Freeform 643"/>
            <p:cNvSpPr>
              <a:spLocks/>
            </p:cNvSpPr>
            <p:nvPr/>
          </p:nvSpPr>
          <p:spPr bwMode="auto">
            <a:xfrm>
              <a:off x="9823" y="2270"/>
              <a:ext cx="12" cy="70"/>
            </a:xfrm>
            <a:custGeom>
              <a:avLst/>
              <a:gdLst/>
              <a:ahLst/>
              <a:cxnLst>
                <a:cxn ang="0">
                  <a:pos x="7" y="52"/>
                </a:cxn>
                <a:cxn ang="0">
                  <a:pos x="7" y="69"/>
                </a:cxn>
                <a:cxn ang="0">
                  <a:pos x="11" y="67"/>
                </a:cxn>
                <a:cxn ang="0">
                  <a:pos x="11"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1" y="67"/>
                  </a:lnTo>
                  <a:lnTo>
                    <a:pt x="11" y="50"/>
                  </a:lnTo>
                  <a:lnTo>
                    <a:pt x="9" y="33"/>
                  </a:lnTo>
                  <a:lnTo>
                    <a:pt x="9" y="16"/>
                  </a:lnTo>
                  <a:lnTo>
                    <a:pt x="4" y="0"/>
                  </a:lnTo>
                  <a:lnTo>
                    <a:pt x="0" y="0"/>
                  </a:lnTo>
                  <a:lnTo>
                    <a:pt x="2" y="19"/>
                  </a:lnTo>
                  <a:lnTo>
                    <a:pt x="7" y="5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8" name="Freeform 644"/>
            <p:cNvSpPr>
              <a:spLocks/>
            </p:cNvSpPr>
            <p:nvPr/>
          </p:nvSpPr>
          <p:spPr bwMode="auto">
            <a:xfrm>
              <a:off x="9823" y="2270"/>
              <a:ext cx="9"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9" h="70">
                  <a:moveTo>
                    <a:pt x="4" y="0"/>
                  </a:moveTo>
                  <a:lnTo>
                    <a:pt x="0" y="0"/>
                  </a:lnTo>
                  <a:lnTo>
                    <a:pt x="2" y="19"/>
                  </a:lnTo>
                  <a:lnTo>
                    <a:pt x="4" y="36"/>
                  </a:lnTo>
                  <a:lnTo>
                    <a:pt x="4" y="69"/>
                  </a:lnTo>
                  <a:lnTo>
                    <a:pt x="9" y="67"/>
                  </a:lnTo>
                  <a:lnTo>
                    <a:pt x="9" y="33"/>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9" name="Freeform 645"/>
            <p:cNvSpPr>
              <a:spLocks/>
            </p:cNvSpPr>
            <p:nvPr/>
          </p:nvSpPr>
          <p:spPr bwMode="auto">
            <a:xfrm>
              <a:off x="9820" y="2270"/>
              <a:ext cx="12" cy="70"/>
            </a:xfrm>
            <a:custGeom>
              <a:avLst/>
              <a:gdLst/>
              <a:ahLst/>
              <a:cxnLst>
                <a:cxn ang="0">
                  <a:pos x="7" y="0"/>
                </a:cxn>
                <a:cxn ang="0">
                  <a:pos x="0" y="0"/>
                </a:cxn>
                <a:cxn ang="0">
                  <a:pos x="4" y="19"/>
                </a:cxn>
                <a:cxn ang="0">
                  <a:pos x="4" y="36"/>
                </a:cxn>
                <a:cxn ang="0">
                  <a:pos x="7" y="52"/>
                </a:cxn>
                <a:cxn ang="0">
                  <a:pos x="7" y="69"/>
                </a:cxn>
                <a:cxn ang="0">
                  <a:pos x="11" y="67"/>
                </a:cxn>
                <a:cxn ang="0">
                  <a:pos x="11" y="33"/>
                </a:cxn>
                <a:cxn ang="0">
                  <a:pos x="7" y="0"/>
                </a:cxn>
              </a:cxnLst>
              <a:rect l="0" t="0" r="r" b="b"/>
              <a:pathLst>
                <a:path w="12" h="70">
                  <a:moveTo>
                    <a:pt x="7" y="0"/>
                  </a:moveTo>
                  <a:lnTo>
                    <a:pt x="0" y="0"/>
                  </a:lnTo>
                  <a:lnTo>
                    <a:pt x="4" y="19"/>
                  </a:lnTo>
                  <a:lnTo>
                    <a:pt x="4" y="36"/>
                  </a:lnTo>
                  <a:lnTo>
                    <a:pt x="7" y="52"/>
                  </a:lnTo>
                  <a:lnTo>
                    <a:pt x="7" y="69"/>
                  </a:lnTo>
                  <a:lnTo>
                    <a:pt x="11" y="67"/>
                  </a:lnTo>
                  <a:lnTo>
                    <a:pt x="11" y="33"/>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0" name="Freeform 646"/>
            <p:cNvSpPr>
              <a:spLocks/>
            </p:cNvSpPr>
            <p:nvPr/>
          </p:nvSpPr>
          <p:spPr bwMode="auto">
            <a:xfrm>
              <a:off x="9820" y="2270"/>
              <a:ext cx="12" cy="70"/>
            </a:xfrm>
            <a:custGeom>
              <a:avLst/>
              <a:gdLst/>
              <a:ahLst/>
              <a:cxnLst>
                <a:cxn ang="0">
                  <a:pos x="4" y="0"/>
                </a:cxn>
                <a:cxn ang="0">
                  <a:pos x="0" y="0"/>
                </a:cxn>
                <a:cxn ang="0">
                  <a:pos x="2" y="19"/>
                </a:cxn>
                <a:cxn ang="0">
                  <a:pos x="4" y="36"/>
                </a:cxn>
                <a:cxn ang="0">
                  <a:pos x="4" y="52"/>
                </a:cxn>
                <a:cxn ang="0">
                  <a:pos x="7" y="69"/>
                </a:cxn>
                <a:cxn ang="0">
                  <a:pos x="11" y="67"/>
                </a:cxn>
                <a:cxn ang="0">
                  <a:pos x="11" y="50"/>
                </a:cxn>
                <a:cxn ang="0">
                  <a:pos x="4" y="0"/>
                </a:cxn>
              </a:cxnLst>
              <a:rect l="0" t="0" r="r" b="b"/>
              <a:pathLst>
                <a:path w="12" h="70">
                  <a:moveTo>
                    <a:pt x="4" y="0"/>
                  </a:moveTo>
                  <a:lnTo>
                    <a:pt x="0" y="0"/>
                  </a:lnTo>
                  <a:lnTo>
                    <a:pt x="2" y="19"/>
                  </a:lnTo>
                  <a:lnTo>
                    <a:pt x="4" y="36"/>
                  </a:lnTo>
                  <a:lnTo>
                    <a:pt x="4" y="52"/>
                  </a:lnTo>
                  <a:lnTo>
                    <a:pt x="7" y="69"/>
                  </a:lnTo>
                  <a:lnTo>
                    <a:pt x="11" y="67"/>
                  </a:lnTo>
                  <a:lnTo>
                    <a:pt x="11" y="50"/>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1" name="Freeform 647"/>
            <p:cNvSpPr>
              <a:spLocks/>
            </p:cNvSpPr>
            <p:nvPr/>
          </p:nvSpPr>
          <p:spPr bwMode="auto">
            <a:xfrm>
              <a:off x="9820"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2" name="Freeform 648"/>
            <p:cNvSpPr>
              <a:spLocks/>
            </p:cNvSpPr>
            <p:nvPr/>
          </p:nvSpPr>
          <p:spPr bwMode="auto">
            <a:xfrm>
              <a:off x="9818" y="2270"/>
              <a:ext cx="12" cy="70"/>
            </a:xfrm>
            <a:custGeom>
              <a:avLst/>
              <a:gdLst/>
              <a:ahLst/>
              <a:cxnLst>
                <a:cxn ang="0">
                  <a:pos x="7" y="52"/>
                </a:cxn>
                <a:cxn ang="0">
                  <a:pos x="7" y="69"/>
                </a:cxn>
                <a:cxn ang="0">
                  <a:pos x="11" y="67"/>
                </a:cxn>
                <a:cxn ang="0">
                  <a:pos x="11"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1" y="67"/>
                  </a:lnTo>
                  <a:lnTo>
                    <a:pt x="11" y="50"/>
                  </a:lnTo>
                  <a:lnTo>
                    <a:pt x="9" y="33"/>
                  </a:lnTo>
                  <a:lnTo>
                    <a:pt x="9" y="16"/>
                  </a:lnTo>
                  <a:lnTo>
                    <a:pt x="4" y="0"/>
                  </a:lnTo>
                  <a:lnTo>
                    <a:pt x="0" y="0"/>
                  </a:lnTo>
                  <a:lnTo>
                    <a:pt x="2" y="19"/>
                  </a:lnTo>
                  <a:lnTo>
                    <a:pt x="7" y="5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3" name="Freeform 649"/>
            <p:cNvSpPr>
              <a:spLocks/>
            </p:cNvSpPr>
            <p:nvPr/>
          </p:nvSpPr>
          <p:spPr bwMode="auto">
            <a:xfrm>
              <a:off x="9818"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4" name="Freeform 650"/>
            <p:cNvSpPr>
              <a:spLocks/>
            </p:cNvSpPr>
            <p:nvPr/>
          </p:nvSpPr>
          <p:spPr bwMode="auto">
            <a:xfrm>
              <a:off x="9436" y="2908"/>
              <a:ext cx="108" cy="29"/>
            </a:xfrm>
            <a:custGeom>
              <a:avLst/>
              <a:gdLst/>
              <a:ahLst/>
              <a:cxnLst>
                <a:cxn ang="0">
                  <a:pos x="0" y="28"/>
                </a:cxn>
                <a:cxn ang="0">
                  <a:pos x="108" y="21"/>
                </a:cxn>
                <a:cxn ang="0">
                  <a:pos x="105" y="0"/>
                </a:cxn>
                <a:cxn ang="0">
                  <a:pos x="2" y="11"/>
                </a:cxn>
                <a:cxn ang="0">
                  <a:pos x="0" y="28"/>
                </a:cxn>
              </a:cxnLst>
              <a:rect l="0" t="0" r="r" b="b"/>
              <a:pathLst>
                <a:path w="108" h="29">
                  <a:moveTo>
                    <a:pt x="0" y="28"/>
                  </a:moveTo>
                  <a:lnTo>
                    <a:pt x="108" y="21"/>
                  </a:lnTo>
                  <a:lnTo>
                    <a:pt x="105" y="0"/>
                  </a:lnTo>
                  <a:lnTo>
                    <a:pt x="2" y="11"/>
                  </a:lnTo>
                  <a:lnTo>
                    <a:pt x="0" y="2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5" name="Freeform 651"/>
            <p:cNvSpPr>
              <a:spLocks/>
            </p:cNvSpPr>
            <p:nvPr/>
          </p:nvSpPr>
          <p:spPr bwMode="auto">
            <a:xfrm>
              <a:off x="9513" y="2731"/>
              <a:ext cx="288" cy="233"/>
            </a:xfrm>
            <a:custGeom>
              <a:avLst/>
              <a:gdLst/>
              <a:ahLst/>
              <a:cxnLst>
                <a:cxn ang="0">
                  <a:pos x="237" y="40"/>
                </a:cxn>
                <a:cxn ang="0">
                  <a:pos x="158" y="4"/>
                </a:cxn>
                <a:cxn ang="0">
                  <a:pos x="112" y="0"/>
                </a:cxn>
                <a:cxn ang="0">
                  <a:pos x="103" y="7"/>
                </a:cxn>
                <a:cxn ang="0">
                  <a:pos x="81" y="36"/>
                </a:cxn>
                <a:cxn ang="0">
                  <a:pos x="74" y="48"/>
                </a:cxn>
                <a:cxn ang="0">
                  <a:pos x="69" y="60"/>
                </a:cxn>
                <a:cxn ang="0">
                  <a:pos x="62" y="72"/>
                </a:cxn>
                <a:cxn ang="0">
                  <a:pos x="57" y="81"/>
                </a:cxn>
                <a:cxn ang="0">
                  <a:pos x="50" y="93"/>
                </a:cxn>
                <a:cxn ang="0">
                  <a:pos x="45" y="105"/>
                </a:cxn>
                <a:cxn ang="0">
                  <a:pos x="38" y="117"/>
                </a:cxn>
                <a:cxn ang="0">
                  <a:pos x="33" y="129"/>
                </a:cxn>
                <a:cxn ang="0">
                  <a:pos x="28" y="139"/>
                </a:cxn>
                <a:cxn ang="0">
                  <a:pos x="21" y="148"/>
                </a:cxn>
                <a:cxn ang="0">
                  <a:pos x="16" y="158"/>
                </a:cxn>
                <a:cxn ang="0">
                  <a:pos x="9" y="165"/>
                </a:cxn>
                <a:cxn ang="0">
                  <a:pos x="0" y="182"/>
                </a:cxn>
                <a:cxn ang="0">
                  <a:pos x="4" y="182"/>
                </a:cxn>
                <a:cxn ang="0">
                  <a:pos x="7" y="184"/>
                </a:cxn>
                <a:cxn ang="0">
                  <a:pos x="11" y="187"/>
                </a:cxn>
                <a:cxn ang="0">
                  <a:pos x="16" y="187"/>
                </a:cxn>
                <a:cxn ang="0">
                  <a:pos x="19" y="189"/>
                </a:cxn>
                <a:cxn ang="0">
                  <a:pos x="28" y="189"/>
                </a:cxn>
                <a:cxn ang="0">
                  <a:pos x="31" y="192"/>
                </a:cxn>
                <a:cxn ang="0">
                  <a:pos x="43" y="192"/>
                </a:cxn>
                <a:cxn ang="0">
                  <a:pos x="50" y="199"/>
                </a:cxn>
                <a:cxn ang="0">
                  <a:pos x="55" y="201"/>
                </a:cxn>
                <a:cxn ang="0">
                  <a:pos x="40" y="206"/>
                </a:cxn>
                <a:cxn ang="0">
                  <a:pos x="23" y="208"/>
                </a:cxn>
                <a:cxn ang="0">
                  <a:pos x="16" y="211"/>
                </a:cxn>
                <a:cxn ang="0">
                  <a:pos x="19" y="216"/>
                </a:cxn>
                <a:cxn ang="0">
                  <a:pos x="23" y="218"/>
                </a:cxn>
                <a:cxn ang="0">
                  <a:pos x="33" y="218"/>
                </a:cxn>
                <a:cxn ang="0">
                  <a:pos x="36" y="220"/>
                </a:cxn>
                <a:cxn ang="0">
                  <a:pos x="81" y="220"/>
                </a:cxn>
                <a:cxn ang="0">
                  <a:pos x="131" y="223"/>
                </a:cxn>
                <a:cxn ang="0">
                  <a:pos x="151" y="232"/>
                </a:cxn>
                <a:cxn ang="0">
                  <a:pos x="158" y="230"/>
                </a:cxn>
                <a:cxn ang="0">
                  <a:pos x="163" y="230"/>
                </a:cxn>
                <a:cxn ang="0">
                  <a:pos x="167" y="228"/>
                </a:cxn>
                <a:cxn ang="0">
                  <a:pos x="175" y="225"/>
                </a:cxn>
                <a:cxn ang="0">
                  <a:pos x="180" y="223"/>
                </a:cxn>
                <a:cxn ang="0">
                  <a:pos x="184" y="223"/>
                </a:cxn>
                <a:cxn ang="0">
                  <a:pos x="194" y="218"/>
                </a:cxn>
                <a:cxn ang="0">
                  <a:pos x="196" y="218"/>
                </a:cxn>
                <a:cxn ang="0">
                  <a:pos x="201" y="213"/>
                </a:cxn>
                <a:cxn ang="0">
                  <a:pos x="199" y="208"/>
                </a:cxn>
                <a:cxn ang="0">
                  <a:pos x="194" y="208"/>
                </a:cxn>
                <a:cxn ang="0">
                  <a:pos x="211" y="184"/>
                </a:cxn>
                <a:cxn ang="0">
                  <a:pos x="285" y="175"/>
                </a:cxn>
                <a:cxn ang="0">
                  <a:pos x="287" y="84"/>
                </a:cxn>
                <a:cxn ang="0">
                  <a:pos x="237" y="40"/>
                </a:cxn>
              </a:cxnLst>
              <a:rect l="0" t="0" r="r" b="b"/>
              <a:pathLst>
                <a:path w="288" h="233">
                  <a:moveTo>
                    <a:pt x="237" y="40"/>
                  </a:moveTo>
                  <a:lnTo>
                    <a:pt x="158" y="4"/>
                  </a:lnTo>
                  <a:lnTo>
                    <a:pt x="112" y="0"/>
                  </a:lnTo>
                  <a:lnTo>
                    <a:pt x="103" y="7"/>
                  </a:lnTo>
                  <a:lnTo>
                    <a:pt x="81" y="36"/>
                  </a:lnTo>
                  <a:lnTo>
                    <a:pt x="74" y="48"/>
                  </a:lnTo>
                  <a:lnTo>
                    <a:pt x="69" y="60"/>
                  </a:lnTo>
                  <a:lnTo>
                    <a:pt x="62" y="72"/>
                  </a:lnTo>
                  <a:lnTo>
                    <a:pt x="57" y="81"/>
                  </a:lnTo>
                  <a:lnTo>
                    <a:pt x="50" y="93"/>
                  </a:lnTo>
                  <a:lnTo>
                    <a:pt x="45" y="105"/>
                  </a:lnTo>
                  <a:lnTo>
                    <a:pt x="38" y="117"/>
                  </a:lnTo>
                  <a:lnTo>
                    <a:pt x="33" y="129"/>
                  </a:lnTo>
                  <a:lnTo>
                    <a:pt x="28" y="139"/>
                  </a:lnTo>
                  <a:lnTo>
                    <a:pt x="21" y="148"/>
                  </a:lnTo>
                  <a:lnTo>
                    <a:pt x="16" y="158"/>
                  </a:lnTo>
                  <a:lnTo>
                    <a:pt x="9" y="165"/>
                  </a:lnTo>
                  <a:lnTo>
                    <a:pt x="0" y="182"/>
                  </a:lnTo>
                  <a:lnTo>
                    <a:pt x="4" y="182"/>
                  </a:lnTo>
                  <a:lnTo>
                    <a:pt x="7" y="184"/>
                  </a:lnTo>
                  <a:lnTo>
                    <a:pt x="11" y="187"/>
                  </a:lnTo>
                  <a:lnTo>
                    <a:pt x="16" y="187"/>
                  </a:lnTo>
                  <a:lnTo>
                    <a:pt x="19" y="189"/>
                  </a:lnTo>
                  <a:lnTo>
                    <a:pt x="28" y="189"/>
                  </a:lnTo>
                  <a:lnTo>
                    <a:pt x="31" y="192"/>
                  </a:lnTo>
                  <a:lnTo>
                    <a:pt x="43" y="192"/>
                  </a:lnTo>
                  <a:lnTo>
                    <a:pt x="50" y="199"/>
                  </a:lnTo>
                  <a:lnTo>
                    <a:pt x="55" y="201"/>
                  </a:lnTo>
                  <a:lnTo>
                    <a:pt x="40" y="206"/>
                  </a:lnTo>
                  <a:lnTo>
                    <a:pt x="23" y="208"/>
                  </a:lnTo>
                  <a:lnTo>
                    <a:pt x="16" y="211"/>
                  </a:lnTo>
                  <a:lnTo>
                    <a:pt x="19" y="216"/>
                  </a:lnTo>
                  <a:lnTo>
                    <a:pt x="23" y="218"/>
                  </a:lnTo>
                  <a:lnTo>
                    <a:pt x="33" y="218"/>
                  </a:lnTo>
                  <a:lnTo>
                    <a:pt x="36" y="220"/>
                  </a:lnTo>
                  <a:lnTo>
                    <a:pt x="81" y="220"/>
                  </a:lnTo>
                  <a:lnTo>
                    <a:pt x="131" y="223"/>
                  </a:lnTo>
                  <a:lnTo>
                    <a:pt x="151" y="232"/>
                  </a:lnTo>
                  <a:lnTo>
                    <a:pt x="158" y="230"/>
                  </a:lnTo>
                  <a:lnTo>
                    <a:pt x="163" y="230"/>
                  </a:lnTo>
                  <a:lnTo>
                    <a:pt x="167" y="228"/>
                  </a:lnTo>
                  <a:lnTo>
                    <a:pt x="175" y="225"/>
                  </a:lnTo>
                  <a:lnTo>
                    <a:pt x="180" y="223"/>
                  </a:lnTo>
                  <a:lnTo>
                    <a:pt x="184" y="223"/>
                  </a:lnTo>
                  <a:lnTo>
                    <a:pt x="194" y="218"/>
                  </a:lnTo>
                  <a:lnTo>
                    <a:pt x="196" y="218"/>
                  </a:lnTo>
                  <a:lnTo>
                    <a:pt x="201" y="213"/>
                  </a:lnTo>
                  <a:lnTo>
                    <a:pt x="199" y="208"/>
                  </a:lnTo>
                  <a:lnTo>
                    <a:pt x="194" y="208"/>
                  </a:lnTo>
                  <a:lnTo>
                    <a:pt x="211" y="184"/>
                  </a:lnTo>
                  <a:lnTo>
                    <a:pt x="285" y="175"/>
                  </a:lnTo>
                  <a:lnTo>
                    <a:pt x="287" y="84"/>
                  </a:lnTo>
                  <a:lnTo>
                    <a:pt x="237" y="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6" name="Freeform 652"/>
            <p:cNvSpPr>
              <a:spLocks/>
            </p:cNvSpPr>
            <p:nvPr/>
          </p:nvSpPr>
          <p:spPr bwMode="auto">
            <a:xfrm>
              <a:off x="9355" y="2848"/>
              <a:ext cx="53" cy="82"/>
            </a:xfrm>
            <a:custGeom>
              <a:avLst/>
              <a:gdLst/>
              <a:ahLst/>
              <a:cxnLst>
                <a:cxn ang="0">
                  <a:pos x="7" y="2"/>
                </a:cxn>
                <a:cxn ang="0">
                  <a:pos x="7" y="2"/>
                </a:cxn>
                <a:cxn ang="0">
                  <a:pos x="4" y="19"/>
                </a:cxn>
                <a:cxn ang="0">
                  <a:pos x="0" y="55"/>
                </a:cxn>
                <a:cxn ang="0">
                  <a:pos x="0" y="76"/>
                </a:cxn>
                <a:cxn ang="0">
                  <a:pos x="31" y="81"/>
                </a:cxn>
                <a:cxn ang="0">
                  <a:pos x="52" y="74"/>
                </a:cxn>
                <a:cxn ang="0">
                  <a:pos x="52" y="38"/>
                </a:cxn>
                <a:cxn ang="0">
                  <a:pos x="50" y="28"/>
                </a:cxn>
                <a:cxn ang="0">
                  <a:pos x="50" y="21"/>
                </a:cxn>
                <a:cxn ang="0">
                  <a:pos x="45" y="2"/>
                </a:cxn>
                <a:cxn ang="0">
                  <a:pos x="26" y="0"/>
                </a:cxn>
                <a:cxn ang="0">
                  <a:pos x="7" y="2"/>
                </a:cxn>
              </a:cxnLst>
              <a:rect l="0" t="0" r="r" b="b"/>
              <a:pathLst>
                <a:path w="53" h="82">
                  <a:moveTo>
                    <a:pt x="7" y="2"/>
                  </a:moveTo>
                  <a:lnTo>
                    <a:pt x="7" y="2"/>
                  </a:lnTo>
                  <a:lnTo>
                    <a:pt x="4" y="19"/>
                  </a:lnTo>
                  <a:lnTo>
                    <a:pt x="0" y="55"/>
                  </a:lnTo>
                  <a:lnTo>
                    <a:pt x="0" y="76"/>
                  </a:lnTo>
                  <a:lnTo>
                    <a:pt x="31" y="81"/>
                  </a:lnTo>
                  <a:lnTo>
                    <a:pt x="52" y="74"/>
                  </a:lnTo>
                  <a:lnTo>
                    <a:pt x="52" y="38"/>
                  </a:lnTo>
                  <a:lnTo>
                    <a:pt x="50" y="28"/>
                  </a:lnTo>
                  <a:lnTo>
                    <a:pt x="50" y="21"/>
                  </a:lnTo>
                  <a:lnTo>
                    <a:pt x="45" y="2"/>
                  </a:lnTo>
                  <a:lnTo>
                    <a:pt x="26"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7" name="Freeform 653"/>
            <p:cNvSpPr>
              <a:spLocks/>
            </p:cNvSpPr>
            <p:nvPr/>
          </p:nvSpPr>
          <p:spPr bwMode="auto">
            <a:xfrm>
              <a:off x="9355" y="2858"/>
              <a:ext cx="31" cy="62"/>
            </a:xfrm>
            <a:custGeom>
              <a:avLst/>
              <a:gdLst/>
              <a:ahLst/>
              <a:cxnLst>
                <a:cxn ang="0">
                  <a:pos x="31" y="0"/>
                </a:cxn>
                <a:cxn ang="0">
                  <a:pos x="4" y="0"/>
                </a:cxn>
                <a:cxn ang="0">
                  <a:pos x="2" y="16"/>
                </a:cxn>
                <a:cxn ang="0">
                  <a:pos x="2" y="31"/>
                </a:cxn>
                <a:cxn ang="0">
                  <a:pos x="0" y="43"/>
                </a:cxn>
                <a:cxn ang="0">
                  <a:pos x="0" y="60"/>
                </a:cxn>
                <a:cxn ang="0">
                  <a:pos x="7" y="60"/>
                </a:cxn>
                <a:cxn ang="0">
                  <a:pos x="12" y="62"/>
                </a:cxn>
                <a:cxn ang="0">
                  <a:pos x="31" y="62"/>
                </a:cxn>
                <a:cxn ang="0">
                  <a:pos x="31" y="0"/>
                </a:cxn>
              </a:cxnLst>
              <a:rect l="0" t="0" r="r" b="b"/>
              <a:pathLst>
                <a:path w="31" h="62">
                  <a:moveTo>
                    <a:pt x="31" y="0"/>
                  </a:moveTo>
                  <a:lnTo>
                    <a:pt x="4" y="0"/>
                  </a:lnTo>
                  <a:lnTo>
                    <a:pt x="2" y="16"/>
                  </a:lnTo>
                  <a:lnTo>
                    <a:pt x="2" y="31"/>
                  </a:lnTo>
                  <a:lnTo>
                    <a:pt x="0" y="43"/>
                  </a:lnTo>
                  <a:lnTo>
                    <a:pt x="0" y="60"/>
                  </a:lnTo>
                  <a:lnTo>
                    <a:pt x="7" y="60"/>
                  </a:lnTo>
                  <a:lnTo>
                    <a:pt x="12" y="62"/>
                  </a:lnTo>
                  <a:lnTo>
                    <a:pt x="31" y="62"/>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8" name="Freeform 654"/>
            <p:cNvSpPr>
              <a:spLocks/>
            </p:cNvSpPr>
            <p:nvPr/>
          </p:nvSpPr>
          <p:spPr bwMode="auto">
            <a:xfrm>
              <a:off x="9357" y="2858"/>
              <a:ext cx="29" cy="60"/>
            </a:xfrm>
            <a:custGeom>
              <a:avLst/>
              <a:gdLst/>
              <a:ahLst/>
              <a:cxnLst>
                <a:cxn ang="0">
                  <a:pos x="2" y="0"/>
                </a:cxn>
                <a:cxn ang="0">
                  <a:pos x="2" y="0"/>
                </a:cxn>
                <a:cxn ang="0">
                  <a:pos x="0" y="14"/>
                </a:cxn>
                <a:cxn ang="0">
                  <a:pos x="0" y="57"/>
                </a:cxn>
                <a:cxn ang="0">
                  <a:pos x="21" y="57"/>
                </a:cxn>
                <a:cxn ang="0">
                  <a:pos x="23" y="60"/>
                </a:cxn>
                <a:cxn ang="0">
                  <a:pos x="28" y="60"/>
                </a:cxn>
                <a:cxn ang="0">
                  <a:pos x="28" y="0"/>
                </a:cxn>
                <a:cxn ang="0">
                  <a:pos x="2" y="0"/>
                </a:cxn>
              </a:cxnLst>
              <a:rect l="0" t="0" r="r" b="b"/>
              <a:pathLst>
                <a:path w="29" h="60">
                  <a:moveTo>
                    <a:pt x="2" y="0"/>
                  </a:moveTo>
                  <a:lnTo>
                    <a:pt x="2" y="0"/>
                  </a:lnTo>
                  <a:lnTo>
                    <a:pt x="0" y="14"/>
                  </a:lnTo>
                  <a:lnTo>
                    <a:pt x="0" y="57"/>
                  </a:lnTo>
                  <a:lnTo>
                    <a:pt x="21" y="57"/>
                  </a:lnTo>
                  <a:lnTo>
                    <a:pt x="23" y="60"/>
                  </a:lnTo>
                  <a:lnTo>
                    <a:pt x="28" y="60"/>
                  </a:lnTo>
                  <a:lnTo>
                    <a:pt x="28" y="0"/>
                  </a:lnTo>
                  <a:lnTo>
                    <a:pt x="2"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9" name="Freeform 655"/>
            <p:cNvSpPr>
              <a:spLocks/>
            </p:cNvSpPr>
            <p:nvPr/>
          </p:nvSpPr>
          <p:spPr bwMode="auto">
            <a:xfrm>
              <a:off x="9357" y="2858"/>
              <a:ext cx="29" cy="55"/>
            </a:xfrm>
            <a:custGeom>
              <a:avLst/>
              <a:gdLst/>
              <a:ahLst/>
              <a:cxnLst>
                <a:cxn ang="0">
                  <a:pos x="2" y="0"/>
                </a:cxn>
                <a:cxn ang="0">
                  <a:pos x="2" y="0"/>
                </a:cxn>
                <a:cxn ang="0">
                  <a:pos x="0" y="14"/>
                </a:cxn>
                <a:cxn ang="0">
                  <a:pos x="0" y="52"/>
                </a:cxn>
                <a:cxn ang="0">
                  <a:pos x="4" y="52"/>
                </a:cxn>
                <a:cxn ang="0">
                  <a:pos x="9" y="55"/>
                </a:cxn>
                <a:cxn ang="0">
                  <a:pos x="26" y="55"/>
                </a:cxn>
                <a:cxn ang="0">
                  <a:pos x="28" y="43"/>
                </a:cxn>
                <a:cxn ang="0">
                  <a:pos x="28" y="14"/>
                </a:cxn>
                <a:cxn ang="0">
                  <a:pos x="26" y="0"/>
                </a:cxn>
                <a:cxn ang="0">
                  <a:pos x="2" y="0"/>
                </a:cxn>
              </a:cxnLst>
              <a:rect l="0" t="0" r="r" b="b"/>
              <a:pathLst>
                <a:path w="29" h="55">
                  <a:moveTo>
                    <a:pt x="2" y="0"/>
                  </a:moveTo>
                  <a:lnTo>
                    <a:pt x="2" y="0"/>
                  </a:lnTo>
                  <a:lnTo>
                    <a:pt x="0" y="14"/>
                  </a:lnTo>
                  <a:lnTo>
                    <a:pt x="0" y="52"/>
                  </a:lnTo>
                  <a:lnTo>
                    <a:pt x="4" y="52"/>
                  </a:lnTo>
                  <a:lnTo>
                    <a:pt x="9" y="55"/>
                  </a:lnTo>
                  <a:lnTo>
                    <a:pt x="26" y="55"/>
                  </a:lnTo>
                  <a:lnTo>
                    <a:pt x="28" y="43"/>
                  </a:lnTo>
                  <a:lnTo>
                    <a:pt x="28" y="14"/>
                  </a:lnTo>
                  <a:lnTo>
                    <a:pt x="26" y="0"/>
                  </a:lnTo>
                  <a:lnTo>
                    <a:pt x="2"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0" name="Freeform 656"/>
            <p:cNvSpPr>
              <a:spLocks/>
            </p:cNvSpPr>
            <p:nvPr/>
          </p:nvSpPr>
          <p:spPr bwMode="auto">
            <a:xfrm>
              <a:off x="9357" y="2858"/>
              <a:ext cx="27" cy="50"/>
            </a:xfrm>
            <a:custGeom>
              <a:avLst/>
              <a:gdLst/>
              <a:ahLst/>
              <a:cxnLst>
                <a:cxn ang="0">
                  <a:pos x="4" y="0"/>
                </a:cxn>
                <a:cxn ang="0">
                  <a:pos x="4" y="0"/>
                </a:cxn>
                <a:cxn ang="0">
                  <a:pos x="0" y="12"/>
                </a:cxn>
                <a:cxn ang="0">
                  <a:pos x="0" y="50"/>
                </a:cxn>
                <a:cxn ang="0">
                  <a:pos x="26" y="50"/>
                </a:cxn>
                <a:cxn ang="0">
                  <a:pos x="26" y="0"/>
                </a:cxn>
                <a:cxn ang="0">
                  <a:pos x="4" y="0"/>
                </a:cxn>
              </a:cxnLst>
              <a:rect l="0" t="0" r="r" b="b"/>
              <a:pathLst>
                <a:path w="27" h="50">
                  <a:moveTo>
                    <a:pt x="4" y="0"/>
                  </a:moveTo>
                  <a:lnTo>
                    <a:pt x="4" y="0"/>
                  </a:lnTo>
                  <a:lnTo>
                    <a:pt x="0" y="12"/>
                  </a:lnTo>
                  <a:lnTo>
                    <a:pt x="0" y="50"/>
                  </a:lnTo>
                  <a:lnTo>
                    <a:pt x="26" y="50"/>
                  </a:lnTo>
                  <a:lnTo>
                    <a:pt x="26"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1" name="Freeform 657"/>
            <p:cNvSpPr>
              <a:spLocks/>
            </p:cNvSpPr>
            <p:nvPr/>
          </p:nvSpPr>
          <p:spPr bwMode="auto">
            <a:xfrm>
              <a:off x="9357" y="2858"/>
              <a:ext cx="27" cy="48"/>
            </a:xfrm>
            <a:custGeom>
              <a:avLst/>
              <a:gdLst/>
              <a:ahLst/>
              <a:cxnLst>
                <a:cxn ang="0">
                  <a:pos x="4" y="0"/>
                </a:cxn>
                <a:cxn ang="0">
                  <a:pos x="4" y="0"/>
                </a:cxn>
                <a:cxn ang="0">
                  <a:pos x="0" y="24"/>
                </a:cxn>
                <a:cxn ang="0">
                  <a:pos x="0" y="45"/>
                </a:cxn>
                <a:cxn ang="0">
                  <a:pos x="12" y="45"/>
                </a:cxn>
                <a:cxn ang="0">
                  <a:pos x="16" y="48"/>
                </a:cxn>
                <a:cxn ang="0">
                  <a:pos x="26" y="48"/>
                </a:cxn>
                <a:cxn ang="0">
                  <a:pos x="26" y="0"/>
                </a:cxn>
                <a:cxn ang="0">
                  <a:pos x="4" y="0"/>
                </a:cxn>
              </a:cxnLst>
              <a:rect l="0" t="0" r="r" b="b"/>
              <a:pathLst>
                <a:path w="27" h="48">
                  <a:moveTo>
                    <a:pt x="4" y="0"/>
                  </a:moveTo>
                  <a:lnTo>
                    <a:pt x="4" y="0"/>
                  </a:lnTo>
                  <a:lnTo>
                    <a:pt x="0" y="24"/>
                  </a:lnTo>
                  <a:lnTo>
                    <a:pt x="0" y="45"/>
                  </a:lnTo>
                  <a:lnTo>
                    <a:pt x="12" y="45"/>
                  </a:lnTo>
                  <a:lnTo>
                    <a:pt x="16" y="48"/>
                  </a:lnTo>
                  <a:lnTo>
                    <a:pt x="26" y="48"/>
                  </a:lnTo>
                  <a:lnTo>
                    <a:pt x="26" y="0"/>
                  </a:lnTo>
                  <a:lnTo>
                    <a:pt x="4"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2" name="Freeform 658"/>
            <p:cNvSpPr>
              <a:spLocks/>
            </p:cNvSpPr>
            <p:nvPr/>
          </p:nvSpPr>
          <p:spPr bwMode="auto">
            <a:xfrm>
              <a:off x="9357" y="2858"/>
              <a:ext cx="27" cy="43"/>
            </a:xfrm>
            <a:custGeom>
              <a:avLst/>
              <a:gdLst/>
              <a:ahLst/>
              <a:cxnLst>
                <a:cxn ang="0">
                  <a:pos x="23" y="0"/>
                </a:cxn>
                <a:cxn ang="0">
                  <a:pos x="4" y="0"/>
                </a:cxn>
                <a:cxn ang="0">
                  <a:pos x="2" y="12"/>
                </a:cxn>
                <a:cxn ang="0">
                  <a:pos x="0" y="21"/>
                </a:cxn>
                <a:cxn ang="0">
                  <a:pos x="0" y="43"/>
                </a:cxn>
                <a:cxn ang="0">
                  <a:pos x="23" y="43"/>
                </a:cxn>
                <a:cxn ang="0">
                  <a:pos x="26" y="33"/>
                </a:cxn>
                <a:cxn ang="0">
                  <a:pos x="26" y="12"/>
                </a:cxn>
                <a:cxn ang="0">
                  <a:pos x="23" y="0"/>
                </a:cxn>
              </a:cxnLst>
              <a:rect l="0" t="0" r="r" b="b"/>
              <a:pathLst>
                <a:path w="27" h="43">
                  <a:moveTo>
                    <a:pt x="23" y="0"/>
                  </a:moveTo>
                  <a:lnTo>
                    <a:pt x="4" y="0"/>
                  </a:lnTo>
                  <a:lnTo>
                    <a:pt x="2" y="12"/>
                  </a:lnTo>
                  <a:lnTo>
                    <a:pt x="0" y="21"/>
                  </a:lnTo>
                  <a:lnTo>
                    <a:pt x="0" y="43"/>
                  </a:lnTo>
                  <a:lnTo>
                    <a:pt x="23" y="43"/>
                  </a:lnTo>
                  <a:lnTo>
                    <a:pt x="26" y="33"/>
                  </a:lnTo>
                  <a:lnTo>
                    <a:pt x="26" y="12"/>
                  </a:lnTo>
                  <a:lnTo>
                    <a:pt x="2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3" name="Freeform 659"/>
            <p:cNvSpPr>
              <a:spLocks/>
            </p:cNvSpPr>
            <p:nvPr/>
          </p:nvSpPr>
          <p:spPr bwMode="auto">
            <a:xfrm>
              <a:off x="9357" y="2858"/>
              <a:ext cx="24" cy="38"/>
            </a:xfrm>
            <a:custGeom>
              <a:avLst/>
              <a:gdLst/>
              <a:ahLst/>
              <a:cxnLst>
                <a:cxn ang="0">
                  <a:pos x="4" y="0"/>
                </a:cxn>
                <a:cxn ang="0">
                  <a:pos x="4" y="0"/>
                </a:cxn>
                <a:cxn ang="0">
                  <a:pos x="0" y="19"/>
                </a:cxn>
                <a:cxn ang="0">
                  <a:pos x="0" y="38"/>
                </a:cxn>
                <a:cxn ang="0">
                  <a:pos x="23" y="38"/>
                </a:cxn>
                <a:cxn ang="0">
                  <a:pos x="23" y="0"/>
                </a:cxn>
                <a:cxn ang="0">
                  <a:pos x="4" y="0"/>
                </a:cxn>
              </a:cxnLst>
              <a:rect l="0" t="0" r="r" b="b"/>
              <a:pathLst>
                <a:path w="24" h="38">
                  <a:moveTo>
                    <a:pt x="4" y="0"/>
                  </a:moveTo>
                  <a:lnTo>
                    <a:pt x="4" y="0"/>
                  </a:lnTo>
                  <a:lnTo>
                    <a:pt x="0" y="19"/>
                  </a:lnTo>
                  <a:lnTo>
                    <a:pt x="0" y="38"/>
                  </a:lnTo>
                  <a:lnTo>
                    <a:pt x="23" y="38"/>
                  </a:lnTo>
                  <a:lnTo>
                    <a:pt x="23" y="0"/>
                  </a:lnTo>
                  <a:lnTo>
                    <a:pt x="4"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4" name="Freeform 660"/>
            <p:cNvSpPr>
              <a:spLocks/>
            </p:cNvSpPr>
            <p:nvPr/>
          </p:nvSpPr>
          <p:spPr bwMode="auto">
            <a:xfrm>
              <a:off x="9357" y="2858"/>
              <a:ext cx="24" cy="36"/>
            </a:xfrm>
            <a:custGeom>
              <a:avLst/>
              <a:gdLst/>
              <a:ahLst/>
              <a:cxnLst>
                <a:cxn ang="0">
                  <a:pos x="23" y="36"/>
                </a:cxn>
                <a:cxn ang="0">
                  <a:pos x="23" y="0"/>
                </a:cxn>
                <a:cxn ang="0">
                  <a:pos x="4" y="0"/>
                </a:cxn>
                <a:cxn ang="0">
                  <a:pos x="2" y="9"/>
                </a:cxn>
                <a:cxn ang="0">
                  <a:pos x="2" y="16"/>
                </a:cxn>
                <a:cxn ang="0">
                  <a:pos x="0" y="26"/>
                </a:cxn>
                <a:cxn ang="0">
                  <a:pos x="0" y="36"/>
                </a:cxn>
                <a:cxn ang="0">
                  <a:pos x="23" y="36"/>
                </a:cxn>
              </a:cxnLst>
              <a:rect l="0" t="0" r="r" b="b"/>
              <a:pathLst>
                <a:path w="24" h="36">
                  <a:moveTo>
                    <a:pt x="23" y="36"/>
                  </a:moveTo>
                  <a:lnTo>
                    <a:pt x="23" y="0"/>
                  </a:lnTo>
                  <a:lnTo>
                    <a:pt x="4" y="0"/>
                  </a:lnTo>
                  <a:lnTo>
                    <a:pt x="2" y="9"/>
                  </a:lnTo>
                  <a:lnTo>
                    <a:pt x="2" y="16"/>
                  </a:lnTo>
                  <a:lnTo>
                    <a:pt x="0" y="26"/>
                  </a:lnTo>
                  <a:lnTo>
                    <a:pt x="0" y="36"/>
                  </a:lnTo>
                  <a:lnTo>
                    <a:pt x="23" y="36"/>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5" name="Freeform 661"/>
            <p:cNvSpPr>
              <a:spLocks/>
            </p:cNvSpPr>
            <p:nvPr/>
          </p:nvSpPr>
          <p:spPr bwMode="auto">
            <a:xfrm>
              <a:off x="9360" y="2858"/>
              <a:ext cx="21" cy="31"/>
            </a:xfrm>
            <a:custGeom>
              <a:avLst/>
              <a:gdLst/>
              <a:ahLst/>
              <a:cxnLst>
                <a:cxn ang="0">
                  <a:pos x="2" y="0"/>
                </a:cxn>
                <a:cxn ang="0">
                  <a:pos x="2" y="0"/>
                </a:cxn>
                <a:cxn ang="0">
                  <a:pos x="0" y="9"/>
                </a:cxn>
                <a:cxn ang="0">
                  <a:pos x="0" y="31"/>
                </a:cxn>
                <a:cxn ang="0">
                  <a:pos x="21" y="31"/>
                </a:cxn>
                <a:cxn ang="0">
                  <a:pos x="21" y="0"/>
                </a:cxn>
                <a:cxn ang="0">
                  <a:pos x="2" y="0"/>
                </a:cxn>
              </a:cxnLst>
              <a:rect l="0" t="0" r="r" b="b"/>
              <a:pathLst>
                <a:path w="21" h="31">
                  <a:moveTo>
                    <a:pt x="2" y="0"/>
                  </a:moveTo>
                  <a:lnTo>
                    <a:pt x="2" y="0"/>
                  </a:lnTo>
                  <a:lnTo>
                    <a:pt x="0" y="9"/>
                  </a:lnTo>
                  <a:lnTo>
                    <a:pt x="0" y="31"/>
                  </a:lnTo>
                  <a:lnTo>
                    <a:pt x="21" y="31"/>
                  </a:lnTo>
                  <a:lnTo>
                    <a:pt x="21"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6" name="Freeform 662"/>
            <p:cNvSpPr>
              <a:spLocks/>
            </p:cNvSpPr>
            <p:nvPr/>
          </p:nvSpPr>
          <p:spPr bwMode="auto">
            <a:xfrm>
              <a:off x="9360" y="2858"/>
              <a:ext cx="19" cy="29"/>
            </a:xfrm>
            <a:custGeom>
              <a:avLst/>
              <a:gdLst/>
              <a:ahLst/>
              <a:cxnLst>
                <a:cxn ang="0">
                  <a:pos x="2" y="0"/>
                </a:cxn>
                <a:cxn ang="0">
                  <a:pos x="2" y="0"/>
                </a:cxn>
                <a:cxn ang="0">
                  <a:pos x="0" y="7"/>
                </a:cxn>
                <a:cxn ang="0">
                  <a:pos x="0" y="28"/>
                </a:cxn>
                <a:cxn ang="0">
                  <a:pos x="19" y="28"/>
                </a:cxn>
                <a:cxn ang="0">
                  <a:pos x="19" y="0"/>
                </a:cxn>
                <a:cxn ang="0">
                  <a:pos x="2" y="0"/>
                </a:cxn>
              </a:cxnLst>
              <a:rect l="0" t="0" r="r" b="b"/>
              <a:pathLst>
                <a:path w="19"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7" name="Freeform 663"/>
            <p:cNvSpPr>
              <a:spLocks/>
            </p:cNvSpPr>
            <p:nvPr/>
          </p:nvSpPr>
          <p:spPr bwMode="auto">
            <a:xfrm>
              <a:off x="9360" y="2858"/>
              <a:ext cx="19" cy="24"/>
            </a:xfrm>
            <a:custGeom>
              <a:avLst/>
              <a:gdLst/>
              <a:ahLst/>
              <a:cxnLst>
                <a:cxn ang="0">
                  <a:pos x="2" y="0"/>
                </a:cxn>
                <a:cxn ang="0">
                  <a:pos x="2" y="0"/>
                </a:cxn>
                <a:cxn ang="0">
                  <a:pos x="0" y="7"/>
                </a:cxn>
                <a:cxn ang="0">
                  <a:pos x="0" y="24"/>
                </a:cxn>
                <a:cxn ang="0">
                  <a:pos x="19" y="24"/>
                </a:cxn>
                <a:cxn ang="0">
                  <a:pos x="19" y="0"/>
                </a:cxn>
                <a:cxn ang="0">
                  <a:pos x="2" y="0"/>
                </a:cxn>
              </a:cxnLst>
              <a:rect l="0" t="0" r="r" b="b"/>
              <a:pathLst>
                <a:path w="19" h="24">
                  <a:moveTo>
                    <a:pt x="2" y="0"/>
                  </a:moveTo>
                  <a:lnTo>
                    <a:pt x="2" y="0"/>
                  </a:lnTo>
                  <a:lnTo>
                    <a:pt x="0" y="7"/>
                  </a:lnTo>
                  <a:lnTo>
                    <a:pt x="0" y="24"/>
                  </a:lnTo>
                  <a:lnTo>
                    <a:pt x="19" y="24"/>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8" name="Freeform 664"/>
            <p:cNvSpPr>
              <a:spLocks/>
            </p:cNvSpPr>
            <p:nvPr/>
          </p:nvSpPr>
          <p:spPr bwMode="auto">
            <a:xfrm>
              <a:off x="9360" y="2858"/>
              <a:ext cx="19" cy="22"/>
            </a:xfrm>
            <a:custGeom>
              <a:avLst/>
              <a:gdLst/>
              <a:ahLst/>
              <a:cxnLst>
                <a:cxn ang="0">
                  <a:pos x="2" y="0"/>
                </a:cxn>
                <a:cxn ang="0">
                  <a:pos x="2" y="0"/>
                </a:cxn>
                <a:cxn ang="0">
                  <a:pos x="0" y="4"/>
                </a:cxn>
                <a:cxn ang="0">
                  <a:pos x="0" y="21"/>
                </a:cxn>
                <a:cxn ang="0">
                  <a:pos x="16" y="21"/>
                </a:cxn>
                <a:cxn ang="0">
                  <a:pos x="19" y="19"/>
                </a:cxn>
                <a:cxn ang="0">
                  <a:pos x="19" y="0"/>
                </a:cxn>
                <a:cxn ang="0">
                  <a:pos x="2" y="0"/>
                </a:cxn>
              </a:cxnLst>
              <a:rect l="0" t="0" r="r" b="b"/>
              <a:pathLst>
                <a:path w="19" h="22">
                  <a:moveTo>
                    <a:pt x="2" y="0"/>
                  </a:moveTo>
                  <a:lnTo>
                    <a:pt x="2" y="0"/>
                  </a:lnTo>
                  <a:lnTo>
                    <a:pt x="0" y="4"/>
                  </a:lnTo>
                  <a:lnTo>
                    <a:pt x="0" y="21"/>
                  </a:lnTo>
                  <a:lnTo>
                    <a:pt x="16" y="21"/>
                  </a:lnTo>
                  <a:lnTo>
                    <a:pt x="19" y="19"/>
                  </a:lnTo>
                  <a:lnTo>
                    <a:pt x="19"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9" name="Freeform 665"/>
            <p:cNvSpPr>
              <a:spLocks/>
            </p:cNvSpPr>
            <p:nvPr/>
          </p:nvSpPr>
          <p:spPr bwMode="auto">
            <a:xfrm>
              <a:off x="9362" y="2851"/>
              <a:ext cx="24" cy="7"/>
            </a:xfrm>
            <a:custGeom>
              <a:avLst/>
              <a:gdLst/>
              <a:ahLst/>
              <a:cxnLst>
                <a:cxn ang="0">
                  <a:pos x="23" y="0"/>
                </a:cxn>
                <a:cxn ang="0">
                  <a:pos x="0" y="0"/>
                </a:cxn>
                <a:cxn ang="0">
                  <a:pos x="0" y="4"/>
                </a:cxn>
                <a:cxn ang="0">
                  <a:pos x="16" y="4"/>
                </a:cxn>
                <a:cxn ang="0">
                  <a:pos x="21" y="7"/>
                </a:cxn>
                <a:cxn ang="0">
                  <a:pos x="23" y="7"/>
                </a:cxn>
                <a:cxn ang="0">
                  <a:pos x="23" y="0"/>
                </a:cxn>
              </a:cxnLst>
              <a:rect l="0" t="0" r="r" b="b"/>
              <a:pathLst>
                <a:path w="24" h="7">
                  <a:moveTo>
                    <a:pt x="23" y="0"/>
                  </a:moveTo>
                  <a:lnTo>
                    <a:pt x="0" y="0"/>
                  </a:lnTo>
                  <a:lnTo>
                    <a:pt x="0" y="4"/>
                  </a:lnTo>
                  <a:lnTo>
                    <a:pt x="16" y="4"/>
                  </a:lnTo>
                  <a:lnTo>
                    <a:pt x="21" y="7"/>
                  </a:lnTo>
                  <a:lnTo>
                    <a:pt x="23" y="7"/>
                  </a:lnTo>
                  <a:lnTo>
                    <a:pt x="23"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0" name="Freeform 666"/>
            <p:cNvSpPr>
              <a:spLocks/>
            </p:cNvSpPr>
            <p:nvPr/>
          </p:nvSpPr>
          <p:spPr bwMode="auto">
            <a:xfrm>
              <a:off x="9355" y="2920"/>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1" name="Freeform 667"/>
            <p:cNvSpPr>
              <a:spLocks/>
            </p:cNvSpPr>
            <p:nvPr/>
          </p:nvSpPr>
          <p:spPr bwMode="auto">
            <a:xfrm>
              <a:off x="9364" y="2923"/>
              <a:ext cx="12" cy="2"/>
            </a:xfrm>
            <a:custGeom>
              <a:avLst/>
              <a:gdLst/>
              <a:ahLst/>
              <a:cxnLst>
                <a:cxn ang="0">
                  <a:pos x="7" y="0"/>
                </a:cxn>
                <a:cxn ang="0">
                  <a:pos x="0" y="0"/>
                </a:cxn>
                <a:cxn ang="0">
                  <a:pos x="2" y="2"/>
                </a:cxn>
                <a:cxn ang="0">
                  <a:pos x="11" y="2"/>
                </a:cxn>
                <a:cxn ang="0">
                  <a:pos x="11" y="0"/>
                </a:cxn>
                <a:cxn ang="0">
                  <a:pos x="7" y="0"/>
                </a:cxn>
              </a:cxnLst>
              <a:rect l="0" t="0" r="r" b="b"/>
              <a:pathLst>
                <a:path w="12" h="2">
                  <a:moveTo>
                    <a:pt x="7" y="0"/>
                  </a:moveTo>
                  <a:lnTo>
                    <a:pt x="0" y="0"/>
                  </a:lnTo>
                  <a:lnTo>
                    <a:pt x="2"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2" name="Freeform 668"/>
            <p:cNvSpPr>
              <a:spLocks/>
            </p:cNvSpPr>
            <p:nvPr/>
          </p:nvSpPr>
          <p:spPr bwMode="auto">
            <a:xfrm>
              <a:off x="9364" y="2923"/>
              <a:ext cx="10" cy="2"/>
            </a:xfrm>
            <a:custGeom>
              <a:avLst/>
              <a:gdLst/>
              <a:ahLst/>
              <a:cxnLst>
                <a:cxn ang="0">
                  <a:pos x="4" y="0"/>
                </a:cxn>
                <a:cxn ang="0">
                  <a:pos x="0" y="0"/>
                </a:cxn>
                <a:cxn ang="0">
                  <a:pos x="2" y="2"/>
                </a:cxn>
                <a:cxn ang="0">
                  <a:pos x="7" y="2"/>
                </a:cxn>
                <a:cxn ang="0">
                  <a:pos x="9" y="0"/>
                </a:cxn>
                <a:cxn ang="0">
                  <a:pos x="4" y="0"/>
                </a:cxn>
              </a:cxnLst>
              <a:rect l="0" t="0" r="r" b="b"/>
              <a:pathLst>
                <a:path w="10" h="2">
                  <a:moveTo>
                    <a:pt x="4" y="0"/>
                  </a:moveTo>
                  <a:lnTo>
                    <a:pt x="0" y="0"/>
                  </a:lnTo>
                  <a:lnTo>
                    <a:pt x="2" y="2"/>
                  </a:lnTo>
                  <a:lnTo>
                    <a:pt x="7"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3" name="Freeform 669"/>
            <p:cNvSpPr>
              <a:spLocks/>
            </p:cNvSpPr>
            <p:nvPr/>
          </p:nvSpPr>
          <p:spPr bwMode="auto">
            <a:xfrm>
              <a:off x="9364" y="2923"/>
              <a:ext cx="8" cy="2"/>
            </a:xfrm>
            <a:custGeom>
              <a:avLst/>
              <a:gdLst/>
              <a:ahLst/>
              <a:cxnLst>
                <a:cxn ang="0">
                  <a:pos x="4" y="0"/>
                </a:cxn>
                <a:cxn ang="0">
                  <a:pos x="7" y="0"/>
                </a:cxn>
                <a:cxn ang="0">
                  <a:pos x="4" y="2"/>
                </a:cxn>
                <a:cxn ang="0">
                  <a:pos x="2" y="2"/>
                </a:cxn>
                <a:cxn ang="0">
                  <a:pos x="2" y="0"/>
                </a:cxn>
                <a:cxn ang="0">
                  <a:pos x="0" y="0"/>
                </a:cxn>
                <a:cxn ang="0">
                  <a:pos x="4" y="0"/>
                </a:cxn>
              </a:cxnLst>
              <a:rect l="0" t="0" r="r" b="b"/>
              <a:pathLst>
                <a:path w="8" h="2">
                  <a:moveTo>
                    <a:pt x="4" y="0"/>
                  </a:moveTo>
                  <a:lnTo>
                    <a:pt x="7" y="0"/>
                  </a:lnTo>
                  <a:lnTo>
                    <a:pt x="4" y="2"/>
                  </a:lnTo>
                  <a:lnTo>
                    <a:pt x="2" y="2"/>
                  </a:lnTo>
                  <a:lnTo>
                    <a:pt x="2" y="0"/>
                  </a:lnTo>
                  <a:lnTo>
                    <a:pt x="0"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4" name="Freeform 670"/>
            <p:cNvSpPr>
              <a:spLocks/>
            </p:cNvSpPr>
            <p:nvPr/>
          </p:nvSpPr>
          <p:spPr bwMode="auto">
            <a:xfrm>
              <a:off x="9386" y="2918"/>
              <a:ext cx="22" cy="9"/>
            </a:xfrm>
            <a:custGeom>
              <a:avLst/>
              <a:gdLst/>
              <a:ahLst/>
              <a:cxnLst>
                <a:cxn ang="0">
                  <a:pos x="0" y="4"/>
                </a:cxn>
                <a:cxn ang="0">
                  <a:pos x="0" y="9"/>
                </a:cxn>
                <a:cxn ang="0">
                  <a:pos x="16" y="7"/>
                </a:cxn>
                <a:cxn ang="0">
                  <a:pos x="21" y="4"/>
                </a:cxn>
                <a:cxn ang="0">
                  <a:pos x="21" y="0"/>
                </a:cxn>
                <a:cxn ang="0">
                  <a:pos x="0" y="4"/>
                </a:cxn>
              </a:cxnLst>
              <a:rect l="0" t="0" r="r" b="b"/>
              <a:pathLst>
                <a:path w="22" h="9">
                  <a:moveTo>
                    <a:pt x="0" y="4"/>
                  </a:moveTo>
                  <a:lnTo>
                    <a:pt x="0" y="9"/>
                  </a:lnTo>
                  <a:lnTo>
                    <a:pt x="16" y="7"/>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5" name="Freeform 671"/>
            <p:cNvSpPr>
              <a:spLocks/>
            </p:cNvSpPr>
            <p:nvPr/>
          </p:nvSpPr>
          <p:spPr bwMode="auto">
            <a:xfrm>
              <a:off x="9388" y="2918"/>
              <a:ext cx="20" cy="9"/>
            </a:xfrm>
            <a:custGeom>
              <a:avLst/>
              <a:gdLst/>
              <a:ahLst/>
              <a:cxnLst>
                <a:cxn ang="0">
                  <a:pos x="14" y="2"/>
                </a:cxn>
                <a:cxn ang="0">
                  <a:pos x="4" y="2"/>
                </a:cxn>
                <a:cxn ang="0">
                  <a:pos x="0" y="4"/>
                </a:cxn>
                <a:cxn ang="0">
                  <a:pos x="0" y="9"/>
                </a:cxn>
                <a:cxn ang="0">
                  <a:pos x="4" y="9"/>
                </a:cxn>
                <a:cxn ang="0">
                  <a:pos x="7" y="7"/>
                </a:cxn>
                <a:cxn ang="0">
                  <a:pos x="14"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4" y="7"/>
                  </a:lnTo>
                  <a:lnTo>
                    <a:pt x="14" y="4"/>
                  </a:lnTo>
                  <a:lnTo>
                    <a:pt x="19" y="4"/>
                  </a:lnTo>
                  <a:lnTo>
                    <a:pt x="19" y="0"/>
                  </a:lnTo>
                  <a:lnTo>
                    <a:pt x="14" y="2"/>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6" name="Freeform 672"/>
            <p:cNvSpPr>
              <a:spLocks/>
            </p:cNvSpPr>
            <p:nvPr/>
          </p:nvSpPr>
          <p:spPr bwMode="auto">
            <a:xfrm>
              <a:off x="9388" y="2918"/>
              <a:ext cx="20" cy="9"/>
            </a:xfrm>
            <a:custGeom>
              <a:avLst/>
              <a:gdLst/>
              <a:ahLst/>
              <a:cxnLst>
                <a:cxn ang="0">
                  <a:pos x="14" y="2"/>
                </a:cxn>
                <a:cxn ang="0">
                  <a:pos x="4" y="2"/>
                </a:cxn>
                <a:cxn ang="0">
                  <a:pos x="0" y="4"/>
                </a:cxn>
                <a:cxn ang="0">
                  <a:pos x="0" y="9"/>
                </a:cxn>
                <a:cxn ang="0">
                  <a:pos x="4" y="9"/>
                </a:cxn>
                <a:cxn ang="0">
                  <a:pos x="7" y="7"/>
                </a:cxn>
                <a:cxn ang="0">
                  <a:pos x="14"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4" y="7"/>
                  </a:lnTo>
                  <a:lnTo>
                    <a:pt x="14" y="4"/>
                  </a:lnTo>
                  <a:lnTo>
                    <a:pt x="19" y="4"/>
                  </a:lnTo>
                  <a:lnTo>
                    <a:pt x="19" y="0"/>
                  </a:lnTo>
                  <a:lnTo>
                    <a:pt x="14"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7" name="Freeform 673"/>
            <p:cNvSpPr>
              <a:spLocks/>
            </p:cNvSpPr>
            <p:nvPr/>
          </p:nvSpPr>
          <p:spPr bwMode="auto">
            <a:xfrm>
              <a:off x="9391" y="2918"/>
              <a:ext cx="17" cy="9"/>
            </a:xfrm>
            <a:custGeom>
              <a:avLst/>
              <a:gdLst/>
              <a:ahLst/>
              <a:cxnLst>
                <a:cxn ang="0">
                  <a:pos x="4" y="9"/>
                </a:cxn>
                <a:cxn ang="0">
                  <a:pos x="4" y="7"/>
                </a:cxn>
                <a:cxn ang="0">
                  <a:pos x="12" y="7"/>
                </a:cxn>
                <a:cxn ang="0">
                  <a:pos x="12" y="4"/>
                </a:cxn>
                <a:cxn ang="0">
                  <a:pos x="16" y="4"/>
                </a:cxn>
                <a:cxn ang="0">
                  <a:pos x="16" y="0"/>
                </a:cxn>
                <a:cxn ang="0">
                  <a:pos x="12" y="2"/>
                </a:cxn>
                <a:cxn ang="0">
                  <a:pos x="4" y="2"/>
                </a:cxn>
                <a:cxn ang="0">
                  <a:pos x="0" y="4"/>
                </a:cxn>
                <a:cxn ang="0">
                  <a:pos x="0" y="9"/>
                </a:cxn>
                <a:cxn ang="0">
                  <a:pos x="4" y="9"/>
                </a:cxn>
              </a:cxnLst>
              <a:rect l="0" t="0" r="r" b="b"/>
              <a:pathLst>
                <a:path w="17" h="9">
                  <a:moveTo>
                    <a:pt x="4" y="9"/>
                  </a:moveTo>
                  <a:lnTo>
                    <a:pt x="4" y="7"/>
                  </a:lnTo>
                  <a:lnTo>
                    <a:pt x="12" y="7"/>
                  </a:lnTo>
                  <a:lnTo>
                    <a:pt x="12" y="4"/>
                  </a:lnTo>
                  <a:lnTo>
                    <a:pt x="16" y="4"/>
                  </a:lnTo>
                  <a:lnTo>
                    <a:pt x="16" y="0"/>
                  </a:lnTo>
                  <a:lnTo>
                    <a:pt x="12" y="2"/>
                  </a:lnTo>
                  <a:lnTo>
                    <a:pt x="4"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8" name="Freeform 674"/>
            <p:cNvSpPr>
              <a:spLocks/>
            </p:cNvSpPr>
            <p:nvPr/>
          </p:nvSpPr>
          <p:spPr bwMode="auto">
            <a:xfrm>
              <a:off x="9391" y="2918"/>
              <a:ext cx="17" cy="9"/>
            </a:xfrm>
            <a:custGeom>
              <a:avLst/>
              <a:gdLst/>
              <a:ahLst/>
              <a:cxnLst>
                <a:cxn ang="0">
                  <a:pos x="12" y="2"/>
                </a:cxn>
                <a:cxn ang="0">
                  <a:pos x="2" y="2"/>
                </a:cxn>
                <a:cxn ang="0">
                  <a:pos x="0" y="4"/>
                </a:cxn>
                <a:cxn ang="0">
                  <a:pos x="0" y="9"/>
                </a:cxn>
                <a:cxn ang="0">
                  <a:pos x="4" y="7"/>
                </a:cxn>
                <a:cxn ang="0">
                  <a:pos x="12" y="7"/>
                </a:cxn>
                <a:cxn ang="0">
                  <a:pos x="12" y="4"/>
                </a:cxn>
                <a:cxn ang="0">
                  <a:pos x="16" y="4"/>
                </a:cxn>
                <a:cxn ang="0">
                  <a:pos x="16" y="0"/>
                </a:cxn>
                <a:cxn ang="0">
                  <a:pos x="12" y="2"/>
                </a:cxn>
              </a:cxnLst>
              <a:rect l="0" t="0" r="r" b="b"/>
              <a:pathLst>
                <a:path w="17" h="9">
                  <a:moveTo>
                    <a:pt x="12" y="2"/>
                  </a:moveTo>
                  <a:lnTo>
                    <a:pt x="2" y="2"/>
                  </a:lnTo>
                  <a:lnTo>
                    <a:pt x="0" y="4"/>
                  </a:lnTo>
                  <a:lnTo>
                    <a:pt x="0" y="9"/>
                  </a:lnTo>
                  <a:lnTo>
                    <a:pt x="4" y="7"/>
                  </a:lnTo>
                  <a:lnTo>
                    <a:pt x="12" y="7"/>
                  </a:lnTo>
                  <a:lnTo>
                    <a:pt x="12" y="4"/>
                  </a:lnTo>
                  <a:lnTo>
                    <a:pt x="16" y="4"/>
                  </a:lnTo>
                  <a:lnTo>
                    <a:pt x="16" y="0"/>
                  </a:lnTo>
                  <a:lnTo>
                    <a:pt x="12"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9" name="Freeform 675"/>
            <p:cNvSpPr>
              <a:spLocks/>
            </p:cNvSpPr>
            <p:nvPr/>
          </p:nvSpPr>
          <p:spPr bwMode="auto">
            <a:xfrm>
              <a:off x="9393" y="2918"/>
              <a:ext cx="15" cy="9"/>
            </a:xfrm>
            <a:custGeom>
              <a:avLst/>
              <a:gdLst/>
              <a:ahLst/>
              <a:cxnLst>
                <a:cxn ang="0">
                  <a:pos x="9" y="2"/>
                </a:cxn>
                <a:cxn ang="0">
                  <a:pos x="0" y="2"/>
                </a:cxn>
                <a:cxn ang="0">
                  <a:pos x="0" y="9"/>
                </a:cxn>
                <a:cxn ang="0">
                  <a:pos x="2" y="7"/>
                </a:cxn>
                <a:cxn ang="0">
                  <a:pos x="9" y="7"/>
                </a:cxn>
                <a:cxn ang="0">
                  <a:pos x="9" y="4"/>
                </a:cxn>
                <a:cxn ang="0">
                  <a:pos x="14" y="4"/>
                </a:cxn>
                <a:cxn ang="0">
                  <a:pos x="14" y="0"/>
                </a:cxn>
                <a:cxn ang="0">
                  <a:pos x="9" y="2"/>
                </a:cxn>
              </a:cxnLst>
              <a:rect l="0" t="0" r="r" b="b"/>
              <a:pathLst>
                <a:path w="15" h="9">
                  <a:moveTo>
                    <a:pt x="9" y="2"/>
                  </a:moveTo>
                  <a:lnTo>
                    <a:pt x="0" y="2"/>
                  </a:lnTo>
                  <a:lnTo>
                    <a:pt x="0" y="9"/>
                  </a:lnTo>
                  <a:lnTo>
                    <a:pt x="2" y="7"/>
                  </a:lnTo>
                  <a:lnTo>
                    <a:pt x="9" y="7"/>
                  </a:lnTo>
                  <a:lnTo>
                    <a:pt x="9" y="4"/>
                  </a:lnTo>
                  <a:lnTo>
                    <a:pt x="14" y="4"/>
                  </a:lnTo>
                  <a:lnTo>
                    <a:pt x="14" y="0"/>
                  </a:lnTo>
                  <a:lnTo>
                    <a:pt x="9"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0" name="Freeform 676"/>
            <p:cNvSpPr>
              <a:spLocks/>
            </p:cNvSpPr>
            <p:nvPr/>
          </p:nvSpPr>
          <p:spPr bwMode="auto">
            <a:xfrm>
              <a:off x="9393" y="2918"/>
              <a:ext cx="15" cy="9"/>
            </a:xfrm>
            <a:custGeom>
              <a:avLst/>
              <a:gdLst/>
              <a:ahLst/>
              <a:cxnLst>
                <a:cxn ang="0">
                  <a:pos x="2" y="7"/>
                </a:cxn>
                <a:cxn ang="0">
                  <a:pos x="9" y="7"/>
                </a:cxn>
                <a:cxn ang="0">
                  <a:pos x="9" y="4"/>
                </a:cxn>
                <a:cxn ang="0">
                  <a:pos x="14" y="4"/>
                </a:cxn>
                <a:cxn ang="0">
                  <a:pos x="14" y="0"/>
                </a:cxn>
                <a:cxn ang="0">
                  <a:pos x="11" y="2"/>
                </a:cxn>
                <a:cxn ang="0">
                  <a:pos x="2" y="2"/>
                </a:cxn>
                <a:cxn ang="0">
                  <a:pos x="0" y="4"/>
                </a:cxn>
                <a:cxn ang="0">
                  <a:pos x="0" y="9"/>
                </a:cxn>
                <a:cxn ang="0">
                  <a:pos x="2" y="7"/>
                </a:cxn>
              </a:cxnLst>
              <a:rect l="0" t="0" r="r" b="b"/>
              <a:pathLst>
                <a:path w="15" h="9">
                  <a:moveTo>
                    <a:pt x="2" y="7"/>
                  </a:moveTo>
                  <a:lnTo>
                    <a:pt x="9" y="7"/>
                  </a:lnTo>
                  <a:lnTo>
                    <a:pt x="9" y="4"/>
                  </a:lnTo>
                  <a:lnTo>
                    <a:pt x="14" y="4"/>
                  </a:lnTo>
                  <a:lnTo>
                    <a:pt x="14" y="0"/>
                  </a:lnTo>
                  <a:lnTo>
                    <a:pt x="11" y="2"/>
                  </a:lnTo>
                  <a:lnTo>
                    <a:pt x="2" y="2"/>
                  </a:lnTo>
                  <a:lnTo>
                    <a:pt x="0" y="4"/>
                  </a:lnTo>
                  <a:lnTo>
                    <a:pt x="0" y="9"/>
                  </a:lnTo>
                  <a:lnTo>
                    <a:pt x="2" y="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1" name="Freeform 677"/>
            <p:cNvSpPr>
              <a:spLocks/>
            </p:cNvSpPr>
            <p:nvPr/>
          </p:nvSpPr>
          <p:spPr bwMode="auto">
            <a:xfrm>
              <a:off x="9396" y="2918"/>
              <a:ext cx="12" cy="7"/>
            </a:xfrm>
            <a:custGeom>
              <a:avLst/>
              <a:gdLst/>
              <a:ahLst/>
              <a:cxnLst>
                <a:cxn ang="0">
                  <a:pos x="0" y="7"/>
                </a:cxn>
                <a:cxn ang="0">
                  <a:pos x="7" y="7"/>
                </a:cxn>
                <a:cxn ang="0">
                  <a:pos x="7" y="4"/>
                </a:cxn>
                <a:cxn ang="0">
                  <a:pos x="11" y="4"/>
                </a:cxn>
                <a:cxn ang="0">
                  <a:pos x="11" y="0"/>
                </a:cxn>
                <a:cxn ang="0">
                  <a:pos x="9" y="2"/>
                </a:cxn>
                <a:cxn ang="0">
                  <a:pos x="0" y="2"/>
                </a:cxn>
                <a:cxn ang="0">
                  <a:pos x="0" y="7"/>
                </a:cxn>
              </a:cxnLst>
              <a:rect l="0" t="0" r="r" b="b"/>
              <a:pathLst>
                <a:path w="12" h="7">
                  <a:moveTo>
                    <a:pt x="0" y="7"/>
                  </a:moveTo>
                  <a:lnTo>
                    <a:pt x="7" y="7"/>
                  </a:lnTo>
                  <a:lnTo>
                    <a:pt x="7" y="4"/>
                  </a:lnTo>
                  <a:lnTo>
                    <a:pt x="11" y="4"/>
                  </a:lnTo>
                  <a:lnTo>
                    <a:pt x="11" y="0"/>
                  </a:lnTo>
                  <a:lnTo>
                    <a:pt x="9" y="2"/>
                  </a:lnTo>
                  <a:lnTo>
                    <a:pt x="0" y="2"/>
                  </a:lnTo>
                  <a:lnTo>
                    <a:pt x="0"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2" name="Freeform 678"/>
            <p:cNvSpPr>
              <a:spLocks/>
            </p:cNvSpPr>
            <p:nvPr/>
          </p:nvSpPr>
          <p:spPr bwMode="auto">
            <a:xfrm>
              <a:off x="9396" y="2918"/>
              <a:ext cx="12" cy="7"/>
            </a:xfrm>
            <a:custGeom>
              <a:avLst/>
              <a:gdLst/>
              <a:ahLst/>
              <a:cxnLst>
                <a:cxn ang="0">
                  <a:pos x="9" y="2"/>
                </a:cxn>
                <a:cxn ang="0">
                  <a:pos x="0" y="2"/>
                </a:cxn>
                <a:cxn ang="0">
                  <a:pos x="0" y="7"/>
                </a:cxn>
                <a:cxn ang="0">
                  <a:pos x="7" y="7"/>
                </a:cxn>
                <a:cxn ang="0">
                  <a:pos x="11" y="4"/>
                </a:cxn>
                <a:cxn ang="0">
                  <a:pos x="11" y="0"/>
                </a:cxn>
                <a:cxn ang="0">
                  <a:pos x="9" y="2"/>
                </a:cxn>
              </a:cxnLst>
              <a:rect l="0" t="0" r="r" b="b"/>
              <a:pathLst>
                <a:path w="12" h="7">
                  <a:moveTo>
                    <a:pt x="9" y="2"/>
                  </a:moveTo>
                  <a:lnTo>
                    <a:pt x="0" y="2"/>
                  </a:lnTo>
                  <a:lnTo>
                    <a:pt x="0" y="7"/>
                  </a:lnTo>
                  <a:lnTo>
                    <a:pt x="7" y="7"/>
                  </a:lnTo>
                  <a:lnTo>
                    <a:pt x="11" y="4"/>
                  </a:lnTo>
                  <a:lnTo>
                    <a:pt x="11" y="0"/>
                  </a:lnTo>
                  <a:lnTo>
                    <a:pt x="9"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3" name="Freeform 679"/>
            <p:cNvSpPr>
              <a:spLocks/>
            </p:cNvSpPr>
            <p:nvPr/>
          </p:nvSpPr>
          <p:spPr bwMode="auto">
            <a:xfrm>
              <a:off x="9396" y="2918"/>
              <a:ext cx="12" cy="7"/>
            </a:xfrm>
            <a:custGeom>
              <a:avLst/>
              <a:gdLst/>
              <a:ahLst/>
              <a:cxnLst>
                <a:cxn ang="0">
                  <a:pos x="9" y="2"/>
                </a:cxn>
                <a:cxn ang="0">
                  <a:pos x="0" y="2"/>
                </a:cxn>
                <a:cxn ang="0">
                  <a:pos x="2" y="7"/>
                </a:cxn>
                <a:cxn ang="0">
                  <a:pos x="7" y="7"/>
                </a:cxn>
                <a:cxn ang="0">
                  <a:pos x="11" y="4"/>
                </a:cxn>
                <a:cxn ang="0">
                  <a:pos x="11" y="0"/>
                </a:cxn>
                <a:cxn ang="0">
                  <a:pos x="9" y="2"/>
                </a:cxn>
              </a:cxnLst>
              <a:rect l="0" t="0" r="r" b="b"/>
              <a:pathLst>
                <a:path w="12" h="7">
                  <a:moveTo>
                    <a:pt x="9" y="2"/>
                  </a:moveTo>
                  <a:lnTo>
                    <a:pt x="0" y="2"/>
                  </a:lnTo>
                  <a:lnTo>
                    <a:pt x="2" y="7"/>
                  </a:lnTo>
                  <a:lnTo>
                    <a:pt x="7" y="7"/>
                  </a:lnTo>
                  <a:lnTo>
                    <a:pt x="11" y="4"/>
                  </a:lnTo>
                  <a:lnTo>
                    <a:pt x="11" y="0"/>
                  </a:lnTo>
                  <a:lnTo>
                    <a:pt x="9"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4" name="Freeform 680"/>
            <p:cNvSpPr>
              <a:spLocks/>
            </p:cNvSpPr>
            <p:nvPr/>
          </p:nvSpPr>
          <p:spPr bwMode="auto">
            <a:xfrm>
              <a:off x="9398" y="2918"/>
              <a:ext cx="10" cy="7"/>
            </a:xfrm>
            <a:custGeom>
              <a:avLst/>
              <a:gdLst/>
              <a:ahLst/>
              <a:cxnLst>
                <a:cxn ang="0">
                  <a:pos x="7" y="2"/>
                </a:cxn>
                <a:cxn ang="0">
                  <a:pos x="0" y="2"/>
                </a:cxn>
                <a:cxn ang="0">
                  <a:pos x="0" y="7"/>
                </a:cxn>
                <a:cxn ang="0">
                  <a:pos x="4" y="7"/>
                </a:cxn>
                <a:cxn ang="0">
                  <a:pos x="9" y="4"/>
                </a:cxn>
                <a:cxn ang="0">
                  <a:pos x="9" y="0"/>
                </a:cxn>
                <a:cxn ang="0">
                  <a:pos x="7" y="2"/>
                </a:cxn>
              </a:cxnLst>
              <a:rect l="0" t="0" r="r" b="b"/>
              <a:pathLst>
                <a:path w="10" h="7">
                  <a:moveTo>
                    <a:pt x="7" y="2"/>
                  </a:moveTo>
                  <a:lnTo>
                    <a:pt x="0" y="2"/>
                  </a:lnTo>
                  <a:lnTo>
                    <a:pt x="0" y="7"/>
                  </a:lnTo>
                  <a:lnTo>
                    <a:pt x="4"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5" name="Freeform 681"/>
            <p:cNvSpPr>
              <a:spLocks/>
            </p:cNvSpPr>
            <p:nvPr/>
          </p:nvSpPr>
          <p:spPr bwMode="auto">
            <a:xfrm>
              <a:off x="9398" y="2918"/>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6" name="Freeform 682"/>
            <p:cNvSpPr>
              <a:spLocks/>
            </p:cNvSpPr>
            <p:nvPr/>
          </p:nvSpPr>
          <p:spPr bwMode="auto">
            <a:xfrm>
              <a:off x="9388" y="2853"/>
              <a:ext cx="12" cy="5"/>
            </a:xfrm>
            <a:custGeom>
              <a:avLst/>
              <a:gdLst/>
              <a:ahLst/>
              <a:cxnLst>
                <a:cxn ang="0">
                  <a:pos x="0" y="0"/>
                </a:cxn>
                <a:cxn ang="0">
                  <a:pos x="0" y="4"/>
                </a:cxn>
                <a:cxn ang="0">
                  <a:pos x="2" y="4"/>
                </a:cxn>
                <a:cxn ang="0">
                  <a:pos x="12" y="2"/>
                </a:cxn>
                <a:cxn ang="0">
                  <a:pos x="12" y="0"/>
                </a:cxn>
                <a:cxn ang="0">
                  <a:pos x="0" y="0"/>
                </a:cxn>
              </a:cxnLst>
              <a:rect l="0" t="0" r="r" b="b"/>
              <a:pathLst>
                <a:path w="12" h="5">
                  <a:moveTo>
                    <a:pt x="0" y="0"/>
                  </a:moveTo>
                  <a:lnTo>
                    <a:pt x="0" y="4"/>
                  </a:lnTo>
                  <a:lnTo>
                    <a:pt x="2" y="4"/>
                  </a:lnTo>
                  <a:lnTo>
                    <a:pt x="12" y="2"/>
                  </a:lnTo>
                  <a:lnTo>
                    <a:pt x="12"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7" name="Freeform 683"/>
            <p:cNvSpPr>
              <a:spLocks/>
            </p:cNvSpPr>
            <p:nvPr/>
          </p:nvSpPr>
          <p:spPr bwMode="auto">
            <a:xfrm>
              <a:off x="9388" y="2853"/>
              <a:ext cx="12" cy="5"/>
            </a:xfrm>
            <a:custGeom>
              <a:avLst/>
              <a:gdLst/>
              <a:ahLst/>
              <a:cxnLst>
                <a:cxn ang="0">
                  <a:pos x="0" y="0"/>
                </a:cxn>
                <a:cxn ang="0">
                  <a:pos x="0" y="4"/>
                </a:cxn>
                <a:cxn ang="0">
                  <a:pos x="9" y="4"/>
                </a:cxn>
                <a:cxn ang="0">
                  <a:pos x="12" y="0"/>
                </a:cxn>
                <a:cxn ang="0">
                  <a:pos x="0" y="0"/>
                </a:cxn>
              </a:cxnLst>
              <a:rect l="0" t="0" r="r" b="b"/>
              <a:pathLst>
                <a:path w="12" h="5">
                  <a:moveTo>
                    <a:pt x="0" y="0"/>
                  </a:moveTo>
                  <a:lnTo>
                    <a:pt x="0" y="4"/>
                  </a:lnTo>
                  <a:lnTo>
                    <a:pt x="9" y="4"/>
                  </a:lnTo>
                  <a:lnTo>
                    <a:pt x="12"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8" name="Freeform 684"/>
            <p:cNvSpPr>
              <a:spLocks/>
            </p:cNvSpPr>
            <p:nvPr/>
          </p:nvSpPr>
          <p:spPr bwMode="auto">
            <a:xfrm>
              <a:off x="9388" y="2855"/>
              <a:ext cx="12" cy="0"/>
            </a:xfrm>
            <a:custGeom>
              <a:avLst/>
              <a:gdLst/>
              <a:ahLst/>
              <a:cxnLst>
                <a:cxn ang="0">
                  <a:pos x="0" y="0"/>
                </a:cxn>
                <a:cxn ang="0">
                  <a:pos x="12" y="0"/>
                </a:cxn>
              </a:cxnLst>
              <a:rect l="0" t="0" r="r" b="b"/>
              <a:pathLst>
                <a:path w="12">
                  <a:moveTo>
                    <a:pt x="0" y="0"/>
                  </a:moveTo>
                  <a:lnTo>
                    <a:pt x="12" y="0"/>
                  </a:lnTo>
                </a:path>
              </a:pathLst>
            </a:custGeom>
            <a:noFill/>
            <a:ln w="4318">
              <a:solidFill>
                <a:srgbClr val="44423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9" name="Freeform 685"/>
            <p:cNvSpPr>
              <a:spLocks/>
            </p:cNvSpPr>
            <p:nvPr/>
          </p:nvSpPr>
          <p:spPr bwMode="auto">
            <a:xfrm>
              <a:off x="9391" y="2855"/>
              <a:ext cx="9" cy="0"/>
            </a:xfrm>
            <a:custGeom>
              <a:avLst/>
              <a:gdLst/>
              <a:ahLst/>
              <a:cxnLst>
                <a:cxn ang="0">
                  <a:pos x="0" y="0"/>
                </a:cxn>
                <a:cxn ang="0">
                  <a:pos x="9" y="0"/>
                </a:cxn>
              </a:cxnLst>
              <a:rect l="0" t="0" r="r" b="b"/>
              <a:pathLst>
                <a:path w="9">
                  <a:moveTo>
                    <a:pt x="0" y="0"/>
                  </a:moveTo>
                  <a:lnTo>
                    <a:pt x="9" y="0"/>
                  </a:lnTo>
                </a:path>
              </a:pathLst>
            </a:custGeom>
            <a:noFill/>
            <a:ln w="4318">
              <a:solidFill>
                <a:srgbClr val="4B44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0" name="Freeform 686"/>
            <p:cNvSpPr>
              <a:spLocks/>
            </p:cNvSpPr>
            <p:nvPr/>
          </p:nvSpPr>
          <p:spPr bwMode="auto">
            <a:xfrm>
              <a:off x="9391" y="2855"/>
              <a:ext cx="9" cy="0"/>
            </a:xfrm>
            <a:custGeom>
              <a:avLst/>
              <a:gdLst/>
              <a:ahLst/>
              <a:cxnLst>
                <a:cxn ang="0">
                  <a:pos x="0" y="0"/>
                </a:cxn>
                <a:cxn ang="0">
                  <a:pos x="9" y="0"/>
                </a:cxn>
              </a:cxnLst>
              <a:rect l="0" t="0" r="r" b="b"/>
              <a:pathLst>
                <a:path w="9">
                  <a:moveTo>
                    <a:pt x="0" y="0"/>
                  </a:moveTo>
                  <a:lnTo>
                    <a:pt x="9"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1" name="Freeform 687"/>
            <p:cNvSpPr>
              <a:spLocks/>
            </p:cNvSpPr>
            <p:nvPr/>
          </p:nvSpPr>
          <p:spPr bwMode="auto">
            <a:xfrm>
              <a:off x="9391" y="2855"/>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2" name="Freeform 688"/>
            <p:cNvSpPr>
              <a:spLocks/>
            </p:cNvSpPr>
            <p:nvPr/>
          </p:nvSpPr>
          <p:spPr bwMode="auto">
            <a:xfrm>
              <a:off x="9393" y="2855"/>
              <a:ext cx="7" cy="0"/>
            </a:xfrm>
            <a:custGeom>
              <a:avLst/>
              <a:gdLst/>
              <a:ahLst/>
              <a:cxnLst>
                <a:cxn ang="0">
                  <a:pos x="0" y="0"/>
                </a:cxn>
                <a:cxn ang="0">
                  <a:pos x="7" y="0"/>
                </a:cxn>
              </a:cxnLst>
              <a:rect l="0" t="0" r="r" b="b"/>
              <a:pathLst>
                <a:path w="7">
                  <a:moveTo>
                    <a:pt x="0" y="0"/>
                  </a:moveTo>
                  <a:lnTo>
                    <a:pt x="7"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3" name="Freeform 689"/>
            <p:cNvSpPr>
              <a:spLocks/>
            </p:cNvSpPr>
            <p:nvPr/>
          </p:nvSpPr>
          <p:spPr bwMode="auto">
            <a:xfrm>
              <a:off x="9393" y="2855"/>
              <a:ext cx="7" cy="0"/>
            </a:xfrm>
            <a:custGeom>
              <a:avLst/>
              <a:gdLst/>
              <a:ahLst/>
              <a:cxnLst>
                <a:cxn ang="0">
                  <a:pos x="0" y="0"/>
                </a:cxn>
                <a:cxn ang="0">
                  <a:pos x="7" y="0"/>
                </a:cxn>
              </a:cxnLst>
              <a:rect l="0" t="0" r="r" b="b"/>
              <a:pathLst>
                <a:path w="7">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4" name="Freeform 690"/>
            <p:cNvSpPr>
              <a:spLocks/>
            </p:cNvSpPr>
            <p:nvPr/>
          </p:nvSpPr>
          <p:spPr bwMode="auto">
            <a:xfrm>
              <a:off x="9393" y="2855"/>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5" name="Freeform 691"/>
            <p:cNvSpPr>
              <a:spLocks/>
            </p:cNvSpPr>
            <p:nvPr/>
          </p:nvSpPr>
          <p:spPr bwMode="auto">
            <a:xfrm>
              <a:off x="9396" y="2855"/>
              <a:ext cx="4" cy="0"/>
            </a:xfrm>
            <a:custGeom>
              <a:avLst/>
              <a:gdLst/>
              <a:ahLst/>
              <a:cxnLst>
                <a:cxn ang="0">
                  <a:pos x="0" y="0"/>
                </a:cxn>
                <a:cxn ang="0">
                  <a:pos x="4" y="0"/>
                </a:cxn>
              </a:cxnLst>
              <a:rect l="0" t="0" r="r" b="b"/>
              <a:pathLst>
                <a:path w="4">
                  <a:moveTo>
                    <a:pt x="0" y="0"/>
                  </a:moveTo>
                  <a:lnTo>
                    <a:pt x="4"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6" name="Freeform 692"/>
            <p:cNvSpPr>
              <a:spLocks/>
            </p:cNvSpPr>
            <p:nvPr/>
          </p:nvSpPr>
          <p:spPr bwMode="auto">
            <a:xfrm>
              <a:off x="9396" y="2855"/>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7" name="Freeform 693"/>
            <p:cNvSpPr>
              <a:spLocks/>
            </p:cNvSpPr>
            <p:nvPr/>
          </p:nvSpPr>
          <p:spPr bwMode="auto">
            <a:xfrm>
              <a:off x="9396" y="2853"/>
              <a:ext cx="4" cy="5"/>
            </a:xfrm>
            <a:custGeom>
              <a:avLst/>
              <a:gdLst/>
              <a:ahLst/>
              <a:cxnLst>
                <a:cxn ang="0">
                  <a:pos x="0" y="0"/>
                </a:cxn>
                <a:cxn ang="0">
                  <a:pos x="0" y="4"/>
                </a:cxn>
                <a:cxn ang="0">
                  <a:pos x="4" y="2"/>
                </a:cxn>
                <a:cxn ang="0">
                  <a:pos x="4" y="0"/>
                </a:cxn>
                <a:cxn ang="0">
                  <a:pos x="0" y="0"/>
                </a:cxn>
              </a:cxnLst>
              <a:rect l="0" t="0" r="r" b="b"/>
              <a:pathLst>
                <a:path w="4" h="5">
                  <a:moveTo>
                    <a:pt x="0" y="0"/>
                  </a:moveTo>
                  <a:lnTo>
                    <a:pt x="0" y="4"/>
                  </a:lnTo>
                  <a:lnTo>
                    <a:pt x="4" y="2"/>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8" name="Freeform 694"/>
            <p:cNvSpPr>
              <a:spLocks/>
            </p:cNvSpPr>
            <p:nvPr/>
          </p:nvSpPr>
          <p:spPr bwMode="auto">
            <a:xfrm>
              <a:off x="9398" y="2860"/>
              <a:ext cx="10" cy="58"/>
            </a:xfrm>
            <a:custGeom>
              <a:avLst/>
              <a:gdLst/>
              <a:ahLst/>
              <a:cxnLst>
                <a:cxn ang="0">
                  <a:pos x="4" y="0"/>
                </a:cxn>
                <a:cxn ang="0">
                  <a:pos x="0" y="0"/>
                </a:cxn>
                <a:cxn ang="0">
                  <a:pos x="2" y="14"/>
                </a:cxn>
                <a:cxn ang="0">
                  <a:pos x="2" y="28"/>
                </a:cxn>
                <a:cxn ang="0">
                  <a:pos x="4" y="40"/>
                </a:cxn>
                <a:cxn ang="0">
                  <a:pos x="4" y="57"/>
                </a:cxn>
                <a:cxn ang="0">
                  <a:pos x="9" y="55"/>
                </a:cxn>
                <a:cxn ang="0">
                  <a:pos x="9" y="40"/>
                </a:cxn>
                <a:cxn ang="0">
                  <a:pos x="7" y="26"/>
                </a:cxn>
                <a:cxn ang="0">
                  <a:pos x="7" y="12"/>
                </a:cxn>
                <a:cxn ang="0">
                  <a:pos x="4" y="0"/>
                </a:cxn>
              </a:cxnLst>
              <a:rect l="0" t="0" r="r" b="b"/>
              <a:pathLst>
                <a:path w="10" h="58">
                  <a:moveTo>
                    <a:pt x="4" y="0"/>
                  </a:moveTo>
                  <a:lnTo>
                    <a:pt x="0" y="0"/>
                  </a:lnTo>
                  <a:lnTo>
                    <a:pt x="2" y="14"/>
                  </a:lnTo>
                  <a:lnTo>
                    <a:pt x="2" y="28"/>
                  </a:lnTo>
                  <a:lnTo>
                    <a:pt x="4" y="40"/>
                  </a:lnTo>
                  <a:lnTo>
                    <a:pt x="4" y="57"/>
                  </a:lnTo>
                  <a:lnTo>
                    <a:pt x="9" y="55"/>
                  </a:lnTo>
                  <a:lnTo>
                    <a:pt x="9" y="40"/>
                  </a:lnTo>
                  <a:lnTo>
                    <a:pt x="7" y="26"/>
                  </a:lnTo>
                  <a:lnTo>
                    <a:pt x="7" y="12"/>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9" name="Freeform 695"/>
            <p:cNvSpPr>
              <a:spLocks/>
            </p:cNvSpPr>
            <p:nvPr/>
          </p:nvSpPr>
          <p:spPr bwMode="auto">
            <a:xfrm>
              <a:off x="9396" y="2860"/>
              <a:ext cx="9" cy="58"/>
            </a:xfrm>
            <a:custGeom>
              <a:avLst/>
              <a:gdLst/>
              <a:ahLst/>
              <a:cxnLst>
                <a:cxn ang="0">
                  <a:pos x="0" y="0"/>
                </a:cxn>
                <a:cxn ang="0">
                  <a:pos x="4" y="28"/>
                </a:cxn>
                <a:cxn ang="0">
                  <a:pos x="7" y="40"/>
                </a:cxn>
                <a:cxn ang="0">
                  <a:pos x="7" y="57"/>
                </a:cxn>
                <a:cxn ang="0">
                  <a:pos x="9" y="55"/>
                </a:cxn>
                <a:cxn ang="0">
                  <a:pos x="9" y="26"/>
                </a:cxn>
                <a:cxn ang="0">
                  <a:pos x="7" y="12"/>
                </a:cxn>
                <a:cxn ang="0">
                  <a:pos x="4" y="0"/>
                </a:cxn>
                <a:cxn ang="0">
                  <a:pos x="0" y="0"/>
                </a:cxn>
              </a:cxnLst>
              <a:rect l="0" t="0" r="r" b="b"/>
              <a:pathLst>
                <a:path w="9" h="58">
                  <a:moveTo>
                    <a:pt x="0" y="0"/>
                  </a:moveTo>
                  <a:lnTo>
                    <a:pt x="4" y="28"/>
                  </a:lnTo>
                  <a:lnTo>
                    <a:pt x="7" y="40"/>
                  </a:lnTo>
                  <a:lnTo>
                    <a:pt x="7" y="57"/>
                  </a:lnTo>
                  <a:lnTo>
                    <a:pt x="9" y="55"/>
                  </a:lnTo>
                  <a:lnTo>
                    <a:pt x="9" y="26"/>
                  </a:lnTo>
                  <a:lnTo>
                    <a:pt x="7" y="12"/>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0" name="Freeform 696"/>
            <p:cNvSpPr>
              <a:spLocks/>
            </p:cNvSpPr>
            <p:nvPr/>
          </p:nvSpPr>
          <p:spPr bwMode="auto">
            <a:xfrm>
              <a:off x="9396" y="2860"/>
              <a:ext cx="9"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9" h="58">
                  <a:moveTo>
                    <a:pt x="9" y="26"/>
                  </a:moveTo>
                  <a:lnTo>
                    <a:pt x="7" y="12"/>
                  </a:lnTo>
                  <a:lnTo>
                    <a:pt x="4" y="0"/>
                  </a:lnTo>
                  <a:lnTo>
                    <a:pt x="0" y="0"/>
                  </a:lnTo>
                  <a:lnTo>
                    <a:pt x="4" y="28"/>
                  </a:lnTo>
                  <a:lnTo>
                    <a:pt x="4" y="57"/>
                  </a:lnTo>
                  <a:lnTo>
                    <a:pt x="9" y="55"/>
                  </a:lnTo>
                  <a:lnTo>
                    <a:pt x="9" y="26"/>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1" name="Freeform 697"/>
            <p:cNvSpPr>
              <a:spLocks/>
            </p:cNvSpPr>
            <p:nvPr/>
          </p:nvSpPr>
          <p:spPr bwMode="auto">
            <a:xfrm>
              <a:off x="9396" y="2860"/>
              <a:ext cx="9" cy="55"/>
            </a:xfrm>
            <a:custGeom>
              <a:avLst/>
              <a:gdLst/>
              <a:ahLst/>
              <a:cxnLst>
                <a:cxn ang="0">
                  <a:pos x="9" y="40"/>
                </a:cxn>
                <a:cxn ang="0">
                  <a:pos x="7" y="26"/>
                </a:cxn>
                <a:cxn ang="0">
                  <a:pos x="7" y="12"/>
                </a:cxn>
                <a:cxn ang="0">
                  <a:pos x="4" y="0"/>
                </a:cxn>
                <a:cxn ang="0">
                  <a:pos x="0" y="0"/>
                </a:cxn>
                <a:cxn ang="0">
                  <a:pos x="2" y="14"/>
                </a:cxn>
                <a:cxn ang="0">
                  <a:pos x="2" y="28"/>
                </a:cxn>
                <a:cxn ang="0">
                  <a:pos x="4" y="40"/>
                </a:cxn>
                <a:cxn ang="0">
                  <a:pos x="4" y="55"/>
                </a:cxn>
                <a:cxn ang="0">
                  <a:pos x="9" y="55"/>
                </a:cxn>
                <a:cxn ang="0">
                  <a:pos x="9" y="40"/>
                </a:cxn>
              </a:cxnLst>
              <a:rect l="0" t="0" r="r" b="b"/>
              <a:pathLst>
                <a:path w="9" h="55">
                  <a:moveTo>
                    <a:pt x="9" y="40"/>
                  </a:moveTo>
                  <a:lnTo>
                    <a:pt x="7" y="26"/>
                  </a:lnTo>
                  <a:lnTo>
                    <a:pt x="7" y="12"/>
                  </a:lnTo>
                  <a:lnTo>
                    <a:pt x="4" y="0"/>
                  </a:lnTo>
                  <a:lnTo>
                    <a:pt x="0" y="0"/>
                  </a:lnTo>
                  <a:lnTo>
                    <a:pt x="2" y="14"/>
                  </a:lnTo>
                  <a:lnTo>
                    <a:pt x="2" y="28"/>
                  </a:lnTo>
                  <a:lnTo>
                    <a:pt x="4" y="40"/>
                  </a:lnTo>
                  <a:lnTo>
                    <a:pt x="4" y="55"/>
                  </a:lnTo>
                  <a:lnTo>
                    <a:pt x="9" y="55"/>
                  </a:lnTo>
                  <a:lnTo>
                    <a:pt x="9" y="4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2" name="Freeform 698"/>
            <p:cNvSpPr>
              <a:spLocks/>
            </p:cNvSpPr>
            <p:nvPr/>
          </p:nvSpPr>
          <p:spPr bwMode="auto">
            <a:xfrm>
              <a:off x="9393" y="2860"/>
              <a:ext cx="10" cy="58"/>
            </a:xfrm>
            <a:custGeom>
              <a:avLst/>
              <a:gdLst/>
              <a:ahLst/>
              <a:cxnLst>
                <a:cxn ang="0">
                  <a:pos x="0" y="0"/>
                </a:cxn>
                <a:cxn ang="0">
                  <a:pos x="4" y="28"/>
                </a:cxn>
                <a:cxn ang="0">
                  <a:pos x="7" y="40"/>
                </a:cxn>
                <a:cxn ang="0">
                  <a:pos x="7" y="57"/>
                </a:cxn>
                <a:cxn ang="0">
                  <a:pos x="9" y="55"/>
                </a:cxn>
                <a:cxn ang="0">
                  <a:pos x="9" y="26"/>
                </a:cxn>
                <a:cxn ang="0">
                  <a:pos x="7" y="12"/>
                </a:cxn>
                <a:cxn ang="0">
                  <a:pos x="4" y="0"/>
                </a:cxn>
                <a:cxn ang="0">
                  <a:pos x="0" y="0"/>
                </a:cxn>
              </a:cxnLst>
              <a:rect l="0" t="0" r="r" b="b"/>
              <a:pathLst>
                <a:path w="10" h="58">
                  <a:moveTo>
                    <a:pt x="0" y="0"/>
                  </a:moveTo>
                  <a:lnTo>
                    <a:pt x="4" y="28"/>
                  </a:lnTo>
                  <a:lnTo>
                    <a:pt x="7" y="40"/>
                  </a:lnTo>
                  <a:lnTo>
                    <a:pt x="7" y="57"/>
                  </a:lnTo>
                  <a:lnTo>
                    <a:pt x="9" y="55"/>
                  </a:lnTo>
                  <a:lnTo>
                    <a:pt x="9" y="26"/>
                  </a:lnTo>
                  <a:lnTo>
                    <a:pt x="7" y="12"/>
                  </a:lnTo>
                  <a:lnTo>
                    <a:pt x="4" y="0"/>
                  </a:lnTo>
                  <a:lnTo>
                    <a:pt x="0"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3" name="Freeform 699"/>
            <p:cNvSpPr>
              <a:spLocks/>
            </p:cNvSpPr>
            <p:nvPr/>
          </p:nvSpPr>
          <p:spPr bwMode="auto">
            <a:xfrm>
              <a:off x="9393" y="2860"/>
              <a:ext cx="10"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10" h="58">
                  <a:moveTo>
                    <a:pt x="9" y="26"/>
                  </a:moveTo>
                  <a:lnTo>
                    <a:pt x="7" y="12"/>
                  </a:lnTo>
                  <a:lnTo>
                    <a:pt x="4" y="0"/>
                  </a:lnTo>
                  <a:lnTo>
                    <a:pt x="0" y="0"/>
                  </a:lnTo>
                  <a:lnTo>
                    <a:pt x="4" y="28"/>
                  </a:lnTo>
                  <a:lnTo>
                    <a:pt x="4" y="57"/>
                  </a:lnTo>
                  <a:lnTo>
                    <a:pt x="9" y="55"/>
                  </a:lnTo>
                  <a:lnTo>
                    <a:pt x="9" y="26"/>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4" name="Freeform 700"/>
            <p:cNvSpPr>
              <a:spLocks/>
            </p:cNvSpPr>
            <p:nvPr/>
          </p:nvSpPr>
          <p:spPr bwMode="auto">
            <a:xfrm>
              <a:off x="9393" y="2860"/>
              <a:ext cx="10" cy="55"/>
            </a:xfrm>
            <a:custGeom>
              <a:avLst/>
              <a:gdLst/>
              <a:ahLst/>
              <a:cxnLst>
                <a:cxn ang="0">
                  <a:pos x="9" y="40"/>
                </a:cxn>
                <a:cxn ang="0">
                  <a:pos x="7" y="26"/>
                </a:cxn>
                <a:cxn ang="0">
                  <a:pos x="7" y="12"/>
                </a:cxn>
                <a:cxn ang="0">
                  <a:pos x="4" y="0"/>
                </a:cxn>
                <a:cxn ang="0">
                  <a:pos x="0" y="0"/>
                </a:cxn>
                <a:cxn ang="0">
                  <a:pos x="2" y="14"/>
                </a:cxn>
                <a:cxn ang="0">
                  <a:pos x="2" y="28"/>
                </a:cxn>
                <a:cxn ang="0">
                  <a:pos x="4" y="40"/>
                </a:cxn>
                <a:cxn ang="0">
                  <a:pos x="4" y="55"/>
                </a:cxn>
                <a:cxn ang="0">
                  <a:pos x="9" y="55"/>
                </a:cxn>
                <a:cxn ang="0">
                  <a:pos x="9" y="40"/>
                </a:cxn>
              </a:cxnLst>
              <a:rect l="0" t="0" r="r" b="b"/>
              <a:pathLst>
                <a:path w="10" h="55">
                  <a:moveTo>
                    <a:pt x="9" y="40"/>
                  </a:moveTo>
                  <a:lnTo>
                    <a:pt x="7" y="26"/>
                  </a:lnTo>
                  <a:lnTo>
                    <a:pt x="7" y="12"/>
                  </a:lnTo>
                  <a:lnTo>
                    <a:pt x="4" y="0"/>
                  </a:lnTo>
                  <a:lnTo>
                    <a:pt x="0" y="0"/>
                  </a:lnTo>
                  <a:lnTo>
                    <a:pt x="2" y="14"/>
                  </a:lnTo>
                  <a:lnTo>
                    <a:pt x="2" y="28"/>
                  </a:lnTo>
                  <a:lnTo>
                    <a:pt x="4" y="40"/>
                  </a:lnTo>
                  <a:lnTo>
                    <a:pt x="4" y="55"/>
                  </a:lnTo>
                  <a:lnTo>
                    <a:pt x="9" y="55"/>
                  </a:lnTo>
                  <a:lnTo>
                    <a:pt x="9" y="4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5" name="Freeform 701"/>
            <p:cNvSpPr>
              <a:spLocks/>
            </p:cNvSpPr>
            <p:nvPr/>
          </p:nvSpPr>
          <p:spPr bwMode="auto">
            <a:xfrm>
              <a:off x="9391" y="2860"/>
              <a:ext cx="9" cy="58"/>
            </a:xfrm>
            <a:custGeom>
              <a:avLst/>
              <a:gdLst/>
              <a:ahLst/>
              <a:cxnLst>
                <a:cxn ang="0">
                  <a:pos x="0" y="0"/>
                </a:cxn>
                <a:cxn ang="0">
                  <a:pos x="4" y="28"/>
                </a:cxn>
                <a:cxn ang="0">
                  <a:pos x="7" y="40"/>
                </a:cxn>
                <a:cxn ang="0">
                  <a:pos x="7" y="57"/>
                </a:cxn>
                <a:cxn ang="0">
                  <a:pos x="9" y="55"/>
                </a:cxn>
                <a:cxn ang="0">
                  <a:pos x="9" y="26"/>
                </a:cxn>
                <a:cxn ang="0">
                  <a:pos x="7" y="12"/>
                </a:cxn>
                <a:cxn ang="0">
                  <a:pos x="4" y="0"/>
                </a:cxn>
                <a:cxn ang="0">
                  <a:pos x="0" y="0"/>
                </a:cxn>
              </a:cxnLst>
              <a:rect l="0" t="0" r="r" b="b"/>
              <a:pathLst>
                <a:path w="9" h="58">
                  <a:moveTo>
                    <a:pt x="0" y="0"/>
                  </a:moveTo>
                  <a:lnTo>
                    <a:pt x="4" y="28"/>
                  </a:lnTo>
                  <a:lnTo>
                    <a:pt x="7" y="40"/>
                  </a:lnTo>
                  <a:lnTo>
                    <a:pt x="7" y="57"/>
                  </a:lnTo>
                  <a:lnTo>
                    <a:pt x="9" y="55"/>
                  </a:lnTo>
                  <a:lnTo>
                    <a:pt x="9" y="26"/>
                  </a:lnTo>
                  <a:lnTo>
                    <a:pt x="7" y="12"/>
                  </a:lnTo>
                  <a:lnTo>
                    <a:pt x="4" y="0"/>
                  </a:lnTo>
                  <a:lnTo>
                    <a:pt x="0"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6" name="Freeform 702"/>
            <p:cNvSpPr>
              <a:spLocks/>
            </p:cNvSpPr>
            <p:nvPr/>
          </p:nvSpPr>
          <p:spPr bwMode="auto">
            <a:xfrm>
              <a:off x="9391" y="2860"/>
              <a:ext cx="9"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9" h="58">
                  <a:moveTo>
                    <a:pt x="9" y="26"/>
                  </a:moveTo>
                  <a:lnTo>
                    <a:pt x="7" y="12"/>
                  </a:lnTo>
                  <a:lnTo>
                    <a:pt x="4" y="0"/>
                  </a:lnTo>
                  <a:lnTo>
                    <a:pt x="0" y="0"/>
                  </a:lnTo>
                  <a:lnTo>
                    <a:pt x="4" y="28"/>
                  </a:lnTo>
                  <a:lnTo>
                    <a:pt x="4" y="57"/>
                  </a:lnTo>
                  <a:lnTo>
                    <a:pt x="9" y="55"/>
                  </a:lnTo>
                  <a:lnTo>
                    <a:pt x="9" y="26"/>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7" name="Freeform 703"/>
            <p:cNvSpPr>
              <a:spLocks/>
            </p:cNvSpPr>
            <p:nvPr/>
          </p:nvSpPr>
          <p:spPr bwMode="auto">
            <a:xfrm>
              <a:off x="9391" y="2860"/>
              <a:ext cx="9" cy="55"/>
            </a:xfrm>
            <a:custGeom>
              <a:avLst/>
              <a:gdLst/>
              <a:ahLst/>
              <a:cxnLst>
                <a:cxn ang="0">
                  <a:pos x="9" y="40"/>
                </a:cxn>
                <a:cxn ang="0">
                  <a:pos x="7" y="26"/>
                </a:cxn>
                <a:cxn ang="0">
                  <a:pos x="7" y="12"/>
                </a:cxn>
                <a:cxn ang="0">
                  <a:pos x="4" y="0"/>
                </a:cxn>
                <a:cxn ang="0">
                  <a:pos x="0" y="0"/>
                </a:cxn>
                <a:cxn ang="0">
                  <a:pos x="2" y="14"/>
                </a:cxn>
                <a:cxn ang="0">
                  <a:pos x="2" y="28"/>
                </a:cxn>
                <a:cxn ang="0">
                  <a:pos x="4" y="40"/>
                </a:cxn>
                <a:cxn ang="0">
                  <a:pos x="4" y="55"/>
                </a:cxn>
                <a:cxn ang="0">
                  <a:pos x="9" y="55"/>
                </a:cxn>
                <a:cxn ang="0">
                  <a:pos x="9" y="40"/>
                </a:cxn>
              </a:cxnLst>
              <a:rect l="0" t="0" r="r" b="b"/>
              <a:pathLst>
                <a:path w="9" h="55">
                  <a:moveTo>
                    <a:pt x="9" y="40"/>
                  </a:moveTo>
                  <a:lnTo>
                    <a:pt x="7" y="26"/>
                  </a:lnTo>
                  <a:lnTo>
                    <a:pt x="7" y="12"/>
                  </a:lnTo>
                  <a:lnTo>
                    <a:pt x="4" y="0"/>
                  </a:lnTo>
                  <a:lnTo>
                    <a:pt x="0" y="0"/>
                  </a:lnTo>
                  <a:lnTo>
                    <a:pt x="2" y="14"/>
                  </a:lnTo>
                  <a:lnTo>
                    <a:pt x="2" y="28"/>
                  </a:lnTo>
                  <a:lnTo>
                    <a:pt x="4" y="40"/>
                  </a:lnTo>
                  <a:lnTo>
                    <a:pt x="4" y="55"/>
                  </a:lnTo>
                  <a:lnTo>
                    <a:pt x="9" y="55"/>
                  </a:lnTo>
                  <a:lnTo>
                    <a:pt x="9" y="4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8" name="Freeform 704"/>
            <p:cNvSpPr>
              <a:spLocks/>
            </p:cNvSpPr>
            <p:nvPr/>
          </p:nvSpPr>
          <p:spPr bwMode="auto">
            <a:xfrm>
              <a:off x="9388" y="2860"/>
              <a:ext cx="10" cy="58"/>
            </a:xfrm>
            <a:custGeom>
              <a:avLst/>
              <a:gdLst/>
              <a:ahLst/>
              <a:cxnLst>
                <a:cxn ang="0">
                  <a:pos x="0" y="0"/>
                </a:cxn>
                <a:cxn ang="0">
                  <a:pos x="4" y="28"/>
                </a:cxn>
                <a:cxn ang="0">
                  <a:pos x="7" y="40"/>
                </a:cxn>
                <a:cxn ang="0">
                  <a:pos x="7" y="57"/>
                </a:cxn>
                <a:cxn ang="0">
                  <a:pos x="9" y="55"/>
                </a:cxn>
                <a:cxn ang="0">
                  <a:pos x="9" y="26"/>
                </a:cxn>
                <a:cxn ang="0">
                  <a:pos x="7" y="12"/>
                </a:cxn>
                <a:cxn ang="0">
                  <a:pos x="4" y="0"/>
                </a:cxn>
                <a:cxn ang="0">
                  <a:pos x="0" y="0"/>
                </a:cxn>
              </a:cxnLst>
              <a:rect l="0" t="0" r="r" b="b"/>
              <a:pathLst>
                <a:path w="10" h="58">
                  <a:moveTo>
                    <a:pt x="0" y="0"/>
                  </a:moveTo>
                  <a:lnTo>
                    <a:pt x="4" y="28"/>
                  </a:lnTo>
                  <a:lnTo>
                    <a:pt x="7" y="40"/>
                  </a:lnTo>
                  <a:lnTo>
                    <a:pt x="7" y="57"/>
                  </a:lnTo>
                  <a:lnTo>
                    <a:pt x="9" y="55"/>
                  </a:lnTo>
                  <a:lnTo>
                    <a:pt x="9" y="26"/>
                  </a:lnTo>
                  <a:lnTo>
                    <a:pt x="7" y="12"/>
                  </a:lnTo>
                  <a:lnTo>
                    <a:pt x="4"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9" name="Freeform 705"/>
            <p:cNvSpPr>
              <a:spLocks/>
            </p:cNvSpPr>
            <p:nvPr/>
          </p:nvSpPr>
          <p:spPr bwMode="auto">
            <a:xfrm>
              <a:off x="9388" y="2860"/>
              <a:ext cx="10"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10" h="58">
                  <a:moveTo>
                    <a:pt x="9" y="26"/>
                  </a:moveTo>
                  <a:lnTo>
                    <a:pt x="7" y="12"/>
                  </a:lnTo>
                  <a:lnTo>
                    <a:pt x="4" y="0"/>
                  </a:lnTo>
                  <a:lnTo>
                    <a:pt x="0" y="0"/>
                  </a:lnTo>
                  <a:lnTo>
                    <a:pt x="4" y="28"/>
                  </a:lnTo>
                  <a:lnTo>
                    <a:pt x="4" y="57"/>
                  </a:lnTo>
                  <a:lnTo>
                    <a:pt x="9" y="55"/>
                  </a:lnTo>
                  <a:lnTo>
                    <a:pt x="9" y="26"/>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0" name="Freeform 706"/>
            <p:cNvSpPr>
              <a:spLocks/>
            </p:cNvSpPr>
            <p:nvPr/>
          </p:nvSpPr>
          <p:spPr bwMode="auto">
            <a:xfrm>
              <a:off x="9398" y="2733"/>
              <a:ext cx="182" cy="202"/>
            </a:xfrm>
            <a:custGeom>
              <a:avLst/>
              <a:gdLst/>
              <a:ahLst/>
              <a:cxnLst>
                <a:cxn ang="0">
                  <a:pos x="182" y="184"/>
                </a:cxn>
                <a:cxn ang="0">
                  <a:pos x="180" y="9"/>
                </a:cxn>
                <a:cxn ang="0">
                  <a:pos x="43" y="0"/>
                </a:cxn>
                <a:cxn ang="0">
                  <a:pos x="0" y="4"/>
                </a:cxn>
                <a:cxn ang="0">
                  <a:pos x="0" y="187"/>
                </a:cxn>
                <a:cxn ang="0">
                  <a:pos x="9" y="187"/>
                </a:cxn>
                <a:cxn ang="0">
                  <a:pos x="9" y="194"/>
                </a:cxn>
                <a:cxn ang="0">
                  <a:pos x="43" y="201"/>
                </a:cxn>
                <a:cxn ang="0">
                  <a:pos x="160" y="187"/>
                </a:cxn>
                <a:cxn ang="0">
                  <a:pos x="182" y="184"/>
                </a:cxn>
              </a:cxnLst>
              <a:rect l="0" t="0" r="r" b="b"/>
              <a:pathLst>
                <a:path w="182" h="202">
                  <a:moveTo>
                    <a:pt x="182" y="184"/>
                  </a:moveTo>
                  <a:lnTo>
                    <a:pt x="180" y="9"/>
                  </a:lnTo>
                  <a:lnTo>
                    <a:pt x="43" y="0"/>
                  </a:lnTo>
                  <a:lnTo>
                    <a:pt x="0" y="4"/>
                  </a:lnTo>
                  <a:lnTo>
                    <a:pt x="0" y="187"/>
                  </a:lnTo>
                  <a:lnTo>
                    <a:pt x="9" y="187"/>
                  </a:lnTo>
                  <a:lnTo>
                    <a:pt x="9" y="194"/>
                  </a:lnTo>
                  <a:lnTo>
                    <a:pt x="43" y="201"/>
                  </a:lnTo>
                  <a:lnTo>
                    <a:pt x="160" y="187"/>
                  </a:lnTo>
                  <a:lnTo>
                    <a:pt x="182"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1" name="Freeform 707"/>
            <p:cNvSpPr>
              <a:spLocks/>
            </p:cNvSpPr>
            <p:nvPr/>
          </p:nvSpPr>
          <p:spPr bwMode="auto">
            <a:xfrm>
              <a:off x="9451" y="2692"/>
              <a:ext cx="281" cy="262"/>
            </a:xfrm>
            <a:custGeom>
              <a:avLst/>
              <a:gdLst/>
              <a:ahLst/>
              <a:cxnLst>
                <a:cxn ang="0">
                  <a:pos x="218" y="43"/>
                </a:cxn>
                <a:cxn ang="0">
                  <a:pos x="211" y="33"/>
                </a:cxn>
                <a:cxn ang="0">
                  <a:pos x="196" y="14"/>
                </a:cxn>
                <a:cxn ang="0">
                  <a:pos x="189" y="12"/>
                </a:cxn>
                <a:cxn ang="0">
                  <a:pos x="182" y="7"/>
                </a:cxn>
                <a:cxn ang="0">
                  <a:pos x="172" y="4"/>
                </a:cxn>
                <a:cxn ang="0">
                  <a:pos x="163" y="2"/>
                </a:cxn>
                <a:cxn ang="0">
                  <a:pos x="151" y="2"/>
                </a:cxn>
                <a:cxn ang="0">
                  <a:pos x="136" y="4"/>
                </a:cxn>
                <a:cxn ang="0">
                  <a:pos x="120" y="7"/>
                </a:cxn>
                <a:cxn ang="0">
                  <a:pos x="105" y="9"/>
                </a:cxn>
                <a:cxn ang="0">
                  <a:pos x="91" y="12"/>
                </a:cxn>
                <a:cxn ang="0">
                  <a:pos x="79" y="14"/>
                </a:cxn>
                <a:cxn ang="0">
                  <a:pos x="64" y="16"/>
                </a:cxn>
                <a:cxn ang="0">
                  <a:pos x="50" y="19"/>
                </a:cxn>
                <a:cxn ang="0">
                  <a:pos x="36" y="21"/>
                </a:cxn>
                <a:cxn ang="0">
                  <a:pos x="28" y="24"/>
                </a:cxn>
                <a:cxn ang="0">
                  <a:pos x="14" y="26"/>
                </a:cxn>
                <a:cxn ang="0">
                  <a:pos x="7" y="47"/>
                </a:cxn>
                <a:cxn ang="0">
                  <a:pos x="2" y="86"/>
                </a:cxn>
                <a:cxn ang="0">
                  <a:pos x="0" y="141"/>
                </a:cxn>
                <a:cxn ang="0">
                  <a:pos x="2" y="182"/>
                </a:cxn>
                <a:cxn ang="0">
                  <a:pos x="9" y="206"/>
                </a:cxn>
                <a:cxn ang="0">
                  <a:pos x="16" y="208"/>
                </a:cxn>
                <a:cxn ang="0">
                  <a:pos x="28" y="211"/>
                </a:cxn>
                <a:cxn ang="0">
                  <a:pos x="38" y="216"/>
                </a:cxn>
                <a:cxn ang="0">
                  <a:pos x="50" y="218"/>
                </a:cxn>
                <a:cxn ang="0">
                  <a:pos x="69" y="225"/>
                </a:cxn>
                <a:cxn ang="0">
                  <a:pos x="67" y="237"/>
                </a:cxn>
                <a:cxn ang="0">
                  <a:pos x="47" y="247"/>
                </a:cxn>
                <a:cxn ang="0">
                  <a:pos x="57" y="252"/>
                </a:cxn>
                <a:cxn ang="0">
                  <a:pos x="64" y="256"/>
                </a:cxn>
                <a:cxn ang="0">
                  <a:pos x="172" y="261"/>
                </a:cxn>
                <a:cxn ang="0">
                  <a:pos x="206" y="249"/>
                </a:cxn>
                <a:cxn ang="0">
                  <a:pos x="213" y="244"/>
                </a:cxn>
                <a:cxn ang="0">
                  <a:pos x="216" y="235"/>
                </a:cxn>
                <a:cxn ang="0">
                  <a:pos x="206" y="227"/>
                </a:cxn>
                <a:cxn ang="0">
                  <a:pos x="199" y="225"/>
                </a:cxn>
                <a:cxn ang="0">
                  <a:pos x="189" y="220"/>
                </a:cxn>
                <a:cxn ang="0">
                  <a:pos x="276" y="199"/>
                </a:cxn>
                <a:cxn ang="0">
                  <a:pos x="280" y="172"/>
                </a:cxn>
                <a:cxn ang="0">
                  <a:pos x="278" y="79"/>
                </a:cxn>
              </a:cxnLst>
              <a:rect l="0" t="0" r="r" b="b"/>
              <a:pathLst>
                <a:path w="281" h="262">
                  <a:moveTo>
                    <a:pt x="278" y="79"/>
                  </a:moveTo>
                  <a:lnTo>
                    <a:pt x="218" y="43"/>
                  </a:lnTo>
                  <a:lnTo>
                    <a:pt x="216" y="38"/>
                  </a:lnTo>
                  <a:lnTo>
                    <a:pt x="211" y="33"/>
                  </a:lnTo>
                  <a:lnTo>
                    <a:pt x="206" y="24"/>
                  </a:lnTo>
                  <a:lnTo>
                    <a:pt x="196" y="14"/>
                  </a:lnTo>
                  <a:lnTo>
                    <a:pt x="194" y="14"/>
                  </a:lnTo>
                  <a:lnTo>
                    <a:pt x="189" y="12"/>
                  </a:lnTo>
                  <a:lnTo>
                    <a:pt x="187" y="9"/>
                  </a:lnTo>
                  <a:lnTo>
                    <a:pt x="182" y="7"/>
                  </a:lnTo>
                  <a:lnTo>
                    <a:pt x="177" y="7"/>
                  </a:lnTo>
                  <a:lnTo>
                    <a:pt x="172" y="4"/>
                  </a:lnTo>
                  <a:lnTo>
                    <a:pt x="167" y="4"/>
                  </a:lnTo>
                  <a:lnTo>
                    <a:pt x="163" y="2"/>
                  </a:lnTo>
                  <a:lnTo>
                    <a:pt x="156" y="0"/>
                  </a:lnTo>
                  <a:lnTo>
                    <a:pt x="151" y="2"/>
                  </a:lnTo>
                  <a:lnTo>
                    <a:pt x="141" y="2"/>
                  </a:lnTo>
                  <a:lnTo>
                    <a:pt x="136" y="4"/>
                  </a:lnTo>
                  <a:lnTo>
                    <a:pt x="124" y="4"/>
                  </a:lnTo>
                  <a:lnTo>
                    <a:pt x="120" y="7"/>
                  </a:lnTo>
                  <a:lnTo>
                    <a:pt x="110" y="7"/>
                  </a:lnTo>
                  <a:lnTo>
                    <a:pt x="105" y="9"/>
                  </a:lnTo>
                  <a:lnTo>
                    <a:pt x="96" y="9"/>
                  </a:lnTo>
                  <a:lnTo>
                    <a:pt x="91" y="12"/>
                  </a:lnTo>
                  <a:lnTo>
                    <a:pt x="81" y="12"/>
                  </a:lnTo>
                  <a:lnTo>
                    <a:pt x="79" y="14"/>
                  </a:lnTo>
                  <a:lnTo>
                    <a:pt x="69" y="14"/>
                  </a:lnTo>
                  <a:lnTo>
                    <a:pt x="64" y="16"/>
                  </a:lnTo>
                  <a:lnTo>
                    <a:pt x="55" y="16"/>
                  </a:lnTo>
                  <a:lnTo>
                    <a:pt x="50" y="19"/>
                  </a:lnTo>
                  <a:lnTo>
                    <a:pt x="40" y="19"/>
                  </a:lnTo>
                  <a:lnTo>
                    <a:pt x="36" y="21"/>
                  </a:lnTo>
                  <a:lnTo>
                    <a:pt x="33" y="21"/>
                  </a:lnTo>
                  <a:lnTo>
                    <a:pt x="28" y="24"/>
                  </a:lnTo>
                  <a:lnTo>
                    <a:pt x="19" y="24"/>
                  </a:lnTo>
                  <a:lnTo>
                    <a:pt x="14" y="26"/>
                  </a:lnTo>
                  <a:lnTo>
                    <a:pt x="9" y="26"/>
                  </a:lnTo>
                  <a:lnTo>
                    <a:pt x="7" y="47"/>
                  </a:lnTo>
                  <a:lnTo>
                    <a:pt x="2" y="67"/>
                  </a:lnTo>
                  <a:lnTo>
                    <a:pt x="2" y="86"/>
                  </a:lnTo>
                  <a:lnTo>
                    <a:pt x="0" y="103"/>
                  </a:lnTo>
                  <a:lnTo>
                    <a:pt x="0" y="141"/>
                  </a:lnTo>
                  <a:lnTo>
                    <a:pt x="2" y="160"/>
                  </a:lnTo>
                  <a:lnTo>
                    <a:pt x="2" y="182"/>
                  </a:lnTo>
                  <a:lnTo>
                    <a:pt x="7" y="204"/>
                  </a:lnTo>
                  <a:lnTo>
                    <a:pt x="9" y="206"/>
                  </a:lnTo>
                  <a:lnTo>
                    <a:pt x="14" y="206"/>
                  </a:lnTo>
                  <a:lnTo>
                    <a:pt x="16" y="208"/>
                  </a:lnTo>
                  <a:lnTo>
                    <a:pt x="21" y="211"/>
                  </a:lnTo>
                  <a:lnTo>
                    <a:pt x="28" y="211"/>
                  </a:lnTo>
                  <a:lnTo>
                    <a:pt x="33" y="213"/>
                  </a:lnTo>
                  <a:lnTo>
                    <a:pt x="38" y="216"/>
                  </a:lnTo>
                  <a:lnTo>
                    <a:pt x="45" y="216"/>
                  </a:lnTo>
                  <a:lnTo>
                    <a:pt x="50" y="218"/>
                  </a:lnTo>
                  <a:lnTo>
                    <a:pt x="57" y="218"/>
                  </a:lnTo>
                  <a:lnTo>
                    <a:pt x="69" y="225"/>
                  </a:lnTo>
                  <a:lnTo>
                    <a:pt x="76" y="230"/>
                  </a:lnTo>
                  <a:lnTo>
                    <a:pt x="67" y="237"/>
                  </a:lnTo>
                  <a:lnTo>
                    <a:pt x="52" y="242"/>
                  </a:lnTo>
                  <a:lnTo>
                    <a:pt x="47" y="247"/>
                  </a:lnTo>
                  <a:lnTo>
                    <a:pt x="52" y="252"/>
                  </a:lnTo>
                  <a:lnTo>
                    <a:pt x="57" y="252"/>
                  </a:lnTo>
                  <a:lnTo>
                    <a:pt x="60" y="254"/>
                  </a:lnTo>
                  <a:lnTo>
                    <a:pt x="64" y="256"/>
                  </a:lnTo>
                  <a:lnTo>
                    <a:pt x="120" y="256"/>
                  </a:lnTo>
                  <a:lnTo>
                    <a:pt x="172" y="261"/>
                  </a:lnTo>
                  <a:lnTo>
                    <a:pt x="201" y="252"/>
                  </a:lnTo>
                  <a:lnTo>
                    <a:pt x="206" y="249"/>
                  </a:lnTo>
                  <a:lnTo>
                    <a:pt x="208" y="247"/>
                  </a:lnTo>
                  <a:lnTo>
                    <a:pt x="213" y="244"/>
                  </a:lnTo>
                  <a:lnTo>
                    <a:pt x="216" y="242"/>
                  </a:lnTo>
                  <a:lnTo>
                    <a:pt x="216" y="235"/>
                  </a:lnTo>
                  <a:lnTo>
                    <a:pt x="211" y="230"/>
                  </a:lnTo>
                  <a:lnTo>
                    <a:pt x="206" y="227"/>
                  </a:lnTo>
                  <a:lnTo>
                    <a:pt x="201" y="225"/>
                  </a:lnTo>
                  <a:lnTo>
                    <a:pt x="199" y="225"/>
                  </a:lnTo>
                  <a:lnTo>
                    <a:pt x="194" y="223"/>
                  </a:lnTo>
                  <a:lnTo>
                    <a:pt x="189" y="220"/>
                  </a:lnTo>
                  <a:lnTo>
                    <a:pt x="220" y="208"/>
                  </a:lnTo>
                  <a:lnTo>
                    <a:pt x="276" y="199"/>
                  </a:lnTo>
                  <a:lnTo>
                    <a:pt x="278" y="187"/>
                  </a:lnTo>
                  <a:lnTo>
                    <a:pt x="280" y="172"/>
                  </a:lnTo>
                  <a:lnTo>
                    <a:pt x="280" y="93"/>
                  </a:lnTo>
                  <a:lnTo>
                    <a:pt x="278" y="7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2" name="Freeform 708"/>
            <p:cNvSpPr>
              <a:spLocks/>
            </p:cNvSpPr>
            <p:nvPr/>
          </p:nvSpPr>
          <p:spPr bwMode="auto">
            <a:xfrm>
              <a:off x="9624" y="2697"/>
              <a:ext cx="2" cy="199"/>
            </a:xfrm>
            <a:custGeom>
              <a:avLst/>
              <a:gdLst/>
              <a:ahLst/>
              <a:cxnLst>
                <a:cxn ang="0">
                  <a:pos x="2" y="0"/>
                </a:cxn>
                <a:cxn ang="0">
                  <a:pos x="0" y="31"/>
                </a:cxn>
                <a:cxn ang="0">
                  <a:pos x="0" y="199"/>
                </a:cxn>
                <a:cxn ang="0">
                  <a:pos x="2" y="199"/>
                </a:cxn>
                <a:cxn ang="0">
                  <a:pos x="2" y="0"/>
                </a:cxn>
              </a:cxnLst>
              <a:rect l="0" t="0" r="r" b="b"/>
              <a:pathLst>
                <a:path w="2" h="199">
                  <a:moveTo>
                    <a:pt x="2" y="0"/>
                  </a:moveTo>
                  <a:lnTo>
                    <a:pt x="0" y="31"/>
                  </a:lnTo>
                  <a:lnTo>
                    <a:pt x="0" y="199"/>
                  </a:lnTo>
                  <a:lnTo>
                    <a:pt x="2" y="199"/>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3" name="Freeform 709"/>
            <p:cNvSpPr>
              <a:spLocks/>
            </p:cNvSpPr>
            <p:nvPr/>
          </p:nvSpPr>
          <p:spPr bwMode="auto">
            <a:xfrm>
              <a:off x="9625" y="2697"/>
              <a:ext cx="0" cy="199"/>
            </a:xfrm>
            <a:custGeom>
              <a:avLst/>
              <a:gdLst/>
              <a:ahLst/>
              <a:cxnLst>
                <a:cxn ang="0">
                  <a:pos x="0" y="0"/>
                </a:cxn>
                <a:cxn ang="0">
                  <a:pos x="0" y="199"/>
                </a:cxn>
              </a:cxnLst>
              <a:rect l="0" t="0" r="r" b="b"/>
              <a:pathLst>
                <a:path h="199">
                  <a:moveTo>
                    <a:pt x="0" y="0"/>
                  </a:moveTo>
                  <a:lnTo>
                    <a:pt x="0" y="199"/>
                  </a:lnTo>
                </a:path>
              </a:pathLst>
            </a:custGeom>
            <a:noFill/>
            <a:ln w="2794">
              <a:solidFill>
                <a:srgbClr val="77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4" name="Freeform 710"/>
            <p:cNvSpPr>
              <a:spLocks/>
            </p:cNvSpPr>
            <p:nvPr/>
          </p:nvSpPr>
          <p:spPr bwMode="auto">
            <a:xfrm>
              <a:off x="9621" y="2697"/>
              <a:ext cx="3" cy="199"/>
            </a:xfrm>
            <a:custGeom>
              <a:avLst/>
              <a:gdLst/>
              <a:ahLst/>
              <a:cxnLst>
                <a:cxn ang="0">
                  <a:pos x="2" y="0"/>
                </a:cxn>
                <a:cxn ang="0">
                  <a:pos x="0" y="31"/>
                </a:cxn>
                <a:cxn ang="0">
                  <a:pos x="0" y="199"/>
                </a:cxn>
                <a:cxn ang="0">
                  <a:pos x="2" y="199"/>
                </a:cxn>
                <a:cxn ang="0">
                  <a:pos x="2" y="0"/>
                </a:cxn>
              </a:cxnLst>
              <a:rect l="0" t="0" r="r" b="b"/>
              <a:pathLst>
                <a:path w="3" h="199">
                  <a:moveTo>
                    <a:pt x="2" y="0"/>
                  </a:moveTo>
                  <a:lnTo>
                    <a:pt x="0" y="31"/>
                  </a:lnTo>
                  <a:lnTo>
                    <a:pt x="0" y="199"/>
                  </a:lnTo>
                  <a:lnTo>
                    <a:pt x="2" y="199"/>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5" name="Freeform 711"/>
            <p:cNvSpPr>
              <a:spLocks/>
            </p:cNvSpPr>
            <p:nvPr/>
          </p:nvSpPr>
          <p:spPr bwMode="auto">
            <a:xfrm>
              <a:off x="9622" y="2697"/>
              <a:ext cx="0" cy="199"/>
            </a:xfrm>
            <a:custGeom>
              <a:avLst/>
              <a:gdLst/>
              <a:ahLst/>
              <a:cxnLst>
                <a:cxn ang="0">
                  <a:pos x="0" y="0"/>
                </a:cxn>
                <a:cxn ang="0">
                  <a:pos x="0" y="199"/>
                </a:cxn>
              </a:cxnLst>
              <a:rect l="0" t="0" r="r" b="b"/>
              <a:pathLst>
                <a:path h="199">
                  <a:moveTo>
                    <a:pt x="0" y="0"/>
                  </a:moveTo>
                  <a:lnTo>
                    <a:pt x="0" y="199"/>
                  </a:lnTo>
                </a:path>
              </a:pathLst>
            </a:custGeom>
            <a:noFill/>
            <a:ln w="2794">
              <a:solidFill>
                <a:srgbClr val="6C3F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6" name="Freeform 712"/>
            <p:cNvSpPr>
              <a:spLocks/>
            </p:cNvSpPr>
            <p:nvPr/>
          </p:nvSpPr>
          <p:spPr bwMode="auto">
            <a:xfrm>
              <a:off x="9619" y="2697"/>
              <a:ext cx="5" cy="199"/>
            </a:xfrm>
            <a:custGeom>
              <a:avLst/>
              <a:gdLst/>
              <a:ahLst/>
              <a:cxnLst>
                <a:cxn ang="0">
                  <a:pos x="2" y="153"/>
                </a:cxn>
                <a:cxn ang="0">
                  <a:pos x="2" y="0"/>
                </a:cxn>
                <a:cxn ang="0">
                  <a:pos x="0" y="31"/>
                </a:cxn>
                <a:cxn ang="0">
                  <a:pos x="0" y="199"/>
                </a:cxn>
                <a:cxn ang="0">
                  <a:pos x="4" y="196"/>
                </a:cxn>
                <a:cxn ang="0">
                  <a:pos x="2" y="153"/>
                </a:cxn>
              </a:cxnLst>
              <a:rect l="0" t="0" r="r" b="b"/>
              <a:pathLst>
                <a:path w="5" h="199">
                  <a:moveTo>
                    <a:pt x="2" y="153"/>
                  </a:moveTo>
                  <a:lnTo>
                    <a:pt x="2" y="0"/>
                  </a:lnTo>
                  <a:lnTo>
                    <a:pt x="0" y="31"/>
                  </a:lnTo>
                  <a:lnTo>
                    <a:pt x="0" y="199"/>
                  </a:lnTo>
                  <a:lnTo>
                    <a:pt x="4" y="196"/>
                  </a:lnTo>
                  <a:lnTo>
                    <a:pt x="2" y="153"/>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7" name="Freeform 713"/>
            <p:cNvSpPr>
              <a:spLocks/>
            </p:cNvSpPr>
            <p:nvPr/>
          </p:nvSpPr>
          <p:spPr bwMode="auto">
            <a:xfrm>
              <a:off x="9620" y="2697"/>
              <a:ext cx="0" cy="197"/>
            </a:xfrm>
            <a:custGeom>
              <a:avLst/>
              <a:gdLst/>
              <a:ahLst/>
              <a:cxnLst>
                <a:cxn ang="0">
                  <a:pos x="0" y="0"/>
                </a:cxn>
                <a:cxn ang="0">
                  <a:pos x="0" y="196"/>
                </a:cxn>
              </a:cxnLst>
              <a:rect l="0" t="0" r="r" b="b"/>
              <a:pathLst>
                <a:path h="197">
                  <a:moveTo>
                    <a:pt x="0" y="0"/>
                  </a:moveTo>
                  <a:lnTo>
                    <a:pt x="0" y="196"/>
                  </a:lnTo>
                </a:path>
              </a:pathLst>
            </a:custGeom>
            <a:noFill/>
            <a:ln w="2794">
              <a:solidFill>
                <a:srgbClr val="64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8" name="Freeform 714"/>
            <p:cNvSpPr>
              <a:spLocks/>
            </p:cNvSpPr>
            <p:nvPr/>
          </p:nvSpPr>
          <p:spPr bwMode="auto">
            <a:xfrm>
              <a:off x="9616" y="2697"/>
              <a:ext cx="3" cy="197"/>
            </a:xfrm>
            <a:custGeom>
              <a:avLst/>
              <a:gdLst/>
              <a:ahLst/>
              <a:cxnLst>
                <a:cxn ang="0">
                  <a:pos x="2" y="0"/>
                </a:cxn>
                <a:cxn ang="0">
                  <a:pos x="0" y="31"/>
                </a:cxn>
                <a:cxn ang="0">
                  <a:pos x="0" y="196"/>
                </a:cxn>
                <a:cxn ang="0">
                  <a:pos x="2" y="196"/>
                </a:cxn>
                <a:cxn ang="0">
                  <a:pos x="2" y="0"/>
                </a:cxn>
              </a:cxnLst>
              <a:rect l="0" t="0" r="r" b="b"/>
              <a:pathLst>
                <a:path w="3" h="197">
                  <a:moveTo>
                    <a:pt x="2" y="0"/>
                  </a:moveTo>
                  <a:lnTo>
                    <a:pt x="0" y="31"/>
                  </a:lnTo>
                  <a:lnTo>
                    <a:pt x="0" y="196"/>
                  </a:lnTo>
                  <a:lnTo>
                    <a:pt x="2" y="196"/>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9" name="Freeform 715"/>
            <p:cNvSpPr>
              <a:spLocks/>
            </p:cNvSpPr>
            <p:nvPr/>
          </p:nvSpPr>
          <p:spPr bwMode="auto">
            <a:xfrm>
              <a:off x="9618" y="2697"/>
              <a:ext cx="0" cy="197"/>
            </a:xfrm>
            <a:custGeom>
              <a:avLst/>
              <a:gdLst/>
              <a:ahLst/>
              <a:cxnLst>
                <a:cxn ang="0">
                  <a:pos x="0" y="0"/>
                </a:cxn>
                <a:cxn ang="0">
                  <a:pos x="0" y="196"/>
                </a:cxn>
              </a:cxnLst>
              <a:rect l="0" t="0" r="r" b="b"/>
              <a:pathLst>
                <a:path h="197">
                  <a:moveTo>
                    <a:pt x="0" y="0"/>
                  </a:moveTo>
                  <a:lnTo>
                    <a:pt x="0" y="196"/>
                  </a:lnTo>
                </a:path>
              </a:pathLst>
            </a:custGeom>
            <a:noFill/>
            <a:ln w="2794">
              <a:solidFill>
                <a:srgbClr val="5B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0" name="Freeform 716"/>
            <p:cNvSpPr>
              <a:spLocks/>
            </p:cNvSpPr>
            <p:nvPr/>
          </p:nvSpPr>
          <p:spPr bwMode="auto">
            <a:xfrm>
              <a:off x="9614" y="2697"/>
              <a:ext cx="5" cy="197"/>
            </a:xfrm>
            <a:custGeom>
              <a:avLst/>
              <a:gdLst/>
              <a:ahLst/>
              <a:cxnLst>
                <a:cxn ang="0">
                  <a:pos x="2" y="0"/>
                </a:cxn>
                <a:cxn ang="0">
                  <a:pos x="0" y="28"/>
                </a:cxn>
                <a:cxn ang="0">
                  <a:pos x="0" y="196"/>
                </a:cxn>
                <a:cxn ang="0">
                  <a:pos x="4" y="196"/>
                </a:cxn>
                <a:cxn ang="0">
                  <a:pos x="2" y="151"/>
                </a:cxn>
                <a:cxn ang="0">
                  <a:pos x="2" y="60"/>
                </a:cxn>
                <a:cxn ang="0">
                  <a:pos x="4" y="0"/>
                </a:cxn>
                <a:cxn ang="0">
                  <a:pos x="2" y="0"/>
                </a:cxn>
              </a:cxnLst>
              <a:rect l="0" t="0" r="r" b="b"/>
              <a:pathLst>
                <a:path w="5" h="197">
                  <a:moveTo>
                    <a:pt x="2" y="0"/>
                  </a:moveTo>
                  <a:lnTo>
                    <a:pt x="0" y="28"/>
                  </a:lnTo>
                  <a:lnTo>
                    <a:pt x="0" y="196"/>
                  </a:lnTo>
                  <a:lnTo>
                    <a:pt x="4" y="196"/>
                  </a:lnTo>
                  <a:lnTo>
                    <a:pt x="2" y="151"/>
                  </a:lnTo>
                  <a:lnTo>
                    <a:pt x="2" y="60"/>
                  </a:lnTo>
                  <a:lnTo>
                    <a:pt x="4" y="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1" name="Freeform 717"/>
            <p:cNvSpPr>
              <a:spLocks/>
            </p:cNvSpPr>
            <p:nvPr/>
          </p:nvSpPr>
          <p:spPr bwMode="auto">
            <a:xfrm>
              <a:off x="9615" y="2697"/>
              <a:ext cx="0" cy="197"/>
            </a:xfrm>
            <a:custGeom>
              <a:avLst/>
              <a:gdLst/>
              <a:ahLst/>
              <a:cxnLst>
                <a:cxn ang="0">
                  <a:pos x="0" y="0"/>
                </a:cxn>
                <a:cxn ang="0">
                  <a:pos x="0" y="196"/>
                </a:cxn>
              </a:cxnLst>
              <a:rect l="0" t="0" r="r" b="b"/>
              <a:pathLst>
                <a:path h="197">
                  <a:moveTo>
                    <a:pt x="0" y="0"/>
                  </a:moveTo>
                  <a:lnTo>
                    <a:pt x="0" y="196"/>
                  </a:lnTo>
                </a:path>
              </a:pathLst>
            </a:custGeom>
            <a:noFill/>
            <a:ln w="2794">
              <a:solidFill>
                <a:srgbClr val="513C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2" name="Freeform 718"/>
            <p:cNvSpPr>
              <a:spLocks/>
            </p:cNvSpPr>
            <p:nvPr/>
          </p:nvSpPr>
          <p:spPr bwMode="auto">
            <a:xfrm>
              <a:off x="9612" y="2695"/>
              <a:ext cx="4" cy="199"/>
            </a:xfrm>
            <a:custGeom>
              <a:avLst/>
              <a:gdLst/>
              <a:ahLst/>
              <a:cxnLst>
                <a:cxn ang="0">
                  <a:pos x="2" y="0"/>
                </a:cxn>
                <a:cxn ang="0">
                  <a:pos x="0" y="31"/>
                </a:cxn>
                <a:cxn ang="0">
                  <a:pos x="0" y="167"/>
                </a:cxn>
                <a:cxn ang="0">
                  <a:pos x="2" y="199"/>
                </a:cxn>
                <a:cxn ang="0">
                  <a:pos x="4" y="199"/>
                </a:cxn>
                <a:cxn ang="0">
                  <a:pos x="2" y="153"/>
                </a:cxn>
                <a:cxn ang="0">
                  <a:pos x="2" y="62"/>
                </a:cxn>
                <a:cxn ang="0">
                  <a:pos x="4" y="2"/>
                </a:cxn>
                <a:cxn ang="0">
                  <a:pos x="2" y="0"/>
                </a:cxn>
              </a:cxnLst>
              <a:rect l="0" t="0" r="r" b="b"/>
              <a:pathLst>
                <a:path w="4" h="199">
                  <a:moveTo>
                    <a:pt x="2" y="0"/>
                  </a:moveTo>
                  <a:lnTo>
                    <a:pt x="0" y="31"/>
                  </a:lnTo>
                  <a:lnTo>
                    <a:pt x="0" y="167"/>
                  </a:lnTo>
                  <a:lnTo>
                    <a:pt x="2" y="199"/>
                  </a:lnTo>
                  <a:lnTo>
                    <a:pt x="4" y="199"/>
                  </a:lnTo>
                  <a:lnTo>
                    <a:pt x="2" y="153"/>
                  </a:lnTo>
                  <a:lnTo>
                    <a:pt x="2" y="6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3" name="Freeform 719"/>
            <p:cNvSpPr>
              <a:spLocks/>
            </p:cNvSpPr>
            <p:nvPr/>
          </p:nvSpPr>
          <p:spPr bwMode="auto">
            <a:xfrm>
              <a:off x="9612" y="2695"/>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4" name="Freeform 720"/>
            <p:cNvSpPr>
              <a:spLocks/>
            </p:cNvSpPr>
            <p:nvPr/>
          </p:nvSpPr>
          <p:spPr bwMode="auto">
            <a:xfrm>
              <a:off x="9627" y="2700"/>
              <a:ext cx="0" cy="196"/>
            </a:xfrm>
            <a:custGeom>
              <a:avLst/>
              <a:gdLst/>
              <a:ahLst/>
              <a:cxnLst>
                <a:cxn ang="0">
                  <a:pos x="0" y="0"/>
                </a:cxn>
                <a:cxn ang="0">
                  <a:pos x="0" y="196"/>
                </a:cxn>
              </a:cxnLst>
              <a:rect l="0" t="0" r="r" b="b"/>
              <a:pathLst>
                <a:path h="196">
                  <a:moveTo>
                    <a:pt x="0" y="0"/>
                  </a:moveTo>
                  <a:lnTo>
                    <a:pt x="0" y="196"/>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5" name="Freeform 721"/>
            <p:cNvSpPr>
              <a:spLocks/>
            </p:cNvSpPr>
            <p:nvPr/>
          </p:nvSpPr>
          <p:spPr bwMode="auto">
            <a:xfrm>
              <a:off x="9396" y="2733"/>
              <a:ext cx="45" cy="197"/>
            </a:xfrm>
            <a:custGeom>
              <a:avLst/>
              <a:gdLst/>
              <a:ahLst/>
              <a:cxnLst>
                <a:cxn ang="0">
                  <a:pos x="9" y="196"/>
                </a:cxn>
                <a:cxn ang="0">
                  <a:pos x="45" y="196"/>
                </a:cxn>
                <a:cxn ang="0">
                  <a:pos x="45" y="0"/>
                </a:cxn>
                <a:cxn ang="0">
                  <a:pos x="0" y="4"/>
                </a:cxn>
                <a:cxn ang="0">
                  <a:pos x="2" y="189"/>
                </a:cxn>
                <a:cxn ang="0">
                  <a:pos x="9" y="189"/>
                </a:cxn>
                <a:cxn ang="0">
                  <a:pos x="9" y="196"/>
                </a:cxn>
              </a:cxnLst>
              <a:rect l="0" t="0" r="r" b="b"/>
              <a:pathLst>
                <a:path w="45" h="197">
                  <a:moveTo>
                    <a:pt x="9" y="196"/>
                  </a:moveTo>
                  <a:lnTo>
                    <a:pt x="45" y="196"/>
                  </a:lnTo>
                  <a:lnTo>
                    <a:pt x="45" y="0"/>
                  </a:lnTo>
                  <a:lnTo>
                    <a:pt x="0" y="4"/>
                  </a:lnTo>
                  <a:lnTo>
                    <a:pt x="2" y="189"/>
                  </a:lnTo>
                  <a:lnTo>
                    <a:pt x="9" y="189"/>
                  </a:lnTo>
                  <a:lnTo>
                    <a:pt x="9" y="19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6" name="Freeform 722"/>
            <p:cNvSpPr>
              <a:spLocks/>
            </p:cNvSpPr>
            <p:nvPr/>
          </p:nvSpPr>
          <p:spPr bwMode="auto">
            <a:xfrm>
              <a:off x="9396" y="2733"/>
              <a:ext cx="45" cy="182"/>
            </a:xfrm>
            <a:custGeom>
              <a:avLst/>
              <a:gdLst/>
              <a:ahLst/>
              <a:cxnLst>
                <a:cxn ang="0">
                  <a:pos x="28" y="2"/>
                </a:cxn>
                <a:cxn ang="0">
                  <a:pos x="7" y="2"/>
                </a:cxn>
                <a:cxn ang="0">
                  <a:pos x="4" y="4"/>
                </a:cxn>
                <a:cxn ang="0">
                  <a:pos x="0" y="4"/>
                </a:cxn>
                <a:cxn ang="0">
                  <a:pos x="2" y="48"/>
                </a:cxn>
                <a:cxn ang="0">
                  <a:pos x="2" y="175"/>
                </a:cxn>
                <a:cxn ang="0">
                  <a:pos x="9" y="175"/>
                </a:cxn>
                <a:cxn ang="0">
                  <a:pos x="9" y="182"/>
                </a:cxn>
                <a:cxn ang="0">
                  <a:pos x="45" y="182"/>
                </a:cxn>
                <a:cxn ang="0">
                  <a:pos x="45" y="0"/>
                </a:cxn>
                <a:cxn ang="0">
                  <a:pos x="31" y="0"/>
                </a:cxn>
                <a:cxn ang="0">
                  <a:pos x="28" y="2"/>
                </a:cxn>
              </a:cxnLst>
              <a:rect l="0" t="0" r="r" b="b"/>
              <a:pathLst>
                <a:path w="45" h="182">
                  <a:moveTo>
                    <a:pt x="28" y="2"/>
                  </a:moveTo>
                  <a:lnTo>
                    <a:pt x="7" y="2"/>
                  </a:lnTo>
                  <a:lnTo>
                    <a:pt x="4" y="4"/>
                  </a:lnTo>
                  <a:lnTo>
                    <a:pt x="0" y="4"/>
                  </a:lnTo>
                  <a:lnTo>
                    <a:pt x="2" y="48"/>
                  </a:lnTo>
                  <a:lnTo>
                    <a:pt x="2" y="175"/>
                  </a:lnTo>
                  <a:lnTo>
                    <a:pt x="9" y="175"/>
                  </a:lnTo>
                  <a:lnTo>
                    <a:pt x="9" y="182"/>
                  </a:lnTo>
                  <a:lnTo>
                    <a:pt x="45" y="182"/>
                  </a:lnTo>
                  <a:lnTo>
                    <a:pt x="45" y="0"/>
                  </a:lnTo>
                  <a:lnTo>
                    <a:pt x="31" y="0"/>
                  </a:lnTo>
                  <a:lnTo>
                    <a:pt x="28"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7" name="Freeform 723"/>
            <p:cNvSpPr>
              <a:spLocks/>
            </p:cNvSpPr>
            <p:nvPr/>
          </p:nvSpPr>
          <p:spPr bwMode="auto">
            <a:xfrm>
              <a:off x="9396" y="2733"/>
              <a:ext cx="45" cy="168"/>
            </a:xfrm>
            <a:custGeom>
              <a:avLst/>
              <a:gdLst/>
              <a:ahLst/>
              <a:cxnLst>
                <a:cxn ang="0">
                  <a:pos x="9" y="163"/>
                </a:cxn>
                <a:cxn ang="0">
                  <a:pos x="9" y="168"/>
                </a:cxn>
                <a:cxn ang="0">
                  <a:pos x="45" y="168"/>
                </a:cxn>
                <a:cxn ang="0">
                  <a:pos x="45" y="0"/>
                </a:cxn>
                <a:cxn ang="0">
                  <a:pos x="31" y="0"/>
                </a:cxn>
                <a:cxn ang="0">
                  <a:pos x="28" y="2"/>
                </a:cxn>
                <a:cxn ang="0">
                  <a:pos x="7" y="2"/>
                </a:cxn>
                <a:cxn ang="0">
                  <a:pos x="4" y="4"/>
                </a:cxn>
                <a:cxn ang="0">
                  <a:pos x="0" y="4"/>
                </a:cxn>
                <a:cxn ang="0">
                  <a:pos x="2" y="43"/>
                </a:cxn>
                <a:cxn ang="0">
                  <a:pos x="2" y="160"/>
                </a:cxn>
                <a:cxn ang="0">
                  <a:pos x="4" y="160"/>
                </a:cxn>
                <a:cxn ang="0">
                  <a:pos x="9" y="163"/>
                </a:cxn>
              </a:cxnLst>
              <a:rect l="0" t="0" r="r" b="b"/>
              <a:pathLst>
                <a:path w="45" h="168">
                  <a:moveTo>
                    <a:pt x="9" y="163"/>
                  </a:moveTo>
                  <a:lnTo>
                    <a:pt x="9" y="168"/>
                  </a:lnTo>
                  <a:lnTo>
                    <a:pt x="45" y="168"/>
                  </a:lnTo>
                  <a:lnTo>
                    <a:pt x="45" y="0"/>
                  </a:lnTo>
                  <a:lnTo>
                    <a:pt x="31" y="0"/>
                  </a:lnTo>
                  <a:lnTo>
                    <a:pt x="28" y="2"/>
                  </a:lnTo>
                  <a:lnTo>
                    <a:pt x="7" y="2"/>
                  </a:lnTo>
                  <a:lnTo>
                    <a:pt x="4" y="4"/>
                  </a:lnTo>
                  <a:lnTo>
                    <a:pt x="0" y="4"/>
                  </a:lnTo>
                  <a:lnTo>
                    <a:pt x="2" y="43"/>
                  </a:lnTo>
                  <a:lnTo>
                    <a:pt x="2" y="160"/>
                  </a:lnTo>
                  <a:lnTo>
                    <a:pt x="4" y="160"/>
                  </a:lnTo>
                  <a:lnTo>
                    <a:pt x="9" y="163"/>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8" name="Freeform 724"/>
            <p:cNvSpPr>
              <a:spLocks/>
            </p:cNvSpPr>
            <p:nvPr/>
          </p:nvSpPr>
          <p:spPr bwMode="auto">
            <a:xfrm>
              <a:off x="9396" y="2733"/>
              <a:ext cx="45" cy="156"/>
            </a:xfrm>
            <a:custGeom>
              <a:avLst/>
              <a:gdLst/>
              <a:ahLst/>
              <a:cxnLst>
                <a:cxn ang="0">
                  <a:pos x="16" y="153"/>
                </a:cxn>
                <a:cxn ang="0">
                  <a:pos x="19" y="156"/>
                </a:cxn>
                <a:cxn ang="0">
                  <a:pos x="45" y="156"/>
                </a:cxn>
                <a:cxn ang="0">
                  <a:pos x="45" y="0"/>
                </a:cxn>
                <a:cxn ang="0">
                  <a:pos x="36" y="0"/>
                </a:cxn>
                <a:cxn ang="0">
                  <a:pos x="31" y="2"/>
                </a:cxn>
                <a:cxn ang="0">
                  <a:pos x="7" y="2"/>
                </a:cxn>
                <a:cxn ang="0">
                  <a:pos x="4" y="4"/>
                </a:cxn>
                <a:cxn ang="0">
                  <a:pos x="0" y="4"/>
                </a:cxn>
                <a:cxn ang="0">
                  <a:pos x="2" y="40"/>
                </a:cxn>
                <a:cxn ang="0">
                  <a:pos x="2" y="148"/>
                </a:cxn>
                <a:cxn ang="0">
                  <a:pos x="9" y="148"/>
                </a:cxn>
                <a:cxn ang="0">
                  <a:pos x="9" y="153"/>
                </a:cxn>
                <a:cxn ang="0">
                  <a:pos x="16" y="153"/>
                </a:cxn>
              </a:cxnLst>
              <a:rect l="0" t="0" r="r" b="b"/>
              <a:pathLst>
                <a:path w="45" h="156">
                  <a:moveTo>
                    <a:pt x="16" y="153"/>
                  </a:moveTo>
                  <a:lnTo>
                    <a:pt x="19" y="156"/>
                  </a:lnTo>
                  <a:lnTo>
                    <a:pt x="45" y="156"/>
                  </a:lnTo>
                  <a:lnTo>
                    <a:pt x="45" y="0"/>
                  </a:lnTo>
                  <a:lnTo>
                    <a:pt x="36" y="0"/>
                  </a:lnTo>
                  <a:lnTo>
                    <a:pt x="31" y="2"/>
                  </a:lnTo>
                  <a:lnTo>
                    <a:pt x="7" y="2"/>
                  </a:lnTo>
                  <a:lnTo>
                    <a:pt x="4" y="4"/>
                  </a:lnTo>
                  <a:lnTo>
                    <a:pt x="0" y="4"/>
                  </a:lnTo>
                  <a:lnTo>
                    <a:pt x="2" y="40"/>
                  </a:lnTo>
                  <a:lnTo>
                    <a:pt x="2" y="148"/>
                  </a:lnTo>
                  <a:lnTo>
                    <a:pt x="9" y="148"/>
                  </a:lnTo>
                  <a:lnTo>
                    <a:pt x="9" y="153"/>
                  </a:lnTo>
                  <a:lnTo>
                    <a:pt x="16" y="153"/>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9" name="Freeform 725"/>
            <p:cNvSpPr>
              <a:spLocks/>
            </p:cNvSpPr>
            <p:nvPr/>
          </p:nvSpPr>
          <p:spPr bwMode="auto">
            <a:xfrm>
              <a:off x="9396" y="2733"/>
              <a:ext cx="45" cy="142"/>
            </a:xfrm>
            <a:custGeom>
              <a:avLst/>
              <a:gdLst/>
              <a:ahLst/>
              <a:cxnLst>
                <a:cxn ang="0">
                  <a:pos x="16" y="139"/>
                </a:cxn>
                <a:cxn ang="0">
                  <a:pos x="19" y="141"/>
                </a:cxn>
                <a:cxn ang="0">
                  <a:pos x="45" y="141"/>
                </a:cxn>
                <a:cxn ang="0">
                  <a:pos x="45" y="0"/>
                </a:cxn>
                <a:cxn ang="0">
                  <a:pos x="36" y="0"/>
                </a:cxn>
                <a:cxn ang="0">
                  <a:pos x="31" y="2"/>
                </a:cxn>
                <a:cxn ang="0">
                  <a:pos x="7" y="2"/>
                </a:cxn>
                <a:cxn ang="0">
                  <a:pos x="4" y="4"/>
                </a:cxn>
                <a:cxn ang="0">
                  <a:pos x="0" y="4"/>
                </a:cxn>
                <a:cxn ang="0">
                  <a:pos x="2" y="36"/>
                </a:cxn>
                <a:cxn ang="0">
                  <a:pos x="2" y="134"/>
                </a:cxn>
                <a:cxn ang="0">
                  <a:pos x="9" y="134"/>
                </a:cxn>
                <a:cxn ang="0">
                  <a:pos x="9" y="139"/>
                </a:cxn>
                <a:cxn ang="0">
                  <a:pos x="16" y="139"/>
                </a:cxn>
              </a:cxnLst>
              <a:rect l="0" t="0" r="r" b="b"/>
              <a:pathLst>
                <a:path w="45" h="142">
                  <a:moveTo>
                    <a:pt x="16" y="139"/>
                  </a:moveTo>
                  <a:lnTo>
                    <a:pt x="19" y="141"/>
                  </a:lnTo>
                  <a:lnTo>
                    <a:pt x="45" y="141"/>
                  </a:lnTo>
                  <a:lnTo>
                    <a:pt x="45" y="0"/>
                  </a:lnTo>
                  <a:lnTo>
                    <a:pt x="36" y="0"/>
                  </a:lnTo>
                  <a:lnTo>
                    <a:pt x="31" y="2"/>
                  </a:lnTo>
                  <a:lnTo>
                    <a:pt x="7" y="2"/>
                  </a:lnTo>
                  <a:lnTo>
                    <a:pt x="4" y="4"/>
                  </a:lnTo>
                  <a:lnTo>
                    <a:pt x="0" y="4"/>
                  </a:lnTo>
                  <a:lnTo>
                    <a:pt x="2" y="36"/>
                  </a:lnTo>
                  <a:lnTo>
                    <a:pt x="2" y="134"/>
                  </a:lnTo>
                  <a:lnTo>
                    <a:pt x="9" y="134"/>
                  </a:lnTo>
                  <a:lnTo>
                    <a:pt x="9" y="139"/>
                  </a:lnTo>
                  <a:lnTo>
                    <a:pt x="16" y="139"/>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0" name="Freeform 726"/>
            <p:cNvSpPr>
              <a:spLocks/>
            </p:cNvSpPr>
            <p:nvPr/>
          </p:nvSpPr>
          <p:spPr bwMode="auto">
            <a:xfrm>
              <a:off x="9396" y="2733"/>
              <a:ext cx="45" cy="127"/>
            </a:xfrm>
            <a:custGeom>
              <a:avLst/>
              <a:gdLst/>
              <a:ahLst/>
              <a:cxnLst>
                <a:cxn ang="0">
                  <a:pos x="45" y="0"/>
                </a:cxn>
                <a:cxn ang="0">
                  <a:pos x="36" y="0"/>
                </a:cxn>
                <a:cxn ang="0">
                  <a:pos x="31" y="2"/>
                </a:cxn>
                <a:cxn ang="0">
                  <a:pos x="4" y="2"/>
                </a:cxn>
                <a:cxn ang="0">
                  <a:pos x="0" y="4"/>
                </a:cxn>
                <a:cxn ang="0">
                  <a:pos x="2" y="33"/>
                </a:cxn>
                <a:cxn ang="0">
                  <a:pos x="2" y="120"/>
                </a:cxn>
                <a:cxn ang="0">
                  <a:pos x="4" y="120"/>
                </a:cxn>
                <a:cxn ang="0">
                  <a:pos x="9" y="122"/>
                </a:cxn>
                <a:cxn ang="0">
                  <a:pos x="9" y="127"/>
                </a:cxn>
                <a:cxn ang="0">
                  <a:pos x="45" y="127"/>
                </a:cxn>
                <a:cxn ang="0">
                  <a:pos x="45" y="0"/>
                </a:cxn>
              </a:cxnLst>
              <a:rect l="0" t="0" r="r" b="b"/>
              <a:pathLst>
                <a:path w="45" h="127">
                  <a:moveTo>
                    <a:pt x="45" y="0"/>
                  </a:moveTo>
                  <a:lnTo>
                    <a:pt x="36" y="0"/>
                  </a:lnTo>
                  <a:lnTo>
                    <a:pt x="31" y="2"/>
                  </a:lnTo>
                  <a:lnTo>
                    <a:pt x="4" y="2"/>
                  </a:lnTo>
                  <a:lnTo>
                    <a:pt x="0" y="4"/>
                  </a:lnTo>
                  <a:lnTo>
                    <a:pt x="2" y="33"/>
                  </a:lnTo>
                  <a:lnTo>
                    <a:pt x="2" y="120"/>
                  </a:lnTo>
                  <a:lnTo>
                    <a:pt x="4" y="120"/>
                  </a:lnTo>
                  <a:lnTo>
                    <a:pt x="9" y="122"/>
                  </a:lnTo>
                  <a:lnTo>
                    <a:pt x="9" y="127"/>
                  </a:lnTo>
                  <a:lnTo>
                    <a:pt x="45" y="127"/>
                  </a:lnTo>
                  <a:lnTo>
                    <a:pt x="45" y="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1" name="Freeform 727"/>
            <p:cNvSpPr>
              <a:spLocks/>
            </p:cNvSpPr>
            <p:nvPr/>
          </p:nvSpPr>
          <p:spPr bwMode="auto">
            <a:xfrm>
              <a:off x="9396" y="2733"/>
              <a:ext cx="45" cy="113"/>
            </a:xfrm>
            <a:custGeom>
              <a:avLst/>
              <a:gdLst/>
              <a:ahLst/>
              <a:cxnLst>
                <a:cxn ang="0">
                  <a:pos x="45" y="0"/>
                </a:cxn>
                <a:cxn ang="0">
                  <a:pos x="36" y="0"/>
                </a:cxn>
                <a:cxn ang="0">
                  <a:pos x="31" y="2"/>
                </a:cxn>
                <a:cxn ang="0">
                  <a:pos x="4" y="2"/>
                </a:cxn>
                <a:cxn ang="0">
                  <a:pos x="0" y="4"/>
                </a:cxn>
                <a:cxn ang="0">
                  <a:pos x="2" y="28"/>
                </a:cxn>
                <a:cxn ang="0">
                  <a:pos x="2" y="108"/>
                </a:cxn>
                <a:cxn ang="0">
                  <a:pos x="9" y="108"/>
                </a:cxn>
                <a:cxn ang="0">
                  <a:pos x="9" y="112"/>
                </a:cxn>
                <a:cxn ang="0">
                  <a:pos x="45" y="112"/>
                </a:cxn>
                <a:cxn ang="0">
                  <a:pos x="45" y="0"/>
                </a:cxn>
              </a:cxnLst>
              <a:rect l="0" t="0" r="r" b="b"/>
              <a:pathLst>
                <a:path w="45" h="113">
                  <a:moveTo>
                    <a:pt x="45" y="0"/>
                  </a:moveTo>
                  <a:lnTo>
                    <a:pt x="36" y="0"/>
                  </a:lnTo>
                  <a:lnTo>
                    <a:pt x="31" y="2"/>
                  </a:lnTo>
                  <a:lnTo>
                    <a:pt x="4" y="2"/>
                  </a:lnTo>
                  <a:lnTo>
                    <a:pt x="0" y="4"/>
                  </a:lnTo>
                  <a:lnTo>
                    <a:pt x="2" y="28"/>
                  </a:lnTo>
                  <a:lnTo>
                    <a:pt x="2" y="108"/>
                  </a:lnTo>
                  <a:lnTo>
                    <a:pt x="9" y="108"/>
                  </a:lnTo>
                  <a:lnTo>
                    <a:pt x="9" y="112"/>
                  </a:lnTo>
                  <a:lnTo>
                    <a:pt x="45" y="112"/>
                  </a:lnTo>
                  <a:lnTo>
                    <a:pt x="45" y="0"/>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2" name="Freeform 728"/>
            <p:cNvSpPr>
              <a:spLocks/>
            </p:cNvSpPr>
            <p:nvPr/>
          </p:nvSpPr>
          <p:spPr bwMode="auto">
            <a:xfrm>
              <a:off x="9396" y="2733"/>
              <a:ext cx="45" cy="99"/>
            </a:xfrm>
            <a:custGeom>
              <a:avLst/>
              <a:gdLst/>
              <a:ahLst/>
              <a:cxnLst>
                <a:cxn ang="0">
                  <a:pos x="45" y="0"/>
                </a:cxn>
                <a:cxn ang="0">
                  <a:pos x="38" y="0"/>
                </a:cxn>
                <a:cxn ang="0">
                  <a:pos x="36" y="2"/>
                </a:cxn>
                <a:cxn ang="0">
                  <a:pos x="4" y="2"/>
                </a:cxn>
                <a:cxn ang="0">
                  <a:pos x="0" y="4"/>
                </a:cxn>
                <a:cxn ang="0">
                  <a:pos x="2" y="26"/>
                </a:cxn>
                <a:cxn ang="0">
                  <a:pos x="2" y="93"/>
                </a:cxn>
                <a:cxn ang="0">
                  <a:pos x="9" y="93"/>
                </a:cxn>
                <a:cxn ang="0">
                  <a:pos x="9" y="98"/>
                </a:cxn>
                <a:cxn ang="0">
                  <a:pos x="45" y="98"/>
                </a:cxn>
                <a:cxn ang="0">
                  <a:pos x="45" y="0"/>
                </a:cxn>
              </a:cxnLst>
              <a:rect l="0" t="0" r="r" b="b"/>
              <a:pathLst>
                <a:path w="45" h="99">
                  <a:moveTo>
                    <a:pt x="45" y="0"/>
                  </a:moveTo>
                  <a:lnTo>
                    <a:pt x="38" y="0"/>
                  </a:lnTo>
                  <a:lnTo>
                    <a:pt x="36" y="2"/>
                  </a:lnTo>
                  <a:lnTo>
                    <a:pt x="4" y="2"/>
                  </a:lnTo>
                  <a:lnTo>
                    <a:pt x="0" y="4"/>
                  </a:lnTo>
                  <a:lnTo>
                    <a:pt x="2" y="26"/>
                  </a:lnTo>
                  <a:lnTo>
                    <a:pt x="2" y="93"/>
                  </a:lnTo>
                  <a:lnTo>
                    <a:pt x="9" y="93"/>
                  </a:lnTo>
                  <a:lnTo>
                    <a:pt x="9" y="98"/>
                  </a:lnTo>
                  <a:lnTo>
                    <a:pt x="45" y="98"/>
                  </a:lnTo>
                  <a:lnTo>
                    <a:pt x="45" y="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3" name="Freeform 729"/>
            <p:cNvSpPr>
              <a:spLocks/>
            </p:cNvSpPr>
            <p:nvPr/>
          </p:nvSpPr>
          <p:spPr bwMode="auto">
            <a:xfrm>
              <a:off x="9396" y="2733"/>
              <a:ext cx="45" cy="84"/>
            </a:xfrm>
            <a:custGeom>
              <a:avLst/>
              <a:gdLst/>
              <a:ahLst/>
              <a:cxnLst>
                <a:cxn ang="0">
                  <a:pos x="7" y="79"/>
                </a:cxn>
                <a:cxn ang="0">
                  <a:pos x="9" y="84"/>
                </a:cxn>
                <a:cxn ang="0">
                  <a:pos x="45" y="84"/>
                </a:cxn>
                <a:cxn ang="0">
                  <a:pos x="45" y="0"/>
                </a:cxn>
                <a:cxn ang="0">
                  <a:pos x="38" y="0"/>
                </a:cxn>
                <a:cxn ang="0">
                  <a:pos x="36" y="2"/>
                </a:cxn>
                <a:cxn ang="0">
                  <a:pos x="0" y="2"/>
                </a:cxn>
                <a:cxn ang="0">
                  <a:pos x="2" y="21"/>
                </a:cxn>
                <a:cxn ang="0">
                  <a:pos x="2" y="79"/>
                </a:cxn>
                <a:cxn ang="0">
                  <a:pos x="7" y="79"/>
                </a:cxn>
              </a:cxnLst>
              <a:rect l="0" t="0" r="r" b="b"/>
              <a:pathLst>
                <a:path w="45" h="84">
                  <a:moveTo>
                    <a:pt x="7" y="79"/>
                  </a:moveTo>
                  <a:lnTo>
                    <a:pt x="9" y="84"/>
                  </a:lnTo>
                  <a:lnTo>
                    <a:pt x="45" y="84"/>
                  </a:lnTo>
                  <a:lnTo>
                    <a:pt x="45" y="0"/>
                  </a:lnTo>
                  <a:lnTo>
                    <a:pt x="38" y="0"/>
                  </a:lnTo>
                  <a:lnTo>
                    <a:pt x="36" y="2"/>
                  </a:lnTo>
                  <a:lnTo>
                    <a:pt x="0" y="2"/>
                  </a:lnTo>
                  <a:lnTo>
                    <a:pt x="2" y="21"/>
                  </a:lnTo>
                  <a:lnTo>
                    <a:pt x="2" y="79"/>
                  </a:lnTo>
                  <a:lnTo>
                    <a:pt x="7" y="79"/>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4" name="Freeform 730"/>
            <p:cNvSpPr>
              <a:spLocks/>
            </p:cNvSpPr>
            <p:nvPr/>
          </p:nvSpPr>
          <p:spPr bwMode="auto">
            <a:xfrm>
              <a:off x="9396" y="2733"/>
              <a:ext cx="45" cy="70"/>
            </a:xfrm>
            <a:custGeom>
              <a:avLst/>
              <a:gdLst/>
              <a:ahLst/>
              <a:cxnLst>
                <a:cxn ang="0">
                  <a:pos x="45" y="0"/>
                </a:cxn>
                <a:cxn ang="0">
                  <a:pos x="38" y="0"/>
                </a:cxn>
                <a:cxn ang="0">
                  <a:pos x="36" y="2"/>
                </a:cxn>
                <a:cxn ang="0">
                  <a:pos x="0" y="2"/>
                </a:cxn>
                <a:cxn ang="0">
                  <a:pos x="2" y="19"/>
                </a:cxn>
                <a:cxn ang="0">
                  <a:pos x="2" y="67"/>
                </a:cxn>
                <a:cxn ang="0">
                  <a:pos x="9" y="67"/>
                </a:cxn>
                <a:cxn ang="0">
                  <a:pos x="9" y="69"/>
                </a:cxn>
                <a:cxn ang="0">
                  <a:pos x="45" y="69"/>
                </a:cxn>
                <a:cxn ang="0">
                  <a:pos x="45" y="0"/>
                </a:cxn>
              </a:cxnLst>
              <a:rect l="0" t="0" r="r" b="b"/>
              <a:pathLst>
                <a:path w="45" h="70">
                  <a:moveTo>
                    <a:pt x="45" y="0"/>
                  </a:moveTo>
                  <a:lnTo>
                    <a:pt x="38" y="0"/>
                  </a:lnTo>
                  <a:lnTo>
                    <a:pt x="36" y="2"/>
                  </a:lnTo>
                  <a:lnTo>
                    <a:pt x="0" y="2"/>
                  </a:lnTo>
                  <a:lnTo>
                    <a:pt x="2" y="19"/>
                  </a:lnTo>
                  <a:lnTo>
                    <a:pt x="2" y="67"/>
                  </a:lnTo>
                  <a:lnTo>
                    <a:pt x="9" y="67"/>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5" name="Freeform 731"/>
            <p:cNvSpPr>
              <a:spLocks/>
            </p:cNvSpPr>
            <p:nvPr/>
          </p:nvSpPr>
          <p:spPr bwMode="auto">
            <a:xfrm>
              <a:off x="9396" y="2733"/>
              <a:ext cx="45" cy="55"/>
            </a:xfrm>
            <a:custGeom>
              <a:avLst/>
              <a:gdLst/>
              <a:ahLst/>
              <a:cxnLst>
                <a:cxn ang="0">
                  <a:pos x="45" y="0"/>
                </a:cxn>
                <a:cxn ang="0">
                  <a:pos x="40" y="0"/>
                </a:cxn>
                <a:cxn ang="0">
                  <a:pos x="38" y="2"/>
                </a:cxn>
                <a:cxn ang="0">
                  <a:pos x="0" y="2"/>
                </a:cxn>
                <a:cxn ang="0">
                  <a:pos x="2" y="16"/>
                </a:cxn>
                <a:cxn ang="0">
                  <a:pos x="2" y="52"/>
                </a:cxn>
                <a:cxn ang="0">
                  <a:pos x="9" y="52"/>
                </a:cxn>
                <a:cxn ang="0">
                  <a:pos x="9" y="55"/>
                </a:cxn>
                <a:cxn ang="0">
                  <a:pos x="45" y="55"/>
                </a:cxn>
                <a:cxn ang="0">
                  <a:pos x="45" y="0"/>
                </a:cxn>
              </a:cxnLst>
              <a:rect l="0" t="0" r="r" b="b"/>
              <a:pathLst>
                <a:path w="45" h="55">
                  <a:moveTo>
                    <a:pt x="45" y="0"/>
                  </a:moveTo>
                  <a:lnTo>
                    <a:pt x="40" y="0"/>
                  </a:lnTo>
                  <a:lnTo>
                    <a:pt x="38" y="2"/>
                  </a:lnTo>
                  <a:lnTo>
                    <a:pt x="0" y="2"/>
                  </a:lnTo>
                  <a:lnTo>
                    <a:pt x="2" y="16"/>
                  </a:lnTo>
                  <a:lnTo>
                    <a:pt x="2"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6" name="Freeform 732"/>
            <p:cNvSpPr>
              <a:spLocks/>
            </p:cNvSpPr>
            <p:nvPr/>
          </p:nvSpPr>
          <p:spPr bwMode="auto">
            <a:xfrm>
              <a:off x="9396" y="2733"/>
              <a:ext cx="45" cy="41"/>
            </a:xfrm>
            <a:custGeom>
              <a:avLst/>
              <a:gdLst/>
              <a:ahLst/>
              <a:cxnLst>
                <a:cxn ang="0">
                  <a:pos x="9" y="40"/>
                </a:cxn>
                <a:cxn ang="0">
                  <a:pos x="45" y="40"/>
                </a:cxn>
                <a:cxn ang="0">
                  <a:pos x="45" y="0"/>
                </a:cxn>
                <a:cxn ang="0">
                  <a:pos x="0" y="2"/>
                </a:cxn>
                <a:cxn ang="0">
                  <a:pos x="2" y="38"/>
                </a:cxn>
                <a:cxn ang="0">
                  <a:pos x="9" y="38"/>
                </a:cxn>
                <a:cxn ang="0">
                  <a:pos x="9" y="40"/>
                </a:cxn>
              </a:cxnLst>
              <a:rect l="0" t="0" r="r" b="b"/>
              <a:pathLst>
                <a:path w="45" h="41">
                  <a:moveTo>
                    <a:pt x="9" y="40"/>
                  </a:moveTo>
                  <a:lnTo>
                    <a:pt x="45" y="40"/>
                  </a:lnTo>
                  <a:lnTo>
                    <a:pt x="45" y="0"/>
                  </a:lnTo>
                  <a:lnTo>
                    <a:pt x="0" y="2"/>
                  </a:lnTo>
                  <a:lnTo>
                    <a:pt x="2" y="38"/>
                  </a:lnTo>
                  <a:lnTo>
                    <a:pt x="9" y="38"/>
                  </a:lnTo>
                  <a:lnTo>
                    <a:pt x="9" y="40"/>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7" name="Freeform 733"/>
            <p:cNvSpPr>
              <a:spLocks/>
            </p:cNvSpPr>
            <p:nvPr/>
          </p:nvSpPr>
          <p:spPr bwMode="auto">
            <a:xfrm>
              <a:off x="9451" y="2692"/>
              <a:ext cx="156" cy="212"/>
            </a:xfrm>
            <a:custGeom>
              <a:avLst/>
              <a:gdLst/>
              <a:ahLst/>
              <a:cxnLst>
                <a:cxn ang="0">
                  <a:pos x="16" y="21"/>
                </a:cxn>
                <a:cxn ang="0">
                  <a:pos x="12" y="21"/>
                </a:cxn>
                <a:cxn ang="0">
                  <a:pos x="7" y="24"/>
                </a:cxn>
                <a:cxn ang="0">
                  <a:pos x="4" y="47"/>
                </a:cxn>
                <a:cxn ang="0">
                  <a:pos x="0" y="91"/>
                </a:cxn>
                <a:cxn ang="0">
                  <a:pos x="0" y="156"/>
                </a:cxn>
                <a:cxn ang="0">
                  <a:pos x="2" y="180"/>
                </a:cxn>
                <a:cxn ang="0">
                  <a:pos x="7" y="201"/>
                </a:cxn>
                <a:cxn ang="0">
                  <a:pos x="9" y="201"/>
                </a:cxn>
                <a:cxn ang="0">
                  <a:pos x="14" y="204"/>
                </a:cxn>
                <a:cxn ang="0">
                  <a:pos x="16" y="204"/>
                </a:cxn>
                <a:cxn ang="0">
                  <a:pos x="21" y="206"/>
                </a:cxn>
                <a:cxn ang="0">
                  <a:pos x="33" y="206"/>
                </a:cxn>
                <a:cxn ang="0">
                  <a:pos x="38" y="208"/>
                </a:cxn>
                <a:cxn ang="0">
                  <a:pos x="60" y="208"/>
                </a:cxn>
                <a:cxn ang="0">
                  <a:pos x="64" y="211"/>
                </a:cxn>
                <a:cxn ang="0">
                  <a:pos x="112" y="211"/>
                </a:cxn>
                <a:cxn ang="0">
                  <a:pos x="117" y="208"/>
                </a:cxn>
                <a:cxn ang="0">
                  <a:pos x="134" y="208"/>
                </a:cxn>
                <a:cxn ang="0">
                  <a:pos x="139" y="206"/>
                </a:cxn>
                <a:cxn ang="0">
                  <a:pos x="148" y="206"/>
                </a:cxn>
                <a:cxn ang="0">
                  <a:pos x="153" y="204"/>
                </a:cxn>
                <a:cxn ang="0">
                  <a:pos x="151" y="153"/>
                </a:cxn>
                <a:cxn ang="0">
                  <a:pos x="151" y="103"/>
                </a:cxn>
                <a:cxn ang="0">
                  <a:pos x="153" y="52"/>
                </a:cxn>
                <a:cxn ang="0">
                  <a:pos x="156" y="0"/>
                </a:cxn>
                <a:cxn ang="0">
                  <a:pos x="151" y="0"/>
                </a:cxn>
                <a:cxn ang="0">
                  <a:pos x="146" y="2"/>
                </a:cxn>
                <a:cxn ang="0">
                  <a:pos x="117" y="2"/>
                </a:cxn>
                <a:cxn ang="0">
                  <a:pos x="112" y="4"/>
                </a:cxn>
                <a:cxn ang="0">
                  <a:pos x="96" y="4"/>
                </a:cxn>
                <a:cxn ang="0">
                  <a:pos x="91" y="7"/>
                </a:cxn>
                <a:cxn ang="0">
                  <a:pos x="81" y="7"/>
                </a:cxn>
                <a:cxn ang="0">
                  <a:pos x="76" y="9"/>
                </a:cxn>
                <a:cxn ang="0">
                  <a:pos x="67" y="9"/>
                </a:cxn>
                <a:cxn ang="0">
                  <a:pos x="62" y="12"/>
                </a:cxn>
                <a:cxn ang="0">
                  <a:pos x="52" y="12"/>
                </a:cxn>
                <a:cxn ang="0">
                  <a:pos x="47" y="14"/>
                </a:cxn>
                <a:cxn ang="0">
                  <a:pos x="43" y="14"/>
                </a:cxn>
                <a:cxn ang="0">
                  <a:pos x="38" y="16"/>
                </a:cxn>
                <a:cxn ang="0">
                  <a:pos x="31" y="16"/>
                </a:cxn>
                <a:cxn ang="0">
                  <a:pos x="26" y="19"/>
                </a:cxn>
                <a:cxn ang="0">
                  <a:pos x="21" y="19"/>
                </a:cxn>
                <a:cxn ang="0">
                  <a:pos x="16" y="21"/>
                </a:cxn>
              </a:cxnLst>
              <a:rect l="0" t="0" r="r" b="b"/>
              <a:pathLst>
                <a:path w="156" h="212">
                  <a:moveTo>
                    <a:pt x="16" y="21"/>
                  </a:moveTo>
                  <a:lnTo>
                    <a:pt x="12" y="21"/>
                  </a:lnTo>
                  <a:lnTo>
                    <a:pt x="7" y="24"/>
                  </a:lnTo>
                  <a:lnTo>
                    <a:pt x="4" y="47"/>
                  </a:lnTo>
                  <a:lnTo>
                    <a:pt x="0" y="91"/>
                  </a:lnTo>
                  <a:lnTo>
                    <a:pt x="0" y="156"/>
                  </a:lnTo>
                  <a:lnTo>
                    <a:pt x="2" y="180"/>
                  </a:lnTo>
                  <a:lnTo>
                    <a:pt x="7" y="201"/>
                  </a:lnTo>
                  <a:lnTo>
                    <a:pt x="9" y="201"/>
                  </a:lnTo>
                  <a:lnTo>
                    <a:pt x="14" y="204"/>
                  </a:lnTo>
                  <a:lnTo>
                    <a:pt x="16" y="204"/>
                  </a:lnTo>
                  <a:lnTo>
                    <a:pt x="21" y="206"/>
                  </a:lnTo>
                  <a:lnTo>
                    <a:pt x="33" y="206"/>
                  </a:lnTo>
                  <a:lnTo>
                    <a:pt x="38" y="208"/>
                  </a:lnTo>
                  <a:lnTo>
                    <a:pt x="60" y="208"/>
                  </a:lnTo>
                  <a:lnTo>
                    <a:pt x="64" y="211"/>
                  </a:lnTo>
                  <a:lnTo>
                    <a:pt x="112" y="211"/>
                  </a:lnTo>
                  <a:lnTo>
                    <a:pt x="117" y="208"/>
                  </a:lnTo>
                  <a:lnTo>
                    <a:pt x="134" y="208"/>
                  </a:lnTo>
                  <a:lnTo>
                    <a:pt x="139" y="206"/>
                  </a:lnTo>
                  <a:lnTo>
                    <a:pt x="148" y="206"/>
                  </a:lnTo>
                  <a:lnTo>
                    <a:pt x="153" y="204"/>
                  </a:lnTo>
                  <a:lnTo>
                    <a:pt x="151" y="153"/>
                  </a:lnTo>
                  <a:lnTo>
                    <a:pt x="151" y="103"/>
                  </a:lnTo>
                  <a:lnTo>
                    <a:pt x="153" y="52"/>
                  </a:lnTo>
                  <a:lnTo>
                    <a:pt x="156" y="0"/>
                  </a:lnTo>
                  <a:lnTo>
                    <a:pt x="151" y="0"/>
                  </a:lnTo>
                  <a:lnTo>
                    <a:pt x="146" y="2"/>
                  </a:lnTo>
                  <a:lnTo>
                    <a:pt x="117" y="2"/>
                  </a:lnTo>
                  <a:lnTo>
                    <a:pt x="112" y="4"/>
                  </a:lnTo>
                  <a:lnTo>
                    <a:pt x="96" y="4"/>
                  </a:lnTo>
                  <a:lnTo>
                    <a:pt x="91" y="7"/>
                  </a:lnTo>
                  <a:lnTo>
                    <a:pt x="81" y="7"/>
                  </a:lnTo>
                  <a:lnTo>
                    <a:pt x="76" y="9"/>
                  </a:lnTo>
                  <a:lnTo>
                    <a:pt x="67" y="9"/>
                  </a:lnTo>
                  <a:lnTo>
                    <a:pt x="62" y="12"/>
                  </a:lnTo>
                  <a:lnTo>
                    <a:pt x="52" y="12"/>
                  </a:lnTo>
                  <a:lnTo>
                    <a:pt x="47" y="14"/>
                  </a:lnTo>
                  <a:lnTo>
                    <a:pt x="43" y="14"/>
                  </a:lnTo>
                  <a:lnTo>
                    <a:pt x="38" y="16"/>
                  </a:lnTo>
                  <a:lnTo>
                    <a:pt x="31" y="16"/>
                  </a:lnTo>
                  <a:lnTo>
                    <a:pt x="26" y="19"/>
                  </a:lnTo>
                  <a:lnTo>
                    <a:pt x="21" y="19"/>
                  </a:lnTo>
                  <a:lnTo>
                    <a:pt x="16" y="21"/>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8" name="Freeform 734"/>
            <p:cNvSpPr>
              <a:spLocks/>
            </p:cNvSpPr>
            <p:nvPr/>
          </p:nvSpPr>
          <p:spPr bwMode="auto">
            <a:xfrm>
              <a:off x="9451" y="2695"/>
              <a:ext cx="153" cy="201"/>
            </a:xfrm>
            <a:custGeom>
              <a:avLst/>
              <a:gdLst/>
              <a:ahLst/>
              <a:cxnLst>
                <a:cxn ang="0">
                  <a:pos x="2" y="170"/>
                </a:cxn>
                <a:cxn ang="0">
                  <a:pos x="7" y="192"/>
                </a:cxn>
                <a:cxn ang="0">
                  <a:pos x="21" y="196"/>
                </a:cxn>
                <a:cxn ang="0">
                  <a:pos x="28" y="196"/>
                </a:cxn>
                <a:cxn ang="0">
                  <a:pos x="38" y="199"/>
                </a:cxn>
                <a:cxn ang="0">
                  <a:pos x="47" y="199"/>
                </a:cxn>
                <a:cxn ang="0">
                  <a:pos x="57" y="201"/>
                </a:cxn>
                <a:cxn ang="0">
                  <a:pos x="98" y="201"/>
                </a:cxn>
                <a:cxn ang="0">
                  <a:pos x="107" y="199"/>
                </a:cxn>
                <a:cxn ang="0">
                  <a:pos x="127" y="199"/>
                </a:cxn>
                <a:cxn ang="0">
                  <a:pos x="134" y="196"/>
                </a:cxn>
                <a:cxn ang="0">
                  <a:pos x="143" y="196"/>
                </a:cxn>
                <a:cxn ang="0">
                  <a:pos x="148" y="194"/>
                </a:cxn>
                <a:cxn ang="0">
                  <a:pos x="148" y="95"/>
                </a:cxn>
                <a:cxn ang="0">
                  <a:pos x="153" y="0"/>
                </a:cxn>
                <a:cxn ang="0">
                  <a:pos x="120" y="0"/>
                </a:cxn>
                <a:cxn ang="0">
                  <a:pos x="115" y="2"/>
                </a:cxn>
                <a:cxn ang="0">
                  <a:pos x="98" y="2"/>
                </a:cxn>
                <a:cxn ang="0">
                  <a:pos x="93" y="4"/>
                </a:cxn>
                <a:cxn ang="0">
                  <a:pos x="83" y="4"/>
                </a:cxn>
                <a:cxn ang="0">
                  <a:pos x="79" y="7"/>
                </a:cxn>
                <a:cxn ang="0">
                  <a:pos x="64" y="7"/>
                </a:cxn>
                <a:cxn ang="0">
                  <a:pos x="62" y="9"/>
                </a:cxn>
                <a:cxn ang="0">
                  <a:pos x="57" y="9"/>
                </a:cxn>
                <a:cxn ang="0">
                  <a:pos x="52" y="12"/>
                </a:cxn>
                <a:cxn ang="0">
                  <a:pos x="43" y="12"/>
                </a:cxn>
                <a:cxn ang="0">
                  <a:pos x="38" y="14"/>
                </a:cxn>
                <a:cxn ang="0">
                  <a:pos x="33" y="14"/>
                </a:cxn>
                <a:cxn ang="0">
                  <a:pos x="28" y="16"/>
                </a:cxn>
                <a:cxn ang="0">
                  <a:pos x="26" y="16"/>
                </a:cxn>
                <a:cxn ang="0">
                  <a:pos x="21" y="19"/>
                </a:cxn>
                <a:cxn ang="0">
                  <a:pos x="12" y="19"/>
                </a:cxn>
                <a:cxn ang="0">
                  <a:pos x="7" y="21"/>
                </a:cxn>
                <a:cxn ang="0">
                  <a:pos x="0" y="86"/>
                </a:cxn>
                <a:cxn ang="0">
                  <a:pos x="0" y="148"/>
                </a:cxn>
                <a:cxn ang="0">
                  <a:pos x="2" y="170"/>
                </a:cxn>
              </a:cxnLst>
              <a:rect l="0" t="0" r="r" b="b"/>
              <a:pathLst>
                <a:path w="153" h="201">
                  <a:moveTo>
                    <a:pt x="2" y="170"/>
                  </a:moveTo>
                  <a:lnTo>
                    <a:pt x="7" y="192"/>
                  </a:lnTo>
                  <a:lnTo>
                    <a:pt x="21" y="196"/>
                  </a:lnTo>
                  <a:lnTo>
                    <a:pt x="28" y="196"/>
                  </a:lnTo>
                  <a:lnTo>
                    <a:pt x="38" y="199"/>
                  </a:lnTo>
                  <a:lnTo>
                    <a:pt x="47" y="199"/>
                  </a:lnTo>
                  <a:lnTo>
                    <a:pt x="57" y="201"/>
                  </a:lnTo>
                  <a:lnTo>
                    <a:pt x="98" y="201"/>
                  </a:lnTo>
                  <a:lnTo>
                    <a:pt x="107" y="199"/>
                  </a:lnTo>
                  <a:lnTo>
                    <a:pt x="127" y="199"/>
                  </a:lnTo>
                  <a:lnTo>
                    <a:pt x="134" y="196"/>
                  </a:lnTo>
                  <a:lnTo>
                    <a:pt x="143" y="196"/>
                  </a:lnTo>
                  <a:lnTo>
                    <a:pt x="148" y="194"/>
                  </a:lnTo>
                  <a:lnTo>
                    <a:pt x="148" y="95"/>
                  </a:lnTo>
                  <a:lnTo>
                    <a:pt x="153" y="0"/>
                  </a:lnTo>
                  <a:lnTo>
                    <a:pt x="120" y="0"/>
                  </a:lnTo>
                  <a:lnTo>
                    <a:pt x="115" y="2"/>
                  </a:lnTo>
                  <a:lnTo>
                    <a:pt x="98" y="2"/>
                  </a:lnTo>
                  <a:lnTo>
                    <a:pt x="93" y="4"/>
                  </a:lnTo>
                  <a:lnTo>
                    <a:pt x="83" y="4"/>
                  </a:lnTo>
                  <a:lnTo>
                    <a:pt x="79" y="7"/>
                  </a:lnTo>
                  <a:lnTo>
                    <a:pt x="64" y="7"/>
                  </a:lnTo>
                  <a:lnTo>
                    <a:pt x="62" y="9"/>
                  </a:lnTo>
                  <a:lnTo>
                    <a:pt x="57" y="9"/>
                  </a:lnTo>
                  <a:lnTo>
                    <a:pt x="52" y="12"/>
                  </a:lnTo>
                  <a:lnTo>
                    <a:pt x="43" y="12"/>
                  </a:lnTo>
                  <a:lnTo>
                    <a:pt x="38" y="14"/>
                  </a:lnTo>
                  <a:lnTo>
                    <a:pt x="33" y="14"/>
                  </a:lnTo>
                  <a:lnTo>
                    <a:pt x="28" y="16"/>
                  </a:lnTo>
                  <a:lnTo>
                    <a:pt x="26" y="16"/>
                  </a:lnTo>
                  <a:lnTo>
                    <a:pt x="21" y="19"/>
                  </a:lnTo>
                  <a:lnTo>
                    <a:pt x="12" y="19"/>
                  </a:lnTo>
                  <a:lnTo>
                    <a:pt x="7" y="21"/>
                  </a:lnTo>
                  <a:lnTo>
                    <a:pt x="0" y="86"/>
                  </a:lnTo>
                  <a:lnTo>
                    <a:pt x="0" y="148"/>
                  </a:lnTo>
                  <a:lnTo>
                    <a:pt x="2" y="170"/>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9" name="Freeform 735"/>
            <p:cNvSpPr>
              <a:spLocks/>
            </p:cNvSpPr>
            <p:nvPr/>
          </p:nvSpPr>
          <p:spPr bwMode="auto">
            <a:xfrm>
              <a:off x="9451" y="2695"/>
              <a:ext cx="149" cy="194"/>
            </a:xfrm>
            <a:custGeom>
              <a:avLst/>
              <a:gdLst/>
              <a:ahLst/>
              <a:cxnLst>
                <a:cxn ang="0">
                  <a:pos x="50" y="12"/>
                </a:cxn>
                <a:cxn ang="0">
                  <a:pos x="43" y="12"/>
                </a:cxn>
                <a:cxn ang="0">
                  <a:pos x="23" y="16"/>
                </a:cxn>
                <a:cxn ang="0">
                  <a:pos x="16" y="19"/>
                </a:cxn>
                <a:cxn ang="0">
                  <a:pos x="7" y="21"/>
                </a:cxn>
                <a:cxn ang="0">
                  <a:pos x="2" y="64"/>
                </a:cxn>
                <a:cxn ang="0">
                  <a:pos x="0" y="84"/>
                </a:cxn>
                <a:cxn ang="0">
                  <a:pos x="0" y="124"/>
                </a:cxn>
                <a:cxn ang="0">
                  <a:pos x="2" y="144"/>
                </a:cxn>
                <a:cxn ang="0">
                  <a:pos x="2" y="165"/>
                </a:cxn>
                <a:cxn ang="0">
                  <a:pos x="7" y="187"/>
                </a:cxn>
                <a:cxn ang="0">
                  <a:pos x="14" y="187"/>
                </a:cxn>
                <a:cxn ang="0">
                  <a:pos x="28" y="192"/>
                </a:cxn>
                <a:cxn ang="0">
                  <a:pos x="47" y="192"/>
                </a:cxn>
                <a:cxn ang="0">
                  <a:pos x="57" y="194"/>
                </a:cxn>
                <a:cxn ang="0">
                  <a:pos x="96" y="194"/>
                </a:cxn>
                <a:cxn ang="0">
                  <a:pos x="105" y="192"/>
                </a:cxn>
                <a:cxn ang="0">
                  <a:pos x="124" y="192"/>
                </a:cxn>
                <a:cxn ang="0">
                  <a:pos x="139" y="187"/>
                </a:cxn>
                <a:cxn ang="0">
                  <a:pos x="146" y="187"/>
                </a:cxn>
                <a:cxn ang="0">
                  <a:pos x="143" y="139"/>
                </a:cxn>
                <a:cxn ang="0">
                  <a:pos x="146" y="93"/>
                </a:cxn>
                <a:cxn ang="0">
                  <a:pos x="146" y="45"/>
                </a:cxn>
                <a:cxn ang="0">
                  <a:pos x="148" y="0"/>
                </a:cxn>
                <a:cxn ang="0">
                  <a:pos x="122" y="0"/>
                </a:cxn>
                <a:cxn ang="0">
                  <a:pos x="112" y="2"/>
                </a:cxn>
                <a:cxn ang="0">
                  <a:pos x="105" y="2"/>
                </a:cxn>
                <a:cxn ang="0">
                  <a:pos x="96" y="4"/>
                </a:cxn>
                <a:cxn ang="0">
                  <a:pos x="86" y="4"/>
                </a:cxn>
                <a:cxn ang="0">
                  <a:pos x="76" y="7"/>
                </a:cxn>
                <a:cxn ang="0">
                  <a:pos x="69" y="7"/>
                </a:cxn>
                <a:cxn ang="0">
                  <a:pos x="60" y="9"/>
                </a:cxn>
                <a:cxn ang="0">
                  <a:pos x="50" y="12"/>
                </a:cxn>
              </a:cxnLst>
              <a:rect l="0" t="0" r="r" b="b"/>
              <a:pathLst>
                <a:path w="149" h="194">
                  <a:moveTo>
                    <a:pt x="50" y="12"/>
                  </a:moveTo>
                  <a:lnTo>
                    <a:pt x="43" y="12"/>
                  </a:lnTo>
                  <a:lnTo>
                    <a:pt x="23" y="16"/>
                  </a:lnTo>
                  <a:lnTo>
                    <a:pt x="16" y="19"/>
                  </a:lnTo>
                  <a:lnTo>
                    <a:pt x="7" y="21"/>
                  </a:lnTo>
                  <a:lnTo>
                    <a:pt x="2" y="64"/>
                  </a:lnTo>
                  <a:lnTo>
                    <a:pt x="0" y="84"/>
                  </a:lnTo>
                  <a:lnTo>
                    <a:pt x="0" y="124"/>
                  </a:lnTo>
                  <a:lnTo>
                    <a:pt x="2" y="144"/>
                  </a:lnTo>
                  <a:lnTo>
                    <a:pt x="2" y="165"/>
                  </a:lnTo>
                  <a:lnTo>
                    <a:pt x="7" y="187"/>
                  </a:lnTo>
                  <a:lnTo>
                    <a:pt x="14" y="187"/>
                  </a:lnTo>
                  <a:lnTo>
                    <a:pt x="28" y="192"/>
                  </a:lnTo>
                  <a:lnTo>
                    <a:pt x="47" y="192"/>
                  </a:lnTo>
                  <a:lnTo>
                    <a:pt x="57" y="194"/>
                  </a:lnTo>
                  <a:lnTo>
                    <a:pt x="96" y="194"/>
                  </a:lnTo>
                  <a:lnTo>
                    <a:pt x="105" y="192"/>
                  </a:lnTo>
                  <a:lnTo>
                    <a:pt x="124" y="192"/>
                  </a:lnTo>
                  <a:lnTo>
                    <a:pt x="139" y="187"/>
                  </a:lnTo>
                  <a:lnTo>
                    <a:pt x="146" y="187"/>
                  </a:lnTo>
                  <a:lnTo>
                    <a:pt x="143" y="139"/>
                  </a:lnTo>
                  <a:lnTo>
                    <a:pt x="146" y="93"/>
                  </a:lnTo>
                  <a:lnTo>
                    <a:pt x="146" y="45"/>
                  </a:lnTo>
                  <a:lnTo>
                    <a:pt x="148" y="0"/>
                  </a:lnTo>
                  <a:lnTo>
                    <a:pt x="122" y="0"/>
                  </a:lnTo>
                  <a:lnTo>
                    <a:pt x="112" y="2"/>
                  </a:lnTo>
                  <a:lnTo>
                    <a:pt x="105" y="2"/>
                  </a:lnTo>
                  <a:lnTo>
                    <a:pt x="96" y="4"/>
                  </a:lnTo>
                  <a:lnTo>
                    <a:pt x="86" y="4"/>
                  </a:lnTo>
                  <a:lnTo>
                    <a:pt x="76" y="7"/>
                  </a:lnTo>
                  <a:lnTo>
                    <a:pt x="69" y="7"/>
                  </a:lnTo>
                  <a:lnTo>
                    <a:pt x="60" y="9"/>
                  </a:lnTo>
                  <a:lnTo>
                    <a:pt x="50" y="12"/>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0" name="Freeform 736"/>
            <p:cNvSpPr>
              <a:spLocks/>
            </p:cNvSpPr>
            <p:nvPr/>
          </p:nvSpPr>
          <p:spPr bwMode="auto">
            <a:xfrm>
              <a:off x="9451" y="2695"/>
              <a:ext cx="146" cy="187"/>
            </a:xfrm>
            <a:custGeom>
              <a:avLst/>
              <a:gdLst/>
              <a:ahLst/>
              <a:cxnLst>
                <a:cxn ang="0">
                  <a:pos x="2" y="81"/>
                </a:cxn>
                <a:cxn ang="0">
                  <a:pos x="0" y="100"/>
                </a:cxn>
                <a:cxn ang="0">
                  <a:pos x="0" y="120"/>
                </a:cxn>
                <a:cxn ang="0">
                  <a:pos x="2" y="141"/>
                </a:cxn>
                <a:cxn ang="0">
                  <a:pos x="7" y="180"/>
                </a:cxn>
                <a:cxn ang="0">
                  <a:pos x="14" y="182"/>
                </a:cxn>
                <a:cxn ang="0">
                  <a:pos x="21" y="182"/>
                </a:cxn>
                <a:cxn ang="0">
                  <a:pos x="28" y="184"/>
                </a:cxn>
                <a:cxn ang="0">
                  <a:pos x="38" y="184"/>
                </a:cxn>
                <a:cxn ang="0">
                  <a:pos x="45" y="187"/>
                </a:cxn>
                <a:cxn ang="0">
                  <a:pos x="83" y="187"/>
                </a:cxn>
                <a:cxn ang="0">
                  <a:pos x="93" y="184"/>
                </a:cxn>
                <a:cxn ang="0">
                  <a:pos x="112" y="184"/>
                </a:cxn>
                <a:cxn ang="0">
                  <a:pos x="120" y="182"/>
                </a:cxn>
                <a:cxn ang="0">
                  <a:pos x="129" y="182"/>
                </a:cxn>
                <a:cxn ang="0">
                  <a:pos x="136" y="180"/>
                </a:cxn>
                <a:cxn ang="0">
                  <a:pos x="141" y="180"/>
                </a:cxn>
                <a:cxn ang="0">
                  <a:pos x="141" y="88"/>
                </a:cxn>
                <a:cxn ang="0">
                  <a:pos x="143" y="45"/>
                </a:cxn>
                <a:cxn ang="0">
                  <a:pos x="146" y="0"/>
                </a:cxn>
                <a:cxn ang="0">
                  <a:pos x="129" y="0"/>
                </a:cxn>
                <a:cxn ang="0">
                  <a:pos x="120" y="2"/>
                </a:cxn>
                <a:cxn ang="0">
                  <a:pos x="103" y="2"/>
                </a:cxn>
                <a:cxn ang="0">
                  <a:pos x="93" y="4"/>
                </a:cxn>
                <a:cxn ang="0">
                  <a:pos x="83" y="4"/>
                </a:cxn>
                <a:cxn ang="0">
                  <a:pos x="76" y="7"/>
                </a:cxn>
                <a:cxn ang="0">
                  <a:pos x="67" y="7"/>
                </a:cxn>
                <a:cxn ang="0">
                  <a:pos x="60" y="9"/>
                </a:cxn>
                <a:cxn ang="0">
                  <a:pos x="50" y="12"/>
                </a:cxn>
                <a:cxn ang="0">
                  <a:pos x="40" y="14"/>
                </a:cxn>
                <a:cxn ang="0">
                  <a:pos x="33" y="14"/>
                </a:cxn>
                <a:cxn ang="0">
                  <a:pos x="23" y="16"/>
                </a:cxn>
                <a:cxn ang="0">
                  <a:pos x="16" y="19"/>
                </a:cxn>
                <a:cxn ang="0">
                  <a:pos x="7" y="21"/>
                </a:cxn>
                <a:cxn ang="0">
                  <a:pos x="4" y="43"/>
                </a:cxn>
                <a:cxn ang="0">
                  <a:pos x="2" y="62"/>
                </a:cxn>
                <a:cxn ang="0">
                  <a:pos x="2" y="81"/>
                </a:cxn>
              </a:cxnLst>
              <a:rect l="0" t="0" r="r" b="b"/>
              <a:pathLst>
                <a:path w="146" h="187">
                  <a:moveTo>
                    <a:pt x="2" y="81"/>
                  </a:moveTo>
                  <a:lnTo>
                    <a:pt x="0" y="100"/>
                  </a:lnTo>
                  <a:lnTo>
                    <a:pt x="0" y="120"/>
                  </a:lnTo>
                  <a:lnTo>
                    <a:pt x="2" y="141"/>
                  </a:lnTo>
                  <a:lnTo>
                    <a:pt x="7" y="180"/>
                  </a:lnTo>
                  <a:lnTo>
                    <a:pt x="14" y="182"/>
                  </a:lnTo>
                  <a:lnTo>
                    <a:pt x="21" y="182"/>
                  </a:lnTo>
                  <a:lnTo>
                    <a:pt x="28" y="184"/>
                  </a:lnTo>
                  <a:lnTo>
                    <a:pt x="38" y="184"/>
                  </a:lnTo>
                  <a:lnTo>
                    <a:pt x="45" y="187"/>
                  </a:lnTo>
                  <a:lnTo>
                    <a:pt x="83" y="187"/>
                  </a:lnTo>
                  <a:lnTo>
                    <a:pt x="93" y="184"/>
                  </a:lnTo>
                  <a:lnTo>
                    <a:pt x="112" y="184"/>
                  </a:lnTo>
                  <a:lnTo>
                    <a:pt x="120" y="182"/>
                  </a:lnTo>
                  <a:lnTo>
                    <a:pt x="129" y="182"/>
                  </a:lnTo>
                  <a:lnTo>
                    <a:pt x="136" y="180"/>
                  </a:lnTo>
                  <a:lnTo>
                    <a:pt x="141" y="180"/>
                  </a:lnTo>
                  <a:lnTo>
                    <a:pt x="141" y="88"/>
                  </a:lnTo>
                  <a:lnTo>
                    <a:pt x="143" y="45"/>
                  </a:lnTo>
                  <a:lnTo>
                    <a:pt x="146" y="0"/>
                  </a:lnTo>
                  <a:lnTo>
                    <a:pt x="129" y="0"/>
                  </a:lnTo>
                  <a:lnTo>
                    <a:pt x="120" y="2"/>
                  </a:lnTo>
                  <a:lnTo>
                    <a:pt x="103" y="2"/>
                  </a:lnTo>
                  <a:lnTo>
                    <a:pt x="93" y="4"/>
                  </a:lnTo>
                  <a:lnTo>
                    <a:pt x="83" y="4"/>
                  </a:lnTo>
                  <a:lnTo>
                    <a:pt x="76" y="7"/>
                  </a:lnTo>
                  <a:lnTo>
                    <a:pt x="67" y="7"/>
                  </a:lnTo>
                  <a:lnTo>
                    <a:pt x="60" y="9"/>
                  </a:lnTo>
                  <a:lnTo>
                    <a:pt x="50" y="12"/>
                  </a:lnTo>
                  <a:lnTo>
                    <a:pt x="40" y="14"/>
                  </a:lnTo>
                  <a:lnTo>
                    <a:pt x="33" y="14"/>
                  </a:lnTo>
                  <a:lnTo>
                    <a:pt x="23" y="16"/>
                  </a:lnTo>
                  <a:lnTo>
                    <a:pt x="16" y="19"/>
                  </a:lnTo>
                  <a:lnTo>
                    <a:pt x="7" y="21"/>
                  </a:lnTo>
                  <a:lnTo>
                    <a:pt x="4" y="43"/>
                  </a:lnTo>
                  <a:lnTo>
                    <a:pt x="2" y="62"/>
                  </a:lnTo>
                  <a:lnTo>
                    <a:pt x="2" y="81"/>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1" name="Freeform 737"/>
            <p:cNvSpPr>
              <a:spLocks/>
            </p:cNvSpPr>
            <p:nvPr/>
          </p:nvSpPr>
          <p:spPr bwMode="auto">
            <a:xfrm>
              <a:off x="9451" y="2695"/>
              <a:ext cx="141" cy="180"/>
            </a:xfrm>
            <a:custGeom>
              <a:avLst/>
              <a:gdLst/>
              <a:ahLst/>
              <a:cxnLst>
                <a:cxn ang="0">
                  <a:pos x="4" y="43"/>
                </a:cxn>
                <a:cxn ang="0">
                  <a:pos x="2" y="62"/>
                </a:cxn>
                <a:cxn ang="0">
                  <a:pos x="2" y="79"/>
                </a:cxn>
                <a:cxn ang="0">
                  <a:pos x="0" y="98"/>
                </a:cxn>
                <a:cxn ang="0">
                  <a:pos x="2" y="117"/>
                </a:cxn>
                <a:cxn ang="0">
                  <a:pos x="2" y="136"/>
                </a:cxn>
                <a:cxn ang="0">
                  <a:pos x="4" y="153"/>
                </a:cxn>
                <a:cxn ang="0">
                  <a:pos x="7" y="172"/>
                </a:cxn>
                <a:cxn ang="0">
                  <a:pos x="14" y="175"/>
                </a:cxn>
                <a:cxn ang="0">
                  <a:pos x="19" y="177"/>
                </a:cxn>
                <a:cxn ang="0">
                  <a:pos x="36" y="177"/>
                </a:cxn>
                <a:cxn ang="0">
                  <a:pos x="45" y="180"/>
                </a:cxn>
                <a:cxn ang="0">
                  <a:pos x="81" y="180"/>
                </a:cxn>
                <a:cxn ang="0">
                  <a:pos x="91" y="177"/>
                </a:cxn>
                <a:cxn ang="0">
                  <a:pos x="110" y="177"/>
                </a:cxn>
                <a:cxn ang="0">
                  <a:pos x="117" y="175"/>
                </a:cxn>
                <a:cxn ang="0">
                  <a:pos x="124" y="175"/>
                </a:cxn>
                <a:cxn ang="0">
                  <a:pos x="139" y="170"/>
                </a:cxn>
                <a:cxn ang="0">
                  <a:pos x="136" y="127"/>
                </a:cxn>
                <a:cxn ang="0">
                  <a:pos x="139" y="86"/>
                </a:cxn>
                <a:cxn ang="0">
                  <a:pos x="139" y="43"/>
                </a:cxn>
                <a:cxn ang="0">
                  <a:pos x="141" y="0"/>
                </a:cxn>
                <a:cxn ang="0">
                  <a:pos x="124" y="0"/>
                </a:cxn>
                <a:cxn ang="0">
                  <a:pos x="117" y="2"/>
                </a:cxn>
                <a:cxn ang="0">
                  <a:pos x="100" y="2"/>
                </a:cxn>
                <a:cxn ang="0">
                  <a:pos x="91" y="4"/>
                </a:cxn>
                <a:cxn ang="0">
                  <a:pos x="83" y="7"/>
                </a:cxn>
                <a:cxn ang="0">
                  <a:pos x="74" y="7"/>
                </a:cxn>
                <a:cxn ang="0">
                  <a:pos x="67" y="9"/>
                </a:cxn>
                <a:cxn ang="0">
                  <a:pos x="57" y="9"/>
                </a:cxn>
                <a:cxn ang="0">
                  <a:pos x="47" y="12"/>
                </a:cxn>
                <a:cxn ang="0">
                  <a:pos x="40" y="14"/>
                </a:cxn>
                <a:cxn ang="0">
                  <a:pos x="31" y="16"/>
                </a:cxn>
                <a:cxn ang="0">
                  <a:pos x="23" y="16"/>
                </a:cxn>
                <a:cxn ang="0">
                  <a:pos x="16" y="19"/>
                </a:cxn>
                <a:cxn ang="0">
                  <a:pos x="7" y="21"/>
                </a:cxn>
                <a:cxn ang="0">
                  <a:pos x="4" y="43"/>
                </a:cxn>
              </a:cxnLst>
              <a:rect l="0" t="0" r="r" b="b"/>
              <a:pathLst>
                <a:path w="141" h="180">
                  <a:moveTo>
                    <a:pt x="4" y="43"/>
                  </a:moveTo>
                  <a:lnTo>
                    <a:pt x="2" y="62"/>
                  </a:lnTo>
                  <a:lnTo>
                    <a:pt x="2" y="79"/>
                  </a:lnTo>
                  <a:lnTo>
                    <a:pt x="0" y="98"/>
                  </a:lnTo>
                  <a:lnTo>
                    <a:pt x="2" y="117"/>
                  </a:lnTo>
                  <a:lnTo>
                    <a:pt x="2" y="136"/>
                  </a:lnTo>
                  <a:lnTo>
                    <a:pt x="4" y="153"/>
                  </a:lnTo>
                  <a:lnTo>
                    <a:pt x="7" y="172"/>
                  </a:lnTo>
                  <a:lnTo>
                    <a:pt x="14" y="175"/>
                  </a:lnTo>
                  <a:lnTo>
                    <a:pt x="19" y="177"/>
                  </a:lnTo>
                  <a:lnTo>
                    <a:pt x="36" y="177"/>
                  </a:lnTo>
                  <a:lnTo>
                    <a:pt x="45" y="180"/>
                  </a:lnTo>
                  <a:lnTo>
                    <a:pt x="81" y="180"/>
                  </a:lnTo>
                  <a:lnTo>
                    <a:pt x="91" y="177"/>
                  </a:lnTo>
                  <a:lnTo>
                    <a:pt x="110" y="177"/>
                  </a:lnTo>
                  <a:lnTo>
                    <a:pt x="117" y="175"/>
                  </a:lnTo>
                  <a:lnTo>
                    <a:pt x="124" y="175"/>
                  </a:lnTo>
                  <a:lnTo>
                    <a:pt x="139" y="170"/>
                  </a:lnTo>
                  <a:lnTo>
                    <a:pt x="136" y="127"/>
                  </a:lnTo>
                  <a:lnTo>
                    <a:pt x="139" y="86"/>
                  </a:lnTo>
                  <a:lnTo>
                    <a:pt x="139" y="43"/>
                  </a:lnTo>
                  <a:lnTo>
                    <a:pt x="141" y="0"/>
                  </a:lnTo>
                  <a:lnTo>
                    <a:pt x="124" y="0"/>
                  </a:lnTo>
                  <a:lnTo>
                    <a:pt x="117" y="2"/>
                  </a:lnTo>
                  <a:lnTo>
                    <a:pt x="100" y="2"/>
                  </a:lnTo>
                  <a:lnTo>
                    <a:pt x="91" y="4"/>
                  </a:lnTo>
                  <a:lnTo>
                    <a:pt x="83" y="7"/>
                  </a:lnTo>
                  <a:lnTo>
                    <a:pt x="74" y="7"/>
                  </a:lnTo>
                  <a:lnTo>
                    <a:pt x="67" y="9"/>
                  </a:lnTo>
                  <a:lnTo>
                    <a:pt x="57" y="9"/>
                  </a:lnTo>
                  <a:lnTo>
                    <a:pt x="47" y="12"/>
                  </a:lnTo>
                  <a:lnTo>
                    <a:pt x="40" y="14"/>
                  </a:lnTo>
                  <a:lnTo>
                    <a:pt x="31" y="16"/>
                  </a:lnTo>
                  <a:lnTo>
                    <a:pt x="23" y="16"/>
                  </a:lnTo>
                  <a:lnTo>
                    <a:pt x="16" y="19"/>
                  </a:lnTo>
                  <a:lnTo>
                    <a:pt x="7" y="21"/>
                  </a:lnTo>
                  <a:lnTo>
                    <a:pt x="4" y="43"/>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2" name="Freeform 738"/>
            <p:cNvSpPr>
              <a:spLocks/>
            </p:cNvSpPr>
            <p:nvPr/>
          </p:nvSpPr>
          <p:spPr bwMode="auto">
            <a:xfrm>
              <a:off x="9453" y="2695"/>
              <a:ext cx="137" cy="172"/>
            </a:xfrm>
            <a:custGeom>
              <a:avLst/>
              <a:gdLst/>
              <a:ahLst/>
              <a:cxnLst>
                <a:cxn ang="0">
                  <a:pos x="0" y="60"/>
                </a:cxn>
                <a:cxn ang="0">
                  <a:pos x="0" y="132"/>
                </a:cxn>
                <a:cxn ang="0">
                  <a:pos x="2" y="148"/>
                </a:cxn>
                <a:cxn ang="0">
                  <a:pos x="4" y="167"/>
                </a:cxn>
                <a:cxn ang="0">
                  <a:pos x="11" y="167"/>
                </a:cxn>
                <a:cxn ang="0">
                  <a:pos x="16" y="170"/>
                </a:cxn>
                <a:cxn ang="0">
                  <a:pos x="26" y="170"/>
                </a:cxn>
                <a:cxn ang="0">
                  <a:pos x="33" y="172"/>
                </a:cxn>
                <a:cxn ang="0">
                  <a:pos x="79" y="172"/>
                </a:cxn>
                <a:cxn ang="0">
                  <a:pos x="86" y="170"/>
                </a:cxn>
                <a:cxn ang="0">
                  <a:pos x="96" y="170"/>
                </a:cxn>
                <a:cxn ang="0">
                  <a:pos x="103" y="167"/>
                </a:cxn>
                <a:cxn ang="0">
                  <a:pos x="112" y="167"/>
                </a:cxn>
                <a:cxn ang="0">
                  <a:pos x="120" y="165"/>
                </a:cxn>
                <a:cxn ang="0">
                  <a:pos x="127" y="165"/>
                </a:cxn>
                <a:cxn ang="0">
                  <a:pos x="131" y="163"/>
                </a:cxn>
                <a:cxn ang="0">
                  <a:pos x="131" y="81"/>
                </a:cxn>
                <a:cxn ang="0">
                  <a:pos x="136" y="0"/>
                </a:cxn>
                <a:cxn ang="0">
                  <a:pos x="127" y="0"/>
                </a:cxn>
                <a:cxn ang="0">
                  <a:pos x="120" y="2"/>
                </a:cxn>
                <a:cxn ang="0">
                  <a:pos x="103" y="2"/>
                </a:cxn>
                <a:cxn ang="0">
                  <a:pos x="96" y="4"/>
                </a:cxn>
                <a:cxn ang="0">
                  <a:pos x="86" y="4"/>
                </a:cxn>
                <a:cxn ang="0">
                  <a:pos x="79" y="7"/>
                </a:cxn>
                <a:cxn ang="0">
                  <a:pos x="69" y="7"/>
                </a:cxn>
                <a:cxn ang="0">
                  <a:pos x="62" y="9"/>
                </a:cxn>
                <a:cxn ang="0">
                  <a:pos x="52" y="9"/>
                </a:cxn>
                <a:cxn ang="0">
                  <a:pos x="38" y="14"/>
                </a:cxn>
                <a:cxn ang="0">
                  <a:pos x="28" y="16"/>
                </a:cxn>
                <a:cxn ang="0">
                  <a:pos x="21" y="19"/>
                </a:cxn>
                <a:cxn ang="0">
                  <a:pos x="14" y="19"/>
                </a:cxn>
                <a:cxn ang="0">
                  <a:pos x="4" y="21"/>
                </a:cxn>
                <a:cxn ang="0">
                  <a:pos x="0" y="60"/>
                </a:cxn>
              </a:cxnLst>
              <a:rect l="0" t="0" r="r" b="b"/>
              <a:pathLst>
                <a:path w="137" h="172">
                  <a:moveTo>
                    <a:pt x="0" y="60"/>
                  </a:moveTo>
                  <a:lnTo>
                    <a:pt x="0" y="132"/>
                  </a:lnTo>
                  <a:lnTo>
                    <a:pt x="2" y="148"/>
                  </a:lnTo>
                  <a:lnTo>
                    <a:pt x="4" y="167"/>
                  </a:lnTo>
                  <a:lnTo>
                    <a:pt x="11" y="167"/>
                  </a:lnTo>
                  <a:lnTo>
                    <a:pt x="16" y="170"/>
                  </a:lnTo>
                  <a:lnTo>
                    <a:pt x="26" y="170"/>
                  </a:lnTo>
                  <a:lnTo>
                    <a:pt x="33" y="172"/>
                  </a:lnTo>
                  <a:lnTo>
                    <a:pt x="79" y="172"/>
                  </a:lnTo>
                  <a:lnTo>
                    <a:pt x="86" y="170"/>
                  </a:lnTo>
                  <a:lnTo>
                    <a:pt x="96" y="170"/>
                  </a:lnTo>
                  <a:lnTo>
                    <a:pt x="103" y="167"/>
                  </a:lnTo>
                  <a:lnTo>
                    <a:pt x="112" y="167"/>
                  </a:lnTo>
                  <a:lnTo>
                    <a:pt x="120" y="165"/>
                  </a:lnTo>
                  <a:lnTo>
                    <a:pt x="127" y="165"/>
                  </a:lnTo>
                  <a:lnTo>
                    <a:pt x="131" y="163"/>
                  </a:lnTo>
                  <a:lnTo>
                    <a:pt x="131" y="81"/>
                  </a:lnTo>
                  <a:lnTo>
                    <a:pt x="136" y="0"/>
                  </a:lnTo>
                  <a:lnTo>
                    <a:pt x="127" y="0"/>
                  </a:lnTo>
                  <a:lnTo>
                    <a:pt x="120" y="2"/>
                  </a:lnTo>
                  <a:lnTo>
                    <a:pt x="103" y="2"/>
                  </a:lnTo>
                  <a:lnTo>
                    <a:pt x="96" y="4"/>
                  </a:lnTo>
                  <a:lnTo>
                    <a:pt x="86" y="4"/>
                  </a:lnTo>
                  <a:lnTo>
                    <a:pt x="79" y="7"/>
                  </a:lnTo>
                  <a:lnTo>
                    <a:pt x="69" y="7"/>
                  </a:lnTo>
                  <a:lnTo>
                    <a:pt x="62" y="9"/>
                  </a:lnTo>
                  <a:lnTo>
                    <a:pt x="52" y="9"/>
                  </a:lnTo>
                  <a:lnTo>
                    <a:pt x="38" y="14"/>
                  </a:lnTo>
                  <a:lnTo>
                    <a:pt x="28" y="16"/>
                  </a:lnTo>
                  <a:lnTo>
                    <a:pt x="21" y="19"/>
                  </a:lnTo>
                  <a:lnTo>
                    <a:pt x="14" y="19"/>
                  </a:lnTo>
                  <a:lnTo>
                    <a:pt x="4" y="21"/>
                  </a:lnTo>
                  <a:lnTo>
                    <a:pt x="0" y="60"/>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3" name="Freeform 739"/>
            <p:cNvSpPr>
              <a:spLocks/>
            </p:cNvSpPr>
            <p:nvPr/>
          </p:nvSpPr>
          <p:spPr bwMode="auto">
            <a:xfrm>
              <a:off x="9453" y="2695"/>
              <a:ext cx="132" cy="165"/>
            </a:xfrm>
            <a:custGeom>
              <a:avLst/>
              <a:gdLst/>
              <a:ahLst/>
              <a:cxnLst>
                <a:cxn ang="0">
                  <a:pos x="2" y="40"/>
                </a:cxn>
                <a:cxn ang="0">
                  <a:pos x="2" y="57"/>
                </a:cxn>
                <a:cxn ang="0">
                  <a:pos x="0" y="76"/>
                </a:cxn>
                <a:cxn ang="0">
                  <a:pos x="0" y="127"/>
                </a:cxn>
                <a:cxn ang="0">
                  <a:pos x="4" y="160"/>
                </a:cxn>
                <a:cxn ang="0">
                  <a:pos x="11" y="163"/>
                </a:cxn>
                <a:cxn ang="0">
                  <a:pos x="16" y="163"/>
                </a:cxn>
                <a:cxn ang="0">
                  <a:pos x="23" y="165"/>
                </a:cxn>
                <a:cxn ang="0">
                  <a:pos x="67" y="165"/>
                </a:cxn>
                <a:cxn ang="0">
                  <a:pos x="76" y="163"/>
                </a:cxn>
                <a:cxn ang="0">
                  <a:pos x="93" y="163"/>
                </a:cxn>
                <a:cxn ang="0">
                  <a:pos x="100" y="160"/>
                </a:cxn>
                <a:cxn ang="0">
                  <a:pos x="110" y="160"/>
                </a:cxn>
                <a:cxn ang="0">
                  <a:pos x="117" y="158"/>
                </a:cxn>
                <a:cxn ang="0">
                  <a:pos x="122" y="155"/>
                </a:cxn>
                <a:cxn ang="0">
                  <a:pos x="129" y="155"/>
                </a:cxn>
                <a:cxn ang="0">
                  <a:pos x="127" y="117"/>
                </a:cxn>
                <a:cxn ang="0">
                  <a:pos x="129" y="79"/>
                </a:cxn>
                <a:cxn ang="0">
                  <a:pos x="129" y="40"/>
                </a:cxn>
                <a:cxn ang="0">
                  <a:pos x="131" y="0"/>
                </a:cxn>
                <a:cxn ang="0">
                  <a:pos x="124" y="2"/>
                </a:cxn>
                <a:cxn ang="0">
                  <a:pos x="100" y="2"/>
                </a:cxn>
                <a:cxn ang="0">
                  <a:pos x="93" y="4"/>
                </a:cxn>
                <a:cxn ang="0">
                  <a:pos x="86" y="4"/>
                </a:cxn>
                <a:cxn ang="0">
                  <a:pos x="76" y="7"/>
                </a:cxn>
                <a:cxn ang="0">
                  <a:pos x="69" y="7"/>
                </a:cxn>
                <a:cxn ang="0">
                  <a:pos x="60" y="9"/>
                </a:cxn>
                <a:cxn ang="0">
                  <a:pos x="52" y="12"/>
                </a:cxn>
                <a:cxn ang="0">
                  <a:pos x="43" y="12"/>
                </a:cxn>
                <a:cxn ang="0">
                  <a:pos x="14" y="21"/>
                </a:cxn>
                <a:cxn ang="0">
                  <a:pos x="4" y="21"/>
                </a:cxn>
                <a:cxn ang="0">
                  <a:pos x="2" y="40"/>
                </a:cxn>
              </a:cxnLst>
              <a:rect l="0" t="0" r="r" b="b"/>
              <a:pathLst>
                <a:path w="132" h="165">
                  <a:moveTo>
                    <a:pt x="2" y="40"/>
                  </a:moveTo>
                  <a:lnTo>
                    <a:pt x="2" y="57"/>
                  </a:lnTo>
                  <a:lnTo>
                    <a:pt x="0" y="76"/>
                  </a:lnTo>
                  <a:lnTo>
                    <a:pt x="0" y="127"/>
                  </a:lnTo>
                  <a:lnTo>
                    <a:pt x="4" y="160"/>
                  </a:lnTo>
                  <a:lnTo>
                    <a:pt x="11" y="163"/>
                  </a:lnTo>
                  <a:lnTo>
                    <a:pt x="16" y="163"/>
                  </a:lnTo>
                  <a:lnTo>
                    <a:pt x="23" y="165"/>
                  </a:lnTo>
                  <a:lnTo>
                    <a:pt x="67" y="165"/>
                  </a:lnTo>
                  <a:lnTo>
                    <a:pt x="76" y="163"/>
                  </a:lnTo>
                  <a:lnTo>
                    <a:pt x="93" y="163"/>
                  </a:lnTo>
                  <a:lnTo>
                    <a:pt x="100" y="160"/>
                  </a:lnTo>
                  <a:lnTo>
                    <a:pt x="110" y="160"/>
                  </a:lnTo>
                  <a:lnTo>
                    <a:pt x="117" y="158"/>
                  </a:lnTo>
                  <a:lnTo>
                    <a:pt x="122" y="155"/>
                  </a:lnTo>
                  <a:lnTo>
                    <a:pt x="129" y="155"/>
                  </a:lnTo>
                  <a:lnTo>
                    <a:pt x="127" y="117"/>
                  </a:lnTo>
                  <a:lnTo>
                    <a:pt x="129" y="79"/>
                  </a:lnTo>
                  <a:lnTo>
                    <a:pt x="129" y="40"/>
                  </a:lnTo>
                  <a:lnTo>
                    <a:pt x="131" y="0"/>
                  </a:lnTo>
                  <a:lnTo>
                    <a:pt x="124" y="2"/>
                  </a:lnTo>
                  <a:lnTo>
                    <a:pt x="100" y="2"/>
                  </a:lnTo>
                  <a:lnTo>
                    <a:pt x="93" y="4"/>
                  </a:lnTo>
                  <a:lnTo>
                    <a:pt x="86" y="4"/>
                  </a:lnTo>
                  <a:lnTo>
                    <a:pt x="76" y="7"/>
                  </a:lnTo>
                  <a:lnTo>
                    <a:pt x="69" y="7"/>
                  </a:lnTo>
                  <a:lnTo>
                    <a:pt x="60" y="9"/>
                  </a:lnTo>
                  <a:lnTo>
                    <a:pt x="52" y="12"/>
                  </a:lnTo>
                  <a:lnTo>
                    <a:pt x="43" y="12"/>
                  </a:lnTo>
                  <a:lnTo>
                    <a:pt x="14" y="21"/>
                  </a:lnTo>
                  <a:lnTo>
                    <a:pt x="4" y="21"/>
                  </a:lnTo>
                  <a:lnTo>
                    <a:pt x="2" y="40"/>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4" name="Freeform 740"/>
            <p:cNvSpPr>
              <a:spLocks/>
            </p:cNvSpPr>
            <p:nvPr/>
          </p:nvSpPr>
          <p:spPr bwMode="auto">
            <a:xfrm>
              <a:off x="9453" y="2697"/>
              <a:ext cx="130" cy="156"/>
            </a:xfrm>
            <a:custGeom>
              <a:avLst/>
              <a:gdLst/>
              <a:ahLst/>
              <a:cxnLst>
                <a:cxn ang="0">
                  <a:pos x="2" y="136"/>
                </a:cxn>
                <a:cxn ang="0">
                  <a:pos x="4" y="151"/>
                </a:cxn>
                <a:cxn ang="0">
                  <a:pos x="11" y="153"/>
                </a:cxn>
                <a:cxn ang="0">
                  <a:pos x="16" y="155"/>
                </a:cxn>
                <a:cxn ang="0">
                  <a:pos x="64" y="155"/>
                </a:cxn>
                <a:cxn ang="0">
                  <a:pos x="74" y="153"/>
                </a:cxn>
                <a:cxn ang="0">
                  <a:pos x="91" y="153"/>
                </a:cxn>
                <a:cxn ang="0">
                  <a:pos x="105" y="148"/>
                </a:cxn>
                <a:cxn ang="0">
                  <a:pos x="112" y="148"/>
                </a:cxn>
                <a:cxn ang="0">
                  <a:pos x="120" y="146"/>
                </a:cxn>
                <a:cxn ang="0">
                  <a:pos x="124" y="146"/>
                </a:cxn>
                <a:cxn ang="0">
                  <a:pos x="124" y="55"/>
                </a:cxn>
                <a:cxn ang="0">
                  <a:pos x="127" y="35"/>
                </a:cxn>
                <a:cxn ang="0">
                  <a:pos x="127" y="19"/>
                </a:cxn>
                <a:cxn ang="0">
                  <a:pos x="129" y="0"/>
                </a:cxn>
                <a:cxn ang="0">
                  <a:pos x="105" y="0"/>
                </a:cxn>
                <a:cxn ang="0">
                  <a:pos x="98" y="2"/>
                </a:cxn>
                <a:cxn ang="0">
                  <a:pos x="91" y="2"/>
                </a:cxn>
                <a:cxn ang="0">
                  <a:pos x="83" y="4"/>
                </a:cxn>
                <a:cxn ang="0">
                  <a:pos x="74" y="4"/>
                </a:cxn>
                <a:cxn ang="0">
                  <a:pos x="67" y="7"/>
                </a:cxn>
                <a:cxn ang="0">
                  <a:pos x="60" y="7"/>
                </a:cxn>
                <a:cxn ang="0">
                  <a:pos x="50" y="9"/>
                </a:cxn>
                <a:cxn ang="0">
                  <a:pos x="43" y="9"/>
                </a:cxn>
                <a:cxn ang="0">
                  <a:pos x="21" y="16"/>
                </a:cxn>
                <a:cxn ang="0">
                  <a:pos x="11" y="19"/>
                </a:cxn>
                <a:cxn ang="0">
                  <a:pos x="7" y="19"/>
                </a:cxn>
                <a:cxn ang="0">
                  <a:pos x="4" y="38"/>
                </a:cxn>
                <a:cxn ang="0">
                  <a:pos x="0" y="72"/>
                </a:cxn>
                <a:cxn ang="0">
                  <a:pos x="0" y="120"/>
                </a:cxn>
                <a:cxn ang="0">
                  <a:pos x="2" y="136"/>
                </a:cxn>
              </a:cxnLst>
              <a:rect l="0" t="0" r="r" b="b"/>
              <a:pathLst>
                <a:path w="130" h="156">
                  <a:moveTo>
                    <a:pt x="2" y="136"/>
                  </a:moveTo>
                  <a:lnTo>
                    <a:pt x="4" y="151"/>
                  </a:lnTo>
                  <a:lnTo>
                    <a:pt x="11" y="153"/>
                  </a:lnTo>
                  <a:lnTo>
                    <a:pt x="16" y="155"/>
                  </a:lnTo>
                  <a:lnTo>
                    <a:pt x="64" y="155"/>
                  </a:lnTo>
                  <a:lnTo>
                    <a:pt x="74" y="153"/>
                  </a:lnTo>
                  <a:lnTo>
                    <a:pt x="91" y="153"/>
                  </a:lnTo>
                  <a:lnTo>
                    <a:pt x="105" y="148"/>
                  </a:lnTo>
                  <a:lnTo>
                    <a:pt x="112" y="148"/>
                  </a:lnTo>
                  <a:lnTo>
                    <a:pt x="120" y="146"/>
                  </a:lnTo>
                  <a:lnTo>
                    <a:pt x="124" y="146"/>
                  </a:lnTo>
                  <a:lnTo>
                    <a:pt x="124" y="55"/>
                  </a:lnTo>
                  <a:lnTo>
                    <a:pt x="127" y="35"/>
                  </a:lnTo>
                  <a:lnTo>
                    <a:pt x="127" y="19"/>
                  </a:lnTo>
                  <a:lnTo>
                    <a:pt x="129" y="0"/>
                  </a:lnTo>
                  <a:lnTo>
                    <a:pt x="105" y="0"/>
                  </a:lnTo>
                  <a:lnTo>
                    <a:pt x="98" y="2"/>
                  </a:lnTo>
                  <a:lnTo>
                    <a:pt x="91" y="2"/>
                  </a:lnTo>
                  <a:lnTo>
                    <a:pt x="83" y="4"/>
                  </a:lnTo>
                  <a:lnTo>
                    <a:pt x="74" y="4"/>
                  </a:lnTo>
                  <a:lnTo>
                    <a:pt x="67" y="7"/>
                  </a:lnTo>
                  <a:lnTo>
                    <a:pt x="60" y="7"/>
                  </a:lnTo>
                  <a:lnTo>
                    <a:pt x="50" y="9"/>
                  </a:lnTo>
                  <a:lnTo>
                    <a:pt x="43" y="9"/>
                  </a:lnTo>
                  <a:lnTo>
                    <a:pt x="21" y="16"/>
                  </a:lnTo>
                  <a:lnTo>
                    <a:pt x="11" y="19"/>
                  </a:lnTo>
                  <a:lnTo>
                    <a:pt x="7" y="19"/>
                  </a:lnTo>
                  <a:lnTo>
                    <a:pt x="4" y="38"/>
                  </a:lnTo>
                  <a:lnTo>
                    <a:pt x="0" y="72"/>
                  </a:lnTo>
                  <a:lnTo>
                    <a:pt x="0" y="120"/>
                  </a:lnTo>
                  <a:lnTo>
                    <a:pt x="2" y="13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5" name="Freeform 741"/>
            <p:cNvSpPr>
              <a:spLocks/>
            </p:cNvSpPr>
            <p:nvPr/>
          </p:nvSpPr>
          <p:spPr bwMode="auto">
            <a:xfrm>
              <a:off x="9453" y="2697"/>
              <a:ext cx="125" cy="149"/>
            </a:xfrm>
            <a:custGeom>
              <a:avLst/>
              <a:gdLst/>
              <a:ahLst/>
              <a:cxnLst>
                <a:cxn ang="0">
                  <a:pos x="4" y="35"/>
                </a:cxn>
                <a:cxn ang="0">
                  <a:pos x="0" y="69"/>
                </a:cxn>
                <a:cxn ang="0">
                  <a:pos x="0" y="98"/>
                </a:cxn>
                <a:cxn ang="0">
                  <a:pos x="2" y="115"/>
                </a:cxn>
                <a:cxn ang="0">
                  <a:pos x="2" y="129"/>
                </a:cxn>
                <a:cxn ang="0">
                  <a:pos x="4" y="146"/>
                </a:cxn>
                <a:cxn ang="0">
                  <a:pos x="11" y="146"/>
                </a:cxn>
                <a:cxn ang="0">
                  <a:pos x="16" y="148"/>
                </a:cxn>
                <a:cxn ang="0">
                  <a:pos x="64" y="148"/>
                </a:cxn>
                <a:cxn ang="0">
                  <a:pos x="71" y="146"/>
                </a:cxn>
                <a:cxn ang="0">
                  <a:pos x="79" y="146"/>
                </a:cxn>
                <a:cxn ang="0">
                  <a:pos x="88" y="144"/>
                </a:cxn>
                <a:cxn ang="0">
                  <a:pos x="96" y="144"/>
                </a:cxn>
                <a:cxn ang="0">
                  <a:pos x="103" y="141"/>
                </a:cxn>
                <a:cxn ang="0">
                  <a:pos x="110" y="141"/>
                </a:cxn>
                <a:cxn ang="0">
                  <a:pos x="120" y="136"/>
                </a:cxn>
                <a:cxn ang="0">
                  <a:pos x="120" y="86"/>
                </a:cxn>
                <a:cxn ang="0">
                  <a:pos x="122" y="69"/>
                </a:cxn>
                <a:cxn ang="0">
                  <a:pos x="122" y="35"/>
                </a:cxn>
                <a:cxn ang="0">
                  <a:pos x="124" y="16"/>
                </a:cxn>
                <a:cxn ang="0">
                  <a:pos x="124" y="0"/>
                </a:cxn>
                <a:cxn ang="0">
                  <a:pos x="103" y="0"/>
                </a:cxn>
                <a:cxn ang="0">
                  <a:pos x="96" y="2"/>
                </a:cxn>
                <a:cxn ang="0">
                  <a:pos x="88" y="2"/>
                </a:cxn>
                <a:cxn ang="0">
                  <a:pos x="81" y="4"/>
                </a:cxn>
                <a:cxn ang="0">
                  <a:pos x="74" y="4"/>
                </a:cxn>
                <a:cxn ang="0">
                  <a:pos x="64" y="7"/>
                </a:cxn>
                <a:cxn ang="0">
                  <a:pos x="57" y="7"/>
                </a:cxn>
                <a:cxn ang="0">
                  <a:pos x="43" y="12"/>
                </a:cxn>
                <a:cxn ang="0">
                  <a:pos x="33" y="12"/>
                </a:cxn>
                <a:cxn ang="0">
                  <a:pos x="11" y="19"/>
                </a:cxn>
                <a:cxn ang="0">
                  <a:pos x="7" y="21"/>
                </a:cxn>
                <a:cxn ang="0">
                  <a:pos x="4" y="35"/>
                </a:cxn>
              </a:cxnLst>
              <a:rect l="0" t="0" r="r" b="b"/>
              <a:pathLst>
                <a:path w="125" h="149">
                  <a:moveTo>
                    <a:pt x="4" y="35"/>
                  </a:moveTo>
                  <a:lnTo>
                    <a:pt x="0" y="69"/>
                  </a:lnTo>
                  <a:lnTo>
                    <a:pt x="0" y="98"/>
                  </a:lnTo>
                  <a:lnTo>
                    <a:pt x="2" y="115"/>
                  </a:lnTo>
                  <a:lnTo>
                    <a:pt x="2" y="129"/>
                  </a:lnTo>
                  <a:lnTo>
                    <a:pt x="4" y="146"/>
                  </a:lnTo>
                  <a:lnTo>
                    <a:pt x="11" y="146"/>
                  </a:lnTo>
                  <a:lnTo>
                    <a:pt x="16" y="148"/>
                  </a:lnTo>
                  <a:lnTo>
                    <a:pt x="64" y="148"/>
                  </a:lnTo>
                  <a:lnTo>
                    <a:pt x="71" y="146"/>
                  </a:lnTo>
                  <a:lnTo>
                    <a:pt x="79" y="146"/>
                  </a:lnTo>
                  <a:lnTo>
                    <a:pt x="88" y="144"/>
                  </a:lnTo>
                  <a:lnTo>
                    <a:pt x="96" y="144"/>
                  </a:lnTo>
                  <a:lnTo>
                    <a:pt x="103" y="141"/>
                  </a:lnTo>
                  <a:lnTo>
                    <a:pt x="110" y="141"/>
                  </a:lnTo>
                  <a:lnTo>
                    <a:pt x="120" y="136"/>
                  </a:lnTo>
                  <a:lnTo>
                    <a:pt x="120" y="86"/>
                  </a:lnTo>
                  <a:lnTo>
                    <a:pt x="122" y="69"/>
                  </a:lnTo>
                  <a:lnTo>
                    <a:pt x="122" y="35"/>
                  </a:lnTo>
                  <a:lnTo>
                    <a:pt x="124" y="16"/>
                  </a:lnTo>
                  <a:lnTo>
                    <a:pt x="124" y="0"/>
                  </a:lnTo>
                  <a:lnTo>
                    <a:pt x="103" y="0"/>
                  </a:lnTo>
                  <a:lnTo>
                    <a:pt x="96" y="2"/>
                  </a:lnTo>
                  <a:lnTo>
                    <a:pt x="88" y="2"/>
                  </a:lnTo>
                  <a:lnTo>
                    <a:pt x="81" y="4"/>
                  </a:lnTo>
                  <a:lnTo>
                    <a:pt x="74" y="4"/>
                  </a:lnTo>
                  <a:lnTo>
                    <a:pt x="64" y="7"/>
                  </a:lnTo>
                  <a:lnTo>
                    <a:pt x="57" y="7"/>
                  </a:lnTo>
                  <a:lnTo>
                    <a:pt x="43" y="12"/>
                  </a:lnTo>
                  <a:lnTo>
                    <a:pt x="33" y="12"/>
                  </a:lnTo>
                  <a:lnTo>
                    <a:pt x="11" y="19"/>
                  </a:lnTo>
                  <a:lnTo>
                    <a:pt x="7" y="21"/>
                  </a:lnTo>
                  <a:lnTo>
                    <a:pt x="4" y="35"/>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6" name="Freeform 742"/>
            <p:cNvSpPr>
              <a:spLocks/>
            </p:cNvSpPr>
            <p:nvPr/>
          </p:nvSpPr>
          <p:spPr bwMode="auto">
            <a:xfrm>
              <a:off x="9453" y="2697"/>
              <a:ext cx="123" cy="144"/>
            </a:xfrm>
            <a:custGeom>
              <a:avLst/>
              <a:gdLst/>
              <a:ahLst/>
              <a:cxnLst>
                <a:cxn ang="0">
                  <a:pos x="4" y="35"/>
                </a:cxn>
                <a:cxn ang="0">
                  <a:pos x="2" y="52"/>
                </a:cxn>
                <a:cxn ang="0">
                  <a:pos x="2" y="67"/>
                </a:cxn>
                <a:cxn ang="0">
                  <a:pos x="0" y="81"/>
                </a:cxn>
                <a:cxn ang="0">
                  <a:pos x="2" y="95"/>
                </a:cxn>
                <a:cxn ang="0">
                  <a:pos x="2" y="110"/>
                </a:cxn>
                <a:cxn ang="0">
                  <a:pos x="4" y="124"/>
                </a:cxn>
                <a:cxn ang="0">
                  <a:pos x="4" y="139"/>
                </a:cxn>
                <a:cxn ang="0">
                  <a:pos x="11" y="141"/>
                </a:cxn>
                <a:cxn ang="0">
                  <a:pos x="23" y="141"/>
                </a:cxn>
                <a:cxn ang="0">
                  <a:pos x="31" y="144"/>
                </a:cxn>
                <a:cxn ang="0">
                  <a:pos x="38" y="144"/>
                </a:cxn>
                <a:cxn ang="0">
                  <a:pos x="45" y="141"/>
                </a:cxn>
                <a:cxn ang="0">
                  <a:pos x="62" y="141"/>
                </a:cxn>
                <a:cxn ang="0">
                  <a:pos x="69" y="139"/>
                </a:cxn>
                <a:cxn ang="0">
                  <a:pos x="76" y="139"/>
                </a:cxn>
                <a:cxn ang="0">
                  <a:pos x="86" y="136"/>
                </a:cxn>
                <a:cxn ang="0">
                  <a:pos x="93" y="136"/>
                </a:cxn>
                <a:cxn ang="0">
                  <a:pos x="100" y="134"/>
                </a:cxn>
                <a:cxn ang="0">
                  <a:pos x="105" y="132"/>
                </a:cxn>
                <a:cxn ang="0">
                  <a:pos x="112" y="132"/>
                </a:cxn>
                <a:cxn ang="0">
                  <a:pos x="117" y="129"/>
                </a:cxn>
                <a:cxn ang="0">
                  <a:pos x="117" y="64"/>
                </a:cxn>
                <a:cxn ang="0">
                  <a:pos x="120" y="50"/>
                </a:cxn>
                <a:cxn ang="0">
                  <a:pos x="120" y="16"/>
                </a:cxn>
                <a:cxn ang="0">
                  <a:pos x="122" y="0"/>
                </a:cxn>
                <a:cxn ang="0">
                  <a:pos x="107" y="0"/>
                </a:cxn>
                <a:cxn ang="0">
                  <a:pos x="100" y="2"/>
                </a:cxn>
                <a:cxn ang="0">
                  <a:pos x="86" y="2"/>
                </a:cxn>
                <a:cxn ang="0">
                  <a:pos x="79" y="4"/>
                </a:cxn>
                <a:cxn ang="0">
                  <a:pos x="71" y="4"/>
                </a:cxn>
                <a:cxn ang="0">
                  <a:pos x="64" y="7"/>
                </a:cxn>
                <a:cxn ang="0">
                  <a:pos x="55" y="9"/>
                </a:cxn>
                <a:cxn ang="0">
                  <a:pos x="47" y="9"/>
                </a:cxn>
                <a:cxn ang="0">
                  <a:pos x="33" y="14"/>
                </a:cxn>
                <a:cxn ang="0">
                  <a:pos x="26" y="14"/>
                </a:cxn>
                <a:cxn ang="0">
                  <a:pos x="11" y="19"/>
                </a:cxn>
                <a:cxn ang="0">
                  <a:pos x="7" y="21"/>
                </a:cxn>
                <a:cxn ang="0">
                  <a:pos x="4" y="35"/>
                </a:cxn>
              </a:cxnLst>
              <a:rect l="0" t="0" r="r" b="b"/>
              <a:pathLst>
                <a:path w="123" h="144">
                  <a:moveTo>
                    <a:pt x="4" y="35"/>
                  </a:moveTo>
                  <a:lnTo>
                    <a:pt x="2" y="52"/>
                  </a:lnTo>
                  <a:lnTo>
                    <a:pt x="2" y="67"/>
                  </a:lnTo>
                  <a:lnTo>
                    <a:pt x="0" y="81"/>
                  </a:lnTo>
                  <a:lnTo>
                    <a:pt x="2" y="95"/>
                  </a:lnTo>
                  <a:lnTo>
                    <a:pt x="2" y="110"/>
                  </a:lnTo>
                  <a:lnTo>
                    <a:pt x="4" y="124"/>
                  </a:lnTo>
                  <a:lnTo>
                    <a:pt x="4" y="139"/>
                  </a:lnTo>
                  <a:lnTo>
                    <a:pt x="11" y="141"/>
                  </a:lnTo>
                  <a:lnTo>
                    <a:pt x="23" y="141"/>
                  </a:lnTo>
                  <a:lnTo>
                    <a:pt x="31" y="144"/>
                  </a:lnTo>
                  <a:lnTo>
                    <a:pt x="38" y="144"/>
                  </a:lnTo>
                  <a:lnTo>
                    <a:pt x="45" y="141"/>
                  </a:lnTo>
                  <a:lnTo>
                    <a:pt x="62" y="141"/>
                  </a:lnTo>
                  <a:lnTo>
                    <a:pt x="69" y="139"/>
                  </a:lnTo>
                  <a:lnTo>
                    <a:pt x="76" y="139"/>
                  </a:lnTo>
                  <a:lnTo>
                    <a:pt x="86" y="136"/>
                  </a:lnTo>
                  <a:lnTo>
                    <a:pt x="93" y="136"/>
                  </a:lnTo>
                  <a:lnTo>
                    <a:pt x="100" y="134"/>
                  </a:lnTo>
                  <a:lnTo>
                    <a:pt x="105" y="132"/>
                  </a:lnTo>
                  <a:lnTo>
                    <a:pt x="112" y="132"/>
                  </a:lnTo>
                  <a:lnTo>
                    <a:pt x="117" y="129"/>
                  </a:lnTo>
                  <a:lnTo>
                    <a:pt x="117" y="64"/>
                  </a:lnTo>
                  <a:lnTo>
                    <a:pt x="120" y="50"/>
                  </a:lnTo>
                  <a:lnTo>
                    <a:pt x="120" y="16"/>
                  </a:lnTo>
                  <a:lnTo>
                    <a:pt x="122" y="0"/>
                  </a:lnTo>
                  <a:lnTo>
                    <a:pt x="107" y="0"/>
                  </a:lnTo>
                  <a:lnTo>
                    <a:pt x="100" y="2"/>
                  </a:lnTo>
                  <a:lnTo>
                    <a:pt x="86" y="2"/>
                  </a:lnTo>
                  <a:lnTo>
                    <a:pt x="79" y="4"/>
                  </a:lnTo>
                  <a:lnTo>
                    <a:pt x="71" y="4"/>
                  </a:lnTo>
                  <a:lnTo>
                    <a:pt x="64" y="7"/>
                  </a:lnTo>
                  <a:lnTo>
                    <a:pt x="55" y="9"/>
                  </a:lnTo>
                  <a:lnTo>
                    <a:pt x="47" y="9"/>
                  </a:lnTo>
                  <a:lnTo>
                    <a:pt x="33" y="14"/>
                  </a:lnTo>
                  <a:lnTo>
                    <a:pt x="26" y="14"/>
                  </a:lnTo>
                  <a:lnTo>
                    <a:pt x="11" y="19"/>
                  </a:lnTo>
                  <a:lnTo>
                    <a:pt x="7" y="21"/>
                  </a:lnTo>
                  <a:lnTo>
                    <a:pt x="4" y="35"/>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7" name="Freeform 743"/>
            <p:cNvSpPr>
              <a:spLocks/>
            </p:cNvSpPr>
            <p:nvPr/>
          </p:nvSpPr>
          <p:spPr bwMode="auto">
            <a:xfrm>
              <a:off x="9456" y="2697"/>
              <a:ext cx="115" cy="137"/>
            </a:xfrm>
            <a:custGeom>
              <a:avLst/>
              <a:gdLst/>
              <a:ahLst/>
              <a:cxnLst>
                <a:cxn ang="0">
                  <a:pos x="4" y="134"/>
                </a:cxn>
                <a:cxn ang="0">
                  <a:pos x="14" y="134"/>
                </a:cxn>
                <a:cxn ang="0">
                  <a:pos x="21" y="136"/>
                </a:cxn>
                <a:cxn ang="0">
                  <a:pos x="36" y="136"/>
                </a:cxn>
                <a:cxn ang="0">
                  <a:pos x="43" y="134"/>
                </a:cxn>
                <a:cxn ang="0">
                  <a:pos x="57" y="134"/>
                </a:cxn>
                <a:cxn ang="0">
                  <a:pos x="64" y="132"/>
                </a:cxn>
                <a:cxn ang="0">
                  <a:pos x="71" y="132"/>
                </a:cxn>
                <a:cxn ang="0">
                  <a:pos x="86" y="127"/>
                </a:cxn>
                <a:cxn ang="0">
                  <a:pos x="93" y="127"/>
                </a:cxn>
                <a:cxn ang="0">
                  <a:pos x="100" y="124"/>
                </a:cxn>
                <a:cxn ang="0">
                  <a:pos x="105" y="124"/>
                </a:cxn>
                <a:cxn ang="0">
                  <a:pos x="110" y="122"/>
                </a:cxn>
                <a:cxn ang="0">
                  <a:pos x="110" y="76"/>
                </a:cxn>
                <a:cxn ang="0">
                  <a:pos x="112" y="62"/>
                </a:cxn>
                <a:cxn ang="0">
                  <a:pos x="112" y="45"/>
                </a:cxn>
                <a:cxn ang="0">
                  <a:pos x="115" y="31"/>
                </a:cxn>
                <a:cxn ang="0">
                  <a:pos x="115" y="0"/>
                </a:cxn>
                <a:cxn ang="0">
                  <a:pos x="110" y="0"/>
                </a:cxn>
                <a:cxn ang="0">
                  <a:pos x="103" y="2"/>
                </a:cxn>
                <a:cxn ang="0">
                  <a:pos x="88" y="2"/>
                </a:cxn>
                <a:cxn ang="0">
                  <a:pos x="81" y="4"/>
                </a:cxn>
                <a:cxn ang="0">
                  <a:pos x="74" y="4"/>
                </a:cxn>
                <a:cxn ang="0">
                  <a:pos x="67" y="7"/>
                </a:cxn>
                <a:cxn ang="0">
                  <a:pos x="60" y="7"/>
                </a:cxn>
                <a:cxn ang="0">
                  <a:pos x="52" y="9"/>
                </a:cxn>
                <a:cxn ang="0">
                  <a:pos x="45" y="9"/>
                </a:cxn>
                <a:cxn ang="0">
                  <a:pos x="23" y="16"/>
                </a:cxn>
                <a:cxn ang="0">
                  <a:pos x="16" y="16"/>
                </a:cxn>
                <a:cxn ang="0">
                  <a:pos x="9" y="19"/>
                </a:cxn>
                <a:cxn ang="0">
                  <a:pos x="4" y="21"/>
                </a:cxn>
                <a:cxn ang="0">
                  <a:pos x="0" y="50"/>
                </a:cxn>
                <a:cxn ang="0">
                  <a:pos x="0" y="105"/>
                </a:cxn>
                <a:cxn ang="0">
                  <a:pos x="4" y="134"/>
                </a:cxn>
              </a:cxnLst>
              <a:rect l="0" t="0" r="r" b="b"/>
              <a:pathLst>
                <a:path w="115" h="137">
                  <a:moveTo>
                    <a:pt x="4" y="134"/>
                  </a:moveTo>
                  <a:lnTo>
                    <a:pt x="14" y="134"/>
                  </a:lnTo>
                  <a:lnTo>
                    <a:pt x="21" y="136"/>
                  </a:lnTo>
                  <a:lnTo>
                    <a:pt x="36" y="136"/>
                  </a:lnTo>
                  <a:lnTo>
                    <a:pt x="43" y="134"/>
                  </a:lnTo>
                  <a:lnTo>
                    <a:pt x="57" y="134"/>
                  </a:lnTo>
                  <a:lnTo>
                    <a:pt x="64" y="132"/>
                  </a:lnTo>
                  <a:lnTo>
                    <a:pt x="71" y="132"/>
                  </a:lnTo>
                  <a:lnTo>
                    <a:pt x="86" y="127"/>
                  </a:lnTo>
                  <a:lnTo>
                    <a:pt x="93" y="127"/>
                  </a:lnTo>
                  <a:lnTo>
                    <a:pt x="100" y="124"/>
                  </a:lnTo>
                  <a:lnTo>
                    <a:pt x="105" y="124"/>
                  </a:lnTo>
                  <a:lnTo>
                    <a:pt x="110" y="122"/>
                  </a:lnTo>
                  <a:lnTo>
                    <a:pt x="110" y="76"/>
                  </a:lnTo>
                  <a:lnTo>
                    <a:pt x="112" y="62"/>
                  </a:lnTo>
                  <a:lnTo>
                    <a:pt x="112" y="45"/>
                  </a:lnTo>
                  <a:lnTo>
                    <a:pt x="115" y="31"/>
                  </a:lnTo>
                  <a:lnTo>
                    <a:pt x="115" y="0"/>
                  </a:lnTo>
                  <a:lnTo>
                    <a:pt x="110" y="0"/>
                  </a:lnTo>
                  <a:lnTo>
                    <a:pt x="103" y="2"/>
                  </a:lnTo>
                  <a:lnTo>
                    <a:pt x="88" y="2"/>
                  </a:lnTo>
                  <a:lnTo>
                    <a:pt x="81" y="4"/>
                  </a:lnTo>
                  <a:lnTo>
                    <a:pt x="74" y="4"/>
                  </a:lnTo>
                  <a:lnTo>
                    <a:pt x="67" y="7"/>
                  </a:lnTo>
                  <a:lnTo>
                    <a:pt x="60" y="7"/>
                  </a:lnTo>
                  <a:lnTo>
                    <a:pt x="52" y="9"/>
                  </a:lnTo>
                  <a:lnTo>
                    <a:pt x="45" y="9"/>
                  </a:lnTo>
                  <a:lnTo>
                    <a:pt x="23" y="16"/>
                  </a:lnTo>
                  <a:lnTo>
                    <a:pt x="16" y="16"/>
                  </a:lnTo>
                  <a:lnTo>
                    <a:pt x="9" y="19"/>
                  </a:lnTo>
                  <a:lnTo>
                    <a:pt x="4" y="21"/>
                  </a:lnTo>
                  <a:lnTo>
                    <a:pt x="0" y="50"/>
                  </a:lnTo>
                  <a:lnTo>
                    <a:pt x="0" y="105"/>
                  </a:lnTo>
                  <a:lnTo>
                    <a:pt x="4" y="13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8" name="Freeform 744"/>
            <p:cNvSpPr>
              <a:spLocks/>
            </p:cNvSpPr>
            <p:nvPr/>
          </p:nvSpPr>
          <p:spPr bwMode="auto">
            <a:xfrm>
              <a:off x="9456" y="2697"/>
              <a:ext cx="112" cy="130"/>
            </a:xfrm>
            <a:custGeom>
              <a:avLst/>
              <a:gdLst/>
              <a:ahLst/>
              <a:cxnLst>
                <a:cxn ang="0">
                  <a:pos x="96" y="117"/>
                </a:cxn>
                <a:cxn ang="0">
                  <a:pos x="103" y="115"/>
                </a:cxn>
                <a:cxn ang="0">
                  <a:pos x="107" y="115"/>
                </a:cxn>
                <a:cxn ang="0">
                  <a:pos x="105" y="100"/>
                </a:cxn>
                <a:cxn ang="0">
                  <a:pos x="107" y="86"/>
                </a:cxn>
                <a:cxn ang="0">
                  <a:pos x="107" y="57"/>
                </a:cxn>
                <a:cxn ang="0">
                  <a:pos x="110" y="43"/>
                </a:cxn>
                <a:cxn ang="0">
                  <a:pos x="110" y="16"/>
                </a:cxn>
                <a:cxn ang="0">
                  <a:pos x="112" y="0"/>
                </a:cxn>
                <a:cxn ang="0">
                  <a:pos x="105" y="0"/>
                </a:cxn>
                <a:cxn ang="0">
                  <a:pos x="100" y="2"/>
                </a:cxn>
                <a:cxn ang="0">
                  <a:pos x="86" y="2"/>
                </a:cxn>
                <a:cxn ang="0">
                  <a:pos x="79" y="4"/>
                </a:cxn>
                <a:cxn ang="0">
                  <a:pos x="71" y="4"/>
                </a:cxn>
                <a:cxn ang="0">
                  <a:pos x="64" y="7"/>
                </a:cxn>
                <a:cxn ang="0">
                  <a:pos x="57" y="7"/>
                </a:cxn>
                <a:cxn ang="0">
                  <a:pos x="43" y="12"/>
                </a:cxn>
                <a:cxn ang="0">
                  <a:pos x="36" y="12"/>
                </a:cxn>
                <a:cxn ang="0">
                  <a:pos x="21" y="16"/>
                </a:cxn>
                <a:cxn ang="0">
                  <a:pos x="16" y="16"/>
                </a:cxn>
                <a:cxn ang="0">
                  <a:pos x="9" y="19"/>
                </a:cxn>
                <a:cxn ang="0">
                  <a:pos x="4" y="21"/>
                </a:cxn>
                <a:cxn ang="0">
                  <a:pos x="2" y="35"/>
                </a:cxn>
                <a:cxn ang="0">
                  <a:pos x="0" y="47"/>
                </a:cxn>
                <a:cxn ang="0">
                  <a:pos x="0" y="100"/>
                </a:cxn>
                <a:cxn ang="0">
                  <a:pos x="2" y="112"/>
                </a:cxn>
                <a:cxn ang="0">
                  <a:pos x="4" y="127"/>
                </a:cxn>
                <a:cxn ang="0">
                  <a:pos x="9" y="127"/>
                </a:cxn>
                <a:cxn ang="0">
                  <a:pos x="14" y="129"/>
                </a:cxn>
                <a:cxn ang="0">
                  <a:pos x="33" y="129"/>
                </a:cxn>
                <a:cxn ang="0">
                  <a:pos x="40" y="127"/>
                </a:cxn>
                <a:cxn ang="0">
                  <a:pos x="55" y="127"/>
                </a:cxn>
                <a:cxn ang="0">
                  <a:pos x="62" y="124"/>
                </a:cxn>
                <a:cxn ang="0">
                  <a:pos x="69" y="122"/>
                </a:cxn>
                <a:cxn ang="0">
                  <a:pos x="76" y="122"/>
                </a:cxn>
                <a:cxn ang="0">
                  <a:pos x="83" y="120"/>
                </a:cxn>
                <a:cxn ang="0">
                  <a:pos x="91" y="120"/>
                </a:cxn>
                <a:cxn ang="0">
                  <a:pos x="96" y="117"/>
                </a:cxn>
              </a:cxnLst>
              <a:rect l="0" t="0" r="r" b="b"/>
              <a:pathLst>
                <a:path w="112" h="130">
                  <a:moveTo>
                    <a:pt x="96" y="117"/>
                  </a:moveTo>
                  <a:lnTo>
                    <a:pt x="103" y="115"/>
                  </a:lnTo>
                  <a:lnTo>
                    <a:pt x="107" y="115"/>
                  </a:lnTo>
                  <a:lnTo>
                    <a:pt x="105" y="100"/>
                  </a:lnTo>
                  <a:lnTo>
                    <a:pt x="107" y="86"/>
                  </a:lnTo>
                  <a:lnTo>
                    <a:pt x="107" y="57"/>
                  </a:lnTo>
                  <a:lnTo>
                    <a:pt x="110" y="43"/>
                  </a:lnTo>
                  <a:lnTo>
                    <a:pt x="110" y="16"/>
                  </a:lnTo>
                  <a:lnTo>
                    <a:pt x="112" y="0"/>
                  </a:lnTo>
                  <a:lnTo>
                    <a:pt x="105" y="0"/>
                  </a:lnTo>
                  <a:lnTo>
                    <a:pt x="100" y="2"/>
                  </a:lnTo>
                  <a:lnTo>
                    <a:pt x="86" y="2"/>
                  </a:lnTo>
                  <a:lnTo>
                    <a:pt x="79" y="4"/>
                  </a:lnTo>
                  <a:lnTo>
                    <a:pt x="71" y="4"/>
                  </a:lnTo>
                  <a:lnTo>
                    <a:pt x="64" y="7"/>
                  </a:lnTo>
                  <a:lnTo>
                    <a:pt x="57" y="7"/>
                  </a:lnTo>
                  <a:lnTo>
                    <a:pt x="43" y="12"/>
                  </a:lnTo>
                  <a:lnTo>
                    <a:pt x="36" y="12"/>
                  </a:lnTo>
                  <a:lnTo>
                    <a:pt x="21" y="16"/>
                  </a:lnTo>
                  <a:lnTo>
                    <a:pt x="16" y="16"/>
                  </a:lnTo>
                  <a:lnTo>
                    <a:pt x="9" y="19"/>
                  </a:lnTo>
                  <a:lnTo>
                    <a:pt x="4" y="21"/>
                  </a:lnTo>
                  <a:lnTo>
                    <a:pt x="2" y="35"/>
                  </a:lnTo>
                  <a:lnTo>
                    <a:pt x="0" y="47"/>
                  </a:lnTo>
                  <a:lnTo>
                    <a:pt x="0" y="100"/>
                  </a:lnTo>
                  <a:lnTo>
                    <a:pt x="2" y="112"/>
                  </a:lnTo>
                  <a:lnTo>
                    <a:pt x="4" y="127"/>
                  </a:lnTo>
                  <a:lnTo>
                    <a:pt x="9" y="127"/>
                  </a:lnTo>
                  <a:lnTo>
                    <a:pt x="14" y="129"/>
                  </a:lnTo>
                  <a:lnTo>
                    <a:pt x="33" y="129"/>
                  </a:lnTo>
                  <a:lnTo>
                    <a:pt x="40" y="127"/>
                  </a:lnTo>
                  <a:lnTo>
                    <a:pt x="55" y="127"/>
                  </a:lnTo>
                  <a:lnTo>
                    <a:pt x="62" y="124"/>
                  </a:lnTo>
                  <a:lnTo>
                    <a:pt x="69" y="122"/>
                  </a:lnTo>
                  <a:lnTo>
                    <a:pt x="76" y="122"/>
                  </a:lnTo>
                  <a:lnTo>
                    <a:pt x="83" y="120"/>
                  </a:lnTo>
                  <a:lnTo>
                    <a:pt x="91" y="120"/>
                  </a:lnTo>
                  <a:lnTo>
                    <a:pt x="96" y="117"/>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9" name="Freeform 745"/>
            <p:cNvSpPr>
              <a:spLocks/>
            </p:cNvSpPr>
            <p:nvPr/>
          </p:nvSpPr>
          <p:spPr bwMode="auto">
            <a:xfrm>
              <a:off x="9456" y="2700"/>
              <a:ext cx="108" cy="120"/>
            </a:xfrm>
            <a:custGeom>
              <a:avLst/>
              <a:gdLst/>
              <a:ahLst/>
              <a:cxnLst>
                <a:cxn ang="0">
                  <a:pos x="4" y="19"/>
                </a:cxn>
                <a:cxn ang="0">
                  <a:pos x="2" y="45"/>
                </a:cxn>
                <a:cxn ang="0">
                  <a:pos x="0" y="69"/>
                </a:cxn>
                <a:cxn ang="0">
                  <a:pos x="0" y="93"/>
                </a:cxn>
                <a:cxn ang="0">
                  <a:pos x="4" y="117"/>
                </a:cxn>
                <a:cxn ang="0">
                  <a:pos x="9" y="120"/>
                </a:cxn>
                <a:cxn ang="0">
                  <a:pos x="40" y="120"/>
                </a:cxn>
                <a:cxn ang="0">
                  <a:pos x="45" y="117"/>
                </a:cxn>
                <a:cxn ang="0">
                  <a:pos x="52" y="117"/>
                </a:cxn>
                <a:cxn ang="0">
                  <a:pos x="67" y="112"/>
                </a:cxn>
                <a:cxn ang="0">
                  <a:pos x="74" y="112"/>
                </a:cxn>
                <a:cxn ang="0">
                  <a:pos x="88" y="107"/>
                </a:cxn>
                <a:cxn ang="0">
                  <a:pos x="93" y="107"/>
                </a:cxn>
                <a:cxn ang="0">
                  <a:pos x="98" y="105"/>
                </a:cxn>
                <a:cxn ang="0">
                  <a:pos x="103" y="105"/>
                </a:cxn>
                <a:cxn ang="0">
                  <a:pos x="103" y="64"/>
                </a:cxn>
                <a:cxn ang="0">
                  <a:pos x="105" y="52"/>
                </a:cxn>
                <a:cxn ang="0">
                  <a:pos x="105" y="38"/>
                </a:cxn>
                <a:cxn ang="0">
                  <a:pos x="107" y="26"/>
                </a:cxn>
                <a:cxn ang="0">
                  <a:pos x="107" y="0"/>
                </a:cxn>
                <a:cxn ang="0">
                  <a:pos x="91" y="0"/>
                </a:cxn>
                <a:cxn ang="0">
                  <a:pos x="83" y="2"/>
                </a:cxn>
                <a:cxn ang="0">
                  <a:pos x="69" y="2"/>
                </a:cxn>
                <a:cxn ang="0">
                  <a:pos x="62" y="4"/>
                </a:cxn>
                <a:cxn ang="0">
                  <a:pos x="57" y="4"/>
                </a:cxn>
                <a:cxn ang="0">
                  <a:pos x="43" y="9"/>
                </a:cxn>
                <a:cxn ang="0">
                  <a:pos x="36" y="9"/>
                </a:cxn>
                <a:cxn ang="0">
                  <a:pos x="21" y="14"/>
                </a:cxn>
                <a:cxn ang="0">
                  <a:pos x="16" y="16"/>
                </a:cxn>
                <a:cxn ang="0">
                  <a:pos x="9" y="16"/>
                </a:cxn>
                <a:cxn ang="0">
                  <a:pos x="4" y="19"/>
                </a:cxn>
              </a:cxnLst>
              <a:rect l="0" t="0" r="r" b="b"/>
              <a:pathLst>
                <a:path w="108" h="120">
                  <a:moveTo>
                    <a:pt x="4" y="19"/>
                  </a:moveTo>
                  <a:lnTo>
                    <a:pt x="2" y="45"/>
                  </a:lnTo>
                  <a:lnTo>
                    <a:pt x="0" y="69"/>
                  </a:lnTo>
                  <a:lnTo>
                    <a:pt x="0" y="93"/>
                  </a:lnTo>
                  <a:lnTo>
                    <a:pt x="4" y="117"/>
                  </a:lnTo>
                  <a:lnTo>
                    <a:pt x="9" y="120"/>
                  </a:lnTo>
                  <a:lnTo>
                    <a:pt x="40" y="120"/>
                  </a:lnTo>
                  <a:lnTo>
                    <a:pt x="45" y="117"/>
                  </a:lnTo>
                  <a:lnTo>
                    <a:pt x="52" y="117"/>
                  </a:lnTo>
                  <a:lnTo>
                    <a:pt x="67" y="112"/>
                  </a:lnTo>
                  <a:lnTo>
                    <a:pt x="74" y="112"/>
                  </a:lnTo>
                  <a:lnTo>
                    <a:pt x="88" y="107"/>
                  </a:lnTo>
                  <a:lnTo>
                    <a:pt x="93" y="107"/>
                  </a:lnTo>
                  <a:lnTo>
                    <a:pt x="98" y="105"/>
                  </a:lnTo>
                  <a:lnTo>
                    <a:pt x="103" y="105"/>
                  </a:lnTo>
                  <a:lnTo>
                    <a:pt x="103" y="64"/>
                  </a:lnTo>
                  <a:lnTo>
                    <a:pt x="105" y="52"/>
                  </a:lnTo>
                  <a:lnTo>
                    <a:pt x="105" y="38"/>
                  </a:lnTo>
                  <a:lnTo>
                    <a:pt x="107" y="26"/>
                  </a:lnTo>
                  <a:lnTo>
                    <a:pt x="107" y="0"/>
                  </a:lnTo>
                  <a:lnTo>
                    <a:pt x="91" y="0"/>
                  </a:lnTo>
                  <a:lnTo>
                    <a:pt x="83" y="2"/>
                  </a:lnTo>
                  <a:lnTo>
                    <a:pt x="69" y="2"/>
                  </a:lnTo>
                  <a:lnTo>
                    <a:pt x="62" y="4"/>
                  </a:lnTo>
                  <a:lnTo>
                    <a:pt x="57" y="4"/>
                  </a:lnTo>
                  <a:lnTo>
                    <a:pt x="43" y="9"/>
                  </a:lnTo>
                  <a:lnTo>
                    <a:pt x="36" y="9"/>
                  </a:lnTo>
                  <a:lnTo>
                    <a:pt x="21" y="14"/>
                  </a:lnTo>
                  <a:lnTo>
                    <a:pt x="16" y="16"/>
                  </a:lnTo>
                  <a:lnTo>
                    <a:pt x="9" y="16"/>
                  </a:lnTo>
                  <a:lnTo>
                    <a:pt x="4" y="1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0" name="Freeform 746"/>
            <p:cNvSpPr>
              <a:spLocks/>
            </p:cNvSpPr>
            <p:nvPr/>
          </p:nvSpPr>
          <p:spPr bwMode="auto">
            <a:xfrm>
              <a:off x="9456" y="2700"/>
              <a:ext cx="105" cy="112"/>
            </a:xfrm>
            <a:custGeom>
              <a:avLst/>
              <a:gdLst/>
              <a:ahLst/>
              <a:cxnLst>
                <a:cxn ang="0">
                  <a:pos x="38" y="112"/>
                </a:cxn>
                <a:cxn ang="0">
                  <a:pos x="45" y="110"/>
                </a:cxn>
                <a:cxn ang="0">
                  <a:pos x="52" y="110"/>
                </a:cxn>
                <a:cxn ang="0">
                  <a:pos x="57" y="107"/>
                </a:cxn>
                <a:cxn ang="0">
                  <a:pos x="64" y="105"/>
                </a:cxn>
                <a:cxn ang="0">
                  <a:pos x="71" y="105"/>
                </a:cxn>
                <a:cxn ang="0">
                  <a:pos x="79" y="103"/>
                </a:cxn>
                <a:cxn ang="0">
                  <a:pos x="83" y="100"/>
                </a:cxn>
                <a:cxn ang="0">
                  <a:pos x="91" y="100"/>
                </a:cxn>
                <a:cxn ang="0">
                  <a:pos x="96" y="98"/>
                </a:cxn>
                <a:cxn ang="0">
                  <a:pos x="100" y="95"/>
                </a:cxn>
                <a:cxn ang="0">
                  <a:pos x="98" y="84"/>
                </a:cxn>
                <a:cxn ang="0">
                  <a:pos x="100" y="72"/>
                </a:cxn>
                <a:cxn ang="0">
                  <a:pos x="100" y="47"/>
                </a:cxn>
                <a:cxn ang="0">
                  <a:pos x="103" y="35"/>
                </a:cxn>
                <a:cxn ang="0">
                  <a:pos x="103" y="12"/>
                </a:cxn>
                <a:cxn ang="0">
                  <a:pos x="105" y="0"/>
                </a:cxn>
                <a:cxn ang="0">
                  <a:pos x="88" y="0"/>
                </a:cxn>
                <a:cxn ang="0">
                  <a:pos x="81" y="2"/>
                </a:cxn>
                <a:cxn ang="0">
                  <a:pos x="74" y="2"/>
                </a:cxn>
                <a:cxn ang="0">
                  <a:pos x="69" y="4"/>
                </a:cxn>
                <a:cxn ang="0">
                  <a:pos x="62" y="4"/>
                </a:cxn>
                <a:cxn ang="0">
                  <a:pos x="55" y="7"/>
                </a:cxn>
                <a:cxn ang="0">
                  <a:pos x="47" y="7"/>
                </a:cxn>
                <a:cxn ang="0">
                  <a:pos x="33" y="12"/>
                </a:cxn>
                <a:cxn ang="0">
                  <a:pos x="28" y="12"/>
                </a:cxn>
                <a:cxn ang="0">
                  <a:pos x="14" y="16"/>
                </a:cxn>
                <a:cxn ang="0">
                  <a:pos x="9" y="16"/>
                </a:cxn>
                <a:cxn ang="0">
                  <a:pos x="4" y="19"/>
                </a:cxn>
                <a:cxn ang="0">
                  <a:pos x="0" y="67"/>
                </a:cxn>
                <a:cxn ang="0">
                  <a:pos x="2" y="88"/>
                </a:cxn>
                <a:cxn ang="0">
                  <a:pos x="4" y="112"/>
                </a:cxn>
                <a:cxn ang="0">
                  <a:pos x="38" y="112"/>
                </a:cxn>
              </a:cxnLst>
              <a:rect l="0" t="0" r="r" b="b"/>
              <a:pathLst>
                <a:path w="105" h="112">
                  <a:moveTo>
                    <a:pt x="38" y="112"/>
                  </a:moveTo>
                  <a:lnTo>
                    <a:pt x="45" y="110"/>
                  </a:lnTo>
                  <a:lnTo>
                    <a:pt x="52" y="110"/>
                  </a:lnTo>
                  <a:lnTo>
                    <a:pt x="57" y="107"/>
                  </a:lnTo>
                  <a:lnTo>
                    <a:pt x="64" y="105"/>
                  </a:lnTo>
                  <a:lnTo>
                    <a:pt x="71" y="105"/>
                  </a:lnTo>
                  <a:lnTo>
                    <a:pt x="79" y="103"/>
                  </a:lnTo>
                  <a:lnTo>
                    <a:pt x="83" y="100"/>
                  </a:lnTo>
                  <a:lnTo>
                    <a:pt x="91" y="100"/>
                  </a:lnTo>
                  <a:lnTo>
                    <a:pt x="96" y="98"/>
                  </a:lnTo>
                  <a:lnTo>
                    <a:pt x="100" y="95"/>
                  </a:lnTo>
                  <a:lnTo>
                    <a:pt x="98" y="84"/>
                  </a:lnTo>
                  <a:lnTo>
                    <a:pt x="100" y="72"/>
                  </a:lnTo>
                  <a:lnTo>
                    <a:pt x="100" y="47"/>
                  </a:lnTo>
                  <a:lnTo>
                    <a:pt x="103" y="35"/>
                  </a:lnTo>
                  <a:lnTo>
                    <a:pt x="103" y="12"/>
                  </a:lnTo>
                  <a:lnTo>
                    <a:pt x="105" y="0"/>
                  </a:lnTo>
                  <a:lnTo>
                    <a:pt x="88" y="0"/>
                  </a:lnTo>
                  <a:lnTo>
                    <a:pt x="81" y="2"/>
                  </a:lnTo>
                  <a:lnTo>
                    <a:pt x="74" y="2"/>
                  </a:lnTo>
                  <a:lnTo>
                    <a:pt x="69" y="4"/>
                  </a:lnTo>
                  <a:lnTo>
                    <a:pt x="62" y="4"/>
                  </a:lnTo>
                  <a:lnTo>
                    <a:pt x="55" y="7"/>
                  </a:lnTo>
                  <a:lnTo>
                    <a:pt x="47" y="7"/>
                  </a:lnTo>
                  <a:lnTo>
                    <a:pt x="33" y="12"/>
                  </a:lnTo>
                  <a:lnTo>
                    <a:pt x="28" y="12"/>
                  </a:lnTo>
                  <a:lnTo>
                    <a:pt x="14" y="16"/>
                  </a:lnTo>
                  <a:lnTo>
                    <a:pt x="9" y="16"/>
                  </a:lnTo>
                  <a:lnTo>
                    <a:pt x="4" y="19"/>
                  </a:lnTo>
                  <a:lnTo>
                    <a:pt x="0" y="67"/>
                  </a:lnTo>
                  <a:lnTo>
                    <a:pt x="2" y="88"/>
                  </a:lnTo>
                  <a:lnTo>
                    <a:pt x="4" y="112"/>
                  </a:lnTo>
                  <a:lnTo>
                    <a:pt x="38" y="112"/>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1" name="Freeform 747"/>
            <p:cNvSpPr>
              <a:spLocks/>
            </p:cNvSpPr>
            <p:nvPr/>
          </p:nvSpPr>
          <p:spPr bwMode="auto">
            <a:xfrm>
              <a:off x="9458" y="2700"/>
              <a:ext cx="98" cy="107"/>
            </a:xfrm>
            <a:custGeom>
              <a:avLst/>
              <a:gdLst/>
              <a:ahLst/>
              <a:cxnLst>
                <a:cxn ang="0">
                  <a:pos x="71" y="95"/>
                </a:cxn>
                <a:cxn ang="0">
                  <a:pos x="79" y="93"/>
                </a:cxn>
                <a:cxn ang="0">
                  <a:pos x="83" y="91"/>
                </a:cxn>
                <a:cxn ang="0">
                  <a:pos x="88" y="91"/>
                </a:cxn>
                <a:cxn ang="0">
                  <a:pos x="93" y="88"/>
                </a:cxn>
                <a:cxn ang="0">
                  <a:pos x="93" y="55"/>
                </a:cxn>
                <a:cxn ang="0">
                  <a:pos x="96" y="45"/>
                </a:cxn>
                <a:cxn ang="0">
                  <a:pos x="96" y="33"/>
                </a:cxn>
                <a:cxn ang="0">
                  <a:pos x="98" y="24"/>
                </a:cxn>
                <a:cxn ang="0">
                  <a:pos x="98" y="0"/>
                </a:cxn>
                <a:cxn ang="0">
                  <a:pos x="88" y="0"/>
                </a:cxn>
                <a:cxn ang="0">
                  <a:pos x="83" y="2"/>
                </a:cxn>
                <a:cxn ang="0">
                  <a:pos x="69" y="2"/>
                </a:cxn>
                <a:cxn ang="0">
                  <a:pos x="64" y="4"/>
                </a:cxn>
                <a:cxn ang="0">
                  <a:pos x="57" y="4"/>
                </a:cxn>
                <a:cxn ang="0">
                  <a:pos x="50" y="7"/>
                </a:cxn>
                <a:cxn ang="0">
                  <a:pos x="43" y="7"/>
                </a:cxn>
                <a:cxn ang="0">
                  <a:pos x="36" y="9"/>
                </a:cxn>
                <a:cxn ang="0">
                  <a:pos x="31" y="12"/>
                </a:cxn>
                <a:cxn ang="0">
                  <a:pos x="23" y="12"/>
                </a:cxn>
                <a:cxn ang="0">
                  <a:pos x="19" y="14"/>
                </a:cxn>
                <a:cxn ang="0">
                  <a:pos x="11" y="16"/>
                </a:cxn>
                <a:cxn ang="0">
                  <a:pos x="7" y="16"/>
                </a:cxn>
                <a:cxn ang="0">
                  <a:pos x="2" y="19"/>
                </a:cxn>
                <a:cxn ang="0">
                  <a:pos x="0" y="40"/>
                </a:cxn>
                <a:cxn ang="0">
                  <a:pos x="0" y="84"/>
                </a:cxn>
                <a:cxn ang="0">
                  <a:pos x="2" y="105"/>
                </a:cxn>
                <a:cxn ang="0">
                  <a:pos x="7" y="105"/>
                </a:cxn>
                <a:cxn ang="0">
                  <a:pos x="11" y="107"/>
                </a:cxn>
                <a:cxn ang="0">
                  <a:pos x="21" y="107"/>
                </a:cxn>
                <a:cxn ang="0">
                  <a:pos x="28" y="105"/>
                </a:cxn>
                <a:cxn ang="0">
                  <a:pos x="33" y="105"/>
                </a:cxn>
                <a:cxn ang="0">
                  <a:pos x="40" y="103"/>
                </a:cxn>
                <a:cxn ang="0">
                  <a:pos x="47" y="103"/>
                </a:cxn>
                <a:cxn ang="0">
                  <a:pos x="55" y="100"/>
                </a:cxn>
                <a:cxn ang="0">
                  <a:pos x="60" y="98"/>
                </a:cxn>
                <a:cxn ang="0">
                  <a:pos x="67" y="95"/>
                </a:cxn>
                <a:cxn ang="0">
                  <a:pos x="71" y="95"/>
                </a:cxn>
              </a:cxnLst>
              <a:rect l="0" t="0" r="r" b="b"/>
              <a:pathLst>
                <a:path w="98" h="107">
                  <a:moveTo>
                    <a:pt x="71" y="95"/>
                  </a:moveTo>
                  <a:lnTo>
                    <a:pt x="79" y="93"/>
                  </a:lnTo>
                  <a:lnTo>
                    <a:pt x="83" y="91"/>
                  </a:lnTo>
                  <a:lnTo>
                    <a:pt x="88" y="91"/>
                  </a:lnTo>
                  <a:lnTo>
                    <a:pt x="93" y="88"/>
                  </a:lnTo>
                  <a:lnTo>
                    <a:pt x="93" y="55"/>
                  </a:lnTo>
                  <a:lnTo>
                    <a:pt x="96" y="45"/>
                  </a:lnTo>
                  <a:lnTo>
                    <a:pt x="96" y="33"/>
                  </a:lnTo>
                  <a:lnTo>
                    <a:pt x="98" y="24"/>
                  </a:lnTo>
                  <a:lnTo>
                    <a:pt x="98" y="0"/>
                  </a:lnTo>
                  <a:lnTo>
                    <a:pt x="88" y="0"/>
                  </a:lnTo>
                  <a:lnTo>
                    <a:pt x="83" y="2"/>
                  </a:lnTo>
                  <a:lnTo>
                    <a:pt x="69" y="2"/>
                  </a:lnTo>
                  <a:lnTo>
                    <a:pt x="64" y="4"/>
                  </a:lnTo>
                  <a:lnTo>
                    <a:pt x="57" y="4"/>
                  </a:lnTo>
                  <a:lnTo>
                    <a:pt x="50" y="7"/>
                  </a:lnTo>
                  <a:lnTo>
                    <a:pt x="43" y="7"/>
                  </a:lnTo>
                  <a:lnTo>
                    <a:pt x="36" y="9"/>
                  </a:lnTo>
                  <a:lnTo>
                    <a:pt x="31" y="12"/>
                  </a:lnTo>
                  <a:lnTo>
                    <a:pt x="23" y="12"/>
                  </a:lnTo>
                  <a:lnTo>
                    <a:pt x="19" y="14"/>
                  </a:lnTo>
                  <a:lnTo>
                    <a:pt x="11" y="16"/>
                  </a:lnTo>
                  <a:lnTo>
                    <a:pt x="7" y="16"/>
                  </a:lnTo>
                  <a:lnTo>
                    <a:pt x="2" y="19"/>
                  </a:lnTo>
                  <a:lnTo>
                    <a:pt x="0" y="40"/>
                  </a:lnTo>
                  <a:lnTo>
                    <a:pt x="0" y="84"/>
                  </a:lnTo>
                  <a:lnTo>
                    <a:pt x="2" y="105"/>
                  </a:lnTo>
                  <a:lnTo>
                    <a:pt x="7" y="105"/>
                  </a:lnTo>
                  <a:lnTo>
                    <a:pt x="11" y="107"/>
                  </a:lnTo>
                  <a:lnTo>
                    <a:pt x="21" y="107"/>
                  </a:lnTo>
                  <a:lnTo>
                    <a:pt x="28" y="105"/>
                  </a:lnTo>
                  <a:lnTo>
                    <a:pt x="33" y="105"/>
                  </a:lnTo>
                  <a:lnTo>
                    <a:pt x="40" y="103"/>
                  </a:lnTo>
                  <a:lnTo>
                    <a:pt x="47" y="103"/>
                  </a:lnTo>
                  <a:lnTo>
                    <a:pt x="55" y="100"/>
                  </a:lnTo>
                  <a:lnTo>
                    <a:pt x="60" y="98"/>
                  </a:lnTo>
                  <a:lnTo>
                    <a:pt x="67" y="95"/>
                  </a:lnTo>
                  <a:lnTo>
                    <a:pt x="71" y="95"/>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2" name="Freeform 748"/>
            <p:cNvSpPr>
              <a:spLocks/>
            </p:cNvSpPr>
            <p:nvPr/>
          </p:nvSpPr>
          <p:spPr bwMode="auto">
            <a:xfrm>
              <a:off x="9458" y="2700"/>
              <a:ext cx="96" cy="100"/>
            </a:xfrm>
            <a:custGeom>
              <a:avLst/>
              <a:gdLst/>
              <a:ahLst/>
              <a:cxnLst>
                <a:cxn ang="0">
                  <a:pos x="0" y="40"/>
                </a:cxn>
                <a:cxn ang="0">
                  <a:pos x="0" y="79"/>
                </a:cxn>
                <a:cxn ang="0">
                  <a:pos x="2" y="98"/>
                </a:cxn>
                <a:cxn ang="0">
                  <a:pos x="7" y="100"/>
                </a:cxn>
                <a:cxn ang="0">
                  <a:pos x="21" y="100"/>
                </a:cxn>
                <a:cxn ang="0">
                  <a:pos x="26" y="98"/>
                </a:cxn>
                <a:cxn ang="0">
                  <a:pos x="33" y="98"/>
                </a:cxn>
                <a:cxn ang="0">
                  <a:pos x="38" y="95"/>
                </a:cxn>
                <a:cxn ang="0">
                  <a:pos x="45" y="95"/>
                </a:cxn>
                <a:cxn ang="0">
                  <a:pos x="52" y="93"/>
                </a:cxn>
                <a:cxn ang="0">
                  <a:pos x="57" y="91"/>
                </a:cxn>
                <a:cxn ang="0">
                  <a:pos x="64" y="88"/>
                </a:cxn>
                <a:cxn ang="0">
                  <a:pos x="69" y="86"/>
                </a:cxn>
                <a:cxn ang="0">
                  <a:pos x="76" y="86"/>
                </a:cxn>
                <a:cxn ang="0">
                  <a:pos x="86" y="81"/>
                </a:cxn>
                <a:cxn ang="0">
                  <a:pos x="88" y="81"/>
                </a:cxn>
                <a:cxn ang="0">
                  <a:pos x="88" y="60"/>
                </a:cxn>
                <a:cxn ang="0">
                  <a:pos x="91" y="50"/>
                </a:cxn>
                <a:cxn ang="0">
                  <a:pos x="91" y="40"/>
                </a:cxn>
                <a:cxn ang="0">
                  <a:pos x="93" y="31"/>
                </a:cxn>
                <a:cxn ang="0">
                  <a:pos x="93" y="21"/>
                </a:cxn>
                <a:cxn ang="0">
                  <a:pos x="96" y="12"/>
                </a:cxn>
                <a:cxn ang="0">
                  <a:pos x="96" y="0"/>
                </a:cxn>
                <a:cxn ang="0">
                  <a:pos x="91" y="0"/>
                </a:cxn>
                <a:cxn ang="0">
                  <a:pos x="86" y="2"/>
                </a:cxn>
                <a:cxn ang="0">
                  <a:pos x="74" y="2"/>
                </a:cxn>
                <a:cxn ang="0">
                  <a:pos x="69" y="4"/>
                </a:cxn>
                <a:cxn ang="0">
                  <a:pos x="55" y="4"/>
                </a:cxn>
                <a:cxn ang="0">
                  <a:pos x="47" y="7"/>
                </a:cxn>
                <a:cxn ang="0">
                  <a:pos x="43" y="9"/>
                </a:cxn>
                <a:cxn ang="0">
                  <a:pos x="36" y="9"/>
                </a:cxn>
                <a:cxn ang="0">
                  <a:pos x="28" y="12"/>
                </a:cxn>
                <a:cxn ang="0">
                  <a:pos x="23" y="14"/>
                </a:cxn>
                <a:cxn ang="0">
                  <a:pos x="16" y="14"/>
                </a:cxn>
                <a:cxn ang="0">
                  <a:pos x="7" y="19"/>
                </a:cxn>
                <a:cxn ang="0">
                  <a:pos x="2" y="19"/>
                </a:cxn>
                <a:cxn ang="0">
                  <a:pos x="0" y="40"/>
                </a:cxn>
              </a:cxnLst>
              <a:rect l="0" t="0" r="r" b="b"/>
              <a:pathLst>
                <a:path w="96" h="100">
                  <a:moveTo>
                    <a:pt x="0" y="40"/>
                  </a:moveTo>
                  <a:lnTo>
                    <a:pt x="0" y="79"/>
                  </a:lnTo>
                  <a:lnTo>
                    <a:pt x="2" y="98"/>
                  </a:lnTo>
                  <a:lnTo>
                    <a:pt x="7" y="100"/>
                  </a:lnTo>
                  <a:lnTo>
                    <a:pt x="21" y="100"/>
                  </a:lnTo>
                  <a:lnTo>
                    <a:pt x="26" y="98"/>
                  </a:lnTo>
                  <a:lnTo>
                    <a:pt x="33" y="98"/>
                  </a:lnTo>
                  <a:lnTo>
                    <a:pt x="38" y="95"/>
                  </a:lnTo>
                  <a:lnTo>
                    <a:pt x="45" y="95"/>
                  </a:lnTo>
                  <a:lnTo>
                    <a:pt x="52" y="93"/>
                  </a:lnTo>
                  <a:lnTo>
                    <a:pt x="57" y="91"/>
                  </a:lnTo>
                  <a:lnTo>
                    <a:pt x="64" y="88"/>
                  </a:lnTo>
                  <a:lnTo>
                    <a:pt x="69" y="86"/>
                  </a:lnTo>
                  <a:lnTo>
                    <a:pt x="76" y="86"/>
                  </a:lnTo>
                  <a:lnTo>
                    <a:pt x="86" y="81"/>
                  </a:lnTo>
                  <a:lnTo>
                    <a:pt x="88" y="81"/>
                  </a:lnTo>
                  <a:lnTo>
                    <a:pt x="88" y="60"/>
                  </a:lnTo>
                  <a:lnTo>
                    <a:pt x="91" y="50"/>
                  </a:lnTo>
                  <a:lnTo>
                    <a:pt x="91" y="40"/>
                  </a:lnTo>
                  <a:lnTo>
                    <a:pt x="93" y="31"/>
                  </a:lnTo>
                  <a:lnTo>
                    <a:pt x="93" y="21"/>
                  </a:lnTo>
                  <a:lnTo>
                    <a:pt x="96" y="12"/>
                  </a:lnTo>
                  <a:lnTo>
                    <a:pt x="96" y="0"/>
                  </a:lnTo>
                  <a:lnTo>
                    <a:pt x="91" y="0"/>
                  </a:lnTo>
                  <a:lnTo>
                    <a:pt x="86" y="2"/>
                  </a:lnTo>
                  <a:lnTo>
                    <a:pt x="74" y="2"/>
                  </a:lnTo>
                  <a:lnTo>
                    <a:pt x="69" y="4"/>
                  </a:lnTo>
                  <a:lnTo>
                    <a:pt x="55" y="4"/>
                  </a:lnTo>
                  <a:lnTo>
                    <a:pt x="47" y="7"/>
                  </a:lnTo>
                  <a:lnTo>
                    <a:pt x="43" y="9"/>
                  </a:lnTo>
                  <a:lnTo>
                    <a:pt x="36" y="9"/>
                  </a:lnTo>
                  <a:lnTo>
                    <a:pt x="28" y="12"/>
                  </a:lnTo>
                  <a:lnTo>
                    <a:pt x="23" y="14"/>
                  </a:lnTo>
                  <a:lnTo>
                    <a:pt x="16" y="14"/>
                  </a:lnTo>
                  <a:lnTo>
                    <a:pt x="7" y="19"/>
                  </a:lnTo>
                  <a:lnTo>
                    <a:pt x="2" y="19"/>
                  </a:lnTo>
                  <a:lnTo>
                    <a:pt x="0" y="4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3" name="Freeform 749"/>
            <p:cNvSpPr>
              <a:spLocks/>
            </p:cNvSpPr>
            <p:nvPr/>
          </p:nvSpPr>
          <p:spPr bwMode="auto">
            <a:xfrm>
              <a:off x="9460" y="2709"/>
              <a:ext cx="144" cy="26"/>
            </a:xfrm>
            <a:custGeom>
              <a:avLst/>
              <a:gdLst/>
              <a:ahLst/>
              <a:cxnLst>
                <a:cxn ang="0">
                  <a:pos x="129" y="9"/>
                </a:cxn>
                <a:cxn ang="0">
                  <a:pos x="143" y="0"/>
                </a:cxn>
                <a:cxn ang="0">
                  <a:pos x="131" y="4"/>
                </a:cxn>
                <a:cxn ang="0">
                  <a:pos x="103" y="7"/>
                </a:cxn>
                <a:cxn ang="0">
                  <a:pos x="38" y="16"/>
                </a:cxn>
                <a:cxn ang="0">
                  <a:pos x="0" y="21"/>
                </a:cxn>
                <a:cxn ang="0">
                  <a:pos x="7" y="26"/>
                </a:cxn>
                <a:cxn ang="0">
                  <a:pos x="129" y="9"/>
                </a:cxn>
              </a:cxnLst>
              <a:rect l="0" t="0" r="r" b="b"/>
              <a:pathLst>
                <a:path w="144" h="26">
                  <a:moveTo>
                    <a:pt x="129" y="9"/>
                  </a:moveTo>
                  <a:lnTo>
                    <a:pt x="143" y="0"/>
                  </a:lnTo>
                  <a:lnTo>
                    <a:pt x="131" y="4"/>
                  </a:lnTo>
                  <a:lnTo>
                    <a:pt x="103" y="7"/>
                  </a:lnTo>
                  <a:lnTo>
                    <a:pt x="38" y="16"/>
                  </a:lnTo>
                  <a:lnTo>
                    <a:pt x="0" y="21"/>
                  </a:lnTo>
                  <a:lnTo>
                    <a:pt x="7" y="26"/>
                  </a:lnTo>
                  <a:lnTo>
                    <a:pt x="129"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4" name="Freeform 750"/>
            <p:cNvSpPr>
              <a:spLocks/>
            </p:cNvSpPr>
            <p:nvPr/>
          </p:nvSpPr>
          <p:spPr bwMode="auto">
            <a:xfrm>
              <a:off x="9465" y="2716"/>
              <a:ext cx="125" cy="149"/>
            </a:xfrm>
            <a:custGeom>
              <a:avLst/>
              <a:gdLst/>
              <a:ahLst/>
              <a:cxnLst>
                <a:cxn ang="0">
                  <a:pos x="9" y="14"/>
                </a:cxn>
                <a:cxn ang="0">
                  <a:pos x="2" y="16"/>
                </a:cxn>
                <a:cxn ang="0">
                  <a:pos x="2" y="31"/>
                </a:cxn>
                <a:cxn ang="0">
                  <a:pos x="0" y="45"/>
                </a:cxn>
                <a:cxn ang="0">
                  <a:pos x="0" y="129"/>
                </a:cxn>
                <a:cxn ang="0">
                  <a:pos x="2" y="146"/>
                </a:cxn>
                <a:cxn ang="0">
                  <a:pos x="9" y="148"/>
                </a:cxn>
                <a:cxn ang="0">
                  <a:pos x="108" y="148"/>
                </a:cxn>
                <a:cxn ang="0">
                  <a:pos x="117" y="146"/>
                </a:cxn>
                <a:cxn ang="0">
                  <a:pos x="124" y="146"/>
                </a:cxn>
                <a:cxn ang="0">
                  <a:pos x="122" y="107"/>
                </a:cxn>
                <a:cxn ang="0">
                  <a:pos x="122" y="33"/>
                </a:cxn>
                <a:cxn ang="0">
                  <a:pos x="124" y="0"/>
                </a:cxn>
                <a:cxn ang="0">
                  <a:pos x="115" y="2"/>
                </a:cxn>
                <a:cxn ang="0">
                  <a:pos x="93" y="2"/>
                </a:cxn>
                <a:cxn ang="0">
                  <a:pos x="86" y="4"/>
                </a:cxn>
                <a:cxn ang="0">
                  <a:pos x="69" y="4"/>
                </a:cxn>
                <a:cxn ang="0">
                  <a:pos x="62" y="7"/>
                </a:cxn>
                <a:cxn ang="0">
                  <a:pos x="55" y="7"/>
                </a:cxn>
                <a:cxn ang="0">
                  <a:pos x="48" y="9"/>
                </a:cxn>
                <a:cxn ang="0">
                  <a:pos x="40" y="9"/>
                </a:cxn>
                <a:cxn ang="0">
                  <a:pos x="33" y="12"/>
                </a:cxn>
                <a:cxn ang="0">
                  <a:pos x="26" y="12"/>
                </a:cxn>
                <a:cxn ang="0">
                  <a:pos x="16" y="14"/>
                </a:cxn>
                <a:cxn ang="0">
                  <a:pos x="9" y="14"/>
                </a:cxn>
              </a:cxnLst>
              <a:rect l="0" t="0" r="r" b="b"/>
              <a:pathLst>
                <a:path w="125" h="149">
                  <a:moveTo>
                    <a:pt x="9" y="14"/>
                  </a:moveTo>
                  <a:lnTo>
                    <a:pt x="2" y="16"/>
                  </a:lnTo>
                  <a:lnTo>
                    <a:pt x="2" y="31"/>
                  </a:lnTo>
                  <a:lnTo>
                    <a:pt x="0" y="45"/>
                  </a:lnTo>
                  <a:lnTo>
                    <a:pt x="0" y="129"/>
                  </a:lnTo>
                  <a:lnTo>
                    <a:pt x="2" y="146"/>
                  </a:lnTo>
                  <a:lnTo>
                    <a:pt x="9" y="148"/>
                  </a:lnTo>
                  <a:lnTo>
                    <a:pt x="108" y="148"/>
                  </a:lnTo>
                  <a:lnTo>
                    <a:pt x="117" y="146"/>
                  </a:lnTo>
                  <a:lnTo>
                    <a:pt x="124" y="146"/>
                  </a:lnTo>
                  <a:lnTo>
                    <a:pt x="122" y="107"/>
                  </a:lnTo>
                  <a:lnTo>
                    <a:pt x="122" y="33"/>
                  </a:lnTo>
                  <a:lnTo>
                    <a:pt x="124" y="0"/>
                  </a:lnTo>
                  <a:lnTo>
                    <a:pt x="115" y="2"/>
                  </a:lnTo>
                  <a:lnTo>
                    <a:pt x="93" y="2"/>
                  </a:lnTo>
                  <a:lnTo>
                    <a:pt x="86" y="4"/>
                  </a:lnTo>
                  <a:lnTo>
                    <a:pt x="69" y="4"/>
                  </a:lnTo>
                  <a:lnTo>
                    <a:pt x="62" y="7"/>
                  </a:lnTo>
                  <a:lnTo>
                    <a:pt x="55" y="7"/>
                  </a:lnTo>
                  <a:lnTo>
                    <a:pt x="48" y="9"/>
                  </a:lnTo>
                  <a:lnTo>
                    <a:pt x="40" y="9"/>
                  </a:lnTo>
                  <a:lnTo>
                    <a:pt x="33" y="12"/>
                  </a:lnTo>
                  <a:lnTo>
                    <a:pt x="26" y="12"/>
                  </a:lnTo>
                  <a:lnTo>
                    <a:pt x="16" y="14"/>
                  </a:lnTo>
                  <a:lnTo>
                    <a:pt x="9" y="14"/>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5" name="Freeform 751"/>
            <p:cNvSpPr>
              <a:spLocks/>
            </p:cNvSpPr>
            <p:nvPr/>
          </p:nvSpPr>
          <p:spPr bwMode="auto">
            <a:xfrm>
              <a:off x="9465" y="2721"/>
              <a:ext cx="120" cy="142"/>
            </a:xfrm>
            <a:custGeom>
              <a:avLst/>
              <a:gdLst/>
              <a:ahLst/>
              <a:cxnLst>
                <a:cxn ang="0">
                  <a:pos x="4" y="28"/>
                </a:cxn>
                <a:cxn ang="0">
                  <a:pos x="2" y="43"/>
                </a:cxn>
                <a:cxn ang="0">
                  <a:pos x="2" y="57"/>
                </a:cxn>
                <a:cxn ang="0">
                  <a:pos x="0" y="71"/>
                </a:cxn>
                <a:cxn ang="0">
                  <a:pos x="0" y="86"/>
                </a:cxn>
                <a:cxn ang="0">
                  <a:pos x="2" y="103"/>
                </a:cxn>
                <a:cxn ang="0">
                  <a:pos x="2" y="120"/>
                </a:cxn>
                <a:cxn ang="0">
                  <a:pos x="4" y="139"/>
                </a:cxn>
                <a:cxn ang="0">
                  <a:pos x="26" y="139"/>
                </a:cxn>
                <a:cxn ang="0">
                  <a:pos x="33" y="141"/>
                </a:cxn>
                <a:cxn ang="0">
                  <a:pos x="91" y="141"/>
                </a:cxn>
                <a:cxn ang="0">
                  <a:pos x="98" y="139"/>
                </a:cxn>
                <a:cxn ang="0">
                  <a:pos x="112" y="139"/>
                </a:cxn>
                <a:cxn ang="0">
                  <a:pos x="120" y="136"/>
                </a:cxn>
                <a:cxn ang="0">
                  <a:pos x="120" y="0"/>
                </a:cxn>
                <a:cxn ang="0">
                  <a:pos x="98" y="0"/>
                </a:cxn>
                <a:cxn ang="0">
                  <a:pos x="91" y="2"/>
                </a:cxn>
                <a:cxn ang="0">
                  <a:pos x="69" y="2"/>
                </a:cxn>
                <a:cxn ang="0">
                  <a:pos x="62" y="4"/>
                </a:cxn>
                <a:cxn ang="0">
                  <a:pos x="48" y="4"/>
                </a:cxn>
                <a:cxn ang="0">
                  <a:pos x="33" y="9"/>
                </a:cxn>
                <a:cxn ang="0">
                  <a:pos x="26" y="9"/>
                </a:cxn>
                <a:cxn ang="0">
                  <a:pos x="19" y="11"/>
                </a:cxn>
                <a:cxn ang="0">
                  <a:pos x="12" y="11"/>
                </a:cxn>
                <a:cxn ang="0">
                  <a:pos x="4" y="14"/>
                </a:cxn>
                <a:cxn ang="0">
                  <a:pos x="4" y="28"/>
                </a:cxn>
              </a:cxnLst>
              <a:rect l="0" t="0" r="r" b="b"/>
              <a:pathLst>
                <a:path w="120" h="142">
                  <a:moveTo>
                    <a:pt x="4" y="28"/>
                  </a:moveTo>
                  <a:lnTo>
                    <a:pt x="2" y="43"/>
                  </a:lnTo>
                  <a:lnTo>
                    <a:pt x="2" y="57"/>
                  </a:lnTo>
                  <a:lnTo>
                    <a:pt x="0" y="71"/>
                  </a:lnTo>
                  <a:lnTo>
                    <a:pt x="0" y="86"/>
                  </a:lnTo>
                  <a:lnTo>
                    <a:pt x="2" y="103"/>
                  </a:lnTo>
                  <a:lnTo>
                    <a:pt x="2" y="120"/>
                  </a:lnTo>
                  <a:lnTo>
                    <a:pt x="4" y="139"/>
                  </a:lnTo>
                  <a:lnTo>
                    <a:pt x="26" y="139"/>
                  </a:lnTo>
                  <a:lnTo>
                    <a:pt x="33" y="141"/>
                  </a:lnTo>
                  <a:lnTo>
                    <a:pt x="91" y="141"/>
                  </a:lnTo>
                  <a:lnTo>
                    <a:pt x="98" y="139"/>
                  </a:lnTo>
                  <a:lnTo>
                    <a:pt x="112" y="139"/>
                  </a:lnTo>
                  <a:lnTo>
                    <a:pt x="120" y="136"/>
                  </a:lnTo>
                  <a:lnTo>
                    <a:pt x="120" y="0"/>
                  </a:lnTo>
                  <a:lnTo>
                    <a:pt x="98" y="0"/>
                  </a:lnTo>
                  <a:lnTo>
                    <a:pt x="91" y="2"/>
                  </a:lnTo>
                  <a:lnTo>
                    <a:pt x="69" y="2"/>
                  </a:lnTo>
                  <a:lnTo>
                    <a:pt x="62" y="4"/>
                  </a:lnTo>
                  <a:lnTo>
                    <a:pt x="48" y="4"/>
                  </a:lnTo>
                  <a:lnTo>
                    <a:pt x="33" y="9"/>
                  </a:lnTo>
                  <a:lnTo>
                    <a:pt x="26" y="9"/>
                  </a:lnTo>
                  <a:lnTo>
                    <a:pt x="19" y="11"/>
                  </a:lnTo>
                  <a:lnTo>
                    <a:pt x="12" y="11"/>
                  </a:lnTo>
                  <a:lnTo>
                    <a:pt x="4" y="14"/>
                  </a:lnTo>
                  <a:lnTo>
                    <a:pt x="4" y="28"/>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6" name="Freeform 752"/>
            <p:cNvSpPr>
              <a:spLocks/>
            </p:cNvSpPr>
            <p:nvPr/>
          </p:nvSpPr>
          <p:spPr bwMode="auto">
            <a:xfrm>
              <a:off x="9468" y="2724"/>
              <a:ext cx="115" cy="136"/>
            </a:xfrm>
            <a:custGeom>
              <a:avLst/>
              <a:gdLst/>
              <a:ahLst/>
              <a:cxnLst>
                <a:cxn ang="0">
                  <a:pos x="4" y="131"/>
                </a:cxn>
                <a:cxn ang="0">
                  <a:pos x="12" y="134"/>
                </a:cxn>
                <a:cxn ang="0">
                  <a:pos x="38" y="134"/>
                </a:cxn>
                <a:cxn ang="0">
                  <a:pos x="45" y="136"/>
                </a:cxn>
                <a:cxn ang="0">
                  <a:pos x="74" y="136"/>
                </a:cxn>
                <a:cxn ang="0">
                  <a:pos x="81" y="134"/>
                </a:cxn>
                <a:cxn ang="0">
                  <a:pos x="100" y="134"/>
                </a:cxn>
                <a:cxn ang="0">
                  <a:pos x="108" y="131"/>
                </a:cxn>
                <a:cxn ang="0">
                  <a:pos x="115" y="131"/>
                </a:cxn>
                <a:cxn ang="0">
                  <a:pos x="115" y="0"/>
                </a:cxn>
                <a:cxn ang="0">
                  <a:pos x="93" y="0"/>
                </a:cxn>
                <a:cxn ang="0">
                  <a:pos x="86" y="2"/>
                </a:cxn>
                <a:cxn ang="0">
                  <a:pos x="60" y="2"/>
                </a:cxn>
                <a:cxn ang="0">
                  <a:pos x="52" y="4"/>
                </a:cxn>
                <a:cxn ang="0">
                  <a:pos x="45" y="4"/>
                </a:cxn>
                <a:cxn ang="0">
                  <a:pos x="38" y="7"/>
                </a:cxn>
                <a:cxn ang="0">
                  <a:pos x="31" y="7"/>
                </a:cxn>
                <a:cxn ang="0">
                  <a:pos x="26" y="9"/>
                </a:cxn>
                <a:cxn ang="0">
                  <a:pos x="19" y="9"/>
                </a:cxn>
                <a:cxn ang="0">
                  <a:pos x="4" y="14"/>
                </a:cxn>
                <a:cxn ang="0">
                  <a:pos x="2" y="28"/>
                </a:cxn>
                <a:cxn ang="0">
                  <a:pos x="2" y="40"/>
                </a:cxn>
                <a:cxn ang="0">
                  <a:pos x="0" y="55"/>
                </a:cxn>
                <a:cxn ang="0">
                  <a:pos x="0" y="98"/>
                </a:cxn>
                <a:cxn ang="0">
                  <a:pos x="4" y="131"/>
                </a:cxn>
              </a:cxnLst>
              <a:rect l="0" t="0" r="r" b="b"/>
              <a:pathLst>
                <a:path w="115" h="136">
                  <a:moveTo>
                    <a:pt x="4" y="131"/>
                  </a:moveTo>
                  <a:lnTo>
                    <a:pt x="12" y="134"/>
                  </a:lnTo>
                  <a:lnTo>
                    <a:pt x="38" y="134"/>
                  </a:lnTo>
                  <a:lnTo>
                    <a:pt x="45" y="136"/>
                  </a:lnTo>
                  <a:lnTo>
                    <a:pt x="74" y="136"/>
                  </a:lnTo>
                  <a:lnTo>
                    <a:pt x="81" y="134"/>
                  </a:lnTo>
                  <a:lnTo>
                    <a:pt x="100" y="134"/>
                  </a:lnTo>
                  <a:lnTo>
                    <a:pt x="108" y="131"/>
                  </a:lnTo>
                  <a:lnTo>
                    <a:pt x="115" y="131"/>
                  </a:lnTo>
                  <a:lnTo>
                    <a:pt x="115" y="0"/>
                  </a:lnTo>
                  <a:lnTo>
                    <a:pt x="93" y="0"/>
                  </a:lnTo>
                  <a:lnTo>
                    <a:pt x="86" y="2"/>
                  </a:lnTo>
                  <a:lnTo>
                    <a:pt x="60" y="2"/>
                  </a:lnTo>
                  <a:lnTo>
                    <a:pt x="52" y="4"/>
                  </a:lnTo>
                  <a:lnTo>
                    <a:pt x="45" y="4"/>
                  </a:lnTo>
                  <a:lnTo>
                    <a:pt x="38" y="7"/>
                  </a:lnTo>
                  <a:lnTo>
                    <a:pt x="31" y="7"/>
                  </a:lnTo>
                  <a:lnTo>
                    <a:pt x="26" y="9"/>
                  </a:lnTo>
                  <a:lnTo>
                    <a:pt x="19" y="9"/>
                  </a:lnTo>
                  <a:lnTo>
                    <a:pt x="4" y="14"/>
                  </a:lnTo>
                  <a:lnTo>
                    <a:pt x="2" y="28"/>
                  </a:lnTo>
                  <a:lnTo>
                    <a:pt x="2" y="40"/>
                  </a:lnTo>
                  <a:lnTo>
                    <a:pt x="0" y="55"/>
                  </a:lnTo>
                  <a:lnTo>
                    <a:pt x="0" y="98"/>
                  </a:lnTo>
                  <a:lnTo>
                    <a:pt x="4" y="1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7" name="Freeform 753"/>
            <p:cNvSpPr>
              <a:spLocks/>
            </p:cNvSpPr>
            <p:nvPr/>
          </p:nvSpPr>
          <p:spPr bwMode="auto">
            <a:xfrm>
              <a:off x="9470" y="2726"/>
              <a:ext cx="108" cy="132"/>
            </a:xfrm>
            <a:custGeom>
              <a:avLst/>
              <a:gdLst/>
              <a:ahLst/>
              <a:cxnLst>
                <a:cxn ang="0">
                  <a:pos x="2" y="110"/>
                </a:cxn>
                <a:cxn ang="0">
                  <a:pos x="4" y="124"/>
                </a:cxn>
                <a:cxn ang="0">
                  <a:pos x="12" y="127"/>
                </a:cxn>
                <a:cxn ang="0">
                  <a:pos x="16" y="127"/>
                </a:cxn>
                <a:cxn ang="0">
                  <a:pos x="24" y="129"/>
                </a:cxn>
                <a:cxn ang="0">
                  <a:pos x="50" y="129"/>
                </a:cxn>
                <a:cxn ang="0">
                  <a:pos x="57" y="131"/>
                </a:cxn>
                <a:cxn ang="0">
                  <a:pos x="62" y="129"/>
                </a:cxn>
                <a:cxn ang="0">
                  <a:pos x="84" y="129"/>
                </a:cxn>
                <a:cxn ang="0">
                  <a:pos x="88" y="127"/>
                </a:cxn>
                <a:cxn ang="0">
                  <a:pos x="103" y="127"/>
                </a:cxn>
                <a:cxn ang="0">
                  <a:pos x="108" y="124"/>
                </a:cxn>
                <a:cxn ang="0">
                  <a:pos x="108" y="0"/>
                </a:cxn>
                <a:cxn ang="0">
                  <a:pos x="96" y="0"/>
                </a:cxn>
                <a:cxn ang="0">
                  <a:pos x="88" y="2"/>
                </a:cxn>
                <a:cxn ang="0">
                  <a:pos x="57" y="2"/>
                </a:cxn>
                <a:cxn ang="0">
                  <a:pos x="50" y="4"/>
                </a:cxn>
                <a:cxn ang="0">
                  <a:pos x="43" y="4"/>
                </a:cxn>
                <a:cxn ang="0">
                  <a:pos x="36" y="7"/>
                </a:cxn>
                <a:cxn ang="0">
                  <a:pos x="31" y="7"/>
                </a:cxn>
                <a:cxn ang="0">
                  <a:pos x="24" y="9"/>
                </a:cxn>
                <a:cxn ang="0">
                  <a:pos x="16" y="9"/>
                </a:cxn>
                <a:cxn ang="0">
                  <a:pos x="12" y="11"/>
                </a:cxn>
                <a:cxn ang="0">
                  <a:pos x="4" y="14"/>
                </a:cxn>
                <a:cxn ang="0">
                  <a:pos x="2" y="26"/>
                </a:cxn>
                <a:cxn ang="0">
                  <a:pos x="0" y="40"/>
                </a:cxn>
                <a:cxn ang="0">
                  <a:pos x="0" y="93"/>
                </a:cxn>
                <a:cxn ang="0">
                  <a:pos x="2" y="110"/>
                </a:cxn>
              </a:cxnLst>
              <a:rect l="0" t="0" r="r" b="b"/>
              <a:pathLst>
                <a:path w="108" h="132">
                  <a:moveTo>
                    <a:pt x="2" y="110"/>
                  </a:moveTo>
                  <a:lnTo>
                    <a:pt x="4" y="124"/>
                  </a:lnTo>
                  <a:lnTo>
                    <a:pt x="12" y="127"/>
                  </a:lnTo>
                  <a:lnTo>
                    <a:pt x="16" y="127"/>
                  </a:lnTo>
                  <a:lnTo>
                    <a:pt x="24" y="129"/>
                  </a:lnTo>
                  <a:lnTo>
                    <a:pt x="50" y="129"/>
                  </a:lnTo>
                  <a:lnTo>
                    <a:pt x="57" y="131"/>
                  </a:lnTo>
                  <a:lnTo>
                    <a:pt x="62" y="129"/>
                  </a:lnTo>
                  <a:lnTo>
                    <a:pt x="84" y="129"/>
                  </a:lnTo>
                  <a:lnTo>
                    <a:pt x="88" y="127"/>
                  </a:lnTo>
                  <a:lnTo>
                    <a:pt x="103" y="127"/>
                  </a:lnTo>
                  <a:lnTo>
                    <a:pt x="108" y="124"/>
                  </a:lnTo>
                  <a:lnTo>
                    <a:pt x="108" y="0"/>
                  </a:lnTo>
                  <a:lnTo>
                    <a:pt x="96" y="0"/>
                  </a:lnTo>
                  <a:lnTo>
                    <a:pt x="88" y="2"/>
                  </a:lnTo>
                  <a:lnTo>
                    <a:pt x="57" y="2"/>
                  </a:lnTo>
                  <a:lnTo>
                    <a:pt x="50" y="4"/>
                  </a:lnTo>
                  <a:lnTo>
                    <a:pt x="43" y="4"/>
                  </a:lnTo>
                  <a:lnTo>
                    <a:pt x="36" y="7"/>
                  </a:lnTo>
                  <a:lnTo>
                    <a:pt x="31" y="7"/>
                  </a:lnTo>
                  <a:lnTo>
                    <a:pt x="24" y="9"/>
                  </a:lnTo>
                  <a:lnTo>
                    <a:pt x="16" y="9"/>
                  </a:lnTo>
                  <a:lnTo>
                    <a:pt x="12" y="11"/>
                  </a:lnTo>
                  <a:lnTo>
                    <a:pt x="4" y="14"/>
                  </a:lnTo>
                  <a:lnTo>
                    <a:pt x="2" y="26"/>
                  </a:lnTo>
                  <a:lnTo>
                    <a:pt x="0" y="40"/>
                  </a:lnTo>
                  <a:lnTo>
                    <a:pt x="0" y="93"/>
                  </a:lnTo>
                  <a:lnTo>
                    <a:pt x="2" y="110"/>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8" name="Freeform 754"/>
            <p:cNvSpPr>
              <a:spLocks/>
            </p:cNvSpPr>
            <p:nvPr/>
          </p:nvSpPr>
          <p:spPr bwMode="auto">
            <a:xfrm>
              <a:off x="9470" y="2731"/>
              <a:ext cx="106" cy="122"/>
            </a:xfrm>
            <a:custGeom>
              <a:avLst/>
              <a:gdLst/>
              <a:ahLst/>
              <a:cxnLst>
                <a:cxn ang="0">
                  <a:pos x="4" y="100"/>
                </a:cxn>
                <a:cxn ang="0">
                  <a:pos x="7" y="117"/>
                </a:cxn>
                <a:cxn ang="0">
                  <a:pos x="14" y="117"/>
                </a:cxn>
                <a:cxn ang="0">
                  <a:pos x="19" y="120"/>
                </a:cxn>
                <a:cxn ang="0">
                  <a:pos x="26" y="120"/>
                </a:cxn>
                <a:cxn ang="0">
                  <a:pos x="31" y="122"/>
                </a:cxn>
                <a:cxn ang="0">
                  <a:pos x="74" y="122"/>
                </a:cxn>
                <a:cxn ang="0">
                  <a:pos x="81" y="120"/>
                </a:cxn>
                <a:cxn ang="0">
                  <a:pos x="93" y="120"/>
                </a:cxn>
                <a:cxn ang="0">
                  <a:pos x="98" y="117"/>
                </a:cxn>
                <a:cxn ang="0">
                  <a:pos x="105" y="115"/>
                </a:cxn>
                <a:cxn ang="0">
                  <a:pos x="105" y="0"/>
                </a:cxn>
                <a:cxn ang="0">
                  <a:pos x="55" y="0"/>
                </a:cxn>
                <a:cxn ang="0">
                  <a:pos x="50" y="2"/>
                </a:cxn>
                <a:cxn ang="0">
                  <a:pos x="38" y="2"/>
                </a:cxn>
                <a:cxn ang="0">
                  <a:pos x="31" y="4"/>
                </a:cxn>
                <a:cxn ang="0">
                  <a:pos x="26" y="7"/>
                </a:cxn>
                <a:cxn ang="0">
                  <a:pos x="19" y="7"/>
                </a:cxn>
                <a:cxn ang="0">
                  <a:pos x="14" y="9"/>
                </a:cxn>
                <a:cxn ang="0">
                  <a:pos x="7" y="12"/>
                </a:cxn>
                <a:cxn ang="0">
                  <a:pos x="2" y="36"/>
                </a:cxn>
                <a:cxn ang="0">
                  <a:pos x="2" y="48"/>
                </a:cxn>
                <a:cxn ang="0">
                  <a:pos x="0" y="60"/>
                </a:cxn>
                <a:cxn ang="0">
                  <a:pos x="0" y="74"/>
                </a:cxn>
                <a:cxn ang="0">
                  <a:pos x="2" y="86"/>
                </a:cxn>
                <a:cxn ang="0">
                  <a:pos x="4" y="100"/>
                </a:cxn>
              </a:cxnLst>
              <a:rect l="0" t="0" r="r" b="b"/>
              <a:pathLst>
                <a:path w="106" h="122">
                  <a:moveTo>
                    <a:pt x="4" y="100"/>
                  </a:moveTo>
                  <a:lnTo>
                    <a:pt x="7" y="117"/>
                  </a:lnTo>
                  <a:lnTo>
                    <a:pt x="14" y="117"/>
                  </a:lnTo>
                  <a:lnTo>
                    <a:pt x="19" y="120"/>
                  </a:lnTo>
                  <a:lnTo>
                    <a:pt x="26" y="120"/>
                  </a:lnTo>
                  <a:lnTo>
                    <a:pt x="31" y="122"/>
                  </a:lnTo>
                  <a:lnTo>
                    <a:pt x="74" y="122"/>
                  </a:lnTo>
                  <a:lnTo>
                    <a:pt x="81" y="120"/>
                  </a:lnTo>
                  <a:lnTo>
                    <a:pt x="93" y="120"/>
                  </a:lnTo>
                  <a:lnTo>
                    <a:pt x="98" y="117"/>
                  </a:lnTo>
                  <a:lnTo>
                    <a:pt x="105" y="115"/>
                  </a:lnTo>
                  <a:lnTo>
                    <a:pt x="105" y="0"/>
                  </a:lnTo>
                  <a:lnTo>
                    <a:pt x="55" y="0"/>
                  </a:lnTo>
                  <a:lnTo>
                    <a:pt x="50" y="2"/>
                  </a:lnTo>
                  <a:lnTo>
                    <a:pt x="38" y="2"/>
                  </a:lnTo>
                  <a:lnTo>
                    <a:pt x="31" y="4"/>
                  </a:lnTo>
                  <a:lnTo>
                    <a:pt x="26" y="7"/>
                  </a:lnTo>
                  <a:lnTo>
                    <a:pt x="19" y="7"/>
                  </a:lnTo>
                  <a:lnTo>
                    <a:pt x="14" y="9"/>
                  </a:lnTo>
                  <a:lnTo>
                    <a:pt x="7" y="12"/>
                  </a:lnTo>
                  <a:lnTo>
                    <a:pt x="2" y="36"/>
                  </a:lnTo>
                  <a:lnTo>
                    <a:pt x="2" y="48"/>
                  </a:lnTo>
                  <a:lnTo>
                    <a:pt x="0" y="60"/>
                  </a:lnTo>
                  <a:lnTo>
                    <a:pt x="0" y="74"/>
                  </a:lnTo>
                  <a:lnTo>
                    <a:pt x="2" y="86"/>
                  </a:lnTo>
                  <a:lnTo>
                    <a:pt x="4"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9" name="Freeform 755"/>
            <p:cNvSpPr>
              <a:spLocks/>
            </p:cNvSpPr>
            <p:nvPr/>
          </p:nvSpPr>
          <p:spPr bwMode="auto">
            <a:xfrm>
              <a:off x="9472" y="2733"/>
              <a:ext cx="101" cy="118"/>
            </a:xfrm>
            <a:custGeom>
              <a:avLst/>
              <a:gdLst/>
              <a:ahLst/>
              <a:cxnLst>
                <a:cxn ang="0">
                  <a:pos x="31" y="115"/>
                </a:cxn>
                <a:cxn ang="0">
                  <a:pos x="36" y="117"/>
                </a:cxn>
                <a:cxn ang="0">
                  <a:pos x="69" y="117"/>
                </a:cxn>
                <a:cxn ang="0">
                  <a:pos x="76" y="115"/>
                </a:cxn>
                <a:cxn ang="0">
                  <a:pos x="81" y="115"/>
                </a:cxn>
                <a:cxn ang="0">
                  <a:pos x="86" y="112"/>
                </a:cxn>
                <a:cxn ang="0">
                  <a:pos x="93" y="110"/>
                </a:cxn>
                <a:cxn ang="0">
                  <a:pos x="98" y="110"/>
                </a:cxn>
                <a:cxn ang="0">
                  <a:pos x="100" y="81"/>
                </a:cxn>
                <a:cxn ang="0">
                  <a:pos x="100" y="26"/>
                </a:cxn>
                <a:cxn ang="0">
                  <a:pos x="98" y="0"/>
                </a:cxn>
                <a:cxn ang="0">
                  <a:pos x="48" y="0"/>
                </a:cxn>
                <a:cxn ang="0">
                  <a:pos x="40" y="2"/>
                </a:cxn>
                <a:cxn ang="0">
                  <a:pos x="36" y="2"/>
                </a:cxn>
                <a:cxn ang="0">
                  <a:pos x="31" y="4"/>
                </a:cxn>
                <a:cxn ang="0">
                  <a:pos x="23" y="4"/>
                </a:cxn>
                <a:cxn ang="0">
                  <a:pos x="19" y="7"/>
                </a:cxn>
                <a:cxn ang="0">
                  <a:pos x="14" y="9"/>
                </a:cxn>
                <a:cxn ang="0">
                  <a:pos x="7" y="12"/>
                </a:cxn>
                <a:cxn ang="0">
                  <a:pos x="4" y="24"/>
                </a:cxn>
                <a:cxn ang="0">
                  <a:pos x="2" y="33"/>
                </a:cxn>
                <a:cxn ang="0">
                  <a:pos x="2" y="45"/>
                </a:cxn>
                <a:cxn ang="0">
                  <a:pos x="0" y="57"/>
                </a:cxn>
                <a:cxn ang="0">
                  <a:pos x="0" y="69"/>
                </a:cxn>
                <a:cxn ang="0">
                  <a:pos x="2" y="84"/>
                </a:cxn>
                <a:cxn ang="0">
                  <a:pos x="4" y="96"/>
                </a:cxn>
                <a:cxn ang="0">
                  <a:pos x="7" y="110"/>
                </a:cxn>
                <a:cxn ang="0">
                  <a:pos x="14" y="112"/>
                </a:cxn>
                <a:cxn ang="0">
                  <a:pos x="19" y="115"/>
                </a:cxn>
                <a:cxn ang="0">
                  <a:pos x="31" y="115"/>
                </a:cxn>
              </a:cxnLst>
              <a:rect l="0" t="0" r="r" b="b"/>
              <a:pathLst>
                <a:path w="101" h="118">
                  <a:moveTo>
                    <a:pt x="31" y="115"/>
                  </a:moveTo>
                  <a:lnTo>
                    <a:pt x="36" y="117"/>
                  </a:lnTo>
                  <a:lnTo>
                    <a:pt x="69" y="117"/>
                  </a:lnTo>
                  <a:lnTo>
                    <a:pt x="76" y="115"/>
                  </a:lnTo>
                  <a:lnTo>
                    <a:pt x="81" y="115"/>
                  </a:lnTo>
                  <a:lnTo>
                    <a:pt x="86" y="112"/>
                  </a:lnTo>
                  <a:lnTo>
                    <a:pt x="93" y="110"/>
                  </a:lnTo>
                  <a:lnTo>
                    <a:pt x="98" y="110"/>
                  </a:lnTo>
                  <a:lnTo>
                    <a:pt x="100" y="81"/>
                  </a:lnTo>
                  <a:lnTo>
                    <a:pt x="100" y="26"/>
                  </a:lnTo>
                  <a:lnTo>
                    <a:pt x="98" y="0"/>
                  </a:lnTo>
                  <a:lnTo>
                    <a:pt x="48" y="0"/>
                  </a:lnTo>
                  <a:lnTo>
                    <a:pt x="40" y="2"/>
                  </a:lnTo>
                  <a:lnTo>
                    <a:pt x="36" y="2"/>
                  </a:lnTo>
                  <a:lnTo>
                    <a:pt x="31" y="4"/>
                  </a:lnTo>
                  <a:lnTo>
                    <a:pt x="23" y="4"/>
                  </a:lnTo>
                  <a:lnTo>
                    <a:pt x="19" y="7"/>
                  </a:lnTo>
                  <a:lnTo>
                    <a:pt x="14" y="9"/>
                  </a:lnTo>
                  <a:lnTo>
                    <a:pt x="7" y="12"/>
                  </a:lnTo>
                  <a:lnTo>
                    <a:pt x="4" y="24"/>
                  </a:lnTo>
                  <a:lnTo>
                    <a:pt x="2" y="33"/>
                  </a:lnTo>
                  <a:lnTo>
                    <a:pt x="2" y="45"/>
                  </a:lnTo>
                  <a:lnTo>
                    <a:pt x="0" y="57"/>
                  </a:lnTo>
                  <a:lnTo>
                    <a:pt x="0" y="69"/>
                  </a:lnTo>
                  <a:lnTo>
                    <a:pt x="2" y="84"/>
                  </a:lnTo>
                  <a:lnTo>
                    <a:pt x="4" y="96"/>
                  </a:lnTo>
                  <a:lnTo>
                    <a:pt x="7" y="110"/>
                  </a:lnTo>
                  <a:lnTo>
                    <a:pt x="14" y="112"/>
                  </a:lnTo>
                  <a:lnTo>
                    <a:pt x="19" y="115"/>
                  </a:lnTo>
                  <a:lnTo>
                    <a:pt x="31" y="115"/>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0" name="Freeform 756"/>
            <p:cNvSpPr>
              <a:spLocks/>
            </p:cNvSpPr>
            <p:nvPr/>
          </p:nvSpPr>
          <p:spPr bwMode="auto">
            <a:xfrm>
              <a:off x="9475" y="2735"/>
              <a:ext cx="96" cy="113"/>
            </a:xfrm>
            <a:custGeom>
              <a:avLst/>
              <a:gdLst/>
              <a:ahLst/>
              <a:cxnLst>
                <a:cxn ang="0">
                  <a:pos x="4" y="91"/>
                </a:cxn>
                <a:cxn ang="0">
                  <a:pos x="7" y="105"/>
                </a:cxn>
                <a:cxn ang="0">
                  <a:pos x="12" y="105"/>
                </a:cxn>
                <a:cxn ang="0">
                  <a:pos x="19" y="108"/>
                </a:cxn>
                <a:cxn ang="0">
                  <a:pos x="23" y="110"/>
                </a:cxn>
                <a:cxn ang="0">
                  <a:pos x="28" y="110"/>
                </a:cxn>
                <a:cxn ang="0">
                  <a:pos x="33" y="112"/>
                </a:cxn>
                <a:cxn ang="0">
                  <a:pos x="60" y="112"/>
                </a:cxn>
                <a:cxn ang="0">
                  <a:pos x="67" y="110"/>
                </a:cxn>
                <a:cxn ang="0">
                  <a:pos x="72" y="110"/>
                </a:cxn>
                <a:cxn ang="0">
                  <a:pos x="76" y="108"/>
                </a:cxn>
                <a:cxn ang="0">
                  <a:pos x="81" y="108"/>
                </a:cxn>
                <a:cxn ang="0">
                  <a:pos x="88" y="105"/>
                </a:cxn>
                <a:cxn ang="0">
                  <a:pos x="93" y="103"/>
                </a:cxn>
                <a:cxn ang="0">
                  <a:pos x="96" y="76"/>
                </a:cxn>
                <a:cxn ang="0">
                  <a:pos x="96" y="50"/>
                </a:cxn>
                <a:cxn ang="0">
                  <a:pos x="93" y="26"/>
                </a:cxn>
                <a:cxn ang="0">
                  <a:pos x="93" y="0"/>
                </a:cxn>
                <a:cxn ang="0">
                  <a:pos x="45" y="0"/>
                </a:cxn>
                <a:cxn ang="0">
                  <a:pos x="38" y="2"/>
                </a:cxn>
                <a:cxn ang="0">
                  <a:pos x="33" y="2"/>
                </a:cxn>
                <a:cxn ang="0">
                  <a:pos x="28" y="4"/>
                </a:cxn>
                <a:cxn ang="0">
                  <a:pos x="23" y="4"/>
                </a:cxn>
                <a:cxn ang="0">
                  <a:pos x="19" y="7"/>
                </a:cxn>
                <a:cxn ang="0">
                  <a:pos x="12" y="9"/>
                </a:cxn>
                <a:cxn ang="0">
                  <a:pos x="7" y="12"/>
                </a:cxn>
                <a:cxn ang="0">
                  <a:pos x="4" y="21"/>
                </a:cxn>
                <a:cxn ang="0">
                  <a:pos x="2" y="33"/>
                </a:cxn>
                <a:cxn ang="0">
                  <a:pos x="0" y="43"/>
                </a:cxn>
                <a:cxn ang="0">
                  <a:pos x="0" y="67"/>
                </a:cxn>
                <a:cxn ang="0">
                  <a:pos x="4" y="91"/>
                </a:cxn>
              </a:cxnLst>
              <a:rect l="0" t="0" r="r" b="b"/>
              <a:pathLst>
                <a:path w="96" h="113">
                  <a:moveTo>
                    <a:pt x="4" y="91"/>
                  </a:moveTo>
                  <a:lnTo>
                    <a:pt x="7" y="105"/>
                  </a:lnTo>
                  <a:lnTo>
                    <a:pt x="12" y="105"/>
                  </a:lnTo>
                  <a:lnTo>
                    <a:pt x="19" y="108"/>
                  </a:lnTo>
                  <a:lnTo>
                    <a:pt x="23" y="110"/>
                  </a:lnTo>
                  <a:lnTo>
                    <a:pt x="28" y="110"/>
                  </a:lnTo>
                  <a:lnTo>
                    <a:pt x="33" y="112"/>
                  </a:lnTo>
                  <a:lnTo>
                    <a:pt x="60" y="112"/>
                  </a:lnTo>
                  <a:lnTo>
                    <a:pt x="67" y="110"/>
                  </a:lnTo>
                  <a:lnTo>
                    <a:pt x="72" y="110"/>
                  </a:lnTo>
                  <a:lnTo>
                    <a:pt x="76" y="108"/>
                  </a:lnTo>
                  <a:lnTo>
                    <a:pt x="81" y="108"/>
                  </a:lnTo>
                  <a:lnTo>
                    <a:pt x="88" y="105"/>
                  </a:lnTo>
                  <a:lnTo>
                    <a:pt x="93" y="103"/>
                  </a:lnTo>
                  <a:lnTo>
                    <a:pt x="96" y="76"/>
                  </a:lnTo>
                  <a:lnTo>
                    <a:pt x="96" y="50"/>
                  </a:lnTo>
                  <a:lnTo>
                    <a:pt x="93" y="26"/>
                  </a:lnTo>
                  <a:lnTo>
                    <a:pt x="93" y="0"/>
                  </a:lnTo>
                  <a:lnTo>
                    <a:pt x="45" y="0"/>
                  </a:lnTo>
                  <a:lnTo>
                    <a:pt x="38" y="2"/>
                  </a:lnTo>
                  <a:lnTo>
                    <a:pt x="33" y="2"/>
                  </a:lnTo>
                  <a:lnTo>
                    <a:pt x="28" y="4"/>
                  </a:lnTo>
                  <a:lnTo>
                    <a:pt x="23" y="4"/>
                  </a:lnTo>
                  <a:lnTo>
                    <a:pt x="19" y="7"/>
                  </a:lnTo>
                  <a:lnTo>
                    <a:pt x="12" y="9"/>
                  </a:lnTo>
                  <a:lnTo>
                    <a:pt x="7" y="12"/>
                  </a:lnTo>
                  <a:lnTo>
                    <a:pt x="4" y="21"/>
                  </a:lnTo>
                  <a:lnTo>
                    <a:pt x="2" y="33"/>
                  </a:lnTo>
                  <a:lnTo>
                    <a:pt x="0" y="43"/>
                  </a:lnTo>
                  <a:lnTo>
                    <a:pt x="0" y="67"/>
                  </a:lnTo>
                  <a:lnTo>
                    <a:pt x="4" y="91"/>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1" name="Freeform 757"/>
            <p:cNvSpPr>
              <a:spLocks/>
            </p:cNvSpPr>
            <p:nvPr/>
          </p:nvSpPr>
          <p:spPr bwMode="auto">
            <a:xfrm>
              <a:off x="9477" y="2738"/>
              <a:ext cx="89" cy="108"/>
            </a:xfrm>
            <a:custGeom>
              <a:avLst/>
              <a:gdLst/>
              <a:ahLst/>
              <a:cxnLst>
                <a:cxn ang="0">
                  <a:pos x="7" y="12"/>
                </a:cxn>
                <a:cxn ang="0">
                  <a:pos x="0" y="40"/>
                </a:cxn>
                <a:cxn ang="0">
                  <a:pos x="0" y="74"/>
                </a:cxn>
                <a:cxn ang="0">
                  <a:pos x="2" y="86"/>
                </a:cxn>
                <a:cxn ang="0">
                  <a:pos x="7" y="98"/>
                </a:cxn>
                <a:cxn ang="0">
                  <a:pos x="16" y="103"/>
                </a:cxn>
                <a:cxn ang="0">
                  <a:pos x="21" y="103"/>
                </a:cxn>
                <a:cxn ang="0">
                  <a:pos x="26" y="105"/>
                </a:cxn>
                <a:cxn ang="0">
                  <a:pos x="38" y="105"/>
                </a:cxn>
                <a:cxn ang="0">
                  <a:pos x="43" y="108"/>
                </a:cxn>
                <a:cxn ang="0">
                  <a:pos x="47" y="108"/>
                </a:cxn>
                <a:cxn ang="0">
                  <a:pos x="52" y="105"/>
                </a:cxn>
                <a:cxn ang="0">
                  <a:pos x="62" y="105"/>
                </a:cxn>
                <a:cxn ang="0">
                  <a:pos x="67" y="103"/>
                </a:cxn>
                <a:cxn ang="0">
                  <a:pos x="72" y="103"/>
                </a:cxn>
                <a:cxn ang="0">
                  <a:pos x="86" y="96"/>
                </a:cxn>
                <a:cxn ang="0">
                  <a:pos x="88" y="72"/>
                </a:cxn>
                <a:cxn ang="0">
                  <a:pos x="88" y="24"/>
                </a:cxn>
                <a:cxn ang="0">
                  <a:pos x="86" y="2"/>
                </a:cxn>
                <a:cxn ang="0">
                  <a:pos x="81" y="2"/>
                </a:cxn>
                <a:cxn ang="0">
                  <a:pos x="76" y="0"/>
                </a:cxn>
                <a:cxn ang="0">
                  <a:pos x="43" y="0"/>
                </a:cxn>
                <a:cxn ang="0">
                  <a:pos x="36" y="2"/>
                </a:cxn>
                <a:cxn ang="0">
                  <a:pos x="26" y="2"/>
                </a:cxn>
                <a:cxn ang="0">
                  <a:pos x="21" y="4"/>
                </a:cxn>
                <a:cxn ang="0">
                  <a:pos x="7" y="12"/>
                </a:cxn>
              </a:cxnLst>
              <a:rect l="0" t="0" r="r" b="b"/>
              <a:pathLst>
                <a:path w="89" h="108">
                  <a:moveTo>
                    <a:pt x="7" y="12"/>
                  </a:moveTo>
                  <a:lnTo>
                    <a:pt x="0" y="40"/>
                  </a:lnTo>
                  <a:lnTo>
                    <a:pt x="0" y="74"/>
                  </a:lnTo>
                  <a:lnTo>
                    <a:pt x="2" y="86"/>
                  </a:lnTo>
                  <a:lnTo>
                    <a:pt x="7" y="98"/>
                  </a:lnTo>
                  <a:lnTo>
                    <a:pt x="16" y="103"/>
                  </a:lnTo>
                  <a:lnTo>
                    <a:pt x="21" y="103"/>
                  </a:lnTo>
                  <a:lnTo>
                    <a:pt x="26" y="105"/>
                  </a:lnTo>
                  <a:lnTo>
                    <a:pt x="38" y="105"/>
                  </a:lnTo>
                  <a:lnTo>
                    <a:pt x="43" y="108"/>
                  </a:lnTo>
                  <a:lnTo>
                    <a:pt x="47" y="108"/>
                  </a:lnTo>
                  <a:lnTo>
                    <a:pt x="52" y="105"/>
                  </a:lnTo>
                  <a:lnTo>
                    <a:pt x="62" y="105"/>
                  </a:lnTo>
                  <a:lnTo>
                    <a:pt x="67" y="103"/>
                  </a:lnTo>
                  <a:lnTo>
                    <a:pt x="72" y="103"/>
                  </a:lnTo>
                  <a:lnTo>
                    <a:pt x="86" y="96"/>
                  </a:lnTo>
                  <a:lnTo>
                    <a:pt x="88" y="72"/>
                  </a:lnTo>
                  <a:lnTo>
                    <a:pt x="88" y="24"/>
                  </a:lnTo>
                  <a:lnTo>
                    <a:pt x="86" y="2"/>
                  </a:lnTo>
                  <a:lnTo>
                    <a:pt x="81" y="2"/>
                  </a:lnTo>
                  <a:lnTo>
                    <a:pt x="76" y="0"/>
                  </a:lnTo>
                  <a:lnTo>
                    <a:pt x="43" y="0"/>
                  </a:lnTo>
                  <a:lnTo>
                    <a:pt x="36" y="2"/>
                  </a:lnTo>
                  <a:lnTo>
                    <a:pt x="26" y="2"/>
                  </a:lnTo>
                  <a:lnTo>
                    <a:pt x="21" y="4"/>
                  </a:lnTo>
                  <a:lnTo>
                    <a:pt x="7" y="1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2" name="Freeform 758"/>
            <p:cNvSpPr>
              <a:spLocks/>
            </p:cNvSpPr>
            <p:nvPr/>
          </p:nvSpPr>
          <p:spPr bwMode="auto">
            <a:xfrm>
              <a:off x="9477" y="2740"/>
              <a:ext cx="87" cy="101"/>
            </a:xfrm>
            <a:custGeom>
              <a:avLst/>
              <a:gdLst/>
              <a:ahLst/>
              <a:cxnLst>
                <a:cxn ang="0">
                  <a:pos x="9" y="12"/>
                </a:cxn>
                <a:cxn ang="0">
                  <a:pos x="7" y="21"/>
                </a:cxn>
                <a:cxn ang="0">
                  <a:pos x="2" y="31"/>
                </a:cxn>
                <a:cxn ang="0">
                  <a:pos x="2" y="38"/>
                </a:cxn>
                <a:cxn ang="0">
                  <a:pos x="0" y="48"/>
                </a:cxn>
                <a:cxn ang="0">
                  <a:pos x="2" y="60"/>
                </a:cxn>
                <a:cxn ang="0">
                  <a:pos x="2" y="69"/>
                </a:cxn>
                <a:cxn ang="0">
                  <a:pos x="4" y="79"/>
                </a:cxn>
                <a:cxn ang="0">
                  <a:pos x="9" y="91"/>
                </a:cxn>
                <a:cxn ang="0">
                  <a:pos x="28" y="100"/>
                </a:cxn>
                <a:cxn ang="0">
                  <a:pos x="60" y="100"/>
                </a:cxn>
                <a:cxn ang="0">
                  <a:pos x="69" y="96"/>
                </a:cxn>
                <a:cxn ang="0">
                  <a:pos x="74" y="96"/>
                </a:cxn>
                <a:cxn ang="0">
                  <a:pos x="83" y="91"/>
                </a:cxn>
                <a:cxn ang="0">
                  <a:pos x="86" y="69"/>
                </a:cxn>
                <a:cxn ang="0">
                  <a:pos x="86" y="24"/>
                </a:cxn>
                <a:cxn ang="0">
                  <a:pos x="83" y="2"/>
                </a:cxn>
                <a:cxn ang="0">
                  <a:pos x="74" y="2"/>
                </a:cxn>
                <a:cxn ang="0">
                  <a:pos x="69" y="0"/>
                </a:cxn>
                <a:cxn ang="0">
                  <a:pos x="36" y="0"/>
                </a:cxn>
                <a:cxn ang="0">
                  <a:pos x="33" y="2"/>
                </a:cxn>
                <a:cxn ang="0">
                  <a:pos x="28" y="2"/>
                </a:cxn>
                <a:cxn ang="0">
                  <a:pos x="9" y="12"/>
                </a:cxn>
              </a:cxnLst>
              <a:rect l="0" t="0" r="r" b="b"/>
              <a:pathLst>
                <a:path w="87" h="101">
                  <a:moveTo>
                    <a:pt x="9" y="12"/>
                  </a:moveTo>
                  <a:lnTo>
                    <a:pt x="7" y="21"/>
                  </a:lnTo>
                  <a:lnTo>
                    <a:pt x="2" y="31"/>
                  </a:lnTo>
                  <a:lnTo>
                    <a:pt x="2" y="38"/>
                  </a:lnTo>
                  <a:lnTo>
                    <a:pt x="0" y="48"/>
                  </a:lnTo>
                  <a:lnTo>
                    <a:pt x="2" y="60"/>
                  </a:lnTo>
                  <a:lnTo>
                    <a:pt x="2" y="69"/>
                  </a:lnTo>
                  <a:lnTo>
                    <a:pt x="4" y="79"/>
                  </a:lnTo>
                  <a:lnTo>
                    <a:pt x="9" y="91"/>
                  </a:lnTo>
                  <a:lnTo>
                    <a:pt x="28" y="100"/>
                  </a:lnTo>
                  <a:lnTo>
                    <a:pt x="60" y="100"/>
                  </a:lnTo>
                  <a:lnTo>
                    <a:pt x="69" y="96"/>
                  </a:lnTo>
                  <a:lnTo>
                    <a:pt x="74" y="96"/>
                  </a:lnTo>
                  <a:lnTo>
                    <a:pt x="83" y="91"/>
                  </a:lnTo>
                  <a:lnTo>
                    <a:pt x="86" y="69"/>
                  </a:lnTo>
                  <a:lnTo>
                    <a:pt x="86" y="24"/>
                  </a:lnTo>
                  <a:lnTo>
                    <a:pt x="83" y="2"/>
                  </a:lnTo>
                  <a:lnTo>
                    <a:pt x="74" y="2"/>
                  </a:lnTo>
                  <a:lnTo>
                    <a:pt x="69" y="0"/>
                  </a:lnTo>
                  <a:lnTo>
                    <a:pt x="36" y="0"/>
                  </a:lnTo>
                  <a:lnTo>
                    <a:pt x="33" y="2"/>
                  </a:lnTo>
                  <a:lnTo>
                    <a:pt x="28" y="2"/>
                  </a:lnTo>
                  <a:lnTo>
                    <a:pt x="9" y="12"/>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3" name="Freeform 759"/>
            <p:cNvSpPr>
              <a:spLocks/>
            </p:cNvSpPr>
            <p:nvPr/>
          </p:nvSpPr>
          <p:spPr bwMode="auto">
            <a:xfrm>
              <a:off x="9480" y="2743"/>
              <a:ext cx="81" cy="96"/>
            </a:xfrm>
            <a:custGeom>
              <a:avLst/>
              <a:gdLst/>
              <a:ahLst/>
              <a:cxnLst>
                <a:cxn ang="0">
                  <a:pos x="4" y="74"/>
                </a:cxn>
                <a:cxn ang="0">
                  <a:pos x="9" y="86"/>
                </a:cxn>
                <a:cxn ang="0">
                  <a:pos x="19" y="91"/>
                </a:cxn>
                <a:cxn ang="0">
                  <a:pos x="21" y="93"/>
                </a:cxn>
                <a:cxn ang="0">
                  <a:pos x="26" y="93"/>
                </a:cxn>
                <a:cxn ang="0">
                  <a:pos x="31" y="96"/>
                </a:cxn>
                <a:cxn ang="0">
                  <a:pos x="52" y="96"/>
                </a:cxn>
                <a:cxn ang="0">
                  <a:pos x="57" y="93"/>
                </a:cxn>
                <a:cxn ang="0">
                  <a:pos x="60" y="93"/>
                </a:cxn>
                <a:cxn ang="0">
                  <a:pos x="74" y="86"/>
                </a:cxn>
                <a:cxn ang="0">
                  <a:pos x="76" y="84"/>
                </a:cxn>
                <a:cxn ang="0">
                  <a:pos x="81" y="64"/>
                </a:cxn>
                <a:cxn ang="0">
                  <a:pos x="81" y="43"/>
                </a:cxn>
                <a:cxn ang="0">
                  <a:pos x="79" y="24"/>
                </a:cxn>
                <a:cxn ang="0">
                  <a:pos x="76" y="2"/>
                </a:cxn>
                <a:cxn ang="0">
                  <a:pos x="69" y="2"/>
                </a:cxn>
                <a:cxn ang="0">
                  <a:pos x="64" y="0"/>
                </a:cxn>
                <a:cxn ang="0">
                  <a:pos x="31" y="0"/>
                </a:cxn>
                <a:cxn ang="0">
                  <a:pos x="21" y="4"/>
                </a:cxn>
                <a:cxn ang="0">
                  <a:pos x="19" y="7"/>
                </a:cxn>
                <a:cxn ang="0">
                  <a:pos x="9" y="12"/>
                </a:cxn>
                <a:cxn ang="0">
                  <a:pos x="4" y="19"/>
                </a:cxn>
                <a:cxn ang="0">
                  <a:pos x="0" y="38"/>
                </a:cxn>
                <a:cxn ang="0">
                  <a:pos x="0" y="55"/>
                </a:cxn>
                <a:cxn ang="0">
                  <a:pos x="4" y="74"/>
                </a:cxn>
              </a:cxnLst>
              <a:rect l="0" t="0" r="r" b="b"/>
              <a:pathLst>
                <a:path w="81" h="96">
                  <a:moveTo>
                    <a:pt x="4" y="74"/>
                  </a:moveTo>
                  <a:lnTo>
                    <a:pt x="9" y="86"/>
                  </a:lnTo>
                  <a:lnTo>
                    <a:pt x="19" y="91"/>
                  </a:lnTo>
                  <a:lnTo>
                    <a:pt x="21" y="93"/>
                  </a:lnTo>
                  <a:lnTo>
                    <a:pt x="26" y="93"/>
                  </a:lnTo>
                  <a:lnTo>
                    <a:pt x="31" y="96"/>
                  </a:lnTo>
                  <a:lnTo>
                    <a:pt x="52" y="96"/>
                  </a:lnTo>
                  <a:lnTo>
                    <a:pt x="57" y="93"/>
                  </a:lnTo>
                  <a:lnTo>
                    <a:pt x="60" y="93"/>
                  </a:lnTo>
                  <a:lnTo>
                    <a:pt x="74" y="86"/>
                  </a:lnTo>
                  <a:lnTo>
                    <a:pt x="76" y="84"/>
                  </a:lnTo>
                  <a:lnTo>
                    <a:pt x="81" y="64"/>
                  </a:lnTo>
                  <a:lnTo>
                    <a:pt x="81" y="43"/>
                  </a:lnTo>
                  <a:lnTo>
                    <a:pt x="79" y="24"/>
                  </a:lnTo>
                  <a:lnTo>
                    <a:pt x="76" y="2"/>
                  </a:lnTo>
                  <a:lnTo>
                    <a:pt x="69" y="2"/>
                  </a:lnTo>
                  <a:lnTo>
                    <a:pt x="64" y="0"/>
                  </a:lnTo>
                  <a:lnTo>
                    <a:pt x="31" y="0"/>
                  </a:lnTo>
                  <a:lnTo>
                    <a:pt x="21" y="4"/>
                  </a:lnTo>
                  <a:lnTo>
                    <a:pt x="19" y="7"/>
                  </a:lnTo>
                  <a:lnTo>
                    <a:pt x="9" y="12"/>
                  </a:lnTo>
                  <a:lnTo>
                    <a:pt x="4" y="19"/>
                  </a:lnTo>
                  <a:lnTo>
                    <a:pt x="0" y="38"/>
                  </a:lnTo>
                  <a:lnTo>
                    <a:pt x="0" y="55"/>
                  </a:lnTo>
                  <a:lnTo>
                    <a:pt x="4" y="74"/>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4" name="Freeform 760"/>
            <p:cNvSpPr>
              <a:spLocks/>
            </p:cNvSpPr>
            <p:nvPr/>
          </p:nvSpPr>
          <p:spPr bwMode="auto">
            <a:xfrm>
              <a:off x="9482" y="2745"/>
              <a:ext cx="77" cy="91"/>
            </a:xfrm>
            <a:custGeom>
              <a:avLst/>
              <a:gdLst/>
              <a:ahLst/>
              <a:cxnLst>
                <a:cxn ang="0">
                  <a:pos x="2" y="26"/>
                </a:cxn>
                <a:cxn ang="0">
                  <a:pos x="0" y="36"/>
                </a:cxn>
                <a:cxn ang="0">
                  <a:pos x="0" y="50"/>
                </a:cxn>
                <a:cxn ang="0">
                  <a:pos x="4" y="69"/>
                </a:cxn>
                <a:cxn ang="0">
                  <a:pos x="9" y="79"/>
                </a:cxn>
                <a:cxn ang="0">
                  <a:pos x="14" y="81"/>
                </a:cxn>
                <a:cxn ang="0">
                  <a:pos x="16" y="84"/>
                </a:cxn>
                <a:cxn ang="0">
                  <a:pos x="26" y="88"/>
                </a:cxn>
                <a:cxn ang="0">
                  <a:pos x="28" y="91"/>
                </a:cxn>
                <a:cxn ang="0">
                  <a:pos x="45" y="91"/>
                </a:cxn>
                <a:cxn ang="0">
                  <a:pos x="47" y="88"/>
                </a:cxn>
                <a:cxn ang="0">
                  <a:pos x="52" y="88"/>
                </a:cxn>
                <a:cxn ang="0">
                  <a:pos x="55" y="86"/>
                </a:cxn>
                <a:cxn ang="0">
                  <a:pos x="60" y="86"/>
                </a:cxn>
                <a:cxn ang="0">
                  <a:pos x="64" y="84"/>
                </a:cxn>
                <a:cxn ang="0">
                  <a:pos x="67" y="81"/>
                </a:cxn>
                <a:cxn ang="0">
                  <a:pos x="72" y="79"/>
                </a:cxn>
                <a:cxn ang="0">
                  <a:pos x="74" y="69"/>
                </a:cxn>
                <a:cxn ang="0">
                  <a:pos x="74" y="60"/>
                </a:cxn>
                <a:cxn ang="0">
                  <a:pos x="76" y="50"/>
                </a:cxn>
                <a:cxn ang="0">
                  <a:pos x="76" y="31"/>
                </a:cxn>
                <a:cxn ang="0">
                  <a:pos x="74" y="21"/>
                </a:cxn>
                <a:cxn ang="0">
                  <a:pos x="74" y="12"/>
                </a:cxn>
                <a:cxn ang="0">
                  <a:pos x="72" y="4"/>
                </a:cxn>
                <a:cxn ang="0">
                  <a:pos x="67" y="2"/>
                </a:cxn>
                <a:cxn ang="0">
                  <a:pos x="60" y="2"/>
                </a:cxn>
                <a:cxn ang="0">
                  <a:pos x="55" y="0"/>
                </a:cxn>
                <a:cxn ang="0">
                  <a:pos x="28" y="0"/>
                </a:cxn>
                <a:cxn ang="0">
                  <a:pos x="23" y="2"/>
                </a:cxn>
                <a:cxn ang="0">
                  <a:pos x="21" y="4"/>
                </a:cxn>
                <a:cxn ang="0">
                  <a:pos x="16" y="7"/>
                </a:cxn>
                <a:cxn ang="0">
                  <a:pos x="14" y="9"/>
                </a:cxn>
                <a:cxn ang="0">
                  <a:pos x="9" y="12"/>
                </a:cxn>
                <a:cxn ang="0">
                  <a:pos x="4" y="19"/>
                </a:cxn>
                <a:cxn ang="0">
                  <a:pos x="2" y="26"/>
                </a:cxn>
              </a:cxnLst>
              <a:rect l="0" t="0" r="r" b="b"/>
              <a:pathLst>
                <a:path w="77" h="91">
                  <a:moveTo>
                    <a:pt x="2" y="26"/>
                  </a:moveTo>
                  <a:lnTo>
                    <a:pt x="0" y="36"/>
                  </a:lnTo>
                  <a:lnTo>
                    <a:pt x="0" y="50"/>
                  </a:lnTo>
                  <a:lnTo>
                    <a:pt x="4" y="69"/>
                  </a:lnTo>
                  <a:lnTo>
                    <a:pt x="9" y="79"/>
                  </a:lnTo>
                  <a:lnTo>
                    <a:pt x="14" y="81"/>
                  </a:lnTo>
                  <a:lnTo>
                    <a:pt x="16" y="84"/>
                  </a:lnTo>
                  <a:lnTo>
                    <a:pt x="26" y="88"/>
                  </a:lnTo>
                  <a:lnTo>
                    <a:pt x="28" y="91"/>
                  </a:lnTo>
                  <a:lnTo>
                    <a:pt x="45" y="91"/>
                  </a:lnTo>
                  <a:lnTo>
                    <a:pt x="47" y="88"/>
                  </a:lnTo>
                  <a:lnTo>
                    <a:pt x="52" y="88"/>
                  </a:lnTo>
                  <a:lnTo>
                    <a:pt x="55" y="86"/>
                  </a:lnTo>
                  <a:lnTo>
                    <a:pt x="60" y="86"/>
                  </a:lnTo>
                  <a:lnTo>
                    <a:pt x="64" y="84"/>
                  </a:lnTo>
                  <a:lnTo>
                    <a:pt x="67" y="81"/>
                  </a:lnTo>
                  <a:lnTo>
                    <a:pt x="72" y="79"/>
                  </a:lnTo>
                  <a:lnTo>
                    <a:pt x="74" y="69"/>
                  </a:lnTo>
                  <a:lnTo>
                    <a:pt x="74" y="60"/>
                  </a:lnTo>
                  <a:lnTo>
                    <a:pt x="76" y="50"/>
                  </a:lnTo>
                  <a:lnTo>
                    <a:pt x="76" y="31"/>
                  </a:lnTo>
                  <a:lnTo>
                    <a:pt x="74" y="21"/>
                  </a:lnTo>
                  <a:lnTo>
                    <a:pt x="74" y="12"/>
                  </a:lnTo>
                  <a:lnTo>
                    <a:pt x="72" y="4"/>
                  </a:lnTo>
                  <a:lnTo>
                    <a:pt x="67" y="2"/>
                  </a:lnTo>
                  <a:lnTo>
                    <a:pt x="60" y="2"/>
                  </a:lnTo>
                  <a:lnTo>
                    <a:pt x="55" y="0"/>
                  </a:lnTo>
                  <a:lnTo>
                    <a:pt x="28" y="0"/>
                  </a:lnTo>
                  <a:lnTo>
                    <a:pt x="23" y="2"/>
                  </a:lnTo>
                  <a:lnTo>
                    <a:pt x="21" y="4"/>
                  </a:lnTo>
                  <a:lnTo>
                    <a:pt x="16" y="7"/>
                  </a:lnTo>
                  <a:lnTo>
                    <a:pt x="14" y="9"/>
                  </a:lnTo>
                  <a:lnTo>
                    <a:pt x="9" y="12"/>
                  </a:lnTo>
                  <a:lnTo>
                    <a:pt x="4" y="19"/>
                  </a:lnTo>
                  <a:lnTo>
                    <a:pt x="2" y="26"/>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5" name="Freeform 761"/>
            <p:cNvSpPr>
              <a:spLocks/>
            </p:cNvSpPr>
            <p:nvPr/>
          </p:nvSpPr>
          <p:spPr bwMode="auto">
            <a:xfrm>
              <a:off x="9484" y="2747"/>
              <a:ext cx="72" cy="87"/>
            </a:xfrm>
            <a:custGeom>
              <a:avLst/>
              <a:gdLst/>
              <a:ahLst/>
              <a:cxnLst>
                <a:cxn ang="0">
                  <a:pos x="0" y="33"/>
                </a:cxn>
                <a:cxn ang="0">
                  <a:pos x="0" y="47"/>
                </a:cxn>
                <a:cxn ang="0">
                  <a:pos x="2" y="55"/>
                </a:cxn>
                <a:cxn ang="0">
                  <a:pos x="4" y="64"/>
                </a:cxn>
                <a:cxn ang="0">
                  <a:pos x="9" y="72"/>
                </a:cxn>
                <a:cxn ang="0">
                  <a:pos x="11" y="76"/>
                </a:cxn>
                <a:cxn ang="0">
                  <a:pos x="16" y="79"/>
                </a:cxn>
                <a:cxn ang="0">
                  <a:pos x="19" y="81"/>
                </a:cxn>
                <a:cxn ang="0">
                  <a:pos x="23" y="84"/>
                </a:cxn>
                <a:cxn ang="0">
                  <a:pos x="26" y="84"/>
                </a:cxn>
                <a:cxn ang="0">
                  <a:pos x="31" y="86"/>
                </a:cxn>
                <a:cxn ang="0">
                  <a:pos x="40" y="86"/>
                </a:cxn>
                <a:cxn ang="0">
                  <a:pos x="45" y="84"/>
                </a:cxn>
                <a:cxn ang="0">
                  <a:pos x="47" y="84"/>
                </a:cxn>
                <a:cxn ang="0">
                  <a:pos x="52" y="81"/>
                </a:cxn>
                <a:cxn ang="0">
                  <a:pos x="57" y="76"/>
                </a:cxn>
                <a:cxn ang="0">
                  <a:pos x="62" y="74"/>
                </a:cxn>
                <a:cxn ang="0">
                  <a:pos x="64" y="72"/>
                </a:cxn>
                <a:cxn ang="0">
                  <a:pos x="67" y="62"/>
                </a:cxn>
                <a:cxn ang="0">
                  <a:pos x="69" y="55"/>
                </a:cxn>
                <a:cxn ang="0">
                  <a:pos x="69" y="45"/>
                </a:cxn>
                <a:cxn ang="0">
                  <a:pos x="71" y="38"/>
                </a:cxn>
                <a:cxn ang="0">
                  <a:pos x="69" y="28"/>
                </a:cxn>
                <a:cxn ang="0">
                  <a:pos x="69" y="21"/>
                </a:cxn>
                <a:cxn ang="0">
                  <a:pos x="67" y="14"/>
                </a:cxn>
                <a:cxn ang="0">
                  <a:pos x="64" y="4"/>
                </a:cxn>
                <a:cxn ang="0">
                  <a:pos x="62" y="4"/>
                </a:cxn>
                <a:cxn ang="0">
                  <a:pos x="57" y="2"/>
                </a:cxn>
                <a:cxn ang="0">
                  <a:pos x="52" y="0"/>
                </a:cxn>
                <a:cxn ang="0">
                  <a:pos x="26" y="0"/>
                </a:cxn>
                <a:cxn ang="0">
                  <a:pos x="23" y="2"/>
                </a:cxn>
                <a:cxn ang="0">
                  <a:pos x="19" y="2"/>
                </a:cxn>
                <a:cxn ang="0">
                  <a:pos x="9" y="12"/>
                </a:cxn>
                <a:cxn ang="0">
                  <a:pos x="4" y="19"/>
                </a:cxn>
                <a:cxn ang="0">
                  <a:pos x="0" y="33"/>
                </a:cxn>
              </a:cxnLst>
              <a:rect l="0" t="0" r="r" b="b"/>
              <a:pathLst>
                <a:path w="72" h="87">
                  <a:moveTo>
                    <a:pt x="0" y="33"/>
                  </a:moveTo>
                  <a:lnTo>
                    <a:pt x="0" y="47"/>
                  </a:lnTo>
                  <a:lnTo>
                    <a:pt x="2" y="55"/>
                  </a:lnTo>
                  <a:lnTo>
                    <a:pt x="4" y="64"/>
                  </a:lnTo>
                  <a:lnTo>
                    <a:pt x="9" y="72"/>
                  </a:lnTo>
                  <a:lnTo>
                    <a:pt x="11" y="76"/>
                  </a:lnTo>
                  <a:lnTo>
                    <a:pt x="16" y="79"/>
                  </a:lnTo>
                  <a:lnTo>
                    <a:pt x="19" y="81"/>
                  </a:lnTo>
                  <a:lnTo>
                    <a:pt x="23" y="84"/>
                  </a:lnTo>
                  <a:lnTo>
                    <a:pt x="26" y="84"/>
                  </a:lnTo>
                  <a:lnTo>
                    <a:pt x="31" y="86"/>
                  </a:lnTo>
                  <a:lnTo>
                    <a:pt x="40" y="86"/>
                  </a:lnTo>
                  <a:lnTo>
                    <a:pt x="45" y="84"/>
                  </a:lnTo>
                  <a:lnTo>
                    <a:pt x="47" y="84"/>
                  </a:lnTo>
                  <a:lnTo>
                    <a:pt x="52" y="81"/>
                  </a:lnTo>
                  <a:lnTo>
                    <a:pt x="57" y="76"/>
                  </a:lnTo>
                  <a:lnTo>
                    <a:pt x="62" y="74"/>
                  </a:lnTo>
                  <a:lnTo>
                    <a:pt x="64" y="72"/>
                  </a:lnTo>
                  <a:lnTo>
                    <a:pt x="67" y="62"/>
                  </a:lnTo>
                  <a:lnTo>
                    <a:pt x="69" y="55"/>
                  </a:lnTo>
                  <a:lnTo>
                    <a:pt x="69" y="45"/>
                  </a:lnTo>
                  <a:lnTo>
                    <a:pt x="71" y="38"/>
                  </a:lnTo>
                  <a:lnTo>
                    <a:pt x="69" y="28"/>
                  </a:lnTo>
                  <a:lnTo>
                    <a:pt x="69" y="21"/>
                  </a:lnTo>
                  <a:lnTo>
                    <a:pt x="67" y="14"/>
                  </a:lnTo>
                  <a:lnTo>
                    <a:pt x="64" y="4"/>
                  </a:lnTo>
                  <a:lnTo>
                    <a:pt x="62" y="4"/>
                  </a:lnTo>
                  <a:lnTo>
                    <a:pt x="57" y="2"/>
                  </a:lnTo>
                  <a:lnTo>
                    <a:pt x="52" y="0"/>
                  </a:lnTo>
                  <a:lnTo>
                    <a:pt x="26" y="0"/>
                  </a:lnTo>
                  <a:lnTo>
                    <a:pt x="23" y="2"/>
                  </a:lnTo>
                  <a:lnTo>
                    <a:pt x="19" y="2"/>
                  </a:lnTo>
                  <a:lnTo>
                    <a:pt x="9" y="12"/>
                  </a:lnTo>
                  <a:lnTo>
                    <a:pt x="4" y="19"/>
                  </a:lnTo>
                  <a:lnTo>
                    <a:pt x="0" y="33"/>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6" name="Freeform 762"/>
            <p:cNvSpPr>
              <a:spLocks/>
            </p:cNvSpPr>
            <p:nvPr/>
          </p:nvSpPr>
          <p:spPr bwMode="auto">
            <a:xfrm>
              <a:off x="9400" y="2740"/>
              <a:ext cx="36" cy="67"/>
            </a:xfrm>
            <a:custGeom>
              <a:avLst/>
              <a:gdLst/>
              <a:ahLst/>
              <a:cxnLst>
                <a:cxn ang="0">
                  <a:pos x="0" y="2"/>
                </a:cxn>
                <a:cxn ang="0">
                  <a:pos x="0" y="67"/>
                </a:cxn>
                <a:cxn ang="0">
                  <a:pos x="0" y="4"/>
                </a:cxn>
                <a:cxn ang="0">
                  <a:pos x="35" y="2"/>
                </a:cxn>
                <a:cxn ang="0">
                  <a:pos x="35" y="0"/>
                </a:cxn>
                <a:cxn ang="0">
                  <a:pos x="0" y="2"/>
                </a:cxn>
              </a:cxnLst>
              <a:rect l="0" t="0" r="r" b="b"/>
              <a:pathLst>
                <a:path w="36" h="67">
                  <a:moveTo>
                    <a:pt x="0" y="2"/>
                  </a:moveTo>
                  <a:lnTo>
                    <a:pt x="0" y="67"/>
                  </a:ln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7" name="Freeform 763"/>
            <p:cNvSpPr>
              <a:spLocks/>
            </p:cNvSpPr>
            <p:nvPr/>
          </p:nvSpPr>
          <p:spPr bwMode="auto">
            <a:xfrm>
              <a:off x="9400" y="2747"/>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8" name="Freeform 764"/>
            <p:cNvSpPr>
              <a:spLocks/>
            </p:cNvSpPr>
            <p:nvPr/>
          </p:nvSpPr>
          <p:spPr bwMode="auto">
            <a:xfrm>
              <a:off x="9400" y="2760"/>
              <a:ext cx="36" cy="4"/>
            </a:xfrm>
            <a:custGeom>
              <a:avLst/>
              <a:gdLst/>
              <a:ahLst/>
              <a:cxnLst>
                <a:cxn ang="0">
                  <a:pos x="0" y="2"/>
                </a:cxn>
                <a:cxn ang="0">
                  <a:pos x="0" y="4"/>
                </a:cxn>
                <a:cxn ang="0">
                  <a:pos x="35" y="2"/>
                </a:cxn>
                <a:cxn ang="0">
                  <a:pos x="35" y="0"/>
                </a:cxn>
                <a:cxn ang="0">
                  <a:pos x="0" y="2"/>
                </a:cxn>
              </a:cxnLst>
              <a:rect l="0" t="0" r="r" b="b"/>
              <a:pathLst>
                <a:path w="36" h="4">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9" name="Freeform 765"/>
            <p:cNvSpPr>
              <a:spLocks/>
            </p:cNvSpPr>
            <p:nvPr/>
          </p:nvSpPr>
          <p:spPr bwMode="auto">
            <a:xfrm>
              <a:off x="9400" y="2760"/>
              <a:ext cx="36" cy="4"/>
            </a:xfrm>
            <a:custGeom>
              <a:avLst/>
              <a:gdLst/>
              <a:ahLst/>
              <a:cxnLst>
                <a:cxn ang="0">
                  <a:pos x="0" y="2"/>
                </a:cxn>
                <a:cxn ang="0">
                  <a:pos x="0" y="4"/>
                </a:cxn>
                <a:cxn ang="0">
                  <a:pos x="35" y="2"/>
                </a:cxn>
                <a:cxn ang="0">
                  <a:pos x="35" y="0"/>
                </a:cxn>
                <a:cxn ang="0">
                  <a:pos x="0" y="2"/>
                </a:cxn>
              </a:cxnLst>
              <a:rect l="0" t="0" r="r" b="b"/>
              <a:pathLst>
                <a:path w="36" h="4">
                  <a:moveTo>
                    <a:pt x="0" y="2"/>
                  </a:moveTo>
                  <a:lnTo>
                    <a:pt x="0" y="4"/>
                  </a:lnTo>
                  <a:lnTo>
                    <a:pt x="35" y="2"/>
                  </a:ln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0" name="Freeform 766"/>
            <p:cNvSpPr>
              <a:spLocks/>
            </p:cNvSpPr>
            <p:nvPr/>
          </p:nvSpPr>
          <p:spPr bwMode="auto">
            <a:xfrm>
              <a:off x="9400" y="2776"/>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1" name="Freeform 767"/>
            <p:cNvSpPr>
              <a:spLocks/>
            </p:cNvSpPr>
            <p:nvPr/>
          </p:nvSpPr>
          <p:spPr bwMode="auto">
            <a:xfrm>
              <a:off x="9400" y="2764"/>
              <a:ext cx="36" cy="15"/>
            </a:xfrm>
            <a:custGeom>
              <a:avLst/>
              <a:gdLst/>
              <a:ahLst/>
              <a:cxnLst>
                <a:cxn ang="0">
                  <a:pos x="0" y="2"/>
                </a:cxn>
                <a:cxn ang="0">
                  <a:pos x="0" y="14"/>
                </a:cxn>
                <a:cxn ang="0">
                  <a:pos x="35" y="14"/>
                </a:cxn>
                <a:cxn ang="0">
                  <a:pos x="35" y="0"/>
                </a:cxn>
                <a:cxn ang="0">
                  <a:pos x="0" y="2"/>
                </a:cxn>
              </a:cxnLst>
              <a:rect l="0" t="0" r="r" b="b"/>
              <a:pathLst>
                <a:path w="36" h="15">
                  <a:moveTo>
                    <a:pt x="0" y="2"/>
                  </a:moveTo>
                  <a:lnTo>
                    <a:pt x="0" y="14"/>
                  </a:lnTo>
                  <a:lnTo>
                    <a:pt x="35" y="14"/>
                  </a:ln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2" name="Freeform 768"/>
            <p:cNvSpPr>
              <a:spLocks/>
            </p:cNvSpPr>
            <p:nvPr/>
          </p:nvSpPr>
          <p:spPr bwMode="auto">
            <a:xfrm>
              <a:off x="9400" y="2806"/>
              <a:ext cx="36" cy="0"/>
            </a:xfrm>
            <a:custGeom>
              <a:avLst/>
              <a:gdLst/>
              <a:ahLst/>
              <a:cxnLst>
                <a:cxn ang="0">
                  <a:pos x="0" y="0"/>
                </a:cxn>
                <a:cxn ang="0">
                  <a:pos x="36" y="0"/>
                </a:cxn>
              </a:cxnLst>
              <a:rect l="0" t="0" r="r" b="b"/>
              <a:pathLst>
                <a:path w="36">
                  <a:moveTo>
                    <a:pt x="0" y="0"/>
                  </a:moveTo>
                  <a:lnTo>
                    <a:pt x="36" y="0"/>
                  </a:lnTo>
                </a:path>
              </a:pathLst>
            </a:custGeom>
            <a:noFill/>
            <a:ln w="2794">
              <a:solidFill>
                <a:srgbClr val="5B64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3" name="Freeform 769"/>
            <p:cNvSpPr>
              <a:spLocks/>
            </p:cNvSpPr>
            <p:nvPr/>
          </p:nvSpPr>
          <p:spPr bwMode="auto">
            <a:xfrm>
              <a:off x="9475" y="2887"/>
              <a:ext cx="96" cy="9"/>
            </a:xfrm>
            <a:custGeom>
              <a:avLst/>
              <a:gdLst/>
              <a:ahLst/>
              <a:cxnLst>
                <a:cxn ang="0">
                  <a:pos x="0" y="0"/>
                </a:cxn>
                <a:cxn ang="0">
                  <a:pos x="0" y="9"/>
                </a:cxn>
                <a:cxn ang="0">
                  <a:pos x="2" y="4"/>
                </a:cxn>
                <a:cxn ang="0">
                  <a:pos x="96" y="7"/>
                </a:cxn>
                <a:cxn ang="0">
                  <a:pos x="96" y="2"/>
                </a:cxn>
                <a:cxn ang="0">
                  <a:pos x="0" y="0"/>
                </a:cxn>
              </a:cxnLst>
              <a:rect l="0" t="0" r="r" b="b"/>
              <a:pathLst>
                <a:path w="96" h="9">
                  <a:moveTo>
                    <a:pt x="0" y="0"/>
                  </a:moveTo>
                  <a:lnTo>
                    <a:pt x="0" y="9"/>
                  </a:lnTo>
                  <a:lnTo>
                    <a:pt x="2" y="4"/>
                  </a:lnTo>
                  <a:lnTo>
                    <a:pt x="96" y="7"/>
                  </a:lnTo>
                  <a:lnTo>
                    <a:pt x="96"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4" name="Freeform 770"/>
            <p:cNvSpPr>
              <a:spLocks/>
            </p:cNvSpPr>
            <p:nvPr/>
          </p:nvSpPr>
          <p:spPr bwMode="auto">
            <a:xfrm>
              <a:off x="9477" y="2892"/>
              <a:ext cx="94" cy="4"/>
            </a:xfrm>
            <a:custGeom>
              <a:avLst/>
              <a:gdLst/>
              <a:ahLst/>
              <a:cxnLst>
                <a:cxn ang="0">
                  <a:pos x="0" y="0"/>
                </a:cxn>
                <a:cxn ang="0">
                  <a:pos x="0" y="2"/>
                </a:cxn>
                <a:cxn ang="0">
                  <a:pos x="93" y="4"/>
                </a:cxn>
                <a:cxn ang="0">
                  <a:pos x="93" y="2"/>
                </a:cxn>
                <a:cxn ang="0">
                  <a:pos x="0" y="0"/>
                </a:cxn>
              </a:cxnLst>
              <a:rect l="0" t="0" r="r" b="b"/>
              <a:pathLst>
                <a:path w="94" h="4">
                  <a:moveTo>
                    <a:pt x="0" y="0"/>
                  </a:moveTo>
                  <a:lnTo>
                    <a:pt x="0" y="2"/>
                  </a:lnTo>
                  <a:lnTo>
                    <a:pt x="93" y="4"/>
                  </a:lnTo>
                  <a:lnTo>
                    <a:pt x="93"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5" name="Freeform 771"/>
            <p:cNvSpPr>
              <a:spLocks/>
            </p:cNvSpPr>
            <p:nvPr/>
          </p:nvSpPr>
          <p:spPr bwMode="auto">
            <a:xfrm>
              <a:off x="9477" y="2890"/>
              <a:ext cx="82" cy="0"/>
            </a:xfrm>
            <a:custGeom>
              <a:avLst/>
              <a:gdLst/>
              <a:ahLst/>
              <a:cxnLst>
                <a:cxn ang="0">
                  <a:pos x="0" y="0"/>
                </a:cxn>
                <a:cxn ang="0">
                  <a:pos x="81" y="0"/>
                </a:cxn>
              </a:cxnLst>
              <a:rect l="0" t="0" r="r" b="b"/>
              <a:pathLst>
                <a:path w="82">
                  <a:moveTo>
                    <a:pt x="0" y="0"/>
                  </a:moveTo>
                  <a:lnTo>
                    <a:pt x="8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6" name="Freeform 772"/>
            <p:cNvSpPr>
              <a:spLocks/>
            </p:cNvSpPr>
            <p:nvPr/>
          </p:nvSpPr>
          <p:spPr bwMode="auto">
            <a:xfrm>
              <a:off x="9477" y="2889"/>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7" name="Freeform 773"/>
            <p:cNvSpPr>
              <a:spLocks/>
            </p:cNvSpPr>
            <p:nvPr/>
          </p:nvSpPr>
          <p:spPr bwMode="auto">
            <a:xfrm>
              <a:off x="9496" y="2889"/>
              <a:ext cx="20" cy="3"/>
            </a:xfrm>
            <a:custGeom>
              <a:avLst/>
              <a:gdLst/>
              <a:ahLst/>
              <a:cxnLst>
                <a:cxn ang="0">
                  <a:pos x="0" y="0"/>
                </a:cxn>
                <a:cxn ang="0">
                  <a:pos x="0" y="0"/>
                </a:cxn>
                <a:cxn ang="0">
                  <a:pos x="19" y="2"/>
                </a:cxn>
                <a:cxn ang="0">
                  <a:pos x="19" y="0"/>
                </a:cxn>
                <a:cxn ang="0">
                  <a:pos x="0" y="0"/>
                </a:cxn>
              </a:cxnLst>
              <a:rect l="0" t="0" r="r" b="b"/>
              <a:pathLst>
                <a:path w="20" h="3">
                  <a:moveTo>
                    <a:pt x="0" y="0"/>
                  </a:moveTo>
                  <a:lnTo>
                    <a:pt x="0" y="0"/>
                  </a:lnTo>
                  <a:lnTo>
                    <a:pt x="19" y="2"/>
                  </a:lnTo>
                  <a:lnTo>
                    <a:pt x="19"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8" name="Freeform 774"/>
            <p:cNvSpPr>
              <a:spLocks/>
            </p:cNvSpPr>
            <p:nvPr/>
          </p:nvSpPr>
          <p:spPr bwMode="auto">
            <a:xfrm>
              <a:off x="9518" y="2890"/>
              <a:ext cx="17" cy="0"/>
            </a:xfrm>
            <a:custGeom>
              <a:avLst/>
              <a:gdLst/>
              <a:ahLst/>
              <a:cxnLst>
                <a:cxn ang="0">
                  <a:pos x="0" y="0"/>
                </a:cxn>
                <a:cxn ang="0">
                  <a:pos x="16" y="0"/>
                </a:cxn>
              </a:cxnLst>
              <a:rect l="0" t="0" r="r" b="b"/>
              <a:pathLst>
                <a:path w="17">
                  <a:moveTo>
                    <a:pt x="0" y="0"/>
                  </a:moveTo>
                  <a:lnTo>
                    <a:pt x="16"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9" name="Freeform 775"/>
            <p:cNvSpPr>
              <a:spLocks/>
            </p:cNvSpPr>
            <p:nvPr/>
          </p:nvSpPr>
          <p:spPr bwMode="auto">
            <a:xfrm>
              <a:off x="9657" y="2716"/>
              <a:ext cx="10" cy="188"/>
            </a:xfrm>
            <a:custGeom>
              <a:avLst/>
              <a:gdLst/>
              <a:ahLst/>
              <a:cxnLst>
                <a:cxn ang="0">
                  <a:pos x="7" y="16"/>
                </a:cxn>
                <a:cxn ang="0">
                  <a:pos x="7" y="16"/>
                </a:cxn>
                <a:cxn ang="0">
                  <a:pos x="0" y="0"/>
                </a:cxn>
                <a:cxn ang="0">
                  <a:pos x="0" y="187"/>
                </a:cxn>
                <a:cxn ang="0">
                  <a:pos x="9" y="180"/>
                </a:cxn>
                <a:cxn ang="0">
                  <a:pos x="9" y="23"/>
                </a:cxn>
                <a:cxn ang="0">
                  <a:pos x="7" y="16"/>
                </a:cxn>
              </a:cxnLst>
              <a:rect l="0" t="0" r="r" b="b"/>
              <a:pathLst>
                <a:path w="10" h="188">
                  <a:moveTo>
                    <a:pt x="7" y="16"/>
                  </a:moveTo>
                  <a:lnTo>
                    <a:pt x="7" y="16"/>
                  </a:lnTo>
                  <a:lnTo>
                    <a:pt x="0" y="0"/>
                  </a:lnTo>
                  <a:lnTo>
                    <a:pt x="0" y="187"/>
                  </a:lnTo>
                  <a:lnTo>
                    <a:pt x="9" y="180"/>
                  </a:lnTo>
                  <a:lnTo>
                    <a:pt x="9" y="23"/>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0" name="Freeform 776"/>
            <p:cNvSpPr>
              <a:spLocks/>
            </p:cNvSpPr>
            <p:nvPr/>
          </p:nvSpPr>
          <p:spPr bwMode="auto">
            <a:xfrm>
              <a:off x="9715" y="2767"/>
              <a:ext cx="17" cy="125"/>
            </a:xfrm>
            <a:custGeom>
              <a:avLst/>
              <a:gdLst/>
              <a:ahLst/>
              <a:cxnLst>
                <a:cxn ang="0">
                  <a:pos x="14" y="7"/>
                </a:cxn>
                <a:cxn ang="0">
                  <a:pos x="2" y="0"/>
                </a:cxn>
                <a:cxn ang="0">
                  <a:pos x="4" y="19"/>
                </a:cxn>
                <a:cxn ang="0">
                  <a:pos x="4" y="35"/>
                </a:cxn>
                <a:cxn ang="0">
                  <a:pos x="7" y="52"/>
                </a:cxn>
                <a:cxn ang="0">
                  <a:pos x="4" y="64"/>
                </a:cxn>
                <a:cxn ang="0">
                  <a:pos x="4" y="79"/>
                </a:cxn>
                <a:cxn ang="0">
                  <a:pos x="2" y="91"/>
                </a:cxn>
                <a:cxn ang="0">
                  <a:pos x="2" y="107"/>
                </a:cxn>
                <a:cxn ang="0">
                  <a:pos x="0" y="124"/>
                </a:cxn>
                <a:cxn ang="0">
                  <a:pos x="14" y="124"/>
                </a:cxn>
                <a:cxn ang="0">
                  <a:pos x="14" y="112"/>
                </a:cxn>
                <a:cxn ang="0">
                  <a:pos x="16" y="98"/>
                </a:cxn>
                <a:cxn ang="0">
                  <a:pos x="16" y="21"/>
                </a:cxn>
                <a:cxn ang="0">
                  <a:pos x="14" y="7"/>
                </a:cxn>
              </a:cxnLst>
              <a:rect l="0" t="0" r="r" b="b"/>
              <a:pathLst>
                <a:path w="17" h="125">
                  <a:moveTo>
                    <a:pt x="14" y="7"/>
                  </a:moveTo>
                  <a:lnTo>
                    <a:pt x="2" y="0"/>
                  </a:lnTo>
                  <a:lnTo>
                    <a:pt x="4" y="19"/>
                  </a:lnTo>
                  <a:lnTo>
                    <a:pt x="4" y="35"/>
                  </a:lnTo>
                  <a:lnTo>
                    <a:pt x="7" y="52"/>
                  </a:lnTo>
                  <a:lnTo>
                    <a:pt x="4" y="64"/>
                  </a:lnTo>
                  <a:lnTo>
                    <a:pt x="4" y="79"/>
                  </a:lnTo>
                  <a:lnTo>
                    <a:pt x="2" y="91"/>
                  </a:lnTo>
                  <a:lnTo>
                    <a:pt x="2" y="107"/>
                  </a:lnTo>
                  <a:lnTo>
                    <a:pt x="0" y="124"/>
                  </a:lnTo>
                  <a:lnTo>
                    <a:pt x="14" y="124"/>
                  </a:lnTo>
                  <a:lnTo>
                    <a:pt x="14" y="112"/>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1" name="Freeform 777"/>
            <p:cNvSpPr>
              <a:spLocks/>
            </p:cNvSpPr>
            <p:nvPr/>
          </p:nvSpPr>
          <p:spPr bwMode="auto">
            <a:xfrm>
              <a:off x="9712" y="2764"/>
              <a:ext cx="17" cy="128"/>
            </a:xfrm>
            <a:custGeom>
              <a:avLst/>
              <a:gdLst/>
              <a:ahLst/>
              <a:cxnLst>
                <a:cxn ang="0">
                  <a:pos x="2" y="0"/>
                </a:cxn>
                <a:cxn ang="0">
                  <a:pos x="4" y="21"/>
                </a:cxn>
                <a:cxn ang="0">
                  <a:pos x="4" y="81"/>
                </a:cxn>
                <a:cxn ang="0">
                  <a:pos x="2" y="93"/>
                </a:cxn>
                <a:cxn ang="0">
                  <a:pos x="0" y="110"/>
                </a:cxn>
                <a:cxn ang="0">
                  <a:pos x="0" y="127"/>
                </a:cxn>
                <a:cxn ang="0">
                  <a:pos x="9" y="127"/>
                </a:cxn>
                <a:cxn ang="0">
                  <a:pos x="12" y="124"/>
                </a:cxn>
                <a:cxn ang="0">
                  <a:pos x="14" y="115"/>
                </a:cxn>
                <a:cxn ang="0">
                  <a:pos x="16" y="100"/>
                </a:cxn>
                <a:cxn ang="0">
                  <a:pos x="16" y="24"/>
                </a:cxn>
                <a:cxn ang="0">
                  <a:pos x="14" y="9"/>
                </a:cxn>
                <a:cxn ang="0">
                  <a:pos x="9" y="7"/>
                </a:cxn>
                <a:cxn ang="0">
                  <a:pos x="4" y="2"/>
                </a:cxn>
                <a:cxn ang="0">
                  <a:pos x="2" y="0"/>
                </a:cxn>
              </a:cxnLst>
              <a:rect l="0" t="0" r="r" b="b"/>
              <a:pathLst>
                <a:path w="17" h="128">
                  <a:moveTo>
                    <a:pt x="2" y="0"/>
                  </a:moveTo>
                  <a:lnTo>
                    <a:pt x="4" y="21"/>
                  </a:lnTo>
                  <a:lnTo>
                    <a:pt x="4" y="81"/>
                  </a:lnTo>
                  <a:lnTo>
                    <a:pt x="2" y="93"/>
                  </a:lnTo>
                  <a:lnTo>
                    <a:pt x="0" y="110"/>
                  </a:lnTo>
                  <a:lnTo>
                    <a:pt x="0" y="127"/>
                  </a:lnTo>
                  <a:lnTo>
                    <a:pt x="9" y="127"/>
                  </a:lnTo>
                  <a:lnTo>
                    <a:pt x="12" y="124"/>
                  </a:lnTo>
                  <a:lnTo>
                    <a:pt x="14" y="115"/>
                  </a:lnTo>
                  <a:lnTo>
                    <a:pt x="16" y="100"/>
                  </a:lnTo>
                  <a:lnTo>
                    <a:pt x="16" y="24"/>
                  </a:lnTo>
                  <a:lnTo>
                    <a:pt x="14" y="9"/>
                  </a:lnTo>
                  <a:lnTo>
                    <a:pt x="9" y="7"/>
                  </a:lnTo>
                  <a:lnTo>
                    <a:pt x="4" y="2"/>
                  </a:lnTo>
                  <a:lnTo>
                    <a:pt x="2"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2" name="Freeform 778"/>
            <p:cNvSpPr>
              <a:spLocks/>
            </p:cNvSpPr>
            <p:nvPr/>
          </p:nvSpPr>
          <p:spPr bwMode="auto">
            <a:xfrm>
              <a:off x="9710" y="2764"/>
              <a:ext cx="17" cy="128"/>
            </a:xfrm>
            <a:custGeom>
              <a:avLst/>
              <a:gdLst/>
              <a:ahLst/>
              <a:cxnLst>
                <a:cxn ang="0">
                  <a:pos x="2" y="0"/>
                </a:cxn>
                <a:cxn ang="0">
                  <a:pos x="4" y="19"/>
                </a:cxn>
                <a:cxn ang="0">
                  <a:pos x="4" y="79"/>
                </a:cxn>
                <a:cxn ang="0">
                  <a:pos x="2" y="93"/>
                </a:cxn>
                <a:cxn ang="0">
                  <a:pos x="0" y="110"/>
                </a:cxn>
                <a:cxn ang="0">
                  <a:pos x="0" y="127"/>
                </a:cxn>
                <a:cxn ang="0">
                  <a:pos x="9" y="127"/>
                </a:cxn>
                <a:cxn ang="0">
                  <a:pos x="12" y="124"/>
                </a:cxn>
                <a:cxn ang="0">
                  <a:pos x="16" y="100"/>
                </a:cxn>
                <a:cxn ang="0">
                  <a:pos x="16" y="38"/>
                </a:cxn>
                <a:cxn ang="0">
                  <a:pos x="14" y="7"/>
                </a:cxn>
                <a:cxn ang="0">
                  <a:pos x="12" y="7"/>
                </a:cxn>
                <a:cxn ang="0">
                  <a:pos x="7" y="2"/>
                </a:cxn>
                <a:cxn ang="0">
                  <a:pos x="2" y="0"/>
                </a:cxn>
              </a:cxnLst>
              <a:rect l="0" t="0" r="r" b="b"/>
              <a:pathLst>
                <a:path w="17" h="128">
                  <a:moveTo>
                    <a:pt x="2" y="0"/>
                  </a:moveTo>
                  <a:lnTo>
                    <a:pt x="4" y="19"/>
                  </a:lnTo>
                  <a:lnTo>
                    <a:pt x="4" y="79"/>
                  </a:lnTo>
                  <a:lnTo>
                    <a:pt x="2" y="93"/>
                  </a:lnTo>
                  <a:lnTo>
                    <a:pt x="0" y="110"/>
                  </a:lnTo>
                  <a:lnTo>
                    <a:pt x="0" y="127"/>
                  </a:lnTo>
                  <a:lnTo>
                    <a:pt x="9" y="127"/>
                  </a:lnTo>
                  <a:lnTo>
                    <a:pt x="12" y="124"/>
                  </a:lnTo>
                  <a:lnTo>
                    <a:pt x="16" y="100"/>
                  </a:lnTo>
                  <a:lnTo>
                    <a:pt x="16" y="38"/>
                  </a:lnTo>
                  <a:lnTo>
                    <a:pt x="14" y="7"/>
                  </a:lnTo>
                  <a:lnTo>
                    <a:pt x="12" y="7"/>
                  </a:lnTo>
                  <a:lnTo>
                    <a:pt x="7" y="2"/>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3" name="Freeform 779"/>
            <p:cNvSpPr>
              <a:spLocks/>
            </p:cNvSpPr>
            <p:nvPr/>
          </p:nvSpPr>
          <p:spPr bwMode="auto">
            <a:xfrm>
              <a:off x="9708" y="2762"/>
              <a:ext cx="16" cy="130"/>
            </a:xfrm>
            <a:custGeom>
              <a:avLst/>
              <a:gdLst/>
              <a:ahLst/>
              <a:cxnLst>
                <a:cxn ang="0">
                  <a:pos x="2" y="0"/>
                </a:cxn>
                <a:cxn ang="0">
                  <a:pos x="4" y="21"/>
                </a:cxn>
                <a:cxn ang="0">
                  <a:pos x="4" y="67"/>
                </a:cxn>
                <a:cxn ang="0">
                  <a:pos x="2" y="81"/>
                </a:cxn>
                <a:cxn ang="0">
                  <a:pos x="2" y="95"/>
                </a:cxn>
                <a:cxn ang="0">
                  <a:pos x="0" y="112"/>
                </a:cxn>
                <a:cxn ang="0">
                  <a:pos x="0" y="129"/>
                </a:cxn>
                <a:cxn ang="0">
                  <a:pos x="9" y="129"/>
                </a:cxn>
                <a:cxn ang="0">
                  <a:pos x="12" y="127"/>
                </a:cxn>
                <a:cxn ang="0">
                  <a:pos x="14" y="103"/>
                </a:cxn>
                <a:cxn ang="0">
                  <a:pos x="16" y="72"/>
                </a:cxn>
                <a:cxn ang="0">
                  <a:pos x="16" y="38"/>
                </a:cxn>
                <a:cxn ang="0">
                  <a:pos x="14" y="9"/>
                </a:cxn>
                <a:cxn ang="0">
                  <a:pos x="12" y="7"/>
                </a:cxn>
                <a:cxn ang="0">
                  <a:pos x="7" y="4"/>
                </a:cxn>
                <a:cxn ang="0">
                  <a:pos x="2" y="0"/>
                </a:cxn>
              </a:cxnLst>
              <a:rect l="0" t="0" r="r" b="b"/>
              <a:pathLst>
                <a:path w="16" h="130">
                  <a:moveTo>
                    <a:pt x="2" y="0"/>
                  </a:moveTo>
                  <a:lnTo>
                    <a:pt x="4" y="21"/>
                  </a:lnTo>
                  <a:lnTo>
                    <a:pt x="4" y="67"/>
                  </a:lnTo>
                  <a:lnTo>
                    <a:pt x="2" y="81"/>
                  </a:lnTo>
                  <a:lnTo>
                    <a:pt x="2" y="95"/>
                  </a:lnTo>
                  <a:lnTo>
                    <a:pt x="0" y="112"/>
                  </a:lnTo>
                  <a:lnTo>
                    <a:pt x="0" y="129"/>
                  </a:lnTo>
                  <a:lnTo>
                    <a:pt x="9" y="129"/>
                  </a:lnTo>
                  <a:lnTo>
                    <a:pt x="12" y="127"/>
                  </a:lnTo>
                  <a:lnTo>
                    <a:pt x="14" y="103"/>
                  </a:lnTo>
                  <a:lnTo>
                    <a:pt x="16" y="72"/>
                  </a:lnTo>
                  <a:lnTo>
                    <a:pt x="16" y="38"/>
                  </a:lnTo>
                  <a:lnTo>
                    <a:pt x="14" y="9"/>
                  </a:lnTo>
                  <a:lnTo>
                    <a:pt x="12" y="7"/>
                  </a:lnTo>
                  <a:lnTo>
                    <a:pt x="7" y="4"/>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4" name="Freeform 780"/>
            <p:cNvSpPr>
              <a:spLocks/>
            </p:cNvSpPr>
            <p:nvPr/>
          </p:nvSpPr>
          <p:spPr bwMode="auto">
            <a:xfrm>
              <a:off x="9703" y="2762"/>
              <a:ext cx="19" cy="130"/>
            </a:xfrm>
            <a:custGeom>
              <a:avLst/>
              <a:gdLst/>
              <a:ahLst/>
              <a:cxnLst>
                <a:cxn ang="0">
                  <a:pos x="19" y="69"/>
                </a:cxn>
                <a:cxn ang="0">
                  <a:pos x="19" y="7"/>
                </a:cxn>
                <a:cxn ang="0">
                  <a:pos x="14" y="4"/>
                </a:cxn>
                <a:cxn ang="0">
                  <a:pos x="9" y="2"/>
                </a:cxn>
                <a:cxn ang="0">
                  <a:pos x="4" y="0"/>
                </a:cxn>
                <a:cxn ang="0">
                  <a:pos x="7" y="19"/>
                </a:cxn>
                <a:cxn ang="0">
                  <a:pos x="7" y="67"/>
                </a:cxn>
                <a:cxn ang="0">
                  <a:pos x="4" y="81"/>
                </a:cxn>
                <a:cxn ang="0">
                  <a:pos x="4" y="95"/>
                </a:cxn>
                <a:cxn ang="0">
                  <a:pos x="0" y="129"/>
                </a:cxn>
                <a:cxn ang="0">
                  <a:pos x="9" y="129"/>
                </a:cxn>
                <a:cxn ang="0">
                  <a:pos x="14" y="127"/>
                </a:cxn>
                <a:cxn ang="0">
                  <a:pos x="16" y="100"/>
                </a:cxn>
                <a:cxn ang="0">
                  <a:pos x="19" y="69"/>
                </a:cxn>
              </a:cxnLst>
              <a:rect l="0" t="0" r="r" b="b"/>
              <a:pathLst>
                <a:path w="19" h="130">
                  <a:moveTo>
                    <a:pt x="19" y="69"/>
                  </a:moveTo>
                  <a:lnTo>
                    <a:pt x="19" y="7"/>
                  </a:lnTo>
                  <a:lnTo>
                    <a:pt x="14" y="4"/>
                  </a:lnTo>
                  <a:lnTo>
                    <a:pt x="9" y="2"/>
                  </a:lnTo>
                  <a:lnTo>
                    <a:pt x="4" y="0"/>
                  </a:lnTo>
                  <a:lnTo>
                    <a:pt x="7" y="19"/>
                  </a:lnTo>
                  <a:lnTo>
                    <a:pt x="7" y="67"/>
                  </a:lnTo>
                  <a:lnTo>
                    <a:pt x="4" y="81"/>
                  </a:lnTo>
                  <a:lnTo>
                    <a:pt x="4" y="95"/>
                  </a:lnTo>
                  <a:lnTo>
                    <a:pt x="0" y="129"/>
                  </a:lnTo>
                  <a:lnTo>
                    <a:pt x="9" y="129"/>
                  </a:lnTo>
                  <a:lnTo>
                    <a:pt x="14" y="127"/>
                  </a:lnTo>
                  <a:lnTo>
                    <a:pt x="16" y="100"/>
                  </a:lnTo>
                  <a:lnTo>
                    <a:pt x="19" y="6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5" name="Freeform 781"/>
            <p:cNvSpPr>
              <a:spLocks/>
            </p:cNvSpPr>
            <p:nvPr/>
          </p:nvSpPr>
          <p:spPr bwMode="auto">
            <a:xfrm>
              <a:off x="9700" y="2760"/>
              <a:ext cx="20" cy="132"/>
            </a:xfrm>
            <a:custGeom>
              <a:avLst/>
              <a:gdLst/>
              <a:ahLst/>
              <a:cxnLst>
                <a:cxn ang="0">
                  <a:pos x="19" y="72"/>
                </a:cxn>
                <a:cxn ang="0">
                  <a:pos x="19" y="9"/>
                </a:cxn>
                <a:cxn ang="0">
                  <a:pos x="14" y="7"/>
                </a:cxn>
                <a:cxn ang="0">
                  <a:pos x="9" y="4"/>
                </a:cxn>
                <a:cxn ang="0">
                  <a:pos x="4" y="0"/>
                </a:cxn>
                <a:cxn ang="0">
                  <a:pos x="7" y="21"/>
                </a:cxn>
                <a:cxn ang="0">
                  <a:pos x="7" y="69"/>
                </a:cxn>
                <a:cxn ang="0">
                  <a:pos x="2" y="98"/>
                </a:cxn>
                <a:cxn ang="0">
                  <a:pos x="2" y="115"/>
                </a:cxn>
                <a:cxn ang="0">
                  <a:pos x="0" y="132"/>
                </a:cxn>
                <a:cxn ang="0">
                  <a:pos x="9" y="132"/>
                </a:cxn>
                <a:cxn ang="0">
                  <a:pos x="14" y="129"/>
                </a:cxn>
                <a:cxn ang="0">
                  <a:pos x="16" y="103"/>
                </a:cxn>
                <a:cxn ang="0">
                  <a:pos x="19" y="72"/>
                </a:cxn>
              </a:cxnLst>
              <a:rect l="0" t="0" r="r" b="b"/>
              <a:pathLst>
                <a:path w="20" h="132">
                  <a:moveTo>
                    <a:pt x="19" y="72"/>
                  </a:moveTo>
                  <a:lnTo>
                    <a:pt x="19" y="9"/>
                  </a:lnTo>
                  <a:lnTo>
                    <a:pt x="14" y="7"/>
                  </a:lnTo>
                  <a:lnTo>
                    <a:pt x="9" y="4"/>
                  </a:lnTo>
                  <a:lnTo>
                    <a:pt x="4" y="0"/>
                  </a:lnTo>
                  <a:lnTo>
                    <a:pt x="7" y="21"/>
                  </a:lnTo>
                  <a:lnTo>
                    <a:pt x="7" y="69"/>
                  </a:lnTo>
                  <a:lnTo>
                    <a:pt x="2" y="98"/>
                  </a:lnTo>
                  <a:lnTo>
                    <a:pt x="2" y="115"/>
                  </a:lnTo>
                  <a:lnTo>
                    <a:pt x="0" y="132"/>
                  </a:lnTo>
                  <a:lnTo>
                    <a:pt x="9" y="132"/>
                  </a:lnTo>
                  <a:lnTo>
                    <a:pt x="14" y="129"/>
                  </a:lnTo>
                  <a:lnTo>
                    <a:pt x="16" y="103"/>
                  </a:lnTo>
                  <a:lnTo>
                    <a:pt x="19" y="7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6" name="Freeform 782"/>
            <p:cNvSpPr>
              <a:spLocks/>
            </p:cNvSpPr>
            <p:nvPr/>
          </p:nvSpPr>
          <p:spPr bwMode="auto">
            <a:xfrm>
              <a:off x="9698" y="2760"/>
              <a:ext cx="19" cy="132"/>
            </a:xfrm>
            <a:custGeom>
              <a:avLst/>
              <a:gdLst/>
              <a:ahLst/>
              <a:cxnLst>
                <a:cxn ang="0">
                  <a:pos x="0" y="115"/>
                </a:cxn>
                <a:cxn ang="0">
                  <a:pos x="0" y="132"/>
                </a:cxn>
                <a:cxn ang="0">
                  <a:pos x="7" y="132"/>
                </a:cxn>
                <a:cxn ang="0">
                  <a:pos x="9" y="129"/>
                </a:cxn>
                <a:cxn ang="0">
                  <a:pos x="14" y="129"/>
                </a:cxn>
                <a:cxn ang="0">
                  <a:pos x="16" y="103"/>
                </a:cxn>
                <a:cxn ang="0">
                  <a:pos x="19" y="72"/>
                </a:cxn>
                <a:cxn ang="0">
                  <a:pos x="19" y="7"/>
                </a:cxn>
                <a:cxn ang="0">
                  <a:pos x="16" y="7"/>
                </a:cxn>
                <a:cxn ang="0">
                  <a:pos x="11" y="2"/>
                </a:cxn>
                <a:cxn ang="0">
                  <a:pos x="7" y="2"/>
                </a:cxn>
                <a:cxn ang="0">
                  <a:pos x="4" y="0"/>
                </a:cxn>
                <a:cxn ang="0">
                  <a:pos x="7" y="19"/>
                </a:cxn>
                <a:cxn ang="0">
                  <a:pos x="7" y="69"/>
                </a:cxn>
                <a:cxn ang="0">
                  <a:pos x="2" y="98"/>
                </a:cxn>
                <a:cxn ang="0">
                  <a:pos x="0" y="115"/>
                </a:cxn>
              </a:cxnLst>
              <a:rect l="0" t="0" r="r" b="b"/>
              <a:pathLst>
                <a:path w="19" h="132">
                  <a:moveTo>
                    <a:pt x="0" y="115"/>
                  </a:moveTo>
                  <a:lnTo>
                    <a:pt x="0" y="132"/>
                  </a:lnTo>
                  <a:lnTo>
                    <a:pt x="7" y="132"/>
                  </a:lnTo>
                  <a:lnTo>
                    <a:pt x="9" y="129"/>
                  </a:lnTo>
                  <a:lnTo>
                    <a:pt x="14" y="129"/>
                  </a:lnTo>
                  <a:lnTo>
                    <a:pt x="16" y="103"/>
                  </a:lnTo>
                  <a:lnTo>
                    <a:pt x="19" y="72"/>
                  </a:lnTo>
                  <a:lnTo>
                    <a:pt x="19" y="7"/>
                  </a:lnTo>
                  <a:lnTo>
                    <a:pt x="16" y="7"/>
                  </a:lnTo>
                  <a:lnTo>
                    <a:pt x="11" y="2"/>
                  </a:lnTo>
                  <a:lnTo>
                    <a:pt x="7" y="2"/>
                  </a:lnTo>
                  <a:lnTo>
                    <a:pt x="4" y="0"/>
                  </a:lnTo>
                  <a:lnTo>
                    <a:pt x="7" y="19"/>
                  </a:lnTo>
                  <a:lnTo>
                    <a:pt x="7" y="69"/>
                  </a:lnTo>
                  <a:lnTo>
                    <a:pt x="2" y="98"/>
                  </a:lnTo>
                  <a:lnTo>
                    <a:pt x="0" y="115"/>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7" name="Freeform 783"/>
            <p:cNvSpPr>
              <a:spLocks/>
            </p:cNvSpPr>
            <p:nvPr/>
          </p:nvSpPr>
          <p:spPr bwMode="auto">
            <a:xfrm>
              <a:off x="9696" y="2757"/>
              <a:ext cx="19" cy="135"/>
            </a:xfrm>
            <a:custGeom>
              <a:avLst/>
              <a:gdLst/>
              <a:ahLst/>
              <a:cxnLst>
                <a:cxn ang="0">
                  <a:pos x="7" y="69"/>
                </a:cxn>
                <a:cxn ang="0">
                  <a:pos x="4" y="86"/>
                </a:cxn>
                <a:cxn ang="0">
                  <a:pos x="2" y="100"/>
                </a:cxn>
                <a:cxn ang="0">
                  <a:pos x="0" y="117"/>
                </a:cxn>
                <a:cxn ang="0">
                  <a:pos x="0" y="134"/>
                </a:cxn>
                <a:cxn ang="0">
                  <a:pos x="7" y="134"/>
                </a:cxn>
                <a:cxn ang="0">
                  <a:pos x="9" y="132"/>
                </a:cxn>
                <a:cxn ang="0">
                  <a:pos x="14" y="132"/>
                </a:cxn>
                <a:cxn ang="0">
                  <a:pos x="16" y="105"/>
                </a:cxn>
                <a:cxn ang="0">
                  <a:pos x="16" y="72"/>
                </a:cxn>
                <a:cxn ang="0">
                  <a:pos x="19" y="38"/>
                </a:cxn>
                <a:cxn ang="0">
                  <a:pos x="19" y="9"/>
                </a:cxn>
                <a:cxn ang="0">
                  <a:pos x="14" y="7"/>
                </a:cxn>
                <a:cxn ang="0">
                  <a:pos x="9" y="2"/>
                </a:cxn>
                <a:cxn ang="0">
                  <a:pos x="4" y="0"/>
                </a:cxn>
                <a:cxn ang="0">
                  <a:pos x="7" y="19"/>
                </a:cxn>
                <a:cxn ang="0">
                  <a:pos x="7" y="69"/>
                </a:cxn>
              </a:cxnLst>
              <a:rect l="0" t="0" r="r" b="b"/>
              <a:pathLst>
                <a:path w="19" h="135">
                  <a:moveTo>
                    <a:pt x="7" y="69"/>
                  </a:moveTo>
                  <a:lnTo>
                    <a:pt x="4" y="86"/>
                  </a:lnTo>
                  <a:lnTo>
                    <a:pt x="2" y="100"/>
                  </a:lnTo>
                  <a:lnTo>
                    <a:pt x="0" y="117"/>
                  </a:lnTo>
                  <a:lnTo>
                    <a:pt x="0" y="134"/>
                  </a:lnTo>
                  <a:lnTo>
                    <a:pt x="7" y="134"/>
                  </a:lnTo>
                  <a:lnTo>
                    <a:pt x="9" y="132"/>
                  </a:lnTo>
                  <a:lnTo>
                    <a:pt x="14" y="132"/>
                  </a:lnTo>
                  <a:lnTo>
                    <a:pt x="16" y="105"/>
                  </a:lnTo>
                  <a:lnTo>
                    <a:pt x="16" y="72"/>
                  </a:lnTo>
                  <a:lnTo>
                    <a:pt x="19" y="38"/>
                  </a:lnTo>
                  <a:lnTo>
                    <a:pt x="19" y="9"/>
                  </a:lnTo>
                  <a:lnTo>
                    <a:pt x="14" y="7"/>
                  </a:lnTo>
                  <a:lnTo>
                    <a:pt x="9" y="2"/>
                  </a:lnTo>
                  <a:lnTo>
                    <a:pt x="4" y="0"/>
                  </a:lnTo>
                  <a:lnTo>
                    <a:pt x="7" y="19"/>
                  </a:lnTo>
                  <a:lnTo>
                    <a:pt x="7" y="69"/>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8" name="Freeform 784"/>
            <p:cNvSpPr>
              <a:spLocks/>
            </p:cNvSpPr>
            <p:nvPr/>
          </p:nvSpPr>
          <p:spPr bwMode="auto">
            <a:xfrm>
              <a:off x="9691" y="2755"/>
              <a:ext cx="21" cy="139"/>
            </a:xfrm>
            <a:custGeom>
              <a:avLst/>
              <a:gdLst/>
              <a:ahLst/>
              <a:cxnLst>
                <a:cxn ang="0">
                  <a:pos x="9" y="57"/>
                </a:cxn>
                <a:cxn ang="0">
                  <a:pos x="7" y="72"/>
                </a:cxn>
                <a:cxn ang="0">
                  <a:pos x="7" y="86"/>
                </a:cxn>
                <a:cxn ang="0">
                  <a:pos x="2" y="120"/>
                </a:cxn>
                <a:cxn ang="0">
                  <a:pos x="0" y="139"/>
                </a:cxn>
                <a:cxn ang="0">
                  <a:pos x="2" y="136"/>
                </a:cxn>
                <a:cxn ang="0">
                  <a:pos x="9" y="136"/>
                </a:cxn>
                <a:cxn ang="0">
                  <a:pos x="12" y="134"/>
                </a:cxn>
                <a:cxn ang="0">
                  <a:pos x="16" y="134"/>
                </a:cxn>
                <a:cxn ang="0">
                  <a:pos x="19" y="107"/>
                </a:cxn>
                <a:cxn ang="0">
                  <a:pos x="19" y="74"/>
                </a:cxn>
                <a:cxn ang="0">
                  <a:pos x="21" y="40"/>
                </a:cxn>
                <a:cxn ang="0">
                  <a:pos x="21" y="9"/>
                </a:cxn>
                <a:cxn ang="0">
                  <a:pos x="16" y="7"/>
                </a:cxn>
                <a:cxn ang="0">
                  <a:pos x="12" y="4"/>
                </a:cxn>
                <a:cxn ang="0">
                  <a:pos x="7" y="0"/>
                </a:cxn>
                <a:cxn ang="0">
                  <a:pos x="9" y="21"/>
                </a:cxn>
                <a:cxn ang="0">
                  <a:pos x="9" y="57"/>
                </a:cxn>
              </a:cxnLst>
              <a:rect l="0" t="0" r="r" b="b"/>
              <a:pathLst>
                <a:path w="21" h="139">
                  <a:moveTo>
                    <a:pt x="9" y="57"/>
                  </a:moveTo>
                  <a:lnTo>
                    <a:pt x="7" y="72"/>
                  </a:lnTo>
                  <a:lnTo>
                    <a:pt x="7" y="86"/>
                  </a:lnTo>
                  <a:lnTo>
                    <a:pt x="2" y="120"/>
                  </a:lnTo>
                  <a:lnTo>
                    <a:pt x="0" y="139"/>
                  </a:lnTo>
                  <a:lnTo>
                    <a:pt x="2" y="136"/>
                  </a:lnTo>
                  <a:lnTo>
                    <a:pt x="9" y="136"/>
                  </a:lnTo>
                  <a:lnTo>
                    <a:pt x="12" y="134"/>
                  </a:lnTo>
                  <a:lnTo>
                    <a:pt x="16" y="134"/>
                  </a:lnTo>
                  <a:lnTo>
                    <a:pt x="19" y="107"/>
                  </a:lnTo>
                  <a:lnTo>
                    <a:pt x="19" y="74"/>
                  </a:lnTo>
                  <a:lnTo>
                    <a:pt x="21" y="40"/>
                  </a:lnTo>
                  <a:lnTo>
                    <a:pt x="21" y="9"/>
                  </a:lnTo>
                  <a:lnTo>
                    <a:pt x="16" y="7"/>
                  </a:lnTo>
                  <a:lnTo>
                    <a:pt x="12" y="4"/>
                  </a:lnTo>
                  <a:lnTo>
                    <a:pt x="7" y="0"/>
                  </a:lnTo>
                  <a:lnTo>
                    <a:pt x="9" y="21"/>
                  </a:lnTo>
                  <a:lnTo>
                    <a:pt x="9" y="57"/>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9" name="Freeform 785"/>
            <p:cNvSpPr>
              <a:spLocks/>
            </p:cNvSpPr>
            <p:nvPr/>
          </p:nvSpPr>
          <p:spPr bwMode="auto">
            <a:xfrm>
              <a:off x="9688" y="2755"/>
              <a:ext cx="22" cy="139"/>
            </a:xfrm>
            <a:custGeom>
              <a:avLst/>
              <a:gdLst/>
              <a:ahLst/>
              <a:cxnLst>
                <a:cxn ang="0">
                  <a:pos x="0" y="139"/>
                </a:cxn>
                <a:cxn ang="0">
                  <a:pos x="2" y="136"/>
                </a:cxn>
                <a:cxn ang="0">
                  <a:pos x="9" y="136"/>
                </a:cxn>
                <a:cxn ang="0">
                  <a:pos x="9" y="134"/>
                </a:cxn>
                <a:cxn ang="0">
                  <a:pos x="16" y="134"/>
                </a:cxn>
                <a:cxn ang="0">
                  <a:pos x="19" y="107"/>
                </a:cxn>
                <a:cxn ang="0">
                  <a:pos x="19" y="38"/>
                </a:cxn>
                <a:cxn ang="0">
                  <a:pos x="21" y="9"/>
                </a:cxn>
                <a:cxn ang="0">
                  <a:pos x="16" y="4"/>
                </a:cxn>
                <a:cxn ang="0">
                  <a:pos x="12" y="2"/>
                </a:cxn>
                <a:cxn ang="0">
                  <a:pos x="7" y="0"/>
                </a:cxn>
                <a:cxn ang="0">
                  <a:pos x="9" y="19"/>
                </a:cxn>
                <a:cxn ang="0">
                  <a:pos x="9" y="55"/>
                </a:cxn>
                <a:cxn ang="0">
                  <a:pos x="7" y="72"/>
                </a:cxn>
                <a:cxn ang="0">
                  <a:pos x="7" y="86"/>
                </a:cxn>
                <a:cxn ang="0">
                  <a:pos x="2" y="120"/>
                </a:cxn>
                <a:cxn ang="0">
                  <a:pos x="0" y="139"/>
                </a:cxn>
              </a:cxnLst>
              <a:rect l="0" t="0" r="r" b="b"/>
              <a:pathLst>
                <a:path w="22" h="139">
                  <a:moveTo>
                    <a:pt x="0" y="139"/>
                  </a:moveTo>
                  <a:lnTo>
                    <a:pt x="2" y="136"/>
                  </a:lnTo>
                  <a:lnTo>
                    <a:pt x="9" y="136"/>
                  </a:lnTo>
                  <a:lnTo>
                    <a:pt x="9" y="134"/>
                  </a:lnTo>
                  <a:lnTo>
                    <a:pt x="16" y="134"/>
                  </a:lnTo>
                  <a:lnTo>
                    <a:pt x="19" y="107"/>
                  </a:lnTo>
                  <a:lnTo>
                    <a:pt x="19" y="38"/>
                  </a:lnTo>
                  <a:lnTo>
                    <a:pt x="21" y="9"/>
                  </a:lnTo>
                  <a:lnTo>
                    <a:pt x="16" y="4"/>
                  </a:lnTo>
                  <a:lnTo>
                    <a:pt x="12" y="2"/>
                  </a:lnTo>
                  <a:lnTo>
                    <a:pt x="7" y="0"/>
                  </a:lnTo>
                  <a:lnTo>
                    <a:pt x="9" y="19"/>
                  </a:lnTo>
                  <a:lnTo>
                    <a:pt x="9" y="55"/>
                  </a:lnTo>
                  <a:lnTo>
                    <a:pt x="7" y="72"/>
                  </a:lnTo>
                  <a:lnTo>
                    <a:pt x="7" y="86"/>
                  </a:lnTo>
                  <a:lnTo>
                    <a:pt x="2" y="120"/>
                  </a:lnTo>
                  <a:lnTo>
                    <a:pt x="0" y="139"/>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0" name="Freeform 786"/>
            <p:cNvSpPr>
              <a:spLocks/>
            </p:cNvSpPr>
            <p:nvPr/>
          </p:nvSpPr>
          <p:spPr bwMode="auto">
            <a:xfrm>
              <a:off x="9686" y="2752"/>
              <a:ext cx="22" cy="142"/>
            </a:xfrm>
            <a:custGeom>
              <a:avLst/>
              <a:gdLst/>
              <a:ahLst/>
              <a:cxnLst>
                <a:cxn ang="0">
                  <a:pos x="0" y="141"/>
                </a:cxn>
                <a:cxn ang="0">
                  <a:pos x="2" y="139"/>
                </a:cxn>
                <a:cxn ang="0">
                  <a:pos x="7" y="139"/>
                </a:cxn>
                <a:cxn ang="0">
                  <a:pos x="7" y="136"/>
                </a:cxn>
                <a:cxn ang="0">
                  <a:pos x="14" y="136"/>
                </a:cxn>
                <a:cxn ang="0">
                  <a:pos x="16" y="134"/>
                </a:cxn>
                <a:cxn ang="0">
                  <a:pos x="19" y="107"/>
                </a:cxn>
                <a:cxn ang="0">
                  <a:pos x="19" y="40"/>
                </a:cxn>
                <a:cxn ang="0">
                  <a:pos x="21" y="9"/>
                </a:cxn>
                <a:cxn ang="0">
                  <a:pos x="19" y="9"/>
                </a:cxn>
                <a:cxn ang="0">
                  <a:pos x="14" y="4"/>
                </a:cxn>
                <a:cxn ang="0">
                  <a:pos x="12" y="4"/>
                </a:cxn>
                <a:cxn ang="0">
                  <a:pos x="7" y="0"/>
                </a:cxn>
                <a:cxn ang="0">
                  <a:pos x="9" y="21"/>
                </a:cxn>
                <a:cxn ang="0">
                  <a:pos x="9" y="57"/>
                </a:cxn>
                <a:cxn ang="0">
                  <a:pos x="7" y="72"/>
                </a:cxn>
                <a:cxn ang="0">
                  <a:pos x="2" y="105"/>
                </a:cxn>
                <a:cxn ang="0">
                  <a:pos x="2" y="122"/>
                </a:cxn>
                <a:cxn ang="0">
                  <a:pos x="0" y="141"/>
                </a:cxn>
              </a:cxnLst>
              <a:rect l="0" t="0" r="r" b="b"/>
              <a:pathLst>
                <a:path w="22" h="142">
                  <a:moveTo>
                    <a:pt x="0" y="141"/>
                  </a:moveTo>
                  <a:lnTo>
                    <a:pt x="2" y="139"/>
                  </a:lnTo>
                  <a:lnTo>
                    <a:pt x="7" y="139"/>
                  </a:lnTo>
                  <a:lnTo>
                    <a:pt x="7" y="136"/>
                  </a:lnTo>
                  <a:lnTo>
                    <a:pt x="14" y="136"/>
                  </a:lnTo>
                  <a:lnTo>
                    <a:pt x="16" y="134"/>
                  </a:lnTo>
                  <a:lnTo>
                    <a:pt x="19" y="107"/>
                  </a:lnTo>
                  <a:lnTo>
                    <a:pt x="19" y="40"/>
                  </a:lnTo>
                  <a:lnTo>
                    <a:pt x="21" y="9"/>
                  </a:lnTo>
                  <a:lnTo>
                    <a:pt x="19" y="9"/>
                  </a:lnTo>
                  <a:lnTo>
                    <a:pt x="14" y="4"/>
                  </a:lnTo>
                  <a:lnTo>
                    <a:pt x="12" y="4"/>
                  </a:lnTo>
                  <a:lnTo>
                    <a:pt x="7" y="0"/>
                  </a:lnTo>
                  <a:lnTo>
                    <a:pt x="9" y="21"/>
                  </a:lnTo>
                  <a:lnTo>
                    <a:pt x="9" y="57"/>
                  </a:lnTo>
                  <a:lnTo>
                    <a:pt x="7" y="72"/>
                  </a:lnTo>
                  <a:lnTo>
                    <a:pt x="2" y="105"/>
                  </a:lnTo>
                  <a:lnTo>
                    <a:pt x="2" y="122"/>
                  </a:lnTo>
                  <a:lnTo>
                    <a:pt x="0" y="141"/>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1" name="Freeform 787"/>
            <p:cNvSpPr>
              <a:spLocks/>
            </p:cNvSpPr>
            <p:nvPr/>
          </p:nvSpPr>
          <p:spPr bwMode="auto">
            <a:xfrm>
              <a:off x="9684" y="2752"/>
              <a:ext cx="21" cy="142"/>
            </a:xfrm>
            <a:custGeom>
              <a:avLst/>
              <a:gdLst/>
              <a:ahLst/>
              <a:cxnLst>
                <a:cxn ang="0">
                  <a:pos x="16" y="134"/>
                </a:cxn>
                <a:cxn ang="0">
                  <a:pos x="19" y="107"/>
                </a:cxn>
                <a:cxn ang="0">
                  <a:pos x="19" y="38"/>
                </a:cxn>
                <a:cxn ang="0">
                  <a:pos x="21" y="9"/>
                </a:cxn>
                <a:cxn ang="0">
                  <a:pos x="7" y="0"/>
                </a:cxn>
                <a:cxn ang="0">
                  <a:pos x="9" y="19"/>
                </a:cxn>
                <a:cxn ang="0">
                  <a:pos x="9" y="55"/>
                </a:cxn>
                <a:cxn ang="0">
                  <a:pos x="0" y="122"/>
                </a:cxn>
                <a:cxn ang="0">
                  <a:pos x="0" y="141"/>
                </a:cxn>
                <a:cxn ang="0">
                  <a:pos x="16" y="134"/>
                </a:cxn>
              </a:cxnLst>
              <a:rect l="0" t="0" r="r" b="b"/>
              <a:pathLst>
                <a:path w="21" h="142">
                  <a:moveTo>
                    <a:pt x="16" y="134"/>
                  </a:moveTo>
                  <a:lnTo>
                    <a:pt x="19" y="107"/>
                  </a:lnTo>
                  <a:lnTo>
                    <a:pt x="19" y="38"/>
                  </a:lnTo>
                  <a:lnTo>
                    <a:pt x="21" y="9"/>
                  </a:lnTo>
                  <a:lnTo>
                    <a:pt x="7" y="0"/>
                  </a:lnTo>
                  <a:lnTo>
                    <a:pt x="9" y="19"/>
                  </a:lnTo>
                  <a:lnTo>
                    <a:pt x="9" y="55"/>
                  </a:lnTo>
                  <a:lnTo>
                    <a:pt x="0" y="122"/>
                  </a:lnTo>
                  <a:lnTo>
                    <a:pt x="0" y="141"/>
                  </a:lnTo>
                  <a:lnTo>
                    <a:pt x="16" y="134"/>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2" name="Freeform 788"/>
            <p:cNvSpPr>
              <a:spLocks/>
            </p:cNvSpPr>
            <p:nvPr/>
          </p:nvSpPr>
          <p:spPr bwMode="auto">
            <a:xfrm>
              <a:off x="9460" y="2896"/>
              <a:ext cx="183" cy="15"/>
            </a:xfrm>
            <a:custGeom>
              <a:avLst/>
              <a:gdLst/>
              <a:ahLst/>
              <a:cxnLst>
                <a:cxn ang="0">
                  <a:pos x="4" y="4"/>
                </a:cxn>
                <a:cxn ang="0">
                  <a:pos x="9" y="4"/>
                </a:cxn>
                <a:cxn ang="0">
                  <a:pos x="11" y="7"/>
                </a:cxn>
                <a:cxn ang="0">
                  <a:pos x="19" y="7"/>
                </a:cxn>
                <a:cxn ang="0">
                  <a:pos x="23" y="9"/>
                </a:cxn>
                <a:cxn ang="0">
                  <a:pos x="33" y="9"/>
                </a:cxn>
                <a:cxn ang="0">
                  <a:pos x="38" y="12"/>
                </a:cxn>
                <a:cxn ang="0">
                  <a:pos x="47" y="12"/>
                </a:cxn>
                <a:cxn ang="0">
                  <a:pos x="52" y="14"/>
                </a:cxn>
                <a:cxn ang="0">
                  <a:pos x="127" y="14"/>
                </a:cxn>
                <a:cxn ang="0">
                  <a:pos x="134" y="12"/>
                </a:cxn>
                <a:cxn ang="0">
                  <a:pos x="141" y="12"/>
                </a:cxn>
                <a:cxn ang="0">
                  <a:pos x="158" y="9"/>
                </a:cxn>
                <a:cxn ang="0">
                  <a:pos x="182" y="7"/>
                </a:cxn>
                <a:cxn ang="0">
                  <a:pos x="160" y="4"/>
                </a:cxn>
                <a:cxn ang="0">
                  <a:pos x="141" y="4"/>
                </a:cxn>
                <a:cxn ang="0">
                  <a:pos x="129" y="7"/>
                </a:cxn>
                <a:cxn ang="0">
                  <a:pos x="107" y="7"/>
                </a:cxn>
                <a:cxn ang="0">
                  <a:pos x="95" y="9"/>
                </a:cxn>
                <a:cxn ang="0">
                  <a:pos x="55" y="9"/>
                </a:cxn>
                <a:cxn ang="0">
                  <a:pos x="47" y="7"/>
                </a:cxn>
                <a:cxn ang="0">
                  <a:pos x="31" y="7"/>
                </a:cxn>
                <a:cxn ang="0">
                  <a:pos x="23" y="4"/>
                </a:cxn>
                <a:cxn ang="0">
                  <a:pos x="16" y="4"/>
                </a:cxn>
                <a:cxn ang="0">
                  <a:pos x="7" y="2"/>
                </a:cxn>
                <a:cxn ang="0">
                  <a:pos x="0" y="0"/>
                </a:cxn>
                <a:cxn ang="0">
                  <a:pos x="0" y="2"/>
                </a:cxn>
                <a:cxn ang="0">
                  <a:pos x="4" y="4"/>
                </a:cxn>
              </a:cxnLst>
              <a:rect l="0" t="0" r="r" b="b"/>
              <a:pathLst>
                <a:path w="183" h="15">
                  <a:moveTo>
                    <a:pt x="4" y="4"/>
                  </a:moveTo>
                  <a:lnTo>
                    <a:pt x="9" y="4"/>
                  </a:lnTo>
                  <a:lnTo>
                    <a:pt x="11" y="7"/>
                  </a:lnTo>
                  <a:lnTo>
                    <a:pt x="19" y="7"/>
                  </a:lnTo>
                  <a:lnTo>
                    <a:pt x="23" y="9"/>
                  </a:lnTo>
                  <a:lnTo>
                    <a:pt x="33" y="9"/>
                  </a:lnTo>
                  <a:lnTo>
                    <a:pt x="38" y="12"/>
                  </a:lnTo>
                  <a:lnTo>
                    <a:pt x="47" y="12"/>
                  </a:lnTo>
                  <a:lnTo>
                    <a:pt x="52" y="14"/>
                  </a:lnTo>
                  <a:lnTo>
                    <a:pt x="127" y="14"/>
                  </a:lnTo>
                  <a:lnTo>
                    <a:pt x="134" y="12"/>
                  </a:lnTo>
                  <a:lnTo>
                    <a:pt x="141" y="12"/>
                  </a:lnTo>
                  <a:lnTo>
                    <a:pt x="158" y="9"/>
                  </a:lnTo>
                  <a:lnTo>
                    <a:pt x="182" y="7"/>
                  </a:lnTo>
                  <a:lnTo>
                    <a:pt x="160" y="4"/>
                  </a:lnTo>
                  <a:lnTo>
                    <a:pt x="141" y="4"/>
                  </a:lnTo>
                  <a:lnTo>
                    <a:pt x="129" y="7"/>
                  </a:lnTo>
                  <a:lnTo>
                    <a:pt x="107" y="7"/>
                  </a:lnTo>
                  <a:lnTo>
                    <a:pt x="95" y="9"/>
                  </a:lnTo>
                  <a:lnTo>
                    <a:pt x="55" y="9"/>
                  </a:lnTo>
                  <a:lnTo>
                    <a:pt x="47" y="7"/>
                  </a:lnTo>
                  <a:lnTo>
                    <a:pt x="31" y="7"/>
                  </a:lnTo>
                  <a:lnTo>
                    <a:pt x="23" y="4"/>
                  </a:lnTo>
                  <a:lnTo>
                    <a:pt x="16" y="4"/>
                  </a:lnTo>
                  <a:lnTo>
                    <a:pt x="7" y="2"/>
                  </a:lnTo>
                  <a:lnTo>
                    <a:pt x="0" y="0"/>
                  </a:lnTo>
                  <a:lnTo>
                    <a:pt x="0" y="2"/>
                  </a:lnTo>
                  <a:lnTo>
                    <a:pt x="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3" name="Freeform 789"/>
            <p:cNvSpPr>
              <a:spLocks/>
            </p:cNvSpPr>
            <p:nvPr/>
          </p:nvSpPr>
          <p:spPr bwMode="auto">
            <a:xfrm>
              <a:off x="9513" y="2911"/>
              <a:ext cx="67" cy="19"/>
            </a:xfrm>
            <a:custGeom>
              <a:avLst/>
              <a:gdLst/>
              <a:ahLst/>
              <a:cxnLst>
                <a:cxn ang="0">
                  <a:pos x="16" y="14"/>
                </a:cxn>
                <a:cxn ang="0">
                  <a:pos x="26" y="14"/>
                </a:cxn>
                <a:cxn ang="0">
                  <a:pos x="40" y="16"/>
                </a:cxn>
                <a:cxn ang="0">
                  <a:pos x="57" y="19"/>
                </a:cxn>
                <a:cxn ang="0">
                  <a:pos x="67" y="19"/>
                </a:cxn>
                <a:cxn ang="0">
                  <a:pos x="62" y="14"/>
                </a:cxn>
                <a:cxn ang="0">
                  <a:pos x="52" y="12"/>
                </a:cxn>
                <a:cxn ang="0">
                  <a:pos x="47" y="2"/>
                </a:cxn>
                <a:cxn ang="0">
                  <a:pos x="9" y="2"/>
                </a:cxn>
                <a:cxn ang="0">
                  <a:pos x="0" y="0"/>
                </a:cxn>
                <a:cxn ang="0">
                  <a:pos x="4" y="4"/>
                </a:cxn>
                <a:cxn ang="0">
                  <a:pos x="16" y="14"/>
                </a:cxn>
              </a:cxnLst>
              <a:rect l="0" t="0" r="r" b="b"/>
              <a:pathLst>
                <a:path w="67" h="19">
                  <a:moveTo>
                    <a:pt x="16" y="14"/>
                  </a:moveTo>
                  <a:lnTo>
                    <a:pt x="26" y="14"/>
                  </a:lnTo>
                  <a:lnTo>
                    <a:pt x="40" y="16"/>
                  </a:lnTo>
                  <a:lnTo>
                    <a:pt x="57" y="19"/>
                  </a:lnTo>
                  <a:lnTo>
                    <a:pt x="67" y="19"/>
                  </a:lnTo>
                  <a:lnTo>
                    <a:pt x="62" y="14"/>
                  </a:lnTo>
                  <a:lnTo>
                    <a:pt x="52" y="12"/>
                  </a:lnTo>
                  <a:lnTo>
                    <a:pt x="47" y="2"/>
                  </a:lnTo>
                  <a:lnTo>
                    <a:pt x="9" y="2"/>
                  </a:lnTo>
                  <a:lnTo>
                    <a:pt x="0" y="0"/>
                  </a:lnTo>
                  <a:lnTo>
                    <a:pt x="4" y="4"/>
                  </a:lnTo>
                  <a:lnTo>
                    <a:pt x="16"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4" name="Freeform 790"/>
            <p:cNvSpPr>
              <a:spLocks/>
            </p:cNvSpPr>
            <p:nvPr/>
          </p:nvSpPr>
          <p:spPr bwMode="auto">
            <a:xfrm>
              <a:off x="9501" y="2927"/>
              <a:ext cx="120" cy="29"/>
            </a:xfrm>
            <a:custGeom>
              <a:avLst/>
              <a:gdLst/>
              <a:ahLst/>
              <a:cxnLst>
                <a:cxn ang="0">
                  <a:pos x="4" y="19"/>
                </a:cxn>
                <a:cxn ang="0">
                  <a:pos x="9" y="19"/>
                </a:cxn>
                <a:cxn ang="0">
                  <a:pos x="14" y="21"/>
                </a:cxn>
                <a:cxn ang="0">
                  <a:pos x="19" y="21"/>
                </a:cxn>
                <a:cxn ang="0">
                  <a:pos x="23" y="24"/>
                </a:cxn>
                <a:cxn ang="0">
                  <a:pos x="31" y="24"/>
                </a:cxn>
                <a:cxn ang="0">
                  <a:pos x="36" y="26"/>
                </a:cxn>
                <a:cxn ang="0">
                  <a:pos x="55" y="26"/>
                </a:cxn>
                <a:cxn ang="0">
                  <a:pos x="91" y="28"/>
                </a:cxn>
                <a:cxn ang="0">
                  <a:pos x="120" y="26"/>
                </a:cxn>
                <a:cxn ang="0">
                  <a:pos x="100" y="16"/>
                </a:cxn>
                <a:cxn ang="0">
                  <a:pos x="98" y="14"/>
                </a:cxn>
                <a:cxn ang="0">
                  <a:pos x="93" y="12"/>
                </a:cxn>
                <a:cxn ang="0">
                  <a:pos x="88" y="9"/>
                </a:cxn>
                <a:cxn ang="0">
                  <a:pos x="83" y="4"/>
                </a:cxn>
                <a:cxn ang="0">
                  <a:pos x="48" y="4"/>
                </a:cxn>
                <a:cxn ang="0">
                  <a:pos x="45" y="2"/>
                </a:cxn>
                <a:cxn ang="0">
                  <a:pos x="36" y="2"/>
                </a:cxn>
                <a:cxn ang="0">
                  <a:pos x="31" y="0"/>
                </a:cxn>
                <a:cxn ang="0">
                  <a:pos x="23" y="0"/>
                </a:cxn>
                <a:cxn ang="0">
                  <a:pos x="14" y="2"/>
                </a:cxn>
                <a:cxn ang="0">
                  <a:pos x="2" y="9"/>
                </a:cxn>
                <a:cxn ang="0">
                  <a:pos x="0" y="14"/>
                </a:cxn>
                <a:cxn ang="0">
                  <a:pos x="4" y="19"/>
                </a:cxn>
              </a:cxnLst>
              <a:rect l="0" t="0" r="r" b="b"/>
              <a:pathLst>
                <a:path w="120" h="29">
                  <a:moveTo>
                    <a:pt x="4" y="19"/>
                  </a:moveTo>
                  <a:lnTo>
                    <a:pt x="9" y="19"/>
                  </a:lnTo>
                  <a:lnTo>
                    <a:pt x="14" y="21"/>
                  </a:lnTo>
                  <a:lnTo>
                    <a:pt x="19" y="21"/>
                  </a:lnTo>
                  <a:lnTo>
                    <a:pt x="23" y="24"/>
                  </a:lnTo>
                  <a:lnTo>
                    <a:pt x="31" y="24"/>
                  </a:lnTo>
                  <a:lnTo>
                    <a:pt x="36" y="26"/>
                  </a:lnTo>
                  <a:lnTo>
                    <a:pt x="55" y="26"/>
                  </a:lnTo>
                  <a:lnTo>
                    <a:pt x="91" y="28"/>
                  </a:lnTo>
                  <a:lnTo>
                    <a:pt x="120" y="26"/>
                  </a:lnTo>
                  <a:lnTo>
                    <a:pt x="100" y="16"/>
                  </a:lnTo>
                  <a:lnTo>
                    <a:pt x="98" y="14"/>
                  </a:lnTo>
                  <a:lnTo>
                    <a:pt x="93" y="12"/>
                  </a:lnTo>
                  <a:lnTo>
                    <a:pt x="88" y="9"/>
                  </a:lnTo>
                  <a:lnTo>
                    <a:pt x="83" y="4"/>
                  </a:lnTo>
                  <a:lnTo>
                    <a:pt x="48" y="4"/>
                  </a:lnTo>
                  <a:lnTo>
                    <a:pt x="45" y="2"/>
                  </a:lnTo>
                  <a:lnTo>
                    <a:pt x="36" y="2"/>
                  </a:lnTo>
                  <a:lnTo>
                    <a:pt x="31" y="0"/>
                  </a:lnTo>
                  <a:lnTo>
                    <a:pt x="23" y="0"/>
                  </a:lnTo>
                  <a:lnTo>
                    <a:pt x="14" y="2"/>
                  </a:lnTo>
                  <a:lnTo>
                    <a:pt x="2" y="9"/>
                  </a:lnTo>
                  <a:lnTo>
                    <a:pt x="0" y="14"/>
                  </a:lnTo>
                  <a:lnTo>
                    <a:pt x="4"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5" name="Freeform 791"/>
            <p:cNvSpPr>
              <a:spLocks/>
            </p:cNvSpPr>
            <p:nvPr/>
          </p:nvSpPr>
          <p:spPr bwMode="auto">
            <a:xfrm>
              <a:off x="9516" y="2911"/>
              <a:ext cx="45" cy="19"/>
            </a:xfrm>
            <a:custGeom>
              <a:avLst/>
              <a:gdLst/>
              <a:ahLst/>
              <a:cxnLst>
                <a:cxn ang="0">
                  <a:pos x="19" y="2"/>
                </a:cxn>
                <a:cxn ang="0">
                  <a:pos x="0" y="0"/>
                </a:cxn>
                <a:cxn ang="0">
                  <a:pos x="4" y="4"/>
                </a:cxn>
                <a:cxn ang="0">
                  <a:pos x="7" y="7"/>
                </a:cxn>
                <a:cxn ang="0">
                  <a:pos x="11" y="12"/>
                </a:cxn>
                <a:cxn ang="0">
                  <a:pos x="16" y="14"/>
                </a:cxn>
                <a:cxn ang="0">
                  <a:pos x="21" y="16"/>
                </a:cxn>
                <a:cxn ang="0">
                  <a:pos x="38" y="16"/>
                </a:cxn>
                <a:cxn ang="0">
                  <a:pos x="40" y="19"/>
                </a:cxn>
                <a:cxn ang="0">
                  <a:pos x="45" y="19"/>
                </a:cxn>
                <a:cxn ang="0">
                  <a:pos x="38" y="12"/>
                </a:cxn>
                <a:cxn ang="0">
                  <a:pos x="33" y="9"/>
                </a:cxn>
                <a:cxn ang="0">
                  <a:pos x="31" y="4"/>
                </a:cxn>
                <a:cxn ang="0">
                  <a:pos x="28" y="2"/>
                </a:cxn>
                <a:cxn ang="0">
                  <a:pos x="19" y="2"/>
                </a:cxn>
              </a:cxnLst>
              <a:rect l="0" t="0" r="r" b="b"/>
              <a:pathLst>
                <a:path w="45" h="19">
                  <a:moveTo>
                    <a:pt x="19" y="2"/>
                  </a:moveTo>
                  <a:lnTo>
                    <a:pt x="0" y="0"/>
                  </a:lnTo>
                  <a:lnTo>
                    <a:pt x="4" y="4"/>
                  </a:lnTo>
                  <a:lnTo>
                    <a:pt x="7" y="7"/>
                  </a:lnTo>
                  <a:lnTo>
                    <a:pt x="11" y="12"/>
                  </a:lnTo>
                  <a:lnTo>
                    <a:pt x="16" y="14"/>
                  </a:lnTo>
                  <a:lnTo>
                    <a:pt x="21" y="16"/>
                  </a:lnTo>
                  <a:lnTo>
                    <a:pt x="38" y="16"/>
                  </a:lnTo>
                  <a:lnTo>
                    <a:pt x="40" y="19"/>
                  </a:lnTo>
                  <a:lnTo>
                    <a:pt x="45" y="19"/>
                  </a:lnTo>
                  <a:lnTo>
                    <a:pt x="38" y="12"/>
                  </a:lnTo>
                  <a:lnTo>
                    <a:pt x="33" y="9"/>
                  </a:lnTo>
                  <a:lnTo>
                    <a:pt x="31" y="4"/>
                  </a:lnTo>
                  <a:lnTo>
                    <a:pt x="28" y="2"/>
                  </a:lnTo>
                  <a:lnTo>
                    <a:pt x="19"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6" name="Freeform 792"/>
            <p:cNvSpPr>
              <a:spLocks/>
            </p:cNvSpPr>
            <p:nvPr/>
          </p:nvSpPr>
          <p:spPr bwMode="auto">
            <a:xfrm>
              <a:off x="9499" y="2925"/>
              <a:ext cx="96" cy="31"/>
            </a:xfrm>
            <a:custGeom>
              <a:avLst/>
              <a:gdLst/>
              <a:ahLst/>
              <a:cxnLst>
                <a:cxn ang="0">
                  <a:pos x="2" y="19"/>
                </a:cxn>
                <a:cxn ang="0">
                  <a:pos x="4" y="19"/>
                </a:cxn>
                <a:cxn ang="0">
                  <a:pos x="14" y="24"/>
                </a:cxn>
                <a:cxn ang="0">
                  <a:pos x="19" y="24"/>
                </a:cxn>
                <a:cxn ang="0">
                  <a:pos x="24" y="26"/>
                </a:cxn>
                <a:cxn ang="0">
                  <a:pos x="36" y="26"/>
                </a:cxn>
                <a:cxn ang="0">
                  <a:pos x="40" y="28"/>
                </a:cxn>
                <a:cxn ang="0">
                  <a:pos x="57" y="28"/>
                </a:cxn>
                <a:cxn ang="0">
                  <a:pos x="62" y="31"/>
                </a:cxn>
                <a:cxn ang="0">
                  <a:pos x="96" y="31"/>
                </a:cxn>
                <a:cxn ang="0">
                  <a:pos x="84" y="21"/>
                </a:cxn>
                <a:cxn ang="0">
                  <a:pos x="74" y="7"/>
                </a:cxn>
                <a:cxn ang="0">
                  <a:pos x="55" y="7"/>
                </a:cxn>
                <a:cxn ang="0">
                  <a:pos x="33" y="2"/>
                </a:cxn>
                <a:cxn ang="0">
                  <a:pos x="24" y="0"/>
                </a:cxn>
                <a:cxn ang="0">
                  <a:pos x="12" y="4"/>
                </a:cxn>
                <a:cxn ang="0">
                  <a:pos x="0" y="14"/>
                </a:cxn>
                <a:cxn ang="0">
                  <a:pos x="2" y="19"/>
                </a:cxn>
              </a:cxnLst>
              <a:rect l="0" t="0" r="r" b="b"/>
              <a:pathLst>
                <a:path w="96" h="31">
                  <a:moveTo>
                    <a:pt x="2" y="19"/>
                  </a:moveTo>
                  <a:lnTo>
                    <a:pt x="4" y="19"/>
                  </a:lnTo>
                  <a:lnTo>
                    <a:pt x="14" y="24"/>
                  </a:lnTo>
                  <a:lnTo>
                    <a:pt x="19" y="24"/>
                  </a:lnTo>
                  <a:lnTo>
                    <a:pt x="24" y="26"/>
                  </a:lnTo>
                  <a:lnTo>
                    <a:pt x="36" y="26"/>
                  </a:lnTo>
                  <a:lnTo>
                    <a:pt x="40" y="28"/>
                  </a:lnTo>
                  <a:lnTo>
                    <a:pt x="57" y="28"/>
                  </a:lnTo>
                  <a:lnTo>
                    <a:pt x="62" y="31"/>
                  </a:lnTo>
                  <a:lnTo>
                    <a:pt x="96" y="31"/>
                  </a:lnTo>
                  <a:lnTo>
                    <a:pt x="84" y="21"/>
                  </a:lnTo>
                  <a:lnTo>
                    <a:pt x="74" y="7"/>
                  </a:lnTo>
                  <a:lnTo>
                    <a:pt x="55" y="7"/>
                  </a:lnTo>
                  <a:lnTo>
                    <a:pt x="33" y="2"/>
                  </a:lnTo>
                  <a:lnTo>
                    <a:pt x="24" y="0"/>
                  </a:lnTo>
                  <a:lnTo>
                    <a:pt x="12" y="4"/>
                  </a:lnTo>
                  <a:lnTo>
                    <a:pt x="0" y="14"/>
                  </a:lnTo>
                  <a:lnTo>
                    <a:pt x="2"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7" name="Freeform 793"/>
            <p:cNvSpPr>
              <a:spLocks/>
            </p:cNvSpPr>
            <p:nvPr/>
          </p:nvSpPr>
          <p:spPr bwMode="auto">
            <a:xfrm>
              <a:off x="9403" y="2815"/>
              <a:ext cx="31" cy="5"/>
            </a:xfrm>
            <a:custGeom>
              <a:avLst/>
              <a:gdLst/>
              <a:ahLst/>
              <a:cxnLst>
                <a:cxn ang="0">
                  <a:pos x="19" y="0"/>
                </a:cxn>
                <a:cxn ang="0">
                  <a:pos x="11" y="0"/>
                </a:cxn>
                <a:cxn ang="0">
                  <a:pos x="9" y="2"/>
                </a:cxn>
                <a:cxn ang="0">
                  <a:pos x="0" y="2"/>
                </a:cxn>
                <a:cxn ang="0">
                  <a:pos x="0" y="4"/>
                </a:cxn>
                <a:cxn ang="0">
                  <a:pos x="31" y="4"/>
                </a:cxn>
                <a:cxn ang="0">
                  <a:pos x="31" y="2"/>
                </a:cxn>
                <a:cxn ang="0">
                  <a:pos x="19" y="2"/>
                </a:cxn>
                <a:cxn ang="0">
                  <a:pos x="19" y="0"/>
                </a:cxn>
              </a:cxnLst>
              <a:rect l="0" t="0" r="r" b="b"/>
              <a:pathLst>
                <a:path w="31" h="5">
                  <a:moveTo>
                    <a:pt x="19" y="0"/>
                  </a:moveTo>
                  <a:lnTo>
                    <a:pt x="11" y="0"/>
                  </a:lnTo>
                  <a:lnTo>
                    <a:pt x="9" y="2"/>
                  </a:lnTo>
                  <a:lnTo>
                    <a:pt x="0" y="2"/>
                  </a:lnTo>
                  <a:lnTo>
                    <a:pt x="0" y="4"/>
                  </a:lnTo>
                  <a:lnTo>
                    <a:pt x="31" y="4"/>
                  </a:lnTo>
                  <a:lnTo>
                    <a:pt x="31" y="2"/>
                  </a:lnTo>
                  <a:lnTo>
                    <a:pt x="19" y="2"/>
                  </a:lnTo>
                  <a:lnTo>
                    <a:pt x="19"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8" name="Freeform 794"/>
            <p:cNvSpPr>
              <a:spLocks/>
            </p:cNvSpPr>
            <p:nvPr/>
          </p:nvSpPr>
          <p:spPr bwMode="auto">
            <a:xfrm>
              <a:off x="9400" y="2829"/>
              <a:ext cx="34" cy="84"/>
            </a:xfrm>
            <a:custGeom>
              <a:avLst/>
              <a:gdLst/>
              <a:ahLst/>
              <a:cxnLst>
                <a:cxn ang="0">
                  <a:pos x="4" y="76"/>
                </a:cxn>
                <a:cxn ang="0">
                  <a:pos x="33" y="76"/>
                </a:cxn>
                <a:cxn ang="0">
                  <a:pos x="31" y="62"/>
                </a:cxn>
                <a:cxn ang="0">
                  <a:pos x="31" y="43"/>
                </a:cxn>
                <a:cxn ang="0">
                  <a:pos x="28" y="23"/>
                </a:cxn>
                <a:cxn ang="0">
                  <a:pos x="28" y="4"/>
                </a:cxn>
                <a:cxn ang="0">
                  <a:pos x="33" y="0"/>
                </a:cxn>
                <a:cxn ang="0">
                  <a:pos x="26" y="0"/>
                </a:cxn>
                <a:cxn ang="0">
                  <a:pos x="26" y="74"/>
                </a:cxn>
                <a:cxn ang="0">
                  <a:pos x="0" y="72"/>
                </a:cxn>
                <a:cxn ang="0">
                  <a:pos x="0" y="83"/>
                </a:cxn>
                <a:cxn ang="0">
                  <a:pos x="4" y="76"/>
                </a:cxn>
              </a:cxnLst>
              <a:rect l="0" t="0" r="r" b="b"/>
              <a:pathLst>
                <a:path w="34" h="84">
                  <a:moveTo>
                    <a:pt x="4" y="76"/>
                  </a:moveTo>
                  <a:lnTo>
                    <a:pt x="33" y="76"/>
                  </a:lnTo>
                  <a:lnTo>
                    <a:pt x="31" y="62"/>
                  </a:lnTo>
                  <a:lnTo>
                    <a:pt x="31" y="43"/>
                  </a:lnTo>
                  <a:lnTo>
                    <a:pt x="28" y="23"/>
                  </a:lnTo>
                  <a:lnTo>
                    <a:pt x="28" y="4"/>
                  </a:lnTo>
                  <a:lnTo>
                    <a:pt x="33" y="0"/>
                  </a:lnTo>
                  <a:lnTo>
                    <a:pt x="26" y="0"/>
                  </a:lnTo>
                  <a:lnTo>
                    <a:pt x="26" y="74"/>
                  </a:lnTo>
                  <a:lnTo>
                    <a:pt x="0" y="72"/>
                  </a:lnTo>
                  <a:lnTo>
                    <a:pt x="0" y="83"/>
                  </a:lnTo>
                  <a:lnTo>
                    <a:pt x="4" y="7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9" name="Freeform 795"/>
            <p:cNvSpPr>
              <a:spLocks/>
            </p:cNvSpPr>
            <p:nvPr/>
          </p:nvSpPr>
          <p:spPr bwMode="auto">
            <a:xfrm>
              <a:off x="9398" y="2820"/>
              <a:ext cx="41" cy="98"/>
            </a:xfrm>
            <a:custGeom>
              <a:avLst/>
              <a:gdLst/>
              <a:ahLst/>
              <a:cxnLst>
                <a:cxn ang="0">
                  <a:pos x="0" y="9"/>
                </a:cxn>
                <a:cxn ang="0">
                  <a:pos x="0" y="95"/>
                </a:cxn>
                <a:cxn ang="0">
                  <a:pos x="2" y="98"/>
                </a:cxn>
                <a:cxn ang="0">
                  <a:pos x="2" y="14"/>
                </a:cxn>
                <a:cxn ang="0">
                  <a:pos x="40" y="7"/>
                </a:cxn>
                <a:cxn ang="0">
                  <a:pos x="40" y="2"/>
                </a:cxn>
                <a:cxn ang="0">
                  <a:pos x="0" y="0"/>
                </a:cxn>
                <a:cxn ang="0">
                  <a:pos x="0" y="9"/>
                </a:cxn>
              </a:cxnLst>
              <a:rect l="0" t="0" r="r" b="b"/>
              <a:pathLst>
                <a:path w="41" h="98">
                  <a:moveTo>
                    <a:pt x="0" y="9"/>
                  </a:moveTo>
                  <a:lnTo>
                    <a:pt x="0" y="95"/>
                  </a:lnTo>
                  <a:lnTo>
                    <a:pt x="2" y="98"/>
                  </a:lnTo>
                  <a:lnTo>
                    <a:pt x="2" y="14"/>
                  </a:lnTo>
                  <a:lnTo>
                    <a:pt x="40" y="7"/>
                  </a:lnTo>
                  <a:lnTo>
                    <a:pt x="40" y="2"/>
                  </a:lnTo>
                  <a:lnTo>
                    <a:pt x="0"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0" name="Freeform 796"/>
            <p:cNvSpPr>
              <a:spLocks/>
            </p:cNvSpPr>
            <p:nvPr/>
          </p:nvSpPr>
          <p:spPr bwMode="auto">
            <a:xfrm>
              <a:off x="9403" y="2832"/>
              <a:ext cx="36" cy="79"/>
            </a:xfrm>
            <a:custGeom>
              <a:avLst/>
              <a:gdLst/>
              <a:ahLst/>
              <a:cxnLst>
                <a:cxn ang="0">
                  <a:pos x="28" y="26"/>
                </a:cxn>
                <a:cxn ang="0">
                  <a:pos x="33" y="7"/>
                </a:cxn>
                <a:cxn ang="0">
                  <a:pos x="35" y="0"/>
                </a:cxn>
                <a:cxn ang="0">
                  <a:pos x="26" y="0"/>
                </a:cxn>
                <a:cxn ang="0">
                  <a:pos x="26" y="74"/>
                </a:cxn>
                <a:cxn ang="0">
                  <a:pos x="2" y="74"/>
                </a:cxn>
                <a:cxn ang="0">
                  <a:pos x="0" y="79"/>
                </a:cxn>
                <a:cxn ang="0">
                  <a:pos x="31" y="79"/>
                </a:cxn>
                <a:cxn ang="0">
                  <a:pos x="31" y="67"/>
                </a:cxn>
                <a:cxn ang="0">
                  <a:pos x="28" y="57"/>
                </a:cxn>
                <a:cxn ang="0">
                  <a:pos x="28" y="26"/>
                </a:cxn>
              </a:cxnLst>
              <a:rect l="0" t="0" r="r" b="b"/>
              <a:pathLst>
                <a:path w="36" h="79">
                  <a:moveTo>
                    <a:pt x="28" y="26"/>
                  </a:moveTo>
                  <a:lnTo>
                    <a:pt x="33" y="7"/>
                  </a:lnTo>
                  <a:lnTo>
                    <a:pt x="35" y="0"/>
                  </a:lnTo>
                  <a:lnTo>
                    <a:pt x="26" y="0"/>
                  </a:lnTo>
                  <a:lnTo>
                    <a:pt x="26" y="74"/>
                  </a:lnTo>
                  <a:lnTo>
                    <a:pt x="2" y="74"/>
                  </a:lnTo>
                  <a:lnTo>
                    <a:pt x="0" y="79"/>
                  </a:lnTo>
                  <a:lnTo>
                    <a:pt x="31" y="79"/>
                  </a:lnTo>
                  <a:lnTo>
                    <a:pt x="31" y="67"/>
                  </a:lnTo>
                  <a:lnTo>
                    <a:pt x="28" y="57"/>
                  </a:lnTo>
                  <a:lnTo>
                    <a:pt x="28" y="2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1" name="Freeform 797"/>
            <p:cNvSpPr>
              <a:spLocks/>
            </p:cNvSpPr>
            <p:nvPr/>
          </p:nvSpPr>
          <p:spPr bwMode="auto">
            <a:xfrm>
              <a:off x="9410" y="2836"/>
              <a:ext cx="7" cy="10"/>
            </a:xfrm>
            <a:custGeom>
              <a:avLst/>
              <a:gdLst/>
              <a:ahLst/>
              <a:cxnLst>
                <a:cxn ang="0">
                  <a:pos x="2" y="0"/>
                </a:cxn>
                <a:cxn ang="0">
                  <a:pos x="2" y="0"/>
                </a:cxn>
                <a:cxn ang="0">
                  <a:pos x="0" y="2"/>
                </a:cxn>
                <a:cxn ang="0">
                  <a:pos x="0" y="7"/>
                </a:cxn>
                <a:cxn ang="0">
                  <a:pos x="2" y="9"/>
                </a:cxn>
                <a:cxn ang="0">
                  <a:pos x="7" y="7"/>
                </a:cxn>
                <a:cxn ang="0">
                  <a:pos x="7" y="2"/>
                </a:cxn>
                <a:cxn ang="0">
                  <a:pos x="2" y="0"/>
                </a:cxn>
              </a:cxnLst>
              <a:rect l="0" t="0" r="r" b="b"/>
              <a:pathLst>
                <a:path w="7" h="10">
                  <a:moveTo>
                    <a:pt x="2" y="0"/>
                  </a:moveTo>
                  <a:lnTo>
                    <a:pt x="2" y="0"/>
                  </a:lnTo>
                  <a:lnTo>
                    <a:pt x="0" y="2"/>
                  </a:lnTo>
                  <a:lnTo>
                    <a:pt x="0" y="7"/>
                  </a:lnTo>
                  <a:lnTo>
                    <a:pt x="2"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2" name="Freeform 798"/>
            <p:cNvSpPr>
              <a:spLocks/>
            </p:cNvSpPr>
            <p:nvPr/>
          </p:nvSpPr>
          <p:spPr bwMode="auto">
            <a:xfrm>
              <a:off x="9410" y="2855"/>
              <a:ext cx="7" cy="8"/>
            </a:xfrm>
            <a:custGeom>
              <a:avLst/>
              <a:gdLst/>
              <a:ahLst/>
              <a:cxnLst>
                <a:cxn ang="0">
                  <a:pos x="2" y="0"/>
                </a:cxn>
                <a:cxn ang="0">
                  <a:pos x="2" y="0"/>
                </a:cxn>
                <a:cxn ang="0">
                  <a:pos x="0" y="4"/>
                </a:cxn>
                <a:cxn ang="0">
                  <a:pos x="4" y="7"/>
                </a:cxn>
                <a:cxn ang="0">
                  <a:pos x="7" y="2"/>
                </a:cxn>
                <a:cxn ang="0">
                  <a:pos x="2" y="0"/>
                </a:cxn>
              </a:cxnLst>
              <a:rect l="0" t="0" r="r" b="b"/>
              <a:pathLst>
                <a:path w="7" h="8">
                  <a:moveTo>
                    <a:pt x="2" y="0"/>
                  </a:moveTo>
                  <a:lnTo>
                    <a:pt x="2" y="0"/>
                  </a:lnTo>
                  <a:lnTo>
                    <a:pt x="0" y="4"/>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3" name="Freeform 799"/>
            <p:cNvSpPr>
              <a:spLocks/>
            </p:cNvSpPr>
            <p:nvPr/>
          </p:nvSpPr>
          <p:spPr bwMode="auto">
            <a:xfrm>
              <a:off x="9410" y="2836"/>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4" name="Freeform 800"/>
            <p:cNvSpPr>
              <a:spLocks/>
            </p:cNvSpPr>
            <p:nvPr/>
          </p:nvSpPr>
          <p:spPr bwMode="auto">
            <a:xfrm>
              <a:off x="9410" y="2855"/>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5" name="Freeform 801"/>
            <p:cNvSpPr>
              <a:spLocks/>
            </p:cNvSpPr>
            <p:nvPr/>
          </p:nvSpPr>
          <p:spPr bwMode="auto">
            <a:xfrm>
              <a:off x="9403" y="2755"/>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6" name="Freeform 802"/>
            <p:cNvSpPr>
              <a:spLocks/>
            </p:cNvSpPr>
            <p:nvPr/>
          </p:nvSpPr>
          <p:spPr bwMode="auto">
            <a:xfrm>
              <a:off x="9415" y="2755"/>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7" name="Freeform 803"/>
            <p:cNvSpPr>
              <a:spLocks/>
            </p:cNvSpPr>
            <p:nvPr/>
          </p:nvSpPr>
          <p:spPr bwMode="auto">
            <a:xfrm>
              <a:off x="9427" y="2755"/>
              <a:ext cx="7" cy="2"/>
            </a:xfrm>
            <a:custGeom>
              <a:avLst/>
              <a:gdLst/>
              <a:ahLst/>
              <a:cxnLst>
                <a:cxn ang="0">
                  <a:pos x="4" y="0"/>
                </a:cxn>
                <a:cxn ang="0">
                  <a:pos x="7" y="0"/>
                </a:cxn>
                <a:cxn ang="0">
                  <a:pos x="4" y="2"/>
                </a:cxn>
                <a:cxn ang="0">
                  <a:pos x="2" y="2"/>
                </a:cxn>
                <a:cxn ang="0">
                  <a:pos x="0" y="0"/>
                </a:cxn>
                <a:cxn ang="0">
                  <a:pos x="4" y="0"/>
                </a:cxn>
              </a:cxnLst>
              <a:rect l="0" t="0" r="r" b="b"/>
              <a:pathLst>
                <a:path w="7" h="2">
                  <a:moveTo>
                    <a:pt x="4" y="0"/>
                  </a:moveTo>
                  <a:lnTo>
                    <a:pt x="7" y="0"/>
                  </a:lnTo>
                  <a:lnTo>
                    <a:pt x="4" y="2"/>
                  </a:lnTo>
                  <a:lnTo>
                    <a:pt x="2" y="2"/>
                  </a:lnTo>
                  <a:lnTo>
                    <a:pt x="0" y="0"/>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8" name="Freeform 804"/>
            <p:cNvSpPr>
              <a:spLocks/>
            </p:cNvSpPr>
            <p:nvPr/>
          </p:nvSpPr>
          <p:spPr bwMode="auto">
            <a:xfrm>
              <a:off x="9403" y="2757"/>
              <a:ext cx="5" cy="0"/>
            </a:xfrm>
            <a:custGeom>
              <a:avLst/>
              <a:gdLst/>
              <a:ahLst/>
              <a:cxnLst>
                <a:cxn ang="0">
                  <a:pos x="0" y="0"/>
                </a:cxn>
                <a:cxn ang="0">
                  <a:pos x="4" y="0"/>
                </a:cxn>
              </a:cxnLst>
              <a:rect l="0" t="0" r="r" b="b"/>
              <a:pathLst>
                <a:path w="5">
                  <a:moveTo>
                    <a:pt x="0" y="0"/>
                  </a:moveTo>
                  <a:lnTo>
                    <a:pt x="4"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9" name="Freeform 805"/>
            <p:cNvSpPr>
              <a:spLocks/>
            </p:cNvSpPr>
            <p:nvPr/>
          </p:nvSpPr>
          <p:spPr bwMode="auto">
            <a:xfrm>
              <a:off x="9415" y="2755"/>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0" name="Freeform 806"/>
            <p:cNvSpPr>
              <a:spLocks/>
            </p:cNvSpPr>
            <p:nvPr/>
          </p:nvSpPr>
          <p:spPr bwMode="auto">
            <a:xfrm>
              <a:off x="9429" y="2755"/>
              <a:ext cx="5" cy="0"/>
            </a:xfrm>
            <a:custGeom>
              <a:avLst/>
              <a:gdLst/>
              <a:ahLst/>
              <a:cxnLst>
                <a:cxn ang="0">
                  <a:pos x="0" y="0"/>
                </a:cxn>
                <a:cxn ang="0">
                  <a:pos x="4" y="0"/>
                </a:cxn>
              </a:cxnLst>
              <a:rect l="0" t="0" r="r" b="b"/>
              <a:pathLst>
                <a:path w="5">
                  <a:moveTo>
                    <a:pt x="0" y="0"/>
                  </a:moveTo>
                  <a:lnTo>
                    <a:pt x="4" y="0"/>
                  </a:lnTo>
                </a:path>
              </a:pathLst>
            </a:custGeom>
            <a:noFill/>
            <a:ln w="1270">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1" name="Freeform 807"/>
            <p:cNvSpPr>
              <a:spLocks/>
            </p:cNvSpPr>
            <p:nvPr/>
          </p:nvSpPr>
          <p:spPr bwMode="auto">
            <a:xfrm>
              <a:off x="9405" y="2923"/>
              <a:ext cx="39" cy="12"/>
            </a:xfrm>
            <a:custGeom>
              <a:avLst/>
              <a:gdLst/>
              <a:ahLst/>
              <a:cxnLst>
                <a:cxn ang="0">
                  <a:pos x="0" y="0"/>
                </a:cxn>
                <a:cxn ang="0">
                  <a:pos x="0" y="7"/>
                </a:cxn>
                <a:cxn ang="0">
                  <a:pos x="38" y="12"/>
                </a:cxn>
                <a:cxn ang="0">
                  <a:pos x="38" y="4"/>
                </a:cxn>
                <a:cxn ang="0">
                  <a:pos x="0" y="0"/>
                </a:cxn>
              </a:cxnLst>
              <a:rect l="0" t="0" r="r" b="b"/>
              <a:pathLst>
                <a:path w="39" h="12">
                  <a:moveTo>
                    <a:pt x="0" y="0"/>
                  </a:moveTo>
                  <a:lnTo>
                    <a:pt x="0" y="7"/>
                  </a:lnTo>
                  <a:lnTo>
                    <a:pt x="38" y="12"/>
                  </a:lnTo>
                  <a:lnTo>
                    <a:pt x="38"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2" name="Freeform 808"/>
            <p:cNvSpPr>
              <a:spLocks/>
            </p:cNvSpPr>
            <p:nvPr/>
          </p:nvSpPr>
          <p:spPr bwMode="auto">
            <a:xfrm>
              <a:off x="9588" y="2714"/>
              <a:ext cx="12" cy="151"/>
            </a:xfrm>
            <a:custGeom>
              <a:avLst/>
              <a:gdLst/>
              <a:ahLst/>
              <a:cxnLst>
                <a:cxn ang="0">
                  <a:pos x="2" y="4"/>
                </a:cxn>
                <a:cxn ang="0">
                  <a:pos x="0" y="40"/>
                </a:cxn>
                <a:cxn ang="0">
                  <a:pos x="0" y="148"/>
                </a:cxn>
                <a:cxn ang="0">
                  <a:pos x="12" y="151"/>
                </a:cxn>
                <a:cxn ang="0">
                  <a:pos x="2" y="146"/>
                </a:cxn>
                <a:cxn ang="0">
                  <a:pos x="2" y="74"/>
                </a:cxn>
                <a:cxn ang="0">
                  <a:pos x="4" y="35"/>
                </a:cxn>
                <a:cxn ang="0">
                  <a:pos x="7" y="0"/>
                </a:cxn>
                <a:cxn ang="0">
                  <a:pos x="2" y="4"/>
                </a:cxn>
              </a:cxnLst>
              <a:rect l="0" t="0" r="r" b="b"/>
              <a:pathLst>
                <a:path w="12" h="151">
                  <a:moveTo>
                    <a:pt x="2" y="4"/>
                  </a:moveTo>
                  <a:lnTo>
                    <a:pt x="0" y="40"/>
                  </a:lnTo>
                  <a:lnTo>
                    <a:pt x="0" y="148"/>
                  </a:lnTo>
                  <a:lnTo>
                    <a:pt x="12" y="151"/>
                  </a:lnTo>
                  <a:lnTo>
                    <a:pt x="2" y="146"/>
                  </a:lnTo>
                  <a:lnTo>
                    <a:pt x="2" y="74"/>
                  </a:lnTo>
                  <a:lnTo>
                    <a:pt x="4" y="35"/>
                  </a:lnTo>
                  <a:lnTo>
                    <a:pt x="7" y="0"/>
                  </a:lnTo>
                  <a:lnTo>
                    <a:pt x="2" y="4"/>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3" name="Freeform 809"/>
            <p:cNvSpPr>
              <a:spLocks/>
            </p:cNvSpPr>
            <p:nvPr/>
          </p:nvSpPr>
          <p:spPr bwMode="auto">
            <a:xfrm>
              <a:off x="9612" y="2870"/>
              <a:ext cx="60" cy="96"/>
            </a:xfrm>
            <a:custGeom>
              <a:avLst/>
              <a:gdLst/>
              <a:ahLst/>
              <a:cxnLst>
                <a:cxn ang="0">
                  <a:pos x="7" y="2"/>
                </a:cxn>
                <a:cxn ang="0">
                  <a:pos x="7" y="2"/>
                </a:cxn>
                <a:cxn ang="0">
                  <a:pos x="2" y="21"/>
                </a:cxn>
                <a:cxn ang="0">
                  <a:pos x="0" y="64"/>
                </a:cxn>
                <a:cxn ang="0">
                  <a:pos x="0" y="91"/>
                </a:cxn>
                <a:cxn ang="0">
                  <a:pos x="35" y="96"/>
                </a:cxn>
                <a:cxn ang="0">
                  <a:pos x="60" y="88"/>
                </a:cxn>
                <a:cxn ang="0">
                  <a:pos x="60" y="36"/>
                </a:cxn>
                <a:cxn ang="0">
                  <a:pos x="57" y="26"/>
                </a:cxn>
                <a:cxn ang="0">
                  <a:pos x="52" y="2"/>
                </a:cxn>
                <a:cxn ang="0">
                  <a:pos x="28" y="0"/>
                </a:cxn>
                <a:cxn ang="0">
                  <a:pos x="7" y="2"/>
                </a:cxn>
              </a:cxnLst>
              <a:rect l="0" t="0" r="r" b="b"/>
              <a:pathLst>
                <a:path w="60" h="96">
                  <a:moveTo>
                    <a:pt x="7" y="2"/>
                  </a:moveTo>
                  <a:lnTo>
                    <a:pt x="7" y="2"/>
                  </a:lnTo>
                  <a:lnTo>
                    <a:pt x="2" y="21"/>
                  </a:lnTo>
                  <a:lnTo>
                    <a:pt x="0" y="64"/>
                  </a:lnTo>
                  <a:lnTo>
                    <a:pt x="0" y="91"/>
                  </a:lnTo>
                  <a:lnTo>
                    <a:pt x="35" y="96"/>
                  </a:lnTo>
                  <a:lnTo>
                    <a:pt x="60" y="88"/>
                  </a:lnTo>
                  <a:lnTo>
                    <a:pt x="60" y="36"/>
                  </a:lnTo>
                  <a:lnTo>
                    <a:pt x="57" y="26"/>
                  </a:lnTo>
                  <a:lnTo>
                    <a:pt x="52" y="2"/>
                  </a:lnTo>
                  <a:lnTo>
                    <a:pt x="28"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4" name="Freeform 810"/>
            <p:cNvSpPr>
              <a:spLocks/>
            </p:cNvSpPr>
            <p:nvPr/>
          </p:nvSpPr>
          <p:spPr bwMode="auto">
            <a:xfrm>
              <a:off x="9612" y="2880"/>
              <a:ext cx="36" cy="76"/>
            </a:xfrm>
            <a:custGeom>
              <a:avLst/>
              <a:gdLst/>
              <a:ahLst/>
              <a:cxnLst>
                <a:cxn ang="0">
                  <a:pos x="4" y="2"/>
                </a:cxn>
                <a:cxn ang="0">
                  <a:pos x="4" y="2"/>
                </a:cxn>
                <a:cxn ang="0">
                  <a:pos x="0" y="21"/>
                </a:cxn>
                <a:cxn ang="0">
                  <a:pos x="0" y="74"/>
                </a:cxn>
                <a:cxn ang="0">
                  <a:pos x="16" y="74"/>
                </a:cxn>
                <a:cxn ang="0">
                  <a:pos x="19" y="76"/>
                </a:cxn>
                <a:cxn ang="0">
                  <a:pos x="35" y="76"/>
                </a:cxn>
                <a:cxn ang="0">
                  <a:pos x="35" y="2"/>
                </a:cxn>
                <a:cxn ang="0">
                  <a:pos x="19" y="0"/>
                </a:cxn>
                <a:cxn ang="0">
                  <a:pos x="4" y="2"/>
                </a:cxn>
              </a:cxnLst>
              <a:rect l="0" t="0" r="r" b="b"/>
              <a:pathLst>
                <a:path w="36" h="76">
                  <a:moveTo>
                    <a:pt x="4" y="2"/>
                  </a:moveTo>
                  <a:lnTo>
                    <a:pt x="4" y="2"/>
                  </a:lnTo>
                  <a:lnTo>
                    <a:pt x="0" y="21"/>
                  </a:lnTo>
                  <a:lnTo>
                    <a:pt x="0" y="74"/>
                  </a:lnTo>
                  <a:lnTo>
                    <a:pt x="16" y="74"/>
                  </a:lnTo>
                  <a:lnTo>
                    <a:pt x="19" y="76"/>
                  </a:lnTo>
                  <a:lnTo>
                    <a:pt x="35" y="76"/>
                  </a:lnTo>
                  <a:lnTo>
                    <a:pt x="35"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5" name="Freeform 811"/>
            <p:cNvSpPr>
              <a:spLocks/>
            </p:cNvSpPr>
            <p:nvPr/>
          </p:nvSpPr>
          <p:spPr bwMode="auto">
            <a:xfrm>
              <a:off x="9612" y="2882"/>
              <a:ext cx="36" cy="70"/>
            </a:xfrm>
            <a:custGeom>
              <a:avLst/>
              <a:gdLst/>
              <a:ahLst/>
              <a:cxnLst>
                <a:cxn ang="0">
                  <a:pos x="4" y="0"/>
                </a:cxn>
                <a:cxn ang="0">
                  <a:pos x="4" y="0"/>
                </a:cxn>
                <a:cxn ang="0">
                  <a:pos x="0" y="33"/>
                </a:cxn>
                <a:cxn ang="0">
                  <a:pos x="0" y="67"/>
                </a:cxn>
                <a:cxn ang="0">
                  <a:pos x="16" y="67"/>
                </a:cxn>
                <a:cxn ang="0">
                  <a:pos x="21" y="69"/>
                </a:cxn>
                <a:cxn ang="0">
                  <a:pos x="33" y="69"/>
                </a:cxn>
                <a:cxn ang="0">
                  <a:pos x="35" y="52"/>
                </a:cxn>
                <a:cxn ang="0">
                  <a:pos x="35" y="16"/>
                </a:cxn>
                <a:cxn ang="0">
                  <a:pos x="33" y="0"/>
                </a:cxn>
                <a:cxn ang="0">
                  <a:pos x="4" y="0"/>
                </a:cxn>
              </a:cxnLst>
              <a:rect l="0" t="0" r="r" b="b"/>
              <a:pathLst>
                <a:path w="36" h="70">
                  <a:moveTo>
                    <a:pt x="4" y="0"/>
                  </a:moveTo>
                  <a:lnTo>
                    <a:pt x="4" y="0"/>
                  </a:lnTo>
                  <a:lnTo>
                    <a:pt x="0" y="33"/>
                  </a:lnTo>
                  <a:lnTo>
                    <a:pt x="0" y="67"/>
                  </a:lnTo>
                  <a:lnTo>
                    <a:pt x="16" y="67"/>
                  </a:lnTo>
                  <a:lnTo>
                    <a:pt x="21" y="69"/>
                  </a:lnTo>
                  <a:lnTo>
                    <a:pt x="33" y="69"/>
                  </a:lnTo>
                  <a:lnTo>
                    <a:pt x="35" y="52"/>
                  </a:lnTo>
                  <a:lnTo>
                    <a:pt x="35" y="16"/>
                  </a:lnTo>
                  <a:lnTo>
                    <a:pt x="33"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6" name="Freeform 812"/>
            <p:cNvSpPr>
              <a:spLocks/>
            </p:cNvSpPr>
            <p:nvPr/>
          </p:nvSpPr>
          <p:spPr bwMode="auto">
            <a:xfrm>
              <a:off x="9612" y="2882"/>
              <a:ext cx="33" cy="65"/>
            </a:xfrm>
            <a:custGeom>
              <a:avLst/>
              <a:gdLst/>
              <a:ahLst/>
              <a:cxnLst>
                <a:cxn ang="0">
                  <a:pos x="4" y="0"/>
                </a:cxn>
                <a:cxn ang="0">
                  <a:pos x="2" y="16"/>
                </a:cxn>
                <a:cxn ang="0">
                  <a:pos x="0" y="31"/>
                </a:cxn>
                <a:cxn ang="0">
                  <a:pos x="0" y="62"/>
                </a:cxn>
                <a:cxn ang="0">
                  <a:pos x="11" y="62"/>
                </a:cxn>
                <a:cxn ang="0">
                  <a:pos x="16" y="64"/>
                </a:cxn>
                <a:cxn ang="0">
                  <a:pos x="33" y="64"/>
                </a:cxn>
                <a:cxn ang="0">
                  <a:pos x="33" y="0"/>
                </a:cxn>
                <a:cxn ang="0">
                  <a:pos x="4" y="0"/>
                </a:cxn>
              </a:cxnLst>
              <a:rect l="0" t="0" r="r" b="b"/>
              <a:pathLst>
                <a:path w="33" h="65">
                  <a:moveTo>
                    <a:pt x="4" y="0"/>
                  </a:moveTo>
                  <a:lnTo>
                    <a:pt x="2" y="16"/>
                  </a:lnTo>
                  <a:lnTo>
                    <a:pt x="0" y="31"/>
                  </a:lnTo>
                  <a:lnTo>
                    <a:pt x="0" y="62"/>
                  </a:lnTo>
                  <a:lnTo>
                    <a:pt x="11" y="62"/>
                  </a:lnTo>
                  <a:lnTo>
                    <a:pt x="16" y="64"/>
                  </a:lnTo>
                  <a:lnTo>
                    <a:pt x="33" y="64"/>
                  </a:lnTo>
                  <a:lnTo>
                    <a:pt x="33" y="0"/>
                  </a:lnTo>
                  <a:lnTo>
                    <a:pt x="4"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7" name="Freeform 813"/>
            <p:cNvSpPr>
              <a:spLocks/>
            </p:cNvSpPr>
            <p:nvPr/>
          </p:nvSpPr>
          <p:spPr bwMode="auto">
            <a:xfrm>
              <a:off x="9612" y="2882"/>
              <a:ext cx="33" cy="60"/>
            </a:xfrm>
            <a:custGeom>
              <a:avLst/>
              <a:gdLst/>
              <a:ahLst/>
              <a:cxnLst>
                <a:cxn ang="0">
                  <a:pos x="4" y="0"/>
                </a:cxn>
                <a:cxn ang="0">
                  <a:pos x="4" y="0"/>
                </a:cxn>
                <a:cxn ang="0">
                  <a:pos x="0" y="28"/>
                </a:cxn>
                <a:cxn ang="0">
                  <a:pos x="0" y="57"/>
                </a:cxn>
                <a:cxn ang="0">
                  <a:pos x="7" y="57"/>
                </a:cxn>
                <a:cxn ang="0">
                  <a:pos x="11" y="60"/>
                </a:cxn>
                <a:cxn ang="0">
                  <a:pos x="33" y="60"/>
                </a:cxn>
                <a:cxn ang="0">
                  <a:pos x="33" y="0"/>
                </a:cxn>
                <a:cxn ang="0">
                  <a:pos x="4" y="0"/>
                </a:cxn>
              </a:cxnLst>
              <a:rect l="0" t="0" r="r" b="b"/>
              <a:pathLst>
                <a:path w="33" h="60">
                  <a:moveTo>
                    <a:pt x="4" y="0"/>
                  </a:moveTo>
                  <a:lnTo>
                    <a:pt x="4" y="0"/>
                  </a:lnTo>
                  <a:lnTo>
                    <a:pt x="0" y="28"/>
                  </a:lnTo>
                  <a:lnTo>
                    <a:pt x="0" y="57"/>
                  </a:lnTo>
                  <a:lnTo>
                    <a:pt x="7" y="57"/>
                  </a:lnTo>
                  <a:lnTo>
                    <a:pt x="11" y="60"/>
                  </a:lnTo>
                  <a:lnTo>
                    <a:pt x="33" y="60"/>
                  </a:lnTo>
                  <a:lnTo>
                    <a:pt x="33"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8" name="Freeform 814"/>
            <p:cNvSpPr>
              <a:spLocks/>
            </p:cNvSpPr>
            <p:nvPr/>
          </p:nvSpPr>
          <p:spPr bwMode="auto">
            <a:xfrm>
              <a:off x="9612" y="2882"/>
              <a:ext cx="33" cy="55"/>
            </a:xfrm>
            <a:custGeom>
              <a:avLst/>
              <a:gdLst/>
              <a:ahLst/>
              <a:cxnLst>
                <a:cxn ang="0">
                  <a:pos x="4" y="55"/>
                </a:cxn>
                <a:cxn ang="0">
                  <a:pos x="31" y="55"/>
                </a:cxn>
                <a:cxn ang="0">
                  <a:pos x="31" y="43"/>
                </a:cxn>
                <a:cxn ang="0">
                  <a:pos x="33" y="28"/>
                </a:cxn>
                <a:cxn ang="0">
                  <a:pos x="31" y="14"/>
                </a:cxn>
                <a:cxn ang="0">
                  <a:pos x="31" y="0"/>
                </a:cxn>
                <a:cxn ang="0">
                  <a:pos x="4" y="0"/>
                </a:cxn>
                <a:cxn ang="0">
                  <a:pos x="2" y="14"/>
                </a:cxn>
                <a:cxn ang="0">
                  <a:pos x="2" y="26"/>
                </a:cxn>
                <a:cxn ang="0">
                  <a:pos x="0" y="38"/>
                </a:cxn>
                <a:cxn ang="0">
                  <a:pos x="0" y="52"/>
                </a:cxn>
                <a:cxn ang="0">
                  <a:pos x="4" y="55"/>
                </a:cxn>
              </a:cxnLst>
              <a:rect l="0" t="0" r="r" b="b"/>
              <a:pathLst>
                <a:path w="33" h="55">
                  <a:moveTo>
                    <a:pt x="4" y="55"/>
                  </a:moveTo>
                  <a:lnTo>
                    <a:pt x="31" y="55"/>
                  </a:lnTo>
                  <a:lnTo>
                    <a:pt x="31" y="43"/>
                  </a:lnTo>
                  <a:lnTo>
                    <a:pt x="33" y="28"/>
                  </a:lnTo>
                  <a:lnTo>
                    <a:pt x="31" y="14"/>
                  </a:lnTo>
                  <a:lnTo>
                    <a:pt x="31" y="0"/>
                  </a:lnTo>
                  <a:lnTo>
                    <a:pt x="4" y="0"/>
                  </a:lnTo>
                  <a:lnTo>
                    <a:pt x="2" y="14"/>
                  </a:lnTo>
                  <a:lnTo>
                    <a:pt x="2" y="26"/>
                  </a:lnTo>
                  <a:lnTo>
                    <a:pt x="0" y="38"/>
                  </a:lnTo>
                  <a:lnTo>
                    <a:pt x="0" y="52"/>
                  </a:lnTo>
                  <a:lnTo>
                    <a:pt x="4" y="55"/>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9" name="Freeform 815"/>
            <p:cNvSpPr>
              <a:spLocks/>
            </p:cNvSpPr>
            <p:nvPr/>
          </p:nvSpPr>
          <p:spPr bwMode="auto">
            <a:xfrm>
              <a:off x="9614" y="2882"/>
              <a:ext cx="29" cy="50"/>
            </a:xfrm>
            <a:custGeom>
              <a:avLst/>
              <a:gdLst/>
              <a:ahLst/>
              <a:cxnLst>
                <a:cxn ang="0">
                  <a:pos x="2" y="0"/>
                </a:cxn>
                <a:cxn ang="0">
                  <a:pos x="2" y="0"/>
                </a:cxn>
                <a:cxn ang="0">
                  <a:pos x="0" y="12"/>
                </a:cxn>
                <a:cxn ang="0">
                  <a:pos x="0" y="50"/>
                </a:cxn>
                <a:cxn ang="0">
                  <a:pos x="28" y="50"/>
                </a:cxn>
                <a:cxn ang="0">
                  <a:pos x="28" y="0"/>
                </a:cxn>
                <a:cxn ang="0">
                  <a:pos x="2" y="0"/>
                </a:cxn>
              </a:cxnLst>
              <a:rect l="0" t="0" r="r" b="b"/>
              <a:pathLst>
                <a:path w="29" h="50">
                  <a:moveTo>
                    <a:pt x="2" y="0"/>
                  </a:moveTo>
                  <a:lnTo>
                    <a:pt x="2" y="0"/>
                  </a:lnTo>
                  <a:lnTo>
                    <a:pt x="0" y="12"/>
                  </a:lnTo>
                  <a:lnTo>
                    <a:pt x="0" y="50"/>
                  </a:lnTo>
                  <a:lnTo>
                    <a:pt x="28" y="50"/>
                  </a:lnTo>
                  <a:lnTo>
                    <a:pt x="28"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0" name="Freeform 816"/>
            <p:cNvSpPr>
              <a:spLocks/>
            </p:cNvSpPr>
            <p:nvPr/>
          </p:nvSpPr>
          <p:spPr bwMode="auto">
            <a:xfrm>
              <a:off x="9614" y="2882"/>
              <a:ext cx="29" cy="45"/>
            </a:xfrm>
            <a:custGeom>
              <a:avLst/>
              <a:gdLst/>
              <a:ahLst/>
              <a:cxnLst>
                <a:cxn ang="0">
                  <a:pos x="2" y="0"/>
                </a:cxn>
                <a:cxn ang="0">
                  <a:pos x="2" y="0"/>
                </a:cxn>
                <a:cxn ang="0">
                  <a:pos x="0" y="12"/>
                </a:cxn>
                <a:cxn ang="0">
                  <a:pos x="0" y="45"/>
                </a:cxn>
                <a:cxn ang="0">
                  <a:pos x="26" y="45"/>
                </a:cxn>
                <a:cxn ang="0">
                  <a:pos x="28" y="35"/>
                </a:cxn>
                <a:cxn ang="0">
                  <a:pos x="28" y="12"/>
                </a:cxn>
                <a:cxn ang="0">
                  <a:pos x="26" y="0"/>
                </a:cxn>
                <a:cxn ang="0">
                  <a:pos x="2" y="0"/>
                </a:cxn>
              </a:cxnLst>
              <a:rect l="0" t="0" r="r" b="b"/>
              <a:pathLst>
                <a:path w="29" h="45">
                  <a:moveTo>
                    <a:pt x="2" y="0"/>
                  </a:moveTo>
                  <a:lnTo>
                    <a:pt x="2" y="0"/>
                  </a:lnTo>
                  <a:lnTo>
                    <a:pt x="0" y="12"/>
                  </a:lnTo>
                  <a:lnTo>
                    <a:pt x="0" y="45"/>
                  </a:lnTo>
                  <a:lnTo>
                    <a:pt x="26" y="45"/>
                  </a:lnTo>
                  <a:lnTo>
                    <a:pt x="28" y="35"/>
                  </a:lnTo>
                  <a:lnTo>
                    <a:pt x="28" y="12"/>
                  </a:lnTo>
                  <a:lnTo>
                    <a:pt x="26"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1" name="Freeform 817"/>
            <p:cNvSpPr>
              <a:spLocks/>
            </p:cNvSpPr>
            <p:nvPr/>
          </p:nvSpPr>
          <p:spPr bwMode="auto">
            <a:xfrm>
              <a:off x="9614" y="2882"/>
              <a:ext cx="26" cy="41"/>
            </a:xfrm>
            <a:custGeom>
              <a:avLst/>
              <a:gdLst/>
              <a:ahLst/>
              <a:cxnLst>
                <a:cxn ang="0">
                  <a:pos x="26" y="40"/>
                </a:cxn>
                <a:cxn ang="0">
                  <a:pos x="26" y="0"/>
                </a:cxn>
                <a:cxn ang="0">
                  <a:pos x="2" y="0"/>
                </a:cxn>
                <a:cxn ang="0">
                  <a:pos x="2" y="9"/>
                </a:cxn>
                <a:cxn ang="0">
                  <a:pos x="0" y="19"/>
                </a:cxn>
                <a:cxn ang="0">
                  <a:pos x="0" y="40"/>
                </a:cxn>
                <a:cxn ang="0">
                  <a:pos x="26" y="40"/>
                </a:cxn>
              </a:cxnLst>
              <a:rect l="0" t="0" r="r" b="b"/>
              <a:pathLst>
                <a:path w="26" h="41">
                  <a:moveTo>
                    <a:pt x="26" y="40"/>
                  </a:moveTo>
                  <a:lnTo>
                    <a:pt x="26" y="0"/>
                  </a:lnTo>
                  <a:lnTo>
                    <a:pt x="2" y="0"/>
                  </a:lnTo>
                  <a:lnTo>
                    <a:pt x="2" y="9"/>
                  </a:lnTo>
                  <a:lnTo>
                    <a:pt x="0" y="19"/>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2" name="Freeform 818"/>
            <p:cNvSpPr>
              <a:spLocks/>
            </p:cNvSpPr>
            <p:nvPr/>
          </p:nvSpPr>
          <p:spPr bwMode="auto">
            <a:xfrm>
              <a:off x="9614" y="2882"/>
              <a:ext cx="26" cy="38"/>
            </a:xfrm>
            <a:custGeom>
              <a:avLst/>
              <a:gdLst/>
              <a:ahLst/>
              <a:cxnLst>
                <a:cxn ang="0">
                  <a:pos x="4" y="0"/>
                </a:cxn>
                <a:cxn ang="0">
                  <a:pos x="4" y="0"/>
                </a:cxn>
                <a:cxn ang="0">
                  <a:pos x="0" y="19"/>
                </a:cxn>
                <a:cxn ang="0">
                  <a:pos x="0" y="35"/>
                </a:cxn>
                <a:cxn ang="0">
                  <a:pos x="7" y="35"/>
                </a:cxn>
                <a:cxn ang="0">
                  <a:pos x="9" y="38"/>
                </a:cxn>
                <a:cxn ang="0">
                  <a:pos x="26" y="38"/>
                </a:cxn>
                <a:cxn ang="0">
                  <a:pos x="26" y="0"/>
                </a:cxn>
                <a:cxn ang="0">
                  <a:pos x="4" y="0"/>
                </a:cxn>
              </a:cxnLst>
              <a:rect l="0" t="0" r="r" b="b"/>
              <a:pathLst>
                <a:path w="26" h="38">
                  <a:moveTo>
                    <a:pt x="4" y="0"/>
                  </a:moveTo>
                  <a:lnTo>
                    <a:pt x="4" y="0"/>
                  </a:lnTo>
                  <a:lnTo>
                    <a:pt x="0" y="19"/>
                  </a:lnTo>
                  <a:lnTo>
                    <a:pt x="0" y="35"/>
                  </a:lnTo>
                  <a:lnTo>
                    <a:pt x="7" y="35"/>
                  </a:lnTo>
                  <a:lnTo>
                    <a:pt x="9" y="38"/>
                  </a:lnTo>
                  <a:lnTo>
                    <a:pt x="26" y="38"/>
                  </a:lnTo>
                  <a:lnTo>
                    <a:pt x="26" y="0"/>
                  </a:lnTo>
                  <a:lnTo>
                    <a:pt x="4"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3" name="Freeform 819"/>
            <p:cNvSpPr>
              <a:spLocks/>
            </p:cNvSpPr>
            <p:nvPr/>
          </p:nvSpPr>
          <p:spPr bwMode="auto">
            <a:xfrm>
              <a:off x="9614" y="2882"/>
              <a:ext cx="26" cy="33"/>
            </a:xfrm>
            <a:custGeom>
              <a:avLst/>
              <a:gdLst/>
              <a:ahLst/>
              <a:cxnLst>
                <a:cxn ang="0">
                  <a:pos x="4" y="0"/>
                </a:cxn>
                <a:cxn ang="0">
                  <a:pos x="4" y="0"/>
                </a:cxn>
                <a:cxn ang="0">
                  <a:pos x="2" y="7"/>
                </a:cxn>
                <a:cxn ang="0">
                  <a:pos x="0" y="16"/>
                </a:cxn>
                <a:cxn ang="0">
                  <a:pos x="0" y="33"/>
                </a:cxn>
                <a:cxn ang="0">
                  <a:pos x="23" y="33"/>
                </a:cxn>
                <a:cxn ang="0">
                  <a:pos x="23" y="24"/>
                </a:cxn>
                <a:cxn ang="0">
                  <a:pos x="26" y="16"/>
                </a:cxn>
                <a:cxn ang="0">
                  <a:pos x="23" y="7"/>
                </a:cxn>
                <a:cxn ang="0">
                  <a:pos x="23" y="0"/>
                </a:cxn>
                <a:cxn ang="0">
                  <a:pos x="4" y="0"/>
                </a:cxn>
              </a:cxnLst>
              <a:rect l="0" t="0" r="r" b="b"/>
              <a:pathLst>
                <a:path w="26" h="33">
                  <a:moveTo>
                    <a:pt x="4" y="0"/>
                  </a:moveTo>
                  <a:lnTo>
                    <a:pt x="4" y="0"/>
                  </a:lnTo>
                  <a:lnTo>
                    <a:pt x="2" y="7"/>
                  </a:lnTo>
                  <a:lnTo>
                    <a:pt x="0" y="16"/>
                  </a:lnTo>
                  <a:lnTo>
                    <a:pt x="0" y="33"/>
                  </a:lnTo>
                  <a:lnTo>
                    <a:pt x="23" y="33"/>
                  </a:lnTo>
                  <a:lnTo>
                    <a:pt x="23" y="24"/>
                  </a:lnTo>
                  <a:lnTo>
                    <a:pt x="26" y="16"/>
                  </a:lnTo>
                  <a:lnTo>
                    <a:pt x="23" y="7"/>
                  </a:lnTo>
                  <a:lnTo>
                    <a:pt x="23" y="0"/>
                  </a:lnTo>
                  <a:lnTo>
                    <a:pt x="4"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4" name="Freeform 820"/>
            <p:cNvSpPr>
              <a:spLocks/>
            </p:cNvSpPr>
            <p:nvPr/>
          </p:nvSpPr>
          <p:spPr bwMode="auto">
            <a:xfrm>
              <a:off x="9616" y="2882"/>
              <a:ext cx="22" cy="29"/>
            </a:xfrm>
            <a:custGeom>
              <a:avLst/>
              <a:gdLst/>
              <a:ahLst/>
              <a:cxnLst>
                <a:cxn ang="0">
                  <a:pos x="2" y="0"/>
                </a:cxn>
                <a:cxn ang="0">
                  <a:pos x="2" y="0"/>
                </a:cxn>
                <a:cxn ang="0">
                  <a:pos x="0" y="7"/>
                </a:cxn>
                <a:cxn ang="0">
                  <a:pos x="0" y="28"/>
                </a:cxn>
                <a:cxn ang="0">
                  <a:pos x="21" y="28"/>
                </a:cxn>
                <a:cxn ang="0">
                  <a:pos x="21" y="0"/>
                </a:cxn>
                <a:cxn ang="0">
                  <a:pos x="2" y="0"/>
                </a:cxn>
              </a:cxnLst>
              <a:rect l="0" t="0" r="r" b="b"/>
              <a:pathLst>
                <a:path w="22" h="29">
                  <a:moveTo>
                    <a:pt x="2" y="0"/>
                  </a:moveTo>
                  <a:lnTo>
                    <a:pt x="2" y="0"/>
                  </a:lnTo>
                  <a:lnTo>
                    <a:pt x="0" y="7"/>
                  </a:lnTo>
                  <a:lnTo>
                    <a:pt x="0" y="28"/>
                  </a:lnTo>
                  <a:lnTo>
                    <a:pt x="21" y="28"/>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5" name="Freeform 821"/>
            <p:cNvSpPr>
              <a:spLocks/>
            </p:cNvSpPr>
            <p:nvPr/>
          </p:nvSpPr>
          <p:spPr bwMode="auto">
            <a:xfrm>
              <a:off x="9616" y="2882"/>
              <a:ext cx="22" cy="24"/>
            </a:xfrm>
            <a:custGeom>
              <a:avLst/>
              <a:gdLst/>
              <a:ahLst/>
              <a:cxnLst>
                <a:cxn ang="0">
                  <a:pos x="2" y="0"/>
                </a:cxn>
                <a:cxn ang="0">
                  <a:pos x="2" y="0"/>
                </a:cxn>
                <a:cxn ang="0">
                  <a:pos x="0" y="4"/>
                </a:cxn>
                <a:cxn ang="0">
                  <a:pos x="0" y="24"/>
                </a:cxn>
                <a:cxn ang="0">
                  <a:pos x="21" y="24"/>
                </a:cxn>
                <a:cxn ang="0">
                  <a:pos x="21" y="0"/>
                </a:cxn>
                <a:cxn ang="0">
                  <a:pos x="2" y="0"/>
                </a:cxn>
              </a:cxnLst>
              <a:rect l="0" t="0" r="r" b="b"/>
              <a:pathLst>
                <a:path w="22" h="24">
                  <a:moveTo>
                    <a:pt x="2" y="0"/>
                  </a:moveTo>
                  <a:lnTo>
                    <a:pt x="2" y="0"/>
                  </a:lnTo>
                  <a:lnTo>
                    <a:pt x="0" y="4"/>
                  </a:lnTo>
                  <a:lnTo>
                    <a:pt x="0" y="24"/>
                  </a:lnTo>
                  <a:lnTo>
                    <a:pt x="21" y="24"/>
                  </a:lnTo>
                  <a:lnTo>
                    <a:pt x="21"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6" name="Freeform 822"/>
            <p:cNvSpPr>
              <a:spLocks/>
            </p:cNvSpPr>
            <p:nvPr/>
          </p:nvSpPr>
          <p:spPr bwMode="auto">
            <a:xfrm>
              <a:off x="9616" y="2872"/>
              <a:ext cx="32" cy="8"/>
            </a:xfrm>
            <a:custGeom>
              <a:avLst/>
              <a:gdLst/>
              <a:ahLst/>
              <a:cxnLst>
                <a:cxn ang="0">
                  <a:pos x="2" y="0"/>
                </a:cxn>
                <a:cxn ang="0">
                  <a:pos x="0" y="7"/>
                </a:cxn>
                <a:cxn ang="0">
                  <a:pos x="31" y="7"/>
                </a:cxn>
                <a:cxn ang="0">
                  <a:pos x="31" y="2"/>
                </a:cxn>
                <a:cxn ang="0">
                  <a:pos x="16" y="0"/>
                </a:cxn>
                <a:cxn ang="0">
                  <a:pos x="2" y="0"/>
                </a:cxn>
              </a:cxnLst>
              <a:rect l="0" t="0" r="r" b="b"/>
              <a:pathLst>
                <a:path w="32" h="8">
                  <a:moveTo>
                    <a:pt x="2" y="0"/>
                  </a:moveTo>
                  <a:lnTo>
                    <a:pt x="0" y="7"/>
                  </a:lnTo>
                  <a:lnTo>
                    <a:pt x="31" y="7"/>
                  </a:lnTo>
                  <a:lnTo>
                    <a:pt x="31" y="2"/>
                  </a:lnTo>
                  <a:lnTo>
                    <a:pt x="16" y="0"/>
                  </a:lnTo>
                  <a:lnTo>
                    <a:pt x="2"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7" name="Freeform 823"/>
            <p:cNvSpPr>
              <a:spLocks/>
            </p:cNvSpPr>
            <p:nvPr/>
          </p:nvSpPr>
          <p:spPr bwMode="auto">
            <a:xfrm>
              <a:off x="9612" y="2954"/>
              <a:ext cx="36" cy="12"/>
            </a:xfrm>
            <a:custGeom>
              <a:avLst/>
              <a:gdLst/>
              <a:ahLst/>
              <a:cxnLst>
                <a:cxn ang="0">
                  <a:pos x="0" y="0"/>
                </a:cxn>
                <a:cxn ang="0">
                  <a:pos x="0" y="7"/>
                </a:cxn>
                <a:cxn ang="0">
                  <a:pos x="35" y="12"/>
                </a:cxn>
                <a:cxn ang="0">
                  <a:pos x="35" y="4"/>
                </a:cxn>
                <a:cxn ang="0">
                  <a:pos x="0" y="0"/>
                </a:cxn>
              </a:cxnLst>
              <a:rect l="0" t="0" r="r" b="b"/>
              <a:pathLst>
                <a:path w="36" h="12">
                  <a:moveTo>
                    <a:pt x="0" y="0"/>
                  </a:moveTo>
                  <a:lnTo>
                    <a:pt x="0" y="7"/>
                  </a:lnTo>
                  <a:lnTo>
                    <a:pt x="35" y="12"/>
                  </a:lnTo>
                  <a:lnTo>
                    <a:pt x="35"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8" name="Freeform 824"/>
            <p:cNvSpPr>
              <a:spLocks/>
            </p:cNvSpPr>
            <p:nvPr/>
          </p:nvSpPr>
          <p:spPr bwMode="auto">
            <a:xfrm>
              <a:off x="9621" y="2959"/>
              <a:ext cx="15" cy="2"/>
            </a:xfrm>
            <a:custGeom>
              <a:avLst/>
              <a:gdLst/>
              <a:ahLst/>
              <a:cxnLst>
                <a:cxn ang="0">
                  <a:pos x="7" y="0"/>
                </a:cxn>
                <a:cxn ang="0">
                  <a:pos x="0" y="0"/>
                </a:cxn>
                <a:cxn ang="0">
                  <a:pos x="2" y="2"/>
                </a:cxn>
                <a:cxn ang="0">
                  <a:pos x="14" y="2"/>
                </a:cxn>
                <a:cxn ang="0">
                  <a:pos x="14" y="0"/>
                </a:cxn>
                <a:cxn ang="0">
                  <a:pos x="7" y="0"/>
                </a:cxn>
              </a:cxnLst>
              <a:rect l="0" t="0" r="r" b="b"/>
              <a:pathLst>
                <a:path w="15" h="2">
                  <a:moveTo>
                    <a:pt x="7" y="0"/>
                  </a:moveTo>
                  <a:lnTo>
                    <a:pt x="0" y="0"/>
                  </a:lnTo>
                  <a:lnTo>
                    <a:pt x="2" y="2"/>
                  </a:lnTo>
                  <a:lnTo>
                    <a:pt x="14" y="2"/>
                  </a:lnTo>
                  <a:lnTo>
                    <a:pt x="14"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9" name="Freeform 825"/>
            <p:cNvSpPr>
              <a:spLocks/>
            </p:cNvSpPr>
            <p:nvPr/>
          </p:nvSpPr>
          <p:spPr bwMode="auto">
            <a:xfrm>
              <a:off x="9624" y="2956"/>
              <a:ext cx="7" cy="5"/>
            </a:xfrm>
            <a:custGeom>
              <a:avLst/>
              <a:gdLst/>
              <a:ahLst/>
              <a:cxnLst>
                <a:cxn ang="0">
                  <a:pos x="2" y="0"/>
                </a:cxn>
                <a:cxn ang="0">
                  <a:pos x="2" y="0"/>
                </a:cxn>
                <a:cxn ang="0">
                  <a:pos x="0" y="4"/>
                </a:cxn>
                <a:cxn ang="0">
                  <a:pos x="7" y="4"/>
                </a:cxn>
                <a:cxn ang="0">
                  <a:pos x="7" y="2"/>
                </a:cxn>
                <a:cxn ang="0">
                  <a:pos x="2" y="0"/>
                </a:cxn>
              </a:cxnLst>
              <a:rect l="0" t="0" r="r" b="b"/>
              <a:pathLst>
                <a:path w="7" h="5">
                  <a:moveTo>
                    <a:pt x="2" y="0"/>
                  </a:moveTo>
                  <a:lnTo>
                    <a:pt x="2" y="0"/>
                  </a:lnTo>
                  <a:lnTo>
                    <a:pt x="0" y="4"/>
                  </a:lnTo>
                  <a:lnTo>
                    <a:pt x="7"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0" name="Freeform 826"/>
            <p:cNvSpPr>
              <a:spLocks/>
            </p:cNvSpPr>
            <p:nvPr/>
          </p:nvSpPr>
          <p:spPr bwMode="auto">
            <a:xfrm>
              <a:off x="9621" y="2959"/>
              <a:ext cx="7" cy="2"/>
            </a:xfrm>
            <a:custGeom>
              <a:avLst/>
              <a:gdLst/>
              <a:ahLst/>
              <a:cxnLst>
                <a:cxn ang="0">
                  <a:pos x="4" y="0"/>
                </a:cxn>
                <a:cxn ang="0">
                  <a:pos x="0" y="0"/>
                </a:cxn>
                <a:cxn ang="0">
                  <a:pos x="2" y="2"/>
                </a:cxn>
                <a:cxn ang="0">
                  <a:pos x="7" y="2"/>
                </a:cxn>
                <a:cxn ang="0">
                  <a:pos x="4" y="0"/>
                </a:cxn>
              </a:cxnLst>
              <a:rect l="0" t="0" r="r" b="b"/>
              <a:pathLst>
                <a:path w="7" h="2">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1" name="Freeform 827"/>
            <p:cNvSpPr>
              <a:spLocks/>
            </p:cNvSpPr>
            <p:nvPr/>
          </p:nvSpPr>
          <p:spPr bwMode="auto">
            <a:xfrm>
              <a:off x="9648" y="2954"/>
              <a:ext cx="24" cy="12"/>
            </a:xfrm>
            <a:custGeom>
              <a:avLst/>
              <a:gdLst/>
              <a:ahLst/>
              <a:cxnLst>
                <a:cxn ang="0">
                  <a:pos x="0" y="4"/>
                </a:cxn>
                <a:cxn ang="0">
                  <a:pos x="0" y="12"/>
                </a:cxn>
                <a:cxn ang="0">
                  <a:pos x="19" y="7"/>
                </a:cxn>
                <a:cxn ang="0">
                  <a:pos x="24" y="4"/>
                </a:cxn>
                <a:cxn ang="0">
                  <a:pos x="24" y="0"/>
                </a:cxn>
                <a:cxn ang="0">
                  <a:pos x="0" y="4"/>
                </a:cxn>
              </a:cxnLst>
              <a:rect l="0" t="0" r="r" b="b"/>
              <a:pathLst>
                <a:path w="24" h="12">
                  <a:moveTo>
                    <a:pt x="0" y="4"/>
                  </a:moveTo>
                  <a:lnTo>
                    <a:pt x="0" y="12"/>
                  </a:lnTo>
                  <a:lnTo>
                    <a:pt x="19" y="7"/>
                  </a:lnTo>
                  <a:lnTo>
                    <a:pt x="24" y="4"/>
                  </a:lnTo>
                  <a:lnTo>
                    <a:pt x="24"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2" name="Freeform 828"/>
            <p:cNvSpPr>
              <a:spLocks/>
            </p:cNvSpPr>
            <p:nvPr/>
          </p:nvSpPr>
          <p:spPr bwMode="auto">
            <a:xfrm>
              <a:off x="9650" y="2954"/>
              <a:ext cx="22" cy="12"/>
            </a:xfrm>
            <a:custGeom>
              <a:avLst/>
              <a:gdLst/>
              <a:ahLst/>
              <a:cxnLst>
                <a:cxn ang="0">
                  <a:pos x="2" y="9"/>
                </a:cxn>
                <a:cxn ang="0">
                  <a:pos x="7" y="9"/>
                </a:cxn>
                <a:cxn ang="0">
                  <a:pos x="9" y="7"/>
                </a:cxn>
                <a:cxn ang="0">
                  <a:pos x="16" y="7"/>
                </a:cxn>
                <a:cxn ang="0">
                  <a:pos x="16" y="4"/>
                </a:cxn>
                <a:cxn ang="0">
                  <a:pos x="21" y="4"/>
                </a:cxn>
                <a:cxn ang="0">
                  <a:pos x="21" y="0"/>
                </a:cxn>
                <a:cxn ang="0">
                  <a:pos x="14" y="0"/>
                </a:cxn>
                <a:cxn ang="0">
                  <a:pos x="12" y="2"/>
                </a:cxn>
                <a:cxn ang="0">
                  <a:pos x="2" y="2"/>
                </a:cxn>
                <a:cxn ang="0">
                  <a:pos x="0" y="4"/>
                </a:cxn>
                <a:cxn ang="0">
                  <a:pos x="0" y="12"/>
                </a:cxn>
                <a:cxn ang="0">
                  <a:pos x="2" y="9"/>
                </a:cxn>
              </a:cxnLst>
              <a:rect l="0" t="0" r="r" b="b"/>
              <a:pathLst>
                <a:path w="22" h="12">
                  <a:moveTo>
                    <a:pt x="2" y="9"/>
                  </a:moveTo>
                  <a:lnTo>
                    <a:pt x="7" y="9"/>
                  </a:lnTo>
                  <a:lnTo>
                    <a:pt x="9" y="7"/>
                  </a:lnTo>
                  <a:lnTo>
                    <a:pt x="16" y="7"/>
                  </a:lnTo>
                  <a:lnTo>
                    <a:pt x="16" y="4"/>
                  </a:lnTo>
                  <a:lnTo>
                    <a:pt x="21" y="4"/>
                  </a:lnTo>
                  <a:lnTo>
                    <a:pt x="21" y="0"/>
                  </a:lnTo>
                  <a:lnTo>
                    <a:pt x="14" y="0"/>
                  </a:lnTo>
                  <a:lnTo>
                    <a:pt x="12" y="2"/>
                  </a:lnTo>
                  <a:lnTo>
                    <a:pt x="2" y="2"/>
                  </a:lnTo>
                  <a:lnTo>
                    <a:pt x="0" y="4"/>
                  </a:lnTo>
                  <a:lnTo>
                    <a:pt x="0" y="12"/>
                  </a:lnTo>
                  <a:lnTo>
                    <a:pt x="2"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3" name="Freeform 829"/>
            <p:cNvSpPr>
              <a:spLocks/>
            </p:cNvSpPr>
            <p:nvPr/>
          </p:nvSpPr>
          <p:spPr bwMode="auto">
            <a:xfrm>
              <a:off x="9650" y="2954"/>
              <a:ext cx="22" cy="10"/>
            </a:xfrm>
            <a:custGeom>
              <a:avLst/>
              <a:gdLst/>
              <a:ahLst/>
              <a:cxnLst>
                <a:cxn ang="0">
                  <a:pos x="7" y="9"/>
                </a:cxn>
                <a:cxn ang="0">
                  <a:pos x="9" y="7"/>
                </a:cxn>
                <a:cxn ang="0">
                  <a:pos x="16" y="7"/>
                </a:cxn>
                <a:cxn ang="0">
                  <a:pos x="16" y="4"/>
                </a:cxn>
                <a:cxn ang="0">
                  <a:pos x="21" y="4"/>
                </a:cxn>
                <a:cxn ang="0">
                  <a:pos x="21" y="0"/>
                </a:cxn>
                <a:cxn ang="0">
                  <a:pos x="14" y="0"/>
                </a:cxn>
                <a:cxn ang="0">
                  <a:pos x="12" y="2"/>
                </a:cxn>
                <a:cxn ang="0">
                  <a:pos x="2" y="2"/>
                </a:cxn>
                <a:cxn ang="0">
                  <a:pos x="0" y="4"/>
                </a:cxn>
                <a:cxn ang="0">
                  <a:pos x="0" y="9"/>
                </a:cxn>
                <a:cxn ang="0">
                  <a:pos x="7" y="9"/>
                </a:cxn>
              </a:cxnLst>
              <a:rect l="0" t="0" r="r" b="b"/>
              <a:pathLst>
                <a:path w="22" h="10">
                  <a:moveTo>
                    <a:pt x="7" y="9"/>
                  </a:moveTo>
                  <a:lnTo>
                    <a:pt x="9" y="7"/>
                  </a:lnTo>
                  <a:lnTo>
                    <a:pt x="16" y="7"/>
                  </a:lnTo>
                  <a:lnTo>
                    <a:pt x="16" y="4"/>
                  </a:lnTo>
                  <a:lnTo>
                    <a:pt x="21" y="4"/>
                  </a:lnTo>
                  <a:lnTo>
                    <a:pt x="21" y="0"/>
                  </a:lnTo>
                  <a:lnTo>
                    <a:pt x="14" y="0"/>
                  </a:lnTo>
                  <a:lnTo>
                    <a:pt x="12" y="2"/>
                  </a:lnTo>
                  <a:lnTo>
                    <a:pt x="2" y="2"/>
                  </a:lnTo>
                  <a:lnTo>
                    <a:pt x="0" y="4"/>
                  </a:lnTo>
                  <a:lnTo>
                    <a:pt x="0" y="9"/>
                  </a:lnTo>
                  <a:lnTo>
                    <a:pt x="7" y="9"/>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4" name="Freeform 830"/>
            <p:cNvSpPr>
              <a:spLocks/>
            </p:cNvSpPr>
            <p:nvPr/>
          </p:nvSpPr>
          <p:spPr bwMode="auto">
            <a:xfrm>
              <a:off x="9652" y="2954"/>
              <a:ext cx="20" cy="10"/>
            </a:xfrm>
            <a:custGeom>
              <a:avLst/>
              <a:gdLst/>
              <a:ahLst/>
              <a:cxnLst>
                <a:cxn ang="0">
                  <a:pos x="4" y="9"/>
                </a:cxn>
                <a:cxn ang="0">
                  <a:pos x="7" y="7"/>
                </a:cxn>
                <a:cxn ang="0">
                  <a:pos x="14" y="7"/>
                </a:cxn>
                <a:cxn ang="0">
                  <a:pos x="14" y="4"/>
                </a:cxn>
                <a:cxn ang="0">
                  <a:pos x="19" y="4"/>
                </a:cxn>
                <a:cxn ang="0">
                  <a:pos x="19" y="0"/>
                </a:cxn>
                <a:cxn ang="0">
                  <a:pos x="12" y="0"/>
                </a:cxn>
                <a:cxn ang="0">
                  <a:pos x="9" y="2"/>
                </a:cxn>
                <a:cxn ang="0">
                  <a:pos x="2" y="2"/>
                </a:cxn>
                <a:cxn ang="0">
                  <a:pos x="0" y="4"/>
                </a:cxn>
                <a:cxn ang="0">
                  <a:pos x="0" y="9"/>
                </a:cxn>
                <a:cxn ang="0">
                  <a:pos x="4" y="9"/>
                </a:cxn>
              </a:cxnLst>
              <a:rect l="0" t="0" r="r" b="b"/>
              <a:pathLst>
                <a:path w="20" h="10">
                  <a:moveTo>
                    <a:pt x="4" y="9"/>
                  </a:moveTo>
                  <a:lnTo>
                    <a:pt x="7" y="7"/>
                  </a:lnTo>
                  <a:lnTo>
                    <a:pt x="14" y="7"/>
                  </a:lnTo>
                  <a:lnTo>
                    <a:pt x="14" y="4"/>
                  </a:lnTo>
                  <a:lnTo>
                    <a:pt x="19" y="4"/>
                  </a:lnTo>
                  <a:lnTo>
                    <a:pt x="19" y="0"/>
                  </a:lnTo>
                  <a:lnTo>
                    <a:pt x="12" y="0"/>
                  </a:lnTo>
                  <a:lnTo>
                    <a:pt x="9" y="2"/>
                  </a:lnTo>
                  <a:lnTo>
                    <a:pt x="2" y="2"/>
                  </a:lnTo>
                  <a:lnTo>
                    <a:pt x="0" y="4"/>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5" name="Freeform 831"/>
            <p:cNvSpPr>
              <a:spLocks/>
            </p:cNvSpPr>
            <p:nvPr/>
          </p:nvSpPr>
          <p:spPr bwMode="auto">
            <a:xfrm>
              <a:off x="9652" y="2954"/>
              <a:ext cx="20" cy="10"/>
            </a:xfrm>
            <a:custGeom>
              <a:avLst/>
              <a:gdLst/>
              <a:ahLst/>
              <a:cxnLst>
                <a:cxn ang="0">
                  <a:pos x="0" y="9"/>
                </a:cxn>
                <a:cxn ang="0">
                  <a:pos x="4" y="9"/>
                </a:cxn>
                <a:cxn ang="0">
                  <a:pos x="4" y="7"/>
                </a:cxn>
                <a:cxn ang="0">
                  <a:pos x="14" y="7"/>
                </a:cxn>
                <a:cxn ang="0">
                  <a:pos x="14" y="4"/>
                </a:cxn>
                <a:cxn ang="0">
                  <a:pos x="19" y="4"/>
                </a:cxn>
                <a:cxn ang="0">
                  <a:pos x="19" y="0"/>
                </a:cxn>
                <a:cxn ang="0">
                  <a:pos x="12" y="0"/>
                </a:cxn>
                <a:cxn ang="0">
                  <a:pos x="9" y="2"/>
                </a:cxn>
                <a:cxn ang="0">
                  <a:pos x="0" y="2"/>
                </a:cxn>
                <a:cxn ang="0">
                  <a:pos x="0" y="9"/>
                </a:cxn>
              </a:cxnLst>
              <a:rect l="0" t="0" r="r" b="b"/>
              <a:pathLst>
                <a:path w="20" h="10">
                  <a:moveTo>
                    <a:pt x="0" y="9"/>
                  </a:moveTo>
                  <a:lnTo>
                    <a:pt x="4" y="9"/>
                  </a:lnTo>
                  <a:lnTo>
                    <a:pt x="4" y="7"/>
                  </a:lnTo>
                  <a:lnTo>
                    <a:pt x="14" y="7"/>
                  </a:lnTo>
                  <a:lnTo>
                    <a:pt x="14" y="4"/>
                  </a:lnTo>
                  <a:lnTo>
                    <a:pt x="19" y="4"/>
                  </a:lnTo>
                  <a:lnTo>
                    <a:pt x="19" y="0"/>
                  </a:lnTo>
                  <a:lnTo>
                    <a:pt x="12" y="0"/>
                  </a:lnTo>
                  <a:lnTo>
                    <a:pt x="9" y="2"/>
                  </a:lnTo>
                  <a:lnTo>
                    <a:pt x="0" y="2"/>
                  </a:lnTo>
                  <a:lnTo>
                    <a:pt x="0" y="9"/>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6" name="Freeform 832"/>
            <p:cNvSpPr>
              <a:spLocks/>
            </p:cNvSpPr>
            <p:nvPr/>
          </p:nvSpPr>
          <p:spPr bwMode="auto">
            <a:xfrm>
              <a:off x="9655" y="2954"/>
              <a:ext cx="17" cy="10"/>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10">
                  <a:moveTo>
                    <a:pt x="0" y="2"/>
                  </a:moveTo>
                  <a:lnTo>
                    <a:pt x="0" y="9"/>
                  </a:lnTo>
                  <a:lnTo>
                    <a:pt x="4" y="7"/>
                  </a:lnTo>
                  <a:lnTo>
                    <a:pt x="12" y="7"/>
                  </a:lnTo>
                  <a:lnTo>
                    <a:pt x="16" y="4"/>
                  </a:lnTo>
                  <a:lnTo>
                    <a:pt x="16" y="0"/>
                  </a:lnTo>
                  <a:lnTo>
                    <a:pt x="12" y="0"/>
                  </a:lnTo>
                  <a:lnTo>
                    <a:pt x="9" y="2"/>
                  </a:lnTo>
                  <a:lnTo>
                    <a:pt x="0"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7" name="Freeform 833"/>
            <p:cNvSpPr>
              <a:spLocks/>
            </p:cNvSpPr>
            <p:nvPr/>
          </p:nvSpPr>
          <p:spPr bwMode="auto">
            <a:xfrm>
              <a:off x="9655" y="2954"/>
              <a:ext cx="17" cy="7"/>
            </a:xfrm>
            <a:custGeom>
              <a:avLst/>
              <a:gdLst/>
              <a:ahLst/>
              <a:cxnLst>
                <a:cxn ang="0">
                  <a:pos x="0" y="2"/>
                </a:cxn>
                <a:cxn ang="0">
                  <a:pos x="0" y="4"/>
                </a:cxn>
                <a:cxn ang="0">
                  <a:pos x="4" y="7"/>
                </a:cxn>
                <a:cxn ang="0">
                  <a:pos x="12" y="7"/>
                </a:cxn>
                <a:cxn ang="0">
                  <a:pos x="16" y="4"/>
                </a:cxn>
                <a:cxn ang="0">
                  <a:pos x="16" y="0"/>
                </a:cxn>
                <a:cxn ang="0">
                  <a:pos x="12" y="0"/>
                </a:cxn>
                <a:cxn ang="0">
                  <a:pos x="9" y="2"/>
                </a:cxn>
                <a:cxn ang="0">
                  <a:pos x="0" y="2"/>
                </a:cxn>
              </a:cxnLst>
              <a:rect l="0" t="0" r="r" b="b"/>
              <a:pathLst>
                <a:path w="17" h="7">
                  <a:moveTo>
                    <a:pt x="0" y="2"/>
                  </a:moveTo>
                  <a:lnTo>
                    <a:pt x="0" y="4"/>
                  </a:lnTo>
                  <a:lnTo>
                    <a:pt x="4" y="7"/>
                  </a:lnTo>
                  <a:lnTo>
                    <a:pt x="12" y="7"/>
                  </a:lnTo>
                  <a:lnTo>
                    <a:pt x="16" y="4"/>
                  </a:lnTo>
                  <a:lnTo>
                    <a:pt x="16" y="0"/>
                  </a:lnTo>
                  <a:lnTo>
                    <a:pt x="12" y="0"/>
                  </a:lnTo>
                  <a:lnTo>
                    <a:pt x="9" y="2"/>
                  </a:lnTo>
                  <a:lnTo>
                    <a:pt x="0"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8" name="Freeform 834"/>
            <p:cNvSpPr>
              <a:spLocks/>
            </p:cNvSpPr>
            <p:nvPr/>
          </p:nvSpPr>
          <p:spPr bwMode="auto">
            <a:xfrm>
              <a:off x="9657" y="2954"/>
              <a:ext cx="15" cy="10"/>
            </a:xfrm>
            <a:custGeom>
              <a:avLst/>
              <a:gdLst/>
              <a:ahLst/>
              <a:cxnLst>
                <a:cxn ang="0">
                  <a:pos x="9" y="7"/>
                </a:cxn>
                <a:cxn ang="0">
                  <a:pos x="14" y="4"/>
                </a:cxn>
                <a:cxn ang="0">
                  <a:pos x="14" y="0"/>
                </a:cxn>
                <a:cxn ang="0">
                  <a:pos x="7" y="0"/>
                </a:cxn>
                <a:cxn ang="0">
                  <a:pos x="4" y="2"/>
                </a:cxn>
                <a:cxn ang="0">
                  <a:pos x="0" y="2"/>
                </a:cxn>
                <a:cxn ang="0">
                  <a:pos x="0" y="9"/>
                </a:cxn>
                <a:cxn ang="0">
                  <a:pos x="2" y="7"/>
                </a:cxn>
                <a:cxn ang="0">
                  <a:pos x="9" y="7"/>
                </a:cxn>
              </a:cxnLst>
              <a:rect l="0" t="0" r="r" b="b"/>
              <a:pathLst>
                <a:path w="15" h="10">
                  <a:moveTo>
                    <a:pt x="9" y="7"/>
                  </a:moveTo>
                  <a:lnTo>
                    <a:pt x="14" y="4"/>
                  </a:lnTo>
                  <a:lnTo>
                    <a:pt x="14" y="0"/>
                  </a:lnTo>
                  <a:lnTo>
                    <a:pt x="7" y="0"/>
                  </a:lnTo>
                  <a:lnTo>
                    <a:pt x="4" y="2"/>
                  </a:lnTo>
                  <a:lnTo>
                    <a:pt x="0" y="2"/>
                  </a:lnTo>
                  <a:lnTo>
                    <a:pt x="0" y="9"/>
                  </a:lnTo>
                  <a:lnTo>
                    <a:pt x="2" y="7"/>
                  </a:lnTo>
                  <a:lnTo>
                    <a:pt x="9"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9" name="Freeform 835"/>
            <p:cNvSpPr>
              <a:spLocks/>
            </p:cNvSpPr>
            <p:nvPr/>
          </p:nvSpPr>
          <p:spPr bwMode="auto">
            <a:xfrm>
              <a:off x="9657" y="2954"/>
              <a:ext cx="15" cy="7"/>
            </a:xfrm>
            <a:custGeom>
              <a:avLst/>
              <a:gdLst/>
              <a:ahLst/>
              <a:cxnLst>
                <a:cxn ang="0">
                  <a:pos x="0" y="2"/>
                </a:cxn>
                <a:cxn ang="0">
                  <a:pos x="2" y="7"/>
                </a:cxn>
                <a:cxn ang="0">
                  <a:pos x="9" y="7"/>
                </a:cxn>
                <a:cxn ang="0">
                  <a:pos x="14" y="4"/>
                </a:cxn>
                <a:cxn ang="0">
                  <a:pos x="14" y="0"/>
                </a:cxn>
                <a:cxn ang="0">
                  <a:pos x="9" y="0"/>
                </a:cxn>
                <a:cxn ang="0">
                  <a:pos x="7" y="2"/>
                </a:cxn>
                <a:cxn ang="0">
                  <a:pos x="0" y="2"/>
                </a:cxn>
              </a:cxnLst>
              <a:rect l="0" t="0" r="r" b="b"/>
              <a:pathLst>
                <a:path w="15" h="7">
                  <a:moveTo>
                    <a:pt x="0" y="2"/>
                  </a:moveTo>
                  <a:lnTo>
                    <a:pt x="2" y="7"/>
                  </a:lnTo>
                  <a:lnTo>
                    <a:pt x="9" y="7"/>
                  </a:lnTo>
                  <a:lnTo>
                    <a:pt x="14" y="4"/>
                  </a:lnTo>
                  <a:lnTo>
                    <a:pt x="14" y="0"/>
                  </a:lnTo>
                  <a:lnTo>
                    <a:pt x="9" y="0"/>
                  </a:lnTo>
                  <a:lnTo>
                    <a:pt x="7" y="2"/>
                  </a:lnTo>
                  <a:lnTo>
                    <a:pt x="0"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0" name="Freeform 836"/>
            <p:cNvSpPr>
              <a:spLocks/>
            </p:cNvSpPr>
            <p:nvPr/>
          </p:nvSpPr>
          <p:spPr bwMode="auto">
            <a:xfrm>
              <a:off x="9660" y="2954"/>
              <a:ext cx="12" cy="7"/>
            </a:xfrm>
            <a:custGeom>
              <a:avLst/>
              <a:gdLst/>
              <a:ahLst/>
              <a:cxnLst>
                <a:cxn ang="0">
                  <a:pos x="7" y="0"/>
                </a:cxn>
                <a:cxn ang="0">
                  <a:pos x="4" y="2"/>
                </a:cxn>
                <a:cxn ang="0">
                  <a:pos x="0" y="2"/>
                </a:cxn>
                <a:cxn ang="0">
                  <a:pos x="0" y="7"/>
                </a:cxn>
                <a:cxn ang="0">
                  <a:pos x="7" y="7"/>
                </a:cxn>
                <a:cxn ang="0">
                  <a:pos x="12" y="4"/>
                </a:cxn>
                <a:cxn ang="0">
                  <a:pos x="12" y="0"/>
                </a:cxn>
                <a:cxn ang="0">
                  <a:pos x="7" y="0"/>
                </a:cxn>
              </a:cxnLst>
              <a:rect l="0" t="0" r="r" b="b"/>
              <a:pathLst>
                <a:path w="12" h="7">
                  <a:moveTo>
                    <a:pt x="7" y="0"/>
                  </a:moveTo>
                  <a:lnTo>
                    <a:pt x="4" y="2"/>
                  </a:lnTo>
                  <a:lnTo>
                    <a:pt x="0" y="2"/>
                  </a:lnTo>
                  <a:lnTo>
                    <a:pt x="0" y="7"/>
                  </a:lnTo>
                  <a:lnTo>
                    <a:pt x="7" y="7"/>
                  </a:lnTo>
                  <a:lnTo>
                    <a:pt x="12" y="4"/>
                  </a:lnTo>
                  <a:lnTo>
                    <a:pt x="12" y="0"/>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1" name="Freeform 837"/>
            <p:cNvSpPr>
              <a:spLocks/>
            </p:cNvSpPr>
            <p:nvPr/>
          </p:nvSpPr>
          <p:spPr bwMode="auto">
            <a:xfrm>
              <a:off x="9662" y="2954"/>
              <a:ext cx="10" cy="7"/>
            </a:xfrm>
            <a:custGeom>
              <a:avLst/>
              <a:gdLst/>
              <a:ahLst/>
              <a:cxnLst>
                <a:cxn ang="0">
                  <a:pos x="0" y="2"/>
                </a:cxn>
                <a:cxn ang="0">
                  <a:pos x="0" y="7"/>
                </a:cxn>
                <a:cxn ang="0">
                  <a:pos x="4" y="7"/>
                </a:cxn>
                <a:cxn ang="0">
                  <a:pos x="9" y="4"/>
                </a:cxn>
                <a:cxn ang="0">
                  <a:pos x="9" y="0"/>
                </a:cxn>
                <a:cxn ang="0">
                  <a:pos x="4" y="0"/>
                </a:cxn>
                <a:cxn ang="0">
                  <a:pos x="0" y="2"/>
                </a:cxn>
              </a:cxnLst>
              <a:rect l="0" t="0" r="r" b="b"/>
              <a:pathLst>
                <a:path w="10" h="7">
                  <a:moveTo>
                    <a:pt x="0" y="2"/>
                  </a:moveTo>
                  <a:lnTo>
                    <a:pt x="0" y="7"/>
                  </a:lnTo>
                  <a:lnTo>
                    <a:pt x="4" y="7"/>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2" name="Freeform 838"/>
            <p:cNvSpPr>
              <a:spLocks/>
            </p:cNvSpPr>
            <p:nvPr/>
          </p:nvSpPr>
          <p:spPr bwMode="auto">
            <a:xfrm>
              <a:off x="9662" y="2954"/>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3" name="Freeform 839"/>
            <p:cNvSpPr>
              <a:spLocks/>
            </p:cNvSpPr>
            <p:nvPr/>
          </p:nvSpPr>
          <p:spPr bwMode="auto">
            <a:xfrm>
              <a:off x="9650" y="2875"/>
              <a:ext cx="17" cy="5"/>
            </a:xfrm>
            <a:custGeom>
              <a:avLst/>
              <a:gdLst/>
              <a:ahLst/>
              <a:cxnLst>
                <a:cxn ang="0">
                  <a:pos x="0" y="0"/>
                </a:cxn>
                <a:cxn ang="0">
                  <a:pos x="0" y="4"/>
                </a:cxn>
                <a:cxn ang="0">
                  <a:pos x="16" y="4"/>
                </a:cxn>
                <a:cxn ang="0">
                  <a:pos x="14" y="0"/>
                </a:cxn>
                <a:cxn ang="0">
                  <a:pos x="0" y="0"/>
                </a:cxn>
              </a:cxnLst>
              <a:rect l="0" t="0" r="r" b="b"/>
              <a:pathLst>
                <a:path w="17" h="5">
                  <a:moveTo>
                    <a:pt x="0" y="0"/>
                  </a:moveTo>
                  <a:lnTo>
                    <a:pt x="0" y="4"/>
                  </a:lnTo>
                  <a:lnTo>
                    <a:pt x="16" y="4"/>
                  </a:lnTo>
                  <a:lnTo>
                    <a:pt x="14"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4" name="Freeform 840"/>
            <p:cNvSpPr>
              <a:spLocks/>
            </p:cNvSpPr>
            <p:nvPr/>
          </p:nvSpPr>
          <p:spPr bwMode="auto">
            <a:xfrm>
              <a:off x="9650" y="2877"/>
              <a:ext cx="14" cy="0"/>
            </a:xfrm>
            <a:custGeom>
              <a:avLst/>
              <a:gdLst/>
              <a:ahLst/>
              <a:cxnLst>
                <a:cxn ang="0">
                  <a:pos x="0" y="0"/>
                </a:cxn>
                <a:cxn ang="0">
                  <a:pos x="14" y="0"/>
                </a:cxn>
              </a:cxnLst>
              <a:rect l="0" t="0" r="r" b="b"/>
              <a:pathLst>
                <a:path w="14">
                  <a:moveTo>
                    <a:pt x="0" y="0"/>
                  </a:moveTo>
                  <a:lnTo>
                    <a:pt x="14" y="0"/>
                  </a:lnTo>
                </a:path>
              </a:pathLst>
            </a:custGeom>
            <a:noFill/>
            <a:ln w="4318">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5" name="Freeform 841"/>
            <p:cNvSpPr>
              <a:spLocks/>
            </p:cNvSpPr>
            <p:nvPr/>
          </p:nvSpPr>
          <p:spPr bwMode="auto">
            <a:xfrm>
              <a:off x="9650" y="2877"/>
              <a:ext cx="14" cy="0"/>
            </a:xfrm>
            <a:custGeom>
              <a:avLst/>
              <a:gdLst/>
              <a:ahLst/>
              <a:cxnLst>
                <a:cxn ang="0">
                  <a:pos x="0" y="0"/>
                </a:cxn>
                <a:cxn ang="0">
                  <a:pos x="14" y="0"/>
                </a:cxn>
              </a:cxnLst>
              <a:rect l="0" t="0" r="r" b="b"/>
              <a:pathLst>
                <a:path w="14">
                  <a:moveTo>
                    <a:pt x="0" y="0"/>
                  </a:moveTo>
                  <a:lnTo>
                    <a:pt x="14" y="0"/>
                  </a:lnTo>
                </a:path>
              </a:pathLst>
            </a:custGeom>
            <a:noFill/>
            <a:ln w="4318">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6" name="Freeform 842"/>
            <p:cNvSpPr>
              <a:spLocks/>
            </p:cNvSpPr>
            <p:nvPr/>
          </p:nvSpPr>
          <p:spPr bwMode="auto">
            <a:xfrm>
              <a:off x="9652" y="2877"/>
              <a:ext cx="12" cy="0"/>
            </a:xfrm>
            <a:custGeom>
              <a:avLst/>
              <a:gdLst/>
              <a:ahLst/>
              <a:cxnLst>
                <a:cxn ang="0">
                  <a:pos x="0" y="0"/>
                </a:cxn>
                <a:cxn ang="0">
                  <a:pos x="12" y="0"/>
                </a:cxn>
              </a:cxnLst>
              <a:rect l="0" t="0" r="r" b="b"/>
              <a:pathLst>
                <a:path w="12">
                  <a:moveTo>
                    <a:pt x="0" y="0"/>
                  </a:moveTo>
                  <a:lnTo>
                    <a:pt x="12" y="0"/>
                  </a:lnTo>
                </a:path>
              </a:pathLst>
            </a:custGeom>
            <a:noFill/>
            <a:ln w="4318">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7" name="Freeform 843"/>
            <p:cNvSpPr>
              <a:spLocks/>
            </p:cNvSpPr>
            <p:nvPr/>
          </p:nvSpPr>
          <p:spPr bwMode="auto">
            <a:xfrm>
              <a:off x="9652" y="2877"/>
              <a:ext cx="12" cy="0"/>
            </a:xfrm>
            <a:custGeom>
              <a:avLst/>
              <a:gdLst/>
              <a:ahLst/>
              <a:cxnLst>
                <a:cxn ang="0">
                  <a:pos x="0" y="0"/>
                </a:cxn>
                <a:cxn ang="0">
                  <a:pos x="12" y="0"/>
                </a:cxn>
              </a:cxnLst>
              <a:rect l="0" t="0" r="r" b="b"/>
              <a:pathLst>
                <a:path w="12">
                  <a:moveTo>
                    <a:pt x="0" y="0"/>
                  </a:moveTo>
                  <a:lnTo>
                    <a:pt x="12" y="0"/>
                  </a:lnTo>
                </a:path>
              </a:pathLst>
            </a:custGeom>
            <a:noFill/>
            <a:ln w="4318">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8" name="Freeform 844"/>
            <p:cNvSpPr>
              <a:spLocks/>
            </p:cNvSpPr>
            <p:nvPr/>
          </p:nvSpPr>
          <p:spPr bwMode="auto">
            <a:xfrm>
              <a:off x="9655" y="2877"/>
              <a:ext cx="9" cy="0"/>
            </a:xfrm>
            <a:custGeom>
              <a:avLst/>
              <a:gdLst/>
              <a:ahLst/>
              <a:cxnLst>
                <a:cxn ang="0">
                  <a:pos x="0" y="0"/>
                </a:cxn>
                <a:cxn ang="0">
                  <a:pos x="9" y="0"/>
                </a:cxn>
              </a:cxnLst>
              <a:rect l="0" t="0" r="r" b="b"/>
              <a:pathLst>
                <a:path w="9">
                  <a:moveTo>
                    <a:pt x="0" y="0"/>
                  </a:moveTo>
                  <a:lnTo>
                    <a:pt x="9" y="0"/>
                  </a:lnTo>
                </a:path>
              </a:pathLst>
            </a:custGeom>
            <a:noFill/>
            <a:ln w="4318">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9" name="Freeform 845"/>
            <p:cNvSpPr>
              <a:spLocks/>
            </p:cNvSpPr>
            <p:nvPr/>
          </p:nvSpPr>
          <p:spPr bwMode="auto">
            <a:xfrm>
              <a:off x="9655" y="2877"/>
              <a:ext cx="9" cy="0"/>
            </a:xfrm>
            <a:custGeom>
              <a:avLst/>
              <a:gdLst/>
              <a:ahLst/>
              <a:cxnLst>
                <a:cxn ang="0">
                  <a:pos x="0" y="0"/>
                </a:cxn>
                <a:cxn ang="0">
                  <a:pos x="9" y="0"/>
                </a:cxn>
              </a:cxnLst>
              <a:rect l="0" t="0" r="r" b="b"/>
              <a:pathLst>
                <a:path w="9">
                  <a:moveTo>
                    <a:pt x="0" y="0"/>
                  </a:moveTo>
                  <a:lnTo>
                    <a:pt x="9" y="0"/>
                  </a:lnTo>
                </a:path>
              </a:pathLst>
            </a:custGeom>
            <a:noFill/>
            <a:ln w="4318">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0" name="Freeform 846"/>
            <p:cNvSpPr>
              <a:spLocks/>
            </p:cNvSpPr>
            <p:nvPr/>
          </p:nvSpPr>
          <p:spPr bwMode="auto">
            <a:xfrm>
              <a:off x="9655" y="2877"/>
              <a:ext cx="9" cy="0"/>
            </a:xfrm>
            <a:custGeom>
              <a:avLst/>
              <a:gdLst/>
              <a:ahLst/>
              <a:cxnLst>
                <a:cxn ang="0">
                  <a:pos x="0" y="0"/>
                </a:cxn>
                <a:cxn ang="0">
                  <a:pos x="9" y="0"/>
                </a:cxn>
              </a:cxnLst>
              <a:rect l="0" t="0" r="r" b="b"/>
              <a:pathLst>
                <a:path w="9">
                  <a:moveTo>
                    <a:pt x="0" y="0"/>
                  </a:moveTo>
                  <a:lnTo>
                    <a:pt x="9" y="0"/>
                  </a:lnTo>
                </a:path>
              </a:pathLst>
            </a:custGeom>
            <a:noFill/>
            <a:ln w="4318">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1" name="Freeform 847"/>
            <p:cNvSpPr>
              <a:spLocks/>
            </p:cNvSpPr>
            <p:nvPr/>
          </p:nvSpPr>
          <p:spPr bwMode="auto">
            <a:xfrm>
              <a:off x="9657" y="2877"/>
              <a:ext cx="7" cy="0"/>
            </a:xfrm>
            <a:custGeom>
              <a:avLst/>
              <a:gdLst/>
              <a:ahLst/>
              <a:cxnLst>
                <a:cxn ang="0">
                  <a:pos x="0" y="0"/>
                </a:cxn>
                <a:cxn ang="0">
                  <a:pos x="7" y="0"/>
                </a:cxn>
              </a:cxnLst>
              <a:rect l="0" t="0" r="r" b="b"/>
              <a:pathLst>
                <a:path w="7">
                  <a:moveTo>
                    <a:pt x="0" y="0"/>
                  </a:moveTo>
                  <a:lnTo>
                    <a:pt x="7" y="0"/>
                  </a:lnTo>
                </a:path>
              </a:pathLst>
            </a:custGeom>
            <a:noFill/>
            <a:ln w="4318">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2" name="Freeform 848"/>
            <p:cNvSpPr>
              <a:spLocks/>
            </p:cNvSpPr>
            <p:nvPr/>
          </p:nvSpPr>
          <p:spPr bwMode="auto">
            <a:xfrm>
              <a:off x="9657" y="2877"/>
              <a:ext cx="7" cy="0"/>
            </a:xfrm>
            <a:custGeom>
              <a:avLst/>
              <a:gdLst/>
              <a:ahLst/>
              <a:cxnLst>
                <a:cxn ang="0">
                  <a:pos x="0" y="0"/>
                </a:cxn>
                <a:cxn ang="0">
                  <a:pos x="7" y="0"/>
                </a:cxn>
              </a:cxnLst>
              <a:rect l="0" t="0" r="r" b="b"/>
              <a:pathLst>
                <a:path w="7">
                  <a:moveTo>
                    <a:pt x="0" y="0"/>
                  </a:moveTo>
                  <a:lnTo>
                    <a:pt x="7" y="0"/>
                  </a:lnTo>
                </a:path>
              </a:pathLst>
            </a:custGeom>
            <a:noFill/>
            <a:ln w="4318">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3" name="Freeform 849"/>
            <p:cNvSpPr>
              <a:spLocks/>
            </p:cNvSpPr>
            <p:nvPr/>
          </p:nvSpPr>
          <p:spPr bwMode="auto">
            <a:xfrm>
              <a:off x="9660" y="2877"/>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4" name="Freeform 850"/>
            <p:cNvSpPr>
              <a:spLocks/>
            </p:cNvSpPr>
            <p:nvPr/>
          </p:nvSpPr>
          <p:spPr bwMode="auto">
            <a:xfrm>
              <a:off x="9660" y="2875"/>
              <a:ext cx="7" cy="5"/>
            </a:xfrm>
            <a:custGeom>
              <a:avLst/>
              <a:gdLst/>
              <a:ahLst/>
              <a:cxnLst>
                <a:cxn ang="0">
                  <a:pos x="0" y="0"/>
                </a:cxn>
                <a:cxn ang="0">
                  <a:pos x="0" y="4"/>
                </a:cxn>
                <a:cxn ang="0">
                  <a:pos x="7" y="4"/>
                </a:cxn>
                <a:cxn ang="0">
                  <a:pos x="4" y="0"/>
                </a:cxn>
                <a:cxn ang="0">
                  <a:pos x="0" y="0"/>
                </a:cxn>
              </a:cxnLst>
              <a:rect l="0" t="0" r="r" b="b"/>
              <a:pathLst>
                <a:path w="7" h="5">
                  <a:moveTo>
                    <a:pt x="0" y="0"/>
                  </a:moveTo>
                  <a:lnTo>
                    <a:pt x="0" y="4"/>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5" name="Freeform 851"/>
            <p:cNvSpPr>
              <a:spLocks/>
            </p:cNvSpPr>
            <p:nvPr/>
          </p:nvSpPr>
          <p:spPr bwMode="auto">
            <a:xfrm>
              <a:off x="9662"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6" name="Freeform 852"/>
            <p:cNvSpPr>
              <a:spLocks/>
            </p:cNvSpPr>
            <p:nvPr/>
          </p:nvSpPr>
          <p:spPr bwMode="auto">
            <a:xfrm>
              <a:off x="9660" y="2882"/>
              <a:ext cx="12" cy="70"/>
            </a:xfrm>
            <a:custGeom>
              <a:avLst/>
              <a:gdLst/>
              <a:ahLst/>
              <a:cxnLst>
                <a:cxn ang="0">
                  <a:pos x="7" y="52"/>
                </a:cxn>
                <a:cxn ang="0">
                  <a:pos x="7" y="69"/>
                </a:cxn>
                <a:cxn ang="0">
                  <a:pos x="12" y="67"/>
                </a:cxn>
                <a:cxn ang="0">
                  <a:pos x="12" y="50"/>
                </a:cxn>
                <a:cxn ang="0">
                  <a:pos x="4" y="0"/>
                </a:cxn>
                <a:cxn ang="0">
                  <a:pos x="0" y="0"/>
                </a:cxn>
                <a:cxn ang="0">
                  <a:pos x="2" y="19"/>
                </a:cxn>
                <a:cxn ang="0">
                  <a:pos x="7" y="52"/>
                </a:cxn>
              </a:cxnLst>
              <a:rect l="0" t="0" r="r" b="b"/>
              <a:pathLst>
                <a:path w="12" h="70">
                  <a:moveTo>
                    <a:pt x="7" y="52"/>
                  </a:moveTo>
                  <a:lnTo>
                    <a:pt x="7" y="69"/>
                  </a:lnTo>
                  <a:lnTo>
                    <a:pt x="12" y="67"/>
                  </a:lnTo>
                  <a:lnTo>
                    <a:pt x="12" y="50"/>
                  </a:lnTo>
                  <a:lnTo>
                    <a:pt x="4" y="0"/>
                  </a:lnTo>
                  <a:lnTo>
                    <a:pt x="0" y="0"/>
                  </a:lnTo>
                  <a:lnTo>
                    <a:pt x="2" y="19"/>
                  </a:lnTo>
                  <a:lnTo>
                    <a:pt x="7" y="5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7" name="Freeform 853"/>
            <p:cNvSpPr>
              <a:spLocks/>
            </p:cNvSpPr>
            <p:nvPr/>
          </p:nvSpPr>
          <p:spPr bwMode="auto">
            <a:xfrm>
              <a:off x="9660" y="2882"/>
              <a:ext cx="9" cy="70"/>
            </a:xfrm>
            <a:custGeom>
              <a:avLst/>
              <a:gdLst/>
              <a:ahLst/>
              <a:cxnLst>
                <a:cxn ang="0">
                  <a:pos x="4" y="69"/>
                </a:cxn>
                <a:cxn ang="0">
                  <a:pos x="9" y="67"/>
                </a:cxn>
                <a:cxn ang="0">
                  <a:pos x="9" y="33"/>
                </a:cxn>
                <a:cxn ang="0">
                  <a:pos x="4" y="0"/>
                </a:cxn>
                <a:cxn ang="0">
                  <a:pos x="0" y="0"/>
                </a:cxn>
                <a:cxn ang="0">
                  <a:pos x="0" y="9"/>
                </a:cxn>
                <a:cxn ang="0">
                  <a:pos x="2" y="19"/>
                </a:cxn>
                <a:cxn ang="0">
                  <a:pos x="2" y="26"/>
                </a:cxn>
                <a:cxn ang="0">
                  <a:pos x="4" y="35"/>
                </a:cxn>
                <a:cxn ang="0">
                  <a:pos x="4" y="69"/>
                </a:cxn>
              </a:cxnLst>
              <a:rect l="0" t="0" r="r" b="b"/>
              <a:pathLst>
                <a:path w="9" h="70">
                  <a:moveTo>
                    <a:pt x="4" y="69"/>
                  </a:moveTo>
                  <a:lnTo>
                    <a:pt x="9" y="67"/>
                  </a:lnTo>
                  <a:lnTo>
                    <a:pt x="9" y="33"/>
                  </a:lnTo>
                  <a:lnTo>
                    <a:pt x="4" y="0"/>
                  </a:lnTo>
                  <a:lnTo>
                    <a:pt x="0" y="0"/>
                  </a:lnTo>
                  <a:lnTo>
                    <a:pt x="0" y="9"/>
                  </a:lnTo>
                  <a:lnTo>
                    <a:pt x="2" y="19"/>
                  </a:lnTo>
                  <a:lnTo>
                    <a:pt x="2" y="26"/>
                  </a:lnTo>
                  <a:lnTo>
                    <a:pt x="4" y="35"/>
                  </a:lnTo>
                  <a:lnTo>
                    <a:pt x="4" y="69"/>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8" name="Freeform 854"/>
            <p:cNvSpPr>
              <a:spLocks/>
            </p:cNvSpPr>
            <p:nvPr/>
          </p:nvSpPr>
          <p:spPr bwMode="auto">
            <a:xfrm>
              <a:off x="9657" y="2882"/>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9" name="Freeform 855"/>
            <p:cNvSpPr>
              <a:spLocks/>
            </p:cNvSpPr>
            <p:nvPr/>
          </p:nvSpPr>
          <p:spPr bwMode="auto">
            <a:xfrm>
              <a:off x="9657" y="2882"/>
              <a:ext cx="12" cy="70"/>
            </a:xfrm>
            <a:custGeom>
              <a:avLst/>
              <a:gdLst/>
              <a:ahLst/>
              <a:cxnLst>
                <a:cxn ang="0">
                  <a:pos x="4" y="0"/>
                </a:cxn>
                <a:cxn ang="0">
                  <a:pos x="0" y="0"/>
                </a:cxn>
                <a:cxn ang="0">
                  <a:pos x="2" y="19"/>
                </a:cxn>
                <a:cxn ang="0">
                  <a:pos x="4" y="35"/>
                </a:cxn>
                <a:cxn ang="0">
                  <a:pos x="4" y="69"/>
                </a:cxn>
                <a:cxn ang="0">
                  <a:pos x="7" y="69"/>
                </a:cxn>
                <a:cxn ang="0">
                  <a:pos x="12" y="67"/>
                </a:cxn>
                <a:cxn ang="0">
                  <a:pos x="9" y="50"/>
                </a:cxn>
                <a:cxn ang="0">
                  <a:pos x="9" y="33"/>
                </a:cxn>
                <a:cxn ang="0">
                  <a:pos x="4" y="0"/>
                </a:cxn>
              </a:cxnLst>
              <a:rect l="0" t="0" r="r" b="b"/>
              <a:pathLst>
                <a:path w="12" h="70">
                  <a:moveTo>
                    <a:pt x="4" y="0"/>
                  </a:moveTo>
                  <a:lnTo>
                    <a:pt x="0" y="0"/>
                  </a:lnTo>
                  <a:lnTo>
                    <a:pt x="2" y="19"/>
                  </a:lnTo>
                  <a:lnTo>
                    <a:pt x="4" y="35"/>
                  </a:lnTo>
                  <a:lnTo>
                    <a:pt x="4" y="69"/>
                  </a:lnTo>
                  <a:lnTo>
                    <a:pt x="7" y="69"/>
                  </a:lnTo>
                  <a:lnTo>
                    <a:pt x="12" y="67"/>
                  </a:lnTo>
                  <a:lnTo>
                    <a:pt x="9" y="50"/>
                  </a:lnTo>
                  <a:lnTo>
                    <a:pt x="9" y="33"/>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0" name="Freeform 856"/>
            <p:cNvSpPr>
              <a:spLocks/>
            </p:cNvSpPr>
            <p:nvPr/>
          </p:nvSpPr>
          <p:spPr bwMode="auto">
            <a:xfrm>
              <a:off x="9655" y="2882"/>
              <a:ext cx="12" cy="70"/>
            </a:xfrm>
            <a:custGeom>
              <a:avLst/>
              <a:gdLst/>
              <a:ahLst/>
              <a:cxnLst>
                <a:cxn ang="0">
                  <a:pos x="7" y="0"/>
                </a:cxn>
                <a:cxn ang="0">
                  <a:pos x="0" y="0"/>
                </a:cxn>
                <a:cxn ang="0">
                  <a:pos x="4" y="19"/>
                </a:cxn>
                <a:cxn ang="0">
                  <a:pos x="4" y="35"/>
                </a:cxn>
                <a:cxn ang="0">
                  <a:pos x="7" y="52"/>
                </a:cxn>
                <a:cxn ang="0">
                  <a:pos x="7" y="69"/>
                </a:cxn>
                <a:cxn ang="0">
                  <a:pos x="12" y="67"/>
                </a:cxn>
                <a:cxn ang="0">
                  <a:pos x="12" y="33"/>
                </a:cxn>
                <a:cxn ang="0">
                  <a:pos x="7" y="0"/>
                </a:cxn>
              </a:cxnLst>
              <a:rect l="0" t="0" r="r" b="b"/>
              <a:pathLst>
                <a:path w="12" h="70">
                  <a:moveTo>
                    <a:pt x="7" y="0"/>
                  </a:moveTo>
                  <a:lnTo>
                    <a:pt x="0" y="0"/>
                  </a:lnTo>
                  <a:lnTo>
                    <a:pt x="4" y="19"/>
                  </a:lnTo>
                  <a:lnTo>
                    <a:pt x="4" y="35"/>
                  </a:lnTo>
                  <a:lnTo>
                    <a:pt x="7" y="52"/>
                  </a:lnTo>
                  <a:lnTo>
                    <a:pt x="7" y="69"/>
                  </a:lnTo>
                  <a:lnTo>
                    <a:pt x="12" y="67"/>
                  </a:lnTo>
                  <a:lnTo>
                    <a:pt x="12" y="33"/>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1" name="Freeform 857"/>
            <p:cNvSpPr>
              <a:spLocks/>
            </p:cNvSpPr>
            <p:nvPr/>
          </p:nvSpPr>
          <p:spPr bwMode="auto">
            <a:xfrm>
              <a:off x="9655" y="2882"/>
              <a:ext cx="12" cy="70"/>
            </a:xfrm>
            <a:custGeom>
              <a:avLst/>
              <a:gdLst/>
              <a:ahLst/>
              <a:cxnLst>
                <a:cxn ang="0">
                  <a:pos x="4" y="0"/>
                </a:cxn>
                <a:cxn ang="0">
                  <a:pos x="0" y="0"/>
                </a:cxn>
                <a:cxn ang="0">
                  <a:pos x="2" y="19"/>
                </a:cxn>
                <a:cxn ang="0">
                  <a:pos x="4" y="35"/>
                </a:cxn>
                <a:cxn ang="0">
                  <a:pos x="4" y="52"/>
                </a:cxn>
                <a:cxn ang="0">
                  <a:pos x="7" y="69"/>
                </a:cxn>
                <a:cxn ang="0">
                  <a:pos x="12" y="67"/>
                </a:cxn>
                <a:cxn ang="0">
                  <a:pos x="12" y="50"/>
                </a:cxn>
                <a:cxn ang="0">
                  <a:pos x="4" y="0"/>
                </a:cxn>
              </a:cxnLst>
              <a:rect l="0" t="0" r="r" b="b"/>
              <a:pathLst>
                <a:path w="12" h="70">
                  <a:moveTo>
                    <a:pt x="4" y="0"/>
                  </a:moveTo>
                  <a:lnTo>
                    <a:pt x="0" y="0"/>
                  </a:lnTo>
                  <a:lnTo>
                    <a:pt x="2" y="19"/>
                  </a:lnTo>
                  <a:lnTo>
                    <a:pt x="4" y="35"/>
                  </a:lnTo>
                  <a:lnTo>
                    <a:pt x="4" y="52"/>
                  </a:lnTo>
                  <a:lnTo>
                    <a:pt x="7" y="69"/>
                  </a:lnTo>
                  <a:lnTo>
                    <a:pt x="12" y="67"/>
                  </a:lnTo>
                  <a:lnTo>
                    <a:pt x="12" y="50"/>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2" name="Freeform 858"/>
            <p:cNvSpPr>
              <a:spLocks/>
            </p:cNvSpPr>
            <p:nvPr/>
          </p:nvSpPr>
          <p:spPr bwMode="auto">
            <a:xfrm>
              <a:off x="9655" y="2882"/>
              <a:ext cx="9"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9" h="70">
                  <a:moveTo>
                    <a:pt x="4" y="0"/>
                  </a:moveTo>
                  <a:lnTo>
                    <a:pt x="0" y="0"/>
                  </a:lnTo>
                  <a:lnTo>
                    <a:pt x="2" y="19"/>
                  </a:lnTo>
                  <a:lnTo>
                    <a:pt x="4" y="35"/>
                  </a:lnTo>
                  <a:lnTo>
                    <a:pt x="4" y="69"/>
                  </a:lnTo>
                  <a:lnTo>
                    <a:pt x="9" y="67"/>
                  </a:lnTo>
                  <a:lnTo>
                    <a:pt x="9" y="33"/>
                  </a:lnTo>
                  <a:lnTo>
                    <a:pt x="4"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3" name="Freeform 859"/>
            <p:cNvSpPr>
              <a:spLocks/>
            </p:cNvSpPr>
            <p:nvPr/>
          </p:nvSpPr>
          <p:spPr bwMode="auto">
            <a:xfrm>
              <a:off x="9652" y="2882"/>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4" name="Freeform 860"/>
            <p:cNvSpPr>
              <a:spLocks/>
            </p:cNvSpPr>
            <p:nvPr/>
          </p:nvSpPr>
          <p:spPr bwMode="auto">
            <a:xfrm>
              <a:off x="9652"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5" name="Freeform 861"/>
            <p:cNvSpPr>
              <a:spLocks/>
            </p:cNvSpPr>
            <p:nvPr/>
          </p:nvSpPr>
          <p:spPr bwMode="auto">
            <a:xfrm>
              <a:off x="9650" y="2882"/>
              <a:ext cx="12" cy="70"/>
            </a:xfrm>
            <a:custGeom>
              <a:avLst/>
              <a:gdLst/>
              <a:ahLst/>
              <a:cxnLst>
                <a:cxn ang="0">
                  <a:pos x="7" y="0"/>
                </a:cxn>
                <a:cxn ang="0">
                  <a:pos x="0" y="0"/>
                </a:cxn>
                <a:cxn ang="0">
                  <a:pos x="4" y="19"/>
                </a:cxn>
                <a:cxn ang="0">
                  <a:pos x="4" y="35"/>
                </a:cxn>
                <a:cxn ang="0">
                  <a:pos x="7" y="52"/>
                </a:cxn>
                <a:cxn ang="0">
                  <a:pos x="7" y="69"/>
                </a:cxn>
                <a:cxn ang="0">
                  <a:pos x="12" y="67"/>
                </a:cxn>
                <a:cxn ang="0">
                  <a:pos x="12" y="33"/>
                </a:cxn>
                <a:cxn ang="0">
                  <a:pos x="7" y="0"/>
                </a:cxn>
              </a:cxnLst>
              <a:rect l="0" t="0" r="r" b="b"/>
              <a:pathLst>
                <a:path w="12" h="70">
                  <a:moveTo>
                    <a:pt x="7" y="0"/>
                  </a:moveTo>
                  <a:lnTo>
                    <a:pt x="0" y="0"/>
                  </a:lnTo>
                  <a:lnTo>
                    <a:pt x="4" y="19"/>
                  </a:lnTo>
                  <a:lnTo>
                    <a:pt x="4" y="35"/>
                  </a:lnTo>
                  <a:lnTo>
                    <a:pt x="7" y="52"/>
                  </a:lnTo>
                  <a:lnTo>
                    <a:pt x="7" y="69"/>
                  </a:lnTo>
                  <a:lnTo>
                    <a:pt x="12" y="67"/>
                  </a:lnTo>
                  <a:lnTo>
                    <a:pt x="12" y="33"/>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6" name="Freeform 862"/>
            <p:cNvSpPr>
              <a:spLocks/>
            </p:cNvSpPr>
            <p:nvPr/>
          </p:nvSpPr>
          <p:spPr bwMode="auto">
            <a:xfrm>
              <a:off x="9650" y="2882"/>
              <a:ext cx="12" cy="70"/>
            </a:xfrm>
            <a:custGeom>
              <a:avLst/>
              <a:gdLst/>
              <a:ahLst/>
              <a:cxnLst>
                <a:cxn ang="0">
                  <a:pos x="4" y="0"/>
                </a:cxn>
                <a:cxn ang="0">
                  <a:pos x="0" y="0"/>
                </a:cxn>
                <a:cxn ang="0">
                  <a:pos x="2" y="19"/>
                </a:cxn>
                <a:cxn ang="0">
                  <a:pos x="4" y="35"/>
                </a:cxn>
                <a:cxn ang="0">
                  <a:pos x="4" y="52"/>
                </a:cxn>
                <a:cxn ang="0">
                  <a:pos x="7" y="69"/>
                </a:cxn>
                <a:cxn ang="0">
                  <a:pos x="12" y="67"/>
                </a:cxn>
                <a:cxn ang="0">
                  <a:pos x="12" y="50"/>
                </a:cxn>
                <a:cxn ang="0">
                  <a:pos x="4" y="0"/>
                </a:cxn>
              </a:cxnLst>
              <a:rect l="0" t="0" r="r" b="b"/>
              <a:pathLst>
                <a:path w="12" h="70">
                  <a:moveTo>
                    <a:pt x="4" y="0"/>
                  </a:moveTo>
                  <a:lnTo>
                    <a:pt x="0" y="0"/>
                  </a:lnTo>
                  <a:lnTo>
                    <a:pt x="2" y="19"/>
                  </a:lnTo>
                  <a:lnTo>
                    <a:pt x="4" y="35"/>
                  </a:lnTo>
                  <a:lnTo>
                    <a:pt x="4" y="52"/>
                  </a:lnTo>
                  <a:lnTo>
                    <a:pt x="7" y="69"/>
                  </a:lnTo>
                  <a:lnTo>
                    <a:pt x="12" y="67"/>
                  </a:lnTo>
                  <a:lnTo>
                    <a:pt x="12" y="50"/>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7" name="Freeform 863"/>
            <p:cNvSpPr>
              <a:spLocks/>
            </p:cNvSpPr>
            <p:nvPr/>
          </p:nvSpPr>
          <p:spPr bwMode="auto">
            <a:xfrm>
              <a:off x="8488" y="2908"/>
              <a:ext cx="108" cy="29"/>
            </a:xfrm>
            <a:custGeom>
              <a:avLst/>
              <a:gdLst/>
              <a:ahLst/>
              <a:cxnLst>
                <a:cxn ang="0">
                  <a:pos x="0" y="28"/>
                </a:cxn>
                <a:cxn ang="0">
                  <a:pos x="107" y="21"/>
                </a:cxn>
                <a:cxn ang="0">
                  <a:pos x="105" y="0"/>
                </a:cxn>
                <a:cxn ang="0">
                  <a:pos x="2" y="11"/>
                </a:cxn>
                <a:cxn ang="0">
                  <a:pos x="0" y="28"/>
                </a:cxn>
              </a:cxnLst>
              <a:rect l="0" t="0" r="r" b="b"/>
              <a:pathLst>
                <a:path w="108" h="29">
                  <a:moveTo>
                    <a:pt x="0" y="28"/>
                  </a:moveTo>
                  <a:lnTo>
                    <a:pt x="107" y="21"/>
                  </a:lnTo>
                  <a:lnTo>
                    <a:pt x="105" y="0"/>
                  </a:lnTo>
                  <a:lnTo>
                    <a:pt x="2" y="11"/>
                  </a:lnTo>
                  <a:lnTo>
                    <a:pt x="0" y="2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8" name="Freeform 864"/>
            <p:cNvSpPr>
              <a:spLocks/>
            </p:cNvSpPr>
            <p:nvPr/>
          </p:nvSpPr>
          <p:spPr bwMode="auto">
            <a:xfrm>
              <a:off x="8565" y="2731"/>
              <a:ext cx="288" cy="233"/>
            </a:xfrm>
            <a:custGeom>
              <a:avLst/>
              <a:gdLst/>
              <a:ahLst/>
              <a:cxnLst>
                <a:cxn ang="0">
                  <a:pos x="19" y="216"/>
                </a:cxn>
                <a:cxn ang="0">
                  <a:pos x="24" y="218"/>
                </a:cxn>
                <a:cxn ang="0">
                  <a:pos x="31" y="218"/>
                </a:cxn>
                <a:cxn ang="0">
                  <a:pos x="36" y="220"/>
                </a:cxn>
                <a:cxn ang="0">
                  <a:pos x="79" y="220"/>
                </a:cxn>
                <a:cxn ang="0">
                  <a:pos x="129" y="223"/>
                </a:cxn>
                <a:cxn ang="0">
                  <a:pos x="151" y="232"/>
                </a:cxn>
                <a:cxn ang="0">
                  <a:pos x="156" y="230"/>
                </a:cxn>
                <a:cxn ang="0">
                  <a:pos x="163" y="230"/>
                </a:cxn>
                <a:cxn ang="0">
                  <a:pos x="168" y="228"/>
                </a:cxn>
                <a:cxn ang="0">
                  <a:pos x="175" y="225"/>
                </a:cxn>
                <a:cxn ang="0">
                  <a:pos x="180" y="223"/>
                </a:cxn>
                <a:cxn ang="0">
                  <a:pos x="184" y="223"/>
                </a:cxn>
                <a:cxn ang="0">
                  <a:pos x="189" y="220"/>
                </a:cxn>
                <a:cxn ang="0">
                  <a:pos x="192" y="218"/>
                </a:cxn>
                <a:cxn ang="0">
                  <a:pos x="196" y="218"/>
                </a:cxn>
                <a:cxn ang="0">
                  <a:pos x="201" y="213"/>
                </a:cxn>
                <a:cxn ang="0">
                  <a:pos x="199" y="208"/>
                </a:cxn>
                <a:cxn ang="0">
                  <a:pos x="194" y="208"/>
                </a:cxn>
                <a:cxn ang="0">
                  <a:pos x="211" y="184"/>
                </a:cxn>
                <a:cxn ang="0">
                  <a:pos x="283" y="175"/>
                </a:cxn>
                <a:cxn ang="0">
                  <a:pos x="288" y="84"/>
                </a:cxn>
                <a:cxn ang="0">
                  <a:pos x="237" y="40"/>
                </a:cxn>
                <a:cxn ang="0">
                  <a:pos x="158" y="4"/>
                </a:cxn>
                <a:cxn ang="0">
                  <a:pos x="112" y="0"/>
                </a:cxn>
                <a:cxn ang="0">
                  <a:pos x="103" y="7"/>
                </a:cxn>
                <a:cxn ang="0">
                  <a:pos x="81" y="36"/>
                </a:cxn>
                <a:cxn ang="0">
                  <a:pos x="67" y="60"/>
                </a:cxn>
                <a:cxn ang="0">
                  <a:pos x="62" y="72"/>
                </a:cxn>
                <a:cxn ang="0">
                  <a:pos x="55" y="81"/>
                </a:cxn>
                <a:cxn ang="0">
                  <a:pos x="50" y="93"/>
                </a:cxn>
                <a:cxn ang="0">
                  <a:pos x="43" y="105"/>
                </a:cxn>
                <a:cxn ang="0">
                  <a:pos x="33" y="129"/>
                </a:cxn>
                <a:cxn ang="0">
                  <a:pos x="26" y="139"/>
                </a:cxn>
                <a:cxn ang="0">
                  <a:pos x="16" y="158"/>
                </a:cxn>
                <a:cxn ang="0">
                  <a:pos x="9" y="165"/>
                </a:cxn>
                <a:cxn ang="0">
                  <a:pos x="0" y="182"/>
                </a:cxn>
                <a:cxn ang="0">
                  <a:pos x="2" y="182"/>
                </a:cxn>
                <a:cxn ang="0">
                  <a:pos x="7" y="184"/>
                </a:cxn>
                <a:cxn ang="0">
                  <a:pos x="12" y="187"/>
                </a:cxn>
                <a:cxn ang="0">
                  <a:pos x="16" y="187"/>
                </a:cxn>
                <a:cxn ang="0">
                  <a:pos x="19" y="189"/>
                </a:cxn>
                <a:cxn ang="0">
                  <a:pos x="28" y="189"/>
                </a:cxn>
                <a:cxn ang="0">
                  <a:pos x="31" y="192"/>
                </a:cxn>
                <a:cxn ang="0">
                  <a:pos x="43" y="192"/>
                </a:cxn>
                <a:cxn ang="0">
                  <a:pos x="52" y="201"/>
                </a:cxn>
                <a:cxn ang="0">
                  <a:pos x="40" y="206"/>
                </a:cxn>
                <a:cxn ang="0">
                  <a:pos x="24" y="208"/>
                </a:cxn>
                <a:cxn ang="0">
                  <a:pos x="14" y="211"/>
                </a:cxn>
                <a:cxn ang="0">
                  <a:pos x="19" y="216"/>
                </a:cxn>
              </a:cxnLst>
              <a:rect l="0" t="0" r="r" b="b"/>
              <a:pathLst>
                <a:path w="288" h="233">
                  <a:moveTo>
                    <a:pt x="19" y="216"/>
                  </a:moveTo>
                  <a:lnTo>
                    <a:pt x="24" y="218"/>
                  </a:lnTo>
                  <a:lnTo>
                    <a:pt x="31" y="218"/>
                  </a:lnTo>
                  <a:lnTo>
                    <a:pt x="36" y="220"/>
                  </a:lnTo>
                  <a:lnTo>
                    <a:pt x="79" y="220"/>
                  </a:lnTo>
                  <a:lnTo>
                    <a:pt x="129" y="223"/>
                  </a:lnTo>
                  <a:lnTo>
                    <a:pt x="151" y="232"/>
                  </a:lnTo>
                  <a:lnTo>
                    <a:pt x="156" y="230"/>
                  </a:lnTo>
                  <a:lnTo>
                    <a:pt x="163" y="230"/>
                  </a:lnTo>
                  <a:lnTo>
                    <a:pt x="168" y="228"/>
                  </a:lnTo>
                  <a:lnTo>
                    <a:pt x="175" y="225"/>
                  </a:lnTo>
                  <a:lnTo>
                    <a:pt x="180" y="223"/>
                  </a:lnTo>
                  <a:lnTo>
                    <a:pt x="184" y="223"/>
                  </a:lnTo>
                  <a:lnTo>
                    <a:pt x="189" y="220"/>
                  </a:lnTo>
                  <a:lnTo>
                    <a:pt x="192" y="218"/>
                  </a:lnTo>
                  <a:lnTo>
                    <a:pt x="196" y="218"/>
                  </a:lnTo>
                  <a:lnTo>
                    <a:pt x="201" y="213"/>
                  </a:lnTo>
                  <a:lnTo>
                    <a:pt x="199" y="208"/>
                  </a:lnTo>
                  <a:lnTo>
                    <a:pt x="194" y="208"/>
                  </a:lnTo>
                  <a:lnTo>
                    <a:pt x="211" y="184"/>
                  </a:lnTo>
                  <a:lnTo>
                    <a:pt x="283" y="175"/>
                  </a:lnTo>
                  <a:lnTo>
                    <a:pt x="288" y="84"/>
                  </a:lnTo>
                  <a:lnTo>
                    <a:pt x="237" y="40"/>
                  </a:lnTo>
                  <a:lnTo>
                    <a:pt x="158" y="4"/>
                  </a:lnTo>
                  <a:lnTo>
                    <a:pt x="112" y="0"/>
                  </a:lnTo>
                  <a:lnTo>
                    <a:pt x="103" y="7"/>
                  </a:lnTo>
                  <a:lnTo>
                    <a:pt x="81" y="36"/>
                  </a:lnTo>
                  <a:lnTo>
                    <a:pt x="67" y="60"/>
                  </a:lnTo>
                  <a:lnTo>
                    <a:pt x="62" y="72"/>
                  </a:lnTo>
                  <a:lnTo>
                    <a:pt x="55" y="81"/>
                  </a:lnTo>
                  <a:lnTo>
                    <a:pt x="50" y="93"/>
                  </a:lnTo>
                  <a:lnTo>
                    <a:pt x="43" y="105"/>
                  </a:lnTo>
                  <a:lnTo>
                    <a:pt x="33" y="129"/>
                  </a:lnTo>
                  <a:lnTo>
                    <a:pt x="26" y="139"/>
                  </a:lnTo>
                  <a:lnTo>
                    <a:pt x="16" y="158"/>
                  </a:lnTo>
                  <a:lnTo>
                    <a:pt x="9" y="165"/>
                  </a:lnTo>
                  <a:lnTo>
                    <a:pt x="0" y="182"/>
                  </a:lnTo>
                  <a:lnTo>
                    <a:pt x="2" y="182"/>
                  </a:lnTo>
                  <a:lnTo>
                    <a:pt x="7" y="184"/>
                  </a:lnTo>
                  <a:lnTo>
                    <a:pt x="12" y="187"/>
                  </a:lnTo>
                  <a:lnTo>
                    <a:pt x="16" y="187"/>
                  </a:lnTo>
                  <a:lnTo>
                    <a:pt x="19" y="189"/>
                  </a:lnTo>
                  <a:lnTo>
                    <a:pt x="28" y="189"/>
                  </a:lnTo>
                  <a:lnTo>
                    <a:pt x="31" y="192"/>
                  </a:lnTo>
                  <a:lnTo>
                    <a:pt x="43" y="192"/>
                  </a:lnTo>
                  <a:lnTo>
                    <a:pt x="52" y="201"/>
                  </a:lnTo>
                  <a:lnTo>
                    <a:pt x="40" y="206"/>
                  </a:lnTo>
                  <a:lnTo>
                    <a:pt x="24" y="208"/>
                  </a:lnTo>
                  <a:lnTo>
                    <a:pt x="14" y="211"/>
                  </a:lnTo>
                  <a:lnTo>
                    <a:pt x="19" y="216"/>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9" name="Freeform 865"/>
            <p:cNvSpPr>
              <a:spLocks/>
            </p:cNvSpPr>
            <p:nvPr/>
          </p:nvSpPr>
          <p:spPr bwMode="auto">
            <a:xfrm>
              <a:off x="8407" y="2848"/>
              <a:ext cx="53" cy="82"/>
            </a:xfrm>
            <a:custGeom>
              <a:avLst/>
              <a:gdLst/>
              <a:ahLst/>
              <a:cxnLst>
                <a:cxn ang="0">
                  <a:pos x="7" y="2"/>
                </a:cxn>
                <a:cxn ang="0">
                  <a:pos x="7" y="2"/>
                </a:cxn>
                <a:cxn ang="0">
                  <a:pos x="2" y="19"/>
                </a:cxn>
                <a:cxn ang="0">
                  <a:pos x="0" y="55"/>
                </a:cxn>
                <a:cxn ang="0">
                  <a:pos x="0" y="76"/>
                </a:cxn>
                <a:cxn ang="0">
                  <a:pos x="31" y="81"/>
                </a:cxn>
                <a:cxn ang="0">
                  <a:pos x="52" y="74"/>
                </a:cxn>
                <a:cxn ang="0">
                  <a:pos x="52" y="47"/>
                </a:cxn>
                <a:cxn ang="0">
                  <a:pos x="50" y="38"/>
                </a:cxn>
                <a:cxn ang="0">
                  <a:pos x="50" y="28"/>
                </a:cxn>
                <a:cxn ang="0">
                  <a:pos x="47" y="21"/>
                </a:cxn>
                <a:cxn ang="0">
                  <a:pos x="47" y="11"/>
                </a:cxn>
                <a:cxn ang="0">
                  <a:pos x="45" y="2"/>
                </a:cxn>
                <a:cxn ang="0">
                  <a:pos x="26" y="0"/>
                </a:cxn>
                <a:cxn ang="0">
                  <a:pos x="7" y="2"/>
                </a:cxn>
              </a:cxnLst>
              <a:rect l="0" t="0" r="r" b="b"/>
              <a:pathLst>
                <a:path w="53" h="82">
                  <a:moveTo>
                    <a:pt x="7" y="2"/>
                  </a:moveTo>
                  <a:lnTo>
                    <a:pt x="7" y="2"/>
                  </a:lnTo>
                  <a:lnTo>
                    <a:pt x="2" y="19"/>
                  </a:lnTo>
                  <a:lnTo>
                    <a:pt x="0" y="55"/>
                  </a:lnTo>
                  <a:lnTo>
                    <a:pt x="0" y="76"/>
                  </a:lnTo>
                  <a:lnTo>
                    <a:pt x="31" y="81"/>
                  </a:lnTo>
                  <a:lnTo>
                    <a:pt x="52" y="74"/>
                  </a:lnTo>
                  <a:lnTo>
                    <a:pt x="52" y="47"/>
                  </a:lnTo>
                  <a:lnTo>
                    <a:pt x="50" y="38"/>
                  </a:lnTo>
                  <a:lnTo>
                    <a:pt x="50" y="28"/>
                  </a:lnTo>
                  <a:lnTo>
                    <a:pt x="47" y="21"/>
                  </a:lnTo>
                  <a:lnTo>
                    <a:pt x="47" y="11"/>
                  </a:lnTo>
                  <a:lnTo>
                    <a:pt x="45" y="2"/>
                  </a:lnTo>
                  <a:lnTo>
                    <a:pt x="26"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0" name="Freeform 866"/>
            <p:cNvSpPr>
              <a:spLocks/>
            </p:cNvSpPr>
            <p:nvPr/>
          </p:nvSpPr>
          <p:spPr bwMode="auto">
            <a:xfrm>
              <a:off x="8407" y="2858"/>
              <a:ext cx="31" cy="62"/>
            </a:xfrm>
            <a:custGeom>
              <a:avLst/>
              <a:gdLst/>
              <a:ahLst/>
              <a:cxnLst>
                <a:cxn ang="0">
                  <a:pos x="31" y="0"/>
                </a:cxn>
                <a:cxn ang="0">
                  <a:pos x="4" y="0"/>
                </a:cxn>
                <a:cxn ang="0">
                  <a:pos x="2" y="16"/>
                </a:cxn>
                <a:cxn ang="0">
                  <a:pos x="0" y="31"/>
                </a:cxn>
                <a:cxn ang="0">
                  <a:pos x="0" y="60"/>
                </a:cxn>
                <a:cxn ang="0">
                  <a:pos x="7" y="60"/>
                </a:cxn>
                <a:cxn ang="0">
                  <a:pos x="11" y="62"/>
                </a:cxn>
                <a:cxn ang="0">
                  <a:pos x="31" y="62"/>
                </a:cxn>
                <a:cxn ang="0">
                  <a:pos x="31" y="0"/>
                </a:cxn>
              </a:cxnLst>
              <a:rect l="0" t="0" r="r" b="b"/>
              <a:pathLst>
                <a:path w="31" h="62">
                  <a:moveTo>
                    <a:pt x="31" y="0"/>
                  </a:moveTo>
                  <a:lnTo>
                    <a:pt x="4" y="0"/>
                  </a:lnTo>
                  <a:lnTo>
                    <a:pt x="2" y="16"/>
                  </a:lnTo>
                  <a:lnTo>
                    <a:pt x="0" y="31"/>
                  </a:lnTo>
                  <a:lnTo>
                    <a:pt x="0" y="60"/>
                  </a:lnTo>
                  <a:lnTo>
                    <a:pt x="7" y="60"/>
                  </a:lnTo>
                  <a:lnTo>
                    <a:pt x="11" y="62"/>
                  </a:lnTo>
                  <a:lnTo>
                    <a:pt x="31" y="62"/>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1" name="Freeform 867"/>
            <p:cNvSpPr>
              <a:spLocks/>
            </p:cNvSpPr>
            <p:nvPr/>
          </p:nvSpPr>
          <p:spPr bwMode="auto">
            <a:xfrm>
              <a:off x="8407" y="2858"/>
              <a:ext cx="31" cy="60"/>
            </a:xfrm>
            <a:custGeom>
              <a:avLst/>
              <a:gdLst/>
              <a:ahLst/>
              <a:cxnLst>
                <a:cxn ang="0">
                  <a:pos x="28" y="0"/>
                </a:cxn>
                <a:cxn ang="0">
                  <a:pos x="4" y="0"/>
                </a:cxn>
                <a:cxn ang="0">
                  <a:pos x="2" y="14"/>
                </a:cxn>
                <a:cxn ang="0">
                  <a:pos x="2" y="28"/>
                </a:cxn>
                <a:cxn ang="0">
                  <a:pos x="0" y="40"/>
                </a:cxn>
                <a:cxn ang="0">
                  <a:pos x="0" y="57"/>
                </a:cxn>
                <a:cxn ang="0">
                  <a:pos x="21" y="57"/>
                </a:cxn>
                <a:cxn ang="0">
                  <a:pos x="26" y="60"/>
                </a:cxn>
                <a:cxn ang="0">
                  <a:pos x="28" y="60"/>
                </a:cxn>
                <a:cxn ang="0">
                  <a:pos x="31" y="45"/>
                </a:cxn>
                <a:cxn ang="0">
                  <a:pos x="31" y="14"/>
                </a:cxn>
                <a:cxn ang="0">
                  <a:pos x="28" y="0"/>
                </a:cxn>
              </a:cxnLst>
              <a:rect l="0" t="0" r="r" b="b"/>
              <a:pathLst>
                <a:path w="31" h="60">
                  <a:moveTo>
                    <a:pt x="28" y="0"/>
                  </a:moveTo>
                  <a:lnTo>
                    <a:pt x="4" y="0"/>
                  </a:lnTo>
                  <a:lnTo>
                    <a:pt x="2" y="14"/>
                  </a:lnTo>
                  <a:lnTo>
                    <a:pt x="2" y="28"/>
                  </a:lnTo>
                  <a:lnTo>
                    <a:pt x="0" y="40"/>
                  </a:lnTo>
                  <a:lnTo>
                    <a:pt x="0" y="57"/>
                  </a:lnTo>
                  <a:lnTo>
                    <a:pt x="21" y="57"/>
                  </a:lnTo>
                  <a:lnTo>
                    <a:pt x="26" y="60"/>
                  </a:lnTo>
                  <a:lnTo>
                    <a:pt x="28" y="60"/>
                  </a:lnTo>
                  <a:lnTo>
                    <a:pt x="31" y="45"/>
                  </a:lnTo>
                  <a:lnTo>
                    <a:pt x="31" y="14"/>
                  </a:lnTo>
                  <a:lnTo>
                    <a:pt x="28"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2" name="Freeform 868"/>
            <p:cNvSpPr>
              <a:spLocks/>
            </p:cNvSpPr>
            <p:nvPr/>
          </p:nvSpPr>
          <p:spPr bwMode="auto">
            <a:xfrm>
              <a:off x="8407" y="2858"/>
              <a:ext cx="31" cy="55"/>
            </a:xfrm>
            <a:custGeom>
              <a:avLst/>
              <a:gdLst/>
              <a:ahLst/>
              <a:cxnLst>
                <a:cxn ang="0">
                  <a:pos x="28" y="0"/>
                </a:cxn>
                <a:cxn ang="0">
                  <a:pos x="4" y="0"/>
                </a:cxn>
                <a:cxn ang="0">
                  <a:pos x="2" y="14"/>
                </a:cxn>
                <a:cxn ang="0">
                  <a:pos x="2" y="26"/>
                </a:cxn>
                <a:cxn ang="0">
                  <a:pos x="0" y="38"/>
                </a:cxn>
                <a:cxn ang="0">
                  <a:pos x="0" y="52"/>
                </a:cxn>
                <a:cxn ang="0">
                  <a:pos x="7" y="52"/>
                </a:cxn>
                <a:cxn ang="0">
                  <a:pos x="11" y="55"/>
                </a:cxn>
                <a:cxn ang="0">
                  <a:pos x="28" y="55"/>
                </a:cxn>
                <a:cxn ang="0">
                  <a:pos x="28" y="43"/>
                </a:cxn>
                <a:cxn ang="0">
                  <a:pos x="31" y="28"/>
                </a:cxn>
                <a:cxn ang="0">
                  <a:pos x="28" y="14"/>
                </a:cxn>
                <a:cxn ang="0">
                  <a:pos x="28" y="0"/>
                </a:cxn>
              </a:cxnLst>
              <a:rect l="0" t="0" r="r" b="b"/>
              <a:pathLst>
                <a:path w="31" h="55">
                  <a:moveTo>
                    <a:pt x="28" y="0"/>
                  </a:moveTo>
                  <a:lnTo>
                    <a:pt x="4" y="0"/>
                  </a:lnTo>
                  <a:lnTo>
                    <a:pt x="2" y="14"/>
                  </a:lnTo>
                  <a:lnTo>
                    <a:pt x="2" y="26"/>
                  </a:lnTo>
                  <a:lnTo>
                    <a:pt x="0" y="38"/>
                  </a:lnTo>
                  <a:lnTo>
                    <a:pt x="0" y="52"/>
                  </a:lnTo>
                  <a:lnTo>
                    <a:pt x="7" y="52"/>
                  </a:lnTo>
                  <a:lnTo>
                    <a:pt x="11" y="55"/>
                  </a:lnTo>
                  <a:lnTo>
                    <a:pt x="28" y="55"/>
                  </a:lnTo>
                  <a:lnTo>
                    <a:pt x="28" y="43"/>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3" name="Freeform 869"/>
            <p:cNvSpPr>
              <a:spLocks/>
            </p:cNvSpPr>
            <p:nvPr/>
          </p:nvSpPr>
          <p:spPr bwMode="auto">
            <a:xfrm>
              <a:off x="8409" y="2858"/>
              <a:ext cx="27" cy="50"/>
            </a:xfrm>
            <a:custGeom>
              <a:avLst/>
              <a:gdLst/>
              <a:ahLst/>
              <a:cxnLst>
                <a:cxn ang="0">
                  <a:pos x="2" y="0"/>
                </a:cxn>
                <a:cxn ang="0">
                  <a:pos x="2" y="0"/>
                </a:cxn>
                <a:cxn ang="0">
                  <a:pos x="0" y="12"/>
                </a:cxn>
                <a:cxn ang="0">
                  <a:pos x="0" y="50"/>
                </a:cxn>
                <a:cxn ang="0">
                  <a:pos x="26" y="50"/>
                </a:cxn>
                <a:cxn ang="0">
                  <a:pos x="26" y="0"/>
                </a:cxn>
                <a:cxn ang="0">
                  <a:pos x="2" y="0"/>
                </a:cxn>
              </a:cxnLst>
              <a:rect l="0" t="0" r="r" b="b"/>
              <a:pathLst>
                <a:path w="27" h="50">
                  <a:moveTo>
                    <a:pt x="2" y="0"/>
                  </a:moveTo>
                  <a:lnTo>
                    <a:pt x="2" y="0"/>
                  </a:lnTo>
                  <a:lnTo>
                    <a:pt x="0" y="12"/>
                  </a:lnTo>
                  <a:lnTo>
                    <a:pt x="0" y="50"/>
                  </a:lnTo>
                  <a:lnTo>
                    <a:pt x="26" y="50"/>
                  </a:lnTo>
                  <a:lnTo>
                    <a:pt x="26"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4" name="Freeform 870"/>
            <p:cNvSpPr>
              <a:spLocks/>
            </p:cNvSpPr>
            <p:nvPr/>
          </p:nvSpPr>
          <p:spPr bwMode="auto">
            <a:xfrm>
              <a:off x="8409" y="2858"/>
              <a:ext cx="27" cy="48"/>
            </a:xfrm>
            <a:custGeom>
              <a:avLst/>
              <a:gdLst/>
              <a:ahLst/>
              <a:cxnLst>
                <a:cxn ang="0">
                  <a:pos x="2" y="0"/>
                </a:cxn>
                <a:cxn ang="0">
                  <a:pos x="2" y="0"/>
                </a:cxn>
                <a:cxn ang="0">
                  <a:pos x="0" y="12"/>
                </a:cxn>
                <a:cxn ang="0">
                  <a:pos x="0" y="45"/>
                </a:cxn>
                <a:cxn ang="0">
                  <a:pos x="11" y="45"/>
                </a:cxn>
                <a:cxn ang="0">
                  <a:pos x="14" y="48"/>
                </a:cxn>
                <a:cxn ang="0">
                  <a:pos x="26" y="48"/>
                </a:cxn>
                <a:cxn ang="0">
                  <a:pos x="26" y="0"/>
                </a:cxn>
                <a:cxn ang="0">
                  <a:pos x="2" y="0"/>
                </a:cxn>
              </a:cxnLst>
              <a:rect l="0" t="0" r="r" b="b"/>
              <a:pathLst>
                <a:path w="27" h="48">
                  <a:moveTo>
                    <a:pt x="2" y="0"/>
                  </a:moveTo>
                  <a:lnTo>
                    <a:pt x="2" y="0"/>
                  </a:lnTo>
                  <a:lnTo>
                    <a:pt x="0" y="12"/>
                  </a:lnTo>
                  <a:lnTo>
                    <a:pt x="0" y="45"/>
                  </a:lnTo>
                  <a:lnTo>
                    <a:pt x="11" y="45"/>
                  </a:lnTo>
                  <a:lnTo>
                    <a:pt x="14" y="48"/>
                  </a:lnTo>
                  <a:lnTo>
                    <a:pt x="26" y="48"/>
                  </a:lnTo>
                  <a:lnTo>
                    <a:pt x="26"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5" name="Freeform 871"/>
            <p:cNvSpPr>
              <a:spLocks/>
            </p:cNvSpPr>
            <p:nvPr/>
          </p:nvSpPr>
          <p:spPr bwMode="auto">
            <a:xfrm>
              <a:off x="8409" y="2858"/>
              <a:ext cx="24" cy="43"/>
            </a:xfrm>
            <a:custGeom>
              <a:avLst/>
              <a:gdLst/>
              <a:ahLst/>
              <a:cxnLst>
                <a:cxn ang="0">
                  <a:pos x="2" y="0"/>
                </a:cxn>
                <a:cxn ang="0">
                  <a:pos x="2" y="0"/>
                </a:cxn>
                <a:cxn ang="0">
                  <a:pos x="0" y="12"/>
                </a:cxn>
                <a:cxn ang="0">
                  <a:pos x="0" y="43"/>
                </a:cxn>
                <a:cxn ang="0">
                  <a:pos x="23" y="43"/>
                </a:cxn>
                <a:cxn ang="0">
                  <a:pos x="23" y="0"/>
                </a:cxn>
                <a:cxn ang="0">
                  <a:pos x="2" y="0"/>
                </a:cxn>
              </a:cxnLst>
              <a:rect l="0" t="0" r="r" b="b"/>
              <a:pathLst>
                <a:path w="24" h="43">
                  <a:moveTo>
                    <a:pt x="2" y="0"/>
                  </a:moveTo>
                  <a:lnTo>
                    <a:pt x="2" y="0"/>
                  </a:lnTo>
                  <a:lnTo>
                    <a:pt x="0" y="12"/>
                  </a:lnTo>
                  <a:lnTo>
                    <a:pt x="0" y="43"/>
                  </a:lnTo>
                  <a:lnTo>
                    <a:pt x="23" y="43"/>
                  </a:lnTo>
                  <a:lnTo>
                    <a:pt x="23"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6" name="Freeform 872"/>
            <p:cNvSpPr>
              <a:spLocks/>
            </p:cNvSpPr>
            <p:nvPr/>
          </p:nvSpPr>
          <p:spPr bwMode="auto">
            <a:xfrm>
              <a:off x="8409" y="2858"/>
              <a:ext cx="24" cy="38"/>
            </a:xfrm>
            <a:custGeom>
              <a:avLst/>
              <a:gdLst/>
              <a:ahLst/>
              <a:cxnLst>
                <a:cxn ang="0">
                  <a:pos x="4" y="0"/>
                </a:cxn>
                <a:cxn ang="0">
                  <a:pos x="4" y="0"/>
                </a:cxn>
                <a:cxn ang="0">
                  <a:pos x="0" y="19"/>
                </a:cxn>
                <a:cxn ang="0">
                  <a:pos x="0" y="38"/>
                </a:cxn>
                <a:cxn ang="0">
                  <a:pos x="23" y="38"/>
                </a:cxn>
                <a:cxn ang="0">
                  <a:pos x="23" y="0"/>
                </a:cxn>
                <a:cxn ang="0">
                  <a:pos x="4" y="0"/>
                </a:cxn>
              </a:cxnLst>
              <a:rect l="0" t="0" r="r" b="b"/>
              <a:pathLst>
                <a:path w="24" h="38">
                  <a:moveTo>
                    <a:pt x="4" y="0"/>
                  </a:moveTo>
                  <a:lnTo>
                    <a:pt x="4" y="0"/>
                  </a:lnTo>
                  <a:lnTo>
                    <a:pt x="0" y="19"/>
                  </a:lnTo>
                  <a:lnTo>
                    <a:pt x="0" y="38"/>
                  </a:lnTo>
                  <a:lnTo>
                    <a:pt x="23" y="38"/>
                  </a:lnTo>
                  <a:lnTo>
                    <a:pt x="23" y="0"/>
                  </a:lnTo>
                  <a:lnTo>
                    <a:pt x="4"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7" name="Freeform 873"/>
            <p:cNvSpPr>
              <a:spLocks/>
            </p:cNvSpPr>
            <p:nvPr/>
          </p:nvSpPr>
          <p:spPr bwMode="auto">
            <a:xfrm>
              <a:off x="8409" y="2858"/>
              <a:ext cx="24" cy="36"/>
            </a:xfrm>
            <a:custGeom>
              <a:avLst/>
              <a:gdLst/>
              <a:ahLst/>
              <a:cxnLst>
                <a:cxn ang="0">
                  <a:pos x="23" y="36"/>
                </a:cxn>
                <a:cxn ang="0">
                  <a:pos x="23" y="0"/>
                </a:cxn>
                <a:cxn ang="0">
                  <a:pos x="4" y="0"/>
                </a:cxn>
                <a:cxn ang="0">
                  <a:pos x="2" y="9"/>
                </a:cxn>
                <a:cxn ang="0">
                  <a:pos x="0" y="16"/>
                </a:cxn>
                <a:cxn ang="0">
                  <a:pos x="0" y="36"/>
                </a:cxn>
                <a:cxn ang="0">
                  <a:pos x="23" y="36"/>
                </a:cxn>
              </a:cxnLst>
              <a:rect l="0" t="0" r="r" b="b"/>
              <a:pathLst>
                <a:path w="24" h="36">
                  <a:moveTo>
                    <a:pt x="23" y="36"/>
                  </a:moveTo>
                  <a:lnTo>
                    <a:pt x="23" y="0"/>
                  </a:lnTo>
                  <a:lnTo>
                    <a:pt x="4" y="0"/>
                  </a:lnTo>
                  <a:lnTo>
                    <a:pt x="2" y="9"/>
                  </a:lnTo>
                  <a:lnTo>
                    <a:pt x="0" y="16"/>
                  </a:lnTo>
                  <a:lnTo>
                    <a:pt x="0" y="36"/>
                  </a:lnTo>
                  <a:lnTo>
                    <a:pt x="23" y="36"/>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8" name="Freeform 874"/>
            <p:cNvSpPr>
              <a:spLocks/>
            </p:cNvSpPr>
            <p:nvPr/>
          </p:nvSpPr>
          <p:spPr bwMode="auto">
            <a:xfrm>
              <a:off x="8409" y="2858"/>
              <a:ext cx="24" cy="31"/>
            </a:xfrm>
            <a:custGeom>
              <a:avLst/>
              <a:gdLst/>
              <a:ahLst/>
              <a:cxnLst>
                <a:cxn ang="0">
                  <a:pos x="23" y="16"/>
                </a:cxn>
                <a:cxn ang="0">
                  <a:pos x="21" y="7"/>
                </a:cxn>
                <a:cxn ang="0">
                  <a:pos x="21" y="0"/>
                </a:cxn>
                <a:cxn ang="0">
                  <a:pos x="4" y="0"/>
                </a:cxn>
                <a:cxn ang="0">
                  <a:pos x="2" y="9"/>
                </a:cxn>
                <a:cxn ang="0">
                  <a:pos x="2" y="16"/>
                </a:cxn>
                <a:cxn ang="0">
                  <a:pos x="0" y="24"/>
                </a:cxn>
                <a:cxn ang="0">
                  <a:pos x="0" y="31"/>
                </a:cxn>
                <a:cxn ang="0">
                  <a:pos x="21" y="31"/>
                </a:cxn>
                <a:cxn ang="0">
                  <a:pos x="21" y="24"/>
                </a:cxn>
                <a:cxn ang="0">
                  <a:pos x="23" y="16"/>
                </a:cxn>
              </a:cxnLst>
              <a:rect l="0" t="0" r="r" b="b"/>
              <a:pathLst>
                <a:path w="24" h="31">
                  <a:moveTo>
                    <a:pt x="23" y="16"/>
                  </a:moveTo>
                  <a:lnTo>
                    <a:pt x="21" y="7"/>
                  </a:lnTo>
                  <a:lnTo>
                    <a:pt x="21" y="0"/>
                  </a:lnTo>
                  <a:lnTo>
                    <a:pt x="4" y="0"/>
                  </a:lnTo>
                  <a:lnTo>
                    <a:pt x="2" y="9"/>
                  </a:lnTo>
                  <a:lnTo>
                    <a:pt x="2" y="16"/>
                  </a:lnTo>
                  <a:lnTo>
                    <a:pt x="0" y="24"/>
                  </a:lnTo>
                  <a:lnTo>
                    <a:pt x="0" y="31"/>
                  </a:lnTo>
                  <a:lnTo>
                    <a:pt x="21" y="31"/>
                  </a:lnTo>
                  <a:lnTo>
                    <a:pt x="21" y="24"/>
                  </a:lnTo>
                  <a:lnTo>
                    <a:pt x="23" y="1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9" name="Freeform 875"/>
            <p:cNvSpPr>
              <a:spLocks/>
            </p:cNvSpPr>
            <p:nvPr/>
          </p:nvSpPr>
          <p:spPr bwMode="auto">
            <a:xfrm>
              <a:off x="8412" y="2858"/>
              <a:ext cx="19" cy="29"/>
            </a:xfrm>
            <a:custGeom>
              <a:avLst/>
              <a:gdLst/>
              <a:ahLst/>
              <a:cxnLst>
                <a:cxn ang="0">
                  <a:pos x="2" y="0"/>
                </a:cxn>
                <a:cxn ang="0">
                  <a:pos x="2" y="0"/>
                </a:cxn>
                <a:cxn ang="0">
                  <a:pos x="0" y="7"/>
                </a:cxn>
                <a:cxn ang="0">
                  <a:pos x="0" y="28"/>
                </a:cxn>
                <a:cxn ang="0">
                  <a:pos x="19" y="28"/>
                </a:cxn>
                <a:cxn ang="0">
                  <a:pos x="19" y="0"/>
                </a:cxn>
                <a:cxn ang="0">
                  <a:pos x="2" y="0"/>
                </a:cxn>
              </a:cxnLst>
              <a:rect l="0" t="0" r="r" b="b"/>
              <a:pathLst>
                <a:path w="19"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0" name="Freeform 876"/>
            <p:cNvSpPr>
              <a:spLocks/>
            </p:cNvSpPr>
            <p:nvPr/>
          </p:nvSpPr>
          <p:spPr bwMode="auto">
            <a:xfrm>
              <a:off x="8412" y="2858"/>
              <a:ext cx="19" cy="24"/>
            </a:xfrm>
            <a:custGeom>
              <a:avLst/>
              <a:gdLst/>
              <a:ahLst/>
              <a:cxnLst>
                <a:cxn ang="0">
                  <a:pos x="2" y="0"/>
                </a:cxn>
                <a:cxn ang="0">
                  <a:pos x="2" y="0"/>
                </a:cxn>
                <a:cxn ang="0">
                  <a:pos x="0" y="7"/>
                </a:cxn>
                <a:cxn ang="0">
                  <a:pos x="0" y="24"/>
                </a:cxn>
                <a:cxn ang="0">
                  <a:pos x="19" y="24"/>
                </a:cxn>
                <a:cxn ang="0">
                  <a:pos x="19" y="0"/>
                </a:cxn>
                <a:cxn ang="0">
                  <a:pos x="2" y="0"/>
                </a:cxn>
              </a:cxnLst>
              <a:rect l="0" t="0" r="r" b="b"/>
              <a:pathLst>
                <a:path w="19" h="24">
                  <a:moveTo>
                    <a:pt x="2" y="0"/>
                  </a:moveTo>
                  <a:lnTo>
                    <a:pt x="2" y="0"/>
                  </a:lnTo>
                  <a:lnTo>
                    <a:pt x="0" y="7"/>
                  </a:lnTo>
                  <a:lnTo>
                    <a:pt x="0" y="24"/>
                  </a:lnTo>
                  <a:lnTo>
                    <a:pt x="19" y="24"/>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1" name="Freeform 877"/>
            <p:cNvSpPr>
              <a:spLocks/>
            </p:cNvSpPr>
            <p:nvPr/>
          </p:nvSpPr>
          <p:spPr bwMode="auto">
            <a:xfrm>
              <a:off x="8412" y="2858"/>
              <a:ext cx="16" cy="22"/>
            </a:xfrm>
            <a:custGeom>
              <a:avLst/>
              <a:gdLst/>
              <a:ahLst/>
              <a:cxnLst>
                <a:cxn ang="0">
                  <a:pos x="2" y="0"/>
                </a:cxn>
                <a:cxn ang="0">
                  <a:pos x="2" y="0"/>
                </a:cxn>
                <a:cxn ang="0">
                  <a:pos x="0" y="4"/>
                </a:cxn>
                <a:cxn ang="0">
                  <a:pos x="0" y="21"/>
                </a:cxn>
                <a:cxn ang="0">
                  <a:pos x="14" y="21"/>
                </a:cxn>
                <a:cxn ang="0">
                  <a:pos x="16" y="19"/>
                </a:cxn>
                <a:cxn ang="0">
                  <a:pos x="16" y="0"/>
                </a:cxn>
                <a:cxn ang="0">
                  <a:pos x="2" y="0"/>
                </a:cxn>
              </a:cxnLst>
              <a:rect l="0" t="0" r="r" b="b"/>
              <a:pathLst>
                <a:path w="16" h="22">
                  <a:moveTo>
                    <a:pt x="2" y="0"/>
                  </a:moveTo>
                  <a:lnTo>
                    <a:pt x="2" y="0"/>
                  </a:lnTo>
                  <a:lnTo>
                    <a:pt x="0" y="4"/>
                  </a:lnTo>
                  <a:lnTo>
                    <a:pt x="0" y="21"/>
                  </a:lnTo>
                  <a:lnTo>
                    <a:pt x="14" y="21"/>
                  </a:lnTo>
                  <a:lnTo>
                    <a:pt x="16" y="19"/>
                  </a:lnTo>
                  <a:lnTo>
                    <a:pt x="16"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2" name="Freeform 878"/>
            <p:cNvSpPr>
              <a:spLocks/>
            </p:cNvSpPr>
            <p:nvPr/>
          </p:nvSpPr>
          <p:spPr bwMode="auto">
            <a:xfrm>
              <a:off x="8412" y="2851"/>
              <a:ext cx="26" cy="7"/>
            </a:xfrm>
            <a:custGeom>
              <a:avLst/>
              <a:gdLst/>
              <a:ahLst/>
              <a:cxnLst>
                <a:cxn ang="0">
                  <a:pos x="26" y="0"/>
                </a:cxn>
                <a:cxn ang="0">
                  <a:pos x="2" y="0"/>
                </a:cxn>
                <a:cxn ang="0">
                  <a:pos x="0" y="4"/>
                </a:cxn>
                <a:cxn ang="0">
                  <a:pos x="19" y="4"/>
                </a:cxn>
                <a:cxn ang="0">
                  <a:pos x="21" y="7"/>
                </a:cxn>
                <a:cxn ang="0">
                  <a:pos x="26" y="7"/>
                </a:cxn>
                <a:cxn ang="0">
                  <a:pos x="26" y="0"/>
                </a:cxn>
              </a:cxnLst>
              <a:rect l="0" t="0" r="r" b="b"/>
              <a:pathLst>
                <a:path w="26" h="7">
                  <a:moveTo>
                    <a:pt x="26" y="0"/>
                  </a:moveTo>
                  <a:lnTo>
                    <a:pt x="2" y="0"/>
                  </a:lnTo>
                  <a:lnTo>
                    <a:pt x="0" y="4"/>
                  </a:lnTo>
                  <a:lnTo>
                    <a:pt x="19" y="4"/>
                  </a:lnTo>
                  <a:lnTo>
                    <a:pt x="21" y="7"/>
                  </a:lnTo>
                  <a:lnTo>
                    <a:pt x="26" y="7"/>
                  </a:lnTo>
                  <a:lnTo>
                    <a:pt x="26"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3" name="Freeform 879"/>
            <p:cNvSpPr>
              <a:spLocks/>
            </p:cNvSpPr>
            <p:nvPr/>
          </p:nvSpPr>
          <p:spPr bwMode="auto">
            <a:xfrm>
              <a:off x="8407" y="2920"/>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4" name="Freeform 880"/>
            <p:cNvSpPr>
              <a:spLocks/>
            </p:cNvSpPr>
            <p:nvPr/>
          </p:nvSpPr>
          <p:spPr bwMode="auto">
            <a:xfrm>
              <a:off x="8416" y="2923"/>
              <a:ext cx="12" cy="2"/>
            </a:xfrm>
            <a:custGeom>
              <a:avLst/>
              <a:gdLst/>
              <a:ahLst/>
              <a:cxnLst>
                <a:cxn ang="0">
                  <a:pos x="7" y="0"/>
                </a:cxn>
                <a:cxn ang="0">
                  <a:pos x="0" y="0"/>
                </a:cxn>
                <a:cxn ang="0">
                  <a:pos x="2" y="2"/>
                </a:cxn>
                <a:cxn ang="0">
                  <a:pos x="12" y="2"/>
                </a:cxn>
                <a:cxn ang="0">
                  <a:pos x="12" y="0"/>
                </a:cxn>
                <a:cxn ang="0">
                  <a:pos x="7" y="0"/>
                </a:cxn>
              </a:cxnLst>
              <a:rect l="0" t="0" r="r" b="b"/>
              <a:pathLst>
                <a:path w="12" h="2">
                  <a:moveTo>
                    <a:pt x="7" y="0"/>
                  </a:moveTo>
                  <a:lnTo>
                    <a:pt x="0" y="0"/>
                  </a:lnTo>
                  <a:lnTo>
                    <a:pt x="2"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5" name="Freeform 881"/>
            <p:cNvSpPr>
              <a:spLocks/>
            </p:cNvSpPr>
            <p:nvPr/>
          </p:nvSpPr>
          <p:spPr bwMode="auto">
            <a:xfrm>
              <a:off x="8416" y="2923"/>
              <a:ext cx="8" cy="2"/>
            </a:xfrm>
            <a:custGeom>
              <a:avLst/>
              <a:gdLst/>
              <a:ahLst/>
              <a:cxnLst>
                <a:cxn ang="0">
                  <a:pos x="4" y="0"/>
                </a:cxn>
                <a:cxn ang="0">
                  <a:pos x="0" y="0"/>
                </a:cxn>
                <a:cxn ang="0">
                  <a:pos x="0" y="2"/>
                </a:cxn>
                <a:cxn ang="0">
                  <a:pos x="7" y="2"/>
                </a:cxn>
                <a:cxn ang="0">
                  <a:pos x="4" y="0"/>
                </a:cxn>
              </a:cxnLst>
              <a:rect l="0" t="0" r="r" b="b"/>
              <a:pathLst>
                <a:path w="8" h="2">
                  <a:moveTo>
                    <a:pt x="4" y="0"/>
                  </a:moveTo>
                  <a:lnTo>
                    <a:pt x="0" y="0"/>
                  </a:lnTo>
                  <a:lnTo>
                    <a:pt x="0"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6" name="Freeform 882"/>
            <p:cNvSpPr>
              <a:spLocks/>
            </p:cNvSpPr>
            <p:nvPr/>
          </p:nvSpPr>
          <p:spPr bwMode="auto">
            <a:xfrm>
              <a:off x="8416" y="2923"/>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7" name="Freeform 883"/>
            <p:cNvSpPr>
              <a:spLocks/>
            </p:cNvSpPr>
            <p:nvPr/>
          </p:nvSpPr>
          <p:spPr bwMode="auto">
            <a:xfrm>
              <a:off x="8438" y="2918"/>
              <a:ext cx="22" cy="9"/>
            </a:xfrm>
            <a:custGeom>
              <a:avLst/>
              <a:gdLst/>
              <a:ahLst/>
              <a:cxnLst>
                <a:cxn ang="0">
                  <a:pos x="0" y="4"/>
                </a:cxn>
                <a:cxn ang="0">
                  <a:pos x="0" y="9"/>
                </a:cxn>
                <a:cxn ang="0">
                  <a:pos x="14" y="7"/>
                </a:cxn>
                <a:cxn ang="0">
                  <a:pos x="21" y="4"/>
                </a:cxn>
                <a:cxn ang="0">
                  <a:pos x="21" y="0"/>
                </a:cxn>
                <a:cxn ang="0">
                  <a:pos x="0" y="4"/>
                </a:cxn>
              </a:cxnLst>
              <a:rect l="0" t="0" r="r" b="b"/>
              <a:pathLst>
                <a:path w="22" h="9">
                  <a:moveTo>
                    <a:pt x="0" y="4"/>
                  </a:moveTo>
                  <a:lnTo>
                    <a:pt x="0" y="9"/>
                  </a:lnTo>
                  <a:lnTo>
                    <a:pt x="14" y="7"/>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8" name="Freeform 884"/>
            <p:cNvSpPr>
              <a:spLocks/>
            </p:cNvSpPr>
            <p:nvPr/>
          </p:nvSpPr>
          <p:spPr bwMode="auto">
            <a:xfrm>
              <a:off x="8440" y="2918"/>
              <a:ext cx="20" cy="9"/>
            </a:xfrm>
            <a:custGeom>
              <a:avLst/>
              <a:gdLst/>
              <a:ahLst/>
              <a:cxnLst>
                <a:cxn ang="0">
                  <a:pos x="14" y="2"/>
                </a:cxn>
                <a:cxn ang="0">
                  <a:pos x="4" y="2"/>
                </a:cxn>
                <a:cxn ang="0">
                  <a:pos x="0" y="4"/>
                </a:cxn>
                <a:cxn ang="0">
                  <a:pos x="0" y="9"/>
                </a:cxn>
                <a:cxn ang="0">
                  <a:pos x="4" y="9"/>
                </a:cxn>
                <a:cxn ang="0">
                  <a:pos x="7" y="7"/>
                </a:cxn>
                <a:cxn ang="0">
                  <a:pos x="11"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1" y="7"/>
                  </a:lnTo>
                  <a:lnTo>
                    <a:pt x="14" y="4"/>
                  </a:lnTo>
                  <a:lnTo>
                    <a:pt x="19" y="4"/>
                  </a:lnTo>
                  <a:lnTo>
                    <a:pt x="19" y="0"/>
                  </a:lnTo>
                  <a:lnTo>
                    <a:pt x="14" y="2"/>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9" name="Freeform 885"/>
            <p:cNvSpPr>
              <a:spLocks/>
            </p:cNvSpPr>
            <p:nvPr/>
          </p:nvSpPr>
          <p:spPr bwMode="auto">
            <a:xfrm>
              <a:off x="8440" y="2918"/>
              <a:ext cx="20" cy="9"/>
            </a:xfrm>
            <a:custGeom>
              <a:avLst/>
              <a:gdLst/>
              <a:ahLst/>
              <a:cxnLst>
                <a:cxn ang="0">
                  <a:pos x="14" y="2"/>
                </a:cxn>
                <a:cxn ang="0">
                  <a:pos x="4" y="2"/>
                </a:cxn>
                <a:cxn ang="0">
                  <a:pos x="0" y="4"/>
                </a:cxn>
                <a:cxn ang="0">
                  <a:pos x="0" y="9"/>
                </a:cxn>
                <a:cxn ang="0">
                  <a:pos x="4" y="9"/>
                </a:cxn>
                <a:cxn ang="0">
                  <a:pos x="7" y="7"/>
                </a:cxn>
                <a:cxn ang="0">
                  <a:pos x="11"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1" y="7"/>
                  </a:lnTo>
                  <a:lnTo>
                    <a:pt x="14" y="4"/>
                  </a:lnTo>
                  <a:lnTo>
                    <a:pt x="19" y="4"/>
                  </a:lnTo>
                  <a:lnTo>
                    <a:pt x="19" y="0"/>
                  </a:lnTo>
                  <a:lnTo>
                    <a:pt x="14"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0" name="Freeform 886"/>
            <p:cNvSpPr>
              <a:spLocks/>
            </p:cNvSpPr>
            <p:nvPr/>
          </p:nvSpPr>
          <p:spPr bwMode="auto">
            <a:xfrm>
              <a:off x="8443" y="2918"/>
              <a:ext cx="17" cy="9"/>
            </a:xfrm>
            <a:custGeom>
              <a:avLst/>
              <a:gdLst/>
              <a:ahLst/>
              <a:cxnLst>
                <a:cxn ang="0">
                  <a:pos x="11" y="2"/>
                </a:cxn>
                <a:cxn ang="0">
                  <a:pos x="2" y="2"/>
                </a:cxn>
                <a:cxn ang="0">
                  <a:pos x="0" y="4"/>
                </a:cxn>
                <a:cxn ang="0">
                  <a:pos x="0" y="9"/>
                </a:cxn>
                <a:cxn ang="0">
                  <a:pos x="4" y="7"/>
                </a:cxn>
                <a:cxn ang="0">
                  <a:pos x="11" y="7"/>
                </a:cxn>
                <a:cxn ang="0">
                  <a:pos x="11" y="4"/>
                </a:cxn>
                <a:cxn ang="0">
                  <a:pos x="16" y="4"/>
                </a:cxn>
                <a:cxn ang="0">
                  <a:pos x="16" y="0"/>
                </a:cxn>
                <a:cxn ang="0">
                  <a:pos x="11" y="2"/>
                </a:cxn>
              </a:cxnLst>
              <a:rect l="0" t="0" r="r" b="b"/>
              <a:pathLst>
                <a:path w="17" h="9">
                  <a:moveTo>
                    <a:pt x="11" y="2"/>
                  </a:moveTo>
                  <a:lnTo>
                    <a:pt x="2" y="2"/>
                  </a:lnTo>
                  <a:lnTo>
                    <a:pt x="0" y="4"/>
                  </a:lnTo>
                  <a:lnTo>
                    <a:pt x="0" y="9"/>
                  </a:lnTo>
                  <a:lnTo>
                    <a:pt x="4" y="7"/>
                  </a:lnTo>
                  <a:lnTo>
                    <a:pt x="11" y="7"/>
                  </a:lnTo>
                  <a:lnTo>
                    <a:pt x="11" y="4"/>
                  </a:lnTo>
                  <a:lnTo>
                    <a:pt x="16" y="4"/>
                  </a:lnTo>
                  <a:lnTo>
                    <a:pt x="16" y="0"/>
                  </a:lnTo>
                  <a:lnTo>
                    <a:pt x="11"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1" name="Freeform 887"/>
            <p:cNvSpPr>
              <a:spLocks/>
            </p:cNvSpPr>
            <p:nvPr/>
          </p:nvSpPr>
          <p:spPr bwMode="auto">
            <a:xfrm>
              <a:off x="8443" y="2918"/>
              <a:ext cx="17" cy="9"/>
            </a:xfrm>
            <a:custGeom>
              <a:avLst/>
              <a:gdLst/>
              <a:ahLst/>
              <a:cxnLst>
                <a:cxn ang="0">
                  <a:pos x="11" y="2"/>
                </a:cxn>
                <a:cxn ang="0">
                  <a:pos x="2" y="2"/>
                </a:cxn>
                <a:cxn ang="0">
                  <a:pos x="0" y="4"/>
                </a:cxn>
                <a:cxn ang="0">
                  <a:pos x="0" y="9"/>
                </a:cxn>
                <a:cxn ang="0">
                  <a:pos x="4" y="7"/>
                </a:cxn>
                <a:cxn ang="0">
                  <a:pos x="11" y="7"/>
                </a:cxn>
                <a:cxn ang="0">
                  <a:pos x="11" y="4"/>
                </a:cxn>
                <a:cxn ang="0">
                  <a:pos x="16" y="4"/>
                </a:cxn>
                <a:cxn ang="0">
                  <a:pos x="16" y="0"/>
                </a:cxn>
                <a:cxn ang="0">
                  <a:pos x="11" y="2"/>
                </a:cxn>
              </a:cxnLst>
              <a:rect l="0" t="0" r="r" b="b"/>
              <a:pathLst>
                <a:path w="17" h="9">
                  <a:moveTo>
                    <a:pt x="11" y="2"/>
                  </a:moveTo>
                  <a:lnTo>
                    <a:pt x="2" y="2"/>
                  </a:lnTo>
                  <a:lnTo>
                    <a:pt x="0" y="4"/>
                  </a:lnTo>
                  <a:lnTo>
                    <a:pt x="0" y="9"/>
                  </a:lnTo>
                  <a:lnTo>
                    <a:pt x="4" y="7"/>
                  </a:lnTo>
                  <a:lnTo>
                    <a:pt x="11" y="7"/>
                  </a:lnTo>
                  <a:lnTo>
                    <a:pt x="11" y="4"/>
                  </a:lnTo>
                  <a:lnTo>
                    <a:pt x="16" y="4"/>
                  </a:lnTo>
                  <a:lnTo>
                    <a:pt x="16" y="0"/>
                  </a:lnTo>
                  <a:lnTo>
                    <a:pt x="11"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2" name="Freeform 888"/>
            <p:cNvSpPr>
              <a:spLocks/>
            </p:cNvSpPr>
            <p:nvPr/>
          </p:nvSpPr>
          <p:spPr bwMode="auto">
            <a:xfrm>
              <a:off x="8443" y="2918"/>
              <a:ext cx="17" cy="9"/>
            </a:xfrm>
            <a:custGeom>
              <a:avLst/>
              <a:gdLst/>
              <a:ahLst/>
              <a:cxnLst>
                <a:cxn ang="0">
                  <a:pos x="11" y="2"/>
                </a:cxn>
                <a:cxn ang="0">
                  <a:pos x="2" y="2"/>
                </a:cxn>
                <a:cxn ang="0">
                  <a:pos x="0" y="4"/>
                </a:cxn>
                <a:cxn ang="0">
                  <a:pos x="0" y="9"/>
                </a:cxn>
                <a:cxn ang="0">
                  <a:pos x="4" y="9"/>
                </a:cxn>
                <a:cxn ang="0">
                  <a:pos x="4" y="7"/>
                </a:cxn>
                <a:cxn ang="0">
                  <a:pos x="11" y="7"/>
                </a:cxn>
                <a:cxn ang="0">
                  <a:pos x="11" y="4"/>
                </a:cxn>
                <a:cxn ang="0">
                  <a:pos x="16" y="4"/>
                </a:cxn>
                <a:cxn ang="0">
                  <a:pos x="16" y="0"/>
                </a:cxn>
                <a:cxn ang="0">
                  <a:pos x="11" y="2"/>
                </a:cxn>
              </a:cxnLst>
              <a:rect l="0" t="0" r="r" b="b"/>
              <a:pathLst>
                <a:path w="17" h="9">
                  <a:moveTo>
                    <a:pt x="11" y="2"/>
                  </a:moveTo>
                  <a:lnTo>
                    <a:pt x="2" y="2"/>
                  </a:lnTo>
                  <a:lnTo>
                    <a:pt x="0" y="4"/>
                  </a:lnTo>
                  <a:lnTo>
                    <a:pt x="0" y="9"/>
                  </a:lnTo>
                  <a:lnTo>
                    <a:pt x="4" y="9"/>
                  </a:lnTo>
                  <a:lnTo>
                    <a:pt x="4" y="7"/>
                  </a:lnTo>
                  <a:lnTo>
                    <a:pt x="11" y="7"/>
                  </a:lnTo>
                  <a:lnTo>
                    <a:pt x="11" y="4"/>
                  </a:lnTo>
                  <a:lnTo>
                    <a:pt x="16" y="4"/>
                  </a:lnTo>
                  <a:lnTo>
                    <a:pt x="16" y="0"/>
                  </a:lnTo>
                  <a:lnTo>
                    <a:pt x="11"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3" name="Freeform 889"/>
            <p:cNvSpPr>
              <a:spLocks/>
            </p:cNvSpPr>
            <p:nvPr/>
          </p:nvSpPr>
          <p:spPr bwMode="auto">
            <a:xfrm>
              <a:off x="8445" y="2918"/>
              <a:ext cx="15" cy="9"/>
            </a:xfrm>
            <a:custGeom>
              <a:avLst/>
              <a:gdLst/>
              <a:ahLst/>
              <a:cxnLst>
                <a:cxn ang="0">
                  <a:pos x="9" y="2"/>
                </a:cxn>
                <a:cxn ang="0">
                  <a:pos x="2" y="2"/>
                </a:cxn>
                <a:cxn ang="0">
                  <a:pos x="0" y="4"/>
                </a:cxn>
                <a:cxn ang="0">
                  <a:pos x="0" y="9"/>
                </a:cxn>
                <a:cxn ang="0">
                  <a:pos x="2" y="7"/>
                </a:cxn>
                <a:cxn ang="0">
                  <a:pos x="9" y="7"/>
                </a:cxn>
                <a:cxn ang="0">
                  <a:pos x="9" y="4"/>
                </a:cxn>
                <a:cxn ang="0">
                  <a:pos x="14" y="4"/>
                </a:cxn>
                <a:cxn ang="0">
                  <a:pos x="14" y="0"/>
                </a:cxn>
                <a:cxn ang="0">
                  <a:pos x="9" y="2"/>
                </a:cxn>
              </a:cxnLst>
              <a:rect l="0" t="0" r="r" b="b"/>
              <a:pathLst>
                <a:path w="15" h="9">
                  <a:moveTo>
                    <a:pt x="9" y="2"/>
                  </a:moveTo>
                  <a:lnTo>
                    <a:pt x="2" y="2"/>
                  </a:lnTo>
                  <a:lnTo>
                    <a:pt x="0" y="4"/>
                  </a:lnTo>
                  <a:lnTo>
                    <a:pt x="0" y="9"/>
                  </a:lnTo>
                  <a:lnTo>
                    <a:pt x="2" y="7"/>
                  </a:lnTo>
                  <a:lnTo>
                    <a:pt x="9" y="7"/>
                  </a:lnTo>
                  <a:lnTo>
                    <a:pt x="9" y="4"/>
                  </a:lnTo>
                  <a:lnTo>
                    <a:pt x="14" y="4"/>
                  </a:lnTo>
                  <a:lnTo>
                    <a:pt x="14" y="0"/>
                  </a:lnTo>
                  <a:lnTo>
                    <a:pt x="9"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4" name="Freeform 890"/>
            <p:cNvSpPr>
              <a:spLocks/>
            </p:cNvSpPr>
            <p:nvPr/>
          </p:nvSpPr>
          <p:spPr bwMode="auto">
            <a:xfrm>
              <a:off x="8445" y="2918"/>
              <a:ext cx="15" cy="9"/>
            </a:xfrm>
            <a:custGeom>
              <a:avLst/>
              <a:gdLst/>
              <a:ahLst/>
              <a:cxnLst>
                <a:cxn ang="0">
                  <a:pos x="9" y="2"/>
                </a:cxn>
                <a:cxn ang="0">
                  <a:pos x="0" y="2"/>
                </a:cxn>
                <a:cxn ang="0">
                  <a:pos x="0" y="9"/>
                </a:cxn>
                <a:cxn ang="0">
                  <a:pos x="2" y="7"/>
                </a:cxn>
                <a:cxn ang="0">
                  <a:pos x="9" y="7"/>
                </a:cxn>
                <a:cxn ang="0">
                  <a:pos x="9" y="4"/>
                </a:cxn>
                <a:cxn ang="0">
                  <a:pos x="14" y="4"/>
                </a:cxn>
                <a:cxn ang="0">
                  <a:pos x="14" y="0"/>
                </a:cxn>
                <a:cxn ang="0">
                  <a:pos x="9" y="2"/>
                </a:cxn>
              </a:cxnLst>
              <a:rect l="0" t="0" r="r" b="b"/>
              <a:pathLst>
                <a:path w="15" h="9">
                  <a:moveTo>
                    <a:pt x="9" y="2"/>
                  </a:moveTo>
                  <a:lnTo>
                    <a:pt x="0" y="2"/>
                  </a:lnTo>
                  <a:lnTo>
                    <a:pt x="0" y="9"/>
                  </a:lnTo>
                  <a:lnTo>
                    <a:pt x="2" y="7"/>
                  </a:lnTo>
                  <a:lnTo>
                    <a:pt x="9" y="7"/>
                  </a:lnTo>
                  <a:lnTo>
                    <a:pt x="9" y="4"/>
                  </a:lnTo>
                  <a:lnTo>
                    <a:pt x="14" y="4"/>
                  </a:lnTo>
                  <a:lnTo>
                    <a:pt x="14" y="0"/>
                  </a:lnTo>
                  <a:lnTo>
                    <a:pt x="9"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5" name="Freeform 891"/>
            <p:cNvSpPr>
              <a:spLocks/>
            </p:cNvSpPr>
            <p:nvPr/>
          </p:nvSpPr>
          <p:spPr bwMode="auto">
            <a:xfrm>
              <a:off x="8448" y="2918"/>
              <a:ext cx="12" cy="7"/>
            </a:xfrm>
            <a:custGeom>
              <a:avLst/>
              <a:gdLst/>
              <a:ahLst/>
              <a:cxnLst>
                <a:cxn ang="0">
                  <a:pos x="9" y="2"/>
                </a:cxn>
                <a:cxn ang="0">
                  <a:pos x="0" y="2"/>
                </a:cxn>
                <a:cxn ang="0">
                  <a:pos x="0" y="7"/>
                </a:cxn>
                <a:cxn ang="0">
                  <a:pos x="7" y="7"/>
                </a:cxn>
                <a:cxn ang="0">
                  <a:pos x="12" y="4"/>
                </a:cxn>
                <a:cxn ang="0">
                  <a:pos x="12" y="0"/>
                </a:cxn>
                <a:cxn ang="0">
                  <a:pos x="9" y="2"/>
                </a:cxn>
              </a:cxnLst>
              <a:rect l="0" t="0" r="r" b="b"/>
              <a:pathLst>
                <a:path w="12" h="7">
                  <a:moveTo>
                    <a:pt x="9" y="2"/>
                  </a:moveTo>
                  <a:lnTo>
                    <a:pt x="0" y="2"/>
                  </a:lnTo>
                  <a:lnTo>
                    <a:pt x="0" y="7"/>
                  </a:lnTo>
                  <a:lnTo>
                    <a:pt x="7" y="7"/>
                  </a:lnTo>
                  <a:lnTo>
                    <a:pt x="12" y="4"/>
                  </a:lnTo>
                  <a:lnTo>
                    <a:pt x="12" y="0"/>
                  </a:lnTo>
                  <a:lnTo>
                    <a:pt x="9"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6" name="Freeform 892"/>
            <p:cNvSpPr>
              <a:spLocks/>
            </p:cNvSpPr>
            <p:nvPr/>
          </p:nvSpPr>
          <p:spPr bwMode="auto">
            <a:xfrm>
              <a:off x="8448" y="2918"/>
              <a:ext cx="12" cy="7"/>
            </a:xfrm>
            <a:custGeom>
              <a:avLst/>
              <a:gdLst/>
              <a:ahLst/>
              <a:cxnLst>
                <a:cxn ang="0">
                  <a:pos x="9" y="2"/>
                </a:cxn>
                <a:cxn ang="0">
                  <a:pos x="0" y="2"/>
                </a:cxn>
                <a:cxn ang="0">
                  <a:pos x="0" y="7"/>
                </a:cxn>
                <a:cxn ang="0">
                  <a:pos x="7" y="7"/>
                </a:cxn>
                <a:cxn ang="0">
                  <a:pos x="12" y="4"/>
                </a:cxn>
                <a:cxn ang="0">
                  <a:pos x="12" y="0"/>
                </a:cxn>
                <a:cxn ang="0">
                  <a:pos x="9" y="2"/>
                </a:cxn>
              </a:cxnLst>
              <a:rect l="0" t="0" r="r" b="b"/>
              <a:pathLst>
                <a:path w="12" h="7">
                  <a:moveTo>
                    <a:pt x="9" y="2"/>
                  </a:moveTo>
                  <a:lnTo>
                    <a:pt x="0" y="2"/>
                  </a:lnTo>
                  <a:lnTo>
                    <a:pt x="0" y="7"/>
                  </a:lnTo>
                  <a:lnTo>
                    <a:pt x="7" y="7"/>
                  </a:lnTo>
                  <a:lnTo>
                    <a:pt x="12" y="4"/>
                  </a:lnTo>
                  <a:lnTo>
                    <a:pt x="12" y="0"/>
                  </a:lnTo>
                  <a:lnTo>
                    <a:pt x="9"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7" name="Freeform 893"/>
            <p:cNvSpPr>
              <a:spLocks/>
            </p:cNvSpPr>
            <p:nvPr/>
          </p:nvSpPr>
          <p:spPr bwMode="auto">
            <a:xfrm>
              <a:off x="8450" y="2918"/>
              <a:ext cx="10" cy="7"/>
            </a:xfrm>
            <a:custGeom>
              <a:avLst/>
              <a:gdLst/>
              <a:ahLst/>
              <a:cxnLst>
                <a:cxn ang="0">
                  <a:pos x="7" y="2"/>
                </a:cxn>
                <a:cxn ang="0">
                  <a:pos x="0" y="2"/>
                </a:cxn>
                <a:cxn ang="0">
                  <a:pos x="0" y="7"/>
                </a:cxn>
                <a:cxn ang="0">
                  <a:pos x="4" y="7"/>
                </a:cxn>
                <a:cxn ang="0">
                  <a:pos x="9" y="4"/>
                </a:cxn>
                <a:cxn ang="0">
                  <a:pos x="9" y="0"/>
                </a:cxn>
                <a:cxn ang="0">
                  <a:pos x="7" y="2"/>
                </a:cxn>
              </a:cxnLst>
              <a:rect l="0" t="0" r="r" b="b"/>
              <a:pathLst>
                <a:path w="10" h="7">
                  <a:moveTo>
                    <a:pt x="7" y="2"/>
                  </a:moveTo>
                  <a:lnTo>
                    <a:pt x="0" y="2"/>
                  </a:lnTo>
                  <a:lnTo>
                    <a:pt x="0" y="7"/>
                  </a:lnTo>
                  <a:lnTo>
                    <a:pt x="4"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8" name="Freeform 894"/>
            <p:cNvSpPr>
              <a:spLocks/>
            </p:cNvSpPr>
            <p:nvPr/>
          </p:nvSpPr>
          <p:spPr bwMode="auto">
            <a:xfrm>
              <a:off x="8450" y="2918"/>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9" name="Freeform 895"/>
            <p:cNvSpPr>
              <a:spLocks/>
            </p:cNvSpPr>
            <p:nvPr/>
          </p:nvSpPr>
          <p:spPr bwMode="auto">
            <a:xfrm>
              <a:off x="8440" y="2853"/>
              <a:ext cx="12" cy="5"/>
            </a:xfrm>
            <a:custGeom>
              <a:avLst/>
              <a:gdLst/>
              <a:ahLst/>
              <a:cxnLst>
                <a:cxn ang="0">
                  <a:pos x="0" y="0"/>
                </a:cxn>
                <a:cxn ang="0">
                  <a:pos x="0" y="4"/>
                </a:cxn>
                <a:cxn ang="0">
                  <a:pos x="2" y="4"/>
                </a:cxn>
                <a:cxn ang="0">
                  <a:pos x="11" y="2"/>
                </a:cxn>
                <a:cxn ang="0">
                  <a:pos x="11" y="0"/>
                </a:cxn>
                <a:cxn ang="0">
                  <a:pos x="0" y="0"/>
                </a:cxn>
              </a:cxnLst>
              <a:rect l="0" t="0" r="r" b="b"/>
              <a:pathLst>
                <a:path w="12" h="5">
                  <a:moveTo>
                    <a:pt x="0" y="0"/>
                  </a:moveTo>
                  <a:lnTo>
                    <a:pt x="0" y="4"/>
                  </a:lnTo>
                  <a:lnTo>
                    <a:pt x="2" y="4"/>
                  </a:lnTo>
                  <a:lnTo>
                    <a:pt x="11" y="2"/>
                  </a:lnTo>
                  <a:lnTo>
                    <a:pt x="11"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0" name="Freeform 896"/>
            <p:cNvSpPr>
              <a:spLocks/>
            </p:cNvSpPr>
            <p:nvPr/>
          </p:nvSpPr>
          <p:spPr bwMode="auto">
            <a:xfrm>
              <a:off x="8440" y="2853"/>
              <a:ext cx="12" cy="5"/>
            </a:xfrm>
            <a:custGeom>
              <a:avLst/>
              <a:gdLst/>
              <a:ahLst/>
              <a:cxnLst>
                <a:cxn ang="0">
                  <a:pos x="0" y="0"/>
                </a:cxn>
                <a:cxn ang="0">
                  <a:pos x="0" y="4"/>
                </a:cxn>
                <a:cxn ang="0">
                  <a:pos x="9" y="4"/>
                </a:cxn>
                <a:cxn ang="0">
                  <a:pos x="11" y="0"/>
                </a:cxn>
                <a:cxn ang="0">
                  <a:pos x="0" y="0"/>
                </a:cxn>
              </a:cxnLst>
              <a:rect l="0" t="0" r="r" b="b"/>
              <a:pathLst>
                <a:path w="12" h="5">
                  <a:moveTo>
                    <a:pt x="0" y="0"/>
                  </a:moveTo>
                  <a:lnTo>
                    <a:pt x="0" y="4"/>
                  </a:lnTo>
                  <a:lnTo>
                    <a:pt x="9" y="4"/>
                  </a:lnTo>
                  <a:lnTo>
                    <a:pt x="11"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1" name="Freeform 897"/>
            <p:cNvSpPr>
              <a:spLocks/>
            </p:cNvSpPr>
            <p:nvPr/>
          </p:nvSpPr>
          <p:spPr bwMode="auto">
            <a:xfrm>
              <a:off x="8440" y="2853"/>
              <a:ext cx="12" cy="5"/>
            </a:xfrm>
            <a:custGeom>
              <a:avLst/>
              <a:gdLst/>
              <a:ahLst/>
              <a:cxnLst>
                <a:cxn ang="0">
                  <a:pos x="0" y="0"/>
                </a:cxn>
                <a:cxn ang="0">
                  <a:pos x="0" y="4"/>
                </a:cxn>
                <a:cxn ang="0">
                  <a:pos x="9" y="4"/>
                </a:cxn>
                <a:cxn ang="0">
                  <a:pos x="11" y="0"/>
                </a:cxn>
                <a:cxn ang="0">
                  <a:pos x="0" y="0"/>
                </a:cxn>
              </a:cxnLst>
              <a:rect l="0" t="0" r="r" b="b"/>
              <a:pathLst>
                <a:path w="12" h="5">
                  <a:moveTo>
                    <a:pt x="0" y="0"/>
                  </a:moveTo>
                  <a:lnTo>
                    <a:pt x="0" y="4"/>
                  </a:lnTo>
                  <a:lnTo>
                    <a:pt x="9" y="4"/>
                  </a:lnTo>
                  <a:lnTo>
                    <a:pt x="11"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2" name="Freeform 898"/>
            <p:cNvSpPr>
              <a:spLocks/>
            </p:cNvSpPr>
            <p:nvPr/>
          </p:nvSpPr>
          <p:spPr bwMode="auto">
            <a:xfrm>
              <a:off x="8443" y="2853"/>
              <a:ext cx="9" cy="5"/>
            </a:xfrm>
            <a:custGeom>
              <a:avLst/>
              <a:gdLst/>
              <a:ahLst/>
              <a:cxnLst>
                <a:cxn ang="0">
                  <a:pos x="0" y="0"/>
                </a:cxn>
                <a:cxn ang="0">
                  <a:pos x="0" y="4"/>
                </a:cxn>
                <a:cxn ang="0">
                  <a:pos x="7" y="4"/>
                </a:cxn>
                <a:cxn ang="0">
                  <a:pos x="9" y="0"/>
                </a:cxn>
                <a:cxn ang="0">
                  <a:pos x="0" y="0"/>
                </a:cxn>
              </a:cxnLst>
              <a:rect l="0" t="0" r="r" b="b"/>
              <a:pathLst>
                <a:path w="9" h="5">
                  <a:moveTo>
                    <a:pt x="0" y="0"/>
                  </a:moveTo>
                  <a:lnTo>
                    <a:pt x="0" y="4"/>
                  </a:lnTo>
                  <a:lnTo>
                    <a:pt x="7" y="4"/>
                  </a:lnTo>
                  <a:lnTo>
                    <a:pt x="9"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3" name="Freeform 899"/>
            <p:cNvSpPr>
              <a:spLocks/>
            </p:cNvSpPr>
            <p:nvPr/>
          </p:nvSpPr>
          <p:spPr bwMode="auto">
            <a:xfrm>
              <a:off x="8443" y="2855"/>
              <a:ext cx="9" cy="0"/>
            </a:xfrm>
            <a:custGeom>
              <a:avLst/>
              <a:gdLst/>
              <a:ahLst/>
              <a:cxnLst>
                <a:cxn ang="0">
                  <a:pos x="0" y="0"/>
                </a:cxn>
                <a:cxn ang="0">
                  <a:pos x="9" y="0"/>
                </a:cxn>
              </a:cxnLst>
              <a:rect l="0" t="0" r="r" b="b"/>
              <a:pathLst>
                <a:path w="9">
                  <a:moveTo>
                    <a:pt x="0" y="0"/>
                  </a:moveTo>
                  <a:lnTo>
                    <a:pt x="9" y="0"/>
                  </a:lnTo>
                </a:path>
              </a:pathLst>
            </a:custGeom>
            <a:noFill/>
            <a:ln w="4318">
              <a:solidFill>
                <a:srgbClr val="5344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4" name="Freeform 900"/>
            <p:cNvSpPr>
              <a:spLocks/>
            </p:cNvSpPr>
            <p:nvPr/>
          </p:nvSpPr>
          <p:spPr bwMode="auto">
            <a:xfrm>
              <a:off x="8443" y="2855"/>
              <a:ext cx="9" cy="0"/>
            </a:xfrm>
            <a:custGeom>
              <a:avLst/>
              <a:gdLst/>
              <a:ahLst/>
              <a:cxnLst>
                <a:cxn ang="0">
                  <a:pos x="0" y="0"/>
                </a:cxn>
                <a:cxn ang="0">
                  <a:pos x="9" y="0"/>
                </a:cxn>
              </a:cxnLst>
              <a:rect l="0" t="0" r="r" b="b"/>
              <a:pathLst>
                <a:path w="9">
                  <a:moveTo>
                    <a:pt x="0" y="0"/>
                  </a:moveTo>
                  <a:lnTo>
                    <a:pt x="9" y="0"/>
                  </a:lnTo>
                </a:path>
              </a:pathLst>
            </a:custGeom>
            <a:noFill/>
            <a:ln w="4318">
              <a:solidFill>
                <a:srgbClr val="584434"/>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5" name="Freeform 901"/>
            <p:cNvSpPr>
              <a:spLocks/>
            </p:cNvSpPr>
            <p:nvPr/>
          </p:nvSpPr>
          <p:spPr bwMode="auto">
            <a:xfrm>
              <a:off x="8445" y="2855"/>
              <a:ext cx="7" cy="0"/>
            </a:xfrm>
            <a:custGeom>
              <a:avLst/>
              <a:gdLst/>
              <a:ahLst/>
              <a:cxnLst>
                <a:cxn ang="0">
                  <a:pos x="0" y="0"/>
                </a:cxn>
                <a:cxn ang="0">
                  <a:pos x="7" y="0"/>
                </a:cxn>
              </a:cxnLst>
              <a:rect l="0" t="0" r="r" b="b"/>
              <a:pathLst>
                <a:path w="7">
                  <a:moveTo>
                    <a:pt x="0" y="0"/>
                  </a:moveTo>
                  <a:lnTo>
                    <a:pt x="7" y="0"/>
                  </a:lnTo>
                </a:path>
              </a:pathLst>
            </a:custGeom>
            <a:noFill/>
            <a:ln w="4318">
              <a:solidFill>
                <a:srgbClr val="5E42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6" name="Freeform 902"/>
            <p:cNvSpPr>
              <a:spLocks/>
            </p:cNvSpPr>
            <p:nvPr/>
          </p:nvSpPr>
          <p:spPr bwMode="auto">
            <a:xfrm>
              <a:off x="8445" y="2855"/>
              <a:ext cx="7" cy="0"/>
            </a:xfrm>
            <a:custGeom>
              <a:avLst/>
              <a:gdLst/>
              <a:ahLst/>
              <a:cxnLst>
                <a:cxn ang="0">
                  <a:pos x="0" y="0"/>
                </a:cxn>
                <a:cxn ang="0">
                  <a:pos x="7" y="0"/>
                </a:cxn>
              </a:cxnLst>
              <a:rect l="0" t="0" r="r" b="b"/>
              <a:pathLst>
                <a:path w="7">
                  <a:moveTo>
                    <a:pt x="0" y="0"/>
                  </a:moveTo>
                  <a:lnTo>
                    <a:pt x="7" y="0"/>
                  </a:lnTo>
                </a:path>
              </a:pathLst>
            </a:custGeom>
            <a:noFill/>
            <a:ln w="4318">
              <a:solidFill>
                <a:srgbClr val="62422B"/>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7" name="Freeform 903"/>
            <p:cNvSpPr>
              <a:spLocks/>
            </p:cNvSpPr>
            <p:nvPr/>
          </p:nvSpPr>
          <p:spPr bwMode="auto">
            <a:xfrm>
              <a:off x="8445" y="2855"/>
              <a:ext cx="7" cy="0"/>
            </a:xfrm>
            <a:custGeom>
              <a:avLst/>
              <a:gdLst/>
              <a:ahLst/>
              <a:cxnLst>
                <a:cxn ang="0">
                  <a:pos x="0" y="0"/>
                </a:cxn>
                <a:cxn ang="0">
                  <a:pos x="7" y="0"/>
                </a:cxn>
              </a:cxnLst>
              <a:rect l="0" t="0" r="r" b="b"/>
              <a:pathLst>
                <a:path w="7">
                  <a:moveTo>
                    <a:pt x="0" y="0"/>
                  </a:moveTo>
                  <a:lnTo>
                    <a:pt x="7" y="0"/>
                  </a:lnTo>
                </a:path>
              </a:pathLst>
            </a:custGeom>
            <a:noFill/>
            <a:ln w="4318">
              <a:solidFill>
                <a:srgbClr val="6B4227"/>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8" name="Freeform 904"/>
            <p:cNvSpPr>
              <a:spLocks/>
            </p:cNvSpPr>
            <p:nvPr/>
          </p:nvSpPr>
          <p:spPr bwMode="auto">
            <a:xfrm>
              <a:off x="8448" y="2855"/>
              <a:ext cx="4" cy="0"/>
            </a:xfrm>
            <a:custGeom>
              <a:avLst/>
              <a:gdLst/>
              <a:ahLst/>
              <a:cxnLst>
                <a:cxn ang="0">
                  <a:pos x="0" y="0"/>
                </a:cxn>
                <a:cxn ang="0">
                  <a:pos x="4" y="0"/>
                </a:cxn>
              </a:cxnLst>
              <a:rect l="0" t="0" r="r" b="b"/>
              <a:pathLst>
                <a:path w="4">
                  <a:moveTo>
                    <a:pt x="0" y="0"/>
                  </a:moveTo>
                  <a:lnTo>
                    <a:pt x="4" y="0"/>
                  </a:lnTo>
                </a:path>
              </a:pathLst>
            </a:custGeom>
            <a:noFill/>
            <a:ln w="4318">
              <a:solidFill>
                <a:srgbClr val="70442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9" name="Freeform 905"/>
            <p:cNvSpPr>
              <a:spLocks/>
            </p:cNvSpPr>
            <p:nvPr/>
          </p:nvSpPr>
          <p:spPr bwMode="auto">
            <a:xfrm>
              <a:off x="8448" y="2855"/>
              <a:ext cx="4" cy="0"/>
            </a:xfrm>
            <a:custGeom>
              <a:avLst/>
              <a:gdLst/>
              <a:ahLst/>
              <a:cxnLst>
                <a:cxn ang="0">
                  <a:pos x="0" y="0"/>
                </a:cxn>
                <a:cxn ang="0">
                  <a:pos x="4" y="0"/>
                </a:cxn>
              </a:cxnLst>
              <a:rect l="0" t="0" r="r" b="b"/>
              <a:pathLst>
                <a:path w="4">
                  <a:moveTo>
                    <a:pt x="0" y="0"/>
                  </a:moveTo>
                  <a:lnTo>
                    <a:pt x="4"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0" name="Freeform 906"/>
            <p:cNvSpPr>
              <a:spLocks/>
            </p:cNvSpPr>
            <p:nvPr/>
          </p:nvSpPr>
          <p:spPr bwMode="auto">
            <a:xfrm>
              <a:off x="8448" y="2853"/>
              <a:ext cx="4" cy="5"/>
            </a:xfrm>
            <a:custGeom>
              <a:avLst/>
              <a:gdLst/>
              <a:ahLst/>
              <a:cxnLst>
                <a:cxn ang="0">
                  <a:pos x="0" y="0"/>
                </a:cxn>
                <a:cxn ang="0">
                  <a:pos x="0" y="4"/>
                </a:cxn>
                <a:cxn ang="0">
                  <a:pos x="4" y="2"/>
                </a:cxn>
                <a:cxn ang="0">
                  <a:pos x="4" y="0"/>
                </a:cxn>
                <a:cxn ang="0">
                  <a:pos x="0" y="0"/>
                </a:cxn>
              </a:cxnLst>
              <a:rect l="0" t="0" r="r" b="b"/>
              <a:pathLst>
                <a:path w="4" h="5">
                  <a:moveTo>
                    <a:pt x="0" y="0"/>
                  </a:moveTo>
                  <a:lnTo>
                    <a:pt x="0" y="4"/>
                  </a:lnTo>
                  <a:lnTo>
                    <a:pt x="4" y="2"/>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1" name="Freeform 907"/>
            <p:cNvSpPr>
              <a:spLocks/>
            </p:cNvSpPr>
            <p:nvPr/>
          </p:nvSpPr>
          <p:spPr bwMode="auto">
            <a:xfrm>
              <a:off x="8450" y="2860"/>
              <a:ext cx="10" cy="58"/>
            </a:xfrm>
            <a:custGeom>
              <a:avLst/>
              <a:gdLst/>
              <a:ahLst/>
              <a:cxnLst>
                <a:cxn ang="0">
                  <a:pos x="0" y="0"/>
                </a:cxn>
                <a:cxn ang="0">
                  <a:pos x="2" y="14"/>
                </a:cxn>
                <a:cxn ang="0">
                  <a:pos x="2" y="28"/>
                </a:cxn>
                <a:cxn ang="0">
                  <a:pos x="4" y="40"/>
                </a:cxn>
                <a:cxn ang="0">
                  <a:pos x="4" y="57"/>
                </a:cxn>
                <a:cxn ang="0">
                  <a:pos x="9" y="55"/>
                </a:cxn>
                <a:cxn ang="0">
                  <a:pos x="7" y="40"/>
                </a:cxn>
                <a:cxn ang="0">
                  <a:pos x="7" y="26"/>
                </a:cxn>
                <a:cxn ang="0">
                  <a:pos x="4" y="12"/>
                </a:cxn>
                <a:cxn ang="0">
                  <a:pos x="2" y="0"/>
                </a:cxn>
                <a:cxn ang="0">
                  <a:pos x="0" y="0"/>
                </a:cxn>
              </a:cxnLst>
              <a:rect l="0" t="0" r="r" b="b"/>
              <a:pathLst>
                <a:path w="10" h="58">
                  <a:moveTo>
                    <a:pt x="0" y="0"/>
                  </a:moveTo>
                  <a:lnTo>
                    <a:pt x="2" y="14"/>
                  </a:lnTo>
                  <a:lnTo>
                    <a:pt x="2" y="28"/>
                  </a:lnTo>
                  <a:lnTo>
                    <a:pt x="4" y="40"/>
                  </a:lnTo>
                  <a:lnTo>
                    <a:pt x="4" y="57"/>
                  </a:lnTo>
                  <a:lnTo>
                    <a:pt x="9" y="55"/>
                  </a:lnTo>
                  <a:lnTo>
                    <a:pt x="7" y="40"/>
                  </a:lnTo>
                  <a:lnTo>
                    <a:pt x="7" y="26"/>
                  </a:lnTo>
                  <a:lnTo>
                    <a:pt x="4" y="12"/>
                  </a:lnTo>
                  <a:lnTo>
                    <a:pt x="2"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2" name="Freeform 908"/>
            <p:cNvSpPr>
              <a:spLocks/>
            </p:cNvSpPr>
            <p:nvPr/>
          </p:nvSpPr>
          <p:spPr bwMode="auto">
            <a:xfrm>
              <a:off x="8448" y="2860"/>
              <a:ext cx="9"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9" h="58">
                  <a:moveTo>
                    <a:pt x="9" y="26"/>
                  </a:moveTo>
                  <a:lnTo>
                    <a:pt x="7" y="12"/>
                  </a:lnTo>
                  <a:lnTo>
                    <a:pt x="4" y="0"/>
                  </a:lnTo>
                  <a:lnTo>
                    <a:pt x="0" y="0"/>
                  </a:lnTo>
                  <a:lnTo>
                    <a:pt x="4" y="28"/>
                  </a:lnTo>
                  <a:lnTo>
                    <a:pt x="4" y="57"/>
                  </a:lnTo>
                  <a:lnTo>
                    <a:pt x="9" y="55"/>
                  </a:lnTo>
                  <a:lnTo>
                    <a:pt x="9" y="26"/>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3" name="Freeform 909"/>
            <p:cNvSpPr>
              <a:spLocks/>
            </p:cNvSpPr>
            <p:nvPr/>
          </p:nvSpPr>
          <p:spPr bwMode="auto">
            <a:xfrm>
              <a:off x="8448" y="2860"/>
              <a:ext cx="9" cy="58"/>
            </a:xfrm>
            <a:custGeom>
              <a:avLst/>
              <a:gdLst/>
              <a:ahLst/>
              <a:cxnLst>
                <a:cxn ang="0">
                  <a:pos x="4" y="0"/>
                </a:cxn>
                <a:cxn ang="0">
                  <a:pos x="0" y="0"/>
                </a:cxn>
                <a:cxn ang="0">
                  <a:pos x="4" y="28"/>
                </a:cxn>
                <a:cxn ang="0">
                  <a:pos x="4" y="57"/>
                </a:cxn>
                <a:cxn ang="0">
                  <a:pos x="9" y="55"/>
                </a:cxn>
                <a:cxn ang="0">
                  <a:pos x="9" y="40"/>
                </a:cxn>
                <a:cxn ang="0">
                  <a:pos x="7" y="26"/>
                </a:cxn>
                <a:cxn ang="0">
                  <a:pos x="7" y="12"/>
                </a:cxn>
                <a:cxn ang="0">
                  <a:pos x="4" y="0"/>
                </a:cxn>
              </a:cxnLst>
              <a:rect l="0" t="0" r="r" b="b"/>
              <a:pathLst>
                <a:path w="9" h="58">
                  <a:moveTo>
                    <a:pt x="4" y="0"/>
                  </a:moveTo>
                  <a:lnTo>
                    <a:pt x="0" y="0"/>
                  </a:lnTo>
                  <a:lnTo>
                    <a:pt x="4" y="28"/>
                  </a:lnTo>
                  <a:lnTo>
                    <a:pt x="4" y="57"/>
                  </a:lnTo>
                  <a:lnTo>
                    <a:pt x="9" y="55"/>
                  </a:lnTo>
                  <a:lnTo>
                    <a:pt x="9" y="40"/>
                  </a:lnTo>
                  <a:lnTo>
                    <a:pt x="7" y="26"/>
                  </a:lnTo>
                  <a:lnTo>
                    <a:pt x="7" y="12"/>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4" name="Freeform 910"/>
            <p:cNvSpPr>
              <a:spLocks/>
            </p:cNvSpPr>
            <p:nvPr/>
          </p:nvSpPr>
          <p:spPr bwMode="auto">
            <a:xfrm>
              <a:off x="8448" y="2860"/>
              <a:ext cx="9" cy="55"/>
            </a:xfrm>
            <a:custGeom>
              <a:avLst/>
              <a:gdLst/>
              <a:ahLst/>
              <a:cxnLst>
                <a:cxn ang="0">
                  <a:pos x="0" y="0"/>
                </a:cxn>
                <a:cxn ang="0">
                  <a:pos x="2" y="14"/>
                </a:cxn>
                <a:cxn ang="0">
                  <a:pos x="2" y="28"/>
                </a:cxn>
                <a:cxn ang="0">
                  <a:pos x="4" y="40"/>
                </a:cxn>
                <a:cxn ang="0">
                  <a:pos x="4" y="55"/>
                </a:cxn>
                <a:cxn ang="0">
                  <a:pos x="9" y="55"/>
                </a:cxn>
                <a:cxn ang="0">
                  <a:pos x="7" y="40"/>
                </a:cxn>
                <a:cxn ang="0">
                  <a:pos x="7" y="26"/>
                </a:cxn>
                <a:cxn ang="0">
                  <a:pos x="4" y="12"/>
                </a:cxn>
                <a:cxn ang="0">
                  <a:pos x="2" y="0"/>
                </a:cxn>
                <a:cxn ang="0">
                  <a:pos x="0" y="0"/>
                </a:cxn>
              </a:cxnLst>
              <a:rect l="0" t="0" r="r" b="b"/>
              <a:pathLst>
                <a:path w="9" h="55">
                  <a:moveTo>
                    <a:pt x="0" y="0"/>
                  </a:moveTo>
                  <a:lnTo>
                    <a:pt x="2" y="14"/>
                  </a:lnTo>
                  <a:lnTo>
                    <a:pt x="2" y="28"/>
                  </a:lnTo>
                  <a:lnTo>
                    <a:pt x="4" y="40"/>
                  </a:lnTo>
                  <a:lnTo>
                    <a:pt x="4" y="55"/>
                  </a:lnTo>
                  <a:lnTo>
                    <a:pt x="9" y="55"/>
                  </a:lnTo>
                  <a:lnTo>
                    <a:pt x="7" y="40"/>
                  </a:lnTo>
                  <a:lnTo>
                    <a:pt x="7" y="26"/>
                  </a:lnTo>
                  <a:lnTo>
                    <a:pt x="4" y="12"/>
                  </a:lnTo>
                  <a:lnTo>
                    <a:pt x="2"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5" name="Freeform 911"/>
            <p:cNvSpPr>
              <a:spLocks/>
            </p:cNvSpPr>
            <p:nvPr/>
          </p:nvSpPr>
          <p:spPr bwMode="auto">
            <a:xfrm>
              <a:off x="8445" y="2860"/>
              <a:ext cx="10"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10" h="58">
                  <a:moveTo>
                    <a:pt x="9" y="26"/>
                  </a:moveTo>
                  <a:lnTo>
                    <a:pt x="7" y="12"/>
                  </a:lnTo>
                  <a:lnTo>
                    <a:pt x="4" y="0"/>
                  </a:lnTo>
                  <a:lnTo>
                    <a:pt x="0" y="0"/>
                  </a:lnTo>
                  <a:lnTo>
                    <a:pt x="4" y="28"/>
                  </a:lnTo>
                  <a:lnTo>
                    <a:pt x="4" y="57"/>
                  </a:lnTo>
                  <a:lnTo>
                    <a:pt x="9" y="55"/>
                  </a:lnTo>
                  <a:lnTo>
                    <a:pt x="9" y="26"/>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6" name="Freeform 912"/>
            <p:cNvSpPr>
              <a:spLocks/>
            </p:cNvSpPr>
            <p:nvPr/>
          </p:nvSpPr>
          <p:spPr bwMode="auto">
            <a:xfrm>
              <a:off x="8445" y="2860"/>
              <a:ext cx="10" cy="58"/>
            </a:xfrm>
            <a:custGeom>
              <a:avLst/>
              <a:gdLst/>
              <a:ahLst/>
              <a:cxnLst>
                <a:cxn ang="0">
                  <a:pos x="4" y="0"/>
                </a:cxn>
                <a:cxn ang="0">
                  <a:pos x="0" y="0"/>
                </a:cxn>
                <a:cxn ang="0">
                  <a:pos x="4" y="28"/>
                </a:cxn>
                <a:cxn ang="0">
                  <a:pos x="4" y="57"/>
                </a:cxn>
                <a:cxn ang="0">
                  <a:pos x="9" y="55"/>
                </a:cxn>
                <a:cxn ang="0">
                  <a:pos x="9" y="40"/>
                </a:cxn>
                <a:cxn ang="0">
                  <a:pos x="7" y="26"/>
                </a:cxn>
                <a:cxn ang="0">
                  <a:pos x="7" y="12"/>
                </a:cxn>
                <a:cxn ang="0">
                  <a:pos x="4" y="0"/>
                </a:cxn>
              </a:cxnLst>
              <a:rect l="0" t="0" r="r" b="b"/>
              <a:pathLst>
                <a:path w="10" h="58">
                  <a:moveTo>
                    <a:pt x="4" y="0"/>
                  </a:moveTo>
                  <a:lnTo>
                    <a:pt x="0" y="0"/>
                  </a:lnTo>
                  <a:lnTo>
                    <a:pt x="4" y="28"/>
                  </a:lnTo>
                  <a:lnTo>
                    <a:pt x="4" y="57"/>
                  </a:lnTo>
                  <a:lnTo>
                    <a:pt x="9" y="55"/>
                  </a:lnTo>
                  <a:lnTo>
                    <a:pt x="9" y="40"/>
                  </a:lnTo>
                  <a:lnTo>
                    <a:pt x="7" y="26"/>
                  </a:lnTo>
                  <a:lnTo>
                    <a:pt x="7" y="12"/>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7" name="Freeform 913"/>
            <p:cNvSpPr>
              <a:spLocks/>
            </p:cNvSpPr>
            <p:nvPr/>
          </p:nvSpPr>
          <p:spPr bwMode="auto">
            <a:xfrm>
              <a:off x="8445" y="2860"/>
              <a:ext cx="7" cy="58"/>
            </a:xfrm>
            <a:custGeom>
              <a:avLst/>
              <a:gdLst/>
              <a:ahLst/>
              <a:cxnLst>
                <a:cxn ang="0">
                  <a:pos x="0" y="0"/>
                </a:cxn>
                <a:cxn ang="0">
                  <a:pos x="2" y="14"/>
                </a:cxn>
                <a:cxn ang="0">
                  <a:pos x="2" y="28"/>
                </a:cxn>
                <a:cxn ang="0">
                  <a:pos x="4" y="40"/>
                </a:cxn>
                <a:cxn ang="0">
                  <a:pos x="4" y="57"/>
                </a:cxn>
                <a:cxn ang="0">
                  <a:pos x="7" y="55"/>
                </a:cxn>
                <a:cxn ang="0">
                  <a:pos x="7" y="26"/>
                </a:cxn>
                <a:cxn ang="0">
                  <a:pos x="4" y="12"/>
                </a:cxn>
                <a:cxn ang="0">
                  <a:pos x="2" y="0"/>
                </a:cxn>
                <a:cxn ang="0">
                  <a:pos x="0" y="0"/>
                </a:cxn>
              </a:cxnLst>
              <a:rect l="0" t="0" r="r" b="b"/>
              <a:pathLst>
                <a:path w="7" h="58">
                  <a:moveTo>
                    <a:pt x="0" y="0"/>
                  </a:moveTo>
                  <a:lnTo>
                    <a:pt x="2" y="14"/>
                  </a:lnTo>
                  <a:lnTo>
                    <a:pt x="2" y="28"/>
                  </a:lnTo>
                  <a:lnTo>
                    <a:pt x="4" y="40"/>
                  </a:lnTo>
                  <a:lnTo>
                    <a:pt x="4" y="57"/>
                  </a:lnTo>
                  <a:lnTo>
                    <a:pt x="7" y="55"/>
                  </a:lnTo>
                  <a:lnTo>
                    <a:pt x="7" y="26"/>
                  </a:lnTo>
                  <a:lnTo>
                    <a:pt x="4" y="12"/>
                  </a:lnTo>
                  <a:lnTo>
                    <a:pt x="2"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8" name="Freeform 914"/>
            <p:cNvSpPr>
              <a:spLocks/>
            </p:cNvSpPr>
            <p:nvPr/>
          </p:nvSpPr>
          <p:spPr bwMode="auto">
            <a:xfrm>
              <a:off x="8443" y="2860"/>
              <a:ext cx="9"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9" h="58">
                  <a:moveTo>
                    <a:pt x="9" y="26"/>
                  </a:moveTo>
                  <a:lnTo>
                    <a:pt x="7" y="12"/>
                  </a:lnTo>
                  <a:lnTo>
                    <a:pt x="4" y="0"/>
                  </a:lnTo>
                  <a:lnTo>
                    <a:pt x="0" y="0"/>
                  </a:lnTo>
                  <a:lnTo>
                    <a:pt x="4" y="28"/>
                  </a:lnTo>
                  <a:lnTo>
                    <a:pt x="4" y="57"/>
                  </a:lnTo>
                  <a:lnTo>
                    <a:pt x="9" y="55"/>
                  </a:lnTo>
                  <a:lnTo>
                    <a:pt x="9" y="26"/>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9" name="Freeform 915"/>
            <p:cNvSpPr>
              <a:spLocks/>
            </p:cNvSpPr>
            <p:nvPr/>
          </p:nvSpPr>
          <p:spPr bwMode="auto">
            <a:xfrm>
              <a:off x="8443" y="2860"/>
              <a:ext cx="9" cy="58"/>
            </a:xfrm>
            <a:custGeom>
              <a:avLst/>
              <a:gdLst/>
              <a:ahLst/>
              <a:cxnLst>
                <a:cxn ang="0">
                  <a:pos x="4" y="0"/>
                </a:cxn>
                <a:cxn ang="0">
                  <a:pos x="0" y="0"/>
                </a:cxn>
                <a:cxn ang="0">
                  <a:pos x="4" y="28"/>
                </a:cxn>
                <a:cxn ang="0">
                  <a:pos x="4" y="57"/>
                </a:cxn>
                <a:cxn ang="0">
                  <a:pos x="9" y="55"/>
                </a:cxn>
                <a:cxn ang="0">
                  <a:pos x="9" y="40"/>
                </a:cxn>
                <a:cxn ang="0">
                  <a:pos x="7" y="26"/>
                </a:cxn>
                <a:cxn ang="0">
                  <a:pos x="7" y="12"/>
                </a:cxn>
                <a:cxn ang="0">
                  <a:pos x="4" y="0"/>
                </a:cxn>
              </a:cxnLst>
              <a:rect l="0" t="0" r="r" b="b"/>
              <a:pathLst>
                <a:path w="9" h="58">
                  <a:moveTo>
                    <a:pt x="4" y="0"/>
                  </a:moveTo>
                  <a:lnTo>
                    <a:pt x="0" y="0"/>
                  </a:lnTo>
                  <a:lnTo>
                    <a:pt x="4" y="28"/>
                  </a:lnTo>
                  <a:lnTo>
                    <a:pt x="4" y="57"/>
                  </a:lnTo>
                  <a:lnTo>
                    <a:pt x="9" y="55"/>
                  </a:lnTo>
                  <a:lnTo>
                    <a:pt x="9" y="40"/>
                  </a:lnTo>
                  <a:lnTo>
                    <a:pt x="7" y="26"/>
                  </a:lnTo>
                  <a:lnTo>
                    <a:pt x="7" y="12"/>
                  </a:lnTo>
                  <a:lnTo>
                    <a:pt x="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0" name="Freeform 916"/>
            <p:cNvSpPr>
              <a:spLocks/>
            </p:cNvSpPr>
            <p:nvPr/>
          </p:nvSpPr>
          <p:spPr bwMode="auto">
            <a:xfrm>
              <a:off x="8443" y="2860"/>
              <a:ext cx="7" cy="58"/>
            </a:xfrm>
            <a:custGeom>
              <a:avLst/>
              <a:gdLst/>
              <a:ahLst/>
              <a:cxnLst>
                <a:cxn ang="0">
                  <a:pos x="0" y="0"/>
                </a:cxn>
                <a:cxn ang="0">
                  <a:pos x="2" y="14"/>
                </a:cxn>
                <a:cxn ang="0">
                  <a:pos x="2" y="28"/>
                </a:cxn>
                <a:cxn ang="0">
                  <a:pos x="4" y="40"/>
                </a:cxn>
                <a:cxn ang="0">
                  <a:pos x="4" y="57"/>
                </a:cxn>
                <a:cxn ang="0">
                  <a:pos x="7" y="55"/>
                </a:cxn>
                <a:cxn ang="0">
                  <a:pos x="7" y="26"/>
                </a:cxn>
                <a:cxn ang="0">
                  <a:pos x="4" y="12"/>
                </a:cxn>
                <a:cxn ang="0">
                  <a:pos x="2" y="0"/>
                </a:cxn>
                <a:cxn ang="0">
                  <a:pos x="0" y="0"/>
                </a:cxn>
              </a:cxnLst>
              <a:rect l="0" t="0" r="r" b="b"/>
              <a:pathLst>
                <a:path w="7" h="58">
                  <a:moveTo>
                    <a:pt x="0" y="0"/>
                  </a:moveTo>
                  <a:lnTo>
                    <a:pt x="2" y="14"/>
                  </a:lnTo>
                  <a:lnTo>
                    <a:pt x="2" y="28"/>
                  </a:lnTo>
                  <a:lnTo>
                    <a:pt x="4" y="40"/>
                  </a:lnTo>
                  <a:lnTo>
                    <a:pt x="4" y="57"/>
                  </a:lnTo>
                  <a:lnTo>
                    <a:pt x="7" y="55"/>
                  </a:lnTo>
                  <a:lnTo>
                    <a:pt x="7" y="26"/>
                  </a:lnTo>
                  <a:lnTo>
                    <a:pt x="4" y="12"/>
                  </a:lnTo>
                  <a:lnTo>
                    <a:pt x="2"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1" name="Freeform 917"/>
            <p:cNvSpPr>
              <a:spLocks/>
            </p:cNvSpPr>
            <p:nvPr/>
          </p:nvSpPr>
          <p:spPr bwMode="auto">
            <a:xfrm>
              <a:off x="8440" y="2860"/>
              <a:ext cx="10"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10" h="58">
                  <a:moveTo>
                    <a:pt x="9" y="26"/>
                  </a:moveTo>
                  <a:lnTo>
                    <a:pt x="7" y="12"/>
                  </a:lnTo>
                  <a:lnTo>
                    <a:pt x="4" y="0"/>
                  </a:lnTo>
                  <a:lnTo>
                    <a:pt x="0" y="0"/>
                  </a:lnTo>
                  <a:lnTo>
                    <a:pt x="4" y="28"/>
                  </a:lnTo>
                  <a:lnTo>
                    <a:pt x="4" y="57"/>
                  </a:lnTo>
                  <a:lnTo>
                    <a:pt x="9" y="55"/>
                  </a:lnTo>
                  <a:lnTo>
                    <a:pt x="9" y="26"/>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2" name="Freeform 918"/>
            <p:cNvSpPr>
              <a:spLocks/>
            </p:cNvSpPr>
            <p:nvPr/>
          </p:nvSpPr>
          <p:spPr bwMode="auto">
            <a:xfrm>
              <a:off x="8440" y="2860"/>
              <a:ext cx="10" cy="58"/>
            </a:xfrm>
            <a:custGeom>
              <a:avLst/>
              <a:gdLst/>
              <a:ahLst/>
              <a:cxnLst>
                <a:cxn ang="0">
                  <a:pos x="4" y="0"/>
                </a:cxn>
                <a:cxn ang="0">
                  <a:pos x="0" y="0"/>
                </a:cxn>
                <a:cxn ang="0">
                  <a:pos x="4" y="28"/>
                </a:cxn>
                <a:cxn ang="0">
                  <a:pos x="4" y="57"/>
                </a:cxn>
                <a:cxn ang="0">
                  <a:pos x="9" y="55"/>
                </a:cxn>
                <a:cxn ang="0">
                  <a:pos x="9" y="40"/>
                </a:cxn>
                <a:cxn ang="0">
                  <a:pos x="7" y="26"/>
                </a:cxn>
                <a:cxn ang="0">
                  <a:pos x="7" y="12"/>
                </a:cxn>
                <a:cxn ang="0">
                  <a:pos x="4" y="0"/>
                </a:cxn>
              </a:cxnLst>
              <a:rect l="0" t="0" r="r" b="b"/>
              <a:pathLst>
                <a:path w="10" h="58">
                  <a:moveTo>
                    <a:pt x="4" y="0"/>
                  </a:moveTo>
                  <a:lnTo>
                    <a:pt x="0" y="0"/>
                  </a:lnTo>
                  <a:lnTo>
                    <a:pt x="4" y="28"/>
                  </a:lnTo>
                  <a:lnTo>
                    <a:pt x="4" y="57"/>
                  </a:lnTo>
                  <a:lnTo>
                    <a:pt x="9" y="55"/>
                  </a:lnTo>
                  <a:lnTo>
                    <a:pt x="9" y="40"/>
                  </a:lnTo>
                  <a:lnTo>
                    <a:pt x="7" y="26"/>
                  </a:lnTo>
                  <a:lnTo>
                    <a:pt x="7" y="12"/>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3" name="Freeform 919"/>
            <p:cNvSpPr>
              <a:spLocks/>
            </p:cNvSpPr>
            <p:nvPr/>
          </p:nvSpPr>
          <p:spPr bwMode="auto">
            <a:xfrm>
              <a:off x="8448" y="2733"/>
              <a:ext cx="184" cy="202"/>
            </a:xfrm>
            <a:custGeom>
              <a:avLst/>
              <a:gdLst/>
              <a:ahLst/>
              <a:cxnLst>
                <a:cxn ang="0">
                  <a:pos x="184" y="184"/>
                </a:cxn>
                <a:cxn ang="0">
                  <a:pos x="182" y="9"/>
                </a:cxn>
                <a:cxn ang="0">
                  <a:pos x="45" y="0"/>
                </a:cxn>
                <a:cxn ang="0">
                  <a:pos x="0" y="4"/>
                </a:cxn>
                <a:cxn ang="0">
                  <a:pos x="2" y="187"/>
                </a:cxn>
                <a:cxn ang="0">
                  <a:pos x="12" y="187"/>
                </a:cxn>
                <a:cxn ang="0">
                  <a:pos x="12" y="194"/>
                </a:cxn>
                <a:cxn ang="0">
                  <a:pos x="45" y="201"/>
                </a:cxn>
                <a:cxn ang="0">
                  <a:pos x="163" y="187"/>
                </a:cxn>
                <a:cxn ang="0">
                  <a:pos x="184" y="184"/>
                </a:cxn>
              </a:cxnLst>
              <a:rect l="0" t="0" r="r" b="b"/>
              <a:pathLst>
                <a:path w="184" h="202">
                  <a:moveTo>
                    <a:pt x="184" y="184"/>
                  </a:moveTo>
                  <a:lnTo>
                    <a:pt x="182" y="9"/>
                  </a:lnTo>
                  <a:lnTo>
                    <a:pt x="45" y="0"/>
                  </a:lnTo>
                  <a:lnTo>
                    <a:pt x="0" y="4"/>
                  </a:lnTo>
                  <a:lnTo>
                    <a:pt x="2" y="187"/>
                  </a:lnTo>
                  <a:lnTo>
                    <a:pt x="12" y="187"/>
                  </a:lnTo>
                  <a:lnTo>
                    <a:pt x="12" y="194"/>
                  </a:lnTo>
                  <a:lnTo>
                    <a:pt x="45" y="201"/>
                  </a:lnTo>
                  <a:lnTo>
                    <a:pt x="163" y="187"/>
                  </a:lnTo>
                  <a:lnTo>
                    <a:pt x="184"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4" name="Freeform 920"/>
            <p:cNvSpPr>
              <a:spLocks/>
            </p:cNvSpPr>
            <p:nvPr/>
          </p:nvSpPr>
          <p:spPr bwMode="auto">
            <a:xfrm>
              <a:off x="8503" y="2692"/>
              <a:ext cx="281" cy="262"/>
            </a:xfrm>
            <a:custGeom>
              <a:avLst/>
              <a:gdLst/>
              <a:ahLst/>
              <a:cxnLst>
                <a:cxn ang="0">
                  <a:pos x="45" y="247"/>
                </a:cxn>
                <a:cxn ang="0">
                  <a:pos x="55" y="252"/>
                </a:cxn>
                <a:cxn ang="0">
                  <a:pos x="117" y="256"/>
                </a:cxn>
                <a:cxn ang="0">
                  <a:pos x="201" y="252"/>
                </a:cxn>
                <a:cxn ang="0">
                  <a:pos x="211" y="244"/>
                </a:cxn>
                <a:cxn ang="0">
                  <a:pos x="215" y="237"/>
                </a:cxn>
                <a:cxn ang="0">
                  <a:pos x="211" y="230"/>
                </a:cxn>
                <a:cxn ang="0">
                  <a:pos x="201" y="225"/>
                </a:cxn>
                <a:cxn ang="0">
                  <a:pos x="194" y="223"/>
                </a:cxn>
                <a:cxn ang="0">
                  <a:pos x="218" y="208"/>
                </a:cxn>
                <a:cxn ang="0">
                  <a:pos x="278" y="187"/>
                </a:cxn>
                <a:cxn ang="0">
                  <a:pos x="280" y="158"/>
                </a:cxn>
                <a:cxn ang="0">
                  <a:pos x="278" y="79"/>
                </a:cxn>
                <a:cxn ang="0">
                  <a:pos x="206" y="24"/>
                </a:cxn>
                <a:cxn ang="0">
                  <a:pos x="199" y="19"/>
                </a:cxn>
                <a:cxn ang="0">
                  <a:pos x="194" y="14"/>
                </a:cxn>
                <a:cxn ang="0">
                  <a:pos x="187" y="9"/>
                </a:cxn>
                <a:cxn ang="0">
                  <a:pos x="177" y="7"/>
                </a:cxn>
                <a:cxn ang="0">
                  <a:pos x="167" y="4"/>
                </a:cxn>
                <a:cxn ang="0">
                  <a:pos x="155" y="0"/>
                </a:cxn>
                <a:cxn ang="0">
                  <a:pos x="141" y="2"/>
                </a:cxn>
                <a:cxn ang="0">
                  <a:pos x="122" y="4"/>
                </a:cxn>
                <a:cxn ang="0">
                  <a:pos x="110" y="7"/>
                </a:cxn>
                <a:cxn ang="0">
                  <a:pos x="95" y="9"/>
                </a:cxn>
                <a:cxn ang="0">
                  <a:pos x="81" y="12"/>
                </a:cxn>
                <a:cxn ang="0">
                  <a:pos x="69" y="14"/>
                </a:cxn>
                <a:cxn ang="0">
                  <a:pos x="55" y="16"/>
                </a:cxn>
                <a:cxn ang="0">
                  <a:pos x="40" y="19"/>
                </a:cxn>
                <a:cxn ang="0">
                  <a:pos x="31" y="21"/>
                </a:cxn>
                <a:cxn ang="0">
                  <a:pos x="19" y="24"/>
                </a:cxn>
                <a:cxn ang="0">
                  <a:pos x="9" y="26"/>
                </a:cxn>
                <a:cxn ang="0">
                  <a:pos x="2" y="67"/>
                </a:cxn>
                <a:cxn ang="0">
                  <a:pos x="0" y="103"/>
                </a:cxn>
                <a:cxn ang="0">
                  <a:pos x="2" y="160"/>
                </a:cxn>
                <a:cxn ang="0">
                  <a:pos x="4" y="204"/>
                </a:cxn>
                <a:cxn ang="0">
                  <a:pos x="14" y="206"/>
                </a:cxn>
                <a:cxn ang="0">
                  <a:pos x="21" y="211"/>
                </a:cxn>
                <a:cxn ang="0">
                  <a:pos x="33" y="213"/>
                </a:cxn>
                <a:cxn ang="0">
                  <a:pos x="45" y="216"/>
                </a:cxn>
                <a:cxn ang="0">
                  <a:pos x="55" y="218"/>
                </a:cxn>
                <a:cxn ang="0">
                  <a:pos x="76" y="230"/>
                </a:cxn>
                <a:cxn ang="0">
                  <a:pos x="52" y="242"/>
                </a:cxn>
              </a:cxnLst>
              <a:rect l="0" t="0" r="r" b="b"/>
              <a:pathLst>
                <a:path w="281" h="262">
                  <a:moveTo>
                    <a:pt x="52" y="242"/>
                  </a:moveTo>
                  <a:lnTo>
                    <a:pt x="45" y="247"/>
                  </a:lnTo>
                  <a:lnTo>
                    <a:pt x="50" y="249"/>
                  </a:lnTo>
                  <a:lnTo>
                    <a:pt x="55" y="252"/>
                  </a:lnTo>
                  <a:lnTo>
                    <a:pt x="64" y="256"/>
                  </a:lnTo>
                  <a:lnTo>
                    <a:pt x="117" y="256"/>
                  </a:lnTo>
                  <a:lnTo>
                    <a:pt x="170" y="261"/>
                  </a:lnTo>
                  <a:lnTo>
                    <a:pt x="201" y="252"/>
                  </a:lnTo>
                  <a:lnTo>
                    <a:pt x="206" y="249"/>
                  </a:lnTo>
                  <a:lnTo>
                    <a:pt x="211" y="244"/>
                  </a:lnTo>
                  <a:lnTo>
                    <a:pt x="215" y="242"/>
                  </a:lnTo>
                  <a:lnTo>
                    <a:pt x="215" y="237"/>
                  </a:lnTo>
                  <a:lnTo>
                    <a:pt x="213" y="235"/>
                  </a:lnTo>
                  <a:lnTo>
                    <a:pt x="211" y="230"/>
                  </a:lnTo>
                  <a:lnTo>
                    <a:pt x="206" y="227"/>
                  </a:lnTo>
                  <a:lnTo>
                    <a:pt x="201" y="225"/>
                  </a:lnTo>
                  <a:lnTo>
                    <a:pt x="199" y="225"/>
                  </a:lnTo>
                  <a:lnTo>
                    <a:pt x="194" y="223"/>
                  </a:lnTo>
                  <a:lnTo>
                    <a:pt x="189" y="220"/>
                  </a:lnTo>
                  <a:lnTo>
                    <a:pt x="218" y="208"/>
                  </a:lnTo>
                  <a:lnTo>
                    <a:pt x="275" y="199"/>
                  </a:lnTo>
                  <a:lnTo>
                    <a:pt x="278" y="187"/>
                  </a:lnTo>
                  <a:lnTo>
                    <a:pt x="278" y="172"/>
                  </a:lnTo>
                  <a:lnTo>
                    <a:pt x="280" y="158"/>
                  </a:lnTo>
                  <a:lnTo>
                    <a:pt x="280" y="93"/>
                  </a:lnTo>
                  <a:lnTo>
                    <a:pt x="278" y="79"/>
                  </a:lnTo>
                  <a:lnTo>
                    <a:pt x="215" y="43"/>
                  </a:lnTo>
                  <a:lnTo>
                    <a:pt x="206" y="24"/>
                  </a:lnTo>
                  <a:lnTo>
                    <a:pt x="203" y="21"/>
                  </a:lnTo>
                  <a:lnTo>
                    <a:pt x="199" y="19"/>
                  </a:lnTo>
                  <a:lnTo>
                    <a:pt x="196" y="14"/>
                  </a:lnTo>
                  <a:lnTo>
                    <a:pt x="194" y="14"/>
                  </a:lnTo>
                  <a:lnTo>
                    <a:pt x="189" y="12"/>
                  </a:lnTo>
                  <a:lnTo>
                    <a:pt x="187" y="9"/>
                  </a:lnTo>
                  <a:lnTo>
                    <a:pt x="182" y="7"/>
                  </a:lnTo>
                  <a:lnTo>
                    <a:pt x="177" y="7"/>
                  </a:lnTo>
                  <a:lnTo>
                    <a:pt x="172" y="4"/>
                  </a:lnTo>
                  <a:lnTo>
                    <a:pt x="167" y="4"/>
                  </a:lnTo>
                  <a:lnTo>
                    <a:pt x="160" y="2"/>
                  </a:lnTo>
                  <a:lnTo>
                    <a:pt x="155" y="0"/>
                  </a:lnTo>
                  <a:lnTo>
                    <a:pt x="151" y="2"/>
                  </a:lnTo>
                  <a:lnTo>
                    <a:pt x="141" y="2"/>
                  </a:lnTo>
                  <a:lnTo>
                    <a:pt x="136" y="4"/>
                  </a:lnTo>
                  <a:lnTo>
                    <a:pt x="122" y="4"/>
                  </a:lnTo>
                  <a:lnTo>
                    <a:pt x="120" y="7"/>
                  </a:lnTo>
                  <a:lnTo>
                    <a:pt x="110" y="7"/>
                  </a:lnTo>
                  <a:lnTo>
                    <a:pt x="105" y="9"/>
                  </a:lnTo>
                  <a:lnTo>
                    <a:pt x="95" y="9"/>
                  </a:lnTo>
                  <a:lnTo>
                    <a:pt x="91" y="12"/>
                  </a:lnTo>
                  <a:lnTo>
                    <a:pt x="81" y="12"/>
                  </a:lnTo>
                  <a:lnTo>
                    <a:pt x="76" y="14"/>
                  </a:lnTo>
                  <a:lnTo>
                    <a:pt x="69" y="14"/>
                  </a:lnTo>
                  <a:lnTo>
                    <a:pt x="64" y="16"/>
                  </a:lnTo>
                  <a:lnTo>
                    <a:pt x="55" y="16"/>
                  </a:lnTo>
                  <a:lnTo>
                    <a:pt x="50" y="19"/>
                  </a:lnTo>
                  <a:lnTo>
                    <a:pt x="40" y="19"/>
                  </a:lnTo>
                  <a:lnTo>
                    <a:pt x="35" y="21"/>
                  </a:lnTo>
                  <a:lnTo>
                    <a:pt x="31" y="21"/>
                  </a:lnTo>
                  <a:lnTo>
                    <a:pt x="26" y="24"/>
                  </a:lnTo>
                  <a:lnTo>
                    <a:pt x="19" y="24"/>
                  </a:lnTo>
                  <a:lnTo>
                    <a:pt x="14" y="26"/>
                  </a:lnTo>
                  <a:lnTo>
                    <a:pt x="9" y="26"/>
                  </a:lnTo>
                  <a:lnTo>
                    <a:pt x="4" y="47"/>
                  </a:lnTo>
                  <a:lnTo>
                    <a:pt x="2" y="67"/>
                  </a:lnTo>
                  <a:lnTo>
                    <a:pt x="2" y="86"/>
                  </a:lnTo>
                  <a:lnTo>
                    <a:pt x="0" y="103"/>
                  </a:lnTo>
                  <a:lnTo>
                    <a:pt x="0" y="141"/>
                  </a:lnTo>
                  <a:lnTo>
                    <a:pt x="2" y="160"/>
                  </a:lnTo>
                  <a:lnTo>
                    <a:pt x="2" y="182"/>
                  </a:lnTo>
                  <a:lnTo>
                    <a:pt x="4" y="204"/>
                  </a:lnTo>
                  <a:lnTo>
                    <a:pt x="9" y="206"/>
                  </a:lnTo>
                  <a:lnTo>
                    <a:pt x="14" y="206"/>
                  </a:lnTo>
                  <a:lnTo>
                    <a:pt x="16" y="208"/>
                  </a:lnTo>
                  <a:lnTo>
                    <a:pt x="21" y="211"/>
                  </a:lnTo>
                  <a:lnTo>
                    <a:pt x="28" y="211"/>
                  </a:lnTo>
                  <a:lnTo>
                    <a:pt x="33" y="213"/>
                  </a:lnTo>
                  <a:lnTo>
                    <a:pt x="38" y="216"/>
                  </a:lnTo>
                  <a:lnTo>
                    <a:pt x="45" y="216"/>
                  </a:lnTo>
                  <a:lnTo>
                    <a:pt x="47" y="218"/>
                  </a:lnTo>
                  <a:lnTo>
                    <a:pt x="55" y="218"/>
                  </a:lnTo>
                  <a:lnTo>
                    <a:pt x="69" y="225"/>
                  </a:lnTo>
                  <a:lnTo>
                    <a:pt x="76" y="230"/>
                  </a:lnTo>
                  <a:lnTo>
                    <a:pt x="67" y="237"/>
                  </a:lnTo>
                  <a:lnTo>
                    <a:pt x="52" y="242"/>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5" name="Freeform 921"/>
            <p:cNvSpPr>
              <a:spLocks/>
            </p:cNvSpPr>
            <p:nvPr/>
          </p:nvSpPr>
          <p:spPr bwMode="auto">
            <a:xfrm>
              <a:off x="8676" y="2697"/>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6" name="Freeform 922"/>
            <p:cNvSpPr>
              <a:spLocks/>
            </p:cNvSpPr>
            <p:nvPr/>
          </p:nvSpPr>
          <p:spPr bwMode="auto">
            <a:xfrm>
              <a:off x="8673" y="2697"/>
              <a:ext cx="5" cy="199"/>
            </a:xfrm>
            <a:custGeom>
              <a:avLst/>
              <a:gdLst/>
              <a:ahLst/>
              <a:cxnLst>
                <a:cxn ang="0">
                  <a:pos x="2" y="31"/>
                </a:cxn>
                <a:cxn ang="0">
                  <a:pos x="0" y="100"/>
                </a:cxn>
                <a:cxn ang="0">
                  <a:pos x="0" y="167"/>
                </a:cxn>
                <a:cxn ang="0">
                  <a:pos x="2" y="199"/>
                </a:cxn>
                <a:cxn ang="0">
                  <a:pos x="4" y="199"/>
                </a:cxn>
                <a:cxn ang="0">
                  <a:pos x="2" y="153"/>
                </a:cxn>
                <a:cxn ang="0">
                  <a:pos x="2" y="62"/>
                </a:cxn>
                <a:cxn ang="0">
                  <a:pos x="4" y="2"/>
                </a:cxn>
                <a:cxn ang="0">
                  <a:pos x="2" y="0"/>
                </a:cxn>
                <a:cxn ang="0">
                  <a:pos x="2" y="31"/>
                </a:cxn>
              </a:cxnLst>
              <a:rect l="0" t="0" r="r" b="b"/>
              <a:pathLst>
                <a:path w="5" h="199">
                  <a:moveTo>
                    <a:pt x="2" y="31"/>
                  </a:moveTo>
                  <a:lnTo>
                    <a:pt x="0" y="100"/>
                  </a:lnTo>
                  <a:lnTo>
                    <a:pt x="0" y="167"/>
                  </a:lnTo>
                  <a:lnTo>
                    <a:pt x="2" y="199"/>
                  </a:lnTo>
                  <a:lnTo>
                    <a:pt x="4" y="199"/>
                  </a:lnTo>
                  <a:lnTo>
                    <a:pt x="2" y="153"/>
                  </a:lnTo>
                  <a:lnTo>
                    <a:pt x="2" y="62"/>
                  </a:lnTo>
                  <a:lnTo>
                    <a:pt x="4" y="2"/>
                  </a:lnTo>
                  <a:lnTo>
                    <a:pt x="2" y="0"/>
                  </a:lnTo>
                  <a:lnTo>
                    <a:pt x="2" y="31"/>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7" name="Freeform 923"/>
            <p:cNvSpPr>
              <a:spLocks/>
            </p:cNvSpPr>
            <p:nvPr/>
          </p:nvSpPr>
          <p:spPr bwMode="auto">
            <a:xfrm>
              <a:off x="8674" y="2697"/>
              <a:ext cx="0" cy="199"/>
            </a:xfrm>
            <a:custGeom>
              <a:avLst/>
              <a:gdLst/>
              <a:ahLst/>
              <a:cxnLst>
                <a:cxn ang="0">
                  <a:pos x="0" y="0"/>
                </a:cxn>
                <a:cxn ang="0">
                  <a:pos x="0" y="199"/>
                </a:cxn>
              </a:cxnLst>
              <a:rect l="0" t="0" r="r" b="b"/>
              <a:pathLst>
                <a:path h="199">
                  <a:moveTo>
                    <a:pt x="0" y="0"/>
                  </a:moveTo>
                  <a:lnTo>
                    <a:pt x="0" y="199"/>
                  </a:lnTo>
                </a:path>
              </a:pathLst>
            </a:custGeom>
            <a:noFill/>
            <a:ln w="2794">
              <a:solidFill>
                <a:srgbClr val="703F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8" name="Freeform 924"/>
            <p:cNvSpPr>
              <a:spLocks/>
            </p:cNvSpPr>
            <p:nvPr/>
          </p:nvSpPr>
          <p:spPr bwMode="auto">
            <a:xfrm>
              <a:off x="8671" y="2697"/>
              <a:ext cx="5" cy="199"/>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9"/>
                </a:cxn>
                <a:cxn ang="0">
                  <a:pos x="4" y="199"/>
                </a:cxn>
                <a:cxn ang="0">
                  <a:pos x="2" y="153"/>
                </a:cxn>
              </a:cxnLst>
              <a:rect l="0" t="0" r="r" b="b"/>
              <a:pathLst>
                <a:path w="5" h="199">
                  <a:moveTo>
                    <a:pt x="2" y="153"/>
                  </a:moveTo>
                  <a:lnTo>
                    <a:pt x="2" y="110"/>
                  </a:lnTo>
                  <a:lnTo>
                    <a:pt x="4" y="62"/>
                  </a:lnTo>
                  <a:lnTo>
                    <a:pt x="4" y="0"/>
                  </a:lnTo>
                  <a:lnTo>
                    <a:pt x="2" y="0"/>
                  </a:lnTo>
                  <a:lnTo>
                    <a:pt x="2" y="31"/>
                  </a:lnTo>
                  <a:lnTo>
                    <a:pt x="0" y="98"/>
                  </a:lnTo>
                  <a:lnTo>
                    <a:pt x="0" y="167"/>
                  </a:lnTo>
                  <a:lnTo>
                    <a:pt x="2" y="199"/>
                  </a:lnTo>
                  <a:lnTo>
                    <a:pt x="4" y="199"/>
                  </a:lnTo>
                  <a:lnTo>
                    <a:pt x="2" y="153"/>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9" name="Freeform 925"/>
            <p:cNvSpPr>
              <a:spLocks/>
            </p:cNvSpPr>
            <p:nvPr/>
          </p:nvSpPr>
          <p:spPr bwMode="auto">
            <a:xfrm>
              <a:off x="8671" y="2697"/>
              <a:ext cx="2" cy="199"/>
            </a:xfrm>
            <a:custGeom>
              <a:avLst/>
              <a:gdLst/>
              <a:ahLst/>
              <a:cxnLst>
                <a:cxn ang="0">
                  <a:pos x="0" y="0"/>
                </a:cxn>
                <a:cxn ang="0">
                  <a:pos x="0" y="199"/>
                </a:cxn>
                <a:cxn ang="0">
                  <a:pos x="2" y="196"/>
                </a:cxn>
                <a:cxn ang="0">
                  <a:pos x="2" y="0"/>
                </a:cxn>
                <a:cxn ang="0">
                  <a:pos x="0" y="0"/>
                </a:cxn>
              </a:cxnLst>
              <a:rect l="0" t="0" r="r" b="b"/>
              <a:pathLst>
                <a:path w="2" h="199">
                  <a:moveTo>
                    <a:pt x="0" y="0"/>
                  </a:moveTo>
                  <a:lnTo>
                    <a:pt x="0" y="199"/>
                  </a:lnTo>
                  <a:lnTo>
                    <a:pt x="2" y="196"/>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0" name="Freeform 926"/>
            <p:cNvSpPr>
              <a:spLocks/>
            </p:cNvSpPr>
            <p:nvPr/>
          </p:nvSpPr>
          <p:spPr bwMode="auto">
            <a:xfrm>
              <a:off x="8668" y="2697"/>
              <a:ext cx="5" cy="197"/>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6"/>
                </a:cxn>
                <a:cxn ang="0">
                  <a:pos x="4" y="196"/>
                </a:cxn>
                <a:cxn ang="0">
                  <a:pos x="2" y="153"/>
                </a:cxn>
              </a:cxnLst>
              <a:rect l="0" t="0" r="r" b="b"/>
              <a:pathLst>
                <a:path w="5" h="197">
                  <a:moveTo>
                    <a:pt x="2" y="153"/>
                  </a:moveTo>
                  <a:lnTo>
                    <a:pt x="2" y="110"/>
                  </a:lnTo>
                  <a:lnTo>
                    <a:pt x="4" y="62"/>
                  </a:lnTo>
                  <a:lnTo>
                    <a:pt x="4" y="0"/>
                  </a:lnTo>
                  <a:lnTo>
                    <a:pt x="2" y="0"/>
                  </a:lnTo>
                  <a:lnTo>
                    <a:pt x="2" y="31"/>
                  </a:lnTo>
                  <a:lnTo>
                    <a:pt x="0" y="98"/>
                  </a:lnTo>
                  <a:lnTo>
                    <a:pt x="0" y="167"/>
                  </a:lnTo>
                  <a:lnTo>
                    <a:pt x="2" y="196"/>
                  </a:lnTo>
                  <a:lnTo>
                    <a:pt x="4" y="196"/>
                  </a:lnTo>
                  <a:lnTo>
                    <a:pt x="2" y="153"/>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1" name="Freeform 927"/>
            <p:cNvSpPr>
              <a:spLocks/>
            </p:cNvSpPr>
            <p:nvPr/>
          </p:nvSpPr>
          <p:spPr bwMode="auto">
            <a:xfrm>
              <a:off x="8670" y="2697"/>
              <a:ext cx="0" cy="197"/>
            </a:xfrm>
            <a:custGeom>
              <a:avLst/>
              <a:gdLst/>
              <a:ahLst/>
              <a:cxnLst>
                <a:cxn ang="0">
                  <a:pos x="0" y="0"/>
                </a:cxn>
                <a:cxn ang="0">
                  <a:pos x="0" y="196"/>
                </a:cxn>
              </a:cxnLst>
              <a:rect l="0" t="0" r="r" b="b"/>
              <a:pathLst>
                <a:path h="197">
                  <a:moveTo>
                    <a:pt x="0" y="0"/>
                  </a:moveTo>
                  <a:lnTo>
                    <a:pt x="0" y="196"/>
                  </a:lnTo>
                </a:path>
              </a:pathLst>
            </a:custGeom>
            <a:noFill/>
            <a:ln w="2794">
              <a:solidFill>
                <a:srgbClr val="5E3C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2" name="Freeform 928"/>
            <p:cNvSpPr>
              <a:spLocks/>
            </p:cNvSpPr>
            <p:nvPr/>
          </p:nvSpPr>
          <p:spPr bwMode="auto">
            <a:xfrm>
              <a:off x="8666" y="2697"/>
              <a:ext cx="5" cy="197"/>
            </a:xfrm>
            <a:custGeom>
              <a:avLst/>
              <a:gdLst/>
              <a:ahLst/>
              <a:cxnLst>
                <a:cxn ang="0">
                  <a:pos x="2" y="153"/>
                </a:cxn>
                <a:cxn ang="0">
                  <a:pos x="2" y="110"/>
                </a:cxn>
                <a:cxn ang="0">
                  <a:pos x="4" y="60"/>
                </a:cxn>
                <a:cxn ang="0">
                  <a:pos x="4" y="0"/>
                </a:cxn>
                <a:cxn ang="0">
                  <a:pos x="2" y="0"/>
                </a:cxn>
                <a:cxn ang="0">
                  <a:pos x="2" y="31"/>
                </a:cxn>
                <a:cxn ang="0">
                  <a:pos x="0" y="98"/>
                </a:cxn>
                <a:cxn ang="0">
                  <a:pos x="0" y="165"/>
                </a:cxn>
                <a:cxn ang="0">
                  <a:pos x="2" y="196"/>
                </a:cxn>
                <a:cxn ang="0">
                  <a:pos x="4" y="196"/>
                </a:cxn>
                <a:cxn ang="0">
                  <a:pos x="2" y="153"/>
                </a:cxn>
              </a:cxnLst>
              <a:rect l="0" t="0" r="r" b="b"/>
              <a:pathLst>
                <a:path w="5" h="197">
                  <a:moveTo>
                    <a:pt x="2" y="153"/>
                  </a:moveTo>
                  <a:lnTo>
                    <a:pt x="2" y="110"/>
                  </a:lnTo>
                  <a:lnTo>
                    <a:pt x="4" y="60"/>
                  </a:lnTo>
                  <a:lnTo>
                    <a:pt x="4" y="0"/>
                  </a:lnTo>
                  <a:lnTo>
                    <a:pt x="2" y="0"/>
                  </a:lnTo>
                  <a:lnTo>
                    <a:pt x="2" y="31"/>
                  </a:lnTo>
                  <a:lnTo>
                    <a:pt x="0" y="98"/>
                  </a:lnTo>
                  <a:lnTo>
                    <a:pt x="0" y="165"/>
                  </a:lnTo>
                  <a:lnTo>
                    <a:pt x="2" y="196"/>
                  </a:lnTo>
                  <a:lnTo>
                    <a:pt x="4" y="196"/>
                  </a:lnTo>
                  <a:lnTo>
                    <a:pt x="2" y="153"/>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3" name="Freeform 929"/>
            <p:cNvSpPr>
              <a:spLocks/>
            </p:cNvSpPr>
            <p:nvPr/>
          </p:nvSpPr>
          <p:spPr bwMode="auto">
            <a:xfrm>
              <a:off x="8666" y="2697"/>
              <a:ext cx="2" cy="197"/>
            </a:xfrm>
            <a:custGeom>
              <a:avLst/>
              <a:gdLst/>
              <a:ahLst/>
              <a:cxnLst>
                <a:cxn ang="0">
                  <a:pos x="2" y="0"/>
                </a:cxn>
                <a:cxn ang="0">
                  <a:pos x="0" y="28"/>
                </a:cxn>
                <a:cxn ang="0">
                  <a:pos x="0" y="196"/>
                </a:cxn>
                <a:cxn ang="0">
                  <a:pos x="2" y="196"/>
                </a:cxn>
                <a:cxn ang="0">
                  <a:pos x="2" y="0"/>
                </a:cxn>
              </a:cxnLst>
              <a:rect l="0" t="0" r="r" b="b"/>
              <a:pathLst>
                <a:path w="2" h="197">
                  <a:moveTo>
                    <a:pt x="2" y="0"/>
                  </a:moveTo>
                  <a:lnTo>
                    <a:pt x="0" y="28"/>
                  </a:lnTo>
                  <a:lnTo>
                    <a:pt x="0" y="196"/>
                  </a:lnTo>
                  <a:lnTo>
                    <a:pt x="2" y="196"/>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4" name="Freeform 930"/>
            <p:cNvSpPr>
              <a:spLocks/>
            </p:cNvSpPr>
            <p:nvPr/>
          </p:nvSpPr>
          <p:spPr bwMode="auto">
            <a:xfrm>
              <a:off x="8664" y="2697"/>
              <a:ext cx="4" cy="197"/>
            </a:xfrm>
            <a:custGeom>
              <a:avLst/>
              <a:gdLst/>
              <a:ahLst/>
              <a:cxnLst>
                <a:cxn ang="0">
                  <a:pos x="4" y="0"/>
                </a:cxn>
                <a:cxn ang="0">
                  <a:pos x="2" y="0"/>
                </a:cxn>
                <a:cxn ang="0">
                  <a:pos x="2" y="28"/>
                </a:cxn>
                <a:cxn ang="0">
                  <a:pos x="0" y="98"/>
                </a:cxn>
                <a:cxn ang="0">
                  <a:pos x="0" y="165"/>
                </a:cxn>
                <a:cxn ang="0">
                  <a:pos x="2" y="196"/>
                </a:cxn>
                <a:cxn ang="0">
                  <a:pos x="4" y="196"/>
                </a:cxn>
                <a:cxn ang="0">
                  <a:pos x="4" y="151"/>
                </a:cxn>
                <a:cxn ang="0">
                  <a:pos x="2" y="107"/>
                </a:cxn>
                <a:cxn ang="0">
                  <a:pos x="4" y="60"/>
                </a:cxn>
                <a:cxn ang="0">
                  <a:pos x="4" y="0"/>
                </a:cxn>
              </a:cxnLst>
              <a:rect l="0" t="0" r="r" b="b"/>
              <a:pathLst>
                <a:path w="4" h="197">
                  <a:moveTo>
                    <a:pt x="4" y="0"/>
                  </a:moveTo>
                  <a:lnTo>
                    <a:pt x="2" y="0"/>
                  </a:lnTo>
                  <a:lnTo>
                    <a:pt x="2" y="28"/>
                  </a:lnTo>
                  <a:lnTo>
                    <a:pt x="0" y="98"/>
                  </a:lnTo>
                  <a:lnTo>
                    <a:pt x="0" y="165"/>
                  </a:lnTo>
                  <a:lnTo>
                    <a:pt x="2" y="196"/>
                  </a:lnTo>
                  <a:lnTo>
                    <a:pt x="4" y="196"/>
                  </a:lnTo>
                  <a:lnTo>
                    <a:pt x="4" y="151"/>
                  </a:lnTo>
                  <a:lnTo>
                    <a:pt x="2" y="107"/>
                  </a:lnTo>
                  <a:lnTo>
                    <a:pt x="4" y="60"/>
                  </a:lnTo>
                  <a:lnTo>
                    <a:pt x="4"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5" name="Freeform 931"/>
            <p:cNvSpPr>
              <a:spLocks/>
            </p:cNvSpPr>
            <p:nvPr/>
          </p:nvSpPr>
          <p:spPr bwMode="auto">
            <a:xfrm>
              <a:off x="8664" y="2695"/>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766" name="Group 932"/>
            <p:cNvGrpSpPr>
              <a:grpSpLocks/>
            </p:cNvGrpSpPr>
            <p:nvPr/>
          </p:nvGrpSpPr>
          <p:grpSpPr bwMode="auto">
            <a:xfrm>
              <a:off x="8664" y="2695"/>
              <a:ext cx="2" cy="199"/>
              <a:chOff x="8664" y="2695"/>
              <a:chExt cx="2" cy="199"/>
            </a:xfrm>
          </p:grpSpPr>
          <p:sp>
            <p:nvSpPr>
              <p:cNvPr id="10871" name="Freeform 933"/>
              <p:cNvSpPr>
                <a:spLocks/>
              </p:cNvSpPr>
              <p:nvPr/>
            </p:nvSpPr>
            <p:spPr bwMode="auto">
              <a:xfrm>
                <a:off x="8664" y="2695"/>
                <a:ext cx="2" cy="199"/>
              </a:xfrm>
              <a:custGeom>
                <a:avLst/>
                <a:gdLst/>
                <a:ahLst/>
                <a:cxnLst>
                  <a:cxn ang="0">
                    <a:pos x="0" y="0"/>
                  </a:cxn>
                  <a:cxn ang="0">
                    <a:pos x="0" y="110"/>
                  </a:cxn>
                  <a:cxn ang="0">
                    <a:pos x="2" y="62"/>
                  </a:cxn>
                  <a:cxn ang="0">
                    <a:pos x="2" y="2"/>
                  </a:cxn>
                  <a:cxn ang="0">
                    <a:pos x="0" y="0"/>
                  </a:cxn>
                </a:cxnLst>
                <a:rect l="0" t="0" r="r" b="b"/>
                <a:pathLst>
                  <a:path w="2" h="199">
                    <a:moveTo>
                      <a:pt x="0" y="0"/>
                    </a:moveTo>
                    <a:lnTo>
                      <a:pt x="0" y="110"/>
                    </a:lnTo>
                    <a:lnTo>
                      <a:pt x="2" y="62"/>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2" name="Freeform 934"/>
              <p:cNvSpPr>
                <a:spLocks/>
              </p:cNvSpPr>
              <p:nvPr/>
            </p:nvSpPr>
            <p:spPr bwMode="auto">
              <a:xfrm>
                <a:off x="8664" y="2695"/>
                <a:ext cx="2" cy="199"/>
              </a:xfrm>
              <a:custGeom>
                <a:avLst/>
                <a:gdLst/>
                <a:ahLst/>
                <a:cxnLst>
                  <a:cxn ang="0">
                    <a:pos x="2" y="199"/>
                  </a:cxn>
                  <a:cxn ang="0">
                    <a:pos x="0" y="153"/>
                  </a:cxn>
                  <a:cxn ang="0">
                    <a:pos x="0" y="199"/>
                  </a:cxn>
                  <a:cxn ang="0">
                    <a:pos x="2" y="199"/>
                  </a:cxn>
                </a:cxnLst>
                <a:rect l="0" t="0" r="r" b="b"/>
                <a:pathLst>
                  <a:path w="2" h="199">
                    <a:moveTo>
                      <a:pt x="2" y="199"/>
                    </a:moveTo>
                    <a:lnTo>
                      <a:pt x="0" y="153"/>
                    </a:lnTo>
                    <a:lnTo>
                      <a:pt x="0" y="199"/>
                    </a:lnTo>
                    <a:lnTo>
                      <a:pt x="2" y="19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767" name="Freeform 935"/>
            <p:cNvSpPr>
              <a:spLocks/>
            </p:cNvSpPr>
            <p:nvPr/>
          </p:nvSpPr>
          <p:spPr bwMode="auto">
            <a:xfrm>
              <a:off x="8679" y="2700"/>
              <a:ext cx="0" cy="196"/>
            </a:xfrm>
            <a:custGeom>
              <a:avLst/>
              <a:gdLst/>
              <a:ahLst/>
              <a:cxnLst>
                <a:cxn ang="0">
                  <a:pos x="0" y="0"/>
                </a:cxn>
                <a:cxn ang="0">
                  <a:pos x="0" y="196"/>
                </a:cxn>
              </a:cxnLst>
              <a:rect l="0" t="0" r="r" b="b"/>
              <a:pathLst>
                <a:path h="196">
                  <a:moveTo>
                    <a:pt x="0" y="0"/>
                  </a:moveTo>
                  <a:lnTo>
                    <a:pt x="0" y="196"/>
                  </a:lnTo>
                </a:path>
              </a:pathLst>
            </a:custGeom>
            <a:noFill/>
            <a:ln w="2794">
              <a:solidFill>
                <a:srgbClr val="002C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8" name="Freeform 936"/>
            <p:cNvSpPr>
              <a:spLocks/>
            </p:cNvSpPr>
            <p:nvPr/>
          </p:nvSpPr>
          <p:spPr bwMode="auto">
            <a:xfrm>
              <a:off x="8448" y="2733"/>
              <a:ext cx="45" cy="197"/>
            </a:xfrm>
            <a:custGeom>
              <a:avLst/>
              <a:gdLst/>
              <a:ahLst/>
              <a:cxnLst>
                <a:cxn ang="0">
                  <a:pos x="9" y="189"/>
                </a:cxn>
                <a:cxn ang="0">
                  <a:pos x="9" y="196"/>
                </a:cxn>
                <a:cxn ang="0">
                  <a:pos x="45" y="196"/>
                </a:cxn>
                <a:cxn ang="0">
                  <a:pos x="45" y="0"/>
                </a:cxn>
                <a:cxn ang="0">
                  <a:pos x="0" y="4"/>
                </a:cxn>
                <a:cxn ang="0">
                  <a:pos x="0" y="189"/>
                </a:cxn>
                <a:cxn ang="0">
                  <a:pos x="9" y="189"/>
                </a:cxn>
              </a:cxnLst>
              <a:rect l="0" t="0" r="r" b="b"/>
              <a:pathLst>
                <a:path w="45" h="197">
                  <a:moveTo>
                    <a:pt x="9" y="189"/>
                  </a:moveTo>
                  <a:lnTo>
                    <a:pt x="9" y="196"/>
                  </a:lnTo>
                  <a:lnTo>
                    <a:pt x="45" y="196"/>
                  </a:lnTo>
                  <a:lnTo>
                    <a:pt x="45" y="0"/>
                  </a:lnTo>
                  <a:lnTo>
                    <a:pt x="0" y="4"/>
                  </a:lnTo>
                  <a:lnTo>
                    <a:pt x="0" y="189"/>
                  </a:lnTo>
                  <a:lnTo>
                    <a:pt x="9" y="189"/>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9" name="Freeform 937"/>
            <p:cNvSpPr>
              <a:spLocks/>
            </p:cNvSpPr>
            <p:nvPr/>
          </p:nvSpPr>
          <p:spPr bwMode="auto">
            <a:xfrm>
              <a:off x="8448" y="2733"/>
              <a:ext cx="45" cy="182"/>
            </a:xfrm>
            <a:custGeom>
              <a:avLst/>
              <a:gdLst/>
              <a:ahLst/>
              <a:cxnLst>
                <a:cxn ang="0">
                  <a:pos x="9" y="175"/>
                </a:cxn>
                <a:cxn ang="0">
                  <a:pos x="9" y="182"/>
                </a:cxn>
                <a:cxn ang="0">
                  <a:pos x="45" y="182"/>
                </a:cxn>
                <a:cxn ang="0">
                  <a:pos x="45" y="0"/>
                </a:cxn>
                <a:cxn ang="0">
                  <a:pos x="31" y="0"/>
                </a:cxn>
                <a:cxn ang="0">
                  <a:pos x="28" y="2"/>
                </a:cxn>
                <a:cxn ang="0">
                  <a:pos x="7" y="2"/>
                </a:cxn>
                <a:cxn ang="0">
                  <a:pos x="2" y="4"/>
                </a:cxn>
                <a:cxn ang="0">
                  <a:pos x="0" y="4"/>
                </a:cxn>
                <a:cxn ang="0">
                  <a:pos x="0" y="175"/>
                </a:cxn>
                <a:cxn ang="0">
                  <a:pos x="9" y="175"/>
                </a:cxn>
              </a:cxnLst>
              <a:rect l="0" t="0" r="r" b="b"/>
              <a:pathLst>
                <a:path w="45" h="182">
                  <a:moveTo>
                    <a:pt x="9" y="175"/>
                  </a:moveTo>
                  <a:lnTo>
                    <a:pt x="9" y="182"/>
                  </a:lnTo>
                  <a:lnTo>
                    <a:pt x="45" y="182"/>
                  </a:lnTo>
                  <a:lnTo>
                    <a:pt x="45" y="0"/>
                  </a:lnTo>
                  <a:lnTo>
                    <a:pt x="31" y="0"/>
                  </a:lnTo>
                  <a:lnTo>
                    <a:pt x="28" y="2"/>
                  </a:lnTo>
                  <a:lnTo>
                    <a:pt x="7" y="2"/>
                  </a:lnTo>
                  <a:lnTo>
                    <a:pt x="2" y="4"/>
                  </a:lnTo>
                  <a:lnTo>
                    <a:pt x="0" y="4"/>
                  </a:lnTo>
                  <a:lnTo>
                    <a:pt x="0" y="175"/>
                  </a:lnTo>
                  <a:lnTo>
                    <a:pt x="9" y="175"/>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0" name="Freeform 938"/>
            <p:cNvSpPr>
              <a:spLocks/>
            </p:cNvSpPr>
            <p:nvPr/>
          </p:nvSpPr>
          <p:spPr bwMode="auto">
            <a:xfrm>
              <a:off x="8448" y="2733"/>
              <a:ext cx="45" cy="168"/>
            </a:xfrm>
            <a:custGeom>
              <a:avLst/>
              <a:gdLst/>
              <a:ahLst/>
              <a:cxnLst>
                <a:cxn ang="0">
                  <a:pos x="45" y="0"/>
                </a:cxn>
                <a:cxn ang="0">
                  <a:pos x="31" y="0"/>
                </a:cxn>
                <a:cxn ang="0">
                  <a:pos x="28" y="2"/>
                </a:cxn>
                <a:cxn ang="0">
                  <a:pos x="7" y="2"/>
                </a:cxn>
                <a:cxn ang="0">
                  <a:pos x="2" y="4"/>
                </a:cxn>
                <a:cxn ang="0">
                  <a:pos x="0" y="4"/>
                </a:cxn>
                <a:cxn ang="0">
                  <a:pos x="0" y="160"/>
                </a:cxn>
                <a:cxn ang="0">
                  <a:pos x="4" y="160"/>
                </a:cxn>
                <a:cxn ang="0">
                  <a:pos x="4" y="163"/>
                </a:cxn>
                <a:cxn ang="0">
                  <a:pos x="9" y="163"/>
                </a:cxn>
                <a:cxn ang="0">
                  <a:pos x="9" y="168"/>
                </a:cxn>
                <a:cxn ang="0">
                  <a:pos x="45" y="168"/>
                </a:cxn>
                <a:cxn ang="0">
                  <a:pos x="45" y="0"/>
                </a:cxn>
              </a:cxnLst>
              <a:rect l="0" t="0" r="r" b="b"/>
              <a:pathLst>
                <a:path w="45" h="168">
                  <a:moveTo>
                    <a:pt x="45" y="0"/>
                  </a:moveTo>
                  <a:lnTo>
                    <a:pt x="31" y="0"/>
                  </a:lnTo>
                  <a:lnTo>
                    <a:pt x="28" y="2"/>
                  </a:lnTo>
                  <a:lnTo>
                    <a:pt x="7" y="2"/>
                  </a:lnTo>
                  <a:lnTo>
                    <a:pt x="2" y="4"/>
                  </a:lnTo>
                  <a:lnTo>
                    <a:pt x="0" y="4"/>
                  </a:lnTo>
                  <a:lnTo>
                    <a:pt x="0" y="160"/>
                  </a:lnTo>
                  <a:lnTo>
                    <a:pt x="4" y="160"/>
                  </a:lnTo>
                  <a:lnTo>
                    <a:pt x="4" y="163"/>
                  </a:lnTo>
                  <a:lnTo>
                    <a:pt x="9" y="163"/>
                  </a:lnTo>
                  <a:lnTo>
                    <a:pt x="9" y="168"/>
                  </a:lnTo>
                  <a:lnTo>
                    <a:pt x="45" y="168"/>
                  </a:lnTo>
                  <a:lnTo>
                    <a:pt x="45" y="0"/>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1" name="Freeform 939"/>
            <p:cNvSpPr>
              <a:spLocks/>
            </p:cNvSpPr>
            <p:nvPr/>
          </p:nvSpPr>
          <p:spPr bwMode="auto">
            <a:xfrm>
              <a:off x="8448" y="2733"/>
              <a:ext cx="45" cy="156"/>
            </a:xfrm>
            <a:custGeom>
              <a:avLst/>
              <a:gdLst/>
              <a:ahLst/>
              <a:cxnLst>
                <a:cxn ang="0">
                  <a:pos x="16" y="153"/>
                </a:cxn>
                <a:cxn ang="0">
                  <a:pos x="19" y="156"/>
                </a:cxn>
                <a:cxn ang="0">
                  <a:pos x="45" y="156"/>
                </a:cxn>
                <a:cxn ang="0">
                  <a:pos x="45" y="0"/>
                </a:cxn>
                <a:cxn ang="0">
                  <a:pos x="33" y="0"/>
                </a:cxn>
                <a:cxn ang="0">
                  <a:pos x="31" y="2"/>
                </a:cxn>
                <a:cxn ang="0">
                  <a:pos x="7" y="2"/>
                </a:cxn>
                <a:cxn ang="0">
                  <a:pos x="2" y="4"/>
                </a:cxn>
                <a:cxn ang="0">
                  <a:pos x="0" y="4"/>
                </a:cxn>
                <a:cxn ang="0">
                  <a:pos x="0" y="148"/>
                </a:cxn>
                <a:cxn ang="0">
                  <a:pos x="9" y="148"/>
                </a:cxn>
                <a:cxn ang="0">
                  <a:pos x="9" y="153"/>
                </a:cxn>
                <a:cxn ang="0">
                  <a:pos x="16" y="153"/>
                </a:cxn>
              </a:cxnLst>
              <a:rect l="0" t="0" r="r" b="b"/>
              <a:pathLst>
                <a:path w="45" h="156">
                  <a:moveTo>
                    <a:pt x="16" y="153"/>
                  </a:moveTo>
                  <a:lnTo>
                    <a:pt x="19" y="156"/>
                  </a:lnTo>
                  <a:lnTo>
                    <a:pt x="45" y="156"/>
                  </a:lnTo>
                  <a:lnTo>
                    <a:pt x="45" y="0"/>
                  </a:lnTo>
                  <a:lnTo>
                    <a:pt x="33" y="0"/>
                  </a:lnTo>
                  <a:lnTo>
                    <a:pt x="31" y="2"/>
                  </a:lnTo>
                  <a:lnTo>
                    <a:pt x="7" y="2"/>
                  </a:lnTo>
                  <a:lnTo>
                    <a:pt x="2" y="4"/>
                  </a:lnTo>
                  <a:lnTo>
                    <a:pt x="0" y="4"/>
                  </a:lnTo>
                  <a:lnTo>
                    <a:pt x="0" y="148"/>
                  </a:lnTo>
                  <a:lnTo>
                    <a:pt x="9" y="148"/>
                  </a:lnTo>
                  <a:lnTo>
                    <a:pt x="9" y="153"/>
                  </a:lnTo>
                  <a:lnTo>
                    <a:pt x="16" y="153"/>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2" name="Freeform 940"/>
            <p:cNvSpPr>
              <a:spLocks/>
            </p:cNvSpPr>
            <p:nvPr/>
          </p:nvSpPr>
          <p:spPr bwMode="auto">
            <a:xfrm>
              <a:off x="8448" y="2733"/>
              <a:ext cx="45" cy="142"/>
            </a:xfrm>
            <a:custGeom>
              <a:avLst/>
              <a:gdLst/>
              <a:ahLst/>
              <a:cxnLst>
                <a:cxn ang="0">
                  <a:pos x="16" y="139"/>
                </a:cxn>
                <a:cxn ang="0">
                  <a:pos x="19" y="141"/>
                </a:cxn>
                <a:cxn ang="0">
                  <a:pos x="45" y="141"/>
                </a:cxn>
                <a:cxn ang="0">
                  <a:pos x="45" y="0"/>
                </a:cxn>
                <a:cxn ang="0">
                  <a:pos x="33" y="0"/>
                </a:cxn>
                <a:cxn ang="0">
                  <a:pos x="31" y="2"/>
                </a:cxn>
                <a:cxn ang="0">
                  <a:pos x="7" y="2"/>
                </a:cxn>
                <a:cxn ang="0">
                  <a:pos x="2" y="4"/>
                </a:cxn>
                <a:cxn ang="0">
                  <a:pos x="0" y="4"/>
                </a:cxn>
                <a:cxn ang="0">
                  <a:pos x="0" y="134"/>
                </a:cxn>
                <a:cxn ang="0">
                  <a:pos x="9" y="134"/>
                </a:cxn>
                <a:cxn ang="0">
                  <a:pos x="9" y="139"/>
                </a:cxn>
                <a:cxn ang="0">
                  <a:pos x="16" y="139"/>
                </a:cxn>
              </a:cxnLst>
              <a:rect l="0" t="0" r="r" b="b"/>
              <a:pathLst>
                <a:path w="45" h="142">
                  <a:moveTo>
                    <a:pt x="16" y="139"/>
                  </a:moveTo>
                  <a:lnTo>
                    <a:pt x="19" y="141"/>
                  </a:lnTo>
                  <a:lnTo>
                    <a:pt x="45" y="141"/>
                  </a:lnTo>
                  <a:lnTo>
                    <a:pt x="45" y="0"/>
                  </a:lnTo>
                  <a:lnTo>
                    <a:pt x="33" y="0"/>
                  </a:lnTo>
                  <a:lnTo>
                    <a:pt x="31" y="2"/>
                  </a:lnTo>
                  <a:lnTo>
                    <a:pt x="7" y="2"/>
                  </a:lnTo>
                  <a:lnTo>
                    <a:pt x="2" y="4"/>
                  </a:lnTo>
                  <a:lnTo>
                    <a:pt x="0" y="4"/>
                  </a:lnTo>
                  <a:lnTo>
                    <a:pt x="0" y="134"/>
                  </a:lnTo>
                  <a:lnTo>
                    <a:pt x="9" y="134"/>
                  </a:lnTo>
                  <a:lnTo>
                    <a:pt x="9" y="139"/>
                  </a:lnTo>
                  <a:lnTo>
                    <a:pt x="16" y="139"/>
                  </a:lnTo>
                  <a:close/>
                </a:path>
              </a:pathLst>
            </a:custGeom>
            <a:solidFill>
              <a:srgbClr val="FEFEF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3" name="Freeform 941"/>
            <p:cNvSpPr>
              <a:spLocks/>
            </p:cNvSpPr>
            <p:nvPr/>
          </p:nvSpPr>
          <p:spPr bwMode="auto">
            <a:xfrm>
              <a:off x="8448" y="2733"/>
              <a:ext cx="45" cy="127"/>
            </a:xfrm>
            <a:custGeom>
              <a:avLst/>
              <a:gdLst/>
              <a:ahLst/>
              <a:cxnLst>
                <a:cxn ang="0">
                  <a:pos x="4" y="120"/>
                </a:cxn>
                <a:cxn ang="0">
                  <a:pos x="4" y="122"/>
                </a:cxn>
                <a:cxn ang="0">
                  <a:pos x="9" y="122"/>
                </a:cxn>
                <a:cxn ang="0">
                  <a:pos x="9" y="127"/>
                </a:cxn>
                <a:cxn ang="0">
                  <a:pos x="45" y="127"/>
                </a:cxn>
                <a:cxn ang="0">
                  <a:pos x="45" y="0"/>
                </a:cxn>
                <a:cxn ang="0">
                  <a:pos x="33" y="0"/>
                </a:cxn>
                <a:cxn ang="0">
                  <a:pos x="31" y="2"/>
                </a:cxn>
                <a:cxn ang="0">
                  <a:pos x="2" y="2"/>
                </a:cxn>
                <a:cxn ang="0">
                  <a:pos x="0" y="4"/>
                </a:cxn>
                <a:cxn ang="0">
                  <a:pos x="0" y="120"/>
                </a:cxn>
                <a:cxn ang="0">
                  <a:pos x="4" y="120"/>
                </a:cxn>
              </a:cxnLst>
              <a:rect l="0" t="0" r="r" b="b"/>
              <a:pathLst>
                <a:path w="45" h="127">
                  <a:moveTo>
                    <a:pt x="4" y="120"/>
                  </a:moveTo>
                  <a:lnTo>
                    <a:pt x="4" y="122"/>
                  </a:lnTo>
                  <a:lnTo>
                    <a:pt x="9" y="122"/>
                  </a:lnTo>
                  <a:lnTo>
                    <a:pt x="9" y="127"/>
                  </a:lnTo>
                  <a:lnTo>
                    <a:pt x="45" y="127"/>
                  </a:lnTo>
                  <a:lnTo>
                    <a:pt x="45" y="0"/>
                  </a:lnTo>
                  <a:lnTo>
                    <a:pt x="33" y="0"/>
                  </a:lnTo>
                  <a:lnTo>
                    <a:pt x="31" y="2"/>
                  </a:lnTo>
                  <a:lnTo>
                    <a:pt x="2" y="2"/>
                  </a:lnTo>
                  <a:lnTo>
                    <a:pt x="0" y="4"/>
                  </a:lnTo>
                  <a:lnTo>
                    <a:pt x="0" y="120"/>
                  </a:lnTo>
                  <a:lnTo>
                    <a:pt x="4" y="12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4" name="Freeform 942"/>
            <p:cNvSpPr>
              <a:spLocks/>
            </p:cNvSpPr>
            <p:nvPr/>
          </p:nvSpPr>
          <p:spPr bwMode="auto">
            <a:xfrm>
              <a:off x="8448" y="2733"/>
              <a:ext cx="45" cy="113"/>
            </a:xfrm>
            <a:custGeom>
              <a:avLst/>
              <a:gdLst/>
              <a:ahLst/>
              <a:cxnLst>
                <a:cxn ang="0">
                  <a:pos x="9" y="108"/>
                </a:cxn>
                <a:cxn ang="0">
                  <a:pos x="9" y="112"/>
                </a:cxn>
                <a:cxn ang="0">
                  <a:pos x="45" y="112"/>
                </a:cxn>
                <a:cxn ang="0">
                  <a:pos x="45" y="0"/>
                </a:cxn>
                <a:cxn ang="0">
                  <a:pos x="33" y="0"/>
                </a:cxn>
                <a:cxn ang="0">
                  <a:pos x="31" y="2"/>
                </a:cxn>
                <a:cxn ang="0">
                  <a:pos x="2" y="2"/>
                </a:cxn>
                <a:cxn ang="0">
                  <a:pos x="0" y="4"/>
                </a:cxn>
                <a:cxn ang="0">
                  <a:pos x="0" y="108"/>
                </a:cxn>
                <a:cxn ang="0">
                  <a:pos x="9" y="108"/>
                </a:cxn>
              </a:cxnLst>
              <a:rect l="0" t="0" r="r" b="b"/>
              <a:pathLst>
                <a:path w="45" h="113">
                  <a:moveTo>
                    <a:pt x="9" y="108"/>
                  </a:moveTo>
                  <a:lnTo>
                    <a:pt x="9" y="112"/>
                  </a:lnTo>
                  <a:lnTo>
                    <a:pt x="45" y="112"/>
                  </a:lnTo>
                  <a:lnTo>
                    <a:pt x="45" y="0"/>
                  </a:lnTo>
                  <a:lnTo>
                    <a:pt x="33" y="0"/>
                  </a:lnTo>
                  <a:lnTo>
                    <a:pt x="31" y="2"/>
                  </a:lnTo>
                  <a:lnTo>
                    <a:pt x="2" y="2"/>
                  </a:lnTo>
                  <a:lnTo>
                    <a:pt x="0" y="4"/>
                  </a:lnTo>
                  <a:lnTo>
                    <a:pt x="0" y="108"/>
                  </a:lnTo>
                  <a:lnTo>
                    <a:pt x="9" y="108"/>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5" name="Freeform 943"/>
            <p:cNvSpPr>
              <a:spLocks/>
            </p:cNvSpPr>
            <p:nvPr/>
          </p:nvSpPr>
          <p:spPr bwMode="auto">
            <a:xfrm>
              <a:off x="8448" y="2733"/>
              <a:ext cx="45" cy="99"/>
            </a:xfrm>
            <a:custGeom>
              <a:avLst/>
              <a:gdLst/>
              <a:ahLst/>
              <a:cxnLst>
                <a:cxn ang="0">
                  <a:pos x="9" y="93"/>
                </a:cxn>
                <a:cxn ang="0">
                  <a:pos x="9" y="98"/>
                </a:cxn>
                <a:cxn ang="0">
                  <a:pos x="45" y="98"/>
                </a:cxn>
                <a:cxn ang="0">
                  <a:pos x="45" y="0"/>
                </a:cxn>
                <a:cxn ang="0">
                  <a:pos x="38" y="0"/>
                </a:cxn>
                <a:cxn ang="0">
                  <a:pos x="33" y="2"/>
                </a:cxn>
                <a:cxn ang="0">
                  <a:pos x="2" y="2"/>
                </a:cxn>
                <a:cxn ang="0">
                  <a:pos x="0" y="4"/>
                </a:cxn>
                <a:cxn ang="0">
                  <a:pos x="0" y="93"/>
                </a:cxn>
                <a:cxn ang="0">
                  <a:pos x="9" y="93"/>
                </a:cxn>
              </a:cxnLst>
              <a:rect l="0" t="0" r="r" b="b"/>
              <a:pathLst>
                <a:path w="45" h="99">
                  <a:moveTo>
                    <a:pt x="9" y="93"/>
                  </a:moveTo>
                  <a:lnTo>
                    <a:pt x="9" y="98"/>
                  </a:lnTo>
                  <a:lnTo>
                    <a:pt x="45" y="98"/>
                  </a:lnTo>
                  <a:lnTo>
                    <a:pt x="45" y="0"/>
                  </a:lnTo>
                  <a:lnTo>
                    <a:pt x="38" y="0"/>
                  </a:lnTo>
                  <a:lnTo>
                    <a:pt x="33" y="2"/>
                  </a:lnTo>
                  <a:lnTo>
                    <a:pt x="2" y="2"/>
                  </a:lnTo>
                  <a:lnTo>
                    <a:pt x="0" y="4"/>
                  </a:lnTo>
                  <a:lnTo>
                    <a:pt x="0" y="93"/>
                  </a:lnTo>
                  <a:lnTo>
                    <a:pt x="9" y="93"/>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6" name="Freeform 944"/>
            <p:cNvSpPr>
              <a:spLocks/>
            </p:cNvSpPr>
            <p:nvPr/>
          </p:nvSpPr>
          <p:spPr bwMode="auto">
            <a:xfrm>
              <a:off x="8448" y="2733"/>
              <a:ext cx="45" cy="84"/>
            </a:xfrm>
            <a:custGeom>
              <a:avLst/>
              <a:gdLst/>
              <a:ahLst/>
              <a:cxnLst>
                <a:cxn ang="0">
                  <a:pos x="7" y="79"/>
                </a:cxn>
                <a:cxn ang="0">
                  <a:pos x="9" y="84"/>
                </a:cxn>
                <a:cxn ang="0">
                  <a:pos x="45" y="84"/>
                </a:cxn>
                <a:cxn ang="0">
                  <a:pos x="45" y="0"/>
                </a:cxn>
                <a:cxn ang="0">
                  <a:pos x="38" y="0"/>
                </a:cxn>
                <a:cxn ang="0">
                  <a:pos x="33" y="2"/>
                </a:cxn>
                <a:cxn ang="0">
                  <a:pos x="0" y="2"/>
                </a:cxn>
                <a:cxn ang="0">
                  <a:pos x="0" y="79"/>
                </a:cxn>
                <a:cxn ang="0">
                  <a:pos x="7" y="79"/>
                </a:cxn>
              </a:cxnLst>
              <a:rect l="0" t="0" r="r" b="b"/>
              <a:pathLst>
                <a:path w="45" h="84">
                  <a:moveTo>
                    <a:pt x="7" y="79"/>
                  </a:moveTo>
                  <a:lnTo>
                    <a:pt x="9" y="84"/>
                  </a:lnTo>
                  <a:lnTo>
                    <a:pt x="45" y="84"/>
                  </a:lnTo>
                  <a:lnTo>
                    <a:pt x="45" y="0"/>
                  </a:lnTo>
                  <a:lnTo>
                    <a:pt x="38" y="0"/>
                  </a:lnTo>
                  <a:lnTo>
                    <a:pt x="33" y="2"/>
                  </a:lnTo>
                  <a:lnTo>
                    <a:pt x="0" y="2"/>
                  </a:lnTo>
                  <a:lnTo>
                    <a:pt x="0" y="79"/>
                  </a:lnTo>
                  <a:lnTo>
                    <a:pt x="7" y="79"/>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7" name="Freeform 945"/>
            <p:cNvSpPr>
              <a:spLocks/>
            </p:cNvSpPr>
            <p:nvPr/>
          </p:nvSpPr>
          <p:spPr bwMode="auto">
            <a:xfrm>
              <a:off x="8448" y="2733"/>
              <a:ext cx="45" cy="70"/>
            </a:xfrm>
            <a:custGeom>
              <a:avLst/>
              <a:gdLst/>
              <a:ahLst/>
              <a:cxnLst>
                <a:cxn ang="0">
                  <a:pos x="45" y="0"/>
                </a:cxn>
                <a:cxn ang="0">
                  <a:pos x="38" y="0"/>
                </a:cxn>
                <a:cxn ang="0">
                  <a:pos x="33" y="2"/>
                </a:cxn>
                <a:cxn ang="0">
                  <a:pos x="0" y="2"/>
                </a:cxn>
                <a:cxn ang="0">
                  <a:pos x="0" y="67"/>
                </a:cxn>
                <a:cxn ang="0">
                  <a:pos x="9" y="67"/>
                </a:cxn>
                <a:cxn ang="0">
                  <a:pos x="9" y="69"/>
                </a:cxn>
                <a:cxn ang="0">
                  <a:pos x="45" y="69"/>
                </a:cxn>
                <a:cxn ang="0">
                  <a:pos x="45" y="0"/>
                </a:cxn>
              </a:cxnLst>
              <a:rect l="0" t="0" r="r" b="b"/>
              <a:pathLst>
                <a:path w="45" h="70">
                  <a:moveTo>
                    <a:pt x="45" y="0"/>
                  </a:moveTo>
                  <a:lnTo>
                    <a:pt x="38" y="0"/>
                  </a:lnTo>
                  <a:lnTo>
                    <a:pt x="33" y="2"/>
                  </a:lnTo>
                  <a:lnTo>
                    <a:pt x="0" y="2"/>
                  </a:lnTo>
                  <a:lnTo>
                    <a:pt x="0" y="67"/>
                  </a:lnTo>
                  <a:lnTo>
                    <a:pt x="9" y="67"/>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8" name="Freeform 946"/>
            <p:cNvSpPr>
              <a:spLocks/>
            </p:cNvSpPr>
            <p:nvPr/>
          </p:nvSpPr>
          <p:spPr bwMode="auto">
            <a:xfrm>
              <a:off x="8448" y="2733"/>
              <a:ext cx="45" cy="55"/>
            </a:xfrm>
            <a:custGeom>
              <a:avLst/>
              <a:gdLst/>
              <a:ahLst/>
              <a:cxnLst>
                <a:cxn ang="0">
                  <a:pos x="45" y="0"/>
                </a:cxn>
                <a:cxn ang="0">
                  <a:pos x="40" y="0"/>
                </a:cxn>
                <a:cxn ang="0">
                  <a:pos x="38" y="2"/>
                </a:cxn>
                <a:cxn ang="0">
                  <a:pos x="0" y="2"/>
                </a:cxn>
                <a:cxn ang="0">
                  <a:pos x="0" y="52"/>
                </a:cxn>
                <a:cxn ang="0">
                  <a:pos x="9" y="52"/>
                </a:cxn>
                <a:cxn ang="0">
                  <a:pos x="9" y="55"/>
                </a:cxn>
                <a:cxn ang="0">
                  <a:pos x="45" y="55"/>
                </a:cxn>
                <a:cxn ang="0">
                  <a:pos x="45" y="0"/>
                </a:cxn>
              </a:cxnLst>
              <a:rect l="0" t="0" r="r" b="b"/>
              <a:pathLst>
                <a:path w="45" h="55">
                  <a:moveTo>
                    <a:pt x="45" y="0"/>
                  </a:moveTo>
                  <a:lnTo>
                    <a:pt x="40" y="0"/>
                  </a:lnTo>
                  <a:lnTo>
                    <a:pt x="38" y="2"/>
                  </a:lnTo>
                  <a:lnTo>
                    <a:pt x="0" y="2"/>
                  </a:lnTo>
                  <a:lnTo>
                    <a:pt x="0"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9" name="Freeform 947"/>
            <p:cNvSpPr>
              <a:spLocks/>
            </p:cNvSpPr>
            <p:nvPr/>
          </p:nvSpPr>
          <p:spPr bwMode="auto">
            <a:xfrm>
              <a:off x="8448" y="2733"/>
              <a:ext cx="45" cy="41"/>
            </a:xfrm>
            <a:custGeom>
              <a:avLst/>
              <a:gdLst/>
              <a:ahLst/>
              <a:cxnLst>
                <a:cxn ang="0">
                  <a:pos x="9" y="38"/>
                </a:cxn>
                <a:cxn ang="0">
                  <a:pos x="9" y="40"/>
                </a:cxn>
                <a:cxn ang="0">
                  <a:pos x="45" y="40"/>
                </a:cxn>
                <a:cxn ang="0">
                  <a:pos x="45" y="0"/>
                </a:cxn>
                <a:cxn ang="0">
                  <a:pos x="0" y="2"/>
                </a:cxn>
                <a:cxn ang="0">
                  <a:pos x="0" y="38"/>
                </a:cxn>
                <a:cxn ang="0">
                  <a:pos x="9" y="38"/>
                </a:cxn>
              </a:cxnLst>
              <a:rect l="0" t="0" r="r" b="b"/>
              <a:pathLst>
                <a:path w="45" h="41">
                  <a:moveTo>
                    <a:pt x="9" y="38"/>
                  </a:moveTo>
                  <a:lnTo>
                    <a:pt x="9" y="40"/>
                  </a:lnTo>
                  <a:lnTo>
                    <a:pt x="45" y="40"/>
                  </a:lnTo>
                  <a:lnTo>
                    <a:pt x="45" y="0"/>
                  </a:lnTo>
                  <a:lnTo>
                    <a:pt x="0" y="2"/>
                  </a:lnTo>
                  <a:lnTo>
                    <a:pt x="0" y="38"/>
                  </a:lnTo>
                  <a:lnTo>
                    <a:pt x="9" y="38"/>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0" name="Freeform 948"/>
            <p:cNvSpPr>
              <a:spLocks/>
            </p:cNvSpPr>
            <p:nvPr/>
          </p:nvSpPr>
          <p:spPr bwMode="auto">
            <a:xfrm>
              <a:off x="8503" y="2692"/>
              <a:ext cx="156" cy="212"/>
            </a:xfrm>
            <a:custGeom>
              <a:avLst/>
              <a:gdLst/>
              <a:ahLst/>
              <a:cxnLst>
                <a:cxn ang="0">
                  <a:pos x="2" y="180"/>
                </a:cxn>
                <a:cxn ang="0">
                  <a:pos x="4" y="201"/>
                </a:cxn>
                <a:cxn ang="0">
                  <a:pos x="9" y="201"/>
                </a:cxn>
                <a:cxn ang="0">
                  <a:pos x="11" y="204"/>
                </a:cxn>
                <a:cxn ang="0">
                  <a:pos x="16" y="204"/>
                </a:cxn>
                <a:cxn ang="0">
                  <a:pos x="21" y="206"/>
                </a:cxn>
                <a:cxn ang="0">
                  <a:pos x="33" y="206"/>
                </a:cxn>
                <a:cxn ang="0">
                  <a:pos x="38" y="208"/>
                </a:cxn>
                <a:cxn ang="0">
                  <a:pos x="60" y="208"/>
                </a:cxn>
                <a:cxn ang="0">
                  <a:pos x="64" y="211"/>
                </a:cxn>
                <a:cxn ang="0">
                  <a:pos x="110" y="211"/>
                </a:cxn>
                <a:cxn ang="0">
                  <a:pos x="115" y="208"/>
                </a:cxn>
                <a:cxn ang="0">
                  <a:pos x="134" y="208"/>
                </a:cxn>
                <a:cxn ang="0">
                  <a:pos x="139" y="206"/>
                </a:cxn>
                <a:cxn ang="0">
                  <a:pos x="148" y="206"/>
                </a:cxn>
                <a:cxn ang="0">
                  <a:pos x="153" y="204"/>
                </a:cxn>
                <a:cxn ang="0">
                  <a:pos x="151" y="153"/>
                </a:cxn>
                <a:cxn ang="0">
                  <a:pos x="151" y="103"/>
                </a:cxn>
                <a:cxn ang="0">
                  <a:pos x="153" y="52"/>
                </a:cxn>
                <a:cxn ang="0">
                  <a:pos x="155" y="0"/>
                </a:cxn>
                <a:cxn ang="0">
                  <a:pos x="151" y="0"/>
                </a:cxn>
                <a:cxn ang="0">
                  <a:pos x="146" y="2"/>
                </a:cxn>
                <a:cxn ang="0">
                  <a:pos x="117" y="2"/>
                </a:cxn>
                <a:cxn ang="0">
                  <a:pos x="112" y="4"/>
                </a:cxn>
                <a:cxn ang="0">
                  <a:pos x="93" y="4"/>
                </a:cxn>
                <a:cxn ang="0">
                  <a:pos x="88" y="7"/>
                </a:cxn>
                <a:cxn ang="0">
                  <a:pos x="81" y="7"/>
                </a:cxn>
                <a:cxn ang="0">
                  <a:pos x="76" y="9"/>
                </a:cxn>
                <a:cxn ang="0">
                  <a:pos x="67" y="9"/>
                </a:cxn>
                <a:cxn ang="0">
                  <a:pos x="62" y="12"/>
                </a:cxn>
                <a:cxn ang="0">
                  <a:pos x="52" y="12"/>
                </a:cxn>
                <a:cxn ang="0">
                  <a:pos x="47" y="14"/>
                </a:cxn>
                <a:cxn ang="0">
                  <a:pos x="43" y="14"/>
                </a:cxn>
                <a:cxn ang="0">
                  <a:pos x="38" y="16"/>
                </a:cxn>
                <a:cxn ang="0">
                  <a:pos x="28" y="16"/>
                </a:cxn>
                <a:cxn ang="0">
                  <a:pos x="23" y="19"/>
                </a:cxn>
                <a:cxn ang="0">
                  <a:pos x="21" y="19"/>
                </a:cxn>
                <a:cxn ang="0">
                  <a:pos x="16" y="21"/>
                </a:cxn>
                <a:cxn ang="0">
                  <a:pos x="11" y="21"/>
                </a:cxn>
                <a:cxn ang="0">
                  <a:pos x="7" y="24"/>
                </a:cxn>
                <a:cxn ang="0">
                  <a:pos x="2" y="47"/>
                </a:cxn>
                <a:cxn ang="0">
                  <a:pos x="0" y="69"/>
                </a:cxn>
                <a:cxn ang="0">
                  <a:pos x="0" y="156"/>
                </a:cxn>
                <a:cxn ang="0">
                  <a:pos x="2" y="180"/>
                </a:cxn>
              </a:cxnLst>
              <a:rect l="0" t="0" r="r" b="b"/>
              <a:pathLst>
                <a:path w="156" h="212">
                  <a:moveTo>
                    <a:pt x="2" y="180"/>
                  </a:moveTo>
                  <a:lnTo>
                    <a:pt x="4" y="201"/>
                  </a:lnTo>
                  <a:lnTo>
                    <a:pt x="9" y="201"/>
                  </a:lnTo>
                  <a:lnTo>
                    <a:pt x="11" y="204"/>
                  </a:lnTo>
                  <a:lnTo>
                    <a:pt x="16" y="204"/>
                  </a:lnTo>
                  <a:lnTo>
                    <a:pt x="21" y="206"/>
                  </a:lnTo>
                  <a:lnTo>
                    <a:pt x="33" y="206"/>
                  </a:lnTo>
                  <a:lnTo>
                    <a:pt x="38" y="208"/>
                  </a:lnTo>
                  <a:lnTo>
                    <a:pt x="60" y="208"/>
                  </a:lnTo>
                  <a:lnTo>
                    <a:pt x="64" y="211"/>
                  </a:lnTo>
                  <a:lnTo>
                    <a:pt x="110" y="211"/>
                  </a:lnTo>
                  <a:lnTo>
                    <a:pt x="115" y="208"/>
                  </a:lnTo>
                  <a:lnTo>
                    <a:pt x="134" y="208"/>
                  </a:lnTo>
                  <a:lnTo>
                    <a:pt x="139" y="206"/>
                  </a:lnTo>
                  <a:lnTo>
                    <a:pt x="148" y="206"/>
                  </a:lnTo>
                  <a:lnTo>
                    <a:pt x="153" y="204"/>
                  </a:lnTo>
                  <a:lnTo>
                    <a:pt x="151" y="153"/>
                  </a:lnTo>
                  <a:lnTo>
                    <a:pt x="151" y="103"/>
                  </a:lnTo>
                  <a:lnTo>
                    <a:pt x="153" y="52"/>
                  </a:lnTo>
                  <a:lnTo>
                    <a:pt x="155" y="0"/>
                  </a:lnTo>
                  <a:lnTo>
                    <a:pt x="151" y="0"/>
                  </a:lnTo>
                  <a:lnTo>
                    <a:pt x="146" y="2"/>
                  </a:lnTo>
                  <a:lnTo>
                    <a:pt x="117" y="2"/>
                  </a:lnTo>
                  <a:lnTo>
                    <a:pt x="112" y="4"/>
                  </a:lnTo>
                  <a:lnTo>
                    <a:pt x="93" y="4"/>
                  </a:lnTo>
                  <a:lnTo>
                    <a:pt x="88" y="7"/>
                  </a:lnTo>
                  <a:lnTo>
                    <a:pt x="81" y="7"/>
                  </a:lnTo>
                  <a:lnTo>
                    <a:pt x="76" y="9"/>
                  </a:lnTo>
                  <a:lnTo>
                    <a:pt x="67" y="9"/>
                  </a:lnTo>
                  <a:lnTo>
                    <a:pt x="62" y="12"/>
                  </a:lnTo>
                  <a:lnTo>
                    <a:pt x="52" y="12"/>
                  </a:lnTo>
                  <a:lnTo>
                    <a:pt x="47" y="14"/>
                  </a:lnTo>
                  <a:lnTo>
                    <a:pt x="43" y="14"/>
                  </a:lnTo>
                  <a:lnTo>
                    <a:pt x="38" y="16"/>
                  </a:lnTo>
                  <a:lnTo>
                    <a:pt x="28" y="16"/>
                  </a:lnTo>
                  <a:lnTo>
                    <a:pt x="23" y="19"/>
                  </a:lnTo>
                  <a:lnTo>
                    <a:pt x="21" y="19"/>
                  </a:lnTo>
                  <a:lnTo>
                    <a:pt x="16" y="21"/>
                  </a:lnTo>
                  <a:lnTo>
                    <a:pt x="11" y="21"/>
                  </a:lnTo>
                  <a:lnTo>
                    <a:pt x="7" y="24"/>
                  </a:lnTo>
                  <a:lnTo>
                    <a:pt x="2" y="47"/>
                  </a:lnTo>
                  <a:lnTo>
                    <a:pt x="0" y="69"/>
                  </a:lnTo>
                  <a:lnTo>
                    <a:pt x="0" y="156"/>
                  </a:lnTo>
                  <a:lnTo>
                    <a:pt x="2" y="18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1" name="Freeform 949"/>
            <p:cNvSpPr>
              <a:spLocks/>
            </p:cNvSpPr>
            <p:nvPr/>
          </p:nvSpPr>
          <p:spPr bwMode="auto">
            <a:xfrm>
              <a:off x="8503" y="2695"/>
              <a:ext cx="151" cy="201"/>
            </a:xfrm>
            <a:custGeom>
              <a:avLst/>
              <a:gdLst/>
              <a:ahLst/>
              <a:cxnLst>
                <a:cxn ang="0">
                  <a:pos x="0" y="86"/>
                </a:cxn>
                <a:cxn ang="0">
                  <a:pos x="0" y="148"/>
                </a:cxn>
                <a:cxn ang="0">
                  <a:pos x="4" y="192"/>
                </a:cxn>
                <a:cxn ang="0">
                  <a:pos x="11" y="194"/>
                </a:cxn>
                <a:cxn ang="0">
                  <a:pos x="21" y="196"/>
                </a:cxn>
                <a:cxn ang="0">
                  <a:pos x="28" y="196"/>
                </a:cxn>
                <a:cxn ang="0">
                  <a:pos x="38" y="199"/>
                </a:cxn>
                <a:cxn ang="0">
                  <a:pos x="47" y="199"/>
                </a:cxn>
                <a:cxn ang="0">
                  <a:pos x="57" y="201"/>
                </a:cxn>
                <a:cxn ang="0">
                  <a:pos x="98" y="201"/>
                </a:cxn>
                <a:cxn ang="0">
                  <a:pos x="107" y="199"/>
                </a:cxn>
                <a:cxn ang="0">
                  <a:pos x="127" y="199"/>
                </a:cxn>
                <a:cxn ang="0">
                  <a:pos x="134" y="196"/>
                </a:cxn>
                <a:cxn ang="0">
                  <a:pos x="141" y="196"/>
                </a:cxn>
                <a:cxn ang="0">
                  <a:pos x="148" y="194"/>
                </a:cxn>
                <a:cxn ang="0">
                  <a:pos x="148" y="95"/>
                </a:cxn>
                <a:cxn ang="0">
                  <a:pos x="151" y="47"/>
                </a:cxn>
                <a:cxn ang="0">
                  <a:pos x="151" y="0"/>
                </a:cxn>
                <a:cxn ang="0">
                  <a:pos x="120" y="0"/>
                </a:cxn>
                <a:cxn ang="0">
                  <a:pos x="115" y="2"/>
                </a:cxn>
                <a:cxn ang="0">
                  <a:pos x="98" y="2"/>
                </a:cxn>
                <a:cxn ang="0">
                  <a:pos x="93" y="4"/>
                </a:cxn>
                <a:cxn ang="0">
                  <a:pos x="83" y="4"/>
                </a:cxn>
                <a:cxn ang="0">
                  <a:pos x="79" y="7"/>
                </a:cxn>
                <a:cxn ang="0">
                  <a:pos x="64" y="7"/>
                </a:cxn>
                <a:cxn ang="0">
                  <a:pos x="60" y="9"/>
                </a:cxn>
                <a:cxn ang="0">
                  <a:pos x="55" y="9"/>
                </a:cxn>
                <a:cxn ang="0">
                  <a:pos x="52" y="12"/>
                </a:cxn>
                <a:cxn ang="0">
                  <a:pos x="43" y="12"/>
                </a:cxn>
                <a:cxn ang="0">
                  <a:pos x="38" y="14"/>
                </a:cxn>
                <a:cxn ang="0">
                  <a:pos x="33" y="14"/>
                </a:cxn>
                <a:cxn ang="0">
                  <a:pos x="28" y="16"/>
                </a:cxn>
                <a:cxn ang="0">
                  <a:pos x="23" y="16"/>
                </a:cxn>
                <a:cxn ang="0">
                  <a:pos x="19" y="19"/>
                </a:cxn>
                <a:cxn ang="0">
                  <a:pos x="11" y="19"/>
                </a:cxn>
                <a:cxn ang="0">
                  <a:pos x="7" y="21"/>
                </a:cxn>
                <a:cxn ang="0">
                  <a:pos x="0" y="86"/>
                </a:cxn>
              </a:cxnLst>
              <a:rect l="0" t="0" r="r" b="b"/>
              <a:pathLst>
                <a:path w="151" h="201">
                  <a:moveTo>
                    <a:pt x="0" y="86"/>
                  </a:moveTo>
                  <a:lnTo>
                    <a:pt x="0" y="148"/>
                  </a:lnTo>
                  <a:lnTo>
                    <a:pt x="4" y="192"/>
                  </a:lnTo>
                  <a:lnTo>
                    <a:pt x="11" y="194"/>
                  </a:lnTo>
                  <a:lnTo>
                    <a:pt x="21" y="196"/>
                  </a:lnTo>
                  <a:lnTo>
                    <a:pt x="28" y="196"/>
                  </a:lnTo>
                  <a:lnTo>
                    <a:pt x="38" y="199"/>
                  </a:lnTo>
                  <a:lnTo>
                    <a:pt x="47" y="199"/>
                  </a:lnTo>
                  <a:lnTo>
                    <a:pt x="57" y="201"/>
                  </a:lnTo>
                  <a:lnTo>
                    <a:pt x="98" y="201"/>
                  </a:lnTo>
                  <a:lnTo>
                    <a:pt x="107" y="199"/>
                  </a:lnTo>
                  <a:lnTo>
                    <a:pt x="127" y="199"/>
                  </a:lnTo>
                  <a:lnTo>
                    <a:pt x="134" y="196"/>
                  </a:lnTo>
                  <a:lnTo>
                    <a:pt x="141" y="196"/>
                  </a:lnTo>
                  <a:lnTo>
                    <a:pt x="148" y="194"/>
                  </a:lnTo>
                  <a:lnTo>
                    <a:pt x="148" y="95"/>
                  </a:lnTo>
                  <a:lnTo>
                    <a:pt x="151" y="47"/>
                  </a:lnTo>
                  <a:lnTo>
                    <a:pt x="151" y="0"/>
                  </a:lnTo>
                  <a:lnTo>
                    <a:pt x="120" y="0"/>
                  </a:lnTo>
                  <a:lnTo>
                    <a:pt x="115" y="2"/>
                  </a:lnTo>
                  <a:lnTo>
                    <a:pt x="98" y="2"/>
                  </a:lnTo>
                  <a:lnTo>
                    <a:pt x="93" y="4"/>
                  </a:lnTo>
                  <a:lnTo>
                    <a:pt x="83" y="4"/>
                  </a:lnTo>
                  <a:lnTo>
                    <a:pt x="79" y="7"/>
                  </a:lnTo>
                  <a:lnTo>
                    <a:pt x="64" y="7"/>
                  </a:lnTo>
                  <a:lnTo>
                    <a:pt x="60" y="9"/>
                  </a:lnTo>
                  <a:lnTo>
                    <a:pt x="55" y="9"/>
                  </a:lnTo>
                  <a:lnTo>
                    <a:pt x="52" y="12"/>
                  </a:lnTo>
                  <a:lnTo>
                    <a:pt x="43" y="12"/>
                  </a:lnTo>
                  <a:lnTo>
                    <a:pt x="38" y="14"/>
                  </a:lnTo>
                  <a:lnTo>
                    <a:pt x="33" y="14"/>
                  </a:lnTo>
                  <a:lnTo>
                    <a:pt x="28" y="16"/>
                  </a:lnTo>
                  <a:lnTo>
                    <a:pt x="23" y="16"/>
                  </a:lnTo>
                  <a:lnTo>
                    <a:pt x="19" y="19"/>
                  </a:lnTo>
                  <a:lnTo>
                    <a:pt x="11" y="19"/>
                  </a:lnTo>
                  <a:lnTo>
                    <a:pt x="7" y="21"/>
                  </a:lnTo>
                  <a:lnTo>
                    <a:pt x="0" y="86"/>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2" name="Freeform 950"/>
            <p:cNvSpPr>
              <a:spLocks/>
            </p:cNvSpPr>
            <p:nvPr/>
          </p:nvSpPr>
          <p:spPr bwMode="auto">
            <a:xfrm>
              <a:off x="8503" y="2695"/>
              <a:ext cx="149" cy="194"/>
            </a:xfrm>
            <a:custGeom>
              <a:avLst/>
              <a:gdLst/>
              <a:ahLst/>
              <a:cxnLst>
                <a:cxn ang="0">
                  <a:pos x="0" y="84"/>
                </a:cxn>
                <a:cxn ang="0">
                  <a:pos x="0" y="144"/>
                </a:cxn>
                <a:cxn ang="0">
                  <a:pos x="2" y="165"/>
                </a:cxn>
                <a:cxn ang="0">
                  <a:pos x="7" y="187"/>
                </a:cxn>
                <a:cxn ang="0">
                  <a:pos x="11" y="187"/>
                </a:cxn>
                <a:cxn ang="0">
                  <a:pos x="19" y="189"/>
                </a:cxn>
                <a:cxn ang="0">
                  <a:pos x="28" y="192"/>
                </a:cxn>
                <a:cxn ang="0">
                  <a:pos x="47" y="192"/>
                </a:cxn>
                <a:cxn ang="0">
                  <a:pos x="57" y="194"/>
                </a:cxn>
                <a:cxn ang="0">
                  <a:pos x="95" y="194"/>
                </a:cxn>
                <a:cxn ang="0">
                  <a:pos x="105" y="192"/>
                </a:cxn>
                <a:cxn ang="0">
                  <a:pos x="122" y="192"/>
                </a:cxn>
                <a:cxn ang="0">
                  <a:pos x="131" y="189"/>
                </a:cxn>
                <a:cxn ang="0">
                  <a:pos x="139" y="187"/>
                </a:cxn>
                <a:cxn ang="0">
                  <a:pos x="143" y="187"/>
                </a:cxn>
                <a:cxn ang="0">
                  <a:pos x="143" y="93"/>
                </a:cxn>
                <a:cxn ang="0">
                  <a:pos x="146" y="45"/>
                </a:cxn>
                <a:cxn ang="0">
                  <a:pos x="148" y="0"/>
                </a:cxn>
                <a:cxn ang="0">
                  <a:pos x="122" y="0"/>
                </a:cxn>
                <a:cxn ang="0">
                  <a:pos x="112" y="2"/>
                </a:cxn>
                <a:cxn ang="0">
                  <a:pos x="103" y="2"/>
                </a:cxn>
                <a:cxn ang="0">
                  <a:pos x="95" y="4"/>
                </a:cxn>
                <a:cxn ang="0">
                  <a:pos x="86" y="4"/>
                </a:cxn>
                <a:cxn ang="0">
                  <a:pos x="76" y="7"/>
                </a:cxn>
                <a:cxn ang="0">
                  <a:pos x="69" y="7"/>
                </a:cxn>
                <a:cxn ang="0">
                  <a:pos x="50" y="12"/>
                </a:cxn>
                <a:cxn ang="0">
                  <a:pos x="40" y="12"/>
                </a:cxn>
                <a:cxn ang="0">
                  <a:pos x="33" y="14"/>
                </a:cxn>
                <a:cxn ang="0">
                  <a:pos x="23" y="16"/>
                </a:cxn>
                <a:cxn ang="0">
                  <a:pos x="16" y="19"/>
                </a:cxn>
                <a:cxn ang="0">
                  <a:pos x="7" y="21"/>
                </a:cxn>
                <a:cxn ang="0">
                  <a:pos x="2" y="64"/>
                </a:cxn>
                <a:cxn ang="0">
                  <a:pos x="0" y="84"/>
                </a:cxn>
              </a:cxnLst>
              <a:rect l="0" t="0" r="r" b="b"/>
              <a:pathLst>
                <a:path w="149" h="194">
                  <a:moveTo>
                    <a:pt x="0" y="84"/>
                  </a:moveTo>
                  <a:lnTo>
                    <a:pt x="0" y="144"/>
                  </a:lnTo>
                  <a:lnTo>
                    <a:pt x="2" y="165"/>
                  </a:lnTo>
                  <a:lnTo>
                    <a:pt x="7" y="187"/>
                  </a:lnTo>
                  <a:lnTo>
                    <a:pt x="11" y="187"/>
                  </a:lnTo>
                  <a:lnTo>
                    <a:pt x="19" y="189"/>
                  </a:lnTo>
                  <a:lnTo>
                    <a:pt x="28" y="192"/>
                  </a:lnTo>
                  <a:lnTo>
                    <a:pt x="47" y="192"/>
                  </a:lnTo>
                  <a:lnTo>
                    <a:pt x="57" y="194"/>
                  </a:lnTo>
                  <a:lnTo>
                    <a:pt x="95" y="194"/>
                  </a:lnTo>
                  <a:lnTo>
                    <a:pt x="105" y="192"/>
                  </a:lnTo>
                  <a:lnTo>
                    <a:pt x="122" y="192"/>
                  </a:lnTo>
                  <a:lnTo>
                    <a:pt x="131" y="189"/>
                  </a:lnTo>
                  <a:lnTo>
                    <a:pt x="139" y="187"/>
                  </a:lnTo>
                  <a:lnTo>
                    <a:pt x="143" y="187"/>
                  </a:lnTo>
                  <a:lnTo>
                    <a:pt x="143" y="93"/>
                  </a:lnTo>
                  <a:lnTo>
                    <a:pt x="146" y="45"/>
                  </a:lnTo>
                  <a:lnTo>
                    <a:pt x="148" y="0"/>
                  </a:lnTo>
                  <a:lnTo>
                    <a:pt x="122" y="0"/>
                  </a:lnTo>
                  <a:lnTo>
                    <a:pt x="112" y="2"/>
                  </a:lnTo>
                  <a:lnTo>
                    <a:pt x="103" y="2"/>
                  </a:lnTo>
                  <a:lnTo>
                    <a:pt x="95" y="4"/>
                  </a:lnTo>
                  <a:lnTo>
                    <a:pt x="86" y="4"/>
                  </a:lnTo>
                  <a:lnTo>
                    <a:pt x="76" y="7"/>
                  </a:lnTo>
                  <a:lnTo>
                    <a:pt x="69" y="7"/>
                  </a:lnTo>
                  <a:lnTo>
                    <a:pt x="50" y="12"/>
                  </a:lnTo>
                  <a:lnTo>
                    <a:pt x="40" y="12"/>
                  </a:lnTo>
                  <a:lnTo>
                    <a:pt x="33" y="14"/>
                  </a:lnTo>
                  <a:lnTo>
                    <a:pt x="23" y="16"/>
                  </a:lnTo>
                  <a:lnTo>
                    <a:pt x="16" y="19"/>
                  </a:lnTo>
                  <a:lnTo>
                    <a:pt x="7" y="21"/>
                  </a:lnTo>
                  <a:lnTo>
                    <a:pt x="2" y="64"/>
                  </a:lnTo>
                  <a:lnTo>
                    <a:pt x="0" y="84"/>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3" name="Freeform 951"/>
            <p:cNvSpPr>
              <a:spLocks/>
            </p:cNvSpPr>
            <p:nvPr/>
          </p:nvSpPr>
          <p:spPr bwMode="auto">
            <a:xfrm>
              <a:off x="8503" y="2695"/>
              <a:ext cx="146" cy="187"/>
            </a:xfrm>
            <a:custGeom>
              <a:avLst/>
              <a:gdLst/>
              <a:ahLst/>
              <a:cxnLst>
                <a:cxn ang="0">
                  <a:pos x="112" y="184"/>
                </a:cxn>
                <a:cxn ang="0">
                  <a:pos x="120" y="182"/>
                </a:cxn>
                <a:cxn ang="0">
                  <a:pos x="127" y="182"/>
                </a:cxn>
                <a:cxn ang="0">
                  <a:pos x="134" y="180"/>
                </a:cxn>
                <a:cxn ang="0">
                  <a:pos x="141" y="180"/>
                </a:cxn>
                <a:cxn ang="0">
                  <a:pos x="141" y="88"/>
                </a:cxn>
                <a:cxn ang="0">
                  <a:pos x="143" y="45"/>
                </a:cxn>
                <a:cxn ang="0">
                  <a:pos x="146" y="0"/>
                </a:cxn>
                <a:cxn ang="0">
                  <a:pos x="127" y="0"/>
                </a:cxn>
                <a:cxn ang="0">
                  <a:pos x="120" y="2"/>
                </a:cxn>
                <a:cxn ang="0">
                  <a:pos x="103" y="2"/>
                </a:cxn>
                <a:cxn ang="0">
                  <a:pos x="93" y="4"/>
                </a:cxn>
                <a:cxn ang="0">
                  <a:pos x="83" y="4"/>
                </a:cxn>
                <a:cxn ang="0">
                  <a:pos x="76" y="7"/>
                </a:cxn>
                <a:cxn ang="0">
                  <a:pos x="67" y="7"/>
                </a:cxn>
                <a:cxn ang="0">
                  <a:pos x="57" y="9"/>
                </a:cxn>
                <a:cxn ang="0">
                  <a:pos x="50" y="12"/>
                </a:cxn>
                <a:cxn ang="0">
                  <a:pos x="40" y="14"/>
                </a:cxn>
                <a:cxn ang="0">
                  <a:pos x="33" y="14"/>
                </a:cxn>
                <a:cxn ang="0">
                  <a:pos x="23" y="16"/>
                </a:cxn>
                <a:cxn ang="0">
                  <a:pos x="16" y="19"/>
                </a:cxn>
                <a:cxn ang="0">
                  <a:pos x="7" y="21"/>
                </a:cxn>
                <a:cxn ang="0">
                  <a:pos x="4" y="43"/>
                </a:cxn>
                <a:cxn ang="0">
                  <a:pos x="0" y="81"/>
                </a:cxn>
                <a:cxn ang="0">
                  <a:pos x="0" y="120"/>
                </a:cxn>
                <a:cxn ang="0">
                  <a:pos x="2" y="141"/>
                </a:cxn>
                <a:cxn ang="0">
                  <a:pos x="2" y="160"/>
                </a:cxn>
                <a:cxn ang="0">
                  <a:pos x="7" y="180"/>
                </a:cxn>
                <a:cxn ang="0">
                  <a:pos x="11" y="182"/>
                </a:cxn>
                <a:cxn ang="0">
                  <a:pos x="19" y="182"/>
                </a:cxn>
                <a:cxn ang="0">
                  <a:pos x="28" y="184"/>
                </a:cxn>
                <a:cxn ang="0">
                  <a:pos x="35" y="184"/>
                </a:cxn>
                <a:cxn ang="0">
                  <a:pos x="45" y="187"/>
                </a:cxn>
                <a:cxn ang="0">
                  <a:pos x="83" y="187"/>
                </a:cxn>
                <a:cxn ang="0">
                  <a:pos x="93" y="184"/>
                </a:cxn>
                <a:cxn ang="0">
                  <a:pos x="112" y="184"/>
                </a:cxn>
              </a:cxnLst>
              <a:rect l="0" t="0" r="r" b="b"/>
              <a:pathLst>
                <a:path w="146" h="187">
                  <a:moveTo>
                    <a:pt x="112" y="184"/>
                  </a:moveTo>
                  <a:lnTo>
                    <a:pt x="120" y="182"/>
                  </a:lnTo>
                  <a:lnTo>
                    <a:pt x="127" y="182"/>
                  </a:lnTo>
                  <a:lnTo>
                    <a:pt x="134" y="180"/>
                  </a:lnTo>
                  <a:lnTo>
                    <a:pt x="141" y="180"/>
                  </a:lnTo>
                  <a:lnTo>
                    <a:pt x="141" y="88"/>
                  </a:lnTo>
                  <a:lnTo>
                    <a:pt x="143" y="45"/>
                  </a:lnTo>
                  <a:lnTo>
                    <a:pt x="146" y="0"/>
                  </a:lnTo>
                  <a:lnTo>
                    <a:pt x="127" y="0"/>
                  </a:lnTo>
                  <a:lnTo>
                    <a:pt x="120" y="2"/>
                  </a:lnTo>
                  <a:lnTo>
                    <a:pt x="103" y="2"/>
                  </a:lnTo>
                  <a:lnTo>
                    <a:pt x="93" y="4"/>
                  </a:lnTo>
                  <a:lnTo>
                    <a:pt x="83" y="4"/>
                  </a:lnTo>
                  <a:lnTo>
                    <a:pt x="76" y="7"/>
                  </a:lnTo>
                  <a:lnTo>
                    <a:pt x="67" y="7"/>
                  </a:lnTo>
                  <a:lnTo>
                    <a:pt x="57" y="9"/>
                  </a:lnTo>
                  <a:lnTo>
                    <a:pt x="50" y="12"/>
                  </a:lnTo>
                  <a:lnTo>
                    <a:pt x="40" y="14"/>
                  </a:lnTo>
                  <a:lnTo>
                    <a:pt x="33" y="14"/>
                  </a:lnTo>
                  <a:lnTo>
                    <a:pt x="23" y="16"/>
                  </a:lnTo>
                  <a:lnTo>
                    <a:pt x="16" y="19"/>
                  </a:lnTo>
                  <a:lnTo>
                    <a:pt x="7" y="21"/>
                  </a:lnTo>
                  <a:lnTo>
                    <a:pt x="4" y="43"/>
                  </a:lnTo>
                  <a:lnTo>
                    <a:pt x="0" y="81"/>
                  </a:lnTo>
                  <a:lnTo>
                    <a:pt x="0" y="120"/>
                  </a:lnTo>
                  <a:lnTo>
                    <a:pt x="2" y="141"/>
                  </a:lnTo>
                  <a:lnTo>
                    <a:pt x="2" y="160"/>
                  </a:lnTo>
                  <a:lnTo>
                    <a:pt x="7" y="180"/>
                  </a:lnTo>
                  <a:lnTo>
                    <a:pt x="11" y="182"/>
                  </a:lnTo>
                  <a:lnTo>
                    <a:pt x="19" y="182"/>
                  </a:lnTo>
                  <a:lnTo>
                    <a:pt x="28" y="184"/>
                  </a:lnTo>
                  <a:lnTo>
                    <a:pt x="35" y="184"/>
                  </a:lnTo>
                  <a:lnTo>
                    <a:pt x="45" y="187"/>
                  </a:lnTo>
                  <a:lnTo>
                    <a:pt x="83" y="187"/>
                  </a:lnTo>
                  <a:lnTo>
                    <a:pt x="93" y="184"/>
                  </a:lnTo>
                  <a:lnTo>
                    <a:pt x="112" y="184"/>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4" name="Freeform 952"/>
            <p:cNvSpPr>
              <a:spLocks/>
            </p:cNvSpPr>
            <p:nvPr/>
          </p:nvSpPr>
          <p:spPr bwMode="auto">
            <a:xfrm>
              <a:off x="8503" y="2695"/>
              <a:ext cx="141" cy="180"/>
            </a:xfrm>
            <a:custGeom>
              <a:avLst/>
              <a:gdLst/>
              <a:ahLst/>
              <a:cxnLst>
                <a:cxn ang="0">
                  <a:pos x="35" y="177"/>
                </a:cxn>
                <a:cxn ang="0">
                  <a:pos x="45" y="180"/>
                </a:cxn>
                <a:cxn ang="0">
                  <a:pos x="81" y="180"/>
                </a:cxn>
                <a:cxn ang="0">
                  <a:pos x="91" y="177"/>
                </a:cxn>
                <a:cxn ang="0">
                  <a:pos x="107" y="177"/>
                </a:cxn>
                <a:cxn ang="0">
                  <a:pos x="117" y="175"/>
                </a:cxn>
                <a:cxn ang="0">
                  <a:pos x="124" y="175"/>
                </a:cxn>
                <a:cxn ang="0">
                  <a:pos x="131" y="172"/>
                </a:cxn>
                <a:cxn ang="0">
                  <a:pos x="136" y="170"/>
                </a:cxn>
                <a:cxn ang="0">
                  <a:pos x="136" y="86"/>
                </a:cxn>
                <a:cxn ang="0">
                  <a:pos x="141" y="0"/>
                </a:cxn>
                <a:cxn ang="0">
                  <a:pos x="124" y="0"/>
                </a:cxn>
                <a:cxn ang="0">
                  <a:pos x="117" y="2"/>
                </a:cxn>
                <a:cxn ang="0">
                  <a:pos x="100" y="2"/>
                </a:cxn>
                <a:cxn ang="0">
                  <a:pos x="81" y="7"/>
                </a:cxn>
                <a:cxn ang="0">
                  <a:pos x="74" y="7"/>
                </a:cxn>
                <a:cxn ang="0">
                  <a:pos x="64" y="9"/>
                </a:cxn>
                <a:cxn ang="0">
                  <a:pos x="57" y="9"/>
                </a:cxn>
                <a:cxn ang="0">
                  <a:pos x="47" y="12"/>
                </a:cxn>
                <a:cxn ang="0">
                  <a:pos x="40" y="14"/>
                </a:cxn>
                <a:cxn ang="0">
                  <a:pos x="31" y="16"/>
                </a:cxn>
                <a:cxn ang="0">
                  <a:pos x="23" y="16"/>
                </a:cxn>
                <a:cxn ang="0">
                  <a:pos x="14" y="19"/>
                </a:cxn>
                <a:cxn ang="0">
                  <a:pos x="7" y="21"/>
                </a:cxn>
                <a:cxn ang="0">
                  <a:pos x="4" y="43"/>
                </a:cxn>
                <a:cxn ang="0">
                  <a:pos x="2" y="62"/>
                </a:cxn>
                <a:cxn ang="0">
                  <a:pos x="2" y="79"/>
                </a:cxn>
                <a:cxn ang="0">
                  <a:pos x="0" y="98"/>
                </a:cxn>
                <a:cxn ang="0">
                  <a:pos x="0" y="117"/>
                </a:cxn>
                <a:cxn ang="0">
                  <a:pos x="2" y="136"/>
                </a:cxn>
                <a:cxn ang="0">
                  <a:pos x="4" y="153"/>
                </a:cxn>
                <a:cxn ang="0">
                  <a:pos x="7" y="172"/>
                </a:cxn>
                <a:cxn ang="0">
                  <a:pos x="11" y="175"/>
                </a:cxn>
                <a:cxn ang="0">
                  <a:pos x="19" y="177"/>
                </a:cxn>
                <a:cxn ang="0">
                  <a:pos x="35" y="177"/>
                </a:cxn>
              </a:cxnLst>
              <a:rect l="0" t="0" r="r" b="b"/>
              <a:pathLst>
                <a:path w="141" h="180">
                  <a:moveTo>
                    <a:pt x="35" y="177"/>
                  </a:moveTo>
                  <a:lnTo>
                    <a:pt x="45" y="180"/>
                  </a:lnTo>
                  <a:lnTo>
                    <a:pt x="81" y="180"/>
                  </a:lnTo>
                  <a:lnTo>
                    <a:pt x="91" y="177"/>
                  </a:lnTo>
                  <a:lnTo>
                    <a:pt x="107" y="177"/>
                  </a:lnTo>
                  <a:lnTo>
                    <a:pt x="117" y="175"/>
                  </a:lnTo>
                  <a:lnTo>
                    <a:pt x="124" y="175"/>
                  </a:lnTo>
                  <a:lnTo>
                    <a:pt x="131" y="172"/>
                  </a:lnTo>
                  <a:lnTo>
                    <a:pt x="136" y="170"/>
                  </a:lnTo>
                  <a:lnTo>
                    <a:pt x="136" y="86"/>
                  </a:lnTo>
                  <a:lnTo>
                    <a:pt x="141" y="0"/>
                  </a:lnTo>
                  <a:lnTo>
                    <a:pt x="124" y="0"/>
                  </a:lnTo>
                  <a:lnTo>
                    <a:pt x="117" y="2"/>
                  </a:lnTo>
                  <a:lnTo>
                    <a:pt x="100" y="2"/>
                  </a:lnTo>
                  <a:lnTo>
                    <a:pt x="81" y="7"/>
                  </a:lnTo>
                  <a:lnTo>
                    <a:pt x="74" y="7"/>
                  </a:lnTo>
                  <a:lnTo>
                    <a:pt x="64" y="9"/>
                  </a:lnTo>
                  <a:lnTo>
                    <a:pt x="57" y="9"/>
                  </a:lnTo>
                  <a:lnTo>
                    <a:pt x="47" y="12"/>
                  </a:lnTo>
                  <a:lnTo>
                    <a:pt x="40" y="14"/>
                  </a:lnTo>
                  <a:lnTo>
                    <a:pt x="31" y="16"/>
                  </a:lnTo>
                  <a:lnTo>
                    <a:pt x="23" y="16"/>
                  </a:lnTo>
                  <a:lnTo>
                    <a:pt x="14" y="19"/>
                  </a:lnTo>
                  <a:lnTo>
                    <a:pt x="7" y="21"/>
                  </a:lnTo>
                  <a:lnTo>
                    <a:pt x="4" y="43"/>
                  </a:lnTo>
                  <a:lnTo>
                    <a:pt x="2" y="62"/>
                  </a:lnTo>
                  <a:lnTo>
                    <a:pt x="2" y="79"/>
                  </a:lnTo>
                  <a:lnTo>
                    <a:pt x="0" y="98"/>
                  </a:lnTo>
                  <a:lnTo>
                    <a:pt x="0" y="117"/>
                  </a:lnTo>
                  <a:lnTo>
                    <a:pt x="2" y="136"/>
                  </a:lnTo>
                  <a:lnTo>
                    <a:pt x="4" y="153"/>
                  </a:lnTo>
                  <a:lnTo>
                    <a:pt x="7" y="172"/>
                  </a:lnTo>
                  <a:lnTo>
                    <a:pt x="11" y="175"/>
                  </a:lnTo>
                  <a:lnTo>
                    <a:pt x="19" y="177"/>
                  </a:lnTo>
                  <a:lnTo>
                    <a:pt x="35"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5" name="Freeform 953"/>
            <p:cNvSpPr>
              <a:spLocks/>
            </p:cNvSpPr>
            <p:nvPr/>
          </p:nvSpPr>
          <p:spPr bwMode="auto">
            <a:xfrm>
              <a:off x="8503" y="2695"/>
              <a:ext cx="139" cy="172"/>
            </a:xfrm>
            <a:custGeom>
              <a:avLst/>
              <a:gdLst/>
              <a:ahLst/>
              <a:cxnLst>
                <a:cxn ang="0">
                  <a:pos x="79" y="172"/>
                </a:cxn>
                <a:cxn ang="0">
                  <a:pos x="88" y="170"/>
                </a:cxn>
                <a:cxn ang="0">
                  <a:pos x="98" y="170"/>
                </a:cxn>
                <a:cxn ang="0">
                  <a:pos x="105" y="167"/>
                </a:cxn>
                <a:cxn ang="0">
                  <a:pos x="115" y="167"/>
                </a:cxn>
                <a:cxn ang="0">
                  <a:pos x="122" y="165"/>
                </a:cxn>
                <a:cxn ang="0">
                  <a:pos x="127" y="165"/>
                </a:cxn>
                <a:cxn ang="0">
                  <a:pos x="134" y="163"/>
                </a:cxn>
                <a:cxn ang="0">
                  <a:pos x="131" y="122"/>
                </a:cxn>
                <a:cxn ang="0">
                  <a:pos x="139" y="0"/>
                </a:cxn>
                <a:cxn ang="0">
                  <a:pos x="129" y="0"/>
                </a:cxn>
                <a:cxn ang="0">
                  <a:pos x="122" y="2"/>
                </a:cxn>
                <a:cxn ang="0">
                  <a:pos x="105" y="2"/>
                </a:cxn>
                <a:cxn ang="0">
                  <a:pos x="98" y="4"/>
                </a:cxn>
                <a:cxn ang="0">
                  <a:pos x="88" y="4"/>
                </a:cxn>
                <a:cxn ang="0">
                  <a:pos x="81" y="7"/>
                </a:cxn>
                <a:cxn ang="0">
                  <a:pos x="71" y="7"/>
                </a:cxn>
                <a:cxn ang="0">
                  <a:pos x="64" y="9"/>
                </a:cxn>
                <a:cxn ang="0">
                  <a:pos x="55" y="9"/>
                </a:cxn>
                <a:cxn ang="0">
                  <a:pos x="47" y="12"/>
                </a:cxn>
                <a:cxn ang="0">
                  <a:pos x="38" y="14"/>
                </a:cxn>
                <a:cxn ang="0">
                  <a:pos x="23" y="19"/>
                </a:cxn>
                <a:cxn ang="0">
                  <a:pos x="14" y="19"/>
                </a:cxn>
                <a:cxn ang="0">
                  <a:pos x="7" y="21"/>
                </a:cxn>
                <a:cxn ang="0">
                  <a:pos x="2" y="60"/>
                </a:cxn>
                <a:cxn ang="0">
                  <a:pos x="2" y="79"/>
                </a:cxn>
                <a:cxn ang="0">
                  <a:pos x="0" y="95"/>
                </a:cxn>
                <a:cxn ang="0">
                  <a:pos x="2" y="112"/>
                </a:cxn>
                <a:cxn ang="0">
                  <a:pos x="2" y="132"/>
                </a:cxn>
                <a:cxn ang="0">
                  <a:pos x="4" y="148"/>
                </a:cxn>
                <a:cxn ang="0">
                  <a:pos x="7" y="167"/>
                </a:cxn>
                <a:cxn ang="0">
                  <a:pos x="11" y="167"/>
                </a:cxn>
                <a:cxn ang="0">
                  <a:pos x="19" y="170"/>
                </a:cxn>
                <a:cxn ang="0">
                  <a:pos x="26" y="170"/>
                </a:cxn>
                <a:cxn ang="0">
                  <a:pos x="35" y="172"/>
                </a:cxn>
                <a:cxn ang="0">
                  <a:pos x="79" y="172"/>
                </a:cxn>
              </a:cxnLst>
              <a:rect l="0" t="0" r="r" b="b"/>
              <a:pathLst>
                <a:path w="139" h="172">
                  <a:moveTo>
                    <a:pt x="79" y="172"/>
                  </a:moveTo>
                  <a:lnTo>
                    <a:pt x="88" y="170"/>
                  </a:lnTo>
                  <a:lnTo>
                    <a:pt x="98" y="170"/>
                  </a:lnTo>
                  <a:lnTo>
                    <a:pt x="105" y="167"/>
                  </a:lnTo>
                  <a:lnTo>
                    <a:pt x="115" y="167"/>
                  </a:lnTo>
                  <a:lnTo>
                    <a:pt x="122" y="165"/>
                  </a:lnTo>
                  <a:lnTo>
                    <a:pt x="127" y="165"/>
                  </a:lnTo>
                  <a:lnTo>
                    <a:pt x="134" y="163"/>
                  </a:lnTo>
                  <a:lnTo>
                    <a:pt x="131" y="122"/>
                  </a:lnTo>
                  <a:lnTo>
                    <a:pt x="139" y="0"/>
                  </a:lnTo>
                  <a:lnTo>
                    <a:pt x="129" y="0"/>
                  </a:lnTo>
                  <a:lnTo>
                    <a:pt x="122" y="2"/>
                  </a:lnTo>
                  <a:lnTo>
                    <a:pt x="105" y="2"/>
                  </a:lnTo>
                  <a:lnTo>
                    <a:pt x="98" y="4"/>
                  </a:lnTo>
                  <a:lnTo>
                    <a:pt x="88" y="4"/>
                  </a:lnTo>
                  <a:lnTo>
                    <a:pt x="81" y="7"/>
                  </a:lnTo>
                  <a:lnTo>
                    <a:pt x="71" y="7"/>
                  </a:lnTo>
                  <a:lnTo>
                    <a:pt x="64" y="9"/>
                  </a:lnTo>
                  <a:lnTo>
                    <a:pt x="55" y="9"/>
                  </a:lnTo>
                  <a:lnTo>
                    <a:pt x="47" y="12"/>
                  </a:lnTo>
                  <a:lnTo>
                    <a:pt x="38" y="14"/>
                  </a:lnTo>
                  <a:lnTo>
                    <a:pt x="23" y="19"/>
                  </a:lnTo>
                  <a:lnTo>
                    <a:pt x="14" y="19"/>
                  </a:lnTo>
                  <a:lnTo>
                    <a:pt x="7" y="21"/>
                  </a:lnTo>
                  <a:lnTo>
                    <a:pt x="2" y="60"/>
                  </a:lnTo>
                  <a:lnTo>
                    <a:pt x="2" y="79"/>
                  </a:lnTo>
                  <a:lnTo>
                    <a:pt x="0" y="95"/>
                  </a:lnTo>
                  <a:lnTo>
                    <a:pt x="2" y="112"/>
                  </a:lnTo>
                  <a:lnTo>
                    <a:pt x="2" y="132"/>
                  </a:lnTo>
                  <a:lnTo>
                    <a:pt x="4" y="148"/>
                  </a:lnTo>
                  <a:lnTo>
                    <a:pt x="7" y="167"/>
                  </a:lnTo>
                  <a:lnTo>
                    <a:pt x="11" y="167"/>
                  </a:lnTo>
                  <a:lnTo>
                    <a:pt x="19" y="170"/>
                  </a:lnTo>
                  <a:lnTo>
                    <a:pt x="26" y="170"/>
                  </a:lnTo>
                  <a:lnTo>
                    <a:pt x="35" y="172"/>
                  </a:lnTo>
                  <a:lnTo>
                    <a:pt x="79" y="172"/>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6" name="Freeform 954"/>
            <p:cNvSpPr>
              <a:spLocks/>
            </p:cNvSpPr>
            <p:nvPr/>
          </p:nvSpPr>
          <p:spPr bwMode="auto">
            <a:xfrm>
              <a:off x="8505" y="2695"/>
              <a:ext cx="132" cy="165"/>
            </a:xfrm>
            <a:custGeom>
              <a:avLst/>
              <a:gdLst/>
              <a:ahLst/>
              <a:cxnLst>
                <a:cxn ang="0">
                  <a:pos x="0" y="57"/>
                </a:cxn>
                <a:cxn ang="0">
                  <a:pos x="0" y="127"/>
                </a:cxn>
                <a:cxn ang="0">
                  <a:pos x="4" y="160"/>
                </a:cxn>
                <a:cxn ang="0">
                  <a:pos x="9" y="163"/>
                </a:cxn>
                <a:cxn ang="0">
                  <a:pos x="16" y="163"/>
                </a:cxn>
                <a:cxn ang="0">
                  <a:pos x="24" y="165"/>
                </a:cxn>
                <a:cxn ang="0">
                  <a:pos x="67" y="165"/>
                </a:cxn>
                <a:cxn ang="0">
                  <a:pos x="76" y="163"/>
                </a:cxn>
                <a:cxn ang="0">
                  <a:pos x="93" y="163"/>
                </a:cxn>
                <a:cxn ang="0">
                  <a:pos x="100" y="160"/>
                </a:cxn>
                <a:cxn ang="0">
                  <a:pos x="108" y="160"/>
                </a:cxn>
                <a:cxn ang="0">
                  <a:pos x="122" y="155"/>
                </a:cxn>
                <a:cxn ang="0">
                  <a:pos x="127" y="155"/>
                </a:cxn>
                <a:cxn ang="0">
                  <a:pos x="127" y="79"/>
                </a:cxn>
                <a:cxn ang="0">
                  <a:pos x="129" y="40"/>
                </a:cxn>
                <a:cxn ang="0">
                  <a:pos x="132" y="0"/>
                </a:cxn>
                <a:cxn ang="0">
                  <a:pos x="124" y="2"/>
                </a:cxn>
                <a:cxn ang="0">
                  <a:pos x="100" y="2"/>
                </a:cxn>
                <a:cxn ang="0">
                  <a:pos x="93" y="4"/>
                </a:cxn>
                <a:cxn ang="0">
                  <a:pos x="84" y="4"/>
                </a:cxn>
                <a:cxn ang="0">
                  <a:pos x="76" y="7"/>
                </a:cxn>
                <a:cxn ang="0">
                  <a:pos x="67" y="7"/>
                </a:cxn>
                <a:cxn ang="0">
                  <a:pos x="52" y="12"/>
                </a:cxn>
                <a:cxn ang="0">
                  <a:pos x="43" y="12"/>
                </a:cxn>
                <a:cxn ang="0">
                  <a:pos x="28" y="16"/>
                </a:cxn>
                <a:cxn ang="0">
                  <a:pos x="19" y="19"/>
                </a:cxn>
                <a:cxn ang="0">
                  <a:pos x="12" y="21"/>
                </a:cxn>
                <a:cxn ang="0">
                  <a:pos x="4" y="21"/>
                </a:cxn>
                <a:cxn ang="0">
                  <a:pos x="2" y="40"/>
                </a:cxn>
                <a:cxn ang="0">
                  <a:pos x="0" y="57"/>
                </a:cxn>
              </a:cxnLst>
              <a:rect l="0" t="0" r="r" b="b"/>
              <a:pathLst>
                <a:path w="132" h="165">
                  <a:moveTo>
                    <a:pt x="0" y="57"/>
                  </a:moveTo>
                  <a:lnTo>
                    <a:pt x="0" y="127"/>
                  </a:lnTo>
                  <a:lnTo>
                    <a:pt x="4" y="160"/>
                  </a:lnTo>
                  <a:lnTo>
                    <a:pt x="9" y="163"/>
                  </a:lnTo>
                  <a:lnTo>
                    <a:pt x="16" y="163"/>
                  </a:lnTo>
                  <a:lnTo>
                    <a:pt x="24" y="165"/>
                  </a:lnTo>
                  <a:lnTo>
                    <a:pt x="67" y="165"/>
                  </a:lnTo>
                  <a:lnTo>
                    <a:pt x="76" y="163"/>
                  </a:lnTo>
                  <a:lnTo>
                    <a:pt x="93" y="163"/>
                  </a:lnTo>
                  <a:lnTo>
                    <a:pt x="100" y="160"/>
                  </a:lnTo>
                  <a:lnTo>
                    <a:pt x="108" y="160"/>
                  </a:lnTo>
                  <a:lnTo>
                    <a:pt x="122" y="155"/>
                  </a:lnTo>
                  <a:lnTo>
                    <a:pt x="127" y="155"/>
                  </a:lnTo>
                  <a:lnTo>
                    <a:pt x="127" y="79"/>
                  </a:lnTo>
                  <a:lnTo>
                    <a:pt x="129" y="40"/>
                  </a:lnTo>
                  <a:lnTo>
                    <a:pt x="132" y="0"/>
                  </a:lnTo>
                  <a:lnTo>
                    <a:pt x="124" y="2"/>
                  </a:lnTo>
                  <a:lnTo>
                    <a:pt x="100" y="2"/>
                  </a:lnTo>
                  <a:lnTo>
                    <a:pt x="93" y="4"/>
                  </a:lnTo>
                  <a:lnTo>
                    <a:pt x="84" y="4"/>
                  </a:lnTo>
                  <a:lnTo>
                    <a:pt x="76" y="7"/>
                  </a:lnTo>
                  <a:lnTo>
                    <a:pt x="67" y="7"/>
                  </a:lnTo>
                  <a:lnTo>
                    <a:pt x="52" y="12"/>
                  </a:lnTo>
                  <a:lnTo>
                    <a:pt x="43" y="12"/>
                  </a:lnTo>
                  <a:lnTo>
                    <a:pt x="28" y="16"/>
                  </a:lnTo>
                  <a:lnTo>
                    <a:pt x="19" y="19"/>
                  </a:lnTo>
                  <a:lnTo>
                    <a:pt x="12" y="21"/>
                  </a:lnTo>
                  <a:lnTo>
                    <a:pt x="4" y="21"/>
                  </a:lnTo>
                  <a:lnTo>
                    <a:pt x="2" y="40"/>
                  </a:lnTo>
                  <a:lnTo>
                    <a:pt x="0" y="57"/>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7" name="Freeform 955"/>
            <p:cNvSpPr>
              <a:spLocks/>
            </p:cNvSpPr>
            <p:nvPr/>
          </p:nvSpPr>
          <p:spPr bwMode="auto">
            <a:xfrm>
              <a:off x="8505" y="2697"/>
              <a:ext cx="130" cy="156"/>
            </a:xfrm>
            <a:custGeom>
              <a:avLst/>
              <a:gdLst/>
              <a:ahLst/>
              <a:cxnLst>
                <a:cxn ang="0">
                  <a:pos x="2" y="136"/>
                </a:cxn>
                <a:cxn ang="0">
                  <a:pos x="4" y="151"/>
                </a:cxn>
                <a:cxn ang="0">
                  <a:pos x="9" y="153"/>
                </a:cxn>
                <a:cxn ang="0">
                  <a:pos x="16" y="155"/>
                </a:cxn>
                <a:cxn ang="0">
                  <a:pos x="64" y="155"/>
                </a:cxn>
                <a:cxn ang="0">
                  <a:pos x="74" y="153"/>
                </a:cxn>
                <a:cxn ang="0">
                  <a:pos x="91" y="153"/>
                </a:cxn>
                <a:cxn ang="0">
                  <a:pos x="105" y="148"/>
                </a:cxn>
                <a:cxn ang="0">
                  <a:pos x="112" y="148"/>
                </a:cxn>
                <a:cxn ang="0">
                  <a:pos x="117" y="146"/>
                </a:cxn>
                <a:cxn ang="0">
                  <a:pos x="124" y="146"/>
                </a:cxn>
                <a:cxn ang="0">
                  <a:pos x="122" y="127"/>
                </a:cxn>
                <a:cxn ang="0">
                  <a:pos x="122" y="107"/>
                </a:cxn>
                <a:cxn ang="0">
                  <a:pos x="124" y="91"/>
                </a:cxn>
                <a:cxn ang="0">
                  <a:pos x="124" y="55"/>
                </a:cxn>
                <a:cxn ang="0">
                  <a:pos x="127" y="35"/>
                </a:cxn>
                <a:cxn ang="0">
                  <a:pos x="127" y="19"/>
                </a:cxn>
                <a:cxn ang="0">
                  <a:pos x="129" y="0"/>
                </a:cxn>
                <a:cxn ang="0">
                  <a:pos x="105" y="0"/>
                </a:cxn>
                <a:cxn ang="0">
                  <a:pos x="98" y="2"/>
                </a:cxn>
                <a:cxn ang="0">
                  <a:pos x="91" y="2"/>
                </a:cxn>
                <a:cxn ang="0">
                  <a:pos x="84" y="4"/>
                </a:cxn>
                <a:cxn ang="0">
                  <a:pos x="74" y="4"/>
                </a:cxn>
                <a:cxn ang="0">
                  <a:pos x="67" y="7"/>
                </a:cxn>
                <a:cxn ang="0">
                  <a:pos x="57" y="7"/>
                </a:cxn>
                <a:cxn ang="0">
                  <a:pos x="50" y="9"/>
                </a:cxn>
                <a:cxn ang="0">
                  <a:pos x="43" y="9"/>
                </a:cxn>
                <a:cxn ang="0">
                  <a:pos x="36" y="12"/>
                </a:cxn>
                <a:cxn ang="0">
                  <a:pos x="26" y="14"/>
                </a:cxn>
                <a:cxn ang="0">
                  <a:pos x="12" y="19"/>
                </a:cxn>
                <a:cxn ang="0">
                  <a:pos x="4" y="19"/>
                </a:cxn>
                <a:cxn ang="0">
                  <a:pos x="2" y="38"/>
                </a:cxn>
                <a:cxn ang="0">
                  <a:pos x="2" y="55"/>
                </a:cxn>
                <a:cxn ang="0">
                  <a:pos x="0" y="72"/>
                </a:cxn>
                <a:cxn ang="0">
                  <a:pos x="0" y="120"/>
                </a:cxn>
                <a:cxn ang="0">
                  <a:pos x="2" y="136"/>
                </a:cxn>
              </a:cxnLst>
              <a:rect l="0" t="0" r="r" b="b"/>
              <a:pathLst>
                <a:path w="130" h="156">
                  <a:moveTo>
                    <a:pt x="2" y="136"/>
                  </a:moveTo>
                  <a:lnTo>
                    <a:pt x="4" y="151"/>
                  </a:lnTo>
                  <a:lnTo>
                    <a:pt x="9" y="153"/>
                  </a:lnTo>
                  <a:lnTo>
                    <a:pt x="16" y="155"/>
                  </a:lnTo>
                  <a:lnTo>
                    <a:pt x="64" y="155"/>
                  </a:lnTo>
                  <a:lnTo>
                    <a:pt x="74" y="153"/>
                  </a:lnTo>
                  <a:lnTo>
                    <a:pt x="91" y="153"/>
                  </a:lnTo>
                  <a:lnTo>
                    <a:pt x="105" y="148"/>
                  </a:lnTo>
                  <a:lnTo>
                    <a:pt x="112" y="148"/>
                  </a:lnTo>
                  <a:lnTo>
                    <a:pt x="117" y="146"/>
                  </a:lnTo>
                  <a:lnTo>
                    <a:pt x="124" y="146"/>
                  </a:lnTo>
                  <a:lnTo>
                    <a:pt x="122" y="127"/>
                  </a:lnTo>
                  <a:lnTo>
                    <a:pt x="122" y="107"/>
                  </a:lnTo>
                  <a:lnTo>
                    <a:pt x="124" y="91"/>
                  </a:lnTo>
                  <a:lnTo>
                    <a:pt x="124" y="55"/>
                  </a:lnTo>
                  <a:lnTo>
                    <a:pt x="127" y="35"/>
                  </a:lnTo>
                  <a:lnTo>
                    <a:pt x="127" y="19"/>
                  </a:lnTo>
                  <a:lnTo>
                    <a:pt x="129" y="0"/>
                  </a:lnTo>
                  <a:lnTo>
                    <a:pt x="105" y="0"/>
                  </a:lnTo>
                  <a:lnTo>
                    <a:pt x="98" y="2"/>
                  </a:lnTo>
                  <a:lnTo>
                    <a:pt x="91" y="2"/>
                  </a:lnTo>
                  <a:lnTo>
                    <a:pt x="84" y="4"/>
                  </a:lnTo>
                  <a:lnTo>
                    <a:pt x="74" y="4"/>
                  </a:lnTo>
                  <a:lnTo>
                    <a:pt x="67" y="7"/>
                  </a:lnTo>
                  <a:lnTo>
                    <a:pt x="57" y="7"/>
                  </a:lnTo>
                  <a:lnTo>
                    <a:pt x="50" y="9"/>
                  </a:lnTo>
                  <a:lnTo>
                    <a:pt x="43" y="9"/>
                  </a:lnTo>
                  <a:lnTo>
                    <a:pt x="36" y="12"/>
                  </a:lnTo>
                  <a:lnTo>
                    <a:pt x="26" y="14"/>
                  </a:lnTo>
                  <a:lnTo>
                    <a:pt x="12" y="19"/>
                  </a:lnTo>
                  <a:lnTo>
                    <a:pt x="4" y="19"/>
                  </a:lnTo>
                  <a:lnTo>
                    <a:pt x="2" y="38"/>
                  </a:lnTo>
                  <a:lnTo>
                    <a:pt x="2" y="55"/>
                  </a:lnTo>
                  <a:lnTo>
                    <a:pt x="0" y="72"/>
                  </a:lnTo>
                  <a:lnTo>
                    <a:pt x="0" y="120"/>
                  </a:lnTo>
                  <a:lnTo>
                    <a:pt x="2" y="13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8" name="Freeform 956"/>
            <p:cNvSpPr>
              <a:spLocks/>
            </p:cNvSpPr>
            <p:nvPr/>
          </p:nvSpPr>
          <p:spPr bwMode="auto">
            <a:xfrm>
              <a:off x="8505" y="2697"/>
              <a:ext cx="125" cy="149"/>
            </a:xfrm>
            <a:custGeom>
              <a:avLst/>
              <a:gdLst/>
              <a:ahLst/>
              <a:cxnLst>
                <a:cxn ang="0">
                  <a:pos x="0" y="69"/>
                </a:cxn>
                <a:cxn ang="0">
                  <a:pos x="0" y="115"/>
                </a:cxn>
                <a:cxn ang="0">
                  <a:pos x="2" y="129"/>
                </a:cxn>
                <a:cxn ang="0">
                  <a:pos x="4" y="146"/>
                </a:cxn>
                <a:cxn ang="0">
                  <a:pos x="9" y="146"/>
                </a:cxn>
                <a:cxn ang="0">
                  <a:pos x="16" y="148"/>
                </a:cxn>
                <a:cxn ang="0">
                  <a:pos x="62" y="148"/>
                </a:cxn>
                <a:cxn ang="0">
                  <a:pos x="72" y="146"/>
                </a:cxn>
                <a:cxn ang="0">
                  <a:pos x="79" y="146"/>
                </a:cxn>
                <a:cxn ang="0">
                  <a:pos x="86" y="144"/>
                </a:cxn>
                <a:cxn ang="0">
                  <a:pos x="96" y="144"/>
                </a:cxn>
                <a:cxn ang="0">
                  <a:pos x="103" y="141"/>
                </a:cxn>
                <a:cxn ang="0">
                  <a:pos x="108" y="141"/>
                </a:cxn>
                <a:cxn ang="0">
                  <a:pos x="115" y="139"/>
                </a:cxn>
                <a:cxn ang="0">
                  <a:pos x="120" y="136"/>
                </a:cxn>
                <a:cxn ang="0">
                  <a:pos x="120" y="69"/>
                </a:cxn>
                <a:cxn ang="0">
                  <a:pos x="122" y="52"/>
                </a:cxn>
                <a:cxn ang="0">
                  <a:pos x="122" y="35"/>
                </a:cxn>
                <a:cxn ang="0">
                  <a:pos x="124" y="16"/>
                </a:cxn>
                <a:cxn ang="0">
                  <a:pos x="124" y="0"/>
                </a:cxn>
                <a:cxn ang="0">
                  <a:pos x="103" y="0"/>
                </a:cxn>
                <a:cxn ang="0">
                  <a:pos x="96" y="2"/>
                </a:cxn>
                <a:cxn ang="0">
                  <a:pos x="88" y="2"/>
                </a:cxn>
                <a:cxn ang="0">
                  <a:pos x="81" y="4"/>
                </a:cxn>
                <a:cxn ang="0">
                  <a:pos x="72" y="4"/>
                </a:cxn>
                <a:cxn ang="0">
                  <a:pos x="64" y="7"/>
                </a:cxn>
                <a:cxn ang="0">
                  <a:pos x="57" y="7"/>
                </a:cxn>
                <a:cxn ang="0">
                  <a:pos x="50" y="9"/>
                </a:cxn>
                <a:cxn ang="0">
                  <a:pos x="40" y="12"/>
                </a:cxn>
                <a:cxn ang="0">
                  <a:pos x="33" y="12"/>
                </a:cxn>
                <a:cxn ang="0">
                  <a:pos x="4" y="21"/>
                </a:cxn>
                <a:cxn ang="0">
                  <a:pos x="4" y="35"/>
                </a:cxn>
                <a:cxn ang="0">
                  <a:pos x="0" y="69"/>
                </a:cxn>
              </a:cxnLst>
              <a:rect l="0" t="0" r="r" b="b"/>
              <a:pathLst>
                <a:path w="125" h="149">
                  <a:moveTo>
                    <a:pt x="0" y="69"/>
                  </a:moveTo>
                  <a:lnTo>
                    <a:pt x="0" y="115"/>
                  </a:lnTo>
                  <a:lnTo>
                    <a:pt x="2" y="129"/>
                  </a:lnTo>
                  <a:lnTo>
                    <a:pt x="4" y="146"/>
                  </a:lnTo>
                  <a:lnTo>
                    <a:pt x="9" y="146"/>
                  </a:lnTo>
                  <a:lnTo>
                    <a:pt x="16" y="148"/>
                  </a:lnTo>
                  <a:lnTo>
                    <a:pt x="62" y="148"/>
                  </a:lnTo>
                  <a:lnTo>
                    <a:pt x="72" y="146"/>
                  </a:lnTo>
                  <a:lnTo>
                    <a:pt x="79" y="146"/>
                  </a:lnTo>
                  <a:lnTo>
                    <a:pt x="86" y="144"/>
                  </a:lnTo>
                  <a:lnTo>
                    <a:pt x="96" y="144"/>
                  </a:lnTo>
                  <a:lnTo>
                    <a:pt x="103" y="141"/>
                  </a:lnTo>
                  <a:lnTo>
                    <a:pt x="108" y="141"/>
                  </a:lnTo>
                  <a:lnTo>
                    <a:pt x="115" y="139"/>
                  </a:lnTo>
                  <a:lnTo>
                    <a:pt x="120" y="136"/>
                  </a:lnTo>
                  <a:lnTo>
                    <a:pt x="120" y="69"/>
                  </a:lnTo>
                  <a:lnTo>
                    <a:pt x="122" y="52"/>
                  </a:lnTo>
                  <a:lnTo>
                    <a:pt x="122" y="35"/>
                  </a:lnTo>
                  <a:lnTo>
                    <a:pt x="124" y="16"/>
                  </a:lnTo>
                  <a:lnTo>
                    <a:pt x="124" y="0"/>
                  </a:lnTo>
                  <a:lnTo>
                    <a:pt x="103" y="0"/>
                  </a:lnTo>
                  <a:lnTo>
                    <a:pt x="96" y="2"/>
                  </a:lnTo>
                  <a:lnTo>
                    <a:pt x="88" y="2"/>
                  </a:lnTo>
                  <a:lnTo>
                    <a:pt x="81" y="4"/>
                  </a:lnTo>
                  <a:lnTo>
                    <a:pt x="72" y="4"/>
                  </a:lnTo>
                  <a:lnTo>
                    <a:pt x="64" y="7"/>
                  </a:lnTo>
                  <a:lnTo>
                    <a:pt x="57" y="7"/>
                  </a:lnTo>
                  <a:lnTo>
                    <a:pt x="50" y="9"/>
                  </a:lnTo>
                  <a:lnTo>
                    <a:pt x="40" y="12"/>
                  </a:lnTo>
                  <a:lnTo>
                    <a:pt x="33" y="12"/>
                  </a:lnTo>
                  <a:lnTo>
                    <a:pt x="4" y="21"/>
                  </a:lnTo>
                  <a:lnTo>
                    <a:pt x="4" y="35"/>
                  </a:lnTo>
                  <a:lnTo>
                    <a:pt x="0" y="6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9" name="Freeform 957"/>
            <p:cNvSpPr>
              <a:spLocks/>
            </p:cNvSpPr>
            <p:nvPr/>
          </p:nvSpPr>
          <p:spPr bwMode="auto">
            <a:xfrm>
              <a:off x="8505" y="2697"/>
              <a:ext cx="123" cy="144"/>
            </a:xfrm>
            <a:custGeom>
              <a:avLst/>
              <a:gdLst/>
              <a:ahLst/>
              <a:cxnLst>
                <a:cxn ang="0">
                  <a:pos x="12" y="19"/>
                </a:cxn>
                <a:cxn ang="0">
                  <a:pos x="7" y="21"/>
                </a:cxn>
                <a:cxn ang="0">
                  <a:pos x="4" y="35"/>
                </a:cxn>
                <a:cxn ang="0">
                  <a:pos x="2" y="52"/>
                </a:cxn>
                <a:cxn ang="0">
                  <a:pos x="0" y="67"/>
                </a:cxn>
                <a:cxn ang="0">
                  <a:pos x="0" y="95"/>
                </a:cxn>
                <a:cxn ang="0">
                  <a:pos x="2" y="110"/>
                </a:cxn>
                <a:cxn ang="0">
                  <a:pos x="2" y="124"/>
                </a:cxn>
                <a:cxn ang="0">
                  <a:pos x="4" y="139"/>
                </a:cxn>
                <a:cxn ang="0">
                  <a:pos x="9" y="141"/>
                </a:cxn>
                <a:cxn ang="0">
                  <a:pos x="24" y="141"/>
                </a:cxn>
                <a:cxn ang="0">
                  <a:pos x="31" y="144"/>
                </a:cxn>
                <a:cxn ang="0">
                  <a:pos x="38" y="144"/>
                </a:cxn>
                <a:cxn ang="0">
                  <a:pos x="45" y="141"/>
                </a:cxn>
                <a:cxn ang="0">
                  <a:pos x="62" y="141"/>
                </a:cxn>
                <a:cxn ang="0">
                  <a:pos x="69" y="139"/>
                </a:cxn>
                <a:cxn ang="0">
                  <a:pos x="76" y="139"/>
                </a:cxn>
                <a:cxn ang="0">
                  <a:pos x="84" y="136"/>
                </a:cxn>
                <a:cxn ang="0">
                  <a:pos x="91" y="136"/>
                </a:cxn>
                <a:cxn ang="0">
                  <a:pos x="105" y="132"/>
                </a:cxn>
                <a:cxn ang="0">
                  <a:pos x="110" y="132"/>
                </a:cxn>
                <a:cxn ang="0">
                  <a:pos x="117" y="129"/>
                </a:cxn>
                <a:cxn ang="0">
                  <a:pos x="115" y="112"/>
                </a:cxn>
                <a:cxn ang="0">
                  <a:pos x="115" y="95"/>
                </a:cxn>
                <a:cxn ang="0">
                  <a:pos x="117" y="81"/>
                </a:cxn>
                <a:cxn ang="0">
                  <a:pos x="117" y="50"/>
                </a:cxn>
                <a:cxn ang="0">
                  <a:pos x="120" y="33"/>
                </a:cxn>
                <a:cxn ang="0">
                  <a:pos x="120" y="16"/>
                </a:cxn>
                <a:cxn ang="0">
                  <a:pos x="122" y="0"/>
                </a:cxn>
                <a:cxn ang="0">
                  <a:pos x="108" y="0"/>
                </a:cxn>
                <a:cxn ang="0">
                  <a:pos x="100" y="2"/>
                </a:cxn>
                <a:cxn ang="0">
                  <a:pos x="86" y="2"/>
                </a:cxn>
                <a:cxn ang="0">
                  <a:pos x="79" y="4"/>
                </a:cxn>
                <a:cxn ang="0">
                  <a:pos x="72" y="4"/>
                </a:cxn>
                <a:cxn ang="0">
                  <a:pos x="62" y="7"/>
                </a:cxn>
                <a:cxn ang="0">
                  <a:pos x="55" y="9"/>
                </a:cxn>
                <a:cxn ang="0">
                  <a:pos x="48" y="9"/>
                </a:cxn>
                <a:cxn ang="0">
                  <a:pos x="33" y="14"/>
                </a:cxn>
                <a:cxn ang="0">
                  <a:pos x="26" y="14"/>
                </a:cxn>
                <a:cxn ang="0">
                  <a:pos x="12" y="19"/>
                </a:cxn>
              </a:cxnLst>
              <a:rect l="0" t="0" r="r" b="b"/>
              <a:pathLst>
                <a:path w="123" h="144">
                  <a:moveTo>
                    <a:pt x="12" y="19"/>
                  </a:moveTo>
                  <a:lnTo>
                    <a:pt x="7" y="21"/>
                  </a:lnTo>
                  <a:lnTo>
                    <a:pt x="4" y="35"/>
                  </a:lnTo>
                  <a:lnTo>
                    <a:pt x="2" y="52"/>
                  </a:lnTo>
                  <a:lnTo>
                    <a:pt x="0" y="67"/>
                  </a:lnTo>
                  <a:lnTo>
                    <a:pt x="0" y="95"/>
                  </a:lnTo>
                  <a:lnTo>
                    <a:pt x="2" y="110"/>
                  </a:lnTo>
                  <a:lnTo>
                    <a:pt x="2" y="124"/>
                  </a:lnTo>
                  <a:lnTo>
                    <a:pt x="4" y="139"/>
                  </a:lnTo>
                  <a:lnTo>
                    <a:pt x="9" y="141"/>
                  </a:lnTo>
                  <a:lnTo>
                    <a:pt x="24" y="141"/>
                  </a:lnTo>
                  <a:lnTo>
                    <a:pt x="31" y="144"/>
                  </a:lnTo>
                  <a:lnTo>
                    <a:pt x="38" y="144"/>
                  </a:lnTo>
                  <a:lnTo>
                    <a:pt x="45" y="141"/>
                  </a:lnTo>
                  <a:lnTo>
                    <a:pt x="62" y="141"/>
                  </a:lnTo>
                  <a:lnTo>
                    <a:pt x="69" y="139"/>
                  </a:lnTo>
                  <a:lnTo>
                    <a:pt x="76" y="139"/>
                  </a:lnTo>
                  <a:lnTo>
                    <a:pt x="84" y="136"/>
                  </a:lnTo>
                  <a:lnTo>
                    <a:pt x="91" y="136"/>
                  </a:lnTo>
                  <a:lnTo>
                    <a:pt x="105" y="132"/>
                  </a:lnTo>
                  <a:lnTo>
                    <a:pt x="110" y="132"/>
                  </a:lnTo>
                  <a:lnTo>
                    <a:pt x="117" y="129"/>
                  </a:lnTo>
                  <a:lnTo>
                    <a:pt x="115" y="112"/>
                  </a:lnTo>
                  <a:lnTo>
                    <a:pt x="115" y="95"/>
                  </a:lnTo>
                  <a:lnTo>
                    <a:pt x="117" y="81"/>
                  </a:lnTo>
                  <a:lnTo>
                    <a:pt x="117" y="50"/>
                  </a:lnTo>
                  <a:lnTo>
                    <a:pt x="120" y="33"/>
                  </a:lnTo>
                  <a:lnTo>
                    <a:pt x="120" y="16"/>
                  </a:lnTo>
                  <a:lnTo>
                    <a:pt x="122" y="0"/>
                  </a:lnTo>
                  <a:lnTo>
                    <a:pt x="108" y="0"/>
                  </a:lnTo>
                  <a:lnTo>
                    <a:pt x="100" y="2"/>
                  </a:lnTo>
                  <a:lnTo>
                    <a:pt x="86" y="2"/>
                  </a:lnTo>
                  <a:lnTo>
                    <a:pt x="79" y="4"/>
                  </a:lnTo>
                  <a:lnTo>
                    <a:pt x="72" y="4"/>
                  </a:lnTo>
                  <a:lnTo>
                    <a:pt x="62" y="7"/>
                  </a:lnTo>
                  <a:lnTo>
                    <a:pt x="55" y="9"/>
                  </a:lnTo>
                  <a:lnTo>
                    <a:pt x="48" y="9"/>
                  </a:lnTo>
                  <a:lnTo>
                    <a:pt x="33" y="14"/>
                  </a:lnTo>
                  <a:lnTo>
                    <a:pt x="26" y="14"/>
                  </a:lnTo>
                  <a:lnTo>
                    <a:pt x="12" y="19"/>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0" name="Freeform 958"/>
            <p:cNvSpPr>
              <a:spLocks/>
            </p:cNvSpPr>
            <p:nvPr/>
          </p:nvSpPr>
          <p:spPr bwMode="auto">
            <a:xfrm>
              <a:off x="8505" y="2697"/>
              <a:ext cx="118" cy="137"/>
            </a:xfrm>
            <a:custGeom>
              <a:avLst/>
              <a:gdLst/>
              <a:ahLst/>
              <a:cxnLst>
                <a:cxn ang="0">
                  <a:pos x="7" y="21"/>
                </a:cxn>
                <a:cxn ang="0">
                  <a:pos x="2" y="50"/>
                </a:cxn>
                <a:cxn ang="0">
                  <a:pos x="2" y="64"/>
                </a:cxn>
                <a:cxn ang="0">
                  <a:pos x="0" y="76"/>
                </a:cxn>
                <a:cxn ang="0">
                  <a:pos x="2" y="91"/>
                </a:cxn>
                <a:cxn ang="0">
                  <a:pos x="2" y="105"/>
                </a:cxn>
                <a:cxn ang="0">
                  <a:pos x="4" y="120"/>
                </a:cxn>
                <a:cxn ang="0">
                  <a:pos x="4" y="134"/>
                </a:cxn>
                <a:cxn ang="0">
                  <a:pos x="16" y="134"/>
                </a:cxn>
                <a:cxn ang="0">
                  <a:pos x="21" y="136"/>
                </a:cxn>
                <a:cxn ang="0">
                  <a:pos x="36" y="136"/>
                </a:cxn>
                <a:cxn ang="0">
                  <a:pos x="43" y="134"/>
                </a:cxn>
                <a:cxn ang="0">
                  <a:pos x="60" y="134"/>
                </a:cxn>
                <a:cxn ang="0">
                  <a:pos x="67" y="132"/>
                </a:cxn>
                <a:cxn ang="0">
                  <a:pos x="74" y="132"/>
                </a:cxn>
                <a:cxn ang="0">
                  <a:pos x="88" y="127"/>
                </a:cxn>
                <a:cxn ang="0">
                  <a:pos x="96" y="127"/>
                </a:cxn>
                <a:cxn ang="0">
                  <a:pos x="103" y="124"/>
                </a:cxn>
                <a:cxn ang="0">
                  <a:pos x="108" y="124"/>
                </a:cxn>
                <a:cxn ang="0">
                  <a:pos x="112" y="122"/>
                </a:cxn>
                <a:cxn ang="0">
                  <a:pos x="112" y="62"/>
                </a:cxn>
                <a:cxn ang="0">
                  <a:pos x="115" y="45"/>
                </a:cxn>
                <a:cxn ang="0">
                  <a:pos x="115" y="31"/>
                </a:cxn>
                <a:cxn ang="0">
                  <a:pos x="117" y="16"/>
                </a:cxn>
                <a:cxn ang="0">
                  <a:pos x="117" y="0"/>
                </a:cxn>
                <a:cxn ang="0">
                  <a:pos x="112" y="0"/>
                </a:cxn>
                <a:cxn ang="0">
                  <a:pos x="105" y="2"/>
                </a:cxn>
                <a:cxn ang="0">
                  <a:pos x="91" y="2"/>
                </a:cxn>
                <a:cxn ang="0">
                  <a:pos x="84" y="4"/>
                </a:cxn>
                <a:cxn ang="0">
                  <a:pos x="76" y="4"/>
                </a:cxn>
                <a:cxn ang="0">
                  <a:pos x="69" y="7"/>
                </a:cxn>
                <a:cxn ang="0">
                  <a:pos x="62" y="7"/>
                </a:cxn>
                <a:cxn ang="0">
                  <a:pos x="55" y="9"/>
                </a:cxn>
                <a:cxn ang="0">
                  <a:pos x="48" y="9"/>
                </a:cxn>
                <a:cxn ang="0">
                  <a:pos x="38" y="12"/>
                </a:cxn>
                <a:cxn ang="0">
                  <a:pos x="31" y="14"/>
                </a:cxn>
                <a:cxn ang="0">
                  <a:pos x="26" y="16"/>
                </a:cxn>
                <a:cxn ang="0">
                  <a:pos x="19" y="16"/>
                </a:cxn>
                <a:cxn ang="0">
                  <a:pos x="12" y="19"/>
                </a:cxn>
                <a:cxn ang="0">
                  <a:pos x="7" y="21"/>
                </a:cxn>
              </a:cxnLst>
              <a:rect l="0" t="0" r="r" b="b"/>
              <a:pathLst>
                <a:path w="118" h="137">
                  <a:moveTo>
                    <a:pt x="7" y="21"/>
                  </a:moveTo>
                  <a:lnTo>
                    <a:pt x="2" y="50"/>
                  </a:lnTo>
                  <a:lnTo>
                    <a:pt x="2" y="64"/>
                  </a:lnTo>
                  <a:lnTo>
                    <a:pt x="0" y="76"/>
                  </a:lnTo>
                  <a:lnTo>
                    <a:pt x="2" y="91"/>
                  </a:lnTo>
                  <a:lnTo>
                    <a:pt x="2" y="105"/>
                  </a:lnTo>
                  <a:lnTo>
                    <a:pt x="4" y="120"/>
                  </a:lnTo>
                  <a:lnTo>
                    <a:pt x="4" y="134"/>
                  </a:lnTo>
                  <a:lnTo>
                    <a:pt x="16" y="134"/>
                  </a:lnTo>
                  <a:lnTo>
                    <a:pt x="21" y="136"/>
                  </a:lnTo>
                  <a:lnTo>
                    <a:pt x="36" y="136"/>
                  </a:lnTo>
                  <a:lnTo>
                    <a:pt x="43" y="134"/>
                  </a:lnTo>
                  <a:lnTo>
                    <a:pt x="60" y="134"/>
                  </a:lnTo>
                  <a:lnTo>
                    <a:pt x="67" y="132"/>
                  </a:lnTo>
                  <a:lnTo>
                    <a:pt x="74" y="132"/>
                  </a:lnTo>
                  <a:lnTo>
                    <a:pt x="88" y="127"/>
                  </a:lnTo>
                  <a:lnTo>
                    <a:pt x="96" y="127"/>
                  </a:lnTo>
                  <a:lnTo>
                    <a:pt x="103" y="124"/>
                  </a:lnTo>
                  <a:lnTo>
                    <a:pt x="108" y="124"/>
                  </a:lnTo>
                  <a:lnTo>
                    <a:pt x="112" y="122"/>
                  </a:lnTo>
                  <a:lnTo>
                    <a:pt x="112" y="62"/>
                  </a:lnTo>
                  <a:lnTo>
                    <a:pt x="115" y="45"/>
                  </a:lnTo>
                  <a:lnTo>
                    <a:pt x="115" y="31"/>
                  </a:lnTo>
                  <a:lnTo>
                    <a:pt x="117" y="16"/>
                  </a:lnTo>
                  <a:lnTo>
                    <a:pt x="117" y="0"/>
                  </a:lnTo>
                  <a:lnTo>
                    <a:pt x="112" y="0"/>
                  </a:lnTo>
                  <a:lnTo>
                    <a:pt x="105" y="2"/>
                  </a:lnTo>
                  <a:lnTo>
                    <a:pt x="91" y="2"/>
                  </a:lnTo>
                  <a:lnTo>
                    <a:pt x="84" y="4"/>
                  </a:lnTo>
                  <a:lnTo>
                    <a:pt x="76" y="4"/>
                  </a:lnTo>
                  <a:lnTo>
                    <a:pt x="69" y="7"/>
                  </a:lnTo>
                  <a:lnTo>
                    <a:pt x="62" y="7"/>
                  </a:lnTo>
                  <a:lnTo>
                    <a:pt x="55" y="9"/>
                  </a:lnTo>
                  <a:lnTo>
                    <a:pt x="48" y="9"/>
                  </a:lnTo>
                  <a:lnTo>
                    <a:pt x="38" y="12"/>
                  </a:lnTo>
                  <a:lnTo>
                    <a:pt x="31" y="14"/>
                  </a:lnTo>
                  <a:lnTo>
                    <a:pt x="26" y="16"/>
                  </a:lnTo>
                  <a:lnTo>
                    <a:pt x="19" y="16"/>
                  </a:lnTo>
                  <a:lnTo>
                    <a:pt x="12" y="19"/>
                  </a:lnTo>
                  <a:lnTo>
                    <a:pt x="7" y="21"/>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1" name="Freeform 959"/>
            <p:cNvSpPr>
              <a:spLocks/>
            </p:cNvSpPr>
            <p:nvPr/>
          </p:nvSpPr>
          <p:spPr bwMode="auto">
            <a:xfrm>
              <a:off x="8508" y="2697"/>
              <a:ext cx="112" cy="130"/>
            </a:xfrm>
            <a:custGeom>
              <a:avLst/>
              <a:gdLst/>
              <a:ahLst/>
              <a:cxnLst>
                <a:cxn ang="0">
                  <a:pos x="9" y="19"/>
                </a:cxn>
                <a:cxn ang="0">
                  <a:pos x="4" y="21"/>
                </a:cxn>
                <a:cxn ang="0">
                  <a:pos x="2" y="35"/>
                </a:cxn>
                <a:cxn ang="0">
                  <a:pos x="0" y="47"/>
                </a:cxn>
                <a:cxn ang="0">
                  <a:pos x="0" y="100"/>
                </a:cxn>
                <a:cxn ang="0">
                  <a:pos x="2" y="112"/>
                </a:cxn>
                <a:cxn ang="0">
                  <a:pos x="2" y="127"/>
                </a:cxn>
                <a:cxn ang="0">
                  <a:pos x="7" y="127"/>
                </a:cxn>
                <a:cxn ang="0">
                  <a:pos x="14" y="129"/>
                </a:cxn>
                <a:cxn ang="0">
                  <a:pos x="33" y="129"/>
                </a:cxn>
                <a:cxn ang="0">
                  <a:pos x="40" y="127"/>
                </a:cxn>
                <a:cxn ang="0">
                  <a:pos x="55" y="127"/>
                </a:cxn>
                <a:cxn ang="0">
                  <a:pos x="62" y="124"/>
                </a:cxn>
                <a:cxn ang="0">
                  <a:pos x="69" y="122"/>
                </a:cxn>
                <a:cxn ang="0">
                  <a:pos x="76" y="122"/>
                </a:cxn>
                <a:cxn ang="0">
                  <a:pos x="84" y="120"/>
                </a:cxn>
                <a:cxn ang="0">
                  <a:pos x="91" y="120"/>
                </a:cxn>
                <a:cxn ang="0">
                  <a:pos x="100" y="115"/>
                </a:cxn>
                <a:cxn ang="0">
                  <a:pos x="105" y="115"/>
                </a:cxn>
                <a:cxn ang="0">
                  <a:pos x="105" y="86"/>
                </a:cxn>
                <a:cxn ang="0">
                  <a:pos x="108" y="72"/>
                </a:cxn>
                <a:cxn ang="0">
                  <a:pos x="108" y="43"/>
                </a:cxn>
                <a:cxn ang="0">
                  <a:pos x="110" y="31"/>
                </a:cxn>
                <a:cxn ang="0">
                  <a:pos x="110" y="16"/>
                </a:cxn>
                <a:cxn ang="0">
                  <a:pos x="112" y="0"/>
                </a:cxn>
                <a:cxn ang="0">
                  <a:pos x="105" y="0"/>
                </a:cxn>
                <a:cxn ang="0">
                  <a:pos x="100" y="2"/>
                </a:cxn>
                <a:cxn ang="0">
                  <a:pos x="86" y="2"/>
                </a:cxn>
                <a:cxn ang="0">
                  <a:pos x="79" y="4"/>
                </a:cxn>
                <a:cxn ang="0">
                  <a:pos x="72" y="4"/>
                </a:cxn>
                <a:cxn ang="0">
                  <a:pos x="64" y="7"/>
                </a:cxn>
                <a:cxn ang="0">
                  <a:pos x="57" y="7"/>
                </a:cxn>
                <a:cxn ang="0">
                  <a:pos x="43" y="12"/>
                </a:cxn>
                <a:cxn ang="0">
                  <a:pos x="36" y="12"/>
                </a:cxn>
                <a:cxn ang="0">
                  <a:pos x="21" y="16"/>
                </a:cxn>
                <a:cxn ang="0">
                  <a:pos x="16" y="16"/>
                </a:cxn>
                <a:cxn ang="0">
                  <a:pos x="9" y="19"/>
                </a:cxn>
              </a:cxnLst>
              <a:rect l="0" t="0" r="r" b="b"/>
              <a:pathLst>
                <a:path w="112" h="130">
                  <a:moveTo>
                    <a:pt x="9" y="19"/>
                  </a:moveTo>
                  <a:lnTo>
                    <a:pt x="4" y="21"/>
                  </a:lnTo>
                  <a:lnTo>
                    <a:pt x="2" y="35"/>
                  </a:lnTo>
                  <a:lnTo>
                    <a:pt x="0" y="47"/>
                  </a:lnTo>
                  <a:lnTo>
                    <a:pt x="0" y="100"/>
                  </a:lnTo>
                  <a:lnTo>
                    <a:pt x="2" y="112"/>
                  </a:lnTo>
                  <a:lnTo>
                    <a:pt x="2" y="127"/>
                  </a:lnTo>
                  <a:lnTo>
                    <a:pt x="7" y="127"/>
                  </a:lnTo>
                  <a:lnTo>
                    <a:pt x="14" y="129"/>
                  </a:lnTo>
                  <a:lnTo>
                    <a:pt x="33" y="129"/>
                  </a:lnTo>
                  <a:lnTo>
                    <a:pt x="40" y="127"/>
                  </a:lnTo>
                  <a:lnTo>
                    <a:pt x="55" y="127"/>
                  </a:lnTo>
                  <a:lnTo>
                    <a:pt x="62" y="124"/>
                  </a:lnTo>
                  <a:lnTo>
                    <a:pt x="69" y="122"/>
                  </a:lnTo>
                  <a:lnTo>
                    <a:pt x="76" y="122"/>
                  </a:lnTo>
                  <a:lnTo>
                    <a:pt x="84" y="120"/>
                  </a:lnTo>
                  <a:lnTo>
                    <a:pt x="91" y="120"/>
                  </a:lnTo>
                  <a:lnTo>
                    <a:pt x="100" y="115"/>
                  </a:lnTo>
                  <a:lnTo>
                    <a:pt x="105" y="115"/>
                  </a:lnTo>
                  <a:lnTo>
                    <a:pt x="105" y="86"/>
                  </a:lnTo>
                  <a:lnTo>
                    <a:pt x="108" y="72"/>
                  </a:lnTo>
                  <a:lnTo>
                    <a:pt x="108" y="43"/>
                  </a:lnTo>
                  <a:lnTo>
                    <a:pt x="110" y="31"/>
                  </a:lnTo>
                  <a:lnTo>
                    <a:pt x="110" y="16"/>
                  </a:lnTo>
                  <a:lnTo>
                    <a:pt x="112" y="0"/>
                  </a:lnTo>
                  <a:lnTo>
                    <a:pt x="105" y="0"/>
                  </a:lnTo>
                  <a:lnTo>
                    <a:pt x="100" y="2"/>
                  </a:lnTo>
                  <a:lnTo>
                    <a:pt x="86" y="2"/>
                  </a:lnTo>
                  <a:lnTo>
                    <a:pt x="79" y="4"/>
                  </a:lnTo>
                  <a:lnTo>
                    <a:pt x="72" y="4"/>
                  </a:lnTo>
                  <a:lnTo>
                    <a:pt x="64" y="7"/>
                  </a:lnTo>
                  <a:lnTo>
                    <a:pt x="57" y="7"/>
                  </a:lnTo>
                  <a:lnTo>
                    <a:pt x="43" y="12"/>
                  </a:lnTo>
                  <a:lnTo>
                    <a:pt x="36" y="12"/>
                  </a:lnTo>
                  <a:lnTo>
                    <a:pt x="21" y="16"/>
                  </a:lnTo>
                  <a:lnTo>
                    <a:pt x="16" y="16"/>
                  </a:lnTo>
                  <a:lnTo>
                    <a:pt x="9" y="19"/>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2" name="Freeform 960"/>
            <p:cNvSpPr>
              <a:spLocks/>
            </p:cNvSpPr>
            <p:nvPr/>
          </p:nvSpPr>
          <p:spPr bwMode="auto">
            <a:xfrm>
              <a:off x="8508" y="2700"/>
              <a:ext cx="108" cy="120"/>
            </a:xfrm>
            <a:custGeom>
              <a:avLst/>
              <a:gdLst/>
              <a:ahLst/>
              <a:cxnLst>
                <a:cxn ang="0">
                  <a:pos x="4" y="117"/>
                </a:cxn>
                <a:cxn ang="0">
                  <a:pos x="7" y="120"/>
                </a:cxn>
                <a:cxn ang="0">
                  <a:pos x="38" y="120"/>
                </a:cxn>
                <a:cxn ang="0">
                  <a:pos x="45" y="117"/>
                </a:cxn>
                <a:cxn ang="0">
                  <a:pos x="52" y="117"/>
                </a:cxn>
                <a:cxn ang="0">
                  <a:pos x="67" y="112"/>
                </a:cxn>
                <a:cxn ang="0">
                  <a:pos x="74" y="112"/>
                </a:cxn>
                <a:cxn ang="0">
                  <a:pos x="81" y="110"/>
                </a:cxn>
                <a:cxn ang="0">
                  <a:pos x="86" y="107"/>
                </a:cxn>
                <a:cxn ang="0">
                  <a:pos x="93" y="107"/>
                </a:cxn>
                <a:cxn ang="0">
                  <a:pos x="98" y="105"/>
                </a:cxn>
                <a:cxn ang="0">
                  <a:pos x="103" y="105"/>
                </a:cxn>
                <a:cxn ang="0">
                  <a:pos x="103" y="52"/>
                </a:cxn>
                <a:cxn ang="0">
                  <a:pos x="105" y="38"/>
                </a:cxn>
                <a:cxn ang="0">
                  <a:pos x="105" y="26"/>
                </a:cxn>
                <a:cxn ang="0">
                  <a:pos x="108" y="12"/>
                </a:cxn>
                <a:cxn ang="0">
                  <a:pos x="108" y="0"/>
                </a:cxn>
                <a:cxn ang="0">
                  <a:pos x="91" y="0"/>
                </a:cxn>
                <a:cxn ang="0">
                  <a:pos x="84" y="2"/>
                </a:cxn>
                <a:cxn ang="0">
                  <a:pos x="69" y="2"/>
                </a:cxn>
                <a:cxn ang="0">
                  <a:pos x="62" y="4"/>
                </a:cxn>
                <a:cxn ang="0">
                  <a:pos x="55" y="4"/>
                </a:cxn>
                <a:cxn ang="0">
                  <a:pos x="40" y="9"/>
                </a:cxn>
                <a:cxn ang="0">
                  <a:pos x="36" y="9"/>
                </a:cxn>
                <a:cxn ang="0">
                  <a:pos x="14" y="16"/>
                </a:cxn>
                <a:cxn ang="0">
                  <a:pos x="9" y="16"/>
                </a:cxn>
                <a:cxn ang="0">
                  <a:pos x="4" y="19"/>
                </a:cxn>
                <a:cxn ang="0">
                  <a:pos x="0" y="45"/>
                </a:cxn>
                <a:cxn ang="0">
                  <a:pos x="0" y="93"/>
                </a:cxn>
                <a:cxn ang="0">
                  <a:pos x="4" y="117"/>
                </a:cxn>
              </a:cxnLst>
              <a:rect l="0" t="0" r="r" b="b"/>
              <a:pathLst>
                <a:path w="108" h="120">
                  <a:moveTo>
                    <a:pt x="4" y="117"/>
                  </a:moveTo>
                  <a:lnTo>
                    <a:pt x="7" y="120"/>
                  </a:lnTo>
                  <a:lnTo>
                    <a:pt x="38" y="120"/>
                  </a:lnTo>
                  <a:lnTo>
                    <a:pt x="45" y="117"/>
                  </a:lnTo>
                  <a:lnTo>
                    <a:pt x="52" y="117"/>
                  </a:lnTo>
                  <a:lnTo>
                    <a:pt x="67" y="112"/>
                  </a:lnTo>
                  <a:lnTo>
                    <a:pt x="74" y="112"/>
                  </a:lnTo>
                  <a:lnTo>
                    <a:pt x="81" y="110"/>
                  </a:lnTo>
                  <a:lnTo>
                    <a:pt x="86" y="107"/>
                  </a:lnTo>
                  <a:lnTo>
                    <a:pt x="93" y="107"/>
                  </a:lnTo>
                  <a:lnTo>
                    <a:pt x="98" y="105"/>
                  </a:lnTo>
                  <a:lnTo>
                    <a:pt x="103" y="105"/>
                  </a:lnTo>
                  <a:lnTo>
                    <a:pt x="103" y="52"/>
                  </a:lnTo>
                  <a:lnTo>
                    <a:pt x="105" y="38"/>
                  </a:lnTo>
                  <a:lnTo>
                    <a:pt x="105" y="26"/>
                  </a:lnTo>
                  <a:lnTo>
                    <a:pt x="108" y="12"/>
                  </a:lnTo>
                  <a:lnTo>
                    <a:pt x="108" y="0"/>
                  </a:lnTo>
                  <a:lnTo>
                    <a:pt x="91" y="0"/>
                  </a:lnTo>
                  <a:lnTo>
                    <a:pt x="84" y="2"/>
                  </a:lnTo>
                  <a:lnTo>
                    <a:pt x="69" y="2"/>
                  </a:lnTo>
                  <a:lnTo>
                    <a:pt x="62" y="4"/>
                  </a:lnTo>
                  <a:lnTo>
                    <a:pt x="55" y="4"/>
                  </a:lnTo>
                  <a:lnTo>
                    <a:pt x="40" y="9"/>
                  </a:lnTo>
                  <a:lnTo>
                    <a:pt x="36" y="9"/>
                  </a:lnTo>
                  <a:lnTo>
                    <a:pt x="14" y="16"/>
                  </a:lnTo>
                  <a:lnTo>
                    <a:pt x="9" y="16"/>
                  </a:lnTo>
                  <a:lnTo>
                    <a:pt x="4" y="19"/>
                  </a:lnTo>
                  <a:lnTo>
                    <a:pt x="0" y="45"/>
                  </a:lnTo>
                  <a:lnTo>
                    <a:pt x="0" y="93"/>
                  </a:lnTo>
                  <a:lnTo>
                    <a:pt x="4" y="117"/>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3" name="Freeform 961"/>
            <p:cNvSpPr>
              <a:spLocks/>
            </p:cNvSpPr>
            <p:nvPr/>
          </p:nvSpPr>
          <p:spPr bwMode="auto">
            <a:xfrm>
              <a:off x="8508" y="2700"/>
              <a:ext cx="105" cy="112"/>
            </a:xfrm>
            <a:custGeom>
              <a:avLst/>
              <a:gdLst/>
              <a:ahLst/>
              <a:cxnLst>
                <a:cxn ang="0">
                  <a:pos x="0" y="67"/>
                </a:cxn>
                <a:cxn ang="0">
                  <a:pos x="0" y="88"/>
                </a:cxn>
                <a:cxn ang="0">
                  <a:pos x="4" y="112"/>
                </a:cxn>
                <a:cxn ang="0">
                  <a:pos x="38" y="112"/>
                </a:cxn>
                <a:cxn ang="0">
                  <a:pos x="45" y="110"/>
                </a:cxn>
                <a:cxn ang="0">
                  <a:pos x="50" y="110"/>
                </a:cxn>
                <a:cxn ang="0">
                  <a:pos x="64" y="105"/>
                </a:cxn>
                <a:cxn ang="0">
                  <a:pos x="72" y="105"/>
                </a:cxn>
                <a:cxn ang="0">
                  <a:pos x="76" y="103"/>
                </a:cxn>
                <a:cxn ang="0">
                  <a:pos x="84" y="100"/>
                </a:cxn>
                <a:cxn ang="0">
                  <a:pos x="88" y="100"/>
                </a:cxn>
                <a:cxn ang="0">
                  <a:pos x="93" y="98"/>
                </a:cxn>
                <a:cxn ang="0">
                  <a:pos x="98" y="95"/>
                </a:cxn>
                <a:cxn ang="0">
                  <a:pos x="98" y="72"/>
                </a:cxn>
                <a:cxn ang="0">
                  <a:pos x="100" y="60"/>
                </a:cxn>
                <a:cxn ang="0">
                  <a:pos x="100" y="35"/>
                </a:cxn>
                <a:cxn ang="0">
                  <a:pos x="103" y="24"/>
                </a:cxn>
                <a:cxn ang="0">
                  <a:pos x="103" y="12"/>
                </a:cxn>
                <a:cxn ang="0">
                  <a:pos x="105" y="0"/>
                </a:cxn>
                <a:cxn ang="0">
                  <a:pos x="88" y="0"/>
                </a:cxn>
                <a:cxn ang="0">
                  <a:pos x="81" y="2"/>
                </a:cxn>
                <a:cxn ang="0">
                  <a:pos x="74" y="2"/>
                </a:cxn>
                <a:cxn ang="0">
                  <a:pos x="67" y="4"/>
                </a:cxn>
                <a:cxn ang="0">
                  <a:pos x="62" y="4"/>
                </a:cxn>
                <a:cxn ang="0">
                  <a:pos x="55" y="7"/>
                </a:cxn>
                <a:cxn ang="0">
                  <a:pos x="48" y="7"/>
                </a:cxn>
                <a:cxn ang="0">
                  <a:pos x="33" y="12"/>
                </a:cxn>
                <a:cxn ang="0">
                  <a:pos x="26" y="12"/>
                </a:cxn>
                <a:cxn ang="0">
                  <a:pos x="21" y="14"/>
                </a:cxn>
                <a:cxn ang="0">
                  <a:pos x="14" y="16"/>
                </a:cxn>
                <a:cxn ang="0">
                  <a:pos x="9" y="16"/>
                </a:cxn>
                <a:cxn ang="0">
                  <a:pos x="4" y="19"/>
                </a:cxn>
                <a:cxn ang="0">
                  <a:pos x="0" y="67"/>
                </a:cxn>
              </a:cxnLst>
              <a:rect l="0" t="0" r="r" b="b"/>
              <a:pathLst>
                <a:path w="105" h="112">
                  <a:moveTo>
                    <a:pt x="0" y="67"/>
                  </a:moveTo>
                  <a:lnTo>
                    <a:pt x="0" y="88"/>
                  </a:lnTo>
                  <a:lnTo>
                    <a:pt x="4" y="112"/>
                  </a:lnTo>
                  <a:lnTo>
                    <a:pt x="38" y="112"/>
                  </a:lnTo>
                  <a:lnTo>
                    <a:pt x="45" y="110"/>
                  </a:lnTo>
                  <a:lnTo>
                    <a:pt x="50" y="110"/>
                  </a:lnTo>
                  <a:lnTo>
                    <a:pt x="64" y="105"/>
                  </a:lnTo>
                  <a:lnTo>
                    <a:pt x="72" y="105"/>
                  </a:lnTo>
                  <a:lnTo>
                    <a:pt x="76" y="103"/>
                  </a:lnTo>
                  <a:lnTo>
                    <a:pt x="84" y="100"/>
                  </a:lnTo>
                  <a:lnTo>
                    <a:pt x="88" y="100"/>
                  </a:lnTo>
                  <a:lnTo>
                    <a:pt x="93" y="98"/>
                  </a:lnTo>
                  <a:lnTo>
                    <a:pt x="98" y="95"/>
                  </a:lnTo>
                  <a:lnTo>
                    <a:pt x="98" y="72"/>
                  </a:lnTo>
                  <a:lnTo>
                    <a:pt x="100" y="60"/>
                  </a:lnTo>
                  <a:lnTo>
                    <a:pt x="100" y="35"/>
                  </a:lnTo>
                  <a:lnTo>
                    <a:pt x="103" y="24"/>
                  </a:lnTo>
                  <a:lnTo>
                    <a:pt x="103" y="12"/>
                  </a:lnTo>
                  <a:lnTo>
                    <a:pt x="105" y="0"/>
                  </a:lnTo>
                  <a:lnTo>
                    <a:pt x="88" y="0"/>
                  </a:lnTo>
                  <a:lnTo>
                    <a:pt x="81" y="2"/>
                  </a:lnTo>
                  <a:lnTo>
                    <a:pt x="74" y="2"/>
                  </a:lnTo>
                  <a:lnTo>
                    <a:pt x="67" y="4"/>
                  </a:lnTo>
                  <a:lnTo>
                    <a:pt x="62" y="4"/>
                  </a:lnTo>
                  <a:lnTo>
                    <a:pt x="55" y="7"/>
                  </a:lnTo>
                  <a:lnTo>
                    <a:pt x="48" y="7"/>
                  </a:lnTo>
                  <a:lnTo>
                    <a:pt x="33" y="12"/>
                  </a:lnTo>
                  <a:lnTo>
                    <a:pt x="26" y="12"/>
                  </a:lnTo>
                  <a:lnTo>
                    <a:pt x="21" y="14"/>
                  </a:lnTo>
                  <a:lnTo>
                    <a:pt x="14" y="16"/>
                  </a:lnTo>
                  <a:lnTo>
                    <a:pt x="9" y="16"/>
                  </a:lnTo>
                  <a:lnTo>
                    <a:pt x="4" y="19"/>
                  </a:lnTo>
                  <a:lnTo>
                    <a:pt x="0" y="6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4" name="Freeform 962"/>
            <p:cNvSpPr>
              <a:spLocks/>
            </p:cNvSpPr>
            <p:nvPr/>
          </p:nvSpPr>
          <p:spPr bwMode="auto">
            <a:xfrm>
              <a:off x="8508" y="2700"/>
              <a:ext cx="100" cy="107"/>
            </a:xfrm>
            <a:custGeom>
              <a:avLst/>
              <a:gdLst/>
              <a:ahLst/>
              <a:cxnLst>
                <a:cxn ang="0">
                  <a:pos x="19" y="14"/>
                </a:cxn>
                <a:cxn ang="0">
                  <a:pos x="14" y="16"/>
                </a:cxn>
                <a:cxn ang="0">
                  <a:pos x="9" y="16"/>
                </a:cxn>
                <a:cxn ang="0">
                  <a:pos x="4" y="19"/>
                </a:cxn>
                <a:cxn ang="0">
                  <a:pos x="0" y="62"/>
                </a:cxn>
                <a:cxn ang="0">
                  <a:pos x="4" y="105"/>
                </a:cxn>
                <a:cxn ang="0">
                  <a:pos x="7" y="105"/>
                </a:cxn>
                <a:cxn ang="0">
                  <a:pos x="12" y="107"/>
                </a:cxn>
                <a:cxn ang="0">
                  <a:pos x="24" y="107"/>
                </a:cxn>
                <a:cxn ang="0">
                  <a:pos x="31" y="105"/>
                </a:cxn>
                <a:cxn ang="0">
                  <a:pos x="36" y="105"/>
                </a:cxn>
                <a:cxn ang="0">
                  <a:pos x="43" y="103"/>
                </a:cxn>
                <a:cxn ang="0">
                  <a:pos x="50" y="103"/>
                </a:cxn>
                <a:cxn ang="0">
                  <a:pos x="55" y="100"/>
                </a:cxn>
                <a:cxn ang="0">
                  <a:pos x="62" y="98"/>
                </a:cxn>
                <a:cxn ang="0">
                  <a:pos x="69" y="95"/>
                </a:cxn>
                <a:cxn ang="0">
                  <a:pos x="74" y="95"/>
                </a:cxn>
                <a:cxn ang="0">
                  <a:pos x="81" y="93"/>
                </a:cxn>
                <a:cxn ang="0">
                  <a:pos x="86" y="91"/>
                </a:cxn>
                <a:cxn ang="0">
                  <a:pos x="91" y="91"/>
                </a:cxn>
                <a:cxn ang="0">
                  <a:pos x="96" y="88"/>
                </a:cxn>
                <a:cxn ang="0">
                  <a:pos x="96" y="55"/>
                </a:cxn>
                <a:cxn ang="0">
                  <a:pos x="98" y="45"/>
                </a:cxn>
                <a:cxn ang="0">
                  <a:pos x="98" y="24"/>
                </a:cxn>
                <a:cxn ang="0">
                  <a:pos x="100" y="12"/>
                </a:cxn>
                <a:cxn ang="0">
                  <a:pos x="100" y="0"/>
                </a:cxn>
                <a:cxn ang="0">
                  <a:pos x="91" y="0"/>
                </a:cxn>
                <a:cxn ang="0">
                  <a:pos x="84" y="2"/>
                </a:cxn>
                <a:cxn ang="0">
                  <a:pos x="72" y="2"/>
                </a:cxn>
                <a:cxn ang="0">
                  <a:pos x="67" y="4"/>
                </a:cxn>
                <a:cxn ang="0">
                  <a:pos x="60" y="4"/>
                </a:cxn>
                <a:cxn ang="0">
                  <a:pos x="52" y="7"/>
                </a:cxn>
                <a:cxn ang="0">
                  <a:pos x="45" y="7"/>
                </a:cxn>
                <a:cxn ang="0">
                  <a:pos x="38" y="9"/>
                </a:cxn>
                <a:cxn ang="0">
                  <a:pos x="33" y="12"/>
                </a:cxn>
                <a:cxn ang="0">
                  <a:pos x="26" y="12"/>
                </a:cxn>
                <a:cxn ang="0">
                  <a:pos x="19" y="14"/>
                </a:cxn>
              </a:cxnLst>
              <a:rect l="0" t="0" r="r" b="b"/>
              <a:pathLst>
                <a:path w="100" h="107">
                  <a:moveTo>
                    <a:pt x="19" y="14"/>
                  </a:moveTo>
                  <a:lnTo>
                    <a:pt x="14" y="16"/>
                  </a:lnTo>
                  <a:lnTo>
                    <a:pt x="9" y="16"/>
                  </a:lnTo>
                  <a:lnTo>
                    <a:pt x="4" y="19"/>
                  </a:lnTo>
                  <a:lnTo>
                    <a:pt x="0" y="62"/>
                  </a:lnTo>
                  <a:lnTo>
                    <a:pt x="4" y="105"/>
                  </a:lnTo>
                  <a:lnTo>
                    <a:pt x="7" y="105"/>
                  </a:lnTo>
                  <a:lnTo>
                    <a:pt x="12" y="107"/>
                  </a:lnTo>
                  <a:lnTo>
                    <a:pt x="24" y="107"/>
                  </a:lnTo>
                  <a:lnTo>
                    <a:pt x="31" y="105"/>
                  </a:lnTo>
                  <a:lnTo>
                    <a:pt x="36" y="105"/>
                  </a:lnTo>
                  <a:lnTo>
                    <a:pt x="43" y="103"/>
                  </a:lnTo>
                  <a:lnTo>
                    <a:pt x="50" y="103"/>
                  </a:lnTo>
                  <a:lnTo>
                    <a:pt x="55" y="100"/>
                  </a:lnTo>
                  <a:lnTo>
                    <a:pt x="62" y="98"/>
                  </a:lnTo>
                  <a:lnTo>
                    <a:pt x="69" y="95"/>
                  </a:lnTo>
                  <a:lnTo>
                    <a:pt x="74" y="95"/>
                  </a:lnTo>
                  <a:lnTo>
                    <a:pt x="81" y="93"/>
                  </a:lnTo>
                  <a:lnTo>
                    <a:pt x="86" y="91"/>
                  </a:lnTo>
                  <a:lnTo>
                    <a:pt x="91" y="91"/>
                  </a:lnTo>
                  <a:lnTo>
                    <a:pt x="96" y="88"/>
                  </a:lnTo>
                  <a:lnTo>
                    <a:pt x="96" y="55"/>
                  </a:lnTo>
                  <a:lnTo>
                    <a:pt x="98" y="45"/>
                  </a:lnTo>
                  <a:lnTo>
                    <a:pt x="98" y="24"/>
                  </a:lnTo>
                  <a:lnTo>
                    <a:pt x="100" y="12"/>
                  </a:lnTo>
                  <a:lnTo>
                    <a:pt x="100" y="0"/>
                  </a:lnTo>
                  <a:lnTo>
                    <a:pt x="91" y="0"/>
                  </a:lnTo>
                  <a:lnTo>
                    <a:pt x="84" y="2"/>
                  </a:lnTo>
                  <a:lnTo>
                    <a:pt x="72" y="2"/>
                  </a:lnTo>
                  <a:lnTo>
                    <a:pt x="67" y="4"/>
                  </a:lnTo>
                  <a:lnTo>
                    <a:pt x="60" y="4"/>
                  </a:lnTo>
                  <a:lnTo>
                    <a:pt x="52" y="7"/>
                  </a:lnTo>
                  <a:lnTo>
                    <a:pt x="45" y="7"/>
                  </a:lnTo>
                  <a:lnTo>
                    <a:pt x="38" y="9"/>
                  </a:lnTo>
                  <a:lnTo>
                    <a:pt x="33" y="12"/>
                  </a:lnTo>
                  <a:lnTo>
                    <a:pt x="26" y="12"/>
                  </a:lnTo>
                  <a:lnTo>
                    <a:pt x="19"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5" name="Freeform 963"/>
            <p:cNvSpPr>
              <a:spLocks/>
            </p:cNvSpPr>
            <p:nvPr/>
          </p:nvSpPr>
          <p:spPr bwMode="auto">
            <a:xfrm>
              <a:off x="8510" y="2700"/>
              <a:ext cx="96" cy="100"/>
            </a:xfrm>
            <a:custGeom>
              <a:avLst/>
              <a:gdLst/>
              <a:ahLst/>
              <a:cxnLst>
                <a:cxn ang="0">
                  <a:pos x="0" y="40"/>
                </a:cxn>
                <a:cxn ang="0">
                  <a:pos x="0" y="79"/>
                </a:cxn>
                <a:cxn ang="0">
                  <a:pos x="2" y="98"/>
                </a:cxn>
                <a:cxn ang="0">
                  <a:pos x="4" y="100"/>
                </a:cxn>
                <a:cxn ang="0">
                  <a:pos x="21" y="100"/>
                </a:cxn>
                <a:cxn ang="0">
                  <a:pos x="26" y="98"/>
                </a:cxn>
                <a:cxn ang="0">
                  <a:pos x="33" y="98"/>
                </a:cxn>
                <a:cxn ang="0">
                  <a:pos x="38" y="95"/>
                </a:cxn>
                <a:cxn ang="0">
                  <a:pos x="45" y="95"/>
                </a:cxn>
                <a:cxn ang="0">
                  <a:pos x="52" y="93"/>
                </a:cxn>
                <a:cxn ang="0">
                  <a:pos x="57" y="91"/>
                </a:cxn>
                <a:cxn ang="0">
                  <a:pos x="64" y="88"/>
                </a:cxn>
                <a:cxn ang="0">
                  <a:pos x="69" y="86"/>
                </a:cxn>
                <a:cxn ang="0">
                  <a:pos x="74" y="86"/>
                </a:cxn>
                <a:cxn ang="0">
                  <a:pos x="81" y="84"/>
                </a:cxn>
                <a:cxn ang="0">
                  <a:pos x="86" y="81"/>
                </a:cxn>
                <a:cxn ang="0">
                  <a:pos x="88" y="81"/>
                </a:cxn>
                <a:cxn ang="0">
                  <a:pos x="88" y="60"/>
                </a:cxn>
                <a:cxn ang="0">
                  <a:pos x="91" y="50"/>
                </a:cxn>
                <a:cxn ang="0">
                  <a:pos x="91" y="31"/>
                </a:cxn>
                <a:cxn ang="0">
                  <a:pos x="93" y="21"/>
                </a:cxn>
                <a:cxn ang="0">
                  <a:pos x="93" y="12"/>
                </a:cxn>
                <a:cxn ang="0">
                  <a:pos x="96" y="0"/>
                </a:cxn>
                <a:cxn ang="0">
                  <a:pos x="91" y="0"/>
                </a:cxn>
                <a:cxn ang="0">
                  <a:pos x="86" y="2"/>
                </a:cxn>
                <a:cxn ang="0">
                  <a:pos x="74" y="2"/>
                </a:cxn>
                <a:cxn ang="0">
                  <a:pos x="67" y="4"/>
                </a:cxn>
                <a:cxn ang="0">
                  <a:pos x="55" y="4"/>
                </a:cxn>
                <a:cxn ang="0">
                  <a:pos x="48" y="7"/>
                </a:cxn>
                <a:cxn ang="0">
                  <a:pos x="43" y="9"/>
                </a:cxn>
                <a:cxn ang="0">
                  <a:pos x="36" y="9"/>
                </a:cxn>
                <a:cxn ang="0">
                  <a:pos x="28" y="12"/>
                </a:cxn>
                <a:cxn ang="0">
                  <a:pos x="24" y="14"/>
                </a:cxn>
                <a:cxn ang="0">
                  <a:pos x="16" y="14"/>
                </a:cxn>
                <a:cxn ang="0">
                  <a:pos x="7" y="19"/>
                </a:cxn>
                <a:cxn ang="0">
                  <a:pos x="2" y="19"/>
                </a:cxn>
                <a:cxn ang="0">
                  <a:pos x="0" y="40"/>
                </a:cxn>
              </a:cxnLst>
              <a:rect l="0" t="0" r="r" b="b"/>
              <a:pathLst>
                <a:path w="96" h="100">
                  <a:moveTo>
                    <a:pt x="0" y="40"/>
                  </a:moveTo>
                  <a:lnTo>
                    <a:pt x="0" y="79"/>
                  </a:lnTo>
                  <a:lnTo>
                    <a:pt x="2" y="98"/>
                  </a:lnTo>
                  <a:lnTo>
                    <a:pt x="4" y="100"/>
                  </a:lnTo>
                  <a:lnTo>
                    <a:pt x="21" y="100"/>
                  </a:lnTo>
                  <a:lnTo>
                    <a:pt x="26" y="98"/>
                  </a:lnTo>
                  <a:lnTo>
                    <a:pt x="33" y="98"/>
                  </a:lnTo>
                  <a:lnTo>
                    <a:pt x="38" y="95"/>
                  </a:lnTo>
                  <a:lnTo>
                    <a:pt x="45" y="95"/>
                  </a:lnTo>
                  <a:lnTo>
                    <a:pt x="52" y="93"/>
                  </a:lnTo>
                  <a:lnTo>
                    <a:pt x="57" y="91"/>
                  </a:lnTo>
                  <a:lnTo>
                    <a:pt x="64" y="88"/>
                  </a:lnTo>
                  <a:lnTo>
                    <a:pt x="69" y="86"/>
                  </a:lnTo>
                  <a:lnTo>
                    <a:pt x="74" y="86"/>
                  </a:lnTo>
                  <a:lnTo>
                    <a:pt x="81" y="84"/>
                  </a:lnTo>
                  <a:lnTo>
                    <a:pt x="86" y="81"/>
                  </a:lnTo>
                  <a:lnTo>
                    <a:pt x="88" y="81"/>
                  </a:lnTo>
                  <a:lnTo>
                    <a:pt x="88" y="60"/>
                  </a:lnTo>
                  <a:lnTo>
                    <a:pt x="91" y="50"/>
                  </a:lnTo>
                  <a:lnTo>
                    <a:pt x="91" y="31"/>
                  </a:lnTo>
                  <a:lnTo>
                    <a:pt x="93" y="21"/>
                  </a:lnTo>
                  <a:lnTo>
                    <a:pt x="93" y="12"/>
                  </a:lnTo>
                  <a:lnTo>
                    <a:pt x="96" y="0"/>
                  </a:lnTo>
                  <a:lnTo>
                    <a:pt x="91" y="0"/>
                  </a:lnTo>
                  <a:lnTo>
                    <a:pt x="86" y="2"/>
                  </a:lnTo>
                  <a:lnTo>
                    <a:pt x="74" y="2"/>
                  </a:lnTo>
                  <a:lnTo>
                    <a:pt x="67" y="4"/>
                  </a:lnTo>
                  <a:lnTo>
                    <a:pt x="55" y="4"/>
                  </a:lnTo>
                  <a:lnTo>
                    <a:pt x="48" y="7"/>
                  </a:lnTo>
                  <a:lnTo>
                    <a:pt x="43" y="9"/>
                  </a:lnTo>
                  <a:lnTo>
                    <a:pt x="36" y="9"/>
                  </a:lnTo>
                  <a:lnTo>
                    <a:pt x="28" y="12"/>
                  </a:lnTo>
                  <a:lnTo>
                    <a:pt x="24" y="14"/>
                  </a:lnTo>
                  <a:lnTo>
                    <a:pt x="16" y="14"/>
                  </a:lnTo>
                  <a:lnTo>
                    <a:pt x="7" y="19"/>
                  </a:lnTo>
                  <a:lnTo>
                    <a:pt x="2" y="19"/>
                  </a:lnTo>
                  <a:lnTo>
                    <a:pt x="0" y="4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6" name="Freeform 964"/>
            <p:cNvSpPr>
              <a:spLocks/>
            </p:cNvSpPr>
            <p:nvPr/>
          </p:nvSpPr>
          <p:spPr bwMode="auto">
            <a:xfrm>
              <a:off x="8512" y="2709"/>
              <a:ext cx="144" cy="26"/>
            </a:xfrm>
            <a:custGeom>
              <a:avLst/>
              <a:gdLst/>
              <a:ahLst/>
              <a:cxnLst>
                <a:cxn ang="0">
                  <a:pos x="127" y="9"/>
                </a:cxn>
                <a:cxn ang="0">
                  <a:pos x="143" y="0"/>
                </a:cxn>
                <a:cxn ang="0">
                  <a:pos x="129" y="4"/>
                </a:cxn>
                <a:cxn ang="0">
                  <a:pos x="103" y="7"/>
                </a:cxn>
                <a:cxn ang="0">
                  <a:pos x="38" y="16"/>
                </a:cxn>
                <a:cxn ang="0">
                  <a:pos x="0" y="21"/>
                </a:cxn>
                <a:cxn ang="0">
                  <a:pos x="7" y="26"/>
                </a:cxn>
                <a:cxn ang="0">
                  <a:pos x="127" y="9"/>
                </a:cxn>
              </a:cxnLst>
              <a:rect l="0" t="0" r="r" b="b"/>
              <a:pathLst>
                <a:path w="144" h="26">
                  <a:moveTo>
                    <a:pt x="127" y="9"/>
                  </a:moveTo>
                  <a:lnTo>
                    <a:pt x="143" y="0"/>
                  </a:lnTo>
                  <a:lnTo>
                    <a:pt x="129" y="4"/>
                  </a:lnTo>
                  <a:lnTo>
                    <a:pt x="103" y="7"/>
                  </a:lnTo>
                  <a:lnTo>
                    <a:pt x="38" y="16"/>
                  </a:lnTo>
                  <a:lnTo>
                    <a:pt x="0" y="21"/>
                  </a:lnTo>
                  <a:lnTo>
                    <a:pt x="7" y="26"/>
                  </a:lnTo>
                  <a:lnTo>
                    <a:pt x="127"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7" name="Freeform 965"/>
            <p:cNvSpPr>
              <a:spLocks/>
            </p:cNvSpPr>
            <p:nvPr/>
          </p:nvSpPr>
          <p:spPr bwMode="auto">
            <a:xfrm>
              <a:off x="8515" y="2716"/>
              <a:ext cx="125" cy="149"/>
            </a:xfrm>
            <a:custGeom>
              <a:avLst/>
              <a:gdLst/>
              <a:ahLst/>
              <a:cxnLst>
                <a:cxn ang="0">
                  <a:pos x="4" y="31"/>
                </a:cxn>
                <a:cxn ang="0">
                  <a:pos x="2" y="45"/>
                </a:cxn>
                <a:cxn ang="0">
                  <a:pos x="2" y="62"/>
                </a:cxn>
                <a:cxn ang="0">
                  <a:pos x="0" y="76"/>
                </a:cxn>
                <a:cxn ang="0">
                  <a:pos x="0" y="93"/>
                </a:cxn>
                <a:cxn ang="0">
                  <a:pos x="2" y="110"/>
                </a:cxn>
                <a:cxn ang="0">
                  <a:pos x="2" y="129"/>
                </a:cxn>
                <a:cxn ang="0">
                  <a:pos x="4" y="146"/>
                </a:cxn>
                <a:cxn ang="0">
                  <a:pos x="12" y="148"/>
                </a:cxn>
                <a:cxn ang="0">
                  <a:pos x="110" y="148"/>
                </a:cxn>
                <a:cxn ang="0">
                  <a:pos x="117" y="146"/>
                </a:cxn>
                <a:cxn ang="0">
                  <a:pos x="124" y="146"/>
                </a:cxn>
                <a:cxn ang="0">
                  <a:pos x="124" y="0"/>
                </a:cxn>
                <a:cxn ang="0">
                  <a:pos x="117" y="2"/>
                </a:cxn>
                <a:cxn ang="0">
                  <a:pos x="96" y="2"/>
                </a:cxn>
                <a:cxn ang="0">
                  <a:pos x="88" y="4"/>
                </a:cxn>
                <a:cxn ang="0">
                  <a:pos x="72" y="4"/>
                </a:cxn>
                <a:cxn ang="0">
                  <a:pos x="64" y="7"/>
                </a:cxn>
                <a:cxn ang="0">
                  <a:pos x="57" y="7"/>
                </a:cxn>
                <a:cxn ang="0">
                  <a:pos x="50" y="9"/>
                </a:cxn>
                <a:cxn ang="0">
                  <a:pos x="43" y="9"/>
                </a:cxn>
                <a:cxn ang="0">
                  <a:pos x="33" y="12"/>
                </a:cxn>
                <a:cxn ang="0">
                  <a:pos x="26" y="12"/>
                </a:cxn>
                <a:cxn ang="0">
                  <a:pos x="19" y="14"/>
                </a:cxn>
                <a:cxn ang="0">
                  <a:pos x="12" y="14"/>
                </a:cxn>
                <a:cxn ang="0">
                  <a:pos x="4" y="16"/>
                </a:cxn>
                <a:cxn ang="0">
                  <a:pos x="4" y="31"/>
                </a:cxn>
              </a:cxnLst>
              <a:rect l="0" t="0" r="r" b="b"/>
              <a:pathLst>
                <a:path w="125" h="149">
                  <a:moveTo>
                    <a:pt x="4" y="31"/>
                  </a:moveTo>
                  <a:lnTo>
                    <a:pt x="2" y="45"/>
                  </a:lnTo>
                  <a:lnTo>
                    <a:pt x="2" y="62"/>
                  </a:lnTo>
                  <a:lnTo>
                    <a:pt x="0" y="76"/>
                  </a:lnTo>
                  <a:lnTo>
                    <a:pt x="0" y="93"/>
                  </a:lnTo>
                  <a:lnTo>
                    <a:pt x="2" y="110"/>
                  </a:lnTo>
                  <a:lnTo>
                    <a:pt x="2" y="129"/>
                  </a:lnTo>
                  <a:lnTo>
                    <a:pt x="4" y="146"/>
                  </a:lnTo>
                  <a:lnTo>
                    <a:pt x="12" y="148"/>
                  </a:lnTo>
                  <a:lnTo>
                    <a:pt x="110" y="148"/>
                  </a:lnTo>
                  <a:lnTo>
                    <a:pt x="117" y="146"/>
                  </a:lnTo>
                  <a:lnTo>
                    <a:pt x="124" y="146"/>
                  </a:lnTo>
                  <a:lnTo>
                    <a:pt x="124" y="0"/>
                  </a:lnTo>
                  <a:lnTo>
                    <a:pt x="117" y="2"/>
                  </a:lnTo>
                  <a:lnTo>
                    <a:pt x="96" y="2"/>
                  </a:lnTo>
                  <a:lnTo>
                    <a:pt x="88" y="4"/>
                  </a:lnTo>
                  <a:lnTo>
                    <a:pt x="72" y="4"/>
                  </a:lnTo>
                  <a:lnTo>
                    <a:pt x="64" y="7"/>
                  </a:lnTo>
                  <a:lnTo>
                    <a:pt x="57" y="7"/>
                  </a:lnTo>
                  <a:lnTo>
                    <a:pt x="50" y="9"/>
                  </a:lnTo>
                  <a:lnTo>
                    <a:pt x="43" y="9"/>
                  </a:lnTo>
                  <a:lnTo>
                    <a:pt x="33" y="12"/>
                  </a:lnTo>
                  <a:lnTo>
                    <a:pt x="26" y="12"/>
                  </a:lnTo>
                  <a:lnTo>
                    <a:pt x="19" y="14"/>
                  </a:lnTo>
                  <a:lnTo>
                    <a:pt x="12" y="14"/>
                  </a:lnTo>
                  <a:lnTo>
                    <a:pt x="4" y="16"/>
                  </a:lnTo>
                  <a:lnTo>
                    <a:pt x="4" y="31"/>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8" name="Freeform 966"/>
            <p:cNvSpPr>
              <a:spLocks/>
            </p:cNvSpPr>
            <p:nvPr/>
          </p:nvSpPr>
          <p:spPr bwMode="auto">
            <a:xfrm>
              <a:off x="8517" y="2721"/>
              <a:ext cx="120" cy="142"/>
            </a:xfrm>
            <a:custGeom>
              <a:avLst/>
              <a:gdLst/>
              <a:ahLst/>
              <a:cxnLst>
                <a:cxn ang="0">
                  <a:pos x="2" y="120"/>
                </a:cxn>
                <a:cxn ang="0">
                  <a:pos x="4" y="139"/>
                </a:cxn>
                <a:cxn ang="0">
                  <a:pos x="26" y="139"/>
                </a:cxn>
                <a:cxn ang="0">
                  <a:pos x="33" y="141"/>
                </a:cxn>
                <a:cxn ang="0">
                  <a:pos x="91" y="141"/>
                </a:cxn>
                <a:cxn ang="0">
                  <a:pos x="98" y="139"/>
                </a:cxn>
                <a:cxn ang="0">
                  <a:pos x="112" y="139"/>
                </a:cxn>
                <a:cxn ang="0">
                  <a:pos x="120" y="136"/>
                </a:cxn>
                <a:cxn ang="0">
                  <a:pos x="120" y="0"/>
                </a:cxn>
                <a:cxn ang="0">
                  <a:pos x="98" y="0"/>
                </a:cxn>
                <a:cxn ang="0">
                  <a:pos x="91" y="2"/>
                </a:cxn>
                <a:cxn ang="0">
                  <a:pos x="69" y="2"/>
                </a:cxn>
                <a:cxn ang="0">
                  <a:pos x="62" y="4"/>
                </a:cxn>
                <a:cxn ang="0">
                  <a:pos x="47" y="4"/>
                </a:cxn>
                <a:cxn ang="0">
                  <a:pos x="33" y="9"/>
                </a:cxn>
                <a:cxn ang="0">
                  <a:pos x="26" y="9"/>
                </a:cxn>
                <a:cxn ang="0">
                  <a:pos x="19" y="11"/>
                </a:cxn>
                <a:cxn ang="0">
                  <a:pos x="12" y="11"/>
                </a:cxn>
                <a:cxn ang="0">
                  <a:pos x="4" y="14"/>
                </a:cxn>
                <a:cxn ang="0">
                  <a:pos x="2" y="28"/>
                </a:cxn>
                <a:cxn ang="0">
                  <a:pos x="2" y="43"/>
                </a:cxn>
                <a:cxn ang="0">
                  <a:pos x="0" y="57"/>
                </a:cxn>
                <a:cxn ang="0">
                  <a:pos x="0" y="103"/>
                </a:cxn>
                <a:cxn ang="0">
                  <a:pos x="2" y="120"/>
                </a:cxn>
              </a:cxnLst>
              <a:rect l="0" t="0" r="r" b="b"/>
              <a:pathLst>
                <a:path w="120" h="142">
                  <a:moveTo>
                    <a:pt x="2" y="120"/>
                  </a:moveTo>
                  <a:lnTo>
                    <a:pt x="4" y="139"/>
                  </a:lnTo>
                  <a:lnTo>
                    <a:pt x="26" y="139"/>
                  </a:lnTo>
                  <a:lnTo>
                    <a:pt x="33" y="141"/>
                  </a:lnTo>
                  <a:lnTo>
                    <a:pt x="91" y="141"/>
                  </a:lnTo>
                  <a:lnTo>
                    <a:pt x="98" y="139"/>
                  </a:lnTo>
                  <a:lnTo>
                    <a:pt x="112" y="139"/>
                  </a:lnTo>
                  <a:lnTo>
                    <a:pt x="120" y="136"/>
                  </a:lnTo>
                  <a:lnTo>
                    <a:pt x="120" y="0"/>
                  </a:lnTo>
                  <a:lnTo>
                    <a:pt x="98" y="0"/>
                  </a:lnTo>
                  <a:lnTo>
                    <a:pt x="91" y="2"/>
                  </a:lnTo>
                  <a:lnTo>
                    <a:pt x="69" y="2"/>
                  </a:lnTo>
                  <a:lnTo>
                    <a:pt x="62" y="4"/>
                  </a:lnTo>
                  <a:lnTo>
                    <a:pt x="47" y="4"/>
                  </a:lnTo>
                  <a:lnTo>
                    <a:pt x="33" y="9"/>
                  </a:lnTo>
                  <a:lnTo>
                    <a:pt x="26" y="9"/>
                  </a:lnTo>
                  <a:lnTo>
                    <a:pt x="19" y="11"/>
                  </a:lnTo>
                  <a:lnTo>
                    <a:pt x="12" y="11"/>
                  </a:lnTo>
                  <a:lnTo>
                    <a:pt x="4" y="14"/>
                  </a:lnTo>
                  <a:lnTo>
                    <a:pt x="2" y="28"/>
                  </a:lnTo>
                  <a:lnTo>
                    <a:pt x="2" y="43"/>
                  </a:lnTo>
                  <a:lnTo>
                    <a:pt x="0" y="57"/>
                  </a:lnTo>
                  <a:lnTo>
                    <a:pt x="0" y="103"/>
                  </a:lnTo>
                  <a:lnTo>
                    <a:pt x="2" y="120"/>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9" name="Freeform 967"/>
            <p:cNvSpPr>
              <a:spLocks/>
            </p:cNvSpPr>
            <p:nvPr/>
          </p:nvSpPr>
          <p:spPr bwMode="auto">
            <a:xfrm>
              <a:off x="8520" y="2724"/>
              <a:ext cx="112" cy="136"/>
            </a:xfrm>
            <a:custGeom>
              <a:avLst/>
              <a:gdLst/>
              <a:ahLst/>
              <a:cxnLst>
                <a:cxn ang="0">
                  <a:pos x="4" y="131"/>
                </a:cxn>
                <a:cxn ang="0">
                  <a:pos x="12" y="134"/>
                </a:cxn>
                <a:cxn ang="0">
                  <a:pos x="38" y="134"/>
                </a:cxn>
                <a:cxn ang="0">
                  <a:pos x="45" y="136"/>
                </a:cxn>
                <a:cxn ang="0">
                  <a:pos x="72" y="136"/>
                </a:cxn>
                <a:cxn ang="0">
                  <a:pos x="79" y="134"/>
                </a:cxn>
                <a:cxn ang="0">
                  <a:pos x="100" y="134"/>
                </a:cxn>
                <a:cxn ang="0">
                  <a:pos x="107" y="131"/>
                </a:cxn>
                <a:cxn ang="0">
                  <a:pos x="112" y="131"/>
                </a:cxn>
                <a:cxn ang="0">
                  <a:pos x="112" y="0"/>
                </a:cxn>
                <a:cxn ang="0">
                  <a:pos x="93" y="0"/>
                </a:cxn>
                <a:cxn ang="0">
                  <a:pos x="86" y="2"/>
                </a:cxn>
                <a:cxn ang="0">
                  <a:pos x="60" y="2"/>
                </a:cxn>
                <a:cxn ang="0">
                  <a:pos x="52" y="4"/>
                </a:cxn>
                <a:cxn ang="0">
                  <a:pos x="45" y="4"/>
                </a:cxn>
                <a:cxn ang="0">
                  <a:pos x="38" y="7"/>
                </a:cxn>
                <a:cxn ang="0">
                  <a:pos x="31" y="7"/>
                </a:cxn>
                <a:cxn ang="0">
                  <a:pos x="23" y="9"/>
                </a:cxn>
                <a:cxn ang="0">
                  <a:pos x="19" y="9"/>
                </a:cxn>
                <a:cxn ang="0">
                  <a:pos x="4" y="14"/>
                </a:cxn>
                <a:cxn ang="0">
                  <a:pos x="2" y="28"/>
                </a:cxn>
                <a:cxn ang="0">
                  <a:pos x="2" y="40"/>
                </a:cxn>
                <a:cxn ang="0">
                  <a:pos x="0" y="55"/>
                </a:cxn>
                <a:cxn ang="0">
                  <a:pos x="0" y="98"/>
                </a:cxn>
                <a:cxn ang="0">
                  <a:pos x="4" y="131"/>
                </a:cxn>
              </a:cxnLst>
              <a:rect l="0" t="0" r="r" b="b"/>
              <a:pathLst>
                <a:path w="112" h="136">
                  <a:moveTo>
                    <a:pt x="4" y="131"/>
                  </a:moveTo>
                  <a:lnTo>
                    <a:pt x="12" y="134"/>
                  </a:lnTo>
                  <a:lnTo>
                    <a:pt x="38" y="134"/>
                  </a:lnTo>
                  <a:lnTo>
                    <a:pt x="45" y="136"/>
                  </a:lnTo>
                  <a:lnTo>
                    <a:pt x="72" y="136"/>
                  </a:lnTo>
                  <a:lnTo>
                    <a:pt x="79" y="134"/>
                  </a:lnTo>
                  <a:lnTo>
                    <a:pt x="100" y="134"/>
                  </a:lnTo>
                  <a:lnTo>
                    <a:pt x="107" y="131"/>
                  </a:lnTo>
                  <a:lnTo>
                    <a:pt x="112" y="131"/>
                  </a:lnTo>
                  <a:lnTo>
                    <a:pt x="112" y="0"/>
                  </a:lnTo>
                  <a:lnTo>
                    <a:pt x="93" y="0"/>
                  </a:lnTo>
                  <a:lnTo>
                    <a:pt x="86" y="2"/>
                  </a:lnTo>
                  <a:lnTo>
                    <a:pt x="60" y="2"/>
                  </a:lnTo>
                  <a:lnTo>
                    <a:pt x="52" y="4"/>
                  </a:lnTo>
                  <a:lnTo>
                    <a:pt x="45" y="4"/>
                  </a:lnTo>
                  <a:lnTo>
                    <a:pt x="38" y="7"/>
                  </a:lnTo>
                  <a:lnTo>
                    <a:pt x="31" y="7"/>
                  </a:lnTo>
                  <a:lnTo>
                    <a:pt x="23" y="9"/>
                  </a:lnTo>
                  <a:lnTo>
                    <a:pt x="19" y="9"/>
                  </a:lnTo>
                  <a:lnTo>
                    <a:pt x="4" y="14"/>
                  </a:lnTo>
                  <a:lnTo>
                    <a:pt x="2" y="28"/>
                  </a:lnTo>
                  <a:lnTo>
                    <a:pt x="2" y="40"/>
                  </a:lnTo>
                  <a:lnTo>
                    <a:pt x="0" y="55"/>
                  </a:lnTo>
                  <a:lnTo>
                    <a:pt x="0" y="98"/>
                  </a:lnTo>
                  <a:lnTo>
                    <a:pt x="4" y="1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0" name="Freeform 968"/>
            <p:cNvSpPr>
              <a:spLocks/>
            </p:cNvSpPr>
            <p:nvPr/>
          </p:nvSpPr>
          <p:spPr bwMode="auto">
            <a:xfrm>
              <a:off x="8522" y="2726"/>
              <a:ext cx="108" cy="132"/>
            </a:xfrm>
            <a:custGeom>
              <a:avLst/>
              <a:gdLst/>
              <a:ahLst/>
              <a:cxnLst>
                <a:cxn ang="0">
                  <a:pos x="0" y="40"/>
                </a:cxn>
                <a:cxn ang="0">
                  <a:pos x="0" y="93"/>
                </a:cxn>
                <a:cxn ang="0">
                  <a:pos x="2" y="110"/>
                </a:cxn>
                <a:cxn ang="0">
                  <a:pos x="4" y="124"/>
                </a:cxn>
                <a:cxn ang="0">
                  <a:pos x="12" y="127"/>
                </a:cxn>
                <a:cxn ang="0">
                  <a:pos x="16" y="127"/>
                </a:cxn>
                <a:cxn ang="0">
                  <a:pos x="23" y="129"/>
                </a:cxn>
                <a:cxn ang="0">
                  <a:pos x="50" y="129"/>
                </a:cxn>
                <a:cxn ang="0">
                  <a:pos x="57" y="131"/>
                </a:cxn>
                <a:cxn ang="0">
                  <a:pos x="62" y="129"/>
                </a:cxn>
                <a:cxn ang="0">
                  <a:pos x="81" y="129"/>
                </a:cxn>
                <a:cxn ang="0">
                  <a:pos x="88" y="127"/>
                </a:cxn>
                <a:cxn ang="0">
                  <a:pos x="100" y="127"/>
                </a:cxn>
                <a:cxn ang="0">
                  <a:pos x="107" y="124"/>
                </a:cxn>
                <a:cxn ang="0">
                  <a:pos x="107" y="0"/>
                </a:cxn>
                <a:cxn ang="0">
                  <a:pos x="96" y="0"/>
                </a:cxn>
                <a:cxn ang="0">
                  <a:pos x="88" y="2"/>
                </a:cxn>
                <a:cxn ang="0">
                  <a:pos x="55" y="2"/>
                </a:cxn>
                <a:cxn ang="0">
                  <a:pos x="50" y="4"/>
                </a:cxn>
                <a:cxn ang="0">
                  <a:pos x="43" y="4"/>
                </a:cxn>
                <a:cxn ang="0">
                  <a:pos x="36" y="7"/>
                </a:cxn>
                <a:cxn ang="0">
                  <a:pos x="31" y="7"/>
                </a:cxn>
                <a:cxn ang="0">
                  <a:pos x="23" y="9"/>
                </a:cxn>
                <a:cxn ang="0">
                  <a:pos x="16" y="9"/>
                </a:cxn>
                <a:cxn ang="0">
                  <a:pos x="12" y="11"/>
                </a:cxn>
                <a:cxn ang="0">
                  <a:pos x="4" y="14"/>
                </a:cxn>
                <a:cxn ang="0">
                  <a:pos x="2" y="26"/>
                </a:cxn>
                <a:cxn ang="0">
                  <a:pos x="0" y="40"/>
                </a:cxn>
              </a:cxnLst>
              <a:rect l="0" t="0" r="r" b="b"/>
              <a:pathLst>
                <a:path w="108" h="132">
                  <a:moveTo>
                    <a:pt x="0" y="40"/>
                  </a:moveTo>
                  <a:lnTo>
                    <a:pt x="0" y="93"/>
                  </a:lnTo>
                  <a:lnTo>
                    <a:pt x="2" y="110"/>
                  </a:lnTo>
                  <a:lnTo>
                    <a:pt x="4" y="124"/>
                  </a:lnTo>
                  <a:lnTo>
                    <a:pt x="12" y="127"/>
                  </a:lnTo>
                  <a:lnTo>
                    <a:pt x="16" y="127"/>
                  </a:lnTo>
                  <a:lnTo>
                    <a:pt x="23" y="129"/>
                  </a:lnTo>
                  <a:lnTo>
                    <a:pt x="50" y="129"/>
                  </a:lnTo>
                  <a:lnTo>
                    <a:pt x="57" y="131"/>
                  </a:lnTo>
                  <a:lnTo>
                    <a:pt x="62" y="129"/>
                  </a:lnTo>
                  <a:lnTo>
                    <a:pt x="81" y="129"/>
                  </a:lnTo>
                  <a:lnTo>
                    <a:pt x="88" y="127"/>
                  </a:lnTo>
                  <a:lnTo>
                    <a:pt x="100" y="127"/>
                  </a:lnTo>
                  <a:lnTo>
                    <a:pt x="107" y="124"/>
                  </a:lnTo>
                  <a:lnTo>
                    <a:pt x="107" y="0"/>
                  </a:lnTo>
                  <a:lnTo>
                    <a:pt x="96" y="0"/>
                  </a:lnTo>
                  <a:lnTo>
                    <a:pt x="88" y="2"/>
                  </a:lnTo>
                  <a:lnTo>
                    <a:pt x="55" y="2"/>
                  </a:lnTo>
                  <a:lnTo>
                    <a:pt x="50" y="4"/>
                  </a:lnTo>
                  <a:lnTo>
                    <a:pt x="43" y="4"/>
                  </a:lnTo>
                  <a:lnTo>
                    <a:pt x="36" y="7"/>
                  </a:lnTo>
                  <a:lnTo>
                    <a:pt x="31" y="7"/>
                  </a:lnTo>
                  <a:lnTo>
                    <a:pt x="23" y="9"/>
                  </a:lnTo>
                  <a:lnTo>
                    <a:pt x="16" y="9"/>
                  </a:lnTo>
                  <a:lnTo>
                    <a:pt x="12" y="11"/>
                  </a:lnTo>
                  <a:lnTo>
                    <a:pt x="4" y="14"/>
                  </a:lnTo>
                  <a:lnTo>
                    <a:pt x="2" y="26"/>
                  </a:lnTo>
                  <a:lnTo>
                    <a:pt x="0" y="40"/>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1" name="Freeform 969"/>
            <p:cNvSpPr>
              <a:spLocks/>
            </p:cNvSpPr>
            <p:nvPr/>
          </p:nvSpPr>
          <p:spPr bwMode="auto">
            <a:xfrm>
              <a:off x="8522" y="2731"/>
              <a:ext cx="106" cy="122"/>
            </a:xfrm>
            <a:custGeom>
              <a:avLst/>
              <a:gdLst/>
              <a:ahLst/>
              <a:cxnLst>
                <a:cxn ang="0">
                  <a:pos x="7" y="12"/>
                </a:cxn>
                <a:cxn ang="0">
                  <a:pos x="2" y="36"/>
                </a:cxn>
                <a:cxn ang="0">
                  <a:pos x="2" y="48"/>
                </a:cxn>
                <a:cxn ang="0">
                  <a:pos x="0" y="60"/>
                </a:cxn>
                <a:cxn ang="0">
                  <a:pos x="0" y="74"/>
                </a:cxn>
                <a:cxn ang="0">
                  <a:pos x="2" y="86"/>
                </a:cxn>
                <a:cxn ang="0">
                  <a:pos x="4" y="100"/>
                </a:cxn>
                <a:cxn ang="0">
                  <a:pos x="7" y="117"/>
                </a:cxn>
                <a:cxn ang="0">
                  <a:pos x="14" y="117"/>
                </a:cxn>
                <a:cxn ang="0">
                  <a:pos x="19" y="120"/>
                </a:cxn>
                <a:cxn ang="0">
                  <a:pos x="26" y="120"/>
                </a:cxn>
                <a:cxn ang="0">
                  <a:pos x="31" y="122"/>
                </a:cxn>
                <a:cxn ang="0">
                  <a:pos x="74" y="122"/>
                </a:cxn>
                <a:cxn ang="0">
                  <a:pos x="79" y="120"/>
                </a:cxn>
                <a:cxn ang="0">
                  <a:pos x="93" y="120"/>
                </a:cxn>
                <a:cxn ang="0">
                  <a:pos x="98" y="117"/>
                </a:cxn>
                <a:cxn ang="0">
                  <a:pos x="105" y="115"/>
                </a:cxn>
                <a:cxn ang="0">
                  <a:pos x="105" y="26"/>
                </a:cxn>
                <a:cxn ang="0">
                  <a:pos x="103" y="0"/>
                </a:cxn>
                <a:cxn ang="0">
                  <a:pos x="55" y="0"/>
                </a:cxn>
                <a:cxn ang="0">
                  <a:pos x="50" y="2"/>
                </a:cxn>
                <a:cxn ang="0">
                  <a:pos x="36" y="2"/>
                </a:cxn>
                <a:cxn ang="0">
                  <a:pos x="31" y="4"/>
                </a:cxn>
                <a:cxn ang="0">
                  <a:pos x="23" y="7"/>
                </a:cxn>
                <a:cxn ang="0">
                  <a:pos x="19" y="7"/>
                </a:cxn>
                <a:cxn ang="0">
                  <a:pos x="14" y="9"/>
                </a:cxn>
                <a:cxn ang="0">
                  <a:pos x="7" y="12"/>
                </a:cxn>
              </a:cxnLst>
              <a:rect l="0" t="0" r="r" b="b"/>
              <a:pathLst>
                <a:path w="106" h="122">
                  <a:moveTo>
                    <a:pt x="7" y="12"/>
                  </a:moveTo>
                  <a:lnTo>
                    <a:pt x="2" y="36"/>
                  </a:lnTo>
                  <a:lnTo>
                    <a:pt x="2" y="48"/>
                  </a:lnTo>
                  <a:lnTo>
                    <a:pt x="0" y="60"/>
                  </a:lnTo>
                  <a:lnTo>
                    <a:pt x="0" y="74"/>
                  </a:lnTo>
                  <a:lnTo>
                    <a:pt x="2" y="86"/>
                  </a:lnTo>
                  <a:lnTo>
                    <a:pt x="4" y="100"/>
                  </a:lnTo>
                  <a:lnTo>
                    <a:pt x="7" y="117"/>
                  </a:lnTo>
                  <a:lnTo>
                    <a:pt x="14" y="117"/>
                  </a:lnTo>
                  <a:lnTo>
                    <a:pt x="19" y="120"/>
                  </a:lnTo>
                  <a:lnTo>
                    <a:pt x="26" y="120"/>
                  </a:lnTo>
                  <a:lnTo>
                    <a:pt x="31" y="122"/>
                  </a:lnTo>
                  <a:lnTo>
                    <a:pt x="74" y="122"/>
                  </a:lnTo>
                  <a:lnTo>
                    <a:pt x="79" y="120"/>
                  </a:lnTo>
                  <a:lnTo>
                    <a:pt x="93" y="120"/>
                  </a:lnTo>
                  <a:lnTo>
                    <a:pt x="98" y="117"/>
                  </a:lnTo>
                  <a:lnTo>
                    <a:pt x="105" y="115"/>
                  </a:lnTo>
                  <a:lnTo>
                    <a:pt x="105" y="26"/>
                  </a:lnTo>
                  <a:lnTo>
                    <a:pt x="103" y="0"/>
                  </a:lnTo>
                  <a:lnTo>
                    <a:pt x="55" y="0"/>
                  </a:lnTo>
                  <a:lnTo>
                    <a:pt x="50" y="2"/>
                  </a:lnTo>
                  <a:lnTo>
                    <a:pt x="36" y="2"/>
                  </a:lnTo>
                  <a:lnTo>
                    <a:pt x="31" y="4"/>
                  </a:lnTo>
                  <a:lnTo>
                    <a:pt x="23" y="7"/>
                  </a:lnTo>
                  <a:lnTo>
                    <a:pt x="19" y="7"/>
                  </a:lnTo>
                  <a:lnTo>
                    <a:pt x="14" y="9"/>
                  </a:lnTo>
                  <a:lnTo>
                    <a:pt x="7" y="12"/>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2" name="Freeform 970"/>
            <p:cNvSpPr>
              <a:spLocks/>
            </p:cNvSpPr>
            <p:nvPr/>
          </p:nvSpPr>
          <p:spPr bwMode="auto">
            <a:xfrm>
              <a:off x="8524" y="2733"/>
              <a:ext cx="101" cy="118"/>
            </a:xfrm>
            <a:custGeom>
              <a:avLst/>
              <a:gdLst/>
              <a:ahLst/>
              <a:cxnLst>
                <a:cxn ang="0">
                  <a:pos x="28" y="115"/>
                </a:cxn>
                <a:cxn ang="0">
                  <a:pos x="36" y="117"/>
                </a:cxn>
                <a:cxn ang="0">
                  <a:pos x="69" y="117"/>
                </a:cxn>
                <a:cxn ang="0">
                  <a:pos x="76" y="115"/>
                </a:cxn>
                <a:cxn ang="0">
                  <a:pos x="81" y="115"/>
                </a:cxn>
                <a:cxn ang="0">
                  <a:pos x="86" y="112"/>
                </a:cxn>
                <a:cxn ang="0">
                  <a:pos x="93" y="110"/>
                </a:cxn>
                <a:cxn ang="0">
                  <a:pos x="98" y="110"/>
                </a:cxn>
                <a:cxn ang="0">
                  <a:pos x="100" y="81"/>
                </a:cxn>
                <a:cxn ang="0">
                  <a:pos x="100" y="26"/>
                </a:cxn>
                <a:cxn ang="0">
                  <a:pos x="98" y="0"/>
                </a:cxn>
                <a:cxn ang="0">
                  <a:pos x="47" y="0"/>
                </a:cxn>
                <a:cxn ang="0">
                  <a:pos x="40" y="2"/>
                </a:cxn>
                <a:cxn ang="0">
                  <a:pos x="36" y="2"/>
                </a:cxn>
                <a:cxn ang="0">
                  <a:pos x="28" y="4"/>
                </a:cxn>
                <a:cxn ang="0">
                  <a:pos x="23" y="4"/>
                </a:cxn>
                <a:cxn ang="0">
                  <a:pos x="19" y="7"/>
                </a:cxn>
                <a:cxn ang="0">
                  <a:pos x="11" y="9"/>
                </a:cxn>
                <a:cxn ang="0">
                  <a:pos x="7" y="12"/>
                </a:cxn>
                <a:cxn ang="0">
                  <a:pos x="4" y="24"/>
                </a:cxn>
                <a:cxn ang="0">
                  <a:pos x="2" y="33"/>
                </a:cxn>
                <a:cxn ang="0">
                  <a:pos x="0" y="45"/>
                </a:cxn>
                <a:cxn ang="0">
                  <a:pos x="0" y="69"/>
                </a:cxn>
                <a:cxn ang="0">
                  <a:pos x="2" y="84"/>
                </a:cxn>
                <a:cxn ang="0">
                  <a:pos x="4" y="96"/>
                </a:cxn>
                <a:cxn ang="0">
                  <a:pos x="7" y="110"/>
                </a:cxn>
                <a:cxn ang="0">
                  <a:pos x="11" y="112"/>
                </a:cxn>
                <a:cxn ang="0">
                  <a:pos x="19" y="115"/>
                </a:cxn>
                <a:cxn ang="0">
                  <a:pos x="28" y="115"/>
                </a:cxn>
              </a:cxnLst>
              <a:rect l="0" t="0" r="r" b="b"/>
              <a:pathLst>
                <a:path w="101" h="118">
                  <a:moveTo>
                    <a:pt x="28" y="115"/>
                  </a:moveTo>
                  <a:lnTo>
                    <a:pt x="36" y="117"/>
                  </a:lnTo>
                  <a:lnTo>
                    <a:pt x="69" y="117"/>
                  </a:lnTo>
                  <a:lnTo>
                    <a:pt x="76" y="115"/>
                  </a:lnTo>
                  <a:lnTo>
                    <a:pt x="81" y="115"/>
                  </a:lnTo>
                  <a:lnTo>
                    <a:pt x="86" y="112"/>
                  </a:lnTo>
                  <a:lnTo>
                    <a:pt x="93" y="110"/>
                  </a:lnTo>
                  <a:lnTo>
                    <a:pt x="98" y="110"/>
                  </a:lnTo>
                  <a:lnTo>
                    <a:pt x="100" y="81"/>
                  </a:lnTo>
                  <a:lnTo>
                    <a:pt x="100" y="26"/>
                  </a:lnTo>
                  <a:lnTo>
                    <a:pt x="98" y="0"/>
                  </a:lnTo>
                  <a:lnTo>
                    <a:pt x="47" y="0"/>
                  </a:lnTo>
                  <a:lnTo>
                    <a:pt x="40" y="2"/>
                  </a:lnTo>
                  <a:lnTo>
                    <a:pt x="36" y="2"/>
                  </a:lnTo>
                  <a:lnTo>
                    <a:pt x="28" y="4"/>
                  </a:lnTo>
                  <a:lnTo>
                    <a:pt x="23" y="4"/>
                  </a:lnTo>
                  <a:lnTo>
                    <a:pt x="19" y="7"/>
                  </a:lnTo>
                  <a:lnTo>
                    <a:pt x="11" y="9"/>
                  </a:lnTo>
                  <a:lnTo>
                    <a:pt x="7" y="12"/>
                  </a:lnTo>
                  <a:lnTo>
                    <a:pt x="4" y="24"/>
                  </a:lnTo>
                  <a:lnTo>
                    <a:pt x="2" y="33"/>
                  </a:lnTo>
                  <a:lnTo>
                    <a:pt x="0" y="45"/>
                  </a:lnTo>
                  <a:lnTo>
                    <a:pt x="0" y="69"/>
                  </a:lnTo>
                  <a:lnTo>
                    <a:pt x="2" y="84"/>
                  </a:lnTo>
                  <a:lnTo>
                    <a:pt x="4" y="96"/>
                  </a:lnTo>
                  <a:lnTo>
                    <a:pt x="7" y="110"/>
                  </a:lnTo>
                  <a:lnTo>
                    <a:pt x="11" y="112"/>
                  </a:lnTo>
                  <a:lnTo>
                    <a:pt x="19" y="115"/>
                  </a:lnTo>
                  <a:lnTo>
                    <a:pt x="28" y="115"/>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3" name="Freeform 971"/>
            <p:cNvSpPr>
              <a:spLocks/>
            </p:cNvSpPr>
            <p:nvPr/>
          </p:nvSpPr>
          <p:spPr bwMode="auto">
            <a:xfrm>
              <a:off x="8527" y="2735"/>
              <a:ext cx="96" cy="113"/>
            </a:xfrm>
            <a:custGeom>
              <a:avLst/>
              <a:gdLst/>
              <a:ahLst/>
              <a:cxnLst>
                <a:cxn ang="0">
                  <a:pos x="2" y="33"/>
                </a:cxn>
                <a:cxn ang="0">
                  <a:pos x="0" y="43"/>
                </a:cxn>
                <a:cxn ang="0">
                  <a:pos x="0" y="79"/>
                </a:cxn>
                <a:cxn ang="0">
                  <a:pos x="2" y="91"/>
                </a:cxn>
                <a:cxn ang="0">
                  <a:pos x="7" y="105"/>
                </a:cxn>
                <a:cxn ang="0">
                  <a:pos x="11" y="105"/>
                </a:cxn>
                <a:cxn ang="0">
                  <a:pos x="16" y="108"/>
                </a:cxn>
                <a:cxn ang="0">
                  <a:pos x="23" y="110"/>
                </a:cxn>
                <a:cxn ang="0">
                  <a:pos x="28" y="110"/>
                </a:cxn>
                <a:cxn ang="0">
                  <a:pos x="33" y="112"/>
                </a:cxn>
                <a:cxn ang="0">
                  <a:pos x="60" y="112"/>
                </a:cxn>
                <a:cxn ang="0">
                  <a:pos x="64" y="110"/>
                </a:cxn>
                <a:cxn ang="0">
                  <a:pos x="71" y="110"/>
                </a:cxn>
                <a:cxn ang="0">
                  <a:pos x="76" y="108"/>
                </a:cxn>
                <a:cxn ang="0">
                  <a:pos x="81" y="108"/>
                </a:cxn>
                <a:cxn ang="0">
                  <a:pos x="86" y="105"/>
                </a:cxn>
                <a:cxn ang="0">
                  <a:pos x="93" y="103"/>
                </a:cxn>
                <a:cxn ang="0">
                  <a:pos x="93" y="76"/>
                </a:cxn>
                <a:cxn ang="0">
                  <a:pos x="96" y="50"/>
                </a:cxn>
                <a:cxn ang="0">
                  <a:pos x="93" y="26"/>
                </a:cxn>
                <a:cxn ang="0">
                  <a:pos x="93" y="0"/>
                </a:cxn>
                <a:cxn ang="0">
                  <a:pos x="43" y="0"/>
                </a:cxn>
                <a:cxn ang="0">
                  <a:pos x="38" y="2"/>
                </a:cxn>
                <a:cxn ang="0">
                  <a:pos x="33" y="2"/>
                </a:cxn>
                <a:cxn ang="0">
                  <a:pos x="28" y="4"/>
                </a:cxn>
                <a:cxn ang="0">
                  <a:pos x="21" y="4"/>
                </a:cxn>
                <a:cxn ang="0">
                  <a:pos x="16" y="7"/>
                </a:cxn>
                <a:cxn ang="0">
                  <a:pos x="7" y="12"/>
                </a:cxn>
                <a:cxn ang="0">
                  <a:pos x="4" y="21"/>
                </a:cxn>
                <a:cxn ang="0">
                  <a:pos x="2" y="33"/>
                </a:cxn>
              </a:cxnLst>
              <a:rect l="0" t="0" r="r" b="b"/>
              <a:pathLst>
                <a:path w="96" h="113">
                  <a:moveTo>
                    <a:pt x="2" y="33"/>
                  </a:moveTo>
                  <a:lnTo>
                    <a:pt x="0" y="43"/>
                  </a:lnTo>
                  <a:lnTo>
                    <a:pt x="0" y="79"/>
                  </a:lnTo>
                  <a:lnTo>
                    <a:pt x="2" y="91"/>
                  </a:lnTo>
                  <a:lnTo>
                    <a:pt x="7" y="105"/>
                  </a:lnTo>
                  <a:lnTo>
                    <a:pt x="11" y="105"/>
                  </a:lnTo>
                  <a:lnTo>
                    <a:pt x="16" y="108"/>
                  </a:lnTo>
                  <a:lnTo>
                    <a:pt x="23" y="110"/>
                  </a:lnTo>
                  <a:lnTo>
                    <a:pt x="28" y="110"/>
                  </a:lnTo>
                  <a:lnTo>
                    <a:pt x="33" y="112"/>
                  </a:lnTo>
                  <a:lnTo>
                    <a:pt x="60" y="112"/>
                  </a:lnTo>
                  <a:lnTo>
                    <a:pt x="64" y="110"/>
                  </a:lnTo>
                  <a:lnTo>
                    <a:pt x="71" y="110"/>
                  </a:lnTo>
                  <a:lnTo>
                    <a:pt x="76" y="108"/>
                  </a:lnTo>
                  <a:lnTo>
                    <a:pt x="81" y="108"/>
                  </a:lnTo>
                  <a:lnTo>
                    <a:pt x="86" y="105"/>
                  </a:lnTo>
                  <a:lnTo>
                    <a:pt x="93" y="103"/>
                  </a:lnTo>
                  <a:lnTo>
                    <a:pt x="93" y="76"/>
                  </a:lnTo>
                  <a:lnTo>
                    <a:pt x="96" y="50"/>
                  </a:lnTo>
                  <a:lnTo>
                    <a:pt x="93" y="26"/>
                  </a:lnTo>
                  <a:lnTo>
                    <a:pt x="93" y="0"/>
                  </a:lnTo>
                  <a:lnTo>
                    <a:pt x="43" y="0"/>
                  </a:lnTo>
                  <a:lnTo>
                    <a:pt x="38" y="2"/>
                  </a:lnTo>
                  <a:lnTo>
                    <a:pt x="33" y="2"/>
                  </a:lnTo>
                  <a:lnTo>
                    <a:pt x="28" y="4"/>
                  </a:lnTo>
                  <a:lnTo>
                    <a:pt x="21" y="4"/>
                  </a:lnTo>
                  <a:lnTo>
                    <a:pt x="16" y="7"/>
                  </a:lnTo>
                  <a:lnTo>
                    <a:pt x="7" y="12"/>
                  </a:lnTo>
                  <a:lnTo>
                    <a:pt x="4" y="21"/>
                  </a:lnTo>
                  <a:lnTo>
                    <a:pt x="2" y="33"/>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4" name="Freeform 972"/>
            <p:cNvSpPr>
              <a:spLocks/>
            </p:cNvSpPr>
            <p:nvPr/>
          </p:nvSpPr>
          <p:spPr bwMode="auto">
            <a:xfrm>
              <a:off x="8527" y="2738"/>
              <a:ext cx="91" cy="108"/>
            </a:xfrm>
            <a:custGeom>
              <a:avLst/>
              <a:gdLst/>
              <a:ahLst/>
              <a:cxnLst>
                <a:cxn ang="0">
                  <a:pos x="7" y="21"/>
                </a:cxn>
                <a:cxn ang="0">
                  <a:pos x="2" y="31"/>
                </a:cxn>
                <a:cxn ang="0">
                  <a:pos x="2" y="40"/>
                </a:cxn>
                <a:cxn ang="0">
                  <a:pos x="0" y="52"/>
                </a:cxn>
                <a:cxn ang="0">
                  <a:pos x="2" y="62"/>
                </a:cxn>
                <a:cxn ang="0">
                  <a:pos x="2" y="74"/>
                </a:cxn>
                <a:cxn ang="0">
                  <a:pos x="4" y="86"/>
                </a:cxn>
                <a:cxn ang="0">
                  <a:pos x="9" y="98"/>
                </a:cxn>
                <a:cxn ang="0">
                  <a:pos x="19" y="103"/>
                </a:cxn>
                <a:cxn ang="0">
                  <a:pos x="23" y="103"/>
                </a:cxn>
                <a:cxn ang="0">
                  <a:pos x="28" y="105"/>
                </a:cxn>
                <a:cxn ang="0">
                  <a:pos x="38" y="105"/>
                </a:cxn>
                <a:cxn ang="0">
                  <a:pos x="45" y="108"/>
                </a:cxn>
                <a:cxn ang="0">
                  <a:pos x="50" y="108"/>
                </a:cxn>
                <a:cxn ang="0">
                  <a:pos x="55" y="105"/>
                </a:cxn>
                <a:cxn ang="0">
                  <a:pos x="64" y="105"/>
                </a:cxn>
                <a:cxn ang="0">
                  <a:pos x="69" y="103"/>
                </a:cxn>
                <a:cxn ang="0">
                  <a:pos x="74" y="103"/>
                </a:cxn>
                <a:cxn ang="0">
                  <a:pos x="88" y="96"/>
                </a:cxn>
                <a:cxn ang="0">
                  <a:pos x="91" y="72"/>
                </a:cxn>
                <a:cxn ang="0">
                  <a:pos x="91" y="24"/>
                </a:cxn>
                <a:cxn ang="0">
                  <a:pos x="88" y="2"/>
                </a:cxn>
                <a:cxn ang="0">
                  <a:pos x="83" y="2"/>
                </a:cxn>
                <a:cxn ang="0">
                  <a:pos x="79" y="0"/>
                </a:cxn>
                <a:cxn ang="0">
                  <a:pos x="43" y="0"/>
                </a:cxn>
                <a:cxn ang="0">
                  <a:pos x="38" y="2"/>
                </a:cxn>
                <a:cxn ang="0">
                  <a:pos x="28" y="2"/>
                </a:cxn>
                <a:cxn ang="0">
                  <a:pos x="23" y="4"/>
                </a:cxn>
                <a:cxn ang="0">
                  <a:pos x="9" y="12"/>
                </a:cxn>
                <a:cxn ang="0">
                  <a:pos x="7" y="21"/>
                </a:cxn>
              </a:cxnLst>
              <a:rect l="0" t="0" r="r" b="b"/>
              <a:pathLst>
                <a:path w="91" h="108">
                  <a:moveTo>
                    <a:pt x="7" y="21"/>
                  </a:moveTo>
                  <a:lnTo>
                    <a:pt x="2" y="31"/>
                  </a:lnTo>
                  <a:lnTo>
                    <a:pt x="2" y="40"/>
                  </a:lnTo>
                  <a:lnTo>
                    <a:pt x="0" y="52"/>
                  </a:lnTo>
                  <a:lnTo>
                    <a:pt x="2" y="62"/>
                  </a:lnTo>
                  <a:lnTo>
                    <a:pt x="2" y="74"/>
                  </a:lnTo>
                  <a:lnTo>
                    <a:pt x="4" y="86"/>
                  </a:lnTo>
                  <a:lnTo>
                    <a:pt x="9" y="98"/>
                  </a:lnTo>
                  <a:lnTo>
                    <a:pt x="19" y="103"/>
                  </a:lnTo>
                  <a:lnTo>
                    <a:pt x="23" y="103"/>
                  </a:lnTo>
                  <a:lnTo>
                    <a:pt x="28" y="105"/>
                  </a:lnTo>
                  <a:lnTo>
                    <a:pt x="38" y="105"/>
                  </a:lnTo>
                  <a:lnTo>
                    <a:pt x="45" y="108"/>
                  </a:lnTo>
                  <a:lnTo>
                    <a:pt x="50" y="108"/>
                  </a:lnTo>
                  <a:lnTo>
                    <a:pt x="55" y="105"/>
                  </a:lnTo>
                  <a:lnTo>
                    <a:pt x="64" y="105"/>
                  </a:lnTo>
                  <a:lnTo>
                    <a:pt x="69" y="103"/>
                  </a:lnTo>
                  <a:lnTo>
                    <a:pt x="74" y="103"/>
                  </a:lnTo>
                  <a:lnTo>
                    <a:pt x="88" y="96"/>
                  </a:lnTo>
                  <a:lnTo>
                    <a:pt x="91" y="72"/>
                  </a:lnTo>
                  <a:lnTo>
                    <a:pt x="91" y="24"/>
                  </a:lnTo>
                  <a:lnTo>
                    <a:pt x="88" y="2"/>
                  </a:lnTo>
                  <a:lnTo>
                    <a:pt x="83" y="2"/>
                  </a:lnTo>
                  <a:lnTo>
                    <a:pt x="79" y="0"/>
                  </a:lnTo>
                  <a:lnTo>
                    <a:pt x="43" y="0"/>
                  </a:lnTo>
                  <a:lnTo>
                    <a:pt x="38" y="2"/>
                  </a:lnTo>
                  <a:lnTo>
                    <a:pt x="28" y="2"/>
                  </a:lnTo>
                  <a:lnTo>
                    <a:pt x="23" y="4"/>
                  </a:lnTo>
                  <a:lnTo>
                    <a:pt x="9" y="12"/>
                  </a:lnTo>
                  <a:lnTo>
                    <a:pt x="7" y="21"/>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5" name="Freeform 973"/>
            <p:cNvSpPr>
              <a:spLocks/>
            </p:cNvSpPr>
            <p:nvPr/>
          </p:nvSpPr>
          <p:spPr bwMode="auto">
            <a:xfrm>
              <a:off x="8529" y="2740"/>
              <a:ext cx="87" cy="101"/>
            </a:xfrm>
            <a:custGeom>
              <a:avLst/>
              <a:gdLst/>
              <a:ahLst/>
              <a:cxnLst>
                <a:cxn ang="0">
                  <a:pos x="2" y="31"/>
                </a:cxn>
                <a:cxn ang="0">
                  <a:pos x="2" y="38"/>
                </a:cxn>
                <a:cxn ang="0">
                  <a:pos x="0" y="48"/>
                </a:cxn>
                <a:cxn ang="0">
                  <a:pos x="0" y="60"/>
                </a:cxn>
                <a:cxn ang="0">
                  <a:pos x="4" y="79"/>
                </a:cxn>
                <a:cxn ang="0">
                  <a:pos x="9" y="91"/>
                </a:cxn>
                <a:cxn ang="0">
                  <a:pos x="28" y="100"/>
                </a:cxn>
                <a:cxn ang="0">
                  <a:pos x="60" y="100"/>
                </a:cxn>
                <a:cxn ang="0">
                  <a:pos x="69" y="96"/>
                </a:cxn>
                <a:cxn ang="0">
                  <a:pos x="74" y="96"/>
                </a:cxn>
                <a:cxn ang="0">
                  <a:pos x="83" y="91"/>
                </a:cxn>
                <a:cxn ang="0">
                  <a:pos x="86" y="69"/>
                </a:cxn>
                <a:cxn ang="0">
                  <a:pos x="86" y="24"/>
                </a:cxn>
                <a:cxn ang="0">
                  <a:pos x="83" y="2"/>
                </a:cxn>
                <a:cxn ang="0">
                  <a:pos x="74" y="2"/>
                </a:cxn>
                <a:cxn ang="0">
                  <a:pos x="69" y="0"/>
                </a:cxn>
                <a:cxn ang="0">
                  <a:pos x="35" y="0"/>
                </a:cxn>
                <a:cxn ang="0">
                  <a:pos x="31" y="2"/>
                </a:cxn>
                <a:cxn ang="0">
                  <a:pos x="26" y="2"/>
                </a:cxn>
                <a:cxn ang="0">
                  <a:pos x="23" y="4"/>
                </a:cxn>
                <a:cxn ang="0">
                  <a:pos x="9" y="12"/>
                </a:cxn>
                <a:cxn ang="0">
                  <a:pos x="4" y="21"/>
                </a:cxn>
                <a:cxn ang="0">
                  <a:pos x="2" y="31"/>
                </a:cxn>
              </a:cxnLst>
              <a:rect l="0" t="0" r="r" b="b"/>
              <a:pathLst>
                <a:path w="87" h="101">
                  <a:moveTo>
                    <a:pt x="2" y="31"/>
                  </a:moveTo>
                  <a:lnTo>
                    <a:pt x="2" y="38"/>
                  </a:lnTo>
                  <a:lnTo>
                    <a:pt x="0" y="48"/>
                  </a:lnTo>
                  <a:lnTo>
                    <a:pt x="0" y="60"/>
                  </a:lnTo>
                  <a:lnTo>
                    <a:pt x="4" y="79"/>
                  </a:lnTo>
                  <a:lnTo>
                    <a:pt x="9" y="91"/>
                  </a:lnTo>
                  <a:lnTo>
                    <a:pt x="28" y="100"/>
                  </a:lnTo>
                  <a:lnTo>
                    <a:pt x="60" y="100"/>
                  </a:lnTo>
                  <a:lnTo>
                    <a:pt x="69" y="96"/>
                  </a:lnTo>
                  <a:lnTo>
                    <a:pt x="74" y="96"/>
                  </a:lnTo>
                  <a:lnTo>
                    <a:pt x="83" y="91"/>
                  </a:lnTo>
                  <a:lnTo>
                    <a:pt x="86" y="69"/>
                  </a:lnTo>
                  <a:lnTo>
                    <a:pt x="86" y="24"/>
                  </a:lnTo>
                  <a:lnTo>
                    <a:pt x="83" y="2"/>
                  </a:lnTo>
                  <a:lnTo>
                    <a:pt x="74" y="2"/>
                  </a:lnTo>
                  <a:lnTo>
                    <a:pt x="69" y="0"/>
                  </a:lnTo>
                  <a:lnTo>
                    <a:pt x="35" y="0"/>
                  </a:lnTo>
                  <a:lnTo>
                    <a:pt x="31" y="2"/>
                  </a:lnTo>
                  <a:lnTo>
                    <a:pt x="26" y="2"/>
                  </a:lnTo>
                  <a:lnTo>
                    <a:pt x="23" y="4"/>
                  </a:lnTo>
                  <a:lnTo>
                    <a:pt x="9" y="12"/>
                  </a:lnTo>
                  <a:lnTo>
                    <a:pt x="4" y="21"/>
                  </a:lnTo>
                  <a:lnTo>
                    <a:pt x="2" y="31"/>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6" name="Freeform 974"/>
            <p:cNvSpPr>
              <a:spLocks/>
            </p:cNvSpPr>
            <p:nvPr/>
          </p:nvSpPr>
          <p:spPr bwMode="auto">
            <a:xfrm>
              <a:off x="8532" y="2743"/>
              <a:ext cx="81" cy="96"/>
            </a:xfrm>
            <a:custGeom>
              <a:avLst/>
              <a:gdLst/>
              <a:ahLst/>
              <a:cxnLst>
                <a:cxn ang="0">
                  <a:pos x="26" y="93"/>
                </a:cxn>
                <a:cxn ang="0">
                  <a:pos x="31" y="96"/>
                </a:cxn>
                <a:cxn ang="0">
                  <a:pos x="52" y="96"/>
                </a:cxn>
                <a:cxn ang="0">
                  <a:pos x="55" y="93"/>
                </a:cxn>
                <a:cxn ang="0">
                  <a:pos x="60" y="93"/>
                </a:cxn>
                <a:cxn ang="0">
                  <a:pos x="69" y="88"/>
                </a:cxn>
                <a:cxn ang="0">
                  <a:pos x="71" y="86"/>
                </a:cxn>
                <a:cxn ang="0">
                  <a:pos x="76" y="84"/>
                </a:cxn>
                <a:cxn ang="0">
                  <a:pos x="79" y="64"/>
                </a:cxn>
                <a:cxn ang="0">
                  <a:pos x="81" y="43"/>
                </a:cxn>
                <a:cxn ang="0">
                  <a:pos x="79" y="24"/>
                </a:cxn>
                <a:cxn ang="0">
                  <a:pos x="76" y="2"/>
                </a:cxn>
                <a:cxn ang="0">
                  <a:pos x="69" y="2"/>
                </a:cxn>
                <a:cxn ang="0">
                  <a:pos x="64" y="0"/>
                </a:cxn>
                <a:cxn ang="0">
                  <a:pos x="31" y="0"/>
                </a:cxn>
                <a:cxn ang="0">
                  <a:pos x="16" y="7"/>
                </a:cxn>
                <a:cxn ang="0">
                  <a:pos x="14" y="9"/>
                </a:cxn>
                <a:cxn ang="0">
                  <a:pos x="9" y="12"/>
                </a:cxn>
                <a:cxn ang="0">
                  <a:pos x="4" y="19"/>
                </a:cxn>
                <a:cxn ang="0">
                  <a:pos x="0" y="38"/>
                </a:cxn>
                <a:cxn ang="0">
                  <a:pos x="0" y="55"/>
                </a:cxn>
                <a:cxn ang="0">
                  <a:pos x="4" y="74"/>
                </a:cxn>
                <a:cxn ang="0">
                  <a:pos x="9" y="86"/>
                </a:cxn>
                <a:cxn ang="0">
                  <a:pos x="14" y="88"/>
                </a:cxn>
                <a:cxn ang="0">
                  <a:pos x="16" y="91"/>
                </a:cxn>
                <a:cxn ang="0">
                  <a:pos x="21" y="93"/>
                </a:cxn>
                <a:cxn ang="0">
                  <a:pos x="26" y="93"/>
                </a:cxn>
              </a:cxnLst>
              <a:rect l="0" t="0" r="r" b="b"/>
              <a:pathLst>
                <a:path w="81" h="96">
                  <a:moveTo>
                    <a:pt x="26" y="93"/>
                  </a:moveTo>
                  <a:lnTo>
                    <a:pt x="31" y="96"/>
                  </a:lnTo>
                  <a:lnTo>
                    <a:pt x="52" y="96"/>
                  </a:lnTo>
                  <a:lnTo>
                    <a:pt x="55" y="93"/>
                  </a:lnTo>
                  <a:lnTo>
                    <a:pt x="60" y="93"/>
                  </a:lnTo>
                  <a:lnTo>
                    <a:pt x="69" y="88"/>
                  </a:lnTo>
                  <a:lnTo>
                    <a:pt x="71" y="86"/>
                  </a:lnTo>
                  <a:lnTo>
                    <a:pt x="76" y="84"/>
                  </a:lnTo>
                  <a:lnTo>
                    <a:pt x="79" y="64"/>
                  </a:lnTo>
                  <a:lnTo>
                    <a:pt x="81" y="43"/>
                  </a:lnTo>
                  <a:lnTo>
                    <a:pt x="79" y="24"/>
                  </a:lnTo>
                  <a:lnTo>
                    <a:pt x="76" y="2"/>
                  </a:lnTo>
                  <a:lnTo>
                    <a:pt x="69" y="2"/>
                  </a:lnTo>
                  <a:lnTo>
                    <a:pt x="64" y="0"/>
                  </a:lnTo>
                  <a:lnTo>
                    <a:pt x="31" y="0"/>
                  </a:lnTo>
                  <a:lnTo>
                    <a:pt x="16" y="7"/>
                  </a:lnTo>
                  <a:lnTo>
                    <a:pt x="14" y="9"/>
                  </a:lnTo>
                  <a:lnTo>
                    <a:pt x="9" y="12"/>
                  </a:lnTo>
                  <a:lnTo>
                    <a:pt x="4" y="19"/>
                  </a:lnTo>
                  <a:lnTo>
                    <a:pt x="0" y="38"/>
                  </a:lnTo>
                  <a:lnTo>
                    <a:pt x="0" y="55"/>
                  </a:lnTo>
                  <a:lnTo>
                    <a:pt x="4" y="74"/>
                  </a:lnTo>
                  <a:lnTo>
                    <a:pt x="9" y="86"/>
                  </a:lnTo>
                  <a:lnTo>
                    <a:pt x="14" y="88"/>
                  </a:lnTo>
                  <a:lnTo>
                    <a:pt x="16" y="91"/>
                  </a:lnTo>
                  <a:lnTo>
                    <a:pt x="21" y="93"/>
                  </a:lnTo>
                  <a:lnTo>
                    <a:pt x="26" y="93"/>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7" name="Freeform 975"/>
            <p:cNvSpPr>
              <a:spLocks/>
            </p:cNvSpPr>
            <p:nvPr/>
          </p:nvSpPr>
          <p:spPr bwMode="auto">
            <a:xfrm>
              <a:off x="8534" y="2745"/>
              <a:ext cx="77" cy="91"/>
            </a:xfrm>
            <a:custGeom>
              <a:avLst/>
              <a:gdLst/>
              <a:ahLst/>
              <a:cxnLst>
                <a:cxn ang="0">
                  <a:pos x="0" y="36"/>
                </a:cxn>
                <a:cxn ang="0">
                  <a:pos x="0" y="50"/>
                </a:cxn>
                <a:cxn ang="0">
                  <a:pos x="4" y="69"/>
                </a:cxn>
                <a:cxn ang="0">
                  <a:pos x="9" y="79"/>
                </a:cxn>
                <a:cxn ang="0">
                  <a:pos x="14" y="81"/>
                </a:cxn>
                <a:cxn ang="0">
                  <a:pos x="16" y="84"/>
                </a:cxn>
                <a:cxn ang="0">
                  <a:pos x="21" y="86"/>
                </a:cxn>
                <a:cxn ang="0">
                  <a:pos x="23" y="88"/>
                </a:cxn>
                <a:cxn ang="0">
                  <a:pos x="28" y="91"/>
                </a:cxn>
                <a:cxn ang="0">
                  <a:pos x="43" y="91"/>
                </a:cxn>
                <a:cxn ang="0">
                  <a:pos x="47" y="88"/>
                </a:cxn>
                <a:cxn ang="0">
                  <a:pos x="52" y="88"/>
                </a:cxn>
                <a:cxn ang="0">
                  <a:pos x="55" y="86"/>
                </a:cxn>
                <a:cxn ang="0">
                  <a:pos x="60" y="86"/>
                </a:cxn>
                <a:cxn ang="0">
                  <a:pos x="62" y="84"/>
                </a:cxn>
                <a:cxn ang="0">
                  <a:pos x="71" y="79"/>
                </a:cxn>
                <a:cxn ang="0">
                  <a:pos x="74" y="69"/>
                </a:cxn>
                <a:cxn ang="0">
                  <a:pos x="74" y="50"/>
                </a:cxn>
                <a:cxn ang="0">
                  <a:pos x="76" y="40"/>
                </a:cxn>
                <a:cxn ang="0">
                  <a:pos x="74" y="31"/>
                </a:cxn>
                <a:cxn ang="0">
                  <a:pos x="74" y="21"/>
                </a:cxn>
                <a:cxn ang="0">
                  <a:pos x="71" y="12"/>
                </a:cxn>
                <a:cxn ang="0">
                  <a:pos x="71" y="4"/>
                </a:cxn>
                <a:cxn ang="0">
                  <a:pos x="67" y="2"/>
                </a:cxn>
                <a:cxn ang="0">
                  <a:pos x="60" y="2"/>
                </a:cxn>
                <a:cxn ang="0">
                  <a:pos x="55" y="0"/>
                </a:cxn>
                <a:cxn ang="0">
                  <a:pos x="28" y="0"/>
                </a:cxn>
                <a:cxn ang="0">
                  <a:pos x="23" y="2"/>
                </a:cxn>
                <a:cxn ang="0">
                  <a:pos x="21" y="4"/>
                </a:cxn>
                <a:cxn ang="0">
                  <a:pos x="16" y="7"/>
                </a:cxn>
                <a:cxn ang="0">
                  <a:pos x="14" y="9"/>
                </a:cxn>
                <a:cxn ang="0">
                  <a:pos x="9" y="12"/>
                </a:cxn>
                <a:cxn ang="0">
                  <a:pos x="4" y="19"/>
                </a:cxn>
                <a:cxn ang="0">
                  <a:pos x="2" y="26"/>
                </a:cxn>
                <a:cxn ang="0">
                  <a:pos x="0" y="36"/>
                </a:cxn>
              </a:cxnLst>
              <a:rect l="0" t="0" r="r" b="b"/>
              <a:pathLst>
                <a:path w="77" h="91">
                  <a:moveTo>
                    <a:pt x="0" y="36"/>
                  </a:moveTo>
                  <a:lnTo>
                    <a:pt x="0" y="50"/>
                  </a:lnTo>
                  <a:lnTo>
                    <a:pt x="4" y="69"/>
                  </a:lnTo>
                  <a:lnTo>
                    <a:pt x="9" y="79"/>
                  </a:lnTo>
                  <a:lnTo>
                    <a:pt x="14" y="81"/>
                  </a:lnTo>
                  <a:lnTo>
                    <a:pt x="16" y="84"/>
                  </a:lnTo>
                  <a:lnTo>
                    <a:pt x="21" y="86"/>
                  </a:lnTo>
                  <a:lnTo>
                    <a:pt x="23" y="88"/>
                  </a:lnTo>
                  <a:lnTo>
                    <a:pt x="28" y="91"/>
                  </a:lnTo>
                  <a:lnTo>
                    <a:pt x="43" y="91"/>
                  </a:lnTo>
                  <a:lnTo>
                    <a:pt x="47" y="88"/>
                  </a:lnTo>
                  <a:lnTo>
                    <a:pt x="52" y="88"/>
                  </a:lnTo>
                  <a:lnTo>
                    <a:pt x="55" y="86"/>
                  </a:lnTo>
                  <a:lnTo>
                    <a:pt x="60" y="86"/>
                  </a:lnTo>
                  <a:lnTo>
                    <a:pt x="62" y="84"/>
                  </a:lnTo>
                  <a:lnTo>
                    <a:pt x="71" y="79"/>
                  </a:lnTo>
                  <a:lnTo>
                    <a:pt x="74" y="69"/>
                  </a:lnTo>
                  <a:lnTo>
                    <a:pt x="74" y="50"/>
                  </a:lnTo>
                  <a:lnTo>
                    <a:pt x="76" y="40"/>
                  </a:lnTo>
                  <a:lnTo>
                    <a:pt x="74" y="31"/>
                  </a:lnTo>
                  <a:lnTo>
                    <a:pt x="74" y="21"/>
                  </a:lnTo>
                  <a:lnTo>
                    <a:pt x="71" y="12"/>
                  </a:lnTo>
                  <a:lnTo>
                    <a:pt x="71" y="4"/>
                  </a:lnTo>
                  <a:lnTo>
                    <a:pt x="67" y="2"/>
                  </a:lnTo>
                  <a:lnTo>
                    <a:pt x="60" y="2"/>
                  </a:lnTo>
                  <a:lnTo>
                    <a:pt x="55" y="0"/>
                  </a:lnTo>
                  <a:lnTo>
                    <a:pt x="28" y="0"/>
                  </a:lnTo>
                  <a:lnTo>
                    <a:pt x="23" y="2"/>
                  </a:lnTo>
                  <a:lnTo>
                    <a:pt x="21" y="4"/>
                  </a:lnTo>
                  <a:lnTo>
                    <a:pt x="16" y="7"/>
                  </a:lnTo>
                  <a:lnTo>
                    <a:pt x="14" y="9"/>
                  </a:lnTo>
                  <a:lnTo>
                    <a:pt x="9" y="12"/>
                  </a:lnTo>
                  <a:lnTo>
                    <a:pt x="4" y="19"/>
                  </a:lnTo>
                  <a:lnTo>
                    <a:pt x="2" y="26"/>
                  </a:lnTo>
                  <a:lnTo>
                    <a:pt x="0" y="36"/>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8" name="Freeform 976"/>
            <p:cNvSpPr>
              <a:spLocks/>
            </p:cNvSpPr>
            <p:nvPr/>
          </p:nvSpPr>
          <p:spPr bwMode="auto">
            <a:xfrm>
              <a:off x="8534" y="2747"/>
              <a:ext cx="72" cy="87"/>
            </a:xfrm>
            <a:custGeom>
              <a:avLst/>
              <a:gdLst/>
              <a:ahLst/>
              <a:cxnLst>
                <a:cxn ang="0">
                  <a:pos x="2" y="47"/>
                </a:cxn>
                <a:cxn ang="0">
                  <a:pos x="2" y="55"/>
                </a:cxn>
                <a:cxn ang="0">
                  <a:pos x="7" y="64"/>
                </a:cxn>
                <a:cxn ang="0">
                  <a:pos x="11" y="72"/>
                </a:cxn>
                <a:cxn ang="0">
                  <a:pos x="14" y="76"/>
                </a:cxn>
                <a:cxn ang="0">
                  <a:pos x="19" y="79"/>
                </a:cxn>
                <a:cxn ang="0">
                  <a:pos x="21" y="81"/>
                </a:cxn>
                <a:cxn ang="0">
                  <a:pos x="26" y="84"/>
                </a:cxn>
                <a:cxn ang="0">
                  <a:pos x="28" y="84"/>
                </a:cxn>
                <a:cxn ang="0">
                  <a:pos x="33" y="86"/>
                </a:cxn>
                <a:cxn ang="0">
                  <a:pos x="43" y="86"/>
                </a:cxn>
                <a:cxn ang="0">
                  <a:pos x="45" y="84"/>
                </a:cxn>
                <a:cxn ang="0">
                  <a:pos x="50" y="84"/>
                </a:cxn>
                <a:cxn ang="0">
                  <a:pos x="52" y="81"/>
                </a:cxn>
                <a:cxn ang="0">
                  <a:pos x="57" y="79"/>
                </a:cxn>
                <a:cxn ang="0">
                  <a:pos x="60" y="76"/>
                </a:cxn>
                <a:cxn ang="0">
                  <a:pos x="64" y="74"/>
                </a:cxn>
                <a:cxn ang="0">
                  <a:pos x="67" y="72"/>
                </a:cxn>
                <a:cxn ang="0">
                  <a:pos x="69" y="62"/>
                </a:cxn>
                <a:cxn ang="0">
                  <a:pos x="71" y="55"/>
                </a:cxn>
                <a:cxn ang="0">
                  <a:pos x="71" y="21"/>
                </a:cxn>
                <a:cxn ang="0">
                  <a:pos x="69" y="14"/>
                </a:cxn>
                <a:cxn ang="0">
                  <a:pos x="67" y="4"/>
                </a:cxn>
                <a:cxn ang="0">
                  <a:pos x="64" y="4"/>
                </a:cxn>
                <a:cxn ang="0">
                  <a:pos x="60" y="2"/>
                </a:cxn>
                <a:cxn ang="0">
                  <a:pos x="57" y="2"/>
                </a:cxn>
                <a:cxn ang="0">
                  <a:pos x="52" y="0"/>
                </a:cxn>
                <a:cxn ang="0">
                  <a:pos x="28" y="0"/>
                </a:cxn>
                <a:cxn ang="0">
                  <a:pos x="26" y="2"/>
                </a:cxn>
                <a:cxn ang="0">
                  <a:pos x="21" y="2"/>
                </a:cxn>
                <a:cxn ang="0">
                  <a:pos x="11" y="12"/>
                </a:cxn>
                <a:cxn ang="0">
                  <a:pos x="7" y="19"/>
                </a:cxn>
                <a:cxn ang="0">
                  <a:pos x="0" y="40"/>
                </a:cxn>
                <a:cxn ang="0">
                  <a:pos x="2" y="47"/>
                </a:cxn>
              </a:cxnLst>
              <a:rect l="0" t="0" r="r" b="b"/>
              <a:pathLst>
                <a:path w="72" h="87">
                  <a:moveTo>
                    <a:pt x="2" y="47"/>
                  </a:moveTo>
                  <a:lnTo>
                    <a:pt x="2" y="55"/>
                  </a:lnTo>
                  <a:lnTo>
                    <a:pt x="7" y="64"/>
                  </a:lnTo>
                  <a:lnTo>
                    <a:pt x="11" y="72"/>
                  </a:lnTo>
                  <a:lnTo>
                    <a:pt x="14" y="76"/>
                  </a:lnTo>
                  <a:lnTo>
                    <a:pt x="19" y="79"/>
                  </a:lnTo>
                  <a:lnTo>
                    <a:pt x="21" y="81"/>
                  </a:lnTo>
                  <a:lnTo>
                    <a:pt x="26" y="84"/>
                  </a:lnTo>
                  <a:lnTo>
                    <a:pt x="28" y="84"/>
                  </a:lnTo>
                  <a:lnTo>
                    <a:pt x="33" y="86"/>
                  </a:lnTo>
                  <a:lnTo>
                    <a:pt x="43" y="86"/>
                  </a:lnTo>
                  <a:lnTo>
                    <a:pt x="45" y="84"/>
                  </a:lnTo>
                  <a:lnTo>
                    <a:pt x="50" y="84"/>
                  </a:lnTo>
                  <a:lnTo>
                    <a:pt x="52" y="81"/>
                  </a:lnTo>
                  <a:lnTo>
                    <a:pt x="57" y="79"/>
                  </a:lnTo>
                  <a:lnTo>
                    <a:pt x="60" y="76"/>
                  </a:lnTo>
                  <a:lnTo>
                    <a:pt x="64" y="74"/>
                  </a:lnTo>
                  <a:lnTo>
                    <a:pt x="67" y="72"/>
                  </a:lnTo>
                  <a:lnTo>
                    <a:pt x="69" y="62"/>
                  </a:lnTo>
                  <a:lnTo>
                    <a:pt x="71" y="55"/>
                  </a:lnTo>
                  <a:lnTo>
                    <a:pt x="71" y="21"/>
                  </a:lnTo>
                  <a:lnTo>
                    <a:pt x="69" y="14"/>
                  </a:lnTo>
                  <a:lnTo>
                    <a:pt x="67" y="4"/>
                  </a:lnTo>
                  <a:lnTo>
                    <a:pt x="64" y="4"/>
                  </a:lnTo>
                  <a:lnTo>
                    <a:pt x="60" y="2"/>
                  </a:lnTo>
                  <a:lnTo>
                    <a:pt x="57" y="2"/>
                  </a:lnTo>
                  <a:lnTo>
                    <a:pt x="52" y="0"/>
                  </a:lnTo>
                  <a:lnTo>
                    <a:pt x="28" y="0"/>
                  </a:lnTo>
                  <a:lnTo>
                    <a:pt x="26" y="2"/>
                  </a:lnTo>
                  <a:lnTo>
                    <a:pt x="21" y="2"/>
                  </a:lnTo>
                  <a:lnTo>
                    <a:pt x="11" y="12"/>
                  </a:lnTo>
                  <a:lnTo>
                    <a:pt x="7" y="19"/>
                  </a:lnTo>
                  <a:lnTo>
                    <a:pt x="0" y="40"/>
                  </a:lnTo>
                  <a:lnTo>
                    <a:pt x="2" y="47"/>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9" name="Freeform 977"/>
            <p:cNvSpPr>
              <a:spLocks/>
            </p:cNvSpPr>
            <p:nvPr/>
          </p:nvSpPr>
          <p:spPr bwMode="auto">
            <a:xfrm>
              <a:off x="8450" y="2740"/>
              <a:ext cx="38" cy="67"/>
            </a:xfrm>
            <a:custGeom>
              <a:avLst/>
              <a:gdLst/>
              <a:ahLst/>
              <a:cxnLst>
                <a:cxn ang="0">
                  <a:pos x="0" y="2"/>
                </a:cxn>
                <a:cxn ang="0">
                  <a:pos x="0" y="67"/>
                </a:cxn>
                <a:cxn ang="0">
                  <a:pos x="2" y="67"/>
                </a:cxn>
                <a:cxn ang="0">
                  <a:pos x="2" y="4"/>
                </a:cxn>
                <a:cxn ang="0">
                  <a:pos x="38" y="2"/>
                </a:cxn>
                <a:cxn ang="0">
                  <a:pos x="38" y="0"/>
                </a:cxn>
                <a:cxn ang="0">
                  <a:pos x="0" y="2"/>
                </a:cxn>
              </a:cxnLst>
              <a:rect l="0" t="0" r="r" b="b"/>
              <a:pathLst>
                <a:path w="38" h="67">
                  <a:moveTo>
                    <a:pt x="0" y="2"/>
                  </a:moveTo>
                  <a:lnTo>
                    <a:pt x="0" y="67"/>
                  </a:lnTo>
                  <a:lnTo>
                    <a:pt x="2" y="67"/>
                  </a:lnTo>
                  <a:lnTo>
                    <a:pt x="2" y="4"/>
                  </a:lnTo>
                  <a:lnTo>
                    <a:pt x="38" y="2"/>
                  </a:lnTo>
                  <a:lnTo>
                    <a:pt x="38"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0" name="Freeform 978"/>
            <p:cNvSpPr>
              <a:spLocks/>
            </p:cNvSpPr>
            <p:nvPr/>
          </p:nvSpPr>
          <p:spPr bwMode="auto">
            <a:xfrm>
              <a:off x="8452" y="2747"/>
              <a:ext cx="36" cy="5"/>
            </a:xfrm>
            <a:custGeom>
              <a:avLst/>
              <a:gdLst/>
              <a:ahLst/>
              <a:cxnLst>
                <a:cxn ang="0">
                  <a:pos x="0" y="2"/>
                </a:cxn>
                <a:cxn ang="0">
                  <a:pos x="0" y="4"/>
                </a:cxn>
                <a:cxn ang="0">
                  <a:pos x="36" y="2"/>
                </a:cxn>
                <a:cxn ang="0">
                  <a:pos x="36" y="0"/>
                </a:cxn>
                <a:cxn ang="0">
                  <a:pos x="0" y="2"/>
                </a:cxn>
              </a:cxnLst>
              <a:rect l="0" t="0" r="r" b="b"/>
              <a:pathLst>
                <a:path w="36" h="5">
                  <a:moveTo>
                    <a:pt x="0" y="2"/>
                  </a:moveTo>
                  <a:lnTo>
                    <a:pt x="0" y="4"/>
                  </a:lnTo>
                  <a:lnTo>
                    <a:pt x="36" y="2"/>
                  </a:lnTo>
                  <a:lnTo>
                    <a:pt x="36"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1" name="Freeform 979"/>
            <p:cNvSpPr>
              <a:spLocks/>
            </p:cNvSpPr>
            <p:nvPr/>
          </p:nvSpPr>
          <p:spPr bwMode="auto">
            <a:xfrm>
              <a:off x="8452" y="2760"/>
              <a:ext cx="34" cy="4"/>
            </a:xfrm>
            <a:custGeom>
              <a:avLst/>
              <a:gdLst/>
              <a:ahLst/>
              <a:cxnLst>
                <a:cxn ang="0">
                  <a:pos x="0" y="2"/>
                </a:cxn>
                <a:cxn ang="0">
                  <a:pos x="0" y="4"/>
                </a:cxn>
                <a:cxn ang="0">
                  <a:pos x="33" y="2"/>
                </a:cxn>
                <a:cxn ang="0">
                  <a:pos x="33" y="0"/>
                </a:cxn>
                <a:cxn ang="0">
                  <a:pos x="0" y="2"/>
                </a:cxn>
              </a:cxnLst>
              <a:rect l="0" t="0" r="r" b="b"/>
              <a:pathLst>
                <a:path w="34" h="4">
                  <a:moveTo>
                    <a:pt x="0" y="2"/>
                  </a:moveTo>
                  <a:lnTo>
                    <a:pt x="0" y="4"/>
                  </a:lnTo>
                  <a:lnTo>
                    <a:pt x="33" y="2"/>
                  </a:lnTo>
                  <a:lnTo>
                    <a:pt x="3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2" name="Freeform 980"/>
            <p:cNvSpPr>
              <a:spLocks/>
            </p:cNvSpPr>
            <p:nvPr/>
          </p:nvSpPr>
          <p:spPr bwMode="auto">
            <a:xfrm>
              <a:off x="8452" y="2760"/>
              <a:ext cx="34" cy="4"/>
            </a:xfrm>
            <a:custGeom>
              <a:avLst/>
              <a:gdLst/>
              <a:ahLst/>
              <a:cxnLst>
                <a:cxn ang="0">
                  <a:pos x="0" y="2"/>
                </a:cxn>
                <a:cxn ang="0">
                  <a:pos x="0" y="4"/>
                </a:cxn>
                <a:cxn ang="0">
                  <a:pos x="33" y="2"/>
                </a:cxn>
                <a:cxn ang="0">
                  <a:pos x="33" y="0"/>
                </a:cxn>
                <a:cxn ang="0">
                  <a:pos x="0" y="2"/>
                </a:cxn>
              </a:cxnLst>
              <a:rect l="0" t="0" r="r" b="b"/>
              <a:pathLst>
                <a:path w="34" h="4">
                  <a:moveTo>
                    <a:pt x="0" y="2"/>
                  </a:moveTo>
                  <a:lnTo>
                    <a:pt x="0" y="4"/>
                  </a:lnTo>
                  <a:lnTo>
                    <a:pt x="33" y="2"/>
                  </a:lnTo>
                  <a:lnTo>
                    <a:pt x="33"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3" name="Freeform 981"/>
            <p:cNvSpPr>
              <a:spLocks/>
            </p:cNvSpPr>
            <p:nvPr/>
          </p:nvSpPr>
          <p:spPr bwMode="auto">
            <a:xfrm>
              <a:off x="8452" y="2776"/>
              <a:ext cx="36" cy="5"/>
            </a:xfrm>
            <a:custGeom>
              <a:avLst/>
              <a:gdLst/>
              <a:ahLst/>
              <a:cxnLst>
                <a:cxn ang="0">
                  <a:pos x="0" y="2"/>
                </a:cxn>
                <a:cxn ang="0">
                  <a:pos x="0" y="4"/>
                </a:cxn>
                <a:cxn ang="0">
                  <a:pos x="36" y="2"/>
                </a:cxn>
                <a:cxn ang="0">
                  <a:pos x="36" y="0"/>
                </a:cxn>
                <a:cxn ang="0">
                  <a:pos x="0" y="2"/>
                </a:cxn>
              </a:cxnLst>
              <a:rect l="0" t="0" r="r" b="b"/>
              <a:pathLst>
                <a:path w="36" h="5">
                  <a:moveTo>
                    <a:pt x="0" y="2"/>
                  </a:moveTo>
                  <a:lnTo>
                    <a:pt x="0" y="4"/>
                  </a:lnTo>
                  <a:lnTo>
                    <a:pt x="36" y="2"/>
                  </a:lnTo>
                  <a:lnTo>
                    <a:pt x="36"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4" name="Freeform 982"/>
            <p:cNvSpPr>
              <a:spLocks/>
            </p:cNvSpPr>
            <p:nvPr/>
          </p:nvSpPr>
          <p:spPr bwMode="auto">
            <a:xfrm>
              <a:off x="8452" y="2764"/>
              <a:ext cx="36" cy="15"/>
            </a:xfrm>
            <a:custGeom>
              <a:avLst/>
              <a:gdLst/>
              <a:ahLst/>
              <a:cxnLst>
                <a:cxn ang="0">
                  <a:pos x="0" y="2"/>
                </a:cxn>
                <a:cxn ang="0">
                  <a:pos x="0" y="14"/>
                </a:cxn>
                <a:cxn ang="0">
                  <a:pos x="36" y="14"/>
                </a:cxn>
                <a:cxn ang="0">
                  <a:pos x="36" y="0"/>
                </a:cxn>
                <a:cxn ang="0">
                  <a:pos x="0" y="2"/>
                </a:cxn>
              </a:cxnLst>
              <a:rect l="0" t="0" r="r" b="b"/>
              <a:pathLst>
                <a:path w="36" h="15">
                  <a:moveTo>
                    <a:pt x="0" y="2"/>
                  </a:moveTo>
                  <a:lnTo>
                    <a:pt x="0" y="14"/>
                  </a:lnTo>
                  <a:lnTo>
                    <a:pt x="36" y="14"/>
                  </a:lnTo>
                  <a:lnTo>
                    <a:pt x="36"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5" name="Freeform 983"/>
            <p:cNvSpPr>
              <a:spLocks/>
            </p:cNvSpPr>
            <p:nvPr/>
          </p:nvSpPr>
          <p:spPr bwMode="auto">
            <a:xfrm>
              <a:off x="8452" y="2806"/>
              <a:ext cx="36" cy="0"/>
            </a:xfrm>
            <a:custGeom>
              <a:avLst/>
              <a:gdLst/>
              <a:ahLst/>
              <a:cxnLst>
                <a:cxn ang="0">
                  <a:pos x="0" y="0"/>
                </a:cxn>
                <a:cxn ang="0">
                  <a:pos x="36" y="0"/>
                </a:cxn>
              </a:cxnLst>
              <a:rect l="0" t="0" r="r" b="b"/>
              <a:pathLst>
                <a:path w="36">
                  <a:moveTo>
                    <a:pt x="0" y="0"/>
                  </a:moveTo>
                  <a:lnTo>
                    <a:pt x="36" y="0"/>
                  </a:lnTo>
                </a:path>
              </a:pathLst>
            </a:custGeom>
            <a:noFill/>
            <a:ln w="2794">
              <a:solidFill>
                <a:srgbClr val="5B64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6" name="Freeform 984"/>
            <p:cNvSpPr>
              <a:spLocks/>
            </p:cNvSpPr>
            <p:nvPr/>
          </p:nvSpPr>
          <p:spPr bwMode="auto">
            <a:xfrm>
              <a:off x="8527" y="2887"/>
              <a:ext cx="96" cy="9"/>
            </a:xfrm>
            <a:custGeom>
              <a:avLst/>
              <a:gdLst/>
              <a:ahLst/>
              <a:cxnLst>
                <a:cxn ang="0">
                  <a:pos x="0" y="0"/>
                </a:cxn>
                <a:cxn ang="0">
                  <a:pos x="0" y="9"/>
                </a:cxn>
                <a:cxn ang="0">
                  <a:pos x="2" y="4"/>
                </a:cxn>
                <a:cxn ang="0">
                  <a:pos x="96" y="7"/>
                </a:cxn>
                <a:cxn ang="0">
                  <a:pos x="96" y="2"/>
                </a:cxn>
                <a:cxn ang="0">
                  <a:pos x="0" y="0"/>
                </a:cxn>
              </a:cxnLst>
              <a:rect l="0" t="0" r="r" b="b"/>
              <a:pathLst>
                <a:path w="96" h="9">
                  <a:moveTo>
                    <a:pt x="0" y="0"/>
                  </a:moveTo>
                  <a:lnTo>
                    <a:pt x="0" y="9"/>
                  </a:lnTo>
                  <a:lnTo>
                    <a:pt x="2" y="4"/>
                  </a:lnTo>
                  <a:lnTo>
                    <a:pt x="96" y="7"/>
                  </a:lnTo>
                  <a:lnTo>
                    <a:pt x="96"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7" name="Freeform 985"/>
            <p:cNvSpPr>
              <a:spLocks/>
            </p:cNvSpPr>
            <p:nvPr/>
          </p:nvSpPr>
          <p:spPr bwMode="auto">
            <a:xfrm>
              <a:off x="8527" y="2892"/>
              <a:ext cx="96" cy="4"/>
            </a:xfrm>
            <a:custGeom>
              <a:avLst/>
              <a:gdLst/>
              <a:ahLst/>
              <a:cxnLst>
                <a:cxn ang="0">
                  <a:pos x="2" y="0"/>
                </a:cxn>
                <a:cxn ang="0">
                  <a:pos x="2" y="0"/>
                </a:cxn>
                <a:cxn ang="0">
                  <a:pos x="0" y="2"/>
                </a:cxn>
                <a:cxn ang="0">
                  <a:pos x="96" y="4"/>
                </a:cxn>
                <a:cxn ang="0">
                  <a:pos x="96" y="2"/>
                </a:cxn>
                <a:cxn ang="0">
                  <a:pos x="2" y="0"/>
                </a:cxn>
              </a:cxnLst>
              <a:rect l="0" t="0" r="r" b="b"/>
              <a:pathLst>
                <a:path w="96" h="4">
                  <a:moveTo>
                    <a:pt x="2" y="0"/>
                  </a:moveTo>
                  <a:lnTo>
                    <a:pt x="2" y="0"/>
                  </a:lnTo>
                  <a:lnTo>
                    <a:pt x="0" y="2"/>
                  </a:lnTo>
                  <a:lnTo>
                    <a:pt x="96" y="4"/>
                  </a:lnTo>
                  <a:lnTo>
                    <a:pt x="96"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8" name="Freeform 986"/>
            <p:cNvSpPr>
              <a:spLocks/>
            </p:cNvSpPr>
            <p:nvPr/>
          </p:nvSpPr>
          <p:spPr bwMode="auto">
            <a:xfrm>
              <a:off x="8529" y="2890"/>
              <a:ext cx="82" cy="0"/>
            </a:xfrm>
            <a:custGeom>
              <a:avLst/>
              <a:gdLst/>
              <a:ahLst/>
              <a:cxnLst>
                <a:cxn ang="0">
                  <a:pos x="0" y="0"/>
                </a:cxn>
                <a:cxn ang="0">
                  <a:pos x="81" y="0"/>
                </a:cxn>
              </a:cxnLst>
              <a:rect l="0" t="0" r="r" b="b"/>
              <a:pathLst>
                <a:path w="82">
                  <a:moveTo>
                    <a:pt x="0" y="0"/>
                  </a:moveTo>
                  <a:lnTo>
                    <a:pt x="81" y="0"/>
                  </a:lnTo>
                </a:path>
              </a:pathLst>
            </a:custGeom>
            <a:noFill/>
            <a:ln w="2794">
              <a:solidFill>
                <a:srgbClr val="AA8F6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9" name="Freeform 987"/>
            <p:cNvSpPr>
              <a:spLocks/>
            </p:cNvSpPr>
            <p:nvPr/>
          </p:nvSpPr>
          <p:spPr bwMode="auto">
            <a:xfrm>
              <a:off x="8529" y="2889"/>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0" name="Freeform 988"/>
            <p:cNvSpPr>
              <a:spLocks/>
            </p:cNvSpPr>
            <p:nvPr/>
          </p:nvSpPr>
          <p:spPr bwMode="auto">
            <a:xfrm>
              <a:off x="8548" y="2889"/>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1" name="Freeform 989"/>
            <p:cNvSpPr>
              <a:spLocks/>
            </p:cNvSpPr>
            <p:nvPr/>
          </p:nvSpPr>
          <p:spPr bwMode="auto">
            <a:xfrm>
              <a:off x="8568" y="2890"/>
              <a:ext cx="19" cy="0"/>
            </a:xfrm>
            <a:custGeom>
              <a:avLst/>
              <a:gdLst/>
              <a:ahLst/>
              <a:cxnLst>
                <a:cxn ang="0">
                  <a:pos x="0" y="0"/>
                </a:cxn>
                <a:cxn ang="0">
                  <a:pos x="19" y="0"/>
                </a:cxn>
              </a:cxnLst>
              <a:rect l="0" t="0" r="r" b="b"/>
              <a:pathLst>
                <a:path w="19">
                  <a:moveTo>
                    <a:pt x="0" y="0"/>
                  </a:moveTo>
                  <a:lnTo>
                    <a:pt x="19" y="0"/>
                  </a:lnTo>
                </a:path>
              </a:pathLst>
            </a:custGeom>
            <a:noFill/>
            <a:ln w="2794">
              <a:solidFill>
                <a:srgbClr val="DBC4A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2" name="Freeform 990"/>
            <p:cNvSpPr>
              <a:spLocks/>
            </p:cNvSpPr>
            <p:nvPr/>
          </p:nvSpPr>
          <p:spPr bwMode="auto">
            <a:xfrm>
              <a:off x="8709" y="2716"/>
              <a:ext cx="10" cy="188"/>
            </a:xfrm>
            <a:custGeom>
              <a:avLst/>
              <a:gdLst/>
              <a:ahLst/>
              <a:cxnLst>
                <a:cxn ang="0">
                  <a:pos x="7" y="16"/>
                </a:cxn>
                <a:cxn ang="0">
                  <a:pos x="7" y="16"/>
                </a:cxn>
                <a:cxn ang="0">
                  <a:pos x="0" y="0"/>
                </a:cxn>
                <a:cxn ang="0">
                  <a:pos x="0" y="187"/>
                </a:cxn>
                <a:cxn ang="0">
                  <a:pos x="9" y="180"/>
                </a:cxn>
                <a:cxn ang="0">
                  <a:pos x="9" y="23"/>
                </a:cxn>
                <a:cxn ang="0">
                  <a:pos x="7" y="16"/>
                </a:cxn>
              </a:cxnLst>
              <a:rect l="0" t="0" r="r" b="b"/>
              <a:pathLst>
                <a:path w="10" h="188">
                  <a:moveTo>
                    <a:pt x="7" y="16"/>
                  </a:moveTo>
                  <a:lnTo>
                    <a:pt x="7" y="16"/>
                  </a:lnTo>
                  <a:lnTo>
                    <a:pt x="0" y="0"/>
                  </a:lnTo>
                  <a:lnTo>
                    <a:pt x="0" y="187"/>
                  </a:lnTo>
                  <a:lnTo>
                    <a:pt x="9" y="180"/>
                  </a:lnTo>
                  <a:lnTo>
                    <a:pt x="9" y="23"/>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3" name="Freeform 991"/>
            <p:cNvSpPr>
              <a:spLocks/>
            </p:cNvSpPr>
            <p:nvPr/>
          </p:nvSpPr>
          <p:spPr bwMode="auto">
            <a:xfrm>
              <a:off x="8767" y="2767"/>
              <a:ext cx="17" cy="125"/>
            </a:xfrm>
            <a:custGeom>
              <a:avLst/>
              <a:gdLst/>
              <a:ahLst/>
              <a:cxnLst>
                <a:cxn ang="0">
                  <a:pos x="14" y="7"/>
                </a:cxn>
                <a:cxn ang="0">
                  <a:pos x="0" y="0"/>
                </a:cxn>
                <a:cxn ang="0">
                  <a:pos x="4" y="19"/>
                </a:cxn>
                <a:cxn ang="0">
                  <a:pos x="4" y="79"/>
                </a:cxn>
                <a:cxn ang="0">
                  <a:pos x="2" y="91"/>
                </a:cxn>
                <a:cxn ang="0">
                  <a:pos x="0" y="107"/>
                </a:cxn>
                <a:cxn ang="0">
                  <a:pos x="0" y="124"/>
                </a:cxn>
                <a:cxn ang="0">
                  <a:pos x="11" y="124"/>
                </a:cxn>
                <a:cxn ang="0">
                  <a:pos x="14" y="112"/>
                </a:cxn>
                <a:cxn ang="0">
                  <a:pos x="16" y="98"/>
                </a:cxn>
                <a:cxn ang="0">
                  <a:pos x="16" y="21"/>
                </a:cxn>
                <a:cxn ang="0">
                  <a:pos x="14" y="7"/>
                </a:cxn>
              </a:cxnLst>
              <a:rect l="0" t="0" r="r" b="b"/>
              <a:pathLst>
                <a:path w="17" h="125">
                  <a:moveTo>
                    <a:pt x="14" y="7"/>
                  </a:moveTo>
                  <a:lnTo>
                    <a:pt x="0" y="0"/>
                  </a:lnTo>
                  <a:lnTo>
                    <a:pt x="4" y="19"/>
                  </a:lnTo>
                  <a:lnTo>
                    <a:pt x="4" y="79"/>
                  </a:lnTo>
                  <a:lnTo>
                    <a:pt x="2" y="91"/>
                  </a:lnTo>
                  <a:lnTo>
                    <a:pt x="0" y="107"/>
                  </a:lnTo>
                  <a:lnTo>
                    <a:pt x="0" y="124"/>
                  </a:lnTo>
                  <a:lnTo>
                    <a:pt x="11" y="124"/>
                  </a:lnTo>
                  <a:lnTo>
                    <a:pt x="14" y="112"/>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4" name="Freeform 992"/>
            <p:cNvSpPr>
              <a:spLocks/>
            </p:cNvSpPr>
            <p:nvPr/>
          </p:nvSpPr>
          <p:spPr bwMode="auto">
            <a:xfrm>
              <a:off x="8764" y="2764"/>
              <a:ext cx="17" cy="128"/>
            </a:xfrm>
            <a:custGeom>
              <a:avLst/>
              <a:gdLst/>
              <a:ahLst/>
              <a:cxnLst>
                <a:cxn ang="0">
                  <a:pos x="0" y="0"/>
                </a:cxn>
                <a:cxn ang="0">
                  <a:pos x="4" y="21"/>
                </a:cxn>
                <a:cxn ang="0">
                  <a:pos x="4" y="67"/>
                </a:cxn>
                <a:cxn ang="0">
                  <a:pos x="2" y="81"/>
                </a:cxn>
                <a:cxn ang="0">
                  <a:pos x="2" y="93"/>
                </a:cxn>
                <a:cxn ang="0">
                  <a:pos x="0" y="110"/>
                </a:cxn>
                <a:cxn ang="0">
                  <a:pos x="0" y="127"/>
                </a:cxn>
                <a:cxn ang="0">
                  <a:pos x="9" y="127"/>
                </a:cxn>
                <a:cxn ang="0">
                  <a:pos x="11" y="124"/>
                </a:cxn>
                <a:cxn ang="0">
                  <a:pos x="14" y="115"/>
                </a:cxn>
                <a:cxn ang="0">
                  <a:pos x="16" y="100"/>
                </a:cxn>
                <a:cxn ang="0">
                  <a:pos x="16" y="24"/>
                </a:cxn>
                <a:cxn ang="0">
                  <a:pos x="14" y="9"/>
                </a:cxn>
                <a:cxn ang="0">
                  <a:pos x="9" y="7"/>
                </a:cxn>
                <a:cxn ang="0">
                  <a:pos x="4" y="2"/>
                </a:cxn>
                <a:cxn ang="0">
                  <a:pos x="0" y="0"/>
                </a:cxn>
              </a:cxnLst>
              <a:rect l="0" t="0" r="r" b="b"/>
              <a:pathLst>
                <a:path w="17" h="128">
                  <a:moveTo>
                    <a:pt x="0" y="0"/>
                  </a:moveTo>
                  <a:lnTo>
                    <a:pt x="4" y="21"/>
                  </a:lnTo>
                  <a:lnTo>
                    <a:pt x="4" y="67"/>
                  </a:lnTo>
                  <a:lnTo>
                    <a:pt x="2" y="81"/>
                  </a:lnTo>
                  <a:lnTo>
                    <a:pt x="2" y="93"/>
                  </a:lnTo>
                  <a:lnTo>
                    <a:pt x="0" y="110"/>
                  </a:lnTo>
                  <a:lnTo>
                    <a:pt x="0" y="127"/>
                  </a:lnTo>
                  <a:lnTo>
                    <a:pt x="9" y="127"/>
                  </a:lnTo>
                  <a:lnTo>
                    <a:pt x="11" y="124"/>
                  </a:lnTo>
                  <a:lnTo>
                    <a:pt x="14" y="115"/>
                  </a:lnTo>
                  <a:lnTo>
                    <a:pt x="16" y="100"/>
                  </a:lnTo>
                  <a:lnTo>
                    <a:pt x="16" y="24"/>
                  </a:lnTo>
                  <a:lnTo>
                    <a:pt x="14" y="9"/>
                  </a:lnTo>
                  <a:lnTo>
                    <a:pt x="9" y="7"/>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5" name="Freeform 993"/>
            <p:cNvSpPr>
              <a:spLocks/>
            </p:cNvSpPr>
            <p:nvPr/>
          </p:nvSpPr>
          <p:spPr bwMode="auto">
            <a:xfrm>
              <a:off x="8762" y="2764"/>
              <a:ext cx="17" cy="128"/>
            </a:xfrm>
            <a:custGeom>
              <a:avLst/>
              <a:gdLst/>
              <a:ahLst/>
              <a:cxnLst>
                <a:cxn ang="0">
                  <a:pos x="0" y="0"/>
                </a:cxn>
                <a:cxn ang="0">
                  <a:pos x="4" y="19"/>
                </a:cxn>
                <a:cxn ang="0">
                  <a:pos x="4" y="67"/>
                </a:cxn>
                <a:cxn ang="0">
                  <a:pos x="2" y="79"/>
                </a:cxn>
                <a:cxn ang="0">
                  <a:pos x="2" y="93"/>
                </a:cxn>
                <a:cxn ang="0">
                  <a:pos x="0" y="110"/>
                </a:cxn>
                <a:cxn ang="0">
                  <a:pos x="0" y="127"/>
                </a:cxn>
                <a:cxn ang="0">
                  <a:pos x="9" y="127"/>
                </a:cxn>
                <a:cxn ang="0">
                  <a:pos x="12" y="124"/>
                </a:cxn>
                <a:cxn ang="0">
                  <a:pos x="14" y="100"/>
                </a:cxn>
                <a:cxn ang="0">
                  <a:pos x="16" y="69"/>
                </a:cxn>
                <a:cxn ang="0">
                  <a:pos x="16" y="38"/>
                </a:cxn>
                <a:cxn ang="0">
                  <a:pos x="14" y="7"/>
                </a:cxn>
                <a:cxn ang="0">
                  <a:pos x="9" y="4"/>
                </a:cxn>
                <a:cxn ang="0">
                  <a:pos x="4" y="2"/>
                </a:cxn>
                <a:cxn ang="0">
                  <a:pos x="0" y="0"/>
                </a:cxn>
              </a:cxnLst>
              <a:rect l="0" t="0" r="r" b="b"/>
              <a:pathLst>
                <a:path w="17" h="128">
                  <a:moveTo>
                    <a:pt x="0" y="0"/>
                  </a:moveTo>
                  <a:lnTo>
                    <a:pt x="4" y="19"/>
                  </a:lnTo>
                  <a:lnTo>
                    <a:pt x="4" y="67"/>
                  </a:lnTo>
                  <a:lnTo>
                    <a:pt x="2" y="79"/>
                  </a:lnTo>
                  <a:lnTo>
                    <a:pt x="2" y="93"/>
                  </a:lnTo>
                  <a:lnTo>
                    <a:pt x="0" y="110"/>
                  </a:lnTo>
                  <a:lnTo>
                    <a:pt x="0" y="127"/>
                  </a:lnTo>
                  <a:lnTo>
                    <a:pt x="9" y="127"/>
                  </a:lnTo>
                  <a:lnTo>
                    <a:pt x="12" y="124"/>
                  </a:lnTo>
                  <a:lnTo>
                    <a:pt x="14" y="100"/>
                  </a:lnTo>
                  <a:lnTo>
                    <a:pt x="16" y="69"/>
                  </a:lnTo>
                  <a:lnTo>
                    <a:pt x="16" y="38"/>
                  </a:lnTo>
                  <a:lnTo>
                    <a:pt x="14" y="7"/>
                  </a:lnTo>
                  <a:lnTo>
                    <a:pt x="9" y="4"/>
                  </a:lnTo>
                  <a:lnTo>
                    <a:pt x="4" y="2"/>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6" name="Freeform 994"/>
            <p:cNvSpPr>
              <a:spLocks/>
            </p:cNvSpPr>
            <p:nvPr/>
          </p:nvSpPr>
          <p:spPr bwMode="auto">
            <a:xfrm>
              <a:off x="8757" y="2762"/>
              <a:ext cx="19" cy="130"/>
            </a:xfrm>
            <a:custGeom>
              <a:avLst/>
              <a:gdLst/>
              <a:ahLst/>
              <a:cxnLst>
                <a:cxn ang="0">
                  <a:pos x="2" y="0"/>
                </a:cxn>
                <a:cxn ang="0">
                  <a:pos x="7" y="21"/>
                </a:cxn>
                <a:cxn ang="0">
                  <a:pos x="7" y="67"/>
                </a:cxn>
                <a:cxn ang="0">
                  <a:pos x="4" y="81"/>
                </a:cxn>
                <a:cxn ang="0">
                  <a:pos x="4" y="95"/>
                </a:cxn>
                <a:cxn ang="0">
                  <a:pos x="0" y="129"/>
                </a:cxn>
                <a:cxn ang="0">
                  <a:pos x="12" y="129"/>
                </a:cxn>
                <a:cxn ang="0">
                  <a:pos x="14" y="127"/>
                </a:cxn>
                <a:cxn ang="0">
                  <a:pos x="16" y="103"/>
                </a:cxn>
                <a:cxn ang="0">
                  <a:pos x="19" y="72"/>
                </a:cxn>
                <a:cxn ang="0">
                  <a:pos x="19" y="38"/>
                </a:cxn>
                <a:cxn ang="0">
                  <a:pos x="16" y="9"/>
                </a:cxn>
                <a:cxn ang="0">
                  <a:pos x="16" y="7"/>
                </a:cxn>
                <a:cxn ang="0">
                  <a:pos x="12" y="4"/>
                </a:cxn>
                <a:cxn ang="0">
                  <a:pos x="7" y="2"/>
                </a:cxn>
                <a:cxn ang="0">
                  <a:pos x="2" y="0"/>
                </a:cxn>
              </a:cxnLst>
              <a:rect l="0" t="0" r="r" b="b"/>
              <a:pathLst>
                <a:path w="19" h="130">
                  <a:moveTo>
                    <a:pt x="2" y="0"/>
                  </a:moveTo>
                  <a:lnTo>
                    <a:pt x="7" y="21"/>
                  </a:lnTo>
                  <a:lnTo>
                    <a:pt x="7" y="67"/>
                  </a:lnTo>
                  <a:lnTo>
                    <a:pt x="4" y="81"/>
                  </a:lnTo>
                  <a:lnTo>
                    <a:pt x="4" y="95"/>
                  </a:lnTo>
                  <a:lnTo>
                    <a:pt x="0" y="129"/>
                  </a:lnTo>
                  <a:lnTo>
                    <a:pt x="12" y="129"/>
                  </a:lnTo>
                  <a:lnTo>
                    <a:pt x="14" y="127"/>
                  </a:lnTo>
                  <a:lnTo>
                    <a:pt x="16" y="103"/>
                  </a:lnTo>
                  <a:lnTo>
                    <a:pt x="19" y="72"/>
                  </a:lnTo>
                  <a:lnTo>
                    <a:pt x="19" y="38"/>
                  </a:lnTo>
                  <a:lnTo>
                    <a:pt x="16" y="9"/>
                  </a:lnTo>
                  <a:lnTo>
                    <a:pt x="16" y="7"/>
                  </a:lnTo>
                  <a:lnTo>
                    <a:pt x="12" y="4"/>
                  </a:lnTo>
                  <a:lnTo>
                    <a:pt x="7" y="2"/>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7" name="Freeform 995"/>
            <p:cNvSpPr>
              <a:spLocks/>
            </p:cNvSpPr>
            <p:nvPr/>
          </p:nvSpPr>
          <p:spPr bwMode="auto">
            <a:xfrm>
              <a:off x="8755" y="2762"/>
              <a:ext cx="19" cy="130"/>
            </a:xfrm>
            <a:custGeom>
              <a:avLst/>
              <a:gdLst/>
              <a:ahLst/>
              <a:cxnLst>
                <a:cxn ang="0">
                  <a:pos x="2" y="0"/>
                </a:cxn>
                <a:cxn ang="0">
                  <a:pos x="7" y="19"/>
                </a:cxn>
                <a:cxn ang="0">
                  <a:pos x="7" y="67"/>
                </a:cxn>
                <a:cxn ang="0">
                  <a:pos x="2" y="95"/>
                </a:cxn>
                <a:cxn ang="0">
                  <a:pos x="2" y="112"/>
                </a:cxn>
                <a:cxn ang="0">
                  <a:pos x="0" y="129"/>
                </a:cxn>
                <a:cxn ang="0">
                  <a:pos x="9" y="129"/>
                </a:cxn>
                <a:cxn ang="0">
                  <a:pos x="14" y="127"/>
                </a:cxn>
                <a:cxn ang="0">
                  <a:pos x="16" y="100"/>
                </a:cxn>
                <a:cxn ang="0">
                  <a:pos x="19" y="69"/>
                </a:cxn>
                <a:cxn ang="0">
                  <a:pos x="19" y="38"/>
                </a:cxn>
                <a:cxn ang="0">
                  <a:pos x="16" y="7"/>
                </a:cxn>
                <a:cxn ang="0">
                  <a:pos x="14" y="4"/>
                </a:cxn>
                <a:cxn ang="0">
                  <a:pos x="9" y="4"/>
                </a:cxn>
                <a:cxn ang="0">
                  <a:pos x="7" y="2"/>
                </a:cxn>
                <a:cxn ang="0">
                  <a:pos x="2" y="0"/>
                </a:cxn>
              </a:cxnLst>
              <a:rect l="0" t="0" r="r" b="b"/>
              <a:pathLst>
                <a:path w="19" h="130">
                  <a:moveTo>
                    <a:pt x="2" y="0"/>
                  </a:moveTo>
                  <a:lnTo>
                    <a:pt x="7" y="19"/>
                  </a:lnTo>
                  <a:lnTo>
                    <a:pt x="7" y="67"/>
                  </a:lnTo>
                  <a:lnTo>
                    <a:pt x="2" y="95"/>
                  </a:lnTo>
                  <a:lnTo>
                    <a:pt x="2" y="112"/>
                  </a:lnTo>
                  <a:lnTo>
                    <a:pt x="0" y="129"/>
                  </a:lnTo>
                  <a:lnTo>
                    <a:pt x="9" y="129"/>
                  </a:lnTo>
                  <a:lnTo>
                    <a:pt x="14" y="127"/>
                  </a:lnTo>
                  <a:lnTo>
                    <a:pt x="16" y="100"/>
                  </a:lnTo>
                  <a:lnTo>
                    <a:pt x="19" y="69"/>
                  </a:lnTo>
                  <a:lnTo>
                    <a:pt x="19" y="38"/>
                  </a:lnTo>
                  <a:lnTo>
                    <a:pt x="16" y="7"/>
                  </a:lnTo>
                  <a:lnTo>
                    <a:pt x="14" y="4"/>
                  </a:lnTo>
                  <a:lnTo>
                    <a:pt x="9" y="4"/>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8" name="Freeform 996"/>
            <p:cNvSpPr>
              <a:spLocks/>
            </p:cNvSpPr>
            <p:nvPr/>
          </p:nvSpPr>
          <p:spPr bwMode="auto">
            <a:xfrm>
              <a:off x="8752" y="2760"/>
              <a:ext cx="20" cy="132"/>
            </a:xfrm>
            <a:custGeom>
              <a:avLst/>
              <a:gdLst/>
              <a:ahLst/>
              <a:cxnLst>
                <a:cxn ang="0">
                  <a:pos x="2" y="0"/>
                </a:cxn>
                <a:cxn ang="0">
                  <a:pos x="7" y="21"/>
                </a:cxn>
                <a:cxn ang="0">
                  <a:pos x="7" y="69"/>
                </a:cxn>
                <a:cxn ang="0">
                  <a:pos x="2" y="98"/>
                </a:cxn>
                <a:cxn ang="0">
                  <a:pos x="2" y="115"/>
                </a:cxn>
                <a:cxn ang="0">
                  <a:pos x="0" y="132"/>
                </a:cxn>
                <a:cxn ang="0">
                  <a:pos x="9" y="132"/>
                </a:cxn>
                <a:cxn ang="0">
                  <a:pos x="14" y="129"/>
                </a:cxn>
                <a:cxn ang="0">
                  <a:pos x="16" y="103"/>
                </a:cxn>
                <a:cxn ang="0">
                  <a:pos x="19" y="72"/>
                </a:cxn>
                <a:cxn ang="0">
                  <a:pos x="19" y="38"/>
                </a:cxn>
                <a:cxn ang="0">
                  <a:pos x="16" y="9"/>
                </a:cxn>
                <a:cxn ang="0">
                  <a:pos x="16" y="7"/>
                </a:cxn>
                <a:cxn ang="0">
                  <a:pos x="12" y="4"/>
                </a:cxn>
                <a:cxn ang="0">
                  <a:pos x="7" y="2"/>
                </a:cxn>
                <a:cxn ang="0">
                  <a:pos x="2" y="0"/>
                </a:cxn>
              </a:cxnLst>
              <a:rect l="0" t="0" r="r" b="b"/>
              <a:pathLst>
                <a:path w="20" h="132">
                  <a:moveTo>
                    <a:pt x="2" y="0"/>
                  </a:moveTo>
                  <a:lnTo>
                    <a:pt x="7" y="21"/>
                  </a:lnTo>
                  <a:lnTo>
                    <a:pt x="7" y="69"/>
                  </a:lnTo>
                  <a:lnTo>
                    <a:pt x="2" y="98"/>
                  </a:lnTo>
                  <a:lnTo>
                    <a:pt x="2" y="115"/>
                  </a:lnTo>
                  <a:lnTo>
                    <a:pt x="0" y="132"/>
                  </a:lnTo>
                  <a:lnTo>
                    <a:pt x="9" y="132"/>
                  </a:lnTo>
                  <a:lnTo>
                    <a:pt x="14" y="129"/>
                  </a:lnTo>
                  <a:lnTo>
                    <a:pt x="16" y="103"/>
                  </a:lnTo>
                  <a:lnTo>
                    <a:pt x="19" y="72"/>
                  </a:lnTo>
                  <a:lnTo>
                    <a:pt x="19" y="38"/>
                  </a:lnTo>
                  <a:lnTo>
                    <a:pt x="16" y="9"/>
                  </a:lnTo>
                  <a:lnTo>
                    <a:pt x="16" y="7"/>
                  </a:lnTo>
                  <a:lnTo>
                    <a:pt x="12" y="4"/>
                  </a:lnTo>
                  <a:lnTo>
                    <a:pt x="7" y="2"/>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9" name="Freeform 997"/>
            <p:cNvSpPr>
              <a:spLocks/>
            </p:cNvSpPr>
            <p:nvPr/>
          </p:nvSpPr>
          <p:spPr bwMode="auto">
            <a:xfrm>
              <a:off x="8750" y="2760"/>
              <a:ext cx="19" cy="132"/>
            </a:xfrm>
            <a:custGeom>
              <a:avLst/>
              <a:gdLst/>
              <a:ahLst/>
              <a:cxnLst>
                <a:cxn ang="0">
                  <a:pos x="0" y="115"/>
                </a:cxn>
                <a:cxn ang="0">
                  <a:pos x="0" y="132"/>
                </a:cxn>
                <a:cxn ang="0">
                  <a:pos x="7" y="132"/>
                </a:cxn>
                <a:cxn ang="0">
                  <a:pos x="9" y="129"/>
                </a:cxn>
                <a:cxn ang="0">
                  <a:pos x="14" y="129"/>
                </a:cxn>
                <a:cxn ang="0">
                  <a:pos x="16" y="103"/>
                </a:cxn>
                <a:cxn ang="0">
                  <a:pos x="16" y="72"/>
                </a:cxn>
                <a:cxn ang="0">
                  <a:pos x="19" y="38"/>
                </a:cxn>
                <a:cxn ang="0">
                  <a:pos x="16" y="7"/>
                </a:cxn>
                <a:cxn ang="0">
                  <a:pos x="12" y="4"/>
                </a:cxn>
                <a:cxn ang="0">
                  <a:pos x="7" y="2"/>
                </a:cxn>
                <a:cxn ang="0">
                  <a:pos x="2" y="0"/>
                </a:cxn>
                <a:cxn ang="0">
                  <a:pos x="7" y="19"/>
                </a:cxn>
                <a:cxn ang="0">
                  <a:pos x="7" y="69"/>
                </a:cxn>
                <a:cxn ang="0">
                  <a:pos x="2" y="98"/>
                </a:cxn>
                <a:cxn ang="0">
                  <a:pos x="0" y="115"/>
                </a:cxn>
              </a:cxnLst>
              <a:rect l="0" t="0" r="r" b="b"/>
              <a:pathLst>
                <a:path w="19" h="132">
                  <a:moveTo>
                    <a:pt x="0" y="115"/>
                  </a:moveTo>
                  <a:lnTo>
                    <a:pt x="0" y="132"/>
                  </a:lnTo>
                  <a:lnTo>
                    <a:pt x="7" y="132"/>
                  </a:lnTo>
                  <a:lnTo>
                    <a:pt x="9" y="129"/>
                  </a:lnTo>
                  <a:lnTo>
                    <a:pt x="14" y="129"/>
                  </a:lnTo>
                  <a:lnTo>
                    <a:pt x="16" y="103"/>
                  </a:lnTo>
                  <a:lnTo>
                    <a:pt x="16" y="72"/>
                  </a:lnTo>
                  <a:lnTo>
                    <a:pt x="19" y="38"/>
                  </a:lnTo>
                  <a:lnTo>
                    <a:pt x="16" y="7"/>
                  </a:lnTo>
                  <a:lnTo>
                    <a:pt x="12" y="4"/>
                  </a:lnTo>
                  <a:lnTo>
                    <a:pt x="7" y="2"/>
                  </a:lnTo>
                  <a:lnTo>
                    <a:pt x="2" y="0"/>
                  </a:lnTo>
                  <a:lnTo>
                    <a:pt x="7" y="19"/>
                  </a:lnTo>
                  <a:lnTo>
                    <a:pt x="7" y="69"/>
                  </a:lnTo>
                  <a:lnTo>
                    <a:pt x="2" y="98"/>
                  </a:lnTo>
                  <a:lnTo>
                    <a:pt x="0" y="115"/>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0" name="Freeform 998"/>
            <p:cNvSpPr>
              <a:spLocks/>
            </p:cNvSpPr>
            <p:nvPr/>
          </p:nvSpPr>
          <p:spPr bwMode="auto">
            <a:xfrm>
              <a:off x="8745" y="2757"/>
              <a:ext cx="22" cy="137"/>
            </a:xfrm>
            <a:custGeom>
              <a:avLst/>
              <a:gdLst/>
              <a:ahLst/>
              <a:cxnLst>
                <a:cxn ang="0">
                  <a:pos x="2" y="134"/>
                </a:cxn>
                <a:cxn ang="0">
                  <a:pos x="9" y="134"/>
                </a:cxn>
                <a:cxn ang="0">
                  <a:pos x="9" y="132"/>
                </a:cxn>
                <a:cxn ang="0">
                  <a:pos x="16" y="132"/>
                </a:cxn>
                <a:cxn ang="0">
                  <a:pos x="19" y="105"/>
                </a:cxn>
                <a:cxn ang="0">
                  <a:pos x="19" y="38"/>
                </a:cxn>
                <a:cxn ang="0">
                  <a:pos x="21" y="9"/>
                </a:cxn>
                <a:cxn ang="0">
                  <a:pos x="19" y="7"/>
                </a:cxn>
                <a:cxn ang="0">
                  <a:pos x="14" y="4"/>
                </a:cxn>
                <a:cxn ang="0">
                  <a:pos x="9" y="2"/>
                </a:cxn>
                <a:cxn ang="0">
                  <a:pos x="4" y="0"/>
                </a:cxn>
                <a:cxn ang="0">
                  <a:pos x="9" y="19"/>
                </a:cxn>
                <a:cxn ang="0">
                  <a:pos x="9" y="55"/>
                </a:cxn>
                <a:cxn ang="0">
                  <a:pos x="7" y="69"/>
                </a:cxn>
                <a:cxn ang="0">
                  <a:pos x="7" y="86"/>
                </a:cxn>
                <a:cxn ang="0">
                  <a:pos x="4" y="100"/>
                </a:cxn>
                <a:cxn ang="0">
                  <a:pos x="2" y="117"/>
                </a:cxn>
                <a:cxn ang="0">
                  <a:pos x="0" y="136"/>
                </a:cxn>
                <a:cxn ang="0">
                  <a:pos x="2" y="134"/>
                </a:cxn>
              </a:cxnLst>
              <a:rect l="0" t="0" r="r" b="b"/>
              <a:pathLst>
                <a:path w="22" h="137">
                  <a:moveTo>
                    <a:pt x="2" y="134"/>
                  </a:moveTo>
                  <a:lnTo>
                    <a:pt x="9" y="134"/>
                  </a:lnTo>
                  <a:lnTo>
                    <a:pt x="9" y="132"/>
                  </a:lnTo>
                  <a:lnTo>
                    <a:pt x="16" y="132"/>
                  </a:lnTo>
                  <a:lnTo>
                    <a:pt x="19" y="105"/>
                  </a:lnTo>
                  <a:lnTo>
                    <a:pt x="19" y="38"/>
                  </a:lnTo>
                  <a:lnTo>
                    <a:pt x="21" y="9"/>
                  </a:lnTo>
                  <a:lnTo>
                    <a:pt x="19" y="7"/>
                  </a:lnTo>
                  <a:lnTo>
                    <a:pt x="14" y="4"/>
                  </a:lnTo>
                  <a:lnTo>
                    <a:pt x="9" y="2"/>
                  </a:lnTo>
                  <a:lnTo>
                    <a:pt x="4" y="0"/>
                  </a:lnTo>
                  <a:lnTo>
                    <a:pt x="9" y="19"/>
                  </a:lnTo>
                  <a:lnTo>
                    <a:pt x="9" y="55"/>
                  </a:lnTo>
                  <a:lnTo>
                    <a:pt x="7" y="69"/>
                  </a:lnTo>
                  <a:lnTo>
                    <a:pt x="7" y="86"/>
                  </a:lnTo>
                  <a:lnTo>
                    <a:pt x="4" y="100"/>
                  </a:lnTo>
                  <a:lnTo>
                    <a:pt x="2" y="117"/>
                  </a:lnTo>
                  <a:lnTo>
                    <a:pt x="0" y="136"/>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1" name="Freeform 999"/>
            <p:cNvSpPr>
              <a:spLocks/>
            </p:cNvSpPr>
            <p:nvPr/>
          </p:nvSpPr>
          <p:spPr bwMode="auto">
            <a:xfrm>
              <a:off x="8743" y="2755"/>
              <a:ext cx="21" cy="139"/>
            </a:xfrm>
            <a:custGeom>
              <a:avLst/>
              <a:gdLst/>
              <a:ahLst/>
              <a:cxnLst>
                <a:cxn ang="0">
                  <a:pos x="2" y="136"/>
                </a:cxn>
                <a:cxn ang="0">
                  <a:pos x="7" y="136"/>
                </a:cxn>
                <a:cxn ang="0">
                  <a:pos x="9" y="134"/>
                </a:cxn>
                <a:cxn ang="0">
                  <a:pos x="16" y="134"/>
                </a:cxn>
                <a:cxn ang="0">
                  <a:pos x="19" y="107"/>
                </a:cxn>
                <a:cxn ang="0">
                  <a:pos x="19" y="40"/>
                </a:cxn>
                <a:cxn ang="0">
                  <a:pos x="21" y="9"/>
                </a:cxn>
                <a:cxn ang="0">
                  <a:pos x="19" y="9"/>
                </a:cxn>
                <a:cxn ang="0">
                  <a:pos x="14" y="4"/>
                </a:cxn>
                <a:cxn ang="0">
                  <a:pos x="9" y="2"/>
                </a:cxn>
                <a:cxn ang="0">
                  <a:pos x="4" y="0"/>
                </a:cxn>
                <a:cxn ang="0">
                  <a:pos x="9" y="21"/>
                </a:cxn>
                <a:cxn ang="0">
                  <a:pos x="9" y="57"/>
                </a:cxn>
                <a:cxn ang="0">
                  <a:pos x="4" y="86"/>
                </a:cxn>
                <a:cxn ang="0">
                  <a:pos x="4" y="103"/>
                </a:cxn>
                <a:cxn ang="0">
                  <a:pos x="2" y="120"/>
                </a:cxn>
                <a:cxn ang="0">
                  <a:pos x="0" y="139"/>
                </a:cxn>
                <a:cxn ang="0">
                  <a:pos x="2" y="136"/>
                </a:cxn>
              </a:cxnLst>
              <a:rect l="0" t="0" r="r" b="b"/>
              <a:pathLst>
                <a:path w="21" h="139">
                  <a:moveTo>
                    <a:pt x="2" y="136"/>
                  </a:moveTo>
                  <a:lnTo>
                    <a:pt x="7" y="136"/>
                  </a:lnTo>
                  <a:lnTo>
                    <a:pt x="9" y="134"/>
                  </a:lnTo>
                  <a:lnTo>
                    <a:pt x="16" y="134"/>
                  </a:lnTo>
                  <a:lnTo>
                    <a:pt x="19" y="107"/>
                  </a:lnTo>
                  <a:lnTo>
                    <a:pt x="19" y="40"/>
                  </a:lnTo>
                  <a:lnTo>
                    <a:pt x="21" y="9"/>
                  </a:lnTo>
                  <a:lnTo>
                    <a:pt x="19" y="9"/>
                  </a:lnTo>
                  <a:lnTo>
                    <a:pt x="14" y="4"/>
                  </a:lnTo>
                  <a:lnTo>
                    <a:pt x="9" y="2"/>
                  </a:lnTo>
                  <a:lnTo>
                    <a:pt x="4" y="0"/>
                  </a:lnTo>
                  <a:lnTo>
                    <a:pt x="9" y="21"/>
                  </a:lnTo>
                  <a:lnTo>
                    <a:pt x="9" y="57"/>
                  </a:lnTo>
                  <a:lnTo>
                    <a:pt x="4" y="86"/>
                  </a:lnTo>
                  <a:lnTo>
                    <a:pt x="4" y="103"/>
                  </a:lnTo>
                  <a:lnTo>
                    <a:pt x="2" y="120"/>
                  </a:lnTo>
                  <a:lnTo>
                    <a:pt x="0" y="139"/>
                  </a:lnTo>
                  <a:lnTo>
                    <a:pt x="2" y="13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2" name="Freeform 1000"/>
            <p:cNvSpPr>
              <a:spLocks/>
            </p:cNvSpPr>
            <p:nvPr/>
          </p:nvSpPr>
          <p:spPr bwMode="auto">
            <a:xfrm>
              <a:off x="8740" y="2755"/>
              <a:ext cx="22" cy="139"/>
            </a:xfrm>
            <a:custGeom>
              <a:avLst/>
              <a:gdLst/>
              <a:ahLst/>
              <a:cxnLst>
                <a:cxn ang="0">
                  <a:pos x="16" y="7"/>
                </a:cxn>
                <a:cxn ang="0">
                  <a:pos x="11" y="2"/>
                </a:cxn>
                <a:cxn ang="0">
                  <a:pos x="9" y="2"/>
                </a:cxn>
                <a:cxn ang="0">
                  <a:pos x="4" y="0"/>
                </a:cxn>
                <a:cxn ang="0">
                  <a:pos x="9" y="19"/>
                </a:cxn>
                <a:cxn ang="0">
                  <a:pos x="9" y="55"/>
                </a:cxn>
                <a:cxn ang="0">
                  <a:pos x="7" y="72"/>
                </a:cxn>
                <a:cxn ang="0">
                  <a:pos x="4" y="86"/>
                </a:cxn>
                <a:cxn ang="0">
                  <a:pos x="2" y="103"/>
                </a:cxn>
                <a:cxn ang="0">
                  <a:pos x="2" y="120"/>
                </a:cxn>
                <a:cxn ang="0">
                  <a:pos x="0" y="139"/>
                </a:cxn>
                <a:cxn ang="0">
                  <a:pos x="2" y="136"/>
                </a:cxn>
                <a:cxn ang="0">
                  <a:pos x="7" y="136"/>
                </a:cxn>
                <a:cxn ang="0">
                  <a:pos x="9" y="134"/>
                </a:cxn>
                <a:cxn ang="0">
                  <a:pos x="16" y="134"/>
                </a:cxn>
                <a:cxn ang="0">
                  <a:pos x="19" y="107"/>
                </a:cxn>
                <a:cxn ang="0">
                  <a:pos x="19" y="38"/>
                </a:cxn>
                <a:cxn ang="0">
                  <a:pos x="21" y="9"/>
                </a:cxn>
                <a:cxn ang="0">
                  <a:pos x="16" y="7"/>
                </a:cxn>
              </a:cxnLst>
              <a:rect l="0" t="0" r="r" b="b"/>
              <a:pathLst>
                <a:path w="22" h="139">
                  <a:moveTo>
                    <a:pt x="16" y="7"/>
                  </a:moveTo>
                  <a:lnTo>
                    <a:pt x="11" y="2"/>
                  </a:lnTo>
                  <a:lnTo>
                    <a:pt x="9" y="2"/>
                  </a:lnTo>
                  <a:lnTo>
                    <a:pt x="4" y="0"/>
                  </a:lnTo>
                  <a:lnTo>
                    <a:pt x="9" y="19"/>
                  </a:lnTo>
                  <a:lnTo>
                    <a:pt x="9" y="55"/>
                  </a:lnTo>
                  <a:lnTo>
                    <a:pt x="7" y="72"/>
                  </a:lnTo>
                  <a:lnTo>
                    <a:pt x="4" y="86"/>
                  </a:lnTo>
                  <a:lnTo>
                    <a:pt x="2" y="103"/>
                  </a:lnTo>
                  <a:lnTo>
                    <a:pt x="2" y="120"/>
                  </a:lnTo>
                  <a:lnTo>
                    <a:pt x="0" y="139"/>
                  </a:lnTo>
                  <a:lnTo>
                    <a:pt x="2" y="136"/>
                  </a:lnTo>
                  <a:lnTo>
                    <a:pt x="7" y="136"/>
                  </a:lnTo>
                  <a:lnTo>
                    <a:pt x="9" y="134"/>
                  </a:lnTo>
                  <a:lnTo>
                    <a:pt x="16" y="134"/>
                  </a:lnTo>
                  <a:lnTo>
                    <a:pt x="19" y="107"/>
                  </a:lnTo>
                  <a:lnTo>
                    <a:pt x="19" y="38"/>
                  </a:lnTo>
                  <a:lnTo>
                    <a:pt x="21" y="9"/>
                  </a:lnTo>
                  <a:lnTo>
                    <a:pt x="16" y="7"/>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3" name="Freeform 1001"/>
            <p:cNvSpPr>
              <a:spLocks/>
            </p:cNvSpPr>
            <p:nvPr/>
          </p:nvSpPr>
          <p:spPr bwMode="auto">
            <a:xfrm>
              <a:off x="8738" y="2752"/>
              <a:ext cx="22" cy="142"/>
            </a:xfrm>
            <a:custGeom>
              <a:avLst/>
              <a:gdLst/>
              <a:ahLst/>
              <a:cxnLst>
                <a:cxn ang="0">
                  <a:pos x="0" y="122"/>
                </a:cxn>
                <a:cxn ang="0">
                  <a:pos x="0" y="141"/>
                </a:cxn>
                <a:cxn ang="0">
                  <a:pos x="2" y="139"/>
                </a:cxn>
                <a:cxn ang="0">
                  <a:pos x="7" y="136"/>
                </a:cxn>
                <a:cxn ang="0">
                  <a:pos x="14" y="136"/>
                </a:cxn>
                <a:cxn ang="0">
                  <a:pos x="16" y="134"/>
                </a:cxn>
                <a:cxn ang="0">
                  <a:pos x="19" y="107"/>
                </a:cxn>
                <a:cxn ang="0">
                  <a:pos x="19" y="40"/>
                </a:cxn>
                <a:cxn ang="0">
                  <a:pos x="21" y="9"/>
                </a:cxn>
                <a:cxn ang="0">
                  <a:pos x="16" y="7"/>
                </a:cxn>
                <a:cxn ang="0">
                  <a:pos x="11" y="4"/>
                </a:cxn>
                <a:cxn ang="0">
                  <a:pos x="7" y="0"/>
                </a:cxn>
                <a:cxn ang="0">
                  <a:pos x="9" y="21"/>
                </a:cxn>
                <a:cxn ang="0">
                  <a:pos x="9" y="57"/>
                </a:cxn>
                <a:cxn ang="0">
                  <a:pos x="7" y="72"/>
                </a:cxn>
                <a:cxn ang="0">
                  <a:pos x="0" y="122"/>
                </a:cxn>
              </a:cxnLst>
              <a:rect l="0" t="0" r="r" b="b"/>
              <a:pathLst>
                <a:path w="22" h="142">
                  <a:moveTo>
                    <a:pt x="0" y="122"/>
                  </a:moveTo>
                  <a:lnTo>
                    <a:pt x="0" y="141"/>
                  </a:lnTo>
                  <a:lnTo>
                    <a:pt x="2" y="139"/>
                  </a:lnTo>
                  <a:lnTo>
                    <a:pt x="7" y="136"/>
                  </a:lnTo>
                  <a:lnTo>
                    <a:pt x="14" y="136"/>
                  </a:lnTo>
                  <a:lnTo>
                    <a:pt x="16" y="134"/>
                  </a:lnTo>
                  <a:lnTo>
                    <a:pt x="19" y="107"/>
                  </a:lnTo>
                  <a:lnTo>
                    <a:pt x="19" y="40"/>
                  </a:lnTo>
                  <a:lnTo>
                    <a:pt x="21" y="9"/>
                  </a:lnTo>
                  <a:lnTo>
                    <a:pt x="16" y="7"/>
                  </a:lnTo>
                  <a:lnTo>
                    <a:pt x="11" y="4"/>
                  </a:lnTo>
                  <a:lnTo>
                    <a:pt x="7" y="0"/>
                  </a:lnTo>
                  <a:lnTo>
                    <a:pt x="9" y="21"/>
                  </a:lnTo>
                  <a:lnTo>
                    <a:pt x="9" y="57"/>
                  </a:lnTo>
                  <a:lnTo>
                    <a:pt x="7" y="72"/>
                  </a:lnTo>
                  <a:lnTo>
                    <a:pt x="0" y="122"/>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4" name="Freeform 1002"/>
            <p:cNvSpPr>
              <a:spLocks/>
            </p:cNvSpPr>
            <p:nvPr/>
          </p:nvSpPr>
          <p:spPr bwMode="auto">
            <a:xfrm>
              <a:off x="8736" y="2752"/>
              <a:ext cx="21" cy="142"/>
            </a:xfrm>
            <a:custGeom>
              <a:avLst/>
              <a:gdLst/>
              <a:ahLst/>
              <a:cxnLst>
                <a:cxn ang="0">
                  <a:pos x="19" y="38"/>
                </a:cxn>
                <a:cxn ang="0">
                  <a:pos x="21" y="9"/>
                </a:cxn>
                <a:cxn ang="0">
                  <a:pos x="4" y="0"/>
                </a:cxn>
                <a:cxn ang="0">
                  <a:pos x="9" y="19"/>
                </a:cxn>
                <a:cxn ang="0">
                  <a:pos x="9" y="55"/>
                </a:cxn>
                <a:cxn ang="0">
                  <a:pos x="0" y="122"/>
                </a:cxn>
                <a:cxn ang="0">
                  <a:pos x="0" y="141"/>
                </a:cxn>
                <a:cxn ang="0">
                  <a:pos x="14" y="134"/>
                </a:cxn>
                <a:cxn ang="0">
                  <a:pos x="16" y="107"/>
                </a:cxn>
                <a:cxn ang="0">
                  <a:pos x="19" y="74"/>
                </a:cxn>
                <a:cxn ang="0">
                  <a:pos x="19" y="38"/>
                </a:cxn>
              </a:cxnLst>
              <a:rect l="0" t="0" r="r" b="b"/>
              <a:pathLst>
                <a:path w="21" h="142">
                  <a:moveTo>
                    <a:pt x="19" y="38"/>
                  </a:moveTo>
                  <a:lnTo>
                    <a:pt x="21" y="9"/>
                  </a:lnTo>
                  <a:lnTo>
                    <a:pt x="4" y="0"/>
                  </a:lnTo>
                  <a:lnTo>
                    <a:pt x="9" y="19"/>
                  </a:lnTo>
                  <a:lnTo>
                    <a:pt x="9" y="55"/>
                  </a:lnTo>
                  <a:lnTo>
                    <a:pt x="0" y="122"/>
                  </a:lnTo>
                  <a:lnTo>
                    <a:pt x="0" y="141"/>
                  </a:lnTo>
                  <a:lnTo>
                    <a:pt x="14" y="134"/>
                  </a:lnTo>
                  <a:lnTo>
                    <a:pt x="16" y="107"/>
                  </a:lnTo>
                  <a:lnTo>
                    <a:pt x="19" y="74"/>
                  </a:lnTo>
                  <a:lnTo>
                    <a:pt x="19" y="3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5" name="Freeform 1003"/>
            <p:cNvSpPr>
              <a:spLocks/>
            </p:cNvSpPr>
            <p:nvPr/>
          </p:nvSpPr>
          <p:spPr bwMode="auto">
            <a:xfrm>
              <a:off x="8510" y="2896"/>
              <a:ext cx="185" cy="15"/>
            </a:xfrm>
            <a:custGeom>
              <a:avLst/>
              <a:gdLst/>
              <a:ahLst/>
              <a:cxnLst>
                <a:cxn ang="0">
                  <a:pos x="4" y="2"/>
                </a:cxn>
                <a:cxn ang="0">
                  <a:pos x="7" y="4"/>
                </a:cxn>
                <a:cxn ang="0">
                  <a:pos x="12" y="4"/>
                </a:cxn>
                <a:cxn ang="0">
                  <a:pos x="14" y="7"/>
                </a:cxn>
                <a:cxn ang="0">
                  <a:pos x="21" y="7"/>
                </a:cxn>
                <a:cxn ang="0">
                  <a:pos x="26" y="9"/>
                </a:cxn>
                <a:cxn ang="0">
                  <a:pos x="36" y="9"/>
                </a:cxn>
                <a:cxn ang="0">
                  <a:pos x="40" y="12"/>
                </a:cxn>
                <a:cxn ang="0">
                  <a:pos x="50" y="12"/>
                </a:cxn>
                <a:cxn ang="0">
                  <a:pos x="55" y="14"/>
                </a:cxn>
                <a:cxn ang="0">
                  <a:pos x="129" y="14"/>
                </a:cxn>
                <a:cxn ang="0">
                  <a:pos x="136" y="12"/>
                </a:cxn>
                <a:cxn ang="0">
                  <a:pos x="144" y="12"/>
                </a:cxn>
                <a:cxn ang="0">
                  <a:pos x="160" y="9"/>
                </a:cxn>
                <a:cxn ang="0">
                  <a:pos x="184" y="7"/>
                </a:cxn>
                <a:cxn ang="0">
                  <a:pos x="163" y="4"/>
                </a:cxn>
                <a:cxn ang="0">
                  <a:pos x="141" y="4"/>
                </a:cxn>
                <a:cxn ang="0">
                  <a:pos x="129" y="7"/>
                </a:cxn>
                <a:cxn ang="0">
                  <a:pos x="108" y="7"/>
                </a:cxn>
                <a:cxn ang="0">
                  <a:pos x="98" y="9"/>
                </a:cxn>
                <a:cxn ang="0">
                  <a:pos x="57" y="9"/>
                </a:cxn>
                <a:cxn ang="0">
                  <a:pos x="48" y="7"/>
                </a:cxn>
                <a:cxn ang="0">
                  <a:pos x="33" y="7"/>
                </a:cxn>
                <a:cxn ang="0">
                  <a:pos x="26" y="4"/>
                </a:cxn>
                <a:cxn ang="0">
                  <a:pos x="16" y="4"/>
                </a:cxn>
                <a:cxn ang="0">
                  <a:pos x="9" y="2"/>
                </a:cxn>
                <a:cxn ang="0">
                  <a:pos x="0" y="0"/>
                </a:cxn>
                <a:cxn ang="0">
                  <a:pos x="0" y="2"/>
                </a:cxn>
                <a:cxn ang="0">
                  <a:pos x="4" y="2"/>
                </a:cxn>
              </a:cxnLst>
              <a:rect l="0" t="0" r="r" b="b"/>
              <a:pathLst>
                <a:path w="185" h="15">
                  <a:moveTo>
                    <a:pt x="4" y="2"/>
                  </a:moveTo>
                  <a:lnTo>
                    <a:pt x="7" y="4"/>
                  </a:lnTo>
                  <a:lnTo>
                    <a:pt x="12" y="4"/>
                  </a:lnTo>
                  <a:lnTo>
                    <a:pt x="14" y="7"/>
                  </a:lnTo>
                  <a:lnTo>
                    <a:pt x="21" y="7"/>
                  </a:lnTo>
                  <a:lnTo>
                    <a:pt x="26" y="9"/>
                  </a:lnTo>
                  <a:lnTo>
                    <a:pt x="36" y="9"/>
                  </a:lnTo>
                  <a:lnTo>
                    <a:pt x="40" y="12"/>
                  </a:lnTo>
                  <a:lnTo>
                    <a:pt x="50" y="12"/>
                  </a:lnTo>
                  <a:lnTo>
                    <a:pt x="55" y="14"/>
                  </a:lnTo>
                  <a:lnTo>
                    <a:pt x="129" y="14"/>
                  </a:lnTo>
                  <a:lnTo>
                    <a:pt x="136" y="12"/>
                  </a:lnTo>
                  <a:lnTo>
                    <a:pt x="144" y="12"/>
                  </a:lnTo>
                  <a:lnTo>
                    <a:pt x="160" y="9"/>
                  </a:lnTo>
                  <a:lnTo>
                    <a:pt x="184" y="7"/>
                  </a:lnTo>
                  <a:lnTo>
                    <a:pt x="163" y="4"/>
                  </a:lnTo>
                  <a:lnTo>
                    <a:pt x="141" y="4"/>
                  </a:lnTo>
                  <a:lnTo>
                    <a:pt x="129" y="7"/>
                  </a:lnTo>
                  <a:lnTo>
                    <a:pt x="108" y="7"/>
                  </a:lnTo>
                  <a:lnTo>
                    <a:pt x="98" y="9"/>
                  </a:lnTo>
                  <a:lnTo>
                    <a:pt x="57" y="9"/>
                  </a:lnTo>
                  <a:lnTo>
                    <a:pt x="48" y="7"/>
                  </a:lnTo>
                  <a:lnTo>
                    <a:pt x="33" y="7"/>
                  </a:lnTo>
                  <a:lnTo>
                    <a:pt x="26" y="4"/>
                  </a:lnTo>
                  <a:lnTo>
                    <a:pt x="16" y="4"/>
                  </a:lnTo>
                  <a:lnTo>
                    <a:pt x="9" y="2"/>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6" name="Freeform 1004"/>
            <p:cNvSpPr>
              <a:spLocks/>
            </p:cNvSpPr>
            <p:nvPr/>
          </p:nvSpPr>
          <p:spPr bwMode="auto">
            <a:xfrm>
              <a:off x="8565" y="2911"/>
              <a:ext cx="67" cy="19"/>
            </a:xfrm>
            <a:custGeom>
              <a:avLst/>
              <a:gdLst/>
              <a:ahLst/>
              <a:cxnLst>
                <a:cxn ang="0">
                  <a:pos x="55" y="19"/>
                </a:cxn>
                <a:cxn ang="0">
                  <a:pos x="67" y="19"/>
                </a:cxn>
                <a:cxn ang="0">
                  <a:pos x="62" y="14"/>
                </a:cxn>
                <a:cxn ang="0">
                  <a:pos x="52" y="12"/>
                </a:cxn>
                <a:cxn ang="0">
                  <a:pos x="48" y="2"/>
                </a:cxn>
                <a:cxn ang="0">
                  <a:pos x="7" y="2"/>
                </a:cxn>
                <a:cxn ang="0">
                  <a:pos x="0" y="0"/>
                </a:cxn>
                <a:cxn ang="0">
                  <a:pos x="2" y="4"/>
                </a:cxn>
                <a:cxn ang="0">
                  <a:pos x="14" y="14"/>
                </a:cxn>
                <a:cxn ang="0">
                  <a:pos x="26" y="14"/>
                </a:cxn>
                <a:cxn ang="0">
                  <a:pos x="55" y="19"/>
                </a:cxn>
              </a:cxnLst>
              <a:rect l="0" t="0" r="r" b="b"/>
              <a:pathLst>
                <a:path w="67" h="19">
                  <a:moveTo>
                    <a:pt x="55" y="19"/>
                  </a:moveTo>
                  <a:lnTo>
                    <a:pt x="67" y="19"/>
                  </a:lnTo>
                  <a:lnTo>
                    <a:pt x="62" y="14"/>
                  </a:lnTo>
                  <a:lnTo>
                    <a:pt x="52" y="12"/>
                  </a:lnTo>
                  <a:lnTo>
                    <a:pt x="48" y="2"/>
                  </a:lnTo>
                  <a:lnTo>
                    <a:pt x="7" y="2"/>
                  </a:lnTo>
                  <a:lnTo>
                    <a:pt x="0" y="0"/>
                  </a:lnTo>
                  <a:lnTo>
                    <a:pt x="2" y="4"/>
                  </a:lnTo>
                  <a:lnTo>
                    <a:pt x="14" y="14"/>
                  </a:lnTo>
                  <a:lnTo>
                    <a:pt x="26" y="14"/>
                  </a:lnTo>
                  <a:lnTo>
                    <a:pt x="55"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7" name="Freeform 1005"/>
            <p:cNvSpPr>
              <a:spLocks/>
            </p:cNvSpPr>
            <p:nvPr/>
          </p:nvSpPr>
          <p:spPr bwMode="auto">
            <a:xfrm>
              <a:off x="8551" y="2927"/>
              <a:ext cx="120" cy="29"/>
            </a:xfrm>
            <a:custGeom>
              <a:avLst/>
              <a:gdLst/>
              <a:ahLst/>
              <a:cxnLst>
                <a:cxn ang="0">
                  <a:pos x="4" y="9"/>
                </a:cxn>
                <a:cxn ang="0">
                  <a:pos x="0" y="14"/>
                </a:cxn>
                <a:cxn ang="0">
                  <a:pos x="2" y="14"/>
                </a:cxn>
                <a:cxn ang="0">
                  <a:pos x="7" y="19"/>
                </a:cxn>
                <a:cxn ang="0">
                  <a:pos x="12" y="19"/>
                </a:cxn>
                <a:cxn ang="0">
                  <a:pos x="16" y="21"/>
                </a:cxn>
                <a:cxn ang="0">
                  <a:pos x="21" y="21"/>
                </a:cxn>
                <a:cxn ang="0">
                  <a:pos x="26" y="24"/>
                </a:cxn>
                <a:cxn ang="0">
                  <a:pos x="33" y="24"/>
                </a:cxn>
                <a:cxn ang="0">
                  <a:pos x="38" y="26"/>
                </a:cxn>
                <a:cxn ang="0">
                  <a:pos x="57" y="26"/>
                </a:cxn>
                <a:cxn ang="0">
                  <a:pos x="93" y="28"/>
                </a:cxn>
                <a:cxn ang="0">
                  <a:pos x="120" y="26"/>
                </a:cxn>
                <a:cxn ang="0">
                  <a:pos x="117" y="24"/>
                </a:cxn>
                <a:cxn ang="0">
                  <a:pos x="98" y="14"/>
                </a:cxn>
                <a:cxn ang="0">
                  <a:pos x="96" y="12"/>
                </a:cxn>
                <a:cxn ang="0">
                  <a:pos x="91" y="9"/>
                </a:cxn>
                <a:cxn ang="0">
                  <a:pos x="86" y="4"/>
                </a:cxn>
                <a:cxn ang="0">
                  <a:pos x="50" y="4"/>
                </a:cxn>
                <a:cxn ang="0">
                  <a:pos x="47" y="2"/>
                </a:cxn>
                <a:cxn ang="0">
                  <a:pos x="38" y="2"/>
                </a:cxn>
                <a:cxn ang="0">
                  <a:pos x="33" y="0"/>
                </a:cxn>
                <a:cxn ang="0">
                  <a:pos x="26" y="0"/>
                </a:cxn>
                <a:cxn ang="0">
                  <a:pos x="14" y="2"/>
                </a:cxn>
                <a:cxn ang="0">
                  <a:pos x="4" y="9"/>
                </a:cxn>
              </a:cxnLst>
              <a:rect l="0" t="0" r="r" b="b"/>
              <a:pathLst>
                <a:path w="120" h="29">
                  <a:moveTo>
                    <a:pt x="4" y="9"/>
                  </a:moveTo>
                  <a:lnTo>
                    <a:pt x="0" y="14"/>
                  </a:lnTo>
                  <a:lnTo>
                    <a:pt x="2" y="14"/>
                  </a:lnTo>
                  <a:lnTo>
                    <a:pt x="7" y="19"/>
                  </a:lnTo>
                  <a:lnTo>
                    <a:pt x="12" y="19"/>
                  </a:lnTo>
                  <a:lnTo>
                    <a:pt x="16" y="21"/>
                  </a:lnTo>
                  <a:lnTo>
                    <a:pt x="21" y="21"/>
                  </a:lnTo>
                  <a:lnTo>
                    <a:pt x="26" y="24"/>
                  </a:lnTo>
                  <a:lnTo>
                    <a:pt x="33" y="24"/>
                  </a:lnTo>
                  <a:lnTo>
                    <a:pt x="38" y="26"/>
                  </a:lnTo>
                  <a:lnTo>
                    <a:pt x="57" y="26"/>
                  </a:lnTo>
                  <a:lnTo>
                    <a:pt x="93" y="28"/>
                  </a:lnTo>
                  <a:lnTo>
                    <a:pt x="120" y="26"/>
                  </a:lnTo>
                  <a:lnTo>
                    <a:pt x="117" y="24"/>
                  </a:lnTo>
                  <a:lnTo>
                    <a:pt x="98" y="14"/>
                  </a:lnTo>
                  <a:lnTo>
                    <a:pt x="96" y="12"/>
                  </a:lnTo>
                  <a:lnTo>
                    <a:pt x="91" y="9"/>
                  </a:lnTo>
                  <a:lnTo>
                    <a:pt x="86" y="4"/>
                  </a:lnTo>
                  <a:lnTo>
                    <a:pt x="50" y="4"/>
                  </a:lnTo>
                  <a:lnTo>
                    <a:pt x="47" y="2"/>
                  </a:lnTo>
                  <a:lnTo>
                    <a:pt x="38" y="2"/>
                  </a:lnTo>
                  <a:lnTo>
                    <a:pt x="33" y="0"/>
                  </a:lnTo>
                  <a:lnTo>
                    <a:pt x="26" y="0"/>
                  </a:lnTo>
                  <a:lnTo>
                    <a:pt x="14" y="2"/>
                  </a:lnTo>
                  <a:lnTo>
                    <a:pt x="4"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8" name="Freeform 1006"/>
            <p:cNvSpPr>
              <a:spLocks/>
            </p:cNvSpPr>
            <p:nvPr/>
          </p:nvSpPr>
          <p:spPr bwMode="auto">
            <a:xfrm>
              <a:off x="8565" y="2911"/>
              <a:ext cx="48" cy="19"/>
            </a:xfrm>
            <a:custGeom>
              <a:avLst/>
              <a:gdLst/>
              <a:ahLst/>
              <a:cxnLst>
                <a:cxn ang="0">
                  <a:pos x="21" y="2"/>
                </a:cxn>
                <a:cxn ang="0">
                  <a:pos x="0" y="0"/>
                </a:cxn>
                <a:cxn ang="0">
                  <a:pos x="4" y="2"/>
                </a:cxn>
                <a:cxn ang="0">
                  <a:pos x="9" y="7"/>
                </a:cxn>
                <a:cxn ang="0">
                  <a:pos x="14" y="12"/>
                </a:cxn>
                <a:cxn ang="0">
                  <a:pos x="19" y="14"/>
                </a:cxn>
                <a:cxn ang="0">
                  <a:pos x="24" y="16"/>
                </a:cxn>
                <a:cxn ang="0">
                  <a:pos x="40" y="16"/>
                </a:cxn>
                <a:cxn ang="0">
                  <a:pos x="43" y="19"/>
                </a:cxn>
                <a:cxn ang="0">
                  <a:pos x="48" y="19"/>
                </a:cxn>
                <a:cxn ang="0">
                  <a:pos x="43" y="16"/>
                </a:cxn>
                <a:cxn ang="0">
                  <a:pos x="40" y="12"/>
                </a:cxn>
                <a:cxn ang="0">
                  <a:pos x="36" y="9"/>
                </a:cxn>
                <a:cxn ang="0">
                  <a:pos x="36" y="7"/>
                </a:cxn>
                <a:cxn ang="0">
                  <a:pos x="31" y="2"/>
                </a:cxn>
                <a:cxn ang="0">
                  <a:pos x="21" y="2"/>
                </a:cxn>
              </a:cxnLst>
              <a:rect l="0" t="0" r="r" b="b"/>
              <a:pathLst>
                <a:path w="48" h="19">
                  <a:moveTo>
                    <a:pt x="21" y="2"/>
                  </a:moveTo>
                  <a:lnTo>
                    <a:pt x="0" y="0"/>
                  </a:lnTo>
                  <a:lnTo>
                    <a:pt x="4" y="2"/>
                  </a:lnTo>
                  <a:lnTo>
                    <a:pt x="9" y="7"/>
                  </a:lnTo>
                  <a:lnTo>
                    <a:pt x="14" y="12"/>
                  </a:lnTo>
                  <a:lnTo>
                    <a:pt x="19" y="14"/>
                  </a:lnTo>
                  <a:lnTo>
                    <a:pt x="24" y="16"/>
                  </a:lnTo>
                  <a:lnTo>
                    <a:pt x="40" y="16"/>
                  </a:lnTo>
                  <a:lnTo>
                    <a:pt x="43" y="19"/>
                  </a:lnTo>
                  <a:lnTo>
                    <a:pt x="48" y="19"/>
                  </a:lnTo>
                  <a:lnTo>
                    <a:pt x="43" y="16"/>
                  </a:lnTo>
                  <a:lnTo>
                    <a:pt x="40" y="12"/>
                  </a:lnTo>
                  <a:lnTo>
                    <a:pt x="36" y="9"/>
                  </a:lnTo>
                  <a:lnTo>
                    <a:pt x="36" y="7"/>
                  </a:lnTo>
                  <a:lnTo>
                    <a:pt x="31" y="2"/>
                  </a:lnTo>
                  <a:lnTo>
                    <a:pt x="21"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9" name="Freeform 1007"/>
            <p:cNvSpPr>
              <a:spLocks/>
            </p:cNvSpPr>
            <p:nvPr/>
          </p:nvSpPr>
          <p:spPr bwMode="auto">
            <a:xfrm>
              <a:off x="8548" y="2925"/>
              <a:ext cx="99" cy="31"/>
            </a:xfrm>
            <a:custGeom>
              <a:avLst/>
              <a:gdLst/>
              <a:ahLst/>
              <a:cxnLst>
                <a:cxn ang="0">
                  <a:pos x="4" y="19"/>
                </a:cxn>
                <a:cxn ang="0">
                  <a:pos x="7" y="19"/>
                </a:cxn>
                <a:cxn ang="0">
                  <a:pos x="16" y="24"/>
                </a:cxn>
                <a:cxn ang="0">
                  <a:pos x="21" y="24"/>
                </a:cxn>
                <a:cxn ang="0">
                  <a:pos x="26" y="26"/>
                </a:cxn>
                <a:cxn ang="0">
                  <a:pos x="38" y="26"/>
                </a:cxn>
                <a:cxn ang="0">
                  <a:pos x="43" y="28"/>
                </a:cxn>
                <a:cxn ang="0">
                  <a:pos x="60" y="28"/>
                </a:cxn>
                <a:cxn ang="0">
                  <a:pos x="64" y="31"/>
                </a:cxn>
                <a:cxn ang="0">
                  <a:pos x="98" y="31"/>
                </a:cxn>
                <a:cxn ang="0">
                  <a:pos x="83" y="21"/>
                </a:cxn>
                <a:cxn ang="0">
                  <a:pos x="74" y="7"/>
                </a:cxn>
                <a:cxn ang="0">
                  <a:pos x="57" y="7"/>
                </a:cxn>
                <a:cxn ang="0">
                  <a:pos x="33" y="2"/>
                </a:cxn>
                <a:cxn ang="0">
                  <a:pos x="26" y="0"/>
                </a:cxn>
                <a:cxn ang="0">
                  <a:pos x="14" y="4"/>
                </a:cxn>
                <a:cxn ang="0">
                  <a:pos x="0" y="14"/>
                </a:cxn>
                <a:cxn ang="0">
                  <a:pos x="4" y="19"/>
                </a:cxn>
              </a:cxnLst>
              <a:rect l="0" t="0" r="r" b="b"/>
              <a:pathLst>
                <a:path w="99" h="31">
                  <a:moveTo>
                    <a:pt x="4" y="19"/>
                  </a:moveTo>
                  <a:lnTo>
                    <a:pt x="7" y="19"/>
                  </a:lnTo>
                  <a:lnTo>
                    <a:pt x="16" y="24"/>
                  </a:lnTo>
                  <a:lnTo>
                    <a:pt x="21" y="24"/>
                  </a:lnTo>
                  <a:lnTo>
                    <a:pt x="26" y="26"/>
                  </a:lnTo>
                  <a:lnTo>
                    <a:pt x="38" y="26"/>
                  </a:lnTo>
                  <a:lnTo>
                    <a:pt x="43" y="28"/>
                  </a:lnTo>
                  <a:lnTo>
                    <a:pt x="60" y="28"/>
                  </a:lnTo>
                  <a:lnTo>
                    <a:pt x="64" y="31"/>
                  </a:lnTo>
                  <a:lnTo>
                    <a:pt x="98" y="31"/>
                  </a:lnTo>
                  <a:lnTo>
                    <a:pt x="83" y="21"/>
                  </a:lnTo>
                  <a:lnTo>
                    <a:pt x="74" y="7"/>
                  </a:lnTo>
                  <a:lnTo>
                    <a:pt x="57" y="7"/>
                  </a:lnTo>
                  <a:lnTo>
                    <a:pt x="33" y="2"/>
                  </a:lnTo>
                  <a:lnTo>
                    <a:pt x="26" y="0"/>
                  </a:lnTo>
                  <a:lnTo>
                    <a:pt x="14" y="4"/>
                  </a:lnTo>
                  <a:lnTo>
                    <a:pt x="0" y="14"/>
                  </a:lnTo>
                  <a:lnTo>
                    <a:pt x="4"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0" name="Freeform 1008"/>
            <p:cNvSpPr>
              <a:spLocks/>
            </p:cNvSpPr>
            <p:nvPr/>
          </p:nvSpPr>
          <p:spPr bwMode="auto">
            <a:xfrm>
              <a:off x="8455" y="2815"/>
              <a:ext cx="31" cy="5"/>
            </a:xfrm>
            <a:custGeom>
              <a:avLst/>
              <a:gdLst/>
              <a:ahLst/>
              <a:cxnLst>
                <a:cxn ang="0">
                  <a:pos x="19" y="0"/>
                </a:cxn>
                <a:cxn ang="0">
                  <a:pos x="12" y="0"/>
                </a:cxn>
                <a:cxn ang="0">
                  <a:pos x="9" y="2"/>
                </a:cxn>
                <a:cxn ang="0">
                  <a:pos x="0" y="2"/>
                </a:cxn>
                <a:cxn ang="0">
                  <a:pos x="0" y="4"/>
                </a:cxn>
                <a:cxn ang="0">
                  <a:pos x="31" y="4"/>
                </a:cxn>
                <a:cxn ang="0">
                  <a:pos x="31" y="2"/>
                </a:cxn>
                <a:cxn ang="0">
                  <a:pos x="19" y="2"/>
                </a:cxn>
                <a:cxn ang="0">
                  <a:pos x="19" y="0"/>
                </a:cxn>
              </a:cxnLst>
              <a:rect l="0" t="0" r="r" b="b"/>
              <a:pathLst>
                <a:path w="31" h="5">
                  <a:moveTo>
                    <a:pt x="19" y="0"/>
                  </a:moveTo>
                  <a:lnTo>
                    <a:pt x="12" y="0"/>
                  </a:lnTo>
                  <a:lnTo>
                    <a:pt x="9" y="2"/>
                  </a:lnTo>
                  <a:lnTo>
                    <a:pt x="0" y="2"/>
                  </a:lnTo>
                  <a:lnTo>
                    <a:pt x="0" y="4"/>
                  </a:lnTo>
                  <a:lnTo>
                    <a:pt x="31" y="4"/>
                  </a:lnTo>
                  <a:lnTo>
                    <a:pt x="31" y="2"/>
                  </a:lnTo>
                  <a:lnTo>
                    <a:pt x="19" y="2"/>
                  </a:lnTo>
                  <a:lnTo>
                    <a:pt x="19"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1" name="Freeform 1009"/>
            <p:cNvSpPr>
              <a:spLocks/>
            </p:cNvSpPr>
            <p:nvPr/>
          </p:nvSpPr>
          <p:spPr bwMode="auto">
            <a:xfrm>
              <a:off x="8452" y="2829"/>
              <a:ext cx="34" cy="84"/>
            </a:xfrm>
            <a:custGeom>
              <a:avLst/>
              <a:gdLst/>
              <a:ahLst/>
              <a:cxnLst>
                <a:cxn ang="0">
                  <a:pos x="26" y="74"/>
                </a:cxn>
                <a:cxn ang="0">
                  <a:pos x="0" y="72"/>
                </a:cxn>
                <a:cxn ang="0">
                  <a:pos x="0" y="83"/>
                </a:cxn>
                <a:cxn ang="0">
                  <a:pos x="2" y="76"/>
                </a:cxn>
                <a:cxn ang="0">
                  <a:pos x="33" y="76"/>
                </a:cxn>
                <a:cxn ang="0">
                  <a:pos x="31" y="62"/>
                </a:cxn>
                <a:cxn ang="0">
                  <a:pos x="28" y="43"/>
                </a:cxn>
                <a:cxn ang="0">
                  <a:pos x="28" y="4"/>
                </a:cxn>
                <a:cxn ang="0">
                  <a:pos x="33" y="0"/>
                </a:cxn>
                <a:cxn ang="0">
                  <a:pos x="26" y="0"/>
                </a:cxn>
                <a:cxn ang="0">
                  <a:pos x="26" y="74"/>
                </a:cxn>
              </a:cxnLst>
              <a:rect l="0" t="0" r="r" b="b"/>
              <a:pathLst>
                <a:path w="34" h="84">
                  <a:moveTo>
                    <a:pt x="26" y="74"/>
                  </a:moveTo>
                  <a:lnTo>
                    <a:pt x="0" y="72"/>
                  </a:lnTo>
                  <a:lnTo>
                    <a:pt x="0" y="83"/>
                  </a:lnTo>
                  <a:lnTo>
                    <a:pt x="2" y="76"/>
                  </a:lnTo>
                  <a:lnTo>
                    <a:pt x="33" y="76"/>
                  </a:lnTo>
                  <a:lnTo>
                    <a:pt x="31" y="62"/>
                  </a:lnTo>
                  <a:lnTo>
                    <a:pt x="28" y="43"/>
                  </a:lnTo>
                  <a:lnTo>
                    <a:pt x="28" y="4"/>
                  </a:lnTo>
                  <a:lnTo>
                    <a:pt x="33" y="0"/>
                  </a:lnTo>
                  <a:lnTo>
                    <a:pt x="26" y="0"/>
                  </a:lnTo>
                  <a:lnTo>
                    <a:pt x="26" y="7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2" name="Freeform 1010"/>
            <p:cNvSpPr>
              <a:spLocks/>
            </p:cNvSpPr>
            <p:nvPr/>
          </p:nvSpPr>
          <p:spPr bwMode="auto">
            <a:xfrm>
              <a:off x="8448" y="2820"/>
              <a:ext cx="40" cy="98"/>
            </a:xfrm>
            <a:custGeom>
              <a:avLst/>
              <a:gdLst/>
              <a:ahLst/>
              <a:cxnLst>
                <a:cxn ang="0">
                  <a:pos x="0" y="9"/>
                </a:cxn>
                <a:cxn ang="0">
                  <a:pos x="0" y="95"/>
                </a:cxn>
                <a:cxn ang="0">
                  <a:pos x="4" y="98"/>
                </a:cxn>
                <a:cxn ang="0">
                  <a:pos x="4" y="14"/>
                </a:cxn>
                <a:cxn ang="0">
                  <a:pos x="40" y="7"/>
                </a:cxn>
                <a:cxn ang="0">
                  <a:pos x="40" y="2"/>
                </a:cxn>
                <a:cxn ang="0">
                  <a:pos x="2" y="0"/>
                </a:cxn>
                <a:cxn ang="0">
                  <a:pos x="0" y="9"/>
                </a:cxn>
              </a:cxnLst>
              <a:rect l="0" t="0" r="r" b="b"/>
              <a:pathLst>
                <a:path w="40" h="98">
                  <a:moveTo>
                    <a:pt x="0" y="9"/>
                  </a:moveTo>
                  <a:lnTo>
                    <a:pt x="0" y="95"/>
                  </a:lnTo>
                  <a:lnTo>
                    <a:pt x="4" y="98"/>
                  </a:lnTo>
                  <a:lnTo>
                    <a:pt x="4" y="14"/>
                  </a:lnTo>
                  <a:lnTo>
                    <a:pt x="40" y="7"/>
                  </a:lnTo>
                  <a:lnTo>
                    <a:pt x="40"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3" name="Freeform 1011"/>
            <p:cNvSpPr>
              <a:spLocks/>
            </p:cNvSpPr>
            <p:nvPr/>
          </p:nvSpPr>
          <p:spPr bwMode="auto">
            <a:xfrm>
              <a:off x="8455" y="2832"/>
              <a:ext cx="33" cy="79"/>
            </a:xfrm>
            <a:custGeom>
              <a:avLst/>
              <a:gdLst/>
              <a:ahLst/>
              <a:cxnLst>
                <a:cxn ang="0">
                  <a:pos x="31" y="16"/>
                </a:cxn>
                <a:cxn ang="0">
                  <a:pos x="31" y="7"/>
                </a:cxn>
                <a:cxn ang="0">
                  <a:pos x="33" y="0"/>
                </a:cxn>
                <a:cxn ang="0">
                  <a:pos x="26" y="0"/>
                </a:cxn>
                <a:cxn ang="0">
                  <a:pos x="26" y="74"/>
                </a:cxn>
                <a:cxn ang="0">
                  <a:pos x="2" y="74"/>
                </a:cxn>
                <a:cxn ang="0">
                  <a:pos x="0" y="79"/>
                </a:cxn>
                <a:cxn ang="0">
                  <a:pos x="31" y="79"/>
                </a:cxn>
                <a:cxn ang="0">
                  <a:pos x="28" y="67"/>
                </a:cxn>
                <a:cxn ang="0">
                  <a:pos x="28" y="26"/>
                </a:cxn>
                <a:cxn ang="0">
                  <a:pos x="31" y="16"/>
                </a:cxn>
              </a:cxnLst>
              <a:rect l="0" t="0" r="r" b="b"/>
              <a:pathLst>
                <a:path w="33" h="79">
                  <a:moveTo>
                    <a:pt x="31" y="16"/>
                  </a:moveTo>
                  <a:lnTo>
                    <a:pt x="31" y="7"/>
                  </a:lnTo>
                  <a:lnTo>
                    <a:pt x="33" y="0"/>
                  </a:lnTo>
                  <a:lnTo>
                    <a:pt x="26" y="0"/>
                  </a:lnTo>
                  <a:lnTo>
                    <a:pt x="26" y="74"/>
                  </a:lnTo>
                  <a:lnTo>
                    <a:pt x="2" y="74"/>
                  </a:lnTo>
                  <a:lnTo>
                    <a:pt x="0" y="79"/>
                  </a:lnTo>
                  <a:lnTo>
                    <a:pt x="31" y="79"/>
                  </a:lnTo>
                  <a:lnTo>
                    <a:pt x="28" y="67"/>
                  </a:lnTo>
                  <a:lnTo>
                    <a:pt x="28" y="26"/>
                  </a:lnTo>
                  <a:lnTo>
                    <a:pt x="31" y="1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4" name="Freeform 1012"/>
            <p:cNvSpPr>
              <a:spLocks/>
            </p:cNvSpPr>
            <p:nvPr/>
          </p:nvSpPr>
          <p:spPr bwMode="auto">
            <a:xfrm>
              <a:off x="8462" y="2836"/>
              <a:ext cx="5" cy="8"/>
            </a:xfrm>
            <a:custGeom>
              <a:avLst/>
              <a:gdLst/>
              <a:ahLst/>
              <a:cxnLst>
                <a:cxn ang="0">
                  <a:pos x="2" y="0"/>
                </a:cxn>
                <a:cxn ang="0">
                  <a:pos x="2" y="0"/>
                </a:cxn>
                <a:cxn ang="0">
                  <a:pos x="0" y="2"/>
                </a:cxn>
                <a:cxn ang="0">
                  <a:pos x="0" y="7"/>
                </a:cxn>
                <a:cxn ang="0">
                  <a:pos x="4" y="7"/>
                </a:cxn>
                <a:cxn ang="0">
                  <a:pos x="4" y="0"/>
                </a:cxn>
                <a:cxn ang="0">
                  <a:pos x="2" y="0"/>
                </a:cxn>
              </a:cxnLst>
              <a:rect l="0" t="0" r="r" b="b"/>
              <a:pathLst>
                <a:path w="5" h="8">
                  <a:moveTo>
                    <a:pt x="2" y="0"/>
                  </a:moveTo>
                  <a:lnTo>
                    <a:pt x="2" y="0"/>
                  </a:lnTo>
                  <a:lnTo>
                    <a:pt x="0" y="2"/>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5" name="Freeform 1013"/>
            <p:cNvSpPr>
              <a:spLocks/>
            </p:cNvSpPr>
            <p:nvPr/>
          </p:nvSpPr>
          <p:spPr bwMode="auto">
            <a:xfrm>
              <a:off x="8462" y="2855"/>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6" name="Freeform 1014"/>
            <p:cNvSpPr>
              <a:spLocks/>
            </p:cNvSpPr>
            <p:nvPr/>
          </p:nvSpPr>
          <p:spPr bwMode="auto">
            <a:xfrm>
              <a:off x="8460" y="2836"/>
              <a:ext cx="7" cy="8"/>
            </a:xfrm>
            <a:custGeom>
              <a:avLst/>
              <a:gdLst/>
              <a:ahLst/>
              <a:cxnLst>
                <a:cxn ang="0">
                  <a:pos x="4" y="0"/>
                </a:cxn>
                <a:cxn ang="0">
                  <a:pos x="4" y="0"/>
                </a:cxn>
                <a:cxn ang="0">
                  <a:pos x="0" y="2"/>
                </a:cxn>
                <a:cxn ang="0">
                  <a:pos x="2" y="7"/>
                </a:cxn>
                <a:cxn ang="0">
                  <a:pos x="7" y="7"/>
                </a:cxn>
                <a:cxn ang="0">
                  <a:pos x="7" y="0"/>
                </a:cxn>
                <a:cxn ang="0">
                  <a:pos x="4" y="0"/>
                </a:cxn>
              </a:cxnLst>
              <a:rect l="0" t="0" r="r" b="b"/>
              <a:pathLst>
                <a:path w="7" h="8">
                  <a:moveTo>
                    <a:pt x="4" y="0"/>
                  </a:moveTo>
                  <a:lnTo>
                    <a:pt x="4" y="0"/>
                  </a:lnTo>
                  <a:lnTo>
                    <a:pt x="0" y="2"/>
                  </a:lnTo>
                  <a:lnTo>
                    <a:pt x="2" y="7"/>
                  </a:lnTo>
                  <a:lnTo>
                    <a:pt x="7" y="7"/>
                  </a:lnTo>
                  <a:lnTo>
                    <a:pt x="7" y="0"/>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7" name="Freeform 1015"/>
            <p:cNvSpPr>
              <a:spLocks/>
            </p:cNvSpPr>
            <p:nvPr/>
          </p:nvSpPr>
          <p:spPr bwMode="auto">
            <a:xfrm>
              <a:off x="8460" y="2855"/>
              <a:ext cx="7" cy="8"/>
            </a:xfrm>
            <a:custGeom>
              <a:avLst/>
              <a:gdLst/>
              <a:ahLst/>
              <a:cxnLst>
                <a:cxn ang="0">
                  <a:pos x="4" y="0"/>
                </a:cxn>
                <a:cxn ang="0">
                  <a:pos x="4" y="0"/>
                </a:cxn>
                <a:cxn ang="0">
                  <a:pos x="0" y="2"/>
                </a:cxn>
                <a:cxn ang="0">
                  <a:pos x="2" y="7"/>
                </a:cxn>
                <a:cxn ang="0">
                  <a:pos x="7" y="7"/>
                </a:cxn>
                <a:cxn ang="0">
                  <a:pos x="7" y="0"/>
                </a:cxn>
                <a:cxn ang="0">
                  <a:pos x="4" y="0"/>
                </a:cxn>
              </a:cxnLst>
              <a:rect l="0" t="0" r="r" b="b"/>
              <a:pathLst>
                <a:path w="7" h="8">
                  <a:moveTo>
                    <a:pt x="4" y="0"/>
                  </a:moveTo>
                  <a:lnTo>
                    <a:pt x="4" y="0"/>
                  </a:lnTo>
                  <a:lnTo>
                    <a:pt x="0" y="2"/>
                  </a:lnTo>
                  <a:lnTo>
                    <a:pt x="2" y="7"/>
                  </a:lnTo>
                  <a:lnTo>
                    <a:pt x="7" y="7"/>
                  </a:lnTo>
                  <a:lnTo>
                    <a:pt x="7" y="0"/>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8" name="Freeform 1016"/>
            <p:cNvSpPr>
              <a:spLocks/>
            </p:cNvSpPr>
            <p:nvPr/>
          </p:nvSpPr>
          <p:spPr bwMode="auto">
            <a:xfrm>
              <a:off x="8455" y="2755"/>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9" name="Freeform 1017"/>
            <p:cNvSpPr>
              <a:spLocks/>
            </p:cNvSpPr>
            <p:nvPr/>
          </p:nvSpPr>
          <p:spPr bwMode="auto">
            <a:xfrm>
              <a:off x="8467" y="2755"/>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0" name="Freeform 1018"/>
            <p:cNvSpPr>
              <a:spLocks/>
            </p:cNvSpPr>
            <p:nvPr/>
          </p:nvSpPr>
          <p:spPr bwMode="auto">
            <a:xfrm>
              <a:off x="8481" y="2755"/>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1" name="Freeform 1019"/>
            <p:cNvSpPr>
              <a:spLocks/>
            </p:cNvSpPr>
            <p:nvPr/>
          </p:nvSpPr>
          <p:spPr bwMode="auto">
            <a:xfrm>
              <a:off x="8455" y="2757"/>
              <a:ext cx="5" cy="0"/>
            </a:xfrm>
            <a:custGeom>
              <a:avLst/>
              <a:gdLst/>
              <a:ahLst/>
              <a:cxnLst>
                <a:cxn ang="0">
                  <a:pos x="0" y="0"/>
                </a:cxn>
                <a:cxn ang="0">
                  <a:pos x="4" y="0"/>
                </a:cxn>
              </a:cxnLst>
              <a:rect l="0" t="0" r="r" b="b"/>
              <a:pathLst>
                <a:path w="5">
                  <a:moveTo>
                    <a:pt x="0" y="0"/>
                  </a:moveTo>
                  <a:lnTo>
                    <a:pt x="4" y="0"/>
                  </a:lnTo>
                </a:path>
              </a:pathLst>
            </a:custGeom>
            <a:noFill/>
            <a:ln w="1270">
              <a:solidFill>
                <a:srgbClr val="62F44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2" name="Freeform 1020"/>
            <p:cNvSpPr>
              <a:spLocks/>
            </p:cNvSpPr>
            <p:nvPr/>
          </p:nvSpPr>
          <p:spPr bwMode="auto">
            <a:xfrm>
              <a:off x="8467" y="2755"/>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3" name="Freeform 1021"/>
            <p:cNvSpPr>
              <a:spLocks/>
            </p:cNvSpPr>
            <p:nvPr/>
          </p:nvSpPr>
          <p:spPr bwMode="auto">
            <a:xfrm>
              <a:off x="8481" y="2755"/>
              <a:ext cx="5" cy="0"/>
            </a:xfrm>
            <a:custGeom>
              <a:avLst/>
              <a:gdLst/>
              <a:ahLst/>
              <a:cxnLst>
                <a:cxn ang="0">
                  <a:pos x="0" y="0"/>
                </a:cxn>
                <a:cxn ang="0">
                  <a:pos x="4" y="0"/>
                </a:cxn>
              </a:cxnLst>
              <a:rect l="0" t="0" r="r" b="b"/>
              <a:pathLst>
                <a:path w="5">
                  <a:moveTo>
                    <a:pt x="0" y="0"/>
                  </a:moveTo>
                  <a:lnTo>
                    <a:pt x="4" y="0"/>
                  </a:lnTo>
                </a:path>
              </a:pathLst>
            </a:custGeom>
            <a:noFill/>
            <a:ln w="1270">
              <a:solidFill>
                <a:srgbClr val="FED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4" name="Freeform 1022"/>
            <p:cNvSpPr>
              <a:spLocks/>
            </p:cNvSpPr>
            <p:nvPr/>
          </p:nvSpPr>
          <p:spPr bwMode="auto">
            <a:xfrm>
              <a:off x="8457" y="2923"/>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5" name="Freeform 1023"/>
            <p:cNvSpPr>
              <a:spLocks/>
            </p:cNvSpPr>
            <p:nvPr/>
          </p:nvSpPr>
          <p:spPr bwMode="auto">
            <a:xfrm>
              <a:off x="8640" y="2714"/>
              <a:ext cx="12" cy="151"/>
            </a:xfrm>
            <a:custGeom>
              <a:avLst/>
              <a:gdLst/>
              <a:ahLst/>
              <a:cxnLst>
                <a:cxn ang="0">
                  <a:pos x="4" y="35"/>
                </a:cxn>
                <a:cxn ang="0">
                  <a:pos x="4" y="0"/>
                </a:cxn>
                <a:cxn ang="0">
                  <a:pos x="0" y="4"/>
                </a:cxn>
                <a:cxn ang="0">
                  <a:pos x="0" y="148"/>
                </a:cxn>
                <a:cxn ang="0">
                  <a:pos x="12" y="151"/>
                </a:cxn>
                <a:cxn ang="0">
                  <a:pos x="2" y="146"/>
                </a:cxn>
                <a:cxn ang="0">
                  <a:pos x="2" y="74"/>
                </a:cxn>
                <a:cxn ang="0">
                  <a:pos x="4" y="35"/>
                </a:cxn>
              </a:cxnLst>
              <a:rect l="0" t="0" r="r" b="b"/>
              <a:pathLst>
                <a:path w="12" h="151">
                  <a:moveTo>
                    <a:pt x="4" y="35"/>
                  </a:moveTo>
                  <a:lnTo>
                    <a:pt x="4" y="0"/>
                  </a:lnTo>
                  <a:lnTo>
                    <a:pt x="0" y="4"/>
                  </a:lnTo>
                  <a:lnTo>
                    <a:pt x="0" y="148"/>
                  </a:lnTo>
                  <a:lnTo>
                    <a:pt x="12" y="151"/>
                  </a:lnTo>
                  <a:lnTo>
                    <a:pt x="2" y="146"/>
                  </a:lnTo>
                  <a:lnTo>
                    <a:pt x="2" y="74"/>
                  </a:lnTo>
                  <a:lnTo>
                    <a:pt x="4" y="35"/>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6" name="Freeform 1024"/>
            <p:cNvSpPr>
              <a:spLocks/>
            </p:cNvSpPr>
            <p:nvPr/>
          </p:nvSpPr>
          <p:spPr bwMode="auto">
            <a:xfrm>
              <a:off x="8661" y="2870"/>
              <a:ext cx="63" cy="96"/>
            </a:xfrm>
            <a:custGeom>
              <a:avLst/>
              <a:gdLst/>
              <a:ahLst/>
              <a:cxnLst>
                <a:cxn ang="0">
                  <a:pos x="9" y="2"/>
                </a:cxn>
                <a:cxn ang="0">
                  <a:pos x="9" y="2"/>
                </a:cxn>
                <a:cxn ang="0">
                  <a:pos x="4" y="21"/>
                </a:cxn>
                <a:cxn ang="0">
                  <a:pos x="0" y="64"/>
                </a:cxn>
                <a:cxn ang="0">
                  <a:pos x="0" y="91"/>
                </a:cxn>
                <a:cxn ang="0">
                  <a:pos x="36" y="96"/>
                </a:cxn>
                <a:cxn ang="0">
                  <a:pos x="62" y="88"/>
                </a:cxn>
                <a:cxn ang="0">
                  <a:pos x="62" y="36"/>
                </a:cxn>
                <a:cxn ang="0">
                  <a:pos x="60" y="26"/>
                </a:cxn>
                <a:cxn ang="0">
                  <a:pos x="55" y="2"/>
                </a:cxn>
                <a:cxn ang="0">
                  <a:pos x="31" y="0"/>
                </a:cxn>
                <a:cxn ang="0">
                  <a:pos x="9" y="2"/>
                </a:cxn>
              </a:cxnLst>
              <a:rect l="0" t="0" r="r" b="b"/>
              <a:pathLst>
                <a:path w="63" h="96">
                  <a:moveTo>
                    <a:pt x="9" y="2"/>
                  </a:moveTo>
                  <a:lnTo>
                    <a:pt x="9" y="2"/>
                  </a:lnTo>
                  <a:lnTo>
                    <a:pt x="4" y="21"/>
                  </a:lnTo>
                  <a:lnTo>
                    <a:pt x="0" y="64"/>
                  </a:lnTo>
                  <a:lnTo>
                    <a:pt x="0" y="91"/>
                  </a:lnTo>
                  <a:lnTo>
                    <a:pt x="36" y="96"/>
                  </a:lnTo>
                  <a:lnTo>
                    <a:pt x="62" y="88"/>
                  </a:lnTo>
                  <a:lnTo>
                    <a:pt x="62" y="36"/>
                  </a:lnTo>
                  <a:lnTo>
                    <a:pt x="60" y="26"/>
                  </a:lnTo>
                  <a:lnTo>
                    <a:pt x="55" y="2"/>
                  </a:lnTo>
                  <a:lnTo>
                    <a:pt x="31"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7" name="Freeform 1025"/>
            <p:cNvSpPr>
              <a:spLocks/>
            </p:cNvSpPr>
            <p:nvPr/>
          </p:nvSpPr>
          <p:spPr bwMode="auto">
            <a:xfrm>
              <a:off x="8661" y="2880"/>
              <a:ext cx="39" cy="76"/>
            </a:xfrm>
            <a:custGeom>
              <a:avLst/>
              <a:gdLst/>
              <a:ahLst/>
              <a:cxnLst>
                <a:cxn ang="0">
                  <a:pos x="36" y="2"/>
                </a:cxn>
                <a:cxn ang="0">
                  <a:pos x="19" y="0"/>
                </a:cxn>
                <a:cxn ang="0">
                  <a:pos x="7" y="2"/>
                </a:cxn>
                <a:cxn ang="0">
                  <a:pos x="2" y="21"/>
                </a:cxn>
                <a:cxn ang="0">
                  <a:pos x="2" y="38"/>
                </a:cxn>
                <a:cxn ang="0">
                  <a:pos x="0" y="55"/>
                </a:cxn>
                <a:cxn ang="0">
                  <a:pos x="0" y="74"/>
                </a:cxn>
                <a:cxn ang="0">
                  <a:pos x="19" y="74"/>
                </a:cxn>
                <a:cxn ang="0">
                  <a:pos x="21" y="76"/>
                </a:cxn>
                <a:cxn ang="0">
                  <a:pos x="36" y="76"/>
                </a:cxn>
                <a:cxn ang="0">
                  <a:pos x="38" y="60"/>
                </a:cxn>
                <a:cxn ang="0">
                  <a:pos x="38" y="21"/>
                </a:cxn>
                <a:cxn ang="0">
                  <a:pos x="36" y="2"/>
                </a:cxn>
              </a:cxnLst>
              <a:rect l="0" t="0" r="r" b="b"/>
              <a:pathLst>
                <a:path w="39" h="76">
                  <a:moveTo>
                    <a:pt x="36" y="2"/>
                  </a:moveTo>
                  <a:lnTo>
                    <a:pt x="19" y="0"/>
                  </a:lnTo>
                  <a:lnTo>
                    <a:pt x="7" y="2"/>
                  </a:lnTo>
                  <a:lnTo>
                    <a:pt x="2" y="21"/>
                  </a:lnTo>
                  <a:lnTo>
                    <a:pt x="2" y="38"/>
                  </a:lnTo>
                  <a:lnTo>
                    <a:pt x="0" y="55"/>
                  </a:lnTo>
                  <a:lnTo>
                    <a:pt x="0" y="74"/>
                  </a:lnTo>
                  <a:lnTo>
                    <a:pt x="19" y="74"/>
                  </a:lnTo>
                  <a:lnTo>
                    <a:pt x="21" y="76"/>
                  </a:lnTo>
                  <a:lnTo>
                    <a:pt x="36" y="76"/>
                  </a:lnTo>
                  <a:lnTo>
                    <a:pt x="38" y="60"/>
                  </a:lnTo>
                  <a:lnTo>
                    <a:pt x="38" y="21"/>
                  </a:lnTo>
                  <a:lnTo>
                    <a:pt x="36"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8" name="Freeform 1026"/>
            <p:cNvSpPr>
              <a:spLocks/>
            </p:cNvSpPr>
            <p:nvPr/>
          </p:nvSpPr>
          <p:spPr bwMode="auto">
            <a:xfrm>
              <a:off x="8664" y="2882"/>
              <a:ext cx="36" cy="70"/>
            </a:xfrm>
            <a:custGeom>
              <a:avLst/>
              <a:gdLst/>
              <a:ahLst/>
              <a:cxnLst>
                <a:cxn ang="0">
                  <a:pos x="4" y="0"/>
                </a:cxn>
                <a:cxn ang="0">
                  <a:pos x="4" y="0"/>
                </a:cxn>
                <a:cxn ang="0">
                  <a:pos x="0" y="16"/>
                </a:cxn>
                <a:cxn ang="0">
                  <a:pos x="0" y="67"/>
                </a:cxn>
                <a:cxn ang="0">
                  <a:pos x="16" y="67"/>
                </a:cxn>
                <a:cxn ang="0">
                  <a:pos x="21" y="69"/>
                </a:cxn>
                <a:cxn ang="0">
                  <a:pos x="33" y="69"/>
                </a:cxn>
                <a:cxn ang="0">
                  <a:pos x="33" y="52"/>
                </a:cxn>
                <a:cxn ang="0">
                  <a:pos x="36" y="35"/>
                </a:cxn>
                <a:cxn ang="0">
                  <a:pos x="33" y="16"/>
                </a:cxn>
                <a:cxn ang="0">
                  <a:pos x="33" y="0"/>
                </a:cxn>
                <a:cxn ang="0">
                  <a:pos x="4" y="0"/>
                </a:cxn>
              </a:cxnLst>
              <a:rect l="0" t="0" r="r" b="b"/>
              <a:pathLst>
                <a:path w="36" h="70">
                  <a:moveTo>
                    <a:pt x="4" y="0"/>
                  </a:moveTo>
                  <a:lnTo>
                    <a:pt x="4" y="0"/>
                  </a:lnTo>
                  <a:lnTo>
                    <a:pt x="0" y="16"/>
                  </a:lnTo>
                  <a:lnTo>
                    <a:pt x="0" y="67"/>
                  </a:lnTo>
                  <a:lnTo>
                    <a:pt x="16" y="67"/>
                  </a:lnTo>
                  <a:lnTo>
                    <a:pt x="21" y="69"/>
                  </a:lnTo>
                  <a:lnTo>
                    <a:pt x="33" y="69"/>
                  </a:lnTo>
                  <a:lnTo>
                    <a:pt x="33" y="52"/>
                  </a:lnTo>
                  <a:lnTo>
                    <a:pt x="36" y="35"/>
                  </a:lnTo>
                  <a:lnTo>
                    <a:pt x="33" y="16"/>
                  </a:lnTo>
                  <a:lnTo>
                    <a:pt x="33"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9" name="Freeform 1027"/>
            <p:cNvSpPr>
              <a:spLocks/>
            </p:cNvSpPr>
            <p:nvPr/>
          </p:nvSpPr>
          <p:spPr bwMode="auto">
            <a:xfrm>
              <a:off x="8664" y="2882"/>
              <a:ext cx="33" cy="65"/>
            </a:xfrm>
            <a:custGeom>
              <a:avLst/>
              <a:gdLst/>
              <a:ahLst/>
              <a:cxnLst>
                <a:cxn ang="0">
                  <a:pos x="4" y="0"/>
                </a:cxn>
                <a:cxn ang="0">
                  <a:pos x="4" y="0"/>
                </a:cxn>
                <a:cxn ang="0">
                  <a:pos x="0" y="16"/>
                </a:cxn>
                <a:cxn ang="0">
                  <a:pos x="0" y="62"/>
                </a:cxn>
                <a:cxn ang="0">
                  <a:pos x="12" y="62"/>
                </a:cxn>
                <a:cxn ang="0">
                  <a:pos x="16" y="64"/>
                </a:cxn>
                <a:cxn ang="0">
                  <a:pos x="33" y="64"/>
                </a:cxn>
                <a:cxn ang="0">
                  <a:pos x="33" y="0"/>
                </a:cxn>
                <a:cxn ang="0">
                  <a:pos x="4" y="0"/>
                </a:cxn>
              </a:cxnLst>
              <a:rect l="0" t="0" r="r" b="b"/>
              <a:pathLst>
                <a:path w="33" h="65">
                  <a:moveTo>
                    <a:pt x="4" y="0"/>
                  </a:moveTo>
                  <a:lnTo>
                    <a:pt x="4" y="0"/>
                  </a:lnTo>
                  <a:lnTo>
                    <a:pt x="0" y="16"/>
                  </a:lnTo>
                  <a:lnTo>
                    <a:pt x="0" y="62"/>
                  </a:lnTo>
                  <a:lnTo>
                    <a:pt x="12" y="62"/>
                  </a:lnTo>
                  <a:lnTo>
                    <a:pt x="16" y="64"/>
                  </a:lnTo>
                  <a:lnTo>
                    <a:pt x="33" y="64"/>
                  </a:lnTo>
                  <a:lnTo>
                    <a:pt x="33" y="0"/>
                  </a:lnTo>
                  <a:lnTo>
                    <a:pt x="4"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0" name="Freeform 1028"/>
            <p:cNvSpPr>
              <a:spLocks/>
            </p:cNvSpPr>
            <p:nvPr/>
          </p:nvSpPr>
          <p:spPr bwMode="auto">
            <a:xfrm>
              <a:off x="8664" y="2882"/>
              <a:ext cx="33" cy="60"/>
            </a:xfrm>
            <a:custGeom>
              <a:avLst/>
              <a:gdLst/>
              <a:ahLst/>
              <a:cxnLst>
                <a:cxn ang="0">
                  <a:pos x="4" y="0"/>
                </a:cxn>
                <a:cxn ang="0">
                  <a:pos x="4" y="0"/>
                </a:cxn>
                <a:cxn ang="0">
                  <a:pos x="0" y="28"/>
                </a:cxn>
                <a:cxn ang="0">
                  <a:pos x="0" y="57"/>
                </a:cxn>
                <a:cxn ang="0">
                  <a:pos x="7" y="57"/>
                </a:cxn>
                <a:cxn ang="0">
                  <a:pos x="12" y="60"/>
                </a:cxn>
                <a:cxn ang="0">
                  <a:pos x="31" y="60"/>
                </a:cxn>
                <a:cxn ang="0">
                  <a:pos x="33" y="45"/>
                </a:cxn>
                <a:cxn ang="0">
                  <a:pos x="33" y="14"/>
                </a:cxn>
                <a:cxn ang="0">
                  <a:pos x="31" y="0"/>
                </a:cxn>
                <a:cxn ang="0">
                  <a:pos x="4" y="0"/>
                </a:cxn>
              </a:cxnLst>
              <a:rect l="0" t="0" r="r" b="b"/>
              <a:pathLst>
                <a:path w="33" h="60">
                  <a:moveTo>
                    <a:pt x="4" y="0"/>
                  </a:moveTo>
                  <a:lnTo>
                    <a:pt x="4" y="0"/>
                  </a:lnTo>
                  <a:lnTo>
                    <a:pt x="0" y="28"/>
                  </a:lnTo>
                  <a:lnTo>
                    <a:pt x="0" y="57"/>
                  </a:lnTo>
                  <a:lnTo>
                    <a:pt x="7" y="57"/>
                  </a:lnTo>
                  <a:lnTo>
                    <a:pt x="12" y="60"/>
                  </a:lnTo>
                  <a:lnTo>
                    <a:pt x="31" y="60"/>
                  </a:lnTo>
                  <a:lnTo>
                    <a:pt x="33" y="45"/>
                  </a:lnTo>
                  <a:lnTo>
                    <a:pt x="33" y="14"/>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1" name="Freeform 1029"/>
            <p:cNvSpPr>
              <a:spLocks/>
            </p:cNvSpPr>
            <p:nvPr/>
          </p:nvSpPr>
          <p:spPr bwMode="auto">
            <a:xfrm>
              <a:off x="8664" y="2882"/>
              <a:ext cx="31" cy="55"/>
            </a:xfrm>
            <a:custGeom>
              <a:avLst/>
              <a:gdLst/>
              <a:ahLst/>
              <a:cxnLst>
                <a:cxn ang="0">
                  <a:pos x="31" y="55"/>
                </a:cxn>
                <a:cxn ang="0">
                  <a:pos x="31" y="0"/>
                </a:cxn>
                <a:cxn ang="0">
                  <a:pos x="4" y="0"/>
                </a:cxn>
                <a:cxn ang="0">
                  <a:pos x="2" y="14"/>
                </a:cxn>
                <a:cxn ang="0">
                  <a:pos x="0" y="26"/>
                </a:cxn>
                <a:cxn ang="0">
                  <a:pos x="0" y="52"/>
                </a:cxn>
                <a:cxn ang="0">
                  <a:pos x="4" y="55"/>
                </a:cxn>
                <a:cxn ang="0">
                  <a:pos x="31" y="55"/>
                </a:cxn>
              </a:cxnLst>
              <a:rect l="0" t="0" r="r" b="b"/>
              <a:pathLst>
                <a:path w="31" h="55">
                  <a:moveTo>
                    <a:pt x="31" y="55"/>
                  </a:moveTo>
                  <a:lnTo>
                    <a:pt x="31" y="0"/>
                  </a:lnTo>
                  <a:lnTo>
                    <a:pt x="4" y="0"/>
                  </a:lnTo>
                  <a:lnTo>
                    <a:pt x="2" y="14"/>
                  </a:lnTo>
                  <a:lnTo>
                    <a:pt x="0" y="26"/>
                  </a:lnTo>
                  <a:lnTo>
                    <a:pt x="0" y="52"/>
                  </a:lnTo>
                  <a:lnTo>
                    <a:pt x="4" y="55"/>
                  </a:lnTo>
                  <a:lnTo>
                    <a:pt x="31" y="55"/>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2" name="Freeform 1030"/>
            <p:cNvSpPr>
              <a:spLocks/>
            </p:cNvSpPr>
            <p:nvPr/>
          </p:nvSpPr>
          <p:spPr bwMode="auto">
            <a:xfrm>
              <a:off x="8664" y="2882"/>
              <a:ext cx="31" cy="50"/>
            </a:xfrm>
            <a:custGeom>
              <a:avLst/>
              <a:gdLst/>
              <a:ahLst/>
              <a:cxnLst>
                <a:cxn ang="0">
                  <a:pos x="4" y="0"/>
                </a:cxn>
                <a:cxn ang="0">
                  <a:pos x="4" y="0"/>
                </a:cxn>
                <a:cxn ang="0">
                  <a:pos x="0" y="24"/>
                </a:cxn>
                <a:cxn ang="0">
                  <a:pos x="0" y="50"/>
                </a:cxn>
                <a:cxn ang="0">
                  <a:pos x="31" y="50"/>
                </a:cxn>
                <a:cxn ang="0">
                  <a:pos x="31" y="0"/>
                </a:cxn>
                <a:cxn ang="0">
                  <a:pos x="4" y="0"/>
                </a:cxn>
              </a:cxnLst>
              <a:rect l="0" t="0" r="r" b="b"/>
              <a:pathLst>
                <a:path w="31" h="50">
                  <a:moveTo>
                    <a:pt x="4" y="0"/>
                  </a:moveTo>
                  <a:lnTo>
                    <a:pt x="4" y="0"/>
                  </a:lnTo>
                  <a:lnTo>
                    <a:pt x="0" y="24"/>
                  </a:lnTo>
                  <a:lnTo>
                    <a:pt x="0" y="50"/>
                  </a:lnTo>
                  <a:lnTo>
                    <a:pt x="31" y="50"/>
                  </a:lnTo>
                  <a:lnTo>
                    <a:pt x="31"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3" name="Freeform 1031"/>
            <p:cNvSpPr>
              <a:spLocks/>
            </p:cNvSpPr>
            <p:nvPr/>
          </p:nvSpPr>
          <p:spPr bwMode="auto">
            <a:xfrm>
              <a:off x="8666" y="2882"/>
              <a:ext cx="29" cy="45"/>
            </a:xfrm>
            <a:custGeom>
              <a:avLst/>
              <a:gdLst/>
              <a:ahLst/>
              <a:cxnLst>
                <a:cxn ang="0">
                  <a:pos x="2" y="0"/>
                </a:cxn>
                <a:cxn ang="0">
                  <a:pos x="2" y="0"/>
                </a:cxn>
                <a:cxn ang="0">
                  <a:pos x="0" y="12"/>
                </a:cxn>
                <a:cxn ang="0">
                  <a:pos x="0" y="45"/>
                </a:cxn>
                <a:cxn ang="0">
                  <a:pos x="26" y="45"/>
                </a:cxn>
                <a:cxn ang="0">
                  <a:pos x="26" y="35"/>
                </a:cxn>
                <a:cxn ang="0">
                  <a:pos x="28" y="24"/>
                </a:cxn>
                <a:cxn ang="0">
                  <a:pos x="26" y="12"/>
                </a:cxn>
                <a:cxn ang="0">
                  <a:pos x="26" y="0"/>
                </a:cxn>
                <a:cxn ang="0">
                  <a:pos x="2" y="0"/>
                </a:cxn>
              </a:cxnLst>
              <a:rect l="0" t="0" r="r" b="b"/>
              <a:pathLst>
                <a:path w="29" h="45">
                  <a:moveTo>
                    <a:pt x="2" y="0"/>
                  </a:moveTo>
                  <a:lnTo>
                    <a:pt x="2" y="0"/>
                  </a:lnTo>
                  <a:lnTo>
                    <a:pt x="0" y="12"/>
                  </a:lnTo>
                  <a:lnTo>
                    <a:pt x="0" y="45"/>
                  </a:lnTo>
                  <a:lnTo>
                    <a:pt x="26" y="45"/>
                  </a:lnTo>
                  <a:lnTo>
                    <a:pt x="26" y="35"/>
                  </a:lnTo>
                  <a:lnTo>
                    <a:pt x="28" y="24"/>
                  </a:lnTo>
                  <a:lnTo>
                    <a:pt x="26" y="12"/>
                  </a:lnTo>
                  <a:lnTo>
                    <a:pt x="26"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4" name="Freeform 1032"/>
            <p:cNvSpPr>
              <a:spLocks/>
            </p:cNvSpPr>
            <p:nvPr/>
          </p:nvSpPr>
          <p:spPr bwMode="auto">
            <a:xfrm>
              <a:off x="8666" y="2882"/>
              <a:ext cx="26" cy="41"/>
            </a:xfrm>
            <a:custGeom>
              <a:avLst/>
              <a:gdLst/>
              <a:ahLst/>
              <a:cxnLst>
                <a:cxn ang="0">
                  <a:pos x="2" y="0"/>
                </a:cxn>
                <a:cxn ang="0">
                  <a:pos x="2" y="0"/>
                </a:cxn>
                <a:cxn ang="0">
                  <a:pos x="0" y="9"/>
                </a:cxn>
                <a:cxn ang="0">
                  <a:pos x="0" y="40"/>
                </a:cxn>
                <a:cxn ang="0">
                  <a:pos x="26" y="40"/>
                </a:cxn>
                <a:cxn ang="0">
                  <a:pos x="26" y="0"/>
                </a:cxn>
                <a:cxn ang="0">
                  <a:pos x="2" y="0"/>
                </a:cxn>
              </a:cxnLst>
              <a:rect l="0" t="0" r="r" b="b"/>
              <a:pathLst>
                <a:path w="26" h="41">
                  <a:moveTo>
                    <a:pt x="2" y="0"/>
                  </a:moveTo>
                  <a:lnTo>
                    <a:pt x="2" y="0"/>
                  </a:lnTo>
                  <a:lnTo>
                    <a:pt x="0" y="9"/>
                  </a:lnTo>
                  <a:lnTo>
                    <a:pt x="0" y="40"/>
                  </a:lnTo>
                  <a:lnTo>
                    <a:pt x="26" y="40"/>
                  </a:lnTo>
                  <a:lnTo>
                    <a:pt x="26"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5" name="Freeform 1033"/>
            <p:cNvSpPr>
              <a:spLocks/>
            </p:cNvSpPr>
            <p:nvPr/>
          </p:nvSpPr>
          <p:spPr bwMode="auto">
            <a:xfrm>
              <a:off x="8666" y="2882"/>
              <a:ext cx="26" cy="38"/>
            </a:xfrm>
            <a:custGeom>
              <a:avLst/>
              <a:gdLst/>
              <a:ahLst/>
              <a:cxnLst>
                <a:cxn ang="0">
                  <a:pos x="2" y="0"/>
                </a:cxn>
                <a:cxn ang="0">
                  <a:pos x="2" y="0"/>
                </a:cxn>
                <a:cxn ang="0">
                  <a:pos x="0" y="9"/>
                </a:cxn>
                <a:cxn ang="0">
                  <a:pos x="0" y="35"/>
                </a:cxn>
                <a:cxn ang="0">
                  <a:pos x="7" y="35"/>
                </a:cxn>
                <a:cxn ang="0">
                  <a:pos x="9" y="38"/>
                </a:cxn>
                <a:cxn ang="0">
                  <a:pos x="26" y="38"/>
                </a:cxn>
                <a:cxn ang="0">
                  <a:pos x="26" y="0"/>
                </a:cxn>
                <a:cxn ang="0">
                  <a:pos x="2" y="0"/>
                </a:cxn>
              </a:cxnLst>
              <a:rect l="0" t="0" r="r" b="b"/>
              <a:pathLst>
                <a:path w="26" h="38">
                  <a:moveTo>
                    <a:pt x="2" y="0"/>
                  </a:moveTo>
                  <a:lnTo>
                    <a:pt x="2" y="0"/>
                  </a:lnTo>
                  <a:lnTo>
                    <a:pt x="0" y="9"/>
                  </a:lnTo>
                  <a:lnTo>
                    <a:pt x="0" y="35"/>
                  </a:lnTo>
                  <a:lnTo>
                    <a:pt x="7" y="35"/>
                  </a:lnTo>
                  <a:lnTo>
                    <a:pt x="9" y="38"/>
                  </a:lnTo>
                  <a:lnTo>
                    <a:pt x="26" y="38"/>
                  </a:lnTo>
                  <a:lnTo>
                    <a:pt x="26"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6" name="Freeform 1034"/>
            <p:cNvSpPr>
              <a:spLocks/>
            </p:cNvSpPr>
            <p:nvPr/>
          </p:nvSpPr>
          <p:spPr bwMode="auto">
            <a:xfrm>
              <a:off x="8666" y="2882"/>
              <a:ext cx="24" cy="33"/>
            </a:xfrm>
            <a:custGeom>
              <a:avLst/>
              <a:gdLst/>
              <a:ahLst/>
              <a:cxnLst>
                <a:cxn ang="0">
                  <a:pos x="23" y="33"/>
                </a:cxn>
                <a:cxn ang="0">
                  <a:pos x="23" y="0"/>
                </a:cxn>
                <a:cxn ang="0">
                  <a:pos x="2" y="0"/>
                </a:cxn>
                <a:cxn ang="0">
                  <a:pos x="2" y="7"/>
                </a:cxn>
                <a:cxn ang="0">
                  <a:pos x="0" y="16"/>
                </a:cxn>
                <a:cxn ang="0">
                  <a:pos x="0" y="33"/>
                </a:cxn>
                <a:cxn ang="0">
                  <a:pos x="23" y="33"/>
                </a:cxn>
              </a:cxnLst>
              <a:rect l="0" t="0" r="r" b="b"/>
              <a:pathLst>
                <a:path w="24" h="33">
                  <a:moveTo>
                    <a:pt x="23" y="33"/>
                  </a:moveTo>
                  <a:lnTo>
                    <a:pt x="23" y="0"/>
                  </a:lnTo>
                  <a:lnTo>
                    <a:pt x="2" y="0"/>
                  </a:lnTo>
                  <a:lnTo>
                    <a:pt x="2" y="7"/>
                  </a:lnTo>
                  <a:lnTo>
                    <a:pt x="0" y="16"/>
                  </a:lnTo>
                  <a:lnTo>
                    <a:pt x="0" y="33"/>
                  </a:lnTo>
                  <a:lnTo>
                    <a:pt x="23" y="3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7" name="Freeform 1035"/>
            <p:cNvSpPr>
              <a:spLocks/>
            </p:cNvSpPr>
            <p:nvPr/>
          </p:nvSpPr>
          <p:spPr bwMode="auto">
            <a:xfrm>
              <a:off x="8666" y="2882"/>
              <a:ext cx="24" cy="29"/>
            </a:xfrm>
            <a:custGeom>
              <a:avLst/>
              <a:gdLst/>
              <a:ahLst/>
              <a:cxnLst>
                <a:cxn ang="0">
                  <a:pos x="4" y="0"/>
                </a:cxn>
                <a:cxn ang="0">
                  <a:pos x="4" y="0"/>
                </a:cxn>
                <a:cxn ang="0">
                  <a:pos x="0" y="14"/>
                </a:cxn>
                <a:cxn ang="0">
                  <a:pos x="0" y="28"/>
                </a:cxn>
                <a:cxn ang="0">
                  <a:pos x="23" y="28"/>
                </a:cxn>
                <a:cxn ang="0">
                  <a:pos x="23" y="0"/>
                </a:cxn>
                <a:cxn ang="0">
                  <a:pos x="4" y="0"/>
                </a:cxn>
              </a:cxnLst>
              <a:rect l="0" t="0" r="r" b="b"/>
              <a:pathLst>
                <a:path w="24" h="29">
                  <a:moveTo>
                    <a:pt x="4" y="0"/>
                  </a:moveTo>
                  <a:lnTo>
                    <a:pt x="4" y="0"/>
                  </a:lnTo>
                  <a:lnTo>
                    <a:pt x="0" y="14"/>
                  </a:lnTo>
                  <a:lnTo>
                    <a:pt x="0" y="28"/>
                  </a:lnTo>
                  <a:lnTo>
                    <a:pt x="23" y="28"/>
                  </a:lnTo>
                  <a:lnTo>
                    <a:pt x="23" y="0"/>
                  </a:lnTo>
                  <a:lnTo>
                    <a:pt x="4"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8" name="Freeform 1036"/>
            <p:cNvSpPr>
              <a:spLocks/>
            </p:cNvSpPr>
            <p:nvPr/>
          </p:nvSpPr>
          <p:spPr bwMode="auto">
            <a:xfrm>
              <a:off x="8668" y="2882"/>
              <a:ext cx="22" cy="24"/>
            </a:xfrm>
            <a:custGeom>
              <a:avLst/>
              <a:gdLst/>
              <a:ahLst/>
              <a:cxnLst>
                <a:cxn ang="0">
                  <a:pos x="2" y="0"/>
                </a:cxn>
                <a:cxn ang="0">
                  <a:pos x="2" y="0"/>
                </a:cxn>
                <a:cxn ang="0">
                  <a:pos x="0" y="4"/>
                </a:cxn>
                <a:cxn ang="0">
                  <a:pos x="0" y="24"/>
                </a:cxn>
                <a:cxn ang="0">
                  <a:pos x="21" y="24"/>
                </a:cxn>
                <a:cxn ang="0">
                  <a:pos x="21" y="0"/>
                </a:cxn>
                <a:cxn ang="0">
                  <a:pos x="2" y="0"/>
                </a:cxn>
              </a:cxnLst>
              <a:rect l="0" t="0" r="r" b="b"/>
              <a:pathLst>
                <a:path w="22" h="24">
                  <a:moveTo>
                    <a:pt x="2" y="0"/>
                  </a:moveTo>
                  <a:lnTo>
                    <a:pt x="2" y="0"/>
                  </a:lnTo>
                  <a:lnTo>
                    <a:pt x="0" y="4"/>
                  </a:lnTo>
                  <a:lnTo>
                    <a:pt x="0" y="24"/>
                  </a:lnTo>
                  <a:lnTo>
                    <a:pt x="21" y="24"/>
                  </a:lnTo>
                  <a:lnTo>
                    <a:pt x="21"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9" name="Freeform 1037"/>
            <p:cNvSpPr>
              <a:spLocks/>
            </p:cNvSpPr>
            <p:nvPr/>
          </p:nvSpPr>
          <p:spPr bwMode="auto">
            <a:xfrm>
              <a:off x="8668" y="2872"/>
              <a:ext cx="32" cy="8"/>
            </a:xfrm>
            <a:custGeom>
              <a:avLst/>
              <a:gdLst/>
              <a:ahLst/>
              <a:cxnLst>
                <a:cxn ang="0">
                  <a:pos x="0" y="0"/>
                </a:cxn>
                <a:cxn ang="0">
                  <a:pos x="0" y="7"/>
                </a:cxn>
                <a:cxn ang="0">
                  <a:pos x="31" y="7"/>
                </a:cxn>
                <a:cxn ang="0">
                  <a:pos x="31" y="2"/>
                </a:cxn>
                <a:cxn ang="0">
                  <a:pos x="16" y="0"/>
                </a:cxn>
                <a:cxn ang="0">
                  <a:pos x="0" y="0"/>
                </a:cxn>
              </a:cxnLst>
              <a:rect l="0" t="0" r="r" b="b"/>
              <a:pathLst>
                <a:path w="32" h="8">
                  <a:moveTo>
                    <a:pt x="0" y="0"/>
                  </a:moveTo>
                  <a:lnTo>
                    <a:pt x="0" y="7"/>
                  </a:lnTo>
                  <a:lnTo>
                    <a:pt x="31" y="7"/>
                  </a:lnTo>
                  <a:lnTo>
                    <a:pt x="31" y="2"/>
                  </a:lnTo>
                  <a:lnTo>
                    <a:pt x="16"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0" name="Freeform 1038"/>
            <p:cNvSpPr>
              <a:spLocks/>
            </p:cNvSpPr>
            <p:nvPr/>
          </p:nvSpPr>
          <p:spPr bwMode="auto">
            <a:xfrm>
              <a:off x="8661" y="2954"/>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1" name="Freeform 1039"/>
            <p:cNvSpPr>
              <a:spLocks/>
            </p:cNvSpPr>
            <p:nvPr/>
          </p:nvSpPr>
          <p:spPr bwMode="auto">
            <a:xfrm>
              <a:off x="8676" y="2956"/>
              <a:ext cx="12" cy="5"/>
            </a:xfrm>
            <a:custGeom>
              <a:avLst/>
              <a:gdLst/>
              <a:ahLst/>
              <a:cxnLst>
                <a:cxn ang="0">
                  <a:pos x="4" y="2"/>
                </a:cxn>
                <a:cxn ang="0">
                  <a:pos x="4" y="2"/>
                </a:cxn>
                <a:cxn ang="0">
                  <a:pos x="2" y="0"/>
                </a:cxn>
                <a:cxn ang="0">
                  <a:pos x="0" y="4"/>
                </a:cxn>
                <a:cxn ang="0">
                  <a:pos x="11" y="4"/>
                </a:cxn>
                <a:cxn ang="0">
                  <a:pos x="11" y="2"/>
                </a:cxn>
                <a:cxn ang="0">
                  <a:pos x="4" y="2"/>
                </a:cxn>
              </a:cxnLst>
              <a:rect l="0" t="0" r="r" b="b"/>
              <a:pathLst>
                <a:path w="12" h="5">
                  <a:moveTo>
                    <a:pt x="4" y="2"/>
                  </a:moveTo>
                  <a:lnTo>
                    <a:pt x="4" y="2"/>
                  </a:lnTo>
                  <a:lnTo>
                    <a:pt x="2" y="0"/>
                  </a:lnTo>
                  <a:lnTo>
                    <a:pt x="0" y="4"/>
                  </a:lnTo>
                  <a:lnTo>
                    <a:pt x="11" y="4"/>
                  </a:lnTo>
                  <a:lnTo>
                    <a:pt x="11" y="2"/>
                  </a:lnTo>
                  <a:lnTo>
                    <a:pt x="4" y="2"/>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2" name="Freeform 1040"/>
            <p:cNvSpPr>
              <a:spLocks/>
            </p:cNvSpPr>
            <p:nvPr/>
          </p:nvSpPr>
          <p:spPr bwMode="auto">
            <a:xfrm>
              <a:off x="8676" y="2956"/>
              <a:ext cx="7" cy="5"/>
            </a:xfrm>
            <a:custGeom>
              <a:avLst/>
              <a:gdLst/>
              <a:ahLst/>
              <a:cxnLst>
                <a:cxn ang="0">
                  <a:pos x="2" y="0"/>
                </a:cxn>
                <a:cxn ang="0">
                  <a:pos x="0" y="0"/>
                </a:cxn>
                <a:cxn ang="0">
                  <a:pos x="0" y="4"/>
                </a:cxn>
                <a:cxn ang="0">
                  <a:pos x="7" y="4"/>
                </a:cxn>
                <a:cxn ang="0">
                  <a:pos x="7" y="2"/>
                </a:cxn>
                <a:cxn ang="0">
                  <a:pos x="2" y="0"/>
                </a:cxn>
              </a:cxnLst>
              <a:rect l="0" t="0" r="r" b="b"/>
              <a:pathLst>
                <a:path w="7" h="5">
                  <a:moveTo>
                    <a:pt x="2" y="0"/>
                  </a:moveTo>
                  <a:lnTo>
                    <a:pt x="0" y="0"/>
                  </a:lnTo>
                  <a:lnTo>
                    <a:pt x="0" y="4"/>
                  </a:lnTo>
                  <a:lnTo>
                    <a:pt x="7"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3" name="Freeform 1041"/>
            <p:cNvSpPr>
              <a:spLocks/>
            </p:cNvSpPr>
            <p:nvPr/>
          </p:nvSpPr>
          <p:spPr bwMode="auto">
            <a:xfrm>
              <a:off x="8676" y="2959"/>
              <a:ext cx="4" cy="2"/>
            </a:xfrm>
            <a:custGeom>
              <a:avLst/>
              <a:gdLst/>
              <a:ahLst/>
              <a:cxnLst>
                <a:cxn ang="0">
                  <a:pos x="0" y="0"/>
                </a:cxn>
                <a:cxn ang="0">
                  <a:pos x="0" y="2"/>
                </a:cxn>
                <a:cxn ang="0">
                  <a:pos x="4" y="0"/>
                </a:cxn>
                <a:cxn ang="0">
                  <a:pos x="0" y="0"/>
                </a:cxn>
              </a:cxnLst>
              <a:rect l="0" t="0" r="r" b="b"/>
              <a:pathLst>
                <a:path w="4" h="2">
                  <a:moveTo>
                    <a:pt x="0" y="0"/>
                  </a:moveTo>
                  <a:lnTo>
                    <a:pt x="0" y="2"/>
                  </a:lnTo>
                  <a:lnTo>
                    <a:pt x="4" y="0"/>
                  </a:lnTo>
                  <a:lnTo>
                    <a:pt x="0"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4" name="Freeform 1042"/>
            <p:cNvSpPr>
              <a:spLocks/>
            </p:cNvSpPr>
            <p:nvPr/>
          </p:nvSpPr>
          <p:spPr bwMode="auto">
            <a:xfrm>
              <a:off x="8700" y="2954"/>
              <a:ext cx="24" cy="12"/>
            </a:xfrm>
            <a:custGeom>
              <a:avLst/>
              <a:gdLst/>
              <a:ahLst/>
              <a:cxnLst>
                <a:cxn ang="0">
                  <a:pos x="0" y="4"/>
                </a:cxn>
                <a:cxn ang="0">
                  <a:pos x="0" y="12"/>
                </a:cxn>
                <a:cxn ang="0">
                  <a:pos x="19" y="7"/>
                </a:cxn>
                <a:cxn ang="0">
                  <a:pos x="23" y="4"/>
                </a:cxn>
                <a:cxn ang="0">
                  <a:pos x="23" y="0"/>
                </a:cxn>
                <a:cxn ang="0">
                  <a:pos x="0" y="4"/>
                </a:cxn>
              </a:cxnLst>
              <a:rect l="0" t="0" r="r" b="b"/>
              <a:pathLst>
                <a:path w="24" h="12">
                  <a:moveTo>
                    <a:pt x="0" y="4"/>
                  </a:moveTo>
                  <a:lnTo>
                    <a:pt x="0" y="12"/>
                  </a:lnTo>
                  <a:lnTo>
                    <a:pt x="19" y="7"/>
                  </a:lnTo>
                  <a:lnTo>
                    <a:pt x="23" y="4"/>
                  </a:lnTo>
                  <a:lnTo>
                    <a:pt x="23"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5" name="Freeform 1043"/>
            <p:cNvSpPr>
              <a:spLocks/>
            </p:cNvSpPr>
            <p:nvPr/>
          </p:nvSpPr>
          <p:spPr bwMode="auto">
            <a:xfrm>
              <a:off x="8702" y="2954"/>
              <a:ext cx="22" cy="10"/>
            </a:xfrm>
            <a:custGeom>
              <a:avLst/>
              <a:gdLst/>
              <a:ahLst/>
              <a:cxnLst>
                <a:cxn ang="0">
                  <a:pos x="7" y="9"/>
                </a:cxn>
                <a:cxn ang="0">
                  <a:pos x="9" y="7"/>
                </a:cxn>
                <a:cxn ang="0">
                  <a:pos x="16" y="7"/>
                </a:cxn>
                <a:cxn ang="0">
                  <a:pos x="16" y="4"/>
                </a:cxn>
                <a:cxn ang="0">
                  <a:pos x="21" y="4"/>
                </a:cxn>
                <a:cxn ang="0">
                  <a:pos x="21" y="0"/>
                </a:cxn>
                <a:cxn ang="0">
                  <a:pos x="14" y="0"/>
                </a:cxn>
                <a:cxn ang="0">
                  <a:pos x="9" y="2"/>
                </a:cxn>
                <a:cxn ang="0">
                  <a:pos x="2" y="2"/>
                </a:cxn>
                <a:cxn ang="0">
                  <a:pos x="0" y="4"/>
                </a:cxn>
                <a:cxn ang="0">
                  <a:pos x="0" y="9"/>
                </a:cxn>
                <a:cxn ang="0">
                  <a:pos x="7" y="9"/>
                </a:cxn>
              </a:cxnLst>
              <a:rect l="0" t="0" r="r" b="b"/>
              <a:pathLst>
                <a:path w="22" h="10">
                  <a:moveTo>
                    <a:pt x="7" y="9"/>
                  </a:moveTo>
                  <a:lnTo>
                    <a:pt x="9" y="7"/>
                  </a:lnTo>
                  <a:lnTo>
                    <a:pt x="16" y="7"/>
                  </a:lnTo>
                  <a:lnTo>
                    <a:pt x="16" y="4"/>
                  </a:lnTo>
                  <a:lnTo>
                    <a:pt x="21" y="4"/>
                  </a:lnTo>
                  <a:lnTo>
                    <a:pt x="21" y="0"/>
                  </a:lnTo>
                  <a:lnTo>
                    <a:pt x="14" y="0"/>
                  </a:lnTo>
                  <a:lnTo>
                    <a:pt x="9" y="2"/>
                  </a:lnTo>
                  <a:lnTo>
                    <a:pt x="2" y="2"/>
                  </a:lnTo>
                  <a:lnTo>
                    <a:pt x="0" y="4"/>
                  </a:lnTo>
                  <a:lnTo>
                    <a:pt x="0" y="9"/>
                  </a:lnTo>
                  <a:lnTo>
                    <a:pt x="7"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6" name="Freeform 1044"/>
            <p:cNvSpPr>
              <a:spLocks/>
            </p:cNvSpPr>
            <p:nvPr/>
          </p:nvSpPr>
          <p:spPr bwMode="auto">
            <a:xfrm>
              <a:off x="8702" y="2954"/>
              <a:ext cx="22" cy="10"/>
            </a:xfrm>
            <a:custGeom>
              <a:avLst/>
              <a:gdLst/>
              <a:ahLst/>
              <a:cxnLst>
                <a:cxn ang="0">
                  <a:pos x="4" y="9"/>
                </a:cxn>
                <a:cxn ang="0">
                  <a:pos x="7" y="7"/>
                </a:cxn>
                <a:cxn ang="0">
                  <a:pos x="16" y="7"/>
                </a:cxn>
                <a:cxn ang="0">
                  <a:pos x="16" y="4"/>
                </a:cxn>
                <a:cxn ang="0">
                  <a:pos x="21" y="4"/>
                </a:cxn>
                <a:cxn ang="0">
                  <a:pos x="21" y="0"/>
                </a:cxn>
                <a:cxn ang="0">
                  <a:pos x="14" y="0"/>
                </a:cxn>
                <a:cxn ang="0">
                  <a:pos x="12" y="2"/>
                </a:cxn>
                <a:cxn ang="0">
                  <a:pos x="2" y="2"/>
                </a:cxn>
                <a:cxn ang="0">
                  <a:pos x="0" y="4"/>
                </a:cxn>
                <a:cxn ang="0">
                  <a:pos x="0" y="9"/>
                </a:cxn>
                <a:cxn ang="0">
                  <a:pos x="4" y="9"/>
                </a:cxn>
              </a:cxnLst>
              <a:rect l="0" t="0" r="r" b="b"/>
              <a:pathLst>
                <a:path w="22" h="10">
                  <a:moveTo>
                    <a:pt x="4" y="9"/>
                  </a:moveTo>
                  <a:lnTo>
                    <a:pt x="7" y="7"/>
                  </a:lnTo>
                  <a:lnTo>
                    <a:pt x="16" y="7"/>
                  </a:lnTo>
                  <a:lnTo>
                    <a:pt x="16" y="4"/>
                  </a:lnTo>
                  <a:lnTo>
                    <a:pt x="21" y="4"/>
                  </a:lnTo>
                  <a:lnTo>
                    <a:pt x="21" y="0"/>
                  </a:lnTo>
                  <a:lnTo>
                    <a:pt x="14" y="0"/>
                  </a:lnTo>
                  <a:lnTo>
                    <a:pt x="12" y="2"/>
                  </a:lnTo>
                  <a:lnTo>
                    <a:pt x="2" y="2"/>
                  </a:lnTo>
                  <a:lnTo>
                    <a:pt x="0" y="4"/>
                  </a:lnTo>
                  <a:lnTo>
                    <a:pt x="0" y="9"/>
                  </a:lnTo>
                  <a:lnTo>
                    <a:pt x="4" y="9"/>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7" name="Freeform 1045"/>
            <p:cNvSpPr>
              <a:spLocks/>
            </p:cNvSpPr>
            <p:nvPr/>
          </p:nvSpPr>
          <p:spPr bwMode="auto">
            <a:xfrm>
              <a:off x="8704" y="2954"/>
              <a:ext cx="20" cy="10"/>
            </a:xfrm>
            <a:custGeom>
              <a:avLst/>
              <a:gdLst/>
              <a:ahLst/>
              <a:cxnLst>
                <a:cxn ang="0">
                  <a:pos x="4" y="9"/>
                </a:cxn>
                <a:cxn ang="0">
                  <a:pos x="7" y="7"/>
                </a:cxn>
                <a:cxn ang="0">
                  <a:pos x="14" y="7"/>
                </a:cxn>
                <a:cxn ang="0">
                  <a:pos x="14" y="4"/>
                </a:cxn>
                <a:cxn ang="0">
                  <a:pos x="19" y="4"/>
                </a:cxn>
                <a:cxn ang="0">
                  <a:pos x="19" y="0"/>
                </a:cxn>
                <a:cxn ang="0">
                  <a:pos x="11" y="0"/>
                </a:cxn>
                <a:cxn ang="0">
                  <a:pos x="9" y="2"/>
                </a:cxn>
                <a:cxn ang="0">
                  <a:pos x="2" y="2"/>
                </a:cxn>
                <a:cxn ang="0">
                  <a:pos x="0" y="4"/>
                </a:cxn>
                <a:cxn ang="0">
                  <a:pos x="0" y="9"/>
                </a:cxn>
                <a:cxn ang="0">
                  <a:pos x="4" y="9"/>
                </a:cxn>
              </a:cxnLst>
              <a:rect l="0" t="0" r="r" b="b"/>
              <a:pathLst>
                <a:path w="20" h="10">
                  <a:moveTo>
                    <a:pt x="4" y="9"/>
                  </a:moveTo>
                  <a:lnTo>
                    <a:pt x="7" y="7"/>
                  </a:lnTo>
                  <a:lnTo>
                    <a:pt x="14" y="7"/>
                  </a:lnTo>
                  <a:lnTo>
                    <a:pt x="14" y="4"/>
                  </a:lnTo>
                  <a:lnTo>
                    <a:pt x="19" y="4"/>
                  </a:lnTo>
                  <a:lnTo>
                    <a:pt x="19" y="0"/>
                  </a:lnTo>
                  <a:lnTo>
                    <a:pt x="11" y="0"/>
                  </a:lnTo>
                  <a:lnTo>
                    <a:pt x="9" y="2"/>
                  </a:lnTo>
                  <a:lnTo>
                    <a:pt x="2" y="2"/>
                  </a:lnTo>
                  <a:lnTo>
                    <a:pt x="0" y="4"/>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8" name="Freeform 1046"/>
            <p:cNvSpPr>
              <a:spLocks/>
            </p:cNvSpPr>
            <p:nvPr/>
          </p:nvSpPr>
          <p:spPr bwMode="auto">
            <a:xfrm>
              <a:off x="8704" y="2954"/>
              <a:ext cx="20" cy="10"/>
            </a:xfrm>
            <a:custGeom>
              <a:avLst/>
              <a:gdLst/>
              <a:ahLst/>
              <a:cxnLst>
                <a:cxn ang="0">
                  <a:pos x="19" y="4"/>
                </a:cxn>
                <a:cxn ang="0">
                  <a:pos x="19" y="0"/>
                </a:cxn>
                <a:cxn ang="0">
                  <a:pos x="11" y="0"/>
                </a:cxn>
                <a:cxn ang="0">
                  <a:pos x="9" y="2"/>
                </a:cxn>
                <a:cxn ang="0">
                  <a:pos x="0" y="2"/>
                </a:cxn>
                <a:cxn ang="0">
                  <a:pos x="0" y="9"/>
                </a:cxn>
                <a:cxn ang="0">
                  <a:pos x="4" y="7"/>
                </a:cxn>
                <a:cxn ang="0">
                  <a:pos x="14" y="7"/>
                </a:cxn>
                <a:cxn ang="0">
                  <a:pos x="14" y="4"/>
                </a:cxn>
                <a:cxn ang="0">
                  <a:pos x="19" y="4"/>
                </a:cxn>
              </a:cxnLst>
              <a:rect l="0" t="0" r="r" b="b"/>
              <a:pathLst>
                <a:path w="20" h="10">
                  <a:moveTo>
                    <a:pt x="19" y="4"/>
                  </a:moveTo>
                  <a:lnTo>
                    <a:pt x="19" y="0"/>
                  </a:lnTo>
                  <a:lnTo>
                    <a:pt x="11" y="0"/>
                  </a:lnTo>
                  <a:lnTo>
                    <a:pt x="9" y="2"/>
                  </a:lnTo>
                  <a:lnTo>
                    <a:pt x="0" y="2"/>
                  </a:lnTo>
                  <a:lnTo>
                    <a:pt x="0" y="9"/>
                  </a:lnTo>
                  <a:lnTo>
                    <a:pt x="4" y="7"/>
                  </a:lnTo>
                  <a:lnTo>
                    <a:pt x="14" y="7"/>
                  </a:lnTo>
                  <a:lnTo>
                    <a:pt x="14" y="4"/>
                  </a:lnTo>
                  <a:lnTo>
                    <a:pt x="19" y="4"/>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9" name="Freeform 1047"/>
            <p:cNvSpPr>
              <a:spLocks/>
            </p:cNvSpPr>
            <p:nvPr/>
          </p:nvSpPr>
          <p:spPr bwMode="auto">
            <a:xfrm>
              <a:off x="8707" y="2954"/>
              <a:ext cx="17" cy="10"/>
            </a:xfrm>
            <a:custGeom>
              <a:avLst/>
              <a:gdLst/>
              <a:ahLst/>
              <a:cxnLst>
                <a:cxn ang="0">
                  <a:pos x="16" y="4"/>
                </a:cxn>
                <a:cxn ang="0">
                  <a:pos x="16" y="0"/>
                </a:cxn>
                <a:cxn ang="0">
                  <a:pos x="9" y="0"/>
                </a:cxn>
                <a:cxn ang="0">
                  <a:pos x="7" y="2"/>
                </a:cxn>
                <a:cxn ang="0">
                  <a:pos x="0" y="2"/>
                </a:cxn>
                <a:cxn ang="0">
                  <a:pos x="0" y="9"/>
                </a:cxn>
                <a:cxn ang="0">
                  <a:pos x="4" y="7"/>
                </a:cxn>
                <a:cxn ang="0">
                  <a:pos x="11" y="7"/>
                </a:cxn>
                <a:cxn ang="0">
                  <a:pos x="11" y="4"/>
                </a:cxn>
                <a:cxn ang="0">
                  <a:pos x="16" y="4"/>
                </a:cxn>
              </a:cxnLst>
              <a:rect l="0" t="0" r="r" b="b"/>
              <a:pathLst>
                <a:path w="17" h="10">
                  <a:moveTo>
                    <a:pt x="16" y="4"/>
                  </a:moveTo>
                  <a:lnTo>
                    <a:pt x="16" y="0"/>
                  </a:lnTo>
                  <a:lnTo>
                    <a:pt x="9" y="0"/>
                  </a:lnTo>
                  <a:lnTo>
                    <a:pt x="7" y="2"/>
                  </a:lnTo>
                  <a:lnTo>
                    <a:pt x="0" y="2"/>
                  </a:lnTo>
                  <a:lnTo>
                    <a:pt x="0" y="9"/>
                  </a:lnTo>
                  <a:lnTo>
                    <a:pt x="4" y="7"/>
                  </a:lnTo>
                  <a:lnTo>
                    <a:pt x="11" y="7"/>
                  </a:lnTo>
                  <a:lnTo>
                    <a:pt x="11" y="4"/>
                  </a:lnTo>
                  <a:lnTo>
                    <a:pt x="16"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0" name="Freeform 1048"/>
            <p:cNvSpPr>
              <a:spLocks/>
            </p:cNvSpPr>
            <p:nvPr/>
          </p:nvSpPr>
          <p:spPr bwMode="auto">
            <a:xfrm>
              <a:off x="8707" y="2954"/>
              <a:ext cx="17" cy="10"/>
            </a:xfrm>
            <a:custGeom>
              <a:avLst/>
              <a:gdLst/>
              <a:ahLst/>
              <a:cxnLst>
                <a:cxn ang="0">
                  <a:pos x="11" y="0"/>
                </a:cxn>
                <a:cxn ang="0">
                  <a:pos x="9" y="2"/>
                </a:cxn>
                <a:cxn ang="0">
                  <a:pos x="0" y="2"/>
                </a:cxn>
                <a:cxn ang="0">
                  <a:pos x="0" y="9"/>
                </a:cxn>
                <a:cxn ang="0">
                  <a:pos x="2" y="7"/>
                </a:cxn>
                <a:cxn ang="0">
                  <a:pos x="11" y="7"/>
                </a:cxn>
                <a:cxn ang="0">
                  <a:pos x="11" y="4"/>
                </a:cxn>
                <a:cxn ang="0">
                  <a:pos x="16" y="4"/>
                </a:cxn>
                <a:cxn ang="0">
                  <a:pos x="16" y="0"/>
                </a:cxn>
                <a:cxn ang="0">
                  <a:pos x="11" y="0"/>
                </a:cxn>
              </a:cxnLst>
              <a:rect l="0" t="0" r="r" b="b"/>
              <a:pathLst>
                <a:path w="17" h="10">
                  <a:moveTo>
                    <a:pt x="11" y="0"/>
                  </a:moveTo>
                  <a:lnTo>
                    <a:pt x="9" y="2"/>
                  </a:lnTo>
                  <a:lnTo>
                    <a:pt x="0" y="2"/>
                  </a:lnTo>
                  <a:lnTo>
                    <a:pt x="0" y="9"/>
                  </a:lnTo>
                  <a:lnTo>
                    <a:pt x="2" y="7"/>
                  </a:lnTo>
                  <a:lnTo>
                    <a:pt x="11" y="7"/>
                  </a:lnTo>
                  <a:lnTo>
                    <a:pt x="11" y="4"/>
                  </a:lnTo>
                  <a:lnTo>
                    <a:pt x="16" y="4"/>
                  </a:lnTo>
                  <a:lnTo>
                    <a:pt x="16" y="0"/>
                  </a:lnTo>
                  <a:lnTo>
                    <a:pt x="11"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1" name="Freeform 1049"/>
            <p:cNvSpPr>
              <a:spLocks/>
            </p:cNvSpPr>
            <p:nvPr/>
          </p:nvSpPr>
          <p:spPr bwMode="auto">
            <a:xfrm>
              <a:off x="8709" y="2954"/>
              <a:ext cx="15" cy="10"/>
            </a:xfrm>
            <a:custGeom>
              <a:avLst/>
              <a:gdLst/>
              <a:ahLst/>
              <a:cxnLst>
                <a:cxn ang="0">
                  <a:pos x="14" y="4"/>
                </a:cxn>
                <a:cxn ang="0">
                  <a:pos x="14" y="0"/>
                </a:cxn>
                <a:cxn ang="0">
                  <a:pos x="7" y="0"/>
                </a:cxn>
                <a:cxn ang="0">
                  <a:pos x="4" y="2"/>
                </a:cxn>
                <a:cxn ang="0">
                  <a:pos x="0" y="2"/>
                </a:cxn>
                <a:cxn ang="0">
                  <a:pos x="0" y="9"/>
                </a:cxn>
                <a:cxn ang="0">
                  <a:pos x="2" y="7"/>
                </a:cxn>
                <a:cxn ang="0">
                  <a:pos x="9" y="7"/>
                </a:cxn>
                <a:cxn ang="0">
                  <a:pos x="9" y="4"/>
                </a:cxn>
                <a:cxn ang="0">
                  <a:pos x="14" y="4"/>
                </a:cxn>
              </a:cxnLst>
              <a:rect l="0" t="0" r="r" b="b"/>
              <a:pathLst>
                <a:path w="15" h="10">
                  <a:moveTo>
                    <a:pt x="14" y="4"/>
                  </a:moveTo>
                  <a:lnTo>
                    <a:pt x="14" y="0"/>
                  </a:lnTo>
                  <a:lnTo>
                    <a:pt x="7" y="0"/>
                  </a:lnTo>
                  <a:lnTo>
                    <a:pt x="4" y="2"/>
                  </a:lnTo>
                  <a:lnTo>
                    <a:pt x="0" y="2"/>
                  </a:lnTo>
                  <a:lnTo>
                    <a:pt x="0" y="9"/>
                  </a:lnTo>
                  <a:lnTo>
                    <a:pt x="2" y="7"/>
                  </a:lnTo>
                  <a:lnTo>
                    <a:pt x="9" y="7"/>
                  </a:lnTo>
                  <a:lnTo>
                    <a:pt x="9" y="4"/>
                  </a:lnTo>
                  <a:lnTo>
                    <a:pt x="14" y="4"/>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2" name="Freeform 1050"/>
            <p:cNvSpPr>
              <a:spLocks/>
            </p:cNvSpPr>
            <p:nvPr/>
          </p:nvSpPr>
          <p:spPr bwMode="auto">
            <a:xfrm>
              <a:off x="8709" y="2954"/>
              <a:ext cx="15"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5" h="7">
                  <a:moveTo>
                    <a:pt x="14" y="4"/>
                  </a:moveTo>
                  <a:lnTo>
                    <a:pt x="14" y="0"/>
                  </a:lnTo>
                  <a:lnTo>
                    <a:pt x="7" y="0"/>
                  </a:lnTo>
                  <a:lnTo>
                    <a:pt x="4" y="2"/>
                  </a:lnTo>
                  <a:lnTo>
                    <a:pt x="0" y="2"/>
                  </a:lnTo>
                  <a:lnTo>
                    <a:pt x="0" y="7"/>
                  </a:lnTo>
                  <a:lnTo>
                    <a:pt x="9" y="7"/>
                  </a:lnTo>
                  <a:lnTo>
                    <a:pt x="9" y="4"/>
                  </a:lnTo>
                  <a:lnTo>
                    <a:pt x="14" y="4"/>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3" name="Freeform 1051"/>
            <p:cNvSpPr>
              <a:spLocks/>
            </p:cNvSpPr>
            <p:nvPr/>
          </p:nvSpPr>
          <p:spPr bwMode="auto">
            <a:xfrm>
              <a:off x="8712" y="2954"/>
              <a:ext cx="12" cy="7"/>
            </a:xfrm>
            <a:custGeom>
              <a:avLst/>
              <a:gdLst/>
              <a:ahLst/>
              <a:cxnLst>
                <a:cxn ang="0">
                  <a:pos x="7" y="0"/>
                </a:cxn>
                <a:cxn ang="0">
                  <a:pos x="4" y="2"/>
                </a:cxn>
                <a:cxn ang="0">
                  <a:pos x="0" y="2"/>
                </a:cxn>
                <a:cxn ang="0">
                  <a:pos x="0" y="7"/>
                </a:cxn>
                <a:cxn ang="0">
                  <a:pos x="7" y="7"/>
                </a:cxn>
                <a:cxn ang="0">
                  <a:pos x="7" y="4"/>
                </a:cxn>
                <a:cxn ang="0">
                  <a:pos x="11" y="4"/>
                </a:cxn>
                <a:cxn ang="0">
                  <a:pos x="11" y="0"/>
                </a:cxn>
                <a:cxn ang="0">
                  <a:pos x="7" y="0"/>
                </a:cxn>
              </a:cxnLst>
              <a:rect l="0" t="0" r="r" b="b"/>
              <a:pathLst>
                <a:path w="12" h="7">
                  <a:moveTo>
                    <a:pt x="7" y="0"/>
                  </a:moveTo>
                  <a:lnTo>
                    <a:pt x="4" y="2"/>
                  </a:lnTo>
                  <a:lnTo>
                    <a:pt x="0" y="2"/>
                  </a:lnTo>
                  <a:lnTo>
                    <a:pt x="0" y="7"/>
                  </a:lnTo>
                  <a:lnTo>
                    <a:pt x="7" y="7"/>
                  </a:lnTo>
                  <a:lnTo>
                    <a:pt x="7" y="4"/>
                  </a:lnTo>
                  <a:lnTo>
                    <a:pt x="11" y="4"/>
                  </a:lnTo>
                  <a:lnTo>
                    <a:pt x="11" y="0"/>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4" name="Freeform 1052"/>
            <p:cNvSpPr>
              <a:spLocks/>
            </p:cNvSpPr>
            <p:nvPr/>
          </p:nvSpPr>
          <p:spPr bwMode="auto">
            <a:xfrm>
              <a:off x="8712" y="2954"/>
              <a:ext cx="12" cy="7"/>
            </a:xfrm>
            <a:custGeom>
              <a:avLst/>
              <a:gdLst/>
              <a:ahLst/>
              <a:cxnLst>
                <a:cxn ang="0">
                  <a:pos x="7" y="0"/>
                </a:cxn>
                <a:cxn ang="0">
                  <a:pos x="4" y="2"/>
                </a:cxn>
                <a:cxn ang="0">
                  <a:pos x="0" y="2"/>
                </a:cxn>
                <a:cxn ang="0">
                  <a:pos x="0" y="7"/>
                </a:cxn>
                <a:cxn ang="0">
                  <a:pos x="7" y="7"/>
                </a:cxn>
                <a:cxn ang="0">
                  <a:pos x="7" y="4"/>
                </a:cxn>
                <a:cxn ang="0">
                  <a:pos x="11" y="4"/>
                </a:cxn>
                <a:cxn ang="0">
                  <a:pos x="11" y="0"/>
                </a:cxn>
                <a:cxn ang="0">
                  <a:pos x="7" y="0"/>
                </a:cxn>
              </a:cxnLst>
              <a:rect l="0" t="0" r="r" b="b"/>
              <a:pathLst>
                <a:path w="12" h="7">
                  <a:moveTo>
                    <a:pt x="7" y="0"/>
                  </a:moveTo>
                  <a:lnTo>
                    <a:pt x="4" y="2"/>
                  </a:lnTo>
                  <a:lnTo>
                    <a:pt x="0" y="2"/>
                  </a:lnTo>
                  <a:lnTo>
                    <a:pt x="0" y="7"/>
                  </a:lnTo>
                  <a:lnTo>
                    <a:pt x="7" y="7"/>
                  </a:lnTo>
                  <a:lnTo>
                    <a:pt x="7" y="4"/>
                  </a:lnTo>
                  <a:lnTo>
                    <a:pt x="11" y="4"/>
                  </a:lnTo>
                  <a:lnTo>
                    <a:pt x="11" y="0"/>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5" name="Freeform 1053"/>
            <p:cNvSpPr>
              <a:spLocks/>
            </p:cNvSpPr>
            <p:nvPr/>
          </p:nvSpPr>
          <p:spPr bwMode="auto">
            <a:xfrm>
              <a:off x="8714" y="2954"/>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6" name="Freeform 1054"/>
            <p:cNvSpPr>
              <a:spLocks/>
            </p:cNvSpPr>
            <p:nvPr/>
          </p:nvSpPr>
          <p:spPr bwMode="auto">
            <a:xfrm>
              <a:off x="8700" y="2877"/>
              <a:ext cx="16" cy="0"/>
            </a:xfrm>
            <a:custGeom>
              <a:avLst/>
              <a:gdLst/>
              <a:ahLst/>
              <a:cxnLst>
                <a:cxn ang="0">
                  <a:pos x="0" y="0"/>
                </a:cxn>
                <a:cxn ang="0">
                  <a:pos x="16" y="0"/>
                </a:cxn>
              </a:cxnLst>
              <a:rect l="0" t="0" r="r" b="b"/>
              <a:pathLst>
                <a:path w="16">
                  <a:moveTo>
                    <a:pt x="0" y="0"/>
                  </a:moveTo>
                  <a:lnTo>
                    <a:pt x="16" y="0"/>
                  </a:lnTo>
                </a:path>
              </a:pathLst>
            </a:custGeom>
            <a:noFill/>
            <a:ln w="4318">
              <a:solidFill>
                <a:srgbClr val="333539"/>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7" name="Freeform 1055"/>
            <p:cNvSpPr>
              <a:spLocks/>
            </p:cNvSpPr>
            <p:nvPr/>
          </p:nvSpPr>
          <p:spPr bwMode="auto">
            <a:xfrm>
              <a:off x="8702" y="2877"/>
              <a:ext cx="14" cy="0"/>
            </a:xfrm>
            <a:custGeom>
              <a:avLst/>
              <a:gdLst/>
              <a:ahLst/>
              <a:cxnLst>
                <a:cxn ang="0">
                  <a:pos x="0" y="0"/>
                </a:cxn>
                <a:cxn ang="0">
                  <a:pos x="14" y="0"/>
                </a:cxn>
              </a:cxnLst>
              <a:rect l="0" t="0" r="r" b="b"/>
              <a:pathLst>
                <a:path w="14">
                  <a:moveTo>
                    <a:pt x="0" y="0"/>
                  </a:moveTo>
                  <a:lnTo>
                    <a:pt x="14" y="0"/>
                  </a:lnTo>
                </a:path>
              </a:pathLst>
            </a:custGeom>
            <a:noFill/>
            <a:ln w="4318">
              <a:solidFill>
                <a:srgbClr val="39353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8" name="Freeform 1056"/>
            <p:cNvSpPr>
              <a:spLocks/>
            </p:cNvSpPr>
            <p:nvPr/>
          </p:nvSpPr>
          <p:spPr bwMode="auto">
            <a:xfrm>
              <a:off x="8702" y="2877"/>
              <a:ext cx="14" cy="0"/>
            </a:xfrm>
            <a:custGeom>
              <a:avLst/>
              <a:gdLst/>
              <a:ahLst/>
              <a:cxnLst>
                <a:cxn ang="0">
                  <a:pos x="0" y="0"/>
                </a:cxn>
                <a:cxn ang="0">
                  <a:pos x="14" y="0"/>
                </a:cxn>
              </a:cxnLst>
              <a:rect l="0" t="0" r="r" b="b"/>
              <a:pathLst>
                <a:path w="14">
                  <a:moveTo>
                    <a:pt x="0" y="0"/>
                  </a:moveTo>
                  <a:lnTo>
                    <a:pt x="14" y="0"/>
                  </a:lnTo>
                </a:path>
              </a:pathLst>
            </a:custGeom>
            <a:noFill/>
            <a:ln w="4318">
              <a:solidFill>
                <a:srgbClr val="3E3835"/>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9" name="Freeform 1057"/>
            <p:cNvSpPr>
              <a:spLocks/>
            </p:cNvSpPr>
            <p:nvPr/>
          </p:nvSpPr>
          <p:spPr bwMode="auto">
            <a:xfrm>
              <a:off x="8704" y="2877"/>
              <a:ext cx="12" cy="0"/>
            </a:xfrm>
            <a:custGeom>
              <a:avLst/>
              <a:gdLst/>
              <a:ahLst/>
              <a:cxnLst>
                <a:cxn ang="0">
                  <a:pos x="0" y="0"/>
                </a:cxn>
                <a:cxn ang="0">
                  <a:pos x="12" y="0"/>
                </a:cxn>
              </a:cxnLst>
              <a:rect l="0" t="0" r="r" b="b"/>
              <a:pathLst>
                <a:path w="12">
                  <a:moveTo>
                    <a:pt x="0" y="0"/>
                  </a:moveTo>
                  <a:lnTo>
                    <a:pt x="12" y="0"/>
                  </a:lnTo>
                </a:path>
              </a:pathLst>
            </a:custGeom>
            <a:noFill/>
            <a:ln w="4318">
              <a:solidFill>
                <a:srgbClr val="46383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0" name="Freeform 1058"/>
            <p:cNvSpPr>
              <a:spLocks/>
            </p:cNvSpPr>
            <p:nvPr/>
          </p:nvSpPr>
          <p:spPr bwMode="auto">
            <a:xfrm>
              <a:off x="8704" y="2877"/>
              <a:ext cx="12" cy="0"/>
            </a:xfrm>
            <a:custGeom>
              <a:avLst/>
              <a:gdLst/>
              <a:ahLst/>
              <a:cxnLst>
                <a:cxn ang="0">
                  <a:pos x="0" y="0"/>
                </a:cxn>
                <a:cxn ang="0">
                  <a:pos x="12" y="0"/>
                </a:cxn>
              </a:cxnLst>
              <a:rect l="0" t="0" r="r" b="b"/>
              <a:pathLst>
                <a:path w="12">
                  <a:moveTo>
                    <a:pt x="0" y="0"/>
                  </a:moveTo>
                  <a:lnTo>
                    <a:pt x="12" y="0"/>
                  </a:lnTo>
                </a:path>
              </a:pathLst>
            </a:custGeom>
            <a:noFill/>
            <a:ln w="4318">
              <a:solidFill>
                <a:srgbClr val="4E392F"/>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1" name="Freeform 1059"/>
            <p:cNvSpPr>
              <a:spLocks/>
            </p:cNvSpPr>
            <p:nvPr/>
          </p:nvSpPr>
          <p:spPr bwMode="auto">
            <a:xfrm>
              <a:off x="8704" y="2877"/>
              <a:ext cx="12" cy="0"/>
            </a:xfrm>
            <a:custGeom>
              <a:avLst/>
              <a:gdLst/>
              <a:ahLst/>
              <a:cxnLst>
                <a:cxn ang="0">
                  <a:pos x="0" y="0"/>
                </a:cxn>
                <a:cxn ang="0">
                  <a:pos x="12" y="0"/>
                </a:cxn>
              </a:cxnLst>
              <a:rect l="0" t="0" r="r" b="b"/>
              <a:pathLst>
                <a:path w="12">
                  <a:moveTo>
                    <a:pt x="0" y="0"/>
                  </a:moveTo>
                  <a:lnTo>
                    <a:pt x="12" y="0"/>
                  </a:lnTo>
                </a:path>
              </a:pathLst>
            </a:custGeom>
            <a:noFill/>
            <a:ln w="4318">
              <a:solidFill>
                <a:srgbClr val="53392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2" name="Freeform 1060"/>
            <p:cNvSpPr>
              <a:spLocks/>
            </p:cNvSpPr>
            <p:nvPr/>
          </p:nvSpPr>
          <p:spPr bwMode="auto">
            <a:xfrm>
              <a:off x="8707" y="2877"/>
              <a:ext cx="9" cy="0"/>
            </a:xfrm>
            <a:custGeom>
              <a:avLst/>
              <a:gdLst/>
              <a:ahLst/>
              <a:cxnLst>
                <a:cxn ang="0">
                  <a:pos x="0" y="0"/>
                </a:cxn>
                <a:cxn ang="0">
                  <a:pos x="9" y="0"/>
                </a:cxn>
              </a:cxnLst>
              <a:rect l="0" t="0" r="r" b="b"/>
              <a:pathLst>
                <a:path w="9">
                  <a:moveTo>
                    <a:pt x="0" y="0"/>
                  </a:moveTo>
                  <a:lnTo>
                    <a:pt x="9" y="0"/>
                  </a:lnTo>
                </a:path>
              </a:pathLst>
            </a:custGeom>
            <a:noFill/>
            <a:ln w="4318">
              <a:solidFill>
                <a:srgbClr val="5B3C28"/>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3" name="Freeform 1061"/>
            <p:cNvSpPr>
              <a:spLocks/>
            </p:cNvSpPr>
            <p:nvPr/>
          </p:nvSpPr>
          <p:spPr bwMode="auto">
            <a:xfrm>
              <a:off x="8707" y="2877"/>
              <a:ext cx="9" cy="0"/>
            </a:xfrm>
            <a:custGeom>
              <a:avLst/>
              <a:gdLst/>
              <a:ahLst/>
              <a:cxnLst>
                <a:cxn ang="0">
                  <a:pos x="0" y="0"/>
                </a:cxn>
                <a:cxn ang="0">
                  <a:pos x="9" y="0"/>
                </a:cxn>
              </a:cxnLst>
              <a:rect l="0" t="0" r="r" b="b"/>
              <a:pathLst>
                <a:path w="9">
                  <a:moveTo>
                    <a:pt x="0" y="0"/>
                  </a:moveTo>
                  <a:lnTo>
                    <a:pt x="9" y="0"/>
                  </a:lnTo>
                </a:path>
              </a:pathLst>
            </a:custGeom>
            <a:noFill/>
            <a:ln w="4318">
              <a:solidFill>
                <a:srgbClr val="5F3C2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4" name="Freeform 1062"/>
            <p:cNvSpPr>
              <a:spLocks/>
            </p:cNvSpPr>
            <p:nvPr/>
          </p:nvSpPr>
          <p:spPr bwMode="auto">
            <a:xfrm>
              <a:off x="8709" y="2877"/>
              <a:ext cx="7" cy="0"/>
            </a:xfrm>
            <a:custGeom>
              <a:avLst/>
              <a:gdLst/>
              <a:ahLst/>
              <a:cxnLst>
                <a:cxn ang="0">
                  <a:pos x="0" y="0"/>
                </a:cxn>
                <a:cxn ang="0">
                  <a:pos x="7" y="0"/>
                </a:cxn>
              </a:cxnLst>
              <a:rect l="0" t="0" r="r" b="b"/>
              <a:pathLst>
                <a:path w="7">
                  <a:moveTo>
                    <a:pt x="0" y="0"/>
                  </a:moveTo>
                  <a:lnTo>
                    <a:pt x="7" y="0"/>
                  </a:lnTo>
                </a:path>
              </a:pathLst>
            </a:custGeom>
            <a:noFill/>
            <a:ln w="4318">
              <a:solidFill>
                <a:srgbClr val="683F2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5" name="Freeform 1063"/>
            <p:cNvSpPr>
              <a:spLocks/>
            </p:cNvSpPr>
            <p:nvPr/>
          </p:nvSpPr>
          <p:spPr bwMode="auto">
            <a:xfrm>
              <a:off x="8709" y="2877"/>
              <a:ext cx="7" cy="0"/>
            </a:xfrm>
            <a:custGeom>
              <a:avLst/>
              <a:gdLst/>
              <a:ahLst/>
              <a:cxnLst>
                <a:cxn ang="0">
                  <a:pos x="0" y="0"/>
                </a:cxn>
                <a:cxn ang="0">
                  <a:pos x="7" y="0"/>
                </a:cxn>
              </a:cxnLst>
              <a:rect l="0" t="0" r="r" b="b"/>
              <a:pathLst>
                <a:path w="7">
                  <a:moveTo>
                    <a:pt x="0" y="0"/>
                  </a:moveTo>
                  <a:lnTo>
                    <a:pt x="7" y="0"/>
                  </a:lnTo>
                </a:path>
              </a:pathLst>
            </a:custGeom>
            <a:noFill/>
            <a:ln w="4318">
              <a:solidFill>
                <a:srgbClr val="6F3F2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6" name="Freeform 1064"/>
            <p:cNvSpPr>
              <a:spLocks/>
            </p:cNvSpPr>
            <p:nvPr/>
          </p:nvSpPr>
          <p:spPr bwMode="auto">
            <a:xfrm>
              <a:off x="8709" y="2877"/>
              <a:ext cx="7" cy="0"/>
            </a:xfrm>
            <a:custGeom>
              <a:avLst/>
              <a:gdLst/>
              <a:ahLst/>
              <a:cxnLst>
                <a:cxn ang="0">
                  <a:pos x="0" y="0"/>
                </a:cxn>
                <a:cxn ang="0">
                  <a:pos x="7" y="0"/>
                </a:cxn>
              </a:cxnLst>
              <a:rect l="0" t="0" r="r" b="b"/>
              <a:pathLst>
                <a:path w="7">
                  <a:moveTo>
                    <a:pt x="0" y="0"/>
                  </a:moveTo>
                  <a:lnTo>
                    <a:pt x="7" y="0"/>
                  </a:lnTo>
                </a:path>
              </a:pathLst>
            </a:custGeom>
            <a:noFill/>
            <a:ln w="4318">
              <a:solidFill>
                <a:srgbClr val="75421E"/>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7" name="Freeform 1065"/>
            <p:cNvSpPr>
              <a:spLocks/>
            </p:cNvSpPr>
            <p:nvPr/>
          </p:nvSpPr>
          <p:spPr bwMode="auto">
            <a:xfrm>
              <a:off x="8712" y="2877"/>
              <a:ext cx="4" cy="0"/>
            </a:xfrm>
            <a:custGeom>
              <a:avLst/>
              <a:gdLst/>
              <a:ahLst/>
              <a:cxnLst>
                <a:cxn ang="0">
                  <a:pos x="0" y="0"/>
                </a:cxn>
                <a:cxn ang="0">
                  <a:pos x="4" y="0"/>
                </a:cxn>
              </a:cxnLst>
              <a:rect l="0" t="0" r="r" b="b"/>
              <a:pathLst>
                <a:path w="4">
                  <a:moveTo>
                    <a:pt x="0" y="0"/>
                  </a:moveTo>
                  <a:lnTo>
                    <a:pt x="4" y="0"/>
                  </a:lnTo>
                </a:path>
              </a:pathLst>
            </a:custGeom>
            <a:noFill/>
            <a:ln w="4318">
              <a:solidFill>
                <a:srgbClr val="7A421C"/>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8" name="Freeform 1066"/>
            <p:cNvSpPr>
              <a:spLocks/>
            </p:cNvSpPr>
            <p:nvPr/>
          </p:nvSpPr>
          <p:spPr bwMode="auto">
            <a:xfrm>
              <a:off x="8712" y="2882"/>
              <a:ext cx="12" cy="70"/>
            </a:xfrm>
            <a:custGeom>
              <a:avLst/>
              <a:gdLst/>
              <a:ahLst/>
              <a:cxnLst>
                <a:cxn ang="0">
                  <a:pos x="7" y="0"/>
                </a:cxn>
                <a:cxn ang="0">
                  <a:pos x="0" y="0"/>
                </a:cxn>
                <a:cxn ang="0">
                  <a:pos x="4" y="19"/>
                </a:cxn>
                <a:cxn ang="0">
                  <a:pos x="4" y="35"/>
                </a:cxn>
                <a:cxn ang="0">
                  <a:pos x="7" y="52"/>
                </a:cxn>
                <a:cxn ang="0">
                  <a:pos x="7" y="69"/>
                </a:cxn>
                <a:cxn ang="0">
                  <a:pos x="11" y="67"/>
                </a:cxn>
                <a:cxn ang="0">
                  <a:pos x="11" y="50"/>
                </a:cxn>
                <a:cxn ang="0">
                  <a:pos x="9" y="33"/>
                </a:cxn>
                <a:cxn ang="0">
                  <a:pos x="9" y="16"/>
                </a:cxn>
                <a:cxn ang="0">
                  <a:pos x="7" y="0"/>
                </a:cxn>
              </a:cxnLst>
              <a:rect l="0" t="0" r="r" b="b"/>
              <a:pathLst>
                <a:path w="12" h="70">
                  <a:moveTo>
                    <a:pt x="7" y="0"/>
                  </a:moveTo>
                  <a:lnTo>
                    <a:pt x="0" y="0"/>
                  </a:lnTo>
                  <a:lnTo>
                    <a:pt x="4" y="19"/>
                  </a:lnTo>
                  <a:lnTo>
                    <a:pt x="4" y="35"/>
                  </a:lnTo>
                  <a:lnTo>
                    <a:pt x="7" y="52"/>
                  </a:lnTo>
                  <a:lnTo>
                    <a:pt x="7" y="69"/>
                  </a:lnTo>
                  <a:lnTo>
                    <a:pt x="11" y="67"/>
                  </a:lnTo>
                  <a:lnTo>
                    <a:pt x="11" y="50"/>
                  </a:lnTo>
                  <a:lnTo>
                    <a:pt x="9" y="33"/>
                  </a:lnTo>
                  <a:lnTo>
                    <a:pt x="9" y="16"/>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9" name="Freeform 1067"/>
            <p:cNvSpPr>
              <a:spLocks/>
            </p:cNvSpPr>
            <p:nvPr/>
          </p:nvSpPr>
          <p:spPr bwMode="auto">
            <a:xfrm>
              <a:off x="8712" y="2882"/>
              <a:ext cx="12" cy="70"/>
            </a:xfrm>
            <a:custGeom>
              <a:avLst/>
              <a:gdLst/>
              <a:ahLst/>
              <a:cxnLst>
                <a:cxn ang="0">
                  <a:pos x="4" y="0"/>
                </a:cxn>
                <a:cxn ang="0">
                  <a:pos x="0" y="0"/>
                </a:cxn>
                <a:cxn ang="0">
                  <a:pos x="2" y="19"/>
                </a:cxn>
                <a:cxn ang="0">
                  <a:pos x="4" y="35"/>
                </a:cxn>
                <a:cxn ang="0">
                  <a:pos x="4" y="52"/>
                </a:cxn>
                <a:cxn ang="0">
                  <a:pos x="7" y="69"/>
                </a:cxn>
                <a:cxn ang="0">
                  <a:pos x="11" y="67"/>
                </a:cxn>
                <a:cxn ang="0">
                  <a:pos x="9" y="50"/>
                </a:cxn>
                <a:cxn ang="0">
                  <a:pos x="9" y="33"/>
                </a:cxn>
                <a:cxn ang="0">
                  <a:pos x="4" y="0"/>
                </a:cxn>
              </a:cxnLst>
              <a:rect l="0" t="0" r="r" b="b"/>
              <a:pathLst>
                <a:path w="12" h="70">
                  <a:moveTo>
                    <a:pt x="4" y="0"/>
                  </a:moveTo>
                  <a:lnTo>
                    <a:pt x="0" y="0"/>
                  </a:lnTo>
                  <a:lnTo>
                    <a:pt x="2" y="19"/>
                  </a:lnTo>
                  <a:lnTo>
                    <a:pt x="4" y="35"/>
                  </a:lnTo>
                  <a:lnTo>
                    <a:pt x="4" y="52"/>
                  </a:lnTo>
                  <a:lnTo>
                    <a:pt x="7" y="69"/>
                  </a:lnTo>
                  <a:lnTo>
                    <a:pt x="11" y="67"/>
                  </a:lnTo>
                  <a:lnTo>
                    <a:pt x="9" y="50"/>
                  </a:lnTo>
                  <a:lnTo>
                    <a:pt x="9" y="33"/>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0" name="Freeform 1068"/>
            <p:cNvSpPr>
              <a:spLocks/>
            </p:cNvSpPr>
            <p:nvPr/>
          </p:nvSpPr>
          <p:spPr bwMode="auto">
            <a:xfrm>
              <a:off x="8709" y="2882"/>
              <a:ext cx="12" cy="70"/>
            </a:xfrm>
            <a:custGeom>
              <a:avLst/>
              <a:gdLst/>
              <a:ahLst/>
              <a:cxnLst>
                <a:cxn ang="0">
                  <a:pos x="7" y="0"/>
                </a:cxn>
                <a:cxn ang="0">
                  <a:pos x="0" y="0"/>
                </a:cxn>
                <a:cxn ang="0">
                  <a:pos x="4" y="19"/>
                </a:cxn>
                <a:cxn ang="0">
                  <a:pos x="4" y="26"/>
                </a:cxn>
                <a:cxn ang="0">
                  <a:pos x="7" y="35"/>
                </a:cxn>
                <a:cxn ang="0">
                  <a:pos x="7" y="69"/>
                </a:cxn>
                <a:cxn ang="0">
                  <a:pos x="11" y="67"/>
                </a:cxn>
                <a:cxn ang="0">
                  <a:pos x="11" y="33"/>
                </a:cxn>
                <a:cxn ang="0">
                  <a:pos x="7" y="0"/>
                </a:cxn>
              </a:cxnLst>
              <a:rect l="0" t="0" r="r" b="b"/>
              <a:pathLst>
                <a:path w="12" h="70">
                  <a:moveTo>
                    <a:pt x="7" y="0"/>
                  </a:moveTo>
                  <a:lnTo>
                    <a:pt x="0" y="0"/>
                  </a:lnTo>
                  <a:lnTo>
                    <a:pt x="4" y="19"/>
                  </a:lnTo>
                  <a:lnTo>
                    <a:pt x="4" y="26"/>
                  </a:lnTo>
                  <a:lnTo>
                    <a:pt x="7" y="35"/>
                  </a:lnTo>
                  <a:lnTo>
                    <a:pt x="7" y="69"/>
                  </a:lnTo>
                  <a:lnTo>
                    <a:pt x="11" y="67"/>
                  </a:lnTo>
                  <a:lnTo>
                    <a:pt x="11" y="33"/>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1" name="Freeform 1069"/>
            <p:cNvSpPr>
              <a:spLocks/>
            </p:cNvSpPr>
            <p:nvPr/>
          </p:nvSpPr>
          <p:spPr bwMode="auto">
            <a:xfrm>
              <a:off x="8709" y="2882"/>
              <a:ext cx="12" cy="70"/>
            </a:xfrm>
            <a:custGeom>
              <a:avLst/>
              <a:gdLst/>
              <a:ahLst/>
              <a:cxnLst>
                <a:cxn ang="0">
                  <a:pos x="4" y="0"/>
                </a:cxn>
                <a:cxn ang="0">
                  <a:pos x="0" y="0"/>
                </a:cxn>
                <a:cxn ang="0">
                  <a:pos x="2" y="19"/>
                </a:cxn>
                <a:cxn ang="0">
                  <a:pos x="4" y="35"/>
                </a:cxn>
                <a:cxn ang="0">
                  <a:pos x="4" y="52"/>
                </a:cxn>
                <a:cxn ang="0">
                  <a:pos x="7" y="69"/>
                </a:cxn>
                <a:cxn ang="0">
                  <a:pos x="11" y="67"/>
                </a:cxn>
                <a:cxn ang="0">
                  <a:pos x="11" y="50"/>
                </a:cxn>
                <a:cxn ang="0">
                  <a:pos x="4" y="0"/>
                </a:cxn>
              </a:cxnLst>
              <a:rect l="0" t="0" r="r" b="b"/>
              <a:pathLst>
                <a:path w="12" h="70">
                  <a:moveTo>
                    <a:pt x="4" y="0"/>
                  </a:moveTo>
                  <a:lnTo>
                    <a:pt x="0" y="0"/>
                  </a:lnTo>
                  <a:lnTo>
                    <a:pt x="2" y="19"/>
                  </a:lnTo>
                  <a:lnTo>
                    <a:pt x="4" y="35"/>
                  </a:lnTo>
                  <a:lnTo>
                    <a:pt x="4" y="52"/>
                  </a:lnTo>
                  <a:lnTo>
                    <a:pt x="7" y="69"/>
                  </a:lnTo>
                  <a:lnTo>
                    <a:pt x="11" y="67"/>
                  </a:lnTo>
                  <a:lnTo>
                    <a:pt x="11" y="50"/>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2" name="Freeform 1070"/>
            <p:cNvSpPr>
              <a:spLocks/>
            </p:cNvSpPr>
            <p:nvPr/>
          </p:nvSpPr>
          <p:spPr bwMode="auto">
            <a:xfrm>
              <a:off x="8709"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3" name="Freeform 1071"/>
            <p:cNvSpPr>
              <a:spLocks/>
            </p:cNvSpPr>
            <p:nvPr/>
          </p:nvSpPr>
          <p:spPr bwMode="auto">
            <a:xfrm>
              <a:off x="8707" y="2882"/>
              <a:ext cx="12" cy="70"/>
            </a:xfrm>
            <a:custGeom>
              <a:avLst/>
              <a:gdLst/>
              <a:ahLst/>
              <a:cxnLst>
                <a:cxn ang="0">
                  <a:pos x="7" y="52"/>
                </a:cxn>
                <a:cxn ang="0">
                  <a:pos x="7" y="69"/>
                </a:cxn>
                <a:cxn ang="0">
                  <a:pos x="11" y="67"/>
                </a:cxn>
                <a:cxn ang="0">
                  <a:pos x="11"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1" y="67"/>
                  </a:lnTo>
                  <a:lnTo>
                    <a:pt x="11" y="50"/>
                  </a:lnTo>
                  <a:lnTo>
                    <a:pt x="9" y="33"/>
                  </a:lnTo>
                  <a:lnTo>
                    <a:pt x="9" y="16"/>
                  </a:lnTo>
                  <a:lnTo>
                    <a:pt x="4" y="0"/>
                  </a:lnTo>
                  <a:lnTo>
                    <a:pt x="0" y="0"/>
                  </a:lnTo>
                  <a:lnTo>
                    <a:pt x="2" y="19"/>
                  </a:lnTo>
                  <a:lnTo>
                    <a:pt x="7" y="5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4" name="Freeform 1072"/>
            <p:cNvSpPr>
              <a:spLocks/>
            </p:cNvSpPr>
            <p:nvPr/>
          </p:nvSpPr>
          <p:spPr bwMode="auto">
            <a:xfrm>
              <a:off x="8707" y="2882"/>
              <a:ext cx="12" cy="70"/>
            </a:xfrm>
            <a:custGeom>
              <a:avLst/>
              <a:gdLst/>
              <a:ahLst/>
              <a:cxnLst>
                <a:cxn ang="0">
                  <a:pos x="4" y="0"/>
                </a:cxn>
                <a:cxn ang="0">
                  <a:pos x="0" y="0"/>
                </a:cxn>
                <a:cxn ang="0">
                  <a:pos x="2" y="19"/>
                </a:cxn>
                <a:cxn ang="0">
                  <a:pos x="4" y="35"/>
                </a:cxn>
                <a:cxn ang="0">
                  <a:pos x="4" y="69"/>
                </a:cxn>
                <a:cxn ang="0">
                  <a:pos x="7" y="67"/>
                </a:cxn>
                <a:cxn ang="0">
                  <a:pos x="11" y="67"/>
                </a:cxn>
                <a:cxn ang="0">
                  <a:pos x="9" y="50"/>
                </a:cxn>
                <a:cxn ang="0">
                  <a:pos x="9" y="33"/>
                </a:cxn>
                <a:cxn ang="0">
                  <a:pos x="4" y="0"/>
                </a:cxn>
              </a:cxnLst>
              <a:rect l="0" t="0" r="r" b="b"/>
              <a:pathLst>
                <a:path w="12" h="70">
                  <a:moveTo>
                    <a:pt x="4" y="0"/>
                  </a:moveTo>
                  <a:lnTo>
                    <a:pt x="0" y="0"/>
                  </a:lnTo>
                  <a:lnTo>
                    <a:pt x="2" y="19"/>
                  </a:lnTo>
                  <a:lnTo>
                    <a:pt x="4" y="35"/>
                  </a:lnTo>
                  <a:lnTo>
                    <a:pt x="4" y="69"/>
                  </a:lnTo>
                  <a:lnTo>
                    <a:pt x="7" y="67"/>
                  </a:lnTo>
                  <a:lnTo>
                    <a:pt x="11" y="67"/>
                  </a:lnTo>
                  <a:lnTo>
                    <a:pt x="9" y="50"/>
                  </a:lnTo>
                  <a:lnTo>
                    <a:pt x="9" y="33"/>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5" name="Freeform 1073"/>
            <p:cNvSpPr>
              <a:spLocks/>
            </p:cNvSpPr>
            <p:nvPr/>
          </p:nvSpPr>
          <p:spPr bwMode="auto">
            <a:xfrm>
              <a:off x="8704" y="2882"/>
              <a:ext cx="12" cy="70"/>
            </a:xfrm>
            <a:custGeom>
              <a:avLst/>
              <a:gdLst/>
              <a:ahLst/>
              <a:cxnLst>
                <a:cxn ang="0">
                  <a:pos x="7" y="0"/>
                </a:cxn>
                <a:cxn ang="0">
                  <a:pos x="0" y="0"/>
                </a:cxn>
                <a:cxn ang="0">
                  <a:pos x="4" y="19"/>
                </a:cxn>
                <a:cxn ang="0">
                  <a:pos x="4" y="35"/>
                </a:cxn>
                <a:cxn ang="0">
                  <a:pos x="7" y="52"/>
                </a:cxn>
                <a:cxn ang="0">
                  <a:pos x="7" y="69"/>
                </a:cxn>
                <a:cxn ang="0">
                  <a:pos x="11" y="67"/>
                </a:cxn>
                <a:cxn ang="0">
                  <a:pos x="11" y="33"/>
                </a:cxn>
                <a:cxn ang="0">
                  <a:pos x="7" y="0"/>
                </a:cxn>
              </a:cxnLst>
              <a:rect l="0" t="0" r="r" b="b"/>
              <a:pathLst>
                <a:path w="12" h="70">
                  <a:moveTo>
                    <a:pt x="7" y="0"/>
                  </a:moveTo>
                  <a:lnTo>
                    <a:pt x="0" y="0"/>
                  </a:lnTo>
                  <a:lnTo>
                    <a:pt x="4" y="19"/>
                  </a:lnTo>
                  <a:lnTo>
                    <a:pt x="4" y="35"/>
                  </a:lnTo>
                  <a:lnTo>
                    <a:pt x="7" y="52"/>
                  </a:lnTo>
                  <a:lnTo>
                    <a:pt x="7" y="69"/>
                  </a:lnTo>
                  <a:lnTo>
                    <a:pt x="11" y="67"/>
                  </a:lnTo>
                  <a:lnTo>
                    <a:pt x="11" y="33"/>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6" name="Freeform 1074"/>
            <p:cNvSpPr>
              <a:spLocks/>
            </p:cNvSpPr>
            <p:nvPr/>
          </p:nvSpPr>
          <p:spPr bwMode="auto">
            <a:xfrm>
              <a:off x="8704" y="2882"/>
              <a:ext cx="12" cy="70"/>
            </a:xfrm>
            <a:custGeom>
              <a:avLst/>
              <a:gdLst/>
              <a:ahLst/>
              <a:cxnLst>
                <a:cxn ang="0">
                  <a:pos x="7" y="52"/>
                </a:cxn>
                <a:cxn ang="0">
                  <a:pos x="7" y="69"/>
                </a:cxn>
                <a:cxn ang="0">
                  <a:pos x="11" y="67"/>
                </a:cxn>
                <a:cxn ang="0">
                  <a:pos x="11" y="50"/>
                </a:cxn>
                <a:cxn ang="0">
                  <a:pos x="4" y="0"/>
                </a:cxn>
                <a:cxn ang="0">
                  <a:pos x="0" y="0"/>
                </a:cxn>
                <a:cxn ang="0">
                  <a:pos x="2" y="19"/>
                </a:cxn>
                <a:cxn ang="0">
                  <a:pos x="7" y="52"/>
                </a:cxn>
              </a:cxnLst>
              <a:rect l="0" t="0" r="r" b="b"/>
              <a:pathLst>
                <a:path w="12" h="70">
                  <a:moveTo>
                    <a:pt x="7" y="52"/>
                  </a:moveTo>
                  <a:lnTo>
                    <a:pt x="7" y="69"/>
                  </a:lnTo>
                  <a:lnTo>
                    <a:pt x="11" y="67"/>
                  </a:lnTo>
                  <a:lnTo>
                    <a:pt x="11" y="50"/>
                  </a:lnTo>
                  <a:lnTo>
                    <a:pt x="4" y="0"/>
                  </a:lnTo>
                  <a:lnTo>
                    <a:pt x="0" y="0"/>
                  </a:lnTo>
                  <a:lnTo>
                    <a:pt x="2" y="19"/>
                  </a:lnTo>
                  <a:lnTo>
                    <a:pt x="7" y="5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7" name="Freeform 1075"/>
            <p:cNvSpPr>
              <a:spLocks/>
            </p:cNvSpPr>
            <p:nvPr/>
          </p:nvSpPr>
          <p:spPr bwMode="auto">
            <a:xfrm>
              <a:off x="8704"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8" name="Freeform 1076"/>
            <p:cNvSpPr>
              <a:spLocks/>
            </p:cNvSpPr>
            <p:nvPr/>
          </p:nvSpPr>
          <p:spPr bwMode="auto">
            <a:xfrm>
              <a:off x="8702" y="2882"/>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9" name="Freeform 1077"/>
            <p:cNvSpPr>
              <a:spLocks/>
            </p:cNvSpPr>
            <p:nvPr/>
          </p:nvSpPr>
          <p:spPr bwMode="auto">
            <a:xfrm>
              <a:off x="8702"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0" name="Freeform 1078"/>
            <p:cNvSpPr>
              <a:spLocks/>
            </p:cNvSpPr>
            <p:nvPr/>
          </p:nvSpPr>
          <p:spPr bwMode="auto">
            <a:xfrm>
              <a:off x="8594" y="1924"/>
              <a:ext cx="1008" cy="891"/>
            </a:xfrm>
            <a:custGeom>
              <a:avLst/>
              <a:gdLst/>
              <a:ahLst/>
              <a:cxnLst>
                <a:cxn ang="0">
                  <a:pos x="1006" y="407"/>
                </a:cxn>
                <a:cxn ang="0">
                  <a:pos x="993" y="337"/>
                </a:cxn>
                <a:cxn ang="0">
                  <a:pos x="968" y="271"/>
                </a:cxn>
                <a:cxn ang="0">
                  <a:pos x="932" y="210"/>
                </a:cxn>
                <a:cxn ang="0">
                  <a:pos x="886" y="155"/>
                </a:cxn>
                <a:cxn ang="0">
                  <a:pos x="832" y="107"/>
                </a:cxn>
                <a:cxn ang="0">
                  <a:pos x="769" y="66"/>
                </a:cxn>
                <a:cxn ang="0">
                  <a:pos x="700" y="34"/>
                </a:cxn>
                <a:cxn ang="0">
                  <a:pos x="625" y="12"/>
                </a:cxn>
                <a:cxn ang="0">
                  <a:pos x="545" y="1"/>
                </a:cxn>
                <a:cxn ang="0">
                  <a:pos x="462" y="1"/>
                </a:cxn>
                <a:cxn ang="0">
                  <a:pos x="382" y="12"/>
                </a:cxn>
                <a:cxn ang="0">
                  <a:pos x="307" y="34"/>
                </a:cxn>
                <a:cxn ang="0">
                  <a:pos x="238" y="66"/>
                </a:cxn>
                <a:cxn ang="0">
                  <a:pos x="175" y="107"/>
                </a:cxn>
                <a:cxn ang="0">
                  <a:pos x="121" y="155"/>
                </a:cxn>
                <a:cxn ang="0">
                  <a:pos x="75" y="210"/>
                </a:cxn>
                <a:cxn ang="0">
                  <a:pos x="39" y="271"/>
                </a:cxn>
                <a:cxn ang="0">
                  <a:pos x="14" y="337"/>
                </a:cxn>
                <a:cxn ang="0">
                  <a:pos x="1" y="407"/>
                </a:cxn>
                <a:cxn ang="0">
                  <a:pos x="1" y="480"/>
                </a:cxn>
                <a:cxn ang="0">
                  <a:pos x="14" y="550"/>
                </a:cxn>
                <a:cxn ang="0">
                  <a:pos x="39" y="617"/>
                </a:cxn>
                <a:cxn ang="0">
                  <a:pos x="75" y="678"/>
                </a:cxn>
                <a:cxn ang="0">
                  <a:pos x="121" y="733"/>
                </a:cxn>
                <a:cxn ang="0">
                  <a:pos x="175" y="782"/>
                </a:cxn>
                <a:cxn ang="0">
                  <a:pos x="238" y="823"/>
                </a:cxn>
                <a:cxn ang="0">
                  <a:pos x="307" y="855"/>
                </a:cxn>
                <a:cxn ang="0">
                  <a:pos x="382" y="877"/>
                </a:cxn>
                <a:cxn ang="0">
                  <a:pos x="462" y="888"/>
                </a:cxn>
                <a:cxn ang="0">
                  <a:pos x="545" y="888"/>
                </a:cxn>
                <a:cxn ang="0">
                  <a:pos x="625" y="877"/>
                </a:cxn>
                <a:cxn ang="0">
                  <a:pos x="700" y="855"/>
                </a:cxn>
                <a:cxn ang="0">
                  <a:pos x="769" y="823"/>
                </a:cxn>
                <a:cxn ang="0">
                  <a:pos x="832" y="782"/>
                </a:cxn>
                <a:cxn ang="0">
                  <a:pos x="886" y="733"/>
                </a:cxn>
                <a:cxn ang="0">
                  <a:pos x="932" y="678"/>
                </a:cxn>
                <a:cxn ang="0">
                  <a:pos x="968" y="617"/>
                </a:cxn>
                <a:cxn ang="0">
                  <a:pos x="993" y="550"/>
                </a:cxn>
                <a:cxn ang="0">
                  <a:pos x="1006" y="480"/>
                </a:cxn>
              </a:cxnLst>
              <a:rect l="0" t="0" r="r" b="b"/>
              <a:pathLst>
                <a:path w="1008" h="891">
                  <a:moveTo>
                    <a:pt x="1007" y="444"/>
                  </a:moveTo>
                  <a:lnTo>
                    <a:pt x="1006" y="407"/>
                  </a:lnTo>
                  <a:lnTo>
                    <a:pt x="1001" y="372"/>
                  </a:lnTo>
                  <a:lnTo>
                    <a:pt x="993" y="337"/>
                  </a:lnTo>
                  <a:lnTo>
                    <a:pt x="982" y="303"/>
                  </a:lnTo>
                  <a:lnTo>
                    <a:pt x="968" y="271"/>
                  </a:lnTo>
                  <a:lnTo>
                    <a:pt x="951" y="240"/>
                  </a:lnTo>
                  <a:lnTo>
                    <a:pt x="932" y="210"/>
                  </a:lnTo>
                  <a:lnTo>
                    <a:pt x="910" y="181"/>
                  </a:lnTo>
                  <a:lnTo>
                    <a:pt x="886" y="155"/>
                  </a:lnTo>
                  <a:lnTo>
                    <a:pt x="860" y="130"/>
                  </a:lnTo>
                  <a:lnTo>
                    <a:pt x="832" y="107"/>
                  </a:lnTo>
                  <a:lnTo>
                    <a:pt x="801" y="85"/>
                  </a:lnTo>
                  <a:lnTo>
                    <a:pt x="769" y="66"/>
                  </a:lnTo>
                  <a:lnTo>
                    <a:pt x="735" y="49"/>
                  </a:lnTo>
                  <a:lnTo>
                    <a:pt x="700" y="34"/>
                  </a:lnTo>
                  <a:lnTo>
                    <a:pt x="663" y="22"/>
                  </a:lnTo>
                  <a:lnTo>
                    <a:pt x="625" y="12"/>
                  </a:lnTo>
                  <a:lnTo>
                    <a:pt x="585" y="5"/>
                  </a:lnTo>
                  <a:lnTo>
                    <a:pt x="545" y="1"/>
                  </a:lnTo>
                  <a:lnTo>
                    <a:pt x="503" y="0"/>
                  </a:lnTo>
                  <a:lnTo>
                    <a:pt x="462" y="1"/>
                  </a:lnTo>
                  <a:lnTo>
                    <a:pt x="422" y="5"/>
                  </a:lnTo>
                  <a:lnTo>
                    <a:pt x="382" y="12"/>
                  </a:lnTo>
                  <a:lnTo>
                    <a:pt x="344" y="22"/>
                  </a:lnTo>
                  <a:lnTo>
                    <a:pt x="307" y="34"/>
                  </a:lnTo>
                  <a:lnTo>
                    <a:pt x="272" y="49"/>
                  </a:lnTo>
                  <a:lnTo>
                    <a:pt x="238" y="66"/>
                  </a:lnTo>
                  <a:lnTo>
                    <a:pt x="206" y="85"/>
                  </a:lnTo>
                  <a:lnTo>
                    <a:pt x="175" y="107"/>
                  </a:lnTo>
                  <a:lnTo>
                    <a:pt x="147" y="130"/>
                  </a:lnTo>
                  <a:lnTo>
                    <a:pt x="121" y="155"/>
                  </a:lnTo>
                  <a:lnTo>
                    <a:pt x="97" y="181"/>
                  </a:lnTo>
                  <a:lnTo>
                    <a:pt x="75" y="210"/>
                  </a:lnTo>
                  <a:lnTo>
                    <a:pt x="56" y="240"/>
                  </a:lnTo>
                  <a:lnTo>
                    <a:pt x="39" y="271"/>
                  </a:lnTo>
                  <a:lnTo>
                    <a:pt x="25" y="303"/>
                  </a:lnTo>
                  <a:lnTo>
                    <a:pt x="14" y="337"/>
                  </a:lnTo>
                  <a:lnTo>
                    <a:pt x="6" y="372"/>
                  </a:lnTo>
                  <a:lnTo>
                    <a:pt x="1" y="407"/>
                  </a:lnTo>
                  <a:lnTo>
                    <a:pt x="0" y="444"/>
                  </a:lnTo>
                  <a:lnTo>
                    <a:pt x="1" y="480"/>
                  </a:lnTo>
                  <a:lnTo>
                    <a:pt x="6" y="515"/>
                  </a:lnTo>
                  <a:lnTo>
                    <a:pt x="14" y="550"/>
                  </a:lnTo>
                  <a:lnTo>
                    <a:pt x="25" y="584"/>
                  </a:lnTo>
                  <a:lnTo>
                    <a:pt x="39" y="617"/>
                  </a:lnTo>
                  <a:lnTo>
                    <a:pt x="56" y="648"/>
                  </a:lnTo>
                  <a:lnTo>
                    <a:pt x="75" y="678"/>
                  </a:lnTo>
                  <a:lnTo>
                    <a:pt x="97" y="706"/>
                  </a:lnTo>
                  <a:lnTo>
                    <a:pt x="121" y="733"/>
                  </a:lnTo>
                  <a:lnTo>
                    <a:pt x="147" y="759"/>
                  </a:lnTo>
                  <a:lnTo>
                    <a:pt x="175" y="782"/>
                  </a:lnTo>
                  <a:lnTo>
                    <a:pt x="206" y="803"/>
                  </a:lnTo>
                  <a:lnTo>
                    <a:pt x="238" y="823"/>
                  </a:lnTo>
                  <a:lnTo>
                    <a:pt x="272" y="840"/>
                  </a:lnTo>
                  <a:lnTo>
                    <a:pt x="307" y="855"/>
                  </a:lnTo>
                  <a:lnTo>
                    <a:pt x="344" y="867"/>
                  </a:lnTo>
                  <a:lnTo>
                    <a:pt x="382" y="877"/>
                  </a:lnTo>
                  <a:lnTo>
                    <a:pt x="422" y="884"/>
                  </a:lnTo>
                  <a:lnTo>
                    <a:pt x="462" y="888"/>
                  </a:lnTo>
                  <a:lnTo>
                    <a:pt x="503" y="890"/>
                  </a:lnTo>
                  <a:lnTo>
                    <a:pt x="545" y="888"/>
                  </a:lnTo>
                  <a:lnTo>
                    <a:pt x="585" y="884"/>
                  </a:lnTo>
                  <a:lnTo>
                    <a:pt x="625" y="877"/>
                  </a:lnTo>
                  <a:lnTo>
                    <a:pt x="663" y="867"/>
                  </a:lnTo>
                  <a:lnTo>
                    <a:pt x="700" y="855"/>
                  </a:lnTo>
                  <a:lnTo>
                    <a:pt x="735" y="840"/>
                  </a:lnTo>
                  <a:lnTo>
                    <a:pt x="769" y="823"/>
                  </a:lnTo>
                  <a:lnTo>
                    <a:pt x="801" y="803"/>
                  </a:lnTo>
                  <a:lnTo>
                    <a:pt x="832" y="782"/>
                  </a:lnTo>
                  <a:lnTo>
                    <a:pt x="860" y="759"/>
                  </a:lnTo>
                  <a:lnTo>
                    <a:pt x="886" y="733"/>
                  </a:lnTo>
                  <a:lnTo>
                    <a:pt x="910" y="706"/>
                  </a:lnTo>
                  <a:lnTo>
                    <a:pt x="932" y="678"/>
                  </a:lnTo>
                  <a:lnTo>
                    <a:pt x="951" y="648"/>
                  </a:lnTo>
                  <a:lnTo>
                    <a:pt x="968" y="617"/>
                  </a:lnTo>
                  <a:lnTo>
                    <a:pt x="982" y="584"/>
                  </a:lnTo>
                  <a:lnTo>
                    <a:pt x="993" y="550"/>
                  </a:lnTo>
                  <a:lnTo>
                    <a:pt x="1001" y="515"/>
                  </a:lnTo>
                  <a:lnTo>
                    <a:pt x="1006" y="480"/>
                  </a:lnTo>
                  <a:lnTo>
                    <a:pt x="1007" y="444"/>
                  </a:lnTo>
                  <a:close/>
                </a:path>
              </a:pathLst>
            </a:custGeom>
            <a:noFill/>
            <a:ln w="13220">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1" name="Freeform 1079"/>
            <p:cNvSpPr>
              <a:spLocks/>
            </p:cNvSpPr>
            <p:nvPr/>
          </p:nvSpPr>
          <p:spPr bwMode="auto">
            <a:xfrm>
              <a:off x="9768" y="2640"/>
              <a:ext cx="153" cy="112"/>
            </a:xfrm>
            <a:custGeom>
              <a:avLst/>
              <a:gdLst/>
              <a:ahLst/>
              <a:cxnLst>
                <a:cxn ang="0">
                  <a:pos x="153" y="0"/>
                </a:cxn>
                <a:cxn ang="0">
                  <a:pos x="139" y="21"/>
                </a:cxn>
                <a:cxn ang="0">
                  <a:pos x="122" y="45"/>
                </a:cxn>
                <a:cxn ang="0">
                  <a:pos x="93" y="84"/>
                </a:cxn>
                <a:cxn ang="0">
                  <a:pos x="79" y="95"/>
                </a:cxn>
                <a:cxn ang="0">
                  <a:pos x="72" y="103"/>
                </a:cxn>
                <a:cxn ang="0">
                  <a:pos x="64" y="107"/>
                </a:cxn>
                <a:cxn ang="0">
                  <a:pos x="60" y="110"/>
                </a:cxn>
                <a:cxn ang="0">
                  <a:pos x="52" y="112"/>
                </a:cxn>
                <a:cxn ang="0">
                  <a:pos x="40" y="112"/>
                </a:cxn>
                <a:cxn ang="0">
                  <a:pos x="36" y="107"/>
                </a:cxn>
                <a:cxn ang="0">
                  <a:pos x="31" y="100"/>
                </a:cxn>
                <a:cxn ang="0">
                  <a:pos x="24" y="91"/>
                </a:cxn>
                <a:cxn ang="0">
                  <a:pos x="9" y="47"/>
                </a:cxn>
                <a:cxn ang="0">
                  <a:pos x="0" y="14"/>
                </a:cxn>
              </a:cxnLst>
              <a:rect l="0" t="0" r="r" b="b"/>
              <a:pathLst>
                <a:path w="153" h="112">
                  <a:moveTo>
                    <a:pt x="153" y="0"/>
                  </a:moveTo>
                  <a:lnTo>
                    <a:pt x="139" y="21"/>
                  </a:lnTo>
                  <a:lnTo>
                    <a:pt x="122" y="45"/>
                  </a:lnTo>
                  <a:lnTo>
                    <a:pt x="93" y="84"/>
                  </a:lnTo>
                  <a:lnTo>
                    <a:pt x="79" y="95"/>
                  </a:lnTo>
                  <a:lnTo>
                    <a:pt x="72" y="103"/>
                  </a:lnTo>
                  <a:lnTo>
                    <a:pt x="64" y="107"/>
                  </a:lnTo>
                  <a:lnTo>
                    <a:pt x="60" y="110"/>
                  </a:lnTo>
                  <a:lnTo>
                    <a:pt x="52" y="112"/>
                  </a:lnTo>
                  <a:lnTo>
                    <a:pt x="40" y="112"/>
                  </a:lnTo>
                  <a:lnTo>
                    <a:pt x="36" y="107"/>
                  </a:lnTo>
                  <a:lnTo>
                    <a:pt x="31" y="100"/>
                  </a:lnTo>
                  <a:lnTo>
                    <a:pt x="24" y="91"/>
                  </a:lnTo>
                  <a:lnTo>
                    <a:pt x="9" y="47"/>
                  </a:lnTo>
                  <a:lnTo>
                    <a:pt x="0" y="14"/>
                  </a:lnTo>
                </a:path>
              </a:pathLst>
            </a:custGeom>
            <a:noFill/>
            <a:ln w="440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2" name="Freeform 1080"/>
            <p:cNvSpPr>
              <a:spLocks/>
            </p:cNvSpPr>
            <p:nvPr/>
          </p:nvSpPr>
          <p:spPr bwMode="auto">
            <a:xfrm>
              <a:off x="9734" y="2584"/>
              <a:ext cx="72" cy="80"/>
            </a:xfrm>
            <a:custGeom>
              <a:avLst/>
              <a:gdLst/>
              <a:ahLst/>
              <a:cxnLst>
                <a:cxn ang="0">
                  <a:pos x="71" y="64"/>
                </a:cxn>
                <a:cxn ang="0">
                  <a:pos x="19" y="0"/>
                </a:cxn>
                <a:cxn ang="0">
                  <a:pos x="0" y="79"/>
                </a:cxn>
                <a:cxn ang="0">
                  <a:pos x="71" y="64"/>
                </a:cxn>
              </a:cxnLst>
              <a:rect l="0" t="0" r="r" b="b"/>
              <a:pathLst>
                <a:path w="72" h="80">
                  <a:moveTo>
                    <a:pt x="71" y="64"/>
                  </a:moveTo>
                  <a:lnTo>
                    <a:pt x="19" y="0"/>
                  </a:lnTo>
                  <a:lnTo>
                    <a:pt x="0" y="79"/>
                  </a:lnTo>
                  <a:lnTo>
                    <a:pt x="71" y="6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3" name="Freeform 1081"/>
            <p:cNvSpPr>
              <a:spLocks/>
            </p:cNvSpPr>
            <p:nvPr/>
          </p:nvSpPr>
          <p:spPr bwMode="auto">
            <a:xfrm>
              <a:off x="9081" y="2306"/>
              <a:ext cx="377" cy="228"/>
            </a:xfrm>
            <a:custGeom>
              <a:avLst/>
              <a:gdLst/>
              <a:ahLst/>
              <a:cxnLst>
                <a:cxn ang="0">
                  <a:pos x="0" y="0"/>
                </a:cxn>
                <a:cxn ang="0">
                  <a:pos x="14" y="71"/>
                </a:cxn>
                <a:cxn ang="0">
                  <a:pos x="23" y="105"/>
                </a:cxn>
                <a:cxn ang="0">
                  <a:pos x="33" y="136"/>
                </a:cxn>
                <a:cxn ang="0">
                  <a:pos x="48" y="165"/>
                </a:cxn>
                <a:cxn ang="0">
                  <a:pos x="57" y="177"/>
                </a:cxn>
                <a:cxn ang="0">
                  <a:pos x="64" y="189"/>
                </a:cxn>
                <a:cxn ang="0">
                  <a:pos x="74" y="201"/>
                </a:cxn>
                <a:cxn ang="0">
                  <a:pos x="98" y="215"/>
                </a:cxn>
                <a:cxn ang="0">
                  <a:pos x="112" y="223"/>
                </a:cxn>
                <a:cxn ang="0">
                  <a:pos x="122" y="225"/>
                </a:cxn>
                <a:cxn ang="0">
                  <a:pos x="134" y="227"/>
                </a:cxn>
                <a:cxn ang="0">
                  <a:pos x="163" y="227"/>
                </a:cxn>
                <a:cxn ang="0">
                  <a:pos x="196" y="225"/>
                </a:cxn>
                <a:cxn ang="0">
                  <a:pos x="232" y="218"/>
                </a:cxn>
                <a:cxn ang="0">
                  <a:pos x="271" y="211"/>
                </a:cxn>
                <a:cxn ang="0">
                  <a:pos x="307" y="203"/>
                </a:cxn>
                <a:cxn ang="0">
                  <a:pos x="343" y="194"/>
                </a:cxn>
                <a:cxn ang="0">
                  <a:pos x="376" y="184"/>
                </a:cxn>
              </a:cxnLst>
              <a:rect l="0" t="0" r="r" b="b"/>
              <a:pathLst>
                <a:path w="377" h="228">
                  <a:moveTo>
                    <a:pt x="0" y="0"/>
                  </a:moveTo>
                  <a:lnTo>
                    <a:pt x="14" y="71"/>
                  </a:lnTo>
                  <a:lnTo>
                    <a:pt x="23" y="105"/>
                  </a:lnTo>
                  <a:lnTo>
                    <a:pt x="33" y="136"/>
                  </a:lnTo>
                  <a:lnTo>
                    <a:pt x="48" y="165"/>
                  </a:lnTo>
                  <a:lnTo>
                    <a:pt x="57" y="177"/>
                  </a:lnTo>
                  <a:lnTo>
                    <a:pt x="64" y="189"/>
                  </a:lnTo>
                  <a:lnTo>
                    <a:pt x="74" y="201"/>
                  </a:lnTo>
                  <a:lnTo>
                    <a:pt x="98" y="215"/>
                  </a:lnTo>
                  <a:lnTo>
                    <a:pt x="112" y="223"/>
                  </a:lnTo>
                  <a:lnTo>
                    <a:pt x="122" y="225"/>
                  </a:lnTo>
                  <a:lnTo>
                    <a:pt x="134" y="227"/>
                  </a:lnTo>
                  <a:lnTo>
                    <a:pt x="163" y="227"/>
                  </a:lnTo>
                  <a:lnTo>
                    <a:pt x="196" y="225"/>
                  </a:lnTo>
                  <a:lnTo>
                    <a:pt x="232" y="218"/>
                  </a:lnTo>
                  <a:lnTo>
                    <a:pt x="271" y="211"/>
                  </a:lnTo>
                  <a:lnTo>
                    <a:pt x="307" y="203"/>
                  </a:lnTo>
                  <a:lnTo>
                    <a:pt x="343" y="194"/>
                  </a:lnTo>
                  <a:lnTo>
                    <a:pt x="376" y="184"/>
                  </a:lnTo>
                </a:path>
              </a:pathLst>
            </a:custGeom>
            <a:noFill/>
            <a:ln w="440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4" name="Freeform 1082"/>
            <p:cNvSpPr>
              <a:spLocks/>
            </p:cNvSpPr>
            <p:nvPr/>
          </p:nvSpPr>
          <p:spPr bwMode="auto">
            <a:xfrm>
              <a:off x="9451" y="2457"/>
              <a:ext cx="79" cy="70"/>
            </a:xfrm>
            <a:custGeom>
              <a:avLst/>
              <a:gdLst/>
              <a:ahLst/>
              <a:cxnLst>
                <a:cxn ang="0">
                  <a:pos x="16" y="69"/>
                </a:cxn>
                <a:cxn ang="0">
                  <a:pos x="79" y="16"/>
                </a:cxn>
                <a:cxn ang="0">
                  <a:pos x="0" y="0"/>
                </a:cxn>
                <a:cxn ang="0">
                  <a:pos x="16" y="69"/>
                </a:cxn>
              </a:cxnLst>
              <a:rect l="0" t="0" r="r" b="b"/>
              <a:pathLst>
                <a:path w="79" h="70">
                  <a:moveTo>
                    <a:pt x="16" y="69"/>
                  </a:moveTo>
                  <a:lnTo>
                    <a:pt x="79" y="16"/>
                  </a:lnTo>
                  <a:lnTo>
                    <a:pt x="0" y="0"/>
                  </a:lnTo>
                  <a:lnTo>
                    <a:pt x="16" y="6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5" name="Freeform 1083"/>
            <p:cNvSpPr>
              <a:spLocks/>
            </p:cNvSpPr>
            <p:nvPr/>
          </p:nvSpPr>
          <p:spPr bwMode="auto">
            <a:xfrm>
              <a:off x="8464" y="1804"/>
              <a:ext cx="1289" cy="1114"/>
            </a:xfrm>
            <a:custGeom>
              <a:avLst/>
              <a:gdLst/>
              <a:ahLst/>
              <a:cxnLst>
                <a:cxn ang="0">
                  <a:pos x="1286" y="510"/>
                </a:cxn>
                <a:cxn ang="0">
                  <a:pos x="1269" y="422"/>
                </a:cxn>
                <a:cxn ang="0">
                  <a:pos x="1237" y="339"/>
                </a:cxn>
                <a:cxn ang="0">
                  <a:pos x="1191" y="262"/>
                </a:cxn>
                <a:cxn ang="0">
                  <a:pos x="1132" y="193"/>
                </a:cxn>
                <a:cxn ang="0">
                  <a:pos x="1062" y="133"/>
                </a:cxn>
                <a:cxn ang="0">
                  <a:pos x="982" y="82"/>
                </a:cxn>
                <a:cxn ang="0">
                  <a:pos x="893" y="43"/>
                </a:cxn>
                <a:cxn ang="0">
                  <a:pos x="797" y="16"/>
                </a:cxn>
                <a:cxn ang="0">
                  <a:pos x="695" y="1"/>
                </a:cxn>
                <a:cxn ang="0">
                  <a:pos x="590" y="1"/>
                </a:cxn>
                <a:cxn ang="0">
                  <a:pos x="488" y="16"/>
                </a:cxn>
                <a:cxn ang="0">
                  <a:pos x="392" y="43"/>
                </a:cxn>
                <a:cxn ang="0">
                  <a:pos x="304" y="82"/>
                </a:cxn>
                <a:cxn ang="0">
                  <a:pos x="224" y="133"/>
                </a:cxn>
                <a:cxn ang="0">
                  <a:pos x="154" y="193"/>
                </a:cxn>
                <a:cxn ang="0">
                  <a:pos x="96" y="262"/>
                </a:cxn>
                <a:cxn ang="0">
                  <a:pos x="50" y="339"/>
                </a:cxn>
                <a:cxn ang="0">
                  <a:pos x="18" y="422"/>
                </a:cxn>
                <a:cxn ang="0">
                  <a:pos x="2" y="510"/>
                </a:cxn>
                <a:cxn ang="0">
                  <a:pos x="2" y="602"/>
                </a:cxn>
                <a:cxn ang="0">
                  <a:pos x="18" y="690"/>
                </a:cxn>
                <a:cxn ang="0">
                  <a:pos x="50" y="773"/>
                </a:cxn>
                <a:cxn ang="0">
                  <a:pos x="96" y="849"/>
                </a:cxn>
                <a:cxn ang="0">
                  <a:pos x="154" y="919"/>
                </a:cxn>
                <a:cxn ang="0">
                  <a:pos x="224" y="979"/>
                </a:cxn>
                <a:cxn ang="0">
                  <a:pos x="304" y="1030"/>
                </a:cxn>
                <a:cxn ang="0">
                  <a:pos x="392" y="1069"/>
                </a:cxn>
                <a:cxn ang="0">
                  <a:pos x="488" y="1097"/>
                </a:cxn>
                <a:cxn ang="0">
                  <a:pos x="590" y="1111"/>
                </a:cxn>
                <a:cxn ang="0">
                  <a:pos x="695" y="1111"/>
                </a:cxn>
                <a:cxn ang="0">
                  <a:pos x="797" y="1097"/>
                </a:cxn>
                <a:cxn ang="0">
                  <a:pos x="893" y="1069"/>
                </a:cxn>
                <a:cxn ang="0">
                  <a:pos x="982" y="1030"/>
                </a:cxn>
                <a:cxn ang="0">
                  <a:pos x="1062" y="979"/>
                </a:cxn>
                <a:cxn ang="0">
                  <a:pos x="1132" y="919"/>
                </a:cxn>
                <a:cxn ang="0">
                  <a:pos x="1191" y="849"/>
                </a:cxn>
                <a:cxn ang="0">
                  <a:pos x="1237" y="773"/>
                </a:cxn>
                <a:cxn ang="0">
                  <a:pos x="1269" y="690"/>
                </a:cxn>
                <a:cxn ang="0">
                  <a:pos x="1286" y="602"/>
                </a:cxn>
              </a:cxnLst>
              <a:rect l="0" t="0" r="r" b="b"/>
              <a:pathLst>
                <a:path w="1289" h="1114">
                  <a:moveTo>
                    <a:pt x="1288" y="556"/>
                  </a:moveTo>
                  <a:lnTo>
                    <a:pt x="1286" y="510"/>
                  </a:lnTo>
                  <a:lnTo>
                    <a:pt x="1280" y="465"/>
                  </a:lnTo>
                  <a:lnTo>
                    <a:pt x="1269" y="422"/>
                  </a:lnTo>
                  <a:lnTo>
                    <a:pt x="1255" y="380"/>
                  </a:lnTo>
                  <a:lnTo>
                    <a:pt x="1237" y="339"/>
                  </a:lnTo>
                  <a:lnTo>
                    <a:pt x="1216" y="299"/>
                  </a:lnTo>
                  <a:lnTo>
                    <a:pt x="1191" y="262"/>
                  </a:lnTo>
                  <a:lnTo>
                    <a:pt x="1163" y="227"/>
                  </a:lnTo>
                  <a:lnTo>
                    <a:pt x="1132" y="193"/>
                  </a:lnTo>
                  <a:lnTo>
                    <a:pt x="1099" y="162"/>
                  </a:lnTo>
                  <a:lnTo>
                    <a:pt x="1062" y="133"/>
                  </a:lnTo>
                  <a:lnTo>
                    <a:pt x="1023" y="106"/>
                  </a:lnTo>
                  <a:lnTo>
                    <a:pt x="982" y="82"/>
                  </a:lnTo>
                  <a:lnTo>
                    <a:pt x="939" y="61"/>
                  </a:lnTo>
                  <a:lnTo>
                    <a:pt x="893" y="43"/>
                  </a:lnTo>
                  <a:lnTo>
                    <a:pt x="846" y="28"/>
                  </a:lnTo>
                  <a:lnTo>
                    <a:pt x="797" y="16"/>
                  </a:lnTo>
                  <a:lnTo>
                    <a:pt x="747" y="7"/>
                  </a:lnTo>
                  <a:lnTo>
                    <a:pt x="695" y="1"/>
                  </a:lnTo>
                  <a:lnTo>
                    <a:pt x="643" y="0"/>
                  </a:lnTo>
                  <a:lnTo>
                    <a:pt x="590" y="1"/>
                  </a:lnTo>
                  <a:lnTo>
                    <a:pt x="538" y="7"/>
                  </a:lnTo>
                  <a:lnTo>
                    <a:pt x="488" y="16"/>
                  </a:lnTo>
                  <a:lnTo>
                    <a:pt x="439" y="28"/>
                  </a:lnTo>
                  <a:lnTo>
                    <a:pt x="392" y="43"/>
                  </a:lnTo>
                  <a:lnTo>
                    <a:pt x="347" y="61"/>
                  </a:lnTo>
                  <a:lnTo>
                    <a:pt x="304" y="82"/>
                  </a:lnTo>
                  <a:lnTo>
                    <a:pt x="263" y="106"/>
                  </a:lnTo>
                  <a:lnTo>
                    <a:pt x="224" y="133"/>
                  </a:lnTo>
                  <a:lnTo>
                    <a:pt x="188" y="162"/>
                  </a:lnTo>
                  <a:lnTo>
                    <a:pt x="154" y="193"/>
                  </a:lnTo>
                  <a:lnTo>
                    <a:pt x="124" y="227"/>
                  </a:lnTo>
                  <a:lnTo>
                    <a:pt x="96" y="262"/>
                  </a:lnTo>
                  <a:lnTo>
                    <a:pt x="71" y="299"/>
                  </a:lnTo>
                  <a:lnTo>
                    <a:pt x="50" y="339"/>
                  </a:lnTo>
                  <a:lnTo>
                    <a:pt x="32" y="380"/>
                  </a:lnTo>
                  <a:lnTo>
                    <a:pt x="18" y="422"/>
                  </a:lnTo>
                  <a:lnTo>
                    <a:pt x="8" y="465"/>
                  </a:lnTo>
                  <a:lnTo>
                    <a:pt x="2" y="510"/>
                  </a:lnTo>
                  <a:lnTo>
                    <a:pt x="0" y="556"/>
                  </a:lnTo>
                  <a:lnTo>
                    <a:pt x="2" y="602"/>
                  </a:lnTo>
                  <a:lnTo>
                    <a:pt x="8" y="647"/>
                  </a:lnTo>
                  <a:lnTo>
                    <a:pt x="18" y="690"/>
                  </a:lnTo>
                  <a:lnTo>
                    <a:pt x="32" y="732"/>
                  </a:lnTo>
                  <a:lnTo>
                    <a:pt x="50" y="773"/>
                  </a:lnTo>
                  <a:lnTo>
                    <a:pt x="71" y="812"/>
                  </a:lnTo>
                  <a:lnTo>
                    <a:pt x="96" y="849"/>
                  </a:lnTo>
                  <a:lnTo>
                    <a:pt x="124" y="885"/>
                  </a:lnTo>
                  <a:lnTo>
                    <a:pt x="154" y="919"/>
                  </a:lnTo>
                  <a:lnTo>
                    <a:pt x="188" y="950"/>
                  </a:lnTo>
                  <a:lnTo>
                    <a:pt x="224" y="979"/>
                  </a:lnTo>
                  <a:lnTo>
                    <a:pt x="263" y="1006"/>
                  </a:lnTo>
                  <a:lnTo>
                    <a:pt x="304" y="1030"/>
                  </a:lnTo>
                  <a:lnTo>
                    <a:pt x="347" y="1051"/>
                  </a:lnTo>
                  <a:lnTo>
                    <a:pt x="392" y="1069"/>
                  </a:lnTo>
                  <a:lnTo>
                    <a:pt x="439" y="1085"/>
                  </a:lnTo>
                  <a:lnTo>
                    <a:pt x="488" y="1097"/>
                  </a:lnTo>
                  <a:lnTo>
                    <a:pt x="538" y="1106"/>
                  </a:lnTo>
                  <a:lnTo>
                    <a:pt x="590" y="1111"/>
                  </a:lnTo>
                  <a:lnTo>
                    <a:pt x="643" y="1113"/>
                  </a:lnTo>
                  <a:lnTo>
                    <a:pt x="695" y="1111"/>
                  </a:lnTo>
                  <a:lnTo>
                    <a:pt x="747" y="1106"/>
                  </a:lnTo>
                  <a:lnTo>
                    <a:pt x="797" y="1097"/>
                  </a:lnTo>
                  <a:lnTo>
                    <a:pt x="846" y="1085"/>
                  </a:lnTo>
                  <a:lnTo>
                    <a:pt x="893" y="1069"/>
                  </a:lnTo>
                  <a:lnTo>
                    <a:pt x="939" y="1051"/>
                  </a:lnTo>
                  <a:lnTo>
                    <a:pt x="982" y="1030"/>
                  </a:lnTo>
                  <a:lnTo>
                    <a:pt x="1023" y="1006"/>
                  </a:lnTo>
                  <a:lnTo>
                    <a:pt x="1062" y="979"/>
                  </a:lnTo>
                  <a:lnTo>
                    <a:pt x="1099" y="950"/>
                  </a:lnTo>
                  <a:lnTo>
                    <a:pt x="1132" y="919"/>
                  </a:lnTo>
                  <a:lnTo>
                    <a:pt x="1163" y="885"/>
                  </a:lnTo>
                  <a:lnTo>
                    <a:pt x="1191" y="849"/>
                  </a:lnTo>
                  <a:lnTo>
                    <a:pt x="1216" y="812"/>
                  </a:lnTo>
                  <a:lnTo>
                    <a:pt x="1237" y="773"/>
                  </a:lnTo>
                  <a:lnTo>
                    <a:pt x="1255" y="732"/>
                  </a:lnTo>
                  <a:lnTo>
                    <a:pt x="1269" y="690"/>
                  </a:lnTo>
                  <a:lnTo>
                    <a:pt x="1280" y="647"/>
                  </a:lnTo>
                  <a:lnTo>
                    <a:pt x="1286" y="602"/>
                  </a:lnTo>
                  <a:lnTo>
                    <a:pt x="1288" y="556"/>
                  </a:lnTo>
                  <a:close/>
                </a:path>
              </a:pathLst>
            </a:custGeom>
            <a:noFill/>
            <a:ln w="13220">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6" name="Freeform 1084"/>
            <p:cNvSpPr>
              <a:spLocks/>
            </p:cNvSpPr>
            <p:nvPr/>
          </p:nvSpPr>
          <p:spPr bwMode="auto">
            <a:xfrm>
              <a:off x="8265" y="2296"/>
              <a:ext cx="108" cy="29"/>
            </a:xfrm>
            <a:custGeom>
              <a:avLst/>
              <a:gdLst/>
              <a:ahLst/>
              <a:cxnLst>
                <a:cxn ang="0">
                  <a:pos x="0" y="28"/>
                </a:cxn>
                <a:cxn ang="0">
                  <a:pos x="108" y="21"/>
                </a:cxn>
                <a:cxn ang="0">
                  <a:pos x="105" y="0"/>
                </a:cxn>
                <a:cxn ang="0">
                  <a:pos x="2" y="12"/>
                </a:cxn>
                <a:cxn ang="0">
                  <a:pos x="0" y="28"/>
                </a:cxn>
              </a:cxnLst>
              <a:rect l="0" t="0" r="r" b="b"/>
              <a:pathLst>
                <a:path w="108" h="29">
                  <a:moveTo>
                    <a:pt x="0" y="28"/>
                  </a:moveTo>
                  <a:lnTo>
                    <a:pt x="108" y="21"/>
                  </a:lnTo>
                  <a:lnTo>
                    <a:pt x="105" y="0"/>
                  </a:lnTo>
                  <a:lnTo>
                    <a:pt x="2" y="12"/>
                  </a:lnTo>
                  <a:lnTo>
                    <a:pt x="0" y="2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7" name="Freeform 1085"/>
            <p:cNvSpPr>
              <a:spLocks/>
            </p:cNvSpPr>
            <p:nvPr/>
          </p:nvSpPr>
          <p:spPr bwMode="auto">
            <a:xfrm>
              <a:off x="8342" y="2119"/>
              <a:ext cx="288" cy="233"/>
            </a:xfrm>
            <a:custGeom>
              <a:avLst/>
              <a:gdLst/>
              <a:ahLst/>
              <a:cxnLst>
                <a:cxn ang="0">
                  <a:pos x="237" y="40"/>
                </a:cxn>
                <a:cxn ang="0">
                  <a:pos x="158" y="4"/>
                </a:cxn>
                <a:cxn ang="0">
                  <a:pos x="110" y="0"/>
                </a:cxn>
                <a:cxn ang="0">
                  <a:pos x="103" y="7"/>
                </a:cxn>
                <a:cxn ang="0">
                  <a:pos x="81" y="35"/>
                </a:cxn>
                <a:cxn ang="0">
                  <a:pos x="67" y="60"/>
                </a:cxn>
                <a:cxn ang="0">
                  <a:pos x="62" y="69"/>
                </a:cxn>
                <a:cxn ang="0">
                  <a:pos x="55" y="81"/>
                </a:cxn>
                <a:cxn ang="0">
                  <a:pos x="50" y="93"/>
                </a:cxn>
                <a:cxn ang="0">
                  <a:pos x="43" y="105"/>
                </a:cxn>
                <a:cxn ang="0">
                  <a:pos x="33" y="129"/>
                </a:cxn>
                <a:cxn ang="0">
                  <a:pos x="26" y="139"/>
                </a:cxn>
                <a:cxn ang="0">
                  <a:pos x="16" y="158"/>
                </a:cxn>
                <a:cxn ang="0">
                  <a:pos x="9" y="165"/>
                </a:cxn>
                <a:cxn ang="0">
                  <a:pos x="0" y="182"/>
                </a:cxn>
                <a:cxn ang="0">
                  <a:pos x="2" y="182"/>
                </a:cxn>
                <a:cxn ang="0">
                  <a:pos x="7" y="184"/>
                </a:cxn>
                <a:cxn ang="0">
                  <a:pos x="12" y="187"/>
                </a:cxn>
                <a:cxn ang="0">
                  <a:pos x="16" y="187"/>
                </a:cxn>
                <a:cxn ang="0">
                  <a:pos x="19" y="189"/>
                </a:cxn>
                <a:cxn ang="0">
                  <a:pos x="28" y="189"/>
                </a:cxn>
                <a:cxn ang="0">
                  <a:pos x="31" y="191"/>
                </a:cxn>
                <a:cxn ang="0">
                  <a:pos x="43" y="191"/>
                </a:cxn>
                <a:cxn ang="0">
                  <a:pos x="50" y="196"/>
                </a:cxn>
                <a:cxn ang="0">
                  <a:pos x="52" y="201"/>
                </a:cxn>
                <a:cxn ang="0">
                  <a:pos x="40" y="206"/>
                </a:cxn>
                <a:cxn ang="0">
                  <a:pos x="23" y="208"/>
                </a:cxn>
                <a:cxn ang="0">
                  <a:pos x="14" y="211"/>
                </a:cxn>
                <a:cxn ang="0">
                  <a:pos x="19" y="215"/>
                </a:cxn>
                <a:cxn ang="0">
                  <a:pos x="23" y="218"/>
                </a:cxn>
                <a:cxn ang="0">
                  <a:pos x="31" y="218"/>
                </a:cxn>
                <a:cxn ang="0">
                  <a:pos x="36" y="220"/>
                </a:cxn>
                <a:cxn ang="0">
                  <a:pos x="79" y="220"/>
                </a:cxn>
                <a:cxn ang="0">
                  <a:pos x="129" y="223"/>
                </a:cxn>
                <a:cxn ang="0">
                  <a:pos x="151" y="232"/>
                </a:cxn>
                <a:cxn ang="0">
                  <a:pos x="156" y="230"/>
                </a:cxn>
                <a:cxn ang="0">
                  <a:pos x="163" y="227"/>
                </a:cxn>
                <a:cxn ang="0">
                  <a:pos x="167" y="227"/>
                </a:cxn>
                <a:cxn ang="0">
                  <a:pos x="175" y="225"/>
                </a:cxn>
                <a:cxn ang="0">
                  <a:pos x="180" y="223"/>
                </a:cxn>
                <a:cxn ang="0">
                  <a:pos x="184" y="223"/>
                </a:cxn>
                <a:cxn ang="0">
                  <a:pos x="189" y="220"/>
                </a:cxn>
                <a:cxn ang="0">
                  <a:pos x="192" y="218"/>
                </a:cxn>
                <a:cxn ang="0">
                  <a:pos x="196" y="218"/>
                </a:cxn>
                <a:cxn ang="0">
                  <a:pos x="201" y="213"/>
                </a:cxn>
                <a:cxn ang="0">
                  <a:pos x="201" y="208"/>
                </a:cxn>
                <a:cxn ang="0">
                  <a:pos x="194" y="208"/>
                </a:cxn>
                <a:cxn ang="0">
                  <a:pos x="211" y="184"/>
                </a:cxn>
                <a:cxn ang="0">
                  <a:pos x="283" y="175"/>
                </a:cxn>
                <a:cxn ang="0">
                  <a:pos x="287" y="83"/>
                </a:cxn>
                <a:cxn ang="0">
                  <a:pos x="237" y="40"/>
                </a:cxn>
              </a:cxnLst>
              <a:rect l="0" t="0" r="r" b="b"/>
              <a:pathLst>
                <a:path w="288" h="233">
                  <a:moveTo>
                    <a:pt x="237" y="40"/>
                  </a:moveTo>
                  <a:lnTo>
                    <a:pt x="158" y="4"/>
                  </a:lnTo>
                  <a:lnTo>
                    <a:pt x="110" y="0"/>
                  </a:lnTo>
                  <a:lnTo>
                    <a:pt x="103" y="7"/>
                  </a:lnTo>
                  <a:lnTo>
                    <a:pt x="81" y="35"/>
                  </a:lnTo>
                  <a:lnTo>
                    <a:pt x="67" y="60"/>
                  </a:lnTo>
                  <a:lnTo>
                    <a:pt x="62" y="69"/>
                  </a:lnTo>
                  <a:lnTo>
                    <a:pt x="55" y="81"/>
                  </a:lnTo>
                  <a:lnTo>
                    <a:pt x="50" y="93"/>
                  </a:lnTo>
                  <a:lnTo>
                    <a:pt x="43" y="105"/>
                  </a:lnTo>
                  <a:lnTo>
                    <a:pt x="33" y="129"/>
                  </a:lnTo>
                  <a:lnTo>
                    <a:pt x="26" y="139"/>
                  </a:lnTo>
                  <a:lnTo>
                    <a:pt x="16" y="158"/>
                  </a:lnTo>
                  <a:lnTo>
                    <a:pt x="9" y="165"/>
                  </a:lnTo>
                  <a:lnTo>
                    <a:pt x="0" y="182"/>
                  </a:lnTo>
                  <a:lnTo>
                    <a:pt x="2" y="182"/>
                  </a:lnTo>
                  <a:lnTo>
                    <a:pt x="7" y="184"/>
                  </a:lnTo>
                  <a:lnTo>
                    <a:pt x="12" y="187"/>
                  </a:lnTo>
                  <a:lnTo>
                    <a:pt x="16" y="187"/>
                  </a:lnTo>
                  <a:lnTo>
                    <a:pt x="19" y="189"/>
                  </a:lnTo>
                  <a:lnTo>
                    <a:pt x="28" y="189"/>
                  </a:lnTo>
                  <a:lnTo>
                    <a:pt x="31" y="191"/>
                  </a:lnTo>
                  <a:lnTo>
                    <a:pt x="43" y="191"/>
                  </a:lnTo>
                  <a:lnTo>
                    <a:pt x="50" y="196"/>
                  </a:lnTo>
                  <a:lnTo>
                    <a:pt x="52" y="201"/>
                  </a:lnTo>
                  <a:lnTo>
                    <a:pt x="40" y="206"/>
                  </a:lnTo>
                  <a:lnTo>
                    <a:pt x="23" y="208"/>
                  </a:lnTo>
                  <a:lnTo>
                    <a:pt x="14" y="211"/>
                  </a:lnTo>
                  <a:lnTo>
                    <a:pt x="19" y="215"/>
                  </a:lnTo>
                  <a:lnTo>
                    <a:pt x="23" y="218"/>
                  </a:lnTo>
                  <a:lnTo>
                    <a:pt x="31" y="218"/>
                  </a:lnTo>
                  <a:lnTo>
                    <a:pt x="36" y="220"/>
                  </a:lnTo>
                  <a:lnTo>
                    <a:pt x="79" y="220"/>
                  </a:lnTo>
                  <a:lnTo>
                    <a:pt x="129" y="223"/>
                  </a:lnTo>
                  <a:lnTo>
                    <a:pt x="151" y="232"/>
                  </a:lnTo>
                  <a:lnTo>
                    <a:pt x="156" y="230"/>
                  </a:lnTo>
                  <a:lnTo>
                    <a:pt x="163" y="227"/>
                  </a:lnTo>
                  <a:lnTo>
                    <a:pt x="167" y="227"/>
                  </a:lnTo>
                  <a:lnTo>
                    <a:pt x="175" y="225"/>
                  </a:lnTo>
                  <a:lnTo>
                    <a:pt x="180" y="223"/>
                  </a:lnTo>
                  <a:lnTo>
                    <a:pt x="184" y="223"/>
                  </a:lnTo>
                  <a:lnTo>
                    <a:pt x="189" y="220"/>
                  </a:lnTo>
                  <a:lnTo>
                    <a:pt x="192" y="218"/>
                  </a:lnTo>
                  <a:lnTo>
                    <a:pt x="196" y="218"/>
                  </a:lnTo>
                  <a:lnTo>
                    <a:pt x="201" y="213"/>
                  </a:lnTo>
                  <a:lnTo>
                    <a:pt x="201" y="208"/>
                  </a:lnTo>
                  <a:lnTo>
                    <a:pt x="194" y="208"/>
                  </a:lnTo>
                  <a:lnTo>
                    <a:pt x="211" y="184"/>
                  </a:lnTo>
                  <a:lnTo>
                    <a:pt x="283" y="175"/>
                  </a:lnTo>
                  <a:lnTo>
                    <a:pt x="287" y="83"/>
                  </a:lnTo>
                  <a:lnTo>
                    <a:pt x="237" y="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8" name="Freeform 1086"/>
            <p:cNvSpPr>
              <a:spLocks/>
            </p:cNvSpPr>
            <p:nvPr/>
          </p:nvSpPr>
          <p:spPr bwMode="auto">
            <a:xfrm>
              <a:off x="8184" y="2236"/>
              <a:ext cx="52" cy="82"/>
            </a:xfrm>
            <a:custGeom>
              <a:avLst/>
              <a:gdLst/>
              <a:ahLst/>
              <a:cxnLst>
                <a:cxn ang="0">
                  <a:pos x="7" y="2"/>
                </a:cxn>
                <a:cxn ang="0">
                  <a:pos x="7" y="2"/>
                </a:cxn>
                <a:cxn ang="0">
                  <a:pos x="2" y="19"/>
                </a:cxn>
                <a:cxn ang="0">
                  <a:pos x="0" y="55"/>
                </a:cxn>
                <a:cxn ang="0">
                  <a:pos x="0" y="76"/>
                </a:cxn>
                <a:cxn ang="0">
                  <a:pos x="31" y="81"/>
                </a:cxn>
                <a:cxn ang="0">
                  <a:pos x="52" y="74"/>
                </a:cxn>
                <a:cxn ang="0">
                  <a:pos x="52" y="47"/>
                </a:cxn>
                <a:cxn ang="0">
                  <a:pos x="50" y="38"/>
                </a:cxn>
                <a:cxn ang="0">
                  <a:pos x="50" y="28"/>
                </a:cxn>
                <a:cxn ang="0">
                  <a:pos x="48" y="21"/>
                </a:cxn>
                <a:cxn ang="0">
                  <a:pos x="48" y="12"/>
                </a:cxn>
                <a:cxn ang="0">
                  <a:pos x="45" y="2"/>
                </a:cxn>
                <a:cxn ang="0">
                  <a:pos x="26" y="0"/>
                </a:cxn>
                <a:cxn ang="0">
                  <a:pos x="7" y="2"/>
                </a:cxn>
              </a:cxnLst>
              <a:rect l="0" t="0" r="r" b="b"/>
              <a:pathLst>
                <a:path w="52" h="82">
                  <a:moveTo>
                    <a:pt x="7" y="2"/>
                  </a:moveTo>
                  <a:lnTo>
                    <a:pt x="7" y="2"/>
                  </a:lnTo>
                  <a:lnTo>
                    <a:pt x="2" y="19"/>
                  </a:lnTo>
                  <a:lnTo>
                    <a:pt x="0" y="55"/>
                  </a:lnTo>
                  <a:lnTo>
                    <a:pt x="0" y="76"/>
                  </a:lnTo>
                  <a:lnTo>
                    <a:pt x="31" y="81"/>
                  </a:lnTo>
                  <a:lnTo>
                    <a:pt x="52" y="74"/>
                  </a:lnTo>
                  <a:lnTo>
                    <a:pt x="52" y="47"/>
                  </a:lnTo>
                  <a:lnTo>
                    <a:pt x="50" y="38"/>
                  </a:lnTo>
                  <a:lnTo>
                    <a:pt x="50" y="28"/>
                  </a:lnTo>
                  <a:lnTo>
                    <a:pt x="48" y="21"/>
                  </a:lnTo>
                  <a:lnTo>
                    <a:pt x="48" y="12"/>
                  </a:lnTo>
                  <a:lnTo>
                    <a:pt x="45" y="2"/>
                  </a:lnTo>
                  <a:lnTo>
                    <a:pt x="26"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9" name="Freeform 1087"/>
            <p:cNvSpPr>
              <a:spLocks/>
            </p:cNvSpPr>
            <p:nvPr/>
          </p:nvSpPr>
          <p:spPr bwMode="auto">
            <a:xfrm>
              <a:off x="8184" y="2246"/>
              <a:ext cx="31" cy="62"/>
            </a:xfrm>
            <a:custGeom>
              <a:avLst/>
              <a:gdLst/>
              <a:ahLst/>
              <a:cxnLst>
                <a:cxn ang="0">
                  <a:pos x="31" y="0"/>
                </a:cxn>
                <a:cxn ang="0">
                  <a:pos x="4" y="0"/>
                </a:cxn>
                <a:cxn ang="0">
                  <a:pos x="2" y="16"/>
                </a:cxn>
                <a:cxn ang="0">
                  <a:pos x="0" y="28"/>
                </a:cxn>
                <a:cxn ang="0">
                  <a:pos x="0" y="60"/>
                </a:cxn>
                <a:cxn ang="0">
                  <a:pos x="7" y="60"/>
                </a:cxn>
                <a:cxn ang="0">
                  <a:pos x="12" y="62"/>
                </a:cxn>
                <a:cxn ang="0">
                  <a:pos x="31" y="62"/>
                </a:cxn>
                <a:cxn ang="0">
                  <a:pos x="31" y="0"/>
                </a:cxn>
              </a:cxnLst>
              <a:rect l="0" t="0" r="r" b="b"/>
              <a:pathLst>
                <a:path w="31" h="62">
                  <a:moveTo>
                    <a:pt x="31" y="0"/>
                  </a:moveTo>
                  <a:lnTo>
                    <a:pt x="4" y="0"/>
                  </a:lnTo>
                  <a:lnTo>
                    <a:pt x="2" y="16"/>
                  </a:lnTo>
                  <a:lnTo>
                    <a:pt x="0" y="28"/>
                  </a:lnTo>
                  <a:lnTo>
                    <a:pt x="0" y="60"/>
                  </a:lnTo>
                  <a:lnTo>
                    <a:pt x="7" y="60"/>
                  </a:lnTo>
                  <a:lnTo>
                    <a:pt x="12" y="62"/>
                  </a:lnTo>
                  <a:lnTo>
                    <a:pt x="31" y="62"/>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0" name="Freeform 1088"/>
            <p:cNvSpPr>
              <a:spLocks/>
            </p:cNvSpPr>
            <p:nvPr/>
          </p:nvSpPr>
          <p:spPr bwMode="auto">
            <a:xfrm>
              <a:off x="8184" y="2246"/>
              <a:ext cx="31" cy="58"/>
            </a:xfrm>
            <a:custGeom>
              <a:avLst/>
              <a:gdLst/>
              <a:ahLst/>
              <a:cxnLst>
                <a:cxn ang="0">
                  <a:pos x="4" y="0"/>
                </a:cxn>
                <a:cxn ang="0">
                  <a:pos x="4" y="0"/>
                </a:cxn>
                <a:cxn ang="0">
                  <a:pos x="0" y="28"/>
                </a:cxn>
                <a:cxn ang="0">
                  <a:pos x="0" y="57"/>
                </a:cxn>
                <a:cxn ang="0">
                  <a:pos x="28" y="57"/>
                </a:cxn>
                <a:cxn ang="0">
                  <a:pos x="31" y="45"/>
                </a:cxn>
                <a:cxn ang="0">
                  <a:pos x="31" y="14"/>
                </a:cxn>
                <a:cxn ang="0">
                  <a:pos x="28" y="0"/>
                </a:cxn>
                <a:cxn ang="0">
                  <a:pos x="4" y="0"/>
                </a:cxn>
              </a:cxnLst>
              <a:rect l="0" t="0" r="r" b="b"/>
              <a:pathLst>
                <a:path w="31" h="58">
                  <a:moveTo>
                    <a:pt x="4" y="0"/>
                  </a:moveTo>
                  <a:lnTo>
                    <a:pt x="4" y="0"/>
                  </a:lnTo>
                  <a:lnTo>
                    <a:pt x="0" y="28"/>
                  </a:lnTo>
                  <a:lnTo>
                    <a:pt x="0" y="57"/>
                  </a:lnTo>
                  <a:lnTo>
                    <a:pt x="28" y="57"/>
                  </a:lnTo>
                  <a:lnTo>
                    <a:pt x="31" y="45"/>
                  </a:lnTo>
                  <a:lnTo>
                    <a:pt x="31" y="14"/>
                  </a:lnTo>
                  <a:lnTo>
                    <a:pt x="28"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1" name="Freeform 1089"/>
            <p:cNvSpPr>
              <a:spLocks/>
            </p:cNvSpPr>
            <p:nvPr/>
          </p:nvSpPr>
          <p:spPr bwMode="auto">
            <a:xfrm>
              <a:off x="8184" y="2246"/>
              <a:ext cx="31" cy="55"/>
            </a:xfrm>
            <a:custGeom>
              <a:avLst/>
              <a:gdLst/>
              <a:ahLst/>
              <a:cxnLst>
                <a:cxn ang="0">
                  <a:pos x="28" y="0"/>
                </a:cxn>
                <a:cxn ang="0">
                  <a:pos x="4" y="0"/>
                </a:cxn>
                <a:cxn ang="0">
                  <a:pos x="2" y="14"/>
                </a:cxn>
                <a:cxn ang="0">
                  <a:pos x="2" y="26"/>
                </a:cxn>
                <a:cxn ang="0">
                  <a:pos x="0" y="38"/>
                </a:cxn>
                <a:cxn ang="0">
                  <a:pos x="0" y="52"/>
                </a:cxn>
                <a:cxn ang="0">
                  <a:pos x="7" y="52"/>
                </a:cxn>
                <a:cxn ang="0">
                  <a:pos x="12" y="55"/>
                </a:cxn>
                <a:cxn ang="0">
                  <a:pos x="28" y="55"/>
                </a:cxn>
                <a:cxn ang="0">
                  <a:pos x="28" y="40"/>
                </a:cxn>
                <a:cxn ang="0">
                  <a:pos x="31" y="28"/>
                </a:cxn>
                <a:cxn ang="0">
                  <a:pos x="28" y="14"/>
                </a:cxn>
                <a:cxn ang="0">
                  <a:pos x="28" y="0"/>
                </a:cxn>
              </a:cxnLst>
              <a:rect l="0" t="0" r="r" b="b"/>
              <a:pathLst>
                <a:path w="31" h="55">
                  <a:moveTo>
                    <a:pt x="28" y="0"/>
                  </a:moveTo>
                  <a:lnTo>
                    <a:pt x="4" y="0"/>
                  </a:lnTo>
                  <a:lnTo>
                    <a:pt x="2" y="14"/>
                  </a:lnTo>
                  <a:lnTo>
                    <a:pt x="2" y="26"/>
                  </a:lnTo>
                  <a:lnTo>
                    <a:pt x="0" y="38"/>
                  </a:lnTo>
                  <a:lnTo>
                    <a:pt x="0" y="52"/>
                  </a:lnTo>
                  <a:lnTo>
                    <a:pt x="7" y="52"/>
                  </a:lnTo>
                  <a:lnTo>
                    <a:pt x="12" y="55"/>
                  </a:lnTo>
                  <a:lnTo>
                    <a:pt x="28" y="55"/>
                  </a:lnTo>
                  <a:lnTo>
                    <a:pt x="28" y="40"/>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2" name="Freeform 1090"/>
            <p:cNvSpPr>
              <a:spLocks/>
            </p:cNvSpPr>
            <p:nvPr/>
          </p:nvSpPr>
          <p:spPr bwMode="auto">
            <a:xfrm>
              <a:off x="8186" y="2246"/>
              <a:ext cx="26" cy="50"/>
            </a:xfrm>
            <a:custGeom>
              <a:avLst/>
              <a:gdLst/>
              <a:ahLst/>
              <a:cxnLst>
                <a:cxn ang="0">
                  <a:pos x="2" y="0"/>
                </a:cxn>
                <a:cxn ang="0">
                  <a:pos x="2" y="0"/>
                </a:cxn>
                <a:cxn ang="0">
                  <a:pos x="0" y="11"/>
                </a:cxn>
                <a:cxn ang="0">
                  <a:pos x="0" y="50"/>
                </a:cxn>
                <a:cxn ang="0">
                  <a:pos x="26" y="50"/>
                </a:cxn>
                <a:cxn ang="0">
                  <a:pos x="26" y="0"/>
                </a:cxn>
                <a:cxn ang="0">
                  <a:pos x="2" y="0"/>
                </a:cxn>
              </a:cxnLst>
              <a:rect l="0" t="0" r="r" b="b"/>
              <a:pathLst>
                <a:path w="26" h="50">
                  <a:moveTo>
                    <a:pt x="2" y="0"/>
                  </a:moveTo>
                  <a:lnTo>
                    <a:pt x="2" y="0"/>
                  </a:lnTo>
                  <a:lnTo>
                    <a:pt x="0" y="11"/>
                  </a:lnTo>
                  <a:lnTo>
                    <a:pt x="0" y="50"/>
                  </a:lnTo>
                  <a:lnTo>
                    <a:pt x="26" y="50"/>
                  </a:lnTo>
                  <a:lnTo>
                    <a:pt x="26"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3" name="Freeform 1091"/>
            <p:cNvSpPr>
              <a:spLocks/>
            </p:cNvSpPr>
            <p:nvPr/>
          </p:nvSpPr>
          <p:spPr bwMode="auto">
            <a:xfrm>
              <a:off x="8186" y="2246"/>
              <a:ext cx="26" cy="48"/>
            </a:xfrm>
            <a:custGeom>
              <a:avLst/>
              <a:gdLst/>
              <a:ahLst/>
              <a:cxnLst>
                <a:cxn ang="0">
                  <a:pos x="2" y="0"/>
                </a:cxn>
                <a:cxn ang="0">
                  <a:pos x="2" y="0"/>
                </a:cxn>
                <a:cxn ang="0">
                  <a:pos x="0" y="11"/>
                </a:cxn>
                <a:cxn ang="0">
                  <a:pos x="0" y="45"/>
                </a:cxn>
                <a:cxn ang="0">
                  <a:pos x="12" y="45"/>
                </a:cxn>
                <a:cxn ang="0">
                  <a:pos x="14" y="47"/>
                </a:cxn>
                <a:cxn ang="0">
                  <a:pos x="26" y="47"/>
                </a:cxn>
                <a:cxn ang="0">
                  <a:pos x="26" y="0"/>
                </a:cxn>
                <a:cxn ang="0">
                  <a:pos x="2" y="0"/>
                </a:cxn>
              </a:cxnLst>
              <a:rect l="0" t="0" r="r" b="b"/>
              <a:pathLst>
                <a:path w="26" h="48">
                  <a:moveTo>
                    <a:pt x="2" y="0"/>
                  </a:moveTo>
                  <a:lnTo>
                    <a:pt x="2" y="0"/>
                  </a:lnTo>
                  <a:lnTo>
                    <a:pt x="0" y="11"/>
                  </a:lnTo>
                  <a:lnTo>
                    <a:pt x="0" y="45"/>
                  </a:lnTo>
                  <a:lnTo>
                    <a:pt x="12" y="45"/>
                  </a:lnTo>
                  <a:lnTo>
                    <a:pt x="14" y="47"/>
                  </a:lnTo>
                  <a:lnTo>
                    <a:pt x="26" y="47"/>
                  </a:lnTo>
                  <a:lnTo>
                    <a:pt x="26"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4" name="Freeform 1092"/>
            <p:cNvSpPr>
              <a:spLocks/>
            </p:cNvSpPr>
            <p:nvPr/>
          </p:nvSpPr>
          <p:spPr bwMode="auto">
            <a:xfrm>
              <a:off x="8186" y="2246"/>
              <a:ext cx="24" cy="43"/>
            </a:xfrm>
            <a:custGeom>
              <a:avLst/>
              <a:gdLst/>
              <a:ahLst/>
              <a:cxnLst>
                <a:cxn ang="0">
                  <a:pos x="2" y="0"/>
                </a:cxn>
                <a:cxn ang="0">
                  <a:pos x="2" y="0"/>
                </a:cxn>
                <a:cxn ang="0">
                  <a:pos x="0" y="11"/>
                </a:cxn>
                <a:cxn ang="0">
                  <a:pos x="0" y="43"/>
                </a:cxn>
                <a:cxn ang="0">
                  <a:pos x="23" y="43"/>
                </a:cxn>
                <a:cxn ang="0">
                  <a:pos x="23" y="0"/>
                </a:cxn>
                <a:cxn ang="0">
                  <a:pos x="2" y="0"/>
                </a:cxn>
              </a:cxnLst>
              <a:rect l="0" t="0" r="r" b="b"/>
              <a:pathLst>
                <a:path w="24" h="43">
                  <a:moveTo>
                    <a:pt x="2" y="0"/>
                  </a:moveTo>
                  <a:lnTo>
                    <a:pt x="2" y="0"/>
                  </a:lnTo>
                  <a:lnTo>
                    <a:pt x="0" y="11"/>
                  </a:lnTo>
                  <a:lnTo>
                    <a:pt x="0" y="43"/>
                  </a:lnTo>
                  <a:lnTo>
                    <a:pt x="23" y="43"/>
                  </a:lnTo>
                  <a:lnTo>
                    <a:pt x="23"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5" name="Freeform 1093"/>
            <p:cNvSpPr>
              <a:spLocks/>
            </p:cNvSpPr>
            <p:nvPr/>
          </p:nvSpPr>
          <p:spPr bwMode="auto">
            <a:xfrm>
              <a:off x="8186" y="2246"/>
              <a:ext cx="24" cy="38"/>
            </a:xfrm>
            <a:custGeom>
              <a:avLst/>
              <a:gdLst/>
              <a:ahLst/>
              <a:cxnLst>
                <a:cxn ang="0">
                  <a:pos x="23" y="38"/>
                </a:cxn>
                <a:cxn ang="0">
                  <a:pos x="23" y="0"/>
                </a:cxn>
                <a:cxn ang="0">
                  <a:pos x="2" y="0"/>
                </a:cxn>
                <a:cxn ang="0">
                  <a:pos x="2" y="9"/>
                </a:cxn>
                <a:cxn ang="0">
                  <a:pos x="0" y="19"/>
                </a:cxn>
                <a:cxn ang="0">
                  <a:pos x="0" y="38"/>
                </a:cxn>
                <a:cxn ang="0">
                  <a:pos x="23" y="38"/>
                </a:cxn>
              </a:cxnLst>
              <a:rect l="0" t="0" r="r" b="b"/>
              <a:pathLst>
                <a:path w="24" h="38">
                  <a:moveTo>
                    <a:pt x="23" y="38"/>
                  </a:moveTo>
                  <a:lnTo>
                    <a:pt x="23" y="0"/>
                  </a:lnTo>
                  <a:lnTo>
                    <a:pt x="2" y="0"/>
                  </a:lnTo>
                  <a:lnTo>
                    <a:pt x="2" y="9"/>
                  </a:lnTo>
                  <a:lnTo>
                    <a:pt x="0" y="19"/>
                  </a:lnTo>
                  <a:lnTo>
                    <a:pt x="0" y="38"/>
                  </a:lnTo>
                  <a:lnTo>
                    <a:pt x="23" y="38"/>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6" name="Freeform 1094"/>
            <p:cNvSpPr>
              <a:spLocks/>
            </p:cNvSpPr>
            <p:nvPr/>
          </p:nvSpPr>
          <p:spPr bwMode="auto">
            <a:xfrm>
              <a:off x="8186" y="2246"/>
              <a:ext cx="24" cy="36"/>
            </a:xfrm>
            <a:custGeom>
              <a:avLst/>
              <a:gdLst/>
              <a:ahLst/>
              <a:cxnLst>
                <a:cxn ang="0">
                  <a:pos x="23" y="35"/>
                </a:cxn>
                <a:cxn ang="0">
                  <a:pos x="23" y="0"/>
                </a:cxn>
                <a:cxn ang="0">
                  <a:pos x="4" y="0"/>
                </a:cxn>
                <a:cxn ang="0">
                  <a:pos x="2" y="9"/>
                </a:cxn>
                <a:cxn ang="0">
                  <a:pos x="0" y="16"/>
                </a:cxn>
                <a:cxn ang="0">
                  <a:pos x="0" y="35"/>
                </a:cxn>
                <a:cxn ang="0">
                  <a:pos x="23" y="35"/>
                </a:cxn>
              </a:cxnLst>
              <a:rect l="0" t="0" r="r" b="b"/>
              <a:pathLst>
                <a:path w="24" h="36">
                  <a:moveTo>
                    <a:pt x="23" y="35"/>
                  </a:moveTo>
                  <a:lnTo>
                    <a:pt x="23" y="0"/>
                  </a:lnTo>
                  <a:lnTo>
                    <a:pt x="4" y="0"/>
                  </a:lnTo>
                  <a:lnTo>
                    <a:pt x="2" y="9"/>
                  </a:lnTo>
                  <a:lnTo>
                    <a:pt x="0" y="16"/>
                  </a:lnTo>
                  <a:lnTo>
                    <a:pt x="0" y="35"/>
                  </a:lnTo>
                  <a:lnTo>
                    <a:pt x="23" y="35"/>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7" name="Freeform 1095"/>
            <p:cNvSpPr>
              <a:spLocks/>
            </p:cNvSpPr>
            <p:nvPr/>
          </p:nvSpPr>
          <p:spPr bwMode="auto">
            <a:xfrm>
              <a:off x="8186" y="2246"/>
              <a:ext cx="22" cy="31"/>
            </a:xfrm>
            <a:custGeom>
              <a:avLst/>
              <a:gdLst/>
              <a:ahLst/>
              <a:cxnLst>
                <a:cxn ang="0">
                  <a:pos x="21" y="31"/>
                </a:cxn>
                <a:cxn ang="0">
                  <a:pos x="21" y="0"/>
                </a:cxn>
                <a:cxn ang="0">
                  <a:pos x="4" y="0"/>
                </a:cxn>
                <a:cxn ang="0">
                  <a:pos x="2" y="7"/>
                </a:cxn>
                <a:cxn ang="0">
                  <a:pos x="2" y="16"/>
                </a:cxn>
                <a:cxn ang="0">
                  <a:pos x="0" y="23"/>
                </a:cxn>
                <a:cxn ang="0">
                  <a:pos x="0" y="31"/>
                </a:cxn>
                <a:cxn ang="0">
                  <a:pos x="21" y="31"/>
                </a:cxn>
              </a:cxnLst>
              <a:rect l="0" t="0" r="r" b="b"/>
              <a:pathLst>
                <a:path w="22" h="31">
                  <a:moveTo>
                    <a:pt x="21" y="31"/>
                  </a:moveTo>
                  <a:lnTo>
                    <a:pt x="21" y="0"/>
                  </a:lnTo>
                  <a:lnTo>
                    <a:pt x="4" y="0"/>
                  </a:lnTo>
                  <a:lnTo>
                    <a:pt x="2" y="7"/>
                  </a:lnTo>
                  <a:lnTo>
                    <a:pt x="2" y="16"/>
                  </a:lnTo>
                  <a:lnTo>
                    <a:pt x="0" y="23"/>
                  </a:lnTo>
                  <a:lnTo>
                    <a:pt x="0" y="31"/>
                  </a:lnTo>
                  <a:lnTo>
                    <a:pt x="21" y="31"/>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8" name="Freeform 1096"/>
            <p:cNvSpPr>
              <a:spLocks/>
            </p:cNvSpPr>
            <p:nvPr/>
          </p:nvSpPr>
          <p:spPr bwMode="auto">
            <a:xfrm>
              <a:off x="8188" y="2246"/>
              <a:ext cx="20" cy="29"/>
            </a:xfrm>
            <a:custGeom>
              <a:avLst/>
              <a:gdLst/>
              <a:ahLst/>
              <a:cxnLst>
                <a:cxn ang="0">
                  <a:pos x="2" y="0"/>
                </a:cxn>
                <a:cxn ang="0">
                  <a:pos x="2" y="0"/>
                </a:cxn>
                <a:cxn ang="0">
                  <a:pos x="0" y="7"/>
                </a:cxn>
                <a:cxn ang="0">
                  <a:pos x="0" y="28"/>
                </a:cxn>
                <a:cxn ang="0">
                  <a:pos x="19" y="28"/>
                </a:cxn>
                <a:cxn ang="0">
                  <a:pos x="19" y="0"/>
                </a:cxn>
                <a:cxn ang="0">
                  <a:pos x="2" y="0"/>
                </a:cxn>
              </a:cxnLst>
              <a:rect l="0" t="0" r="r" b="b"/>
              <a:pathLst>
                <a:path w="20"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9" name="Freeform 1097"/>
            <p:cNvSpPr>
              <a:spLocks/>
            </p:cNvSpPr>
            <p:nvPr/>
          </p:nvSpPr>
          <p:spPr bwMode="auto">
            <a:xfrm>
              <a:off x="8188" y="2246"/>
              <a:ext cx="20" cy="24"/>
            </a:xfrm>
            <a:custGeom>
              <a:avLst/>
              <a:gdLst/>
              <a:ahLst/>
              <a:cxnLst>
                <a:cxn ang="0">
                  <a:pos x="2" y="0"/>
                </a:cxn>
                <a:cxn ang="0">
                  <a:pos x="2" y="0"/>
                </a:cxn>
                <a:cxn ang="0">
                  <a:pos x="0" y="7"/>
                </a:cxn>
                <a:cxn ang="0">
                  <a:pos x="0" y="23"/>
                </a:cxn>
                <a:cxn ang="0">
                  <a:pos x="19" y="23"/>
                </a:cxn>
                <a:cxn ang="0">
                  <a:pos x="19" y="0"/>
                </a:cxn>
                <a:cxn ang="0">
                  <a:pos x="2" y="0"/>
                </a:cxn>
              </a:cxnLst>
              <a:rect l="0" t="0" r="r" b="b"/>
              <a:pathLst>
                <a:path w="20" h="24">
                  <a:moveTo>
                    <a:pt x="2" y="0"/>
                  </a:moveTo>
                  <a:lnTo>
                    <a:pt x="2" y="0"/>
                  </a:lnTo>
                  <a:lnTo>
                    <a:pt x="0" y="7"/>
                  </a:lnTo>
                  <a:lnTo>
                    <a:pt x="0" y="23"/>
                  </a:lnTo>
                  <a:lnTo>
                    <a:pt x="19" y="23"/>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0" name="Freeform 1098"/>
            <p:cNvSpPr>
              <a:spLocks/>
            </p:cNvSpPr>
            <p:nvPr/>
          </p:nvSpPr>
          <p:spPr bwMode="auto">
            <a:xfrm>
              <a:off x="8188" y="2246"/>
              <a:ext cx="17" cy="21"/>
            </a:xfrm>
            <a:custGeom>
              <a:avLst/>
              <a:gdLst/>
              <a:ahLst/>
              <a:cxnLst>
                <a:cxn ang="0">
                  <a:pos x="2" y="0"/>
                </a:cxn>
                <a:cxn ang="0">
                  <a:pos x="2" y="0"/>
                </a:cxn>
                <a:cxn ang="0">
                  <a:pos x="0" y="4"/>
                </a:cxn>
                <a:cxn ang="0">
                  <a:pos x="0" y="21"/>
                </a:cxn>
                <a:cxn ang="0">
                  <a:pos x="12" y="21"/>
                </a:cxn>
                <a:cxn ang="0">
                  <a:pos x="12" y="19"/>
                </a:cxn>
                <a:cxn ang="0">
                  <a:pos x="16" y="19"/>
                </a:cxn>
                <a:cxn ang="0">
                  <a:pos x="16" y="0"/>
                </a:cxn>
                <a:cxn ang="0">
                  <a:pos x="2" y="0"/>
                </a:cxn>
              </a:cxnLst>
              <a:rect l="0" t="0" r="r" b="b"/>
              <a:pathLst>
                <a:path w="17" h="21">
                  <a:moveTo>
                    <a:pt x="2" y="0"/>
                  </a:moveTo>
                  <a:lnTo>
                    <a:pt x="2" y="0"/>
                  </a:lnTo>
                  <a:lnTo>
                    <a:pt x="0" y="4"/>
                  </a:lnTo>
                  <a:lnTo>
                    <a:pt x="0" y="21"/>
                  </a:lnTo>
                  <a:lnTo>
                    <a:pt x="12" y="21"/>
                  </a:lnTo>
                  <a:lnTo>
                    <a:pt x="12" y="19"/>
                  </a:lnTo>
                  <a:lnTo>
                    <a:pt x="16" y="19"/>
                  </a:lnTo>
                  <a:lnTo>
                    <a:pt x="16"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1" name="Freeform 1099"/>
            <p:cNvSpPr>
              <a:spLocks/>
            </p:cNvSpPr>
            <p:nvPr/>
          </p:nvSpPr>
          <p:spPr bwMode="auto">
            <a:xfrm>
              <a:off x="8188" y="2239"/>
              <a:ext cx="27" cy="7"/>
            </a:xfrm>
            <a:custGeom>
              <a:avLst/>
              <a:gdLst/>
              <a:ahLst/>
              <a:cxnLst>
                <a:cxn ang="0">
                  <a:pos x="21" y="4"/>
                </a:cxn>
                <a:cxn ang="0">
                  <a:pos x="26" y="7"/>
                </a:cxn>
                <a:cxn ang="0">
                  <a:pos x="26" y="0"/>
                </a:cxn>
                <a:cxn ang="0">
                  <a:pos x="2" y="0"/>
                </a:cxn>
                <a:cxn ang="0">
                  <a:pos x="0" y="4"/>
                </a:cxn>
                <a:cxn ang="0">
                  <a:pos x="21" y="4"/>
                </a:cxn>
              </a:cxnLst>
              <a:rect l="0" t="0" r="r" b="b"/>
              <a:pathLst>
                <a:path w="27" h="7">
                  <a:moveTo>
                    <a:pt x="21" y="4"/>
                  </a:moveTo>
                  <a:lnTo>
                    <a:pt x="26" y="7"/>
                  </a:lnTo>
                  <a:lnTo>
                    <a:pt x="26" y="0"/>
                  </a:lnTo>
                  <a:lnTo>
                    <a:pt x="2" y="0"/>
                  </a:lnTo>
                  <a:lnTo>
                    <a:pt x="0" y="4"/>
                  </a:lnTo>
                  <a:lnTo>
                    <a:pt x="21" y="4"/>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2" name="Freeform 1100"/>
            <p:cNvSpPr>
              <a:spLocks/>
            </p:cNvSpPr>
            <p:nvPr/>
          </p:nvSpPr>
          <p:spPr bwMode="auto">
            <a:xfrm>
              <a:off x="8184" y="2308"/>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3" name="Freeform 1101"/>
            <p:cNvSpPr>
              <a:spLocks/>
            </p:cNvSpPr>
            <p:nvPr/>
          </p:nvSpPr>
          <p:spPr bwMode="auto">
            <a:xfrm>
              <a:off x="8193" y="2311"/>
              <a:ext cx="12" cy="2"/>
            </a:xfrm>
            <a:custGeom>
              <a:avLst/>
              <a:gdLst/>
              <a:ahLst/>
              <a:cxnLst>
                <a:cxn ang="0">
                  <a:pos x="7" y="0"/>
                </a:cxn>
                <a:cxn ang="0">
                  <a:pos x="0" y="0"/>
                </a:cxn>
                <a:cxn ang="0">
                  <a:pos x="2" y="2"/>
                </a:cxn>
                <a:cxn ang="0">
                  <a:pos x="11" y="2"/>
                </a:cxn>
                <a:cxn ang="0">
                  <a:pos x="11" y="0"/>
                </a:cxn>
                <a:cxn ang="0">
                  <a:pos x="7" y="0"/>
                </a:cxn>
              </a:cxnLst>
              <a:rect l="0" t="0" r="r" b="b"/>
              <a:pathLst>
                <a:path w="12" h="2">
                  <a:moveTo>
                    <a:pt x="7" y="0"/>
                  </a:moveTo>
                  <a:lnTo>
                    <a:pt x="0" y="0"/>
                  </a:lnTo>
                  <a:lnTo>
                    <a:pt x="2"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4" name="Freeform 1102"/>
            <p:cNvSpPr>
              <a:spLocks/>
            </p:cNvSpPr>
            <p:nvPr/>
          </p:nvSpPr>
          <p:spPr bwMode="auto">
            <a:xfrm>
              <a:off x="8193" y="2311"/>
              <a:ext cx="7" cy="2"/>
            </a:xfrm>
            <a:custGeom>
              <a:avLst/>
              <a:gdLst/>
              <a:ahLst/>
              <a:cxnLst>
                <a:cxn ang="0">
                  <a:pos x="4" y="0"/>
                </a:cxn>
                <a:cxn ang="0">
                  <a:pos x="0" y="0"/>
                </a:cxn>
                <a:cxn ang="0">
                  <a:pos x="0" y="2"/>
                </a:cxn>
                <a:cxn ang="0">
                  <a:pos x="7" y="2"/>
                </a:cxn>
                <a:cxn ang="0">
                  <a:pos x="4" y="0"/>
                </a:cxn>
              </a:cxnLst>
              <a:rect l="0" t="0" r="r" b="b"/>
              <a:pathLst>
                <a:path w="7" h="2">
                  <a:moveTo>
                    <a:pt x="4" y="0"/>
                  </a:moveTo>
                  <a:lnTo>
                    <a:pt x="0" y="0"/>
                  </a:lnTo>
                  <a:lnTo>
                    <a:pt x="0"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5" name="Freeform 1103"/>
            <p:cNvSpPr>
              <a:spLocks/>
            </p:cNvSpPr>
            <p:nvPr/>
          </p:nvSpPr>
          <p:spPr bwMode="auto">
            <a:xfrm>
              <a:off x="8193" y="2311"/>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6" name="Freeform 1104"/>
            <p:cNvSpPr>
              <a:spLocks/>
            </p:cNvSpPr>
            <p:nvPr/>
          </p:nvSpPr>
          <p:spPr bwMode="auto">
            <a:xfrm>
              <a:off x="8215" y="2306"/>
              <a:ext cx="21" cy="9"/>
            </a:xfrm>
            <a:custGeom>
              <a:avLst/>
              <a:gdLst/>
              <a:ahLst/>
              <a:cxnLst>
                <a:cxn ang="0">
                  <a:pos x="0" y="4"/>
                </a:cxn>
                <a:cxn ang="0">
                  <a:pos x="0" y="9"/>
                </a:cxn>
                <a:cxn ang="0">
                  <a:pos x="14" y="7"/>
                </a:cxn>
                <a:cxn ang="0">
                  <a:pos x="21" y="4"/>
                </a:cxn>
                <a:cxn ang="0">
                  <a:pos x="21" y="0"/>
                </a:cxn>
                <a:cxn ang="0">
                  <a:pos x="0" y="4"/>
                </a:cxn>
              </a:cxnLst>
              <a:rect l="0" t="0" r="r" b="b"/>
              <a:pathLst>
                <a:path w="21" h="9">
                  <a:moveTo>
                    <a:pt x="0" y="4"/>
                  </a:moveTo>
                  <a:lnTo>
                    <a:pt x="0" y="9"/>
                  </a:lnTo>
                  <a:lnTo>
                    <a:pt x="14" y="7"/>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7" name="Freeform 1105"/>
            <p:cNvSpPr>
              <a:spLocks/>
            </p:cNvSpPr>
            <p:nvPr/>
          </p:nvSpPr>
          <p:spPr bwMode="auto">
            <a:xfrm>
              <a:off x="8217" y="2306"/>
              <a:ext cx="19" cy="9"/>
            </a:xfrm>
            <a:custGeom>
              <a:avLst/>
              <a:gdLst/>
              <a:ahLst/>
              <a:cxnLst>
                <a:cxn ang="0">
                  <a:pos x="14" y="2"/>
                </a:cxn>
                <a:cxn ang="0">
                  <a:pos x="4" y="2"/>
                </a:cxn>
                <a:cxn ang="0">
                  <a:pos x="0" y="4"/>
                </a:cxn>
                <a:cxn ang="0">
                  <a:pos x="0" y="9"/>
                </a:cxn>
                <a:cxn ang="0">
                  <a:pos x="4" y="9"/>
                </a:cxn>
                <a:cxn ang="0">
                  <a:pos x="7" y="7"/>
                </a:cxn>
                <a:cxn ang="0">
                  <a:pos x="12" y="7"/>
                </a:cxn>
                <a:cxn ang="0">
                  <a:pos x="14" y="4"/>
                </a:cxn>
                <a:cxn ang="0">
                  <a:pos x="19" y="4"/>
                </a:cxn>
                <a:cxn ang="0">
                  <a:pos x="19" y="0"/>
                </a:cxn>
                <a:cxn ang="0">
                  <a:pos x="14" y="2"/>
                </a:cxn>
              </a:cxnLst>
              <a:rect l="0" t="0" r="r" b="b"/>
              <a:pathLst>
                <a:path w="19" h="9">
                  <a:moveTo>
                    <a:pt x="14" y="2"/>
                  </a:moveTo>
                  <a:lnTo>
                    <a:pt x="4" y="2"/>
                  </a:lnTo>
                  <a:lnTo>
                    <a:pt x="0" y="4"/>
                  </a:lnTo>
                  <a:lnTo>
                    <a:pt x="0" y="9"/>
                  </a:lnTo>
                  <a:lnTo>
                    <a:pt x="4" y="9"/>
                  </a:lnTo>
                  <a:lnTo>
                    <a:pt x="7" y="7"/>
                  </a:lnTo>
                  <a:lnTo>
                    <a:pt x="12" y="7"/>
                  </a:lnTo>
                  <a:lnTo>
                    <a:pt x="14" y="4"/>
                  </a:lnTo>
                  <a:lnTo>
                    <a:pt x="19" y="4"/>
                  </a:lnTo>
                  <a:lnTo>
                    <a:pt x="19" y="0"/>
                  </a:lnTo>
                  <a:lnTo>
                    <a:pt x="14" y="2"/>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8" name="Freeform 1106"/>
            <p:cNvSpPr>
              <a:spLocks/>
            </p:cNvSpPr>
            <p:nvPr/>
          </p:nvSpPr>
          <p:spPr bwMode="auto">
            <a:xfrm>
              <a:off x="8217" y="2306"/>
              <a:ext cx="19" cy="9"/>
            </a:xfrm>
            <a:custGeom>
              <a:avLst/>
              <a:gdLst/>
              <a:ahLst/>
              <a:cxnLst>
                <a:cxn ang="0">
                  <a:pos x="14" y="2"/>
                </a:cxn>
                <a:cxn ang="0">
                  <a:pos x="4" y="2"/>
                </a:cxn>
                <a:cxn ang="0">
                  <a:pos x="0" y="4"/>
                </a:cxn>
                <a:cxn ang="0">
                  <a:pos x="0" y="9"/>
                </a:cxn>
                <a:cxn ang="0">
                  <a:pos x="4" y="9"/>
                </a:cxn>
                <a:cxn ang="0">
                  <a:pos x="7" y="7"/>
                </a:cxn>
                <a:cxn ang="0">
                  <a:pos x="12" y="7"/>
                </a:cxn>
                <a:cxn ang="0">
                  <a:pos x="14" y="4"/>
                </a:cxn>
                <a:cxn ang="0">
                  <a:pos x="19" y="4"/>
                </a:cxn>
                <a:cxn ang="0">
                  <a:pos x="19" y="0"/>
                </a:cxn>
                <a:cxn ang="0">
                  <a:pos x="14" y="2"/>
                </a:cxn>
              </a:cxnLst>
              <a:rect l="0" t="0" r="r" b="b"/>
              <a:pathLst>
                <a:path w="19" h="9">
                  <a:moveTo>
                    <a:pt x="14" y="2"/>
                  </a:moveTo>
                  <a:lnTo>
                    <a:pt x="4" y="2"/>
                  </a:lnTo>
                  <a:lnTo>
                    <a:pt x="0" y="4"/>
                  </a:lnTo>
                  <a:lnTo>
                    <a:pt x="0" y="9"/>
                  </a:lnTo>
                  <a:lnTo>
                    <a:pt x="4" y="9"/>
                  </a:lnTo>
                  <a:lnTo>
                    <a:pt x="7" y="7"/>
                  </a:lnTo>
                  <a:lnTo>
                    <a:pt x="12" y="7"/>
                  </a:lnTo>
                  <a:lnTo>
                    <a:pt x="14" y="4"/>
                  </a:lnTo>
                  <a:lnTo>
                    <a:pt x="19" y="4"/>
                  </a:lnTo>
                  <a:lnTo>
                    <a:pt x="19" y="0"/>
                  </a:lnTo>
                  <a:lnTo>
                    <a:pt x="14"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9" name="Freeform 1107"/>
            <p:cNvSpPr>
              <a:spLocks/>
            </p:cNvSpPr>
            <p:nvPr/>
          </p:nvSpPr>
          <p:spPr bwMode="auto">
            <a:xfrm>
              <a:off x="8217" y="2306"/>
              <a:ext cx="19" cy="7"/>
            </a:xfrm>
            <a:custGeom>
              <a:avLst/>
              <a:gdLst/>
              <a:ahLst/>
              <a:cxnLst>
                <a:cxn ang="0">
                  <a:pos x="14" y="2"/>
                </a:cxn>
                <a:cxn ang="0">
                  <a:pos x="4" y="2"/>
                </a:cxn>
                <a:cxn ang="0">
                  <a:pos x="0" y="4"/>
                </a:cxn>
                <a:cxn ang="0">
                  <a:pos x="0" y="7"/>
                </a:cxn>
                <a:cxn ang="0">
                  <a:pos x="14" y="7"/>
                </a:cxn>
                <a:cxn ang="0">
                  <a:pos x="14" y="4"/>
                </a:cxn>
                <a:cxn ang="0">
                  <a:pos x="19" y="4"/>
                </a:cxn>
                <a:cxn ang="0">
                  <a:pos x="19" y="0"/>
                </a:cxn>
                <a:cxn ang="0">
                  <a:pos x="14" y="2"/>
                </a:cxn>
              </a:cxnLst>
              <a:rect l="0" t="0" r="r" b="b"/>
              <a:pathLst>
                <a:path w="19" h="7">
                  <a:moveTo>
                    <a:pt x="14" y="2"/>
                  </a:moveTo>
                  <a:lnTo>
                    <a:pt x="4" y="2"/>
                  </a:lnTo>
                  <a:lnTo>
                    <a:pt x="0" y="4"/>
                  </a:lnTo>
                  <a:lnTo>
                    <a:pt x="0" y="7"/>
                  </a:lnTo>
                  <a:lnTo>
                    <a:pt x="14" y="7"/>
                  </a:lnTo>
                  <a:lnTo>
                    <a:pt x="14" y="4"/>
                  </a:lnTo>
                  <a:lnTo>
                    <a:pt x="19" y="4"/>
                  </a:lnTo>
                  <a:lnTo>
                    <a:pt x="19" y="0"/>
                  </a:lnTo>
                  <a:lnTo>
                    <a:pt x="14"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0" name="Freeform 1108"/>
            <p:cNvSpPr>
              <a:spLocks/>
            </p:cNvSpPr>
            <p:nvPr/>
          </p:nvSpPr>
          <p:spPr bwMode="auto">
            <a:xfrm>
              <a:off x="8220" y="2306"/>
              <a:ext cx="16" cy="9"/>
            </a:xfrm>
            <a:custGeom>
              <a:avLst/>
              <a:gdLst/>
              <a:ahLst/>
              <a:cxnLst>
                <a:cxn ang="0">
                  <a:pos x="12" y="2"/>
                </a:cxn>
                <a:cxn ang="0">
                  <a:pos x="2" y="2"/>
                </a:cxn>
                <a:cxn ang="0">
                  <a:pos x="0" y="4"/>
                </a:cxn>
                <a:cxn ang="0">
                  <a:pos x="0" y="9"/>
                </a:cxn>
                <a:cxn ang="0">
                  <a:pos x="4" y="7"/>
                </a:cxn>
                <a:cxn ang="0">
                  <a:pos x="12" y="7"/>
                </a:cxn>
                <a:cxn ang="0">
                  <a:pos x="12" y="4"/>
                </a:cxn>
                <a:cxn ang="0">
                  <a:pos x="16" y="4"/>
                </a:cxn>
                <a:cxn ang="0">
                  <a:pos x="16" y="0"/>
                </a:cxn>
                <a:cxn ang="0">
                  <a:pos x="12" y="2"/>
                </a:cxn>
              </a:cxnLst>
              <a:rect l="0" t="0" r="r" b="b"/>
              <a:pathLst>
                <a:path w="16" h="9">
                  <a:moveTo>
                    <a:pt x="12" y="2"/>
                  </a:moveTo>
                  <a:lnTo>
                    <a:pt x="2" y="2"/>
                  </a:lnTo>
                  <a:lnTo>
                    <a:pt x="0" y="4"/>
                  </a:lnTo>
                  <a:lnTo>
                    <a:pt x="0" y="9"/>
                  </a:lnTo>
                  <a:lnTo>
                    <a:pt x="4" y="7"/>
                  </a:lnTo>
                  <a:lnTo>
                    <a:pt x="12" y="7"/>
                  </a:lnTo>
                  <a:lnTo>
                    <a:pt x="12" y="4"/>
                  </a:lnTo>
                  <a:lnTo>
                    <a:pt x="16" y="4"/>
                  </a:lnTo>
                  <a:lnTo>
                    <a:pt x="16" y="0"/>
                  </a:lnTo>
                  <a:lnTo>
                    <a:pt x="12"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1" name="Freeform 1109"/>
            <p:cNvSpPr>
              <a:spLocks/>
            </p:cNvSpPr>
            <p:nvPr/>
          </p:nvSpPr>
          <p:spPr bwMode="auto">
            <a:xfrm>
              <a:off x="8220" y="2306"/>
              <a:ext cx="16" cy="9"/>
            </a:xfrm>
            <a:custGeom>
              <a:avLst/>
              <a:gdLst/>
              <a:ahLst/>
              <a:cxnLst>
                <a:cxn ang="0">
                  <a:pos x="12" y="2"/>
                </a:cxn>
                <a:cxn ang="0">
                  <a:pos x="2" y="2"/>
                </a:cxn>
                <a:cxn ang="0">
                  <a:pos x="0" y="4"/>
                </a:cxn>
                <a:cxn ang="0">
                  <a:pos x="0" y="9"/>
                </a:cxn>
                <a:cxn ang="0">
                  <a:pos x="2" y="7"/>
                </a:cxn>
                <a:cxn ang="0">
                  <a:pos x="12" y="7"/>
                </a:cxn>
                <a:cxn ang="0">
                  <a:pos x="12" y="4"/>
                </a:cxn>
                <a:cxn ang="0">
                  <a:pos x="16" y="4"/>
                </a:cxn>
                <a:cxn ang="0">
                  <a:pos x="16" y="0"/>
                </a:cxn>
                <a:cxn ang="0">
                  <a:pos x="12" y="2"/>
                </a:cxn>
              </a:cxnLst>
              <a:rect l="0" t="0" r="r" b="b"/>
              <a:pathLst>
                <a:path w="16" h="9">
                  <a:moveTo>
                    <a:pt x="12" y="2"/>
                  </a:moveTo>
                  <a:lnTo>
                    <a:pt x="2" y="2"/>
                  </a:lnTo>
                  <a:lnTo>
                    <a:pt x="0" y="4"/>
                  </a:lnTo>
                  <a:lnTo>
                    <a:pt x="0" y="9"/>
                  </a:lnTo>
                  <a:lnTo>
                    <a:pt x="2" y="7"/>
                  </a:lnTo>
                  <a:lnTo>
                    <a:pt x="12" y="7"/>
                  </a:lnTo>
                  <a:lnTo>
                    <a:pt x="12" y="4"/>
                  </a:lnTo>
                  <a:lnTo>
                    <a:pt x="16" y="4"/>
                  </a:lnTo>
                  <a:lnTo>
                    <a:pt x="16" y="0"/>
                  </a:lnTo>
                  <a:lnTo>
                    <a:pt x="12"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2" name="Freeform 1110"/>
            <p:cNvSpPr>
              <a:spLocks/>
            </p:cNvSpPr>
            <p:nvPr/>
          </p:nvSpPr>
          <p:spPr bwMode="auto">
            <a:xfrm>
              <a:off x="8222" y="2306"/>
              <a:ext cx="14" cy="7"/>
            </a:xfrm>
            <a:custGeom>
              <a:avLst/>
              <a:gdLst/>
              <a:ahLst/>
              <a:cxnLst>
                <a:cxn ang="0">
                  <a:pos x="9" y="7"/>
                </a:cxn>
                <a:cxn ang="0">
                  <a:pos x="9" y="4"/>
                </a:cxn>
                <a:cxn ang="0">
                  <a:pos x="14" y="4"/>
                </a:cxn>
                <a:cxn ang="0">
                  <a:pos x="14" y="0"/>
                </a:cxn>
                <a:cxn ang="0">
                  <a:pos x="9" y="0"/>
                </a:cxn>
                <a:cxn ang="0">
                  <a:pos x="9" y="2"/>
                </a:cxn>
                <a:cxn ang="0">
                  <a:pos x="2" y="2"/>
                </a:cxn>
                <a:cxn ang="0">
                  <a:pos x="0" y="4"/>
                </a:cxn>
                <a:cxn ang="0">
                  <a:pos x="0" y="7"/>
                </a:cxn>
                <a:cxn ang="0">
                  <a:pos x="9" y="7"/>
                </a:cxn>
              </a:cxnLst>
              <a:rect l="0" t="0" r="r" b="b"/>
              <a:pathLst>
                <a:path w="14" h="7">
                  <a:moveTo>
                    <a:pt x="9" y="7"/>
                  </a:moveTo>
                  <a:lnTo>
                    <a:pt x="9" y="4"/>
                  </a:lnTo>
                  <a:lnTo>
                    <a:pt x="14" y="4"/>
                  </a:lnTo>
                  <a:lnTo>
                    <a:pt x="14" y="0"/>
                  </a:lnTo>
                  <a:lnTo>
                    <a:pt x="9" y="0"/>
                  </a:lnTo>
                  <a:lnTo>
                    <a:pt x="9" y="2"/>
                  </a:lnTo>
                  <a:lnTo>
                    <a:pt x="2" y="2"/>
                  </a:lnTo>
                  <a:lnTo>
                    <a:pt x="0" y="4"/>
                  </a:lnTo>
                  <a:lnTo>
                    <a:pt x="0" y="7"/>
                  </a:lnTo>
                  <a:lnTo>
                    <a:pt x="9" y="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3" name="Freeform 1111"/>
            <p:cNvSpPr>
              <a:spLocks/>
            </p:cNvSpPr>
            <p:nvPr/>
          </p:nvSpPr>
          <p:spPr bwMode="auto">
            <a:xfrm>
              <a:off x="8222" y="2306"/>
              <a:ext cx="14" cy="7"/>
            </a:xfrm>
            <a:custGeom>
              <a:avLst/>
              <a:gdLst/>
              <a:ahLst/>
              <a:cxnLst>
                <a:cxn ang="0">
                  <a:pos x="9" y="7"/>
                </a:cxn>
                <a:cxn ang="0">
                  <a:pos x="9" y="4"/>
                </a:cxn>
                <a:cxn ang="0">
                  <a:pos x="14" y="4"/>
                </a:cxn>
                <a:cxn ang="0">
                  <a:pos x="14" y="0"/>
                </a:cxn>
                <a:cxn ang="0">
                  <a:pos x="9" y="0"/>
                </a:cxn>
                <a:cxn ang="0">
                  <a:pos x="9" y="2"/>
                </a:cxn>
                <a:cxn ang="0">
                  <a:pos x="0" y="2"/>
                </a:cxn>
                <a:cxn ang="0">
                  <a:pos x="0" y="7"/>
                </a:cxn>
                <a:cxn ang="0">
                  <a:pos x="9" y="7"/>
                </a:cxn>
              </a:cxnLst>
              <a:rect l="0" t="0" r="r" b="b"/>
              <a:pathLst>
                <a:path w="14" h="7">
                  <a:moveTo>
                    <a:pt x="9" y="7"/>
                  </a:moveTo>
                  <a:lnTo>
                    <a:pt x="9" y="4"/>
                  </a:lnTo>
                  <a:lnTo>
                    <a:pt x="14" y="4"/>
                  </a:lnTo>
                  <a:lnTo>
                    <a:pt x="14" y="0"/>
                  </a:lnTo>
                  <a:lnTo>
                    <a:pt x="9" y="0"/>
                  </a:lnTo>
                  <a:lnTo>
                    <a:pt x="9" y="2"/>
                  </a:lnTo>
                  <a:lnTo>
                    <a:pt x="0" y="2"/>
                  </a:lnTo>
                  <a:lnTo>
                    <a:pt x="0" y="7"/>
                  </a:lnTo>
                  <a:lnTo>
                    <a:pt x="9"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4" name="Freeform 1112"/>
            <p:cNvSpPr>
              <a:spLocks/>
            </p:cNvSpPr>
            <p:nvPr/>
          </p:nvSpPr>
          <p:spPr bwMode="auto">
            <a:xfrm>
              <a:off x="8224" y="2306"/>
              <a:ext cx="12" cy="7"/>
            </a:xfrm>
            <a:custGeom>
              <a:avLst/>
              <a:gdLst/>
              <a:ahLst/>
              <a:cxnLst>
                <a:cxn ang="0">
                  <a:pos x="7" y="2"/>
                </a:cxn>
                <a:cxn ang="0">
                  <a:pos x="0" y="2"/>
                </a:cxn>
                <a:cxn ang="0">
                  <a:pos x="0" y="7"/>
                </a:cxn>
                <a:cxn ang="0">
                  <a:pos x="7" y="7"/>
                </a:cxn>
                <a:cxn ang="0">
                  <a:pos x="11" y="4"/>
                </a:cxn>
                <a:cxn ang="0">
                  <a:pos x="11" y="0"/>
                </a:cxn>
                <a:cxn ang="0">
                  <a:pos x="7" y="2"/>
                </a:cxn>
              </a:cxnLst>
              <a:rect l="0" t="0" r="r" b="b"/>
              <a:pathLst>
                <a:path w="12" h="7">
                  <a:moveTo>
                    <a:pt x="7" y="2"/>
                  </a:moveTo>
                  <a:lnTo>
                    <a:pt x="0" y="2"/>
                  </a:lnTo>
                  <a:lnTo>
                    <a:pt x="0" y="7"/>
                  </a:lnTo>
                  <a:lnTo>
                    <a:pt x="7" y="7"/>
                  </a:lnTo>
                  <a:lnTo>
                    <a:pt x="11" y="4"/>
                  </a:lnTo>
                  <a:lnTo>
                    <a:pt x="11" y="0"/>
                  </a:lnTo>
                  <a:lnTo>
                    <a:pt x="7"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5" name="Freeform 1113"/>
            <p:cNvSpPr>
              <a:spLocks/>
            </p:cNvSpPr>
            <p:nvPr/>
          </p:nvSpPr>
          <p:spPr bwMode="auto">
            <a:xfrm>
              <a:off x="8224" y="2306"/>
              <a:ext cx="12" cy="7"/>
            </a:xfrm>
            <a:custGeom>
              <a:avLst/>
              <a:gdLst/>
              <a:ahLst/>
              <a:cxnLst>
                <a:cxn ang="0">
                  <a:pos x="7" y="2"/>
                </a:cxn>
                <a:cxn ang="0">
                  <a:pos x="0" y="2"/>
                </a:cxn>
                <a:cxn ang="0">
                  <a:pos x="0" y="7"/>
                </a:cxn>
                <a:cxn ang="0">
                  <a:pos x="7" y="7"/>
                </a:cxn>
                <a:cxn ang="0">
                  <a:pos x="11" y="4"/>
                </a:cxn>
                <a:cxn ang="0">
                  <a:pos x="11" y="0"/>
                </a:cxn>
                <a:cxn ang="0">
                  <a:pos x="7" y="2"/>
                </a:cxn>
              </a:cxnLst>
              <a:rect l="0" t="0" r="r" b="b"/>
              <a:pathLst>
                <a:path w="12" h="7">
                  <a:moveTo>
                    <a:pt x="7" y="2"/>
                  </a:moveTo>
                  <a:lnTo>
                    <a:pt x="0" y="2"/>
                  </a:lnTo>
                  <a:lnTo>
                    <a:pt x="0" y="7"/>
                  </a:lnTo>
                  <a:lnTo>
                    <a:pt x="7" y="7"/>
                  </a:lnTo>
                  <a:lnTo>
                    <a:pt x="11" y="4"/>
                  </a:lnTo>
                  <a:lnTo>
                    <a:pt x="11" y="0"/>
                  </a:lnTo>
                  <a:lnTo>
                    <a:pt x="7"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6" name="Freeform 1114"/>
            <p:cNvSpPr>
              <a:spLocks/>
            </p:cNvSpPr>
            <p:nvPr/>
          </p:nvSpPr>
          <p:spPr bwMode="auto">
            <a:xfrm>
              <a:off x="8227" y="2306"/>
              <a:ext cx="9" cy="7"/>
            </a:xfrm>
            <a:custGeom>
              <a:avLst/>
              <a:gdLst/>
              <a:ahLst/>
              <a:cxnLst>
                <a:cxn ang="0">
                  <a:pos x="4" y="2"/>
                </a:cxn>
                <a:cxn ang="0">
                  <a:pos x="0" y="2"/>
                </a:cxn>
                <a:cxn ang="0">
                  <a:pos x="0" y="7"/>
                </a:cxn>
                <a:cxn ang="0">
                  <a:pos x="4" y="7"/>
                </a:cxn>
                <a:cxn ang="0">
                  <a:pos x="9" y="4"/>
                </a:cxn>
                <a:cxn ang="0">
                  <a:pos x="9" y="0"/>
                </a:cxn>
                <a:cxn ang="0">
                  <a:pos x="4" y="2"/>
                </a:cxn>
              </a:cxnLst>
              <a:rect l="0" t="0" r="r" b="b"/>
              <a:pathLst>
                <a:path w="9" h="7">
                  <a:moveTo>
                    <a:pt x="4" y="2"/>
                  </a:moveTo>
                  <a:lnTo>
                    <a:pt x="0" y="2"/>
                  </a:lnTo>
                  <a:lnTo>
                    <a:pt x="0" y="7"/>
                  </a:lnTo>
                  <a:lnTo>
                    <a:pt x="4" y="7"/>
                  </a:lnTo>
                  <a:lnTo>
                    <a:pt x="9" y="4"/>
                  </a:lnTo>
                  <a:lnTo>
                    <a:pt x="9" y="0"/>
                  </a:lnTo>
                  <a:lnTo>
                    <a:pt x="4"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7" name="Freeform 1115"/>
            <p:cNvSpPr>
              <a:spLocks/>
            </p:cNvSpPr>
            <p:nvPr/>
          </p:nvSpPr>
          <p:spPr bwMode="auto">
            <a:xfrm>
              <a:off x="8227" y="2306"/>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8" name="Freeform 1116"/>
            <p:cNvSpPr>
              <a:spLocks/>
            </p:cNvSpPr>
            <p:nvPr/>
          </p:nvSpPr>
          <p:spPr bwMode="auto">
            <a:xfrm>
              <a:off x="8215" y="2239"/>
              <a:ext cx="14" cy="7"/>
            </a:xfrm>
            <a:custGeom>
              <a:avLst/>
              <a:gdLst/>
              <a:ahLst/>
              <a:cxnLst>
                <a:cxn ang="0">
                  <a:pos x="0" y="0"/>
                </a:cxn>
                <a:cxn ang="0">
                  <a:pos x="0" y="7"/>
                </a:cxn>
                <a:cxn ang="0">
                  <a:pos x="4" y="7"/>
                </a:cxn>
                <a:cxn ang="0">
                  <a:pos x="14" y="4"/>
                </a:cxn>
                <a:cxn ang="0">
                  <a:pos x="14" y="0"/>
                </a:cxn>
                <a:cxn ang="0">
                  <a:pos x="0" y="0"/>
                </a:cxn>
              </a:cxnLst>
              <a:rect l="0" t="0" r="r" b="b"/>
              <a:pathLst>
                <a:path w="14" h="7">
                  <a:moveTo>
                    <a:pt x="0" y="0"/>
                  </a:moveTo>
                  <a:lnTo>
                    <a:pt x="0" y="7"/>
                  </a:lnTo>
                  <a:lnTo>
                    <a:pt x="4" y="7"/>
                  </a:lnTo>
                  <a:lnTo>
                    <a:pt x="14" y="4"/>
                  </a:lnTo>
                  <a:lnTo>
                    <a:pt x="1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9" name="Freeform 1117"/>
            <p:cNvSpPr>
              <a:spLocks/>
            </p:cNvSpPr>
            <p:nvPr/>
          </p:nvSpPr>
          <p:spPr bwMode="auto">
            <a:xfrm>
              <a:off x="8217" y="2239"/>
              <a:ext cx="12" cy="7"/>
            </a:xfrm>
            <a:custGeom>
              <a:avLst/>
              <a:gdLst/>
              <a:ahLst/>
              <a:cxnLst>
                <a:cxn ang="0">
                  <a:pos x="0" y="0"/>
                </a:cxn>
                <a:cxn ang="0">
                  <a:pos x="0" y="7"/>
                </a:cxn>
                <a:cxn ang="0">
                  <a:pos x="7" y="7"/>
                </a:cxn>
                <a:cxn ang="0">
                  <a:pos x="7" y="4"/>
                </a:cxn>
                <a:cxn ang="0">
                  <a:pos x="12" y="4"/>
                </a:cxn>
                <a:cxn ang="0">
                  <a:pos x="12" y="0"/>
                </a:cxn>
                <a:cxn ang="0">
                  <a:pos x="0" y="0"/>
                </a:cxn>
              </a:cxnLst>
              <a:rect l="0" t="0" r="r" b="b"/>
              <a:pathLst>
                <a:path w="12" h="7">
                  <a:moveTo>
                    <a:pt x="0" y="0"/>
                  </a:moveTo>
                  <a:lnTo>
                    <a:pt x="0" y="7"/>
                  </a:lnTo>
                  <a:lnTo>
                    <a:pt x="7" y="7"/>
                  </a:lnTo>
                  <a:lnTo>
                    <a:pt x="7" y="4"/>
                  </a:lnTo>
                  <a:lnTo>
                    <a:pt x="12" y="4"/>
                  </a:lnTo>
                  <a:lnTo>
                    <a:pt x="12"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0" name="Freeform 1118"/>
            <p:cNvSpPr>
              <a:spLocks/>
            </p:cNvSpPr>
            <p:nvPr/>
          </p:nvSpPr>
          <p:spPr bwMode="auto">
            <a:xfrm>
              <a:off x="8217" y="2239"/>
              <a:ext cx="12" cy="7"/>
            </a:xfrm>
            <a:custGeom>
              <a:avLst/>
              <a:gdLst/>
              <a:ahLst/>
              <a:cxnLst>
                <a:cxn ang="0">
                  <a:pos x="0" y="0"/>
                </a:cxn>
                <a:cxn ang="0">
                  <a:pos x="0" y="7"/>
                </a:cxn>
                <a:cxn ang="0">
                  <a:pos x="7" y="7"/>
                </a:cxn>
                <a:cxn ang="0">
                  <a:pos x="7" y="4"/>
                </a:cxn>
                <a:cxn ang="0">
                  <a:pos x="12" y="4"/>
                </a:cxn>
                <a:cxn ang="0">
                  <a:pos x="12" y="0"/>
                </a:cxn>
                <a:cxn ang="0">
                  <a:pos x="0" y="0"/>
                </a:cxn>
              </a:cxnLst>
              <a:rect l="0" t="0" r="r" b="b"/>
              <a:pathLst>
                <a:path w="12" h="7">
                  <a:moveTo>
                    <a:pt x="0" y="0"/>
                  </a:moveTo>
                  <a:lnTo>
                    <a:pt x="0" y="7"/>
                  </a:lnTo>
                  <a:lnTo>
                    <a:pt x="7" y="7"/>
                  </a:lnTo>
                  <a:lnTo>
                    <a:pt x="7" y="4"/>
                  </a:lnTo>
                  <a:lnTo>
                    <a:pt x="12" y="4"/>
                  </a:lnTo>
                  <a:lnTo>
                    <a:pt x="12"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1" name="Freeform 1119"/>
            <p:cNvSpPr>
              <a:spLocks/>
            </p:cNvSpPr>
            <p:nvPr/>
          </p:nvSpPr>
          <p:spPr bwMode="auto">
            <a:xfrm>
              <a:off x="8217" y="2239"/>
              <a:ext cx="12" cy="7"/>
            </a:xfrm>
            <a:custGeom>
              <a:avLst/>
              <a:gdLst/>
              <a:ahLst/>
              <a:cxnLst>
                <a:cxn ang="0">
                  <a:pos x="0" y="0"/>
                </a:cxn>
                <a:cxn ang="0">
                  <a:pos x="0" y="7"/>
                </a:cxn>
                <a:cxn ang="0">
                  <a:pos x="7" y="7"/>
                </a:cxn>
                <a:cxn ang="0">
                  <a:pos x="12" y="4"/>
                </a:cxn>
                <a:cxn ang="0">
                  <a:pos x="12" y="0"/>
                </a:cxn>
                <a:cxn ang="0">
                  <a:pos x="0" y="0"/>
                </a:cxn>
              </a:cxnLst>
              <a:rect l="0" t="0" r="r" b="b"/>
              <a:pathLst>
                <a:path w="12" h="7">
                  <a:moveTo>
                    <a:pt x="0" y="0"/>
                  </a:moveTo>
                  <a:lnTo>
                    <a:pt x="0" y="7"/>
                  </a:lnTo>
                  <a:lnTo>
                    <a:pt x="7" y="7"/>
                  </a:lnTo>
                  <a:lnTo>
                    <a:pt x="12" y="4"/>
                  </a:lnTo>
                  <a:lnTo>
                    <a:pt x="12"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2" name="Freeform 1120"/>
            <p:cNvSpPr>
              <a:spLocks/>
            </p:cNvSpPr>
            <p:nvPr/>
          </p:nvSpPr>
          <p:spPr bwMode="auto">
            <a:xfrm>
              <a:off x="8220" y="2239"/>
              <a:ext cx="9" cy="7"/>
            </a:xfrm>
            <a:custGeom>
              <a:avLst/>
              <a:gdLst/>
              <a:ahLst/>
              <a:cxnLst>
                <a:cxn ang="0">
                  <a:pos x="0" y="0"/>
                </a:cxn>
                <a:cxn ang="0">
                  <a:pos x="0" y="7"/>
                </a:cxn>
                <a:cxn ang="0">
                  <a:pos x="4" y="7"/>
                </a:cxn>
                <a:cxn ang="0">
                  <a:pos x="9" y="4"/>
                </a:cxn>
                <a:cxn ang="0">
                  <a:pos x="9" y="0"/>
                </a:cxn>
                <a:cxn ang="0">
                  <a:pos x="0" y="0"/>
                </a:cxn>
              </a:cxnLst>
              <a:rect l="0" t="0" r="r" b="b"/>
              <a:pathLst>
                <a:path w="9" h="7">
                  <a:moveTo>
                    <a:pt x="0" y="0"/>
                  </a:moveTo>
                  <a:lnTo>
                    <a:pt x="0" y="7"/>
                  </a:lnTo>
                  <a:lnTo>
                    <a:pt x="4" y="7"/>
                  </a:lnTo>
                  <a:lnTo>
                    <a:pt x="9" y="4"/>
                  </a:lnTo>
                  <a:lnTo>
                    <a:pt x="9" y="0"/>
                  </a:lnTo>
                  <a:lnTo>
                    <a:pt x="0"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3" name="Freeform 1121"/>
            <p:cNvSpPr>
              <a:spLocks/>
            </p:cNvSpPr>
            <p:nvPr/>
          </p:nvSpPr>
          <p:spPr bwMode="auto">
            <a:xfrm>
              <a:off x="8220" y="2239"/>
              <a:ext cx="9" cy="7"/>
            </a:xfrm>
            <a:custGeom>
              <a:avLst/>
              <a:gdLst/>
              <a:ahLst/>
              <a:cxnLst>
                <a:cxn ang="0">
                  <a:pos x="0" y="0"/>
                </a:cxn>
                <a:cxn ang="0">
                  <a:pos x="0" y="7"/>
                </a:cxn>
                <a:cxn ang="0">
                  <a:pos x="4" y="7"/>
                </a:cxn>
                <a:cxn ang="0">
                  <a:pos x="9" y="4"/>
                </a:cxn>
                <a:cxn ang="0">
                  <a:pos x="9" y="0"/>
                </a:cxn>
                <a:cxn ang="0">
                  <a:pos x="0" y="0"/>
                </a:cxn>
              </a:cxnLst>
              <a:rect l="0" t="0" r="r" b="b"/>
              <a:pathLst>
                <a:path w="9" h="7">
                  <a:moveTo>
                    <a:pt x="0" y="0"/>
                  </a:moveTo>
                  <a:lnTo>
                    <a:pt x="0" y="7"/>
                  </a:lnTo>
                  <a:lnTo>
                    <a:pt x="4" y="7"/>
                  </a:lnTo>
                  <a:lnTo>
                    <a:pt x="9" y="4"/>
                  </a:lnTo>
                  <a:lnTo>
                    <a:pt x="9"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4" name="Freeform 1122"/>
            <p:cNvSpPr>
              <a:spLocks/>
            </p:cNvSpPr>
            <p:nvPr/>
          </p:nvSpPr>
          <p:spPr bwMode="auto">
            <a:xfrm>
              <a:off x="8222" y="2239"/>
              <a:ext cx="7" cy="7"/>
            </a:xfrm>
            <a:custGeom>
              <a:avLst/>
              <a:gdLst/>
              <a:ahLst/>
              <a:cxnLst>
                <a:cxn ang="0">
                  <a:pos x="0" y="0"/>
                </a:cxn>
                <a:cxn ang="0">
                  <a:pos x="0" y="7"/>
                </a:cxn>
                <a:cxn ang="0">
                  <a:pos x="4" y="4"/>
                </a:cxn>
                <a:cxn ang="0">
                  <a:pos x="7" y="4"/>
                </a:cxn>
                <a:cxn ang="0">
                  <a:pos x="7" y="0"/>
                </a:cxn>
                <a:cxn ang="0">
                  <a:pos x="0" y="0"/>
                </a:cxn>
              </a:cxnLst>
              <a:rect l="0" t="0" r="r" b="b"/>
              <a:pathLst>
                <a:path w="7" h="7">
                  <a:moveTo>
                    <a:pt x="0" y="0"/>
                  </a:moveTo>
                  <a:lnTo>
                    <a:pt x="0" y="7"/>
                  </a:lnTo>
                  <a:lnTo>
                    <a:pt x="4" y="4"/>
                  </a:lnTo>
                  <a:lnTo>
                    <a:pt x="7" y="4"/>
                  </a:lnTo>
                  <a:lnTo>
                    <a:pt x="7" y="0"/>
                  </a:lnTo>
                  <a:lnTo>
                    <a:pt x="0"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5" name="Freeform 1123"/>
            <p:cNvSpPr>
              <a:spLocks/>
            </p:cNvSpPr>
            <p:nvPr/>
          </p:nvSpPr>
          <p:spPr bwMode="auto">
            <a:xfrm>
              <a:off x="8222" y="2239"/>
              <a:ext cx="7" cy="7"/>
            </a:xfrm>
            <a:custGeom>
              <a:avLst/>
              <a:gdLst/>
              <a:ahLst/>
              <a:cxnLst>
                <a:cxn ang="0">
                  <a:pos x="0" y="0"/>
                </a:cxn>
                <a:cxn ang="0">
                  <a:pos x="0" y="7"/>
                </a:cxn>
                <a:cxn ang="0">
                  <a:pos x="4" y="4"/>
                </a:cxn>
                <a:cxn ang="0">
                  <a:pos x="7" y="4"/>
                </a:cxn>
                <a:cxn ang="0">
                  <a:pos x="7" y="0"/>
                </a:cxn>
                <a:cxn ang="0">
                  <a:pos x="0" y="0"/>
                </a:cxn>
              </a:cxnLst>
              <a:rect l="0" t="0" r="r" b="b"/>
              <a:pathLst>
                <a:path w="7" h="7">
                  <a:moveTo>
                    <a:pt x="0" y="0"/>
                  </a:moveTo>
                  <a:lnTo>
                    <a:pt x="0" y="7"/>
                  </a:lnTo>
                  <a:lnTo>
                    <a:pt x="4" y="4"/>
                  </a:lnTo>
                  <a:lnTo>
                    <a:pt x="7" y="4"/>
                  </a:lnTo>
                  <a:lnTo>
                    <a:pt x="7" y="0"/>
                  </a:lnTo>
                  <a:lnTo>
                    <a:pt x="0"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6" name="Freeform 1124"/>
            <p:cNvSpPr>
              <a:spLocks/>
            </p:cNvSpPr>
            <p:nvPr/>
          </p:nvSpPr>
          <p:spPr bwMode="auto">
            <a:xfrm>
              <a:off x="8222" y="2239"/>
              <a:ext cx="7" cy="7"/>
            </a:xfrm>
            <a:custGeom>
              <a:avLst/>
              <a:gdLst/>
              <a:ahLst/>
              <a:cxnLst>
                <a:cxn ang="0">
                  <a:pos x="0" y="0"/>
                </a:cxn>
                <a:cxn ang="0">
                  <a:pos x="0" y="7"/>
                </a:cxn>
                <a:cxn ang="0">
                  <a:pos x="4" y="7"/>
                </a:cxn>
                <a:cxn ang="0">
                  <a:pos x="7" y="4"/>
                </a:cxn>
                <a:cxn ang="0">
                  <a:pos x="7" y="0"/>
                </a:cxn>
                <a:cxn ang="0">
                  <a:pos x="0" y="0"/>
                </a:cxn>
              </a:cxnLst>
              <a:rect l="0" t="0" r="r" b="b"/>
              <a:pathLst>
                <a:path w="7" h="7">
                  <a:moveTo>
                    <a:pt x="0" y="0"/>
                  </a:moveTo>
                  <a:lnTo>
                    <a:pt x="0" y="7"/>
                  </a:lnTo>
                  <a:lnTo>
                    <a:pt x="4" y="7"/>
                  </a:lnTo>
                  <a:lnTo>
                    <a:pt x="7" y="4"/>
                  </a:lnTo>
                  <a:lnTo>
                    <a:pt x="7"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7" name="Freeform 1125"/>
            <p:cNvSpPr>
              <a:spLocks/>
            </p:cNvSpPr>
            <p:nvPr/>
          </p:nvSpPr>
          <p:spPr bwMode="auto">
            <a:xfrm>
              <a:off x="8224" y="2239"/>
              <a:ext cx="5" cy="7"/>
            </a:xfrm>
            <a:custGeom>
              <a:avLst/>
              <a:gdLst/>
              <a:ahLst/>
              <a:cxnLst>
                <a:cxn ang="0">
                  <a:pos x="0" y="0"/>
                </a:cxn>
                <a:cxn ang="0">
                  <a:pos x="0" y="7"/>
                </a:cxn>
                <a:cxn ang="0">
                  <a:pos x="4" y="4"/>
                </a:cxn>
                <a:cxn ang="0">
                  <a:pos x="4" y="0"/>
                </a:cxn>
                <a:cxn ang="0">
                  <a:pos x="0" y="0"/>
                </a:cxn>
              </a:cxnLst>
              <a:rect l="0" t="0" r="r" b="b"/>
              <a:pathLst>
                <a:path w="5" h="7">
                  <a:moveTo>
                    <a:pt x="0" y="0"/>
                  </a:moveTo>
                  <a:lnTo>
                    <a:pt x="0" y="7"/>
                  </a:lnTo>
                  <a:lnTo>
                    <a:pt x="4" y="4"/>
                  </a:lnTo>
                  <a:lnTo>
                    <a:pt x="4"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8" name="Freeform 1126"/>
            <p:cNvSpPr>
              <a:spLocks/>
            </p:cNvSpPr>
            <p:nvPr/>
          </p:nvSpPr>
          <p:spPr bwMode="auto">
            <a:xfrm>
              <a:off x="8224" y="2239"/>
              <a:ext cx="5" cy="7"/>
            </a:xfrm>
            <a:custGeom>
              <a:avLst/>
              <a:gdLst/>
              <a:ahLst/>
              <a:cxnLst>
                <a:cxn ang="0">
                  <a:pos x="0" y="0"/>
                </a:cxn>
                <a:cxn ang="0">
                  <a:pos x="0" y="7"/>
                </a:cxn>
                <a:cxn ang="0">
                  <a:pos x="4" y="4"/>
                </a:cxn>
                <a:cxn ang="0">
                  <a:pos x="4" y="0"/>
                </a:cxn>
                <a:cxn ang="0">
                  <a:pos x="0" y="0"/>
                </a:cxn>
              </a:cxnLst>
              <a:rect l="0" t="0" r="r" b="b"/>
              <a:pathLst>
                <a:path w="5" h="7">
                  <a:moveTo>
                    <a:pt x="0" y="0"/>
                  </a:moveTo>
                  <a:lnTo>
                    <a:pt x="0" y="7"/>
                  </a:lnTo>
                  <a:lnTo>
                    <a:pt x="4"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9" name="Freeform 1127"/>
            <p:cNvSpPr>
              <a:spLocks/>
            </p:cNvSpPr>
            <p:nvPr/>
          </p:nvSpPr>
          <p:spPr bwMode="auto">
            <a:xfrm>
              <a:off x="8224" y="2239"/>
              <a:ext cx="5" cy="7"/>
            </a:xfrm>
            <a:custGeom>
              <a:avLst/>
              <a:gdLst/>
              <a:ahLst/>
              <a:cxnLst>
                <a:cxn ang="0">
                  <a:pos x="0" y="0"/>
                </a:cxn>
                <a:cxn ang="0">
                  <a:pos x="0" y="7"/>
                </a:cxn>
                <a:cxn ang="0">
                  <a:pos x="4" y="4"/>
                </a:cxn>
                <a:cxn ang="0">
                  <a:pos x="4" y="0"/>
                </a:cxn>
                <a:cxn ang="0">
                  <a:pos x="0" y="0"/>
                </a:cxn>
              </a:cxnLst>
              <a:rect l="0" t="0" r="r" b="b"/>
              <a:pathLst>
                <a:path w="5" h="7">
                  <a:moveTo>
                    <a:pt x="0" y="0"/>
                  </a:moveTo>
                  <a:lnTo>
                    <a:pt x="0" y="7"/>
                  </a:lnTo>
                  <a:lnTo>
                    <a:pt x="4"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0" name="Freeform 1128"/>
            <p:cNvSpPr>
              <a:spLocks/>
            </p:cNvSpPr>
            <p:nvPr/>
          </p:nvSpPr>
          <p:spPr bwMode="auto">
            <a:xfrm>
              <a:off x="8227"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1" name="Freeform 1129"/>
            <p:cNvSpPr>
              <a:spLocks/>
            </p:cNvSpPr>
            <p:nvPr/>
          </p:nvSpPr>
          <p:spPr bwMode="auto">
            <a:xfrm>
              <a:off x="8224"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2" name="Freeform 1130"/>
            <p:cNvSpPr>
              <a:spLocks/>
            </p:cNvSpPr>
            <p:nvPr/>
          </p:nvSpPr>
          <p:spPr bwMode="auto">
            <a:xfrm>
              <a:off x="8224" y="2246"/>
              <a:ext cx="10"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3" name="Freeform 1131"/>
            <p:cNvSpPr>
              <a:spLocks/>
            </p:cNvSpPr>
            <p:nvPr/>
          </p:nvSpPr>
          <p:spPr bwMode="auto">
            <a:xfrm>
              <a:off x="8224" y="2246"/>
              <a:ext cx="8"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8" h="58">
                  <a:moveTo>
                    <a:pt x="7" y="57"/>
                  </a:moveTo>
                  <a:lnTo>
                    <a:pt x="7" y="28"/>
                  </a:lnTo>
                  <a:lnTo>
                    <a:pt x="2" y="0"/>
                  </a:lnTo>
                  <a:lnTo>
                    <a:pt x="0" y="2"/>
                  </a:lnTo>
                  <a:lnTo>
                    <a:pt x="2" y="16"/>
                  </a:lnTo>
                  <a:lnTo>
                    <a:pt x="2" y="28"/>
                  </a:lnTo>
                  <a:lnTo>
                    <a:pt x="4" y="43"/>
                  </a:lnTo>
                  <a:lnTo>
                    <a:pt x="4" y="57"/>
                  </a:lnTo>
                  <a:lnTo>
                    <a:pt x="7" y="5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4" name="Freeform 1132"/>
            <p:cNvSpPr>
              <a:spLocks/>
            </p:cNvSpPr>
            <p:nvPr/>
          </p:nvSpPr>
          <p:spPr bwMode="auto">
            <a:xfrm>
              <a:off x="8222"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5" name="Freeform 1133"/>
            <p:cNvSpPr>
              <a:spLocks/>
            </p:cNvSpPr>
            <p:nvPr/>
          </p:nvSpPr>
          <p:spPr bwMode="auto">
            <a:xfrm>
              <a:off x="8222" y="2246"/>
              <a:ext cx="10"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6" name="Freeform 1134"/>
            <p:cNvSpPr>
              <a:spLocks/>
            </p:cNvSpPr>
            <p:nvPr/>
          </p:nvSpPr>
          <p:spPr bwMode="auto">
            <a:xfrm>
              <a:off x="8222"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7" name="Freeform 1135"/>
            <p:cNvSpPr>
              <a:spLocks/>
            </p:cNvSpPr>
            <p:nvPr/>
          </p:nvSpPr>
          <p:spPr bwMode="auto">
            <a:xfrm>
              <a:off x="8220" y="2246"/>
              <a:ext cx="9"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9" h="58">
                  <a:moveTo>
                    <a:pt x="4" y="0"/>
                  </a:moveTo>
                  <a:lnTo>
                    <a:pt x="0" y="2"/>
                  </a:lnTo>
                  <a:lnTo>
                    <a:pt x="2" y="16"/>
                  </a:lnTo>
                  <a:lnTo>
                    <a:pt x="4" y="28"/>
                  </a:lnTo>
                  <a:lnTo>
                    <a:pt x="4" y="57"/>
                  </a:lnTo>
                  <a:lnTo>
                    <a:pt x="9" y="57"/>
                  </a:lnTo>
                  <a:lnTo>
                    <a:pt x="9" y="28"/>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8" name="Freeform 1136"/>
            <p:cNvSpPr>
              <a:spLocks/>
            </p:cNvSpPr>
            <p:nvPr/>
          </p:nvSpPr>
          <p:spPr bwMode="auto">
            <a:xfrm>
              <a:off x="8220" y="2246"/>
              <a:ext cx="9"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9" name="Freeform 1137"/>
            <p:cNvSpPr>
              <a:spLocks/>
            </p:cNvSpPr>
            <p:nvPr/>
          </p:nvSpPr>
          <p:spPr bwMode="auto">
            <a:xfrm>
              <a:off x="8217" y="2246"/>
              <a:ext cx="10" cy="58"/>
            </a:xfrm>
            <a:custGeom>
              <a:avLst/>
              <a:gdLst/>
              <a:ahLst/>
              <a:cxnLst>
                <a:cxn ang="0">
                  <a:pos x="9" y="57"/>
                </a:cxn>
                <a:cxn ang="0">
                  <a:pos x="9" y="28"/>
                </a:cxn>
                <a:cxn ang="0">
                  <a:pos x="4" y="0"/>
                </a:cxn>
                <a:cxn ang="0">
                  <a:pos x="0" y="2"/>
                </a:cxn>
                <a:cxn ang="0">
                  <a:pos x="4" y="16"/>
                </a:cxn>
                <a:cxn ang="0">
                  <a:pos x="4" y="28"/>
                </a:cxn>
                <a:cxn ang="0">
                  <a:pos x="7" y="43"/>
                </a:cxn>
                <a:cxn ang="0">
                  <a:pos x="7" y="57"/>
                </a:cxn>
                <a:cxn ang="0">
                  <a:pos x="9" y="57"/>
                </a:cxn>
              </a:cxnLst>
              <a:rect l="0" t="0" r="r" b="b"/>
              <a:pathLst>
                <a:path w="10" h="58">
                  <a:moveTo>
                    <a:pt x="9" y="57"/>
                  </a:moveTo>
                  <a:lnTo>
                    <a:pt x="9" y="28"/>
                  </a:lnTo>
                  <a:lnTo>
                    <a:pt x="4" y="0"/>
                  </a:lnTo>
                  <a:lnTo>
                    <a:pt x="0" y="2"/>
                  </a:lnTo>
                  <a:lnTo>
                    <a:pt x="4" y="16"/>
                  </a:lnTo>
                  <a:lnTo>
                    <a:pt x="4" y="28"/>
                  </a:lnTo>
                  <a:lnTo>
                    <a:pt x="7" y="43"/>
                  </a:lnTo>
                  <a:lnTo>
                    <a:pt x="7" y="57"/>
                  </a:lnTo>
                  <a:lnTo>
                    <a:pt x="9" y="5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0" name="Freeform 1138"/>
            <p:cNvSpPr>
              <a:spLocks/>
            </p:cNvSpPr>
            <p:nvPr/>
          </p:nvSpPr>
          <p:spPr bwMode="auto">
            <a:xfrm>
              <a:off x="8217"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1" name="Freeform 1139"/>
            <p:cNvSpPr>
              <a:spLocks/>
            </p:cNvSpPr>
            <p:nvPr/>
          </p:nvSpPr>
          <p:spPr bwMode="auto">
            <a:xfrm>
              <a:off x="8217" y="2246"/>
              <a:ext cx="10" cy="58"/>
            </a:xfrm>
            <a:custGeom>
              <a:avLst/>
              <a:gdLst/>
              <a:ahLst/>
              <a:cxnLst>
                <a:cxn ang="0">
                  <a:pos x="4"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2"/>
                  </a:lnTo>
                  <a:lnTo>
                    <a:pt x="2" y="16"/>
                  </a:lnTo>
                  <a:lnTo>
                    <a:pt x="4" y="28"/>
                  </a:lnTo>
                  <a:lnTo>
                    <a:pt x="4" y="57"/>
                  </a:lnTo>
                  <a:lnTo>
                    <a:pt x="9" y="57"/>
                  </a:lnTo>
                  <a:lnTo>
                    <a:pt x="9" y="43"/>
                  </a:lnTo>
                  <a:lnTo>
                    <a:pt x="7" y="28"/>
                  </a:lnTo>
                  <a:lnTo>
                    <a:pt x="7" y="14"/>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2" name="Freeform 1140"/>
            <p:cNvSpPr>
              <a:spLocks/>
            </p:cNvSpPr>
            <p:nvPr/>
          </p:nvSpPr>
          <p:spPr bwMode="auto">
            <a:xfrm>
              <a:off x="8224" y="2121"/>
              <a:ext cx="185" cy="202"/>
            </a:xfrm>
            <a:custGeom>
              <a:avLst/>
              <a:gdLst/>
              <a:ahLst/>
              <a:cxnLst>
                <a:cxn ang="0">
                  <a:pos x="184" y="184"/>
                </a:cxn>
                <a:cxn ang="0">
                  <a:pos x="182" y="9"/>
                </a:cxn>
                <a:cxn ang="0">
                  <a:pos x="45" y="0"/>
                </a:cxn>
                <a:cxn ang="0">
                  <a:pos x="0" y="4"/>
                </a:cxn>
                <a:cxn ang="0">
                  <a:pos x="2" y="187"/>
                </a:cxn>
                <a:cxn ang="0">
                  <a:pos x="11" y="187"/>
                </a:cxn>
                <a:cxn ang="0">
                  <a:pos x="11" y="194"/>
                </a:cxn>
                <a:cxn ang="0">
                  <a:pos x="45" y="201"/>
                </a:cxn>
                <a:cxn ang="0">
                  <a:pos x="163" y="184"/>
                </a:cxn>
                <a:cxn ang="0">
                  <a:pos x="184" y="184"/>
                </a:cxn>
              </a:cxnLst>
              <a:rect l="0" t="0" r="r" b="b"/>
              <a:pathLst>
                <a:path w="185" h="202">
                  <a:moveTo>
                    <a:pt x="184" y="184"/>
                  </a:moveTo>
                  <a:lnTo>
                    <a:pt x="182" y="9"/>
                  </a:lnTo>
                  <a:lnTo>
                    <a:pt x="45" y="0"/>
                  </a:lnTo>
                  <a:lnTo>
                    <a:pt x="0" y="4"/>
                  </a:lnTo>
                  <a:lnTo>
                    <a:pt x="2" y="187"/>
                  </a:lnTo>
                  <a:lnTo>
                    <a:pt x="11" y="187"/>
                  </a:lnTo>
                  <a:lnTo>
                    <a:pt x="11" y="194"/>
                  </a:lnTo>
                  <a:lnTo>
                    <a:pt x="45" y="201"/>
                  </a:lnTo>
                  <a:lnTo>
                    <a:pt x="163" y="184"/>
                  </a:lnTo>
                  <a:lnTo>
                    <a:pt x="184"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3" name="Freeform 1141"/>
            <p:cNvSpPr>
              <a:spLocks/>
            </p:cNvSpPr>
            <p:nvPr/>
          </p:nvSpPr>
          <p:spPr bwMode="auto">
            <a:xfrm>
              <a:off x="8280" y="2080"/>
              <a:ext cx="280" cy="262"/>
            </a:xfrm>
            <a:custGeom>
              <a:avLst/>
              <a:gdLst/>
              <a:ahLst/>
              <a:cxnLst>
                <a:cxn ang="0">
                  <a:pos x="194" y="223"/>
                </a:cxn>
                <a:cxn ang="0">
                  <a:pos x="218" y="208"/>
                </a:cxn>
                <a:cxn ang="0">
                  <a:pos x="278" y="184"/>
                </a:cxn>
                <a:cxn ang="0">
                  <a:pos x="280" y="158"/>
                </a:cxn>
                <a:cxn ang="0">
                  <a:pos x="278" y="79"/>
                </a:cxn>
                <a:cxn ang="0">
                  <a:pos x="206" y="24"/>
                </a:cxn>
                <a:cxn ang="0">
                  <a:pos x="189" y="12"/>
                </a:cxn>
                <a:cxn ang="0">
                  <a:pos x="182" y="7"/>
                </a:cxn>
                <a:cxn ang="0">
                  <a:pos x="172" y="4"/>
                </a:cxn>
                <a:cxn ang="0">
                  <a:pos x="160" y="2"/>
                </a:cxn>
                <a:cxn ang="0">
                  <a:pos x="151" y="2"/>
                </a:cxn>
                <a:cxn ang="0">
                  <a:pos x="132" y="4"/>
                </a:cxn>
                <a:cxn ang="0">
                  <a:pos x="120" y="7"/>
                </a:cxn>
                <a:cxn ang="0">
                  <a:pos x="105" y="9"/>
                </a:cxn>
                <a:cxn ang="0">
                  <a:pos x="91" y="12"/>
                </a:cxn>
                <a:cxn ang="0">
                  <a:pos x="72" y="14"/>
                </a:cxn>
                <a:cxn ang="0">
                  <a:pos x="64" y="16"/>
                </a:cxn>
                <a:cxn ang="0">
                  <a:pos x="50" y="19"/>
                </a:cxn>
                <a:cxn ang="0">
                  <a:pos x="36" y="21"/>
                </a:cxn>
                <a:cxn ang="0">
                  <a:pos x="21" y="24"/>
                </a:cxn>
                <a:cxn ang="0">
                  <a:pos x="14" y="26"/>
                </a:cxn>
                <a:cxn ang="0">
                  <a:pos x="4" y="48"/>
                </a:cxn>
                <a:cxn ang="0">
                  <a:pos x="0" y="160"/>
                </a:cxn>
                <a:cxn ang="0">
                  <a:pos x="9" y="206"/>
                </a:cxn>
                <a:cxn ang="0">
                  <a:pos x="16" y="208"/>
                </a:cxn>
                <a:cxn ang="0">
                  <a:pos x="26" y="211"/>
                </a:cxn>
                <a:cxn ang="0">
                  <a:pos x="33" y="213"/>
                </a:cxn>
                <a:cxn ang="0">
                  <a:pos x="47" y="216"/>
                </a:cxn>
                <a:cxn ang="0">
                  <a:pos x="55" y="218"/>
                </a:cxn>
                <a:cxn ang="0">
                  <a:pos x="76" y="230"/>
                </a:cxn>
                <a:cxn ang="0">
                  <a:pos x="52" y="242"/>
                </a:cxn>
                <a:cxn ang="0">
                  <a:pos x="47" y="249"/>
                </a:cxn>
                <a:cxn ang="0">
                  <a:pos x="55" y="252"/>
                </a:cxn>
                <a:cxn ang="0">
                  <a:pos x="64" y="254"/>
                </a:cxn>
                <a:cxn ang="0">
                  <a:pos x="117" y="256"/>
                </a:cxn>
                <a:cxn ang="0">
                  <a:pos x="201" y="252"/>
                </a:cxn>
                <a:cxn ang="0">
                  <a:pos x="213" y="242"/>
                </a:cxn>
                <a:cxn ang="0">
                  <a:pos x="216" y="237"/>
                </a:cxn>
                <a:cxn ang="0">
                  <a:pos x="211" y="230"/>
                </a:cxn>
                <a:cxn ang="0">
                  <a:pos x="201" y="225"/>
                </a:cxn>
              </a:cxnLst>
              <a:rect l="0" t="0" r="r" b="b"/>
              <a:pathLst>
                <a:path w="280" h="262">
                  <a:moveTo>
                    <a:pt x="199" y="223"/>
                  </a:moveTo>
                  <a:lnTo>
                    <a:pt x="194" y="223"/>
                  </a:lnTo>
                  <a:lnTo>
                    <a:pt x="189" y="220"/>
                  </a:lnTo>
                  <a:lnTo>
                    <a:pt x="218" y="208"/>
                  </a:lnTo>
                  <a:lnTo>
                    <a:pt x="276" y="199"/>
                  </a:lnTo>
                  <a:lnTo>
                    <a:pt x="278" y="184"/>
                  </a:lnTo>
                  <a:lnTo>
                    <a:pt x="278" y="172"/>
                  </a:lnTo>
                  <a:lnTo>
                    <a:pt x="280" y="158"/>
                  </a:lnTo>
                  <a:lnTo>
                    <a:pt x="280" y="93"/>
                  </a:lnTo>
                  <a:lnTo>
                    <a:pt x="278" y="79"/>
                  </a:lnTo>
                  <a:lnTo>
                    <a:pt x="216" y="43"/>
                  </a:lnTo>
                  <a:lnTo>
                    <a:pt x="206" y="24"/>
                  </a:lnTo>
                  <a:lnTo>
                    <a:pt x="194" y="12"/>
                  </a:lnTo>
                  <a:lnTo>
                    <a:pt x="189" y="12"/>
                  </a:lnTo>
                  <a:lnTo>
                    <a:pt x="187" y="9"/>
                  </a:lnTo>
                  <a:lnTo>
                    <a:pt x="182" y="7"/>
                  </a:lnTo>
                  <a:lnTo>
                    <a:pt x="177" y="7"/>
                  </a:lnTo>
                  <a:lnTo>
                    <a:pt x="172" y="4"/>
                  </a:lnTo>
                  <a:lnTo>
                    <a:pt x="167" y="4"/>
                  </a:lnTo>
                  <a:lnTo>
                    <a:pt x="160" y="2"/>
                  </a:lnTo>
                  <a:lnTo>
                    <a:pt x="156" y="0"/>
                  </a:lnTo>
                  <a:lnTo>
                    <a:pt x="151" y="2"/>
                  </a:lnTo>
                  <a:lnTo>
                    <a:pt x="136" y="2"/>
                  </a:lnTo>
                  <a:lnTo>
                    <a:pt x="132" y="4"/>
                  </a:lnTo>
                  <a:lnTo>
                    <a:pt x="122" y="4"/>
                  </a:lnTo>
                  <a:lnTo>
                    <a:pt x="120" y="7"/>
                  </a:lnTo>
                  <a:lnTo>
                    <a:pt x="110" y="7"/>
                  </a:lnTo>
                  <a:lnTo>
                    <a:pt x="105" y="9"/>
                  </a:lnTo>
                  <a:lnTo>
                    <a:pt x="96" y="9"/>
                  </a:lnTo>
                  <a:lnTo>
                    <a:pt x="91" y="12"/>
                  </a:lnTo>
                  <a:lnTo>
                    <a:pt x="76" y="12"/>
                  </a:lnTo>
                  <a:lnTo>
                    <a:pt x="72" y="14"/>
                  </a:lnTo>
                  <a:lnTo>
                    <a:pt x="67" y="14"/>
                  </a:lnTo>
                  <a:lnTo>
                    <a:pt x="64" y="16"/>
                  </a:lnTo>
                  <a:lnTo>
                    <a:pt x="55" y="16"/>
                  </a:lnTo>
                  <a:lnTo>
                    <a:pt x="50" y="19"/>
                  </a:lnTo>
                  <a:lnTo>
                    <a:pt x="40" y="19"/>
                  </a:lnTo>
                  <a:lnTo>
                    <a:pt x="36" y="21"/>
                  </a:lnTo>
                  <a:lnTo>
                    <a:pt x="26" y="21"/>
                  </a:lnTo>
                  <a:lnTo>
                    <a:pt x="21" y="24"/>
                  </a:lnTo>
                  <a:lnTo>
                    <a:pt x="19" y="24"/>
                  </a:lnTo>
                  <a:lnTo>
                    <a:pt x="14" y="26"/>
                  </a:lnTo>
                  <a:lnTo>
                    <a:pt x="9" y="26"/>
                  </a:lnTo>
                  <a:lnTo>
                    <a:pt x="4" y="48"/>
                  </a:lnTo>
                  <a:lnTo>
                    <a:pt x="0" y="86"/>
                  </a:lnTo>
                  <a:lnTo>
                    <a:pt x="0" y="160"/>
                  </a:lnTo>
                  <a:lnTo>
                    <a:pt x="4" y="204"/>
                  </a:lnTo>
                  <a:lnTo>
                    <a:pt x="9" y="206"/>
                  </a:lnTo>
                  <a:lnTo>
                    <a:pt x="14" y="206"/>
                  </a:lnTo>
                  <a:lnTo>
                    <a:pt x="16" y="208"/>
                  </a:lnTo>
                  <a:lnTo>
                    <a:pt x="21" y="211"/>
                  </a:lnTo>
                  <a:lnTo>
                    <a:pt x="26" y="211"/>
                  </a:lnTo>
                  <a:lnTo>
                    <a:pt x="31" y="213"/>
                  </a:lnTo>
                  <a:lnTo>
                    <a:pt x="33" y="213"/>
                  </a:lnTo>
                  <a:lnTo>
                    <a:pt x="38" y="216"/>
                  </a:lnTo>
                  <a:lnTo>
                    <a:pt x="47" y="216"/>
                  </a:lnTo>
                  <a:lnTo>
                    <a:pt x="50" y="218"/>
                  </a:lnTo>
                  <a:lnTo>
                    <a:pt x="55" y="218"/>
                  </a:lnTo>
                  <a:lnTo>
                    <a:pt x="69" y="225"/>
                  </a:lnTo>
                  <a:lnTo>
                    <a:pt x="76" y="230"/>
                  </a:lnTo>
                  <a:lnTo>
                    <a:pt x="67" y="237"/>
                  </a:lnTo>
                  <a:lnTo>
                    <a:pt x="52" y="242"/>
                  </a:lnTo>
                  <a:lnTo>
                    <a:pt x="45" y="247"/>
                  </a:lnTo>
                  <a:lnTo>
                    <a:pt x="47" y="249"/>
                  </a:lnTo>
                  <a:lnTo>
                    <a:pt x="52" y="252"/>
                  </a:lnTo>
                  <a:lnTo>
                    <a:pt x="55" y="252"/>
                  </a:lnTo>
                  <a:lnTo>
                    <a:pt x="60" y="254"/>
                  </a:lnTo>
                  <a:lnTo>
                    <a:pt x="64" y="254"/>
                  </a:lnTo>
                  <a:lnTo>
                    <a:pt x="69" y="256"/>
                  </a:lnTo>
                  <a:lnTo>
                    <a:pt x="117" y="256"/>
                  </a:lnTo>
                  <a:lnTo>
                    <a:pt x="170" y="261"/>
                  </a:lnTo>
                  <a:lnTo>
                    <a:pt x="201" y="252"/>
                  </a:lnTo>
                  <a:lnTo>
                    <a:pt x="206" y="249"/>
                  </a:lnTo>
                  <a:lnTo>
                    <a:pt x="213" y="242"/>
                  </a:lnTo>
                  <a:lnTo>
                    <a:pt x="216" y="242"/>
                  </a:lnTo>
                  <a:lnTo>
                    <a:pt x="216" y="237"/>
                  </a:lnTo>
                  <a:lnTo>
                    <a:pt x="213" y="235"/>
                  </a:lnTo>
                  <a:lnTo>
                    <a:pt x="211" y="230"/>
                  </a:lnTo>
                  <a:lnTo>
                    <a:pt x="206" y="228"/>
                  </a:lnTo>
                  <a:lnTo>
                    <a:pt x="201" y="225"/>
                  </a:lnTo>
                  <a:lnTo>
                    <a:pt x="199" y="223"/>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4" name="Freeform 1142"/>
            <p:cNvSpPr>
              <a:spLocks/>
            </p:cNvSpPr>
            <p:nvPr/>
          </p:nvSpPr>
          <p:spPr bwMode="auto">
            <a:xfrm>
              <a:off x="8452" y="2085"/>
              <a:ext cx="3" cy="199"/>
            </a:xfrm>
            <a:custGeom>
              <a:avLst/>
              <a:gdLst/>
              <a:ahLst/>
              <a:cxnLst>
                <a:cxn ang="0">
                  <a:pos x="0" y="0"/>
                </a:cxn>
                <a:cxn ang="0">
                  <a:pos x="0" y="199"/>
                </a:cxn>
                <a:cxn ang="0">
                  <a:pos x="2" y="199"/>
                </a:cxn>
                <a:cxn ang="0">
                  <a:pos x="2" y="2"/>
                </a:cxn>
                <a:cxn ang="0">
                  <a:pos x="0" y="0"/>
                </a:cxn>
              </a:cxnLst>
              <a:rect l="0" t="0" r="r" b="b"/>
              <a:pathLst>
                <a:path w="3" h="199">
                  <a:moveTo>
                    <a:pt x="0" y="0"/>
                  </a:moveTo>
                  <a:lnTo>
                    <a:pt x="0" y="199"/>
                  </a:lnTo>
                  <a:lnTo>
                    <a:pt x="2" y="199"/>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5" name="Freeform 1143"/>
            <p:cNvSpPr>
              <a:spLocks/>
            </p:cNvSpPr>
            <p:nvPr/>
          </p:nvSpPr>
          <p:spPr bwMode="auto">
            <a:xfrm>
              <a:off x="8450" y="2085"/>
              <a:ext cx="5" cy="199"/>
            </a:xfrm>
            <a:custGeom>
              <a:avLst/>
              <a:gdLst/>
              <a:ahLst/>
              <a:cxnLst>
                <a:cxn ang="0">
                  <a:pos x="2" y="31"/>
                </a:cxn>
                <a:cxn ang="0">
                  <a:pos x="0" y="100"/>
                </a:cxn>
                <a:cxn ang="0">
                  <a:pos x="0" y="167"/>
                </a:cxn>
                <a:cxn ang="0">
                  <a:pos x="2" y="199"/>
                </a:cxn>
                <a:cxn ang="0">
                  <a:pos x="4" y="199"/>
                </a:cxn>
                <a:cxn ang="0">
                  <a:pos x="2" y="153"/>
                </a:cxn>
                <a:cxn ang="0">
                  <a:pos x="2" y="62"/>
                </a:cxn>
                <a:cxn ang="0">
                  <a:pos x="4" y="2"/>
                </a:cxn>
                <a:cxn ang="0">
                  <a:pos x="2" y="0"/>
                </a:cxn>
                <a:cxn ang="0">
                  <a:pos x="2" y="31"/>
                </a:cxn>
              </a:cxnLst>
              <a:rect l="0" t="0" r="r" b="b"/>
              <a:pathLst>
                <a:path w="5" h="199">
                  <a:moveTo>
                    <a:pt x="2" y="31"/>
                  </a:moveTo>
                  <a:lnTo>
                    <a:pt x="0" y="100"/>
                  </a:lnTo>
                  <a:lnTo>
                    <a:pt x="0" y="167"/>
                  </a:lnTo>
                  <a:lnTo>
                    <a:pt x="2" y="199"/>
                  </a:lnTo>
                  <a:lnTo>
                    <a:pt x="4" y="199"/>
                  </a:lnTo>
                  <a:lnTo>
                    <a:pt x="2" y="153"/>
                  </a:lnTo>
                  <a:lnTo>
                    <a:pt x="2" y="62"/>
                  </a:lnTo>
                  <a:lnTo>
                    <a:pt x="4" y="2"/>
                  </a:lnTo>
                  <a:lnTo>
                    <a:pt x="2" y="0"/>
                  </a:lnTo>
                  <a:lnTo>
                    <a:pt x="2" y="31"/>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6" name="Freeform 1144"/>
            <p:cNvSpPr>
              <a:spLocks/>
            </p:cNvSpPr>
            <p:nvPr/>
          </p:nvSpPr>
          <p:spPr bwMode="auto">
            <a:xfrm>
              <a:off x="8448" y="2085"/>
              <a:ext cx="4" cy="199"/>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9"/>
                </a:cxn>
                <a:cxn ang="0">
                  <a:pos x="4" y="199"/>
                </a:cxn>
                <a:cxn ang="0">
                  <a:pos x="2" y="153"/>
                </a:cxn>
              </a:cxnLst>
              <a:rect l="0" t="0" r="r" b="b"/>
              <a:pathLst>
                <a:path w="4" h="199">
                  <a:moveTo>
                    <a:pt x="2" y="153"/>
                  </a:moveTo>
                  <a:lnTo>
                    <a:pt x="2" y="110"/>
                  </a:lnTo>
                  <a:lnTo>
                    <a:pt x="4" y="62"/>
                  </a:lnTo>
                  <a:lnTo>
                    <a:pt x="4" y="0"/>
                  </a:lnTo>
                  <a:lnTo>
                    <a:pt x="2" y="0"/>
                  </a:lnTo>
                  <a:lnTo>
                    <a:pt x="2" y="31"/>
                  </a:lnTo>
                  <a:lnTo>
                    <a:pt x="0" y="98"/>
                  </a:lnTo>
                  <a:lnTo>
                    <a:pt x="0" y="167"/>
                  </a:lnTo>
                  <a:lnTo>
                    <a:pt x="2" y="199"/>
                  </a:lnTo>
                  <a:lnTo>
                    <a:pt x="4" y="199"/>
                  </a:lnTo>
                  <a:lnTo>
                    <a:pt x="2" y="153"/>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7" name="Freeform 1145"/>
            <p:cNvSpPr>
              <a:spLocks/>
            </p:cNvSpPr>
            <p:nvPr/>
          </p:nvSpPr>
          <p:spPr bwMode="auto">
            <a:xfrm>
              <a:off x="8448" y="2085"/>
              <a:ext cx="2" cy="199"/>
            </a:xfrm>
            <a:custGeom>
              <a:avLst/>
              <a:gdLst/>
              <a:ahLst/>
              <a:cxnLst>
                <a:cxn ang="0">
                  <a:pos x="0" y="0"/>
                </a:cxn>
                <a:cxn ang="0">
                  <a:pos x="0" y="199"/>
                </a:cxn>
                <a:cxn ang="0">
                  <a:pos x="2" y="196"/>
                </a:cxn>
                <a:cxn ang="0">
                  <a:pos x="2" y="0"/>
                </a:cxn>
                <a:cxn ang="0">
                  <a:pos x="0" y="0"/>
                </a:cxn>
              </a:cxnLst>
              <a:rect l="0" t="0" r="r" b="b"/>
              <a:pathLst>
                <a:path w="2" h="199">
                  <a:moveTo>
                    <a:pt x="0" y="0"/>
                  </a:moveTo>
                  <a:lnTo>
                    <a:pt x="0" y="199"/>
                  </a:lnTo>
                  <a:lnTo>
                    <a:pt x="2" y="196"/>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8" name="Freeform 1146"/>
            <p:cNvSpPr>
              <a:spLocks/>
            </p:cNvSpPr>
            <p:nvPr/>
          </p:nvSpPr>
          <p:spPr bwMode="auto">
            <a:xfrm>
              <a:off x="8445" y="2085"/>
              <a:ext cx="5" cy="197"/>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6"/>
                </a:cxn>
                <a:cxn ang="0">
                  <a:pos x="4" y="196"/>
                </a:cxn>
                <a:cxn ang="0">
                  <a:pos x="2" y="153"/>
                </a:cxn>
              </a:cxnLst>
              <a:rect l="0" t="0" r="r" b="b"/>
              <a:pathLst>
                <a:path w="5" h="197">
                  <a:moveTo>
                    <a:pt x="2" y="153"/>
                  </a:moveTo>
                  <a:lnTo>
                    <a:pt x="2" y="110"/>
                  </a:lnTo>
                  <a:lnTo>
                    <a:pt x="4" y="62"/>
                  </a:lnTo>
                  <a:lnTo>
                    <a:pt x="4" y="0"/>
                  </a:lnTo>
                  <a:lnTo>
                    <a:pt x="2" y="0"/>
                  </a:lnTo>
                  <a:lnTo>
                    <a:pt x="2" y="31"/>
                  </a:lnTo>
                  <a:lnTo>
                    <a:pt x="0" y="98"/>
                  </a:lnTo>
                  <a:lnTo>
                    <a:pt x="0" y="167"/>
                  </a:lnTo>
                  <a:lnTo>
                    <a:pt x="2" y="196"/>
                  </a:lnTo>
                  <a:lnTo>
                    <a:pt x="4" y="196"/>
                  </a:lnTo>
                  <a:lnTo>
                    <a:pt x="2" y="153"/>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9" name="Freeform 1147"/>
            <p:cNvSpPr>
              <a:spLocks/>
            </p:cNvSpPr>
            <p:nvPr/>
          </p:nvSpPr>
          <p:spPr bwMode="auto">
            <a:xfrm>
              <a:off x="8443" y="2085"/>
              <a:ext cx="5" cy="197"/>
            </a:xfrm>
            <a:custGeom>
              <a:avLst/>
              <a:gdLst/>
              <a:ahLst/>
              <a:cxnLst>
                <a:cxn ang="0">
                  <a:pos x="2" y="31"/>
                </a:cxn>
                <a:cxn ang="0">
                  <a:pos x="0" y="98"/>
                </a:cxn>
                <a:cxn ang="0">
                  <a:pos x="0" y="165"/>
                </a:cxn>
                <a:cxn ang="0">
                  <a:pos x="2" y="196"/>
                </a:cxn>
                <a:cxn ang="0">
                  <a:pos x="4" y="196"/>
                </a:cxn>
                <a:cxn ang="0">
                  <a:pos x="2" y="151"/>
                </a:cxn>
                <a:cxn ang="0">
                  <a:pos x="2" y="60"/>
                </a:cxn>
                <a:cxn ang="0">
                  <a:pos x="4" y="0"/>
                </a:cxn>
                <a:cxn ang="0">
                  <a:pos x="2" y="0"/>
                </a:cxn>
                <a:cxn ang="0">
                  <a:pos x="2" y="31"/>
                </a:cxn>
              </a:cxnLst>
              <a:rect l="0" t="0" r="r" b="b"/>
              <a:pathLst>
                <a:path w="5" h="197">
                  <a:moveTo>
                    <a:pt x="2" y="31"/>
                  </a:moveTo>
                  <a:lnTo>
                    <a:pt x="0" y="98"/>
                  </a:lnTo>
                  <a:lnTo>
                    <a:pt x="0" y="165"/>
                  </a:lnTo>
                  <a:lnTo>
                    <a:pt x="2" y="196"/>
                  </a:lnTo>
                  <a:lnTo>
                    <a:pt x="4" y="196"/>
                  </a:lnTo>
                  <a:lnTo>
                    <a:pt x="2" y="151"/>
                  </a:lnTo>
                  <a:lnTo>
                    <a:pt x="2" y="60"/>
                  </a:lnTo>
                  <a:lnTo>
                    <a:pt x="4" y="0"/>
                  </a:lnTo>
                  <a:lnTo>
                    <a:pt x="2" y="0"/>
                  </a:lnTo>
                  <a:lnTo>
                    <a:pt x="2" y="31"/>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0" name="Freeform 1148"/>
            <p:cNvSpPr>
              <a:spLocks/>
            </p:cNvSpPr>
            <p:nvPr/>
          </p:nvSpPr>
          <p:spPr bwMode="auto">
            <a:xfrm>
              <a:off x="8440" y="2083"/>
              <a:ext cx="5" cy="199"/>
            </a:xfrm>
            <a:custGeom>
              <a:avLst/>
              <a:gdLst/>
              <a:ahLst/>
              <a:cxnLst>
                <a:cxn ang="0">
                  <a:pos x="2" y="153"/>
                </a:cxn>
                <a:cxn ang="0">
                  <a:pos x="2" y="110"/>
                </a:cxn>
                <a:cxn ang="0">
                  <a:pos x="4" y="62"/>
                </a:cxn>
                <a:cxn ang="0">
                  <a:pos x="4" y="2"/>
                </a:cxn>
                <a:cxn ang="0">
                  <a:pos x="2" y="0"/>
                </a:cxn>
                <a:cxn ang="0">
                  <a:pos x="2" y="31"/>
                </a:cxn>
                <a:cxn ang="0">
                  <a:pos x="0" y="100"/>
                </a:cxn>
                <a:cxn ang="0">
                  <a:pos x="0" y="167"/>
                </a:cxn>
                <a:cxn ang="0">
                  <a:pos x="2" y="199"/>
                </a:cxn>
                <a:cxn ang="0">
                  <a:pos x="4" y="199"/>
                </a:cxn>
                <a:cxn ang="0">
                  <a:pos x="2" y="153"/>
                </a:cxn>
              </a:cxnLst>
              <a:rect l="0" t="0" r="r" b="b"/>
              <a:pathLst>
                <a:path w="5" h="199">
                  <a:moveTo>
                    <a:pt x="2" y="153"/>
                  </a:moveTo>
                  <a:lnTo>
                    <a:pt x="2" y="110"/>
                  </a:lnTo>
                  <a:lnTo>
                    <a:pt x="4" y="62"/>
                  </a:lnTo>
                  <a:lnTo>
                    <a:pt x="4" y="2"/>
                  </a:lnTo>
                  <a:lnTo>
                    <a:pt x="2" y="0"/>
                  </a:lnTo>
                  <a:lnTo>
                    <a:pt x="2" y="31"/>
                  </a:lnTo>
                  <a:lnTo>
                    <a:pt x="0" y="100"/>
                  </a:lnTo>
                  <a:lnTo>
                    <a:pt x="0" y="167"/>
                  </a:lnTo>
                  <a:lnTo>
                    <a:pt x="2" y="199"/>
                  </a:lnTo>
                  <a:lnTo>
                    <a:pt x="4" y="199"/>
                  </a:lnTo>
                  <a:lnTo>
                    <a:pt x="2" y="15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981" name="Group 1149"/>
            <p:cNvGrpSpPr>
              <a:grpSpLocks/>
            </p:cNvGrpSpPr>
            <p:nvPr/>
          </p:nvGrpSpPr>
          <p:grpSpPr bwMode="auto">
            <a:xfrm>
              <a:off x="8440" y="2083"/>
              <a:ext cx="3" cy="199"/>
              <a:chOff x="8440" y="2083"/>
              <a:chExt cx="3" cy="199"/>
            </a:xfrm>
          </p:grpSpPr>
          <p:sp>
            <p:nvSpPr>
              <p:cNvPr id="10869" name="Freeform 1150"/>
              <p:cNvSpPr>
                <a:spLocks/>
              </p:cNvSpPr>
              <p:nvPr/>
            </p:nvSpPr>
            <p:spPr bwMode="auto">
              <a:xfrm>
                <a:off x="8440" y="2083"/>
                <a:ext cx="3" cy="199"/>
              </a:xfrm>
              <a:custGeom>
                <a:avLst/>
                <a:gdLst/>
                <a:ahLst/>
                <a:cxnLst>
                  <a:cxn ang="0">
                    <a:pos x="0" y="0"/>
                  </a:cxn>
                  <a:cxn ang="0">
                    <a:pos x="0" y="110"/>
                  </a:cxn>
                  <a:cxn ang="0">
                    <a:pos x="2" y="62"/>
                  </a:cxn>
                  <a:cxn ang="0">
                    <a:pos x="2" y="2"/>
                  </a:cxn>
                  <a:cxn ang="0">
                    <a:pos x="0" y="0"/>
                  </a:cxn>
                </a:cxnLst>
                <a:rect l="0" t="0" r="r" b="b"/>
                <a:pathLst>
                  <a:path w="3" h="199">
                    <a:moveTo>
                      <a:pt x="0" y="0"/>
                    </a:moveTo>
                    <a:lnTo>
                      <a:pt x="0" y="110"/>
                    </a:lnTo>
                    <a:lnTo>
                      <a:pt x="2" y="62"/>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0" name="Freeform 1151"/>
              <p:cNvSpPr>
                <a:spLocks/>
              </p:cNvSpPr>
              <p:nvPr/>
            </p:nvSpPr>
            <p:spPr bwMode="auto">
              <a:xfrm>
                <a:off x="8440" y="2083"/>
                <a:ext cx="3" cy="199"/>
              </a:xfrm>
              <a:custGeom>
                <a:avLst/>
                <a:gdLst/>
                <a:ahLst/>
                <a:cxnLst>
                  <a:cxn ang="0">
                    <a:pos x="2" y="199"/>
                  </a:cxn>
                  <a:cxn ang="0">
                    <a:pos x="0" y="153"/>
                  </a:cxn>
                  <a:cxn ang="0">
                    <a:pos x="0" y="199"/>
                  </a:cxn>
                  <a:cxn ang="0">
                    <a:pos x="2" y="199"/>
                  </a:cxn>
                </a:cxnLst>
                <a:rect l="0" t="0" r="r" b="b"/>
                <a:pathLst>
                  <a:path w="3" h="199">
                    <a:moveTo>
                      <a:pt x="2" y="199"/>
                    </a:moveTo>
                    <a:lnTo>
                      <a:pt x="0" y="153"/>
                    </a:lnTo>
                    <a:lnTo>
                      <a:pt x="0" y="199"/>
                    </a:lnTo>
                    <a:lnTo>
                      <a:pt x="2" y="19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982" name="Freeform 1152"/>
            <p:cNvSpPr>
              <a:spLocks/>
            </p:cNvSpPr>
            <p:nvPr/>
          </p:nvSpPr>
          <p:spPr bwMode="auto">
            <a:xfrm>
              <a:off x="8224" y="2121"/>
              <a:ext cx="46" cy="197"/>
            </a:xfrm>
            <a:custGeom>
              <a:avLst/>
              <a:gdLst/>
              <a:ahLst/>
              <a:cxnLst>
                <a:cxn ang="0">
                  <a:pos x="9" y="189"/>
                </a:cxn>
                <a:cxn ang="0">
                  <a:pos x="9" y="196"/>
                </a:cxn>
                <a:cxn ang="0">
                  <a:pos x="45" y="196"/>
                </a:cxn>
                <a:cxn ang="0">
                  <a:pos x="45" y="0"/>
                </a:cxn>
                <a:cxn ang="0">
                  <a:pos x="0" y="4"/>
                </a:cxn>
                <a:cxn ang="0">
                  <a:pos x="0" y="189"/>
                </a:cxn>
                <a:cxn ang="0">
                  <a:pos x="9" y="189"/>
                </a:cxn>
              </a:cxnLst>
              <a:rect l="0" t="0" r="r" b="b"/>
              <a:pathLst>
                <a:path w="46" h="197">
                  <a:moveTo>
                    <a:pt x="9" y="189"/>
                  </a:moveTo>
                  <a:lnTo>
                    <a:pt x="9" y="196"/>
                  </a:lnTo>
                  <a:lnTo>
                    <a:pt x="45" y="196"/>
                  </a:lnTo>
                  <a:lnTo>
                    <a:pt x="45" y="0"/>
                  </a:lnTo>
                  <a:lnTo>
                    <a:pt x="0" y="4"/>
                  </a:lnTo>
                  <a:lnTo>
                    <a:pt x="0" y="189"/>
                  </a:lnTo>
                  <a:lnTo>
                    <a:pt x="9" y="189"/>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3" name="Freeform 1153"/>
            <p:cNvSpPr>
              <a:spLocks/>
            </p:cNvSpPr>
            <p:nvPr/>
          </p:nvSpPr>
          <p:spPr bwMode="auto">
            <a:xfrm>
              <a:off x="8224" y="2121"/>
              <a:ext cx="46" cy="183"/>
            </a:xfrm>
            <a:custGeom>
              <a:avLst/>
              <a:gdLst/>
              <a:ahLst/>
              <a:cxnLst>
                <a:cxn ang="0">
                  <a:pos x="9" y="175"/>
                </a:cxn>
                <a:cxn ang="0">
                  <a:pos x="9" y="182"/>
                </a:cxn>
                <a:cxn ang="0">
                  <a:pos x="45" y="182"/>
                </a:cxn>
                <a:cxn ang="0">
                  <a:pos x="45" y="0"/>
                </a:cxn>
                <a:cxn ang="0">
                  <a:pos x="28" y="0"/>
                </a:cxn>
                <a:cxn ang="0">
                  <a:pos x="26" y="2"/>
                </a:cxn>
                <a:cxn ang="0">
                  <a:pos x="7" y="2"/>
                </a:cxn>
                <a:cxn ang="0">
                  <a:pos x="2" y="4"/>
                </a:cxn>
                <a:cxn ang="0">
                  <a:pos x="0" y="4"/>
                </a:cxn>
                <a:cxn ang="0">
                  <a:pos x="0" y="175"/>
                </a:cxn>
                <a:cxn ang="0">
                  <a:pos x="9" y="175"/>
                </a:cxn>
              </a:cxnLst>
              <a:rect l="0" t="0" r="r" b="b"/>
              <a:pathLst>
                <a:path w="46" h="183">
                  <a:moveTo>
                    <a:pt x="9" y="175"/>
                  </a:moveTo>
                  <a:lnTo>
                    <a:pt x="9" y="182"/>
                  </a:lnTo>
                  <a:lnTo>
                    <a:pt x="45" y="182"/>
                  </a:lnTo>
                  <a:lnTo>
                    <a:pt x="45" y="0"/>
                  </a:lnTo>
                  <a:lnTo>
                    <a:pt x="28" y="0"/>
                  </a:lnTo>
                  <a:lnTo>
                    <a:pt x="26" y="2"/>
                  </a:lnTo>
                  <a:lnTo>
                    <a:pt x="7" y="2"/>
                  </a:lnTo>
                  <a:lnTo>
                    <a:pt x="2" y="4"/>
                  </a:lnTo>
                  <a:lnTo>
                    <a:pt x="0" y="4"/>
                  </a:lnTo>
                  <a:lnTo>
                    <a:pt x="0" y="175"/>
                  </a:lnTo>
                  <a:lnTo>
                    <a:pt x="9" y="175"/>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4" name="Freeform 1154"/>
            <p:cNvSpPr>
              <a:spLocks/>
            </p:cNvSpPr>
            <p:nvPr/>
          </p:nvSpPr>
          <p:spPr bwMode="auto">
            <a:xfrm>
              <a:off x="8224" y="2121"/>
              <a:ext cx="46" cy="168"/>
            </a:xfrm>
            <a:custGeom>
              <a:avLst/>
              <a:gdLst/>
              <a:ahLst/>
              <a:cxnLst>
                <a:cxn ang="0">
                  <a:pos x="45" y="0"/>
                </a:cxn>
                <a:cxn ang="0">
                  <a:pos x="31" y="0"/>
                </a:cxn>
                <a:cxn ang="0">
                  <a:pos x="28" y="2"/>
                </a:cxn>
                <a:cxn ang="0">
                  <a:pos x="7" y="2"/>
                </a:cxn>
                <a:cxn ang="0">
                  <a:pos x="2" y="4"/>
                </a:cxn>
                <a:cxn ang="0">
                  <a:pos x="0" y="4"/>
                </a:cxn>
                <a:cxn ang="0">
                  <a:pos x="0" y="160"/>
                </a:cxn>
                <a:cxn ang="0">
                  <a:pos x="4" y="160"/>
                </a:cxn>
                <a:cxn ang="0">
                  <a:pos x="4" y="163"/>
                </a:cxn>
                <a:cxn ang="0">
                  <a:pos x="9" y="163"/>
                </a:cxn>
                <a:cxn ang="0">
                  <a:pos x="9" y="167"/>
                </a:cxn>
                <a:cxn ang="0">
                  <a:pos x="45" y="167"/>
                </a:cxn>
                <a:cxn ang="0">
                  <a:pos x="45" y="0"/>
                </a:cxn>
              </a:cxnLst>
              <a:rect l="0" t="0" r="r" b="b"/>
              <a:pathLst>
                <a:path w="46" h="168">
                  <a:moveTo>
                    <a:pt x="45" y="0"/>
                  </a:moveTo>
                  <a:lnTo>
                    <a:pt x="31" y="0"/>
                  </a:lnTo>
                  <a:lnTo>
                    <a:pt x="28" y="2"/>
                  </a:lnTo>
                  <a:lnTo>
                    <a:pt x="7" y="2"/>
                  </a:lnTo>
                  <a:lnTo>
                    <a:pt x="2" y="4"/>
                  </a:lnTo>
                  <a:lnTo>
                    <a:pt x="0" y="4"/>
                  </a:lnTo>
                  <a:lnTo>
                    <a:pt x="0" y="160"/>
                  </a:lnTo>
                  <a:lnTo>
                    <a:pt x="4" y="160"/>
                  </a:lnTo>
                  <a:lnTo>
                    <a:pt x="4" y="163"/>
                  </a:lnTo>
                  <a:lnTo>
                    <a:pt x="9" y="163"/>
                  </a:lnTo>
                  <a:lnTo>
                    <a:pt x="9" y="167"/>
                  </a:lnTo>
                  <a:lnTo>
                    <a:pt x="45" y="167"/>
                  </a:lnTo>
                  <a:lnTo>
                    <a:pt x="45" y="0"/>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5" name="Freeform 1155"/>
            <p:cNvSpPr>
              <a:spLocks/>
            </p:cNvSpPr>
            <p:nvPr/>
          </p:nvSpPr>
          <p:spPr bwMode="auto">
            <a:xfrm>
              <a:off x="8224" y="2121"/>
              <a:ext cx="46" cy="154"/>
            </a:xfrm>
            <a:custGeom>
              <a:avLst/>
              <a:gdLst/>
              <a:ahLst/>
              <a:cxnLst>
                <a:cxn ang="0">
                  <a:pos x="9" y="148"/>
                </a:cxn>
                <a:cxn ang="0">
                  <a:pos x="9" y="153"/>
                </a:cxn>
                <a:cxn ang="0">
                  <a:pos x="45" y="153"/>
                </a:cxn>
                <a:cxn ang="0">
                  <a:pos x="45" y="0"/>
                </a:cxn>
                <a:cxn ang="0">
                  <a:pos x="31" y="0"/>
                </a:cxn>
                <a:cxn ang="0">
                  <a:pos x="28" y="2"/>
                </a:cxn>
                <a:cxn ang="0">
                  <a:pos x="7" y="2"/>
                </a:cxn>
                <a:cxn ang="0">
                  <a:pos x="2" y="4"/>
                </a:cxn>
                <a:cxn ang="0">
                  <a:pos x="0" y="4"/>
                </a:cxn>
                <a:cxn ang="0">
                  <a:pos x="0" y="148"/>
                </a:cxn>
                <a:cxn ang="0">
                  <a:pos x="9" y="148"/>
                </a:cxn>
              </a:cxnLst>
              <a:rect l="0" t="0" r="r" b="b"/>
              <a:pathLst>
                <a:path w="46" h="154">
                  <a:moveTo>
                    <a:pt x="9" y="148"/>
                  </a:moveTo>
                  <a:lnTo>
                    <a:pt x="9" y="153"/>
                  </a:lnTo>
                  <a:lnTo>
                    <a:pt x="45" y="153"/>
                  </a:lnTo>
                  <a:lnTo>
                    <a:pt x="45" y="0"/>
                  </a:lnTo>
                  <a:lnTo>
                    <a:pt x="31" y="0"/>
                  </a:lnTo>
                  <a:lnTo>
                    <a:pt x="28" y="2"/>
                  </a:lnTo>
                  <a:lnTo>
                    <a:pt x="7" y="2"/>
                  </a:lnTo>
                  <a:lnTo>
                    <a:pt x="2" y="4"/>
                  </a:lnTo>
                  <a:lnTo>
                    <a:pt x="0" y="4"/>
                  </a:lnTo>
                  <a:lnTo>
                    <a:pt x="0" y="148"/>
                  </a:lnTo>
                  <a:lnTo>
                    <a:pt x="9" y="148"/>
                  </a:lnTo>
                  <a:close/>
                </a:path>
              </a:pathLst>
            </a:custGeom>
            <a:solidFill>
              <a:srgbClr val="FEFEF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6" name="Freeform 1156"/>
            <p:cNvSpPr>
              <a:spLocks/>
            </p:cNvSpPr>
            <p:nvPr/>
          </p:nvSpPr>
          <p:spPr bwMode="auto">
            <a:xfrm>
              <a:off x="8224" y="2121"/>
              <a:ext cx="46" cy="142"/>
            </a:xfrm>
            <a:custGeom>
              <a:avLst/>
              <a:gdLst/>
              <a:ahLst/>
              <a:cxnLst>
                <a:cxn ang="0">
                  <a:pos x="16" y="139"/>
                </a:cxn>
                <a:cxn ang="0">
                  <a:pos x="19" y="141"/>
                </a:cxn>
                <a:cxn ang="0">
                  <a:pos x="45" y="141"/>
                </a:cxn>
                <a:cxn ang="0">
                  <a:pos x="45" y="0"/>
                </a:cxn>
                <a:cxn ang="0">
                  <a:pos x="31" y="0"/>
                </a:cxn>
                <a:cxn ang="0">
                  <a:pos x="28" y="2"/>
                </a:cxn>
                <a:cxn ang="0">
                  <a:pos x="7" y="2"/>
                </a:cxn>
                <a:cxn ang="0">
                  <a:pos x="2" y="4"/>
                </a:cxn>
                <a:cxn ang="0">
                  <a:pos x="0" y="4"/>
                </a:cxn>
                <a:cxn ang="0">
                  <a:pos x="0" y="134"/>
                </a:cxn>
                <a:cxn ang="0">
                  <a:pos x="9" y="134"/>
                </a:cxn>
                <a:cxn ang="0">
                  <a:pos x="9" y="139"/>
                </a:cxn>
                <a:cxn ang="0">
                  <a:pos x="16" y="139"/>
                </a:cxn>
              </a:cxnLst>
              <a:rect l="0" t="0" r="r" b="b"/>
              <a:pathLst>
                <a:path w="46" h="142">
                  <a:moveTo>
                    <a:pt x="16" y="139"/>
                  </a:moveTo>
                  <a:lnTo>
                    <a:pt x="19" y="141"/>
                  </a:lnTo>
                  <a:lnTo>
                    <a:pt x="45" y="141"/>
                  </a:lnTo>
                  <a:lnTo>
                    <a:pt x="45" y="0"/>
                  </a:lnTo>
                  <a:lnTo>
                    <a:pt x="31" y="0"/>
                  </a:lnTo>
                  <a:lnTo>
                    <a:pt x="28" y="2"/>
                  </a:lnTo>
                  <a:lnTo>
                    <a:pt x="7" y="2"/>
                  </a:lnTo>
                  <a:lnTo>
                    <a:pt x="2" y="4"/>
                  </a:lnTo>
                  <a:lnTo>
                    <a:pt x="0" y="4"/>
                  </a:lnTo>
                  <a:lnTo>
                    <a:pt x="0" y="134"/>
                  </a:lnTo>
                  <a:lnTo>
                    <a:pt x="9" y="134"/>
                  </a:lnTo>
                  <a:lnTo>
                    <a:pt x="9" y="139"/>
                  </a:lnTo>
                  <a:lnTo>
                    <a:pt x="16" y="139"/>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7" name="Freeform 1157"/>
            <p:cNvSpPr>
              <a:spLocks/>
            </p:cNvSpPr>
            <p:nvPr/>
          </p:nvSpPr>
          <p:spPr bwMode="auto">
            <a:xfrm>
              <a:off x="8224" y="2121"/>
              <a:ext cx="46" cy="127"/>
            </a:xfrm>
            <a:custGeom>
              <a:avLst/>
              <a:gdLst/>
              <a:ahLst/>
              <a:cxnLst>
                <a:cxn ang="0">
                  <a:pos x="4" y="120"/>
                </a:cxn>
                <a:cxn ang="0">
                  <a:pos x="4" y="122"/>
                </a:cxn>
                <a:cxn ang="0">
                  <a:pos x="9" y="122"/>
                </a:cxn>
                <a:cxn ang="0">
                  <a:pos x="9" y="127"/>
                </a:cxn>
                <a:cxn ang="0">
                  <a:pos x="45" y="127"/>
                </a:cxn>
                <a:cxn ang="0">
                  <a:pos x="45" y="0"/>
                </a:cxn>
                <a:cxn ang="0">
                  <a:pos x="31" y="0"/>
                </a:cxn>
                <a:cxn ang="0">
                  <a:pos x="28" y="2"/>
                </a:cxn>
                <a:cxn ang="0">
                  <a:pos x="2" y="2"/>
                </a:cxn>
                <a:cxn ang="0">
                  <a:pos x="0" y="4"/>
                </a:cxn>
                <a:cxn ang="0">
                  <a:pos x="0" y="120"/>
                </a:cxn>
                <a:cxn ang="0">
                  <a:pos x="4" y="120"/>
                </a:cxn>
              </a:cxnLst>
              <a:rect l="0" t="0" r="r" b="b"/>
              <a:pathLst>
                <a:path w="46" h="127">
                  <a:moveTo>
                    <a:pt x="4" y="120"/>
                  </a:moveTo>
                  <a:lnTo>
                    <a:pt x="4" y="122"/>
                  </a:lnTo>
                  <a:lnTo>
                    <a:pt x="9" y="122"/>
                  </a:lnTo>
                  <a:lnTo>
                    <a:pt x="9" y="127"/>
                  </a:lnTo>
                  <a:lnTo>
                    <a:pt x="45" y="127"/>
                  </a:lnTo>
                  <a:lnTo>
                    <a:pt x="45" y="0"/>
                  </a:lnTo>
                  <a:lnTo>
                    <a:pt x="31" y="0"/>
                  </a:lnTo>
                  <a:lnTo>
                    <a:pt x="28" y="2"/>
                  </a:lnTo>
                  <a:lnTo>
                    <a:pt x="2" y="2"/>
                  </a:lnTo>
                  <a:lnTo>
                    <a:pt x="0" y="4"/>
                  </a:lnTo>
                  <a:lnTo>
                    <a:pt x="0" y="120"/>
                  </a:lnTo>
                  <a:lnTo>
                    <a:pt x="4" y="12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8" name="Freeform 1158"/>
            <p:cNvSpPr>
              <a:spLocks/>
            </p:cNvSpPr>
            <p:nvPr/>
          </p:nvSpPr>
          <p:spPr bwMode="auto">
            <a:xfrm>
              <a:off x="8224" y="2121"/>
              <a:ext cx="46" cy="113"/>
            </a:xfrm>
            <a:custGeom>
              <a:avLst/>
              <a:gdLst/>
              <a:ahLst/>
              <a:cxnLst>
                <a:cxn ang="0">
                  <a:pos x="9" y="107"/>
                </a:cxn>
                <a:cxn ang="0">
                  <a:pos x="9" y="112"/>
                </a:cxn>
                <a:cxn ang="0">
                  <a:pos x="45" y="112"/>
                </a:cxn>
                <a:cxn ang="0">
                  <a:pos x="45" y="0"/>
                </a:cxn>
                <a:cxn ang="0">
                  <a:pos x="31" y="0"/>
                </a:cxn>
                <a:cxn ang="0">
                  <a:pos x="28" y="2"/>
                </a:cxn>
                <a:cxn ang="0">
                  <a:pos x="2" y="2"/>
                </a:cxn>
                <a:cxn ang="0">
                  <a:pos x="0" y="4"/>
                </a:cxn>
                <a:cxn ang="0">
                  <a:pos x="0" y="107"/>
                </a:cxn>
                <a:cxn ang="0">
                  <a:pos x="9" y="107"/>
                </a:cxn>
              </a:cxnLst>
              <a:rect l="0" t="0" r="r" b="b"/>
              <a:pathLst>
                <a:path w="46" h="113">
                  <a:moveTo>
                    <a:pt x="9" y="107"/>
                  </a:moveTo>
                  <a:lnTo>
                    <a:pt x="9" y="112"/>
                  </a:lnTo>
                  <a:lnTo>
                    <a:pt x="45" y="112"/>
                  </a:lnTo>
                  <a:lnTo>
                    <a:pt x="45" y="0"/>
                  </a:lnTo>
                  <a:lnTo>
                    <a:pt x="31" y="0"/>
                  </a:lnTo>
                  <a:lnTo>
                    <a:pt x="28" y="2"/>
                  </a:lnTo>
                  <a:lnTo>
                    <a:pt x="2" y="2"/>
                  </a:lnTo>
                  <a:lnTo>
                    <a:pt x="0" y="4"/>
                  </a:lnTo>
                  <a:lnTo>
                    <a:pt x="0" y="107"/>
                  </a:lnTo>
                  <a:lnTo>
                    <a:pt x="9" y="107"/>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9" name="Freeform 1159"/>
            <p:cNvSpPr>
              <a:spLocks/>
            </p:cNvSpPr>
            <p:nvPr/>
          </p:nvSpPr>
          <p:spPr bwMode="auto">
            <a:xfrm>
              <a:off x="8224" y="2121"/>
              <a:ext cx="46" cy="99"/>
            </a:xfrm>
            <a:custGeom>
              <a:avLst/>
              <a:gdLst/>
              <a:ahLst/>
              <a:cxnLst>
                <a:cxn ang="0">
                  <a:pos x="9" y="93"/>
                </a:cxn>
                <a:cxn ang="0">
                  <a:pos x="9" y="98"/>
                </a:cxn>
                <a:cxn ang="0">
                  <a:pos x="45" y="98"/>
                </a:cxn>
                <a:cxn ang="0">
                  <a:pos x="45" y="0"/>
                </a:cxn>
                <a:cxn ang="0">
                  <a:pos x="33" y="0"/>
                </a:cxn>
                <a:cxn ang="0">
                  <a:pos x="31" y="2"/>
                </a:cxn>
                <a:cxn ang="0">
                  <a:pos x="2" y="2"/>
                </a:cxn>
                <a:cxn ang="0">
                  <a:pos x="0" y="4"/>
                </a:cxn>
                <a:cxn ang="0">
                  <a:pos x="0" y="93"/>
                </a:cxn>
                <a:cxn ang="0">
                  <a:pos x="9" y="93"/>
                </a:cxn>
              </a:cxnLst>
              <a:rect l="0" t="0" r="r" b="b"/>
              <a:pathLst>
                <a:path w="46" h="99">
                  <a:moveTo>
                    <a:pt x="9" y="93"/>
                  </a:moveTo>
                  <a:lnTo>
                    <a:pt x="9" y="98"/>
                  </a:lnTo>
                  <a:lnTo>
                    <a:pt x="45" y="98"/>
                  </a:lnTo>
                  <a:lnTo>
                    <a:pt x="45" y="0"/>
                  </a:lnTo>
                  <a:lnTo>
                    <a:pt x="33" y="0"/>
                  </a:lnTo>
                  <a:lnTo>
                    <a:pt x="31" y="2"/>
                  </a:lnTo>
                  <a:lnTo>
                    <a:pt x="2" y="2"/>
                  </a:lnTo>
                  <a:lnTo>
                    <a:pt x="0" y="4"/>
                  </a:lnTo>
                  <a:lnTo>
                    <a:pt x="0" y="93"/>
                  </a:lnTo>
                  <a:lnTo>
                    <a:pt x="9" y="93"/>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0" name="Freeform 1160"/>
            <p:cNvSpPr>
              <a:spLocks/>
            </p:cNvSpPr>
            <p:nvPr/>
          </p:nvSpPr>
          <p:spPr bwMode="auto">
            <a:xfrm>
              <a:off x="8224" y="2121"/>
              <a:ext cx="46" cy="84"/>
            </a:xfrm>
            <a:custGeom>
              <a:avLst/>
              <a:gdLst/>
              <a:ahLst/>
              <a:cxnLst>
                <a:cxn ang="0">
                  <a:pos x="45" y="0"/>
                </a:cxn>
                <a:cxn ang="0">
                  <a:pos x="33" y="0"/>
                </a:cxn>
                <a:cxn ang="0">
                  <a:pos x="31" y="2"/>
                </a:cxn>
                <a:cxn ang="0">
                  <a:pos x="0" y="2"/>
                </a:cxn>
                <a:cxn ang="0">
                  <a:pos x="0" y="79"/>
                </a:cxn>
                <a:cxn ang="0">
                  <a:pos x="9" y="79"/>
                </a:cxn>
                <a:cxn ang="0">
                  <a:pos x="9" y="83"/>
                </a:cxn>
                <a:cxn ang="0">
                  <a:pos x="45" y="83"/>
                </a:cxn>
                <a:cxn ang="0">
                  <a:pos x="45" y="0"/>
                </a:cxn>
              </a:cxnLst>
              <a:rect l="0" t="0" r="r" b="b"/>
              <a:pathLst>
                <a:path w="46" h="84">
                  <a:moveTo>
                    <a:pt x="45" y="0"/>
                  </a:moveTo>
                  <a:lnTo>
                    <a:pt x="33" y="0"/>
                  </a:lnTo>
                  <a:lnTo>
                    <a:pt x="31" y="2"/>
                  </a:lnTo>
                  <a:lnTo>
                    <a:pt x="0" y="2"/>
                  </a:lnTo>
                  <a:lnTo>
                    <a:pt x="0" y="79"/>
                  </a:lnTo>
                  <a:lnTo>
                    <a:pt x="9" y="79"/>
                  </a:lnTo>
                  <a:lnTo>
                    <a:pt x="9" y="83"/>
                  </a:lnTo>
                  <a:lnTo>
                    <a:pt x="45" y="83"/>
                  </a:lnTo>
                  <a:lnTo>
                    <a:pt x="45" y="0"/>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1" name="Freeform 1161"/>
            <p:cNvSpPr>
              <a:spLocks/>
            </p:cNvSpPr>
            <p:nvPr/>
          </p:nvSpPr>
          <p:spPr bwMode="auto">
            <a:xfrm>
              <a:off x="8224" y="2121"/>
              <a:ext cx="46" cy="70"/>
            </a:xfrm>
            <a:custGeom>
              <a:avLst/>
              <a:gdLst/>
              <a:ahLst/>
              <a:cxnLst>
                <a:cxn ang="0">
                  <a:pos x="45" y="0"/>
                </a:cxn>
                <a:cxn ang="0">
                  <a:pos x="33" y="0"/>
                </a:cxn>
                <a:cxn ang="0">
                  <a:pos x="31" y="2"/>
                </a:cxn>
                <a:cxn ang="0">
                  <a:pos x="0" y="2"/>
                </a:cxn>
                <a:cxn ang="0">
                  <a:pos x="0" y="67"/>
                </a:cxn>
                <a:cxn ang="0">
                  <a:pos x="9" y="67"/>
                </a:cxn>
                <a:cxn ang="0">
                  <a:pos x="9" y="69"/>
                </a:cxn>
                <a:cxn ang="0">
                  <a:pos x="45" y="69"/>
                </a:cxn>
                <a:cxn ang="0">
                  <a:pos x="45" y="0"/>
                </a:cxn>
              </a:cxnLst>
              <a:rect l="0" t="0" r="r" b="b"/>
              <a:pathLst>
                <a:path w="46" h="70">
                  <a:moveTo>
                    <a:pt x="45" y="0"/>
                  </a:moveTo>
                  <a:lnTo>
                    <a:pt x="33" y="0"/>
                  </a:lnTo>
                  <a:lnTo>
                    <a:pt x="31" y="2"/>
                  </a:lnTo>
                  <a:lnTo>
                    <a:pt x="0" y="2"/>
                  </a:lnTo>
                  <a:lnTo>
                    <a:pt x="0" y="67"/>
                  </a:lnTo>
                  <a:lnTo>
                    <a:pt x="9" y="67"/>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2" name="Freeform 1162"/>
            <p:cNvSpPr>
              <a:spLocks/>
            </p:cNvSpPr>
            <p:nvPr/>
          </p:nvSpPr>
          <p:spPr bwMode="auto">
            <a:xfrm>
              <a:off x="8224" y="2121"/>
              <a:ext cx="46" cy="55"/>
            </a:xfrm>
            <a:custGeom>
              <a:avLst/>
              <a:gdLst/>
              <a:ahLst/>
              <a:cxnLst>
                <a:cxn ang="0">
                  <a:pos x="45" y="0"/>
                </a:cxn>
                <a:cxn ang="0">
                  <a:pos x="36" y="0"/>
                </a:cxn>
                <a:cxn ang="0">
                  <a:pos x="33" y="2"/>
                </a:cxn>
                <a:cxn ang="0">
                  <a:pos x="0" y="2"/>
                </a:cxn>
                <a:cxn ang="0">
                  <a:pos x="0" y="52"/>
                </a:cxn>
                <a:cxn ang="0">
                  <a:pos x="9" y="52"/>
                </a:cxn>
                <a:cxn ang="0">
                  <a:pos x="9" y="55"/>
                </a:cxn>
                <a:cxn ang="0">
                  <a:pos x="45" y="55"/>
                </a:cxn>
                <a:cxn ang="0">
                  <a:pos x="45" y="0"/>
                </a:cxn>
              </a:cxnLst>
              <a:rect l="0" t="0" r="r" b="b"/>
              <a:pathLst>
                <a:path w="46" h="55">
                  <a:moveTo>
                    <a:pt x="45" y="0"/>
                  </a:moveTo>
                  <a:lnTo>
                    <a:pt x="36" y="0"/>
                  </a:lnTo>
                  <a:lnTo>
                    <a:pt x="33" y="2"/>
                  </a:lnTo>
                  <a:lnTo>
                    <a:pt x="0" y="2"/>
                  </a:lnTo>
                  <a:lnTo>
                    <a:pt x="0"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3" name="Freeform 1163"/>
            <p:cNvSpPr>
              <a:spLocks/>
            </p:cNvSpPr>
            <p:nvPr/>
          </p:nvSpPr>
          <p:spPr bwMode="auto">
            <a:xfrm>
              <a:off x="8224" y="2121"/>
              <a:ext cx="46" cy="41"/>
            </a:xfrm>
            <a:custGeom>
              <a:avLst/>
              <a:gdLst/>
              <a:ahLst/>
              <a:cxnLst>
                <a:cxn ang="0">
                  <a:pos x="9" y="38"/>
                </a:cxn>
                <a:cxn ang="0">
                  <a:pos x="9" y="40"/>
                </a:cxn>
                <a:cxn ang="0">
                  <a:pos x="45" y="40"/>
                </a:cxn>
                <a:cxn ang="0">
                  <a:pos x="45" y="0"/>
                </a:cxn>
                <a:cxn ang="0">
                  <a:pos x="0" y="2"/>
                </a:cxn>
                <a:cxn ang="0">
                  <a:pos x="0" y="38"/>
                </a:cxn>
                <a:cxn ang="0">
                  <a:pos x="9" y="38"/>
                </a:cxn>
              </a:cxnLst>
              <a:rect l="0" t="0" r="r" b="b"/>
              <a:pathLst>
                <a:path w="46" h="41">
                  <a:moveTo>
                    <a:pt x="9" y="38"/>
                  </a:moveTo>
                  <a:lnTo>
                    <a:pt x="9" y="40"/>
                  </a:lnTo>
                  <a:lnTo>
                    <a:pt x="45" y="40"/>
                  </a:lnTo>
                  <a:lnTo>
                    <a:pt x="45" y="0"/>
                  </a:lnTo>
                  <a:lnTo>
                    <a:pt x="0" y="2"/>
                  </a:lnTo>
                  <a:lnTo>
                    <a:pt x="0" y="38"/>
                  </a:lnTo>
                  <a:lnTo>
                    <a:pt x="9" y="38"/>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4" name="Freeform 1164"/>
            <p:cNvSpPr>
              <a:spLocks/>
            </p:cNvSpPr>
            <p:nvPr/>
          </p:nvSpPr>
          <p:spPr bwMode="auto">
            <a:xfrm>
              <a:off x="8277" y="2080"/>
              <a:ext cx="159" cy="212"/>
            </a:xfrm>
            <a:custGeom>
              <a:avLst/>
              <a:gdLst/>
              <a:ahLst/>
              <a:cxnLst>
                <a:cxn ang="0">
                  <a:pos x="4" y="48"/>
                </a:cxn>
                <a:cxn ang="0">
                  <a:pos x="2" y="69"/>
                </a:cxn>
                <a:cxn ang="0">
                  <a:pos x="2" y="91"/>
                </a:cxn>
                <a:cxn ang="0">
                  <a:pos x="0" y="112"/>
                </a:cxn>
                <a:cxn ang="0">
                  <a:pos x="2" y="134"/>
                </a:cxn>
                <a:cxn ang="0">
                  <a:pos x="2" y="156"/>
                </a:cxn>
                <a:cxn ang="0">
                  <a:pos x="4" y="177"/>
                </a:cxn>
                <a:cxn ang="0">
                  <a:pos x="7" y="201"/>
                </a:cxn>
                <a:cxn ang="0">
                  <a:pos x="12" y="201"/>
                </a:cxn>
                <a:cxn ang="0">
                  <a:pos x="14" y="204"/>
                </a:cxn>
                <a:cxn ang="0">
                  <a:pos x="23" y="204"/>
                </a:cxn>
                <a:cxn ang="0">
                  <a:pos x="26" y="206"/>
                </a:cxn>
                <a:cxn ang="0">
                  <a:pos x="36" y="206"/>
                </a:cxn>
                <a:cxn ang="0">
                  <a:pos x="40" y="208"/>
                </a:cxn>
                <a:cxn ang="0">
                  <a:pos x="62" y="208"/>
                </a:cxn>
                <a:cxn ang="0">
                  <a:pos x="67" y="211"/>
                </a:cxn>
                <a:cxn ang="0">
                  <a:pos x="112" y="211"/>
                </a:cxn>
                <a:cxn ang="0">
                  <a:pos x="117" y="208"/>
                </a:cxn>
                <a:cxn ang="0">
                  <a:pos x="136" y="208"/>
                </a:cxn>
                <a:cxn ang="0">
                  <a:pos x="141" y="206"/>
                </a:cxn>
                <a:cxn ang="0">
                  <a:pos x="151" y="206"/>
                </a:cxn>
                <a:cxn ang="0">
                  <a:pos x="156" y="204"/>
                </a:cxn>
                <a:cxn ang="0">
                  <a:pos x="153" y="153"/>
                </a:cxn>
                <a:cxn ang="0">
                  <a:pos x="153" y="103"/>
                </a:cxn>
                <a:cxn ang="0">
                  <a:pos x="156" y="52"/>
                </a:cxn>
                <a:cxn ang="0">
                  <a:pos x="158" y="0"/>
                </a:cxn>
                <a:cxn ang="0">
                  <a:pos x="148" y="0"/>
                </a:cxn>
                <a:cxn ang="0">
                  <a:pos x="143" y="2"/>
                </a:cxn>
                <a:cxn ang="0">
                  <a:pos x="115" y="2"/>
                </a:cxn>
                <a:cxn ang="0">
                  <a:pos x="110" y="4"/>
                </a:cxn>
                <a:cxn ang="0">
                  <a:pos x="96" y="4"/>
                </a:cxn>
                <a:cxn ang="0">
                  <a:pos x="91" y="7"/>
                </a:cxn>
                <a:cxn ang="0">
                  <a:pos x="83" y="7"/>
                </a:cxn>
                <a:cxn ang="0">
                  <a:pos x="79" y="9"/>
                </a:cxn>
                <a:cxn ang="0">
                  <a:pos x="69" y="9"/>
                </a:cxn>
                <a:cxn ang="0">
                  <a:pos x="64" y="12"/>
                </a:cxn>
                <a:cxn ang="0">
                  <a:pos x="55" y="12"/>
                </a:cxn>
                <a:cxn ang="0">
                  <a:pos x="50" y="14"/>
                </a:cxn>
                <a:cxn ang="0">
                  <a:pos x="45" y="14"/>
                </a:cxn>
                <a:cxn ang="0">
                  <a:pos x="40" y="16"/>
                </a:cxn>
                <a:cxn ang="0">
                  <a:pos x="31" y="16"/>
                </a:cxn>
                <a:cxn ang="0">
                  <a:pos x="26" y="19"/>
                </a:cxn>
                <a:cxn ang="0">
                  <a:pos x="23" y="19"/>
                </a:cxn>
                <a:cxn ang="0">
                  <a:pos x="19" y="21"/>
                </a:cxn>
                <a:cxn ang="0">
                  <a:pos x="14" y="21"/>
                </a:cxn>
                <a:cxn ang="0">
                  <a:pos x="9" y="24"/>
                </a:cxn>
                <a:cxn ang="0">
                  <a:pos x="4" y="48"/>
                </a:cxn>
              </a:cxnLst>
              <a:rect l="0" t="0" r="r" b="b"/>
              <a:pathLst>
                <a:path w="159" h="212">
                  <a:moveTo>
                    <a:pt x="4" y="48"/>
                  </a:moveTo>
                  <a:lnTo>
                    <a:pt x="2" y="69"/>
                  </a:lnTo>
                  <a:lnTo>
                    <a:pt x="2" y="91"/>
                  </a:lnTo>
                  <a:lnTo>
                    <a:pt x="0" y="112"/>
                  </a:lnTo>
                  <a:lnTo>
                    <a:pt x="2" y="134"/>
                  </a:lnTo>
                  <a:lnTo>
                    <a:pt x="2" y="156"/>
                  </a:lnTo>
                  <a:lnTo>
                    <a:pt x="4" y="177"/>
                  </a:lnTo>
                  <a:lnTo>
                    <a:pt x="7" y="201"/>
                  </a:lnTo>
                  <a:lnTo>
                    <a:pt x="12" y="201"/>
                  </a:lnTo>
                  <a:lnTo>
                    <a:pt x="14" y="204"/>
                  </a:lnTo>
                  <a:lnTo>
                    <a:pt x="23" y="204"/>
                  </a:lnTo>
                  <a:lnTo>
                    <a:pt x="26" y="206"/>
                  </a:lnTo>
                  <a:lnTo>
                    <a:pt x="36" y="206"/>
                  </a:lnTo>
                  <a:lnTo>
                    <a:pt x="40" y="208"/>
                  </a:lnTo>
                  <a:lnTo>
                    <a:pt x="62" y="208"/>
                  </a:lnTo>
                  <a:lnTo>
                    <a:pt x="67" y="211"/>
                  </a:lnTo>
                  <a:lnTo>
                    <a:pt x="112" y="211"/>
                  </a:lnTo>
                  <a:lnTo>
                    <a:pt x="117" y="208"/>
                  </a:lnTo>
                  <a:lnTo>
                    <a:pt x="136" y="208"/>
                  </a:lnTo>
                  <a:lnTo>
                    <a:pt x="141" y="206"/>
                  </a:lnTo>
                  <a:lnTo>
                    <a:pt x="151" y="206"/>
                  </a:lnTo>
                  <a:lnTo>
                    <a:pt x="156" y="204"/>
                  </a:lnTo>
                  <a:lnTo>
                    <a:pt x="153" y="153"/>
                  </a:lnTo>
                  <a:lnTo>
                    <a:pt x="153" y="103"/>
                  </a:lnTo>
                  <a:lnTo>
                    <a:pt x="156" y="52"/>
                  </a:lnTo>
                  <a:lnTo>
                    <a:pt x="158" y="0"/>
                  </a:lnTo>
                  <a:lnTo>
                    <a:pt x="148" y="0"/>
                  </a:lnTo>
                  <a:lnTo>
                    <a:pt x="143" y="2"/>
                  </a:lnTo>
                  <a:lnTo>
                    <a:pt x="115" y="2"/>
                  </a:lnTo>
                  <a:lnTo>
                    <a:pt x="110" y="4"/>
                  </a:lnTo>
                  <a:lnTo>
                    <a:pt x="96" y="4"/>
                  </a:lnTo>
                  <a:lnTo>
                    <a:pt x="91" y="7"/>
                  </a:lnTo>
                  <a:lnTo>
                    <a:pt x="83" y="7"/>
                  </a:lnTo>
                  <a:lnTo>
                    <a:pt x="79" y="9"/>
                  </a:lnTo>
                  <a:lnTo>
                    <a:pt x="69" y="9"/>
                  </a:lnTo>
                  <a:lnTo>
                    <a:pt x="64" y="12"/>
                  </a:lnTo>
                  <a:lnTo>
                    <a:pt x="55" y="12"/>
                  </a:lnTo>
                  <a:lnTo>
                    <a:pt x="50" y="14"/>
                  </a:lnTo>
                  <a:lnTo>
                    <a:pt x="45" y="14"/>
                  </a:lnTo>
                  <a:lnTo>
                    <a:pt x="40" y="16"/>
                  </a:lnTo>
                  <a:lnTo>
                    <a:pt x="31" y="16"/>
                  </a:lnTo>
                  <a:lnTo>
                    <a:pt x="26" y="19"/>
                  </a:lnTo>
                  <a:lnTo>
                    <a:pt x="23" y="19"/>
                  </a:lnTo>
                  <a:lnTo>
                    <a:pt x="19" y="21"/>
                  </a:lnTo>
                  <a:lnTo>
                    <a:pt x="14" y="21"/>
                  </a:lnTo>
                  <a:lnTo>
                    <a:pt x="9" y="24"/>
                  </a:lnTo>
                  <a:lnTo>
                    <a:pt x="4" y="4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5" name="Freeform 1165"/>
            <p:cNvSpPr>
              <a:spLocks/>
            </p:cNvSpPr>
            <p:nvPr/>
          </p:nvSpPr>
          <p:spPr bwMode="auto">
            <a:xfrm>
              <a:off x="8280" y="2080"/>
              <a:ext cx="151" cy="204"/>
            </a:xfrm>
            <a:custGeom>
              <a:avLst/>
              <a:gdLst/>
              <a:ahLst/>
              <a:cxnLst>
                <a:cxn ang="0">
                  <a:pos x="12" y="21"/>
                </a:cxn>
                <a:cxn ang="0">
                  <a:pos x="7" y="24"/>
                </a:cxn>
                <a:cxn ang="0">
                  <a:pos x="4" y="45"/>
                </a:cxn>
                <a:cxn ang="0">
                  <a:pos x="0" y="67"/>
                </a:cxn>
                <a:cxn ang="0">
                  <a:pos x="0" y="151"/>
                </a:cxn>
                <a:cxn ang="0">
                  <a:pos x="4" y="194"/>
                </a:cxn>
                <a:cxn ang="0">
                  <a:pos x="12" y="196"/>
                </a:cxn>
                <a:cxn ang="0">
                  <a:pos x="21" y="199"/>
                </a:cxn>
                <a:cxn ang="0">
                  <a:pos x="28" y="199"/>
                </a:cxn>
                <a:cxn ang="0">
                  <a:pos x="38" y="201"/>
                </a:cxn>
                <a:cxn ang="0">
                  <a:pos x="47" y="201"/>
                </a:cxn>
                <a:cxn ang="0">
                  <a:pos x="57" y="204"/>
                </a:cxn>
                <a:cxn ang="0">
                  <a:pos x="98" y="204"/>
                </a:cxn>
                <a:cxn ang="0">
                  <a:pos x="107" y="201"/>
                </a:cxn>
                <a:cxn ang="0">
                  <a:pos x="127" y="201"/>
                </a:cxn>
                <a:cxn ang="0">
                  <a:pos x="134" y="199"/>
                </a:cxn>
                <a:cxn ang="0">
                  <a:pos x="141" y="199"/>
                </a:cxn>
                <a:cxn ang="0">
                  <a:pos x="148" y="196"/>
                </a:cxn>
                <a:cxn ang="0">
                  <a:pos x="148" y="50"/>
                </a:cxn>
                <a:cxn ang="0">
                  <a:pos x="151" y="0"/>
                </a:cxn>
                <a:cxn ang="0">
                  <a:pos x="148" y="2"/>
                </a:cxn>
                <a:cxn ang="0">
                  <a:pos x="115" y="2"/>
                </a:cxn>
                <a:cxn ang="0">
                  <a:pos x="110" y="4"/>
                </a:cxn>
                <a:cxn ang="0">
                  <a:pos x="96" y="4"/>
                </a:cxn>
                <a:cxn ang="0">
                  <a:pos x="93" y="7"/>
                </a:cxn>
                <a:cxn ang="0">
                  <a:pos x="79" y="7"/>
                </a:cxn>
                <a:cxn ang="0">
                  <a:pos x="74" y="9"/>
                </a:cxn>
                <a:cxn ang="0">
                  <a:pos x="64" y="9"/>
                </a:cxn>
                <a:cxn ang="0">
                  <a:pos x="60" y="12"/>
                </a:cxn>
                <a:cxn ang="0">
                  <a:pos x="50" y="12"/>
                </a:cxn>
                <a:cxn ang="0">
                  <a:pos x="47" y="14"/>
                </a:cxn>
                <a:cxn ang="0">
                  <a:pos x="43" y="14"/>
                </a:cxn>
                <a:cxn ang="0">
                  <a:pos x="38" y="16"/>
                </a:cxn>
                <a:cxn ang="0">
                  <a:pos x="33" y="16"/>
                </a:cxn>
                <a:cxn ang="0">
                  <a:pos x="28" y="19"/>
                </a:cxn>
                <a:cxn ang="0">
                  <a:pos x="19" y="19"/>
                </a:cxn>
                <a:cxn ang="0">
                  <a:pos x="16" y="21"/>
                </a:cxn>
                <a:cxn ang="0">
                  <a:pos x="12" y="21"/>
                </a:cxn>
              </a:cxnLst>
              <a:rect l="0" t="0" r="r" b="b"/>
              <a:pathLst>
                <a:path w="151" h="204">
                  <a:moveTo>
                    <a:pt x="12" y="21"/>
                  </a:moveTo>
                  <a:lnTo>
                    <a:pt x="7" y="24"/>
                  </a:lnTo>
                  <a:lnTo>
                    <a:pt x="4" y="45"/>
                  </a:lnTo>
                  <a:lnTo>
                    <a:pt x="0" y="67"/>
                  </a:lnTo>
                  <a:lnTo>
                    <a:pt x="0" y="151"/>
                  </a:lnTo>
                  <a:lnTo>
                    <a:pt x="4" y="194"/>
                  </a:lnTo>
                  <a:lnTo>
                    <a:pt x="12" y="196"/>
                  </a:lnTo>
                  <a:lnTo>
                    <a:pt x="21" y="199"/>
                  </a:lnTo>
                  <a:lnTo>
                    <a:pt x="28" y="199"/>
                  </a:lnTo>
                  <a:lnTo>
                    <a:pt x="38" y="201"/>
                  </a:lnTo>
                  <a:lnTo>
                    <a:pt x="47" y="201"/>
                  </a:lnTo>
                  <a:lnTo>
                    <a:pt x="57" y="204"/>
                  </a:lnTo>
                  <a:lnTo>
                    <a:pt x="98" y="204"/>
                  </a:lnTo>
                  <a:lnTo>
                    <a:pt x="107" y="201"/>
                  </a:lnTo>
                  <a:lnTo>
                    <a:pt x="127" y="201"/>
                  </a:lnTo>
                  <a:lnTo>
                    <a:pt x="134" y="199"/>
                  </a:lnTo>
                  <a:lnTo>
                    <a:pt x="141" y="199"/>
                  </a:lnTo>
                  <a:lnTo>
                    <a:pt x="148" y="196"/>
                  </a:lnTo>
                  <a:lnTo>
                    <a:pt x="148" y="50"/>
                  </a:lnTo>
                  <a:lnTo>
                    <a:pt x="151" y="0"/>
                  </a:lnTo>
                  <a:lnTo>
                    <a:pt x="148" y="2"/>
                  </a:lnTo>
                  <a:lnTo>
                    <a:pt x="115" y="2"/>
                  </a:lnTo>
                  <a:lnTo>
                    <a:pt x="110" y="4"/>
                  </a:lnTo>
                  <a:lnTo>
                    <a:pt x="96" y="4"/>
                  </a:lnTo>
                  <a:lnTo>
                    <a:pt x="93" y="7"/>
                  </a:lnTo>
                  <a:lnTo>
                    <a:pt x="79" y="7"/>
                  </a:lnTo>
                  <a:lnTo>
                    <a:pt x="74" y="9"/>
                  </a:lnTo>
                  <a:lnTo>
                    <a:pt x="64" y="9"/>
                  </a:lnTo>
                  <a:lnTo>
                    <a:pt x="60" y="12"/>
                  </a:lnTo>
                  <a:lnTo>
                    <a:pt x="50" y="12"/>
                  </a:lnTo>
                  <a:lnTo>
                    <a:pt x="47" y="14"/>
                  </a:lnTo>
                  <a:lnTo>
                    <a:pt x="43" y="14"/>
                  </a:lnTo>
                  <a:lnTo>
                    <a:pt x="38" y="16"/>
                  </a:lnTo>
                  <a:lnTo>
                    <a:pt x="33" y="16"/>
                  </a:lnTo>
                  <a:lnTo>
                    <a:pt x="28" y="19"/>
                  </a:lnTo>
                  <a:lnTo>
                    <a:pt x="19" y="19"/>
                  </a:lnTo>
                  <a:lnTo>
                    <a:pt x="16" y="21"/>
                  </a:lnTo>
                  <a:lnTo>
                    <a:pt x="12" y="2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6" name="Freeform 1166"/>
            <p:cNvSpPr>
              <a:spLocks/>
            </p:cNvSpPr>
            <p:nvPr/>
          </p:nvSpPr>
          <p:spPr bwMode="auto">
            <a:xfrm>
              <a:off x="8280" y="2083"/>
              <a:ext cx="148" cy="194"/>
            </a:xfrm>
            <a:custGeom>
              <a:avLst/>
              <a:gdLst/>
              <a:ahLst/>
              <a:cxnLst>
                <a:cxn ang="0">
                  <a:pos x="2" y="165"/>
                </a:cxn>
                <a:cxn ang="0">
                  <a:pos x="4" y="184"/>
                </a:cxn>
                <a:cxn ang="0">
                  <a:pos x="19" y="189"/>
                </a:cxn>
                <a:cxn ang="0">
                  <a:pos x="28" y="192"/>
                </a:cxn>
                <a:cxn ang="0">
                  <a:pos x="47" y="192"/>
                </a:cxn>
                <a:cxn ang="0">
                  <a:pos x="57" y="194"/>
                </a:cxn>
                <a:cxn ang="0">
                  <a:pos x="86" y="194"/>
                </a:cxn>
                <a:cxn ang="0">
                  <a:pos x="96" y="192"/>
                </a:cxn>
                <a:cxn ang="0">
                  <a:pos x="115" y="192"/>
                </a:cxn>
                <a:cxn ang="0">
                  <a:pos x="122" y="189"/>
                </a:cxn>
                <a:cxn ang="0">
                  <a:pos x="132" y="189"/>
                </a:cxn>
                <a:cxn ang="0">
                  <a:pos x="139" y="187"/>
                </a:cxn>
                <a:cxn ang="0">
                  <a:pos x="143" y="187"/>
                </a:cxn>
                <a:cxn ang="0">
                  <a:pos x="143" y="93"/>
                </a:cxn>
                <a:cxn ang="0">
                  <a:pos x="146" y="45"/>
                </a:cxn>
                <a:cxn ang="0">
                  <a:pos x="148" y="0"/>
                </a:cxn>
                <a:cxn ang="0">
                  <a:pos x="122" y="0"/>
                </a:cxn>
                <a:cxn ang="0">
                  <a:pos x="112" y="2"/>
                </a:cxn>
                <a:cxn ang="0">
                  <a:pos x="103" y="2"/>
                </a:cxn>
                <a:cxn ang="0">
                  <a:pos x="96" y="4"/>
                </a:cxn>
                <a:cxn ang="0">
                  <a:pos x="86" y="4"/>
                </a:cxn>
                <a:cxn ang="0">
                  <a:pos x="76" y="7"/>
                </a:cxn>
                <a:cxn ang="0">
                  <a:pos x="67" y="7"/>
                </a:cxn>
                <a:cxn ang="0">
                  <a:pos x="60" y="9"/>
                </a:cxn>
                <a:cxn ang="0">
                  <a:pos x="50" y="12"/>
                </a:cxn>
                <a:cxn ang="0">
                  <a:pos x="40" y="12"/>
                </a:cxn>
                <a:cxn ang="0">
                  <a:pos x="33" y="14"/>
                </a:cxn>
                <a:cxn ang="0">
                  <a:pos x="14" y="19"/>
                </a:cxn>
                <a:cxn ang="0">
                  <a:pos x="7" y="21"/>
                </a:cxn>
                <a:cxn ang="0">
                  <a:pos x="2" y="64"/>
                </a:cxn>
                <a:cxn ang="0">
                  <a:pos x="0" y="84"/>
                </a:cxn>
                <a:cxn ang="0">
                  <a:pos x="0" y="144"/>
                </a:cxn>
                <a:cxn ang="0">
                  <a:pos x="2" y="165"/>
                </a:cxn>
              </a:cxnLst>
              <a:rect l="0" t="0" r="r" b="b"/>
              <a:pathLst>
                <a:path w="148" h="194">
                  <a:moveTo>
                    <a:pt x="2" y="165"/>
                  </a:moveTo>
                  <a:lnTo>
                    <a:pt x="4" y="184"/>
                  </a:lnTo>
                  <a:lnTo>
                    <a:pt x="19" y="189"/>
                  </a:lnTo>
                  <a:lnTo>
                    <a:pt x="28" y="192"/>
                  </a:lnTo>
                  <a:lnTo>
                    <a:pt x="47" y="192"/>
                  </a:lnTo>
                  <a:lnTo>
                    <a:pt x="57" y="194"/>
                  </a:lnTo>
                  <a:lnTo>
                    <a:pt x="86" y="194"/>
                  </a:lnTo>
                  <a:lnTo>
                    <a:pt x="96" y="192"/>
                  </a:lnTo>
                  <a:lnTo>
                    <a:pt x="115" y="192"/>
                  </a:lnTo>
                  <a:lnTo>
                    <a:pt x="122" y="189"/>
                  </a:lnTo>
                  <a:lnTo>
                    <a:pt x="132" y="189"/>
                  </a:lnTo>
                  <a:lnTo>
                    <a:pt x="139" y="187"/>
                  </a:lnTo>
                  <a:lnTo>
                    <a:pt x="143" y="187"/>
                  </a:lnTo>
                  <a:lnTo>
                    <a:pt x="143" y="93"/>
                  </a:lnTo>
                  <a:lnTo>
                    <a:pt x="146" y="45"/>
                  </a:lnTo>
                  <a:lnTo>
                    <a:pt x="148" y="0"/>
                  </a:lnTo>
                  <a:lnTo>
                    <a:pt x="122" y="0"/>
                  </a:lnTo>
                  <a:lnTo>
                    <a:pt x="112" y="2"/>
                  </a:lnTo>
                  <a:lnTo>
                    <a:pt x="103" y="2"/>
                  </a:lnTo>
                  <a:lnTo>
                    <a:pt x="96" y="4"/>
                  </a:lnTo>
                  <a:lnTo>
                    <a:pt x="86" y="4"/>
                  </a:lnTo>
                  <a:lnTo>
                    <a:pt x="76" y="7"/>
                  </a:lnTo>
                  <a:lnTo>
                    <a:pt x="67" y="7"/>
                  </a:lnTo>
                  <a:lnTo>
                    <a:pt x="60" y="9"/>
                  </a:lnTo>
                  <a:lnTo>
                    <a:pt x="50" y="12"/>
                  </a:lnTo>
                  <a:lnTo>
                    <a:pt x="40" y="12"/>
                  </a:lnTo>
                  <a:lnTo>
                    <a:pt x="33" y="14"/>
                  </a:lnTo>
                  <a:lnTo>
                    <a:pt x="14" y="19"/>
                  </a:lnTo>
                  <a:lnTo>
                    <a:pt x="7" y="21"/>
                  </a:lnTo>
                  <a:lnTo>
                    <a:pt x="2" y="64"/>
                  </a:lnTo>
                  <a:lnTo>
                    <a:pt x="0" y="84"/>
                  </a:lnTo>
                  <a:lnTo>
                    <a:pt x="0" y="144"/>
                  </a:lnTo>
                  <a:lnTo>
                    <a:pt x="2" y="165"/>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7" name="Freeform 1167"/>
            <p:cNvSpPr>
              <a:spLocks/>
            </p:cNvSpPr>
            <p:nvPr/>
          </p:nvSpPr>
          <p:spPr bwMode="auto">
            <a:xfrm>
              <a:off x="8280" y="2083"/>
              <a:ext cx="144" cy="187"/>
            </a:xfrm>
            <a:custGeom>
              <a:avLst/>
              <a:gdLst/>
              <a:ahLst/>
              <a:cxnLst>
                <a:cxn ang="0">
                  <a:pos x="67" y="7"/>
                </a:cxn>
                <a:cxn ang="0">
                  <a:pos x="57" y="9"/>
                </a:cxn>
                <a:cxn ang="0">
                  <a:pos x="50" y="12"/>
                </a:cxn>
                <a:cxn ang="0">
                  <a:pos x="40" y="14"/>
                </a:cxn>
                <a:cxn ang="0">
                  <a:pos x="31" y="14"/>
                </a:cxn>
                <a:cxn ang="0">
                  <a:pos x="23" y="16"/>
                </a:cxn>
                <a:cxn ang="0">
                  <a:pos x="14" y="19"/>
                </a:cxn>
                <a:cxn ang="0">
                  <a:pos x="7" y="21"/>
                </a:cxn>
                <a:cxn ang="0">
                  <a:pos x="4" y="43"/>
                </a:cxn>
                <a:cxn ang="0">
                  <a:pos x="0" y="81"/>
                </a:cxn>
                <a:cxn ang="0">
                  <a:pos x="0" y="120"/>
                </a:cxn>
                <a:cxn ang="0">
                  <a:pos x="2" y="141"/>
                </a:cxn>
                <a:cxn ang="0">
                  <a:pos x="2" y="160"/>
                </a:cxn>
                <a:cxn ang="0">
                  <a:pos x="7" y="180"/>
                </a:cxn>
                <a:cxn ang="0">
                  <a:pos x="12" y="182"/>
                </a:cxn>
                <a:cxn ang="0">
                  <a:pos x="19" y="182"/>
                </a:cxn>
                <a:cxn ang="0">
                  <a:pos x="28" y="184"/>
                </a:cxn>
                <a:cxn ang="0">
                  <a:pos x="36" y="184"/>
                </a:cxn>
                <a:cxn ang="0">
                  <a:pos x="45" y="187"/>
                </a:cxn>
                <a:cxn ang="0">
                  <a:pos x="83" y="187"/>
                </a:cxn>
                <a:cxn ang="0">
                  <a:pos x="93" y="184"/>
                </a:cxn>
                <a:cxn ang="0">
                  <a:pos x="112" y="184"/>
                </a:cxn>
                <a:cxn ang="0">
                  <a:pos x="120" y="182"/>
                </a:cxn>
                <a:cxn ang="0">
                  <a:pos x="127" y="182"/>
                </a:cxn>
                <a:cxn ang="0">
                  <a:pos x="134" y="180"/>
                </a:cxn>
                <a:cxn ang="0">
                  <a:pos x="141" y="180"/>
                </a:cxn>
                <a:cxn ang="0">
                  <a:pos x="139" y="134"/>
                </a:cxn>
                <a:cxn ang="0">
                  <a:pos x="141" y="88"/>
                </a:cxn>
                <a:cxn ang="0">
                  <a:pos x="143" y="45"/>
                </a:cxn>
                <a:cxn ang="0">
                  <a:pos x="143" y="0"/>
                </a:cxn>
                <a:cxn ang="0">
                  <a:pos x="120" y="0"/>
                </a:cxn>
                <a:cxn ang="0">
                  <a:pos x="110" y="2"/>
                </a:cxn>
                <a:cxn ang="0">
                  <a:pos x="100" y="2"/>
                </a:cxn>
                <a:cxn ang="0">
                  <a:pos x="93" y="4"/>
                </a:cxn>
                <a:cxn ang="0">
                  <a:pos x="83" y="4"/>
                </a:cxn>
                <a:cxn ang="0">
                  <a:pos x="76" y="7"/>
                </a:cxn>
                <a:cxn ang="0">
                  <a:pos x="67" y="7"/>
                </a:cxn>
              </a:cxnLst>
              <a:rect l="0" t="0" r="r" b="b"/>
              <a:pathLst>
                <a:path w="144" h="187">
                  <a:moveTo>
                    <a:pt x="67" y="7"/>
                  </a:moveTo>
                  <a:lnTo>
                    <a:pt x="57" y="9"/>
                  </a:lnTo>
                  <a:lnTo>
                    <a:pt x="50" y="12"/>
                  </a:lnTo>
                  <a:lnTo>
                    <a:pt x="40" y="14"/>
                  </a:lnTo>
                  <a:lnTo>
                    <a:pt x="31" y="14"/>
                  </a:lnTo>
                  <a:lnTo>
                    <a:pt x="23" y="16"/>
                  </a:lnTo>
                  <a:lnTo>
                    <a:pt x="14" y="19"/>
                  </a:lnTo>
                  <a:lnTo>
                    <a:pt x="7" y="21"/>
                  </a:lnTo>
                  <a:lnTo>
                    <a:pt x="4" y="43"/>
                  </a:lnTo>
                  <a:lnTo>
                    <a:pt x="0" y="81"/>
                  </a:lnTo>
                  <a:lnTo>
                    <a:pt x="0" y="120"/>
                  </a:lnTo>
                  <a:lnTo>
                    <a:pt x="2" y="141"/>
                  </a:lnTo>
                  <a:lnTo>
                    <a:pt x="2" y="160"/>
                  </a:lnTo>
                  <a:lnTo>
                    <a:pt x="7" y="180"/>
                  </a:lnTo>
                  <a:lnTo>
                    <a:pt x="12" y="182"/>
                  </a:lnTo>
                  <a:lnTo>
                    <a:pt x="19" y="182"/>
                  </a:lnTo>
                  <a:lnTo>
                    <a:pt x="28" y="184"/>
                  </a:lnTo>
                  <a:lnTo>
                    <a:pt x="36" y="184"/>
                  </a:lnTo>
                  <a:lnTo>
                    <a:pt x="45" y="187"/>
                  </a:lnTo>
                  <a:lnTo>
                    <a:pt x="83" y="187"/>
                  </a:lnTo>
                  <a:lnTo>
                    <a:pt x="93" y="184"/>
                  </a:lnTo>
                  <a:lnTo>
                    <a:pt x="112" y="184"/>
                  </a:lnTo>
                  <a:lnTo>
                    <a:pt x="120" y="182"/>
                  </a:lnTo>
                  <a:lnTo>
                    <a:pt x="127" y="182"/>
                  </a:lnTo>
                  <a:lnTo>
                    <a:pt x="134" y="180"/>
                  </a:lnTo>
                  <a:lnTo>
                    <a:pt x="141" y="180"/>
                  </a:lnTo>
                  <a:lnTo>
                    <a:pt x="139" y="134"/>
                  </a:lnTo>
                  <a:lnTo>
                    <a:pt x="141" y="88"/>
                  </a:lnTo>
                  <a:lnTo>
                    <a:pt x="143" y="45"/>
                  </a:lnTo>
                  <a:lnTo>
                    <a:pt x="143" y="0"/>
                  </a:lnTo>
                  <a:lnTo>
                    <a:pt x="120" y="0"/>
                  </a:lnTo>
                  <a:lnTo>
                    <a:pt x="110" y="2"/>
                  </a:lnTo>
                  <a:lnTo>
                    <a:pt x="100" y="2"/>
                  </a:lnTo>
                  <a:lnTo>
                    <a:pt x="93" y="4"/>
                  </a:lnTo>
                  <a:lnTo>
                    <a:pt x="83" y="4"/>
                  </a:lnTo>
                  <a:lnTo>
                    <a:pt x="76" y="7"/>
                  </a:lnTo>
                  <a:lnTo>
                    <a:pt x="67" y="7"/>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8" name="Freeform 1168"/>
            <p:cNvSpPr>
              <a:spLocks/>
            </p:cNvSpPr>
            <p:nvPr/>
          </p:nvSpPr>
          <p:spPr bwMode="auto">
            <a:xfrm>
              <a:off x="8280" y="2083"/>
              <a:ext cx="141" cy="180"/>
            </a:xfrm>
            <a:custGeom>
              <a:avLst/>
              <a:gdLst/>
              <a:ahLst/>
              <a:cxnLst>
                <a:cxn ang="0">
                  <a:pos x="0" y="79"/>
                </a:cxn>
                <a:cxn ang="0">
                  <a:pos x="0" y="117"/>
                </a:cxn>
                <a:cxn ang="0">
                  <a:pos x="2" y="136"/>
                </a:cxn>
                <a:cxn ang="0">
                  <a:pos x="4" y="153"/>
                </a:cxn>
                <a:cxn ang="0">
                  <a:pos x="7" y="172"/>
                </a:cxn>
                <a:cxn ang="0">
                  <a:pos x="12" y="175"/>
                </a:cxn>
                <a:cxn ang="0">
                  <a:pos x="19" y="177"/>
                </a:cxn>
                <a:cxn ang="0">
                  <a:pos x="36" y="177"/>
                </a:cxn>
                <a:cxn ang="0">
                  <a:pos x="45" y="180"/>
                </a:cxn>
                <a:cxn ang="0">
                  <a:pos x="81" y="180"/>
                </a:cxn>
                <a:cxn ang="0">
                  <a:pos x="91" y="177"/>
                </a:cxn>
                <a:cxn ang="0">
                  <a:pos x="100" y="177"/>
                </a:cxn>
                <a:cxn ang="0">
                  <a:pos x="107" y="175"/>
                </a:cxn>
                <a:cxn ang="0">
                  <a:pos x="117" y="175"/>
                </a:cxn>
                <a:cxn ang="0">
                  <a:pos x="124" y="172"/>
                </a:cxn>
                <a:cxn ang="0">
                  <a:pos x="132" y="172"/>
                </a:cxn>
                <a:cxn ang="0">
                  <a:pos x="136" y="170"/>
                </a:cxn>
                <a:cxn ang="0">
                  <a:pos x="136" y="86"/>
                </a:cxn>
                <a:cxn ang="0">
                  <a:pos x="141" y="0"/>
                </a:cxn>
                <a:cxn ang="0">
                  <a:pos x="124" y="0"/>
                </a:cxn>
                <a:cxn ang="0">
                  <a:pos x="117" y="2"/>
                </a:cxn>
                <a:cxn ang="0">
                  <a:pos x="100" y="2"/>
                </a:cxn>
                <a:cxn ang="0">
                  <a:pos x="91" y="4"/>
                </a:cxn>
                <a:cxn ang="0">
                  <a:pos x="81" y="4"/>
                </a:cxn>
                <a:cxn ang="0">
                  <a:pos x="74" y="7"/>
                </a:cxn>
                <a:cxn ang="0">
                  <a:pos x="64" y="9"/>
                </a:cxn>
                <a:cxn ang="0">
                  <a:pos x="57" y="9"/>
                </a:cxn>
                <a:cxn ang="0">
                  <a:pos x="47" y="12"/>
                </a:cxn>
                <a:cxn ang="0">
                  <a:pos x="40" y="14"/>
                </a:cxn>
                <a:cxn ang="0">
                  <a:pos x="31" y="16"/>
                </a:cxn>
                <a:cxn ang="0">
                  <a:pos x="23" y="16"/>
                </a:cxn>
                <a:cxn ang="0">
                  <a:pos x="14" y="19"/>
                </a:cxn>
                <a:cxn ang="0">
                  <a:pos x="7" y="21"/>
                </a:cxn>
                <a:cxn ang="0">
                  <a:pos x="4" y="43"/>
                </a:cxn>
                <a:cxn ang="0">
                  <a:pos x="2" y="62"/>
                </a:cxn>
                <a:cxn ang="0">
                  <a:pos x="0" y="79"/>
                </a:cxn>
              </a:cxnLst>
              <a:rect l="0" t="0" r="r" b="b"/>
              <a:pathLst>
                <a:path w="141" h="180">
                  <a:moveTo>
                    <a:pt x="0" y="79"/>
                  </a:moveTo>
                  <a:lnTo>
                    <a:pt x="0" y="117"/>
                  </a:lnTo>
                  <a:lnTo>
                    <a:pt x="2" y="136"/>
                  </a:lnTo>
                  <a:lnTo>
                    <a:pt x="4" y="153"/>
                  </a:lnTo>
                  <a:lnTo>
                    <a:pt x="7" y="172"/>
                  </a:lnTo>
                  <a:lnTo>
                    <a:pt x="12" y="175"/>
                  </a:lnTo>
                  <a:lnTo>
                    <a:pt x="19" y="177"/>
                  </a:lnTo>
                  <a:lnTo>
                    <a:pt x="36" y="177"/>
                  </a:lnTo>
                  <a:lnTo>
                    <a:pt x="45" y="180"/>
                  </a:lnTo>
                  <a:lnTo>
                    <a:pt x="81" y="180"/>
                  </a:lnTo>
                  <a:lnTo>
                    <a:pt x="91" y="177"/>
                  </a:lnTo>
                  <a:lnTo>
                    <a:pt x="100" y="177"/>
                  </a:lnTo>
                  <a:lnTo>
                    <a:pt x="107" y="175"/>
                  </a:lnTo>
                  <a:lnTo>
                    <a:pt x="117" y="175"/>
                  </a:lnTo>
                  <a:lnTo>
                    <a:pt x="124" y="172"/>
                  </a:lnTo>
                  <a:lnTo>
                    <a:pt x="132" y="172"/>
                  </a:lnTo>
                  <a:lnTo>
                    <a:pt x="136" y="170"/>
                  </a:lnTo>
                  <a:lnTo>
                    <a:pt x="136" y="86"/>
                  </a:lnTo>
                  <a:lnTo>
                    <a:pt x="141" y="0"/>
                  </a:lnTo>
                  <a:lnTo>
                    <a:pt x="124" y="0"/>
                  </a:lnTo>
                  <a:lnTo>
                    <a:pt x="117" y="2"/>
                  </a:lnTo>
                  <a:lnTo>
                    <a:pt x="100" y="2"/>
                  </a:lnTo>
                  <a:lnTo>
                    <a:pt x="91" y="4"/>
                  </a:lnTo>
                  <a:lnTo>
                    <a:pt x="81" y="4"/>
                  </a:lnTo>
                  <a:lnTo>
                    <a:pt x="74" y="7"/>
                  </a:lnTo>
                  <a:lnTo>
                    <a:pt x="64" y="9"/>
                  </a:lnTo>
                  <a:lnTo>
                    <a:pt x="57" y="9"/>
                  </a:lnTo>
                  <a:lnTo>
                    <a:pt x="47" y="12"/>
                  </a:lnTo>
                  <a:lnTo>
                    <a:pt x="40" y="14"/>
                  </a:lnTo>
                  <a:lnTo>
                    <a:pt x="31" y="16"/>
                  </a:lnTo>
                  <a:lnTo>
                    <a:pt x="23" y="16"/>
                  </a:lnTo>
                  <a:lnTo>
                    <a:pt x="14" y="19"/>
                  </a:lnTo>
                  <a:lnTo>
                    <a:pt x="7" y="21"/>
                  </a:lnTo>
                  <a:lnTo>
                    <a:pt x="4" y="43"/>
                  </a:lnTo>
                  <a:lnTo>
                    <a:pt x="2" y="62"/>
                  </a:lnTo>
                  <a:lnTo>
                    <a:pt x="0" y="79"/>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9" name="Freeform 1169"/>
            <p:cNvSpPr>
              <a:spLocks/>
            </p:cNvSpPr>
            <p:nvPr/>
          </p:nvSpPr>
          <p:spPr bwMode="auto">
            <a:xfrm>
              <a:off x="8280" y="2083"/>
              <a:ext cx="136" cy="172"/>
            </a:xfrm>
            <a:custGeom>
              <a:avLst/>
              <a:gdLst/>
              <a:ahLst/>
              <a:cxnLst>
                <a:cxn ang="0">
                  <a:pos x="4" y="148"/>
                </a:cxn>
                <a:cxn ang="0">
                  <a:pos x="7" y="167"/>
                </a:cxn>
                <a:cxn ang="0">
                  <a:pos x="12" y="167"/>
                </a:cxn>
                <a:cxn ang="0">
                  <a:pos x="19" y="170"/>
                </a:cxn>
                <a:cxn ang="0">
                  <a:pos x="26" y="170"/>
                </a:cxn>
                <a:cxn ang="0">
                  <a:pos x="36" y="172"/>
                </a:cxn>
                <a:cxn ang="0">
                  <a:pos x="69" y="172"/>
                </a:cxn>
                <a:cxn ang="0">
                  <a:pos x="79" y="170"/>
                </a:cxn>
                <a:cxn ang="0">
                  <a:pos x="98" y="170"/>
                </a:cxn>
                <a:cxn ang="0">
                  <a:pos x="105" y="167"/>
                </a:cxn>
                <a:cxn ang="0">
                  <a:pos x="112" y="167"/>
                </a:cxn>
                <a:cxn ang="0">
                  <a:pos x="122" y="165"/>
                </a:cxn>
                <a:cxn ang="0">
                  <a:pos x="127" y="165"/>
                </a:cxn>
                <a:cxn ang="0">
                  <a:pos x="134" y="163"/>
                </a:cxn>
                <a:cxn ang="0">
                  <a:pos x="132" y="122"/>
                </a:cxn>
                <a:cxn ang="0">
                  <a:pos x="136" y="40"/>
                </a:cxn>
                <a:cxn ang="0">
                  <a:pos x="136" y="0"/>
                </a:cxn>
                <a:cxn ang="0">
                  <a:pos x="129" y="0"/>
                </a:cxn>
                <a:cxn ang="0">
                  <a:pos x="122" y="2"/>
                </a:cxn>
                <a:cxn ang="0">
                  <a:pos x="105" y="2"/>
                </a:cxn>
                <a:cxn ang="0">
                  <a:pos x="98" y="4"/>
                </a:cxn>
                <a:cxn ang="0">
                  <a:pos x="88" y="4"/>
                </a:cxn>
                <a:cxn ang="0">
                  <a:pos x="81" y="7"/>
                </a:cxn>
                <a:cxn ang="0">
                  <a:pos x="72" y="7"/>
                </a:cxn>
                <a:cxn ang="0">
                  <a:pos x="64" y="9"/>
                </a:cxn>
                <a:cxn ang="0">
                  <a:pos x="55" y="9"/>
                </a:cxn>
                <a:cxn ang="0">
                  <a:pos x="47" y="12"/>
                </a:cxn>
                <a:cxn ang="0">
                  <a:pos x="38" y="14"/>
                </a:cxn>
                <a:cxn ang="0">
                  <a:pos x="31" y="16"/>
                </a:cxn>
                <a:cxn ang="0">
                  <a:pos x="23" y="16"/>
                </a:cxn>
                <a:cxn ang="0">
                  <a:pos x="14" y="19"/>
                </a:cxn>
                <a:cxn ang="0">
                  <a:pos x="7" y="21"/>
                </a:cxn>
                <a:cxn ang="0">
                  <a:pos x="2" y="60"/>
                </a:cxn>
                <a:cxn ang="0">
                  <a:pos x="2" y="76"/>
                </a:cxn>
                <a:cxn ang="0">
                  <a:pos x="0" y="96"/>
                </a:cxn>
                <a:cxn ang="0">
                  <a:pos x="0" y="112"/>
                </a:cxn>
                <a:cxn ang="0">
                  <a:pos x="2" y="132"/>
                </a:cxn>
                <a:cxn ang="0">
                  <a:pos x="4" y="148"/>
                </a:cxn>
              </a:cxnLst>
              <a:rect l="0" t="0" r="r" b="b"/>
              <a:pathLst>
                <a:path w="136" h="172">
                  <a:moveTo>
                    <a:pt x="4" y="148"/>
                  </a:moveTo>
                  <a:lnTo>
                    <a:pt x="7" y="167"/>
                  </a:lnTo>
                  <a:lnTo>
                    <a:pt x="12" y="167"/>
                  </a:lnTo>
                  <a:lnTo>
                    <a:pt x="19" y="170"/>
                  </a:lnTo>
                  <a:lnTo>
                    <a:pt x="26" y="170"/>
                  </a:lnTo>
                  <a:lnTo>
                    <a:pt x="36" y="172"/>
                  </a:lnTo>
                  <a:lnTo>
                    <a:pt x="69" y="172"/>
                  </a:lnTo>
                  <a:lnTo>
                    <a:pt x="79" y="170"/>
                  </a:lnTo>
                  <a:lnTo>
                    <a:pt x="98" y="170"/>
                  </a:lnTo>
                  <a:lnTo>
                    <a:pt x="105" y="167"/>
                  </a:lnTo>
                  <a:lnTo>
                    <a:pt x="112" y="167"/>
                  </a:lnTo>
                  <a:lnTo>
                    <a:pt x="122" y="165"/>
                  </a:lnTo>
                  <a:lnTo>
                    <a:pt x="127" y="165"/>
                  </a:lnTo>
                  <a:lnTo>
                    <a:pt x="134" y="163"/>
                  </a:lnTo>
                  <a:lnTo>
                    <a:pt x="132" y="122"/>
                  </a:lnTo>
                  <a:lnTo>
                    <a:pt x="136" y="40"/>
                  </a:lnTo>
                  <a:lnTo>
                    <a:pt x="136" y="0"/>
                  </a:lnTo>
                  <a:lnTo>
                    <a:pt x="129" y="0"/>
                  </a:lnTo>
                  <a:lnTo>
                    <a:pt x="122" y="2"/>
                  </a:lnTo>
                  <a:lnTo>
                    <a:pt x="105" y="2"/>
                  </a:lnTo>
                  <a:lnTo>
                    <a:pt x="98" y="4"/>
                  </a:lnTo>
                  <a:lnTo>
                    <a:pt x="88" y="4"/>
                  </a:lnTo>
                  <a:lnTo>
                    <a:pt x="81" y="7"/>
                  </a:lnTo>
                  <a:lnTo>
                    <a:pt x="72" y="7"/>
                  </a:lnTo>
                  <a:lnTo>
                    <a:pt x="64" y="9"/>
                  </a:lnTo>
                  <a:lnTo>
                    <a:pt x="55" y="9"/>
                  </a:lnTo>
                  <a:lnTo>
                    <a:pt x="47" y="12"/>
                  </a:lnTo>
                  <a:lnTo>
                    <a:pt x="38" y="14"/>
                  </a:lnTo>
                  <a:lnTo>
                    <a:pt x="31" y="16"/>
                  </a:lnTo>
                  <a:lnTo>
                    <a:pt x="23" y="16"/>
                  </a:lnTo>
                  <a:lnTo>
                    <a:pt x="14" y="19"/>
                  </a:lnTo>
                  <a:lnTo>
                    <a:pt x="7" y="21"/>
                  </a:lnTo>
                  <a:lnTo>
                    <a:pt x="2" y="60"/>
                  </a:lnTo>
                  <a:lnTo>
                    <a:pt x="2" y="76"/>
                  </a:lnTo>
                  <a:lnTo>
                    <a:pt x="0" y="96"/>
                  </a:lnTo>
                  <a:lnTo>
                    <a:pt x="0" y="112"/>
                  </a:lnTo>
                  <a:lnTo>
                    <a:pt x="2" y="132"/>
                  </a:lnTo>
                  <a:lnTo>
                    <a:pt x="4" y="14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0" name="Freeform 1170"/>
            <p:cNvSpPr>
              <a:spLocks/>
            </p:cNvSpPr>
            <p:nvPr/>
          </p:nvSpPr>
          <p:spPr bwMode="auto">
            <a:xfrm>
              <a:off x="8282" y="2083"/>
              <a:ext cx="132" cy="165"/>
            </a:xfrm>
            <a:custGeom>
              <a:avLst/>
              <a:gdLst/>
              <a:ahLst/>
              <a:cxnLst>
                <a:cxn ang="0">
                  <a:pos x="0" y="57"/>
                </a:cxn>
                <a:cxn ang="0">
                  <a:pos x="0" y="127"/>
                </a:cxn>
                <a:cxn ang="0">
                  <a:pos x="4" y="160"/>
                </a:cxn>
                <a:cxn ang="0">
                  <a:pos x="9" y="163"/>
                </a:cxn>
                <a:cxn ang="0">
                  <a:pos x="16" y="163"/>
                </a:cxn>
                <a:cxn ang="0">
                  <a:pos x="23" y="165"/>
                </a:cxn>
                <a:cxn ang="0">
                  <a:pos x="67" y="165"/>
                </a:cxn>
                <a:cxn ang="0">
                  <a:pos x="74" y="163"/>
                </a:cxn>
                <a:cxn ang="0">
                  <a:pos x="93" y="163"/>
                </a:cxn>
                <a:cxn ang="0">
                  <a:pos x="100" y="160"/>
                </a:cxn>
                <a:cxn ang="0">
                  <a:pos x="107" y="160"/>
                </a:cxn>
                <a:cxn ang="0">
                  <a:pos x="122" y="156"/>
                </a:cxn>
                <a:cxn ang="0">
                  <a:pos x="127" y="156"/>
                </a:cxn>
                <a:cxn ang="0">
                  <a:pos x="127" y="79"/>
                </a:cxn>
                <a:cxn ang="0">
                  <a:pos x="129" y="40"/>
                </a:cxn>
                <a:cxn ang="0">
                  <a:pos x="132" y="0"/>
                </a:cxn>
                <a:cxn ang="0">
                  <a:pos x="124" y="2"/>
                </a:cxn>
                <a:cxn ang="0">
                  <a:pos x="100" y="2"/>
                </a:cxn>
                <a:cxn ang="0">
                  <a:pos x="93" y="4"/>
                </a:cxn>
                <a:cxn ang="0">
                  <a:pos x="83" y="4"/>
                </a:cxn>
                <a:cxn ang="0">
                  <a:pos x="76" y="7"/>
                </a:cxn>
                <a:cxn ang="0">
                  <a:pos x="67" y="7"/>
                </a:cxn>
                <a:cxn ang="0">
                  <a:pos x="52" y="12"/>
                </a:cxn>
                <a:cxn ang="0">
                  <a:pos x="43" y="12"/>
                </a:cxn>
                <a:cxn ang="0">
                  <a:pos x="28" y="16"/>
                </a:cxn>
                <a:cxn ang="0">
                  <a:pos x="19" y="19"/>
                </a:cxn>
                <a:cxn ang="0">
                  <a:pos x="12" y="19"/>
                </a:cxn>
                <a:cxn ang="0">
                  <a:pos x="4" y="21"/>
                </a:cxn>
                <a:cxn ang="0">
                  <a:pos x="2" y="40"/>
                </a:cxn>
                <a:cxn ang="0">
                  <a:pos x="0" y="57"/>
                </a:cxn>
              </a:cxnLst>
              <a:rect l="0" t="0" r="r" b="b"/>
              <a:pathLst>
                <a:path w="132" h="165">
                  <a:moveTo>
                    <a:pt x="0" y="57"/>
                  </a:moveTo>
                  <a:lnTo>
                    <a:pt x="0" y="127"/>
                  </a:lnTo>
                  <a:lnTo>
                    <a:pt x="4" y="160"/>
                  </a:lnTo>
                  <a:lnTo>
                    <a:pt x="9" y="163"/>
                  </a:lnTo>
                  <a:lnTo>
                    <a:pt x="16" y="163"/>
                  </a:lnTo>
                  <a:lnTo>
                    <a:pt x="23" y="165"/>
                  </a:lnTo>
                  <a:lnTo>
                    <a:pt x="67" y="165"/>
                  </a:lnTo>
                  <a:lnTo>
                    <a:pt x="74" y="163"/>
                  </a:lnTo>
                  <a:lnTo>
                    <a:pt x="93" y="163"/>
                  </a:lnTo>
                  <a:lnTo>
                    <a:pt x="100" y="160"/>
                  </a:lnTo>
                  <a:lnTo>
                    <a:pt x="107" y="160"/>
                  </a:lnTo>
                  <a:lnTo>
                    <a:pt x="122" y="156"/>
                  </a:lnTo>
                  <a:lnTo>
                    <a:pt x="127" y="156"/>
                  </a:lnTo>
                  <a:lnTo>
                    <a:pt x="127" y="79"/>
                  </a:lnTo>
                  <a:lnTo>
                    <a:pt x="129" y="40"/>
                  </a:lnTo>
                  <a:lnTo>
                    <a:pt x="132" y="0"/>
                  </a:lnTo>
                  <a:lnTo>
                    <a:pt x="124" y="2"/>
                  </a:lnTo>
                  <a:lnTo>
                    <a:pt x="100" y="2"/>
                  </a:lnTo>
                  <a:lnTo>
                    <a:pt x="93" y="4"/>
                  </a:lnTo>
                  <a:lnTo>
                    <a:pt x="83" y="4"/>
                  </a:lnTo>
                  <a:lnTo>
                    <a:pt x="76" y="7"/>
                  </a:lnTo>
                  <a:lnTo>
                    <a:pt x="67" y="7"/>
                  </a:lnTo>
                  <a:lnTo>
                    <a:pt x="52" y="12"/>
                  </a:lnTo>
                  <a:lnTo>
                    <a:pt x="43" y="12"/>
                  </a:lnTo>
                  <a:lnTo>
                    <a:pt x="28" y="16"/>
                  </a:lnTo>
                  <a:lnTo>
                    <a:pt x="19" y="19"/>
                  </a:lnTo>
                  <a:lnTo>
                    <a:pt x="12" y="19"/>
                  </a:lnTo>
                  <a:lnTo>
                    <a:pt x="4" y="21"/>
                  </a:lnTo>
                  <a:lnTo>
                    <a:pt x="2" y="40"/>
                  </a:lnTo>
                  <a:lnTo>
                    <a:pt x="0" y="57"/>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1" name="Freeform 1171"/>
            <p:cNvSpPr>
              <a:spLocks/>
            </p:cNvSpPr>
            <p:nvPr/>
          </p:nvSpPr>
          <p:spPr bwMode="auto">
            <a:xfrm>
              <a:off x="8282" y="2085"/>
              <a:ext cx="130" cy="156"/>
            </a:xfrm>
            <a:custGeom>
              <a:avLst/>
              <a:gdLst/>
              <a:ahLst/>
              <a:cxnLst>
                <a:cxn ang="0">
                  <a:pos x="2" y="134"/>
                </a:cxn>
                <a:cxn ang="0">
                  <a:pos x="4" y="151"/>
                </a:cxn>
                <a:cxn ang="0">
                  <a:pos x="9" y="153"/>
                </a:cxn>
                <a:cxn ang="0">
                  <a:pos x="16" y="156"/>
                </a:cxn>
                <a:cxn ang="0">
                  <a:pos x="64" y="156"/>
                </a:cxn>
                <a:cxn ang="0">
                  <a:pos x="74" y="153"/>
                </a:cxn>
                <a:cxn ang="0">
                  <a:pos x="81" y="153"/>
                </a:cxn>
                <a:cxn ang="0">
                  <a:pos x="91" y="151"/>
                </a:cxn>
                <a:cxn ang="0">
                  <a:pos x="98" y="151"/>
                </a:cxn>
                <a:cxn ang="0">
                  <a:pos x="105" y="148"/>
                </a:cxn>
                <a:cxn ang="0">
                  <a:pos x="112" y="148"/>
                </a:cxn>
                <a:cxn ang="0">
                  <a:pos x="117" y="146"/>
                </a:cxn>
                <a:cxn ang="0">
                  <a:pos x="124" y="146"/>
                </a:cxn>
                <a:cxn ang="0">
                  <a:pos x="122" y="127"/>
                </a:cxn>
                <a:cxn ang="0">
                  <a:pos x="122" y="107"/>
                </a:cxn>
                <a:cxn ang="0">
                  <a:pos x="124" y="91"/>
                </a:cxn>
                <a:cxn ang="0">
                  <a:pos x="124" y="55"/>
                </a:cxn>
                <a:cxn ang="0">
                  <a:pos x="127" y="36"/>
                </a:cxn>
                <a:cxn ang="0">
                  <a:pos x="127" y="16"/>
                </a:cxn>
                <a:cxn ang="0">
                  <a:pos x="129" y="0"/>
                </a:cxn>
                <a:cxn ang="0">
                  <a:pos x="105" y="0"/>
                </a:cxn>
                <a:cxn ang="0">
                  <a:pos x="98" y="2"/>
                </a:cxn>
                <a:cxn ang="0">
                  <a:pos x="81" y="2"/>
                </a:cxn>
                <a:cxn ang="0">
                  <a:pos x="74" y="4"/>
                </a:cxn>
                <a:cxn ang="0">
                  <a:pos x="67" y="4"/>
                </a:cxn>
                <a:cxn ang="0">
                  <a:pos x="57" y="7"/>
                </a:cxn>
                <a:cxn ang="0">
                  <a:pos x="50" y="9"/>
                </a:cxn>
                <a:cxn ang="0">
                  <a:pos x="43" y="9"/>
                </a:cxn>
                <a:cxn ang="0">
                  <a:pos x="36" y="12"/>
                </a:cxn>
                <a:cxn ang="0">
                  <a:pos x="26" y="14"/>
                </a:cxn>
                <a:cxn ang="0">
                  <a:pos x="12" y="19"/>
                </a:cxn>
                <a:cxn ang="0">
                  <a:pos x="4" y="19"/>
                </a:cxn>
                <a:cxn ang="0">
                  <a:pos x="2" y="38"/>
                </a:cxn>
                <a:cxn ang="0">
                  <a:pos x="2" y="55"/>
                </a:cxn>
                <a:cxn ang="0">
                  <a:pos x="0" y="72"/>
                </a:cxn>
                <a:cxn ang="0">
                  <a:pos x="0" y="120"/>
                </a:cxn>
                <a:cxn ang="0">
                  <a:pos x="2" y="134"/>
                </a:cxn>
              </a:cxnLst>
              <a:rect l="0" t="0" r="r" b="b"/>
              <a:pathLst>
                <a:path w="130" h="156">
                  <a:moveTo>
                    <a:pt x="2" y="134"/>
                  </a:moveTo>
                  <a:lnTo>
                    <a:pt x="4" y="151"/>
                  </a:lnTo>
                  <a:lnTo>
                    <a:pt x="9" y="153"/>
                  </a:lnTo>
                  <a:lnTo>
                    <a:pt x="16" y="156"/>
                  </a:lnTo>
                  <a:lnTo>
                    <a:pt x="64" y="156"/>
                  </a:lnTo>
                  <a:lnTo>
                    <a:pt x="74" y="153"/>
                  </a:lnTo>
                  <a:lnTo>
                    <a:pt x="81" y="153"/>
                  </a:lnTo>
                  <a:lnTo>
                    <a:pt x="91" y="151"/>
                  </a:lnTo>
                  <a:lnTo>
                    <a:pt x="98" y="151"/>
                  </a:lnTo>
                  <a:lnTo>
                    <a:pt x="105" y="148"/>
                  </a:lnTo>
                  <a:lnTo>
                    <a:pt x="112" y="148"/>
                  </a:lnTo>
                  <a:lnTo>
                    <a:pt x="117" y="146"/>
                  </a:lnTo>
                  <a:lnTo>
                    <a:pt x="124" y="146"/>
                  </a:lnTo>
                  <a:lnTo>
                    <a:pt x="122" y="127"/>
                  </a:lnTo>
                  <a:lnTo>
                    <a:pt x="122" y="107"/>
                  </a:lnTo>
                  <a:lnTo>
                    <a:pt x="124" y="91"/>
                  </a:lnTo>
                  <a:lnTo>
                    <a:pt x="124" y="55"/>
                  </a:lnTo>
                  <a:lnTo>
                    <a:pt x="127" y="36"/>
                  </a:lnTo>
                  <a:lnTo>
                    <a:pt x="127" y="16"/>
                  </a:lnTo>
                  <a:lnTo>
                    <a:pt x="129" y="0"/>
                  </a:lnTo>
                  <a:lnTo>
                    <a:pt x="105" y="0"/>
                  </a:lnTo>
                  <a:lnTo>
                    <a:pt x="98" y="2"/>
                  </a:lnTo>
                  <a:lnTo>
                    <a:pt x="81" y="2"/>
                  </a:lnTo>
                  <a:lnTo>
                    <a:pt x="74" y="4"/>
                  </a:lnTo>
                  <a:lnTo>
                    <a:pt x="67" y="4"/>
                  </a:lnTo>
                  <a:lnTo>
                    <a:pt x="57" y="7"/>
                  </a:lnTo>
                  <a:lnTo>
                    <a:pt x="50" y="9"/>
                  </a:lnTo>
                  <a:lnTo>
                    <a:pt x="43" y="9"/>
                  </a:lnTo>
                  <a:lnTo>
                    <a:pt x="36" y="12"/>
                  </a:lnTo>
                  <a:lnTo>
                    <a:pt x="26" y="14"/>
                  </a:lnTo>
                  <a:lnTo>
                    <a:pt x="12" y="19"/>
                  </a:lnTo>
                  <a:lnTo>
                    <a:pt x="4" y="19"/>
                  </a:lnTo>
                  <a:lnTo>
                    <a:pt x="2" y="38"/>
                  </a:lnTo>
                  <a:lnTo>
                    <a:pt x="2" y="55"/>
                  </a:lnTo>
                  <a:lnTo>
                    <a:pt x="0" y="72"/>
                  </a:lnTo>
                  <a:lnTo>
                    <a:pt x="0" y="120"/>
                  </a:lnTo>
                  <a:lnTo>
                    <a:pt x="2" y="134"/>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2" name="Freeform 1172"/>
            <p:cNvSpPr>
              <a:spLocks/>
            </p:cNvSpPr>
            <p:nvPr/>
          </p:nvSpPr>
          <p:spPr bwMode="auto">
            <a:xfrm>
              <a:off x="8282" y="2085"/>
              <a:ext cx="125" cy="149"/>
            </a:xfrm>
            <a:custGeom>
              <a:avLst/>
              <a:gdLst/>
              <a:ahLst/>
              <a:cxnLst>
                <a:cxn ang="0">
                  <a:pos x="120" y="69"/>
                </a:cxn>
                <a:cxn ang="0">
                  <a:pos x="122" y="52"/>
                </a:cxn>
                <a:cxn ang="0">
                  <a:pos x="122" y="33"/>
                </a:cxn>
                <a:cxn ang="0">
                  <a:pos x="124" y="16"/>
                </a:cxn>
                <a:cxn ang="0">
                  <a:pos x="124" y="0"/>
                </a:cxn>
                <a:cxn ang="0">
                  <a:pos x="103" y="0"/>
                </a:cxn>
                <a:cxn ang="0">
                  <a:pos x="96" y="2"/>
                </a:cxn>
                <a:cxn ang="0">
                  <a:pos x="88" y="2"/>
                </a:cxn>
                <a:cxn ang="0">
                  <a:pos x="81" y="4"/>
                </a:cxn>
                <a:cxn ang="0">
                  <a:pos x="72" y="4"/>
                </a:cxn>
                <a:cxn ang="0">
                  <a:pos x="64" y="7"/>
                </a:cxn>
                <a:cxn ang="0">
                  <a:pos x="57" y="7"/>
                </a:cxn>
                <a:cxn ang="0">
                  <a:pos x="50" y="9"/>
                </a:cxn>
                <a:cxn ang="0">
                  <a:pos x="40" y="12"/>
                </a:cxn>
                <a:cxn ang="0">
                  <a:pos x="33" y="12"/>
                </a:cxn>
                <a:cxn ang="0">
                  <a:pos x="4" y="21"/>
                </a:cxn>
                <a:cxn ang="0">
                  <a:pos x="2" y="36"/>
                </a:cxn>
                <a:cxn ang="0">
                  <a:pos x="2" y="52"/>
                </a:cxn>
                <a:cxn ang="0">
                  <a:pos x="0" y="69"/>
                </a:cxn>
                <a:cxn ang="0">
                  <a:pos x="0" y="115"/>
                </a:cxn>
                <a:cxn ang="0">
                  <a:pos x="2" y="129"/>
                </a:cxn>
                <a:cxn ang="0">
                  <a:pos x="4" y="146"/>
                </a:cxn>
                <a:cxn ang="0">
                  <a:pos x="9" y="146"/>
                </a:cxn>
                <a:cxn ang="0">
                  <a:pos x="16" y="148"/>
                </a:cxn>
                <a:cxn ang="0">
                  <a:pos x="62" y="148"/>
                </a:cxn>
                <a:cxn ang="0">
                  <a:pos x="72" y="146"/>
                </a:cxn>
                <a:cxn ang="0">
                  <a:pos x="79" y="146"/>
                </a:cxn>
                <a:cxn ang="0">
                  <a:pos x="86" y="144"/>
                </a:cxn>
                <a:cxn ang="0">
                  <a:pos x="96" y="144"/>
                </a:cxn>
                <a:cxn ang="0">
                  <a:pos x="103" y="141"/>
                </a:cxn>
                <a:cxn ang="0">
                  <a:pos x="107" y="141"/>
                </a:cxn>
                <a:cxn ang="0">
                  <a:pos x="115" y="139"/>
                </a:cxn>
                <a:cxn ang="0">
                  <a:pos x="120" y="136"/>
                </a:cxn>
                <a:cxn ang="0">
                  <a:pos x="120" y="69"/>
                </a:cxn>
              </a:cxnLst>
              <a:rect l="0" t="0" r="r" b="b"/>
              <a:pathLst>
                <a:path w="125" h="149">
                  <a:moveTo>
                    <a:pt x="120" y="69"/>
                  </a:moveTo>
                  <a:lnTo>
                    <a:pt x="122" y="52"/>
                  </a:lnTo>
                  <a:lnTo>
                    <a:pt x="122" y="33"/>
                  </a:lnTo>
                  <a:lnTo>
                    <a:pt x="124" y="16"/>
                  </a:lnTo>
                  <a:lnTo>
                    <a:pt x="124" y="0"/>
                  </a:lnTo>
                  <a:lnTo>
                    <a:pt x="103" y="0"/>
                  </a:lnTo>
                  <a:lnTo>
                    <a:pt x="96" y="2"/>
                  </a:lnTo>
                  <a:lnTo>
                    <a:pt x="88" y="2"/>
                  </a:lnTo>
                  <a:lnTo>
                    <a:pt x="81" y="4"/>
                  </a:lnTo>
                  <a:lnTo>
                    <a:pt x="72" y="4"/>
                  </a:lnTo>
                  <a:lnTo>
                    <a:pt x="64" y="7"/>
                  </a:lnTo>
                  <a:lnTo>
                    <a:pt x="57" y="7"/>
                  </a:lnTo>
                  <a:lnTo>
                    <a:pt x="50" y="9"/>
                  </a:lnTo>
                  <a:lnTo>
                    <a:pt x="40" y="12"/>
                  </a:lnTo>
                  <a:lnTo>
                    <a:pt x="33" y="12"/>
                  </a:lnTo>
                  <a:lnTo>
                    <a:pt x="4" y="21"/>
                  </a:lnTo>
                  <a:lnTo>
                    <a:pt x="2" y="36"/>
                  </a:lnTo>
                  <a:lnTo>
                    <a:pt x="2" y="52"/>
                  </a:lnTo>
                  <a:lnTo>
                    <a:pt x="0" y="69"/>
                  </a:lnTo>
                  <a:lnTo>
                    <a:pt x="0" y="115"/>
                  </a:lnTo>
                  <a:lnTo>
                    <a:pt x="2" y="129"/>
                  </a:lnTo>
                  <a:lnTo>
                    <a:pt x="4" y="146"/>
                  </a:lnTo>
                  <a:lnTo>
                    <a:pt x="9" y="146"/>
                  </a:lnTo>
                  <a:lnTo>
                    <a:pt x="16" y="148"/>
                  </a:lnTo>
                  <a:lnTo>
                    <a:pt x="62" y="148"/>
                  </a:lnTo>
                  <a:lnTo>
                    <a:pt x="72" y="146"/>
                  </a:lnTo>
                  <a:lnTo>
                    <a:pt x="79" y="146"/>
                  </a:lnTo>
                  <a:lnTo>
                    <a:pt x="86" y="144"/>
                  </a:lnTo>
                  <a:lnTo>
                    <a:pt x="96" y="144"/>
                  </a:lnTo>
                  <a:lnTo>
                    <a:pt x="103" y="141"/>
                  </a:lnTo>
                  <a:lnTo>
                    <a:pt x="107" y="141"/>
                  </a:lnTo>
                  <a:lnTo>
                    <a:pt x="115" y="139"/>
                  </a:lnTo>
                  <a:lnTo>
                    <a:pt x="120" y="136"/>
                  </a:lnTo>
                  <a:lnTo>
                    <a:pt x="120" y="6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3" name="Freeform 1173"/>
            <p:cNvSpPr>
              <a:spLocks/>
            </p:cNvSpPr>
            <p:nvPr/>
          </p:nvSpPr>
          <p:spPr bwMode="auto">
            <a:xfrm>
              <a:off x="8282" y="2085"/>
              <a:ext cx="122" cy="142"/>
            </a:xfrm>
            <a:custGeom>
              <a:avLst/>
              <a:gdLst/>
              <a:ahLst/>
              <a:cxnLst>
                <a:cxn ang="0">
                  <a:pos x="26" y="14"/>
                </a:cxn>
                <a:cxn ang="0">
                  <a:pos x="4" y="21"/>
                </a:cxn>
                <a:cxn ang="0">
                  <a:pos x="4" y="36"/>
                </a:cxn>
                <a:cxn ang="0">
                  <a:pos x="2" y="50"/>
                </a:cxn>
                <a:cxn ang="0">
                  <a:pos x="0" y="67"/>
                </a:cxn>
                <a:cxn ang="0">
                  <a:pos x="0" y="96"/>
                </a:cxn>
                <a:cxn ang="0">
                  <a:pos x="2" y="110"/>
                </a:cxn>
                <a:cxn ang="0">
                  <a:pos x="2" y="124"/>
                </a:cxn>
                <a:cxn ang="0">
                  <a:pos x="4" y="139"/>
                </a:cxn>
                <a:cxn ang="0">
                  <a:pos x="9" y="141"/>
                </a:cxn>
                <a:cxn ang="0">
                  <a:pos x="62" y="141"/>
                </a:cxn>
                <a:cxn ang="0">
                  <a:pos x="69" y="139"/>
                </a:cxn>
                <a:cxn ang="0">
                  <a:pos x="76" y="139"/>
                </a:cxn>
                <a:cxn ang="0">
                  <a:pos x="91" y="134"/>
                </a:cxn>
                <a:cxn ang="0">
                  <a:pos x="98" y="134"/>
                </a:cxn>
                <a:cxn ang="0">
                  <a:pos x="105" y="132"/>
                </a:cxn>
                <a:cxn ang="0">
                  <a:pos x="110" y="132"/>
                </a:cxn>
                <a:cxn ang="0">
                  <a:pos x="115" y="129"/>
                </a:cxn>
                <a:cxn ang="0">
                  <a:pos x="115" y="96"/>
                </a:cxn>
                <a:cxn ang="0">
                  <a:pos x="117" y="81"/>
                </a:cxn>
                <a:cxn ang="0">
                  <a:pos x="117" y="50"/>
                </a:cxn>
                <a:cxn ang="0">
                  <a:pos x="120" y="33"/>
                </a:cxn>
                <a:cxn ang="0">
                  <a:pos x="120" y="16"/>
                </a:cxn>
                <a:cxn ang="0">
                  <a:pos x="122" y="0"/>
                </a:cxn>
                <a:cxn ang="0">
                  <a:pos x="107" y="0"/>
                </a:cxn>
                <a:cxn ang="0">
                  <a:pos x="100" y="2"/>
                </a:cxn>
                <a:cxn ang="0">
                  <a:pos x="86" y="2"/>
                </a:cxn>
                <a:cxn ang="0">
                  <a:pos x="79" y="4"/>
                </a:cxn>
                <a:cxn ang="0">
                  <a:pos x="72" y="4"/>
                </a:cxn>
                <a:cxn ang="0">
                  <a:pos x="62" y="7"/>
                </a:cxn>
                <a:cxn ang="0">
                  <a:pos x="55" y="7"/>
                </a:cxn>
                <a:cxn ang="0">
                  <a:pos x="33" y="14"/>
                </a:cxn>
                <a:cxn ang="0">
                  <a:pos x="26" y="14"/>
                </a:cxn>
              </a:cxnLst>
              <a:rect l="0" t="0" r="r" b="b"/>
              <a:pathLst>
                <a:path w="122" h="142">
                  <a:moveTo>
                    <a:pt x="26" y="14"/>
                  </a:moveTo>
                  <a:lnTo>
                    <a:pt x="4" y="21"/>
                  </a:lnTo>
                  <a:lnTo>
                    <a:pt x="4" y="36"/>
                  </a:lnTo>
                  <a:lnTo>
                    <a:pt x="2" y="50"/>
                  </a:lnTo>
                  <a:lnTo>
                    <a:pt x="0" y="67"/>
                  </a:lnTo>
                  <a:lnTo>
                    <a:pt x="0" y="96"/>
                  </a:lnTo>
                  <a:lnTo>
                    <a:pt x="2" y="110"/>
                  </a:lnTo>
                  <a:lnTo>
                    <a:pt x="2" y="124"/>
                  </a:lnTo>
                  <a:lnTo>
                    <a:pt x="4" y="139"/>
                  </a:lnTo>
                  <a:lnTo>
                    <a:pt x="9" y="141"/>
                  </a:lnTo>
                  <a:lnTo>
                    <a:pt x="62" y="141"/>
                  </a:lnTo>
                  <a:lnTo>
                    <a:pt x="69" y="139"/>
                  </a:lnTo>
                  <a:lnTo>
                    <a:pt x="76" y="139"/>
                  </a:lnTo>
                  <a:lnTo>
                    <a:pt x="91" y="134"/>
                  </a:lnTo>
                  <a:lnTo>
                    <a:pt x="98" y="134"/>
                  </a:lnTo>
                  <a:lnTo>
                    <a:pt x="105" y="132"/>
                  </a:lnTo>
                  <a:lnTo>
                    <a:pt x="110" y="132"/>
                  </a:lnTo>
                  <a:lnTo>
                    <a:pt x="115" y="129"/>
                  </a:lnTo>
                  <a:lnTo>
                    <a:pt x="115" y="96"/>
                  </a:lnTo>
                  <a:lnTo>
                    <a:pt x="117" y="81"/>
                  </a:lnTo>
                  <a:lnTo>
                    <a:pt x="117" y="50"/>
                  </a:lnTo>
                  <a:lnTo>
                    <a:pt x="120" y="33"/>
                  </a:lnTo>
                  <a:lnTo>
                    <a:pt x="120" y="16"/>
                  </a:lnTo>
                  <a:lnTo>
                    <a:pt x="122" y="0"/>
                  </a:lnTo>
                  <a:lnTo>
                    <a:pt x="107" y="0"/>
                  </a:lnTo>
                  <a:lnTo>
                    <a:pt x="100" y="2"/>
                  </a:lnTo>
                  <a:lnTo>
                    <a:pt x="86" y="2"/>
                  </a:lnTo>
                  <a:lnTo>
                    <a:pt x="79" y="4"/>
                  </a:lnTo>
                  <a:lnTo>
                    <a:pt x="72" y="4"/>
                  </a:lnTo>
                  <a:lnTo>
                    <a:pt x="62" y="7"/>
                  </a:lnTo>
                  <a:lnTo>
                    <a:pt x="55" y="7"/>
                  </a:lnTo>
                  <a:lnTo>
                    <a:pt x="33" y="14"/>
                  </a:lnTo>
                  <a:lnTo>
                    <a:pt x="26"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4" name="Freeform 1174"/>
            <p:cNvSpPr>
              <a:spLocks/>
            </p:cNvSpPr>
            <p:nvPr/>
          </p:nvSpPr>
          <p:spPr bwMode="auto">
            <a:xfrm>
              <a:off x="8282" y="2085"/>
              <a:ext cx="118" cy="137"/>
            </a:xfrm>
            <a:custGeom>
              <a:avLst/>
              <a:gdLst/>
              <a:ahLst/>
              <a:cxnLst>
                <a:cxn ang="0">
                  <a:pos x="7" y="21"/>
                </a:cxn>
                <a:cxn ang="0">
                  <a:pos x="2" y="50"/>
                </a:cxn>
                <a:cxn ang="0">
                  <a:pos x="2" y="64"/>
                </a:cxn>
                <a:cxn ang="0">
                  <a:pos x="0" y="76"/>
                </a:cxn>
                <a:cxn ang="0">
                  <a:pos x="2" y="91"/>
                </a:cxn>
                <a:cxn ang="0">
                  <a:pos x="2" y="120"/>
                </a:cxn>
                <a:cxn ang="0">
                  <a:pos x="4" y="132"/>
                </a:cxn>
                <a:cxn ang="0">
                  <a:pos x="9" y="134"/>
                </a:cxn>
                <a:cxn ang="0">
                  <a:pos x="16" y="134"/>
                </a:cxn>
                <a:cxn ang="0">
                  <a:pos x="21" y="136"/>
                </a:cxn>
                <a:cxn ang="0">
                  <a:pos x="36" y="136"/>
                </a:cxn>
                <a:cxn ang="0">
                  <a:pos x="43" y="134"/>
                </a:cxn>
                <a:cxn ang="0">
                  <a:pos x="60" y="134"/>
                </a:cxn>
                <a:cxn ang="0">
                  <a:pos x="67" y="132"/>
                </a:cxn>
                <a:cxn ang="0">
                  <a:pos x="74" y="132"/>
                </a:cxn>
                <a:cxn ang="0">
                  <a:pos x="88" y="127"/>
                </a:cxn>
                <a:cxn ang="0">
                  <a:pos x="96" y="127"/>
                </a:cxn>
                <a:cxn ang="0">
                  <a:pos x="103" y="124"/>
                </a:cxn>
                <a:cxn ang="0">
                  <a:pos x="107" y="124"/>
                </a:cxn>
                <a:cxn ang="0">
                  <a:pos x="112" y="122"/>
                </a:cxn>
                <a:cxn ang="0">
                  <a:pos x="112" y="62"/>
                </a:cxn>
                <a:cxn ang="0">
                  <a:pos x="115" y="45"/>
                </a:cxn>
                <a:cxn ang="0">
                  <a:pos x="115" y="31"/>
                </a:cxn>
                <a:cxn ang="0">
                  <a:pos x="117" y="16"/>
                </a:cxn>
                <a:cxn ang="0">
                  <a:pos x="117" y="0"/>
                </a:cxn>
                <a:cxn ang="0">
                  <a:pos x="110" y="0"/>
                </a:cxn>
                <a:cxn ang="0">
                  <a:pos x="105" y="2"/>
                </a:cxn>
                <a:cxn ang="0">
                  <a:pos x="91" y="2"/>
                </a:cxn>
                <a:cxn ang="0">
                  <a:pos x="83" y="4"/>
                </a:cxn>
                <a:cxn ang="0">
                  <a:pos x="69" y="4"/>
                </a:cxn>
                <a:cxn ang="0">
                  <a:pos x="55" y="9"/>
                </a:cxn>
                <a:cxn ang="0">
                  <a:pos x="45" y="9"/>
                </a:cxn>
                <a:cxn ang="0">
                  <a:pos x="31" y="14"/>
                </a:cxn>
                <a:cxn ang="0">
                  <a:pos x="23" y="14"/>
                </a:cxn>
                <a:cxn ang="0">
                  <a:pos x="19" y="16"/>
                </a:cxn>
                <a:cxn ang="0">
                  <a:pos x="12" y="19"/>
                </a:cxn>
                <a:cxn ang="0">
                  <a:pos x="7" y="21"/>
                </a:cxn>
              </a:cxnLst>
              <a:rect l="0" t="0" r="r" b="b"/>
              <a:pathLst>
                <a:path w="118" h="137">
                  <a:moveTo>
                    <a:pt x="7" y="21"/>
                  </a:moveTo>
                  <a:lnTo>
                    <a:pt x="2" y="50"/>
                  </a:lnTo>
                  <a:lnTo>
                    <a:pt x="2" y="64"/>
                  </a:lnTo>
                  <a:lnTo>
                    <a:pt x="0" y="76"/>
                  </a:lnTo>
                  <a:lnTo>
                    <a:pt x="2" y="91"/>
                  </a:lnTo>
                  <a:lnTo>
                    <a:pt x="2" y="120"/>
                  </a:lnTo>
                  <a:lnTo>
                    <a:pt x="4" y="132"/>
                  </a:lnTo>
                  <a:lnTo>
                    <a:pt x="9" y="134"/>
                  </a:lnTo>
                  <a:lnTo>
                    <a:pt x="16" y="134"/>
                  </a:lnTo>
                  <a:lnTo>
                    <a:pt x="21" y="136"/>
                  </a:lnTo>
                  <a:lnTo>
                    <a:pt x="36" y="136"/>
                  </a:lnTo>
                  <a:lnTo>
                    <a:pt x="43" y="134"/>
                  </a:lnTo>
                  <a:lnTo>
                    <a:pt x="60" y="134"/>
                  </a:lnTo>
                  <a:lnTo>
                    <a:pt x="67" y="132"/>
                  </a:lnTo>
                  <a:lnTo>
                    <a:pt x="74" y="132"/>
                  </a:lnTo>
                  <a:lnTo>
                    <a:pt x="88" y="127"/>
                  </a:lnTo>
                  <a:lnTo>
                    <a:pt x="96" y="127"/>
                  </a:lnTo>
                  <a:lnTo>
                    <a:pt x="103" y="124"/>
                  </a:lnTo>
                  <a:lnTo>
                    <a:pt x="107" y="124"/>
                  </a:lnTo>
                  <a:lnTo>
                    <a:pt x="112" y="122"/>
                  </a:lnTo>
                  <a:lnTo>
                    <a:pt x="112" y="62"/>
                  </a:lnTo>
                  <a:lnTo>
                    <a:pt x="115" y="45"/>
                  </a:lnTo>
                  <a:lnTo>
                    <a:pt x="115" y="31"/>
                  </a:lnTo>
                  <a:lnTo>
                    <a:pt x="117" y="16"/>
                  </a:lnTo>
                  <a:lnTo>
                    <a:pt x="117" y="0"/>
                  </a:lnTo>
                  <a:lnTo>
                    <a:pt x="110" y="0"/>
                  </a:lnTo>
                  <a:lnTo>
                    <a:pt x="105" y="2"/>
                  </a:lnTo>
                  <a:lnTo>
                    <a:pt x="91" y="2"/>
                  </a:lnTo>
                  <a:lnTo>
                    <a:pt x="83" y="4"/>
                  </a:lnTo>
                  <a:lnTo>
                    <a:pt x="69" y="4"/>
                  </a:lnTo>
                  <a:lnTo>
                    <a:pt x="55" y="9"/>
                  </a:lnTo>
                  <a:lnTo>
                    <a:pt x="45" y="9"/>
                  </a:lnTo>
                  <a:lnTo>
                    <a:pt x="31" y="14"/>
                  </a:lnTo>
                  <a:lnTo>
                    <a:pt x="23" y="14"/>
                  </a:lnTo>
                  <a:lnTo>
                    <a:pt x="19" y="16"/>
                  </a:lnTo>
                  <a:lnTo>
                    <a:pt x="12" y="19"/>
                  </a:lnTo>
                  <a:lnTo>
                    <a:pt x="7" y="21"/>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5" name="Freeform 1175"/>
            <p:cNvSpPr>
              <a:spLocks/>
            </p:cNvSpPr>
            <p:nvPr/>
          </p:nvSpPr>
          <p:spPr bwMode="auto">
            <a:xfrm>
              <a:off x="8284" y="2085"/>
              <a:ext cx="113" cy="130"/>
            </a:xfrm>
            <a:custGeom>
              <a:avLst/>
              <a:gdLst/>
              <a:ahLst/>
              <a:cxnLst>
                <a:cxn ang="0">
                  <a:pos x="9" y="19"/>
                </a:cxn>
                <a:cxn ang="0">
                  <a:pos x="4" y="21"/>
                </a:cxn>
                <a:cxn ang="0">
                  <a:pos x="2" y="36"/>
                </a:cxn>
                <a:cxn ang="0">
                  <a:pos x="0" y="47"/>
                </a:cxn>
                <a:cxn ang="0">
                  <a:pos x="0" y="100"/>
                </a:cxn>
                <a:cxn ang="0">
                  <a:pos x="2" y="112"/>
                </a:cxn>
                <a:cxn ang="0">
                  <a:pos x="2" y="127"/>
                </a:cxn>
                <a:cxn ang="0">
                  <a:pos x="7" y="127"/>
                </a:cxn>
                <a:cxn ang="0">
                  <a:pos x="14" y="129"/>
                </a:cxn>
                <a:cxn ang="0">
                  <a:pos x="33" y="129"/>
                </a:cxn>
                <a:cxn ang="0">
                  <a:pos x="40" y="127"/>
                </a:cxn>
                <a:cxn ang="0">
                  <a:pos x="55" y="127"/>
                </a:cxn>
                <a:cxn ang="0">
                  <a:pos x="69" y="122"/>
                </a:cxn>
                <a:cxn ang="0">
                  <a:pos x="76" y="122"/>
                </a:cxn>
                <a:cxn ang="0">
                  <a:pos x="83" y="120"/>
                </a:cxn>
                <a:cxn ang="0">
                  <a:pos x="91" y="120"/>
                </a:cxn>
                <a:cxn ang="0">
                  <a:pos x="96" y="117"/>
                </a:cxn>
                <a:cxn ang="0">
                  <a:pos x="100" y="115"/>
                </a:cxn>
                <a:cxn ang="0">
                  <a:pos x="105" y="115"/>
                </a:cxn>
                <a:cxn ang="0">
                  <a:pos x="105" y="72"/>
                </a:cxn>
                <a:cxn ang="0">
                  <a:pos x="107" y="57"/>
                </a:cxn>
                <a:cxn ang="0">
                  <a:pos x="107" y="43"/>
                </a:cxn>
                <a:cxn ang="0">
                  <a:pos x="110" y="31"/>
                </a:cxn>
                <a:cxn ang="0">
                  <a:pos x="110" y="16"/>
                </a:cxn>
                <a:cxn ang="0">
                  <a:pos x="112" y="0"/>
                </a:cxn>
                <a:cxn ang="0">
                  <a:pos x="105" y="0"/>
                </a:cxn>
                <a:cxn ang="0">
                  <a:pos x="100" y="2"/>
                </a:cxn>
                <a:cxn ang="0">
                  <a:pos x="86" y="2"/>
                </a:cxn>
                <a:cxn ang="0">
                  <a:pos x="79" y="4"/>
                </a:cxn>
                <a:cxn ang="0">
                  <a:pos x="71" y="4"/>
                </a:cxn>
                <a:cxn ang="0">
                  <a:pos x="64" y="7"/>
                </a:cxn>
                <a:cxn ang="0">
                  <a:pos x="57" y="7"/>
                </a:cxn>
                <a:cxn ang="0">
                  <a:pos x="43" y="12"/>
                </a:cxn>
                <a:cxn ang="0">
                  <a:pos x="36" y="12"/>
                </a:cxn>
                <a:cxn ang="0">
                  <a:pos x="21" y="16"/>
                </a:cxn>
                <a:cxn ang="0">
                  <a:pos x="16" y="16"/>
                </a:cxn>
                <a:cxn ang="0">
                  <a:pos x="9" y="19"/>
                </a:cxn>
              </a:cxnLst>
              <a:rect l="0" t="0" r="r" b="b"/>
              <a:pathLst>
                <a:path w="113" h="130">
                  <a:moveTo>
                    <a:pt x="9" y="19"/>
                  </a:moveTo>
                  <a:lnTo>
                    <a:pt x="4" y="21"/>
                  </a:lnTo>
                  <a:lnTo>
                    <a:pt x="2" y="36"/>
                  </a:lnTo>
                  <a:lnTo>
                    <a:pt x="0" y="47"/>
                  </a:lnTo>
                  <a:lnTo>
                    <a:pt x="0" y="100"/>
                  </a:lnTo>
                  <a:lnTo>
                    <a:pt x="2" y="112"/>
                  </a:lnTo>
                  <a:lnTo>
                    <a:pt x="2" y="127"/>
                  </a:lnTo>
                  <a:lnTo>
                    <a:pt x="7" y="127"/>
                  </a:lnTo>
                  <a:lnTo>
                    <a:pt x="14" y="129"/>
                  </a:lnTo>
                  <a:lnTo>
                    <a:pt x="33" y="129"/>
                  </a:lnTo>
                  <a:lnTo>
                    <a:pt x="40" y="127"/>
                  </a:lnTo>
                  <a:lnTo>
                    <a:pt x="55" y="127"/>
                  </a:lnTo>
                  <a:lnTo>
                    <a:pt x="69" y="122"/>
                  </a:lnTo>
                  <a:lnTo>
                    <a:pt x="76" y="122"/>
                  </a:lnTo>
                  <a:lnTo>
                    <a:pt x="83" y="120"/>
                  </a:lnTo>
                  <a:lnTo>
                    <a:pt x="91" y="120"/>
                  </a:lnTo>
                  <a:lnTo>
                    <a:pt x="96" y="117"/>
                  </a:lnTo>
                  <a:lnTo>
                    <a:pt x="100" y="115"/>
                  </a:lnTo>
                  <a:lnTo>
                    <a:pt x="105" y="115"/>
                  </a:lnTo>
                  <a:lnTo>
                    <a:pt x="105" y="72"/>
                  </a:lnTo>
                  <a:lnTo>
                    <a:pt x="107" y="57"/>
                  </a:lnTo>
                  <a:lnTo>
                    <a:pt x="107" y="43"/>
                  </a:lnTo>
                  <a:lnTo>
                    <a:pt x="110" y="31"/>
                  </a:lnTo>
                  <a:lnTo>
                    <a:pt x="110" y="16"/>
                  </a:lnTo>
                  <a:lnTo>
                    <a:pt x="112" y="0"/>
                  </a:lnTo>
                  <a:lnTo>
                    <a:pt x="105" y="0"/>
                  </a:lnTo>
                  <a:lnTo>
                    <a:pt x="100" y="2"/>
                  </a:lnTo>
                  <a:lnTo>
                    <a:pt x="86" y="2"/>
                  </a:lnTo>
                  <a:lnTo>
                    <a:pt x="79" y="4"/>
                  </a:lnTo>
                  <a:lnTo>
                    <a:pt x="71" y="4"/>
                  </a:lnTo>
                  <a:lnTo>
                    <a:pt x="64" y="7"/>
                  </a:lnTo>
                  <a:lnTo>
                    <a:pt x="57" y="7"/>
                  </a:lnTo>
                  <a:lnTo>
                    <a:pt x="43" y="12"/>
                  </a:lnTo>
                  <a:lnTo>
                    <a:pt x="36" y="12"/>
                  </a:lnTo>
                  <a:lnTo>
                    <a:pt x="21" y="16"/>
                  </a:lnTo>
                  <a:lnTo>
                    <a:pt x="16" y="16"/>
                  </a:lnTo>
                  <a:lnTo>
                    <a:pt x="9" y="19"/>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6" name="Freeform 1176"/>
            <p:cNvSpPr>
              <a:spLocks/>
            </p:cNvSpPr>
            <p:nvPr/>
          </p:nvSpPr>
          <p:spPr bwMode="auto">
            <a:xfrm>
              <a:off x="8284" y="2087"/>
              <a:ext cx="108" cy="120"/>
            </a:xfrm>
            <a:custGeom>
              <a:avLst/>
              <a:gdLst/>
              <a:ahLst/>
              <a:cxnLst>
                <a:cxn ang="0">
                  <a:pos x="4" y="19"/>
                </a:cxn>
                <a:cxn ang="0">
                  <a:pos x="0" y="45"/>
                </a:cxn>
                <a:cxn ang="0">
                  <a:pos x="0" y="93"/>
                </a:cxn>
                <a:cxn ang="0">
                  <a:pos x="2" y="117"/>
                </a:cxn>
                <a:cxn ang="0">
                  <a:pos x="7" y="120"/>
                </a:cxn>
                <a:cxn ang="0">
                  <a:pos x="38" y="120"/>
                </a:cxn>
                <a:cxn ang="0">
                  <a:pos x="45" y="117"/>
                </a:cxn>
                <a:cxn ang="0">
                  <a:pos x="52" y="117"/>
                </a:cxn>
                <a:cxn ang="0">
                  <a:pos x="60" y="115"/>
                </a:cxn>
                <a:cxn ang="0">
                  <a:pos x="67" y="112"/>
                </a:cxn>
                <a:cxn ang="0">
                  <a:pos x="74" y="112"/>
                </a:cxn>
                <a:cxn ang="0">
                  <a:pos x="81" y="110"/>
                </a:cxn>
                <a:cxn ang="0">
                  <a:pos x="86" y="107"/>
                </a:cxn>
                <a:cxn ang="0">
                  <a:pos x="93" y="107"/>
                </a:cxn>
                <a:cxn ang="0">
                  <a:pos x="98" y="105"/>
                </a:cxn>
                <a:cxn ang="0">
                  <a:pos x="103" y="105"/>
                </a:cxn>
                <a:cxn ang="0">
                  <a:pos x="103" y="52"/>
                </a:cxn>
                <a:cxn ang="0">
                  <a:pos x="105" y="38"/>
                </a:cxn>
                <a:cxn ang="0">
                  <a:pos x="105" y="26"/>
                </a:cxn>
                <a:cxn ang="0">
                  <a:pos x="107" y="12"/>
                </a:cxn>
                <a:cxn ang="0">
                  <a:pos x="107" y="0"/>
                </a:cxn>
                <a:cxn ang="0">
                  <a:pos x="83" y="0"/>
                </a:cxn>
                <a:cxn ang="0">
                  <a:pos x="76" y="2"/>
                </a:cxn>
                <a:cxn ang="0">
                  <a:pos x="69" y="2"/>
                </a:cxn>
                <a:cxn ang="0">
                  <a:pos x="62" y="4"/>
                </a:cxn>
                <a:cxn ang="0">
                  <a:pos x="55" y="4"/>
                </a:cxn>
                <a:cxn ang="0">
                  <a:pos x="40" y="9"/>
                </a:cxn>
                <a:cxn ang="0">
                  <a:pos x="33" y="9"/>
                </a:cxn>
                <a:cxn ang="0">
                  <a:pos x="28" y="12"/>
                </a:cxn>
                <a:cxn ang="0">
                  <a:pos x="21" y="14"/>
                </a:cxn>
                <a:cxn ang="0">
                  <a:pos x="14" y="14"/>
                </a:cxn>
                <a:cxn ang="0">
                  <a:pos x="4" y="19"/>
                </a:cxn>
              </a:cxnLst>
              <a:rect l="0" t="0" r="r" b="b"/>
              <a:pathLst>
                <a:path w="108" h="120">
                  <a:moveTo>
                    <a:pt x="4" y="19"/>
                  </a:moveTo>
                  <a:lnTo>
                    <a:pt x="0" y="45"/>
                  </a:lnTo>
                  <a:lnTo>
                    <a:pt x="0" y="93"/>
                  </a:lnTo>
                  <a:lnTo>
                    <a:pt x="2" y="117"/>
                  </a:lnTo>
                  <a:lnTo>
                    <a:pt x="7" y="120"/>
                  </a:lnTo>
                  <a:lnTo>
                    <a:pt x="38" y="120"/>
                  </a:lnTo>
                  <a:lnTo>
                    <a:pt x="45" y="117"/>
                  </a:lnTo>
                  <a:lnTo>
                    <a:pt x="52" y="117"/>
                  </a:lnTo>
                  <a:lnTo>
                    <a:pt x="60" y="115"/>
                  </a:lnTo>
                  <a:lnTo>
                    <a:pt x="67" y="112"/>
                  </a:lnTo>
                  <a:lnTo>
                    <a:pt x="74" y="112"/>
                  </a:lnTo>
                  <a:lnTo>
                    <a:pt x="81" y="110"/>
                  </a:lnTo>
                  <a:lnTo>
                    <a:pt x="86" y="107"/>
                  </a:lnTo>
                  <a:lnTo>
                    <a:pt x="93" y="107"/>
                  </a:lnTo>
                  <a:lnTo>
                    <a:pt x="98" y="105"/>
                  </a:lnTo>
                  <a:lnTo>
                    <a:pt x="103" y="105"/>
                  </a:lnTo>
                  <a:lnTo>
                    <a:pt x="103" y="52"/>
                  </a:lnTo>
                  <a:lnTo>
                    <a:pt x="105" y="38"/>
                  </a:lnTo>
                  <a:lnTo>
                    <a:pt x="105" y="26"/>
                  </a:lnTo>
                  <a:lnTo>
                    <a:pt x="107" y="12"/>
                  </a:lnTo>
                  <a:lnTo>
                    <a:pt x="107" y="0"/>
                  </a:lnTo>
                  <a:lnTo>
                    <a:pt x="83" y="0"/>
                  </a:lnTo>
                  <a:lnTo>
                    <a:pt x="76" y="2"/>
                  </a:lnTo>
                  <a:lnTo>
                    <a:pt x="69" y="2"/>
                  </a:lnTo>
                  <a:lnTo>
                    <a:pt x="62" y="4"/>
                  </a:lnTo>
                  <a:lnTo>
                    <a:pt x="55" y="4"/>
                  </a:lnTo>
                  <a:lnTo>
                    <a:pt x="40" y="9"/>
                  </a:lnTo>
                  <a:lnTo>
                    <a:pt x="33" y="9"/>
                  </a:lnTo>
                  <a:lnTo>
                    <a:pt x="28" y="12"/>
                  </a:lnTo>
                  <a:lnTo>
                    <a:pt x="21" y="14"/>
                  </a:lnTo>
                  <a:lnTo>
                    <a:pt x="14" y="14"/>
                  </a:lnTo>
                  <a:lnTo>
                    <a:pt x="4" y="1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7" name="Freeform 1177"/>
            <p:cNvSpPr>
              <a:spLocks/>
            </p:cNvSpPr>
            <p:nvPr/>
          </p:nvSpPr>
          <p:spPr bwMode="auto">
            <a:xfrm>
              <a:off x="8284" y="2087"/>
              <a:ext cx="106" cy="113"/>
            </a:xfrm>
            <a:custGeom>
              <a:avLst/>
              <a:gdLst/>
              <a:ahLst/>
              <a:cxnLst>
                <a:cxn ang="0">
                  <a:pos x="0" y="67"/>
                </a:cxn>
                <a:cxn ang="0">
                  <a:pos x="0" y="88"/>
                </a:cxn>
                <a:cxn ang="0">
                  <a:pos x="4" y="112"/>
                </a:cxn>
                <a:cxn ang="0">
                  <a:pos x="38" y="112"/>
                </a:cxn>
                <a:cxn ang="0">
                  <a:pos x="45" y="110"/>
                </a:cxn>
                <a:cxn ang="0">
                  <a:pos x="50" y="110"/>
                </a:cxn>
                <a:cxn ang="0">
                  <a:pos x="71" y="103"/>
                </a:cxn>
                <a:cxn ang="0">
                  <a:pos x="76" y="103"/>
                </a:cxn>
                <a:cxn ang="0">
                  <a:pos x="83" y="100"/>
                </a:cxn>
                <a:cxn ang="0">
                  <a:pos x="88" y="98"/>
                </a:cxn>
                <a:cxn ang="0">
                  <a:pos x="93" y="98"/>
                </a:cxn>
                <a:cxn ang="0">
                  <a:pos x="98" y="96"/>
                </a:cxn>
                <a:cxn ang="0">
                  <a:pos x="98" y="60"/>
                </a:cxn>
                <a:cxn ang="0">
                  <a:pos x="100" y="47"/>
                </a:cxn>
                <a:cxn ang="0">
                  <a:pos x="100" y="36"/>
                </a:cxn>
                <a:cxn ang="0">
                  <a:pos x="103" y="24"/>
                </a:cxn>
                <a:cxn ang="0">
                  <a:pos x="103" y="12"/>
                </a:cxn>
                <a:cxn ang="0">
                  <a:pos x="105" y="0"/>
                </a:cxn>
                <a:cxn ang="0">
                  <a:pos x="88" y="0"/>
                </a:cxn>
                <a:cxn ang="0">
                  <a:pos x="81" y="2"/>
                </a:cxn>
                <a:cxn ang="0">
                  <a:pos x="74" y="2"/>
                </a:cxn>
                <a:cxn ang="0">
                  <a:pos x="67" y="4"/>
                </a:cxn>
                <a:cxn ang="0">
                  <a:pos x="62" y="4"/>
                </a:cxn>
                <a:cxn ang="0">
                  <a:pos x="55" y="7"/>
                </a:cxn>
                <a:cxn ang="0">
                  <a:pos x="47" y="7"/>
                </a:cxn>
                <a:cxn ang="0">
                  <a:pos x="33" y="12"/>
                </a:cxn>
                <a:cxn ang="0">
                  <a:pos x="26" y="12"/>
                </a:cxn>
                <a:cxn ang="0">
                  <a:pos x="21" y="14"/>
                </a:cxn>
                <a:cxn ang="0">
                  <a:pos x="14" y="16"/>
                </a:cxn>
                <a:cxn ang="0">
                  <a:pos x="9" y="16"/>
                </a:cxn>
                <a:cxn ang="0">
                  <a:pos x="4" y="19"/>
                </a:cxn>
                <a:cxn ang="0">
                  <a:pos x="0" y="67"/>
                </a:cxn>
              </a:cxnLst>
              <a:rect l="0" t="0" r="r" b="b"/>
              <a:pathLst>
                <a:path w="106" h="113">
                  <a:moveTo>
                    <a:pt x="0" y="67"/>
                  </a:moveTo>
                  <a:lnTo>
                    <a:pt x="0" y="88"/>
                  </a:lnTo>
                  <a:lnTo>
                    <a:pt x="4" y="112"/>
                  </a:lnTo>
                  <a:lnTo>
                    <a:pt x="38" y="112"/>
                  </a:lnTo>
                  <a:lnTo>
                    <a:pt x="45" y="110"/>
                  </a:lnTo>
                  <a:lnTo>
                    <a:pt x="50" y="110"/>
                  </a:lnTo>
                  <a:lnTo>
                    <a:pt x="71" y="103"/>
                  </a:lnTo>
                  <a:lnTo>
                    <a:pt x="76" y="103"/>
                  </a:lnTo>
                  <a:lnTo>
                    <a:pt x="83" y="100"/>
                  </a:lnTo>
                  <a:lnTo>
                    <a:pt x="88" y="98"/>
                  </a:lnTo>
                  <a:lnTo>
                    <a:pt x="93" y="98"/>
                  </a:lnTo>
                  <a:lnTo>
                    <a:pt x="98" y="96"/>
                  </a:lnTo>
                  <a:lnTo>
                    <a:pt x="98" y="60"/>
                  </a:lnTo>
                  <a:lnTo>
                    <a:pt x="100" y="47"/>
                  </a:lnTo>
                  <a:lnTo>
                    <a:pt x="100" y="36"/>
                  </a:lnTo>
                  <a:lnTo>
                    <a:pt x="103" y="24"/>
                  </a:lnTo>
                  <a:lnTo>
                    <a:pt x="103" y="12"/>
                  </a:lnTo>
                  <a:lnTo>
                    <a:pt x="105" y="0"/>
                  </a:lnTo>
                  <a:lnTo>
                    <a:pt x="88" y="0"/>
                  </a:lnTo>
                  <a:lnTo>
                    <a:pt x="81" y="2"/>
                  </a:lnTo>
                  <a:lnTo>
                    <a:pt x="74" y="2"/>
                  </a:lnTo>
                  <a:lnTo>
                    <a:pt x="67" y="4"/>
                  </a:lnTo>
                  <a:lnTo>
                    <a:pt x="62" y="4"/>
                  </a:lnTo>
                  <a:lnTo>
                    <a:pt x="55" y="7"/>
                  </a:lnTo>
                  <a:lnTo>
                    <a:pt x="47" y="7"/>
                  </a:lnTo>
                  <a:lnTo>
                    <a:pt x="33" y="12"/>
                  </a:lnTo>
                  <a:lnTo>
                    <a:pt x="26" y="12"/>
                  </a:lnTo>
                  <a:lnTo>
                    <a:pt x="21" y="14"/>
                  </a:lnTo>
                  <a:lnTo>
                    <a:pt x="14" y="16"/>
                  </a:lnTo>
                  <a:lnTo>
                    <a:pt x="9" y="16"/>
                  </a:lnTo>
                  <a:lnTo>
                    <a:pt x="4" y="19"/>
                  </a:lnTo>
                  <a:lnTo>
                    <a:pt x="0" y="6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8" name="Freeform 1178"/>
            <p:cNvSpPr>
              <a:spLocks/>
            </p:cNvSpPr>
            <p:nvPr/>
          </p:nvSpPr>
          <p:spPr bwMode="auto">
            <a:xfrm>
              <a:off x="8284" y="2087"/>
              <a:ext cx="101" cy="108"/>
            </a:xfrm>
            <a:custGeom>
              <a:avLst/>
              <a:gdLst/>
              <a:ahLst/>
              <a:cxnLst>
                <a:cxn ang="0">
                  <a:pos x="19" y="14"/>
                </a:cxn>
                <a:cxn ang="0">
                  <a:pos x="14" y="16"/>
                </a:cxn>
                <a:cxn ang="0">
                  <a:pos x="9" y="16"/>
                </a:cxn>
                <a:cxn ang="0">
                  <a:pos x="4" y="19"/>
                </a:cxn>
                <a:cxn ang="0">
                  <a:pos x="0" y="62"/>
                </a:cxn>
                <a:cxn ang="0">
                  <a:pos x="4" y="105"/>
                </a:cxn>
                <a:cxn ang="0">
                  <a:pos x="7" y="105"/>
                </a:cxn>
                <a:cxn ang="0">
                  <a:pos x="11" y="107"/>
                </a:cxn>
                <a:cxn ang="0">
                  <a:pos x="23" y="107"/>
                </a:cxn>
                <a:cxn ang="0">
                  <a:pos x="31" y="105"/>
                </a:cxn>
                <a:cxn ang="0">
                  <a:pos x="36" y="105"/>
                </a:cxn>
                <a:cxn ang="0">
                  <a:pos x="43" y="103"/>
                </a:cxn>
                <a:cxn ang="0">
                  <a:pos x="50" y="103"/>
                </a:cxn>
                <a:cxn ang="0">
                  <a:pos x="55" y="100"/>
                </a:cxn>
                <a:cxn ang="0">
                  <a:pos x="62" y="98"/>
                </a:cxn>
                <a:cxn ang="0">
                  <a:pos x="69" y="96"/>
                </a:cxn>
                <a:cxn ang="0">
                  <a:pos x="74" y="96"/>
                </a:cxn>
                <a:cxn ang="0">
                  <a:pos x="81" y="93"/>
                </a:cxn>
                <a:cxn ang="0">
                  <a:pos x="86" y="91"/>
                </a:cxn>
                <a:cxn ang="0">
                  <a:pos x="91" y="91"/>
                </a:cxn>
                <a:cxn ang="0">
                  <a:pos x="96" y="88"/>
                </a:cxn>
                <a:cxn ang="0">
                  <a:pos x="96" y="43"/>
                </a:cxn>
                <a:cxn ang="0">
                  <a:pos x="98" y="33"/>
                </a:cxn>
                <a:cxn ang="0">
                  <a:pos x="98" y="24"/>
                </a:cxn>
                <a:cxn ang="0">
                  <a:pos x="100" y="12"/>
                </a:cxn>
                <a:cxn ang="0">
                  <a:pos x="100" y="0"/>
                </a:cxn>
                <a:cxn ang="0">
                  <a:pos x="91" y="0"/>
                </a:cxn>
                <a:cxn ang="0">
                  <a:pos x="83" y="2"/>
                </a:cxn>
                <a:cxn ang="0">
                  <a:pos x="71" y="2"/>
                </a:cxn>
                <a:cxn ang="0">
                  <a:pos x="64" y="4"/>
                </a:cxn>
                <a:cxn ang="0">
                  <a:pos x="60" y="4"/>
                </a:cxn>
                <a:cxn ang="0">
                  <a:pos x="52" y="7"/>
                </a:cxn>
                <a:cxn ang="0">
                  <a:pos x="45" y="7"/>
                </a:cxn>
                <a:cxn ang="0">
                  <a:pos x="38" y="9"/>
                </a:cxn>
                <a:cxn ang="0">
                  <a:pos x="33" y="12"/>
                </a:cxn>
                <a:cxn ang="0">
                  <a:pos x="26" y="12"/>
                </a:cxn>
                <a:cxn ang="0">
                  <a:pos x="19" y="14"/>
                </a:cxn>
              </a:cxnLst>
              <a:rect l="0" t="0" r="r" b="b"/>
              <a:pathLst>
                <a:path w="101" h="108">
                  <a:moveTo>
                    <a:pt x="19" y="14"/>
                  </a:moveTo>
                  <a:lnTo>
                    <a:pt x="14" y="16"/>
                  </a:lnTo>
                  <a:lnTo>
                    <a:pt x="9" y="16"/>
                  </a:lnTo>
                  <a:lnTo>
                    <a:pt x="4" y="19"/>
                  </a:lnTo>
                  <a:lnTo>
                    <a:pt x="0" y="62"/>
                  </a:lnTo>
                  <a:lnTo>
                    <a:pt x="4" y="105"/>
                  </a:lnTo>
                  <a:lnTo>
                    <a:pt x="7" y="105"/>
                  </a:lnTo>
                  <a:lnTo>
                    <a:pt x="11" y="107"/>
                  </a:lnTo>
                  <a:lnTo>
                    <a:pt x="23" y="107"/>
                  </a:lnTo>
                  <a:lnTo>
                    <a:pt x="31" y="105"/>
                  </a:lnTo>
                  <a:lnTo>
                    <a:pt x="36" y="105"/>
                  </a:lnTo>
                  <a:lnTo>
                    <a:pt x="43" y="103"/>
                  </a:lnTo>
                  <a:lnTo>
                    <a:pt x="50" y="103"/>
                  </a:lnTo>
                  <a:lnTo>
                    <a:pt x="55" y="100"/>
                  </a:lnTo>
                  <a:lnTo>
                    <a:pt x="62" y="98"/>
                  </a:lnTo>
                  <a:lnTo>
                    <a:pt x="69" y="96"/>
                  </a:lnTo>
                  <a:lnTo>
                    <a:pt x="74" y="96"/>
                  </a:lnTo>
                  <a:lnTo>
                    <a:pt x="81" y="93"/>
                  </a:lnTo>
                  <a:lnTo>
                    <a:pt x="86" y="91"/>
                  </a:lnTo>
                  <a:lnTo>
                    <a:pt x="91" y="91"/>
                  </a:lnTo>
                  <a:lnTo>
                    <a:pt x="96" y="88"/>
                  </a:lnTo>
                  <a:lnTo>
                    <a:pt x="96" y="43"/>
                  </a:lnTo>
                  <a:lnTo>
                    <a:pt x="98" y="33"/>
                  </a:lnTo>
                  <a:lnTo>
                    <a:pt x="98" y="24"/>
                  </a:lnTo>
                  <a:lnTo>
                    <a:pt x="100" y="12"/>
                  </a:lnTo>
                  <a:lnTo>
                    <a:pt x="100" y="0"/>
                  </a:lnTo>
                  <a:lnTo>
                    <a:pt x="91" y="0"/>
                  </a:lnTo>
                  <a:lnTo>
                    <a:pt x="83" y="2"/>
                  </a:lnTo>
                  <a:lnTo>
                    <a:pt x="71" y="2"/>
                  </a:lnTo>
                  <a:lnTo>
                    <a:pt x="64" y="4"/>
                  </a:lnTo>
                  <a:lnTo>
                    <a:pt x="60" y="4"/>
                  </a:lnTo>
                  <a:lnTo>
                    <a:pt x="52" y="7"/>
                  </a:lnTo>
                  <a:lnTo>
                    <a:pt x="45" y="7"/>
                  </a:lnTo>
                  <a:lnTo>
                    <a:pt x="38" y="9"/>
                  </a:lnTo>
                  <a:lnTo>
                    <a:pt x="33" y="12"/>
                  </a:lnTo>
                  <a:lnTo>
                    <a:pt x="26" y="12"/>
                  </a:lnTo>
                  <a:lnTo>
                    <a:pt x="19"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9" name="Freeform 1179"/>
            <p:cNvSpPr>
              <a:spLocks/>
            </p:cNvSpPr>
            <p:nvPr/>
          </p:nvSpPr>
          <p:spPr bwMode="auto">
            <a:xfrm>
              <a:off x="8284" y="2087"/>
              <a:ext cx="99" cy="101"/>
            </a:xfrm>
            <a:custGeom>
              <a:avLst/>
              <a:gdLst/>
              <a:ahLst/>
              <a:cxnLst>
                <a:cxn ang="0">
                  <a:pos x="23" y="100"/>
                </a:cxn>
                <a:cxn ang="0">
                  <a:pos x="28" y="98"/>
                </a:cxn>
                <a:cxn ang="0">
                  <a:pos x="36" y="98"/>
                </a:cxn>
                <a:cxn ang="0">
                  <a:pos x="40" y="96"/>
                </a:cxn>
                <a:cxn ang="0">
                  <a:pos x="47" y="96"/>
                </a:cxn>
                <a:cxn ang="0">
                  <a:pos x="52" y="93"/>
                </a:cxn>
                <a:cxn ang="0">
                  <a:pos x="67" y="88"/>
                </a:cxn>
                <a:cxn ang="0">
                  <a:pos x="71" y="86"/>
                </a:cxn>
                <a:cxn ang="0">
                  <a:pos x="76" y="86"/>
                </a:cxn>
                <a:cxn ang="0">
                  <a:pos x="86" y="81"/>
                </a:cxn>
                <a:cxn ang="0">
                  <a:pos x="91" y="81"/>
                </a:cxn>
                <a:cxn ang="0">
                  <a:pos x="91" y="50"/>
                </a:cxn>
                <a:cxn ang="0">
                  <a:pos x="93" y="40"/>
                </a:cxn>
                <a:cxn ang="0">
                  <a:pos x="93" y="31"/>
                </a:cxn>
                <a:cxn ang="0">
                  <a:pos x="96" y="21"/>
                </a:cxn>
                <a:cxn ang="0">
                  <a:pos x="96" y="12"/>
                </a:cxn>
                <a:cxn ang="0">
                  <a:pos x="98" y="0"/>
                </a:cxn>
                <a:cxn ang="0">
                  <a:pos x="88" y="0"/>
                </a:cxn>
                <a:cxn ang="0">
                  <a:pos x="81" y="2"/>
                </a:cxn>
                <a:cxn ang="0">
                  <a:pos x="69" y="2"/>
                </a:cxn>
                <a:cxn ang="0">
                  <a:pos x="64" y="4"/>
                </a:cxn>
                <a:cxn ang="0">
                  <a:pos x="57" y="4"/>
                </a:cxn>
                <a:cxn ang="0">
                  <a:pos x="43" y="9"/>
                </a:cxn>
                <a:cxn ang="0">
                  <a:pos x="38" y="9"/>
                </a:cxn>
                <a:cxn ang="0">
                  <a:pos x="31" y="12"/>
                </a:cxn>
                <a:cxn ang="0">
                  <a:pos x="26" y="12"/>
                </a:cxn>
                <a:cxn ang="0">
                  <a:pos x="19" y="14"/>
                </a:cxn>
                <a:cxn ang="0">
                  <a:pos x="9" y="19"/>
                </a:cxn>
                <a:cxn ang="0">
                  <a:pos x="4" y="19"/>
                </a:cxn>
                <a:cxn ang="0">
                  <a:pos x="2" y="40"/>
                </a:cxn>
                <a:cxn ang="0">
                  <a:pos x="0" y="60"/>
                </a:cxn>
                <a:cxn ang="0">
                  <a:pos x="4" y="98"/>
                </a:cxn>
                <a:cxn ang="0">
                  <a:pos x="7" y="100"/>
                </a:cxn>
                <a:cxn ang="0">
                  <a:pos x="23" y="100"/>
                </a:cxn>
              </a:cxnLst>
              <a:rect l="0" t="0" r="r" b="b"/>
              <a:pathLst>
                <a:path w="99" h="101">
                  <a:moveTo>
                    <a:pt x="23" y="100"/>
                  </a:moveTo>
                  <a:lnTo>
                    <a:pt x="28" y="98"/>
                  </a:lnTo>
                  <a:lnTo>
                    <a:pt x="36" y="98"/>
                  </a:lnTo>
                  <a:lnTo>
                    <a:pt x="40" y="96"/>
                  </a:lnTo>
                  <a:lnTo>
                    <a:pt x="47" y="96"/>
                  </a:lnTo>
                  <a:lnTo>
                    <a:pt x="52" y="93"/>
                  </a:lnTo>
                  <a:lnTo>
                    <a:pt x="67" y="88"/>
                  </a:lnTo>
                  <a:lnTo>
                    <a:pt x="71" y="86"/>
                  </a:lnTo>
                  <a:lnTo>
                    <a:pt x="76" y="86"/>
                  </a:lnTo>
                  <a:lnTo>
                    <a:pt x="86" y="81"/>
                  </a:lnTo>
                  <a:lnTo>
                    <a:pt x="91" y="81"/>
                  </a:lnTo>
                  <a:lnTo>
                    <a:pt x="91" y="50"/>
                  </a:lnTo>
                  <a:lnTo>
                    <a:pt x="93" y="40"/>
                  </a:lnTo>
                  <a:lnTo>
                    <a:pt x="93" y="31"/>
                  </a:lnTo>
                  <a:lnTo>
                    <a:pt x="96" y="21"/>
                  </a:lnTo>
                  <a:lnTo>
                    <a:pt x="96" y="12"/>
                  </a:lnTo>
                  <a:lnTo>
                    <a:pt x="98" y="0"/>
                  </a:lnTo>
                  <a:lnTo>
                    <a:pt x="88" y="0"/>
                  </a:lnTo>
                  <a:lnTo>
                    <a:pt x="81" y="2"/>
                  </a:lnTo>
                  <a:lnTo>
                    <a:pt x="69" y="2"/>
                  </a:lnTo>
                  <a:lnTo>
                    <a:pt x="64" y="4"/>
                  </a:lnTo>
                  <a:lnTo>
                    <a:pt x="57" y="4"/>
                  </a:lnTo>
                  <a:lnTo>
                    <a:pt x="43" y="9"/>
                  </a:lnTo>
                  <a:lnTo>
                    <a:pt x="38" y="9"/>
                  </a:lnTo>
                  <a:lnTo>
                    <a:pt x="31" y="12"/>
                  </a:lnTo>
                  <a:lnTo>
                    <a:pt x="26" y="12"/>
                  </a:lnTo>
                  <a:lnTo>
                    <a:pt x="19" y="14"/>
                  </a:lnTo>
                  <a:lnTo>
                    <a:pt x="9" y="19"/>
                  </a:lnTo>
                  <a:lnTo>
                    <a:pt x="4" y="19"/>
                  </a:lnTo>
                  <a:lnTo>
                    <a:pt x="2" y="40"/>
                  </a:lnTo>
                  <a:lnTo>
                    <a:pt x="0" y="60"/>
                  </a:lnTo>
                  <a:lnTo>
                    <a:pt x="4" y="98"/>
                  </a:lnTo>
                  <a:lnTo>
                    <a:pt x="7" y="100"/>
                  </a:lnTo>
                  <a:lnTo>
                    <a:pt x="23" y="10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0" name="Freeform 1180"/>
            <p:cNvSpPr>
              <a:spLocks/>
            </p:cNvSpPr>
            <p:nvPr/>
          </p:nvSpPr>
          <p:spPr bwMode="auto">
            <a:xfrm>
              <a:off x="8289" y="2097"/>
              <a:ext cx="144" cy="27"/>
            </a:xfrm>
            <a:custGeom>
              <a:avLst/>
              <a:gdLst/>
              <a:ahLst/>
              <a:cxnLst>
                <a:cxn ang="0">
                  <a:pos x="127" y="9"/>
                </a:cxn>
                <a:cxn ang="0">
                  <a:pos x="143" y="0"/>
                </a:cxn>
                <a:cxn ang="0">
                  <a:pos x="129" y="4"/>
                </a:cxn>
                <a:cxn ang="0">
                  <a:pos x="103" y="7"/>
                </a:cxn>
                <a:cxn ang="0">
                  <a:pos x="38" y="16"/>
                </a:cxn>
                <a:cxn ang="0">
                  <a:pos x="0" y="21"/>
                </a:cxn>
                <a:cxn ang="0">
                  <a:pos x="7" y="26"/>
                </a:cxn>
                <a:cxn ang="0">
                  <a:pos x="127" y="9"/>
                </a:cxn>
              </a:cxnLst>
              <a:rect l="0" t="0" r="r" b="b"/>
              <a:pathLst>
                <a:path w="144" h="27">
                  <a:moveTo>
                    <a:pt x="127" y="9"/>
                  </a:moveTo>
                  <a:lnTo>
                    <a:pt x="143" y="0"/>
                  </a:lnTo>
                  <a:lnTo>
                    <a:pt x="129" y="4"/>
                  </a:lnTo>
                  <a:lnTo>
                    <a:pt x="103" y="7"/>
                  </a:lnTo>
                  <a:lnTo>
                    <a:pt x="38" y="16"/>
                  </a:lnTo>
                  <a:lnTo>
                    <a:pt x="0" y="21"/>
                  </a:lnTo>
                  <a:lnTo>
                    <a:pt x="7" y="26"/>
                  </a:lnTo>
                  <a:lnTo>
                    <a:pt x="127"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1" name="Freeform 1181"/>
            <p:cNvSpPr>
              <a:spLocks/>
            </p:cNvSpPr>
            <p:nvPr/>
          </p:nvSpPr>
          <p:spPr bwMode="auto">
            <a:xfrm>
              <a:off x="8292" y="2104"/>
              <a:ext cx="124" cy="149"/>
            </a:xfrm>
            <a:custGeom>
              <a:avLst/>
              <a:gdLst/>
              <a:ahLst/>
              <a:cxnLst>
                <a:cxn ang="0">
                  <a:pos x="4" y="16"/>
                </a:cxn>
                <a:cxn ang="0">
                  <a:pos x="2" y="31"/>
                </a:cxn>
                <a:cxn ang="0">
                  <a:pos x="2" y="62"/>
                </a:cxn>
                <a:cxn ang="0">
                  <a:pos x="0" y="76"/>
                </a:cxn>
                <a:cxn ang="0">
                  <a:pos x="0" y="93"/>
                </a:cxn>
                <a:cxn ang="0">
                  <a:pos x="2" y="110"/>
                </a:cxn>
                <a:cxn ang="0">
                  <a:pos x="2" y="129"/>
                </a:cxn>
                <a:cxn ang="0">
                  <a:pos x="4" y="146"/>
                </a:cxn>
                <a:cxn ang="0">
                  <a:pos x="11" y="148"/>
                </a:cxn>
                <a:cxn ang="0">
                  <a:pos x="110" y="148"/>
                </a:cxn>
                <a:cxn ang="0">
                  <a:pos x="117" y="146"/>
                </a:cxn>
                <a:cxn ang="0">
                  <a:pos x="124" y="146"/>
                </a:cxn>
                <a:cxn ang="0">
                  <a:pos x="124" y="0"/>
                </a:cxn>
                <a:cxn ang="0">
                  <a:pos x="117" y="2"/>
                </a:cxn>
                <a:cxn ang="0">
                  <a:pos x="95" y="2"/>
                </a:cxn>
                <a:cxn ang="0">
                  <a:pos x="88" y="4"/>
                </a:cxn>
                <a:cxn ang="0">
                  <a:pos x="71" y="4"/>
                </a:cxn>
                <a:cxn ang="0">
                  <a:pos x="64" y="7"/>
                </a:cxn>
                <a:cxn ang="0">
                  <a:pos x="57" y="7"/>
                </a:cxn>
                <a:cxn ang="0">
                  <a:pos x="50" y="9"/>
                </a:cxn>
                <a:cxn ang="0">
                  <a:pos x="43" y="9"/>
                </a:cxn>
                <a:cxn ang="0">
                  <a:pos x="33" y="12"/>
                </a:cxn>
                <a:cxn ang="0">
                  <a:pos x="26" y="12"/>
                </a:cxn>
                <a:cxn ang="0">
                  <a:pos x="19" y="14"/>
                </a:cxn>
                <a:cxn ang="0">
                  <a:pos x="11" y="14"/>
                </a:cxn>
                <a:cxn ang="0">
                  <a:pos x="4" y="16"/>
                </a:cxn>
              </a:cxnLst>
              <a:rect l="0" t="0" r="r" b="b"/>
              <a:pathLst>
                <a:path w="124" h="149">
                  <a:moveTo>
                    <a:pt x="4" y="16"/>
                  </a:moveTo>
                  <a:lnTo>
                    <a:pt x="2" y="31"/>
                  </a:lnTo>
                  <a:lnTo>
                    <a:pt x="2" y="62"/>
                  </a:lnTo>
                  <a:lnTo>
                    <a:pt x="0" y="76"/>
                  </a:lnTo>
                  <a:lnTo>
                    <a:pt x="0" y="93"/>
                  </a:lnTo>
                  <a:lnTo>
                    <a:pt x="2" y="110"/>
                  </a:lnTo>
                  <a:lnTo>
                    <a:pt x="2" y="129"/>
                  </a:lnTo>
                  <a:lnTo>
                    <a:pt x="4" y="146"/>
                  </a:lnTo>
                  <a:lnTo>
                    <a:pt x="11" y="148"/>
                  </a:lnTo>
                  <a:lnTo>
                    <a:pt x="110" y="148"/>
                  </a:lnTo>
                  <a:lnTo>
                    <a:pt x="117" y="146"/>
                  </a:lnTo>
                  <a:lnTo>
                    <a:pt x="124" y="146"/>
                  </a:lnTo>
                  <a:lnTo>
                    <a:pt x="124" y="0"/>
                  </a:lnTo>
                  <a:lnTo>
                    <a:pt x="117" y="2"/>
                  </a:lnTo>
                  <a:lnTo>
                    <a:pt x="95" y="2"/>
                  </a:lnTo>
                  <a:lnTo>
                    <a:pt x="88" y="4"/>
                  </a:lnTo>
                  <a:lnTo>
                    <a:pt x="71" y="4"/>
                  </a:lnTo>
                  <a:lnTo>
                    <a:pt x="64" y="7"/>
                  </a:lnTo>
                  <a:lnTo>
                    <a:pt x="57" y="7"/>
                  </a:lnTo>
                  <a:lnTo>
                    <a:pt x="50" y="9"/>
                  </a:lnTo>
                  <a:lnTo>
                    <a:pt x="43" y="9"/>
                  </a:lnTo>
                  <a:lnTo>
                    <a:pt x="33" y="12"/>
                  </a:lnTo>
                  <a:lnTo>
                    <a:pt x="26" y="12"/>
                  </a:lnTo>
                  <a:lnTo>
                    <a:pt x="19" y="14"/>
                  </a:lnTo>
                  <a:lnTo>
                    <a:pt x="11" y="14"/>
                  </a:lnTo>
                  <a:lnTo>
                    <a:pt x="4" y="16"/>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2" name="Freeform 1182"/>
            <p:cNvSpPr>
              <a:spLocks/>
            </p:cNvSpPr>
            <p:nvPr/>
          </p:nvSpPr>
          <p:spPr bwMode="auto">
            <a:xfrm>
              <a:off x="8294" y="2109"/>
              <a:ext cx="120" cy="142"/>
            </a:xfrm>
            <a:custGeom>
              <a:avLst/>
              <a:gdLst/>
              <a:ahLst/>
              <a:cxnLst>
                <a:cxn ang="0">
                  <a:pos x="2" y="120"/>
                </a:cxn>
                <a:cxn ang="0">
                  <a:pos x="4" y="139"/>
                </a:cxn>
                <a:cxn ang="0">
                  <a:pos x="33" y="139"/>
                </a:cxn>
                <a:cxn ang="0">
                  <a:pos x="40" y="141"/>
                </a:cxn>
                <a:cxn ang="0">
                  <a:pos x="91" y="141"/>
                </a:cxn>
                <a:cxn ang="0">
                  <a:pos x="98" y="139"/>
                </a:cxn>
                <a:cxn ang="0">
                  <a:pos x="112" y="139"/>
                </a:cxn>
                <a:cxn ang="0">
                  <a:pos x="120" y="136"/>
                </a:cxn>
                <a:cxn ang="0">
                  <a:pos x="120" y="0"/>
                </a:cxn>
                <a:cxn ang="0">
                  <a:pos x="91" y="0"/>
                </a:cxn>
                <a:cxn ang="0">
                  <a:pos x="83" y="2"/>
                </a:cxn>
                <a:cxn ang="0">
                  <a:pos x="69" y="2"/>
                </a:cxn>
                <a:cxn ang="0">
                  <a:pos x="62" y="4"/>
                </a:cxn>
                <a:cxn ang="0">
                  <a:pos x="47" y="4"/>
                </a:cxn>
                <a:cxn ang="0">
                  <a:pos x="40" y="7"/>
                </a:cxn>
                <a:cxn ang="0">
                  <a:pos x="33" y="7"/>
                </a:cxn>
                <a:cxn ang="0">
                  <a:pos x="19" y="12"/>
                </a:cxn>
                <a:cxn ang="0">
                  <a:pos x="11" y="12"/>
                </a:cxn>
                <a:cxn ang="0">
                  <a:pos x="4" y="14"/>
                </a:cxn>
                <a:cxn ang="0">
                  <a:pos x="2" y="28"/>
                </a:cxn>
                <a:cxn ang="0">
                  <a:pos x="2" y="43"/>
                </a:cxn>
                <a:cxn ang="0">
                  <a:pos x="0" y="57"/>
                </a:cxn>
                <a:cxn ang="0">
                  <a:pos x="0" y="103"/>
                </a:cxn>
                <a:cxn ang="0">
                  <a:pos x="2" y="120"/>
                </a:cxn>
              </a:cxnLst>
              <a:rect l="0" t="0" r="r" b="b"/>
              <a:pathLst>
                <a:path w="120" h="142">
                  <a:moveTo>
                    <a:pt x="2" y="120"/>
                  </a:moveTo>
                  <a:lnTo>
                    <a:pt x="4" y="139"/>
                  </a:lnTo>
                  <a:lnTo>
                    <a:pt x="33" y="139"/>
                  </a:lnTo>
                  <a:lnTo>
                    <a:pt x="40" y="141"/>
                  </a:lnTo>
                  <a:lnTo>
                    <a:pt x="91" y="141"/>
                  </a:lnTo>
                  <a:lnTo>
                    <a:pt x="98" y="139"/>
                  </a:lnTo>
                  <a:lnTo>
                    <a:pt x="112" y="139"/>
                  </a:lnTo>
                  <a:lnTo>
                    <a:pt x="120" y="136"/>
                  </a:lnTo>
                  <a:lnTo>
                    <a:pt x="120" y="0"/>
                  </a:lnTo>
                  <a:lnTo>
                    <a:pt x="91" y="0"/>
                  </a:lnTo>
                  <a:lnTo>
                    <a:pt x="83" y="2"/>
                  </a:lnTo>
                  <a:lnTo>
                    <a:pt x="69" y="2"/>
                  </a:lnTo>
                  <a:lnTo>
                    <a:pt x="62" y="4"/>
                  </a:lnTo>
                  <a:lnTo>
                    <a:pt x="47" y="4"/>
                  </a:lnTo>
                  <a:lnTo>
                    <a:pt x="40" y="7"/>
                  </a:lnTo>
                  <a:lnTo>
                    <a:pt x="33" y="7"/>
                  </a:lnTo>
                  <a:lnTo>
                    <a:pt x="19" y="12"/>
                  </a:lnTo>
                  <a:lnTo>
                    <a:pt x="11" y="12"/>
                  </a:lnTo>
                  <a:lnTo>
                    <a:pt x="4" y="14"/>
                  </a:lnTo>
                  <a:lnTo>
                    <a:pt x="2" y="28"/>
                  </a:lnTo>
                  <a:lnTo>
                    <a:pt x="2" y="43"/>
                  </a:lnTo>
                  <a:lnTo>
                    <a:pt x="0" y="57"/>
                  </a:lnTo>
                  <a:lnTo>
                    <a:pt x="0" y="103"/>
                  </a:lnTo>
                  <a:lnTo>
                    <a:pt x="2" y="120"/>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3" name="Freeform 1183"/>
            <p:cNvSpPr>
              <a:spLocks/>
            </p:cNvSpPr>
            <p:nvPr/>
          </p:nvSpPr>
          <p:spPr bwMode="auto">
            <a:xfrm>
              <a:off x="8296" y="2112"/>
              <a:ext cx="113" cy="136"/>
            </a:xfrm>
            <a:custGeom>
              <a:avLst/>
              <a:gdLst/>
              <a:ahLst/>
              <a:cxnLst>
                <a:cxn ang="0">
                  <a:pos x="19" y="134"/>
                </a:cxn>
                <a:cxn ang="0">
                  <a:pos x="45" y="134"/>
                </a:cxn>
                <a:cxn ang="0">
                  <a:pos x="52" y="136"/>
                </a:cxn>
                <a:cxn ang="0">
                  <a:pos x="72" y="136"/>
                </a:cxn>
                <a:cxn ang="0">
                  <a:pos x="79" y="134"/>
                </a:cxn>
                <a:cxn ang="0">
                  <a:pos x="100" y="134"/>
                </a:cxn>
                <a:cxn ang="0">
                  <a:pos x="108" y="132"/>
                </a:cxn>
                <a:cxn ang="0">
                  <a:pos x="112" y="132"/>
                </a:cxn>
                <a:cxn ang="0">
                  <a:pos x="112" y="0"/>
                </a:cxn>
                <a:cxn ang="0">
                  <a:pos x="86" y="0"/>
                </a:cxn>
                <a:cxn ang="0">
                  <a:pos x="79" y="2"/>
                </a:cxn>
                <a:cxn ang="0">
                  <a:pos x="60" y="2"/>
                </a:cxn>
                <a:cxn ang="0">
                  <a:pos x="52" y="4"/>
                </a:cxn>
                <a:cxn ang="0">
                  <a:pos x="45" y="4"/>
                </a:cxn>
                <a:cxn ang="0">
                  <a:pos x="38" y="7"/>
                </a:cxn>
                <a:cxn ang="0">
                  <a:pos x="31" y="7"/>
                </a:cxn>
                <a:cxn ang="0">
                  <a:pos x="24" y="9"/>
                </a:cxn>
                <a:cxn ang="0">
                  <a:pos x="19" y="9"/>
                </a:cxn>
                <a:cxn ang="0">
                  <a:pos x="4" y="14"/>
                </a:cxn>
                <a:cxn ang="0">
                  <a:pos x="2" y="26"/>
                </a:cxn>
                <a:cxn ang="0">
                  <a:pos x="0" y="40"/>
                </a:cxn>
                <a:cxn ang="0">
                  <a:pos x="0" y="98"/>
                </a:cxn>
                <a:cxn ang="0">
                  <a:pos x="4" y="132"/>
                </a:cxn>
                <a:cxn ang="0">
                  <a:pos x="12" y="132"/>
                </a:cxn>
                <a:cxn ang="0">
                  <a:pos x="19" y="134"/>
                </a:cxn>
              </a:cxnLst>
              <a:rect l="0" t="0" r="r" b="b"/>
              <a:pathLst>
                <a:path w="113" h="136">
                  <a:moveTo>
                    <a:pt x="19" y="134"/>
                  </a:moveTo>
                  <a:lnTo>
                    <a:pt x="45" y="134"/>
                  </a:lnTo>
                  <a:lnTo>
                    <a:pt x="52" y="136"/>
                  </a:lnTo>
                  <a:lnTo>
                    <a:pt x="72" y="136"/>
                  </a:lnTo>
                  <a:lnTo>
                    <a:pt x="79" y="134"/>
                  </a:lnTo>
                  <a:lnTo>
                    <a:pt x="100" y="134"/>
                  </a:lnTo>
                  <a:lnTo>
                    <a:pt x="108" y="132"/>
                  </a:lnTo>
                  <a:lnTo>
                    <a:pt x="112" y="132"/>
                  </a:lnTo>
                  <a:lnTo>
                    <a:pt x="112" y="0"/>
                  </a:lnTo>
                  <a:lnTo>
                    <a:pt x="86" y="0"/>
                  </a:lnTo>
                  <a:lnTo>
                    <a:pt x="79" y="2"/>
                  </a:lnTo>
                  <a:lnTo>
                    <a:pt x="60" y="2"/>
                  </a:lnTo>
                  <a:lnTo>
                    <a:pt x="52" y="4"/>
                  </a:lnTo>
                  <a:lnTo>
                    <a:pt x="45" y="4"/>
                  </a:lnTo>
                  <a:lnTo>
                    <a:pt x="38" y="7"/>
                  </a:lnTo>
                  <a:lnTo>
                    <a:pt x="31" y="7"/>
                  </a:lnTo>
                  <a:lnTo>
                    <a:pt x="24" y="9"/>
                  </a:lnTo>
                  <a:lnTo>
                    <a:pt x="19" y="9"/>
                  </a:lnTo>
                  <a:lnTo>
                    <a:pt x="4" y="14"/>
                  </a:lnTo>
                  <a:lnTo>
                    <a:pt x="2" y="26"/>
                  </a:lnTo>
                  <a:lnTo>
                    <a:pt x="0" y="40"/>
                  </a:lnTo>
                  <a:lnTo>
                    <a:pt x="0" y="98"/>
                  </a:lnTo>
                  <a:lnTo>
                    <a:pt x="4" y="132"/>
                  </a:lnTo>
                  <a:lnTo>
                    <a:pt x="12" y="132"/>
                  </a:lnTo>
                  <a:lnTo>
                    <a:pt x="19" y="134"/>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4" name="Freeform 1184"/>
            <p:cNvSpPr>
              <a:spLocks/>
            </p:cNvSpPr>
            <p:nvPr/>
          </p:nvSpPr>
          <p:spPr bwMode="auto">
            <a:xfrm>
              <a:off x="8296" y="2114"/>
              <a:ext cx="111" cy="130"/>
            </a:xfrm>
            <a:custGeom>
              <a:avLst/>
              <a:gdLst/>
              <a:ahLst/>
              <a:cxnLst>
                <a:cxn ang="0">
                  <a:pos x="2" y="93"/>
                </a:cxn>
                <a:cxn ang="0">
                  <a:pos x="4" y="110"/>
                </a:cxn>
                <a:cxn ang="0">
                  <a:pos x="7" y="124"/>
                </a:cxn>
                <a:cxn ang="0">
                  <a:pos x="14" y="127"/>
                </a:cxn>
                <a:cxn ang="0">
                  <a:pos x="19" y="127"/>
                </a:cxn>
                <a:cxn ang="0">
                  <a:pos x="26" y="129"/>
                </a:cxn>
                <a:cxn ang="0">
                  <a:pos x="84" y="129"/>
                </a:cxn>
                <a:cxn ang="0">
                  <a:pos x="91" y="127"/>
                </a:cxn>
                <a:cxn ang="0">
                  <a:pos x="103" y="127"/>
                </a:cxn>
                <a:cxn ang="0">
                  <a:pos x="110" y="124"/>
                </a:cxn>
                <a:cxn ang="0">
                  <a:pos x="110" y="0"/>
                </a:cxn>
                <a:cxn ang="0">
                  <a:pos x="96" y="0"/>
                </a:cxn>
                <a:cxn ang="0">
                  <a:pos x="91" y="2"/>
                </a:cxn>
                <a:cxn ang="0">
                  <a:pos x="57" y="2"/>
                </a:cxn>
                <a:cxn ang="0">
                  <a:pos x="52" y="4"/>
                </a:cxn>
                <a:cxn ang="0">
                  <a:pos x="45" y="4"/>
                </a:cxn>
                <a:cxn ang="0">
                  <a:pos x="38" y="7"/>
                </a:cxn>
                <a:cxn ang="0">
                  <a:pos x="33" y="7"/>
                </a:cxn>
                <a:cxn ang="0">
                  <a:pos x="26" y="9"/>
                </a:cxn>
                <a:cxn ang="0">
                  <a:pos x="19" y="9"/>
                </a:cxn>
                <a:cxn ang="0">
                  <a:pos x="14" y="12"/>
                </a:cxn>
                <a:cxn ang="0">
                  <a:pos x="7" y="14"/>
                </a:cxn>
                <a:cxn ang="0">
                  <a:pos x="4" y="26"/>
                </a:cxn>
                <a:cxn ang="0">
                  <a:pos x="2" y="40"/>
                </a:cxn>
                <a:cxn ang="0">
                  <a:pos x="2" y="52"/>
                </a:cxn>
                <a:cxn ang="0">
                  <a:pos x="0" y="64"/>
                </a:cxn>
                <a:cxn ang="0">
                  <a:pos x="0" y="79"/>
                </a:cxn>
                <a:cxn ang="0">
                  <a:pos x="2" y="93"/>
                </a:cxn>
              </a:cxnLst>
              <a:rect l="0" t="0" r="r" b="b"/>
              <a:pathLst>
                <a:path w="111" h="130">
                  <a:moveTo>
                    <a:pt x="2" y="93"/>
                  </a:moveTo>
                  <a:lnTo>
                    <a:pt x="4" y="110"/>
                  </a:lnTo>
                  <a:lnTo>
                    <a:pt x="7" y="124"/>
                  </a:lnTo>
                  <a:lnTo>
                    <a:pt x="14" y="127"/>
                  </a:lnTo>
                  <a:lnTo>
                    <a:pt x="19" y="127"/>
                  </a:lnTo>
                  <a:lnTo>
                    <a:pt x="26" y="129"/>
                  </a:lnTo>
                  <a:lnTo>
                    <a:pt x="84" y="129"/>
                  </a:lnTo>
                  <a:lnTo>
                    <a:pt x="91" y="127"/>
                  </a:lnTo>
                  <a:lnTo>
                    <a:pt x="103" y="127"/>
                  </a:lnTo>
                  <a:lnTo>
                    <a:pt x="110" y="124"/>
                  </a:lnTo>
                  <a:lnTo>
                    <a:pt x="110" y="0"/>
                  </a:lnTo>
                  <a:lnTo>
                    <a:pt x="96" y="0"/>
                  </a:lnTo>
                  <a:lnTo>
                    <a:pt x="91" y="2"/>
                  </a:lnTo>
                  <a:lnTo>
                    <a:pt x="57" y="2"/>
                  </a:lnTo>
                  <a:lnTo>
                    <a:pt x="52" y="4"/>
                  </a:lnTo>
                  <a:lnTo>
                    <a:pt x="45" y="4"/>
                  </a:lnTo>
                  <a:lnTo>
                    <a:pt x="38" y="7"/>
                  </a:lnTo>
                  <a:lnTo>
                    <a:pt x="33" y="7"/>
                  </a:lnTo>
                  <a:lnTo>
                    <a:pt x="26" y="9"/>
                  </a:lnTo>
                  <a:lnTo>
                    <a:pt x="19" y="9"/>
                  </a:lnTo>
                  <a:lnTo>
                    <a:pt x="14" y="12"/>
                  </a:lnTo>
                  <a:lnTo>
                    <a:pt x="7" y="14"/>
                  </a:lnTo>
                  <a:lnTo>
                    <a:pt x="4" y="26"/>
                  </a:lnTo>
                  <a:lnTo>
                    <a:pt x="2" y="40"/>
                  </a:lnTo>
                  <a:lnTo>
                    <a:pt x="2" y="52"/>
                  </a:lnTo>
                  <a:lnTo>
                    <a:pt x="0" y="64"/>
                  </a:lnTo>
                  <a:lnTo>
                    <a:pt x="0" y="79"/>
                  </a:lnTo>
                  <a:lnTo>
                    <a:pt x="2" y="9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5" name="Freeform 1185"/>
            <p:cNvSpPr>
              <a:spLocks/>
            </p:cNvSpPr>
            <p:nvPr/>
          </p:nvSpPr>
          <p:spPr bwMode="auto">
            <a:xfrm>
              <a:off x="8299" y="2119"/>
              <a:ext cx="105" cy="122"/>
            </a:xfrm>
            <a:custGeom>
              <a:avLst/>
              <a:gdLst/>
              <a:ahLst/>
              <a:cxnLst>
                <a:cxn ang="0">
                  <a:pos x="4" y="100"/>
                </a:cxn>
                <a:cxn ang="0">
                  <a:pos x="7" y="117"/>
                </a:cxn>
                <a:cxn ang="0">
                  <a:pos x="12" y="117"/>
                </a:cxn>
                <a:cxn ang="0">
                  <a:pos x="19" y="120"/>
                </a:cxn>
                <a:cxn ang="0">
                  <a:pos x="24" y="120"/>
                </a:cxn>
                <a:cxn ang="0">
                  <a:pos x="31" y="122"/>
                </a:cxn>
                <a:cxn ang="0">
                  <a:pos x="74" y="122"/>
                </a:cxn>
                <a:cxn ang="0">
                  <a:pos x="79" y="120"/>
                </a:cxn>
                <a:cxn ang="0">
                  <a:pos x="91" y="120"/>
                </a:cxn>
                <a:cxn ang="0">
                  <a:pos x="98" y="117"/>
                </a:cxn>
                <a:cxn ang="0">
                  <a:pos x="103" y="115"/>
                </a:cxn>
                <a:cxn ang="0">
                  <a:pos x="105" y="86"/>
                </a:cxn>
                <a:cxn ang="0">
                  <a:pos x="105" y="26"/>
                </a:cxn>
                <a:cxn ang="0">
                  <a:pos x="103" y="0"/>
                </a:cxn>
                <a:cxn ang="0">
                  <a:pos x="55" y="0"/>
                </a:cxn>
                <a:cxn ang="0">
                  <a:pos x="50" y="2"/>
                </a:cxn>
                <a:cxn ang="0">
                  <a:pos x="36" y="2"/>
                </a:cxn>
                <a:cxn ang="0">
                  <a:pos x="31" y="4"/>
                </a:cxn>
                <a:cxn ang="0">
                  <a:pos x="24" y="7"/>
                </a:cxn>
                <a:cxn ang="0">
                  <a:pos x="19" y="7"/>
                </a:cxn>
                <a:cxn ang="0">
                  <a:pos x="12" y="9"/>
                </a:cxn>
                <a:cxn ang="0">
                  <a:pos x="7" y="11"/>
                </a:cxn>
                <a:cxn ang="0">
                  <a:pos x="2" y="35"/>
                </a:cxn>
                <a:cxn ang="0">
                  <a:pos x="2" y="47"/>
                </a:cxn>
                <a:cxn ang="0">
                  <a:pos x="0" y="60"/>
                </a:cxn>
                <a:cxn ang="0">
                  <a:pos x="0" y="74"/>
                </a:cxn>
                <a:cxn ang="0">
                  <a:pos x="2" y="86"/>
                </a:cxn>
                <a:cxn ang="0">
                  <a:pos x="4" y="100"/>
                </a:cxn>
              </a:cxnLst>
              <a:rect l="0" t="0" r="r" b="b"/>
              <a:pathLst>
                <a:path w="105" h="122">
                  <a:moveTo>
                    <a:pt x="4" y="100"/>
                  </a:moveTo>
                  <a:lnTo>
                    <a:pt x="7" y="117"/>
                  </a:lnTo>
                  <a:lnTo>
                    <a:pt x="12" y="117"/>
                  </a:lnTo>
                  <a:lnTo>
                    <a:pt x="19" y="120"/>
                  </a:lnTo>
                  <a:lnTo>
                    <a:pt x="24" y="120"/>
                  </a:lnTo>
                  <a:lnTo>
                    <a:pt x="31" y="122"/>
                  </a:lnTo>
                  <a:lnTo>
                    <a:pt x="74" y="122"/>
                  </a:lnTo>
                  <a:lnTo>
                    <a:pt x="79" y="120"/>
                  </a:lnTo>
                  <a:lnTo>
                    <a:pt x="91" y="120"/>
                  </a:lnTo>
                  <a:lnTo>
                    <a:pt x="98" y="117"/>
                  </a:lnTo>
                  <a:lnTo>
                    <a:pt x="103" y="115"/>
                  </a:lnTo>
                  <a:lnTo>
                    <a:pt x="105" y="86"/>
                  </a:lnTo>
                  <a:lnTo>
                    <a:pt x="105" y="26"/>
                  </a:lnTo>
                  <a:lnTo>
                    <a:pt x="103" y="0"/>
                  </a:lnTo>
                  <a:lnTo>
                    <a:pt x="55" y="0"/>
                  </a:lnTo>
                  <a:lnTo>
                    <a:pt x="50" y="2"/>
                  </a:lnTo>
                  <a:lnTo>
                    <a:pt x="36" y="2"/>
                  </a:lnTo>
                  <a:lnTo>
                    <a:pt x="31" y="4"/>
                  </a:lnTo>
                  <a:lnTo>
                    <a:pt x="24" y="7"/>
                  </a:lnTo>
                  <a:lnTo>
                    <a:pt x="19" y="7"/>
                  </a:lnTo>
                  <a:lnTo>
                    <a:pt x="12" y="9"/>
                  </a:lnTo>
                  <a:lnTo>
                    <a:pt x="7" y="11"/>
                  </a:lnTo>
                  <a:lnTo>
                    <a:pt x="2" y="35"/>
                  </a:lnTo>
                  <a:lnTo>
                    <a:pt x="2" y="47"/>
                  </a:lnTo>
                  <a:lnTo>
                    <a:pt x="0" y="60"/>
                  </a:lnTo>
                  <a:lnTo>
                    <a:pt x="0" y="74"/>
                  </a:lnTo>
                  <a:lnTo>
                    <a:pt x="2" y="86"/>
                  </a:lnTo>
                  <a:lnTo>
                    <a:pt x="4"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6" name="Freeform 1186"/>
            <p:cNvSpPr>
              <a:spLocks/>
            </p:cNvSpPr>
            <p:nvPr/>
          </p:nvSpPr>
          <p:spPr bwMode="auto">
            <a:xfrm>
              <a:off x="8301" y="2121"/>
              <a:ext cx="101" cy="118"/>
            </a:xfrm>
            <a:custGeom>
              <a:avLst/>
              <a:gdLst/>
              <a:ahLst/>
              <a:cxnLst>
                <a:cxn ang="0">
                  <a:pos x="98" y="0"/>
                </a:cxn>
                <a:cxn ang="0">
                  <a:pos x="45" y="0"/>
                </a:cxn>
                <a:cxn ang="0">
                  <a:pos x="40" y="2"/>
                </a:cxn>
                <a:cxn ang="0">
                  <a:pos x="36" y="2"/>
                </a:cxn>
                <a:cxn ang="0">
                  <a:pos x="28" y="4"/>
                </a:cxn>
                <a:cxn ang="0">
                  <a:pos x="23" y="4"/>
                </a:cxn>
                <a:cxn ang="0">
                  <a:pos x="19" y="7"/>
                </a:cxn>
                <a:cxn ang="0">
                  <a:pos x="12" y="9"/>
                </a:cxn>
                <a:cxn ang="0">
                  <a:pos x="7" y="11"/>
                </a:cxn>
                <a:cxn ang="0">
                  <a:pos x="4" y="23"/>
                </a:cxn>
                <a:cxn ang="0">
                  <a:pos x="2" y="33"/>
                </a:cxn>
                <a:cxn ang="0">
                  <a:pos x="0" y="45"/>
                </a:cxn>
                <a:cxn ang="0">
                  <a:pos x="0" y="69"/>
                </a:cxn>
                <a:cxn ang="0">
                  <a:pos x="2" y="83"/>
                </a:cxn>
                <a:cxn ang="0">
                  <a:pos x="2" y="95"/>
                </a:cxn>
                <a:cxn ang="0">
                  <a:pos x="7" y="110"/>
                </a:cxn>
                <a:cxn ang="0">
                  <a:pos x="12" y="112"/>
                </a:cxn>
                <a:cxn ang="0">
                  <a:pos x="19" y="112"/>
                </a:cxn>
                <a:cxn ang="0">
                  <a:pos x="23" y="115"/>
                </a:cxn>
                <a:cxn ang="0">
                  <a:pos x="28" y="115"/>
                </a:cxn>
                <a:cxn ang="0">
                  <a:pos x="36" y="117"/>
                </a:cxn>
                <a:cxn ang="0">
                  <a:pos x="64" y="117"/>
                </a:cxn>
                <a:cxn ang="0">
                  <a:pos x="69" y="115"/>
                </a:cxn>
                <a:cxn ang="0">
                  <a:pos x="81" y="115"/>
                </a:cxn>
                <a:cxn ang="0">
                  <a:pos x="86" y="112"/>
                </a:cxn>
                <a:cxn ang="0">
                  <a:pos x="93" y="110"/>
                </a:cxn>
                <a:cxn ang="0">
                  <a:pos x="98" y="110"/>
                </a:cxn>
                <a:cxn ang="0">
                  <a:pos x="100" y="81"/>
                </a:cxn>
                <a:cxn ang="0">
                  <a:pos x="100" y="52"/>
                </a:cxn>
                <a:cxn ang="0">
                  <a:pos x="98" y="26"/>
                </a:cxn>
                <a:cxn ang="0">
                  <a:pos x="98" y="0"/>
                </a:cxn>
              </a:cxnLst>
              <a:rect l="0" t="0" r="r" b="b"/>
              <a:pathLst>
                <a:path w="101" h="118">
                  <a:moveTo>
                    <a:pt x="98" y="0"/>
                  </a:moveTo>
                  <a:lnTo>
                    <a:pt x="45" y="0"/>
                  </a:lnTo>
                  <a:lnTo>
                    <a:pt x="40" y="2"/>
                  </a:lnTo>
                  <a:lnTo>
                    <a:pt x="36" y="2"/>
                  </a:lnTo>
                  <a:lnTo>
                    <a:pt x="28" y="4"/>
                  </a:lnTo>
                  <a:lnTo>
                    <a:pt x="23" y="4"/>
                  </a:lnTo>
                  <a:lnTo>
                    <a:pt x="19" y="7"/>
                  </a:lnTo>
                  <a:lnTo>
                    <a:pt x="12" y="9"/>
                  </a:lnTo>
                  <a:lnTo>
                    <a:pt x="7" y="11"/>
                  </a:lnTo>
                  <a:lnTo>
                    <a:pt x="4" y="23"/>
                  </a:lnTo>
                  <a:lnTo>
                    <a:pt x="2" y="33"/>
                  </a:lnTo>
                  <a:lnTo>
                    <a:pt x="0" y="45"/>
                  </a:lnTo>
                  <a:lnTo>
                    <a:pt x="0" y="69"/>
                  </a:lnTo>
                  <a:lnTo>
                    <a:pt x="2" y="83"/>
                  </a:lnTo>
                  <a:lnTo>
                    <a:pt x="2" y="95"/>
                  </a:lnTo>
                  <a:lnTo>
                    <a:pt x="7" y="110"/>
                  </a:lnTo>
                  <a:lnTo>
                    <a:pt x="12" y="112"/>
                  </a:lnTo>
                  <a:lnTo>
                    <a:pt x="19" y="112"/>
                  </a:lnTo>
                  <a:lnTo>
                    <a:pt x="23" y="115"/>
                  </a:lnTo>
                  <a:lnTo>
                    <a:pt x="28" y="115"/>
                  </a:lnTo>
                  <a:lnTo>
                    <a:pt x="36" y="117"/>
                  </a:lnTo>
                  <a:lnTo>
                    <a:pt x="64" y="117"/>
                  </a:lnTo>
                  <a:lnTo>
                    <a:pt x="69" y="115"/>
                  </a:lnTo>
                  <a:lnTo>
                    <a:pt x="81" y="115"/>
                  </a:lnTo>
                  <a:lnTo>
                    <a:pt x="86" y="112"/>
                  </a:lnTo>
                  <a:lnTo>
                    <a:pt x="93" y="110"/>
                  </a:lnTo>
                  <a:lnTo>
                    <a:pt x="98" y="110"/>
                  </a:lnTo>
                  <a:lnTo>
                    <a:pt x="100" y="81"/>
                  </a:lnTo>
                  <a:lnTo>
                    <a:pt x="100" y="52"/>
                  </a:lnTo>
                  <a:lnTo>
                    <a:pt x="98" y="26"/>
                  </a:lnTo>
                  <a:lnTo>
                    <a:pt x="98" y="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7" name="Freeform 1187"/>
            <p:cNvSpPr>
              <a:spLocks/>
            </p:cNvSpPr>
            <p:nvPr/>
          </p:nvSpPr>
          <p:spPr bwMode="auto">
            <a:xfrm>
              <a:off x="8304" y="2124"/>
              <a:ext cx="93" cy="112"/>
            </a:xfrm>
            <a:custGeom>
              <a:avLst/>
              <a:gdLst/>
              <a:ahLst/>
              <a:cxnLst>
                <a:cxn ang="0">
                  <a:pos x="2" y="33"/>
                </a:cxn>
                <a:cxn ang="0">
                  <a:pos x="0" y="43"/>
                </a:cxn>
                <a:cxn ang="0">
                  <a:pos x="0" y="79"/>
                </a:cxn>
                <a:cxn ang="0">
                  <a:pos x="2" y="91"/>
                </a:cxn>
                <a:cxn ang="0">
                  <a:pos x="7" y="103"/>
                </a:cxn>
                <a:cxn ang="0">
                  <a:pos x="16" y="107"/>
                </a:cxn>
                <a:cxn ang="0">
                  <a:pos x="23" y="110"/>
                </a:cxn>
                <a:cxn ang="0">
                  <a:pos x="33" y="110"/>
                </a:cxn>
                <a:cxn ang="0">
                  <a:pos x="38" y="112"/>
                </a:cxn>
                <a:cxn ang="0">
                  <a:pos x="55" y="112"/>
                </a:cxn>
                <a:cxn ang="0">
                  <a:pos x="60" y="110"/>
                </a:cxn>
                <a:cxn ang="0">
                  <a:pos x="72" y="110"/>
                </a:cxn>
                <a:cxn ang="0">
                  <a:pos x="76" y="107"/>
                </a:cxn>
                <a:cxn ang="0">
                  <a:pos x="81" y="107"/>
                </a:cxn>
                <a:cxn ang="0">
                  <a:pos x="86" y="105"/>
                </a:cxn>
                <a:cxn ang="0">
                  <a:pos x="93" y="103"/>
                </a:cxn>
                <a:cxn ang="0">
                  <a:pos x="93" y="0"/>
                </a:cxn>
                <a:cxn ang="0">
                  <a:pos x="43" y="0"/>
                </a:cxn>
                <a:cxn ang="0">
                  <a:pos x="38" y="2"/>
                </a:cxn>
                <a:cxn ang="0">
                  <a:pos x="33" y="2"/>
                </a:cxn>
                <a:cxn ang="0">
                  <a:pos x="28" y="4"/>
                </a:cxn>
                <a:cxn ang="0">
                  <a:pos x="21" y="4"/>
                </a:cxn>
                <a:cxn ang="0">
                  <a:pos x="7" y="11"/>
                </a:cxn>
                <a:cxn ang="0">
                  <a:pos x="4" y="21"/>
                </a:cxn>
                <a:cxn ang="0">
                  <a:pos x="2" y="33"/>
                </a:cxn>
              </a:cxnLst>
              <a:rect l="0" t="0" r="r" b="b"/>
              <a:pathLst>
                <a:path w="93" h="112">
                  <a:moveTo>
                    <a:pt x="2" y="33"/>
                  </a:moveTo>
                  <a:lnTo>
                    <a:pt x="0" y="43"/>
                  </a:lnTo>
                  <a:lnTo>
                    <a:pt x="0" y="79"/>
                  </a:lnTo>
                  <a:lnTo>
                    <a:pt x="2" y="91"/>
                  </a:lnTo>
                  <a:lnTo>
                    <a:pt x="7" y="103"/>
                  </a:lnTo>
                  <a:lnTo>
                    <a:pt x="16" y="107"/>
                  </a:lnTo>
                  <a:lnTo>
                    <a:pt x="23" y="110"/>
                  </a:lnTo>
                  <a:lnTo>
                    <a:pt x="33" y="110"/>
                  </a:lnTo>
                  <a:lnTo>
                    <a:pt x="38" y="112"/>
                  </a:lnTo>
                  <a:lnTo>
                    <a:pt x="55" y="112"/>
                  </a:lnTo>
                  <a:lnTo>
                    <a:pt x="60" y="110"/>
                  </a:lnTo>
                  <a:lnTo>
                    <a:pt x="72" y="110"/>
                  </a:lnTo>
                  <a:lnTo>
                    <a:pt x="76" y="107"/>
                  </a:lnTo>
                  <a:lnTo>
                    <a:pt x="81" y="107"/>
                  </a:lnTo>
                  <a:lnTo>
                    <a:pt x="86" y="105"/>
                  </a:lnTo>
                  <a:lnTo>
                    <a:pt x="93" y="103"/>
                  </a:lnTo>
                  <a:lnTo>
                    <a:pt x="93" y="0"/>
                  </a:lnTo>
                  <a:lnTo>
                    <a:pt x="43" y="0"/>
                  </a:lnTo>
                  <a:lnTo>
                    <a:pt x="38" y="2"/>
                  </a:lnTo>
                  <a:lnTo>
                    <a:pt x="33" y="2"/>
                  </a:lnTo>
                  <a:lnTo>
                    <a:pt x="28" y="4"/>
                  </a:lnTo>
                  <a:lnTo>
                    <a:pt x="21" y="4"/>
                  </a:lnTo>
                  <a:lnTo>
                    <a:pt x="7" y="11"/>
                  </a:lnTo>
                  <a:lnTo>
                    <a:pt x="4" y="21"/>
                  </a:lnTo>
                  <a:lnTo>
                    <a:pt x="2" y="33"/>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8" name="Freeform 1188"/>
            <p:cNvSpPr>
              <a:spLocks/>
            </p:cNvSpPr>
            <p:nvPr/>
          </p:nvSpPr>
          <p:spPr bwMode="auto">
            <a:xfrm>
              <a:off x="8304" y="2126"/>
              <a:ext cx="91" cy="108"/>
            </a:xfrm>
            <a:custGeom>
              <a:avLst/>
              <a:gdLst/>
              <a:ahLst/>
              <a:cxnLst>
                <a:cxn ang="0">
                  <a:pos x="7" y="21"/>
                </a:cxn>
                <a:cxn ang="0">
                  <a:pos x="2" y="31"/>
                </a:cxn>
                <a:cxn ang="0">
                  <a:pos x="2" y="40"/>
                </a:cxn>
                <a:cxn ang="0">
                  <a:pos x="0" y="52"/>
                </a:cxn>
                <a:cxn ang="0">
                  <a:pos x="2" y="62"/>
                </a:cxn>
                <a:cxn ang="0">
                  <a:pos x="2" y="74"/>
                </a:cxn>
                <a:cxn ang="0">
                  <a:pos x="4" y="86"/>
                </a:cxn>
                <a:cxn ang="0">
                  <a:pos x="9" y="98"/>
                </a:cxn>
                <a:cxn ang="0">
                  <a:pos x="19" y="103"/>
                </a:cxn>
                <a:cxn ang="0">
                  <a:pos x="23" y="103"/>
                </a:cxn>
                <a:cxn ang="0">
                  <a:pos x="28" y="105"/>
                </a:cxn>
                <a:cxn ang="0">
                  <a:pos x="38" y="105"/>
                </a:cxn>
                <a:cxn ang="0">
                  <a:pos x="43" y="107"/>
                </a:cxn>
                <a:cxn ang="0">
                  <a:pos x="50" y="107"/>
                </a:cxn>
                <a:cxn ang="0">
                  <a:pos x="55" y="105"/>
                </a:cxn>
                <a:cxn ang="0">
                  <a:pos x="64" y="105"/>
                </a:cxn>
                <a:cxn ang="0">
                  <a:pos x="69" y="103"/>
                </a:cxn>
                <a:cxn ang="0">
                  <a:pos x="74" y="103"/>
                </a:cxn>
                <a:cxn ang="0">
                  <a:pos x="88" y="95"/>
                </a:cxn>
                <a:cxn ang="0">
                  <a:pos x="91" y="71"/>
                </a:cxn>
                <a:cxn ang="0">
                  <a:pos x="91" y="23"/>
                </a:cxn>
                <a:cxn ang="0">
                  <a:pos x="88" y="2"/>
                </a:cxn>
                <a:cxn ang="0">
                  <a:pos x="83" y="2"/>
                </a:cxn>
                <a:cxn ang="0">
                  <a:pos x="79" y="0"/>
                </a:cxn>
                <a:cxn ang="0">
                  <a:pos x="38" y="0"/>
                </a:cxn>
                <a:cxn ang="0">
                  <a:pos x="33" y="2"/>
                </a:cxn>
                <a:cxn ang="0">
                  <a:pos x="28" y="2"/>
                </a:cxn>
                <a:cxn ang="0">
                  <a:pos x="9" y="11"/>
                </a:cxn>
                <a:cxn ang="0">
                  <a:pos x="7" y="21"/>
                </a:cxn>
              </a:cxnLst>
              <a:rect l="0" t="0" r="r" b="b"/>
              <a:pathLst>
                <a:path w="91" h="108">
                  <a:moveTo>
                    <a:pt x="7" y="21"/>
                  </a:moveTo>
                  <a:lnTo>
                    <a:pt x="2" y="31"/>
                  </a:lnTo>
                  <a:lnTo>
                    <a:pt x="2" y="40"/>
                  </a:lnTo>
                  <a:lnTo>
                    <a:pt x="0" y="52"/>
                  </a:lnTo>
                  <a:lnTo>
                    <a:pt x="2" y="62"/>
                  </a:lnTo>
                  <a:lnTo>
                    <a:pt x="2" y="74"/>
                  </a:lnTo>
                  <a:lnTo>
                    <a:pt x="4" y="86"/>
                  </a:lnTo>
                  <a:lnTo>
                    <a:pt x="9" y="98"/>
                  </a:lnTo>
                  <a:lnTo>
                    <a:pt x="19" y="103"/>
                  </a:lnTo>
                  <a:lnTo>
                    <a:pt x="23" y="103"/>
                  </a:lnTo>
                  <a:lnTo>
                    <a:pt x="28" y="105"/>
                  </a:lnTo>
                  <a:lnTo>
                    <a:pt x="38" y="105"/>
                  </a:lnTo>
                  <a:lnTo>
                    <a:pt x="43" y="107"/>
                  </a:lnTo>
                  <a:lnTo>
                    <a:pt x="50" y="107"/>
                  </a:lnTo>
                  <a:lnTo>
                    <a:pt x="55" y="105"/>
                  </a:lnTo>
                  <a:lnTo>
                    <a:pt x="64" y="105"/>
                  </a:lnTo>
                  <a:lnTo>
                    <a:pt x="69" y="103"/>
                  </a:lnTo>
                  <a:lnTo>
                    <a:pt x="74" y="103"/>
                  </a:lnTo>
                  <a:lnTo>
                    <a:pt x="88" y="95"/>
                  </a:lnTo>
                  <a:lnTo>
                    <a:pt x="91" y="71"/>
                  </a:lnTo>
                  <a:lnTo>
                    <a:pt x="91" y="23"/>
                  </a:lnTo>
                  <a:lnTo>
                    <a:pt x="88" y="2"/>
                  </a:lnTo>
                  <a:lnTo>
                    <a:pt x="83" y="2"/>
                  </a:lnTo>
                  <a:lnTo>
                    <a:pt x="79" y="0"/>
                  </a:lnTo>
                  <a:lnTo>
                    <a:pt x="38" y="0"/>
                  </a:lnTo>
                  <a:lnTo>
                    <a:pt x="33" y="2"/>
                  </a:lnTo>
                  <a:lnTo>
                    <a:pt x="28" y="2"/>
                  </a:lnTo>
                  <a:lnTo>
                    <a:pt x="9" y="11"/>
                  </a:lnTo>
                  <a:lnTo>
                    <a:pt x="7" y="21"/>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9" name="Freeform 1189"/>
            <p:cNvSpPr>
              <a:spLocks/>
            </p:cNvSpPr>
            <p:nvPr/>
          </p:nvSpPr>
          <p:spPr bwMode="auto">
            <a:xfrm>
              <a:off x="8306" y="2128"/>
              <a:ext cx="86" cy="101"/>
            </a:xfrm>
            <a:custGeom>
              <a:avLst/>
              <a:gdLst/>
              <a:ahLst/>
              <a:cxnLst>
                <a:cxn ang="0">
                  <a:pos x="36" y="0"/>
                </a:cxn>
                <a:cxn ang="0">
                  <a:pos x="31" y="2"/>
                </a:cxn>
                <a:cxn ang="0">
                  <a:pos x="26" y="2"/>
                </a:cxn>
                <a:cxn ang="0">
                  <a:pos x="23" y="4"/>
                </a:cxn>
                <a:cxn ang="0">
                  <a:pos x="9" y="11"/>
                </a:cxn>
                <a:cxn ang="0">
                  <a:pos x="4" y="21"/>
                </a:cxn>
                <a:cxn ang="0">
                  <a:pos x="2" y="31"/>
                </a:cxn>
                <a:cxn ang="0">
                  <a:pos x="0" y="38"/>
                </a:cxn>
                <a:cxn ang="0">
                  <a:pos x="0" y="57"/>
                </a:cxn>
                <a:cxn ang="0">
                  <a:pos x="2" y="69"/>
                </a:cxn>
                <a:cxn ang="0">
                  <a:pos x="4" y="79"/>
                </a:cxn>
                <a:cxn ang="0">
                  <a:pos x="9" y="91"/>
                </a:cxn>
                <a:cxn ang="0">
                  <a:pos x="23" y="98"/>
                </a:cxn>
                <a:cxn ang="0">
                  <a:pos x="26" y="100"/>
                </a:cxn>
                <a:cxn ang="0">
                  <a:pos x="55" y="100"/>
                </a:cxn>
                <a:cxn ang="0">
                  <a:pos x="60" y="98"/>
                </a:cxn>
                <a:cxn ang="0">
                  <a:pos x="64" y="98"/>
                </a:cxn>
                <a:cxn ang="0">
                  <a:pos x="69" y="95"/>
                </a:cxn>
                <a:cxn ang="0">
                  <a:pos x="74" y="95"/>
                </a:cxn>
                <a:cxn ang="0">
                  <a:pos x="83" y="91"/>
                </a:cxn>
                <a:cxn ang="0">
                  <a:pos x="86" y="69"/>
                </a:cxn>
                <a:cxn ang="0">
                  <a:pos x="86" y="23"/>
                </a:cxn>
                <a:cxn ang="0">
                  <a:pos x="83" y="2"/>
                </a:cxn>
                <a:cxn ang="0">
                  <a:pos x="74" y="2"/>
                </a:cxn>
                <a:cxn ang="0">
                  <a:pos x="69" y="0"/>
                </a:cxn>
                <a:cxn ang="0">
                  <a:pos x="36" y="0"/>
                </a:cxn>
              </a:cxnLst>
              <a:rect l="0" t="0" r="r" b="b"/>
              <a:pathLst>
                <a:path w="86" h="101">
                  <a:moveTo>
                    <a:pt x="36" y="0"/>
                  </a:moveTo>
                  <a:lnTo>
                    <a:pt x="31" y="2"/>
                  </a:lnTo>
                  <a:lnTo>
                    <a:pt x="26" y="2"/>
                  </a:lnTo>
                  <a:lnTo>
                    <a:pt x="23" y="4"/>
                  </a:lnTo>
                  <a:lnTo>
                    <a:pt x="9" y="11"/>
                  </a:lnTo>
                  <a:lnTo>
                    <a:pt x="4" y="21"/>
                  </a:lnTo>
                  <a:lnTo>
                    <a:pt x="2" y="31"/>
                  </a:lnTo>
                  <a:lnTo>
                    <a:pt x="0" y="38"/>
                  </a:lnTo>
                  <a:lnTo>
                    <a:pt x="0" y="57"/>
                  </a:lnTo>
                  <a:lnTo>
                    <a:pt x="2" y="69"/>
                  </a:lnTo>
                  <a:lnTo>
                    <a:pt x="4" y="79"/>
                  </a:lnTo>
                  <a:lnTo>
                    <a:pt x="9" y="91"/>
                  </a:lnTo>
                  <a:lnTo>
                    <a:pt x="23" y="98"/>
                  </a:lnTo>
                  <a:lnTo>
                    <a:pt x="26" y="100"/>
                  </a:lnTo>
                  <a:lnTo>
                    <a:pt x="55" y="100"/>
                  </a:lnTo>
                  <a:lnTo>
                    <a:pt x="60" y="98"/>
                  </a:lnTo>
                  <a:lnTo>
                    <a:pt x="64" y="98"/>
                  </a:lnTo>
                  <a:lnTo>
                    <a:pt x="69" y="95"/>
                  </a:lnTo>
                  <a:lnTo>
                    <a:pt x="74" y="95"/>
                  </a:lnTo>
                  <a:lnTo>
                    <a:pt x="83" y="91"/>
                  </a:lnTo>
                  <a:lnTo>
                    <a:pt x="86" y="69"/>
                  </a:lnTo>
                  <a:lnTo>
                    <a:pt x="86" y="23"/>
                  </a:lnTo>
                  <a:lnTo>
                    <a:pt x="83" y="2"/>
                  </a:lnTo>
                  <a:lnTo>
                    <a:pt x="74" y="2"/>
                  </a:lnTo>
                  <a:lnTo>
                    <a:pt x="69" y="0"/>
                  </a:lnTo>
                  <a:lnTo>
                    <a:pt x="36" y="0"/>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0" name="Freeform 1190"/>
            <p:cNvSpPr>
              <a:spLocks/>
            </p:cNvSpPr>
            <p:nvPr/>
          </p:nvSpPr>
          <p:spPr bwMode="auto">
            <a:xfrm>
              <a:off x="8308" y="2131"/>
              <a:ext cx="82" cy="96"/>
            </a:xfrm>
            <a:custGeom>
              <a:avLst/>
              <a:gdLst/>
              <a:ahLst/>
              <a:cxnLst>
                <a:cxn ang="0">
                  <a:pos x="16" y="91"/>
                </a:cxn>
                <a:cxn ang="0">
                  <a:pos x="21" y="93"/>
                </a:cxn>
                <a:cxn ang="0">
                  <a:pos x="26" y="93"/>
                </a:cxn>
                <a:cxn ang="0">
                  <a:pos x="31" y="96"/>
                </a:cxn>
                <a:cxn ang="0">
                  <a:pos x="52" y="96"/>
                </a:cxn>
                <a:cxn ang="0">
                  <a:pos x="55" y="93"/>
                </a:cxn>
                <a:cxn ang="0">
                  <a:pos x="60" y="93"/>
                </a:cxn>
                <a:cxn ang="0">
                  <a:pos x="69" y="88"/>
                </a:cxn>
                <a:cxn ang="0">
                  <a:pos x="72" y="86"/>
                </a:cxn>
                <a:cxn ang="0">
                  <a:pos x="76" y="84"/>
                </a:cxn>
                <a:cxn ang="0">
                  <a:pos x="79" y="64"/>
                </a:cxn>
                <a:cxn ang="0">
                  <a:pos x="81" y="43"/>
                </a:cxn>
                <a:cxn ang="0">
                  <a:pos x="79" y="24"/>
                </a:cxn>
                <a:cxn ang="0">
                  <a:pos x="76" y="2"/>
                </a:cxn>
                <a:cxn ang="0">
                  <a:pos x="67" y="2"/>
                </a:cxn>
                <a:cxn ang="0">
                  <a:pos x="64" y="0"/>
                </a:cxn>
                <a:cxn ang="0">
                  <a:pos x="31" y="0"/>
                </a:cxn>
                <a:cxn ang="0">
                  <a:pos x="16" y="7"/>
                </a:cxn>
                <a:cxn ang="0">
                  <a:pos x="14" y="9"/>
                </a:cxn>
                <a:cxn ang="0">
                  <a:pos x="9" y="12"/>
                </a:cxn>
                <a:cxn ang="0">
                  <a:pos x="4" y="19"/>
                </a:cxn>
                <a:cxn ang="0">
                  <a:pos x="2" y="28"/>
                </a:cxn>
                <a:cxn ang="0">
                  <a:pos x="0" y="36"/>
                </a:cxn>
                <a:cxn ang="0">
                  <a:pos x="0" y="55"/>
                </a:cxn>
                <a:cxn ang="0">
                  <a:pos x="4" y="74"/>
                </a:cxn>
                <a:cxn ang="0">
                  <a:pos x="9" y="84"/>
                </a:cxn>
                <a:cxn ang="0">
                  <a:pos x="16" y="91"/>
                </a:cxn>
              </a:cxnLst>
              <a:rect l="0" t="0" r="r" b="b"/>
              <a:pathLst>
                <a:path w="82" h="96">
                  <a:moveTo>
                    <a:pt x="16" y="91"/>
                  </a:moveTo>
                  <a:lnTo>
                    <a:pt x="21" y="93"/>
                  </a:lnTo>
                  <a:lnTo>
                    <a:pt x="26" y="93"/>
                  </a:lnTo>
                  <a:lnTo>
                    <a:pt x="31" y="96"/>
                  </a:lnTo>
                  <a:lnTo>
                    <a:pt x="52" y="96"/>
                  </a:lnTo>
                  <a:lnTo>
                    <a:pt x="55" y="93"/>
                  </a:lnTo>
                  <a:lnTo>
                    <a:pt x="60" y="93"/>
                  </a:lnTo>
                  <a:lnTo>
                    <a:pt x="69" y="88"/>
                  </a:lnTo>
                  <a:lnTo>
                    <a:pt x="72" y="86"/>
                  </a:lnTo>
                  <a:lnTo>
                    <a:pt x="76" y="84"/>
                  </a:lnTo>
                  <a:lnTo>
                    <a:pt x="79" y="64"/>
                  </a:lnTo>
                  <a:lnTo>
                    <a:pt x="81" y="43"/>
                  </a:lnTo>
                  <a:lnTo>
                    <a:pt x="79" y="24"/>
                  </a:lnTo>
                  <a:lnTo>
                    <a:pt x="76" y="2"/>
                  </a:lnTo>
                  <a:lnTo>
                    <a:pt x="67" y="2"/>
                  </a:lnTo>
                  <a:lnTo>
                    <a:pt x="64" y="0"/>
                  </a:lnTo>
                  <a:lnTo>
                    <a:pt x="31" y="0"/>
                  </a:lnTo>
                  <a:lnTo>
                    <a:pt x="16" y="7"/>
                  </a:lnTo>
                  <a:lnTo>
                    <a:pt x="14" y="9"/>
                  </a:lnTo>
                  <a:lnTo>
                    <a:pt x="9" y="12"/>
                  </a:lnTo>
                  <a:lnTo>
                    <a:pt x="4" y="19"/>
                  </a:lnTo>
                  <a:lnTo>
                    <a:pt x="2" y="28"/>
                  </a:lnTo>
                  <a:lnTo>
                    <a:pt x="0" y="36"/>
                  </a:lnTo>
                  <a:lnTo>
                    <a:pt x="0" y="55"/>
                  </a:lnTo>
                  <a:lnTo>
                    <a:pt x="4" y="74"/>
                  </a:lnTo>
                  <a:lnTo>
                    <a:pt x="9" y="84"/>
                  </a:lnTo>
                  <a:lnTo>
                    <a:pt x="16" y="9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1" name="Freeform 1191"/>
            <p:cNvSpPr>
              <a:spLocks/>
            </p:cNvSpPr>
            <p:nvPr/>
          </p:nvSpPr>
          <p:spPr bwMode="auto">
            <a:xfrm>
              <a:off x="8311" y="2133"/>
              <a:ext cx="77" cy="91"/>
            </a:xfrm>
            <a:custGeom>
              <a:avLst/>
              <a:gdLst/>
              <a:ahLst/>
              <a:cxnLst>
                <a:cxn ang="0">
                  <a:pos x="0" y="36"/>
                </a:cxn>
                <a:cxn ang="0">
                  <a:pos x="0" y="50"/>
                </a:cxn>
                <a:cxn ang="0">
                  <a:pos x="4" y="69"/>
                </a:cxn>
                <a:cxn ang="0">
                  <a:pos x="9" y="79"/>
                </a:cxn>
                <a:cxn ang="0">
                  <a:pos x="12" y="81"/>
                </a:cxn>
                <a:cxn ang="0">
                  <a:pos x="21" y="86"/>
                </a:cxn>
                <a:cxn ang="0">
                  <a:pos x="23" y="88"/>
                </a:cxn>
                <a:cxn ang="0">
                  <a:pos x="28" y="91"/>
                </a:cxn>
                <a:cxn ang="0">
                  <a:pos x="43" y="91"/>
                </a:cxn>
                <a:cxn ang="0">
                  <a:pos x="47" y="88"/>
                </a:cxn>
                <a:cxn ang="0">
                  <a:pos x="52" y="88"/>
                </a:cxn>
                <a:cxn ang="0">
                  <a:pos x="55" y="86"/>
                </a:cxn>
                <a:cxn ang="0">
                  <a:pos x="60" y="84"/>
                </a:cxn>
                <a:cxn ang="0">
                  <a:pos x="62" y="84"/>
                </a:cxn>
                <a:cxn ang="0">
                  <a:pos x="72" y="79"/>
                </a:cxn>
                <a:cxn ang="0">
                  <a:pos x="72" y="69"/>
                </a:cxn>
                <a:cxn ang="0">
                  <a:pos x="74" y="60"/>
                </a:cxn>
                <a:cxn ang="0">
                  <a:pos x="74" y="50"/>
                </a:cxn>
                <a:cxn ang="0">
                  <a:pos x="76" y="40"/>
                </a:cxn>
                <a:cxn ang="0">
                  <a:pos x="74" y="31"/>
                </a:cxn>
                <a:cxn ang="0">
                  <a:pos x="74" y="21"/>
                </a:cxn>
                <a:cxn ang="0">
                  <a:pos x="72" y="12"/>
                </a:cxn>
                <a:cxn ang="0">
                  <a:pos x="72" y="4"/>
                </a:cxn>
                <a:cxn ang="0">
                  <a:pos x="67" y="2"/>
                </a:cxn>
                <a:cxn ang="0">
                  <a:pos x="60" y="2"/>
                </a:cxn>
                <a:cxn ang="0">
                  <a:pos x="55" y="0"/>
                </a:cxn>
                <a:cxn ang="0">
                  <a:pos x="28" y="0"/>
                </a:cxn>
                <a:cxn ang="0">
                  <a:pos x="23" y="2"/>
                </a:cxn>
                <a:cxn ang="0">
                  <a:pos x="21" y="4"/>
                </a:cxn>
                <a:cxn ang="0">
                  <a:pos x="16" y="4"/>
                </a:cxn>
                <a:cxn ang="0">
                  <a:pos x="9" y="12"/>
                </a:cxn>
                <a:cxn ang="0">
                  <a:pos x="4" y="19"/>
                </a:cxn>
                <a:cxn ang="0">
                  <a:pos x="2" y="26"/>
                </a:cxn>
                <a:cxn ang="0">
                  <a:pos x="0" y="36"/>
                </a:cxn>
              </a:cxnLst>
              <a:rect l="0" t="0" r="r" b="b"/>
              <a:pathLst>
                <a:path w="77" h="91">
                  <a:moveTo>
                    <a:pt x="0" y="36"/>
                  </a:moveTo>
                  <a:lnTo>
                    <a:pt x="0" y="50"/>
                  </a:lnTo>
                  <a:lnTo>
                    <a:pt x="4" y="69"/>
                  </a:lnTo>
                  <a:lnTo>
                    <a:pt x="9" y="79"/>
                  </a:lnTo>
                  <a:lnTo>
                    <a:pt x="12" y="81"/>
                  </a:lnTo>
                  <a:lnTo>
                    <a:pt x="21" y="86"/>
                  </a:lnTo>
                  <a:lnTo>
                    <a:pt x="23" y="88"/>
                  </a:lnTo>
                  <a:lnTo>
                    <a:pt x="28" y="91"/>
                  </a:lnTo>
                  <a:lnTo>
                    <a:pt x="43" y="91"/>
                  </a:lnTo>
                  <a:lnTo>
                    <a:pt x="47" y="88"/>
                  </a:lnTo>
                  <a:lnTo>
                    <a:pt x="52" y="88"/>
                  </a:lnTo>
                  <a:lnTo>
                    <a:pt x="55" y="86"/>
                  </a:lnTo>
                  <a:lnTo>
                    <a:pt x="60" y="84"/>
                  </a:lnTo>
                  <a:lnTo>
                    <a:pt x="62" y="84"/>
                  </a:lnTo>
                  <a:lnTo>
                    <a:pt x="72" y="79"/>
                  </a:lnTo>
                  <a:lnTo>
                    <a:pt x="72" y="69"/>
                  </a:lnTo>
                  <a:lnTo>
                    <a:pt x="74" y="60"/>
                  </a:lnTo>
                  <a:lnTo>
                    <a:pt x="74" y="50"/>
                  </a:lnTo>
                  <a:lnTo>
                    <a:pt x="76" y="40"/>
                  </a:lnTo>
                  <a:lnTo>
                    <a:pt x="74" y="31"/>
                  </a:lnTo>
                  <a:lnTo>
                    <a:pt x="74" y="21"/>
                  </a:lnTo>
                  <a:lnTo>
                    <a:pt x="72" y="12"/>
                  </a:lnTo>
                  <a:lnTo>
                    <a:pt x="72" y="4"/>
                  </a:lnTo>
                  <a:lnTo>
                    <a:pt x="67" y="2"/>
                  </a:lnTo>
                  <a:lnTo>
                    <a:pt x="60" y="2"/>
                  </a:lnTo>
                  <a:lnTo>
                    <a:pt x="55" y="0"/>
                  </a:lnTo>
                  <a:lnTo>
                    <a:pt x="28" y="0"/>
                  </a:lnTo>
                  <a:lnTo>
                    <a:pt x="23" y="2"/>
                  </a:lnTo>
                  <a:lnTo>
                    <a:pt x="21" y="4"/>
                  </a:lnTo>
                  <a:lnTo>
                    <a:pt x="16" y="4"/>
                  </a:lnTo>
                  <a:lnTo>
                    <a:pt x="9" y="12"/>
                  </a:lnTo>
                  <a:lnTo>
                    <a:pt x="4" y="19"/>
                  </a:lnTo>
                  <a:lnTo>
                    <a:pt x="2" y="26"/>
                  </a:lnTo>
                  <a:lnTo>
                    <a:pt x="0" y="36"/>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2" name="Freeform 1192"/>
            <p:cNvSpPr>
              <a:spLocks/>
            </p:cNvSpPr>
            <p:nvPr/>
          </p:nvSpPr>
          <p:spPr bwMode="auto">
            <a:xfrm>
              <a:off x="8311" y="2135"/>
              <a:ext cx="72" cy="87"/>
            </a:xfrm>
            <a:custGeom>
              <a:avLst/>
              <a:gdLst/>
              <a:ahLst/>
              <a:cxnLst>
                <a:cxn ang="0">
                  <a:pos x="2" y="48"/>
                </a:cxn>
                <a:cxn ang="0">
                  <a:pos x="2" y="55"/>
                </a:cxn>
                <a:cxn ang="0">
                  <a:pos x="7" y="62"/>
                </a:cxn>
                <a:cxn ang="0">
                  <a:pos x="14" y="76"/>
                </a:cxn>
                <a:cxn ang="0">
                  <a:pos x="19" y="79"/>
                </a:cxn>
                <a:cxn ang="0">
                  <a:pos x="21" y="81"/>
                </a:cxn>
                <a:cxn ang="0">
                  <a:pos x="26" y="84"/>
                </a:cxn>
                <a:cxn ang="0">
                  <a:pos x="28" y="84"/>
                </a:cxn>
                <a:cxn ang="0">
                  <a:pos x="33" y="86"/>
                </a:cxn>
                <a:cxn ang="0">
                  <a:pos x="38" y="86"/>
                </a:cxn>
                <a:cxn ang="0">
                  <a:pos x="43" y="84"/>
                </a:cxn>
                <a:cxn ang="0">
                  <a:pos x="45" y="84"/>
                </a:cxn>
                <a:cxn ang="0">
                  <a:pos x="50" y="81"/>
                </a:cxn>
                <a:cxn ang="0">
                  <a:pos x="52" y="81"/>
                </a:cxn>
                <a:cxn ang="0">
                  <a:pos x="57" y="79"/>
                </a:cxn>
                <a:cxn ang="0">
                  <a:pos x="60" y="76"/>
                </a:cxn>
                <a:cxn ang="0">
                  <a:pos x="64" y="74"/>
                </a:cxn>
                <a:cxn ang="0">
                  <a:pos x="67" y="72"/>
                </a:cxn>
                <a:cxn ang="0">
                  <a:pos x="69" y="62"/>
                </a:cxn>
                <a:cxn ang="0">
                  <a:pos x="72" y="55"/>
                </a:cxn>
                <a:cxn ang="0">
                  <a:pos x="72" y="21"/>
                </a:cxn>
                <a:cxn ang="0">
                  <a:pos x="69" y="12"/>
                </a:cxn>
                <a:cxn ang="0">
                  <a:pos x="67" y="4"/>
                </a:cxn>
                <a:cxn ang="0">
                  <a:pos x="64" y="4"/>
                </a:cxn>
                <a:cxn ang="0">
                  <a:pos x="60" y="2"/>
                </a:cxn>
                <a:cxn ang="0">
                  <a:pos x="57" y="2"/>
                </a:cxn>
                <a:cxn ang="0">
                  <a:pos x="52" y="0"/>
                </a:cxn>
                <a:cxn ang="0">
                  <a:pos x="28" y="0"/>
                </a:cxn>
                <a:cxn ang="0">
                  <a:pos x="26" y="2"/>
                </a:cxn>
                <a:cxn ang="0">
                  <a:pos x="21" y="2"/>
                </a:cxn>
                <a:cxn ang="0">
                  <a:pos x="12" y="12"/>
                </a:cxn>
                <a:cxn ang="0">
                  <a:pos x="7" y="19"/>
                </a:cxn>
                <a:cxn ang="0">
                  <a:pos x="0" y="40"/>
                </a:cxn>
                <a:cxn ang="0">
                  <a:pos x="2" y="48"/>
                </a:cxn>
              </a:cxnLst>
              <a:rect l="0" t="0" r="r" b="b"/>
              <a:pathLst>
                <a:path w="72" h="87">
                  <a:moveTo>
                    <a:pt x="2" y="48"/>
                  </a:moveTo>
                  <a:lnTo>
                    <a:pt x="2" y="55"/>
                  </a:lnTo>
                  <a:lnTo>
                    <a:pt x="7" y="62"/>
                  </a:lnTo>
                  <a:lnTo>
                    <a:pt x="14" y="76"/>
                  </a:lnTo>
                  <a:lnTo>
                    <a:pt x="19" y="79"/>
                  </a:lnTo>
                  <a:lnTo>
                    <a:pt x="21" y="81"/>
                  </a:lnTo>
                  <a:lnTo>
                    <a:pt x="26" y="84"/>
                  </a:lnTo>
                  <a:lnTo>
                    <a:pt x="28" y="84"/>
                  </a:lnTo>
                  <a:lnTo>
                    <a:pt x="33" y="86"/>
                  </a:lnTo>
                  <a:lnTo>
                    <a:pt x="38" y="86"/>
                  </a:lnTo>
                  <a:lnTo>
                    <a:pt x="43" y="84"/>
                  </a:lnTo>
                  <a:lnTo>
                    <a:pt x="45" y="84"/>
                  </a:lnTo>
                  <a:lnTo>
                    <a:pt x="50" y="81"/>
                  </a:lnTo>
                  <a:lnTo>
                    <a:pt x="52" y="81"/>
                  </a:lnTo>
                  <a:lnTo>
                    <a:pt x="57" y="79"/>
                  </a:lnTo>
                  <a:lnTo>
                    <a:pt x="60" y="76"/>
                  </a:lnTo>
                  <a:lnTo>
                    <a:pt x="64" y="74"/>
                  </a:lnTo>
                  <a:lnTo>
                    <a:pt x="67" y="72"/>
                  </a:lnTo>
                  <a:lnTo>
                    <a:pt x="69" y="62"/>
                  </a:lnTo>
                  <a:lnTo>
                    <a:pt x="72" y="55"/>
                  </a:lnTo>
                  <a:lnTo>
                    <a:pt x="72" y="21"/>
                  </a:lnTo>
                  <a:lnTo>
                    <a:pt x="69" y="12"/>
                  </a:lnTo>
                  <a:lnTo>
                    <a:pt x="67" y="4"/>
                  </a:lnTo>
                  <a:lnTo>
                    <a:pt x="64" y="4"/>
                  </a:lnTo>
                  <a:lnTo>
                    <a:pt x="60" y="2"/>
                  </a:lnTo>
                  <a:lnTo>
                    <a:pt x="57" y="2"/>
                  </a:lnTo>
                  <a:lnTo>
                    <a:pt x="52" y="0"/>
                  </a:lnTo>
                  <a:lnTo>
                    <a:pt x="28" y="0"/>
                  </a:lnTo>
                  <a:lnTo>
                    <a:pt x="26" y="2"/>
                  </a:lnTo>
                  <a:lnTo>
                    <a:pt x="21" y="2"/>
                  </a:lnTo>
                  <a:lnTo>
                    <a:pt x="12" y="12"/>
                  </a:lnTo>
                  <a:lnTo>
                    <a:pt x="7" y="19"/>
                  </a:lnTo>
                  <a:lnTo>
                    <a:pt x="0" y="40"/>
                  </a:lnTo>
                  <a:lnTo>
                    <a:pt x="2" y="48"/>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3" name="Freeform 1193"/>
            <p:cNvSpPr>
              <a:spLocks/>
            </p:cNvSpPr>
            <p:nvPr/>
          </p:nvSpPr>
          <p:spPr bwMode="auto">
            <a:xfrm>
              <a:off x="8227" y="2126"/>
              <a:ext cx="38" cy="69"/>
            </a:xfrm>
            <a:custGeom>
              <a:avLst/>
              <a:gdLst/>
              <a:ahLst/>
              <a:cxnLst>
                <a:cxn ang="0">
                  <a:pos x="0" y="4"/>
                </a:cxn>
                <a:cxn ang="0">
                  <a:pos x="0" y="69"/>
                </a:cxn>
                <a:cxn ang="0">
                  <a:pos x="2" y="69"/>
                </a:cxn>
                <a:cxn ang="0">
                  <a:pos x="2" y="7"/>
                </a:cxn>
                <a:cxn ang="0">
                  <a:pos x="38" y="2"/>
                </a:cxn>
                <a:cxn ang="0">
                  <a:pos x="38" y="0"/>
                </a:cxn>
                <a:cxn ang="0">
                  <a:pos x="0" y="4"/>
                </a:cxn>
              </a:cxnLst>
              <a:rect l="0" t="0" r="r" b="b"/>
              <a:pathLst>
                <a:path w="38" h="69">
                  <a:moveTo>
                    <a:pt x="0" y="4"/>
                  </a:moveTo>
                  <a:lnTo>
                    <a:pt x="0" y="69"/>
                  </a:lnTo>
                  <a:lnTo>
                    <a:pt x="2" y="69"/>
                  </a:lnTo>
                  <a:lnTo>
                    <a:pt x="2" y="7"/>
                  </a:lnTo>
                  <a:lnTo>
                    <a:pt x="38" y="2"/>
                  </a:lnTo>
                  <a:lnTo>
                    <a:pt x="38"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4" name="Freeform 1194"/>
            <p:cNvSpPr>
              <a:spLocks/>
            </p:cNvSpPr>
            <p:nvPr/>
          </p:nvSpPr>
          <p:spPr bwMode="auto">
            <a:xfrm>
              <a:off x="8227" y="2135"/>
              <a:ext cx="38" cy="5"/>
            </a:xfrm>
            <a:custGeom>
              <a:avLst/>
              <a:gdLst/>
              <a:ahLst/>
              <a:cxnLst>
                <a:cxn ang="0">
                  <a:pos x="2" y="2"/>
                </a:cxn>
                <a:cxn ang="0">
                  <a:pos x="2" y="2"/>
                </a:cxn>
                <a:cxn ang="0">
                  <a:pos x="0" y="4"/>
                </a:cxn>
                <a:cxn ang="0">
                  <a:pos x="38" y="2"/>
                </a:cxn>
                <a:cxn ang="0">
                  <a:pos x="38" y="0"/>
                </a:cxn>
                <a:cxn ang="0">
                  <a:pos x="2" y="2"/>
                </a:cxn>
              </a:cxnLst>
              <a:rect l="0" t="0" r="r" b="b"/>
              <a:pathLst>
                <a:path w="38" h="5">
                  <a:moveTo>
                    <a:pt x="2" y="2"/>
                  </a:moveTo>
                  <a:lnTo>
                    <a:pt x="2" y="2"/>
                  </a:lnTo>
                  <a:lnTo>
                    <a:pt x="0" y="4"/>
                  </a:lnTo>
                  <a:lnTo>
                    <a:pt x="38" y="2"/>
                  </a:lnTo>
                  <a:lnTo>
                    <a:pt x="38"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5" name="Freeform 1195"/>
            <p:cNvSpPr>
              <a:spLocks/>
            </p:cNvSpPr>
            <p:nvPr/>
          </p:nvSpPr>
          <p:spPr bwMode="auto">
            <a:xfrm>
              <a:off x="8229" y="2147"/>
              <a:ext cx="34" cy="5"/>
            </a:xfrm>
            <a:custGeom>
              <a:avLst/>
              <a:gdLst/>
              <a:ahLst/>
              <a:cxnLst>
                <a:cxn ang="0">
                  <a:pos x="0" y="2"/>
                </a:cxn>
                <a:cxn ang="0">
                  <a:pos x="0" y="4"/>
                </a:cxn>
                <a:cxn ang="0">
                  <a:pos x="33" y="2"/>
                </a:cxn>
                <a:cxn ang="0">
                  <a:pos x="33" y="0"/>
                </a:cxn>
                <a:cxn ang="0">
                  <a:pos x="0" y="2"/>
                </a:cxn>
              </a:cxnLst>
              <a:rect l="0" t="0" r="r" b="b"/>
              <a:pathLst>
                <a:path w="34" h="5">
                  <a:moveTo>
                    <a:pt x="0" y="2"/>
                  </a:moveTo>
                  <a:lnTo>
                    <a:pt x="0" y="4"/>
                  </a:lnTo>
                  <a:lnTo>
                    <a:pt x="33" y="2"/>
                  </a:lnTo>
                  <a:lnTo>
                    <a:pt x="3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6" name="Freeform 1196"/>
            <p:cNvSpPr>
              <a:spLocks/>
            </p:cNvSpPr>
            <p:nvPr/>
          </p:nvSpPr>
          <p:spPr bwMode="auto">
            <a:xfrm>
              <a:off x="8229" y="2147"/>
              <a:ext cx="34" cy="5"/>
            </a:xfrm>
            <a:custGeom>
              <a:avLst/>
              <a:gdLst/>
              <a:ahLst/>
              <a:cxnLst>
                <a:cxn ang="0">
                  <a:pos x="0" y="2"/>
                </a:cxn>
                <a:cxn ang="0">
                  <a:pos x="0" y="4"/>
                </a:cxn>
                <a:cxn ang="0">
                  <a:pos x="33" y="2"/>
                </a:cxn>
                <a:cxn ang="0">
                  <a:pos x="33" y="0"/>
                </a:cxn>
                <a:cxn ang="0">
                  <a:pos x="0" y="2"/>
                </a:cxn>
              </a:cxnLst>
              <a:rect l="0" t="0" r="r" b="b"/>
              <a:pathLst>
                <a:path w="34" h="5">
                  <a:moveTo>
                    <a:pt x="0" y="2"/>
                  </a:moveTo>
                  <a:lnTo>
                    <a:pt x="0" y="4"/>
                  </a:lnTo>
                  <a:lnTo>
                    <a:pt x="33" y="2"/>
                  </a:lnTo>
                  <a:lnTo>
                    <a:pt x="33"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7" name="Freeform 1197"/>
            <p:cNvSpPr>
              <a:spLocks/>
            </p:cNvSpPr>
            <p:nvPr/>
          </p:nvSpPr>
          <p:spPr bwMode="auto">
            <a:xfrm>
              <a:off x="8227" y="2164"/>
              <a:ext cx="38" cy="5"/>
            </a:xfrm>
            <a:custGeom>
              <a:avLst/>
              <a:gdLst/>
              <a:ahLst/>
              <a:cxnLst>
                <a:cxn ang="0">
                  <a:pos x="2" y="2"/>
                </a:cxn>
                <a:cxn ang="0">
                  <a:pos x="2" y="2"/>
                </a:cxn>
                <a:cxn ang="0">
                  <a:pos x="0" y="4"/>
                </a:cxn>
                <a:cxn ang="0">
                  <a:pos x="38" y="2"/>
                </a:cxn>
                <a:cxn ang="0">
                  <a:pos x="38" y="0"/>
                </a:cxn>
                <a:cxn ang="0">
                  <a:pos x="2" y="2"/>
                </a:cxn>
              </a:cxnLst>
              <a:rect l="0" t="0" r="r" b="b"/>
              <a:pathLst>
                <a:path w="38" h="5">
                  <a:moveTo>
                    <a:pt x="2" y="2"/>
                  </a:moveTo>
                  <a:lnTo>
                    <a:pt x="2" y="2"/>
                  </a:lnTo>
                  <a:lnTo>
                    <a:pt x="0" y="4"/>
                  </a:lnTo>
                  <a:lnTo>
                    <a:pt x="38" y="2"/>
                  </a:lnTo>
                  <a:lnTo>
                    <a:pt x="38"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8" name="Freeform 1198"/>
            <p:cNvSpPr>
              <a:spLocks/>
            </p:cNvSpPr>
            <p:nvPr/>
          </p:nvSpPr>
          <p:spPr bwMode="auto">
            <a:xfrm>
              <a:off x="8229" y="2152"/>
              <a:ext cx="36" cy="15"/>
            </a:xfrm>
            <a:custGeom>
              <a:avLst/>
              <a:gdLst/>
              <a:ahLst/>
              <a:cxnLst>
                <a:cxn ang="0">
                  <a:pos x="0" y="2"/>
                </a:cxn>
                <a:cxn ang="0">
                  <a:pos x="0" y="14"/>
                </a:cxn>
                <a:cxn ang="0">
                  <a:pos x="35" y="14"/>
                </a:cxn>
                <a:cxn ang="0">
                  <a:pos x="35" y="0"/>
                </a:cxn>
                <a:cxn ang="0">
                  <a:pos x="0" y="2"/>
                </a:cxn>
              </a:cxnLst>
              <a:rect l="0" t="0" r="r" b="b"/>
              <a:pathLst>
                <a:path w="36" h="15">
                  <a:moveTo>
                    <a:pt x="0" y="2"/>
                  </a:moveTo>
                  <a:lnTo>
                    <a:pt x="0" y="14"/>
                  </a:lnTo>
                  <a:lnTo>
                    <a:pt x="35" y="14"/>
                  </a:ln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9" name="Freeform 1199"/>
            <p:cNvSpPr>
              <a:spLocks/>
            </p:cNvSpPr>
            <p:nvPr/>
          </p:nvSpPr>
          <p:spPr bwMode="auto">
            <a:xfrm>
              <a:off x="8304" y="2275"/>
              <a:ext cx="93" cy="9"/>
            </a:xfrm>
            <a:custGeom>
              <a:avLst/>
              <a:gdLst/>
              <a:ahLst/>
              <a:cxnLst>
                <a:cxn ang="0">
                  <a:pos x="0" y="0"/>
                </a:cxn>
                <a:cxn ang="0">
                  <a:pos x="0" y="9"/>
                </a:cxn>
                <a:cxn ang="0">
                  <a:pos x="0" y="4"/>
                </a:cxn>
                <a:cxn ang="0">
                  <a:pos x="93" y="7"/>
                </a:cxn>
                <a:cxn ang="0">
                  <a:pos x="93" y="2"/>
                </a:cxn>
                <a:cxn ang="0">
                  <a:pos x="0" y="0"/>
                </a:cxn>
              </a:cxnLst>
              <a:rect l="0" t="0" r="r" b="b"/>
              <a:pathLst>
                <a:path w="93" h="9">
                  <a:moveTo>
                    <a:pt x="0" y="0"/>
                  </a:moveTo>
                  <a:lnTo>
                    <a:pt x="0" y="9"/>
                  </a:lnTo>
                  <a:lnTo>
                    <a:pt x="0" y="4"/>
                  </a:lnTo>
                  <a:lnTo>
                    <a:pt x="93" y="7"/>
                  </a:lnTo>
                  <a:lnTo>
                    <a:pt x="93"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0" name="Freeform 1200"/>
            <p:cNvSpPr>
              <a:spLocks/>
            </p:cNvSpPr>
            <p:nvPr/>
          </p:nvSpPr>
          <p:spPr bwMode="auto">
            <a:xfrm>
              <a:off x="8304" y="2280"/>
              <a:ext cx="93" cy="4"/>
            </a:xfrm>
            <a:custGeom>
              <a:avLst/>
              <a:gdLst/>
              <a:ahLst/>
              <a:cxnLst>
                <a:cxn ang="0">
                  <a:pos x="2" y="0"/>
                </a:cxn>
                <a:cxn ang="0">
                  <a:pos x="2" y="0"/>
                </a:cxn>
                <a:cxn ang="0">
                  <a:pos x="0" y="2"/>
                </a:cxn>
                <a:cxn ang="0">
                  <a:pos x="93" y="4"/>
                </a:cxn>
                <a:cxn ang="0">
                  <a:pos x="93" y="2"/>
                </a:cxn>
                <a:cxn ang="0">
                  <a:pos x="2" y="0"/>
                </a:cxn>
              </a:cxnLst>
              <a:rect l="0" t="0" r="r" b="b"/>
              <a:pathLst>
                <a:path w="93" h="4">
                  <a:moveTo>
                    <a:pt x="2" y="0"/>
                  </a:moveTo>
                  <a:lnTo>
                    <a:pt x="2" y="0"/>
                  </a:lnTo>
                  <a:lnTo>
                    <a:pt x="0" y="2"/>
                  </a:lnTo>
                  <a:lnTo>
                    <a:pt x="93" y="4"/>
                  </a:lnTo>
                  <a:lnTo>
                    <a:pt x="93"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1" name="Freeform 1201"/>
            <p:cNvSpPr>
              <a:spLocks/>
            </p:cNvSpPr>
            <p:nvPr/>
          </p:nvSpPr>
          <p:spPr bwMode="auto">
            <a:xfrm>
              <a:off x="8325" y="2277"/>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2" name="Freeform 1202"/>
            <p:cNvSpPr>
              <a:spLocks/>
            </p:cNvSpPr>
            <p:nvPr/>
          </p:nvSpPr>
          <p:spPr bwMode="auto">
            <a:xfrm>
              <a:off x="8368" y="2277"/>
              <a:ext cx="20" cy="3"/>
            </a:xfrm>
            <a:custGeom>
              <a:avLst/>
              <a:gdLst/>
              <a:ahLst/>
              <a:cxnLst>
                <a:cxn ang="0">
                  <a:pos x="0" y="0"/>
                </a:cxn>
                <a:cxn ang="0">
                  <a:pos x="0" y="2"/>
                </a:cxn>
                <a:cxn ang="0">
                  <a:pos x="19" y="2"/>
                </a:cxn>
                <a:cxn ang="0">
                  <a:pos x="0" y="0"/>
                </a:cxn>
              </a:cxnLst>
              <a:rect l="0" t="0" r="r" b="b"/>
              <a:pathLst>
                <a:path w="20" h="3">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3" name="Freeform 1203"/>
            <p:cNvSpPr>
              <a:spLocks/>
            </p:cNvSpPr>
            <p:nvPr/>
          </p:nvSpPr>
          <p:spPr bwMode="auto">
            <a:xfrm>
              <a:off x="8486" y="2104"/>
              <a:ext cx="10" cy="188"/>
            </a:xfrm>
            <a:custGeom>
              <a:avLst/>
              <a:gdLst/>
              <a:ahLst/>
              <a:cxnLst>
                <a:cxn ang="0">
                  <a:pos x="7" y="16"/>
                </a:cxn>
                <a:cxn ang="0">
                  <a:pos x="7" y="16"/>
                </a:cxn>
                <a:cxn ang="0">
                  <a:pos x="0" y="0"/>
                </a:cxn>
                <a:cxn ang="0">
                  <a:pos x="0" y="187"/>
                </a:cxn>
                <a:cxn ang="0">
                  <a:pos x="9" y="180"/>
                </a:cxn>
                <a:cxn ang="0">
                  <a:pos x="9" y="24"/>
                </a:cxn>
                <a:cxn ang="0">
                  <a:pos x="7" y="16"/>
                </a:cxn>
              </a:cxnLst>
              <a:rect l="0" t="0" r="r" b="b"/>
              <a:pathLst>
                <a:path w="10" h="188">
                  <a:moveTo>
                    <a:pt x="7" y="16"/>
                  </a:moveTo>
                  <a:lnTo>
                    <a:pt x="7" y="16"/>
                  </a:lnTo>
                  <a:lnTo>
                    <a:pt x="0" y="0"/>
                  </a:lnTo>
                  <a:lnTo>
                    <a:pt x="0" y="187"/>
                  </a:lnTo>
                  <a:lnTo>
                    <a:pt x="9" y="180"/>
                  </a:lnTo>
                  <a:lnTo>
                    <a:pt x="9" y="24"/>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4" name="Freeform 1204"/>
            <p:cNvSpPr>
              <a:spLocks/>
            </p:cNvSpPr>
            <p:nvPr/>
          </p:nvSpPr>
          <p:spPr bwMode="auto">
            <a:xfrm>
              <a:off x="8544" y="2155"/>
              <a:ext cx="16" cy="125"/>
            </a:xfrm>
            <a:custGeom>
              <a:avLst/>
              <a:gdLst/>
              <a:ahLst/>
              <a:cxnLst>
                <a:cxn ang="0">
                  <a:pos x="14" y="7"/>
                </a:cxn>
                <a:cxn ang="0">
                  <a:pos x="0" y="0"/>
                </a:cxn>
                <a:cxn ang="0">
                  <a:pos x="4" y="19"/>
                </a:cxn>
                <a:cxn ang="0">
                  <a:pos x="4" y="79"/>
                </a:cxn>
                <a:cxn ang="0">
                  <a:pos x="2" y="91"/>
                </a:cxn>
                <a:cxn ang="0">
                  <a:pos x="0" y="107"/>
                </a:cxn>
                <a:cxn ang="0">
                  <a:pos x="0" y="124"/>
                </a:cxn>
                <a:cxn ang="0">
                  <a:pos x="12" y="122"/>
                </a:cxn>
                <a:cxn ang="0">
                  <a:pos x="14" y="112"/>
                </a:cxn>
                <a:cxn ang="0">
                  <a:pos x="16" y="98"/>
                </a:cxn>
                <a:cxn ang="0">
                  <a:pos x="16" y="21"/>
                </a:cxn>
                <a:cxn ang="0">
                  <a:pos x="14" y="7"/>
                </a:cxn>
              </a:cxnLst>
              <a:rect l="0" t="0" r="r" b="b"/>
              <a:pathLst>
                <a:path w="16" h="125">
                  <a:moveTo>
                    <a:pt x="14" y="7"/>
                  </a:moveTo>
                  <a:lnTo>
                    <a:pt x="0" y="0"/>
                  </a:lnTo>
                  <a:lnTo>
                    <a:pt x="4" y="19"/>
                  </a:lnTo>
                  <a:lnTo>
                    <a:pt x="4" y="79"/>
                  </a:lnTo>
                  <a:lnTo>
                    <a:pt x="2" y="91"/>
                  </a:lnTo>
                  <a:lnTo>
                    <a:pt x="0" y="107"/>
                  </a:lnTo>
                  <a:lnTo>
                    <a:pt x="0" y="124"/>
                  </a:lnTo>
                  <a:lnTo>
                    <a:pt x="12" y="122"/>
                  </a:lnTo>
                  <a:lnTo>
                    <a:pt x="14" y="112"/>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5" name="Freeform 1205"/>
            <p:cNvSpPr>
              <a:spLocks/>
            </p:cNvSpPr>
            <p:nvPr/>
          </p:nvSpPr>
          <p:spPr bwMode="auto">
            <a:xfrm>
              <a:off x="8541" y="2152"/>
              <a:ext cx="17" cy="128"/>
            </a:xfrm>
            <a:custGeom>
              <a:avLst/>
              <a:gdLst/>
              <a:ahLst/>
              <a:cxnLst>
                <a:cxn ang="0">
                  <a:pos x="0" y="0"/>
                </a:cxn>
                <a:cxn ang="0">
                  <a:pos x="4" y="21"/>
                </a:cxn>
                <a:cxn ang="0">
                  <a:pos x="4" y="67"/>
                </a:cxn>
                <a:cxn ang="0">
                  <a:pos x="2" y="81"/>
                </a:cxn>
                <a:cxn ang="0">
                  <a:pos x="2" y="93"/>
                </a:cxn>
                <a:cxn ang="0">
                  <a:pos x="0" y="110"/>
                </a:cxn>
                <a:cxn ang="0">
                  <a:pos x="0" y="127"/>
                </a:cxn>
                <a:cxn ang="0">
                  <a:pos x="9" y="127"/>
                </a:cxn>
                <a:cxn ang="0">
                  <a:pos x="12" y="124"/>
                </a:cxn>
                <a:cxn ang="0">
                  <a:pos x="14" y="112"/>
                </a:cxn>
                <a:cxn ang="0">
                  <a:pos x="14" y="100"/>
                </a:cxn>
                <a:cxn ang="0">
                  <a:pos x="16" y="86"/>
                </a:cxn>
                <a:cxn ang="0">
                  <a:pos x="16" y="24"/>
                </a:cxn>
                <a:cxn ang="0">
                  <a:pos x="14" y="9"/>
                </a:cxn>
                <a:cxn ang="0">
                  <a:pos x="9" y="7"/>
                </a:cxn>
                <a:cxn ang="0">
                  <a:pos x="4" y="2"/>
                </a:cxn>
                <a:cxn ang="0">
                  <a:pos x="0" y="0"/>
                </a:cxn>
              </a:cxnLst>
              <a:rect l="0" t="0" r="r" b="b"/>
              <a:pathLst>
                <a:path w="17" h="128">
                  <a:moveTo>
                    <a:pt x="0" y="0"/>
                  </a:moveTo>
                  <a:lnTo>
                    <a:pt x="4" y="21"/>
                  </a:lnTo>
                  <a:lnTo>
                    <a:pt x="4" y="67"/>
                  </a:lnTo>
                  <a:lnTo>
                    <a:pt x="2" y="81"/>
                  </a:lnTo>
                  <a:lnTo>
                    <a:pt x="2" y="93"/>
                  </a:lnTo>
                  <a:lnTo>
                    <a:pt x="0" y="110"/>
                  </a:lnTo>
                  <a:lnTo>
                    <a:pt x="0" y="127"/>
                  </a:lnTo>
                  <a:lnTo>
                    <a:pt x="9" y="127"/>
                  </a:lnTo>
                  <a:lnTo>
                    <a:pt x="12" y="124"/>
                  </a:lnTo>
                  <a:lnTo>
                    <a:pt x="14" y="112"/>
                  </a:lnTo>
                  <a:lnTo>
                    <a:pt x="14" y="100"/>
                  </a:lnTo>
                  <a:lnTo>
                    <a:pt x="16" y="86"/>
                  </a:lnTo>
                  <a:lnTo>
                    <a:pt x="16" y="24"/>
                  </a:lnTo>
                  <a:lnTo>
                    <a:pt x="14" y="9"/>
                  </a:lnTo>
                  <a:lnTo>
                    <a:pt x="9" y="7"/>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6" name="Freeform 1206"/>
            <p:cNvSpPr>
              <a:spLocks/>
            </p:cNvSpPr>
            <p:nvPr/>
          </p:nvSpPr>
          <p:spPr bwMode="auto">
            <a:xfrm>
              <a:off x="8539" y="2152"/>
              <a:ext cx="17" cy="128"/>
            </a:xfrm>
            <a:custGeom>
              <a:avLst/>
              <a:gdLst/>
              <a:ahLst/>
              <a:cxnLst>
                <a:cxn ang="0">
                  <a:pos x="0" y="0"/>
                </a:cxn>
                <a:cxn ang="0">
                  <a:pos x="4" y="19"/>
                </a:cxn>
                <a:cxn ang="0">
                  <a:pos x="4" y="67"/>
                </a:cxn>
                <a:cxn ang="0">
                  <a:pos x="2" y="79"/>
                </a:cxn>
                <a:cxn ang="0">
                  <a:pos x="2" y="93"/>
                </a:cxn>
                <a:cxn ang="0">
                  <a:pos x="0" y="110"/>
                </a:cxn>
                <a:cxn ang="0">
                  <a:pos x="0" y="127"/>
                </a:cxn>
                <a:cxn ang="0">
                  <a:pos x="7" y="127"/>
                </a:cxn>
                <a:cxn ang="0">
                  <a:pos x="12" y="124"/>
                </a:cxn>
                <a:cxn ang="0">
                  <a:pos x="14" y="100"/>
                </a:cxn>
                <a:cxn ang="0">
                  <a:pos x="16" y="69"/>
                </a:cxn>
                <a:cxn ang="0">
                  <a:pos x="16" y="36"/>
                </a:cxn>
                <a:cxn ang="0">
                  <a:pos x="14" y="7"/>
                </a:cxn>
                <a:cxn ang="0">
                  <a:pos x="12" y="4"/>
                </a:cxn>
                <a:cxn ang="0">
                  <a:pos x="7" y="4"/>
                </a:cxn>
                <a:cxn ang="0">
                  <a:pos x="4" y="2"/>
                </a:cxn>
                <a:cxn ang="0">
                  <a:pos x="0" y="0"/>
                </a:cxn>
              </a:cxnLst>
              <a:rect l="0" t="0" r="r" b="b"/>
              <a:pathLst>
                <a:path w="17" h="128">
                  <a:moveTo>
                    <a:pt x="0" y="0"/>
                  </a:moveTo>
                  <a:lnTo>
                    <a:pt x="4" y="19"/>
                  </a:lnTo>
                  <a:lnTo>
                    <a:pt x="4" y="67"/>
                  </a:lnTo>
                  <a:lnTo>
                    <a:pt x="2" y="79"/>
                  </a:lnTo>
                  <a:lnTo>
                    <a:pt x="2" y="93"/>
                  </a:lnTo>
                  <a:lnTo>
                    <a:pt x="0" y="110"/>
                  </a:lnTo>
                  <a:lnTo>
                    <a:pt x="0" y="127"/>
                  </a:lnTo>
                  <a:lnTo>
                    <a:pt x="7" y="127"/>
                  </a:lnTo>
                  <a:lnTo>
                    <a:pt x="12" y="124"/>
                  </a:lnTo>
                  <a:lnTo>
                    <a:pt x="14" y="100"/>
                  </a:lnTo>
                  <a:lnTo>
                    <a:pt x="16" y="69"/>
                  </a:lnTo>
                  <a:lnTo>
                    <a:pt x="16" y="36"/>
                  </a:lnTo>
                  <a:lnTo>
                    <a:pt x="14" y="7"/>
                  </a:lnTo>
                  <a:lnTo>
                    <a:pt x="12" y="4"/>
                  </a:lnTo>
                  <a:lnTo>
                    <a:pt x="7" y="4"/>
                  </a:lnTo>
                  <a:lnTo>
                    <a:pt x="4" y="2"/>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7" name="Freeform 1207"/>
            <p:cNvSpPr>
              <a:spLocks/>
            </p:cNvSpPr>
            <p:nvPr/>
          </p:nvSpPr>
          <p:spPr bwMode="auto">
            <a:xfrm>
              <a:off x="8534" y="2150"/>
              <a:ext cx="19" cy="130"/>
            </a:xfrm>
            <a:custGeom>
              <a:avLst/>
              <a:gdLst/>
              <a:ahLst/>
              <a:cxnLst>
                <a:cxn ang="0">
                  <a:pos x="2" y="0"/>
                </a:cxn>
                <a:cxn ang="0">
                  <a:pos x="7" y="21"/>
                </a:cxn>
                <a:cxn ang="0">
                  <a:pos x="7" y="67"/>
                </a:cxn>
                <a:cxn ang="0">
                  <a:pos x="4" y="81"/>
                </a:cxn>
                <a:cxn ang="0">
                  <a:pos x="4" y="96"/>
                </a:cxn>
                <a:cxn ang="0">
                  <a:pos x="0" y="129"/>
                </a:cxn>
                <a:cxn ang="0">
                  <a:pos x="9" y="129"/>
                </a:cxn>
                <a:cxn ang="0">
                  <a:pos x="14" y="127"/>
                </a:cxn>
                <a:cxn ang="0">
                  <a:pos x="16" y="103"/>
                </a:cxn>
                <a:cxn ang="0">
                  <a:pos x="19" y="72"/>
                </a:cxn>
                <a:cxn ang="0">
                  <a:pos x="19" y="38"/>
                </a:cxn>
                <a:cxn ang="0">
                  <a:pos x="16" y="9"/>
                </a:cxn>
                <a:cxn ang="0">
                  <a:pos x="11" y="4"/>
                </a:cxn>
                <a:cxn ang="0">
                  <a:pos x="7" y="2"/>
                </a:cxn>
                <a:cxn ang="0">
                  <a:pos x="2" y="0"/>
                </a:cxn>
              </a:cxnLst>
              <a:rect l="0" t="0" r="r" b="b"/>
              <a:pathLst>
                <a:path w="19" h="130">
                  <a:moveTo>
                    <a:pt x="2" y="0"/>
                  </a:moveTo>
                  <a:lnTo>
                    <a:pt x="7" y="21"/>
                  </a:lnTo>
                  <a:lnTo>
                    <a:pt x="7" y="67"/>
                  </a:lnTo>
                  <a:lnTo>
                    <a:pt x="4" y="81"/>
                  </a:lnTo>
                  <a:lnTo>
                    <a:pt x="4" y="96"/>
                  </a:lnTo>
                  <a:lnTo>
                    <a:pt x="0" y="129"/>
                  </a:lnTo>
                  <a:lnTo>
                    <a:pt x="9" y="129"/>
                  </a:lnTo>
                  <a:lnTo>
                    <a:pt x="14" y="127"/>
                  </a:lnTo>
                  <a:lnTo>
                    <a:pt x="16" y="103"/>
                  </a:lnTo>
                  <a:lnTo>
                    <a:pt x="19" y="72"/>
                  </a:lnTo>
                  <a:lnTo>
                    <a:pt x="19" y="38"/>
                  </a:lnTo>
                  <a:lnTo>
                    <a:pt x="16" y="9"/>
                  </a:lnTo>
                  <a:lnTo>
                    <a:pt x="11" y="4"/>
                  </a:lnTo>
                  <a:lnTo>
                    <a:pt x="7" y="2"/>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8" name="Freeform 1208"/>
            <p:cNvSpPr>
              <a:spLocks/>
            </p:cNvSpPr>
            <p:nvPr/>
          </p:nvSpPr>
          <p:spPr bwMode="auto">
            <a:xfrm>
              <a:off x="8532" y="2150"/>
              <a:ext cx="19" cy="130"/>
            </a:xfrm>
            <a:custGeom>
              <a:avLst/>
              <a:gdLst/>
              <a:ahLst/>
              <a:cxnLst>
                <a:cxn ang="0">
                  <a:pos x="2" y="0"/>
                </a:cxn>
                <a:cxn ang="0">
                  <a:pos x="7" y="19"/>
                </a:cxn>
                <a:cxn ang="0">
                  <a:pos x="7" y="67"/>
                </a:cxn>
                <a:cxn ang="0">
                  <a:pos x="2" y="96"/>
                </a:cxn>
                <a:cxn ang="0">
                  <a:pos x="2" y="112"/>
                </a:cxn>
                <a:cxn ang="0">
                  <a:pos x="0" y="129"/>
                </a:cxn>
                <a:cxn ang="0">
                  <a:pos x="9" y="129"/>
                </a:cxn>
                <a:cxn ang="0">
                  <a:pos x="9" y="127"/>
                </a:cxn>
                <a:cxn ang="0">
                  <a:pos x="14" y="127"/>
                </a:cxn>
                <a:cxn ang="0">
                  <a:pos x="16" y="100"/>
                </a:cxn>
                <a:cxn ang="0">
                  <a:pos x="19" y="69"/>
                </a:cxn>
                <a:cxn ang="0">
                  <a:pos x="19" y="38"/>
                </a:cxn>
                <a:cxn ang="0">
                  <a:pos x="16" y="7"/>
                </a:cxn>
                <a:cxn ang="0">
                  <a:pos x="14" y="4"/>
                </a:cxn>
                <a:cxn ang="0">
                  <a:pos x="9" y="4"/>
                </a:cxn>
                <a:cxn ang="0">
                  <a:pos x="7" y="2"/>
                </a:cxn>
                <a:cxn ang="0">
                  <a:pos x="2" y="0"/>
                </a:cxn>
              </a:cxnLst>
              <a:rect l="0" t="0" r="r" b="b"/>
              <a:pathLst>
                <a:path w="19" h="130">
                  <a:moveTo>
                    <a:pt x="2" y="0"/>
                  </a:moveTo>
                  <a:lnTo>
                    <a:pt x="7" y="19"/>
                  </a:lnTo>
                  <a:lnTo>
                    <a:pt x="7" y="67"/>
                  </a:lnTo>
                  <a:lnTo>
                    <a:pt x="2" y="96"/>
                  </a:lnTo>
                  <a:lnTo>
                    <a:pt x="2" y="112"/>
                  </a:lnTo>
                  <a:lnTo>
                    <a:pt x="0" y="129"/>
                  </a:lnTo>
                  <a:lnTo>
                    <a:pt x="9" y="129"/>
                  </a:lnTo>
                  <a:lnTo>
                    <a:pt x="9" y="127"/>
                  </a:lnTo>
                  <a:lnTo>
                    <a:pt x="14" y="127"/>
                  </a:lnTo>
                  <a:lnTo>
                    <a:pt x="16" y="100"/>
                  </a:lnTo>
                  <a:lnTo>
                    <a:pt x="19" y="69"/>
                  </a:lnTo>
                  <a:lnTo>
                    <a:pt x="19" y="38"/>
                  </a:lnTo>
                  <a:lnTo>
                    <a:pt x="16" y="7"/>
                  </a:lnTo>
                  <a:lnTo>
                    <a:pt x="14" y="4"/>
                  </a:lnTo>
                  <a:lnTo>
                    <a:pt x="9" y="4"/>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9" name="Freeform 1209"/>
            <p:cNvSpPr>
              <a:spLocks/>
            </p:cNvSpPr>
            <p:nvPr/>
          </p:nvSpPr>
          <p:spPr bwMode="auto">
            <a:xfrm>
              <a:off x="8529" y="2147"/>
              <a:ext cx="19" cy="133"/>
            </a:xfrm>
            <a:custGeom>
              <a:avLst/>
              <a:gdLst/>
              <a:ahLst/>
              <a:cxnLst>
                <a:cxn ang="0">
                  <a:pos x="0" y="115"/>
                </a:cxn>
                <a:cxn ang="0">
                  <a:pos x="0" y="132"/>
                </a:cxn>
                <a:cxn ang="0">
                  <a:pos x="7" y="132"/>
                </a:cxn>
                <a:cxn ang="0">
                  <a:pos x="9" y="129"/>
                </a:cxn>
                <a:cxn ang="0">
                  <a:pos x="14" y="129"/>
                </a:cxn>
                <a:cxn ang="0">
                  <a:pos x="16" y="103"/>
                </a:cxn>
                <a:cxn ang="0">
                  <a:pos x="19" y="72"/>
                </a:cxn>
                <a:cxn ang="0">
                  <a:pos x="19" y="38"/>
                </a:cxn>
                <a:cxn ang="0">
                  <a:pos x="16" y="9"/>
                </a:cxn>
                <a:cxn ang="0">
                  <a:pos x="14" y="7"/>
                </a:cxn>
                <a:cxn ang="0">
                  <a:pos x="9" y="2"/>
                </a:cxn>
                <a:cxn ang="0">
                  <a:pos x="4" y="2"/>
                </a:cxn>
                <a:cxn ang="0">
                  <a:pos x="2" y="0"/>
                </a:cxn>
                <a:cxn ang="0">
                  <a:pos x="7" y="21"/>
                </a:cxn>
                <a:cxn ang="0">
                  <a:pos x="7" y="69"/>
                </a:cxn>
                <a:cxn ang="0">
                  <a:pos x="2" y="98"/>
                </a:cxn>
                <a:cxn ang="0">
                  <a:pos x="0" y="115"/>
                </a:cxn>
              </a:cxnLst>
              <a:rect l="0" t="0" r="r" b="b"/>
              <a:pathLst>
                <a:path w="19" h="133">
                  <a:moveTo>
                    <a:pt x="0" y="115"/>
                  </a:moveTo>
                  <a:lnTo>
                    <a:pt x="0" y="132"/>
                  </a:lnTo>
                  <a:lnTo>
                    <a:pt x="7" y="132"/>
                  </a:lnTo>
                  <a:lnTo>
                    <a:pt x="9" y="129"/>
                  </a:lnTo>
                  <a:lnTo>
                    <a:pt x="14" y="129"/>
                  </a:lnTo>
                  <a:lnTo>
                    <a:pt x="16" y="103"/>
                  </a:lnTo>
                  <a:lnTo>
                    <a:pt x="19" y="72"/>
                  </a:lnTo>
                  <a:lnTo>
                    <a:pt x="19" y="38"/>
                  </a:lnTo>
                  <a:lnTo>
                    <a:pt x="16" y="9"/>
                  </a:lnTo>
                  <a:lnTo>
                    <a:pt x="14" y="7"/>
                  </a:lnTo>
                  <a:lnTo>
                    <a:pt x="9" y="2"/>
                  </a:lnTo>
                  <a:lnTo>
                    <a:pt x="4" y="2"/>
                  </a:lnTo>
                  <a:lnTo>
                    <a:pt x="2" y="0"/>
                  </a:lnTo>
                  <a:lnTo>
                    <a:pt x="7" y="21"/>
                  </a:lnTo>
                  <a:lnTo>
                    <a:pt x="7" y="69"/>
                  </a:lnTo>
                  <a:lnTo>
                    <a:pt x="2" y="98"/>
                  </a:lnTo>
                  <a:lnTo>
                    <a:pt x="0"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0" name="Freeform 1210"/>
            <p:cNvSpPr>
              <a:spLocks/>
            </p:cNvSpPr>
            <p:nvPr/>
          </p:nvSpPr>
          <p:spPr bwMode="auto">
            <a:xfrm>
              <a:off x="8527" y="2147"/>
              <a:ext cx="19" cy="133"/>
            </a:xfrm>
            <a:custGeom>
              <a:avLst/>
              <a:gdLst/>
              <a:ahLst/>
              <a:cxnLst>
                <a:cxn ang="0">
                  <a:pos x="7" y="132"/>
                </a:cxn>
                <a:cxn ang="0">
                  <a:pos x="9" y="129"/>
                </a:cxn>
                <a:cxn ang="0">
                  <a:pos x="14" y="129"/>
                </a:cxn>
                <a:cxn ang="0">
                  <a:pos x="16" y="103"/>
                </a:cxn>
                <a:cxn ang="0">
                  <a:pos x="16" y="72"/>
                </a:cxn>
                <a:cxn ang="0">
                  <a:pos x="19" y="38"/>
                </a:cxn>
                <a:cxn ang="0">
                  <a:pos x="16" y="7"/>
                </a:cxn>
                <a:cxn ang="0">
                  <a:pos x="11" y="4"/>
                </a:cxn>
                <a:cxn ang="0">
                  <a:pos x="7" y="0"/>
                </a:cxn>
                <a:cxn ang="0">
                  <a:pos x="2" y="0"/>
                </a:cxn>
                <a:cxn ang="0">
                  <a:pos x="7" y="38"/>
                </a:cxn>
                <a:cxn ang="0">
                  <a:pos x="7" y="52"/>
                </a:cxn>
                <a:cxn ang="0">
                  <a:pos x="4" y="69"/>
                </a:cxn>
                <a:cxn ang="0">
                  <a:pos x="4" y="84"/>
                </a:cxn>
                <a:cxn ang="0">
                  <a:pos x="2" y="98"/>
                </a:cxn>
                <a:cxn ang="0">
                  <a:pos x="0" y="115"/>
                </a:cxn>
                <a:cxn ang="0">
                  <a:pos x="0" y="132"/>
                </a:cxn>
                <a:cxn ang="0">
                  <a:pos x="7" y="132"/>
                </a:cxn>
              </a:cxnLst>
              <a:rect l="0" t="0" r="r" b="b"/>
              <a:pathLst>
                <a:path w="19" h="133">
                  <a:moveTo>
                    <a:pt x="7" y="132"/>
                  </a:moveTo>
                  <a:lnTo>
                    <a:pt x="9" y="129"/>
                  </a:lnTo>
                  <a:lnTo>
                    <a:pt x="14" y="129"/>
                  </a:lnTo>
                  <a:lnTo>
                    <a:pt x="16" y="103"/>
                  </a:lnTo>
                  <a:lnTo>
                    <a:pt x="16" y="72"/>
                  </a:lnTo>
                  <a:lnTo>
                    <a:pt x="19" y="38"/>
                  </a:lnTo>
                  <a:lnTo>
                    <a:pt x="16" y="7"/>
                  </a:lnTo>
                  <a:lnTo>
                    <a:pt x="11" y="4"/>
                  </a:lnTo>
                  <a:lnTo>
                    <a:pt x="7" y="0"/>
                  </a:lnTo>
                  <a:lnTo>
                    <a:pt x="2" y="0"/>
                  </a:lnTo>
                  <a:lnTo>
                    <a:pt x="7" y="38"/>
                  </a:lnTo>
                  <a:lnTo>
                    <a:pt x="7" y="52"/>
                  </a:lnTo>
                  <a:lnTo>
                    <a:pt x="4" y="69"/>
                  </a:lnTo>
                  <a:lnTo>
                    <a:pt x="4" y="84"/>
                  </a:lnTo>
                  <a:lnTo>
                    <a:pt x="2" y="98"/>
                  </a:lnTo>
                  <a:lnTo>
                    <a:pt x="0" y="115"/>
                  </a:lnTo>
                  <a:lnTo>
                    <a:pt x="0" y="132"/>
                  </a:lnTo>
                  <a:lnTo>
                    <a:pt x="7" y="132"/>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1" name="Freeform 1211"/>
            <p:cNvSpPr>
              <a:spLocks/>
            </p:cNvSpPr>
            <p:nvPr/>
          </p:nvSpPr>
          <p:spPr bwMode="auto">
            <a:xfrm>
              <a:off x="8522" y="2145"/>
              <a:ext cx="19" cy="137"/>
            </a:xfrm>
            <a:custGeom>
              <a:avLst/>
              <a:gdLst/>
              <a:ahLst/>
              <a:cxnLst>
                <a:cxn ang="0">
                  <a:pos x="2" y="134"/>
                </a:cxn>
                <a:cxn ang="0">
                  <a:pos x="9" y="134"/>
                </a:cxn>
                <a:cxn ang="0">
                  <a:pos x="9" y="132"/>
                </a:cxn>
                <a:cxn ang="0">
                  <a:pos x="16" y="132"/>
                </a:cxn>
                <a:cxn ang="0">
                  <a:pos x="19" y="105"/>
                </a:cxn>
                <a:cxn ang="0">
                  <a:pos x="19" y="7"/>
                </a:cxn>
                <a:cxn ang="0">
                  <a:pos x="14" y="4"/>
                </a:cxn>
                <a:cxn ang="0">
                  <a:pos x="9" y="2"/>
                </a:cxn>
                <a:cxn ang="0">
                  <a:pos x="4" y="0"/>
                </a:cxn>
                <a:cxn ang="0">
                  <a:pos x="9" y="38"/>
                </a:cxn>
                <a:cxn ang="0">
                  <a:pos x="9" y="55"/>
                </a:cxn>
                <a:cxn ang="0">
                  <a:pos x="7" y="69"/>
                </a:cxn>
                <a:cxn ang="0">
                  <a:pos x="7" y="84"/>
                </a:cxn>
                <a:cxn ang="0">
                  <a:pos x="2" y="117"/>
                </a:cxn>
                <a:cxn ang="0">
                  <a:pos x="0" y="136"/>
                </a:cxn>
                <a:cxn ang="0">
                  <a:pos x="2" y="134"/>
                </a:cxn>
              </a:cxnLst>
              <a:rect l="0" t="0" r="r" b="b"/>
              <a:pathLst>
                <a:path w="19" h="137">
                  <a:moveTo>
                    <a:pt x="2" y="134"/>
                  </a:moveTo>
                  <a:lnTo>
                    <a:pt x="9" y="134"/>
                  </a:lnTo>
                  <a:lnTo>
                    <a:pt x="9" y="132"/>
                  </a:lnTo>
                  <a:lnTo>
                    <a:pt x="16" y="132"/>
                  </a:lnTo>
                  <a:lnTo>
                    <a:pt x="19" y="105"/>
                  </a:lnTo>
                  <a:lnTo>
                    <a:pt x="19" y="7"/>
                  </a:lnTo>
                  <a:lnTo>
                    <a:pt x="14" y="4"/>
                  </a:lnTo>
                  <a:lnTo>
                    <a:pt x="9" y="2"/>
                  </a:lnTo>
                  <a:lnTo>
                    <a:pt x="4" y="0"/>
                  </a:lnTo>
                  <a:lnTo>
                    <a:pt x="9" y="38"/>
                  </a:lnTo>
                  <a:lnTo>
                    <a:pt x="9" y="55"/>
                  </a:lnTo>
                  <a:lnTo>
                    <a:pt x="7" y="69"/>
                  </a:lnTo>
                  <a:lnTo>
                    <a:pt x="7" y="84"/>
                  </a:lnTo>
                  <a:lnTo>
                    <a:pt x="2" y="117"/>
                  </a:lnTo>
                  <a:lnTo>
                    <a:pt x="0" y="136"/>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2" name="Freeform 1212"/>
            <p:cNvSpPr>
              <a:spLocks/>
            </p:cNvSpPr>
            <p:nvPr/>
          </p:nvSpPr>
          <p:spPr bwMode="auto">
            <a:xfrm>
              <a:off x="8520" y="2143"/>
              <a:ext cx="21" cy="139"/>
            </a:xfrm>
            <a:custGeom>
              <a:avLst/>
              <a:gdLst/>
              <a:ahLst/>
              <a:cxnLst>
                <a:cxn ang="0">
                  <a:pos x="7" y="136"/>
                </a:cxn>
                <a:cxn ang="0">
                  <a:pos x="7" y="134"/>
                </a:cxn>
                <a:cxn ang="0">
                  <a:pos x="16" y="134"/>
                </a:cxn>
                <a:cxn ang="0">
                  <a:pos x="19" y="107"/>
                </a:cxn>
                <a:cxn ang="0">
                  <a:pos x="19" y="40"/>
                </a:cxn>
                <a:cxn ang="0">
                  <a:pos x="21" y="9"/>
                </a:cxn>
                <a:cxn ang="0">
                  <a:pos x="19" y="9"/>
                </a:cxn>
                <a:cxn ang="0">
                  <a:pos x="14" y="7"/>
                </a:cxn>
                <a:cxn ang="0">
                  <a:pos x="9" y="2"/>
                </a:cxn>
                <a:cxn ang="0">
                  <a:pos x="4" y="0"/>
                </a:cxn>
                <a:cxn ang="0">
                  <a:pos x="9" y="21"/>
                </a:cxn>
                <a:cxn ang="0">
                  <a:pos x="9" y="55"/>
                </a:cxn>
                <a:cxn ang="0">
                  <a:pos x="7" y="72"/>
                </a:cxn>
                <a:cxn ang="0">
                  <a:pos x="4" y="86"/>
                </a:cxn>
                <a:cxn ang="0">
                  <a:pos x="2" y="103"/>
                </a:cxn>
                <a:cxn ang="0">
                  <a:pos x="2" y="120"/>
                </a:cxn>
                <a:cxn ang="0">
                  <a:pos x="0" y="139"/>
                </a:cxn>
                <a:cxn ang="0">
                  <a:pos x="2" y="136"/>
                </a:cxn>
                <a:cxn ang="0">
                  <a:pos x="7" y="136"/>
                </a:cxn>
              </a:cxnLst>
              <a:rect l="0" t="0" r="r" b="b"/>
              <a:pathLst>
                <a:path w="21" h="139">
                  <a:moveTo>
                    <a:pt x="7" y="136"/>
                  </a:moveTo>
                  <a:lnTo>
                    <a:pt x="7" y="134"/>
                  </a:lnTo>
                  <a:lnTo>
                    <a:pt x="16" y="134"/>
                  </a:lnTo>
                  <a:lnTo>
                    <a:pt x="19" y="107"/>
                  </a:lnTo>
                  <a:lnTo>
                    <a:pt x="19" y="40"/>
                  </a:lnTo>
                  <a:lnTo>
                    <a:pt x="21" y="9"/>
                  </a:lnTo>
                  <a:lnTo>
                    <a:pt x="19" y="9"/>
                  </a:lnTo>
                  <a:lnTo>
                    <a:pt x="14" y="7"/>
                  </a:lnTo>
                  <a:lnTo>
                    <a:pt x="9" y="2"/>
                  </a:lnTo>
                  <a:lnTo>
                    <a:pt x="4" y="0"/>
                  </a:lnTo>
                  <a:lnTo>
                    <a:pt x="9" y="21"/>
                  </a:lnTo>
                  <a:lnTo>
                    <a:pt x="9" y="55"/>
                  </a:lnTo>
                  <a:lnTo>
                    <a:pt x="7" y="72"/>
                  </a:lnTo>
                  <a:lnTo>
                    <a:pt x="4" y="86"/>
                  </a:lnTo>
                  <a:lnTo>
                    <a:pt x="2" y="103"/>
                  </a:lnTo>
                  <a:lnTo>
                    <a:pt x="2" y="120"/>
                  </a:lnTo>
                  <a:lnTo>
                    <a:pt x="0" y="139"/>
                  </a:lnTo>
                  <a:lnTo>
                    <a:pt x="2" y="136"/>
                  </a:lnTo>
                  <a:lnTo>
                    <a:pt x="7" y="13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3" name="Freeform 1213"/>
            <p:cNvSpPr>
              <a:spLocks/>
            </p:cNvSpPr>
            <p:nvPr/>
          </p:nvSpPr>
          <p:spPr bwMode="auto">
            <a:xfrm>
              <a:off x="8517" y="2143"/>
              <a:ext cx="22" cy="139"/>
            </a:xfrm>
            <a:custGeom>
              <a:avLst/>
              <a:gdLst/>
              <a:ahLst/>
              <a:cxnLst>
                <a:cxn ang="0">
                  <a:pos x="2" y="120"/>
                </a:cxn>
                <a:cxn ang="0">
                  <a:pos x="0" y="139"/>
                </a:cxn>
                <a:cxn ang="0">
                  <a:pos x="2" y="136"/>
                </a:cxn>
                <a:cxn ang="0">
                  <a:pos x="7" y="134"/>
                </a:cxn>
                <a:cxn ang="0">
                  <a:pos x="14" y="134"/>
                </a:cxn>
                <a:cxn ang="0">
                  <a:pos x="16" y="132"/>
                </a:cxn>
                <a:cxn ang="0">
                  <a:pos x="19" y="105"/>
                </a:cxn>
                <a:cxn ang="0">
                  <a:pos x="19" y="38"/>
                </a:cxn>
                <a:cxn ang="0">
                  <a:pos x="21" y="9"/>
                </a:cxn>
                <a:cxn ang="0">
                  <a:pos x="16" y="7"/>
                </a:cxn>
                <a:cxn ang="0">
                  <a:pos x="12" y="2"/>
                </a:cxn>
                <a:cxn ang="0">
                  <a:pos x="9" y="2"/>
                </a:cxn>
                <a:cxn ang="0">
                  <a:pos x="4" y="0"/>
                </a:cxn>
                <a:cxn ang="0">
                  <a:pos x="9" y="38"/>
                </a:cxn>
                <a:cxn ang="0">
                  <a:pos x="9" y="55"/>
                </a:cxn>
                <a:cxn ang="0">
                  <a:pos x="7" y="72"/>
                </a:cxn>
                <a:cxn ang="0">
                  <a:pos x="4" y="86"/>
                </a:cxn>
                <a:cxn ang="0">
                  <a:pos x="2" y="103"/>
                </a:cxn>
                <a:cxn ang="0">
                  <a:pos x="2" y="120"/>
                </a:cxn>
              </a:cxnLst>
              <a:rect l="0" t="0" r="r" b="b"/>
              <a:pathLst>
                <a:path w="22" h="139">
                  <a:moveTo>
                    <a:pt x="2" y="120"/>
                  </a:moveTo>
                  <a:lnTo>
                    <a:pt x="0" y="139"/>
                  </a:lnTo>
                  <a:lnTo>
                    <a:pt x="2" y="136"/>
                  </a:lnTo>
                  <a:lnTo>
                    <a:pt x="7" y="134"/>
                  </a:lnTo>
                  <a:lnTo>
                    <a:pt x="14" y="134"/>
                  </a:lnTo>
                  <a:lnTo>
                    <a:pt x="16" y="132"/>
                  </a:lnTo>
                  <a:lnTo>
                    <a:pt x="19" y="105"/>
                  </a:lnTo>
                  <a:lnTo>
                    <a:pt x="19" y="38"/>
                  </a:lnTo>
                  <a:lnTo>
                    <a:pt x="21" y="9"/>
                  </a:lnTo>
                  <a:lnTo>
                    <a:pt x="16" y="7"/>
                  </a:lnTo>
                  <a:lnTo>
                    <a:pt x="12" y="2"/>
                  </a:lnTo>
                  <a:lnTo>
                    <a:pt x="9" y="2"/>
                  </a:lnTo>
                  <a:lnTo>
                    <a:pt x="4" y="0"/>
                  </a:lnTo>
                  <a:lnTo>
                    <a:pt x="9" y="38"/>
                  </a:lnTo>
                  <a:lnTo>
                    <a:pt x="9" y="55"/>
                  </a:lnTo>
                  <a:lnTo>
                    <a:pt x="7" y="72"/>
                  </a:lnTo>
                  <a:lnTo>
                    <a:pt x="4" y="86"/>
                  </a:lnTo>
                  <a:lnTo>
                    <a:pt x="2" y="103"/>
                  </a:lnTo>
                  <a:lnTo>
                    <a:pt x="2" y="12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4" name="Freeform 1214"/>
            <p:cNvSpPr>
              <a:spLocks/>
            </p:cNvSpPr>
            <p:nvPr/>
          </p:nvSpPr>
          <p:spPr bwMode="auto">
            <a:xfrm>
              <a:off x="8515" y="2140"/>
              <a:ext cx="21" cy="142"/>
            </a:xfrm>
            <a:custGeom>
              <a:avLst/>
              <a:gdLst/>
              <a:ahLst/>
              <a:cxnLst>
                <a:cxn ang="0">
                  <a:pos x="0" y="122"/>
                </a:cxn>
                <a:cxn ang="0">
                  <a:pos x="0" y="141"/>
                </a:cxn>
                <a:cxn ang="0">
                  <a:pos x="2" y="139"/>
                </a:cxn>
                <a:cxn ang="0">
                  <a:pos x="7" y="136"/>
                </a:cxn>
                <a:cxn ang="0">
                  <a:pos x="14" y="136"/>
                </a:cxn>
                <a:cxn ang="0">
                  <a:pos x="16" y="134"/>
                </a:cxn>
                <a:cxn ang="0">
                  <a:pos x="16" y="108"/>
                </a:cxn>
                <a:cxn ang="0">
                  <a:pos x="19" y="74"/>
                </a:cxn>
                <a:cxn ang="0">
                  <a:pos x="19" y="40"/>
                </a:cxn>
                <a:cxn ang="0">
                  <a:pos x="21" y="9"/>
                </a:cxn>
                <a:cxn ang="0">
                  <a:pos x="19" y="9"/>
                </a:cxn>
                <a:cxn ang="0">
                  <a:pos x="14" y="4"/>
                </a:cxn>
                <a:cxn ang="0">
                  <a:pos x="9" y="2"/>
                </a:cxn>
                <a:cxn ang="0">
                  <a:pos x="4" y="0"/>
                </a:cxn>
                <a:cxn ang="0">
                  <a:pos x="9" y="21"/>
                </a:cxn>
                <a:cxn ang="0">
                  <a:pos x="9" y="57"/>
                </a:cxn>
                <a:cxn ang="0">
                  <a:pos x="7" y="72"/>
                </a:cxn>
                <a:cxn ang="0">
                  <a:pos x="0" y="122"/>
                </a:cxn>
              </a:cxnLst>
              <a:rect l="0" t="0" r="r" b="b"/>
              <a:pathLst>
                <a:path w="21" h="142">
                  <a:moveTo>
                    <a:pt x="0" y="122"/>
                  </a:moveTo>
                  <a:lnTo>
                    <a:pt x="0" y="141"/>
                  </a:lnTo>
                  <a:lnTo>
                    <a:pt x="2" y="139"/>
                  </a:lnTo>
                  <a:lnTo>
                    <a:pt x="7" y="136"/>
                  </a:lnTo>
                  <a:lnTo>
                    <a:pt x="14" y="136"/>
                  </a:lnTo>
                  <a:lnTo>
                    <a:pt x="16" y="134"/>
                  </a:lnTo>
                  <a:lnTo>
                    <a:pt x="16" y="108"/>
                  </a:lnTo>
                  <a:lnTo>
                    <a:pt x="19" y="74"/>
                  </a:lnTo>
                  <a:lnTo>
                    <a:pt x="19" y="40"/>
                  </a:lnTo>
                  <a:lnTo>
                    <a:pt x="21" y="9"/>
                  </a:lnTo>
                  <a:lnTo>
                    <a:pt x="19" y="9"/>
                  </a:lnTo>
                  <a:lnTo>
                    <a:pt x="14" y="4"/>
                  </a:lnTo>
                  <a:lnTo>
                    <a:pt x="9" y="2"/>
                  </a:lnTo>
                  <a:lnTo>
                    <a:pt x="4" y="0"/>
                  </a:lnTo>
                  <a:lnTo>
                    <a:pt x="9" y="21"/>
                  </a:lnTo>
                  <a:lnTo>
                    <a:pt x="9" y="57"/>
                  </a:lnTo>
                  <a:lnTo>
                    <a:pt x="7" y="72"/>
                  </a:lnTo>
                  <a:lnTo>
                    <a:pt x="0" y="122"/>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5" name="Freeform 1215"/>
            <p:cNvSpPr>
              <a:spLocks/>
            </p:cNvSpPr>
            <p:nvPr/>
          </p:nvSpPr>
          <p:spPr bwMode="auto">
            <a:xfrm>
              <a:off x="8512" y="2140"/>
              <a:ext cx="22" cy="142"/>
            </a:xfrm>
            <a:custGeom>
              <a:avLst/>
              <a:gdLst/>
              <a:ahLst/>
              <a:cxnLst>
                <a:cxn ang="0">
                  <a:pos x="19" y="38"/>
                </a:cxn>
                <a:cxn ang="0">
                  <a:pos x="21" y="9"/>
                </a:cxn>
                <a:cxn ang="0">
                  <a:pos x="4" y="0"/>
                </a:cxn>
                <a:cxn ang="0">
                  <a:pos x="9" y="19"/>
                </a:cxn>
                <a:cxn ang="0">
                  <a:pos x="9" y="55"/>
                </a:cxn>
                <a:cxn ang="0">
                  <a:pos x="0" y="122"/>
                </a:cxn>
                <a:cxn ang="0">
                  <a:pos x="0" y="141"/>
                </a:cxn>
                <a:cxn ang="0">
                  <a:pos x="14" y="134"/>
                </a:cxn>
                <a:cxn ang="0">
                  <a:pos x="16" y="108"/>
                </a:cxn>
                <a:cxn ang="0">
                  <a:pos x="19" y="74"/>
                </a:cxn>
                <a:cxn ang="0">
                  <a:pos x="19" y="38"/>
                </a:cxn>
              </a:cxnLst>
              <a:rect l="0" t="0" r="r" b="b"/>
              <a:pathLst>
                <a:path w="22" h="142">
                  <a:moveTo>
                    <a:pt x="19" y="38"/>
                  </a:moveTo>
                  <a:lnTo>
                    <a:pt x="21" y="9"/>
                  </a:lnTo>
                  <a:lnTo>
                    <a:pt x="4" y="0"/>
                  </a:lnTo>
                  <a:lnTo>
                    <a:pt x="9" y="19"/>
                  </a:lnTo>
                  <a:lnTo>
                    <a:pt x="9" y="55"/>
                  </a:lnTo>
                  <a:lnTo>
                    <a:pt x="0" y="122"/>
                  </a:lnTo>
                  <a:lnTo>
                    <a:pt x="0" y="141"/>
                  </a:lnTo>
                  <a:lnTo>
                    <a:pt x="14" y="134"/>
                  </a:lnTo>
                  <a:lnTo>
                    <a:pt x="16" y="108"/>
                  </a:lnTo>
                  <a:lnTo>
                    <a:pt x="19" y="74"/>
                  </a:lnTo>
                  <a:lnTo>
                    <a:pt x="19" y="3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6" name="Freeform 1216"/>
            <p:cNvSpPr>
              <a:spLocks/>
            </p:cNvSpPr>
            <p:nvPr/>
          </p:nvSpPr>
          <p:spPr bwMode="auto">
            <a:xfrm>
              <a:off x="8287" y="2284"/>
              <a:ext cx="185" cy="15"/>
            </a:xfrm>
            <a:custGeom>
              <a:avLst/>
              <a:gdLst/>
              <a:ahLst/>
              <a:cxnLst>
                <a:cxn ang="0">
                  <a:pos x="4" y="2"/>
                </a:cxn>
                <a:cxn ang="0">
                  <a:pos x="7" y="4"/>
                </a:cxn>
                <a:cxn ang="0">
                  <a:pos x="11" y="4"/>
                </a:cxn>
                <a:cxn ang="0">
                  <a:pos x="14" y="7"/>
                </a:cxn>
                <a:cxn ang="0">
                  <a:pos x="21" y="7"/>
                </a:cxn>
                <a:cxn ang="0">
                  <a:pos x="26" y="9"/>
                </a:cxn>
                <a:cxn ang="0">
                  <a:pos x="33" y="9"/>
                </a:cxn>
                <a:cxn ang="0">
                  <a:pos x="40" y="12"/>
                </a:cxn>
                <a:cxn ang="0">
                  <a:pos x="55" y="12"/>
                </a:cxn>
                <a:cxn ang="0">
                  <a:pos x="62" y="14"/>
                </a:cxn>
                <a:cxn ang="0">
                  <a:pos x="129" y="14"/>
                </a:cxn>
                <a:cxn ang="0">
                  <a:pos x="136" y="12"/>
                </a:cxn>
                <a:cxn ang="0">
                  <a:pos x="143" y="12"/>
                </a:cxn>
                <a:cxn ang="0">
                  <a:pos x="160" y="9"/>
                </a:cxn>
                <a:cxn ang="0">
                  <a:pos x="184" y="7"/>
                </a:cxn>
                <a:cxn ang="0">
                  <a:pos x="163" y="4"/>
                </a:cxn>
                <a:cxn ang="0">
                  <a:pos x="148" y="2"/>
                </a:cxn>
                <a:cxn ang="0">
                  <a:pos x="141" y="4"/>
                </a:cxn>
                <a:cxn ang="0">
                  <a:pos x="129" y="7"/>
                </a:cxn>
                <a:cxn ang="0">
                  <a:pos x="107" y="7"/>
                </a:cxn>
                <a:cxn ang="0">
                  <a:pos x="98" y="9"/>
                </a:cxn>
                <a:cxn ang="0">
                  <a:pos x="57" y="9"/>
                </a:cxn>
                <a:cxn ang="0">
                  <a:pos x="47" y="7"/>
                </a:cxn>
                <a:cxn ang="0">
                  <a:pos x="33" y="7"/>
                </a:cxn>
                <a:cxn ang="0">
                  <a:pos x="26" y="4"/>
                </a:cxn>
                <a:cxn ang="0">
                  <a:pos x="16" y="4"/>
                </a:cxn>
                <a:cxn ang="0">
                  <a:pos x="9" y="2"/>
                </a:cxn>
                <a:cxn ang="0">
                  <a:pos x="0" y="0"/>
                </a:cxn>
                <a:cxn ang="0">
                  <a:pos x="0" y="2"/>
                </a:cxn>
                <a:cxn ang="0">
                  <a:pos x="4" y="2"/>
                </a:cxn>
              </a:cxnLst>
              <a:rect l="0" t="0" r="r" b="b"/>
              <a:pathLst>
                <a:path w="185" h="15">
                  <a:moveTo>
                    <a:pt x="4" y="2"/>
                  </a:moveTo>
                  <a:lnTo>
                    <a:pt x="7" y="4"/>
                  </a:lnTo>
                  <a:lnTo>
                    <a:pt x="11" y="4"/>
                  </a:lnTo>
                  <a:lnTo>
                    <a:pt x="14" y="7"/>
                  </a:lnTo>
                  <a:lnTo>
                    <a:pt x="21" y="7"/>
                  </a:lnTo>
                  <a:lnTo>
                    <a:pt x="26" y="9"/>
                  </a:lnTo>
                  <a:lnTo>
                    <a:pt x="33" y="9"/>
                  </a:lnTo>
                  <a:lnTo>
                    <a:pt x="40" y="12"/>
                  </a:lnTo>
                  <a:lnTo>
                    <a:pt x="55" y="12"/>
                  </a:lnTo>
                  <a:lnTo>
                    <a:pt x="62" y="14"/>
                  </a:lnTo>
                  <a:lnTo>
                    <a:pt x="129" y="14"/>
                  </a:lnTo>
                  <a:lnTo>
                    <a:pt x="136" y="12"/>
                  </a:lnTo>
                  <a:lnTo>
                    <a:pt x="143" y="12"/>
                  </a:lnTo>
                  <a:lnTo>
                    <a:pt x="160" y="9"/>
                  </a:lnTo>
                  <a:lnTo>
                    <a:pt x="184" y="7"/>
                  </a:lnTo>
                  <a:lnTo>
                    <a:pt x="163" y="4"/>
                  </a:lnTo>
                  <a:lnTo>
                    <a:pt x="148" y="2"/>
                  </a:lnTo>
                  <a:lnTo>
                    <a:pt x="141" y="4"/>
                  </a:lnTo>
                  <a:lnTo>
                    <a:pt x="129" y="7"/>
                  </a:lnTo>
                  <a:lnTo>
                    <a:pt x="107" y="7"/>
                  </a:lnTo>
                  <a:lnTo>
                    <a:pt x="98" y="9"/>
                  </a:lnTo>
                  <a:lnTo>
                    <a:pt x="57" y="9"/>
                  </a:lnTo>
                  <a:lnTo>
                    <a:pt x="47" y="7"/>
                  </a:lnTo>
                  <a:lnTo>
                    <a:pt x="33" y="7"/>
                  </a:lnTo>
                  <a:lnTo>
                    <a:pt x="26" y="4"/>
                  </a:lnTo>
                  <a:lnTo>
                    <a:pt x="16" y="4"/>
                  </a:lnTo>
                  <a:lnTo>
                    <a:pt x="9" y="2"/>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7" name="Freeform 1217"/>
            <p:cNvSpPr>
              <a:spLocks/>
            </p:cNvSpPr>
            <p:nvPr/>
          </p:nvSpPr>
          <p:spPr bwMode="auto">
            <a:xfrm>
              <a:off x="8342" y="2299"/>
              <a:ext cx="67" cy="19"/>
            </a:xfrm>
            <a:custGeom>
              <a:avLst/>
              <a:gdLst/>
              <a:ahLst/>
              <a:cxnLst>
                <a:cxn ang="0">
                  <a:pos x="55" y="19"/>
                </a:cxn>
                <a:cxn ang="0">
                  <a:pos x="67" y="19"/>
                </a:cxn>
                <a:cxn ang="0">
                  <a:pos x="60" y="14"/>
                </a:cxn>
                <a:cxn ang="0">
                  <a:pos x="52" y="11"/>
                </a:cxn>
                <a:cxn ang="0">
                  <a:pos x="47" y="2"/>
                </a:cxn>
                <a:cxn ang="0">
                  <a:pos x="7" y="2"/>
                </a:cxn>
                <a:cxn ang="0">
                  <a:pos x="0" y="0"/>
                </a:cxn>
                <a:cxn ang="0">
                  <a:pos x="2" y="4"/>
                </a:cxn>
                <a:cxn ang="0">
                  <a:pos x="14" y="14"/>
                </a:cxn>
                <a:cxn ang="0">
                  <a:pos x="26" y="14"/>
                </a:cxn>
                <a:cxn ang="0">
                  <a:pos x="55" y="19"/>
                </a:cxn>
              </a:cxnLst>
              <a:rect l="0" t="0" r="r" b="b"/>
              <a:pathLst>
                <a:path w="67" h="19">
                  <a:moveTo>
                    <a:pt x="55" y="19"/>
                  </a:moveTo>
                  <a:lnTo>
                    <a:pt x="67" y="19"/>
                  </a:lnTo>
                  <a:lnTo>
                    <a:pt x="60" y="14"/>
                  </a:lnTo>
                  <a:lnTo>
                    <a:pt x="52" y="11"/>
                  </a:lnTo>
                  <a:lnTo>
                    <a:pt x="47" y="2"/>
                  </a:lnTo>
                  <a:lnTo>
                    <a:pt x="7" y="2"/>
                  </a:lnTo>
                  <a:lnTo>
                    <a:pt x="0" y="0"/>
                  </a:lnTo>
                  <a:lnTo>
                    <a:pt x="2" y="4"/>
                  </a:lnTo>
                  <a:lnTo>
                    <a:pt x="14" y="14"/>
                  </a:lnTo>
                  <a:lnTo>
                    <a:pt x="26" y="14"/>
                  </a:lnTo>
                  <a:lnTo>
                    <a:pt x="55"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8" name="Freeform 1218"/>
            <p:cNvSpPr>
              <a:spLocks/>
            </p:cNvSpPr>
            <p:nvPr/>
          </p:nvSpPr>
          <p:spPr bwMode="auto">
            <a:xfrm>
              <a:off x="8328" y="2315"/>
              <a:ext cx="120" cy="29"/>
            </a:xfrm>
            <a:custGeom>
              <a:avLst/>
              <a:gdLst/>
              <a:ahLst/>
              <a:cxnLst>
                <a:cxn ang="0">
                  <a:pos x="7" y="19"/>
                </a:cxn>
                <a:cxn ang="0">
                  <a:pos x="12" y="19"/>
                </a:cxn>
                <a:cxn ang="0">
                  <a:pos x="16" y="21"/>
                </a:cxn>
                <a:cxn ang="0">
                  <a:pos x="21" y="21"/>
                </a:cxn>
                <a:cxn ang="0">
                  <a:pos x="26" y="24"/>
                </a:cxn>
                <a:cxn ang="0">
                  <a:pos x="33" y="24"/>
                </a:cxn>
                <a:cxn ang="0">
                  <a:pos x="38" y="26"/>
                </a:cxn>
                <a:cxn ang="0">
                  <a:pos x="57" y="26"/>
                </a:cxn>
                <a:cxn ang="0">
                  <a:pos x="93" y="28"/>
                </a:cxn>
                <a:cxn ang="0">
                  <a:pos x="120" y="26"/>
                </a:cxn>
                <a:cxn ang="0">
                  <a:pos x="115" y="21"/>
                </a:cxn>
                <a:cxn ang="0">
                  <a:pos x="112" y="21"/>
                </a:cxn>
                <a:cxn ang="0">
                  <a:pos x="98" y="14"/>
                </a:cxn>
                <a:cxn ang="0">
                  <a:pos x="96" y="12"/>
                </a:cxn>
                <a:cxn ang="0">
                  <a:pos x="91" y="9"/>
                </a:cxn>
                <a:cxn ang="0">
                  <a:pos x="86" y="4"/>
                </a:cxn>
                <a:cxn ang="0">
                  <a:pos x="50" y="4"/>
                </a:cxn>
                <a:cxn ang="0">
                  <a:pos x="48" y="2"/>
                </a:cxn>
                <a:cxn ang="0">
                  <a:pos x="40" y="2"/>
                </a:cxn>
                <a:cxn ang="0">
                  <a:pos x="38" y="0"/>
                </a:cxn>
                <a:cxn ang="0">
                  <a:pos x="26" y="0"/>
                </a:cxn>
                <a:cxn ang="0">
                  <a:pos x="14" y="2"/>
                </a:cxn>
                <a:cxn ang="0">
                  <a:pos x="2" y="9"/>
                </a:cxn>
                <a:cxn ang="0">
                  <a:pos x="0" y="12"/>
                </a:cxn>
                <a:cxn ang="0">
                  <a:pos x="7" y="19"/>
                </a:cxn>
              </a:cxnLst>
              <a:rect l="0" t="0" r="r" b="b"/>
              <a:pathLst>
                <a:path w="120" h="29">
                  <a:moveTo>
                    <a:pt x="7" y="19"/>
                  </a:moveTo>
                  <a:lnTo>
                    <a:pt x="12" y="19"/>
                  </a:lnTo>
                  <a:lnTo>
                    <a:pt x="16" y="21"/>
                  </a:lnTo>
                  <a:lnTo>
                    <a:pt x="21" y="21"/>
                  </a:lnTo>
                  <a:lnTo>
                    <a:pt x="26" y="24"/>
                  </a:lnTo>
                  <a:lnTo>
                    <a:pt x="33" y="24"/>
                  </a:lnTo>
                  <a:lnTo>
                    <a:pt x="38" y="26"/>
                  </a:lnTo>
                  <a:lnTo>
                    <a:pt x="57" y="26"/>
                  </a:lnTo>
                  <a:lnTo>
                    <a:pt x="93" y="28"/>
                  </a:lnTo>
                  <a:lnTo>
                    <a:pt x="120" y="26"/>
                  </a:lnTo>
                  <a:lnTo>
                    <a:pt x="115" y="21"/>
                  </a:lnTo>
                  <a:lnTo>
                    <a:pt x="112" y="21"/>
                  </a:lnTo>
                  <a:lnTo>
                    <a:pt x="98" y="14"/>
                  </a:lnTo>
                  <a:lnTo>
                    <a:pt x="96" y="12"/>
                  </a:lnTo>
                  <a:lnTo>
                    <a:pt x="91" y="9"/>
                  </a:lnTo>
                  <a:lnTo>
                    <a:pt x="86" y="4"/>
                  </a:lnTo>
                  <a:lnTo>
                    <a:pt x="50" y="4"/>
                  </a:lnTo>
                  <a:lnTo>
                    <a:pt x="48" y="2"/>
                  </a:lnTo>
                  <a:lnTo>
                    <a:pt x="40" y="2"/>
                  </a:lnTo>
                  <a:lnTo>
                    <a:pt x="38" y="0"/>
                  </a:lnTo>
                  <a:lnTo>
                    <a:pt x="26" y="0"/>
                  </a:lnTo>
                  <a:lnTo>
                    <a:pt x="14" y="2"/>
                  </a:lnTo>
                  <a:lnTo>
                    <a:pt x="2" y="9"/>
                  </a:lnTo>
                  <a:lnTo>
                    <a:pt x="0" y="12"/>
                  </a:lnTo>
                  <a:lnTo>
                    <a:pt x="7"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9" name="Freeform 1219"/>
            <p:cNvSpPr>
              <a:spLocks/>
            </p:cNvSpPr>
            <p:nvPr/>
          </p:nvSpPr>
          <p:spPr bwMode="auto">
            <a:xfrm>
              <a:off x="8342" y="2299"/>
              <a:ext cx="43" cy="16"/>
            </a:xfrm>
            <a:custGeom>
              <a:avLst/>
              <a:gdLst/>
              <a:ahLst/>
              <a:cxnLst>
                <a:cxn ang="0">
                  <a:pos x="14" y="11"/>
                </a:cxn>
                <a:cxn ang="0">
                  <a:pos x="19" y="14"/>
                </a:cxn>
                <a:cxn ang="0">
                  <a:pos x="23" y="14"/>
                </a:cxn>
                <a:cxn ang="0">
                  <a:pos x="26" y="16"/>
                </a:cxn>
                <a:cxn ang="0">
                  <a:pos x="43" y="16"/>
                </a:cxn>
                <a:cxn ang="0">
                  <a:pos x="40" y="11"/>
                </a:cxn>
                <a:cxn ang="0">
                  <a:pos x="36" y="9"/>
                </a:cxn>
                <a:cxn ang="0">
                  <a:pos x="33" y="4"/>
                </a:cxn>
                <a:cxn ang="0">
                  <a:pos x="31" y="2"/>
                </a:cxn>
                <a:cxn ang="0">
                  <a:pos x="21" y="2"/>
                </a:cxn>
                <a:cxn ang="0">
                  <a:pos x="0" y="0"/>
                </a:cxn>
                <a:cxn ang="0">
                  <a:pos x="4" y="2"/>
                </a:cxn>
                <a:cxn ang="0">
                  <a:pos x="9" y="7"/>
                </a:cxn>
                <a:cxn ang="0">
                  <a:pos x="14" y="11"/>
                </a:cxn>
              </a:cxnLst>
              <a:rect l="0" t="0" r="r" b="b"/>
              <a:pathLst>
                <a:path w="43" h="16">
                  <a:moveTo>
                    <a:pt x="14" y="11"/>
                  </a:moveTo>
                  <a:lnTo>
                    <a:pt x="19" y="14"/>
                  </a:lnTo>
                  <a:lnTo>
                    <a:pt x="23" y="14"/>
                  </a:lnTo>
                  <a:lnTo>
                    <a:pt x="26" y="16"/>
                  </a:lnTo>
                  <a:lnTo>
                    <a:pt x="43" y="16"/>
                  </a:lnTo>
                  <a:lnTo>
                    <a:pt x="40" y="11"/>
                  </a:lnTo>
                  <a:lnTo>
                    <a:pt x="36" y="9"/>
                  </a:lnTo>
                  <a:lnTo>
                    <a:pt x="33" y="4"/>
                  </a:lnTo>
                  <a:lnTo>
                    <a:pt x="31" y="2"/>
                  </a:lnTo>
                  <a:lnTo>
                    <a:pt x="21" y="2"/>
                  </a:lnTo>
                  <a:lnTo>
                    <a:pt x="0" y="0"/>
                  </a:lnTo>
                  <a:lnTo>
                    <a:pt x="4" y="2"/>
                  </a:lnTo>
                  <a:lnTo>
                    <a:pt x="9" y="7"/>
                  </a:lnTo>
                  <a:lnTo>
                    <a:pt x="14" y="11"/>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0" name="Freeform 1220"/>
            <p:cNvSpPr>
              <a:spLocks/>
            </p:cNvSpPr>
            <p:nvPr/>
          </p:nvSpPr>
          <p:spPr bwMode="auto">
            <a:xfrm>
              <a:off x="8325" y="2313"/>
              <a:ext cx="99" cy="31"/>
            </a:xfrm>
            <a:custGeom>
              <a:avLst/>
              <a:gdLst/>
              <a:ahLst/>
              <a:cxnLst>
                <a:cxn ang="0">
                  <a:pos x="4" y="19"/>
                </a:cxn>
                <a:cxn ang="0">
                  <a:pos x="7" y="19"/>
                </a:cxn>
                <a:cxn ang="0">
                  <a:pos x="16" y="24"/>
                </a:cxn>
                <a:cxn ang="0">
                  <a:pos x="21" y="24"/>
                </a:cxn>
                <a:cxn ang="0">
                  <a:pos x="26" y="26"/>
                </a:cxn>
                <a:cxn ang="0">
                  <a:pos x="38" y="26"/>
                </a:cxn>
                <a:cxn ang="0">
                  <a:pos x="43" y="28"/>
                </a:cxn>
                <a:cxn ang="0">
                  <a:pos x="64" y="28"/>
                </a:cxn>
                <a:cxn ang="0">
                  <a:pos x="69" y="31"/>
                </a:cxn>
                <a:cxn ang="0">
                  <a:pos x="98" y="31"/>
                </a:cxn>
                <a:cxn ang="0">
                  <a:pos x="84" y="21"/>
                </a:cxn>
                <a:cxn ang="0">
                  <a:pos x="74" y="7"/>
                </a:cxn>
                <a:cxn ang="0">
                  <a:pos x="57" y="7"/>
                </a:cxn>
                <a:cxn ang="0">
                  <a:pos x="33" y="2"/>
                </a:cxn>
                <a:cxn ang="0">
                  <a:pos x="26" y="0"/>
                </a:cxn>
                <a:cxn ang="0">
                  <a:pos x="14" y="4"/>
                </a:cxn>
                <a:cxn ang="0">
                  <a:pos x="0" y="12"/>
                </a:cxn>
                <a:cxn ang="0">
                  <a:pos x="2" y="14"/>
                </a:cxn>
                <a:cxn ang="0">
                  <a:pos x="4" y="19"/>
                </a:cxn>
              </a:cxnLst>
              <a:rect l="0" t="0" r="r" b="b"/>
              <a:pathLst>
                <a:path w="99" h="31">
                  <a:moveTo>
                    <a:pt x="4" y="19"/>
                  </a:moveTo>
                  <a:lnTo>
                    <a:pt x="7" y="19"/>
                  </a:lnTo>
                  <a:lnTo>
                    <a:pt x="16" y="24"/>
                  </a:lnTo>
                  <a:lnTo>
                    <a:pt x="21" y="24"/>
                  </a:lnTo>
                  <a:lnTo>
                    <a:pt x="26" y="26"/>
                  </a:lnTo>
                  <a:lnTo>
                    <a:pt x="38" y="26"/>
                  </a:lnTo>
                  <a:lnTo>
                    <a:pt x="43" y="28"/>
                  </a:lnTo>
                  <a:lnTo>
                    <a:pt x="64" y="28"/>
                  </a:lnTo>
                  <a:lnTo>
                    <a:pt x="69" y="31"/>
                  </a:lnTo>
                  <a:lnTo>
                    <a:pt x="98" y="31"/>
                  </a:lnTo>
                  <a:lnTo>
                    <a:pt x="84" y="21"/>
                  </a:lnTo>
                  <a:lnTo>
                    <a:pt x="74" y="7"/>
                  </a:lnTo>
                  <a:lnTo>
                    <a:pt x="57" y="7"/>
                  </a:lnTo>
                  <a:lnTo>
                    <a:pt x="33" y="2"/>
                  </a:lnTo>
                  <a:lnTo>
                    <a:pt x="26" y="0"/>
                  </a:lnTo>
                  <a:lnTo>
                    <a:pt x="14" y="4"/>
                  </a:lnTo>
                  <a:lnTo>
                    <a:pt x="0" y="12"/>
                  </a:lnTo>
                  <a:lnTo>
                    <a:pt x="2" y="14"/>
                  </a:lnTo>
                  <a:lnTo>
                    <a:pt x="4"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1" name="Freeform 1221"/>
            <p:cNvSpPr>
              <a:spLocks/>
            </p:cNvSpPr>
            <p:nvPr/>
          </p:nvSpPr>
          <p:spPr bwMode="auto">
            <a:xfrm>
              <a:off x="8232" y="2200"/>
              <a:ext cx="28" cy="7"/>
            </a:xfrm>
            <a:custGeom>
              <a:avLst/>
              <a:gdLst/>
              <a:ahLst/>
              <a:cxnLst>
                <a:cxn ang="0">
                  <a:pos x="28" y="7"/>
                </a:cxn>
                <a:cxn ang="0">
                  <a:pos x="28" y="4"/>
                </a:cxn>
                <a:cxn ang="0">
                  <a:pos x="19" y="4"/>
                </a:cxn>
                <a:cxn ang="0">
                  <a:pos x="14" y="0"/>
                </a:cxn>
                <a:cxn ang="0">
                  <a:pos x="9" y="4"/>
                </a:cxn>
                <a:cxn ang="0">
                  <a:pos x="0" y="4"/>
                </a:cxn>
                <a:cxn ang="0">
                  <a:pos x="0" y="7"/>
                </a:cxn>
                <a:cxn ang="0">
                  <a:pos x="28" y="7"/>
                </a:cxn>
              </a:cxnLst>
              <a:rect l="0" t="0" r="r" b="b"/>
              <a:pathLst>
                <a:path w="28" h="7">
                  <a:moveTo>
                    <a:pt x="28" y="7"/>
                  </a:moveTo>
                  <a:lnTo>
                    <a:pt x="28" y="4"/>
                  </a:lnTo>
                  <a:lnTo>
                    <a:pt x="19" y="4"/>
                  </a:lnTo>
                  <a:lnTo>
                    <a:pt x="14" y="0"/>
                  </a:lnTo>
                  <a:lnTo>
                    <a:pt x="9" y="4"/>
                  </a:lnTo>
                  <a:lnTo>
                    <a:pt x="0" y="4"/>
                  </a:lnTo>
                  <a:lnTo>
                    <a:pt x="0" y="7"/>
                  </a:lnTo>
                  <a:lnTo>
                    <a:pt x="28"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2" name="Freeform 1222"/>
            <p:cNvSpPr>
              <a:spLocks/>
            </p:cNvSpPr>
            <p:nvPr/>
          </p:nvSpPr>
          <p:spPr bwMode="auto">
            <a:xfrm>
              <a:off x="8229" y="2217"/>
              <a:ext cx="34" cy="84"/>
            </a:xfrm>
            <a:custGeom>
              <a:avLst/>
              <a:gdLst/>
              <a:ahLst/>
              <a:cxnLst>
                <a:cxn ang="0">
                  <a:pos x="31" y="62"/>
                </a:cxn>
                <a:cxn ang="0">
                  <a:pos x="28" y="43"/>
                </a:cxn>
                <a:cxn ang="0">
                  <a:pos x="28" y="4"/>
                </a:cxn>
                <a:cxn ang="0">
                  <a:pos x="33" y="0"/>
                </a:cxn>
                <a:cxn ang="0">
                  <a:pos x="26" y="0"/>
                </a:cxn>
                <a:cxn ang="0">
                  <a:pos x="26" y="74"/>
                </a:cxn>
                <a:cxn ang="0">
                  <a:pos x="0" y="72"/>
                </a:cxn>
                <a:cxn ang="0">
                  <a:pos x="0" y="84"/>
                </a:cxn>
                <a:cxn ang="0">
                  <a:pos x="2" y="76"/>
                </a:cxn>
                <a:cxn ang="0">
                  <a:pos x="31" y="76"/>
                </a:cxn>
                <a:cxn ang="0">
                  <a:pos x="31" y="62"/>
                </a:cxn>
              </a:cxnLst>
              <a:rect l="0" t="0" r="r" b="b"/>
              <a:pathLst>
                <a:path w="34" h="84">
                  <a:moveTo>
                    <a:pt x="31" y="62"/>
                  </a:moveTo>
                  <a:lnTo>
                    <a:pt x="28" y="43"/>
                  </a:lnTo>
                  <a:lnTo>
                    <a:pt x="28" y="4"/>
                  </a:lnTo>
                  <a:lnTo>
                    <a:pt x="33" y="0"/>
                  </a:lnTo>
                  <a:lnTo>
                    <a:pt x="26" y="0"/>
                  </a:lnTo>
                  <a:lnTo>
                    <a:pt x="26" y="74"/>
                  </a:lnTo>
                  <a:lnTo>
                    <a:pt x="0" y="72"/>
                  </a:lnTo>
                  <a:lnTo>
                    <a:pt x="0" y="84"/>
                  </a:lnTo>
                  <a:lnTo>
                    <a:pt x="2" y="76"/>
                  </a:lnTo>
                  <a:lnTo>
                    <a:pt x="31" y="76"/>
                  </a:lnTo>
                  <a:lnTo>
                    <a:pt x="31" y="6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3" name="Freeform 1223"/>
            <p:cNvSpPr>
              <a:spLocks/>
            </p:cNvSpPr>
            <p:nvPr/>
          </p:nvSpPr>
          <p:spPr bwMode="auto">
            <a:xfrm>
              <a:off x="8224" y="2207"/>
              <a:ext cx="41" cy="97"/>
            </a:xfrm>
            <a:custGeom>
              <a:avLst/>
              <a:gdLst/>
              <a:ahLst/>
              <a:cxnLst>
                <a:cxn ang="0">
                  <a:pos x="0" y="9"/>
                </a:cxn>
                <a:cxn ang="0">
                  <a:pos x="0" y="96"/>
                </a:cxn>
                <a:cxn ang="0">
                  <a:pos x="4" y="96"/>
                </a:cxn>
                <a:cxn ang="0">
                  <a:pos x="4" y="14"/>
                </a:cxn>
                <a:cxn ang="0">
                  <a:pos x="40" y="7"/>
                </a:cxn>
                <a:cxn ang="0">
                  <a:pos x="40" y="2"/>
                </a:cxn>
                <a:cxn ang="0">
                  <a:pos x="2" y="0"/>
                </a:cxn>
                <a:cxn ang="0">
                  <a:pos x="0" y="9"/>
                </a:cxn>
              </a:cxnLst>
              <a:rect l="0" t="0" r="r" b="b"/>
              <a:pathLst>
                <a:path w="41" h="97">
                  <a:moveTo>
                    <a:pt x="0" y="9"/>
                  </a:moveTo>
                  <a:lnTo>
                    <a:pt x="0" y="96"/>
                  </a:lnTo>
                  <a:lnTo>
                    <a:pt x="4" y="96"/>
                  </a:lnTo>
                  <a:lnTo>
                    <a:pt x="4" y="14"/>
                  </a:lnTo>
                  <a:lnTo>
                    <a:pt x="40" y="7"/>
                  </a:lnTo>
                  <a:lnTo>
                    <a:pt x="40" y="2"/>
                  </a:lnTo>
                  <a:lnTo>
                    <a:pt x="2" y="0"/>
                  </a:lnTo>
                  <a:lnTo>
                    <a:pt x="0" y="9"/>
                  </a:lnTo>
                  <a:close/>
                </a:path>
              </a:pathLst>
            </a:custGeom>
            <a:solidFill>
              <a:srgbClr val="FEFEF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4" name="Freeform 1224"/>
            <p:cNvSpPr>
              <a:spLocks/>
            </p:cNvSpPr>
            <p:nvPr/>
          </p:nvSpPr>
          <p:spPr bwMode="auto">
            <a:xfrm>
              <a:off x="8232" y="2220"/>
              <a:ext cx="33" cy="79"/>
            </a:xfrm>
            <a:custGeom>
              <a:avLst/>
              <a:gdLst/>
              <a:ahLst/>
              <a:cxnLst>
                <a:cxn ang="0">
                  <a:pos x="31" y="16"/>
                </a:cxn>
                <a:cxn ang="0">
                  <a:pos x="31" y="7"/>
                </a:cxn>
                <a:cxn ang="0">
                  <a:pos x="33" y="0"/>
                </a:cxn>
                <a:cxn ang="0">
                  <a:pos x="26" y="0"/>
                </a:cxn>
                <a:cxn ang="0">
                  <a:pos x="26" y="74"/>
                </a:cxn>
                <a:cxn ang="0">
                  <a:pos x="2" y="74"/>
                </a:cxn>
                <a:cxn ang="0">
                  <a:pos x="0" y="76"/>
                </a:cxn>
                <a:cxn ang="0">
                  <a:pos x="28" y="79"/>
                </a:cxn>
                <a:cxn ang="0">
                  <a:pos x="28" y="26"/>
                </a:cxn>
                <a:cxn ang="0">
                  <a:pos x="31" y="16"/>
                </a:cxn>
              </a:cxnLst>
              <a:rect l="0" t="0" r="r" b="b"/>
              <a:pathLst>
                <a:path w="33" h="79">
                  <a:moveTo>
                    <a:pt x="31" y="16"/>
                  </a:moveTo>
                  <a:lnTo>
                    <a:pt x="31" y="7"/>
                  </a:lnTo>
                  <a:lnTo>
                    <a:pt x="33" y="0"/>
                  </a:lnTo>
                  <a:lnTo>
                    <a:pt x="26" y="0"/>
                  </a:lnTo>
                  <a:lnTo>
                    <a:pt x="26" y="74"/>
                  </a:lnTo>
                  <a:lnTo>
                    <a:pt x="2" y="74"/>
                  </a:lnTo>
                  <a:lnTo>
                    <a:pt x="0" y="76"/>
                  </a:lnTo>
                  <a:lnTo>
                    <a:pt x="28" y="79"/>
                  </a:lnTo>
                  <a:lnTo>
                    <a:pt x="28" y="26"/>
                  </a:lnTo>
                  <a:lnTo>
                    <a:pt x="31" y="1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5" name="Freeform 1225"/>
            <p:cNvSpPr>
              <a:spLocks/>
            </p:cNvSpPr>
            <p:nvPr/>
          </p:nvSpPr>
          <p:spPr bwMode="auto">
            <a:xfrm>
              <a:off x="8239" y="2224"/>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6" name="Freeform 1226"/>
            <p:cNvSpPr>
              <a:spLocks/>
            </p:cNvSpPr>
            <p:nvPr/>
          </p:nvSpPr>
          <p:spPr bwMode="auto">
            <a:xfrm>
              <a:off x="8239" y="2244"/>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7" name="Freeform 1227"/>
            <p:cNvSpPr>
              <a:spLocks/>
            </p:cNvSpPr>
            <p:nvPr/>
          </p:nvSpPr>
          <p:spPr bwMode="auto">
            <a:xfrm>
              <a:off x="8236" y="2224"/>
              <a:ext cx="8" cy="8"/>
            </a:xfrm>
            <a:custGeom>
              <a:avLst/>
              <a:gdLst/>
              <a:ahLst/>
              <a:cxnLst>
                <a:cxn ang="0">
                  <a:pos x="4" y="0"/>
                </a:cxn>
                <a:cxn ang="0">
                  <a:pos x="4" y="0"/>
                </a:cxn>
                <a:cxn ang="0">
                  <a:pos x="0" y="2"/>
                </a:cxn>
                <a:cxn ang="0">
                  <a:pos x="2" y="7"/>
                </a:cxn>
                <a:cxn ang="0">
                  <a:pos x="7" y="4"/>
                </a:cxn>
                <a:cxn ang="0">
                  <a:pos x="4" y="0"/>
                </a:cxn>
              </a:cxnLst>
              <a:rect l="0" t="0" r="r" b="b"/>
              <a:pathLst>
                <a:path w="8" h="8">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8" name="Freeform 1228"/>
            <p:cNvSpPr>
              <a:spLocks/>
            </p:cNvSpPr>
            <p:nvPr/>
          </p:nvSpPr>
          <p:spPr bwMode="auto">
            <a:xfrm>
              <a:off x="8236" y="2244"/>
              <a:ext cx="8" cy="7"/>
            </a:xfrm>
            <a:custGeom>
              <a:avLst/>
              <a:gdLst/>
              <a:ahLst/>
              <a:cxnLst>
                <a:cxn ang="0">
                  <a:pos x="4" y="0"/>
                </a:cxn>
                <a:cxn ang="0">
                  <a:pos x="4" y="0"/>
                </a:cxn>
                <a:cxn ang="0">
                  <a:pos x="0" y="2"/>
                </a:cxn>
                <a:cxn ang="0">
                  <a:pos x="2" y="7"/>
                </a:cxn>
                <a:cxn ang="0">
                  <a:pos x="7" y="4"/>
                </a:cxn>
                <a:cxn ang="0">
                  <a:pos x="4" y="0"/>
                </a:cxn>
              </a:cxnLst>
              <a:rect l="0" t="0" r="r" b="b"/>
              <a:pathLst>
                <a:path w="8" h="7">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9" name="Freeform 1229"/>
            <p:cNvSpPr>
              <a:spLocks/>
            </p:cNvSpPr>
            <p:nvPr/>
          </p:nvSpPr>
          <p:spPr bwMode="auto">
            <a:xfrm>
              <a:off x="8232" y="2143"/>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0" name="Freeform 1230"/>
            <p:cNvSpPr>
              <a:spLocks/>
            </p:cNvSpPr>
            <p:nvPr/>
          </p:nvSpPr>
          <p:spPr bwMode="auto">
            <a:xfrm>
              <a:off x="8244" y="2143"/>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1" name="Freeform 1231"/>
            <p:cNvSpPr>
              <a:spLocks/>
            </p:cNvSpPr>
            <p:nvPr/>
          </p:nvSpPr>
          <p:spPr bwMode="auto">
            <a:xfrm>
              <a:off x="8258" y="2143"/>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2" name="Freeform 1232"/>
            <p:cNvSpPr>
              <a:spLocks/>
            </p:cNvSpPr>
            <p:nvPr/>
          </p:nvSpPr>
          <p:spPr bwMode="auto">
            <a:xfrm>
              <a:off x="8244" y="2143"/>
              <a:ext cx="4" cy="2"/>
            </a:xfrm>
            <a:custGeom>
              <a:avLst/>
              <a:gdLst/>
              <a:ahLst/>
              <a:cxnLst>
                <a:cxn ang="0">
                  <a:pos x="2" y="0"/>
                </a:cxn>
                <a:cxn ang="0">
                  <a:pos x="2" y="0"/>
                </a:cxn>
                <a:cxn ang="0">
                  <a:pos x="0" y="2"/>
                </a:cxn>
                <a:cxn ang="0">
                  <a:pos x="4" y="2"/>
                </a:cxn>
                <a:cxn ang="0">
                  <a:pos x="2" y="0"/>
                </a:cxn>
              </a:cxnLst>
              <a:rect l="0" t="0" r="r" b="b"/>
              <a:pathLst>
                <a:path w="4"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3" name="Freeform 1233"/>
            <p:cNvSpPr>
              <a:spLocks/>
            </p:cNvSpPr>
            <p:nvPr/>
          </p:nvSpPr>
          <p:spPr bwMode="auto">
            <a:xfrm>
              <a:off x="8234" y="2311"/>
              <a:ext cx="36" cy="12"/>
            </a:xfrm>
            <a:custGeom>
              <a:avLst/>
              <a:gdLst/>
              <a:ahLst/>
              <a:cxnLst>
                <a:cxn ang="0">
                  <a:pos x="0" y="0"/>
                </a:cxn>
                <a:cxn ang="0">
                  <a:pos x="0" y="7"/>
                </a:cxn>
                <a:cxn ang="0">
                  <a:pos x="35" y="12"/>
                </a:cxn>
                <a:cxn ang="0">
                  <a:pos x="35" y="4"/>
                </a:cxn>
                <a:cxn ang="0">
                  <a:pos x="0" y="0"/>
                </a:cxn>
              </a:cxnLst>
              <a:rect l="0" t="0" r="r" b="b"/>
              <a:pathLst>
                <a:path w="36" h="12">
                  <a:moveTo>
                    <a:pt x="0" y="0"/>
                  </a:moveTo>
                  <a:lnTo>
                    <a:pt x="0" y="7"/>
                  </a:lnTo>
                  <a:lnTo>
                    <a:pt x="35" y="12"/>
                  </a:lnTo>
                  <a:lnTo>
                    <a:pt x="35"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4" name="Freeform 1234"/>
            <p:cNvSpPr>
              <a:spLocks/>
            </p:cNvSpPr>
            <p:nvPr/>
          </p:nvSpPr>
          <p:spPr bwMode="auto">
            <a:xfrm>
              <a:off x="8416" y="2102"/>
              <a:ext cx="12" cy="151"/>
            </a:xfrm>
            <a:custGeom>
              <a:avLst/>
              <a:gdLst/>
              <a:ahLst/>
              <a:cxnLst>
                <a:cxn ang="0">
                  <a:pos x="4" y="35"/>
                </a:cxn>
                <a:cxn ang="0">
                  <a:pos x="4" y="0"/>
                </a:cxn>
                <a:cxn ang="0">
                  <a:pos x="0" y="4"/>
                </a:cxn>
                <a:cxn ang="0">
                  <a:pos x="0" y="148"/>
                </a:cxn>
                <a:cxn ang="0">
                  <a:pos x="12" y="151"/>
                </a:cxn>
                <a:cxn ang="0">
                  <a:pos x="2" y="146"/>
                </a:cxn>
                <a:cxn ang="0">
                  <a:pos x="2" y="74"/>
                </a:cxn>
                <a:cxn ang="0">
                  <a:pos x="4" y="35"/>
                </a:cxn>
              </a:cxnLst>
              <a:rect l="0" t="0" r="r" b="b"/>
              <a:pathLst>
                <a:path w="12" h="151">
                  <a:moveTo>
                    <a:pt x="4" y="35"/>
                  </a:moveTo>
                  <a:lnTo>
                    <a:pt x="4" y="0"/>
                  </a:lnTo>
                  <a:lnTo>
                    <a:pt x="0" y="4"/>
                  </a:lnTo>
                  <a:lnTo>
                    <a:pt x="0" y="148"/>
                  </a:lnTo>
                  <a:lnTo>
                    <a:pt x="12" y="151"/>
                  </a:lnTo>
                  <a:lnTo>
                    <a:pt x="2" y="146"/>
                  </a:lnTo>
                  <a:lnTo>
                    <a:pt x="2" y="74"/>
                  </a:lnTo>
                  <a:lnTo>
                    <a:pt x="4" y="35"/>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5" name="Freeform 1235"/>
            <p:cNvSpPr>
              <a:spLocks/>
            </p:cNvSpPr>
            <p:nvPr/>
          </p:nvSpPr>
          <p:spPr bwMode="auto">
            <a:xfrm>
              <a:off x="8438" y="2258"/>
              <a:ext cx="62" cy="96"/>
            </a:xfrm>
            <a:custGeom>
              <a:avLst/>
              <a:gdLst/>
              <a:ahLst/>
              <a:cxnLst>
                <a:cxn ang="0">
                  <a:pos x="9" y="2"/>
                </a:cxn>
                <a:cxn ang="0">
                  <a:pos x="9" y="2"/>
                </a:cxn>
                <a:cxn ang="0">
                  <a:pos x="4" y="21"/>
                </a:cxn>
                <a:cxn ang="0">
                  <a:pos x="0" y="64"/>
                </a:cxn>
                <a:cxn ang="0">
                  <a:pos x="0" y="91"/>
                </a:cxn>
                <a:cxn ang="0">
                  <a:pos x="36" y="96"/>
                </a:cxn>
                <a:cxn ang="0">
                  <a:pos x="62" y="88"/>
                </a:cxn>
                <a:cxn ang="0">
                  <a:pos x="62" y="45"/>
                </a:cxn>
                <a:cxn ang="0">
                  <a:pos x="60" y="36"/>
                </a:cxn>
                <a:cxn ang="0">
                  <a:pos x="60" y="26"/>
                </a:cxn>
                <a:cxn ang="0">
                  <a:pos x="55" y="2"/>
                </a:cxn>
                <a:cxn ang="0">
                  <a:pos x="31" y="0"/>
                </a:cxn>
                <a:cxn ang="0">
                  <a:pos x="9" y="2"/>
                </a:cxn>
              </a:cxnLst>
              <a:rect l="0" t="0" r="r" b="b"/>
              <a:pathLst>
                <a:path w="62" h="96">
                  <a:moveTo>
                    <a:pt x="9" y="2"/>
                  </a:moveTo>
                  <a:lnTo>
                    <a:pt x="9" y="2"/>
                  </a:lnTo>
                  <a:lnTo>
                    <a:pt x="4" y="21"/>
                  </a:lnTo>
                  <a:lnTo>
                    <a:pt x="0" y="64"/>
                  </a:lnTo>
                  <a:lnTo>
                    <a:pt x="0" y="91"/>
                  </a:lnTo>
                  <a:lnTo>
                    <a:pt x="36" y="96"/>
                  </a:lnTo>
                  <a:lnTo>
                    <a:pt x="62" y="88"/>
                  </a:lnTo>
                  <a:lnTo>
                    <a:pt x="62" y="45"/>
                  </a:lnTo>
                  <a:lnTo>
                    <a:pt x="60" y="36"/>
                  </a:lnTo>
                  <a:lnTo>
                    <a:pt x="60" y="26"/>
                  </a:lnTo>
                  <a:lnTo>
                    <a:pt x="55" y="2"/>
                  </a:lnTo>
                  <a:lnTo>
                    <a:pt x="31"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6" name="Freeform 1236"/>
            <p:cNvSpPr>
              <a:spLocks/>
            </p:cNvSpPr>
            <p:nvPr/>
          </p:nvSpPr>
          <p:spPr bwMode="auto">
            <a:xfrm>
              <a:off x="8438" y="2267"/>
              <a:ext cx="38" cy="77"/>
            </a:xfrm>
            <a:custGeom>
              <a:avLst/>
              <a:gdLst/>
              <a:ahLst/>
              <a:cxnLst>
                <a:cxn ang="0">
                  <a:pos x="36" y="2"/>
                </a:cxn>
                <a:cxn ang="0">
                  <a:pos x="19" y="0"/>
                </a:cxn>
                <a:cxn ang="0">
                  <a:pos x="7" y="2"/>
                </a:cxn>
                <a:cxn ang="0">
                  <a:pos x="2" y="21"/>
                </a:cxn>
                <a:cxn ang="0">
                  <a:pos x="2" y="38"/>
                </a:cxn>
                <a:cxn ang="0">
                  <a:pos x="0" y="55"/>
                </a:cxn>
                <a:cxn ang="0">
                  <a:pos x="0" y="74"/>
                </a:cxn>
                <a:cxn ang="0">
                  <a:pos x="23" y="74"/>
                </a:cxn>
                <a:cxn ang="0">
                  <a:pos x="26" y="76"/>
                </a:cxn>
                <a:cxn ang="0">
                  <a:pos x="36" y="76"/>
                </a:cxn>
                <a:cxn ang="0">
                  <a:pos x="38" y="57"/>
                </a:cxn>
                <a:cxn ang="0">
                  <a:pos x="38" y="21"/>
                </a:cxn>
                <a:cxn ang="0">
                  <a:pos x="36" y="2"/>
                </a:cxn>
              </a:cxnLst>
              <a:rect l="0" t="0" r="r" b="b"/>
              <a:pathLst>
                <a:path w="38" h="77">
                  <a:moveTo>
                    <a:pt x="36" y="2"/>
                  </a:moveTo>
                  <a:lnTo>
                    <a:pt x="19" y="0"/>
                  </a:lnTo>
                  <a:lnTo>
                    <a:pt x="7" y="2"/>
                  </a:lnTo>
                  <a:lnTo>
                    <a:pt x="2" y="21"/>
                  </a:lnTo>
                  <a:lnTo>
                    <a:pt x="2" y="38"/>
                  </a:lnTo>
                  <a:lnTo>
                    <a:pt x="0" y="55"/>
                  </a:lnTo>
                  <a:lnTo>
                    <a:pt x="0" y="74"/>
                  </a:lnTo>
                  <a:lnTo>
                    <a:pt x="23" y="74"/>
                  </a:lnTo>
                  <a:lnTo>
                    <a:pt x="26" y="76"/>
                  </a:lnTo>
                  <a:lnTo>
                    <a:pt x="36" y="76"/>
                  </a:lnTo>
                  <a:lnTo>
                    <a:pt x="38" y="57"/>
                  </a:lnTo>
                  <a:lnTo>
                    <a:pt x="38" y="21"/>
                  </a:lnTo>
                  <a:lnTo>
                    <a:pt x="36"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7" name="Freeform 1237"/>
            <p:cNvSpPr>
              <a:spLocks/>
            </p:cNvSpPr>
            <p:nvPr/>
          </p:nvSpPr>
          <p:spPr bwMode="auto">
            <a:xfrm>
              <a:off x="8440" y="2267"/>
              <a:ext cx="36" cy="73"/>
            </a:xfrm>
            <a:custGeom>
              <a:avLst/>
              <a:gdLst/>
              <a:ahLst/>
              <a:cxnLst>
                <a:cxn ang="0">
                  <a:pos x="16" y="69"/>
                </a:cxn>
                <a:cxn ang="0">
                  <a:pos x="19" y="72"/>
                </a:cxn>
                <a:cxn ang="0">
                  <a:pos x="33" y="72"/>
                </a:cxn>
                <a:cxn ang="0">
                  <a:pos x="33" y="55"/>
                </a:cxn>
                <a:cxn ang="0">
                  <a:pos x="35" y="38"/>
                </a:cxn>
                <a:cxn ang="0">
                  <a:pos x="33" y="19"/>
                </a:cxn>
                <a:cxn ang="0">
                  <a:pos x="33" y="2"/>
                </a:cxn>
                <a:cxn ang="0">
                  <a:pos x="23" y="2"/>
                </a:cxn>
                <a:cxn ang="0">
                  <a:pos x="21" y="0"/>
                </a:cxn>
                <a:cxn ang="0">
                  <a:pos x="11" y="0"/>
                </a:cxn>
                <a:cxn ang="0">
                  <a:pos x="9" y="2"/>
                </a:cxn>
                <a:cxn ang="0">
                  <a:pos x="4" y="2"/>
                </a:cxn>
                <a:cxn ang="0">
                  <a:pos x="0" y="19"/>
                </a:cxn>
                <a:cxn ang="0">
                  <a:pos x="0" y="69"/>
                </a:cxn>
                <a:cxn ang="0">
                  <a:pos x="16" y="69"/>
                </a:cxn>
              </a:cxnLst>
              <a:rect l="0" t="0" r="r" b="b"/>
              <a:pathLst>
                <a:path w="36" h="73">
                  <a:moveTo>
                    <a:pt x="16" y="69"/>
                  </a:moveTo>
                  <a:lnTo>
                    <a:pt x="19" y="72"/>
                  </a:lnTo>
                  <a:lnTo>
                    <a:pt x="33" y="72"/>
                  </a:lnTo>
                  <a:lnTo>
                    <a:pt x="33" y="55"/>
                  </a:lnTo>
                  <a:lnTo>
                    <a:pt x="35" y="38"/>
                  </a:lnTo>
                  <a:lnTo>
                    <a:pt x="33" y="19"/>
                  </a:lnTo>
                  <a:lnTo>
                    <a:pt x="33" y="2"/>
                  </a:lnTo>
                  <a:lnTo>
                    <a:pt x="23" y="2"/>
                  </a:lnTo>
                  <a:lnTo>
                    <a:pt x="21" y="0"/>
                  </a:lnTo>
                  <a:lnTo>
                    <a:pt x="11" y="0"/>
                  </a:lnTo>
                  <a:lnTo>
                    <a:pt x="9" y="2"/>
                  </a:lnTo>
                  <a:lnTo>
                    <a:pt x="4" y="2"/>
                  </a:lnTo>
                  <a:lnTo>
                    <a:pt x="0" y="19"/>
                  </a:lnTo>
                  <a:lnTo>
                    <a:pt x="0" y="69"/>
                  </a:lnTo>
                  <a:lnTo>
                    <a:pt x="16" y="69"/>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8" name="Freeform 1238"/>
            <p:cNvSpPr>
              <a:spLocks/>
            </p:cNvSpPr>
            <p:nvPr/>
          </p:nvSpPr>
          <p:spPr bwMode="auto">
            <a:xfrm>
              <a:off x="8440" y="2267"/>
              <a:ext cx="34" cy="68"/>
            </a:xfrm>
            <a:custGeom>
              <a:avLst/>
              <a:gdLst/>
              <a:ahLst/>
              <a:cxnLst>
                <a:cxn ang="0">
                  <a:pos x="33" y="2"/>
                </a:cxn>
                <a:cxn ang="0">
                  <a:pos x="23" y="2"/>
                </a:cxn>
                <a:cxn ang="0">
                  <a:pos x="21" y="0"/>
                </a:cxn>
                <a:cxn ang="0">
                  <a:pos x="11" y="0"/>
                </a:cxn>
                <a:cxn ang="0">
                  <a:pos x="9" y="2"/>
                </a:cxn>
                <a:cxn ang="0">
                  <a:pos x="4" y="2"/>
                </a:cxn>
                <a:cxn ang="0">
                  <a:pos x="0" y="19"/>
                </a:cxn>
                <a:cxn ang="0">
                  <a:pos x="0" y="64"/>
                </a:cxn>
                <a:cxn ang="0">
                  <a:pos x="11" y="64"/>
                </a:cxn>
                <a:cxn ang="0">
                  <a:pos x="16" y="67"/>
                </a:cxn>
                <a:cxn ang="0">
                  <a:pos x="33" y="67"/>
                </a:cxn>
                <a:cxn ang="0">
                  <a:pos x="33" y="2"/>
                </a:cxn>
              </a:cxnLst>
              <a:rect l="0" t="0" r="r" b="b"/>
              <a:pathLst>
                <a:path w="34" h="68">
                  <a:moveTo>
                    <a:pt x="33" y="2"/>
                  </a:moveTo>
                  <a:lnTo>
                    <a:pt x="23" y="2"/>
                  </a:lnTo>
                  <a:lnTo>
                    <a:pt x="21" y="0"/>
                  </a:lnTo>
                  <a:lnTo>
                    <a:pt x="11" y="0"/>
                  </a:lnTo>
                  <a:lnTo>
                    <a:pt x="9" y="2"/>
                  </a:lnTo>
                  <a:lnTo>
                    <a:pt x="4" y="2"/>
                  </a:lnTo>
                  <a:lnTo>
                    <a:pt x="0" y="19"/>
                  </a:lnTo>
                  <a:lnTo>
                    <a:pt x="0" y="64"/>
                  </a:lnTo>
                  <a:lnTo>
                    <a:pt x="11" y="64"/>
                  </a:lnTo>
                  <a:lnTo>
                    <a:pt x="16" y="67"/>
                  </a:lnTo>
                  <a:lnTo>
                    <a:pt x="33" y="67"/>
                  </a:lnTo>
                  <a:lnTo>
                    <a:pt x="33"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9" name="Freeform 1239"/>
            <p:cNvSpPr>
              <a:spLocks/>
            </p:cNvSpPr>
            <p:nvPr/>
          </p:nvSpPr>
          <p:spPr bwMode="auto">
            <a:xfrm>
              <a:off x="8440" y="2267"/>
              <a:ext cx="34" cy="63"/>
            </a:xfrm>
            <a:custGeom>
              <a:avLst/>
              <a:gdLst/>
              <a:ahLst/>
              <a:cxnLst>
                <a:cxn ang="0">
                  <a:pos x="11" y="60"/>
                </a:cxn>
                <a:cxn ang="0">
                  <a:pos x="14" y="62"/>
                </a:cxn>
                <a:cxn ang="0">
                  <a:pos x="31" y="62"/>
                </a:cxn>
                <a:cxn ang="0">
                  <a:pos x="33" y="47"/>
                </a:cxn>
                <a:cxn ang="0">
                  <a:pos x="33" y="16"/>
                </a:cxn>
                <a:cxn ang="0">
                  <a:pos x="31" y="2"/>
                </a:cxn>
                <a:cxn ang="0">
                  <a:pos x="21" y="2"/>
                </a:cxn>
                <a:cxn ang="0">
                  <a:pos x="21" y="0"/>
                </a:cxn>
                <a:cxn ang="0">
                  <a:pos x="14" y="0"/>
                </a:cxn>
                <a:cxn ang="0">
                  <a:pos x="11" y="2"/>
                </a:cxn>
                <a:cxn ang="0">
                  <a:pos x="4" y="2"/>
                </a:cxn>
                <a:cxn ang="0">
                  <a:pos x="0" y="31"/>
                </a:cxn>
                <a:cxn ang="0">
                  <a:pos x="0" y="60"/>
                </a:cxn>
                <a:cxn ang="0">
                  <a:pos x="11" y="60"/>
                </a:cxn>
              </a:cxnLst>
              <a:rect l="0" t="0" r="r" b="b"/>
              <a:pathLst>
                <a:path w="34" h="63">
                  <a:moveTo>
                    <a:pt x="11" y="60"/>
                  </a:moveTo>
                  <a:lnTo>
                    <a:pt x="14" y="62"/>
                  </a:lnTo>
                  <a:lnTo>
                    <a:pt x="31" y="62"/>
                  </a:lnTo>
                  <a:lnTo>
                    <a:pt x="33" y="47"/>
                  </a:lnTo>
                  <a:lnTo>
                    <a:pt x="33" y="16"/>
                  </a:lnTo>
                  <a:lnTo>
                    <a:pt x="31" y="2"/>
                  </a:lnTo>
                  <a:lnTo>
                    <a:pt x="21" y="2"/>
                  </a:lnTo>
                  <a:lnTo>
                    <a:pt x="21" y="0"/>
                  </a:lnTo>
                  <a:lnTo>
                    <a:pt x="14" y="0"/>
                  </a:lnTo>
                  <a:lnTo>
                    <a:pt x="11" y="2"/>
                  </a:lnTo>
                  <a:lnTo>
                    <a:pt x="4" y="2"/>
                  </a:lnTo>
                  <a:lnTo>
                    <a:pt x="0" y="31"/>
                  </a:lnTo>
                  <a:lnTo>
                    <a:pt x="0" y="60"/>
                  </a:lnTo>
                  <a:lnTo>
                    <a:pt x="11" y="6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0" name="Freeform 1240"/>
            <p:cNvSpPr>
              <a:spLocks/>
            </p:cNvSpPr>
            <p:nvPr/>
          </p:nvSpPr>
          <p:spPr bwMode="auto">
            <a:xfrm>
              <a:off x="8440" y="2267"/>
              <a:ext cx="32" cy="58"/>
            </a:xfrm>
            <a:custGeom>
              <a:avLst/>
              <a:gdLst/>
              <a:ahLst/>
              <a:cxnLst>
                <a:cxn ang="0">
                  <a:pos x="0" y="28"/>
                </a:cxn>
                <a:cxn ang="0">
                  <a:pos x="0" y="55"/>
                </a:cxn>
                <a:cxn ang="0">
                  <a:pos x="4" y="55"/>
                </a:cxn>
                <a:cxn ang="0">
                  <a:pos x="7" y="57"/>
                </a:cxn>
                <a:cxn ang="0">
                  <a:pos x="31" y="57"/>
                </a:cxn>
                <a:cxn ang="0">
                  <a:pos x="31" y="2"/>
                </a:cxn>
                <a:cxn ang="0">
                  <a:pos x="21" y="2"/>
                </a:cxn>
                <a:cxn ang="0">
                  <a:pos x="19" y="0"/>
                </a:cxn>
                <a:cxn ang="0">
                  <a:pos x="14" y="0"/>
                </a:cxn>
                <a:cxn ang="0">
                  <a:pos x="11" y="2"/>
                </a:cxn>
                <a:cxn ang="0">
                  <a:pos x="4" y="2"/>
                </a:cxn>
                <a:cxn ang="0">
                  <a:pos x="2" y="16"/>
                </a:cxn>
                <a:cxn ang="0">
                  <a:pos x="0" y="28"/>
                </a:cxn>
              </a:cxnLst>
              <a:rect l="0" t="0" r="r" b="b"/>
              <a:pathLst>
                <a:path w="32" h="58">
                  <a:moveTo>
                    <a:pt x="0" y="28"/>
                  </a:moveTo>
                  <a:lnTo>
                    <a:pt x="0" y="55"/>
                  </a:lnTo>
                  <a:lnTo>
                    <a:pt x="4" y="55"/>
                  </a:lnTo>
                  <a:lnTo>
                    <a:pt x="7" y="57"/>
                  </a:lnTo>
                  <a:lnTo>
                    <a:pt x="31" y="57"/>
                  </a:lnTo>
                  <a:lnTo>
                    <a:pt x="31" y="2"/>
                  </a:lnTo>
                  <a:lnTo>
                    <a:pt x="21" y="2"/>
                  </a:lnTo>
                  <a:lnTo>
                    <a:pt x="19" y="0"/>
                  </a:lnTo>
                  <a:lnTo>
                    <a:pt x="14" y="0"/>
                  </a:lnTo>
                  <a:lnTo>
                    <a:pt x="11" y="2"/>
                  </a:lnTo>
                  <a:lnTo>
                    <a:pt x="4" y="2"/>
                  </a:lnTo>
                  <a:lnTo>
                    <a:pt x="2" y="16"/>
                  </a:lnTo>
                  <a:lnTo>
                    <a:pt x="0" y="28"/>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1" name="Freeform 1241"/>
            <p:cNvSpPr>
              <a:spLocks/>
            </p:cNvSpPr>
            <p:nvPr/>
          </p:nvSpPr>
          <p:spPr bwMode="auto">
            <a:xfrm>
              <a:off x="8440" y="2267"/>
              <a:ext cx="32" cy="53"/>
            </a:xfrm>
            <a:custGeom>
              <a:avLst/>
              <a:gdLst/>
              <a:ahLst/>
              <a:cxnLst>
                <a:cxn ang="0">
                  <a:pos x="31" y="52"/>
                </a:cxn>
                <a:cxn ang="0">
                  <a:pos x="31" y="2"/>
                </a:cxn>
                <a:cxn ang="0">
                  <a:pos x="21" y="2"/>
                </a:cxn>
                <a:cxn ang="0">
                  <a:pos x="19" y="0"/>
                </a:cxn>
                <a:cxn ang="0">
                  <a:pos x="14" y="0"/>
                </a:cxn>
                <a:cxn ang="0">
                  <a:pos x="11" y="2"/>
                </a:cxn>
                <a:cxn ang="0">
                  <a:pos x="4" y="2"/>
                </a:cxn>
                <a:cxn ang="0">
                  <a:pos x="0" y="26"/>
                </a:cxn>
                <a:cxn ang="0">
                  <a:pos x="0" y="52"/>
                </a:cxn>
                <a:cxn ang="0">
                  <a:pos x="31" y="52"/>
                </a:cxn>
              </a:cxnLst>
              <a:rect l="0" t="0" r="r" b="b"/>
              <a:pathLst>
                <a:path w="32" h="53">
                  <a:moveTo>
                    <a:pt x="31" y="52"/>
                  </a:moveTo>
                  <a:lnTo>
                    <a:pt x="31" y="2"/>
                  </a:lnTo>
                  <a:lnTo>
                    <a:pt x="21" y="2"/>
                  </a:lnTo>
                  <a:lnTo>
                    <a:pt x="19" y="0"/>
                  </a:lnTo>
                  <a:lnTo>
                    <a:pt x="14" y="0"/>
                  </a:lnTo>
                  <a:lnTo>
                    <a:pt x="11" y="2"/>
                  </a:lnTo>
                  <a:lnTo>
                    <a:pt x="4" y="2"/>
                  </a:lnTo>
                  <a:lnTo>
                    <a:pt x="0" y="26"/>
                  </a:lnTo>
                  <a:lnTo>
                    <a:pt x="0" y="52"/>
                  </a:lnTo>
                  <a:lnTo>
                    <a:pt x="31" y="5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2" name="Freeform 1242"/>
            <p:cNvSpPr>
              <a:spLocks/>
            </p:cNvSpPr>
            <p:nvPr/>
          </p:nvSpPr>
          <p:spPr bwMode="auto">
            <a:xfrm>
              <a:off x="8443" y="2267"/>
              <a:ext cx="26" cy="48"/>
            </a:xfrm>
            <a:custGeom>
              <a:avLst/>
              <a:gdLst/>
              <a:ahLst/>
              <a:cxnLst>
                <a:cxn ang="0">
                  <a:pos x="26" y="47"/>
                </a:cxn>
                <a:cxn ang="0">
                  <a:pos x="26" y="2"/>
                </a:cxn>
                <a:cxn ang="0">
                  <a:pos x="19" y="2"/>
                </a:cxn>
                <a:cxn ang="0">
                  <a:pos x="16" y="0"/>
                </a:cxn>
                <a:cxn ang="0">
                  <a:pos x="11" y="0"/>
                </a:cxn>
                <a:cxn ang="0">
                  <a:pos x="9" y="2"/>
                </a:cxn>
                <a:cxn ang="0">
                  <a:pos x="2" y="2"/>
                </a:cxn>
                <a:cxn ang="0">
                  <a:pos x="0" y="14"/>
                </a:cxn>
                <a:cxn ang="0">
                  <a:pos x="0" y="47"/>
                </a:cxn>
                <a:cxn ang="0">
                  <a:pos x="26" y="47"/>
                </a:cxn>
              </a:cxnLst>
              <a:rect l="0" t="0" r="r" b="b"/>
              <a:pathLst>
                <a:path w="26" h="48">
                  <a:moveTo>
                    <a:pt x="26" y="47"/>
                  </a:moveTo>
                  <a:lnTo>
                    <a:pt x="26" y="2"/>
                  </a:lnTo>
                  <a:lnTo>
                    <a:pt x="19" y="2"/>
                  </a:lnTo>
                  <a:lnTo>
                    <a:pt x="16" y="0"/>
                  </a:lnTo>
                  <a:lnTo>
                    <a:pt x="11" y="0"/>
                  </a:lnTo>
                  <a:lnTo>
                    <a:pt x="9" y="2"/>
                  </a:lnTo>
                  <a:lnTo>
                    <a:pt x="2" y="2"/>
                  </a:lnTo>
                  <a:lnTo>
                    <a:pt x="0" y="14"/>
                  </a:lnTo>
                  <a:lnTo>
                    <a:pt x="0" y="47"/>
                  </a:lnTo>
                  <a:lnTo>
                    <a:pt x="26" y="47"/>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3" name="Freeform 1243"/>
            <p:cNvSpPr>
              <a:spLocks/>
            </p:cNvSpPr>
            <p:nvPr/>
          </p:nvSpPr>
          <p:spPr bwMode="auto">
            <a:xfrm>
              <a:off x="8443" y="2270"/>
              <a:ext cx="26" cy="41"/>
            </a:xfrm>
            <a:custGeom>
              <a:avLst/>
              <a:gdLst/>
              <a:ahLst/>
              <a:cxnLst>
                <a:cxn ang="0">
                  <a:pos x="2" y="0"/>
                </a:cxn>
                <a:cxn ang="0">
                  <a:pos x="2" y="0"/>
                </a:cxn>
                <a:cxn ang="0">
                  <a:pos x="0" y="9"/>
                </a:cxn>
                <a:cxn ang="0">
                  <a:pos x="0" y="40"/>
                </a:cxn>
                <a:cxn ang="0">
                  <a:pos x="26" y="40"/>
                </a:cxn>
                <a:cxn ang="0">
                  <a:pos x="26" y="0"/>
                </a:cxn>
                <a:cxn ang="0">
                  <a:pos x="2" y="0"/>
                </a:cxn>
              </a:cxnLst>
              <a:rect l="0" t="0" r="r" b="b"/>
              <a:pathLst>
                <a:path w="26" h="41">
                  <a:moveTo>
                    <a:pt x="2" y="0"/>
                  </a:moveTo>
                  <a:lnTo>
                    <a:pt x="2" y="0"/>
                  </a:lnTo>
                  <a:lnTo>
                    <a:pt x="0" y="9"/>
                  </a:lnTo>
                  <a:lnTo>
                    <a:pt x="0" y="40"/>
                  </a:lnTo>
                  <a:lnTo>
                    <a:pt x="26" y="40"/>
                  </a:lnTo>
                  <a:lnTo>
                    <a:pt x="26"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4" name="Freeform 1244"/>
            <p:cNvSpPr>
              <a:spLocks/>
            </p:cNvSpPr>
            <p:nvPr/>
          </p:nvSpPr>
          <p:spPr bwMode="auto">
            <a:xfrm>
              <a:off x="8443" y="2267"/>
              <a:ext cx="26" cy="41"/>
            </a:xfrm>
            <a:custGeom>
              <a:avLst/>
              <a:gdLst/>
              <a:ahLst/>
              <a:cxnLst>
                <a:cxn ang="0">
                  <a:pos x="11" y="38"/>
                </a:cxn>
                <a:cxn ang="0">
                  <a:pos x="14" y="40"/>
                </a:cxn>
                <a:cxn ang="0">
                  <a:pos x="21" y="40"/>
                </a:cxn>
                <a:cxn ang="0">
                  <a:pos x="23" y="38"/>
                </a:cxn>
                <a:cxn ang="0">
                  <a:pos x="26" y="31"/>
                </a:cxn>
                <a:cxn ang="0">
                  <a:pos x="26" y="12"/>
                </a:cxn>
                <a:cxn ang="0">
                  <a:pos x="23" y="2"/>
                </a:cxn>
                <a:cxn ang="0">
                  <a:pos x="16" y="2"/>
                </a:cxn>
                <a:cxn ang="0">
                  <a:pos x="14" y="0"/>
                </a:cxn>
                <a:cxn ang="0">
                  <a:pos x="9" y="2"/>
                </a:cxn>
                <a:cxn ang="0">
                  <a:pos x="2" y="2"/>
                </a:cxn>
                <a:cxn ang="0">
                  <a:pos x="0" y="12"/>
                </a:cxn>
                <a:cxn ang="0">
                  <a:pos x="0" y="38"/>
                </a:cxn>
                <a:cxn ang="0">
                  <a:pos x="11" y="38"/>
                </a:cxn>
              </a:cxnLst>
              <a:rect l="0" t="0" r="r" b="b"/>
              <a:pathLst>
                <a:path w="26" h="41">
                  <a:moveTo>
                    <a:pt x="11" y="38"/>
                  </a:moveTo>
                  <a:lnTo>
                    <a:pt x="14" y="40"/>
                  </a:lnTo>
                  <a:lnTo>
                    <a:pt x="21" y="40"/>
                  </a:lnTo>
                  <a:lnTo>
                    <a:pt x="23" y="38"/>
                  </a:lnTo>
                  <a:lnTo>
                    <a:pt x="26" y="31"/>
                  </a:lnTo>
                  <a:lnTo>
                    <a:pt x="26" y="12"/>
                  </a:lnTo>
                  <a:lnTo>
                    <a:pt x="23" y="2"/>
                  </a:lnTo>
                  <a:lnTo>
                    <a:pt x="16" y="2"/>
                  </a:lnTo>
                  <a:lnTo>
                    <a:pt x="14" y="0"/>
                  </a:lnTo>
                  <a:lnTo>
                    <a:pt x="9" y="2"/>
                  </a:lnTo>
                  <a:lnTo>
                    <a:pt x="2" y="2"/>
                  </a:lnTo>
                  <a:lnTo>
                    <a:pt x="0" y="12"/>
                  </a:lnTo>
                  <a:lnTo>
                    <a:pt x="0" y="38"/>
                  </a:lnTo>
                  <a:lnTo>
                    <a:pt x="11"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5" name="Freeform 1245"/>
            <p:cNvSpPr>
              <a:spLocks/>
            </p:cNvSpPr>
            <p:nvPr/>
          </p:nvSpPr>
          <p:spPr bwMode="auto">
            <a:xfrm>
              <a:off x="8443" y="2267"/>
              <a:ext cx="24" cy="37"/>
            </a:xfrm>
            <a:custGeom>
              <a:avLst/>
              <a:gdLst/>
              <a:ahLst/>
              <a:cxnLst>
                <a:cxn ang="0">
                  <a:pos x="23" y="36"/>
                </a:cxn>
                <a:cxn ang="0">
                  <a:pos x="23" y="2"/>
                </a:cxn>
                <a:cxn ang="0">
                  <a:pos x="16" y="2"/>
                </a:cxn>
                <a:cxn ang="0">
                  <a:pos x="14" y="0"/>
                </a:cxn>
                <a:cxn ang="0">
                  <a:pos x="9" y="2"/>
                </a:cxn>
                <a:cxn ang="0">
                  <a:pos x="2" y="2"/>
                </a:cxn>
                <a:cxn ang="0">
                  <a:pos x="2" y="9"/>
                </a:cxn>
                <a:cxn ang="0">
                  <a:pos x="0" y="19"/>
                </a:cxn>
                <a:cxn ang="0">
                  <a:pos x="0" y="36"/>
                </a:cxn>
                <a:cxn ang="0">
                  <a:pos x="23" y="36"/>
                </a:cxn>
              </a:cxnLst>
              <a:rect l="0" t="0" r="r" b="b"/>
              <a:pathLst>
                <a:path w="24" h="37">
                  <a:moveTo>
                    <a:pt x="23" y="36"/>
                  </a:moveTo>
                  <a:lnTo>
                    <a:pt x="23" y="2"/>
                  </a:lnTo>
                  <a:lnTo>
                    <a:pt x="16" y="2"/>
                  </a:lnTo>
                  <a:lnTo>
                    <a:pt x="14" y="0"/>
                  </a:lnTo>
                  <a:lnTo>
                    <a:pt x="9" y="2"/>
                  </a:lnTo>
                  <a:lnTo>
                    <a:pt x="2" y="2"/>
                  </a:lnTo>
                  <a:lnTo>
                    <a:pt x="2" y="9"/>
                  </a:lnTo>
                  <a:lnTo>
                    <a:pt x="0" y="19"/>
                  </a:lnTo>
                  <a:lnTo>
                    <a:pt x="0" y="36"/>
                  </a:lnTo>
                  <a:lnTo>
                    <a:pt x="23" y="36"/>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6" name="Freeform 1246"/>
            <p:cNvSpPr>
              <a:spLocks/>
            </p:cNvSpPr>
            <p:nvPr/>
          </p:nvSpPr>
          <p:spPr bwMode="auto">
            <a:xfrm>
              <a:off x="8443" y="2267"/>
              <a:ext cx="24" cy="32"/>
            </a:xfrm>
            <a:custGeom>
              <a:avLst/>
              <a:gdLst/>
              <a:ahLst/>
              <a:cxnLst>
                <a:cxn ang="0">
                  <a:pos x="23" y="31"/>
                </a:cxn>
                <a:cxn ang="0">
                  <a:pos x="23" y="2"/>
                </a:cxn>
                <a:cxn ang="0">
                  <a:pos x="14" y="2"/>
                </a:cxn>
                <a:cxn ang="0">
                  <a:pos x="14" y="0"/>
                </a:cxn>
                <a:cxn ang="0">
                  <a:pos x="9" y="2"/>
                </a:cxn>
                <a:cxn ang="0">
                  <a:pos x="2" y="2"/>
                </a:cxn>
                <a:cxn ang="0">
                  <a:pos x="2" y="9"/>
                </a:cxn>
                <a:cxn ang="0">
                  <a:pos x="0" y="16"/>
                </a:cxn>
                <a:cxn ang="0">
                  <a:pos x="0" y="31"/>
                </a:cxn>
                <a:cxn ang="0">
                  <a:pos x="23" y="31"/>
                </a:cxn>
              </a:cxnLst>
              <a:rect l="0" t="0" r="r" b="b"/>
              <a:pathLst>
                <a:path w="24" h="32">
                  <a:moveTo>
                    <a:pt x="23" y="31"/>
                  </a:moveTo>
                  <a:lnTo>
                    <a:pt x="23" y="2"/>
                  </a:lnTo>
                  <a:lnTo>
                    <a:pt x="14" y="2"/>
                  </a:lnTo>
                  <a:lnTo>
                    <a:pt x="14" y="0"/>
                  </a:lnTo>
                  <a:lnTo>
                    <a:pt x="9" y="2"/>
                  </a:lnTo>
                  <a:lnTo>
                    <a:pt x="2" y="2"/>
                  </a:lnTo>
                  <a:lnTo>
                    <a:pt x="2" y="9"/>
                  </a:lnTo>
                  <a:lnTo>
                    <a:pt x="0" y="16"/>
                  </a:lnTo>
                  <a:lnTo>
                    <a:pt x="0" y="31"/>
                  </a:lnTo>
                  <a:lnTo>
                    <a:pt x="23" y="31"/>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7" name="Freeform 1247"/>
            <p:cNvSpPr>
              <a:spLocks/>
            </p:cNvSpPr>
            <p:nvPr/>
          </p:nvSpPr>
          <p:spPr bwMode="auto">
            <a:xfrm>
              <a:off x="8443" y="2267"/>
              <a:ext cx="24" cy="27"/>
            </a:xfrm>
            <a:custGeom>
              <a:avLst/>
              <a:gdLst/>
              <a:ahLst/>
              <a:cxnLst>
                <a:cxn ang="0">
                  <a:pos x="4" y="2"/>
                </a:cxn>
                <a:cxn ang="0">
                  <a:pos x="4" y="2"/>
                </a:cxn>
                <a:cxn ang="0">
                  <a:pos x="2" y="7"/>
                </a:cxn>
                <a:cxn ang="0">
                  <a:pos x="0" y="14"/>
                </a:cxn>
                <a:cxn ang="0">
                  <a:pos x="0" y="26"/>
                </a:cxn>
                <a:cxn ang="0">
                  <a:pos x="23" y="26"/>
                </a:cxn>
                <a:cxn ang="0">
                  <a:pos x="23" y="2"/>
                </a:cxn>
                <a:cxn ang="0">
                  <a:pos x="11" y="0"/>
                </a:cxn>
                <a:cxn ang="0">
                  <a:pos x="4" y="2"/>
                </a:cxn>
              </a:cxnLst>
              <a:rect l="0" t="0" r="r" b="b"/>
              <a:pathLst>
                <a:path w="24" h="27">
                  <a:moveTo>
                    <a:pt x="4" y="2"/>
                  </a:moveTo>
                  <a:lnTo>
                    <a:pt x="4" y="2"/>
                  </a:lnTo>
                  <a:lnTo>
                    <a:pt x="2" y="7"/>
                  </a:lnTo>
                  <a:lnTo>
                    <a:pt x="0" y="14"/>
                  </a:lnTo>
                  <a:lnTo>
                    <a:pt x="0" y="26"/>
                  </a:lnTo>
                  <a:lnTo>
                    <a:pt x="23" y="26"/>
                  </a:lnTo>
                  <a:lnTo>
                    <a:pt x="23" y="2"/>
                  </a:lnTo>
                  <a:lnTo>
                    <a:pt x="11" y="0"/>
                  </a:lnTo>
                  <a:lnTo>
                    <a:pt x="4"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8" name="Freeform 1248"/>
            <p:cNvSpPr>
              <a:spLocks/>
            </p:cNvSpPr>
            <p:nvPr/>
          </p:nvSpPr>
          <p:spPr bwMode="auto">
            <a:xfrm>
              <a:off x="8445" y="2260"/>
              <a:ext cx="31" cy="7"/>
            </a:xfrm>
            <a:custGeom>
              <a:avLst/>
              <a:gdLst/>
              <a:ahLst/>
              <a:cxnLst>
                <a:cxn ang="0">
                  <a:pos x="0" y="0"/>
                </a:cxn>
                <a:cxn ang="0">
                  <a:pos x="0" y="7"/>
                </a:cxn>
                <a:cxn ang="0">
                  <a:pos x="31" y="7"/>
                </a:cxn>
                <a:cxn ang="0">
                  <a:pos x="31" y="2"/>
                </a:cxn>
                <a:cxn ang="0">
                  <a:pos x="16" y="0"/>
                </a:cxn>
                <a:cxn ang="0">
                  <a:pos x="0" y="0"/>
                </a:cxn>
              </a:cxnLst>
              <a:rect l="0" t="0" r="r" b="b"/>
              <a:pathLst>
                <a:path w="31" h="7">
                  <a:moveTo>
                    <a:pt x="0" y="0"/>
                  </a:moveTo>
                  <a:lnTo>
                    <a:pt x="0" y="7"/>
                  </a:lnTo>
                  <a:lnTo>
                    <a:pt x="31" y="7"/>
                  </a:lnTo>
                  <a:lnTo>
                    <a:pt x="31" y="2"/>
                  </a:lnTo>
                  <a:lnTo>
                    <a:pt x="16"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9" name="Freeform 1249"/>
            <p:cNvSpPr>
              <a:spLocks/>
            </p:cNvSpPr>
            <p:nvPr/>
          </p:nvSpPr>
          <p:spPr bwMode="auto">
            <a:xfrm>
              <a:off x="8438" y="2342"/>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0" name="Freeform 1250"/>
            <p:cNvSpPr>
              <a:spLocks/>
            </p:cNvSpPr>
            <p:nvPr/>
          </p:nvSpPr>
          <p:spPr bwMode="auto">
            <a:xfrm>
              <a:off x="8452" y="2344"/>
              <a:ext cx="12" cy="5"/>
            </a:xfrm>
            <a:custGeom>
              <a:avLst/>
              <a:gdLst/>
              <a:ahLst/>
              <a:cxnLst>
                <a:cxn ang="0">
                  <a:pos x="7" y="2"/>
                </a:cxn>
                <a:cxn ang="0">
                  <a:pos x="4" y="0"/>
                </a:cxn>
                <a:cxn ang="0">
                  <a:pos x="0" y="0"/>
                </a:cxn>
                <a:cxn ang="0">
                  <a:pos x="0" y="4"/>
                </a:cxn>
                <a:cxn ang="0">
                  <a:pos x="12" y="4"/>
                </a:cxn>
                <a:cxn ang="0">
                  <a:pos x="12" y="2"/>
                </a:cxn>
                <a:cxn ang="0">
                  <a:pos x="7" y="2"/>
                </a:cxn>
              </a:cxnLst>
              <a:rect l="0" t="0" r="r" b="b"/>
              <a:pathLst>
                <a:path w="12" h="5">
                  <a:moveTo>
                    <a:pt x="7" y="2"/>
                  </a:moveTo>
                  <a:lnTo>
                    <a:pt x="4" y="0"/>
                  </a:lnTo>
                  <a:lnTo>
                    <a:pt x="0" y="0"/>
                  </a:lnTo>
                  <a:lnTo>
                    <a:pt x="0" y="4"/>
                  </a:lnTo>
                  <a:lnTo>
                    <a:pt x="12" y="4"/>
                  </a:lnTo>
                  <a:lnTo>
                    <a:pt x="12" y="2"/>
                  </a:lnTo>
                  <a:lnTo>
                    <a:pt x="7" y="2"/>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1" name="Freeform 1251"/>
            <p:cNvSpPr>
              <a:spLocks/>
            </p:cNvSpPr>
            <p:nvPr/>
          </p:nvSpPr>
          <p:spPr bwMode="auto">
            <a:xfrm>
              <a:off x="8452" y="2344"/>
              <a:ext cx="8" cy="5"/>
            </a:xfrm>
            <a:custGeom>
              <a:avLst/>
              <a:gdLst/>
              <a:ahLst/>
              <a:cxnLst>
                <a:cxn ang="0">
                  <a:pos x="2" y="0"/>
                </a:cxn>
                <a:cxn ang="0">
                  <a:pos x="0" y="0"/>
                </a:cxn>
                <a:cxn ang="0">
                  <a:pos x="0" y="4"/>
                </a:cxn>
                <a:cxn ang="0">
                  <a:pos x="7" y="4"/>
                </a:cxn>
                <a:cxn ang="0">
                  <a:pos x="7" y="2"/>
                </a:cxn>
                <a:cxn ang="0">
                  <a:pos x="2" y="0"/>
                </a:cxn>
              </a:cxnLst>
              <a:rect l="0" t="0" r="r" b="b"/>
              <a:pathLst>
                <a:path w="8" h="5">
                  <a:moveTo>
                    <a:pt x="2" y="0"/>
                  </a:moveTo>
                  <a:lnTo>
                    <a:pt x="0" y="0"/>
                  </a:lnTo>
                  <a:lnTo>
                    <a:pt x="0" y="4"/>
                  </a:lnTo>
                  <a:lnTo>
                    <a:pt x="7"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2" name="Freeform 1252"/>
            <p:cNvSpPr>
              <a:spLocks/>
            </p:cNvSpPr>
            <p:nvPr/>
          </p:nvSpPr>
          <p:spPr bwMode="auto">
            <a:xfrm>
              <a:off x="8452" y="2347"/>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3" name="Freeform 1253"/>
            <p:cNvSpPr>
              <a:spLocks/>
            </p:cNvSpPr>
            <p:nvPr/>
          </p:nvSpPr>
          <p:spPr bwMode="auto">
            <a:xfrm>
              <a:off x="8476" y="2342"/>
              <a:ext cx="24" cy="12"/>
            </a:xfrm>
            <a:custGeom>
              <a:avLst/>
              <a:gdLst/>
              <a:ahLst/>
              <a:cxnLst>
                <a:cxn ang="0">
                  <a:pos x="0" y="4"/>
                </a:cxn>
                <a:cxn ang="0">
                  <a:pos x="0" y="12"/>
                </a:cxn>
                <a:cxn ang="0">
                  <a:pos x="16" y="7"/>
                </a:cxn>
                <a:cxn ang="0">
                  <a:pos x="24" y="4"/>
                </a:cxn>
                <a:cxn ang="0">
                  <a:pos x="24" y="0"/>
                </a:cxn>
                <a:cxn ang="0">
                  <a:pos x="0" y="4"/>
                </a:cxn>
              </a:cxnLst>
              <a:rect l="0" t="0" r="r" b="b"/>
              <a:pathLst>
                <a:path w="24" h="12">
                  <a:moveTo>
                    <a:pt x="0" y="4"/>
                  </a:moveTo>
                  <a:lnTo>
                    <a:pt x="0" y="12"/>
                  </a:lnTo>
                  <a:lnTo>
                    <a:pt x="16" y="7"/>
                  </a:lnTo>
                  <a:lnTo>
                    <a:pt x="24" y="4"/>
                  </a:lnTo>
                  <a:lnTo>
                    <a:pt x="24"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4" name="Freeform 1254"/>
            <p:cNvSpPr>
              <a:spLocks/>
            </p:cNvSpPr>
            <p:nvPr/>
          </p:nvSpPr>
          <p:spPr bwMode="auto">
            <a:xfrm>
              <a:off x="8476" y="2342"/>
              <a:ext cx="24" cy="10"/>
            </a:xfrm>
            <a:custGeom>
              <a:avLst/>
              <a:gdLst/>
              <a:ahLst/>
              <a:cxnLst>
                <a:cxn ang="0">
                  <a:pos x="9" y="9"/>
                </a:cxn>
                <a:cxn ang="0">
                  <a:pos x="12" y="7"/>
                </a:cxn>
                <a:cxn ang="0">
                  <a:pos x="16" y="7"/>
                </a:cxn>
                <a:cxn ang="0">
                  <a:pos x="19" y="4"/>
                </a:cxn>
                <a:cxn ang="0">
                  <a:pos x="24" y="4"/>
                </a:cxn>
                <a:cxn ang="0">
                  <a:pos x="24" y="0"/>
                </a:cxn>
                <a:cxn ang="0">
                  <a:pos x="16" y="0"/>
                </a:cxn>
                <a:cxn ang="0">
                  <a:pos x="12" y="2"/>
                </a:cxn>
                <a:cxn ang="0">
                  <a:pos x="4" y="2"/>
                </a:cxn>
                <a:cxn ang="0">
                  <a:pos x="0" y="4"/>
                </a:cxn>
                <a:cxn ang="0">
                  <a:pos x="0" y="9"/>
                </a:cxn>
                <a:cxn ang="0">
                  <a:pos x="9" y="9"/>
                </a:cxn>
              </a:cxnLst>
              <a:rect l="0" t="0" r="r" b="b"/>
              <a:pathLst>
                <a:path w="24" h="10">
                  <a:moveTo>
                    <a:pt x="9" y="9"/>
                  </a:moveTo>
                  <a:lnTo>
                    <a:pt x="12" y="7"/>
                  </a:lnTo>
                  <a:lnTo>
                    <a:pt x="16" y="7"/>
                  </a:lnTo>
                  <a:lnTo>
                    <a:pt x="19" y="4"/>
                  </a:lnTo>
                  <a:lnTo>
                    <a:pt x="24" y="4"/>
                  </a:lnTo>
                  <a:lnTo>
                    <a:pt x="24" y="0"/>
                  </a:lnTo>
                  <a:lnTo>
                    <a:pt x="16" y="0"/>
                  </a:lnTo>
                  <a:lnTo>
                    <a:pt x="12" y="2"/>
                  </a:lnTo>
                  <a:lnTo>
                    <a:pt x="4" y="2"/>
                  </a:lnTo>
                  <a:lnTo>
                    <a:pt x="0" y="4"/>
                  </a:lnTo>
                  <a:lnTo>
                    <a:pt x="0" y="9"/>
                  </a:lnTo>
                  <a:lnTo>
                    <a:pt x="9"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5" name="Freeform 1255"/>
            <p:cNvSpPr>
              <a:spLocks/>
            </p:cNvSpPr>
            <p:nvPr/>
          </p:nvSpPr>
          <p:spPr bwMode="auto">
            <a:xfrm>
              <a:off x="8479" y="2342"/>
              <a:ext cx="21" cy="10"/>
            </a:xfrm>
            <a:custGeom>
              <a:avLst/>
              <a:gdLst/>
              <a:ahLst/>
              <a:cxnLst>
                <a:cxn ang="0">
                  <a:pos x="4" y="9"/>
                </a:cxn>
                <a:cxn ang="0">
                  <a:pos x="7" y="7"/>
                </a:cxn>
                <a:cxn ang="0">
                  <a:pos x="14" y="7"/>
                </a:cxn>
                <a:cxn ang="0">
                  <a:pos x="16" y="4"/>
                </a:cxn>
                <a:cxn ang="0">
                  <a:pos x="21" y="4"/>
                </a:cxn>
                <a:cxn ang="0">
                  <a:pos x="21" y="0"/>
                </a:cxn>
                <a:cxn ang="0">
                  <a:pos x="14" y="0"/>
                </a:cxn>
                <a:cxn ang="0">
                  <a:pos x="12" y="2"/>
                </a:cxn>
                <a:cxn ang="0">
                  <a:pos x="2" y="2"/>
                </a:cxn>
                <a:cxn ang="0">
                  <a:pos x="0" y="4"/>
                </a:cxn>
                <a:cxn ang="0">
                  <a:pos x="0" y="9"/>
                </a:cxn>
                <a:cxn ang="0">
                  <a:pos x="4" y="9"/>
                </a:cxn>
              </a:cxnLst>
              <a:rect l="0" t="0" r="r" b="b"/>
              <a:pathLst>
                <a:path w="21" h="10">
                  <a:moveTo>
                    <a:pt x="4" y="9"/>
                  </a:moveTo>
                  <a:lnTo>
                    <a:pt x="7" y="7"/>
                  </a:lnTo>
                  <a:lnTo>
                    <a:pt x="14" y="7"/>
                  </a:lnTo>
                  <a:lnTo>
                    <a:pt x="16" y="4"/>
                  </a:lnTo>
                  <a:lnTo>
                    <a:pt x="21" y="4"/>
                  </a:lnTo>
                  <a:lnTo>
                    <a:pt x="21" y="0"/>
                  </a:lnTo>
                  <a:lnTo>
                    <a:pt x="14" y="0"/>
                  </a:lnTo>
                  <a:lnTo>
                    <a:pt x="12" y="2"/>
                  </a:lnTo>
                  <a:lnTo>
                    <a:pt x="2" y="2"/>
                  </a:lnTo>
                  <a:lnTo>
                    <a:pt x="0" y="4"/>
                  </a:lnTo>
                  <a:lnTo>
                    <a:pt x="0" y="9"/>
                  </a:lnTo>
                  <a:lnTo>
                    <a:pt x="4" y="9"/>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6" name="Freeform 1256"/>
            <p:cNvSpPr>
              <a:spLocks/>
            </p:cNvSpPr>
            <p:nvPr/>
          </p:nvSpPr>
          <p:spPr bwMode="auto">
            <a:xfrm>
              <a:off x="8481" y="2342"/>
              <a:ext cx="19" cy="10"/>
            </a:xfrm>
            <a:custGeom>
              <a:avLst/>
              <a:gdLst/>
              <a:ahLst/>
              <a:cxnLst>
                <a:cxn ang="0">
                  <a:pos x="4" y="9"/>
                </a:cxn>
                <a:cxn ang="0">
                  <a:pos x="7" y="7"/>
                </a:cxn>
                <a:cxn ang="0">
                  <a:pos x="14" y="7"/>
                </a:cxn>
                <a:cxn ang="0">
                  <a:pos x="14" y="4"/>
                </a:cxn>
                <a:cxn ang="0">
                  <a:pos x="19" y="4"/>
                </a:cxn>
                <a:cxn ang="0">
                  <a:pos x="19" y="0"/>
                </a:cxn>
                <a:cxn ang="0">
                  <a:pos x="12" y="0"/>
                </a:cxn>
                <a:cxn ang="0">
                  <a:pos x="9" y="2"/>
                </a:cxn>
                <a:cxn ang="0">
                  <a:pos x="0" y="2"/>
                </a:cxn>
                <a:cxn ang="0">
                  <a:pos x="0" y="9"/>
                </a:cxn>
                <a:cxn ang="0">
                  <a:pos x="4" y="9"/>
                </a:cxn>
              </a:cxnLst>
              <a:rect l="0" t="0" r="r" b="b"/>
              <a:pathLst>
                <a:path w="19" h="10">
                  <a:moveTo>
                    <a:pt x="4" y="9"/>
                  </a:moveTo>
                  <a:lnTo>
                    <a:pt x="7" y="7"/>
                  </a:lnTo>
                  <a:lnTo>
                    <a:pt x="14" y="7"/>
                  </a:lnTo>
                  <a:lnTo>
                    <a:pt x="14" y="4"/>
                  </a:lnTo>
                  <a:lnTo>
                    <a:pt x="19" y="4"/>
                  </a:lnTo>
                  <a:lnTo>
                    <a:pt x="19" y="0"/>
                  </a:lnTo>
                  <a:lnTo>
                    <a:pt x="12" y="0"/>
                  </a:lnTo>
                  <a:lnTo>
                    <a:pt x="9" y="2"/>
                  </a:lnTo>
                  <a:lnTo>
                    <a:pt x="0" y="2"/>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7" name="Freeform 1257"/>
            <p:cNvSpPr>
              <a:spLocks/>
            </p:cNvSpPr>
            <p:nvPr/>
          </p:nvSpPr>
          <p:spPr bwMode="auto">
            <a:xfrm>
              <a:off x="8481" y="2342"/>
              <a:ext cx="19" cy="10"/>
            </a:xfrm>
            <a:custGeom>
              <a:avLst/>
              <a:gdLst/>
              <a:ahLst/>
              <a:cxnLst>
                <a:cxn ang="0">
                  <a:pos x="19" y="4"/>
                </a:cxn>
                <a:cxn ang="0">
                  <a:pos x="19" y="0"/>
                </a:cxn>
                <a:cxn ang="0">
                  <a:pos x="12" y="0"/>
                </a:cxn>
                <a:cxn ang="0">
                  <a:pos x="9" y="2"/>
                </a:cxn>
                <a:cxn ang="0">
                  <a:pos x="0" y="2"/>
                </a:cxn>
                <a:cxn ang="0">
                  <a:pos x="0" y="9"/>
                </a:cxn>
                <a:cxn ang="0">
                  <a:pos x="4" y="7"/>
                </a:cxn>
                <a:cxn ang="0">
                  <a:pos x="14" y="7"/>
                </a:cxn>
                <a:cxn ang="0">
                  <a:pos x="14" y="4"/>
                </a:cxn>
                <a:cxn ang="0">
                  <a:pos x="19" y="4"/>
                </a:cxn>
              </a:cxnLst>
              <a:rect l="0" t="0" r="r" b="b"/>
              <a:pathLst>
                <a:path w="19" h="10">
                  <a:moveTo>
                    <a:pt x="19" y="4"/>
                  </a:moveTo>
                  <a:lnTo>
                    <a:pt x="19" y="0"/>
                  </a:lnTo>
                  <a:lnTo>
                    <a:pt x="12" y="0"/>
                  </a:lnTo>
                  <a:lnTo>
                    <a:pt x="9" y="2"/>
                  </a:lnTo>
                  <a:lnTo>
                    <a:pt x="0" y="2"/>
                  </a:lnTo>
                  <a:lnTo>
                    <a:pt x="0" y="9"/>
                  </a:lnTo>
                  <a:lnTo>
                    <a:pt x="4" y="7"/>
                  </a:lnTo>
                  <a:lnTo>
                    <a:pt x="14" y="7"/>
                  </a:lnTo>
                  <a:lnTo>
                    <a:pt x="14" y="4"/>
                  </a:lnTo>
                  <a:lnTo>
                    <a:pt x="19" y="4"/>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8" name="Freeform 1258"/>
            <p:cNvSpPr>
              <a:spLocks/>
            </p:cNvSpPr>
            <p:nvPr/>
          </p:nvSpPr>
          <p:spPr bwMode="auto">
            <a:xfrm>
              <a:off x="8484" y="2342"/>
              <a:ext cx="16" cy="10"/>
            </a:xfrm>
            <a:custGeom>
              <a:avLst/>
              <a:gdLst/>
              <a:ahLst/>
              <a:cxnLst>
                <a:cxn ang="0">
                  <a:pos x="16" y="4"/>
                </a:cxn>
                <a:cxn ang="0">
                  <a:pos x="16" y="0"/>
                </a:cxn>
                <a:cxn ang="0">
                  <a:pos x="7" y="0"/>
                </a:cxn>
                <a:cxn ang="0">
                  <a:pos x="4" y="2"/>
                </a:cxn>
                <a:cxn ang="0">
                  <a:pos x="0" y="2"/>
                </a:cxn>
                <a:cxn ang="0">
                  <a:pos x="0" y="9"/>
                </a:cxn>
                <a:cxn ang="0">
                  <a:pos x="4" y="7"/>
                </a:cxn>
                <a:cxn ang="0">
                  <a:pos x="12" y="7"/>
                </a:cxn>
                <a:cxn ang="0">
                  <a:pos x="12" y="4"/>
                </a:cxn>
                <a:cxn ang="0">
                  <a:pos x="16" y="4"/>
                </a:cxn>
              </a:cxnLst>
              <a:rect l="0" t="0" r="r" b="b"/>
              <a:pathLst>
                <a:path w="16" h="10">
                  <a:moveTo>
                    <a:pt x="16" y="4"/>
                  </a:moveTo>
                  <a:lnTo>
                    <a:pt x="16" y="0"/>
                  </a:lnTo>
                  <a:lnTo>
                    <a:pt x="7" y="0"/>
                  </a:lnTo>
                  <a:lnTo>
                    <a:pt x="4" y="2"/>
                  </a:lnTo>
                  <a:lnTo>
                    <a:pt x="0" y="2"/>
                  </a:lnTo>
                  <a:lnTo>
                    <a:pt x="0" y="9"/>
                  </a:lnTo>
                  <a:lnTo>
                    <a:pt x="4" y="7"/>
                  </a:lnTo>
                  <a:lnTo>
                    <a:pt x="12" y="7"/>
                  </a:lnTo>
                  <a:lnTo>
                    <a:pt x="12" y="4"/>
                  </a:lnTo>
                  <a:lnTo>
                    <a:pt x="16"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9" name="Freeform 1259"/>
            <p:cNvSpPr>
              <a:spLocks/>
            </p:cNvSpPr>
            <p:nvPr/>
          </p:nvSpPr>
          <p:spPr bwMode="auto">
            <a:xfrm>
              <a:off x="8484" y="2342"/>
              <a:ext cx="16" cy="10"/>
            </a:xfrm>
            <a:custGeom>
              <a:avLst/>
              <a:gdLst/>
              <a:ahLst/>
              <a:cxnLst>
                <a:cxn ang="0">
                  <a:pos x="16" y="4"/>
                </a:cxn>
                <a:cxn ang="0">
                  <a:pos x="16" y="0"/>
                </a:cxn>
                <a:cxn ang="0">
                  <a:pos x="9" y="0"/>
                </a:cxn>
                <a:cxn ang="0">
                  <a:pos x="7" y="2"/>
                </a:cxn>
                <a:cxn ang="0">
                  <a:pos x="0" y="2"/>
                </a:cxn>
                <a:cxn ang="0">
                  <a:pos x="0" y="9"/>
                </a:cxn>
                <a:cxn ang="0">
                  <a:pos x="2" y="7"/>
                </a:cxn>
                <a:cxn ang="0">
                  <a:pos x="12" y="7"/>
                </a:cxn>
                <a:cxn ang="0">
                  <a:pos x="12" y="4"/>
                </a:cxn>
                <a:cxn ang="0">
                  <a:pos x="16" y="4"/>
                </a:cxn>
              </a:cxnLst>
              <a:rect l="0" t="0" r="r" b="b"/>
              <a:pathLst>
                <a:path w="16" h="10">
                  <a:moveTo>
                    <a:pt x="16" y="4"/>
                  </a:moveTo>
                  <a:lnTo>
                    <a:pt x="16" y="0"/>
                  </a:lnTo>
                  <a:lnTo>
                    <a:pt x="9" y="0"/>
                  </a:lnTo>
                  <a:lnTo>
                    <a:pt x="7" y="2"/>
                  </a:lnTo>
                  <a:lnTo>
                    <a:pt x="0" y="2"/>
                  </a:lnTo>
                  <a:lnTo>
                    <a:pt x="0" y="9"/>
                  </a:lnTo>
                  <a:lnTo>
                    <a:pt x="2" y="7"/>
                  </a:lnTo>
                  <a:lnTo>
                    <a:pt x="12" y="7"/>
                  </a:lnTo>
                  <a:lnTo>
                    <a:pt x="12" y="4"/>
                  </a:lnTo>
                  <a:lnTo>
                    <a:pt x="16" y="4"/>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0" name="Freeform 1260"/>
            <p:cNvSpPr>
              <a:spLocks/>
            </p:cNvSpPr>
            <p:nvPr/>
          </p:nvSpPr>
          <p:spPr bwMode="auto">
            <a:xfrm>
              <a:off x="8486" y="2342"/>
              <a:ext cx="14" cy="10"/>
            </a:xfrm>
            <a:custGeom>
              <a:avLst/>
              <a:gdLst/>
              <a:ahLst/>
              <a:cxnLst>
                <a:cxn ang="0">
                  <a:pos x="14" y="4"/>
                </a:cxn>
                <a:cxn ang="0">
                  <a:pos x="14" y="0"/>
                </a:cxn>
                <a:cxn ang="0">
                  <a:pos x="7" y="0"/>
                </a:cxn>
                <a:cxn ang="0">
                  <a:pos x="4" y="2"/>
                </a:cxn>
                <a:cxn ang="0">
                  <a:pos x="0" y="2"/>
                </a:cxn>
                <a:cxn ang="0">
                  <a:pos x="0" y="9"/>
                </a:cxn>
                <a:cxn ang="0">
                  <a:pos x="2" y="7"/>
                </a:cxn>
                <a:cxn ang="0">
                  <a:pos x="9" y="7"/>
                </a:cxn>
                <a:cxn ang="0">
                  <a:pos x="9" y="4"/>
                </a:cxn>
                <a:cxn ang="0">
                  <a:pos x="14" y="4"/>
                </a:cxn>
              </a:cxnLst>
              <a:rect l="0" t="0" r="r" b="b"/>
              <a:pathLst>
                <a:path w="14" h="10">
                  <a:moveTo>
                    <a:pt x="14" y="4"/>
                  </a:moveTo>
                  <a:lnTo>
                    <a:pt x="14" y="0"/>
                  </a:lnTo>
                  <a:lnTo>
                    <a:pt x="7" y="0"/>
                  </a:lnTo>
                  <a:lnTo>
                    <a:pt x="4" y="2"/>
                  </a:lnTo>
                  <a:lnTo>
                    <a:pt x="0" y="2"/>
                  </a:lnTo>
                  <a:lnTo>
                    <a:pt x="0" y="9"/>
                  </a:lnTo>
                  <a:lnTo>
                    <a:pt x="2" y="7"/>
                  </a:lnTo>
                  <a:lnTo>
                    <a:pt x="9" y="7"/>
                  </a:lnTo>
                  <a:lnTo>
                    <a:pt x="9" y="4"/>
                  </a:lnTo>
                  <a:lnTo>
                    <a:pt x="14" y="4"/>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1" name="Freeform 1261"/>
            <p:cNvSpPr>
              <a:spLocks/>
            </p:cNvSpPr>
            <p:nvPr/>
          </p:nvSpPr>
          <p:spPr bwMode="auto">
            <a:xfrm>
              <a:off x="8486" y="2342"/>
              <a:ext cx="14"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4" h="7">
                  <a:moveTo>
                    <a:pt x="14" y="4"/>
                  </a:moveTo>
                  <a:lnTo>
                    <a:pt x="14" y="0"/>
                  </a:lnTo>
                  <a:lnTo>
                    <a:pt x="7" y="0"/>
                  </a:lnTo>
                  <a:lnTo>
                    <a:pt x="4" y="2"/>
                  </a:lnTo>
                  <a:lnTo>
                    <a:pt x="0" y="2"/>
                  </a:lnTo>
                  <a:lnTo>
                    <a:pt x="0" y="7"/>
                  </a:lnTo>
                  <a:lnTo>
                    <a:pt x="9" y="7"/>
                  </a:lnTo>
                  <a:lnTo>
                    <a:pt x="9" y="4"/>
                  </a:lnTo>
                  <a:lnTo>
                    <a:pt x="14" y="4"/>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2" name="Freeform 1262"/>
            <p:cNvSpPr>
              <a:spLocks/>
            </p:cNvSpPr>
            <p:nvPr/>
          </p:nvSpPr>
          <p:spPr bwMode="auto">
            <a:xfrm>
              <a:off x="8488" y="2342"/>
              <a:ext cx="12" cy="7"/>
            </a:xfrm>
            <a:custGeom>
              <a:avLst/>
              <a:gdLst/>
              <a:ahLst/>
              <a:cxnLst>
                <a:cxn ang="0">
                  <a:pos x="0" y="2"/>
                </a:cxn>
                <a:cxn ang="0">
                  <a:pos x="0" y="7"/>
                </a:cxn>
                <a:cxn ang="0">
                  <a:pos x="7" y="7"/>
                </a:cxn>
                <a:cxn ang="0">
                  <a:pos x="7" y="4"/>
                </a:cxn>
                <a:cxn ang="0">
                  <a:pos x="12" y="4"/>
                </a:cxn>
                <a:cxn ang="0">
                  <a:pos x="12" y="0"/>
                </a:cxn>
                <a:cxn ang="0">
                  <a:pos x="4" y="0"/>
                </a:cxn>
                <a:cxn ang="0">
                  <a:pos x="0" y="2"/>
                </a:cxn>
              </a:cxnLst>
              <a:rect l="0" t="0" r="r" b="b"/>
              <a:pathLst>
                <a:path w="12" h="7">
                  <a:moveTo>
                    <a:pt x="0" y="2"/>
                  </a:moveTo>
                  <a:lnTo>
                    <a:pt x="0" y="7"/>
                  </a:lnTo>
                  <a:lnTo>
                    <a:pt x="7" y="7"/>
                  </a:lnTo>
                  <a:lnTo>
                    <a:pt x="7" y="4"/>
                  </a:lnTo>
                  <a:lnTo>
                    <a:pt x="12" y="4"/>
                  </a:lnTo>
                  <a:lnTo>
                    <a:pt x="12" y="0"/>
                  </a:lnTo>
                  <a:lnTo>
                    <a:pt x="4" y="0"/>
                  </a:lnTo>
                  <a:lnTo>
                    <a:pt x="0"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3" name="Freeform 1263"/>
            <p:cNvSpPr>
              <a:spLocks/>
            </p:cNvSpPr>
            <p:nvPr/>
          </p:nvSpPr>
          <p:spPr bwMode="auto">
            <a:xfrm>
              <a:off x="8488" y="2342"/>
              <a:ext cx="12" cy="7"/>
            </a:xfrm>
            <a:custGeom>
              <a:avLst/>
              <a:gdLst/>
              <a:ahLst/>
              <a:cxnLst>
                <a:cxn ang="0">
                  <a:pos x="12" y="4"/>
                </a:cxn>
                <a:cxn ang="0">
                  <a:pos x="12" y="0"/>
                </a:cxn>
                <a:cxn ang="0">
                  <a:pos x="4" y="0"/>
                </a:cxn>
                <a:cxn ang="0">
                  <a:pos x="4" y="2"/>
                </a:cxn>
                <a:cxn ang="0">
                  <a:pos x="0" y="2"/>
                </a:cxn>
                <a:cxn ang="0">
                  <a:pos x="0" y="7"/>
                </a:cxn>
                <a:cxn ang="0">
                  <a:pos x="7" y="7"/>
                </a:cxn>
                <a:cxn ang="0">
                  <a:pos x="7" y="4"/>
                </a:cxn>
                <a:cxn ang="0">
                  <a:pos x="12" y="4"/>
                </a:cxn>
              </a:cxnLst>
              <a:rect l="0" t="0" r="r" b="b"/>
              <a:pathLst>
                <a:path w="12" h="7">
                  <a:moveTo>
                    <a:pt x="12" y="4"/>
                  </a:moveTo>
                  <a:lnTo>
                    <a:pt x="12" y="0"/>
                  </a:lnTo>
                  <a:lnTo>
                    <a:pt x="4" y="0"/>
                  </a:lnTo>
                  <a:lnTo>
                    <a:pt x="4" y="2"/>
                  </a:lnTo>
                  <a:lnTo>
                    <a:pt x="0" y="2"/>
                  </a:lnTo>
                  <a:lnTo>
                    <a:pt x="0" y="7"/>
                  </a:lnTo>
                  <a:lnTo>
                    <a:pt x="7" y="7"/>
                  </a:lnTo>
                  <a:lnTo>
                    <a:pt x="7" y="4"/>
                  </a:lnTo>
                  <a:lnTo>
                    <a:pt x="12" y="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4" name="Freeform 1264"/>
            <p:cNvSpPr>
              <a:spLocks/>
            </p:cNvSpPr>
            <p:nvPr/>
          </p:nvSpPr>
          <p:spPr bwMode="auto">
            <a:xfrm>
              <a:off x="8491" y="2342"/>
              <a:ext cx="9" cy="7"/>
            </a:xfrm>
            <a:custGeom>
              <a:avLst/>
              <a:gdLst/>
              <a:ahLst/>
              <a:cxnLst>
                <a:cxn ang="0">
                  <a:pos x="0" y="2"/>
                </a:cxn>
                <a:cxn ang="0">
                  <a:pos x="0" y="7"/>
                </a:cxn>
                <a:cxn ang="0">
                  <a:pos x="4" y="7"/>
                </a:cxn>
                <a:cxn ang="0">
                  <a:pos x="9" y="4"/>
                </a:cxn>
                <a:cxn ang="0">
                  <a:pos x="9" y="0"/>
                </a:cxn>
                <a:cxn ang="0">
                  <a:pos x="0" y="2"/>
                </a:cxn>
              </a:cxnLst>
              <a:rect l="0" t="0" r="r" b="b"/>
              <a:pathLst>
                <a:path w="9"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5" name="Freeform 1265"/>
            <p:cNvSpPr>
              <a:spLocks/>
            </p:cNvSpPr>
            <p:nvPr/>
          </p:nvSpPr>
          <p:spPr bwMode="auto">
            <a:xfrm>
              <a:off x="8488" y="2270"/>
              <a:ext cx="12" cy="70"/>
            </a:xfrm>
            <a:custGeom>
              <a:avLst/>
              <a:gdLst/>
              <a:ahLst/>
              <a:cxnLst>
                <a:cxn ang="0">
                  <a:pos x="9" y="33"/>
                </a:cxn>
                <a:cxn ang="0">
                  <a:pos x="9" y="16"/>
                </a:cxn>
                <a:cxn ang="0">
                  <a:pos x="4" y="0"/>
                </a:cxn>
                <a:cxn ang="0">
                  <a:pos x="0" y="0"/>
                </a:cxn>
                <a:cxn ang="0">
                  <a:pos x="4" y="19"/>
                </a:cxn>
                <a:cxn ang="0">
                  <a:pos x="4" y="36"/>
                </a:cxn>
                <a:cxn ang="0">
                  <a:pos x="7" y="52"/>
                </a:cxn>
                <a:cxn ang="0">
                  <a:pos x="7" y="69"/>
                </a:cxn>
                <a:cxn ang="0">
                  <a:pos x="12" y="67"/>
                </a:cxn>
                <a:cxn ang="0">
                  <a:pos x="12" y="50"/>
                </a:cxn>
                <a:cxn ang="0">
                  <a:pos x="9" y="33"/>
                </a:cxn>
              </a:cxnLst>
              <a:rect l="0" t="0" r="r" b="b"/>
              <a:pathLst>
                <a:path w="12" h="70">
                  <a:moveTo>
                    <a:pt x="9" y="33"/>
                  </a:moveTo>
                  <a:lnTo>
                    <a:pt x="9" y="16"/>
                  </a:lnTo>
                  <a:lnTo>
                    <a:pt x="4" y="0"/>
                  </a:lnTo>
                  <a:lnTo>
                    <a:pt x="0" y="0"/>
                  </a:lnTo>
                  <a:lnTo>
                    <a:pt x="4" y="19"/>
                  </a:lnTo>
                  <a:lnTo>
                    <a:pt x="4" y="36"/>
                  </a:lnTo>
                  <a:lnTo>
                    <a:pt x="7" y="52"/>
                  </a:lnTo>
                  <a:lnTo>
                    <a:pt x="7" y="69"/>
                  </a:lnTo>
                  <a:lnTo>
                    <a:pt x="12" y="67"/>
                  </a:lnTo>
                  <a:lnTo>
                    <a:pt x="12" y="50"/>
                  </a:lnTo>
                  <a:lnTo>
                    <a:pt x="9" y="33"/>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6" name="Freeform 1266"/>
            <p:cNvSpPr>
              <a:spLocks/>
            </p:cNvSpPr>
            <p:nvPr/>
          </p:nvSpPr>
          <p:spPr bwMode="auto">
            <a:xfrm>
              <a:off x="8488"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7" name="Freeform 1267"/>
            <p:cNvSpPr>
              <a:spLocks/>
            </p:cNvSpPr>
            <p:nvPr/>
          </p:nvSpPr>
          <p:spPr bwMode="auto">
            <a:xfrm>
              <a:off x="8486" y="2270"/>
              <a:ext cx="12" cy="70"/>
            </a:xfrm>
            <a:custGeom>
              <a:avLst/>
              <a:gdLst/>
              <a:ahLst/>
              <a:cxnLst>
                <a:cxn ang="0">
                  <a:pos x="7" y="0"/>
                </a:cxn>
                <a:cxn ang="0">
                  <a:pos x="0" y="0"/>
                </a:cxn>
                <a:cxn ang="0">
                  <a:pos x="4" y="19"/>
                </a:cxn>
                <a:cxn ang="0">
                  <a:pos x="4" y="26"/>
                </a:cxn>
                <a:cxn ang="0">
                  <a:pos x="7" y="36"/>
                </a:cxn>
                <a:cxn ang="0">
                  <a:pos x="7" y="69"/>
                </a:cxn>
                <a:cxn ang="0">
                  <a:pos x="12" y="67"/>
                </a:cxn>
                <a:cxn ang="0">
                  <a:pos x="12" y="33"/>
                </a:cxn>
                <a:cxn ang="0">
                  <a:pos x="7" y="0"/>
                </a:cxn>
              </a:cxnLst>
              <a:rect l="0" t="0" r="r" b="b"/>
              <a:pathLst>
                <a:path w="12" h="70">
                  <a:moveTo>
                    <a:pt x="7" y="0"/>
                  </a:moveTo>
                  <a:lnTo>
                    <a:pt x="0" y="0"/>
                  </a:lnTo>
                  <a:lnTo>
                    <a:pt x="4" y="19"/>
                  </a:lnTo>
                  <a:lnTo>
                    <a:pt x="4" y="26"/>
                  </a:lnTo>
                  <a:lnTo>
                    <a:pt x="7" y="36"/>
                  </a:lnTo>
                  <a:lnTo>
                    <a:pt x="7" y="69"/>
                  </a:lnTo>
                  <a:lnTo>
                    <a:pt x="12" y="67"/>
                  </a:lnTo>
                  <a:lnTo>
                    <a:pt x="12" y="33"/>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8" name="Freeform 1268"/>
            <p:cNvSpPr>
              <a:spLocks/>
            </p:cNvSpPr>
            <p:nvPr/>
          </p:nvSpPr>
          <p:spPr bwMode="auto">
            <a:xfrm>
              <a:off x="8486" y="2270"/>
              <a:ext cx="12" cy="70"/>
            </a:xfrm>
            <a:custGeom>
              <a:avLst/>
              <a:gdLst/>
              <a:ahLst/>
              <a:cxnLst>
                <a:cxn ang="0">
                  <a:pos x="4" y="0"/>
                </a:cxn>
                <a:cxn ang="0">
                  <a:pos x="0" y="0"/>
                </a:cxn>
                <a:cxn ang="0">
                  <a:pos x="2" y="19"/>
                </a:cxn>
                <a:cxn ang="0">
                  <a:pos x="4" y="36"/>
                </a:cxn>
                <a:cxn ang="0">
                  <a:pos x="4" y="52"/>
                </a:cxn>
                <a:cxn ang="0">
                  <a:pos x="7" y="69"/>
                </a:cxn>
                <a:cxn ang="0">
                  <a:pos x="12" y="67"/>
                </a:cxn>
                <a:cxn ang="0">
                  <a:pos x="12" y="50"/>
                </a:cxn>
                <a:cxn ang="0">
                  <a:pos x="4" y="0"/>
                </a:cxn>
              </a:cxnLst>
              <a:rect l="0" t="0" r="r" b="b"/>
              <a:pathLst>
                <a:path w="12" h="70">
                  <a:moveTo>
                    <a:pt x="4" y="0"/>
                  </a:moveTo>
                  <a:lnTo>
                    <a:pt x="0" y="0"/>
                  </a:lnTo>
                  <a:lnTo>
                    <a:pt x="2" y="19"/>
                  </a:lnTo>
                  <a:lnTo>
                    <a:pt x="4" y="36"/>
                  </a:lnTo>
                  <a:lnTo>
                    <a:pt x="4" y="52"/>
                  </a:lnTo>
                  <a:lnTo>
                    <a:pt x="7" y="69"/>
                  </a:lnTo>
                  <a:lnTo>
                    <a:pt x="12" y="67"/>
                  </a:lnTo>
                  <a:lnTo>
                    <a:pt x="12" y="50"/>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9" name="Freeform 1269"/>
            <p:cNvSpPr>
              <a:spLocks/>
            </p:cNvSpPr>
            <p:nvPr/>
          </p:nvSpPr>
          <p:spPr bwMode="auto">
            <a:xfrm>
              <a:off x="8486"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0" name="Freeform 1270"/>
            <p:cNvSpPr>
              <a:spLocks/>
            </p:cNvSpPr>
            <p:nvPr/>
          </p:nvSpPr>
          <p:spPr bwMode="auto">
            <a:xfrm>
              <a:off x="8484" y="2270"/>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1" name="Freeform 1271"/>
            <p:cNvSpPr>
              <a:spLocks/>
            </p:cNvSpPr>
            <p:nvPr/>
          </p:nvSpPr>
          <p:spPr bwMode="auto">
            <a:xfrm>
              <a:off x="8484" y="2270"/>
              <a:ext cx="9"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9" h="70">
                  <a:moveTo>
                    <a:pt x="4" y="0"/>
                  </a:moveTo>
                  <a:lnTo>
                    <a:pt x="0" y="0"/>
                  </a:lnTo>
                  <a:lnTo>
                    <a:pt x="2" y="19"/>
                  </a:lnTo>
                  <a:lnTo>
                    <a:pt x="4" y="36"/>
                  </a:lnTo>
                  <a:lnTo>
                    <a:pt x="4" y="69"/>
                  </a:lnTo>
                  <a:lnTo>
                    <a:pt x="9" y="67"/>
                  </a:lnTo>
                  <a:lnTo>
                    <a:pt x="9" y="33"/>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2" name="Freeform 1272"/>
            <p:cNvSpPr>
              <a:spLocks/>
            </p:cNvSpPr>
            <p:nvPr/>
          </p:nvSpPr>
          <p:spPr bwMode="auto">
            <a:xfrm>
              <a:off x="8481" y="2270"/>
              <a:ext cx="12" cy="70"/>
            </a:xfrm>
            <a:custGeom>
              <a:avLst/>
              <a:gdLst/>
              <a:ahLst/>
              <a:cxnLst>
                <a:cxn ang="0">
                  <a:pos x="7" y="0"/>
                </a:cxn>
                <a:cxn ang="0">
                  <a:pos x="0" y="0"/>
                </a:cxn>
                <a:cxn ang="0">
                  <a:pos x="4" y="19"/>
                </a:cxn>
                <a:cxn ang="0">
                  <a:pos x="4" y="36"/>
                </a:cxn>
                <a:cxn ang="0">
                  <a:pos x="7" y="52"/>
                </a:cxn>
                <a:cxn ang="0">
                  <a:pos x="7" y="69"/>
                </a:cxn>
                <a:cxn ang="0">
                  <a:pos x="12" y="67"/>
                </a:cxn>
                <a:cxn ang="0">
                  <a:pos x="12" y="33"/>
                </a:cxn>
                <a:cxn ang="0">
                  <a:pos x="7" y="0"/>
                </a:cxn>
              </a:cxnLst>
              <a:rect l="0" t="0" r="r" b="b"/>
              <a:pathLst>
                <a:path w="12" h="70">
                  <a:moveTo>
                    <a:pt x="7" y="0"/>
                  </a:moveTo>
                  <a:lnTo>
                    <a:pt x="0" y="0"/>
                  </a:lnTo>
                  <a:lnTo>
                    <a:pt x="4" y="19"/>
                  </a:lnTo>
                  <a:lnTo>
                    <a:pt x="4" y="36"/>
                  </a:lnTo>
                  <a:lnTo>
                    <a:pt x="7" y="52"/>
                  </a:lnTo>
                  <a:lnTo>
                    <a:pt x="7" y="69"/>
                  </a:lnTo>
                  <a:lnTo>
                    <a:pt x="12" y="67"/>
                  </a:lnTo>
                  <a:lnTo>
                    <a:pt x="12" y="33"/>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3" name="Freeform 1273"/>
            <p:cNvSpPr>
              <a:spLocks/>
            </p:cNvSpPr>
            <p:nvPr/>
          </p:nvSpPr>
          <p:spPr bwMode="auto">
            <a:xfrm>
              <a:off x="8481" y="2270"/>
              <a:ext cx="12" cy="70"/>
            </a:xfrm>
            <a:custGeom>
              <a:avLst/>
              <a:gdLst/>
              <a:ahLst/>
              <a:cxnLst>
                <a:cxn ang="0">
                  <a:pos x="4" y="0"/>
                </a:cxn>
                <a:cxn ang="0">
                  <a:pos x="0" y="0"/>
                </a:cxn>
                <a:cxn ang="0">
                  <a:pos x="2" y="19"/>
                </a:cxn>
                <a:cxn ang="0">
                  <a:pos x="4" y="36"/>
                </a:cxn>
                <a:cxn ang="0">
                  <a:pos x="4" y="52"/>
                </a:cxn>
                <a:cxn ang="0">
                  <a:pos x="7" y="69"/>
                </a:cxn>
                <a:cxn ang="0">
                  <a:pos x="12" y="67"/>
                </a:cxn>
                <a:cxn ang="0">
                  <a:pos x="12" y="50"/>
                </a:cxn>
                <a:cxn ang="0">
                  <a:pos x="4" y="0"/>
                </a:cxn>
              </a:cxnLst>
              <a:rect l="0" t="0" r="r" b="b"/>
              <a:pathLst>
                <a:path w="12" h="70">
                  <a:moveTo>
                    <a:pt x="4" y="0"/>
                  </a:moveTo>
                  <a:lnTo>
                    <a:pt x="0" y="0"/>
                  </a:lnTo>
                  <a:lnTo>
                    <a:pt x="2" y="19"/>
                  </a:lnTo>
                  <a:lnTo>
                    <a:pt x="4" y="36"/>
                  </a:lnTo>
                  <a:lnTo>
                    <a:pt x="4" y="52"/>
                  </a:lnTo>
                  <a:lnTo>
                    <a:pt x="7" y="69"/>
                  </a:lnTo>
                  <a:lnTo>
                    <a:pt x="12" y="67"/>
                  </a:lnTo>
                  <a:lnTo>
                    <a:pt x="12" y="50"/>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4" name="Freeform 1274"/>
            <p:cNvSpPr>
              <a:spLocks/>
            </p:cNvSpPr>
            <p:nvPr/>
          </p:nvSpPr>
          <p:spPr bwMode="auto">
            <a:xfrm>
              <a:off x="8481"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5" name="Freeform 1275"/>
            <p:cNvSpPr>
              <a:spLocks/>
            </p:cNvSpPr>
            <p:nvPr/>
          </p:nvSpPr>
          <p:spPr bwMode="auto">
            <a:xfrm>
              <a:off x="8479" y="2270"/>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6" name="Freeform 1276"/>
            <p:cNvSpPr>
              <a:spLocks/>
            </p:cNvSpPr>
            <p:nvPr/>
          </p:nvSpPr>
          <p:spPr bwMode="auto">
            <a:xfrm>
              <a:off x="8479" y="2270"/>
              <a:ext cx="9"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9" h="70">
                  <a:moveTo>
                    <a:pt x="4" y="0"/>
                  </a:moveTo>
                  <a:lnTo>
                    <a:pt x="0" y="0"/>
                  </a:lnTo>
                  <a:lnTo>
                    <a:pt x="2" y="19"/>
                  </a:lnTo>
                  <a:lnTo>
                    <a:pt x="4" y="36"/>
                  </a:lnTo>
                  <a:lnTo>
                    <a:pt x="4" y="69"/>
                  </a:lnTo>
                  <a:lnTo>
                    <a:pt x="9" y="67"/>
                  </a:lnTo>
                  <a:lnTo>
                    <a:pt x="9" y="33"/>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7" name="Freeform 1277"/>
            <p:cNvSpPr>
              <a:spLocks/>
            </p:cNvSpPr>
            <p:nvPr/>
          </p:nvSpPr>
          <p:spPr bwMode="auto">
            <a:xfrm>
              <a:off x="8990" y="1907"/>
              <a:ext cx="108" cy="27"/>
            </a:xfrm>
            <a:custGeom>
              <a:avLst/>
              <a:gdLst/>
              <a:ahLst/>
              <a:cxnLst>
                <a:cxn ang="0">
                  <a:pos x="0" y="26"/>
                </a:cxn>
                <a:cxn ang="0">
                  <a:pos x="108" y="21"/>
                </a:cxn>
                <a:cxn ang="0">
                  <a:pos x="105" y="0"/>
                </a:cxn>
                <a:cxn ang="0">
                  <a:pos x="2" y="12"/>
                </a:cxn>
                <a:cxn ang="0">
                  <a:pos x="0" y="26"/>
                </a:cxn>
              </a:cxnLst>
              <a:rect l="0" t="0" r="r" b="b"/>
              <a:pathLst>
                <a:path w="108" h="27">
                  <a:moveTo>
                    <a:pt x="0" y="26"/>
                  </a:moveTo>
                  <a:lnTo>
                    <a:pt x="108" y="21"/>
                  </a:lnTo>
                  <a:lnTo>
                    <a:pt x="105" y="0"/>
                  </a:lnTo>
                  <a:lnTo>
                    <a:pt x="2" y="12"/>
                  </a:lnTo>
                  <a:lnTo>
                    <a:pt x="0" y="26"/>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8" name="Freeform 1278"/>
            <p:cNvSpPr>
              <a:spLocks/>
            </p:cNvSpPr>
            <p:nvPr/>
          </p:nvSpPr>
          <p:spPr bwMode="auto">
            <a:xfrm>
              <a:off x="9067" y="1730"/>
              <a:ext cx="288" cy="233"/>
            </a:xfrm>
            <a:custGeom>
              <a:avLst/>
              <a:gdLst/>
              <a:ahLst/>
              <a:cxnLst>
                <a:cxn ang="0">
                  <a:pos x="237" y="38"/>
                </a:cxn>
                <a:cxn ang="0">
                  <a:pos x="158" y="4"/>
                </a:cxn>
                <a:cxn ang="0">
                  <a:pos x="112" y="0"/>
                </a:cxn>
                <a:cxn ang="0">
                  <a:pos x="103" y="7"/>
                </a:cxn>
                <a:cxn ang="0">
                  <a:pos x="81" y="36"/>
                </a:cxn>
                <a:cxn ang="0">
                  <a:pos x="74" y="47"/>
                </a:cxn>
                <a:cxn ang="0">
                  <a:pos x="69" y="57"/>
                </a:cxn>
                <a:cxn ang="0">
                  <a:pos x="62" y="69"/>
                </a:cxn>
                <a:cxn ang="0">
                  <a:pos x="57" y="81"/>
                </a:cxn>
                <a:cxn ang="0">
                  <a:pos x="50" y="93"/>
                </a:cxn>
                <a:cxn ang="0">
                  <a:pos x="45" y="105"/>
                </a:cxn>
                <a:cxn ang="0">
                  <a:pos x="38" y="117"/>
                </a:cxn>
                <a:cxn ang="0">
                  <a:pos x="33" y="127"/>
                </a:cxn>
                <a:cxn ang="0">
                  <a:pos x="28" y="139"/>
                </a:cxn>
                <a:cxn ang="0">
                  <a:pos x="21" y="148"/>
                </a:cxn>
                <a:cxn ang="0">
                  <a:pos x="16" y="158"/>
                </a:cxn>
                <a:cxn ang="0">
                  <a:pos x="9" y="165"/>
                </a:cxn>
                <a:cxn ang="0">
                  <a:pos x="0" y="180"/>
                </a:cxn>
                <a:cxn ang="0">
                  <a:pos x="4" y="182"/>
                </a:cxn>
                <a:cxn ang="0">
                  <a:pos x="7" y="184"/>
                </a:cxn>
                <a:cxn ang="0">
                  <a:pos x="11" y="184"/>
                </a:cxn>
                <a:cxn ang="0">
                  <a:pos x="14" y="187"/>
                </a:cxn>
                <a:cxn ang="0">
                  <a:pos x="19" y="187"/>
                </a:cxn>
                <a:cxn ang="0">
                  <a:pos x="23" y="189"/>
                </a:cxn>
                <a:cxn ang="0">
                  <a:pos x="33" y="189"/>
                </a:cxn>
                <a:cxn ang="0">
                  <a:pos x="36" y="192"/>
                </a:cxn>
                <a:cxn ang="0">
                  <a:pos x="43" y="192"/>
                </a:cxn>
                <a:cxn ang="0">
                  <a:pos x="50" y="196"/>
                </a:cxn>
                <a:cxn ang="0">
                  <a:pos x="55" y="201"/>
                </a:cxn>
                <a:cxn ang="0">
                  <a:pos x="40" y="206"/>
                </a:cxn>
                <a:cxn ang="0">
                  <a:pos x="23" y="208"/>
                </a:cxn>
                <a:cxn ang="0">
                  <a:pos x="16" y="211"/>
                </a:cxn>
                <a:cxn ang="0">
                  <a:pos x="19" y="216"/>
                </a:cxn>
                <a:cxn ang="0">
                  <a:pos x="23" y="218"/>
                </a:cxn>
                <a:cxn ang="0">
                  <a:pos x="43" y="218"/>
                </a:cxn>
                <a:cxn ang="0">
                  <a:pos x="47" y="220"/>
                </a:cxn>
                <a:cxn ang="0">
                  <a:pos x="81" y="220"/>
                </a:cxn>
                <a:cxn ang="0">
                  <a:pos x="131" y="223"/>
                </a:cxn>
                <a:cxn ang="0">
                  <a:pos x="151" y="232"/>
                </a:cxn>
                <a:cxn ang="0">
                  <a:pos x="158" y="230"/>
                </a:cxn>
                <a:cxn ang="0">
                  <a:pos x="163" y="227"/>
                </a:cxn>
                <a:cxn ang="0">
                  <a:pos x="167" y="227"/>
                </a:cxn>
                <a:cxn ang="0">
                  <a:pos x="175" y="225"/>
                </a:cxn>
                <a:cxn ang="0">
                  <a:pos x="184" y="220"/>
                </a:cxn>
                <a:cxn ang="0">
                  <a:pos x="189" y="220"/>
                </a:cxn>
                <a:cxn ang="0">
                  <a:pos x="194" y="218"/>
                </a:cxn>
                <a:cxn ang="0">
                  <a:pos x="196" y="216"/>
                </a:cxn>
                <a:cxn ang="0">
                  <a:pos x="201" y="213"/>
                </a:cxn>
                <a:cxn ang="0">
                  <a:pos x="201" y="208"/>
                </a:cxn>
                <a:cxn ang="0">
                  <a:pos x="199" y="208"/>
                </a:cxn>
                <a:cxn ang="0">
                  <a:pos x="194" y="206"/>
                </a:cxn>
                <a:cxn ang="0">
                  <a:pos x="211" y="184"/>
                </a:cxn>
                <a:cxn ang="0">
                  <a:pos x="285" y="172"/>
                </a:cxn>
                <a:cxn ang="0">
                  <a:pos x="287" y="84"/>
                </a:cxn>
                <a:cxn ang="0">
                  <a:pos x="237" y="38"/>
                </a:cxn>
              </a:cxnLst>
              <a:rect l="0" t="0" r="r" b="b"/>
              <a:pathLst>
                <a:path w="288" h="233">
                  <a:moveTo>
                    <a:pt x="237" y="38"/>
                  </a:moveTo>
                  <a:lnTo>
                    <a:pt x="158" y="4"/>
                  </a:lnTo>
                  <a:lnTo>
                    <a:pt x="112" y="0"/>
                  </a:lnTo>
                  <a:lnTo>
                    <a:pt x="103" y="7"/>
                  </a:lnTo>
                  <a:lnTo>
                    <a:pt x="81" y="36"/>
                  </a:lnTo>
                  <a:lnTo>
                    <a:pt x="74" y="47"/>
                  </a:lnTo>
                  <a:lnTo>
                    <a:pt x="69" y="57"/>
                  </a:lnTo>
                  <a:lnTo>
                    <a:pt x="62" y="69"/>
                  </a:lnTo>
                  <a:lnTo>
                    <a:pt x="57" y="81"/>
                  </a:lnTo>
                  <a:lnTo>
                    <a:pt x="50" y="93"/>
                  </a:lnTo>
                  <a:lnTo>
                    <a:pt x="45" y="105"/>
                  </a:lnTo>
                  <a:lnTo>
                    <a:pt x="38" y="117"/>
                  </a:lnTo>
                  <a:lnTo>
                    <a:pt x="33" y="127"/>
                  </a:lnTo>
                  <a:lnTo>
                    <a:pt x="28" y="139"/>
                  </a:lnTo>
                  <a:lnTo>
                    <a:pt x="21" y="148"/>
                  </a:lnTo>
                  <a:lnTo>
                    <a:pt x="16" y="158"/>
                  </a:lnTo>
                  <a:lnTo>
                    <a:pt x="9" y="165"/>
                  </a:lnTo>
                  <a:lnTo>
                    <a:pt x="0" y="180"/>
                  </a:lnTo>
                  <a:lnTo>
                    <a:pt x="4" y="182"/>
                  </a:lnTo>
                  <a:lnTo>
                    <a:pt x="7" y="184"/>
                  </a:lnTo>
                  <a:lnTo>
                    <a:pt x="11" y="184"/>
                  </a:lnTo>
                  <a:lnTo>
                    <a:pt x="14" y="187"/>
                  </a:lnTo>
                  <a:lnTo>
                    <a:pt x="19" y="187"/>
                  </a:lnTo>
                  <a:lnTo>
                    <a:pt x="23" y="189"/>
                  </a:lnTo>
                  <a:lnTo>
                    <a:pt x="33" y="189"/>
                  </a:lnTo>
                  <a:lnTo>
                    <a:pt x="36" y="192"/>
                  </a:lnTo>
                  <a:lnTo>
                    <a:pt x="43" y="192"/>
                  </a:lnTo>
                  <a:lnTo>
                    <a:pt x="50" y="196"/>
                  </a:lnTo>
                  <a:lnTo>
                    <a:pt x="55" y="201"/>
                  </a:lnTo>
                  <a:lnTo>
                    <a:pt x="40" y="206"/>
                  </a:lnTo>
                  <a:lnTo>
                    <a:pt x="23" y="208"/>
                  </a:lnTo>
                  <a:lnTo>
                    <a:pt x="16" y="211"/>
                  </a:lnTo>
                  <a:lnTo>
                    <a:pt x="19" y="216"/>
                  </a:lnTo>
                  <a:lnTo>
                    <a:pt x="23" y="218"/>
                  </a:lnTo>
                  <a:lnTo>
                    <a:pt x="43" y="218"/>
                  </a:lnTo>
                  <a:lnTo>
                    <a:pt x="47" y="220"/>
                  </a:lnTo>
                  <a:lnTo>
                    <a:pt x="81" y="220"/>
                  </a:lnTo>
                  <a:lnTo>
                    <a:pt x="131" y="223"/>
                  </a:lnTo>
                  <a:lnTo>
                    <a:pt x="151" y="232"/>
                  </a:lnTo>
                  <a:lnTo>
                    <a:pt x="158" y="230"/>
                  </a:lnTo>
                  <a:lnTo>
                    <a:pt x="163" y="227"/>
                  </a:lnTo>
                  <a:lnTo>
                    <a:pt x="167" y="227"/>
                  </a:lnTo>
                  <a:lnTo>
                    <a:pt x="175" y="225"/>
                  </a:lnTo>
                  <a:lnTo>
                    <a:pt x="184" y="220"/>
                  </a:lnTo>
                  <a:lnTo>
                    <a:pt x="189" y="220"/>
                  </a:lnTo>
                  <a:lnTo>
                    <a:pt x="194" y="218"/>
                  </a:lnTo>
                  <a:lnTo>
                    <a:pt x="196" y="216"/>
                  </a:lnTo>
                  <a:lnTo>
                    <a:pt x="201" y="213"/>
                  </a:lnTo>
                  <a:lnTo>
                    <a:pt x="201" y="208"/>
                  </a:lnTo>
                  <a:lnTo>
                    <a:pt x="199" y="208"/>
                  </a:lnTo>
                  <a:lnTo>
                    <a:pt x="194" y="206"/>
                  </a:lnTo>
                  <a:lnTo>
                    <a:pt x="211" y="184"/>
                  </a:lnTo>
                  <a:lnTo>
                    <a:pt x="285" y="172"/>
                  </a:lnTo>
                  <a:lnTo>
                    <a:pt x="287" y="84"/>
                  </a:lnTo>
                  <a:lnTo>
                    <a:pt x="237" y="3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9" name="Freeform 1279"/>
            <p:cNvSpPr>
              <a:spLocks/>
            </p:cNvSpPr>
            <p:nvPr/>
          </p:nvSpPr>
          <p:spPr bwMode="auto">
            <a:xfrm>
              <a:off x="8908" y="1847"/>
              <a:ext cx="53" cy="82"/>
            </a:xfrm>
            <a:custGeom>
              <a:avLst/>
              <a:gdLst/>
              <a:ahLst/>
              <a:cxnLst>
                <a:cxn ang="0">
                  <a:pos x="52" y="38"/>
                </a:cxn>
                <a:cxn ang="0">
                  <a:pos x="50" y="28"/>
                </a:cxn>
                <a:cxn ang="0">
                  <a:pos x="50" y="19"/>
                </a:cxn>
                <a:cxn ang="0">
                  <a:pos x="45" y="0"/>
                </a:cxn>
                <a:cxn ang="0">
                  <a:pos x="7" y="0"/>
                </a:cxn>
                <a:cxn ang="0">
                  <a:pos x="4" y="19"/>
                </a:cxn>
                <a:cxn ang="0">
                  <a:pos x="0" y="55"/>
                </a:cxn>
                <a:cxn ang="0">
                  <a:pos x="0" y="76"/>
                </a:cxn>
                <a:cxn ang="0">
                  <a:pos x="31" y="81"/>
                </a:cxn>
                <a:cxn ang="0">
                  <a:pos x="52" y="74"/>
                </a:cxn>
                <a:cxn ang="0">
                  <a:pos x="52" y="38"/>
                </a:cxn>
              </a:cxnLst>
              <a:rect l="0" t="0" r="r" b="b"/>
              <a:pathLst>
                <a:path w="53" h="82">
                  <a:moveTo>
                    <a:pt x="52" y="38"/>
                  </a:moveTo>
                  <a:lnTo>
                    <a:pt x="50" y="28"/>
                  </a:lnTo>
                  <a:lnTo>
                    <a:pt x="50" y="19"/>
                  </a:lnTo>
                  <a:lnTo>
                    <a:pt x="45" y="0"/>
                  </a:lnTo>
                  <a:lnTo>
                    <a:pt x="7" y="0"/>
                  </a:lnTo>
                  <a:lnTo>
                    <a:pt x="4" y="19"/>
                  </a:lnTo>
                  <a:lnTo>
                    <a:pt x="0" y="55"/>
                  </a:lnTo>
                  <a:lnTo>
                    <a:pt x="0" y="76"/>
                  </a:lnTo>
                  <a:lnTo>
                    <a:pt x="31" y="81"/>
                  </a:lnTo>
                  <a:lnTo>
                    <a:pt x="52" y="74"/>
                  </a:lnTo>
                  <a:lnTo>
                    <a:pt x="52" y="38"/>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0" name="Freeform 1280"/>
            <p:cNvSpPr>
              <a:spLocks/>
            </p:cNvSpPr>
            <p:nvPr/>
          </p:nvSpPr>
          <p:spPr bwMode="auto">
            <a:xfrm>
              <a:off x="8908" y="1855"/>
              <a:ext cx="32" cy="65"/>
            </a:xfrm>
            <a:custGeom>
              <a:avLst/>
              <a:gdLst/>
              <a:ahLst/>
              <a:cxnLst>
                <a:cxn ang="0">
                  <a:pos x="16" y="0"/>
                </a:cxn>
                <a:cxn ang="0">
                  <a:pos x="4" y="2"/>
                </a:cxn>
                <a:cxn ang="0">
                  <a:pos x="2" y="16"/>
                </a:cxn>
                <a:cxn ang="0">
                  <a:pos x="2" y="31"/>
                </a:cxn>
                <a:cxn ang="0">
                  <a:pos x="0" y="45"/>
                </a:cxn>
                <a:cxn ang="0">
                  <a:pos x="0" y="62"/>
                </a:cxn>
                <a:cxn ang="0">
                  <a:pos x="12" y="62"/>
                </a:cxn>
                <a:cxn ang="0">
                  <a:pos x="16" y="64"/>
                </a:cxn>
                <a:cxn ang="0">
                  <a:pos x="31" y="64"/>
                </a:cxn>
                <a:cxn ang="0">
                  <a:pos x="31" y="2"/>
                </a:cxn>
                <a:cxn ang="0">
                  <a:pos x="16" y="0"/>
                </a:cxn>
              </a:cxnLst>
              <a:rect l="0" t="0" r="r" b="b"/>
              <a:pathLst>
                <a:path w="32" h="65">
                  <a:moveTo>
                    <a:pt x="16" y="0"/>
                  </a:moveTo>
                  <a:lnTo>
                    <a:pt x="4" y="2"/>
                  </a:lnTo>
                  <a:lnTo>
                    <a:pt x="2" y="16"/>
                  </a:lnTo>
                  <a:lnTo>
                    <a:pt x="2" y="31"/>
                  </a:lnTo>
                  <a:lnTo>
                    <a:pt x="0" y="45"/>
                  </a:lnTo>
                  <a:lnTo>
                    <a:pt x="0" y="62"/>
                  </a:lnTo>
                  <a:lnTo>
                    <a:pt x="12" y="62"/>
                  </a:lnTo>
                  <a:lnTo>
                    <a:pt x="16" y="64"/>
                  </a:lnTo>
                  <a:lnTo>
                    <a:pt x="31" y="64"/>
                  </a:lnTo>
                  <a:lnTo>
                    <a:pt x="31" y="2"/>
                  </a:lnTo>
                  <a:lnTo>
                    <a:pt x="16"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1" name="Freeform 1281"/>
            <p:cNvSpPr>
              <a:spLocks/>
            </p:cNvSpPr>
            <p:nvPr/>
          </p:nvSpPr>
          <p:spPr bwMode="auto">
            <a:xfrm>
              <a:off x="8911" y="1857"/>
              <a:ext cx="29" cy="58"/>
            </a:xfrm>
            <a:custGeom>
              <a:avLst/>
              <a:gdLst/>
              <a:ahLst/>
              <a:cxnLst>
                <a:cxn ang="0">
                  <a:pos x="2" y="0"/>
                </a:cxn>
                <a:cxn ang="0">
                  <a:pos x="2" y="0"/>
                </a:cxn>
                <a:cxn ang="0">
                  <a:pos x="0" y="14"/>
                </a:cxn>
                <a:cxn ang="0">
                  <a:pos x="0" y="55"/>
                </a:cxn>
                <a:cxn ang="0">
                  <a:pos x="4" y="57"/>
                </a:cxn>
                <a:cxn ang="0">
                  <a:pos x="28" y="57"/>
                </a:cxn>
                <a:cxn ang="0">
                  <a:pos x="28" y="0"/>
                </a:cxn>
                <a:cxn ang="0">
                  <a:pos x="2" y="0"/>
                </a:cxn>
              </a:cxnLst>
              <a:rect l="0" t="0" r="r" b="b"/>
              <a:pathLst>
                <a:path w="29" h="58">
                  <a:moveTo>
                    <a:pt x="2" y="0"/>
                  </a:moveTo>
                  <a:lnTo>
                    <a:pt x="2" y="0"/>
                  </a:lnTo>
                  <a:lnTo>
                    <a:pt x="0" y="14"/>
                  </a:lnTo>
                  <a:lnTo>
                    <a:pt x="0" y="55"/>
                  </a:lnTo>
                  <a:lnTo>
                    <a:pt x="4" y="57"/>
                  </a:lnTo>
                  <a:lnTo>
                    <a:pt x="28" y="57"/>
                  </a:lnTo>
                  <a:lnTo>
                    <a:pt x="28" y="0"/>
                  </a:lnTo>
                  <a:lnTo>
                    <a:pt x="2"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2" name="Freeform 1282"/>
            <p:cNvSpPr>
              <a:spLocks/>
            </p:cNvSpPr>
            <p:nvPr/>
          </p:nvSpPr>
          <p:spPr bwMode="auto">
            <a:xfrm>
              <a:off x="8911" y="1857"/>
              <a:ext cx="29" cy="55"/>
            </a:xfrm>
            <a:custGeom>
              <a:avLst/>
              <a:gdLst/>
              <a:ahLst/>
              <a:cxnLst>
                <a:cxn ang="0">
                  <a:pos x="2" y="0"/>
                </a:cxn>
                <a:cxn ang="0">
                  <a:pos x="2" y="0"/>
                </a:cxn>
                <a:cxn ang="0">
                  <a:pos x="0" y="14"/>
                </a:cxn>
                <a:cxn ang="0">
                  <a:pos x="0" y="52"/>
                </a:cxn>
                <a:cxn ang="0">
                  <a:pos x="16" y="52"/>
                </a:cxn>
                <a:cxn ang="0">
                  <a:pos x="19" y="55"/>
                </a:cxn>
                <a:cxn ang="0">
                  <a:pos x="26" y="55"/>
                </a:cxn>
                <a:cxn ang="0">
                  <a:pos x="28" y="40"/>
                </a:cxn>
                <a:cxn ang="0">
                  <a:pos x="28" y="14"/>
                </a:cxn>
                <a:cxn ang="0">
                  <a:pos x="26" y="0"/>
                </a:cxn>
                <a:cxn ang="0">
                  <a:pos x="2" y="0"/>
                </a:cxn>
              </a:cxnLst>
              <a:rect l="0" t="0" r="r" b="b"/>
              <a:pathLst>
                <a:path w="29" h="55">
                  <a:moveTo>
                    <a:pt x="2" y="0"/>
                  </a:moveTo>
                  <a:lnTo>
                    <a:pt x="2" y="0"/>
                  </a:lnTo>
                  <a:lnTo>
                    <a:pt x="0" y="14"/>
                  </a:lnTo>
                  <a:lnTo>
                    <a:pt x="0" y="52"/>
                  </a:lnTo>
                  <a:lnTo>
                    <a:pt x="16" y="52"/>
                  </a:lnTo>
                  <a:lnTo>
                    <a:pt x="19" y="55"/>
                  </a:lnTo>
                  <a:lnTo>
                    <a:pt x="26" y="55"/>
                  </a:lnTo>
                  <a:lnTo>
                    <a:pt x="28" y="40"/>
                  </a:lnTo>
                  <a:lnTo>
                    <a:pt x="28" y="14"/>
                  </a:lnTo>
                  <a:lnTo>
                    <a:pt x="26" y="0"/>
                  </a:lnTo>
                  <a:lnTo>
                    <a:pt x="2"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3" name="Freeform 1283"/>
            <p:cNvSpPr>
              <a:spLocks/>
            </p:cNvSpPr>
            <p:nvPr/>
          </p:nvSpPr>
          <p:spPr bwMode="auto">
            <a:xfrm>
              <a:off x="8911" y="1857"/>
              <a:ext cx="26" cy="50"/>
            </a:xfrm>
            <a:custGeom>
              <a:avLst/>
              <a:gdLst/>
              <a:ahLst/>
              <a:cxnLst>
                <a:cxn ang="0">
                  <a:pos x="4" y="0"/>
                </a:cxn>
                <a:cxn ang="0">
                  <a:pos x="4" y="0"/>
                </a:cxn>
                <a:cxn ang="0">
                  <a:pos x="0" y="12"/>
                </a:cxn>
                <a:cxn ang="0">
                  <a:pos x="0" y="47"/>
                </a:cxn>
                <a:cxn ang="0">
                  <a:pos x="2" y="47"/>
                </a:cxn>
                <a:cxn ang="0">
                  <a:pos x="7" y="50"/>
                </a:cxn>
                <a:cxn ang="0">
                  <a:pos x="26" y="50"/>
                </a:cxn>
                <a:cxn ang="0">
                  <a:pos x="26" y="0"/>
                </a:cxn>
                <a:cxn ang="0">
                  <a:pos x="4" y="0"/>
                </a:cxn>
              </a:cxnLst>
              <a:rect l="0" t="0" r="r" b="b"/>
              <a:pathLst>
                <a:path w="26" h="50">
                  <a:moveTo>
                    <a:pt x="4" y="0"/>
                  </a:moveTo>
                  <a:lnTo>
                    <a:pt x="4" y="0"/>
                  </a:lnTo>
                  <a:lnTo>
                    <a:pt x="0" y="12"/>
                  </a:lnTo>
                  <a:lnTo>
                    <a:pt x="0" y="47"/>
                  </a:lnTo>
                  <a:lnTo>
                    <a:pt x="2" y="47"/>
                  </a:lnTo>
                  <a:lnTo>
                    <a:pt x="7" y="50"/>
                  </a:lnTo>
                  <a:lnTo>
                    <a:pt x="26" y="50"/>
                  </a:lnTo>
                  <a:lnTo>
                    <a:pt x="26"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4" name="Freeform 1284"/>
            <p:cNvSpPr>
              <a:spLocks/>
            </p:cNvSpPr>
            <p:nvPr/>
          </p:nvSpPr>
          <p:spPr bwMode="auto">
            <a:xfrm>
              <a:off x="8911" y="1857"/>
              <a:ext cx="26" cy="46"/>
            </a:xfrm>
            <a:custGeom>
              <a:avLst/>
              <a:gdLst/>
              <a:ahLst/>
              <a:cxnLst>
                <a:cxn ang="0">
                  <a:pos x="26" y="45"/>
                </a:cxn>
                <a:cxn ang="0">
                  <a:pos x="26" y="0"/>
                </a:cxn>
                <a:cxn ang="0">
                  <a:pos x="4" y="0"/>
                </a:cxn>
                <a:cxn ang="0">
                  <a:pos x="2" y="12"/>
                </a:cxn>
                <a:cxn ang="0">
                  <a:pos x="0" y="21"/>
                </a:cxn>
                <a:cxn ang="0">
                  <a:pos x="0" y="45"/>
                </a:cxn>
                <a:cxn ang="0">
                  <a:pos x="26" y="45"/>
                </a:cxn>
              </a:cxnLst>
              <a:rect l="0" t="0" r="r" b="b"/>
              <a:pathLst>
                <a:path w="26" h="46">
                  <a:moveTo>
                    <a:pt x="26" y="45"/>
                  </a:moveTo>
                  <a:lnTo>
                    <a:pt x="26" y="0"/>
                  </a:lnTo>
                  <a:lnTo>
                    <a:pt x="4" y="0"/>
                  </a:lnTo>
                  <a:lnTo>
                    <a:pt x="2" y="12"/>
                  </a:lnTo>
                  <a:lnTo>
                    <a:pt x="0" y="21"/>
                  </a:lnTo>
                  <a:lnTo>
                    <a:pt x="0" y="45"/>
                  </a:lnTo>
                  <a:lnTo>
                    <a:pt x="26" y="45"/>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5" name="Freeform 1285"/>
            <p:cNvSpPr>
              <a:spLocks/>
            </p:cNvSpPr>
            <p:nvPr/>
          </p:nvSpPr>
          <p:spPr bwMode="auto">
            <a:xfrm>
              <a:off x="8911" y="1857"/>
              <a:ext cx="26" cy="43"/>
            </a:xfrm>
            <a:custGeom>
              <a:avLst/>
              <a:gdLst/>
              <a:ahLst/>
              <a:cxnLst>
                <a:cxn ang="0">
                  <a:pos x="4" y="0"/>
                </a:cxn>
                <a:cxn ang="0">
                  <a:pos x="4" y="0"/>
                </a:cxn>
                <a:cxn ang="0">
                  <a:pos x="0" y="19"/>
                </a:cxn>
                <a:cxn ang="0">
                  <a:pos x="0" y="40"/>
                </a:cxn>
                <a:cxn ang="0">
                  <a:pos x="2" y="40"/>
                </a:cxn>
                <a:cxn ang="0">
                  <a:pos x="7" y="43"/>
                </a:cxn>
                <a:cxn ang="0">
                  <a:pos x="23" y="43"/>
                </a:cxn>
                <a:cxn ang="0">
                  <a:pos x="26" y="33"/>
                </a:cxn>
                <a:cxn ang="0">
                  <a:pos x="26" y="9"/>
                </a:cxn>
                <a:cxn ang="0">
                  <a:pos x="23" y="0"/>
                </a:cxn>
                <a:cxn ang="0">
                  <a:pos x="4" y="0"/>
                </a:cxn>
              </a:cxnLst>
              <a:rect l="0" t="0" r="r" b="b"/>
              <a:pathLst>
                <a:path w="26" h="43">
                  <a:moveTo>
                    <a:pt x="4" y="0"/>
                  </a:moveTo>
                  <a:lnTo>
                    <a:pt x="4" y="0"/>
                  </a:lnTo>
                  <a:lnTo>
                    <a:pt x="0" y="19"/>
                  </a:lnTo>
                  <a:lnTo>
                    <a:pt x="0" y="40"/>
                  </a:lnTo>
                  <a:lnTo>
                    <a:pt x="2" y="40"/>
                  </a:lnTo>
                  <a:lnTo>
                    <a:pt x="7" y="43"/>
                  </a:lnTo>
                  <a:lnTo>
                    <a:pt x="23" y="43"/>
                  </a:lnTo>
                  <a:lnTo>
                    <a:pt x="26" y="33"/>
                  </a:lnTo>
                  <a:lnTo>
                    <a:pt x="26" y="9"/>
                  </a:lnTo>
                  <a:lnTo>
                    <a:pt x="23"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6" name="Freeform 1286"/>
            <p:cNvSpPr>
              <a:spLocks/>
            </p:cNvSpPr>
            <p:nvPr/>
          </p:nvSpPr>
          <p:spPr bwMode="auto">
            <a:xfrm>
              <a:off x="8911" y="1857"/>
              <a:ext cx="24" cy="38"/>
            </a:xfrm>
            <a:custGeom>
              <a:avLst/>
              <a:gdLst/>
              <a:ahLst/>
              <a:cxnLst>
                <a:cxn ang="0">
                  <a:pos x="4" y="0"/>
                </a:cxn>
                <a:cxn ang="0">
                  <a:pos x="4" y="0"/>
                </a:cxn>
                <a:cxn ang="0">
                  <a:pos x="0" y="19"/>
                </a:cxn>
                <a:cxn ang="0">
                  <a:pos x="0" y="38"/>
                </a:cxn>
                <a:cxn ang="0">
                  <a:pos x="23" y="38"/>
                </a:cxn>
                <a:cxn ang="0">
                  <a:pos x="23" y="0"/>
                </a:cxn>
                <a:cxn ang="0">
                  <a:pos x="4" y="0"/>
                </a:cxn>
              </a:cxnLst>
              <a:rect l="0" t="0" r="r" b="b"/>
              <a:pathLst>
                <a:path w="24" h="38">
                  <a:moveTo>
                    <a:pt x="4" y="0"/>
                  </a:moveTo>
                  <a:lnTo>
                    <a:pt x="4" y="0"/>
                  </a:lnTo>
                  <a:lnTo>
                    <a:pt x="0" y="19"/>
                  </a:lnTo>
                  <a:lnTo>
                    <a:pt x="0" y="38"/>
                  </a:lnTo>
                  <a:lnTo>
                    <a:pt x="23" y="38"/>
                  </a:lnTo>
                  <a:lnTo>
                    <a:pt x="23" y="0"/>
                  </a:lnTo>
                  <a:lnTo>
                    <a:pt x="4"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7" name="Freeform 1287"/>
            <p:cNvSpPr>
              <a:spLocks/>
            </p:cNvSpPr>
            <p:nvPr/>
          </p:nvSpPr>
          <p:spPr bwMode="auto">
            <a:xfrm>
              <a:off x="8911" y="1857"/>
              <a:ext cx="24" cy="36"/>
            </a:xfrm>
            <a:custGeom>
              <a:avLst/>
              <a:gdLst/>
              <a:ahLst/>
              <a:cxnLst>
                <a:cxn ang="0">
                  <a:pos x="23" y="0"/>
                </a:cxn>
                <a:cxn ang="0">
                  <a:pos x="4" y="0"/>
                </a:cxn>
                <a:cxn ang="0">
                  <a:pos x="2" y="9"/>
                </a:cxn>
                <a:cxn ang="0">
                  <a:pos x="2" y="16"/>
                </a:cxn>
                <a:cxn ang="0">
                  <a:pos x="0" y="24"/>
                </a:cxn>
                <a:cxn ang="0">
                  <a:pos x="0" y="33"/>
                </a:cxn>
                <a:cxn ang="0">
                  <a:pos x="9" y="33"/>
                </a:cxn>
                <a:cxn ang="0">
                  <a:pos x="12" y="35"/>
                </a:cxn>
                <a:cxn ang="0">
                  <a:pos x="23" y="35"/>
                </a:cxn>
                <a:cxn ang="0">
                  <a:pos x="23" y="0"/>
                </a:cxn>
              </a:cxnLst>
              <a:rect l="0" t="0" r="r" b="b"/>
              <a:pathLst>
                <a:path w="24" h="36">
                  <a:moveTo>
                    <a:pt x="23" y="0"/>
                  </a:moveTo>
                  <a:lnTo>
                    <a:pt x="4" y="0"/>
                  </a:lnTo>
                  <a:lnTo>
                    <a:pt x="2" y="9"/>
                  </a:lnTo>
                  <a:lnTo>
                    <a:pt x="2" y="16"/>
                  </a:lnTo>
                  <a:lnTo>
                    <a:pt x="0" y="24"/>
                  </a:lnTo>
                  <a:lnTo>
                    <a:pt x="0" y="33"/>
                  </a:lnTo>
                  <a:lnTo>
                    <a:pt x="9" y="33"/>
                  </a:lnTo>
                  <a:lnTo>
                    <a:pt x="12" y="35"/>
                  </a:lnTo>
                  <a:lnTo>
                    <a:pt x="23" y="35"/>
                  </a:lnTo>
                  <a:lnTo>
                    <a:pt x="23"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8" name="Freeform 1288"/>
            <p:cNvSpPr>
              <a:spLocks/>
            </p:cNvSpPr>
            <p:nvPr/>
          </p:nvSpPr>
          <p:spPr bwMode="auto">
            <a:xfrm>
              <a:off x="8913" y="1857"/>
              <a:ext cx="22" cy="31"/>
            </a:xfrm>
            <a:custGeom>
              <a:avLst/>
              <a:gdLst/>
              <a:ahLst/>
              <a:cxnLst>
                <a:cxn ang="0">
                  <a:pos x="2" y="0"/>
                </a:cxn>
                <a:cxn ang="0">
                  <a:pos x="2" y="0"/>
                </a:cxn>
                <a:cxn ang="0">
                  <a:pos x="0" y="7"/>
                </a:cxn>
                <a:cxn ang="0">
                  <a:pos x="0" y="31"/>
                </a:cxn>
                <a:cxn ang="0">
                  <a:pos x="21" y="31"/>
                </a:cxn>
                <a:cxn ang="0">
                  <a:pos x="21" y="0"/>
                </a:cxn>
                <a:cxn ang="0">
                  <a:pos x="2" y="0"/>
                </a:cxn>
              </a:cxnLst>
              <a:rect l="0" t="0" r="r" b="b"/>
              <a:pathLst>
                <a:path w="22" h="31">
                  <a:moveTo>
                    <a:pt x="2" y="0"/>
                  </a:moveTo>
                  <a:lnTo>
                    <a:pt x="2" y="0"/>
                  </a:lnTo>
                  <a:lnTo>
                    <a:pt x="0" y="7"/>
                  </a:lnTo>
                  <a:lnTo>
                    <a:pt x="0" y="31"/>
                  </a:lnTo>
                  <a:lnTo>
                    <a:pt x="21" y="31"/>
                  </a:lnTo>
                  <a:lnTo>
                    <a:pt x="21"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9" name="Freeform 1289"/>
            <p:cNvSpPr>
              <a:spLocks/>
            </p:cNvSpPr>
            <p:nvPr/>
          </p:nvSpPr>
          <p:spPr bwMode="auto">
            <a:xfrm>
              <a:off x="8913" y="1857"/>
              <a:ext cx="19" cy="27"/>
            </a:xfrm>
            <a:custGeom>
              <a:avLst/>
              <a:gdLst/>
              <a:ahLst/>
              <a:cxnLst>
                <a:cxn ang="0">
                  <a:pos x="2" y="0"/>
                </a:cxn>
                <a:cxn ang="0">
                  <a:pos x="2" y="0"/>
                </a:cxn>
                <a:cxn ang="0">
                  <a:pos x="0" y="7"/>
                </a:cxn>
                <a:cxn ang="0">
                  <a:pos x="0" y="26"/>
                </a:cxn>
                <a:cxn ang="0">
                  <a:pos x="19" y="26"/>
                </a:cxn>
                <a:cxn ang="0">
                  <a:pos x="19" y="0"/>
                </a:cxn>
                <a:cxn ang="0">
                  <a:pos x="2" y="0"/>
                </a:cxn>
              </a:cxnLst>
              <a:rect l="0" t="0" r="r" b="b"/>
              <a:pathLst>
                <a:path w="19" h="27">
                  <a:moveTo>
                    <a:pt x="2" y="0"/>
                  </a:moveTo>
                  <a:lnTo>
                    <a:pt x="2" y="0"/>
                  </a:lnTo>
                  <a:lnTo>
                    <a:pt x="0" y="7"/>
                  </a:lnTo>
                  <a:lnTo>
                    <a:pt x="0" y="26"/>
                  </a:lnTo>
                  <a:lnTo>
                    <a:pt x="19" y="26"/>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0" name="Freeform 1290"/>
            <p:cNvSpPr>
              <a:spLocks/>
            </p:cNvSpPr>
            <p:nvPr/>
          </p:nvSpPr>
          <p:spPr bwMode="auto">
            <a:xfrm>
              <a:off x="8913" y="1857"/>
              <a:ext cx="19" cy="24"/>
            </a:xfrm>
            <a:custGeom>
              <a:avLst/>
              <a:gdLst/>
              <a:ahLst/>
              <a:cxnLst>
                <a:cxn ang="0">
                  <a:pos x="2" y="0"/>
                </a:cxn>
                <a:cxn ang="0">
                  <a:pos x="2" y="0"/>
                </a:cxn>
                <a:cxn ang="0">
                  <a:pos x="0" y="4"/>
                </a:cxn>
                <a:cxn ang="0">
                  <a:pos x="0" y="24"/>
                </a:cxn>
                <a:cxn ang="0">
                  <a:pos x="19" y="24"/>
                </a:cxn>
                <a:cxn ang="0">
                  <a:pos x="19" y="0"/>
                </a:cxn>
                <a:cxn ang="0">
                  <a:pos x="2" y="0"/>
                </a:cxn>
              </a:cxnLst>
              <a:rect l="0" t="0" r="r" b="b"/>
              <a:pathLst>
                <a:path w="19" h="24">
                  <a:moveTo>
                    <a:pt x="2" y="0"/>
                  </a:moveTo>
                  <a:lnTo>
                    <a:pt x="2" y="0"/>
                  </a:lnTo>
                  <a:lnTo>
                    <a:pt x="0" y="4"/>
                  </a:lnTo>
                  <a:lnTo>
                    <a:pt x="0" y="24"/>
                  </a:lnTo>
                  <a:lnTo>
                    <a:pt x="19" y="24"/>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1" name="Freeform 1291"/>
            <p:cNvSpPr>
              <a:spLocks/>
            </p:cNvSpPr>
            <p:nvPr/>
          </p:nvSpPr>
          <p:spPr bwMode="auto">
            <a:xfrm>
              <a:off x="8913" y="1857"/>
              <a:ext cx="19" cy="19"/>
            </a:xfrm>
            <a:custGeom>
              <a:avLst/>
              <a:gdLst/>
              <a:ahLst/>
              <a:cxnLst>
                <a:cxn ang="0">
                  <a:pos x="2" y="0"/>
                </a:cxn>
                <a:cxn ang="0">
                  <a:pos x="2" y="0"/>
                </a:cxn>
                <a:cxn ang="0">
                  <a:pos x="0" y="4"/>
                </a:cxn>
                <a:cxn ang="0">
                  <a:pos x="0" y="19"/>
                </a:cxn>
                <a:cxn ang="0">
                  <a:pos x="19" y="19"/>
                </a:cxn>
                <a:cxn ang="0">
                  <a:pos x="19" y="0"/>
                </a:cxn>
                <a:cxn ang="0">
                  <a:pos x="2" y="0"/>
                </a:cxn>
              </a:cxnLst>
              <a:rect l="0" t="0" r="r" b="b"/>
              <a:pathLst>
                <a:path w="19" h="19">
                  <a:moveTo>
                    <a:pt x="2" y="0"/>
                  </a:moveTo>
                  <a:lnTo>
                    <a:pt x="2" y="0"/>
                  </a:lnTo>
                  <a:lnTo>
                    <a:pt x="0" y="4"/>
                  </a:lnTo>
                  <a:lnTo>
                    <a:pt x="0" y="19"/>
                  </a:lnTo>
                  <a:lnTo>
                    <a:pt x="19" y="19"/>
                  </a:lnTo>
                  <a:lnTo>
                    <a:pt x="19"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2" name="Freeform 1292"/>
            <p:cNvSpPr>
              <a:spLocks/>
            </p:cNvSpPr>
            <p:nvPr/>
          </p:nvSpPr>
          <p:spPr bwMode="auto">
            <a:xfrm>
              <a:off x="8908" y="1920"/>
              <a:ext cx="32" cy="9"/>
            </a:xfrm>
            <a:custGeom>
              <a:avLst/>
              <a:gdLst/>
              <a:ahLst/>
              <a:cxnLst>
                <a:cxn ang="0">
                  <a:pos x="0" y="0"/>
                </a:cxn>
                <a:cxn ang="0">
                  <a:pos x="0" y="4"/>
                </a:cxn>
                <a:cxn ang="0">
                  <a:pos x="31" y="9"/>
                </a:cxn>
                <a:cxn ang="0">
                  <a:pos x="31" y="2"/>
                </a:cxn>
                <a:cxn ang="0">
                  <a:pos x="0" y="0"/>
                </a:cxn>
              </a:cxnLst>
              <a:rect l="0" t="0" r="r" b="b"/>
              <a:pathLst>
                <a:path w="32" h="9">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3" name="Freeform 1293"/>
            <p:cNvSpPr>
              <a:spLocks/>
            </p:cNvSpPr>
            <p:nvPr/>
          </p:nvSpPr>
          <p:spPr bwMode="auto">
            <a:xfrm>
              <a:off x="8918" y="1920"/>
              <a:ext cx="12" cy="4"/>
            </a:xfrm>
            <a:custGeom>
              <a:avLst/>
              <a:gdLst/>
              <a:ahLst/>
              <a:cxnLst>
                <a:cxn ang="0">
                  <a:pos x="7" y="0"/>
                </a:cxn>
                <a:cxn ang="0">
                  <a:pos x="2" y="0"/>
                </a:cxn>
                <a:cxn ang="0">
                  <a:pos x="0" y="2"/>
                </a:cxn>
                <a:cxn ang="0">
                  <a:pos x="4" y="4"/>
                </a:cxn>
                <a:cxn ang="0">
                  <a:pos x="11" y="4"/>
                </a:cxn>
                <a:cxn ang="0">
                  <a:pos x="11" y="2"/>
                </a:cxn>
                <a:cxn ang="0">
                  <a:pos x="7" y="0"/>
                </a:cxn>
              </a:cxnLst>
              <a:rect l="0" t="0" r="r" b="b"/>
              <a:pathLst>
                <a:path w="12" h="4">
                  <a:moveTo>
                    <a:pt x="7" y="0"/>
                  </a:moveTo>
                  <a:lnTo>
                    <a:pt x="2" y="0"/>
                  </a:lnTo>
                  <a:lnTo>
                    <a:pt x="0" y="2"/>
                  </a:lnTo>
                  <a:lnTo>
                    <a:pt x="4" y="4"/>
                  </a:lnTo>
                  <a:lnTo>
                    <a:pt x="11" y="4"/>
                  </a:lnTo>
                  <a:lnTo>
                    <a:pt x="11" y="2"/>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4" name="Freeform 1294"/>
            <p:cNvSpPr>
              <a:spLocks/>
            </p:cNvSpPr>
            <p:nvPr/>
          </p:nvSpPr>
          <p:spPr bwMode="auto">
            <a:xfrm>
              <a:off x="8920" y="1920"/>
              <a:ext cx="8" cy="4"/>
            </a:xfrm>
            <a:custGeom>
              <a:avLst/>
              <a:gdLst/>
              <a:ahLst/>
              <a:cxnLst>
                <a:cxn ang="0">
                  <a:pos x="2" y="0"/>
                </a:cxn>
                <a:cxn ang="0">
                  <a:pos x="0" y="0"/>
                </a:cxn>
                <a:cxn ang="0">
                  <a:pos x="0" y="4"/>
                </a:cxn>
                <a:cxn ang="0">
                  <a:pos x="4" y="4"/>
                </a:cxn>
                <a:cxn ang="0">
                  <a:pos x="7" y="2"/>
                </a:cxn>
                <a:cxn ang="0">
                  <a:pos x="2" y="0"/>
                </a:cxn>
              </a:cxnLst>
              <a:rect l="0" t="0" r="r" b="b"/>
              <a:pathLst>
                <a:path w="8" h="4">
                  <a:moveTo>
                    <a:pt x="2" y="0"/>
                  </a:moveTo>
                  <a:lnTo>
                    <a:pt x="0" y="0"/>
                  </a:lnTo>
                  <a:lnTo>
                    <a:pt x="0" y="4"/>
                  </a:lnTo>
                  <a:lnTo>
                    <a:pt x="4"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5" name="Freeform 1295"/>
            <p:cNvSpPr>
              <a:spLocks/>
            </p:cNvSpPr>
            <p:nvPr/>
          </p:nvSpPr>
          <p:spPr bwMode="auto">
            <a:xfrm>
              <a:off x="8940" y="1917"/>
              <a:ext cx="21" cy="10"/>
            </a:xfrm>
            <a:custGeom>
              <a:avLst/>
              <a:gdLst/>
              <a:ahLst/>
              <a:cxnLst>
                <a:cxn ang="0">
                  <a:pos x="0" y="4"/>
                </a:cxn>
                <a:cxn ang="0">
                  <a:pos x="0" y="9"/>
                </a:cxn>
                <a:cxn ang="0">
                  <a:pos x="16" y="4"/>
                </a:cxn>
                <a:cxn ang="0">
                  <a:pos x="21" y="4"/>
                </a:cxn>
                <a:cxn ang="0">
                  <a:pos x="21" y="0"/>
                </a:cxn>
                <a:cxn ang="0">
                  <a:pos x="0" y="4"/>
                </a:cxn>
              </a:cxnLst>
              <a:rect l="0" t="0" r="r" b="b"/>
              <a:pathLst>
                <a:path w="21" h="10">
                  <a:moveTo>
                    <a:pt x="0" y="4"/>
                  </a:moveTo>
                  <a:lnTo>
                    <a:pt x="0" y="9"/>
                  </a:lnTo>
                  <a:lnTo>
                    <a:pt x="16" y="4"/>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6" name="Freeform 1296"/>
            <p:cNvSpPr>
              <a:spLocks/>
            </p:cNvSpPr>
            <p:nvPr/>
          </p:nvSpPr>
          <p:spPr bwMode="auto">
            <a:xfrm>
              <a:off x="8942" y="1917"/>
              <a:ext cx="19" cy="10"/>
            </a:xfrm>
            <a:custGeom>
              <a:avLst/>
              <a:gdLst/>
              <a:ahLst/>
              <a:cxnLst>
                <a:cxn ang="0">
                  <a:pos x="4" y="7"/>
                </a:cxn>
                <a:cxn ang="0">
                  <a:pos x="12" y="7"/>
                </a:cxn>
                <a:cxn ang="0">
                  <a:pos x="14" y="4"/>
                </a:cxn>
                <a:cxn ang="0">
                  <a:pos x="19" y="4"/>
                </a:cxn>
                <a:cxn ang="0">
                  <a:pos x="19" y="0"/>
                </a:cxn>
                <a:cxn ang="0">
                  <a:pos x="14" y="0"/>
                </a:cxn>
                <a:cxn ang="0">
                  <a:pos x="12" y="2"/>
                </a:cxn>
                <a:cxn ang="0">
                  <a:pos x="2" y="2"/>
                </a:cxn>
                <a:cxn ang="0">
                  <a:pos x="0" y="4"/>
                </a:cxn>
                <a:cxn ang="0">
                  <a:pos x="0" y="9"/>
                </a:cxn>
                <a:cxn ang="0">
                  <a:pos x="4" y="7"/>
                </a:cxn>
              </a:cxnLst>
              <a:rect l="0" t="0" r="r" b="b"/>
              <a:pathLst>
                <a:path w="19" h="10">
                  <a:moveTo>
                    <a:pt x="4" y="7"/>
                  </a:moveTo>
                  <a:lnTo>
                    <a:pt x="12" y="7"/>
                  </a:lnTo>
                  <a:lnTo>
                    <a:pt x="14" y="4"/>
                  </a:lnTo>
                  <a:lnTo>
                    <a:pt x="19" y="4"/>
                  </a:lnTo>
                  <a:lnTo>
                    <a:pt x="19" y="0"/>
                  </a:lnTo>
                  <a:lnTo>
                    <a:pt x="14" y="0"/>
                  </a:lnTo>
                  <a:lnTo>
                    <a:pt x="12" y="2"/>
                  </a:lnTo>
                  <a:lnTo>
                    <a:pt x="2" y="2"/>
                  </a:lnTo>
                  <a:lnTo>
                    <a:pt x="0" y="4"/>
                  </a:lnTo>
                  <a:lnTo>
                    <a:pt x="0" y="9"/>
                  </a:lnTo>
                  <a:lnTo>
                    <a:pt x="4" y="7"/>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7" name="Freeform 1297"/>
            <p:cNvSpPr>
              <a:spLocks/>
            </p:cNvSpPr>
            <p:nvPr/>
          </p:nvSpPr>
          <p:spPr bwMode="auto">
            <a:xfrm>
              <a:off x="8942" y="1917"/>
              <a:ext cx="19" cy="10"/>
            </a:xfrm>
            <a:custGeom>
              <a:avLst/>
              <a:gdLst/>
              <a:ahLst/>
              <a:cxnLst>
                <a:cxn ang="0">
                  <a:pos x="4" y="7"/>
                </a:cxn>
                <a:cxn ang="0">
                  <a:pos x="12" y="7"/>
                </a:cxn>
                <a:cxn ang="0">
                  <a:pos x="14" y="4"/>
                </a:cxn>
                <a:cxn ang="0">
                  <a:pos x="19" y="4"/>
                </a:cxn>
                <a:cxn ang="0">
                  <a:pos x="19" y="0"/>
                </a:cxn>
                <a:cxn ang="0">
                  <a:pos x="14" y="0"/>
                </a:cxn>
                <a:cxn ang="0">
                  <a:pos x="12" y="2"/>
                </a:cxn>
                <a:cxn ang="0">
                  <a:pos x="2" y="2"/>
                </a:cxn>
                <a:cxn ang="0">
                  <a:pos x="0" y="4"/>
                </a:cxn>
                <a:cxn ang="0">
                  <a:pos x="0" y="9"/>
                </a:cxn>
                <a:cxn ang="0">
                  <a:pos x="4" y="7"/>
                </a:cxn>
              </a:cxnLst>
              <a:rect l="0" t="0" r="r" b="b"/>
              <a:pathLst>
                <a:path w="19" h="10">
                  <a:moveTo>
                    <a:pt x="4" y="7"/>
                  </a:moveTo>
                  <a:lnTo>
                    <a:pt x="12" y="7"/>
                  </a:lnTo>
                  <a:lnTo>
                    <a:pt x="14" y="4"/>
                  </a:lnTo>
                  <a:lnTo>
                    <a:pt x="19" y="4"/>
                  </a:lnTo>
                  <a:lnTo>
                    <a:pt x="19" y="0"/>
                  </a:lnTo>
                  <a:lnTo>
                    <a:pt x="14" y="0"/>
                  </a:lnTo>
                  <a:lnTo>
                    <a:pt x="12" y="2"/>
                  </a:lnTo>
                  <a:lnTo>
                    <a:pt x="2" y="2"/>
                  </a:lnTo>
                  <a:lnTo>
                    <a:pt x="0" y="4"/>
                  </a:lnTo>
                  <a:lnTo>
                    <a:pt x="0" y="9"/>
                  </a:lnTo>
                  <a:lnTo>
                    <a:pt x="4" y="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8" name="Freeform 1298"/>
            <p:cNvSpPr>
              <a:spLocks/>
            </p:cNvSpPr>
            <p:nvPr/>
          </p:nvSpPr>
          <p:spPr bwMode="auto">
            <a:xfrm>
              <a:off x="8944" y="1917"/>
              <a:ext cx="17" cy="7"/>
            </a:xfrm>
            <a:custGeom>
              <a:avLst/>
              <a:gdLst/>
              <a:ahLst/>
              <a:cxnLst>
                <a:cxn ang="0">
                  <a:pos x="0" y="2"/>
                </a:cxn>
                <a:cxn ang="0">
                  <a:pos x="0" y="7"/>
                </a:cxn>
                <a:cxn ang="0">
                  <a:pos x="9" y="7"/>
                </a:cxn>
                <a:cxn ang="0">
                  <a:pos x="11" y="4"/>
                </a:cxn>
                <a:cxn ang="0">
                  <a:pos x="16" y="4"/>
                </a:cxn>
                <a:cxn ang="0">
                  <a:pos x="16" y="0"/>
                </a:cxn>
                <a:cxn ang="0">
                  <a:pos x="11" y="0"/>
                </a:cxn>
                <a:cxn ang="0">
                  <a:pos x="9" y="2"/>
                </a:cxn>
                <a:cxn ang="0">
                  <a:pos x="0" y="2"/>
                </a:cxn>
              </a:cxnLst>
              <a:rect l="0" t="0" r="r" b="b"/>
              <a:pathLst>
                <a:path w="17" h="7">
                  <a:moveTo>
                    <a:pt x="0" y="2"/>
                  </a:moveTo>
                  <a:lnTo>
                    <a:pt x="0" y="7"/>
                  </a:lnTo>
                  <a:lnTo>
                    <a:pt x="9" y="7"/>
                  </a:lnTo>
                  <a:lnTo>
                    <a:pt x="11" y="4"/>
                  </a:lnTo>
                  <a:lnTo>
                    <a:pt x="16" y="4"/>
                  </a:lnTo>
                  <a:lnTo>
                    <a:pt x="16" y="0"/>
                  </a:lnTo>
                  <a:lnTo>
                    <a:pt x="11" y="0"/>
                  </a:lnTo>
                  <a:lnTo>
                    <a:pt x="9" y="2"/>
                  </a:lnTo>
                  <a:lnTo>
                    <a:pt x="0"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9" name="Freeform 1299"/>
            <p:cNvSpPr>
              <a:spLocks/>
            </p:cNvSpPr>
            <p:nvPr/>
          </p:nvSpPr>
          <p:spPr bwMode="auto">
            <a:xfrm>
              <a:off x="8944" y="1917"/>
              <a:ext cx="17" cy="10"/>
            </a:xfrm>
            <a:custGeom>
              <a:avLst/>
              <a:gdLst/>
              <a:ahLst/>
              <a:cxnLst>
                <a:cxn ang="0">
                  <a:pos x="2" y="7"/>
                </a:cxn>
                <a:cxn ang="0">
                  <a:pos x="9" y="7"/>
                </a:cxn>
                <a:cxn ang="0">
                  <a:pos x="11" y="4"/>
                </a:cxn>
                <a:cxn ang="0">
                  <a:pos x="16" y="4"/>
                </a:cxn>
                <a:cxn ang="0">
                  <a:pos x="16" y="0"/>
                </a:cxn>
                <a:cxn ang="0">
                  <a:pos x="11" y="0"/>
                </a:cxn>
                <a:cxn ang="0">
                  <a:pos x="9" y="2"/>
                </a:cxn>
                <a:cxn ang="0">
                  <a:pos x="0" y="2"/>
                </a:cxn>
                <a:cxn ang="0">
                  <a:pos x="0" y="9"/>
                </a:cxn>
                <a:cxn ang="0">
                  <a:pos x="2" y="7"/>
                </a:cxn>
              </a:cxnLst>
              <a:rect l="0" t="0" r="r" b="b"/>
              <a:pathLst>
                <a:path w="17" h="10">
                  <a:moveTo>
                    <a:pt x="2" y="7"/>
                  </a:moveTo>
                  <a:lnTo>
                    <a:pt x="9" y="7"/>
                  </a:lnTo>
                  <a:lnTo>
                    <a:pt x="11" y="4"/>
                  </a:lnTo>
                  <a:lnTo>
                    <a:pt x="16" y="4"/>
                  </a:lnTo>
                  <a:lnTo>
                    <a:pt x="16" y="0"/>
                  </a:lnTo>
                  <a:lnTo>
                    <a:pt x="11" y="0"/>
                  </a:lnTo>
                  <a:lnTo>
                    <a:pt x="9" y="2"/>
                  </a:lnTo>
                  <a:lnTo>
                    <a:pt x="0" y="2"/>
                  </a:lnTo>
                  <a:lnTo>
                    <a:pt x="0" y="9"/>
                  </a:lnTo>
                  <a:lnTo>
                    <a:pt x="2" y="7"/>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0" name="Freeform 1300"/>
            <p:cNvSpPr>
              <a:spLocks/>
            </p:cNvSpPr>
            <p:nvPr/>
          </p:nvSpPr>
          <p:spPr bwMode="auto">
            <a:xfrm>
              <a:off x="8947" y="1917"/>
              <a:ext cx="14" cy="7"/>
            </a:xfrm>
            <a:custGeom>
              <a:avLst/>
              <a:gdLst/>
              <a:ahLst/>
              <a:cxnLst>
                <a:cxn ang="0">
                  <a:pos x="0" y="7"/>
                </a:cxn>
                <a:cxn ang="0">
                  <a:pos x="7" y="7"/>
                </a:cxn>
                <a:cxn ang="0">
                  <a:pos x="7" y="4"/>
                </a:cxn>
                <a:cxn ang="0">
                  <a:pos x="14" y="4"/>
                </a:cxn>
                <a:cxn ang="0">
                  <a:pos x="14" y="0"/>
                </a:cxn>
                <a:cxn ang="0">
                  <a:pos x="9" y="0"/>
                </a:cxn>
                <a:cxn ang="0">
                  <a:pos x="9" y="2"/>
                </a:cxn>
                <a:cxn ang="0">
                  <a:pos x="0" y="2"/>
                </a:cxn>
                <a:cxn ang="0">
                  <a:pos x="0" y="7"/>
                </a:cxn>
              </a:cxnLst>
              <a:rect l="0" t="0" r="r" b="b"/>
              <a:pathLst>
                <a:path w="14" h="7">
                  <a:moveTo>
                    <a:pt x="0" y="7"/>
                  </a:moveTo>
                  <a:lnTo>
                    <a:pt x="7" y="7"/>
                  </a:lnTo>
                  <a:lnTo>
                    <a:pt x="7" y="4"/>
                  </a:lnTo>
                  <a:lnTo>
                    <a:pt x="14" y="4"/>
                  </a:lnTo>
                  <a:lnTo>
                    <a:pt x="14" y="0"/>
                  </a:lnTo>
                  <a:lnTo>
                    <a:pt x="9" y="0"/>
                  </a:lnTo>
                  <a:lnTo>
                    <a:pt x="9" y="2"/>
                  </a:lnTo>
                  <a:lnTo>
                    <a:pt x="0" y="2"/>
                  </a:lnTo>
                  <a:lnTo>
                    <a:pt x="0" y="7"/>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1" name="Freeform 1301"/>
            <p:cNvSpPr>
              <a:spLocks/>
            </p:cNvSpPr>
            <p:nvPr/>
          </p:nvSpPr>
          <p:spPr bwMode="auto">
            <a:xfrm>
              <a:off x="8947" y="1917"/>
              <a:ext cx="14" cy="7"/>
            </a:xfrm>
            <a:custGeom>
              <a:avLst/>
              <a:gdLst/>
              <a:ahLst/>
              <a:cxnLst>
                <a:cxn ang="0">
                  <a:pos x="7" y="7"/>
                </a:cxn>
                <a:cxn ang="0">
                  <a:pos x="7" y="4"/>
                </a:cxn>
                <a:cxn ang="0">
                  <a:pos x="14" y="4"/>
                </a:cxn>
                <a:cxn ang="0">
                  <a:pos x="14" y="0"/>
                </a:cxn>
                <a:cxn ang="0">
                  <a:pos x="9" y="0"/>
                </a:cxn>
                <a:cxn ang="0">
                  <a:pos x="7" y="2"/>
                </a:cxn>
                <a:cxn ang="0">
                  <a:pos x="0" y="2"/>
                </a:cxn>
                <a:cxn ang="0">
                  <a:pos x="0" y="7"/>
                </a:cxn>
                <a:cxn ang="0">
                  <a:pos x="7" y="7"/>
                </a:cxn>
              </a:cxnLst>
              <a:rect l="0" t="0" r="r" b="b"/>
              <a:pathLst>
                <a:path w="14" h="7">
                  <a:moveTo>
                    <a:pt x="7" y="7"/>
                  </a:moveTo>
                  <a:lnTo>
                    <a:pt x="7" y="4"/>
                  </a:lnTo>
                  <a:lnTo>
                    <a:pt x="14" y="4"/>
                  </a:lnTo>
                  <a:lnTo>
                    <a:pt x="14" y="0"/>
                  </a:lnTo>
                  <a:lnTo>
                    <a:pt x="9" y="0"/>
                  </a:lnTo>
                  <a:lnTo>
                    <a:pt x="7" y="2"/>
                  </a:lnTo>
                  <a:lnTo>
                    <a:pt x="0" y="2"/>
                  </a:lnTo>
                  <a:lnTo>
                    <a:pt x="0" y="7"/>
                  </a:lnTo>
                  <a:lnTo>
                    <a:pt x="7" y="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2" name="Freeform 1302"/>
            <p:cNvSpPr>
              <a:spLocks/>
            </p:cNvSpPr>
            <p:nvPr/>
          </p:nvSpPr>
          <p:spPr bwMode="auto">
            <a:xfrm>
              <a:off x="8949" y="1917"/>
              <a:ext cx="12" cy="7"/>
            </a:xfrm>
            <a:custGeom>
              <a:avLst/>
              <a:gdLst/>
              <a:ahLst/>
              <a:cxnLst>
                <a:cxn ang="0">
                  <a:pos x="4" y="7"/>
                </a:cxn>
                <a:cxn ang="0">
                  <a:pos x="4" y="4"/>
                </a:cxn>
                <a:cxn ang="0">
                  <a:pos x="11" y="4"/>
                </a:cxn>
                <a:cxn ang="0">
                  <a:pos x="11" y="0"/>
                </a:cxn>
                <a:cxn ang="0">
                  <a:pos x="7" y="0"/>
                </a:cxn>
                <a:cxn ang="0">
                  <a:pos x="4" y="2"/>
                </a:cxn>
                <a:cxn ang="0">
                  <a:pos x="0" y="2"/>
                </a:cxn>
                <a:cxn ang="0">
                  <a:pos x="0" y="7"/>
                </a:cxn>
                <a:cxn ang="0">
                  <a:pos x="4" y="7"/>
                </a:cxn>
              </a:cxnLst>
              <a:rect l="0" t="0" r="r" b="b"/>
              <a:pathLst>
                <a:path w="12" h="7">
                  <a:moveTo>
                    <a:pt x="4" y="7"/>
                  </a:moveTo>
                  <a:lnTo>
                    <a:pt x="4" y="4"/>
                  </a:lnTo>
                  <a:lnTo>
                    <a:pt x="11" y="4"/>
                  </a:lnTo>
                  <a:lnTo>
                    <a:pt x="11" y="0"/>
                  </a:lnTo>
                  <a:lnTo>
                    <a:pt x="7" y="0"/>
                  </a:lnTo>
                  <a:lnTo>
                    <a:pt x="4" y="2"/>
                  </a:lnTo>
                  <a:lnTo>
                    <a:pt x="0" y="2"/>
                  </a:lnTo>
                  <a:lnTo>
                    <a:pt x="0" y="7"/>
                  </a:lnTo>
                  <a:lnTo>
                    <a:pt x="4"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3" name="Freeform 1303"/>
            <p:cNvSpPr>
              <a:spLocks/>
            </p:cNvSpPr>
            <p:nvPr/>
          </p:nvSpPr>
          <p:spPr bwMode="auto">
            <a:xfrm>
              <a:off x="8949" y="1917"/>
              <a:ext cx="12" cy="7"/>
            </a:xfrm>
            <a:custGeom>
              <a:avLst/>
              <a:gdLst/>
              <a:ahLst/>
              <a:cxnLst>
                <a:cxn ang="0">
                  <a:pos x="4" y="7"/>
                </a:cxn>
                <a:cxn ang="0">
                  <a:pos x="4" y="4"/>
                </a:cxn>
                <a:cxn ang="0">
                  <a:pos x="11" y="4"/>
                </a:cxn>
                <a:cxn ang="0">
                  <a:pos x="11" y="0"/>
                </a:cxn>
                <a:cxn ang="0">
                  <a:pos x="7" y="0"/>
                </a:cxn>
                <a:cxn ang="0">
                  <a:pos x="4" y="2"/>
                </a:cxn>
                <a:cxn ang="0">
                  <a:pos x="0" y="2"/>
                </a:cxn>
                <a:cxn ang="0">
                  <a:pos x="0" y="7"/>
                </a:cxn>
                <a:cxn ang="0">
                  <a:pos x="4" y="7"/>
                </a:cxn>
              </a:cxnLst>
              <a:rect l="0" t="0" r="r" b="b"/>
              <a:pathLst>
                <a:path w="12" h="7">
                  <a:moveTo>
                    <a:pt x="4" y="7"/>
                  </a:moveTo>
                  <a:lnTo>
                    <a:pt x="4" y="4"/>
                  </a:lnTo>
                  <a:lnTo>
                    <a:pt x="11" y="4"/>
                  </a:lnTo>
                  <a:lnTo>
                    <a:pt x="11" y="0"/>
                  </a:lnTo>
                  <a:lnTo>
                    <a:pt x="7" y="0"/>
                  </a:lnTo>
                  <a:lnTo>
                    <a:pt x="4" y="2"/>
                  </a:lnTo>
                  <a:lnTo>
                    <a:pt x="0" y="2"/>
                  </a:lnTo>
                  <a:lnTo>
                    <a:pt x="0" y="7"/>
                  </a:lnTo>
                  <a:lnTo>
                    <a:pt x="4" y="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4" name="Freeform 1304"/>
            <p:cNvSpPr>
              <a:spLocks/>
            </p:cNvSpPr>
            <p:nvPr/>
          </p:nvSpPr>
          <p:spPr bwMode="auto">
            <a:xfrm>
              <a:off x="8949" y="1917"/>
              <a:ext cx="12" cy="5"/>
            </a:xfrm>
            <a:custGeom>
              <a:avLst/>
              <a:gdLst/>
              <a:ahLst/>
              <a:cxnLst>
                <a:cxn ang="0">
                  <a:pos x="0" y="2"/>
                </a:cxn>
                <a:cxn ang="0">
                  <a:pos x="4" y="4"/>
                </a:cxn>
                <a:cxn ang="0">
                  <a:pos x="11" y="4"/>
                </a:cxn>
                <a:cxn ang="0">
                  <a:pos x="11" y="0"/>
                </a:cxn>
                <a:cxn ang="0">
                  <a:pos x="7" y="0"/>
                </a:cxn>
                <a:cxn ang="0">
                  <a:pos x="7" y="2"/>
                </a:cxn>
                <a:cxn ang="0">
                  <a:pos x="0" y="2"/>
                </a:cxn>
              </a:cxnLst>
              <a:rect l="0" t="0" r="r" b="b"/>
              <a:pathLst>
                <a:path w="12" h="5">
                  <a:moveTo>
                    <a:pt x="0" y="2"/>
                  </a:moveTo>
                  <a:lnTo>
                    <a:pt x="4" y="4"/>
                  </a:lnTo>
                  <a:lnTo>
                    <a:pt x="11" y="4"/>
                  </a:lnTo>
                  <a:lnTo>
                    <a:pt x="11" y="0"/>
                  </a:lnTo>
                  <a:lnTo>
                    <a:pt x="7" y="0"/>
                  </a:lnTo>
                  <a:lnTo>
                    <a:pt x="7" y="2"/>
                  </a:lnTo>
                  <a:lnTo>
                    <a:pt x="0"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5" name="Freeform 1305"/>
            <p:cNvSpPr>
              <a:spLocks/>
            </p:cNvSpPr>
            <p:nvPr/>
          </p:nvSpPr>
          <p:spPr bwMode="auto">
            <a:xfrm>
              <a:off x="8952" y="1917"/>
              <a:ext cx="9" cy="7"/>
            </a:xfrm>
            <a:custGeom>
              <a:avLst/>
              <a:gdLst/>
              <a:ahLst/>
              <a:cxnLst>
                <a:cxn ang="0">
                  <a:pos x="0" y="2"/>
                </a:cxn>
                <a:cxn ang="0">
                  <a:pos x="0" y="7"/>
                </a:cxn>
                <a:cxn ang="0">
                  <a:pos x="2" y="4"/>
                </a:cxn>
                <a:cxn ang="0">
                  <a:pos x="9" y="4"/>
                </a:cxn>
                <a:cxn ang="0">
                  <a:pos x="9" y="0"/>
                </a:cxn>
                <a:cxn ang="0">
                  <a:pos x="4" y="0"/>
                </a:cxn>
                <a:cxn ang="0">
                  <a:pos x="0" y="2"/>
                </a:cxn>
              </a:cxnLst>
              <a:rect l="0" t="0" r="r" b="b"/>
              <a:pathLst>
                <a:path w="9" h="7">
                  <a:moveTo>
                    <a:pt x="0" y="2"/>
                  </a:moveTo>
                  <a:lnTo>
                    <a:pt x="0" y="7"/>
                  </a:lnTo>
                  <a:lnTo>
                    <a:pt x="2" y="4"/>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6" name="Freeform 1306"/>
            <p:cNvSpPr>
              <a:spLocks/>
            </p:cNvSpPr>
            <p:nvPr/>
          </p:nvSpPr>
          <p:spPr bwMode="auto">
            <a:xfrm>
              <a:off x="8952" y="1917"/>
              <a:ext cx="9" cy="7"/>
            </a:xfrm>
            <a:custGeom>
              <a:avLst/>
              <a:gdLst/>
              <a:ahLst/>
              <a:cxnLst>
                <a:cxn ang="0">
                  <a:pos x="0" y="2"/>
                </a:cxn>
                <a:cxn ang="0">
                  <a:pos x="0" y="7"/>
                </a:cxn>
                <a:cxn ang="0">
                  <a:pos x="4" y="4"/>
                </a:cxn>
                <a:cxn ang="0">
                  <a:pos x="9" y="4"/>
                </a:cxn>
                <a:cxn ang="0">
                  <a:pos x="9" y="0"/>
                </a:cxn>
                <a:cxn ang="0">
                  <a:pos x="0" y="2"/>
                </a:cxn>
              </a:cxnLst>
              <a:rect l="0" t="0" r="r" b="b"/>
              <a:pathLst>
                <a:path w="9" h="7">
                  <a:moveTo>
                    <a:pt x="0" y="2"/>
                  </a:moveTo>
                  <a:lnTo>
                    <a:pt x="0" y="7"/>
                  </a:lnTo>
                  <a:lnTo>
                    <a:pt x="4" y="4"/>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7" name="Freeform 1307"/>
            <p:cNvSpPr>
              <a:spLocks/>
            </p:cNvSpPr>
            <p:nvPr/>
          </p:nvSpPr>
          <p:spPr bwMode="auto">
            <a:xfrm>
              <a:off x="8952" y="1857"/>
              <a:ext cx="9" cy="58"/>
            </a:xfrm>
            <a:custGeom>
              <a:avLst/>
              <a:gdLst/>
              <a:ahLst/>
              <a:cxnLst>
                <a:cxn ang="0">
                  <a:pos x="4" y="43"/>
                </a:cxn>
                <a:cxn ang="0">
                  <a:pos x="4" y="57"/>
                </a:cxn>
                <a:cxn ang="0">
                  <a:pos x="9" y="57"/>
                </a:cxn>
                <a:cxn ang="0">
                  <a:pos x="9" y="43"/>
                </a:cxn>
                <a:cxn ang="0">
                  <a:pos x="7" y="28"/>
                </a:cxn>
                <a:cxn ang="0">
                  <a:pos x="7" y="14"/>
                </a:cxn>
                <a:cxn ang="0">
                  <a:pos x="4" y="0"/>
                </a:cxn>
                <a:cxn ang="0">
                  <a:pos x="0" y="0"/>
                </a:cxn>
                <a:cxn ang="0">
                  <a:pos x="2" y="14"/>
                </a:cxn>
                <a:cxn ang="0">
                  <a:pos x="2" y="28"/>
                </a:cxn>
                <a:cxn ang="0">
                  <a:pos x="4" y="43"/>
                </a:cxn>
              </a:cxnLst>
              <a:rect l="0" t="0" r="r" b="b"/>
              <a:pathLst>
                <a:path w="9" h="58">
                  <a:moveTo>
                    <a:pt x="4" y="43"/>
                  </a:moveTo>
                  <a:lnTo>
                    <a:pt x="4" y="57"/>
                  </a:lnTo>
                  <a:lnTo>
                    <a:pt x="9" y="57"/>
                  </a:lnTo>
                  <a:lnTo>
                    <a:pt x="9" y="43"/>
                  </a:lnTo>
                  <a:lnTo>
                    <a:pt x="7" y="28"/>
                  </a:lnTo>
                  <a:lnTo>
                    <a:pt x="7" y="14"/>
                  </a:lnTo>
                  <a:lnTo>
                    <a:pt x="4" y="0"/>
                  </a:lnTo>
                  <a:lnTo>
                    <a:pt x="0" y="0"/>
                  </a:lnTo>
                  <a:lnTo>
                    <a:pt x="2" y="14"/>
                  </a:lnTo>
                  <a:lnTo>
                    <a:pt x="2" y="28"/>
                  </a:lnTo>
                  <a:lnTo>
                    <a:pt x="4" y="43"/>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8" name="Freeform 1308"/>
            <p:cNvSpPr>
              <a:spLocks/>
            </p:cNvSpPr>
            <p:nvPr/>
          </p:nvSpPr>
          <p:spPr bwMode="auto">
            <a:xfrm>
              <a:off x="8949" y="1857"/>
              <a:ext cx="10" cy="58"/>
            </a:xfrm>
            <a:custGeom>
              <a:avLst/>
              <a:gdLst/>
              <a:ahLst/>
              <a:cxnLst>
                <a:cxn ang="0">
                  <a:pos x="7" y="43"/>
                </a:cxn>
                <a:cxn ang="0">
                  <a:pos x="7" y="57"/>
                </a:cxn>
                <a:cxn ang="0">
                  <a:pos x="9" y="57"/>
                </a:cxn>
                <a:cxn ang="0">
                  <a:pos x="9" y="28"/>
                </a:cxn>
                <a:cxn ang="0">
                  <a:pos x="4" y="0"/>
                </a:cxn>
                <a:cxn ang="0">
                  <a:pos x="0" y="0"/>
                </a:cxn>
                <a:cxn ang="0">
                  <a:pos x="7" y="43"/>
                </a:cxn>
              </a:cxnLst>
              <a:rect l="0" t="0" r="r" b="b"/>
              <a:pathLst>
                <a:path w="10" h="58">
                  <a:moveTo>
                    <a:pt x="7" y="43"/>
                  </a:moveTo>
                  <a:lnTo>
                    <a:pt x="7" y="57"/>
                  </a:lnTo>
                  <a:lnTo>
                    <a:pt x="9" y="57"/>
                  </a:lnTo>
                  <a:lnTo>
                    <a:pt x="9" y="28"/>
                  </a:lnTo>
                  <a:lnTo>
                    <a:pt x="4" y="0"/>
                  </a:lnTo>
                  <a:lnTo>
                    <a:pt x="0" y="0"/>
                  </a:lnTo>
                  <a:lnTo>
                    <a:pt x="7" y="43"/>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9" name="Freeform 1309"/>
            <p:cNvSpPr>
              <a:spLocks/>
            </p:cNvSpPr>
            <p:nvPr/>
          </p:nvSpPr>
          <p:spPr bwMode="auto">
            <a:xfrm>
              <a:off x="8949" y="1857"/>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0" name="Freeform 1310"/>
            <p:cNvSpPr>
              <a:spLocks/>
            </p:cNvSpPr>
            <p:nvPr/>
          </p:nvSpPr>
          <p:spPr bwMode="auto">
            <a:xfrm>
              <a:off x="8949" y="1857"/>
              <a:ext cx="10" cy="58"/>
            </a:xfrm>
            <a:custGeom>
              <a:avLst/>
              <a:gdLst/>
              <a:ahLst/>
              <a:cxnLst>
                <a:cxn ang="0">
                  <a:pos x="4" y="43"/>
                </a:cxn>
                <a:cxn ang="0">
                  <a:pos x="4" y="57"/>
                </a:cxn>
                <a:cxn ang="0">
                  <a:pos x="9" y="57"/>
                </a:cxn>
                <a:cxn ang="0">
                  <a:pos x="9" y="43"/>
                </a:cxn>
                <a:cxn ang="0">
                  <a:pos x="7" y="28"/>
                </a:cxn>
                <a:cxn ang="0">
                  <a:pos x="7" y="14"/>
                </a:cxn>
                <a:cxn ang="0">
                  <a:pos x="4" y="0"/>
                </a:cxn>
                <a:cxn ang="0">
                  <a:pos x="0" y="0"/>
                </a:cxn>
                <a:cxn ang="0">
                  <a:pos x="2" y="14"/>
                </a:cxn>
                <a:cxn ang="0">
                  <a:pos x="2" y="28"/>
                </a:cxn>
                <a:cxn ang="0">
                  <a:pos x="4" y="43"/>
                </a:cxn>
              </a:cxnLst>
              <a:rect l="0" t="0" r="r" b="b"/>
              <a:pathLst>
                <a:path w="10" h="58">
                  <a:moveTo>
                    <a:pt x="4" y="43"/>
                  </a:moveTo>
                  <a:lnTo>
                    <a:pt x="4" y="57"/>
                  </a:lnTo>
                  <a:lnTo>
                    <a:pt x="9" y="57"/>
                  </a:lnTo>
                  <a:lnTo>
                    <a:pt x="9" y="43"/>
                  </a:lnTo>
                  <a:lnTo>
                    <a:pt x="7" y="28"/>
                  </a:lnTo>
                  <a:lnTo>
                    <a:pt x="7" y="14"/>
                  </a:lnTo>
                  <a:lnTo>
                    <a:pt x="4" y="0"/>
                  </a:lnTo>
                  <a:lnTo>
                    <a:pt x="0" y="0"/>
                  </a:lnTo>
                  <a:lnTo>
                    <a:pt x="2" y="14"/>
                  </a:lnTo>
                  <a:lnTo>
                    <a:pt x="2" y="28"/>
                  </a:lnTo>
                  <a:lnTo>
                    <a:pt x="4" y="43"/>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1" name="Freeform 1311"/>
            <p:cNvSpPr>
              <a:spLocks/>
            </p:cNvSpPr>
            <p:nvPr/>
          </p:nvSpPr>
          <p:spPr bwMode="auto">
            <a:xfrm>
              <a:off x="8947" y="1857"/>
              <a:ext cx="9" cy="58"/>
            </a:xfrm>
            <a:custGeom>
              <a:avLst/>
              <a:gdLst/>
              <a:ahLst/>
              <a:cxnLst>
                <a:cxn ang="0">
                  <a:pos x="7" y="43"/>
                </a:cxn>
                <a:cxn ang="0">
                  <a:pos x="7" y="57"/>
                </a:cxn>
                <a:cxn ang="0">
                  <a:pos x="9" y="57"/>
                </a:cxn>
                <a:cxn ang="0">
                  <a:pos x="9" y="28"/>
                </a:cxn>
                <a:cxn ang="0">
                  <a:pos x="4" y="0"/>
                </a:cxn>
                <a:cxn ang="0">
                  <a:pos x="0" y="0"/>
                </a:cxn>
                <a:cxn ang="0">
                  <a:pos x="7" y="43"/>
                </a:cxn>
              </a:cxnLst>
              <a:rect l="0" t="0" r="r" b="b"/>
              <a:pathLst>
                <a:path w="9" h="58">
                  <a:moveTo>
                    <a:pt x="7" y="43"/>
                  </a:moveTo>
                  <a:lnTo>
                    <a:pt x="7" y="57"/>
                  </a:lnTo>
                  <a:lnTo>
                    <a:pt x="9" y="57"/>
                  </a:lnTo>
                  <a:lnTo>
                    <a:pt x="9" y="28"/>
                  </a:lnTo>
                  <a:lnTo>
                    <a:pt x="4" y="0"/>
                  </a:lnTo>
                  <a:lnTo>
                    <a:pt x="0" y="0"/>
                  </a:lnTo>
                  <a:lnTo>
                    <a:pt x="7" y="43"/>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2" name="Freeform 1312"/>
            <p:cNvSpPr>
              <a:spLocks/>
            </p:cNvSpPr>
            <p:nvPr/>
          </p:nvSpPr>
          <p:spPr bwMode="auto">
            <a:xfrm>
              <a:off x="8947" y="1857"/>
              <a:ext cx="9" cy="58"/>
            </a:xfrm>
            <a:custGeom>
              <a:avLst/>
              <a:gdLst/>
              <a:ahLst/>
              <a:cxnLst>
                <a:cxn ang="0">
                  <a:pos x="4" y="0"/>
                </a:cxn>
                <a:cxn ang="0">
                  <a:pos x="0" y="0"/>
                </a:cxn>
                <a:cxn ang="0">
                  <a:pos x="4" y="28"/>
                </a:cxn>
                <a:cxn ang="0">
                  <a:pos x="4" y="57"/>
                </a:cxn>
                <a:cxn ang="0">
                  <a:pos x="9" y="57"/>
                </a:cxn>
                <a:cxn ang="0">
                  <a:pos x="9" y="28"/>
                </a:cxn>
                <a:cxn ang="0">
                  <a:pos x="4" y="0"/>
                </a:cxn>
              </a:cxnLst>
              <a:rect l="0" t="0" r="r" b="b"/>
              <a:pathLst>
                <a:path w="9" h="58">
                  <a:moveTo>
                    <a:pt x="4" y="0"/>
                  </a:moveTo>
                  <a:lnTo>
                    <a:pt x="0" y="0"/>
                  </a:lnTo>
                  <a:lnTo>
                    <a:pt x="4" y="28"/>
                  </a:lnTo>
                  <a:lnTo>
                    <a:pt x="4" y="57"/>
                  </a:lnTo>
                  <a:lnTo>
                    <a:pt x="9" y="57"/>
                  </a:lnTo>
                  <a:lnTo>
                    <a:pt x="9" y="28"/>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3" name="Freeform 1313"/>
            <p:cNvSpPr>
              <a:spLocks/>
            </p:cNvSpPr>
            <p:nvPr/>
          </p:nvSpPr>
          <p:spPr bwMode="auto">
            <a:xfrm>
              <a:off x="8947" y="1857"/>
              <a:ext cx="9" cy="58"/>
            </a:xfrm>
            <a:custGeom>
              <a:avLst/>
              <a:gdLst/>
              <a:ahLst/>
              <a:cxnLst>
                <a:cxn ang="0">
                  <a:pos x="4" y="0"/>
                </a:cxn>
                <a:cxn ang="0">
                  <a:pos x="0" y="0"/>
                </a:cxn>
                <a:cxn ang="0">
                  <a:pos x="2" y="14"/>
                </a:cxn>
                <a:cxn ang="0">
                  <a:pos x="2" y="28"/>
                </a:cxn>
                <a:cxn ang="0">
                  <a:pos x="4" y="43"/>
                </a:cxn>
                <a:cxn ang="0">
                  <a:pos x="4" y="57"/>
                </a:cxn>
                <a:cxn ang="0">
                  <a:pos x="9" y="57"/>
                </a:cxn>
                <a:cxn ang="0">
                  <a:pos x="9" y="43"/>
                </a:cxn>
                <a:cxn ang="0">
                  <a:pos x="7" y="28"/>
                </a:cxn>
                <a:cxn ang="0">
                  <a:pos x="7" y="14"/>
                </a:cxn>
                <a:cxn ang="0">
                  <a:pos x="4" y="0"/>
                </a:cxn>
              </a:cxnLst>
              <a:rect l="0" t="0" r="r" b="b"/>
              <a:pathLst>
                <a:path w="9" h="58">
                  <a:moveTo>
                    <a:pt x="4" y="0"/>
                  </a:moveTo>
                  <a:lnTo>
                    <a:pt x="0" y="0"/>
                  </a:lnTo>
                  <a:lnTo>
                    <a:pt x="2" y="14"/>
                  </a:lnTo>
                  <a:lnTo>
                    <a:pt x="2" y="28"/>
                  </a:lnTo>
                  <a:lnTo>
                    <a:pt x="4" y="43"/>
                  </a:lnTo>
                  <a:lnTo>
                    <a:pt x="4" y="57"/>
                  </a:lnTo>
                  <a:lnTo>
                    <a:pt x="9" y="57"/>
                  </a:lnTo>
                  <a:lnTo>
                    <a:pt x="9" y="43"/>
                  </a:lnTo>
                  <a:lnTo>
                    <a:pt x="7" y="28"/>
                  </a:lnTo>
                  <a:lnTo>
                    <a:pt x="7" y="14"/>
                  </a:lnTo>
                  <a:lnTo>
                    <a:pt x="4"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4" name="Freeform 1314"/>
            <p:cNvSpPr>
              <a:spLocks/>
            </p:cNvSpPr>
            <p:nvPr/>
          </p:nvSpPr>
          <p:spPr bwMode="auto">
            <a:xfrm>
              <a:off x="8944" y="1857"/>
              <a:ext cx="10" cy="58"/>
            </a:xfrm>
            <a:custGeom>
              <a:avLst/>
              <a:gdLst/>
              <a:ahLst/>
              <a:cxnLst>
                <a:cxn ang="0">
                  <a:pos x="7" y="43"/>
                </a:cxn>
                <a:cxn ang="0">
                  <a:pos x="7" y="57"/>
                </a:cxn>
                <a:cxn ang="0">
                  <a:pos x="9" y="57"/>
                </a:cxn>
                <a:cxn ang="0">
                  <a:pos x="9" y="28"/>
                </a:cxn>
                <a:cxn ang="0">
                  <a:pos x="4" y="0"/>
                </a:cxn>
                <a:cxn ang="0">
                  <a:pos x="0" y="0"/>
                </a:cxn>
                <a:cxn ang="0">
                  <a:pos x="7" y="43"/>
                </a:cxn>
              </a:cxnLst>
              <a:rect l="0" t="0" r="r" b="b"/>
              <a:pathLst>
                <a:path w="10" h="58">
                  <a:moveTo>
                    <a:pt x="7" y="43"/>
                  </a:moveTo>
                  <a:lnTo>
                    <a:pt x="7" y="57"/>
                  </a:lnTo>
                  <a:lnTo>
                    <a:pt x="9" y="57"/>
                  </a:lnTo>
                  <a:lnTo>
                    <a:pt x="9" y="28"/>
                  </a:lnTo>
                  <a:lnTo>
                    <a:pt x="4" y="0"/>
                  </a:lnTo>
                  <a:lnTo>
                    <a:pt x="0" y="0"/>
                  </a:lnTo>
                  <a:lnTo>
                    <a:pt x="7" y="43"/>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5" name="Freeform 1315"/>
            <p:cNvSpPr>
              <a:spLocks/>
            </p:cNvSpPr>
            <p:nvPr/>
          </p:nvSpPr>
          <p:spPr bwMode="auto">
            <a:xfrm>
              <a:off x="8944" y="1857"/>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6" name="Freeform 1316"/>
            <p:cNvSpPr>
              <a:spLocks/>
            </p:cNvSpPr>
            <p:nvPr/>
          </p:nvSpPr>
          <p:spPr bwMode="auto">
            <a:xfrm>
              <a:off x="8944" y="1857"/>
              <a:ext cx="10" cy="58"/>
            </a:xfrm>
            <a:custGeom>
              <a:avLst/>
              <a:gdLst/>
              <a:ahLst/>
              <a:cxnLst>
                <a:cxn ang="0">
                  <a:pos x="4" y="43"/>
                </a:cxn>
                <a:cxn ang="0">
                  <a:pos x="4" y="57"/>
                </a:cxn>
                <a:cxn ang="0">
                  <a:pos x="9" y="57"/>
                </a:cxn>
                <a:cxn ang="0">
                  <a:pos x="9" y="43"/>
                </a:cxn>
                <a:cxn ang="0">
                  <a:pos x="7" y="28"/>
                </a:cxn>
                <a:cxn ang="0">
                  <a:pos x="7" y="14"/>
                </a:cxn>
                <a:cxn ang="0">
                  <a:pos x="4" y="0"/>
                </a:cxn>
                <a:cxn ang="0">
                  <a:pos x="0" y="0"/>
                </a:cxn>
                <a:cxn ang="0">
                  <a:pos x="2" y="14"/>
                </a:cxn>
                <a:cxn ang="0">
                  <a:pos x="2" y="28"/>
                </a:cxn>
                <a:cxn ang="0">
                  <a:pos x="4" y="43"/>
                </a:cxn>
              </a:cxnLst>
              <a:rect l="0" t="0" r="r" b="b"/>
              <a:pathLst>
                <a:path w="10" h="58">
                  <a:moveTo>
                    <a:pt x="4" y="43"/>
                  </a:moveTo>
                  <a:lnTo>
                    <a:pt x="4" y="57"/>
                  </a:lnTo>
                  <a:lnTo>
                    <a:pt x="9" y="57"/>
                  </a:lnTo>
                  <a:lnTo>
                    <a:pt x="9" y="43"/>
                  </a:lnTo>
                  <a:lnTo>
                    <a:pt x="7" y="28"/>
                  </a:lnTo>
                  <a:lnTo>
                    <a:pt x="7" y="14"/>
                  </a:lnTo>
                  <a:lnTo>
                    <a:pt x="4" y="0"/>
                  </a:lnTo>
                  <a:lnTo>
                    <a:pt x="0" y="0"/>
                  </a:lnTo>
                  <a:lnTo>
                    <a:pt x="2" y="14"/>
                  </a:lnTo>
                  <a:lnTo>
                    <a:pt x="2" y="28"/>
                  </a:lnTo>
                  <a:lnTo>
                    <a:pt x="4" y="43"/>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7" name="Freeform 1317"/>
            <p:cNvSpPr>
              <a:spLocks/>
            </p:cNvSpPr>
            <p:nvPr/>
          </p:nvSpPr>
          <p:spPr bwMode="auto">
            <a:xfrm>
              <a:off x="8942" y="1857"/>
              <a:ext cx="10" cy="58"/>
            </a:xfrm>
            <a:custGeom>
              <a:avLst/>
              <a:gdLst/>
              <a:ahLst/>
              <a:cxnLst>
                <a:cxn ang="0">
                  <a:pos x="7" y="43"/>
                </a:cxn>
                <a:cxn ang="0">
                  <a:pos x="7" y="57"/>
                </a:cxn>
                <a:cxn ang="0">
                  <a:pos x="9" y="57"/>
                </a:cxn>
                <a:cxn ang="0">
                  <a:pos x="9" y="28"/>
                </a:cxn>
                <a:cxn ang="0">
                  <a:pos x="4" y="0"/>
                </a:cxn>
                <a:cxn ang="0">
                  <a:pos x="0" y="0"/>
                </a:cxn>
                <a:cxn ang="0">
                  <a:pos x="7" y="43"/>
                </a:cxn>
              </a:cxnLst>
              <a:rect l="0" t="0" r="r" b="b"/>
              <a:pathLst>
                <a:path w="10" h="58">
                  <a:moveTo>
                    <a:pt x="7" y="43"/>
                  </a:moveTo>
                  <a:lnTo>
                    <a:pt x="7" y="57"/>
                  </a:lnTo>
                  <a:lnTo>
                    <a:pt x="9" y="57"/>
                  </a:lnTo>
                  <a:lnTo>
                    <a:pt x="9" y="28"/>
                  </a:lnTo>
                  <a:lnTo>
                    <a:pt x="4" y="0"/>
                  </a:lnTo>
                  <a:lnTo>
                    <a:pt x="0" y="0"/>
                  </a:lnTo>
                  <a:lnTo>
                    <a:pt x="7" y="43"/>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8" name="Freeform 1318"/>
            <p:cNvSpPr>
              <a:spLocks/>
            </p:cNvSpPr>
            <p:nvPr/>
          </p:nvSpPr>
          <p:spPr bwMode="auto">
            <a:xfrm>
              <a:off x="8942" y="1857"/>
              <a:ext cx="10" cy="58"/>
            </a:xfrm>
            <a:custGeom>
              <a:avLst/>
              <a:gdLst/>
              <a:ahLst/>
              <a:cxnLst>
                <a:cxn ang="0">
                  <a:pos x="4" y="0"/>
                </a:cxn>
                <a:cxn ang="0">
                  <a:pos x="0" y="0"/>
                </a:cxn>
                <a:cxn ang="0">
                  <a:pos x="4" y="28"/>
                </a:cxn>
                <a:cxn ang="0">
                  <a:pos x="4" y="57"/>
                </a:cxn>
                <a:cxn ang="0">
                  <a:pos x="9" y="57"/>
                </a:cxn>
                <a:cxn ang="0">
                  <a:pos x="9" y="28"/>
                </a:cxn>
                <a:cxn ang="0">
                  <a:pos x="4" y="0"/>
                </a:cxn>
              </a:cxnLst>
              <a:rect l="0" t="0" r="r" b="b"/>
              <a:pathLst>
                <a:path w="10" h="58">
                  <a:moveTo>
                    <a:pt x="4" y="0"/>
                  </a:moveTo>
                  <a:lnTo>
                    <a:pt x="0" y="0"/>
                  </a:lnTo>
                  <a:lnTo>
                    <a:pt x="4" y="28"/>
                  </a:lnTo>
                  <a:lnTo>
                    <a:pt x="4" y="57"/>
                  </a:lnTo>
                  <a:lnTo>
                    <a:pt x="9" y="57"/>
                  </a:lnTo>
                  <a:lnTo>
                    <a:pt x="9" y="28"/>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9" name="Freeform 1319"/>
            <p:cNvSpPr>
              <a:spLocks/>
            </p:cNvSpPr>
            <p:nvPr/>
          </p:nvSpPr>
          <p:spPr bwMode="auto">
            <a:xfrm>
              <a:off x="8952" y="1732"/>
              <a:ext cx="182" cy="202"/>
            </a:xfrm>
            <a:custGeom>
              <a:avLst/>
              <a:gdLst/>
              <a:ahLst/>
              <a:cxnLst>
                <a:cxn ang="0">
                  <a:pos x="182" y="184"/>
                </a:cxn>
                <a:cxn ang="0">
                  <a:pos x="180" y="9"/>
                </a:cxn>
                <a:cxn ang="0">
                  <a:pos x="43" y="0"/>
                </a:cxn>
                <a:cxn ang="0">
                  <a:pos x="0" y="4"/>
                </a:cxn>
                <a:cxn ang="0">
                  <a:pos x="0" y="187"/>
                </a:cxn>
                <a:cxn ang="0">
                  <a:pos x="9" y="187"/>
                </a:cxn>
                <a:cxn ang="0">
                  <a:pos x="9" y="194"/>
                </a:cxn>
                <a:cxn ang="0">
                  <a:pos x="43" y="201"/>
                </a:cxn>
                <a:cxn ang="0">
                  <a:pos x="160" y="184"/>
                </a:cxn>
                <a:cxn ang="0">
                  <a:pos x="182" y="184"/>
                </a:cxn>
              </a:cxnLst>
              <a:rect l="0" t="0" r="r" b="b"/>
              <a:pathLst>
                <a:path w="182" h="202">
                  <a:moveTo>
                    <a:pt x="182" y="184"/>
                  </a:moveTo>
                  <a:lnTo>
                    <a:pt x="180" y="9"/>
                  </a:lnTo>
                  <a:lnTo>
                    <a:pt x="43" y="0"/>
                  </a:lnTo>
                  <a:lnTo>
                    <a:pt x="0" y="4"/>
                  </a:lnTo>
                  <a:lnTo>
                    <a:pt x="0" y="187"/>
                  </a:lnTo>
                  <a:lnTo>
                    <a:pt x="9" y="187"/>
                  </a:lnTo>
                  <a:lnTo>
                    <a:pt x="9" y="194"/>
                  </a:lnTo>
                  <a:lnTo>
                    <a:pt x="43" y="201"/>
                  </a:lnTo>
                  <a:lnTo>
                    <a:pt x="160" y="184"/>
                  </a:lnTo>
                  <a:lnTo>
                    <a:pt x="182"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0" name="Freeform 1320"/>
            <p:cNvSpPr>
              <a:spLocks/>
            </p:cNvSpPr>
            <p:nvPr/>
          </p:nvSpPr>
          <p:spPr bwMode="auto">
            <a:xfrm>
              <a:off x="9004" y="1692"/>
              <a:ext cx="281" cy="259"/>
            </a:xfrm>
            <a:custGeom>
              <a:avLst/>
              <a:gdLst/>
              <a:ahLst/>
              <a:cxnLst>
                <a:cxn ang="0">
                  <a:pos x="218" y="43"/>
                </a:cxn>
                <a:cxn ang="0">
                  <a:pos x="211" y="31"/>
                </a:cxn>
                <a:cxn ang="0">
                  <a:pos x="203" y="19"/>
                </a:cxn>
                <a:cxn ang="0">
                  <a:pos x="196" y="14"/>
                </a:cxn>
                <a:cxn ang="0">
                  <a:pos x="189" y="9"/>
                </a:cxn>
                <a:cxn ang="0">
                  <a:pos x="182" y="7"/>
                </a:cxn>
                <a:cxn ang="0">
                  <a:pos x="167" y="2"/>
                </a:cxn>
                <a:cxn ang="0">
                  <a:pos x="156" y="0"/>
                </a:cxn>
                <a:cxn ang="0">
                  <a:pos x="146" y="2"/>
                </a:cxn>
                <a:cxn ang="0">
                  <a:pos x="131" y="4"/>
                </a:cxn>
                <a:cxn ang="0">
                  <a:pos x="115" y="7"/>
                </a:cxn>
                <a:cxn ang="0">
                  <a:pos x="100" y="9"/>
                </a:cxn>
                <a:cxn ang="0">
                  <a:pos x="86" y="12"/>
                </a:cxn>
                <a:cxn ang="0">
                  <a:pos x="74" y="14"/>
                </a:cxn>
                <a:cxn ang="0">
                  <a:pos x="60" y="16"/>
                </a:cxn>
                <a:cxn ang="0">
                  <a:pos x="45" y="19"/>
                </a:cxn>
                <a:cxn ang="0">
                  <a:pos x="33" y="21"/>
                </a:cxn>
                <a:cxn ang="0">
                  <a:pos x="23" y="23"/>
                </a:cxn>
                <a:cxn ang="0">
                  <a:pos x="9" y="26"/>
                </a:cxn>
                <a:cxn ang="0">
                  <a:pos x="2" y="64"/>
                </a:cxn>
                <a:cxn ang="0">
                  <a:pos x="0" y="103"/>
                </a:cxn>
                <a:cxn ang="0">
                  <a:pos x="2" y="160"/>
                </a:cxn>
                <a:cxn ang="0">
                  <a:pos x="7" y="201"/>
                </a:cxn>
                <a:cxn ang="0">
                  <a:pos x="14" y="206"/>
                </a:cxn>
                <a:cxn ang="0">
                  <a:pos x="21" y="208"/>
                </a:cxn>
                <a:cxn ang="0">
                  <a:pos x="28" y="211"/>
                </a:cxn>
                <a:cxn ang="0">
                  <a:pos x="38" y="213"/>
                </a:cxn>
                <a:cxn ang="0">
                  <a:pos x="52" y="215"/>
                </a:cxn>
                <a:cxn ang="0">
                  <a:pos x="69" y="225"/>
                </a:cxn>
                <a:cxn ang="0">
                  <a:pos x="67" y="237"/>
                </a:cxn>
                <a:cxn ang="0">
                  <a:pos x="47" y="244"/>
                </a:cxn>
                <a:cxn ang="0">
                  <a:pos x="57" y="252"/>
                </a:cxn>
                <a:cxn ang="0">
                  <a:pos x="64" y="254"/>
                </a:cxn>
                <a:cxn ang="0">
                  <a:pos x="120" y="256"/>
                </a:cxn>
                <a:cxn ang="0">
                  <a:pos x="201" y="252"/>
                </a:cxn>
                <a:cxn ang="0">
                  <a:pos x="208" y="247"/>
                </a:cxn>
                <a:cxn ang="0">
                  <a:pos x="216" y="240"/>
                </a:cxn>
                <a:cxn ang="0">
                  <a:pos x="208" y="227"/>
                </a:cxn>
                <a:cxn ang="0">
                  <a:pos x="201" y="225"/>
                </a:cxn>
                <a:cxn ang="0">
                  <a:pos x="194" y="223"/>
                </a:cxn>
                <a:cxn ang="0">
                  <a:pos x="220" y="208"/>
                </a:cxn>
                <a:cxn ang="0">
                  <a:pos x="278" y="184"/>
                </a:cxn>
                <a:cxn ang="0">
                  <a:pos x="280" y="93"/>
                </a:cxn>
              </a:cxnLst>
              <a:rect l="0" t="0" r="r" b="b"/>
              <a:pathLst>
                <a:path w="281" h="259">
                  <a:moveTo>
                    <a:pt x="278" y="79"/>
                  </a:moveTo>
                  <a:lnTo>
                    <a:pt x="218" y="43"/>
                  </a:lnTo>
                  <a:lnTo>
                    <a:pt x="216" y="38"/>
                  </a:lnTo>
                  <a:lnTo>
                    <a:pt x="211" y="31"/>
                  </a:lnTo>
                  <a:lnTo>
                    <a:pt x="208" y="28"/>
                  </a:lnTo>
                  <a:lnTo>
                    <a:pt x="203" y="19"/>
                  </a:lnTo>
                  <a:lnTo>
                    <a:pt x="201" y="16"/>
                  </a:lnTo>
                  <a:lnTo>
                    <a:pt x="196" y="14"/>
                  </a:lnTo>
                  <a:lnTo>
                    <a:pt x="194" y="12"/>
                  </a:lnTo>
                  <a:lnTo>
                    <a:pt x="189" y="9"/>
                  </a:lnTo>
                  <a:lnTo>
                    <a:pt x="187" y="9"/>
                  </a:lnTo>
                  <a:lnTo>
                    <a:pt x="182" y="7"/>
                  </a:lnTo>
                  <a:lnTo>
                    <a:pt x="177" y="7"/>
                  </a:lnTo>
                  <a:lnTo>
                    <a:pt x="167" y="2"/>
                  </a:lnTo>
                  <a:lnTo>
                    <a:pt x="163" y="2"/>
                  </a:lnTo>
                  <a:lnTo>
                    <a:pt x="156" y="0"/>
                  </a:lnTo>
                  <a:lnTo>
                    <a:pt x="151" y="0"/>
                  </a:lnTo>
                  <a:lnTo>
                    <a:pt x="146" y="2"/>
                  </a:lnTo>
                  <a:lnTo>
                    <a:pt x="136" y="2"/>
                  </a:lnTo>
                  <a:lnTo>
                    <a:pt x="131" y="4"/>
                  </a:lnTo>
                  <a:lnTo>
                    <a:pt x="120" y="4"/>
                  </a:lnTo>
                  <a:lnTo>
                    <a:pt x="115" y="7"/>
                  </a:lnTo>
                  <a:lnTo>
                    <a:pt x="105" y="7"/>
                  </a:lnTo>
                  <a:lnTo>
                    <a:pt x="100" y="9"/>
                  </a:lnTo>
                  <a:lnTo>
                    <a:pt x="91" y="9"/>
                  </a:lnTo>
                  <a:lnTo>
                    <a:pt x="86" y="12"/>
                  </a:lnTo>
                  <a:lnTo>
                    <a:pt x="79" y="12"/>
                  </a:lnTo>
                  <a:lnTo>
                    <a:pt x="74" y="14"/>
                  </a:lnTo>
                  <a:lnTo>
                    <a:pt x="64" y="14"/>
                  </a:lnTo>
                  <a:lnTo>
                    <a:pt x="60" y="16"/>
                  </a:lnTo>
                  <a:lnTo>
                    <a:pt x="50" y="16"/>
                  </a:lnTo>
                  <a:lnTo>
                    <a:pt x="45" y="19"/>
                  </a:lnTo>
                  <a:lnTo>
                    <a:pt x="36" y="19"/>
                  </a:lnTo>
                  <a:lnTo>
                    <a:pt x="33" y="21"/>
                  </a:lnTo>
                  <a:lnTo>
                    <a:pt x="28" y="21"/>
                  </a:lnTo>
                  <a:lnTo>
                    <a:pt x="23" y="23"/>
                  </a:lnTo>
                  <a:lnTo>
                    <a:pt x="14" y="23"/>
                  </a:lnTo>
                  <a:lnTo>
                    <a:pt x="9" y="26"/>
                  </a:lnTo>
                  <a:lnTo>
                    <a:pt x="7" y="45"/>
                  </a:lnTo>
                  <a:lnTo>
                    <a:pt x="2" y="64"/>
                  </a:lnTo>
                  <a:lnTo>
                    <a:pt x="2" y="83"/>
                  </a:lnTo>
                  <a:lnTo>
                    <a:pt x="0" y="103"/>
                  </a:lnTo>
                  <a:lnTo>
                    <a:pt x="0" y="141"/>
                  </a:lnTo>
                  <a:lnTo>
                    <a:pt x="2" y="160"/>
                  </a:lnTo>
                  <a:lnTo>
                    <a:pt x="2" y="180"/>
                  </a:lnTo>
                  <a:lnTo>
                    <a:pt x="7" y="201"/>
                  </a:lnTo>
                  <a:lnTo>
                    <a:pt x="9" y="203"/>
                  </a:lnTo>
                  <a:lnTo>
                    <a:pt x="14" y="206"/>
                  </a:lnTo>
                  <a:lnTo>
                    <a:pt x="16" y="208"/>
                  </a:lnTo>
                  <a:lnTo>
                    <a:pt x="21" y="208"/>
                  </a:lnTo>
                  <a:lnTo>
                    <a:pt x="23" y="211"/>
                  </a:lnTo>
                  <a:lnTo>
                    <a:pt x="28" y="211"/>
                  </a:lnTo>
                  <a:lnTo>
                    <a:pt x="31" y="213"/>
                  </a:lnTo>
                  <a:lnTo>
                    <a:pt x="38" y="213"/>
                  </a:lnTo>
                  <a:lnTo>
                    <a:pt x="40" y="215"/>
                  </a:lnTo>
                  <a:lnTo>
                    <a:pt x="52" y="215"/>
                  </a:lnTo>
                  <a:lnTo>
                    <a:pt x="57" y="218"/>
                  </a:lnTo>
                  <a:lnTo>
                    <a:pt x="69" y="225"/>
                  </a:lnTo>
                  <a:lnTo>
                    <a:pt x="76" y="230"/>
                  </a:lnTo>
                  <a:lnTo>
                    <a:pt x="67" y="237"/>
                  </a:lnTo>
                  <a:lnTo>
                    <a:pt x="52" y="242"/>
                  </a:lnTo>
                  <a:lnTo>
                    <a:pt x="47" y="244"/>
                  </a:lnTo>
                  <a:lnTo>
                    <a:pt x="52" y="249"/>
                  </a:lnTo>
                  <a:lnTo>
                    <a:pt x="57" y="252"/>
                  </a:lnTo>
                  <a:lnTo>
                    <a:pt x="60" y="254"/>
                  </a:lnTo>
                  <a:lnTo>
                    <a:pt x="64" y="254"/>
                  </a:lnTo>
                  <a:lnTo>
                    <a:pt x="69" y="256"/>
                  </a:lnTo>
                  <a:lnTo>
                    <a:pt x="120" y="256"/>
                  </a:lnTo>
                  <a:lnTo>
                    <a:pt x="172" y="259"/>
                  </a:lnTo>
                  <a:lnTo>
                    <a:pt x="201" y="252"/>
                  </a:lnTo>
                  <a:lnTo>
                    <a:pt x="206" y="249"/>
                  </a:lnTo>
                  <a:lnTo>
                    <a:pt x="208" y="247"/>
                  </a:lnTo>
                  <a:lnTo>
                    <a:pt x="213" y="244"/>
                  </a:lnTo>
                  <a:lnTo>
                    <a:pt x="216" y="240"/>
                  </a:lnTo>
                  <a:lnTo>
                    <a:pt x="216" y="235"/>
                  </a:lnTo>
                  <a:lnTo>
                    <a:pt x="208" y="227"/>
                  </a:lnTo>
                  <a:lnTo>
                    <a:pt x="206" y="227"/>
                  </a:lnTo>
                  <a:lnTo>
                    <a:pt x="201" y="225"/>
                  </a:lnTo>
                  <a:lnTo>
                    <a:pt x="199" y="223"/>
                  </a:lnTo>
                  <a:lnTo>
                    <a:pt x="194" y="223"/>
                  </a:lnTo>
                  <a:lnTo>
                    <a:pt x="189" y="220"/>
                  </a:lnTo>
                  <a:lnTo>
                    <a:pt x="220" y="208"/>
                  </a:lnTo>
                  <a:lnTo>
                    <a:pt x="276" y="196"/>
                  </a:lnTo>
                  <a:lnTo>
                    <a:pt x="278" y="184"/>
                  </a:lnTo>
                  <a:lnTo>
                    <a:pt x="280" y="170"/>
                  </a:lnTo>
                  <a:lnTo>
                    <a:pt x="280" y="93"/>
                  </a:lnTo>
                  <a:lnTo>
                    <a:pt x="278" y="7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1" name="Freeform 1321"/>
            <p:cNvSpPr>
              <a:spLocks/>
            </p:cNvSpPr>
            <p:nvPr/>
          </p:nvSpPr>
          <p:spPr bwMode="auto">
            <a:xfrm>
              <a:off x="9177" y="1696"/>
              <a:ext cx="3" cy="199"/>
            </a:xfrm>
            <a:custGeom>
              <a:avLst/>
              <a:gdLst/>
              <a:ahLst/>
              <a:cxnLst>
                <a:cxn ang="0">
                  <a:pos x="2" y="0"/>
                </a:cxn>
                <a:cxn ang="0">
                  <a:pos x="0" y="31"/>
                </a:cxn>
                <a:cxn ang="0">
                  <a:pos x="0" y="199"/>
                </a:cxn>
                <a:cxn ang="0">
                  <a:pos x="2" y="199"/>
                </a:cxn>
                <a:cxn ang="0">
                  <a:pos x="2" y="0"/>
                </a:cxn>
              </a:cxnLst>
              <a:rect l="0" t="0" r="r" b="b"/>
              <a:pathLst>
                <a:path w="3" h="199">
                  <a:moveTo>
                    <a:pt x="2" y="0"/>
                  </a:moveTo>
                  <a:lnTo>
                    <a:pt x="0" y="31"/>
                  </a:lnTo>
                  <a:lnTo>
                    <a:pt x="0" y="199"/>
                  </a:lnTo>
                  <a:lnTo>
                    <a:pt x="2" y="199"/>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2" name="Freeform 1322"/>
            <p:cNvSpPr>
              <a:spLocks/>
            </p:cNvSpPr>
            <p:nvPr/>
          </p:nvSpPr>
          <p:spPr bwMode="auto">
            <a:xfrm>
              <a:off x="9175" y="1696"/>
              <a:ext cx="2" cy="199"/>
            </a:xfrm>
            <a:custGeom>
              <a:avLst/>
              <a:gdLst/>
              <a:ahLst/>
              <a:cxnLst>
                <a:cxn ang="0">
                  <a:pos x="2" y="0"/>
                </a:cxn>
                <a:cxn ang="0">
                  <a:pos x="0" y="31"/>
                </a:cxn>
                <a:cxn ang="0">
                  <a:pos x="0" y="199"/>
                </a:cxn>
                <a:cxn ang="0">
                  <a:pos x="2" y="196"/>
                </a:cxn>
                <a:cxn ang="0">
                  <a:pos x="2" y="0"/>
                </a:cxn>
              </a:cxnLst>
              <a:rect l="0" t="0" r="r" b="b"/>
              <a:pathLst>
                <a:path w="2" h="199">
                  <a:moveTo>
                    <a:pt x="2" y="0"/>
                  </a:moveTo>
                  <a:lnTo>
                    <a:pt x="0" y="31"/>
                  </a:lnTo>
                  <a:lnTo>
                    <a:pt x="0" y="199"/>
                  </a:lnTo>
                  <a:lnTo>
                    <a:pt x="2" y="196"/>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3" name="Freeform 1323"/>
            <p:cNvSpPr>
              <a:spLocks/>
            </p:cNvSpPr>
            <p:nvPr/>
          </p:nvSpPr>
          <p:spPr bwMode="auto">
            <a:xfrm>
              <a:off x="9172" y="1696"/>
              <a:ext cx="5" cy="197"/>
            </a:xfrm>
            <a:custGeom>
              <a:avLst/>
              <a:gdLst/>
              <a:ahLst/>
              <a:cxnLst>
                <a:cxn ang="0">
                  <a:pos x="2" y="153"/>
                </a:cxn>
                <a:cxn ang="0">
                  <a:pos x="2" y="0"/>
                </a:cxn>
                <a:cxn ang="0">
                  <a:pos x="0" y="31"/>
                </a:cxn>
                <a:cxn ang="0">
                  <a:pos x="0" y="196"/>
                </a:cxn>
                <a:cxn ang="0">
                  <a:pos x="4" y="196"/>
                </a:cxn>
                <a:cxn ang="0">
                  <a:pos x="2" y="153"/>
                </a:cxn>
              </a:cxnLst>
              <a:rect l="0" t="0" r="r" b="b"/>
              <a:pathLst>
                <a:path w="5" h="197">
                  <a:moveTo>
                    <a:pt x="2" y="153"/>
                  </a:moveTo>
                  <a:lnTo>
                    <a:pt x="2" y="0"/>
                  </a:lnTo>
                  <a:lnTo>
                    <a:pt x="0" y="31"/>
                  </a:lnTo>
                  <a:lnTo>
                    <a:pt x="0" y="196"/>
                  </a:lnTo>
                  <a:lnTo>
                    <a:pt x="4" y="196"/>
                  </a:lnTo>
                  <a:lnTo>
                    <a:pt x="2" y="153"/>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4" name="Freeform 1324"/>
            <p:cNvSpPr>
              <a:spLocks/>
            </p:cNvSpPr>
            <p:nvPr/>
          </p:nvSpPr>
          <p:spPr bwMode="auto">
            <a:xfrm>
              <a:off x="9170" y="1696"/>
              <a:ext cx="2" cy="197"/>
            </a:xfrm>
            <a:custGeom>
              <a:avLst/>
              <a:gdLst/>
              <a:ahLst/>
              <a:cxnLst>
                <a:cxn ang="0">
                  <a:pos x="2" y="0"/>
                </a:cxn>
                <a:cxn ang="0">
                  <a:pos x="0" y="28"/>
                </a:cxn>
                <a:cxn ang="0">
                  <a:pos x="0" y="196"/>
                </a:cxn>
                <a:cxn ang="0">
                  <a:pos x="2" y="196"/>
                </a:cxn>
                <a:cxn ang="0">
                  <a:pos x="2" y="0"/>
                </a:cxn>
              </a:cxnLst>
              <a:rect l="0" t="0" r="r" b="b"/>
              <a:pathLst>
                <a:path w="2" h="197">
                  <a:moveTo>
                    <a:pt x="2" y="0"/>
                  </a:moveTo>
                  <a:lnTo>
                    <a:pt x="0" y="28"/>
                  </a:lnTo>
                  <a:lnTo>
                    <a:pt x="0" y="196"/>
                  </a:lnTo>
                  <a:lnTo>
                    <a:pt x="2" y="196"/>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5" name="Freeform 1325"/>
            <p:cNvSpPr>
              <a:spLocks/>
            </p:cNvSpPr>
            <p:nvPr/>
          </p:nvSpPr>
          <p:spPr bwMode="auto">
            <a:xfrm>
              <a:off x="9170" y="1694"/>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6" name="Freeform 1326"/>
            <p:cNvSpPr>
              <a:spLocks/>
            </p:cNvSpPr>
            <p:nvPr/>
          </p:nvSpPr>
          <p:spPr bwMode="auto">
            <a:xfrm>
              <a:off x="9168" y="1694"/>
              <a:ext cx="4" cy="199"/>
            </a:xfrm>
            <a:custGeom>
              <a:avLst/>
              <a:gdLst/>
              <a:ahLst/>
              <a:cxnLst>
                <a:cxn ang="0">
                  <a:pos x="2" y="0"/>
                </a:cxn>
                <a:cxn ang="0">
                  <a:pos x="0" y="31"/>
                </a:cxn>
                <a:cxn ang="0">
                  <a:pos x="0" y="199"/>
                </a:cxn>
                <a:cxn ang="0">
                  <a:pos x="4" y="199"/>
                </a:cxn>
                <a:cxn ang="0">
                  <a:pos x="2" y="153"/>
                </a:cxn>
                <a:cxn ang="0">
                  <a:pos x="2" y="62"/>
                </a:cxn>
                <a:cxn ang="0">
                  <a:pos x="4" y="2"/>
                </a:cxn>
                <a:cxn ang="0">
                  <a:pos x="2" y="0"/>
                </a:cxn>
              </a:cxnLst>
              <a:rect l="0" t="0" r="r" b="b"/>
              <a:pathLst>
                <a:path w="4" h="199">
                  <a:moveTo>
                    <a:pt x="2" y="0"/>
                  </a:moveTo>
                  <a:lnTo>
                    <a:pt x="0" y="31"/>
                  </a:lnTo>
                  <a:lnTo>
                    <a:pt x="0" y="199"/>
                  </a:lnTo>
                  <a:lnTo>
                    <a:pt x="4" y="199"/>
                  </a:lnTo>
                  <a:lnTo>
                    <a:pt x="2" y="153"/>
                  </a:lnTo>
                  <a:lnTo>
                    <a:pt x="2" y="62"/>
                  </a:lnTo>
                  <a:lnTo>
                    <a:pt x="4" y="2"/>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7" name="Freeform 1327"/>
            <p:cNvSpPr>
              <a:spLocks/>
            </p:cNvSpPr>
            <p:nvPr/>
          </p:nvSpPr>
          <p:spPr bwMode="auto">
            <a:xfrm>
              <a:off x="9165" y="1694"/>
              <a:ext cx="5" cy="199"/>
            </a:xfrm>
            <a:custGeom>
              <a:avLst/>
              <a:gdLst/>
              <a:ahLst/>
              <a:cxnLst>
                <a:cxn ang="0">
                  <a:pos x="2" y="0"/>
                </a:cxn>
                <a:cxn ang="0">
                  <a:pos x="0" y="31"/>
                </a:cxn>
                <a:cxn ang="0">
                  <a:pos x="0" y="167"/>
                </a:cxn>
                <a:cxn ang="0">
                  <a:pos x="2" y="199"/>
                </a:cxn>
                <a:cxn ang="0">
                  <a:pos x="4" y="196"/>
                </a:cxn>
                <a:cxn ang="0">
                  <a:pos x="2" y="153"/>
                </a:cxn>
                <a:cxn ang="0">
                  <a:pos x="2" y="62"/>
                </a:cxn>
                <a:cxn ang="0">
                  <a:pos x="4" y="2"/>
                </a:cxn>
                <a:cxn ang="0">
                  <a:pos x="2" y="0"/>
                </a:cxn>
              </a:cxnLst>
              <a:rect l="0" t="0" r="r" b="b"/>
              <a:pathLst>
                <a:path w="5" h="199">
                  <a:moveTo>
                    <a:pt x="2" y="0"/>
                  </a:moveTo>
                  <a:lnTo>
                    <a:pt x="0" y="31"/>
                  </a:lnTo>
                  <a:lnTo>
                    <a:pt x="0" y="167"/>
                  </a:lnTo>
                  <a:lnTo>
                    <a:pt x="2" y="199"/>
                  </a:lnTo>
                  <a:lnTo>
                    <a:pt x="4" y="196"/>
                  </a:lnTo>
                  <a:lnTo>
                    <a:pt x="2" y="153"/>
                  </a:lnTo>
                  <a:lnTo>
                    <a:pt x="2" y="6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8" name="Freeform 1328"/>
            <p:cNvSpPr>
              <a:spLocks/>
            </p:cNvSpPr>
            <p:nvPr/>
          </p:nvSpPr>
          <p:spPr bwMode="auto">
            <a:xfrm>
              <a:off x="9180" y="1696"/>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002C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9" name="Freeform 1329"/>
            <p:cNvSpPr>
              <a:spLocks/>
            </p:cNvSpPr>
            <p:nvPr/>
          </p:nvSpPr>
          <p:spPr bwMode="auto">
            <a:xfrm>
              <a:off x="8949" y="1730"/>
              <a:ext cx="46" cy="199"/>
            </a:xfrm>
            <a:custGeom>
              <a:avLst/>
              <a:gdLst/>
              <a:ahLst/>
              <a:cxnLst>
                <a:cxn ang="0">
                  <a:pos x="9" y="199"/>
                </a:cxn>
                <a:cxn ang="0">
                  <a:pos x="45" y="199"/>
                </a:cxn>
                <a:cxn ang="0">
                  <a:pos x="45" y="0"/>
                </a:cxn>
                <a:cxn ang="0">
                  <a:pos x="0" y="4"/>
                </a:cxn>
                <a:cxn ang="0">
                  <a:pos x="2" y="189"/>
                </a:cxn>
                <a:cxn ang="0">
                  <a:pos x="9" y="192"/>
                </a:cxn>
                <a:cxn ang="0">
                  <a:pos x="9" y="199"/>
                </a:cxn>
              </a:cxnLst>
              <a:rect l="0" t="0" r="r" b="b"/>
              <a:pathLst>
                <a:path w="46" h="199">
                  <a:moveTo>
                    <a:pt x="9" y="199"/>
                  </a:moveTo>
                  <a:lnTo>
                    <a:pt x="45" y="199"/>
                  </a:lnTo>
                  <a:lnTo>
                    <a:pt x="45" y="0"/>
                  </a:lnTo>
                  <a:lnTo>
                    <a:pt x="0" y="4"/>
                  </a:lnTo>
                  <a:lnTo>
                    <a:pt x="2" y="189"/>
                  </a:lnTo>
                  <a:lnTo>
                    <a:pt x="9" y="192"/>
                  </a:lnTo>
                  <a:lnTo>
                    <a:pt x="9" y="199"/>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0" name="Freeform 1330"/>
            <p:cNvSpPr>
              <a:spLocks/>
            </p:cNvSpPr>
            <p:nvPr/>
          </p:nvSpPr>
          <p:spPr bwMode="auto">
            <a:xfrm>
              <a:off x="8949" y="1730"/>
              <a:ext cx="46" cy="185"/>
            </a:xfrm>
            <a:custGeom>
              <a:avLst/>
              <a:gdLst/>
              <a:ahLst/>
              <a:cxnLst>
                <a:cxn ang="0">
                  <a:pos x="43" y="2"/>
                </a:cxn>
                <a:cxn ang="0">
                  <a:pos x="23" y="2"/>
                </a:cxn>
                <a:cxn ang="0">
                  <a:pos x="21" y="4"/>
                </a:cxn>
                <a:cxn ang="0">
                  <a:pos x="0" y="4"/>
                </a:cxn>
                <a:cxn ang="0">
                  <a:pos x="2" y="47"/>
                </a:cxn>
                <a:cxn ang="0">
                  <a:pos x="2" y="177"/>
                </a:cxn>
                <a:cxn ang="0">
                  <a:pos x="9" y="177"/>
                </a:cxn>
                <a:cxn ang="0">
                  <a:pos x="9" y="184"/>
                </a:cxn>
                <a:cxn ang="0">
                  <a:pos x="45" y="184"/>
                </a:cxn>
                <a:cxn ang="0">
                  <a:pos x="45" y="0"/>
                </a:cxn>
                <a:cxn ang="0">
                  <a:pos x="43" y="2"/>
                </a:cxn>
              </a:cxnLst>
              <a:rect l="0" t="0" r="r" b="b"/>
              <a:pathLst>
                <a:path w="46" h="185">
                  <a:moveTo>
                    <a:pt x="43" y="2"/>
                  </a:moveTo>
                  <a:lnTo>
                    <a:pt x="23" y="2"/>
                  </a:lnTo>
                  <a:lnTo>
                    <a:pt x="21" y="4"/>
                  </a:lnTo>
                  <a:lnTo>
                    <a:pt x="0" y="4"/>
                  </a:lnTo>
                  <a:lnTo>
                    <a:pt x="2" y="47"/>
                  </a:lnTo>
                  <a:lnTo>
                    <a:pt x="2" y="177"/>
                  </a:lnTo>
                  <a:lnTo>
                    <a:pt x="9" y="177"/>
                  </a:lnTo>
                  <a:lnTo>
                    <a:pt x="9" y="184"/>
                  </a:lnTo>
                  <a:lnTo>
                    <a:pt x="45" y="184"/>
                  </a:lnTo>
                  <a:lnTo>
                    <a:pt x="45" y="0"/>
                  </a:lnTo>
                  <a:lnTo>
                    <a:pt x="43"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1" name="Freeform 1331"/>
            <p:cNvSpPr>
              <a:spLocks/>
            </p:cNvSpPr>
            <p:nvPr/>
          </p:nvSpPr>
          <p:spPr bwMode="auto">
            <a:xfrm>
              <a:off x="8949" y="1732"/>
              <a:ext cx="46" cy="168"/>
            </a:xfrm>
            <a:custGeom>
              <a:avLst/>
              <a:gdLst/>
              <a:ahLst/>
              <a:cxnLst>
                <a:cxn ang="0">
                  <a:pos x="45" y="0"/>
                </a:cxn>
                <a:cxn ang="0">
                  <a:pos x="26" y="0"/>
                </a:cxn>
                <a:cxn ang="0">
                  <a:pos x="23" y="2"/>
                </a:cxn>
                <a:cxn ang="0">
                  <a:pos x="0" y="2"/>
                </a:cxn>
                <a:cxn ang="0">
                  <a:pos x="2" y="43"/>
                </a:cxn>
                <a:cxn ang="0">
                  <a:pos x="2" y="160"/>
                </a:cxn>
                <a:cxn ang="0">
                  <a:pos x="9" y="160"/>
                </a:cxn>
                <a:cxn ang="0">
                  <a:pos x="9" y="167"/>
                </a:cxn>
                <a:cxn ang="0">
                  <a:pos x="45" y="167"/>
                </a:cxn>
                <a:cxn ang="0">
                  <a:pos x="45" y="0"/>
                </a:cxn>
              </a:cxnLst>
              <a:rect l="0" t="0" r="r" b="b"/>
              <a:pathLst>
                <a:path w="46" h="168">
                  <a:moveTo>
                    <a:pt x="45" y="0"/>
                  </a:moveTo>
                  <a:lnTo>
                    <a:pt x="26" y="0"/>
                  </a:lnTo>
                  <a:lnTo>
                    <a:pt x="23" y="2"/>
                  </a:lnTo>
                  <a:lnTo>
                    <a:pt x="0" y="2"/>
                  </a:lnTo>
                  <a:lnTo>
                    <a:pt x="2" y="43"/>
                  </a:lnTo>
                  <a:lnTo>
                    <a:pt x="2" y="160"/>
                  </a:lnTo>
                  <a:lnTo>
                    <a:pt x="9" y="160"/>
                  </a:lnTo>
                  <a:lnTo>
                    <a:pt x="9" y="167"/>
                  </a:lnTo>
                  <a:lnTo>
                    <a:pt x="45" y="167"/>
                  </a:lnTo>
                  <a:lnTo>
                    <a:pt x="45" y="0"/>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2" name="Freeform 1332"/>
            <p:cNvSpPr>
              <a:spLocks/>
            </p:cNvSpPr>
            <p:nvPr/>
          </p:nvSpPr>
          <p:spPr bwMode="auto">
            <a:xfrm>
              <a:off x="8949" y="1732"/>
              <a:ext cx="46" cy="154"/>
            </a:xfrm>
            <a:custGeom>
              <a:avLst/>
              <a:gdLst/>
              <a:ahLst/>
              <a:cxnLst>
                <a:cxn ang="0">
                  <a:pos x="23" y="2"/>
                </a:cxn>
                <a:cxn ang="0">
                  <a:pos x="0" y="2"/>
                </a:cxn>
                <a:cxn ang="0">
                  <a:pos x="2" y="38"/>
                </a:cxn>
                <a:cxn ang="0">
                  <a:pos x="2" y="146"/>
                </a:cxn>
                <a:cxn ang="0">
                  <a:pos x="4" y="148"/>
                </a:cxn>
                <a:cxn ang="0">
                  <a:pos x="9" y="148"/>
                </a:cxn>
                <a:cxn ang="0">
                  <a:pos x="9" y="153"/>
                </a:cxn>
                <a:cxn ang="0">
                  <a:pos x="45" y="153"/>
                </a:cxn>
                <a:cxn ang="0">
                  <a:pos x="45" y="0"/>
                </a:cxn>
                <a:cxn ang="0">
                  <a:pos x="26" y="0"/>
                </a:cxn>
                <a:cxn ang="0">
                  <a:pos x="23" y="2"/>
                </a:cxn>
              </a:cxnLst>
              <a:rect l="0" t="0" r="r" b="b"/>
              <a:pathLst>
                <a:path w="46" h="154">
                  <a:moveTo>
                    <a:pt x="23" y="2"/>
                  </a:moveTo>
                  <a:lnTo>
                    <a:pt x="0" y="2"/>
                  </a:lnTo>
                  <a:lnTo>
                    <a:pt x="2" y="38"/>
                  </a:lnTo>
                  <a:lnTo>
                    <a:pt x="2" y="146"/>
                  </a:lnTo>
                  <a:lnTo>
                    <a:pt x="4" y="148"/>
                  </a:lnTo>
                  <a:lnTo>
                    <a:pt x="9" y="148"/>
                  </a:lnTo>
                  <a:lnTo>
                    <a:pt x="9" y="153"/>
                  </a:lnTo>
                  <a:lnTo>
                    <a:pt x="45" y="153"/>
                  </a:lnTo>
                  <a:lnTo>
                    <a:pt x="45" y="0"/>
                  </a:lnTo>
                  <a:lnTo>
                    <a:pt x="26" y="0"/>
                  </a:lnTo>
                  <a:lnTo>
                    <a:pt x="23" y="2"/>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3" name="Freeform 1333"/>
            <p:cNvSpPr>
              <a:spLocks/>
            </p:cNvSpPr>
            <p:nvPr/>
          </p:nvSpPr>
          <p:spPr bwMode="auto">
            <a:xfrm>
              <a:off x="8949" y="1732"/>
              <a:ext cx="46" cy="140"/>
            </a:xfrm>
            <a:custGeom>
              <a:avLst/>
              <a:gdLst/>
              <a:ahLst/>
              <a:cxnLst>
                <a:cxn ang="0">
                  <a:pos x="45" y="0"/>
                </a:cxn>
                <a:cxn ang="0">
                  <a:pos x="26" y="0"/>
                </a:cxn>
                <a:cxn ang="0">
                  <a:pos x="23" y="2"/>
                </a:cxn>
                <a:cxn ang="0">
                  <a:pos x="0" y="2"/>
                </a:cxn>
                <a:cxn ang="0">
                  <a:pos x="2" y="36"/>
                </a:cxn>
                <a:cxn ang="0">
                  <a:pos x="2" y="134"/>
                </a:cxn>
                <a:cxn ang="0">
                  <a:pos x="9" y="134"/>
                </a:cxn>
                <a:cxn ang="0">
                  <a:pos x="9" y="139"/>
                </a:cxn>
                <a:cxn ang="0">
                  <a:pos x="45" y="139"/>
                </a:cxn>
                <a:cxn ang="0">
                  <a:pos x="45" y="0"/>
                </a:cxn>
              </a:cxnLst>
              <a:rect l="0" t="0" r="r" b="b"/>
              <a:pathLst>
                <a:path w="46" h="140">
                  <a:moveTo>
                    <a:pt x="45" y="0"/>
                  </a:moveTo>
                  <a:lnTo>
                    <a:pt x="26" y="0"/>
                  </a:lnTo>
                  <a:lnTo>
                    <a:pt x="23" y="2"/>
                  </a:lnTo>
                  <a:lnTo>
                    <a:pt x="0" y="2"/>
                  </a:lnTo>
                  <a:lnTo>
                    <a:pt x="2" y="36"/>
                  </a:lnTo>
                  <a:lnTo>
                    <a:pt x="2" y="134"/>
                  </a:lnTo>
                  <a:lnTo>
                    <a:pt x="9" y="134"/>
                  </a:lnTo>
                  <a:lnTo>
                    <a:pt x="9" y="139"/>
                  </a:lnTo>
                  <a:lnTo>
                    <a:pt x="45" y="139"/>
                  </a:lnTo>
                  <a:lnTo>
                    <a:pt x="45" y="0"/>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4" name="Freeform 1334"/>
            <p:cNvSpPr>
              <a:spLocks/>
            </p:cNvSpPr>
            <p:nvPr/>
          </p:nvSpPr>
          <p:spPr bwMode="auto">
            <a:xfrm>
              <a:off x="8949" y="1732"/>
              <a:ext cx="46" cy="125"/>
            </a:xfrm>
            <a:custGeom>
              <a:avLst/>
              <a:gdLst/>
              <a:ahLst/>
              <a:cxnLst>
                <a:cxn ang="0">
                  <a:pos x="45" y="0"/>
                </a:cxn>
                <a:cxn ang="0">
                  <a:pos x="26" y="0"/>
                </a:cxn>
                <a:cxn ang="0">
                  <a:pos x="23" y="2"/>
                </a:cxn>
                <a:cxn ang="0">
                  <a:pos x="0" y="2"/>
                </a:cxn>
                <a:cxn ang="0">
                  <a:pos x="2" y="31"/>
                </a:cxn>
                <a:cxn ang="0">
                  <a:pos x="2" y="120"/>
                </a:cxn>
                <a:cxn ang="0">
                  <a:pos x="9" y="120"/>
                </a:cxn>
                <a:cxn ang="0">
                  <a:pos x="9" y="124"/>
                </a:cxn>
                <a:cxn ang="0">
                  <a:pos x="45" y="124"/>
                </a:cxn>
                <a:cxn ang="0">
                  <a:pos x="45" y="0"/>
                </a:cxn>
              </a:cxnLst>
              <a:rect l="0" t="0" r="r" b="b"/>
              <a:pathLst>
                <a:path w="46" h="125">
                  <a:moveTo>
                    <a:pt x="45" y="0"/>
                  </a:moveTo>
                  <a:lnTo>
                    <a:pt x="26" y="0"/>
                  </a:lnTo>
                  <a:lnTo>
                    <a:pt x="23" y="2"/>
                  </a:lnTo>
                  <a:lnTo>
                    <a:pt x="0" y="2"/>
                  </a:lnTo>
                  <a:lnTo>
                    <a:pt x="2" y="31"/>
                  </a:lnTo>
                  <a:lnTo>
                    <a:pt x="2" y="120"/>
                  </a:lnTo>
                  <a:lnTo>
                    <a:pt x="9" y="120"/>
                  </a:lnTo>
                  <a:lnTo>
                    <a:pt x="9" y="124"/>
                  </a:lnTo>
                  <a:lnTo>
                    <a:pt x="45" y="124"/>
                  </a:lnTo>
                  <a:lnTo>
                    <a:pt x="45" y="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5" name="Freeform 1335"/>
            <p:cNvSpPr>
              <a:spLocks/>
            </p:cNvSpPr>
            <p:nvPr/>
          </p:nvSpPr>
          <p:spPr bwMode="auto">
            <a:xfrm>
              <a:off x="8949" y="1732"/>
              <a:ext cx="46" cy="111"/>
            </a:xfrm>
            <a:custGeom>
              <a:avLst/>
              <a:gdLst/>
              <a:ahLst/>
              <a:cxnLst>
                <a:cxn ang="0">
                  <a:pos x="4" y="105"/>
                </a:cxn>
                <a:cxn ang="0">
                  <a:pos x="9" y="110"/>
                </a:cxn>
                <a:cxn ang="0">
                  <a:pos x="45" y="110"/>
                </a:cxn>
                <a:cxn ang="0">
                  <a:pos x="45" y="0"/>
                </a:cxn>
                <a:cxn ang="0">
                  <a:pos x="26" y="0"/>
                </a:cxn>
                <a:cxn ang="0">
                  <a:pos x="23" y="2"/>
                </a:cxn>
                <a:cxn ang="0">
                  <a:pos x="0" y="2"/>
                </a:cxn>
                <a:cxn ang="0">
                  <a:pos x="2" y="28"/>
                </a:cxn>
                <a:cxn ang="0">
                  <a:pos x="2" y="105"/>
                </a:cxn>
                <a:cxn ang="0">
                  <a:pos x="4" y="105"/>
                </a:cxn>
              </a:cxnLst>
              <a:rect l="0" t="0" r="r" b="b"/>
              <a:pathLst>
                <a:path w="46" h="111">
                  <a:moveTo>
                    <a:pt x="4" y="105"/>
                  </a:moveTo>
                  <a:lnTo>
                    <a:pt x="9" y="110"/>
                  </a:lnTo>
                  <a:lnTo>
                    <a:pt x="45" y="110"/>
                  </a:lnTo>
                  <a:lnTo>
                    <a:pt x="45" y="0"/>
                  </a:lnTo>
                  <a:lnTo>
                    <a:pt x="26" y="0"/>
                  </a:lnTo>
                  <a:lnTo>
                    <a:pt x="23" y="2"/>
                  </a:lnTo>
                  <a:lnTo>
                    <a:pt x="0" y="2"/>
                  </a:lnTo>
                  <a:lnTo>
                    <a:pt x="2" y="28"/>
                  </a:lnTo>
                  <a:lnTo>
                    <a:pt x="2" y="105"/>
                  </a:lnTo>
                  <a:lnTo>
                    <a:pt x="4" y="105"/>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6" name="Freeform 1336"/>
            <p:cNvSpPr>
              <a:spLocks/>
            </p:cNvSpPr>
            <p:nvPr/>
          </p:nvSpPr>
          <p:spPr bwMode="auto">
            <a:xfrm>
              <a:off x="8949" y="1732"/>
              <a:ext cx="46" cy="99"/>
            </a:xfrm>
            <a:custGeom>
              <a:avLst/>
              <a:gdLst/>
              <a:ahLst/>
              <a:cxnLst>
                <a:cxn ang="0">
                  <a:pos x="45" y="0"/>
                </a:cxn>
                <a:cxn ang="0">
                  <a:pos x="28" y="0"/>
                </a:cxn>
                <a:cxn ang="0">
                  <a:pos x="26" y="2"/>
                </a:cxn>
                <a:cxn ang="0">
                  <a:pos x="0" y="2"/>
                </a:cxn>
                <a:cxn ang="0">
                  <a:pos x="2" y="26"/>
                </a:cxn>
                <a:cxn ang="0">
                  <a:pos x="2" y="93"/>
                </a:cxn>
                <a:cxn ang="0">
                  <a:pos x="9" y="93"/>
                </a:cxn>
                <a:cxn ang="0">
                  <a:pos x="9" y="96"/>
                </a:cxn>
                <a:cxn ang="0">
                  <a:pos x="38" y="96"/>
                </a:cxn>
                <a:cxn ang="0">
                  <a:pos x="40" y="98"/>
                </a:cxn>
                <a:cxn ang="0">
                  <a:pos x="45" y="98"/>
                </a:cxn>
                <a:cxn ang="0">
                  <a:pos x="45" y="0"/>
                </a:cxn>
              </a:cxnLst>
              <a:rect l="0" t="0" r="r" b="b"/>
              <a:pathLst>
                <a:path w="46" h="99">
                  <a:moveTo>
                    <a:pt x="45" y="0"/>
                  </a:moveTo>
                  <a:lnTo>
                    <a:pt x="28" y="0"/>
                  </a:lnTo>
                  <a:lnTo>
                    <a:pt x="26" y="2"/>
                  </a:lnTo>
                  <a:lnTo>
                    <a:pt x="0" y="2"/>
                  </a:lnTo>
                  <a:lnTo>
                    <a:pt x="2" y="26"/>
                  </a:lnTo>
                  <a:lnTo>
                    <a:pt x="2" y="93"/>
                  </a:lnTo>
                  <a:lnTo>
                    <a:pt x="9" y="93"/>
                  </a:lnTo>
                  <a:lnTo>
                    <a:pt x="9" y="96"/>
                  </a:lnTo>
                  <a:lnTo>
                    <a:pt x="38" y="96"/>
                  </a:lnTo>
                  <a:lnTo>
                    <a:pt x="40" y="98"/>
                  </a:lnTo>
                  <a:lnTo>
                    <a:pt x="45" y="98"/>
                  </a:lnTo>
                  <a:lnTo>
                    <a:pt x="45" y="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7" name="Freeform 1337"/>
            <p:cNvSpPr>
              <a:spLocks/>
            </p:cNvSpPr>
            <p:nvPr/>
          </p:nvSpPr>
          <p:spPr bwMode="auto">
            <a:xfrm>
              <a:off x="8949" y="1732"/>
              <a:ext cx="46" cy="84"/>
            </a:xfrm>
            <a:custGeom>
              <a:avLst/>
              <a:gdLst/>
              <a:ahLst/>
              <a:cxnLst>
                <a:cxn ang="0">
                  <a:pos x="45" y="84"/>
                </a:cxn>
                <a:cxn ang="0">
                  <a:pos x="45" y="0"/>
                </a:cxn>
                <a:cxn ang="0">
                  <a:pos x="28" y="0"/>
                </a:cxn>
                <a:cxn ang="0">
                  <a:pos x="26" y="2"/>
                </a:cxn>
                <a:cxn ang="0">
                  <a:pos x="0" y="2"/>
                </a:cxn>
                <a:cxn ang="0">
                  <a:pos x="2" y="21"/>
                </a:cxn>
                <a:cxn ang="0">
                  <a:pos x="2" y="79"/>
                </a:cxn>
                <a:cxn ang="0">
                  <a:pos x="9" y="79"/>
                </a:cxn>
                <a:cxn ang="0">
                  <a:pos x="9" y="81"/>
                </a:cxn>
                <a:cxn ang="0">
                  <a:pos x="28" y="81"/>
                </a:cxn>
                <a:cxn ang="0">
                  <a:pos x="31" y="84"/>
                </a:cxn>
                <a:cxn ang="0">
                  <a:pos x="45" y="84"/>
                </a:cxn>
              </a:cxnLst>
              <a:rect l="0" t="0" r="r" b="b"/>
              <a:pathLst>
                <a:path w="46" h="84">
                  <a:moveTo>
                    <a:pt x="45" y="84"/>
                  </a:moveTo>
                  <a:lnTo>
                    <a:pt x="45" y="0"/>
                  </a:lnTo>
                  <a:lnTo>
                    <a:pt x="28" y="0"/>
                  </a:lnTo>
                  <a:lnTo>
                    <a:pt x="26" y="2"/>
                  </a:lnTo>
                  <a:lnTo>
                    <a:pt x="0" y="2"/>
                  </a:lnTo>
                  <a:lnTo>
                    <a:pt x="2" y="21"/>
                  </a:lnTo>
                  <a:lnTo>
                    <a:pt x="2" y="79"/>
                  </a:lnTo>
                  <a:lnTo>
                    <a:pt x="9" y="79"/>
                  </a:lnTo>
                  <a:lnTo>
                    <a:pt x="9" y="81"/>
                  </a:lnTo>
                  <a:lnTo>
                    <a:pt x="28" y="81"/>
                  </a:lnTo>
                  <a:lnTo>
                    <a:pt x="31" y="84"/>
                  </a:lnTo>
                  <a:lnTo>
                    <a:pt x="45" y="84"/>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8" name="Freeform 1338"/>
            <p:cNvSpPr>
              <a:spLocks/>
            </p:cNvSpPr>
            <p:nvPr/>
          </p:nvSpPr>
          <p:spPr bwMode="auto">
            <a:xfrm>
              <a:off x="8949" y="1732"/>
              <a:ext cx="46" cy="70"/>
            </a:xfrm>
            <a:custGeom>
              <a:avLst/>
              <a:gdLst/>
              <a:ahLst/>
              <a:cxnLst>
                <a:cxn ang="0">
                  <a:pos x="45" y="0"/>
                </a:cxn>
                <a:cxn ang="0">
                  <a:pos x="28" y="0"/>
                </a:cxn>
                <a:cxn ang="0">
                  <a:pos x="26" y="2"/>
                </a:cxn>
                <a:cxn ang="0">
                  <a:pos x="0" y="2"/>
                </a:cxn>
                <a:cxn ang="0">
                  <a:pos x="2" y="19"/>
                </a:cxn>
                <a:cxn ang="0">
                  <a:pos x="2" y="64"/>
                </a:cxn>
                <a:cxn ang="0">
                  <a:pos x="9" y="64"/>
                </a:cxn>
                <a:cxn ang="0">
                  <a:pos x="9" y="69"/>
                </a:cxn>
                <a:cxn ang="0">
                  <a:pos x="45" y="69"/>
                </a:cxn>
                <a:cxn ang="0">
                  <a:pos x="45" y="0"/>
                </a:cxn>
              </a:cxnLst>
              <a:rect l="0" t="0" r="r" b="b"/>
              <a:pathLst>
                <a:path w="46" h="70">
                  <a:moveTo>
                    <a:pt x="45" y="0"/>
                  </a:moveTo>
                  <a:lnTo>
                    <a:pt x="28" y="0"/>
                  </a:lnTo>
                  <a:lnTo>
                    <a:pt x="26" y="2"/>
                  </a:lnTo>
                  <a:lnTo>
                    <a:pt x="0" y="2"/>
                  </a:lnTo>
                  <a:lnTo>
                    <a:pt x="2" y="19"/>
                  </a:lnTo>
                  <a:lnTo>
                    <a:pt x="2" y="64"/>
                  </a:lnTo>
                  <a:lnTo>
                    <a:pt x="9" y="64"/>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9" name="Freeform 1339"/>
            <p:cNvSpPr>
              <a:spLocks/>
            </p:cNvSpPr>
            <p:nvPr/>
          </p:nvSpPr>
          <p:spPr bwMode="auto">
            <a:xfrm>
              <a:off x="8949" y="1732"/>
              <a:ext cx="46" cy="55"/>
            </a:xfrm>
            <a:custGeom>
              <a:avLst/>
              <a:gdLst/>
              <a:ahLst/>
              <a:cxnLst>
                <a:cxn ang="0">
                  <a:pos x="45" y="0"/>
                </a:cxn>
                <a:cxn ang="0">
                  <a:pos x="28" y="0"/>
                </a:cxn>
                <a:cxn ang="0">
                  <a:pos x="26" y="2"/>
                </a:cxn>
                <a:cxn ang="0">
                  <a:pos x="0" y="2"/>
                </a:cxn>
                <a:cxn ang="0">
                  <a:pos x="2" y="14"/>
                </a:cxn>
                <a:cxn ang="0">
                  <a:pos x="2" y="52"/>
                </a:cxn>
                <a:cxn ang="0">
                  <a:pos x="9" y="52"/>
                </a:cxn>
                <a:cxn ang="0">
                  <a:pos x="9" y="55"/>
                </a:cxn>
                <a:cxn ang="0">
                  <a:pos x="45" y="55"/>
                </a:cxn>
                <a:cxn ang="0">
                  <a:pos x="45" y="0"/>
                </a:cxn>
              </a:cxnLst>
              <a:rect l="0" t="0" r="r" b="b"/>
              <a:pathLst>
                <a:path w="46" h="55">
                  <a:moveTo>
                    <a:pt x="45" y="0"/>
                  </a:moveTo>
                  <a:lnTo>
                    <a:pt x="28" y="0"/>
                  </a:lnTo>
                  <a:lnTo>
                    <a:pt x="26" y="2"/>
                  </a:lnTo>
                  <a:lnTo>
                    <a:pt x="0" y="2"/>
                  </a:lnTo>
                  <a:lnTo>
                    <a:pt x="2" y="14"/>
                  </a:lnTo>
                  <a:lnTo>
                    <a:pt x="2"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0" name="Freeform 1340"/>
            <p:cNvSpPr>
              <a:spLocks/>
            </p:cNvSpPr>
            <p:nvPr/>
          </p:nvSpPr>
          <p:spPr bwMode="auto">
            <a:xfrm>
              <a:off x="8949" y="1732"/>
              <a:ext cx="46" cy="41"/>
            </a:xfrm>
            <a:custGeom>
              <a:avLst/>
              <a:gdLst/>
              <a:ahLst/>
              <a:cxnLst>
                <a:cxn ang="0">
                  <a:pos x="9" y="40"/>
                </a:cxn>
                <a:cxn ang="0">
                  <a:pos x="45" y="40"/>
                </a:cxn>
                <a:cxn ang="0">
                  <a:pos x="45" y="0"/>
                </a:cxn>
                <a:cxn ang="0">
                  <a:pos x="0" y="2"/>
                </a:cxn>
                <a:cxn ang="0">
                  <a:pos x="2" y="38"/>
                </a:cxn>
                <a:cxn ang="0">
                  <a:pos x="9" y="38"/>
                </a:cxn>
                <a:cxn ang="0">
                  <a:pos x="9" y="40"/>
                </a:cxn>
              </a:cxnLst>
              <a:rect l="0" t="0" r="r" b="b"/>
              <a:pathLst>
                <a:path w="46" h="41">
                  <a:moveTo>
                    <a:pt x="9" y="40"/>
                  </a:moveTo>
                  <a:lnTo>
                    <a:pt x="45" y="40"/>
                  </a:lnTo>
                  <a:lnTo>
                    <a:pt x="45" y="0"/>
                  </a:lnTo>
                  <a:lnTo>
                    <a:pt x="0" y="2"/>
                  </a:lnTo>
                  <a:lnTo>
                    <a:pt x="2" y="38"/>
                  </a:lnTo>
                  <a:lnTo>
                    <a:pt x="9" y="38"/>
                  </a:lnTo>
                  <a:lnTo>
                    <a:pt x="9" y="40"/>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1" name="Freeform 1341"/>
            <p:cNvSpPr>
              <a:spLocks/>
            </p:cNvSpPr>
            <p:nvPr/>
          </p:nvSpPr>
          <p:spPr bwMode="auto">
            <a:xfrm>
              <a:off x="9004" y="1692"/>
              <a:ext cx="156" cy="211"/>
            </a:xfrm>
            <a:custGeom>
              <a:avLst/>
              <a:gdLst/>
              <a:ahLst/>
              <a:cxnLst>
                <a:cxn ang="0">
                  <a:pos x="2" y="177"/>
                </a:cxn>
                <a:cxn ang="0">
                  <a:pos x="7" y="201"/>
                </a:cxn>
                <a:cxn ang="0">
                  <a:pos x="14" y="201"/>
                </a:cxn>
                <a:cxn ang="0">
                  <a:pos x="16" y="203"/>
                </a:cxn>
                <a:cxn ang="0">
                  <a:pos x="26" y="203"/>
                </a:cxn>
                <a:cxn ang="0">
                  <a:pos x="28" y="206"/>
                </a:cxn>
                <a:cxn ang="0">
                  <a:pos x="38" y="206"/>
                </a:cxn>
                <a:cxn ang="0">
                  <a:pos x="43" y="208"/>
                </a:cxn>
                <a:cxn ang="0">
                  <a:pos x="74" y="208"/>
                </a:cxn>
                <a:cxn ang="0">
                  <a:pos x="81" y="211"/>
                </a:cxn>
                <a:cxn ang="0">
                  <a:pos x="96" y="211"/>
                </a:cxn>
                <a:cxn ang="0">
                  <a:pos x="100" y="208"/>
                </a:cxn>
                <a:cxn ang="0">
                  <a:pos x="129" y="208"/>
                </a:cxn>
                <a:cxn ang="0">
                  <a:pos x="134" y="206"/>
                </a:cxn>
                <a:cxn ang="0">
                  <a:pos x="146" y="206"/>
                </a:cxn>
                <a:cxn ang="0">
                  <a:pos x="148" y="203"/>
                </a:cxn>
                <a:cxn ang="0">
                  <a:pos x="153" y="203"/>
                </a:cxn>
                <a:cxn ang="0">
                  <a:pos x="151" y="153"/>
                </a:cxn>
                <a:cxn ang="0">
                  <a:pos x="151" y="100"/>
                </a:cxn>
                <a:cxn ang="0">
                  <a:pos x="156" y="0"/>
                </a:cxn>
                <a:cxn ang="0">
                  <a:pos x="136" y="0"/>
                </a:cxn>
                <a:cxn ang="0">
                  <a:pos x="131" y="2"/>
                </a:cxn>
                <a:cxn ang="0">
                  <a:pos x="107" y="2"/>
                </a:cxn>
                <a:cxn ang="0">
                  <a:pos x="105" y="4"/>
                </a:cxn>
                <a:cxn ang="0">
                  <a:pos x="91" y="4"/>
                </a:cxn>
                <a:cxn ang="0">
                  <a:pos x="86" y="7"/>
                </a:cxn>
                <a:cxn ang="0">
                  <a:pos x="76" y="7"/>
                </a:cxn>
                <a:cxn ang="0">
                  <a:pos x="71" y="9"/>
                </a:cxn>
                <a:cxn ang="0">
                  <a:pos x="62" y="9"/>
                </a:cxn>
                <a:cxn ang="0">
                  <a:pos x="57" y="12"/>
                </a:cxn>
                <a:cxn ang="0">
                  <a:pos x="47" y="12"/>
                </a:cxn>
                <a:cxn ang="0">
                  <a:pos x="43" y="14"/>
                </a:cxn>
                <a:cxn ang="0">
                  <a:pos x="38" y="14"/>
                </a:cxn>
                <a:cxn ang="0">
                  <a:pos x="33" y="16"/>
                </a:cxn>
                <a:cxn ang="0">
                  <a:pos x="31" y="16"/>
                </a:cxn>
                <a:cxn ang="0">
                  <a:pos x="26" y="19"/>
                </a:cxn>
                <a:cxn ang="0">
                  <a:pos x="16" y="19"/>
                </a:cxn>
                <a:cxn ang="0">
                  <a:pos x="7" y="23"/>
                </a:cxn>
                <a:cxn ang="0">
                  <a:pos x="4" y="45"/>
                </a:cxn>
                <a:cxn ang="0">
                  <a:pos x="2" y="69"/>
                </a:cxn>
                <a:cxn ang="0">
                  <a:pos x="0" y="91"/>
                </a:cxn>
                <a:cxn ang="0">
                  <a:pos x="0" y="155"/>
                </a:cxn>
                <a:cxn ang="0">
                  <a:pos x="2" y="177"/>
                </a:cxn>
              </a:cxnLst>
              <a:rect l="0" t="0" r="r" b="b"/>
              <a:pathLst>
                <a:path w="156" h="211">
                  <a:moveTo>
                    <a:pt x="2" y="177"/>
                  </a:moveTo>
                  <a:lnTo>
                    <a:pt x="7" y="201"/>
                  </a:lnTo>
                  <a:lnTo>
                    <a:pt x="14" y="201"/>
                  </a:lnTo>
                  <a:lnTo>
                    <a:pt x="16" y="203"/>
                  </a:lnTo>
                  <a:lnTo>
                    <a:pt x="26" y="203"/>
                  </a:lnTo>
                  <a:lnTo>
                    <a:pt x="28" y="206"/>
                  </a:lnTo>
                  <a:lnTo>
                    <a:pt x="38" y="206"/>
                  </a:lnTo>
                  <a:lnTo>
                    <a:pt x="43" y="208"/>
                  </a:lnTo>
                  <a:lnTo>
                    <a:pt x="74" y="208"/>
                  </a:lnTo>
                  <a:lnTo>
                    <a:pt x="81" y="211"/>
                  </a:lnTo>
                  <a:lnTo>
                    <a:pt x="96" y="211"/>
                  </a:lnTo>
                  <a:lnTo>
                    <a:pt x="100" y="208"/>
                  </a:lnTo>
                  <a:lnTo>
                    <a:pt x="129" y="208"/>
                  </a:lnTo>
                  <a:lnTo>
                    <a:pt x="134" y="206"/>
                  </a:lnTo>
                  <a:lnTo>
                    <a:pt x="146" y="206"/>
                  </a:lnTo>
                  <a:lnTo>
                    <a:pt x="148" y="203"/>
                  </a:lnTo>
                  <a:lnTo>
                    <a:pt x="153" y="203"/>
                  </a:lnTo>
                  <a:lnTo>
                    <a:pt x="151" y="153"/>
                  </a:lnTo>
                  <a:lnTo>
                    <a:pt x="151" y="100"/>
                  </a:lnTo>
                  <a:lnTo>
                    <a:pt x="156" y="0"/>
                  </a:lnTo>
                  <a:lnTo>
                    <a:pt x="136" y="0"/>
                  </a:lnTo>
                  <a:lnTo>
                    <a:pt x="131" y="2"/>
                  </a:lnTo>
                  <a:lnTo>
                    <a:pt x="107" y="2"/>
                  </a:lnTo>
                  <a:lnTo>
                    <a:pt x="105" y="4"/>
                  </a:lnTo>
                  <a:lnTo>
                    <a:pt x="91" y="4"/>
                  </a:lnTo>
                  <a:lnTo>
                    <a:pt x="86" y="7"/>
                  </a:lnTo>
                  <a:lnTo>
                    <a:pt x="76" y="7"/>
                  </a:lnTo>
                  <a:lnTo>
                    <a:pt x="71" y="9"/>
                  </a:lnTo>
                  <a:lnTo>
                    <a:pt x="62" y="9"/>
                  </a:lnTo>
                  <a:lnTo>
                    <a:pt x="57" y="12"/>
                  </a:lnTo>
                  <a:lnTo>
                    <a:pt x="47" y="12"/>
                  </a:lnTo>
                  <a:lnTo>
                    <a:pt x="43" y="14"/>
                  </a:lnTo>
                  <a:lnTo>
                    <a:pt x="38" y="14"/>
                  </a:lnTo>
                  <a:lnTo>
                    <a:pt x="33" y="16"/>
                  </a:lnTo>
                  <a:lnTo>
                    <a:pt x="31" y="16"/>
                  </a:lnTo>
                  <a:lnTo>
                    <a:pt x="26" y="19"/>
                  </a:lnTo>
                  <a:lnTo>
                    <a:pt x="16" y="19"/>
                  </a:lnTo>
                  <a:lnTo>
                    <a:pt x="7" y="23"/>
                  </a:lnTo>
                  <a:lnTo>
                    <a:pt x="4" y="45"/>
                  </a:lnTo>
                  <a:lnTo>
                    <a:pt x="2" y="69"/>
                  </a:lnTo>
                  <a:lnTo>
                    <a:pt x="0" y="91"/>
                  </a:lnTo>
                  <a:lnTo>
                    <a:pt x="0" y="155"/>
                  </a:lnTo>
                  <a:lnTo>
                    <a:pt x="2" y="177"/>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2" name="Freeform 1342"/>
            <p:cNvSpPr>
              <a:spLocks/>
            </p:cNvSpPr>
            <p:nvPr/>
          </p:nvSpPr>
          <p:spPr bwMode="auto">
            <a:xfrm>
              <a:off x="9004" y="1692"/>
              <a:ext cx="154" cy="203"/>
            </a:xfrm>
            <a:custGeom>
              <a:avLst/>
              <a:gdLst/>
              <a:ahLst/>
              <a:cxnLst>
                <a:cxn ang="0">
                  <a:pos x="2" y="172"/>
                </a:cxn>
                <a:cxn ang="0">
                  <a:pos x="7" y="194"/>
                </a:cxn>
                <a:cxn ang="0">
                  <a:pos x="14" y="196"/>
                </a:cxn>
                <a:cxn ang="0">
                  <a:pos x="21" y="199"/>
                </a:cxn>
                <a:cxn ang="0">
                  <a:pos x="28" y="199"/>
                </a:cxn>
                <a:cxn ang="0">
                  <a:pos x="38" y="201"/>
                </a:cxn>
                <a:cxn ang="0">
                  <a:pos x="69" y="201"/>
                </a:cxn>
                <a:cxn ang="0">
                  <a:pos x="79" y="203"/>
                </a:cxn>
                <a:cxn ang="0">
                  <a:pos x="88" y="201"/>
                </a:cxn>
                <a:cxn ang="0">
                  <a:pos x="117" y="201"/>
                </a:cxn>
                <a:cxn ang="0">
                  <a:pos x="127" y="199"/>
                </a:cxn>
                <a:cxn ang="0">
                  <a:pos x="134" y="199"/>
                </a:cxn>
                <a:cxn ang="0">
                  <a:pos x="143" y="196"/>
                </a:cxn>
                <a:cxn ang="0">
                  <a:pos x="148" y="196"/>
                </a:cxn>
                <a:cxn ang="0">
                  <a:pos x="148" y="98"/>
                </a:cxn>
                <a:cxn ang="0">
                  <a:pos x="151" y="50"/>
                </a:cxn>
                <a:cxn ang="0">
                  <a:pos x="153" y="0"/>
                </a:cxn>
                <a:cxn ang="0">
                  <a:pos x="143" y="0"/>
                </a:cxn>
                <a:cxn ang="0">
                  <a:pos x="139" y="2"/>
                </a:cxn>
                <a:cxn ang="0">
                  <a:pos x="112" y="2"/>
                </a:cxn>
                <a:cxn ang="0">
                  <a:pos x="107" y="4"/>
                </a:cxn>
                <a:cxn ang="0">
                  <a:pos x="93" y="4"/>
                </a:cxn>
                <a:cxn ang="0">
                  <a:pos x="88" y="7"/>
                </a:cxn>
                <a:cxn ang="0">
                  <a:pos x="74" y="7"/>
                </a:cxn>
                <a:cxn ang="0">
                  <a:pos x="69" y="9"/>
                </a:cxn>
                <a:cxn ang="0">
                  <a:pos x="62" y="9"/>
                </a:cxn>
                <a:cxn ang="0">
                  <a:pos x="57" y="12"/>
                </a:cxn>
                <a:cxn ang="0">
                  <a:pos x="52" y="12"/>
                </a:cxn>
                <a:cxn ang="0">
                  <a:pos x="47" y="14"/>
                </a:cxn>
                <a:cxn ang="0">
                  <a:pos x="38" y="14"/>
                </a:cxn>
                <a:cxn ang="0">
                  <a:pos x="33" y="16"/>
                </a:cxn>
                <a:cxn ang="0">
                  <a:pos x="28" y="16"/>
                </a:cxn>
                <a:cxn ang="0">
                  <a:pos x="26" y="19"/>
                </a:cxn>
                <a:cxn ang="0">
                  <a:pos x="21" y="19"/>
                </a:cxn>
                <a:cxn ang="0">
                  <a:pos x="16" y="21"/>
                </a:cxn>
                <a:cxn ang="0">
                  <a:pos x="11" y="21"/>
                </a:cxn>
                <a:cxn ang="0">
                  <a:pos x="7" y="23"/>
                </a:cxn>
                <a:cxn ang="0">
                  <a:pos x="0" y="88"/>
                </a:cxn>
                <a:cxn ang="0">
                  <a:pos x="0" y="151"/>
                </a:cxn>
                <a:cxn ang="0">
                  <a:pos x="2" y="172"/>
                </a:cxn>
              </a:cxnLst>
              <a:rect l="0" t="0" r="r" b="b"/>
              <a:pathLst>
                <a:path w="154" h="203">
                  <a:moveTo>
                    <a:pt x="2" y="172"/>
                  </a:moveTo>
                  <a:lnTo>
                    <a:pt x="7" y="194"/>
                  </a:lnTo>
                  <a:lnTo>
                    <a:pt x="14" y="196"/>
                  </a:lnTo>
                  <a:lnTo>
                    <a:pt x="21" y="199"/>
                  </a:lnTo>
                  <a:lnTo>
                    <a:pt x="28" y="199"/>
                  </a:lnTo>
                  <a:lnTo>
                    <a:pt x="38" y="201"/>
                  </a:lnTo>
                  <a:lnTo>
                    <a:pt x="69" y="201"/>
                  </a:lnTo>
                  <a:lnTo>
                    <a:pt x="79" y="203"/>
                  </a:lnTo>
                  <a:lnTo>
                    <a:pt x="88" y="201"/>
                  </a:lnTo>
                  <a:lnTo>
                    <a:pt x="117" y="201"/>
                  </a:lnTo>
                  <a:lnTo>
                    <a:pt x="127" y="199"/>
                  </a:lnTo>
                  <a:lnTo>
                    <a:pt x="134" y="199"/>
                  </a:lnTo>
                  <a:lnTo>
                    <a:pt x="143" y="196"/>
                  </a:lnTo>
                  <a:lnTo>
                    <a:pt x="148" y="196"/>
                  </a:lnTo>
                  <a:lnTo>
                    <a:pt x="148" y="98"/>
                  </a:lnTo>
                  <a:lnTo>
                    <a:pt x="151" y="50"/>
                  </a:lnTo>
                  <a:lnTo>
                    <a:pt x="153" y="0"/>
                  </a:lnTo>
                  <a:lnTo>
                    <a:pt x="143" y="0"/>
                  </a:lnTo>
                  <a:lnTo>
                    <a:pt x="139" y="2"/>
                  </a:lnTo>
                  <a:lnTo>
                    <a:pt x="112" y="2"/>
                  </a:lnTo>
                  <a:lnTo>
                    <a:pt x="107" y="4"/>
                  </a:lnTo>
                  <a:lnTo>
                    <a:pt x="93" y="4"/>
                  </a:lnTo>
                  <a:lnTo>
                    <a:pt x="88" y="7"/>
                  </a:lnTo>
                  <a:lnTo>
                    <a:pt x="74" y="7"/>
                  </a:lnTo>
                  <a:lnTo>
                    <a:pt x="69" y="9"/>
                  </a:lnTo>
                  <a:lnTo>
                    <a:pt x="62" y="9"/>
                  </a:lnTo>
                  <a:lnTo>
                    <a:pt x="57" y="12"/>
                  </a:lnTo>
                  <a:lnTo>
                    <a:pt x="52" y="12"/>
                  </a:lnTo>
                  <a:lnTo>
                    <a:pt x="47" y="14"/>
                  </a:lnTo>
                  <a:lnTo>
                    <a:pt x="38" y="14"/>
                  </a:lnTo>
                  <a:lnTo>
                    <a:pt x="33" y="16"/>
                  </a:lnTo>
                  <a:lnTo>
                    <a:pt x="28" y="16"/>
                  </a:lnTo>
                  <a:lnTo>
                    <a:pt x="26" y="19"/>
                  </a:lnTo>
                  <a:lnTo>
                    <a:pt x="21" y="19"/>
                  </a:lnTo>
                  <a:lnTo>
                    <a:pt x="16" y="21"/>
                  </a:lnTo>
                  <a:lnTo>
                    <a:pt x="11" y="21"/>
                  </a:lnTo>
                  <a:lnTo>
                    <a:pt x="7" y="23"/>
                  </a:lnTo>
                  <a:lnTo>
                    <a:pt x="0" y="88"/>
                  </a:lnTo>
                  <a:lnTo>
                    <a:pt x="0" y="151"/>
                  </a:lnTo>
                  <a:lnTo>
                    <a:pt x="2" y="172"/>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3" name="Freeform 1343"/>
            <p:cNvSpPr>
              <a:spLocks/>
            </p:cNvSpPr>
            <p:nvPr/>
          </p:nvSpPr>
          <p:spPr bwMode="auto">
            <a:xfrm>
              <a:off x="9004" y="1692"/>
              <a:ext cx="149" cy="194"/>
            </a:xfrm>
            <a:custGeom>
              <a:avLst/>
              <a:gdLst/>
              <a:ahLst/>
              <a:cxnLst>
                <a:cxn ang="0">
                  <a:pos x="7" y="23"/>
                </a:cxn>
                <a:cxn ang="0">
                  <a:pos x="4" y="45"/>
                </a:cxn>
                <a:cxn ang="0">
                  <a:pos x="2" y="64"/>
                </a:cxn>
                <a:cxn ang="0">
                  <a:pos x="0" y="86"/>
                </a:cxn>
                <a:cxn ang="0">
                  <a:pos x="0" y="127"/>
                </a:cxn>
                <a:cxn ang="0">
                  <a:pos x="2" y="146"/>
                </a:cxn>
                <a:cxn ang="0">
                  <a:pos x="2" y="167"/>
                </a:cxn>
                <a:cxn ang="0">
                  <a:pos x="7" y="187"/>
                </a:cxn>
                <a:cxn ang="0">
                  <a:pos x="21" y="192"/>
                </a:cxn>
                <a:cxn ang="0">
                  <a:pos x="28" y="192"/>
                </a:cxn>
                <a:cxn ang="0">
                  <a:pos x="38" y="194"/>
                </a:cxn>
                <a:cxn ang="0">
                  <a:pos x="115" y="194"/>
                </a:cxn>
                <a:cxn ang="0">
                  <a:pos x="124" y="192"/>
                </a:cxn>
                <a:cxn ang="0">
                  <a:pos x="131" y="192"/>
                </a:cxn>
                <a:cxn ang="0">
                  <a:pos x="139" y="189"/>
                </a:cxn>
                <a:cxn ang="0">
                  <a:pos x="146" y="189"/>
                </a:cxn>
                <a:cxn ang="0">
                  <a:pos x="143" y="141"/>
                </a:cxn>
                <a:cxn ang="0">
                  <a:pos x="146" y="93"/>
                </a:cxn>
                <a:cxn ang="0">
                  <a:pos x="146" y="47"/>
                </a:cxn>
                <a:cxn ang="0">
                  <a:pos x="148" y="0"/>
                </a:cxn>
                <a:cxn ang="0">
                  <a:pos x="141" y="2"/>
                </a:cxn>
                <a:cxn ang="0">
                  <a:pos x="112" y="2"/>
                </a:cxn>
                <a:cxn ang="0">
                  <a:pos x="105" y="4"/>
                </a:cxn>
                <a:cxn ang="0">
                  <a:pos x="96" y="4"/>
                </a:cxn>
                <a:cxn ang="0">
                  <a:pos x="86" y="7"/>
                </a:cxn>
                <a:cxn ang="0">
                  <a:pos x="76" y="7"/>
                </a:cxn>
                <a:cxn ang="0">
                  <a:pos x="69" y="9"/>
                </a:cxn>
                <a:cxn ang="0">
                  <a:pos x="60" y="12"/>
                </a:cxn>
                <a:cxn ang="0">
                  <a:pos x="50" y="12"/>
                </a:cxn>
                <a:cxn ang="0">
                  <a:pos x="43" y="14"/>
                </a:cxn>
                <a:cxn ang="0">
                  <a:pos x="33" y="16"/>
                </a:cxn>
                <a:cxn ang="0">
                  <a:pos x="23" y="19"/>
                </a:cxn>
                <a:cxn ang="0">
                  <a:pos x="16" y="21"/>
                </a:cxn>
                <a:cxn ang="0">
                  <a:pos x="7" y="23"/>
                </a:cxn>
              </a:cxnLst>
              <a:rect l="0" t="0" r="r" b="b"/>
              <a:pathLst>
                <a:path w="149" h="194">
                  <a:moveTo>
                    <a:pt x="7" y="23"/>
                  </a:moveTo>
                  <a:lnTo>
                    <a:pt x="4" y="45"/>
                  </a:lnTo>
                  <a:lnTo>
                    <a:pt x="2" y="64"/>
                  </a:lnTo>
                  <a:lnTo>
                    <a:pt x="0" y="86"/>
                  </a:lnTo>
                  <a:lnTo>
                    <a:pt x="0" y="127"/>
                  </a:lnTo>
                  <a:lnTo>
                    <a:pt x="2" y="146"/>
                  </a:lnTo>
                  <a:lnTo>
                    <a:pt x="2" y="167"/>
                  </a:lnTo>
                  <a:lnTo>
                    <a:pt x="7" y="187"/>
                  </a:lnTo>
                  <a:lnTo>
                    <a:pt x="21" y="192"/>
                  </a:lnTo>
                  <a:lnTo>
                    <a:pt x="28" y="192"/>
                  </a:lnTo>
                  <a:lnTo>
                    <a:pt x="38" y="194"/>
                  </a:lnTo>
                  <a:lnTo>
                    <a:pt x="115" y="194"/>
                  </a:lnTo>
                  <a:lnTo>
                    <a:pt x="124" y="192"/>
                  </a:lnTo>
                  <a:lnTo>
                    <a:pt x="131" y="192"/>
                  </a:lnTo>
                  <a:lnTo>
                    <a:pt x="139" y="189"/>
                  </a:lnTo>
                  <a:lnTo>
                    <a:pt x="146" y="189"/>
                  </a:lnTo>
                  <a:lnTo>
                    <a:pt x="143" y="141"/>
                  </a:lnTo>
                  <a:lnTo>
                    <a:pt x="146" y="93"/>
                  </a:lnTo>
                  <a:lnTo>
                    <a:pt x="146" y="47"/>
                  </a:lnTo>
                  <a:lnTo>
                    <a:pt x="148" y="0"/>
                  </a:lnTo>
                  <a:lnTo>
                    <a:pt x="141" y="2"/>
                  </a:lnTo>
                  <a:lnTo>
                    <a:pt x="112" y="2"/>
                  </a:lnTo>
                  <a:lnTo>
                    <a:pt x="105" y="4"/>
                  </a:lnTo>
                  <a:lnTo>
                    <a:pt x="96" y="4"/>
                  </a:lnTo>
                  <a:lnTo>
                    <a:pt x="86" y="7"/>
                  </a:lnTo>
                  <a:lnTo>
                    <a:pt x="76" y="7"/>
                  </a:lnTo>
                  <a:lnTo>
                    <a:pt x="69" y="9"/>
                  </a:lnTo>
                  <a:lnTo>
                    <a:pt x="60" y="12"/>
                  </a:lnTo>
                  <a:lnTo>
                    <a:pt x="50" y="12"/>
                  </a:lnTo>
                  <a:lnTo>
                    <a:pt x="43" y="14"/>
                  </a:lnTo>
                  <a:lnTo>
                    <a:pt x="33" y="16"/>
                  </a:lnTo>
                  <a:lnTo>
                    <a:pt x="23" y="19"/>
                  </a:lnTo>
                  <a:lnTo>
                    <a:pt x="16" y="21"/>
                  </a:lnTo>
                  <a:lnTo>
                    <a:pt x="7" y="23"/>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4" name="Freeform 1344"/>
            <p:cNvSpPr>
              <a:spLocks/>
            </p:cNvSpPr>
            <p:nvPr/>
          </p:nvSpPr>
          <p:spPr bwMode="auto">
            <a:xfrm>
              <a:off x="9004" y="1694"/>
              <a:ext cx="147" cy="187"/>
            </a:xfrm>
            <a:custGeom>
              <a:avLst/>
              <a:gdLst/>
              <a:ahLst/>
              <a:cxnLst>
                <a:cxn ang="0">
                  <a:pos x="0" y="100"/>
                </a:cxn>
                <a:cxn ang="0">
                  <a:pos x="0" y="120"/>
                </a:cxn>
                <a:cxn ang="0">
                  <a:pos x="4" y="158"/>
                </a:cxn>
                <a:cxn ang="0">
                  <a:pos x="7" y="180"/>
                </a:cxn>
                <a:cxn ang="0">
                  <a:pos x="14" y="180"/>
                </a:cxn>
                <a:cxn ang="0">
                  <a:pos x="28" y="184"/>
                </a:cxn>
                <a:cxn ang="0">
                  <a:pos x="55" y="184"/>
                </a:cxn>
                <a:cxn ang="0">
                  <a:pos x="64" y="187"/>
                </a:cxn>
                <a:cxn ang="0">
                  <a:pos x="74" y="187"/>
                </a:cxn>
                <a:cxn ang="0">
                  <a:pos x="83" y="184"/>
                </a:cxn>
                <a:cxn ang="0">
                  <a:pos x="103" y="184"/>
                </a:cxn>
                <a:cxn ang="0">
                  <a:pos x="112" y="182"/>
                </a:cxn>
                <a:cxn ang="0">
                  <a:pos x="120" y="182"/>
                </a:cxn>
                <a:cxn ang="0">
                  <a:pos x="129" y="180"/>
                </a:cxn>
                <a:cxn ang="0">
                  <a:pos x="136" y="180"/>
                </a:cxn>
                <a:cxn ang="0">
                  <a:pos x="141" y="177"/>
                </a:cxn>
                <a:cxn ang="0">
                  <a:pos x="141" y="88"/>
                </a:cxn>
                <a:cxn ang="0">
                  <a:pos x="143" y="43"/>
                </a:cxn>
                <a:cxn ang="0">
                  <a:pos x="146" y="0"/>
                </a:cxn>
                <a:cxn ang="0">
                  <a:pos x="120" y="0"/>
                </a:cxn>
                <a:cxn ang="0">
                  <a:pos x="110" y="2"/>
                </a:cxn>
                <a:cxn ang="0">
                  <a:pos x="93" y="2"/>
                </a:cxn>
                <a:cxn ang="0">
                  <a:pos x="83" y="4"/>
                </a:cxn>
                <a:cxn ang="0">
                  <a:pos x="76" y="4"/>
                </a:cxn>
                <a:cxn ang="0">
                  <a:pos x="67" y="7"/>
                </a:cxn>
                <a:cxn ang="0">
                  <a:pos x="60" y="9"/>
                </a:cxn>
                <a:cxn ang="0">
                  <a:pos x="50" y="12"/>
                </a:cxn>
                <a:cxn ang="0">
                  <a:pos x="40" y="12"/>
                </a:cxn>
                <a:cxn ang="0">
                  <a:pos x="33" y="14"/>
                </a:cxn>
                <a:cxn ang="0">
                  <a:pos x="23" y="16"/>
                </a:cxn>
                <a:cxn ang="0">
                  <a:pos x="16" y="19"/>
                </a:cxn>
                <a:cxn ang="0">
                  <a:pos x="7" y="21"/>
                </a:cxn>
                <a:cxn ang="0">
                  <a:pos x="4" y="43"/>
                </a:cxn>
                <a:cxn ang="0">
                  <a:pos x="2" y="62"/>
                </a:cxn>
                <a:cxn ang="0">
                  <a:pos x="2" y="81"/>
                </a:cxn>
                <a:cxn ang="0">
                  <a:pos x="0" y="100"/>
                </a:cxn>
              </a:cxnLst>
              <a:rect l="0" t="0" r="r" b="b"/>
              <a:pathLst>
                <a:path w="147" h="187">
                  <a:moveTo>
                    <a:pt x="0" y="100"/>
                  </a:moveTo>
                  <a:lnTo>
                    <a:pt x="0" y="120"/>
                  </a:lnTo>
                  <a:lnTo>
                    <a:pt x="4" y="158"/>
                  </a:lnTo>
                  <a:lnTo>
                    <a:pt x="7" y="180"/>
                  </a:lnTo>
                  <a:lnTo>
                    <a:pt x="14" y="180"/>
                  </a:lnTo>
                  <a:lnTo>
                    <a:pt x="28" y="184"/>
                  </a:lnTo>
                  <a:lnTo>
                    <a:pt x="55" y="184"/>
                  </a:lnTo>
                  <a:lnTo>
                    <a:pt x="64" y="187"/>
                  </a:lnTo>
                  <a:lnTo>
                    <a:pt x="74" y="187"/>
                  </a:lnTo>
                  <a:lnTo>
                    <a:pt x="83" y="184"/>
                  </a:lnTo>
                  <a:lnTo>
                    <a:pt x="103" y="184"/>
                  </a:lnTo>
                  <a:lnTo>
                    <a:pt x="112" y="182"/>
                  </a:lnTo>
                  <a:lnTo>
                    <a:pt x="120" y="182"/>
                  </a:lnTo>
                  <a:lnTo>
                    <a:pt x="129" y="180"/>
                  </a:lnTo>
                  <a:lnTo>
                    <a:pt x="136" y="180"/>
                  </a:lnTo>
                  <a:lnTo>
                    <a:pt x="141" y="177"/>
                  </a:lnTo>
                  <a:lnTo>
                    <a:pt x="141" y="88"/>
                  </a:lnTo>
                  <a:lnTo>
                    <a:pt x="143" y="43"/>
                  </a:lnTo>
                  <a:lnTo>
                    <a:pt x="146" y="0"/>
                  </a:lnTo>
                  <a:lnTo>
                    <a:pt x="120" y="0"/>
                  </a:lnTo>
                  <a:lnTo>
                    <a:pt x="110" y="2"/>
                  </a:lnTo>
                  <a:lnTo>
                    <a:pt x="93" y="2"/>
                  </a:lnTo>
                  <a:lnTo>
                    <a:pt x="83" y="4"/>
                  </a:lnTo>
                  <a:lnTo>
                    <a:pt x="76" y="4"/>
                  </a:lnTo>
                  <a:lnTo>
                    <a:pt x="67" y="7"/>
                  </a:lnTo>
                  <a:lnTo>
                    <a:pt x="60" y="9"/>
                  </a:lnTo>
                  <a:lnTo>
                    <a:pt x="50" y="12"/>
                  </a:lnTo>
                  <a:lnTo>
                    <a:pt x="40" y="12"/>
                  </a:lnTo>
                  <a:lnTo>
                    <a:pt x="33" y="14"/>
                  </a:lnTo>
                  <a:lnTo>
                    <a:pt x="23" y="16"/>
                  </a:lnTo>
                  <a:lnTo>
                    <a:pt x="16" y="19"/>
                  </a:lnTo>
                  <a:lnTo>
                    <a:pt x="7" y="21"/>
                  </a:lnTo>
                  <a:lnTo>
                    <a:pt x="4" y="43"/>
                  </a:lnTo>
                  <a:lnTo>
                    <a:pt x="2" y="62"/>
                  </a:lnTo>
                  <a:lnTo>
                    <a:pt x="2" y="81"/>
                  </a:lnTo>
                  <a:lnTo>
                    <a:pt x="0" y="100"/>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5" name="Freeform 1345"/>
            <p:cNvSpPr>
              <a:spLocks/>
            </p:cNvSpPr>
            <p:nvPr/>
          </p:nvSpPr>
          <p:spPr bwMode="auto">
            <a:xfrm>
              <a:off x="9004" y="1694"/>
              <a:ext cx="142" cy="180"/>
            </a:xfrm>
            <a:custGeom>
              <a:avLst/>
              <a:gdLst/>
              <a:ahLst/>
              <a:cxnLst>
                <a:cxn ang="0">
                  <a:pos x="7" y="21"/>
                </a:cxn>
                <a:cxn ang="0">
                  <a:pos x="2" y="60"/>
                </a:cxn>
                <a:cxn ang="0">
                  <a:pos x="2" y="79"/>
                </a:cxn>
                <a:cxn ang="0">
                  <a:pos x="0" y="98"/>
                </a:cxn>
                <a:cxn ang="0">
                  <a:pos x="2" y="117"/>
                </a:cxn>
                <a:cxn ang="0">
                  <a:pos x="2" y="134"/>
                </a:cxn>
                <a:cxn ang="0">
                  <a:pos x="7" y="172"/>
                </a:cxn>
                <a:cxn ang="0">
                  <a:pos x="14" y="175"/>
                </a:cxn>
                <a:cxn ang="0">
                  <a:pos x="19" y="175"/>
                </a:cxn>
                <a:cxn ang="0">
                  <a:pos x="28" y="177"/>
                </a:cxn>
                <a:cxn ang="0">
                  <a:pos x="45" y="177"/>
                </a:cxn>
                <a:cxn ang="0">
                  <a:pos x="55" y="180"/>
                </a:cxn>
                <a:cxn ang="0">
                  <a:pos x="64" y="180"/>
                </a:cxn>
                <a:cxn ang="0">
                  <a:pos x="74" y="177"/>
                </a:cxn>
                <a:cxn ang="0">
                  <a:pos x="100" y="177"/>
                </a:cxn>
                <a:cxn ang="0">
                  <a:pos x="110" y="175"/>
                </a:cxn>
                <a:cxn ang="0">
                  <a:pos x="117" y="175"/>
                </a:cxn>
                <a:cxn ang="0">
                  <a:pos x="124" y="172"/>
                </a:cxn>
                <a:cxn ang="0">
                  <a:pos x="131" y="172"/>
                </a:cxn>
                <a:cxn ang="0">
                  <a:pos x="139" y="170"/>
                </a:cxn>
                <a:cxn ang="0">
                  <a:pos x="136" y="127"/>
                </a:cxn>
                <a:cxn ang="0">
                  <a:pos x="139" y="83"/>
                </a:cxn>
                <a:cxn ang="0">
                  <a:pos x="139" y="43"/>
                </a:cxn>
                <a:cxn ang="0">
                  <a:pos x="141" y="0"/>
                </a:cxn>
                <a:cxn ang="0">
                  <a:pos x="117" y="0"/>
                </a:cxn>
                <a:cxn ang="0">
                  <a:pos x="107" y="2"/>
                </a:cxn>
                <a:cxn ang="0">
                  <a:pos x="100" y="2"/>
                </a:cxn>
                <a:cxn ang="0">
                  <a:pos x="91" y="4"/>
                </a:cxn>
                <a:cxn ang="0">
                  <a:pos x="83" y="4"/>
                </a:cxn>
                <a:cxn ang="0">
                  <a:pos x="74" y="7"/>
                </a:cxn>
                <a:cxn ang="0">
                  <a:pos x="67" y="7"/>
                </a:cxn>
                <a:cxn ang="0">
                  <a:pos x="47" y="12"/>
                </a:cxn>
                <a:cxn ang="0">
                  <a:pos x="40" y="12"/>
                </a:cxn>
                <a:cxn ang="0">
                  <a:pos x="31" y="14"/>
                </a:cxn>
                <a:cxn ang="0">
                  <a:pos x="16" y="19"/>
                </a:cxn>
                <a:cxn ang="0">
                  <a:pos x="7" y="21"/>
                </a:cxn>
              </a:cxnLst>
              <a:rect l="0" t="0" r="r" b="b"/>
              <a:pathLst>
                <a:path w="142" h="180">
                  <a:moveTo>
                    <a:pt x="7" y="21"/>
                  </a:moveTo>
                  <a:lnTo>
                    <a:pt x="2" y="60"/>
                  </a:lnTo>
                  <a:lnTo>
                    <a:pt x="2" y="79"/>
                  </a:lnTo>
                  <a:lnTo>
                    <a:pt x="0" y="98"/>
                  </a:lnTo>
                  <a:lnTo>
                    <a:pt x="2" y="117"/>
                  </a:lnTo>
                  <a:lnTo>
                    <a:pt x="2" y="134"/>
                  </a:lnTo>
                  <a:lnTo>
                    <a:pt x="7" y="172"/>
                  </a:lnTo>
                  <a:lnTo>
                    <a:pt x="14" y="175"/>
                  </a:lnTo>
                  <a:lnTo>
                    <a:pt x="19" y="175"/>
                  </a:lnTo>
                  <a:lnTo>
                    <a:pt x="28" y="177"/>
                  </a:lnTo>
                  <a:lnTo>
                    <a:pt x="45" y="177"/>
                  </a:lnTo>
                  <a:lnTo>
                    <a:pt x="55" y="180"/>
                  </a:lnTo>
                  <a:lnTo>
                    <a:pt x="64" y="180"/>
                  </a:lnTo>
                  <a:lnTo>
                    <a:pt x="74" y="177"/>
                  </a:lnTo>
                  <a:lnTo>
                    <a:pt x="100" y="177"/>
                  </a:lnTo>
                  <a:lnTo>
                    <a:pt x="110" y="175"/>
                  </a:lnTo>
                  <a:lnTo>
                    <a:pt x="117" y="175"/>
                  </a:lnTo>
                  <a:lnTo>
                    <a:pt x="124" y="172"/>
                  </a:lnTo>
                  <a:lnTo>
                    <a:pt x="131" y="172"/>
                  </a:lnTo>
                  <a:lnTo>
                    <a:pt x="139" y="170"/>
                  </a:lnTo>
                  <a:lnTo>
                    <a:pt x="136" y="127"/>
                  </a:lnTo>
                  <a:lnTo>
                    <a:pt x="139" y="83"/>
                  </a:lnTo>
                  <a:lnTo>
                    <a:pt x="139" y="43"/>
                  </a:lnTo>
                  <a:lnTo>
                    <a:pt x="141" y="0"/>
                  </a:lnTo>
                  <a:lnTo>
                    <a:pt x="117" y="0"/>
                  </a:lnTo>
                  <a:lnTo>
                    <a:pt x="107" y="2"/>
                  </a:lnTo>
                  <a:lnTo>
                    <a:pt x="100" y="2"/>
                  </a:lnTo>
                  <a:lnTo>
                    <a:pt x="91" y="4"/>
                  </a:lnTo>
                  <a:lnTo>
                    <a:pt x="83" y="4"/>
                  </a:lnTo>
                  <a:lnTo>
                    <a:pt x="74" y="7"/>
                  </a:lnTo>
                  <a:lnTo>
                    <a:pt x="67" y="7"/>
                  </a:lnTo>
                  <a:lnTo>
                    <a:pt x="47" y="12"/>
                  </a:lnTo>
                  <a:lnTo>
                    <a:pt x="40" y="12"/>
                  </a:lnTo>
                  <a:lnTo>
                    <a:pt x="31" y="14"/>
                  </a:lnTo>
                  <a:lnTo>
                    <a:pt x="16" y="19"/>
                  </a:lnTo>
                  <a:lnTo>
                    <a:pt x="7" y="21"/>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6" name="Freeform 1346"/>
            <p:cNvSpPr>
              <a:spLocks/>
            </p:cNvSpPr>
            <p:nvPr/>
          </p:nvSpPr>
          <p:spPr bwMode="auto">
            <a:xfrm>
              <a:off x="9007" y="1694"/>
              <a:ext cx="137" cy="173"/>
            </a:xfrm>
            <a:custGeom>
              <a:avLst/>
              <a:gdLst/>
              <a:ahLst/>
              <a:cxnLst>
                <a:cxn ang="0">
                  <a:pos x="0" y="60"/>
                </a:cxn>
                <a:cxn ang="0">
                  <a:pos x="0" y="129"/>
                </a:cxn>
                <a:cxn ang="0">
                  <a:pos x="2" y="148"/>
                </a:cxn>
                <a:cxn ang="0">
                  <a:pos x="4" y="165"/>
                </a:cxn>
                <a:cxn ang="0">
                  <a:pos x="11" y="167"/>
                </a:cxn>
                <a:cxn ang="0">
                  <a:pos x="16" y="170"/>
                </a:cxn>
                <a:cxn ang="0">
                  <a:pos x="33" y="170"/>
                </a:cxn>
                <a:cxn ang="0">
                  <a:pos x="40" y="172"/>
                </a:cxn>
                <a:cxn ang="0">
                  <a:pos x="60" y="172"/>
                </a:cxn>
                <a:cxn ang="0">
                  <a:pos x="69" y="170"/>
                </a:cxn>
                <a:cxn ang="0">
                  <a:pos x="96" y="170"/>
                </a:cxn>
                <a:cxn ang="0">
                  <a:pos x="103" y="167"/>
                </a:cxn>
                <a:cxn ang="0">
                  <a:pos x="112" y="167"/>
                </a:cxn>
                <a:cxn ang="0">
                  <a:pos x="127" y="163"/>
                </a:cxn>
                <a:cxn ang="0">
                  <a:pos x="131" y="163"/>
                </a:cxn>
                <a:cxn ang="0">
                  <a:pos x="131" y="81"/>
                </a:cxn>
                <a:cxn ang="0">
                  <a:pos x="136" y="0"/>
                </a:cxn>
                <a:cxn ang="0">
                  <a:pos x="120" y="0"/>
                </a:cxn>
                <a:cxn ang="0">
                  <a:pos x="112" y="2"/>
                </a:cxn>
                <a:cxn ang="0">
                  <a:pos x="96" y="2"/>
                </a:cxn>
                <a:cxn ang="0">
                  <a:pos x="86" y="4"/>
                </a:cxn>
                <a:cxn ang="0">
                  <a:pos x="79" y="4"/>
                </a:cxn>
                <a:cxn ang="0">
                  <a:pos x="69" y="7"/>
                </a:cxn>
                <a:cxn ang="0">
                  <a:pos x="62" y="7"/>
                </a:cxn>
                <a:cxn ang="0">
                  <a:pos x="52" y="9"/>
                </a:cxn>
                <a:cxn ang="0">
                  <a:pos x="45" y="12"/>
                </a:cxn>
                <a:cxn ang="0">
                  <a:pos x="38" y="14"/>
                </a:cxn>
                <a:cxn ang="0">
                  <a:pos x="28" y="14"/>
                </a:cxn>
                <a:cxn ang="0">
                  <a:pos x="14" y="19"/>
                </a:cxn>
                <a:cxn ang="0">
                  <a:pos x="4" y="21"/>
                </a:cxn>
                <a:cxn ang="0">
                  <a:pos x="0" y="60"/>
                </a:cxn>
              </a:cxnLst>
              <a:rect l="0" t="0" r="r" b="b"/>
              <a:pathLst>
                <a:path w="137" h="173">
                  <a:moveTo>
                    <a:pt x="0" y="60"/>
                  </a:moveTo>
                  <a:lnTo>
                    <a:pt x="0" y="129"/>
                  </a:lnTo>
                  <a:lnTo>
                    <a:pt x="2" y="148"/>
                  </a:lnTo>
                  <a:lnTo>
                    <a:pt x="4" y="165"/>
                  </a:lnTo>
                  <a:lnTo>
                    <a:pt x="11" y="167"/>
                  </a:lnTo>
                  <a:lnTo>
                    <a:pt x="16" y="170"/>
                  </a:lnTo>
                  <a:lnTo>
                    <a:pt x="33" y="170"/>
                  </a:lnTo>
                  <a:lnTo>
                    <a:pt x="40" y="172"/>
                  </a:lnTo>
                  <a:lnTo>
                    <a:pt x="60" y="172"/>
                  </a:lnTo>
                  <a:lnTo>
                    <a:pt x="69" y="170"/>
                  </a:lnTo>
                  <a:lnTo>
                    <a:pt x="96" y="170"/>
                  </a:lnTo>
                  <a:lnTo>
                    <a:pt x="103" y="167"/>
                  </a:lnTo>
                  <a:lnTo>
                    <a:pt x="112" y="167"/>
                  </a:lnTo>
                  <a:lnTo>
                    <a:pt x="127" y="163"/>
                  </a:lnTo>
                  <a:lnTo>
                    <a:pt x="131" y="163"/>
                  </a:lnTo>
                  <a:lnTo>
                    <a:pt x="131" y="81"/>
                  </a:lnTo>
                  <a:lnTo>
                    <a:pt x="136" y="0"/>
                  </a:lnTo>
                  <a:lnTo>
                    <a:pt x="120" y="0"/>
                  </a:lnTo>
                  <a:lnTo>
                    <a:pt x="112" y="2"/>
                  </a:lnTo>
                  <a:lnTo>
                    <a:pt x="96" y="2"/>
                  </a:lnTo>
                  <a:lnTo>
                    <a:pt x="86" y="4"/>
                  </a:lnTo>
                  <a:lnTo>
                    <a:pt x="79" y="4"/>
                  </a:lnTo>
                  <a:lnTo>
                    <a:pt x="69" y="7"/>
                  </a:lnTo>
                  <a:lnTo>
                    <a:pt x="62" y="7"/>
                  </a:lnTo>
                  <a:lnTo>
                    <a:pt x="52" y="9"/>
                  </a:lnTo>
                  <a:lnTo>
                    <a:pt x="45" y="12"/>
                  </a:lnTo>
                  <a:lnTo>
                    <a:pt x="38" y="14"/>
                  </a:lnTo>
                  <a:lnTo>
                    <a:pt x="28" y="14"/>
                  </a:lnTo>
                  <a:lnTo>
                    <a:pt x="14" y="19"/>
                  </a:lnTo>
                  <a:lnTo>
                    <a:pt x="4" y="21"/>
                  </a:lnTo>
                  <a:lnTo>
                    <a:pt x="0" y="60"/>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7" name="Freeform 1347"/>
            <p:cNvSpPr>
              <a:spLocks/>
            </p:cNvSpPr>
            <p:nvPr/>
          </p:nvSpPr>
          <p:spPr bwMode="auto">
            <a:xfrm>
              <a:off x="9007" y="1694"/>
              <a:ext cx="132" cy="166"/>
            </a:xfrm>
            <a:custGeom>
              <a:avLst/>
              <a:gdLst/>
              <a:ahLst/>
              <a:cxnLst>
                <a:cxn ang="0">
                  <a:pos x="2" y="141"/>
                </a:cxn>
                <a:cxn ang="0">
                  <a:pos x="4" y="160"/>
                </a:cxn>
                <a:cxn ang="0">
                  <a:pos x="11" y="160"/>
                </a:cxn>
                <a:cxn ang="0">
                  <a:pos x="16" y="163"/>
                </a:cxn>
                <a:cxn ang="0">
                  <a:pos x="23" y="163"/>
                </a:cxn>
                <a:cxn ang="0">
                  <a:pos x="33" y="165"/>
                </a:cxn>
                <a:cxn ang="0">
                  <a:pos x="57" y="165"/>
                </a:cxn>
                <a:cxn ang="0">
                  <a:pos x="67" y="163"/>
                </a:cxn>
                <a:cxn ang="0">
                  <a:pos x="83" y="163"/>
                </a:cxn>
                <a:cxn ang="0">
                  <a:pos x="93" y="160"/>
                </a:cxn>
                <a:cxn ang="0">
                  <a:pos x="100" y="160"/>
                </a:cxn>
                <a:cxn ang="0">
                  <a:pos x="110" y="158"/>
                </a:cxn>
                <a:cxn ang="0">
                  <a:pos x="117" y="158"/>
                </a:cxn>
                <a:cxn ang="0">
                  <a:pos x="122" y="155"/>
                </a:cxn>
                <a:cxn ang="0">
                  <a:pos x="129" y="155"/>
                </a:cxn>
                <a:cxn ang="0">
                  <a:pos x="127" y="115"/>
                </a:cxn>
                <a:cxn ang="0">
                  <a:pos x="129" y="76"/>
                </a:cxn>
                <a:cxn ang="0">
                  <a:pos x="129" y="40"/>
                </a:cxn>
                <a:cxn ang="0">
                  <a:pos x="131" y="0"/>
                </a:cxn>
                <a:cxn ang="0">
                  <a:pos x="124" y="0"/>
                </a:cxn>
                <a:cxn ang="0">
                  <a:pos x="117" y="2"/>
                </a:cxn>
                <a:cxn ang="0">
                  <a:pos x="100" y="2"/>
                </a:cxn>
                <a:cxn ang="0">
                  <a:pos x="93" y="4"/>
                </a:cxn>
                <a:cxn ang="0">
                  <a:pos x="76" y="4"/>
                </a:cxn>
                <a:cxn ang="0">
                  <a:pos x="69" y="7"/>
                </a:cxn>
                <a:cxn ang="0">
                  <a:pos x="60" y="9"/>
                </a:cxn>
                <a:cxn ang="0">
                  <a:pos x="52" y="9"/>
                </a:cxn>
                <a:cxn ang="0">
                  <a:pos x="43" y="12"/>
                </a:cxn>
                <a:cxn ang="0">
                  <a:pos x="36" y="14"/>
                </a:cxn>
                <a:cxn ang="0">
                  <a:pos x="28" y="16"/>
                </a:cxn>
                <a:cxn ang="0">
                  <a:pos x="21" y="16"/>
                </a:cxn>
                <a:cxn ang="0">
                  <a:pos x="14" y="19"/>
                </a:cxn>
                <a:cxn ang="0">
                  <a:pos x="4" y="21"/>
                </a:cxn>
                <a:cxn ang="0">
                  <a:pos x="2" y="40"/>
                </a:cxn>
                <a:cxn ang="0">
                  <a:pos x="2" y="57"/>
                </a:cxn>
                <a:cxn ang="0">
                  <a:pos x="0" y="74"/>
                </a:cxn>
                <a:cxn ang="0">
                  <a:pos x="0" y="124"/>
                </a:cxn>
                <a:cxn ang="0">
                  <a:pos x="2" y="141"/>
                </a:cxn>
              </a:cxnLst>
              <a:rect l="0" t="0" r="r" b="b"/>
              <a:pathLst>
                <a:path w="132" h="166">
                  <a:moveTo>
                    <a:pt x="2" y="141"/>
                  </a:moveTo>
                  <a:lnTo>
                    <a:pt x="4" y="160"/>
                  </a:lnTo>
                  <a:lnTo>
                    <a:pt x="11" y="160"/>
                  </a:lnTo>
                  <a:lnTo>
                    <a:pt x="16" y="163"/>
                  </a:lnTo>
                  <a:lnTo>
                    <a:pt x="23" y="163"/>
                  </a:lnTo>
                  <a:lnTo>
                    <a:pt x="33" y="165"/>
                  </a:lnTo>
                  <a:lnTo>
                    <a:pt x="57" y="165"/>
                  </a:lnTo>
                  <a:lnTo>
                    <a:pt x="67" y="163"/>
                  </a:lnTo>
                  <a:lnTo>
                    <a:pt x="83" y="163"/>
                  </a:lnTo>
                  <a:lnTo>
                    <a:pt x="93" y="160"/>
                  </a:lnTo>
                  <a:lnTo>
                    <a:pt x="100" y="160"/>
                  </a:lnTo>
                  <a:lnTo>
                    <a:pt x="110" y="158"/>
                  </a:lnTo>
                  <a:lnTo>
                    <a:pt x="117" y="158"/>
                  </a:lnTo>
                  <a:lnTo>
                    <a:pt x="122" y="155"/>
                  </a:lnTo>
                  <a:lnTo>
                    <a:pt x="129" y="155"/>
                  </a:lnTo>
                  <a:lnTo>
                    <a:pt x="127" y="115"/>
                  </a:lnTo>
                  <a:lnTo>
                    <a:pt x="129" y="76"/>
                  </a:lnTo>
                  <a:lnTo>
                    <a:pt x="129" y="40"/>
                  </a:lnTo>
                  <a:lnTo>
                    <a:pt x="131" y="0"/>
                  </a:lnTo>
                  <a:lnTo>
                    <a:pt x="124" y="0"/>
                  </a:lnTo>
                  <a:lnTo>
                    <a:pt x="117" y="2"/>
                  </a:lnTo>
                  <a:lnTo>
                    <a:pt x="100" y="2"/>
                  </a:lnTo>
                  <a:lnTo>
                    <a:pt x="93" y="4"/>
                  </a:lnTo>
                  <a:lnTo>
                    <a:pt x="76" y="4"/>
                  </a:lnTo>
                  <a:lnTo>
                    <a:pt x="69" y="7"/>
                  </a:lnTo>
                  <a:lnTo>
                    <a:pt x="60" y="9"/>
                  </a:lnTo>
                  <a:lnTo>
                    <a:pt x="52" y="9"/>
                  </a:lnTo>
                  <a:lnTo>
                    <a:pt x="43" y="12"/>
                  </a:lnTo>
                  <a:lnTo>
                    <a:pt x="36" y="14"/>
                  </a:lnTo>
                  <a:lnTo>
                    <a:pt x="28" y="16"/>
                  </a:lnTo>
                  <a:lnTo>
                    <a:pt x="21" y="16"/>
                  </a:lnTo>
                  <a:lnTo>
                    <a:pt x="14" y="19"/>
                  </a:lnTo>
                  <a:lnTo>
                    <a:pt x="4" y="21"/>
                  </a:lnTo>
                  <a:lnTo>
                    <a:pt x="2" y="40"/>
                  </a:lnTo>
                  <a:lnTo>
                    <a:pt x="2" y="57"/>
                  </a:lnTo>
                  <a:lnTo>
                    <a:pt x="0" y="74"/>
                  </a:lnTo>
                  <a:lnTo>
                    <a:pt x="0" y="124"/>
                  </a:lnTo>
                  <a:lnTo>
                    <a:pt x="2" y="141"/>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8" name="Freeform 1348"/>
            <p:cNvSpPr>
              <a:spLocks/>
            </p:cNvSpPr>
            <p:nvPr/>
          </p:nvSpPr>
          <p:spPr bwMode="auto">
            <a:xfrm>
              <a:off x="9007" y="1694"/>
              <a:ext cx="129" cy="158"/>
            </a:xfrm>
            <a:custGeom>
              <a:avLst/>
              <a:gdLst/>
              <a:ahLst/>
              <a:cxnLst>
                <a:cxn ang="0">
                  <a:pos x="0" y="72"/>
                </a:cxn>
                <a:cxn ang="0">
                  <a:pos x="0" y="120"/>
                </a:cxn>
                <a:cxn ang="0">
                  <a:pos x="4" y="153"/>
                </a:cxn>
                <a:cxn ang="0">
                  <a:pos x="11" y="155"/>
                </a:cxn>
                <a:cxn ang="0">
                  <a:pos x="16" y="155"/>
                </a:cxn>
                <a:cxn ang="0">
                  <a:pos x="23" y="158"/>
                </a:cxn>
                <a:cxn ang="0">
                  <a:pos x="57" y="158"/>
                </a:cxn>
                <a:cxn ang="0">
                  <a:pos x="64" y="155"/>
                </a:cxn>
                <a:cxn ang="0">
                  <a:pos x="81" y="155"/>
                </a:cxn>
                <a:cxn ang="0">
                  <a:pos x="91" y="153"/>
                </a:cxn>
                <a:cxn ang="0">
                  <a:pos x="98" y="153"/>
                </a:cxn>
                <a:cxn ang="0">
                  <a:pos x="105" y="151"/>
                </a:cxn>
                <a:cxn ang="0">
                  <a:pos x="112" y="151"/>
                </a:cxn>
                <a:cxn ang="0">
                  <a:pos x="120" y="148"/>
                </a:cxn>
                <a:cxn ang="0">
                  <a:pos x="124" y="146"/>
                </a:cxn>
                <a:cxn ang="0">
                  <a:pos x="124" y="55"/>
                </a:cxn>
                <a:cxn ang="0">
                  <a:pos x="127" y="38"/>
                </a:cxn>
                <a:cxn ang="0">
                  <a:pos x="127" y="19"/>
                </a:cxn>
                <a:cxn ang="0">
                  <a:pos x="129" y="0"/>
                </a:cxn>
                <a:cxn ang="0">
                  <a:pos x="122" y="2"/>
                </a:cxn>
                <a:cxn ang="0">
                  <a:pos x="98" y="2"/>
                </a:cxn>
                <a:cxn ang="0">
                  <a:pos x="91" y="4"/>
                </a:cxn>
                <a:cxn ang="0">
                  <a:pos x="83" y="4"/>
                </a:cxn>
                <a:cxn ang="0">
                  <a:pos x="74" y="7"/>
                </a:cxn>
                <a:cxn ang="0">
                  <a:pos x="67" y="7"/>
                </a:cxn>
                <a:cxn ang="0">
                  <a:pos x="60" y="9"/>
                </a:cxn>
                <a:cxn ang="0">
                  <a:pos x="50" y="12"/>
                </a:cxn>
                <a:cxn ang="0">
                  <a:pos x="43" y="12"/>
                </a:cxn>
                <a:cxn ang="0">
                  <a:pos x="36" y="14"/>
                </a:cxn>
                <a:cxn ang="0">
                  <a:pos x="28" y="16"/>
                </a:cxn>
                <a:cxn ang="0">
                  <a:pos x="21" y="16"/>
                </a:cxn>
                <a:cxn ang="0">
                  <a:pos x="11" y="19"/>
                </a:cxn>
                <a:cxn ang="0">
                  <a:pos x="7" y="21"/>
                </a:cxn>
                <a:cxn ang="0">
                  <a:pos x="0" y="72"/>
                </a:cxn>
              </a:cxnLst>
              <a:rect l="0" t="0" r="r" b="b"/>
              <a:pathLst>
                <a:path w="129" h="158">
                  <a:moveTo>
                    <a:pt x="0" y="72"/>
                  </a:moveTo>
                  <a:lnTo>
                    <a:pt x="0" y="120"/>
                  </a:lnTo>
                  <a:lnTo>
                    <a:pt x="4" y="153"/>
                  </a:lnTo>
                  <a:lnTo>
                    <a:pt x="11" y="155"/>
                  </a:lnTo>
                  <a:lnTo>
                    <a:pt x="16" y="155"/>
                  </a:lnTo>
                  <a:lnTo>
                    <a:pt x="23" y="158"/>
                  </a:lnTo>
                  <a:lnTo>
                    <a:pt x="57" y="158"/>
                  </a:lnTo>
                  <a:lnTo>
                    <a:pt x="64" y="155"/>
                  </a:lnTo>
                  <a:lnTo>
                    <a:pt x="81" y="155"/>
                  </a:lnTo>
                  <a:lnTo>
                    <a:pt x="91" y="153"/>
                  </a:lnTo>
                  <a:lnTo>
                    <a:pt x="98" y="153"/>
                  </a:lnTo>
                  <a:lnTo>
                    <a:pt x="105" y="151"/>
                  </a:lnTo>
                  <a:lnTo>
                    <a:pt x="112" y="151"/>
                  </a:lnTo>
                  <a:lnTo>
                    <a:pt x="120" y="148"/>
                  </a:lnTo>
                  <a:lnTo>
                    <a:pt x="124" y="146"/>
                  </a:lnTo>
                  <a:lnTo>
                    <a:pt x="124" y="55"/>
                  </a:lnTo>
                  <a:lnTo>
                    <a:pt x="127" y="38"/>
                  </a:lnTo>
                  <a:lnTo>
                    <a:pt x="127" y="19"/>
                  </a:lnTo>
                  <a:lnTo>
                    <a:pt x="129" y="0"/>
                  </a:lnTo>
                  <a:lnTo>
                    <a:pt x="122" y="2"/>
                  </a:lnTo>
                  <a:lnTo>
                    <a:pt x="98" y="2"/>
                  </a:lnTo>
                  <a:lnTo>
                    <a:pt x="91" y="4"/>
                  </a:lnTo>
                  <a:lnTo>
                    <a:pt x="83" y="4"/>
                  </a:lnTo>
                  <a:lnTo>
                    <a:pt x="74" y="7"/>
                  </a:lnTo>
                  <a:lnTo>
                    <a:pt x="67" y="7"/>
                  </a:lnTo>
                  <a:lnTo>
                    <a:pt x="60" y="9"/>
                  </a:lnTo>
                  <a:lnTo>
                    <a:pt x="50" y="12"/>
                  </a:lnTo>
                  <a:lnTo>
                    <a:pt x="43" y="12"/>
                  </a:lnTo>
                  <a:lnTo>
                    <a:pt x="36" y="14"/>
                  </a:lnTo>
                  <a:lnTo>
                    <a:pt x="28" y="16"/>
                  </a:lnTo>
                  <a:lnTo>
                    <a:pt x="21" y="16"/>
                  </a:lnTo>
                  <a:lnTo>
                    <a:pt x="11" y="19"/>
                  </a:lnTo>
                  <a:lnTo>
                    <a:pt x="7" y="21"/>
                  </a:lnTo>
                  <a:lnTo>
                    <a:pt x="0" y="72"/>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9" name="Freeform 1349"/>
            <p:cNvSpPr>
              <a:spLocks/>
            </p:cNvSpPr>
            <p:nvPr/>
          </p:nvSpPr>
          <p:spPr bwMode="auto">
            <a:xfrm>
              <a:off x="9007" y="1696"/>
              <a:ext cx="125" cy="149"/>
            </a:xfrm>
            <a:custGeom>
              <a:avLst/>
              <a:gdLst/>
              <a:ahLst/>
              <a:cxnLst>
                <a:cxn ang="0">
                  <a:pos x="120" y="83"/>
                </a:cxn>
                <a:cxn ang="0">
                  <a:pos x="122" y="67"/>
                </a:cxn>
                <a:cxn ang="0">
                  <a:pos x="122" y="33"/>
                </a:cxn>
                <a:cxn ang="0">
                  <a:pos x="124" y="16"/>
                </a:cxn>
                <a:cxn ang="0">
                  <a:pos x="124" y="0"/>
                </a:cxn>
                <a:cxn ang="0">
                  <a:pos x="103" y="0"/>
                </a:cxn>
                <a:cxn ang="0">
                  <a:pos x="96" y="2"/>
                </a:cxn>
                <a:cxn ang="0">
                  <a:pos x="81" y="2"/>
                </a:cxn>
                <a:cxn ang="0">
                  <a:pos x="74" y="4"/>
                </a:cxn>
                <a:cxn ang="0">
                  <a:pos x="64" y="4"/>
                </a:cxn>
                <a:cxn ang="0">
                  <a:pos x="50" y="9"/>
                </a:cxn>
                <a:cxn ang="0">
                  <a:pos x="43" y="9"/>
                </a:cxn>
                <a:cxn ang="0">
                  <a:pos x="33" y="12"/>
                </a:cxn>
                <a:cxn ang="0">
                  <a:pos x="19" y="16"/>
                </a:cxn>
                <a:cxn ang="0">
                  <a:pos x="11" y="16"/>
                </a:cxn>
                <a:cxn ang="0">
                  <a:pos x="7" y="19"/>
                </a:cxn>
                <a:cxn ang="0">
                  <a:pos x="2" y="52"/>
                </a:cxn>
                <a:cxn ang="0">
                  <a:pos x="0" y="67"/>
                </a:cxn>
                <a:cxn ang="0">
                  <a:pos x="0" y="98"/>
                </a:cxn>
                <a:cxn ang="0">
                  <a:pos x="2" y="112"/>
                </a:cxn>
                <a:cxn ang="0">
                  <a:pos x="2" y="129"/>
                </a:cxn>
                <a:cxn ang="0">
                  <a:pos x="4" y="143"/>
                </a:cxn>
                <a:cxn ang="0">
                  <a:pos x="11" y="146"/>
                </a:cxn>
                <a:cxn ang="0">
                  <a:pos x="16" y="148"/>
                </a:cxn>
                <a:cxn ang="0">
                  <a:pos x="55" y="148"/>
                </a:cxn>
                <a:cxn ang="0">
                  <a:pos x="64" y="146"/>
                </a:cxn>
                <a:cxn ang="0">
                  <a:pos x="79" y="146"/>
                </a:cxn>
                <a:cxn ang="0">
                  <a:pos x="88" y="143"/>
                </a:cxn>
                <a:cxn ang="0">
                  <a:pos x="96" y="141"/>
                </a:cxn>
                <a:cxn ang="0">
                  <a:pos x="103" y="141"/>
                </a:cxn>
                <a:cxn ang="0">
                  <a:pos x="110" y="139"/>
                </a:cxn>
                <a:cxn ang="0">
                  <a:pos x="115" y="139"/>
                </a:cxn>
                <a:cxn ang="0">
                  <a:pos x="120" y="136"/>
                </a:cxn>
                <a:cxn ang="0">
                  <a:pos x="120" y="83"/>
                </a:cxn>
              </a:cxnLst>
              <a:rect l="0" t="0" r="r" b="b"/>
              <a:pathLst>
                <a:path w="125" h="149">
                  <a:moveTo>
                    <a:pt x="120" y="83"/>
                  </a:moveTo>
                  <a:lnTo>
                    <a:pt x="122" y="67"/>
                  </a:lnTo>
                  <a:lnTo>
                    <a:pt x="122" y="33"/>
                  </a:lnTo>
                  <a:lnTo>
                    <a:pt x="124" y="16"/>
                  </a:lnTo>
                  <a:lnTo>
                    <a:pt x="124" y="0"/>
                  </a:lnTo>
                  <a:lnTo>
                    <a:pt x="103" y="0"/>
                  </a:lnTo>
                  <a:lnTo>
                    <a:pt x="96" y="2"/>
                  </a:lnTo>
                  <a:lnTo>
                    <a:pt x="81" y="2"/>
                  </a:lnTo>
                  <a:lnTo>
                    <a:pt x="74" y="4"/>
                  </a:lnTo>
                  <a:lnTo>
                    <a:pt x="64" y="4"/>
                  </a:lnTo>
                  <a:lnTo>
                    <a:pt x="50" y="9"/>
                  </a:lnTo>
                  <a:lnTo>
                    <a:pt x="43" y="9"/>
                  </a:lnTo>
                  <a:lnTo>
                    <a:pt x="33" y="12"/>
                  </a:lnTo>
                  <a:lnTo>
                    <a:pt x="19" y="16"/>
                  </a:lnTo>
                  <a:lnTo>
                    <a:pt x="11" y="16"/>
                  </a:lnTo>
                  <a:lnTo>
                    <a:pt x="7" y="19"/>
                  </a:lnTo>
                  <a:lnTo>
                    <a:pt x="2" y="52"/>
                  </a:lnTo>
                  <a:lnTo>
                    <a:pt x="0" y="67"/>
                  </a:lnTo>
                  <a:lnTo>
                    <a:pt x="0" y="98"/>
                  </a:lnTo>
                  <a:lnTo>
                    <a:pt x="2" y="112"/>
                  </a:lnTo>
                  <a:lnTo>
                    <a:pt x="2" y="129"/>
                  </a:lnTo>
                  <a:lnTo>
                    <a:pt x="4" y="143"/>
                  </a:lnTo>
                  <a:lnTo>
                    <a:pt x="11" y="146"/>
                  </a:lnTo>
                  <a:lnTo>
                    <a:pt x="16" y="148"/>
                  </a:lnTo>
                  <a:lnTo>
                    <a:pt x="55" y="148"/>
                  </a:lnTo>
                  <a:lnTo>
                    <a:pt x="64" y="146"/>
                  </a:lnTo>
                  <a:lnTo>
                    <a:pt x="79" y="146"/>
                  </a:lnTo>
                  <a:lnTo>
                    <a:pt x="88" y="143"/>
                  </a:lnTo>
                  <a:lnTo>
                    <a:pt x="96" y="141"/>
                  </a:lnTo>
                  <a:lnTo>
                    <a:pt x="103" y="141"/>
                  </a:lnTo>
                  <a:lnTo>
                    <a:pt x="110" y="139"/>
                  </a:lnTo>
                  <a:lnTo>
                    <a:pt x="115" y="139"/>
                  </a:lnTo>
                  <a:lnTo>
                    <a:pt x="120" y="136"/>
                  </a:lnTo>
                  <a:lnTo>
                    <a:pt x="120" y="83"/>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0" name="Freeform 1350"/>
            <p:cNvSpPr>
              <a:spLocks/>
            </p:cNvSpPr>
            <p:nvPr/>
          </p:nvSpPr>
          <p:spPr bwMode="auto">
            <a:xfrm>
              <a:off x="9007" y="1696"/>
              <a:ext cx="122" cy="142"/>
            </a:xfrm>
            <a:custGeom>
              <a:avLst/>
              <a:gdLst/>
              <a:ahLst/>
              <a:cxnLst>
                <a:cxn ang="0">
                  <a:pos x="7" y="19"/>
                </a:cxn>
                <a:cxn ang="0">
                  <a:pos x="4" y="35"/>
                </a:cxn>
                <a:cxn ang="0">
                  <a:pos x="2" y="50"/>
                </a:cxn>
                <a:cxn ang="0">
                  <a:pos x="2" y="64"/>
                </a:cxn>
                <a:cxn ang="0">
                  <a:pos x="0" y="79"/>
                </a:cxn>
                <a:cxn ang="0">
                  <a:pos x="2" y="95"/>
                </a:cxn>
                <a:cxn ang="0">
                  <a:pos x="2" y="110"/>
                </a:cxn>
                <a:cxn ang="0">
                  <a:pos x="4" y="124"/>
                </a:cxn>
                <a:cxn ang="0">
                  <a:pos x="4" y="139"/>
                </a:cxn>
                <a:cxn ang="0">
                  <a:pos x="11" y="139"/>
                </a:cxn>
                <a:cxn ang="0">
                  <a:pos x="16" y="141"/>
                </a:cxn>
                <a:cxn ang="0">
                  <a:pos x="52" y="141"/>
                </a:cxn>
                <a:cxn ang="0">
                  <a:pos x="62" y="139"/>
                </a:cxn>
                <a:cxn ang="0">
                  <a:pos x="69" y="139"/>
                </a:cxn>
                <a:cxn ang="0">
                  <a:pos x="76" y="136"/>
                </a:cxn>
                <a:cxn ang="0">
                  <a:pos x="86" y="136"/>
                </a:cxn>
                <a:cxn ang="0">
                  <a:pos x="93" y="134"/>
                </a:cxn>
                <a:cxn ang="0">
                  <a:pos x="100" y="134"/>
                </a:cxn>
                <a:cxn ang="0">
                  <a:pos x="105" y="132"/>
                </a:cxn>
                <a:cxn ang="0">
                  <a:pos x="112" y="129"/>
                </a:cxn>
                <a:cxn ang="0">
                  <a:pos x="117" y="129"/>
                </a:cxn>
                <a:cxn ang="0">
                  <a:pos x="117" y="64"/>
                </a:cxn>
                <a:cxn ang="0">
                  <a:pos x="120" y="47"/>
                </a:cxn>
                <a:cxn ang="0">
                  <a:pos x="120" y="16"/>
                </a:cxn>
                <a:cxn ang="0">
                  <a:pos x="122" y="0"/>
                </a:cxn>
                <a:cxn ang="0">
                  <a:pos x="100" y="0"/>
                </a:cxn>
                <a:cxn ang="0">
                  <a:pos x="93" y="2"/>
                </a:cxn>
                <a:cxn ang="0">
                  <a:pos x="86" y="2"/>
                </a:cxn>
                <a:cxn ang="0">
                  <a:pos x="79" y="4"/>
                </a:cxn>
                <a:cxn ang="0">
                  <a:pos x="71" y="4"/>
                </a:cxn>
                <a:cxn ang="0">
                  <a:pos x="64" y="7"/>
                </a:cxn>
                <a:cxn ang="0">
                  <a:pos x="55" y="7"/>
                </a:cxn>
                <a:cxn ang="0">
                  <a:pos x="47" y="9"/>
                </a:cxn>
                <a:cxn ang="0">
                  <a:pos x="40" y="12"/>
                </a:cxn>
                <a:cxn ang="0">
                  <a:pos x="33" y="12"/>
                </a:cxn>
                <a:cxn ang="0">
                  <a:pos x="11" y="19"/>
                </a:cxn>
                <a:cxn ang="0">
                  <a:pos x="7" y="19"/>
                </a:cxn>
              </a:cxnLst>
              <a:rect l="0" t="0" r="r" b="b"/>
              <a:pathLst>
                <a:path w="122" h="142">
                  <a:moveTo>
                    <a:pt x="7" y="19"/>
                  </a:moveTo>
                  <a:lnTo>
                    <a:pt x="4" y="35"/>
                  </a:lnTo>
                  <a:lnTo>
                    <a:pt x="2" y="50"/>
                  </a:lnTo>
                  <a:lnTo>
                    <a:pt x="2" y="64"/>
                  </a:lnTo>
                  <a:lnTo>
                    <a:pt x="0" y="79"/>
                  </a:lnTo>
                  <a:lnTo>
                    <a:pt x="2" y="95"/>
                  </a:lnTo>
                  <a:lnTo>
                    <a:pt x="2" y="110"/>
                  </a:lnTo>
                  <a:lnTo>
                    <a:pt x="4" y="124"/>
                  </a:lnTo>
                  <a:lnTo>
                    <a:pt x="4" y="139"/>
                  </a:lnTo>
                  <a:lnTo>
                    <a:pt x="11" y="139"/>
                  </a:lnTo>
                  <a:lnTo>
                    <a:pt x="16" y="141"/>
                  </a:lnTo>
                  <a:lnTo>
                    <a:pt x="52" y="141"/>
                  </a:lnTo>
                  <a:lnTo>
                    <a:pt x="62" y="139"/>
                  </a:lnTo>
                  <a:lnTo>
                    <a:pt x="69" y="139"/>
                  </a:lnTo>
                  <a:lnTo>
                    <a:pt x="76" y="136"/>
                  </a:lnTo>
                  <a:lnTo>
                    <a:pt x="86" y="136"/>
                  </a:lnTo>
                  <a:lnTo>
                    <a:pt x="93" y="134"/>
                  </a:lnTo>
                  <a:lnTo>
                    <a:pt x="100" y="134"/>
                  </a:lnTo>
                  <a:lnTo>
                    <a:pt x="105" y="132"/>
                  </a:lnTo>
                  <a:lnTo>
                    <a:pt x="112" y="129"/>
                  </a:lnTo>
                  <a:lnTo>
                    <a:pt x="117" y="129"/>
                  </a:lnTo>
                  <a:lnTo>
                    <a:pt x="117" y="64"/>
                  </a:lnTo>
                  <a:lnTo>
                    <a:pt x="120" y="47"/>
                  </a:lnTo>
                  <a:lnTo>
                    <a:pt x="120" y="16"/>
                  </a:lnTo>
                  <a:lnTo>
                    <a:pt x="122" y="0"/>
                  </a:lnTo>
                  <a:lnTo>
                    <a:pt x="100" y="0"/>
                  </a:lnTo>
                  <a:lnTo>
                    <a:pt x="93" y="2"/>
                  </a:lnTo>
                  <a:lnTo>
                    <a:pt x="86" y="2"/>
                  </a:lnTo>
                  <a:lnTo>
                    <a:pt x="79" y="4"/>
                  </a:lnTo>
                  <a:lnTo>
                    <a:pt x="71" y="4"/>
                  </a:lnTo>
                  <a:lnTo>
                    <a:pt x="64" y="7"/>
                  </a:lnTo>
                  <a:lnTo>
                    <a:pt x="55" y="7"/>
                  </a:lnTo>
                  <a:lnTo>
                    <a:pt x="47" y="9"/>
                  </a:lnTo>
                  <a:lnTo>
                    <a:pt x="40" y="12"/>
                  </a:lnTo>
                  <a:lnTo>
                    <a:pt x="33" y="12"/>
                  </a:lnTo>
                  <a:lnTo>
                    <a:pt x="11" y="19"/>
                  </a:lnTo>
                  <a:lnTo>
                    <a:pt x="7" y="19"/>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1" name="Freeform 1351"/>
            <p:cNvSpPr>
              <a:spLocks/>
            </p:cNvSpPr>
            <p:nvPr/>
          </p:nvSpPr>
          <p:spPr bwMode="auto">
            <a:xfrm>
              <a:off x="9009" y="1696"/>
              <a:ext cx="115" cy="135"/>
            </a:xfrm>
            <a:custGeom>
              <a:avLst/>
              <a:gdLst/>
              <a:ahLst/>
              <a:cxnLst>
                <a:cxn ang="0">
                  <a:pos x="0" y="50"/>
                </a:cxn>
                <a:cxn ang="0">
                  <a:pos x="0" y="105"/>
                </a:cxn>
                <a:cxn ang="0">
                  <a:pos x="2" y="117"/>
                </a:cxn>
                <a:cxn ang="0">
                  <a:pos x="4" y="132"/>
                </a:cxn>
                <a:cxn ang="0">
                  <a:pos x="9" y="134"/>
                </a:cxn>
                <a:cxn ang="0">
                  <a:pos x="50" y="134"/>
                </a:cxn>
                <a:cxn ang="0">
                  <a:pos x="57" y="132"/>
                </a:cxn>
                <a:cxn ang="0">
                  <a:pos x="64" y="132"/>
                </a:cxn>
                <a:cxn ang="0">
                  <a:pos x="71" y="129"/>
                </a:cxn>
                <a:cxn ang="0">
                  <a:pos x="79" y="129"/>
                </a:cxn>
                <a:cxn ang="0">
                  <a:pos x="86" y="127"/>
                </a:cxn>
                <a:cxn ang="0">
                  <a:pos x="93" y="127"/>
                </a:cxn>
                <a:cxn ang="0">
                  <a:pos x="100" y="124"/>
                </a:cxn>
                <a:cxn ang="0">
                  <a:pos x="105" y="122"/>
                </a:cxn>
                <a:cxn ang="0">
                  <a:pos x="110" y="122"/>
                </a:cxn>
                <a:cxn ang="0">
                  <a:pos x="110" y="76"/>
                </a:cxn>
                <a:cxn ang="0">
                  <a:pos x="112" y="60"/>
                </a:cxn>
                <a:cxn ang="0">
                  <a:pos x="112" y="45"/>
                </a:cxn>
                <a:cxn ang="0">
                  <a:pos x="115" y="31"/>
                </a:cxn>
                <a:cxn ang="0">
                  <a:pos x="115" y="0"/>
                </a:cxn>
                <a:cxn ang="0">
                  <a:pos x="103" y="0"/>
                </a:cxn>
                <a:cxn ang="0">
                  <a:pos x="95" y="2"/>
                </a:cxn>
                <a:cxn ang="0">
                  <a:pos x="81" y="2"/>
                </a:cxn>
                <a:cxn ang="0">
                  <a:pos x="74" y="4"/>
                </a:cxn>
                <a:cxn ang="0">
                  <a:pos x="67" y="4"/>
                </a:cxn>
                <a:cxn ang="0">
                  <a:pos x="60" y="7"/>
                </a:cxn>
                <a:cxn ang="0">
                  <a:pos x="52" y="7"/>
                </a:cxn>
                <a:cxn ang="0">
                  <a:pos x="45" y="9"/>
                </a:cxn>
                <a:cxn ang="0">
                  <a:pos x="38" y="12"/>
                </a:cxn>
                <a:cxn ang="0">
                  <a:pos x="31" y="12"/>
                </a:cxn>
                <a:cxn ang="0">
                  <a:pos x="9" y="19"/>
                </a:cxn>
                <a:cxn ang="0">
                  <a:pos x="4" y="19"/>
                </a:cxn>
                <a:cxn ang="0">
                  <a:pos x="2" y="35"/>
                </a:cxn>
                <a:cxn ang="0">
                  <a:pos x="0" y="50"/>
                </a:cxn>
              </a:cxnLst>
              <a:rect l="0" t="0" r="r" b="b"/>
              <a:pathLst>
                <a:path w="115" h="135">
                  <a:moveTo>
                    <a:pt x="0" y="50"/>
                  </a:moveTo>
                  <a:lnTo>
                    <a:pt x="0" y="105"/>
                  </a:lnTo>
                  <a:lnTo>
                    <a:pt x="2" y="117"/>
                  </a:lnTo>
                  <a:lnTo>
                    <a:pt x="4" y="132"/>
                  </a:lnTo>
                  <a:lnTo>
                    <a:pt x="9" y="134"/>
                  </a:lnTo>
                  <a:lnTo>
                    <a:pt x="50" y="134"/>
                  </a:lnTo>
                  <a:lnTo>
                    <a:pt x="57" y="132"/>
                  </a:lnTo>
                  <a:lnTo>
                    <a:pt x="64" y="132"/>
                  </a:lnTo>
                  <a:lnTo>
                    <a:pt x="71" y="129"/>
                  </a:lnTo>
                  <a:lnTo>
                    <a:pt x="79" y="129"/>
                  </a:lnTo>
                  <a:lnTo>
                    <a:pt x="86" y="127"/>
                  </a:lnTo>
                  <a:lnTo>
                    <a:pt x="93" y="127"/>
                  </a:lnTo>
                  <a:lnTo>
                    <a:pt x="100" y="124"/>
                  </a:lnTo>
                  <a:lnTo>
                    <a:pt x="105" y="122"/>
                  </a:lnTo>
                  <a:lnTo>
                    <a:pt x="110" y="122"/>
                  </a:lnTo>
                  <a:lnTo>
                    <a:pt x="110" y="76"/>
                  </a:lnTo>
                  <a:lnTo>
                    <a:pt x="112" y="60"/>
                  </a:lnTo>
                  <a:lnTo>
                    <a:pt x="112" y="45"/>
                  </a:lnTo>
                  <a:lnTo>
                    <a:pt x="115" y="31"/>
                  </a:lnTo>
                  <a:lnTo>
                    <a:pt x="115" y="0"/>
                  </a:lnTo>
                  <a:lnTo>
                    <a:pt x="103" y="0"/>
                  </a:lnTo>
                  <a:lnTo>
                    <a:pt x="95" y="2"/>
                  </a:lnTo>
                  <a:lnTo>
                    <a:pt x="81" y="2"/>
                  </a:lnTo>
                  <a:lnTo>
                    <a:pt x="74" y="4"/>
                  </a:lnTo>
                  <a:lnTo>
                    <a:pt x="67" y="4"/>
                  </a:lnTo>
                  <a:lnTo>
                    <a:pt x="60" y="7"/>
                  </a:lnTo>
                  <a:lnTo>
                    <a:pt x="52" y="7"/>
                  </a:lnTo>
                  <a:lnTo>
                    <a:pt x="45" y="9"/>
                  </a:lnTo>
                  <a:lnTo>
                    <a:pt x="38" y="12"/>
                  </a:lnTo>
                  <a:lnTo>
                    <a:pt x="31" y="12"/>
                  </a:lnTo>
                  <a:lnTo>
                    <a:pt x="9" y="19"/>
                  </a:lnTo>
                  <a:lnTo>
                    <a:pt x="4" y="19"/>
                  </a:lnTo>
                  <a:lnTo>
                    <a:pt x="2" y="35"/>
                  </a:lnTo>
                  <a:lnTo>
                    <a:pt x="0" y="50"/>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2" name="Freeform 1352"/>
            <p:cNvSpPr>
              <a:spLocks/>
            </p:cNvSpPr>
            <p:nvPr/>
          </p:nvSpPr>
          <p:spPr bwMode="auto">
            <a:xfrm>
              <a:off x="9009" y="1696"/>
              <a:ext cx="113" cy="130"/>
            </a:xfrm>
            <a:custGeom>
              <a:avLst/>
              <a:gdLst/>
              <a:ahLst/>
              <a:cxnLst>
                <a:cxn ang="0">
                  <a:pos x="0" y="47"/>
                </a:cxn>
                <a:cxn ang="0">
                  <a:pos x="0" y="100"/>
                </a:cxn>
                <a:cxn ang="0">
                  <a:pos x="2" y="112"/>
                </a:cxn>
                <a:cxn ang="0">
                  <a:pos x="4" y="127"/>
                </a:cxn>
                <a:cxn ang="0">
                  <a:pos x="14" y="127"/>
                </a:cxn>
                <a:cxn ang="0">
                  <a:pos x="19" y="129"/>
                </a:cxn>
                <a:cxn ang="0">
                  <a:pos x="26" y="129"/>
                </a:cxn>
                <a:cxn ang="0">
                  <a:pos x="33" y="127"/>
                </a:cxn>
                <a:cxn ang="0">
                  <a:pos x="47" y="127"/>
                </a:cxn>
                <a:cxn ang="0">
                  <a:pos x="55" y="124"/>
                </a:cxn>
                <a:cxn ang="0">
                  <a:pos x="62" y="124"/>
                </a:cxn>
                <a:cxn ang="0">
                  <a:pos x="69" y="122"/>
                </a:cxn>
                <a:cxn ang="0">
                  <a:pos x="76" y="122"/>
                </a:cxn>
                <a:cxn ang="0">
                  <a:pos x="91" y="117"/>
                </a:cxn>
                <a:cxn ang="0">
                  <a:pos x="95" y="117"/>
                </a:cxn>
                <a:cxn ang="0">
                  <a:pos x="103" y="115"/>
                </a:cxn>
                <a:cxn ang="0">
                  <a:pos x="107" y="115"/>
                </a:cxn>
                <a:cxn ang="0">
                  <a:pos x="105" y="98"/>
                </a:cxn>
                <a:cxn ang="0">
                  <a:pos x="107" y="83"/>
                </a:cxn>
                <a:cxn ang="0">
                  <a:pos x="107" y="57"/>
                </a:cxn>
                <a:cxn ang="0">
                  <a:pos x="110" y="43"/>
                </a:cxn>
                <a:cxn ang="0">
                  <a:pos x="110" y="14"/>
                </a:cxn>
                <a:cxn ang="0">
                  <a:pos x="112" y="0"/>
                </a:cxn>
                <a:cxn ang="0">
                  <a:pos x="100" y="0"/>
                </a:cxn>
                <a:cxn ang="0">
                  <a:pos x="93" y="2"/>
                </a:cxn>
                <a:cxn ang="0">
                  <a:pos x="79" y="2"/>
                </a:cxn>
                <a:cxn ang="0">
                  <a:pos x="71" y="4"/>
                </a:cxn>
                <a:cxn ang="0">
                  <a:pos x="64" y="4"/>
                </a:cxn>
                <a:cxn ang="0">
                  <a:pos x="50" y="9"/>
                </a:cxn>
                <a:cxn ang="0">
                  <a:pos x="43" y="9"/>
                </a:cxn>
                <a:cxn ang="0">
                  <a:pos x="35" y="12"/>
                </a:cxn>
                <a:cxn ang="0">
                  <a:pos x="28" y="14"/>
                </a:cxn>
                <a:cxn ang="0">
                  <a:pos x="21" y="14"/>
                </a:cxn>
                <a:cxn ang="0">
                  <a:pos x="16" y="16"/>
                </a:cxn>
                <a:cxn ang="0">
                  <a:pos x="9" y="19"/>
                </a:cxn>
                <a:cxn ang="0">
                  <a:pos x="4" y="21"/>
                </a:cxn>
                <a:cxn ang="0">
                  <a:pos x="2" y="33"/>
                </a:cxn>
                <a:cxn ang="0">
                  <a:pos x="0" y="47"/>
                </a:cxn>
              </a:cxnLst>
              <a:rect l="0" t="0" r="r" b="b"/>
              <a:pathLst>
                <a:path w="113" h="130">
                  <a:moveTo>
                    <a:pt x="0" y="47"/>
                  </a:moveTo>
                  <a:lnTo>
                    <a:pt x="0" y="100"/>
                  </a:lnTo>
                  <a:lnTo>
                    <a:pt x="2" y="112"/>
                  </a:lnTo>
                  <a:lnTo>
                    <a:pt x="4" y="127"/>
                  </a:lnTo>
                  <a:lnTo>
                    <a:pt x="14" y="127"/>
                  </a:lnTo>
                  <a:lnTo>
                    <a:pt x="19" y="129"/>
                  </a:lnTo>
                  <a:lnTo>
                    <a:pt x="26" y="129"/>
                  </a:lnTo>
                  <a:lnTo>
                    <a:pt x="33" y="127"/>
                  </a:lnTo>
                  <a:lnTo>
                    <a:pt x="47" y="127"/>
                  </a:lnTo>
                  <a:lnTo>
                    <a:pt x="55" y="124"/>
                  </a:lnTo>
                  <a:lnTo>
                    <a:pt x="62" y="124"/>
                  </a:lnTo>
                  <a:lnTo>
                    <a:pt x="69" y="122"/>
                  </a:lnTo>
                  <a:lnTo>
                    <a:pt x="76" y="122"/>
                  </a:lnTo>
                  <a:lnTo>
                    <a:pt x="91" y="117"/>
                  </a:lnTo>
                  <a:lnTo>
                    <a:pt x="95" y="117"/>
                  </a:lnTo>
                  <a:lnTo>
                    <a:pt x="103" y="115"/>
                  </a:lnTo>
                  <a:lnTo>
                    <a:pt x="107" y="115"/>
                  </a:lnTo>
                  <a:lnTo>
                    <a:pt x="105" y="98"/>
                  </a:lnTo>
                  <a:lnTo>
                    <a:pt x="107" y="83"/>
                  </a:lnTo>
                  <a:lnTo>
                    <a:pt x="107" y="57"/>
                  </a:lnTo>
                  <a:lnTo>
                    <a:pt x="110" y="43"/>
                  </a:lnTo>
                  <a:lnTo>
                    <a:pt x="110" y="14"/>
                  </a:lnTo>
                  <a:lnTo>
                    <a:pt x="112" y="0"/>
                  </a:lnTo>
                  <a:lnTo>
                    <a:pt x="100" y="0"/>
                  </a:lnTo>
                  <a:lnTo>
                    <a:pt x="93" y="2"/>
                  </a:lnTo>
                  <a:lnTo>
                    <a:pt x="79" y="2"/>
                  </a:lnTo>
                  <a:lnTo>
                    <a:pt x="71" y="4"/>
                  </a:lnTo>
                  <a:lnTo>
                    <a:pt x="64" y="4"/>
                  </a:lnTo>
                  <a:lnTo>
                    <a:pt x="50" y="9"/>
                  </a:lnTo>
                  <a:lnTo>
                    <a:pt x="43" y="9"/>
                  </a:lnTo>
                  <a:lnTo>
                    <a:pt x="35" y="12"/>
                  </a:lnTo>
                  <a:lnTo>
                    <a:pt x="28" y="14"/>
                  </a:lnTo>
                  <a:lnTo>
                    <a:pt x="21" y="14"/>
                  </a:lnTo>
                  <a:lnTo>
                    <a:pt x="16" y="16"/>
                  </a:lnTo>
                  <a:lnTo>
                    <a:pt x="9" y="19"/>
                  </a:lnTo>
                  <a:lnTo>
                    <a:pt x="4" y="21"/>
                  </a:lnTo>
                  <a:lnTo>
                    <a:pt x="2" y="33"/>
                  </a:lnTo>
                  <a:lnTo>
                    <a:pt x="0" y="47"/>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3" name="Freeform 1353"/>
            <p:cNvSpPr>
              <a:spLocks/>
            </p:cNvSpPr>
            <p:nvPr/>
          </p:nvSpPr>
          <p:spPr bwMode="auto">
            <a:xfrm>
              <a:off x="9009" y="1696"/>
              <a:ext cx="108" cy="123"/>
            </a:xfrm>
            <a:custGeom>
              <a:avLst/>
              <a:gdLst/>
              <a:ahLst/>
              <a:cxnLst>
                <a:cxn ang="0">
                  <a:pos x="2" y="45"/>
                </a:cxn>
                <a:cxn ang="0">
                  <a:pos x="0" y="72"/>
                </a:cxn>
                <a:cxn ang="0">
                  <a:pos x="0" y="95"/>
                </a:cxn>
                <a:cxn ang="0">
                  <a:pos x="4" y="120"/>
                </a:cxn>
                <a:cxn ang="0">
                  <a:pos x="9" y="120"/>
                </a:cxn>
                <a:cxn ang="0">
                  <a:pos x="14" y="122"/>
                </a:cxn>
                <a:cxn ang="0">
                  <a:pos x="33" y="122"/>
                </a:cxn>
                <a:cxn ang="0">
                  <a:pos x="40" y="120"/>
                </a:cxn>
                <a:cxn ang="0">
                  <a:pos x="45" y="120"/>
                </a:cxn>
                <a:cxn ang="0">
                  <a:pos x="52" y="117"/>
                </a:cxn>
                <a:cxn ang="0">
                  <a:pos x="60" y="117"/>
                </a:cxn>
                <a:cxn ang="0">
                  <a:pos x="74" y="112"/>
                </a:cxn>
                <a:cxn ang="0">
                  <a:pos x="81" y="112"/>
                </a:cxn>
                <a:cxn ang="0">
                  <a:pos x="88" y="110"/>
                </a:cxn>
                <a:cxn ang="0">
                  <a:pos x="93" y="107"/>
                </a:cxn>
                <a:cxn ang="0">
                  <a:pos x="98" y="107"/>
                </a:cxn>
                <a:cxn ang="0">
                  <a:pos x="103" y="105"/>
                </a:cxn>
                <a:cxn ang="0">
                  <a:pos x="103" y="67"/>
                </a:cxn>
                <a:cxn ang="0">
                  <a:pos x="105" y="52"/>
                </a:cxn>
                <a:cxn ang="0">
                  <a:pos x="105" y="40"/>
                </a:cxn>
                <a:cxn ang="0">
                  <a:pos x="107" y="28"/>
                </a:cxn>
                <a:cxn ang="0">
                  <a:pos x="107" y="0"/>
                </a:cxn>
                <a:cxn ang="0">
                  <a:pos x="103" y="0"/>
                </a:cxn>
                <a:cxn ang="0">
                  <a:pos x="98" y="2"/>
                </a:cxn>
                <a:cxn ang="0">
                  <a:pos x="83" y="2"/>
                </a:cxn>
                <a:cxn ang="0">
                  <a:pos x="76" y="4"/>
                </a:cxn>
                <a:cxn ang="0">
                  <a:pos x="69" y="4"/>
                </a:cxn>
                <a:cxn ang="0">
                  <a:pos x="62" y="7"/>
                </a:cxn>
                <a:cxn ang="0">
                  <a:pos x="57" y="7"/>
                </a:cxn>
                <a:cxn ang="0">
                  <a:pos x="50" y="9"/>
                </a:cxn>
                <a:cxn ang="0">
                  <a:pos x="43" y="9"/>
                </a:cxn>
                <a:cxn ang="0">
                  <a:pos x="35" y="12"/>
                </a:cxn>
                <a:cxn ang="0">
                  <a:pos x="28" y="14"/>
                </a:cxn>
                <a:cxn ang="0">
                  <a:pos x="21" y="14"/>
                </a:cxn>
                <a:cxn ang="0">
                  <a:pos x="16" y="16"/>
                </a:cxn>
                <a:cxn ang="0">
                  <a:pos x="9" y="19"/>
                </a:cxn>
                <a:cxn ang="0">
                  <a:pos x="4" y="21"/>
                </a:cxn>
                <a:cxn ang="0">
                  <a:pos x="2" y="45"/>
                </a:cxn>
              </a:cxnLst>
              <a:rect l="0" t="0" r="r" b="b"/>
              <a:pathLst>
                <a:path w="108" h="123">
                  <a:moveTo>
                    <a:pt x="2" y="45"/>
                  </a:moveTo>
                  <a:lnTo>
                    <a:pt x="0" y="72"/>
                  </a:lnTo>
                  <a:lnTo>
                    <a:pt x="0" y="95"/>
                  </a:lnTo>
                  <a:lnTo>
                    <a:pt x="4" y="120"/>
                  </a:lnTo>
                  <a:lnTo>
                    <a:pt x="9" y="120"/>
                  </a:lnTo>
                  <a:lnTo>
                    <a:pt x="14" y="122"/>
                  </a:lnTo>
                  <a:lnTo>
                    <a:pt x="33" y="122"/>
                  </a:lnTo>
                  <a:lnTo>
                    <a:pt x="40" y="120"/>
                  </a:lnTo>
                  <a:lnTo>
                    <a:pt x="45" y="120"/>
                  </a:lnTo>
                  <a:lnTo>
                    <a:pt x="52" y="117"/>
                  </a:lnTo>
                  <a:lnTo>
                    <a:pt x="60" y="117"/>
                  </a:lnTo>
                  <a:lnTo>
                    <a:pt x="74" y="112"/>
                  </a:lnTo>
                  <a:lnTo>
                    <a:pt x="81" y="112"/>
                  </a:lnTo>
                  <a:lnTo>
                    <a:pt x="88" y="110"/>
                  </a:lnTo>
                  <a:lnTo>
                    <a:pt x="93" y="107"/>
                  </a:lnTo>
                  <a:lnTo>
                    <a:pt x="98" y="107"/>
                  </a:lnTo>
                  <a:lnTo>
                    <a:pt x="103" y="105"/>
                  </a:lnTo>
                  <a:lnTo>
                    <a:pt x="103" y="67"/>
                  </a:lnTo>
                  <a:lnTo>
                    <a:pt x="105" y="52"/>
                  </a:lnTo>
                  <a:lnTo>
                    <a:pt x="105" y="40"/>
                  </a:lnTo>
                  <a:lnTo>
                    <a:pt x="107" y="28"/>
                  </a:lnTo>
                  <a:lnTo>
                    <a:pt x="107" y="0"/>
                  </a:lnTo>
                  <a:lnTo>
                    <a:pt x="103" y="0"/>
                  </a:lnTo>
                  <a:lnTo>
                    <a:pt x="98" y="2"/>
                  </a:lnTo>
                  <a:lnTo>
                    <a:pt x="83" y="2"/>
                  </a:lnTo>
                  <a:lnTo>
                    <a:pt x="76" y="4"/>
                  </a:lnTo>
                  <a:lnTo>
                    <a:pt x="69" y="4"/>
                  </a:lnTo>
                  <a:lnTo>
                    <a:pt x="62" y="7"/>
                  </a:lnTo>
                  <a:lnTo>
                    <a:pt x="57" y="7"/>
                  </a:lnTo>
                  <a:lnTo>
                    <a:pt x="50" y="9"/>
                  </a:lnTo>
                  <a:lnTo>
                    <a:pt x="43" y="9"/>
                  </a:lnTo>
                  <a:lnTo>
                    <a:pt x="35" y="12"/>
                  </a:lnTo>
                  <a:lnTo>
                    <a:pt x="28" y="14"/>
                  </a:lnTo>
                  <a:lnTo>
                    <a:pt x="21" y="14"/>
                  </a:lnTo>
                  <a:lnTo>
                    <a:pt x="16" y="16"/>
                  </a:lnTo>
                  <a:lnTo>
                    <a:pt x="9" y="19"/>
                  </a:lnTo>
                  <a:lnTo>
                    <a:pt x="4" y="21"/>
                  </a:lnTo>
                  <a:lnTo>
                    <a:pt x="2" y="45"/>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4" name="Freeform 1354"/>
            <p:cNvSpPr>
              <a:spLocks/>
            </p:cNvSpPr>
            <p:nvPr/>
          </p:nvSpPr>
          <p:spPr bwMode="auto">
            <a:xfrm>
              <a:off x="9009" y="1696"/>
              <a:ext cx="106" cy="116"/>
            </a:xfrm>
            <a:custGeom>
              <a:avLst/>
              <a:gdLst/>
              <a:ahLst/>
              <a:cxnLst>
                <a:cxn ang="0">
                  <a:pos x="71" y="105"/>
                </a:cxn>
                <a:cxn ang="0">
                  <a:pos x="79" y="105"/>
                </a:cxn>
                <a:cxn ang="0">
                  <a:pos x="83" y="103"/>
                </a:cxn>
                <a:cxn ang="0">
                  <a:pos x="91" y="100"/>
                </a:cxn>
                <a:cxn ang="0">
                  <a:pos x="95" y="100"/>
                </a:cxn>
                <a:cxn ang="0">
                  <a:pos x="100" y="98"/>
                </a:cxn>
                <a:cxn ang="0">
                  <a:pos x="98" y="86"/>
                </a:cxn>
                <a:cxn ang="0">
                  <a:pos x="100" y="72"/>
                </a:cxn>
                <a:cxn ang="0">
                  <a:pos x="100" y="50"/>
                </a:cxn>
                <a:cxn ang="0">
                  <a:pos x="103" y="38"/>
                </a:cxn>
                <a:cxn ang="0">
                  <a:pos x="103" y="14"/>
                </a:cxn>
                <a:cxn ang="0">
                  <a:pos x="105" y="0"/>
                </a:cxn>
                <a:cxn ang="0">
                  <a:pos x="100" y="2"/>
                </a:cxn>
                <a:cxn ang="0">
                  <a:pos x="81" y="2"/>
                </a:cxn>
                <a:cxn ang="0">
                  <a:pos x="74" y="4"/>
                </a:cxn>
                <a:cxn ang="0">
                  <a:pos x="69" y="4"/>
                </a:cxn>
                <a:cxn ang="0">
                  <a:pos x="62" y="7"/>
                </a:cxn>
                <a:cxn ang="0">
                  <a:pos x="55" y="7"/>
                </a:cxn>
                <a:cxn ang="0">
                  <a:pos x="47" y="9"/>
                </a:cxn>
                <a:cxn ang="0">
                  <a:pos x="40" y="12"/>
                </a:cxn>
                <a:cxn ang="0">
                  <a:pos x="33" y="12"/>
                </a:cxn>
                <a:cxn ang="0">
                  <a:pos x="28" y="14"/>
                </a:cxn>
                <a:cxn ang="0">
                  <a:pos x="21" y="16"/>
                </a:cxn>
                <a:cxn ang="0">
                  <a:pos x="14" y="16"/>
                </a:cxn>
                <a:cxn ang="0">
                  <a:pos x="4" y="21"/>
                </a:cxn>
                <a:cxn ang="0">
                  <a:pos x="2" y="45"/>
                </a:cxn>
                <a:cxn ang="0">
                  <a:pos x="0" y="67"/>
                </a:cxn>
                <a:cxn ang="0">
                  <a:pos x="2" y="91"/>
                </a:cxn>
                <a:cxn ang="0">
                  <a:pos x="4" y="112"/>
                </a:cxn>
                <a:cxn ang="0">
                  <a:pos x="9" y="115"/>
                </a:cxn>
                <a:cxn ang="0">
                  <a:pos x="31" y="115"/>
                </a:cxn>
                <a:cxn ang="0">
                  <a:pos x="38" y="112"/>
                </a:cxn>
                <a:cxn ang="0">
                  <a:pos x="45" y="112"/>
                </a:cxn>
                <a:cxn ang="0">
                  <a:pos x="52" y="110"/>
                </a:cxn>
                <a:cxn ang="0">
                  <a:pos x="57" y="110"/>
                </a:cxn>
                <a:cxn ang="0">
                  <a:pos x="71" y="105"/>
                </a:cxn>
              </a:cxnLst>
              <a:rect l="0" t="0" r="r" b="b"/>
              <a:pathLst>
                <a:path w="106" h="116">
                  <a:moveTo>
                    <a:pt x="71" y="105"/>
                  </a:moveTo>
                  <a:lnTo>
                    <a:pt x="79" y="105"/>
                  </a:lnTo>
                  <a:lnTo>
                    <a:pt x="83" y="103"/>
                  </a:lnTo>
                  <a:lnTo>
                    <a:pt x="91" y="100"/>
                  </a:lnTo>
                  <a:lnTo>
                    <a:pt x="95" y="100"/>
                  </a:lnTo>
                  <a:lnTo>
                    <a:pt x="100" y="98"/>
                  </a:lnTo>
                  <a:lnTo>
                    <a:pt x="98" y="86"/>
                  </a:lnTo>
                  <a:lnTo>
                    <a:pt x="100" y="72"/>
                  </a:lnTo>
                  <a:lnTo>
                    <a:pt x="100" y="50"/>
                  </a:lnTo>
                  <a:lnTo>
                    <a:pt x="103" y="38"/>
                  </a:lnTo>
                  <a:lnTo>
                    <a:pt x="103" y="14"/>
                  </a:lnTo>
                  <a:lnTo>
                    <a:pt x="105" y="0"/>
                  </a:lnTo>
                  <a:lnTo>
                    <a:pt x="100" y="2"/>
                  </a:lnTo>
                  <a:lnTo>
                    <a:pt x="81" y="2"/>
                  </a:lnTo>
                  <a:lnTo>
                    <a:pt x="74" y="4"/>
                  </a:lnTo>
                  <a:lnTo>
                    <a:pt x="69" y="4"/>
                  </a:lnTo>
                  <a:lnTo>
                    <a:pt x="62" y="7"/>
                  </a:lnTo>
                  <a:lnTo>
                    <a:pt x="55" y="7"/>
                  </a:lnTo>
                  <a:lnTo>
                    <a:pt x="47" y="9"/>
                  </a:lnTo>
                  <a:lnTo>
                    <a:pt x="40" y="12"/>
                  </a:lnTo>
                  <a:lnTo>
                    <a:pt x="33" y="12"/>
                  </a:lnTo>
                  <a:lnTo>
                    <a:pt x="28" y="14"/>
                  </a:lnTo>
                  <a:lnTo>
                    <a:pt x="21" y="16"/>
                  </a:lnTo>
                  <a:lnTo>
                    <a:pt x="14" y="16"/>
                  </a:lnTo>
                  <a:lnTo>
                    <a:pt x="4" y="21"/>
                  </a:lnTo>
                  <a:lnTo>
                    <a:pt x="2" y="45"/>
                  </a:lnTo>
                  <a:lnTo>
                    <a:pt x="0" y="67"/>
                  </a:lnTo>
                  <a:lnTo>
                    <a:pt x="2" y="91"/>
                  </a:lnTo>
                  <a:lnTo>
                    <a:pt x="4" y="112"/>
                  </a:lnTo>
                  <a:lnTo>
                    <a:pt x="9" y="115"/>
                  </a:lnTo>
                  <a:lnTo>
                    <a:pt x="31" y="115"/>
                  </a:lnTo>
                  <a:lnTo>
                    <a:pt x="38" y="112"/>
                  </a:lnTo>
                  <a:lnTo>
                    <a:pt x="45" y="112"/>
                  </a:lnTo>
                  <a:lnTo>
                    <a:pt x="52" y="110"/>
                  </a:lnTo>
                  <a:lnTo>
                    <a:pt x="57" y="110"/>
                  </a:lnTo>
                  <a:lnTo>
                    <a:pt x="71" y="105"/>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5" name="Freeform 1355"/>
            <p:cNvSpPr>
              <a:spLocks/>
            </p:cNvSpPr>
            <p:nvPr/>
          </p:nvSpPr>
          <p:spPr bwMode="auto">
            <a:xfrm>
              <a:off x="9012" y="1699"/>
              <a:ext cx="98" cy="105"/>
            </a:xfrm>
            <a:custGeom>
              <a:avLst/>
              <a:gdLst/>
              <a:ahLst/>
              <a:cxnLst>
                <a:cxn ang="0">
                  <a:pos x="33" y="105"/>
                </a:cxn>
                <a:cxn ang="0">
                  <a:pos x="47" y="100"/>
                </a:cxn>
                <a:cxn ang="0">
                  <a:pos x="55" y="100"/>
                </a:cxn>
                <a:cxn ang="0">
                  <a:pos x="60" y="98"/>
                </a:cxn>
                <a:cxn ang="0">
                  <a:pos x="67" y="95"/>
                </a:cxn>
                <a:cxn ang="0">
                  <a:pos x="71" y="93"/>
                </a:cxn>
                <a:cxn ang="0">
                  <a:pos x="79" y="93"/>
                </a:cxn>
                <a:cxn ang="0">
                  <a:pos x="88" y="88"/>
                </a:cxn>
                <a:cxn ang="0">
                  <a:pos x="93" y="88"/>
                </a:cxn>
                <a:cxn ang="0">
                  <a:pos x="93" y="55"/>
                </a:cxn>
                <a:cxn ang="0">
                  <a:pos x="95" y="43"/>
                </a:cxn>
                <a:cxn ang="0">
                  <a:pos x="95" y="33"/>
                </a:cxn>
                <a:cxn ang="0">
                  <a:pos x="98" y="21"/>
                </a:cxn>
                <a:cxn ang="0">
                  <a:pos x="98" y="0"/>
                </a:cxn>
                <a:cxn ang="0">
                  <a:pos x="83" y="0"/>
                </a:cxn>
                <a:cxn ang="0">
                  <a:pos x="76" y="2"/>
                </a:cxn>
                <a:cxn ang="0">
                  <a:pos x="64" y="2"/>
                </a:cxn>
                <a:cxn ang="0">
                  <a:pos x="50" y="7"/>
                </a:cxn>
                <a:cxn ang="0">
                  <a:pos x="43" y="7"/>
                </a:cxn>
                <a:cxn ang="0">
                  <a:pos x="35" y="9"/>
                </a:cxn>
                <a:cxn ang="0">
                  <a:pos x="31" y="9"/>
                </a:cxn>
                <a:cxn ang="0">
                  <a:pos x="23" y="11"/>
                </a:cxn>
                <a:cxn ang="0">
                  <a:pos x="19" y="14"/>
                </a:cxn>
                <a:cxn ang="0">
                  <a:pos x="11" y="14"/>
                </a:cxn>
                <a:cxn ang="0">
                  <a:pos x="2" y="19"/>
                </a:cxn>
                <a:cxn ang="0">
                  <a:pos x="0" y="40"/>
                </a:cxn>
                <a:cxn ang="0">
                  <a:pos x="0" y="83"/>
                </a:cxn>
                <a:cxn ang="0">
                  <a:pos x="2" y="105"/>
                </a:cxn>
                <a:cxn ang="0">
                  <a:pos x="33" y="105"/>
                </a:cxn>
              </a:cxnLst>
              <a:rect l="0" t="0" r="r" b="b"/>
              <a:pathLst>
                <a:path w="98" h="105">
                  <a:moveTo>
                    <a:pt x="33" y="105"/>
                  </a:moveTo>
                  <a:lnTo>
                    <a:pt x="47" y="100"/>
                  </a:lnTo>
                  <a:lnTo>
                    <a:pt x="55" y="100"/>
                  </a:lnTo>
                  <a:lnTo>
                    <a:pt x="60" y="98"/>
                  </a:lnTo>
                  <a:lnTo>
                    <a:pt x="67" y="95"/>
                  </a:lnTo>
                  <a:lnTo>
                    <a:pt x="71" y="93"/>
                  </a:lnTo>
                  <a:lnTo>
                    <a:pt x="79" y="93"/>
                  </a:lnTo>
                  <a:lnTo>
                    <a:pt x="88" y="88"/>
                  </a:lnTo>
                  <a:lnTo>
                    <a:pt x="93" y="88"/>
                  </a:lnTo>
                  <a:lnTo>
                    <a:pt x="93" y="55"/>
                  </a:lnTo>
                  <a:lnTo>
                    <a:pt x="95" y="43"/>
                  </a:lnTo>
                  <a:lnTo>
                    <a:pt x="95" y="33"/>
                  </a:lnTo>
                  <a:lnTo>
                    <a:pt x="98" y="21"/>
                  </a:lnTo>
                  <a:lnTo>
                    <a:pt x="98" y="0"/>
                  </a:lnTo>
                  <a:lnTo>
                    <a:pt x="83" y="0"/>
                  </a:lnTo>
                  <a:lnTo>
                    <a:pt x="76" y="2"/>
                  </a:lnTo>
                  <a:lnTo>
                    <a:pt x="64" y="2"/>
                  </a:lnTo>
                  <a:lnTo>
                    <a:pt x="50" y="7"/>
                  </a:lnTo>
                  <a:lnTo>
                    <a:pt x="43" y="7"/>
                  </a:lnTo>
                  <a:lnTo>
                    <a:pt x="35" y="9"/>
                  </a:lnTo>
                  <a:lnTo>
                    <a:pt x="31" y="9"/>
                  </a:lnTo>
                  <a:lnTo>
                    <a:pt x="23" y="11"/>
                  </a:lnTo>
                  <a:lnTo>
                    <a:pt x="19" y="14"/>
                  </a:lnTo>
                  <a:lnTo>
                    <a:pt x="11" y="14"/>
                  </a:lnTo>
                  <a:lnTo>
                    <a:pt x="2" y="19"/>
                  </a:lnTo>
                  <a:lnTo>
                    <a:pt x="0" y="40"/>
                  </a:lnTo>
                  <a:lnTo>
                    <a:pt x="0" y="83"/>
                  </a:lnTo>
                  <a:lnTo>
                    <a:pt x="2" y="105"/>
                  </a:lnTo>
                  <a:lnTo>
                    <a:pt x="33" y="105"/>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6" name="Freeform 1356"/>
            <p:cNvSpPr>
              <a:spLocks/>
            </p:cNvSpPr>
            <p:nvPr/>
          </p:nvSpPr>
          <p:spPr bwMode="auto">
            <a:xfrm>
              <a:off x="9012" y="1699"/>
              <a:ext cx="96" cy="101"/>
            </a:xfrm>
            <a:custGeom>
              <a:avLst/>
              <a:gdLst/>
              <a:ahLst/>
              <a:cxnLst>
                <a:cxn ang="0">
                  <a:pos x="0" y="40"/>
                </a:cxn>
                <a:cxn ang="0">
                  <a:pos x="0" y="79"/>
                </a:cxn>
                <a:cxn ang="0">
                  <a:pos x="2" y="98"/>
                </a:cxn>
                <a:cxn ang="0">
                  <a:pos x="7" y="98"/>
                </a:cxn>
                <a:cxn ang="0">
                  <a:pos x="11" y="100"/>
                </a:cxn>
                <a:cxn ang="0">
                  <a:pos x="16" y="100"/>
                </a:cxn>
                <a:cxn ang="0">
                  <a:pos x="21" y="98"/>
                </a:cxn>
                <a:cxn ang="0">
                  <a:pos x="33" y="98"/>
                </a:cxn>
                <a:cxn ang="0">
                  <a:pos x="38" y="95"/>
                </a:cxn>
                <a:cxn ang="0">
                  <a:pos x="45" y="93"/>
                </a:cxn>
                <a:cxn ang="0">
                  <a:pos x="52" y="93"/>
                </a:cxn>
                <a:cxn ang="0">
                  <a:pos x="57" y="91"/>
                </a:cxn>
                <a:cxn ang="0">
                  <a:pos x="64" y="88"/>
                </a:cxn>
                <a:cxn ang="0">
                  <a:pos x="69" y="86"/>
                </a:cxn>
                <a:cxn ang="0">
                  <a:pos x="76" y="83"/>
                </a:cxn>
                <a:cxn ang="0">
                  <a:pos x="81" y="83"/>
                </a:cxn>
                <a:cxn ang="0">
                  <a:pos x="86" y="81"/>
                </a:cxn>
                <a:cxn ang="0">
                  <a:pos x="88" y="81"/>
                </a:cxn>
                <a:cxn ang="0">
                  <a:pos x="88" y="60"/>
                </a:cxn>
                <a:cxn ang="0">
                  <a:pos x="91" y="50"/>
                </a:cxn>
                <a:cxn ang="0">
                  <a:pos x="91" y="40"/>
                </a:cxn>
                <a:cxn ang="0">
                  <a:pos x="93" y="31"/>
                </a:cxn>
                <a:cxn ang="0">
                  <a:pos x="93" y="21"/>
                </a:cxn>
                <a:cxn ang="0">
                  <a:pos x="95" y="11"/>
                </a:cxn>
                <a:cxn ang="0">
                  <a:pos x="95" y="0"/>
                </a:cxn>
                <a:cxn ang="0">
                  <a:pos x="81" y="0"/>
                </a:cxn>
                <a:cxn ang="0">
                  <a:pos x="74" y="2"/>
                </a:cxn>
                <a:cxn ang="0">
                  <a:pos x="69" y="2"/>
                </a:cxn>
                <a:cxn ang="0">
                  <a:pos x="62" y="4"/>
                </a:cxn>
                <a:cxn ang="0">
                  <a:pos x="55" y="4"/>
                </a:cxn>
                <a:cxn ang="0">
                  <a:pos x="47" y="7"/>
                </a:cxn>
                <a:cxn ang="0">
                  <a:pos x="43" y="7"/>
                </a:cxn>
                <a:cxn ang="0">
                  <a:pos x="35" y="9"/>
                </a:cxn>
                <a:cxn ang="0">
                  <a:pos x="28" y="11"/>
                </a:cxn>
                <a:cxn ang="0">
                  <a:pos x="23" y="11"/>
                </a:cxn>
                <a:cxn ang="0">
                  <a:pos x="16" y="14"/>
                </a:cxn>
                <a:cxn ang="0">
                  <a:pos x="11" y="16"/>
                </a:cxn>
                <a:cxn ang="0">
                  <a:pos x="7" y="16"/>
                </a:cxn>
                <a:cxn ang="0">
                  <a:pos x="2" y="19"/>
                </a:cxn>
                <a:cxn ang="0">
                  <a:pos x="0" y="40"/>
                </a:cxn>
              </a:cxnLst>
              <a:rect l="0" t="0" r="r" b="b"/>
              <a:pathLst>
                <a:path w="96" h="101">
                  <a:moveTo>
                    <a:pt x="0" y="40"/>
                  </a:moveTo>
                  <a:lnTo>
                    <a:pt x="0" y="79"/>
                  </a:lnTo>
                  <a:lnTo>
                    <a:pt x="2" y="98"/>
                  </a:lnTo>
                  <a:lnTo>
                    <a:pt x="7" y="98"/>
                  </a:lnTo>
                  <a:lnTo>
                    <a:pt x="11" y="100"/>
                  </a:lnTo>
                  <a:lnTo>
                    <a:pt x="16" y="100"/>
                  </a:lnTo>
                  <a:lnTo>
                    <a:pt x="21" y="98"/>
                  </a:lnTo>
                  <a:lnTo>
                    <a:pt x="33" y="98"/>
                  </a:lnTo>
                  <a:lnTo>
                    <a:pt x="38" y="95"/>
                  </a:lnTo>
                  <a:lnTo>
                    <a:pt x="45" y="93"/>
                  </a:lnTo>
                  <a:lnTo>
                    <a:pt x="52" y="93"/>
                  </a:lnTo>
                  <a:lnTo>
                    <a:pt x="57" y="91"/>
                  </a:lnTo>
                  <a:lnTo>
                    <a:pt x="64" y="88"/>
                  </a:lnTo>
                  <a:lnTo>
                    <a:pt x="69" y="86"/>
                  </a:lnTo>
                  <a:lnTo>
                    <a:pt x="76" y="83"/>
                  </a:lnTo>
                  <a:lnTo>
                    <a:pt x="81" y="83"/>
                  </a:lnTo>
                  <a:lnTo>
                    <a:pt x="86" y="81"/>
                  </a:lnTo>
                  <a:lnTo>
                    <a:pt x="88" y="81"/>
                  </a:lnTo>
                  <a:lnTo>
                    <a:pt x="88" y="60"/>
                  </a:lnTo>
                  <a:lnTo>
                    <a:pt x="91" y="50"/>
                  </a:lnTo>
                  <a:lnTo>
                    <a:pt x="91" y="40"/>
                  </a:lnTo>
                  <a:lnTo>
                    <a:pt x="93" y="31"/>
                  </a:lnTo>
                  <a:lnTo>
                    <a:pt x="93" y="21"/>
                  </a:lnTo>
                  <a:lnTo>
                    <a:pt x="95" y="11"/>
                  </a:lnTo>
                  <a:lnTo>
                    <a:pt x="95" y="0"/>
                  </a:lnTo>
                  <a:lnTo>
                    <a:pt x="81" y="0"/>
                  </a:lnTo>
                  <a:lnTo>
                    <a:pt x="74" y="2"/>
                  </a:lnTo>
                  <a:lnTo>
                    <a:pt x="69" y="2"/>
                  </a:lnTo>
                  <a:lnTo>
                    <a:pt x="62" y="4"/>
                  </a:lnTo>
                  <a:lnTo>
                    <a:pt x="55" y="4"/>
                  </a:lnTo>
                  <a:lnTo>
                    <a:pt x="47" y="7"/>
                  </a:lnTo>
                  <a:lnTo>
                    <a:pt x="43" y="7"/>
                  </a:lnTo>
                  <a:lnTo>
                    <a:pt x="35" y="9"/>
                  </a:lnTo>
                  <a:lnTo>
                    <a:pt x="28" y="11"/>
                  </a:lnTo>
                  <a:lnTo>
                    <a:pt x="23" y="11"/>
                  </a:lnTo>
                  <a:lnTo>
                    <a:pt x="16" y="14"/>
                  </a:lnTo>
                  <a:lnTo>
                    <a:pt x="11" y="16"/>
                  </a:lnTo>
                  <a:lnTo>
                    <a:pt x="7" y="16"/>
                  </a:lnTo>
                  <a:lnTo>
                    <a:pt x="2" y="19"/>
                  </a:lnTo>
                  <a:lnTo>
                    <a:pt x="0" y="4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7" name="Freeform 1357"/>
            <p:cNvSpPr>
              <a:spLocks/>
            </p:cNvSpPr>
            <p:nvPr/>
          </p:nvSpPr>
          <p:spPr bwMode="auto">
            <a:xfrm>
              <a:off x="9014" y="1708"/>
              <a:ext cx="144" cy="27"/>
            </a:xfrm>
            <a:custGeom>
              <a:avLst/>
              <a:gdLst/>
              <a:ahLst/>
              <a:cxnLst>
                <a:cxn ang="0">
                  <a:pos x="129" y="7"/>
                </a:cxn>
                <a:cxn ang="0">
                  <a:pos x="143" y="0"/>
                </a:cxn>
                <a:cxn ang="0">
                  <a:pos x="131" y="4"/>
                </a:cxn>
                <a:cxn ang="0">
                  <a:pos x="103" y="7"/>
                </a:cxn>
                <a:cxn ang="0">
                  <a:pos x="38" y="14"/>
                </a:cxn>
                <a:cxn ang="0">
                  <a:pos x="0" y="21"/>
                </a:cxn>
                <a:cxn ang="0">
                  <a:pos x="7" y="26"/>
                </a:cxn>
                <a:cxn ang="0">
                  <a:pos x="129" y="7"/>
                </a:cxn>
              </a:cxnLst>
              <a:rect l="0" t="0" r="r" b="b"/>
              <a:pathLst>
                <a:path w="144" h="27">
                  <a:moveTo>
                    <a:pt x="129" y="7"/>
                  </a:moveTo>
                  <a:lnTo>
                    <a:pt x="143" y="0"/>
                  </a:lnTo>
                  <a:lnTo>
                    <a:pt x="131" y="4"/>
                  </a:lnTo>
                  <a:lnTo>
                    <a:pt x="103" y="7"/>
                  </a:lnTo>
                  <a:lnTo>
                    <a:pt x="38" y="14"/>
                  </a:lnTo>
                  <a:lnTo>
                    <a:pt x="0" y="21"/>
                  </a:lnTo>
                  <a:lnTo>
                    <a:pt x="7" y="26"/>
                  </a:lnTo>
                  <a:lnTo>
                    <a:pt x="129"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8" name="Freeform 1358"/>
            <p:cNvSpPr>
              <a:spLocks/>
            </p:cNvSpPr>
            <p:nvPr/>
          </p:nvSpPr>
          <p:spPr bwMode="auto">
            <a:xfrm>
              <a:off x="9019" y="1715"/>
              <a:ext cx="125" cy="149"/>
            </a:xfrm>
            <a:custGeom>
              <a:avLst/>
              <a:gdLst/>
              <a:ahLst/>
              <a:cxnLst>
                <a:cxn ang="0">
                  <a:pos x="26" y="12"/>
                </a:cxn>
                <a:cxn ang="0">
                  <a:pos x="16" y="12"/>
                </a:cxn>
                <a:cxn ang="0">
                  <a:pos x="2" y="16"/>
                </a:cxn>
                <a:cxn ang="0">
                  <a:pos x="2" y="31"/>
                </a:cxn>
                <a:cxn ang="0">
                  <a:pos x="0" y="45"/>
                </a:cxn>
                <a:cxn ang="0">
                  <a:pos x="0" y="127"/>
                </a:cxn>
                <a:cxn ang="0">
                  <a:pos x="2" y="146"/>
                </a:cxn>
                <a:cxn ang="0">
                  <a:pos x="26" y="146"/>
                </a:cxn>
                <a:cxn ang="0">
                  <a:pos x="33" y="148"/>
                </a:cxn>
                <a:cxn ang="0">
                  <a:pos x="100" y="148"/>
                </a:cxn>
                <a:cxn ang="0">
                  <a:pos x="108" y="146"/>
                </a:cxn>
                <a:cxn ang="0">
                  <a:pos x="124" y="146"/>
                </a:cxn>
                <a:cxn ang="0">
                  <a:pos x="122" y="108"/>
                </a:cxn>
                <a:cxn ang="0">
                  <a:pos x="122" y="33"/>
                </a:cxn>
                <a:cxn ang="0">
                  <a:pos x="124" y="0"/>
                </a:cxn>
                <a:cxn ang="0">
                  <a:pos x="115" y="0"/>
                </a:cxn>
                <a:cxn ang="0">
                  <a:pos x="108" y="2"/>
                </a:cxn>
                <a:cxn ang="0">
                  <a:pos x="86" y="2"/>
                </a:cxn>
                <a:cxn ang="0">
                  <a:pos x="79" y="4"/>
                </a:cxn>
                <a:cxn ang="0">
                  <a:pos x="62" y="4"/>
                </a:cxn>
                <a:cxn ang="0">
                  <a:pos x="55" y="7"/>
                </a:cxn>
                <a:cxn ang="0">
                  <a:pos x="48" y="7"/>
                </a:cxn>
                <a:cxn ang="0">
                  <a:pos x="40" y="9"/>
                </a:cxn>
                <a:cxn ang="0">
                  <a:pos x="33" y="9"/>
                </a:cxn>
                <a:cxn ang="0">
                  <a:pos x="26" y="12"/>
                </a:cxn>
              </a:cxnLst>
              <a:rect l="0" t="0" r="r" b="b"/>
              <a:pathLst>
                <a:path w="125" h="149">
                  <a:moveTo>
                    <a:pt x="26" y="12"/>
                  </a:moveTo>
                  <a:lnTo>
                    <a:pt x="16" y="12"/>
                  </a:lnTo>
                  <a:lnTo>
                    <a:pt x="2" y="16"/>
                  </a:lnTo>
                  <a:lnTo>
                    <a:pt x="2" y="31"/>
                  </a:lnTo>
                  <a:lnTo>
                    <a:pt x="0" y="45"/>
                  </a:lnTo>
                  <a:lnTo>
                    <a:pt x="0" y="127"/>
                  </a:lnTo>
                  <a:lnTo>
                    <a:pt x="2" y="146"/>
                  </a:lnTo>
                  <a:lnTo>
                    <a:pt x="26" y="146"/>
                  </a:lnTo>
                  <a:lnTo>
                    <a:pt x="33" y="148"/>
                  </a:lnTo>
                  <a:lnTo>
                    <a:pt x="100" y="148"/>
                  </a:lnTo>
                  <a:lnTo>
                    <a:pt x="108" y="146"/>
                  </a:lnTo>
                  <a:lnTo>
                    <a:pt x="124" y="146"/>
                  </a:lnTo>
                  <a:lnTo>
                    <a:pt x="122" y="108"/>
                  </a:lnTo>
                  <a:lnTo>
                    <a:pt x="122" y="33"/>
                  </a:lnTo>
                  <a:lnTo>
                    <a:pt x="124" y="0"/>
                  </a:lnTo>
                  <a:lnTo>
                    <a:pt x="115" y="0"/>
                  </a:lnTo>
                  <a:lnTo>
                    <a:pt x="108" y="2"/>
                  </a:lnTo>
                  <a:lnTo>
                    <a:pt x="86" y="2"/>
                  </a:lnTo>
                  <a:lnTo>
                    <a:pt x="79" y="4"/>
                  </a:lnTo>
                  <a:lnTo>
                    <a:pt x="62" y="4"/>
                  </a:lnTo>
                  <a:lnTo>
                    <a:pt x="55" y="7"/>
                  </a:lnTo>
                  <a:lnTo>
                    <a:pt x="48" y="7"/>
                  </a:lnTo>
                  <a:lnTo>
                    <a:pt x="40" y="9"/>
                  </a:lnTo>
                  <a:lnTo>
                    <a:pt x="33" y="9"/>
                  </a:lnTo>
                  <a:lnTo>
                    <a:pt x="26" y="12"/>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9" name="Freeform 1359"/>
            <p:cNvSpPr>
              <a:spLocks/>
            </p:cNvSpPr>
            <p:nvPr/>
          </p:nvSpPr>
          <p:spPr bwMode="auto">
            <a:xfrm>
              <a:off x="9019" y="1720"/>
              <a:ext cx="120" cy="142"/>
            </a:xfrm>
            <a:custGeom>
              <a:avLst/>
              <a:gdLst/>
              <a:ahLst/>
              <a:cxnLst>
                <a:cxn ang="0">
                  <a:pos x="4" y="28"/>
                </a:cxn>
                <a:cxn ang="0">
                  <a:pos x="2" y="43"/>
                </a:cxn>
                <a:cxn ang="0">
                  <a:pos x="2" y="55"/>
                </a:cxn>
                <a:cxn ang="0">
                  <a:pos x="0" y="72"/>
                </a:cxn>
                <a:cxn ang="0">
                  <a:pos x="0" y="86"/>
                </a:cxn>
                <a:cxn ang="0">
                  <a:pos x="2" y="103"/>
                </a:cxn>
                <a:cxn ang="0">
                  <a:pos x="2" y="120"/>
                </a:cxn>
                <a:cxn ang="0">
                  <a:pos x="4" y="136"/>
                </a:cxn>
                <a:cxn ang="0">
                  <a:pos x="12" y="139"/>
                </a:cxn>
                <a:cxn ang="0">
                  <a:pos x="40" y="139"/>
                </a:cxn>
                <a:cxn ang="0">
                  <a:pos x="48" y="141"/>
                </a:cxn>
                <a:cxn ang="0">
                  <a:pos x="84" y="141"/>
                </a:cxn>
                <a:cxn ang="0">
                  <a:pos x="91" y="139"/>
                </a:cxn>
                <a:cxn ang="0">
                  <a:pos x="105" y="139"/>
                </a:cxn>
                <a:cxn ang="0">
                  <a:pos x="112" y="136"/>
                </a:cxn>
                <a:cxn ang="0">
                  <a:pos x="120" y="136"/>
                </a:cxn>
                <a:cxn ang="0">
                  <a:pos x="120" y="0"/>
                </a:cxn>
                <a:cxn ang="0">
                  <a:pos x="84" y="0"/>
                </a:cxn>
                <a:cxn ang="0">
                  <a:pos x="76" y="2"/>
                </a:cxn>
                <a:cxn ang="0">
                  <a:pos x="62" y="2"/>
                </a:cxn>
                <a:cxn ang="0">
                  <a:pos x="55" y="4"/>
                </a:cxn>
                <a:cxn ang="0">
                  <a:pos x="48" y="4"/>
                </a:cxn>
                <a:cxn ang="0">
                  <a:pos x="40" y="7"/>
                </a:cxn>
                <a:cxn ang="0">
                  <a:pos x="33" y="7"/>
                </a:cxn>
                <a:cxn ang="0">
                  <a:pos x="26" y="9"/>
                </a:cxn>
                <a:cxn ang="0">
                  <a:pos x="19" y="9"/>
                </a:cxn>
                <a:cxn ang="0">
                  <a:pos x="4" y="14"/>
                </a:cxn>
                <a:cxn ang="0">
                  <a:pos x="4" y="28"/>
                </a:cxn>
              </a:cxnLst>
              <a:rect l="0" t="0" r="r" b="b"/>
              <a:pathLst>
                <a:path w="120" h="142">
                  <a:moveTo>
                    <a:pt x="4" y="28"/>
                  </a:moveTo>
                  <a:lnTo>
                    <a:pt x="2" y="43"/>
                  </a:lnTo>
                  <a:lnTo>
                    <a:pt x="2" y="55"/>
                  </a:lnTo>
                  <a:lnTo>
                    <a:pt x="0" y="72"/>
                  </a:lnTo>
                  <a:lnTo>
                    <a:pt x="0" y="86"/>
                  </a:lnTo>
                  <a:lnTo>
                    <a:pt x="2" y="103"/>
                  </a:lnTo>
                  <a:lnTo>
                    <a:pt x="2" y="120"/>
                  </a:lnTo>
                  <a:lnTo>
                    <a:pt x="4" y="136"/>
                  </a:lnTo>
                  <a:lnTo>
                    <a:pt x="12" y="139"/>
                  </a:lnTo>
                  <a:lnTo>
                    <a:pt x="40" y="139"/>
                  </a:lnTo>
                  <a:lnTo>
                    <a:pt x="48" y="141"/>
                  </a:lnTo>
                  <a:lnTo>
                    <a:pt x="84" y="141"/>
                  </a:lnTo>
                  <a:lnTo>
                    <a:pt x="91" y="139"/>
                  </a:lnTo>
                  <a:lnTo>
                    <a:pt x="105" y="139"/>
                  </a:lnTo>
                  <a:lnTo>
                    <a:pt x="112" y="136"/>
                  </a:lnTo>
                  <a:lnTo>
                    <a:pt x="120" y="136"/>
                  </a:lnTo>
                  <a:lnTo>
                    <a:pt x="120" y="0"/>
                  </a:lnTo>
                  <a:lnTo>
                    <a:pt x="84" y="0"/>
                  </a:lnTo>
                  <a:lnTo>
                    <a:pt x="76" y="2"/>
                  </a:lnTo>
                  <a:lnTo>
                    <a:pt x="62" y="2"/>
                  </a:lnTo>
                  <a:lnTo>
                    <a:pt x="55" y="4"/>
                  </a:lnTo>
                  <a:lnTo>
                    <a:pt x="48" y="4"/>
                  </a:lnTo>
                  <a:lnTo>
                    <a:pt x="40" y="7"/>
                  </a:lnTo>
                  <a:lnTo>
                    <a:pt x="33" y="7"/>
                  </a:lnTo>
                  <a:lnTo>
                    <a:pt x="26" y="9"/>
                  </a:lnTo>
                  <a:lnTo>
                    <a:pt x="19" y="9"/>
                  </a:lnTo>
                  <a:lnTo>
                    <a:pt x="4" y="14"/>
                  </a:lnTo>
                  <a:lnTo>
                    <a:pt x="4" y="28"/>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0" name="Freeform 1360"/>
            <p:cNvSpPr>
              <a:spLocks/>
            </p:cNvSpPr>
            <p:nvPr/>
          </p:nvSpPr>
          <p:spPr bwMode="auto">
            <a:xfrm>
              <a:off x="9021" y="1723"/>
              <a:ext cx="115" cy="134"/>
            </a:xfrm>
            <a:custGeom>
              <a:avLst/>
              <a:gdLst/>
              <a:ahLst/>
              <a:cxnLst>
                <a:cxn ang="0">
                  <a:pos x="26" y="134"/>
                </a:cxn>
                <a:cxn ang="0">
                  <a:pos x="93" y="134"/>
                </a:cxn>
                <a:cxn ang="0">
                  <a:pos x="100" y="132"/>
                </a:cxn>
                <a:cxn ang="0">
                  <a:pos x="108" y="132"/>
                </a:cxn>
                <a:cxn ang="0">
                  <a:pos x="115" y="129"/>
                </a:cxn>
                <a:cxn ang="0">
                  <a:pos x="115" y="0"/>
                </a:cxn>
                <a:cxn ang="0">
                  <a:pos x="79" y="0"/>
                </a:cxn>
                <a:cxn ang="0">
                  <a:pos x="72" y="2"/>
                </a:cxn>
                <a:cxn ang="0">
                  <a:pos x="60" y="2"/>
                </a:cxn>
                <a:cxn ang="0">
                  <a:pos x="52" y="4"/>
                </a:cxn>
                <a:cxn ang="0">
                  <a:pos x="38" y="4"/>
                </a:cxn>
                <a:cxn ang="0">
                  <a:pos x="31" y="7"/>
                </a:cxn>
                <a:cxn ang="0">
                  <a:pos x="26" y="7"/>
                </a:cxn>
                <a:cxn ang="0">
                  <a:pos x="4" y="14"/>
                </a:cxn>
                <a:cxn ang="0">
                  <a:pos x="2" y="26"/>
                </a:cxn>
                <a:cxn ang="0">
                  <a:pos x="2" y="40"/>
                </a:cxn>
                <a:cxn ang="0">
                  <a:pos x="0" y="55"/>
                </a:cxn>
                <a:cxn ang="0">
                  <a:pos x="0" y="98"/>
                </a:cxn>
                <a:cxn ang="0">
                  <a:pos x="4" y="132"/>
                </a:cxn>
                <a:cxn ang="0">
                  <a:pos x="19" y="132"/>
                </a:cxn>
                <a:cxn ang="0">
                  <a:pos x="26" y="134"/>
                </a:cxn>
              </a:cxnLst>
              <a:rect l="0" t="0" r="r" b="b"/>
              <a:pathLst>
                <a:path w="115" h="134">
                  <a:moveTo>
                    <a:pt x="26" y="134"/>
                  </a:moveTo>
                  <a:lnTo>
                    <a:pt x="93" y="134"/>
                  </a:lnTo>
                  <a:lnTo>
                    <a:pt x="100" y="132"/>
                  </a:lnTo>
                  <a:lnTo>
                    <a:pt x="108" y="132"/>
                  </a:lnTo>
                  <a:lnTo>
                    <a:pt x="115" y="129"/>
                  </a:lnTo>
                  <a:lnTo>
                    <a:pt x="115" y="0"/>
                  </a:lnTo>
                  <a:lnTo>
                    <a:pt x="79" y="0"/>
                  </a:lnTo>
                  <a:lnTo>
                    <a:pt x="72" y="2"/>
                  </a:lnTo>
                  <a:lnTo>
                    <a:pt x="60" y="2"/>
                  </a:lnTo>
                  <a:lnTo>
                    <a:pt x="52" y="4"/>
                  </a:lnTo>
                  <a:lnTo>
                    <a:pt x="38" y="4"/>
                  </a:lnTo>
                  <a:lnTo>
                    <a:pt x="31" y="7"/>
                  </a:lnTo>
                  <a:lnTo>
                    <a:pt x="26" y="7"/>
                  </a:lnTo>
                  <a:lnTo>
                    <a:pt x="4" y="14"/>
                  </a:lnTo>
                  <a:lnTo>
                    <a:pt x="2" y="26"/>
                  </a:lnTo>
                  <a:lnTo>
                    <a:pt x="2" y="40"/>
                  </a:lnTo>
                  <a:lnTo>
                    <a:pt x="0" y="55"/>
                  </a:lnTo>
                  <a:lnTo>
                    <a:pt x="0" y="98"/>
                  </a:lnTo>
                  <a:lnTo>
                    <a:pt x="4" y="132"/>
                  </a:lnTo>
                  <a:lnTo>
                    <a:pt x="19" y="132"/>
                  </a:lnTo>
                  <a:lnTo>
                    <a:pt x="26" y="134"/>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1" name="Freeform 1361"/>
            <p:cNvSpPr>
              <a:spLocks/>
            </p:cNvSpPr>
            <p:nvPr/>
          </p:nvSpPr>
          <p:spPr bwMode="auto">
            <a:xfrm>
              <a:off x="9024" y="1725"/>
              <a:ext cx="108" cy="130"/>
            </a:xfrm>
            <a:custGeom>
              <a:avLst/>
              <a:gdLst/>
              <a:ahLst/>
              <a:cxnLst>
                <a:cxn ang="0">
                  <a:pos x="0" y="38"/>
                </a:cxn>
                <a:cxn ang="0">
                  <a:pos x="0" y="93"/>
                </a:cxn>
                <a:cxn ang="0">
                  <a:pos x="2" y="107"/>
                </a:cxn>
                <a:cxn ang="0">
                  <a:pos x="4" y="124"/>
                </a:cxn>
                <a:cxn ang="0">
                  <a:pos x="12" y="127"/>
                </a:cxn>
                <a:cxn ang="0">
                  <a:pos x="23" y="127"/>
                </a:cxn>
                <a:cxn ang="0">
                  <a:pos x="31" y="129"/>
                </a:cxn>
                <a:cxn ang="0">
                  <a:pos x="83" y="129"/>
                </a:cxn>
                <a:cxn ang="0">
                  <a:pos x="88" y="127"/>
                </a:cxn>
                <a:cxn ang="0">
                  <a:pos x="96" y="127"/>
                </a:cxn>
                <a:cxn ang="0">
                  <a:pos x="103" y="124"/>
                </a:cxn>
                <a:cxn ang="0">
                  <a:pos x="108" y="124"/>
                </a:cxn>
                <a:cxn ang="0">
                  <a:pos x="108" y="0"/>
                </a:cxn>
                <a:cxn ang="0">
                  <a:pos x="76" y="0"/>
                </a:cxn>
                <a:cxn ang="0">
                  <a:pos x="69" y="2"/>
                </a:cxn>
                <a:cxn ang="0">
                  <a:pos x="50" y="2"/>
                </a:cxn>
                <a:cxn ang="0">
                  <a:pos x="43" y="4"/>
                </a:cxn>
                <a:cxn ang="0">
                  <a:pos x="36" y="4"/>
                </a:cxn>
                <a:cxn ang="0">
                  <a:pos x="31" y="7"/>
                </a:cxn>
                <a:cxn ang="0">
                  <a:pos x="23" y="7"/>
                </a:cxn>
                <a:cxn ang="0">
                  <a:pos x="16" y="9"/>
                </a:cxn>
                <a:cxn ang="0">
                  <a:pos x="12" y="12"/>
                </a:cxn>
                <a:cxn ang="0">
                  <a:pos x="4" y="14"/>
                </a:cxn>
                <a:cxn ang="0">
                  <a:pos x="0" y="38"/>
                </a:cxn>
              </a:cxnLst>
              <a:rect l="0" t="0" r="r" b="b"/>
              <a:pathLst>
                <a:path w="108" h="130">
                  <a:moveTo>
                    <a:pt x="0" y="38"/>
                  </a:moveTo>
                  <a:lnTo>
                    <a:pt x="0" y="93"/>
                  </a:lnTo>
                  <a:lnTo>
                    <a:pt x="2" y="107"/>
                  </a:lnTo>
                  <a:lnTo>
                    <a:pt x="4" y="124"/>
                  </a:lnTo>
                  <a:lnTo>
                    <a:pt x="12" y="127"/>
                  </a:lnTo>
                  <a:lnTo>
                    <a:pt x="23" y="127"/>
                  </a:lnTo>
                  <a:lnTo>
                    <a:pt x="31" y="129"/>
                  </a:lnTo>
                  <a:lnTo>
                    <a:pt x="83" y="129"/>
                  </a:lnTo>
                  <a:lnTo>
                    <a:pt x="88" y="127"/>
                  </a:lnTo>
                  <a:lnTo>
                    <a:pt x="96" y="127"/>
                  </a:lnTo>
                  <a:lnTo>
                    <a:pt x="103" y="124"/>
                  </a:lnTo>
                  <a:lnTo>
                    <a:pt x="108" y="124"/>
                  </a:lnTo>
                  <a:lnTo>
                    <a:pt x="108" y="0"/>
                  </a:lnTo>
                  <a:lnTo>
                    <a:pt x="76" y="0"/>
                  </a:lnTo>
                  <a:lnTo>
                    <a:pt x="69" y="2"/>
                  </a:lnTo>
                  <a:lnTo>
                    <a:pt x="50" y="2"/>
                  </a:lnTo>
                  <a:lnTo>
                    <a:pt x="43" y="4"/>
                  </a:lnTo>
                  <a:lnTo>
                    <a:pt x="36" y="4"/>
                  </a:lnTo>
                  <a:lnTo>
                    <a:pt x="31" y="7"/>
                  </a:lnTo>
                  <a:lnTo>
                    <a:pt x="23" y="7"/>
                  </a:lnTo>
                  <a:lnTo>
                    <a:pt x="16" y="9"/>
                  </a:lnTo>
                  <a:lnTo>
                    <a:pt x="12" y="12"/>
                  </a:lnTo>
                  <a:lnTo>
                    <a:pt x="4" y="14"/>
                  </a:lnTo>
                  <a:lnTo>
                    <a:pt x="0" y="38"/>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2" name="Freeform 1362"/>
            <p:cNvSpPr>
              <a:spLocks/>
            </p:cNvSpPr>
            <p:nvPr/>
          </p:nvSpPr>
          <p:spPr bwMode="auto">
            <a:xfrm>
              <a:off x="9024" y="1727"/>
              <a:ext cx="105" cy="125"/>
            </a:xfrm>
            <a:custGeom>
              <a:avLst/>
              <a:gdLst/>
              <a:ahLst/>
              <a:cxnLst>
                <a:cxn ang="0">
                  <a:pos x="7" y="117"/>
                </a:cxn>
                <a:cxn ang="0">
                  <a:pos x="14" y="120"/>
                </a:cxn>
                <a:cxn ang="0">
                  <a:pos x="19" y="122"/>
                </a:cxn>
                <a:cxn ang="0">
                  <a:pos x="31" y="122"/>
                </a:cxn>
                <a:cxn ang="0">
                  <a:pos x="38" y="124"/>
                </a:cxn>
                <a:cxn ang="0">
                  <a:pos x="74" y="124"/>
                </a:cxn>
                <a:cxn ang="0">
                  <a:pos x="81" y="122"/>
                </a:cxn>
                <a:cxn ang="0">
                  <a:pos x="86" y="122"/>
                </a:cxn>
                <a:cxn ang="0">
                  <a:pos x="93" y="120"/>
                </a:cxn>
                <a:cxn ang="0">
                  <a:pos x="98" y="120"/>
                </a:cxn>
                <a:cxn ang="0">
                  <a:pos x="105" y="117"/>
                </a:cxn>
                <a:cxn ang="0">
                  <a:pos x="105" y="0"/>
                </a:cxn>
                <a:cxn ang="0">
                  <a:pos x="74" y="0"/>
                </a:cxn>
                <a:cxn ang="0">
                  <a:pos x="67" y="2"/>
                </a:cxn>
                <a:cxn ang="0">
                  <a:pos x="50" y="2"/>
                </a:cxn>
                <a:cxn ang="0">
                  <a:pos x="43" y="4"/>
                </a:cxn>
                <a:cxn ang="0">
                  <a:pos x="38" y="4"/>
                </a:cxn>
                <a:cxn ang="0">
                  <a:pos x="31" y="7"/>
                </a:cxn>
                <a:cxn ang="0">
                  <a:pos x="26" y="7"/>
                </a:cxn>
                <a:cxn ang="0">
                  <a:pos x="19" y="9"/>
                </a:cxn>
                <a:cxn ang="0">
                  <a:pos x="14" y="12"/>
                </a:cxn>
                <a:cxn ang="0">
                  <a:pos x="7" y="14"/>
                </a:cxn>
                <a:cxn ang="0">
                  <a:pos x="2" y="38"/>
                </a:cxn>
                <a:cxn ang="0">
                  <a:pos x="2" y="50"/>
                </a:cxn>
                <a:cxn ang="0">
                  <a:pos x="0" y="62"/>
                </a:cxn>
                <a:cxn ang="0">
                  <a:pos x="0" y="74"/>
                </a:cxn>
                <a:cxn ang="0">
                  <a:pos x="7" y="117"/>
                </a:cxn>
              </a:cxnLst>
              <a:rect l="0" t="0" r="r" b="b"/>
              <a:pathLst>
                <a:path w="105" h="125">
                  <a:moveTo>
                    <a:pt x="7" y="117"/>
                  </a:moveTo>
                  <a:lnTo>
                    <a:pt x="14" y="120"/>
                  </a:lnTo>
                  <a:lnTo>
                    <a:pt x="19" y="122"/>
                  </a:lnTo>
                  <a:lnTo>
                    <a:pt x="31" y="122"/>
                  </a:lnTo>
                  <a:lnTo>
                    <a:pt x="38" y="124"/>
                  </a:lnTo>
                  <a:lnTo>
                    <a:pt x="74" y="124"/>
                  </a:lnTo>
                  <a:lnTo>
                    <a:pt x="81" y="122"/>
                  </a:lnTo>
                  <a:lnTo>
                    <a:pt x="86" y="122"/>
                  </a:lnTo>
                  <a:lnTo>
                    <a:pt x="93" y="120"/>
                  </a:lnTo>
                  <a:lnTo>
                    <a:pt x="98" y="120"/>
                  </a:lnTo>
                  <a:lnTo>
                    <a:pt x="105" y="117"/>
                  </a:lnTo>
                  <a:lnTo>
                    <a:pt x="105" y="0"/>
                  </a:lnTo>
                  <a:lnTo>
                    <a:pt x="74" y="0"/>
                  </a:lnTo>
                  <a:lnTo>
                    <a:pt x="67" y="2"/>
                  </a:lnTo>
                  <a:lnTo>
                    <a:pt x="50" y="2"/>
                  </a:lnTo>
                  <a:lnTo>
                    <a:pt x="43" y="4"/>
                  </a:lnTo>
                  <a:lnTo>
                    <a:pt x="38" y="4"/>
                  </a:lnTo>
                  <a:lnTo>
                    <a:pt x="31" y="7"/>
                  </a:lnTo>
                  <a:lnTo>
                    <a:pt x="26" y="7"/>
                  </a:lnTo>
                  <a:lnTo>
                    <a:pt x="19" y="9"/>
                  </a:lnTo>
                  <a:lnTo>
                    <a:pt x="14" y="12"/>
                  </a:lnTo>
                  <a:lnTo>
                    <a:pt x="7" y="14"/>
                  </a:lnTo>
                  <a:lnTo>
                    <a:pt x="2" y="38"/>
                  </a:lnTo>
                  <a:lnTo>
                    <a:pt x="2" y="50"/>
                  </a:lnTo>
                  <a:lnTo>
                    <a:pt x="0" y="62"/>
                  </a:lnTo>
                  <a:lnTo>
                    <a:pt x="0" y="74"/>
                  </a:lnTo>
                  <a:lnTo>
                    <a:pt x="7" y="117"/>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3" name="Freeform 1363"/>
            <p:cNvSpPr>
              <a:spLocks/>
            </p:cNvSpPr>
            <p:nvPr/>
          </p:nvSpPr>
          <p:spPr bwMode="auto">
            <a:xfrm>
              <a:off x="9026" y="1730"/>
              <a:ext cx="101" cy="120"/>
            </a:xfrm>
            <a:custGeom>
              <a:avLst/>
              <a:gdLst/>
              <a:ahLst/>
              <a:cxnLst>
                <a:cxn ang="0">
                  <a:pos x="4" y="24"/>
                </a:cxn>
                <a:cxn ang="0">
                  <a:pos x="2" y="36"/>
                </a:cxn>
                <a:cxn ang="0">
                  <a:pos x="2" y="47"/>
                </a:cxn>
                <a:cxn ang="0">
                  <a:pos x="0" y="60"/>
                </a:cxn>
                <a:cxn ang="0">
                  <a:pos x="0" y="72"/>
                </a:cxn>
                <a:cxn ang="0">
                  <a:pos x="2" y="84"/>
                </a:cxn>
                <a:cxn ang="0">
                  <a:pos x="7" y="112"/>
                </a:cxn>
                <a:cxn ang="0">
                  <a:pos x="14" y="115"/>
                </a:cxn>
                <a:cxn ang="0">
                  <a:pos x="19" y="115"/>
                </a:cxn>
                <a:cxn ang="0">
                  <a:pos x="23" y="117"/>
                </a:cxn>
                <a:cxn ang="0">
                  <a:pos x="36" y="117"/>
                </a:cxn>
                <a:cxn ang="0">
                  <a:pos x="40" y="120"/>
                </a:cxn>
                <a:cxn ang="0">
                  <a:pos x="60" y="120"/>
                </a:cxn>
                <a:cxn ang="0">
                  <a:pos x="64" y="117"/>
                </a:cxn>
                <a:cxn ang="0">
                  <a:pos x="76" y="117"/>
                </a:cxn>
                <a:cxn ang="0">
                  <a:pos x="81" y="115"/>
                </a:cxn>
                <a:cxn ang="0">
                  <a:pos x="86" y="115"/>
                </a:cxn>
                <a:cxn ang="0">
                  <a:pos x="93" y="112"/>
                </a:cxn>
                <a:cxn ang="0">
                  <a:pos x="98" y="112"/>
                </a:cxn>
                <a:cxn ang="0">
                  <a:pos x="100" y="84"/>
                </a:cxn>
                <a:cxn ang="0">
                  <a:pos x="100" y="28"/>
                </a:cxn>
                <a:cxn ang="0">
                  <a:pos x="98" y="2"/>
                </a:cxn>
                <a:cxn ang="0">
                  <a:pos x="81" y="2"/>
                </a:cxn>
                <a:cxn ang="0">
                  <a:pos x="76" y="0"/>
                </a:cxn>
                <a:cxn ang="0">
                  <a:pos x="69" y="2"/>
                </a:cxn>
                <a:cxn ang="0">
                  <a:pos x="48" y="2"/>
                </a:cxn>
                <a:cxn ang="0">
                  <a:pos x="40" y="4"/>
                </a:cxn>
                <a:cxn ang="0">
                  <a:pos x="31" y="4"/>
                </a:cxn>
                <a:cxn ang="0">
                  <a:pos x="23" y="7"/>
                </a:cxn>
                <a:cxn ang="0">
                  <a:pos x="14" y="12"/>
                </a:cxn>
                <a:cxn ang="0">
                  <a:pos x="7" y="14"/>
                </a:cxn>
                <a:cxn ang="0">
                  <a:pos x="4" y="24"/>
                </a:cxn>
              </a:cxnLst>
              <a:rect l="0" t="0" r="r" b="b"/>
              <a:pathLst>
                <a:path w="101" h="120">
                  <a:moveTo>
                    <a:pt x="4" y="24"/>
                  </a:moveTo>
                  <a:lnTo>
                    <a:pt x="2" y="36"/>
                  </a:lnTo>
                  <a:lnTo>
                    <a:pt x="2" y="47"/>
                  </a:lnTo>
                  <a:lnTo>
                    <a:pt x="0" y="60"/>
                  </a:lnTo>
                  <a:lnTo>
                    <a:pt x="0" y="72"/>
                  </a:lnTo>
                  <a:lnTo>
                    <a:pt x="2" y="84"/>
                  </a:lnTo>
                  <a:lnTo>
                    <a:pt x="7" y="112"/>
                  </a:lnTo>
                  <a:lnTo>
                    <a:pt x="14" y="115"/>
                  </a:lnTo>
                  <a:lnTo>
                    <a:pt x="19" y="115"/>
                  </a:lnTo>
                  <a:lnTo>
                    <a:pt x="23" y="117"/>
                  </a:lnTo>
                  <a:lnTo>
                    <a:pt x="36" y="117"/>
                  </a:lnTo>
                  <a:lnTo>
                    <a:pt x="40" y="120"/>
                  </a:lnTo>
                  <a:lnTo>
                    <a:pt x="60" y="120"/>
                  </a:lnTo>
                  <a:lnTo>
                    <a:pt x="64" y="117"/>
                  </a:lnTo>
                  <a:lnTo>
                    <a:pt x="76" y="117"/>
                  </a:lnTo>
                  <a:lnTo>
                    <a:pt x="81" y="115"/>
                  </a:lnTo>
                  <a:lnTo>
                    <a:pt x="86" y="115"/>
                  </a:lnTo>
                  <a:lnTo>
                    <a:pt x="93" y="112"/>
                  </a:lnTo>
                  <a:lnTo>
                    <a:pt x="98" y="112"/>
                  </a:lnTo>
                  <a:lnTo>
                    <a:pt x="100" y="84"/>
                  </a:lnTo>
                  <a:lnTo>
                    <a:pt x="100" y="28"/>
                  </a:lnTo>
                  <a:lnTo>
                    <a:pt x="98" y="2"/>
                  </a:lnTo>
                  <a:lnTo>
                    <a:pt x="81" y="2"/>
                  </a:lnTo>
                  <a:lnTo>
                    <a:pt x="76" y="0"/>
                  </a:lnTo>
                  <a:lnTo>
                    <a:pt x="69" y="2"/>
                  </a:lnTo>
                  <a:lnTo>
                    <a:pt x="48" y="2"/>
                  </a:lnTo>
                  <a:lnTo>
                    <a:pt x="40" y="4"/>
                  </a:lnTo>
                  <a:lnTo>
                    <a:pt x="31" y="4"/>
                  </a:lnTo>
                  <a:lnTo>
                    <a:pt x="23" y="7"/>
                  </a:lnTo>
                  <a:lnTo>
                    <a:pt x="14" y="12"/>
                  </a:lnTo>
                  <a:lnTo>
                    <a:pt x="7" y="14"/>
                  </a:lnTo>
                  <a:lnTo>
                    <a:pt x="4" y="24"/>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4" name="Freeform 1364"/>
            <p:cNvSpPr>
              <a:spLocks/>
            </p:cNvSpPr>
            <p:nvPr/>
          </p:nvSpPr>
          <p:spPr bwMode="auto">
            <a:xfrm>
              <a:off x="9028" y="1735"/>
              <a:ext cx="96" cy="112"/>
            </a:xfrm>
            <a:custGeom>
              <a:avLst/>
              <a:gdLst/>
              <a:ahLst/>
              <a:cxnLst>
                <a:cxn ang="0">
                  <a:pos x="2" y="76"/>
                </a:cxn>
                <a:cxn ang="0">
                  <a:pos x="4" y="91"/>
                </a:cxn>
                <a:cxn ang="0">
                  <a:pos x="7" y="103"/>
                </a:cxn>
                <a:cxn ang="0">
                  <a:pos x="12" y="105"/>
                </a:cxn>
                <a:cxn ang="0">
                  <a:pos x="19" y="107"/>
                </a:cxn>
                <a:cxn ang="0">
                  <a:pos x="23" y="107"/>
                </a:cxn>
                <a:cxn ang="0">
                  <a:pos x="28" y="110"/>
                </a:cxn>
                <a:cxn ang="0">
                  <a:pos x="38" y="110"/>
                </a:cxn>
                <a:cxn ang="0">
                  <a:pos x="45" y="112"/>
                </a:cxn>
                <a:cxn ang="0">
                  <a:pos x="50" y="110"/>
                </a:cxn>
                <a:cxn ang="0">
                  <a:pos x="67" y="110"/>
                </a:cxn>
                <a:cxn ang="0">
                  <a:pos x="72" y="107"/>
                </a:cxn>
                <a:cxn ang="0">
                  <a:pos x="76" y="107"/>
                </a:cxn>
                <a:cxn ang="0">
                  <a:pos x="81" y="105"/>
                </a:cxn>
                <a:cxn ang="0">
                  <a:pos x="88" y="105"/>
                </a:cxn>
                <a:cxn ang="0">
                  <a:pos x="93" y="103"/>
                </a:cxn>
                <a:cxn ang="0">
                  <a:pos x="96" y="76"/>
                </a:cxn>
                <a:cxn ang="0">
                  <a:pos x="96" y="50"/>
                </a:cxn>
                <a:cxn ang="0">
                  <a:pos x="93" y="24"/>
                </a:cxn>
                <a:cxn ang="0">
                  <a:pos x="93" y="0"/>
                </a:cxn>
                <a:cxn ang="0">
                  <a:pos x="38" y="0"/>
                </a:cxn>
                <a:cxn ang="0">
                  <a:pos x="33" y="2"/>
                </a:cxn>
                <a:cxn ang="0">
                  <a:pos x="28" y="2"/>
                </a:cxn>
                <a:cxn ang="0">
                  <a:pos x="19" y="7"/>
                </a:cxn>
                <a:cxn ang="0">
                  <a:pos x="12" y="9"/>
                </a:cxn>
                <a:cxn ang="0">
                  <a:pos x="7" y="12"/>
                </a:cxn>
                <a:cxn ang="0">
                  <a:pos x="2" y="31"/>
                </a:cxn>
                <a:cxn ang="0">
                  <a:pos x="0" y="43"/>
                </a:cxn>
                <a:cxn ang="0">
                  <a:pos x="0" y="64"/>
                </a:cxn>
                <a:cxn ang="0">
                  <a:pos x="2" y="76"/>
                </a:cxn>
              </a:cxnLst>
              <a:rect l="0" t="0" r="r" b="b"/>
              <a:pathLst>
                <a:path w="96" h="112">
                  <a:moveTo>
                    <a:pt x="2" y="76"/>
                  </a:moveTo>
                  <a:lnTo>
                    <a:pt x="4" y="91"/>
                  </a:lnTo>
                  <a:lnTo>
                    <a:pt x="7" y="103"/>
                  </a:lnTo>
                  <a:lnTo>
                    <a:pt x="12" y="105"/>
                  </a:lnTo>
                  <a:lnTo>
                    <a:pt x="19" y="107"/>
                  </a:lnTo>
                  <a:lnTo>
                    <a:pt x="23" y="107"/>
                  </a:lnTo>
                  <a:lnTo>
                    <a:pt x="28" y="110"/>
                  </a:lnTo>
                  <a:lnTo>
                    <a:pt x="38" y="110"/>
                  </a:lnTo>
                  <a:lnTo>
                    <a:pt x="45" y="112"/>
                  </a:lnTo>
                  <a:lnTo>
                    <a:pt x="50" y="110"/>
                  </a:lnTo>
                  <a:lnTo>
                    <a:pt x="67" y="110"/>
                  </a:lnTo>
                  <a:lnTo>
                    <a:pt x="72" y="107"/>
                  </a:lnTo>
                  <a:lnTo>
                    <a:pt x="76" y="107"/>
                  </a:lnTo>
                  <a:lnTo>
                    <a:pt x="81" y="105"/>
                  </a:lnTo>
                  <a:lnTo>
                    <a:pt x="88" y="105"/>
                  </a:lnTo>
                  <a:lnTo>
                    <a:pt x="93" y="103"/>
                  </a:lnTo>
                  <a:lnTo>
                    <a:pt x="96" y="76"/>
                  </a:lnTo>
                  <a:lnTo>
                    <a:pt x="96" y="50"/>
                  </a:lnTo>
                  <a:lnTo>
                    <a:pt x="93" y="24"/>
                  </a:lnTo>
                  <a:lnTo>
                    <a:pt x="93" y="0"/>
                  </a:lnTo>
                  <a:lnTo>
                    <a:pt x="38" y="0"/>
                  </a:lnTo>
                  <a:lnTo>
                    <a:pt x="33" y="2"/>
                  </a:lnTo>
                  <a:lnTo>
                    <a:pt x="28" y="2"/>
                  </a:lnTo>
                  <a:lnTo>
                    <a:pt x="19" y="7"/>
                  </a:lnTo>
                  <a:lnTo>
                    <a:pt x="12" y="9"/>
                  </a:lnTo>
                  <a:lnTo>
                    <a:pt x="7" y="12"/>
                  </a:lnTo>
                  <a:lnTo>
                    <a:pt x="2" y="31"/>
                  </a:lnTo>
                  <a:lnTo>
                    <a:pt x="0" y="43"/>
                  </a:lnTo>
                  <a:lnTo>
                    <a:pt x="0" y="64"/>
                  </a:lnTo>
                  <a:lnTo>
                    <a:pt x="2" y="76"/>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5" name="Freeform 1365"/>
            <p:cNvSpPr>
              <a:spLocks/>
            </p:cNvSpPr>
            <p:nvPr/>
          </p:nvSpPr>
          <p:spPr bwMode="auto">
            <a:xfrm>
              <a:off x="9031" y="1737"/>
              <a:ext cx="89" cy="106"/>
            </a:xfrm>
            <a:custGeom>
              <a:avLst/>
              <a:gdLst/>
              <a:ahLst/>
              <a:cxnLst>
                <a:cxn ang="0">
                  <a:pos x="2" y="84"/>
                </a:cxn>
                <a:cxn ang="0">
                  <a:pos x="7" y="98"/>
                </a:cxn>
                <a:cxn ang="0">
                  <a:pos x="12" y="100"/>
                </a:cxn>
                <a:cxn ang="0">
                  <a:pos x="16" y="100"/>
                </a:cxn>
                <a:cxn ang="0">
                  <a:pos x="21" y="103"/>
                </a:cxn>
                <a:cxn ang="0">
                  <a:pos x="26" y="105"/>
                </a:cxn>
                <a:cxn ang="0">
                  <a:pos x="62" y="105"/>
                </a:cxn>
                <a:cxn ang="0">
                  <a:pos x="67" y="103"/>
                </a:cxn>
                <a:cxn ang="0">
                  <a:pos x="72" y="100"/>
                </a:cxn>
                <a:cxn ang="0">
                  <a:pos x="76" y="100"/>
                </a:cxn>
                <a:cxn ang="0">
                  <a:pos x="86" y="95"/>
                </a:cxn>
                <a:cxn ang="0">
                  <a:pos x="88" y="72"/>
                </a:cxn>
                <a:cxn ang="0">
                  <a:pos x="88" y="24"/>
                </a:cxn>
                <a:cxn ang="0">
                  <a:pos x="86" y="0"/>
                </a:cxn>
                <a:cxn ang="0">
                  <a:pos x="36" y="0"/>
                </a:cxn>
                <a:cxn ang="0">
                  <a:pos x="31" y="2"/>
                </a:cxn>
                <a:cxn ang="0">
                  <a:pos x="26" y="2"/>
                </a:cxn>
                <a:cxn ang="0">
                  <a:pos x="7" y="12"/>
                </a:cxn>
                <a:cxn ang="0">
                  <a:pos x="0" y="40"/>
                </a:cxn>
                <a:cxn ang="0">
                  <a:pos x="0" y="72"/>
                </a:cxn>
                <a:cxn ang="0">
                  <a:pos x="2" y="84"/>
                </a:cxn>
              </a:cxnLst>
              <a:rect l="0" t="0" r="r" b="b"/>
              <a:pathLst>
                <a:path w="89" h="106">
                  <a:moveTo>
                    <a:pt x="2" y="84"/>
                  </a:moveTo>
                  <a:lnTo>
                    <a:pt x="7" y="98"/>
                  </a:lnTo>
                  <a:lnTo>
                    <a:pt x="12" y="100"/>
                  </a:lnTo>
                  <a:lnTo>
                    <a:pt x="16" y="100"/>
                  </a:lnTo>
                  <a:lnTo>
                    <a:pt x="21" y="103"/>
                  </a:lnTo>
                  <a:lnTo>
                    <a:pt x="26" y="105"/>
                  </a:lnTo>
                  <a:lnTo>
                    <a:pt x="62" y="105"/>
                  </a:lnTo>
                  <a:lnTo>
                    <a:pt x="67" y="103"/>
                  </a:lnTo>
                  <a:lnTo>
                    <a:pt x="72" y="100"/>
                  </a:lnTo>
                  <a:lnTo>
                    <a:pt x="76" y="100"/>
                  </a:lnTo>
                  <a:lnTo>
                    <a:pt x="86" y="95"/>
                  </a:lnTo>
                  <a:lnTo>
                    <a:pt x="88" y="72"/>
                  </a:lnTo>
                  <a:lnTo>
                    <a:pt x="88" y="24"/>
                  </a:lnTo>
                  <a:lnTo>
                    <a:pt x="86" y="0"/>
                  </a:lnTo>
                  <a:lnTo>
                    <a:pt x="36" y="0"/>
                  </a:lnTo>
                  <a:lnTo>
                    <a:pt x="31" y="2"/>
                  </a:lnTo>
                  <a:lnTo>
                    <a:pt x="26" y="2"/>
                  </a:lnTo>
                  <a:lnTo>
                    <a:pt x="7" y="12"/>
                  </a:lnTo>
                  <a:lnTo>
                    <a:pt x="0" y="40"/>
                  </a:lnTo>
                  <a:lnTo>
                    <a:pt x="0" y="72"/>
                  </a:lnTo>
                  <a:lnTo>
                    <a:pt x="2" y="84"/>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6" name="Freeform 1366"/>
            <p:cNvSpPr>
              <a:spLocks/>
            </p:cNvSpPr>
            <p:nvPr/>
          </p:nvSpPr>
          <p:spPr bwMode="auto">
            <a:xfrm>
              <a:off x="9031" y="1737"/>
              <a:ext cx="86" cy="103"/>
            </a:xfrm>
            <a:custGeom>
              <a:avLst/>
              <a:gdLst/>
              <a:ahLst/>
              <a:cxnLst>
                <a:cxn ang="0">
                  <a:pos x="7" y="21"/>
                </a:cxn>
                <a:cxn ang="0">
                  <a:pos x="2" y="31"/>
                </a:cxn>
                <a:cxn ang="0">
                  <a:pos x="2" y="40"/>
                </a:cxn>
                <a:cxn ang="0">
                  <a:pos x="0" y="50"/>
                </a:cxn>
                <a:cxn ang="0">
                  <a:pos x="2" y="60"/>
                </a:cxn>
                <a:cxn ang="0">
                  <a:pos x="2" y="69"/>
                </a:cxn>
                <a:cxn ang="0">
                  <a:pos x="4" y="81"/>
                </a:cxn>
                <a:cxn ang="0">
                  <a:pos x="9" y="93"/>
                </a:cxn>
                <a:cxn ang="0">
                  <a:pos x="23" y="100"/>
                </a:cxn>
                <a:cxn ang="0">
                  <a:pos x="28" y="100"/>
                </a:cxn>
                <a:cxn ang="0">
                  <a:pos x="33" y="103"/>
                </a:cxn>
                <a:cxn ang="0">
                  <a:pos x="55" y="103"/>
                </a:cxn>
                <a:cxn ang="0">
                  <a:pos x="60" y="100"/>
                </a:cxn>
                <a:cxn ang="0">
                  <a:pos x="64" y="100"/>
                </a:cxn>
                <a:cxn ang="0">
                  <a:pos x="74" y="95"/>
                </a:cxn>
                <a:cxn ang="0">
                  <a:pos x="79" y="95"/>
                </a:cxn>
                <a:cxn ang="0">
                  <a:pos x="83" y="93"/>
                </a:cxn>
                <a:cxn ang="0">
                  <a:pos x="86" y="69"/>
                </a:cxn>
                <a:cxn ang="0">
                  <a:pos x="86" y="26"/>
                </a:cxn>
                <a:cxn ang="0">
                  <a:pos x="83" y="4"/>
                </a:cxn>
                <a:cxn ang="0">
                  <a:pos x="79" y="2"/>
                </a:cxn>
                <a:cxn ang="0">
                  <a:pos x="55" y="2"/>
                </a:cxn>
                <a:cxn ang="0">
                  <a:pos x="50" y="0"/>
                </a:cxn>
                <a:cxn ang="0">
                  <a:pos x="45" y="2"/>
                </a:cxn>
                <a:cxn ang="0">
                  <a:pos x="33" y="2"/>
                </a:cxn>
                <a:cxn ang="0">
                  <a:pos x="23" y="7"/>
                </a:cxn>
                <a:cxn ang="0">
                  <a:pos x="19" y="7"/>
                </a:cxn>
                <a:cxn ang="0">
                  <a:pos x="14" y="9"/>
                </a:cxn>
                <a:cxn ang="0">
                  <a:pos x="9" y="14"/>
                </a:cxn>
                <a:cxn ang="0">
                  <a:pos x="7" y="21"/>
                </a:cxn>
              </a:cxnLst>
              <a:rect l="0" t="0" r="r" b="b"/>
              <a:pathLst>
                <a:path w="86" h="103">
                  <a:moveTo>
                    <a:pt x="7" y="21"/>
                  </a:moveTo>
                  <a:lnTo>
                    <a:pt x="2" y="31"/>
                  </a:lnTo>
                  <a:lnTo>
                    <a:pt x="2" y="40"/>
                  </a:lnTo>
                  <a:lnTo>
                    <a:pt x="0" y="50"/>
                  </a:lnTo>
                  <a:lnTo>
                    <a:pt x="2" y="60"/>
                  </a:lnTo>
                  <a:lnTo>
                    <a:pt x="2" y="69"/>
                  </a:lnTo>
                  <a:lnTo>
                    <a:pt x="4" y="81"/>
                  </a:lnTo>
                  <a:lnTo>
                    <a:pt x="9" y="93"/>
                  </a:lnTo>
                  <a:lnTo>
                    <a:pt x="23" y="100"/>
                  </a:lnTo>
                  <a:lnTo>
                    <a:pt x="28" y="100"/>
                  </a:lnTo>
                  <a:lnTo>
                    <a:pt x="33" y="103"/>
                  </a:lnTo>
                  <a:lnTo>
                    <a:pt x="55" y="103"/>
                  </a:lnTo>
                  <a:lnTo>
                    <a:pt x="60" y="100"/>
                  </a:lnTo>
                  <a:lnTo>
                    <a:pt x="64" y="100"/>
                  </a:lnTo>
                  <a:lnTo>
                    <a:pt x="74" y="95"/>
                  </a:lnTo>
                  <a:lnTo>
                    <a:pt x="79" y="95"/>
                  </a:lnTo>
                  <a:lnTo>
                    <a:pt x="83" y="93"/>
                  </a:lnTo>
                  <a:lnTo>
                    <a:pt x="86" y="69"/>
                  </a:lnTo>
                  <a:lnTo>
                    <a:pt x="86" y="26"/>
                  </a:lnTo>
                  <a:lnTo>
                    <a:pt x="83" y="4"/>
                  </a:lnTo>
                  <a:lnTo>
                    <a:pt x="79" y="2"/>
                  </a:lnTo>
                  <a:lnTo>
                    <a:pt x="55" y="2"/>
                  </a:lnTo>
                  <a:lnTo>
                    <a:pt x="50" y="0"/>
                  </a:lnTo>
                  <a:lnTo>
                    <a:pt x="45" y="2"/>
                  </a:lnTo>
                  <a:lnTo>
                    <a:pt x="33" y="2"/>
                  </a:lnTo>
                  <a:lnTo>
                    <a:pt x="23" y="7"/>
                  </a:lnTo>
                  <a:lnTo>
                    <a:pt x="19" y="7"/>
                  </a:lnTo>
                  <a:lnTo>
                    <a:pt x="14" y="9"/>
                  </a:lnTo>
                  <a:lnTo>
                    <a:pt x="9" y="14"/>
                  </a:lnTo>
                  <a:lnTo>
                    <a:pt x="7" y="21"/>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7" name="Freeform 1367"/>
            <p:cNvSpPr>
              <a:spLocks/>
            </p:cNvSpPr>
            <p:nvPr/>
          </p:nvSpPr>
          <p:spPr bwMode="auto">
            <a:xfrm>
              <a:off x="9033" y="1740"/>
              <a:ext cx="82" cy="98"/>
            </a:xfrm>
            <a:custGeom>
              <a:avLst/>
              <a:gdLst/>
              <a:ahLst/>
              <a:cxnLst>
                <a:cxn ang="0">
                  <a:pos x="0" y="38"/>
                </a:cxn>
                <a:cxn ang="0">
                  <a:pos x="0" y="57"/>
                </a:cxn>
                <a:cxn ang="0">
                  <a:pos x="4" y="76"/>
                </a:cxn>
                <a:cxn ang="0">
                  <a:pos x="9" y="86"/>
                </a:cxn>
                <a:cxn ang="0">
                  <a:pos x="14" y="91"/>
                </a:cxn>
                <a:cxn ang="0">
                  <a:pos x="19" y="93"/>
                </a:cxn>
                <a:cxn ang="0">
                  <a:pos x="21" y="93"/>
                </a:cxn>
                <a:cxn ang="0">
                  <a:pos x="26" y="95"/>
                </a:cxn>
                <a:cxn ang="0">
                  <a:pos x="31" y="95"/>
                </a:cxn>
                <a:cxn ang="0">
                  <a:pos x="36" y="98"/>
                </a:cxn>
                <a:cxn ang="0">
                  <a:pos x="47" y="98"/>
                </a:cxn>
                <a:cxn ang="0">
                  <a:pos x="52" y="95"/>
                </a:cxn>
                <a:cxn ang="0">
                  <a:pos x="57" y="95"/>
                </a:cxn>
                <a:cxn ang="0">
                  <a:pos x="60" y="93"/>
                </a:cxn>
                <a:cxn ang="0">
                  <a:pos x="64" y="93"/>
                </a:cxn>
                <a:cxn ang="0">
                  <a:pos x="74" y="88"/>
                </a:cxn>
                <a:cxn ang="0">
                  <a:pos x="76" y="86"/>
                </a:cxn>
                <a:cxn ang="0">
                  <a:pos x="81" y="64"/>
                </a:cxn>
                <a:cxn ang="0">
                  <a:pos x="81" y="45"/>
                </a:cxn>
                <a:cxn ang="0">
                  <a:pos x="79" y="24"/>
                </a:cxn>
                <a:cxn ang="0">
                  <a:pos x="76" y="4"/>
                </a:cxn>
                <a:cxn ang="0">
                  <a:pos x="74" y="4"/>
                </a:cxn>
                <a:cxn ang="0">
                  <a:pos x="69" y="2"/>
                </a:cxn>
                <a:cxn ang="0">
                  <a:pos x="55" y="2"/>
                </a:cxn>
                <a:cxn ang="0">
                  <a:pos x="52" y="0"/>
                </a:cxn>
                <a:cxn ang="0">
                  <a:pos x="43" y="0"/>
                </a:cxn>
                <a:cxn ang="0">
                  <a:pos x="38" y="2"/>
                </a:cxn>
                <a:cxn ang="0">
                  <a:pos x="31" y="2"/>
                </a:cxn>
                <a:cxn ang="0">
                  <a:pos x="26" y="4"/>
                </a:cxn>
                <a:cxn ang="0">
                  <a:pos x="21" y="4"/>
                </a:cxn>
                <a:cxn ang="0">
                  <a:pos x="19" y="7"/>
                </a:cxn>
                <a:cxn ang="0">
                  <a:pos x="14" y="9"/>
                </a:cxn>
                <a:cxn ang="0">
                  <a:pos x="9" y="14"/>
                </a:cxn>
                <a:cxn ang="0">
                  <a:pos x="4" y="21"/>
                </a:cxn>
                <a:cxn ang="0">
                  <a:pos x="2" y="31"/>
                </a:cxn>
                <a:cxn ang="0">
                  <a:pos x="0" y="38"/>
                </a:cxn>
              </a:cxnLst>
              <a:rect l="0" t="0" r="r" b="b"/>
              <a:pathLst>
                <a:path w="82" h="98">
                  <a:moveTo>
                    <a:pt x="0" y="38"/>
                  </a:moveTo>
                  <a:lnTo>
                    <a:pt x="0" y="57"/>
                  </a:lnTo>
                  <a:lnTo>
                    <a:pt x="4" y="76"/>
                  </a:lnTo>
                  <a:lnTo>
                    <a:pt x="9" y="86"/>
                  </a:lnTo>
                  <a:lnTo>
                    <a:pt x="14" y="91"/>
                  </a:lnTo>
                  <a:lnTo>
                    <a:pt x="19" y="93"/>
                  </a:lnTo>
                  <a:lnTo>
                    <a:pt x="21" y="93"/>
                  </a:lnTo>
                  <a:lnTo>
                    <a:pt x="26" y="95"/>
                  </a:lnTo>
                  <a:lnTo>
                    <a:pt x="31" y="95"/>
                  </a:lnTo>
                  <a:lnTo>
                    <a:pt x="36" y="98"/>
                  </a:lnTo>
                  <a:lnTo>
                    <a:pt x="47" y="98"/>
                  </a:lnTo>
                  <a:lnTo>
                    <a:pt x="52" y="95"/>
                  </a:lnTo>
                  <a:lnTo>
                    <a:pt x="57" y="95"/>
                  </a:lnTo>
                  <a:lnTo>
                    <a:pt x="60" y="93"/>
                  </a:lnTo>
                  <a:lnTo>
                    <a:pt x="64" y="93"/>
                  </a:lnTo>
                  <a:lnTo>
                    <a:pt x="74" y="88"/>
                  </a:lnTo>
                  <a:lnTo>
                    <a:pt x="76" y="86"/>
                  </a:lnTo>
                  <a:lnTo>
                    <a:pt x="81" y="64"/>
                  </a:lnTo>
                  <a:lnTo>
                    <a:pt x="81" y="45"/>
                  </a:lnTo>
                  <a:lnTo>
                    <a:pt x="79" y="24"/>
                  </a:lnTo>
                  <a:lnTo>
                    <a:pt x="76" y="4"/>
                  </a:lnTo>
                  <a:lnTo>
                    <a:pt x="74" y="4"/>
                  </a:lnTo>
                  <a:lnTo>
                    <a:pt x="69" y="2"/>
                  </a:lnTo>
                  <a:lnTo>
                    <a:pt x="55" y="2"/>
                  </a:lnTo>
                  <a:lnTo>
                    <a:pt x="52" y="0"/>
                  </a:lnTo>
                  <a:lnTo>
                    <a:pt x="43" y="0"/>
                  </a:lnTo>
                  <a:lnTo>
                    <a:pt x="38" y="2"/>
                  </a:lnTo>
                  <a:lnTo>
                    <a:pt x="31" y="2"/>
                  </a:lnTo>
                  <a:lnTo>
                    <a:pt x="26" y="4"/>
                  </a:lnTo>
                  <a:lnTo>
                    <a:pt x="21" y="4"/>
                  </a:lnTo>
                  <a:lnTo>
                    <a:pt x="19" y="7"/>
                  </a:lnTo>
                  <a:lnTo>
                    <a:pt x="14" y="9"/>
                  </a:lnTo>
                  <a:lnTo>
                    <a:pt x="9" y="14"/>
                  </a:lnTo>
                  <a:lnTo>
                    <a:pt x="4" y="21"/>
                  </a:lnTo>
                  <a:lnTo>
                    <a:pt x="2" y="31"/>
                  </a:lnTo>
                  <a:lnTo>
                    <a:pt x="0" y="38"/>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8" name="Freeform 1368"/>
            <p:cNvSpPr>
              <a:spLocks/>
            </p:cNvSpPr>
            <p:nvPr/>
          </p:nvSpPr>
          <p:spPr bwMode="auto">
            <a:xfrm>
              <a:off x="9036" y="1742"/>
              <a:ext cx="76" cy="93"/>
            </a:xfrm>
            <a:custGeom>
              <a:avLst/>
              <a:gdLst/>
              <a:ahLst/>
              <a:cxnLst>
                <a:cxn ang="0">
                  <a:pos x="2" y="62"/>
                </a:cxn>
                <a:cxn ang="0">
                  <a:pos x="4" y="69"/>
                </a:cxn>
                <a:cxn ang="0">
                  <a:pos x="9" y="81"/>
                </a:cxn>
                <a:cxn ang="0">
                  <a:pos x="14" y="84"/>
                </a:cxn>
                <a:cxn ang="0">
                  <a:pos x="16" y="86"/>
                </a:cxn>
                <a:cxn ang="0">
                  <a:pos x="26" y="91"/>
                </a:cxn>
                <a:cxn ang="0">
                  <a:pos x="28" y="91"/>
                </a:cxn>
                <a:cxn ang="0">
                  <a:pos x="33" y="93"/>
                </a:cxn>
                <a:cxn ang="0">
                  <a:pos x="40" y="93"/>
                </a:cxn>
                <a:cxn ang="0">
                  <a:pos x="45" y="91"/>
                </a:cxn>
                <a:cxn ang="0">
                  <a:pos x="52" y="91"/>
                </a:cxn>
                <a:cxn ang="0">
                  <a:pos x="55" y="88"/>
                </a:cxn>
                <a:cxn ang="0">
                  <a:pos x="60" y="86"/>
                </a:cxn>
                <a:cxn ang="0">
                  <a:pos x="64" y="84"/>
                </a:cxn>
                <a:cxn ang="0">
                  <a:pos x="67" y="81"/>
                </a:cxn>
                <a:cxn ang="0">
                  <a:pos x="71" y="79"/>
                </a:cxn>
                <a:cxn ang="0">
                  <a:pos x="74" y="69"/>
                </a:cxn>
                <a:cxn ang="0">
                  <a:pos x="74" y="62"/>
                </a:cxn>
                <a:cxn ang="0">
                  <a:pos x="76" y="52"/>
                </a:cxn>
                <a:cxn ang="0">
                  <a:pos x="76" y="33"/>
                </a:cxn>
                <a:cxn ang="0">
                  <a:pos x="74" y="24"/>
                </a:cxn>
                <a:cxn ang="0">
                  <a:pos x="74" y="14"/>
                </a:cxn>
                <a:cxn ang="0">
                  <a:pos x="71" y="4"/>
                </a:cxn>
                <a:cxn ang="0">
                  <a:pos x="64" y="4"/>
                </a:cxn>
                <a:cxn ang="0">
                  <a:pos x="60" y="2"/>
                </a:cxn>
                <a:cxn ang="0">
                  <a:pos x="47" y="2"/>
                </a:cxn>
                <a:cxn ang="0">
                  <a:pos x="45" y="0"/>
                </a:cxn>
                <a:cxn ang="0">
                  <a:pos x="36" y="0"/>
                </a:cxn>
                <a:cxn ang="0">
                  <a:pos x="33" y="2"/>
                </a:cxn>
                <a:cxn ang="0">
                  <a:pos x="28" y="2"/>
                </a:cxn>
                <a:cxn ang="0">
                  <a:pos x="23" y="4"/>
                </a:cxn>
                <a:cxn ang="0">
                  <a:pos x="21" y="4"/>
                </a:cxn>
                <a:cxn ang="0">
                  <a:pos x="16" y="7"/>
                </a:cxn>
                <a:cxn ang="0">
                  <a:pos x="9" y="14"/>
                </a:cxn>
                <a:cxn ang="0">
                  <a:pos x="4" y="21"/>
                </a:cxn>
                <a:cxn ang="0">
                  <a:pos x="0" y="35"/>
                </a:cxn>
                <a:cxn ang="0">
                  <a:pos x="0" y="52"/>
                </a:cxn>
                <a:cxn ang="0">
                  <a:pos x="2" y="62"/>
                </a:cxn>
              </a:cxnLst>
              <a:rect l="0" t="0" r="r" b="b"/>
              <a:pathLst>
                <a:path w="76" h="93">
                  <a:moveTo>
                    <a:pt x="2" y="62"/>
                  </a:moveTo>
                  <a:lnTo>
                    <a:pt x="4" y="69"/>
                  </a:lnTo>
                  <a:lnTo>
                    <a:pt x="9" y="81"/>
                  </a:lnTo>
                  <a:lnTo>
                    <a:pt x="14" y="84"/>
                  </a:lnTo>
                  <a:lnTo>
                    <a:pt x="16" y="86"/>
                  </a:lnTo>
                  <a:lnTo>
                    <a:pt x="26" y="91"/>
                  </a:lnTo>
                  <a:lnTo>
                    <a:pt x="28" y="91"/>
                  </a:lnTo>
                  <a:lnTo>
                    <a:pt x="33" y="93"/>
                  </a:lnTo>
                  <a:lnTo>
                    <a:pt x="40" y="93"/>
                  </a:lnTo>
                  <a:lnTo>
                    <a:pt x="45" y="91"/>
                  </a:lnTo>
                  <a:lnTo>
                    <a:pt x="52" y="91"/>
                  </a:lnTo>
                  <a:lnTo>
                    <a:pt x="55" y="88"/>
                  </a:lnTo>
                  <a:lnTo>
                    <a:pt x="60" y="86"/>
                  </a:lnTo>
                  <a:lnTo>
                    <a:pt x="64" y="84"/>
                  </a:lnTo>
                  <a:lnTo>
                    <a:pt x="67" y="81"/>
                  </a:lnTo>
                  <a:lnTo>
                    <a:pt x="71" y="79"/>
                  </a:lnTo>
                  <a:lnTo>
                    <a:pt x="74" y="69"/>
                  </a:lnTo>
                  <a:lnTo>
                    <a:pt x="74" y="62"/>
                  </a:lnTo>
                  <a:lnTo>
                    <a:pt x="76" y="52"/>
                  </a:lnTo>
                  <a:lnTo>
                    <a:pt x="76" y="33"/>
                  </a:lnTo>
                  <a:lnTo>
                    <a:pt x="74" y="24"/>
                  </a:lnTo>
                  <a:lnTo>
                    <a:pt x="74" y="14"/>
                  </a:lnTo>
                  <a:lnTo>
                    <a:pt x="71" y="4"/>
                  </a:lnTo>
                  <a:lnTo>
                    <a:pt x="64" y="4"/>
                  </a:lnTo>
                  <a:lnTo>
                    <a:pt x="60" y="2"/>
                  </a:lnTo>
                  <a:lnTo>
                    <a:pt x="47" y="2"/>
                  </a:lnTo>
                  <a:lnTo>
                    <a:pt x="45" y="0"/>
                  </a:lnTo>
                  <a:lnTo>
                    <a:pt x="36" y="0"/>
                  </a:lnTo>
                  <a:lnTo>
                    <a:pt x="33" y="2"/>
                  </a:lnTo>
                  <a:lnTo>
                    <a:pt x="28" y="2"/>
                  </a:lnTo>
                  <a:lnTo>
                    <a:pt x="23" y="4"/>
                  </a:lnTo>
                  <a:lnTo>
                    <a:pt x="21" y="4"/>
                  </a:lnTo>
                  <a:lnTo>
                    <a:pt x="16" y="7"/>
                  </a:lnTo>
                  <a:lnTo>
                    <a:pt x="9" y="14"/>
                  </a:lnTo>
                  <a:lnTo>
                    <a:pt x="4" y="21"/>
                  </a:lnTo>
                  <a:lnTo>
                    <a:pt x="0" y="35"/>
                  </a:lnTo>
                  <a:lnTo>
                    <a:pt x="0" y="52"/>
                  </a:lnTo>
                  <a:lnTo>
                    <a:pt x="2" y="62"/>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9" name="Freeform 1369"/>
            <p:cNvSpPr>
              <a:spLocks/>
            </p:cNvSpPr>
            <p:nvPr/>
          </p:nvSpPr>
          <p:spPr bwMode="auto">
            <a:xfrm>
              <a:off x="9038" y="1744"/>
              <a:ext cx="72" cy="89"/>
            </a:xfrm>
            <a:custGeom>
              <a:avLst/>
              <a:gdLst/>
              <a:ahLst/>
              <a:cxnLst>
                <a:cxn ang="0">
                  <a:pos x="2" y="28"/>
                </a:cxn>
                <a:cxn ang="0">
                  <a:pos x="0" y="33"/>
                </a:cxn>
                <a:cxn ang="0">
                  <a:pos x="0" y="50"/>
                </a:cxn>
                <a:cxn ang="0">
                  <a:pos x="4" y="64"/>
                </a:cxn>
                <a:cxn ang="0">
                  <a:pos x="9" y="74"/>
                </a:cxn>
                <a:cxn ang="0">
                  <a:pos x="16" y="81"/>
                </a:cxn>
                <a:cxn ang="0">
                  <a:pos x="19" y="84"/>
                </a:cxn>
                <a:cxn ang="0">
                  <a:pos x="23" y="86"/>
                </a:cxn>
                <a:cxn ang="0">
                  <a:pos x="31" y="86"/>
                </a:cxn>
                <a:cxn ang="0">
                  <a:pos x="33" y="88"/>
                </a:cxn>
                <a:cxn ang="0">
                  <a:pos x="38" y="86"/>
                </a:cxn>
                <a:cxn ang="0">
                  <a:pos x="45" y="86"/>
                </a:cxn>
                <a:cxn ang="0">
                  <a:pos x="47" y="84"/>
                </a:cxn>
                <a:cxn ang="0">
                  <a:pos x="52" y="84"/>
                </a:cxn>
                <a:cxn ang="0">
                  <a:pos x="57" y="79"/>
                </a:cxn>
                <a:cxn ang="0">
                  <a:pos x="62" y="76"/>
                </a:cxn>
                <a:cxn ang="0">
                  <a:pos x="64" y="74"/>
                </a:cxn>
                <a:cxn ang="0">
                  <a:pos x="67" y="64"/>
                </a:cxn>
                <a:cxn ang="0">
                  <a:pos x="69" y="57"/>
                </a:cxn>
                <a:cxn ang="0">
                  <a:pos x="69" y="47"/>
                </a:cxn>
                <a:cxn ang="0">
                  <a:pos x="71" y="40"/>
                </a:cxn>
                <a:cxn ang="0">
                  <a:pos x="69" y="31"/>
                </a:cxn>
                <a:cxn ang="0">
                  <a:pos x="69" y="24"/>
                </a:cxn>
                <a:cxn ang="0">
                  <a:pos x="67" y="14"/>
                </a:cxn>
                <a:cxn ang="0">
                  <a:pos x="64" y="7"/>
                </a:cxn>
                <a:cxn ang="0">
                  <a:pos x="62" y="4"/>
                </a:cxn>
                <a:cxn ang="0">
                  <a:pos x="57" y="4"/>
                </a:cxn>
                <a:cxn ang="0">
                  <a:pos x="55" y="2"/>
                </a:cxn>
                <a:cxn ang="0">
                  <a:pos x="45" y="2"/>
                </a:cxn>
                <a:cxn ang="0">
                  <a:pos x="40" y="0"/>
                </a:cxn>
                <a:cxn ang="0">
                  <a:pos x="31" y="0"/>
                </a:cxn>
                <a:cxn ang="0">
                  <a:pos x="26" y="2"/>
                </a:cxn>
                <a:cxn ang="0">
                  <a:pos x="23" y="2"/>
                </a:cxn>
                <a:cxn ang="0">
                  <a:pos x="19" y="4"/>
                </a:cxn>
                <a:cxn ang="0">
                  <a:pos x="16" y="7"/>
                </a:cxn>
                <a:cxn ang="0">
                  <a:pos x="11" y="9"/>
                </a:cxn>
                <a:cxn ang="0">
                  <a:pos x="9" y="14"/>
                </a:cxn>
                <a:cxn ang="0">
                  <a:pos x="4" y="21"/>
                </a:cxn>
                <a:cxn ang="0">
                  <a:pos x="2" y="28"/>
                </a:cxn>
              </a:cxnLst>
              <a:rect l="0" t="0" r="r" b="b"/>
              <a:pathLst>
                <a:path w="72" h="89">
                  <a:moveTo>
                    <a:pt x="2" y="28"/>
                  </a:moveTo>
                  <a:lnTo>
                    <a:pt x="0" y="33"/>
                  </a:lnTo>
                  <a:lnTo>
                    <a:pt x="0" y="50"/>
                  </a:lnTo>
                  <a:lnTo>
                    <a:pt x="4" y="64"/>
                  </a:lnTo>
                  <a:lnTo>
                    <a:pt x="9" y="74"/>
                  </a:lnTo>
                  <a:lnTo>
                    <a:pt x="16" y="81"/>
                  </a:lnTo>
                  <a:lnTo>
                    <a:pt x="19" y="84"/>
                  </a:lnTo>
                  <a:lnTo>
                    <a:pt x="23" y="86"/>
                  </a:lnTo>
                  <a:lnTo>
                    <a:pt x="31" y="86"/>
                  </a:lnTo>
                  <a:lnTo>
                    <a:pt x="33" y="88"/>
                  </a:lnTo>
                  <a:lnTo>
                    <a:pt x="38" y="86"/>
                  </a:lnTo>
                  <a:lnTo>
                    <a:pt x="45" y="86"/>
                  </a:lnTo>
                  <a:lnTo>
                    <a:pt x="47" y="84"/>
                  </a:lnTo>
                  <a:lnTo>
                    <a:pt x="52" y="84"/>
                  </a:lnTo>
                  <a:lnTo>
                    <a:pt x="57" y="79"/>
                  </a:lnTo>
                  <a:lnTo>
                    <a:pt x="62" y="76"/>
                  </a:lnTo>
                  <a:lnTo>
                    <a:pt x="64" y="74"/>
                  </a:lnTo>
                  <a:lnTo>
                    <a:pt x="67" y="64"/>
                  </a:lnTo>
                  <a:lnTo>
                    <a:pt x="69" y="57"/>
                  </a:lnTo>
                  <a:lnTo>
                    <a:pt x="69" y="47"/>
                  </a:lnTo>
                  <a:lnTo>
                    <a:pt x="71" y="40"/>
                  </a:lnTo>
                  <a:lnTo>
                    <a:pt x="69" y="31"/>
                  </a:lnTo>
                  <a:lnTo>
                    <a:pt x="69" y="24"/>
                  </a:lnTo>
                  <a:lnTo>
                    <a:pt x="67" y="14"/>
                  </a:lnTo>
                  <a:lnTo>
                    <a:pt x="64" y="7"/>
                  </a:lnTo>
                  <a:lnTo>
                    <a:pt x="62" y="4"/>
                  </a:lnTo>
                  <a:lnTo>
                    <a:pt x="57" y="4"/>
                  </a:lnTo>
                  <a:lnTo>
                    <a:pt x="55" y="2"/>
                  </a:lnTo>
                  <a:lnTo>
                    <a:pt x="45" y="2"/>
                  </a:lnTo>
                  <a:lnTo>
                    <a:pt x="40" y="0"/>
                  </a:lnTo>
                  <a:lnTo>
                    <a:pt x="31" y="0"/>
                  </a:lnTo>
                  <a:lnTo>
                    <a:pt x="26" y="2"/>
                  </a:lnTo>
                  <a:lnTo>
                    <a:pt x="23" y="2"/>
                  </a:lnTo>
                  <a:lnTo>
                    <a:pt x="19" y="4"/>
                  </a:lnTo>
                  <a:lnTo>
                    <a:pt x="16" y="7"/>
                  </a:lnTo>
                  <a:lnTo>
                    <a:pt x="11" y="9"/>
                  </a:lnTo>
                  <a:lnTo>
                    <a:pt x="9" y="14"/>
                  </a:lnTo>
                  <a:lnTo>
                    <a:pt x="4" y="21"/>
                  </a:lnTo>
                  <a:lnTo>
                    <a:pt x="2" y="28"/>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0" name="Freeform 1370"/>
            <p:cNvSpPr>
              <a:spLocks/>
            </p:cNvSpPr>
            <p:nvPr/>
          </p:nvSpPr>
          <p:spPr bwMode="auto">
            <a:xfrm>
              <a:off x="8954" y="1737"/>
              <a:ext cx="36" cy="70"/>
            </a:xfrm>
            <a:custGeom>
              <a:avLst/>
              <a:gdLst/>
              <a:ahLst/>
              <a:cxnLst>
                <a:cxn ang="0">
                  <a:pos x="0" y="4"/>
                </a:cxn>
                <a:cxn ang="0">
                  <a:pos x="0" y="69"/>
                </a:cxn>
                <a:cxn ang="0">
                  <a:pos x="0" y="7"/>
                </a:cxn>
                <a:cxn ang="0">
                  <a:pos x="35" y="2"/>
                </a:cxn>
                <a:cxn ang="0">
                  <a:pos x="35" y="0"/>
                </a:cxn>
                <a:cxn ang="0">
                  <a:pos x="0" y="4"/>
                </a:cxn>
              </a:cxnLst>
              <a:rect l="0" t="0" r="r" b="b"/>
              <a:pathLst>
                <a:path w="36" h="70">
                  <a:moveTo>
                    <a:pt x="0" y="4"/>
                  </a:moveTo>
                  <a:lnTo>
                    <a:pt x="0" y="69"/>
                  </a:lnTo>
                  <a:lnTo>
                    <a:pt x="0" y="7"/>
                  </a:lnTo>
                  <a:lnTo>
                    <a:pt x="35" y="2"/>
                  </a:lnTo>
                  <a:lnTo>
                    <a:pt x="35"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1" name="Freeform 1371"/>
            <p:cNvSpPr>
              <a:spLocks/>
            </p:cNvSpPr>
            <p:nvPr/>
          </p:nvSpPr>
          <p:spPr bwMode="auto">
            <a:xfrm>
              <a:off x="8954" y="1747"/>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2" name="Freeform 1372"/>
            <p:cNvSpPr>
              <a:spLocks/>
            </p:cNvSpPr>
            <p:nvPr/>
          </p:nvSpPr>
          <p:spPr bwMode="auto">
            <a:xfrm>
              <a:off x="8954" y="1759"/>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3" name="Freeform 1373"/>
            <p:cNvSpPr>
              <a:spLocks/>
            </p:cNvSpPr>
            <p:nvPr/>
          </p:nvSpPr>
          <p:spPr bwMode="auto">
            <a:xfrm>
              <a:off x="8954" y="1759"/>
              <a:ext cx="36" cy="2"/>
            </a:xfrm>
            <a:custGeom>
              <a:avLst/>
              <a:gdLst/>
              <a:ahLst/>
              <a:cxnLst>
                <a:cxn ang="0">
                  <a:pos x="0" y="2"/>
                </a:cxn>
                <a:cxn ang="0">
                  <a:pos x="35" y="0"/>
                </a:cxn>
                <a:cxn ang="0">
                  <a:pos x="0" y="2"/>
                </a:cxn>
              </a:cxnLst>
              <a:rect l="0" t="0" r="r" b="b"/>
              <a:pathLst>
                <a:path w="36" h="2">
                  <a:moveTo>
                    <a:pt x="0" y="2"/>
                  </a:move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4" name="Freeform 1374"/>
            <p:cNvSpPr>
              <a:spLocks/>
            </p:cNvSpPr>
            <p:nvPr/>
          </p:nvSpPr>
          <p:spPr bwMode="auto">
            <a:xfrm>
              <a:off x="8954" y="1775"/>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5" name="Freeform 1375"/>
            <p:cNvSpPr>
              <a:spLocks/>
            </p:cNvSpPr>
            <p:nvPr/>
          </p:nvSpPr>
          <p:spPr bwMode="auto">
            <a:xfrm>
              <a:off x="8954" y="1764"/>
              <a:ext cx="36" cy="14"/>
            </a:xfrm>
            <a:custGeom>
              <a:avLst/>
              <a:gdLst/>
              <a:ahLst/>
              <a:cxnLst>
                <a:cxn ang="0">
                  <a:pos x="0" y="2"/>
                </a:cxn>
                <a:cxn ang="0">
                  <a:pos x="0" y="14"/>
                </a:cxn>
                <a:cxn ang="0">
                  <a:pos x="35" y="11"/>
                </a:cxn>
                <a:cxn ang="0">
                  <a:pos x="35" y="0"/>
                </a:cxn>
                <a:cxn ang="0">
                  <a:pos x="0" y="2"/>
                </a:cxn>
              </a:cxnLst>
              <a:rect l="0" t="0" r="r" b="b"/>
              <a:pathLst>
                <a:path w="36" h="14">
                  <a:moveTo>
                    <a:pt x="0" y="2"/>
                  </a:moveTo>
                  <a:lnTo>
                    <a:pt x="0" y="14"/>
                  </a:lnTo>
                  <a:lnTo>
                    <a:pt x="35" y="11"/>
                  </a:ln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6" name="Freeform 1376"/>
            <p:cNvSpPr>
              <a:spLocks/>
            </p:cNvSpPr>
            <p:nvPr/>
          </p:nvSpPr>
          <p:spPr bwMode="auto">
            <a:xfrm>
              <a:off x="8954" y="1802"/>
              <a:ext cx="36" cy="5"/>
            </a:xfrm>
            <a:custGeom>
              <a:avLst/>
              <a:gdLst/>
              <a:ahLst/>
              <a:cxnLst>
                <a:cxn ang="0">
                  <a:pos x="0" y="2"/>
                </a:cxn>
                <a:cxn ang="0">
                  <a:pos x="0" y="4"/>
                </a:cxn>
                <a:cxn ang="0">
                  <a:pos x="35" y="4"/>
                </a:cxn>
                <a:cxn ang="0">
                  <a:pos x="35" y="0"/>
                </a:cxn>
                <a:cxn ang="0">
                  <a:pos x="0" y="2"/>
                </a:cxn>
              </a:cxnLst>
              <a:rect l="0" t="0" r="r" b="b"/>
              <a:pathLst>
                <a:path w="36" h="5">
                  <a:moveTo>
                    <a:pt x="0" y="2"/>
                  </a:moveTo>
                  <a:lnTo>
                    <a:pt x="0" y="4"/>
                  </a:lnTo>
                  <a:lnTo>
                    <a:pt x="35" y="4"/>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7" name="Freeform 1377"/>
            <p:cNvSpPr>
              <a:spLocks/>
            </p:cNvSpPr>
            <p:nvPr/>
          </p:nvSpPr>
          <p:spPr bwMode="auto">
            <a:xfrm>
              <a:off x="9028" y="1886"/>
              <a:ext cx="96" cy="9"/>
            </a:xfrm>
            <a:custGeom>
              <a:avLst/>
              <a:gdLst/>
              <a:ahLst/>
              <a:cxnLst>
                <a:cxn ang="0">
                  <a:pos x="0" y="0"/>
                </a:cxn>
                <a:cxn ang="0">
                  <a:pos x="0" y="9"/>
                </a:cxn>
                <a:cxn ang="0">
                  <a:pos x="2" y="4"/>
                </a:cxn>
                <a:cxn ang="0">
                  <a:pos x="96" y="7"/>
                </a:cxn>
                <a:cxn ang="0">
                  <a:pos x="96" y="2"/>
                </a:cxn>
                <a:cxn ang="0">
                  <a:pos x="0" y="0"/>
                </a:cxn>
              </a:cxnLst>
              <a:rect l="0" t="0" r="r" b="b"/>
              <a:pathLst>
                <a:path w="96" h="9">
                  <a:moveTo>
                    <a:pt x="0" y="0"/>
                  </a:moveTo>
                  <a:lnTo>
                    <a:pt x="0" y="9"/>
                  </a:lnTo>
                  <a:lnTo>
                    <a:pt x="2" y="4"/>
                  </a:lnTo>
                  <a:lnTo>
                    <a:pt x="96" y="7"/>
                  </a:lnTo>
                  <a:lnTo>
                    <a:pt x="96"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8" name="Freeform 1378"/>
            <p:cNvSpPr>
              <a:spLocks/>
            </p:cNvSpPr>
            <p:nvPr/>
          </p:nvSpPr>
          <p:spPr bwMode="auto">
            <a:xfrm>
              <a:off x="9031" y="1891"/>
              <a:ext cx="93" cy="4"/>
            </a:xfrm>
            <a:custGeom>
              <a:avLst/>
              <a:gdLst/>
              <a:ahLst/>
              <a:cxnLst>
                <a:cxn ang="0">
                  <a:pos x="0" y="0"/>
                </a:cxn>
                <a:cxn ang="0">
                  <a:pos x="0" y="2"/>
                </a:cxn>
                <a:cxn ang="0">
                  <a:pos x="93" y="4"/>
                </a:cxn>
                <a:cxn ang="0">
                  <a:pos x="93" y="2"/>
                </a:cxn>
                <a:cxn ang="0">
                  <a:pos x="0" y="0"/>
                </a:cxn>
              </a:cxnLst>
              <a:rect l="0" t="0" r="r" b="b"/>
              <a:pathLst>
                <a:path w="93" h="4">
                  <a:moveTo>
                    <a:pt x="0" y="0"/>
                  </a:moveTo>
                  <a:lnTo>
                    <a:pt x="0" y="2"/>
                  </a:lnTo>
                  <a:lnTo>
                    <a:pt x="93" y="4"/>
                  </a:lnTo>
                  <a:lnTo>
                    <a:pt x="93"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9" name="Freeform 1379"/>
            <p:cNvSpPr>
              <a:spLocks/>
            </p:cNvSpPr>
            <p:nvPr/>
          </p:nvSpPr>
          <p:spPr bwMode="auto">
            <a:xfrm>
              <a:off x="9031" y="1886"/>
              <a:ext cx="17" cy="5"/>
            </a:xfrm>
            <a:custGeom>
              <a:avLst/>
              <a:gdLst/>
              <a:ahLst/>
              <a:cxnLst>
                <a:cxn ang="0">
                  <a:pos x="0" y="0"/>
                </a:cxn>
                <a:cxn ang="0">
                  <a:pos x="0" y="2"/>
                </a:cxn>
                <a:cxn ang="0">
                  <a:pos x="16" y="4"/>
                </a:cxn>
                <a:cxn ang="0">
                  <a:pos x="16" y="0"/>
                </a:cxn>
                <a:cxn ang="0">
                  <a:pos x="0" y="0"/>
                </a:cxn>
              </a:cxnLst>
              <a:rect l="0" t="0" r="r" b="b"/>
              <a:pathLst>
                <a:path w="17" h="5">
                  <a:moveTo>
                    <a:pt x="0" y="0"/>
                  </a:moveTo>
                  <a:lnTo>
                    <a:pt x="0" y="2"/>
                  </a:lnTo>
                  <a:lnTo>
                    <a:pt x="16" y="4"/>
                  </a:lnTo>
                  <a:lnTo>
                    <a:pt x="16"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0" name="Freeform 1380"/>
            <p:cNvSpPr>
              <a:spLocks/>
            </p:cNvSpPr>
            <p:nvPr/>
          </p:nvSpPr>
          <p:spPr bwMode="auto">
            <a:xfrm>
              <a:off x="9072" y="1886"/>
              <a:ext cx="16" cy="5"/>
            </a:xfrm>
            <a:custGeom>
              <a:avLst/>
              <a:gdLst/>
              <a:ahLst/>
              <a:cxnLst>
                <a:cxn ang="0">
                  <a:pos x="0" y="0"/>
                </a:cxn>
                <a:cxn ang="0">
                  <a:pos x="0" y="4"/>
                </a:cxn>
                <a:cxn ang="0">
                  <a:pos x="16" y="4"/>
                </a:cxn>
                <a:cxn ang="0">
                  <a:pos x="16" y="2"/>
                </a:cxn>
                <a:cxn ang="0">
                  <a:pos x="0" y="0"/>
                </a:cxn>
              </a:cxnLst>
              <a:rect l="0" t="0" r="r" b="b"/>
              <a:pathLst>
                <a:path w="16" h="5">
                  <a:moveTo>
                    <a:pt x="0" y="0"/>
                  </a:moveTo>
                  <a:lnTo>
                    <a:pt x="0" y="4"/>
                  </a:lnTo>
                  <a:lnTo>
                    <a:pt x="16" y="4"/>
                  </a:lnTo>
                  <a:lnTo>
                    <a:pt x="16"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1" name="Freeform 1381"/>
            <p:cNvSpPr>
              <a:spLocks/>
            </p:cNvSpPr>
            <p:nvPr/>
          </p:nvSpPr>
          <p:spPr bwMode="auto">
            <a:xfrm>
              <a:off x="9072" y="1888"/>
              <a:ext cx="16" cy="3"/>
            </a:xfrm>
            <a:custGeom>
              <a:avLst/>
              <a:gdLst/>
              <a:ahLst/>
              <a:cxnLst>
                <a:cxn ang="0">
                  <a:pos x="0" y="0"/>
                </a:cxn>
                <a:cxn ang="0">
                  <a:pos x="0" y="0"/>
                </a:cxn>
                <a:cxn ang="0">
                  <a:pos x="16" y="2"/>
                </a:cxn>
                <a:cxn ang="0">
                  <a:pos x="16" y="0"/>
                </a:cxn>
                <a:cxn ang="0">
                  <a:pos x="0" y="0"/>
                </a:cxn>
              </a:cxnLst>
              <a:rect l="0" t="0" r="r" b="b"/>
              <a:pathLst>
                <a:path w="16"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2" name="Freeform 1382"/>
            <p:cNvSpPr>
              <a:spLocks/>
            </p:cNvSpPr>
            <p:nvPr/>
          </p:nvSpPr>
          <p:spPr bwMode="auto">
            <a:xfrm>
              <a:off x="9211" y="1713"/>
              <a:ext cx="9" cy="190"/>
            </a:xfrm>
            <a:custGeom>
              <a:avLst/>
              <a:gdLst/>
              <a:ahLst/>
              <a:cxnLst>
                <a:cxn ang="0">
                  <a:pos x="7" y="16"/>
                </a:cxn>
                <a:cxn ang="0">
                  <a:pos x="7" y="16"/>
                </a:cxn>
                <a:cxn ang="0">
                  <a:pos x="0" y="0"/>
                </a:cxn>
                <a:cxn ang="0">
                  <a:pos x="0" y="189"/>
                </a:cxn>
                <a:cxn ang="0">
                  <a:pos x="9" y="180"/>
                </a:cxn>
                <a:cxn ang="0">
                  <a:pos x="9" y="26"/>
                </a:cxn>
                <a:cxn ang="0">
                  <a:pos x="7" y="16"/>
                </a:cxn>
              </a:cxnLst>
              <a:rect l="0" t="0" r="r" b="b"/>
              <a:pathLst>
                <a:path w="9" h="190">
                  <a:moveTo>
                    <a:pt x="7" y="16"/>
                  </a:moveTo>
                  <a:lnTo>
                    <a:pt x="7" y="16"/>
                  </a:lnTo>
                  <a:lnTo>
                    <a:pt x="0" y="0"/>
                  </a:lnTo>
                  <a:lnTo>
                    <a:pt x="0" y="189"/>
                  </a:lnTo>
                  <a:lnTo>
                    <a:pt x="9" y="180"/>
                  </a:lnTo>
                  <a:lnTo>
                    <a:pt x="9" y="26"/>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3" name="Freeform 1383"/>
            <p:cNvSpPr>
              <a:spLocks/>
            </p:cNvSpPr>
            <p:nvPr/>
          </p:nvSpPr>
          <p:spPr bwMode="auto">
            <a:xfrm>
              <a:off x="9268" y="1766"/>
              <a:ext cx="17" cy="125"/>
            </a:xfrm>
            <a:custGeom>
              <a:avLst/>
              <a:gdLst/>
              <a:ahLst/>
              <a:cxnLst>
                <a:cxn ang="0">
                  <a:pos x="14" y="7"/>
                </a:cxn>
                <a:cxn ang="0">
                  <a:pos x="2" y="0"/>
                </a:cxn>
                <a:cxn ang="0">
                  <a:pos x="4" y="19"/>
                </a:cxn>
                <a:cxn ang="0">
                  <a:pos x="4" y="35"/>
                </a:cxn>
                <a:cxn ang="0">
                  <a:pos x="7" y="50"/>
                </a:cxn>
                <a:cxn ang="0">
                  <a:pos x="4" y="64"/>
                </a:cxn>
                <a:cxn ang="0">
                  <a:pos x="4" y="76"/>
                </a:cxn>
                <a:cxn ang="0">
                  <a:pos x="2" y="91"/>
                </a:cxn>
                <a:cxn ang="0">
                  <a:pos x="2" y="107"/>
                </a:cxn>
                <a:cxn ang="0">
                  <a:pos x="0" y="124"/>
                </a:cxn>
                <a:cxn ang="0">
                  <a:pos x="14" y="122"/>
                </a:cxn>
                <a:cxn ang="0">
                  <a:pos x="14" y="110"/>
                </a:cxn>
                <a:cxn ang="0">
                  <a:pos x="16" y="98"/>
                </a:cxn>
                <a:cxn ang="0">
                  <a:pos x="16" y="21"/>
                </a:cxn>
                <a:cxn ang="0">
                  <a:pos x="14" y="7"/>
                </a:cxn>
              </a:cxnLst>
              <a:rect l="0" t="0" r="r" b="b"/>
              <a:pathLst>
                <a:path w="17" h="125">
                  <a:moveTo>
                    <a:pt x="14" y="7"/>
                  </a:moveTo>
                  <a:lnTo>
                    <a:pt x="2" y="0"/>
                  </a:lnTo>
                  <a:lnTo>
                    <a:pt x="4" y="19"/>
                  </a:lnTo>
                  <a:lnTo>
                    <a:pt x="4" y="35"/>
                  </a:lnTo>
                  <a:lnTo>
                    <a:pt x="7" y="50"/>
                  </a:lnTo>
                  <a:lnTo>
                    <a:pt x="4" y="64"/>
                  </a:lnTo>
                  <a:lnTo>
                    <a:pt x="4" y="76"/>
                  </a:lnTo>
                  <a:lnTo>
                    <a:pt x="2" y="91"/>
                  </a:lnTo>
                  <a:lnTo>
                    <a:pt x="2" y="107"/>
                  </a:lnTo>
                  <a:lnTo>
                    <a:pt x="0" y="124"/>
                  </a:lnTo>
                  <a:lnTo>
                    <a:pt x="14" y="122"/>
                  </a:lnTo>
                  <a:lnTo>
                    <a:pt x="14" y="110"/>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14" name="Group 1384"/>
            <p:cNvGrpSpPr>
              <a:grpSpLocks/>
            </p:cNvGrpSpPr>
            <p:nvPr/>
          </p:nvGrpSpPr>
          <p:grpSpPr bwMode="auto">
            <a:xfrm>
              <a:off x="9266" y="1764"/>
              <a:ext cx="17" cy="127"/>
              <a:chOff x="9266" y="1764"/>
              <a:chExt cx="17" cy="127"/>
            </a:xfrm>
          </p:grpSpPr>
          <p:sp>
            <p:nvSpPr>
              <p:cNvPr id="10867" name="Freeform 1385"/>
              <p:cNvSpPr>
                <a:spLocks/>
              </p:cNvSpPr>
              <p:nvPr/>
            </p:nvSpPr>
            <p:spPr bwMode="auto">
              <a:xfrm>
                <a:off x="9266" y="1764"/>
                <a:ext cx="17" cy="127"/>
              </a:xfrm>
              <a:custGeom>
                <a:avLst/>
                <a:gdLst/>
                <a:ahLst/>
                <a:cxnLst>
                  <a:cxn ang="0">
                    <a:pos x="4" y="21"/>
                  </a:cxn>
                  <a:cxn ang="0">
                    <a:pos x="4" y="79"/>
                  </a:cxn>
                  <a:cxn ang="0">
                    <a:pos x="2" y="93"/>
                  </a:cxn>
                  <a:cxn ang="0">
                    <a:pos x="0" y="110"/>
                  </a:cxn>
                  <a:cxn ang="0">
                    <a:pos x="0" y="127"/>
                  </a:cxn>
                  <a:cxn ang="0">
                    <a:pos x="7" y="127"/>
                  </a:cxn>
                  <a:cxn ang="0">
                    <a:pos x="7" y="124"/>
                  </a:cxn>
                  <a:cxn ang="0">
                    <a:pos x="12" y="124"/>
                  </a:cxn>
                  <a:cxn ang="0">
                    <a:pos x="16" y="100"/>
                  </a:cxn>
                  <a:cxn ang="0">
                    <a:pos x="16" y="21"/>
                  </a:cxn>
                  <a:cxn ang="0">
                    <a:pos x="14" y="9"/>
                  </a:cxn>
                  <a:cxn ang="0">
                    <a:pos x="12" y="7"/>
                  </a:cxn>
                  <a:cxn ang="0">
                    <a:pos x="7" y="2"/>
                  </a:cxn>
                  <a:cxn ang="0">
                    <a:pos x="2" y="2"/>
                  </a:cxn>
                  <a:cxn ang="0">
                    <a:pos x="4" y="21"/>
                  </a:cxn>
                </a:cxnLst>
                <a:rect l="0" t="0" r="r" b="b"/>
                <a:pathLst>
                  <a:path w="17" h="127">
                    <a:moveTo>
                      <a:pt x="4" y="21"/>
                    </a:moveTo>
                    <a:lnTo>
                      <a:pt x="4" y="79"/>
                    </a:lnTo>
                    <a:lnTo>
                      <a:pt x="2" y="93"/>
                    </a:lnTo>
                    <a:lnTo>
                      <a:pt x="0" y="110"/>
                    </a:lnTo>
                    <a:lnTo>
                      <a:pt x="0" y="127"/>
                    </a:lnTo>
                    <a:lnTo>
                      <a:pt x="7" y="127"/>
                    </a:lnTo>
                    <a:lnTo>
                      <a:pt x="7" y="124"/>
                    </a:lnTo>
                    <a:lnTo>
                      <a:pt x="12" y="124"/>
                    </a:lnTo>
                    <a:lnTo>
                      <a:pt x="16" y="100"/>
                    </a:lnTo>
                    <a:lnTo>
                      <a:pt x="16" y="21"/>
                    </a:lnTo>
                    <a:lnTo>
                      <a:pt x="14" y="9"/>
                    </a:lnTo>
                    <a:lnTo>
                      <a:pt x="12" y="7"/>
                    </a:lnTo>
                    <a:lnTo>
                      <a:pt x="7" y="2"/>
                    </a:lnTo>
                    <a:lnTo>
                      <a:pt x="2" y="2"/>
                    </a:lnTo>
                    <a:lnTo>
                      <a:pt x="4" y="21"/>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8" name="Freeform 1386"/>
              <p:cNvSpPr>
                <a:spLocks/>
              </p:cNvSpPr>
              <p:nvPr/>
            </p:nvSpPr>
            <p:spPr bwMode="auto">
              <a:xfrm>
                <a:off x="9266" y="1764"/>
                <a:ext cx="17" cy="127"/>
              </a:xfrm>
              <a:custGeom>
                <a:avLst/>
                <a:gdLst/>
                <a:ahLst/>
                <a:cxnLst>
                  <a:cxn ang="0">
                    <a:pos x="2" y="2"/>
                  </a:cxn>
                  <a:cxn ang="0">
                    <a:pos x="2" y="0"/>
                  </a:cxn>
                  <a:cxn ang="0">
                    <a:pos x="2" y="2"/>
                  </a:cxn>
                  <a:cxn ang="0">
                    <a:pos x="2" y="2"/>
                  </a:cxn>
                </a:cxnLst>
                <a:rect l="0" t="0" r="r" b="b"/>
                <a:pathLst>
                  <a:path w="17" h="127">
                    <a:moveTo>
                      <a:pt x="2" y="2"/>
                    </a:moveTo>
                    <a:lnTo>
                      <a:pt x="2" y="0"/>
                    </a:lnTo>
                    <a:lnTo>
                      <a:pt x="2" y="2"/>
                    </a:lnTo>
                    <a:lnTo>
                      <a:pt x="2" y="2"/>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215" name="Freeform 1387"/>
            <p:cNvSpPr>
              <a:spLocks/>
            </p:cNvSpPr>
            <p:nvPr/>
          </p:nvSpPr>
          <p:spPr bwMode="auto">
            <a:xfrm>
              <a:off x="9264" y="1764"/>
              <a:ext cx="16" cy="127"/>
            </a:xfrm>
            <a:custGeom>
              <a:avLst/>
              <a:gdLst/>
              <a:ahLst/>
              <a:cxnLst>
                <a:cxn ang="0">
                  <a:pos x="4" y="19"/>
                </a:cxn>
                <a:cxn ang="0">
                  <a:pos x="4" y="79"/>
                </a:cxn>
                <a:cxn ang="0">
                  <a:pos x="2" y="93"/>
                </a:cxn>
                <a:cxn ang="0">
                  <a:pos x="0" y="110"/>
                </a:cxn>
                <a:cxn ang="0">
                  <a:pos x="0" y="127"/>
                </a:cxn>
                <a:cxn ang="0">
                  <a:pos x="7" y="127"/>
                </a:cxn>
                <a:cxn ang="0">
                  <a:pos x="7" y="124"/>
                </a:cxn>
                <a:cxn ang="0">
                  <a:pos x="12" y="124"/>
                </a:cxn>
                <a:cxn ang="0">
                  <a:pos x="16" y="98"/>
                </a:cxn>
                <a:cxn ang="0">
                  <a:pos x="16" y="35"/>
                </a:cxn>
                <a:cxn ang="0">
                  <a:pos x="14" y="7"/>
                </a:cxn>
                <a:cxn ang="0">
                  <a:pos x="12" y="4"/>
                </a:cxn>
                <a:cxn ang="0">
                  <a:pos x="7" y="2"/>
                </a:cxn>
                <a:cxn ang="0">
                  <a:pos x="2" y="0"/>
                </a:cxn>
                <a:cxn ang="0">
                  <a:pos x="4" y="19"/>
                </a:cxn>
              </a:cxnLst>
              <a:rect l="0" t="0" r="r" b="b"/>
              <a:pathLst>
                <a:path w="16" h="127">
                  <a:moveTo>
                    <a:pt x="4" y="19"/>
                  </a:moveTo>
                  <a:lnTo>
                    <a:pt x="4" y="79"/>
                  </a:lnTo>
                  <a:lnTo>
                    <a:pt x="2" y="93"/>
                  </a:lnTo>
                  <a:lnTo>
                    <a:pt x="0" y="110"/>
                  </a:lnTo>
                  <a:lnTo>
                    <a:pt x="0" y="127"/>
                  </a:lnTo>
                  <a:lnTo>
                    <a:pt x="7" y="127"/>
                  </a:lnTo>
                  <a:lnTo>
                    <a:pt x="7" y="124"/>
                  </a:lnTo>
                  <a:lnTo>
                    <a:pt x="12" y="124"/>
                  </a:lnTo>
                  <a:lnTo>
                    <a:pt x="16" y="98"/>
                  </a:lnTo>
                  <a:lnTo>
                    <a:pt x="16" y="35"/>
                  </a:lnTo>
                  <a:lnTo>
                    <a:pt x="14" y="7"/>
                  </a:lnTo>
                  <a:lnTo>
                    <a:pt x="12" y="4"/>
                  </a:lnTo>
                  <a:lnTo>
                    <a:pt x="7" y="2"/>
                  </a:lnTo>
                  <a:lnTo>
                    <a:pt x="2" y="0"/>
                  </a:lnTo>
                  <a:lnTo>
                    <a:pt x="4" y="19"/>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6" name="Freeform 1388"/>
            <p:cNvSpPr>
              <a:spLocks/>
            </p:cNvSpPr>
            <p:nvPr/>
          </p:nvSpPr>
          <p:spPr bwMode="auto">
            <a:xfrm>
              <a:off x="9261" y="1761"/>
              <a:ext cx="17" cy="130"/>
            </a:xfrm>
            <a:custGeom>
              <a:avLst/>
              <a:gdLst/>
              <a:ahLst/>
              <a:cxnLst>
                <a:cxn ang="0">
                  <a:pos x="4" y="129"/>
                </a:cxn>
                <a:cxn ang="0">
                  <a:pos x="7" y="127"/>
                </a:cxn>
                <a:cxn ang="0">
                  <a:pos x="12" y="127"/>
                </a:cxn>
                <a:cxn ang="0">
                  <a:pos x="14" y="100"/>
                </a:cxn>
                <a:cxn ang="0">
                  <a:pos x="16" y="69"/>
                </a:cxn>
                <a:cxn ang="0">
                  <a:pos x="16" y="38"/>
                </a:cxn>
                <a:cxn ang="0">
                  <a:pos x="14" y="9"/>
                </a:cxn>
                <a:cxn ang="0">
                  <a:pos x="12" y="7"/>
                </a:cxn>
                <a:cxn ang="0">
                  <a:pos x="7" y="2"/>
                </a:cxn>
                <a:cxn ang="0">
                  <a:pos x="2" y="0"/>
                </a:cxn>
                <a:cxn ang="0">
                  <a:pos x="4" y="19"/>
                </a:cxn>
                <a:cxn ang="0">
                  <a:pos x="4" y="67"/>
                </a:cxn>
                <a:cxn ang="0">
                  <a:pos x="2" y="81"/>
                </a:cxn>
                <a:cxn ang="0">
                  <a:pos x="2" y="95"/>
                </a:cxn>
                <a:cxn ang="0">
                  <a:pos x="0" y="112"/>
                </a:cxn>
                <a:cxn ang="0">
                  <a:pos x="0" y="129"/>
                </a:cxn>
                <a:cxn ang="0">
                  <a:pos x="4" y="129"/>
                </a:cxn>
              </a:cxnLst>
              <a:rect l="0" t="0" r="r" b="b"/>
              <a:pathLst>
                <a:path w="17" h="130">
                  <a:moveTo>
                    <a:pt x="4" y="129"/>
                  </a:moveTo>
                  <a:lnTo>
                    <a:pt x="7" y="127"/>
                  </a:lnTo>
                  <a:lnTo>
                    <a:pt x="12" y="127"/>
                  </a:lnTo>
                  <a:lnTo>
                    <a:pt x="14" y="100"/>
                  </a:lnTo>
                  <a:lnTo>
                    <a:pt x="16" y="69"/>
                  </a:lnTo>
                  <a:lnTo>
                    <a:pt x="16" y="38"/>
                  </a:lnTo>
                  <a:lnTo>
                    <a:pt x="14" y="9"/>
                  </a:lnTo>
                  <a:lnTo>
                    <a:pt x="12" y="7"/>
                  </a:lnTo>
                  <a:lnTo>
                    <a:pt x="7" y="2"/>
                  </a:lnTo>
                  <a:lnTo>
                    <a:pt x="2" y="0"/>
                  </a:lnTo>
                  <a:lnTo>
                    <a:pt x="4" y="19"/>
                  </a:lnTo>
                  <a:lnTo>
                    <a:pt x="4" y="67"/>
                  </a:lnTo>
                  <a:lnTo>
                    <a:pt x="2" y="81"/>
                  </a:lnTo>
                  <a:lnTo>
                    <a:pt x="2" y="95"/>
                  </a:lnTo>
                  <a:lnTo>
                    <a:pt x="0" y="112"/>
                  </a:lnTo>
                  <a:lnTo>
                    <a:pt x="0" y="129"/>
                  </a:lnTo>
                  <a:lnTo>
                    <a:pt x="4" y="129"/>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7" name="Freeform 1389"/>
            <p:cNvSpPr>
              <a:spLocks/>
            </p:cNvSpPr>
            <p:nvPr/>
          </p:nvSpPr>
          <p:spPr bwMode="auto">
            <a:xfrm>
              <a:off x="9256" y="1759"/>
              <a:ext cx="20" cy="132"/>
            </a:xfrm>
            <a:custGeom>
              <a:avLst/>
              <a:gdLst/>
              <a:ahLst/>
              <a:cxnLst>
                <a:cxn ang="0">
                  <a:pos x="4" y="98"/>
                </a:cxn>
                <a:cxn ang="0">
                  <a:pos x="0" y="131"/>
                </a:cxn>
                <a:cxn ang="0">
                  <a:pos x="7" y="131"/>
                </a:cxn>
                <a:cxn ang="0">
                  <a:pos x="7" y="129"/>
                </a:cxn>
                <a:cxn ang="0">
                  <a:pos x="14" y="129"/>
                </a:cxn>
                <a:cxn ang="0">
                  <a:pos x="16" y="103"/>
                </a:cxn>
                <a:cxn ang="0">
                  <a:pos x="19" y="71"/>
                </a:cxn>
                <a:cxn ang="0">
                  <a:pos x="19" y="9"/>
                </a:cxn>
                <a:cxn ang="0">
                  <a:pos x="14" y="7"/>
                </a:cxn>
                <a:cxn ang="0">
                  <a:pos x="9" y="4"/>
                </a:cxn>
                <a:cxn ang="0">
                  <a:pos x="4" y="0"/>
                </a:cxn>
                <a:cxn ang="0">
                  <a:pos x="7" y="21"/>
                </a:cxn>
                <a:cxn ang="0">
                  <a:pos x="7" y="69"/>
                </a:cxn>
                <a:cxn ang="0">
                  <a:pos x="4" y="83"/>
                </a:cxn>
                <a:cxn ang="0">
                  <a:pos x="4" y="98"/>
                </a:cxn>
              </a:cxnLst>
              <a:rect l="0" t="0" r="r" b="b"/>
              <a:pathLst>
                <a:path w="20" h="132">
                  <a:moveTo>
                    <a:pt x="4" y="98"/>
                  </a:moveTo>
                  <a:lnTo>
                    <a:pt x="0" y="131"/>
                  </a:lnTo>
                  <a:lnTo>
                    <a:pt x="7" y="131"/>
                  </a:lnTo>
                  <a:lnTo>
                    <a:pt x="7" y="129"/>
                  </a:lnTo>
                  <a:lnTo>
                    <a:pt x="14" y="129"/>
                  </a:lnTo>
                  <a:lnTo>
                    <a:pt x="16" y="103"/>
                  </a:lnTo>
                  <a:lnTo>
                    <a:pt x="19" y="71"/>
                  </a:lnTo>
                  <a:lnTo>
                    <a:pt x="19" y="9"/>
                  </a:lnTo>
                  <a:lnTo>
                    <a:pt x="14" y="7"/>
                  </a:lnTo>
                  <a:lnTo>
                    <a:pt x="9" y="4"/>
                  </a:lnTo>
                  <a:lnTo>
                    <a:pt x="4" y="0"/>
                  </a:lnTo>
                  <a:lnTo>
                    <a:pt x="7" y="21"/>
                  </a:lnTo>
                  <a:lnTo>
                    <a:pt x="7" y="69"/>
                  </a:lnTo>
                  <a:lnTo>
                    <a:pt x="4" y="83"/>
                  </a:lnTo>
                  <a:lnTo>
                    <a:pt x="4" y="98"/>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8" name="Freeform 1390"/>
            <p:cNvSpPr>
              <a:spLocks/>
            </p:cNvSpPr>
            <p:nvPr/>
          </p:nvSpPr>
          <p:spPr bwMode="auto">
            <a:xfrm>
              <a:off x="9254" y="1759"/>
              <a:ext cx="19" cy="132"/>
            </a:xfrm>
            <a:custGeom>
              <a:avLst/>
              <a:gdLst/>
              <a:ahLst/>
              <a:cxnLst>
                <a:cxn ang="0">
                  <a:pos x="2" y="115"/>
                </a:cxn>
                <a:cxn ang="0">
                  <a:pos x="0" y="131"/>
                </a:cxn>
                <a:cxn ang="0">
                  <a:pos x="4" y="131"/>
                </a:cxn>
                <a:cxn ang="0">
                  <a:pos x="7" y="129"/>
                </a:cxn>
                <a:cxn ang="0">
                  <a:pos x="14" y="129"/>
                </a:cxn>
                <a:cxn ang="0">
                  <a:pos x="16" y="103"/>
                </a:cxn>
                <a:cxn ang="0">
                  <a:pos x="19" y="71"/>
                </a:cxn>
                <a:cxn ang="0">
                  <a:pos x="19" y="9"/>
                </a:cxn>
                <a:cxn ang="0">
                  <a:pos x="14" y="7"/>
                </a:cxn>
                <a:cxn ang="0">
                  <a:pos x="9" y="2"/>
                </a:cxn>
                <a:cxn ang="0">
                  <a:pos x="4" y="0"/>
                </a:cxn>
                <a:cxn ang="0">
                  <a:pos x="7" y="19"/>
                </a:cxn>
                <a:cxn ang="0">
                  <a:pos x="7" y="69"/>
                </a:cxn>
                <a:cxn ang="0">
                  <a:pos x="2" y="98"/>
                </a:cxn>
                <a:cxn ang="0">
                  <a:pos x="2" y="115"/>
                </a:cxn>
              </a:cxnLst>
              <a:rect l="0" t="0" r="r" b="b"/>
              <a:pathLst>
                <a:path w="19" h="132">
                  <a:moveTo>
                    <a:pt x="2" y="115"/>
                  </a:moveTo>
                  <a:lnTo>
                    <a:pt x="0" y="131"/>
                  </a:lnTo>
                  <a:lnTo>
                    <a:pt x="4" y="131"/>
                  </a:lnTo>
                  <a:lnTo>
                    <a:pt x="7" y="129"/>
                  </a:lnTo>
                  <a:lnTo>
                    <a:pt x="14" y="129"/>
                  </a:lnTo>
                  <a:lnTo>
                    <a:pt x="16" y="103"/>
                  </a:lnTo>
                  <a:lnTo>
                    <a:pt x="19" y="71"/>
                  </a:lnTo>
                  <a:lnTo>
                    <a:pt x="19" y="9"/>
                  </a:lnTo>
                  <a:lnTo>
                    <a:pt x="14" y="7"/>
                  </a:lnTo>
                  <a:lnTo>
                    <a:pt x="9" y="2"/>
                  </a:lnTo>
                  <a:lnTo>
                    <a:pt x="4" y="0"/>
                  </a:lnTo>
                  <a:lnTo>
                    <a:pt x="7" y="19"/>
                  </a:lnTo>
                  <a:lnTo>
                    <a:pt x="7" y="69"/>
                  </a:lnTo>
                  <a:lnTo>
                    <a:pt x="2" y="98"/>
                  </a:lnTo>
                  <a:lnTo>
                    <a:pt x="2"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9" name="Freeform 1391"/>
            <p:cNvSpPr>
              <a:spLocks/>
            </p:cNvSpPr>
            <p:nvPr/>
          </p:nvSpPr>
          <p:spPr bwMode="auto">
            <a:xfrm>
              <a:off x="9252" y="1756"/>
              <a:ext cx="19" cy="135"/>
            </a:xfrm>
            <a:custGeom>
              <a:avLst/>
              <a:gdLst/>
              <a:ahLst/>
              <a:cxnLst>
                <a:cxn ang="0">
                  <a:pos x="0" y="117"/>
                </a:cxn>
                <a:cxn ang="0">
                  <a:pos x="0" y="134"/>
                </a:cxn>
                <a:cxn ang="0">
                  <a:pos x="4" y="134"/>
                </a:cxn>
                <a:cxn ang="0">
                  <a:pos x="7" y="132"/>
                </a:cxn>
                <a:cxn ang="0">
                  <a:pos x="14" y="132"/>
                </a:cxn>
                <a:cxn ang="0">
                  <a:pos x="16" y="105"/>
                </a:cxn>
                <a:cxn ang="0">
                  <a:pos x="19" y="72"/>
                </a:cxn>
                <a:cxn ang="0">
                  <a:pos x="19" y="9"/>
                </a:cxn>
                <a:cxn ang="0">
                  <a:pos x="14" y="7"/>
                </a:cxn>
                <a:cxn ang="0">
                  <a:pos x="9" y="4"/>
                </a:cxn>
                <a:cxn ang="0">
                  <a:pos x="4" y="0"/>
                </a:cxn>
                <a:cxn ang="0">
                  <a:pos x="7" y="21"/>
                </a:cxn>
                <a:cxn ang="0">
                  <a:pos x="7" y="69"/>
                </a:cxn>
                <a:cxn ang="0">
                  <a:pos x="4" y="83"/>
                </a:cxn>
                <a:cxn ang="0">
                  <a:pos x="0" y="117"/>
                </a:cxn>
              </a:cxnLst>
              <a:rect l="0" t="0" r="r" b="b"/>
              <a:pathLst>
                <a:path w="19" h="135">
                  <a:moveTo>
                    <a:pt x="0" y="117"/>
                  </a:moveTo>
                  <a:lnTo>
                    <a:pt x="0" y="134"/>
                  </a:lnTo>
                  <a:lnTo>
                    <a:pt x="4" y="134"/>
                  </a:lnTo>
                  <a:lnTo>
                    <a:pt x="7" y="132"/>
                  </a:lnTo>
                  <a:lnTo>
                    <a:pt x="14" y="132"/>
                  </a:lnTo>
                  <a:lnTo>
                    <a:pt x="16" y="105"/>
                  </a:lnTo>
                  <a:lnTo>
                    <a:pt x="19" y="72"/>
                  </a:lnTo>
                  <a:lnTo>
                    <a:pt x="19" y="9"/>
                  </a:lnTo>
                  <a:lnTo>
                    <a:pt x="14" y="7"/>
                  </a:lnTo>
                  <a:lnTo>
                    <a:pt x="9" y="4"/>
                  </a:lnTo>
                  <a:lnTo>
                    <a:pt x="4" y="0"/>
                  </a:lnTo>
                  <a:lnTo>
                    <a:pt x="7" y="21"/>
                  </a:lnTo>
                  <a:lnTo>
                    <a:pt x="7" y="69"/>
                  </a:lnTo>
                  <a:lnTo>
                    <a:pt x="4" y="83"/>
                  </a:lnTo>
                  <a:lnTo>
                    <a:pt x="0" y="117"/>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0" name="Freeform 1392"/>
            <p:cNvSpPr>
              <a:spLocks/>
            </p:cNvSpPr>
            <p:nvPr/>
          </p:nvSpPr>
          <p:spPr bwMode="auto">
            <a:xfrm>
              <a:off x="9249" y="1756"/>
              <a:ext cx="19" cy="135"/>
            </a:xfrm>
            <a:custGeom>
              <a:avLst/>
              <a:gdLst/>
              <a:ahLst/>
              <a:cxnLst>
                <a:cxn ang="0">
                  <a:pos x="14" y="129"/>
                </a:cxn>
                <a:cxn ang="0">
                  <a:pos x="16" y="105"/>
                </a:cxn>
                <a:cxn ang="0">
                  <a:pos x="16" y="72"/>
                </a:cxn>
                <a:cxn ang="0">
                  <a:pos x="19" y="38"/>
                </a:cxn>
                <a:cxn ang="0">
                  <a:pos x="19" y="9"/>
                </a:cxn>
                <a:cxn ang="0">
                  <a:pos x="14" y="7"/>
                </a:cxn>
                <a:cxn ang="0">
                  <a:pos x="9" y="2"/>
                </a:cxn>
                <a:cxn ang="0">
                  <a:pos x="4" y="0"/>
                </a:cxn>
                <a:cxn ang="0">
                  <a:pos x="7" y="19"/>
                </a:cxn>
                <a:cxn ang="0">
                  <a:pos x="7" y="69"/>
                </a:cxn>
                <a:cxn ang="0">
                  <a:pos x="4" y="83"/>
                </a:cxn>
                <a:cxn ang="0">
                  <a:pos x="0" y="117"/>
                </a:cxn>
                <a:cxn ang="0">
                  <a:pos x="0" y="134"/>
                </a:cxn>
                <a:cxn ang="0">
                  <a:pos x="4" y="134"/>
                </a:cxn>
                <a:cxn ang="0">
                  <a:pos x="7" y="132"/>
                </a:cxn>
                <a:cxn ang="0">
                  <a:pos x="11" y="132"/>
                </a:cxn>
                <a:cxn ang="0">
                  <a:pos x="14" y="129"/>
                </a:cxn>
              </a:cxnLst>
              <a:rect l="0" t="0" r="r" b="b"/>
              <a:pathLst>
                <a:path w="19" h="135">
                  <a:moveTo>
                    <a:pt x="14" y="129"/>
                  </a:moveTo>
                  <a:lnTo>
                    <a:pt x="16" y="105"/>
                  </a:lnTo>
                  <a:lnTo>
                    <a:pt x="16" y="72"/>
                  </a:lnTo>
                  <a:lnTo>
                    <a:pt x="19" y="38"/>
                  </a:lnTo>
                  <a:lnTo>
                    <a:pt x="19" y="9"/>
                  </a:lnTo>
                  <a:lnTo>
                    <a:pt x="14" y="7"/>
                  </a:lnTo>
                  <a:lnTo>
                    <a:pt x="9" y="2"/>
                  </a:lnTo>
                  <a:lnTo>
                    <a:pt x="4" y="0"/>
                  </a:lnTo>
                  <a:lnTo>
                    <a:pt x="7" y="19"/>
                  </a:lnTo>
                  <a:lnTo>
                    <a:pt x="7" y="69"/>
                  </a:lnTo>
                  <a:lnTo>
                    <a:pt x="4" y="83"/>
                  </a:lnTo>
                  <a:lnTo>
                    <a:pt x="0" y="117"/>
                  </a:lnTo>
                  <a:lnTo>
                    <a:pt x="0" y="134"/>
                  </a:lnTo>
                  <a:lnTo>
                    <a:pt x="4" y="134"/>
                  </a:lnTo>
                  <a:lnTo>
                    <a:pt x="7" y="132"/>
                  </a:lnTo>
                  <a:lnTo>
                    <a:pt x="11" y="132"/>
                  </a:lnTo>
                  <a:lnTo>
                    <a:pt x="14" y="129"/>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1" name="Freeform 1393"/>
            <p:cNvSpPr>
              <a:spLocks/>
            </p:cNvSpPr>
            <p:nvPr/>
          </p:nvSpPr>
          <p:spPr bwMode="auto">
            <a:xfrm>
              <a:off x="9244" y="1754"/>
              <a:ext cx="22" cy="137"/>
            </a:xfrm>
            <a:custGeom>
              <a:avLst/>
              <a:gdLst/>
              <a:ahLst/>
              <a:cxnLst>
                <a:cxn ang="0">
                  <a:pos x="7" y="86"/>
                </a:cxn>
                <a:cxn ang="0">
                  <a:pos x="0" y="136"/>
                </a:cxn>
                <a:cxn ang="0">
                  <a:pos x="7" y="136"/>
                </a:cxn>
                <a:cxn ang="0">
                  <a:pos x="9" y="134"/>
                </a:cxn>
                <a:cxn ang="0">
                  <a:pos x="14" y="134"/>
                </a:cxn>
                <a:cxn ang="0">
                  <a:pos x="16" y="132"/>
                </a:cxn>
                <a:cxn ang="0">
                  <a:pos x="19" y="105"/>
                </a:cxn>
                <a:cxn ang="0">
                  <a:pos x="19" y="74"/>
                </a:cxn>
                <a:cxn ang="0">
                  <a:pos x="21" y="40"/>
                </a:cxn>
                <a:cxn ang="0">
                  <a:pos x="21" y="9"/>
                </a:cxn>
                <a:cxn ang="0">
                  <a:pos x="19" y="9"/>
                </a:cxn>
                <a:cxn ang="0">
                  <a:pos x="14" y="4"/>
                </a:cxn>
                <a:cxn ang="0">
                  <a:pos x="11" y="4"/>
                </a:cxn>
                <a:cxn ang="0">
                  <a:pos x="7" y="0"/>
                </a:cxn>
                <a:cxn ang="0">
                  <a:pos x="9" y="21"/>
                </a:cxn>
                <a:cxn ang="0">
                  <a:pos x="9" y="55"/>
                </a:cxn>
                <a:cxn ang="0">
                  <a:pos x="7" y="72"/>
                </a:cxn>
                <a:cxn ang="0">
                  <a:pos x="7" y="86"/>
                </a:cxn>
              </a:cxnLst>
              <a:rect l="0" t="0" r="r" b="b"/>
              <a:pathLst>
                <a:path w="22" h="137">
                  <a:moveTo>
                    <a:pt x="7" y="86"/>
                  </a:moveTo>
                  <a:lnTo>
                    <a:pt x="0" y="136"/>
                  </a:lnTo>
                  <a:lnTo>
                    <a:pt x="7" y="136"/>
                  </a:lnTo>
                  <a:lnTo>
                    <a:pt x="9" y="134"/>
                  </a:lnTo>
                  <a:lnTo>
                    <a:pt x="14" y="134"/>
                  </a:lnTo>
                  <a:lnTo>
                    <a:pt x="16" y="132"/>
                  </a:lnTo>
                  <a:lnTo>
                    <a:pt x="19" y="105"/>
                  </a:lnTo>
                  <a:lnTo>
                    <a:pt x="19" y="74"/>
                  </a:lnTo>
                  <a:lnTo>
                    <a:pt x="21" y="40"/>
                  </a:lnTo>
                  <a:lnTo>
                    <a:pt x="21" y="9"/>
                  </a:lnTo>
                  <a:lnTo>
                    <a:pt x="19" y="9"/>
                  </a:lnTo>
                  <a:lnTo>
                    <a:pt x="14" y="4"/>
                  </a:lnTo>
                  <a:lnTo>
                    <a:pt x="11" y="4"/>
                  </a:lnTo>
                  <a:lnTo>
                    <a:pt x="7" y="0"/>
                  </a:lnTo>
                  <a:lnTo>
                    <a:pt x="9" y="21"/>
                  </a:lnTo>
                  <a:lnTo>
                    <a:pt x="9" y="55"/>
                  </a:lnTo>
                  <a:lnTo>
                    <a:pt x="7" y="72"/>
                  </a:lnTo>
                  <a:lnTo>
                    <a:pt x="7" y="8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2" name="Freeform 1394"/>
            <p:cNvSpPr>
              <a:spLocks/>
            </p:cNvSpPr>
            <p:nvPr/>
          </p:nvSpPr>
          <p:spPr bwMode="auto">
            <a:xfrm>
              <a:off x="9242" y="1754"/>
              <a:ext cx="22" cy="137"/>
            </a:xfrm>
            <a:custGeom>
              <a:avLst/>
              <a:gdLst/>
              <a:ahLst/>
              <a:cxnLst>
                <a:cxn ang="0">
                  <a:pos x="12" y="134"/>
                </a:cxn>
                <a:cxn ang="0">
                  <a:pos x="16" y="132"/>
                </a:cxn>
                <a:cxn ang="0">
                  <a:pos x="19" y="105"/>
                </a:cxn>
                <a:cxn ang="0">
                  <a:pos x="19" y="38"/>
                </a:cxn>
                <a:cxn ang="0">
                  <a:pos x="21" y="7"/>
                </a:cxn>
                <a:cxn ang="0">
                  <a:pos x="19" y="7"/>
                </a:cxn>
                <a:cxn ang="0">
                  <a:pos x="14" y="2"/>
                </a:cxn>
                <a:cxn ang="0">
                  <a:pos x="12" y="2"/>
                </a:cxn>
                <a:cxn ang="0">
                  <a:pos x="7" y="0"/>
                </a:cxn>
                <a:cxn ang="0">
                  <a:pos x="9" y="19"/>
                </a:cxn>
                <a:cxn ang="0">
                  <a:pos x="9" y="55"/>
                </a:cxn>
                <a:cxn ang="0">
                  <a:pos x="7" y="69"/>
                </a:cxn>
                <a:cxn ang="0">
                  <a:pos x="7" y="86"/>
                </a:cxn>
                <a:cxn ang="0">
                  <a:pos x="4" y="100"/>
                </a:cxn>
                <a:cxn ang="0">
                  <a:pos x="2" y="120"/>
                </a:cxn>
                <a:cxn ang="0">
                  <a:pos x="0" y="136"/>
                </a:cxn>
                <a:cxn ang="0">
                  <a:pos x="7" y="136"/>
                </a:cxn>
                <a:cxn ang="0">
                  <a:pos x="12" y="134"/>
                </a:cxn>
              </a:cxnLst>
              <a:rect l="0" t="0" r="r" b="b"/>
              <a:pathLst>
                <a:path w="22" h="137">
                  <a:moveTo>
                    <a:pt x="12" y="134"/>
                  </a:moveTo>
                  <a:lnTo>
                    <a:pt x="16" y="132"/>
                  </a:lnTo>
                  <a:lnTo>
                    <a:pt x="19" y="105"/>
                  </a:lnTo>
                  <a:lnTo>
                    <a:pt x="19" y="38"/>
                  </a:lnTo>
                  <a:lnTo>
                    <a:pt x="21" y="7"/>
                  </a:lnTo>
                  <a:lnTo>
                    <a:pt x="19" y="7"/>
                  </a:lnTo>
                  <a:lnTo>
                    <a:pt x="14" y="2"/>
                  </a:lnTo>
                  <a:lnTo>
                    <a:pt x="12" y="2"/>
                  </a:lnTo>
                  <a:lnTo>
                    <a:pt x="7" y="0"/>
                  </a:lnTo>
                  <a:lnTo>
                    <a:pt x="9" y="19"/>
                  </a:lnTo>
                  <a:lnTo>
                    <a:pt x="9" y="55"/>
                  </a:lnTo>
                  <a:lnTo>
                    <a:pt x="7" y="69"/>
                  </a:lnTo>
                  <a:lnTo>
                    <a:pt x="7" y="86"/>
                  </a:lnTo>
                  <a:lnTo>
                    <a:pt x="4" y="100"/>
                  </a:lnTo>
                  <a:lnTo>
                    <a:pt x="2" y="120"/>
                  </a:lnTo>
                  <a:lnTo>
                    <a:pt x="0" y="136"/>
                  </a:lnTo>
                  <a:lnTo>
                    <a:pt x="7" y="136"/>
                  </a:lnTo>
                  <a:lnTo>
                    <a:pt x="12" y="134"/>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3" name="Freeform 1395"/>
            <p:cNvSpPr>
              <a:spLocks/>
            </p:cNvSpPr>
            <p:nvPr/>
          </p:nvSpPr>
          <p:spPr bwMode="auto">
            <a:xfrm>
              <a:off x="9240" y="1752"/>
              <a:ext cx="21" cy="139"/>
            </a:xfrm>
            <a:custGeom>
              <a:avLst/>
              <a:gdLst/>
              <a:ahLst/>
              <a:cxnLst>
                <a:cxn ang="0">
                  <a:pos x="9" y="21"/>
                </a:cxn>
                <a:cxn ang="0">
                  <a:pos x="9" y="55"/>
                </a:cxn>
                <a:cxn ang="0">
                  <a:pos x="4" y="88"/>
                </a:cxn>
                <a:cxn ang="0">
                  <a:pos x="2" y="103"/>
                </a:cxn>
                <a:cxn ang="0">
                  <a:pos x="2" y="122"/>
                </a:cxn>
                <a:cxn ang="0">
                  <a:pos x="0" y="139"/>
                </a:cxn>
                <a:cxn ang="0">
                  <a:pos x="4" y="139"/>
                </a:cxn>
                <a:cxn ang="0">
                  <a:pos x="7" y="136"/>
                </a:cxn>
                <a:cxn ang="0">
                  <a:pos x="12" y="136"/>
                </a:cxn>
                <a:cxn ang="0">
                  <a:pos x="16" y="134"/>
                </a:cxn>
                <a:cxn ang="0">
                  <a:pos x="19" y="107"/>
                </a:cxn>
                <a:cxn ang="0">
                  <a:pos x="19" y="40"/>
                </a:cxn>
                <a:cxn ang="0">
                  <a:pos x="21" y="9"/>
                </a:cxn>
                <a:cxn ang="0">
                  <a:pos x="16" y="4"/>
                </a:cxn>
                <a:cxn ang="0">
                  <a:pos x="12" y="2"/>
                </a:cxn>
                <a:cxn ang="0">
                  <a:pos x="7" y="0"/>
                </a:cxn>
                <a:cxn ang="0">
                  <a:pos x="9" y="21"/>
                </a:cxn>
              </a:cxnLst>
              <a:rect l="0" t="0" r="r" b="b"/>
              <a:pathLst>
                <a:path w="21" h="139">
                  <a:moveTo>
                    <a:pt x="9" y="21"/>
                  </a:moveTo>
                  <a:lnTo>
                    <a:pt x="9" y="55"/>
                  </a:lnTo>
                  <a:lnTo>
                    <a:pt x="4" y="88"/>
                  </a:lnTo>
                  <a:lnTo>
                    <a:pt x="2" y="103"/>
                  </a:lnTo>
                  <a:lnTo>
                    <a:pt x="2" y="122"/>
                  </a:lnTo>
                  <a:lnTo>
                    <a:pt x="0" y="139"/>
                  </a:lnTo>
                  <a:lnTo>
                    <a:pt x="4" y="139"/>
                  </a:lnTo>
                  <a:lnTo>
                    <a:pt x="7" y="136"/>
                  </a:lnTo>
                  <a:lnTo>
                    <a:pt x="12" y="136"/>
                  </a:lnTo>
                  <a:lnTo>
                    <a:pt x="16" y="134"/>
                  </a:lnTo>
                  <a:lnTo>
                    <a:pt x="19" y="107"/>
                  </a:lnTo>
                  <a:lnTo>
                    <a:pt x="19" y="40"/>
                  </a:lnTo>
                  <a:lnTo>
                    <a:pt x="21" y="9"/>
                  </a:lnTo>
                  <a:lnTo>
                    <a:pt x="16" y="4"/>
                  </a:lnTo>
                  <a:lnTo>
                    <a:pt x="12" y="2"/>
                  </a:lnTo>
                  <a:lnTo>
                    <a:pt x="7" y="0"/>
                  </a:lnTo>
                  <a:lnTo>
                    <a:pt x="9" y="21"/>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4" name="Freeform 1396"/>
            <p:cNvSpPr>
              <a:spLocks/>
            </p:cNvSpPr>
            <p:nvPr/>
          </p:nvSpPr>
          <p:spPr bwMode="auto">
            <a:xfrm>
              <a:off x="9237" y="1749"/>
              <a:ext cx="22" cy="142"/>
            </a:xfrm>
            <a:custGeom>
              <a:avLst/>
              <a:gdLst/>
              <a:ahLst/>
              <a:cxnLst>
                <a:cxn ang="0">
                  <a:pos x="16" y="136"/>
                </a:cxn>
                <a:cxn ang="0">
                  <a:pos x="19" y="110"/>
                </a:cxn>
                <a:cxn ang="0">
                  <a:pos x="19" y="40"/>
                </a:cxn>
                <a:cxn ang="0">
                  <a:pos x="21" y="9"/>
                </a:cxn>
                <a:cxn ang="0">
                  <a:pos x="7" y="0"/>
                </a:cxn>
                <a:cxn ang="0">
                  <a:pos x="9" y="21"/>
                </a:cxn>
                <a:cxn ang="0">
                  <a:pos x="9" y="57"/>
                </a:cxn>
                <a:cxn ang="0">
                  <a:pos x="4" y="91"/>
                </a:cxn>
                <a:cxn ang="0">
                  <a:pos x="2" y="105"/>
                </a:cxn>
                <a:cxn ang="0">
                  <a:pos x="0" y="124"/>
                </a:cxn>
                <a:cxn ang="0">
                  <a:pos x="0" y="141"/>
                </a:cxn>
                <a:cxn ang="0">
                  <a:pos x="16" y="136"/>
                </a:cxn>
              </a:cxnLst>
              <a:rect l="0" t="0" r="r" b="b"/>
              <a:pathLst>
                <a:path w="22" h="142">
                  <a:moveTo>
                    <a:pt x="16" y="136"/>
                  </a:moveTo>
                  <a:lnTo>
                    <a:pt x="19" y="110"/>
                  </a:lnTo>
                  <a:lnTo>
                    <a:pt x="19" y="40"/>
                  </a:lnTo>
                  <a:lnTo>
                    <a:pt x="21" y="9"/>
                  </a:lnTo>
                  <a:lnTo>
                    <a:pt x="7" y="0"/>
                  </a:lnTo>
                  <a:lnTo>
                    <a:pt x="9" y="21"/>
                  </a:lnTo>
                  <a:lnTo>
                    <a:pt x="9" y="57"/>
                  </a:lnTo>
                  <a:lnTo>
                    <a:pt x="4" y="91"/>
                  </a:lnTo>
                  <a:lnTo>
                    <a:pt x="2" y="105"/>
                  </a:lnTo>
                  <a:lnTo>
                    <a:pt x="0" y="124"/>
                  </a:lnTo>
                  <a:lnTo>
                    <a:pt x="0" y="141"/>
                  </a:lnTo>
                  <a:lnTo>
                    <a:pt x="16" y="136"/>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5" name="Freeform 1397"/>
            <p:cNvSpPr>
              <a:spLocks/>
            </p:cNvSpPr>
            <p:nvPr/>
          </p:nvSpPr>
          <p:spPr bwMode="auto">
            <a:xfrm>
              <a:off x="9014" y="1895"/>
              <a:ext cx="182" cy="15"/>
            </a:xfrm>
            <a:custGeom>
              <a:avLst/>
              <a:gdLst/>
              <a:ahLst/>
              <a:cxnLst>
                <a:cxn ang="0">
                  <a:pos x="7" y="2"/>
                </a:cxn>
                <a:cxn ang="0">
                  <a:pos x="0" y="0"/>
                </a:cxn>
                <a:cxn ang="0">
                  <a:pos x="0" y="2"/>
                </a:cxn>
                <a:cxn ang="0">
                  <a:pos x="4" y="2"/>
                </a:cxn>
                <a:cxn ang="0">
                  <a:pos x="7" y="4"/>
                </a:cxn>
                <a:cxn ang="0">
                  <a:pos x="11" y="4"/>
                </a:cxn>
                <a:cxn ang="0">
                  <a:pos x="16" y="7"/>
                </a:cxn>
                <a:cxn ang="0">
                  <a:pos x="23" y="7"/>
                </a:cxn>
                <a:cxn ang="0">
                  <a:pos x="28" y="9"/>
                </a:cxn>
                <a:cxn ang="0">
                  <a:pos x="38" y="9"/>
                </a:cxn>
                <a:cxn ang="0">
                  <a:pos x="43" y="12"/>
                </a:cxn>
                <a:cxn ang="0">
                  <a:pos x="52" y="12"/>
                </a:cxn>
                <a:cxn ang="0">
                  <a:pos x="60" y="14"/>
                </a:cxn>
                <a:cxn ang="0">
                  <a:pos x="127" y="14"/>
                </a:cxn>
                <a:cxn ang="0">
                  <a:pos x="134" y="12"/>
                </a:cxn>
                <a:cxn ang="0">
                  <a:pos x="141" y="12"/>
                </a:cxn>
                <a:cxn ang="0">
                  <a:pos x="158" y="9"/>
                </a:cxn>
                <a:cxn ang="0">
                  <a:pos x="182" y="7"/>
                </a:cxn>
                <a:cxn ang="0">
                  <a:pos x="160" y="4"/>
                </a:cxn>
                <a:cxn ang="0">
                  <a:pos x="148" y="2"/>
                </a:cxn>
                <a:cxn ang="0">
                  <a:pos x="141" y="4"/>
                </a:cxn>
                <a:cxn ang="0">
                  <a:pos x="129" y="4"/>
                </a:cxn>
                <a:cxn ang="0">
                  <a:pos x="117" y="7"/>
                </a:cxn>
                <a:cxn ang="0">
                  <a:pos x="88" y="7"/>
                </a:cxn>
                <a:cxn ang="0">
                  <a:pos x="79" y="9"/>
                </a:cxn>
                <a:cxn ang="0">
                  <a:pos x="62" y="9"/>
                </a:cxn>
                <a:cxn ang="0">
                  <a:pos x="55" y="7"/>
                </a:cxn>
                <a:cxn ang="0">
                  <a:pos x="31" y="7"/>
                </a:cxn>
                <a:cxn ang="0">
                  <a:pos x="23" y="4"/>
                </a:cxn>
                <a:cxn ang="0">
                  <a:pos x="16" y="2"/>
                </a:cxn>
                <a:cxn ang="0">
                  <a:pos x="7" y="2"/>
                </a:cxn>
              </a:cxnLst>
              <a:rect l="0" t="0" r="r" b="b"/>
              <a:pathLst>
                <a:path w="182" h="15">
                  <a:moveTo>
                    <a:pt x="7" y="2"/>
                  </a:moveTo>
                  <a:lnTo>
                    <a:pt x="0" y="0"/>
                  </a:lnTo>
                  <a:lnTo>
                    <a:pt x="0" y="2"/>
                  </a:lnTo>
                  <a:lnTo>
                    <a:pt x="4" y="2"/>
                  </a:lnTo>
                  <a:lnTo>
                    <a:pt x="7" y="4"/>
                  </a:lnTo>
                  <a:lnTo>
                    <a:pt x="11" y="4"/>
                  </a:lnTo>
                  <a:lnTo>
                    <a:pt x="16" y="7"/>
                  </a:lnTo>
                  <a:lnTo>
                    <a:pt x="23" y="7"/>
                  </a:lnTo>
                  <a:lnTo>
                    <a:pt x="28" y="9"/>
                  </a:lnTo>
                  <a:lnTo>
                    <a:pt x="38" y="9"/>
                  </a:lnTo>
                  <a:lnTo>
                    <a:pt x="43" y="12"/>
                  </a:lnTo>
                  <a:lnTo>
                    <a:pt x="52" y="12"/>
                  </a:lnTo>
                  <a:lnTo>
                    <a:pt x="60" y="14"/>
                  </a:lnTo>
                  <a:lnTo>
                    <a:pt x="127" y="14"/>
                  </a:lnTo>
                  <a:lnTo>
                    <a:pt x="134" y="12"/>
                  </a:lnTo>
                  <a:lnTo>
                    <a:pt x="141" y="12"/>
                  </a:lnTo>
                  <a:lnTo>
                    <a:pt x="158" y="9"/>
                  </a:lnTo>
                  <a:lnTo>
                    <a:pt x="182" y="7"/>
                  </a:lnTo>
                  <a:lnTo>
                    <a:pt x="160" y="4"/>
                  </a:lnTo>
                  <a:lnTo>
                    <a:pt x="148" y="2"/>
                  </a:lnTo>
                  <a:lnTo>
                    <a:pt x="141" y="4"/>
                  </a:lnTo>
                  <a:lnTo>
                    <a:pt x="129" y="4"/>
                  </a:lnTo>
                  <a:lnTo>
                    <a:pt x="117" y="7"/>
                  </a:lnTo>
                  <a:lnTo>
                    <a:pt x="88" y="7"/>
                  </a:lnTo>
                  <a:lnTo>
                    <a:pt x="79" y="9"/>
                  </a:lnTo>
                  <a:lnTo>
                    <a:pt x="62" y="9"/>
                  </a:lnTo>
                  <a:lnTo>
                    <a:pt x="55" y="7"/>
                  </a:lnTo>
                  <a:lnTo>
                    <a:pt x="31" y="7"/>
                  </a:lnTo>
                  <a:lnTo>
                    <a:pt x="23" y="4"/>
                  </a:lnTo>
                  <a:lnTo>
                    <a:pt x="16" y="2"/>
                  </a:lnTo>
                  <a:lnTo>
                    <a:pt x="7"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6" name="Freeform 1398"/>
            <p:cNvSpPr>
              <a:spLocks/>
            </p:cNvSpPr>
            <p:nvPr/>
          </p:nvSpPr>
          <p:spPr bwMode="auto">
            <a:xfrm>
              <a:off x="9067" y="1910"/>
              <a:ext cx="67" cy="19"/>
            </a:xfrm>
            <a:custGeom>
              <a:avLst/>
              <a:gdLst/>
              <a:ahLst/>
              <a:cxnLst>
                <a:cxn ang="0">
                  <a:pos x="9" y="2"/>
                </a:cxn>
                <a:cxn ang="0">
                  <a:pos x="0" y="0"/>
                </a:cxn>
                <a:cxn ang="0">
                  <a:pos x="4" y="4"/>
                </a:cxn>
                <a:cxn ang="0">
                  <a:pos x="16" y="12"/>
                </a:cxn>
                <a:cxn ang="0">
                  <a:pos x="26" y="14"/>
                </a:cxn>
                <a:cxn ang="0">
                  <a:pos x="40" y="16"/>
                </a:cxn>
                <a:cxn ang="0">
                  <a:pos x="57" y="19"/>
                </a:cxn>
                <a:cxn ang="0">
                  <a:pos x="67" y="19"/>
                </a:cxn>
                <a:cxn ang="0">
                  <a:pos x="62" y="14"/>
                </a:cxn>
                <a:cxn ang="0">
                  <a:pos x="52" y="9"/>
                </a:cxn>
                <a:cxn ang="0">
                  <a:pos x="47" y="0"/>
                </a:cxn>
                <a:cxn ang="0">
                  <a:pos x="36" y="2"/>
                </a:cxn>
                <a:cxn ang="0">
                  <a:pos x="9" y="2"/>
                </a:cxn>
              </a:cxnLst>
              <a:rect l="0" t="0" r="r" b="b"/>
              <a:pathLst>
                <a:path w="67" h="19">
                  <a:moveTo>
                    <a:pt x="9" y="2"/>
                  </a:moveTo>
                  <a:lnTo>
                    <a:pt x="0" y="0"/>
                  </a:lnTo>
                  <a:lnTo>
                    <a:pt x="4" y="4"/>
                  </a:lnTo>
                  <a:lnTo>
                    <a:pt x="16" y="12"/>
                  </a:lnTo>
                  <a:lnTo>
                    <a:pt x="26" y="14"/>
                  </a:lnTo>
                  <a:lnTo>
                    <a:pt x="40" y="16"/>
                  </a:lnTo>
                  <a:lnTo>
                    <a:pt x="57" y="19"/>
                  </a:lnTo>
                  <a:lnTo>
                    <a:pt x="67" y="19"/>
                  </a:lnTo>
                  <a:lnTo>
                    <a:pt x="62" y="14"/>
                  </a:lnTo>
                  <a:lnTo>
                    <a:pt x="52" y="9"/>
                  </a:lnTo>
                  <a:lnTo>
                    <a:pt x="47" y="0"/>
                  </a:lnTo>
                  <a:lnTo>
                    <a:pt x="36" y="2"/>
                  </a:lnTo>
                  <a:lnTo>
                    <a:pt x="9"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7" name="Freeform 1399"/>
            <p:cNvSpPr>
              <a:spLocks/>
            </p:cNvSpPr>
            <p:nvPr/>
          </p:nvSpPr>
          <p:spPr bwMode="auto">
            <a:xfrm>
              <a:off x="9055" y="1924"/>
              <a:ext cx="120" cy="31"/>
            </a:xfrm>
            <a:custGeom>
              <a:avLst/>
              <a:gdLst/>
              <a:ahLst/>
              <a:cxnLst>
                <a:cxn ang="0">
                  <a:pos x="0" y="12"/>
                </a:cxn>
                <a:cxn ang="0">
                  <a:pos x="0" y="16"/>
                </a:cxn>
                <a:cxn ang="0">
                  <a:pos x="4" y="21"/>
                </a:cxn>
                <a:cxn ang="0">
                  <a:pos x="9" y="21"/>
                </a:cxn>
                <a:cxn ang="0">
                  <a:pos x="14" y="24"/>
                </a:cxn>
                <a:cxn ang="0">
                  <a:pos x="19" y="24"/>
                </a:cxn>
                <a:cxn ang="0">
                  <a:pos x="23" y="26"/>
                </a:cxn>
                <a:cxn ang="0">
                  <a:pos x="36" y="26"/>
                </a:cxn>
                <a:cxn ang="0">
                  <a:pos x="40" y="28"/>
                </a:cxn>
                <a:cxn ang="0">
                  <a:pos x="55" y="28"/>
                </a:cxn>
                <a:cxn ang="0">
                  <a:pos x="91" y="31"/>
                </a:cxn>
                <a:cxn ang="0">
                  <a:pos x="120" y="26"/>
                </a:cxn>
                <a:cxn ang="0">
                  <a:pos x="115" y="24"/>
                </a:cxn>
                <a:cxn ang="0">
                  <a:pos x="110" y="21"/>
                </a:cxn>
                <a:cxn ang="0">
                  <a:pos x="100" y="16"/>
                </a:cxn>
                <a:cxn ang="0">
                  <a:pos x="98" y="14"/>
                </a:cxn>
                <a:cxn ang="0">
                  <a:pos x="83" y="7"/>
                </a:cxn>
                <a:cxn ang="0">
                  <a:pos x="55" y="7"/>
                </a:cxn>
                <a:cxn ang="0">
                  <a:pos x="52" y="4"/>
                </a:cxn>
                <a:cxn ang="0">
                  <a:pos x="38" y="4"/>
                </a:cxn>
                <a:cxn ang="0">
                  <a:pos x="33" y="2"/>
                </a:cxn>
                <a:cxn ang="0">
                  <a:pos x="31" y="0"/>
                </a:cxn>
                <a:cxn ang="0">
                  <a:pos x="23" y="0"/>
                </a:cxn>
                <a:cxn ang="0">
                  <a:pos x="14" y="4"/>
                </a:cxn>
                <a:cxn ang="0">
                  <a:pos x="2" y="9"/>
                </a:cxn>
                <a:cxn ang="0">
                  <a:pos x="0" y="12"/>
                </a:cxn>
              </a:cxnLst>
              <a:rect l="0" t="0" r="r" b="b"/>
              <a:pathLst>
                <a:path w="120" h="31">
                  <a:moveTo>
                    <a:pt x="0" y="12"/>
                  </a:moveTo>
                  <a:lnTo>
                    <a:pt x="0" y="16"/>
                  </a:lnTo>
                  <a:lnTo>
                    <a:pt x="4" y="21"/>
                  </a:lnTo>
                  <a:lnTo>
                    <a:pt x="9" y="21"/>
                  </a:lnTo>
                  <a:lnTo>
                    <a:pt x="14" y="24"/>
                  </a:lnTo>
                  <a:lnTo>
                    <a:pt x="19" y="24"/>
                  </a:lnTo>
                  <a:lnTo>
                    <a:pt x="23" y="26"/>
                  </a:lnTo>
                  <a:lnTo>
                    <a:pt x="36" y="26"/>
                  </a:lnTo>
                  <a:lnTo>
                    <a:pt x="40" y="28"/>
                  </a:lnTo>
                  <a:lnTo>
                    <a:pt x="55" y="28"/>
                  </a:lnTo>
                  <a:lnTo>
                    <a:pt x="91" y="31"/>
                  </a:lnTo>
                  <a:lnTo>
                    <a:pt x="120" y="26"/>
                  </a:lnTo>
                  <a:lnTo>
                    <a:pt x="115" y="24"/>
                  </a:lnTo>
                  <a:lnTo>
                    <a:pt x="110" y="21"/>
                  </a:lnTo>
                  <a:lnTo>
                    <a:pt x="100" y="16"/>
                  </a:lnTo>
                  <a:lnTo>
                    <a:pt x="98" y="14"/>
                  </a:lnTo>
                  <a:lnTo>
                    <a:pt x="83" y="7"/>
                  </a:lnTo>
                  <a:lnTo>
                    <a:pt x="55" y="7"/>
                  </a:lnTo>
                  <a:lnTo>
                    <a:pt x="52" y="4"/>
                  </a:lnTo>
                  <a:lnTo>
                    <a:pt x="38" y="4"/>
                  </a:lnTo>
                  <a:lnTo>
                    <a:pt x="33" y="2"/>
                  </a:lnTo>
                  <a:lnTo>
                    <a:pt x="31" y="0"/>
                  </a:lnTo>
                  <a:lnTo>
                    <a:pt x="23" y="0"/>
                  </a:lnTo>
                  <a:lnTo>
                    <a:pt x="14" y="4"/>
                  </a:lnTo>
                  <a:lnTo>
                    <a:pt x="2" y="9"/>
                  </a:lnTo>
                  <a:lnTo>
                    <a:pt x="0" y="1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8" name="Freeform 1400"/>
            <p:cNvSpPr>
              <a:spLocks/>
            </p:cNvSpPr>
            <p:nvPr/>
          </p:nvSpPr>
          <p:spPr bwMode="auto">
            <a:xfrm>
              <a:off x="9069" y="1910"/>
              <a:ext cx="46" cy="17"/>
            </a:xfrm>
            <a:custGeom>
              <a:avLst/>
              <a:gdLst/>
              <a:ahLst/>
              <a:cxnLst>
                <a:cxn ang="0">
                  <a:pos x="28" y="2"/>
                </a:cxn>
                <a:cxn ang="0">
                  <a:pos x="19" y="2"/>
                </a:cxn>
                <a:cxn ang="0">
                  <a:pos x="0" y="0"/>
                </a:cxn>
                <a:cxn ang="0">
                  <a:pos x="9" y="9"/>
                </a:cxn>
                <a:cxn ang="0">
                  <a:pos x="14" y="12"/>
                </a:cxn>
                <a:cxn ang="0">
                  <a:pos x="19" y="14"/>
                </a:cxn>
                <a:cxn ang="0">
                  <a:pos x="26" y="14"/>
                </a:cxn>
                <a:cxn ang="0">
                  <a:pos x="28" y="16"/>
                </a:cxn>
                <a:cxn ang="0">
                  <a:pos x="45" y="16"/>
                </a:cxn>
                <a:cxn ang="0">
                  <a:pos x="40" y="14"/>
                </a:cxn>
                <a:cxn ang="0">
                  <a:pos x="35" y="9"/>
                </a:cxn>
                <a:cxn ang="0">
                  <a:pos x="33" y="7"/>
                </a:cxn>
                <a:cxn ang="0">
                  <a:pos x="28" y="2"/>
                </a:cxn>
              </a:cxnLst>
              <a:rect l="0" t="0" r="r" b="b"/>
              <a:pathLst>
                <a:path w="46" h="17">
                  <a:moveTo>
                    <a:pt x="28" y="2"/>
                  </a:moveTo>
                  <a:lnTo>
                    <a:pt x="19" y="2"/>
                  </a:lnTo>
                  <a:lnTo>
                    <a:pt x="0" y="0"/>
                  </a:lnTo>
                  <a:lnTo>
                    <a:pt x="9" y="9"/>
                  </a:lnTo>
                  <a:lnTo>
                    <a:pt x="14" y="12"/>
                  </a:lnTo>
                  <a:lnTo>
                    <a:pt x="19" y="14"/>
                  </a:lnTo>
                  <a:lnTo>
                    <a:pt x="26" y="14"/>
                  </a:lnTo>
                  <a:lnTo>
                    <a:pt x="28" y="16"/>
                  </a:lnTo>
                  <a:lnTo>
                    <a:pt x="45" y="16"/>
                  </a:lnTo>
                  <a:lnTo>
                    <a:pt x="40" y="14"/>
                  </a:lnTo>
                  <a:lnTo>
                    <a:pt x="35" y="9"/>
                  </a:lnTo>
                  <a:lnTo>
                    <a:pt x="33" y="7"/>
                  </a:lnTo>
                  <a:lnTo>
                    <a:pt x="28"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9" name="Freeform 1401"/>
            <p:cNvSpPr>
              <a:spLocks/>
            </p:cNvSpPr>
            <p:nvPr/>
          </p:nvSpPr>
          <p:spPr bwMode="auto">
            <a:xfrm>
              <a:off x="9052" y="1924"/>
              <a:ext cx="96" cy="29"/>
            </a:xfrm>
            <a:custGeom>
              <a:avLst/>
              <a:gdLst/>
              <a:ahLst/>
              <a:cxnLst>
                <a:cxn ang="0">
                  <a:pos x="4" y="19"/>
                </a:cxn>
                <a:cxn ang="0">
                  <a:pos x="9" y="21"/>
                </a:cxn>
                <a:cxn ang="0">
                  <a:pos x="14" y="21"/>
                </a:cxn>
                <a:cxn ang="0">
                  <a:pos x="19" y="24"/>
                </a:cxn>
                <a:cxn ang="0">
                  <a:pos x="23" y="24"/>
                </a:cxn>
                <a:cxn ang="0">
                  <a:pos x="31" y="26"/>
                </a:cxn>
                <a:cxn ang="0">
                  <a:pos x="40" y="26"/>
                </a:cxn>
                <a:cxn ang="0">
                  <a:pos x="48" y="28"/>
                </a:cxn>
                <a:cxn ang="0">
                  <a:pos x="96" y="28"/>
                </a:cxn>
                <a:cxn ang="0">
                  <a:pos x="83" y="21"/>
                </a:cxn>
                <a:cxn ang="0">
                  <a:pos x="74" y="7"/>
                </a:cxn>
                <a:cxn ang="0">
                  <a:pos x="55" y="7"/>
                </a:cxn>
                <a:cxn ang="0">
                  <a:pos x="33" y="2"/>
                </a:cxn>
                <a:cxn ang="0">
                  <a:pos x="23" y="0"/>
                </a:cxn>
                <a:cxn ang="0">
                  <a:pos x="12" y="4"/>
                </a:cxn>
                <a:cxn ang="0">
                  <a:pos x="0" y="12"/>
                </a:cxn>
                <a:cxn ang="0">
                  <a:pos x="0" y="14"/>
                </a:cxn>
                <a:cxn ang="0">
                  <a:pos x="4" y="19"/>
                </a:cxn>
              </a:cxnLst>
              <a:rect l="0" t="0" r="r" b="b"/>
              <a:pathLst>
                <a:path w="96" h="29">
                  <a:moveTo>
                    <a:pt x="4" y="19"/>
                  </a:moveTo>
                  <a:lnTo>
                    <a:pt x="9" y="21"/>
                  </a:lnTo>
                  <a:lnTo>
                    <a:pt x="14" y="21"/>
                  </a:lnTo>
                  <a:lnTo>
                    <a:pt x="19" y="24"/>
                  </a:lnTo>
                  <a:lnTo>
                    <a:pt x="23" y="24"/>
                  </a:lnTo>
                  <a:lnTo>
                    <a:pt x="31" y="26"/>
                  </a:lnTo>
                  <a:lnTo>
                    <a:pt x="40" y="26"/>
                  </a:lnTo>
                  <a:lnTo>
                    <a:pt x="48" y="28"/>
                  </a:lnTo>
                  <a:lnTo>
                    <a:pt x="96" y="28"/>
                  </a:lnTo>
                  <a:lnTo>
                    <a:pt x="83" y="21"/>
                  </a:lnTo>
                  <a:lnTo>
                    <a:pt x="74" y="7"/>
                  </a:lnTo>
                  <a:lnTo>
                    <a:pt x="55" y="7"/>
                  </a:lnTo>
                  <a:lnTo>
                    <a:pt x="33" y="2"/>
                  </a:lnTo>
                  <a:lnTo>
                    <a:pt x="23" y="0"/>
                  </a:lnTo>
                  <a:lnTo>
                    <a:pt x="12" y="4"/>
                  </a:lnTo>
                  <a:lnTo>
                    <a:pt x="0" y="12"/>
                  </a:lnTo>
                  <a:lnTo>
                    <a:pt x="0" y="14"/>
                  </a:lnTo>
                  <a:lnTo>
                    <a:pt x="4"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0" name="Freeform 1402"/>
            <p:cNvSpPr>
              <a:spLocks/>
            </p:cNvSpPr>
            <p:nvPr/>
          </p:nvSpPr>
          <p:spPr bwMode="auto">
            <a:xfrm>
              <a:off x="8956" y="1814"/>
              <a:ext cx="32" cy="5"/>
            </a:xfrm>
            <a:custGeom>
              <a:avLst/>
              <a:gdLst/>
              <a:ahLst/>
              <a:cxnLst>
                <a:cxn ang="0">
                  <a:pos x="0" y="2"/>
                </a:cxn>
                <a:cxn ang="0">
                  <a:pos x="0" y="4"/>
                </a:cxn>
                <a:cxn ang="0">
                  <a:pos x="31" y="4"/>
                </a:cxn>
                <a:cxn ang="0">
                  <a:pos x="31" y="0"/>
                </a:cxn>
                <a:cxn ang="0">
                  <a:pos x="9" y="0"/>
                </a:cxn>
                <a:cxn ang="0">
                  <a:pos x="0" y="2"/>
                </a:cxn>
              </a:cxnLst>
              <a:rect l="0" t="0" r="r" b="b"/>
              <a:pathLst>
                <a:path w="32" h="5">
                  <a:moveTo>
                    <a:pt x="0" y="2"/>
                  </a:moveTo>
                  <a:lnTo>
                    <a:pt x="0" y="4"/>
                  </a:lnTo>
                  <a:lnTo>
                    <a:pt x="31" y="4"/>
                  </a:lnTo>
                  <a:lnTo>
                    <a:pt x="31" y="0"/>
                  </a:lnTo>
                  <a:lnTo>
                    <a:pt x="9"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1" name="Freeform 1403"/>
            <p:cNvSpPr>
              <a:spLocks/>
            </p:cNvSpPr>
            <p:nvPr/>
          </p:nvSpPr>
          <p:spPr bwMode="auto">
            <a:xfrm>
              <a:off x="8954" y="1828"/>
              <a:ext cx="34" cy="84"/>
            </a:xfrm>
            <a:custGeom>
              <a:avLst/>
              <a:gdLst/>
              <a:ahLst/>
              <a:cxnLst>
                <a:cxn ang="0">
                  <a:pos x="4" y="76"/>
                </a:cxn>
                <a:cxn ang="0">
                  <a:pos x="33" y="76"/>
                </a:cxn>
                <a:cxn ang="0">
                  <a:pos x="31" y="62"/>
                </a:cxn>
                <a:cxn ang="0">
                  <a:pos x="31" y="43"/>
                </a:cxn>
                <a:cxn ang="0">
                  <a:pos x="28" y="23"/>
                </a:cxn>
                <a:cxn ang="0">
                  <a:pos x="28" y="4"/>
                </a:cxn>
                <a:cxn ang="0">
                  <a:pos x="33" y="0"/>
                </a:cxn>
                <a:cxn ang="0">
                  <a:pos x="26" y="0"/>
                </a:cxn>
                <a:cxn ang="0">
                  <a:pos x="26" y="74"/>
                </a:cxn>
                <a:cxn ang="0">
                  <a:pos x="0" y="71"/>
                </a:cxn>
                <a:cxn ang="0">
                  <a:pos x="0" y="83"/>
                </a:cxn>
                <a:cxn ang="0">
                  <a:pos x="4" y="76"/>
                </a:cxn>
              </a:cxnLst>
              <a:rect l="0" t="0" r="r" b="b"/>
              <a:pathLst>
                <a:path w="34" h="84">
                  <a:moveTo>
                    <a:pt x="4" y="76"/>
                  </a:moveTo>
                  <a:lnTo>
                    <a:pt x="33" y="76"/>
                  </a:lnTo>
                  <a:lnTo>
                    <a:pt x="31" y="62"/>
                  </a:lnTo>
                  <a:lnTo>
                    <a:pt x="31" y="43"/>
                  </a:lnTo>
                  <a:lnTo>
                    <a:pt x="28" y="23"/>
                  </a:lnTo>
                  <a:lnTo>
                    <a:pt x="28" y="4"/>
                  </a:lnTo>
                  <a:lnTo>
                    <a:pt x="33" y="0"/>
                  </a:lnTo>
                  <a:lnTo>
                    <a:pt x="26" y="0"/>
                  </a:lnTo>
                  <a:lnTo>
                    <a:pt x="26" y="74"/>
                  </a:lnTo>
                  <a:lnTo>
                    <a:pt x="0" y="71"/>
                  </a:lnTo>
                  <a:lnTo>
                    <a:pt x="0" y="83"/>
                  </a:lnTo>
                  <a:lnTo>
                    <a:pt x="4" y="7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2" name="Freeform 1404"/>
            <p:cNvSpPr>
              <a:spLocks/>
            </p:cNvSpPr>
            <p:nvPr/>
          </p:nvSpPr>
          <p:spPr bwMode="auto">
            <a:xfrm>
              <a:off x="8952" y="1819"/>
              <a:ext cx="40" cy="96"/>
            </a:xfrm>
            <a:custGeom>
              <a:avLst/>
              <a:gdLst/>
              <a:ahLst/>
              <a:cxnLst>
                <a:cxn ang="0">
                  <a:pos x="0" y="7"/>
                </a:cxn>
                <a:cxn ang="0">
                  <a:pos x="0" y="95"/>
                </a:cxn>
                <a:cxn ang="0">
                  <a:pos x="2" y="95"/>
                </a:cxn>
                <a:cxn ang="0">
                  <a:pos x="2" y="11"/>
                </a:cxn>
                <a:cxn ang="0">
                  <a:pos x="40" y="7"/>
                </a:cxn>
                <a:cxn ang="0">
                  <a:pos x="40" y="2"/>
                </a:cxn>
                <a:cxn ang="0">
                  <a:pos x="0" y="0"/>
                </a:cxn>
                <a:cxn ang="0">
                  <a:pos x="0" y="7"/>
                </a:cxn>
              </a:cxnLst>
              <a:rect l="0" t="0" r="r" b="b"/>
              <a:pathLst>
                <a:path w="40" h="96">
                  <a:moveTo>
                    <a:pt x="0" y="7"/>
                  </a:moveTo>
                  <a:lnTo>
                    <a:pt x="0" y="95"/>
                  </a:lnTo>
                  <a:lnTo>
                    <a:pt x="2" y="95"/>
                  </a:lnTo>
                  <a:lnTo>
                    <a:pt x="2" y="11"/>
                  </a:lnTo>
                  <a:lnTo>
                    <a:pt x="40" y="7"/>
                  </a:lnTo>
                  <a:lnTo>
                    <a:pt x="40" y="2"/>
                  </a:lnTo>
                  <a:lnTo>
                    <a:pt x="0" y="0"/>
                  </a:lnTo>
                  <a:lnTo>
                    <a:pt x="0" y="7"/>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3" name="Freeform 1405"/>
            <p:cNvSpPr>
              <a:spLocks/>
            </p:cNvSpPr>
            <p:nvPr/>
          </p:nvSpPr>
          <p:spPr bwMode="auto">
            <a:xfrm>
              <a:off x="8956" y="1828"/>
              <a:ext cx="36" cy="82"/>
            </a:xfrm>
            <a:custGeom>
              <a:avLst/>
              <a:gdLst/>
              <a:ahLst/>
              <a:cxnLst>
                <a:cxn ang="0">
                  <a:pos x="28" y="28"/>
                </a:cxn>
                <a:cxn ang="0">
                  <a:pos x="36" y="0"/>
                </a:cxn>
                <a:cxn ang="0">
                  <a:pos x="26" y="2"/>
                </a:cxn>
                <a:cxn ang="0">
                  <a:pos x="26" y="76"/>
                </a:cxn>
                <a:cxn ang="0">
                  <a:pos x="21" y="76"/>
                </a:cxn>
                <a:cxn ang="0">
                  <a:pos x="2" y="74"/>
                </a:cxn>
                <a:cxn ang="0">
                  <a:pos x="0" y="79"/>
                </a:cxn>
                <a:cxn ang="0">
                  <a:pos x="31" y="81"/>
                </a:cxn>
                <a:cxn ang="0">
                  <a:pos x="31" y="69"/>
                </a:cxn>
                <a:cxn ang="0">
                  <a:pos x="28" y="57"/>
                </a:cxn>
                <a:cxn ang="0">
                  <a:pos x="28" y="28"/>
                </a:cxn>
              </a:cxnLst>
              <a:rect l="0" t="0" r="r" b="b"/>
              <a:pathLst>
                <a:path w="36" h="82">
                  <a:moveTo>
                    <a:pt x="28" y="28"/>
                  </a:moveTo>
                  <a:lnTo>
                    <a:pt x="36" y="0"/>
                  </a:lnTo>
                  <a:lnTo>
                    <a:pt x="26" y="2"/>
                  </a:lnTo>
                  <a:lnTo>
                    <a:pt x="26" y="76"/>
                  </a:lnTo>
                  <a:lnTo>
                    <a:pt x="21" y="76"/>
                  </a:lnTo>
                  <a:lnTo>
                    <a:pt x="2" y="74"/>
                  </a:lnTo>
                  <a:lnTo>
                    <a:pt x="0" y="79"/>
                  </a:lnTo>
                  <a:lnTo>
                    <a:pt x="31" y="81"/>
                  </a:lnTo>
                  <a:lnTo>
                    <a:pt x="31" y="69"/>
                  </a:lnTo>
                  <a:lnTo>
                    <a:pt x="28" y="57"/>
                  </a:lnTo>
                  <a:lnTo>
                    <a:pt x="28" y="28"/>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4" name="Freeform 1406"/>
            <p:cNvSpPr>
              <a:spLocks/>
            </p:cNvSpPr>
            <p:nvPr/>
          </p:nvSpPr>
          <p:spPr bwMode="auto">
            <a:xfrm>
              <a:off x="8964" y="1835"/>
              <a:ext cx="7" cy="8"/>
            </a:xfrm>
            <a:custGeom>
              <a:avLst/>
              <a:gdLst/>
              <a:ahLst/>
              <a:cxnLst>
                <a:cxn ang="0">
                  <a:pos x="2" y="0"/>
                </a:cxn>
                <a:cxn ang="0">
                  <a:pos x="2" y="0"/>
                </a:cxn>
                <a:cxn ang="0">
                  <a:pos x="0" y="4"/>
                </a:cxn>
                <a:cxn ang="0">
                  <a:pos x="4" y="7"/>
                </a:cxn>
                <a:cxn ang="0">
                  <a:pos x="7" y="2"/>
                </a:cxn>
                <a:cxn ang="0">
                  <a:pos x="2" y="0"/>
                </a:cxn>
              </a:cxnLst>
              <a:rect l="0" t="0" r="r" b="b"/>
              <a:pathLst>
                <a:path w="7" h="8">
                  <a:moveTo>
                    <a:pt x="2" y="0"/>
                  </a:moveTo>
                  <a:lnTo>
                    <a:pt x="2" y="0"/>
                  </a:lnTo>
                  <a:lnTo>
                    <a:pt x="0" y="4"/>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5" name="Freeform 1407"/>
            <p:cNvSpPr>
              <a:spLocks/>
            </p:cNvSpPr>
            <p:nvPr/>
          </p:nvSpPr>
          <p:spPr bwMode="auto">
            <a:xfrm>
              <a:off x="8964" y="1852"/>
              <a:ext cx="7" cy="10"/>
            </a:xfrm>
            <a:custGeom>
              <a:avLst/>
              <a:gdLst/>
              <a:ahLst/>
              <a:cxnLst>
                <a:cxn ang="0">
                  <a:pos x="4" y="9"/>
                </a:cxn>
                <a:cxn ang="0">
                  <a:pos x="7" y="4"/>
                </a:cxn>
                <a:cxn ang="0">
                  <a:pos x="2" y="0"/>
                </a:cxn>
                <a:cxn ang="0">
                  <a:pos x="2" y="2"/>
                </a:cxn>
                <a:cxn ang="0">
                  <a:pos x="0" y="7"/>
                </a:cxn>
                <a:cxn ang="0">
                  <a:pos x="4" y="9"/>
                </a:cxn>
              </a:cxnLst>
              <a:rect l="0" t="0" r="r" b="b"/>
              <a:pathLst>
                <a:path w="7" h="10">
                  <a:moveTo>
                    <a:pt x="4" y="9"/>
                  </a:moveTo>
                  <a:lnTo>
                    <a:pt x="7" y="4"/>
                  </a:lnTo>
                  <a:lnTo>
                    <a:pt x="2" y="0"/>
                  </a:lnTo>
                  <a:lnTo>
                    <a:pt x="2" y="2"/>
                  </a:lnTo>
                  <a:lnTo>
                    <a:pt x="0" y="7"/>
                  </a:lnTo>
                  <a:lnTo>
                    <a:pt x="4"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6" name="Freeform 1408"/>
            <p:cNvSpPr>
              <a:spLocks/>
            </p:cNvSpPr>
            <p:nvPr/>
          </p:nvSpPr>
          <p:spPr bwMode="auto">
            <a:xfrm>
              <a:off x="8964" y="1833"/>
              <a:ext cx="4" cy="10"/>
            </a:xfrm>
            <a:custGeom>
              <a:avLst/>
              <a:gdLst/>
              <a:ahLst/>
              <a:cxnLst>
                <a:cxn ang="0">
                  <a:pos x="2" y="0"/>
                </a:cxn>
                <a:cxn ang="0">
                  <a:pos x="2" y="0"/>
                </a:cxn>
                <a:cxn ang="0">
                  <a:pos x="0" y="2"/>
                </a:cxn>
                <a:cxn ang="0">
                  <a:pos x="0" y="9"/>
                </a:cxn>
                <a:cxn ang="0">
                  <a:pos x="4" y="9"/>
                </a:cxn>
                <a:cxn ang="0">
                  <a:pos x="4" y="2"/>
                </a:cxn>
                <a:cxn ang="0">
                  <a:pos x="2" y="0"/>
                </a:cxn>
              </a:cxnLst>
              <a:rect l="0" t="0" r="r" b="b"/>
              <a:pathLst>
                <a:path w="4" h="10">
                  <a:moveTo>
                    <a:pt x="2" y="0"/>
                  </a:moveTo>
                  <a:lnTo>
                    <a:pt x="2" y="0"/>
                  </a:lnTo>
                  <a:lnTo>
                    <a:pt x="0" y="2"/>
                  </a:lnTo>
                  <a:lnTo>
                    <a:pt x="0" y="9"/>
                  </a:lnTo>
                  <a:lnTo>
                    <a:pt x="4" y="9"/>
                  </a:lnTo>
                  <a:lnTo>
                    <a:pt x="4"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7" name="Freeform 1409"/>
            <p:cNvSpPr>
              <a:spLocks/>
            </p:cNvSpPr>
            <p:nvPr/>
          </p:nvSpPr>
          <p:spPr bwMode="auto">
            <a:xfrm>
              <a:off x="8964" y="1852"/>
              <a:ext cx="4" cy="10"/>
            </a:xfrm>
            <a:custGeom>
              <a:avLst/>
              <a:gdLst/>
              <a:ahLst/>
              <a:cxnLst>
                <a:cxn ang="0">
                  <a:pos x="2" y="0"/>
                </a:cxn>
                <a:cxn ang="0">
                  <a:pos x="2" y="0"/>
                </a:cxn>
                <a:cxn ang="0">
                  <a:pos x="0" y="2"/>
                </a:cxn>
                <a:cxn ang="0">
                  <a:pos x="0" y="9"/>
                </a:cxn>
                <a:cxn ang="0">
                  <a:pos x="4" y="9"/>
                </a:cxn>
                <a:cxn ang="0">
                  <a:pos x="4" y="2"/>
                </a:cxn>
                <a:cxn ang="0">
                  <a:pos x="2" y="0"/>
                </a:cxn>
              </a:cxnLst>
              <a:rect l="0" t="0" r="r" b="b"/>
              <a:pathLst>
                <a:path w="4" h="10">
                  <a:moveTo>
                    <a:pt x="2" y="0"/>
                  </a:moveTo>
                  <a:lnTo>
                    <a:pt x="2" y="0"/>
                  </a:lnTo>
                  <a:lnTo>
                    <a:pt x="0" y="2"/>
                  </a:lnTo>
                  <a:lnTo>
                    <a:pt x="0" y="9"/>
                  </a:lnTo>
                  <a:lnTo>
                    <a:pt x="4" y="9"/>
                  </a:lnTo>
                  <a:lnTo>
                    <a:pt x="4" y="2"/>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8" name="Freeform 1410"/>
            <p:cNvSpPr>
              <a:spLocks/>
            </p:cNvSpPr>
            <p:nvPr/>
          </p:nvSpPr>
          <p:spPr bwMode="auto">
            <a:xfrm>
              <a:off x="8956" y="1754"/>
              <a:ext cx="8" cy="2"/>
            </a:xfrm>
            <a:custGeom>
              <a:avLst/>
              <a:gdLst/>
              <a:ahLst/>
              <a:cxnLst>
                <a:cxn ang="0">
                  <a:pos x="2" y="0"/>
                </a:cxn>
                <a:cxn ang="0">
                  <a:pos x="2" y="0"/>
                </a:cxn>
                <a:cxn ang="0">
                  <a:pos x="0" y="2"/>
                </a:cxn>
                <a:cxn ang="0">
                  <a:pos x="7" y="2"/>
                </a:cxn>
                <a:cxn ang="0">
                  <a:pos x="7" y="0"/>
                </a:cxn>
                <a:cxn ang="0">
                  <a:pos x="2" y="0"/>
                </a:cxn>
              </a:cxnLst>
              <a:rect l="0" t="0" r="r" b="b"/>
              <a:pathLst>
                <a:path w="8" h="2">
                  <a:moveTo>
                    <a:pt x="2" y="0"/>
                  </a:moveTo>
                  <a:lnTo>
                    <a:pt x="2" y="0"/>
                  </a:lnTo>
                  <a:lnTo>
                    <a:pt x="0" y="2"/>
                  </a:lnTo>
                  <a:lnTo>
                    <a:pt x="7"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9" name="Freeform 1411"/>
            <p:cNvSpPr>
              <a:spLocks/>
            </p:cNvSpPr>
            <p:nvPr/>
          </p:nvSpPr>
          <p:spPr bwMode="auto">
            <a:xfrm>
              <a:off x="8971" y="1754"/>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0" name="Freeform 1412"/>
            <p:cNvSpPr>
              <a:spLocks/>
            </p:cNvSpPr>
            <p:nvPr/>
          </p:nvSpPr>
          <p:spPr bwMode="auto">
            <a:xfrm>
              <a:off x="8980" y="1752"/>
              <a:ext cx="8" cy="2"/>
            </a:xfrm>
            <a:custGeom>
              <a:avLst/>
              <a:gdLst/>
              <a:ahLst/>
              <a:cxnLst>
                <a:cxn ang="0">
                  <a:pos x="4" y="0"/>
                </a:cxn>
                <a:cxn ang="0">
                  <a:pos x="4" y="0"/>
                </a:cxn>
                <a:cxn ang="0">
                  <a:pos x="0" y="2"/>
                </a:cxn>
                <a:cxn ang="0">
                  <a:pos x="7" y="2"/>
                </a:cxn>
                <a:cxn ang="0">
                  <a:pos x="4" y="0"/>
                </a:cxn>
              </a:cxnLst>
              <a:rect l="0" t="0" r="r" b="b"/>
              <a:pathLst>
                <a:path w="8" h="2">
                  <a:moveTo>
                    <a:pt x="4" y="0"/>
                  </a:moveTo>
                  <a:lnTo>
                    <a:pt x="4" y="0"/>
                  </a:lnTo>
                  <a:lnTo>
                    <a:pt x="0" y="2"/>
                  </a:lnTo>
                  <a:lnTo>
                    <a:pt x="7" y="2"/>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1" name="Freeform 1413"/>
            <p:cNvSpPr>
              <a:spLocks/>
            </p:cNvSpPr>
            <p:nvPr/>
          </p:nvSpPr>
          <p:spPr bwMode="auto">
            <a:xfrm>
              <a:off x="8956" y="1754"/>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62F44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2" name="Freeform 1414"/>
            <p:cNvSpPr>
              <a:spLocks/>
            </p:cNvSpPr>
            <p:nvPr/>
          </p:nvSpPr>
          <p:spPr bwMode="auto">
            <a:xfrm>
              <a:off x="8959" y="1922"/>
              <a:ext cx="38" cy="12"/>
            </a:xfrm>
            <a:custGeom>
              <a:avLst/>
              <a:gdLst/>
              <a:ahLst/>
              <a:cxnLst>
                <a:cxn ang="0">
                  <a:pos x="0" y="0"/>
                </a:cxn>
                <a:cxn ang="0">
                  <a:pos x="0" y="7"/>
                </a:cxn>
                <a:cxn ang="0">
                  <a:pos x="38" y="12"/>
                </a:cxn>
                <a:cxn ang="0">
                  <a:pos x="38" y="2"/>
                </a:cxn>
                <a:cxn ang="0">
                  <a:pos x="0" y="0"/>
                </a:cxn>
              </a:cxnLst>
              <a:rect l="0" t="0" r="r" b="b"/>
              <a:pathLst>
                <a:path w="38" h="12">
                  <a:moveTo>
                    <a:pt x="0" y="0"/>
                  </a:moveTo>
                  <a:lnTo>
                    <a:pt x="0" y="7"/>
                  </a:lnTo>
                  <a:lnTo>
                    <a:pt x="38" y="12"/>
                  </a:lnTo>
                  <a:lnTo>
                    <a:pt x="38" y="2"/>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3" name="Freeform 1415"/>
            <p:cNvSpPr>
              <a:spLocks/>
            </p:cNvSpPr>
            <p:nvPr/>
          </p:nvSpPr>
          <p:spPr bwMode="auto">
            <a:xfrm>
              <a:off x="9141" y="1713"/>
              <a:ext cx="12" cy="149"/>
            </a:xfrm>
            <a:custGeom>
              <a:avLst/>
              <a:gdLst/>
              <a:ahLst/>
              <a:cxnLst>
                <a:cxn ang="0">
                  <a:pos x="2" y="4"/>
                </a:cxn>
                <a:cxn ang="0">
                  <a:pos x="0" y="40"/>
                </a:cxn>
                <a:cxn ang="0">
                  <a:pos x="0" y="148"/>
                </a:cxn>
                <a:cxn ang="0">
                  <a:pos x="12" y="148"/>
                </a:cxn>
                <a:cxn ang="0">
                  <a:pos x="2" y="146"/>
                </a:cxn>
                <a:cxn ang="0">
                  <a:pos x="2" y="72"/>
                </a:cxn>
                <a:cxn ang="0">
                  <a:pos x="7" y="0"/>
                </a:cxn>
                <a:cxn ang="0">
                  <a:pos x="2" y="4"/>
                </a:cxn>
              </a:cxnLst>
              <a:rect l="0" t="0" r="r" b="b"/>
              <a:pathLst>
                <a:path w="12" h="149">
                  <a:moveTo>
                    <a:pt x="2" y="4"/>
                  </a:moveTo>
                  <a:lnTo>
                    <a:pt x="0" y="40"/>
                  </a:lnTo>
                  <a:lnTo>
                    <a:pt x="0" y="148"/>
                  </a:lnTo>
                  <a:lnTo>
                    <a:pt x="12" y="148"/>
                  </a:lnTo>
                  <a:lnTo>
                    <a:pt x="2" y="146"/>
                  </a:lnTo>
                  <a:lnTo>
                    <a:pt x="2" y="72"/>
                  </a:lnTo>
                  <a:lnTo>
                    <a:pt x="7" y="0"/>
                  </a:lnTo>
                  <a:lnTo>
                    <a:pt x="2" y="4"/>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4" name="Freeform 1416"/>
            <p:cNvSpPr>
              <a:spLocks/>
            </p:cNvSpPr>
            <p:nvPr/>
          </p:nvSpPr>
          <p:spPr bwMode="auto">
            <a:xfrm>
              <a:off x="9165" y="1869"/>
              <a:ext cx="60" cy="96"/>
            </a:xfrm>
            <a:custGeom>
              <a:avLst/>
              <a:gdLst/>
              <a:ahLst/>
              <a:cxnLst>
                <a:cxn ang="0">
                  <a:pos x="7" y="0"/>
                </a:cxn>
                <a:cxn ang="0">
                  <a:pos x="7" y="0"/>
                </a:cxn>
                <a:cxn ang="0">
                  <a:pos x="2" y="21"/>
                </a:cxn>
                <a:cxn ang="0">
                  <a:pos x="0" y="64"/>
                </a:cxn>
                <a:cxn ang="0">
                  <a:pos x="0" y="91"/>
                </a:cxn>
                <a:cxn ang="0">
                  <a:pos x="36" y="95"/>
                </a:cxn>
                <a:cxn ang="0">
                  <a:pos x="60" y="88"/>
                </a:cxn>
                <a:cxn ang="0">
                  <a:pos x="60" y="35"/>
                </a:cxn>
                <a:cxn ang="0">
                  <a:pos x="57" y="23"/>
                </a:cxn>
                <a:cxn ang="0">
                  <a:pos x="55" y="14"/>
                </a:cxn>
                <a:cxn ang="0">
                  <a:pos x="52" y="2"/>
                </a:cxn>
                <a:cxn ang="0">
                  <a:pos x="28" y="0"/>
                </a:cxn>
                <a:cxn ang="0">
                  <a:pos x="7" y="0"/>
                </a:cxn>
              </a:cxnLst>
              <a:rect l="0" t="0" r="r" b="b"/>
              <a:pathLst>
                <a:path w="60" h="96">
                  <a:moveTo>
                    <a:pt x="7" y="0"/>
                  </a:moveTo>
                  <a:lnTo>
                    <a:pt x="7" y="0"/>
                  </a:lnTo>
                  <a:lnTo>
                    <a:pt x="2" y="21"/>
                  </a:lnTo>
                  <a:lnTo>
                    <a:pt x="0" y="64"/>
                  </a:lnTo>
                  <a:lnTo>
                    <a:pt x="0" y="91"/>
                  </a:lnTo>
                  <a:lnTo>
                    <a:pt x="36" y="95"/>
                  </a:lnTo>
                  <a:lnTo>
                    <a:pt x="60" y="88"/>
                  </a:lnTo>
                  <a:lnTo>
                    <a:pt x="60" y="35"/>
                  </a:lnTo>
                  <a:lnTo>
                    <a:pt x="57" y="23"/>
                  </a:lnTo>
                  <a:lnTo>
                    <a:pt x="55" y="14"/>
                  </a:lnTo>
                  <a:lnTo>
                    <a:pt x="52" y="2"/>
                  </a:lnTo>
                  <a:lnTo>
                    <a:pt x="28" y="0"/>
                  </a:lnTo>
                  <a:lnTo>
                    <a:pt x="7"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5" name="Freeform 1417"/>
            <p:cNvSpPr>
              <a:spLocks/>
            </p:cNvSpPr>
            <p:nvPr/>
          </p:nvSpPr>
          <p:spPr bwMode="auto">
            <a:xfrm>
              <a:off x="9165" y="1879"/>
              <a:ext cx="36" cy="74"/>
            </a:xfrm>
            <a:custGeom>
              <a:avLst/>
              <a:gdLst/>
              <a:ahLst/>
              <a:cxnLst>
                <a:cxn ang="0">
                  <a:pos x="4" y="2"/>
                </a:cxn>
                <a:cxn ang="0">
                  <a:pos x="4" y="2"/>
                </a:cxn>
                <a:cxn ang="0">
                  <a:pos x="0" y="19"/>
                </a:cxn>
                <a:cxn ang="0">
                  <a:pos x="0" y="71"/>
                </a:cxn>
                <a:cxn ang="0">
                  <a:pos x="4" y="74"/>
                </a:cxn>
                <a:cxn ang="0">
                  <a:pos x="36" y="74"/>
                </a:cxn>
                <a:cxn ang="0">
                  <a:pos x="36" y="2"/>
                </a:cxn>
                <a:cxn ang="0">
                  <a:pos x="19" y="0"/>
                </a:cxn>
                <a:cxn ang="0">
                  <a:pos x="4" y="2"/>
                </a:cxn>
              </a:cxnLst>
              <a:rect l="0" t="0" r="r" b="b"/>
              <a:pathLst>
                <a:path w="36" h="74">
                  <a:moveTo>
                    <a:pt x="4" y="2"/>
                  </a:moveTo>
                  <a:lnTo>
                    <a:pt x="4" y="2"/>
                  </a:lnTo>
                  <a:lnTo>
                    <a:pt x="0" y="19"/>
                  </a:lnTo>
                  <a:lnTo>
                    <a:pt x="0" y="71"/>
                  </a:lnTo>
                  <a:lnTo>
                    <a:pt x="4" y="74"/>
                  </a:lnTo>
                  <a:lnTo>
                    <a:pt x="36" y="74"/>
                  </a:lnTo>
                  <a:lnTo>
                    <a:pt x="36"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6" name="Freeform 1418"/>
            <p:cNvSpPr>
              <a:spLocks/>
            </p:cNvSpPr>
            <p:nvPr/>
          </p:nvSpPr>
          <p:spPr bwMode="auto">
            <a:xfrm>
              <a:off x="9165" y="1879"/>
              <a:ext cx="36" cy="72"/>
            </a:xfrm>
            <a:custGeom>
              <a:avLst/>
              <a:gdLst/>
              <a:ahLst/>
              <a:cxnLst>
                <a:cxn ang="0">
                  <a:pos x="7" y="0"/>
                </a:cxn>
                <a:cxn ang="0">
                  <a:pos x="4" y="2"/>
                </a:cxn>
                <a:cxn ang="0">
                  <a:pos x="2" y="19"/>
                </a:cxn>
                <a:cxn ang="0">
                  <a:pos x="0" y="33"/>
                </a:cxn>
                <a:cxn ang="0">
                  <a:pos x="0" y="69"/>
                </a:cxn>
                <a:cxn ang="0">
                  <a:pos x="26" y="69"/>
                </a:cxn>
                <a:cxn ang="0">
                  <a:pos x="28" y="71"/>
                </a:cxn>
                <a:cxn ang="0">
                  <a:pos x="33" y="71"/>
                </a:cxn>
                <a:cxn ang="0">
                  <a:pos x="36" y="55"/>
                </a:cxn>
                <a:cxn ang="0">
                  <a:pos x="36" y="19"/>
                </a:cxn>
                <a:cxn ang="0">
                  <a:pos x="33" y="2"/>
                </a:cxn>
                <a:cxn ang="0">
                  <a:pos x="28" y="2"/>
                </a:cxn>
                <a:cxn ang="0">
                  <a:pos x="26" y="0"/>
                </a:cxn>
                <a:cxn ang="0">
                  <a:pos x="7" y="0"/>
                </a:cxn>
              </a:cxnLst>
              <a:rect l="0" t="0" r="r" b="b"/>
              <a:pathLst>
                <a:path w="36" h="72">
                  <a:moveTo>
                    <a:pt x="7" y="0"/>
                  </a:moveTo>
                  <a:lnTo>
                    <a:pt x="4" y="2"/>
                  </a:lnTo>
                  <a:lnTo>
                    <a:pt x="2" y="19"/>
                  </a:lnTo>
                  <a:lnTo>
                    <a:pt x="0" y="33"/>
                  </a:lnTo>
                  <a:lnTo>
                    <a:pt x="0" y="69"/>
                  </a:lnTo>
                  <a:lnTo>
                    <a:pt x="26" y="69"/>
                  </a:lnTo>
                  <a:lnTo>
                    <a:pt x="28" y="71"/>
                  </a:lnTo>
                  <a:lnTo>
                    <a:pt x="33" y="71"/>
                  </a:lnTo>
                  <a:lnTo>
                    <a:pt x="36" y="55"/>
                  </a:lnTo>
                  <a:lnTo>
                    <a:pt x="36" y="19"/>
                  </a:lnTo>
                  <a:lnTo>
                    <a:pt x="33" y="2"/>
                  </a:lnTo>
                  <a:lnTo>
                    <a:pt x="28" y="2"/>
                  </a:lnTo>
                  <a:lnTo>
                    <a:pt x="26" y="0"/>
                  </a:lnTo>
                  <a:lnTo>
                    <a:pt x="7"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7" name="Freeform 1419"/>
            <p:cNvSpPr>
              <a:spLocks/>
            </p:cNvSpPr>
            <p:nvPr/>
          </p:nvSpPr>
          <p:spPr bwMode="auto">
            <a:xfrm>
              <a:off x="9165" y="1879"/>
              <a:ext cx="34" cy="67"/>
            </a:xfrm>
            <a:custGeom>
              <a:avLst/>
              <a:gdLst/>
              <a:ahLst/>
              <a:cxnLst>
                <a:cxn ang="0">
                  <a:pos x="4" y="2"/>
                </a:cxn>
                <a:cxn ang="0">
                  <a:pos x="4" y="2"/>
                </a:cxn>
                <a:cxn ang="0">
                  <a:pos x="2" y="16"/>
                </a:cxn>
                <a:cxn ang="0">
                  <a:pos x="0" y="33"/>
                </a:cxn>
                <a:cxn ang="0">
                  <a:pos x="0" y="64"/>
                </a:cxn>
                <a:cxn ang="0">
                  <a:pos x="21" y="64"/>
                </a:cxn>
                <a:cxn ang="0">
                  <a:pos x="24" y="67"/>
                </a:cxn>
                <a:cxn ang="0">
                  <a:pos x="33" y="67"/>
                </a:cxn>
                <a:cxn ang="0">
                  <a:pos x="33" y="2"/>
                </a:cxn>
                <a:cxn ang="0">
                  <a:pos x="28" y="2"/>
                </a:cxn>
                <a:cxn ang="0">
                  <a:pos x="26" y="0"/>
                </a:cxn>
                <a:cxn ang="0">
                  <a:pos x="7" y="0"/>
                </a:cxn>
                <a:cxn ang="0">
                  <a:pos x="4" y="2"/>
                </a:cxn>
              </a:cxnLst>
              <a:rect l="0" t="0" r="r" b="b"/>
              <a:pathLst>
                <a:path w="34" h="67">
                  <a:moveTo>
                    <a:pt x="4" y="2"/>
                  </a:moveTo>
                  <a:lnTo>
                    <a:pt x="4" y="2"/>
                  </a:lnTo>
                  <a:lnTo>
                    <a:pt x="2" y="16"/>
                  </a:lnTo>
                  <a:lnTo>
                    <a:pt x="0" y="33"/>
                  </a:lnTo>
                  <a:lnTo>
                    <a:pt x="0" y="64"/>
                  </a:lnTo>
                  <a:lnTo>
                    <a:pt x="21" y="64"/>
                  </a:lnTo>
                  <a:lnTo>
                    <a:pt x="24" y="67"/>
                  </a:lnTo>
                  <a:lnTo>
                    <a:pt x="33" y="67"/>
                  </a:lnTo>
                  <a:lnTo>
                    <a:pt x="33" y="2"/>
                  </a:lnTo>
                  <a:lnTo>
                    <a:pt x="28" y="2"/>
                  </a:lnTo>
                  <a:lnTo>
                    <a:pt x="26" y="0"/>
                  </a:lnTo>
                  <a:lnTo>
                    <a:pt x="7" y="0"/>
                  </a:lnTo>
                  <a:lnTo>
                    <a:pt x="4"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8" name="Freeform 1420"/>
            <p:cNvSpPr>
              <a:spLocks/>
            </p:cNvSpPr>
            <p:nvPr/>
          </p:nvSpPr>
          <p:spPr bwMode="auto">
            <a:xfrm>
              <a:off x="9165" y="1879"/>
              <a:ext cx="34" cy="62"/>
            </a:xfrm>
            <a:custGeom>
              <a:avLst/>
              <a:gdLst/>
              <a:ahLst/>
              <a:cxnLst>
                <a:cxn ang="0">
                  <a:pos x="4" y="2"/>
                </a:cxn>
                <a:cxn ang="0">
                  <a:pos x="4" y="2"/>
                </a:cxn>
                <a:cxn ang="0">
                  <a:pos x="0" y="31"/>
                </a:cxn>
                <a:cxn ang="0">
                  <a:pos x="0" y="60"/>
                </a:cxn>
                <a:cxn ang="0">
                  <a:pos x="16" y="60"/>
                </a:cxn>
                <a:cxn ang="0">
                  <a:pos x="19" y="62"/>
                </a:cxn>
                <a:cxn ang="0">
                  <a:pos x="33" y="62"/>
                </a:cxn>
                <a:cxn ang="0">
                  <a:pos x="33" y="2"/>
                </a:cxn>
                <a:cxn ang="0">
                  <a:pos x="26" y="2"/>
                </a:cxn>
                <a:cxn ang="0">
                  <a:pos x="24" y="0"/>
                </a:cxn>
                <a:cxn ang="0">
                  <a:pos x="7" y="0"/>
                </a:cxn>
                <a:cxn ang="0">
                  <a:pos x="4" y="2"/>
                </a:cxn>
              </a:cxnLst>
              <a:rect l="0" t="0" r="r" b="b"/>
              <a:pathLst>
                <a:path w="34" h="62">
                  <a:moveTo>
                    <a:pt x="4" y="2"/>
                  </a:moveTo>
                  <a:lnTo>
                    <a:pt x="4" y="2"/>
                  </a:lnTo>
                  <a:lnTo>
                    <a:pt x="0" y="31"/>
                  </a:lnTo>
                  <a:lnTo>
                    <a:pt x="0" y="60"/>
                  </a:lnTo>
                  <a:lnTo>
                    <a:pt x="16" y="60"/>
                  </a:lnTo>
                  <a:lnTo>
                    <a:pt x="19" y="62"/>
                  </a:lnTo>
                  <a:lnTo>
                    <a:pt x="33" y="62"/>
                  </a:lnTo>
                  <a:lnTo>
                    <a:pt x="33" y="2"/>
                  </a:lnTo>
                  <a:lnTo>
                    <a:pt x="26" y="2"/>
                  </a:lnTo>
                  <a:lnTo>
                    <a:pt x="24" y="0"/>
                  </a:lnTo>
                  <a:lnTo>
                    <a:pt x="7" y="0"/>
                  </a:lnTo>
                  <a:lnTo>
                    <a:pt x="4" y="2"/>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9" name="Freeform 1421"/>
            <p:cNvSpPr>
              <a:spLocks/>
            </p:cNvSpPr>
            <p:nvPr/>
          </p:nvSpPr>
          <p:spPr bwMode="auto">
            <a:xfrm>
              <a:off x="9165" y="1879"/>
              <a:ext cx="34" cy="57"/>
            </a:xfrm>
            <a:custGeom>
              <a:avLst/>
              <a:gdLst/>
              <a:ahLst/>
              <a:cxnLst>
                <a:cxn ang="0">
                  <a:pos x="12" y="55"/>
                </a:cxn>
                <a:cxn ang="0">
                  <a:pos x="16" y="57"/>
                </a:cxn>
                <a:cxn ang="0">
                  <a:pos x="31" y="57"/>
                </a:cxn>
                <a:cxn ang="0">
                  <a:pos x="31" y="43"/>
                </a:cxn>
                <a:cxn ang="0">
                  <a:pos x="33" y="28"/>
                </a:cxn>
                <a:cxn ang="0">
                  <a:pos x="31" y="14"/>
                </a:cxn>
                <a:cxn ang="0">
                  <a:pos x="31" y="2"/>
                </a:cxn>
                <a:cxn ang="0">
                  <a:pos x="26" y="2"/>
                </a:cxn>
                <a:cxn ang="0">
                  <a:pos x="24" y="0"/>
                </a:cxn>
                <a:cxn ang="0">
                  <a:pos x="7" y="0"/>
                </a:cxn>
                <a:cxn ang="0">
                  <a:pos x="4" y="2"/>
                </a:cxn>
                <a:cxn ang="0">
                  <a:pos x="2" y="14"/>
                </a:cxn>
                <a:cxn ang="0">
                  <a:pos x="2" y="28"/>
                </a:cxn>
                <a:cxn ang="0">
                  <a:pos x="0" y="40"/>
                </a:cxn>
                <a:cxn ang="0">
                  <a:pos x="0" y="55"/>
                </a:cxn>
                <a:cxn ang="0">
                  <a:pos x="12" y="55"/>
                </a:cxn>
              </a:cxnLst>
              <a:rect l="0" t="0" r="r" b="b"/>
              <a:pathLst>
                <a:path w="34" h="57">
                  <a:moveTo>
                    <a:pt x="12" y="55"/>
                  </a:moveTo>
                  <a:lnTo>
                    <a:pt x="16" y="57"/>
                  </a:lnTo>
                  <a:lnTo>
                    <a:pt x="31" y="57"/>
                  </a:lnTo>
                  <a:lnTo>
                    <a:pt x="31" y="43"/>
                  </a:lnTo>
                  <a:lnTo>
                    <a:pt x="33" y="28"/>
                  </a:lnTo>
                  <a:lnTo>
                    <a:pt x="31" y="14"/>
                  </a:lnTo>
                  <a:lnTo>
                    <a:pt x="31" y="2"/>
                  </a:lnTo>
                  <a:lnTo>
                    <a:pt x="26" y="2"/>
                  </a:lnTo>
                  <a:lnTo>
                    <a:pt x="24" y="0"/>
                  </a:lnTo>
                  <a:lnTo>
                    <a:pt x="7" y="0"/>
                  </a:lnTo>
                  <a:lnTo>
                    <a:pt x="4" y="2"/>
                  </a:lnTo>
                  <a:lnTo>
                    <a:pt x="2" y="14"/>
                  </a:lnTo>
                  <a:lnTo>
                    <a:pt x="2" y="28"/>
                  </a:lnTo>
                  <a:lnTo>
                    <a:pt x="0" y="40"/>
                  </a:lnTo>
                  <a:lnTo>
                    <a:pt x="0" y="55"/>
                  </a:lnTo>
                  <a:lnTo>
                    <a:pt x="12" y="55"/>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0" name="Freeform 1422"/>
            <p:cNvSpPr>
              <a:spLocks/>
            </p:cNvSpPr>
            <p:nvPr/>
          </p:nvSpPr>
          <p:spPr bwMode="auto">
            <a:xfrm>
              <a:off x="9168" y="1879"/>
              <a:ext cx="28" cy="53"/>
            </a:xfrm>
            <a:custGeom>
              <a:avLst/>
              <a:gdLst/>
              <a:ahLst/>
              <a:cxnLst>
                <a:cxn ang="0">
                  <a:pos x="2" y="2"/>
                </a:cxn>
                <a:cxn ang="0">
                  <a:pos x="2" y="2"/>
                </a:cxn>
                <a:cxn ang="0">
                  <a:pos x="0" y="14"/>
                </a:cxn>
                <a:cxn ang="0">
                  <a:pos x="0" y="50"/>
                </a:cxn>
                <a:cxn ang="0">
                  <a:pos x="2" y="50"/>
                </a:cxn>
                <a:cxn ang="0">
                  <a:pos x="7" y="52"/>
                </a:cxn>
                <a:cxn ang="0">
                  <a:pos x="28" y="52"/>
                </a:cxn>
                <a:cxn ang="0">
                  <a:pos x="28" y="2"/>
                </a:cxn>
                <a:cxn ang="0">
                  <a:pos x="24" y="2"/>
                </a:cxn>
                <a:cxn ang="0">
                  <a:pos x="21" y="0"/>
                </a:cxn>
                <a:cxn ang="0">
                  <a:pos x="4" y="0"/>
                </a:cxn>
                <a:cxn ang="0">
                  <a:pos x="2" y="2"/>
                </a:cxn>
              </a:cxnLst>
              <a:rect l="0" t="0" r="r" b="b"/>
              <a:pathLst>
                <a:path w="28" h="53">
                  <a:moveTo>
                    <a:pt x="2" y="2"/>
                  </a:moveTo>
                  <a:lnTo>
                    <a:pt x="2" y="2"/>
                  </a:lnTo>
                  <a:lnTo>
                    <a:pt x="0" y="14"/>
                  </a:lnTo>
                  <a:lnTo>
                    <a:pt x="0" y="50"/>
                  </a:lnTo>
                  <a:lnTo>
                    <a:pt x="2" y="50"/>
                  </a:lnTo>
                  <a:lnTo>
                    <a:pt x="7" y="52"/>
                  </a:lnTo>
                  <a:lnTo>
                    <a:pt x="28" y="52"/>
                  </a:lnTo>
                  <a:lnTo>
                    <a:pt x="28" y="2"/>
                  </a:lnTo>
                  <a:lnTo>
                    <a:pt x="24" y="2"/>
                  </a:lnTo>
                  <a:lnTo>
                    <a:pt x="21" y="0"/>
                  </a:lnTo>
                  <a:lnTo>
                    <a:pt x="4" y="0"/>
                  </a:lnTo>
                  <a:lnTo>
                    <a:pt x="2" y="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1" name="Freeform 1423"/>
            <p:cNvSpPr>
              <a:spLocks/>
            </p:cNvSpPr>
            <p:nvPr/>
          </p:nvSpPr>
          <p:spPr bwMode="auto">
            <a:xfrm>
              <a:off x="9168" y="1879"/>
              <a:ext cx="28" cy="48"/>
            </a:xfrm>
            <a:custGeom>
              <a:avLst/>
              <a:gdLst/>
              <a:ahLst/>
              <a:cxnLst>
                <a:cxn ang="0">
                  <a:pos x="2" y="2"/>
                </a:cxn>
                <a:cxn ang="0">
                  <a:pos x="2" y="2"/>
                </a:cxn>
                <a:cxn ang="0">
                  <a:pos x="0" y="14"/>
                </a:cxn>
                <a:cxn ang="0">
                  <a:pos x="0" y="47"/>
                </a:cxn>
                <a:cxn ang="0">
                  <a:pos x="26" y="47"/>
                </a:cxn>
                <a:cxn ang="0">
                  <a:pos x="28" y="35"/>
                </a:cxn>
                <a:cxn ang="0">
                  <a:pos x="28" y="11"/>
                </a:cxn>
                <a:cxn ang="0">
                  <a:pos x="26" y="2"/>
                </a:cxn>
                <a:cxn ang="0">
                  <a:pos x="21" y="2"/>
                </a:cxn>
                <a:cxn ang="0">
                  <a:pos x="21" y="0"/>
                </a:cxn>
                <a:cxn ang="0">
                  <a:pos x="7" y="0"/>
                </a:cxn>
                <a:cxn ang="0">
                  <a:pos x="2" y="2"/>
                </a:cxn>
              </a:cxnLst>
              <a:rect l="0" t="0" r="r" b="b"/>
              <a:pathLst>
                <a:path w="28" h="48">
                  <a:moveTo>
                    <a:pt x="2" y="2"/>
                  </a:moveTo>
                  <a:lnTo>
                    <a:pt x="2" y="2"/>
                  </a:lnTo>
                  <a:lnTo>
                    <a:pt x="0" y="14"/>
                  </a:lnTo>
                  <a:lnTo>
                    <a:pt x="0" y="47"/>
                  </a:lnTo>
                  <a:lnTo>
                    <a:pt x="26" y="47"/>
                  </a:lnTo>
                  <a:lnTo>
                    <a:pt x="28" y="35"/>
                  </a:lnTo>
                  <a:lnTo>
                    <a:pt x="28" y="11"/>
                  </a:lnTo>
                  <a:lnTo>
                    <a:pt x="26" y="2"/>
                  </a:lnTo>
                  <a:lnTo>
                    <a:pt x="21" y="2"/>
                  </a:lnTo>
                  <a:lnTo>
                    <a:pt x="21" y="0"/>
                  </a:lnTo>
                  <a:lnTo>
                    <a:pt x="7" y="0"/>
                  </a:lnTo>
                  <a:lnTo>
                    <a:pt x="2" y="2"/>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2" name="Freeform 1424"/>
            <p:cNvSpPr>
              <a:spLocks/>
            </p:cNvSpPr>
            <p:nvPr/>
          </p:nvSpPr>
          <p:spPr bwMode="auto">
            <a:xfrm>
              <a:off x="9168" y="1879"/>
              <a:ext cx="26" cy="43"/>
            </a:xfrm>
            <a:custGeom>
              <a:avLst/>
              <a:gdLst/>
              <a:ahLst/>
              <a:cxnLst>
                <a:cxn ang="0">
                  <a:pos x="26" y="43"/>
                </a:cxn>
                <a:cxn ang="0">
                  <a:pos x="26" y="2"/>
                </a:cxn>
                <a:cxn ang="0">
                  <a:pos x="21" y="2"/>
                </a:cxn>
                <a:cxn ang="0">
                  <a:pos x="21" y="0"/>
                </a:cxn>
                <a:cxn ang="0">
                  <a:pos x="7" y="0"/>
                </a:cxn>
                <a:cxn ang="0">
                  <a:pos x="2" y="2"/>
                </a:cxn>
                <a:cxn ang="0">
                  <a:pos x="2" y="11"/>
                </a:cxn>
                <a:cxn ang="0">
                  <a:pos x="0" y="21"/>
                </a:cxn>
                <a:cxn ang="0">
                  <a:pos x="0" y="43"/>
                </a:cxn>
                <a:cxn ang="0">
                  <a:pos x="26" y="43"/>
                </a:cxn>
              </a:cxnLst>
              <a:rect l="0" t="0" r="r" b="b"/>
              <a:pathLst>
                <a:path w="26" h="43">
                  <a:moveTo>
                    <a:pt x="26" y="43"/>
                  </a:moveTo>
                  <a:lnTo>
                    <a:pt x="26" y="2"/>
                  </a:lnTo>
                  <a:lnTo>
                    <a:pt x="21" y="2"/>
                  </a:lnTo>
                  <a:lnTo>
                    <a:pt x="21" y="0"/>
                  </a:lnTo>
                  <a:lnTo>
                    <a:pt x="7" y="0"/>
                  </a:lnTo>
                  <a:lnTo>
                    <a:pt x="2" y="2"/>
                  </a:lnTo>
                  <a:lnTo>
                    <a:pt x="2" y="11"/>
                  </a:lnTo>
                  <a:lnTo>
                    <a:pt x="0" y="21"/>
                  </a:lnTo>
                  <a:lnTo>
                    <a:pt x="0" y="43"/>
                  </a:lnTo>
                  <a:lnTo>
                    <a:pt x="26" y="43"/>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3" name="Freeform 1425"/>
            <p:cNvSpPr>
              <a:spLocks/>
            </p:cNvSpPr>
            <p:nvPr/>
          </p:nvSpPr>
          <p:spPr bwMode="auto">
            <a:xfrm>
              <a:off x="9168" y="1879"/>
              <a:ext cx="26" cy="38"/>
            </a:xfrm>
            <a:custGeom>
              <a:avLst/>
              <a:gdLst/>
              <a:ahLst/>
              <a:cxnLst>
                <a:cxn ang="0">
                  <a:pos x="26" y="38"/>
                </a:cxn>
                <a:cxn ang="0">
                  <a:pos x="26" y="2"/>
                </a:cxn>
                <a:cxn ang="0">
                  <a:pos x="21" y="2"/>
                </a:cxn>
                <a:cxn ang="0">
                  <a:pos x="21" y="0"/>
                </a:cxn>
                <a:cxn ang="0">
                  <a:pos x="7" y="0"/>
                </a:cxn>
                <a:cxn ang="0">
                  <a:pos x="4" y="2"/>
                </a:cxn>
                <a:cxn ang="0">
                  <a:pos x="2" y="11"/>
                </a:cxn>
                <a:cxn ang="0">
                  <a:pos x="0" y="19"/>
                </a:cxn>
                <a:cxn ang="0">
                  <a:pos x="0" y="38"/>
                </a:cxn>
                <a:cxn ang="0">
                  <a:pos x="26" y="38"/>
                </a:cxn>
              </a:cxnLst>
              <a:rect l="0" t="0" r="r" b="b"/>
              <a:pathLst>
                <a:path w="26" h="38">
                  <a:moveTo>
                    <a:pt x="26" y="38"/>
                  </a:moveTo>
                  <a:lnTo>
                    <a:pt x="26" y="2"/>
                  </a:lnTo>
                  <a:lnTo>
                    <a:pt x="21" y="2"/>
                  </a:lnTo>
                  <a:lnTo>
                    <a:pt x="21" y="0"/>
                  </a:lnTo>
                  <a:lnTo>
                    <a:pt x="7" y="0"/>
                  </a:lnTo>
                  <a:lnTo>
                    <a:pt x="4" y="2"/>
                  </a:lnTo>
                  <a:lnTo>
                    <a:pt x="2" y="11"/>
                  </a:lnTo>
                  <a:lnTo>
                    <a:pt x="0" y="19"/>
                  </a:lnTo>
                  <a:lnTo>
                    <a:pt x="0" y="38"/>
                  </a:lnTo>
                  <a:lnTo>
                    <a:pt x="26"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4" name="Freeform 1426"/>
            <p:cNvSpPr>
              <a:spLocks/>
            </p:cNvSpPr>
            <p:nvPr/>
          </p:nvSpPr>
          <p:spPr bwMode="auto">
            <a:xfrm>
              <a:off x="9168" y="1879"/>
              <a:ext cx="26" cy="33"/>
            </a:xfrm>
            <a:custGeom>
              <a:avLst/>
              <a:gdLst/>
              <a:ahLst/>
              <a:cxnLst>
                <a:cxn ang="0">
                  <a:pos x="4" y="2"/>
                </a:cxn>
                <a:cxn ang="0">
                  <a:pos x="4" y="2"/>
                </a:cxn>
                <a:cxn ang="0">
                  <a:pos x="0" y="16"/>
                </a:cxn>
                <a:cxn ang="0">
                  <a:pos x="0" y="33"/>
                </a:cxn>
                <a:cxn ang="0">
                  <a:pos x="24" y="33"/>
                </a:cxn>
                <a:cxn ang="0">
                  <a:pos x="24" y="26"/>
                </a:cxn>
                <a:cxn ang="0">
                  <a:pos x="26" y="16"/>
                </a:cxn>
                <a:cxn ang="0">
                  <a:pos x="24" y="9"/>
                </a:cxn>
                <a:cxn ang="0">
                  <a:pos x="24" y="2"/>
                </a:cxn>
                <a:cxn ang="0">
                  <a:pos x="21" y="0"/>
                </a:cxn>
                <a:cxn ang="0">
                  <a:pos x="7" y="0"/>
                </a:cxn>
                <a:cxn ang="0">
                  <a:pos x="4" y="2"/>
                </a:cxn>
              </a:cxnLst>
              <a:rect l="0" t="0" r="r" b="b"/>
              <a:pathLst>
                <a:path w="26" h="33">
                  <a:moveTo>
                    <a:pt x="4" y="2"/>
                  </a:moveTo>
                  <a:lnTo>
                    <a:pt x="4" y="2"/>
                  </a:lnTo>
                  <a:lnTo>
                    <a:pt x="0" y="16"/>
                  </a:lnTo>
                  <a:lnTo>
                    <a:pt x="0" y="33"/>
                  </a:lnTo>
                  <a:lnTo>
                    <a:pt x="24" y="33"/>
                  </a:lnTo>
                  <a:lnTo>
                    <a:pt x="24" y="26"/>
                  </a:lnTo>
                  <a:lnTo>
                    <a:pt x="26" y="16"/>
                  </a:lnTo>
                  <a:lnTo>
                    <a:pt x="24" y="9"/>
                  </a:lnTo>
                  <a:lnTo>
                    <a:pt x="24" y="2"/>
                  </a:lnTo>
                  <a:lnTo>
                    <a:pt x="21" y="0"/>
                  </a:lnTo>
                  <a:lnTo>
                    <a:pt x="7" y="0"/>
                  </a:lnTo>
                  <a:lnTo>
                    <a:pt x="4" y="2"/>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5" name="Freeform 1427"/>
            <p:cNvSpPr>
              <a:spLocks/>
            </p:cNvSpPr>
            <p:nvPr/>
          </p:nvSpPr>
          <p:spPr bwMode="auto">
            <a:xfrm>
              <a:off x="9170" y="1879"/>
              <a:ext cx="22" cy="31"/>
            </a:xfrm>
            <a:custGeom>
              <a:avLst/>
              <a:gdLst/>
              <a:ahLst/>
              <a:cxnLst>
                <a:cxn ang="0">
                  <a:pos x="2" y="2"/>
                </a:cxn>
                <a:cxn ang="0">
                  <a:pos x="2" y="2"/>
                </a:cxn>
                <a:cxn ang="0">
                  <a:pos x="0" y="9"/>
                </a:cxn>
                <a:cxn ang="0">
                  <a:pos x="0" y="28"/>
                </a:cxn>
                <a:cxn ang="0">
                  <a:pos x="4" y="31"/>
                </a:cxn>
                <a:cxn ang="0">
                  <a:pos x="19" y="31"/>
                </a:cxn>
                <a:cxn ang="0">
                  <a:pos x="21" y="28"/>
                </a:cxn>
                <a:cxn ang="0">
                  <a:pos x="21" y="2"/>
                </a:cxn>
                <a:cxn ang="0">
                  <a:pos x="16" y="0"/>
                </a:cxn>
                <a:cxn ang="0">
                  <a:pos x="4" y="0"/>
                </a:cxn>
                <a:cxn ang="0">
                  <a:pos x="2" y="2"/>
                </a:cxn>
              </a:cxnLst>
              <a:rect l="0" t="0" r="r" b="b"/>
              <a:pathLst>
                <a:path w="22" h="31">
                  <a:moveTo>
                    <a:pt x="2" y="2"/>
                  </a:moveTo>
                  <a:lnTo>
                    <a:pt x="2" y="2"/>
                  </a:lnTo>
                  <a:lnTo>
                    <a:pt x="0" y="9"/>
                  </a:lnTo>
                  <a:lnTo>
                    <a:pt x="0" y="28"/>
                  </a:lnTo>
                  <a:lnTo>
                    <a:pt x="4" y="31"/>
                  </a:lnTo>
                  <a:lnTo>
                    <a:pt x="19" y="31"/>
                  </a:lnTo>
                  <a:lnTo>
                    <a:pt x="21" y="28"/>
                  </a:lnTo>
                  <a:lnTo>
                    <a:pt x="21" y="2"/>
                  </a:lnTo>
                  <a:lnTo>
                    <a:pt x="16" y="0"/>
                  </a:lnTo>
                  <a:lnTo>
                    <a:pt x="4" y="0"/>
                  </a:lnTo>
                  <a:lnTo>
                    <a:pt x="2" y="2"/>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6" name="Freeform 1428"/>
            <p:cNvSpPr>
              <a:spLocks/>
            </p:cNvSpPr>
            <p:nvPr/>
          </p:nvSpPr>
          <p:spPr bwMode="auto">
            <a:xfrm>
              <a:off x="9170" y="1879"/>
              <a:ext cx="22" cy="26"/>
            </a:xfrm>
            <a:custGeom>
              <a:avLst/>
              <a:gdLst/>
              <a:ahLst/>
              <a:cxnLst>
                <a:cxn ang="0">
                  <a:pos x="2" y="2"/>
                </a:cxn>
                <a:cxn ang="0">
                  <a:pos x="2" y="2"/>
                </a:cxn>
                <a:cxn ang="0">
                  <a:pos x="0" y="7"/>
                </a:cxn>
                <a:cxn ang="0">
                  <a:pos x="0" y="26"/>
                </a:cxn>
                <a:cxn ang="0">
                  <a:pos x="19" y="26"/>
                </a:cxn>
                <a:cxn ang="0">
                  <a:pos x="21" y="23"/>
                </a:cxn>
                <a:cxn ang="0">
                  <a:pos x="21" y="2"/>
                </a:cxn>
                <a:cxn ang="0">
                  <a:pos x="9" y="0"/>
                </a:cxn>
                <a:cxn ang="0">
                  <a:pos x="2" y="2"/>
                </a:cxn>
              </a:cxnLst>
              <a:rect l="0" t="0" r="r" b="b"/>
              <a:pathLst>
                <a:path w="22" h="26">
                  <a:moveTo>
                    <a:pt x="2" y="2"/>
                  </a:moveTo>
                  <a:lnTo>
                    <a:pt x="2" y="2"/>
                  </a:lnTo>
                  <a:lnTo>
                    <a:pt x="0" y="7"/>
                  </a:lnTo>
                  <a:lnTo>
                    <a:pt x="0" y="26"/>
                  </a:lnTo>
                  <a:lnTo>
                    <a:pt x="19" y="26"/>
                  </a:lnTo>
                  <a:lnTo>
                    <a:pt x="21" y="23"/>
                  </a:lnTo>
                  <a:lnTo>
                    <a:pt x="21" y="2"/>
                  </a:lnTo>
                  <a:lnTo>
                    <a:pt x="9" y="0"/>
                  </a:lnTo>
                  <a:lnTo>
                    <a:pt x="2"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7" name="Freeform 1429"/>
            <p:cNvSpPr>
              <a:spLocks/>
            </p:cNvSpPr>
            <p:nvPr/>
          </p:nvSpPr>
          <p:spPr bwMode="auto">
            <a:xfrm>
              <a:off x="9170" y="1872"/>
              <a:ext cx="31" cy="7"/>
            </a:xfrm>
            <a:custGeom>
              <a:avLst/>
              <a:gdLst/>
              <a:ahLst/>
              <a:cxnLst>
                <a:cxn ang="0">
                  <a:pos x="31" y="0"/>
                </a:cxn>
                <a:cxn ang="0">
                  <a:pos x="2" y="0"/>
                </a:cxn>
                <a:cxn ang="0">
                  <a:pos x="0" y="7"/>
                </a:cxn>
                <a:cxn ang="0">
                  <a:pos x="4" y="4"/>
                </a:cxn>
                <a:cxn ang="0">
                  <a:pos x="16" y="4"/>
                </a:cxn>
                <a:cxn ang="0">
                  <a:pos x="19" y="7"/>
                </a:cxn>
                <a:cxn ang="0">
                  <a:pos x="31" y="7"/>
                </a:cxn>
                <a:cxn ang="0">
                  <a:pos x="31" y="0"/>
                </a:cxn>
              </a:cxnLst>
              <a:rect l="0" t="0" r="r" b="b"/>
              <a:pathLst>
                <a:path w="31" h="7">
                  <a:moveTo>
                    <a:pt x="31" y="0"/>
                  </a:moveTo>
                  <a:lnTo>
                    <a:pt x="2" y="0"/>
                  </a:lnTo>
                  <a:lnTo>
                    <a:pt x="0" y="7"/>
                  </a:lnTo>
                  <a:lnTo>
                    <a:pt x="4" y="4"/>
                  </a:lnTo>
                  <a:lnTo>
                    <a:pt x="16" y="4"/>
                  </a:lnTo>
                  <a:lnTo>
                    <a:pt x="19" y="7"/>
                  </a:lnTo>
                  <a:lnTo>
                    <a:pt x="31" y="7"/>
                  </a:lnTo>
                  <a:lnTo>
                    <a:pt x="31"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8" name="Freeform 1430"/>
            <p:cNvSpPr>
              <a:spLocks/>
            </p:cNvSpPr>
            <p:nvPr/>
          </p:nvSpPr>
          <p:spPr bwMode="auto">
            <a:xfrm>
              <a:off x="9165" y="1953"/>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9" name="Freeform 1431"/>
            <p:cNvSpPr>
              <a:spLocks/>
            </p:cNvSpPr>
            <p:nvPr/>
          </p:nvSpPr>
          <p:spPr bwMode="auto">
            <a:xfrm>
              <a:off x="9175" y="1955"/>
              <a:ext cx="14" cy="5"/>
            </a:xfrm>
            <a:custGeom>
              <a:avLst/>
              <a:gdLst/>
              <a:ahLst/>
              <a:cxnLst>
                <a:cxn ang="0">
                  <a:pos x="7" y="0"/>
                </a:cxn>
                <a:cxn ang="0">
                  <a:pos x="2" y="0"/>
                </a:cxn>
                <a:cxn ang="0">
                  <a:pos x="0" y="2"/>
                </a:cxn>
                <a:cxn ang="0">
                  <a:pos x="4" y="4"/>
                </a:cxn>
                <a:cxn ang="0">
                  <a:pos x="14" y="4"/>
                </a:cxn>
                <a:cxn ang="0">
                  <a:pos x="12" y="0"/>
                </a:cxn>
                <a:cxn ang="0">
                  <a:pos x="7" y="0"/>
                </a:cxn>
              </a:cxnLst>
              <a:rect l="0" t="0" r="r" b="b"/>
              <a:pathLst>
                <a:path w="14" h="5">
                  <a:moveTo>
                    <a:pt x="7" y="0"/>
                  </a:moveTo>
                  <a:lnTo>
                    <a:pt x="2" y="0"/>
                  </a:lnTo>
                  <a:lnTo>
                    <a:pt x="0" y="2"/>
                  </a:lnTo>
                  <a:lnTo>
                    <a:pt x="4" y="4"/>
                  </a:lnTo>
                  <a:lnTo>
                    <a:pt x="14" y="4"/>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0" name="Freeform 1432"/>
            <p:cNvSpPr>
              <a:spLocks/>
            </p:cNvSpPr>
            <p:nvPr/>
          </p:nvSpPr>
          <p:spPr bwMode="auto">
            <a:xfrm>
              <a:off x="9175" y="1955"/>
              <a:ext cx="9" cy="5"/>
            </a:xfrm>
            <a:custGeom>
              <a:avLst/>
              <a:gdLst/>
              <a:ahLst/>
              <a:cxnLst>
                <a:cxn ang="0">
                  <a:pos x="4" y="0"/>
                </a:cxn>
                <a:cxn ang="0">
                  <a:pos x="0" y="0"/>
                </a:cxn>
                <a:cxn ang="0">
                  <a:pos x="2" y="4"/>
                </a:cxn>
                <a:cxn ang="0">
                  <a:pos x="9" y="4"/>
                </a:cxn>
                <a:cxn ang="0">
                  <a:pos x="9" y="2"/>
                </a:cxn>
                <a:cxn ang="0">
                  <a:pos x="4" y="0"/>
                </a:cxn>
              </a:cxnLst>
              <a:rect l="0" t="0" r="r" b="b"/>
              <a:pathLst>
                <a:path w="9" h="5">
                  <a:moveTo>
                    <a:pt x="4" y="0"/>
                  </a:moveTo>
                  <a:lnTo>
                    <a:pt x="0" y="0"/>
                  </a:lnTo>
                  <a:lnTo>
                    <a:pt x="2" y="4"/>
                  </a:lnTo>
                  <a:lnTo>
                    <a:pt x="9" y="4"/>
                  </a:lnTo>
                  <a:lnTo>
                    <a:pt x="9"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1" name="Freeform 1433"/>
            <p:cNvSpPr>
              <a:spLocks/>
            </p:cNvSpPr>
            <p:nvPr/>
          </p:nvSpPr>
          <p:spPr bwMode="auto">
            <a:xfrm>
              <a:off x="9175" y="1955"/>
              <a:ext cx="7" cy="3"/>
            </a:xfrm>
            <a:custGeom>
              <a:avLst/>
              <a:gdLst/>
              <a:ahLst/>
              <a:cxnLst>
                <a:cxn ang="0">
                  <a:pos x="4" y="0"/>
                </a:cxn>
                <a:cxn ang="0">
                  <a:pos x="4" y="0"/>
                </a:cxn>
                <a:cxn ang="0">
                  <a:pos x="0" y="2"/>
                </a:cxn>
                <a:cxn ang="0">
                  <a:pos x="7" y="2"/>
                </a:cxn>
                <a:cxn ang="0">
                  <a:pos x="4" y="0"/>
                </a:cxn>
              </a:cxnLst>
              <a:rect l="0" t="0" r="r" b="b"/>
              <a:pathLst>
                <a:path w="7" h="3">
                  <a:moveTo>
                    <a:pt x="4" y="0"/>
                  </a:moveTo>
                  <a:lnTo>
                    <a:pt x="4" y="0"/>
                  </a:lnTo>
                  <a:lnTo>
                    <a:pt x="0"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2" name="Freeform 1434"/>
            <p:cNvSpPr>
              <a:spLocks/>
            </p:cNvSpPr>
            <p:nvPr/>
          </p:nvSpPr>
          <p:spPr bwMode="auto">
            <a:xfrm>
              <a:off x="9201" y="1951"/>
              <a:ext cx="24" cy="12"/>
            </a:xfrm>
            <a:custGeom>
              <a:avLst/>
              <a:gdLst/>
              <a:ahLst/>
              <a:cxnLst>
                <a:cxn ang="0">
                  <a:pos x="0" y="7"/>
                </a:cxn>
                <a:cxn ang="0">
                  <a:pos x="0" y="12"/>
                </a:cxn>
                <a:cxn ang="0">
                  <a:pos x="19" y="7"/>
                </a:cxn>
                <a:cxn ang="0">
                  <a:pos x="23" y="4"/>
                </a:cxn>
                <a:cxn ang="0">
                  <a:pos x="23" y="0"/>
                </a:cxn>
                <a:cxn ang="0">
                  <a:pos x="0" y="7"/>
                </a:cxn>
              </a:cxnLst>
              <a:rect l="0" t="0" r="r" b="b"/>
              <a:pathLst>
                <a:path w="24" h="12">
                  <a:moveTo>
                    <a:pt x="0" y="7"/>
                  </a:moveTo>
                  <a:lnTo>
                    <a:pt x="0" y="12"/>
                  </a:lnTo>
                  <a:lnTo>
                    <a:pt x="19" y="7"/>
                  </a:lnTo>
                  <a:lnTo>
                    <a:pt x="23" y="4"/>
                  </a:lnTo>
                  <a:lnTo>
                    <a:pt x="23" y="0"/>
                  </a:lnTo>
                  <a:lnTo>
                    <a:pt x="0" y="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3" name="Freeform 1435"/>
            <p:cNvSpPr>
              <a:spLocks/>
            </p:cNvSpPr>
            <p:nvPr/>
          </p:nvSpPr>
          <p:spPr bwMode="auto">
            <a:xfrm>
              <a:off x="9204" y="1951"/>
              <a:ext cx="21" cy="12"/>
            </a:xfrm>
            <a:custGeom>
              <a:avLst/>
              <a:gdLst/>
              <a:ahLst/>
              <a:cxnLst>
                <a:cxn ang="0">
                  <a:pos x="4" y="9"/>
                </a:cxn>
                <a:cxn ang="0">
                  <a:pos x="14" y="9"/>
                </a:cxn>
                <a:cxn ang="0">
                  <a:pos x="16" y="7"/>
                </a:cxn>
                <a:cxn ang="0">
                  <a:pos x="21" y="7"/>
                </a:cxn>
                <a:cxn ang="0">
                  <a:pos x="21" y="0"/>
                </a:cxn>
                <a:cxn ang="0">
                  <a:pos x="19" y="2"/>
                </a:cxn>
                <a:cxn ang="0">
                  <a:pos x="12" y="2"/>
                </a:cxn>
                <a:cxn ang="0">
                  <a:pos x="7" y="4"/>
                </a:cxn>
                <a:cxn ang="0">
                  <a:pos x="0" y="4"/>
                </a:cxn>
                <a:cxn ang="0">
                  <a:pos x="0" y="12"/>
                </a:cxn>
                <a:cxn ang="0">
                  <a:pos x="4" y="9"/>
                </a:cxn>
              </a:cxnLst>
              <a:rect l="0" t="0" r="r" b="b"/>
              <a:pathLst>
                <a:path w="21" h="12">
                  <a:moveTo>
                    <a:pt x="4" y="9"/>
                  </a:moveTo>
                  <a:lnTo>
                    <a:pt x="14" y="9"/>
                  </a:lnTo>
                  <a:lnTo>
                    <a:pt x="16" y="7"/>
                  </a:lnTo>
                  <a:lnTo>
                    <a:pt x="21" y="7"/>
                  </a:lnTo>
                  <a:lnTo>
                    <a:pt x="21" y="0"/>
                  </a:lnTo>
                  <a:lnTo>
                    <a:pt x="19" y="2"/>
                  </a:lnTo>
                  <a:lnTo>
                    <a:pt x="12" y="2"/>
                  </a:lnTo>
                  <a:lnTo>
                    <a:pt x="7" y="4"/>
                  </a:lnTo>
                  <a:lnTo>
                    <a:pt x="0" y="4"/>
                  </a:lnTo>
                  <a:lnTo>
                    <a:pt x="0" y="12"/>
                  </a:lnTo>
                  <a:lnTo>
                    <a:pt x="4"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4" name="Freeform 1436"/>
            <p:cNvSpPr>
              <a:spLocks/>
            </p:cNvSpPr>
            <p:nvPr/>
          </p:nvSpPr>
          <p:spPr bwMode="auto">
            <a:xfrm>
              <a:off x="9204" y="1951"/>
              <a:ext cx="21" cy="12"/>
            </a:xfrm>
            <a:custGeom>
              <a:avLst/>
              <a:gdLst/>
              <a:ahLst/>
              <a:cxnLst>
                <a:cxn ang="0">
                  <a:pos x="4" y="12"/>
                </a:cxn>
                <a:cxn ang="0">
                  <a:pos x="7" y="9"/>
                </a:cxn>
                <a:cxn ang="0">
                  <a:pos x="14" y="9"/>
                </a:cxn>
                <a:cxn ang="0">
                  <a:pos x="16" y="7"/>
                </a:cxn>
                <a:cxn ang="0">
                  <a:pos x="21" y="7"/>
                </a:cxn>
                <a:cxn ang="0">
                  <a:pos x="21" y="0"/>
                </a:cxn>
                <a:cxn ang="0">
                  <a:pos x="19" y="2"/>
                </a:cxn>
                <a:cxn ang="0">
                  <a:pos x="12" y="2"/>
                </a:cxn>
                <a:cxn ang="0">
                  <a:pos x="9" y="4"/>
                </a:cxn>
                <a:cxn ang="0">
                  <a:pos x="0" y="4"/>
                </a:cxn>
                <a:cxn ang="0">
                  <a:pos x="0" y="12"/>
                </a:cxn>
                <a:cxn ang="0">
                  <a:pos x="4" y="12"/>
                </a:cxn>
              </a:cxnLst>
              <a:rect l="0" t="0" r="r" b="b"/>
              <a:pathLst>
                <a:path w="21" h="12">
                  <a:moveTo>
                    <a:pt x="4" y="12"/>
                  </a:moveTo>
                  <a:lnTo>
                    <a:pt x="7" y="9"/>
                  </a:lnTo>
                  <a:lnTo>
                    <a:pt x="14" y="9"/>
                  </a:lnTo>
                  <a:lnTo>
                    <a:pt x="16" y="7"/>
                  </a:lnTo>
                  <a:lnTo>
                    <a:pt x="21" y="7"/>
                  </a:lnTo>
                  <a:lnTo>
                    <a:pt x="21" y="0"/>
                  </a:lnTo>
                  <a:lnTo>
                    <a:pt x="19" y="2"/>
                  </a:lnTo>
                  <a:lnTo>
                    <a:pt x="12" y="2"/>
                  </a:lnTo>
                  <a:lnTo>
                    <a:pt x="9" y="4"/>
                  </a:lnTo>
                  <a:lnTo>
                    <a:pt x="0" y="4"/>
                  </a:lnTo>
                  <a:lnTo>
                    <a:pt x="0" y="12"/>
                  </a:lnTo>
                  <a:lnTo>
                    <a:pt x="4" y="12"/>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5" name="Freeform 1437"/>
            <p:cNvSpPr>
              <a:spLocks/>
            </p:cNvSpPr>
            <p:nvPr/>
          </p:nvSpPr>
          <p:spPr bwMode="auto">
            <a:xfrm>
              <a:off x="9206" y="1951"/>
              <a:ext cx="19" cy="12"/>
            </a:xfrm>
            <a:custGeom>
              <a:avLst/>
              <a:gdLst/>
              <a:ahLst/>
              <a:cxnLst>
                <a:cxn ang="0">
                  <a:pos x="4" y="9"/>
                </a:cxn>
                <a:cxn ang="0">
                  <a:pos x="12" y="9"/>
                </a:cxn>
                <a:cxn ang="0">
                  <a:pos x="14" y="7"/>
                </a:cxn>
                <a:cxn ang="0">
                  <a:pos x="19" y="7"/>
                </a:cxn>
                <a:cxn ang="0">
                  <a:pos x="19" y="0"/>
                </a:cxn>
                <a:cxn ang="0">
                  <a:pos x="16" y="2"/>
                </a:cxn>
                <a:cxn ang="0">
                  <a:pos x="7" y="2"/>
                </a:cxn>
                <a:cxn ang="0">
                  <a:pos x="4" y="4"/>
                </a:cxn>
                <a:cxn ang="0">
                  <a:pos x="0" y="4"/>
                </a:cxn>
                <a:cxn ang="0">
                  <a:pos x="0" y="12"/>
                </a:cxn>
                <a:cxn ang="0">
                  <a:pos x="4" y="9"/>
                </a:cxn>
              </a:cxnLst>
              <a:rect l="0" t="0" r="r" b="b"/>
              <a:pathLst>
                <a:path w="19" h="12">
                  <a:moveTo>
                    <a:pt x="4" y="9"/>
                  </a:moveTo>
                  <a:lnTo>
                    <a:pt x="12" y="9"/>
                  </a:lnTo>
                  <a:lnTo>
                    <a:pt x="14" y="7"/>
                  </a:lnTo>
                  <a:lnTo>
                    <a:pt x="19" y="7"/>
                  </a:lnTo>
                  <a:lnTo>
                    <a:pt x="19" y="0"/>
                  </a:lnTo>
                  <a:lnTo>
                    <a:pt x="16" y="2"/>
                  </a:lnTo>
                  <a:lnTo>
                    <a:pt x="7" y="2"/>
                  </a:lnTo>
                  <a:lnTo>
                    <a:pt x="4" y="4"/>
                  </a:lnTo>
                  <a:lnTo>
                    <a:pt x="0" y="4"/>
                  </a:lnTo>
                  <a:lnTo>
                    <a:pt x="0" y="12"/>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6" name="Freeform 1438"/>
            <p:cNvSpPr>
              <a:spLocks/>
            </p:cNvSpPr>
            <p:nvPr/>
          </p:nvSpPr>
          <p:spPr bwMode="auto">
            <a:xfrm>
              <a:off x="9206" y="1951"/>
              <a:ext cx="19" cy="12"/>
            </a:xfrm>
            <a:custGeom>
              <a:avLst/>
              <a:gdLst/>
              <a:ahLst/>
              <a:cxnLst>
                <a:cxn ang="0">
                  <a:pos x="4" y="9"/>
                </a:cxn>
                <a:cxn ang="0">
                  <a:pos x="12" y="9"/>
                </a:cxn>
                <a:cxn ang="0">
                  <a:pos x="14" y="7"/>
                </a:cxn>
                <a:cxn ang="0">
                  <a:pos x="19" y="7"/>
                </a:cxn>
                <a:cxn ang="0">
                  <a:pos x="19" y="0"/>
                </a:cxn>
                <a:cxn ang="0">
                  <a:pos x="16" y="2"/>
                </a:cxn>
                <a:cxn ang="0">
                  <a:pos x="7" y="2"/>
                </a:cxn>
                <a:cxn ang="0">
                  <a:pos x="4" y="4"/>
                </a:cxn>
                <a:cxn ang="0">
                  <a:pos x="0" y="4"/>
                </a:cxn>
                <a:cxn ang="0">
                  <a:pos x="0" y="12"/>
                </a:cxn>
                <a:cxn ang="0">
                  <a:pos x="4" y="9"/>
                </a:cxn>
              </a:cxnLst>
              <a:rect l="0" t="0" r="r" b="b"/>
              <a:pathLst>
                <a:path w="19" h="12">
                  <a:moveTo>
                    <a:pt x="4" y="9"/>
                  </a:moveTo>
                  <a:lnTo>
                    <a:pt x="12" y="9"/>
                  </a:lnTo>
                  <a:lnTo>
                    <a:pt x="14" y="7"/>
                  </a:lnTo>
                  <a:lnTo>
                    <a:pt x="19" y="7"/>
                  </a:lnTo>
                  <a:lnTo>
                    <a:pt x="19" y="0"/>
                  </a:lnTo>
                  <a:lnTo>
                    <a:pt x="16" y="2"/>
                  </a:lnTo>
                  <a:lnTo>
                    <a:pt x="7" y="2"/>
                  </a:lnTo>
                  <a:lnTo>
                    <a:pt x="4" y="4"/>
                  </a:lnTo>
                  <a:lnTo>
                    <a:pt x="0" y="4"/>
                  </a:lnTo>
                  <a:lnTo>
                    <a:pt x="0" y="12"/>
                  </a:lnTo>
                  <a:lnTo>
                    <a:pt x="4" y="9"/>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7" name="Freeform 1439"/>
            <p:cNvSpPr>
              <a:spLocks/>
            </p:cNvSpPr>
            <p:nvPr/>
          </p:nvSpPr>
          <p:spPr bwMode="auto">
            <a:xfrm>
              <a:off x="9208" y="1953"/>
              <a:ext cx="17" cy="10"/>
            </a:xfrm>
            <a:custGeom>
              <a:avLst/>
              <a:gdLst/>
              <a:ahLst/>
              <a:cxnLst>
                <a:cxn ang="0">
                  <a:pos x="2" y="7"/>
                </a:cxn>
                <a:cxn ang="0">
                  <a:pos x="9" y="7"/>
                </a:cxn>
                <a:cxn ang="0">
                  <a:pos x="12" y="4"/>
                </a:cxn>
                <a:cxn ang="0">
                  <a:pos x="16" y="4"/>
                </a:cxn>
                <a:cxn ang="0">
                  <a:pos x="16" y="0"/>
                </a:cxn>
                <a:cxn ang="0">
                  <a:pos x="7" y="0"/>
                </a:cxn>
                <a:cxn ang="0">
                  <a:pos x="4" y="2"/>
                </a:cxn>
                <a:cxn ang="0">
                  <a:pos x="0" y="2"/>
                </a:cxn>
                <a:cxn ang="0">
                  <a:pos x="0" y="9"/>
                </a:cxn>
                <a:cxn ang="0">
                  <a:pos x="2" y="7"/>
                </a:cxn>
              </a:cxnLst>
              <a:rect l="0" t="0" r="r" b="b"/>
              <a:pathLst>
                <a:path w="17" h="10">
                  <a:moveTo>
                    <a:pt x="2" y="7"/>
                  </a:moveTo>
                  <a:lnTo>
                    <a:pt x="9" y="7"/>
                  </a:lnTo>
                  <a:lnTo>
                    <a:pt x="12" y="4"/>
                  </a:lnTo>
                  <a:lnTo>
                    <a:pt x="16" y="4"/>
                  </a:lnTo>
                  <a:lnTo>
                    <a:pt x="16" y="0"/>
                  </a:lnTo>
                  <a:lnTo>
                    <a:pt x="7" y="0"/>
                  </a:lnTo>
                  <a:lnTo>
                    <a:pt x="4" y="2"/>
                  </a:lnTo>
                  <a:lnTo>
                    <a:pt x="0" y="2"/>
                  </a:lnTo>
                  <a:lnTo>
                    <a:pt x="0" y="9"/>
                  </a:lnTo>
                  <a:lnTo>
                    <a:pt x="2" y="7"/>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8" name="Freeform 1440"/>
            <p:cNvSpPr>
              <a:spLocks/>
            </p:cNvSpPr>
            <p:nvPr/>
          </p:nvSpPr>
          <p:spPr bwMode="auto">
            <a:xfrm>
              <a:off x="9208" y="1953"/>
              <a:ext cx="17" cy="7"/>
            </a:xfrm>
            <a:custGeom>
              <a:avLst/>
              <a:gdLst/>
              <a:ahLst/>
              <a:cxnLst>
                <a:cxn ang="0">
                  <a:pos x="0" y="2"/>
                </a:cxn>
                <a:cxn ang="0">
                  <a:pos x="2" y="7"/>
                </a:cxn>
                <a:cxn ang="0">
                  <a:pos x="9" y="7"/>
                </a:cxn>
                <a:cxn ang="0">
                  <a:pos x="9" y="4"/>
                </a:cxn>
                <a:cxn ang="0">
                  <a:pos x="16" y="4"/>
                </a:cxn>
                <a:cxn ang="0">
                  <a:pos x="16" y="0"/>
                </a:cxn>
                <a:cxn ang="0">
                  <a:pos x="7" y="0"/>
                </a:cxn>
                <a:cxn ang="0">
                  <a:pos x="4" y="2"/>
                </a:cxn>
                <a:cxn ang="0">
                  <a:pos x="0" y="2"/>
                </a:cxn>
              </a:cxnLst>
              <a:rect l="0" t="0" r="r" b="b"/>
              <a:pathLst>
                <a:path w="17" h="7">
                  <a:moveTo>
                    <a:pt x="0" y="2"/>
                  </a:moveTo>
                  <a:lnTo>
                    <a:pt x="2" y="7"/>
                  </a:lnTo>
                  <a:lnTo>
                    <a:pt x="9" y="7"/>
                  </a:lnTo>
                  <a:lnTo>
                    <a:pt x="9" y="4"/>
                  </a:lnTo>
                  <a:lnTo>
                    <a:pt x="16" y="4"/>
                  </a:lnTo>
                  <a:lnTo>
                    <a:pt x="16" y="0"/>
                  </a:lnTo>
                  <a:lnTo>
                    <a:pt x="7" y="0"/>
                  </a:lnTo>
                  <a:lnTo>
                    <a:pt x="4" y="2"/>
                  </a:lnTo>
                  <a:lnTo>
                    <a:pt x="0"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9" name="Freeform 1441"/>
            <p:cNvSpPr>
              <a:spLocks/>
            </p:cNvSpPr>
            <p:nvPr/>
          </p:nvSpPr>
          <p:spPr bwMode="auto">
            <a:xfrm>
              <a:off x="9211" y="1953"/>
              <a:ext cx="14" cy="7"/>
            </a:xfrm>
            <a:custGeom>
              <a:avLst/>
              <a:gdLst/>
              <a:ahLst/>
              <a:cxnLst>
                <a:cxn ang="0">
                  <a:pos x="14" y="4"/>
                </a:cxn>
                <a:cxn ang="0">
                  <a:pos x="14" y="0"/>
                </a:cxn>
                <a:cxn ang="0">
                  <a:pos x="4" y="0"/>
                </a:cxn>
                <a:cxn ang="0">
                  <a:pos x="0" y="2"/>
                </a:cxn>
                <a:cxn ang="0">
                  <a:pos x="0" y="7"/>
                </a:cxn>
                <a:cxn ang="0">
                  <a:pos x="7" y="7"/>
                </a:cxn>
                <a:cxn ang="0">
                  <a:pos x="7" y="4"/>
                </a:cxn>
                <a:cxn ang="0">
                  <a:pos x="14" y="4"/>
                </a:cxn>
              </a:cxnLst>
              <a:rect l="0" t="0" r="r" b="b"/>
              <a:pathLst>
                <a:path w="14" h="7">
                  <a:moveTo>
                    <a:pt x="14" y="4"/>
                  </a:moveTo>
                  <a:lnTo>
                    <a:pt x="14" y="0"/>
                  </a:lnTo>
                  <a:lnTo>
                    <a:pt x="4" y="0"/>
                  </a:lnTo>
                  <a:lnTo>
                    <a:pt x="0" y="2"/>
                  </a:lnTo>
                  <a:lnTo>
                    <a:pt x="0" y="7"/>
                  </a:lnTo>
                  <a:lnTo>
                    <a:pt x="7" y="7"/>
                  </a:lnTo>
                  <a:lnTo>
                    <a:pt x="7" y="4"/>
                  </a:lnTo>
                  <a:lnTo>
                    <a:pt x="14" y="4"/>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0" name="Freeform 1442"/>
            <p:cNvSpPr>
              <a:spLocks/>
            </p:cNvSpPr>
            <p:nvPr/>
          </p:nvSpPr>
          <p:spPr bwMode="auto">
            <a:xfrm>
              <a:off x="9211" y="1953"/>
              <a:ext cx="14" cy="7"/>
            </a:xfrm>
            <a:custGeom>
              <a:avLst/>
              <a:gdLst/>
              <a:ahLst/>
              <a:cxnLst>
                <a:cxn ang="0">
                  <a:pos x="0" y="2"/>
                </a:cxn>
                <a:cxn ang="0">
                  <a:pos x="2" y="2"/>
                </a:cxn>
                <a:cxn ang="0">
                  <a:pos x="2" y="7"/>
                </a:cxn>
                <a:cxn ang="0">
                  <a:pos x="7" y="7"/>
                </a:cxn>
                <a:cxn ang="0">
                  <a:pos x="9" y="4"/>
                </a:cxn>
                <a:cxn ang="0">
                  <a:pos x="14" y="4"/>
                </a:cxn>
                <a:cxn ang="0">
                  <a:pos x="14" y="0"/>
                </a:cxn>
                <a:cxn ang="0">
                  <a:pos x="4" y="0"/>
                </a:cxn>
                <a:cxn ang="0">
                  <a:pos x="0" y="2"/>
                </a:cxn>
              </a:cxnLst>
              <a:rect l="0" t="0" r="r" b="b"/>
              <a:pathLst>
                <a:path w="14" h="7">
                  <a:moveTo>
                    <a:pt x="0" y="2"/>
                  </a:moveTo>
                  <a:lnTo>
                    <a:pt x="2" y="2"/>
                  </a:lnTo>
                  <a:lnTo>
                    <a:pt x="2" y="7"/>
                  </a:lnTo>
                  <a:lnTo>
                    <a:pt x="7" y="7"/>
                  </a:lnTo>
                  <a:lnTo>
                    <a:pt x="9" y="4"/>
                  </a:lnTo>
                  <a:lnTo>
                    <a:pt x="14" y="4"/>
                  </a:lnTo>
                  <a:lnTo>
                    <a:pt x="14" y="0"/>
                  </a:lnTo>
                  <a:lnTo>
                    <a:pt x="4" y="0"/>
                  </a:lnTo>
                  <a:lnTo>
                    <a:pt x="0"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1" name="Freeform 1443"/>
            <p:cNvSpPr>
              <a:spLocks/>
            </p:cNvSpPr>
            <p:nvPr/>
          </p:nvSpPr>
          <p:spPr bwMode="auto">
            <a:xfrm>
              <a:off x="9213" y="1953"/>
              <a:ext cx="12" cy="7"/>
            </a:xfrm>
            <a:custGeom>
              <a:avLst/>
              <a:gdLst/>
              <a:ahLst/>
              <a:cxnLst>
                <a:cxn ang="0">
                  <a:pos x="11" y="0"/>
                </a:cxn>
                <a:cxn ang="0">
                  <a:pos x="2" y="0"/>
                </a:cxn>
                <a:cxn ang="0">
                  <a:pos x="0" y="2"/>
                </a:cxn>
                <a:cxn ang="0">
                  <a:pos x="0" y="7"/>
                </a:cxn>
                <a:cxn ang="0">
                  <a:pos x="4" y="7"/>
                </a:cxn>
                <a:cxn ang="0">
                  <a:pos x="7" y="4"/>
                </a:cxn>
                <a:cxn ang="0">
                  <a:pos x="11" y="4"/>
                </a:cxn>
                <a:cxn ang="0">
                  <a:pos x="11" y="0"/>
                </a:cxn>
              </a:cxnLst>
              <a:rect l="0" t="0" r="r" b="b"/>
              <a:pathLst>
                <a:path w="12" h="7">
                  <a:moveTo>
                    <a:pt x="11" y="0"/>
                  </a:moveTo>
                  <a:lnTo>
                    <a:pt x="2" y="0"/>
                  </a:lnTo>
                  <a:lnTo>
                    <a:pt x="0" y="2"/>
                  </a:lnTo>
                  <a:lnTo>
                    <a:pt x="0" y="7"/>
                  </a:lnTo>
                  <a:lnTo>
                    <a:pt x="4" y="7"/>
                  </a:lnTo>
                  <a:lnTo>
                    <a:pt x="7" y="4"/>
                  </a:lnTo>
                  <a:lnTo>
                    <a:pt x="11" y="4"/>
                  </a:lnTo>
                  <a:lnTo>
                    <a:pt x="11"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2" name="Freeform 1444"/>
            <p:cNvSpPr>
              <a:spLocks/>
            </p:cNvSpPr>
            <p:nvPr/>
          </p:nvSpPr>
          <p:spPr bwMode="auto">
            <a:xfrm>
              <a:off x="9216" y="1953"/>
              <a:ext cx="9" cy="7"/>
            </a:xfrm>
            <a:custGeom>
              <a:avLst/>
              <a:gdLst/>
              <a:ahLst/>
              <a:cxnLst>
                <a:cxn ang="0">
                  <a:pos x="2" y="4"/>
                </a:cxn>
                <a:cxn ang="0">
                  <a:pos x="9" y="4"/>
                </a:cxn>
                <a:cxn ang="0">
                  <a:pos x="9" y="0"/>
                </a:cxn>
                <a:cxn ang="0">
                  <a:pos x="0" y="0"/>
                </a:cxn>
                <a:cxn ang="0">
                  <a:pos x="0" y="7"/>
                </a:cxn>
                <a:cxn ang="0">
                  <a:pos x="2" y="4"/>
                </a:cxn>
              </a:cxnLst>
              <a:rect l="0" t="0" r="r" b="b"/>
              <a:pathLst>
                <a:path w="9" h="7">
                  <a:moveTo>
                    <a:pt x="2" y="4"/>
                  </a:moveTo>
                  <a:lnTo>
                    <a:pt x="9" y="4"/>
                  </a:lnTo>
                  <a:lnTo>
                    <a:pt x="9" y="0"/>
                  </a:lnTo>
                  <a:lnTo>
                    <a:pt x="0" y="0"/>
                  </a:lnTo>
                  <a:lnTo>
                    <a:pt x="0" y="7"/>
                  </a:lnTo>
                  <a:lnTo>
                    <a:pt x="2" y="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3" name="Freeform 1445"/>
            <p:cNvSpPr>
              <a:spLocks/>
            </p:cNvSpPr>
            <p:nvPr/>
          </p:nvSpPr>
          <p:spPr bwMode="auto">
            <a:xfrm>
              <a:off x="9216" y="1951"/>
              <a:ext cx="9" cy="9"/>
            </a:xfrm>
            <a:custGeom>
              <a:avLst/>
              <a:gdLst/>
              <a:ahLst/>
              <a:cxnLst>
                <a:cxn ang="0">
                  <a:pos x="0" y="4"/>
                </a:cxn>
                <a:cxn ang="0">
                  <a:pos x="0" y="9"/>
                </a:cxn>
                <a:cxn ang="0">
                  <a:pos x="4" y="7"/>
                </a:cxn>
                <a:cxn ang="0">
                  <a:pos x="9" y="7"/>
                </a:cxn>
                <a:cxn ang="0">
                  <a:pos x="9" y="0"/>
                </a:cxn>
                <a:cxn ang="0">
                  <a:pos x="0" y="4"/>
                </a:cxn>
              </a:cxnLst>
              <a:rect l="0" t="0" r="r" b="b"/>
              <a:pathLst>
                <a:path w="9" h="9">
                  <a:moveTo>
                    <a:pt x="0" y="4"/>
                  </a:moveTo>
                  <a:lnTo>
                    <a:pt x="0" y="9"/>
                  </a:lnTo>
                  <a:lnTo>
                    <a:pt x="4" y="7"/>
                  </a:lnTo>
                  <a:lnTo>
                    <a:pt x="9" y="7"/>
                  </a:lnTo>
                  <a:lnTo>
                    <a:pt x="9" y="0"/>
                  </a:lnTo>
                  <a:lnTo>
                    <a:pt x="0"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4" name="Freeform 1446"/>
            <p:cNvSpPr>
              <a:spLocks/>
            </p:cNvSpPr>
            <p:nvPr/>
          </p:nvSpPr>
          <p:spPr bwMode="auto">
            <a:xfrm>
              <a:off x="9204" y="1872"/>
              <a:ext cx="16" cy="7"/>
            </a:xfrm>
            <a:custGeom>
              <a:avLst/>
              <a:gdLst/>
              <a:ahLst/>
              <a:cxnLst>
                <a:cxn ang="0">
                  <a:pos x="0" y="0"/>
                </a:cxn>
                <a:cxn ang="0">
                  <a:pos x="0" y="7"/>
                </a:cxn>
                <a:cxn ang="0">
                  <a:pos x="16" y="7"/>
                </a:cxn>
                <a:cxn ang="0">
                  <a:pos x="14" y="0"/>
                </a:cxn>
                <a:cxn ang="0">
                  <a:pos x="0" y="0"/>
                </a:cxn>
              </a:cxnLst>
              <a:rect l="0" t="0" r="r" b="b"/>
              <a:pathLst>
                <a:path w="16" h="7">
                  <a:moveTo>
                    <a:pt x="0" y="0"/>
                  </a:moveTo>
                  <a:lnTo>
                    <a:pt x="0" y="7"/>
                  </a:lnTo>
                  <a:lnTo>
                    <a:pt x="16" y="7"/>
                  </a:lnTo>
                  <a:lnTo>
                    <a:pt x="14"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5" name="Freeform 1447"/>
            <p:cNvSpPr>
              <a:spLocks/>
            </p:cNvSpPr>
            <p:nvPr/>
          </p:nvSpPr>
          <p:spPr bwMode="auto">
            <a:xfrm>
              <a:off x="9204" y="1872"/>
              <a:ext cx="16" cy="7"/>
            </a:xfrm>
            <a:custGeom>
              <a:avLst/>
              <a:gdLst/>
              <a:ahLst/>
              <a:cxnLst>
                <a:cxn ang="0">
                  <a:pos x="0" y="0"/>
                </a:cxn>
                <a:cxn ang="0">
                  <a:pos x="0" y="7"/>
                </a:cxn>
                <a:cxn ang="0">
                  <a:pos x="16" y="7"/>
                </a:cxn>
                <a:cxn ang="0">
                  <a:pos x="14" y="4"/>
                </a:cxn>
                <a:cxn ang="0">
                  <a:pos x="14" y="0"/>
                </a:cxn>
                <a:cxn ang="0">
                  <a:pos x="0" y="0"/>
                </a:cxn>
              </a:cxnLst>
              <a:rect l="0" t="0" r="r" b="b"/>
              <a:pathLst>
                <a:path w="16" h="7">
                  <a:moveTo>
                    <a:pt x="0" y="0"/>
                  </a:moveTo>
                  <a:lnTo>
                    <a:pt x="0" y="7"/>
                  </a:lnTo>
                  <a:lnTo>
                    <a:pt x="16" y="7"/>
                  </a:lnTo>
                  <a:lnTo>
                    <a:pt x="14" y="4"/>
                  </a:lnTo>
                  <a:lnTo>
                    <a:pt x="14" y="0"/>
                  </a:lnTo>
                  <a:lnTo>
                    <a:pt x="0"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6" name="Freeform 1448"/>
            <p:cNvSpPr>
              <a:spLocks/>
            </p:cNvSpPr>
            <p:nvPr/>
          </p:nvSpPr>
          <p:spPr bwMode="auto">
            <a:xfrm>
              <a:off x="9204" y="1872"/>
              <a:ext cx="16" cy="7"/>
            </a:xfrm>
            <a:custGeom>
              <a:avLst/>
              <a:gdLst/>
              <a:ahLst/>
              <a:cxnLst>
                <a:cxn ang="0">
                  <a:pos x="0" y="0"/>
                </a:cxn>
                <a:cxn ang="0">
                  <a:pos x="0" y="7"/>
                </a:cxn>
                <a:cxn ang="0">
                  <a:pos x="16" y="7"/>
                </a:cxn>
                <a:cxn ang="0">
                  <a:pos x="14" y="4"/>
                </a:cxn>
                <a:cxn ang="0">
                  <a:pos x="14" y="0"/>
                </a:cxn>
                <a:cxn ang="0">
                  <a:pos x="0" y="0"/>
                </a:cxn>
              </a:cxnLst>
              <a:rect l="0" t="0" r="r" b="b"/>
              <a:pathLst>
                <a:path w="16" h="7">
                  <a:moveTo>
                    <a:pt x="0" y="0"/>
                  </a:moveTo>
                  <a:lnTo>
                    <a:pt x="0" y="7"/>
                  </a:lnTo>
                  <a:lnTo>
                    <a:pt x="16" y="7"/>
                  </a:lnTo>
                  <a:lnTo>
                    <a:pt x="14" y="4"/>
                  </a:lnTo>
                  <a:lnTo>
                    <a:pt x="14" y="0"/>
                  </a:lnTo>
                  <a:lnTo>
                    <a:pt x="0"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7" name="Freeform 1449"/>
            <p:cNvSpPr>
              <a:spLocks/>
            </p:cNvSpPr>
            <p:nvPr/>
          </p:nvSpPr>
          <p:spPr bwMode="auto">
            <a:xfrm>
              <a:off x="9206" y="1872"/>
              <a:ext cx="14" cy="7"/>
            </a:xfrm>
            <a:custGeom>
              <a:avLst/>
              <a:gdLst/>
              <a:ahLst/>
              <a:cxnLst>
                <a:cxn ang="0">
                  <a:pos x="0" y="0"/>
                </a:cxn>
                <a:cxn ang="0">
                  <a:pos x="0" y="7"/>
                </a:cxn>
                <a:cxn ang="0">
                  <a:pos x="14" y="7"/>
                </a:cxn>
                <a:cxn ang="0">
                  <a:pos x="12" y="4"/>
                </a:cxn>
                <a:cxn ang="0">
                  <a:pos x="12" y="0"/>
                </a:cxn>
                <a:cxn ang="0">
                  <a:pos x="0" y="0"/>
                </a:cxn>
              </a:cxnLst>
              <a:rect l="0" t="0" r="r" b="b"/>
              <a:pathLst>
                <a:path w="14" h="7">
                  <a:moveTo>
                    <a:pt x="0" y="0"/>
                  </a:moveTo>
                  <a:lnTo>
                    <a:pt x="0" y="7"/>
                  </a:lnTo>
                  <a:lnTo>
                    <a:pt x="14" y="7"/>
                  </a:lnTo>
                  <a:lnTo>
                    <a:pt x="12" y="4"/>
                  </a:lnTo>
                  <a:lnTo>
                    <a:pt x="12" y="0"/>
                  </a:lnTo>
                  <a:lnTo>
                    <a:pt x="0"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8" name="Freeform 1450"/>
            <p:cNvSpPr>
              <a:spLocks/>
            </p:cNvSpPr>
            <p:nvPr/>
          </p:nvSpPr>
          <p:spPr bwMode="auto">
            <a:xfrm>
              <a:off x="9206" y="1872"/>
              <a:ext cx="14" cy="7"/>
            </a:xfrm>
            <a:custGeom>
              <a:avLst/>
              <a:gdLst/>
              <a:ahLst/>
              <a:cxnLst>
                <a:cxn ang="0">
                  <a:pos x="0" y="0"/>
                </a:cxn>
                <a:cxn ang="0">
                  <a:pos x="0" y="7"/>
                </a:cxn>
                <a:cxn ang="0">
                  <a:pos x="14" y="7"/>
                </a:cxn>
                <a:cxn ang="0">
                  <a:pos x="12" y="4"/>
                </a:cxn>
                <a:cxn ang="0">
                  <a:pos x="12" y="0"/>
                </a:cxn>
                <a:cxn ang="0">
                  <a:pos x="0" y="0"/>
                </a:cxn>
              </a:cxnLst>
              <a:rect l="0" t="0" r="r" b="b"/>
              <a:pathLst>
                <a:path w="14" h="7">
                  <a:moveTo>
                    <a:pt x="0" y="0"/>
                  </a:moveTo>
                  <a:lnTo>
                    <a:pt x="0" y="7"/>
                  </a:lnTo>
                  <a:lnTo>
                    <a:pt x="14" y="7"/>
                  </a:lnTo>
                  <a:lnTo>
                    <a:pt x="12" y="4"/>
                  </a:lnTo>
                  <a:lnTo>
                    <a:pt x="12" y="0"/>
                  </a:lnTo>
                  <a:lnTo>
                    <a:pt x="0"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9" name="Freeform 1451"/>
            <p:cNvSpPr>
              <a:spLocks/>
            </p:cNvSpPr>
            <p:nvPr/>
          </p:nvSpPr>
          <p:spPr bwMode="auto">
            <a:xfrm>
              <a:off x="9208" y="1872"/>
              <a:ext cx="12" cy="7"/>
            </a:xfrm>
            <a:custGeom>
              <a:avLst/>
              <a:gdLst/>
              <a:ahLst/>
              <a:cxnLst>
                <a:cxn ang="0">
                  <a:pos x="0" y="0"/>
                </a:cxn>
                <a:cxn ang="0">
                  <a:pos x="0" y="7"/>
                </a:cxn>
                <a:cxn ang="0">
                  <a:pos x="12" y="7"/>
                </a:cxn>
                <a:cxn ang="0">
                  <a:pos x="9" y="4"/>
                </a:cxn>
                <a:cxn ang="0">
                  <a:pos x="9" y="0"/>
                </a:cxn>
                <a:cxn ang="0">
                  <a:pos x="0" y="0"/>
                </a:cxn>
              </a:cxnLst>
              <a:rect l="0" t="0" r="r" b="b"/>
              <a:pathLst>
                <a:path w="12" h="7">
                  <a:moveTo>
                    <a:pt x="0" y="0"/>
                  </a:moveTo>
                  <a:lnTo>
                    <a:pt x="0" y="7"/>
                  </a:lnTo>
                  <a:lnTo>
                    <a:pt x="12" y="7"/>
                  </a:lnTo>
                  <a:lnTo>
                    <a:pt x="9" y="4"/>
                  </a:lnTo>
                  <a:lnTo>
                    <a:pt x="9" y="0"/>
                  </a:lnTo>
                  <a:lnTo>
                    <a:pt x="0"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0" name="Freeform 1452"/>
            <p:cNvSpPr>
              <a:spLocks/>
            </p:cNvSpPr>
            <p:nvPr/>
          </p:nvSpPr>
          <p:spPr bwMode="auto">
            <a:xfrm>
              <a:off x="9208" y="1872"/>
              <a:ext cx="12" cy="7"/>
            </a:xfrm>
            <a:custGeom>
              <a:avLst/>
              <a:gdLst/>
              <a:ahLst/>
              <a:cxnLst>
                <a:cxn ang="0">
                  <a:pos x="0" y="0"/>
                </a:cxn>
                <a:cxn ang="0">
                  <a:pos x="0" y="7"/>
                </a:cxn>
                <a:cxn ang="0">
                  <a:pos x="12" y="7"/>
                </a:cxn>
                <a:cxn ang="0">
                  <a:pos x="9" y="4"/>
                </a:cxn>
                <a:cxn ang="0">
                  <a:pos x="9" y="0"/>
                </a:cxn>
                <a:cxn ang="0">
                  <a:pos x="0" y="0"/>
                </a:cxn>
              </a:cxnLst>
              <a:rect l="0" t="0" r="r" b="b"/>
              <a:pathLst>
                <a:path w="12" h="7">
                  <a:moveTo>
                    <a:pt x="0" y="0"/>
                  </a:moveTo>
                  <a:lnTo>
                    <a:pt x="0" y="7"/>
                  </a:lnTo>
                  <a:lnTo>
                    <a:pt x="12" y="7"/>
                  </a:lnTo>
                  <a:lnTo>
                    <a:pt x="9" y="4"/>
                  </a:lnTo>
                  <a:lnTo>
                    <a:pt x="9" y="0"/>
                  </a:lnTo>
                  <a:lnTo>
                    <a:pt x="0"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1" name="Freeform 1453"/>
            <p:cNvSpPr>
              <a:spLocks/>
            </p:cNvSpPr>
            <p:nvPr/>
          </p:nvSpPr>
          <p:spPr bwMode="auto">
            <a:xfrm>
              <a:off x="9208" y="1872"/>
              <a:ext cx="12" cy="7"/>
            </a:xfrm>
            <a:custGeom>
              <a:avLst/>
              <a:gdLst/>
              <a:ahLst/>
              <a:cxnLst>
                <a:cxn ang="0">
                  <a:pos x="0" y="0"/>
                </a:cxn>
                <a:cxn ang="0">
                  <a:pos x="0" y="7"/>
                </a:cxn>
                <a:cxn ang="0">
                  <a:pos x="12" y="7"/>
                </a:cxn>
                <a:cxn ang="0">
                  <a:pos x="9" y="4"/>
                </a:cxn>
                <a:cxn ang="0">
                  <a:pos x="9" y="0"/>
                </a:cxn>
                <a:cxn ang="0">
                  <a:pos x="0" y="0"/>
                </a:cxn>
              </a:cxnLst>
              <a:rect l="0" t="0" r="r" b="b"/>
              <a:pathLst>
                <a:path w="12" h="7">
                  <a:moveTo>
                    <a:pt x="0" y="0"/>
                  </a:moveTo>
                  <a:lnTo>
                    <a:pt x="0" y="7"/>
                  </a:lnTo>
                  <a:lnTo>
                    <a:pt x="12" y="7"/>
                  </a:lnTo>
                  <a:lnTo>
                    <a:pt x="9" y="4"/>
                  </a:lnTo>
                  <a:lnTo>
                    <a:pt x="9" y="0"/>
                  </a:lnTo>
                  <a:lnTo>
                    <a:pt x="0"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2" name="Freeform 1454"/>
            <p:cNvSpPr>
              <a:spLocks/>
            </p:cNvSpPr>
            <p:nvPr/>
          </p:nvSpPr>
          <p:spPr bwMode="auto">
            <a:xfrm>
              <a:off x="9211" y="1872"/>
              <a:ext cx="9" cy="7"/>
            </a:xfrm>
            <a:custGeom>
              <a:avLst/>
              <a:gdLst/>
              <a:ahLst/>
              <a:cxnLst>
                <a:cxn ang="0">
                  <a:pos x="0" y="0"/>
                </a:cxn>
                <a:cxn ang="0">
                  <a:pos x="0" y="7"/>
                </a:cxn>
                <a:cxn ang="0">
                  <a:pos x="9" y="7"/>
                </a:cxn>
                <a:cxn ang="0">
                  <a:pos x="7" y="4"/>
                </a:cxn>
                <a:cxn ang="0">
                  <a:pos x="7" y="0"/>
                </a:cxn>
                <a:cxn ang="0">
                  <a:pos x="0" y="0"/>
                </a:cxn>
              </a:cxnLst>
              <a:rect l="0" t="0" r="r" b="b"/>
              <a:pathLst>
                <a:path w="9" h="7">
                  <a:moveTo>
                    <a:pt x="0" y="0"/>
                  </a:moveTo>
                  <a:lnTo>
                    <a:pt x="0" y="7"/>
                  </a:lnTo>
                  <a:lnTo>
                    <a:pt x="9" y="7"/>
                  </a:lnTo>
                  <a:lnTo>
                    <a:pt x="7" y="4"/>
                  </a:lnTo>
                  <a:lnTo>
                    <a:pt x="7" y="0"/>
                  </a:lnTo>
                  <a:lnTo>
                    <a:pt x="0"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3" name="Freeform 1455"/>
            <p:cNvSpPr>
              <a:spLocks/>
            </p:cNvSpPr>
            <p:nvPr/>
          </p:nvSpPr>
          <p:spPr bwMode="auto">
            <a:xfrm>
              <a:off x="9211" y="1872"/>
              <a:ext cx="9" cy="7"/>
            </a:xfrm>
            <a:custGeom>
              <a:avLst/>
              <a:gdLst/>
              <a:ahLst/>
              <a:cxnLst>
                <a:cxn ang="0">
                  <a:pos x="0" y="0"/>
                </a:cxn>
                <a:cxn ang="0">
                  <a:pos x="0" y="7"/>
                </a:cxn>
                <a:cxn ang="0">
                  <a:pos x="9" y="7"/>
                </a:cxn>
                <a:cxn ang="0">
                  <a:pos x="7" y="4"/>
                </a:cxn>
                <a:cxn ang="0">
                  <a:pos x="7" y="0"/>
                </a:cxn>
                <a:cxn ang="0">
                  <a:pos x="0" y="0"/>
                </a:cxn>
              </a:cxnLst>
              <a:rect l="0" t="0" r="r" b="b"/>
              <a:pathLst>
                <a:path w="9" h="7">
                  <a:moveTo>
                    <a:pt x="0" y="0"/>
                  </a:moveTo>
                  <a:lnTo>
                    <a:pt x="0" y="7"/>
                  </a:lnTo>
                  <a:lnTo>
                    <a:pt x="9" y="7"/>
                  </a:lnTo>
                  <a:lnTo>
                    <a:pt x="7" y="4"/>
                  </a:lnTo>
                  <a:lnTo>
                    <a:pt x="7" y="0"/>
                  </a:lnTo>
                  <a:lnTo>
                    <a:pt x="0"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4" name="Freeform 1456"/>
            <p:cNvSpPr>
              <a:spLocks/>
            </p:cNvSpPr>
            <p:nvPr/>
          </p:nvSpPr>
          <p:spPr bwMode="auto">
            <a:xfrm>
              <a:off x="9213" y="1872"/>
              <a:ext cx="7" cy="7"/>
            </a:xfrm>
            <a:custGeom>
              <a:avLst/>
              <a:gdLst/>
              <a:ahLst/>
              <a:cxnLst>
                <a:cxn ang="0">
                  <a:pos x="0" y="0"/>
                </a:cxn>
                <a:cxn ang="0">
                  <a:pos x="0" y="7"/>
                </a:cxn>
                <a:cxn ang="0">
                  <a:pos x="7" y="7"/>
                </a:cxn>
                <a:cxn ang="0">
                  <a:pos x="4" y="4"/>
                </a:cxn>
                <a:cxn ang="0">
                  <a:pos x="4" y="0"/>
                </a:cxn>
                <a:cxn ang="0">
                  <a:pos x="0" y="0"/>
                </a:cxn>
              </a:cxnLst>
              <a:rect l="0" t="0" r="r" b="b"/>
              <a:pathLst>
                <a:path w="7" h="7">
                  <a:moveTo>
                    <a:pt x="0" y="0"/>
                  </a:moveTo>
                  <a:lnTo>
                    <a:pt x="0" y="7"/>
                  </a:lnTo>
                  <a:lnTo>
                    <a:pt x="7" y="7"/>
                  </a:lnTo>
                  <a:lnTo>
                    <a:pt x="4"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5" name="Freeform 1457"/>
            <p:cNvSpPr>
              <a:spLocks/>
            </p:cNvSpPr>
            <p:nvPr/>
          </p:nvSpPr>
          <p:spPr bwMode="auto">
            <a:xfrm>
              <a:off x="9213" y="1872"/>
              <a:ext cx="7" cy="7"/>
            </a:xfrm>
            <a:custGeom>
              <a:avLst/>
              <a:gdLst/>
              <a:ahLst/>
              <a:cxnLst>
                <a:cxn ang="0">
                  <a:pos x="0" y="0"/>
                </a:cxn>
                <a:cxn ang="0">
                  <a:pos x="0" y="7"/>
                </a:cxn>
                <a:cxn ang="0">
                  <a:pos x="7" y="7"/>
                </a:cxn>
                <a:cxn ang="0">
                  <a:pos x="4" y="0"/>
                </a:cxn>
                <a:cxn ang="0">
                  <a:pos x="0" y="0"/>
                </a:cxn>
              </a:cxnLst>
              <a:rect l="0" t="0" r="r" b="b"/>
              <a:pathLst>
                <a:path w="7" h="7">
                  <a:moveTo>
                    <a:pt x="0" y="0"/>
                  </a:moveTo>
                  <a:lnTo>
                    <a:pt x="0" y="7"/>
                  </a:lnTo>
                  <a:lnTo>
                    <a:pt x="7" y="7"/>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6" name="Freeform 1458"/>
            <p:cNvSpPr>
              <a:spLocks/>
            </p:cNvSpPr>
            <p:nvPr/>
          </p:nvSpPr>
          <p:spPr bwMode="auto">
            <a:xfrm>
              <a:off x="9216" y="1881"/>
              <a:ext cx="9" cy="70"/>
            </a:xfrm>
            <a:custGeom>
              <a:avLst/>
              <a:gdLst/>
              <a:ahLst/>
              <a:cxnLst>
                <a:cxn ang="0">
                  <a:pos x="4" y="0"/>
                </a:cxn>
                <a:cxn ang="0">
                  <a:pos x="0" y="0"/>
                </a:cxn>
                <a:cxn ang="0">
                  <a:pos x="4" y="33"/>
                </a:cxn>
                <a:cxn ang="0">
                  <a:pos x="4" y="69"/>
                </a:cxn>
                <a:cxn ang="0">
                  <a:pos x="9" y="67"/>
                </a:cxn>
                <a:cxn ang="0">
                  <a:pos x="9" y="33"/>
                </a:cxn>
                <a:cxn ang="0">
                  <a:pos x="4" y="0"/>
                </a:cxn>
              </a:cxnLst>
              <a:rect l="0" t="0" r="r" b="b"/>
              <a:pathLst>
                <a:path w="9" h="70">
                  <a:moveTo>
                    <a:pt x="4" y="0"/>
                  </a:moveTo>
                  <a:lnTo>
                    <a:pt x="0" y="0"/>
                  </a:lnTo>
                  <a:lnTo>
                    <a:pt x="4" y="33"/>
                  </a:lnTo>
                  <a:lnTo>
                    <a:pt x="4" y="69"/>
                  </a:lnTo>
                  <a:lnTo>
                    <a:pt x="9" y="67"/>
                  </a:lnTo>
                  <a:lnTo>
                    <a:pt x="9" y="33"/>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7" name="Freeform 1459"/>
            <p:cNvSpPr>
              <a:spLocks/>
            </p:cNvSpPr>
            <p:nvPr/>
          </p:nvSpPr>
          <p:spPr bwMode="auto">
            <a:xfrm>
              <a:off x="9213" y="1881"/>
              <a:ext cx="12" cy="67"/>
            </a:xfrm>
            <a:custGeom>
              <a:avLst/>
              <a:gdLst/>
              <a:ahLst/>
              <a:cxnLst>
                <a:cxn ang="0">
                  <a:pos x="7" y="50"/>
                </a:cxn>
                <a:cxn ang="0">
                  <a:pos x="7" y="67"/>
                </a:cxn>
                <a:cxn ang="0">
                  <a:pos x="11" y="67"/>
                </a:cxn>
                <a:cxn ang="0">
                  <a:pos x="11" y="50"/>
                </a:cxn>
                <a:cxn ang="0">
                  <a:pos x="4" y="0"/>
                </a:cxn>
                <a:cxn ang="0">
                  <a:pos x="0" y="0"/>
                </a:cxn>
                <a:cxn ang="0">
                  <a:pos x="7" y="50"/>
                </a:cxn>
              </a:cxnLst>
              <a:rect l="0" t="0" r="r" b="b"/>
              <a:pathLst>
                <a:path w="12" h="67">
                  <a:moveTo>
                    <a:pt x="7" y="50"/>
                  </a:moveTo>
                  <a:lnTo>
                    <a:pt x="7" y="67"/>
                  </a:lnTo>
                  <a:lnTo>
                    <a:pt x="11" y="67"/>
                  </a:lnTo>
                  <a:lnTo>
                    <a:pt x="11" y="50"/>
                  </a:lnTo>
                  <a:lnTo>
                    <a:pt x="4" y="0"/>
                  </a:lnTo>
                  <a:lnTo>
                    <a:pt x="0" y="0"/>
                  </a:lnTo>
                  <a:lnTo>
                    <a:pt x="7" y="5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8" name="Freeform 1460"/>
            <p:cNvSpPr>
              <a:spLocks/>
            </p:cNvSpPr>
            <p:nvPr/>
          </p:nvSpPr>
          <p:spPr bwMode="auto">
            <a:xfrm>
              <a:off x="9213" y="1881"/>
              <a:ext cx="10" cy="70"/>
            </a:xfrm>
            <a:custGeom>
              <a:avLst/>
              <a:gdLst/>
              <a:ahLst/>
              <a:cxnLst>
                <a:cxn ang="0">
                  <a:pos x="4" y="69"/>
                </a:cxn>
                <a:cxn ang="0">
                  <a:pos x="9" y="67"/>
                </a:cxn>
                <a:cxn ang="0">
                  <a:pos x="9" y="33"/>
                </a:cxn>
                <a:cxn ang="0">
                  <a:pos x="4" y="0"/>
                </a:cxn>
                <a:cxn ang="0">
                  <a:pos x="0" y="0"/>
                </a:cxn>
                <a:cxn ang="0">
                  <a:pos x="0" y="9"/>
                </a:cxn>
                <a:cxn ang="0">
                  <a:pos x="2" y="16"/>
                </a:cxn>
                <a:cxn ang="0">
                  <a:pos x="2" y="26"/>
                </a:cxn>
                <a:cxn ang="0">
                  <a:pos x="4" y="33"/>
                </a:cxn>
                <a:cxn ang="0">
                  <a:pos x="4" y="69"/>
                </a:cxn>
              </a:cxnLst>
              <a:rect l="0" t="0" r="r" b="b"/>
              <a:pathLst>
                <a:path w="10" h="70">
                  <a:moveTo>
                    <a:pt x="4" y="69"/>
                  </a:moveTo>
                  <a:lnTo>
                    <a:pt x="9" y="67"/>
                  </a:lnTo>
                  <a:lnTo>
                    <a:pt x="9" y="33"/>
                  </a:lnTo>
                  <a:lnTo>
                    <a:pt x="4" y="0"/>
                  </a:lnTo>
                  <a:lnTo>
                    <a:pt x="0" y="0"/>
                  </a:lnTo>
                  <a:lnTo>
                    <a:pt x="0" y="9"/>
                  </a:lnTo>
                  <a:lnTo>
                    <a:pt x="2" y="16"/>
                  </a:lnTo>
                  <a:lnTo>
                    <a:pt x="2" y="26"/>
                  </a:lnTo>
                  <a:lnTo>
                    <a:pt x="4" y="33"/>
                  </a:lnTo>
                  <a:lnTo>
                    <a:pt x="4" y="69"/>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9" name="Freeform 1461"/>
            <p:cNvSpPr>
              <a:spLocks/>
            </p:cNvSpPr>
            <p:nvPr/>
          </p:nvSpPr>
          <p:spPr bwMode="auto">
            <a:xfrm>
              <a:off x="9211" y="1881"/>
              <a:ext cx="12" cy="67"/>
            </a:xfrm>
            <a:custGeom>
              <a:avLst/>
              <a:gdLst/>
              <a:ahLst/>
              <a:cxnLst>
                <a:cxn ang="0">
                  <a:pos x="7" y="50"/>
                </a:cxn>
                <a:cxn ang="0">
                  <a:pos x="7" y="67"/>
                </a:cxn>
                <a:cxn ang="0">
                  <a:pos x="12" y="67"/>
                </a:cxn>
                <a:cxn ang="0">
                  <a:pos x="12" y="50"/>
                </a:cxn>
                <a:cxn ang="0">
                  <a:pos x="9" y="33"/>
                </a:cxn>
                <a:cxn ang="0">
                  <a:pos x="9" y="16"/>
                </a:cxn>
                <a:cxn ang="0">
                  <a:pos x="4" y="0"/>
                </a:cxn>
                <a:cxn ang="0">
                  <a:pos x="0" y="0"/>
                </a:cxn>
                <a:cxn ang="0">
                  <a:pos x="7" y="50"/>
                </a:cxn>
              </a:cxnLst>
              <a:rect l="0" t="0" r="r" b="b"/>
              <a:pathLst>
                <a:path w="12" h="67">
                  <a:moveTo>
                    <a:pt x="7" y="50"/>
                  </a:moveTo>
                  <a:lnTo>
                    <a:pt x="7" y="67"/>
                  </a:lnTo>
                  <a:lnTo>
                    <a:pt x="12" y="67"/>
                  </a:lnTo>
                  <a:lnTo>
                    <a:pt x="12" y="50"/>
                  </a:lnTo>
                  <a:lnTo>
                    <a:pt x="9" y="33"/>
                  </a:lnTo>
                  <a:lnTo>
                    <a:pt x="9" y="16"/>
                  </a:lnTo>
                  <a:lnTo>
                    <a:pt x="4" y="0"/>
                  </a:lnTo>
                  <a:lnTo>
                    <a:pt x="0" y="0"/>
                  </a:lnTo>
                  <a:lnTo>
                    <a:pt x="7" y="5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0" name="Freeform 1462"/>
            <p:cNvSpPr>
              <a:spLocks/>
            </p:cNvSpPr>
            <p:nvPr/>
          </p:nvSpPr>
          <p:spPr bwMode="auto">
            <a:xfrm>
              <a:off x="9211" y="1881"/>
              <a:ext cx="12" cy="70"/>
            </a:xfrm>
            <a:custGeom>
              <a:avLst/>
              <a:gdLst/>
              <a:ahLst/>
              <a:cxnLst>
                <a:cxn ang="0">
                  <a:pos x="9" y="50"/>
                </a:cxn>
                <a:cxn ang="0">
                  <a:pos x="9" y="33"/>
                </a:cxn>
                <a:cxn ang="0">
                  <a:pos x="4" y="0"/>
                </a:cxn>
                <a:cxn ang="0">
                  <a:pos x="0" y="0"/>
                </a:cxn>
                <a:cxn ang="0">
                  <a:pos x="4" y="33"/>
                </a:cxn>
                <a:cxn ang="0">
                  <a:pos x="4" y="69"/>
                </a:cxn>
                <a:cxn ang="0">
                  <a:pos x="7" y="67"/>
                </a:cxn>
                <a:cxn ang="0">
                  <a:pos x="12" y="67"/>
                </a:cxn>
                <a:cxn ang="0">
                  <a:pos x="9" y="50"/>
                </a:cxn>
              </a:cxnLst>
              <a:rect l="0" t="0" r="r" b="b"/>
              <a:pathLst>
                <a:path w="12" h="70">
                  <a:moveTo>
                    <a:pt x="9" y="50"/>
                  </a:moveTo>
                  <a:lnTo>
                    <a:pt x="9" y="33"/>
                  </a:lnTo>
                  <a:lnTo>
                    <a:pt x="4" y="0"/>
                  </a:lnTo>
                  <a:lnTo>
                    <a:pt x="0" y="0"/>
                  </a:lnTo>
                  <a:lnTo>
                    <a:pt x="4" y="33"/>
                  </a:lnTo>
                  <a:lnTo>
                    <a:pt x="4" y="69"/>
                  </a:lnTo>
                  <a:lnTo>
                    <a:pt x="7" y="67"/>
                  </a:lnTo>
                  <a:lnTo>
                    <a:pt x="12" y="67"/>
                  </a:lnTo>
                  <a:lnTo>
                    <a:pt x="9" y="5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1" name="Freeform 1463"/>
            <p:cNvSpPr>
              <a:spLocks/>
            </p:cNvSpPr>
            <p:nvPr/>
          </p:nvSpPr>
          <p:spPr bwMode="auto">
            <a:xfrm>
              <a:off x="9208" y="1881"/>
              <a:ext cx="12" cy="70"/>
            </a:xfrm>
            <a:custGeom>
              <a:avLst/>
              <a:gdLst/>
              <a:ahLst/>
              <a:cxnLst>
                <a:cxn ang="0">
                  <a:pos x="7" y="0"/>
                </a:cxn>
                <a:cxn ang="0">
                  <a:pos x="0" y="0"/>
                </a:cxn>
                <a:cxn ang="0">
                  <a:pos x="4" y="16"/>
                </a:cxn>
                <a:cxn ang="0">
                  <a:pos x="4" y="33"/>
                </a:cxn>
                <a:cxn ang="0">
                  <a:pos x="7" y="50"/>
                </a:cxn>
                <a:cxn ang="0">
                  <a:pos x="7" y="69"/>
                </a:cxn>
                <a:cxn ang="0">
                  <a:pos x="12" y="67"/>
                </a:cxn>
                <a:cxn ang="0">
                  <a:pos x="12" y="33"/>
                </a:cxn>
                <a:cxn ang="0">
                  <a:pos x="7" y="0"/>
                </a:cxn>
              </a:cxnLst>
              <a:rect l="0" t="0" r="r" b="b"/>
              <a:pathLst>
                <a:path w="12" h="70">
                  <a:moveTo>
                    <a:pt x="7" y="0"/>
                  </a:moveTo>
                  <a:lnTo>
                    <a:pt x="0" y="0"/>
                  </a:lnTo>
                  <a:lnTo>
                    <a:pt x="4" y="16"/>
                  </a:lnTo>
                  <a:lnTo>
                    <a:pt x="4" y="33"/>
                  </a:lnTo>
                  <a:lnTo>
                    <a:pt x="7" y="50"/>
                  </a:lnTo>
                  <a:lnTo>
                    <a:pt x="7" y="69"/>
                  </a:lnTo>
                  <a:lnTo>
                    <a:pt x="12" y="67"/>
                  </a:lnTo>
                  <a:lnTo>
                    <a:pt x="12" y="33"/>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2" name="Freeform 1464"/>
            <p:cNvSpPr>
              <a:spLocks/>
            </p:cNvSpPr>
            <p:nvPr/>
          </p:nvSpPr>
          <p:spPr bwMode="auto">
            <a:xfrm>
              <a:off x="9208" y="1881"/>
              <a:ext cx="12" cy="70"/>
            </a:xfrm>
            <a:custGeom>
              <a:avLst/>
              <a:gdLst/>
              <a:ahLst/>
              <a:cxnLst>
                <a:cxn ang="0">
                  <a:pos x="4" y="0"/>
                </a:cxn>
                <a:cxn ang="0">
                  <a:pos x="0" y="0"/>
                </a:cxn>
                <a:cxn ang="0">
                  <a:pos x="4" y="33"/>
                </a:cxn>
                <a:cxn ang="0">
                  <a:pos x="4" y="50"/>
                </a:cxn>
                <a:cxn ang="0">
                  <a:pos x="7" y="69"/>
                </a:cxn>
                <a:cxn ang="0">
                  <a:pos x="7" y="67"/>
                </a:cxn>
                <a:cxn ang="0">
                  <a:pos x="12" y="67"/>
                </a:cxn>
                <a:cxn ang="0">
                  <a:pos x="12" y="50"/>
                </a:cxn>
                <a:cxn ang="0">
                  <a:pos x="4" y="0"/>
                </a:cxn>
              </a:cxnLst>
              <a:rect l="0" t="0" r="r" b="b"/>
              <a:pathLst>
                <a:path w="12" h="70">
                  <a:moveTo>
                    <a:pt x="4" y="0"/>
                  </a:moveTo>
                  <a:lnTo>
                    <a:pt x="0" y="0"/>
                  </a:lnTo>
                  <a:lnTo>
                    <a:pt x="4" y="33"/>
                  </a:lnTo>
                  <a:lnTo>
                    <a:pt x="4" y="50"/>
                  </a:lnTo>
                  <a:lnTo>
                    <a:pt x="7" y="69"/>
                  </a:lnTo>
                  <a:lnTo>
                    <a:pt x="7" y="67"/>
                  </a:lnTo>
                  <a:lnTo>
                    <a:pt x="12" y="67"/>
                  </a:lnTo>
                  <a:lnTo>
                    <a:pt x="12" y="50"/>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3" name="Freeform 1465"/>
            <p:cNvSpPr>
              <a:spLocks/>
            </p:cNvSpPr>
            <p:nvPr/>
          </p:nvSpPr>
          <p:spPr bwMode="auto">
            <a:xfrm>
              <a:off x="9208" y="1881"/>
              <a:ext cx="10" cy="70"/>
            </a:xfrm>
            <a:custGeom>
              <a:avLst/>
              <a:gdLst/>
              <a:ahLst/>
              <a:cxnLst>
                <a:cxn ang="0">
                  <a:pos x="4" y="0"/>
                </a:cxn>
                <a:cxn ang="0">
                  <a:pos x="0" y="0"/>
                </a:cxn>
                <a:cxn ang="0">
                  <a:pos x="4" y="33"/>
                </a:cxn>
                <a:cxn ang="0">
                  <a:pos x="4" y="69"/>
                </a:cxn>
                <a:cxn ang="0">
                  <a:pos x="9" y="67"/>
                </a:cxn>
                <a:cxn ang="0">
                  <a:pos x="9" y="33"/>
                </a:cxn>
                <a:cxn ang="0">
                  <a:pos x="4" y="0"/>
                </a:cxn>
              </a:cxnLst>
              <a:rect l="0" t="0" r="r" b="b"/>
              <a:pathLst>
                <a:path w="10" h="70">
                  <a:moveTo>
                    <a:pt x="4" y="0"/>
                  </a:moveTo>
                  <a:lnTo>
                    <a:pt x="0" y="0"/>
                  </a:lnTo>
                  <a:lnTo>
                    <a:pt x="4" y="33"/>
                  </a:lnTo>
                  <a:lnTo>
                    <a:pt x="4" y="69"/>
                  </a:lnTo>
                  <a:lnTo>
                    <a:pt x="9" y="67"/>
                  </a:lnTo>
                  <a:lnTo>
                    <a:pt x="9" y="33"/>
                  </a:lnTo>
                  <a:lnTo>
                    <a:pt x="4"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4" name="Freeform 1466"/>
            <p:cNvSpPr>
              <a:spLocks/>
            </p:cNvSpPr>
            <p:nvPr/>
          </p:nvSpPr>
          <p:spPr bwMode="auto">
            <a:xfrm>
              <a:off x="9206" y="1881"/>
              <a:ext cx="12" cy="67"/>
            </a:xfrm>
            <a:custGeom>
              <a:avLst/>
              <a:gdLst/>
              <a:ahLst/>
              <a:cxnLst>
                <a:cxn ang="0">
                  <a:pos x="7" y="50"/>
                </a:cxn>
                <a:cxn ang="0">
                  <a:pos x="7" y="67"/>
                </a:cxn>
                <a:cxn ang="0">
                  <a:pos x="12" y="67"/>
                </a:cxn>
                <a:cxn ang="0">
                  <a:pos x="12" y="50"/>
                </a:cxn>
                <a:cxn ang="0">
                  <a:pos x="9" y="33"/>
                </a:cxn>
                <a:cxn ang="0">
                  <a:pos x="9" y="16"/>
                </a:cxn>
                <a:cxn ang="0">
                  <a:pos x="4" y="0"/>
                </a:cxn>
                <a:cxn ang="0">
                  <a:pos x="0" y="0"/>
                </a:cxn>
                <a:cxn ang="0">
                  <a:pos x="7" y="50"/>
                </a:cxn>
              </a:cxnLst>
              <a:rect l="0" t="0" r="r" b="b"/>
              <a:pathLst>
                <a:path w="12" h="67">
                  <a:moveTo>
                    <a:pt x="7" y="50"/>
                  </a:moveTo>
                  <a:lnTo>
                    <a:pt x="7" y="67"/>
                  </a:lnTo>
                  <a:lnTo>
                    <a:pt x="12" y="67"/>
                  </a:lnTo>
                  <a:lnTo>
                    <a:pt x="12" y="50"/>
                  </a:lnTo>
                  <a:lnTo>
                    <a:pt x="9" y="33"/>
                  </a:lnTo>
                  <a:lnTo>
                    <a:pt x="9" y="16"/>
                  </a:lnTo>
                  <a:lnTo>
                    <a:pt x="4" y="0"/>
                  </a:lnTo>
                  <a:lnTo>
                    <a:pt x="0" y="0"/>
                  </a:lnTo>
                  <a:lnTo>
                    <a:pt x="7" y="5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5" name="Freeform 1467"/>
            <p:cNvSpPr>
              <a:spLocks/>
            </p:cNvSpPr>
            <p:nvPr/>
          </p:nvSpPr>
          <p:spPr bwMode="auto">
            <a:xfrm>
              <a:off x="9206" y="1881"/>
              <a:ext cx="10" cy="70"/>
            </a:xfrm>
            <a:custGeom>
              <a:avLst/>
              <a:gdLst/>
              <a:ahLst/>
              <a:cxnLst>
                <a:cxn ang="0">
                  <a:pos x="4" y="0"/>
                </a:cxn>
                <a:cxn ang="0">
                  <a:pos x="0" y="0"/>
                </a:cxn>
                <a:cxn ang="0">
                  <a:pos x="4" y="33"/>
                </a:cxn>
                <a:cxn ang="0">
                  <a:pos x="4" y="69"/>
                </a:cxn>
                <a:cxn ang="0">
                  <a:pos x="9" y="67"/>
                </a:cxn>
                <a:cxn ang="0">
                  <a:pos x="9" y="33"/>
                </a:cxn>
                <a:cxn ang="0">
                  <a:pos x="4" y="0"/>
                </a:cxn>
              </a:cxnLst>
              <a:rect l="0" t="0" r="r" b="b"/>
              <a:pathLst>
                <a:path w="10" h="70">
                  <a:moveTo>
                    <a:pt x="4" y="0"/>
                  </a:moveTo>
                  <a:lnTo>
                    <a:pt x="0" y="0"/>
                  </a:lnTo>
                  <a:lnTo>
                    <a:pt x="4" y="33"/>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6" name="Freeform 1468"/>
            <p:cNvSpPr>
              <a:spLocks/>
            </p:cNvSpPr>
            <p:nvPr/>
          </p:nvSpPr>
          <p:spPr bwMode="auto">
            <a:xfrm>
              <a:off x="9204" y="1881"/>
              <a:ext cx="12" cy="70"/>
            </a:xfrm>
            <a:custGeom>
              <a:avLst/>
              <a:gdLst/>
              <a:ahLst/>
              <a:cxnLst>
                <a:cxn ang="0">
                  <a:pos x="7" y="0"/>
                </a:cxn>
                <a:cxn ang="0">
                  <a:pos x="0" y="0"/>
                </a:cxn>
                <a:cxn ang="0">
                  <a:pos x="4" y="16"/>
                </a:cxn>
                <a:cxn ang="0">
                  <a:pos x="4" y="33"/>
                </a:cxn>
                <a:cxn ang="0">
                  <a:pos x="7" y="50"/>
                </a:cxn>
                <a:cxn ang="0">
                  <a:pos x="7" y="69"/>
                </a:cxn>
                <a:cxn ang="0">
                  <a:pos x="12" y="67"/>
                </a:cxn>
                <a:cxn ang="0">
                  <a:pos x="12" y="33"/>
                </a:cxn>
                <a:cxn ang="0">
                  <a:pos x="7" y="0"/>
                </a:cxn>
              </a:cxnLst>
              <a:rect l="0" t="0" r="r" b="b"/>
              <a:pathLst>
                <a:path w="12" h="70">
                  <a:moveTo>
                    <a:pt x="7" y="0"/>
                  </a:moveTo>
                  <a:lnTo>
                    <a:pt x="0" y="0"/>
                  </a:lnTo>
                  <a:lnTo>
                    <a:pt x="4" y="16"/>
                  </a:lnTo>
                  <a:lnTo>
                    <a:pt x="4" y="33"/>
                  </a:lnTo>
                  <a:lnTo>
                    <a:pt x="7" y="50"/>
                  </a:lnTo>
                  <a:lnTo>
                    <a:pt x="7" y="69"/>
                  </a:lnTo>
                  <a:lnTo>
                    <a:pt x="12" y="67"/>
                  </a:lnTo>
                  <a:lnTo>
                    <a:pt x="12" y="33"/>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7" name="Freeform 1469"/>
            <p:cNvSpPr>
              <a:spLocks/>
            </p:cNvSpPr>
            <p:nvPr/>
          </p:nvSpPr>
          <p:spPr bwMode="auto">
            <a:xfrm>
              <a:off x="9204" y="1881"/>
              <a:ext cx="12" cy="70"/>
            </a:xfrm>
            <a:custGeom>
              <a:avLst/>
              <a:gdLst/>
              <a:ahLst/>
              <a:cxnLst>
                <a:cxn ang="0">
                  <a:pos x="12" y="67"/>
                </a:cxn>
                <a:cxn ang="0">
                  <a:pos x="12" y="50"/>
                </a:cxn>
                <a:cxn ang="0">
                  <a:pos x="4" y="0"/>
                </a:cxn>
                <a:cxn ang="0">
                  <a:pos x="0" y="0"/>
                </a:cxn>
                <a:cxn ang="0">
                  <a:pos x="4" y="33"/>
                </a:cxn>
                <a:cxn ang="0">
                  <a:pos x="4" y="50"/>
                </a:cxn>
                <a:cxn ang="0">
                  <a:pos x="7" y="69"/>
                </a:cxn>
                <a:cxn ang="0">
                  <a:pos x="12" y="67"/>
                </a:cxn>
              </a:cxnLst>
              <a:rect l="0" t="0" r="r" b="b"/>
              <a:pathLst>
                <a:path w="12" h="70">
                  <a:moveTo>
                    <a:pt x="12" y="67"/>
                  </a:moveTo>
                  <a:lnTo>
                    <a:pt x="12" y="50"/>
                  </a:lnTo>
                  <a:lnTo>
                    <a:pt x="4" y="0"/>
                  </a:lnTo>
                  <a:lnTo>
                    <a:pt x="0" y="0"/>
                  </a:lnTo>
                  <a:lnTo>
                    <a:pt x="4" y="33"/>
                  </a:lnTo>
                  <a:lnTo>
                    <a:pt x="4" y="50"/>
                  </a:lnTo>
                  <a:lnTo>
                    <a:pt x="7" y="69"/>
                  </a:lnTo>
                  <a:lnTo>
                    <a:pt x="12" y="67"/>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8" name="Freeform 1470"/>
            <p:cNvSpPr>
              <a:spLocks/>
            </p:cNvSpPr>
            <p:nvPr/>
          </p:nvSpPr>
          <p:spPr bwMode="auto">
            <a:xfrm>
              <a:off x="9604" y="2296"/>
              <a:ext cx="108" cy="29"/>
            </a:xfrm>
            <a:custGeom>
              <a:avLst/>
              <a:gdLst/>
              <a:ahLst/>
              <a:cxnLst>
                <a:cxn ang="0">
                  <a:pos x="0" y="28"/>
                </a:cxn>
                <a:cxn ang="0">
                  <a:pos x="107" y="21"/>
                </a:cxn>
                <a:cxn ang="0">
                  <a:pos x="105" y="0"/>
                </a:cxn>
                <a:cxn ang="0">
                  <a:pos x="2" y="12"/>
                </a:cxn>
                <a:cxn ang="0">
                  <a:pos x="0" y="28"/>
                </a:cxn>
              </a:cxnLst>
              <a:rect l="0" t="0" r="r" b="b"/>
              <a:pathLst>
                <a:path w="108" h="29">
                  <a:moveTo>
                    <a:pt x="0" y="28"/>
                  </a:moveTo>
                  <a:lnTo>
                    <a:pt x="107" y="21"/>
                  </a:lnTo>
                  <a:lnTo>
                    <a:pt x="105" y="0"/>
                  </a:lnTo>
                  <a:lnTo>
                    <a:pt x="2" y="12"/>
                  </a:lnTo>
                  <a:lnTo>
                    <a:pt x="0" y="2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9" name="Freeform 1471"/>
            <p:cNvSpPr>
              <a:spLocks/>
            </p:cNvSpPr>
            <p:nvPr/>
          </p:nvSpPr>
          <p:spPr bwMode="auto">
            <a:xfrm>
              <a:off x="9681" y="2119"/>
              <a:ext cx="288" cy="233"/>
            </a:xfrm>
            <a:custGeom>
              <a:avLst/>
              <a:gdLst/>
              <a:ahLst/>
              <a:cxnLst>
                <a:cxn ang="0">
                  <a:pos x="237" y="40"/>
                </a:cxn>
                <a:cxn ang="0">
                  <a:pos x="158" y="4"/>
                </a:cxn>
                <a:cxn ang="0">
                  <a:pos x="110" y="0"/>
                </a:cxn>
                <a:cxn ang="0">
                  <a:pos x="103" y="7"/>
                </a:cxn>
                <a:cxn ang="0">
                  <a:pos x="81" y="35"/>
                </a:cxn>
                <a:cxn ang="0">
                  <a:pos x="67" y="60"/>
                </a:cxn>
                <a:cxn ang="0">
                  <a:pos x="62" y="69"/>
                </a:cxn>
                <a:cxn ang="0">
                  <a:pos x="55" y="81"/>
                </a:cxn>
                <a:cxn ang="0">
                  <a:pos x="50" y="93"/>
                </a:cxn>
                <a:cxn ang="0">
                  <a:pos x="43" y="105"/>
                </a:cxn>
                <a:cxn ang="0">
                  <a:pos x="33" y="129"/>
                </a:cxn>
                <a:cxn ang="0">
                  <a:pos x="26" y="139"/>
                </a:cxn>
                <a:cxn ang="0">
                  <a:pos x="16" y="158"/>
                </a:cxn>
                <a:cxn ang="0">
                  <a:pos x="9" y="165"/>
                </a:cxn>
                <a:cxn ang="0">
                  <a:pos x="0" y="182"/>
                </a:cxn>
                <a:cxn ang="0">
                  <a:pos x="2" y="182"/>
                </a:cxn>
                <a:cxn ang="0">
                  <a:pos x="7" y="184"/>
                </a:cxn>
                <a:cxn ang="0">
                  <a:pos x="12" y="187"/>
                </a:cxn>
                <a:cxn ang="0">
                  <a:pos x="16" y="187"/>
                </a:cxn>
                <a:cxn ang="0">
                  <a:pos x="19" y="189"/>
                </a:cxn>
                <a:cxn ang="0">
                  <a:pos x="28" y="189"/>
                </a:cxn>
                <a:cxn ang="0">
                  <a:pos x="31" y="191"/>
                </a:cxn>
                <a:cxn ang="0">
                  <a:pos x="43" y="191"/>
                </a:cxn>
                <a:cxn ang="0">
                  <a:pos x="50" y="196"/>
                </a:cxn>
                <a:cxn ang="0">
                  <a:pos x="52" y="201"/>
                </a:cxn>
                <a:cxn ang="0">
                  <a:pos x="40" y="206"/>
                </a:cxn>
                <a:cxn ang="0">
                  <a:pos x="23" y="208"/>
                </a:cxn>
                <a:cxn ang="0">
                  <a:pos x="14" y="211"/>
                </a:cxn>
                <a:cxn ang="0">
                  <a:pos x="19" y="215"/>
                </a:cxn>
                <a:cxn ang="0">
                  <a:pos x="23" y="218"/>
                </a:cxn>
                <a:cxn ang="0">
                  <a:pos x="31" y="218"/>
                </a:cxn>
                <a:cxn ang="0">
                  <a:pos x="36" y="220"/>
                </a:cxn>
                <a:cxn ang="0">
                  <a:pos x="79" y="220"/>
                </a:cxn>
                <a:cxn ang="0">
                  <a:pos x="129" y="223"/>
                </a:cxn>
                <a:cxn ang="0">
                  <a:pos x="151" y="232"/>
                </a:cxn>
                <a:cxn ang="0">
                  <a:pos x="156" y="230"/>
                </a:cxn>
                <a:cxn ang="0">
                  <a:pos x="163" y="227"/>
                </a:cxn>
                <a:cxn ang="0">
                  <a:pos x="168" y="227"/>
                </a:cxn>
                <a:cxn ang="0">
                  <a:pos x="175" y="225"/>
                </a:cxn>
                <a:cxn ang="0">
                  <a:pos x="180" y="223"/>
                </a:cxn>
                <a:cxn ang="0">
                  <a:pos x="184" y="223"/>
                </a:cxn>
                <a:cxn ang="0">
                  <a:pos x="189" y="220"/>
                </a:cxn>
                <a:cxn ang="0">
                  <a:pos x="192" y="218"/>
                </a:cxn>
                <a:cxn ang="0">
                  <a:pos x="196" y="218"/>
                </a:cxn>
                <a:cxn ang="0">
                  <a:pos x="201" y="213"/>
                </a:cxn>
                <a:cxn ang="0">
                  <a:pos x="201" y="208"/>
                </a:cxn>
                <a:cxn ang="0">
                  <a:pos x="194" y="208"/>
                </a:cxn>
                <a:cxn ang="0">
                  <a:pos x="211" y="184"/>
                </a:cxn>
                <a:cxn ang="0">
                  <a:pos x="283" y="175"/>
                </a:cxn>
                <a:cxn ang="0">
                  <a:pos x="288" y="83"/>
                </a:cxn>
                <a:cxn ang="0">
                  <a:pos x="237" y="40"/>
                </a:cxn>
              </a:cxnLst>
              <a:rect l="0" t="0" r="r" b="b"/>
              <a:pathLst>
                <a:path w="288" h="233">
                  <a:moveTo>
                    <a:pt x="237" y="40"/>
                  </a:moveTo>
                  <a:lnTo>
                    <a:pt x="158" y="4"/>
                  </a:lnTo>
                  <a:lnTo>
                    <a:pt x="110" y="0"/>
                  </a:lnTo>
                  <a:lnTo>
                    <a:pt x="103" y="7"/>
                  </a:lnTo>
                  <a:lnTo>
                    <a:pt x="81" y="35"/>
                  </a:lnTo>
                  <a:lnTo>
                    <a:pt x="67" y="60"/>
                  </a:lnTo>
                  <a:lnTo>
                    <a:pt x="62" y="69"/>
                  </a:lnTo>
                  <a:lnTo>
                    <a:pt x="55" y="81"/>
                  </a:lnTo>
                  <a:lnTo>
                    <a:pt x="50" y="93"/>
                  </a:lnTo>
                  <a:lnTo>
                    <a:pt x="43" y="105"/>
                  </a:lnTo>
                  <a:lnTo>
                    <a:pt x="33" y="129"/>
                  </a:lnTo>
                  <a:lnTo>
                    <a:pt x="26" y="139"/>
                  </a:lnTo>
                  <a:lnTo>
                    <a:pt x="16" y="158"/>
                  </a:lnTo>
                  <a:lnTo>
                    <a:pt x="9" y="165"/>
                  </a:lnTo>
                  <a:lnTo>
                    <a:pt x="0" y="182"/>
                  </a:lnTo>
                  <a:lnTo>
                    <a:pt x="2" y="182"/>
                  </a:lnTo>
                  <a:lnTo>
                    <a:pt x="7" y="184"/>
                  </a:lnTo>
                  <a:lnTo>
                    <a:pt x="12" y="187"/>
                  </a:lnTo>
                  <a:lnTo>
                    <a:pt x="16" y="187"/>
                  </a:lnTo>
                  <a:lnTo>
                    <a:pt x="19" y="189"/>
                  </a:lnTo>
                  <a:lnTo>
                    <a:pt x="28" y="189"/>
                  </a:lnTo>
                  <a:lnTo>
                    <a:pt x="31" y="191"/>
                  </a:lnTo>
                  <a:lnTo>
                    <a:pt x="43" y="191"/>
                  </a:lnTo>
                  <a:lnTo>
                    <a:pt x="50" y="196"/>
                  </a:lnTo>
                  <a:lnTo>
                    <a:pt x="52" y="201"/>
                  </a:lnTo>
                  <a:lnTo>
                    <a:pt x="40" y="206"/>
                  </a:lnTo>
                  <a:lnTo>
                    <a:pt x="23" y="208"/>
                  </a:lnTo>
                  <a:lnTo>
                    <a:pt x="14" y="211"/>
                  </a:lnTo>
                  <a:lnTo>
                    <a:pt x="19" y="215"/>
                  </a:lnTo>
                  <a:lnTo>
                    <a:pt x="23" y="218"/>
                  </a:lnTo>
                  <a:lnTo>
                    <a:pt x="31" y="218"/>
                  </a:lnTo>
                  <a:lnTo>
                    <a:pt x="36" y="220"/>
                  </a:lnTo>
                  <a:lnTo>
                    <a:pt x="79" y="220"/>
                  </a:lnTo>
                  <a:lnTo>
                    <a:pt x="129" y="223"/>
                  </a:lnTo>
                  <a:lnTo>
                    <a:pt x="151" y="232"/>
                  </a:lnTo>
                  <a:lnTo>
                    <a:pt x="156" y="230"/>
                  </a:lnTo>
                  <a:lnTo>
                    <a:pt x="163" y="227"/>
                  </a:lnTo>
                  <a:lnTo>
                    <a:pt x="168" y="227"/>
                  </a:lnTo>
                  <a:lnTo>
                    <a:pt x="175" y="225"/>
                  </a:lnTo>
                  <a:lnTo>
                    <a:pt x="180" y="223"/>
                  </a:lnTo>
                  <a:lnTo>
                    <a:pt x="184" y="223"/>
                  </a:lnTo>
                  <a:lnTo>
                    <a:pt x="189" y="220"/>
                  </a:lnTo>
                  <a:lnTo>
                    <a:pt x="192" y="218"/>
                  </a:lnTo>
                  <a:lnTo>
                    <a:pt x="196" y="218"/>
                  </a:lnTo>
                  <a:lnTo>
                    <a:pt x="201" y="213"/>
                  </a:lnTo>
                  <a:lnTo>
                    <a:pt x="201" y="208"/>
                  </a:lnTo>
                  <a:lnTo>
                    <a:pt x="194" y="208"/>
                  </a:lnTo>
                  <a:lnTo>
                    <a:pt x="211" y="184"/>
                  </a:lnTo>
                  <a:lnTo>
                    <a:pt x="283" y="175"/>
                  </a:lnTo>
                  <a:lnTo>
                    <a:pt x="288" y="83"/>
                  </a:lnTo>
                  <a:lnTo>
                    <a:pt x="237" y="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0" name="Freeform 1472"/>
            <p:cNvSpPr>
              <a:spLocks/>
            </p:cNvSpPr>
            <p:nvPr/>
          </p:nvSpPr>
          <p:spPr bwMode="auto">
            <a:xfrm>
              <a:off x="9523" y="2236"/>
              <a:ext cx="53" cy="82"/>
            </a:xfrm>
            <a:custGeom>
              <a:avLst/>
              <a:gdLst/>
              <a:ahLst/>
              <a:cxnLst>
                <a:cxn ang="0">
                  <a:pos x="7" y="2"/>
                </a:cxn>
                <a:cxn ang="0">
                  <a:pos x="7" y="2"/>
                </a:cxn>
                <a:cxn ang="0">
                  <a:pos x="2" y="19"/>
                </a:cxn>
                <a:cxn ang="0">
                  <a:pos x="0" y="55"/>
                </a:cxn>
                <a:cxn ang="0">
                  <a:pos x="0" y="76"/>
                </a:cxn>
                <a:cxn ang="0">
                  <a:pos x="31" y="81"/>
                </a:cxn>
                <a:cxn ang="0">
                  <a:pos x="52" y="74"/>
                </a:cxn>
                <a:cxn ang="0">
                  <a:pos x="52" y="47"/>
                </a:cxn>
                <a:cxn ang="0">
                  <a:pos x="50" y="38"/>
                </a:cxn>
                <a:cxn ang="0">
                  <a:pos x="50" y="28"/>
                </a:cxn>
                <a:cxn ang="0">
                  <a:pos x="47" y="21"/>
                </a:cxn>
                <a:cxn ang="0">
                  <a:pos x="47" y="12"/>
                </a:cxn>
                <a:cxn ang="0">
                  <a:pos x="45" y="2"/>
                </a:cxn>
                <a:cxn ang="0">
                  <a:pos x="26" y="0"/>
                </a:cxn>
                <a:cxn ang="0">
                  <a:pos x="7" y="2"/>
                </a:cxn>
              </a:cxnLst>
              <a:rect l="0" t="0" r="r" b="b"/>
              <a:pathLst>
                <a:path w="53" h="82">
                  <a:moveTo>
                    <a:pt x="7" y="2"/>
                  </a:moveTo>
                  <a:lnTo>
                    <a:pt x="7" y="2"/>
                  </a:lnTo>
                  <a:lnTo>
                    <a:pt x="2" y="19"/>
                  </a:lnTo>
                  <a:lnTo>
                    <a:pt x="0" y="55"/>
                  </a:lnTo>
                  <a:lnTo>
                    <a:pt x="0" y="76"/>
                  </a:lnTo>
                  <a:lnTo>
                    <a:pt x="31" y="81"/>
                  </a:lnTo>
                  <a:lnTo>
                    <a:pt x="52" y="74"/>
                  </a:lnTo>
                  <a:lnTo>
                    <a:pt x="52" y="47"/>
                  </a:lnTo>
                  <a:lnTo>
                    <a:pt x="50" y="38"/>
                  </a:lnTo>
                  <a:lnTo>
                    <a:pt x="50" y="28"/>
                  </a:lnTo>
                  <a:lnTo>
                    <a:pt x="47" y="21"/>
                  </a:lnTo>
                  <a:lnTo>
                    <a:pt x="47" y="12"/>
                  </a:lnTo>
                  <a:lnTo>
                    <a:pt x="45" y="2"/>
                  </a:lnTo>
                  <a:lnTo>
                    <a:pt x="26"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1" name="Freeform 1473"/>
            <p:cNvSpPr>
              <a:spLocks/>
            </p:cNvSpPr>
            <p:nvPr/>
          </p:nvSpPr>
          <p:spPr bwMode="auto">
            <a:xfrm>
              <a:off x="9523" y="2246"/>
              <a:ext cx="31" cy="62"/>
            </a:xfrm>
            <a:custGeom>
              <a:avLst/>
              <a:gdLst/>
              <a:ahLst/>
              <a:cxnLst>
                <a:cxn ang="0">
                  <a:pos x="31" y="0"/>
                </a:cxn>
                <a:cxn ang="0">
                  <a:pos x="4" y="0"/>
                </a:cxn>
                <a:cxn ang="0">
                  <a:pos x="2" y="16"/>
                </a:cxn>
                <a:cxn ang="0">
                  <a:pos x="0" y="28"/>
                </a:cxn>
                <a:cxn ang="0">
                  <a:pos x="0" y="60"/>
                </a:cxn>
                <a:cxn ang="0">
                  <a:pos x="7" y="60"/>
                </a:cxn>
                <a:cxn ang="0">
                  <a:pos x="11" y="62"/>
                </a:cxn>
                <a:cxn ang="0">
                  <a:pos x="31" y="62"/>
                </a:cxn>
                <a:cxn ang="0">
                  <a:pos x="31" y="0"/>
                </a:cxn>
              </a:cxnLst>
              <a:rect l="0" t="0" r="r" b="b"/>
              <a:pathLst>
                <a:path w="31" h="62">
                  <a:moveTo>
                    <a:pt x="31" y="0"/>
                  </a:moveTo>
                  <a:lnTo>
                    <a:pt x="4" y="0"/>
                  </a:lnTo>
                  <a:lnTo>
                    <a:pt x="2" y="16"/>
                  </a:lnTo>
                  <a:lnTo>
                    <a:pt x="0" y="28"/>
                  </a:lnTo>
                  <a:lnTo>
                    <a:pt x="0" y="60"/>
                  </a:lnTo>
                  <a:lnTo>
                    <a:pt x="7" y="60"/>
                  </a:lnTo>
                  <a:lnTo>
                    <a:pt x="11" y="62"/>
                  </a:lnTo>
                  <a:lnTo>
                    <a:pt x="31" y="62"/>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2" name="Freeform 1474"/>
            <p:cNvSpPr>
              <a:spLocks/>
            </p:cNvSpPr>
            <p:nvPr/>
          </p:nvSpPr>
          <p:spPr bwMode="auto">
            <a:xfrm>
              <a:off x="9523" y="2246"/>
              <a:ext cx="31" cy="58"/>
            </a:xfrm>
            <a:custGeom>
              <a:avLst/>
              <a:gdLst/>
              <a:ahLst/>
              <a:cxnLst>
                <a:cxn ang="0">
                  <a:pos x="4" y="0"/>
                </a:cxn>
                <a:cxn ang="0">
                  <a:pos x="4" y="0"/>
                </a:cxn>
                <a:cxn ang="0">
                  <a:pos x="0" y="28"/>
                </a:cxn>
                <a:cxn ang="0">
                  <a:pos x="0" y="57"/>
                </a:cxn>
                <a:cxn ang="0">
                  <a:pos x="28" y="57"/>
                </a:cxn>
                <a:cxn ang="0">
                  <a:pos x="31" y="45"/>
                </a:cxn>
                <a:cxn ang="0">
                  <a:pos x="31" y="14"/>
                </a:cxn>
                <a:cxn ang="0">
                  <a:pos x="28" y="0"/>
                </a:cxn>
                <a:cxn ang="0">
                  <a:pos x="4" y="0"/>
                </a:cxn>
              </a:cxnLst>
              <a:rect l="0" t="0" r="r" b="b"/>
              <a:pathLst>
                <a:path w="31" h="58">
                  <a:moveTo>
                    <a:pt x="4" y="0"/>
                  </a:moveTo>
                  <a:lnTo>
                    <a:pt x="4" y="0"/>
                  </a:lnTo>
                  <a:lnTo>
                    <a:pt x="0" y="28"/>
                  </a:lnTo>
                  <a:lnTo>
                    <a:pt x="0" y="57"/>
                  </a:lnTo>
                  <a:lnTo>
                    <a:pt x="28" y="57"/>
                  </a:lnTo>
                  <a:lnTo>
                    <a:pt x="31" y="45"/>
                  </a:lnTo>
                  <a:lnTo>
                    <a:pt x="31" y="14"/>
                  </a:lnTo>
                  <a:lnTo>
                    <a:pt x="28"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3" name="Freeform 1475"/>
            <p:cNvSpPr>
              <a:spLocks/>
            </p:cNvSpPr>
            <p:nvPr/>
          </p:nvSpPr>
          <p:spPr bwMode="auto">
            <a:xfrm>
              <a:off x="9523" y="2246"/>
              <a:ext cx="31" cy="55"/>
            </a:xfrm>
            <a:custGeom>
              <a:avLst/>
              <a:gdLst/>
              <a:ahLst/>
              <a:cxnLst>
                <a:cxn ang="0">
                  <a:pos x="28" y="0"/>
                </a:cxn>
                <a:cxn ang="0">
                  <a:pos x="4" y="0"/>
                </a:cxn>
                <a:cxn ang="0">
                  <a:pos x="2" y="14"/>
                </a:cxn>
                <a:cxn ang="0">
                  <a:pos x="2" y="26"/>
                </a:cxn>
                <a:cxn ang="0">
                  <a:pos x="0" y="38"/>
                </a:cxn>
                <a:cxn ang="0">
                  <a:pos x="0" y="52"/>
                </a:cxn>
                <a:cxn ang="0">
                  <a:pos x="7" y="52"/>
                </a:cxn>
                <a:cxn ang="0">
                  <a:pos x="11" y="55"/>
                </a:cxn>
                <a:cxn ang="0">
                  <a:pos x="28" y="55"/>
                </a:cxn>
                <a:cxn ang="0">
                  <a:pos x="28" y="40"/>
                </a:cxn>
                <a:cxn ang="0">
                  <a:pos x="31" y="28"/>
                </a:cxn>
                <a:cxn ang="0">
                  <a:pos x="28" y="14"/>
                </a:cxn>
                <a:cxn ang="0">
                  <a:pos x="28" y="0"/>
                </a:cxn>
              </a:cxnLst>
              <a:rect l="0" t="0" r="r" b="b"/>
              <a:pathLst>
                <a:path w="31" h="55">
                  <a:moveTo>
                    <a:pt x="28" y="0"/>
                  </a:moveTo>
                  <a:lnTo>
                    <a:pt x="4" y="0"/>
                  </a:lnTo>
                  <a:lnTo>
                    <a:pt x="2" y="14"/>
                  </a:lnTo>
                  <a:lnTo>
                    <a:pt x="2" y="26"/>
                  </a:lnTo>
                  <a:lnTo>
                    <a:pt x="0" y="38"/>
                  </a:lnTo>
                  <a:lnTo>
                    <a:pt x="0" y="52"/>
                  </a:lnTo>
                  <a:lnTo>
                    <a:pt x="7" y="52"/>
                  </a:lnTo>
                  <a:lnTo>
                    <a:pt x="11" y="55"/>
                  </a:lnTo>
                  <a:lnTo>
                    <a:pt x="28" y="55"/>
                  </a:lnTo>
                  <a:lnTo>
                    <a:pt x="28" y="40"/>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4" name="Freeform 1476"/>
            <p:cNvSpPr>
              <a:spLocks/>
            </p:cNvSpPr>
            <p:nvPr/>
          </p:nvSpPr>
          <p:spPr bwMode="auto">
            <a:xfrm>
              <a:off x="9525" y="2246"/>
              <a:ext cx="27" cy="50"/>
            </a:xfrm>
            <a:custGeom>
              <a:avLst/>
              <a:gdLst/>
              <a:ahLst/>
              <a:cxnLst>
                <a:cxn ang="0">
                  <a:pos x="2" y="0"/>
                </a:cxn>
                <a:cxn ang="0">
                  <a:pos x="2" y="0"/>
                </a:cxn>
                <a:cxn ang="0">
                  <a:pos x="0" y="11"/>
                </a:cxn>
                <a:cxn ang="0">
                  <a:pos x="0" y="50"/>
                </a:cxn>
                <a:cxn ang="0">
                  <a:pos x="26" y="50"/>
                </a:cxn>
                <a:cxn ang="0">
                  <a:pos x="26" y="0"/>
                </a:cxn>
                <a:cxn ang="0">
                  <a:pos x="2" y="0"/>
                </a:cxn>
              </a:cxnLst>
              <a:rect l="0" t="0" r="r" b="b"/>
              <a:pathLst>
                <a:path w="27" h="50">
                  <a:moveTo>
                    <a:pt x="2" y="0"/>
                  </a:moveTo>
                  <a:lnTo>
                    <a:pt x="2" y="0"/>
                  </a:lnTo>
                  <a:lnTo>
                    <a:pt x="0" y="11"/>
                  </a:lnTo>
                  <a:lnTo>
                    <a:pt x="0" y="50"/>
                  </a:lnTo>
                  <a:lnTo>
                    <a:pt x="26" y="50"/>
                  </a:lnTo>
                  <a:lnTo>
                    <a:pt x="26"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5" name="Freeform 1477"/>
            <p:cNvSpPr>
              <a:spLocks/>
            </p:cNvSpPr>
            <p:nvPr/>
          </p:nvSpPr>
          <p:spPr bwMode="auto">
            <a:xfrm>
              <a:off x="9525" y="2246"/>
              <a:ext cx="27" cy="48"/>
            </a:xfrm>
            <a:custGeom>
              <a:avLst/>
              <a:gdLst/>
              <a:ahLst/>
              <a:cxnLst>
                <a:cxn ang="0">
                  <a:pos x="2" y="0"/>
                </a:cxn>
                <a:cxn ang="0">
                  <a:pos x="2" y="0"/>
                </a:cxn>
                <a:cxn ang="0">
                  <a:pos x="0" y="11"/>
                </a:cxn>
                <a:cxn ang="0">
                  <a:pos x="0" y="45"/>
                </a:cxn>
                <a:cxn ang="0">
                  <a:pos x="12" y="45"/>
                </a:cxn>
                <a:cxn ang="0">
                  <a:pos x="14" y="47"/>
                </a:cxn>
                <a:cxn ang="0">
                  <a:pos x="26" y="47"/>
                </a:cxn>
                <a:cxn ang="0">
                  <a:pos x="26" y="0"/>
                </a:cxn>
                <a:cxn ang="0">
                  <a:pos x="2" y="0"/>
                </a:cxn>
              </a:cxnLst>
              <a:rect l="0" t="0" r="r" b="b"/>
              <a:pathLst>
                <a:path w="27" h="48">
                  <a:moveTo>
                    <a:pt x="2" y="0"/>
                  </a:moveTo>
                  <a:lnTo>
                    <a:pt x="2" y="0"/>
                  </a:lnTo>
                  <a:lnTo>
                    <a:pt x="0" y="11"/>
                  </a:lnTo>
                  <a:lnTo>
                    <a:pt x="0" y="45"/>
                  </a:lnTo>
                  <a:lnTo>
                    <a:pt x="12" y="45"/>
                  </a:lnTo>
                  <a:lnTo>
                    <a:pt x="14" y="47"/>
                  </a:lnTo>
                  <a:lnTo>
                    <a:pt x="26" y="47"/>
                  </a:lnTo>
                  <a:lnTo>
                    <a:pt x="26" y="0"/>
                  </a:lnTo>
                  <a:lnTo>
                    <a:pt x="2"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6" name="Freeform 1478"/>
            <p:cNvSpPr>
              <a:spLocks/>
            </p:cNvSpPr>
            <p:nvPr/>
          </p:nvSpPr>
          <p:spPr bwMode="auto">
            <a:xfrm>
              <a:off x="9525" y="2246"/>
              <a:ext cx="24" cy="43"/>
            </a:xfrm>
            <a:custGeom>
              <a:avLst/>
              <a:gdLst/>
              <a:ahLst/>
              <a:cxnLst>
                <a:cxn ang="0">
                  <a:pos x="2" y="0"/>
                </a:cxn>
                <a:cxn ang="0">
                  <a:pos x="2" y="0"/>
                </a:cxn>
                <a:cxn ang="0">
                  <a:pos x="0" y="11"/>
                </a:cxn>
                <a:cxn ang="0">
                  <a:pos x="0" y="43"/>
                </a:cxn>
                <a:cxn ang="0">
                  <a:pos x="24" y="43"/>
                </a:cxn>
                <a:cxn ang="0">
                  <a:pos x="24" y="0"/>
                </a:cxn>
                <a:cxn ang="0">
                  <a:pos x="2" y="0"/>
                </a:cxn>
              </a:cxnLst>
              <a:rect l="0" t="0" r="r" b="b"/>
              <a:pathLst>
                <a:path w="24" h="43">
                  <a:moveTo>
                    <a:pt x="2" y="0"/>
                  </a:moveTo>
                  <a:lnTo>
                    <a:pt x="2" y="0"/>
                  </a:lnTo>
                  <a:lnTo>
                    <a:pt x="0" y="11"/>
                  </a:lnTo>
                  <a:lnTo>
                    <a:pt x="0" y="43"/>
                  </a:lnTo>
                  <a:lnTo>
                    <a:pt x="24" y="43"/>
                  </a:lnTo>
                  <a:lnTo>
                    <a:pt x="24"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7" name="Freeform 1479"/>
            <p:cNvSpPr>
              <a:spLocks/>
            </p:cNvSpPr>
            <p:nvPr/>
          </p:nvSpPr>
          <p:spPr bwMode="auto">
            <a:xfrm>
              <a:off x="9525" y="2246"/>
              <a:ext cx="24" cy="38"/>
            </a:xfrm>
            <a:custGeom>
              <a:avLst/>
              <a:gdLst/>
              <a:ahLst/>
              <a:cxnLst>
                <a:cxn ang="0">
                  <a:pos x="24" y="38"/>
                </a:cxn>
                <a:cxn ang="0">
                  <a:pos x="24" y="0"/>
                </a:cxn>
                <a:cxn ang="0">
                  <a:pos x="2" y="0"/>
                </a:cxn>
                <a:cxn ang="0">
                  <a:pos x="2" y="9"/>
                </a:cxn>
                <a:cxn ang="0">
                  <a:pos x="0" y="19"/>
                </a:cxn>
                <a:cxn ang="0">
                  <a:pos x="0" y="38"/>
                </a:cxn>
                <a:cxn ang="0">
                  <a:pos x="24" y="38"/>
                </a:cxn>
              </a:cxnLst>
              <a:rect l="0" t="0" r="r" b="b"/>
              <a:pathLst>
                <a:path w="24" h="38">
                  <a:moveTo>
                    <a:pt x="24" y="38"/>
                  </a:moveTo>
                  <a:lnTo>
                    <a:pt x="24" y="0"/>
                  </a:lnTo>
                  <a:lnTo>
                    <a:pt x="2" y="0"/>
                  </a:lnTo>
                  <a:lnTo>
                    <a:pt x="2" y="9"/>
                  </a:lnTo>
                  <a:lnTo>
                    <a:pt x="0" y="19"/>
                  </a:lnTo>
                  <a:lnTo>
                    <a:pt x="0" y="38"/>
                  </a:lnTo>
                  <a:lnTo>
                    <a:pt x="24" y="38"/>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8" name="Freeform 1480"/>
            <p:cNvSpPr>
              <a:spLocks/>
            </p:cNvSpPr>
            <p:nvPr/>
          </p:nvSpPr>
          <p:spPr bwMode="auto">
            <a:xfrm>
              <a:off x="9525" y="2246"/>
              <a:ext cx="24" cy="36"/>
            </a:xfrm>
            <a:custGeom>
              <a:avLst/>
              <a:gdLst/>
              <a:ahLst/>
              <a:cxnLst>
                <a:cxn ang="0">
                  <a:pos x="24" y="35"/>
                </a:cxn>
                <a:cxn ang="0">
                  <a:pos x="24" y="0"/>
                </a:cxn>
                <a:cxn ang="0">
                  <a:pos x="4" y="0"/>
                </a:cxn>
                <a:cxn ang="0">
                  <a:pos x="2" y="9"/>
                </a:cxn>
                <a:cxn ang="0">
                  <a:pos x="0" y="16"/>
                </a:cxn>
                <a:cxn ang="0">
                  <a:pos x="0" y="35"/>
                </a:cxn>
                <a:cxn ang="0">
                  <a:pos x="24" y="35"/>
                </a:cxn>
              </a:cxnLst>
              <a:rect l="0" t="0" r="r" b="b"/>
              <a:pathLst>
                <a:path w="24" h="36">
                  <a:moveTo>
                    <a:pt x="24" y="35"/>
                  </a:moveTo>
                  <a:lnTo>
                    <a:pt x="24" y="0"/>
                  </a:lnTo>
                  <a:lnTo>
                    <a:pt x="4" y="0"/>
                  </a:lnTo>
                  <a:lnTo>
                    <a:pt x="2" y="9"/>
                  </a:lnTo>
                  <a:lnTo>
                    <a:pt x="0" y="16"/>
                  </a:lnTo>
                  <a:lnTo>
                    <a:pt x="0" y="35"/>
                  </a:lnTo>
                  <a:lnTo>
                    <a:pt x="24" y="35"/>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9" name="Freeform 1481"/>
            <p:cNvSpPr>
              <a:spLocks/>
            </p:cNvSpPr>
            <p:nvPr/>
          </p:nvSpPr>
          <p:spPr bwMode="auto">
            <a:xfrm>
              <a:off x="9525" y="2246"/>
              <a:ext cx="22" cy="31"/>
            </a:xfrm>
            <a:custGeom>
              <a:avLst/>
              <a:gdLst/>
              <a:ahLst/>
              <a:cxnLst>
                <a:cxn ang="0">
                  <a:pos x="21" y="31"/>
                </a:cxn>
                <a:cxn ang="0">
                  <a:pos x="21" y="0"/>
                </a:cxn>
                <a:cxn ang="0">
                  <a:pos x="4" y="0"/>
                </a:cxn>
                <a:cxn ang="0">
                  <a:pos x="2" y="7"/>
                </a:cxn>
                <a:cxn ang="0">
                  <a:pos x="2" y="16"/>
                </a:cxn>
                <a:cxn ang="0">
                  <a:pos x="0" y="23"/>
                </a:cxn>
                <a:cxn ang="0">
                  <a:pos x="0" y="31"/>
                </a:cxn>
                <a:cxn ang="0">
                  <a:pos x="21" y="31"/>
                </a:cxn>
              </a:cxnLst>
              <a:rect l="0" t="0" r="r" b="b"/>
              <a:pathLst>
                <a:path w="22" h="31">
                  <a:moveTo>
                    <a:pt x="21" y="31"/>
                  </a:moveTo>
                  <a:lnTo>
                    <a:pt x="21" y="0"/>
                  </a:lnTo>
                  <a:lnTo>
                    <a:pt x="4" y="0"/>
                  </a:lnTo>
                  <a:lnTo>
                    <a:pt x="2" y="7"/>
                  </a:lnTo>
                  <a:lnTo>
                    <a:pt x="2" y="16"/>
                  </a:lnTo>
                  <a:lnTo>
                    <a:pt x="0" y="23"/>
                  </a:lnTo>
                  <a:lnTo>
                    <a:pt x="0" y="31"/>
                  </a:lnTo>
                  <a:lnTo>
                    <a:pt x="21" y="31"/>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0" name="Freeform 1482"/>
            <p:cNvSpPr>
              <a:spLocks/>
            </p:cNvSpPr>
            <p:nvPr/>
          </p:nvSpPr>
          <p:spPr bwMode="auto">
            <a:xfrm>
              <a:off x="9528" y="2246"/>
              <a:ext cx="19" cy="29"/>
            </a:xfrm>
            <a:custGeom>
              <a:avLst/>
              <a:gdLst/>
              <a:ahLst/>
              <a:cxnLst>
                <a:cxn ang="0">
                  <a:pos x="2" y="0"/>
                </a:cxn>
                <a:cxn ang="0">
                  <a:pos x="2" y="0"/>
                </a:cxn>
                <a:cxn ang="0">
                  <a:pos x="0" y="7"/>
                </a:cxn>
                <a:cxn ang="0">
                  <a:pos x="0" y="28"/>
                </a:cxn>
                <a:cxn ang="0">
                  <a:pos x="19" y="28"/>
                </a:cxn>
                <a:cxn ang="0">
                  <a:pos x="19" y="0"/>
                </a:cxn>
                <a:cxn ang="0">
                  <a:pos x="2" y="0"/>
                </a:cxn>
              </a:cxnLst>
              <a:rect l="0" t="0" r="r" b="b"/>
              <a:pathLst>
                <a:path w="19"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1" name="Freeform 1483"/>
            <p:cNvSpPr>
              <a:spLocks/>
            </p:cNvSpPr>
            <p:nvPr/>
          </p:nvSpPr>
          <p:spPr bwMode="auto">
            <a:xfrm>
              <a:off x="9528" y="2246"/>
              <a:ext cx="19" cy="24"/>
            </a:xfrm>
            <a:custGeom>
              <a:avLst/>
              <a:gdLst/>
              <a:ahLst/>
              <a:cxnLst>
                <a:cxn ang="0">
                  <a:pos x="2" y="0"/>
                </a:cxn>
                <a:cxn ang="0">
                  <a:pos x="2" y="0"/>
                </a:cxn>
                <a:cxn ang="0">
                  <a:pos x="0" y="7"/>
                </a:cxn>
                <a:cxn ang="0">
                  <a:pos x="0" y="23"/>
                </a:cxn>
                <a:cxn ang="0">
                  <a:pos x="19" y="23"/>
                </a:cxn>
                <a:cxn ang="0">
                  <a:pos x="19" y="0"/>
                </a:cxn>
                <a:cxn ang="0">
                  <a:pos x="2" y="0"/>
                </a:cxn>
              </a:cxnLst>
              <a:rect l="0" t="0" r="r" b="b"/>
              <a:pathLst>
                <a:path w="19" h="24">
                  <a:moveTo>
                    <a:pt x="2" y="0"/>
                  </a:moveTo>
                  <a:lnTo>
                    <a:pt x="2" y="0"/>
                  </a:lnTo>
                  <a:lnTo>
                    <a:pt x="0" y="7"/>
                  </a:lnTo>
                  <a:lnTo>
                    <a:pt x="0" y="23"/>
                  </a:lnTo>
                  <a:lnTo>
                    <a:pt x="19" y="23"/>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2" name="Freeform 1484"/>
            <p:cNvSpPr>
              <a:spLocks/>
            </p:cNvSpPr>
            <p:nvPr/>
          </p:nvSpPr>
          <p:spPr bwMode="auto">
            <a:xfrm>
              <a:off x="9528" y="2246"/>
              <a:ext cx="16" cy="21"/>
            </a:xfrm>
            <a:custGeom>
              <a:avLst/>
              <a:gdLst/>
              <a:ahLst/>
              <a:cxnLst>
                <a:cxn ang="0">
                  <a:pos x="2" y="0"/>
                </a:cxn>
                <a:cxn ang="0">
                  <a:pos x="2" y="0"/>
                </a:cxn>
                <a:cxn ang="0">
                  <a:pos x="0" y="4"/>
                </a:cxn>
                <a:cxn ang="0">
                  <a:pos x="0" y="21"/>
                </a:cxn>
                <a:cxn ang="0">
                  <a:pos x="12" y="21"/>
                </a:cxn>
                <a:cxn ang="0">
                  <a:pos x="12" y="19"/>
                </a:cxn>
                <a:cxn ang="0">
                  <a:pos x="16" y="19"/>
                </a:cxn>
                <a:cxn ang="0">
                  <a:pos x="16" y="0"/>
                </a:cxn>
                <a:cxn ang="0">
                  <a:pos x="2" y="0"/>
                </a:cxn>
              </a:cxnLst>
              <a:rect l="0" t="0" r="r" b="b"/>
              <a:pathLst>
                <a:path w="16" h="21">
                  <a:moveTo>
                    <a:pt x="2" y="0"/>
                  </a:moveTo>
                  <a:lnTo>
                    <a:pt x="2" y="0"/>
                  </a:lnTo>
                  <a:lnTo>
                    <a:pt x="0" y="4"/>
                  </a:lnTo>
                  <a:lnTo>
                    <a:pt x="0" y="21"/>
                  </a:lnTo>
                  <a:lnTo>
                    <a:pt x="12" y="21"/>
                  </a:lnTo>
                  <a:lnTo>
                    <a:pt x="12" y="19"/>
                  </a:lnTo>
                  <a:lnTo>
                    <a:pt x="16" y="19"/>
                  </a:lnTo>
                  <a:lnTo>
                    <a:pt x="16"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3" name="Freeform 1485"/>
            <p:cNvSpPr>
              <a:spLocks/>
            </p:cNvSpPr>
            <p:nvPr/>
          </p:nvSpPr>
          <p:spPr bwMode="auto">
            <a:xfrm>
              <a:off x="9528" y="2239"/>
              <a:ext cx="26" cy="7"/>
            </a:xfrm>
            <a:custGeom>
              <a:avLst/>
              <a:gdLst/>
              <a:ahLst/>
              <a:cxnLst>
                <a:cxn ang="0">
                  <a:pos x="21" y="4"/>
                </a:cxn>
                <a:cxn ang="0">
                  <a:pos x="26" y="7"/>
                </a:cxn>
                <a:cxn ang="0">
                  <a:pos x="26" y="0"/>
                </a:cxn>
                <a:cxn ang="0">
                  <a:pos x="2" y="0"/>
                </a:cxn>
                <a:cxn ang="0">
                  <a:pos x="0" y="4"/>
                </a:cxn>
                <a:cxn ang="0">
                  <a:pos x="21" y="4"/>
                </a:cxn>
              </a:cxnLst>
              <a:rect l="0" t="0" r="r" b="b"/>
              <a:pathLst>
                <a:path w="26" h="7">
                  <a:moveTo>
                    <a:pt x="21" y="4"/>
                  </a:moveTo>
                  <a:lnTo>
                    <a:pt x="26" y="7"/>
                  </a:lnTo>
                  <a:lnTo>
                    <a:pt x="26" y="0"/>
                  </a:lnTo>
                  <a:lnTo>
                    <a:pt x="2" y="0"/>
                  </a:lnTo>
                  <a:lnTo>
                    <a:pt x="0" y="4"/>
                  </a:lnTo>
                  <a:lnTo>
                    <a:pt x="21" y="4"/>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4" name="Freeform 1486"/>
            <p:cNvSpPr>
              <a:spLocks/>
            </p:cNvSpPr>
            <p:nvPr/>
          </p:nvSpPr>
          <p:spPr bwMode="auto">
            <a:xfrm>
              <a:off x="9523" y="2308"/>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5" name="Freeform 1487"/>
            <p:cNvSpPr>
              <a:spLocks/>
            </p:cNvSpPr>
            <p:nvPr/>
          </p:nvSpPr>
          <p:spPr bwMode="auto">
            <a:xfrm>
              <a:off x="9532" y="2311"/>
              <a:ext cx="12" cy="2"/>
            </a:xfrm>
            <a:custGeom>
              <a:avLst/>
              <a:gdLst/>
              <a:ahLst/>
              <a:cxnLst>
                <a:cxn ang="0">
                  <a:pos x="7" y="0"/>
                </a:cxn>
                <a:cxn ang="0">
                  <a:pos x="0" y="0"/>
                </a:cxn>
                <a:cxn ang="0">
                  <a:pos x="2" y="2"/>
                </a:cxn>
                <a:cxn ang="0">
                  <a:pos x="12" y="2"/>
                </a:cxn>
                <a:cxn ang="0">
                  <a:pos x="12" y="0"/>
                </a:cxn>
                <a:cxn ang="0">
                  <a:pos x="7" y="0"/>
                </a:cxn>
              </a:cxnLst>
              <a:rect l="0" t="0" r="r" b="b"/>
              <a:pathLst>
                <a:path w="12" h="2">
                  <a:moveTo>
                    <a:pt x="7" y="0"/>
                  </a:moveTo>
                  <a:lnTo>
                    <a:pt x="0" y="0"/>
                  </a:lnTo>
                  <a:lnTo>
                    <a:pt x="2"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6" name="Freeform 1488"/>
            <p:cNvSpPr>
              <a:spLocks/>
            </p:cNvSpPr>
            <p:nvPr/>
          </p:nvSpPr>
          <p:spPr bwMode="auto">
            <a:xfrm>
              <a:off x="9532" y="2311"/>
              <a:ext cx="8" cy="2"/>
            </a:xfrm>
            <a:custGeom>
              <a:avLst/>
              <a:gdLst/>
              <a:ahLst/>
              <a:cxnLst>
                <a:cxn ang="0">
                  <a:pos x="4" y="0"/>
                </a:cxn>
                <a:cxn ang="0">
                  <a:pos x="0" y="0"/>
                </a:cxn>
                <a:cxn ang="0">
                  <a:pos x="0" y="2"/>
                </a:cxn>
                <a:cxn ang="0">
                  <a:pos x="7" y="2"/>
                </a:cxn>
                <a:cxn ang="0">
                  <a:pos x="4" y="0"/>
                </a:cxn>
              </a:cxnLst>
              <a:rect l="0" t="0" r="r" b="b"/>
              <a:pathLst>
                <a:path w="8" h="2">
                  <a:moveTo>
                    <a:pt x="4" y="0"/>
                  </a:moveTo>
                  <a:lnTo>
                    <a:pt x="0" y="0"/>
                  </a:lnTo>
                  <a:lnTo>
                    <a:pt x="0"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7" name="Freeform 1489"/>
            <p:cNvSpPr>
              <a:spLocks/>
            </p:cNvSpPr>
            <p:nvPr/>
          </p:nvSpPr>
          <p:spPr bwMode="auto">
            <a:xfrm>
              <a:off x="9532" y="2311"/>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8" name="Freeform 1490"/>
            <p:cNvSpPr>
              <a:spLocks/>
            </p:cNvSpPr>
            <p:nvPr/>
          </p:nvSpPr>
          <p:spPr bwMode="auto">
            <a:xfrm>
              <a:off x="9554" y="2306"/>
              <a:ext cx="22" cy="9"/>
            </a:xfrm>
            <a:custGeom>
              <a:avLst/>
              <a:gdLst/>
              <a:ahLst/>
              <a:cxnLst>
                <a:cxn ang="0">
                  <a:pos x="0" y="4"/>
                </a:cxn>
                <a:cxn ang="0">
                  <a:pos x="0" y="9"/>
                </a:cxn>
                <a:cxn ang="0">
                  <a:pos x="14" y="7"/>
                </a:cxn>
                <a:cxn ang="0">
                  <a:pos x="21" y="4"/>
                </a:cxn>
                <a:cxn ang="0">
                  <a:pos x="21" y="0"/>
                </a:cxn>
                <a:cxn ang="0">
                  <a:pos x="0" y="4"/>
                </a:cxn>
              </a:cxnLst>
              <a:rect l="0" t="0" r="r" b="b"/>
              <a:pathLst>
                <a:path w="22" h="9">
                  <a:moveTo>
                    <a:pt x="0" y="4"/>
                  </a:moveTo>
                  <a:lnTo>
                    <a:pt x="0" y="9"/>
                  </a:lnTo>
                  <a:lnTo>
                    <a:pt x="14" y="7"/>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9" name="Freeform 1491"/>
            <p:cNvSpPr>
              <a:spLocks/>
            </p:cNvSpPr>
            <p:nvPr/>
          </p:nvSpPr>
          <p:spPr bwMode="auto">
            <a:xfrm>
              <a:off x="9556" y="2306"/>
              <a:ext cx="20" cy="9"/>
            </a:xfrm>
            <a:custGeom>
              <a:avLst/>
              <a:gdLst/>
              <a:ahLst/>
              <a:cxnLst>
                <a:cxn ang="0">
                  <a:pos x="14" y="2"/>
                </a:cxn>
                <a:cxn ang="0">
                  <a:pos x="4" y="2"/>
                </a:cxn>
                <a:cxn ang="0">
                  <a:pos x="0" y="4"/>
                </a:cxn>
                <a:cxn ang="0">
                  <a:pos x="0" y="9"/>
                </a:cxn>
                <a:cxn ang="0">
                  <a:pos x="4" y="9"/>
                </a:cxn>
                <a:cxn ang="0">
                  <a:pos x="7" y="7"/>
                </a:cxn>
                <a:cxn ang="0">
                  <a:pos x="12"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2" y="7"/>
                  </a:lnTo>
                  <a:lnTo>
                    <a:pt x="14" y="4"/>
                  </a:lnTo>
                  <a:lnTo>
                    <a:pt x="19" y="4"/>
                  </a:lnTo>
                  <a:lnTo>
                    <a:pt x="19" y="0"/>
                  </a:lnTo>
                  <a:lnTo>
                    <a:pt x="14" y="2"/>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0" name="Freeform 1492"/>
            <p:cNvSpPr>
              <a:spLocks/>
            </p:cNvSpPr>
            <p:nvPr/>
          </p:nvSpPr>
          <p:spPr bwMode="auto">
            <a:xfrm>
              <a:off x="9556" y="2306"/>
              <a:ext cx="20" cy="9"/>
            </a:xfrm>
            <a:custGeom>
              <a:avLst/>
              <a:gdLst/>
              <a:ahLst/>
              <a:cxnLst>
                <a:cxn ang="0">
                  <a:pos x="14" y="2"/>
                </a:cxn>
                <a:cxn ang="0">
                  <a:pos x="4" y="2"/>
                </a:cxn>
                <a:cxn ang="0">
                  <a:pos x="0" y="4"/>
                </a:cxn>
                <a:cxn ang="0">
                  <a:pos x="0" y="9"/>
                </a:cxn>
                <a:cxn ang="0">
                  <a:pos x="4" y="9"/>
                </a:cxn>
                <a:cxn ang="0">
                  <a:pos x="7" y="7"/>
                </a:cxn>
                <a:cxn ang="0">
                  <a:pos x="12"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2" y="7"/>
                  </a:lnTo>
                  <a:lnTo>
                    <a:pt x="14" y="4"/>
                  </a:lnTo>
                  <a:lnTo>
                    <a:pt x="19" y="4"/>
                  </a:lnTo>
                  <a:lnTo>
                    <a:pt x="19" y="0"/>
                  </a:lnTo>
                  <a:lnTo>
                    <a:pt x="14"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1" name="Freeform 1493"/>
            <p:cNvSpPr>
              <a:spLocks/>
            </p:cNvSpPr>
            <p:nvPr/>
          </p:nvSpPr>
          <p:spPr bwMode="auto">
            <a:xfrm>
              <a:off x="9556" y="2306"/>
              <a:ext cx="20" cy="7"/>
            </a:xfrm>
            <a:custGeom>
              <a:avLst/>
              <a:gdLst/>
              <a:ahLst/>
              <a:cxnLst>
                <a:cxn ang="0">
                  <a:pos x="14" y="2"/>
                </a:cxn>
                <a:cxn ang="0">
                  <a:pos x="4" y="2"/>
                </a:cxn>
                <a:cxn ang="0">
                  <a:pos x="0" y="4"/>
                </a:cxn>
                <a:cxn ang="0">
                  <a:pos x="0" y="7"/>
                </a:cxn>
                <a:cxn ang="0">
                  <a:pos x="14" y="7"/>
                </a:cxn>
                <a:cxn ang="0">
                  <a:pos x="14" y="4"/>
                </a:cxn>
                <a:cxn ang="0">
                  <a:pos x="19" y="4"/>
                </a:cxn>
                <a:cxn ang="0">
                  <a:pos x="19" y="0"/>
                </a:cxn>
                <a:cxn ang="0">
                  <a:pos x="14" y="2"/>
                </a:cxn>
              </a:cxnLst>
              <a:rect l="0" t="0" r="r" b="b"/>
              <a:pathLst>
                <a:path w="20" h="7">
                  <a:moveTo>
                    <a:pt x="14" y="2"/>
                  </a:moveTo>
                  <a:lnTo>
                    <a:pt x="4" y="2"/>
                  </a:lnTo>
                  <a:lnTo>
                    <a:pt x="0" y="4"/>
                  </a:lnTo>
                  <a:lnTo>
                    <a:pt x="0" y="7"/>
                  </a:lnTo>
                  <a:lnTo>
                    <a:pt x="14" y="7"/>
                  </a:lnTo>
                  <a:lnTo>
                    <a:pt x="14" y="4"/>
                  </a:lnTo>
                  <a:lnTo>
                    <a:pt x="19" y="4"/>
                  </a:lnTo>
                  <a:lnTo>
                    <a:pt x="19" y="0"/>
                  </a:lnTo>
                  <a:lnTo>
                    <a:pt x="14"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2" name="Freeform 1494"/>
            <p:cNvSpPr>
              <a:spLocks/>
            </p:cNvSpPr>
            <p:nvPr/>
          </p:nvSpPr>
          <p:spPr bwMode="auto">
            <a:xfrm>
              <a:off x="9559" y="2306"/>
              <a:ext cx="17" cy="9"/>
            </a:xfrm>
            <a:custGeom>
              <a:avLst/>
              <a:gdLst/>
              <a:ahLst/>
              <a:cxnLst>
                <a:cxn ang="0">
                  <a:pos x="12" y="2"/>
                </a:cxn>
                <a:cxn ang="0">
                  <a:pos x="2" y="2"/>
                </a:cxn>
                <a:cxn ang="0">
                  <a:pos x="0" y="4"/>
                </a:cxn>
                <a:cxn ang="0">
                  <a:pos x="0" y="9"/>
                </a:cxn>
                <a:cxn ang="0">
                  <a:pos x="4" y="7"/>
                </a:cxn>
                <a:cxn ang="0">
                  <a:pos x="12" y="7"/>
                </a:cxn>
                <a:cxn ang="0">
                  <a:pos x="12" y="4"/>
                </a:cxn>
                <a:cxn ang="0">
                  <a:pos x="16" y="4"/>
                </a:cxn>
                <a:cxn ang="0">
                  <a:pos x="16" y="0"/>
                </a:cxn>
                <a:cxn ang="0">
                  <a:pos x="12" y="2"/>
                </a:cxn>
              </a:cxnLst>
              <a:rect l="0" t="0" r="r" b="b"/>
              <a:pathLst>
                <a:path w="17" h="9">
                  <a:moveTo>
                    <a:pt x="12" y="2"/>
                  </a:moveTo>
                  <a:lnTo>
                    <a:pt x="2" y="2"/>
                  </a:lnTo>
                  <a:lnTo>
                    <a:pt x="0" y="4"/>
                  </a:lnTo>
                  <a:lnTo>
                    <a:pt x="0" y="9"/>
                  </a:lnTo>
                  <a:lnTo>
                    <a:pt x="4" y="7"/>
                  </a:lnTo>
                  <a:lnTo>
                    <a:pt x="12" y="7"/>
                  </a:lnTo>
                  <a:lnTo>
                    <a:pt x="12" y="4"/>
                  </a:lnTo>
                  <a:lnTo>
                    <a:pt x="16" y="4"/>
                  </a:lnTo>
                  <a:lnTo>
                    <a:pt x="16" y="0"/>
                  </a:lnTo>
                  <a:lnTo>
                    <a:pt x="12"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3" name="Freeform 1495"/>
            <p:cNvSpPr>
              <a:spLocks/>
            </p:cNvSpPr>
            <p:nvPr/>
          </p:nvSpPr>
          <p:spPr bwMode="auto">
            <a:xfrm>
              <a:off x="9559" y="2306"/>
              <a:ext cx="17" cy="9"/>
            </a:xfrm>
            <a:custGeom>
              <a:avLst/>
              <a:gdLst/>
              <a:ahLst/>
              <a:cxnLst>
                <a:cxn ang="0">
                  <a:pos x="12" y="2"/>
                </a:cxn>
                <a:cxn ang="0">
                  <a:pos x="2" y="2"/>
                </a:cxn>
                <a:cxn ang="0">
                  <a:pos x="0" y="4"/>
                </a:cxn>
                <a:cxn ang="0">
                  <a:pos x="0" y="9"/>
                </a:cxn>
                <a:cxn ang="0">
                  <a:pos x="2" y="7"/>
                </a:cxn>
                <a:cxn ang="0">
                  <a:pos x="12" y="7"/>
                </a:cxn>
                <a:cxn ang="0">
                  <a:pos x="12" y="4"/>
                </a:cxn>
                <a:cxn ang="0">
                  <a:pos x="16" y="4"/>
                </a:cxn>
                <a:cxn ang="0">
                  <a:pos x="16" y="0"/>
                </a:cxn>
                <a:cxn ang="0">
                  <a:pos x="12" y="2"/>
                </a:cxn>
              </a:cxnLst>
              <a:rect l="0" t="0" r="r" b="b"/>
              <a:pathLst>
                <a:path w="17" h="9">
                  <a:moveTo>
                    <a:pt x="12" y="2"/>
                  </a:moveTo>
                  <a:lnTo>
                    <a:pt x="2" y="2"/>
                  </a:lnTo>
                  <a:lnTo>
                    <a:pt x="0" y="4"/>
                  </a:lnTo>
                  <a:lnTo>
                    <a:pt x="0" y="9"/>
                  </a:lnTo>
                  <a:lnTo>
                    <a:pt x="2" y="7"/>
                  </a:lnTo>
                  <a:lnTo>
                    <a:pt x="12" y="7"/>
                  </a:lnTo>
                  <a:lnTo>
                    <a:pt x="12" y="4"/>
                  </a:lnTo>
                  <a:lnTo>
                    <a:pt x="16" y="4"/>
                  </a:lnTo>
                  <a:lnTo>
                    <a:pt x="16" y="0"/>
                  </a:lnTo>
                  <a:lnTo>
                    <a:pt x="12"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4" name="Freeform 1496"/>
            <p:cNvSpPr>
              <a:spLocks/>
            </p:cNvSpPr>
            <p:nvPr/>
          </p:nvSpPr>
          <p:spPr bwMode="auto">
            <a:xfrm>
              <a:off x="9561" y="2306"/>
              <a:ext cx="15" cy="7"/>
            </a:xfrm>
            <a:custGeom>
              <a:avLst/>
              <a:gdLst/>
              <a:ahLst/>
              <a:cxnLst>
                <a:cxn ang="0">
                  <a:pos x="9" y="7"/>
                </a:cxn>
                <a:cxn ang="0">
                  <a:pos x="9" y="4"/>
                </a:cxn>
                <a:cxn ang="0">
                  <a:pos x="14" y="4"/>
                </a:cxn>
                <a:cxn ang="0">
                  <a:pos x="14" y="0"/>
                </a:cxn>
                <a:cxn ang="0">
                  <a:pos x="9" y="0"/>
                </a:cxn>
                <a:cxn ang="0">
                  <a:pos x="9" y="2"/>
                </a:cxn>
                <a:cxn ang="0">
                  <a:pos x="2" y="2"/>
                </a:cxn>
                <a:cxn ang="0">
                  <a:pos x="0" y="4"/>
                </a:cxn>
                <a:cxn ang="0">
                  <a:pos x="0" y="7"/>
                </a:cxn>
                <a:cxn ang="0">
                  <a:pos x="9" y="7"/>
                </a:cxn>
              </a:cxnLst>
              <a:rect l="0" t="0" r="r" b="b"/>
              <a:pathLst>
                <a:path w="15" h="7">
                  <a:moveTo>
                    <a:pt x="9" y="7"/>
                  </a:moveTo>
                  <a:lnTo>
                    <a:pt x="9" y="4"/>
                  </a:lnTo>
                  <a:lnTo>
                    <a:pt x="14" y="4"/>
                  </a:lnTo>
                  <a:lnTo>
                    <a:pt x="14" y="0"/>
                  </a:lnTo>
                  <a:lnTo>
                    <a:pt x="9" y="0"/>
                  </a:lnTo>
                  <a:lnTo>
                    <a:pt x="9" y="2"/>
                  </a:lnTo>
                  <a:lnTo>
                    <a:pt x="2" y="2"/>
                  </a:lnTo>
                  <a:lnTo>
                    <a:pt x="0" y="4"/>
                  </a:lnTo>
                  <a:lnTo>
                    <a:pt x="0" y="7"/>
                  </a:lnTo>
                  <a:lnTo>
                    <a:pt x="9" y="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5" name="Freeform 1497"/>
            <p:cNvSpPr>
              <a:spLocks/>
            </p:cNvSpPr>
            <p:nvPr/>
          </p:nvSpPr>
          <p:spPr bwMode="auto">
            <a:xfrm>
              <a:off x="9561" y="2306"/>
              <a:ext cx="15" cy="7"/>
            </a:xfrm>
            <a:custGeom>
              <a:avLst/>
              <a:gdLst/>
              <a:ahLst/>
              <a:cxnLst>
                <a:cxn ang="0">
                  <a:pos x="9" y="7"/>
                </a:cxn>
                <a:cxn ang="0">
                  <a:pos x="9" y="4"/>
                </a:cxn>
                <a:cxn ang="0">
                  <a:pos x="14" y="4"/>
                </a:cxn>
                <a:cxn ang="0">
                  <a:pos x="14" y="0"/>
                </a:cxn>
                <a:cxn ang="0">
                  <a:pos x="9" y="0"/>
                </a:cxn>
                <a:cxn ang="0">
                  <a:pos x="9" y="2"/>
                </a:cxn>
                <a:cxn ang="0">
                  <a:pos x="0" y="2"/>
                </a:cxn>
                <a:cxn ang="0">
                  <a:pos x="0" y="7"/>
                </a:cxn>
                <a:cxn ang="0">
                  <a:pos x="9" y="7"/>
                </a:cxn>
              </a:cxnLst>
              <a:rect l="0" t="0" r="r" b="b"/>
              <a:pathLst>
                <a:path w="15" h="7">
                  <a:moveTo>
                    <a:pt x="9" y="7"/>
                  </a:moveTo>
                  <a:lnTo>
                    <a:pt x="9" y="4"/>
                  </a:lnTo>
                  <a:lnTo>
                    <a:pt x="14" y="4"/>
                  </a:lnTo>
                  <a:lnTo>
                    <a:pt x="14" y="0"/>
                  </a:lnTo>
                  <a:lnTo>
                    <a:pt x="9" y="0"/>
                  </a:lnTo>
                  <a:lnTo>
                    <a:pt x="9" y="2"/>
                  </a:lnTo>
                  <a:lnTo>
                    <a:pt x="0" y="2"/>
                  </a:lnTo>
                  <a:lnTo>
                    <a:pt x="0" y="7"/>
                  </a:lnTo>
                  <a:lnTo>
                    <a:pt x="9"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6" name="Freeform 1498"/>
            <p:cNvSpPr>
              <a:spLocks/>
            </p:cNvSpPr>
            <p:nvPr/>
          </p:nvSpPr>
          <p:spPr bwMode="auto">
            <a:xfrm>
              <a:off x="9564" y="2306"/>
              <a:ext cx="12" cy="7"/>
            </a:xfrm>
            <a:custGeom>
              <a:avLst/>
              <a:gdLst/>
              <a:ahLst/>
              <a:cxnLst>
                <a:cxn ang="0">
                  <a:pos x="7" y="2"/>
                </a:cxn>
                <a:cxn ang="0">
                  <a:pos x="0" y="2"/>
                </a:cxn>
                <a:cxn ang="0">
                  <a:pos x="0" y="7"/>
                </a:cxn>
                <a:cxn ang="0">
                  <a:pos x="7" y="7"/>
                </a:cxn>
                <a:cxn ang="0">
                  <a:pos x="12" y="4"/>
                </a:cxn>
                <a:cxn ang="0">
                  <a:pos x="12" y="0"/>
                </a:cxn>
                <a:cxn ang="0">
                  <a:pos x="7" y="2"/>
                </a:cxn>
              </a:cxnLst>
              <a:rect l="0" t="0" r="r" b="b"/>
              <a:pathLst>
                <a:path w="12" h="7">
                  <a:moveTo>
                    <a:pt x="7" y="2"/>
                  </a:moveTo>
                  <a:lnTo>
                    <a:pt x="0" y="2"/>
                  </a:lnTo>
                  <a:lnTo>
                    <a:pt x="0" y="7"/>
                  </a:lnTo>
                  <a:lnTo>
                    <a:pt x="7" y="7"/>
                  </a:lnTo>
                  <a:lnTo>
                    <a:pt x="12" y="4"/>
                  </a:lnTo>
                  <a:lnTo>
                    <a:pt x="12" y="0"/>
                  </a:lnTo>
                  <a:lnTo>
                    <a:pt x="7"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7" name="Freeform 1499"/>
            <p:cNvSpPr>
              <a:spLocks/>
            </p:cNvSpPr>
            <p:nvPr/>
          </p:nvSpPr>
          <p:spPr bwMode="auto">
            <a:xfrm>
              <a:off x="9564" y="2306"/>
              <a:ext cx="12" cy="7"/>
            </a:xfrm>
            <a:custGeom>
              <a:avLst/>
              <a:gdLst/>
              <a:ahLst/>
              <a:cxnLst>
                <a:cxn ang="0">
                  <a:pos x="7" y="2"/>
                </a:cxn>
                <a:cxn ang="0">
                  <a:pos x="0" y="2"/>
                </a:cxn>
                <a:cxn ang="0">
                  <a:pos x="0" y="7"/>
                </a:cxn>
                <a:cxn ang="0">
                  <a:pos x="7" y="7"/>
                </a:cxn>
                <a:cxn ang="0">
                  <a:pos x="12" y="4"/>
                </a:cxn>
                <a:cxn ang="0">
                  <a:pos x="12" y="0"/>
                </a:cxn>
                <a:cxn ang="0">
                  <a:pos x="7" y="2"/>
                </a:cxn>
              </a:cxnLst>
              <a:rect l="0" t="0" r="r" b="b"/>
              <a:pathLst>
                <a:path w="12" h="7">
                  <a:moveTo>
                    <a:pt x="7" y="2"/>
                  </a:moveTo>
                  <a:lnTo>
                    <a:pt x="0" y="2"/>
                  </a:lnTo>
                  <a:lnTo>
                    <a:pt x="0" y="7"/>
                  </a:lnTo>
                  <a:lnTo>
                    <a:pt x="7" y="7"/>
                  </a:lnTo>
                  <a:lnTo>
                    <a:pt x="12" y="4"/>
                  </a:lnTo>
                  <a:lnTo>
                    <a:pt x="12" y="0"/>
                  </a:lnTo>
                  <a:lnTo>
                    <a:pt x="7"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8" name="Freeform 1500"/>
            <p:cNvSpPr>
              <a:spLocks/>
            </p:cNvSpPr>
            <p:nvPr/>
          </p:nvSpPr>
          <p:spPr bwMode="auto">
            <a:xfrm>
              <a:off x="9566" y="2306"/>
              <a:ext cx="10" cy="7"/>
            </a:xfrm>
            <a:custGeom>
              <a:avLst/>
              <a:gdLst/>
              <a:ahLst/>
              <a:cxnLst>
                <a:cxn ang="0">
                  <a:pos x="4" y="2"/>
                </a:cxn>
                <a:cxn ang="0">
                  <a:pos x="0" y="2"/>
                </a:cxn>
                <a:cxn ang="0">
                  <a:pos x="0" y="7"/>
                </a:cxn>
                <a:cxn ang="0">
                  <a:pos x="4" y="7"/>
                </a:cxn>
                <a:cxn ang="0">
                  <a:pos x="9" y="4"/>
                </a:cxn>
                <a:cxn ang="0">
                  <a:pos x="9" y="0"/>
                </a:cxn>
                <a:cxn ang="0">
                  <a:pos x="4" y="2"/>
                </a:cxn>
              </a:cxnLst>
              <a:rect l="0" t="0" r="r" b="b"/>
              <a:pathLst>
                <a:path w="10" h="7">
                  <a:moveTo>
                    <a:pt x="4" y="2"/>
                  </a:moveTo>
                  <a:lnTo>
                    <a:pt x="0" y="2"/>
                  </a:lnTo>
                  <a:lnTo>
                    <a:pt x="0" y="7"/>
                  </a:lnTo>
                  <a:lnTo>
                    <a:pt x="4" y="7"/>
                  </a:lnTo>
                  <a:lnTo>
                    <a:pt x="9" y="4"/>
                  </a:lnTo>
                  <a:lnTo>
                    <a:pt x="9" y="0"/>
                  </a:lnTo>
                  <a:lnTo>
                    <a:pt x="4"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9" name="Freeform 1501"/>
            <p:cNvSpPr>
              <a:spLocks/>
            </p:cNvSpPr>
            <p:nvPr/>
          </p:nvSpPr>
          <p:spPr bwMode="auto">
            <a:xfrm>
              <a:off x="9566" y="2306"/>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0" name="Freeform 1502"/>
            <p:cNvSpPr>
              <a:spLocks/>
            </p:cNvSpPr>
            <p:nvPr/>
          </p:nvSpPr>
          <p:spPr bwMode="auto">
            <a:xfrm>
              <a:off x="9554" y="2239"/>
              <a:ext cx="14" cy="7"/>
            </a:xfrm>
            <a:custGeom>
              <a:avLst/>
              <a:gdLst/>
              <a:ahLst/>
              <a:cxnLst>
                <a:cxn ang="0">
                  <a:pos x="0" y="0"/>
                </a:cxn>
                <a:cxn ang="0">
                  <a:pos x="0" y="7"/>
                </a:cxn>
                <a:cxn ang="0">
                  <a:pos x="4" y="7"/>
                </a:cxn>
                <a:cxn ang="0">
                  <a:pos x="14" y="4"/>
                </a:cxn>
                <a:cxn ang="0">
                  <a:pos x="14" y="0"/>
                </a:cxn>
                <a:cxn ang="0">
                  <a:pos x="0" y="0"/>
                </a:cxn>
              </a:cxnLst>
              <a:rect l="0" t="0" r="r" b="b"/>
              <a:pathLst>
                <a:path w="14" h="7">
                  <a:moveTo>
                    <a:pt x="0" y="0"/>
                  </a:moveTo>
                  <a:lnTo>
                    <a:pt x="0" y="7"/>
                  </a:lnTo>
                  <a:lnTo>
                    <a:pt x="4" y="7"/>
                  </a:lnTo>
                  <a:lnTo>
                    <a:pt x="14" y="4"/>
                  </a:lnTo>
                  <a:lnTo>
                    <a:pt x="14"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1" name="Freeform 1503"/>
            <p:cNvSpPr>
              <a:spLocks/>
            </p:cNvSpPr>
            <p:nvPr/>
          </p:nvSpPr>
          <p:spPr bwMode="auto">
            <a:xfrm>
              <a:off x="9556" y="2239"/>
              <a:ext cx="12" cy="7"/>
            </a:xfrm>
            <a:custGeom>
              <a:avLst/>
              <a:gdLst/>
              <a:ahLst/>
              <a:cxnLst>
                <a:cxn ang="0">
                  <a:pos x="0" y="0"/>
                </a:cxn>
                <a:cxn ang="0">
                  <a:pos x="0" y="7"/>
                </a:cxn>
                <a:cxn ang="0">
                  <a:pos x="7" y="7"/>
                </a:cxn>
                <a:cxn ang="0">
                  <a:pos x="7" y="4"/>
                </a:cxn>
                <a:cxn ang="0">
                  <a:pos x="12" y="4"/>
                </a:cxn>
                <a:cxn ang="0">
                  <a:pos x="12" y="0"/>
                </a:cxn>
                <a:cxn ang="0">
                  <a:pos x="0" y="0"/>
                </a:cxn>
              </a:cxnLst>
              <a:rect l="0" t="0" r="r" b="b"/>
              <a:pathLst>
                <a:path w="12" h="7">
                  <a:moveTo>
                    <a:pt x="0" y="0"/>
                  </a:moveTo>
                  <a:lnTo>
                    <a:pt x="0" y="7"/>
                  </a:lnTo>
                  <a:lnTo>
                    <a:pt x="7" y="7"/>
                  </a:lnTo>
                  <a:lnTo>
                    <a:pt x="7" y="4"/>
                  </a:lnTo>
                  <a:lnTo>
                    <a:pt x="12" y="4"/>
                  </a:lnTo>
                  <a:lnTo>
                    <a:pt x="12"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2" name="Freeform 1504"/>
            <p:cNvSpPr>
              <a:spLocks/>
            </p:cNvSpPr>
            <p:nvPr/>
          </p:nvSpPr>
          <p:spPr bwMode="auto">
            <a:xfrm>
              <a:off x="9556" y="2239"/>
              <a:ext cx="12" cy="7"/>
            </a:xfrm>
            <a:custGeom>
              <a:avLst/>
              <a:gdLst/>
              <a:ahLst/>
              <a:cxnLst>
                <a:cxn ang="0">
                  <a:pos x="0" y="0"/>
                </a:cxn>
                <a:cxn ang="0">
                  <a:pos x="0" y="7"/>
                </a:cxn>
                <a:cxn ang="0">
                  <a:pos x="7" y="7"/>
                </a:cxn>
                <a:cxn ang="0">
                  <a:pos x="7" y="4"/>
                </a:cxn>
                <a:cxn ang="0">
                  <a:pos x="12" y="4"/>
                </a:cxn>
                <a:cxn ang="0">
                  <a:pos x="12" y="0"/>
                </a:cxn>
                <a:cxn ang="0">
                  <a:pos x="0" y="0"/>
                </a:cxn>
              </a:cxnLst>
              <a:rect l="0" t="0" r="r" b="b"/>
              <a:pathLst>
                <a:path w="12" h="7">
                  <a:moveTo>
                    <a:pt x="0" y="0"/>
                  </a:moveTo>
                  <a:lnTo>
                    <a:pt x="0" y="7"/>
                  </a:lnTo>
                  <a:lnTo>
                    <a:pt x="7" y="7"/>
                  </a:lnTo>
                  <a:lnTo>
                    <a:pt x="7" y="4"/>
                  </a:lnTo>
                  <a:lnTo>
                    <a:pt x="12" y="4"/>
                  </a:lnTo>
                  <a:lnTo>
                    <a:pt x="12"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3" name="Freeform 1505"/>
            <p:cNvSpPr>
              <a:spLocks/>
            </p:cNvSpPr>
            <p:nvPr/>
          </p:nvSpPr>
          <p:spPr bwMode="auto">
            <a:xfrm>
              <a:off x="9556" y="2239"/>
              <a:ext cx="12" cy="7"/>
            </a:xfrm>
            <a:custGeom>
              <a:avLst/>
              <a:gdLst/>
              <a:ahLst/>
              <a:cxnLst>
                <a:cxn ang="0">
                  <a:pos x="0" y="0"/>
                </a:cxn>
                <a:cxn ang="0">
                  <a:pos x="0" y="7"/>
                </a:cxn>
                <a:cxn ang="0">
                  <a:pos x="7" y="7"/>
                </a:cxn>
                <a:cxn ang="0">
                  <a:pos x="12" y="4"/>
                </a:cxn>
                <a:cxn ang="0">
                  <a:pos x="12" y="0"/>
                </a:cxn>
                <a:cxn ang="0">
                  <a:pos x="0" y="0"/>
                </a:cxn>
              </a:cxnLst>
              <a:rect l="0" t="0" r="r" b="b"/>
              <a:pathLst>
                <a:path w="12" h="7">
                  <a:moveTo>
                    <a:pt x="0" y="0"/>
                  </a:moveTo>
                  <a:lnTo>
                    <a:pt x="0" y="7"/>
                  </a:lnTo>
                  <a:lnTo>
                    <a:pt x="7" y="7"/>
                  </a:lnTo>
                  <a:lnTo>
                    <a:pt x="12" y="4"/>
                  </a:lnTo>
                  <a:lnTo>
                    <a:pt x="12"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4" name="Freeform 1506"/>
            <p:cNvSpPr>
              <a:spLocks/>
            </p:cNvSpPr>
            <p:nvPr/>
          </p:nvSpPr>
          <p:spPr bwMode="auto">
            <a:xfrm>
              <a:off x="9559" y="2239"/>
              <a:ext cx="9" cy="7"/>
            </a:xfrm>
            <a:custGeom>
              <a:avLst/>
              <a:gdLst/>
              <a:ahLst/>
              <a:cxnLst>
                <a:cxn ang="0">
                  <a:pos x="0" y="0"/>
                </a:cxn>
                <a:cxn ang="0">
                  <a:pos x="0" y="7"/>
                </a:cxn>
                <a:cxn ang="0">
                  <a:pos x="4" y="7"/>
                </a:cxn>
                <a:cxn ang="0">
                  <a:pos x="9" y="4"/>
                </a:cxn>
                <a:cxn ang="0">
                  <a:pos x="9" y="0"/>
                </a:cxn>
                <a:cxn ang="0">
                  <a:pos x="0" y="0"/>
                </a:cxn>
              </a:cxnLst>
              <a:rect l="0" t="0" r="r" b="b"/>
              <a:pathLst>
                <a:path w="9" h="7">
                  <a:moveTo>
                    <a:pt x="0" y="0"/>
                  </a:moveTo>
                  <a:lnTo>
                    <a:pt x="0" y="7"/>
                  </a:lnTo>
                  <a:lnTo>
                    <a:pt x="4" y="7"/>
                  </a:lnTo>
                  <a:lnTo>
                    <a:pt x="9" y="4"/>
                  </a:lnTo>
                  <a:lnTo>
                    <a:pt x="9" y="0"/>
                  </a:lnTo>
                  <a:lnTo>
                    <a:pt x="0"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5" name="Freeform 1507"/>
            <p:cNvSpPr>
              <a:spLocks/>
            </p:cNvSpPr>
            <p:nvPr/>
          </p:nvSpPr>
          <p:spPr bwMode="auto">
            <a:xfrm>
              <a:off x="9559" y="2239"/>
              <a:ext cx="9" cy="7"/>
            </a:xfrm>
            <a:custGeom>
              <a:avLst/>
              <a:gdLst/>
              <a:ahLst/>
              <a:cxnLst>
                <a:cxn ang="0">
                  <a:pos x="0" y="0"/>
                </a:cxn>
                <a:cxn ang="0">
                  <a:pos x="0" y="7"/>
                </a:cxn>
                <a:cxn ang="0">
                  <a:pos x="4" y="7"/>
                </a:cxn>
                <a:cxn ang="0">
                  <a:pos x="9" y="4"/>
                </a:cxn>
                <a:cxn ang="0">
                  <a:pos x="9" y="0"/>
                </a:cxn>
                <a:cxn ang="0">
                  <a:pos x="0" y="0"/>
                </a:cxn>
              </a:cxnLst>
              <a:rect l="0" t="0" r="r" b="b"/>
              <a:pathLst>
                <a:path w="9" h="7">
                  <a:moveTo>
                    <a:pt x="0" y="0"/>
                  </a:moveTo>
                  <a:lnTo>
                    <a:pt x="0" y="7"/>
                  </a:lnTo>
                  <a:lnTo>
                    <a:pt x="4" y="7"/>
                  </a:lnTo>
                  <a:lnTo>
                    <a:pt x="9" y="4"/>
                  </a:lnTo>
                  <a:lnTo>
                    <a:pt x="9"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6" name="Freeform 1508"/>
            <p:cNvSpPr>
              <a:spLocks/>
            </p:cNvSpPr>
            <p:nvPr/>
          </p:nvSpPr>
          <p:spPr bwMode="auto">
            <a:xfrm>
              <a:off x="9561" y="2239"/>
              <a:ext cx="7" cy="7"/>
            </a:xfrm>
            <a:custGeom>
              <a:avLst/>
              <a:gdLst/>
              <a:ahLst/>
              <a:cxnLst>
                <a:cxn ang="0">
                  <a:pos x="0" y="0"/>
                </a:cxn>
                <a:cxn ang="0">
                  <a:pos x="0" y="7"/>
                </a:cxn>
                <a:cxn ang="0">
                  <a:pos x="4" y="4"/>
                </a:cxn>
                <a:cxn ang="0">
                  <a:pos x="7" y="4"/>
                </a:cxn>
                <a:cxn ang="0">
                  <a:pos x="7" y="0"/>
                </a:cxn>
                <a:cxn ang="0">
                  <a:pos x="0" y="0"/>
                </a:cxn>
              </a:cxnLst>
              <a:rect l="0" t="0" r="r" b="b"/>
              <a:pathLst>
                <a:path w="7" h="7">
                  <a:moveTo>
                    <a:pt x="0" y="0"/>
                  </a:moveTo>
                  <a:lnTo>
                    <a:pt x="0" y="7"/>
                  </a:lnTo>
                  <a:lnTo>
                    <a:pt x="4" y="4"/>
                  </a:lnTo>
                  <a:lnTo>
                    <a:pt x="7" y="4"/>
                  </a:lnTo>
                  <a:lnTo>
                    <a:pt x="7" y="0"/>
                  </a:lnTo>
                  <a:lnTo>
                    <a:pt x="0"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7" name="Freeform 1509"/>
            <p:cNvSpPr>
              <a:spLocks/>
            </p:cNvSpPr>
            <p:nvPr/>
          </p:nvSpPr>
          <p:spPr bwMode="auto">
            <a:xfrm>
              <a:off x="9561" y="2239"/>
              <a:ext cx="7" cy="7"/>
            </a:xfrm>
            <a:custGeom>
              <a:avLst/>
              <a:gdLst/>
              <a:ahLst/>
              <a:cxnLst>
                <a:cxn ang="0">
                  <a:pos x="0" y="0"/>
                </a:cxn>
                <a:cxn ang="0">
                  <a:pos x="0" y="7"/>
                </a:cxn>
                <a:cxn ang="0">
                  <a:pos x="4" y="4"/>
                </a:cxn>
                <a:cxn ang="0">
                  <a:pos x="7" y="4"/>
                </a:cxn>
                <a:cxn ang="0">
                  <a:pos x="7" y="0"/>
                </a:cxn>
                <a:cxn ang="0">
                  <a:pos x="0" y="0"/>
                </a:cxn>
              </a:cxnLst>
              <a:rect l="0" t="0" r="r" b="b"/>
              <a:pathLst>
                <a:path w="7" h="7">
                  <a:moveTo>
                    <a:pt x="0" y="0"/>
                  </a:moveTo>
                  <a:lnTo>
                    <a:pt x="0" y="7"/>
                  </a:lnTo>
                  <a:lnTo>
                    <a:pt x="4" y="4"/>
                  </a:lnTo>
                  <a:lnTo>
                    <a:pt x="7" y="4"/>
                  </a:lnTo>
                  <a:lnTo>
                    <a:pt x="7" y="0"/>
                  </a:lnTo>
                  <a:lnTo>
                    <a:pt x="0"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8" name="Freeform 1510"/>
            <p:cNvSpPr>
              <a:spLocks/>
            </p:cNvSpPr>
            <p:nvPr/>
          </p:nvSpPr>
          <p:spPr bwMode="auto">
            <a:xfrm>
              <a:off x="9561" y="2239"/>
              <a:ext cx="7" cy="7"/>
            </a:xfrm>
            <a:custGeom>
              <a:avLst/>
              <a:gdLst/>
              <a:ahLst/>
              <a:cxnLst>
                <a:cxn ang="0">
                  <a:pos x="0" y="0"/>
                </a:cxn>
                <a:cxn ang="0">
                  <a:pos x="0" y="7"/>
                </a:cxn>
                <a:cxn ang="0">
                  <a:pos x="4" y="7"/>
                </a:cxn>
                <a:cxn ang="0">
                  <a:pos x="7" y="4"/>
                </a:cxn>
                <a:cxn ang="0">
                  <a:pos x="7" y="0"/>
                </a:cxn>
                <a:cxn ang="0">
                  <a:pos x="0" y="0"/>
                </a:cxn>
              </a:cxnLst>
              <a:rect l="0" t="0" r="r" b="b"/>
              <a:pathLst>
                <a:path w="7" h="7">
                  <a:moveTo>
                    <a:pt x="0" y="0"/>
                  </a:moveTo>
                  <a:lnTo>
                    <a:pt x="0" y="7"/>
                  </a:lnTo>
                  <a:lnTo>
                    <a:pt x="4" y="7"/>
                  </a:lnTo>
                  <a:lnTo>
                    <a:pt x="7" y="4"/>
                  </a:lnTo>
                  <a:lnTo>
                    <a:pt x="7"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9" name="Freeform 1511"/>
            <p:cNvSpPr>
              <a:spLocks/>
            </p:cNvSpPr>
            <p:nvPr/>
          </p:nvSpPr>
          <p:spPr bwMode="auto">
            <a:xfrm>
              <a:off x="9564" y="2239"/>
              <a:ext cx="4" cy="7"/>
            </a:xfrm>
            <a:custGeom>
              <a:avLst/>
              <a:gdLst/>
              <a:ahLst/>
              <a:cxnLst>
                <a:cxn ang="0">
                  <a:pos x="0" y="0"/>
                </a:cxn>
                <a:cxn ang="0">
                  <a:pos x="0" y="7"/>
                </a:cxn>
                <a:cxn ang="0">
                  <a:pos x="4" y="4"/>
                </a:cxn>
                <a:cxn ang="0">
                  <a:pos x="4" y="0"/>
                </a:cxn>
                <a:cxn ang="0">
                  <a:pos x="0" y="0"/>
                </a:cxn>
              </a:cxnLst>
              <a:rect l="0" t="0" r="r" b="b"/>
              <a:pathLst>
                <a:path w="4" h="7">
                  <a:moveTo>
                    <a:pt x="0" y="0"/>
                  </a:moveTo>
                  <a:lnTo>
                    <a:pt x="0" y="7"/>
                  </a:lnTo>
                  <a:lnTo>
                    <a:pt x="4" y="4"/>
                  </a:lnTo>
                  <a:lnTo>
                    <a:pt x="4" y="0"/>
                  </a:lnTo>
                  <a:lnTo>
                    <a:pt x="0"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0" name="Freeform 1512"/>
            <p:cNvSpPr>
              <a:spLocks/>
            </p:cNvSpPr>
            <p:nvPr/>
          </p:nvSpPr>
          <p:spPr bwMode="auto">
            <a:xfrm>
              <a:off x="9564" y="2239"/>
              <a:ext cx="4" cy="7"/>
            </a:xfrm>
            <a:custGeom>
              <a:avLst/>
              <a:gdLst/>
              <a:ahLst/>
              <a:cxnLst>
                <a:cxn ang="0">
                  <a:pos x="0" y="0"/>
                </a:cxn>
                <a:cxn ang="0">
                  <a:pos x="0" y="7"/>
                </a:cxn>
                <a:cxn ang="0">
                  <a:pos x="4" y="4"/>
                </a:cxn>
                <a:cxn ang="0">
                  <a:pos x="4" y="0"/>
                </a:cxn>
                <a:cxn ang="0">
                  <a:pos x="0" y="0"/>
                </a:cxn>
              </a:cxnLst>
              <a:rect l="0" t="0" r="r" b="b"/>
              <a:pathLst>
                <a:path w="4" h="7">
                  <a:moveTo>
                    <a:pt x="0" y="0"/>
                  </a:moveTo>
                  <a:lnTo>
                    <a:pt x="0" y="7"/>
                  </a:lnTo>
                  <a:lnTo>
                    <a:pt x="4" y="4"/>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1" name="Freeform 1513"/>
            <p:cNvSpPr>
              <a:spLocks/>
            </p:cNvSpPr>
            <p:nvPr/>
          </p:nvSpPr>
          <p:spPr bwMode="auto">
            <a:xfrm>
              <a:off x="9564" y="2239"/>
              <a:ext cx="4" cy="7"/>
            </a:xfrm>
            <a:custGeom>
              <a:avLst/>
              <a:gdLst/>
              <a:ahLst/>
              <a:cxnLst>
                <a:cxn ang="0">
                  <a:pos x="0" y="0"/>
                </a:cxn>
                <a:cxn ang="0">
                  <a:pos x="0" y="7"/>
                </a:cxn>
                <a:cxn ang="0">
                  <a:pos x="4" y="4"/>
                </a:cxn>
                <a:cxn ang="0">
                  <a:pos x="4" y="0"/>
                </a:cxn>
                <a:cxn ang="0">
                  <a:pos x="0" y="0"/>
                </a:cxn>
              </a:cxnLst>
              <a:rect l="0" t="0" r="r" b="b"/>
              <a:pathLst>
                <a:path w="4" h="7">
                  <a:moveTo>
                    <a:pt x="0" y="0"/>
                  </a:moveTo>
                  <a:lnTo>
                    <a:pt x="0" y="7"/>
                  </a:lnTo>
                  <a:lnTo>
                    <a:pt x="4"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2" name="Freeform 1514"/>
            <p:cNvSpPr>
              <a:spLocks/>
            </p:cNvSpPr>
            <p:nvPr/>
          </p:nvSpPr>
          <p:spPr bwMode="auto">
            <a:xfrm>
              <a:off x="9566"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3" name="Freeform 1515"/>
            <p:cNvSpPr>
              <a:spLocks/>
            </p:cNvSpPr>
            <p:nvPr/>
          </p:nvSpPr>
          <p:spPr bwMode="auto">
            <a:xfrm>
              <a:off x="9564" y="2246"/>
              <a:ext cx="9"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9" h="58">
                  <a:moveTo>
                    <a:pt x="4" y="0"/>
                  </a:moveTo>
                  <a:lnTo>
                    <a:pt x="0" y="2"/>
                  </a:lnTo>
                  <a:lnTo>
                    <a:pt x="2" y="16"/>
                  </a:lnTo>
                  <a:lnTo>
                    <a:pt x="4" y="28"/>
                  </a:lnTo>
                  <a:lnTo>
                    <a:pt x="4" y="57"/>
                  </a:lnTo>
                  <a:lnTo>
                    <a:pt x="9" y="57"/>
                  </a:lnTo>
                  <a:lnTo>
                    <a:pt x="9" y="28"/>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4" name="Freeform 1516"/>
            <p:cNvSpPr>
              <a:spLocks/>
            </p:cNvSpPr>
            <p:nvPr/>
          </p:nvSpPr>
          <p:spPr bwMode="auto">
            <a:xfrm>
              <a:off x="9564" y="2246"/>
              <a:ext cx="9"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5" name="Freeform 1517"/>
            <p:cNvSpPr>
              <a:spLocks/>
            </p:cNvSpPr>
            <p:nvPr/>
          </p:nvSpPr>
          <p:spPr bwMode="auto">
            <a:xfrm>
              <a:off x="9564"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6" name="Freeform 1518"/>
            <p:cNvSpPr>
              <a:spLocks/>
            </p:cNvSpPr>
            <p:nvPr/>
          </p:nvSpPr>
          <p:spPr bwMode="auto">
            <a:xfrm>
              <a:off x="9561"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7" name="Freeform 1519"/>
            <p:cNvSpPr>
              <a:spLocks/>
            </p:cNvSpPr>
            <p:nvPr/>
          </p:nvSpPr>
          <p:spPr bwMode="auto">
            <a:xfrm>
              <a:off x="9561" y="2246"/>
              <a:ext cx="10"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8" name="Freeform 1520"/>
            <p:cNvSpPr>
              <a:spLocks/>
            </p:cNvSpPr>
            <p:nvPr/>
          </p:nvSpPr>
          <p:spPr bwMode="auto">
            <a:xfrm>
              <a:off x="9561" y="2246"/>
              <a:ext cx="7" cy="58"/>
            </a:xfrm>
            <a:custGeom>
              <a:avLst/>
              <a:gdLst/>
              <a:ahLst/>
              <a:cxnLst>
                <a:cxn ang="0">
                  <a:pos x="7" y="57"/>
                </a:cxn>
                <a:cxn ang="0">
                  <a:pos x="7" y="28"/>
                </a:cxn>
                <a:cxn ang="0">
                  <a:pos x="2" y="0"/>
                </a:cxn>
                <a:cxn ang="0">
                  <a:pos x="0" y="2"/>
                </a:cxn>
                <a:cxn ang="0">
                  <a:pos x="2" y="16"/>
                </a:cxn>
                <a:cxn ang="0">
                  <a:pos x="2" y="28"/>
                </a:cxn>
                <a:cxn ang="0">
                  <a:pos x="4" y="43"/>
                </a:cxn>
                <a:cxn ang="0">
                  <a:pos x="4" y="57"/>
                </a:cxn>
                <a:cxn ang="0">
                  <a:pos x="7" y="57"/>
                </a:cxn>
              </a:cxnLst>
              <a:rect l="0" t="0" r="r" b="b"/>
              <a:pathLst>
                <a:path w="7" h="58">
                  <a:moveTo>
                    <a:pt x="7" y="57"/>
                  </a:moveTo>
                  <a:lnTo>
                    <a:pt x="7" y="28"/>
                  </a:lnTo>
                  <a:lnTo>
                    <a:pt x="2" y="0"/>
                  </a:lnTo>
                  <a:lnTo>
                    <a:pt x="0" y="2"/>
                  </a:lnTo>
                  <a:lnTo>
                    <a:pt x="2" y="16"/>
                  </a:lnTo>
                  <a:lnTo>
                    <a:pt x="2" y="28"/>
                  </a:lnTo>
                  <a:lnTo>
                    <a:pt x="4" y="43"/>
                  </a:lnTo>
                  <a:lnTo>
                    <a:pt x="4" y="57"/>
                  </a:lnTo>
                  <a:lnTo>
                    <a:pt x="7" y="57"/>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9" name="Freeform 1521"/>
            <p:cNvSpPr>
              <a:spLocks/>
            </p:cNvSpPr>
            <p:nvPr/>
          </p:nvSpPr>
          <p:spPr bwMode="auto">
            <a:xfrm>
              <a:off x="9559" y="2246"/>
              <a:ext cx="9"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9" h="58">
                  <a:moveTo>
                    <a:pt x="4" y="0"/>
                  </a:moveTo>
                  <a:lnTo>
                    <a:pt x="0" y="2"/>
                  </a:lnTo>
                  <a:lnTo>
                    <a:pt x="2" y="16"/>
                  </a:lnTo>
                  <a:lnTo>
                    <a:pt x="4" y="28"/>
                  </a:lnTo>
                  <a:lnTo>
                    <a:pt x="4" y="57"/>
                  </a:lnTo>
                  <a:lnTo>
                    <a:pt x="9" y="57"/>
                  </a:lnTo>
                  <a:lnTo>
                    <a:pt x="9" y="28"/>
                  </a:lnTo>
                  <a:lnTo>
                    <a:pt x="4"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0" name="Freeform 1522"/>
            <p:cNvSpPr>
              <a:spLocks/>
            </p:cNvSpPr>
            <p:nvPr/>
          </p:nvSpPr>
          <p:spPr bwMode="auto">
            <a:xfrm>
              <a:off x="9559" y="2246"/>
              <a:ext cx="9" cy="58"/>
            </a:xfrm>
            <a:custGeom>
              <a:avLst/>
              <a:gdLst/>
              <a:ahLst/>
              <a:cxnLst>
                <a:cxn ang="0">
                  <a:pos x="4" y="0"/>
                </a:cxn>
                <a:cxn ang="0">
                  <a:pos x="0"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9" h="58">
                  <a:moveTo>
                    <a:pt x="4" y="0"/>
                  </a:moveTo>
                  <a:lnTo>
                    <a:pt x="0" y="0"/>
                  </a:lnTo>
                  <a:lnTo>
                    <a:pt x="0" y="2"/>
                  </a:lnTo>
                  <a:lnTo>
                    <a:pt x="2" y="16"/>
                  </a:lnTo>
                  <a:lnTo>
                    <a:pt x="4" y="28"/>
                  </a:lnTo>
                  <a:lnTo>
                    <a:pt x="4" y="57"/>
                  </a:lnTo>
                  <a:lnTo>
                    <a:pt x="9" y="57"/>
                  </a:lnTo>
                  <a:lnTo>
                    <a:pt x="9" y="43"/>
                  </a:lnTo>
                  <a:lnTo>
                    <a:pt x="7" y="28"/>
                  </a:lnTo>
                  <a:lnTo>
                    <a:pt x="7" y="14"/>
                  </a:lnTo>
                  <a:lnTo>
                    <a:pt x="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1" name="Freeform 1523"/>
            <p:cNvSpPr>
              <a:spLocks/>
            </p:cNvSpPr>
            <p:nvPr/>
          </p:nvSpPr>
          <p:spPr bwMode="auto">
            <a:xfrm>
              <a:off x="9556" y="2246"/>
              <a:ext cx="10" cy="58"/>
            </a:xfrm>
            <a:custGeom>
              <a:avLst/>
              <a:gdLst/>
              <a:ahLst/>
              <a:cxnLst>
                <a:cxn ang="0">
                  <a:pos x="9" y="57"/>
                </a:cxn>
                <a:cxn ang="0">
                  <a:pos x="9" y="28"/>
                </a:cxn>
                <a:cxn ang="0">
                  <a:pos x="4" y="0"/>
                </a:cxn>
                <a:cxn ang="0">
                  <a:pos x="0" y="2"/>
                </a:cxn>
                <a:cxn ang="0">
                  <a:pos x="4" y="16"/>
                </a:cxn>
                <a:cxn ang="0">
                  <a:pos x="4" y="28"/>
                </a:cxn>
                <a:cxn ang="0">
                  <a:pos x="7" y="43"/>
                </a:cxn>
                <a:cxn ang="0">
                  <a:pos x="7" y="57"/>
                </a:cxn>
                <a:cxn ang="0">
                  <a:pos x="9" y="57"/>
                </a:cxn>
              </a:cxnLst>
              <a:rect l="0" t="0" r="r" b="b"/>
              <a:pathLst>
                <a:path w="10" h="58">
                  <a:moveTo>
                    <a:pt x="9" y="57"/>
                  </a:moveTo>
                  <a:lnTo>
                    <a:pt x="9" y="28"/>
                  </a:lnTo>
                  <a:lnTo>
                    <a:pt x="4" y="0"/>
                  </a:lnTo>
                  <a:lnTo>
                    <a:pt x="0" y="2"/>
                  </a:lnTo>
                  <a:lnTo>
                    <a:pt x="4" y="16"/>
                  </a:lnTo>
                  <a:lnTo>
                    <a:pt x="4" y="28"/>
                  </a:lnTo>
                  <a:lnTo>
                    <a:pt x="7" y="43"/>
                  </a:lnTo>
                  <a:lnTo>
                    <a:pt x="7" y="57"/>
                  </a:lnTo>
                  <a:lnTo>
                    <a:pt x="9" y="57"/>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2" name="Freeform 1524"/>
            <p:cNvSpPr>
              <a:spLocks/>
            </p:cNvSpPr>
            <p:nvPr/>
          </p:nvSpPr>
          <p:spPr bwMode="auto">
            <a:xfrm>
              <a:off x="9556" y="2246"/>
              <a:ext cx="10" cy="58"/>
            </a:xfrm>
            <a:custGeom>
              <a:avLst/>
              <a:gdLst/>
              <a:ahLst/>
              <a:cxnLst>
                <a:cxn ang="0">
                  <a:pos x="4" y="0"/>
                </a:cxn>
                <a:cxn ang="0">
                  <a:pos x="0" y="2"/>
                </a:cxn>
                <a:cxn ang="0">
                  <a:pos x="2" y="16"/>
                </a:cxn>
                <a:cxn ang="0">
                  <a:pos x="4" y="28"/>
                </a:cxn>
                <a:cxn ang="0">
                  <a:pos x="4" y="57"/>
                </a:cxn>
                <a:cxn ang="0">
                  <a:pos x="9" y="57"/>
                </a:cxn>
                <a:cxn ang="0">
                  <a:pos x="9" y="28"/>
                </a:cxn>
                <a:cxn ang="0">
                  <a:pos x="4" y="0"/>
                </a:cxn>
              </a:cxnLst>
              <a:rect l="0" t="0" r="r" b="b"/>
              <a:pathLst>
                <a:path w="10" h="58">
                  <a:moveTo>
                    <a:pt x="4" y="0"/>
                  </a:moveTo>
                  <a:lnTo>
                    <a:pt x="0" y="2"/>
                  </a:lnTo>
                  <a:lnTo>
                    <a:pt x="2" y="16"/>
                  </a:lnTo>
                  <a:lnTo>
                    <a:pt x="4" y="28"/>
                  </a:lnTo>
                  <a:lnTo>
                    <a:pt x="4" y="57"/>
                  </a:lnTo>
                  <a:lnTo>
                    <a:pt x="9" y="57"/>
                  </a:lnTo>
                  <a:lnTo>
                    <a:pt x="9" y="28"/>
                  </a:lnTo>
                  <a:lnTo>
                    <a:pt x="4"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3" name="Freeform 1525"/>
            <p:cNvSpPr>
              <a:spLocks/>
            </p:cNvSpPr>
            <p:nvPr/>
          </p:nvSpPr>
          <p:spPr bwMode="auto">
            <a:xfrm>
              <a:off x="9556" y="2246"/>
              <a:ext cx="10" cy="58"/>
            </a:xfrm>
            <a:custGeom>
              <a:avLst/>
              <a:gdLst/>
              <a:ahLst/>
              <a:cxnLst>
                <a:cxn ang="0">
                  <a:pos x="4" y="0"/>
                </a:cxn>
                <a:cxn ang="0">
                  <a:pos x="0" y="2"/>
                </a:cxn>
                <a:cxn ang="0">
                  <a:pos x="2" y="16"/>
                </a:cxn>
                <a:cxn ang="0">
                  <a:pos x="4" y="28"/>
                </a:cxn>
                <a:cxn ang="0">
                  <a:pos x="4" y="57"/>
                </a:cxn>
                <a:cxn ang="0">
                  <a:pos x="9" y="57"/>
                </a:cxn>
                <a:cxn ang="0">
                  <a:pos x="9" y="43"/>
                </a:cxn>
                <a:cxn ang="0">
                  <a:pos x="7" y="28"/>
                </a:cxn>
                <a:cxn ang="0">
                  <a:pos x="7" y="14"/>
                </a:cxn>
                <a:cxn ang="0">
                  <a:pos x="4" y="0"/>
                </a:cxn>
              </a:cxnLst>
              <a:rect l="0" t="0" r="r" b="b"/>
              <a:pathLst>
                <a:path w="10" h="58">
                  <a:moveTo>
                    <a:pt x="4" y="0"/>
                  </a:moveTo>
                  <a:lnTo>
                    <a:pt x="0" y="2"/>
                  </a:lnTo>
                  <a:lnTo>
                    <a:pt x="2" y="16"/>
                  </a:lnTo>
                  <a:lnTo>
                    <a:pt x="4" y="28"/>
                  </a:lnTo>
                  <a:lnTo>
                    <a:pt x="4" y="57"/>
                  </a:lnTo>
                  <a:lnTo>
                    <a:pt x="9" y="57"/>
                  </a:lnTo>
                  <a:lnTo>
                    <a:pt x="9" y="43"/>
                  </a:lnTo>
                  <a:lnTo>
                    <a:pt x="7" y="28"/>
                  </a:lnTo>
                  <a:lnTo>
                    <a:pt x="7" y="14"/>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4" name="Freeform 1526"/>
            <p:cNvSpPr>
              <a:spLocks/>
            </p:cNvSpPr>
            <p:nvPr/>
          </p:nvSpPr>
          <p:spPr bwMode="auto">
            <a:xfrm>
              <a:off x="9564" y="2121"/>
              <a:ext cx="184" cy="202"/>
            </a:xfrm>
            <a:custGeom>
              <a:avLst/>
              <a:gdLst/>
              <a:ahLst/>
              <a:cxnLst>
                <a:cxn ang="0">
                  <a:pos x="184" y="184"/>
                </a:cxn>
                <a:cxn ang="0">
                  <a:pos x="182" y="9"/>
                </a:cxn>
                <a:cxn ang="0">
                  <a:pos x="45" y="0"/>
                </a:cxn>
                <a:cxn ang="0">
                  <a:pos x="0" y="4"/>
                </a:cxn>
                <a:cxn ang="0">
                  <a:pos x="2" y="187"/>
                </a:cxn>
                <a:cxn ang="0">
                  <a:pos x="12" y="187"/>
                </a:cxn>
                <a:cxn ang="0">
                  <a:pos x="12" y="194"/>
                </a:cxn>
                <a:cxn ang="0">
                  <a:pos x="45" y="201"/>
                </a:cxn>
                <a:cxn ang="0">
                  <a:pos x="163" y="184"/>
                </a:cxn>
                <a:cxn ang="0">
                  <a:pos x="184" y="184"/>
                </a:cxn>
              </a:cxnLst>
              <a:rect l="0" t="0" r="r" b="b"/>
              <a:pathLst>
                <a:path w="184" h="202">
                  <a:moveTo>
                    <a:pt x="184" y="184"/>
                  </a:moveTo>
                  <a:lnTo>
                    <a:pt x="182" y="9"/>
                  </a:lnTo>
                  <a:lnTo>
                    <a:pt x="45" y="0"/>
                  </a:lnTo>
                  <a:lnTo>
                    <a:pt x="0" y="4"/>
                  </a:lnTo>
                  <a:lnTo>
                    <a:pt x="2" y="187"/>
                  </a:lnTo>
                  <a:lnTo>
                    <a:pt x="12" y="187"/>
                  </a:lnTo>
                  <a:lnTo>
                    <a:pt x="12" y="194"/>
                  </a:lnTo>
                  <a:lnTo>
                    <a:pt x="45" y="201"/>
                  </a:lnTo>
                  <a:lnTo>
                    <a:pt x="163" y="184"/>
                  </a:lnTo>
                  <a:lnTo>
                    <a:pt x="184"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5" name="Freeform 1527"/>
            <p:cNvSpPr>
              <a:spLocks/>
            </p:cNvSpPr>
            <p:nvPr/>
          </p:nvSpPr>
          <p:spPr bwMode="auto">
            <a:xfrm>
              <a:off x="9619" y="2080"/>
              <a:ext cx="281" cy="262"/>
            </a:xfrm>
            <a:custGeom>
              <a:avLst/>
              <a:gdLst/>
              <a:ahLst/>
              <a:cxnLst>
                <a:cxn ang="0">
                  <a:pos x="194" y="223"/>
                </a:cxn>
                <a:cxn ang="0">
                  <a:pos x="218" y="208"/>
                </a:cxn>
                <a:cxn ang="0">
                  <a:pos x="278" y="184"/>
                </a:cxn>
                <a:cxn ang="0">
                  <a:pos x="280" y="158"/>
                </a:cxn>
                <a:cxn ang="0">
                  <a:pos x="278" y="79"/>
                </a:cxn>
                <a:cxn ang="0">
                  <a:pos x="206" y="24"/>
                </a:cxn>
                <a:cxn ang="0">
                  <a:pos x="189" y="12"/>
                </a:cxn>
                <a:cxn ang="0">
                  <a:pos x="182" y="7"/>
                </a:cxn>
                <a:cxn ang="0">
                  <a:pos x="172" y="4"/>
                </a:cxn>
                <a:cxn ang="0">
                  <a:pos x="160" y="2"/>
                </a:cxn>
                <a:cxn ang="0">
                  <a:pos x="151" y="2"/>
                </a:cxn>
                <a:cxn ang="0">
                  <a:pos x="132" y="4"/>
                </a:cxn>
                <a:cxn ang="0">
                  <a:pos x="120" y="7"/>
                </a:cxn>
                <a:cxn ang="0">
                  <a:pos x="105" y="9"/>
                </a:cxn>
                <a:cxn ang="0">
                  <a:pos x="91" y="12"/>
                </a:cxn>
                <a:cxn ang="0">
                  <a:pos x="72" y="14"/>
                </a:cxn>
                <a:cxn ang="0">
                  <a:pos x="64" y="16"/>
                </a:cxn>
                <a:cxn ang="0">
                  <a:pos x="50" y="19"/>
                </a:cxn>
                <a:cxn ang="0">
                  <a:pos x="36" y="21"/>
                </a:cxn>
                <a:cxn ang="0">
                  <a:pos x="21" y="24"/>
                </a:cxn>
                <a:cxn ang="0">
                  <a:pos x="14" y="26"/>
                </a:cxn>
                <a:cxn ang="0">
                  <a:pos x="4" y="48"/>
                </a:cxn>
                <a:cxn ang="0">
                  <a:pos x="0" y="160"/>
                </a:cxn>
                <a:cxn ang="0">
                  <a:pos x="9" y="206"/>
                </a:cxn>
                <a:cxn ang="0">
                  <a:pos x="16" y="208"/>
                </a:cxn>
                <a:cxn ang="0">
                  <a:pos x="26" y="211"/>
                </a:cxn>
                <a:cxn ang="0">
                  <a:pos x="33" y="213"/>
                </a:cxn>
                <a:cxn ang="0">
                  <a:pos x="48" y="216"/>
                </a:cxn>
                <a:cxn ang="0">
                  <a:pos x="55" y="218"/>
                </a:cxn>
                <a:cxn ang="0">
                  <a:pos x="76" y="230"/>
                </a:cxn>
                <a:cxn ang="0">
                  <a:pos x="52" y="242"/>
                </a:cxn>
                <a:cxn ang="0">
                  <a:pos x="48" y="249"/>
                </a:cxn>
                <a:cxn ang="0">
                  <a:pos x="55" y="252"/>
                </a:cxn>
                <a:cxn ang="0">
                  <a:pos x="64" y="254"/>
                </a:cxn>
                <a:cxn ang="0">
                  <a:pos x="117" y="256"/>
                </a:cxn>
                <a:cxn ang="0">
                  <a:pos x="201" y="252"/>
                </a:cxn>
                <a:cxn ang="0">
                  <a:pos x="213" y="242"/>
                </a:cxn>
                <a:cxn ang="0">
                  <a:pos x="216" y="237"/>
                </a:cxn>
                <a:cxn ang="0">
                  <a:pos x="211" y="230"/>
                </a:cxn>
                <a:cxn ang="0">
                  <a:pos x="201" y="225"/>
                </a:cxn>
              </a:cxnLst>
              <a:rect l="0" t="0" r="r" b="b"/>
              <a:pathLst>
                <a:path w="281" h="262">
                  <a:moveTo>
                    <a:pt x="199" y="223"/>
                  </a:moveTo>
                  <a:lnTo>
                    <a:pt x="194" y="223"/>
                  </a:lnTo>
                  <a:lnTo>
                    <a:pt x="189" y="220"/>
                  </a:lnTo>
                  <a:lnTo>
                    <a:pt x="218" y="208"/>
                  </a:lnTo>
                  <a:lnTo>
                    <a:pt x="276" y="199"/>
                  </a:lnTo>
                  <a:lnTo>
                    <a:pt x="278" y="184"/>
                  </a:lnTo>
                  <a:lnTo>
                    <a:pt x="278" y="172"/>
                  </a:lnTo>
                  <a:lnTo>
                    <a:pt x="280" y="158"/>
                  </a:lnTo>
                  <a:lnTo>
                    <a:pt x="280" y="93"/>
                  </a:lnTo>
                  <a:lnTo>
                    <a:pt x="278" y="79"/>
                  </a:lnTo>
                  <a:lnTo>
                    <a:pt x="216" y="43"/>
                  </a:lnTo>
                  <a:lnTo>
                    <a:pt x="206" y="24"/>
                  </a:lnTo>
                  <a:lnTo>
                    <a:pt x="194" y="12"/>
                  </a:lnTo>
                  <a:lnTo>
                    <a:pt x="189" y="12"/>
                  </a:lnTo>
                  <a:lnTo>
                    <a:pt x="187" y="9"/>
                  </a:lnTo>
                  <a:lnTo>
                    <a:pt x="182" y="7"/>
                  </a:lnTo>
                  <a:lnTo>
                    <a:pt x="177" y="7"/>
                  </a:lnTo>
                  <a:lnTo>
                    <a:pt x="172" y="4"/>
                  </a:lnTo>
                  <a:lnTo>
                    <a:pt x="168" y="4"/>
                  </a:lnTo>
                  <a:lnTo>
                    <a:pt x="160" y="2"/>
                  </a:lnTo>
                  <a:lnTo>
                    <a:pt x="156" y="0"/>
                  </a:lnTo>
                  <a:lnTo>
                    <a:pt x="151" y="2"/>
                  </a:lnTo>
                  <a:lnTo>
                    <a:pt x="136" y="2"/>
                  </a:lnTo>
                  <a:lnTo>
                    <a:pt x="132" y="4"/>
                  </a:lnTo>
                  <a:lnTo>
                    <a:pt x="122" y="4"/>
                  </a:lnTo>
                  <a:lnTo>
                    <a:pt x="120" y="7"/>
                  </a:lnTo>
                  <a:lnTo>
                    <a:pt x="110" y="7"/>
                  </a:lnTo>
                  <a:lnTo>
                    <a:pt x="105" y="9"/>
                  </a:lnTo>
                  <a:lnTo>
                    <a:pt x="96" y="9"/>
                  </a:lnTo>
                  <a:lnTo>
                    <a:pt x="91" y="12"/>
                  </a:lnTo>
                  <a:lnTo>
                    <a:pt x="76" y="12"/>
                  </a:lnTo>
                  <a:lnTo>
                    <a:pt x="72" y="14"/>
                  </a:lnTo>
                  <a:lnTo>
                    <a:pt x="67" y="14"/>
                  </a:lnTo>
                  <a:lnTo>
                    <a:pt x="64" y="16"/>
                  </a:lnTo>
                  <a:lnTo>
                    <a:pt x="55" y="16"/>
                  </a:lnTo>
                  <a:lnTo>
                    <a:pt x="50" y="19"/>
                  </a:lnTo>
                  <a:lnTo>
                    <a:pt x="40" y="19"/>
                  </a:lnTo>
                  <a:lnTo>
                    <a:pt x="36" y="21"/>
                  </a:lnTo>
                  <a:lnTo>
                    <a:pt x="26" y="21"/>
                  </a:lnTo>
                  <a:lnTo>
                    <a:pt x="21" y="24"/>
                  </a:lnTo>
                  <a:lnTo>
                    <a:pt x="19" y="24"/>
                  </a:lnTo>
                  <a:lnTo>
                    <a:pt x="14" y="26"/>
                  </a:lnTo>
                  <a:lnTo>
                    <a:pt x="9" y="26"/>
                  </a:lnTo>
                  <a:lnTo>
                    <a:pt x="4" y="48"/>
                  </a:lnTo>
                  <a:lnTo>
                    <a:pt x="0" y="86"/>
                  </a:lnTo>
                  <a:lnTo>
                    <a:pt x="0" y="160"/>
                  </a:lnTo>
                  <a:lnTo>
                    <a:pt x="4" y="204"/>
                  </a:lnTo>
                  <a:lnTo>
                    <a:pt x="9" y="206"/>
                  </a:lnTo>
                  <a:lnTo>
                    <a:pt x="14" y="206"/>
                  </a:lnTo>
                  <a:lnTo>
                    <a:pt x="16" y="208"/>
                  </a:lnTo>
                  <a:lnTo>
                    <a:pt x="21" y="211"/>
                  </a:lnTo>
                  <a:lnTo>
                    <a:pt x="26" y="211"/>
                  </a:lnTo>
                  <a:lnTo>
                    <a:pt x="31" y="213"/>
                  </a:lnTo>
                  <a:lnTo>
                    <a:pt x="33" y="213"/>
                  </a:lnTo>
                  <a:lnTo>
                    <a:pt x="38" y="216"/>
                  </a:lnTo>
                  <a:lnTo>
                    <a:pt x="48" y="216"/>
                  </a:lnTo>
                  <a:lnTo>
                    <a:pt x="50" y="218"/>
                  </a:lnTo>
                  <a:lnTo>
                    <a:pt x="55" y="218"/>
                  </a:lnTo>
                  <a:lnTo>
                    <a:pt x="69" y="225"/>
                  </a:lnTo>
                  <a:lnTo>
                    <a:pt x="76" y="230"/>
                  </a:lnTo>
                  <a:lnTo>
                    <a:pt x="67" y="237"/>
                  </a:lnTo>
                  <a:lnTo>
                    <a:pt x="52" y="242"/>
                  </a:lnTo>
                  <a:lnTo>
                    <a:pt x="45" y="247"/>
                  </a:lnTo>
                  <a:lnTo>
                    <a:pt x="48" y="249"/>
                  </a:lnTo>
                  <a:lnTo>
                    <a:pt x="52" y="252"/>
                  </a:lnTo>
                  <a:lnTo>
                    <a:pt x="55" y="252"/>
                  </a:lnTo>
                  <a:lnTo>
                    <a:pt x="60" y="254"/>
                  </a:lnTo>
                  <a:lnTo>
                    <a:pt x="64" y="254"/>
                  </a:lnTo>
                  <a:lnTo>
                    <a:pt x="69" y="256"/>
                  </a:lnTo>
                  <a:lnTo>
                    <a:pt x="117" y="256"/>
                  </a:lnTo>
                  <a:lnTo>
                    <a:pt x="170" y="261"/>
                  </a:lnTo>
                  <a:lnTo>
                    <a:pt x="201" y="252"/>
                  </a:lnTo>
                  <a:lnTo>
                    <a:pt x="206" y="249"/>
                  </a:lnTo>
                  <a:lnTo>
                    <a:pt x="213" y="242"/>
                  </a:lnTo>
                  <a:lnTo>
                    <a:pt x="216" y="242"/>
                  </a:lnTo>
                  <a:lnTo>
                    <a:pt x="216" y="237"/>
                  </a:lnTo>
                  <a:lnTo>
                    <a:pt x="213" y="235"/>
                  </a:lnTo>
                  <a:lnTo>
                    <a:pt x="211" y="230"/>
                  </a:lnTo>
                  <a:lnTo>
                    <a:pt x="206" y="228"/>
                  </a:lnTo>
                  <a:lnTo>
                    <a:pt x="201" y="225"/>
                  </a:lnTo>
                  <a:lnTo>
                    <a:pt x="199" y="223"/>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6" name="Freeform 1528"/>
            <p:cNvSpPr>
              <a:spLocks/>
            </p:cNvSpPr>
            <p:nvPr/>
          </p:nvSpPr>
          <p:spPr bwMode="auto">
            <a:xfrm>
              <a:off x="9792" y="2085"/>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7" name="Freeform 1529"/>
            <p:cNvSpPr>
              <a:spLocks/>
            </p:cNvSpPr>
            <p:nvPr/>
          </p:nvSpPr>
          <p:spPr bwMode="auto">
            <a:xfrm>
              <a:off x="9789" y="2085"/>
              <a:ext cx="5" cy="199"/>
            </a:xfrm>
            <a:custGeom>
              <a:avLst/>
              <a:gdLst/>
              <a:ahLst/>
              <a:cxnLst>
                <a:cxn ang="0">
                  <a:pos x="2" y="31"/>
                </a:cxn>
                <a:cxn ang="0">
                  <a:pos x="0" y="100"/>
                </a:cxn>
                <a:cxn ang="0">
                  <a:pos x="0" y="167"/>
                </a:cxn>
                <a:cxn ang="0">
                  <a:pos x="2" y="199"/>
                </a:cxn>
                <a:cxn ang="0">
                  <a:pos x="4" y="199"/>
                </a:cxn>
                <a:cxn ang="0">
                  <a:pos x="2" y="153"/>
                </a:cxn>
                <a:cxn ang="0">
                  <a:pos x="2" y="62"/>
                </a:cxn>
                <a:cxn ang="0">
                  <a:pos x="4" y="2"/>
                </a:cxn>
                <a:cxn ang="0">
                  <a:pos x="2" y="0"/>
                </a:cxn>
                <a:cxn ang="0">
                  <a:pos x="2" y="31"/>
                </a:cxn>
              </a:cxnLst>
              <a:rect l="0" t="0" r="r" b="b"/>
              <a:pathLst>
                <a:path w="5" h="199">
                  <a:moveTo>
                    <a:pt x="2" y="31"/>
                  </a:moveTo>
                  <a:lnTo>
                    <a:pt x="0" y="100"/>
                  </a:lnTo>
                  <a:lnTo>
                    <a:pt x="0" y="167"/>
                  </a:lnTo>
                  <a:lnTo>
                    <a:pt x="2" y="199"/>
                  </a:lnTo>
                  <a:lnTo>
                    <a:pt x="4" y="199"/>
                  </a:lnTo>
                  <a:lnTo>
                    <a:pt x="2" y="153"/>
                  </a:lnTo>
                  <a:lnTo>
                    <a:pt x="2" y="62"/>
                  </a:lnTo>
                  <a:lnTo>
                    <a:pt x="4" y="2"/>
                  </a:lnTo>
                  <a:lnTo>
                    <a:pt x="2" y="0"/>
                  </a:lnTo>
                  <a:lnTo>
                    <a:pt x="2" y="31"/>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8" name="Freeform 1530"/>
            <p:cNvSpPr>
              <a:spLocks/>
            </p:cNvSpPr>
            <p:nvPr/>
          </p:nvSpPr>
          <p:spPr bwMode="auto">
            <a:xfrm>
              <a:off x="9787" y="2085"/>
              <a:ext cx="5" cy="199"/>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9"/>
                </a:cxn>
                <a:cxn ang="0">
                  <a:pos x="4" y="199"/>
                </a:cxn>
                <a:cxn ang="0">
                  <a:pos x="2" y="153"/>
                </a:cxn>
              </a:cxnLst>
              <a:rect l="0" t="0" r="r" b="b"/>
              <a:pathLst>
                <a:path w="5" h="199">
                  <a:moveTo>
                    <a:pt x="2" y="153"/>
                  </a:moveTo>
                  <a:lnTo>
                    <a:pt x="2" y="110"/>
                  </a:lnTo>
                  <a:lnTo>
                    <a:pt x="4" y="62"/>
                  </a:lnTo>
                  <a:lnTo>
                    <a:pt x="4" y="0"/>
                  </a:lnTo>
                  <a:lnTo>
                    <a:pt x="2" y="0"/>
                  </a:lnTo>
                  <a:lnTo>
                    <a:pt x="2" y="31"/>
                  </a:lnTo>
                  <a:lnTo>
                    <a:pt x="0" y="98"/>
                  </a:lnTo>
                  <a:lnTo>
                    <a:pt x="0" y="167"/>
                  </a:lnTo>
                  <a:lnTo>
                    <a:pt x="2" y="199"/>
                  </a:lnTo>
                  <a:lnTo>
                    <a:pt x="4" y="199"/>
                  </a:lnTo>
                  <a:lnTo>
                    <a:pt x="2" y="153"/>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9" name="Freeform 1531"/>
            <p:cNvSpPr>
              <a:spLocks/>
            </p:cNvSpPr>
            <p:nvPr/>
          </p:nvSpPr>
          <p:spPr bwMode="auto">
            <a:xfrm>
              <a:off x="9787" y="2085"/>
              <a:ext cx="2" cy="199"/>
            </a:xfrm>
            <a:custGeom>
              <a:avLst/>
              <a:gdLst/>
              <a:ahLst/>
              <a:cxnLst>
                <a:cxn ang="0">
                  <a:pos x="0" y="0"/>
                </a:cxn>
                <a:cxn ang="0">
                  <a:pos x="0" y="199"/>
                </a:cxn>
                <a:cxn ang="0">
                  <a:pos x="2" y="196"/>
                </a:cxn>
                <a:cxn ang="0">
                  <a:pos x="2" y="0"/>
                </a:cxn>
                <a:cxn ang="0">
                  <a:pos x="0" y="0"/>
                </a:cxn>
              </a:cxnLst>
              <a:rect l="0" t="0" r="r" b="b"/>
              <a:pathLst>
                <a:path w="2" h="199">
                  <a:moveTo>
                    <a:pt x="0" y="0"/>
                  </a:moveTo>
                  <a:lnTo>
                    <a:pt x="0" y="199"/>
                  </a:lnTo>
                  <a:lnTo>
                    <a:pt x="2" y="196"/>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0" name="Freeform 1532"/>
            <p:cNvSpPr>
              <a:spLocks/>
            </p:cNvSpPr>
            <p:nvPr/>
          </p:nvSpPr>
          <p:spPr bwMode="auto">
            <a:xfrm>
              <a:off x="9784" y="2085"/>
              <a:ext cx="5" cy="197"/>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6"/>
                </a:cxn>
                <a:cxn ang="0">
                  <a:pos x="4" y="196"/>
                </a:cxn>
                <a:cxn ang="0">
                  <a:pos x="2" y="153"/>
                </a:cxn>
              </a:cxnLst>
              <a:rect l="0" t="0" r="r" b="b"/>
              <a:pathLst>
                <a:path w="5" h="197">
                  <a:moveTo>
                    <a:pt x="2" y="153"/>
                  </a:moveTo>
                  <a:lnTo>
                    <a:pt x="2" y="110"/>
                  </a:lnTo>
                  <a:lnTo>
                    <a:pt x="4" y="62"/>
                  </a:lnTo>
                  <a:lnTo>
                    <a:pt x="4" y="0"/>
                  </a:lnTo>
                  <a:lnTo>
                    <a:pt x="2" y="0"/>
                  </a:lnTo>
                  <a:lnTo>
                    <a:pt x="2" y="31"/>
                  </a:lnTo>
                  <a:lnTo>
                    <a:pt x="0" y="98"/>
                  </a:lnTo>
                  <a:lnTo>
                    <a:pt x="0" y="167"/>
                  </a:lnTo>
                  <a:lnTo>
                    <a:pt x="2" y="196"/>
                  </a:lnTo>
                  <a:lnTo>
                    <a:pt x="4" y="196"/>
                  </a:lnTo>
                  <a:lnTo>
                    <a:pt x="2" y="153"/>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1" name="Freeform 1533"/>
            <p:cNvSpPr>
              <a:spLocks/>
            </p:cNvSpPr>
            <p:nvPr/>
          </p:nvSpPr>
          <p:spPr bwMode="auto">
            <a:xfrm>
              <a:off x="9782" y="2085"/>
              <a:ext cx="5" cy="197"/>
            </a:xfrm>
            <a:custGeom>
              <a:avLst/>
              <a:gdLst/>
              <a:ahLst/>
              <a:cxnLst>
                <a:cxn ang="0">
                  <a:pos x="2" y="31"/>
                </a:cxn>
                <a:cxn ang="0">
                  <a:pos x="0" y="98"/>
                </a:cxn>
                <a:cxn ang="0">
                  <a:pos x="0" y="165"/>
                </a:cxn>
                <a:cxn ang="0">
                  <a:pos x="2" y="196"/>
                </a:cxn>
                <a:cxn ang="0">
                  <a:pos x="4" y="196"/>
                </a:cxn>
                <a:cxn ang="0">
                  <a:pos x="2" y="151"/>
                </a:cxn>
                <a:cxn ang="0">
                  <a:pos x="2" y="60"/>
                </a:cxn>
                <a:cxn ang="0">
                  <a:pos x="4" y="0"/>
                </a:cxn>
                <a:cxn ang="0">
                  <a:pos x="2" y="0"/>
                </a:cxn>
                <a:cxn ang="0">
                  <a:pos x="2" y="31"/>
                </a:cxn>
              </a:cxnLst>
              <a:rect l="0" t="0" r="r" b="b"/>
              <a:pathLst>
                <a:path w="5" h="197">
                  <a:moveTo>
                    <a:pt x="2" y="31"/>
                  </a:moveTo>
                  <a:lnTo>
                    <a:pt x="0" y="98"/>
                  </a:lnTo>
                  <a:lnTo>
                    <a:pt x="0" y="165"/>
                  </a:lnTo>
                  <a:lnTo>
                    <a:pt x="2" y="196"/>
                  </a:lnTo>
                  <a:lnTo>
                    <a:pt x="4" y="196"/>
                  </a:lnTo>
                  <a:lnTo>
                    <a:pt x="2" y="151"/>
                  </a:lnTo>
                  <a:lnTo>
                    <a:pt x="2" y="60"/>
                  </a:lnTo>
                  <a:lnTo>
                    <a:pt x="4" y="0"/>
                  </a:lnTo>
                  <a:lnTo>
                    <a:pt x="2" y="0"/>
                  </a:lnTo>
                  <a:lnTo>
                    <a:pt x="2" y="31"/>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2" name="Freeform 1534"/>
            <p:cNvSpPr>
              <a:spLocks/>
            </p:cNvSpPr>
            <p:nvPr/>
          </p:nvSpPr>
          <p:spPr bwMode="auto">
            <a:xfrm>
              <a:off x="9780" y="2083"/>
              <a:ext cx="4" cy="199"/>
            </a:xfrm>
            <a:custGeom>
              <a:avLst/>
              <a:gdLst/>
              <a:ahLst/>
              <a:cxnLst>
                <a:cxn ang="0">
                  <a:pos x="2" y="153"/>
                </a:cxn>
                <a:cxn ang="0">
                  <a:pos x="2" y="110"/>
                </a:cxn>
                <a:cxn ang="0">
                  <a:pos x="4" y="62"/>
                </a:cxn>
                <a:cxn ang="0">
                  <a:pos x="4" y="2"/>
                </a:cxn>
                <a:cxn ang="0">
                  <a:pos x="2" y="0"/>
                </a:cxn>
                <a:cxn ang="0">
                  <a:pos x="2" y="31"/>
                </a:cxn>
                <a:cxn ang="0">
                  <a:pos x="0" y="100"/>
                </a:cxn>
                <a:cxn ang="0">
                  <a:pos x="0" y="167"/>
                </a:cxn>
                <a:cxn ang="0">
                  <a:pos x="2" y="199"/>
                </a:cxn>
                <a:cxn ang="0">
                  <a:pos x="4" y="199"/>
                </a:cxn>
                <a:cxn ang="0">
                  <a:pos x="2" y="153"/>
                </a:cxn>
              </a:cxnLst>
              <a:rect l="0" t="0" r="r" b="b"/>
              <a:pathLst>
                <a:path w="4" h="199">
                  <a:moveTo>
                    <a:pt x="2" y="153"/>
                  </a:moveTo>
                  <a:lnTo>
                    <a:pt x="2" y="110"/>
                  </a:lnTo>
                  <a:lnTo>
                    <a:pt x="4" y="62"/>
                  </a:lnTo>
                  <a:lnTo>
                    <a:pt x="4" y="2"/>
                  </a:lnTo>
                  <a:lnTo>
                    <a:pt x="2" y="0"/>
                  </a:lnTo>
                  <a:lnTo>
                    <a:pt x="2" y="31"/>
                  </a:lnTo>
                  <a:lnTo>
                    <a:pt x="0" y="100"/>
                  </a:lnTo>
                  <a:lnTo>
                    <a:pt x="0" y="167"/>
                  </a:lnTo>
                  <a:lnTo>
                    <a:pt x="2" y="199"/>
                  </a:lnTo>
                  <a:lnTo>
                    <a:pt x="4" y="199"/>
                  </a:lnTo>
                  <a:lnTo>
                    <a:pt x="2" y="153"/>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363" name="Group 1535"/>
            <p:cNvGrpSpPr>
              <a:grpSpLocks/>
            </p:cNvGrpSpPr>
            <p:nvPr/>
          </p:nvGrpSpPr>
          <p:grpSpPr bwMode="auto">
            <a:xfrm>
              <a:off x="9780" y="2083"/>
              <a:ext cx="2" cy="199"/>
              <a:chOff x="9780" y="2083"/>
              <a:chExt cx="2" cy="199"/>
            </a:xfrm>
          </p:grpSpPr>
          <p:sp>
            <p:nvSpPr>
              <p:cNvPr id="10865" name="Freeform 1536"/>
              <p:cNvSpPr>
                <a:spLocks/>
              </p:cNvSpPr>
              <p:nvPr/>
            </p:nvSpPr>
            <p:spPr bwMode="auto">
              <a:xfrm>
                <a:off x="9780" y="2083"/>
                <a:ext cx="2" cy="199"/>
              </a:xfrm>
              <a:custGeom>
                <a:avLst/>
                <a:gdLst/>
                <a:ahLst/>
                <a:cxnLst>
                  <a:cxn ang="0">
                    <a:pos x="0" y="0"/>
                  </a:cxn>
                  <a:cxn ang="0">
                    <a:pos x="0" y="110"/>
                  </a:cxn>
                  <a:cxn ang="0">
                    <a:pos x="2" y="62"/>
                  </a:cxn>
                  <a:cxn ang="0">
                    <a:pos x="2" y="2"/>
                  </a:cxn>
                  <a:cxn ang="0">
                    <a:pos x="0" y="0"/>
                  </a:cxn>
                </a:cxnLst>
                <a:rect l="0" t="0" r="r" b="b"/>
                <a:pathLst>
                  <a:path w="2" h="199">
                    <a:moveTo>
                      <a:pt x="0" y="0"/>
                    </a:moveTo>
                    <a:lnTo>
                      <a:pt x="0" y="110"/>
                    </a:lnTo>
                    <a:lnTo>
                      <a:pt x="2" y="62"/>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6" name="Freeform 1537"/>
              <p:cNvSpPr>
                <a:spLocks/>
              </p:cNvSpPr>
              <p:nvPr/>
            </p:nvSpPr>
            <p:spPr bwMode="auto">
              <a:xfrm>
                <a:off x="9780" y="2083"/>
                <a:ext cx="2" cy="199"/>
              </a:xfrm>
              <a:custGeom>
                <a:avLst/>
                <a:gdLst/>
                <a:ahLst/>
                <a:cxnLst>
                  <a:cxn ang="0">
                    <a:pos x="2" y="199"/>
                  </a:cxn>
                  <a:cxn ang="0">
                    <a:pos x="0" y="153"/>
                  </a:cxn>
                  <a:cxn ang="0">
                    <a:pos x="0" y="199"/>
                  </a:cxn>
                  <a:cxn ang="0">
                    <a:pos x="2" y="199"/>
                  </a:cxn>
                </a:cxnLst>
                <a:rect l="0" t="0" r="r" b="b"/>
                <a:pathLst>
                  <a:path w="2" h="199">
                    <a:moveTo>
                      <a:pt x="2" y="199"/>
                    </a:moveTo>
                    <a:lnTo>
                      <a:pt x="0" y="153"/>
                    </a:lnTo>
                    <a:lnTo>
                      <a:pt x="0" y="199"/>
                    </a:lnTo>
                    <a:lnTo>
                      <a:pt x="2" y="19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364" name="Freeform 1538"/>
            <p:cNvSpPr>
              <a:spLocks/>
            </p:cNvSpPr>
            <p:nvPr/>
          </p:nvSpPr>
          <p:spPr bwMode="auto">
            <a:xfrm>
              <a:off x="9564" y="2121"/>
              <a:ext cx="45" cy="197"/>
            </a:xfrm>
            <a:custGeom>
              <a:avLst/>
              <a:gdLst/>
              <a:ahLst/>
              <a:cxnLst>
                <a:cxn ang="0">
                  <a:pos x="9" y="189"/>
                </a:cxn>
                <a:cxn ang="0">
                  <a:pos x="9" y="196"/>
                </a:cxn>
                <a:cxn ang="0">
                  <a:pos x="45" y="196"/>
                </a:cxn>
                <a:cxn ang="0">
                  <a:pos x="45" y="0"/>
                </a:cxn>
                <a:cxn ang="0">
                  <a:pos x="0" y="4"/>
                </a:cxn>
                <a:cxn ang="0">
                  <a:pos x="0" y="189"/>
                </a:cxn>
                <a:cxn ang="0">
                  <a:pos x="9" y="189"/>
                </a:cxn>
              </a:cxnLst>
              <a:rect l="0" t="0" r="r" b="b"/>
              <a:pathLst>
                <a:path w="45" h="197">
                  <a:moveTo>
                    <a:pt x="9" y="189"/>
                  </a:moveTo>
                  <a:lnTo>
                    <a:pt x="9" y="196"/>
                  </a:lnTo>
                  <a:lnTo>
                    <a:pt x="45" y="196"/>
                  </a:lnTo>
                  <a:lnTo>
                    <a:pt x="45" y="0"/>
                  </a:lnTo>
                  <a:lnTo>
                    <a:pt x="0" y="4"/>
                  </a:lnTo>
                  <a:lnTo>
                    <a:pt x="0" y="189"/>
                  </a:lnTo>
                  <a:lnTo>
                    <a:pt x="9" y="189"/>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5" name="Freeform 1539"/>
            <p:cNvSpPr>
              <a:spLocks/>
            </p:cNvSpPr>
            <p:nvPr/>
          </p:nvSpPr>
          <p:spPr bwMode="auto">
            <a:xfrm>
              <a:off x="9564" y="2121"/>
              <a:ext cx="45" cy="183"/>
            </a:xfrm>
            <a:custGeom>
              <a:avLst/>
              <a:gdLst/>
              <a:ahLst/>
              <a:cxnLst>
                <a:cxn ang="0">
                  <a:pos x="9" y="175"/>
                </a:cxn>
                <a:cxn ang="0">
                  <a:pos x="9" y="182"/>
                </a:cxn>
                <a:cxn ang="0">
                  <a:pos x="45" y="182"/>
                </a:cxn>
                <a:cxn ang="0">
                  <a:pos x="45" y="0"/>
                </a:cxn>
                <a:cxn ang="0">
                  <a:pos x="28" y="0"/>
                </a:cxn>
                <a:cxn ang="0">
                  <a:pos x="26" y="2"/>
                </a:cxn>
                <a:cxn ang="0">
                  <a:pos x="7" y="2"/>
                </a:cxn>
                <a:cxn ang="0">
                  <a:pos x="2" y="4"/>
                </a:cxn>
                <a:cxn ang="0">
                  <a:pos x="0" y="4"/>
                </a:cxn>
                <a:cxn ang="0">
                  <a:pos x="0" y="175"/>
                </a:cxn>
                <a:cxn ang="0">
                  <a:pos x="9" y="175"/>
                </a:cxn>
              </a:cxnLst>
              <a:rect l="0" t="0" r="r" b="b"/>
              <a:pathLst>
                <a:path w="45" h="183">
                  <a:moveTo>
                    <a:pt x="9" y="175"/>
                  </a:moveTo>
                  <a:lnTo>
                    <a:pt x="9" y="182"/>
                  </a:lnTo>
                  <a:lnTo>
                    <a:pt x="45" y="182"/>
                  </a:lnTo>
                  <a:lnTo>
                    <a:pt x="45" y="0"/>
                  </a:lnTo>
                  <a:lnTo>
                    <a:pt x="28" y="0"/>
                  </a:lnTo>
                  <a:lnTo>
                    <a:pt x="26" y="2"/>
                  </a:lnTo>
                  <a:lnTo>
                    <a:pt x="7" y="2"/>
                  </a:lnTo>
                  <a:lnTo>
                    <a:pt x="2" y="4"/>
                  </a:lnTo>
                  <a:lnTo>
                    <a:pt x="0" y="4"/>
                  </a:lnTo>
                  <a:lnTo>
                    <a:pt x="0" y="175"/>
                  </a:lnTo>
                  <a:lnTo>
                    <a:pt x="9" y="175"/>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6" name="Freeform 1540"/>
            <p:cNvSpPr>
              <a:spLocks/>
            </p:cNvSpPr>
            <p:nvPr/>
          </p:nvSpPr>
          <p:spPr bwMode="auto">
            <a:xfrm>
              <a:off x="9564" y="2121"/>
              <a:ext cx="45" cy="168"/>
            </a:xfrm>
            <a:custGeom>
              <a:avLst/>
              <a:gdLst/>
              <a:ahLst/>
              <a:cxnLst>
                <a:cxn ang="0">
                  <a:pos x="45" y="0"/>
                </a:cxn>
                <a:cxn ang="0">
                  <a:pos x="31" y="0"/>
                </a:cxn>
                <a:cxn ang="0">
                  <a:pos x="28" y="2"/>
                </a:cxn>
                <a:cxn ang="0">
                  <a:pos x="7" y="2"/>
                </a:cxn>
                <a:cxn ang="0">
                  <a:pos x="2" y="4"/>
                </a:cxn>
                <a:cxn ang="0">
                  <a:pos x="0" y="4"/>
                </a:cxn>
                <a:cxn ang="0">
                  <a:pos x="0" y="160"/>
                </a:cxn>
                <a:cxn ang="0">
                  <a:pos x="4" y="160"/>
                </a:cxn>
                <a:cxn ang="0">
                  <a:pos x="4" y="163"/>
                </a:cxn>
                <a:cxn ang="0">
                  <a:pos x="9" y="163"/>
                </a:cxn>
                <a:cxn ang="0">
                  <a:pos x="9" y="167"/>
                </a:cxn>
                <a:cxn ang="0">
                  <a:pos x="45" y="167"/>
                </a:cxn>
                <a:cxn ang="0">
                  <a:pos x="45" y="0"/>
                </a:cxn>
              </a:cxnLst>
              <a:rect l="0" t="0" r="r" b="b"/>
              <a:pathLst>
                <a:path w="45" h="168">
                  <a:moveTo>
                    <a:pt x="45" y="0"/>
                  </a:moveTo>
                  <a:lnTo>
                    <a:pt x="31" y="0"/>
                  </a:lnTo>
                  <a:lnTo>
                    <a:pt x="28" y="2"/>
                  </a:lnTo>
                  <a:lnTo>
                    <a:pt x="7" y="2"/>
                  </a:lnTo>
                  <a:lnTo>
                    <a:pt x="2" y="4"/>
                  </a:lnTo>
                  <a:lnTo>
                    <a:pt x="0" y="4"/>
                  </a:lnTo>
                  <a:lnTo>
                    <a:pt x="0" y="160"/>
                  </a:lnTo>
                  <a:lnTo>
                    <a:pt x="4" y="160"/>
                  </a:lnTo>
                  <a:lnTo>
                    <a:pt x="4" y="163"/>
                  </a:lnTo>
                  <a:lnTo>
                    <a:pt x="9" y="163"/>
                  </a:lnTo>
                  <a:lnTo>
                    <a:pt x="9" y="167"/>
                  </a:lnTo>
                  <a:lnTo>
                    <a:pt x="45" y="167"/>
                  </a:lnTo>
                  <a:lnTo>
                    <a:pt x="45" y="0"/>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7" name="Freeform 1541"/>
            <p:cNvSpPr>
              <a:spLocks/>
            </p:cNvSpPr>
            <p:nvPr/>
          </p:nvSpPr>
          <p:spPr bwMode="auto">
            <a:xfrm>
              <a:off x="9564" y="2121"/>
              <a:ext cx="45" cy="154"/>
            </a:xfrm>
            <a:custGeom>
              <a:avLst/>
              <a:gdLst/>
              <a:ahLst/>
              <a:cxnLst>
                <a:cxn ang="0">
                  <a:pos x="9" y="148"/>
                </a:cxn>
                <a:cxn ang="0">
                  <a:pos x="9" y="153"/>
                </a:cxn>
                <a:cxn ang="0">
                  <a:pos x="45" y="153"/>
                </a:cxn>
                <a:cxn ang="0">
                  <a:pos x="45" y="0"/>
                </a:cxn>
                <a:cxn ang="0">
                  <a:pos x="31" y="0"/>
                </a:cxn>
                <a:cxn ang="0">
                  <a:pos x="28" y="2"/>
                </a:cxn>
                <a:cxn ang="0">
                  <a:pos x="7" y="2"/>
                </a:cxn>
                <a:cxn ang="0">
                  <a:pos x="2" y="4"/>
                </a:cxn>
                <a:cxn ang="0">
                  <a:pos x="0" y="4"/>
                </a:cxn>
                <a:cxn ang="0">
                  <a:pos x="0" y="148"/>
                </a:cxn>
                <a:cxn ang="0">
                  <a:pos x="9" y="148"/>
                </a:cxn>
              </a:cxnLst>
              <a:rect l="0" t="0" r="r" b="b"/>
              <a:pathLst>
                <a:path w="45" h="154">
                  <a:moveTo>
                    <a:pt x="9" y="148"/>
                  </a:moveTo>
                  <a:lnTo>
                    <a:pt x="9" y="153"/>
                  </a:lnTo>
                  <a:lnTo>
                    <a:pt x="45" y="153"/>
                  </a:lnTo>
                  <a:lnTo>
                    <a:pt x="45" y="0"/>
                  </a:lnTo>
                  <a:lnTo>
                    <a:pt x="31" y="0"/>
                  </a:lnTo>
                  <a:lnTo>
                    <a:pt x="28" y="2"/>
                  </a:lnTo>
                  <a:lnTo>
                    <a:pt x="7" y="2"/>
                  </a:lnTo>
                  <a:lnTo>
                    <a:pt x="2" y="4"/>
                  </a:lnTo>
                  <a:lnTo>
                    <a:pt x="0" y="4"/>
                  </a:lnTo>
                  <a:lnTo>
                    <a:pt x="0" y="148"/>
                  </a:lnTo>
                  <a:lnTo>
                    <a:pt x="9" y="148"/>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8" name="Freeform 1542"/>
            <p:cNvSpPr>
              <a:spLocks/>
            </p:cNvSpPr>
            <p:nvPr/>
          </p:nvSpPr>
          <p:spPr bwMode="auto">
            <a:xfrm>
              <a:off x="9564" y="2121"/>
              <a:ext cx="45" cy="142"/>
            </a:xfrm>
            <a:custGeom>
              <a:avLst/>
              <a:gdLst/>
              <a:ahLst/>
              <a:cxnLst>
                <a:cxn ang="0">
                  <a:pos x="16" y="139"/>
                </a:cxn>
                <a:cxn ang="0">
                  <a:pos x="19" y="141"/>
                </a:cxn>
                <a:cxn ang="0">
                  <a:pos x="45" y="141"/>
                </a:cxn>
                <a:cxn ang="0">
                  <a:pos x="45" y="0"/>
                </a:cxn>
                <a:cxn ang="0">
                  <a:pos x="31" y="0"/>
                </a:cxn>
                <a:cxn ang="0">
                  <a:pos x="28" y="2"/>
                </a:cxn>
                <a:cxn ang="0">
                  <a:pos x="7" y="2"/>
                </a:cxn>
                <a:cxn ang="0">
                  <a:pos x="2" y="4"/>
                </a:cxn>
                <a:cxn ang="0">
                  <a:pos x="0" y="4"/>
                </a:cxn>
                <a:cxn ang="0">
                  <a:pos x="0" y="134"/>
                </a:cxn>
                <a:cxn ang="0">
                  <a:pos x="9" y="134"/>
                </a:cxn>
                <a:cxn ang="0">
                  <a:pos x="9" y="139"/>
                </a:cxn>
                <a:cxn ang="0">
                  <a:pos x="16" y="139"/>
                </a:cxn>
              </a:cxnLst>
              <a:rect l="0" t="0" r="r" b="b"/>
              <a:pathLst>
                <a:path w="45" h="142">
                  <a:moveTo>
                    <a:pt x="16" y="139"/>
                  </a:moveTo>
                  <a:lnTo>
                    <a:pt x="19" y="141"/>
                  </a:lnTo>
                  <a:lnTo>
                    <a:pt x="45" y="141"/>
                  </a:lnTo>
                  <a:lnTo>
                    <a:pt x="45" y="0"/>
                  </a:lnTo>
                  <a:lnTo>
                    <a:pt x="31" y="0"/>
                  </a:lnTo>
                  <a:lnTo>
                    <a:pt x="28" y="2"/>
                  </a:lnTo>
                  <a:lnTo>
                    <a:pt x="7" y="2"/>
                  </a:lnTo>
                  <a:lnTo>
                    <a:pt x="2" y="4"/>
                  </a:lnTo>
                  <a:lnTo>
                    <a:pt x="0" y="4"/>
                  </a:lnTo>
                  <a:lnTo>
                    <a:pt x="0" y="134"/>
                  </a:lnTo>
                  <a:lnTo>
                    <a:pt x="9" y="134"/>
                  </a:lnTo>
                  <a:lnTo>
                    <a:pt x="9" y="139"/>
                  </a:lnTo>
                  <a:lnTo>
                    <a:pt x="16" y="139"/>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9" name="Freeform 1543"/>
            <p:cNvSpPr>
              <a:spLocks/>
            </p:cNvSpPr>
            <p:nvPr/>
          </p:nvSpPr>
          <p:spPr bwMode="auto">
            <a:xfrm>
              <a:off x="9564" y="2121"/>
              <a:ext cx="45" cy="127"/>
            </a:xfrm>
            <a:custGeom>
              <a:avLst/>
              <a:gdLst/>
              <a:ahLst/>
              <a:cxnLst>
                <a:cxn ang="0">
                  <a:pos x="4" y="120"/>
                </a:cxn>
                <a:cxn ang="0">
                  <a:pos x="4" y="122"/>
                </a:cxn>
                <a:cxn ang="0">
                  <a:pos x="9" y="122"/>
                </a:cxn>
                <a:cxn ang="0">
                  <a:pos x="9" y="127"/>
                </a:cxn>
                <a:cxn ang="0">
                  <a:pos x="45" y="127"/>
                </a:cxn>
                <a:cxn ang="0">
                  <a:pos x="45" y="0"/>
                </a:cxn>
                <a:cxn ang="0">
                  <a:pos x="31" y="0"/>
                </a:cxn>
                <a:cxn ang="0">
                  <a:pos x="28" y="2"/>
                </a:cxn>
                <a:cxn ang="0">
                  <a:pos x="2" y="2"/>
                </a:cxn>
                <a:cxn ang="0">
                  <a:pos x="0" y="4"/>
                </a:cxn>
                <a:cxn ang="0">
                  <a:pos x="0" y="120"/>
                </a:cxn>
                <a:cxn ang="0">
                  <a:pos x="4" y="120"/>
                </a:cxn>
              </a:cxnLst>
              <a:rect l="0" t="0" r="r" b="b"/>
              <a:pathLst>
                <a:path w="45" h="127">
                  <a:moveTo>
                    <a:pt x="4" y="120"/>
                  </a:moveTo>
                  <a:lnTo>
                    <a:pt x="4" y="122"/>
                  </a:lnTo>
                  <a:lnTo>
                    <a:pt x="9" y="122"/>
                  </a:lnTo>
                  <a:lnTo>
                    <a:pt x="9" y="127"/>
                  </a:lnTo>
                  <a:lnTo>
                    <a:pt x="45" y="127"/>
                  </a:lnTo>
                  <a:lnTo>
                    <a:pt x="45" y="0"/>
                  </a:lnTo>
                  <a:lnTo>
                    <a:pt x="31" y="0"/>
                  </a:lnTo>
                  <a:lnTo>
                    <a:pt x="28" y="2"/>
                  </a:lnTo>
                  <a:lnTo>
                    <a:pt x="2" y="2"/>
                  </a:lnTo>
                  <a:lnTo>
                    <a:pt x="0" y="4"/>
                  </a:lnTo>
                  <a:lnTo>
                    <a:pt x="0" y="120"/>
                  </a:lnTo>
                  <a:lnTo>
                    <a:pt x="4" y="12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0" name="Freeform 1544"/>
            <p:cNvSpPr>
              <a:spLocks/>
            </p:cNvSpPr>
            <p:nvPr/>
          </p:nvSpPr>
          <p:spPr bwMode="auto">
            <a:xfrm>
              <a:off x="9564" y="2121"/>
              <a:ext cx="45" cy="113"/>
            </a:xfrm>
            <a:custGeom>
              <a:avLst/>
              <a:gdLst/>
              <a:ahLst/>
              <a:cxnLst>
                <a:cxn ang="0">
                  <a:pos x="9" y="107"/>
                </a:cxn>
                <a:cxn ang="0">
                  <a:pos x="9" y="112"/>
                </a:cxn>
                <a:cxn ang="0">
                  <a:pos x="45" y="112"/>
                </a:cxn>
                <a:cxn ang="0">
                  <a:pos x="45" y="0"/>
                </a:cxn>
                <a:cxn ang="0">
                  <a:pos x="31" y="0"/>
                </a:cxn>
                <a:cxn ang="0">
                  <a:pos x="28" y="2"/>
                </a:cxn>
                <a:cxn ang="0">
                  <a:pos x="2" y="2"/>
                </a:cxn>
                <a:cxn ang="0">
                  <a:pos x="0" y="4"/>
                </a:cxn>
                <a:cxn ang="0">
                  <a:pos x="0" y="107"/>
                </a:cxn>
                <a:cxn ang="0">
                  <a:pos x="9" y="107"/>
                </a:cxn>
              </a:cxnLst>
              <a:rect l="0" t="0" r="r" b="b"/>
              <a:pathLst>
                <a:path w="45" h="113">
                  <a:moveTo>
                    <a:pt x="9" y="107"/>
                  </a:moveTo>
                  <a:lnTo>
                    <a:pt x="9" y="112"/>
                  </a:lnTo>
                  <a:lnTo>
                    <a:pt x="45" y="112"/>
                  </a:lnTo>
                  <a:lnTo>
                    <a:pt x="45" y="0"/>
                  </a:lnTo>
                  <a:lnTo>
                    <a:pt x="31" y="0"/>
                  </a:lnTo>
                  <a:lnTo>
                    <a:pt x="28" y="2"/>
                  </a:lnTo>
                  <a:lnTo>
                    <a:pt x="2" y="2"/>
                  </a:lnTo>
                  <a:lnTo>
                    <a:pt x="0" y="4"/>
                  </a:lnTo>
                  <a:lnTo>
                    <a:pt x="0" y="107"/>
                  </a:lnTo>
                  <a:lnTo>
                    <a:pt x="9" y="107"/>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1" name="Freeform 1545"/>
            <p:cNvSpPr>
              <a:spLocks/>
            </p:cNvSpPr>
            <p:nvPr/>
          </p:nvSpPr>
          <p:spPr bwMode="auto">
            <a:xfrm>
              <a:off x="9564" y="2121"/>
              <a:ext cx="45" cy="99"/>
            </a:xfrm>
            <a:custGeom>
              <a:avLst/>
              <a:gdLst/>
              <a:ahLst/>
              <a:cxnLst>
                <a:cxn ang="0">
                  <a:pos x="9" y="93"/>
                </a:cxn>
                <a:cxn ang="0">
                  <a:pos x="9" y="98"/>
                </a:cxn>
                <a:cxn ang="0">
                  <a:pos x="45" y="98"/>
                </a:cxn>
                <a:cxn ang="0">
                  <a:pos x="45" y="0"/>
                </a:cxn>
                <a:cxn ang="0">
                  <a:pos x="33" y="0"/>
                </a:cxn>
                <a:cxn ang="0">
                  <a:pos x="31" y="2"/>
                </a:cxn>
                <a:cxn ang="0">
                  <a:pos x="2" y="2"/>
                </a:cxn>
                <a:cxn ang="0">
                  <a:pos x="0" y="4"/>
                </a:cxn>
                <a:cxn ang="0">
                  <a:pos x="0" y="93"/>
                </a:cxn>
                <a:cxn ang="0">
                  <a:pos x="9" y="93"/>
                </a:cxn>
              </a:cxnLst>
              <a:rect l="0" t="0" r="r" b="b"/>
              <a:pathLst>
                <a:path w="45" h="99">
                  <a:moveTo>
                    <a:pt x="9" y="93"/>
                  </a:moveTo>
                  <a:lnTo>
                    <a:pt x="9" y="98"/>
                  </a:lnTo>
                  <a:lnTo>
                    <a:pt x="45" y="98"/>
                  </a:lnTo>
                  <a:lnTo>
                    <a:pt x="45" y="0"/>
                  </a:lnTo>
                  <a:lnTo>
                    <a:pt x="33" y="0"/>
                  </a:lnTo>
                  <a:lnTo>
                    <a:pt x="31" y="2"/>
                  </a:lnTo>
                  <a:lnTo>
                    <a:pt x="2" y="2"/>
                  </a:lnTo>
                  <a:lnTo>
                    <a:pt x="0" y="4"/>
                  </a:lnTo>
                  <a:lnTo>
                    <a:pt x="0" y="93"/>
                  </a:lnTo>
                  <a:lnTo>
                    <a:pt x="9" y="93"/>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2" name="Freeform 1546"/>
            <p:cNvSpPr>
              <a:spLocks/>
            </p:cNvSpPr>
            <p:nvPr/>
          </p:nvSpPr>
          <p:spPr bwMode="auto">
            <a:xfrm>
              <a:off x="9564" y="2121"/>
              <a:ext cx="45" cy="84"/>
            </a:xfrm>
            <a:custGeom>
              <a:avLst/>
              <a:gdLst/>
              <a:ahLst/>
              <a:cxnLst>
                <a:cxn ang="0">
                  <a:pos x="45" y="0"/>
                </a:cxn>
                <a:cxn ang="0">
                  <a:pos x="33" y="0"/>
                </a:cxn>
                <a:cxn ang="0">
                  <a:pos x="31" y="2"/>
                </a:cxn>
                <a:cxn ang="0">
                  <a:pos x="0" y="2"/>
                </a:cxn>
                <a:cxn ang="0">
                  <a:pos x="0" y="79"/>
                </a:cxn>
                <a:cxn ang="0">
                  <a:pos x="9" y="79"/>
                </a:cxn>
                <a:cxn ang="0">
                  <a:pos x="9" y="83"/>
                </a:cxn>
                <a:cxn ang="0">
                  <a:pos x="45" y="83"/>
                </a:cxn>
                <a:cxn ang="0">
                  <a:pos x="45" y="0"/>
                </a:cxn>
              </a:cxnLst>
              <a:rect l="0" t="0" r="r" b="b"/>
              <a:pathLst>
                <a:path w="45" h="84">
                  <a:moveTo>
                    <a:pt x="45" y="0"/>
                  </a:moveTo>
                  <a:lnTo>
                    <a:pt x="33" y="0"/>
                  </a:lnTo>
                  <a:lnTo>
                    <a:pt x="31" y="2"/>
                  </a:lnTo>
                  <a:lnTo>
                    <a:pt x="0" y="2"/>
                  </a:lnTo>
                  <a:lnTo>
                    <a:pt x="0" y="79"/>
                  </a:lnTo>
                  <a:lnTo>
                    <a:pt x="9" y="79"/>
                  </a:lnTo>
                  <a:lnTo>
                    <a:pt x="9" y="83"/>
                  </a:lnTo>
                  <a:lnTo>
                    <a:pt x="45" y="83"/>
                  </a:lnTo>
                  <a:lnTo>
                    <a:pt x="45" y="0"/>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3" name="Freeform 1547"/>
            <p:cNvSpPr>
              <a:spLocks/>
            </p:cNvSpPr>
            <p:nvPr/>
          </p:nvSpPr>
          <p:spPr bwMode="auto">
            <a:xfrm>
              <a:off x="9564" y="2121"/>
              <a:ext cx="45" cy="70"/>
            </a:xfrm>
            <a:custGeom>
              <a:avLst/>
              <a:gdLst/>
              <a:ahLst/>
              <a:cxnLst>
                <a:cxn ang="0">
                  <a:pos x="45" y="0"/>
                </a:cxn>
                <a:cxn ang="0">
                  <a:pos x="33" y="0"/>
                </a:cxn>
                <a:cxn ang="0">
                  <a:pos x="31" y="2"/>
                </a:cxn>
                <a:cxn ang="0">
                  <a:pos x="0" y="2"/>
                </a:cxn>
                <a:cxn ang="0">
                  <a:pos x="0" y="67"/>
                </a:cxn>
                <a:cxn ang="0">
                  <a:pos x="9" y="67"/>
                </a:cxn>
                <a:cxn ang="0">
                  <a:pos x="9" y="69"/>
                </a:cxn>
                <a:cxn ang="0">
                  <a:pos x="45" y="69"/>
                </a:cxn>
                <a:cxn ang="0">
                  <a:pos x="45" y="0"/>
                </a:cxn>
              </a:cxnLst>
              <a:rect l="0" t="0" r="r" b="b"/>
              <a:pathLst>
                <a:path w="45" h="70">
                  <a:moveTo>
                    <a:pt x="45" y="0"/>
                  </a:moveTo>
                  <a:lnTo>
                    <a:pt x="33" y="0"/>
                  </a:lnTo>
                  <a:lnTo>
                    <a:pt x="31" y="2"/>
                  </a:lnTo>
                  <a:lnTo>
                    <a:pt x="0" y="2"/>
                  </a:lnTo>
                  <a:lnTo>
                    <a:pt x="0" y="67"/>
                  </a:lnTo>
                  <a:lnTo>
                    <a:pt x="9" y="67"/>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4" name="Freeform 1548"/>
            <p:cNvSpPr>
              <a:spLocks/>
            </p:cNvSpPr>
            <p:nvPr/>
          </p:nvSpPr>
          <p:spPr bwMode="auto">
            <a:xfrm>
              <a:off x="9564" y="2121"/>
              <a:ext cx="45" cy="55"/>
            </a:xfrm>
            <a:custGeom>
              <a:avLst/>
              <a:gdLst/>
              <a:ahLst/>
              <a:cxnLst>
                <a:cxn ang="0">
                  <a:pos x="45" y="0"/>
                </a:cxn>
                <a:cxn ang="0">
                  <a:pos x="36" y="0"/>
                </a:cxn>
                <a:cxn ang="0">
                  <a:pos x="33" y="2"/>
                </a:cxn>
                <a:cxn ang="0">
                  <a:pos x="0" y="2"/>
                </a:cxn>
                <a:cxn ang="0">
                  <a:pos x="0" y="52"/>
                </a:cxn>
                <a:cxn ang="0">
                  <a:pos x="9" y="52"/>
                </a:cxn>
                <a:cxn ang="0">
                  <a:pos x="9" y="55"/>
                </a:cxn>
                <a:cxn ang="0">
                  <a:pos x="45" y="55"/>
                </a:cxn>
                <a:cxn ang="0">
                  <a:pos x="45" y="0"/>
                </a:cxn>
              </a:cxnLst>
              <a:rect l="0" t="0" r="r" b="b"/>
              <a:pathLst>
                <a:path w="45" h="55">
                  <a:moveTo>
                    <a:pt x="45" y="0"/>
                  </a:moveTo>
                  <a:lnTo>
                    <a:pt x="36" y="0"/>
                  </a:lnTo>
                  <a:lnTo>
                    <a:pt x="33" y="2"/>
                  </a:lnTo>
                  <a:lnTo>
                    <a:pt x="0" y="2"/>
                  </a:lnTo>
                  <a:lnTo>
                    <a:pt x="0"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5" name="Freeform 1549"/>
            <p:cNvSpPr>
              <a:spLocks/>
            </p:cNvSpPr>
            <p:nvPr/>
          </p:nvSpPr>
          <p:spPr bwMode="auto">
            <a:xfrm>
              <a:off x="9564" y="2121"/>
              <a:ext cx="45" cy="41"/>
            </a:xfrm>
            <a:custGeom>
              <a:avLst/>
              <a:gdLst/>
              <a:ahLst/>
              <a:cxnLst>
                <a:cxn ang="0">
                  <a:pos x="9" y="38"/>
                </a:cxn>
                <a:cxn ang="0">
                  <a:pos x="9" y="40"/>
                </a:cxn>
                <a:cxn ang="0">
                  <a:pos x="45" y="40"/>
                </a:cxn>
                <a:cxn ang="0">
                  <a:pos x="45" y="0"/>
                </a:cxn>
                <a:cxn ang="0">
                  <a:pos x="0" y="2"/>
                </a:cxn>
                <a:cxn ang="0">
                  <a:pos x="0" y="38"/>
                </a:cxn>
                <a:cxn ang="0">
                  <a:pos x="9" y="38"/>
                </a:cxn>
              </a:cxnLst>
              <a:rect l="0" t="0" r="r" b="b"/>
              <a:pathLst>
                <a:path w="45" h="41">
                  <a:moveTo>
                    <a:pt x="9" y="38"/>
                  </a:moveTo>
                  <a:lnTo>
                    <a:pt x="9" y="40"/>
                  </a:lnTo>
                  <a:lnTo>
                    <a:pt x="45" y="40"/>
                  </a:lnTo>
                  <a:lnTo>
                    <a:pt x="45" y="0"/>
                  </a:lnTo>
                  <a:lnTo>
                    <a:pt x="0" y="2"/>
                  </a:lnTo>
                  <a:lnTo>
                    <a:pt x="0" y="38"/>
                  </a:lnTo>
                  <a:lnTo>
                    <a:pt x="9" y="38"/>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6" name="Freeform 1550"/>
            <p:cNvSpPr>
              <a:spLocks/>
            </p:cNvSpPr>
            <p:nvPr/>
          </p:nvSpPr>
          <p:spPr bwMode="auto">
            <a:xfrm>
              <a:off x="9616" y="2080"/>
              <a:ext cx="159" cy="212"/>
            </a:xfrm>
            <a:custGeom>
              <a:avLst/>
              <a:gdLst/>
              <a:ahLst/>
              <a:cxnLst>
                <a:cxn ang="0">
                  <a:pos x="4" y="48"/>
                </a:cxn>
                <a:cxn ang="0">
                  <a:pos x="2" y="69"/>
                </a:cxn>
                <a:cxn ang="0">
                  <a:pos x="2" y="91"/>
                </a:cxn>
                <a:cxn ang="0">
                  <a:pos x="0" y="112"/>
                </a:cxn>
                <a:cxn ang="0">
                  <a:pos x="2" y="134"/>
                </a:cxn>
                <a:cxn ang="0">
                  <a:pos x="2" y="156"/>
                </a:cxn>
                <a:cxn ang="0">
                  <a:pos x="4" y="177"/>
                </a:cxn>
                <a:cxn ang="0">
                  <a:pos x="7" y="201"/>
                </a:cxn>
                <a:cxn ang="0">
                  <a:pos x="12" y="201"/>
                </a:cxn>
                <a:cxn ang="0">
                  <a:pos x="14" y="204"/>
                </a:cxn>
                <a:cxn ang="0">
                  <a:pos x="24" y="204"/>
                </a:cxn>
                <a:cxn ang="0">
                  <a:pos x="26" y="206"/>
                </a:cxn>
                <a:cxn ang="0">
                  <a:pos x="36" y="206"/>
                </a:cxn>
                <a:cxn ang="0">
                  <a:pos x="40" y="208"/>
                </a:cxn>
                <a:cxn ang="0">
                  <a:pos x="62" y="208"/>
                </a:cxn>
                <a:cxn ang="0">
                  <a:pos x="67" y="211"/>
                </a:cxn>
                <a:cxn ang="0">
                  <a:pos x="112" y="211"/>
                </a:cxn>
                <a:cxn ang="0">
                  <a:pos x="117" y="208"/>
                </a:cxn>
                <a:cxn ang="0">
                  <a:pos x="136" y="208"/>
                </a:cxn>
                <a:cxn ang="0">
                  <a:pos x="141" y="206"/>
                </a:cxn>
                <a:cxn ang="0">
                  <a:pos x="151" y="206"/>
                </a:cxn>
                <a:cxn ang="0">
                  <a:pos x="156" y="204"/>
                </a:cxn>
                <a:cxn ang="0">
                  <a:pos x="153" y="153"/>
                </a:cxn>
                <a:cxn ang="0">
                  <a:pos x="153" y="103"/>
                </a:cxn>
                <a:cxn ang="0">
                  <a:pos x="156" y="52"/>
                </a:cxn>
                <a:cxn ang="0">
                  <a:pos x="158" y="0"/>
                </a:cxn>
                <a:cxn ang="0">
                  <a:pos x="148" y="0"/>
                </a:cxn>
                <a:cxn ang="0">
                  <a:pos x="144" y="2"/>
                </a:cxn>
                <a:cxn ang="0">
                  <a:pos x="115" y="2"/>
                </a:cxn>
                <a:cxn ang="0">
                  <a:pos x="110" y="4"/>
                </a:cxn>
                <a:cxn ang="0">
                  <a:pos x="96" y="4"/>
                </a:cxn>
                <a:cxn ang="0">
                  <a:pos x="91" y="7"/>
                </a:cxn>
                <a:cxn ang="0">
                  <a:pos x="84" y="7"/>
                </a:cxn>
                <a:cxn ang="0">
                  <a:pos x="79" y="9"/>
                </a:cxn>
                <a:cxn ang="0">
                  <a:pos x="69" y="9"/>
                </a:cxn>
                <a:cxn ang="0">
                  <a:pos x="64" y="12"/>
                </a:cxn>
                <a:cxn ang="0">
                  <a:pos x="55" y="12"/>
                </a:cxn>
                <a:cxn ang="0">
                  <a:pos x="50" y="14"/>
                </a:cxn>
                <a:cxn ang="0">
                  <a:pos x="45" y="14"/>
                </a:cxn>
                <a:cxn ang="0">
                  <a:pos x="40" y="16"/>
                </a:cxn>
                <a:cxn ang="0">
                  <a:pos x="31" y="16"/>
                </a:cxn>
                <a:cxn ang="0">
                  <a:pos x="26" y="19"/>
                </a:cxn>
                <a:cxn ang="0">
                  <a:pos x="24" y="19"/>
                </a:cxn>
                <a:cxn ang="0">
                  <a:pos x="19" y="21"/>
                </a:cxn>
                <a:cxn ang="0">
                  <a:pos x="14" y="21"/>
                </a:cxn>
                <a:cxn ang="0">
                  <a:pos x="9" y="24"/>
                </a:cxn>
                <a:cxn ang="0">
                  <a:pos x="4" y="48"/>
                </a:cxn>
              </a:cxnLst>
              <a:rect l="0" t="0" r="r" b="b"/>
              <a:pathLst>
                <a:path w="159" h="212">
                  <a:moveTo>
                    <a:pt x="4" y="48"/>
                  </a:moveTo>
                  <a:lnTo>
                    <a:pt x="2" y="69"/>
                  </a:lnTo>
                  <a:lnTo>
                    <a:pt x="2" y="91"/>
                  </a:lnTo>
                  <a:lnTo>
                    <a:pt x="0" y="112"/>
                  </a:lnTo>
                  <a:lnTo>
                    <a:pt x="2" y="134"/>
                  </a:lnTo>
                  <a:lnTo>
                    <a:pt x="2" y="156"/>
                  </a:lnTo>
                  <a:lnTo>
                    <a:pt x="4" y="177"/>
                  </a:lnTo>
                  <a:lnTo>
                    <a:pt x="7" y="201"/>
                  </a:lnTo>
                  <a:lnTo>
                    <a:pt x="12" y="201"/>
                  </a:lnTo>
                  <a:lnTo>
                    <a:pt x="14" y="204"/>
                  </a:lnTo>
                  <a:lnTo>
                    <a:pt x="24" y="204"/>
                  </a:lnTo>
                  <a:lnTo>
                    <a:pt x="26" y="206"/>
                  </a:lnTo>
                  <a:lnTo>
                    <a:pt x="36" y="206"/>
                  </a:lnTo>
                  <a:lnTo>
                    <a:pt x="40" y="208"/>
                  </a:lnTo>
                  <a:lnTo>
                    <a:pt x="62" y="208"/>
                  </a:lnTo>
                  <a:lnTo>
                    <a:pt x="67" y="211"/>
                  </a:lnTo>
                  <a:lnTo>
                    <a:pt x="112" y="211"/>
                  </a:lnTo>
                  <a:lnTo>
                    <a:pt x="117" y="208"/>
                  </a:lnTo>
                  <a:lnTo>
                    <a:pt x="136" y="208"/>
                  </a:lnTo>
                  <a:lnTo>
                    <a:pt x="141" y="206"/>
                  </a:lnTo>
                  <a:lnTo>
                    <a:pt x="151" y="206"/>
                  </a:lnTo>
                  <a:lnTo>
                    <a:pt x="156" y="204"/>
                  </a:lnTo>
                  <a:lnTo>
                    <a:pt x="153" y="153"/>
                  </a:lnTo>
                  <a:lnTo>
                    <a:pt x="153" y="103"/>
                  </a:lnTo>
                  <a:lnTo>
                    <a:pt x="156" y="52"/>
                  </a:lnTo>
                  <a:lnTo>
                    <a:pt x="158" y="0"/>
                  </a:lnTo>
                  <a:lnTo>
                    <a:pt x="148" y="0"/>
                  </a:lnTo>
                  <a:lnTo>
                    <a:pt x="144" y="2"/>
                  </a:lnTo>
                  <a:lnTo>
                    <a:pt x="115" y="2"/>
                  </a:lnTo>
                  <a:lnTo>
                    <a:pt x="110" y="4"/>
                  </a:lnTo>
                  <a:lnTo>
                    <a:pt x="96" y="4"/>
                  </a:lnTo>
                  <a:lnTo>
                    <a:pt x="91" y="7"/>
                  </a:lnTo>
                  <a:lnTo>
                    <a:pt x="84" y="7"/>
                  </a:lnTo>
                  <a:lnTo>
                    <a:pt x="79" y="9"/>
                  </a:lnTo>
                  <a:lnTo>
                    <a:pt x="69" y="9"/>
                  </a:lnTo>
                  <a:lnTo>
                    <a:pt x="64" y="12"/>
                  </a:lnTo>
                  <a:lnTo>
                    <a:pt x="55" y="12"/>
                  </a:lnTo>
                  <a:lnTo>
                    <a:pt x="50" y="14"/>
                  </a:lnTo>
                  <a:lnTo>
                    <a:pt x="45" y="14"/>
                  </a:lnTo>
                  <a:lnTo>
                    <a:pt x="40" y="16"/>
                  </a:lnTo>
                  <a:lnTo>
                    <a:pt x="31" y="16"/>
                  </a:lnTo>
                  <a:lnTo>
                    <a:pt x="26" y="19"/>
                  </a:lnTo>
                  <a:lnTo>
                    <a:pt x="24" y="19"/>
                  </a:lnTo>
                  <a:lnTo>
                    <a:pt x="19" y="21"/>
                  </a:lnTo>
                  <a:lnTo>
                    <a:pt x="14" y="21"/>
                  </a:lnTo>
                  <a:lnTo>
                    <a:pt x="9" y="24"/>
                  </a:lnTo>
                  <a:lnTo>
                    <a:pt x="4" y="48"/>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7" name="Freeform 1551"/>
            <p:cNvSpPr>
              <a:spLocks/>
            </p:cNvSpPr>
            <p:nvPr/>
          </p:nvSpPr>
          <p:spPr bwMode="auto">
            <a:xfrm>
              <a:off x="9619" y="2080"/>
              <a:ext cx="151" cy="204"/>
            </a:xfrm>
            <a:custGeom>
              <a:avLst/>
              <a:gdLst/>
              <a:ahLst/>
              <a:cxnLst>
                <a:cxn ang="0">
                  <a:pos x="12" y="21"/>
                </a:cxn>
                <a:cxn ang="0">
                  <a:pos x="7" y="24"/>
                </a:cxn>
                <a:cxn ang="0">
                  <a:pos x="4" y="45"/>
                </a:cxn>
                <a:cxn ang="0">
                  <a:pos x="0" y="67"/>
                </a:cxn>
                <a:cxn ang="0">
                  <a:pos x="0" y="151"/>
                </a:cxn>
                <a:cxn ang="0">
                  <a:pos x="4" y="194"/>
                </a:cxn>
                <a:cxn ang="0">
                  <a:pos x="12" y="196"/>
                </a:cxn>
                <a:cxn ang="0">
                  <a:pos x="21" y="199"/>
                </a:cxn>
                <a:cxn ang="0">
                  <a:pos x="28" y="199"/>
                </a:cxn>
                <a:cxn ang="0">
                  <a:pos x="38" y="201"/>
                </a:cxn>
                <a:cxn ang="0">
                  <a:pos x="48" y="201"/>
                </a:cxn>
                <a:cxn ang="0">
                  <a:pos x="57" y="204"/>
                </a:cxn>
                <a:cxn ang="0">
                  <a:pos x="98" y="204"/>
                </a:cxn>
                <a:cxn ang="0">
                  <a:pos x="108" y="201"/>
                </a:cxn>
                <a:cxn ang="0">
                  <a:pos x="127" y="201"/>
                </a:cxn>
                <a:cxn ang="0">
                  <a:pos x="134" y="199"/>
                </a:cxn>
                <a:cxn ang="0">
                  <a:pos x="141" y="199"/>
                </a:cxn>
                <a:cxn ang="0">
                  <a:pos x="148" y="196"/>
                </a:cxn>
                <a:cxn ang="0">
                  <a:pos x="148" y="50"/>
                </a:cxn>
                <a:cxn ang="0">
                  <a:pos x="151" y="0"/>
                </a:cxn>
                <a:cxn ang="0">
                  <a:pos x="148" y="2"/>
                </a:cxn>
                <a:cxn ang="0">
                  <a:pos x="115" y="2"/>
                </a:cxn>
                <a:cxn ang="0">
                  <a:pos x="110" y="4"/>
                </a:cxn>
                <a:cxn ang="0">
                  <a:pos x="96" y="4"/>
                </a:cxn>
                <a:cxn ang="0">
                  <a:pos x="93" y="7"/>
                </a:cxn>
                <a:cxn ang="0">
                  <a:pos x="79" y="7"/>
                </a:cxn>
                <a:cxn ang="0">
                  <a:pos x="74" y="9"/>
                </a:cxn>
                <a:cxn ang="0">
                  <a:pos x="64" y="9"/>
                </a:cxn>
                <a:cxn ang="0">
                  <a:pos x="60" y="12"/>
                </a:cxn>
                <a:cxn ang="0">
                  <a:pos x="50" y="12"/>
                </a:cxn>
                <a:cxn ang="0">
                  <a:pos x="48" y="14"/>
                </a:cxn>
                <a:cxn ang="0">
                  <a:pos x="43" y="14"/>
                </a:cxn>
                <a:cxn ang="0">
                  <a:pos x="38" y="16"/>
                </a:cxn>
                <a:cxn ang="0">
                  <a:pos x="33" y="16"/>
                </a:cxn>
                <a:cxn ang="0">
                  <a:pos x="28" y="19"/>
                </a:cxn>
                <a:cxn ang="0">
                  <a:pos x="19" y="19"/>
                </a:cxn>
                <a:cxn ang="0">
                  <a:pos x="16" y="21"/>
                </a:cxn>
                <a:cxn ang="0">
                  <a:pos x="12" y="21"/>
                </a:cxn>
              </a:cxnLst>
              <a:rect l="0" t="0" r="r" b="b"/>
              <a:pathLst>
                <a:path w="151" h="204">
                  <a:moveTo>
                    <a:pt x="12" y="21"/>
                  </a:moveTo>
                  <a:lnTo>
                    <a:pt x="7" y="24"/>
                  </a:lnTo>
                  <a:lnTo>
                    <a:pt x="4" y="45"/>
                  </a:lnTo>
                  <a:lnTo>
                    <a:pt x="0" y="67"/>
                  </a:lnTo>
                  <a:lnTo>
                    <a:pt x="0" y="151"/>
                  </a:lnTo>
                  <a:lnTo>
                    <a:pt x="4" y="194"/>
                  </a:lnTo>
                  <a:lnTo>
                    <a:pt x="12" y="196"/>
                  </a:lnTo>
                  <a:lnTo>
                    <a:pt x="21" y="199"/>
                  </a:lnTo>
                  <a:lnTo>
                    <a:pt x="28" y="199"/>
                  </a:lnTo>
                  <a:lnTo>
                    <a:pt x="38" y="201"/>
                  </a:lnTo>
                  <a:lnTo>
                    <a:pt x="48" y="201"/>
                  </a:lnTo>
                  <a:lnTo>
                    <a:pt x="57" y="204"/>
                  </a:lnTo>
                  <a:lnTo>
                    <a:pt x="98" y="204"/>
                  </a:lnTo>
                  <a:lnTo>
                    <a:pt x="108" y="201"/>
                  </a:lnTo>
                  <a:lnTo>
                    <a:pt x="127" y="201"/>
                  </a:lnTo>
                  <a:lnTo>
                    <a:pt x="134" y="199"/>
                  </a:lnTo>
                  <a:lnTo>
                    <a:pt x="141" y="199"/>
                  </a:lnTo>
                  <a:lnTo>
                    <a:pt x="148" y="196"/>
                  </a:lnTo>
                  <a:lnTo>
                    <a:pt x="148" y="50"/>
                  </a:lnTo>
                  <a:lnTo>
                    <a:pt x="151" y="0"/>
                  </a:lnTo>
                  <a:lnTo>
                    <a:pt x="148" y="2"/>
                  </a:lnTo>
                  <a:lnTo>
                    <a:pt x="115" y="2"/>
                  </a:lnTo>
                  <a:lnTo>
                    <a:pt x="110" y="4"/>
                  </a:lnTo>
                  <a:lnTo>
                    <a:pt x="96" y="4"/>
                  </a:lnTo>
                  <a:lnTo>
                    <a:pt x="93" y="7"/>
                  </a:lnTo>
                  <a:lnTo>
                    <a:pt x="79" y="7"/>
                  </a:lnTo>
                  <a:lnTo>
                    <a:pt x="74" y="9"/>
                  </a:lnTo>
                  <a:lnTo>
                    <a:pt x="64" y="9"/>
                  </a:lnTo>
                  <a:lnTo>
                    <a:pt x="60" y="12"/>
                  </a:lnTo>
                  <a:lnTo>
                    <a:pt x="50" y="12"/>
                  </a:lnTo>
                  <a:lnTo>
                    <a:pt x="48" y="14"/>
                  </a:lnTo>
                  <a:lnTo>
                    <a:pt x="43" y="14"/>
                  </a:lnTo>
                  <a:lnTo>
                    <a:pt x="38" y="16"/>
                  </a:lnTo>
                  <a:lnTo>
                    <a:pt x="33" y="16"/>
                  </a:lnTo>
                  <a:lnTo>
                    <a:pt x="28" y="19"/>
                  </a:lnTo>
                  <a:lnTo>
                    <a:pt x="19" y="19"/>
                  </a:lnTo>
                  <a:lnTo>
                    <a:pt x="16" y="21"/>
                  </a:lnTo>
                  <a:lnTo>
                    <a:pt x="12" y="21"/>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8" name="Freeform 1552"/>
            <p:cNvSpPr>
              <a:spLocks/>
            </p:cNvSpPr>
            <p:nvPr/>
          </p:nvSpPr>
          <p:spPr bwMode="auto">
            <a:xfrm>
              <a:off x="9619" y="2083"/>
              <a:ext cx="149" cy="194"/>
            </a:xfrm>
            <a:custGeom>
              <a:avLst/>
              <a:gdLst/>
              <a:ahLst/>
              <a:cxnLst>
                <a:cxn ang="0">
                  <a:pos x="2" y="165"/>
                </a:cxn>
                <a:cxn ang="0">
                  <a:pos x="4" y="184"/>
                </a:cxn>
                <a:cxn ang="0">
                  <a:pos x="19" y="189"/>
                </a:cxn>
                <a:cxn ang="0">
                  <a:pos x="28" y="192"/>
                </a:cxn>
                <a:cxn ang="0">
                  <a:pos x="48" y="192"/>
                </a:cxn>
                <a:cxn ang="0">
                  <a:pos x="57" y="194"/>
                </a:cxn>
                <a:cxn ang="0">
                  <a:pos x="86" y="194"/>
                </a:cxn>
                <a:cxn ang="0">
                  <a:pos x="96" y="192"/>
                </a:cxn>
                <a:cxn ang="0">
                  <a:pos x="115" y="192"/>
                </a:cxn>
                <a:cxn ang="0">
                  <a:pos x="122" y="189"/>
                </a:cxn>
                <a:cxn ang="0">
                  <a:pos x="132" y="189"/>
                </a:cxn>
                <a:cxn ang="0">
                  <a:pos x="139" y="187"/>
                </a:cxn>
                <a:cxn ang="0">
                  <a:pos x="144" y="187"/>
                </a:cxn>
                <a:cxn ang="0">
                  <a:pos x="144" y="93"/>
                </a:cxn>
                <a:cxn ang="0">
                  <a:pos x="146" y="45"/>
                </a:cxn>
                <a:cxn ang="0">
                  <a:pos x="148" y="0"/>
                </a:cxn>
                <a:cxn ang="0">
                  <a:pos x="122" y="0"/>
                </a:cxn>
                <a:cxn ang="0">
                  <a:pos x="112" y="2"/>
                </a:cxn>
                <a:cxn ang="0">
                  <a:pos x="103" y="2"/>
                </a:cxn>
                <a:cxn ang="0">
                  <a:pos x="96" y="4"/>
                </a:cxn>
                <a:cxn ang="0">
                  <a:pos x="86" y="4"/>
                </a:cxn>
                <a:cxn ang="0">
                  <a:pos x="76" y="7"/>
                </a:cxn>
                <a:cxn ang="0">
                  <a:pos x="67" y="7"/>
                </a:cxn>
                <a:cxn ang="0">
                  <a:pos x="60" y="9"/>
                </a:cxn>
                <a:cxn ang="0">
                  <a:pos x="50" y="12"/>
                </a:cxn>
                <a:cxn ang="0">
                  <a:pos x="40" y="12"/>
                </a:cxn>
                <a:cxn ang="0">
                  <a:pos x="33" y="14"/>
                </a:cxn>
                <a:cxn ang="0">
                  <a:pos x="14" y="19"/>
                </a:cxn>
                <a:cxn ang="0">
                  <a:pos x="7" y="21"/>
                </a:cxn>
                <a:cxn ang="0">
                  <a:pos x="2" y="64"/>
                </a:cxn>
                <a:cxn ang="0">
                  <a:pos x="0" y="84"/>
                </a:cxn>
                <a:cxn ang="0">
                  <a:pos x="0" y="144"/>
                </a:cxn>
                <a:cxn ang="0">
                  <a:pos x="2" y="165"/>
                </a:cxn>
              </a:cxnLst>
              <a:rect l="0" t="0" r="r" b="b"/>
              <a:pathLst>
                <a:path w="149" h="194">
                  <a:moveTo>
                    <a:pt x="2" y="165"/>
                  </a:moveTo>
                  <a:lnTo>
                    <a:pt x="4" y="184"/>
                  </a:lnTo>
                  <a:lnTo>
                    <a:pt x="19" y="189"/>
                  </a:lnTo>
                  <a:lnTo>
                    <a:pt x="28" y="192"/>
                  </a:lnTo>
                  <a:lnTo>
                    <a:pt x="48" y="192"/>
                  </a:lnTo>
                  <a:lnTo>
                    <a:pt x="57" y="194"/>
                  </a:lnTo>
                  <a:lnTo>
                    <a:pt x="86" y="194"/>
                  </a:lnTo>
                  <a:lnTo>
                    <a:pt x="96" y="192"/>
                  </a:lnTo>
                  <a:lnTo>
                    <a:pt x="115" y="192"/>
                  </a:lnTo>
                  <a:lnTo>
                    <a:pt x="122" y="189"/>
                  </a:lnTo>
                  <a:lnTo>
                    <a:pt x="132" y="189"/>
                  </a:lnTo>
                  <a:lnTo>
                    <a:pt x="139" y="187"/>
                  </a:lnTo>
                  <a:lnTo>
                    <a:pt x="144" y="187"/>
                  </a:lnTo>
                  <a:lnTo>
                    <a:pt x="144" y="93"/>
                  </a:lnTo>
                  <a:lnTo>
                    <a:pt x="146" y="45"/>
                  </a:lnTo>
                  <a:lnTo>
                    <a:pt x="148" y="0"/>
                  </a:lnTo>
                  <a:lnTo>
                    <a:pt x="122" y="0"/>
                  </a:lnTo>
                  <a:lnTo>
                    <a:pt x="112" y="2"/>
                  </a:lnTo>
                  <a:lnTo>
                    <a:pt x="103" y="2"/>
                  </a:lnTo>
                  <a:lnTo>
                    <a:pt x="96" y="4"/>
                  </a:lnTo>
                  <a:lnTo>
                    <a:pt x="86" y="4"/>
                  </a:lnTo>
                  <a:lnTo>
                    <a:pt x="76" y="7"/>
                  </a:lnTo>
                  <a:lnTo>
                    <a:pt x="67" y="7"/>
                  </a:lnTo>
                  <a:lnTo>
                    <a:pt x="60" y="9"/>
                  </a:lnTo>
                  <a:lnTo>
                    <a:pt x="50" y="12"/>
                  </a:lnTo>
                  <a:lnTo>
                    <a:pt x="40" y="12"/>
                  </a:lnTo>
                  <a:lnTo>
                    <a:pt x="33" y="14"/>
                  </a:lnTo>
                  <a:lnTo>
                    <a:pt x="14" y="19"/>
                  </a:lnTo>
                  <a:lnTo>
                    <a:pt x="7" y="21"/>
                  </a:lnTo>
                  <a:lnTo>
                    <a:pt x="2" y="64"/>
                  </a:lnTo>
                  <a:lnTo>
                    <a:pt x="0" y="84"/>
                  </a:lnTo>
                  <a:lnTo>
                    <a:pt x="0" y="144"/>
                  </a:lnTo>
                  <a:lnTo>
                    <a:pt x="2" y="165"/>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9" name="Freeform 1553"/>
            <p:cNvSpPr>
              <a:spLocks/>
            </p:cNvSpPr>
            <p:nvPr/>
          </p:nvSpPr>
          <p:spPr bwMode="auto">
            <a:xfrm>
              <a:off x="9619" y="2083"/>
              <a:ext cx="144" cy="187"/>
            </a:xfrm>
            <a:custGeom>
              <a:avLst/>
              <a:gdLst/>
              <a:ahLst/>
              <a:cxnLst>
                <a:cxn ang="0">
                  <a:pos x="67" y="7"/>
                </a:cxn>
                <a:cxn ang="0">
                  <a:pos x="57" y="9"/>
                </a:cxn>
                <a:cxn ang="0">
                  <a:pos x="50" y="12"/>
                </a:cxn>
                <a:cxn ang="0">
                  <a:pos x="40" y="14"/>
                </a:cxn>
                <a:cxn ang="0">
                  <a:pos x="31" y="14"/>
                </a:cxn>
                <a:cxn ang="0">
                  <a:pos x="24" y="16"/>
                </a:cxn>
                <a:cxn ang="0">
                  <a:pos x="14" y="19"/>
                </a:cxn>
                <a:cxn ang="0">
                  <a:pos x="7" y="21"/>
                </a:cxn>
                <a:cxn ang="0">
                  <a:pos x="4" y="43"/>
                </a:cxn>
                <a:cxn ang="0">
                  <a:pos x="0" y="81"/>
                </a:cxn>
                <a:cxn ang="0">
                  <a:pos x="0" y="120"/>
                </a:cxn>
                <a:cxn ang="0">
                  <a:pos x="2" y="141"/>
                </a:cxn>
                <a:cxn ang="0">
                  <a:pos x="2" y="160"/>
                </a:cxn>
                <a:cxn ang="0">
                  <a:pos x="7" y="180"/>
                </a:cxn>
                <a:cxn ang="0">
                  <a:pos x="12" y="182"/>
                </a:cxn>
                <a:cxn ang="0">
                  <a:pos x="19" y="182"/>
                </a:cxn>
                <a:cxn ang="0">
                  <a:pos x="28" y="184"/>
                </a:cxn>
                <a:cxn ang="0">
                  <a:pos x="36" y="184"/>
                </a:cxn>
                <a:cxn ang="0">
                  <a:pos x="45" y="187"/>
                </a:cxn>
                <a:cxn ang="0">
                  <a:pos x="84" y="187"/>
                </a:cxn>
                <a:cxn ang="0">
                  <a:pos x="93" y="184"/>
                </a:cxn>
                <a:cxn ang="0">
                  <a:pos x="112" y="184"/>
                </a:cxn>
                <a:cxn ang="0">
                  <a:pos x="120" y="182"/>
                </a:cxn>
                <a:cxn ang="0">
                  <a:pos x="127" y="182"/>
                </a:cxn>
                <a:cxn ang="0">
                  <a:pos x="134" y="180"/>
                </a:cxn>
                <a:cxn ang="0">
                  <a:pos x="141" y="180"/>
                </a:cxn>
                <a:cxn ang="0">
                  <a:pos x="139" y="134"/>
                </a:cxn>
                <a:cxn ang="0">
                  <a:pos x="141" y="88"/>
                </a:cxn>
                <a:cxn ang="0">
                  <a:pos x="144" y="45"/>
                </a:cxn>
                <a:cxn ang="0">
                  <a:pos x="144" y="0"/>
                </a:cxn>
                <a:cxn ang="0">
                  <a:pos x="120" y="0"/>
                </a:cxn>
                <a:cxn ang="0">
                  <a:pos x="110" y="2"/>
                </a:cxn>
                <a:cxn ang="0">
                  <a:pos x="100" y="2"/>
                </a:cxn>
                <a:cxn ang="0">
                  <a:pos x="93" y="4"/>
                </a:cxn>
                <a:cxn ang="0">
                  <a:pos x="84" y="4"/>
                </a:cxn>
                <a:cxn ang="0">
                  <a:pos x="76" y="7"/>
                </a:cxn>
                <a:cxn ang="0">
                  <a:pos x="67" y="7"/>
                </a:cxn>
              </a:cxnLst>
              <a:rect l="0" t="0" r="r" b="b"/>
              <a:pathLst>
                <a:path w="144" h="187">
                  <a:moveTo>
                    <a:pt x="67" y="7"/>
                  </a:moveTo>
                  <a:lnTo>
                    <a:pt x="57" y="9"/>
                  </a:lnTo>
                  <a:lnTo>
                    <a:pt x="50" y="12"/>
                  </a:lnTo>
                  <a:lnTo>
                    <a:pt x="40" y="14"/>
                  </a:lnTo>
                  <a:lnTo>
                    <a:pt x="31" y="14"/>
                  </a:lnTo>
                  <a:lnTo>
                    <a:pt x="24" y="16"/>
                  </a:lnTo>
                  <a:lnTo>
                    <a:pt x="14" y="19"/>
                  </a:lnTo>
                  <a:lnTo>
                    <a:pt x="7" y="21"/>
                  </a:lnTo>
                  <a:lnTo>
                    <a:pt x="4" y="43"/>
                  </a:lnTo>
                  <a:lnTo>
                    <a:pt x="0" y="81"/>
                  </a:lnTo>
                  <a:lnTo>
                    <a:pt x="0" y="120"/>
                  </a:lnTo>
                  <a:lnTo>
                    <a:pt x="2" y="141"/>
                  </a:lnTo>
                  <a:lnTo>
                    <a:pt x="2" y="160"/>
                  </a:lnTo>
                  <a:lnTo>
                    <a:pt x="7" y="180"/>
                  </a:lnTo>
                  <a:lnTo>
                    <a:pt x="12" y="182"/>
                  </a:lnTo>
                  <a:lnTo>
                    <a:pt x="19" y="182"/>
                  </a:lnTo>
                  <a:lnTo>
                    <a:pt x="28" y="184"/>
                  </a:lnTo>
                  <a:lnTo>
                    <a:pt x="36" y="184"/>
                  </a:lnTo>
                  <a:lnTo>
                    <a:pt x="45" y="187"/>
                  </a:lnTo>
                  <a:lnTo>
                    <a:pt x="84" y="187"/>
                  </a:lnTo>
                  <a:lnTo>
                    <a:pt x="93" y="184"/>
                  </a:lnTo>
                  <a:lnTo>
                    <a:pt x="112" y="184"/>
                  </a:lnTo>
                  <a:lnTo>
                    <a:pt x="120" y="182"/>
                  </a:lnTo>
                  <a:lnTo>
                    <a:pt x="127" y="182"/>
                  </a:lnTo>
                  <a:lnTo>
                    <a:pt x="134" y="180"/>
                  </a:lnTo>
                  <a:lnTo>
                    <a:pt x="141" y="180"/>
                  </a:lnTo>
                  <a:lnTo>
                    <a:pt x="139" y="134"/>
                  </a:lnTo>
                  <a:lnTo>
                    <a:pt x="141" y="88"/>
                  </a:lnTo>
                  <a:lnTo>
                    <a:pt x="144" y="45"/>
                  </a:lnTo>
                  <a:lnTo>
                    <a:pt x="144" y="0"/>
                  </a:lnTo>
                  <a:lnTo>
                    <a:pt x="120" y="0"/>
                  </a:lnTo>
                  <a:lnTo>
                    <a:pt x="110" y="2"/>
                  </a:lnTo>
                  <a:lnTo>
                    <a:pt x="100" y="2"/>
                  </a:lnTo>
                  <a:lnTo>
                    <a:pt x="93" y="4"/>
                  </a:lnTo>
                  <a:lnTo>
                    <a:pt x="84" y="4"/>
                  </a:lnTo>
                  <a:lnTo>
                    <a:pt x="76" y="7"/>
                  </a:lnTo>
                  <a:lnTo>
                    <a:pt x="67" y="7"/>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0" name="Freeform 1554"/>
            <p:cNvSpPr>
              <a:spLocks/>
            </p:cNvSpPr>
            <p:nvPr/>
          </p:nvSpPr>
          <p:spPr bwMode="auto">
            <a:xfrm>
              <a:off x="9619" y="2083"/>
              <a:ext cx="141" cy="180"/>
            </a:xfrm>
            <a:custGeom>
              <a:avLst/>
              <a:gdLst/>
              <a:ahLst/>
              <a:cxnLst>
                <a:cxn ang="0">
                  <a:pos x="36" y="177"/>
                </a:cxn>
                <a:cxn ang="0">
                  <a:pos x="45" y="180"/>
                </a:cxn>
                <a:cxn ang="0">
                  <a:pos x="81" y="180"/>
                </a:cxn>
                <a:cxn ang="0">
                  <a:pos x="91" y="177"/>
                </a:cxn>
                <a:cxn ang="0">
                  <a:pos x="100" y="177"/>
                </a:cxn>
                <a:cxn ang="0">
                  <a:pos x="108" y="175"/>
                </a:cxn>
                <a:cxn ang="0">
                  <a:pos x="117" y="175"/>
                </a:cxn>
                <a:cxn ang="0">
                  <a:pos x="124" y="172"/>
                </a:cxn>
                <a:cxn ang="0">
                  <a:pos x="132" y="172"/>
                </a:cxn>
                <a:cxn ang="0">
                  <a:pos x="136" y="170"/>
                </a:cxn>
                <a:cxn ang="0">
                  <a:pos x="136" y="86"/>
                </a:cxn>
                <a:cxn ang="0">
                  <a:pos x="141" y="0"/>
                </a:cxn>
                <a:cxn ang="0">
                  <a:pos x="124" y="0"/>
                </a:cxn>
                <a:cxn ang="0">
                  <a:pos x="117" y="2"/>
                </a:cxn>
                <a:cxn ang="0">
                  <a:pos x="100" y="2"/>
                </a:cxn>
                <a:cxn ang="0">
                  <a:pos x="91" y="4"/>
                </a:cxn>
                <a:cxn ang="0">
                  <a:pos x="81" y="4"/>
                </a:cxn>
                <a:cxn ang="0">
                  <a:pos x="74" y="7"/>
                </a:cxn>
                <a:cxn ang="0">
                  <a:pos x="64" y="9"/>
                </a:cxn>
                <a:cxn ang="0">
                  <a:pos x="57" y="9"/>
                </a:cxn>
                <a:cxn ang="0">
                  <a:pos x="48" y="12"/>
                </a:cxn>
                <a:cxn ang="0">
                  <a:pos x="40" y="14"/>
                </a:cxn>
                <a:cxn ang="0">
                  <a:pos x="31" y="16"/>
                </a:cxn>
                <a:cxn ang="0">
                  <a:pos x="24" y="16"/>
                </a:cxn>
                <a:cxn ang="0">
                  <a:pos x="14" y="19"/>
                </a:cxn>
                <a:cxn ang="0">
                  <a:pos x="7" y="21"/>
                </a:cxn>
                <a:cxn ang="0">
                  <a:pos x="4" y="43"/>
                </a:cxn>
                <a:cxn ang="0">
                  <a:pos x="2" y="62"/>
                </a:cxn>
                <a:cxn ang="0">
                  <a:pos x="0" y="79"/>
                </a:cxn>
                <a:cxn ang="0">
                  <a:pos x="0" y="117"/>
                </a:cxn>
                <a:cxn ang="0">
                  <a:pos x="2" y="136"/>
                </a:cxn>
                <a:cxn ang="0">
                  <a:pos x="4" y="153"/>
                </a:cxn>
                <a:cxn ang="0">
                  <a:pos x="7" y="172"/>
                </a:cxn>
                <a:cxn ang="0">
                  <a:pos x="12" y="175"/>
                </a:cxn>
                <a:cxn ang="0">
                  <a:pos x="19" y="177"/>
                </a:cxn>
                <a:cxn ang="0">
                  <a:pos x="36" y="177"/>
                </a:cxn>
              </a:cxnLst>
              <a:rect l="0" t="0" r="r" b="b"/>
              <a:pathLst>
                <a:path w="141" h="180">
                  <a:moveTo>
                    <a:pt x="36" y="177"/>
                  </a:moveTo>
                  <a:lnTo>
                    <a:pt x="45" y="180"/>
                  </a:lnTo>
                  <a:lnTo>
                    <a:pt x="81" y="180"/>
                  </a:lnTo>
                  <a:lnTo>
                    <a:pt x="91" y="177"/>
                  </a:lnTo>
                  <a:lnTo>
                    <a:pt x="100" y="177"/>
                  </a:lnTo>
                  <a:lnTo>
                    <a:pt x="108" y="175"/>
                  </a:lnTo>
                  <a:lnTo>
                    <a:pt x="117" y="175"/>
                  </a:lnTo>
                  <a:lnTo>
                    <a:pt x="124" y="172"/>
                  </a:lnTo>
                  <a:lnTo>
                    <a:pt x="132" y="172"/>
                  </a:lnTo>
                  <a:lnTo>
                    <a:pt x="136" y="170"/>
                  </a:lnTo>
                  <a:lnTo>
                    <a:pt x="136" y="86"/>
                  </a:lnTo>
                  <a:lnTo>
                    <a:pt x="141" y="0"/>
                  </a:lnTo>
                  <a:lnTo>
                    <a:pt x="124" y="0"/>
                  </a:lnTo>
                  <a:lnTo>
                    <a:pt x="117" y="2"/>
                  </a:lnTo>
                  <a:lnTo>
                    <a:pt x="100" y="2"/>
                  </a:lnTo>
                  <a:lnTo>
                    <a:pt x="91" y="4"/>
                  </a:lnTo>
                  <a:lnTo>
                    <a:pt x="81" y="4"/>
                  </a:lnTo>
                  <a:lnTo>
                    <a:pt x="74" y="7"/>
                  </a:lnTo>
                  <a:lnTo>
                    <a:pt x="64" y="9"/>
                  </a:lnTo>
                  <a:lnTo>
                    <a:pt x="57" y="9"/>
                  </a:lnTo>
                  <a:lnTo>
                    <a:pt x="48" y="12"/>
                  </a:lnTo>
                  <a:lnTo>
                    <a:pt x="40" y="14"/>
                  </a:lnTo>
                  <a:lnTo>
                    <a:pt x="31" y="16"/>
                  </a:lnTo>
                  <a:lnTo>
                    <a:pt x="24" y="16"/>
                  </a:lnTo>
                  <a:lnTo>
                    <a:pt x="14" y="19"/>
                  </a:lnTo>
                  <a:lnTo>
                    <a:pt x="7" y="21"/>
                  </a:lnTo>
                  <a:lnTo>
                    <a:pt x="4" y="43"/>
                  </a:lnTo>
                  <a:lnTo>
                    <a:pt x="2" y="62"/>
                  </a:lnTo>
                  <a:lnTo>
                    <a:pt x="0" y="79"/>
                  </a:lnTo>
                  <a:lnTo>
                    <a:pt x="0" y="117"/>
                  </a:lnTo>
                  <a:lnTo>
                    <a:pt x="2" y="136"/>
                  </a:lnTo>
                  <a:lnTo>
                    <a:pt x="4" y="153"/>
                  </a:lnTo>
                  <a:lnTo>
                    <a:pt x="7" y="172"/>
                  </a:lnTo>
                  <a:lnTo>
                    <a:pt x="12" y="175"/>
                  </a:lnTo>
                  <a:lnTo>
                    <a:pt x="19" y="177"/>
                  </a:lnTo>
                  <a:lnTo>
                    <a:pt x="36"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1" name="Freeform 1555"/>
            <p:cNvSpPr>
              <a:spLocks/>
            </p:cNvSpPr>
            <p:nvPr/>
          </p:nvSpPr>
          <p:spPr bwMode="auto">
            <a:xfrm>
              <a:off x="9619" y="2083"/>
              <a:ext cx="137" cy="172"/>
            </a:xfrm>
            <a:custGeom>
              <a:avLst/>
              <a:gdLst/>
              <a:ahLst/>
              <a:cxnLst>
                <a:cxn ang="0">
                  <a:pos x="4" y="148"/>
                </a:cxn>
                <a:cxn ang="0">
                  <a:pos x="7" y="167"/>
                </a:cxn>
                <a:cxn ang="0">
                  <a:pos x="12" y="167"/>
                </a:cxn>
                <a:cxn ang="0">
                  <a:pos x="19" y="170"/>
                </a:cxn>
                <a:cxn ang="0">
                  <a:pos x="26" y="170"/>
                </a:cxn>
                <a:cxn ang="0">
                  <a:pos x="36" y="172"/>
                </a:cxn>
                <a:cxn ang="0">
                  <a:pos x="69" y="172"/>
                </a:cxn>
                <a:cxn ang="0">
                  <a:pos x="79" y="170"/>
                </a:cxn>
                <a:cxn ang="0">
                  <a:pos x="98" y="170"/>
                </a:cxn>
                <a:cxn ang="0">
                  <a:pos x="105" y="167"/>
                </a:cxn>
                <a:cxn ang="0">
                  <a:pos x="112" y="167"/>
                </a:cxn>
                <a:cxn ang="0">
                  <a:pos x="122" y="165"/>
                </a:cxn>
                <a:cxn ang="0">
                  <a:pos x="127" y="165"/>
                </a:cxn>
                <a:cxn ang="0">
                  <a:pos x="134" y="163"/>
                </a:cxn>
                <a:cxn ang="0">
                  <a:pos x="132" y="122"/>
                </a:cxn>
                <a:cxn ang="0">
                  <a:pos x="136" y="40"/>
                </a:cxn>
                <a:cxn ang="0">
                  <a:pos x="136" y="0"/>
                </a:cxn>
                <a:cxn ang="0">
                  <a:pos x="129" y="0"/>
                </a:cxn>
                <a:cxn ang="0">
                  <a:pos x="122" y="2"/>
                </a:cxn>
                <a:cxn ang="0">
                  <a:pos x="105" y="2"/>
                </a:cxn>
                <a:cxn ang="0">
                  <a:pos x="98" y="4"/>
                </a:cxn>
                <a:cxn ang="0">
                  <a:pos x="88" y="4"/>
                </a:cxn>
                <a:cxn ang="0">
                  <a:pos x="81" y="7"/>
                </a:cxn>
                <a:cxn ang="0">
                  <a:pos x="72" y="7"/>
                </a:cxn>
                <a:cxn ang="0">
                  <a:pos x="64" y="9"/>
                </a:cxn>
                <a:cxn ang="0">
                  <a:pos x="55" y="9"/>
                </a:cxn>
                <a:cxn ang="0">
                  <a:pos x="48" y="12"/>
                </a:cxn>
                <a:cxn ang="0">
                  <a:pos x="38" y="14"/>
                </a:cxn>
                <a:cxn ang="0">
                  <a:pos x="31" y="16"/>
                </a:cxn>
                <a:cxn ang="0">
                  <a:pos x="24" y="16"/>
                </a:cxn>
                <a:cxn ang="0">
                  <a:pos x="14" y="19"/>
                </a:cxn>
                <a:cxn ang="0">
                  <a:pos x="7" y="21"/>
                </a:cxn>
                <a:cxn ang="0">
                  <a:pos x="2" y="60"/>
                </a:cxn>
                <a:cxn ang="0">
                  <a:pos x="2" y="76"/>
                </a:cxn>
                <a:cxn ang="0">
                  <a:pos x="0" y="96"/>
                </a:cxn>
                <a:cxn ang="0">
                  <a:pos x="0" y="112"/>
                </a:cxn>
                <a:cxn ang="0">
                  <a:pos x="2" y="132"/>
                </a:cxn>
                <a:cxn ang="0">
                  <a:pos x="4" y="148"/>
                </a:cxn>
              </a:cxnLst>
              <a:rect l="0" t="0" r="r" b="b"/>
              <a:pathLst>
                <a:path w="137" h="172">
                  <a:moveTo>
                    <a:pt x="4" y="148"/>
                  </a:moveTo>
                  <a:lnTo>
                    <a:pt x="7" y="167"/>
                  </a:lnTo>
                  <a:lnTo>
                    <a:pt x="12" y="167"/>
                  </a:lnTo>
                  <a:lnTo>
                    <a:pt x="19" y="170"/>
                  </a:lnTo>
                  <a:lnTo>
                    <a:pt x="26" y="170"/>
                  </a:lnTo>
                  <a:lnTo>
                    <a:pt x="36" y="172"/>
                  </a:lnTo>
                  <a:lnTo>
                    <a:pt x="69" y="172"/>
                  </a:lnTo>
                  <a:lnTo>
                    <a:pt x="79" y="170"/>
                  </a:lnTo>
                  <a:lnTo>
                    <a:pt x="98" y="170"/>
                  </a:lnTo>
                  <a:lnTo>
                    <a:pt x="105" y="167"/>
                  </a:lnTo>
                  <a:lnTo>
                    <a:pt x="112" y="167"/>
                  </a:lnTo>
                  <a:lnTo>
                    <a:pt x="122" y="165"/>
                  </a:lnTo>
                  <a:lnTo>
                    <a:pt x="127" y="165"/>
                  </a:lnTo>
                  <a:lnTo>
                    <a:pt x="134" y="163"/>
                  </a:lnTo>
                  <a:lnTo>
                    <a:pt x="132" y="122"/>
                  </a:lnTo>
                  <a:lnTo>
                    <a:pt x="136" y="40"/>
                  </a:lnTo>
                  <a:lnTo>
                    <a:pt x="136" y="0"/>
                  </a:lnTo>
                  <a:lnTo>
                    <a:pt x="129" y="0"/>
                  </a:lnTo>
                  <a:lnTo>
                    <a:pt x="122" y="2"/>
                  </a:lnTo>
                  <a:lnTo>
                    <a:pt x="105" y="2"/>
                  </a:lnTo>
                  <a:lnTo>
                    <a:pt x="98" y="4"/>
                  </a:lnTo>
                  <a:lnTo>
                    <a:pt x="88" y="4"/>
                  </a:lnTo>
                  <a:lnTo>
                    <a:pt x="81" y="7"/>
                  </a:lnTo>
                  <a:lnTo>
                    <a:pt x="72" y="7"/>
                  </a:lnTo>
                  <a:lnTo>
                    <a:pt x="64" y="9"/>
                  </a:lnTo>
                  <a:lnTo>
                    <a:pt x="55" y="9"/>
                  </a:lnTo>
                  <a:lnTo>
                    <a:pt x="48" y="12"/>
                  </a:lnTo>
                  <a:lnTo>
                    <a:pt x="38" y="14"/>
                  </a:lnTo>
                  <a:lnTo>
                    <a:pt x="31" y="16"/>
                  </a:lnTo>
                  <a:lnTo>
                    <a:pt x="24" y="16"/>
                  </a:lnTo>
                  <a:lnTo>
                    <a:pt x="14" y="19"/>
                  </a:lnTo>
                  <a:lnTo>
                    <a:pt x="7" y="21"/>
                  </a:lnTo>
                  <a:lnTo>
                    <a:pt x="2" y="60"/>
                  </a:lnTo>
                  <a:lnTo>
                    <a:pt x="2" y="76"/>
                  </a:lnTo>
                  <a:lnTo>
                    <a:pt x="0" y="96"/>
                  </a:lnTo>
                  <a:lnTo>
                    <a:pt x="0" y="112"/>
                  </a:lnTo>
                  <a:lnTo>
                    <a:pt x="2" y="132"/>
                  </a:lnTo>
                  <a:lnTo>
                    <a:pt x="4" y="148"/>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2" name="Freeform 1556"/>
            <p:cNvSpPr>
              <a:spLocks/>
            </p:cNvSpPr>
            <p:nvPr/>
          </p:nvSpPr>
          <p:spPr bwMode="auto">
            <a:xfrm>
              <a:off x="9621" y="2083"/>
              <a:ext cx="132" cy="165"/>
            </a:xfrm>
            <a:custGeom>
              <a:avLst/>
              <a:gdLst/>
              <a:ahLst/>
              <a:cxnLst>
                <a:cxn ang="0">
                  <a:pos x="0" y="57"/>
                </a:cxn>
                <a:cxn ang="0">
                  <a:pos x="0" y="127"/>
                </a:cxn>
                <a:cxn ang="0">
                  <a:pos x="4" y="160"/>
                </a:cxn>
                <a:cxn ang="0">
                  <a:pos x="9" y="163"/>
                </a:cxn>
                <a:cxn ang="0">
                  <a:pos x="16" y="163"/>
                </a:cxn>
                <a:cxn ang="0">
                  <a:pos x="23" y="165"/>
                </a:cxn>
                <a:cxn ang="0">
                  <a:pos x="67" y="165"/>
                </a:cxn>
                <a:cxn ang="0">
                  <a:pos x="74" y="163"/>
                </a:cxn>
                <a:cxn ang="0">
                  <a:pos x="93" y="163"/>
                </a:cxn>
                <a:cxn ang="0">
                  <a:pos x="100" y="160"/>
                </a:cxn>
                <a:cxn ang="0">
                  <a:pos x="108" y="160"/>
                </a:cxn>
                <a:cxn ang="0">
                  <a:pos x="122" y="156"/>
                </a:cxn>
                <a:cxn ang="0">
                  <a:pos x="127" y="156"/>
                </a:cxn>
                <a:cxn ang="0">
                  <a:pos x="127" y="79"/>
                </a:cxn>
                <a:cxn ang="0">
                  <a:pos x="129" y="40"/>
                </a:cxn>
                <a:cxn ang="0">
                  <a:pos x="132" y="0"/>
                </a:cxn>
                <a:cxn ang="0">
                  <a:pos x="124" y="2"/>
                </a:cxn>
                <a:cxn ang="0">
                  <a:pos x="100" y="2"/>
                </a:cxn>
                <a:cxn ang="0">
                  <a:pos x="93" y="4"/>
                </a:cxn>
                <a:cxn ang="0">
                  <a:pos x="83" y="4"/>
                </a:cxn>
                <a:cxn ang="0">
                  <a:pos x="76" y="7"/>
                </a:cxn>
                <a:cxn ang="0">
                  <a:pos x="67" y="7"/>
                </a:cxn>
                <a:cxn ang="0">
                  <a:pos x="52" y="12"/>
                </a:cxn>
                <a:cxn ang="0">
                  <a:pos x="43" y="12"/>
                </a:cxn>
                <a:cxn ang="0">
                  <a:pos x="28" y="16"/>
                </a:cxn>
                <a:cxn ang="0">
                  <a:pos x="19" y="19"/>
                </a:cxn>
                <a:cxn ang="0">
                  <a:pos x="12" y="19"/>
                </a:cxn>
                <a:cxn ang="0">
                  <a:pos x="4" y="21"/>
                </a:cxn>
                <a:cxn ang="0">
                  <a:pos x="2" y="40"/>
                </a:cxn>
                <a:cxn ang="0">
                  <a:pos x="0" y="57"/>
                </a:cxn>
              </a:cxnLst>
              <a:rect l="0" t="0" r="r" b="b"/>
              <a:pathLst>
                <a:path w="132" h="165">
                  <a:moveTo>
                    <a:pt x="0" y="57"/>
                  </a:moveTo>
                  <a:lnTo>
                    <a:pt x="0" y="127"/>
                  </a:lnTo>
                  <a:lnTo>
                    <a:pt x="4" y="160"/>
                  </a:lnTo>
                  <a:lnTo>
                    <a:pt x="9" y="163"/>
                  </a:lnTo>
                  <a:lnTo>
                    <a:pt x="16" y="163"/>
                  </a:lnTo>
                  <a:lnTo>
                    <a:pt x="23" y="165"/>
                  </a:lnTo>
                  <a:lnTo>
                    <a:pt x="67" y="165"/>
                  </a:lnTo>
                  <a:lnTo>
                    <a:pt x="74" y="163"/>
                  </a:lnTo>
                  <a:lnTo>
                    <a:pt x="93" y="163"/>
                  </a:lnTo>
                  <a:lnTo>
                    <a:pt x="100" y="160"/>
                  </a:lnTo>
                  <a:lnTo>
                    <a:pt x="108" y="160"/>
                  </a:lnTo>
                  <a:lnTo>
                    <a:pt x="122" y="156"/>
                  </a:lnTo>
                  <a:lnTo>
                    <a:pt x="127" y="156"/>
                  </a:lnTo>
                  <a:lnTo>
                    <a:pt x="127" y="79"/>
                  </a:lnTo>
                  <a:lnTo>
                    <a:pt x="129" y="40"/>
                  </a:lnTo>
                  <a:lnTo>
                    <a:pt x="132" y="0"/>
                  </a:lnTo>
                  <a:lnTo>
                    <a:pt x="124" y="2"/>
                  </a:lnTo>
                  <a:lnTo>
                    <a:pt x="100" y="2"/>
                  </a:lnTo>
                  <a:lnTo>
                    <a:pt x="93" y="4"/>
                  </a:lnTo>
                  <a:lnTo>
                    <a:pt x="83" y="4"/>
                  </a:lnTo>
                  <a:lnTo>
                    <a:pt x="76" y="7"/>
                  </a:lnTo>
                  <a:lnTo>
                    <a:pt x="67" y="7"/>
                  </a:lnTo>
                  <a:lnTo>
                    <a:pt x="52" y="12"/>
                  </a:lnTo>
                  <a:lnTo>
                    <a:pt x="43" y="12"/>
                  </a:lnTo>
                  <a:lnTo>
                    <a:pt x="28" y="16"/>
                  </a:lnTo>
                  <a:lnTo>
                    <a:pt x="19" y="19"/>
                  </a:lnTo>
                  <a:lnTo>
                    <a:pt x="12" y="19"/>
                  </a:lnTo>
                  <a:lnTo>
                    <a:pt x="4" y="21"/>
                  </a:lnTo>
                  <a:lnTo>
                    <a:pt x="2" y="40"/>
                  </a:lnTo>
                  <a:lnTo>
                    <a:pt x="0" y="57"/>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3" name="Freeform 1557"/>
            <p:cNvSpPr>
              <a:spLocks/>
            </p:cNvSpPr>
            <p:nvPr/>
          </p:nvSpPr>
          <p:spPr bwMode="auto">
            <a:xfrm>
              <a:off x="9621" y="2085"/>
              <a:ext cx="130" cy="156"/>
            </a:xfrm>
            <a:custGeom>
              <a:avLst/>
              <a:gdLst/>
              <a:ahLst/>
              <a:cxnLst>
                <a:cxn ang="0">
                  <a:pos x="2" y="134"/>
                </a:cxn>
                <a:cxn ang="0">
                  <a:pos x="4" y="151"/>
                </a:cxn>
                <a:cxn ang="0">
                  <a:pos x="9" y="153"/>
                </a:cxn>
                <a:cxn ang="0">
                  <a:pos x="16" y="156"/>
                </a:cxn>
                <a:cxn ang="0">
                  <a:pos x="64" y="156"/>
                </a:cxn>
                <a:cxn ang="0">
                  <a:pos x="74" y="153"/>
                </a:cxn>
                <a:cxn ang="0">
                  <a:pos x="81" y="153"/>
                </a:cxn>
                <a:cxn ang="0">
                  <a:pos x="91" y="151"/>
                </a:cxn>
                <a:cxn ang="0">
                  <a:pos x="98" y="151"/>
                </a:cxn>
                <a:cxn ang="0">
                  <a:pos x="105" y="148"/>
                </a:cxn>
                <a:cxn ang="0">
                  <a:pos x="112" y="148"/>
                </a:cxn>
                <a:cxn ang="0">
                  <a:pos x="117" y="146"/>
                </a:cxn>
                <a:cxn ang="0">
                  <a:pos x="124" y="146"/>
                </a:cxn>
                <a:cxn ang="0">
                  <a:pos x="122" y="127"/>
                </a:cxn>
                <a:cxn ang="0">
                  <a:pos x="122" y="107"/>
                </a:cxn>
                <a:cxn ang="0">
                  <a:pos x="124" y="91"/>
                </a:cxn>
                <a:cxn ang="0">
                  <a:pos x="124" y="55"/>
                </a:cxn>
                <a:cxn ang="0">
                  <a:pos x="127" y="36"/>
                </a:cxn>
                <a:cxn ang="0">
                  <a:pos x="127" y="16"/>
                </a:cxn>
                <a:cxn ang="0">
                  <a:pos x="129" y="0"/>
                </a:cxn>
                <a:cxn ang="0">
                  <a:pos x="105" y="0"/>
                </a:cxn>
                <a:cxn ang="0">
                  <a:pos x="98" y="2"/>
                </a:cxn>
                <a:cxn ang="0">
                  <a:pos x="81" y="2"/>
                </a:cxn>
                <a:cxn ang="0">
                  <a:pos x="74" y="4"/>
                </a:cxn>
                <a:cxn ang="0">
                  <a:pos x="67" y="4"/>
                </a:cxn>
                <a:cxn ang="0">
                  <a:pos x="57" y="7"/>
                </a:cxn>
                <a:cxn ang="0">
                  <a:pos x="50" y="9"/>
                </a:cxn>
                <a:cxn ang="0">
                  <a:pos x="43" y="9"/>
                </a:cxn>
                <a:cxn ang="0">
                  <a:pos x="36" y="12"/>
                </a:cxn>
                <a:cxn ang="0">
                  <a:pos x="26" y="14"/>
                </a:cxn>
                <a:cxn ang="0">
                  <a:pos x="12" y="19"/>
                </a:cxn>
                <a:cxn ang="0">
                  <a:pos x="4" y="19"/>
                </a:cxn>
                <a:cxn ang="0">
                  <a:pos x="2" y="38"/>
                </a:cxn>
                <a:cxn ang="0">
                  <a:pos x="2" y="55"/>
                </a:cxn>
                <a:cxn ang="0">
                  <a:pos x="0" y="72"/>
                </a:cxn>
                <a:cxn ang="0">
                  <a:pos x="0" y="120"/>
                </a:cxn>
                <a:cxn ang="0">
                  <a:pos x="2" y="134"/>
                </a:cxn>
              </a:cxnLst>
              <a:rect l="0" t="0" r="r" b="b"/>
              <a:pathLst>
                <a:path w="130" h="156">
                  <a:moveTo>
                    <a:pt x="2" y="134"/>
                  </a:moveTo>
                  <a:lnTo>
                    <a:pt x="4" y="151"/>
                  </a:lnTo>
                  <a:lnTo>
                    <a:pt x="9" y="153"/>
                  </a:lnTo>
                  <a:lnTo>
                    <a:pt x="16" y="156"/>
                  </a:lnTo>
                  <a:lnTo>
                    <a:pt x="64" y="156"/>
                  </a:lnTo>
                  <a:lnTo>
                    <a:pt x="74" y="153"/>
                  </a:lnTo>
                  <a:lnTo>
                    <a:pt x="81" y="153"/>
                  </a:lnTo>
                  <a:lnTo>
                    <a:pt x="91" y="151"/>
                  </a:lnTo>
                  <a:lnTo>
                    <a:pt x="98" y="151"/>
                  </a:lnTo>
                  <a:lnTo>
                    <a:pt x="105" y="148"/>
                  </a:lnTo>
                  <a:lnTo>
                    <a:pt x="112" y="148"/>
                  </a:lnTo>
                  <a:lnTo>
                    <a:pt x="117" y="146"/>
                  </a:lnTo>
                  <a:lnTo>
                    <a:pt x="124" y="146"/>
                  </a:lnTo>
                  <a:lnTo>
                    <a:pt x="122" y="127"/>
                  </a:lnTo>
                  <a:lnTo>
                    <a:pt x="122" y="107"/>
                  </a:lnTo>
                  <a:lnTo>
                    <a:pt x="124" y="91"/>
                  </a:lnTo>
                  <a:lnTo>
                    <a:pt x="124" y="55"/>
                  </a:lnTo>
                  <a:lnTo>
                    <a:pt x="127" y="36"/>
                  </a:lnTo>
                  <a:lnTo>
                    <a:pt x="127" y="16"/>
                  </a:lnTo>
                  <a:lnTo>
                    <a:pt x="129" y="0"/>
                  </a:lnTo>
                  <a:lnTo>
                    <a:pt x="105" y="0"/>
                  </a:lnTo>
                  <a:lnTo>
                    <a:pt x="98" y="2"/>
                  </a:lnTo>
                  <a:lnTo>
                    <a:pt x="81" y="2"/>
                  </a:lnTo>
                  <a:lnTo>
                    <a:pt x="74" y="4"/>
                  </a:lnTo>
                  <a:lnTo>
                    <a:pt x="67" y="4"/>
                  </a:lnTo>
                  <a:lnTo>
                    <a:pt x="57" y="7"/>
                  </a:lnTo>
                  <a:lnTo>
                    <a:pt x="50" y="9"/>
                  </a:lnTo>
                  <a:lnTo>
                    <a:pt x="43" y="9"/>
                  </a:lnTo>
                  <a:lnTo>
                    <a:pt x="36" y="12"/>
                  </a:lnTo>
                  <a:lnTo>
                    <a:pt x="26" y="14"/>
                  </a:lnTo>
                  <a:lnTo>
                    <a:pt x="12" y="19"/>
                  </a:lnTo>
                  <a:lnTo>
                    <a:pt x="4" y="19"/>
                  </a:lnTo>
                  <a:lnTo>
                    <a:pt x="2" y="38"/>
                  </a:lnTo>
                  <a:lnTo>
                    <a:pt x="2" y="55"/>
                  </a:lnTo>
                  <a:lnTo>
                    <a:pt x="0" y="72"/>
                  </a:lnTo>
                  <a:lnTo>
                    <a:pt x="0" y="120"/>
                  </a:lnTo>
                  <a:lnTo>
                    <a:pt x="2" y="134"/>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4" name="Freeform 1558"/>
            <p:cNvSpPr>
              <a:spLocks/>
            </p:cNvSpPr>
            <p:nvPr/>
          </p:nvSpPr>
          <p:spPr bwMode="auto">
            <a:xfrm>
              <a:off x="9621" y="2085"/>
              <a:ext cx="125" cy="149"/>
            </a:xfrm>
            <a:custGeom>
              <a:avLst/>
              <a:gdLst/>
              <a:ahLst/>
              <a:cxnLst>
                <a:cxn ang="0">
                  <a:pos x="120" y="69"/>
                </a:cxn>
                <a:cxn ang="0">
                  <a:pos x="122" y="52"/>
                </a:cxn>
                <a:cxn ang="0">
                  <a:pos x="122" y="33"/>
                </a:cxn>
                <a:cxn ang="0">
                  <a:pos x="124" y="16"/>
                </a:cxn>
                <a:cxn ang="0">
                  <a:pos x="124" y="0"/>
                </a:cxn>
                <a:cxn ang="0">
                  <a:pos x="103" y="0"/>
                </a:cxn>
                <a:cxn ang="0">
                  <a:pos x="96" y="2"/>
                </a:cxn>
                <a:cxn ang="0">
                  <a:pos x="88" y="2"/>
                </a:cxn>
                <a:cxn ang="0">
                  <a:pos x="81" y="4"/>
                </a:cxn>
                <a:cxn ang="0">
                  <a:pos x="72" y="4"/>
                </a:cxn>
                <a:cxn ang="0">
                  <a:pos x="64" y="7"/>
                </a:cxn>
                <a:cxn ang="0">
                  <a:pos x="57" y="7"/>
                </a:cxn>
                <a:cxn ang="0">
                  <a:pos x="50" y="9"/>
                </a:cxn>
                <a:cxn ang="0">
                  <a:pos x="40" y="12"/>
                </a:cxn>
                <a:cxn ang="0">
                  <a:pos x="33" y="12"/>
                </a:cxn>
                <a:cxn ang="0">
                  <a:pos x="4" y="21"/>
                </a:cxn>
                <a:cxn ang="0">
                  <a:pos x="2" y="36"/>
                </a:cxn>
                <a:cxn ang="0">
                  <a:pos x="2" y="52"/>
                </a:cxn>
                <a:cxn ang="0">
                  <a:pos x="0" y="69"/>
                </a:cxn>
                <a:cxn ang="0">
                  <a:pos x="0" y="115"/>
                </a:cxn>
                <a:cxn ang="0">
                  <a:pos x="2" y="129"/>
                </a:cxn>
                <a:cxn ang="0">
                  <a:pos x="4" y="146"/>
                </a:cxn>
                <a:cxn ang="0">
                  <a:pos x="9" y="146"/>
                </a:cxn>
                <a:cxn ang="0">
                  <a:pos x="16" y="148"/>
                </a:cxn>
                <a:cxn ang="0">
                  <a:pos x="62" y="148"/>
                </a:cxn>
                <a:cxn ang="0">
                  <a:pos x="72" y="146"/>
                </a:cxn>
                <a:cxn ang="0">
                  <a:pos x="79" y="146"/>
                </a:cxn>
                <a:cxn ang="0">
                  <a:pos x="86" y="144"/>
                </a:cxn>
                <a:cxn ang="0">
                  <a:pos x="96" y="144"/>
                </a:cxn>
                <a:cxn ang="0">
                  <a:pos x="103" y="141"/>
                </a:cxn>
                <a:cxn ang="0">
                  <a:pos x="108" y="141"/>
                </a:cxn>
                <a:cxn ang="0">
                  <a:pos x="115" y="139"/>
                </a:cxn>
                <a:cxn ang="0">
                  <a:pos x="120" y="136"/>
                </a:cxn>
                <a:cxn ang="0">
                  <a:pos x="120" y="69"/>
                </a:cxn>
              </a:cxnLst>
              <a:rect l="0" t="0" r="r" b="b"/>
              <a:pathLst>
                <a:path w="125" h="149">
                  <a:moveTo>
                    <a:pt x="120" y="69"/>
                  </a:moveTo>
                  <a:lnTo>
                    <a:pt x="122" y="52"/>
                  </a:lnTo>
                  <a:lnTo>
                    <a:pt x="122" y="33"/>
                  </a:lnTo>
                  <a:lnTo>
                    <a:pt x="124" y="16"/>
                  </a:lnTo>
                  <a:lnTo>
                    <a:pt x="124" y="0"/>
                  </a:lnTo>
                  <a:lnTo>
                    <a:pt x="103" y="0"/>
                  </a:lnTo>
                  <a:lnTo>
                    <a:pt x="96" y="2"/>
                  </a:lnTo>
                  <a:lnTo>
                    <a:pt x="88" y="2"/>
                  </a:lnTo>
                  <a:lnTo>
                    <a:pt x="81" y="4"/>
                  </a:lnTo>
                  <a:lnTo>
                    <a:pt x="72" y="4"/>
                  </a:lnTo>
                  <a:lnTo>
                    <a:pt x="64" y="7"/>
                  </a:lnTo>
                  <a:lnTo>
                    <a:pt x="57" y="7"/>
                  </a:lnTo>
                  <a:lnTo>
                    <a:pt x="50" y="9"/>
                  </a:lnTo>
                  <a:lnTo>
                    <a:pt x="40" y="12"/>
                  </a:lnTo>
                  <a:lnTo>
                    <a:pt x="33" y="12"/>
                  </a:lnTo>
                  <a:lnTo>
                    <a:pt x="4" y="21"/>
                  </a:lnTo>
                  <a:lnTo>
                    <a:pt x="2" y="36"/>
                  </a:lnTo>
                  <a:lnTo>
                    <a:pt x="2" y="52"/>
                  </a:lnTo>
                  <a:lnTo>
                    <a:pt x="0" y="69"/>
                  </a:lnTo>
                  <a:lnTo>
                    <a:pt x="0" y="115"/>
                  </a:lnTo>
                  <a:lnTo>
                    <a:pt x="2" y="129"/>
                  </a:lnTo>
                  <a:lnTo>
                    <a:pt x="4" y="146"/>
                  </a:lnTo>
                  <a:lnTo>
                    <a:pt x="9" y="146"/>
                  </a:lnTo>
                  <a:lnTo>
                    <a:pt x="16" y="148"/>
                  </a:lnTo>
                  <a:lnTo>
                    <a:pt x="62" y="148"/>
                  </a:lnTo>
                  <a:lnTo>
                    <a:pt x="72" y="146"/>
                  </a:lnTo>
                  <a:lnTo>
                    <a:pt x="79" y="146"/>
                  </a:lnTo>
                  <a:lnTo>
                    <a:pt x="86" y="144"/>
                  </a:lnTo>
                  <a:lnTo>
                    <a:pt x="96" y="144"/>
                  </a:lnTo>
                  <a:lnTo>
                    <a:pt x="103" y="141"/>
                  </a:lnTo>
                  <a:lnTo>
                    <a:pt x="108" y="141"/>
                  </a:lnTo>
                  <a:lnTo>
                    <a:pt x="115" y="139"/>
                  </a:lnTo>
                  <a:lnTo>
                    <a:pt x="120" y="136"/>
                  </a:lnTo>
                  <a:lnTo>
                    <a:pt x="120" y="6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5" name="Freeform 1559"/>
            <p:cNvSpPr>
              <a:spLocks/>
            </p:cNvSpPr>
            <p:nvPr/>
          </p:nvSpPr>
          <p:spPr bwMode="auto">
            <a:xfrm>
              <a:off x="9621" y="2085"/>
              <a:ext cx="123" cy="142"/>
            </a:xfrm>
            <a:custGeom>
              <a:avLst/>
              <a:gdLst/>
              <a:ahLst/>
              <a:cxnLst>
                <a:cxn ang="0">
                  <a:pos x="26" y="14"/>
                </a:cxn>
                <a:cxn ang="0">
                  <a:pos x="4" y="21"/>
                </a:cxn>
                <a:cxn ang="0">
                  <a:pos x="4" y="36"/>
                </a:cxn>
                <a:cxn ang="0">
                  <a:pos x="2" y="50"/>
                </a:cxn>
                <a:cxn ang="0">
                  <a:pos x="0" y="67"/>
                </a:cxn>
                <a:cxn ang="0">
                  <a:pos x="0" y="96"/>
                </a:cxn>
                <a:cxn ang="0">
                  <a:pos x="2" y="110"/>
                </a:cxn>
                <a:cxn ang="0">
                  <a:pos x="2" y="124"/>
                </a:cxn>
                <a:cxn ang="0">
                  <a:pos x="4" y="139"/>
                </a:cxn>
                <a:cxn ang="0">
                  <a:pos x="9" y="141"/>
                </a:cxn>
                <a:cxn ang="0">
                  <a:pos x="62" y="141"/>
                </a:cxn>
                <a:cxn ang="0">
                  <a:pos x="69" y="139"/>
                </a:cxn>
                <a:cxn ang="0">
                  <a:pos x="76" y="139"/>
                </a:cxn>
                <a:cxn ang="0">
                  <a:pos x="91" y="134"/>
                </a:cxn>
                <a:cxn ang="0">
                  <a:pos x="98" y="134"/>
                </a:cxn>
                <a:cxn ang="0">
                  <a:pos x="105" y="132"/>
                </a:cxn>
                <a:cxn ang="0">
                  <a:pos x="110" y="132"/>
                </a:cxn>
                <a:cxn ang="0">
                  <a:pos x="115" y="129"/>
                </a:cxn>
                <a:cxn ang="0">
                  <a:pos x="115" y="96"/>
                </a:cxn>
                <a:cxn ang="0">
                  <a:pos x="117" y="81"/>
                </a:cxn>
                <a:cxn ang="0">
                  <a:pos x="117" y="50"/>
                </a:cxn>
                <a:cxn ang="0">
                  <a:pos x="120" y="33"/>
                </a:cxn>
                <a:cxn ang="0">
                  <a:pos x="120" y="16"/>
                </a:cxn>
                <a:cxn ang="0">
                  <a:pos x="122" y="0"/>
                </a:cxn>
                <a:cxn ang="0">
                  <a:pos x="108" y="0"/>
                </a:cxn>
                <a:cxn ang="0">
                  <a:pos x="100" y="2"/>
                </a:cxn>
                <a:cxn ang="0">
                  <a:pos x="86" y="2"/>
                </a:cxn>
                <a:cxn ang="0">
                  <a:pos x="79" y="4"/>
                </a:cxn>
                <a:cxn ang="0">
                  <a:pos x="72" y="4"/>
                </a:cxn>
                <a:cxn ang="0">
                  <a:pos x="62" y="7"/>
                </a:cxn>
                <a:cxn ang="0">
                  <a:pos x="55" y="7"/>
                </a:cxn>
                <a:cxn ang="0">
                  <a:pos x="33" y="14"/>
                </a:cxn>
                <a:cxn ang="0">
                  <a:pos x="26" y="14"/>
                </a:cxn>
              </a:cxnLst>
              <a:rect l="0" t="0" r="r" b="b"/>
              <a:pathLst>
                <a:path w="123" h="142">
                  <a:moveTo>
                    <a:pt x="26" y="14"/>
                  </a:moveTo>
                  <a:lnTo>
                    <a:pt x="4" y="21"/>
                  </a:lnTo>
                  <a:lnTo>
                    <a:pt x="4" y="36"/>
                  </a:lnTo>
                  <a:lnTo>
                    <a:pt x="2" y="50"/>
                  </a:lnTo>
                  <a:lnTo>
                    <a:pt x="0" y="67"/>
                  </a:lnTo>
                  <a:lnTo>
                    <a:pt x="0" y="96"/>
                  </a:lnTo>
                  <a:lnTo>
                    <a:pt x="2" y="110"/>
                  </a:lnTo>
                  <a:lnTo>
                    <a:pt x="2" y="124"/>
                  </a:lnTo>
                  <a:lnTo>
                    <a:pt x="4" y="139"/>
                  </a:lnTo>
                  <a:lnTo>
                    <a:pt x="9" y="141"/>
                  </a:lnTo>
                  <a:lnTo>
                    <a:pt x="62" y="141"/>
                  </a:lnTo>
                  <a:lnTo>
                    <a:pt x="69" y="139"/>
                  </a:lnTo>
                  <a:lnTo>
                    <a:pt x="76" y="139"/>
                  </a:lnTo>
                  <a:lnTo>
                    <a:pt x="91" y="134"/>
                  </a:lnTo>
                  <a:lnTo>
                    <a:pt x="98" y="134"/>
                  </a:lnTo>
                  <a:lnTo>
                    <a:pt x="105" y="132"/>
                  </a:lnTo>
                  <a:lnTo>
                    <a:pt x="110" y="132"/>
                  </a:lnTo>
                  <a:lnTo>
                    <a:pt x="115" y="129"/>
                  </a:lnTo>
                  <a:lnTo>
                    <a:pt x="115" y="96"/>
                  </a:lnTo>
                  <a:lnTo>
                    <a:pt x="117" y="81"/>
                  </a:lnTo>
                  <a:lnTo>
                    <a:pt x="117" y="50"/>
                  </a:lnTo>
                  <a:lnTo>
                    <a:pt x="120" y="33"/>
                  </a:lnTo>
                  <a:lnTo>
                    <a:pt x="120" y="16"/>
                  </a:lnTo>
                  <a:lnTo>
                    <a:pt x="122" y="0"/>
                  </a:lnTo>
                  <a:lnTo>
                    <a:pt x="108" y="0"/>
                  </a:lnTo>
                  <a:lnTo>
                    <a:pt x="100" y="2"/>
                  </a:lnTo>
                  <a:lnTo>
                    <a:pt x="86" y="2"/>
                  </a:lnTo>
                  <a:lnTo>
                    <a:pt x="79" y="4"/>
                  </a:lnTo>
                  <a:lnTo>
                    <a:pt x="72" y="4"/>
                  </a:lnTo>
                  <a:lnTo>
                    <a:pt x="62" y="7"/>
                  </a:lnTo>
                  <a:lnTo>
                    <a:pt x="55" y="7"/>
                  </a:lnTo>
                  <a:lnTo>
                    <a:pt x="33" y="14"/>
                  </a:lnTo>
                  <a:lnTo>
                    <a:pt x="26" y="14"/>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6" name="Freeform 1560"/>
            <p:cNvSpPr>
              <a:spLocks/>
            </p:cNvSpPr>
            <p:nvPr/>
          </p:nvSpPr>
          <p:spPr bwMode="auto">
            <a:xfrm>
              <a:off x="9621" y="2085"/>
              <a:ext cx="118" cy="137"/>
            </a:xfrm>
            <a:custGeom>
              <a:avLst/>
              <a:gdLst/>
              <a:ahLst/>
              <a:cxnLst>
                <a:cxn ang="0">
                  <a:pos x="7" y="21"/>
                </a:cxn>
                <a:cxn ang="0">
                  <a:pos x="2" y="50"/>
                </a:cxn>
                <a:cxn ang="0">
                  <a:pos x="2" y="64"/>
                </a:cxn>
                <a:cxn ang="0">
                  <a:pos x="0" y="76"/>
                </a:cxn>
                <a:cxn ang="0">
                  <a:pos x="2" y="91"/>
                </a:cxn>
                <a:cxn ang="0">
                  <a:pos x="2" y="120"/>
                </a:cxn>
                <a:cxn ang="0">
                  <a:pos x="4" y="132"/>
                </a:cxn>
                <a:cxn ang="0">
                  <a:pos x="9" y="134"/>
                </a:cxn>
                <a:cxn ang="0">
                  <a:pos x="16" y="134"/>
                </a:cxn>
                <a:cxn ang="0">
                  <a:pos x="21" y="136"/>
                </a:cxn>
                <a:cxn ang="0">
                  <a:pos x="36" y="136"/>
                </a:cxn>
                <a:cxn ang="0">
                  <a:pos x="43" y="134"/>
                </a:cxn>
                <a:cxn ang="0">
                  <a:pos x="60" y="134"/>
                </a:cxn>
                <a:cxn ang="0">
                  <a:pos x="67" y="132"/>
                </a:cxn>
                <a:cxn ang="0">
                  <a:pos x="74" y="132"/>
                </a:cxn>
                <a:cxn ang="0">
                  <a:pos x="88" y="127"/>
                </a:cxn>
                <a:cxn ang="0">
                  <a:pos x="96" y="127"/>
                </a:cxn>
                <a:cxn ang="0">
                  <a:pos x="103" y="124"/>
                </a:cxn>
                <a:cxn ang="0">
                  <a:pos x="108" y="124"/>
                </a:cxn>
                <a:cxn ang="0">
                  <a:pos x="112" y="122"/>
                </a:cxn>
                <a:cxn ang="0">
                  <a:pos x="112" y="62"/>
                </a:cxn>
                <a:cxn ang="0">
                  <a:pos x="115" y="45"/>
                </a:cxn>
                <a:cxn ang="0">
                  <a:pos x="115" y="31"/>
                </a:cxn>
                <a:cxn ang="0">
                  <a:pos x="117" y="16"/>
                </a:cxn>
                <a:cxn ang="0">
                  <a:pos x="117" y="0"/>
                </a:cxn>
                <a:cxn ang="0">
                  <a:pos x="110" y="0"/>
                </a:cxn>
                <a:cxn ang="0">
                  <a:pos x="105" y="2"/>
                </a:cxn>
                <a:cxn ang="0">
                  <a:pos x="91" y="2"/>
                </a:cxn>
                <a:cxn ang="0">
                  <a:pos x="83" y="4"/>
                </a:cxn>
                <a:cxn ang="0">
                  <a:pos x="69" y="4"/>
                </a:cxn>
                <a:cxn ang="0">
                  <a:pos x="55" y="9"/>
                </a:cxn>
                <a:cxn ang="0">
                  <a:pos x="45" y="9"/>
                </a:cxn>
                <a:cxn ang="0">
                  <a:pos x="31" y="14"/>
                </a:cxn>
                <a:cxn ang="0">
                  <a:pos x="23" y="14"/>
                </a:cxn>
                <a:cxn ang="0">
                  <a:pos x="19" y="16"/>
                </a:cxn>
                <a:cxn ang="0">
                  <a:pos x="12" y="19"/>
                </a:cxn>
                <a:cxn ang="0">
                  <a:pos x="7" y="21"/>
                </a:cxn>
              </a:cxnLst>
              <a:rect l="0" t="0" r="r" b="b"/>
              <a:pathLst>
                <a:path w="118" h="137">
                  <a:moveTo>
                    <a:pt x="7" y="21"/>
                  </a:moveTo>
                  <a:lnTo>
                    <a:pt x="2" y="50"/>
                  </a:lnTo>
                  <a:lnTo>
                    <a:pt x="2" y="64"/>
                  </a:lnTo>
                  <a:lnTo>
                    <a:pt x="0" y="76"/>
                  </a:lnTo>
                  <a:lnTo>
                    <a:pt x="2" y="91"/>
                  </a:lnTo>
                  <a:lnTo>
                    <a:pt x="2" y="120"/>
                  </a:lnTo>
                  <a:lnTo>
                    <a:pt x="4" y="132"/>
                  </a:lnTo>
                  <a:lnTo>
                    <a:pt x="9" y="134"/>
                  </a:lnTo>
                  <a:lnTo>
                    <a:pt x="16" y="134"/>
                  </a:lnTo>
                  <a:lnTo>
                    <a:pt x="21" y="136"/>
                  </a:lnTo>
                  <a:lnTo>
                    <a:pt x="36" y="136"/>
                  </a:lnTo>
                  <a:lnTo>
                    <a:pt x="43" y="134"/>
                  </a:lnTo>
                  <a:lnTo>
                    <a:pt x="60" y="134"/>
                  </a:lnTo>
                  <a:lnTo>
                    <a:pt x="67" y="132"/>
                  </a:lnTo>
                  <a:lnTo>
                    <a:pt x="74" y="132"/>
                  </a:lnTo>
                  <a:lnTo>
                    <a:pt x="88" y="127"/>
                  </a:lnTo>
                  <a:lnTo>
                    <a:pt x="96" y="127"/>
                  </a:lnTo>
                  <a:lnTo>
                    <a:pt x="103" y="124"/>
                  </a:lnTo>
                  <a:lnTo>
                    <a:pt x="108" y="124"/>
                  </a:lnTo>
                  <a:lnTo>
                    <a:pt x="112" y="122"/>
                  </a:lnTo>
                  <a:lnTo>
                    <a:pt x="112" y="62"/>
                  </a:lnTo>
                  <a:lnTo>
                    <a:pt x="115" y="45"/>
                  </a:lnTo>
                  <a:lnTo>
                    <a:pt x="115" y="31"/>
                  </a:lnTo>
                  <a:lnTo>
                    <a:pt x="117" y="16"/>
                  </a:lnTo>
                  <a:lnTo>
                    <a:pt x="117" y="0"/>
                  </a:lnTo>
                  <a:lnTo>
                    <a:pt x="110" y="0"/>
                  </a:lnTo>
                  <a:lnTo>
                    <a:pt x="105" y="2"/>
                  </a:lnTo>
                  <a:lnTo>
                    <a:pt x="91" y="2"/>
                  </a:lnTo>
                  <a:lnTo>
                    <a:pt x="83" y="4"/>
                  </a:lnTo>
                  <a:lnTo>
                    <a:pt x="69" y="4"/>
                  </a:lnTo>
                  <a:lnTo>
                    <a:pt x="55" y="9"/>
                  </a:lnTo>
                  <a:lnTo>
                    <a:pt x="45" y="9"/>
                  </a:lnTo>
                  <a:lnTo>
                    <a:pt x="31" y="14"/>
                  </a:lnTo>
                  <a:lnTo>
                    <a:pt x="23" y="14"/>
                  </a:lnTo>
                  <a:lnTo>
                    <a:pt x="19" y="16"/>
                  </a:lnTo>
                  <a:lnTo>
                    <a:pt x="12" y="19"/>
                  </a:lnTo>
                  <a:lnTo>
                    <a:pt x="7" y="21"/>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7" name="Freeform 1561"/>
            <p:cNvSpPr>
              <a:spLocks/>
            </p:cNvSpPr>
            <p:nvPr/>
          </p:nvSpPr>
          <p:spPr bwMode="auto">
            <a:xfrm>
              <a:off x="9624" y="2085"/>
              <a:ext cx="112" cy="130"/>
            </a:xfrm>
            <a:custGeom>
              <a:avLst/>
              <a:gdLst/>
              <a:ahLst/>
              <a:cxnLst>
                <a:cxn ang="0">
                  <a:pos x="9" y="19"/>
                </a:cxn>
                <a:cxn ang="0">
                  <a:pos x="4" y="21"/>
                </a:cxn>
                <a:cxn ang="0">
                  <a:pos x="2" y="36"/>
                </a:cxn>
                <a:cxn ang="0">
                  <a:pos x="0" y="47"/>
                </a:cxn>
                <a:cxn ang="0">
                  <a:pos x="0" y="100"/>
                </a:cxn>
                <a:cxn ang="0">
                  <a:pos x="2" y="112"/>
                </a:cxn>
                <a:cxn ang="0">
                  <a:pos x="2" y="127"/>
                </a:cxn>
                <a:cxn ang="0">
                  <a:pos x="7" y="127"/>
                </a:cxn>
                <a:cxn ang="0">
                  <a:pos x="14" y="129"/>
                </a:cxn>
                <a:cxn ang="0">
                  <a:pos x="33" y="129"/>
                </a:cxn>
                <a:cxn ang="0">
                  <a:pos x="40" y="127"/>
                </a:cxn>
                <a:cxn ang="0">
                  <a:pos x="55" y="127"/>
                </a:cxn>
                <a:cxn ang="0">
                  <a:pos x="69" y="122"/>
                </a:cxn>
                <a:cxn ang="0">
                  <a:pos x="76" y="122"/>
                </a:cxn>
                <a:cxn ang="0">
                  <a:pos x="83" y="120"/>
                </a:cxn>
                <a:cxn ang="0">
                  <a:pos x="91" y="120"/>
                </a:cxn>
                <a:cxn ang="0">
                  <a:pos x="96" y="117"/>
                </a:cxn>
                <a:cxn ang="0">
                  <a:pos x="100" y="115"/>
                </a:cxn>
                <a:cxn ang="0">
                  <a:pos x="105" y="115"/>
                </a:cxn>
                <a:cxn ang="0">
                  <a:pos x="105" y="72"/>
                </a:cxn>
                <a:cxn ang="0">
                  <a:pos x="108" y="57"/>
                </a:cxn>
                <a:cxn ang="0">
                  <a:pos x="108" y="43"/>
                </a:cxn>
                <a:cxn ang="0">
                  <a:pos x="110" y="31"/>
                </a:cxn>
                <a:cxn ang="0">
                  <a:pos x="110" y="16"/>
                </a:cxn>
                <a:cxn ang="0">
                  <a:pos x="112" y="0"/>
                </a:cxn>
                <a:cxn ang="0">
                  <a:pos x="105" y="0"/>
                </a:cxn>
                <a:cxn ang="0">
                  <a:pos x="100" y="2"/>
                </a:cxn>
                <a:cxn ang="0">
                  <a:pos x="86" y="2"/>
                </a:cxn>
                <a:cxn ang="0">
                  <a:pos x="79" y="4"/>
                </a:cxn>
                <a:cxn ang="0">
                  <a:pos x="72" y="4"/>
                </a:cxn>
                <a:cxn ang="0">
                  <a:pos x="64" y="7"/>
                </a:cxn>
                <a:cxn ang="0">
                  <a:pos x="57" y="7"/>
                </a:cxn>
                <a:cxn ang="0">
                  <a:pos x="43" y="12"/>
                </a:cxn>
                <a:cxn ang="0">
                  <a:pos x="36" y="12"/>
                </a:cxn>
                <a:cxn ang="0">
                  <a:pos x="21" y="16"/>
                </a:cxn>
                <a:cxn ang="0">
                  <a:pos x="16" y="16"/>
                </a:cxn>
                <a:cxn ang="0">
                  <a:pos x="9" y="19"/>
                </a:cxn>
              </a:cxnLst>
              <a:rect l="0" t="0" r="r" b="b"/>
              <a:pathLst>
                <a:path w="112" h="130">
                  <a:moveTo>
                    <a:pt x="9" y="19"/>
                  </a:moveTo>
                  <a:lnTo>
                    <a:pt x="4" y="21"/>
                  </a:lnTo>
                  <a:lnTo>
                    <a:pt x="2" y="36"/>
                  </a:lnTo>
                  <a:lnTo>
                    <a:pt x="0" y="47"/>
                  </a:lnTo>
                  <a:lnTo>
                    <a:pt x="0" y="100"/>
                  </a:lnTo>
                  <a:lnTo>
                    <a:pt x="2" y="112"/>
                  </a:lnTo>
                  <a:lnTo>
                    <a:pt x="2" y="127"/>
                  </a:lnTo>
                  <a:lnTo>
                    <a:pt x="7" y="127"/>
                  </a:lnTo>
                  <a:lnTo>
                    <a:pt x="14" y="129"/>
                  </a:lnTo>
                  <a:lnTo>
                    <a:pt x="33" y="129"/>
                  </a:lnTo>
                  <a:lnTo>
                    <a:pt x="40" y="127"/>
                  </a:lnTo>
                  <a:lnTo>
                    <a:pt x="55" y="127"/>
                  </a:lnTo>
                  <a:lnTo>
                    <a:pt x="69" y="122"/>
                  </a:lnTo>
                  <a:lnTo>
                    <a:pt x="76" y="122"/>
                  </a:lnTo>
                  <a:lnTo>
                    <a:pt x="83" y="120"/>
                  </a:lnTo>
                  <a:lnTo>
                    <a:pt x="91" y="120"/>
                  </a:lnTo>
                  <a:lnTo>
                    <a:pt x="96" y="117"/>
                  </a:lnTo>
                  <a:lnTo>
                    <a:pt x="100" y="115"/>
                  </a:lnTo>
                  <a:lnTo>
                    <a:pt x="105" y="115"/>
                  </a:lnTo>
                  <a:lnTo>
                    <a:pt x="105" y="72"/>
                  </a:lnTo>
                  <a:lnTo>
                    <a:pt x="108" y="57"/>
                  </a:lnTo>
                  <a:lnTo>
                    <a:pt x="108" y="43"/>
                  </a:lnTo>
                  <a:lnTo>
                    <a:pt x="110" y="31"/>
                  </a:lnTo>
                  <a:lnTo>
                    <a:pt x="110" y="16"/>
                  </a:lnTo>
                  <a:lnTo>
                    <a:pt x="112" y="0"/>
                  </a:lnTo>
                  <a:lnTo>
                    <a:pt x="105" y="0"/>
                  </a:lnTo>
                  <a:lnTo>
                    <a:pt x="100" y="2"/>
                  </a:lnTo>
                  <a:lnTo>
                    <a:pt x="86" y="2"/>
                  </a:lnTo>
                  <a:lnTo>
                    <a:pt x="79" y="4"/>
                  </a:lnTo>
                  <a:lnTo>
                    <a:pt x="72" y="4"/>
                  </a:lnTo>
                  <a:lnTo>
                    <a:pt x="64" y="7"/>
                  </a:lnTo>
                  <a:lnTo>
                    <a:pt x="57" y="7"/>
                  </a:lnTo>
                  <a:lnTo>
                    <a:pt x="43" y="12"/>
                  </a:lnTo>
                  <a:lnTo>
                    <a:pt x="36" y="12"/>
                  </a:lnTo>
                  <a:lnTo>
                    <a:pt x="21" y="16"/>
                  </a:lnTo>
                  <a:lnTo>
                    <a:pt x="16" y="16"/>
                  </a:lnTo>
                  <a:lnTo>
                    <a:pt x="9" y="19"/>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8" name="Freeform 1562"/>
            <p:cNvSpPr>
              <a:spLocks/>
            </p:cNvSpPr>
            <p:nvPr/>
          </p:nvSpPr>
          <p:spPr bwMode="auto">
            <a:xfrm>
              <a:off x="9624" y="2087"/>
              <a:ext cx="108" cy="120"/>
            </a:xfrm>
            <a:custGeom>
              <a:avLst/>
              <a:gdLst/>
              <a:ahLst/>
              <a:cxnLst>
                <a:cxn ang="0">
                  <a:pos x="4" y="19"/>
                </a:cxn>
                <a:cxn ang="0">
                  <a:pos x="0" y="45"/>
                </a:cxn>
                <a:cxn ang="0">
                  <a:pos x="0" y="93"/>
                </a:cxn>
                <a:cxn ang="0">
                  <a:pos x="2" y="117"/>
                </a:cxn>
                <a:cxn ang="0">
                  <a:pos x="7" y="120"/>
                </a:cxn>
                <a:cxn ang="0">
                  <a:pos x="38" y="120"/>
                </a:cxn>
                <a:cxn ang="0">
                  <a:pos x="45" y="117"/>
                </a:cxn>
                <a:cxn ang="0">
                  <a:pos x="52" y="117"/>
                </a:cxn>
                <a:cxn ang="0">
                  <a:pos x="60" y="115"/>
                </a:cxn>
                <a:cxn ang="0">
                  <a:pos x="67" y="112"/>
                </a:cxn>
                <a:cxn ang="0">
                  <a:pos x="74" y="112"/>
                </a:cxn>
                <a:cxn ang="0">
                  <a:pos x="81" y="110"/>
                </a:cxn>
                <a:cxn ang="0">
                  <a:pos x="86" y="107"/>
                </a:cxn>
                <a:cxn ang="0">
                  <a:pos x="93" y="107"/>
                </a:cxn>
                <a:cxn ang="0">
                  <a:pos x="98" y="105"/>
                </a:cxn>
                <a:cxn ang="0">
                  <a:pos x="103" y="105"/>
                </a:cxn>
                <a:cxn ang="0">
                  <a:pos x="103" y="52"/>
                </a:cxn>
                <a:cxn ang="0">
                  <a:pos x="105" y="38"/>
                </a:cxn>
                <a:cxn ang="0">
                  <a:pos x="105" y="26"/>
                </a:cxn>
                <a:cxn ang="0">
                  <a:pos x="108" y="12"/>
                </a:cxn>
                <a:cxn ang="0">
                  <a:pos x="108" y="0"/>
                </a:cxn>
                <a:cxn ang="0">
                  <a:pos x="83" y="0"/>
                </a:cxn>
                <a:cxn ang="0">
                  <a:pos x="76" y="2"/>
                </a:cxn>
                <a:cxn ang="0">
                  <a:pos x="69" y="2"/>
                </a:cxn>
                <a:cxn ang="0">
                  <a:pos x="62" y="4"/>
                </a:cxn>
                <a:cxn ang="0">
                  <a:pos x="55" y="4"/>
                </a:cxn>
                <a:cxn ang="0">
                  <a:pos x="40" y="9"/>
                </a:cxn>
                <a:cxn ang="0">
                  <a:pos x="33" y="9"/>
                </a:cxn>
                <a:cxn ang="0">
                  <a:pos x="28" y="12"/>
                </a:cxn>
                <a:cxn ang="0">
                  <a:pos x="21" y="14"/>
                </a:cxn>
                <a:cxn ang="0">
                  <a:pos x="14" y="14"/>
                </a:cxn>
                <a:cxn ang="0">
                  <a:pos x="4" y="19"/>
                </a:cxn>
              </a:cxnLst>
              <a:rect l="0" t="0" r="r" b="b"/>
              <a:pathLst>
                <a:path w="108" h="120">
                  <a:moveTo>
                    <a:pt x="4" y="19"/>
                  </a:moveTo>
                  <a:lnTo>
                    <a:pt x="0" y="45"/>
                  </a:lnTo>
                  <a:lnTo>
                    <a:pt x="0" y="93"/>
                  </a:lnTo>
                  <a:lnTo>
                    <a:pt x="2" y="117"/>
                  </a:lnTo>
                  <a:lnTo>
                    <a:pt x="7" y="120"/>
                  </a:lnTo>
                  <a:lnTo>
                    <a:pt x="38" y="120"/>
                  </a:lnTo>
                  <a:lnTo>
                    <a:pt x="45" y="117"/>
                  </a:lnTo>
                  <a:lnTo>
                    <a:pt x="52" y="117"/>
                  </a:lnTo>
                  <a:lnTo>
                    <a:pt x="60" y="115"/>
                  </a:lnTo>
                  <a:lnTo>
                    <a:pt x="67" y="112"/>
                  </a:lnTo>
                  <a:lnTo>
                    <a:pt x="74" y="112"/>
                  </a:lnTo>
                  <a:lnTo>
                    <a:pt x="81" y="110"/>
                  </a:lnTo>
                  <a:lnTo>
                    <a:pt x="86" y="107"/>
                  </a:lnTo>
                  <a:lnTo>
                    <a:pt x="93" y="107"/>
                  </a:lnTo>
                  <a:lnTo>
                    <a:pt x="98" y="105"/>
                  </a:lnTo>
                  <a:lnTo>
                    <a:pt x="103" y="105"/>
                  </a:lnTo>
                  <a:lnTo>
                    <a:pt x="103" y="52"/>
                  </a:lnTo>
                  <a:lnTo>
                    <a:pt x="105" y="38"/>
                  </a:lnTo>
                  <a:lnTo>
                    <a:pt x="105" y="26"/>
                  </a:lnTo>
                  <a:lnTo>
                    <a:pt x="108" y="12"/>
                  </a:lnTo>
                  <a:lnTo>
                    <a:pt x="108" y="0"/>
                  </a:lnTo>
                  <a:lnTo>
                    <a:pt x="83" y="0"/>
                  </a:lnTo>
                  <a:lnTo>
                    <a:pt x="76" y="2"/>
                  </a:lnTo>
                  <a:lnTo>
                    <a:pt x="69" y="2"/>
                  </a:lnTo>
                  <a:lnTo>
                    <a:pt x="62" y="4"/>
                  </a:lnTo>
                  <a:lnTo>
                    <a:pt x="55" y="4"/>
                  </a:lnTo>
                  <a:lnTo>
                    <a:pt x="40" y="9"/>
                  </a:lnTo>
                  <a:lnTo>
                    <a:pt x="33" y="9"/>
                  </a:lnTo>
                  <a:lnTo>
                    <a:pt x="28" y="12"/>
                  </a:lnTo>
                  <a:lnTo>
                    <a:pt x="21" y="14"/>
                  </a:lnTo>
                  <a:lnTo>
                    <a:pt x="14" y="14"/>
                  </a:lnTo>
                  <a:lnTo>
                    <a:pt x="4" y="1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9" name="Freeform 1563"/>
            <p:cNvSpPr>
              <a:spLocks/>
            </p:cNvSpPr>
            <p:nvPr/>
          </p:nvSpPr>
          <p:spPr bwMode="auto">
            <a:xfrm>
              <a:off x="9624" y="2087"/>
              <a:ext cx="105" cy="113"/>
            </a:xfrm>
            <a:custGeom>
              <a:avLst/>
              <a:gdLst/>
              <a:ahLst/>
              <a:cxnLst>
                <a:cxn ang="0">
                  <a:pos x="0" y="67"/>
                </a:cxn>
                <a:cxn ang="0">
                  <a:pos x="0" y="88"/>
                </a:cxn>
                <a:cxn ang="0">
                  <a:pos x="4" y="112"/>
                </a:cxn>
                <a:cxn ang="0">
                  <a:pos x="38" y="112"/>
                </a:cxn>
                <a:cxn ang="0">
                  <a:pos x="45" y="110"/>
                </a:cxn>
                <a:cxn ang="0">
                  <a:pos x="50" y="110"/>
                </a:cxn>
                <a:cxn ang="0">
                  <a:pos x="72" y="103"/>
                </a:cxn>
                <a:cxn ang="0">
                  <a:pos x="76" y="103"/>
                </a:cxn>
                <a:cxn ang="0">
                  <a:pos x="83" y="100"/>
                </a:cxn>
                <a:cxn ang="0">
                  <a:pos x="88" y="98"/>
                </a:cxn>
                <a:cxn ang="0">
                  <a:pos x="93" y="98"/>
                </a:cxn>
                <a:cxn ang="0">
                  <a:pos x="98" y="96"/>
                </a:cxn>
                <a:cxn ang="0">
                  <a:pos x="98" y="60"/>
                </a:cxn>
                <a:cxn ang="0">
                  <a:pos x="100" y="47"/>
                </a:cxn>
                <a:cxn ang="0">
                  <a:pos x="100" y="36"/>
                </a:cxn>
                <a:cxn ang="0">
                  <a:pos x="103" y="24"/>
                </a:cxn>
                <a:cxn ang="0">
                  <a:pos x="103" y="12"/>
                </a:cxn>
                <a:cxn ang="0">
                  <a:pos x="105" y="0"/>
                </a:cxn>
                <a:cxn ang="0">
                  <a:pos x="88" y="0"/>
                </a:cxn>
                <a:cxn ang="0">
                  <a:pos x="81" y="2"/>
                </a:cxn>
                <a:cxn ang="0">
                  <a:pos x="74" y="2"/>
                </a:cxn>
                <a:cxn ang="0">
                  <a:pos x="67" y="4"/>
                </a:cxn>
                <a:cxn ang="0">
                  <a:pos x="62" y="4"/>
                </a:cxn>
                <a:cxn ang="0">
                  <a:pos x="55" y="7"/>
                </a:cxn>
                <a:cxn ang="0">
                  <a:pos x="48" y="7"/>
                </a:cxn>
                <a:cxn ang="0">
                  <a:pos x="33" y="12"/>
                </a:cxn>
                <a:cxn ang="0">
                  <a:pos x="26" y="12"/>
                </a:cxn>
                <a:cxn ang="0">
                  <a:pos x="21" y="14"/>
                </a:cxn>
                <a:cxn ang="0">
                  <a:pos x="14" y="16"/>
                </a:cxn>
                <a:cxn ang="0">
                  <a:pos x="9" y="16"/>
                </a:cxn>
                <a:cxn ang="0">
                  <a:pos x="4" y="19"/>
                </a:cxn>
                <a:cxn ang="0">
                  <a:pos x="0" y="67"/>
                </a:cxn>
              </a:cxnLst>
              <a:rect l="0" t="0" r="r" b="b"/>
              <a:pathLst>
                <a:path w="105" h="113">
                  <a:moveTo>
                    <a:pt x="0" y="67"/>
                  </a:moveTo>
                  <a:lnTo>
                    <a:pt x="0" y="88"/>
                  </a:lnTo>
                  <a:lnTo>
                    <a:pt x="4" y="112"/>
                  </a:lnTo>
                  <a:lnTo>
                    <a:pt x="38" y="112"/>
                  </a:lnTo>
                  <a:lnTo>
                    <a:pt x="45" y="110"/>
                  </a:lnTo>
                  <a:lnTo>
                    <a:pt x="50" y="110"/>
                  </a:lnTo>
                  <a:lnTo>
                    <a:pt x="72" y="103"/>
                  </a:lnTo>
                  <a:lnTo>
                    <a:pt x="76" y="103"/>
                  </a:lnTo>
                  <a:lnTo>
                    <a:pt x="83" y="100"/>
                  </a:lnTo>
                  <a:lnTo>
                    <a:pt x="88" y="98"/>
                  </a:lnTo>
                  <a:lnTo>
                    <a:pt x="93" y="98"/>
                  </a:lnTo>
                  <a:lnTo>
                    <a:pt x="98" y="96"/>
                  </a:lnTo>
                  <a:lnTo>
                    <a:pt x="98" y="60"/>
                  </a:lnTo>
                  <a:lnTo>
                    <a:pt x="100" y="47"/>
                  </a:lnTo>
                  <a:lnTo>
                    <a:pt x="100" y="36"/>
                  </a:lnTo>
                  <a:lnTo>
                    <a:pt x="103" y="24"/>
                  </a:lnTo>
                  <a:lnTo>
                    <a:pt x="103" y="12"/>
                  </a:lnTo>
                  <a:lnTo>
                    <a:pt x="105" y="0"/>
                  </a:lnTo>
                  <a:lnTo>
                    <a:pt x="88" y="0"/>
                  </a:lnTo>
                  <a:lnTo>
                    <a:pt x="81" y="2"/>
                  </a:lnTo>
                  <a:lnTo>
                    <a:pt x="74" y="2"/>
                  </a:lnTo>
                  <a:lnTo>
                    <a:pt x="67" y="4"/>
                  </a:lnTo>
                  <a:lnTo>
                    <a:pt x="62" y="4"/>
                  </a:lnTo>
                  <a:lnTo>
                    <a:pt x="55" y="7"/>
                  </a:lnTo>
                  <a:lnTo>
                    <a:pt x="48" y="7"/>
                  </a:lnTo>
                  <a:lnTo>
                    <a:pt x="33" y="12"/>
                  </a:lnTo>
                  <a:lnTo>
                    <a:pt x="26" y="12"/>
                  </a:lnTo>
                  <a:lnTo>
                    <a:pt x="21" y="14"/>
                  </a:lnTo>
                  <a:lnTo>
                    <a:pt x="14" y="16"/>
                  </a:lnTo>
                  <a:lnTo>
                    <a:pt x="9" y="16"/>
                  </a:lnTo>
                  <a:lnTo>
                    <a:pt x="4" y="19"/>
                  </a:lnTo>
                  <a:lnTo>
                    <a:pt x="0" y="6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0" name="Freeform 1564"/>
            <p:cNvSpPr>
              <a:spLocks/>
            </p:cNvSpPr>
            <p:nvPr/>
          </p:nvSpPr>
          <p:spPr bwMode="auto">
            <a:xfrm>
              <a:off x="9624" y="2087"/>
              <a:ext cx="100" cy="108"/>
            </a:xfrm>
            <a:custGeom>
              <a:avLst/>
              <a:gdLst/>
              <a:ahLst/>
              <a:cxnLst>
                <a:cxn ang="0">
                  <a:pos x="19" y="14"/>
                </a:cxn>
                <a:cxn ang="0">
                  <a:pos x="14" y="16"/>
                </a:cxn>
                <a:cxn ang="0">
                  <a:pos x="9" y="16"/>
                </a:cxn>
                <a:cxn ang="0">
                  <a:pos x="4" y="19"/>
                </a:cxn>
                <a:cxn ang="0">
                  <a:pos x="0" y="62"/>
                </a:cxn>
                <a:cxn ang="0">
                  <a:pos x="4" y="105"/>
                </a:cxn>
                <a:cxn ang="0">
                  <a:pos x="7" y="105"/>
                </a:cxn>
                <a:cxn ang="0">
                  <a:pos x="12" y="107"/>
                </a:cxn>
                <a:cxn ang="0">
                  <a:pos x="23" y="107"/>
                </a:cxn>
                <a:cxn ang="0">
                  <a:pos x="31" y="105"/>
                </a:cxn>
                <a:cxn ang="0">
                  <a:pos x="36" y="105"/>
                </a:cxn>
                <a:cxn ang="0">
                  <a:pos x="43" y="103"/>
                </a:cxn>
                <a:cxn ang="0">
                  <a:pos x="50" y="103"/>
                </a:cxn>
                <a:cxn ang="0">
                  <a:pos x="55" y="100"/>
                </a:cxn>
                <a:cxn ang="0">
                  <a:pos x="62" y="98"/>
                </a:cxn>
                <a:cxn ang="0">
                  <a:pos x="69" y="96"/>
                </a:cxn>
                <a:cxn ang="0">
                  <a:pos x="74" y="96"/>
                </a:cxn>
                <a:cxn ang="0">
                  <a:pos x="81" y="93"/>
                </a:cxn>
                <a:cxn ang="0">
                  <a:pos x="86" y="91"/>
                </a:cxn>
                <a:cxn ang="0">
                  <a:pos x="91" y="91"/>
                </a:cxn>
                <a:cxn ang="0">
                  <a:pos x="96" y="88"/>
                </a:cxn>
                <a:cxn ang="0">
                  <a:pos x="96" y="43"/>
                </a:cxn>
                <a:cxn ang="0">
                  <a:pos x="98" y="33"/>
                </a:cxn>
                <a:cxn ang="0">
                  <a:pos x="98" y="24"/>
                </a:cxn>
                <a:cxn ang="0">
                  <a:pos x="100" y="12"/>
                </a:cxn>
                <a:cxn ang="0">
                  <a:pos x="100" y="0"/>
                </a:cxn>
                <a:cxn ang="0">
                  <a:pos x="91" y="0"/>
                </a:cxn>
                <a:cxn ang="0">
                  <a:pos x="83" y="2"/>
                </a:cxn>
                <a:cxn ang="0">
                  <a:pos x="72" y="2"/>
                </a:cxn>
                <a:cxn ang="0">
                  <a:pos x="64" y="4"/>
                </a:cxn>
                <a:cxn ang="0">
                  <a:pos x="60" y="4"/>
                </a:cxn>
                <a:cxn ang="0">
                  <a:pos x="52" y="7"/>
                </a:cxn>
                <a:cxn ang="0">
                  <a:pos x="45" y="7"/>
                </a:cxn>
                <a:cxn ang="0">
                  <a:pos x="38" y="9"/>
                </a:cxn>
                <a:cxn ang="0">
                  <a:pos x="33" y="12"/>
                </a:cxn>
                <a:cxn ang="0">
                  <a:pos x="26" y="12"/>
                </a:cxn>
                <a:cxn ang="0">
                  <a:pos x="19" y="14"/>
                </a:cxn>
              </a:cxnLst>
              <a:rect l="0" t="0" r="r" b="b"/>
              <a:pathLst>
                <a:path w="100" h="108">
                  <a:moveTo>
                    <a:pt x="19" y="14"/>
                  </a:moveTo>
                  <a:lnTo>
                    <a:pt x="14" y="16"/>
                  </a:lnTo>
                  <a:lnTo>
                    <a:pt x="9" y="16"/>
                  </a:lnTo>
                  <a:lnTo>
                    <a:pt x="4" y="19"/>
                  </a:lnTo>
                  <a:lnTo>
                    <a:pt x="0" y="62"/>
                  </a:lnTo>
                  <a:lnTo>
                    <a:pt x="4" y="105"/>
                  </a:lnTo>
                  <a:lnTo>
                    <a:pt x="7" y="105"/>
                  </a:lnTo>
                  <a:lnTo>
                    <a:pt x="12" y="107"/>
                  </a:lnTo>
                  <a:lnTo>
                    <a:pt x="23" y="107"/>
                  </a:lnTo>
                  <a:lnTo>
                    <a:pt x="31" y="105"/>
                  </a:lnTo>
                  <a:lnTo>
                    <a:pt x="36" y="105"/>
                  </a:lnTo>
                  <a:lnTo>
                    <a:pt x="43" y="103"/>
                  </a:lnTo>
                  <a:lnTo>
                    <a:pt x="50" y="103"/>
                  </a:lnTo>
                  <a:lnTo>
                    <a:pt x="55" y="100"/>
                  </a:lnTo>
                  <a:lnTo>
                    <a:pt x="62" y="98"/>
                  </a:lnTo>
                  <a:lnTo>
                    <a:pt x="69" y="96"/>
                  </a:lnTo>
                  <a:lnTo>
                    <a:pt x="74" y="96"/>
                  </a:lnTo>
                  <a:lnTo>
                    <a:pt x="81" y="93"/>
                  </a:lnTo>
                  <a:lnTo>
                    <a:pt x="86" y="91"/>
                  </a:lnTo>
                  <a:lnTo>
                    <a:pt x="91" y="91"/>
                  </a:lnTo>
                  <a:lnTo>
                    <a:pt x="96" y="88"/>
                  </a:lnTo>
                  <a:lnTo>
                    <a:pt x="96" y="43"/>
                  </a:lnTo>
                  <a:lnTo>
                    <a:pt x="98" y="33"/>
                  </a:lnTo>
                  <a:lnTo>
                    <a:pt x="98" y="24"/>
                  </a:lnTo>
                  <a:lnTo>
                    <a:pt x="100" y="12"/>
                  </a:lnTo>
                  <a:lnTo>
                    <a:pt x="100" y="0"/>
                  </a:lnTo>
                  <a:lnTo>
                    <a:pt x="91" y="0"/>
                  </a:lnTo>
                  <a:lnTo>
                    <a:pt x="83" y="2"/>
                  </a:lnTo>
                  <a:lnTo>
                    <a:pt x="72" y="2"/>
                  </a:lnTo>
                  <a:lnTo>
                    <a:pt x="64" y="4"/>
                  </a:lnTo>
                  <a:lnTo>
                    <a:pt x="60" y="4"/>
                  </a:lnTo>
                  <a:lnTo>
                    <a:pt x="52" y="7"/>
                  </a:lnTo>
                  <a:lnTo>
                    <a:pt x="45" y="7"/>
                  </a:lnTo>
                  <a:lnTo>
                    <a:pt x="38" y="9"/>
                  </a:lnTo>
                  <a:lnTo>
                    <a:pt x="33" y="12"/>
                  </a:lnTo>
                  <a:lnTo>
                    <a:pt x="26" y="12"/>
                  </a:lnTo>
                  <a:lnTo>
                    <a:pt x="19"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1" name="Freeform 1565"/>
            <p:cNvSpPr>
              <a:spLocks/>
            </p:cNvSpPr>
            <p:nvPr/>
          </p:nvSpPr>
          <p:spPr bwMode="auto">
            <a:xfrm>
              <a:off x="9624" y="2087"/>
              <a:ext cx="98" cy="101"/>
            </a:xfrm>
            <a:custGeom>
              <a:avLst/>
              <a:gdLst/>
              <a:ahLst/>
              <a:cxnLst>
                <a:cxn ang="0">
                  <a:pos x="23" y="100"/>
                </a:cxn>
                <a:cxn ang="0">
                  <a:pos x="28" y="98"/>
                </a:cxn>
                <a:cxn ang="0">
                  <a:pos x="36" y="98"/>
                </a:cxn>
                <a:cxn ang="0">
                  <a:pos x="40" y="96"/>
                </a:cxn>
                <a:cxn ang="0">
                  <a:pos x="48" y="96"/>
                </a:cxn>
                <a:cxn ang="0">
                  <a:pos x="52" y="93"/>
                </a:cxn>
                <a:cxn ang="0">
                  <a:pos x="67" y="88"/>
                </a:cxn>
                <a:cxn ang="0">
                  <a:pos x="72" y="86"/>
                </a:cxn>
                <a:cxn ang="0">
                  <a:pos x="76" y="86"/>
                </a:cxn>
                <a:cxn ang="0">
                  <a:pos x="86" y="81"/>
                </a:cxn>
                <a:cxn ang="0">
                  <a:pos x="91" y="81"/>
                </a:cxn>
                <a:cxn ang="0">
                  <a:pos x="91" y="50"/>
                </a:cxn>
                <a:cxn ang="0">
                  <a:pos x="93" y="40"/>
                </a:cxn>
                <a:cxn ang="0">
                  <a:pos x="93" y="31"/>
                </a:cxn>
                <a:cxn ang="0">
                  <a:pos x="96" y="21"/>
                </a:cxn>
                <a:cxn ang="0">
                  <a:pos x="96" y="12"/>
                </a:cxn>
                <a:cxn ang="0">
                  <a:pos x="98" y="0"/>
                </a:cxn>
                <a:cxn ang="0">
                  <a:pos x="88" y="0"/>
                </a:cxn>
                <a:cxn ang="0">
                  <a:pos x="81" y="2"/>
                </a:cxn>
                <a:cxn ang="0">
                  <a:pos x="69" y="2"/>
                </a:cxn>
                <a:cxn ang="0">
                  <a:pos x="64" y="4"/>
                </a:cxn>
                <a:cxn ang="0">
                  <a:pos x="57" y="4"/>
                </a:cxn>
                <a:cxn ang="0">
                  <a:pos x="43" y="9"/>
                </a:cxn>
                <a:cxn ang="0">
                  <a:pos x="38" y="9"/>
                </a:cxn>
                <a:cxn ang="0">
                  <a:pos x="31" y="12"/>
                </a:cxn>
                <a:cxn ang="0">
                  <a:pos x="26" y="12"/>
                </a:cxn>
                <a:cxn ang="0">
                  <a:pos x="19" y="14"/>
                </a:cxn>
                <a:cxn ang="0">
                  <a:pos x="9" y="19"/>
                </a:cxn>
                <a:cxn ang="0">
                  <a:pos x="4" y="19"/>
                </a:cxn>
                <a:cxn ang="0">
                  <a:pos x="2" y="40"/>
                </a:cxn>
                <a:cxn ang="0">
                  <a:pos x="0" y="60"/>
                </a:cxn>
                <a:cxn ang="0">
                  <a:pos x="4" y="98"/>
                </a:cxn>
                <a:cxn ang="0">
                  <a:pos x="7" y="100"/>
                </a:cxn>
                <a:cxn ang="0">
                  <a:pos x="23" y="100"/>
                </a:cxn>
              </a:cxnLst>
              <a:rect l="0" t="0" r="r" b="b"/>
              <a:pathLst>
                <a:path w="98" h="101">
                  <a:moveTo>
                    <a:pt x="23" y="100"/>
                  </a:moveTo>
                  <a:lnTo>
                    <a:pt x="28" y="98"/>
                  </a:lnTo>
                  <a:lnTo>
                    <a:pt x="36" y="98"/>
                  </a:lnTo>
                  <a:lnTo>
                    <a:pt x="40" y="96"/>
                  </a:lnTo>
                  <a:lnTo>
                    <a:pt x="48" y="96"/>
                  </a:lnTo>
                  <a:lnTo>
                    <a:pt x="52" y="93"/>
                  </a:lnTo>
                  <a:lnTo>
                    <a:pt x="67" y="88"/>
                  </a:lnTo>
                  <a:lnTo>
                    <a:pt x="72" y="86"/>
                  </a:lnTo>
                  <a:lnTo>
                    <a:pt x="76" y="86"/>
                  </a:lnTo>
                  <a:lnTo>
                    <a:pt x="86" y="81"/>
                  </a:lnTo>
                  <a:lnTo>
                    <a:pt x="91" y="81"/>
                  </a:lnTo>
                  <a:lnTo>
                    <a:pt x="91" y="50"/>
                  </a:lnTo>
                  <a:lnTo>
                    <a:pt x="93" y="40"/>
                  </a:lnTo>
                  <a:lnTo>
                    <a:pt x="93" y="31"/>
                  </a:lnTo>
                  <a:lnTo>
                    <a:pt x="96" y="21"/>
                  </a:lnTo>
                  <a:lnTo>
                    <a:pt x="96" y="12"/>
                  </a:lnTo>
                  <a:lnTo>
                    <a:pt x="98" y="0"/>
                  </a:lnTo>
                  <a:lnTo>
                    <a:pt x="88" y="0"/>
                  </a:lnTo>
                  <a:lnTo>
                    <a:pt x="81" y="2"/>
                  </a:lnTo>
                  <a:lnTo>
                    <a:pt x="69" y="2"/>
                  </a:lnTo>
                  <a:lnTo>
                    <a:pt x="64" y="4"/>
                  </a:lnTo>
                  <a:lnTo>
                    <a:pt x="57" y="4"/>
                  </a:lnTo>
                  <a:lnTo>
                    <a:pt x="43" y="9"/>
                  </a:lnTo>
                  <a:lnTo>
                    <a:pt x="38" y="9"/>
                  </a:lnTo>
                  <a:lnTo>
                    <a:pt x="31" y="12"/>
                  </a:lnTo>
                  <a:lnTo>
                    <a:pt x="26" y="12"/>
                  </a:lnTo>
                  <a:lnTo>
                    <a:pt x="19" y="14"/>
                  </a:lnTo>
                  <a:lnTo>
                    <a:pt x="9" y="19"/>
                  </a:lnTo>
                  <a:lnTo>
                    <a:pt x="4" y="19"/>
                  </a:lnTo>
                  <a:lnTo>
                    <a:pt x="2" y="40"/>
                  </a:lnTo>
                  <a:lnTo>
                    <a:pt x="0" y="60"/>
                  </a:lnTo>
                  <a:lnTo>
                    <a:pt x="4" y="98"/>
                  </a:lnTo>
                  <a:lnTo>
                    <a:pt x="7" y="100"/>
                  </a:lnTo>
                  <a:lnTo>
                    <a:pt x="23" y="10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2" name="Freeform 1566"/>
            <p:cNvSpPr>
              <a:spLocks/>
            </p:cNvSpPr>
            <p:nvPr/>
          </p:nvSpPr>
          <p:spPr bwMode="auto">
            <a:xfrm>
              <a:off x="9628" y="2097"/>
              <a:ext cx="144" cy="27"/>
            </a:xfrm>
            <a:custGeom>
              <a:avLst/>
              <a:gdLst/>
              <a:ahLst/>
              <a:cxnLst>
                <a:cxn ang="0">
                  <a:pos x="127" y="9"/>
                </a:cxn>
                <a:cxn ang="0">
                  <a:pos x="143" y="0"/>
                </a:cxn>
                <a:cxn ang="0">
                  <a:pos x="129" y="4"/>
                </a:cxn>
                <a:cxn ang="0">
                  <a:pos x="103" y="7"/>
                </a:cxn>
                <a:cxn ang="0">
                  <a:pos x="38" y="16"/>
                </a:cxn>
                <a:cxn ang="0">
                  <a:pos x="0" y="21"/>
                </a:cxn>
                <a:cxn ang="0">
                  <a:pos x="7" y="26"/>
                </a:cxn>
                <a:cxn ang="0">
                  <a:pos x="127" y="9"/>
                </a:cxn>
              </a:cxnLst>
              <a:rect l="0" t="0" r="r" b="b"/>
              <a:pathLst>
                <a:path w="144" h="27">
                  <a:moveTo>
                    <a:pt x="127" y="9"/>
                  </a:moveTo>
                  <a:lnTo>
                    <a:pt x="143" y="0"/>
                  </a:lnTo>
                  <a:lnTo>
                    <a:pt x="129" y="4"/>
                  </a:lnTo>
                  <a:lnTo>
                    <a:pt x="103" y="7"/>
                  </a:lnTo>
                  <a:lnTo>
                    <a:pt x="38" y="16"/>
                  </a:lnTo>
                  <a:lnTo>
                    <a:pt x="0" y="21"/>
                  </a:lnTo>
                  <a:lnTo>
                    <a:pt x="7" y="26"/>
                  </a:lnTo>
                  <a:lnTo>
                    <a:pt x="127"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3" name="Freeform 1567"/>
            <p:cNvSpPr>
              <a:spLocks/>
            </p:cNvSpPr>
            <p:nvPr/>
          </p:nvSpPr>
          <p:spPr bwMode="auto">
            <a:xfrm>
              <a:off x="9631" y="2104"/>
              <a:ext cx="125" cy="149"/>
            </a:xfrm>
            <a:custGeom>
              <a:avLst/>
              <a:gdLst/>
              <a:ahLst/>
              <a:cxnLst>
                <a:cxn ang="0">
                  <a:pos x="4" y="16"/>
                </a:cxn>
                <a:cxn ang="0">
                  <a:pos x="2" y="31"/>
                </a:cxn>
                <a:cxn ang="0">
                  <a:pos x="2" y="62"/>
                </a:cxn>
                <a:cxn ang="0">
                  <a:pos x="0" y="76"/>
                </a:cxn>
                <a:cxn ang="0">
                  <a:pos x="0" y="93"/>
                </a:cxn>
                <a:cxn ang="0">
                  <a:pos x="2" y="110"/>
                </a:cxn>
                <a:cxn ang="0">
                  <a:pos x="2" y="129"/>
                </a:cxn>
                <a:cxn ang="0">
                  <a:pos x="4" y="146"/>
                </a:cxn>
                <a:cxn ang="0">
                  <a:pos x="12" y="148"/>
                </a:cxn>
                <a:cxn ang="0">
                  <a:pos x="110" y="148"/>
                </a:cxn>
                <a:cxn ang="0">
                  <a:pos x="117" y="146"/>
                </a:cxn>
                <a:cxn ang="0">
                  <a:pos x="124" y="146"/>
                </a:cxn>
                <a:cxn ang="0">
                  <a:pos x="124" y="0"/>
                </a:cxn>
                <a:cxn ang="0">
                  <a:pos x="117" y="2"/>
                </a:cxn>
                <a:cxn ang="0">
                  <a:pos x="96" y="2"/>
                </a:cxn>
                <a:cxn ang="0">
                  <a:pos x="88" y="4"/>
                </a:cxn>
                <a:cxn ang="0">
                  <a:pos x="72" y="4"/>
                </a:cxn>
                <a:cxn ang="0">
                  <a:pos x="64" y="7"/>
                </a:cxn>
                <a:cxn ang="0">
                  <a:pos x="57" y="7"/>
                </a:cxn>
                <a:cxn ang="0">
                  <a:pos x="50" y="9"/>
                </a:cxn>
                <a:cxn ang="0">
                  <a:pos x="43" y="9"/>
                </a:cxn>
                <a:cxn ang="0">
                  <a:pos x="33" y="12"/>
                </a:cxn>
                <a:cxn ang="0">
                  <a:pos x="26" y="12"/>
                </a:cxn>
                <a:cxn ang="0">
                  <a:pos x="19" y="14"/>
                </a:cxn>
                <a:cxn ang="0">
                  <a:pos x="12" y="14"/>
                </a:cxn>
                <a:cxn ang="0">
                  <a:pos x="4" y="16"/>
                </a:cxn>
              </a:cxnLst>
              <a:rect l="0" t="0" r="r" b="b"/>
              <a:pathLst>
                <a:path w="125" h="149">
                  <a:moveTo>
                    <a:pt x="4" y="16"/>
                  </a:moveTo>
                  <a:lnTo>
                    <a:pt x="2" y="31"/>
                  </a:lnTo>
                  <a:lnTo>
                    <a:pt x="2" y="62"/>
                  </a:lnTo>
                  <a:lnTo>
                    <a:pt x="0" y="76"/>
                  </a:lnTo>
                  <a:lnTo>
                    <a:pt x="0" y="93"/>
                  </a:lnTo>
                  <a:lnTo>
                    <a:pt x="2" y="110"/>
                  </a:lnTo>
                  <a:lnTo>
                    <a:pt x="2" y="129"/>
                  </a:lnTo>
                  <a:lnTo>
                    <a:pt x="4" y="146"/>
                  </a:lnTo>
                  <a:lnTo>
                    <a:pt x="12" y="148"/>
                  </a:lnTo>
                  <a:lnTo>
                    <a:pt x="110" y="148"/>
                  </a:lnTo>
                  <a:lnTo>
                    <a:pt x="117" y="146"/>
                  </a:lnTo>
                  <a:lnTo>
                    <a:pt x="124" y="146"/>
                  </a:lnTo>
                  <a:lnTo>
                    <a:pt x="124" y="0"/>
                  </a:lnTo>
                  <a:lnTo>
                    <a:pt x="117" y="2"/>
                  </a:lnTo>
                  <a:lnTo>
                    <a:pt x="96" y="2"/>
                  </a:lnTo>
                  <a:lnTo>
                    <a:pt x="88" y="4"/>
                  </a:lnTo>
                  <a:lnTo>
                    <a:pt x="72" y="4"/>
                  </a:lnTo>
                  <a:lnTo>
                    <a:pt x="64" y="7"/>
                  </a:lnTo>
                  <a:lnTo>
                    <a:pt x="57" y="7"/>
                  </a:lnTo>
                  <a:lnTo>
                    <a:pt x="50" y="9"/>
                  </a:lnTo>
                  <a:lnTo>
                    <a:pt x="43" y="9"/>
                  </a:lnTo>
                  <a:lnTo>
                    <a:pt x="33" y="12"/>
                  </a:lnTo>
                  <a:lnTo>
                    <a:pt x="26" y="12"/>
                  </a:lnTo>
                  <a:lnTo>
                    <a:pt x="19" y="14"/>
                  </a:lnTo>
                  <a:lnTo>
                    <a:pt x="12" y="14"/>
                  </a:lnTo>
                  <a:lnTo>
                    <a:pt x="4" y="16"/>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4" name="Freeform 1568"/>
            <p:cNvSpPr>
              <a:spLocks/>
            </p:cNvSpPr>
            <p:nvPr/>
          </p:nvSpPr>
          <p:spPr bwMode="auto">
            <a:xfrm>
              <a:off x="9633" y="2109"/>
              <a:ext cx="120" cy="142"/>
            </a:xfrm>
            <a:custGeom>
              <a:avLst/>
              <a:gdLst/>
              <a:ahLst/>
              <a:cxnLst>
                <a:cxn ang="0">
                  <a:pos x="2" y="120"/>
                </a:cxn>
                <a:cxn ang="0">
                  <a:pos x="4" y="139"/>
                </a:cxn>
                <a:cxn ang="0">
                  <a:pos x="33" y="139"/>
                </a:cxn>
                <a:cxn ang="0">
                  <a:pos x="40" y="141"/>
                </a:cxn>
                <a:cxn ang="0">
                  <a:pos x="91" y="141"/>
                </a:cxn>
                <a:cxn ang="0">
                  <a:pos x="98" y="139"/>
                </a:cxn>
                <a:cxn ang="0">
                  <a:pos x="112" y="139"/>
                </a:cxn>
                <a:cxn ang="0">
                  <a:pos x="120" y="136"/>
                </a:cxn>
                <a:cxn ang="0">
                  <a:pos x="120" y="0"/>
                </a:cxn>
                <a:cxn ang="0">
                  <a:pos x="91" y="0"/>
                </a:cxn>
                <a:cxn ang="0">
                  <a:pos x="83" y="2"/>
                </a:cxn>
                <a:cxn ang="0">
                  <a:pos x="69" y="2"/>
                </a:cxn>
                <a:cxn ang="0">
                  <a:pos x="62" y="4"/>
                </a:cxn>
                <a:cxn ang="0">
                  <a:pos x="47" y="4"/>
                </a:cxn>
                <a:cxn ang="0">
                  <a:pos x="40" y="7"/>
                </a:cxn>
                <a:cxn ang="0">
                  <a:pos x="33" y="7"/>
                </a:cxn>
                <a:cxn ang="0">
                  <a:pos x="19" y="12"/>
                </a:cxn>
                <a:cxn ang="0">
                  <a:pos x="11" y="12"/>
                </a:cxn>
                <a:cxn ang="0">
                  <a:pos x="4" y="14"/>
                </a:cxn>
                <a:cxn ang="0">
                  <a:pos x="2" y="28"/>
                </a:cxn>
                <a:cxn ang="0">
                  <a:pos x="2" y="43"/>
                </a:cxn>
                <a:cxn ang="0">
                  <a:pos x="0" y="57"/>
                </a:cxn>
                <a:cxn ang="0">
                  <a:pos x="0" y="103"/>
                </a:cxn>
                <a:cxn ang="0">
                  <a:pos x="2" y="120"/>
                </a:cxn>
              </a:cxnLst>
              <a:rect l="0" t="0" r="r" b="b"/>
              <a:pathLst>
                <a:path w="120" h="142">
                  <a:moveTo>
                    <a:pt x="2" y="120"/>
                  </a:moveTo>
                  <a:lnTo>
                    <a:pt x="4" y="139"/>
                  </a:lnTo>
                  <a:lnTo>
                    <a:pt x="33" y="139"/>
                  </a:lnTo>
                  <a:lnTo>
                    <a:pt x="40" y="141"/>
                  </a:lnTo>
                  <a:lnTo>
                    <a:pt x="91" y="141"/>
                  </a:lnTo>
                  <a:lnTo>
                    <a:pt x="98" y="139"/>
                  </a:lnTo>
                  <a:lnTo>
                    <a:pt x="112" y="139"/>
                  </a:lnTo>
                  <a:lnTo>
                    <a:pt x="120" y="136"/>
                  </a:lnTo>
                  <a:lnTo>
                    <a:pt x="120" y="0"/>
                  </a:lnTo>
                  <a:lnTo>
                    <a:pt x="91" y="0"/>
                  </a:lnTo>
                  <a:lnTo>
                    <a:pt x="83" y="2"/>
                  </a:lnTo>
                  <a:lnTo>
                    <a:pt x="69" y="2"/>
                  </a:lnTo>
                  <a:lnTo>
                    <a:pt x="62" y="4"/>
                  </a:lnTo>
                  <a:lnTo>
                    <a:pt x="47" y="4"/>
                  </a:lnTo>
                  <a:lnTo>
                    <a:pt x="40" y="7"/>
                  </a:lnTo>
                  <a:lnTo>
                    <a:pt x="33" y="7"/>
                  </a:lnTo>
                  <a:lnTo>
                    <a:pt x="19" y="12"/>
                  </a:lnTo>
                  <a:lnTo>
                    <a:pt x="11" y="12"/>
                  </a:lnTo>
                  <a:lnTo>
                    <a:pt x="4" y="14"/>
                  </a:lnTo>
                  <a:lnTo>
                    <a:pt x="2" y="28"/>
                  </a:lnTo>
                  <a:lnTo>
                    <a:pt x="2" y="43"/>
                  </a:lnTo>
                  <a:lnTo>
                    <a:pt x="0" y="57"/>
                  </a:lnTo>
                  <a:lnTo>
                    <a:pt x="0" y="103"/>
                  </a:lnTo>
                  <a:lnTo>
                    <a:pt x="2" y="120"/>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5" name="Freeform 1569"/>
            <p:cNvSpPr>
              <a:spLocks/>
            </p:cNvSpPr>
            <p:nvPr/>
          </p:nvSpPr>
          <p:spPr bwMode="auto">
            <a:xfrm>
              <a:off x="9636" y="2112"/>
              <a:ext cx="112" cy="136"/>
            </a:xfrm>
            <a:custGeom>
              <a:avLst/>
              <a:gdLst/>
              <a:ahLst/>
              <a:cxnLst>
                <a:cxn ang="0">
                  <a:pos x="19" y="134"/>
                </a:cxn>
                <a:cxn ang="0">
                  <a:pos x="45" y="134"/>
                </a:cxn>
                <a:cxn ang="0">
                  <a:pos x="52" y="136"/>
                </a:cxn>
                <a:cxn ang="0">
                  <a:pos x="71" y="136"/>
                </a:cxn>
                <a:cxn ang="0">
                  <a:pos x="79" y="134"/>
                </a:cxn>
                <a:cxn ang="0">
                  <a:pos x="100" y="134"/>
                </a:cxn>
                <a:cxn ang="0">
                  <a:pos x="107" y="132"/>
                </a:cxn>
                <a:cxn ang="0">
                  <a:pos x="112" y="132"/>
                </a:cxn>
                <a:cxn ang="0">
                  <a:pos x="112" y="0"/>
                </a:cxn>
                <a:cxn ang="0">
                  <a:pos x="86" y="0"/>
                </a:cxn>
                <a:cxn ang="0">
                  <a:pos x="79" y="2"/>
                </a:cxn>
                <a:cxn ang="0">
                  <a:pos x="60" y="2"/>
                </a:cxn>
                <a:cxn ang="0">
                  <a:pos x="52" y="4"/>
                </a:cxn>
                <a:cxn ang="0">
                  <a:pos x="45" y="4"/>
                </a:cxn>
                <a:cxn ang="0">
                  <a:pos x="38" y="7"/>
                </a:cxn>
                <a:cxn ang="0">
                  <a:pos x="31" y="7"/>
                </a:cxn>
                <a:cxn ang="0">
                  <a:pos x="23" y="9"/>
                </a:cxn>
                <a:cxn ang="0">
                  <a:pos x="19" y="9"/>
                </a:cxn>
                <a:cxn ang="0">
                  <a:pos x="4" y="14"/>
                </a:cxn>
                <a:cxn ang="0">
                  <a:pos x="2" y="26"/>
                </a:cxn>
                <a:cxn ang="0">
                  <a:pos x="0" y="40"/>
                </a:cxn>
                <a:cxn ang="0">
                  <a:pos x="0" y="98"/>
                </a:cxn>
                <a:cxn ang="0">
                  <a:pos x="4" y="132"/>
                </a:cxn>
                <a:cxn ang="0">
                  <a:pos x="11" y="132"/>
                </a:cxn>
                <a:cxn ang="0">
                  <a:pos x="19" y="134"/>
                </a:cxn>
              </a:cxnLst>
              <a:rect l="0" t="0" r="r" b="b"/>
              <a:pathLst>
                <a:path w="112" h="136">
                  <a:moveTo>
                    <a:pt x="19" y="134"/>
                  </a:moveTo>
                  <a:lnTo>
                    <a:pt x="45" y="134"/>
                  </a:lnTo>
                  <a:lnTo>
                    <a:pt x="52" y="136"/>
                  </a:lnTo>
                  <a:lnTo>
                    <a:pt x="71" y="136"/>
                  </a:lnTo>
                  <a:lnTo>
                    <a:pt x="79" y="134"/>
                  </a:lnTo>
                  <a:lnTo>
                    <a:pt x="100" y="134"/>
                  </a:lnTo>
                  <a:lnTo>
                    <a:pt x="107" y="132"/>
                  </a:lnTo>
                  <a:lnTo>
                    <a:pt x="112" y="132"/>
                  </a:lnTo>
                  <a:lnTo>
                    <a:pt x="112" y="0"/>
                  </a:lnTo>
                  <a:lnTo>
                    <a:pt x="86" y="0"/>
                  </a:lnTo>
                  <a:lnTo>
                    <a:pt x="79" y="2"/>
                  </a:lnTo>
                  <a:lnTo>
                    <a:pt x="60" y="2"/>
                  </a:lnTo>
                  <a:lnTo>
                    <a:pt x="52" y="4"/>
                  </a:lnTo>
                  <a:lnTo>
                    <a:pt x="45" y="4"/>
                  </a:lnTo>
                  <a:lnTo>
                    <a:pt x="38" y="7"/>
                  </a:lnTo>
                  <a:lnTo>
                    <a:pt x="31" y="7"/>
                  </a:lnTo>
                  <a:lnTo>
                    <a:pt x="23" y="9"/>
                  </a:lnTo>
                  <a:lnTo>
                    <a:pt x="19" y="9"/>
                  </a:lnTo>
                  <a:lnTo>
                    <a:pt x="4" y="14"/>
                  </a:lnTo>
                  <a:lnTo>
                    <a:pt x="2" y="26"/>
                  </a:lnTo>
                  <a:lnTo>
                    <a:pt x="0" y="40"/>
                  </a:lnTo>
                  <a:lnTo>
                    <a:pt x="0" y="98"/>
                  </a:lnTo>
                  <a:lnTo>
                    <a:pt x="4" y="132"/>
                  </a:lnTo>
                  <a:lnTo>
                    <a:pt x="11" y="132"/>
                  </a:lnTo>
                  <a:lnTo>
                    <a:pt x="19" y="134"/>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6" name="Freeform 1570"/>
            <p:cNvSpPr>
              <a:spLocks/>
            </p:cNvSpPr>
            <p:nvPr/>
          </p:nvSpPr>
          <p:spPr bwMode="auto">
            <a:xfrm>
              <a:off x="9636" y="2114"/>
              <a:ext cx="110" cy="130"/>
            </a:xfrm>
            <a:custGeom>
              <a:avLst/>
              <a:gdLst/>
              <a:ahLst/>
              <a:cxnLst>
                <a:cxn ang="0">
                  <a:pos x="2" y="93"/>
                </a:cxn>
                <a:cxn ang="0">
                  <a:pos x="4" y="110"/>
                </a:cxn>
                <a:cxn ang="0">
                  <a:pos x="7" y="124"/>
                </a:cxn>
                <a:cxn ang="0">
                  <a:pos x="14" y="127"/>
                </a:cxn>
                <a:cxn ang="0">
                  <a:pos x="19" y="127"/>
                </a:cxn>
                <a:cxn ang="0">
                  <a:pos x="26" y="129"/>
                </a:cxn>
                <a:cxn ang="0">
                  <a:pos x="83" y="129"/>
                </a:cxn>
                <a:cxn ang="0">
                  <a:pos x="91" y="127"/>
                </a:cxn>
                <a:cxn ang="0">
                  <a:pos x="103" y="127"/>
                </a:cxn>
                <a:cxn ang="0">
                  <a:pos x="110" y="124"/>
                </a:cxn>
                <a:cxn ang="0">
                  <a:pos x="110" y="0"/>
                </a:cxn>
                <a:cxn ang="0">
                  <a:pos x="96" y="0"/>
                </a:cxn>
                <a:cxn ang="0">
                  <a:pos x="91" y="2"/>
                </a:cxn>
                <a:cxn ang="0">
                  <a:pos x="57" y="2"/>
                </a:cxn>
                <a:cxn ang="0">
                  <a:pos x="52" y="4"/>
                </a:cxn>
                <a:cxn ang="0">
                  <a:pos x="45" y="4"/>
                </a:cxn>
                <a:cxn ang="0">
                  <a:pos x="38" y="7"/>
                </a:cxn>
                <a:cxn ang="0">
                  <a:pos x="33" y="7"/>
                </a:cxn>
                <a:cxn ang="0">
                  <a:pos x="26" y="9"/>
                </a:cxn>
                <a:cxn ang="0">
                  <a:pos x="19" y="9"/>
                </a:cxn>
                <a:cxn ang="0">
                  <a:pos x="14" y="12"/>
                </a:cxn>
                <a:cxn ang="0">
                  <a:pos x="7" y="14"/>
                </a:cxn>
                <a:cxn ang="0">
                  <a:pos x="4" y="26"/>
                </a:cxn>
                <a:cxn ang="0">
                  <a:pos x="2" y="40"/>
                </a:cxn>
                <a:cxn ang="0">
                  <a:pos x="2" y="52"/>
                </a:cxn>
                <a:cxn ang="0">
                  <a:pos x="0" y="64"/>
                </a:cxn>
                <a:cxn ang="0">
                  <a:pos x="0" y="79"/>
                </a:cxn>
                <a:cxn ang="0">
                  <a:pos x="2" y="93"/>
                </a:cxn>
              </a:cxnLst>
              <a:rect l="0" t="0" r="r" b="b"/>
              <a:pathLst>
                <a:path w="110" h="130">
                  <a:moveTo>
                    <a:pt x="2" y="93"/>
                  </a:moveTo>
                  <a:lnTo>
                    <a:pt x="4" y="110"/>
                  </a:lnTo>
                  <a:lnTo>
                    <a:pt x="7" y="124"/>
                  </a:lnTo>
                  <a:lnTo>
                    <a:pt x="14" y="127"/>
                  </a:lnTo>
                  <a:lnTo>
                    <a:pt x="19" y="127"/>
                  </a:lnTo>
                  <a:lnTo>
                    <a:pt x="26" y="129"/>
                  </a:lnTo>
                  <a:lnTo>
                    <a:pt x="83" y="129"/>
                  </a:lnTo>
                  <a:lnTo>
                    <a:pt x="91" y="127"/>
                  </a:lnTo>
                  <a:lnTo>
                    <a:pt x="103" y="127"/>
                  </a:lnTo>
                  <a:lnTo>
                    <a:pt x="110" y="124"/>
                  </a:lnTo>
                  <a:lnTo>
                    <a:pt x="110" y="0"/>
                  </a:lnTo>
                  <a:lnTo>
                    <a:pt x="96" y="0"/>
                  </a:lnTo>
                  <a:lnTo>
                    <a:pt x="91" y="2"/>
                  </a:lnTo>
                  <a:lnTo>
                    <a:pt x="57" y="2"/>
                  </a:lnTo>
                  <a:lnTo>
                    <a:pt x="52" y="4"/>
                  </a:lnTo>
                  <a:lnTo>
                    <a:pt x="45" y="4"/>
                  </a:lnTo>
                  <a:lnTo>
                    <a:pt x="38" y="7"/>
                  </a:lnTo>
                  <a:lnTo>
                    <a:pt x="33" y="7"/>
                  </a:lnTo>
                  <a:lnTo>
                    <a:pt x="26" y="9"/>
                  </a:lnTo>
                  <a:lnTo>
                    <a:pt x="19" y="9"/>
                  </a:lnTo>
                  <a:lnTo>
                    <a:pt x="14" y="12"/>
                  </a:lnTo>
                  <a:lnTo>
                    <a:pt x="7" y="14"/>
                  </a:lnTo>
                  <a:lnTo>
                    <a:pt x="4" y="26"/>
                  </a:lnTo>
                  <a:lnTo>
                    <a:pt x="2" y="40"/>
                  </a:lnTo>
                  <a:lnTo>
                    <a:pt x="2" y="52"/>
                  </a:lnTo>
                  <a:lnTo>
                    <a:pt x="0" y="64"/>
                  </a:lnTo>
                  <a:lnTo>
                    <a:pt x="0" y="79"/>
                  </a:lnTo>
                  <a:lnTo>
                    <a:pt x="2" y="93"/>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7" name="Freeform 1571"/>
            <p:cNvSpPr>
              <a:spLocks/>
            </p:cNvSpPr>
            <p:nvPr/>
          </p:nvSpPr>
          <p:spPr bwMode="auto">
            <a:xfrm>
              <a:off x="9638" y="2119"/>
              <a:ext cx="106" cy="122"/>
            </a:xfrm>
            <a:custGeom>
              <a:avLst/>
              <a:gdLst/>
              <a:ahLst/>
              <a:cxnLst>
                <a:cxn ang="0">
                  <a:pos x="4" y="100"/>
                </a:cxn>
                <a:cxn ang="0">
                  <a:pos x="7" y="117"/>
                </a:cxn>
                <a:cxn ang="0">
                  <a:pos x="11" y="117"/>
                </a:cxn>
                <a:cxn ang="0">
                  <a:pos x="19" y="120"/>
                </a:cxn>
                <a:cxn ang="0">
                  <a:pos x="23" y="120"/>
                </a:cxn>
                <a:cxn ang="0">
                  <a:pos x="31" y="122"/>
                </a:cxn>
                <a:cxn ang="0">
                  <a:pos x="74" y="122"/>
                </a:cxn>
                <a:cxn ang="0">
                  <a:pos x="79" y="120"/>
                </a:cxn>
                <a:cxn ang="0">
                  <a:pos x="91" y="120"/>
                </a:cxn>
                <a:cxn ang="0">
                  <a:pos x="98" y="117"/>
                </a:cxn>
                <a:cxn ang="0">
                  <a:pos x="103" y="115"/>
                </a:cxn>
                <a:cxn ang="0">
                  <a:pos x="105" y="86"/>
                </a:cxn>
                <a:cxn ang="0">
                  <a:pos x="105" y="26"/>
                </a:cxn>
                <a:cxn ang="0">
                  <a:pos x="103" y="0"/>
                </a:cxn>
                <a:cxn ang="0">
                  <a:pos x="55" y="0"/>
                </a:cxn>
                <a:cxn ang="0">
                  <a:pos x="50" y="2"/>
                </a:cxn>
                <a:cxn ang="0">
                  <a:pos x="36" y="2"/>
                </a:cxn>
                <a:cxn ang="0">
                  <a:pos x="31" y="4"/>
                </a:cxn>
                <a:cxn ang="0">
                  <a:pos x="23" y="7"/>
                </a:cxn>
                <a:cxn ang="0">
                  <a:pos x="19" y="7"/>
                </a:cxn>
                <a:cxn ang="0">
                  <a:pos x="11" y="9"/>
                </a:cxn>
                <a:cxn ang="0">
                  <a:pos x="7" y="11"/>
                </a:cxn>
                <a:cxn ang="0">
                  <a:pos x="2" y="35"/>
                </a:cxn>
                <a:cxn ang="0">
                  <a:pos x="2" y="47"/>
                </a:cxn>
                <a:cxn ang="0">
                  <a:pos x="0" y="60"/>
                </a:cxn>
                <a:cxn ang="0">
                  <a:pos x="0" y="74"/>
                </a:cxn>
                <a:cxn ang="0">
                  <a:pos x="2" y="86"/>
                </a:cxn>
                <a:cxn ang="0">
                  <a:pos x="4" y="100"/>
                </a:cxn>
              </a:cxnLst>
              <a:rect l="0" t="0" r="r" b="b"/>
              <a:pathLst>
                <a:path w="106" h="122">
                  <a:moveTo>
                    <a:pt x="4" y="100"/>
                  </a:moveTo>
                  <a:lnTo>
                    <a:pt x="7" y="117"/>
                  </a:lnTo>
                  <a:lnTo>
                    <a:pt x="11" y="117"/>
                  </a:lnTo>
                  <a:lnTo>
                    <a:pt x="19" y="120"/>
                  </a:lnTo>
                  <a:lnTo>
                    <a:pt x="23" y="120"/>
                  </a:lnTo>
                  <a:lnTo>
                    <a:pt x="31" y="122"/>
                  </a:lnTo>
                  <a:lnTo>
                    <a:pt x="74" y="122"/>
                  </a:lnTo>
                  <a:lnTo>
                    <a:pt x="79" y="120"/>
                  </a:lnTo>
                  <a:lnTo>
                    <a:pt x="91" y="120"/>
                  </a:lnTo>
                  <a:lnTo>
                    <a:pt x="98" y="117"/>
                  </a:lnTo>
                  <a:lnTo>
                    <a:pt x="103" y="115"/>
                  </a:lnTo>
                  <a:lnTo>
                    <a:pt x="105" y="86"/>
                  </a:lnTo>
                  <a:lnTo>
                    <a:pt x="105" y="26"/>
                  </a:lnTo>
                  <a:lnTo>
                    <a:pt x="103" y="0"/>
                  </a:lnTo>
                  <a:lnTo>
                    <a:pt x="55" y="0"/>
                  </a:lnTo>
                  <a:lnTo>
                    <a:pt x="50" y="2"/>
                  </a:lnTo>
                  <a:lnTo>
                    <a:pt x="36" y="2"/>
                  </a:lnTo>
                  <a:lnTo>
                    <a:pt x="31" y="4"/>
                  </a:lnTo>
                  <a:lnTo>
                    <a:pt x="23" y="7"/>
                  </a:lnTo>
                  <a:lnTo>
                    <a:pt x="19" y="7"/>
                  </a:lnTo>
                  <a:lnTo>
                    <a:pt x="11" y="9"/>
                  </a:lnTo>
                  <a:lnTo>
                    <a:pt x="7" y="11"/>
                  </a:lnTo>
                  <a:lnTo>
                    <a:pt x="2" y="35"/>
                  </a:lnTo>
                  <a:lnTo>
                    <a:pt x="2" y="47"/>
                  </a:lnTo>
                  <a:lnTo>
                    <a:pt x="0" y="60"/>
                  </a:lnTo>
                  <a:lnTo>
                    <a:pt x="0" y="74"/>
                  </a:lnTo>
                  <a:lnTo>
                    <a:pt x="2" y="86"/>
                  </a:lnTo>
                  <a:lnTo>
                    <a:pt x="4"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8" name="Freeform 1572"/>
            <p:cNvSpPr>
              <a:spLocks/>
            </p:cNvSpPr>
            <p:nvPr/>
          </p:nvSpPr>
          <p:spPr bwMode="auto">
            <a:xfrm>
              <a:off x="9640" y="2121"/>
              <a:ext cx="101" cy="118"/>
            </a:xfrm>
            <a:custGeom>
              <a:avLst/>
              <a:gdLst/>
              <a:ahLst/>
              <a:cxnLst>
                <a:cxn ang="0">
                  <a:pos x="98" y="0"/>
                </a:cxn>
                <a:cxn ang="0">
                  <a:pos x="45" y="0"/>
                </a:cxn>
                <a:cxn ang="0">
                  <a:pos x="40" y="2"/>
                </a:cxn>
                <a:cxn ang="0">
                  <a:pos x="35" y="2"/>
                </a:cxn>
                <a:cxn ang="0">
                  <a:pos x="28" y="4"/>
                </a:cxn>
                <a:cxn ang="0">
                  <a:pos x="23" y="4"/>
                </a:cxn>
                <a:cxn ang="0">
                  <a:pos x="19" y="7"/>
                </a:cxn>
                <a:cxn ang="0">
                  <a:pos x="11" y="9"/>
                </a:cxn>
                <a:cxn ang="0">
                  <a:pos x="7" y="11"/>
                </a:cxn>
                <a:cxn ang="0">
                  <a:pos x="4" y="23"/>
                </a:cxn>
                <a:cxn ang="0">
                  <a:pos x="2" y="33"/>
                </a:cxn>
                <a:cxn ang="0">
                  <a:pos x="0" y="45"/>
                </a:cxn>
                <a:cxn ang="0">
                  <a:pos x="0" y="69"/>
                </a:cxn>
                <a:cxn ang="0">
                  <a:pos x="2" y="83"/>
                </a:cxn>
                <a:cxn ang="0">
                  <a:pos x="2" y="95"/>
                </a:cxn>
                <a:cxn ang="0">
                  <a:pos x="7" y="110"/>
                </a:cxn>
                <a:cxn ang="0">
                  <a:pos x="11" y="112"/>
                </a:cxn>
                <a:cxn ang="0">
                  <a:pos x="19" y="112"/>
                </a:cxn>
                <a:cxn ang="0">
                  <a:pos x="23" y="115"/>
                </a:cxn>
                <a:cxn ang="0">
                  <a:pos x="28" y="115"/>
                </a:cxn>
                <a:cxn ang="0">
                  <a:pos x="35" y="117"/>
                </a:cxn>
                <a:cxn ang="0">
                  <a:pos x="64" y="117"/>
                </a:cxn>
                <a:cxn ang="0">
                  <a:pos x="69" y="115"/>
                </a:cxn>
                <a:cxn ang="0">
                  <a:pos x="81" y="115"/>
                </a:cxn>
                <a:cxn ang="0">
                  <a:pos x="86" y="112"/>
                </a:cxn>
                <a:cxn ang="0">
                  <a:pos x="93" y="110"/>
                </a:cxn>
                <a:cxn ang="0">
                  <a:pos x="98" y="110"/>
                </a:cxn>
                <a:cxn ang="0">
                  <a:pos x="100" y="81"/>
                </a:cxn>
                <a:cxn ang="0">
                  <a:pos x="100" y="52"/>
                </a:cxn>
                <a:cxn ang="0">
                  <a:pos x="98" y="26"/>
                </a:cxn>
                <a:cxn ang="0">
                  <a:pos x="98" y="0"/>
                </a:cxn>
              </a:cxnLst>
              <a:rect l="0" t="0" r="r" b="b"/>
              <a:pathLst>
                <a:path w="101" h="118">
                  <a:moveTo>
                    <a:pt x="98" y="0"/>
                  </a:moveTo>
                  <a:lnTo>
                    <a:pt x="45" y="0"/>
                  </a:lnTo>
                  <a:lnTo>
                    <a:pt x="40" y="2"/>
                  </a:lnTo>
                  <a:lnTo>
                    <a:pt x="35" y="2"/>
                  </a:lnTo>
                  <a:lnTo>
                    <a:pt x="28" y="4"/>
                  </a:lnTo>
                  <a:lnTo>
                    <a:pt x="23" y="4"/>
                  </a:lnTo>
                  <a:lnTo>
                    <a:pt x="19" y="7"/>
                  </a:lnTo>
                  <a:lnTo>
                    <a:pt x="11" y="9"/>
                  </a:lnTo>
                  <a:lnTo>
                    <a:pt x="7" y="11"/>
                  </a:lnTo>
                  <a:lnTo>
                    <a:pt x="4" y="23"/>
                  </a:lnTo>
                  <a:lnTo>
                    <a:pt x="2" y="33"/>
                  </a:lnTo>
                  <a:lnTo>
                    <a:pt x="0" y="45"/>
                  </a:lnTo>
                  <a:lnTo>
                    <a:pt x="0" y="69"/>
                  </a:lnTo>
                  <a:lnTo>
                    <a:pt x="2" y="83"/>
                  </a:lnTo>
                  <a:lnTo>
                    <a:pt x="2" y="95"/>
                  </a:lnTo>
                  <a:lnTo>
                    <a:pt x="7" y="110"/>
                  </a:lnTo>
                  <a:lnTo>
                    <a:pt x="11" y="112"/>
                  </a:lnTo>
                  <a:lnTo>
                    <a:pt x="19" y="112"/>
                  </a:lnTo>
                  <a:lnTo>
                    <a:pt x="23" y="115"/>
                  </a:lnTo>
                  <a:lnTo>
                    <a:pt x="28" y="115"/>
                  </a:lnTo>
                  <a:lnTo>
                    <a:pt x="35" y="117"/>
                  </a:lnTo>
                  <a:lnTo>
                    <a:pt x="64" y="117"/>
                  </a:lnTo>
                  <a:lnTo>
                    <a:pt x="69" y="115"/>
                  </a:lnTo>
                  <a:lnTo>
                    <a:pt x="81" y="115"/>
                  </a:lnTo>
                  <a:lnTo>
                    <a:pt x="86" y="112"/>
                  </a:lnTo>
                  <a:lnTo>
                    <a:pt x="93" y="110"/>
                  </a:lnTo>
                  <a:lnTo>
                    <a:pt x="98" y="110"/>
                  </a:lnTo>
                  <a:lnTo>
                    <a:pt x="100" y="81"/>
                  </a:lnTo>
                  <a:lnTo>
                    <a:pt x="100" y="52"/>
                  </a:lnTo>
                  <a:lnTo>
                    <a:pt x="98" y="26"/>
                  </a:lnTo>
                  <a:lnTo>
                    <a:pt x="98" y="0"/>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9" name="Freeform 1573"/>
            <p:cNvSpPr>
              <a:spLocks/>
            </p:cNvSpPr>
            <p:nvPr/>
          </p:nvSpPr>
          <p:spPr bwMode="auto">
            <a:xfrm>
              <a:off x="9643" y="2124"/>
              <a:ext cx="93" cy="112"/>
            </a:xfrm>
            <a:custGeom>
              <a:avLst/>
              <a:gdLst/>
              <a:ahLst/>
              <a:cxnLst>
                <a:cxn ang="0">
                  <a:pos x="2" y="33"/>
                </a:cxn>
                <a:cxn ang="0">
                  <a:pos x="0" y="43"/>
                </a:cxn>
                <a:cxn ang="0">
                  <a:pos x="0" y="79"/>
                </a:cxn>
                <a:cxn ang="0">
                  <a:pos x="2" y="91"/>
                </a:cxn>
                <a:cxn ang="0">
                  <a:pos x="7" y="103"/>
                </a:cxn>
                <a:cxn ang="0">
                  <a:pos x="16" y="107"/>
                </a:cxn>
                <a:cxn ang="0">
                  <a:pos x="23" y="110"/>
                </a:cxn>
                <a:cxn ang="0">
                  <a:pos x="33" y="110"/>
                </a:cxn>
                <a:cxn ang="0">
                  <a:pos x="38" y="112"/>
                </a:cxn>
                <a:cxn ang="0">
                  <a:pos x="55" y="112"/>
                </a:cxn>
                <a:cxn ang="0">
                  <a:pos x="60" y="110"/>
                </a:cxn>
                <a:cxn ang="0">
                  <a:pos x="71" y="110"/>
                </a:cxn>
                <a:cxn ang="0">
                  <a:pos x="76" y="107"/>
                </a:cxn>
                <a:cxn ang="0">
                  <a:pos x="81" y="107"/>
                </a:cxn>
                <a:cxn ang="0">
                  <a:pos x="86" y="105"/>
                </a:cxn>
                <a:cxn ang="0">
                  <a:pos x="93" y="103"/>
                </a:cxn>
                <a:cxn ang="0">
                  <a:pos x="93" y="0"/>
                </a:cxn>
                <a:cxn ang="0">
                  <a:pos x="43" y="0"/>
                </a:cxn>
                <a:cxn ang="0">
                  <a:pos x="38" y="2"/>
                </a:cxn>
                <a:cxn ang="0">
                  <a:pos x="33" y="2"/>
                </a:cxn>
                <a:cxn ang="0">
                  <a:pos x="28" y="4"/>
                </a:cxn>
                <a:cxn ang="0">
                  <a:pos x="21" y="4"/>
                </a:cxn>
                <a:cxn ang="0">
                  <a:pos x="7" y="11"/>
                </a:cxn>
                <a:cxn ang="0">
                  <a:pos x="4" y="21"/>
                </a:cxn>
                <a:cxn ang="0">
                  <a:pos x="2" y="33"/>
                </a:cxn>
              </a:cxnLst>
              <a:rect l="0" t="0" r="r" b="b"/>
              <a:pathLst>
                <a:path w="93" h="112">
                  <a:moveTo>
                    <a:pt x="2" y="33"/>
                  </a:moveTo>
                  <a:lnTo>
                    <a:pt x="0" y="43"/>
                  </a:lnTo>
                  <a:lnTo>
                    <a:pt x="0" y="79"/>
                  </a:lnTo>
                  <a:lnTo>
                    <a:pt x="2" y="91"/>
                  </a:lnTo>
                  <a:lnTo>
                    <a:pt x="7" y="103"/>
                  </a:lnTo>
                  <a:lnTo>
                    <a:pt x="16" y="107"/>
                  </a:lnTo>
                  <a:lnTo>
                    <a:pt x="23" y="110"/>
                  </a:lnTo>
                  <a:lnTo>
                    <a:pt x="33" y="110"/>
                  </a:lnTo>
                  <a:lnTo>
                    <a:pt x="38" y="112"/>
                  </a:lnTo>
                  <a:lnTo>
                    <a:pt x="55" y="112"/>
                  </a:lnTo>
                  <a:lnTo>
                    <a:pt x="60" y="110"/>
                  </a:lnTo>
                  <a:lnTo>
                    <a:pt x="71" y="110"/>
                  </a:lnTo>
                  <a:lnTo>
                    <a:pt x="76" y="107"/>
                  </a:lnTo>
                  <a:lnTo>
                    <a:pt x="81" y="107"/>
                  </a:lnTo>
                  <a:lnTo>
                    <a:pt x="86" y="105"/>
                  </a:lnTo>
                  <a:lnTo>
                    <a:pt x="93" y="103"/>
                  </a:lnTo>
                  <a:lnTo>
                    <a:pt x="93" y="0"/>
                  </a:lnTo>
                  <a:lnTo>
                    <a:pt x="43" y="0"/>
                  </a:lnTo>
                  <a:lnTo>
                    <a:pt x="38" y="2"/>
                  </a:lnTo>
                  <a:lnTo>
                    <a:pt x="33" y="2"/>
                  </a:lnTo>
                  <a:lnTo>
                    <a:pt x="28" y="4"/>
                  </a:lnTo>
                  <a:lnTo>
                    <a:pt x="21" y="4"/>
                  </a:lnTo>
                  <a:lnTo>
                    <a:pt x="7" y="11"/>
                  </a:lnTo>
                  <a:lnTo>
                    <a:pt x="4" y="21"/>
                  </a:lnTo>
                  <a:lnTo>
                    <a:pt x="2" y="33"/>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0" name="Freeform 1574"/>
            <p:cNvSpPr>
              <a:spLocks/>
            </p:cNvSpPr>
            <p:nvPr/>
          </p:nvSpPr>
          <p:spPr bwMode="auto">
            <a:xfrm>
              <a:off x="9643" y="2126"/>
              <a:ext cx="91" cy="108"/>
            </a:xfrm>
            <a:custGeom>
              <a:avLst/>
              <a:gdLst/>
              <a:ahLst/>
              <a:cxnLst>
                <a:cxn ang="0">
                  <a:pos x="7" y="21"/>
                </a:cxn>
                <a:cxn ang="0">
                  <a:pos x="2" y="31"/>
                </a:cxn>
                <a:cxn ang="0">
                  <a:pos x="2" y="40"/>
                </a:cxn>
                <a:cxn ang="0">
                  <a:pos x="0" y="52"/>
                </a:cxn>
                <a:cxn ang="0">
                  <a:pos x="2" y="62"/>
                </a:cxn>
                <a:cxn ang="0">
                  <a:pos x="2" y="74"/>
                </a:cxn>
                <a:cxn ang="0">
                  <a:pos x="4" y="86"/>
                </a:cxn>
                <a:cxn ang="0">
                  <a:pos x="9" y="98"/>
                </a:cxn>
                <a:cxn ang="0">
                  <a:pos x="19" y="103"/>
                </a:cxn>
                <a:cxn ang="0">
                  <a:pos x="23" y="103"/>
                </a:cxn>
                <a:cxn ang="0">
                  <a:pos x="28" y="105"/>
                </a:cxn>
                <a:cxn ang="0">
                  <a:pos x="38" y="105"/>
                </a:cxn>
                <a:cxn ang="0">
                  <a:pos x="43" y="107"/>
                </a:cxn>
                <a:cxn ang="0">
                  <a:pos x="50" y="107"/>
                </a:cxn>
                <a:cxn ang="0">
                  <a:pos x="55" y="105"/>
                </a:cxn>
                <a:cxn ang="0">
                  <a:pos x="64" y="105"/>
                </a:cxn>
                <a:cxn ang="0">
                  <a:pos x="69" y="103"/>
                </a:cxn>
                <a:cxn ang="0">
                  <a:pos x="74" y="103"/>
                </a:cxn>
                <a:cxn ang="0">
                  <a:pos x="88" y="95"/>
                </a:cxn>
                <a:cxn ang="0">
                  <a:pos x="91" y="71"/>
                </a:cxn>
                <a:cxn ang="0">
                  <a:pos x="91" y="23"/>
                </a:cxn>
                <a:cxn ang="0">
                  <a:pos x="88" y="2"/>
                </a:cxn>
                <a:cxn ang="0">
                  <a:pos x="83" y="2"/>
                </a:cxn>
                <a:cxn ang="0">
                  <a:pos x="79" y="0"/>
                </a:cxn>
                <a:cxn ang="0">
                  <a:pos x="38" y="0"/>
                </a:cxn>
                <a:cxn ang="0">
                  <a:pos x="33" y="2"/>
                </a:cxn>
                <a:cxn ang="0">
                  <a:pos x="28" y="2"/>
                </a:cxn>
                <a:cxn ang="0">
                  <a:pos x="9" y="11"/>
                </a:cxn>
                <a:cxn ang="0">
                  <a:pos x="7" y="21"/>
                </a:cxn>
              </a:cxnLst>
              <a:rect l="0" t="0" r="r" b="b"/>
              <a:pathLst>
                <a:path w="91" h="108">
                  <a:moveTo>
                    <a:pt x="7" y="21"/>
                  </a:moveTo>
                  <a:lnTo>
                    <a:pt x="2" y="31"/>
                  </a:lnTo>
                  <a:lnTo>
                    <a:pt x="2" y="40"/>
                  </a:lnTo>
                  <a:lnTo>
                    <a:pt x="0" y="52"/>
                  </a:lnTo>
                  <a:lnTo>
                    <a:pt x="2" y="62"/>
                  </a:lnTo>
                  <a:lnTo>
                    <a:pt x="2" y="74"/>
                  </a:lnTo>
                  <a:lnTo>
                    <a:pt x="4" y="86"/>
                  </a:lnTo>
                  <a:lnTo>
                    <a:pt x="9" y="98"/>
                  </a:lnTo>
                  <a:lnTo>
                    <a:pt x="19" y="103"/>
                  </a:lnTo>
                  <a:lnTo>
                    <a:pt x="23" y="103"/>
                  </a:lnTo>
                  <a:lnTo>
                    <a:pt x="28" y="105"/>
                  </a:lnTo>
                  <a:lnTo>
                    <a:pt x="38" y="105"/>
                  </a:lnTo>
                  <a:lnTo>
                    <a:pt x="43" y="107"/>
                  </a:lnTo>
                  <a:lnTo>
                    <a:pt x="50" y="107"/>
                  </a:lnTo>
                  <a:lnTo>
                    <a:pt x="55" y="105"/>
                  </a:lnTo>
                  <a:lnTo>
                    <a:pt x="64" y="105"/>
                  </a:lnTo>
                  <a:lnTo>
                    <a:pt x="69" y="103"/>
                  </a:lnTo>
                  <a:lnTo>
                    <a:pt x="74" y="103"/>
                  </a:lnTo>
                  <a:lnTo>
                    <a:pt x="88" y="95"/>
                  </a:lnTo>
                  <a:lnTo>
                    <a:pt x="91" y="71"/>
                  </a:lnTo>
                  <a:lnTo>
                    <a:pt x="91" y="23"/>
                  </a:lnTo>
                  <a:lnTo>
                    <a:pt x="88" y="2"/>
                  </a:lnTo>
                  <a:lnTo>
                    <a:pt x="83" y="2"/>
                  </a:lnTo>
                  <a:lnTo>
                    <a:pt x="79" y="0"/>
                  </a:lnTo>
                  <a:lnTo>
                    <a:pt x="38" y="0"/>
                  </a:lnTo>
                  <a:lnTo>
                    <a:pt x="33" y="2"/>
                  </a:lnTo>
                  <a:lnTo>
                    <a:pt x="28" y="2"/>
                  </a:lnTo>
                  <a:lnTo>
                    <a:pt x="9" y="11"/>
                  </a:lnTo>
                  <a:lnTo>
                    <a:pt x="7" y="21"/>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1" name="Freeform 1575"/>
            <p:cNvSpPr>
              <a:spLocks/>
            </p:cNvSpPr>
            <p:nvPr/>
          </p:nvSpPr>
          <p:spPr bwMode="auto">
            <a:xfrm>
              <a:off x="9645" y="2128"/>
              <a:ext cx="87" cy="101"/>
            </a:xfrm>
            <a:custGeom>
              <a:avLst/>
              <a:gdLst/>
              <a:ahLst/>
              <a:cxnLst>
                <a:cxn ang="0">
                  <a:pos x="36" y="0"/>
                </a:cxn>
                <a:cxn ang="0">
                  <a:pos x="31" y="2"/>
                </a:cxn>
                <a:cxn ang="0">
                  <a:pos x="26" y="2"/>
                </a:cxn>
                <a:cxn ang="0">
                  <a:pos x="24" y="4"/>
                </a:cxn>
                <a:cxn ang="0">
                  <a:pos x="9" y="11"/>
                </a:cxn>
                <a:cxn ang="0">
                  <a:pos x="4" y="21"/>
                </a:cxn>
                <a:cxn ang="0">
                  <a:pos x="2" y="31"/>
                </a:cxn>
                <a:cxn ang="0">
                  <a:pos x="0" y="38"/>
                </a:cxn>
                <a:cxn ang="0">
                  <a:pos x="0" y="57"/>
                </a:cxn>
                <a:cxn ang="0">
                  <a:pos x="2" y="69"/>
                </a:cxn>
                <a:cxn ang="0">
                  <a:pos x="4" y="79"/>
                </a:cxn>
                <a:cxn ang="0">
                  <a:pos x="9" y="91"/>
                </a:cxn>
                <a:cxn ang="0">
                  <a:pos x="24" y="98"/>
                </a:cxn>
                <a:cxn ang="0">
                  <a:pos x="26" y="100"/>
                </a:cxn>
                <a:cxn ang="0">
                  <a:pos x="55" y="100"/>
                </a:cxn>
                <a:cxn ang="0">
                  <a:pos x="60" y="98"/>
                </a:cxn>
                <a:cxn ang="0">
                  <a:pos x="64" y="98"/>
                </a:cxn>
                <a:cxn ang="0">
                  <a:pos x="69" y="95"/>
                </a:cxn>
                <a:cxn ang="0">
                  <a:pos x="74" y="95"/>
                </a:cxn>
                <a:cxn ang="0">
                  <a:pos x="84" y="91"/>
                </a:cxn>
                <a:cxn ang="0">
                  <a:pos x="86" y="69"/>
                </a:cxn>
                <a:cxn ang="0">
                  <a:pos x="86" y="23"/>
                </a:cxn>
                <a:cxn ang="0">
                  <a:pos x="84" y="2"/>
                </a:cxn>
                <a:cxn ang="0">
                  <a:pos x="74" y="2"/>
                </a:cxn>
                <a:cxn ang="0">
                  <a:pos x="69" y="0"/>
                </a:cxn>
                <a:cxn ang="0">
                  <a:pos x="36" y="0"/>
                </a:cxn>
              </a:cxnLst>
              <a:rect l="0" t="0" r="r" b="b"/>
              <a:pathLst>
                <a:path w="87" h="101">
                  <a:moveTo>
                    <a:pt x="36" y="0"/>
                  </a:moveTo>
                  <a:lnTo>
                    <a:pt x="31" y="2"/>
                  </a:lnTo>
                  <a:lnTo>
                    <a:pt x="26" y="2"/>
                  </a:lnTo>
                  <a:lnTo>
                    <a:pt x="24" y="4"/>
                  </a:lnTo>
                  <a:lnTo>
                    <a:pt x="9" y="11"/>
                  </a:lnTo>
                  <a:lnTo>
                    <a:pt x="4" y="21"/>
                  </a:lnTo>
                  <a:lnTo>
                    <a:pt x="2" y="31"/>
                  </a:lnTo>
                  <a:lnTo>
                    <a:pt x="0" y="38"/>
                  </a:lnTo>
                  <a:lnTo>
                    <a:pt x="0" y="57"/>
                  </a:lnTo>
                  <a:lnTo>
                    <a:pt x="2" y="69"/>
                  </a:lnTo>
                  <a:lnTo>
                    <a:pt x="4" y="79"/>
                  </a:lnTo>
                  <a:lnTo>
                    <a:pt x="9" y="91"/>
                  </a:lnTo>
                  <a:lnTo>
                    <a:pt x="24" y="98"/>
                  </a:lnTo>
                  <a:lnTo>
                    <a:pt x="26" y="100"/>
                  </a:lnTo>
                  <a:lnTo>
                    <a:pt x="55" y="100"/>
                  </a:lnTo>
                  <a:lnTo>
                    <a:pt x="60" y="98"/>
                  </a:lnTo>
                  <a:lnTo>
                    <a:pt x="64" y="98"/>
                  </a:lnTo>
                  <a:lnTo>
                    <a:pt x="69" y="95"/>
                  </a:lnTo>
                  <a:lnTo>
                    <a:pt x="74" y="95"/>
                  </a:lnTo>
                  <a:lnTo>
                    <a:pt x="84" y="91"/>
                  </a:lnTo>
                  <a:lnTo>
                    <a:pt x="86" y="69"/>
                  </a:lnTo>
                  <a:lnTo>
                    <a:pt x="86" y="23"/>
                  </a:lnTo>
                  <a:lnTo>
                    <a:pt x="84" y="2"/>
                  </a:lnTo>
                  <a:lnTo>
                    <a:pt x="74" y="2"/>
                  </a:lnTo>
                  <a:lnTo>
                    <a:pt x="69" y="0"/>
                  </a:lnTo>
                  <a:lnTo>
                    <a:pt x="36" y="0"/>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2" name="Freeform 1576"/>
            <p:cNvSpPr>
              <a:spLocks/>
            </p:cNvSpPr>
            <p:nvPr/>
          </p:nvSpPr>
          <p:spPr bwMode="auto">
            <a:xfrm>
              <a:off x="9648" y="2131"/>
              <a:ext cx="81" cy="96"/>
            </a:xfrm>
            <a:custGeom>
              <a:avLst/>
              <a:gdLst/>
              <a:ahLst/>
              <a:cxnLst>
                <a:cxn ang="0">
                  <a:pos x="16" y="91"/>
                </a:cxn>
                <a:cxn ang="0">
                  <a:pos x="21" y="93"/>
                </a:cxn>
                <a:cxn ang="0">
                  <a:pos x="26" y="93"/>
                </a:cxn>
                <a:cxn ang="0">
                  <a:pos x="31" y="96"/>
                </a:cxn>
                <a:cxn ang="0">
                  <a:pos x="52" y="96"/>
                </a:cxn>
                <a:cxn ang="0">
                  <a:pos x="55" y="93"/>
                </a:cxn>
                <a:cxn ang="0">
                  <a:pos x="60" y="93"/>
                </a:cxn>
                <a:cxn ang="0">
                  <a:pos x="69" y="88"/>
                </a:cxn>
                <a:cxn ang="0">
                  <a:pos x="72" y="86"/>
                </a:cxn>
                <a:cxn ang="0">
                  <a:pos x="76" y="84"/>
                </a:cxn>
                <a:cxn ang="0">
                  <a:pos x="79" y="64"/>
                </a:cxn>
                <a:cxn ang="0">
                  <a:pos x="81" y="43"/>
                </a:cxn>
                <a:cxn ang="0">
                  <a:pos x="79" y="24"/>
                </a:cxn>
                <a:cxn ang="0">
                  <a:pos x="76" y="2"/>
                </a:cxn>
                <a:cxn ang="0">
                  <a:pos x="67" y="2"/>
                </a:cxn>
                <a:cxn ang="0">
                  <a:pos x="64" y="0"/>
                </a:cxn>
                <a:cxn ang="0">
                  <a:pos x="31" y="0"/>
                </a:cxn>
                <a:cxn ang="0">
                  <a:pos x="16" y="7"/>
                </a:cxn>
                <a:cxn ang="0">
                  <a:pos x="14" y="9"/>
                </a:cxn>
                <a:cxn ang="0">
                  <a:pos x="9" y="12"/>
                </a:cxn>
                <a:cxn ang="0">
                  <a:pos x="4" y="19"/>
                </a:cxn>
                <a:cxn ang="0">
                  <a:pos x="2" y="28"/>
                </a:cxn>
                <a:cxn ang="0">
                  <a:pos x="0" y="36"/>
                </a:cxn>
                <a:cxn ang="0">
                  <a:pos x="0" y="55"/>
                </a:cxn>
                <a:cxn ang="0">
                  <a:pos x="4" y="74"/>
                </a:cxn>
                <a:cxn ang="0">
                  <a:pos x="9" y="84"/>
                </a:cxn>
                <a:cxn ang="0">
                  <a:pos x="16" y="91"/>
                </a:cxn>
              </a:cxnLst>
              <a:rect l="0" t="0" r="r" b="b"/>
              <a:pathLst>
                <a:path w="81" h="96">
                  <a:moveTo>
                    <a:pt x="16" y="91"/>
                  </a:moveTo>
                  <a:lnTo>
                    <a:pt x="21" y="93"/>
                  </a:lnTo>
                  <a:lnTo>
                    <a:pt x="26" y="93"/>
                  </a:lnTo>
                  <a:lnTo>
                    <a:pt x="31" y="96"/>
                  </a:lnTo>
                  <a:lnTo>
                    <a:pt x="52" y="96"/>
                  </a:lnTo>
                  <a:lnTo>
                    <a:pt x="55" y="93"/>
                  </a:lnTo>
                  <a:lnTo>
                    <a:pt x="60" y="93"/>
                  </a:lnTo>
                  <a:lnTo>
                    <a:pt x="69" y="88"/>
                  </a:lnTo>
                  <a:lnTo>
                    <a:pt x="72" y="86"/>
                  </a:lnTo>
                  <a:lnTo>
                    <a:pt x="76" y="84"/>
                  </a:lnTo>
                  <a:lnTo>
                    <a:pt x="79" y="64"/>
                  </a:lnTo>
                  <a:lnTo>
                    <a:pt x="81" y="43"/>
                  </a:lnTo>
                  <a:lnTo>
                    <a:pt x="79" y="24"/>
                  </a:lnTo>
                  <a:lnTo>
                    <a:pt x="76" y="2"/>
                  </a:lnTo>
                  <a:lnTo>
                    <a:pt x="67" y="2"/>
                  </a:lnTo>
                  <a:lnTo>
                    <a:pt x="64" y="0"/>
                  </a:lnTo>
                  <a:lnTo>
                    <a:pt x="31" y="0"/>
                  </a:lnTo>
                  <a:lnTo>
                    <a:pt x="16" y="7"/>
                  </a:lnTo>
                  <a:lnTo>
                    <a:pt x="14" y="9"/>
                  </a:lnTo>
                  <a:lnTo>
                    <a:pt x="9" y="12"/>
                  </a:lnTo>
                  <a:lnTo>
                    <a:pt x="4" y="19"/>
                  </a:lnTo>
                  <a:lnTo>
                    <a:pt x="2" y="28"/>
                  </a:lnTo>
                  <a:lnTo>
                    <a:pt x="0" y="36"/>
                  </a:lnTo>
                  <a:lnTo>
                    <a:pt x="0" y="55"/>
                  </a:lnTo>
                  <a:lnTo>
                    <a:pt x="4" y="74"/>
                  </a:lnTo>
                  <a:lnTo>
                    <a:pt x="9" y="84"/>
                  </a:lnTo>
                  <a:lnTo>
                    <a:pt x="16" y="91"/>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3" name="Freeform 1577"/>
            <p:cNvSpPr>
              <a:spLocks/>
            </p:cNvSpPr>
            <p:nvPr/>
          </p:nvSpPr>
          <p:spPr bwMode="auto">
            <a:xfrm>
              <a:off x="9650" y="2133"/>
              <a:ext cx="77" cy="91"/>
            </a:xfrm>
            <a:custGeom>
              <a:avLst/>
              <a:gdLst/>
              <a:ahLst/>
              <a:cxnLst>
                <a:cxn ang="0">
                  <a:pos x="0" y="36"/>
                </a:cxn>
                <a:cxn ang="0">
                  <a:pos x="0" y="50"/>
                </a:cxn>
                <a:cxn ang="0">
                  <a:pos x="4" y="69"/>
                </a:cxn>
                <a:cxn ang="0">
                  <a:pos x="9" y="79"/>
                </a:cxn>
                <a:cxn ang="0">
                  <a:pos x="12" y="81"/>
                </a:cxn>
                <a:cxn ang="0">
                  <a:pos x="21" y="86"/>
                </a:cxn>
                <a:cxn ang="0">
                  <a:pos x="24" y="88"/>
                </a:cxn>
                <a:cxn ang="0">
                  <a:pos x="28" y="91"/>
                </a:cxn>
                <a:cxn ang="0">
                  <a:pos x="43" y="91"/>
                </a:cxn>
                <a:cxn ang="0">
                  <a:pos x="48" y="88"/>
                </a:cxn>
                <a:cxn ang="0">
                  <a:pos x="52" y="88"/>
                </a:cxn>
                <a:cxn ang="0">
                  <a:pos x="55" y="86"/>
                </a:cxn>
                <a:cxn ang="0">
                  <a:pos x="60" y="84"/>
                </a:cxn>
                <a:cxn ang="0">
                  <a:pos x="62" y="84"/>
                </a:cxn>
                <a:cxn ang="0">
                  <a:pos x="72" y="79"/>
                </a:cxn>
                <a:cxn ang="0">
                  <a:pos x="72" y="69"/>
                </a:cxn>
                <a:cxn ang="0">
                  <a:pos x="74" y="60"/>
                </a:cxn>
                <a:cxn ang="0">
                  <a:pos x="74" y="50"/>
                </a:cxn>
                <a:cxn ang="0">
                  <a:pos x="76" y="40"/>
                </a:cxn>
                <a:cxn ang="0">
                  <a:pos x="74" y="31"/>
                </a:cxn>
                <a:cxn ang="0">
                  <a:pos x="74" y="21"/>
                </a:cxn>
                <a:cxn ang="0">
                  <a:pos x="72" y="12"/>
                </a:cxn>
                <a:cxn ang="0">
                  <a:pos x="72" y="4"/>
                </a:cxn>
                <a:cxn ang="0">
                  <a:pos x="67" y="2"/>
                </a:cxn>
                <a:cxn ang="0">
                  <a:pos x="60" y="2"/>
                </a:cxn>
                <a:cxn ang="0">
                  <a:pos x="55" y="0"/>
                </a:cxn>
                <a:cxn ang="0">
                  <a:pos x="28" y="0"/>
                </a:cxn>
                <a:cxn ang="0">
                  <a:pos x="24" y="2"/>
                </a:cxn>
                <a:cxn ang="0">
                  <a:pos x="21" y="4"/>
                </a:cxn>
                <a:cxn ang="0">
                  <a:pos x="16" y="4"/>
                </a:cxn>
                <a:cxn ang="0">
                  <a:pos x="9" y="12"/>
                </a:cxn>
                <a:cxn ang="0">
                  <a:pos x="4" y="19"/>
                </a:cxn>
                <a:cxn ang="0">
                  <a:pos x="2" y="26"/>
                </a:cxn>
                <a:cxn ang="0">
                  <a:pos x="0" y="36"/>
                </a:cxn>
              </a:cxnLst>
              <a:rect l="0" t="0" r="r" b="b"/>
              <a:pathLst>
                <a:path w="77" h="91">
                  <a:moveTo>
                    <a:pt x="0" y="36"/>
                  </a:moveTo>
                  <a:lnTo>
                    <a:pt x="0" y="50"/>
                  </a:lnTo>
                  <a:lnTo>
                    <a:pt x="4" y="69"/>
                  </a:lnTo>
                  <a:lnTo>
                    <a:pt x="9" y="79"/>
                  </a:lnTo>
                  <a:lnTo>
                    <a:pt x="12" y="81"/>
                  </a:lnTo>
                  <a:lnTo>
                    <a:pt x="21" y="86"/>
                  </a:lnTo>
                  <a:lnTo>
                    <a:pt x="24" y="88"/>
                  </a:lnTo>
                  <a:lnTo>
                    <a:pt x="28" y="91"/>
                  </a:lnTo>
                  <a:lnTo>
                    <a:pt x="43" y="91"/>
                  </a:lnTo>
                  <a:lnTo>
                    <a:pt x="48" y="88"/>
                  </a:lnTo>
                  <a:lnTo>
                    <a:pt x="52" y="88"/>
                  </a:lnTo>
                  <a:lnTo>
                    <a:pt x="55" y="86"/>
                  </a:lnTo>
                  <a:lnTo>
                    <a:pt x="60" y="84"/>
                  </a:lnTo>
                  <a:lnTo>
                    <a:pt x="62" y="84"/>
                  </a:lnTo>
                  <a:lnTo>
                    <a:pt x="72" y="79"/>
                  </a:lnTo>
                  <a:lnTo>
                    <a:pt x="72" y="69"/>
                  </a:lnTo>
                  <a:lnTo>
                    <a:pt x="74" y="60"/>
                  </a:lnTo>
                  <a:lnTo>
                    <a:pt x="74" y="50"/>
                  </a:lnTo>
                  <a:lnTo>
                    <a:pt x="76" y="40"/>
                  </a:lnTo>
                  <a:lnTo>
                    <a:pt x="74" y="31"/>
                  </a:lnTo>
                  <a:lnTo>
                    <a:pt x="74" y="21"/>
                  </a:lnTo>
                  <a:lnTo>
                    <a:pt x="72" y="12"/>
                  </a:lnTo>
                  <a:lnTo>
                    <a:pt x="72" y="4"/>
                  </a:lnTo>
                  <a:lnTo>
                    <a:pt x="67" y="2"/>
                  </a:lnTo>
                  <a:lnTo>
                    <a:pt x="60" y="2"/>
                  </a:lnTo>
                  <a:lnTo>
                    <a:pt x="55" y="0"/>
                  </a:lnTo>
                  <a:lnTo>
                    <a:pt x="28" y="0"/>
                  </a:lnTo>
                  <a:lnTo>
                    <a:pt x="24" y="2"/>
                  </a:lnTo>
                  <a:lnTo>
                    <a:pt x="21" y="4"/>
                  </a:lnTo>
                  <a:lnTo>
                    <a:pt x="16" y="4"/>
                  </a:lnTo>
                  <a:lnTo>
                    <a:pt x="9" y="12"/>
                  </a:lnTo>
                  <a:lnTo>
                    <a:pt x="4" y="19"/>
                  </a:lnTo>
                  <a:lnTo>
                    <a:pt x="2" y="26"/>
                  </a:lnTo>
                  <a:lnTo>
                    <a:pt x="0" y="36"/>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4" name="Freeform 1578"/>
            <p:cNvSpPr>
              <a:spLocks/>
            </p:cNvSpPr>
            <p:nvPr/>
          </p:nvSpPr>
          <p:spPr bwMode="auto">
            <a:xfrm>
              <a:off x="9650" y="2135"/>
              <a:ext cx="72" cy="87"/>
            </a:xfrm>
            <a:custGeom>
              <a:avLst/>
              <a:gdLst/>
              <a:ahLst/>
              <a:cxnLst>
                <a:cxn ang="0">
                  <a:pos x="2" y="48"/>
                </a:cxn>
                <a:cxn ang="0">
                  <a:pos x="2" y="55"/>
                </a:cxn>
                <a:cxn ang="0">
                  <a:pos x="7" y="62"/>
                </a:cxn>
                <a:cxn ang="0">
                  <a:pos x="14" y="76"/>
                </a:cxn>
                <a:cxn ang="0">
                  <a:pos x="19" y="79"/>
                </a:cxn>
                <a:cxn ang="0">
                  <a:pos x="21" y="81"/>
                </a:cxn>
                <a:cxn ang="0">
                  <a:pos x="26" y="84"/>
                </a:cxn>
                <a:cxn ang="0">
                  <a:pos x="28" y="84"/>
                </a:cxn>
                <a:cxn ang="0">
                  <a:pos x="33" y="86"/>
                </a:cxn>
                <a:cxn ang="0">
                  <a:pos x="38" y="86"/>
                </a:cxn>
                <a:cxn ang="0">
                  <a:pos x="43" y="84"/>
                </a:cxn>
                <a:cxn ang="0">
                  <a:pos x="45" y="84"/>
                </a:cxn>
                <a:cxn ang="0">
                  <a:pos x="50" y="81"/>
                </a:cxn>
                <a:cxn ang="0">
                  <a:pos x="52" y="81"/>
                </a:cxn>
                <a:cxn ang="0">
                  <a:pos x="57" y="79"/>
                </a:cxn>
                <a:cxn ang="0">
                  <a:pos x="60" y="76"/>
                </a:cxn>
                <a:cxn ang="0">
                  <a:pos x="64" y="74"/>
                </a:cxn>
                <a:cxn ang="0">
                  <a:pos x="67" y="72"/>
                </a:cxn>
                <a:cxn ang="0">
                  <a:pos x="69" y="62"/>
                </a:cxn>
                <a:cxn ang="0">
                  <a:pos x="72" y="55"/>
                </a:cxn>
                <a:cxn ang="0">
                  <a:pos x="72" y="21"/>
                </a:cxn>
                <a:cxn ang="0">
                  <a:pos x="69" y="12"/>
                </a:cxn>
                <a:cxn ang="0">
                  <a:pos x="67" y="4"/>
                </a:cxn>
                <a:cxn ang="0">
                  <a:pos x="64" y="4"/>
                </a:cxn>
                <a:cxn ang="0">
                  <a:pos x="60" y="2"/>
                </a:cxn>
                <a:cxn ang="0">
                  <a:pos x="57" y="2"/>
                </a:cxn>
                <a:cxn ang="0">
                  <a:pos x="52" y="0"/>
                </a:cxn>
                <a:cxn ang="0">
                  <a:pos x="28" y="0"/>
                </a:cxn>
                <a:cxn ang="0">
                  <a:pos x="26" y="2"/>
                </a:cxn>
                <a:cxn ang="0">
                  <a:pos x="21" y="2"/>
                </a:cxn>
                <a:cxn ang="0">
                  <a:pos x="12" y="12"/>
                </a:cxn>
                <a:cxn ang="0">
                  <a:pos x="7" y="19"/>
                </a:cxn>
                <a:cxn ang="0">
                  <a:pos x="0" y="40"/>
                </a:cxn>
                <a:cxn ang="0">
                  <a:pos x="2" y="48"/>
                </a:cxn>
              </a:cxnLst>
              <a:rect l="0" t="0" r="r" b="b"/>
              <a:pathLst>
                <a:path w="72" h="87">
                  <a:moveTo>
                    <a:pt x="2" y="48"/>
                  </a:moveTo>
                  <a:lnTo>
                    <a:pt x="2" y="55"/>
                  </a:lnTo>
                  <a:lnTo>
                    <a:pt x="7" y="62"/>
                  </a:lnTo>
                  <a:lnTo>
                    <a:pt x="14" y="76"/>
                  </a:lnTo>
                  <a:lnTo>
                    <a:pt x="19" y="79"/>
                  </a:lnTo>
                  <a:lnTo>
                    <a:pt x="21" y="81"/>
                  </a:lnTo>
                  <a:lnTo>
                    <a:pt x="26" y="84"/>
                  </a:lnTo>
                  <a:lnTo>
                    <a:pt x="28" y="84"/>
                  </a:lnTo>
                  <a:lnTo>
                    <a:pt x="33" y="86"/>
                  </a:lnTo>
                  <a:lnTo>
                    <a:pt x="38" y="86"/>
                  </a:lnTo>
                  <a:lnTo>
                    <a:pt x="43" y="84"/>
                  </a:lnTo>
                  <a:lnTo>
                    <a:pt x="45" y="84"/>
                  </a:lnTo>
                  <a:lnTo>
                    <a:pt x="50" y="81"/>
                  </a:lnTo>
                  <a:lnTo>
                    <a:pt x="52" y="81"/>
                  </a:lnTo>
                  <a:lnTo>
                    <a:pt x="57" y="79"/>
                  </a:lnTo>
                  <a:lnTo>
                    <a:pt x="60" y="76"/>
                  </a:lnTo>
                  <a:lnTo>
                    <a:pt x="64" y="74"/>
                  </a:lnTo>
                  <a:lnTo>
                    <a:pt x="67" y="72"/>
                  </a:lnTo>
                  <a:lnTo>
                    <a:pt x="69" y="62"/>
                  </a:lnTo>
                  <a:lnTo>
                    <a:pt x="72" y="55"/>
                  </a:lnTo>
                  <a:lnTo>
                    <a:pt x="72" y="21"/>
                  </a:lnTo>
                  <a:lnTo>
                    <a:pt x="69" y="12"/>
                  </a:lnTo>
                  <a:lnTo>
                    <a:pt x="67" y="4"/>
                  </a:lnTo>
                  <a:lnTo>
                    <a:pt x="64" y="4"/>
                  </a:lnTo>
                  <a:lnTo>
                    <a:pt x="60" y="2"/>
                  </a:lnTo>
                  <a:lnTo>
                    <a:pt x="57" y="2"/>
                  </a:lnTo>
                  <a:lnTo>
                    <a:pt x="52" y="0"/>
                  </a:lnTo>
                  <a:lnTo>
                    <a:pt x="28" y="0"/>
                  </a:lnTo>
                  <a:lnTo>
                    <a:pt x="26" y="2"/>
                  </a:lnTo>
                  <a:lnTo>
                    <a:pt x="21" y="2"/>
                  </a:lnTo>
                  <a:lnTo>
                    <a:pt x="12" y="12"/>
                  </a:lnTo>
                  <a:lnTo>
                    <a:pt x="7" y="19"/>
                  </a:lnTo>
                  <a:lnTo>
                    <a:pt x="0" y="40"/>
                  </a:lnTo>
                  <a:lnTo>
                    <a:pt x="2" y="48"/>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5" name="Freeform 1579"/>
            <p:cNvSpPr>
              <a:spLocks/>
            </p:cNvSpPr>
            <p:nvPr/>
          </p:nvSpPr>
          <p:spPr bwMode="auto">
            <a:xfrm>
              <a:off x="9566" y="2126"/>
              <a:ext cx="38" cy="69"/>
            </a:xfrm>
            <a:custGeom>
              <a:avLst/>
              <a:gdLst/>
              <a:ahLst/>
              <a:cxnLst>
                <a:cxn ang="0">
                  <a:pos x="0" y="4"/>
                </a:cxn>
                <a:cxn ang="0">
                  <a:pos x="0" y="69"/>
                </a:cxn>
                <a:cxn ang="0">
                  <a:pos x="2" y="69"/>
                </a:cxn>
                <a:cxn ang="0">
                  <a:pos x="2" y="7"/>
                </a:cxn>
                <a:cxn ang="0">
                  <a:pos x="38" y="2"/>
                </a:cxn>
                <a:cxn ang="0">
                  <a:pos x="38" y="0"/>
                </a:cxn>
                <a:cxn ang="0">
                  <a:pos x="0" y="4"/>
                </a:cxn>
              </a:cxnLst>
              <a:rect l="0" t="0" r="r" b="b"/>
              <a:pathLst>
                <a:path w="38" h="69">
                  <a:moveTo>
                    <a:pt x="0" y="4"/>
                  </a:moveTo>
                  <a:lnTo>
                    <a:pt x="0" y="69"/>
                  </a:lnTo>
                  <a:lnTo>
                    <a:pt x="2" y="69"/>
                  </a:lnTo>
                  <a:lnTo>
                    <a:pt x="2" y="7"/>
                  </a:lnTo>
                  <a:lnTo>
                    <a:pt x="38" y="2"/>
                  </a:lnTo>
                  <a:lnTo>
                    <a:pt x="38" y="0"/>
                  </a:lnTo>
                  <a:lnTo>
                    <a:pt x="0" y="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6" name="Freeform 1580"/>
            <p:cNvSpPr>
              <a:spLocks/>
            </p:cNvSpPr>
            <p:nvPr/>
          </p:nvSpPr>
          <p:spPr bwMode="auto">
            <a:xfrm>
              <a:off x="9566" y="2135"/>
              <a:ext cx="38" cy="5"/>
            </a:xfrm>
            <a:custGeom>
              <a:avLst/>
              <a:gdLst/>
              <a:ahLst/>
              <a:cxnLst>
                <a:cxn ang="0">
                  <a:pos x="2" y="2"/>
                </a:cxn>
                <a:cxn ang="0">
                  <a:pos x="2" y="2"/>
                </a:cxn>
                <a:cxn ang="0">
                  <a:pos x="0" y="4"/>
                </a:cxn>
                <a:cxn ang="0">
                  <a:pos x="38" y="2"/>
                </a:cxn>
                <a:cxn ang="0">
                  <a:pos x="38" y="0"/>
                </a:cxn>
                <a:cxn ang="0">
                  <a:pos x="2" y="2"/>
                </a:cxn>
              </a:cxnLst>
              <a:rect l="0" t="0" r="r" b="b"/>
              <a:pathLst>
                <a:path w="38" h="5">
                  <a:moveTo>
                    <a:pt x="2" y="2"/>
                  </a:moveTo>
                  <a:lnTo>
                    <a:pt x="2" y="2"/>
                  </a:lnTo>
                  <a:lnTo>
                    <a:pt x="0" y="4"/>
                  </a:lnTo>
                  <a:lnTo>
                    <a:pt x="38" y="2"/>
                  </a:lnTo>
                  <a:lnTo>
                    <a:pt x="38"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7" name="Freeform 1581"/>
            <p:cNvSpPr>
              <a:spLocks/>
            </p:cNvSpPr>
            <p:nvPr/>
          </p:nvSpPr>
          <p:spPr bwMode="auto">
            <a:xfrm>
              <a:off x="9568" y="2147"/>
              <a:ext cx="34" cy="5"/>
            </a:xfrm>
            <a:custGeom>
              <a:avLst/>
              <a:gdLst/>
              <a:ahLst/>
              <a:cxnLst>
                <a:cxn ang="0">
                  <a:pos x="0" y="2"/>
                </a:cxn>
                <a:cxn ang="0">
                  <a:pos x="0" y="4"/>
                </a:cxn>
                <a:cxn ang="0">
                  <a:pos x="33" y="2"/>
                </a:cxn>
                <a:cxn ang="0">
                  <a:pos x="33" y="0"/>
                </a:cxn>
                <a:cxn ang="0">
                  <a:pos x="0" y="2"/>
                </a:cxn>
              </a:cxnLst>
              <a:rect l="0" t="0" r="r" b="b"/>
              <a:pathLst>
                <a:path w="34" h="5">
                  <a:moveTo>
                    <a:pt x="0" y="2"/>
                  </a:moveTo>
                  <a:lnTo>
                    <a:pt x="0" y="4"/>
                  </a:lnTo>
                  <a:lnTo>
                    <a:pt x="33" y="2"/>
                  </a:lnTo>
                  <a:lnTo>
                    <a:pt x="3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8" name="Freeform 1582"/>
            <p:cNvSpPr>
              <a:spLocks/>
            </p:cNvSpPr>
            <p:nvPr/>
          </p:nvSpPr>
          <p:spPr bwMode="auto">
            <a:xfrm>
              <a:off x="9568" y="2147"/>
              <a:ext cx="34" cy="5"/>
            </a:xfrm>
            <a:custGeom>
              <a:avLst/>
              <a:gdLst/>
              <a:ahLst/>
              <a:cxnLst>
                <a:cxn ang="0">
                  <a:pos x="0" y="2"/>
                </a:cxn>
                <a:cxn ang="0">
                  <a:pos x="0" y="4"/>
                </a:cxn>
                <a:cxn ang="0">
                  <a:pos x="33" y="2"/>
                </a:cxn>
                <a:cxn ang="0">
                  <a:pos x="33" y="0"/>
                </a:cxn>
                <a:cxn ang="0">
                  <a:pos x="0" y="2"/>
                </a:cxn>
              </a:cxnLst>
              <a:rect l="0" t="0" r="r" b="b"/>
              <a:pathLst>
                <a:path w="34" h="5">
                  <a:moveTo>
                    <a:pt x="0" y="2"/>
                  </a:moveTo>
                  <a:lnTo>
                    <a:pt x="0" y="4"/>
                  </a:lnTo>
                  <a:lnTo>
                    <a:pt x="33" y="2"/>
                  </a:lnTo>
                  <a:lnTo>
                    <a:pt x="33"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9" name="Freeform 1583"/>
            <p:cNvSpPr>
              <a:spLocks/>
            </p:cNvSpPr>
            <p:nvPr/>
          </p:nvSpPr>
          <p:spPr bwMode="auto">
            <a:xfrm>
              <a:off x="9566" y="2164"/>
              <a:ext cx="38" cy="5"/>
            </a:xfrm>
            <a:custGeom>
              <a:avLst/>
              <a:gdLst/>
              <a:ahLst/>
              <a:cxnLst>
                <a:cxn ang="0">
                  <a:pos x="2" y="2"/>
                </a:cxn>
                <a:cxn ang="0">
                  <a:pos x="2" y="2"/>
                </a:cxn>
                <a:cxn ang="0">
                  <a:pos x="0" y="4"/>
                </a:cxn>
                <a:cxn ang="0">
                  <a:pos x="38" y="2"/>
                </a:cxn>
                <a:cxn ang="0">
                  <a:pos x="38" y="0"/>
                </a:cxn>
                <a:cxn ang="0">
                  <a:pos x="2" y="2"/>
                </a:cxn>
              </a:cxnLst>
              <a:rect l="0" t="0" r="r" b="b"/>
              <a:pathLst>
                <a:path w="38" h="5">
                  <a:moveTo>
                    <a:pt x="2" y="2"/>
                  </a:moveTo>
                  <a:lnTo>
                    <a:pt x="2" y="2"/>
                  </a:lnTo>
                  <a:lnTo>
                    <a:pt x="0" y="4"/>
                  </a:lnTo>
                  <a:lnTo>
                    <a:pt x="38" y="2"/>
                  </a:lnTo>
                  <a:lnTo>
                    <a:pt x="38" y="0"/>
                  </a:lnTo>
                  <a:lnTo>
                    <a:pt x="2"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0" name="Freeform 1584"/>
            <p:cNvSpPr>
              <a:spLocks/>
            </p:cNvSpPr>
            <p:nvPr/>
          </p:nvSpPr>
          <p:spPr bwMode="auto">
            <a:xfrm>
              <a:off x="9568" y="2152"/>
              <a:ext cx="36" cy="15"/>
            </a:xfrm>
            <a:custGeom>
              <a:avLst/>
              <a:gdLst/>
              <a:ahLst/>
              <a:cxnLst>
                <a:cxn ang="0">
                  <a:pos x="0" y="2"/>
                </a:cxn>
                <a:cxn ang="0">
                  <a:pos x="0" y="14"/>
                </a:cxn>
                <a:cxn ang="0">
                  <a:pos x="36" y="14"/>
                </a:cxn>
                <a:cxn ang="0">
                  <a:pos x="36" y="0"/>
                </a:cxn>
                <a:cxn ang="0">
                  <a:pos x="0" y="2"/>
                </a:cxn>
              </a:cxnLst>
              <a:rect l="0" t="0" r="r" b="b"/>
              <a:pathLst>
                <a:path w="36" h="15">
                  <a:moveTo>
                    <a:pt x="0" y="2"/>
                  </a:moveTo>
                  <a:lnTo>
                    <a:pt x="0" y="14"/>
                  </a:lnTo>
                  <a:lnTo>
                    <a:pt x="36" y="14"/>
                  </a:lnTo>
                  <a:lnTo>
                    <a:pt x="36"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1" name="Freeform 1585"/>
            <p:cNvSpPr>
              <a:spLocks/>
            </p:cNvSpPr>
            <p:nvPr/>
          </p:nvSpPr>
          <p:spPr bwMode="auto">
            <a:xfrm>
              <a:off x="9643" y="2275"/>
              <a:ext cx="93" cy="9"/>
            </a:xfrm>
            <a:custGeom>
              <a:avLst/>
              <a:gdLst/>
              <a:ahLst/>
              <a:cxnLst>
                <a:cxn ang="0">
                  <a:pos x="0" y="0"/>
                </a:cxn>
                <a:cxn ang="0">
                  <a:pos x="0" y="9"/>
                </a:cxn>
                <a:cxn ang="0">
                  <a:pos x="0" y="4"/>
                </a:cxn>
                <a:cxn ang="0">
                  <a:pos x="93" y="7"/>
                </a:cxn>
                <a:cxn ang="0">
                  <a:pos x="93" y="2"/>
                </a:cxn>
                <a:cxn ang="0">
                  <a:pos x="0" y="0"/>
                </a:cxn>
              </a:cxnLst>
              <a:rect l="0" t="0" r="r" b="b"/>
              <a:pathLst>
                <a:path w="93" h="9">
                  <a:moveTo>
                    <a:pt x="0" y="0"/>
                  </a:moveTo>
                  <a:lnTo>
                    <a:pt x="0" y="9"/>
                  </a:lnTo>
                  <a:lnTo>
                    <a:pt x="0" y="4"/>
                  </a:lnTo>
                  <a:lnTo>
                    <a:pt x="93" y="7"/>
                  </a:lnTo>
                  <a:lnTo>
                    <a:pt x="93"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2" name="Freeform 1586"/>
            <p:cNvSpPr>
              <a:spLocks/>
            </p:cNvSpPr>
            <p:nvPr/>
          </p:nvSpPr>
          <p:spPr bwMode="auto">
            <a:xfrm>
              <a:off x="9643" y="2280"/>
              <a:ext cx="93" cy="4"/>
            </a:xfrm>
            <a:custGeom>
              <a:avLst/>
              <a:gdLst/>
              <a:ahLst/>
              <a:cxnLst>
                <a:cxn ang="0">
                  <a:pos x="2" y="0"/>
                </a:cxn>
                <a:cxn ang="0">
                  <a:pos x="2" y="0"/>
                </a:cxn>
                <a:cxn ang="0">
                  <a:pos x="0" y="2"/>
                </a:cxn>
                <a:cxn ang="0">
                  <a:pos x="93" y="4"/>
                </a:cxn>
                <a:cxn ang="0">
                  <a:pos x="93" y="2"/>
                </a:cxn>
                <a:cxn ang="0">
                  <a:pos x="2" y="0"/>
                </a:cxn>
              </a:cxnLst>
              <a:rect l="0" t="0" r="r" b="b"/>
              <a:pathLst>
                <a:path w="93" h="4">
                  <a:moveTo>
                    <a:pt x="2" y="0"/>
                  </a:moveTo>
                  <a:lnTo>
                    <a:pt x="2" y="0"/>
                  </a:lnTo>
                  <a:lnTo>
                    <a:pt x="0" y="2"/>
                  </a:lnTo>
                  <a:lnTo>
                    <a:pt x="93" y="4"/>
                  </a:lnTo>
                  <a:lnTo>
                    <a:pt x="93"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3" name="Freeform 1587"/>
            <p:cNvSpPr>
              <a:spLocks/>
            </p:cNvSpPr>
            <p:nvPr/>
          </p:nvSpPr>
          <p:spPr bwMode="auto">
            <a:xfrm>
              <a:off x="9664" y="2277"/>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4" name="Freeform 1588"/>
            <p:cNvSpPr>
              <a:spLocks/>
            </p:cNvSpPr>
            <p:nvPr/>
          </p:nvSpPr>
          <p:spPr bwMode="auto">
            <a:xfrm>
              <a:off x="9708" y="2277"/>
              <a:ext cx="19" cy="3"/>
            </a:xfrm>
            <a:custGeom>
              <a:avLst/>
              <a:gdLst/>
              <a:ahLst/>
              <a:cxnLst>
                <a:cxn ang="0">
                  <a:pos x="0" y="0"/>
                </a:cxn>
                <a:cxn ang="0">
                  <a:pos x="0" y="2"/>
                </a:cxn>
                <a:cxn ang="0">
                  <a:pos x="19" y="2"/>
                </a:cxn>
                <a:cxn ang="0">
                  <a:pos x="0" y="0"/>
                </a:cxn>
              </a:cxnLst>
              <a:rect l="0" t="0" r="r" b="b"/>
              <a:pathLst>
                <a:path w="19" h="3">
                  <a:moveTo>
                    <a:pt x="0" y="0"/>
                  </a:moveTo>
                  <a:lnTo>
                    <a:pt x="0" y="2"/>
                  </a:lnTo>
                  <a:lnTo>
                    <a:pt x="19"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5" name="Freeform 1589"/>
            <p:cNvSpPr>
              <a:spLocks/>
            </p:cNvSpPr>
            <p:nvPr/>
          </p:nvSpPr>
          <p:spPr bwMode="auto">
            <a:xfrm>
              <a:off x="9825" y="2104"/>
              <a:ext cx="10" cy="188"/>
            </a:xfrm>
            <a:custGeom>
              <a:avLst/>
              <a:gdLst/>
              <a:ahLst/>
              <a:cxnLst>
                <a:cxn ang="0">
                  <a:pos x="7" y="16"/>
                </a:cxn>
                <a:cxn ang="0">
                  <a:pos x="7" y="16"/>
                </a:cxn>
                <a:cxn ang="0">
                  <a:pos x="0" y="0"/>
                </a:cxn>
                <a:cxn ang="0">
                  <a:pos x="0" y="187"/>
                </a:cxn>
                <a:cxn ang="0">
                  <a:pos x="9" y="180"/>
                </a:cxn>
                <a:cxn ang="0">
                  <a:pos x="9" y="24"/>
                </a:cxn>
                <a:cxn ang="0">
                  <a:pos x="7" y="16"/>
                </a:cxn>
              </a:cxnLst>
              <a:rect l="0" t="0" r="r" b="b"/>
              <a:pathLst>
                <a:path w="10" h="188">
                  <a:moveTo>
                    <a:pt x="7" y="16"/>
                  </a:moveTo>
                  <a:lnTo>
                    <a:pt x="7" y="16"/>
                  </a:lnTo>
                  <a:lnTo>
                    <a:pt x="0" y="0"/>
                  </a:lnTo>
                  <a:lnTo>
                    <a:pt x="0" y="187"/>
                  </a:lnTo>
                  <a:lnTo>
                    <a:pt x="9" y="180"/>
                  </a:lnTo>
                  <a:lnTo>
                    <a:pt x="9" y="24"/>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6" name="Freeform 1590"/>
            <p:cNvSpPr>
              <a:spLocks/>
            </p:cNvSpPr>
            <p:nvPr/>
          </p:nvSpPr>
          <p:spPr bwMode="auto">
            <a:xfrm>
              <a:off x="9883" y="2155"/>
              <a:ext cx="17" cy="125"/>
            </a:xfrm>
            <a:custGeom>
              <a:avLst/>
              <a:gdLst/>
              <a:ahLst/>
              <a:cxnLst>
                <a:cxn ang="0">
                  <a:pos x="14" y="7"/>
                </a:cxn>
                <a:cxn ang="0">
                  <a:pos x="0" y="0"/>
                </a:cxn>
                <a:cxn ang="0">
                  <a:pos x="4" y="19"/>
                </a:cxn>
                <a:cxn ang="0">
                  <a:pos x="4" y="79"/>
                </a:cxn>
                <a:cxn ang="0">
                  <a:pos x="2" y="91"/>
                </a:cxn>
                <a:cxn ang="0">
                  <a:pos x="0" y="107"/>
                </a:cxn>
                <a:cxn ang="0">
                  <a:pos x="0" y="124"/>
                </a:cxn>
                <a:cxn ang="0">
                  <a:pos x="11" y="122"/>
                </a:cxn>
                <a:cxn ang="0">
                  <a:pos x="14" y="112"/>
                </a:cxn>
                <a:cxn ang="0">
                  <a:pos x="16" y="98"/>
                </a:cxn>
                <a:cxn ang="0">
                  <a:pos x="16" y="21"/>
                </a:cxn>
                <a:cxn ang="0">
                  <a:pos x="14" y="7"/>
                </a:cxn>
              </a:cxnLst>
              <a:rect l="0" t="0" r="r" b="b"/>
              <a:pathLst>
                <a:path w="17" h="125">
                  <a:moveTo>
                    <a:pt x="14" y="7"/>
                  </a:moveTo>
                  <a:lnTo>
                    <a:pt x="0" y="0"/>
                  </a:lnTo>
                  <a:lnTo>
                    <a:pt x="4" y="19"/>
                  </a:lnTo>
                  <a:lnTo>
                    <a:pt x="4" y="79"/>
                  </a:lnTo>
                  <a:lnTo>
                    <a:pt x="2" y="91"/>
                  </a:lnTo>
                  <a:lnTo>
                    <a:pt x="0" y="107"/>
                  </a:lnTo>
                  <a:lnTo>
                    <a:pt x="0" y="124"/>
                  </a:lnTo>
                  <a:lnTo>
                    <a:pt x="11" y="122"/>
                  </a:lnTo>
                  <a:lnTo>
                    <a:pt x="14" y="112"/>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7" name="Freeform 1591"/>
            <p:cNvSpPr>
              <a:spLocks/>
            </p:cNvSpPr>
            <p:nvPr/>
          </p:nvSpPr>
          <p:spPr bwMode="auto">
            <a:xfrm>
              <a:off x="9880" y="2152"/>
              <a:ext cx="17" cy="128"/>
            </a:xfrm>
            <a:custGeom>
              <a:avLst/>
              <a:gdLst/>
              <a:ahLst/>
              <a:cxnLst>
                <a:cxn ang="0">
                  <a:pos x="0" y="0"/>
                </a:cxn>
                <a:cxn ang="0">
                  <a:pos x="4" y="21"/>
                </a:cxn>
                <a:cxn ang="0">
                  <a:pos x="4" y="67"/>
                </a:cxn>
                <a:cxn ang="0">
                  <a:pos x="2" y="81"/>
                </a:cxn>
                <a:cxn ang="0">
                  <a:pos x="2" y="93"/>
                </a:cxn>
                <a:cxn ang="0">
                  <a:pos x="0" y="110"/>
                </a:cxn>
                <a:cxn ang="0">
                  <a:pos x="0" y="127"/>
                </a:cxn>
                <a:cxn ang="0">
                  <a:pos x="9" y="127"/>
                </a:cxn>
                <a:cxn ang="0">
                  <a:pos x="11" y="124"/>
                </a:cxn>
                <a:cxn ang="0">
                  <a:pos x="14" y="112"/>
                </a:cxn>
                <a:cxn ang="0">
                  <a:pos x="14" y="100"/>
                </a:cxn>
                <a:cxn ang="0">
                  <a:pos x="16" y="86"/>
                </a:cxn>
                <a:cxn ang="0">
                  <a:pos x="16" y="24"/>
                </a:cxn>
                <a:cxn ang="0">
                  <a:pos x="14" y="9"/>
                </a:cxn>
                <a:cxn ang="0">
                  <a:pos x="9" y="7"/>
                </a:cxn>
                <a:cxn ang="0">
                  <a:pos x="4" y="2"/>
                </a:cxn>
                <a:cxn ang="0">
                  <a:pos x="0" y="0"/>
                </a:cxn>
              </a:cxnLst>
              <a:rect l="0" t="0" r="r" b="b"/>
              <a:pathLst>
                <a:path w="17" h="128">
                  <a:moveTo>
                    <a:pt x="0" y="0"/>
                  </a:moveTo>
                  <a:lnTo>
                    <a:pt x="4" y="21"/>
                  </a:lnTo>
                  <a:lnTo>
                    <a:pt x="4" y="67"/>
                  </a:lnTo>
                  <a:lnTo>
                    <a:pt x="2" y="81"/>
                  </a:lnTo>
                  <a:lnTo>
                    <a:pt x="2" y="93"/>
                  </a:lnTo>
                  <a:lnTo>
                    <a:pt x="0" y="110"/>
                  </a:lnTo>
                  <a:lnTo>
                    <a:pt x="0" y="127"/>
                  </a:lnTo>
                  <a:lnTo>
                    <a:pt x="9" y="127"/>
                  </a:lnTo>
                  <a:lnTo>
                    <a:pt x="11" y="124"/>
                  </a:lnTo>
                  <a:lnTo>
                    <a:pt x="14" y="112"/>
                  </a:lnTo>
                  <a:lnTo>
                    <a:pt x="14" y="100"/>
                  </a:lnTo>
                  <a:lnTo>
                    <a:pt x="16" y="86"/>
                  </a:lnTo>
                  <a:lnTo>
                    <a:pt x="16" y="24"/>
                  </a:lnTo>
                  <a:lnTo>
                    <a:pt x="14" y="9"/>
                  </a:lnTo>
                  <a:lnTo>
                    <a:pt x="9" y="7"/>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8" name="Freeform 1592"/>
            <p:cNvSpPr>
              <a:spLocks/>
            </p:cNvSpPr>
            <p:nvPr/>
          </p:nvSpPr>
          <p:spPr bwMode="auto">
            <a:xfrm>
              <a:off x="9878" y="2152"/>
              <a:ext cx="17" cy="128"/>
            </a:xfrm>
            <a:custGeom>
              <a:avLst/>
              <a:gdLst/>
              <a:ahLst/>
              <a:cxnLst>
                <a:cxn ang="0">
                  <a:pos x="0" y="0"/>
                </a:cxn>
                <a:cxn ang="0">
                  <a:pos x="4" y="19"/>
                </a:cxn>
                <a:cxn ang="0">
                  <a:pos x="4" y="67"/>
                </a:cxn>
                <a:cxn ang="0">
                  <a:pos x="2" y="79"/>
                </a:cxn>
                <a:cxn ang="0">
                  <a:pos x="2" y="93"/>
                </a:cxn>
                <a:cxn ang="0">
                  <a:pos x="0" y="110"/>
                </a:cxn>
                <a:cxn ang="0">
                  <a:pos x="0" y="127"/>
                </a:cxn>
                <a:cxn ang="0">
                  <a:pos x="7" y="127"/>
                </a:cxn>
                <a:cxn ang="0">
                  <a:pos x="11" y="124"/>
                </a:cxn>
                <a:cxn ang="0">
                  <a:pos x="14" y="100"/>
                </a:cxn>
                <a:cxn ang="0">
                  <a:pos x="16" y="69"/>
                </a:cxn>
                <a:cxn ang="0">
                  <a:pos x="16" y="36"/>
                </a:cxn>
                <a:cxn ang="0">
                  <a:pos x="14" y="7"/>
                </a:cxn>
                <a:cxn ang="0">
                  <a:pos x="11" y="4"/>
                </a:cxn>
                <a:cxn ang="0">
                  <a:pos x="7" y="4"/>
                </a:cxn>
                <a:cxn ang="0">
                  <a:pos x="4" y="2"/>
                </a:cxn>
                <a:cxn ang="0">
                  <a:pos x="0" y="0"/>
                </a:cxn>
              </a:cxnLst>
              <a:rect l="0" t="0" r="r" b="b"/>
              <a:pathLst>
                <a:path w="17" h="128">
                  <a:moveTo>
                    <a:pt x="0" y="0"/>
                  </a:moveTo>
                  <a:lnTo>
                    <a:pt x="4" y="19"/>
                  </a:lnTo>
                  <a:lnTo>
                    <a:pt x="4" y="67"/>
                  </a:lnTo>
                  <a:lnTo>
                    <a:pt x="2" y="79"/>
                  </a:lnTo>
                  <a:lnTo>
                    <a:pt x="2" y="93"/>
                  </a:lnTo>
                  <a:lnTo>
                    <a:pt x="0" y="110"/>
                  </a:lnTo>
                  <a:lnTo>
                    <a:pt x="0" y="127"/>
                  </a:lnTo>
                  <a:lnTo>
                    <a:pt x="7" y="127"/>
                  </a:lnTo>
                  <a:lnTo>
                    <a:pt x="11" y="124"/>
                  </a:lnTo>
                  <a:lnTo>
                    <a:pt x="14" y="100"/>
                  </a:lnTo>
                  <a:lnTo>
                    <a:pt x="16" y="69"/>
                  </a:lnTo>
                  <a:lnTo>
                    <a:pt x="16" y="36"/>
                  </a:lnTo>
                  <a:lnTo>
                    <a:pt x="14" y="7"/>
                  </a:lnTo>
                  <a:lnTo>
                    <a:pt x="11" y="4"/>
                  </a:lnTo>
                  <a:lnTo>
                    <a:pt x="7" y="4"/>
                  </a:lnTo>
                  <a:lnTo>
                    <a:pt x="4" y="2"/>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9" name="Freeform 1593"/>
            <p:cNvSpPr>
              <a:spLocks/>
            </p:cNvSpPr>
            <p:nvPr/>
          </p:nvSpPr>
          <p:spPr bwMode="auto">
            <a:xfrm>
              <a:off x="9873" y="2150"/>
              <a:ext cx="19" cy="130"/>
            </a:xfrm>
            <a:custGeom>
              <a:avLst/>
              <a:gdLst/>
              <a:ahLst/>
              <a:cxnLst>
                <a:cxn ang="0">
                  <a:pos x="2" y="0"/>
                </a:cxn>
                <a:cxn ang="0">
                  <a:pos x="7" y="21"/>
                </a:cxn>
                <a:cxn ang="0">
                  <a:pos x="7" y="67"/>
                </a:cxn>
                <a:cxn ang="0">
                  <a:pos x="4" y="81"/>
                </a:cxn>
                <a:cxn ang="0">
                  <a:pos x="4" y="96"/>
                </a:cxn>
                <a:cxn ang="0">
                  <a:pos x="0" y="129"/>
                </a:cxn>
                <a:cxn ang="0">
                  <a:pos x="9" y="129"/>
                </a:cxn>
                <a:cxn ang="0">
                  <a:pos x="14" y="127"/>
                </a:cxn>
                <a:cxn ang="0">
                  <a:pos x="16" y="103"/>
                </a:cxn>
                <a:cxn ang="0">
                  <a:pos x="19" y="72"/>
                </a:cxn>
                <a:cxn ang="0">
                  <a:pos x="19" y="38"/>
                </a:cxn>
                <a:cxn ang="0">
                  <a:pos x="16" y="9"/>
                </a:cxn>
                <a:cxn ang="0">
                  <a:pos x="11" y="4"/>
                </a:cxn>
                <a:cxn ang="0">
                  <a:pos x="7" y="2"/>
                </a:cxn>
                <a:cxn ang="0">
                  <a:pos x="2" y="0"/>
                </a:cxn>
              </a:cxnLst>
              <a:rect l="0" t="0" r="r" b="b"/>
              <a:pathLst>
                <a:path w="19" h="130">
                  <a:moveTo>
                    <a:pt x="2" y="0"/>
                  </a:moveTo>
                  <a:lnTo>
                    <a:pt x="7" y="21"/>
                  </a:lnTo>
                  <a:lnTo>
                    <a:pt x="7" y="67"/>
                  </a:lnTo>
                  <a:lnTo>
                    <a:pt x="4" y="81"/>
                  </a:lnTo>
                  <a:lnTo>
                    <a:pt x="4" y="96"/>
                  </a:lnTo>
                  <a:lnTo>
                    <a:pt x="0" y="129"/>
                  </a:lnTo>
                  <a:lnTo>
                    <a:pt x="9" y="129"/>
                  </a:lnTo>
                  <a:lnTo>
                    <a:pt x="14" y="127"/>
                  </a:lnTo>
                  <a:lnTo>
                    <a:pt x="16" y="103"/>
                  </a:lnTo>
                  <a:lnTo>
                    <a:pt x="19" y="72"/>
                  </a:lnTo>
                  <a:lnTo>
                    <a:pt x="19" y="38"/>
                  </a:lnTo>
                  <a:lnTo>
                    <a:pt x="16" y="9"/>
                  </a:lnTo>
                  <a:lnTo>
                    <a:pt x="11" y="4"/>
                  </a:lnTo>
                  <a:lnTo>
                    <a:pt x="7" y="2"/>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0" name="Freeform 1594"/>
            <p:cNvSpPr>
              <a:spLocks/>
            </p:cNvSpPr>
            <p:nvPr/>
          </p:nvSpPr>
          <p:spPr bwMode="auto">
            <a:xfrm>
              <a:off x="9871" y="2150"/>
              <a:ext cx="19" cy="130"/>
            </a:xfrm>
            <a:custGeom>
              <a:avLst/>
              <a:gdLst/>
              <a:ahLst/>
              <a:cxnLst>
                <a:cxn ang="0">
                  <a:pos x="2" y="0"/>
                </a:cxn>
                <a:cxn ang="0">
                  <a:pos x="7" y="19"/>
                </a:cxn>
                <a:cxn ang="0">
                  <a:pos x="7" y="67"/>
                </a:cxn>
                <a:cxn ang="0">
                  <a:pos x="2" y="96"/>
                </a:cxn>
                <a:cxn ang="0">
                  <a:pos x="2" y="112"/>
                </a:cxn>
                <a:cxn ang="0">
                  <a:pos x="0" y="129"/>
                </a:cxn>
                <a:cxn ang="0">
                  <a:pos x="9" y="129"/>
                </a:cxn>
                <a:cxn ang="0">
                  <a:pos x="9" y="127"/>
                </a:cxn>
                <a:cxn ang="0">
                  <a:pos x="14" y="127"/>
                </a:cxn>
                <a:cxn ang="0">
                  <a:pos x="16" y="100"/>
                </a:cxn>
                <a:cxn ang="0">
                  <a:pos x="19" y="69"/>
                </a:cxn>
                <a:cxn ang="0">
                  <a:pos x="19" y="38"/>
                </a:cxn>
                <a:cxn ang="0">
                  <a:pos x="16" y="7"/>
                </a:cxn>
                <a:cxn ang="0">
                  <a:pos x="14" y="4"/>
                </a:cxn>
                <a:cxn ang="0">
                  <a:pos x="9" y="4"/>
                </a:cxn>
                <a:cxn ang="0">
                  <a:pos x="7" y="2"/>
                </a:cxn>
                <a:cxn ang="0">
                  <a:pos x="2" y="0"/>
                </a:cxn>
              </a:cxnLst>
              <a:rect l="0" t="0" r="r" b="b"/>
              <a:pathLst>
                <a:path w="19" h="130">
                  <a:moveTo>
                    <a:pt x="2" y="0"/>
                  </a:moveTo>
                  <a:lnTo>
                    <a:pt x="7" y="19"/>
                  </a:lnTo>
                  <a:lnTo>
                    <a:pt x="7" y="67"/>
                  </a:lnTo>
                  <a:lnTo>
                    <a:pt x="2" y="96"/>
                  </a:lnTo>
                  <a:lnTo>
                    <a:pt x="2" y="112"/>
                  </a:lnTo>
                  <a:lnTo>
                    <a:pt x="0" y="129"/>
                  </a:lnTo>
                  <a:lnTo>
                    <a:pt x="9" y="129"/>
                  </a:lnTo>
                  <a:lnTo>
                    <a:pt x="9" y="127"/>
                  </a:lnTo>
                  <a:lnTo>
                    <a:pt x="14" y="127"/>
                  </a:lnTo>
                  <a:lnTo>
                    <a:pt x="16" y="100"/>
                  </a:lnTo>
                  <a:lnTo>
                    <a:pt x="19" y="69"/>
                  </a:lnTo>
                  <a:lnTo>
                    <a:pt x="19" y="38"/>
                  </a:lnTo>
                  <a:lnTo>
                    <a:pt x="16" y="7"/>
                  </a:lnTo>
                  <a:lnTo>
                    <a:pt x="14" y="4"/>
                  </a:lnTo>
                  <a:lnTo>
                    <a:pt x="9" y="4"/>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1" name="Freeform 1595"/>
            <p:cNvSpPr>
              <a:spLocks/>
            </p:cNvSpPr>
            <p:nvPr/>
          </p:nvSpPr>
          <p:spPr bwMode="auto">
            <a:xfrm>
              <a:off x="9868" y="2147"/>
              <a:ext cx="20" cy="133"/>
            </a:xfrm>
            <a:custGeom>
              <a:avLst/>
              <a:gdLst/>
              <a:ahLst/>
              <a:cxnLst>
                <a:cxn ang="0">
                  <a:pos x="0" y="115"/>
                </a:cxn>
                <a:cxn ang="0">
                  <a:pos x="0" y="132"/>
                </a:cxn>
                <a:cxn ang="0">
                  <a:pos x="7" y="132"/>
                </a:cxn>
                <a:cxn ang="0">
                  <a:pos x="9" y="129"/>
                </a:cxn>
                <a:cxn ang="0">
                  <a:pos x="14" y="129"/>
                </a:cxn>
                <a:cxn ang="0">
                  <a:pos x="16" y="103"/>
                </a:cxn>
                <a:cxn ang="0">
                  <a:pos x="19" y="72"/>
                </a:cxn>
                <a:cxn ang="0">
                  <a:pos x="19" y="38"/>
                </a:cxn>
                <a:cxn ang="0">
                  <a:pos x="16" y="9"/>
                </a:cxn>
                <a:cxn ang="0">
                  <a:pos x="14" y="7"/>
                </a:cxn>
                <a:cxn ang="0">
                  <a:pos x="9" y="2"/>
                </a:cxn>
                <a:cxn ang="0">
                  <a:pos x="4" y="2"/>
                </a:cxn>
                <a:cxn ang="0">
                  <a:pos x="2" y="0"/>
                </a:cxn>
                <a:cxn ang="0">
                  <a:pos x="7" y="21"/>
                </a:cxn>
                <a:cxn ang="0">
                  <a:pos x="7" y="69"/>
                </a:cxn>
                <a:cxn ang="0">
                  <a:pos x="2" y="98"/>
                </a:cxn>
                <a:cxn ang="0">
                  <a:pos x="0" y="115"/>
                </a:cxn>
              </a:cxnLst>
              <a:rect l="0" t="0" r="r" b="b"/>
              <a:pathLst>
                <a:path w="20" h="133">
                  <a:moveTo>
                    <a:pt x="0" y="115"/>
                  </a:moveTo>
                  <a:lnTo>
                    <a:pt x="0" y="132"/>
                  </a:lnTo>
                  <a:lnTo>
                    <a:pt x="7" y="132"/>
                  </a:lnTo>
                  <a:lnTo>
                    <a:pt x="9" y="129"/>
                  </a:lnTo>
                  <a:lnTo>
                    <a:pt x="14" y="129"/>
                  </a:lnTo>
                  <a:lnTo>
                    <a:pt x="16" y="103"/>
                  </a:lnTo>
                  <a:lnTo>
                    <a:pt x="19" y="72"/>
                  </a:lnTo>
                  <a:lnTo>
                    <a:pt x="19" y="38"/>
                  </a:lnTo>
                  <a:lnTo>
                    <a:pt x="16" y="9"/>
                  </a:lnTo>
                  <a:lnTo>
                    <a:pt x="14" y="7"/>
                  </a:lnTo>
                  <a:lnTo>
                    <a:pt x="9" y="2"/>
                  </a:lnTo>
                  <a:lnTo>
                    <a:pt x="4" y="2"/>
                  </a:lnTo>
                  <a:lnTo>
                    <a:pt x="2" y="0"/>
                  </a:lnTo>
                  <a:lnTo>
                    <a:pt x="7" y="21"/>
                  </a:lnTo>
                  <a:lnTo>
                    <a:pt x="7" y="69"/>
                  </a:lnTo>
                  <a:lnTo>
                    <a:pt x="2" y="98"/>
                  </a:lnTo>
                  <a:lnTo>
                    <a:pt x="0" y="115"/>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2" name="Freeform 1596"/>
            <p:cNvSpPr>
              <a:spLocks/>
            </p:cNvSpPr>
            <p:nvPr/>
          </p:nvSpPr>
          <p:spPr bwMode="auto">
            <a:xfrm>
              <a:off x="9866" y="2147"/>
              <a:ext cx="19" cy="133"/>
            </a:xfrm>
            <a:custGeom>
              <a:avLst/>
              <a:gdLst/>
              <a:ahLst/>
              <a:cxnLst>
                <a:cxn ang="0">
                  <a:pos x="7" y="132"/>
                </a:cxn>
                <a:cxn ang="0">
                  <a:pos x="9" y="129"/>
                </a:cxn>
                <a:cxn ang="0">
                  <a:pos x="14" y="129"/>
                </a:cxn>
                <a:cxn ang="0">
                  <a:pos x="16" y="103"/>
                </a:cxn>
                <a:cxn ang="0">
                  <a:pos x="16" y="72"/>
                </a:cxn>
                <a:cxn ang="0">
                  <a:pos x="19" y="38"/>
                </a:cxn>
                <a:cxn ang="0">
                  <a:pos x="16" y="7"/>
                </a:cxn>
                <a:cxn ang="0">
                  <a:pos x="12" y="4"/>
                </a:cxn>
                <a:cxn ang="0">
                  <a:pos x="7" y="0"/>
                </a:cxn>
                <a:cxn ang="0">
                  <a:pos x="2" y="0"/>
                </a:cxn>
                <a:cxn ang="0">
                  <a:pos x="7" y="38"/>
                </a:cxn>
                <a:cxn ang="0">
                  <a:pos x="7" y="52"/>
                </a:cxn>
                <a:cxn ang="0">
                  <a:pos x="4" y="69"/>
                </a:cxn>
                <a:cxn ang="0">
                  <a:pos x="4" y="84"/>
                </a:cxn>
                <a:cxn ang="0">
                  <a:pos x="2" y="98"/>
                </a:cxn>
                <a:cxn ang="0">
                  <a:pos x="0" y="115"/>
                </a:cxn>
                <a:cxn ang="0">
                  <a:pos x="0" y="132"/>
                </a:cxn>
                <a:cxn ang="0">
                  <a:pos x="7" y="132"/>
                </a:cxn>
              </a:cxnLst>
              <a:rect l="0" t="0" r="r" b="b"/>
              <a:pathLst>
                <a:path w="19" h="133">
                  <a:moveTo>
                    <a:pt x="7" y="132"/>
                  </a:moveTo>
                  <a:lnTo>
                    <a:pt x="9" y="129"/>
                  </a:lnTo>
                  <a:lnTo>
                    <a:pt x="14" y="129"/>
                  </a:lnTo>
                  <a:lnTo>
                    <a:pt x="16" y="103"/>
                  </a:lnTo>
                  <a:lnTo>
                    <a:pt x="16" y="72"/>
                  </a:lnTo>
                  <a:lnTo>
                    <a:pt x="19" y="38"/>
                  </a:lnTo>
                  <a:lnTo>
                    <a:pt x="16" y="7"/>
                  </a:lnTo>
                  <a:lnTo>
                    <a:pt x="12" y="4"/>
                  </a:lnTo>
                  <a:lnTo>
                    <a:pt x="7" y="0"/>
                  </a:lnTo>
                  <a:lnTo>
                    <a:pt x="2" y="0"/>
                  </a:lnTo>
                  <a:lnTo>
                    <a:pt x="7" y="38"/>
                  </a:lnTo>
                  <a:lnTo>
                    <a:pt x="7" y="52"/>
                  </a:lnTo>
                  <a:lnTo>
                    <a:pt x="4" y="69"/>
                  </a:lnTo>
                  <a:lnTo>
                    <a:pt x="4" y="84"/>
                  </a:lnTo>
                  <a:lnTo>
                    <a:pt x="2" y="98"/>
                  </a:lnTo>
                  <a:lnTo>
                    <a:pt x="0" y="115"/>
                  </a:lnTo>
                  <a:lnTo>
                    <a:pt x="0" y="132"/>
                  </a:lnTo>
                  <a:lnTo>
                    <a:pt x="7" y="132"/>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3" name="Freeform 1597"/>
            <p:cNvSpPr>
              <a:spLocks/>
            </p:cNvSpPr>
            <p:nvPr/>
          </p:nvSpPr>
          <p:spPr bwMode="auto">
            <a:xfrm>
              <a:off x="9861" y="2145"/>
              <a:ext cx="19" cy="137"/>
            </a:xfrm>
            <a:custGeom>
              <a:avLst/>
              <a:gdLst/>
              <a:ahLst/>
              <a:cxnLst>
                <a:cxn ang="0">
                  <a:pos x="2" y="134"/>
                </a:cxn>
                <a:cxn ang="0">
                  <a:pos x="9" y="134"/>
                </a:cxn>
                <a:cxn ang="0">
                  <a:pos x="9" y="132"/>
                </a:cxn>
                <a:cxn ang="0">
                  <a:pos x="16" y="132"/>
                </a:cxn>
                <a:cxn ang="0">
                  <a:pos x="19" y="105"/>
                </a:cxn>
                <a:cxn ang="0">
                  <a:pos x="19" y="7"/>
                </a:cxn>
                <a:cxn ang="0">
                  <a:pos x="14" y="4"/>
                </a:cxn>
                <a:cxn ang="0">
                  <a:pos x="9" y="2"/>
                </a:cxn>
                <a:cxn ang="0">
                  <a:pos x="4" y="0"/>
                </a:cxn>
                <a:cxn ang="0">
                  <a:pos x="9" y="38"/>
                </a:cxn>
                <a:cxn ang="0">
                  <a:pos x="9" y="55"/>
                </a:cxn>
                <a:cxn ang="0">
                  <a:pos x="7" y="69"/>
                </a:cxn>
                <a:cxn ang="0">
                  <a:pos x="7" y="84"/>
                </a:cxn>
                <a:cxn ang="0">
                  <a:pos x="2" y="117"/>
                </a:cxn>
                <a:cxn ang="0">
                  <a:pos x="0" y="136"/>
                </a:cxn>
                <a:cxn ang="0">
                  <a:pos x="2" y="134"/>
                </a:cxn>
              </a:cxnLst>
              <a:rect l="0" t="0" r="r" b="b"/>
              <a:pathLst>
                <a:path w="19" h="137">
                  <a:moveTo>
                    <a:pt x="2" y="134"/>
                  </a:moveTo>
                  <a:lnTo>
                    <a:pt x="9" y="134"/>
                  </a:lnTo>
                  <a:lnTo>
                    <a:pt x="9" y="132"/>
                  </a:lnTo>
                  <a:lnTo>
                    <a:pt x="16" y="132"/>
                  </a:lnTo>
                  <a:lnTo>
                    <a:pt x="19" y="105"/>
                  </a:lnTo>
                  <a:lnTo>
                    <a:pt x="19" y="7"/>
                  </a:lnTo>
                  <a:lnTo>
                    <a:pt x="14" y="4"/>
                  </a:lnTo>
                  <a:lnTo>
                    <a:pt x="9" y="2"/>
                  </a:lnTo>
                  <a:lnTo>
                    <a:pt x="4" y="0"/>
                  </a:lnTo>
                  <a:lnTo>
                    <a:pt x="9" y="38"/>
                  </a:lnTo>
                  <a:lnTo>
                    <a:pt x="9" y="55"/>
                  </a:lnTo>
                  <a:lnTo>
                    <a:pt x="7" y="69"/>
                  </a:lnTo>
                  <a:lnTo>
                    <a:pt x="7" y="84"/>
                  </a:lnTo>
                  <a:lnTo>
                    <a:pt x="2" y="117"/>
                  </a:lnTo>
                  <a:lnTo>
                    <a:pt x="0" y="136"/>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4" name="Freeform 1598"/>
            <p:cNvSpPr>
              <a:spLocks/>
            </p:cNvSpPr>
            <p:nvPr/>
          </p:nvSpPr>
          <p:spPr bwMode="auto">
            <a:xfrm>
              <a:off x="9859" y="2143"/>
              <a:ext cx="21" cy="139"/>
            </a:xfrm>
            <a:custGeom>
              <a:avLst/>
              <a:gdLst/>
              <a:ahLst/>
              <a:cxnLst>
                <a:cxn ang="0">
                  <a:pos x="7" y="136"/>
                </a:cxn>
                <a:cxn ang="0">
                  <a:pos x="7" y="134"/>
                </a:cxn>
                <a:cxn ang="0">
                  <a:pos x="16" y="134"/>
                </a:cxn>
                <a:cxn ang="0">
                  <a:pos x="19" y="107"/>
                </a:cxn>
                <a:cxn ang="0">
                  <a:pos x="19" y="40"/>
                </a:cxn>
                <a:cxn ang="0">
                  <a:pos x="21" y="9"/>
                </a:cxn>
                <a:cxn ang="0">
                  <a:pos x="19" y="9"/>
                </a:cxn>
                <a:cxn ang="0">
                  <a:pos x="14" y="7"/>
                </a:cxn>
                <a:cxn ang="0">
                  <a:pos x="9" y="2"/>
                </a:cxn>
                <a:cxn ang="0">
                  <a:pos x="4" y="0"/>
                </a:cxn>
                <a:cxn ang="0">
                  <a:pos x="9" y="21"/>
                </a:cxn>
                <a:cxn ang="0">
                  <a:pos x="9" y="55"/>
                </a:cxn>
                <a:cxn ang="0">
                  <a:pos x="7" y="72"/>
                </a:cxn>
                <a:cxn ang="0">
                  <a:pos x="4" y="86"/>
                </a:cxn>
                <a:cxn ang="0">
                  <a:pos x="2" y="103"/>
                </a:cxn>
                <a:cxn ang="0">
                  <a:pos x="2" y="120"/>
                </a:cxn>
                <a:cxn ang="0">
                  <a:pos x="0" y="139"/>
                </a:cxn>
                <a:cxn ang="0">
                  <a:pos x="2" y="136"/>
                </a:cxn>
                <a:cxn ang="0">
                  <a:pos x="7" y="136"/>
                </a:cxn>
              </a:cxnLst>
              <a:rect l="0" t="0" r="r" b="b"/>
              <a:pathLst>
                <a:path w="21" h="139">
                  <a:moveTo>
                    <a:pt x="7" y="136"/>
                  </a:moveTo>
                  <a:lnTo>
                    <a:pt x="7" y="134"/>
                  </a:lnTo>
                  <a:lnTo>
                    <a:pt x="16" y="134"/>
                  </a:lnTo>
                  <a:lnTo>
                    <a:pt x="19" y="107"/>
                  </a:lnTo>
                  <a:lnTo>
                    <a:pt x="19" y="40"/>
                  </a:lnTo>
                  <a:lnTo>
                    <a:pt x="21" y="9"/>
                  </a:lnTo>
                  <a:lnTo>
                    <a:pt x="19" y="9"/>
                  </a:lnTo>
                  <a:lnTo>
                    <a:pt x="14" y="7"/>
                  </a:lnTo>
                  <a:lnTo>
                    <a:pt x="9" y="2"/>
                  </a:lnTo>
                  <a:lnTo>
                    <a:pt x="4" y="0"/>
                  </a:lnTo>
                  <a:lnTo>
                    <a:pt x="9" y="21"/>
                  </a:lnTo>
                  <a:lnTo>
                    <a:pt x="9" y="55"/>
                  </a:lnTo>
                  <a:lnTo>
                    <a:pt x="7" y="72"/>
                  </a:lnTo>
                  <a:lnTo>
                    <a:pt x="4" y="86"/>
                  </a:lnTo>
                  <a:lnTo>
                    <a:pt x="2" y="103"/>
                  </a:lnTo>
                  <a:lnTo>
                    <a:pt x="2" y="120"/>
                  </a:lnTo>
                  <a:lnTo>
                    <a:pt x="0" y="139"/>
                  </a:lnTo>
                  <a:lnTo>
                    <a:pt x="2" y="136"/>
                  </a:lnTo>
                  <a:lnTo>
                    <a:pt x="7" y="13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5" name="Freeform 1599"/>
            <p:cNvSpPr>
              <a:spLocks/>
            </p:cNvSpPr>
            <p:nvPr/>
          </p:nvSpPr>
          <p:spPr bwMode="auto">
            <a:xfrm>
              <a:off x="9856" y="2143"/>
              <a:ext cx="22" cy="139"/>
            </a:xfrm>
            <a:custGeom>
              <a:avLst/>
              <a:gdLst/>
              <a:ahLst/>
              <a:cxnLst>
                <a:cxn ang="0">
                  <a:pos x="2" y="120"/>
                </a:cxn>
                <a:cxn ang="0">
                  <a:pos x="0" y="139"/>
                </a:cxn>
                <a:cxn ang="0">
                  <a:pos x="2" y="136"/>
                </a:cxn>
                <a:cxn ang="0">
                  <a:pos x="7" y="134"/>
                </a:cxn>
                <a:cxn ang="0">
                  <a:pos x="14" y="134"/>
                </a:cxn>
                <a:cxn ang="0">
                  <a:pos x="16" y="132"/>
                </a:cxn>
                <a:cxn ang="0">
                  <a:pos x="19" y="105"/>
                </a:cxn>
                <a:cxn ang="0">
                  <a:pos x="19" y="38"/>
                </a:cxn>
                <a:cxn ang="0">
                  <a:pos x="21" y="9"/>
                </a:cxn>
                <a:cxn ang="0">
                  <a:pos x="16" y="7"/>
                </a:cxn>
                <a:cxn ang="0">
                  <a:pos x="12" y="2"/>
                </a:cxn>
                <a:cxn ang="0">
                  <a:pos x="9" y="2"/>
                </a:cxn>
                <a:cxn ang="0">
                  <a:pos x="4" y="0"/>
                </a:cxn>
                <a:cxn ang="0">
                  <a:pos x="9" y="38"/>
                </a:cxn>
                <a:cxn ang="0">
                  <a:pos x="9" y="55"/>
                </a:cxn>
                <a:cxn ang="0">
                  <a:pos x="7" y="72"/>
                </a:cxn>
                <a:cxn ang="0">
                  <a:pos x="4" y="86"/>
                </a:cxn>
                <a:cxn ang="0">
                  <a:pos x="2" y="103"/>
                </a:cxn>
                <a:cxn ang="0">
                  <a:pos x="2" y="120"/>
                </a:cxn>
              </a:cxnLst>
              <a:rect l="0" t="0" r="r" b="b"/>
              <a:pathLst>
                <a:path w="22" h="139">
                  <a:moveTo>
                    <a:pt x="2" y="120"/>
                  </a:moveTo>
                  <a:lnTo>
                    <a:pt x="0" y="139"/>
                  </a:lnTo>
                  <a:lnTo>
                    <a:pt x="2" y="136"/>
                  </a:lnTo>
                  <a:lnTo>
                    <a:pt x="7" y="134"/>
                  </a:lnTo>
                  <a:lnTo>
                    <a:pt x="14" y="134"/>
                  </a:lnTo>
                  <a:lnTo>
                    <a:pt x="16" y="132"/>
                  </a:lnTo>
                  <a:lnTo>
                    <a:pt x="19" y="105"/>
                  </a:lnTo>
                  <a:lnTo>
                    <a:pt x="19" y="38"/>
                  </a:lnTo>
                  <a:lnTo>
                    <a:pt x="21" y="9"/>
                  </a:lnTo>
                  <a:lnTo>
                    <a:pt x="16" y="7"/>
                  </a:lnTo>
                  <a:lnTo>
                    <a:pt x="12" y="2"/>
                  </a:lnTo>
                  <a:lnTo>
                    <a:pt x="9" y="2"/>
                  </a:lnTo>
                  <a:lnTo>
                    <a:pt x="4" y="0"/>
                  </a:lnTo>
                  <a:lnTo>
                    <a:pt x="9" y="38"/>
                  </a:lnTo>
                  <a:lnTo>
                    <a:pt x="9" y="55"/>
                  </a:lnTo>
                  <a:lnTo>
                    <a:pt x="7" y="72"/>
                  </a:lnTo>
                  <a:lnTo>
                    <a:pt x="4" y="86"/>
                  </a:lnTo>
                  <a:lnTo>
                    <a:pt x="2" y="103"/>
                  </a:lnTo>
                  <a:lnTo>
                    <a:pt x="2" y="12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6" name="Freeform 1600"/>
            <p:cNvSpPr>
              <a:spLocks/>
            </p:cNvSpPr>
            <p:nvPr/>
          </p:nvSpPr>
          <p:spPr bwMode="auto">
            <a:xfrm>
              <a:off x="9854" y="2140"/>
              <a:ext cx="22" cy="142"/>
            </a:xfrm>
            <a:custGeom>
              <a:avLst/>
              <a:gdLst/>
              <a:ahLst/>
              <a:cxnLst>
                <a:cxn ang="0">
                  <a:pos x="0" y="122"/>
                </a:cxn>
                <a:cxn ang="0">
                  <a:pos x="0" y="141"/>
                </a:cxn>
                <a:cxn ang="0">
                  <a:pos x="2" y="139"/>
                </a:cxn>
                <a:cxn ang="0">
                  <a:pos x="7" y="136"/>
                </a:cxn>
                <a:cxn ang="0">
                  <a:pos x="14" y="136"/>
                </a:cxn>
                <a:cxn ang="0">
                  <a:pos x="16" y="134"/>
                </a:cxn>
                <a:cxn ang="0">
                  <a:pos x="16" y="108"/>
                </a:cxn>
                <a:cxn ang="0">
                  <a:pos x="19" y="74"/>
                </a:cxn>
                <a:cxn ang="0">
                  <a:pos x="19" y="40"/>
                </a:cxn>
                <a:cxn ang="0">
                  <a:pos x="21" y="9"/>
                </a:cxn>
                <a:cxn ang="0">
                  <a:pos x="19" y="9"/>
                </a:cxn>
                <a:cxn ang="0">
                  <a:pos x="14" y="4"/>
                </a:cxn>
                <a:cxn ang="0">
                  <a:pos x="9" y="2"/>
                </a:cxn>
                <a:cxn ang="0">
                  <a:pos x="4" y="0"/>
                </a:cxn>
                <a:cxn ang="0">
                  <a:pos x="9" y="21"/>
                </a:cxn>
                <a:cxn ang="0">
                  <a:pos x="9" y="57"/>
                </a:cxn>
                <a:cxn ang="0">
                  <a:pos x="7" y="72"/>
                </a:cxn>
                <a:cxn ang="0">
                  <a:pos x="0" y="122"/>
                </a:cxn>
              </a:cxnLst>
              <a:rect l="0" t="0" r="r" b="b"/>
              <a:pathLst>
                <a:path w="22" h="142">
                  <a:moveTo>
                    <a:pt x="0" y="122"/>
                  </a:moveTo>
                  <a:lnTo>
                    <a:pt x="0" y="141"/>
                  </a:lnTo>
                  <a:lnTo>
                    <a:pt x="2" y="139"/>
                  </a:lnTo>
                  <a:lnTo>
                    <a:pt x="7" y="136"/>
                  </a:lnTo>
                  <a:lnTo>
                    <a:pt x="14" y="136"/>
                  </a:lnTo>
                  <a:lnTo>
                    <a:pt x="16" y="134"/>
                  </a:lnTo>
                  <a:lnTo>
                    <a:pt x="16" y="108"/>
                  </a:lnTo>
                  <a:lnTo>
                    <a:pt x="19" y="74"/>
                  </a:lnTo>
                  <a:lnTo>
                    <a:pt x="19" y="40"/>
                  </a:lnTo>
                  <a:lnTo>
                    <a:pt x="21" y="9"/>
                  </a:lnTo>
                  <a:lnTo>
                    <a:pt x="19" y="9"/>
                  </a:lnTo>
                  <a:lnTo>
                    <a:pt x="14" y="4"/>
                  </a:lnTo>
                  <a:lnTo>
                    <a:pt x="9" y="2"/>
                  </a:lnTo>
                  <a:lnTo>
                    <a:pt x="4" y="0"/>
                  </a:lnTo>
                  <a:lnTo>
                    <a:pt x="9" y="21"/>
                  </a:lnTo>
                  <a:lnTo>
                    <a:pt x="9" y="57"/>
                  </a:lnTo>
                  <a:lnTo>
                    <a:pt x="7" y="72"/>
                  </a:lnTo>
                  <a:lnTo>
                    <a:pt x="0" y="122"/>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7" name="Freeform 1601"/>
            <p:cNvSpPr>
              <a:spLocks/>
            </p:cNvSpPr>
            <p:nvPr/>
          </p:nvSpPr>
          <p:spPr bwMode="auto">
            <a:xfrm>
              <a:off x="9852" y="2140"/>
              <a:ext cx="21" cy="142"/>
            </a:xfrm>
            <a:custGeom>
              <a:avLst/>
              <a:gdLst/>
              <a:ahLst/>
              <a:cxnLst>
                <a:cxn ang="0">
                  <a:pos x="19" y="38"/>
                </a:cxn>
                <a:cxn ang="0">
                  <a:pos x="21" y="9"/>
                </a:cxn>
                <a:cxn ang="0">
                  <a:pos x="4" y="0"/>
                </a:cxn>
                <a:cxn ang="0">
                  <a:pos x="9" y="19"/>
                </a:cxn>
                <a:cxn ang="0">
                  <a:pos x="9" y="55"/>
                </a:cxn>
                <a:cxn ang="0">
                  <a:pos x="0" y="122"/>
                </a:cxn>
                <a:cxn ang="0">
                  <a:pos x="0" y="141"/>
                </a:cxn>
                <a:cxn ang="0">
                  <a:pos x="14" y="134"/>
                </a:cxn>
                <a:cxn ang="0">
                  <a:pos x="16" y="108"/>
                </a:cxn>
                <a:cxn ang="0">
                  <a:pos x="19" y="74"/>
                </a:cxn>
                <a:cxn ang="0">
                  <a:pos x="19" y="38"/>
                </a:cxn>
              </a:cxnLst>
              <a:rect l="0" t="0" r="r" b="b"/>
              <a:pathLst>
                <a:path w="21" h="142">
                  <a:moveTo>
                    <a:pt x="19" y="38"/>
                  </a:moveTo>
                  <a:lnTo>
                    <a:pt x="21" y="9"/>
                  </a:lnTo>
                  <a:lnTo>
                    <a:pt x="4" y="0"/>
                  </a:lnTo>
                  <a:lnTo>
                    <a:pt x="9" y="19"/>
                  </a:lnTo>
                  <a:lnTo>
                    <a:pt x="9" y="55"/>
                  </a:lnTo>
                  <a:lnTo>
                    <a:pt x="0" y="122"/>
                  </a:lnTo>
                  <a:lnTo>
                    <a:pt x="0" y="141"/>
                  </a:lnTo>
                  <a:lnTo>
                    <a:pt x="14" y="134"/>
                  </a:lnTo>
                  <a:lnTo>
                    <a:pt x="16" y="108"/>
                  </a:lnTo>
                  <a:lnTo>
                    <a:pt x="19" y="74"/>
                  </a:lnTo>
                  <a:lnTo>
                    <a:pt x="19" y="3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8" name="Freeform 1602"/>
            <p:cNvSpPr>
              <a:spLocks/>
            </p:cNvSpPr>
            <p:nvPr/>
          </p:nvSpPr>
          <p:spPr bwMode="auto">
            <a:xfrm>
              <a:off x="9626" y="2284"/>
              <a:ext cx="185" cy="15"/>
            </a:xfrm>
            <a:custGeom>
              <a:avLst/>
              <a:gdLst/>
              <a:ahLst/>
              <a:cxnLst>
                <a:cxn ang="0">
                  <a:pos x="4" y="2"/>
                </a:cxn>
                <a:cxn ang="0">
                  <a:pos x="7" y="4"/>
                </a:cxn>
                <a:cxn ang="0">
                  <a:pos x="12" y="4"/>
                </a:cxn>
                <a:cxn ang="0">
                  <a:pos x="14" y="7"/>
                </a:cxn>
                <a:cxn ang="0">
                  <a:pos x="21" y="7"/>
                </a:cxn>
                <a:cxn ang="0">
                  <a:pos x="26" y="9"/>
                </a:cxn>
                <a:cxn ang="0">
                  <a:pos x="33" y="9"/>
                </a:cxn>
                <a:cxn ang="0">
                  <a:pos x="40" y="12"/>
                </a:cxn>
                <a:cxn ang="0">
                  <a:pos x="55" y="12"/>
                </a:cxn>
                <a:cxn ang="0">
                  <a:pos x="62" y="14"/>
                </a:cxn>
                <a:cxn ang="0">
                  <a:pos x="129" y="14"/>
                </a:cxn>
                <a:cxn ang="0">
                  <a:pos x="136" y="12"/>
                </a:cxn>
                <a:cxn ang="0">
                  <a:pos x="143" y="12"/>
                </a:cxn>
                <a:cxn ang="0">
                  <a:pos x="160" y="9"/>
                </a:cxn>
                <a:cxn ang="0">
                  <a:pos x="184" y="7"/>
                </a:cxn>
                <a:cxn ang="0">
                  <a:pos x="163" y="4"/>
                </a:cxn>
                <a:cxn ang="0">
                  <a:pos x="148" y="2"/>
                </a:cxn>
                <a:cxn ang="0">
                  <a:pos x="141" y="4"/>
                </a:cxn>
                <a:cxn ang="0">
                  <a:pos x="129" y="7"/>
                </a:cxn>
                <a:cxn ang="0">
                  <a:pos x="108" y="7"/>
                </a:cxn>
                <a:cxn ang="0">
                  <a:pos x="98" y="9"/>
                </a:cxn>
                <a:cxn ang="0">
                  <a:pos x="57" y="9"/>
                </a:cxn>
                <a:cxn ang="0">
                  <a:pos x="48" y="7"/>
                </a:cxn>
                <a:cxn ang="0">
                  <a:pos x="33" y="7"/>
                </a:cxn>
                <a:cxn ang="0">
                  <a:pos x="26" y="4"/>
                </a:cxn>
                <a:cxn ang="0">
                  <a:pos x="16" y="4"/>
                </a:cxn>
                <a:cxn ang="0">
                  <a:pos x="9" y="2"/>
                </a:cxn>
                <a:cxn ang="0">
                  <a:pos x="0" y="0"/>
                </a:cxn>
                <a:cxn ang="0">
                  <a:pos x="0" y="2"/>
                </a:cxn>
                <a:cxn ang="0">
                  <a:pos x="4" y="2"/>
                </a:cxn>
              </a:cxnLst>
              <a:rect l="0" t="0" r="r" b="b"/>
              <a:pathLst>
                <a:path w="185" h="15">
                  <a:moveTo>
                    <a:pt x="4" y="2"/>
                  </a:moveTo>
                  <a:lnTo>
                    <a:pt x="7" y="4"/>
                  </a:lnTo>
                  <a:lnTo>
                    <a:pt x="12" y="4"/>
                  </a:lnTo>
                  <a:lnTo>
                    <a:pt x="14" y="7"/>
                  </a:lnTo>
                  <a:lnTo>
                    <a:pt x="21" y="7"/>
                  </a:lnTo>
                  <a:lnTo>
                    <a:pt x="26" y="9"/>
                  </a:lnTo>
                  <a:lnTo>
                    <a:pt x="33" y="9"/>
                  </a:lnTo>
                  <a:lnTo>
                    <a:pt x="40" y="12"/>
                  </a:lnTo>
                  <a:lnTo>
                    <a:pt x="55" y="12"/>
                  </a:lnTo>
                  <a:lnTo>
                    <a:pt x="62" y="14"/>
                  </a:lnTo>
                  <a:lnTo>
                    <a:pt x="129" y="14"/>
                  </a:lnTo>
                  <a:lnTo>
                    <a:pt x="136" y="12"/>
                  </a:lnTo>
                  <a:lnTo>
                    <a:pt x="143" y="12"/>
                  </a:lnTo>
                  <a:lnTo>
                    <a:pt x="160" y="9"/>
                  </a:lnTo>
                  <a:lnTo>
                    <a:pt x="184" y="7"/>
                  </a:lnTo>
                  <a:lnTo>
                    <a:pt x="163" y="4"/>
                  </a:lnTo>
                  <a:lnTo>
                    <a:pt x="148" y="2"/>
                  </a:lnTo>
                  <a:lnTo>
                    <a:pt x="141" y="4"/>
                  </a:lnTo>
                  <a:lnTo>
                    <a:pt x="129" y="7"/>
                  </a:lnTo>
                  <a:lnTo>
                    <a:pt x="108" y="7"/>
                  </a:lnTo>
                  <a:lnTo>
                    <a:pt x="98" y="9"/>
                  </a:lnTo>
                  <a:lnTo>
                    <a:pt x="57" y="9"/>
                  </a:lnTo>
                  <a:lnTo>
                    <a:pt x="48" y="7"/>
                  </a:lnTo>
                  <a:lnTo>
                    <a:pt x="33" y="7"/>
                  </a:lnTo>
                  <a:lnTo>
                    <a:pt x="26" y="4"/>
                  </a:lnTo>
                  <a:lnTo>
                    <a:pt x="16" y="4"/>
                  </a:lnTo>
                  <a:lnTo>
                    <a:pt x="9" y="2"/>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9" name="Freeform 1603"/>
            <p:cNvSpPr>
              <a:spLocks/>
            </p:cNvSpPr>
            <p:nvPr/>
          </p:nvSpPr>
          <p:spPr bwMode="auto">
            <a:xfrm>
              <a:off x="9681" y="2299"/>
              <a:ext cx="67" cy="19"/>
            </a:xfrm>
            <a:custGeom>
              <a:avLst/>
              <a:gdLst/>
              <a:ahLst/>
              <a:cxnLst>
                <a:cxn ang="0">
                  <a:pos x="55" y="19"/>
                </a:cxn>
                <a:cxn ang="0">
                  <a:pos x="67" y="19"/>
                </a:cxn>
                <a:cxn ang="0">
                  <a:pos x="60" y="14"/>
                </a:cxn>
                <a:cxn ang="0">
                  <a:pos x="52" y="11"/>
                </a:cxn>
                <a:cxn ang="0">
                  <a:pos x="48" y="2"/>
                </a:cxn>
                <a:cxn ang="0">
                  <a:pos x="7" y="2"/>
                </a:cxn>
                <a:cxn ang="0">
                  <a:pos x="0" y="0"/>
                </a:cxn>
                <a:cxn ang="0">
                  <a:pos x="2" y="4"/>
                </a:cxn>
                <a:cxn ang="0">
                  <a:pos x="14" y="14"/>
                </a:cxn>
                <a:cxn ang="0">
                  <a:pos x="26" y="14"/>
                </a:cxn>
                <a:cxn ang="0">
                  <a:pos x="40" y="16"/>
                </a:cxn>
                <a:cxn ang="0">
                  <a:pos x="55" y="19"/>
                </a:cxn>
              </a:cxnLst>
              <a:rect l="0" t="0" r="r" b="b"/>
              <a:pathLst>
                <a:path w="67" h="19">
                  <a:moveTo>
                    <a:pt x="55" y="19"/>
                  </a:moveTo>
                  <a:lnTo>
                    <a:pt x="67" y="19"/>
                  </a:lnTo>
                  <a:lnTo>
                    <a:pt x="60" y="14"/>
                  </a:lnTo>
                  <a:lnTo>
                    <a:pt x="52" y="11"/>
                  </a:lnTo>
                  <a:lnTo>
                    <a:pt x="48" y="2"/>
                  </a:lnTo>
                  <a:lnTo>
                    <a:pt x="7" y="2"/>
                  </a:lnTo>
                  <a:lnTo>
                    <a:pt x="0" y="0"/>
                  </a:lnTo>
                  <a:lnTo>
                    <a:pt x="2" y="4"/>
                  </a:lnTo>
                  <a:lnTo>
                    <a:pt x="14" y="14"/>
                  </a:lnTo>
                  <a:lnTo>
                    <a:pt x="26" y="14"/>
                  </a:lnTo>
                  <a:lnTo>
                    <a:pt x="40" y="16"/>
                  </a:lnTo>
                  <a:lnTo>
                    <a:pt x="55"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0" name="Freeform 1604"/>
            <p:cNvSpPr>
              <a:spLocks/>
            </p:cNvSpPr>
            <p:nvPr/>
          </p:nvSpPr>
          <p:spPr bwMode="auto">
            <a:xfrm>
              <a:off x="9667" y="2315"/>
              <a:ext cx="120" cy="29"/>
            </a:xfrm>
            <a:custGeom>
              <a:avLst/>
              <a:gdLst/>
              <a:ahLst/>
              <a:cxnLst>
                <a:cxn ang="0">
                  <a:pos x="7" y="19"/>
                </a:cxn>
                <a:cxn ang="0">
                  <a:pos x="11" y="19"/>
                </a:cxn>
                <a:cxn ang="0">
                  <a:pos x="16" y="21"/>
                </a:cxn>
                <a:cxn ang="0">
                  <a:pos x="21" y="21"/>
                </a:cxn>
                <a:cxn ang="0">
                  <a:pos x="26" y="24"/>
                </a:cxn>
                <a:cxn ang="0">
                  <a:pos x="33" y="24"/>
                </a:cxn>
                <a:cxn ang="0">
                  <a:pos x="38" y="26"/>
                </a:cxn>
                <a:cxn ang="0">
                  <a:pos x="57" y="26"/>
                </a:cxn>
                <a:cxn ang="0">
                  <a:pos x="93" y="28"/>
                </a:cxn>
                <a:cxn ang="0">
                  <a:pos x="120" y="26"/>
                </a:cxn>
                <a:cxn ang="0">
                  <a:pos x="115" y="21"/>
                </a:cxn>
                <a:cxn ang="0">
                  <a:pos x="112" y="21"/>
                </a:cxn>
                <a:cxn ang="0">
                  <a:pos x="98" y="14"/>
                </a:cxn>
                <a:cxn ang="0">
                  <a:pos x="96" y="12"/>
                </a:cxn>
                <a:cxn ang="0">
                  <a:pos x="91" y="9"/>
                </a:cxn>
                <a:cxn ang="0">
                  <a:pos x="86" y="4"/>
                </a:cxn>
                <a:cxn ang="0">
                  <a:pos x="50" y="4"/>
                </a:cxn>
                <a:cxn ang="0">
                  <a:pos x="47" y="2"/>
                </a:cxn>
                <a:cxn ang="0">
                  <a:pos x="40" y="2"/>
                </a:cxn>
                <a:cxn ang="0">
                  <a:pos x="38" y="0"/>
                </a:cxn>
                <a:cxn ang="0">
                  <a:pos x="26" y="0"/>
                </a:cxn>
                <a:cxn ang="0">
                  <a:pos x="14" y="2"/>
                </a:cxn>
                <a:cxn ang="0">
                  <a:pos x="2" y="9"/>
                </a:cxn>
                <a:cxn ang="0">
                  <a:pos x="0" y="12"/>
                </a:cxn>
                <a:cxn ang="0">
                  <a:pos x="7" y="19"/>
                </a:cxn>
              </a:cxnLst>
              <a:rect l="0" t="0" r="r" b="b"/>
              <a:pathLst>
                <a:path w="120" h="29">
                  <a:moveTo>
                    <a:pt x="7" y="19"/>
                  </a:moveTo>
                  <a:lnTo>
                    <a:pt x="11" y="19"/>
                  </a:lnTo>
                  <a:lnTo>
                    <a:pt x="16" y="21"/>
                  </a:lnTo>
                  <a:lnTo>
                    <a:pt x="21" y="21"/>
                  </a:lnTo>
                  <a:lnTo>
                    <a:pt x="26" y="24"/>
                  </a:lnTo>
                  <a:lnTo>
                    <a:pt x="33" y="24"/>
                  </a:lnTo>
                  <a:lnTo>
                    <a:pt x="38" y="26"/>
                  </a:lnTo>
                  <a:lnTo>
                    <a:pt x="57" y="26"/>
                  </a:lnTo>
                  <a:lnTo>
                    <a:pt x="93" y="28"/>
                  </a:lnTo>
                  <a:lnTo>
                    <a:pt x="120" y="26"/>
                  </a:lnTo>
                  <a:lnTo>
                    <a:pt x="115" y="21"/>
                  </a:lnTo>
                  <a:lnTo>
                    <a:pt x="112" y="21"/>
                  </a:lnTo>
                  <a:lnTo>
                    <a:pt x="98" y="14"/>
                  </a:lnTo>
                  <a:lnTo>
                    <a:pt x="96" y="12"/>
                  </a:lnTo>
                  <a:lnTo>
                    <a:pt x="91" y="9"/>
                  </a:lnTo>
                  <a:lnTo>
                    <a:pt x="86" y="4"/>
                  </a:lnTo>
                  <a:lnTo>
                    <a:pt x="50" y="4"/>
                  </a:lnTo>
                  <a:lnTo>
                    <a:pt x="47" y="2"/>
                  </a:lnTo>
                  <a:lnTo>
                    <a:pt x="40" y="2"/>
                  </a:lnTo>
                  <a:lnTo>
                    <a:pt x="38" y="0"/>
                  </a:lnTo>
                  <a:lnTo>
                    <a:pt x="26" y="0"/>
                  </a:lnTo>
                  <a:lnTo>
                    <a:pt x="14" y="2"/>
                  </a:lnTo>
                  <a:lnTo>
                    <a:pt x="2" y="9"/>
                  </a:lnTo>
                  <a:lnTo>
                    <a:pt x="0" y="12"/>
                  </a:lnTo>
                  <a:lnTo>
                    <a:pt x="7"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1" name="Freeform 1605"/>
            <p:cNvSpPr>
              <a:spLocks/>
            </p:cNvSpPr>
            <p:nvPr/>
          </p:nvSpPr>
          <p:spPr bwMode="auto">
            <a:xfrm>
              <a:off x="9681" y="2299"/>
              <a:ext cx="43" cy="16"/>
            </a:xfrm>
            <a:custGeom>
              <a:avLst/>
              <a:gdLst/>
              <a:ahLst/>
              <a:cxnLst>
                <a:cxn ang="0">
                  <a:pos x="14" y="11"/>
                </a:cxn>
                <a:cxn ang="0">
                  <a:pos x="19" y="14"/>
                </a:cxn>
                <a:cxn ang="0">
                  <a:pos x="23" y="14"/>
                </a:cxn>
                <a:cxn ang="0">
                  <a:pos x="26" y="16"/>
                </a:cxn>
                <a:cxn ang="0">
                  <a:pos x="43" y="16"/>
                </a:cxn>
                <a:cxn ang="0">
                  <a:pos x="40" y="11"/>
                </a:cxn>
                <a:cxn ang="0">
                  <a:pos x="36" y="9"/>
                </a:cxn>
                <a:cxn ang="0">
                  <a:pos x="33" y="4"/>
                </a:cxn>
                <a:cxn ang="0">
                  <a:pos x="31" y="2"/>
                </a:cxn>
                <a:cxn ang="0">
                  <a:pos x="21" y="2"/>
                </a:cxn>
                <a:cxn ang="0">
                  <a:pos x="0" y="0"/>
                </a:cxn>
                <a:cxn ang="0">
                  <a:pos x="4" y="2"/>
                </a:cxn>
                <a:cxn ang="0">
                  <a:pos x="9" y="7"/>
                </a:cxn>
                <a:cxn ang="0">
                  <a:pos x="14" y="11"/>
                </a:cxn>
              </a:cxnLst>
              <a:rect l="0" t="0" r="r" b="b"/>
              <a:pathLst>
                <a:path w="43" h="16">
                  <a:moveTo>
                    <a:pt x="14" y="11"/>
                  </a:moveTo>
                  <a:lnTo>
                    <a:pt x="19" y="14"/>
                  </a:lnTo>
                  <a:lnTo>
                    <a:pt x="23" y="14"/>
                  </a:lnTo>
                  <a:lnTo>
                    <a:pt x="26" y="16"/>
                  </a:lnTo>
                  <a:lnTo>
                    <a:pt x="43" y="16"/>
                  </a:lnTo>
                  <a:lnTo>
                    <a:pt x="40" y="11"/>
                  </a:lnTo>
                  <a:lnTo>
                    <a:pt x="36" y="9"/>
                  </a:lnTo>
                  <a:lnTo>
                    <a:pt x="33" y="4"/>
                  </a:lnTo>
                  <a:lnTo>
                    <a:pt x="31" y="2"/>
                  </a:lnTo>
                  <a:lnTo>
                    <a:pt x="21" y="2"/>
                  </a:lnTo>
                  <a:lnTo>
                    <a:pt x="0" y="0"/>
                  </a:lnTo>
                  <a:lnTo>
                    <a:pt x="4" y="2"/>
                  </a:lnTo>
                  <a:lnTo>
                    <a:pt x="9" y="7"/>
                  </a:lnTo>
                  <a:lnTo>
                    <a:pt x="14" y="11"/>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2" name="Freeform 1606"/>
            <p:cNvSpPr>
              <a:spLocks/>
            </p:cNvSpPr>
            <p:nvPr/>
          </p:nvSpPr>
          <p:spPr bwMode="auto">
            <a:xfrm>
              <a:off x="9664" y="2313"/>
              <a:ext cx="99" cy="31"/>
            </a:xfrm>
            <a:custGeom>
              <a:avLst/>
              <a:gdLst/>
              <a:ahLst/>
              <a:cxnLst>
                <a:cxn ang="0">
                  <a:pos x="4" y="19"/>
                </a:cxn>
                <a:cxn ang="0">
                  <a:pos x="7" y="19"/>
                </a:cxn>
                <a:cxn ang="0">
                  <a:pos x="16" y="24"/>
                </a:cxn>
                <a:cxn ang="0">
                  <a:pos x="21" y="24"/>
                </a:cxn>
                <a:cxn ang="0">
                  <a:pos x="26" y="26"/>
                </a:cxn>
                <a:cxn ang="0">
                  <a:pos x="38" y="26"/>
                </a:cxn>
                <a:cxn ang="0">
                  <a:pos x="43" y="28"/>
                </a:cxn>
                <a:cxn ang="0">
                  <a:pos x="64" y="28"/>
                </a:cxn>
                <a:cxn ang="0">
                  <a:pos x="69" y="31"/>
                </a:cxn>
                <a:cxn ang="0">
                  <a:pos x="98" y="31"/>
                </a:cxn>
                <a:cxn ang="0">
                  <a:pos x="83" y="21"/>
                </a:cxn>
                <a:cxn ang="0">
                  <a:pos x="74" y="7"/>
                </a:cxn>
                <a:cxn ang="0">
                  <a:pos x="57" y="7"/>
                </a:cxn>
                <a:cxn ang="0">
                  <a:pos x="33" y="2"/>
                </a:cxn>
                <a:cxn ang="0">
                  <a:pos x="26" y="0"/>
                </a:cxn>
                <a:cxn ang="0">
                  <a:pos x="14" y="4"/>
                </a:cxn>
                <a:cxn ang="0">
                  <a:pos x="0" y="12"/>
                </a:cxn>
                <a:cxn ang="0">
                  <a:pos x="2" y="14"/>
                </a:cxn>
                <a:cxn ang="0">
                  <a:pos x="4" y="19"/>
                </a:cxn>
              </a:cxnLst>
              <a:rect l="0" t="0" r="r" b="b"/>
              <a:pathLst>
                <a:path w="99" h="31">
                  <a:moveTo>
                    <a:pt x="4" y="19"/>
                  </a:moveTo>
                  <a:lnTo>
                    <a:pt x="7" y="19"/>
                  </a:lnTo>
                  <a:lnTo>
                    <a:pt x="16" y="24"/>
                  </a:lnTo>
                  <a:lnTo>
                    <a:pt x="21" y="24"/>
                  </a:lnTo>
                  <a:lnTo>
                    <a:pt x="26" y="26"/>
                  </a:lnTo>
                  <a:lnTo>
                    <a:pt x="38" y="26"/>
                  </a:lnTo>
                  <a:lnTo>
                    <a:pt x="43" y="28"/>
                  </a:lnTo>
                  <a:lnTo>
                    <a:pt x="64" y="28"/>
                  </a:lnTo>
                  <a:lnTo>
                    <a:pt x="69" y="31"/>
                  </a:lnTo>
                  <a:lnTo>
                    <a:pt x="98" y="31"/>
                  </a:lnTo>
                  <a:lnTo>
                    <a:pt x="83" y="21"/>
                  </a:lnTo>
                  <a:lnTo>
                    <a:pt x="74" y="7"/>
                  </a:lnTo>
                  <a:lnTo>
                    <a:pt x="57" y="7"/>
                  </a:lnTo>
                  <a:lnTo>
                    <a:pt x="33" y="2"/>
                  </a:lnTo>
                  <a:lnTo>
                    <a:pt x="26" y="0"/>
                  </a:lnTo>
                  <a:lnTo>
                    <a:pt x="14" y="4"/>
                  </a:lnTo>
                  <a:lnTo>
                    <a:pt x="0" y="12"/>
                  </a:lnTo>
                  <a:lnTo>
                    <a:pt x="2" y="14"/>
                  </a:lnTo>
                  <a:lnTo>
                    <a:pt x="4"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3" name="Freeform 1607"/>
            <p:cNvSpPr>
              <a:spLocks/>
            </p:cNvSpPr>
            <p:nvPr/>
          </p:nvSpPr>
          <p:spPr bwMode="auto">
            <a:xfrm>
              <a:off x="9571" y="2200"/>
              <a:ext cx="29" cy="7"/>
            </a:xfrm>
            <a:custGeom>
              <a:avLst/>
              <a:gdLst/>
              <a:ahLst/>
              <a:cxnLst>
                <a:cxn ang="0">
                  <a:pos x="28" y="7"/>
                </a:cxn>
                <a:cxn ang="0">
                  <a:pos x="28" y="4"/>
                </a:cxn>
                <a:cxn ang="0">
                  <a:pos x="19" y="4"/>
                </a:cxn>
                <a:cxn ang="0">
                  <a:pos x="14" y="0"/>
                </a:cxn>
                <a:cxn ang="0">
                  <a:pos x="9" y="4"/>
                </a:cxn>
                <a:cxn ang="0">
                  <a:pos x="0" y="4"/>
                </a:cxn>
                <a:cxn ang="0">
                  <a:pos x="0" y="7"/>
                </a:cxn>
                <a:cxn ang="0">
                  <a:pos x="28" y="7"/>
                </a:cxn>
              </a:cxnLst>
              <a:rect l="0" t="0" r="r" b="b"/>
              <a:pathLst>
                <a:path w="29" h="7">
                  <a:moveTo>
                    <a:pt x="28" y="7"/>
                  </a:moveTo>
                  <a:lnTo>
                    <a:pt x="28" y="4"/>
                  </a:lnTo>
                  <a:lnTo>
                    <a:pt x="19" y="4"/>
                  </a:lnTo>
                  <a:lnTo>
                    <a:pt x="14" y="0"/>
                  </a:lnTo>
                  <a:lnTo>
                    <a:pt x="9" y="4"/>
                  </a:lnTo>
                  <a:lnTo>
                    <a:pt x="0" y="4"/>
                  </a:lnTo>
                  <a:lnTo>
                    <a:pt x="0" y="7"/>
                  </a:lnTo>
                  <a:lnTo>
                    <a:pt x="28" y="7"/>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4" name="Freeform 1608"/>
            <p:cNvSpPr>
              <a:spLocks/>
            </p:cNvSpPr>
            <p:nvPr/>
          </p:nvSpPr>
          <p:spPr bwMode="auto">
            <a:xfrm>
              <a:off x="9568" y="2217"/>
              <a:ext cx="34" cy="84"/>
            </a:xfrm>
            <a:custGeom>
              <a:avLst/>
              <a:gdLst/>
              <a:ahLst/>
              <a:cxnLst>
                <a:cxn ang="0">
                  <a:pos x="31" y="62"/>
                </a:cxn>
                <a:cxn ang="0">
                  <a:pos x="28" y="43"/>
                </a:cxn>
                <a:cxn ang="0">
                  <a:pos x="28" y="4"/>
                </a:cxn>
                <a:cxn ang="0">
                  <a:pos x="33" y="0"/>
                </a:cxn>
                <a:cxn ang="0">
                  <a:pos x="26" y="0"/>
                </a:cxn>
                <a:cxn ang="0">
                  <a:pos x="26" y="74"/>
                </a:cxn>
                <a:cxn ang="0">
                  <a:pos x="0" y="72"/>
                </a:cxn>
                <a:cxn ang="0">
                  <a:pos x="0" y="84"/>
                </a:cxn>
                <a:cxn ang="0">
                  <a:pos x="2" y="76"/>
                </a:cxn>
                <a:cxn ang="0">
                  <a:pos x="31" y="76"/>
                </a:cxn>
                <a:cxn ang="0">
                  <a:pos x="31" y="62"/>
                </a:cxn>
              </a:cxnLst>
              <a:rect l="0" t="0" r="r" b="b"/>
              <a:pathLst>
                <a:path w="34" h="84">
                  <a:moveTo>
                    <a:pt x="31" y="62"/>
                  </a:moveTo>
                  <a:lnTo>
                    <a:pt x="28" y="43"/>
                  </a:lnTo>
                  <a:lnTo>
                    <a:pt x="28" y="4"/>
                  </a:lnTo>
                  <a:lnTo>
                    <a:pt x="33" y="0"/>
                  </a:lnTo>
                  <a:lnTo>
                    <a:pt x="26" y="0"/>
                  </a:lnTo>
                  <a:lnTo>
                    <a:pt x="26" y="74"/>
                  </a:lnTo>
                  <a:lnTo>
                    <a:pt x="0" y="72"/>
                  </a:lnTo>
                  <a:lnTo>
                    <a:pt x="0" y="84"/>
                  </a:lnTo>
                  <a:lnTo>
                    <a:pt x="2" y="76"/>
                  </a:lnTo>
                  <a:lnTo>
                    <a:pt x="31" y="76"/>
                  </a:lnTo>
                  <a:lnTo>
                    <a:pt x="31" y="6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5" name="Freeform 1609"/>
            <p:cNvSpPr>
              <a:spLocks/>
            </p:cNvSpPr>
            <p:nvPr/>
          </p:nvSpPr>
          <p:spPr bwMode="auto">
            <a:xfrm>
              <a:off x="9564" y="2207"/>
              <a:ext cx="40" cy="97"/>
            </a:xfrm>
            <a:custGeom>
              <a:avLst/>
              <a:gdLst/>
              <a:ahLst/>
              <a:cxnLst>
                <a:cxn ang="0">
                  <a:pos x="0" y="9"/>
                </a:cxn>
                <a:cxn ang="0">
                  <a:pos x="0" y="96"/>
                </a:cxn>
                <a:cxn ang="0">
                  <a:pos x="4" y="96"/>
                </a:cxn>
                <a:cxn ang="0">
                  <a:pos x="4" y="14"/>
                </a:cxn>
                <a:cxn ang="0">
                  <a:pos x="40" y="7"/>
                </a:cxn>
                <a:cxn ang="0">
                  <a:pos x="40" y="2"/>
                </a:cxn>
                <a:cxn ang="0">
                  <a:pos x="2" y="0"/>
                </a:cxn>
                <a:cxn ang="0">
                  <a:pos x="0" y="9"/>
                </a:cxn>
              </a:cxnLst>
              <a:rect l="0" t="0" r="r" b="b"/>
              <a:pathLst>
                <a:path w="40" h="97">
                  <a:moveTo>
                    <a:pt x="0" y="9"/>
                  </a:moveTo>
                  <a:lnTo>
                    <a:pt x="0" y="96"/>
                  </a:lnTo>
                  <a:lnTo>
                    <a:pt x="4" y="96"/>
                  </a:lnTo>
                  <a:lnTo>
                    <a:pt x="4" y="14"/>
                  </a:lnTo>
                  <a:lnTo>
                    <a:pt x="40" y="7"/>
                  </a:lnTo>
                  <a:lnTo>
                    <a:pt x="40"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6" name="Freeform 1610"/>
            <p:cNvSpPr>
              <a:spLocks/>
            </p:cNvSpPr>
            <p:nvPr/>
          </p:nvSpPr>
          <p:spPr bwMode="auto">
            <a:xfrm>
              <a:off x="9571" y="2220"/>
              <a:ext cx="33" cy="79"/>
            </a:xfrm>
            <a:custGeom>
              <a:avLst/>
              <a:gdLst/>
              <a:ahLst/>
              <a:cxnLst>
                <a:cxn ang="0">
                  <a:pos x="31" y="16"/>
                </a:cxn>
                <a:cxn ang="0">
                  <a:pos x="31" y="7"/>
                </a:cxn>
                <a:cxn ang="0">
                  <a:pos x="33" y="0"/>
                </a:cxn>
                <a:cxn ang="0">
                  <a:pos x="26" y="0"/>
                </a:cxn>
                <a:cxn ang="0">
                  <a:pos x="26" y="74"/>
                </a:cxn>
                <a:cxn ang="0">
                  <a:pos x="2" y="74"/>
                </a:cxn>
                <a:cxn ang="0">
                  <a:pos x="0" y="76"/>
                </a:cxn>
                <a:cxn ang="0">
                  <a:pos x="28" y="79"/>
                </a:cxn>
                <a:cxn ang="0">
                  <a:pos x="28" y="26"/>
                </a:cxn>
                <a:cxn ang="0">
                  <a:pos x="31" y="16"/>
                </a:cxn>
              </a:cxnLst>
              <a:rect l="0" t="0" r="r" b="b"/>
              <a:pathLst>
                <a:path w="33" h="79">
                  <a:moveTo>
                    <a:pt x="31" y="16"/>
                  </a:moveTo>
                  <a:lnTo>
                    <a:pt x="31" y="7"/>
                  </a:lnTo>
                  <a:lnTo>
                    <a:pt x="33" y="0"/>
                  </a:lnTo>
                  <a:lnTo>
                    <a:pt x="26" y="0"/>
                  </a:lnTo>
                  <a:lnTo>
                    <a:pt x="26" y="74"/>
                  </a:lnTo>
                  <a:lnTo>
                    <a:pt x="2" y="74"/>
                  </a:lnTo>
                  <a:lnTo>
                    <a:pt x="0" y="76"/>
                  </a:lnTo>
                  <a:lnTo>
                    <a:pt x="28" y="79"/>
                  </a:lnTo>
                  <a:lnTo>
                    <a:pt x="28" y="26"/>
                  </a:lnTo>
                  <a:lnTo>
                    <a:pt x="31" y="1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7" name="Freeform 1611"/>
            <p:cNvSpPr>
              <a:spLocks/>
            </p:cNvSpPr>
            <p:nvPr/>
          </p:nvSpPr>
          <p:spPr bwMode="auto">
            <a:xfrm>
              <a:off x="9578" y="2224"/>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8" name="Freeform 1612"/>
            <p:cNvSpPr>
              <a:spLocks/>
            </p:cNvSpPr>
            <p:nvPr/>
          </p:nvSpPr>
          <p:spPr bwMode="auto">
            <a:xfrm>
              <a:off x="9578" y="2244"/>
              <a:ext cx="5" cy="7"/>
            </a:xfrm>
            <a:custGeom>
              <a:avLst/>
              <a:gdLst/>
              <a:ahLst/>
              <a:cxnLst>
                <a:cxn ang="0">
                  <a:pos x="2" y="0"/>
                </a:cxn>
                <a:cxn ang="0">
                  <a:pos x="0" y="0"/>
                </a:cxn>
                <a:cxn ang="0">
                  <a:pos x="0" y="7"/>
                </a:cxn>
                <a:cxn ang="0">
                  <a:pos x="4" y="7"/>
                </a:cxn>
                <a:cxn ang="0">
                  <a:pos x="4" y="0"/>
                </a:cxn>
                <a:cxn ang="0">
                  <a:pos x="2" y="0"/>
                </a:cxn>
              </a:cxnLst>
              <a:rect l="0" t="0" r="r" b="b"/>
              <a:pathLst>
                <a:path w="5" h="7">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9" name="Freeform 1613"/>
            <p:cNvSpPr>
              <a:spLocks/>
            </p:cNvSpPr>
            <p:nvPr/>
          </p:nvSpPr>
          <p:spPr bwMode="auto">
            <a:xfrm>
              <a:off x="9576" y="2224"/>
              <a:ext cx="7" cy="8"/>
            </a:xfrm>
            <a:custGeom>
              <a:avLst/>
              <a:gdLst/>
              <a:ahLst/>
              <a:cxnLst>
                <a:cxn ang="0">
                  <a:pos x="4" y="0"/>
                </a:cxn>
                <a:cxn ang="0">
                  <a:pos x="4" y="0"/>
                </a:cxn>
                <a:cxn ang="0">
                  <a:pos x="0" y="2"/>
                </a:cxn>
                <a:cxn ang="0">
                  <a:pos x="2" y="7"/>
                </a:cxn>
                <a:cxn ang="0">
                  <a:pos x="7" y="4"/>
                </a:cxn>
                <a:cxn ang="0">
                  <a:pos x="4" y="0"/>
                </a:cxn>
              </a:cxnLst>
              <a:rect l="0" t="0" r="r" b="b"/>
              <a:pathLst>
                <a:path w="7" h="8">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0" name="Freeform 1614"/>
            <p:cNvSpPr>
              <a:spLocks/>
            </p:cNvSpPr>
            <p:nvPr/>
          </p:nvSpPr>
          <p:spPr bwMode="auto">
            <a:xfrm>
              <a:off x="9576" y="2244"/>
              <a:ext cx="7" cy="7"/>
            </a:xfrm>
            <a:custGeom>
              <a:avLst/>
              <a:gdLst/>
              <a:ahLst/>
              <a:cxnLst>
                <a:cxn ang="0">
                  <a:pos x="4" y="0"/>
                </a:cxn>
                <a:cxn ang="0">
                  <a:pos x="4" y="0"/>
                </a:cxn>
                <a:cxn ang="0">
                  <a:pos x="0" y="2"/>
                </a:cxn>
                <a:cxn ang="0">
                  <a:pos x="2" y="7"/>
                </a:cxn>
                <a:cxn ang="0">
                  <a:pos x="7" y="4"/>
                </a:cxn>
                <a:cxn ang="0">
                  <a:pos x="4" y="0"/>
                </a:cxn>
              </a:cxnLst>
              <a:rect l="0" t="0" r="r" b="b"/>
              <a:pathLst>
                <a:path w="7" h="7">
                  <a:moveTo>
                    <a:pt x="4" y="0"/>
                  </a:moveTo>
                  <a:lnTo>
                    <a:pt x="4" y="0"/>
                  </a:lnTo>
                  <a:lnTo>
                    <a:pt x="0" y="2"/>
                  </a:lnTo>
                  <a:lnTo>
                    <a:pt x="2" y="7"/>
                  </a:lnTo>
                  <a:lnTo>
                    <a:pt x="7" y="4"/>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1" name="Freeform 1615"/>
            <p:cNvSpPr>
              <a:spLocks/>
            </p:cNvSpPr>
            <p:nvPr/>
          </p:nvSpPr>
          <p:spPr bwMode="auto">
            <a:xfrm>
              <a:off x="9571" y="2143"/>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2" name="Freeform 1616"/>
            <p:cNvSpPr>
              <a:spLocks/>
            </p:cNvSpPr>
            <p:nvPr/>
          </p:nvSpPr>
          <p:spPr bwMode="auto">
            <a:xfrm>
              <a:off x="9583" y="2143"/>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3" name="Freeform 1617"/>
            <p:cNvSpPr>
              <a:spLocks/>
            </p:cNvSpPr>
            <p:nvPr/>
          </p:nvSpPr>
          <p:spPr bwMode="auto">
            <a:xfrm>
              <a:off x="9597" y="2143"/>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4" name="Freeform 1618"/>
            <p:cNvSpPr>
              <a:spLocks/>
            </p:cNvSpPr>
            <p:nvPr/>
          </p:nvSpPr>
          <p:spPr bwMode="auto">
            <a:xfrm>
              <a:off x="9583" y="2143"/>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5" name="Freeform 1619"/>
            <p:cNvSpPr>
              <a:spLocks/>
            </p:cNvSpPr>
            <p:nvPr/>
          </p:nvSpPr>
          <p:spPr bwMode="auto">
            <a:xfrm>
              <a:off x="9573" y="2311"/>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6" name="Freeform 1620"/>
            <p:cNvSpPr>
              <a:spLocks/>
            </p:cNvSpPr>
            <p:nvPr/>
          </p:nvSpPr>
          <p:spPr bwMode="auto">
            <a:xfrm>
              <a:off x="9756" y="2102"/>
              <a:ext cx="12" cy="151"/>
            </a:xfrm>
            <a:custGeom>
              <a:avLst/>
              <a:gdLst/>
              <a:ahLst/>
              <a:cxnLst>
                <a:cxn ang="0">
                  <a:pos x="4" y="35"/>
                </a:cxn>
                <a:cxn ang="0">
                  <a:pos x="4" y="0"/>
                </a:cxn>
                <a:cxn ang="0">
                  <a:pos x="0" y="4"/>
                </a:cxn>
                <a:cxn ang="0">
                  <a:pos x="0" y="148"/>
                </a:cxn>
                <a:cxn ang="0">
                  <a:pos x="11" y="151"/>
                </a:cxn>
                <a:cxn ang="0">
                  <a:pos x="2" y="146"/>
                </a:cxn>
                <a:cxn ang="0">
                  <a:pos x="2" y="74"/>
                </a:cxn>
                <a:cxn ang="0">
                  <a:pos x="4" y="35"/>
                </a:cxn>
              </a:cxnLst>
              <a:rect l="0" t="0" r="r" b="b"/>
              <a:pathLst>
                <a:path w="12" h="151">
                  <a:moveTo>
                    <a:pt x="4" y="35"/>
                  </a:moveTo>
                  <a:lnTo>
                    <a:pt x="4" y="0"/>
                  </a:lnTo>
                  <a:lnTo>
                    <a:pt x="0" y="4"/>
                  </a:lnTo>
                  <a:lnTo>
                    <a:pt x="0" y="148"/>
                  </a:lnTo>
                  <a:lnTo>
                    <a:pt x="11" y="151"/>
                  </a:lnTo>
                  <a:lnTo>
                    <a:pt x="2" y="146"/>
                  </a:lnTo>
                  <a:lnTo>
                    <a:pt x="2" y="74"/>
                  </a:lnTo>
                  <a:lnTo>
                    <a:pt x="4" y="35"/>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7" name="Freeform 1621"/>
            <p:cNvSpPr>
              <a:spLocks/>
            </p:cNvSpPr>
            <p:nvPr/>
          </p:nvSpPr>
          <p:spPr bwMode="auto">
            <a:xfrm>
              <a:off x="9777" y="2258"/>
              <a:ext cx="63" cy="96"/>
            </a:xfrm>
            <a:custGeom>
              <a:avLst/>
              <a:gdLst/>
              <a:ahLst/>
              <a:cxnLst>
                <a:cxn ang="0">
                  <a:pos x="9" y="2"/>
                </a:cxn>
                <a:cxn ang="0">
                  <a:pos x="9" y="2"/>
                </a:cxn>
                <a:cxn ang="0">
                  <a:pos x="4" y="21"/>
                </a:cxn>
                <a:cxn ang="0">
                  <a:pos x="0" y="64"/>
                </a:cxn>
                <a:cxn ang="0">
                  <a:pos x="0" y="91"/>
                </a:cxn>
                <a:cxn ang="0">
                  <a:pos x="36" y="96"/>
                </a:cxn>
                <a:cxn ang="0">
                  <a:pos x="62" y="88"/>
                </a:cxn>
                <a:cxn ang="0">
                  <a:pos x="62" y="45"/>
                </a:cxn>
                <a:cxn ang="0">
                  <a:pos x="60" y="36"/>
                </a:cxn>
                <a:cxn ang="0">
                  <a:pos x="60" y="26"/>
                </a:cxn>
                <a:cxn ang="0">
                  <a:pos x="55" y="2"/>
                </a:cxn>
                <a:cxn ang="0">
                  <a:pos x="31" y="0"/>
                </a:cxn>
                <a:cxn ang="0">
                  <a:pos x="9" y="2"/>
                </a:cxn>
              </a:cxnLst>
              <a:rect l="0" t="0" r="r" b="b"/>
              <a:pathLst>
                <a:path w="63" h="96">
                  <a:moveTo>
                    <a:pt x="9" y="2"/>
                  </a:moveTo>
                  <a:lnTo>
                    <a:pt x="9" y="2"/>
                  </a:lnTo>
                  <a:lnTo>
                    <a:pt x="4" y="21"/>
                  </a:lnTo>
                  <a:lnTo>
                    <a:pt x="0" y="64"/>
                  </a:lnTo>
                  <a:lnTo>
                    <a:pt x="0" y="91"/>
                  </a:lnTo>
                  <a:lnTo>
                    <a:pt x="36" y="96"/>
                  </a:lnTo>
                  <a:lnTo>
                    <a:pt x="62" y="88"/>
                  </a:lnTo>
                  <a:lnTo>
                    <a:pt x="62" y="45"/>
                  </a:lnTo>
                  <a:lnTo>
                    <a:pt x="60" y="36"/>
                  </a:lnTo>
                  <a:lnTo>
                    <a:pt x="60" y="26"/>
                  </a:lnTo>
                  <a:lnTo>
                    <a:pt x="55" y="2"/>
                  </a:lnTo>
                  <a:lnTo>
                    <a:pt x="31"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8" name="Freeform 1622"/>
            <p:cNvSpPr>
              <a:spLocks/>
            </p:cNvSpPr>
            <p:nvPr/>
          </p:nvSpPr>
          <p:spPr bwMode="auto">
            <a:xfrm>
              <a:off x="9777" y="2267"/>
              <a:ext cx="39" cy="77"/>
            </a:xfrm>
            <a:custGeom>
              <a:avLst/>
              <a:gdLst/>
              <a:ahLst/>
              <a:cxnLst>
                <a:cxn ang="0">
                  <a:pos x="36" y="2"/>
                </a:cxn>
                <a:cxn ang="0">
                  <a:pos x="19" y="0"/>
                </a:cxn>
                <a:cxn ang="0">
                  <a:pos x="7" y="2"/>
                </a:cxn>
                <a:cxn ang="0">
                  <a:pos x="2" y="21"/>
                </a:cxn>
                <a:cxn ang="0">
                  <a:pos x="2" y="38"/>
                </a:cxn>
                <a:cxn ang="0">
                  <a:pos x="0" y="55"/>
                </a:cxn>
                <a:cxn ang="0">
                  <a:pos x="0" y="74"/>
                </a:cxn>
                <a:cxn ang="0">
                  <a:pos x="23" y="74"/>
                </a:cxn>
                <a:cxn ang="0">
                  <a:pos x="26" y="76"/>
                </a:cxn>
                <a:cxn ang="0">
                  <a:pos x="36" y="76"/>
                </a:cxn>
                <a:cxn ang="0">
                  <a:pos x="38" y="57"/>
                </a:cxn>
                <a:cxn ang="0">
                  <a:pos x="38" y="21"/>
                </a:cxn>
                <a:cxn ang="0">
                  <a:pos x="36" y="2"/>
                </a:cxn>
              </a:cxnLst>
              <a:rect l="0" t="0" r="r" b="b"/>
              <a:pathLst>
                <a:path w="39" h="77">
                  <a:moveTo>
                    <a:pt x="36" y="2"/>
                  </a:moveTo>
                  <a:lnTo>
                    <a:pt x="19" y="0"/>
                  </a:lnTo>
                  <a:lnTo>
                    <a:pt x="7" y="2"/>
                  </a:lnTo>
                  <a:lnTo>
                    <a:pt x="2" y="21"/>
                  </a:lnTo>
                  <a:lnTo>
                    <a:pt x="2" y="38"/>
                  </a:lnTo>
                  <a:lnTo>
                    <a:pt x="0" y="55"/>
                  </a:lnTo>
                  <a:lnTo>
                    <a:pt x="0" y="74"/>
                  </a:lnTo>
                  <a:lnTo>
                    <a:pt x="23" y="74"/>
                  </a:lnTo>
                  <a:lnTo>
                    <a:pt x="26" y="76"/>
                  </a:lnTo>
                  <a:lnTo>
                    <a:pt x="36" y="76"/>
                  </a:lnTo>
                  <a:lnTo>
                    <a:pt x="38" y="57"/>
                  </a:lnTo>
                  <a:lnTo>
                    <a:pt x="38" y="21"/>
                  </a:lnTo>
                  <a:lnTo>
                    <a:pt x="36"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9" name="Freeform 1623"/>
            <p:cNvSpPr>
              <a:spLocks/>
            </p:cNvSpPr>
            <p:nvPr/>
          </p:nvSpPr>
          <p:spPr bwMode="auto">
            <a:xfrm>
              <a:off x="9780" y="2267"/>
              <a:ext cx="36" cy="73"/>
            </a:xfrm>
            <a:custGeom>
              <a:avLst/>
              <a:gdLst/>
              <a:ahLst/>
              <a:cxnLst>
                <a:cxn ang="0">
                  <a:pos x="16" y="69"/>
                </a:cxn>
                <a:cxn ang="0">
                  <a:pos x="19" y="72"/>
                </a:cxn>
                <a:cxn ang="0">
                  <a:pos x="33" y="72"/>
                </a:cxn>
                <a:cxn ang="0">
                  <a:pos x="33" y="55"/>
                </a:cxn>
                <a:cxn ang="0">
                  <a:pos x="36" y="38"/>
                </a:cxn>
                <a:cxn ang="0">
                  <a:pos x="33" y="19"/>
                </a:cxn>
                <a:cxn ang="0">
                  <a:pos x="33" y="2"/>
                </a:cxn>
                <a:cxn ang="0">
                  <a:pos x="23" y="2"/>
                </a:cxn>
                <a:cxn ang="0">
                  <a:pos x="21" y="0"/>
                </a:cxn>
                <a:cxn ang="0">
                  <a:pos x="12" y="0"/>
                </a:cxn>
                <a:cxn ang="0">
                  <a:pos x="9" y="2"/>
                </a:cxn>
                <a:cxn ang="0">
                  <a:pos x="4" y="2"/>
                </a:cxn>
                <a:cxn ang="0">
                  <a:pos x="0" y="19"/>
                </a:cxn>
                <a:cxn ang="0">
                  <a:pos x="0" y="69"/>
                </a:cxn>
                <a:cxn ang="0">
                  <a:pos x="16" y="69"/>
                </a:cxn>
              </a:cxnLst>
              <a:rect l="0" t="0" r="r" b="b"/>
              <a:pathLst>
                <a:path w="36" h="73">
                  <a:moveTo>
                    <a:pt x="16" y="69"/>
                  </a:moveTo>
                  <a:lnTo>
                    <a:pt x="19" y="72"/>
                  </a:lnTo>
                  <a:lnTo>
                    <a:pt x="33" y="72"/>
                  </a:lnTo>
                  <a:lnTo>
                    <a:pt x="33" y="55"/>
                  </a:lnTo>
                  <a:lnTo>
                    <a:pt x="36" y="38"/>
                  </a:lnTo>
                  <a:lnTo>
                    <a:pt x="33" y="19"/>
                  </a:lnTo>
                  <a:lnTo>
                    <a:pt x="33" y="2"/>
                  </a:lnTo>
                  <a:lnTo>
                    <a:pt x="23" y="2"/>
                  </a:lnTo>
                  <a:lnTo>
                    <a:pt x="21" y="0"/>
                  </a:lnTo>
                  <a:lnTo>
                    <a:pt x="12" y="0"/>
                  </a:lnTo>
                  <a:lnTo>
                    <a:pt x="9" y="2"/>
                  </a:lnTo>
                  <a:lnTo>
                    <a:pt x="4" y="2"/>
                  </a:lnTo>
                  <a:lnTo>
                    <a:pt x="0" y="19"/>
                  </a:lnTo>
                  <a:lnTo>
                    <a:pt x="0" y="69"/>
                  </a:lnTo>
                  <a:lnTo>
                    <a:pt x="16" y="69"/>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0" name="Freeform 1624"/>
            <p:cNvSpPr>
              <a:spLocks/>
            </p:cNvSpPr>
            <p:nvPr/>
          </p:nvSpPr>
          <p:spPr bwMode="auto">
            <a:xfrm>
              <a:off x="9780" y="2267"/>
              <a:ext cx="33" cy="68"/>
            </a:xfrm>
            <a:custGeom>
              <a:avLst/>
              <a:gdLst/>
              <a:ahLst/>
              <a:cxnLst>
                <a:cxn ang="0">
                  <a:pos x="33" y="2"/>
                </a:cxn>
                <a:cxn ang="0">
                  <a:pos x="23" y="2"/>
                </a:cxn>
                <a:cxn ang="0">
                  <a:pos x="21" y="0"/>
                </a:cxn>
                <a:cxn ang="0">
                  <a:pos x="12" y="0"/>
                </a:cxn>
                <a:cxn ang="0">
                  <a:pos x="9" y="2"/>
                </a:cxn>
                <a:cxn ang="0">
                  <a:pos x="4" y="2"/>
                </a:cxn>
                <a:cxn ang="0">
                  <a:pos x="0" y="19"/>
                </a:cxn>
                <a:cxn ang="0">
                  <a:pos x="0" y="64"/>
                </a:cxn>
                <a:cxn ang="0">
                  <a:pos x="12" y="64"/>
                </a:cxn>
                <a:cxn ang="0">
                  <a:pos x="16" y="67"/>
                </a:cxn>
                <a:cxn ang="0">
                  <a:pos x="33" y="67"/>
                </a:cxn>
                <a:cxn ang="0">
                  <a:pos x="33" y="2"/>
                </a:cxn>
              </a:cxnLst>
              <a:rect l="0" t="0" r="r" b="b"/>
              <a:pathLst>
                <a:path w="33" h="68">
                  <a:moveTo>
                    <a:pt x="33" y="2"/>
                  </a:moveTo>
                  <a:lnTo>
                    <a:pt x="23" y="2"/>
                  </a:lnTo>
                  <a:lnTo>
                    <a:pt x="21" y="0"/>
                  </a:lnTo>
                  <a:lnTo>
                    <a:pt x="12" y="0"/>
                  </a:lnTo>
                  <a:lnTo>
                    <a:pt x="9" y="2"/>
                  </a:lnTo>
                  <a:lnTo>
                    <a:pt x="4" y="2"/>
                  </a:lnTo>
                  <a:lnTo>
                    <a:pt x="0" y="19"/>
                  </a:lnTo>
                  <a:lnTo>
                    <a:pt x="0" y="64"/>
                  </a:lnTo>
                  <a:lnTo>
                    <a:pt x="12" y="64"/>
                  </a:lnTo>
                  <a:lnTo>
                    <a:pt x="16" y="67"/>
                  </a:lnTo>
                  <a:lnTo>
                    <a:pt x="33" y="67"/>
                  </a:lnTo>
                  <a:lnTo>
                    <a:pt x="33" y="2"/>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1" name="Freeform 1625"/>
            <p:cNvSpPr>
              <a:spLocks/>
            </p:cNvSpPr>
            <p:nvPr/>
          </p:nvSpPr>
          <p:spPr bwMode="auto">
            <a:xfrm>
              <a:off x="9780" y="2267"/>
              <a:ext cx="33" cy="63"/>
            </a:xfrm>
            <a:custGeom>
              <a:avLst/>
              <a:gdLst/>
              <a:ahLst/>
              <a:cxnLst>
                <a:cxn ang="0">
                  <a:pos x="12" y="60"/>
                </a:cxn>
                <a:cxn ang="0">
                  <a:pos x="14" y="62"/>
                </a:cxn>
                <a:cxn ang="0">
                  <a:pos x="31" y="62"/>
                </a:cxn>
                <a:cxn ang="0">
                  <a:pos x="33" y="47"/>
                </a:cxn>
                <a:cxn ang="0">
                  <a:pos x="33" y="16"/>
                </a:cxn>
                <a:cxn ang="0">
                  <a:pos x="31" y="2"/>
                </a:cxn>
                <a:cxn ang="0">
                  <a:pos x="21" y="2"/>
                </a:cxn>
                <a:cxn ang="0">
                  <a:pos x="21" y="0"/>
                </a:cxn>
                <a:cxn ang="0">
                  <a:pos x="14" y="0"/>
                </a:cxn>
                <a:cxn ang="0">
                  <a:pos x="12" y="2"/>
                </a:cxn>
                <a:cxn ang="0">
                  <a:pos x="4" y="2"/>
                </a:cxn>
                <a:cxn ang="0">
                  <a:pos x="0" y="31"/>
                </a:cxn>
                <a:cxn ang="0">
                  <a:pos x="0" y="60"/>
                </a:cxn>
                <a:cxn ang="0">
                  <a:pos x="12" y="60"/>
                </a:cxn>
              </a:cxnLst>
              <a:rect l="0" t="0" r="r" b="b"/>
              <a:pathLst>
                <a:path w="33" h="63">
                  <a:moveTo>
                    <a:pt x="12" y="60"/>
                  </a:moveTo>
                  <a:lnTo>
                    <a:pt x="14" y="62"/>
                  </a:lnTo>
                  <a:lnTo>
                    <a:pt x="31" y="62"/>
                  </a:lnTo>
                  <a:lnTo>
                    <a:pt x="33" y="47"/>
                  </a:lnTo>
                  <a:lnTo>
                    <a:pt x="33" y="16"/>
                  </a:lnTo>
                  <a:lnTo>
                    <a:pt x="31" y="2"/>
                  </a:lnTo>
                  <a:lnTo>
                    <a:pt x="21" y="2"/>
                  </a:lnTo>
                  <a:lnTo>
                    <a:pt x="21" y="0"/>
                  </a:lnTo>
                  <a:lnTo>
                    <a:pt x="14" y="0"/>
                  </a:lnTo>
                  <a:lnTo>
                    <a:pt x="12" y="2"/>
                  </a:lnTo>
                  <a:lnTo>
                    <a:pt x="4" y="2"/>
                  </a:lnTo>
                  <a:lnTo>
                    <a:pt x="0" y="31"/>
                  </a:lnTo>
                  <a:lnTo>
                    <a:pt x="0" y="60"/>
                  </a:lnTo>
                  <a:lnTo>
                    <a:pt x="12" y="6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2" name="Freeform 1626"/>
            <p:cNvSpPr>
              <a:spLocks/>
            </p:cNvSpPr>
            <p:nvPr/>
          </p:nvSpPr>
          <p:spPr bwMode="auto">
            <a:xfrm>
              <a:off x="9780" y="2267"/>
              <a:ext cx="31" cy="58"/>
            </a:xfrm>
            <a:custGeom>
              <a:avLst/>
              <a:gdLst/>
              <a:ahLst/>
              <a:cxnLst>
                <a:cxn ang="0">
                  <a:pos x="0" y="28"/>
                </a:cxn>
                <a:cxn ang="0">
                  <a:pos x="0" y="55"/>
                </a:cxn>
                <a:cxn ang="0">
                  <a:pos x="4" y="55"/>
                </a:cxn>
                <a:cxn ang="0">
                  <a:pos x="7" y="57"/>
                </a:cxn>
                <a:cxn ang="0">
                  <a:pos x="31" y="57"/>
                </a:cxn>
                <a:cxn ang="0">
                  <a:pos x="31" y="2"/>
                </a:cxn>
                <a:cxn ang="0">
                  <a:pos x="21" y="2"/>
                </a:cxn>
                <a:cxn ang="0">
                  <a:pos x="19" y="0"/>
                </a:cxn>
                <a:cxn ang="0">
                  <a:pos x="14" y="0"/>
                </a:cxn>
                <a:cxn ang="0">
                  <a:pos x="12" y="2"/>
                </a:cxn>
                <a:cxn ang="0">
                  <a:pos x="4" y="2"/>
                </a:cxn>
                <a:cxn ang="0">
                  <a:pos x="2" y="16"/>
                </a:cxn>
                <a:cxn ang="0">
                  <a:pos x="0" y="28"/>
                </a:cxn>
              </a:cxnLst>
              <a:rect l="0" t="0" r="r" b="b"/>
              <a:pathLst>
                <a:path w="31" h="58">
                  <a:moveTo>
                    <a:pt x="0" y="28"/>
                  </a:moveTo>
                  <a:lnTo>
                    <a:pt x="0" y="55"/>
                  </a:lnTo>
                  <a:lnTo>
                    <a:pt x="4" y="55"/>
                  </a:lnTo>
                  <a:lnTo>
                    <a:pt x="7" y="57"/>
                  </a:lnTo>
                  <a:lnTo>
                    <a:pt x="31" y="57"/>
                  </a:lnTo>
                  <a:lnTo>
                    <a:pt x="31" y="2"/>
                  </a:lnTo>
                  <a:lnTo>
                    <a:pt x="21" y="2"/>
                  </a:lnTo>
                  <a:lnTo>
                    <a:pt x="19" y="0"/>
                  </a:lnTo>
                  <a:lnTo>
                    <a:pt x="14" y="0"/>
                  </a:lnTo>
                  <a:lnTo>
                    <a:pt x="12" y="2"/>
                  </a:lnTo>
                  <a:lnTo>
                    <a:pt x="4" y="2"/>
                  </a:lnTo>
                  <a:lnTo>
                    <a:pt x="2" y="16"/>
                  </a:lnTo>
                  <a:lnTo>
                    <a:pt x="0" y="28"/>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3" name="Freeform 1627"/>
            <p:cNvSpPr>
              <a:spLocks/>
            </p:cNvSpPr>
            <p:nvPr/>
          </p:nvSpPr>
          <p:spPr bwMode="auto">
            <a:xfrm>
              <a:off x="9780" y="2267"/>
              <a:ext cx="31" cy="53"/>
            </a:xfrm>
            <a:custGeom>
              <a:avLst/>
              <a:gdLst/>
              <a:ahLst/>
              <a:cxnLst>
                <a:cxn ang="0">
                  <a:pos x="31" y="52"/>
                </a:cxn>
                <a:cxn ang="0">
                  <a:pos x="31" y="2"/>
                </a:cxn>
                <a:cxn ang="0">
                  <a:pos x="21" y="2"/>
                </a:cxn>
                <a:cxn ang="0">
                  <a:pos x="19" y="0"/>
                </a:cxn>
                <a:cxn ang="0">
                  <a:pos x="14" y="0"/>
                </a:cxn>
                <a:cxn ang="0">
                  <a:pos x="12" y="2"/>
                </a:cxn>
                <a:cxn ang="0">
                  <a:pos x="4" y="2"/>
                </a:cxn>
                <a:cxn ang="0">
                  <a:pos x="0" y="26"/>
                </a:cxn>
                <a:cxn ang="0">
                  <a:pos x="0" y="52"/>
                </a:cxn>
                <a:cxn ang="0">
                  <a:pos x="31" y="52"/>
                </a:cxn>
              </a:cxnLst>
              <a:rect l="0" t="0" r="r" b="b"/>
              <a:pathLst>
                <a:path w="31" h="53">
                  <a:moveTo>
                    <a:pt x="31" y="52"/>
                  </a:moveTo>
                  <a:lnTo>
                    <a:pt x="31" y="2"/>
                  </a:lnTo>
                  <a:lnTo>
                    <a:pt x="21" y="2"/>
                  </a:lnTo>
                  <a:lnTo>
                    <a:pt x="19" y="0"/>
                  </a:lnTo>
                  <a:lnTo>
                    <a:pt x="14" y="0"/>
                  </a:lnTo>
                  <a:lnTo>
                    <a:pt x="12" y="2"/>
                  </a:lnTo>
                  <a:lnTo>
                    <a:pt x="4" y="2"/>
                  </a:lnTo>
                  <a:lnTo>
                    <a:pt x="0" y="26"/>
                  </a:lnTo>
                  <a:lnTo>
                    <a:pt x="0" y="52"/>
                  </a:lnTo>
                  <a:lnTo>
                    <a:pt x="31" y="52"/>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4" name="Freeform 1628"/>
            <p:cNvSpPr>
              <a:spLocks/>
            </p:cNvSpPr>
            <p:nvPr/>
          </p:nvSpPr>
          <p:spPr bwMode="auto">
            <a:xfrm>
              <a:off x="9782" y="2267"/>
              <a:ext cx="26" cy="48"/>
            </a:xfrm>
            <a:custGeom>
              <a:avLst/>
              <a:gdLst/>
              <a:ahLst/>
              <a:cxnLst>
                <a:cxn ang="0">
                  <a:pos x="26" y="47"/>
                </a:cxn>
                <a:cxn ang="0">
                  <a:pos x="26" y="2"/>
                </a:cxn>
                <a:cxn ang="0">
                  <a:pos x="19" y="2"/>
                </a:cxn>
                <a:cxn ang="0">
                  <a:pos x="16" y="0"/>
                </a:cxn>
                <a:cxn ang="0">
                  <a:pos x="12" y="0"/>
                </a:cxn>
                <a:cxn ang="0">
                  <a:pos x="9" y="2"/>
                </a:cxn>
                <a:cxn ang="0">
                  <a:pos x="2" y="2"/>
                </a:cxn>
                <a:cxn ang="0">
                  <a:pos x="0" y="14"/>
                </a:cxn>
                <a:cxn ang="0">
                  <a:pos x="0" y="47"/>
                </a:cxn>
                <a:cxn ang="0">
                  <a:pos x="26" y="47"/>
                </a:cxn>
              </a:cxnLst>
              <a:rect l="0" t="0" r="r" b="b"/>
              <a:pathLst>
                <a:path w="26" h="48">
                  <a:moveTo>
                    <a:pt x="26" y="47"/>
                  </a:moveTo>
                  <a:lnTo>
                    <a:pt x="26" y="2"/>
                  </a:lnTo>
                  <a:lnTo>
                    <a:pt x="19" y="2"/>
                  </a:lnTo>
                  <a:lnTo>
                    <a:pt x="16" y="0"/>
                  </a:lnTo>
                  <a:lnTo>
                    <a:pt x="12" y="0"/>
                  </a:lnTo>
                  <a:lnTo>
                    <a:pt x="9" y="2"/>
                  </a:lnTo>
                  <a:lnTo>
                    <a:pt x="2" y="2"/>
                  </a:lnTo>
                  <a:lnTo>
                    <a:pt x="0" y="14"/>
                  </a:lnTo>
                  <a:lnTo>
                    <a:pt x="0" y="47"/>
                  </a:lnTo>
                  <a:lnTo>
                    <a:pt x="26" y="47"/>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5" name="Freeform 1629"/>
            <p:cNvSpPr>
              <a:spLocks/>
            </p:cNvSpPr>
            <p:nvPr/>
          </p:nvSpPr>
          <p:spPr bwMode="auto">
            <a:xfrm>
              <a:off x="9782" y="2270"/>
              <a:ext cx="26" cy="41"/>
            </a:xfrm>
            <a:custGeom>
              <a:avLst/>
              <a:gdLst/>
              <a:ahLst/>
              <a:cxnLst>
                <a:cxn ang="0">
                  <a:pos x="2" y="0"/>
                </a:cxn>
                <a:cxn ang="0">
                  <a:pos x="2" y="0"/>
                </a:cxn>
                <a:cxn ang="0">
                  <a:pos x="0" y="9"/>
                </a:cxn>
                <a:cxn ang="0">
                  <a:pos x="0" y="40"/>
                </a:cxn>
                <a:cxn ang="0">
                  <a:pos x="26" y="40"/>
                </a:cxn>
                <a:cxn ang="0">
                  <a:pos x="26" y="0"/>
                </a:cxn>
                <a:cxn ang="0">
                  <a:pos x="2" y="0"/>
                </a:cxn>
              </a:cxnLst>
              <a:rect l="0" t="0" r="r" b="b"/>
              <a:pathLst>
                <a:path w="26" h="41">
                  <a:moveTo>
                    <a:pt x="2" y="0"/>
                  </a:moveTo>
                  <a:lnTo>
                    <a:pt x="2" y="0"/>
                  </a:lnTo>
                  <a:lnTo>
                    <a:pt x="0" y="9"/>
                  </a:lnTo>
                  <a:lnTo>
                    <a:pt x="0" y="40"/>
                  </a:lnTo>
                  <a:lnTo>
                    <a:pt x="26" y="40"/>
                  </a:lnTo>
                  <a:lnTo>
                    <a:pt x="26"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6" name="Freeform 1630"/>
            <p:cNvSpPr>
              <a:spLocks/>
            </p:cNvSpPr>
            <p:nvPr/>
          </p:nvSpPr>
          <p:spPr bwMode="auto">
            <a:xfrm>
              <a:off x="9782" y="2267"/>
              <a:ext cx="26" cy="41"/>
            </a:xfrm>
            <a:custGeom>
              <a:avLst/>
              <a:gdLst/>
              <a:ahLst/>
              <a:cxnLst>
                <a:cxn ang="0">
                  <a:pos x="12" y="38"/>
                </a:cxn>
                <a:cxn ang="0">
                  <a:pos x="14" y="40"/>
                </a:cxn>
                <a:cxn ang="0">
                  <a:pos x="21" y="40"/>
                </a:cxn>
                <a:cxn ang="0">
                  <a:pos x="23" y="38"/>
                </a:cxn>
                <a:cxn ang="0">
                  <a:pos x="26" y="31"/>
                </a:cxn>
                <a:cxn ang="0">
                  <a:pos x="26" y="12"/>
                </a:cxn>
                <a:cxn ang="0">
                  <a:pos x="23" y="2"/>
                </a:cxn>
                <a:cxn ang="0">
                  <a:pos x="16" y="2"/>
                </a:cxn>
                <a:cxn ang="0">
                  <a:pos x="14" y="0"/>
                </a:cxn>
                <a:cxn ang="0">
                  <a:pos x="9" y="2"/>
                </a:cxn>
                <a:cxn ang="0">
                  <a:pos x="2" y="2"/>
                </a:cxn>
                <a:cxn ang="0">
                  <a:pos x="0" y="12"/>
                </a:cxn>
                <a:cxn ang="0">
                  <a:pos x="0" y="38"/>
                </a:cxn>
                <a:cxn ang="0">
                  <a:pos x="12" y="38"/>
                </a:cxn>
              </a:cxnLst>
              <a:rect l="0" t="0" r="r" b="b"/>
              <a:pathLst>
                <a:path w="26" h="41">
                  <a:moveTo>
                    <a:pt x="12" y="38"/>
                  </a:moveTo>
                  <a:lnTo>
                    <a:pt x="14" y="40"/>
                  </a:lnTo>
                  <a:lnTo>
                    <a:pt x="21" y="40"/>
                  </a:lnTo>
                  <a:lnTo>
                    <a:pt x="23" y="38"/>
                  </a:lnTo>
                  <a:lnTo>
                    <a:pt x="26" y="31"/>
                  </a:lnTo>
                  <a:lnTo>
                    <a:pt x="26" y="12"/>
                  </a:lnTo>
                  <a:lnTo>
                    <a:pt x="23" y="2"/>
                  </a:lnTo>
                  <a:lnTo>
                    <a:pt x="16" y="2"/>
                  </a:lnTo>
                  <a:lnTo>
                    <a:pt x="14" y="0"/>
                  </a:lnTo>
                  <a:lnTo>
                    <a:pt x="9" y="2"/>
                  </a:lnTo>
                  <a:lnTo>
                    <a:pt x="2" y="2"/>
                  </a:lnTo>
                  <a:lnTo>
                    <a:pt x="0" y="12"/>
                  </a:lnTo>
                  <a:lnTo>
                    <a:pt x="0" y="38"/>
                  </a:lnTo>
                  <a:lnTo>
                    <a:pt x="12" y="38"/>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7" name="Freeform 1631"/>
            <p:cNvSpPr>
              <a:spLocks/>
            </p:cNvSpPr>
            <p:nvPr/>
          </p:nvSpPr>
          <p:spPr bwMode="auto">
            <a:xfrm>
              <a:off x="9782" y="2267"/>
              <a:ext cx="24" cy="37"/>
            </a:xfrm>
            <a:custGeom>
              <a:avLst/>
              <a:gdLst/>
              <a:ahLst/>
              <a:cxnLst>
                <a:cxn ang="0">
                  <a:pos x="23" y="36"/>
                </a:cxn>
                <a:cxn ang="0">
                  <a:pos x="23" y="2"/>
                </a:cxn>
                <a:cxn ang="0">
                  <a:pos x="16" y="2"/>
                </a:cxn>
                <a:cxn ang="0">
                  <a:pos x="14" y="0"/>
                </a:cxn>
                <a:cxn ang="0">
                  <a:pos x="9" y="2"/>
                </a:cxn>
                <a:cxn ang="0">
                  <a:pos x="2" y="2"/>
                </a:cxn>
                <a:cxn ang="0">
                  <a:pos x="2" y="9"/>
                </a:cxn>
                <a:cxn ang="0">
                  <a:pos x="0" y="19"/>
                </a:cxn>
                <a:cxn ang="0">
                  <a:pos x="0" y="36"/>
                </a:cxn>
                <a:cxn ang="0">
                  <a:pos x="23" y="36"/>
                </a:cxn>
              </a:cxnLst>
              <a:rect l="0" t="0" r="r" b="b"/>
              <a:pathLst>
                <a:path w="24" h="37">
                  <a:moveTo>
                    <a:pt x="23" y="36"/>
                  </a:moveTo>
                  <a:lnTo>
                    <a:pt x="23" y="2"/>
                  </a:lnTo>
                  <a:lnTo>
                    <a:pt x="16" y="2"/>
                  </a:lnTo>
                  <a:lnTo>
                    <a:pt x="14" y="0"/>
                  </a:lnTo>
                  <a:lnTo>
                    <a:pt x="9" y="2"/>
                  </a:lnTo>
                  <a:lnTo>
                    <a:pt x="2" y="2"/>
                  </a:lnTo>
                  <a:lnTo>
                    <a:pt x="2" y="9"/>
                  </a:lnTo>
                  <a:lnTo>
                    <a:pt x="0" y="19"/>
                  </a:lnTo>
                  <a:lnTo>
                    <a:pt x="0" y="36"/>
                  </a:lnTo>
                  <a:lnTo>
                    <a:pt x="23" y="36"/>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8" name="Freeform 1632"/>
            <p:cNvSpPr>
              <a:spLocks/>
            </p:cNvSpPr>
            <p:nvPr/>
          </p:nvSpPr>
          <p:spPr bwMode="auto">
            <a:xfrm>
              <a:off x="9782" y="2267"/>
              <a:ext cx="24" cy="32"/>
            </a:xfrm>
            <a:custGeom>
              <a:avLst/>
              <a:gdLst/>
              <a:ahLst/>
              <a:cxnLst>
                <a:cxn ang="0">
                  <a:pos x="23" y="31"/>
                </a:cxn>
                <a:cxn ang="0">
                  <a:pos x="23" y="2"/>
                </a:cxn>
                <a:cxn ang="0">
                  <a:pos x="14" y="2"/>
                </a:cxn>
                <a:cxn ang="0">
                  <a:pos x="14" y="0"/>
                </a:cxn>
                <a:cxn ang="0">
                  <a:pos x="9" y="2"/>
                </a:cxn>
                <a:cxn ang="0">
                  <a:pos x="2" y="2"/>
                </a:cxn>
                <a:cxn ang="0">
                  <a:pos x="2" y="9"/>
                </a:cxn>
                <a:cxn ang="0">
                  <a:pos x="0" y="16"/>
                </a:cxn>
                <a:cxn ang="0">
                  <a:pos x="0" y="31"/>
                </a:cxn>
                <a:cxn ang="0">
                  <a:pos x="23" y="31"/>
                </a:cxn>
              </a:cxnLst>
              <a:rect l="0" t="0" r="r" b="b"/>
              <a:pathLst>
                <a:path w="24" h="32">
                  <a:moveTo>
                    <a:pt x="23" y="31"/>
                  </a:moveTo>
                  <a:lnTo>
                    <a:pt x="23" y="2"/>
                  </a:lnTo>
                  <a:lnTo>
                    <a:pt x="14" y="2"/>
                  </a:lnTo>
                  <a:lnTo>
                    <a:pt x="14" y="0"/>
                  </a:lnTo>
                  <a:lnTo>
                    <a:pt x="9" y="2"/>
                  </a:lnTo>
                  <a:lnTo>
                    <a:pt x="2" y="2"/>
                  </a:lnTo>
                  <a:lnTo>
                    <a:pt x="2" y="9"/>
                  </a:lnTo>
                  <a:lnTo>
                    <a:pt x="0" y="16"/>
                  </a:lnTo>
                  <a:lnTo>
                    <a:pt x="0" y="31"/>
                  </a:lnTo>
                  <a:lnTo>
                    <a:pt x="23" y="31"/>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9" name="Freeform 1633"/>
            <p:cNvSpPr>
              <a:spLocks/>
            </p:cNvSpPr>
            <p:nvPr/>
          </p:nvSpPr>
          <p:spPr bwMode="auto">
            <a:xfrm>
              <a:off x="9782" y="2267"/>
              <a:ext cx="24" cy="27"/>
            </a:xfrm>
            <a:custGeom>
              <a:avLst/>
              <a:gdLst/>
              <a:ahLst/>
              <a:cxnLst>
                <a:cxn ang="0">
                  <a:pos x="4" y="2"/>
                </a:cxn>
                <a:cxn ang="0">
                  <a:pos x="4" y="2"/>
                </a:cxn>
                <a:cxn ang="0">
                  <a:pos x="2" y="7"/>
                </a:cxn>
                <a:cxn ang="0">
                  <a:pos x="0" y="14"/>
                </a:cxn>
                <a:cxn ang="0">
                  <a:pos x="0" y="26"/>
                </a:cxn>
                <a:cxn ang="0">
                  <a:pos x="23" y="26"/>
                </a:cxn>
                <a:cxn ang="0">
                  <a:pos x="23" y="2"/>
                </a:cxn>
                <a:cxn ang="0">
                  <a:pos x="12" y="0"/>
                </a:cxn>
                <a:cxn ang="0">
                  <a:pos x="4" y="2"/>
                </a:cxn>
              </a:cxnLst>
              <a:rect l="0" t="0" r="r" b="b"/>
              <a:pathLst>
                <a:path w="24" h="27">
                  <a:moveTo>
                    <a:pt x="4" y="2"/>
                  </a:moveTo>
                  <a:lnTo>
                    <a:pt x="4" y="2"/>
                  </a:lnTo>
                  <a:lnTo>
                    <a:pt x="2" y="7"/>
                  </a:lnTo>
                  <a:lnTo>
                    <a:pt x="0" y="14"/>
                  </a:lnTo>
                  <a:lnTo>
                    <a:pt x="0" y="26"/>
                  </a:lnTo>
                  <a:lnTo>
                    <a:pt x="23" y="26"/>
                  </a:lnTo>
                  <a:lnTo>
                    <a:pt x="23" y="2"/>
                  </a:lnTo>
                  <a:lnTo>
                    <a:pt x="12" y="0"/>
                  </a:lnTo>
                  <a:lnTo>
                    <a:pt x="4" y="2"/>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0" name="Freeform 1634"/>
            <p:cNvSpPr>
              <a:spLocks/>
            </p:cNvSpPr>
            <p:nvPr/>
          </p:nvSpPr>
          <p:spPr bwMode="auto">
            <a:xfrm>
              <a:off x="9784" y="2260"/>
              <a:ext cx="32" cy="7"/>
            </a:xfrm>
            <a:custGeom>
              <a:avLst/>
              <a:gdLst/>
              <a:ahLst/>
              <a:cxnLst>
                <a:cxn ang="0">
                  <a:pos x="0" y="0"/>
                </a:cxn>
                <a:cxn ang="0">
                  <a:pos x="0" y="7"/>
                </a:cxn>
                <a:cxn ang="0">
                  <a:pos x="31" y="7"/>
                </a:cxn>
                <a:cxn ang="0">
                  <a:pos x="31" y="2"/>
                </a:cxn>
                <a:cxn ang="0">
                  <a:pos x="16" y="0"/>
                </a:cxn>
                <a:cxn ang="0">
                  <a:pos x="0" y="0"/>
                </a:cxn>
              </a:cxnLst>
              <a:rect l="0" t="0" r="r" b="b"/>
              <a:pathLst>
                <a:path w="32" h="7">
                  <a:moveTo>
                    <a:pt x="0" y="0"/>
                  </a:moveTo>
                  <a:lnTo>
                    <a:pt x="0" y="7"/>
                  </a:lnTo>
                  <a:lnTo>
                    <a:pt x="31" y="7"/>
                  </a:lnTo>
                  <a:lnTo>
                    <a:pt x="31" y="2"/>
                  </a:lnTo>
                  <a:lnTo>
                    <a:pt x="16"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1" name="Freeform 1635"/>
            <p:cNvSpPr>
              <a:spLocks/>
            </p:cNvSpPr>
            <p:nvPr/>
          </p:nvSpPr>
          <p:spPr bwMode="auto">
            <a:xfrm>
              <a:off x="9777" y="2342"/>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2" name="Freeform 1636"/>
            <p:cNvSpPr>
              <a:spLocks/>
            </p:cNvSpPr>
            <p:nvPr/>
          </p:nvSpPr>
          <p:spPr bwMode="auto">
            <a:xfrm>
              <a:off x="9792" y="2344"/>
              <a:ext cx="12" cy="5"/>
            </a:xfrm>
            <a:custGeom>
              <a:avLst/>
              <a:gdLst/>
              <a:ahLst/>
              <a:cxnLst>
                <a:cxn ang="0">
                  <a:pos x="7" y="2"/>
                </a:cxn>
                <a:cxn ang="0">
                  <a:pos x="4" y="0"/>
                </a:cxn>
                <a:cxn ang="0">
                  <a:pos x="0" y="0"/>
                </a:cxn>
                <a:cxn ang="0">
                  <a:pos x="0" y="4"/>
                </a:cxn>
                <a:cxn ang="0">
                  <a:pos x="11" y="4"/>
                </a:cxn>
                <a:cxn ang="0">
                  <a:pos x="11" y="2"/>
                </a:cxn>
                <a:cxn ang="0">
                  <a:pos x="7" y="2"/>
                </a:cxn>
              </a:cxnLst>
              <a:rect l="0" t="0" r="r" b="b"/>
              <a:pathLst>
                <a:path w="12" h="5">
                  <a:moveTo>
                    <a:pt x="7" y="2"/>
                  </a:moveTo>
                  <a:lnTo>
                    <a:pt x="4" y="0"/>
                  </a:lnTo>
                  <a:lnTo>
                    <a:pt x="0" y="0"/>
                  </a:lnTo>
                  <a:lnTo>
                    <a:pt x="0" y="4"/>
                  </a:lnTo>
                  <a:lnTo>
                    <a:pt x="11" y="4"/>
                  </a:lnTo>
                  <a:lnTo>
                    <a:pt x="11" y="2"/>
                  </a:lnTo>
                  <a:lnTo>
                    <a:pt x="7" y="2"/>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3" name="Freeform 1637"/>
            <p:cNvSpPr>
              <a:spLocks/>
            </p:cNvSpPr>
            <p:nvPr/>
          </p:nvSpPr>
          <p:spPr bwMode="auto">
            <a:xfrm>
              <a:off x="9792" y="2344"/>
              <a:ext cx="7" cy="5"/>
            </a:xfrm>
            <a:custGeom>
              <a:avLst/>
              <a:gdLst/>
              <a:ahLst/>
              <a:cxnLst>
                <a:cxn ang="0">
                  <a:pos x="2" y="0"/>
                </a:cxn>
                <a:cxn ang="0">
                  <a:pos x="0" y="0"/>
                </a:cxn>
                <a:cxn ang="0">
                  <a:pos x="0" y="4"/>
                </a:cxn>
                <a:cxn ang="0">
                  <a:pos x="7" y="4"/>
                </a:cxn>
                <a:cxn ang="0">
                  <a:pos x="7" y="2"/>
                </a:cxn>
                <a:cxn ang="0">
                  <a:pos x="2" y="0"/>
                </a:cxn>
              </a:cxnLst>
              <a:rect l="0" t="0" r="r" b="b"/>
              <a:pathLst>
                <a:path w="7" h="5">
                  <a:moveTo>
                    <a:pt x="2" y="0"/>
                  </a:moveTo>
                  <a:lnTo>
                    <a:pt x="0" y="0"/>
                  </a:lnTo>
                  <a:lnTo>
                    <a:pt x="0" y="4"/>
                  </a:lnTo>
                  <a:lnTo>
                    <a:pt x="7"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4" name="Freeform 1638"/>
            <p:cNvSpPr>
              <a:spLocks/>
            </p:cNvSpPr>
            <p:nvPr/>
          </p:nvSpPr>
          <p:spPr bwMode="auto">
            <a:xfrm>
              <a:off x="9792" y="2347"/>
              <a:ext cx="4" cy="2"/>
            </a:xfrm>
            <a:custGeom>
              <a:avLst/>
              <a:gdLst/>
              <a:ahLst/>
              <a:cxnLst>
                <a:cxn ang="0">
                  <a:pos x="0" y="0"/>
                </a:cxn>
                <a:cxn ang="0">
                  <a:pos x="0" y="2"/>
                </a:cxn>
                <a:cxn ang="0">
                  <a:pos x="4" y="0"/>
                </a:cxn>
                <a:cxn ang="0">
                  <a:pos x="0" y="0"/>
                </a:cxn>
              </a:cxnLst>
              <a:rect l="0" t="0" r="r" b="b"/>
              <a:pathLst>
                <a:path w="4" h="2">
                  <a:moveTo>
                    <a:pt x="0" y="0"/>
                  </a:moveTo>
                  <a:lnTo>
                    <a:pt x="0" y="2"/>
                  </a:lnTo>
                  <a:lnTo>
                    <a:pt x="4" y="0"/>
                  </a:lnTo>
                  <a:lnTo>
                    <a:pt x="0"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5" name="Freeform 1639"/>
            <p:cNvSpPr>
              <a:spLocks/>
            </p:cNvSpPr>
            <p:nvPr/>
          </p:nvSpPr>
          <p:spPr bwMode="auto">
            <a:xfrm>
              <a:off x="9816" y="2342"/>
              <a:ext cx="24" cy="12"/>
            </a:xfrm>
            <a:custGeom>
              <a:avLst/>
              <a:gdLst/>
              <a:ahLst/>
              <a:cxnLst>
                <a:cxn ang="0">
                  <a:pos x="0" y="4"/>
                </a:cxn>
                <a:cxn ang="0">
                  <a:pos x="0" y="12"/>
                </a:cxn>
                <a:cxn ang="0">
                  <a:pos x="16" y="7"/>
                </a:cxn>
                <a:cxn ang="0">
                  <a:pos x="23" y="4"/>
                </a:cxn>
                <a:cxn ang="0">
                  <a:pos x="23" y="0"/>
                </a:cxn>
                <a:cxn ang="0">
                  <a:pos x="0" y="4"/>
                </a:cxn>
              </a:cxnLst>
              <a:rect l="0" t="0" r="r" b="b"/>
              <a:pathLst>
                <a:path w="24" h="12">
                  <a:moveTo>
                    <a:pt x="0" y="4"/>
                  </a:moveTo>
                  <a:lnTo>
                    <a:pt x="0" y="12"/>
                  </a:lnTo>
                  <a:lnTo>
                    <a:pt x="16" y="7"/>
                  </a:lnTo>
                  <a:lnTo>
                    <a:pt x="23" y="4"/>
                  </a:lnTo>
                  <a:lnTo>
                    <a:pt x="23"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6" name="Freeform 1640"/>
            <p:cNvSpPr>
              <a:spLocks/>
            </p:cNvSpPr>
            <p:nvPr/>
          </p:nvSpPr>
          <p:spPr bwMode="auto">
            <a:xfrm>
              <a:off x="9816" y="2342"/>
              <a:ext cx="24" cy="10"/>
            </a:xfrm>
            <a:custGeom>
              <a:avLst/>
              <a:gdLst/>
              <a:ahLst/>
              <a:cxnLst>
                <a:cxn ang="0">
                  <a:pos x="9" y="9"/>
                </a:cxn>
                <a:cxn ang="0">
                  <a:pos x="11" y="7"/>
                </a:cxn>
                <a:cxn ang="0">
                  <a:pos x="16" y="7"/>
                </a:cxn>
                <a:cxn ang="0">
                  <a:pos x="19" y="4"/>
                </a:cxn>
                <a:cxn ang="0">
                  <a:pos x="23" y="4"/>
                </a:cxn>
                <a:cxn ang="0">
                  <a:pos x="23" y="0"/>
                </a:cxn>
                <a:cxn ang="0">
                  <a:pos x="16" y="0"/>
                </a:cxn>
                <a:cxn ang="0">
                  <a:pos x="11" y="2"/>
                </a:cxn>
                <a:cxn ang="0">
                  <a:pos x="4" y="2"/>
                </a:cxn>
                <a:cxn ang="0">
                  <a:pos x="0" y="4"/>
                </a:cxn>
                <a:cxn ang="0">
                  <a:pos x="0" y="9"/>
                </a:cxn>
                <a:cxn ang="0">
                  <a:pos x="9" y="9"/>
                </a:cxn>
              </a:cxnLst>
              <a:rect l="0" t="0" r="r" b="b"/>
              <a:pathLst>
                <a:path w="24" h="10">
                  <a:moveTo>
                    <a:pt x="9" y="9"/>
                  </a:moveTo>
                  <a:lnTo>
                    <a:pt x="11" y="7"/>
                  </a:lnTo>
                  <a:lnTo>
                    <a:pt x="16" y="7"/>
                  </a:lnTo>
                  <a:lnTo>
                    <a:pt x="19" y="4"/>
                  </a:lnTo>
                  <a:lnTo>
                    <a:pt x="23" y="4"/>
                  </a:lnTo>
                  <a:lnTo>
                    <a:pt x="23" y="0"/>
                  </a:lnTo>
                  <a:lnTo>
                    <a:pt x="16" y="0"/>
                  </a:lnTo>
                  <a:lnTo>
                    <a:pt x="11" y="2"/>
                  </a:lnTo>
                  <a:lnTo>
                    <a:pt x="4" y="2"/>
                  </a:lnTo>
                  <a:lnTo>
                    <a:pt x="0" y="4"/>
                  </a:lnTo>
                  <a:lnTo>
                    <a:pt x="0" y="9"/>
                  </a:lnTo>
                  <a:lnTo>
                    <a:pt x="9"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7" name="Freeform 1641"/>
            <p:cNvSpPr>
              <a:spLocks/>
            </p:cNvSpPr>
            <p:nvPr/>
          </p:nvSpPr>
          <p:spPr bwMode="auto">
            <a:xfrm>
              <a:off x="9818" y="2342"/>
              <a:ext cx="22" cy="10"/>
            </a:xfrm>
            <a:custGeom>
              <a:avLst/>
              <a:gdLst/>
              <a:ahLst/>
              <a:cxnLst>
                <a:cxn ang="0">
                  <a:pos x="21" y="4"/>
                </a:cxn>
                <a:cxn ang="0">
                  <a:pos x="21" y="0"/>
                </a:cxn>
                <a:cxn ang="0">
                  <a:pos x="14" y="0"/>
                </a:cxn>
                <a:cxn ang="0">
                  <a:pos x="11" y="2"/>
                </a:cxn>
                <a:cxn ang="0">
                  <a:pos x="2" y="2"/>
                </a:cxn>
                <a:cxn ang="0">
                  <a:pos x="0" y="4"/>
                </a:cxn>
                <a:cxn ang="0">
                  <a:pos x="0" y="9"/>
                </a:cxn>
                <a:cxn ang="0">
                  <a:pos x="4" y="9"/>
                </a:cxn>
                <a:cxn ang="0">
                  <a:pos x="7" y="7"/>
                </a:cxn>
                <a:cxn ang="0">
                  <a:pos x="14" y="7"/>
                </a:cxn>
                <a:cxn ang="0">
                  <a:pos x="16" y="4"/>
                </a:cxn>
                <a:cxn ang="0">
                  <a:pos x="21" y="4"/>
                </a:cxn>
              </a:cxnLst>
              <a:rect l="0" t="0" r="r" b="b"/>
              <a:pathLst>
                <a:path w="22" h="10">
                  <a:moveTo>
                    <a:pt x="21" y="4"/>
                  </a:moveTo>
                  <a:lnTo>
                    <a:pt x="21" y="0"/>
                  </a:lnTo>
                  <a:lnTo>
                    <a:pt x="14" y="0"/>
                  </a:lnTo>
                  <a:lnTo>
                    <a:pt x="11" y="2"/>
                  </a:lnTo>
                  <a:lnTo>
                    <a:pt x="2" y="2"/>
                  </a:lnTo>
                  <a:lnTo>
                    <a:pt x="0" y="4"/>
                  </a:lnTo>
                  <a:lnTo>
                    <a:pt x="0" y="9"/>
                  </a:lnTo>
                  <a:lnTo>
                    <a:pt x="4" y="9"/>
                  </a:lnTo>
                  <a:lnTo>
                    <a:pt x="7" y="7"/>
                  </a:lnTo>
                  <a:lnTo>
                    <a:pt x="14" y="7"/>
                  </a:lnTo>
                  <a:lnTo>
                    <a:pt x="16" y="4"/>
                  </a:lnTo>
                  <a:lnTo>
                    <a:pt x="21" y="4"/>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8" name="Freeform 1642"/>
            <p:cNvSpPr>
              <a:spLocks/>
            </p:cNvSpPr>
            <p:nvPr/>
          </p:nvSpPr>
          <p:spPr bwMode="auto">
            <a:xfrm>
              <a:off x="9820" y="2342"/>
              <a:ext cx="20" cy="10"/>
            </a:xfrm>
            <a:custGeom>
              <a:avLst/>
              <a:gdLst/>
              <a:ahLst/>
              <a:cxnLst>
                <a:cxn ang="0">
                  <a:pos x="4" y="9"/>
                </a:cxn>
                <a:cxn ang="0">
                  <a:pos x="7" y="7"/>
                </a:cxn>
                <a:cxn ang="0">
                  <a:pos x="14" y="7"/>
                </a:cxn>
                <a:cxn ang="0">
                  <a:pos x="14" y="4"/>
                </a:cxn>
                <a:cxn ang="0">
                  <a:pos x="19" y="4"/>
                </a:cxn>
                <a:cxn ang="0">
                  <a:pos x="19" y="0"/>
                </a:cxn>
                <a:cxn ang="0">
                  <a:pos x="11" y="0"/>
                </a:cxn>
                <a:cxn ang="0">
                  <a:pos x="9" y="2"/>
                </a:cxn>
                <a:cxn ang="0">
                  <a:pos x="0" y="2"/>
                </a:cxn>
                <a:cxn ang="0">
                  <a:pos x="0" y="9"/>
                </a:cxn>
                <a:cxn ang="0">
                  <a:pos x="4" y="9"/>
                </a:cxn>
              </a:cxnLst>
              <a:rect l="0" t="0" r="r" b="b"/>
              <a:pathLst>
                <a:path w="20" h="10">
                  <a:moveTo>
                    <a:pt x="4" y="9"/>
                  </a:moveTo>
                  <a:lnTo>
                    <a:pt x="7" y="7"/>
                  </a:lnTo>
                  <a:lnTo>
                    <a:pt x="14" y="7"/>
                  </a:lnTo>
                  <a:lnTo>
                    <a:pt x="14" y="4"/>
                  </a:lnTo>
                  <a:lnTo>
                    <a:pt x="19" y="4"/>
                  </a:lnTo>
                  <a:lnTo>
                    <a:pt x="19" y="0"/>
                  </a:lnTo>
                  <a:lnTo>
                    <a:pt x="11" y="0"/>
                  </a:lnTo>
                  <a:lnTo>
                    <a:pt x="9" y="2"/>
                  </a:lnTo>
                  <a:lnTo>
                    <a:pt x="0" y="2"/>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9" name="Freeform 1643"/>
            <p:cNvSpPr>
              <a:spLocks/>
            </p:cNvSpPr>
            <p:nvPr/>
          </p:nvSpPr>
          <p:spPr bwMode="auto">
            <a:xfrm>
              <a:off x="9820" y="2342"/>
              <a:ext cx="20" cy="10"/>
            </a:xfrm>
            <a:custGeom>
              <a:avLst/>
              <a:gdLst/>
              <a:ahLst/>
              <a:cxnLst>
                <a:cxn ang="0">
                  <a:pos x="19" y="4"/>
                </a:cxn>
                <a:cxn ang="0">
                  <a:pos x="19" y="0"/>
                </a:cxn>
                <a:cxn ang="0">
                  <a:pos x="11" y="0"/>
                </a:cxn>
                <a:cxn ang="0">
                  <a:pos x="9" y="2"/>
                </a:cxn>
                <a:cxn ang="0">
                  <a:pos x="0" y="2"/>
                </a:cxn>
                <a:cxn ang="0">
                  <a:pos x="0" y="9"/>
                </a:cxn>
                <a:cxn ang="0">
                  <a:pos x="4" y="7"/>
                </a:cxn>
                <a:cxn ang="0">
                  <a:pos x="14" y="7"/>
                </a:cxn>
                <a:cxn ang="0">
                  <a:pos x="14" y="4"/>
                </a:cxn>
                <a:cxn ang="0">
                  <a:pos x="19" y="4"/>
                </a:cxn>
              </a:cxnLst>
              <a:rect l="0" t="0" r="r" b="b"/>
              <a:pathLst>
                <a:path w="20" h="10">
                  <a:moveTo>
                    <a:pt x="19" y="4"/>
                  </a:moveTo>
                  <a:lnTo>
                    <a:pt x="19" y="0"/>
                  </a:lnTo>
                  <a:lnTo>
                    <a:pt x="11" y="0"/>
                  </a:lnTo>
                  <a:lnTo>
                    <a:pt x="9" y="2"/>
                  </a:lnTo>
                  <a:lnTo>
                    <a:pt x="0" y="2"/>
                  </a:lnTo>
                  <a:lnTo>
                    <a:pt x="0" y="9"/>
                  </a:lnTo>
                  <a:lnTo>
                    <a:pt x="4" y="7"/>
                  </a:lnTo>
                  <a:lnTo>
                    <a:pt x="14" y="7"/>
                  </a:lnTo>
                  <a:lnTo>
                    <a:pt x="14" y="4"/>
                  </a:lnTo>
                  <a:lnTo>
                    <a:pt x="19" y="4"/>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0" name="Freeform 1644"/>
            <p:cNvSpPr>
              <a:spLocks/>
            </p:cNvSpPr>
            <p:nvPr/>
          </p:nvSpPr>
          <p:spPr bwMode="auto">
            <a:xfrm>
              <a:off x="9823" y="2342"/>
              <a:ext cx="17" cy="10"/>
            </a:xfrm>
            <a:custGeom>
              <a:avLst/>
              <a:gdLst/>
              <a:ahLst/>
              <a:cxnLst>
                <a:cxn ang="0">
                  <a:pos x="16" y="4"/>
                </a:cxn>
                <a:cxn ang="0">
                  <a:pos x="16" y="0"/>
                </a:cxn>
                <a:cxn ang="0">
                  <a:pos x="7" y="0"/>
                </a:cxn>
                <a:cxn ang="0">
                  <a:pos x="4" y="2"/>
                </a:cxn>
                <a:cxn ang="0">
                  <a:pos x="0" y="2"/>
                </a:cxn>
                <a:cxn ang="0">
                  <a:pos x="0" y="9"/>
                </a:cxn>
                <a:cxn ang="0">
                  <a:pos x="4" y="7"/>
                </a:cxn>
                <a:cxn ang="0">
                  <a:pos x="11" y="7"/>
                </a:cxn>
                <a:cxn ang="0">
                  <a:pos x="11" y="4"/>
                </a:cxn>
                <a:cxn ang="0">
                  <a:pos x="16" y="4"/>
                </a:cxn>
              </a:cxnLst>
              <a:rect l="0" t="0" r="r" b="b"/>
              <a:pathLst>
                <a:path w="17" h="10">
                  <a:moveTo>
                    <a:pt x="16" y="4"/>
                  </a:moveTo>
                  <a:lnTo>
                    <a:pt x="16" y="0"/>
                  </a:lnTo>
                  <a:lnTo>
                    <a:pt x="7" y="0"/>
                  </a:lnTo>
                  <a:lnTo>
                    <a:pt x="4" y="2"/>
                  </a:lnTo>
                  <a:lnTo>
                    <a:pt x="0" y="2"/>
                  </a:lnTo>
                  <a:lnTo>
                    <a:pt x="0" y="9"/>
                  </a:lnTo>
                  <a:lnTo>
                    <a:pt x="4" y="7"/>
                  </a:lnTo>
                  <a:lnTo>
                    <a:pt x="11" y="7"/>
                  </a:lnTo>
                  <a:lnTo>
                    <a:pt x="11" y="4"/>
                  </a:lnTo>
                  <a:lnTo>
                    <a:pt x="16"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1" name="Freeform 1645"/>
            <p:cNvSpPr>
              <a:spLocks/>
            </p:cNvSpPr>
            <p:nvPr/>
          </p:nvSpPr>
          <p:spPr bwMode="auto">
            <a:xfrm>
              <a:off x="9823" y="2342"/>
              <a:ext cx="17" cy="10"/>
            </a:xfrm>
            <a:custGeom>
              <a:avLst/>
              <a:gdLst/>
              <a:ahLst/>
              <a:cxnLst>
                <a:cxn ang="0">
                  <a:pos x="16" y="4"/>
                </a:cxn>
                <a:cxn ang="0">
                  <a:pos x="16" y="0"/>
                </a:cxn>
                <a:cxn ang="0">
                  <a:pos x="9" y="0"/>
                </a:cxn>
                <a:cxn ang="0">
                  <a:pos x="7" y="2"/>
                </a:cxn>
                <a:cxn ang="0">
                  <a:pos x="0" y="2"/>
                </a:cxn>
                <a:cxn ang="0">
                  <a:pos x="0" y="9"/>
                </a:cxn>
                <a:cxn ang="0">
                  <a:pos x="2" y="7"/>
                </a:cxn>
                <a:cxn ang="0">
                  <a:pos x="11" y="7"/>
                </a:cxn>
                <a:cxn ang="0">
                  <a:pos x="11" y="4"/>
                </a:cxn>
                <a:cxn ang="0">
                  <a:pos x="16" y="4"/>
                </a:cxn>
              </a:cxnLst>
              <a:rect l="0" t="0" r="r" b="b"/>
              <a:pathLst>
                <a:path w="17" h="10">
                  <a:moveTo>
                    <a:pt x="16" y="4"/>
                  </a:moveTo>
                  <a:lnTo>
                    <a:pt x="16" y="0"/>
                  </a:lnTo>
                  <a:lnTo>
                    <a:pt x="9" y="0"/>
                  </a:lnTo>
                  <a:lnTo>
                    <a:pt x="7" y="2"/>
                  </a:lnTo>
                  <a:lnTo>
                    <a:pt x="0" y="2"/>
                  </a:lnTo>
                  <a:lnTo>
                    <a:pt x="0" y="9"/>
                  </a:lnTo>
                  <a:lnTo>
                    <a:pt x="2" y="7"/>
                  </a:lnTo>
                  <a:lnTo>
                    <a:pt x="11" y="7"/>
                  </a:lnTo>
                  <a:lnTo>
                    <a:pt x="11" y="4"/>
                  </a:lnTo>
                  <a:lnTo>
                    <a:pt x="16" y="4"/>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2" name="Freeform 1646"/>
            <p:cNvSpPr>
              <a:spLocks/>
            </p:cNvSpPr>
            <p:nvPr/>
          </p:nvSpPr>
          <p:spPr bwMode="auto">
            <a:xfrm>
              <a:off x="9825" y="2342"/>
              <a:ext cx="15" cy="10"/>
            </a:xfrm>
            <a:custGeom>
              <a:avLst/>
              <a:gdLst/>
              <a:ahLst/>
              <a:cxnLst>
                <a:cxn ang="0">
                  <a:pos x="14" y="4"/>
                </a:cxn>
                <a:cxn ang="0">
                  <a:pos x="14" y="0"/>
                </a:cxn>
                <a:cxn ang="0">
                  <a:pos x="7" y="0"/>
                </a:cxn>
                <a:cxn ang="0">
                  <a:pos x="4" y="2"/>
                </a:cxn>
                <a:cxn ang="0">
                  <a:pos x="0" y="2"/>
                </a:cxn>
                <a:cxn ang="0">
                  <a:pos x="0" y="9"/>
                </a:cxn>
                <a:cxn ang="0">
                  <a:pos x="2" y="7"/>
                </a:cxn>
                <a:cxn ang="0">
                  <a:pos x="9" y="7"/>
                </a:cxn>
                <a:cxn ang="0">
                  <a:pos x="9" y="4"/>
                </a:cxn>
                <a:cxn ang="0">
                  <a:pos x="14" y="4"/>
                </a:cxn>
              </a:cxnLst>
              <a:rect l="0" t="0" r="r" b="b"/>
              <a:pathLst>
                <a:path w="15" h="10">
                  <a:moveTo>
                    <a:pt x="14" y="4"/>
                  </a:moveTo>
                  <a:lnTo>
                    <a:pt x="14" y="0"/>
                  </a:lnTo>
                  <a:lnTo>
                    <a:pt x="7" y="0"/>
                  </a:lnTo>
                  <a:lnTo>
                    <a:pt x="4" y="2"/>
                  </a:lnTo>
                  <a:lnTo>
                    <a:pt x="0" y="2"/>
                  </a:lnTo>
                  <a:lnTo>
                    <a:pt x="0" y="9"/>
                  </a:lnTo>
                  <a:lnTo>
                    <a:pt x="2" y="7"/>
                  </a:lnTo>
                  <a:lnTo>
                    <a:pt x="9" y="7"/>
                  </a:lnTo>
                  <a:lnTo>
                    <a:pt x="9" y="4"/>
                  </a:lnTo>
                  <a:lnTo>
                    <a:pt x="14" y="4"/>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3" name="Freeform 1647"/>
            <p:cNvSpPr>
              <a:spLocks/>
            </p:cNvSpPr>
            <p:nvPr/>
          </p:nvSpPr>
          <p:spPr bwMode="auto">
            <a:xfrm>
              <a:off x="9825" y="2342"/>
              <a:ext cx="15"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5" h="7">
                  <a:moveTo>
                    <a:pt x="14" y="4"/>
                  </a:moveTo>
                  <a:lnTo>
                    <a:pt x="14" y="0"/>
                  </a:lnTo>
                  <a:lnTo>
                    <a:pt x="7" y="0"/>
                  </a:lnTo>
                  <a:lnTo>
                    <a:pt x="4" y="2"/>
                  </a:lnTo>
                  <a:lnTo>
                    <a:pt x="0" y="2"/>
                  </a:lnTo>
                  <a:lnTo>
                    <a:pt x="0" y="7"/>
                  </a:lnTo>
                  <a:lnTo>
                    <a:pt x="9" y="7"/>
                  </a:lnTo>
                  <a:lnTo>
                    <a:pt x="9" y="4"/>
                  </a:lnTo>
                  <a:lnTo>
                    <a:pt x="14" y="4"/>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4" name="Freeform 1648"/>
            <p:cNvSpPr>
              <a:spLocks/>
            </p:cNvSpPr>
            <p:nvPr/>
          </p:nvSpPr>
          <p:spPr bwMode="auto">
            <a:xfrm>
              <a:off x="9828" y="2342"/>
              <a:ext cx="12" cy="7"/>
            </a:xfrm>
            <a:custGeom>
              <a:avLst/>
              <a:gdLst/>
              <a:ahLst/>
              <a:cxnLst>
                <a:cxn ang="0">
                  <a:pos x="0" y="2"/>
                </a:cxn>
                <a:cxn ang="0">
                  <a:pos x="0" y="7"/>
                </a:cxn>
                <a:cxn ang="0">
                  <a:pos x="7" y="7"/>
                </a:cxn>
                <a:cxn ang="0">
                  <a:pos x="7" y="4"/>
                </a:cxn>
                <a:cxn ang="0">
                  <a:pos x="12" y="4"/>
                </a:cxn>
                <a:cxn ang="0">
                  <a:pos x="12" y="0"/>
                </a:cxn>
                <a:cxn ang="0">
                  <a:pos x="4" y="0"/>
                </a:cxn>
                <a:cxn ang="0">
                  <a:pos x="0" y="2"/>
                </a:cxn>
              </a:cxnLst>
              <a:rect l="0" t="0" r="r" b="b"/>
              <a:pathLst>
                <a:path w="12" h="7">
                  <a:moveTo>
                    <a:pt x="0" y="2"/>
                  </a:moveTo>
                  <a:lnTo>
                    <a:pt x="0" y="7"/>
                  </a:lnTo>
                  <a:lnTo>
                    <a:pt x="7" y="7"/>
                  </a:lnTo>
                  <a:lnTo>
                    <a:pt x="7" y="4"/>
                  </a:lnTo>
                  <a:lnTo>
                    <a:pt x="12" y="4"/>
                  </a:lnTo>
                  <a:lnTo>
                    <a:pt x="12" y="0"/>
                  </a:lnTo>
                  <a:lnTo>
                    <a:pt x="4" y="0"/>
                  </a:lnTo>
                  <a:lnTo>
                    <a:pt x="0" y="2"/>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5" name="Freeform 1649"/>
            <p:cNvSpPr>
              <a:spLocks/>
            </p:cNvSpPr>
            <p:nvPr/>
          </p:nvSpPr>
          <p:spPr bwMode="auto">
            <a:xfrm>
              <a:off x="9828" y="2342"/>
              <a:ext cx="12" cy="7"/>
            </a:xfrm>
            <a:custGeom>
              <a:avLst/>
              <a:gdLst/>
              <a:ahLst/>
              <a:cxnLst>
                <a:cxn ang="0">
                  <a:pos x="12" y="4"/>
                </a:cxn>
                <a:cxn ang="0">
                  <a:pos x="12" y="0"/>
                </a:cxn>
                <a:cxn ang="0">
                  <a:pos x="4" y="0"/>
                </a:cxn>
                <a:cxn ang="0">
                  <a:pos x="4" y="2"/>
                </a:cxn>
                <a:cxn ang="0">
                  <a:pos x="0" y="2"/>
                </a:cxn>
                <a:cxn ang="0">
                  <a:pos x="0" y="7"/>
                </a:cxn>
                <a:cxn ang="0">
                  <a:pos x="7" y="7"/>
                </a:cxn>
                <a:cxn ang="0">
                  <a:pos x="7" y="4"/>
                </a:cxn>
                <a:cxn ang="0">
                  <a:pos x="12" y="4"/>
                </a:cxn>
              </a:cxnLst>
              <a:rect l="0" t="0" r="r" b="b"/>
              <a:pathLst>
                <a:path w="12" h="7">
                  <a:moveTo>
                    <a:pt x="12" y="4"/>
                  </a:moveTo>
                  <a:lnTo>
                    <a:pt x="12" y="0"/>
                  </a:lnTo>
                  <a:lnTo>
                    <a:pt x="4" y="0"/>
                  </a:lnTo>
                  <a:lnTo>
                    <a:pt x="4" y="2"/>
                  </a:lnTo>
                  <a:lnTo>
                    <a:pt x="0" y="2"/>
                  </a:lnTo>
                  <a:lnTo>
                    <a:pt x="0" y="7"/>
                  </a:lnTo>
                  <a:lnTo>
                    <a:pt x="7" y="7"/>
                  </a:lnTo>
                  <a:lnTo>
                    <a:pt x="7" y="4"/>
                  </a:lnTo>
                  <a:lnTo>
                    <a:pt x="12" y="4"/>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6" name="Freeform 1650"/>
            <p:cNvSpPr>
              <a:spLocks/>
            </p:cNvSpPr>
            <p:nvPr/>
          </p:nvSpPr>
          <p:spPr bwMode="auto">
            <a:xfrm>
              <a:off x="9830" y="2342"/>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7" name="Freeform 1651"/>
            <p:cNvSpPr>
              <a:spLocks/>
            </p:cNvSpPr>
            <p:nvPr/>
          </p:nvSpPr>
          <p:spPr bwMode="auto">
            <a:xfrm>
              <a:off x="9828" y="2270"/>
              <a:ext cx="12" cy="70"/>
            </a:xfrm>
            <a:custGeom>
              <a:avLst/>
              <a:gdLst/>
              <a:ahLst/>
              <a:cxnLst>
                <a:cxn ang="0">
                  <a:pos x="9" y="33"/>
                </a:cxn>
                <a:cxn ang="0">
                  <a:pos x="9" y="16"/>
                </a:cxn>
                <a:cxn ang="0">
                  <a:pos x="4" y="0"/>
                </a:cxn>
                <a:cxn ang="0">
                  <a:pos x="0" y="0"/>
                </a:cxn>
                <a:cxn ang="0">
                  <a:pos x="4" y="19"/>
                </a:cxn>
                <a:cxn ang="0">
                  <a:pos x="4" y="36"/>
                </a:cxn>
                <a:cxn ang="0">
                  <a:pos x="7" y="52"/>
                </a:cxn>
                <a:cxn ang="0">
                  <a:pos x="7" y="69"/>
                </a:cxn>
                <a:cxn ang="0">
                  <a:pos x="12" y="67"/>
                </a:cxn>
                <a:cxn ang="0">
                  <a:pos x="12" y="50"/>
                </a:cxn>
                <a:cxn ang="0">
                  <a:pos x="9" y="33"/>
                </a:cxn>
              </a:cxnLst>
              <a:rect l="0" t="0" r="r" b="b"/>
              <a:pathLst>
                <a:path w="12" h="70">
                  <a:moveTo>
                    <a:pt x="9" y="33"/>
                  </a:moveTo>
                  <a:lnTo>
                    <a:pt x="9" y="16"/>
                  </a:lnTo>
                  <a:lnTo>
                    <a:pt x="4" y="0"/>
                  </a:lnTo>
                  <a:lnTo>
                    <a:pt x="0" y="0"/>
                  </a:lnTo>
                  <a:lnTo>
                    <a:pt x="4" y="19"/>
                  </a:lnTo>
                  <a:lnTo>
                    <a:pt x="4" y="36"/>
                  </a:lnTo>
                  <a:lnTo>
                    <a:pt x="7" y="52"/>
                  </a:lnTo>
                  <a:lnTo>
                    <a:pt x="7" y="69"/>
                  </a:lnTo>
                  <a:lnTo>
                    <a:pt x="12" y="67"/>
                  </a:lnTo>
                  <a:lnTo>
                    <a:pt x="12" y="50"/>
                  </a:lnTo>
                  <a:lnTo>
                    <a:pt x="9" y="33"/>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8" name="Freeform 1652"/>
            <p:cNvSpPr>
              <a:spLocks/>
            </p:cNvSpPr>
            <p:nvPr/>
          </p:nvSpPr>
          <p:spPr bwMode="auto">
            <a:xfrm>
              <a:off x="9828" y="2270"/>
              <a:ext cx="9"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9" h="70">
                  <a:moveTo>
                    <a:pt x="4" y="0"/>
                  </a:moveTo>
                  <a:lnTo>
                    <a:pt x="0" y="0"/>
                  </a:lnTo>
                  <a:lnTo>
                    <a:pt x="2" y="19"/>
                  </a:lnTo>
                  <a:lnTo>
                    <a:pt x="4" y="36"/>
                  </a:lnTo>
                  <a:lnTo>
                    <a:pt x="4" y="69"/>
                  </a:lnTo>
                  <a:lnTo>
                    <a:pt x="9" y="67"/>
                  </a:lnTo>
                  <a:lnTo>
                    <a:pt x="9" y="33"/>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9" name="Freeform 1653"/>
            <p:cNvSpPr>
              <a:spLocks/>
            </p:cNvSpPr>
            <p:nvPr/>
          </p:nvSpPr>
          <p:spPr bwMode="auto">
            <a:xfrm>
              <a:off x="9825" y="2270"/>
              <a:ext cx="12" cy="70"/>
            </a:xfrm>
            <a:custGeom>
              <a:avLst/>
              <a:gdLst/>
              <a:ahLst/>
              <a:cxnLst>
                <a:cxn ang="0">
                  <a:pos x="7" y="0"/>
                </a:cxn>
                <a:cxn ang="0">
                  <a:pos x="0" y="0"/>
                </a:cxn>
                <a:cxn ang="0">
                  <a:pos x="4" y="19"/>
                </a:cxn>
                <a:cxn ang="0">
                  <a:pos x="4" y="26"/>
                </a:cxn>
                <a:cxn ang="0">
                  <a:pos x="7" y="36"/>
                </a:cxn>
                <a:cxn ang="0">
                  <a:pos x="7" y="69"/>
                </a:cxn>
                <a:cxn ang="0">
                  <a:pos x="12" y="67"/>
                </a:cxn>
                <a:cxn ang="0">
                  <a:pos x="12" y="33"/>
                </a:cxn>
                <a:cxn ang="0">
                  <a:pos x="7" y="0"/>
                </a:cxn>
              </a:cxnLst>
              <a:rect l="0" t="0" r="r" b="b"/>
              <a:pathLst>
                <a:path w="12" h="70">
                  <a:moveTo>
                    <a:pt x="7" y="0"/>
                  </a:moveTo>
                  <a:lnTo>
                    <a:pt x="0" y="0"/>
                  </a:lnTo>
                  <a:lnTo>
                    <a:pt x="4" y="19"/>
                  </a:lnTo>
                  <a:lnTo>
                    <a:pt x="4" y="26"/>
                  </a:lnTo>
                  <a:lnTo>
                    <a:pt x="7" y="36"/>
                  </a:lnTo>
                  <a:lnTo>
                    <a:pt x="7" y="69"/>
                  </a:lnTo>
                  <a:lnTo>
                    <a:pt x="12" y="67"/>
                  </a:lnTo>
                  <a:lnTo>
                    <a:pt x="12" y="33"/>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0" name="Freeform 1654"/>
            <p:cNvSpPr>
              <a:spLocks/>
            </p:cNvSpPr>
            <p:nvPr/>
          </p:nvSpPr>
          <p:spPr bwMode="auto">
            <a:xfrm>
              <a:off x="9825" y="2270"/>
              <a:ext cx="12" cy="70"/>
            </a:xfrm>
            <a:custGeom>
              <a:avLst/>
              <a:gdLst/>
              <a:ahLst/>
              <a:cxnLst>
                <a:cxn ang="0">
                  <a:pos x="4" y="0"/>
                </a:cxn>
                <a:cxn ang="0">
                  <a:pos x="0" y="0"/>
                </a:cxn>
                <a:cxn ang="0">
                  <a:pos x="2" y="19"/>
                </a:cxn>
                <a:cxn ang="0">
                  <a:pos x="4" y="36"/>
                </a:cxn>
                <a:cxn ang="0">
                  <a:pos x="4" y="52"/>
                </a:cxn>
                <a:cxn ang="0">
                  <a:pos x="7" y="69"/>
                </a:cxn>
                <a:cxn ang="0">
                  <a:pos x="12" y="67"/>
                </a:cxn>
                <a:cxn ang="0">
                  <a:pos x="12" y="50"/>
                </a:cxn>
                <a:cxn ang="0">
                  <a:pos x="4" y="0"/>
                </a:cxn>
              </a:cxnLst>
              <a:rect l="0" t="0" r="r" b="b"/>
              <a:pathLst>
                <a:path w="12" h="70">
                  <a:moveTo>
                    <a:pt x="4" y="0"/>
                  </a:moveTo>
                  <a:lnTo>
                    <a:pt x="0" y="0"/>
                  </a:lnTo>
                  <a:lnTo>
                    <a:pt x="2" y="19"/>
                  </a:lnTo>
                  <a:lnTo>
                    <a:pt x="4" y="36"/>
                  </a:lnTo>
                  <a:lnTo>
                    <a:pt x="4" y="52"/>
                  </a:lnTo>
                  <a:lnTo>
                    <a:pt x="7" y="69"/>
                  </a:lnTo>
                  <a:lnTo>
                    <a:pt x="12" y="67"/>
                  </a:lnTo>
                  <a:lnTo>
                    <a:pt x="12" y="50"/>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1" name="Freeform 1655"/>
            <p:cNvSpPr>
              <a:spLocks/>
            </p:cNvSpPr>
            <p:nvPr/>
          </p:nvSpPr>
          <p:spPr bwMode="auto">
            <a:xfrm>
              <a:off x="9825"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2" name="Freeform 1656"/>
            <p:cNvSpPr>
              <a:spLocks/>
            </p:cNvSpPr>
            <p:nvPr/>
          </p:nvSpPr>
          <p:spPr bwMode="auto">
            <a:xfrm>
              <a:off x="9823" y="2270"/>
              <a:ext cx="12" cy="70"/>
            </a:xfrm>
            <a:custGeom>
              <a:avLst/>
              <a:gdLst/>
              <a:ahLst/>
              <a:cxnLst>
                <a:cxn ang="0">
                  <a:pos x="7" y="52"/>
                </a:cxn>
                <a:cxn ang="0">
                  <a:pos x="7" y="69"/>
                </a:cxn>
                <a:cxn ang="0">
                  <a:pos x="11" y="67"/>
                </a:cxn>
                <a:cxn ang="0">
                  <a:pos x="11"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1" y="67"/>
                  </a:lnTo>
                  <a:lnTo>
                    <a:pt x="11" y="50"/>
                  </a:lnTo>
                  <a:lnTo>
                    <a:pt x="9" y="33"/>
                  </a:lnTo>
                  <a:lnTo>
                    <a:pt x="9" y="16"/>
                  </a:lnTo>
                  <a:lnTo>
                    <a:pt x="4" y="0"/>
                  </a:lnTo>
                  <a:lnTo>
                    <a:pt x="0" y="0"/>
                  </a:lnTo>
                  <a:lnTo>
                    <a:pt x="2" y="19"/>
                  </a:lnTo>
                  <a:lnTo>
                    <a:pt x="7" y="5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3" name="Freeform 1657"/>
            <p:cNvSpPr>
              <a:spLocks/>
            </p:cNvSpPr>
            <p:nvPr/>
          </p:nvSpPr>
          <p:spPr bwMode="auto">
            <a:xfrm>
              <a:off x="9823" y="2270"/>
              <a:ext cx="9"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9" h="70">
                  <a:moveTo>
                    <a:pt x="4" y="0"/>
                  </a:moveTo>
                  <a:lnTo>
                    <a:pt x="0" y="0"/>
                  </a:lnTo>
                  <a:lnTo>
                    <a:pt x="2" y="19"/>
                  </a:lnTo>
                  <a:lnTo>
                    <a:pt x="4" y="36"/>
                  </a:lnTo>
                  <a:lnTo>
                    <a:pt x="4" y="69"/>
                  </a:lnTo>
                  <a:lnTo>
                    <a:pt x="9" y="67"/>
                  </a:lnTo>
                  <a:lnTo>
                    <a:pt x="9" y="33"/>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4" name="Freeform 1658"/>
            <p:cNvSpPr>
              <a:spLocks/>
            </p:cNvSpPr>
            <p:nvPr/>
          </p:nvSpPr>
          <p:spPr bwMode="auto">
            <a:xfrm>
              <a:off x="9820" y="2270"/>
              <a:ext cx="12" cy="70"/>
            </a:xfrm>
            <a:custGeom>
              <a:avLst/>
              <a:gdLst/>
              <a:ahLst/>
              <a:cxnLst>
                <a:cxn ang="0">
                  <a:pos x="7" y="0"/>
                </a:cxn>
                <a:cxn ang="0">
                  <a:pos x="0" y="0"/>
                </a:cxn>
                <a:cxn ang="0">
                  <a:pos x="4" y="19"/>
                </a:cxn>
                <a:cxn ang="0">
                  <a:pos x="4" y="36"/>
                </a:cxn>
                <a:cxn ang="0">
                  <a:pos x="7" y="52"/>
                </a:cxn>
                <a:cxn ang="0">
                  <a:pos x="7" y="69"/>
                </a:cxn>
                <a:cxn ang="0">
                  <a:pos x="11" y="67"/>
                </a:cxn>
                <a:cxn ang="0">
                  <a:pos x="11" y="33"/>
                </a:cxn>
                <a:cxn ang="0">
                  <a:pos x="7" y="0"/>
                </a:cxn>
              </a:cxnLst>
              <a:rect l="0" t="0" r="r" b="b"/>
              <a:pathLst>
                <a:path w="12" h="70">
                  <a:moveTo>
                    <a:pt x="7" y="0"/>
                  </a:moveTo>
                  <a:lnTo>
                    <a:pt x="0" y="0"/>
                  </a:lnTo>
                  <a:lnTo>
                    <a:pt x="4" y="19"/>
                  </a:lnTo>
                  <a:lnTo>
                    <a:pt x="4" y="36"/>
                  </a:lnTo>
                  <a:lnTo>
                    <a:pt x="7" y="52"/>
                  </a:lnTo>
                  <a:lnTo>
                    <a:pt x="7" y="69"/>
                  </a:lnTo>
                  <a:lnTo>
                    <a:pt x="11" y="67"/>
                  </a:lnTo>
                  <a:lnTo>
                    <a:pt x="11" y="33"/>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5" name="Freeform 1659"/>
            <p:cNvSpPr>
              <a:spLocks/>
            </p:cNvSpPr>
            <p:nvPr/>
          </p:nvSpPr>
          <p:spPr bwMode="auto">
            <a:xfrm>
              <a:off x="9820" y="2270"/>
              <a:ext cx="12" cy="70"/>
            </a:xfrm>
            <a:custGeom>
              <a:avLst/>
              <a:gdLst/>
              <a:ahLst/>
              <a:cxnLst>
                <a:cxn ang="0">
                  <a:pos x="4" y="0"/>
                </a:cxn>
                <a:cxn ang="0">
                  <a:pos x="0" y="0"/>
                </a:cxn>
                <a:cxn ang="0">
                  <a:pos x="2" y="19"/>
                </a:cxn>
                <a:cxn ang="0">
                  <a:pos x="4" y="36"/>
                </a:cxn>
                <a:cxn ang="0">
                  <a:pos x="4" y="52"/>
                </a:cxn>
                <a:cxn ang="0">
                  <a:pos x="7" y="69"/>
                </a:cxn>
                <a:cxn ang="0">
                  <a:pos x="11" y="67"/>
                </a:cxn>
                <a:cxn ang="0">
                  <a:pos x="11" y="50"/>
                </a:cxn>
                <a:cxn ang="0">
                  <a:pos x="4" y="0"/>
                </a:cxn>
              </a:cxnLst>
              <a:rect l="0" t="0" r="r" b="b"/>
              <a:pathLst>
                <a:path w="12" h="70">
                  <a:moveTo>
                    <a:pt x="4" y="0"/>
                  </a:moveTo>
                  <a:lnTo>
                    <a:pt x="0" y="0"/>
                  </a:lnTo>
                  <a:lnTo>
                    <a:pt x="2" y="19"/>
                  </a:lnTo>
                  <a:lnTo>
                    <a:pt x="4" y="36"/>
                  </a:lnTo>
                  <a:lnTo>
                    <a:pt x="4" y="52"/>
                  </a:lnTo>
                  <a:lnTo>
                    <a:pt x="7" y="69"/>
                  </a:lnTo>
                  <a:lnTo>
                    <a:pt x="11" y="67"/>
                  </a:lnTo>
                  <a:lnTo>
                    <a:pt x="11" y="50"/>
                  </a:lnTo>
                  <a:lnTo>
                    <a:pt x="4" y="0"/>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6" name="Freeform 1660"/>
            <p:cNvSpPr>
              <a:spLocks/>
            </p:cNvSpPr>
            <p:nvPr/>
          </p:nvSpPr>
          <p:spPr bwMode="auto">
            <a:xfrm>
              <a:off x="9820"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7" name="Freeform 1661"/>
            <p:cNvSpPr>
              <a:spLocks/>
            </p:cNvSpPr>
            <p:nvPr/>
          </p:nvSpPr>
          <p:spPr bwMode="auto">
            <a:xfrm>
              <a:off x="9818" y="2270"/>
              <a:ext cx="12" cy="70"/>
            </a:xfrm>
            <a:custGeom>
              <a:avLst/>
              <a:gdLst/>
              <a:ahLst/>
              <a:cxnLst>
                <a:cxn ang="0">
                  <a:pos x="7" y="52"/>
                </a:cxn>
                <a:cxn ang="0">
                  <a:pos x="7" y="69"/>
                </a:cxn>
                <a:cxn ang="0">
                  <a:pos x="11" y="67"/>
                </a:cxn>
                <a:cxn ang="0">
                  <a:pos x="11"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1" y="67"/>
                  </a:lnTo>
                  <a:lnTo>
                    <a:pt x="11" y="50"/>
                  </a:lnTo>
                  <a:lnTo>
                    <a:pt x="9" y="33"/>
                  </a:lnTo>
                  <a:lnTo>
                    <a:pt x="9" y="16"/>
                  </a:lnTo>
                  <a:lnTo>
                    <a:pt x="4" y="0"/>
                  </a:lnTo>
                  <a:lnTo>
                    <a:pt x="0" y="0"/>
                  </a:lnTo>
                  <a:lnTo>
                    <a:pt x="2" y="19"/>
                  </a:lnTo>
                  <a:lnTo>
                    <a:pt x="7" y="5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8" name="Freeform 1662"/>
            <p:cNvSpPr>
              <a:spLocks/>
            </p:cNvSpPr>
            <p:nvPr/>
          </p:nvSpPr>
          <p:spPr bwMode="auto">
            <a:xfrm>
              <a:off x="9818" y="2270"/>
              <a:ext cx="10" cy="70"/>
            </a:xfrm>
            <a:custGeom>
              <a:avLst/>
              <a:gdLst/>
              <a:ahLst/>
              <a:cxnLst>
                <a:cxn ang="0">
                  <a:pos x="4" y="0"/>
                </a:cxn>
                <a:cxn ang="0">
                  <a:pos x="0" y="0"/>
                </a:cxn>
                <a:cxn ang="0">
                  <a:pos x="2" y="19"/>
                </a:cxn>
                <a:cxn ang="0">
                  <a:pos x="4" y="36"/>
                </a:cxn>
                <a:cxn ang="0">
                  <a:pos x="4" y="69"/>
                </a:cxn>
                <a:cxn ang="0">
                  <a:pos x="9" y="67"/>
                </a:cxn>
                <a:cxn ang="0">
                  <a:pos x="9" y="33"/>
                </a:cxn>
                <a:cxn ang="0">
                  <a:pos x="4" y="0"/>
                </a:cxn>
              </a:cxnLst>
              <a:rect l="0" t="0" r="r" b="b"/>
              <a:pathLst>
                <a:path w="10" h="70">
                  <a:moveTo>
                    <a:pt x="4" y="0"/>
                  </a:moveTo>
                  <a:lnTo>
                    <a:pt x="0" y="0"/>
                  </a:lnTo>
                  <a:lnTo>
                    <a:pt x="2" y="19"/>
                  </a:lnTo>
                  <a:lnTo>
                    <a:pt x="4" y="36"/>
                  </a:lnTo>
                  <a:lnTo>
                    <a:pt x="4" y="69"/>
                  </a:lnTo>
                  <a:lnTo>
                    <a:pt x="9" y="67"/>
                  </a:lnTo>
                  <a:lnTo>
                    <a:pt x="9" y="33"/>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9" name="Freeform 1663"/>
            <p:cNvSpPr>
              <a:spLocks/>
            </p:cNvSpPr>
            <p:nvPr/>
          </p:nvSpPr>
          <p:spPr bwMode="auto">
            <a:xfrm>
              <a:off x="9436" y="2908"/>
              <a:ext cx="108" cy="29"/>
            </a:xfrm>
            <a:custGeom>
              <a:avLst/>
              <a:gdLst/>
              <a:ahLst/>
              <a:cxnLst>
                <a:cxn ang="0">
                  <a:pos x="0" y="28"/>
                </a:cxn>
                <a:cxn ang="0">
                  <a:pos x="108" y="21"/>
                </a:cxn>
                <a:cxn ang="0">
                  <a:pos x="105" y="0"/>
                </a:cxn>
                <a:cxn ang="0">
                  <a:pos x="2" y="11"/>
                </a:cxn>
                <a:cxn ang="0">
                  <a:pos x="0" y="28"/>
                </a:cxn>
              </a:cxnLst>
              <a:rect l="0" t="0" r="r" b="b"/>
              <a:pathLst>
                <a:path w="108" h="29">
                  <a:moveTo>
                    <a:pt x="0" y="28"/>
                  </a:moveTo>
                  <a:lnTo>
                    <a:pt x="108" y="21"/>
                  </a:lnTo>
                  <a:lnTo>
                    <a:pt x="105" y="0"/>
                  </a:lnTo>
                  <a:lnTo>
                    <a:pt x="2" y="11"/>
                  </a:lnTo>
                  <a:lnTo>
                    <a:pt x="0" y="2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0" name="Freeform 1664"/>
            <p:cNvSpPr>
              <a:spLocks/>
            </p:cNvSpPr>
            <p:nvPr/>
          </p:nvSpPr>
          <p:spPr bwMode="auto">
            <a:xfrm>
              <a:off x="9513" y="2731"/>
              <a:ext cx="288" cy="233"/>
            </a:xfrm>
            <a:custGeom>
              <a:avLst/>
              <a:gdLst/>
              <a:ahLst/>
              <a:cxnLst>
                <a:cxn ang="0">
                  <a:pos x="237" y="40"/>
                </a:cxn>
                <a:cxn ang="0">
                  <a:pos x="158" y="4"/>
                </a:cxn>
                <a:cxn ang="0">
                  <a:pos x="112" y="0"/>
                </a:cxn>
                <a:cxn ang="0">
                  <a:pos x="103" y="7"/>
                </a:cxn>
                <a:cxn ang="0">
                  <a:pos x="81" y="36"/>
                </a:cxn>
                <a:cxn ang="0">
                  <a:pos x="74" y="48"/>
                </a:cxn>
                <a:cxn ang="0">
                  <a:pos x="69" y="60"/>
                </a:cxn>
                <a:cxn ang="0">
                  <a:pos x="62" y="72"/>
                </a:cxn>
                <a:cxn ang="0">
                  <a:pos x="57" y="81"/>
                </a:cxn>
                <a:cxn ang="0">
                  <a:pos x="50" y="93"/>
                </a:cxn>
                <a:cxn ang="0">
                  <a:pos x="45" y="105"/>
                </a:cxn>
                <a:cxn ang="0">
                  <a:pos x="38" y="117"/>
                </a:cxn>
                <a:cxn ang="0">
                  <a:pos x="33" y="129"/>
                </a:cxn>
                <a:cxn ang="0">
                  <a:pos x="28" y="139"/>
                </a:cxn>
                <a:cxn ang="0">
                  <a:pos x="21" y="148"/>
                </a:cxn>
                <a:cxn ang="0">
                  <a:pos x="16" y="158"/>
                </a:cxn>
                <a:cxn ang="0">
                  <a:pos x="9" y="165"/>
                </a:cxn>
                <a:cxn ang="0">
                  <a:pos x="0" y="182"/>
                </a:cxn>
                <a:cxn ang="0">
                  <a:pos x="4" y="182"/>
                </a:cxn>
                <a:cxn ang="0">
                  <a:pos x="7" y="184"/>
                </a:cxn>
                <a:cxn ang="0">
                  <a:pos x="11" y="187"/>
                </a:cxn>
                <a:cxn ang="0">
                  <a:pos x="16" y="187"/>
                </a:cxn>
                <a:cxn ang="0">
                  <a:pos x="19" y="189"/>
                </a:cxn>
                <a:cxn ang="0">
                  <a:pos x="28" y="189"/>
                </a:cxn>
                <a:cxn ang="0">
                  <a:pos x="31" y="192"/>
                </a:cxn>
                <a:cxn ang="0">
                  <a:pos x="43" y="192"/>
                </a:cxn>
                <a:cxn ang="0">
                  <a:pos x="50" y="199"/>
                </a:cxn>
                <a:cxn ang="0">
                  <a:pos x="55" y="201"/>
                </a:cxn>
                <a:cxn ang="0">
                  <a:pos x="40" y="206"/>
                </a:cxn>
                <a:cxn ang="0">
                  <a:pos x="23" y="208"/>
                </a:cxn>
                <a:cxn ang="0">
                  <a:pos x="16" y="211"/>
                </a:cxn>
                <a:cxn ang="0">
                  <a:pos x="19" y="216"/>
                </a:cxn>
                <a:cxn ang="0">
                  <a:pos x="23" y="218"/>
                </a:cxn>
                <a:cxn ang="0">
                  <a:pos x="33" y="218"/>
                </a:cxn>
                <a:cxn ang="0">
                  <a:pos x="36" y="220"/>
                </a:cxn>
                <a:cxn ang="0">
                  <a:pos x="81" y="220"/>
                </a:cxn>
                <a:cxn ang="0">
                  <a:pos x="131" y="223"/>
                </a:cxn>
                <a:cxn ang="0">
                  <a:pos x="151" y="232"/>
                </a:cxn>
                <a:cxn ang="0">
                  <a:pos x="158" y="230"/>
                </a:cxn>
                <a:cxn ang="0">
                  <a:pos x="163" y="230"/>
                </a:cxn>
                <a:cxn ang="0">
                  <a:pos x="167" y="228"/>
                </a:cxn>
                <a:cxn ang="0">
                  <a:pos x="175" y="225"/>
                </a:cxn>
                <a:cxn ang="0">
                  <a:pos x="180" y="223"/>
                </a:cxn>
                <a:cxn ang="0">
                  <a:pos x="184" y="223"/>
                </a:cxn>
                <a:cxn ang="0">
                  <a:pos x="194" y="218"/>
                </a:cxn>
                <a:cxn ang="0">
                  <a:pos x="196" y="218"/>
                </a:cxn>
                <a:cxn ang="0">
                  <a:pos x="201" y="213"/>
                </a:cxn>
                <a:cxn ang="0">
                  <a:pos x="199" y="208"/>
                </a:cxn>
                <a:cxn ang="0">
                  <a:pos x="194" y="208"/>
                </a:cxn>
                <a:cxn ang="0">
                  <a:pos x="211" y="184"/>
                </a:cxn>
                <a:cxn ang="0">
                  <a:pos x="285" y="175"/>
                </a:cxn>
                <a:cxn ang="0">
                  <a:pos x="287" y="84"/>
                </a:cxn>
                <a:cxn ang="0">
                  <a:pos x="237" y="40"/>
                </a:cxn>
              </a:cxnLst>
              <a:rect l="0" t="0" r="r" b="b"/>
              <a:pathLst>
                <a:path w="288" h="233">
                  <a:moveTo>
                    <a:pt x="237" y="40"/>
                  </a:moveTo>
                  <a:lnTo>
                    <a:pt x="158" y="4"/>
                  </a:lnTo>
                  <a:lnTo>
                    <a:pt x="112" y="0"/>
                  </a:lnTo>
                  <a:lnTo>
                    <a:pt x="103" y="7"/>
                  </a:lnTo>
                  <a:lnTo>
                    <a:pt x="81" y="36"/>
                  </a:lnTo>
                  <a:lnTo>
                    <a:pt x="74" y="48"/>
                  </a:lnTo>
                  <a:lnTo>
                    <a:pt x="69" y="60"/>
                  </a:lnTo>
                  <a:lnTo>
                    <a:pt x="62" y="72"/>
                  </a:lnTo>
                  <a:lnTo>
                    <a:pt x="57" y="81"/>
                  </a:lnTo>
                  <a:lnTo>
                    <a:pt x="50" y="93"/>
                  </a:lnTo>
                  <a:lnTo>
                    <a:pt x="45" y="105"/>
                  </a:lnTo>
                  <a:lnTo>
                    <a:pt x="38" y="117"/>
                  </a:lnTo>
                  <a:lnTo>
                    <a:pt x="33" y="129"/>
                  </a:lnTo>
                  <a:lnTo>
                    <a:pt x="28" y="139"/>
                  </a:lnTo>
                  <a:lnTo>
                    <a:pt x="21" y="148"/>
                  </a:lnTo>
                  <a:lnTo>
                    <a:pt x="16" y="158"/>
                  </a:lnTo>
                  <a:lnTo>
                    <a:pt x="9" y="165"/>
                  </a:lnTo>
                  <a:lnTo>
                    <a:pt x="0" y="182"/>
                  </a:lnTo>
                  <a:lnTo>
                    <a:pt x="4" y="182"/>
                  </a:lnTo>
                  <a:lnTo>
                    <a:pt x="7" y="184"/>
                  </a:lnTo>
                  <a:lnTo>
                    <a:pt x="11" y="187"/>
                  </a:lnTo>
                  <a:lnTo>
                    <a:pt x="16" y="187"/>
                  </a:lnTo>
                  <a:lnTo>
                    <a:pt x="19" y="189"/>
                  </a:lnTo>
                  <a:lnTo>
                    <a:pt x="28" y="189"/>
                  </a:lnTo>
                  <a:lnTo>
                    <a:pt x="31" y="192"/>
                  </a:lnTo>
                  <a:lnTo>
                    <a:pt x="43" y="192"/>
                  </a:lnTo>
                  <a:lnTo>
                    <a:pt x="50" y="199"/>
                  </a:lnTo>
                  <a:lnTo>
                    <a:pt x="55" y="201"/>
                  </a:lnTo>
                  <a:lnTo>
                    <a:pt x="40" y="206"/>
                  </a:lnTo>
                  <a:lnTo>
                    <a:pt x="23" y="208"/>
                  </a:lnTo>
                  <a:lnTo>
                    <a:pt x="16" y="211"/>
                  </a:lnTo>
                  <a:lnTo>
                    <a:pt x="19" y="216"/>
                  </a:lnTo>
                  <a:lnTo>
                    <a:pt x="23" y="218"/>
                  </a:lnTo>
                  <a:lnTo>
                    <a:pt x="33" y="218"/>
                  </a:lnTo>
                  <a:lnTo>
                    <a:pt x="36" y="220"/>
                  </a:lnTo>
                  <a:lnTo>
                    <a:pt x="81" y="220"/>
                  </a:lnTo>
                  <a:lnTo>
                    <a:pt x="131" y="223"/>
                  </a:lnTo>
                  <a:lnTo>
                    <a:pt x="151" y="232"/>
                  </a:lnTo>
                  <a:lnTo>
                    <a:pt x="158" y="230"/>
                  </a:lnTo>
                  <a:lnTo>
                    <a:pt x="163" y="230"/>
                  </a:lnTo>
                  <a:lnTo>
                    <a:pt x="167" y="228"/>
                  </a:lnTo>
                  <a:lnTo>
                    <a:pt x="175" y="225"/>
                  </a:lnTo>
                  <a:lnTo>
                    <a:pt x="180" y="223"/>
                  </a:lnTo>
                  <a:lnTo>
                    <a:pt x="184" y="223"/>
                  </a:lnTo>
                  <a:lnTo>
                    <a:pt x="194" y="218"/>
                  </a:lnTo>
                  <a:lnTo>
                    <a:pt x="196" y="218"/>
                  </a:lnTo>
                  <a:lnTo>
                    <a:pt x="201" y="213"/>
                  </a:lnTo>
                  <a:lnTo>
                    <a:pt x="199" y="208"/>
                  </a:lnTo>
                  <a:lnTo>
                    <a:pt x="194" y="208"/>
                  </a:lnTo>
                  <a:lnTo>
                    <a:pt x="211" y="184"/>
                  </a:lnTo>
                  <a:lnTo>
                    <a:pt x="285" y="175"/>
                  </a:lnTo>
                  <a:lnTo>
                    <a:pt x="287" y="84"/>
                  </a:lnTo>
                  <a:lnTo>
                    <a:pt x="237" y="40"/>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1" name="Freeform 1665"/>
            <p:cNvSpPr>
              <a:spLocks/>
            </p:cNvSpPr>
            <p:nvPr/>
          </p:nvSpPr>
          <p:spPr bwMode="auto">
            <a:xfrm>
              <a:off x="9355" y="2848"/>
              <a:ext cx="53" cy="82"/>
            </a:xfrm>
            <a:custGeom>
              <a:avLst/>
              <a:gdLst/>
              <a:ahLst/>
              <a:cxnLst>
                <a:cxn ang="0">
                  <a:pos x="7" y="2"/>
                </a:cxn>
                <a:cxn ang="0">
                  <a:pos x="7" y="2"/>
                </a:cxn>
                <a:cxn ang="0">
                  <a:pos x="4" y="19"/>
                </a:cxn>
                <a:cxn ang="0">
                  <a:pos x="0" y="55"/>
                </a:cxn>
                <a:cxn ang="0">
                  <a:pos x="0" y="76"/>
                </a:cxn>
                <a:cxn ang="0">
                  <a:pos x="31" y="81"/>
                </a:cxn>
                <a:cxn ang="0">
                  <a:pos x="52" y="74"/>
                </a:cxn>
                <a:cxn ang="0">
                  <a:pos x="52" y="38"/>
                </a:cxn>
                <a:cxn ang="0">
                  <a:pos x="50" y="28"/>
                </a:cxn>
                <a:cxn ang="0">
                  <a:pos x="50" y="21"/>
                </a:cxn>
                <a:cxn ang="0">
                  <a:pos x="45" y="2"/>
                </a:cxn>
                <a:cxn ang="0">
                  <a:pos x="26" y="0"/>
                </a:cxn>
                <a:cxn ang="0">
                  <a:pos x="7" y="2"/>
                </a:cxn>
              </a:cxnLst>
              <a:rect l="0" t="0" r="r" b="b"/>
              <a:pathLst>
                <a:path w="53" h="82">
                  <a:moveTo>
                    <a:pt x="7" y="2"/>
                  </a:moveTo>
                  <a:lnTo>
                    <a:pt x="7" y="2"/>
                  </a:lnTo>
                  <a:lnTo>
                    <a:pt x="4" y="19"/>
                  </a:lnTo>
                  <a:lnTo>
                    <a:pt x="0" y="55"/>
                  </a:lnTo>
                  <a:lnTo>
                    <a:pt x="0" y="76"/>
                  </a:lnTo>
                  <a:lnTo>
                    <a:pt x="31" y="81"/>
                  </a:lnTo>
                  <a:lnTo>
                    <a:pt x="52" y="74"/>
                  </a:lnTo>
                  <a:lnTo>
                    <a:pt x="52" y="38"/>
                  </a:lnTo>
                  <a:lnTo>
                    <a:pt x="50" y="28"/>
                  </a:lnTo>
                  <a:lnTo>
                    <a:pt x="50" y="21"/>
                  </a:lnTo>
                  <a:lnTo>
                    <a:pt x="45" y="2"/>
                  </a:lnTo>
                  <a:lnTo>
                    <a:pt x="26"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2" name="Freeform 1666"/>
            <p:cNvSpPr>
              <a:spLocks/>
            </p:cNvSpPr>
            <p:nvPr/>
          </p:nvSpPr>
          <p:spPr bwMode="auto">
            <a:xfrm>
              <a:off x="9355" y="2858"/>
              <a:ext cx="31" cy="62"/>
            </a:xfrm>
            <a:custGeom>
              <a:avLst/>
              <a:gdLst/>
              <a:ahLst/>
              <a:cxnLst>
                <a:cxn ang="0">
                  <a:pos x="31" y="0"/>
                </a:cxn>
                <a:cxn ang="0">
                  <a:pos x="4" y="0"/>
                </a:cxn>
                <a:cxn ang="0">
                  <a:pos x="2" y="16"/>
                </a:cxn>
                <a:cxn ang="0">
                  <a:pos x="2" y="31"/>
                </a:cxn>
                <a:cxn ang="0">
                  <a:pos x="0" y="43"/>
                </a:cxn>
                <a:cxn ang="0">
                  <a:pos x="0" y="60"/>
                </a:cxn>
                <a:cxn ang="0">
                  <a:pos x="7" y="60"/>
                </a:cxn>
                <a:cxn ang="0">
                  <a:pos x="12" y="62"/>
                </a:cxn>
                <a:cxn ang="0">
                  <a:pos x="31" y="62"/>
                </a:cxn>
                <a:cxn ang="0">
                  <a:pos x="31" y="0"/>
                </a:cxn>
              </a:cxnLst>
              <a:rect l="0" t="0" r="r" b="b"/>
              <a:pathLst>
                <a:path w="31" h="62">
                  <a:moveTo>
                    <a:pt x="31" y="0"/>
                  </a:moveTo>
                  <a:lnTo>
                    <a:pt x="4" y="0"/>
                  </a:lnTo>
                  <a:lnTo>
                    <a:pt x="2" y="16"/>
                  </a:lnTo>
                  <a:lnTo>
                    <a:pt x="2" y="31"/>
                  </a:lnTo>
                  <a:lnTo>
                    <a:pt x="0" y="43"/>
                  </a:lnTo>
                  <a:lnTo>
                    <a:pt x="0" y="60"/>
                  </a:lnTo>
                  <a:lnTo>
                    <a:pt x="7" y="60"/>
                  </a:lnTo>
                  <a:lnTo>
                    <a:pt x="12" y="62"/>
                  </a:lnTo>
                  <a:lnTo>
                    <a:pt x="31" y="62"/>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3" name="Freeform 1667"/>
            <p:cNvSpPr>
              <a:spLocks/>
            </p:cNvSpPr>
            <p:nvPr/>
          </p:nvSpPr>
          <p:spPr bwMode="auto">
            <a:xfrm>
              <a:off x="9357" y="2858"/>
              <a:ext cx="29" cy="60"/>
            </a:xfrm>
            <a:custGeom>
              <a:avLst/>
              <a:gdLst/>
              <a:ahLst/>
              <a:cxnLst>
                <a:cxn ang="0">
                  <a:pos x="2" y="0"/>
                </a:cxn>
                <a:cxn ang="0">
                  <a:pos x="2" y="0"/>
                </a:cxn>
                <a:cxn ang="0">
                  <a:pos x="0" y="14"/>
                </a:cxn>
                <a:cxn ang="0">
                  <a:pos x="0" y="57"/>
                </a:cxn>
                <a:cxn ang="0">
                  <a:pos x="21" y="57"/>
                </a:cxn>
                <a:cxn ang="0">
                  <a:pos x="23" y="60"/>
                </a:cxn>
                <a:cxn ang="0">
                  <a:pos x="28" y="60"/>
                </a:cxn>
                <a:cxn ang="0">
                  <a:pos x="28" y="0"/>
                </a:cxn>
                <a:cxn ang="0">
                  <a:pos x="2" y="0"/>
                </a:cxn>
              </a:cxnLst>
              <a:rect l="0" t="0" r="r" b="b"/>
              <a:pathLst>
                <a:path w="29" h="60">
                  <a:moveTo>
                    <a:pt x="2" y="0"/>
                  </a:moveTo>
                  <a:lnTo>
                    <a:pt x="2" y="0"/>
                  </a:lnTo>
                  <a:lnTo>
                    <a:pt x="0" y="14"/>
                  </a:lnTo>
                  <a:lnTo>
                    <a:pt x="0" y="57"/>
                  </a:lnTo>
                  <a:lnTo>
                    <a:pt x="21" y="57"/>
                  </a:lnTo>
                  <a:lnTo>
                    <a:pt x="23" y="60"/>
                  </a:lnTo>
                  <a:lnTo>
                    <a:pt x="28" y="60"/>
                  </a:lnTo>
                  <a:lnTo>
                    <a:pt x="28" y="0"/>
                  </a:lnTo>
                  <a:lnTo>
                    <a:pt x="2"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4" name="Freeform 1668"/>
            <p:cNvSpPr>
              <a:spLocks/>
            </p:cNvSpPr>
            <p:nvPr/>
          </p:nvSpPr>
          <p:spPr bwMode="auto">
            <a:xfrm>
              <a:off x="9357" y="2858"/>
              <a:ext cx="29" cy="55"/>
            </a:xfrm>
            <a:custGeom>
              <a:avLst/>
              <a:gdLst/>
              <a:ahLst/>
              <a:cxnLst>
                <a:cxn ang="0">
                  <a:pos x="2" y="0"/>
                </a:cxn>
                <a:cxn ang="0">
                  <a:pos x="2" y="0"/>
                </a:cxn>
                <a:cxn ang="0">
                  <a:pos x="0" y="14"/>
                </a:cxn>
                <a:cxn ang="0">
                  <a:pos x="0" y="52"/>
                </a:cxn>
                <a:cxn ang="0">
                  <a:pos x="4" y="52"/>
                </a:cxn>
                <a:cxn ang="0">
                  <a:pos x="9" y="55"/>
                </a:cxn>
                <a:cxn ang="0">
                  <a:pos x="26" y="55"/>
                </a:cxn>
                <a:cxn ang="0">
                  <a:pos x="28" y="43"/>
                </a:cxn>
                <a:cxn ang="0">
                  <a:pos x="28" y="14"/>
                </a:cxn>
                <a:cxn ang="0">
                  <a:pos x="26" y="0"/>
                </a:cxn>
                <a:cxn ang="0">
                  <a:pos x="2" y="0"/>
                </a:cxn>
              </a:cxnLst>
              <a:rect l="0" t="0" r="r" b="b"/>
              <a:pathLst>
                <a:path w="29" h="55">
                  <a:moveTo>
                    <a:pt x="2" y="0"/>
                  </a:moveTo>
                  <a:lnTo>
                    <a:pt x="2" y="0"/>
                  </a:lnTo>
                  <a:lnTo>
                    <a:pt x="0" y="14"/>
                  </a:lnTo>
                  <a:lnTo>
                    <a:pt x="0" y="52"/>
                  </a:lnTo>
                  <a:lnTo>
                    <a:pt x="4" y="52"/>
                  </a:lnTo>
                  <a:lnTo>
                    <a:pt x="9" y="55"/>
                  </a:lnTo>
                  <a:lnTo>
                    <a:pt x="26" y="55"/>
                  </a:lnTo>
                  <a:lnTo>
                    <a:pt x="28" y="43"/>
                  </a:lnTo>
                  <a:lnTo>
                    <a:pt x="28" y="14"/>
                  </a:lnTo>
                  <a:lnTo>
                    <a:pt x="26" y="0"/>
                  </a:lnTo>
                  <a:lnTo>
                    <a:pt x="2"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5" name="Freeform 1669"/>
            <p:cNvSpPr>
              <a:spLocks/>
            </p:cNvSpPr>
            <p:nvPr/>
          </p:nvSpPr>
          <p:spPr bwMode="auto">
            <a:xfrm>
              <a:off x="9357" y="2858"/>
              <a:ext cx="27" cy="50"/>
            </a:xfrm>
            <a:custGeom>
              <a:avLst/>
              <a:gdLst/>
              <a:ahLst/>
              <a:cxnLst>
                <a:cxn ang="0">
                  <a:pos x="4" y="0"/>
                </a:cxn>
                <a:cxn ang="0">
                  <a:pos x="4" y="0"/>
                </a:cxn>
                <a:cxn ang="0">
                  <a:pos x="0" y="12"/>
                </a:cxn>
                <a:cxn ang="0">
                  <a:pos x="0" y="50"/>
                </a:cxn>
                <a:cxn ang="0">
                  <a:pos x="26" y="50"/>
                </a:cxn>
                <a:cxn ang="0">
                  <a:pos x="26" y="0"/>
                </a:cxn>
                <a:cxn ang="0">
                  <a:pos x="4" y="0"/>
                </a:cxn>
              </a:cxnLst>
              <a:rect l="0" t="0" r="r" b="b"/>
              <a:pathLst>
                <a:path w="27" h="50">
                  <a:moveTo>
                    <a:pt x="4" y="0"/>
                  </a:moveTo>
                  <a:lnTo>
                    <a:pt x="4" y="0"/>
                  </a:lnTo>
                  <a:lnTo>
                    <a:pt x="0" y="12"/>
                  </a:lnTo>
                  <a:lnTo>
                    <a:pt x="0" y="50"/>
                  </a:lnTo>
                  <a:lnTo>
                    <a:pt x="26" y="50"/>
                  </a:lnTo>
                  <a:lnTo>
                    <a:pt x="26"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6" name="Freeform 1670"/>
            <p:cNvSpPr>
              <a:spLocks/>
            </p:cNvSpPr>
            <p:nvPr/>
          </p:nvSpPr>
          <p:spPr bwMode="auto">
            <a:xfrm>
              <a:off x="9357" y="2858"/>
              <a:ext cx="27" cy="48"/>
            </a:xfrm>
            <a:custGeom>
              <a:avLst/>
              <a:gdLst/>
              <a:ahLst/>
              <a:cxnLst>
                <a:cxn ang="0">
                  <a:pos x="4" y="0"/>
                </a:cxn>
                <a:cxn ang="0">
                  <a:pos x="4" y="0"/>
                </a:cxn>
                <a:cxn ang="0">
                  <a:pos x="0" y="24"/>
                </a:cxn>
                <a:cxn ang="0">
                  <a:pos x="0" y="45"/>
                </a:cxn>
                <a:cxn ang="0">
                  <a:pos x="12" y="45"/>
                </a:cxn>
                <a:cxn ang="0">
                  <a:pos x="16" y="48"/>
                </a:cxn>
                <a:cxn ang="0">
                  <a:pos x="26" y="48"/>
                </a:cxn>
                <a:cxn ang="0">
                  <a:pos x="26" y="0"/>
                </a:cxn>
                <a:cxn ang="0">
                  <a:pos x="4" y="0"/>
                </a:cxn>
              </a:cxnLst>
              <a:rect l="0" t="0" r="r" b="b"/>
              <a:pathLst>
                <a:path w="27" h="48">
                  <a:moveTo>
                    <a:pt x="4" y="0"/>
                  </a:moveTo>
                  <a:lnTo>
                    <a:pt x="4" y="0"/>
                  </a:lnTo>
                  <a:lnTo>
                    <a:pt x="0" y="24"/>
                  </a:lnTo>
                  <a:lnTo>
                    <a:pt x="0" y="45"/>
                  </a:lnTo>
                  <a:lnTo>
                    <a:pt x="12" y="45"/>
                  </a:lnTo>
                  <a:lnTo>
                    <a:pt x="16" y="48"/>
                  </a:lnTo>
                  <a:lnTo>
                    <a:pt x="26" y="48"/>
                  </a:lnTo>
                  <a:lnTo>
                    <a:pt x="26" y="0"/>
                  </a:lnTo>
                  <a:lnTo>
                    <a:pt x="4" y="0"/>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7" name="Freeform 1671"/>
            <p:cNvSpPr>
              <a:spLocks/>
            </p:cNvSpPr>
            <p:nvPr/>
          </p:nvSpPr>
          <p:spPr bwMode="auto">
            <a:xfrm>
              <a:off x="9357" y="2858"/>
              <a:ext cx="27" cy="43"/>
            </a:xfrm>
            <a:custGeom>
              <a:avLst/>
              <a:gdLst/>
              <a:ahLst/>
              <a:cxnLst>
                <a:cxn ang="0">
                  <a:pos x="23" y="0"/>
                </a:cxn>
                <a:cxn ang="0">
                  <a:pos x="4" y="0"/>
                </a:cxn>
                <a:cxn ang="0">
                  <a:pos x="2" y="12"/>
                </a:cxn>
                <a:cxn ang="0">
                  <a:pos x="0" y="21"/>
                </a:cxn>
                <a:cxn ang="0">
                  <a:pos x="0" y="43"/>
                </a:cxn>
                <a:cxn ang="0">
                  <a:pos x="23" y="43"/>
                </a:cxn>
                <a:cxn ang="0">
                  <a:pos x="26" y="33"/>
                </a:cxn>
                <a:cxn ang="0">
                  <a:pos x="26" y="12"/>
                </a:cxn>
                <a:cxn ang="0">
                  <a:pos x="23" y="0"/>
                </a:cxn>
              </a:cxnLst>
              <a:rect l="0" t="0" r="r" b="b"/>
              <a:pathLst>
                <a:path w="27" h="43">
                  <a:moveTo>
                    <a:pt x="23" y="0"/>
                  </a:moveTo>
                  <a:lnTo>
                    <a:pt x="4" y="0"/>
                  </a:lnTo>
                  <a:lnTo>
                    <a:pt x="2" y="12"/>
                  </a:lnTo>
                  <a:lnTo>
                    <a:pt x="0" y="21"/>
                  </a:lnTo>
                  <a:lnTo>
                    <a:pt x="0" y="43"/>
                  </a:lnTo>
                  <a:lnTo>
                    <a:pt x="23" y="43"/>
                  </a:lnTo>
                  <a:lnTo>
                    <a:pt x="26" y="33"/>
                  </a:lnTo>
                  <a:lnTo>
                    <a:pt x="26" y="12"/>
                  </a:lnTo>
                  <a:lnTo>
                    <a:pt x="23"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8" name="Freeform 1672"/>
            <p:cNvSpPr>
              <a:spLocks/>
            </p:cNvSpPr>
            <p:nvPr/>
          </p:nvSpPr>
          <p:spPr bwMode="auto">
            <a:xfrm>
              <a:off x="9357" y="2858"/>
              <a:ext cx="24" cy="38"/>
            </a:xfrm>
            <a:custGeom>
              <a:avLst/>
              <a:gdLst/>
              <a:ahLst/>
              <a:cxnLst>
                <a:cxn ang="0">
                  <a:pos x="4" y="0"/>
                </a:cxn>
                <a:cxn ang="0">
                  <a:pos x="4" y="0"/>
                </a:cxn>
                <a:cxn ang="0">
                  <a:pos x="0" y="19"/>
                </a:cxn>
                <a:cxn ang="0">
                  <a:pos x="0" y="38"/>
                </a:cxn>
                <a:cxn ang="0">
                  <a:pos x="23" y="38"/>
                </a:cxn>
                <a:cxn ang="0">
                  <a:pos x="23" y="0"/>
                </a:cxn>
                <a:cxn ang="0">
                  <a:pos x="4" y="0"/>
                </a:cxn>
              </a:cxnLst>
              <a:rect l="0" t="0" r="r" b="b"/>
              <a:pathLst>
                <a:path w="24" h="38">
                  <a:moveTo>
                    <a:pt x="4" y="0"/>
                  </a:moveTo>
                  <a:lnTo>
                    <a:pt x="4" y="0"/>
                  </a:lnTo>
                  <a:lnTo>
                    <a:pt x="0" y="19"/>
                  </a:lnTo>
                  <a:lnTo>
                    <a:pt x="0" y="38"/>
                  </a:lnTo>
                  <a:lnTo>
                    <a:pt x="23" y="38"/>
                  </a:lnTo>
                  <a:lnTo>
                    <a:pt x="23" y="0"/>
                  </a:lnTo>
                  <a:lnTo>
                    <a:pt x="4"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9" name="Freeform 1673"/>
            <p:cNvSpPr>
              <a:spLocks/>
            </p:cNvSpPr>
            <p:nvPr/>
          </p:nvSpPr>
          <p:spPr bwMode="auto">
            <a:xfrm>
              <a:off x="9357" y="2858"/>
              <a:ext cx="24" cy="36"/>
            </a:xfrm>
            <a:custGeom>
              <a:avLst/>
              <a:gdLst/>
              <a:ahLst/>
              <a:cxnLst>
                <a:cxn ang="0">
                  <a:pos x="23" y="36"/>
                </a:cxn>
                <a:cxn ang="0">
                  <a:pos x="23" y="0"/>
                </a:cxn>
                <a:cxn ang="0">
                  <a:pos x="4" y="0"/>
                </a:cxn>
                <a:cxn ang="0">
                  <a:pos x="2" y="9"/>
                </a:cxn>
                <a:cxn ang="0">
                  <a:pos x="2" y="16"/>
                </a:cxn>
                <a:cxn ang="0">
                  <a:pos x="0" y="26"/>
                </a:cxn>
                <a:cxn ang="0">
                  <a:pos x="0" y="36"/>
                </a:cxn>
                <a:cxn ang="0">
                  <a:pos x="23" y="36"/>
                </a:cxn>
              </a:cxnLst>
              <a:rect l="0" t="0" r="r" b="b"/>
              <a:pathLst>
                <a:path w="24" h="36">
                  <a:moveTo>
                    <a:pt x="23" y="36"/>
                  </a:moveTo>
                  <a:lnTo>
                    <a:pt x="23" y="0"/>
                  </a:lnTo>
                  <a:lnTo>
                    <a:pt x="4" y="0"/>
                  </a:lnTo>
                  <a:lnTo>
                    <a:pt x="2" y="9"/>
                  </a:lnTo>
                  <a:lnTo>
                    <a:pt x="2" y="16"/>
                  </a:lnTo>
                  <a:lnTo>
                    <a:pt x="0" y="26"/>
                  </a:lnTo>
                  <a:lnTo>
                    <a:pt x="0" y="36"/>
                  </a:lnTo>
                  <a:lnTo>
                    <a:pt x="23" y="36"/>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0" name="Freeform 1674"/>
            <p:cNvSpPr>
              <a:spLocks/>
            </p:cNvSpPr>
            <p:nvPr/>
          </p:nvSpPr>
          <p:spPr bwMode="auto">
            <a:xfrm>
              <a:off x="9360" y="2858"/>
              <a:ext cx="21" cy="31"/>
            </a:xfrm>
            <a:custGeom>
              <a:avLst/>
              <a:gdLst/>
              <a:ahLst/>
              <a:cxnLst>
                <a:cxn ang="0">
                  <a:pos x="2" y="0"/>
                </a:cxn>
                <a:cxn ang="0">
                  <a:pos x="2" y="0"/>
                </a:cxn>
                <a:cxn ang="0">
                  <a:pos x="0" y="9"/>
                </a:cxn>
                <a:cxn ang="0">
                  <a:pos x="0" y="31"/>
                </a:cxn>
                <a:cxn ang="0">
                  <a:pos x="21" y="31"/>
                </a:cxn>
                <a:cxn ang="0">
                  <a:pos x="21" y="0"/>
                </a:cxn>
                <a:cxn ang="0">
                  <a:pos x="2" y="0"/>
                </a:cxn>
              </a:cxnLst>
              <a:rect l="0" t="0" r="r" b="b"/>
              <a:pathLst>
                <a:path w="21" h="31">
                  <a:moveTo>
                    <a:pt x="2" y="0"/>
                  </a:moveTo>
                  <a:lnTo>
                    <a:pt x="2" y="0"/>
                  </a:lnTo>
                  <a:lnTo>
                    <a:pt x="0" y="9"/>
                  </a:lnTo>
                  <a:lnTo>
                    <a:pt x="0" y="31"/>
                  </a:lnTo>
                  <a:lnTo>
                    <a:pt x="21" y="31"/>
                  </a:lnTo>
                  <a:lnTo>
                    <a:pt x="21"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1" name="Freeform 1675"/>
            <p:cNvSpPr>
              <a:spLocks/>
            </p:cNvSpPr>
            <p:nvPr/>
          </p:nvSpPr>
          <p:spPr bwMode="auto">
            <a:xfrm>
              <a:off x="9360" y="2858"/>
              <a:ext cx="19" cy="29"/>
            </a:xfrm>
            <a:custGeom>
              <a:avLst/>
              <a:gdLst/>
              <a:ahLst/>
              <a:cxnLst>
                <a:cxn ang="0">
                  <a:pos x="2" y="0"/>
                </a:cxn>
                <a:cxn ang="0">
                  <a:pos x="2" y="0"/>
                </a:cxn>
                <a:cxn ang="0">
                  <a:pos x="0" y="7"/>
                </a:cxn>
                <a:cxn ang="0">
                  <a:pos x="0" y="28"/>
                </a:cxn>
                <a:cxn ang="0">
                  <a:pos x="19" y="28"/>
                </a:cxn>
                <a:cxn ang="0">
                  <a:pos x="19" y="0"/>
                </a:cxn>
                <a:cxn ang="0">
                  <a:pos x="2" y="0"/>
                </a:cxn>
              </a:cxnLst>
              <a:rect l="0" t="0" r="r" b="b"/>
              <a:pathLst>
                <a:path w="19"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2" name="Freeform 1676"/>
            <p:cNvSpPr>
              <a:spLocks/>
            </p:cNvSpPr>
            <p:nvPr/>
          </p:nvSpPr>
          <p:spPr bwMode="auto">
            <a:xfrm>
              <a:off x="9360" y="2858"/>
              <a:ext cx="19" cy="24"/>
            </a:xfrm>
            <a:custGeom>
              <a:avLst/>
              <a:gdLst/>
              <a:ahLst/>
              <a:cxnLst>
                <a:cxn ang="0">
                  <a:pos x="2" y="0"/>
                </a:cxn>
                <a:cxn ang="0">
                  <a:pos x="2" y="0"/>
                </a:cxn>
                <a:cxn ang="0">
                  <a:pos x="0" y="7"/>
                </a:cxn>
                <a:cxn ang="0">
                  <a:pos x="0" y="24"/>
                </a:cxn>
                <a:cxn ang="0">
                  <a:pos x="19" y="24"/>
                </a:cxn>
                <a:cxn ang="0">
                  <a:pos x="19" y="0"/>
                </a:cxn>
                <a:cxn ang="0">
                  <a:pos x="2" y="0"/>
                </a:cxn>
              </a:cxnLst>
              <a:rect l="0" t="0" r="r" b="b"/>
              <a:pathLst>
                <a:path w="19" h="24">
                  <a:moveTo>
                    <a:pt x="2" y="0"/>
                  </a:moveTo>
                  <a:lnTo>
                    <a:pt x="2" y="0"/>
                  </a:lnTo>
                  <a:lnTo>
                    <a:pt x="0" y="7"/>
                  </a:lnTo>
                  <a:lnTo>
                    <a:pt x="0" y="24"/>
                  </a:lnTo>
                  <a:lnTo>
                    <a:pt x="19" y="24"/>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3" name="Freeform 1677"/>
            <p:cNvSpPr>
              <a:spLocks/>
            </p:cNvSpPr>
            <p:nvPr/>
          </p:nvSpPr>
          <p:spPr bwMode="auto">
            <a:xfrm>
              <a:off x="9360" y="2858"/>
              <a:ext cx="19" cy="22"/>
            </a:xfrm>
            <a:custGeom>
              <a:avLst/>
              <a:gdLst/>
              <a:ahLst/>
              <a:cxnLst>
                <a:cxn ang="0">
                  <a:pos x="2" y="0"/>
                </a:cxn>
                <a:cxn ang="0">
                  <a:pos x="2" y="0"/>
                </a:cxn>
                <a:cxn ang="0">
                  <a:pos x="0" y="4"/>
                </a:cxn>
                <a:cxn ang="0">
                  <a:pos x="0" y="21"/>
                </a:cxn>
                <a:cxn ang="0">
                  <a:pos x="16" y="21"/>
                </a:cxn>
                <a:cxn ang="0">
                  <a:pos x="19" y="19"/>
                </a:cxn>
                <a:cxn ang="0">
                  <a:pos x="19" y="0"/>
                </a:cxn>
                <a:cxn ang="0">
                  <a:pos x="2" y="0"/>
                </a:cxn>
              </a:cxnLst>
              <a:rect l="0" t="0" r="r" b="b"/>
              <a:pathLst>
                <a:path w="19" h="22">
                  <a:moveTo>
                    <a:pt x="2" y="0"/>
                  </a:moveTo>
                  <a:lnTo>
                    <a:pt x="2" y="0"/>
                  </a:lnTo>
                  <a:lnTo>
                    <a:pt x="0" y="4"/>
                  </a:lnTo>
                  <a:lnTo>
                    <a:pt x="0" y="21"/>
                  </a:lnTo>
                  <a:lnTo>
                    <a:pt x="16" y="21"/>
                  </a:lnTo>
                  <a:lnTo>
                    <a:pt x="19" y="19"/>
                  </a:lnTo>
                  <a:lnTo>
                    <a:pt x="19"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4" name="Freeform 1678"/>
            <p:cNvSpPr>
              <a:spLocks/>
            </p:cNvSpPr>
            <p:nvPr/>
          </p:nvSpPr>
          <p:spPr bwMode="auto">
            <a:xfrm>
              <a:off x="9362" y="2851"/>
              <a:ext cx="24" cy="7"/>
            </a:xfrm>
            <a:custGeom>
              <a:avLst/>
              <a:gdLst/>
              <a:ahLst/>
              <a:cxnLst>
                <a:cxn ang="0">
                  <a:pos x="23" y="0"/>
                </a:cxn>
                <a:cxn ang="0">
                  <a:pos x="0" y="0"/>
                </a:cxn>
                <a:cxn ang="0">
                  <a:pos x="0" y="4"/>
                </a:cxn>
                <a:cxn ang="0">
                  <a:pos x="16" y="4"/>
                </a:cxn>
                <a:cxn ang="0">
                  <a:pos x="21" y="7"/>
                </a:cxn>
                <a:cxn ang="0">
                  <a:pos x="23" y="7"/>
                </a:cxn>
                <a:cxn ang="0">
                  <a:pos x="23" y="0"/>
                </a:cxn>
              </a:cxnLst>
              <a:rect l="0" t="0" r="r" b="b"/>
              <a:pathLst>
                <a:path w="24" h="7">
                  <a:moveTo>
                    <a:pt x="23" y="0"/>
                  </a:moveTo>
                  <a:lnTo>
                    <a:pt x="0" y="0"/>
                  </a:lnTo>
                  <a:lnTo>
                    <a:pt x="0" y="4"/>
                  </a:lnTo>
                  <a:lnTo>
                    <a:pt x="16" y="4"/>
                  </a:lnTo>
                  <a:lnTo>
                    <a:pt x="21" y="7"/>
                  </a:lnTo>
                  <a:lnTo>
                    <a:pt x="23" y="7"/>
                  </a:lnTo>
                  <a:lnTo>
                    <a:pt x="23"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5" name="Freeform 1679"/>
            <p:cNvSpPr>
              <a:spLocks/>
            </p:cNvSpPr>
            <p:nvPr/>
          </p:nvSpPr>
          <p:spPr bwMode="auto">
            <a:xfrm>
              <a:off x="9355" y="2920"/>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6" name="Freeform 1680"/>
            <p:cNvSpPr>
              <a:spLocks/>
            </p:cNvSpPr>
            <p:nvPr/>
          </p:nvSpPr>
          <p:spPr bwMode="auto">
            <a:xfrm>
              <a:off x="9364" y="2923"/>
              <a:ext cx="12" cy="2"/>
            </a:xfrm>
            <a:custGeom>
              <a:avLst/>
              <a:gdLst/>
              <a:ahLst/>
              <a:cxnLst>
                <a:cxn ang="0">
                  <a:pos x="7" y="0"/>
                </a:cxn>
                <a:cxn ang="0">
                  <a:pos x="0" y="0"/>
                </a:cxn>
                <a:cxn ang="0">
                  <a:pos x="2" y="2"/>
                </a:cxn>
                <a:cxn ang="0">
                  <a:pos x="11" y="2"/>
                </a:cxn>
                <a:cxn ang="0">
                  <a:pos x="11" y="0"/>
                </a:cxn>
                <a:cxn ang="0">
                  <a:pos x="7" y="0"/>
                </a:cxn>
              </a:cxnLst>
              <a:rect l="0" t="0" r="r" b="b"/>
              <a:pathLst>
                <a:path w="12" h="2">
                  <a:moveTo>
                    <a:pt x="7" y="0"/>
                  </a:moveTo>
                  <a:lnTo>
                    <a:pt x="0" y="0"/>
                  </a:lnTo>
                  <a:lnTo>
                    <a:pt x="2" y="2"/>
                  </a:lnTo>
                  <a:lnTo>
                    <a:pt x="11" y="2"/>
                  </a:lnTo>
                  <a:lnTo>
                    <a:pt x="11"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7" name="Freeform 1681"/>
            <p:cNvSpPr>
              <a:spLocks/>
            </p:cNvSpPr>
            <p:nvPr/>
          </p:nvSpPr>
          <p:spPr bwMode="auto">
            <a:xfrm>
              <a:off x="9364" y="2923"/>
              <a:ext cx="10" cy="2"/>
            </a:xfrm>
            <a:custGeom>
              <a:avLst/>
              <a:gdLst/>
              <a:ahLst/>
              <a:cxnLst>
                <a:cxn ang="0">
                  <a:pos x="4" y="0"/>
                </a:cxn>
                <a:cxn ang="0">
                  <a:pos x="0" y="0"/>
                </a:cxn>
                <a:cxn ang="0">
                  <a:pos x="2" y="2"/>
                </a:cxn>
                <a:cxn ang="0">
                  <a:pos x="7" y="2"/>
                </a:cxn>
                <a:cxn ang="0">
                  <a:pos x="9" y="0"/>
                </a:cxn>
                <a:cxn ang="0">
                  <a:pos x="4" y="0"/>
                </a:cxn>
              </a:cxnLst>
              <a:rect l="0" t="0" r="r" b="b"/>
              <a:pathLst>
                <a:path w="10" h="2">
                  <a:moveTo>
                    <a:pt x="4" y="0"/>
                  </a:moveTo>
                  <a:lnTo>
                    <a:pt x="0" y="0"/>
                  </a:lnTo>
                  <a:lnTo>
                    <a:pt x="2" y="2"/>
                  </a:lnTo>
                  <a:lnTo>
                    <a:pt x="7" y="2"/>
                  </a:lnTo>
                  <a:lnTo>
                    <a:pt x="9" y="0"/>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8" name="Freeform 1682"/>
            <p:cNvSpPr>
              <a:spLocks/>
            </p:cNvSpPr>
            <p:nvPr/>
          </p:nvSpPr>
          <p:spPr bwMode="auto">
            <a:xfrm>
              <a:off x="9364" y="2923"/>
              <a:ext cx="8" cy="2"/>
            </a:xfrm>
            <a:custGeom>
              <a:avLst/>
              <a:gdLst/>
              <a:ahLst/>
              <a:cxnLst>
                <a:cxn ang="0">
                  <a:pos x="4" y="0"/>
                </a:cxn>
                <a:cxn ang="0">
                  <a:pos x="7" y="0"/>
                </a:cxn>
                <a:cxn ang="0">
                  <a:pos x="4" y="2"/>
                </a:cxn>
                <a:cxn ang="0">
                  <a:pos x="2" y="2"/>
                </a:cxn>
                <a:cxn ang="0">
                  <a:pos x="2" y="0"/>
                </a:cxn>
                <a:cxn ang="0">
                  <a:pos x="0" y="0"/>
                </a:cxn>
                <a:cxn ang="0">
                  <a:pos x="4" y="0"/>
                </a:cxn>
              </a:cxnLst>
              <a:rect l="0" t="0" r="r" b="b"/>
              <a:pathLst>
                <a:path w="8" h="2">
                  <a:moveTo>
                    <a:pt x="4" y="0"/>
                  </a:moveTo>
                  <a:lnTo>
                    <a:pt x="7" y="0"/>
                  </a:lnTo>
                  <a:lnTo>
                    <a:pt x="4" y="2"/>
                  </a:lnTo>
                  <a:lnTo>
                    <a:pt x="2" y="2"/>
                  </a:lnTo>
                  <a:lnTo>
                    <a:pt x="2" y="0"/>
                  </a:lnTo>
                  <a:lnTo>
                    <a:pt x="0" y="0"/>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9" name="Freeform 1683"/>
            <p:cNvSpPr>
              <a:spLocks/>
            </p:cNvSpPr>
            <p:nvPr/>
          </p:nvSpPr>
          <p:spPr bwMode="auto">
            <a:xfrm>
              <a:off x="9386" y="2918"/>
              <a:ext cx="22" cy="9"/>
            </a:xfrm>
            <a:custGeom>
              <a:avLst/>
              <a:gdLst/>
              <a:ahLst/>
              <a:cxnLst>
                <a:cxn ang="0">
                  <a:pos x="0" y="4"/>
                </a:cxn>
                <a:cxn ang="0">
                  <a:pos x="0" y="9"/>
                </a:cxn>
                <a:cxn ang="0">
                  <a:pos x="16" y="7"/>
                </a:cxn>
                <a:cxn ang="0">
                  <a:pos x="21" y="4"/>
                </a:cxn>
                <a:cxn ang="0">
                  <a:pos x="21" y="0"/>
                </a:cxn>
                <a:cxn ang="0">
                  <a:pos x="0" y="4"/>
                </a:cxn>
              </a:cxnLst>
              <a:rect l="0" t="0" r="r" b="b"/>
              <a:pathLst>
                <a:path w="22" h="9">
                  <a:moveTo>
                    <a:pt x="0" y="4"/>
                  </a:moveTo>
                  <a:lnTo>
                    <a:pt x="0" y="9"/>
                  </a:lnTo>
                  <a:lnTo>
                    <a:pt x="16" y="7"/>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0" name="Freeform 1684"/>
            <p:cNvSpPr>
              <a:spLocks/>
            </p:cNvSpPr>
            <p:nvPr/>
          </p:nvSpPr>
          <p:spPr bwMode="auto">
            <a:xfrm>
              <a:off x="9388" y="2918"/>
              <a:ext cx="20" cy="9"/>
            </a:xfrm>
            <a:custGeom>
              <a:avLst/>
              <a:gdLst/>
              <a:ahLst/>
              <a:cxnLst>
                <a:cxn ang="0">
                  <a:pos x="14" y="2"/>
                </a:cxn>
                <a:cxn ang="0">
                  <a:pos x="4" y="2"/>
                </a:cxn>
                <a:cxn ang="0">
                  <a:pos x="0" y="4"/>
                </a:cxn>
                <a:cxn ang="0">
                  <a:pos x="0" y="9"/>
                </a:cxn>
                <a:cxn ang="0">
                  <a:pos x="4" y="9"/>
                </a:cxn>
                <a:cxn ang="0">
                  <a:pos x="7" y="7"/>
                </a:cxn>
                <a:cxn ang="0">
                  <a:pos x="14"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4" y="7"/>
                  </a:lnTo>
                  <a:lnTo>
                    <a:pt x="14" y="4"/>
                  </a:lnTo>
                  <a:lnTo>
                    <a:pt x="19" y="4"/>
                  </a:lnTo>
                  <a:lnTo>
                    <a:pt x="19" y="0"/>
                  </a:lnTo>
                  <a:lnTo>
                    <a:pt x="14" y="2"/>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1" name="Freeform 1685"/>
            <p:cNvSpPr>
              <a:spLocks/>
            </p:cNvSpPr>
            <p:nvPr/>
          </p:nvSpPr>
          <p:spPr bwMode="auto">
            <a:xfrm>
              <a:off x="9388" y="2918"/>
              <a:ext cx="20" cy="9"/>
            </a:xfrm>
            <a:custGeom>
              <a:avLst/>
              <a:gdLst/>
              <a:ahLst/>
              <a:cxnLst>
                <a:cxn ang="0">
                  <a:pos x="14" y="2"/>
                </a:cxn>
                <a:cxn ang="0">
                  <a:pos x="4" y="2"/>
                </a:cxn>
                <a:cxn ang="0">
                  <a:pos x="0" y="4"/>
                </a:cxn>
                <a:cxn ang="0">
                  <a:pos x="0" y="9"/>
                </a:cxn>
                <a:cxn ang="0">
                  <a:pos x="4" y="9"/>
                </a:cxn>
                <a:cxn ang="0">
                  <a:pos x="7" y="7"/>
                </a:cxn>
                <a:cxn ang="0">
                  <a:pos x="14"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4" y="7"/>
                  </a:lnTo>
                  <a:lnTo>
                    <a:pt x="14" y="4"/>
                  </a:lnTo>
                  <a:lnTo>
                    <a:pt x="19" y="4"/>
                  </a:lnTo>
                  <a:lnTo>
                    <a:pt x="19" y="0"/>
                  </a:lnTo>
                  <a:lnTo>
                    <a:pt x="14"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2" name="Freeform 1686"/>
            <p:cNvSpPr>
              <a:spLocks/>
            </p:cNvSpPr>
            <p:nvPr/>
          </p:nvSpPr>
          <p:spPr bwMode="auto">
            <a:xfrm>
              <a:off x="9391" y="2918"/>
              <a:ext cx="17" cy="9"/>
            </a:xfrm>
            <a:custGeom>
              <a:avLst/>
              <a:gdLst/>
              <a:ahLst/>
              <a:cxnLst>
                <a:cxn ang="0">
                  <a:pos x="4" y="9"/>
                </a:cxn>
                <a:cxn ang="0">
                  <a:pos x="4" y="7"/>
                </a:cxn>
                <a:cxn ang="0">
                  <a:pos x="12" y="7"/>
                </a:cxn>
                <a:cxn ang="0">
                  <a:pos x="12" y="4"/>
                </a:cxn>
                <a:cxn ang="0">
                  <a:pos x="16" y="4"/>
                </a:cxn>
                <a:cxn ang="0">
                  <a:pos x="16" y="0"/>
                </a:cxn>
                <a:cxn ang="0">
                  <a:pos x="12" y="2"/>
                </a:cxn>
                <a:cxn ang="0">
                  <a:pos x="4" y="2"/>
                </a:cxn>
                <a:cxn ang="0">
                  <a:pos x="0" y="4"/>
                </a:cxn>
                <a:cxn ang="0">
                  <a:pos x="0" y="9"/>
                </a:cxn>
                <a:cxn ang="0">
                  <a:pos x="4" y="9"/>
                </a:cxn>
              </a:cxnLst>
              <a:rect l="0" t="0" r="r" b="b"/>
              <a:pathLst>
                <a:path w="17" h="9">
                  <a:moveTo>
                    <a:pt x="4" y="9"/>
                  </a:moveTo>
                  <a:lnTo>
                    <a:pt x="4" y="7"/>
                  </a:lnTo>
                  <a:lnTo>
                    <a:pt x="12" y="7"/>
                  </a:lnTo>
                  <a:lnTo>
                    <a:pt x="12" y="4"/>
                  </a:lnTo>
                  <a:lnTo>
                    <a:pt x="16" y="4"/>
                  </a:lnTo>
                  <a:lnTo>
                    <a:pt x="16" y="0"/>
                  </a:lnTo>
                  <a:lnTo>
                    <a:pt x="12" y="2"/>
                  </a:lnTo>
                  <a:lnTo>
                    <a:pt x="4" y="2"/>
                  </a:lnTo>
                  <a:lnTo>
                    <a:pt x="0" y="4"/>
                  </a:lnTo>
                  <a:lnTo>
                    <a:pt x="0" y="9"/>
                  </a:lnTo>
                  <a:lnTo>
                    <a:pt x="4" y="9"/>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3" name="Freeform 1687"/>
            <p:cNvSpPr>
              <a:spLocks/>
            </p:cNvSpPr>
            <p:nvPr/>
          </p:nvSpPr>
          <p:spPr bwMode="auto">
            <a:xfrm>
              <a:off x="9391" y="2918"/>
              <a:ext cx="17" cy="9"/>
            </a:xfrm>
            <a:custGeom>
              <a:avLst/>
              <a:gdLst/>
              <a:ahLst/>
              <a:cxnLst>
                <a:cxn ang="0">
                  <a:pos x="12" y="2"/>
                </a:cxn>
                <a:cxn ang="0">
                  <a:pos x="2" y="2"/>
                </a:cxn>
                <a:cxn ang="0">
                  <a:pos x="0" y="4"/>
                </a:cxn>
                <a:cxn ang="0">
                  <a:pos x="0" y="9"/>
                </a:cxn>
                <a:cxn ang="0">
                  <a:pos x="4" y="7"/>
                </a:cxn>
                <a:cxn ang="0">
                  <a:pos x="12" y="7"/>
                </a:cxn>
                <a:cxn ang="0">
                  <a:pos x="12" y="4"/>
                </a:cxn>
                <a:cxn ang="0">
                  <a:pos x="16" y="4"/>
                </a:cxn>
                <a:cxn ang="0">
                  <a:pos x="16" y="0"/>
                </a:cxn>
                <a:cxn ang="0">
                  <a:pos x="12" y="2"/>
                </a:cxn>
              </a:cxnLst>
              <a:rect l="0" t="0" r="r" b="b"/>
              <a:pathLst>
                <a:path w="17" h="9">
                  <a:moveTo>
                    <a:pt x="12" y="2"/>
                  </a:moveTo>
                  <a:lnTo>
                    <a:pt x="2" y="2"/>
                  </a:lnTo>
                  <a:lnTo>
                    <a:pt x="0" y="4"/>
                  </a:lnTo>
                  <a:lnTo>
                    <a:pt x="0" y="9"/>
                  </a:lnTo>
                  <a:lnTo>
                    <a:pt x="4" y="7"/>
                  </a:lnTo>
                  <a:lnTo>
                    <a:pt x="12" y="7"/>
                  </a:lnTo>
                  <a:lnTo>
                    <a:pt x="12" y="4"/>
                  </a:lnTo>
                  <a:lnTo>
                    <a:pt x="16" y="4"/>
                  </a:lnTo>
                  <a:lnTo>
                    <a:pt x="16" y="0"/>
                  </a:lnTo>
                  <a:lnTo>
                    <a:pt x="12"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4" name="Freeform 1688"/>
            <p:cNvSpPr>
              <a:spLocks/>
            </p:cNvSpPr>
            <p:nvPr/>
          </p:nvSpPr>
          <p:spPr bwMode="auto">
            <a:xfrm>
              <a:off x="9393" y="2918"/>
              <a:ext cx="15" cy="9"/>
            </a:xfrm>
            <a:custGeom>
              <a:avLst/>
              <a:gdLst/>
              <a:ahLst/>
              <a:cxnLst>
                <a:cxn ang="0">
                  <a:pos x="9" y="2"/>
                </a:cxn>
                <a:cxn ang="0">
                  <a:pos x="0" y="2"/>
                </a:cxn>
                <a:cxn ang="0">
                  <a:pos x="0" y="9"/>
                </a:cxn>
                <a:cxn ang="0">
                  <a:pos x="2" y="7"/>
                </a:cxn>
                <a:cxn ang="0">
                  <a:pos x="9" y="7"/>
                </a:cxn>
                <a:cxn ang="0">
                  <a:pos x="9" y="4"/>
                </a:cxn>
                <a:cxn ang="0">
                  <a:pos x="14" y="4"/>
                </a:cxn>
                <a:cxn ang="0">
                  <a:pos x="14" y="0"/>
                </a:cxn>
                <a:cxn ang="0">
                  <a:pos x="9" y="2"/>
                </a:cxn>
              </a:cxnLst>
              <a:rect l="0" t="0" r="r" b="b"/>
              <a:pathLst>
                <a:path w="15" h="9">
                  <a:moveTo>
                    <a:pt x="9" y="2"/>
                  </a:moveTo>
                  <a:lnTo>
                    <a:pt x="0" y="2"/>
                  </a:lnTo>
                  <a:lnTo>
                    <a:pt x="0" y="9"/>
                  </a:lnTo>
                  <a:lnTo>
                    <a:pt x="2" y="7"/>
                  </a:lnTo>
                  <a:lnTo>
                    <a:pt x="9" y="7"/>
                  </a:lnTo>
                  <a:lnTo>
                    <a:pt x="9" y="4"/>
                  </a:lnTo>
                  <a:lnTo>
                    <a:pt x="14" y="4"/>
                  </a:lnTo>
                  <a:lnTo>
                    <a:pt x="14" y="0"/>
                  </a:lnTo>
                  <a:lnTo>
                    <a:pt x="9"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5" name="Freeform 1689"/>
            <p:cNvSpPr>
              <a:spLocks/>
            </p:cNvSpPr>
            <p:nvPr/>
          </p:nvSpPr>
          <p:spPr bwMode="auto">
            <a:xfrm>
              <a:off x="9393" y="2918"/>
              <a:ext cx="15" cy="9"/>
            </a:xfrm>
            <a:custGeom>
              <a:avLst/>
              <a:gdLst/>
              <a:ahLst/>
              <a:cxnLst>
                <a:cxn ang="0">
                  <a:pos x="2" y="7"/>
                </a:cxn>
                <a:cxn ang="0">
                  <a:pos x="9" y="7"/>
                </a:cxn>
                <a:cxn ang="0">
                  <a:pos x="9" y="4"/>
                </a:cxn>
                <a:cxn ang="0">
                  <a:pos x="14" y="4"/>
                </a:cxn>
                <a:cxn ang="0">
                  <a:pos x="14" y="0"/>
                </a:cxn>
                <a:cxn ang="0">
                  <a:pos x="11" y="2"/>
                </a:cxn>
                <a:cxn ang="0">
                  <a:pos x="2" y="2"/>
                </a:cxn>
                <a:cxn ang="0">
                  <a:pos x="0" y="4"/>
                </a:cxn>
                <a:cxn ang="0">
                  <a:pos x="0" y="9"/>
                </a:cxn>
                <a:cxn ang="0">
                  <a:pos x="2" y="7"/>
                </a:cxn>
              </a:cxnLst>
              <a:rect l="0" t="0" r="r" b="b"/>
              <a:pathLst>
                <a:path w="15" h="9">
                  <a:moveTo>
                    <a:pt x="2" y="7"/>
                  </a:moveTo>
                  <a:lnTo>
                    <a:pt x="9" y="7"/>
                  </a:lnTo>
                  <a:lnTo>
                    <a:pt x="9" y="4"/>
                  </a:lnTo>
                  <a:lnTo>
                    <a:pt x="14" y="4"/>
                  </a:lnTo>
                  <a:lnTo>
                    <a:pt x="14" y="0"/>
                  </a:lnTo>
                  <a:lnTo>
                    <a:pt x="11" y="2"/>
                  </a:lnTo>
                  <a:lnTo>
                    <a:pt x="2" y="2"/>
                  </a:lnTo>
                  <a:lnTo>
                    <a:pt x="0" y="4"/>
                  </a:lnTo>
                  <a:lnTo>
                    <a:pt x="0" y="9"/>
                  </a:lnTo>
                  <a:lnTo>
                    <a:pt x="2" y="7"/>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6" name="Freeform 1690"/>
            <p:cNvSpPr>
              <a:spLocks/>
            </p:cNvSpPr>
            <p:nvPr/>
          </p:nvSpPr>
          <p:spPr bwMode="auto">
            <a:xfrm>
              <a:off x="9396" y="2918"/>
              <a:ext cx="12" cy="7"/>
            </a:xfrm>
            <a:custGeom>
              <a:avLst/>
              <a:gdLst/>
              <a:ahLst/>
              <a:cxnLst>
                <a:cxn ang="0">
                  <a:pos x="0" y="7"/>
                </a:cxn>
                <a:cxn ang="0">
                  <a:pos x="7" y="7"/>
                </a:cxn>
                <a:cxn ang="0">
                  <a:pos x="7" y="4"/>
                </a:cxn>
                <a:cxn ang="0">
                  <a:pos x="11" y="4"/>
                </a:cxn>
                <a:cxn ang="0">
                  <a:pos x="11" y="0"/>
                </a:cxn>
                <a:cxn ang="0">
                  <a:pos x="9" y="2"/>
                </a:cxn>
                <a:cxn ang="0">
                  <a:pos x="0" y="2"/>
                </a:cxn>
                <a:cxn ang="0">
                  <a:pos x="0" y="7"/>
                </a:cxn>
              </a:cxnLst>
              <a:rect l="0" t="0" r="r" b="b"/>
              <a:pathLst>
                <a:path w="12" h="7">
                  <a:moveTo>
                    <a:pt x="0" y="7"/>
                  </a:moveTo>
                  <a:lnTo>
                    <a:pt x="7" y="7"/>
                  </a:lnTo>
                  <a:lnTo>
                    <a:pt x="7" y="4"/>
                  </a:lnTo>
                  <a:lnTo>
                    <a:pt x="11" y="4"/>
                  </a:lnTo>
                  <a:lnTo>
                    <a:pt x="11" y="0"/>
                  </a:lnTo>
                  <a:lnTo>
                    <a:pt x="9" y="2"/>
                  </a:lnTo>
                  <a:lnTo>
                    <a:pt x="0" y="2"/>
                  </a:lnTo>
                  <a:lnTo>
                    <a:pt x="0" y="7"/>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7" name="Freeform 1691"/>
            <p:cNvSpPr>
              <a:spLocks/>
            </p:cNvSpPr>
            <p:nvPr/>
          </p:nvSpPr>
          <p:spPr bwMode="auto">
            <a:xfrm>
              <a:off x="9396" y="2918"/>
              <a:ext cx="12" cy="7"/>
            </a:xfrm>
            <a:custGeom>
              <a:avLst/>
              <a:gdLst/>
              <a:ahLst/>
              <a:cxnLst>
                <a:cxn ang="0">
                  <a:pos x="9" y="2"/>
                </a:cxn>
                <a:cxn ang="0">
                  <a:pos x="0" y="2"/>
                </a:cxn>
                <a:cxn ang="0">
                  <a:pos x="0" y="7"/>
                </a:cxn>
                <a:cxn ang="0">
                  <a:pos x="7" y="7"/>
                </a:cxn>
                <a:cxn ang="0">
                  <a:pos x="11" y="4"/>
                </a:cxn>
                <a:cxn ang="0">
                  <a:pos x="11" y="0"/>
                </a:cxn>
                <a:cxn ang="0">
                  <a:pos x="9" y="2"/>
                </a:cxn>
              </a:cxnLst>
              <a:rect l="0" t="0" r="r" b="b"/>
              <a:pathLst>
                <a:path w="12" h="7">
                  <a:moveTo>
                    <a:pt x="9" y="2"/>
                  </a:moveTo>
                  <a:lnTo>
                    <a:pt x="0" y="2"/>
                  </a:lnTo>
                  <a:lnTo>
                    <a:pt x="0" y="7"/>
                  </a:lnTo>
                  <a:lnTo>
                    <a:pt x="7" y="7"/>
                  </a:lnTo>
                  <a:lnTo>
                    <a:pt x="11" y="4"/>
                  </a:lnTo>
                  <a:lnTo>
                    <a:pt x="11" y="0"/>
                  </a:lnTo>
                  <a:lnTo>
                    <a:pt x="9"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8" name="Freeform 1692"/>
            <p:cNvSpPr>
              <a:spLocks/>
            </p:cNvSpPr>
            <p:nvPr/>
          </p:nvSpPr>
          <p:spPr bwMode="auto">
            <a:xfrm>
              <a:off x="9396" y="2918"/>
              <a:ext cx="12" cy="7"/>
            </a:xfrm>
            <a:custGeom>
              <a:avLst/>
              <a:gdLst/>
              <a:ahLst/>
              <a:cxnLst>
                <a:cxn ang="0">
                  <a:pos x="9" y="2"/>
                </a:cxn>
                <a:cxn ang="0">
                  <a:pos x="0" y="2"/>
                </a:cxn>
                <a:cxn ang="0">
                  <a:pos x="2" y="7"/>
                </a:cxn>
                <a:cxn ang="0">
                  <a:pos x="7" y="7"/>
                </a:cxn>
                <a:cxn ang="0">
                  <a:pos x="11" y="4"/>
                </a:cxn>
                <a:cxn ang="0">
                  <a:pos x="11" y="0"/>
                </a:cxn>
                <a:cxn ang="0">
                  <a:pos x="9" y="2"/>
                </a:cxn>
              </a:cxnLst>
              <a:rect l="0" t="0" r="r" b="b"/>
              <a:pathLst>
                <a:path w="12" h="7">
                  <a:moveTo>
                    <a:pt x="9" y="2"/>
                  </a:moveTo>
                  <a:lnTo>
                    <a:pt x="0" y="2"/>
                  </a:lnTo>
                  <a:lnTo>
                    <a:pt x="2" y="7"/>
                  </a:lnTo>
                  <a:lnTo>
                    <a:pt x="7" y="7"/>
                  </a:lnTo>
                  <a:lnTo>
                    <a:pt x="11" y="4"/>
                  </a:lnTo>
                  <a:lnTo>
                    <a:pt x="11" y="0"/>
                  </a:lnTo>
                  <a:lnTo>
                    <a:pt x="9"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9" name="Freeform 1693"/>
            <p:cNvSpPr>
              <a:spLocks/>
            </p:cNvSpPr>
            <p:nvPr/>
          </p:nvSpPr>
          <p:spPr bwMode="auto">
            <a:xfrm>
              <a:off x="9398" y="2918"/>
              <a:ext cx="10" cy="7"/>
            </a:xfrm>
            <a:custGeom>
              <a:avLst/>
              <a:gdLst/>
              <a:ahLst/>
              <a:cxnLst>
                <a:cxn ang="0">
                  <a:pos x="7" y="2"/>
                </a:cxn>
                <a:cxn ang="0">
                  <a:pos x="0" y="2"/>
                </a:cxn>
                <a:cxn ang="0">
                  <a:pos x="0" y="7"/>
                </a:cxn>
                <a:cxn ang="0">
                  <a:pos x="4" y="7"/>
                </a:cxn>
                <a:cxn ang="0">
                  <a:pos x="9" y="4"/>
                </a:cxn>
                <a:cxn ang="0">
                  <a:pos x="9" y="0"/>
                </a:cxn>
                <a:cxn ang="0">
                  <a:pos x="7" y="2"/>
                </a:cxn>
              </a:cxnLst>
              <a:rect l="0" t="0" r="r" b="b"/>
              <a:pathLst>
                <a:path w="10" h="7">
                  <a:moveTo>
                    <a:pt x="7" y="2"/>
                  </a:moveTo>
                  <a:lnTo>
                    <a:pt x="0" y="2"/>
                  </a:lnTo>
                  <a:lnTo>
                    <a:pt x="0" y="7"/>
                  </a:lnTo>
                  <a:lnTo>
                    <a:pt x="4"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0" name="Freeform 1694"/>
            <p:cNvSpPr>
              <a:spLocks/>
            </p:cNvSpPr>
            <p:nvPr/>
          </p:nvSpPr>
          <p:spPr bwMode="auto">
            <a:xfrm>
              <a:off x="9398" y="2918"/>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1" name="Freeform 1695"/>
            <p:cNvSpPr>
              <a:spLocks/>
            </p:cNvSpPr>
            <p:nvPr/>
          </p:nvSpPr>
          <p:spPr bwMode="auto">
            <a:xfrm>
              <a:off x="9388" y="2853"/>
              <a:ext cx="12" cy="5"/>
            </a:xfrm>
            <a:custGeom>
              <a:avLst/>
              <a:gdLst/>
              <a:ahLst/>
              <a:cxnLst>
                <a:cxn ang="0">
                  <a:pos x="0" y="0"/>
                </a:cxn>
                <a:cxn ang="0">
                  <a:pos x="0" y="4"/>
                </a:cxn>
                <a:cxn ang="0">
                  <a:pos x="2" y="4"/>
                </a:cxn>
                <a:cxn ang="0">
                  <a:pos x="12" y="2"/>
                </a:cxn>
                <a:cxn ang="0">
                  <a:pos x="12" y="0"/>
                </a:cxn>
                <a:cxn ang="0">
                  <a:pos x="0" y="0"/>
                </a:cxn>
              </a:cxnLst>
              <a:rect l="0" t="0" r="r" b="b"/>
              <a:pathLst>
                <a:path w="12" h="5">
                  <a:moveTo>
                    <a:pt x="0" y="0"/>
                  </a:moveTo>
                  <a:lnTo>
                    <a:pt x="0" y="4"/>
                  </a:lnTo>
                  <a:lnTo>
                    <a:pt x="2" y="4"/>
                  </a:lnTo>
                  <a:lnTo>
                    <a:pt x="12" y="2"/>
                  </a:lnTo>
                  <a:lnTo>
                    <a:pt x="12"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2" name="Freeform 1696"/>
            <p:cNvSpPr>
              <a:spLocks/>
            </p:cNvSpPr>
            <p:nvPr/>
          </p:nvSpPr>
          <p:spPr bwMode="auto">
            <a:xfrm>
              <a:off x="9388" y="2853"/>
              <a:ext cx="12" cy="5"/>
            </a:xfrm>
            <a:custGeom>
              <a:avLst/>
              <a:gdLst/>
              <a:ahLst/>
              <a:cxnLst>
                <a:cxn ang="0">
                  <a:pos x="0" y="0"/>
                </a:cxn>
                <a:cxn ang="0">
                  <a:pos x="0" y="4"/>
                </a:cxn>
                <a:cxn ang="0">
                  <a:pos x="9" y="4"/>
                </a:cxn>
                <a:cxn ang="0">
                  <a:pos x="12" y="0"/>
                </a:cxn>
                <a:cxn ang="0">
                  <a:pos x="0" y="0"/>
                </a:cxn>
              </a:cxnLst>
              <a:rect l="0" t="0" r="r" b="b"/>
              <a:pathLst>
                <a:path w="12" h="5">
                  <a:moveTo>
                    <a:pt x="0" y="0"/>
                  </a:moveTo>
                  <a:lnTo>
                    <a:pt x="0" y="4"/>
                  </a:lnTo>
                  <a:lnTo>
                    <a:pt x="9" y="4"/>
                  </a:lnTo>
                  <a:lnTo>
                    <a:pt x="12"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3" name="Freeform 1697"/>
            <p:cNvSpPr>
              <a:spLocks/>
            </p:cNvSpPr>
            <p:nvPr/>
          </p:nvSpPr>
          <p:spPr bwMode="auto">
            <a:xfrm>
              <a:off x="9396" y="2853"/>
              <a:ext cx="4" cy="5"/>
            </a:xfrm>
            <a:custGeom>
              <a:avLst/>
              <a:gdLst/>
              <a:ahLst/>
              <a:cxnLst>
                <a:cxn ang="0">
                  <a:pos x="0" y="0"/>
                </a:cxn>
                <a:cxn ang="0">
                  <a:pos x="0" y="4"/>
                </a:cxn>
                <a:cxn ang="0">
                  <a:pos x="4" y="2"/>
                </a:cxn>
                <a:cxn ang="0">
                  <a:pos x="4" y="0"/>
                </a:cxn>
                <a:cxn ang="0">
                  <a:pos x="0" y="0"/>
                </a:cxn>
              </a:cxnLst>
              <a:rect l="0" t="0" r="r" b="b"/>
              <a:pathLst>
                <a:path w="4" h="5">
                  <a:moveTo>
                    <a:pt x="0" y="0"/>
                  </a:moveTo>
                  <a:lnTo>
                    <a:pt x="0" y="4"/>
                  </a:lnTo>
                  <a:lnTo>
                    <a:pt x="4" y="2"/>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4" name="Freeform 1698"/>
            <p:cNvSpPr>
              <a:spLocks/>
            </p:cNvSpPr>
            <p:nvPr/>
          </p:nvSpPr>
          <p:spPr bwMode="auto">
            <a:xfrm>
              <a:off x="9398" y="2860"/>
              <a:ext cx="10" cy="58"/>
            </a:xfrm>
            <a:custGeom>
              <a:avLst/>
              <a:gdLst/>
              <a:ahLst/>
              <a:cxnLst>
                <a:cxn ang="0">
                  <a:pos x="4" y="0"/>
                </a:cxn>
                <a:cxn ang="0">
                  <a:pos x="0" y="0"/>
                </a:cxn>
                <a:cxn ang="0">
                  <a:pos x="2" y="14"/>
                </a:cxn>
                <a:cxn ang="0">
                  <a:pos x="2" y="28"/>
                </a:cxn>
                <a:cxn ang="0">
                  <a:pos x="4" y="40"/>
                </a:cxn>
                <a:cxn ang="0">
                  <a:pos x="4" y="57"/>
                </a:cxn>
                <a:cxn ang="0">
                  <a:pos x="9" y="55"/>
                </a:cxn>
                <a:cxn ang="0">
                  <a:pos x="9" y="40"/>
                </a:cxn>
                <a:cxn ang="0">
                  <a:pos x="7" y="26"/>
                </a:cxn>
                <a:cxn ang="0">
                  <a:pos x="7" y="12"/>
                </a:cxn>
                <a:cxn ang="0">
                  <a:pos x="4" y="0"/>
                </a:cxn>
              </a:cxnLst>
              <a:rect l="0" t="0" r="r" b="b"/>
              <a:pathLst>
                <a:path w="10" h="58">
                  <a:moveTo>
                    <a:pt x="4" y="0"/>
                  </a:moveTo>
                  <a:lnTo>
                    <a:pt x="0" y="0"/>
                  </a:lnTo>
                  <a:lnTo>
                    <a:pt x="2" y="14"/>
                  </a:lnTo>
                  <a:lnTo>
                    <a:pt x="2" y="28"/>
                  </a:lnTo>
                  <a:lnTo>
                    <a:pt x="4" y="40"/>
                  </a:lnTo>
                  <a:lnTo>
                    <a:pt x="4" y="57"/>
                  </a:lnTo>
                  <a:lnTo>
                    <a:pt x="9" y="55"/>
                  </a:lnTo>
                  <a:lnTo>
                    <a:pt x="9" y="40"/>
                  </a:lnTo>
                  <a:lnTo>
                    <a:pt x="7" y="26"/>
                  </a:lnTo>
                  <a:lnTo>
                    <a:pt x="7" y="12"/>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5" name="Freeform 1699"/>
            <p:cNvSpPr>
              <a:spLocks/>
            </p:cNvSpPr>
            <p:nvPr/>
          </p:nvSpPr>
          <p:spPr bwMode="auto">
            <a:xfrm>
              <a:off x="9396" y="2860"/>
              <a:ext cx="9" cy="58"/>
            </a:xfrm>
            <a:custGeom>
              <a:avLst/>
              <a:gdLst/>
              <a:ahLst/>
              <a:cxnLst>
                <a:cxn ang="0">
                  <a:pos x="0" y="0"/>
                </a:cxn>
                <a:cxn ang="0">
                  <a:pos x="4" y="28"/>
                </a:cxn>
                <a:cxn ang="0">
                  <a:pos x="7" y="40"/>
                </a:cxn>
                <a:cxn ang="0">
                  <a:pos x="7" y="57"/>
                </a:cxn>
                <a:cxn ang="0">
                  <a:pos x="9" y="55"/>
                </a:cxn>
                <a:cxn ang="0">
                  <a:pos x="9" y="26"/>
                </a:cxn>
                <a:cxn ang="0">
                  <a:pos x="7" y="12"/>
                </a:cxn>
                <a:cxn ang="0">
                  <a:pos x="4" y="0"/>
                </a:cxn>
                <a:cxn ang="0">
                  <a:pos x="0" y="0"/>
                </a:cxn>
              </a:cxnLst>
              <a:rect l="0" t="0" r="r" b="b"/>
              <a:pathLst>
                <a:path w="9" h="58">
                  <a:moveTo>
                    <a:pt x="0" y="0"/>
                  </a:moveTo>
                  <a:lnTo>
                    <a:pt x="4" y="28"/>
                  </a:lnTo>
                  <a:lnTo>
                    <a:pt x="7" y="40"/>
                  </a:lnTo>
                  <a:lnTo>
                    <a:pt x="7" y="57"/>
                  </a:lnTo>
                  <a:lnTo>
                    <a:pt x="9" y="55"/>
                  </a:lnTo>
                  <a:lnTo>
                    <a:pt x="9" y="26"/>
                  </a:lnTo>
                  <a:lnTo>
                    <a:pt x="7" y="12"/>
                  </a:lnTo>
                  <a:lnTo>
                    <a:pt x="4" y="0"/>
                  </a:lnTo>
                  <a:lnTo>
                    <a:pt x="0"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6" name="Freeform 1700"/>
            <p:cNvSpPr>
              <a:spLocks/>
            </p:cNvSpPr>
            <p:nvPr/>
          </p:nvSpPr>
          <p:spPr bwMode="auto">
            <a:xfrm>
              <a:off x="9396" y="2860"/>
              <a:ext cx="9"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9" h="58">
                  <a:moveTo>
                    <a:pt x="9" y="26"/>
                  </a:moveTo>
                  <a:lnTo>
                    <a:pt x="7" y="12"/>
                  </a:lnTo>
                  <a:lnTo>
                    <a:pt x="4" y="0"/>
                  </a:lnTo>
                  <a:lnTo>
                    <a:pt x="0" y="0"/>
                  </a:lnTo>
                  <a:lnTo>
                    <a:pt x="4" y="28"/>
                  </a:lnTo>
                  <a:lnTo>
                    <a:pt x="4" y="57"/>
                  </a:lnTo>
                  <a:lnTo>
                    <a:pt x="9" y="55"/>
                  </a:lnTo>
                  <a:lnTo>
                    <a:pt x="9" y="26"/>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7" name="Freeform 1701"/>
            <p:cNvSpPr>
              <a:spLocks/>
            </p:cNvSpPr>
            <p:nvPr/>
          </p:nvSpPr>
          <p:spPr bwMode="auto">
            <a:xfrm>
              <a:off x="9396" y="2860"/>
              <a:ext cx="9" cy="55"/>
            </a:xfrm>
            <a:custGeom>
              <a:avLst/>
              <a:gdLst/>
              <a:ahLst/>
              <a:cxnLst>
                <a:cxn ang="0">
                  <a:pos x="9" y="40"/>
                </a:cxn>
                <a:cxn ang="0">
                  <a:pos x="7" y="26"/>
                </a:cxn>
                <a:cxn ang="0">
                  <a:pos x="7" y="12"/>
                </a:cxn>
                <a:cxn ang="0">
                  <a:pos x="4" y="0"/>
                </a:cxn>
                <a:cxn ang="0">
                  <a:pos x="0" y="0"/>
                </a:cxn>
                <a:cxn ang="0">
                  <a:pos x="2" y="14"/>
                </a:cxn>
                <a:cxn ang="0">
                  <a:pos x="2" y="28"/>
                </a:cxn>
                <a:cxn ang="0">
                  <a:pos x="4" y="40"/>
                </a:cxn>
                <a:cxn ang="0">
                  <a:pos x="4" y="55"/>
                </a:cxn>
                <a:cxn ang="0">
                  <a:pos x="9" y="55"/>
                </a:cxn>
                <a:cxn ang="0">
                  <a:pos x="9" y="40"/>
                </a:cxn>
              </a:cxnLst>
              <a:rect l="0" t="0" r="r" b="b"/>
              <a:pathLst>
                <a:path w="9" h="55">
                  <a:moveTo>
                    <a:pt x="9" y="40"/>
                  </a:moveTo>
                  <a:lnTo>
                    <a:pt x="7" y="26"/>
                  </a:lnTo>
                  <a:lnTo>
                    <a:pt x="7" y="12"/>
                  </a:lnTo>
                  <a:lnTo>
                    <a:pt x="4" y="0"/>
                  </a:lnTo>
                  <a:lnTo>
                    <a:pt x="0" y="0"/>
                  </a:lnTo>
                  <a:lnTo>
                    <a:pt x="2" y="14"/>
                  </a:lnTo>
                  <a:lnTo>
                    <a:pt x="2" y="28"/>
                  </a:lnTo>
                  <a:lnTo>
                    <a:pt x="4" y="40"/>
                  </a:lnTo>
                  <a:lnTo>
                    <a:pt x="4" y="55"/>
                  </a:lnTo>
                  <a:lnTo>
                    <a:pt x="9" y="55"/>
                  </a:lnTo>
                  <a:lnTo>
                    <a:pt x="9" y="4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8" name="Freeform 1702"/>
            <p:cNvSpPr>
              <a:spLocks/>
            </p:cNvSpPr>
            <p:nvPr/>
          </p:nvSpPr>
          <p:spPr bwMode="auto">
            <a:xfrm>
              <a:off x="9393" y="2860"/>
              <a:ext cx="10" cy="58"/>
            </a:xfrm>
            <a:custGeom>
              <a:avLst/>
              <a:gdLst/>
              <a:ahLst/>
              <a:cxnLst>
                <a:cxn ang="0">
                  <a:pos x="0" y="0"/>
                </a:cxn>
                <a:cxn ang="0">
                  <a:pos x="4" y="28"/>
                </a:cxn>
                <a:cxn ang="0">
                  <a:pos x="7" y="40"/>
                </a:cxn>
                <a:cxn ang="0">
                  <a:pos x="7" y="57"/>
                </a:cxn>
                <a:cxn ang="0">
                  <a:pos x="9" y="55"/>
                </a:cxn>
                <a:cxn ang="0">
                  <a:pos x="9" y="26"/>
                </a:cxn>
                <a:cxn ang="0">
                  <a:pos x="7" y="12"/>
                </a:cxn>
                <a:cxn ang="0">
                  <a:pos x="4" y="0"/>
                </a:cxn>
                <a:cxn ang="0">
                  <a:pos x="0" y="0"/>
                </a:cxn>
              </a:cxnLst>
              <a:rect l="0" t="0" r="r" b="b"/>
              <a:pathLst>
                <a:path w="10" h="58">
                  <a:moveTo>
                    <a:pt x="0" y="0"/>
                  </a:moveTo>
                  <a:lnTo>
                    <a:pt x="4" y="28"/>
                  </a:lnTo>
                  <a:lnTo>
                    <a:pt x="7" y="40"/>
                  </a:lnTo>
                  <a:lnTo>
                    <a:pt x="7" y="57"/>
                  </a:lnTo>
                  <a:lnTo>
                    <a:pt x="9" y="55"/>
                  </a:lnTo>
                  <a:lnTo>
                    <a:pt x="9" y="26"/>
                  </a:lnTo>
                  <a:lnTo>
                    <a:pt x="7" y="12"/>
                  </a:lnTo>
                  <a:lnTo>
                    <a:pt x="4" y="0"/>
                  </a:lnTo>
                  <a:lnTo>
                    <a:pt x="0" y="0"/>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9" name="Freeform 1703"/>
            <p:cNvSpPr>
              <a:spLocks/>
            </p:cNvSpPr>
            <p:nvPr/>
          </p:nvSpPr>
          <p:spPr bwMode="auto">
            <a:xfrm>
              <a:off x="9393" y="2860"/>
              <a:ext cx="10"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10" h="58">
                  <a:moveTo>
                    <a:pt x="9" y="26"/>
                  </a:moveTo>
                  <a:lnTo>
                    <a:pt x="7" y="12"/>
                  </a:lnTo>
                  <a:lnTo>
                    <a:pt x="4" y="0"/>
                  </a:lnTo>
                  <a:lnTo>
                    <a:pt x="0" y="0"/>
                  </a:lnTo>
                  <a:lnTo>
                    <a:pt x="4" y="28"/>
                  </a:lnTo>
                  <a:lnTo>
                    <a:pt x="4" y="57"/>
                  </a:lnTo>
                  <a:lnTo>
                    <a:pt x="9" y="55"/>
                  </a:lnTo>
                  <a:lnTo>
                    <a:pt x="9" y="26"/>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0" name="Freeform 1704"/>
            <p:cNvSpPr>
              <a:spLocks/>
            </p:cNvSpPr>
            <p:nvPr/>
          </p:nvSpPr>
          <p:spPr bwMode="auto">
            <a:xfrm>
              <a:off x="9393" y="2860"/>
              <a:ext cx="10" cy="55"/>
            </a:xfrm>
            <a:custGeom>
              <a:avLst/>
              <a:gdLst/>
              <a:ahLst/>
              <a:cxnLst>
                <a:cxn ang="0">
                  <a:pos x="9" y="40"/>
                </a:cxn>
                <a:cxn ang="0">
                  <a:pos x="7" y="26"/>
                </a:cxn>
                <a:cxn ang="0">
                  <a:pos x="7" y="12"/>
                </a:cxn>
                <a:cxn ang="0">
                  <a:pos x="4" y="0"/>
                </a:cxn>
                <a:cxn ang="0">
                  <a:pos x="0" y="0"/>
                </a:cxn>
                <a:cxn ang="0">
                  <a:pos x="2" y="14"/>
                </a:cxn>
                <a:cxn ang="0">
                  <a:pos x="2" y="28"/>
                </a:cxn>
                <a:cxn ang="0">
                  <a:pos x="4" y="40"/>
                </a:cxn>
                <a:cxn ang="0">
                  <a:pos x="4" y="55"/>
                </a:cxn>
                <a:cxn ang="0">
                  <a:pos x="9" y="55"/>
                </a:cxn>
                <a:cxn ang="0">
                  <a:pos x="9" y="40"/>
                </a:cxn>
              </a:cxnLst>
              <a:rect l="0" t="0" r="r" b="b"/>
              <a:pathLst>
                <a:path w="10" h="55">
                  <a:moveTo>
                    <a:pt x="9" y="40"/>
                  </a:moveTo>
                  <a:lnTo>
                    <a:pt x="7" y="26"/>
                  </a:lnTo>
                  <a:lnTo>
                    <a:pt x="7" y="12"/>
                  </a:lnTo>
                  <a:lnTo>
                    <a:pt x="4" y="0"/>
                  </a:lnTo>
                  <a:lnTo>
                    <a:pt x="0" y="0"/>
                  </a:lnTo>
                  <a:lnTo>
                    <a:pt x="2" y="14"/>
                  </a:lnTo>
                  <a:lnTo>
                    <a:pt x="2" y="28"/>
                  </a:lnTo>
                  <a:lnTo>
                    <a:pt x="4" y="40"/>
                  </a:lnTo>
                  <a:lnTo>
                    <a:pt x="4" y="55"/>
                  </a:lnTo>
                  <a:lnTo>
                    <a:pt x="9" y="55"/>
                  </a:lnTo>
                  <a:lnTo>
                    <a:pt x="9" y="4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1" name="Freeform 1705"/>
            <p:cNvSpPr>
              <a:spLocks/>
            </p:cNvSpPr>
            <p:nvPr/>
          </p:nvSpPr>
          <p:spPr bwMode="auto">
            <a:xfrm>
              <a:off x="9391" y="2860"/>
              <a:ext cx="9" cy="58"/>
            </a:xfrm>
            <a:custGeom>
              <a:avLst/>
              <a:gdLst/>
              <a:ahLst/>
              <a:cxnLst>
                <a:cxn ang="0">
                  <a:pos x="0" y="0"/>
                </a:cxn>
                <a:cxn ang="0">
                  <a:pos x="4" y="28"/>
                </a:cxn>
                <a:cxn ang="0">
                  <a:pos x="7" y="40"/>
                </a:cxn>
                <a:cxn ang="0">
                  <a:pos x="7" y="57"/>
                </a:cxn>
                <a:cxn ang="0">
                  <a:pos x="9" y="55"/>
                </a:cxn>
                <a:cxn ang="0">
                  <a:pos x="9" y="26"/>
                </a:cxn>
                <a:cxn ang="0">
                  <a:pos x="7" y="12"/>
                </a:cxn>
                <a:cxn ang="0">
                  <a:pos x="4" y="0"/>
                </a:cxn>
                <a:cxn ang="0">
                  <a:pos x="0" y="0"/>
                </a:cxn>
              </a:cxnLst>
              <a:rect l="0" t="0" r="r" b="b"/>
              <a:pathLst>
                <a:path w="9" h="58">
                  <a:moveTo>
                    <a:pt x="0" y="0"/>
                  </a:moveTo>
                  <a:lnTo>
                    <a:pt x="4" y="28"/>
                  </a:lnTo>
                  <a:lnTo>
                    <a:pt x="7" y="40"/>
                  </a:lnTo>
                  <a:lnTo>
                    <a:pt x="7" y="57"/>
                  </a:lnTo>
                  <a:lnTo>
                    <a:pt x="9" y="55"/>
                  </a:lnTo>
                  <a:lnTo>
                    <a:pt x="9" y="26"/>
                  </a:lnTo>
                  <a:lnTo>
                    <a:pt x="7" y="12"/>
                  </a:lnTo>
                  <a:lnTo>
                    <a:pt x="4" y="0"/>
                  </a:lnTo>
                  <a:lnTo>
                    <a:pt x="0" y="0"/>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2" name="Freeform 1706"/>
            <p:cNvSpPr>
              <a:spLocks/>
            </p:cNvSpPr>
            <p:nvPr/>
          </p:nvSpPr>
          <p:spPr bwMode="auto">
            <a:xfrm>
              <a:off x="9391" y="2860"/>
              <a:ext cx="9"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9" h="58">
                  <a:moveTo>
                    <a:pt x="9" y="26"/>
                  </a:moveTo>
                  <a:lnTo>
                    <a:pt x="7" y="12"/>
                  </a:lnTo>
                  <a:lnTo>
                    <a:pt x="4" y="0"/>
                  </a:lnTo>
                  <a:lnTo>
                    <a:pt x="0" y="0"/>
                  </a:lnTo>
                  <a:lnTo>
                    <a:pt x="4" y="28"/>
                  </a:lnTo>
                  <a:lnTo>
                    <a:pt x="4" y="57"/>
                  </a:lnTo>
                  <a:lnTo>
                    <a:pt x="9" y="55"/>
                  </a:lnTo>
                  <a:lnTo>
                    <a:pt x="9" y="26"/>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3" name="Freeform 1707"/>
            <p:cNvSpPr>
              <a:spLocks/>
            </p:cNvSpPr>
            <p:nvPr/>
          </p:nvSpPr>
          <p:spPr bwMode="auto">
            <a:xfrm>
              <a:off x="9391" y="2860"/>
              <a:ext cx="9" cy="55"/>
            </a:xfrm>
            <a:custGeom>
              <a:avLst/>
              <a:gdLst/>
              <a:ahLst/>
              <a:cxnLst>
                <a:cxn ang="0">
                  <a:pos x="9" y="40"/>
                </a:cxn>
                <a:cxn ang="0">
                  <a:pos x="7" y="26"/>
                </a:cxn>
                <a:cxn ang="0">
                  <a:pos x="7" y="12"/>
                </a:cxn>
                <a:cxn ang="0">
                  <a:pos x="4" y="0"/>
                </a:cxn>
                <a:cxn ang="0">
                  <a:pos x="0" y="0"/>
                </a:cxn>
                <a:cxn ang="0">
                  <a:pos x="2" y="14"/>
                </a:cxn>
                <a:cxn ang="0">
                  <a:pos x="2" y="28"/>
                </a:cxn>
                <a:cxn ang="0">
                  <a:pos x="4" y="40"/>
                </a:cxn>
                <a:cxn ang="0">
                  <a:pos x="4" y="55"/>
                </a:cxn>
                <a:cxn ang="0">
                  <a:pos x="9" y="55"/>
                </a:cxn>
                <a:cxn ang="0">
                  <a:pos x="9" y="40"/>
                </a:cxn>
              </a:cxnLst>
              <a:rect l="0" t="0" r="r" b="b"/>
              <a:pathLst>
                <a:path w="9" h="55">
                  <a:moveTo>
                    <a:pt x="9" y="40"/>
                  </a:moveTo>
                  <a:lnTo>
                    <a:pt x="7" y="26"/>
                  </a:lnTo>
                  <a:lnTo>
                    <a:pt x="7" y="12"/>
                  </a:lnTo>
                  <a:lnTo>
                    <a:pt x="4" y="0"/>
                  </a:lnTo>
                  <a:lnTo>
                    <a:pt x="0" y="0"/>
                  </a:lnTo>
                  <a:lnTo>
                    <a:pt x="2" y="14"/>
                  </a:lnTo>
                  <a:lnTo>
                    <a:pt x="2" y="28"/>
                  </a:lnTo>
                  <a:lnTo>
                    <a:pt x="4" y="40"/>
                  </a:lnTo>
                  <a:lnTo>
                    <a:pt x="4" y="55"/>
                  </a:lnTo>
                  <a:lnTo>
                    <a:pt x="9" y="55"/>
                  </a:lnTo>
                  <a:lnTo>
                    <a:pt x="9" y="4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4" name="Freeform 1708"/>
            <p:cNvSpPr>
              <a:spLocks/>
            </p:cNvSpPr>
            <p:nvPr/>
          </p:nvSpPr>
          <p:spPr bwMode="auto">
            <a:xfrm>
              <a:off x="9388" y="2860"/>
              <a:ext cx="10" cy="58"/>
            </a:xfrm>
            <a:custGeom>
              <a:avLst/>
              <a:gdLst/>
              <a:ahLst/>
              <a:cxnLst>
                <a:cxn ang="0">
                  <a:pos x="0" y="0"/>
                </a:cxn>
                <a:cxn ang="0">
                  <a:pos x="4" y="28"/>
                </a:cxn>
                <a:cxn ang="0">
                  <a:pos x="7" y="40"/>
                </a:cxn>
                <a:cxn ang="0">
                  <a:pos x="7" y="57"/>
                </a:cxn>
                <a:cxn ang="0">
                  <a:pos x="9" y="55"/>
                </a:cxn>
                <a:cxn ang="0">
                  <a:pos x="9" y="26"/>
                </a:cxn>
                <a:cxn ang="0">
                  <a:pos x="7" y="12"/>
                </a:cxn>
                <a:cxn ang="0">
                  <a:pos x="4" y="0"/>
                </a:cxn>
                <a:cxn ang="0">
                  <a:pos x="0" y="0"/>
                </a:cxn>
              </a:cxnLst>
              <a:rect l="0" t="0" r="r" b="b"/>
              <a:pathLst>
                <a:path w="10" h="58">
                  <a:moveTo>
                    <a:pt x="0" y="0"/>
                  </a:moveTo>
                  <a:lnTo>
                    <a:pt x="4" y="28"/>
                  </a:lnTo>
                  <a:lnTo>
                    <a:pt x="7" y="40"/>
                  </a:lnTo>
                  <a:lnTo>
                    <a:pt x="7" y="57"/>
                  </a:lnTo>
                  <a:lnTo>
                    <a:pt x="9" y="55"/>
                  </a:lnTo>
                  <a:lnTo>
                    <a:pt x="9" y="26"/>
                  </a:lnTo>
                  <a:lnTo>
                    <a:pt x="7" y="12"/>
                  </a:lnTo>
                  <a:lnTo>
                    <a:pt x="4"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5" name="Freeform 1709"/>
            <p:cNvSpPr>
              <a:spLocks/>
            </p:cNvSpPr>
            <p:nvPr/>
          </p:nvSpPr>
          <p:spPr bwMode="auto">
            <a:xfrm>
              <a:off x="9388" y="2860"/>
              <a:ext cx="10"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10" h="58">
                  <a:moveTo>
                    <a:pt x="9" y="26"/>
                  </a:moveTo>
                  <a:lnTo>
                    <a:pt x="7" y="12"/>
                  </a:lnTo>
                  <a:lnTo>
                    <a:pt x="4" y="0"/>
                  </a:lnTo>
                  <a:lnTo>
                    <a:pt x="0" y="0"/>
                  </a:lnTo>
                  <a:lnTo>
                    <a:pt x="4" y="28"/>
                  </a:lnTo>
                  <a:lnTo>
                    <a:pt x="4" y="57"/>
                  </a:lnTo>
                  <a:lnTo>
                    <a:pt x="9" y="55"/>
                  </a:lnTo>
                  <a:lnTo>
                    <a:pt x="9" y="26"/>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6" name="Freeform 1710"/>
            <p:cNvSpPr>
              <a:spLocks/>
            </p:cNvSpPr>
            <p:nvPr/>
          </p:nvSpPr>
          <p:spPr bwMode="auto">
            <a:xfrm>
              <a:off x="9398" y="2733"/>
              <a:ext cx="182" cy="202"/>
            </a:xfrm>
            <a:custGeom>
              <a:avLst/>
              <a:gdLst/>
              <a:ahLst/>
              <a:cxnLst>
                <a:cxn ang="0">
                  <a:pos x="182" y="184"/>
                </a:cxn>
                <a:cxn ang="0">
                  <a:pos x="180" y="9"/>
                </a:cxn>
                <a:cxn ang="0">
                  <a:pos x="43" y="0"/>
                </a:cxn>
                <a:cxn ang="0">
                  <a:pos x="0" y="4"/>
                </a:cxn>
                <a:cxn ang="0">
                  <a:pos x="0" y="187"/>
                </a:cxn>
                <a:cxn ang="0">
                  <a:pos x="9" y="187"/>
                </a:cxn>
                <a:cxn ang="0">
                  <a:pos x="9" y="194"/>
                </a:cxn>
                <a:cxn ang="0">
                  <a:pos x="43" y="201"/>
                </a:cxn>
                <a:cxn ang="0">
                  <a:pos x="160" y="187"/>
                </a:cxn>
                <a:cxn ang="0">
                  <a:pos x="182" y="184"/>
                </a:cxn>
              </a:cxnLst>
              <a:rect l="0" t="0" r="r" b="b"/>
              <a:pathLst>
                <a:path w="182" h="202">
                  <a:moveTo>
                    <a:pt x="182" y="184"/>
                  </a:moveTo>
                  <a:lnTo>
                    <a:pt x="180" y="9"/>
                  </a:lnTo>
                  <a:lnTo>
                    <a:pt x="43" y="0"/>
                  </a:lnTo>
                  <a:lnTo>
                    <a:pt x="0" y="4"/>
                  </a:lnTo>
                  <a:lnTo>
                    <a:pt x="0" y="187"/>
                  </a:lnTo>
                  <a:lnTo>
                    <a:pt x="9" y="187"/>
                  </a:lnTo>
                  <a:lnTo>
                    <a:pt x="9" y="194"/>
                  </a:lnTo>
                  <a:lnTo>
                    <a:pt x="43" y="201"/>
                  </a:lnTo>
                  <a:lnTo>
                    <a:pt x="160" y="187"/>
                  </a:lnTo>
                  <a:lnTo>
                    <a:pt x="182"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7" name="Freeform 1711"/>
            <p:cNvSpPr>
              <a:spLocks/>
            </p:cNvSpPr>
            <p:nvPr/>
          </p:nvSpPr>
          <p:spPr bwMode="auto">
            <a:xfrm>
              <a:off x="9451" y="2692"/>
              <a:ext cx="281" cy="262"/>
            </a:xfrm>
            <a:custGeom>
              <a:avLst/>
              <a:gdLst/>
              <a:ahLst/>
              <a:cxnLst>
                <a:cxn ang="0">
                  <a:pos x="218" y="43"/>
                </a:cxn>
                <a:cxn ang="0">
                  <a:pos x="211" y="33"/>
                </a:cxn>
                <a:cxn ang="0">
                  <a:pos x="196" y="14"/>
                </a:cxn>
                <a:cxn ang="0">
                  <a:pos x="189" y="12"/>
                </a:cxn>
                <a:cxn ang="0">
                  <a:pos x="182" y="7"/>
                </a:cxn>
                <a:cxn ang="0">
                  <a:pos x="172" y="4"/>
                </a:cxn>
                <a:cxn ang="0">
                  <a:pos x="163" y="2"/>
                </a:cxn>
                <a:cxn ang="0">
                  <a:pos x="151" y="2"/>
                </a:cxn>
                <a:cxn ang="0">
                  <a:pos x="136" y="4"/>
                </a:cxn>
                <a:cxn ang="0">
                  <a:pos x="120" y="7"/>
                </a:cxn>
                <a:cxn ang="0">
                  <a:pos x="105" y="9"/>
                </a:cxn>
                <a:cxn ang="0">
                  <a:pos x="91" y="12"/>
                </a:cxn>
                <a:cxn ang="0">
                  <a:pos x="79" y="14"/>
                </a:cxn>
                <a:cxn ang="0">
                  <a:pos x="64" y="16"/>
                </a:cxn>
                <a:cxn ang="0">
                  <a:pos x="50" y="19"/>
                </a:cxn>
                <a:cxn ang="0">
                  <a:pos x="36" y="21"/>
                </a:cxn>
                <a:cxn ang="0">
                  <a:pos x="28" y="24"/>
                </a:cxn>
                <a:cxn ang="0">
                  <a:pos x="14" y="26"/>
                </a:cxn>
                <a:cxn ang="0">
                  <a:pos x="7" y="47"/>
                </a:cxn>
                <a:cxn ang="0">
                  <a:pos x="2" y="86"/>
                </a:cxn>
                <a:cxn ang="0">
                  <a:pos x="0" y="141"/>
                </a:cxn>
                <a:cxn ang="0">
                  <a:pos x="2" y="182"/>
                </a:cxn>
                <a:cxn ang="0">
                  <a:pos x="9" y="206"/>
                </a:cxn>
                <a:cxn ang="0">
                  <a:pos x="16" y="208"/>
                </a:cxn>
                <a:cxn ang="0">
                  <a:pos x="28" y="211"/>
                </a:cxn>
                <a:cxn ang="0">
                  <a:pos x="38" y="216"/>
                </a:cxn>
                <a:cxn ang="0">
                  <a:pos x="50" y="218"/>
                </a:cxn>
                <a:cxn ang="0">
                  <a:pos x="69" y="225"/>
                </a:cxn>
                <a:cxn ang="0">
                  <a:pos x="67" y="237"/>
                </a:cxn>
                <a:cxn ang="0">
                  <a:pos x="47" y="247"/>
                </a:cxn>
                <a:cxn ang="0">
                  <a:pos x="57" y="252"/>
                </a:cxn>
                <a:cxn ang="0">
                  <a:pos x="64" y="256"/>
                </a:cxn>
                <a:cxn ang="0">
                  <a:pos x="172" y="261"/>
                </a:cxn>
                <a:cxn ang="0">
                  <a:pos x="206" y="249"/>
                </a:cxn>
                <a:cxn ang="0">
                  <a:pos x="213" y="244"/>
                </a:cxn>
                <a:cxn ang="0">
                  <a:pos x="216" y="235"/>
                </a:cxn>
                <a:cxn ang="0">
                  <a:pos x="206" y="227"/>
                </a:cxn>
                <a:cxn ang="0">
                  <a:pos x="199" y="225"/>
                </a:cxn>
                <a:cxn ang="0">
                  <a:pos x="189" y="220"/>
                </a:cxn>
                <a:cxn ang="0">
                  <a:pos x="276" y="199"/>
                </a:cxn>
                <a:cxn ang="0">
                  <a:pos x="280" y="172"/>
                </a:cxn>
                <a:cxn ang="0">
                  <a:pos x="278" y="79"/>
                </a:cxn>
              </a:cxnLst>
              <a:rect l="0" t="0" r="r" b="b"/>
              <a:pathLst>
                <a:path w="281" h="262">
                  <a:moveTo>
                    <a:pt x="278" y="79"/>
                  </a:moveTo>
                  <a:lnTo>
                    <a:pt x="218" y="43"/>
                  </a:lnTo>
                  <a:lnTo>
                    <a:pt x="216" y="38"/>
                  </a:lnTo>
                  <a:lnTo>
                    <a:pt x="211" y="33"/>
                  </a:lnTo>
                  <a:lnTo>
                    <a:pt x="206" y="24"/>
                  </a:lnTo>
                  <a:lnTo>
                    <a:pt x="196" y="14"/>
                  </a:lnTo>
                  <a:lnTo>
                    <a:pt x="194" y="14"/>
                  </a:lnTo>
                  <a:lnTo>
                    <a:pt x="189" y="12"/>
                  </a:lnTo>
                  <a:lnTo>
                    <a:pt x="187" y="9"/>
                  </a:lnTo>
                  <a:lnTo>
                    <a:pt x="182" y="7"/>
                  </a:lnTo>
                  <a:lnTo>
                    <a:pt x="177" y="7"/>
                  </a:lnTo>
                  <a:lnTo>
                    <a:pt x="172" y="4"/>
                  </a:lnTo>
                  <a:lnTo>
                    <a:pt x="167" y="4"/>
                  </a:lnTo>
                  <a:lnTo>
                    <a:pt x="163" y="2"/>
                  </a:lnTo>
                  <a:lnTo>
                    <a:pt x="156" y="0"/>
                  </a:lnTo>
                  <a:lnTo>
                    <a:pt x="151" y="2"/>
                  </a:lnTo>
                  <a:lnTo>
                    <a:pt x="141" y="2"/>
                  </a:lnTo>
                  <a:lnTo>
                    <a:pt x="136" y="4"/>
                  </a:lnTo>
                  <a:lnTo>
                    <a:pt x="124" y="4"/>
                  </a:lnTo>
                  <a:lnTo>
                    <a:pt x="120" y="7"/>
                  </a:lnTo>
                  <a:lnTo>
                    <a:pt x="110" y="7"/>
                  </a:lnTo>
                  <a:lnTo>
                    <a:pt x="105" y="9"/>
                  </a:lnTo>
                  <a:lnTo>
                    <a:pt x="96" y="9"/>
                  </a:lnTo>
                  <a:lnTo>
                    <a:pt x="91" y="12"/>
                  </a:lnTo>
                  <a:lnTo>
                    <a:pt x="81" y="12"/>
                  </a:lnTo>
                  <a:lnTo>
                    <a:pt x="79" y="14"/>
                  </a:lnTo>
                  <a:lnTo>
                    <a:pt x="69" y="14"/>
                  </a:lnTo>
                  <a:lnTo>
                    <a:pt x="64" y="16"/>
                  </a:lnTo>
                  <a:lnTo>
                    <a:pt x="55" y="16"/>
                  </a:lnTo>
                  <a:lnTo>
                    <a:pt x="50" y="19"/>
                  </a:lnTo>
                  <a:lnTo>
                    <a:pt x="40" y="19"/>
                  </a:lnTo>
                  <a:lnTo>
                    <a:pt x="36" y="21"/>
                  </a:lnTo>
                  <a:lnTo>
                    <a:pt x="33" y="21"/>
                  </a:lnTo>
                  <a:lnTo>
                    <a:pt x="28" y="24"/>
                  </a:lnTo>
                  <a:lnTo>
                    <a:pt x="19" y="24"/>
                  </a:lnTo>
                  <a:lnTo>
                    <a:pt x="14" y="26"/>
                  </a:lnTo>
                  <a:lnTo>
                    <a:pt x="9" y="26"/>
                  </a:lnTo>
                  <a:lnTo>
                    <a:pt x="7" y="47"/>
                  </a:lnTo>
                  <a:lnTo>
                    <a:pt x="2" y="67"/>
                  </a:lnTo>
                  <a:lnTo>
                    <a:pt x="2" y="86"/>
                  </a:lnTo>
                  <a:lnTo>
                    <a:pt x="0" y="103"/>
                  </a:lnTo>
                  <a:lnTo>
                    <a:pt x="0" y="141"/>
                  </a:lnTo>
                  <a:lnTo>
                    <a:pt x="2" y="160"/>
                  </a:lnTo>
                  <a:lnTo>
                    <a:pt x="2" y="182"/>
                  </a:lnTo>
                  <a:lnTo>
                    <a:pt x="7" y="204"/>
                  </a:lnTo>
                  <a:lnTo>
                    <a:pt x="9" y="206"/>
                  </a:lnTo>
                  <a:lnTo>
                    <a:pt x="14" y="206"/>
                  </a:lnTo>
                  <a:lnTo>
                    <a:pt x="16" y="208"/>
                  </a:lnTo>
                  <a:lnTo>
                    <a:pt x="21" y="211"/>
                  </a:lnTo>
                  <a:lnTo>
                    <a:pt x="28" y="211"/>
                  </a:lnTo>
                  <a:lnTo>
                    <a:pt x="33" y="213"/>
                  </a:lnTo>
                  <a:lnTo>
                    <a:pt x="38" y="216"/>
                  </a:lnTo>
                  <a:lnTo>
                    <a:pt x="45" y="216"/>
                  </a:lnTo>
                  <a:lnTo>
                    <a:pt x="50" y="218"/>
                  </a:lnTo>
                  <a:lnTo>
                    <a:pt x="57" y="218"/>
                  </a:lnTo>
                  <a:lnTo>
                    <a:pt x="69" y="225"/>
                  </a:lnTo>
                  <a:lnTo>
                    <a:pt x="76" y="230"/>
                  </a:lnTo>
                  <a:lnTo>
                    <a:pt x="67" y="237"/>
                  </a:lnTo>
                  <a:lnTo>
                    <a:pt x="52" y="242"/>
                  </a:lnTo>
                  <a:lnTo>
                    <a:pt x="47" y="247"/>
                  </a:lnTo>
                  <a:lnTo>
                    <a:pt x="52" y="252"/>
                  </a:lnTo>
                  <a:lnTo>
                    <a:pt x="57" y="252"/>
                  </a:lnTo>
                  <a:lnTo>
                    <a:pt x="60" y="254"/>
                  </a:lnTo>
                  <a:lnTo>
                    <a:pt x="64" y="256"/>
                  </a:lnTo>
                  <a:lnTo>
                    <a:pt x="120" y="256"/>
                  </a:lnTo>
                  <a:lnTo>
                    <a:pt x="172" y="261"/>
                  </a:lnTo>
                  <a:lnTo>
                    <a:pt x="201" y="252"/>
                  </a:lnTo>
                  <a:lnTo>
                    <a:pt x="206" y="249"/>
                  </a:lnTo>
                  <a:lnTo>
                    <a:pt x="208" y="247"/>
                  </a:lnTo>
                  <a:lnTo>
                    <a:pt x="213" y="244"/>
                  </a:lnTo>
                  <a:lnTo>
                    <a:pt x="216" y="242"/>
                  </a:lnTo>
                  <a:lnTo>
                    <a:pt x="216" y="235"/>
                  </a:lnTo>
                  <a:lnTo>
                    <a:pt x="211" y="230"/>
                  </a:lnTo>
                  <a:lnTo>
                    <a:pt x="206" y="227"/>
                  </a:lnTo>
                  <a:lnTo>
                    <a:pt x="201" y="225"/>
                  </a:lnTo>
                  <a:lnTo>
                    <a:pt x="199" y="225"/>
                  </a:lnTo>
                  <a:lnTo>
                    <a:pt x="194" y="223"/>
                  </a:lnTo>
                  <a:lnTo>
                    <a:pt x="189" y="220"/>
                  </a:lnTo>
                  <a:lnTo>
                    <a:pt x="220" y="208"/>
                  </a:lnTo>
                  <a:lnTo>
                    <a:pt x="276" y="199"/>
                  </a:lnTo>
                  <a:lnTo>
                    <a:pt x="278" y="187"/>
                  </a:lnTo>
                  <a:lnTo>
                    <a:pt x="280" y="172"/>
                  </a:lnTo>
                  <a:lnTo>
                    <a:pt x="280" y="93"/>
                  </a:lnTo>
                  <a:lnTo>
                    <a:pt x="278" y="7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8" name="Freeform 1712"/>
            <p:cNvSpPr>
              <a:spLocks/>
            </p:cNvSpPr>
            <p:nvPr/>
          </p:nvSpPr>
          <p:spPr bwMode="auto">
            <a:xfrm>
              <a:off x="9624" y="2697"/>
              <a:ext cx="2" cy="199"/>
            </a:xfrm>
            <a:custGeom>
              <a:avLst/>
              <a:gdLst/>
              <a:ahLst/>
              <a:cxnLst>
                <a:cxn ang="0">
                  <a:pos x="2" y="0"/>
                </a:cxn>
                <a:cxn ang="0">
                  <a:pos x="0" y="31"/>
                </a:cxn>
                <a:cxn ang="0">
                  <a:pos x="0" y="199"/>
                </a:cxn>
                <a:cxn ang="0">
                  <a:pos x="2" y="199"/>
                </a:cxn>
                <a:cxn ang="0">
                  <a:pos x="2" y="0"/>
                </a:cxn>
              </a:cxnLst>
              <a:rect l="0" t="0" r="r" b="b"/>
              <a:pathLst>
                <a:path w="2" h="199">
                  <a:moveTo>
                    <a:pt x="2" y="0"/>
                  </a:moveTo>
                  <a:lnTo>
                    <a:pt x="0" y="31"/>
                  </a:lnTo>
                  <a:lnTo>
                    <a:pt x="0" y="199"/>
                  </a:lnTo>
                  <a:lnTo>
                    <a:pt x="2" y="199"/>
                  </a:lnTo>
                  <a:lnTo>
                    <a:pt x="2"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9" name="Freeform 1713"/>
            <p:cNvSpPr>
              <a:spLocks/>
            </p:cNvSpPr>
            <p:nvPr/>
          </p:nvSpPr>
          <p:spPr bwMode="auto">
            <a:xfrm>
              <a:off x="9621" y="2697"/>
              <a:ext cx="3" cy="199"/>
            </a:xfrm>
            <a:custGeom>
              <a:avLst/>
              <a:gdLst/>
              <a:ahLst/>
              <a:cxnLst>
                <a:cxn ang="0">
                  <a:pos x="2" y="0"/>
                </a:cxn>
                <a:cxn ang="0">
                  <a:pos x="0" y="31"/>
                </a:cxn>
                <a:cxn ang="0">
                  <a:pos x="0" y="199"/>
                </a:cxn>
                <a:cxn ang="0">
                  <a:pos x="2" y="199"/>
                </a:cxn>
                <a:cxn ang="0">
                  <a:pos x="2" y="0"/>
                </a:cxn>
              </a:cxnLst>
              <a:rect l="0" t="0" r="r" b="b"/>
              <a:pathLst>
                <a:path w="3" h="199">
                  <a:moveTo>
                    <a:pt x="2" y="0"/>
                  </a:moveTo>
                  <a:lnTo>
                    <a:pt x="0" y="31"/>
                  </a:lnTo>
                  <a:lnTo>
                    <a:pt x="0" y="199"/>
                  </a:lnTo>
                  <a:lnTo>
                    <a:pt x="2" y="199"/>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0" name="Freeform 1714"/>
            <p:cNvSpPr>
              <a:spLocks/>
            </p:cNvSpPr>
            <p:nvPr/>
          </p:nvSpPr>
          <p:spPr bwMode="auto">
            <a:xfrm>
              <a:off x="9619" y="2697"/>
              <a:ext cx="5" cy="199"/>
            </a:xfrm>
            <a:custGeom>
              <a:avLst/>
              <a:gdLst/>
              <a:ahLst/>
              <a:cxnLst>
                <a:cxn ang="0">
                  <a:pos x="2" y="153"/>
                </a:cxn>
                <a:cxn ang="0">
                  <a:pos x="2" y="0"/>
                </a:cxn>
                <a:cxn ang="0">
                  <a:pos x="0" y="31"/>
                </a:cxn>
                <a:cxn ang="0">
                  <a:pos x="0" y="199"/>
                </a:cxn>
                <a:cxn ang="0">
                  <a:pos x="4" y="196"/>
                </a:cxn>
                <a:cxn ang="0">
                  <a:pos x="2" y="153"/>
                </a:cxn>
              </a:cxnLst>
              <a:rect l="0" t="0" r="r" b="b"/>
              <a:pathLst>
                <a:path w="5" h="199">
                  <a:moveTo>
                    <a:pt x="2" y="153"/>
                  </a:moveTo>
                  <a:lnTo>
                    <a:pt x="2" y="0"/>
                  </a:lnTo>
                  <a:lnTo>
                    <a:pt x="0" y="31"/>
                  </a:lnTo>
                  <a:lnTo>
                    <a:pt x="0" y="199"/>
                  </a:lnTo>
                  <a:lnTo>
                    <a:pt x="4" y="196"/>
                  </a:lnTo>
                  <a:lnTo>
                    <a:pt x="2" y="153"/>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1" name="Freeform 1715"/>
            <p:cNvSpPr>
              <a:spLocks/>
            </p:cNvSpPr>
            <p:nvPr/>
          </p:nvSpPr>
          <p:spPr bwMode="auto">
            <a:xfrm>
              <a:off x="9616" y="2697"/>
              <a:ext cx="3" cy="197"/>
            </a:xfrm>
            <a:custGeom>
              <a:avLst/>
              <a:gdLst/>
              <a:ahLst/>
              <a:cxnLst>
                <a:cxn ang="0">
                  <a:pos x="2" y="0"/>
                </a:cxn>
                <a:cxn ang="0">
                  <a:pos x="0" y="31"/>
                </a:cxn>
                <a:cxn ang="0">
                  <a:pos x="0" y="196"/>
                </a:cxn>
                <a:cxn ang="0">
                  <a:pos x="2" y="196"/>
                </a:cxn>
                <a:cxn ang="0">
                  <a:pos x="2" y="0"/>
                </a:cxn>
              </a:cxnLst>
              <a:rect l="0" t="0" r="r" b="b"/>
              <a:pathLst>
                <a:path w="3" h="197">
                  <a:moveTo>
                    <a:pt x="2" y="0"/>
                  </a:moveTo>
                  <a:lnTo>
                    <a:pt x="0" y="31"/>
                  </a:lnTo>
                  <a:lnTo>
                    <a:pt x="0" y="196"/>
                  </a:lnTo>
                  <a:lnTo>
                    <a:pt x="2" y="196"/>
                  </a:lnTo>
                  <a:lnTo>
                    <a:pt x="2" y="0"/>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2" name="Freeform 1716"/>
            <p:cNvSpPr>
              <a:spLocks/>
            </p:cNvSpPr>
            <p:nvPr/>
          </p:nvSpPr>
          <p:spPr bwMode="auto">
            <a:xfrm>
              <a:off x="9614" y="2697"/>
              <a:ext cx="5" cy="197"/>
            </a:xfrm>
            <a:custGeom>
              <a:avLst/>
              <a:gdLst/>
              <a:ahLst/>
              <a:cxnLst>
                <a:cxn ang="0">
                  <a:pos x="2" y="0"/>
                </a:cxn>
                <a:cxn ang="0">
                  <a:pos x="0" y="28"/>
                </a:cxn>
                <a:cxn ang="0">
                  <a:pos x="0" y="196"/>
                </a:cxn>
                <a:cxn ang="0">
                  <a:pos x="4" y="196"/>
                </a:cxn>
                <a:cxn ang="0">
                  <a:pos x="2" y="151"/>
                </a:cxn>
                <a:cxn ang="0">
                  <a:pos x="2" y="60"/>
                </a:cxn>
                <a:cxn ang="0">
                  <a:pos x="4" y="0"/>
                </a:cxn>
                <a:cxn ang="0">
                  <a:pos x="2" y="0"/>
                </a:cxn>
              </a:cxnLst>
              <a:rect l="0" t="0" r="r" b="b"/>
              <a:pathLst>
                <a:path w="5" h="197">
                  <a:moveTo>
                    <a:pt x="2" y="0"/>
                  </a:moveTo>
                  <a:lnTo>
                    <a:pt x="0" y="28"/>
                  </a:lnTo>
                  <a:lnTo>
                    <a:pt x="0" y="196"/>
                  </a:lnTo>
                  <a:lnTo>
                    <a:pt x="4" y="196"/>
                  </a:lnTo>
                  <a:lnTo>
                    <a:pt x="2" y="151"/>
                  </a:lnTo>
                  <a:lnTo>
                    <a:pt x="2" y="60"/>
                  </a:lnTo>
                  <a:lnTo>
                    <a:pt x="4" y="0"/>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3" name="Freeform 1717"/>
            <p:cNvSpPr>
              <a:spLocks/>
            </p:cNvSpPr>
            <p:nvPr/>
          </p:nvSpPr>
          <p:spPr bwMode="auto">
            <a:xfrm>
              <a:off x="9612" y="2695"/>
              <a:ext cx="4" cy="199"/>
            </a:xfrm>
            <a:custGeom>
              <a:avLst/>
              <a:gdLst/>
              <a:ahLst/>
              <a:cxnLst>
                <a:cxn ang="0">
                  <a:pos x="2" y="0"/>
                </a:cxn>
                <a:cxn ang="0">
                  <a:pos x="0" y="31"/>
                </a:cxn>
                <a:cxn ang="0">
                  <a:pos x="0" y="167"/>
                </a:cxn>
                <a:cxn ang="0">
                  <a:pos x="2" y="199"/>
                </a:cxn>
                <a:cxn ang="0">
                  <a:pos x="4" y="199"/>
                </a:cxn>
                <a:cxn ang="0">
                  <a:pos x="2" y="153"/>
                </a:cxn>
                <a:cxn ang="0">
                  <a:pos x="2" y="62"/>
                </a:cxn>
                <a:cxn ang="0">
                  <a:pos x="4" y="2"/>
                </a:cxn>
                <a:cxn ang="0">
                  <a:pos x="2" y="0"/>
                </a:cxn>
              </a:cxnLst>
              <a:rect l="0" t="0" r="r" b="b"/>
              <a:pathLst>
                <a:path w="4" h="199">
                  <a:moveTo>
                    <a:pt x="2" y="0"/>
                  </a:moveTo>
                  <a:lnTo>
                    <a:pt x="0" y="31"/>
                  </a:lnTo>
                  <a:lnTo>
                    <a:pt x="0" y="167"/>
                  </a:lnTo>
                  <a:lnTo>
                    <a:pt x="2" y="199"/>
                  </a:lnTo>
                  <a:lnTo>
                    <a:pt x="4" y="199"/>
                  </a:lnTo>
                  <a:lnTo>
                    <a:pt x="2" y="153"/>
                  </a:lnTo>
                  <a:lnTo>
                    <a:pt x="2" y="62"/>
                  </a:lnTo>
                  <a:lnTo>
                    <a:pt x="4" y="2"/>
                  </a:lnTo>
                  <a:lnTo>
                    <a:pt x="2"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4" name="Freeform 1718"/>
            <p:cNvSpPr>
              <a:spLocks/>
            </p:cNvSpPr>
            <p:nvPr/>
          </p:nvSpPr>
          <p:spPr bwMode="auto">
            <a:xfrm>
              <a:off x="9612" y="2695"/>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5" name="Freeform 1719"/>
            <p:cNvSpPr>
              <a:spLocks/>
            </p:cNvSpPr>
            <p:nvPr/>
          </p:nvSpPr>
          <p:spPr bwMode="auto">
            <a:xfrm>
              <a:off x="9396" y="2733"/>
              <a:ext cx="45" cy="197"/>
            </a:xfrm>
            <a:custGeom>
              <a:avLst/>
              <a:gdLst/>
              <a:ahLst/>
              <a:cxnLst>
                <a:cxn ang="0">
                  <a:pos x="9" y="196"/>
                </a:cxn>
                <a:cxn ang="0">
                  <a:pos x="45" y="196"/>
                </a:cxn>
                <a:cxn ang="0">
                  <a:pos x="45" y="0"/>
                </a:cxn>
                <a:cxn ang="0">
                  <a:pos x="0" y="4"/>
                </a:cxn>
                <a:cxn ang="0">
                  <a:pos x="2" y="189"/>
                </a:cxn>
                <a:cxn ang="0">
                  <a:pos x="9" y="189"/>
                </a:cxn>
                <a:cxn ang="0">
                  <a:pos x="9" y="196"/>
                </a:cxn>
              </a:cxnLst>
              <a:rect l="0" t="0" r="r" b="b"/>
              <a:pathLst>
                <a:path w="45" h="197">
                  <a:moveTo>
                    <a:pt x="9" y="196"/>
                  </a:moveTo>
                  <a:lnTo>
                    <a:pt x="45" y="196"/>
                  </a:lnTo>
                  <a:lnTo>
                    <a:pt x="45" y="0"/>
                  </a:lnTo>
                  <a:lnTo>
                    <a:pt x="0" y="4"/>
                  </a:lnTo>
                  <a:lnTo>
                    <a:pt x="2" y="189"/>
                  </a:lnTo>
                  <a:lnTo>
                    <a:pt x="9" y="189"/>
                  </a:lnTo>
                  <a:lnTo>
                    <a:pt x="9" y="196"/>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6" name="Freeform 1720"/>
            <p:cNvSpPr>
              <a:spLocks/>
            </p:cNvSpPr>
            <p:nvPr/>
          </p:nvSpPr>
          <p:spPr bwMode="auto">
            <a:xfrm>
              <a:off x="9396" y="2733"/>
              <a:ext cx="45" cy="182"/>
            </a:xfrm>
            <a:custGeom>
              <a:avLst/>
              <a:gdLst/>
              <a:ahLst/>
              <a:cxnLst>
                <a:cxn ang="0">
                  <a:pos x="28" y="2"/>
                </a:cxn>
                <a:cxn ang="0">
                  <a:pos x="7" y="2"/>
                </a:cxn>
                <a:cxn ang="0">
                  <a:pos x="4" y="4"/>
                </a:cxn>
                <a:cxn ang="0">
                  <a:pos x="0" y="4"/>
                </a:cxn>
                <a:cxn ang="0">
                  <a:pos x="2" y="48"/>
                </a:cxn>
                <a:cxn ang="0">
                  <a:pos x="2" y="175"/>
                </a:cxn>
                <a:cxn ang="0">
                  <a:pos x="9" y="175"/>
                </a:cxn>
                <a:cxn ang="0">
                  <a:pos x="9" y="182"/>
                </a:cxn>
                <a:cxn ang="0">
                  <a:pos x="45" y="182"/>
                </a:cxn>
                <a:cxn ang="0">
                  <a:pos x="45" y="0"/>
                </a:cxn>
                <a:cxn ang="0">
                  <a:pos x="31" y="0"/>
                </a:cxn>
                <a:cxn ang="0">
                  <a:pos x="28" y="2"/>
                </a:cxn>
              </a:cxnLst>
              <a:rect l="0" t="0" r="r" b="b"/>
              <a:pathLst>
                <a:path w="45" h="182">
                  <a:moveTo>
                    <a:pt x="28" y="2"/>
                  </a:moveTo>
                  <a:lnTo>
                    <a:pt x="7" y="2"/>
                  </a:lnTo>
                  <a:lnTo>
                    <a:pt x="4" y="4"/>
                  </a:lnTo>
                  <a:lnTo>
                    <a:pt x="0" y="4"/>
                  </a:lnTo>
                  <a:lnTo>
                    <a:pt x="2" y="48"/>
                  </a:lnTo>
                  <a:lnTo>
                    <a:pt x="2" y="175"/>
                  </a:lnTo>
                  <a:lnTo>
                    <a:pt x="9" y="175"/>
                  </a:lnTo>
                  <a:lnTo>
                    <a:pt x="9" y="182"/>
                  </a:lnTo>
                  <a:lnTo>
                    <a:pt x="45" y="182"/>
                  </a:lnTo>
                  <a:lnTo>
                    <a:pt x="45" y="0"/>
                  </a:lnTo>
                  <a:lnTo>
                    <a:pt x="31" y="0"/>
                  </a:lnTo>
                  <a:lnTo>
                    <a:pt x="28" y="2"/>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7" name="Freeform 1721"/>
            <p:cNvSpPr>
              <a:spLocks/>
            </p:cNvSpPr>
            <p:nvPr/>
          </p:nvSpPr>
          <p:spPr bwMode="auto">
            <a:xfrm>
              <a:off x="9396" y="2733"/>
              <a:ext cx="45" cy="168"/>
            </a:xfrm>
            <a:custGeom>
              <a:avLst/>
              <a:gdLst/>
              <a:ahLst/>
              <a:cxnLst>
                <a:cxn ang="0">
                  <a:pos x="9" y="163"/>
                </a:cxn>
                <a:cxn ang="0">
                  <a:pos x="9" y="168"/>
                </a:cxn>
                <a:cxn ang="0">
                  <a:pos x="45" y="168"/>
                </a:cxn>
                <a:cxn ang="0">
                  <a:pos x="45" y="0"/>
                </a:cxn>
                <a:cxn ang="0">
                  <a:pos x="31" y="0"/>
                </a:cxn>
                <a:cxn ang="0">
                  <a:pos x="28" y="2"/>
                </a:cxn>
                <a:cxn ang="0">
                  <a:pos x="7" y="2"/>
                </a:cxn>
                <a:cxn ang="0">
                  <a:pos x="4" y="4"/>
                </a:cxn>
                <a:cxn ang="0">
                  <a:pos x="0" y="4"/>
                </a:cxn>
                <a:cxn ang="0">
                  <a:pos x="2" y="43"/>
                </a:cxn>
                <a:cxn ang="0">
                  <a:pos x="2" y="160"/>
                </a:cxn>
                <a:cxn ang="0">
                  <a:pos x="4" y="160"/>
                </a:cxn>
                <a:cxn ang="0">
                  <a:pos x="9" y="163"/>
                </a:cxn>
              </a:cxnLst>
              <a:rect l="0" t="0" r="r" b="b"/>
              <a:pathLst>
                <a:path w="45" h="168">
                  <a:moveTo>
                    <a:pt x="9" y="163"/>
                  </a:moveTo>
                  <a:lnTo>
                    <a:pt x="9" y="168"/>
                  </a:lnTo>
                  <a:lnTo>
                    <a:pt x="45" y="168"/>
                  </a:lnTo>
                  <a:lnTo>
                    <a:pt x="45" y="0"/>
                  </a:lnTo>
                  <a:lnTo>
                    <a:pt x="31" y="0"/>
                  </a:lnTo>
                  <a:lnTo>
                    <a:pt x="28" y="2"/>
                  </a:lnTo>
                  <a:lnTo>
                    <a:pt x="7" y="2"/>
                  </a:lnTo>
                  <a:lnTo>
                    <a:pt x="4" y="4"/>
                  </a:lnTo>
                  <a:lnTo>
                    <a:pt x="0" y="4"/>
                  </a:lnTo>
                  <a:lnTo>
                    <a:pt x="2" y="43"/>
                  </a:lnTo>
                  <a:lnTo>
                    <a:pt x="2" y="160"/>
                  </a:lnTo>
                  <a:lnTo>
                    <a:pt x="4" y="160"/>
                  </a:lnTo>
                  <a:lnTo>
                    <a:pt x="9" y="163"/>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8" name="Freeform 1722"/>
            <p:cNvSpPr>
              <a:spLocks/>
            </p:cNvSpPr>
            <p:nvPr/>
          </p:nvSpPr>
          <p:spPr bwMode="auto">
            <a:xfrm>
              <a:off x="9396" y="2733"/>
              <a:ext cx="45" cy="156"/>
            </a:xfrm>
            <a:custGeom>
              <a:avLst/>
              <a:gdLst/>
              <a:ahLst/>
              <a:cxnLst>
                <a:cxn ang="0">
                  <a:pos x="16" y="153"/>
                </a:cxn>
                <a:cxn ang="0">
                  <a:pos x="19" y="156"/>
                </a:cxn>
                <a:cxn ang="0">
                  <a:pos x="45" y="156"/>
                </a:cxn>
                <a:cxn ang="0">
                  <a:pos x="45" y="0"/>
                </a:cxn>
                <a:cxn ang="0">
                  <a:pos x="36" y="0"/>
                </a:cxn>
                <a:cxn ang="0">
                  <a:pos x="31" y="2"/>
                </a:cxn>
                <a:cxn ang="0">
                  <a:pos x="7" y="2"/>
                </a:cxn>
                <a:cxn ang="0">
                  <a:pos x="4" y="4"/>
                </a:cxn>
                <a:cxn ang="0">
                  <a:pos x="0" y="4"/>
                </a:cxn>
                <a:cxn ang="0">
                  <a:pos x="2" y="40"/>
                </a:cxn>
                <a:cxn ang="0">
                  <a:pos x="2" y="148"/>
                </a:cxn>
                <a:cxn ang="0">
                  <a:pos x="9" y="148"/>
                </a:cxn>
                <a:cxn ang="0">
                  <a:pos x="9" y="153"/>
                </a:cxn>
                <a:cxn ang="0">
                  <a:pos x="16" y="153"/>
                </a:cxn>
              </a:cxnLst>
              <a:rect l="0" t="0" r="r" b="b"/>
              <a:pathLst>
                <a:path w="45" h="156">
                  <a:moveTo>
                    <a:pt x="16" y="153"/>
                  </a:moveTo>
                  <a:lnTo>
                    <a:pt x="19" y="156"/>
                  </a:lnTo>
                  <a:lnTo>
                    <a:pt x="45" y="156"/>
                  </a:lnTo>
                  <a:lnTo>
                    <a:pt x="45" y="0"/>
                  </a:lnTo>
                  <a:lnTo>
                    <a:pt x="36" y="0"/>
                  </a:lnTo>
                  <a:lnTo>
                    <a:pt x="31" y="2"/>
                  </a:lnTo>
                  <a:lnTo>
                    <a:pt x="7" y="2"/>
                  </a:lnTo>
                  <a:lnTo>
                    <a:pt x="4" y="4"/>
                  </a:lnTo>
                  <a:lnTo>
                    <a:pt x="0" y="4"/>
                  </a:lnTo>
                  <a:lnTo>
                    <a:pt x="2" y="40"/>
                  </a:lnTo>
                  <a:lnTo>
                    <a:pt x="2" y="148"/>
                  </a:lnTo>
                  <a:lnTo>
                    <a:pt x="9" y="148"/>
                  </a:lnTo>
                  <a:lnTo>
                    <a:pt x="9" y="153"/>
                  </a:lnTo>
                  <a:lnTo>
                    <a:pt x="16" y="153"/>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9" name="Freeform 1723"/>
            <p:cNvSpPr>
              <a:spLocks/>
            </p:cNvSpPr>
            <p:nvPr/>
          </p:nvSpPr>
          <p:spPr bwMode="auto">
            <a:xfrm>
              <a:off x="9396" y="2733"/>
              <a:ext cx="45" cy="142"/>
            </a:xfrm>
            <a:custGeom>
              <a:avLst/>
              <a:gdLst/>
              <a:ahLst/>
              <a:cxnLst>
                <a:cxn ang="0">
                  <a:pos x="16" y="139"/>
                </a:cxn>
                <a:cxn ang="0">
                  <a:pos x="19" y="141"/>
                </a:cxn>
                <a:cxn ang="0">
                  <a:pos x="45" y="141"/>
                </a:cxn>
                <a:cxn ang="0">
                  <a:pos x="45" y="0"/>
                </a:cxn>
                <a:cxn ang="0">
                  <a:pos x="36" y="0"/>
                </a:cxn>
                <a:cxn ang="0">
                  <a:pos x="31" y="2"/>
                </a:cxn>
                <a:cxn ang="0">
                  <a:pos x="7" y="2"/>
                </a:cxn>
                <a:cxn ang="0">
                  <a:pos x="4" y="4"/>
                </a:cxn>
                <a:cxn ang="0">
                  <a:pos x="0" y="4"/>
                </a:cxn>
                <a:cxn ang="0">
                  <a:pos x="2" y="36"/>
                </a:cxn>
                <a:cxn ang="0">
                  <a:pos x="2" y="134"/>
                </a:cxn>
                <a:cxn ang="0">
                  <a:pos x="9" y="134"/>
                </a:cxn>
                <a:cxn ang="0">
                  <a:pos x="9" y="139"/>
                </a:cxn>
                <a:cxn ang="0">
                  <a:pos x="16" y="139"/>
                </a:cxn>
              </a:cxnLst>
              <a:rect l="0" t="0" r="r" b="b"/>
              <a:pathLst>
                <a:path w="45" h="142">
                  <a:moveTo>
                    <a:pt x="16" y="139"/>
                  </a:moveTo>
                  <a:lnTo>
                    <a:pt x="19" y="141"/>
                  </a:lnTo>
                  <a:lnTo>
                    <a:pt x="45" y="141"/>
                  </a:lnTo>
                  <a:lnTo>
                    <a:pt x="45" y="0"/>
                  </a:lnTo>
                  <a:lnTo>
                    <a:pt x="36" y="0"/>
                  </a:lnTo>
                  <a:lnTo>
                    <a:pt x="31" y="2"/>
                  </a:lnTo>
                  <a:lnTo>
                    <a:pt x="7" y="2"/>
                  </a:lnTo>
                  <a:lnTo>
                    <a:pt x="4" y="4"/>
                  </a:lnTo>
                  <a:lnTo>
                    <a:pt x="0" y="4"/>
                  </a:lnTo>
                  <a:lnTo>
                    <a:pt x="2" y="36"/>
                  </a:lnTo>
                  <a:lnTo>
                    <a:pt x="2" y="134"/>
                  </a:lnTo>
                  <a:lnTo>
                    <a:pt x="9" y="134"/>
                  </a:lnTo>
                  <a:lnTo>
                    <a:pt x="9" y="139"/>
                  </a:lnTo>
                  <a:lnTo>
                    <a:pt x="16" y="139"/>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0" name="Freeform 1724"/>
            <p:cNvSpPr>
              <a:spLocks/>
            </p:cNvSpPr>
            <p:nvPr/>
          </p:nvSpPr>
          <p:spPr bwMode="auto">
            <a:xfrm>
              <a:off x="9396" y="2733"/>
              <a:ext cx="45" cy="127"/>
            </a:xfrm>
            <a:custGeom>
              <a:avLst/>
              <a:gdLst/>
              <a:ahLst/>
              <a:cxnLst>
                <a:cxn ang="0">
                  <a:pos x="45" y="0"/>
                </a:cxn>
                <a:cxn ang="0">
                  <a:pos x="36" y="0"/>
                </a:cxn>
                <a:cxn ang="0">
                  <a:pos x="31" y="2"/>
                </a:cxn>
                <a:cxn ang="0">
                  <a:pos x="4" y="2"/>
                </a:cxn>
                <a:cxn ang="0">
                  <a:pos x="0" y="4"/>
                </a:cxn>
                <a:cxn ang="0">
                  <a:pos x="2" y="33"/>
                </a:cxn>
                <a:cxn ang="0">
                  <a:pos x="2" y="120"/>
                </a:cxn>
                <a:cxn ang="0">
                  <a:pos x="4" y="120"/>
                </a:cxn>
                <a:cxn ang="0">
                  <a:pos x="9" y="122"/>
                </a:cxn>
                <a:cxn ang="0">
                  <a:pos x="9" y="127"/>
                </a:cxn>
                <a:cxn ang="0">
                  <a:pos x="45" y="127"/>
                </a:cxn>
                <a:cxn ang="0">
                  <a:pos x="45" y="0"/>
                </a:cxn>
              </a:cxnLst>
              <a:rect l="0" t="0" r="r" b="b"/>
              <a:pathLst>
                <a:path w="45" h="127">
                  <a:moveTo>
                    <a:pt x="45" y="0"/>
                  </a:moveTo>
                  <a:lnTo>
                    <a:pt x="36" y="0"/>
                  </a:lnTo>
                  <a:lnTo>
                    <a:pt x="31" y="2"/>
                  </a:lnTo>
                  <a:lnTo>
                    <a:pt x="4" y="2"/>
                  </a:lnTo>
                  <a:lnTo>
                    <a:pt x="0" y="4"/>
                  </a:lnTo>
                  <a:lnTo>
                    <a:pt x="2" y="33"/>
                  </a:lnTo>
                  <a:lnTo>
                    <a:pt x="2" y="120"/>
                  </a:lnTo>
                  <a:lnTo>
                    <a:pt x="4" y="120"/>
                  </a:lnTo>
                  <a:lnTo>
                    <a:pt x="9" y="122"/>
                  </a:lnTo>
                  <a:lnTo>
                    <a:pt x="9" y="127"/>
                  </a:lnTo>
                  <a:lnTo>
                    <a:pt x="45" y="127"/>
                  </a:lnTo>
                  <a:lnTo>
                    <a:pt x="45" y="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1" name="Freeform 1725"/>
            <p:cNvSpPr>
              <a:spLocks/>
            </p:cNvSpPr>
            <p:nvPr/>
          </p:nvSpPr>
          <p:spPr bwMode="auto">
            <a:xfrm>
              <a:off x="9396" y="2733"/>
              <a:ext cx="45" cy="113"/>
            </a:xfrm>
            <a:custGeom>
              <a:avLst/>
              <a:gdLst/>
              <a:ahLst/>
              <a:cxnLst>
                <a:cxn ang="0">
                  <a:pos x="45" y="0"/>
                </a:cxn>
                <a:cxn ang="0">
                  <a:pos x="36" y="0"/>
                </a:cxn>
                <a:cxn ang="0">
                  <a:pos x="31" y="2"/>
                </a:cxn>
                <a:cxn ang="0">
                  <a:pos x="4" y="2"/>
                </a:cxn>
                <a:cxn ang="0">
                  <a:pos x="0" y="4"/>
                </a:cxn>
                <a:cxn ang="0">
                  <a:pos x="2" y="28"/>
                </a:cxn>
                <a:cxn ang="0">
                  <a:pos x="2" y="108"/>
                </a:cxn>
                <a:cxn ang="0">
                  <a:pos x="9" y="108"/>
                </a:cxn>
                <a:cxn ang="0">
                  <a:pos x="9" y="112"/>
                </a:cxn>
                <a:cxn ang="0">
                  <a:pos x="45" y="112"/>
                </a:cxn>
                <a:cxn ang="0">
                  <a:pos x="45" y="0"/>
                </a:cxn>
              </a:cxnLst>
              <a:rect l="0" t="0" r="r" b="b"/>
              <a:pathLst>
                <a:path w="45" h="113">
                  <a:moveTo>
                    <a:pt x="45" y="0"/>
                  </a:moveTo>
                  <a:lnTo>
                    <a:pt x="36" y="0"/>
                  </a:lnTo>
                  <a:lnTo>
                    <a:pt x="31" y="2"/>
                  </a:lnTo>
                  <a:lnTo>
                    <a:pt x="4" y="2"/>
                  </a:lnTo>
                  <a:lnTo>
                    <a:pt x="0" y="4"/>
                  </a:lnTo>
                  <a:lnTo>
                    <a:pt x="2" y="28"/>
                  </a:lnTo>
                  <a:lnTo>
                    <a:pt x="2" y="108"/>
                  </a:lnTo>
                  <a:lnTo>
                    <a:pt x="9" y="108"/>
                  </a:lnTo>
                  <a:lnTo>
                    <a:pt x="9" y="112"/>
                  </a:lnTo>
                  <a:lnTo>
                    <a:pt x="45" y="112"/>
                  </a:lnTo>
                  <a:lnTo>
                    <a:pt x="45" y="0"/>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2" name="Freeform 1726"/>
            <p:cNvSpPr>
              <a:spLocks/>
            </p:cNvSpPr>
            <p:nvPr/>
          </p:nvSpPr>
          <p:spPr bwMode="auto">
            <a:xfrm>
              <a:off x="9396" y="2733"/>
              <a:ext cx="45" cy="99"/>
            </a:xfrm>
            <a:custGeom>
              <a:avLst/>
              <a:gdLst/>
              <a:ahLst/>
              <a:cxnLst>
                <a:cxn ang="0">
                  <a:pos x="45" y="0"/>
                </a:cxn>
                <a:cxn ang="0">
                  <a:pos x="38" y="0"/>
                </a:cxn>
                <a:cxn ang="0">
                  <a:pos x="36" y="2"/>
                </a:cxn>
                <a:cxn ang="0">
                  <a:pos x="4" y="2"/>
                </a:cxn>
                <a:cxn ang="0">
                  <a:pos x="0" y="4"/>
                </a:cxn>
                <a:cxn ang="0">
                  <a:pos x="2" y="26"/>
                </a:cxn>
                <a:cxn ang="0">
                  <a:pos x="2" y="93"/>
                </a:cxn>
                <a:cxn ang="0">
                  <a:pos x="9" y="93"/>
                </a:cxn>
                <a:cxn ang="0">
                  <a:pos x="9" y="98"/>
                </a:cxn>
                <a:cxn ang="0">
                  <a:pos x="45" y="98"/>
                </a:cxn>
                <a:cxn ang="0">
                  <a:pos x="45" y="0"/>
                </a:cxn>
              </a:cxnLst>
              <a:rect l="0" t="0" r="r" b="b"/>
              <a:pathLst>
                <a:path w="45" h="99">
                  <a:moveTo>
                    <a:pt x="45" y="0"/>
                  </a:moveTo>
                  <a:lnTo>
                    <a:pt x="38" y="0"/>
                  </a:lnTo>
                  <a:lnTo>
                    <a:pt x="36" y="2"/>
                  </a:lnTo>
                  <a:lnTo>
                    <a:pt x="4" y="2"/>
                  </a:lnTo>
                  <a:lnTo>
                    <a:pt x="0" y="4"/>
                  </a:lnTo>
                  <a:lnTo>
                    <a:pt x="2" y="26"/>
                  </a:lnTo>
                  <a:lnTo>
                    <a:pt x="2" y="93"/>
                  </a:lnTo>
                  <a:lnTo>
                    <a:pt x="9" y="93"/>
                  </a:lnTo>
                  <a:lnTo>
                    <a:pt x="9" y="98"/>
                  </a:lnTo>
                  <a:lnTo>
                    <a:pt x="45" y="98"/>
                  </a:lnTo>
                  <a:lnTo>
                    <a:pt x="45" y="0"/>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3" name="Freeform 1727"/>
            <p:cNvSpPr>
              <a:spLocks/>
            </p:cNvSpPr>
            <p:nvPr/>
          </p:nvSpPr>
          <p:spPr bwMode="auto">
            <a:xfrm>
              <a:off x="9396" y="2733"/>
              <a:ext cx="45" cy="84"/>
            </a:xfrm>
            <a:custGeom>
              <a:avLst/>
              <a:gdLst/>
              <a:ahLst/>
              <a:cxnLst>
                <a:cxn ang="0">
                  <a:pos x="7" y="79"/>
                </a:cxn>
                <a:cxn ang="0">
                  <a:pos x="9" y="84"/>
                </a:cxn>
                <a:cxn ang="0">
                  <a:pos x="45" y="84"/>
                </a:cxn>
                <a:cxn ang="0">
                  <a:pos x="45" y="0"/>
                </a:cxn>
                <a:cxn ang="0">
                  <a:pos x="38" y="0"/>
                </a:cxn>
                <a:cxn ang="0">
                  <a:pos x="36" y="2"/>
                </a:cxn>
                <a:cxn ang="0">
                  <a:pos x="0" y="2"/>
                </a:cxn>
                <a:cxn ang="0">
                  <a:pos x="2" y="21"/>
                </a:cxn>
                <a:cxn ang="0">
                  <a:pos x="2" y="79"/>
                </a:cxn>
                <a:cxn ang="0">
                  <a:pos x="7" y="79"/>
                </a:cxn>
              </a:cxnLst>
              <a:rect l="0" t="0" r="r" b="b"/>
              <a:pathLst>
                <a:path w="45" h="84">
                  <a:moveTo>
                    <a:pt x="7" y="79"/>
                  </a:moveTo>
                  <a:lnTo>
                    <a:pt x="9" y="84"/>
                  </a:lnTo>
                  <a:lnTo>
                    <a:pt x="45" y="84"/>
                  </a:lnTo>
                  <a:lnTo>
                    <a:pt x="45" y="0"/>
                  </a:lnTo>
                  <a:lnTo>
                    <a:pt x="38" y="0"/>
                  </a:lnTo>
                  <a:lnTo>
                    <a:pt x="36" y="2"/>
                  </a:lnTo>
                  <a:lnTo>
                    <a:pt x="0" y="2"/>
                  </a:lnTo>
                  <a:lnTo>
                    <a:pt x="2" y="21"/>
                  </a:lnTo>
                  <a:lnTo>
                    <a:pt x="2" y="79"/>
                  </a:lnTo>
                  <a:lnTo>
                    <a:pt x="7" y="79"/>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4" name="Freeform 1728"/>
            <p:cNvSpPr>
              <a:spLocks/>
            </p:cNvSpPr>
            <p:nvPr/>
          </p:nvSpPr>
          <p:spPr bwMode="auto">
            <a:xfrm>
              <a:off x="9396" y="2733"/>
              <a:ext cx="45" cy="70"/>
            </a:xfrm>
            <a:custGeom>
              <a:avLst/>
              <a:gdLst/>
              <a:ahLst/>
              <a:cxnLst>
                <a:cxn ang="0">
                  <a:pos x="45" y="0"/>
                </a:cxn>
                <a:cxn ang="0">
                  <a:pos x="38" y="0"/>
                </a:cxn>
                <a:cxn ang="0">
                  <a:pos x="36" y="2"/>
                </a:cxn>
                <a:cxn ang="0">
                  <a:pos x="0" y="2"/>
                </a:cxn>
                <a:cxn ang="0">
                  <a:pos x="2" y="19"/>
                </a:cxn>
                <a:cxn ang="0">
                  <a:pos x="2" y="67"/>
                </a:cxn>
                <a:cxn ang="0">
                  <a:pos x="9" y="67"/>
                </a:cxn>
                <a:cxn ang="0">
                  <a:pos x="9" y="69"/>
                </a:cxn>
                <a:cxn ang="0">
                  <a:pos x="45" y="69"/>
                </a:cxn>
                <a:cxn ang="0">
                  <a:pos x="45" y="0"/>
                </a:cxn>
              </a:cxnLst>
              <a:rect l="0" t="0" r="r" b="b"/>
              <a:pathLst>
                <a:path w="45" h="70">
                  <a:moveTo>
                    <a:pt x="45" y="0"/>
                  </a:moveTo>
                  <a:lnTo>
                    <a:pt x="38" y="0"/>
                  </a:lnTo>
                  <a:lnTo>
                    <a:pt x="36" y="2"/>
                  </a:lnTo>
                  <a:lnTo>
                    <a:pt x="0" y="2"/>
                  </a:lnTo>
                  <a:lnTo>
                    <a:pt x="2" y="19"/>
                  </a:lnTo>
                  <a:lnTo>
                    <a:pt x="2" y="67"/>
                  </a:lnTo>
                  <a:lnTo>
                    <a:pt x="9" y="67"/>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5" name="Freeform 1729"/>
            <p:cNvSpPr>
              <a:spLocks/>
            </p:cNvSpPr>
            <p:nvPr/>
          </p:nvSpPr>
          <p:spPr bwMode="auto">
            <a:xfrm>
              <a:off x="9396" y="2733"/>
              <a:ext cx="45" cy="55"/>
            </a:xfrm>
            <a:custGeom>
              <a:avLst/>
              <a:gdLst/>
              <a:ahLst/>
              <a:cxnLst>
                <a:cxn ang="0">
                  <a:pos x="45" y="0"/>
                </a:cxn>
                <a:cxn ang="0">
                  <a:pos x="40" y="0"/>
                </a:cxn>
                <a:cxn ang="0">
                  <a:pos x="38" y="2"/>
                </a:cxn>
                <a:cxn ang="0">
                  <a:pos x="0" y="2"/>
                </a:cxn>
                <a:cxn ang="0">
                  <a:pos x="2" y="16"/>
                </a:cxn>
                <a:cxn ang="0">
                  <a:pos x="2" y="52"/>
                </a:cxn>
                <a:cxn ang="0">
                  <a:pos x="9" y="52"/>
                </a:cxn>
                <a:cxn ang="0">
                  <a:pos x="9" y="55"/>
                </a:cxn>
                <a:cxn ang="0">
                  <a:pos x="45" y="55"/>
                </a:cxn>
                <a:cxn ang="0">
                  <a:pos x="45" y="0"/>
                </a:cxn>
              </a:cxnLst>
              <a:rect l="0" t="0" r="r" b="b"/>
              <a:pathLst>
                <a:path w="45" h="55">
                  <a:moveTo>
                    <a:pt x="45" y="0"/>
                  </a:moveTo>
                  <a:lnTo>
                    <a:pt x="40" y="0"/>
                  </a:lnTo>
                  <a:lnTo>
                    <a:pt x="38" y="2"/>
                  </a:lnTo>
                  <a:lnTo>
                    <a:pt x="0" y="2"/>
                  </a:lnTo>
                  <a:lnTo>
                    <a:pt x="2" y="16"/>
                  </a:lnTo>
                  <a:lnTo>
                    <a:pt x="2"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6" name="Freeform 1730"/>
            <p:cNvSpPr>
              <a:spLocks/>
            </p:cNvSpPr>
            <p:nvPr/>
          </p:nvSpPr>
          <p:spPr bwMode="auto">
            <a:xfrm>
              <a:off x="9396" y="2733"/>
              <a:ext cx="45" cy="41"/>
            </a:xfrm>
            <a:custGeom>
              <a:avLst/>
              <a:gdLst/>
              <a:ahLst/>
              <a:cxnLst>
                <a:cxn ang="0">
                  <a:pos x="9" y="40"/>
                </a:cxn>
                <a:cxn ang="0">
                  <a:pos x="45" y="40"/>
                </a:cxn>
                <a:cxn ang="0">
                  <a:pos x="45" y="0"/>
                </a:cxn>
                <a:cxn ang="0">
                  <a:pos x="0" y="2"/>
                </a:cxn>
                <a:cxn ang="0">
                  <a:pos x="2" y="38"/>
                </a:cxn>
                <a:cxn ang="0">
                  <a:pos x="9" y="38"/>
                </a:cxn>
                <a:cxn ang="0">
                  <a:pos x="9" y="40"/>
                </a:cxn>
              </a:cxnLst>
              <a:rect l="0" t="0" r="r" b="b"/>
              <a:pathLst>
                <a:path w="45" h="41">
                  <a:moveTo>
                    <a:pt x="9" y="40"/>
                  </a:moveTo>
                  <a:lnTo>
                    <a:pt x="45" y="40"/>
                  </a:lnTo>
                  <a:lnTo>
                    <a:pt x="45" y="0"/>
                  </a:lnTo>
                  <a:lnTo>
                    <a:pt x="0" y="2"/>
                  </a:lnTo>
                  <a:lnTo>
                    <a:pt x="2" y="38"/>
                  </a:lnTo>
                  <a:lnTo>
                    <a:pt x="9" y="38"/>
                  </a:lnTo>
                  <a:lnTo>
                    <a:pt x="9" y="40"/>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7" name="Freeform 1731"/>
            <p:cNvSpPr>
              <a:spLocks/>
            </p:cNvSpPr>
            <p:nvPr/>
          </p:nvSpPr>
          <p:spPr bwMode="auto">
            <a:xfrm>
              <a:off x="9451" y="2692"/>
              <a:ext cx="156" cy="212"/>
            </a:xfrm>
            <a:custGeom>
              <a:avLst/>
              <a:gdLst/>
              <a:ahLst/>
              <a:cxnLst>
                <a:cxn ang="0">
                  <a:pos x="16" y="21"/>
                </a:cxn>
                <a:cxn ang="0">
                  <a:pos x="12" y="21"/>
                </a:cxn>
                <a:cxn ang="0">
                  <a:pos x="7" y="24"/>
                </a:cxn>
                <a:cxn ang="0">
                  <a:pos x="4" y="47"/>
                </a:cxn>
                <a:cxn ang="0">
                  <a:pos x="0" y="91"/>
                </a:cxn>
                <a:cxn ang="0">
                  <a:pos x="0" y="156"/>
                </a:cxn>
                <a:cxn ang="0">
                  <a:pos x="2" y="180"/>
                </a:cxn>
                <a:cxn ang="0">
                  <a:pos x="7" y="201"/>
                </a:cxn>
                <a:cxn ang="0">
                  <a:pos x="9" y="201"/>
                </a:cxn>
                <a:cxn ang="0">
                  <a:pos x="14" y="204"/>
                </a:cxn>
                <a:cxn ang="0">
                  <a:pos x="16" y="204"/>
                </a:cxn>
                <a:cxn ang="0">
                  <a:pos x="21" y="206"/>
                </a:cxn>
                <a:cxn ang="0">
                  <a:pos x="33" y="206"/>
                </a:cxn>
                <a:cxn ang="0">
                  <a:pos x="38" y="208"/>
                </a:cxn>
                <a:cxn ang="0">
                  <a:pos x="60" y="208"/>
                </a:cxn>
                <a:cxn ang="0">
                  <a:pos x="64" y="211"/>
                </a:cxn>
                <a:cxn ang="0">
                  <a:pos x="112" y="211"/>
                </a:cxn>
                <a:cxn ang="0">
                  <a:pos x="117" y="208"/>
                </a:cxn>
                <a:cxn ang="0">
                  <a:pos x="134" y="208"/>
                </a:cxn>
                <a:cxn ang="0">
                  <a:pos x="139" y="206"/>
                </a:cxn>
                <a:cxn ang="0">
                  <a:pos x="148" y="206"/>
                </a:cxn>
                <a:cxn ang="0">
                  <a:pos x="153" y="204"/>
                </a:cxn>
                <a:cxn ang="0">
                  <a:pos x="151" y="153"/>
                </a:cxn>
                <a:cxn ang="0">
                  <a:pos x="151" y="103"/>
                </a:cxn>
                <a:cxn ang="0">
                  <a:pos x="153" y="52"/>
                </a:cxn>
                <a:cxn ang="0">
                  <a:pos x="156" y="0"/>
                </a:cxn>
                <a:cxn ang="0">
                  <a:pos x="151" y="0"/>
                </a:cxn>
                <a:cxn ang="0">
                  <a:pos x="146" y="2"/>
                </a:cxn>
                <a:cxn ang="0">
                  <a:pos x="117" y="2"/>
                </a:cxn>
                <a:cxn ang="0">
                  <a:pos x="112" y="4"/>
                </a:cxn>
                <a:cxn ang="0">
                  <a:pos x="96" y="4"/>
                </a:cxn>
                <a:cxn ang="0">
                  <a:pos x="91" y="7"/>
                </a:cxn>
                <a:cxn ang="0">
                  <a:pos x="81" y="7"/>
                </a:cxn>
                <a:cxn ang="0">
                  <a:pos x="76" y="9"/>
                </a:cxn>
                <a:cxn ang="0">
                  <a:pos x="67" y="9"/>
                </a:cxn>
                <a:cxn ang="0">
                  <a:pos x="62" y="12"/>
                </a:cxn>
                <a:cxn ang="0">
                  <a:pos x="52" y="12"/>
                </a:cxn>
                <a:cxn ang="0">
                  <a:pos x="47" y="14"/>
                </a:cxn>
                <a:cxn ang="0">
                  <a:pos x="43" y="14"/>
                </a:cxn>
                <a:cxn ang="0">
                  <a:pos x="38" y="16"/>
                </a:cxn>
                <a:cxn ang="0">
                  <a:pos x="31" y="16"/>
                </a:cxn>
                <a:cxn ang="0">
                  <a:pos x="26" y="19"/>
                </a:cxn>
                <a:cxn ang="0">
                  <a:pos x="21" y="19"/>
                </a:cxn>
                <a:cxn ang="0">
                  <a:pos x="16" y="21"/>
                </a:cxn>
              </a:cxnLst>
              <a:rect l="0" t="0" r="r" b="b"/>
              <a:pathLst>
                <a:path w="156" h="212">
                  <a:moveTo>
                    <a:pt x="16" y="21"/>
                  </a:moveTo>
                  <a:lnTo>
                    <a:pt x="12" y="21"/>
                  </a:lnTo>
                  <a:lnTo>
                    <a:pt x="7" y="24"/>
                  </a:lnTo>
                  <a:lnTo>
                    <a:pt x="4" y="47"/>
                  </a:lnTo>
                  <a:lnTo>
                    <a:pt x="0" y="91"/>
                  </a:lnTo>
                  <a:lnTo>
                    <a:pt x="0" y="156"/>
                  </a:lnTo>
                  <a:lnTo>
                    <a:pt x="2" y="180"/>
                  </a:lnTo>
                  <a:lnTo>
                    <a:pt x="7" y="201"/>
                  </a:lnTo>
                  <a:lnTo>
                    <a:pt x="9" y="201"/>
                  </a:lnTo>
                  <a:lnTo>
                    <a:pt x="14" y="204"/>
                  </a:lnTo>
                  <a:lnTo>
                    <a:pt x="16" y="204"/>
                  </a:lnTo>
                  <a:lnTo>
                    <a:pt x="21" y="206"/>
                  </a:lnTo>
                  <a:lnTo>
                    <a:pt x="33" y="206"/>
                  </a:lnTo>
                  <a:lnTo>
                    <a:pt x="38" y="208"/>
                  </a:lnTo>
                  <a:lnTo>
                    <a:pt x="60" y="208"/>
                  </a:lnTo>
                  <a:lnTo>
                    <a:pt x="64" y="211"/>
                  </a:lnTo>
                  <a:lnTo>
                    <a:pt x="112" y="211"/>
                  </a:lnTo>
                  <a:lnTo>
                    <a:pt x="117" y="208"/>
                  </a:lnTo>
                  <a:lnTo>
                    <a:pt x="134" y="208"/>
                  </a:lnTo>
                  <a:lnTo>
                    <a:pt x="139" y="206"/>
                  </a:lnTo>
                  <a:lnTo>
                    <a:pt x="148" y="206"/>
                  </a:lnTo>
                  <a:lnTo>
                    <a:pt x="153" y="204"/>
                  </a:lnTo>
                  <a:lnTo>
                    <a:pt x="151" y="153"/>
                  </a:lnTo>
                  <a:lnTo>
                    <a:pt x="151" y="103"/>
                  </a:lnTo>
                  <a:lnTo>
                    <a:pt x="153" y="52"/>
                  </a:lnTo>
                  <a:lnTo>
                    <a:pt x="156" y="0"/>
                  </a:lnTo>
                  <a:lnTo>
                    <a:pt x="151" y="0"/>
                  </a:lnTo>
                  <a:lnTo>
                    <a:pt x="146" y="2"/>
                  </a:lnTo>
                  <a:lnTo>
                    <a:pt x="117" y="2"/>
                  </a:lnTo>
                  <a:lnTo>
                    <a:pt x="112" y="4"/>
                  </a:lnTo>
                  <a:lnTo>
                    <a:pt x="96" y="4"/>
                  </a:lnTo>
                  <a:lnTo>
                    <a:pt x="91" y="7"/>
                  </a:lnTo>
                  <a:lnTo>
                    <a:pt x="81" y="7"/>
                  </a:lnTo>
                  <a:lnTo>
                    <a:pt x="76" y="9"/>
                  </a:lnTo>
                  <a:lnTo>
                    <a:pt x="67" y="9"/>
                  </a:lnTo>
                  <a:lnTo>
                    <a:pt x="62" y="12"/>
                  </a:lnTo>
                  <a:lnTo>
                    <a:pt x="52" y="12"/>
                  </a:lnTo>
                  <a:lnTo>
                    <a:pt x="47" y="14"/>
                  </a:lnTo>
                  <a:lnTo>
                    <a:pt x="43" y="14"/>
                  </a:lnTo>
                  <a:lnTo>
                    <a:pt x="38" y="16"/>
                  </a:lnTo>
                  <a:lnTo>
                    <a:pt x="31" y="16"/>
                  </a:lnTo>
                  <a:lnTo>
                    <a:pt x="26" y="19"/>
                  </a:lnTo>
                  <a:lnTo>
                    <a:pt x="21" y="19"/>
                  </a:lnTo>
                  <a:lnTo>
                    <a:pt x="16" y="21"/>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8" name="Freeform 1732"/>
            <p:cNvSpPr>
              <a:spLocks/>
            </p:cNvSpPr>
            <p:nvPr/>
          </p:nvSpPr>
          <p:spPr bwMode="auto">
            <a:xfrm>
              <a:off x="9451" y="2695"/>
              <a:ext cx="153" cy="201"/>
            </a:xfrm>
            <a:custGeom>
              <a:avLst/>
              <a:gdLst/>
              <a:ahLst/>
              <a:cxnLst>
                <a:cxn ang="0">
                  <a:pos x="2" y="170"/>
                </a:cxn>
                <a:cxn ang="0">
                  <a:pos x="7" y="192"/>
                </a:cxn>
                <a:cxn ang="0">
                  <a:pos x="21" y="196"/>
                </a:cxn>
                <a:cxn ang="0">
                  <a:pos x="28" y="196"/>
                </a:cxn>
                <a:cxn ang="0">
                  <a:pos x="38" y="199"/>
                </a:cxn>
                <a:cxn ang="0">
                  <a:pos x="47" y="199"/>
                </a:cxn>
                <a:cxn ang="0">
                  <a:pos x="57" y="201"/>
                </a:cxn>
                <a:cxn ang="0">
                  <a:pos x="98" y="201"/>
                </a:cxn>
                <a:cxn ang="0">
                  <a:pos x="107" y="199"/>
                </a:cxn>
                <a:cxn ang="0">
                  <a:pos x="127" y="199"/>
                </a:cxn>
                <a:cxn ang="0">
                  <a:pos x="134" y="196"/>
                </a:cxn>
                <a:cxn ang="0">
                  <a:pos x="143" y="196"/>
                </a:cxn>
                <a:cxn ang="0">
                  <a:pos x="148" y="194"/>
                </a:cxn>
                <a:cxn ang="0">
                  <a:pos x="148" y="95"/>
                </a:cxn>
                <a:cxn ang="0">
                  <a:pos x="153" y="0"/>
                </a:cxn>
                <a:cxn ang="0">
                  <a:pos x="120" y="0"/>
                </a:cxn>
                <a:cxn ang="0">
                  <a:pos x="115" y="2"/>
                </a:cxn>
                <a:cxn ang="0">
                  <a:pos x="98" y="2"/>
                </a:cxn>
                <a:cxn ang="0">
                  <a:pos x="93" y="4"/>
                </a:cxn>
                <a:cxn ang="0">
                  <a:pos x="83" y="4"/>
                </a:cxn>
                <a:cxn ang="0">
                  <a:pos x="79" y="7"/>
                </a:cxn>
                <a:cxn ang="0">
                  <a:pos x="64" y="7"/>
                </a:cxn>
                <a:cxn ang="0">
                  <a:pos x="62" y="9"/>
                </a:cxn>
                <a:cxn ang="0">
                  <a:pos x="57" y="9"/>
                </a:cxn>
                <a:cxn ang="0">
                  <a:pos x="52" y="12"/>
                </a:cxn>
                <a:cxn ang="0">
                  <a:pos x="43" y="12"/>
                </a:cxn>
                <a:cxn ang="0">
                  <a:pos x="38" y="14"/>
                </a:cxn>
                <a:cxn ang="0">
                  <a:pos x="33" y="14"/>
                </a:cxn>
                <a:cxn ang="0">
                  <a:pos x="28" y="16"/>
                </a:cxn>
                <a:cxn ang="0">
                  <a:pos x="26" y="16"/>
                </a:cxn>
                <a:cxn ang="0">
                  <a:pos x="21" y="19"/>
                </a:cxn>
                <a:cxn ang="0">
                  <a:pos x="12" y="19"/>
                </a:cxn>
                <a:cxn ang="0">
                  <a:pos x="7" y="21"/>
                </a:cxn>
                <a:cxn ang="0">
                  <a:pos x="0" y="86"/>
                </a:cxn>
                <a:cxn ang="0">
                  <a:pos x="0" y="148"/>
                </a:cxn>
                <a:cxn ang="0">
                  <a:pos x="2" y="170"/>
                </a:cxn>
              </a:cxnLst>
              <a:rect l="0" t="0" r="r" b="b"/>
              <a:pathLst>
                <a:path w="153" h="201">
                  <a:moveTo>
                    <a:pt x="2" y="170"/>
                  </a:moveTo>
                  <a:lnTo>
                    <a:pt x="7" y="192"/>
                  </a:lnTo>
                  <a:lnTo>
                    <a:pt x="21" y="196"/>
                  </a:lnTo>
                  <a:lnTo>
                    <a:pt x="28" y="196"/>
                  </a:lnTo>
                  <a:lnTo>
                    <a:pt x="38" y="199"/>
                  </a:lnTo>
                  <a:lnTo>
                    <a:pt x="47" y="199"/>
                  </a:lnTo>
                  <a:lnTo>
                    <a:pt x="57" y="201"/>
                  </a:lnTo>
                  <a:lnTo>
                    <a:pt x="98" y="201"/>
                  </a:lnTo>
                  <a:lnTo>
                    <a:pt x="107" y="199"/>
                  </a:lnTo>
                  <a:lnTo>
                    <a:pt x="127" y="199"/>
                  </a:lnTo>
                  <a:lnTo>
                    <a:pt x="134" y="196"/>
                  </a:lnTo>
                  <a:lnTo>
                    <a:pt x="143" y="196"/>
                  </a:lnTo>
                  <a:lnTo>
                    <a:pt x="148" y="194"/>
                  </a:lnTo>
                  <a:lnTo>
                    <a:pt x="148" y="95"/>
                  </a:lnTo>
                  <a:lnTo>
                    <a:pt x="153" y="0"/>
                  </a:lnTo>
                  <a:lnTo>
                    <a:pt x="120" y="0"/>
                  </a:lnTo>
                  <a:lnTo>
                    <a:pt x="115" y="2"/>
                  </a:lnTo>
                  <a:lnTo>
                    <a:pt x="98" y="2"/>
                  </a:lnTo>
                  <a:lnTo>
                    <a:pt x="93" y="4"/>
                  </a:lnTo>
                  <a:lnTo>
                    <a:pt x="83" y="4"/>
                  </a:lnTo>
                  <a:lnTo>
                    <a:pt x="79" y="7"/>
                  </a:lnTo>
                  <a:lnTo>
                    <a:pt x="64" y="7"/>
                  </a:lnTo>
                  <a:lnTo>
                    <a:pt x="62" y="9"/>
                  </a:lnTo>
                  <a:lnTo>
                    <a:pt x="57" y="9"/>
                  </a:lnTo>
                  <a:lnTo>
                    <a:pt x="52" y="12"/>
                  </a:lnTo>
                  <a:lnTo>
                    <a:pt x="43" y="12"/>
                  </a:lnTo>
                  <a:lnTo>
                    <a:pt x="38" y="14"/>
                  </a:lnTo>
                  <a:lnTo>
                    <a:pt x="33" y="14"/>
                  </a:lnTo>
                  <a:lnTo>
                    <a:pt x="28" y="16"/>
                  </a:lnTo>
                  <a:lnTo>
                    <a:pt x="26" y="16"/>
                  </a:lnTo>
                  <a:lnTo>
                    <a:pt x="21" y="19"/>
                  </a:lnTo>
                  <a:lnTo>
                    <a:pt x="12" y="19"/>
                  </a:lnTo>
                  <a:lnTo>
                    <a:pt x="7" y="21"/>
                  </a:lnTo>
                  <a:lnTo>
                    <a:pt x="0" y="86"/>
                  </a:lnTo>
                  <a:lnTo>
                    <a:pt x="0" y="148"/>
                  </a:lnTo>
                  <a:lnTo>
                    <a:pt x="2" y="170"/>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9" name="Freeform 1733"/>
            <p:cNvSpPr>
              <a:spLocks/>
            </p:cNvSpPr>
            <p:nvPr/>
          </p:nvSpPr>
          <p:spPr bwMode="auto">
            <a:xfrm>
              <a:off x="9451" y="2695"/>
              <a:ext cx="149" cy="194"/>
            </a:xfrm>
            <a:custGeom>
              <a:avLst/>
              <a:gdLst/>
              <a:ahLst/>
              <a:cxnLst>
                <a:cxn ang="0">
                  <a:pos x="50" y="12"/>
                </a:cxn>
                <a:cxn ang="0">
                  <a:pos x="43" y="12"/>
                </a:cxn>
                <a:cxn ang="0">
                  <a:pos x="23" y="16"/>
                </a:cxn>
                <a:cxn ang="0">
                  <a:pos x="16" y="19"/>
                </a:cxn>
                <a:cxn ang="0">
                  <a:pos x="7" y="21"/>
                </a:cxn>
                <a:cxn ang="0">
                  <a:pos x="2" y="64"/>
                </a:cxn>
                <a:cxn ang="0">
                  <a:pos x="0" y="84"/>
                </a:cxn>
                <a:cxn ang="0">
                  <a:pos x="0" y="124"/>
                </a:cxn>
                <a:cxn ang="0">
                  <a:pos x="2" y="144"/>
                </a:cxn>
                <a:cxn ang="0">
                  <a:pos x="2" y="165"/>
                </a:cxn>
                <a:cxn ang="0">
                  <a:pos x="7" y="187"/>
                </a:cxn>
                <a:cxn ang="0">
                  <a:pos x="14" y="187"/>
                </a:cxn>
                <a:cxn ang="0">
                  <a:pos x="28" y="192"/>
                </a:cxn>
                <a:cxn ang="0">
                  <a:pos x="47" y="192"/>
                </a:cxn>
                <a:cxn ang="0">
                  <a:pos x="57" y="194"/>
                </a:cxn>
                <a:cxn ang="0">
                  <a:pos x="96" y="194"/>
                </a:cxn>
                <a:cxn ang="0">
                  <a:pos x="105" y="192"/>
                </a:cxn>
                <a:cxn ang="0">
                  <a:pos x="124" y="192"/>
                </a:cxn>
                <a:cxn ang="0">
                  <a:pos x="139" y="187"/>
                </a:cxn>
                <a:cxn ang="0">
                  <a:pos x="146" y="187"/>
                </a:cxn>
                <a:cxn ang="0">
                  <a:pos x="143" y="139"/>
                </a:cxn>
                <a:cxn ang="0">
                  <a:pos x="146" y="93"/>
                </a:cxn>
                <a:cxn ang="0">
                  <a:pos x="146" y="45"/>
                </a:cxn>
                <a:cxn ang="0">
                  <a:pos x="148" y="0"/>
                </a:cxn>
                <a:cxn ang="0">
                  <a:pos x="122" y="0"/>
                </a:cxn>
                <a:cxn ang="0">
                  <a:pos x="112" y="2"/>
                </a:cxn>
                <a:cxn ang="0">
                  <a:pos x="105" y="2"/>
                </a:cxn>
                <a:cxn ang="0">
                  <a:pos x="96" y="4"/>
                </a:cxn>
                <a:cxn ang="0">
                  <a:pos x="86" y="4"/>
                </a:cxn>
                <a:cxn ang="0">
                  <a:pos x="76" y="7"/>
                </a:cxn>
                <a:cxn ang="0">
                  <a:pos x="69" y="7"/>
                </a:cxn>
                <a:cxn ang="0">
                  <a:pos x="60" y="9"/>
                </a:cxn>
                <a:cxn ang="0">
                  <a:pos x="50" y="12"/>
                </a:cxn>
              </a:cxnLst>
              <a:rect l="0" t="0" r="r" b="b"/>
              <a:pathLst>
                <a:path w="149" h="194">
                  <a:moveTo>
                    <a:pt x="50" y="12"/>
                  </a:moveTo>
                  <a:lnTo>
                    <a:pt x="43" y="12"/>
                  </a:lnTo>
                  <a:lnTo>
                    <a:pt x="23" y="16"/>
                  </a:lnTo>
                  <a:lnTo>
                    <a:pt x="16" y="19"/>
                  </a:lnTo>
                  <a:lnTo>
                    <a:pt x="7" y="21"/>
                  </a:lnTo>
                  <a:lnTo>
                    <a:pt x="2" y="64"/>
                  </a:lnTo>
                  <a:lnTo>
                    <a:pt x="0" y="84"/>
                  </a:lnTo>
                  <a:lnTo>
                    <a:pt x="0" y="124"/>
                  </a:lnTo>
                  <a:lnTo>
                    <a:pt x="2" y="144"/>
                  </a:lnTo>
                  <a:lnTo>
                    <a:pt x="2" y="165"/>
                  </a:lnTo>
                  <a:lnTo>
                    <a:pt x="7" y="187"/>
                  </a:lnTo>
                  <a:lnTo>
                    <a:pt x="14" y="187"/>
                  </a:lnTo>
                  <a:lnTo>
                    <a:pt x="28" y="192"/>
                  </a:lnTo>
                  <a:lnTo>
                    <a:pt x="47" y="192"/>
                  </a:lnTo>
                  <a:lnTo>
                    <a:pt x="57" y="194"/>
                  </a:lnTo>
                  <a:lnTo>
                    <a:pt x="96" y="194"/>
                  </a:lnTo>
                  <a:lnTo>
                    <a:pt x="105" y="192"/>
                  </a:lnTo>
                  <a:lnTo>
                    <a:pt x="124" y="192"/>
                  </a:lnTo>
                  <a:lnTo>
                    <a:pt x="139" y="187"/>
                  </a:lnTo>
                  <a:lnTo>
                    <a:pt x="146" y="187"/>
                  </a:lnTo>
                  <a:lnTo>
                    <a:pt x="143" y="139"/>
                  </a:lnTo>
                  <a:lnTo>
                    <a:pt x="146" y="93"/>
                  </a:lnTo>
                  <a:lnTo>
                    <a:pt x="146" y="45"/>
                  </a:lnTo>
                  <a:lnTo>
                    <a:pt x="148" y="0"/>
                  </a:lnTo>
                  <a:lnTo>
                    <a:pt x="122" y="0"/>
                  </a:lnTo>
                  <a:lnTo>
                    <a:pt x="112" y="2"/>
                  </a:lnTo>
                  <a:lnTo>
                    <a:pt x="105" y="2"/>
                  </a:lnTo>
                  <a:lnTo>
                    <a:pt x="96" y="4"/>
                  </a:lnTo>
                  <a:lnTo>
                    <a:pt x="86" y="4"/>
                  </a:lnTo>
                  <a:lnTo>
                    <a:pt x="76" y="7"/>
                  </a:lnTo>
                  <a:lnTo>
                    <a:pt x="69" y="7"/>
                  </a:lnTo>
                  <a:lnTo>
                    <a:pt x="60" y="9"/>
                  </a:lnTo>
                  <a:lnTo>
                    <a:pt x="50" y="12"/>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0" name="Freeform 1734"/>
            <p:cNvSpPr>
              <a:spLocks/>
            </p:cNvSpPr>
            <p:nvPr/>
          </p:nvSpPr>
          <p:spPr bwMode="auto">
            <a:xfrm>
              <a:off x="9451" y="2695"/>
              <a:ext cx="146" cy="187"/>
            </a:xfrm>
            <a:custGeom>
              <a:avLst/>
              <a:gdLst/>
              <a:ahLst/>
              <a:cxnLst>
                <a:cxn ang="0">
                  <a:pos x="2" y="81"/>
                </a:cxn>
                <a:cxn ang="0">
                  <a:pos x="0" y="100"/>
                </a:cxn>
                <a:cxn ang="0">
                  <a:pos x="0" y="120"/>
                </a:cxn>
                <a:cxn ang="0">
                  <a:pos x="2" y="141"/>
                </a:cxn>
                <a:cxn ang="0">
                  <a:pos x="7" y="180"/>
                </a:cxn>
                <a:cxn ang="0">
                  <a:pos x="14" y="182"/>
                </a:cxn>
                <a:cxn ang="0">
                  <a:pos x="21" y="182"/>
                </a:cxn>
                <a:cxn ang="0">
                  <a:pos x="28" y="184"/>
                </a:cxn>
                <a:cxn ang="0">
                  <a:pos x="38" y="184"/>
                </a:cxn>
                <a:cxn ang="0">
                  <a:pos x="45" y="187"/>
                </a:cxn>
                <a:cxn ang="0">
                  <a:pos x="83" y="187"/>
                </a:cxn>
                <a:cxn ang="0">
                  <a:pos x="93" y="184"/>
                </a:cxn>
                <a:cxn ang="0">
                  <a:pos x="112" y="184"/>
                </a:cxn>
                <a:cxn ang="0">
                  <a:pos x="120" y="182"/>
                </a:cxn>
                <a:cxn ang="0">
                  <a:pos x="129" y="182"/>
                </a:cxn>
                <a:cxn ang="0">
                  <a:pos x="136" y="180"/>
                </a:cxn>
                <a:cxn ang="0">
                  <a:pos x="141" y="180"/>
                </a:cxn>
                <a:cxn ang="0">
                  <a:pos x="141" y="88"/>
                </a:cxn>
                <a:cxn ang="0">
                  <a:pos x="143" y="45"/>
                </a:cxn>
                <a:cxn ang="0">
                  <a:pos x="146" y="0"/>
                </a:cxn>
                <a:cxn ang="0">
                  <a:pos x="129" y="0"/>
                </a:cxn>
                <a:cxn ang="0">
                  <a:pos x="120" y="2"/>
                </a:cxn>
                <a:cxn ang="0">
                  <a:pos x="103" y="2"/>
                </a:cxn>
                <a:cxn ang="0">
                  <a:pos x="93" y="4"/>
                </a:cxn>
                <a:cxn ang="0">
                  <a:pos x="83" y="4"/>
                </a:cxn>
                <a:cxn ang="0">
                  <a:pos x="76" y="7"/>
                </a:cxn>
                <a:cxn ang="0">
                  <a:pos x="67" y="7"/>
                </a:cxn>
                <a:cxn ang="0">
                  <a:pos x="60" y="9"/>
                </a:cxn>
                <a:cxn ang="0">
                  <a:pos x="50" y="12"/>
                </a:cxn>
                <a:cxn ang="0">
                  <a:pos x="40" y="14"/>
                </a:cxn>
                <a:cxn ang="0">
                  <a:pos x="33" y="14"/>
                </a:cxn>
                <a:cxn ang="0">
                  <a:pos x="23" y="16"/>
                </a:cxn>
                <a:cxn ang="0">
                  <a:pos x="16" y="19"/>
                </a:cxn>
                <a:cxn ang="0">
                  <a:pos x="7" y="21"/>
                </a:cxn>
                <a:cxn ang="0">
                  <a:pos x="4" y="43"/>
                </a:cxn>
                <a:cxn ang="0">
                  <a:pos x="2" y="62"/>
                </a:cxn>
                <a:cxn ang="0">
                  <a:pos x="2" y="81"/>
                </a:cxn>
              </a:cxnLst>
              <a:rect l="0" t="0" r="r" b="b"/>
              <a:pathLst>
                <a:path w="146" h="187">
                  <a:moveTo>
                    <a:pt x="2" y="81"/>
                  </a:moveTo>
                  <a:lnTo>
                    <a:pt x="0" y="100"/>
                  </a:lnTo>
                  <a:lnTo>
                    <a:pt x="0" y="120"/>
                  </a:lnTo>
                  <a:lnTo>
                    <a:pt x="2" y="141"/>
                  </a:lnTo>
                  <a:lnTo>
                    <a:pt x="7" y="180"/>
                  </a:lnTo>
                  <a:lnTo>
                    <a:pt x="14" y="182"/>
                  </a:lnTo>
                  <a:lnTo>
                    <a:pt x="21" y="182"/>
                  </a:lnTo>
                  <a:lnTo>
                    <a:pt x="28" y="184"/>
                  </a:lnTo>
                  <a:lnTo>
                    <a:pt x="38" y="184"/>
                  </a:lnTo>
                  <a:lnTo>
                    <a:pt x="45" y="187"/>
                  </a:lnTo>
                  <a:lnTo>
                    <a:pt x="83" y="187"/>
                  </a:lnTo>
                  <a:lnTo>
                    <a:pt x="93" y="184"/>
                  </a:lnTo>
                  <a:lnTo>
                    <a:pt x="112" y="184"/>
                  </a:lnTo>
                  <a:lnTo>
                    <a:pt x="120" y="182"/>
                  </a:lnTo>
                  <a:lnTo>
                    <a:pt x="129" y="182"/>
                  </a:lnTo>
                  <a:lnTo>
                    <a:pt x="136" y="180"/>
                  </a:lnTo>
                  <a:lnTo>
                    <a:pt x="141" y="180"/>
                  </a:lnTo>
                  <a:lnTo>
                    <a:pt x="141" y="88"/>
                  </a:lnTo>
                  <a:lnTo>
                    <a:pt x="143" y="45"/>
                  </a:lnTo>
                  <a:lnTo>
                    <a:pt x="146" y="0"/>
                  </a:lnTo>
                  <a:lnTo>
                    <a:pt x="129" y="0"/>
                  </a:lnTo>
                  <a:lnTo>
                    <a:pt x="120" y="2"/>
                  </a:lnTo>
                  <a:lnTo>
                    <a:pt x="103" y="2"/>
                  </a:lnTo>
                  <a:lnTo>
                    <a:pt x="93" y="4"/>
                  </a:lnTo>
                  <a:lnTo>
                    <a:pt x="83" y="4"/>
                  </a:lnTo>
                  <a:lnTo>
                    <a:pt x="76" y="7"/>
                  </a:lnTo>
                  <a:lnTo>
                    <a:pt x="67" y="7"/>
                  </a:lnTo>
                  <a:lnTo>
                    <a:pt x="60" y="9"/>
                  </a:lnTo>
                  <a:lnTo>
                    <a:pt x="50" y="12"/>
                  </a:lnTo>
                  <a:lnTo>
                    <a:pt x="40" y="14"/>
                  </a:lnTo>
                  <a:lnTo>
                    <a:pt x="33" y="14"/>
                  </a:lnTo>
                  <a:lnTo>
                    <a:pt x="23" y="16"/>
                  </a:lnTo>
                  <a:lnTo>
                    <a:pt x="16" y="19"/>
                  </a:lnTo>
                  <a:lnTo>
                    <a:pt x="7" y="21"/>
                  </a:lnTo>
                  <a:lnTo>
                    <a:pt x="4" y="43"/>
                  </a:lnTo>
                  <a:lnTo>
                    <a:pt x="2" y="62"/>
                  </a:lnTo>
                  <a:lnTo>
                    <a:pt x="2" y="81"/>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1" name="Freeform 1735"/>
            <p:cNvSpPr>
              <a:spLocks/>
            </p:cNvSpPr>
            <p:nvPr/>
          </p:nvSpPr>
          <p:spPr bwMode="auto">
            <a:xfrm>
              <a:off x="9451" y="2695"/>
              <a:ext cx="141" cy="180"/>
            </a:xfrm>
            <a:custGeom>
              <a:avLst/>
              <a:gdLst/>
              <a:ahLst/>
              <a:cxnLst>
                <a:cxn ang="0">
                  <a:pos x="4" y="43"/>
                </a:cxn>
                <a:cxn ang="0">
                  <a:pos x="2" y="62"/>
                </a:cxn>
                <a:cxn ang="0">
                  <a:pos x="2" y="79"/>
                </a:cxn>
                <a:cxn ang="0">
                  <a:pos x="0" y="98"/>
                </a:cxn>
                <a:cxn ang="0">
                  <a:pos x="2" y="117"/>
                </a:cxn>
                <a:cxn ang="0">
                  <a:pos x="2" y="136"/>
                </a:cxn>
                <a:cxn ang="0">
                  <a:pos x="4" y="153"/>
                </a:cxn>
                <a:cxn ang="0">
                  <a:pos x="7" y="172"/>
                </a:cxn>
                <a:cxn ang="0">
                  <a:pos x="14" y="175"/>
                </a:cxn>
                <a:cxn ang="0">
                  <a:pos x="19" y="177"/>
                </a:cxn>
                <a:cxn ang="0">
                  <a:pos x="36" y="177"/>
                </a:cxn>
                <a:cxn ang="0">
                  <a:pos x="45" y="180"/>
                </a:cxn>
                <a:cxn ang="0">
                  <a:pos x="81" y="180"/>
                </a:cxn>
                <a:cxn ang="0">
                  <a:pos x="91" y="177"/>
                </a:cxn>
                <a:cxn ang="0">
                  <a:pos x="110" y="177"/>
                </a:cxn>
                <a:cxn ang="0">
                  <a:pos x="117" y="175"/>
                </a:cxn>
                <a:cxn ang="0">
                  <a:pos x="124" y="175"/>
                </a:cxn>
                <a:cxn ang="0">
                  <a:pos x="139" y="170"/>
                </a:cxn>
                <a:cxn ang="0">
                  <a:pos x="136" y="127"/>
                </a:cxn>
                <a:cxn ang="0">
                  <a:pos x="139" y="86"/>
                </a:cxn>
                <a:cxn ang="0">
                  <a:pos x="139" y="43"/>
                </a:cxn>
                <a:cxn ang="0">
                  <a:pos x="141" y="0"/>
                </a:cxn>
                <a:cxn ang="0">
                  <a:pos x="124" y="0"/>
                </a:cxn>
                <a:cxn ang="0">
                  <a:pos x="117" y="2"/>
                </a:cxn>
                <a:cxn ang="0">
                  <a:pos x="100" y="2"/>
                </a:cxn>
                <a:cxn ang="0">
                  <a:pos x="91" y="4"/>
                </a:cxn>
                <a:cxn ang="0">
                  <a:pos x="83" y="7"/>
                </a:cxn>
                <a:cxn ang="0">
                  <a:pos x="74" y="7"/>
                </a:cxn>
                <a:cxn ang="0">
                  <a:pos x="67" y="9"/>
                </a:cxn>
                <a:cxn ang="0">
                  <a:pos x="57" y="9"/>
                </a:cxn>
                <a:cxn ang="0">
                  <a:pos x="47" y="12"/>
                </a:cxn>
                <a:cxn ang="0">
                  <a:pos x="40" y="14"/>
                </a:cxn>
                <a:cxn ang="0">
                  <a:pos x="31" y="16"/>
                </a:cxn>
                <a:cxn ang="0">
                  <a:pos x="23" y="16"/>
                </a:cxn>
                <a:cxn ang="0">
                  <a:pos x="16" y="19"/>
                </a:cxn>
                <a:cxn ang="0">
                  <a:pos x="7" y="21"/>
                </a:cxn>
                <a:cxn ang="0">
                  <a:pos x="4" y="43"/>
                </a:cxn>
              </a:cxnLst>
              <a:rect l="0" t="0" r="r" b="b"/>
              <a:pathLst>
                <a:path w="141" h="180">
                  <a:moveTo>
                    <a:pt x="4" y="43"/>
                  </a:moveTo>
                  <a:lnTo>
                    <a:pt x="2" y="62"/>
                  </a:lnTo>
                  <a:lnTo>
                    <a:pt x="2" y="79"/>
                  </a:lnTo>
                  <a:lnTo>
                    <a:pt x="0" y="98"/>
                  </a:lnTo>
                  <a:lnTo>
                    <a:pt x="2" y="117"/>
                  </a:lnTo>
                  <a:lnTo>
                    <a:pt x="2" y="136"/>
                  </a:lnTo>
                  <a:lnTo>
                    <a:pt x="4" y="153"/>
                  </a:lnTo>
                  <a:lnTo>
                    <a:pt x="7" y="172"/>
                  </a:lnTo>
                  <a:lnTo>
                    <a:pt x="14" y="175"/>
                  </a:lnTo>
                  <a:lnTo>
                    <a:pt x="19" y="177"/>
                  </a:lnTo>
                  <a:lnTo>
                    <a:pt x="36" y="177"/>
                  </a:lnTo>
                  <a:lnTo>
                    <a:pt x="45" y="180"/>
                  </a:lnTo>
                  <a:lnTo>
                    <a:pt x="81" y="180"/>
                  </a:lnTo>
                  <a:lnTo>
                    <a:pt x="91" y="177"/>
                  </a:lnTo>
                  <a:lnTo>
                    <a:pt x="110" y="177"/>
                  </a:lnTo>
                  <a:lnTo>
                    <a:pt x="117" y="175"/>
                  </a:lnTo>
                  <a:lnTo>
                    <a:pt x="124" y="175"/>
                  </a:lnTo>
                  <a:lnTo>
                    <a:pt x="139" y="170"/>
                  </a:lnTo>
                  <a:lnTo>
                    <a:pt x="136" y="127"/>
                  </a:lnTo>
                  <a:lnTo>
                    <a:pt x="139" y="86"/>
                  </a:lnTo>
                  <a:lnTo>
                    <a:pt x="139" y="43"/>
                  </a:lnTo>
                  <a:lnTo>
                    <a:pt x="141" y="0"/>
                  </a:lnTo>
                  <a:lnTo>
                    <a:pt x="124" y="0"/>
                  </a:lnTo>
                  <a:lnTo>
                    <a:pt x="117" y="2"/>
                  </a:lnTo>
                  <a:lnTo>
                    <a:pt x="100" y="2"/>
                  </a:lnTo>
                  <a:lnTo>
                    <a:pt x="91" y="4"/>
                  </a:lnTo>
                  <a:lnTo>
                    <a:pt x="83" y="7"/>
                  </a:lnTo>
                  <a:lnTo>
                    <a:pt x="74" y="7"/>
                  </a:lnTo>
                  <a:lnTo>
                    <a:pt x="67" y="9"/>
                  </a:lnTo>
                  <a:lnTo>
                    <a:pt x="57" y="9"/>
                  </a:lnTo>
                  <a:lnTo>
                    <a:pt x="47" y="12"/>
                  </a:lnTo>
                  <a:lnTo>
                    <a:pt x="40" y="14"/>
                  </a:lnTo>
                  <a:lnTo>
                    <a:pt x="31" y="16"/>
                  </a:lnTo>
                  <a:lnTo>
                    <a:pt x="23" y="16"/>
                  </a:lnTo>
                  <a:lnTo>
                    <a:pt x="16" y="19"/>
                  </a:lnTo>
                  <a:lnTo>
                    <a:pt x="7" y="21"/>
                  </a:lnTo>
                  <a:lnTo>
                    <a:pt x="4" y="43"/>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2" name="Freeform 1736"/>
            <p:cNvSpPr>
              <a:spLocks/>
            </p:cNvSpPr>
            <p:nvPr/>
          </p:nvSpPr>
          <p:spPr bwMode="auto">
            <a:xfrm>
              <a:off x="9453" y="2695"/>
              <a:ext cx="137" cy="172"/>
            </a:xfrm>
            <a:custGeom>
              <a:avLst/>
              <a:gdLst/>
              <a:ahLst/>
              <a:cxnLst>
                <a:cxn ang="0">
                  <a:pos x="0" y="60"/>
                </a:cxn>
                <a:cxn ang="0">
                  <a:pos x="0" y="132"/>
                </a:cxn>
                <a:cxn ang="0">
                  <a:pos x="2" y="148"/>
                </a:cxn>
                <a:cxn ang="0">
                  <a:pos x="4" y="167"/>
                </a:cxn>
                <a:cxn ang="0">
                  <a:pos x="11" y="167"/>
                </a:cxn>
                <a:cxn ang="0">
                  <a:pos x="16" y="170"/>
                </a:cxn>
                <a:cxn ang="0">
                  <a:pos x="26" y="170"/>
                </a:cxn>
                <a:cxn ang="0">
                  <a:pos x="33" y="172"/>
                </a:cxn>
                <a:cxn ang="0">
                  <a:pos x="79" y="172"/>
                </a:cxn>
                <a:cxn ang="0">
                  <a:pos x="86" y="170"/>
                </a:cxn>
                <a:cxn ang="0">
                  <a:pos x="96" y="170"/>
                </a:cxn>
                <a:cxn ang="0">
                  <a:pos x="103" y="167"/>
                </a:cxn>
                <a:cxn ang="0">
                  <a:pos x="112" y="167"/>
                </a:cxn>
                <a:cxn ang="0">
                  <a:pos x="120" y="165"/>
                </a:cxn>
                <a:cxn ang="0">
                  <a:pos x="127" y="165"/>
                </a:cxn>
                <a:cxn ang="0">
                  <a:pos x="131" y="163"/>
                </a:cxn>
                <a:cxn ang="0">
                  <a:pos x="131" y="81"/>
                </a:cxn>
                <a:cxn ang="0">
                  <a:pos x="136" y="0"/>
                </a:cxn>
                <a:cxn ang="0">
                  <a:pos x="127" y="0"/>
                </a:cxn>
                <a:cxn ang="0">
                  <a:pos x="120" y="2"/>
                </a:cxn>
                <a:cxn ang="0">
                  <a:pos x="103" y="2"/>
                </a:cxn>
                <a:cxn ang="0">
                  <a:pos x="96" y="4"/>
                </a:cxn>
                <a:cxn ang="0">
                  <a:pos x="86" y="4"/>
                </a:cxn>
                <a:cxn ang="0">
                  <a:pos x="79" y="7"/>
                </a:cxn>
                <a:cxn ang="0">
                  <a:pos x="69" y="7"/>
                </a:cxn>
                <a:cxn ang="0">
                  <a:pos x="62" y="9"/>
                </a:cxn>
                <a:cxn ang="0">
                  <a:pos x="52" y="9"/>
                </a:cxn>
                <a:cxn ang="0">
                  <a:pos x="38" y="14"/>
                </a:cxn>
                <a:cxn ang="0">
                  <a:pos x="28" y="16"/>
                </a:cxn>
                <a:cxn ang="0">
                  <a:pos x="21" y="19"/>
                </a:cxn>
                <a:cxn ang="0">
                  <a:pos x="14" y="19"/>
                </a:cxn>
                <a:cxn ang="0">
                  <a:pos x="4" y="21"/>
                </a:cxn>
                <a:cxn ang="0">
                  <a:pos x="0" y="60"/>
                </a:cxn>
              </a:cxnLst>
              <a:rect l="0" t="0" r="r" b="b"/>
              <a:pathLst>
                <a:path w="137" h="172">
                  <a:moveTo>
                    <a:pt x="0" y="60"/>
                  </a:moveTo>
                  <a:lnTo>
                    <a:pt x="0" y="132"/>
                  </a:lnTo>
                  <a:lnTo>
                    <a:pt x="2" y="148"/>
                  </a:lnTo>
                  <a:lnTo>
                    <a:pt x="4" y="167"/>
                  </a:lnTo>
                  <a:lnTo>
                    <a:pt x="11" y="167"/>
                  </a:lnTo>
                  <a:lnTo>
                    <a:pt x="16" y="170"/>
                  </a:lnTo>
                  <a:lnTo>
                    <a:pt x="26" y="170"/>
                  </a:lnTo>
                  <a:lnTo>
                    <a:pt x="33" y="172"/>
                  </a:lnTo>
                  <a:lnTo>
                    <a:pt x="79" y="172"/>
                  </a:lnTo>
                  <a:lnTo>
                    <a:pt x="86" y="170"/>
                  </a:lnTo>
                  <a:lnTo>
                    <a:pt x="96" y="170"/>
                  </a:lnTo>
                  <a:lnTo>
                    <a:pt x="103" y="167"/>
                  </a:lnTo>
                  <a:lnTo>
                    <a:pt x="112" y="167"/>
                  </a:lnTo>
                  <a:lnTo>
                    <a:pt x="120" y="165"/>
                  </a:lnTo>
                  <a:lnTo>
                    <a:pt x="127" y="165"/>
                  </a:lnTo>
                  <a:lnTo>
                    <a:pt x="131" y="163"/>
                  </a:lnTo>
                  <a:lnTo>
                    <a:pt x="131" y="81"/>
                  </a:lnTo>
                  <a:lnTo>
                    <a:pt x="136" y="0"/>
                  </a:lnTo>
                  <a:lnTo>
                    <a:pt x="127" y="0"/>
                  </a:lnTo>
                  <a:lnTo>
                    <a:pt x="120" y="2"/>
                  </a:lnTo>
                  <a:lnTo>
                    <a:pt x="103" y="2"/>
                  </a:lnTo>
                  <a:lnTo>
                    <a:pt x="96" y="4"/>
                  </a:lnTo>
                  <a:lnTo>
                    <a:pt x="86" y="4"/>
                  </a:lnTo>
                  <a:lnTo>
                    <a:pt x="79" y="7"/>
                  </a:lnTo>
                  <a:lnTo>
                    <a:pt x="69" y="7"/>
                  </a:lnTo>
                  <a:lnTo>
                    <a:pt x="62" y="9"/>
                  </a:lnTo>
                  <a:lnTo>
                    <a:pt x="52" y="9"/>
                  </a:lnTo>
                  <a:lnTo>
                    <a:pt x="38" y="14"/>
                  </a:lnTo>
                  <a:lnTo>
                    <a:pt x="28" y="16"/>
                  </a:lnTo>
                  <a:lnTo>
                    <a:pt x="21" y="19"/>
                  </a:lnTo>
                  <a:lnTo>
                    <a:pt x="14" y="19"/>
                  </a:lnTo>
                  <a:lnTo>
                    <a:pt x="4" y="21"/>
                  </a:lnTo>
                  <a:lnTo>
                    <a:pt x="0" y="60"/>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3" name="Freeform 1737"/>
            <p:cNvSpPr>
              <a:spLocks/>
            </p:cNvSpPr>
            <p:nvPr/>
          </p:nvSpPr>
          <p:spPr bwMode="auto">
            <a:xfrm>
              <a:off x="9453" y="2695"/>
              <a:ext cx="132" cy="165"/>
            </a:xfrm>
            <a:custGeom>
              <a:avLst/>
              <a:gdLst/>
              <a:ahLst/>
              <a:cxnLst>
                <a:cxn ang="0">
                  <a:pos x="2" y="40"/>
                </a:cxn>
                <a:cxn ang="0">
                  <a:pos x="2" y="57"/>
                </a:cxn>
                <a:cxn ang="0">
                  <a:pos x="0" y="76"/>
                </a:cxn>
                <a:cxn ang="0">
                  <a:pos x="0" y="127"/>
                </a:cxn>
                <a:cxn ang="0">
                  <a:pos x="4" y="160"/>
                </a:cxn>
                <a:cxn ang="0">
                  <a:pos x="11" y="163"/>
                </a:cxn>
                <a:cxn ang="0">
                  <a:pos x="16" y="163"/>
                </a:cxn>
                <a:cxn ang="0">
                  <a:pos x="23" y="165"/>
                </a:cxn>
                <a:cxn ang="0">
                  <a:pos x="67" y="165"/>
                </a:cxn>
                <a:cxn ang="0">
                  <a:pos x="76" y="163"/>
                </a:cxn>
                <a:cxn ang="0">
                  <a:pos x="93" y="163"/>
                </a:cxn>
                <a:cxn ang="0">
                  <a:pos x="100" y="160"/>
                </a:cxn>
                <a:cxn ang="0">
                  <a:pos x="110" y="160"/>
                </a:cxn>
                <a:cxn ang="0">
                  <a:pos x="117" y="158"/>
                </a:cxn>
                <a:cxn ang="0">
                  <a:pos x="122" y="155"/>
                </a:cxn>
                <a:cxn ang="0">
                  <a:pos x="129" y="155"/>
                </a:cxn>
                <a:cxn ang="0">
                  <a:pos x="127" y="117"/>
                </a:cxn>
                <a:cxn ang="0">
                  <a:pos x="129" y="79"/>
                </a:cxn>
                <a:cxn ang="0">
                  <a:pos x="129" y="40"/>
                </a:cxn>
                <a:cxn ang="0">
                  <a:pos x="131" y="0"/>
                </a:cxn>
                <a:cxn ang="0">
                  <a:pos x="124" y="2"/>
                </a:cxn>
                <a:cxn ang="0">
                  <a:pos x="100" y="2"/>
                </a:cxn>
                <a:cxn ang="0">
                  <a:pos x="93" y="4"/>
                </a:cxn>
                <a:cxn ang="0">
                  <a:pos x="86" y="4"/>
                </a:cxn>
                <a:cxn ang="0">
                  <a:pos x="76" y="7"/>
                </a:cxn>
                <a:cxn ang="0">
                  <a:pos x="69" y="7"/>
                </a:cxn>
                <a:cxn ang="0">
                  <a:pos x="60" y="9"/>
                </a:cxn>
                <a:cxn ang="0">
                  <a:pos x="52" y="12"/>
                </a:cxn>
                <a:cxn ang="0">
                  <a:pos x="43" y="12"/>
                </a:cxn>
                <a:cxn ang="0">
                  <a:pos x="14" y="21"/>
                </a:cxn>
                <a:cxn ang="0">
                  <a:pos x="4" y="21"/>
                </a:cxn>
                <a:cxn ang="0">
                  <a:pos x="2" y="40"/>
                </a:cxn>
              </a:cxnLst>
              <a:rect l="0" t="0" r="r" b="b"/>
              <a:pathLst>
                <a:path w="132" h="165">
                  <a:moveTo>
                    <a:pt x="2" y="40"/>
                  </a:moveTo>
                  <a:lnTo>
                    <a:pt x="2" y="57"/>
                  </a:lnTo>
                  <a:lnTo>
                    <a:pt x="0" y="76"/>
                  </a:lnTo>
                  <a:lnTo>
                    <a:pt x="0" y="127"/>
                  </a:lnTo>
                  <a:lnTo>
                    <a:pt x="4" y="160"/>
                  </a:lnTo>
                  <a:lnTo>
                    <a:pt x="11" y="163"/>
                  </a:lnTo>
                  <a:lnTo>
                    <a:pt x="16" y="163"/>
                  </a:lnTo>
                  <a:lnTo>
                    <a:pt x="23" y="165"/>
                  </a:lnTo>
                  <a:lnTo>
                    <a:pt x="67" y="165"/>
                  </a:lnTo>
                  <a:lnTo>
                    <a:pt x="76" y="163"/>
                  </a:lnTo>
                  <a:lnTo>
                    <a:pt x="93" y="163"/>
                  </a:lnTo>
                  <a:lnTo>
                    <a:pt x="100" y="160"/>
                  </a:lnTo>
                  <a:lnTo>
                    <a:pt x="110" y="160"/>
                  </a:lnTo>
                  <a:lnTo>
                    <a:pt x="117" y="158"/>
                  </a:lnTo>
                  <a:lnTo>
                    <a:pt x="122" y="155"/>
                  </a:lnTo>
                  <a:lnTo>
                    <a:pt x="129" y="155"/>
                  </a:lnTo>
                  <a:lnTo>
                    <a:pt x="127" y="117"/>
                  </a:lnTo>
                  <a:lnTo>
                    <a:pt x="129" y="79"/>
                  </a:lnTo>
                  <a:lnTo>
                    <a:pt x="129" y="40"/>
                  </a:lnTo>
                  <a:lnTo>
                    <a:pt x="131" y="0"/>
                  </a:lnTo>
                  <a:lnTo>
                    <a:pt x="124" y="2"/>
                  </a:lnTo>
                  <a:lnTo>
                    <a:pt x="100" y="2"/>
                  </a:lnTo>
                  <a:lnTo>
                    <a:pt x="93" y="4"/>
                  </a:lnTo>
                  <a:lnTo>
                    <a:pt x="86" y="4"/>
                  </a:lnTo>
                  <a:lnTo>
                    <a:pt x="76" y="7"/>
                  </a:lnTo>
                  <a:lnTo>
                    <a:pt x="69" y="7"/>
                  </a:lnTo>
                  <a:lnTo>
                    <a:pt x="60" y="9"/>
                  </a:lnTo>
                  <a:lnTo>
                    <a:pt x="52" y="12"/>
                  </a:lnTo>
                  <a:lnTo>
                    <a:pt x="43" y="12"/>
                  </a:lnTo>
                  <a:lnTo>
                    <a:pt x="14" y="21"/>
                  </a:lnTo>
                  <a:lnTo>
                    <a:pt x="4" y="21"/>
                  </a:lnTo>
                  <a:lnTo>
                    <a:pt x="2" y="40"/>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4" name="Freeform 1738"/>
            <p:cNvSpPr>
              <a:spLocks/>
            </p:cNvSpPr>
            <p:nvPr/>
          </p:nvSpPr>
          <p:spPr bwMode="auto">
            <a:xfrm>
              <a:off x="9453" y="2697"/>
              <a:ext cx="130" cy="156"/>
            </a:xfrm>
            <a:custGeom>
              <a:avLst/>
              <a:gdLst/>
              <a:ahLst/>
              <a:cxnLst>
                <a:cxn ang="0">
                  <a:pos x="2" y="136"/>
                </a:cxn>
                <a:cxn ang="0">
                  <a:pos x="4" y="151"/>
                </a:cxn>
                <a:cxn ang="0">
                  <a:pos x="11" y="153"/>
                </a:cxn>
                <a:cxn ang="0">
                  <a:pos x="16" y="155"/>
                </a:cxn>
                <a:cxn ang="0">
                  <a:pos x="64" y="155"/>
                </a:cxn>
                <a:cxn ang="0">
                  <a:pos x="74" y="153"/>
                </a:cxn>
                <a:cxn ang="0">
                  <a:pos x="91" y="153"/>
                </a:cxn>
                <a:cxn ang="0">
                  <a:pos x="105" y="148"/>
                </a:cxn>
                <a:cxn ang="0">
                  <a:pos x="112" y="148"/>
                </a:cxn>
                <a:cxn ang="0">
                  <a:pos x="120" y="146"/>
                </a:cxn>
                <a:cxn ang="0">
                  <a:pos x="124" y="146"/>
                </a:cxn>
                <a:cxn ang="0">
                  <a:pos x="124" y="55"/>
                </a:cxn>
                <a:cxn ang="0">
                  <a:pos x="127" y="35"/>
                </a:cxn>
                <a:cxn ang="0">
                  <a:pos x="127" y="19"/>
                </a:cxn>
                <a:cxn ang="0">
                  <a:pos x="129" y="0"/>
                </a:cxn>
                <a:cxn ang="0">
                  <a:pos x="105" y="0"/>
                </a:cxn>
                <a:cxn ang="0">
                  <a:pos x="98" y="2"/>
                </a:cxn>
                <a:cxn ang="0">
                  <a:pos x="91" y="2"/>
                </a:cxn>
                <a:cxn ang="0">
                  <a:pos x="83" y="4"/>
                </a:cxn>
                <a:cxn ang="0">
                  <a:pos x="74" y="4"/>
                </a:cxn>
                <a:cxn ang="0">
                  <a:pos x="67" y="7"/>
                </a:cxn>
                <a:cxn ang="0">
                  <a:pos x="60" y="7"/>
                </a:cxn>
                <a:cxn ang="0">
                  <a:pos x="50" y="9"/>
                </a:cxn>
                <a:cxn ang="0">
                  <a:pos x="43" y="9"/>
                </a:cxn>
                <a:cxn ang="0">
                  <a:pos x="21" y="16"/>
                </a:cxn>
                <a:cxn ang="0">
                  <a:pos x="11" y="19"/>
                </a:cxn>
                <a:cxn ang="0">
                  <a:pos x="7" y="19"/>
                </a:cxn>
                <a:cxn ang="0">
                  <a:pos x="4" y="38"/>
                </a:cxn>
                <a:cxn ang="0">
                  <a:pos x="0" y="72"/>
                </a:cxn>
                <a:cxn ang="0">
                  <a:pos x="0" y="120"/>
                </a:cxn>
                <a:cxn ang="0">
                  <a:pos x="2" y="136"/>
                </a:cxn>
              </a:cxnLst>
              <a:rect l="0" t="0" r="r" b="b"/>
              <a:pathLst>
                <a:path w="130" h="156">
                  <a:moveTo>
                    <a:pt x="2" y="136"/>
                  </a:moveTo>
                  <a:lnTo>
                    <a:pt x="4" y="151"/>
                  </a:lnTo>
                  <a:lnTo>
                    <a:pt x="11" y="153"/>
                  </a:lnTo>
                  <a:lnTo>
                    <a:pt x="16" y="155"/>
                  </a:lnTo>
                  <a:lnTo>
                    <a:pt x="64" y="155"/>
                  </a:lnTo>
                  <a:lnTo>
                    <a:pt x="74" y="153"/>
                  </a:lnTo>
                  <a:lnTo>
                    <a:pt x="91" y="153"/>
                  </a:lnTo>
                  <a:lnTo>
                    <a:pt x="105" y="148"/>
                  </a:lnTo>
                  <a:lnTo>
                    <a:pt x="112" y="148"/>
                  </a:lnTo>
                  <a:lnTo>
                    <a:pt x="120" y="146"/>
                  </a:lnTo>
                  <a:lnTo>
                    <a:pt x="124" y="146"/>
                  </a:lnTo>
                  <a:lnTo>
                    <a:pt x="124" y="55"/>
                  </a:lnTo>
                  <a:lnTo>
                    <a:pt x="127" y="35"/>
                  </a:lnTo>
                  <a:lnTo>
                    <a:pt x="127" y="19"/>
                  </a:lnTo>
                  <a:lnTo>
                    <a:pt x="129" y="0"/>
                  </a:lnTo>
                  <a:lnTo>
                    <a:pt x="105" y="0"/>
                  </a:lnTo>
                  <a:lnTo>
                    <a:pt x="98" y="2"/>
                  </a:lnTo>
                  <a:lnTo>
                    <a:pt x="91" y="2"/>
                  </a:lnTo>
                  <a:lnTo>
                    <a:pt x="83" y="4"/>
                  </a:lnTo>
                  <a:lnTo>
                    <a:pt x="74" y="4"/>
                  </a:lnTo>
                  <a:lnTo>
                    <a:pt x="67" y="7"/>
                  </a:lnTo>
                  <a:lnTo>
                    <a:pt x="60" y="7"/>
                  </a:lnTo>
                  <a:lnTo>
                    <a:pt x="50" y="9"/>
                  </a:lnTo>
                  <a:lnTo>
                    <a:pt x="43" y="9"/>
                  </a:lnTo>
                  <a:lnTo>
                    <a:pt x="21" y="16"/>
                  </a:lnTo>
                  <a:lnTo>
                    <a:pt x="11" y="19"/>
                  </a:lnTo>
                  <a:lnTo>
                    <a:pt x="7" y="19"/>
                  </a:lnTo>
                  <a:lnTo>
                    <a:pt x="4" y="38"/>
                  </a:lnTo>
                  <a:lnTo>
                    <a:pt x="0" y="72"/>
                  </a:lnTo>
                  <a:lnTo>
                    <a:pt x="0" y="120"/>
                  </a:lnTo>
                  <a:lnTo>
                    <a:pt x="2" y="13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5" name="Freeform 1739"/>
            <p:cNvSpPr>
              <a:spLocks/>
            </p:cNvSpPr>
            <p:nvPr/>
          </p:nvSpPr>
          <p:spPr bwMode="auto">
            <a:xfrm>
              <a:off x="9453" y="2697"/>
              <a:ext cx="125" cy="149"/>
            </a:xfrm>
            <a:custGeom>
              <a:avLst/>
              <a:gdLst/>
              <a:ahLst/>
              <a:cxnLst>
                <a:cxn ang="0">
                  <a:pos x="4" y="35"/>
                </a:cxn>
                <a:cxn ang="0">
                  <a:pos x="0" y="69"/>
                </a:cxn>
                <a:cxn ang="0">
                  <a:pos x="0" y="98"/>
                </a:cxn>
                <a:cxn ang="0">
                  <a:pos x="2" y="115"/>
                </a:cxn>
                <a:cxn ang="0">
                  <a:pos x="2" y="129"/>
                </a:cxn>
                <a:cxn ang="0">
                  <a:pos x="4" y="146"/>
                </a:cxn>
                <a:cxn ang="0">
                  <a:pos x="11" y="146"/>
                </a:cxn>
                <a:cxn ang="0">
                  <a:pos x="16" y="148"/>
                </a:cxn>
                <a:cxn ang="0">
                  <a:pos x="64" y="148"/>
                </a:cxn>
                <a:cxn ang="0">
                  <a:pos x="71" y="146"/>
                </a:cxn>
                <a:cxn ang="0">
                  <a:pos x="79" y="146"/>
                </a:cxn>
                <a:cxn ang="0">
                  <a:pos x="88" y="144"/>
                </a:cxn>
                <a:cxn ang="0">
                  <a:pos x="96" y="144"/>
                </a:cxn>
                <a:cxn ang="0">
                  <a:pos x="103" y="141"/>
                </a:cxn>
                <a:cxn ang="0">
                  <a:pos x="110" y="141"/>
                </a:cxn>
                <a:cxn ang="0">
                  <a:pos x="120" y="136"/>
                </a:cxn>
                <a:cxn ang="0">
                  <a:pos x="120" y="86"/>
                </a:cxn>
                <a:cxn ang="0">
                  <a:pos x="122" y="69"/>
                </a:cxn>
                <a:cxn ang="0">
                  <a:pos x="122" y="35"/>
                </a:cxn>
                <a:cxn ang="0">
                  <a:pos x="124" y="16"/>
                </a:cxn>
                <a:cxn ang="0">
                  <a:pos x="124" y="0"/>
                </a:cxn>
                <a:cxn ang="0">
                  <a:pos x="103" y="0"/>
                </a:cxn>
                <a:cxn ang="0">
                  <a:pos x="96" y="2"/>
                </a:cxn>
                <a:cxn ang="0">
                  <a:pos x="88" y="2"/>
                </a:cxn>
                <a:cxn ang="0">
                  <a:pos x="81" y="4"/>
                </a:cxn>
                <a:cxn ang="0">
                  <a:pos x="74" y="4"/>
                </a:cxn>
                <a:cxn ang="0">
                  <a:pos x="64" y="7"/>
                </a:cxn>
                <a:cxn ang="0">
                  <a:pos x="57" y="7"/>
                </a:cxn>
                <a:cxn ang="0">
                  <a:pos x="43" y="12"/>
                </a:cxn>
                <a:cxn ang="0">
                  <a:pos x="33" y="12"/>
                </a:cxn>
                <a:cxn ang="0">
                  <a:pos x="11" y="19"/>
                </a:cxn>
                <a:cxn ang="0">
                  <a:pos x="7" y="21"/>
                </a:cxn>
                <a:cxn ang="0">
                  <a:pos x="4" y="35"/>
                </a:cxn>
              </a:cxnLst>
              <a:rect l="0" t="0" r="r" b="b"/>
              <a:pathLst>
                <a:path w="125" h="149">
                  <a:moveTo>
                    <a:pt x="4" y="35"/>
                  </a:moveTo>
                  <a:lnTo>
                    <a:pt x="0" y="69"/>
                  </a:lnTo>
                  <a:lnTo>
                    <a:pt x="0" y="98"/>
                  </a:lnTo>
                  <a:lnTo>
                    <a:pt x="2" y="115"/>
                  </a:lnTo>
                  <a:lnTo>
                    <a:pt x="2" y="129"/>
                  </a:lnTo>
                  <a:lnTo>
                    <a:pt x="4" y="146"/>
                  </a:lnTo>
                  <a:lnTo>
                    <a:pt x="11" y="146"/>
                  </a:lnTo>
                  <a:lnTo>
                    <a:pt x="16" y="148"/>
                  </a:lnTo>
                  <a:lnTo>
                    <a:pt x="64" y="148"/>
                  </a:lnTo>
                  <a:lnTo>
                    <a:pt x="71" y="146"/>
                  </a:lnTo>
                  <a:lnTo>
                    <a:pt x="79" y="146"/>
                  </a:lnTo>
                  <a:lnTo>
                    <a:pt x="88" y="144"/>
                  </a:lnTo>
                  <a:lnTo>
                    <a:pt x="96" y="144"/>
                  </a:lnTo>
                  <a:lnTo>
                    <a:pt x="103" y="141"/>
                  </a:lnTo>
                  <a:lnTo>
                    <a:pt x="110" y="141"/>
                  </a:lnTo>
                  <a:lnTo>
                    <a:pt x="120" y="136"/>
                  </a:lnTo>
                  <a:lnTo>
                    <a:pt x="120" y="86"/>
                  </a:lnTo>
                  <a:lnTo>
                    <a:pt x="122" y="69"/>
                  </a:lnTo>
                  <a:lnTo>
                    <a:pt x="122" y="35"/>
                  </a:lnTo>
                  <a:lnTo>
                    <a:pt x="124" y="16"/>
                  </a:lnTo>
                  <a:lnTo>
                    <a:pt x="124" y="0"/>
                  </a:lnTo>
                  <a:lnTo>
                    <a:pt x="103" y="0"/>
                  </a:lnTo>
                  <a:lnTo>
                    <a:pt x="96" y="2"/>
                  </a:lnTo>
                  <a:lnTo>
                    <a:pt x="88" y="2"/>
                  </a:lnTo>
                  <a:lnTo>
                    <a:pt x="81" y="4"/>
                  </a:lnTo>
                  <a:lnTo>
                    <a:pt x="74" y="4"/>
                  </a:lnTo>
                  <a:lnTo>
                    <a:pt x="64" y="7"/>
                  </a:lnTo>
                  <a:lnTo>
                    <a:pt x="57" y="7"/>
                  </a:lnTo>
                  <a:lnTo>
                    <a:pt x="43" y="12"/>
                  </a:lnTo>
                  <a:lnTo>
                    <a:pt x="33" y="12"/>
                  </a:lnTo>
                  <a:lnTo>
                    <a:pt x="11" y="19"/>
                  </a:lnTo>
                  <a:lnTo>
                    <a:pt x="7" y="21"/>
                  </a:lnTo>
                  <a:lnTo>
                    <a:pt x="4" y="35"/>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6" name="Freeform 1740"/>
            <p:cNvSpPr>
              <a:spLocks/>
            </p:cNvSpPr>
            <p:nvPr/>
          </p:nvSpPr>
          <p:spPr bwMode="auto">
            <a:xfrm>
              <a:off x="9453" y="2697"/>
              <a:ext cx="123" cy="144"/>
            </a:xfrm>
            <a:custGeom>
              <a:avLst/>
              <a:gdLst/>
              <a:ahLst/>
              <a:cxnLst>
                <a:cxn ang="0">
                  <a:pos x="4" y="35"/>
                </a:cxn>
                <a:cxn ang="0">
                  <a:pos x="2" y="52"/>
                </a:cxn>
                <a:cxn ang="0">
                  <a:pos x="2" y="67"/>
                </a:cxn>
                <a:cxn ang="0">
                  <a:pos x="0" y="81"/>
                </a:cxn>
                <a:cxn ang="0">
                  <a:pos x="2" y="95"/>
                </a:cxn>
                <a:cxn ang="0">
                  <a:pos x="2" y="110"/>
                </a:cxn>
                <a:cxn ang="0">
                  <a:pos x="4" y="124"/>
                </a:cxn>
                <a:cxn ang="0">
                  <a:pos x="4" y="139"/>
                </a:cxn>
                <a:cxn ang="0">
                  <a:pos x="11" y="141"/>
                </a:cxn>
                <a:cxn ang="0">
                  <a:pos x="23" y="141"/>
                </a:cxn>
                <a:cxn ang="0">
                  <a:pos x="31" y="144"/>
                </a:cxn>
                <a:cxn ang="0">
                  <a:pos x="38" y="144"/>
                </a:cxn>
                <a:cxn ang="0">
                  <a:pos x="45" y="141"/>
                </a:cxn>
                <a:cxn ang="0">
                  <a:pos x="62" y="141"/>
                </a:cxn>
                <a:cxn ang="0">
                  <a:pos x="69" y="139"/>
                </a:cxn>
                <a:cxn ang="0">
                  <a:pos x="76" y="139"/>
                </a:cxn>
                <a:cxn ang="0">
                  <a:pos x="86" y="136"/>
                </a:cxn>
                <a:cxn ang="0">
                  <a:pos x="93" y="136"/>
                </a:cxn>
                <a:cxn ang="0">
                  <a:pos x="100" y="134"/>
                </a:cxn>
                <a:cxn ang="0">
                  <a:pos x="105" y="132"/>
                </a:cxn>
                <a:cxn ang="0">
                  <a:pos x="112" y="132"/>
                </a:cxn>
                <a:cxn ang="0">
                  <a:pos x="117" y="129"/>
                </a:cxn>
                <a:cxn ang="0">
                  <a:pos x="117" y="64"/>
                </a:cxn>
                <a:cxn ang="0">
                  <a:pos x="120" y="50"/>
                </a:cxn>
                <a:cxn ang="0">
                  <a:pos x="120" y="16"/>
                </a:cxn>
                <a:cxn ang="0">
                  <a:pos x="122" y="0"/>
                </a:cxn>
                <a:cxn ang="0">
                  <a:pos x="107" y="0"/>
                </a:cxn>
                <a:cxn ang="0">
                  <a:pos x="100" y="2"/>
                </a:cxn>
                <a:cxn ang="0">
                  <a:pos x="86" y="2"/>
                </a:cxn>
                <a:cxn ang="0">
                  <a:pos x="79" y="4"/>
                </a:cxn>
                <a:cxn ang="0">
                  <a:pos x="71" y="4"/>
                </a:cxn>
                <a:cxn ang="0">
                  <a:pos x="64" y="7"/>
                </a:cxn>
                <a:cxn ang="0">
                  <a:pos x="55" y="9"/>
                </a:cxn>
                <a:cxn ang="0">
                  <a:pos x="47" y="9"/>
                </a:cxn>
                <a:cxn ang="0">
                  <a:pos x="33" y="14"/>
                </a:cxn>
                <a:cxn ang="0">
                  <a:pos x="26" y="14"/>
                </a:cxn>
                <a:cxn ang="0">
                  <a:pos x="11" y="19"/>
                </a:cxn>
                <a:cxn ang="0">
                  <a:pos x="7" y="21"/>
                </a:cxn>
                <a:cxn ang="0">
                  <a:pos x="4" y="35"/>
                </a:cxn>
              </a:cxnLst>
              <a:rect l="0" t="0" r="r" b="b"/>
              <a:pathLst>
                <a:path w="123" h="144">
                  <a:moveTo>
                    <a:pt x="4" y="35"/>
                  </a:moveTo>
                  <a:lnTo>
                    <a:pt x="2" y="52"/>
                  </a:lnTo>
                  <a:lnTo>
                    <a:pt x="2" y="67"/>
                  </a:lnTo>
                  <a:lnTo>
                    <a:pt x="0" y="81"/>
                  </a:lnTo>
                  <a:lnTo>
                    <a:pt x="2" y="95"/>
                  </a:lnTo>
                  <a:lnTo>
                    <a:pt x="2" y="110"/>
                  </a:lnTo>
                  <a:lnTo>
                    <a:pt x="4" y="124"/>
                  </a:lnTo>
                  <a:lnTo>
                    <a:pt x="4" y="139"/>
                  </a:lnTo>
                  <a:lnTo>
                    <a:pt x="11" y="141"/>
                  </a:lnTo>
                  <a:lnTo>
                    <a:pt x="23" y="141"/>
                  </a:lnTo>
                  <a:lnTo>
                    <a:pt x="31" y="144"/>
                  </a:lnTo>
                  <a:lnTo>
                    <a:pt x="38" y="144"/>
                  </a:lnTo>
                  <a:lnTo>
                    <a:pt x="45" y="141"/>
                  </a:lnTo>
                  <a:lnTo>
                    <a:pt x="62" y="141"/>
                  </a:lnTo>
                  <a:lnTo>
                    <a:pt x="69" y="139"/>
                  </a:lnTo>
                  <a:lnTo>
                    <a:pt x="76" y="139"/>
                  </a:lnTo>
                  <a:lnTo>
                    <a:pt x="86" y="136"/>
                  </a:lnTo>
                  <a:lnTo>
                    <a:pt x="93" y="136"/>
                  </a:lnTo>
                  <a:lnTo>
                    <a:pt x="100" y="134"/>
                  </a:lnTo>
                  <a:lnTo>
                    <a:pt x="105" y="132"/>
                  </a:lnTo>
                  <a:lnTo>
                    <a:pt x="112" y="132"/>
                  </a:lnTo>
                  <a:lnTo>
                    <a:pt x="117" y="129"/>
                  </a:lnTo>
                  <a:lnTo>
                    <a:pt x="117" y="64"/>
                  </a:lnTo>
                  <a:lnTo>
                    <a:pt x="120" y="50"/>
                  </a:lnTo>
                  <a:lnTo>
                    <a:pt x="120" y="16"/>
                  </a:lnTo>
                  <a:lnTo>
                    <a:pt x="122" y="0"/>
                  </a:lnTo>
                  <a:lnTo>
                    <a:pt x="107" y="0"/>
                  </a:lnTo>
                  <a:lnTo>
                    <a:pt x="100" y="2"/>
                  </a:lnTo>
                  <a:lnTo>
                    <a:pt x="86" y="2"/>
                  </a:lnTo>
                  <a:lnTo>
                    <a:pt x="79" y="4"/>
                  </a:lnTo>
                  <a:lnTo>
                    <a:pt x="71" y="4"/>
                  </a:lnTo>
                  <a:lnTo>
                    <a:pt x="64" y="7"/>
                  </a:lnTo>
                  <a:lnTo>
                    <a:pt x="55" y="9"/>
                  </a:lnTo>
                  <a:lnTo>
                    <a:pt x="47" y="9"/>
                  </a:lnTo>
                  <a:lnTo>
                    <a:pt x="33" y="14"/>
                  </a:lnTo>
                  <a:lnTo>
                    <a:pt x="26" y="14"/>
                  </a:lnTo>
                  <a:lnTo>
                    <a:pt x="11" y="19"/>
                  </a:lnTo>
                  <a:lnTo>
                    <a:pt x="7" y="21"/>
                  </a:lnTo>
                  <a:lnTo>
                    <a:pt x="4" y="35"/>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7" name="Freeform 1741"/>
            <p:cNvSpPr>
              <a:spLocks/>
            </p:cNvSpPr>
            <p:nvPr/>
          </p:nvSpPr>
          <p:spPr bwMode="auto">
            <a:xfrm>
              <a:off x="9456" y="2697"/>
              <a:ext cx="115" cy="137"/>
            </a:xfrm>
            <a:custGeom>
              <a:avLst/>
              <a:gdLst/>
              <a:ahLst/>
              <a:cxnLst>
                <a:cxn ang="0">
                  <a:pos x="4" y="134"/>
                </a:cxn>
                <a:cxn ang="0">
                  <a:pos x="14" y="134"/>
                </a:cxn>
                <a:cxn ang="0">
                  <a:pos x="21" y="136"/>
                </a:cxn>
                <a:cxn ang="0">
                  <a:pos x="36" y="136"/>
                </a:cxn>
                <a:cxn ang="0">
                  <a:pos x="43" y="134"/>
                </a:cxn>
                <a:cxn ang="0">
                  <a:pos x="57" y="134"/>
                </a:cxn>
                <a:cxn ang="0">
                  <a:pos x="64" y="132"/>
                </a:cxn>
                <a:cxn ang="0">
                  <a:pos x="71" y="132"/>
                </a:cxn>
                <a:cxn ang="0">
                  <a:pos x="86" y="127"/>
                </a:cxn>
                <a:cxn ang="0">
                  <a:pos x="93" y="127"/>
                </a:cxn>
                <a:cxn ang="0">
                  <a:pos x="100" y="124"/>
                </a:cxn>
                <a:cxn ang="0">
                  <a:pos x="105" y="124"/>
                </a:cxn>
                <a:cxn ang="0">
                  <a:pos x="110" y="122"/>
                </a:cxn>
                <a:cxn ang="0">
                  <a:pos x="110" y="76"/>
                </a:cxn>
                <a:cxn ang="0">
                  <a:pos x="112" y="62"/>
                </a:cxn>
                <a:cxn ang="0">
                  <a:pos x="112" y="45"/>
                </a:cxn>
                <a:cxn ang="0">
                  <a:pos x="115" y="31"/>
                </a:cxn>
                <a:cxn ang="0">
                  <a:pos x="115" y="0"/>
                </a:cxn>
                <a:cxn ang="0">
                  <a:pos x="110" y="0"/>
                </a:cxn>
                <a:cxn ang="0">
                  <a:pos x="103" y="2"/>
                </a:cxn>
                <a:cxn ang="0">
                  <a:pos x="88" y="2"/>
                </a:cxn>
                <a:cxn ang="0">
                  <a:pos x="81" y="4"/>
                </a:cxn>
                <a:cxn ang="0">
                  <a:pos x="74" y="4"/>
                </a:cxn>
                <a:cxn ang="0">
                  <a:pos x="67" y="7"/>
                </a:cxn>
                <a:cxn ang="0">
                  <a:pos x="60" y="7"/>
                </a:cxn>
                <a:cxn ang="0">
                  <a:pos x="52" y="9"/>
                </a:cxn>
                <a:cxn ang="0">
                  <a:pos x="45" y="9"/>
                </a:cxn>
                <a:cxn ang="0">
                  <a:pos x="23" y="16"/>
                </a:cxn>
                <a:cxn ang="0">
                  <a:pos x="16" y="16"/>
                </a:cxn>
                <a:cxn ang="0">
                  <a:pos x="9" y="19"/>
                </a:cxn>
                <a:cxn ang="0">
                  <a:pos x="4" y="21"/>
                </a:cxn>
                <a:cxn ang="0">
                  <a:pos x="0" y="50"/>
                </a:cxn>
                <a:cxn ang="0">
                  <a:pos x="0" y="105"/>
                </a:cxn>
                <a:cxn ang="0">
                  <a:pos x="4" y="134"/>
                </a:cxn>
              </a:cxnLst>
              <a:rect l="0" t="0" r="r" b="b"/>
              <a:pathLst>
                <a:path w="115" h="137">
                  <a:moveTo>
                    <a:pt x="4" y="134"/>
                  </a:moveTo>
                  <a:lnTo>
                    <a:pt x="14" y="134"/>
                  </a:lnTo>
                  <a:lnTo>
                    <a:pt x="21" y="136"/>
                  </a:lnTo>
                  <a:lnTo>
                    <a:pt x="36" y="136"/>
                  </a:lnTo>
                  <a:lnTo>
                    <a:pt x="43" y="134"/>
                  </a:lnTo>
                  <a:lnTo>
                    <a:pt x="57" y="134"/>
                  </a:lnTo>
                  <a:lnTo>
                    <a:pt x="64" y="132"/>
                  </a:lnTo>
                  <a:lnTo>
                    <a:pt x="71" y="132"/>
                  </a:lnTo>
                  <a:lnTo>
                    <a:pt x="86" y="127"/>
                  </a:lnTo>
                  <a:lnTo>
                    <a:pt x="93" y="127"/>
                  </a:lnTo>
                  <a:lnTo>
                    <a:pt x="100" y="124"/>
                  </a:lnTo>
                  <a:lnTo>
                    <a:pt x="105" y="124"/>
                  </a:lnTo>
                  <a:lnTo>
                    <a:pt x="110" y="122"/>
                  </a:lnTo>
                  <a:lnTo>
                    <a:pt x="110" y="76"/>
                  </a:lnTo>
                  <a:lnTo>
                    <a:pt x="112" y="62"/>
                  </a:lnTo>
                  <a:lnTo>
                    <a:pt x="112" y="45"/>
                  </a:lnTo>
                  <a:lnTo>
                    <a:pt x="115" y="31"/>
                  </a:lnTo>
                  <a:lnTo>
                    <a:pt x="115" y="0"/>
                  </a:lnTo>
                  <a:lnTo>
                    <a:pt x="110" y="0"/>
                  </a:lnTo>
                  <a:lnTo>
                    <a:pt x="103" y="2"/>
                  </a:lnTo>
                  <a:lnTo>
                    <a:pt x="88" y="2"/>
                  </a:lnTo>
                  <a:lnTo>
                    <a:pt x="81" y="4"/>
                  </a:lnTo>
                  <a:lnTo>
                    <a:pt x="74" y="4"/>
                  </a:lnTo>
                  <a:lnTo>
                    <a:pt x="67" y="7"/>
                  </a:lnTo>
                  <a:lnTo>
                    <a:pt x="60" y="7"/>
                  </a:lnTo>
                  <a:lnTo>
                    <a:pt x="52" y="9"/>
                  </a:lnTo>
                  <a:lnTo>
                    <a:pt x="45" y="9"/>
                  </a:lnTo>
                  <a:lnTo>
                    <a:pt x="23" y="16"/>
                  </a:lnTo>
                  <a:lnTo>
                    <a:pt x="16" y="16"/>
                  </a:lnTo>
                  <a:lnTo>
                    <a:pt x="9" y="19"/>
                  </a:lnTo>
                  <a:lnTo>
                    <a:pt x="4" y="21"/>
                  </a:lnTo>
                  <a:lnTo>
                    <a:pt x="0" y="50"/>
                  </a:lnTo>
                  <a:lnTo>
                    <a:pt x="0" y="105"/>
                  </a:lnTo>
                  <a:lnTo>
                    <a:pt x="4" y="134"/>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8" name="Freeform 1742"/>
            <p:cNvSpPr>
              <a:spLocks/>
            </p:cNvSpPr>
            <p:nvPr/>
          </p:nvSpPr>
          <p:spPr bwMode="auto">
            <a:xfrm>
              <a:off x="9456" y="2697"/>
              <a:ext cx="112" cy="130"/>
            </a:xfrm>
            <a:custGeom>
              <a:avLst/>
              <a:gdLst/>
              <a:ahLst/>
              <a:cxnLst>
                <a:cxn ang="0">
                  <a:pos x="96" y="117"/>
                </a:cxn>
                <a:cxn ang="0">
                  <a:pos x="103" y="115"/>
                </a:cxn>
                <a:cxn ang="0">
                  <a:pos x="107" y="115"/>
                </a:cxn>
                <a:cxn ang="0">
                  <a:pos x="105" y="100"/>
                </a:cxn>
                <a:cxn ang="0">
                  <a:pos x="107" y="86"/>
                </a:cxn>
                <a:cxn ang="0">
                  <a:pos x="107" y="57"/>
                </a:cxn>
                <a:cxn ang="0">
                  <a:pos x="110" y="43"/>
                </a:cxn>
                <a:cxn ang="0">
                  <a:pos x="110" y="16"/>
                </a:cxn>
                <a:cxn ang="0">
                  <a:pos x="112" y="0"/>
                </a:cxn>
                <a:cxn ang="0">
                  <a:pos x="105" y="0"/>
                </a:cxn>
                <a:cxn ang="0">
                  <a:pos x="100" y="2"/>
                </a:cxn>
                <a:cxn ang="0">
                  <a:pos x="86" y="2"/>
                </a:cxn>
                <a:cxn ang="0">
                  <a:pos x="79" y="4"/>
                </a:cxn>
                <a:cxn ang="0">
                  <a:pos x="71" y="4"/>
                </a:cxn>
                <a:cxn ang="0">
                  <a:pos x="64" y="7"/>
                </a:cxn>
                <a:cxn ang="0">
                  <a:pos x="57" y="7"/>
                </a:cxn>
                <a:cxn ang="0">
                  <a:pos x="43" y="12"/>
                </a:cxn>
                <a:cxn ang="0">
                  <a:pos x="36" y="12"/>
                </a:cxn>
                <a:cxn ang="0">
                  <a:pos x="21" y="16"/>
                </a:cxn>
                <a:cxn ang="0">
                  <a:pos x="16" y="16"/>
                </a:cxn>
                <a:cxn ang="0">
                  <a:pos x="9" y="19"/>
                </a:cxn>
                <a:cxn ang="0">
                  <a:pos x="4" y="21"/>
                </a:cxn>
                <a:cxn ang="0">
                  <a:pos x="2" y="35"/>
                </a:cxn>
                <a:cxn ang="0">
                  <a:pos x="0" y="47"/>
                </a:cxn>
                <a:cxn ang="0">
                  <a:pos x="0" y="100"/>
                </a:cxn>
                <a:cxn ang="0">
                  <a:pos x="2" y="112"/>
                </a:cxn>
                <a:cxn ang="0">
                  <a:pos x="4" y="127"/>
                </a:cxn>
                <a:cxn ang="0">
                  <a:pos x="9" y="127"/>
                </a:cxn>
                <a:cxn ang="0">
                  <a:pos x="14" y="129"/>
                </a:cxn>
                <a:cxn ang="0">
                  <a:pos x="33" y="129"/>
                </a:cxn>
                <a:cxn ang="0">
                  <a:pos x="40" y="127"/>
                </a:cxn>
                <a:cxn ang="0">
                  <a:pos x="55" y="127"/>
                </a:cxn>
                <a:cxn ang="0">
                  <a:pos x="62" y="124"/>
                </a:cxn>
                <a:cxn ang="0">
                  <a:pos x="69" y="122"/>
                </a:cxn>
                <a:cxn ang="0">
                  <a:pos x="76" y="122"/>
                </a:cxn>
                <a:cxn ang="0">
                  <a:pos x="83" y="120"/>
                </a:cxn>
                <a:cxn ang="0">
                  <a:pos x="91" y="120"/>
                </a:cxn>
                <a:cxn ang="0">
                  <a:pos x="96" y="117"/>
                </a:cxn>
              </a:cxnLst>
              <a:rect l="0" t="0" r="r" b="b"/>
              <a:pathLst>
                <a:path w="112" h="130">
                  <a:moveTo>
                    <a:pt x="96" y="117"/>
                  </a:moveTo>
                  <a:lnTo>
                    <a:pt x="103" y="115"/>
                  </a:lnTo>
                  <a:lnTo>
                    <a:pt x="107" y="115"/>
                  </a:lnTo>
                  <a:lnTo>
                    <a:pt x="105" y="100"/>
                  </a:lnTo>
                  <a:lnTo>
                    <a:pt x="107" y="86"/>
                  </a:lnTo>
                  <a:lnTo>
                    <a:pt x="107" y="57"/>
                  </a:lnTo>
                  <a:lnTo>
                    <a:pt x="110" y="43"/>
                  </a:lnTo>
                  <a:lnTo>
                    <a:pt x="110" y="16"/>
                  </a:lnTo>
                  <a:lnTo>
                    <a:pt x="112" y="0"/>
                  </a:lnTo>
                  <a:lnTo>
                    <a:pt x="105" y="0"/>
                  </a:lnTo>
                  <a:lnTo>
                    <a:pt x="100" y="2"/>
                  </a:lnTo>
                  <a:lnTo>
                    <a:pt x="86" y="2"/>
                  </a:lnTo>
                  <a:lnTo>
                    <a:pt x="79" y="4"/>
                  </a:lnTo>
                  <a:lnTo>
                    <a:pt x="71" y="4"/>
                  </a:lnTo>
                  <a:lnTo>
                    <a:pt x="64" y="7"/>
                  </a:lnTo>
                  <a:lnTo>
                    <a:pt x="57" y="7"/>
                  </a:lnTo>
                  <a:lnTo>
                    <a:pt x="43" y="12"/>
                  </a:lnTo>
                  <a:lnTo>
                    <a:pt x="36" y="12"/>
                  </a:lnTo>
                  <a:lnTo>
                    <a:pt x="21" y="16"/>
                  </a:lnTo>
                  <a:lnTo>
                    <a:pt x="16" y="16"/>
                  </a:lnTo>
                  <a:lnTo>
                    <a:pt x="9" y="19"/>
                  </a:lnTo>
                  <a:lnTo>
                    <a:pt x="4" y="21"/>
                  </a:lnTo>
                  <a:lnTo>
                    <a:pt x="2" y="35"/>
                  </a:lnTo>
                  <a:lnTo>
                    <a:pt x="0" y="47"/>
                  </a:lnTo>
                  <a:lnTo>
                    <a:pt x="0" y="100"/>
                  </a:lnTo>
                  <a:lnTo>
                    <a:pt x="2" y="112"/>
                  </a:lnTo>
                  <a:lnTo>
                    <a:pt x="4" y="127"/>
                  </a:lnTo>
                  <a:lnTo>
                    <a:pt x="9" y="127"/>
                  </a:lnTo>
                  <a:lnTo>
                    <a:pt x="14" y="129"/>
                  </a:lnTo>
                  <a:lnTo>
                    <a:pt x="33" y="129"/>
                  </a:lnTo>
                  <a:lnTo>
                    <a:pt x="40" y="127"/>
                  </a:lnTo>
                  <a:lnTo>
                    <a:pt x="55" y="127"/>
                  </a:lnTo>
                  <a:lnTo>
                    <a:pt x="62" y="124"/>
                  </a:lnTo>
                  <a:lnTo>
                    <a:pt x="69" y="122"/>
                  </a:lnTo>
                  <a:lnTo>
                    <a:pt x="76" y="122"/>
                  </a:lnTo>
                  <a:lnTo>
                    <a:pt x="83" y="120"/>
                  </a:lnTo>
                  <a:lnTo>
                    <a:pt x="91" y="120"/>
                  </a:lnTo>
                  <a:lnTo>
                    <a:pt x="96" y="117"/>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9" name="Freeform 1743"/>
            <p:cNvSpPr>
              <a:spLocks/>
            </p:cNvSpPr>
            <p:nvPr/>
          </p:nvSpPr>
          <p:spPr bwMode="auto">
            <a:xfrm>
              <a:off x="9456" y="2700"/>
              <a:ext cx="108" cy="120"/>
            </a:xfrm>
            <a:custGeom>
              <a:avLst/>
              <a:gdLst/>
              <a:ahLst/>
              <a:cxnLst>
                <a:cxn ang="0">
                  <a:pos x="4" y="19"/>
                </a:cxn>
                <a:cxn ang="0">
                  <a:pos x="2" y="45"/>
                </a:cxn>
                <a:cxn ang="0">
                  <a:pos x="0" y="69"/>
                </a:cxn>
                <a:cxn ang="0">
                  <a:pos x="0" y="93"/>
                </a:cxn>
                <a:cxn ang="0">
                  <a:pos x="4" y="117"/>
                </a:cxn>
                <a:cxn ang="0">
                  <a:pos x="9" y="120"/>
                </a:cxn>
                <a:cxn ang="0">
                  <a:pos x="40" y="120"/>
                </a:cxn>
                <a:cxn ang="0">
                  <a:pos x="45" y="117"/>
                </a:cxn>
                <a:cxn ang="0">
                  <a:pos x="52" y="117"/>
                </a:cxn>
                <a:cxn ang="0">
                  <a:pos x="67" y="112"/>
                </a:cxn>
                <a:cxn ang="0">
                  <a:pos x="74" y="112"/>
                </a:cxn>
                <a:cxn ang="0">
                  <a:pos x="88" y="107"/>
                </a:cxn>
                <a:cxn ang="0">
                  <a:pos x="93" y="107"/>
                </a:cxn>
                <a:cxn ang="0">
                  <a:pos x="98" y="105"/>
                </a:cxn>
                <a:cxn ang="0">
                  <a:pos x="103" y="105"/>
                </a:cxn>
                <a:cxn ang="0">
                  <a:pos x="103" y="64"/>
                </a:cxn>
                <a:cxn ang="0">
                  <a:pos x="105" y="52"/>
                </a:cxn>
                <a:cxn ang="0">
                  <a:pos x="105" y="38"/>
                </a:cxn>
                <a:cxn ang="0">
                  <a:pos x="107" y="26"/>
                </a:cxn>
                <a:cxn ang="0">
                  <a:pos x="107" y="0"/>
                </a:cxn>
                <a:cxn ang="0">
                  <a:pos x="91" y="0"/>
                </a:cxn>
                <a:cxn ang="0">
                  <a:pos x="83" y="2"/>
                </a:cxn>
                <a:cxn ang="0">
                  <a:pos x="69" y="2"/>
                </a:cxn>
                <a:cxn ang="0">
                  <a:pos x="62" y="4"/>
                </a:cxn>
                <a:cxn ang="0">
                  <a:pos x="57" y="4"/>
                </a:cxn>
                <a:cxn ang="0">
                  <a:pos x="43" y="9"/>
                </a:cxn>
                <a:cxn ang="0">
                  <a:pos x="36" y="9"/>
                </a:cxn>
                <a:cxn ang="0">
                  <a:pos x="21" y="14"/>
                </a:cxn>
                <a:cxn ang="0">
                  <a:pos x="16" y="16"/>
                </a:cxn>
                <a:cxn ang="0">
                  <a:pos x="9" y="16"/>
                </a:cxn>
                <a:cxn ang="0">
                  <a:pos x="4" y="19"/>
                </a:cxn>
              </a:cxnLst>
              <a:rect l="0" t="0" r="r" b="b"/>
              <a:pathLst>
                <a:path w="108" h="120">
                  <a:moveTo>
                    <a:pt x="4" y="19"/>
                  </a:moveTo>
                  <a:lnTo>
                    <a:pt x="2" y="45"/>
                  </a:lnTo>
                  <a:lnTo>
                    <a:pt x="0" y="69"/>
                  </a:lnTo>
                  <a:lnTo>
                    <a:pt x="0" y="93"/>
                  </a:lnTo>
                  <a:lnTo>
                    <a:pt x="4" y="117"/>
                  </a:lnTo>
                  <a:lnTo>
                    <a:pt x="9" y="120"/>
                  </a:lnTo>
                  <a:lnTo>
                    <a:pt x="40" y="120"/>
                  </a:lnTo>
                  <a:lnTo>
                    <a:pt x="45" y="117"/>
                  </a:lnTo>
                  <a:lnTo>
                    <a:pt x="52" y="117"/>
                  </a:lnTo>
                  <a:lnTo>
                    <a:pt x="67" y="112"/>
                  </a:lnTo>
                  <a:lnTo>
                    <a:pt x="74" y="112"/>
                  </a:lnTo>
                  <a:lnTo>
                    <a:pt x="88" y="107"/>
                  </a:lnTo>
                  <a:lnTo>
                    <a:pt x="93" y="107"/>
                  </a:lnTo>
                  <a:lnTo>
                    <a:pt x="98" y="105"/>
                  </a:lnTo>
                  <a:lnTo>
                    <a:pt x="103" y="105"/>
                  </a:lnTo>
                  <a:lnTo>
                    <a:pt x="103" y="64"/>
                  </a:lnTo>
                  <a:lnTo>
                    <a:pt x="105" y="52"/>
                  </a:lnTo>
                  <a:lnTo>
                    <a:pt x="105" y="38"/>
                  </a:lnTo>
                  <a:lnTo>
                    <a:pt x="107" y="26"/>
                  </a:lnTo>
                  <a:lnTo>
                    <a:pt x="107" y="0"/>
                  </a:lnTo>
                  <a:lnTo>
                    <a:pt x="91" y="0"/>
                  </a:lnTo>
                  <a:lnTo>
                    <a:pt x="83" y="2"/>
                  </a:lnTo>
                  <a:lnTo>
                    <a:pt x="69" y="2"/>
                  </a:lnTo>
                  <a:lnTo>
                    <a:pt x="62" y="4"/>
                  </a:lnTo>
                  <a:lnTo>
                    <a:pt x="57" y="4"/>
                  </a:lnTo>
                  <a:lnTo>
                    <a:pt x="43" y="9"/>
                  </a:lnTo>
                  <a:lnTo>
                    <a:pt x="36" y="9"/>
                  </a:lnTo>
                  <a:lnTo>
                    <a:pt x="21" y="14"/>
                  </a:lnTo>
                  <a:lnTo>
                    <a:pt x="16" y="16"/>
                  </a:lnTo>
                  <a:lnTo>
                    <a:pt x="9" y="16"/>
                  </a:lnTo>
                  <a:lnTo>
                    <a:pt x="4" y="19"/>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0" name="Freeform 1744"/>
            <p:cNvSpPr>
              <a:spLocks/>
            </p:cNvSpPr>
            <p:nvPr/>
          </p:nvSpPr>
          <p:spPr bwMode="auto">
            <a:xfrm>
              <a:off x="9456" y="2700"/>
              <a:ext cx="105" cy="112"/>
            </a:xfrm>
            <a:custGeom>
              <a:avLst/>
              <a:gdLst/>
              <a:ahLst/>
              <a:cxnLst>
                <a:cxn ang="0">
                  <a:pos x="38" y="112"/>
                </a:cxn>
                <a:cxn ang="0">
                  <a:pos x="45" y="110"/>
                </a:cxn>
                <a:cxn ang="0">
                  <a:pos x="52" y="110"/>
                </a:cxn>
                <a:cxn ang="0">
                  <a:pos x="57" y="107"/>
                </a:cxn>
                <a:cxn ang="0">
                  <a:pos x="64" y="105"/>
                </a:cxn>
                <a:cxn ang="0">
                  <a:pos x="71" y="105"/>
                </a:cxn>
                <a:cxn ang="0">
                  <a:pos x="79" y="103"/>
                </a:cxn>
                <a:cxn ang="0">
                  <a:pos x="83" y="100"/>
                </a:cxn>
                <a:cxn ang="0">
                  <a:pos x="91" y="100"/>
                </a:cxn>
                <a:cxn ang="0">
                  <a:pos x="96" y="98"/>
                </a:cxn>
                <a:cxn ang="0">
                  <a:pos x="100" y="95"/>
                </a:cxn>
                <a:cxn ang="0">
                  <a:pos x="98" y="84"/>
                </a:cxn>
                <a:cxn ang="0">
                  <a:pos x="100" y="72"/>
                </a:cxn>
                <a:cxn ang="0">
                  <a:pos x="100" y="47"/>
                </a:cxn>
                <a:cxn ang="0">
                  <a:pos x="103" y="35"/>
                </a:cxn>
                <a:cxn ang="0">
                  <a:pos x="103" y="12"/>
                </a:cxn>
                <a:cxn ang="0">
                  <a:pos x="105" y="0"/>
                </a:cxn>
                <a:cxn ang="0">
                  <a:pos x="88" y="0"/>
                </a:cxn>
                <a:cxn ang="0">
                  <a:pos x="81" y="2"/>
                </a:cxn>
                <a:cxn ang="0">
                  <a:pos x="74" y="2"/>
                </a:cxn>
                <a:cxn ang="0">
                  <a:pos x="69" y="4"/>
                </a:cxn>
                <a:cxn ang="0">
                  <a:pos x="62" y="4"/>
                </a:cxn>
                <a:cxn ang="0">
                  <a:pos x="55" y="7"/>
                </a:cxn>
                <a:cxn ang="0">
                  <a:pos x="47" y="7"/>
                </a:cxn>
                <a:cxn ang="0">
                  <a:pos x="33" y="12"/>
                </a:cxn>
                <a:cxn ang="0">
                  <a:pos x="28" y="12"/>
                </a:cxn>
                <a:cxn ang="0">
                  <a:pos x="14" y="16"/>
                </a:cxn>
                <a:cxn ang="0">
                  <a:pos x="9" y="16"/>
                </a:cxn>
                <a:cxn ang="0">
                  <a:pos x="4" y="19"/>
                </a:cxn>
                <a:cxn ang="0">
                  <a:pos x="0" y="67"/>
                </a:cxn>
                <a:cxn ang="0">
                  <a:pos x="2" y="88"/>
                </a:cxn>
                <a:cxn ang="0">
                  <a:pos x="4" y="112"/>
                </a:cxn>
                <a:cxn ang="0">
                  <a:pos x="38" y="112"/>
                </a:cxn>
              </a:cxnLst>
              <a:rect l="0" t="0" r="r" b="b"/>
              <a:pathLst>
                <a:path w="105" h="112">
                  <a:moveTo>
                    <a:pt x="38" y="112"/>
                  </a:moveTo>
                  <a:lnTo>
                    <a:pt x="45" y="110"/>
                  </a:lnTo>
                  <a:lnTo>
                    <a:pt x="52" y="110"/>
                  </a:lnTo>
                  <a:lnTo>
                    <a:pt x="57" y="107"/>
                  </a:lnTo>
                  <a:lnTo>
                    <a:pt x="64" y="105"/>
                  </a:lnTo>
                  <a:lnTo>
                    <a:pt x="71" y="105"/>
                  </a:lnTo>
                  <a:lnTo>
                    <a:pt x="79" y="103"/>
                  </a:lnTo>
                  <a:lnTo>
                    <a:pt x="83" y="100"/>
                  </a:lnTo>
                  <a:lnTo>
                    <a:pt x="91" y="100"/>
                  </a:lnTo>
                  <a:lnTo>
                    <a:pt x="96" y="98"/>
                  </a:lnTo>
                  <a:lnTo>
                    <a:pt x="100" y="95"/>
                  </a:lnTo>
                  <a:lnTo>
                    <a:pt x="98" y="84"/>
                  </a:lnTo>
                  <a:lnTo>
                    <a:pt x="100" y="72"/>
                  </a:lnTo>
                  <a:lnTo>
                    <a:pt x="100" y="47"/>
                  </a:lnTo>
                  <a:lnTo>
                    <a:pt x="103" y="35"/>
                  </a:lnTo>
                  <a:lnTo>
                    <a:pt x="103" y="12"/>
                  </a:lnTo>
                  <a:lnTo>
                    <a:pt x="105" y="0"/>
                  </a:lnTo>
                  <a:lnTo>
                    <a:pt x="88" y="0"/>
                  </a:lnTo>
                  <a:lnTo>
                    <a:pt x="81" y="2"/>
                  </a:lnTo>
                  <a:lnTo>
                    <a:pt x="74" y="2"/>
                  </a:lnTo>
                  <a:lnTo>
                    <a:pt x="69" y="4"/>
                  </a:lnTo>
                  <a:lnTo>
                    <a:pt x="62" y="4"/>
                  </a:lnTo>
                  <a:lnTo>
                    <a:pt x="55" y="7"/>
                  </a:lnTo>
                  <a:lnTo>
                    <a:pt x="47" y="7"/>
                  </a:lnTo>
                  <a:lnTo>
                    <a:pt x="33" y="12"/>
                  </a:lnTo>
                  <a:lnTo>
                    <a:pt x="28" y="12"/>
                  </a:lnTo>
                  <a:lnTo>
                    <a:pt x="14" y="16"/>
                  </a:lnTo>
                  <a:lnTo>
                    <a:pt x="9" y="16"/>
                  </a:lnTo>
                  <a:lnTo>
                    <a:pt x="4" y="19"/>
                  </a:lnTo>
                  <a:lnTo>
                    <a:pt x="0" y="67"/>
                  </a:lnTo>
                  <a:lnTo>
                    <a:pt x="2" y="88"/>
                  </a:lnTo>
                  <a:lnTo>
                    <a:pt x="4" y="112"/>
                  </a:lnTo>
                  <a:lnTo>
                    <a:pt x="38" y="112"/>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1" name="Freeform 1745"/>
            <p:cNvSpPr>
              <a:spLocks/>
            </p:cNvSpPr>
            <p:nvPr/>
          </p:nvSpPr>
          <p:spPr bwMode="auto">
            <a:xfrm>
              <a:off x="9458" y="2700"/>
              <a:ext cx="98" cy="107"/>
            </a:xfrm>
            <a:custGeom>
              <a:avLst/>
              <a:gdLst/>
              <a:ahLst/>
              <a:cxnLst>
                <a:cxn ang="0">
                  <a:pos x="71" y="95"/>
                </a:cxn>
                <a:cxn ang="0">
                  <a:pos x="79" y="93"/>
                </a:cxn>
                <a:cxn ang="0">
                  <a:pos x="83" y="91"/>
                </a:cxn>
                <a:cxn ang="0">
                  <a:pos x="88" y="91"/>
                </a:cxn>
                <a:cxn ang="0">
                  <a:pos x="93" y="88"/>
                </a:cxn>
                <a:cxn ang="0">
                  <a:pos x="93" y="55"/>
                </a:cxn>
                <a:cxn ang="0">
                  <a:pos x="96" y="45"/>
                </a:cxn>
                <a:cxn ang="0">
                  <a:pos x="96" y="33"/>
                </a:cxn>
                <a:cxn ang="0">
                  <a:pos x="98" y="24"/>
                </a:cxn>
                <a:cxn ang="0">
                  <a:pos x="98" y="0"/>
                </a:cxn>
                <a:cxn ang="0">
                  <a:pos x="88" y="0"/>
                </a:cxn>
                <a:cxn ang="0">
                  <a:pos x="83" y="2"/>
                </a:cxn>
                <a:cxn ang="0">
                  <a:pos x="69" y="2"/>
                </a:cxn>
                <a:cxn ang="0">
                  <a:pos x="64" y="4"/>
                </a:cxn>
                <a:cxn ang="0">
                  <a:pos x="57" y="4"/>
                </a:cxn>
                <a:cxn ang="0">
                  <a:pos x="50" y="7"/>
                </a:cxn>
                <a:cxn ang="0">
                  <a:pos x="43" y="7"/>
                </a:cxn>
                <a:cxn ang="0">
                  <a:pos x="36" y="9"/>
                </a:cxn>
                <a:cxn ang="0">
                  <a:pos x="31" y="12"/>
                </a:cxn>
                <a:cxn ang="0">
                  <a:pos x="23" y="12"/>
                </a:cxn>
                <a:cxn ang="0">
                  <a:pos x="19" y="14"/>
                </a:cxn>
                <a:cxn ang="0">
                  <a:pos x="11" y="16"/>
                </a:cxn>
                <a:cxn ang="0">
                  <a:pos x="7" y="16"/>
                </a:cxn>
                <a:cxn ang="0">
                  <a:pos x="2" y="19"/>
                </a:cxn>
                <a:cxn ang="0">
                  <a:pos x="0" y="40"/>
                </a:cxn>
                <a:cxn ang="0">
                  <a:pos x="0" y="84"/>
                </a:cxn>
                <a:cxn ang="0">
                  <a:pos x="2" y="105"/>
                </a:cxn>
                <a:cxn ang="0">
                  <a:pos x="7" y="105"/>
                </a:cxn>
                <a:cxn ang="0">
                  <a:pos x="11" y="107"/>
                </a:cxn>
                <a:cxn ang="0">
                  <a:pos x="21" y="107"/>
                </a:cxn>
                <a:cxn ang="0">
                  <a:pos x="28" y="105"/>
                </a:cxn>
                <a:cxn ang="0">
                  <a:pos x="33" y="105"/>
                </a:cxn>
                <a:cxn ang="0">
                  <a:pos x="40" y="103"/>
                </a:cxn>
                <a:cxn ang="0">
                  <a:pos x="47" y="103"/>
                </a:cxn>
                <a:cxn ang="0">
                  <a:pos x="55" y="100"/>
                </a:cxn>
                <a:cxn ang="0">
                  <a:pos x="60" y="98"/>
                </a:cxn>
                <a:cxn ang="0">
                  <a:pos x="67" y="95"/>
                </a:cxn>
                <a:cxn ang="0">
                  <a:pos x="71" y="95"/>
                </a:cxn>
              </a:cxnLst>
              <a:rect l="0" t="0" r="r" b="b"/>
              <a:pathLst>
                <a:path w="98" h="107">
                  <a:moveTo>
                    <a:pt x="71" y="95"/>
                  </a:moveTo>
                  <a:lnTo>
                    <a:pt x="79" y="93"/>
                  </a:lnTo>
                  <a:lnTo>
                    <a:pt x="83" y="91"/>
                  </a:lnTo>
                  <a:lnTo>
                    <a:pt x="88" y="91"/>
                  </a:lnTo>
                  <a:lnTo>
                    <a:pt x="93" y="88"/>
                  </a:lnTo>
                  <a:lnTo>
                    <a:pt x="93" y="55"/>
                  </a:lnTo>
                  <a:lnTo>
                    <a:pt x="96" y="45"/>
                  </a:lnTo>
                  <a:lnTo>
                    <a:pt x="96" y="33"/>
                  </a:lnTo>
                  <a:lnTo>
                    <a:pt x="98" y="24"/>
                  </a:lnTo>
                  <a:lnTo>
                    <a:pt x="98" y="0"/>
                  </a:lnTo>
                  <a:lnTo>
                    <a:pt x="88" y="0"/>
                  </a:lnTo>
                  <a:lnTo>
                    <a:pt x="83" y="2"/>
                  </a:lnTo>
                  <a:lnTo>
                    <a:pt x="69" y="2"/>
                  </a:lnTo>
                  <a:lnTo>
                    <a:pt x="64" y="4"/>
                  </a:lnTo>
                  <a:lnTo>
                    <a:pt x="57" y="4"/>
                  </a:lnTo>
                  <a:lnTo>
                    <a:pt x="50" y="7"/>
                  </a:lnTo>
                  <a:lnTo>
                    <a:pt x="43" y="7"/>
                  </a:lnTo>
                  <a:lnTo>
                    <a:pt x="36" y="9"/>
                  </a:lnTo>
                  <a:lnTo>
                    <a:pt x="31" y="12"/>
                  </a:lnTo>
                  <a:lnTo>
                    <a:pt x="23" y="12"/>
                  </a:lnTo>
                  <a:lnTo>
                    <a:pt x="19" y="14"/>
                  </a:lnTo>
                  <a:lnTo>
                    <a:pt x="11" y="16"/>
                  </a:lnTo>
                  <a:lnTo>
                    <a:pt x="7" y="16"/>
                  </a:lnTo>
                  <a:lnTo>
                    <a:pt x="2" y="19"/>
                  </a:lnTo>
                  <a:lnTo>
                    <a:pt x="0" y="40"/>
                  </a:lnTo>
                  <a:lnTo>
                    <a:pt x="0" y="84"/>
                  </a:lnTo>
                  <a:lnTo>
                    <a:pt x="2" y="105"/>
                  </a:lnTo>
                  <a:lnTo>
                    <a:pt x="7" y="105"/>
                  </a:lnTo>
                  <a:lnTo>
                    <a:pt x="11" y="107"/>
                  </a:lnTo>
                  <a:lnTo>
                    <a:pt x="21" y="107"/>
                  </a:lnTo>
                  <a:lnTo>
                    <a:pt x="28" y="105"/>
                  </a:lnTo>
                  <a:lnTo>
                    <a:pt x="33" y="105"/>
                  </a:lnTo>
                  <a:lnTo>
                    <a:pt x="40" y="103"/>
                  </a:lnTo>
                  <a:lnTo>
                    <a:pt x="47" y="103"/>
                  </a:lnTo>
                  <a:lnTo>
                    <a:pt x="55" y="100"/>
                  </a:lnTo>
                  <a:lnTo>
                    <a:pt x="60" y="98"/>
                  </a:lnTo>
                  <a:lnTo>
                    <a:pt x="67" y="95"/>
                  </a:lnTo>
                  <a:lnTo>
                    <a:pt x="71" y="95"/>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2" name="Freeform 1746"/>
            <p:cNvSpPr>
              <a:spLocks/>
            </p:cNvSpPr>
            <p:nvPr/>
          </p:nvSpPr>
          <p:spPr bwMode="auto">
            <a:xfrm>
              <a:off x="9458" y="2700"/>
              <a:ext cx="96" cy="100"/>
            </a:xfrm>
            <a:custGeom>
              <a:avLst/>
              <a:gdLst/>
              <a:ahLst/>
              <a:cxnLst>
                <a:cxn ang="0">
                  <a:pos x="0" y="40"/>
                </a:cxn>
                <a:cxn ang="0">
                  <a:pos x="0" y="79"/>
                </a:cxn>
                <a:cxn ang="0">
                  <a:pos x="2" y="98"/>
                </a:cxn>
                <a:cxn ang="0">
                  <a:pos x="7" y="100"/>
                </a:cxn>
                <a:cxn ang="0">
                  <a:pos x="21" y="100"/>
                </a:cxn>
                <a:cxn ang="0">
                  <a:pos x="26" y="98"/>
                </a:cxn>
                <a:cxn ang="0">
                  <a:pos x="33" y="98"/>
                </a:cxn>
                <a:cxn ang="0">
                  <a:pos x="38" y="95"/>
                </a:cxn>
                <a:cxn ang="0">
                  <a:pos x="45" y="95"/>
                </a:cxn>
                <a:cxn ang="0">
                  <a:pos x="52" y="93"/>
                </a:cxn>
                <a:cxn ang="0">
                  <a:pos x="57" y="91"/>
                </a:cxn>
                <a:cxn ang="0">
                  <a:pos x="64" y="88"/>
                </a:cxn>
                <a:cxn ang="0">
                  <a:pos x="69" y="86"/>
                </a:cxn>
                <a:cxn ang="0">
                  <a:pos x="76" y="86"/>
                </a:cxn>
                <a:cxn ang="0">
                  <a:pos x="86" y="81"/>
                </a:cxn>
                <a:cxn ang="0">
                  <a:pos x="88" y="81"/>
                </a:cxn>
                <a:cxn ang="0">
                  <a:pos x="88" y="60"/>
                </a:cxn>
                <a:cxn ang="0">
                  <a:pos x="91" y="50"/>
                </a:cxn>
                <a:cxn ang="0">
                  <a:pos x="91" y="40"/>
                </a:cxn>
                <a:cxn ang="0">
                  <a:pos x="93" y="31"/>
                </a:cxn>
                <a:cxn ang="0">
                  <a:pos x="93" y="21"/>
                </a:cxn>
                <a:cxn ang="0">
                  <a:pos x="96" y="12"/>
                </a:cxn>
                <a:cxn ang="0">
                  <a:pos x="96" y="0"/>
                </a:cxn>
                <a:cxn ang="0">
                  <a:pos x="91" y="0"/>
                </a:cxn>
                <a:cxn ang="0">
                  <a:pos x="86" y="2"/>
                </a:cxn>
                <a:cxn ang="0">
                  <a:pos x="74" y="2"/>
                </a:cxn>
                <a:cxn ang="0">
                  <a:pos x="69" y="4"/>
                </a:cxn>
                <a:cxn ang="0">
                  <a:pos x="55" y="4"/>
                </a:cxn>
                <a:cxn ang="0">
                  <a:pos x="47" y="7"/>
                </a:cxn>
                <a:cxn ang="0">
                  <a:pos x="43" y="9"/>
                </a:cxn>
                <a:cxn ang="0">
                  <a:pos x="36" y="9"/>
                </a:cxn>
                <a:cxn ang="0">
                  <a:pos x="28" y="12"/>
                </a:cxn>
                <a:cxn ang="0">
                  <a:pos x="23" y="14"/>
                </a:cxn>
                <a:cxn ang="0">
                  <a:pos x="16" y="14"/>
                </a:cxn>
                <a:cxn ang="0">
                  <a:pos x="7" y="19"/>
                </a:cxn>
                <a:cxn ang="0">
                  <a:pos x="2" y="19"/>
                </a:cxn>
                <a:cxn ang="0">
                  <a:pos x="0" y="40"/>
                </a:cxn>
              </a:cxnLst>
              <a:rect l="0" t="0" r="r" b="b"/>
              <a:pathLst>
                <a:path w="96" h="100">
                  <a:moveTo>
                    <a:pt x="0" y="40"/>
                  </a:moveTo>
                  <a:lnTo>
                    <a:pt x="0" y="79"/>
                  </a:lnTo>
                  <a:lnTo>
                    <a:pt x="2" y="98"/>
                  </a:lnTo>
                  <a:lnTo>
                    <a:pt x="7" y="100"/>
                  </a:lnTo>
                  <a:lnTo>
                    <a:pt x="21" y="100"/>
                  </a:lnTo>
                  <a:lnTo>
                    <a:pt x="26" y="98"/>
                  </a:lnTo>
                  <a:lnTo>
                    <a:pt x="33" y="98"/>
                  </a:lnTo>
                  <a:lnTo>
                    <a:pt x="38" y="95"/>
                  </a:lnTo>
                  <a:lnTo>
                    <a:pt x="45" y="95"/>
                  </a:lnTo>
                  <a:lnTo>
                    <a:pt x="52" y="93"/>
                  </a:lnTo>
                  <a:lnTo>
                    <a:pt x="57" y="91"/>
                  </a:lnTo>
                  <a:lnTo>
                    <a:pt x="64" y="88"/>
                  </a:lnTo>
                  <a:lnTo>
                    <a:pt x="69" y="86"/>
                  </a:lnTo>
                  <a:lnTo>
                    <a:pt x="76" y="86"/>
                  </a:lnTo>
                  <a:lnTo>
                    <a:pt x="86" y="81"/>
                  </a:lnTo>
                  <a:lnTo>
                    <a:pt x="88" y="81"/>
                  </a:lnTo>
                  <a:lnTo>
                    <a:pt x="88" y="60"/>
                  </a:lnTo>
                  <a:lnTo>
                    <a:pt x="91" y="50"/>
                  </a:lnTo>
                  <a:lnTo>
                    <a:pt x="91" y="40"/>
                  </a:lnTo>
                  <a:lnTo>
                    <a:pt x="93" y="31"/>
                  </a:lnTo>
                  <a:lnTo>
                    <a:pt x="93" y="21"/>
                  </a:lnTo>
                  <a:lnTo>
                    <a:pt x="96" y="12"/>
                  </a:lnTo>
                  <a:lnTo>
                    <a:pt x="96" y="0"/>
                  </a:lnTo>
                  <a:lnTo>
                    <a:pt x="91" y="0"/>
                  </a:lnTo>
                  <a:lnTo>
                    <a:pt x="86" y="2"/>
                  </a:lnTo>
                  <a:lnTo>
                    <a:pt x="74" y="2"/>
                  </a:lnTo>
                  <a:lnTo>
                    <a:pt x="69" y="4"/>
                  </a:lnTo>
                  <a:lnTo>
                    <a:pt x="55" y="4"/>
                  </a:lnTo>
                  <a:lnTo>
                    <a:pt x="47" y="7"/>
                  </a:lnTo>
                  <a:lnTo>
                    <a:pt x="43" y="9"/>
                  </a:lnTo>
                  <a:lnTo>
                    <a:pt x="36" y="9"/>
                  </a:lnTo>
                  <a:lnTo>
                    <a:pt x="28" y="12"/>
                  </a:lnTo>
                  <a:lnTo>
                    <a:pt x="23" y="14"/>
                  </a:lnTo>
                  <a:lnTo>
                    <a:pt x="16" y="14"/>
                  </a:lnTo>
                  <a:lnTo>
                    <a:pt x="7" y="19"/>
                  </a:lnTo>
                  <a:lnTo>
                    <a:pt x="2" y="19"/>
                  </a:lnTo>
                  <a:lnTo>
                    <a:pt x="0" y="4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3" name="Freeform 1747"/>
            <p:cNvSpPr>
              <a:spLocks/>
            </p:cNvSpPr>
            <p:nvPr/>
          </p:nvSpPr>
          <p:spPr bwMode="auto">
            <a:xfrm>
              <a:off x="9460" y="2709"/>
              <a:ext cx="144" cy="26"/>
            </a:xfrm>
            <a:custGeom>
              <a:avLst/>
              <a:gdLst/>
              <a:ahLst/>
              <a:cxnLst>
                <a:cxn ang="0">
                  <a:pos x="129" y="9"/>
                </a:cxn>
                <a:cxn ang="0">
                  <a:pos x="143" y="0"/>
                </a:cxn>
                <a:cxn ang="0">
                  <a:pos x="131" y="4"/>
                </a:cxn>
                <a:cxn ang="0">
                  <a:pos x="103" y="7"/>
                </a:cxn>
                <a:cxn ang="0">
                  <a:pos x="38" y="16"/>
                </a:cxn>
                <a:cxn ang="0">
                  <a:pos x="0" y="21"/>
                </a:cxn>
                <a:cxn ang="0">
                  <a:pos x="7" y="26"/>
                </a:cxn>
                <a:cxn ang="0">
                  <a:pos x="129" y="9"/>
                </a:cxn>
              </a:cxnLst>
              <a:rect l="0" t="0" r="r" b="b"/>
              <a:pathLst>
                <a:path w="144" h="26">
                  <a:moveTo>
                    <a:pt x="129" y="9"/>
                  </a:moveTo>
                  <a:lnTo>
                    <a:pt x="143" y="0"/>
                  </a:lnTo>
                  <a:lnTo>
                    <a:pt x="131" y="4"/>
                  </a:lnTo>
                  <a:lnTo>
                    <a:pt x="103" y="7"/>
                  </a:lnTo>
                  <a:lnTo>
                    <a:pt x="38" y="16"/>
                  </a:lnTo>
                  <a:lnTo>
                    <a:pt x="0" y="21"/>
                  </a:lnTo>
                  <a:lnTo>
                    <a:pt x="7" y="26"/>
                  </a:lnTo>
                  <a:lnTo>
                    <a:pt x="129"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4" name="Freeform 1748"/>
            <p:cNvSpPr>
              <a:spLocks/>
            </p:cNvSpPr>
            <p:nvPr/>
          </p:nvSpPr>
          <p:spPr bwMode="auto">
            <a:xfrm>
              <a:off x="9465" y="2716"/>
              <a:ext cx="125" cy="149"/>
            </a:xfrm>
            <a:custGeom>
              <a:avLst/>
              <a:gdLst/>
              <a:ahLst/>
              <a:cxnLst>
                <a:cxn ang="0">
                  <a:pos x="9" y="14"/>
                </a:cxn>
                <a:cxn ang="0">
                  <a:pos x="2" y="16"/>
                </a:cxn>
                <a:cxn ang="0">
                  <a:pos x="2" y="31"/>
                </a:cxn>
                <a:cxn ang="0">
                  <a:pos x="0" y="45"/>
                </a:cxn>
                <a:cxn ang="0">
                  <a:pos x="0" y="129"/>
                </a:cxn>
                <a:cxn ang="0">
                  <a:pos x="2" y="146"/>
                </a:cxn>
                <a:cxn ang="0">
                  <a:pos x="9" y="148"/>
                </a:cxn>
                <a:cxn ang="0">
                  <a:pos x="108" y="148"/>
                </a:cxn>
                <a:cxn ang="0">
                  <a:pos x="117" y="146"/>
                </a:cxn>
                <a:cxn ang="0">
                  <a:pos x="124" y="146"/>
                </a:cxn>
                <a:cxn ang="0">
                  <a:pos x="122" y="107"/>
                </a:cxn>
                <a:cxn ang="0">
                  <a:pos x="122" y="33"/>
                </a:cxn>
                <a:cxn ang="0">
                  <a:pos x="124" y="0"/>
                </a:cxn>
                <a:cxn ang="0">
                  <a:pos x="115" y="2"/>
                </a:cxn>
                <a:cxn ang="0">
                  <a:pos x="93" y="2"/>
                </a:cxn>
                <a:cxn ang="0">
                  <a:pos x="86" y="4"/>
                </a:cxn>
                <a:cxn ang="0">
                  <a:pos x="69" y="4"/>
                </a:cxn>
                <a:cxn ang="0">
                  <a:pos x="62" y="7"/>
                </a:cxn>
                <a:cxn ang="0">
                  <a:pos x="55" y="7"/>
                </a:cxn>
                <a:cxn ang="0">
                  <a:pos x="48" y="9"/>
                </a:cxn>
                <a:cxn ang="0">
                  <a:pos x="40" y="9"/>
                </a:cxn>
                <a:cxn ang="0">
                  <a:pos x="33" y="12"/>
                </a:cxn>
                <a:cxn ang="0">
                  <a:pos x="26" y="12"/>
                </a:cxn>
                <a:cxn ang="0">
                  <a:pos x="16" y="14"/>
                </a:cxn>
                <a:cxn ang="0">
                  <a:pos x="9" y="14"/>
                </a:cxn>
              </a:cxnLst>
              <a:rect l="0" t="0" r="r" b="b"/>
              <a:pathLst>
                <a:path w="125" h="149">
                  <a:moveTo>
                    <a:pt x="9" y="14"/>
                  </a:moveTo>
                  <a:lnTo>
                    <a:pt x="2" y="16"/>
                  </a:lnTo>
                  <a:lnTo>
                    <a:pt x="2" y="31"/>
                  </a:lnTo>
                  <a:lnTo>
                    <a:pt x="0" y="45"/>
                  </a:lnTo>
                  <a:lnTo>
                    <a:pt x="0" y="129"/>
                  </a:lnTo>
                  <a:lnTo>
                    <a:pt x="2" y="146"/>
                  </a:lnTo>
                  <a:lnTo>
                    <a:pt x="9" y="148"/>
                  </a:lnTo>
                  <a:lnTo>
                    <a:pt x="108" y="148"/>
                  </a:lnTo>
                  <a:lnTo>
                    <a:pt x="117" y="146"/>
                  </a:lnTo>
                  <a:lnTo>
                    <a:pt x="124" y="146"/>
                  </a:lnTo>
                  <a:lnTo>
                    <a:pt x="122" y="107"/>
                  </a:lnTo>
                  <a:lnTo>
                    <a:pt x="122" y="33"/>
                  </a:lnTo>
                  <a:lnTo>
                    <a:pt x="124" y="0"/>
                  </a:lnTo>
                  <a:lnTo>
                    <a:pt x="115" y="2"/>
                  </a:lnTo>
                  <a:lnTo>
                    <a:pt x="93" y="2"/>
                  </a:lnTo>
                  <a:lnTo>
                    <a:pt x="86" y="4"/>
                  </a:lnTo>
                  <a:lnTo>
                    <a:pt x="69" y="4"/>
                  </a:lnTo>
                  <a:lnTo>
                    <a:pt x="62" y="7"/>
                  </a:lnTo>
                  <a:lnTo>
                    <a:pt x="55" y="7"/>
                  </a:lnTo>
                  <a:lnTo>
                    <a:pt x="48" y="9"/>
                  </a:lnTo>
                  <a:lnTo>
                    <a:pt x="40" y="9"/>
                  </a:lnTo>
                  <a:lnTo>
                    <a:pt x="33" y="12"/>
                  </a:lnTo>
                  <a:lnTo>
                    <a:pt x="26" y="12"/>
                  </a:lnTo>
                  <a:lnTo>
                    <a:pt x="16" y="14"/>
                  </a:lnTo>
                  <a:lnTo>
                    <a:pt x="9" y="14"/>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5" name="Freeform 1749"/>
            <p:cNvSpPr>
              <a:spLocks/>
            </p:cNvSpPr>
            <p:nvPr/>
          </p:nvSpPr>
          <p:spPr bwMode="auto">
            <a:xfrm>
              <a:off x="9465" y="2721"/>
              <a:ext cx="120" cy="142"/>
            </a:xfrm>
            <a:custGeom>
              <a:avLst/>
              <a:gdLst/>
              <a:ahLst/>
              <a:cxnLst>
                <a:cxn ang="0">
                  <a:pos x="4" y="28"/>
                </a:cxn>
                <a:cxn ang="0">
                  <a:pos x="2" y="43"/>
                </a:cxn>
                <a:cxn ang="0">
                  <a:pos x="2" y="57"/>
                </a:cxn>
                <a:cxn ang="0">
                  <a:pos x="0" y="71"/>
                </a:cxn>
                <a:cxn ang="0">
                  <a:pos x="0" y="86"/>
                </a:cxn>
                <a:cxn ang="0">
                  <a:pos x="2" y="103"/>
                </a:cxn>
                <a:cxn ang="0">
                  <a:pos x="2" y="120"/>
                </a:cxn>
                <a:cxn ang="0">
                  <a:pos x="4" y="139"/>
                </a:cxn>
                <a:cxn ang="0">
                  <a:pos x="26" y="139"/>
                </a:cxn>
                <a:cxn ang="0">
                  <a:pos x="33" y="141"/>
                </a:cxn>
                <a:cxn ang="0">
                  <a:pos x="91" y="141"/>
                </a:cxn>
                <a:cxn ang="0">
                  <a:pos x="98" y="139"/>
                </a:cxn>
                <a:cxn ang="0">
                  <a:pos x="112" y="139"/>
                </a:cxn>
                <a:cxn ang="0">
                  <a:pos x="120" y="136"/>
                </a:cxn>
                <a:cxn ang="0">
                  <a:pos x="120" y="0"/>
                </a:cxn>
                <a:cxn ang="0">
                  <a:pos x="98" y="0"/>
                </a:cxn>
                <a:cxn ang="0">
                  <a:pos x="91" y="2"/>
                </a:cxn>
                <a:cxn ang="0">
                  <a:pos x="69" y="2"/>
                </a:cxn>
                <a:cxn ang="0">
                  <a:pos x="62" y="4"/>
                </a:cxn>
                <a:cxn ang="0">
                  <a:pos x="48" y="4"/>
                </a:cxn>
                <a:cxn ang="0">
                  <a:pos x="33" y="9"/>
                </a:cxn>
                <a:cxn ang="0">
                  <a:pos x="26" y="9"/>
                </a:cxn>
                <a:cxn ang="0">
                  <a:pos x="19" y="11"/>
                </a:cxn>
                <a:cxn ang="0">
                  <a:pos x="12" y="11"/>
                </a:cxn>
                <a:cxn ang="0">
                  <a:pos x="4" y="14"/>
                </a:cxn>
                <a:cxn ang="0">
                  <a:pos x="4" y="28"/>
                </a:cxn>
              </a:cxnLst>
              <a:rect l="0" t="0" r="r" b="b"/>
              <a:pathLst>
                <a:path w="120" h="142">
                  <a:moveTo>
                    <a:pt x="4" y="28"/>
                  </a:moveTo>
                  <a:lnTo>
                    <a:pt x="2" y="43"/>
                  </a:lnTo>
                  <a:lnTo>
                    <a:pt x="2" y="57"/>
                  </a:lnTo>
                  <a:lnTo>
                    <a:pt x="0" y="71"/>
                  </a:lnTo>
                  <a:lnTo>
                    <a:pt x="0" y="86"/>
                  </a:lnTo>
                  <a:lnTo>
                    <a:pt x="2" y="103"/>
                  </a:lnTo>
                  <a:lnTo>
                    <a:pt x="2" y="120"/>
                  </a:lnTo>
                  <a:lnTo>
                    <a:pt x="4" y="139"/>
                  </a:lnTo>
                  <a:lnTo>
                    <a:pt x="26" y="139"/>
                  </a:lnTo>
                  <a:lnTo>
                    <a:pt x="33" y="141"/>
                  </a:lnTo>
                  <a:lnTo>
                    <a:pt x="91" y="141"/>
                  </a:lnTo>
                  <a:lnTo>
                    <a:pt x="98" y="139"/>
                  </a:lnTo>
                  <a:lnTo>
                    <a:pt x="112" y="139"/>
                  </a:lnTo>
                  <a:lnTo>
                    <a:pt x="120" y="136"/>
                  </a:lnTo>
                  <a:lnTo>
                    <a:pt x="120" y="0"/>
                  </a:lnTo>
                  <a:lnTo>
                    <a:pt x="98" y="0"/>
                  </a:lnTo>
                  <a:lnTo>
                    <a:pt x="91" y="2"/>
                  </a:lnTo>
                  <a:lnTo>
                    <a:pt x="69" y="2"/>
                  </a:lnTo>
                  <a:lnTo>
                    <a:pt x="62" y="4"/>
                  </a:lnTo>
                  <a:lnTo>
                    <a:pt x="48" y="4"/>
                  </a:lnTo>
                  <a:lnTo>
                    <a:pt x="33" y="9"/>
                  </a:lnTo>
                  <a:lnTo>
                    <a:pt x="26" y="9"/>
                  </a:lnTo>
                  <a:lnTo>
                    <a:pt x="19" y="11"/>
                  </a:lnTo>
                  <a:lnTo>
                    <a:pt x="12" y="11"/>
                  </a:lnTo>
                  <a:lnTo>
                    <a:pt x="4" y="14"/>
                  </a:lnTo>
                  <a:lnTo>
                    <a:pt x="4" y="28"/>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6" name="Freeform 1750"/>
            <p:cNvSpPr>
              <a:spLocks/>
            </p:cNvSpPr>
            <p:nvPr/>
          </p:nvSpPr>
          <p:spPr bwMode="auto">
            <a:xfrm>
              <a:off x="9468" y="2724"/>
              <a:ext cx="115" cy="136"/>
            </a:xfrm>
            <a:custGeom>
              <a:avLst/>
              <a:gdLst/>
              <a:ahLst/>
              <a:cxnLst>
                <a:cxn ang="0">
                  <a:pos x="4" y="131"/>
                </a:cxn>
                <a:cxn ang="0">
                  <a:pos x="12" y="134"/>
                </a:cxn>
                <a:cxn ang="0">
                  <a:pos x="38" y="134"/>
                </a:cxn>
                <a:cxn ang="0">
                  <a:pos x="45" y="136"/>
                </a:cxn>
                <a:cxn ang="0">
                  <a:pos x="74" y="136"/>
                </a:cxn>
                <a:cxn ang="0">
                  <a:pos x="81" y="134"/>
                </a:cxn>
                <a:cxn ang="0">
                  <a:pos x="100" y="134"/>
                </a:cxn>
                <a:cxn ang="0">
                  <a:pos x="108" y="131"/>
                </a:cxn>
                <a:cxn ang="0">
                  <a:pos x="115" y="131"/>
                </a:cxn>
                <a:cxn ang="0">
                  <a:pos x="115" y="0"/>
                </a:cxn>
                <a:cxn ang="0">
                  <a:pos x="93" y="0"/>
                </a:cxn>
                <a:cxn ang="0">
                  <a:pos x="86" y="2"/>
                </a:cxn>
                <a:cxn ang="0">
                  <a:pos x="60" y="2"/>
                </a:cxn>
                <a:cxn ang="0">
                  <a:pos x="52" y="4"/>
                </a:cxn>
                <a:cxn ang="0">
                  <a:pos x="45" y="4"/>
                </a:cxn>
                <a:cxn ang="0">
                  <a:pos x="38" y="7"/>
                </a:cxn>
                <a:cxn ang="0">
                  <a:pos x="31" y="7"/>
                </a:cxn>
                <a:cxn ang="0">
                  <a:pos x="26" y="9"/>
                </a:cxn>
                <a:cxn ang="0">
                  <a:pos x="19" y="9"/>
                </a:cxn>
                <a:cxn ang="0">
                  <a:pos x="4" y="14"/>
                </a:cxn>
                <a:cxn ang="0">
                  <a:pos x="2" y="28"/>
                </a:cxn>
                <a:cxn ang="0">
                  <a:pos x="2" y="40"/>
                </a:cxn>
                <a:cxn ang="0">
                  <a:pos x="0" y="55"/>
                </a:cxn>
                <a:cxn ang="0">
                  <a:pos x="0" y="98"/>
                </a:cxn>
                <a:cxn ang="0">
                  <a:pos x="4" y="131"/>
                </a:cxn>
              </a:cxnLst>
              <a:rect l="0" t="0" r="r" b="b"/>
              <a:pathLst>
                <a:path w="115" h="136">
                  <a:moveTo>
                    <a:pt x="4" y="131"/>
                  </a:moveTo>
                  <a:lnTo>
                    <a:pt x="12" y="134"/>
                  </a:lnTo>
                  <a:lnTo>
                    <a:pt x="38" y="134"/>
                  </a:lnTo>
                  <a:lnTo>
                    <a:pt x="45" y="136"/>
                  </a:lnTo>
                  <a:lnTo>
                    <a:pt x="74" y="136"/>
                  </a:lnTo>
                  <a:lnTo>
                    <a:pt x="81" y="134"/>
                  </a:lnTo>
                  <a:lnTo>
                    <a:pt x="100" y="134"/>
                  </a:lnTo>
                  <a:lnTo>
                    <a:pt x="108" y="131"/>
                  </a:lnTo>
                  <a:lnTo>
                    <a:pt x="115" y="131"/>
                  </a:lnTo>
                  <a:lnTo>
                    <a:pt x="115" y="0"/>
                  </a:lnTo>
                  <a:lnTo>
                    <a:pt x="93" y="0"/>
                  </a:lnTo>
                  <a:lnTo>
                    <a:pt x="86" y="2"/>
                  </a:lnTo>
                  <a:lnTo>
                    <a:pt x="60" y="2"/>
                  </a:lnTo>
                  <a:lnTo>
                    <a:pt x="52" y="4"/>
                  </a:lnTo>
                  <a:lnTo>
                    <a:pt x="45" y="4"/>
                  </a:lnTo>
                  <a:lnTo>
                    <a:pt x="38" y="7"/>
                  </a:lnTo>
                  <a:lnTo>
                    <a:pt x="31" y="7"/>
                  </a:lnTo>
                  <a:lnTo>
                    <a:pt x="26" y="9"/>
                  </a:lnTo>
                  <a:lnTo>
                    <a:pt x="19" y="9"/>
                  </a:lnTo>
                  <a:lnTo>
                    <a:pt x="4" y="14"/>
                  </a:lnTo>
                  <a:lnTo>
                    <a:pt x="2" y="28"/>
                  </a:lnTo>
                  <a:lnTo>
                    <a:pt x="2" y="40"/>
                  </a:lnTo>
                  <a:lnTo>
                    <a:pt x="0" y="55"/>
                  </a:lnTo>
                  <a:lnTo>
                    <a:pt x="0" y="98"/>
                  </a:lnTo>
                  <a:lnTo>
                    <a:pt x="4" y="1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7" name="Freeform 1751"/>
            <p:cNvSpPr>
              <a:spLocks/>
            </p:cNvSpPr>
            <p:nvPr/>
          </p:nvSpPr>
          <p:spPr bwMode="auto">
            <a:xfrm>
              <a:off x="9470" y="2726"/>
              <a:ext cx="108" cy="132"/>
            </a:xfrm>
            <a:custGeom>
              <a:avLst/>
              <a:gdLst/>
              <a:ahLst/>
              <a:cxnLst>
                <a:cxn ang="0">
                  <a:pos x="2" y="110"/>
                </a:cxn>
                <a:cxn ang="0">
                  <a:pos x="4" y="124"/>
                </a:cxn>
                <a:cxn ang="0">
                  <a:pos x="12" y="127"/>
                </a:cxn>
                <a:cxn ang="0">
                  <a:pos x="16" y="127"/>
                </a:cxn>
                <a:cxn ang="0">
                  <a:pos x="24" y="129"/>
                </a:cxn>
                <a:cxn ang="0">
                  <a:pos x="50" y="129"/>
                </a:cxn>
                <a:cxn ang="0">
                  <a:pos x="57" y="131"/>
                </a:cxn>
                <a:cxn ang="0">
                  <a:pos x="62" y="129"/>
                </a:cxn>
                <a:cxn ang="0">
                  <a:pos x="84" y="129"/>
                </a:cxn>
                <a:cxn ang="0">
                  <a:pos x="88" y="127"/>
                </a:cxn>
                <a:cxn ang="0">
                  <a:pos x="103" y="127"/>
                </a:cxn>
                <a:cxn ang="0">
                  <a:pos x="108" y="124"/>
                </a:cxn>
                <a:cxn ang="0">
                  <a:pos x="108" y="0"/>
                </a:cxn>
                <a:cxn ang="0">
                  <a:pos x="96" y="0"/>
                </a:cxn>
                <a:cxn ang="0">
                  <a:pos x="88" y="2"/>
                </a:cxn>
                <a:cxn ang="0">
                  <a:pos x="57" y="2"/>
                </a:cxn>
                <a:cxn ang="0">
                  <a:pos x="50" y="4"/>
                </a:cxn>
                <a:cxn ang="0">
                  <a:pos x="43" y="4"/>
                </a:cxn>
                <a:cxn ang="0">
                  <a:pos x="36" y="7"/>
                </a:cxn>
                <a:cxn ang="0">
                  <a:pos x="31" y="7"/>
                </a:cxn>
                <a:cxn ang="0">
                  <a:pos x="24" y="9"/>
                </a:cxn>
                <a:cxn ang="0">
                  <a:pos x="16" y="9"/>
                </a:cxn>
                <a:cxn ang="0">
                  <a:pos x="12" y="11"/>
                </a:cxn>
                <a:cxn ang="0">
                  <a:pos x="4" y="14"/>
                </a:cxn>
                <a:cxn ang="0">
                  <a:pos x="2" y="26"/>
                </a:cxn>
                <a:cxn ang="0">
                  <a:pos x="0" y="40"/>
                </a:cxn>
                <a:cxn ang="0">
                  <a:pos x="0" y="93"/>
                </a:cxn>
                <a:cxn ang="0">
                  <a:pos x="2" y="110"/>
                </a:cxn>
              </a:cxnLst>
              <a:rect l="0" t="0" r="r" b="b"/>
              <a:pathLst>
                <a:path w="108" h="132">
                  <a:moveTo>
                    <a:pt x="2" y="110"/>
                  </a:moveTo>
                  <a:lnTo>
                    <a:pt x="4" y="124"/>
                  </a:lnTo>
                  <a:lnTo>
                    <a:pt x="12" y="127"/>
                  </a:lnTo>
                  <a:lnTo>
                    <a:pt x="16" y="127"/>
                  </a:lnTo>
                  <a:lnTo>
                    <a:pt x="24" y="129"/>
                  </a:lnTo>
                  <a:lnTo>
                    <a:pt x="50" y="129"/>
                  </a:lnTo>
                  <a:lnTo>
                    <a:pt x="57" y="131"/>
                  </a:lnTo>
                  <a:lnTo>
                    <a:pt x="62" y="129"/>
                  </a:lnTo>
                  <a:lnTo>
                    <a:pt x="84" y="129"/>
                  </a:lnTo>
                  <a:lnTo>
                    <a:pt x="88" y="127"/>
                  </a:lnTo>
                  <a:lnTo>
                    <a:pt x="103" y="127"/>
                  </a:lnTo>
                  <a:lnTo>
                    <a:pt x="108" y="124"/>
                  </a:lnTo>
                  <a:lnTo>
                    <a:pt x="108" y="0"/>
                  </a:lnTo>
                  <a:lnTo>
                    <a:pt x="96" y="0"/>
                  </a:lnTo>
                  <a:lnTo>
                    <a:pt x="88" y="2"/>
                  </a:lnTo>
                  <a:lnTo>
                    <a:pt x="57" y="2"/>
                  </a:lnTo>
                  <a:lnTo>
                    <a:pt x="50" y="4"/>
                  </a:lnTo>
                  <a:lnTo>
                    <a:pt x="43" y="4"/>
                  </a:lnTo>
                  <a:lnTo>
                    <a:pt x="36" y="7"/>
                  </a:lnTo>
                  <a:lnTo>
                    <a:pt x="31" y="7"/>
                  </a:lnTo>
                  <a:lnTo>
                    <a:pt x="24" y="9"/>
                  </a:lnTo>
                  <a:lnTo>
                    <a:pt x="16" y="9"/>
                  </a:lnTo>
                  <a:lnTo>
                    <a:pt x="12" y="11"/>
                  </a:lnTo>
                  <a:lnTo>
                    <a:pt x="4" y="14"/>
                  </a:lnTo>
                  <a:lnTo>
                    <a:pt x="2" y="26"/>
                  </a:lnTo>
                  <a:lnTo>
                    <a:pt x="0" y="40"/>
                  </a:lnTo>
                  <a:lnTo>
                    <a:pt x="0" y="93"/>
                  </a:lnTo>
                  <a:lnTo>
                    <a:pt x="2" y="110"/>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8" name="Freeform 1752"/>
            <p:cNvSpPr>
              <a:spLocks/>
            </p:cNvSpPr>
            <p:nvPr/>
          </p:nvSpPr>
          <p:spPr bwMode="auto">
            <a:xfrm>
              <a:off x="9470" y="2731"/>
              <a:ext cx="106" cy="122"/>
            </a:xfrm>
            <a:custGeom>
              <a:avLst/>
              <a:gdLst/>
              <a:ahLst/>
              <a:cxnLst>
                <a:cxn ang="0">
                  <a:pos x="4" y="100"/>
                </a:cxn>
                <a:cxn ang="0">
                  <a:pos x="7" y="117"/>
                </a:cxn>
                <a:cxn ang="0">
                  <a:pos x="14" y="117"/>
                </a:cxn>
                <a:cxn ang="0">
                  <a:pos x="19" y="120"/>
                </a:cxn>
                <a:cxn ang="0">
                  <a:pos x="26" y="120"/>
                </a:cxn>
                <a:cxn ang="0">
                  <a:pos x="31" y="122"/>
                </a:cxn>
                <a:cxn ang="0">
                  <a:pos x="74" y="122"/>
                </a:cxn>
                <a:cxn ang="0">
                  <a:pos x="81" y="120"/>
                </a:cxn>
                <a:cxn ang="0">
                  <a:pos x="93" y="120"/>
                </a:cxn>
                <a:cxn ang="0">
                  <a:pos x="98" y="117"/>
                </a:cxn>
                <a:cxn ang="0">
                  <a:pos x="105" y="115"/>
                </a:cxn>
                <a:cxn ang="0">
                  <a:pos x="105" y="0"/>
                </a:cxn>
                <a:cxn ang="0">
                  <a:pos x="55" y="0"/>
                </a:cxn>
                <a:cxn ang="0">
                  <a:pos x="50" y="2"/>
                </a:cxn>
                <a:cxn ang="0">
                  <a:pos x="38" y="2"/>
                </a:cxn>
                <a:cxn ang="0">
                  <a:pos x="31" y="4"/>
                </a:cxn>
                <a:cxn ang="0">
                  <a:pos x="26" y="7"/>
                </a:cxn>
                <a:cxn ang="0">
                  <a:pos x="19" y="7"/>
                </a:cxn>
                <a:cxn ang="0">
                  <a:pos x="14" y="9"/>
                </a:cxn>
                <a:cxn ang="0">
                  <a:pos x="7" y="12"/>
                </a:cxn>
                <a:cxn ang="0">
                  <a:pos x="2" y="36"/>
                </a:cxn>
                <a:cxn ang="0">
                  <a:pos x="2" y="48"/>
                </a:cxn>
                <a:cxn ang="0">
                  <a:pos x="0" y="60"/>
                </a:cxn>
                <a:cxn ang="0">
                  <a:pos x="0" y="74"/>
                </a:cxn>
                <a:cxn ang="0">
                  <a:pos x="2" y="86"/>
                </a:cxn>
                <a:cxn ang="0">
                  <a:pos x="4" y="100"/>
                </a:cxn>
              </a:cxnLst>
              <a:rect l="0" t="0" r="r" b="b"/>
              <a:pathLst>
                <a:path w="106" h="122">
                  <a:moveTo>
                    <a:pt x="4" y="100"/>
                  </a:moveTo>
                  <a:lnTo>
                    <a:pt x="7" y="117"/>
                  </a:lnTo>
                  <a:lnTo>
                    <a:pt x="14" y="117"/>
                  </a:lnTo>
                  <a:lnTo>
                    <a:pt x="19" y="120"/>
                  </a:lnTo>
                  <a:lnTo>
                    <a:pt x="26" y="120"/>
                  </a:lnTo>
                  <a:lnTo>
                    <a:pt x="31" y="122"/>
                  </a:lnTo>
                  <a:lnTo>
                    <a:pt x="74" y="122"/>
                  </a:lnTo>
                  <a:lnTo>
                    <a:pt x="81" y="120"/>
                  </a:lnTo>
                  <a:lnTo>
                    <a:pt x="93" y="120"/>
                  </a:lnTo>
                  <a:lnTo>
                    <a:pt x="98" y="117"/>
                  </a:lnTo>
                  <a:lnTo>
                    <a:pt x="105" y="115"/>
                  </a:lnTo>
                  <a:lnTo>
                    <a:pt x="105" y="0"/>
                  </a:lnTo>
                  <a:lnTo>
                    <a:pt x="55" y="0"/>
                  </a:lnTo>
                  <a:lnTo>
                    <a:pt x="50" y="2"/>
                  </a:lnTo>
                  <a:lnTo>
                    <a:pt x="38" y="2"/>
                  </a:lnTo>
                  <a:lnTo>
                    <a:pt x="31" y="4"/>
                  </a:lnTo>
                  <a:lnTo>
                    <a:pt x="26" y="7"/>
                  </a:lnTo>
                  <a:lnTo>
                    <a:pt x="19" y="7"/>
                  </a:lnTo>
                  <a:lnTo>
                    <a:pt x="14" y="9"/>
                  </a:lnTo>
                  <a:lnTo>
                    <a:pt x="7" y="12"/>
                  </a:lnTo>
                  <a:lnTo>
                    <a:pt x="2" y="36"/>
                  </a:lnTo>
                  <a:lnTo>
                    <a:pt x="2" y="48"/>
                  </a:lnTo>
                  <a:lnTo>
                    <a:pt x="0" y="60"/>
                  </a:lnTo>
                  <a:lnTo>
                    <a:pt x="0" y="74"/>
                  </a:lnTo>
                  <a:lnTo>
                    <a:pt x="2" y="86"/>
                  </a:lnTo>
                  <a:lnTo>
                    <a:pt x="4" y="100"/>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9" name="Freeform 1753"/>
            <p:cNvSpPr>
              <a:spLocks/>
            </p:cNvSpPr>
            <p:nvPr/>
          </p:nvSpPr>
          <p:spPr bwMode="auto">
            <a:xfrm>
              <a:off x="9472" y="2733"/>
              <a:ext cx="101" cy="118"/>
            </a:xfrm>
            <a:custGeom>
              <a:avLst/>
              <a:gdLst/>
              <a:ahLst/>
              <a:cxnLst>
                <a:cxn ang="0">
                  <a:pos x="31" y="115"/>
                </a:cxn>
                <a:cxn ang="0">
                  <a:pos x="36" y="117"/>
                </a:cxn>
                <a:cxn ang="0">
                  <a:pos x="69" y="117"/>
                </a:cxn>
                <a:cxn ang="0">
                  <a:pos x="76" y="115"/>
                </a:cxn>
                <a:cxn ang="0">
                  <a:pos x="81" y="115"/>
                </a:cxn>
                <a:cxn ang="0">
                  <a:pos x="86" y="112"/>
                </a:cxn>
                <a:cxn ang="0">
                  <a:pos x="93" y="110"/>
                </a:cxn>
                <a:cxn ang="0">
                  <a:pos x="98" y="110"/>
                </a:cxn>
                <a:cxn ang="0">
                  <a:pos x="100" y="81"/>
                </a:cxn>
                <a:cxn ang="0">
                  <a:pos x="100" y="26"/>
                </a:cxn>
                <a:cxn ang="0">
                  <a:pos x="98" y="0"/>
                </a:cxn>
                <a:cxn ang="0">
                  <a:pos x="48" y="0"/>
                </a:cxn>
                <a:cxn ang="0">
                  <a:pos x="40" y="2"/>
                </a:cxn>
                <a:cxn ang="0">
                  <a:pos x="36" y="2"/>
                </a:cxn>
                <a:cxn ang="0">
                  <a:pos x="31" y="4"/>
                </a:cxn>
                <a:cxn ang="0">
                  <a:pos x="23" y="4"/>
                </a:cxn>
                <a:cxn ang="0">
                  <a:pos x="19" y="7"/>
                </a:cxn>
                <a:cxn ang="0">
                  <a:pos x="14" y="9"/>
                </a:cxn>
                <a:cxn ang="0">
                  <a:pos x="7" y="12"/>
                </a:cxn>
                <a:cxn ang="0">
                  <a:pos x="4" y="24"/>
                </a:cxn>
                <a:cxn ang="0">
                  <a:pos x="2" y="33"/>
                </a:cxn>
                <a:cxn ang="0">
                  <a:pos x="2" y="45"/>
                </a:cxn>
                <a:cxn ang="0">
                  <a:pos x="0" y="57"/>
                </a:cxn>
                <a:cxn ang="0">
                  <a:pos x="0" y="69"/>
                </a:cxn>
                <a:cxn ang="0">
                  <a:pos x="2" y="84"/>
                </a:cxn>
                <a:cxn ang="0">
                  <a:pos x="4" y="96"/>
                </a:cxn>
                <a:cxn ang="0">
                  <a:pos x="7" y="110"/>
                </a:cxn>
                <a:cxn ang="0">
                  <a:pos x="14" y="112"/>
                </a:cxn>
                <a:cxn ang="0">
                  <a:pos x="19" y="115"/>
                </a:cxn>
                <a:cxn ang="0">
                  <a:pos x="31" y="115"/>
                </a:cxn>
              </a:cxnLst>
              <a:rect l="0" t="0" r="r" b="b"/>
              <a:pathLst>
                <a:path w="101" h="118">
                  <a:moveTo>
                    <a:pt x="31" y="115"/>
                  </a:moveTo>
                  <a:lnTo>
                    <a:pt x="36" y="117"/>
                  </a:lnTo>
                  <a:lnTo>
                    <a:pt x="69" y="117"/>
                  </a:lnTo>
                  <a:lnTo>
                    <a:pt x="76" y="115"/>
                  </a:lnTo>
                  <a:lnTo>
                    <a:pt x="81" y="115"/>
                  </a:lnTo>
                  <a:lnTo>
                    <a:pt x="86" y="112"/>
                  </a:lnTo>
                  <a:lnTo>
                    <a:pt x="93" y="110"/>
                  </a:lnTo>
                  <a:lnTo>
                    <a:pt x="98" y="110"/>
                  </a:lnTo>
                  <a:lnTo>
                    <a:pt x="100" y="81"/>
                  </a:lnTo>
                  <a:lnTo>
                    <a:pt x="100" y="26"/>
                  </a:lnTo>
                  <a:lnTo>
                    <a:pt x="98" y="0"/>
                  </a:lnTo>
                  <a:lnTo>
                    <a:pt x="48" y="0"/>
                  </a:lnTo>
                  <a:lnTo>
                    <a:pt x="40" y="2"/>
                  </a:lnTo>
                  <a:lnTo>
                    <a:pt x="36" y="2"/>
                  </a:lnTo>
                  <a:lnTo>
                    <a:pt x="31" y="4"/>
                  </a:lnTo>
                  <a:lnTo>
                    <a:pt x="23" y="4"/>
                  </a:lnTo>
                  <a:lnTo>
                    <a:pt x="19" y="7"/>
                  </a:lnTo>
                  <a:lnTo>
                    <a:pt x="14" y="9"/>
                  </a:lnTo>
                  <a:lnTo>
                    <a:pt x="7" y="12"/>
                  </a:lnTo>
                  <a:lnTo>
                    <a:pt x="4" y="24"/>
                  </a:lnTo>
                  <a:lnTo>
                    <a:pt x="2" y="33"/>
                  </a:lnTo>
                  <a:lnTo>
                    <a:pt x="2" y="45"/>
                  </a:lnTo>
                  <a:lnTo>
                    <a:pt x="0" y="57"/>
                  </a:lnTo>
                  <a:lnTo>
                    <a:pt x="0" y="69"/>
                  </a:lnTo>
                  <a:lnTo>
                    <a:pt x="2" y="84"/>
                  </a:lnTo>
                  <a:lnTo>
                    <a:pt x="4" y="96"/>
                  </a:lnTo>
                  <a:lnTo>
                    <a:pt x="7" y="110"/>
                  </a:lnTo>
                  <a:lnTo>
                    <a:pt x="14" y="112"/>
                  </a:lnTo>
                  <a:lnTo>
                    <a:pt x="19" y="115"/>
                  </a:lnTo>
                  <a:lnTo>
                    <a:pt x="31" y="115"/>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0" name="Freeform 1754"/>
            <p:cNvSpPr>
              <a:spLocks/>
            </p:cNvSpPr>
            <p:nvPr/>
          </p:nvSpPr>
          <p:spPr bwMode="auto">
            <a:xfrm>
              <a:off x="9475" y="2735"/>
              <a:ext cx="96" cy="113"/>
            </a:xfrm>
            <a:custGeom>
              <a:avLst/>
              <a:gdLst/>
              <a:ahLst/>
              <a:cxnLst>
                <a:cxn ang="0">
                  <a:pos x="4" y="91"/>
                </a:cxn>
                <a:cxn ang="0">
                  <a:pos x="7" y="105"/>
                </a:cxn>
                <a:cxn ang="0">
                  <a:pos x="12" y="105"/>
                </a:cxn>
                <a:cxn ang="0">
                  <a:pos x="19" y="108"/>
                </a:cxn>
                <a:cxn ang="0">
                  <a:pos x="23" y="110"/>
                </a:cxn>
                <a:cxn ang="0">
                  <a:pos x="28" y="110"/>
                </a:cxn>
                <a:cxn ang="0">
                  <a:pos x="33" y="112"/>
                </a:cxn>
                <a:cxn ang="0">
                  <a:pos x="60" y="112"/>
                </a:cxn>
                <a:cxn ang="0">
                  <a:pos x="67" y="110"/>
                </a:cxn>
                <a:cxn ang="0">
                  <a:pos x="72" y="110"/>
                </a:cxn>
                <a:cxn ang="0">
                  <a:pos x="76" y="108"/>
                </a:cxn>
                <a:cxn ang="0">
                  <a:pos x="81" y="108"/>
                </a:cxn>
                <a:cxn ang="0">
                  <a:pos x="88" y="105"/>
                </a:cxn>
                <a:cxn ang="0">
                  <a:pos x="93" y="103"/>
                </a:cxn>
                <a:cxn ang="0">
                  <a:pos x="96" y="76"/>
                </a:cxn>
                <a:cxn ang="0">
                  <a:pos x="96" y="50"/>
                </a:cxn>
                <a:cxn ang="0">
                  <a:pos x="93" y="26"/>
                </a:cxn>
                <a:cxn ang="0">
                  <a:pos x="93" y="0"/>
                </a:cxn>
                <a:cxn ang="0">
                  <a:pos x="45" y="0"/>
                </a:cxn>
                <a:cxn ang="0">
                  <a:pos x="38" y="2"/>
                </a:cxn>
                <a:cxn ang="0">
                  <a:pos x="33" y="2"/>
                </a:cxn>
                <a:cxn ang="0">
                  <a:pos x="28" y="4"/>
                </a:cxn>
                <a:cxn ang="0">
                  <a:pos x="23" y="4"/>
                </a:cxn>
                <a:cxn ang="0">
                  <a:pos x="19" y="7"/>
                </a:cxn>
                <a:cxn ang="0">
                  <a:pos x="12" y="9"/>
                </a:cxn>
                <a:cxn ang="0">
                  <a:pos x="7" y="12"/>
                </a:cxn>
                <a:cxn ang="0">
                  <a:pos x="4" y="21"/>
                </a:cxn>
                <a:cxn ang="0">
                  <a:pos x="2" y="33"/>
                </a:cxn>
                <a:cxn ang="0">
                  <a:pos x="0" y="43"/>
                </a:cxn>
                <a:cxn ang="0">
                  <a:pos x="0" y="67"/>
                </a:cxn>
                <a:cxn ang="0">
                  <a:pos x="4" y="91"/>
                </a:cxn>
              </a:cxnLst>
              <a:rect l="0" t="0" r="r" b="b"/>
              <a:pathLst>
                <a:path w="96" h="113">
                  <a:moveTo>
                    <a:pt x="4" y="91"/>
                  </a:moveTo>
                  <a:lnTo>
                    <a:pt x="7" y="105"/>
                  </a:lnTo>
                  <a:lnTo>
                    <a:pt x="12" y="105"/>
                  </a:lnTo>
                  <a:lnTo>
                    <a:pt x="19" y="108"/>
                  </a:lnTo>
                  <a:lnTo>
                    <a:pt x="23" y="110"/>
                  </a:lnTo>
                  <a:lnTo>
                    <a:pt x="28" y="110"/>
                  </a:lnTo>
                  <a:lnTo>
                    <a:pt x="33" y="112"/>
                  </a:lnTo>
                  <a:lnTo>
                    <a:pt x="60" y="112"/>
                  </a:lnTo>
                  <a:lnTo>
                    <a:pt x="67" y="110"/>
                  </a:lnTo>
                  <a:lnTo>
                    <a:pt x="72" y="110"/>
                  </a:lnTo>
                  <a:lnTo>
                    <a:pt x="76" y="108"/>
                  </a:lnTo>
                  <a:lnTo>
                    <a:pt x="81" y="108"/>
                  </a:lnTo>
                  <a:lnTo>
                    <a:pt x="88" y="105"/>
                  </a:lnTo>
                  <a:lnTo>
                    <a:pt x="93" y="103"/>
                  </a:lnTo>
                  <a:lnTo>
                    <a:pt x="96" y="76"/>
                  </a:lnTo>
                  <a:lnTo>
                    <a:pt x="96" y="50"/>
                  </a:lnTo>
                  <a:lnTo>
                    <a:pt x="93" y="26"/>
                  </a:lnTo>
                  <a:lnTo>
                    <a:pt x="93" y="0"/>
                  </a:lnTo>
                  <a:lnTo>
                    <a:pt x="45" y="0"/>
                  </a:lnTo>
                  <a:lnTo>
                    <a:pt x="38" y="2"/>
                  </a:lnTo>
                  <a:lnTo>
                    <a:pt x="33" y="2"/>
                  </a:lnTo>
                  <a:lnTo>
                    <a:pt x="28" y="4"/>
                  </a:lnTo>
                  <a:lnTo>
                    <a:pt x="23" y="4"/>
                  </a:lnTo>
                  <a:lnTo>
                    <a:pt x="19" y="7"/>
                  </a:lnTo>
                  <a:lnTo>
                    <a:pt x="12" y="9"/>
                  </a:lnTo>
                  <a:lnTo>
                    <a:pt x="7" y="12"/>
                  </a:lnTo>
                  <a:lnTo>
                    <a:pt x="4" y="21"/>
                  </a:lnTo>
                  <a:lnTo>
                    <a:pt x="2" y="33"/>
                  </a:lnTo>
                  <a:lnTo>
                    <a:pt x="0" y="43"/>
                  </a:lnTo>
                  <a:lnTo>
                    <a:pt x="0" y="67"/>
                  </a:lnTo>
                  <a:lnTo>
                    <a:pt x="4" y="91"/>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1" name="Freeform 1755"/>
            <p:cNvSpPr>
              <a:spLocks/>
            </p:cNvSpPr>
            <p:nvPr/>
          </p:nvSpPr>
          <p:spPr bwMode="auto">
            <a:xfrm>
              <a:off x="9477" y="2738"/>
              <a:ext cx="89" cy="108"/>
            </a:xfrm>
            <a:custGeom>
              <a:avLst/>
              <a:gdLst/>
              <a:ahLst/>
              <a:cxnLst>
                <a:cxn ang="0">
                  <a:pos x="7" y="12"/>
                </a:cxn>
                <a:cxn ang="0">
                  <a:pos x="0" y="40"/>
                </a:cxn>
                <a:cxn ang="0">
                  <a:pos x="0" y="74"/>
                </a:cxn>
                <a:cxn ang="0">
                  <a:pos x="2" y="86"/>
                </a:cxn>
                <a:cxn ang="0">
                  <a:pos x="7" y="98"/>
                </a:cxn>
                <a:cxn ang="0">
                  <a:pos x="16" y="103"/>
                </a:cxn>
                <a:cxn ang="0">
                  <a:pos x="21" y="103"/>
                </a:cxn>
                <a:cxn ang="0">
                  <a:pos x="26" y="105"/>
                </a:cxn>
                <a:cxn ang="0">
                  <a:pos x="38" y="105"/>
                </a:cxn>
                <a:cxn ang="0">
                  <a:pos x="43" y="108"/>
                </a:cxn>
                <a:cxn ang="0">
                  <a:pos x="47" y="108"/>
                </a:cxn>
                <a:cxn ang="0">
                  <a:pos x="52" y="105"/>
                </a:cxn>
                <a:cxn ang="0">
                  <a:pos x="62" y="105"/>
                </a:cxn>
                <a:cxn ang="0">
                  <a:pos x="67" y="103"/>
                </a:cxn>
                <a:cxn ang="0">
                  <a:pos x="72" y="103"/>
                </a:cxn>
                <a:cxn ang="0">
                  <a:pos x="86" y="96"/>
                </a:cxn>
                <a:cxn ang="0">
                  <a:pos x="88" y="72"/>
                </a:cxn>
                <a:cxn ang="0">
                  <a:pos x="88" y="24"/>
                </a:cxn>
                <a:cxn ang="0">
                  <a:pos x="86" y="2"/>
                </a:cxn>
                <a:cxn ang="0">
                  <a:pos x="81" y="2"/>
                </a:cxn>
                <a:cxn ang="0">
                  <a:pos x="76" y="0"/>
                </a:cxn>
                <a:cxn ang="0">
                  <a:pos x="43" y="0"/>
                </a:cxn>
                <a:cxn ang="0">
                  <a:pos x="36" y="2"/>
                </a:cxn>
                <a:cxn ang="0">
                  <a:pos x="26" y="2"/>
                </a:cxn>
                <a:cxn ang="0">
                  <a:pos x="21" y="4"/>
                </a:cxn>
                <a:cxn ang="0">
                  <a:pos x="7" y="12"/>
                </a:cxn>
              </a:cxnLst>
              <a:rect l="0" t="0" r="r" b="b"/>
              <a:pathLst>
                <a:path w="89" h="108">
                  <a:moveTo>
                    <a:pt x="7" y="12"/>
                  </a:moveTo>
                  <a:lnTo>
                    <a:pt x="0" y="40"/>
                  </a:lnTo>
                  <a:lnTo>
                    <a:pt x="0" y="74"/>
                  </a:lnTo>
                  <a:lnTo>
                    <a:pt x="2" y="86"/>
                  </a:lnTo>
                  <a:lnTo>
                    <a:pt x="7" y="98"/>
                  </a:lnTo>
                  <a:lnTo>
                    <a:pt x="16" y="103"/>
                  </a:lnTo>
                  <a:lnTo>
                    <a:pt x="21" y="103"/>
                  </a:lnTo>
                  <a:lnTo>
                    <a:pt x="26" y="105"/>
                  </a:lnTo>
                  <a:lnTo>
                    <a:pt x="38" y="105"/>
                  </a:lnTo>
                  <a:lnTo>
                    <a:pt x="43" y="108"/>
                  </a:lnTo>
                  <a:lnTo>
                    <a:pt x="47" y="108"/>
                  </a:lnTo>
                  <a:lnTo>
                    <a:pt x="52" y="105"/>
                  </a:lnTo>
                  <a:lnTo>
                    <a:pt x="62" y="105"/>
                  </a:lnTo>
                  <a:lnTo>
                    <a:pt x="67" y="103"/>
                  </a:lnTo>
                  <a:lnTo>
                    <a:pt x="72" y="103"/>
                  </a:lnTo>
                  <a:lnTo>
                    <a:pt x="86" y="96"/>
                  </a:lnTo>
                  <a:lnTo>
                    <a:pt x="88" y="72"/>
                  </a:lnTo>
                  <a:lnTo>
                    <a:pt x="88" y="24"/>
                  </a:lnTo>
                  <a:lnTo>
                    <a:pt x="86" y="2"/>
                  </a:lnTo>
                  <a:lnTo>
                    <a:pt x="81" y="2"/>
                  </a:lnTo>
                  <a:lnTo>
                    <a:pt x="76" y="0"/>
                  </a:lnTo>
                  <a:lnTo>
                    <a:pt x="43" y="0"/>
                  </a:lnTo>
                  <a:lnTo>
                    <a:pt x="36" y="2"/>
                  </a:lnTo>
                  <a:lnTo>
                    <a:pt x="26" y="2"/>
                  </a:lnTo>
                  <a:lnTo>
                    <a:pt x="21" y="4"/>
                  </a:lnTo>
                  <a:lnTo>
                    <a:pt x="7" y="12"/>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2" name="Freeform 1756"/>
            <p:cNvSpPr>
              <a:spLocks/>
            </p:cNvSpPr>
            <p:nvPr/>
          </p:nvSpPr>
          <p:spPr bwMode="auto">
            <a:xfrm>
              <a:off x="9477" y="2740"/>
              <a:ext cx="87" cy="101"/>
            </a:xfrm>
            <a:custGeom>
              <a:avLst/>
              <a:gdLst/>
              <a:ahLst/>
              <a:cxnLst>
                <a:cxn ang="0">
                  <a:pos x="9" y="12"/>
                </a:cxn>
                <a:cxn ang="0">
                  <a:pos x="7" y="21"/>
                </a:cxn>
                <a:cxn ang="0">
                  <a:pos x="2" y="31"/>
                </a:cxn>
                <a:cxn ang="0">
                  <a:pos x="2" y="38"/>
                </a:cxn>
                <a:cxn ang="0">
                  <a:pos x="0" y="48"/>
                </a:cxn>
                <a:cxn ang="0">
                  <a:pos x="2" y="60"/>
                </a:cxn>
                <a:cxn ang="0">
                  <a:pos x="2" y="69"/>
                </a:cxn>
                <a:cxn ang="0">
                  <a:pos x="4" y="79"/>
                </a:cxn>
                <a:cxn ang="0">
                  <a:pos x="9" y="91"/>
                </a:cxn>
                <a:cxn ang="0">
                  <a:pos x="28" y="100"/>
                </a:cxn>
                <a:cxn ang="0">
                  <a:pos x="60" y="100"/>
                </a:cxn>
                <a:cxn ang="0">
                  <a:pos x="69" y="96"/>
                </a:cxn>
                <a:cxn ang="0">
                  <a:pos x="74" y="96"/>
                </a:cxn>
                <a:cxn ang="0">
                  <a:pos x="83" y="91"/>
                </a:cxn>
                <a:cxn ang="0">
                  <a:pos x="86" y="69"/>
                </a:cxn>
                <a:cxn ang="0">
                  <a:pos x="86" y="24"/>
                </a:cxn>
                <a:cxn ang="0">
                  <a:pos x="83" y="2"/>
                </a:cxn>
                <a:cxn ang="0">
                  <a:pos x="74" y="2"/>
                </a:cxn>
                <a:cxn ang="0">
                  <a:pos x="69" y="0"/>
                </a:cxn>
                <a:cxn ang="0">
                  <a:pos x="36" y="0"/>
                </a:cxn>
                <a:cxn ang="0">
                  <a:pos x="33" y="2"/>
                </a:cxn>
                <a:cxn ang="0">
                  <a:pos x="28" y="2"/>
                </a:cxn>
                <a:cxn ang="0">
                  <a:pos x="9" y="12"/>
                </a:cxn>
              </a:cxnLst>
              <a:rect l="0" t="0" r="r" b="b"/>
              <a:pathLst>
                <a:path w="87" h="101">
                  <a:moveTo>
                    <a:pt x="9" y="12"/>
                  </a:moveTo>
                  <a:lnTo>
                    <a:pt x="7" y="21"/>
                  </a:lnTo>
                  <a:lnTo>
                    <a:pt x="2" y="31"/>
                  </a:lnTo>
                  <a:lnTo>
                    <a:pt x="2" y="38"/>
                  </a:lnTo>
                  <a:lnTo>
                    <a:pt x="0" y="48"/>
                  </a:lnTo>
                  <a:lnTo>
                    <a:pt x="2" y="60"/>
                  </a:lnTo>
                  <a:lnTo>
                    <a:pt x="2" y="69"/>
                  </a:lnTo>
                  <a:lnTo>
                    <a:pt x="4" y="79"/>
                  </a:lnTo>
                  <a:lnTo>
                    <a:pt x="9" y="91"/>
                  </a:lnTo>
                  <a:lnTo>
                    <a:pt x="28" y="100"/>
                  </a:lnTo>
                  <a:lnTo>
                    <a:pt x="60" y="100"/>
                  </a:lnTo>
                  <a:lnTo>
                    <a:pt x="69" y="96"/>
                  </a:lnTo>
                  <a:lnTo>
                    <a:pt x="74" y="96"/>
                  </a:lnTo>
                  <a:lnTo>
                    <a:pt x="83" y="91"/>
                  </a:lnTo>
                  <a:lnTo>
                    <a:pt x="86" y="69"/>
                  </a:lnTo>
                  <a:lnTo>
                    <a:pt x="86" y="24"/>
                  </a:lnTo>
                  <a:lnTo>
                    <a:pt x="83" y="2"/>
                  </a:lnTo>
                  <a:lnTo>
                    <a:pt x="74" y="2"/>
                  </a:lnTo>
                  <a:lnTo>
                    <a:pt x="69" y="0"/>
                  </a:lnTo>
                  <a:lnTo>
                    <a:pt x="36" y="0"/>
                  </a:lnTo>
                  <a:lnTo>
                    <a:pt x="33" y="2"/>
                  </a:lnTo>
                  <a:lnTo>
                    <a:pt x="28" y="2"/>
                  </a:lnTo>
                  <a:lnTo>
                    <a:pt x="9" y="12"/>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3" name="Freeform 1757"/>
            <p:cNvSpPr>
              <a:spLocks/>
            </p:cNvSpPr>
            <p:nvPr/>
          </p:nvSpPr>
          <p:spPr bwMode="auto">
            <a:xfrm>
              <a:off x="9480" y="2743"/>
              <a:ext cx="81" cy="96"/>
            </a:xfrm>
            <a:custGeom>
              <a:avLst/>
              <a:gdLst/>
              <a:ahLst/>
              <a:cxnLst>
                <a:cxn ang="0">
                  <a:pos x="4" y="74"/>
                </a:cxn>
                <a:cxn ang="0">
                  <a:pos x="9" y="86"/>
                </a:cxn>
                <a:cxn ang="0">
                  <a:pos x="19" y="91"/>
                </a:cxn>
                <a:cxn ang="0">
                  <a:pos x="21" y="93"/>
                </a:cxn>
                <a:cxn ang="0">
                  <a:pos x="26" y="93"/>
                </a:cxn>
                <a:cxn ang="0">
                  <a:pos x="31" y="96"/>
                </a:cxn>
                <a:cxn ang="0">
                  <a:pos x="52" y="96"/>
                </a:cxn>
                <a:cxn ang="0">
                  <a:pos x="57" y="93"/>
                </a:cxn>
                <a:cxn ang="0">
                  <a:pos x="60" y="93"/>
                </a:cxn>
                <a:cxn ang="0">
                  <a:pos x="74" y="86"/>
                </a:cxn>
                <a:cxn ang="0">
                  <a:pos x="76" y="84"/>
                </a:cxn>
                <a:cxn ang="0">
                  <a:pos x="81" y="64"/>
                </a:cxn>
                <a:cxn ang="0">
                  <a:pos x="81" y="43"/>
                </a:cxn>
                <a:cxn ang="0">
                  <a:pos x="79" y="24"/>
                </a:cxn>
                <a:cxn ang="0">
                  <a:pos x="76" y="2"/>
                </a:cxn>
                <a:cxn ang="0">
                  <a:pos x="69" y="2"/>
                </a:cxn>
                <a:cxn ang="0">
                  <a:pos x="64" y="0"/>
                </a:cxn>
                <a:cxn ang="0">
                  <a:pos x="31" y="0"/>
                </a:cxn>
                <a:cxn ang="0">
                  <a:pos x="21" y="4"/>
                </a:cxn>
                <a:cxn ang="0">
                  <a:pos x="19" y="7"/>
                </a:cxn>
                <a:cxn ang="0">
                  <a:pos x="9" y="12"/>
                </a:cxn>
                <a:cxn ang="0">
                  <a:pos x="4" y="19"/>
                </a:cxn>
                <a:cxn ang="0">
                  <a:pos x="0" y="38"/>
                </a:cxn>
                <a:cxn ang="0">
                  <a:pos x="0" y="55"/>
                </a:cxn>
                <a:cxn ang="0">
                  <a:pos x="4" y="74"/>
                </a:cxn>
              </a:cxnLst>
              <a:rect l="0" t="0" r="r" b="b"/>
              <a:pathLst>
                <a:path w="81" h="96">
                  <a:moveTo>
                    <a:pt x="4" y="74"/>
                  </a:moveTo>
                  <a:lnTo>
                    <a:pt x="9" y="86"/>
                  </a:lnTo>
                  <a:lnTo>
                    <a:pt x="19" y="91"/>
                  </a:lnTo>
                  <a:lnTo>
                    <a:pt x="21" y="93"/>
                  </a:lnTo>
                  <a:lnTo>
                    <a:pt x="26" y="93"/>
                  </a:lnTo>
                  <a:lnTo>
                    <a:pt x="31" y="96"/>
                  </a:lnTo>
                  <a:lnTo>
                    <a:pt x="52" y="96"/>
                  </a:lnTo>
                  <a:lnTo>
                    <a:pt x="57" y="93"/>
                  </a:lnTo>
                  <a:lnTo>
                    <a:pt x="60" y="93"/>
                  </a:lnTo>
                  <a:lnTo>
                    <a:pt x="74" y="86"/>
                  </a:lnTo>
                  <a:lnTo>
                    <a:pt x="76" y="84"/>
                  </a:lnTo>
                  <a:lnTo>
                    <a:pt x="81" y="64"/>
                  </a:lnTo>
                  <a:lnTo>
                    <a:pt x="81" y="43"/>
                  </a:lnTo>
                  <a:lnTo>
                    <a:pt x="79" y="24"/>
                  </a:lnTo>
                  <a:lnTo>
                    <a:pt x="76" y="2"/>
                  </a:lnTo>
                  <a:lnTo>
                    <a:pt x="69" y="2"/>
                  </a:lnTo>
                  <a:lnTo>
                    <a:pt x="64" y="0"/>
                  </a:lnTo>
                  <a:lnTo>
                    <a:pt x="31" y="0"/>
                  </a:lnTo>
                  <a:lnTo>
                    <a:pt x="21" y="4"/>
                  </a:lnTo>
                  <a:lnTo>
                    <a:pt x="19" y="7"/>
                  </a:lnTo>
                  <a:lnTo>
                    <a:pt x="9" y="12"/>
                  </a:lnTo>
                  <a:lnTo>
                    <a:pt x="4" y="19"/>
                  </a:lnTo>
                  <a:lnTo>
                    <a:pt x="0" y="38"/>
                  </a:lnTo>
                  <a:lnTo>
                    <a:pt x="0" y="55"/>
                  </a:lnTo>
                  <a:lnTo>
                    <a:pt x="4" y="74"/>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4" name="Freeform 1758"/>
            <p:cNvSpPr>
              <a:spLocks/>
            </p:cNvSpPr>
            <p:nvPr/>
          </p:nvSpPr>
          <p:spPr bwMode="auto">
            <a:xfrm>
              <a:off x="9482" y="2745"/>
              <a:ext cx="77" cy="91"/>
            </a:xfrm>
            <a:custGeom>
              <a:avLst/>
              <a:gdLst/>
              <a:ahLst/>
              <a:cxnLst>
                <a:cxn ang="0">
                  <a:pos x="2" y="26"/>
                </a:cxn>
                <a:cxn ang="0">
                  <a:pos x="0" y="36"/>
                </a:cxn>
                <a:cxn ang="0">
                  <a:pos x="0" y="50"/>
                </a:cxn>
                <a:cxn ang="0">
                  <a:pos x="4" y="69"/>
                </a:cxn>
                <a:cxn ang="0">
                  <a:pos x="9" y="79"/>
                </a:cxn>
                <a:cxn ang="0">
                  <a:pos x="14" y="81"/>
                </a:cxn>
                <a:cxn ang="0">
                  <a:pos x="16" y="84"/>
                </a:cxn>
                <a:cxn ang="0">
                  <a:pos x="26" y="88"/>
                </a:cxn>
                <a:cxn ang="0">
                  <a:pos x="28" y="91"/>
                </a:cxn>
                <a:cxn ang="0">
                  <a:pos x="45" y="91"/>
                </a:cxn>
                <a:cxn ang="0">
                  <a:pos x="47" y="88"/>
                </a:cxn>
                <a:cxn ang="0">
                  <a:pos x="52" y="88"/>
                </a:cxn>
                <a:cxn ang="0">
                  <a:pos x="55" y="86"/>
                </a:cxn>
                <a:cxn ang="0">
                  <a:pos x="60" y="86"/>
                </a:cxn>
                <a:cxn ang="0">
                  <a:pos x="64" y="84"/>
                </a:cxn>
                <a:cxn ang="0">
                  <a:pos x="67" y="81"/>
                </a:cxn>
                <a:cxn ang="0">
                  <a:pos x="72" y="79"/>
                </a:cxn>
                <a:cxn ang="0">
                  <a:pos x="74" y="69"/>
                </a:cxn>
                <a:cxn ang="0">
                  <a:pos x="74" y="60"/>
                </a:cxn>
                <a:cxn ang="0">
                  <a:pos x="76" y="50"/>
                </a:cxn>
                <a:cxn ang="0">
                  <a:pos x="76" y="31"/>
                </a:cxn>
                <a:cxn ang="0">
                  <a:pos x="74" y="21"/>
                </a:cxn>
                <a:cxn ang="0">
                  <a:pos x="74" y="12"/>
                </a:cxn>
                <a:cxn ang="0">
                  <a:pos x="72" y="4"/>
                </a:cxn>
                <a:cxn ang="0">
                  <a:pos x="67" y="2"/>
                </a:cxn>
                <a:cxn ang="0">
                  <a:pos x="60" y="2"/>
                </a:cxn>
                <a:cxn ang="0">
                  <a:pos x="55" y="0"/>
                </a:cxn>
                <a:cxn ang="0">
                  <a:pos x="28" y="0"/>
                </a:cxn>
                <a:cxn ang="0">
                  <a:pos x="23" y="2"/>
                </a:cxn>
                <a:cxn ang="0">
                  <a:pos x="21" y="4"/>
                </a:cxn>
                <a:cxn ang="0">
                  <a:pos x="16" y="7"/>
                </a:cxn>
                <a:cxn ang="0">
                  <a:pos x="14" y="9"/>
                </a:cxn>
                <a:cxn ang="0">
                  <a:pos x="9" y="12"/>
                </a:cxn>
                <a:cxn ang="0">
                  <a:pos x="4" y="19"/>
                </a:cxn>
                <a:cxn ang="0">
                  <a:pos x="2" y="26"/>
                </a:cxn>
              </a:cxnLst>
              <a:rect l="0" t="0" r="r" b="b"/>
              <a:pathLst>
                <a:path w="77" h="91">
                  <a:moveTo>
                    <a:pt x="2" y="26"/>
                  </a:moveTo>
                  <a:lnTo>
                    <a:pt x="0" y="36"/>
                  </a:lnTo>
                  <a:lnTo>
                    <a:pt x="0" y="50"/>
                  </a:lnTo>
                  <a:lnTo>
                    <a:pt x="4" y="69"/>
                  </a:lnTo>
                  <a:lnTo>
                    <a:pt x="9" y="79"/>
                  </a:lnTo>
                  <a:lnTo>
                    <a:pt x="14" y="81"/>
                  </a:lnTo>
                  <a:lnTo>
                    <a:pt x="16" y="84"/>
                  </a:lnTo>
                  <a:lnTo>
                    <a:pt x="26" y="88"/>
                  </a:lnTo>
                  <a:lnTo>
                    <a:pt x="28" y="91"/>
                  </a:lnTo>
                  <a:lnTo>
                    <a:pt x="45" y="91"/>
                  </a:lnTo>
                  <a:lnTo>
                    <a:pt x="47" y="88"/>
                  </a:lnTo>
                  <a:lnTo>
                    <a:pt x="52" y="88"/>
                  </a:lnTo>
                  <a:lnTo>
                    <a:pt x="55" y="86"/>
                  </a:lnTo>
                  <a:lnTo>
                    <a:pt x="60" y="86"/>
                  </a:lnTo>
                  <a:lnTo>
                    <a:pt x="64" y="84"/>
                  </a:lnTo>
                  <a:lnTo>
                    <a:pt x="67" y="81"/>
                  </a:lnTo>
                  <a:lnTo>
                    <a:pt x="72" y="79"/>
                  </a:lnTo>
                  <a:lnTo>
                    <a:pt x="74" y="69"/>
                  </a:lnTo>
                  <a:lnTo>
                    <a:pt x="74" y="60"/>
                  </a:lnTo>
                  <a:lnTo>
                    <a:pt x="76" y="50"/>
                  </a:lnTo>
                  <a:lnTo>
                    <a:pt x="76" y="31"/>
                  </a:lnTo>
                  <a:lnTo>
                    <a:pt x="74" y="21"/>
                  </a:lnTo>
                  <a:lnTo>
                    <a:pt x="74" y="12"/>
                  </a:lnTo>
                  <a:lnTo>
                    <a:pt x="72" y="4"/>
                  </a:lnTo>
                  <a:lnTo>
                    <a:pt x="67" y="2"/>
                  </a:lnTo>
                  <a:lnTo>
                    <a:pt x="60" y="2"/>
                  </a:lnTo>
                  <a:lnTo>
                    <a:pt x="55" y="0"/>
                  </a:lnTo>
                  <a:lnTo>
                    <a:pt x="28" y="0"/>
                  </a:lnTo>
                  <a:lnTo>
                    <a:pt x="23" y="2"/>
                  </a:lnTo>
                  <a:lnTo>
                    <a:pt x="21" y="4"/>
                  </a:lnTo>
                  <a:lnTo>
                    <a:pt x="16" y="7"/>
                  </a:lnTo>
                  <a:lnTo>
                    <a:pt x="14" y="9"/>
                  </a:lnTo>
                  <a:lnTo>
                    <a:pt x="9" y="12"/>
                  </a:lnTo>
                  <a:lnTo>
                    <a:pt x="4" y="19"/>
                  </a:lnTo>
                  <a:lnTo>
                    <a:pt x="2" y="26"/>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5" name="Freeform 1759"/>
            <p:cNvSpPr>
              <a:spLocks/>
            </p:cNvSpPr>
            <p:nvPr/>
          </p:nvSpPr>
          <p:spPr bwMode="auto">
            <a:xfrm>
              <a:off x="9484" y="2747"/>
              <a:ext cx="72" cy="87"/>
            </a:xfrm>
            <a:custGeom>
              <a:avLst/>
              <a:gdLst/>
              <a:ahLst/>
              <a:cxnLst>
                <a:cxn ang="0">
                  <a:pos x="0" y="33"/>
                </a:cxn>
                <a:cxn ang="0">
                  <a:pos x="0" y="47"/>
                </a:cxn>
                <a:cxn ang="0">
                  <a:pos x="2" y="55"/>
                </a:cxn>
                <a:cxn ang="0">
                  <a:pos x="4" y="64"/>
                </a:cxn>
                <a:cxn ang="0">
                  <a:pos x="9" y="72"/>
                </a:cxn>
                <a:cxn ang="0">
                  <a:pos x="11" y="76"/>
                </a:cxn>
                <a:cxn ang="0">
                  <a:pos x="16" y="79"/>
                </a:cxn>
                <a:cxn ang="0">
                  <a:pos x="19" y="81"/>
                </a:cxn>
                <a:cxn ang="0">
                  <a:pos x="23" y="84"/>
                </a:cxn>
                <a:cxn ang="0">
                  <a:pos x="26" y="84"/>
                </a:cxn>
                <a:cxn ang="0">
                  <a:pos x="31" y="86"/>
                </a:cxn>
                <a:cxn ang="0">
                  <a:pos x="40" y="86"/>
                </a:cxn>
                <a:cxn ang="0">
                  <a:pos x="45" y="84"/>
                </a:cxn>
                <a:cxn ang="0">
                  <a:pos x="47" y="84"/>
                </a:cxn>
                <a:cxn ang="0">
                  <a:pos x="52" y="81"/>
                </a:cxn>
                <a:cxn ang="0">
                  <a:pos x="57" y="76"/>
                </a:cxn>
                <a:cxn ang="0">
                  <a:pos x="62" y="74"/>
                </a:cxn>
                <a:cxn ang="0">
                  <a:pos x="64" y="72"/>
                </a:cxn>
                <a:cxn ang="0">
                  <a:pos x="67" y="62"/>
                </a:cxn>
                <a:cxn ang="0">
                  <a:pos x="69" y="55"/>
                </a:cxn>
                <a:cxn ang="0">
                  <a:pos x="69" y="45"/>
                </a:cxn>
                <a:cxn ang="0">
                  <a:pos x="71" y="38"/>
                </a:cxn>
                <a:cxn ang="0">
                  <a:pos x="69" y="28"/>
                </a:cxn>
                <a:cxn ang="0">
                  <a:pos x="69" y="21"/>
                </a:cxn>
                <a:cxn ang="0">
                  <a:pos x="67" y="14"/>
                </a:cxn>
                <a:cxn ang="0">
                  <a:pos x="64" y="4"/>
                </a:cxn>
                <a:cxn ang="0">
                  <a:pos x="62" y="4"/>
                </a:cxn>
                <a:cxn ang="0">
                  <a:pos x="57" y="2"/>
                </a:cxn>
                <a:cxn ang="0">
                  <a:pos x="52" y="0"/>
                </a:cxn>
                <a:cxn ang="0">
                  <a:pos x="26" y="0"/>
                </a:cxn>
                <a:cxn ang="0">
                  <a:pos x="23" y="2"/>
                </a:cxn>
                <a:cxn ang="0">
                  <a:pos x="19" y="2"/>
                </a:cxn>
                <a:cxn ang="0">
                  <a:pos x="9" y="12"/>
                </a:cxn>
                <a:cxn ang="0">
                  <a:pos x="4" y="19"/>
                </a:cxn>
                <a:cxn ang="0">
                  <a:pos x="0" y="33"/>
                </a:cxn>
              </a:cxnLst>
              <a:rect l="0" t="0" r="r" b="b"/>
              <a:pathLst>
                <a:path w="72" h="87">
                  <a:moveTo>
                    <a:pt x="0" y="33"/>
                  </a:moveTo>
                  <a:lnTo>
                    <a:pt x="0" y="47"/>
                  </a:lnTo>
                  <a:lnTo>
                    <a:pt x="2" y="55"/>
                  </a:lnTo>
                  <a:lnTo>
                    <a:pt x="4" y="64"/>
                  </a:lnTo>
                  <a:lnTo>
                    <a:pt x="9" y="72"/>
                  </a:lnTo>
                  <a:lnTo>
                    <a:pt x="11" y="76"/>
                  </a:lnTo>
                  <a:lnTo>
                    <a:pt x="16" y="79"/>
                  </a:lnTo>
                  <a:lnTo>
                    <a:pt x="19" y="81"/>
                  </a:lnTo>
                  <a:lnTo>
                    <a:pt x="23" y="84"/>
                  </a:lnTo>
                  <a:lnTo>
                    <a:pt x="26" y="84"/>
                  </a:lnTo>
                  <a:lnTo>
                    <a:pt x="31" y="86"/>
                  </a:lnTo>
                  <a:lnTo>
                    <a:pt x="40" y="86"/>
                  </a:lnTo>
                  <a:lnTo>
                    <a:pt x="45" y="84"/>
                  </a:lnTo>
                  <a:lnTo>
                    <a:pt x="47" y="84"/>
                  </a:lnTo>
                  <a:lnTo>
                    <a:pt x="52" y="81"/>
                  </a:lnTo>
                  <a:lnTo>
                    <a:pt x="57" y="76"/>
                  </a:lnTo>
                  <a:lnTo>
                    <a:pt x="62" y="74"/>
                  </a:lnTo>
                  <a:lnTo>
                    <a:pt x="64" y="72"/>
                  </a:lnTo>
                  <a:lnTo>
                    <a:pt x="67" y="62"/>
                  </a:lnTo>
                  <a:lnTo>
                    <a:pt x="69" y="55"/>
                  </a:lnTo>
                  <a:lnTo>
                    <a:pt x="69" y="45"/>
                  </a:lnTo>
                  <a:lnTo>
                    <a:pt x="71" y="38"/>
                  </a:lnTo>
                  <a:lnTo>
                    <a:pt x="69" y="28"/>
                  </a:lnTo>
                  <a:lnTo>
                    <a:pt x="69" y="21"/>
                  </a:lnTo>
                  <a:lnTo>
                    <a:pt x="67" y="14"/>
                  </a:lnTo>
                  <a:lnTo>
                    <a:pt x="64" y="4"/>
                  </a:lnTo>
                  <a:lnTo>
                    <a:pt x="62" y="4"/>
                  </a:lnTo>
                  <a:lnTo>
                    <a:pt x="57" y="2"/>
                  </a:lnTo>
                  <a:lnTo>
                    <a:pt x="52" y="0"/>
                  </a:lnTo>
                  <a:lnTo>
                    <a:pt x="26" y="0"/>
                  </a:lnTo>
                  <a:lnTo>
                    <a:pt x="23" y="2"/>
                  </a:lnTo>
                  <a:lnTo>
                    <a:pt x="19" y="2"/>
                  </a:lnTo>
                  <a:lnTo>
                    <a:pt x="9" y="12"/>
                  </a:lnTo>
                  <a:lnTo>
                    <a:pt x="4" y="19"/>
                  </a:lnTo>
                  <a:lnTo>
                    <a:pt x="0" y="33"/>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6" name="Freeform 1760"/>
            <p:cNvSpPr>
              <a:spLocks/>
            </p:cNvSpPr>
            <p:nvPr/>
          </p:nvSpPr>
          <p:spPr bwMode="auto">
            <a:xfrm>
              <a:off x="9400" y="2740"/>
              <a:ext cx="36" cy="67"/>
            </a:xfrm>
            <a:custGeom>
              <a:avLst/>
              <a:gdLst/>
              <a:ahLst/>
              <a:cxnLst>
                <a:cxn ang="0">
                  <a:pos x="0" y="2"/>
                </a:cxn>
                <a:cxn ang="0">
                  <a:pos x="0" y="67"/>
                </a:cxn>
                <a:cxn ang="0">
                  <a:pos x="0" y="4"/>
                </a:cxn>
                <a:cxn ang="0">
                  <a:pos x="35" y="2"/>
                </a:cxn>
                <a:cxn ang="0">
                  <a:pos x="35" y="0"/>
                </a:cxn>
                <a:cxn ang="0">
                  <a:pos x="0" y="2"/>
                </a:cxn>
              </a:cxnLst>
              <a:rect l="0" t="0" r="r" b="b"/>
              <a:pathLst>
                <a:path w="36" h="67">
                  <a:moveTo>
                    <a:pt x="0" y="2"/>
                  </a:moveTo>
                  <a:lnTo>
                    <a:pt x="0" y="67"/>
                  </a:ln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7" name="Freeform 1761"/>
            <p:cNvSpPr>
              <a:spLocks/>
            </p:cNvSpPr>
            <p:nvPr/>
          </p:nvSpPr>
          <p:spPr bwMode="auto">
            <a:xfrm>
              <a:off x="9400" y="2747"/>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8" name="Freeform 1762"/>
            <p:cNvSpPr>
              <a:spLocks/>
            </p:cNvSpPr>
            <p:nvPr/>
          </p:nvSpPr>
          <p:spPr bwMode="auto">
            <a:xfrm>
              <a:off x="9400" y="2760"/>
              <a:ext cx="36" cy="4"/>
            </a:xfrm>
            <a:custGeom>
              <a:avLst/>
              <a:gdLst/>
              <a:ahLst/>
              <a:cxnLst>
                <a:cxn ang="0">
                  <a:pos x="0" y="2"/>
                </a:cxn>
                <a:cxn ang="0">
                  <a:pos x="0" y="4"/>
                </a:cxn>
                <a:cxn ang="0">
                  <a:pos x="35" y="2"/>
                </a:cxn>
                <a:cxn ang="0">
                  <a:pos x="35" y="0"/>
                </a:cxn>
                <a:cxn ang="0">
                  <a:pos x="0" y="2"/>
                </a:cxn>
              </a:cxnLst>
              <a:rect l="0" t="0" r="r" b="b"/>
              <a:pathLst>
                <a:path w="36" h="4">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9" name="Freeform 1763"/>
            <p:cNvSpPr>
              <a:spLocks/>
            </p:cNvSpPr>
            <p:nvPr/>
          </p:nvSpPr>
          <p:spPr bwMode="auto">
            <a:xfrm>
              <a:off x="9400" y="2760"/>
              <a:ext cx="36" cy="4"/>
            </a:xfrm>
            <a:custGeom>
              <a:avLst/>
              <a:gdLst/>
              <a:ahLst/>
              <a:cxnLst>
                <a:cxn ang="0">
                  <a:pos x="0" y="2"/>
                </a:cxn>
                <a:cxn ang="0">
                  <a:pos x="0" y="4"/>
                </a:cxn>
                <a:cxn ang="0">
                  <a:pos x="35" y="2"/>
                </a:cxn>
                <a:cxn ang="0">
                  <a:pos x="35" y="0"/>
                </a:cxn>
                <a:cxn ang="0">
                  <a:pos x="0" y="2"/>
                </a:cxn>
              </a:cxnLst>
              <a:rect l="0" t="0" r="r" b="b"/>
              <a:pathLst>
                <a:path w="36" h="4">
                  <a:moveTo>
                    <a:pt x="0" y="2"/>
                  </a:moveTo>
                  <a:lnTo>
                    <a:pt x="0" y="4"/>
                  </a:lnTo>
                  <a:lnTo>
                    <a:pt x="35" y="2"/>
                  </a:ln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0" name="Freeform 1764"/>
            <p:cNvSpPr>
              <a:spLocks/>
            </p:cNvSpPr>
            <p:nvPr/>
          </p:nvSpPr>
          <p:spPr bwMode="auto">
            <a:xfrm>
              <a:off x="9400" y="2776"/>
              <a:ext cx="36" cy="5"/>
            </a:xfrm>
            <a:custGeom>
              <a:avLst/>
              <a:gdLst/>
              <a:ahLst/>
              <a:cxnLst>
                <a:cxn ang="0">
                  <a:pos x="0" y="2"/>
                </a:cxn>
                <a:cxn ang="0">
                  <a:pos x="0" y="4"/>
                </a:cxn>
                <a:cxn ang="0">
                  <a:pos x="35" y="2"/>
                </a:cxn>
                <a:cxn ang="0">
                  <a:pos x="35" y="0"/>
                </a:cxn>
                <a:cxn ang="0">
                  <a:pos x="0" y="2"/>
                </a:cxn>
              </a:cxnLst>
              <a:rect l="0" t="0" r="r" b="b"/>
              <a:pathLst>
                <a:path w="36" h="5">
                  <a:moveTo>
                    <a:pt x="0" y="2"/>
                  </a:moveTo>
                  <a:lnTo>
                    <a:pt x="0" y="4"/>
                  </a:lnTo>
                  <a:lnTo>
                    <a:pt x="35" y="2"/>
                  </a:lnTo>
                  <a:lnTo>
                    <a:pt x="35"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1" name="Freeform 1765"/>
            <p:cNvSpPr>
              <a:spLocks/>
            </p:cNvSpPr>
            <p:nvPr/>
          </p:nvSpPr>
          <p:spPr bwMode="auto">
            <a:xfrm>
              <a:off x="9400" y="2764"/>
              <a:ext cx="36" cy="15"/>
            </a:xfrm>
            <a:custGeom>
              <a:avLst/>
              <a:gdLst/>
              <a:ahLst/>
              <a:cxnLst>
                <a:cxn ang="0">
                  <a:pos x="0" y="2"/>
                </a:cxn>
                <a:cxn ang="0">
                  <a:pos x="0" y="14"/>
                </a:cxn>
                <a:cxn ang="0">
                  <a:pos x="35" y="14"/>
                </a:cxn>
                <a:cxn ang="0">
                  <a:pos x="35" y="0"/>
                </a:cxn>
                <a:cxn ang="0">
                  <a:pos x="0" y="2"/>
                </a:cxn>
              </a:cxnLst>
              <a:rect l="0" t="0" r="r" b="b"/>
              <a:pathLst>
                <a:path w="36" h="15">
                  <a:moveTo>
                    <a:pt x="0" y="2"/>
                  </a:moveTo>
                  <a:lnTo>
                    <a:pt x="0" y="14"/>
                  </a:lnTo>
                  <a:lnTo>
                    <a:pt x="35" y="14"/>
                  </a:lnTo>
                  <a:lnTo>
                    <a:pt x="35"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2" name="Freeform 1766"/>
            <p:cNvSpPr>
              <a:spLocks/>
            </p:cNvSpPr>
            <p:nvPr/>
          </p:nvSpPr>
          <p:spPr bwMode="auto">
            <a:xfrm>
              <a:off x="9475" y="2887"/>
              <a:ext cx="96" cy="9"/>
            </a:xfrm>
            <a:custGeom>
              <a:avLst/>
              <a:gdLst/>
              <a:ahLst/>
              <a:cxnLst>
                <a:cxn ang="0">
                  <a:pos x="0" y="0"/>
                </a:cxn>
                <a:cxn ang="0">
                  <a:pos x="0" y="9"/>
                </a:cxn>
                <a:cxn ang="0">
                  <a:pos x="2" y="4"/>
                </a:cxn>
                <a:cxn ang="0">
                  <a:pos x="96" y="7"/>
                </a:cxn>
                <a:cxn ang="0">
                  <a:pos x="96" y="2"/>
                </a:cxn>
                <a:cxn ang="0">
                  <a:pos x="0" y="0"/>
                </a:cxn>
              </a:cxnLst>
              <a:rect l="0" t="0" r="r" b="b"/>
              <a:pathLst>
                <a:path w="96" h="9">
                  <a:moveTo>
                    <a:pt x="0" y="0"/>
                  </a:moveTo>
                  <a:lnTo>
                    <a:pt x="0" y="9"/>
                  </a:lnTo>
                  <a:lnTo>
                    <a:pt x="2" y="4"/>
                  </a:lnTo>
                  <a:lnTo>
                    <a:pt x="96" y="7"/>
                  </a:lnTo>
                  <a:lnTo>
                    <a:pt x="96"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3" name="Freeform 1767"/>
            <p:cNvSpPr>
              <a:spLocks/>
            </p:cNvSpPr>
            <p:nvPr/>
          </p:nvSpPr>
          <p:spPr bwMode="auto">
            <a:xfrm>
              <a:off x="9477" y="2892"/>
              <a:ext cx="94" cy="4"/>
            </a:xfrm>
            <a:custGeom>
              <a:avLst/>
              <a:gdLst/>
              <a:ahLst/>
              <a:cxnLst>
                <a:cxn ang="0">
                  <a:pos x="0" y="0"/>
                </a:cxn>
                <a:cxn ang="0">
                  <a:pos x="0" y="2"/>
                </a:cxn>
                <a:cxn ang="0">
                  <a:pos x="93" y="4"/>
                </a:cxn>
                <a:cxn ang="0">
                  <a:pos x="93" y="2"/>
                </a:cxn>
                <a:cxn ang="0">
                  <a:pos x="0" y="0"/>
                </a:cxn>
              </a:cxnLst>
              <a:rect l="0" t="0" r="r" b="b"/>
              <a:pathLst>
                <a:path w="94" h="4">
                  <a:moveTo>
                    <a:pt x="0" y="0"/>
                  </a:moveTo>
                  <a:lnTo>
                    <a:pt x="0" y="2"/>
                  </a:lnTo>
                  <a:lnTo>
                    <a:pt x="93" y="4"/>
                  </a:lnTo>
                  <a:lnTo>
                    <a:pt x="93" y="2"/>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4" name="Freeform 1768"/>
            <p:cNvSpPr>
              <a:spLocks/>
            </p:cNvSpPr>
            <p:nvPr/>
          </p:nvSpPr>
          <p:spPr bwMode="auto">
            <a:xfrm>
              <a:off x="9477" y="2889"/>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5" name="Freeform 1769"/>
            <p:cNvSpPr>
              <a:spLocks/>
            </p:cNvSpPr>
            <p:nvPr/>
          </p:nvSpPr>
          <p:spPr bwMode="auto">
            <a:xfrm>
              <a:off x="9496" y="2889"/>
              <a:ext cx="20" cy="3"/>
            </a:xfrm>
            <a:custGeom>
              <a:avLst/>
              <a:gdLst/>
              <a:ahLst/>
              <a:cxnLst>
                <a:cxn ang="0">
                  <a:pos x="0" y="0"/>
                </a:cxn>
                <a:cxn ang="0">
                  <a:pos x="0" y="0"/>
                </a:cxn>
                <a:cxn ang="0">
                  <a:pos x="19" y="2"/>
                </a:cxn>
                <a:cxn ang="0">
                  <a:pos x="19" y="0"/>
                </a:cxn>
                <a:cxn ang="0">
                  <a:pos x="0" y="0"/>
                </a:cxn>
              </a:cxnLst>
              <a:rect l="0" t="0" r="r" b="b"/>
              <a:pathLst>
                <a:path w="20" h="3">
                  <a:moveTo>
                    <a:pt x="0" y="0"/>
                  </a:moveTo>
                  <a:lnTo>
                    <a:pt x="0" y="0"/>
                  </a:lnTo>
                  <a:lnTo>
                    <a:pt x="19" y="2"/>
                  </a:lnTo>
                  <a:lnTo>
                    <a:pt x="19"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6" name="Freeform 1770"/>
            <p:cNvSpPr>
              <a:spLocks/>
            </p:cNvSpPr>
            <p:nvPr/>
          </p:nvSpPr>
          <p:spPr bwMode="auto">
            <a:xfrm>
              <a:off x="9657" y="2716"/>
              <a:ext cx="10" cy="188"/>
            </a:xfrm>
            <a:custGeom>
              <a:avLst/>
              <a:gdLst/>
              <a:ahLst/>
              <a:cxnLst>
                <a:cxn ang="0">
                  <a:pos x="7" y="16"/>
                </a:cxn>
                <a:cxn ang="0">
                  <a:pos x="7" y="16"/>
                </a:cxn>
                <a:cxn ang="0">
                  <a:pos x="0" y="0"/>
                </a:cxn>
                <a:cxn ang="0">
                  <a:pos x="0" y="187"/>
                </a:cxn>
                <a:cxn ang="0">
                  <a:pos x="9" y="180"/>
                </a:cxn>
                <a:cxn ang="0">
                  <a:pos x="9" y="23"/>
                </a:cxn>
                <a:cxn ang="0">
                  <a:pos x="7" y="16"/>
                </a:cxn>
              </a:cxnLst>
              <a:rect l="0" t="0" r="r" b="b"/>
              <a:pathLst>
                <a:path w="10" h="188">
                  <a:moveTo>
                    <a:pt x="7" y="16"/>
                  </a:moveTo>
                  <a:lnTo>
                    <a:pt x="7" y="16"/>
                  </a:lnTo>
                  <a:lnTo>
                    <a:pt x="0" y="0"/>
                  </a:lnTo>
                  <a:lnTo>
                    <a:pt x="0" y="187"/>
                  </a:lnTo>
                  <a:lnTo>
                    <a:pt x="9" y="180"/>
                  </a:lnTo>
                  <a:lnTo>
                    <a:pt x="9" y="23"/>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7" name="Freeform 1771"/>
            <p:cNvSpPr>
              <a:spLocks/>
            </p:cNvSpPr>
            <p:nvPr/>
          </p:nvSpPr>
          <p:spPr bwMode="auto">
            <a:xfrm>
              <a:off x="9715" y="2767"/>
              <a:ext cx="17" cy="125"/>
            </a:xfrm>
            <a:custGeom>
              <a:avLst/>
              <a:gdLst/>
              <a:ahLst/>
              <a:cxnLst>
                <a:cxn ang="0">
                  <a:pos x="14" y="7"/>
                </a:cxn>
                <a:cxn ang="0">
                  <a:pos x="2" y="0"/>
                </a:cxn>
                <a:cxn ang="0">
                  <a:pos x="4" y="19"/>
                </a:cxn>
                <a:cxn ang="0">
                  <a:pos x="4" y="35"/>
                </a:cxn>
                <a:cxn ang="0">
                  <a:pos x="7" y="52"/>
                </a:cxn>
                <a:cxn ang="0">
                  <a:pos x="4" y="64"/>
                </a:cxn>
                <a:cxn ang="0">
                  <a:pos x="4" y="79"/>
                </a:cxn>
                <a:cxn ang="0">
                  <a:pos x="2" y="91"/>
                </a:cxn>
                <a:cxn ang="0">
                  <a:pos x="2" y="107"/>
                </a:cxn>
                <a:cxn ang="0">
                  <a:pos x="0" y="124"/>
                </a:cxn>
                <a:cxn ang="0">
                  <a:pos x="14" y="124"/>
                </a:cxn>
                <a:cxn ang="0">
                  <a:pos x="14" y="112"/>
                </a:cxn>
                <a:cxn ang="0">
                  <a:pos x="16" y="98"/>
                </a:cxn>
                <a:cxn ang="0">
                  <a:pos x="16" y="21"/>
                </a:cxn>
                <a:cxn ang="0">
                  <a:pos x="14" y="7"/>
                </a:cxn>
              </a:cxnLst>
              <a:rect l="0" t="0" r="r" b="b"/>
              <a:pathLst>
                <a:path w="17" h="125">
                  <a:moveTo>
                    <a:pt x="14" y="7"/>
                  </a:moveTo>
                  <a:lnTo>
                    <a:pt x="2" y="0"/>
                  </a:lnTo>
                  <a:lnTo>
                    <a:pt x="4" y="19"/>
                  </a:lnTo>
                  <a:lnTo>
                    <a:pt x="4" y="35"/>
                  </a:lnTo>
                  <a:lnTo>
                    <a:pt x="7" y="52"/>
                  </a:lnTo>
                  <a:lnTo>
                    <a:pt x="4" y="64"/>
                  </a:lnTo>
                  <a:lnTo>
                    <a:pt x="4" y="79"/>
                  </a:lnTo>
                  <a:lnTo>
                    <a:pt x="2" y="91"/>
                  </a:lnTo>
                  <a:lnTo>
                    <a:pt x="2" y="107"/>
                  </a:lnTo>
                  <a:lnTo>
                    <a:pt x="0" y="124"/>
                  </a:lnTo>
                  <a:lnTo>
                    <a:pt x="14" y="124"/>
                  </a:lnTo>
                  <a:lnTo>
                    <a:pt x="14" y="112"/>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8" name="Freeform 1772"/>
            <p:cNvSpPr>
              <a:spLocks/>
            </p:cNvSpPr>
            <p:nvPr/>
          </p:nvSpPr>
          <p:spPr bwMode="auto">
            <a:xfrm>
              <a:off x="9712" y="2764"/>
              <a:ext cx="17" cy="128"/>
            </a:xfrm>
            <a:custGeom>
              <a:avLst/>
              <a:gdLst/>
              <a:ahLst/>
              <a:cxnLst>
                <a:cxn ang="0">
                  <a:pos x="2" y="0"/>
                </a:cxn>
                <a:cxn ang="0">
                  <a:pos x="4" y="21"/>
                </a:cxn>
                <a:cxn ang="0">
                  <a:pos x="4" y="81"/>
                </a:cxn>
                <a:cxn ang="0">
                  <a:pos x="2" y="93"/>
                </a:cxn>
                <a:cxn ang="0">
                  <a:pos x="0" y="110"/>
                </a:cxn>
                <a:cxn ang="0">
                  <a:pos x="0" y="127"/>
                </a:cxn>
                <a:cxn ang="0">
                  <a:pos x="9" y="127"/>
                </a:cxn>
                <a:cxn ang="0">
                  <a:pos x="12" y="124"/>
                </a:cxn>
                <a:cxn ang="0">
                  <a:pos x="14" y="115"/>
                </a:cxn>
                <a:cxn ang="0">
                  <a:pos x="16" y="100"/>
                </a:cxn>
                <a:cxn ang="0">
                  <a:pos x="16" y="24"/>
                </a:cxn>
                <a:cxn ang="0">
                  <a:pos x="14" y="9"/>
                </a:cxn>
                <a:cxn ang="0">
                  <a:pos x="9" y="7"/>
                </a:cxn>
                <a:cxn ang="0">
                  <a:pos x="4" y="2"/>
                </a:cxn>
                <a:cxn ang="0">
                  <a:pos x="2" y="0"/>
                </a:cxn>
              </a:cxnLst>
              <a:rect l="0" t="0" r="r" b="b"/>
              <a:pathLst>
                <a:path w="17" h="128">
                  <a:moveTo>
                    <a:pt x="2" y="0"/>
                  </a:moveTo>
                  <a:lnTo>
                    <a:pt x="4" y="21"/>
                  </a:lnTo>
                  <a:lnTo>
                    <a:pt x="4" y="81"/>
                  </a:lnTo>
                  <a:lnTo>
                    <a:pt x="2" y="93"/>
                  </a:lnTo>
                  <a:lnTo>
                    <a:pt x="0" y="110"/>
                  </a:lnTo>
                  <a:lnTo>
                    <a:pt x="0" y="127"/>
                  </a:lnTo>
                  <a:lnTo>
                    <a:pt x="9" y="127"/>
                  </a:lnTo>
                  <a:lnTo>
                    <a:pt x="12" y="124"/>
                  </a:lnTo>
                  <a:lnTo>
                    <a:pt x="14" y="115"/>
                  </a:lnTo>
                  <a:lnTo>
                    <a:pt x="16" y="100"/>
                  </a:lnTo>
                  <a:lnTo>
                    <a:pt x="16" y="24"/>
                  </a:lnTo>
                  <a:lnTo>
                    <a:pt x="14" y="9"/>
                  </a:lnTo>
                  <a:lnTo>
                    <a:pt x="9" y="7"/>
                  </a:lnTo>
                  <a:lnTo>
                    <a:pt x="4" y="2"/>
                  </a:lnTo>
                  <a:lnTo>
                    <a:pt x="2"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9" name="Freeform 1773"/>
            <p:cNvSpPr>
              <a:spLocks/>
            </p:cNvSpPr>
            <p:nvPr/>
          </p:nvSpPr>
          <p:spPr bwMode="auto">
            <a:xfrm>
              <a:off x="9710" y="2764"/>
              <a:ext cx="17" cy="128"/>
            </a:xfrm>
            <a:custGeom>
              <a:avLst/>
              <a:gdLst/>
              <a:ahLst/>
              <a:cxnLst>
                <a:cxn ang="0">
                  <a:pos x="2" y="0"/>
                </a:cxn>
                <a:cxn ang="0">
                  <a:pos x="4" y="19"/>
                </a:cxn>
                <a:cxn ang="0">
                  <a:pos x="4" y="79"/>
                </a:cxn>
                <a:cxn ang="0">
                  <a:pos x="2" y="93"/>
                </a:cxn>
                <a:cxn ang="0">
                  <a:pos x="0" y="110"/>
                </a:cxn>
                <a:cxn ang="0">
                  <a:pos x="0" y="127"/>
                </a:cxn>
                <a:cxn ang="0">
                  <a:pos x="9" y="127"/>
                </a:cxn>
                <a:cxn ang="0">
                  <a:pos x="12" y="124"/>
                </a:cxn>
                <a:cxn ang="0">
                  <a:pos x="16" y="100"/>
                </a:cxn>
                <a:cxn ang="0">
                  <a:pos x="16" y="38"/>
                </a:cxn>
                <a:cxn ang="0">
                  <a:pos x="14" y="7"/>
                </a:cxn>
                <a:cxn ang="0">
                  <a:pos x="12" y="7"/>
                </a:cxn>
                <a:cxn ang="0">
                  <a:pos x="7" y="2"/>
                </a:cxn>
                <a:cxn ang="0">
                  <a:pos x="2" y="0"/>
                </a:cxn>
              </a:cxnLst>
              <a:rect l="0" t="0" r="r" b="b"/>
              <a:pathLst>
                <a:path w="17" h="128">
                  <a:moveTo>
                    <a:pt x="2" y="0"/>
                  </a:moveTo>
                  <a:lnTo>
                    <a:pt x="4" y="19"/>
                  </a:lnTo>
                  <a:lnTo>
                    <a:pt x="4" y="79"/>
                  </a:lnTo>
                  <a:lnTo>
                    <a:pt x="2" y="93"/>
                  </a:lnTo>
                  <a:lnTo>
                    <a:pt x="0" y="110"/>
                  </a:lnTo>
                  <a:lnTo>
                    <a:pt x="0" y="127"/>
                  </a:lnTo>
                  <a:lnTo>
                    <a:pt x="9" y="127"/>
                  </a:lnTo>
                  <a:lnTo>
                    <a:pt x="12" y="124"/>
                  </a:lnTo>
                  <a:lnTo>
                    <a:pt x="16" y="100"/>
                  </a:lnTo>
                  <a:lnTo>
                    <a:pt x="16" y="38"/>
                  </a:lnTo>
                  <a:lnTo>
                    <a:pt x="14" y="7"/>
                  </a:lnTo>
                  <a:lnTo>
                    <a:pt x="12" y="7"/>
                  </a:lnTo>
                  <a:lnTo>
                    <a:pt x="7" y="2"/>
                  </a:lnTo>
                  <a:lnTo>
                    <a:pt x="2"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0" name="Freeform 1774"/>
            <p:cNvSpPr>
              <a:spLocks/>
            </p:cNvSpPr>
            <p:nvPr/>
          </p:nvSpPr>
          <p:spPr bwMode="auto">
            <a:xfrm>
              <a:off x="9708" y="2762"/>
              <a:ext cx="16" cy="130"/>
            </a:xfrm>
            <a:custGeom>
              <a:avLst/>
              <a:gdLst/>
              <a:ahLst/>
              <a:cxnLst>
                <a:cxn ang="0">
                  <a:pos x="2" y="0"/>
                </a:cxn>
                <a:cxn ang="0">
                  <a:pos x="4" y="21"/>
                </a:cxn>
                <a:cxn ang="0">
                  <a:pos x="4" y="67"/>
                </a:cxn>
                <a:cxn ang="0">
                  <a:pos x="2" y="81"/>
                </a:cxn>
                <a:cxn ang="0">
                  <a:pos x="2" y="95"/>
                </a:cxn>
                <a:cxn ang="0">
                  <a:pos x="0" y="112"/>
                </a:cxn>
                <a:cxn ang="0">
                  <a:pos x="0" y="129"/>
                </a:cxn>
                <a:cxn ang="0">
                  <a:pos x="9" y="129"/>
                </a:cxn>
                <a:cxn ang="0">
                  <a:pos x="12" y="127"/>
                </a:cxn>
                <a:cxn ang="0">
                  <a:pos x="14" y="103"/>
                </a:cxn>
                <a:cxn ang="0">
                  <a:pos x="16" y="72"/>
                </a:cxn>
                <a:cxn ang="0">
                  <a:pos x="16" y="38"/>
                </a:cxn>
                <a:cxn ang="0">
                  <a:pos x="14" y="9"/>
                </a:cxn>
                <a:cxn ang="0">
                  <a:pos x="12" y="7"/>
                </a:cxn>
                <a:cxn ang="0">
                  <a:pos x="7" y="4"/>
                </a:cxn>
                <a:cxn ang="0">
                  <a:pos x="2" y="0"/>
                </a:cxn>
              </a:cxnLst>
              <a:rect l="0" t="0" r="r" b="b"/>
              <a:pathLst>
                <a:path w="16" h="130">
                  <a:moveTo>
                    <a:pt x="2" y="0"/>
                  </a:moveTo>
                  <a:lnTo>
                    <a:pt x="4" y="21"/>
                  </a:lnTo>
                  <a:lnTo>
                    <a:pt x="4" y="67"/>
                  </a:lnTo>
                  <a:lnTo>
                    <a:pt x="2" y="81"/>
                  </a:lnTo>
                  <a:lnTo>
                    <a:pt x="2" y="95"/>
                  </a:lnTo>
                  <a:lnTo>
                    <a:pt x="0" y="112"/>
                  </a:lnTo>
                  <a:lnTo>
                    <a:pt x="0" y="129"/>
                  </a:lnTo>
                  <a:lnTo>
                    <a:pt x="9" y="129"/>
                  </a:lnTo>
                  <a:lnTo>
                    <a:pt x="12" y="127"/>
                  </a:lnTo>
                  <a:lnTo>
                    <a:pt x="14" y="103"/>
                  </a:lnTo>
                  <a:lnTo>
                    <a:pt x="16" y="72"/>
                  </a:lnTo>
                  <a:lnTo>
                    <a:pt x="16" y="38"/>
                  </a:lnTo>
                  <a:lnTo>
                    <a:pt x="14" y="9"/>
                  </a:lnTo>
                  <a:lnTo>
                    <a:pt x="12" y="7"/>
                  </a:lnTo>
                  <a:lnTo>
                    <a:pt x="7" y="4"/>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1" name="Freeform 1775"/>
            <p:cNvSpPr>
              <a:spLocks/>
            </p:cNvSpPr>
            <p:nvPr/>
          </p:nvSpPr>
          <p:spPr bwMode="auto">
            <a:xfrm>
              <a:off x="9703" y="2762"/>
              <a:ext cx="19" cy="130"/>
            </a:xfrm>
            <a:custGeom>
              <a:avLst/>
              <a:gdLst/>
              <a:ahLst/>
              <a:cxnLst>
                <a:cxn ang="0">
                  <a:pos x="19" y="69"/>
                </a:cxn>
                <a:cxn ang="0">
                  <a:pos x="19" y="7"/>
                </a:cxn>
                <a:cxn ang="0">
                  <a:pos x="14" y="4"/>
                </a:cxn>
                <a:cxn ang="0">
                  <a:pos x="9" y="2"/>
                </a:cxn>
                <a:cxn ang="0">
                  <a:pos x="4" y="0"/>
                </a:cxn>
                <a:cxn ang="0">
                  <a:pos x="7" y="19"/>
                </a:cxn>
                <a:cxn ang="0">
                  <a:pos x="7" y="67"/>
                </a:cxn>
                <a:cxn ang="0">
                  <a:pos x="4" y="81"/>
                </a:cxn>
                <a:cxn ang="0">
                  <a:pos x="4" y="95"/>
                </a:cxn>
                <a:cxn ang="0">
                  <a:pos x="0" y="129"/>
                </a:cxn>
                <a:cxn ang="0">
                  <a:pos x="9" y="129"/>
                </a:cxn>
                <a:cxn ang="0">
                  <a:pos x="14" y="127"/>
                </a:cxn>
                <a:cxn ang="0">
                  <a:pos x="16" y="100"/>
                </a:cxn>
                <a:cxn ang="0">
                  <a:pos x="19" y="69"/>
                </a:cxn>
              </a:cxnLst>
              <a:rect l="0" t="0" r="r" b="b"/>
              <a:pathLst>
                <a:path w="19" h="130">
                  <a:moveTo>
                    <a:pt x="19" y="69"/>
                  </a:moveTo>
                  <a:lnTo>
                    <a:pt x="19" y="7"/>
                  </a:lnTo>
                  <a:lnTo>
                    <a:pt x="14" y="4"/>
                  </a:lnTo>
                  <a:lnTo>
                    <a:pt x="9" y="2"/>
                  </a:lnTo>
                  <a:lnTo>
                    <a:pt x="4" y="0"/>
                  </a:lnTo>
                  <a:lnTo>
                    <a:pt x="7" y="19"/>
                  </a:lnTo>
                  <a:lnTo>
                    <a:pt x="7" y="67"/>
                  </a:lnTo>
                  <a:lnTo>
                    <a:pt x="4" y="81"/>
                  </a:lnTo>
                  <a:lnTo>
                    <a:pt x="4" y="95"/>
                  </a:lnTo>
                  <a:lnTo>
                    <a:pt x="0" y="129"/>
                  </a:lnTo>
                  <a:lnTo>
                    <a:pt x="9" y="129"/>
                  </a:lnTo>
                  <a:lnTo>
                    <a:pt x="14" y="127"/>
                  </a:lnTo>
                  <a:lnTo>
                    <a:pt x="16" y="100"/>
                  </a:lnTo>
                  <a:lnTo>
                    <a:pt x="19" y="69"/>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2" name="Freeform 1776"/>
            <p:cNvSpPr>
              <a:spLocks/>
            </p:cNvSpPr>
            <p:nvPr/>
          </p:nvSpPr>
          <p:spPr bwMode="auto">
            <a:xfrm>
              <a:off x="9700" y="2760"/>
              <a:ext cx="20" cy="132"/>
            </a:xfrm>
            <a:custGeom>
              <a:avLst/>
              <a:gdLst/>
              <a:ahLst/>
              <a:cxnLst>
                <a:cxn ang="0">
                  <a:pos x="19" y="72"/>
                </a:cxn>
                <a:cxn ang="0">
                  <a:pos x="19" y="9"/>
                </a:cxn>
                <a:cxn ang="0">
                  <a:pos x="14" y="7"/>
                </a:cxn>
                <a:cxn ang="0">
                  <a:pos x="9" y="4"/>
                </a:cxn>
                <a:cxn ang="0">
                  <a:pos x="4" y="0"/>
                </a:cxn>
                <a:cxn ang="0">
                  <a:pos x="7" y="21"/>
                </a:cxn>
                <a:cxn ang="0">
                  <a:pos x="7" y="69"/>
                </a:cxn>
                <a:cxn ang="0">
                  <a:pos x="2" y="98"/>
                </a:cxn>
                <a:cxn ang="0">
                  <a:pos x="2" y="115"/>
                </a:cxn>
                <a:cxn ang="0">
                  <a:pos x="0" y="132"/>
                </a:cxn>
                <a:cxn ang="0">
                  <a:pos x="9" y="132"/>
                </a:cxn>
                <a:cxn ang="0">
                  <a:pos x="14" y="129"/>
                </a:cxn>
                <a:cxn ang="0">
                  <a:pos x="16" y="103"/>
                </a:cxn>
                <a:cxn ang="0">
                  <a:pos x="19" y="72"/>
                </a:cxn>
              </a:cxnLst>
              <a:rect l="0" t="0" r="r" b="b"/>
              <a:pathLst>
                <a:path w="20" h="132">
                  <a:moveTo>
                    <a:pt x="19" y="72"/>
                  </a:moveTo>
                  <a:lnTo>
                    <a:pt x="19" y="9"/>
                  </a:lnTo>
                  <a:lnTo>
                    <a:pt x="14" y="7"/>
                  </a:lnTo>
                  <a:lnTo>
                    <a:pt x="9" y="4"/>
                  </a:lnTo>
                  <a:lnTo>
                    <a:pt x="4" y="0"/>
                  </a:lnTo>
                  <a:lnTo>
                    <a:pt x="7" y="21"/>
                  </a:lnTo>
                  <a:lnTo>
                    <a:pt x="7" y="69"/>
                  </a:lnTo>
                  <a:lnTo>
                    <a:pt x="2" y="98"/>
                  </a:lnTo>
                  <a:lnTo>
                    <a:pt x="2" y="115"/>
                  </a:lnTo>
                  <a:lnTo>
                    <a:pt x="0" y="132"/>
                  </a:lnTo>
                  <a:lnTo>
                    <a:pt x="9" y="132"/>
                  </a:lnTo>
                  <a:lnTo>
                    <a:pt x="14" y="129"/>
                  </a:lnTo>
                  <a:lnTo>
                    <a:pt x="16" y="103"/>
                  </a:lnTo>
                  <a:lnTo>
                    <a:pt x="19" y="72"/>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3" name="Freeform 1777"/>
            <p:cNvSpPr>
              <a:spLocks/>
            </p:cNvSpPr>
            <p:nvPr/>
          </p:nvSpPr>
          <p:spPr bwMode="auto">
            <a:xfrm>
              <a:off x="9698" y="2760"/>
              <a:ext cx="19" cy="132"/>
            </a:xfrm>
            <a:custGeom>
              <a:avLst/>
              <a:gdLst/>
              <a:ahLst/>
              <a:cxnLst>
                <a:cxn ang="0">
                  <a:pos x="0" y="115"/>
                </a:cxn>
                <a:cxn ang="0">
                  <a:pos x="0" y="132"/>
                </a:cxn>
                <a:cxn ang="0">
                  <a:pos x="7" y="132"/>
                </a:cxn>
                <a:cxn ang="0">
                  <a:pos x="9" y="129"/>
                </a:cxn>
                <a:cxn ang="0">
                  <a:pos x="14" y="129"/>
                </a:cxn>
                <a:cxn ang="0">
                  <a:pos x="16" y="103"/>
                </a:cxn>
                <a:cxn ang="0">
                  <a:pos x="19" y="72"/>
                </a:cxn>
                <a:cxn ang="0">
                  <a:pos x="19" y="7"/>
                </a:cxn>
                <a:cxn ang="0">
                  <a:pos x="16" y="7"/>
                </a:cxn>
                <a:cxn ang="0">
                  <a:pos x="11" y="2"/>
                </a:cxn>
                <a:cxn ang="0">
                  <a:pos x="7" y="2"/>
                </a:cxn>
                <a:cxn ang="0">
                  <a:pos x="4" y="0"/>
                </a:cxn>
                <a:cxn ang="0">
                  <a:pos x="7" y="19"/>
                </a:cxn>
                <a:cxn ang="0">
                  <a:pos x="7" y="69"/>
                </a:cxn>
                <a:cxn ang="0">
                  <a:pos x="2" y="98"/>
                </a:cxn>
                <a:cxn ang="0">
                  <a:pos x="0" y="115"/>
                </a:cxn>
              </a:cxnLst>
              <a:rect l="0" t="0" r="r" b="b"/>
              <a:pathLst>
                <a:path w="19" h="132">
                  <a:moveTo>
                    <a:pt x="0" y="115"/>
                  </a:moveTo>
                  <a:lnTo>
                    <a:pt x="0" y="132"/>
                  </a:lnTo>
                  <a:lnTo>
                    <a:pt x="7" y="132"/>
                  </a:lnTo>
                  <a:lnTo>
                    <a:pt x="9" y="129"/>
                  </a:lnTo>
                  <a:lnTo>
                    <a:pt x="14" y="129"/>
                  </a:lnTo>
                  <a:lnTo>
                    <a:pt x="16" y="103"/>
                  </a:lnTo>
                  <a:lnTo>
                    <a:pt x="19" y="72"/>
                  </a:lnTo>
                  <a:lnTo>
                    <a:pt x="19" y="7"/>
                  </a:lnTo>
                  <a:lnTo>
                    <a:pt x="16" y="7"/>
                  </a:lnTo>
                  <a:lnTo>
                    <a:pt x="11" y="2"/>
                  </a:lnTo>
                  <a:lnTo>
                    <a:pt x="7" y="2"/>
                  </a:lnTo>
                  <a:lnTo>
                    <a:pt x="4" y="0"/>
                  </a:lnTo>
                  <a:lnTo>
                    <a:pt x="7" y="19"/>
                  </a:lnTo>
                  <a:lnTo>
                    <a:pt x="7" y="69"/>
                  </a:lnTo>
                  <a:lnTo>
                    <a:pt x="2" y="98"/>
                  </a:lnTo>
                  <a:lnTo>
                    <a:pt x="0" y="115"/>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4" name="Freeform 1778"/>
            <p:cNvSpPr>
              <a:spLocks/>
            </p:cNvSpPr>
            <p:nvPr/>
          </p:nvSpPr>
          <p:spPr bwMode="auto">
            <a:xfrm>
              <a:off x="9696" y="2757"/>
              <a:ext cx="19" cy="135"/>
            </a:xfrm>
            <a:custGeom>
              <a:avLst/>
              <a:gdLst/>
              <a:ahLst/>
              <a:cxnLst>
                <a:cxn ang="0">
                  <a:pos x="7" y="69"/>
                </a:cxn>
                <a:cxn ang="0">
                  <a:pos x="4" y="86"/>
                </a:cxn>
                <a:cxn ang="0">
                  <a:pos x="2" y="100"/>
                </a:cxn>
                <a:cxn ang="0">
                  <a:pos x="0" y="117"/>
                </a:cxn>
                <a:cxn ang="0">
                  <a:pos x="0" y="134"/>
                </a:cxn>
                <a:cxn ang="0">
                  <a:pos x="7" y="134"/>
                </a:cxn>
                <a:cxn ang="0">
                  <a:pos x="9" y="132"/>
                </a:cxn>
                <a:cxn ang="0">
                  <a:pos x="14" y="132"/>
                </a:cxn>
                <a:cxn ang="0">
                  <a:pos x="16" y="105"/>
                </a:cxn>
                <a:cxn ang="0">
                  <a:pos x="16" y="72"/>
                </a:cxn>
                <a:cxn ang="0">
                  <a:pos x="19" y="38"/>
                </a:cxn>
                <a:cxn ang="0">
                  <a:pos x="19" y="9"/>
                </a:cxn>
                <a:cxn ang="0">
                  <a:pos x="14" y="7"/>
                </a:cxn>
                <a:cxn ang="0">
                  <a:pos x="9" y="2"/>
                </a:cxn>
                <a:cxn ang="0">
                  <a:pos x="4" y="0"/>
                </a:cxn>
                <a:cxn ang="0">
                  <a:pos x="7" y="19"/>
                </a:cxn>
                <a:cxn ang="0">
                  <a:pos x="7" y="69"/>
                </a:cxn>
              </a:cxnLst>
              <a:rect l="0" t="0" r="r" b="b"/>
              <a:pathLst>
                <a:path w="19" h="135">
                  <a:moveTo>
                    <a:pt x="7" y="69"/>
                  </a:moveTo>
                  <a:lnTo>
                    <a:pt x="4" y="86"/>
                  </a:lnTo>
                  <a:lnTo>
                    <a:pt x="2" y="100"/>
                  </a:lnTo>
                  <a:lnTo>
                    <a:pt x="0" y="117"/>
                  </a:lnTo>
                  <a:lnTo>
                    <a:pt x="0" y="134"/>
                  </a:lnTo>
                  <a:lnTo>
                    <a:pt x="7" y="134"/>
                  </a:lnTo>
                  <a:lnTo>
                    <a:pt x="9" y="132"/>
                  </a:lnTo>
                  <a:lnTo>
                    <a:pt x="14" y="132"/>
                  </a:lnTo>
                  <a:lnTo>
                    <a:pt x="16" y="105"/>
                  </a:lnTo>
                  <a:lnTo>
                    <a:pt x="16" y="72"/>
                  </a:lnTo>
                  <a:lnTo>
                    <a:pt x="19" y="38"/>
                  </a:lnTo>
                  <a:lnTo>
                    <a:pt x="19" y="9"/>
                  </a:lnTo>
                  <a:lnTo>
                    <a:pt x="14" y="7"/>
                  </a:lnTo>
                  <a:lnTo>
                    <a:pt x="9" y="2"/>
                  </a:lnTo>
                  <a:lnTo>
                    <a:pt x="4" y="0"/>
                  </a:lnTo>
                  <a:lnTo>
                    <a:pt x="7" y="19"/>
                  </a:lnTo>
                  <a:lnTo>
                    <a:pt x="7" y="69"/>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5" name="Freeform 1779"/>
            <p:cNvSpPr>
              <a:spLocks/>
            </p:cNvSpPr>
            <p:nvPr/>
          </p:nvSpPr>
          <p:spPr bwMode="auto">
            <a:xfrm>
              <a:off x="9691" y="2755"/>
              <a:ext cx="21" cy="139"/>
            </a:xfrm>
            <a:custGeom>
              <a:avLst/>
              <a:gdLst/>
              <a:ahLst/>
              <a:cxnLst>
                <a:cxn ang="0">
                  <a:pos x="9" y="57"/>
                </a:cxn>
                <a:cxn ang="0">
                  <a:pos x="7" y="72"/>
                </a:cxn>
                <a:cxn ang="0">
                  <a:pos x="7" y="86"/>
                </a:cxn>
                <a:cxn ang="0">
                  <a:pos x="2" y="120"/>
                </a:cxn>
                <a:cxn ang="0">
                  <a:pos x="0" y="139"/>
                </a:cxn>
                <a:cxn ang="0">
                  <a:pos x="2" y="136"/>
                </a:cxn>
                <a:cxn ang="0">
                  <a:pos x="9" y="136"/>
                </a:cxn>
                <a:cxn ang="0">
                  <a:pos x="12" y="134"/>
                </a:cxn>
                <a:cxn ang="0">
                  <a:pos x="16" y="134"/>
                </a:cxn>
                <a:cxn ang="0">
                  <a:pos x="19" y="107"/>
                </a:cxn>
                <a:cxn ang="0">
                  <a:pos x="19" y="74"/>
                </a:cxn>
                <a:cxn ang="0">
                  <a:pos x="21" y="40"/>
                </a:cxn>
                <a:cxn ang="0">
                  <a:pos x="21" y="9"/>
                </a:cxn>
                <a:cxn ang="0">
                  <a:pos x="16" y="7"/>
                </a:cxn>
                <a:cxn ang="0">
                  <a:pos x="12" y="4"/>
                </a:cxn>
                <a:cxn ang="0">
                  <a:pos x="7" y="0"/>
                </a:cxn>
                <a:cxn ang="0">
                  <a:pos x="9" y="21"/>
                </a:cxn>
                <a:cxn ang="0">
                  <a:pos x="9" y="57"/>
                </a:cxn>
              </a:cxnLst>
              <a:rect l="0" t="0" r="r" b="b"/>
              <a:pathLst>
                <a:path w="21" h="139">
                  <a:moveTo>
                    <a:pt x="9" y="57"/>
                  </a:moveTo>
                  <a:lnTo>
                    <a:pt x="7" y="72"/>
                  </a:lnTo>
                  <a:lnTo>
                    <a:pt x="7" y="86"/>
                  </a:lnTo>
                  <a:lnTo>
                    <a:pt x="2" y="120"/>
                  </a:lnTo>
                  <a:lnTo>
                    <a:pt x="0" y="139"/>
                  </a:lnTo>
                  <a:lnTo>
                    <a:pt x="2" y="136"/>
                  </a:lnTo>
                  <a:lnTo>
                    <a:pt x="9" y="136"/>
                  </a:lnTo>
                  <a:lnTo>
                    <a:pt x="12" y="134"/>
                  </a:lnTo>
                  <a:lnTo>
                    <a:pt x="16" y="134"/>
                  </a:lnTo>
                  <a:lnTo>
                    <a:pt x="19" y="107"/>
                  </a:lnTo>
                  <a:lnTo>
                    <a:pt x="19" y="74"/>
                  </a:lnTo>
                  <a:lnTo>
                    <a:pt x="21" y="40"/>
                  </a:lnTo>
                  <a:lnTo>
                    <a:pt x="21" y="9"/>
                  </a:lnTo>
                  <a:lnTo>
                    <a:pt x="16" y="7"/>
                  </a:lnTo>
                  <a:lnTo>
                    <a:pt x="12" y="4"/>
                  </a:lnTo>
                  <a:lnTo>
                    <a:pt x="7" y="0"/>
                  </a:lnTo>
                  <a:lnTo>
                    <a:pt x="9" y="21"/>
                  </a:lnTo>
                  <a:lnTo>
                    <a:pt x="9" y="57"/>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6" name="Freeform 1780"/>
            <p:cNvSpPr>
              <a:spLocks/>
            </p:cNvSpPr>
            <p:nvPr/>
          </p:nvSpPr>
          <p:spPr bwMode="auto">
            <a:xfrm>
              <a:off x="9688" y="2755"/>
              <a:ext cx="22" cy="139"/>
            </a:xfrm>
            <a:custGeom>
              <a:avLst/>
              <a:gdLst/>
              <a:ahLst/>
              <a:cxnLst>
                <a:cxn ang="0">
                  <a:pos x="0" y="139"/>
                </a:cxn>
                <a:cxn ang="0">
                  <a:pos x="2" y="136"/>
                </a:cxn>
                <a:cxn ang="0">
                  <a:pos x="9" y="136"/>
                </a:cxn>
                <a:cxn ang="0">
                  <a:pos x="9" y="134"/>
                </a:cxn>
                <a:cxn ang="0">
                  <a:pos x="16" y="134"/>
                </a:cxn>
                <a:cxn ang="0">
                  <a:pos x="19" y="107"/>
                </a:cxn>
                <a:cxn ang="0">
                  <a:pos x="19" y="38"/>
                </a:cxn>
                <a:cxn ang="0">
                  <a:pos x="21" y="9"/>
                </a:cxn>
                <a:cxn ang="0">
                  <a:pos x="16" y="4"/>
                </a:cxn>
                <a:cxn ang="0">
                  <a:pos x="12" y="2"/>
                </a:cxn>
                <a:cxn ang="0">
                  <a:pos x="7" y="0"/>
                </a:cxn>
                <a:cxn ang="0">
                  <a:pos x="9" y="19"/>
                </a:cxn>
                <a:cxn ang="0">
                  <a:pos x="9" y="55"/>
                </a:cxn>
                <a:cxn ang="0">
                  <a:pos x="7" y="72"/>
                </a:cxn>
                <a:cxn ang="0">
                  <a:pos x="7" y="86"/>
                </a:cxn>
                <a:cxn ang="0">
                  <a:pos x="2" y="120"/>
                </a:cxn>
                <a:cxn ang="0">
                  <a:pos x="0" y="139"/>
                </a:cxn>
              </a:cxnLst>
              <a:rect l="0" t="0" r="r" b="b"/>
              <a:pathLst>
                <a:path w="22" h="139">
                  <a:moveTo>
                    <a:pt x="0" y="139"/>
                  </a:moveTo>
                  <a:lnTo>
                    <a:pt x="2" y="136"/>
                  </a:lnTo>
                  <a:lnTo>
                    <a:pt x="9" y="136"/>
                  </a:lnTo>
                  <a:lnTo>
                    <a:pt x="9" y="134"/>
                  </a:lnTo>
                  <a:lnTo>
                    <a:pt x="16" y="134"/>
                  </a:lnTo>
                  <a:lnTo>
                    <a:pt x="19" y="107"/>
                  </a:lnTo>
                  <a:lnTo>
                    <a:pt x="19" y="38"/>
                  </a:lnTo>
                  <a:lnTo>
                    <a:pt x="21" y="9"/>
                  </a:lnTo>
                  <a:lnTo>
                    <a:pt x="16" y="4"/>
                  </a:lnTo>
                  <a:lnTo>
                    <a:pt x="12" y="2"/>
                  </a:lnTo>
                  <a:lnTo>
                    <a:pt x="7" y="0"/>
                  </a:lnTo>
                  <a:lnTo>
                    <a:pt x="9" y="19"/>
                  </a:lnTo>
                  <a:lnTo>
                    <a:pt x="9" y="55"/>
                  </a:lnTo>
                  <a:lnTo>
                    <a:pt x="7" y="72"/>
                  </a:lnTo>
                  <a:lnTo>
                    <a:pt x="7" y="86"/>
                  </a:lnTo>
                  <a:lnTo>
                    <a:pt x="2" y="120"/>
                  </a:lnTo>
                  <a:lnTo>
                    <a:pt x="0" y="139"/>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7" name="Freeform 1781"/>
            <p:cNvSpPr>
              <a:spLocks/>
            </p:cNvSpPr>
            <p:nvPr/>
          </p:nvSpPr>
          <p:spPr bwMode="auto">
            <a:xfrm>
              <a:off x="9686" y="2752"/>
              <a:ext cx="22" cy="142"/>
            </a:xfrm>
            <a:custGeom>
              <a:avLst/>
              <a:gdLst/>
              <a:ahLst/>
              <a:cxnLst>
                <a:cxn ang="0">
                  <a:pos x="0" y="141"/>
                </a:cxn>
                <a:cxn ang="0">
                  <a:pos x="2" y="139"/>
                </a:cxn>
                <a:cxn ang="0">
                  <a:pos x="7" y="139"/>
                </a:cxn>
                <a:cxn ang="0">
                  <a:pos x="7" y="136"/>
                </a:cxn>
                <a:cxn ang="0">
                  <a:pos x="14" y="136"/>
                </a:cxn>
                <a:cxn ang="0">
                  <a:pos x="16" y="134"/>
                </a:cxn>
                <a:cxn ang="0">
                  <a:pos x="19" y="107"/>
                </a:cxn>
                <a:cxn ang="0">
                  <a:pos x="19" y="40"/>
                </a:cxn>
                <a:cxn ang="0">
                  <a:pos x="21" y="9"/>
                </a:cxn>
                <a:cxn ang="0">
                  <a:pos x="19" y="9"/>
                </a:cxn>
                <a:cxn ang="0">
                  <a:pos x="14" y="4"/>
                </a:cxn>
                <a:cxn ang="0">
                  <a:pos x="12" y="4"/>
                </a:cxn>
                <a:cxn ang="0">
                  <a:pos x="7" y="0"/>
                </a:cxn>
                <a:cxn ang="0">
                  <a:pos x="9" y="21"/>
                </a:cxn>
                <a:cxn ang="0">
                  <a:pos x="9" y="57"/>
                </a:cxn>
                <a:cxn ang="0">
                  <a:pos x="7" y="72"/>
                </a:cxn>
                <a:cxn ang="0">
                  <a:pos x="2" y="105"/>
                </a:cxn>
                <a:cxn ang="0">
                  <a:pos x="2" y="122"/>
                </a:cxn>
                <a:cxn ang="0">
                  <a:pos x="0" y="141"/>
                </a:cxn>
              </a:cxnLst>
              <a:rect l="0" t="0" r="r" b="b"/>
              <a:pathLst>
                <a:path w="22" h="142">
                  <a:moveTo>
                    <a:pt x="0" y="141"/>
                  </a:moveTo>
                  <a:lnTo>
                    <a:pt x="2" y="139"/>
                  </a:lnTo>
                  <a:lnTo>
                    <a:pt x="7" y="139"/>
                  </a:lnTo>
                  <a:lnTo>
                    <a:pt x="7" y="136"/>
                  </a:lnTo>
                  <a:lnTo>
                    <a:pt x="14" y="136"/>
                  </a:lnTo>
                  <a:lnTo>
                    <a:pt x="16" y="134"/>
                  </a:lnTo>
                  <a:lnTo>
                    <a:pt x="19" y="107"/>
                  </a:lnTo>
                  <a:lnTo>
                    <a:pt x="19" y="40"/>
                  </a:lnTo>
                  <a:lnTo>
                    <a:pt x="21" y="9"/>
                  </a:lnTo>
                  <a:lnTo>
                    <a:pt x="19" y="9"/>
                  </a:lnTo>
                  <a:lnTo>
                    <a:pt x="14" y="4"/>
                  </a:lnTo>
                  <a:lnTo>
                    <a:pt x="12" y="4"/>
                  </a:lnTo>
                  <a:lnTo>
                    <a:pt x="7" y="0"/>
                  </a:lnTo>
                  <a:lnTo>
                    <a:pt x="9" y="21"/>
                  </a:lnTo>
                  <a:lnTo>
                    <a:pt x="9" y="57"/>
                  </a:lnTo>
                  <a:lnTo>
                    <a:pt x="7" y="72"/>
                  </a:lnTo>
                  <a:lnTo>
                    <a:pt x="2" y="105"/>
                  </a:lnTo>
                  <a:lnTo>
                    <a:pt x="2" y="122"/>
                  </a:lnTo>
                  <a:lnTo>
                    <a:pt x="0" y="141"/>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8" name="Freeform 1782"/>
            <p:cNvSpPr>
              <a:spLocks/>
            </p:cNvSpPr>
            <p:nvPr/>
          </p:nvSpPr>
          <p:spPr bwMode="auto">
            <a:xfrm>
              <a:off x="9684" y="2752"/>
              <a:ext cx="21" cy="142"/>
            </a:xfrm>
            <a:custGeom>
              <a:avLst/>
              <a:gdLst/>
              <a:ahLst/>
              <a:cxnLst>
                <a:cxn ang="0">
                  <a:pos x="16" y="134"/>
                </a:cxn>
                <a:cxn ang="0">
                  <a:pos x="19" y="107"/>
                </a:cxn>
                <a:cxn ang="0">
                  <a:pos x="19" y="38"/>
                </a:cxn>
                <a:cxn ang="0">
                  <a:pos x="21" y="9"/>
                </a:cxn>
                <a:cxn ang="0">
                  <a:pos x="7" y="0"/>
                </a:cxn>
                <a:cxn ang="0">
                  <a:pos x="9" y="19"/>
                </a:cxn>
                <a:cxn ang="0">
                  <a:pos x="9" y="55"/>
                </a:cxn>
                <a:cxn ang="0">
                  <a:pos x="0" y="122"/>
                </a:cxn>
                <a:cxn ang="0">
                  <a:pos x="0" y="141"/>
                </a:cxn>
                <a:cxn ang="0">
                  <a:pos x="16" y="134"/>
                </a:cxn>
              </a:cxnLst>
              <a:rect l="0" t="0" r="r" b="b"/>
              <a:pathLst>
                <a:path w="21" h="142">
                  <a:moveTo>
                    <a:pt x="16" y="134"/>
                  </a:moveTo>
                  <a:lnTo>
                    <a:pt x="19" y="107"/>
                  </a:lnTo>
                  <a:lnTo>
                    <a:pt x="19" y="38"/>
                  </a:lnTo>
                  <a:lnTo>
                    <a:pt x="21" y="9"/>
                  </a:lnTo>
                  <a:lnTo>
                    <a:pt x="7" y="0"/>
                  </a:lnTo>
                  <a:lnTo>
                    <a:pt x="9" y="19"/>
                  </a:lnTo>
                  <a:lnTo>
                    <a:pt x="9" y="55"/>
                  </a:lnTo>
                  <a:lnTo>
                    <a:pt x="0" y="122"/>
                  </a:lnTo>
                  <a:lnTo>
                    <a:pt x="0" y="141"/>
                  </a:lnTo>
                  <a:lnTo>
                    <a:pt x="16" y="134"/>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9" name="Freeform 1783"/>
            <p:cNvSpPr>
              <a:spLocks/>
            </p:cNvSpPr>
            <p:nvPr/>
          </p:nvSpPr>
          <p:spPr bwMode="auto">
            <a:xfrm>
              <a:off x="9460" y="2896"/>
              <a:ext cx="183" cy="15"/>
            </a:xfrm>
            <a:custGeom>
              <a:avLst/>
              <a:gdLst/>
              <a:ahLst/>
              <a:cxnLst>
                <a:cxn ang="0">
                  <a:pos x="4" y="4"/>
                </a:cxn>
                <a:cxn ang="0">
                  <a:pos x="9" y="4"/>
                </a:cxn>
                <a:cxn ang="0">
                  <a:pos x="11" y="7"/>
                </a:cxn>
                <a:cxn ang="0">
                  <a:pos x="19" y="7"/>
                </a:cxn>
                <a:cxn ang="0">
                  <a:pos x="23" y="9"/>
                </a:cxn>
                <a:cxn ang="0">
                  <a:pos x="33" y="9"/>
                </a:cxn>
                <a:cxn ang="0">
                  <a:pos x="38" y="12"/>
                </a:cxn>
                <a:cxn ang="0">
                  <a:pos x="47" y="12"/>
                </a:cxn>
                <a:cxn ang="0">
                  <a:pos x="52" y="14"/>
                </a:cxn>
                <a:cxn ang="0">
                  <a:pos x="127" y="14"/>
                </a:cxn>
                <a:cxn ang="0">
                  <a:pos x="134" y="12"/>
                </a:cxn>
                <a:cxn ang="0">
                  <a:pos x="141" y="12"/>
                </a:cxn>
                <a:cxn ang="0">
                  <a:pos x="158" y="9"/>
                </a:cxn>
                <a:cxn ang="0">
                  <a:pos x="182" y="7"/>
                </a:cxn>
                <a:cxn ang="0">
                  <a:pos x="160" y="4"/>
                </a:cxn>
                <a:cxn ang="0">
                  <a:pos x="141" y="4"/>
                </a:cxn>
                <a:cxn ang="0">
                  <a:pos x="129" y="7"/>
                </a:cxn>
                <a:cxn ang="0">
                  <a:pos x="107" y="7"/>
                </a:cxn>
                <a:cxn ang="0">
                  <a:pos x="95" y="9"/>
                </a:cxn>
                <a:cxn ang="0">
                  <a:pos x="55" y="9"/>
                </a:cxn>
                <a:cxn ang="0">
                  <a:pos x="47" y="7"/>
                </a:cxn>
                <a:cxn ang="0">
                  <a:pos x="31" y="7"/>
                </a:cxn>
                <a:cxn ang="0">
                  <a:pos x="23" y="4"/>
                </a:cxn>
                <a:cxn ang="0">
                  <a:pos x="16" y="4"/>
                </a:cxn>
                <a:cxn ang="0">
                  <a:pos x="7" y="2"/>
                </a:cxn>
                <a:cxn ang="0">
                  <a:pos x="0" y="0"/>
                </a:cxn>
                <a:cxn ang="0">
                  <a:pos x="0" y="2"/>
                </a:cxn>
                <a:cxn ang="0">
                  <a:pos x="4" y="4"/>
                </a:cxn>
              </a:cxnLst>
              <a:rect l="0" t="0" r="r" b="b"/>
              <a:pathLst>
                <a:path w="183" h="15">
                  <a:moveTo>
                    <a:pt x="4" y="4"/>
                  </a:moveTo>
                  <a:lnTo>
                    <a:pt x="9" y="4"/>
                  </a:lnTo>
                  <a:lnTo>
                    <a:pt x="11" y="7"/>
                  </a:lnTo>
                  <a:lnTo>
                    <a:pt x="19" y="7"/>
                  </a:lnTo>
                  <a:lnTo>
                    <a:pt x="23" y="9"/>
                  </a:lnTo>
                  <a:lnTo>
                    <a:pt x="33" y="9"/>
                  </a:lnTo>
                  <a:lnTo>
                    <a:pt x="38" y="12"/>
                  </a:lnTo>
                  <a:lnTo>
                    <a:pt x="47" y="12"/>
                  </a:lnTo>
                  <a:lnTo>
                    <a:pt x="52" y="14"/>
                  </a:lnTo>
                  <a:lnTo>
                    <a:pt x="127" y="14"/>
                  </a:lnTo>
                  <a:lnTo>
                    <a:pt x="134" y="12"/>
                  </a:lnTo>
                  <a:lnTo>
                    <a:pt x="141" y="12"/>
                  </a:lnTo>
                  <a:lnTo>
                    <a:pt x="158" y="9"/>
                  </a:lnTo>
                  <a:lnTo>
                    <a:pt x="182" y="7"/>
                  </a:lnTo>
                  <a:lnTo>
                    <a:pt x="160" y="4"/>
                  </a:lnTo>
                  <a:lnTo>
                    <a:pt x="141" y="4"/>
                  </a:lnTo>
                  <a:lnTo>
                    <a:pt x="129" y="7"/>
                  </a:lnTo>
                  <a:lnTo>
                    <a:pt x="107" y="7"/>
                  </a:lnTo>
                  <a:lnTo>
                    <a:pt x="95" y="9"/>
                  </a:lnTo>
                  <a:lnTo>
                    <a:pt x="55" y="9"/>
                  </a:lnTo>
                  <a:lnTo>
                    <a:pt x="47" y="7"/>
                  </a:lnTo>
                  <a:lnTo>
                    <a:pt x="31" y="7"/>
                  </a:lnTo>
                  <a:lnTo>
                    <a:pt x="23" y="4"/>
                  </a:lnTo>
                  <a:lnTo>
                    <a:pt x="16" y="4"/>
                  </a:lnTo>
                  <a:lnTo>
                    <a:pt x="7" y="2"/>
                  </a:lnTo>
                  <a:lnTo>
                    <a:pt x="0" y="0"/>
                  </a:lnTo>
                  <a:lnTo>
                    <a:pt x="0" y="2"/>
                  </a:lnTo>
                  <a:lnTo>
                    <a:pt x="4" y="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0" name="Freeform 1784"/>
            <p:cNvSpPr>
              <a:spLocks/>
            </p:cNvSpPr>
            <p:nvPr/>
          </p:nvSpPr>
          <p:spPr bwMode="auto">
            <a:xfrm>
              <a:off x="9513" y="2911"/>
              <a:ext cx="67" cy="19"/>
            </a:xfrm>
            <a:custGeom>
              <a:avLst/>
              <a:gdLst/>
              <a:ahLst/>
              <a:cxnLst>
                <a:cxn ang="0">
                  <a:pos x="16" y="14"/>
                </a:cxn>
                <a:cxn ang="0">
                  <a:pos x="26" y="14"/>
                </a:cxn>
                <a:cxn ang="0">
                  <a:pos x="40" y="16"/>
                </a:cxn>
                <a:cxn ang="0">
                  <a:pos x="57" y="19"/>
                </a:cxn>
                <a:cxn ang="0">
                  <a:pos x="67" y="19"/>
                </a:cxn>
                <a:cxn ang="0">
                  <a:pos x="62" y="14"/>
                </a:cxn>
                <a:cxn ang="0">
                  <a:pos x="52" y="12"/>
                </a:cxn>
                <a:cxn ang="0">
                  <a:pos x="47" y="2"/>
                </a:cxn>
                <a:cxn ang="0">
                  <a:pos x="9" y="2"/>
                </a:cxn>
                <a:cxn ang="0">
                  <a:pos x="0" y="0"/>
                </a:cxn>
                <a:cxn ang="0">
                  <a:pos x="4" y="4"/>
                </a:cxn>
                <a:cxn ang="0">
                  <a:pos x="16" y="14"/>
                </a:cxn>
              </a:cxnLst>
              <a:rect l="0" t="0" r="r" b="b"/>
              <a:pathLst>
                <a:path w="67" h="19">
                  <a:moveTo>
                    <a:pt x="16" y="14"/>
                  </a:moveTo>
                  <a:lnTo>
                    <a:pt x="26" y="14"/>
                  </a:lnTo>
                  <a:lnTo>
                    <a:pt x="40" y="16"/>
                  </a:lnTo>
                  <a:lnTo>
                    <a:pt x="57" y="19"/>
                  </a:lnTo>
                  <a:lnTo>
                    <a:pt x="67" y="19"/>
                  </a:lnTo>
                  <a:lnTo>
                    <a:pt x="62" y="14"/>
                  </a:lnTo>
                  <a:lnTo>
                    <a:pt x="52" y="12"/>
                  </a:lnTo>
                  <a:lnTo>
                    <a:pt x="47" y="2"/>
                  </a:lnTo>
                  <a:lnTo>
                    <a:pt x="9" y="2"/>
                  </a:lnTo>
                  <a:lnTo>
                    <a:pt x="0" y="0"/>
                  </a:lnTo>
                  <a:lnTo>
                    <a:pt x="4" y="4"/>
                  </a:lnTo>
                  <a:lnTo>
                    <a:pt x="16" y="14"/>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1" name="Freeform 1785"/>
            <p:cNvSpPr>
              <a:spLocks/>
            </p:cNvSpPr>
            <p:nvPr/>
          </p:nvSpPr>
          <p:spPr bwMode="auto">
            <a:xfrm>
              <a:off x="9501" y="2927"/>
              <a:ext cx="120" cy="29"/>
            </a:xfrm>
            <a:custGeom>
              <a:avLst/>
              <a:gdLst/>
              <a:ahLst/>
              <a:cxnLst>
                <a:cxn ang="0">
                  <a:pos x="4" y="19"/>
                </a:cxn>
                <a:cxn ang="0">
                  <a:pos x="9" y="19"/>
                </a:cxn>
                <a:cxn ang="0">
                  <a:pos x="14" y="21"/>
                </a:cxn>
                <a:cxn ang="0">
                  <a:pos x="19" y="21"/>
                </a:cxn>
                <a:cxn ang="0">
                  <a:pos x="23" y="24"/>
                </a:cxn>
                <a:cxn ang="0">
                  <a:pos x="31" y="24"/>
                </a:cxn>
                <a:cxn ang="0">
                  <a:pos x="36" y="26"/>
                </a:cxn>
                <a:cxn ang="0">
                  <a:pos x="55" y="26"/>
                </a:cxn>
                <a:cxn ang="0">
                  <a:pos x="91" y="28"/>
                </a:cxn>
                <a:cxn ang="0">
                  <a:pos x="120" y="26"/>
                </a:cxn>
                <a:cxn ang="0">
                  <a:pos x="100" y="16"/>
                </a:cxn>
                <a:cxn ang="0">
                  <a:pos x="98" y="14"/>
                </a:cxn>
                <a:cxn ang="0">
                  <a:pos x="93" y="12"/>
                </a:cxn>
                <a:cxn ang="0">
                  <a:pos x="88" y="9"/>
                </a:cxn>
                <a:cxn ang="0">
                  <a:pos x="83" y="4"/>
                </a:cxn>
                <a:cxn ang="0">
                  <a:pos x="48" y="4"/>
                </a:cxn>
                <a:cxn ang="0">
                  <a:pos x="45" y="2"/>
                </a:cxn>
                <a:cxn ang="0">
                  <a:pos x="36" y="2"/>
                </a:cxn>
                <a:cxn ang="0">
                  <a:pos x="31" y="0"/>
                </a:cxn>
                <a:cxn ang="0">
                  <a:pos x="23" y="0"/>
                </a:cxn>
                <a:cxn ang="0">
                  <a:pos x="14" y="2"/>
                </a:cxn>
                <a:cxn ang="0">
                  <a:pos x="2" y="9"/>
                </a:cxn>
                <a:cxn ang="0">
                  <a:pos x="0" y="14"/>
                </a:cxn>
                <a:cxn ang="0">
                  <a:pos x="4" y="19"/>
                </a:cxn>
              </a:cxnLst>
              <a:rect l="0" t="0" r="r" b="b"/>
              <a:pathLst>
                <a:path w="120" h="29">
                  <a:moveTo>
                    <a:pt x="4" y="19"/>
                  </a:moveTo>
                  <a:lnTo>
                    <a:pt x="9" y="19"/>
                  </a:lnTo>
                  <a:lnTo>
                    <a:pt x="14" y="21"/>
                  </a:lnTo>
                  <a:lnTo>
                    <a:pt x="19" y="21"/>
                  </a:lnTo>
                  <a:lnTo>
                    <a:pt x="23" y="24"/>
                  </a:lnTo>
                  <a:lnTo>
                    <a:pt x="31" y="24"/>
                  </a:lnTo>
                  <a:lnTo>
                    <a:pt x="36" y="26"/>
                  </a:lnTo>
                  <a:lnTo>
                    <a:pt x="55" y="26"/>
                  </a:lnTo>
                  <a:lnTo>
                    <a:pt x="91" y="28"/>
                  </a:lnTo>
                  <a:lnTo>
                    <a:pt x="120" y="26"/>
                  </a:lnTo>
                  <a:lnTo>
                    <a:pt x="100" y="16"/>
                  </a:lnTo>
                  <a:lnTo>
                    <a:pt x="98" y="14"/>
                  </a:lnTo>
                  <a:lnTo>
                    <a:pt x="93" y="12"/>
                  </a:lnTo>
                  <a:lnTo>
                    <a:pt x="88" y="9"/>
                  </a:lnTo>
                  <a:lnTo>
                    <a:pt x="83" y="4"/>
                  </a:lnTo>
                  <a:lnTo>
                    <a:pt x="48" y="4"/>
                  </a:lnTo>
                  <a:lnTo>
                    <a:pt x="45" y="2"/>
                  </a:lnTo>
                  <a:lnTo>
                    <a:pt x="36" y="2"/>
                  </a:lnTo>
                  <a:lnTo>
                    <a:pt x="31" y="0"/>
                  </a:lnTo>
                  <a:lnTo>
                    <a:pt x="23" y="0"/>
                  </a:lnTo>
                  <a:lnTo>
                    <a:pt x="14" y="2"/>
                  </a:lnTo>
                  <a:lnTo>
                    <a:pt x="2" y="9"/>
                  </a:lnTo>
                  <a:lnTo>
                    <a:pt x="0" y="14"/>
                  </a:lnTo>
                  <a:lnTo>
                    <a:pt x="4"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2" name="Freeform 1786"/>
            <p:cNvSpPr>
              <a:spLocks/>
            </p:cNvSpPr>
            <p:nvPr/>
          </p:nvSpPr>
          <p:spPr bwMode="auto">
            <a:xfrm>
              <a:off x="9516" y="2911"/>
              <a:ext cx="45" cy="19"/>
            </a:xfrm>
            <a:custGeom>
              <a:avLst/>
              <a:gdLst/>
              <a:ahLst/>
              <a:cxnLst>
                <a:cxn ang="0">
                  <a:pos x="19" y="2"/>
                </a:cxn>
                <a:cxn ang="0">
                  <a:pos x="0" y="0"/>
                </a:cxn>
                <a:cxn ang="0">
                  <a:pos x="4" y="4"/>
                </a:cxn>
                <a:cxn ang="0">
                  <a:pos x="7" y="7"/>
                </a:cxn>
                <a:cxn ang="0">
                  <a:pos x="11" y="12"/>
                </a:cxn>
                <a:cxn ang="0">
                  <a:pos x="16" y="14"/>
                </a:cxn>
                <a:cxn ang="0">
                  <a:pos x="21" y="16"/>
                </a:cxn>
                <a:cxn ang="0">
                  <a:pos x="38" y="16"/>
                </a:cxn>
                <a:cxn ang="0">
                  <a:pos x="40" y="19"/>
                </a:cxn>
                <a:cxn ang="0">
                  <a:pos x="45" y="19"/>
                </a:cxn>
                <a:cxn ang="0">
                  <a:pos x="38" y="12"/>
                </a:cxn>
                <a:cxn ang="0">
                  <a:pos x="33" y="9"/>
                </a:cxn>
                <a:cxn ang="0">
                  <a:pos x="31" y="4"/>
                </a:cxn>
                <a:cxn ang="0">
                  <a:pos x="28" y="2"/>
                </a:cxn>
                <a:cxn ang="0">
                  <a:pos x="19" y="2"/>
                </a:cxn>
              </a:cxnLst>
              <a:rect l="0" t="0" r="r" b="b"/>
              <a:pathLst>
                <a:path w="45" h="19">
                  <a:moveTo>
                    <a:pt x="19" y="2"/>
                  </a:moveTo>
                  <a:lnTo>
                    <a:pt x="0" y="0"/>
                  </a:lnTo>
                  <a:lnTo>
                    <a:pt x="4" y="4"/>
                  </a:lnTo>
                  <a:lnTo>
                    <a:pt x="7" y="7"/>
                  </a:lnTo>
                  <a:lnTo>
                    <a:pt x="11" y="12"/>
                  </a:lnTo>
                  <a:lnTo>
                    <a:pt x="16" y="14"/>
                  </a:lnTo>
                  <a:lnTo>
                    <a:pt x="21" y="16"/>
                  </a:lnTo>
                  <a:lnTo>
                    <a:pt x="38" y="16"/>
                  </a:lnTo>
                  <a:lnTo>
                    <a:pt x="40" y="19"/>
                  </a:lnTo>
                  <a:lnTo>
                    <a:pt x="45" y="19"/>
                  </a:lnTo>
                  <a:lnTo>
                    <a:pt x="38" y="12"/>
                  </a:lnTo>
                  <a:lnTo>
                    <a:pt x="33" y="9"/>
                  </a:lnTo>
                  <a:lnTo>
                    <a:pt x="31" y="4"/>
                  </a:lnTo>
                  <a:lnTo>
                    <a:pt x="28" y="2"/>
                  </a:lnTo>
                  <a:lnTo>
                    <a:pt x="19"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3" name="Freeform 1787"/>
            <p:cNvSpPr>
              <a:spLocks/>
            </p:cNvSpPr>
            <p:nvPr/>
          </p:nvSpPr>
          <p:spPr bwMode="auto">
            <a:xfrm>
              <a:off x="9499" y="2925"/>
              <a:ext cx="96" cy="31"/>
            </a:xfrm>
            <a:custGeom>
              <a:avLst/>
              <a:gdLst/>
              <a:ahLst/>
              <a:cxnLst>
                <a:cxn ang="0">
                  <a:pos x="2" y="19"/>
                </a:cxn>
                <a:cxn ang="0">
                  <a:pos x="4" y="19"/>
                </a:cxn>
                <a:cxn ang="0">
                  <a:pos x="14" y="24"/>
                </a:cxn>
                <a:cxn ang="0">
                  <a:pos x="19" y="24"/>
                </a:cxn>
                <a:cxn ang="0">
                  <a:pos x="24" y="26"/>
                </a:cxn>
                <a:cxn ang="0">
                  <a:pos x="36" y="26"/>
                </a:cxn>
                <a:cxn ang="0">
                  <a:pos x="40" y="28"/>
                </a:cxn>
                <a:cxn ang="0">
                  <a:pos x="57" y="28"/>
                </a:cxn>
                <a:cxn ang="0">
                  <a:pos x="62" y="31"/>
                </a:cxn>
                <a:cxn ang="0">
                  <a:pos x="96" y="31"/>
                </a:cxn>
                <a:cxn ang="0">
                  <a:pos x="84" y="21"/>
                </a:cxn>
                <a:cxn ang="0">
                  <a:pos x="74" y="7"/>
                </a:cxn>
                <a:cxn ang="0">
                  <a:pos x="55" y="7"/>
                </a:cxn>
                <a:cxn ang="0">
                  <a:pos x="33" y="2"/>
                </a:cxn>
                <a:cxn ang="0">
                  <a:pos x="24" y="0"/>
                </a:cxn>
                <a:cxn ang="0">
                  <a:pos x="12" y="4"/>
                </a:cxn>
                <a:cxn ang="0">
                  <a:pos x="0" y="14"/>
                </a:cxn>
                <a:cxn ang="0">
                  <a:pos x="2" y="19"/>
                </a:cxn>
              </a:cxnLst>
              <a:rect l="0" t="0" r="r" b="b"/>
              <a:pathLst>
                <a:path w="96" h="31">
                  <a:moveTo>
                    <a:pt x="2" y="19"/>
                  </a:moveTo>
                  <a:lnTo>
                    <a:pt x="4" y="19"/>
                  </a:lnTo>
                  <a:lnTo>
                    <a:pt x="14" y="24"/>
                  </a:lnTo>
                  <a:lnTo>
                    <a:pt x="19" y="24"/>
                  </a:lnTo>
                  <a:lnTo>
                    <a:pt x="24" y="26"/>
                  </a:lnTo>
                  <a:lnTo>
                    <a:pt x="36" y="26"/>
                  </a:lnTo>
                  <a:lnTo>
                    <a:pt x="40" y="28"/>
                  </a:lnTo>
                  <a:lnTo>
                    <a:pt x="57" y="28"/>
                  </a:lnTo>
                  <a:lnTo>
                    <a:pt x="62" y="31"/>
                  </a:lnTo>
                  <a:lnTo>
                    <a:pt x="96" y="31"/>
                  </a:lnTo>
                  <a:lnTo>
                    <a:pt x="84" y="21"/>
                  </a:lnTo>
                  <a:lnTo>
                    <a:pt x="74" y="7"/>
                  </a:lnTo>
                  <a:lnTo>
                    <a:pt x="55" y="7"/>
                  </a:lnTo>
                  <a:lnTo>
                    <a:pt x="33" y="2"/>
                  </a:lnTo>
                  <a:lnTo>
                    <a:pt x="24" y="0"/>
                  </a:lnTo>
                  <a:lnTo>
                    <a:pt x="12" y="4"/>
                  </a:lnTo>
                  <a:lnTo>
                    <a:pt x="0" y="14"/>
                  </a:lnTo>
                  <a:lnTo>
                    <a:pt x="2"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4" name="Freeform 1788"/>
            <p:cNvSpPr>
              <a:spLocks/>
            </p:cNvSpPr>
            <p:nvPr/>
          </p:nvSpPr>
          <p:spPr bwMode="auto">
            <a:xfrm>
              <a:off x="9403" y="2815"/>
              <a:ext cx="31" cy="5"/>
            </a:xfrm>
            <a:custGeom>
              <a:avLst/>
              <a:gdLst/>
              <a:ahLst/>
              <a:cxnLst>
                <a:cxn ang="0">
                  <a:pos x="19" y="0"/>
                </a:cxn>
                <a:cxn ang="0">
                  <a:pos x="11" y="0"/>
                </a:cxn>
                <a:cxn ang="0">
                  <a:pos x="9" y="2"/>
                </a:cxn>
                <a:cxn ang="0">
                  <a:pos x="0" y="2"/>
                </a:cxn>
                <a:cxn ang="0">
                  <a:pos x="0" y="4"/>
                </a:cxn>
                <a:cxn ang="0">
                  <a:pos x="31" y="4"/>
                </a:cxn>
                <a:cxn ang="0">
                  <a:pos x="31" y="2"/>
                </a:cxn>
                <a:cxn ang="0">
                  <a:pos x="19" y="2"/>
                </a:cxn>
                <a:cxn ang="0">
                  <a:pos x="19" y="0"/>
                </a:cxn>
              </a:cxnLst>
              <a:rect l="0" t="0" r="r" b="b"/>
              <a:pathLst>
                <a:path w="31" h="5">
                  <a:moveTo>
                    <a:pt x="19" y="0"/>
                  </a:moveTo>
                  <a:lnTo>
                    <a:pt x="11" y="0"/>
                  </a:lnTo>
                  <a:lnTo>
                    <a:pt x="9" y="2"/>
                  </a:lnTo>
                  <a:lnTo>
                    <a:pt x="0" y="2"/>
                  </a:lnTo>
                  <a:lnTo>
                    <a:pt x="0" y="4"/>
                  </a:lnTo>
                  <a:lnTo>
                    <a:pt x="31" y="4"/>
                  </a:lnTo>
                  <a:lnTo>
                    <a:pt x="31" y="2"/>
                  </a:lnTo>
                  <a:lnTo>
                    <a:pt x="19" y="2"/>
                  </a:lnTo>
                  <a:lnTo>
                    <a:pt x="19"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5" name="Freeform 1789"/>
            <p:cNvSpPr>
              <a:spLocks/>
            </p:cNvSpPr>
            <p:nvPr/>
          </p:nvSpPr>
          <p:spPr bwMode="auto">
            <a:xfrm>
              <a:off x="9400" y="2829"/>
              <a:ext cx="34" cy="84"/>
            </a:xfrm>
            <a:custGeom>
              <a:avLst/>
              <a:gdLst/>
              <a:ahLst/>
              <a:cxnLst>
                <a:cxn ang="0">
                  <a:pos x="4" y="76"/>
                </a:cxn>
                <a:cxn ang="0">
                  <a:pos x="33" y="76"/>
                </a:cxn>
                <a:cxn ang="0">
                  <a:pos x="31" y="62"/>
                </a:cxn>
                <a:cxn ang="0">
                  <a:pos x="31" y="43"/>
                </a:cxn>
                <a:cxn ang="0">
                  <a:pos x="28" y="23"/>
                </a:cxn>
                <a:cxn ang="0">
                  <a:pos x="28" y="4"/>
                </a:cxn>
                <a:cxn ang="0">
                  <a:pos x="33" y="0"/>
                </a:cxn>
                <a:cxn ang="0">
                  <a:pos x="26" y="0"/>
                </a:cxn>
                <a:cxn ang="0">
                  <a:pos x="26" y="74"/>
                </a:cxn>
                <a:cxn ang="0">
                  <a:pos x="0" y="72"/>
                </a:cxn>
                <a:cxn ang="0">
                  <a:pos x="0" y="83"/>
                </a:cxn>
                <a:cxn ang="0">
                  <a:pos x="4" y="76"/>
                </a:cxn>
              </a:cxnLst>
              <a:rect l="0" t="0" r="r" b="b"/>
              <a:pathLst>
                <a:path w="34" h="84">
                  <a:moveTo>
                    <a:pt x="4" y="76"/>
                  </a:moveTo>
                  <a:lnTo>
                    <a:pt x="33" y="76"/>
                  </a:lnTo>
                  <a:lnTo>
                    <a:pt x="31" y="62"/>
                  </a:lnTo>
                  <a:lnTo>
                    <a:pt x="31" y="43"/>
                  </a:lnTo>
                  <a:lnTo>
                    <a:pt x="28" y="23"/>
                  </a:lnTo>
                  <a:lnTo>
                    <a:pt x="28" y="4"/>
                  </a:lnTo>
                  <a:lnTo>
                    <a:pt x="33" y="0"/>
                  </a:lnTo>
                  <a:lnTo>
                    <a:pt x="26" y="0"/>
                  </a:lnTo>
                  <a:lnTo>
                    <a:pt x="26" y="74"/>
                  </a:lnTo>
                  <a:lnTo>
                    <a:pt x="0" y="72"/>
                  </a:lnTo>
                  <a:lnTo>
                    <a:pt x="0" y="83"/>
                  </a:lnTo>
                  <a:lnTo>
                    <a:pt x="4" y="76"/>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6" name="Freeform 1790"/>
            <p:cNvSpPr>
              <a:spLocks/>
            </p:cNvSpPr>
            <p:nvPr/>
          </p:nvSpPr>
          <p:spPr bwMode="auto">
            <a:xfrm>
              <a:off x="9398" y="2820"/>
              <a:ext cx="41" cy="98"/>
            </a:xfrm>
            <a:custGeom>
              <a:avLst/>
              <a:gdLst/>
              <a:ahLst/>
              <a:cxnLst>
                <a:cxn ang="0">
                  <a:pos x="0" y="9"/>
                </a:cxn>
                <a:cxn ang="0">
                  <a:pos x="0" y="95"/>
                </a:cxn>
                <a:cxn ang="0">
                  <a:pos x="2" y="98"/>
                </a:cxn>
                <a:cxn ang="0">
                  <a:pos x="2" y="14"/>
                </a:cxn>
                <a:cxn ang="0">
                  <a:pos x="40" y="7"/>
                </a:cxn>
                <a:cxn ang="0">
                  <a:pos x="40" y="2"/>
                </a:cxn>
                <a:cxn ang="0">
                  <a:pos x="0" y="0"/>
                </a:cxn>
                <a:cxn ang="0">
                  <a:pos x="0" y="9"/>
                </a:cxn>
              </a:cxnLst>
              <a:rect l="0" t="0" r="r" b="b"/>
              <a:pathLst>
                <a:path w="41" h="98">
                  <a:moveTo>
                    <a:pt x="0" y="9"/>
                  </a:moveTo>
                  <a:lnTo>
                    <a:pt x="0" y="95"/>
                  </a:lnTo>
                  <a:lnTo>
                    <a:pt x="2" y="98"/>
                  </a:lnTo>
                  <a:lnTo>
                    <a:pt x="2" y="14"/>
                  </a:lnTo>
                  <a:lnTo>
                    <a:pt x="40" y="7"/>
                  </a:lnTo>
                  <a:lnTo>
                    <a:pt x="40" y="2"/>
                  </a:lnTo>
                  <a:lnTo>
                    <a:pt x="0"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7" name="Freeform 1791"/>
            <p:cNvSpPr>
              <a:spLocks/>
            </p:cNvSpPr>
            <p:nvPr/>
          </p:nvSpPr>
          <p:spPr bwMode="auto">
            <a:xfrm>
              <a:off x="9403" y="2832"/>
              <a:ext cx="36" cy="79"/>
            </a:xfrm>
            <a:custGeom>
              <a:avLst/>
              <a:gdLst/>
              <a:ahLst/>
              <a:cxnLst>
                <a:cxn ang="0">
                  <a:pos x="28" y="26"/>
                </a:cxn>
                <a:cxn ang="0">
                  <a:pos x="33" y="7"/>
                </a:cxn>
                <a:cxn ang="0">
                  <a:pos x="35" y="0"/>
                </a:cxn>
                <a:cxn ang="0">
                  <a:pos x="26" y="0"/>
                </a:cxn>
                <a:cxn ang="0">
                  <a:pos x="26" y="74"/>
                </a:cxn>
                <a:cxn ang="0">
                  <a:pos x="2" y="74"/>
                </a:cxn>
                <a:cxn ang="0">
                  <a:pos x="0" y="79"/>
                </a:cxn>
                <a:cxn ang="0">
                  <a:pos x="31" y="79"/>
                </a:cxn>
                <a:cxn ang="0">
                  <a:pos x="31" y="67"/>
                </a:cxn>
                <a:cxn ang="0">
                  <a:pos x="28" y="57"/>
                </a:cxn>
                <a:cxn ang="0">
                  <a:pos x="28" y="26"/>
                </a:cxn>
              </a:cxnLst>
              <a:rect l="0" t="0" r="r" b="b"/>
              <a:pathLst>
                <a:path w="36" h="79">
                  <a:moveTo>
                    <a:pt x="28" y="26"/>
                  </a:moveTo>
                  <a:lnTo>
                    <a:pt x="33" y="7"/>
                  </a:lnTo>
                  <a:lnTo>
                    <a:pt x="35" y="0"/>
                  </a:lnTo>
                  <a:lnTo>
                    <a:pt x="26" y="0"/>
                  </a:lnTo>
                  <a:lnTo>
                    <a:pt x="26" y="74"/>
                  </a:lnTo>
                  <a:lnTo>
                    <a:pt x="2" y="74"/>
                  </a:lnTo>
                  <a:lnTo>
                    <a:pt x="0" y="79"/>
                  </a:lnTo>
                  <a:lnTo>
                    <a:pt x="31" y="79"/>
                  </a:lnTo>
                  <a:lnTo>
                    <a:pt x="31" y="67"/>
                  </a:lnTo>
                  <a:lnTo>
                    <a:pt x="28" y="57"/>
                  </a:lnTo>
                  <a:lnTo>
                    <a:pt x="28" y="2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8" name="Freeform 1792"/>
            <p:cNvSpPr>
              <a:spLocks/>
            </p:cNvSpPr>
            <p:nvPr/>
          </p:nvSpPr>
          <p:spPr bwMode="auto">
            <a:xfrm>
              <a:off x="9410" y="2836"/>
              <a:ext cx="7" cy="10"/>
            </a:xfrm>
            <a:custGeom>
              <a:avLst/>
              <a:gdLst/>
              <a:ahLst/>
              <a:cxnLst>
                <a:cxn ang="0">
                  <a:pos x="2" y="0"/>
                </a:cxn>
                <a:cxn ang="0">
                  <a:pos x="2" y="0"/>
                </a:cxn>
                <a:cxn ang="0">
                  <a:pos x="0" y="2"/>
                </a:cxn>
                <a:cxn ang="0">
                  <a:pos x="0" y="7"/>
                </a:cxn>
                <a:cxn ang="0">
                  <a:pos x="2" y="9"/>
                </a:cxn>
                <a:cxn ang="0">
                  <a:pos x="7" y="7"/>
                </a:cxn>
                <a:cxn ang="0">
                  <a:pos x="7" y="2"/>
                </a:cxn>
                <a:cxn ang="0">
                  <a:pos x="2" y="0"/>
                </a:cxn>
              </a:cxnLst>
              <a:rect l="0" t="0" r="r" b="b"/>
              <a:pathLst>
                <a:path w="7" h="10">
                  <a:moveTo>
                    <a:pt x="2" y="0"/>
                  </a:moveTo>
                  <a:lnTo>
                    <a:pt x="2" y="0"/>
                  </a:lnTo>
                  <a:lnTo>
                    <a:pt x="0" y="2"/>
                  </a:lnTo>
                  <a:lnTo>
                    <a:pt x="0" y="7"/>
                  </a:lnTo>
                  <a:lnTo>
                    <a:pt x="2" y="9"/>
                  </a:lnTo>
                  <a:lnTo>
                    <a:pt x="7"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9" name="Freeform 1793"/>
            <p:cNvSpPr>
              <a:spLocks/>
            </p:cNvSpPr>
            <p:nvPr/>
          </p:nvSpPr>
          <p:spPr bwMode="auto">
            <a:xfrm>
              <a:off x="9410" y="2855"/>
              <a:ext cx="7" cy="8"/>
            </a:xfrm>
            <a:custGeom>
              <a:avLst/>
              <a:gdLst/>
              <a:ahLst/>
              <a:cxnLst>
                <a:cxn ang="0">
                  <a:pos x="2" y="0"/>
                </a:cxn>
                <a:cxn ang="0">
                  <a:pos x="2" y="0"/>
                </a:cxn>
                <a:cxn ang="0">
                  <a:pos x="0" y="4"/>
                </a:cxn>
                <a:cxn ang="0">
                  <a:pos x="4" y="7"/>
                </a:cxn>
                <a:cxn ang="0">
                  <a:pos x="7" y="2"/>
                </a:cxn>
                <a:cxn ang="0">
                  <a:pos x="2" y="0"/>
                </a:cxn>
              </a:cxnLst>
              <a:rect l="0" t="0" r="r" b="b"/>
              <a:pathLst>
                <a:path w="7" h="8">
                  <a:moveTo>
                    <a:pt x="2" y="0"/>
                  </a:moveTo>
                  <a:lnTo>
                    <a:pt x="2" y="0"/>
                  </a:lnTo>
                  <a:lnTo>
                    <a:pt x="0" y="4"/>
                  </a:lnTo>
                  <a:lnTo>
                    <a:pt x="4" y="7"/>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0" name="Freeform 1794"/>
            <p:cNvSpPr>
              <a:spLocks/>
            </p:cNvSpPr>
            <p:nvPr/>
          </p:nvSpPr>
          <p:spPr bwMode="auto">
            <a:xfrm>
              <a:off x="9410" y="2836"/>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1" name="Freeform 1795"/>
            <p:cNvSpPr>
              <a:spLocks/>
            </p:cNvSpPr>
            <p:nvPr/>
          </p:nvSpPr>
          <p:spPr bwMode="auto">
            <a:xfrm>
              <a:off x="9410" y="2855"/>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2" name="Freeform 1796"/>
            <p:cNvSpPr>
              <a:spLocks/>
            </p:cNvSpPr>
            <p:nvPr/>
          </p:nvSpPr>
          <p:spPr bwMode="auto">
            <a:xfrm>
              <a:off x="9403" y="2755"/>
              <a:ext cx="7" cy="2"/>
            </a:xfrm>
            <a:custGeom>
              <a:avLst/>
              <a:gdLst/>
              <a:ahLst/>
              <a:cxnLst>
                <a:cxn ang="0">
                  <a:pos x="2" y="0"/>
                </a:cxn>
                <a:cxn ang="0">
                  <a:pos x="2" y="0"/>
                </a:cxn>
                <a:cxn ang="0">
                  <a:pos x="0" y="2"/>
                </a:cxn>
                <a:cxn ang="0">
                  <a:pos x="7" y="2"/>
                </a:cxn>
                <a:cxn ang="0">
                  <a:pos x="2" y="0"/>
                </a:cxn>
              </a:cxnLst>
              <a:rect l="0" t="0" r="r" b="b"/>
              <a:pathLst>
                <a:path w="7" h="2">
                  <a:moveTo>
                    <a:pt x="2" y="0"/>
                  </a:moveTo>
                  <a:lnTo>
                    <a:pt x="2" y="0"/>
                  </a:lnTo>
                  <a:lnTo>
                    <a:pt x="0" y="2"/>
                  </a:lnTo>
                  <a:lnTo>
                    <a:pt x="7"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3" name="Freeform 1797"/>
            <p:cNvSpPr>
              <a:spLocks/>
            </p:cNvSpPr>
            <p:nvPr/>
          </p:nvSpPr>
          <p:spPr bwMode="auto">
            <a:xfrm>
              <a:off x="9415" y="2755"/>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4" name="Freeform 1798"/>
            <p:cNvSpPr>
              <a:spLocks/>
            </p:cNvSpPr>
            <p:nvPr/>
          </p:nvSpPr>
          <p:spPr bwMode="auto">
            <a:xfrm>
              <a:off x="9427" y="2755"/>
              <a:ext cx="7" cy="2"/>
            </a:xfrm>
            <a:custGeom>
              <a:avLst/>
              <a:gdLst/>
              <a:ahLst/>
              <a:cxnLst>
                <a:cxn ang="0">
                  <a:pos x="4" y="0"/>
                </a:cxn>
                <a:cxn ang="0">
                  <a:pos x="7" y="0"/>
                </a:cxn>
                <a:cxn ang="0">
                  <a:pos x="4" y="2"/>
                </a:cxn>
                <a:cxn ang="0">
                  <a:pos x="2" y="2"/>
                </a:cxn>
                <a:cxn ang="0">
                  <a:pos x="0" y="0"/>
                </a:cxn>
                <a:cxn ang="0">
                  <a:pos x="4" y="0"/>
                </a:cxn>
              </a:cxnLst>
              <a:rect l="0" t="0" r="r" b="b"/>
              <a:pathLst>
                <a:path w="7" h="2">
                  <a:moveTo>
                    <a:pt x="4" y="0"/>
                  </a:moveTo>
                  <a:lnTo>
                    <a:pt x="7" y="0"/>
                  </a:lnTo>
                  <a:lnTo>
                    <a:pt x="4" y="2"/>
                  </a:lnTo>
                  <a:lnTo>
                    <a:pt x="2" y="2"/>
                  </a:lnTo>
                  <a:lnTo>
                    <a:pt x="0" y="0"/>
                  </a:lnTo>
                  <a:lnTo>
                    <a:pt x="4"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5" name="Freeform 1799"/>
            <p:cNvSpPr>
              <a:spLocks/>
            </p:cNvSpPr>
            <p:nvPr/>
          </p:nvSpPr>
          <p:spPr bwMode="auto">
            <a:xfrm>
              <a:off x="9415" y="2755"/>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6" name="Freeform 1800"/>
            <p:cNvSpPr>
              <a:spLocks/>
            </p:cNvSpPr>
            <p:nvPr/>
          </p:nvSpPr>
          <p:spPr bwMode="auto">
            <a:xfrm>
              <a:off x="9405" y="2923"/>
              <a:ext cx="39" cy="12"/>
            </a:xfrm>
            <a:custGeom>
              <a:avLst/>
              <a:gdLst/>
              <a:ahLst/>
              <a:cxnLst>
                <a:cxn ang="0">
                  <a:pos x="0" y="0"/>
                </a:cxn>
                <a:cxn ang="0">
                  <a:pos x="0" y="7"/>
                </a:cxn>
                <a:cxn ang="0">
                  <a:pos x="38" y="12"/>
                </a:cxn>
                <a:cxn ang="0">
                  <a:pos x="38" y="4"/>
                </a:cxn>
                <a:cxn ang="0">
                  <a:pos x="0" y="0"/>
                </a:cxn>
              </a:cxnLst>
              <a:rect l="0" t="0" r="r" b="b"/>
              <a:pathLst>
                <a:path w="39" h="12">
                  <a:moveTo>
                    <a:pt x="0" y="0"/>
                  </a:moveTo>
                  <a:lnTo>
                    <a:pt x="0" y="7"/>
                  </a:lnTo>
                  <a:lnTo>
                    <a:pt x="38" y="12"/>
                  </a:lnTo>
                  <a:lnTo>
                    <a:pt x="38"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7" name="Freeform 1801"/>
            <p:cNvSpPr>
              <a:spLocks/>
            </p:cNvSpPr>
            <p:nvPr/>
          </p:nvSpPr>
          <p:spPr bwMode="auto">
            <a:xfrm>
              <a:off x="9588" y="2714"/>
              <a:ext cx="12" cy="151"/>
            </a:xfrm>
            <a:custGeom>
              <a:avLst/>
              <a:gdLst/>
              <a:ahLst/>
              <a:cxnLst>
                <a:cxn ang="0">
                  <a:pos x="2" y="4"/>
                </a:cxn>
                <a:cxn ang="0">
                  <a:pos x="0" y="40"/>
                </a:cxn>
                <a:cxn ang="0">
                  <a:pos x="0" y="148"/>
                </a:cxn>
                <a:cxn ang="0">
                  <a:pos x="12" y="151"/>
                </a:cxn>
                <a:cxn ang="0">
                  <a:pos x="2" y="146"/>
                </a:cxn>
                <a:cxn ang="0">
                  <a:pos x="2" y="74"/>
                </a:cxn>
                <a:cxn ang="0">
                  <a:pos x="4" y="35"/>
                </a:cxn>
                <a:cxn ang="0">
                  <a:pos x="7" y="0"/>
                </a:cxn>
                <a:cxn ang="0">
                  <a:pos x="2" y="4"/>
                </a:cxn>
              </a:cxnLst>
              <a:rect l="0" t="0" r="r" b="b"/>
              <a:pathLst>
                <a:path w="12" h="151">
                  <a:moveTo>
                    <a:pt x="2" y="4"/>
                  </a:moveTo>
                  <a:lnTo>
                    <a:pt x="0" y="40"/>
                  </a:lnTo>
                  <a:lnTo>
                    <a:pt x="0" y="148"/>
                  </a:lnTo>
                  <a:lnTo>
                    <a:pt x="12" y="151"/>
                  </a:lnTo>
                  <a:lnTo>
                    <a:pt x="2" y="146"/>
                  </a:lnTo>
                  <a:lnTo>
                    <a:pt x="2" y="74"/>
                  </a:lnTo>
                  <a:lnTo>
                    <a:pt x="4" y="35"/>
                  </a:lnTo>
                  <a:lnTo>
                    <a:pt x="7" y="0"/>
                  </a:lnTo>
                  <a:lnTo>
                    <a:pt x="2" y="4"/>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8" name="Freeform 1802"/>
            <p:cNvSpPr>
              <a:spLocks/>
            </p:cNvSpPr>
            <p:nvPr/>
          </p:nvSpPr>
          <p:spPr bwMode="auto">
            <a:xfrm>
              <a:off x="9612" y="2870"/>
              <a:ext cx="60" cy="96"/>
            </a:xfrm>
            <a:custGeom>
              <a:avLst/>
              <a:gdLst/>
              <a:ahLst/>
              <a:cxnLst>
                <a:cxn ang="0">
                  <a:pos x="7" y="2"/>
                </a:cxn>
                <a:cxn ang="0">
                  <a:pos x="7" y="2"/>
                </a:cxn>
                <a:cxn ang="0">
                  <a:pos x="2" y="21"/>
                </a:cxn>
                <a:cxn ang="0">
                  <a:pos x="0" y="64"/>
                </a:cxn>
                <a:cxn ang="0">
                  <a:pos x="0" y="91"/>
                </a:cxn>
                <a:cxn ang="0">
                  <a:pos x="35" y="96"/>
                </a:cxn>
                <a:cxn ang="0">
                  <a:pos x="60" y="88"/>
                </a:cxn>
                <a:cxn ang="0">
                  <a:pos x="60" y="36"/>
                </a:cxn>
                <a:cxn ang="0">
                  <a:pos x="57" y="26"/>
                </a:cxn>
                <a:cxn ang="0">
                  <a:pos x="52" y="2"/>
                </a:cxn>
                <a:cxn ang="0">
                  <a:pos x="28" y="0"/>
                </a:cxn>
                <a:cxn ang="0">
                  <a:pos x="7" y="2"/>
                </a:cxn>
              </a:cxnLst>
              <a:rect l="0" t="0" r="r" b="b"/>
              <a:pathLst>
                <a:path w="60" h="96">
                  <a:moveTo>
                    <a:pt x="7" y="2"/>
                  </a:moveTo>
                  <a:lnTo>
                    <a:pt x="7" y="2"/>
                  </a:lnTo>
                  <a:lnTo>
                    <a:pt x="2" y="21"/>
                  </a:lnTo>
                  <a:lnTo>
                    <a:pt x="0" y="64"/>
                  </a:lnTo>
                  <a:lnTo>
                    <a:pt x="0" y="91"/>
                  </a:lnTo>
                  <a:lnTo>
                    <a:pt x="35" y="96"/>
                  </a:lnTo>
                  <a:lnTo>
                    <a:pt x="60" y="88"/>
                  </a:lnTo>
                  <a:lnTo>
                    <a:pt x="60" y="36"/>
                  </a:lnTo>
                  <a:lnTo>
                    <a:pt x="57" y="26"/>
                  </a:lnTo>
                  <a:lnTo>
                    <a:pt x="52" y="2"/>
                  </a:lnTo>
                  <a:lnTo>
                    <a:pt x="28" y="0"/>
                  </a:lnTo>
                  <a:lnTo>
                    <a:pt x="7"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9" name="Freeform 1803"/>
            <p:cNvSpPr>
              <a:spLocks/>
            </p:cNvSpPr>
            <p:nvPr/>
          </p:nvSpPr>
          <p:spPr bwMode="auto">
            <a:xfrm>
              <a:off x="9612" y="2880"/>
              <a:ext cx="36" cy="76"/>
            </a:xfrm>
            <a:custGeom>
              <a:avLst/>
              <a:gdLst/>
              <a:ahLst/>
              <a:cxnLst>
                <a:cxn ang="0">
                  <a:pos x="4" y="2"/>
                </a:cxn>
                <a:cxn ang="0">
                  <a:pos x="4" y="2"/>
                </a:cxn>
                <a:cxn ang="0">
                  <a:pos x="0" y="21"/>
                </a:cxn>
                <a:cxn ang="0">
                  <a:pos x="0" y="74"/>
                </a:cxn>
                <a:cxn ang="0">
                  <a:pos x="16" y="74"/>
                </a:cxn>
                <a:cxn ang="0">
                  <a:pos x="19" y="76"/>
                </a:cxn>
                <a:cxn ang="0">
                  <a:pos x="35" y="76"/>
                </a:cxn>
                <a:cxn ang="0">
                  <a:pos x="35" y="2"/>
                </a:cxn>
                <a:cxn ang="0">
                  <a:pos x="19" y="0"/>
                </a:cxn>
                <a:cxn ang="0">
                  <a:pos x="4" y="2"/>
                </a:cxn>
              </a:cxnLst>
              <a:rect l="0" t="0" r="r" b="b"/>
              <a:pathLst>
                <a:path w="36" h="76">
                  <a:moveTo>
                    <a:pt x="4" y="2"/>
                  </a:moveTo>
                  <a:lnTo>
                    <a:pt x="4" y="2"/>
                  </a:lnTo>
                  <a:lnTo>
                    <a:pt x="0" y="21"/>
                  </a:lnTo>
                  <a:lnTo>
                    <a:pt x="0" y="74"/>
                  </a:lnTo>
                  <a:lnTo>
                    <a:pt x="16" y="74"/>
                  </a:lnTo>
                  <a:lnTo>
                    <a:pt x="19" y="76"/>
                  </a:lnTo>
                  <a:lnTo>
                    <a:pt x="35" y="76"/>
                  </a:lnTo>
                  <a:lnTo>
                    <a:pt x="35" y="2"/>
                  </a:lnTo>
                  <a:lnTo>
                    <a:pt x="19" y="0"/>
                  </a:lnTo>
                  <a:lnTo>
                    <a:pt x="4"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0" name="Freeform 1804"/>
            <p:cNvSpPr>
              <a:spLocks/>
            </p:cNvSpPr>
            <p:nvPr/>
          </p:nvSpPr>
          <p:spPr bwMode="auto">
            <a:xfrm>
              <a:off x="9612" y="2882"/>
              <a:ext cx="36" cy="70"/>
            </a:xfrm>
            <a:custGeom>
              <a:avLst/>
              <a:gdLst/>
              <a:ahLst/>
              <a:cxnLst>
                <a:cxn ang="0">
                  <a:pos x="4" y="0"/>
                </a:cxn>
                <a:cxn ang="0">
                  <a:pos x="4" y="0"/>
                </a:cxn>
                <a:cxn ang="0">
                  <a:pos x="0" y="33"/>
                </a:cxn>
                <a:cxn ang="0">
                  <a:pos x="0" y="67"/>
                </a:cxn>
                <a:cxn ang="0">
                  <a:pos x="16" y="67"/>
                </a:cxn>
                <a:cxn ang="0">
                  <a:pos x="21" y="69"/>
                </a:cxn>
                <a:cxn ang="0">
                  <a:pos x="33" y="69"/>
                </a:cxn>
                <a:cxn ang="0">
                  <a:pos x="35" y="52"/>
                </a:cxn>
                <a:cxn ang="0">
                  <a:pos x="35" y="16"/>
                </a:cxn>
                <a:cxn ang="0">
                  <a:pos x="33" y="0"/>
                </a:cxn>
                <a:cxn ang="0">
                  <a:pos x="4" y="0"/>
                </a:cxn>
              </a:cxnLst>
              <a:rect l="0" t="0" r="r" b="b"/>
              <a:pathLst>
                <a:path w="36" h="70">
                  <a:moveTo>
                    <a:pt x="4" y="0"/>
                  </a:moveTo>
                  <a:lnTo>
                    <a:pt x="4" y="0"/>
                  </a:lnTo>
                  <a:lnTo>
                    <a:pt x="0" y="33"/>
                  </a:lnTo>
                  <a:lnTo>
                    <a:pt x="0" y="67"/>
                  </a:lnTo>
                  <a:lnTo>
                    <a:pt x="16" y="67"/>
                  </a:lnTo>
                  <a:lnTo>
                    <a:pt x="21" y="69"/>
                  </a:lnTo>
                  <a:lnTo>
                    <a:pt x="33" y="69"/>
                  </a:lnTo>
                  <a:lnTo>
                    <a:pt x="35" y="52"/>
                  </a:lnTo>
                  <a:lnTo>
                    <a:pt x="35" y="16"/>
                  </a:lnTo>
                  <a:lnTo>
                    <a:pt x="33"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1" name="Freeform 1805"/>
            <p:cNvSpPr>
              <a:spLocks/>
            </p:cNvSpPr>
            <p:nvPr/>
          </p:nvSpPr>
          <p:spPr bwMode="auto">
            <a:xfrm>
              <a:off x="9612" y="2882"/>
              <a:ext cx="33" cy="65"/>
            </a:xfrm>
            <a:custGeom>
              <a:avLst/>
              <a:gdLst/>
              <a:ahLst/>
              <a:cxnLst>
                <a:cxn ang="0">
                  <a:pos x="4" y="0"/>
                </a:cxn>
                <a:cxn ang="0">
                  <a:pos x="2" y="16"/>
                </a:cxn>
                <a:cxn ang="0">
                  <a:pos x="0" y="31"/>
                </a:cxn>
                <a:cxn ang="0">
                  <a:pos x="0" y="62"/>
                </a:cxn>
                <a:cxn ang="0">
                  <a:pos x="11" y="62"/>
                </a:cxn>
                <a:cxn ang="0">
                  <a:pos x="16" y="64"/>
                </a:cxn>
                <a:cxn ang="0">
                  <a:pos x="33" y="64"/>
                </a:cxn>
                <a:cxn ang="0">
                  <a:pos x="33" y="0"/>
                </a:cxn>
                <a:cxn ang="0">
                  <a:pos x="4" y="0"/>
                </a:cxn>
              </a:cxnLst>
              <a:rect l="0" t="0" r="r" b="b"/>
              <a:pathLst>
                <a:path w="33" h="65">
                  <a:moveTo>
                    <a:pt x="4" y="0"/>
                  </a:moveTo>
                  <a:lnTo>
                    <a:pt x="2" y="16"/>
                  </a:lnTo>
                  <a:lnTo>
                    <a:pt x="0" y="31"/>
                  </a:lnTo>
                  <a:lnTo>
                    <a:pt x="0" y="62"/>
                  </a:lnTo>
                  <a:lnTo>
                    <a:pt x="11" y="62"/>
                  </a:lnTo>
                  <a:lnTo>
                    <a:pt x="16" y="64"/>
                  </a:lnTo>
                  <a:lnTo>
                    <a:pt x="33" y="64"/>
                  </a:lnTo>
                  <a:lnTo>
                    <a:pt x="33" y="0"/>
                  </a:lnTo>
                  <a:lnTo>
                    <a:pt x="4"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2" name="Freeform 1806"/>
            <p:cNvSpPr>
              <a:spLocks/>
            </p:cNvSpPr>
            <p:nvPr/>
          </p:nvSpPr>
          <p:spPr bwMode="auto">
            <a:xfrm>
              <a:off x="9612" y="2882"/>
              <a:ext cx="33" cy="60"/>
            </a:xfrm>
            <a:custGeom>
              <a:avLst/>
              <a:gdLst/>
              <a:ahLst/>
              <a:cxnLst>
                <a:cxn ang="0">
                  <a:pos x="4" y="0"/>
                </a:cxn>
                <a:cxn ang="0">
                  <a:pos x="4" y="0"/>
                </a:cxn>
                <a:cxn ang="0">
                  <a:pos x="0" y="28"/>
                </a:cxn>
                <a:cxn ang="0">
                  <a:pos x="0" y="57"/>
                </a:cxn>
                <a:cxn ang="0">
                  <a:pos x="7" y="57"/>
                </a:cxn>
                <a:cxn ang="0">
                  <a:pos x="11" y="60"/>
                </a:cxn>
                <a:cxn ang="0">
                  <a:pos x="33" y="60"/>
                </a:cxn>
                <a:cxn ang="0">
                  <a:pos x="33" y="0"/>
                </a:cxn>
                <a:cxn ang="0">
                  <a:pos x="4" y="0"/>
                </a:cxn>
              </a:cxnLst>
              <a:rect l="0" t="0" r="r" b="b"/>
              <a:pathLst>
                <a:path w="33" h="60">
                  <a:moveTo>
                    <a:pt x="4" y="0"/>
                  </a:moveTo>
                  <a:lnTo>
                    <a:pt x="4" y="0"/>
                  </a:lnTo>
                  <a:lnTo>
                    <a:pt x="0" y="28"/>
                  </a:lnTo>
                  <a:lnTo>
                    <a:pt x="0" y="57"/>
                  </a:lnTo>
                  <a:lnTo>
                    <a:pt x="7" y="57"/>
                  </a:lnTo>
                  <a:lnTo>
                    <a:pt x="11" y="60"/>
                  </a:lnTo>
                  <a:lnTo>
                    <a:pt x="33" y="60"/>
                  </a:lnTo>
                  <a:lnTo>
                    <a:pt x="33"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3" name="Freeform 1807"/>
            <p:cNvSpPr>
              <a:spLocks/>
            </p:cNvSpPr>
            <p:nvPr/>
          </p:nvSpPr>
          <p:spPr bwMode="auto">
            <a:xfrm>
              <a:off x="9612" y="2882"/>
              <a:ext cx="33" cy="55"/>
            </a:xfrm>
            <a:custGeom>
              <a:avLst/>
              <a:gdLst/>
              <a:ahLst/>
              <a:cxnLst>
                <a:cxn ang="0">
                  <a:pos x="4" y="55"/>
                </a:cxn>
                <a:cxn ang="0">
                  <a:pos x="31" y="55"/>
                </a:cxn>
                <a:cxn ang="0">
                  <a:pos x="31" y="43"/>
                </a:cxn>
                <a:cxn ang="0">
                  <a:pos x="33" y="28"/>
                </a:cxn>
                <a:cxn ang="0">
                  <a:pos x="31" y="14"/>
                </a:cxn>
                <a:cxn ang="0">
                  <a:pos x="31" y="0"/>
                </a:cxn>
                <a:cxn ang="0">
                  <a:pos x="4" y="0"/>
                </a:cxn>
                <a:cxn ang="0">
                  <a:pos x="2" y="14"/>
                </a:cxn>
                <a:cxn ang="0">
                  <a:pos x="2" y="26"/>
                </a:cxn>
                <a:cxn ang="0">
                  <a:pos x="0" y="38"/>
                </a:cxn>
                <a:cxn ang="0">
                  <a:pos x="0" y="52"/>
                </a:cxn>
                <a:cxn ang="0">
                  <a:pos x="4" y="55"/>
                </a:cxn>
              </a:cxnLst>
              <a:rect l="0" t="0" r="r" b="b"/>
              <a:pathLst>
                <a:path w="33" h="55">
                  <a:moveTo>
                    <a:pt x="4" y="55"/>
                  </a:moveTo>
                  <a:lnTo>
                    <a:pt x="31" y="55"/>
                  </a:lnTo>
                  <a:lnTo>
                    <a:pt x="31" y="43"/>
                  </a:lnTo>
                  <a:lnTo>
                    <a:pt x="33" y="28"/>
                  </a:lnTo>
                  <a:lnTo>
                    <a:pt x="31" y="14"/>
                  </a:lnTo>
                  <a:lnTo>
                    <a:pt x="31" y="0"/>
                  </a:lnTo>
                  <a:lnTo>
                    <a:pt x="4" y="0"/>
                  </a:lnTo>
                  <a:lnTo>
                    <a:pt x="2" y="14"/>
                  </a:lnTo>
                  <a:lnTo>
                    <a:pt x="2" y="26"/>
                  </a:lnTo>
                  <a:lnTo>
                    <a:pt x="0" y="38"/>
                  </a:lnTo>
                  <a:lnTo>
                    <a:pt x="0" y="52"/>
                  </a:lnTo>
                  <a:lnTo>
                    <a:pt x="4" y="55"/>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4" name="Freeform 1808"/>
            <p:cNvSpPr>
              <a:spLocks/>
            </p:cNvSpPr>
            <p:nvPr/>
          </p:nvSpPr>
          <p:spPr bwMode="auto">
            <a:xfrm>
              <a:off x="9614" y="2882"/>
              <a:ext cx="29" cy="50"/>
            </a:xfrm>
            <a:custGeom>
              <a:avLst/>
              <a:gdLst/>
              <a:ahLst/>
              <a:cxnLst>
                <a:cxn ang="0">
                  <a:pos x="2" y="0"/>
                </a:cxn>
                <a:cxn ang="0">
                  <a:pos x="2" y="0"/>
                </a:cxn>
                <a:cxn ang="0">
                  <a:pos x="0" y="12"/>
                </a:cxn>
                <a:cxn ang="0">
                  <a:pos x="0" y="50"/>
                </a:cxn>
                <a:cxn ang="0">
                  <a:pos x="28" y="50"/>
                </a:cxn>
                <a:cxn ang="0">
                  <a:pos x="28" y="0"/>
                </a:cxn>
                <a:cxn ang="0">
                  <a:pos x="2" y="0"/>
                </a:cxn>
              </a:cxnLst>
              <a:rect l="0" t="0" r="r" b="b"/>
              <a:pathLst>
                <a:path w="29" h="50">
                  <a:moveTo>
                    <a:pt x="2" y="0"/>
                  </a:moveTo>
                  <a:lnTo>
                    <a:pt x="2" y="0"/>
                  </a:lnTo>
                  <a:lnTo>
                    <a:pt x="0" y="12"/>
                  </a:lnTo>
                  <a:lnTo>
                    <a:pt x="0" y="50"/>
                  </a:lnTo>
                  <a:lnTo>
                    <a:pt x="28" y="50"/>
                  </a:lnTo>
                  <a:lnTo>
                    <a:pt x="28"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5" name="Freeform 1809"/>
            <p:cNvSpPr>
              <a:spLocks/>
            </p:cNvSpPr>
            <p:nvPr/>
          </p:nvSpPr>
          <p:spPr bwMode="auto">
            <a:xfrm>
              <a:off x="9614" y="2882"/>
              <a:ext cx="29" cy="45"/>
            </a:xfrm>
            <a:custGeom>
              <a:avLst/>
              <a:gdLst/>
              <a:ahLst/>
              <a:cxnLst>
                <a:cxn ang="0">
                  <a:pos x="2" y="0"/>
                </a:cxn>
                <a:cxn ang="0">
                  <a:pos x="2" y="0"/>
                </a:cxn>
                <a:cxn ang="0">
                  <a:pos x="0" y="12"/>
                </a:cxn>
                <a:cxn ang="0">
                  <a:pos x="0" y="45"/>
                </a:cxn>
                <a:cxn ang="0">
                  <a:pos x="26" y="45"/>
                </a:cxn>
                <a:cxn ang="0">
                  <a:pos x="28" y="35"/>
                </a:cxn>
                <a:cxn ang="0">
                  <a:pos x="28" y="12"/>
                </a:cxn>
                <a:cxn ang="0">
                  <a:pos x="26" y="0"/>
                </a:cxn>
                <a:cxn ang="0">
                  <a:pos x="2" y="0"/>
                </a:cxn>
              </a:cxnLst>
              <a:rect l="0" t="0" r="r" b="b"/>
              <a:pathLst>
                <a:path w="29" h="45">
                  <a:moveTo>
                    <a:pt x="2" y="0"/>
                  </a:moveTo>
                  <a:lnTo>
                    <a:pt x="2" y="0"/>
                  </a:lnTo>
                  <a:lnTo>
                    <a:pt x="0" y="12"/>
                  </a:lnTo>
                  <a:lnTo>
                    <a:pt x="0" y="45"/>
                  </a:lnTo>
                  <a:lnTo>
                    <a:pt x="26" y="45"/>
                  </a:lnTo>
                  <a:lnTo>
                    <a:pt x="28" y="35"/>
                  </a:lnTo>
                  <a:lnTo>
                    <a:pt x="28" y="12"/>
                  </a:lnTo>
                  <a:lnTo>
                    <a:pt x="26"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6" name="Freeform 1810"/>
            <p:cNvSpPr>
              <a:spLocks/>
            </p:cNvSpPr>
            <p:nvPr/>
          </p:nvSpPr>
          <p:spPr bwMode="auto">
            <a:xfrm>
              <a:off x="9614" y="2882"/>
              <a:ext cx="26" cy="41"/>
            </a:xfrm>
            <a:custGeom>
              <a:avLst/>
              <a:gdLst/>
              <a:ahLst/>
              <a:cxnLst>
                <a:cxn ang="0">
                  <a:pos x="26" y="40"/>
                </a:cxn>
                <a:cxn ang="0">
                  <a:pos x="26" y="0"/>
                </a:cxn>
                <a:cxn ang="0">
                  <a:pos x="2" y="0"/>
                </a:cxn>
                <a:cxn ang="0">
                  <a:pos x="2" y="9"/>
                </a:cxn>
                <a:cxn ang="0">
                  <a:pos x="0" y="19"/>
                </a:cxn>
                <a:cxn ang="0">
                  <a:pos x="0" y="40"/>
                </a:cxn>
                <a:cxn ang="0">
                  <a:pos x="26" y="40"/>
                </a:cxn>
              </a:cxnLst>
              <a:rect l="0" t="0" r="r" b="b"/>
              <a:pathLst>
                <a:path w="26" h="41">
                  <a:moveTo>
                    <a:pt x="26" y="40"/>
                  </a:moveTo>
                  <a:lnTo>
                    <a:pt x="26" y="0"/>
                  </a:lnTo>
                  <a:lnTo>
                    <a:pt x="2" y="0"/>
                  </a:lnTo>
                  <a:lnTo>
                    <a:pt x="2" y="9"/>
                  </a:lnTo>
                  <a:lnTo>
                    <a:pt x="0" y="19"/>
                  </a:lnTo>
                  <a:lnTo>
                    <a:pt x="0" y="40"/>
                  </a:lnTo>
                  <a:lnTo>
                    <a:pt x="26" y="4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7" name="Freeform 1811"/>
            <p:cNvSpPr>
              <a:spLocks/>
            </p:cNvSpPr>
            <p:nvPr/>
          </p:nvSpPr>
          <p:spPr bwMode="auto">
            <a:xfrm>
              <a:off x="9614" y="2882"/>
              <a:ext cx="26" cy="38"/>
            </a:xfrm>
            <a:custGeom>
              <a:avLst/>
              <a:gdLst/>
              <a:ahLst/>
              <a:cxnLst>
                <a:cxn ang="0">
                  <a:pos x="4" y="0"/>
                </a:cxn>
                <a:cxn ang="0">
                  <a:pos x="4" y="0"/>
                </a:cxn>
                <a:cxn ang="0">
                  <a:pos x="0" y="19"/>
                </a:cxn>
                <a:cxn ang="0">
                  <a:pos x="0" y="35"/>
                </a:cxn>
                <a:cxn ang="0">
                  <a:pos x="7" y="35"/>
                </a:cxn>
                <a:cxn ang="0">
                  <a:pos x="9" y="38"/>
                </a:cxn>
                <a:cxn ang="0">
                  <a:pos x="26" y="38"/>
                </a:cxn>
                <a:cxn ang="0">
                  <a:pos x="26" y="0"/>
                </a:cxn>
                <a:cxn ang="0">
                  <a:pos x="4" y="0"/>
                </a:cxn>
              </a:cxnLst>
              <a:rect l="0" t="0" r="r" b="b"/>
              <a:pathLst>
                <a:path w="26" h="38">
                  <a:moveTo>
                    <a:pt x="4" y="0"/>
                  </a:moveTo>
                  <a:lnTo>
                    <a:pt x="4" y="0"/>
                  </a:lnTo>
                  <a:lnTo>
                    <a:pt x="0" y="19"/>
                  </a:lnTo>
                  <a:lnTo>
                    <a:pt x="0" y="35"/>
                  </a:lnTo>
                  <a:lnTo>
                    <a:pt x="7" y="35"/>
                  </a:lnTo>
                  <a:lnTo>
                    <a:pt x="9" y="38"/>
                  </a:lnTo>
                  <a:lnTo>
                    <a:pt x="26" y="38"/>
                  </a:lnTo>
                  <a:lnTo>
                    <a:pt x="26" y="0"/>
                  </a:lnTo>
                  <a:lnTo>
                    <a:pt x="4"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8" name="Freeform 1812"/>
            <p:cNvSpPr>
              <a:spLocks/>
            </p:cNvSpPr>
            <p:nvPr/>
          </p:nvSpPr>
          <p:spPr bwMode="auto">
            <a:xfrm>
              <a:off x="9614" y="2882"/>
              <a:ext cx="26" cy="33"/>
            </a:xfrm>
            <a:custGeom>
              <a:avLst/>
              <a:gdLst/>
              <a:ahLst/>
              <a:cxnLst>
                <a:cxn ang="0">
                  <a:pos x="4" y="0"/>
                </a:cxn>
                <a:cxn ang="0">
                  <a:pos x="4" y="0"/>
                </a:cxn>
                <a:cxn ang="0">
                  <a:pos x="2" y="7"/>
                </a:cxn>
                <a:cxn ang="0">
                  <a:pos x="0" y="16"/>
                </a:cxn>
                <a:cxn ang="0">
                  <a:pos x="0" y="33"/>
                </a:cxn>
                <a:cxn ang="0">
                  <a:pos x="23" y="33"/>
                </a:cxn>
                <a:cxn ang="0">
                  <a:pos x="23" y="24"/>
                </a:cxn>
                <a:cxn ang="0">
                  <a:pos x="26" y="16"/>
                </a:cxn>
                <a:cxn ang="0">
                  <a:pos x="23" y="7"/>
                </a:cxn>
                <a:cxn ang="0">
                  <a:pos x="23" y="0"/>
                </a:cxn>
                <a:cxn ang="0">
                  <a:pos x="4" y="0"/>
                </a:cxn>
              </a:cxnLst>
              <a:rect l="0" t="0" r="r" b="b"/>
              <a:pathLst>
                <a:path w="26" h="33">
                  <a:moveTo>
                    <a:pt x="4" y="0"/>
                  </a:moveTo>
                  <a:lnTo>
                    <a:pt x="4" y="0"/>
                  </a:lnTo>
                  <a:lnTo>
                    <a:pt x="2" y="7"/>
                  </a:lnTo>
                  <a:lnTo>
                    <a:pt x="0" y="16"/>
                  </a:lnTo>
                  <a:lnTo>
                    <a:pt x="0" y="33"/>
                  </a:lnTo>
                  <a:lnTo>
                    <a:pt x="23" y="33"/>
                  </a:lnTo>
                  <a:lnTo>
                    <a:pt x="23" y="24"/>
                  </a:lnTo>
                  <a:lnTo>
                    <a:pt x="26" y="16"/>
                  </a:lnTo>
                  <a:lnTo>
                    <a:pt x="23" y="7"/>
                  </a:lnTo>
                  <a:lnTo>
                    <a:pt x="23" y="0"/>
                  </a:lnTo>
                  <a:lnTo>
                    <a:pt x="4"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9" name="Freeform 1813"/>
            <p:cNvSpPr>
              <a:spLocks/>
            </p:cNvSpPr>
            <p:nvPr/>
          </p:nvSpPr>
          <p:spPr bwMode="auto">
            <a:xfrm>
              <a:off x="9616" y="2882"/>
              <a:ext cx="22" cy="29"/>
            </a:xfrm>
            <a:custGeom>
              <a:avLst/>
              <a:gdLst/>
              <a:ahLst/>
              <a:cxnLst>
                <a:cxn ang="0">
                  <a:pos x="2" y="0"/>
                </a:cxn>
                <a:cxn ang="0">
                  <a:pos x="2" y="0"/>
                </a:cxn>
                <a:cxn ang="0">
                  <a:pos x="0" y="7"/>
                </a:cxn>
                <a:cxn ang="0">
                  <a:pos x="0" y="28"/>
                </a:cxn>
                <a:cxn ang="0">
                  <a:pos x="21" y="28"/>
                </a:cxn>
                <a:cxn ang="0">
                  <a:pos x="21" y="0"/>
                </a:cxn>
                <a:cxn ang="0">
                  <a:pos x="2" y="0"/>
                </a:cxn>
              </a:cxnLst>
              <a:rect l="0" t="0" r="r" b="b"/>
              <a:pathLst>
                <a:path w="22" h="29">
                  <a:moveTo>
                    <a:pt x="2" y="0"/>
                  </a:moveTo>
                  <a:lnTo>
                    <a:pt x="2" y="0"/>
                  </a:lnTo>
                  <a:lnTo>
                    <a:pt x="0" y="7"/>
                  </a:lnTo>
                  <a:lnTo>
                    <a:pt x="0" y="28"/>
                  </a:lnTo>
                  <a:lnTo>
                    <a:pt x="21" y="28"/>
                  </a:lnTo>
                  <a:lnTo>
                    <a:pt x="21"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0" name="Freeform 1814"/>
            <p:cNvSpPr>
              <a:spLocks/>
            </p:cNvSpPr>
            <p:nvPr/>
          </p:nvSpPr>
          <p:spPr bwMode="auto">
            <a:xfrm>
              <a:off x="9616" y="2882"/>
              <a:ext cx="22" cy="24"/>
            </a:xfrm>
            <a:custGeom>
              <a:avLst/>
              <a:gdLst/>
              <a:ahLst/>
              <a:cxnLst>
                <a:cxn ang="0">
                  <a:pos x="2" y="0"/>
                </a:cxn>
                <a:cxn ang="0">
                  <a:pos x="2" y="0"/>
                </a:cxn>
                <a:cxn ang="0">
                  <a:pos x="0" y="4"/>
                </a:cxn>
                <a:cxn ang="0">
                  <a:pos x="0" y="24"/>
                </a:cxn>
                <a:cxn ang="0">
                  <a:pos x="21" y="24"/>
                </a:cxn>
                <a:cxn ang="0">
                  <a:pos x="21" y="0"/>
                </a:cxn>
                <a:cxn ang="0">
                  <a:pos x="2" y="0"/>
                </a:cxn>
              </a:cxnLst>
              <a:rect l="0" t="0" r="r" b="b"/>
              <a:pathLst>
                <a:path w="22" h="24">
                  <a:moveTo>
                    <a:pt x="2" y="0"/>
                  </a:moveTo>
                  <a:lnTo>
                    <a:pt x="2" y="0"/>
                  </a:lnTo>
                  <a:lnTo>
                    <a:pt x="0" y="4"/>
                  </a:lnTo>
                  <a:lnTo>
                    <a:pt x="0" y="24"/>
                  </a:lnTo>
                  <a:lnTo>
                    <a:pt x="21" y="24"/>
                  </a:lnTo>
                  <a:lnTo>
                    <a:pt x="21"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1" name="Freeform 1815"/>
            <p:cNvSpPr>
              <a:spLocks/>
            </p:cNvSpPr>
            <p:nvPr/>
          </p:nvSpPr>
          <p:spPr bwMode="auto">
            <a:xfrm>
              <a:off x="9616" y="2872"/>
              <a:ext cx="32" cy="8"/>
            </a:xfrm>
            <a:custGeom>
              <a:avLst/>
              <a:gdLst/>
              <a:ahLst/>
              <a:cxnLst>
                <a:cxn ang="0">
                  <a:pos x="2" y="0"/>
                </a:cxn>
                <a:cxn ang="0">
                  <a:pos x="0" y="7"/>
                </a:cxn>
                <a:cxn ang="0">
                  <a:pos x="31" y="7"/>
                </a:cxn>
                <a:cxn ang="0">
                  <a:pos x="31" y="2"/>
                </a:cxn>
                <a:cxn ang="0">
                  <a:pos x="16" y="0"/>
                </a:cxn>
                <a:cxn ang="0">
                  <a:pos x="2" y="0"/>
                </a:cxn>
              </a:cxnLst>
              <a:rect l="0" t="0" r="r" b="b"/>
              <a:pathLst>
                <a:path w="32" h="8">
                  <a:moveTo>
                    <a:pt x="2" y="0"/>
                  </a:moveTo>
                  <a:lnTo>
                    <a:pt x="0" y="7"/>
                  </a:lnTo>
                  <a:lnTo>
                    <a:pt x="31" y="7"/>
                  </a:lnTo>
                  <a:lnTo>
                    <a:pt x="31" y="2"/>
                  </a:lnTo>
                  <a:lnTo>
                    <a:pt x="16" y="0"/>
                  </a:lnTo>
                  <a:lnTo>
                    <a:pt x="2"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2" name="Freeform 1816"/>
            <p:cNvSpPr>
              <a:spLocks/>
            </p:cNvSpPr>
            <p:nvPr/>
          </p:nvSpPr>
          <p:spPr bwMode="auto">
            <a:xfrm>
              <a:off x="9612" y="2954"/>
              <a:ext cx="36" cy="12"/>
            </a:xfrm>
            <a:custGeom>
              <a:avLst/>
              <a:gdLst/>
              <a:ahLst/>
              <a:cxnLst>
                <a:cxn ang="0">
                  <a:pos x="0" y="0"/>
                </a:cxn>
                <a:cxn ang="0">
                  <a:pos x="0" y="7"/>
                </a:cxn>
                <a:cxn ang="0">
                  <a:pos x="35" y="12"/>
                </a:cxn>
                <a:cxn ang="0">
                  <a:pos x="35" y="4"/>
                </a:cxn>
                <a:cxn ang="0">
                  <a:pos x="0" y="0"/>
                </a:cxn>
              </a:cxnLst>
              <a:rect l="0" t="0" r="r" b="b"/>
              <a:pathLst>
                <a:path w="36" h="12">
                  <a:moveTo>
                    <a:pt x="0" y="0"/>
                  </a:moveTo>
                  <a:lnTo>
                    <a:pt x="0" y="7"/>
                  </a:lnTo>
                  <a:lnTo>
                    <a:pt x="35" y="12"/>
                  </a:lnTo>
                  <a:lnTo>
                    <a:pt x="35"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3" name="Freeform 1817"/>
            <p:cNvSpPr>
              <a:spLocks/>
            </p:cNvSpPr>
            <p:nvPr/>
          </p:nvSpPr>
          <p:spPr bwMode="auto">
            <a:xfrm>
              <a:off x="9621" y="2959"/>
              <a:ext cx="15" cy="2"/>
            </a:xfrm>
            <a:custGeom>
              <a:avLst/>
              <a:gdLst/>
              <a:ahLst/>
              <a:cxnLst>
                <a:cxn ang="0">
                  <a:pos x="7" y="0"/>
                </a:cxn>
                <a:cxn ang="0">
                  <a:pos x="0" y="0"/>
                </a:cxn>
                <a:cxn ang="0">
                  <a:pos x="2" y="2"/>
                </a:cxn>
                <a:cxn ang="0">
                  <a:pos x="14" y="2"/>
                </a:cxn>
                <a:cxn ang="0">
                  <a:pos x="14" y="0"/>
                </a:cxn>
                <a:cxn ang="0">
                  <a:pos x="7" y="0"/>
                </a:cxn>
              </a:cxnLst>
              <a:rect l="0" t="0" r="r" b="b"/>
              <a:pathLst>
                <a:path w="15" h="2">
                  <a:moveTo>
                    <a:pt x="7" y="0"/>
                  </a:moveTo>
                  <a:lnTo>
                    <a:pt x="0" y="0"/>
                  </a:lnTo>
                  <a:lnTo>
                    <a:pt x="2" y="2"/>
                  </a:lnTo>
                  <a:lnTo>
                    <a:pt x="14" y="2"/>
                  </a:lnTo>
                  <a:lnTo>
                    <a:pt x="14"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4" name="Freeform 1818"/>
            <p:cNvSpPr>
              <a:spLocks/>
            </p:cNvSpPr>
            <p:nvPr/>
          </p:nvSpPr>
          <p:spPr bwMode="auto">
            <a:xfrm>
              <a:off x="9624" y="2956"/>
              <a:ext cx="7" cy="5"/>
            </a:xfrm>
            <a:custGeom>
              <a:avLst/>
              <a:gdLst/>
              <a:ahLst/>
              <a:cxnLst>
                <a:cxn ang="0">
                  <a:pos x="2" y="0"/>
                </a:cxn>
                <a:cxn ang="0">
                  <a:pos x="2" y="0"/>
                </a:cxn>
                <a:cxn ang="0">
                  <a:pos x="0" y="4"/>
                </a:cxn>
                <a:cxn ang="0">
                  <a:pos x="7" y="4"/>
                </a:cxn>
                <a:cxn ang="0">
                  <a:pos x="7" y="2"/>
                </a:cxn>
                <a:cxn ang="0">
                  <a:pos x="2" y="0"/>
                </a:cxn>
              </a:cxnLst>
              <a:rect l="0" t="0" r="r" b="b"/>
              <a:pathLst>
                <a:path w="7" h="5">
                  <a:moveTo>
                    <a:pt x="2" y="0"/>
                  </a:moveTo>
                  <a:lnTo>
                    <a:pt x="2" y="0"/>
                  </a:lnTo>
                  <a:lnTo>
                    <a:pt x="0" y="4"/>
                  </a:lnTo>
                  <a:lnTo>
                    <a:pt x="7"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5" name="Freeform 1819"/>
            <p:cNvSpPr>
              <a:spLocks/>
            </p:cNvSpPr>
            <p:nvPr/>
          </p:nvSpPr>
          <p:spPr bwMode="auto">
            <a:xfrm>
              <a:off x="9621" y="2959"/>
              <a:ext cx="7" cy="2"/>
            </a:xfrm>
            <a:custGeom>
              <a:avLst/>
              <a:gdLst/>
              <a:ahLst/>
              <a:cxnLst>
                <a:cxn ang="0">
                  <a:pos x="4" y="0"/>
                </a:cxn>
                <a:cxn ang="0">
                  <a:pos x="0" y="0"/>
                </a:cxn>
                <a:cxn ang="0">
                  <a:pos x="2" y="2"/>
                </a:cxn>
                <a:cxn ang="0">
                  <a:pos x="7" y="2"/>
                </a:cxn>
                <a:cxn ang="0">
                  <a:pos x="4" y="0"/>
                </a:cxn>
              </a:cxnLst>
              <a:rect l="0" t="0" r="r" b="b"/>
              <a:pathLst>
                <a:path w="7" h="2">
                  <a:moveTo>
                    <a:pt x="4" y="0"/>
                  </a:moveTo>
                  <a:lnTo>
                    <a:pt x="0" y="0"/>
                  </a:lnTo>
                  <a:lnTo>
                    <a:pt x="2" y="2"/>
                  </a:lnTo>
                  <a:lnTo>
                    <a:pt x="7" y="2"/>
                  </a:lnTo>
                  <a:lnTo>
                    <a:pt x="4"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6" name="Freeform 1820"/>
            <p:cNvSpPr>
              <a:spLocks/>
            </p:cNvSpPr>
            <p:nvPr/>
          </p:nvSpPr>
          <p:spPr bwMode="auto">
            <a:xfrm>
              <a:off x="9648" y="2954"/>
              <a:ext cx="24" cy="12"/>
            </a:xfrm>
            <a:custGeom>
              <a:avLst/>
              <a:gdLst/>
              <a:ahLst/>
              <a:cxnLst>
                <a:cxn ang="0">
                  <a:pos x="0" y="4"/>
                </a:cxn>
                <a:cxn ang="0">
                  <a:pos x="0" y="12"/>
                </a:cxn>
                <a:cxn ang="0">
                  <a:pos x="19" y="7"/>
                </a:cxn>
                <a:cxn ang="0">
                  <a:pos x="24" y="4"/>
                </a:cxn>
                <a:cxn ang="0">
                  <a:pos x="24" y="0"/>
                </a:cxn>
                <a:cxn ang="0">
                  <a:pos x="0" y="4"/>
                </a:cxn>
              </a:cxnLst>
              <a:rect l="0" t="0" r="r" b="b"/>
              <a:pathLst>
                <a:path w="24" h="12">
                  <a:moveTo>
                    <a:pt x="0" y="4"/>
                  </a:moveTo>
                  <a:lnTo>
                    <a:pt x="0" y="12"/>
                  </a:lnTo>
                  <a:lnTo>
                    <a:pt x="19" y="7"/>
                  </a:lnTo>
                  <a:lnTo>
                    <a:pt x="24" y="4"/>
                  </a:lnTo>
                  <a:lnTo>
                    <a:pt x="24"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7" name="Freeform 1821"/>
            <p:cNvSpPr>
              <a:spLocks/>
            </p:cNvSpPr>
            <p:nvPr/>
          </p:nvSpPr>
          <p:spPr bwMode="auto">
            <a:xfrm>
              <a:off x="9650" y="2954"/>
              <a:ext cx="22" cy="12"/>
            </a:xfrm>
            <a:custGeom>
              <a:avLst/>
              <a:gdLst/>
              <a:ahLst/>
              <a:cxnLst>
                <a:cxn ang="0">
                  <a:pos x="2" y="9"/>
                </a:cxn>
                <a:cxn ang="0">
                  <a:pos x="7" y="9"/>
                </a:cxn>
                <a:cxn ang="0">
                  <a:pos x="9" y="7"/>
                </a:cxn>
                <a:cxn ang="0">
                  <a:pos x="16" y="7"/>
                </a:cxn>
                <a:cxn ang="0">
                  <a:pos x="16" y="4"/>
                </a:cxn>
                <a:cxn ang="0">
                  <a:pos x="21" y="4"/>
                </a:cxn>
                <a:cxn ang="0">
                  <a:pos x="21" y="0"/>
                </a:cxn>
                <a:cxn ang="0">
                  <a:pos x="14" y="0"/>
                </a:cxn>
                <a:cxn ang="0">
                  <a:pos x="12" y="2"/>
                </a:cxn>
                <a:cxn ang="0">
                  <a:pos x="2" y="2"/>
                </a:cxn>
                <a:cxn ang="0">
                  <a:pos x="0" y="4"/>
                </a:cxn>
                <a:cxn ang="0">
                  <a:pos x="0" y="12"/>
                </a:cxn>
                <a:cxn ang="0">
                  <a:pos x="2" y="9"/>
                </a:cxn>
              </a:cxnLst>
              <a:rect l="0" t="0" r="r" b="b"/>
              <a:pathLst>
                <a:path w="22" h="12">
                  <a:moveTo>
                    <a:pt x="2" y="9"/>
                  </a:moveTo>
                  <a:lnTo>
                    <a:pt x="7" y="9"/>
                  </a:lnTo>
                  <a:lnTo>
                    <a:pt x="9" y="7"/>
                  </a:lnTo>
                  <a:lnTo>
                    <a:pt x="16" y="7"/>
                  </a:lnTo>
                  <a:lnTo>
                    <a:pt x="16" y="4"/>
                  </a:lnTo>
                  <a:lnTo>
                    <a:pt x="21" y="4"/>
                  </a:lnTo>
                  <a:lnTo>
                    <a:pt x="21" y="0"/>
                  </a:lnTo>
                  <a:lnTo>
                    <a:pt x="14" y="0"/>
                  </a:lnTo>
                  <a:lnTo>
                    <a:pt x="12" y="2"/>
                  </a:lnTo>
                  <a:lnTo>
                    <a:pt x="2" y="2"/>
                  </a:lnTo>
                  <a:lnTo>
                    <a:pt x="0" y="4"/>
                  </a:lnTo>
                  <a:lnTo>
                    <a:pt x="0" y="12"/>
                  </a:lnTo>
                  <a:lnTo>
                    <a:pt x="2"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8" name="Freeform 1822"/>
            <p:cNvSpPr>
              <a:spLocks/>
            </p:cNvSpPr>
            <p:nvPr/>
          </p:nvSpPr>
          <p:spPr bwMode="auto">
            <a:xfrm>
              <a:off x="9650" y="2954"/>
              <a:ext cx="22" cy="10"/>
            </a:xfrm>
            <a:custGeom>
              <a:avLst/>
              <a:gdLst/>
              <a:ahLst/>
              <a:cxnLst>
                <a:cxn ang="0">
                  <a:pos x="7" y="9"/>
                </a:cxn>
                <a:cxn ang="0">
                  <a:pos x="9" y="7"/>
                </a:cxn>
                <a:cxn ang="0">
                  <a:pos x="16" y="7"/>
                </a:cxn>
                <a:cxn ang="0">
                  <a:pos x="16" y="4"/>
                </a:cxn>
                <a:cxn ang="0">
                  <a:pos x="21" y="4"/>
                </a:cxn>
                <a:cxn ang="0">
                  <a:pos x="21" y="0"/>
                </a:cxn>
                <a:cxn ang="0">
                  <a:pos x="14" y="0"/>
                </a:cxn>
                <a:cxn ang="0">
                  <a:pos x="12" y="2"/>
                </a:cxn>
                <a:cxn ang="0">
                  <a:pos x="2" y="2"/>
                </a:cxn>
                <a:cxn ang="0">
                  <a:pos x="0" y="4"/>
                </a:cxn>
                <a:cxn ang="0">
                  <a:pos x="0" y="9"/>
                </a:cxn>
                <a:cxn ang="0">
                  <a:pos x="7" y="9"/>
                </a:cxn>
              </a:cxnLst>
              <a:rect l="0" t="0" r="r" b="b"/>
              <a:pathLst>
                <a:path w="22" h="10">
                  <a:moveTo>
                    <a:pt x="7" y="9"/>
                  </a:moveTo>
                  <a:lnTo>
                    <a:pt x="9" y="7"/>
                  </a:lnTo>
                  <a:lnTo>
                    <a:pt x="16" y="7"/>
                  </a:lnTo>
                  <a:lnTo>
                    <a:pt x="16" y="4"/>
                  </a:lnTo>
                  <a:lnTo>
                    <a:pt x="21" y="4"/>
                  </a:lnTo>
                  <a:lnTo>
                    <a:pt x="21" y="0"/>
                  </a:lnTo>
                  <a:lnTo>
                    <a:pt x="14" y="0"/>
                  </a:lnTo>
                  <a:lnTo>
                    <a:pt x="12" y="2"/>
                  </a:lnTo>
                  <a:lnTo>
                    <a:pt x="2" y="2"/>
                  </a:lnTo>
                  <a:lnTo>
                    <a:pt x="0" y="4"/>
                  </a:lnTo>
                  <a:lnTo>
                    <a:pt x="0" y="9"/>
                  </a:lnTo>
                  <a:lnTo>
                    <a:pt x="7" y="9"/>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9" name="Freeform 1823"/>
            <p:cNvSpPr>
              <a:spLocks/>
            </p:cNvSpPr>
            <p:nvPr/>
          </p:nvSpPr>
          <p:spPr bwMode="auto">
            <a:xfrm>
              <a:off x="9652" y="2954"/>
              <a:ext cx="20" cy="10"/>
            </a:xfrm>
            <a:custGeom>
              <a:avLst/>
              <a:gdLst/>
              <a:ahLst/>
              <a:cxnLst>
                <a:cxn ang="0">
                  <a:pos x="4" y="9"/>
                </a:cxn>
                <a:cxn ang="0">
                  <a:pos x="7" y="7"/>
                </a:cxn>
                <a:cxn ang="0">
                  <a:pos x="14" y="7"/>
                </a:cxn>
                <a:cxn ang="0">
                  <a:pos x="14" y="4"/>
                </a:cxn>
                <a:cxn ang="0">
                  <a:pos x="19" y="4"/>
                </a:cxn>
                <a:cxn ang="0">
                  <a:pos x="19" y="0"/>
                </a:cxn>
                <a:cxn ang="0">
                  <a:pos x="12" y="0"/>
                </a:cxn>
                <a:cxn ang="0">
                  <a:pos x="9" y="2"/>
                </a:cxn>
                <a:cxn ang="0">
                  <a:pos x="2" y="2"/>
                </a:cxn>
                <a:cxn ang="0">
                  <a:pos x="0" y="4"/>
                </a:cxn>
                <a:cxn ang="0">
                  <a:pos x="0" y="9"/>
                </a:cxn>
                <a:cxn ang="0">
                  <a:pos x="4" y="9"/>
                </a:cxn>
              </a:cxnLst>
              <a:rect l="0" t="0" r="r" b="b"/>
              <a:pathLst>
                <a:path w="20" h="10">
                  <a:moveTo>
                    <a:pt x="4" y="9"/>
                  </a:moveTo>
                  <a:lnTo>
                    <a:pt x="7" y="7"/>
                  </a:lnTo>
                  <a:lnTo>
                    <a:pt x="14" y="7"/>
                  </a:lnTo>
                  <a:lnTo>
                    <a:pt x="14" y="4"/>
                  </a:lnTo>
                  <a:lnTo>
                    <a:pt x="19" y="4"/>
                  </a:lnTo>
                  <a:lnTo>
                    <a:pt x="19" y="0"/>
                  </a:lnTo>
                  <a:lnTo>
                    <a:pt x="12" y="0"/>
                  </a:lnTo>
                  <a:lnTo>
                    <a:pt x="9" y="2"/>
                  </a:lnTo>
                  <a:lnTo>
                    <a:pt x="2" y="2"/>
                  </a:lnTo>
                  <a:lnTo>
                    <a:pt x="0" y="4"/>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0" name="Freeform 1824"/>
            <p:cNvSpPr>
              <a:spLocks/>
            </p:cNvSpPr>
            <p:nvPr/>
          </p:nvSpPr>
          <p:spPr bwMode="auto">
            <a:xfrm>
              <a:off x="9652" y="2954"/>
              <a:ext cx="20" cy="10"/>
            </a:xfrm>
            <a:custGeom>
              <a:avLst/>
              <a:gdLst/>
              <a:ahLst/>
              <a:cxnLst>
                <a:cxn ang="0">
                  <a:pos x="0" y="9"/>
                </a:cxn>
                <a:cxn ang="0">
                  <a:pos x="4" y="9"/>
                </a:cxn>
                <a:cxn ang="0">
                  <a:pos x="4" y="7"/>
                </a:cxn>
                <a:cxn ang="0">
                  <a:pos x="14" y="7"/>
                </a:cxn>
                <a:cxn ang="0">
                  <a:pos x="14" y="4"/>
                </a:cxn>
                <a:cxn ang="0">
                  <a:pos x="19" y="4"/>
                </a:cxn>
                <a:cxn ang="0">
                  <a:pos x="19" y="0"/>
                </a:cxn>
                <a:cxn ang="0">
                  <a:pos x="12" y="0"/>
                </a:cxn>
                <a:cxn ang="0">
                  <a:pos x="9" y="2"/>
                </a:cxn>
                <a:cxn ang="0">
                  <a:pos x="0" y="2"/>
                </a:cxn>
                <a:cxn ang="0">
                  <a:pos x="0" y="9"/>
                </a:cxn>
              </a:cxnLst>
              <a:rect l="0" t="0" r="r" b="b"/>
              <a:pathLst>
                <a:path w="20" h="10">
                  <a:moveTo>
                    <a:pt x="0" y="9"/>
                  </a:moveTo>
                  <a:lnTo>
                    <a:pt x="4" y="9"/>
                  </a:lnTo>
                  <a:lnTo>
                    <a:pt x="4" y="7"/>
                  </a:lnTo>
                  <a:lnTo>
                    <a:pt x="14" y="7"/>
                  </a:lnTo>
                  <a:lnTo>
                    <a:pt x="14" y="4"/>
                  </a:lnTo>
                  <a:lnTo>
                    <a:pt x="19" y="4"/>
                  </a:lnTo>
                  <a:lnTo>
                    <a:pt x="19" y="0"/>
                  </a:lnTo>
                  <a:lnTo>
                    <a:pt x="12" y="0"/>
                  </a:lnTo>
                  <a:lnTo>
                    <a:pt x="9" y="2"/>
                  </a:lnTo>
                  <a:lnTo>
                    <a:pt x="0" y="2"/>
                  </a:lnTo>
                  <a:lnTo>
                    <a:pt x="0" y="9"/>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1" name="Freeform 1825"/>
            <p:cNvSpPr>
              <a:spLocks/>
            </p:cNvSpPr>
            <p:nvPr/>
          </p:nvSpPr>
          <p:spPr bwMode="auto">
            <a:xfrm>
              <a:off x="9655" y="2954"/>
              <a:ext cx="17" cy="10"/>
            </a:xfrm>
            <a:custGeom>
              <a:avLst/>
              <a:gdLst/>
              <a:ahLst/>
              <a:cxnLst>
                <a:cxn ang="0">
                  <a:pos x="0" y="2"/>
                </a:cxn>
                <a:cxn ang="0">
                  <a:pos x="0" y="9"/>
                </a:cxn>
                <a:cxn ang="0">
                  <a:pos x="4" y="7"/>
                </a:cxn>
                <a:cxn ang="0">
                  <a:pos x="12" y="7"/>
                </a:cxn>
                <a:cxn ang="0">
                  <a:pos x="16" y="4"/>
                </a:cxn>
                <a:cxn ang="0">
                  <a:pos x="16" y="0"/>
                </a:cxn>
                <a:cxn ang="0">
                  <a:pos x="12" y="0"/>
                </a:cxn>
                <a:cxn ang="0">
                  <a:pos x="9" y="2"/>
                </a:cxn>
                <a:cxn ang="0">
                  <a:pos x="0" y="2"/>
                </a:cxn>
              </a:cxnLst>
              <a:rect l="0" t="0" r="r" b="b"/>
              <a:pathLst>
                <a:path w="17" h="10">
                  <a:moveTo>
                    <a:pt x="0" y="2"/>
                  </a:moveTo>
                  <a:lnTo>
                    <a:pt x="0" y="9"/>
                  </a:lnTo>
                  <a:lnTo>
                    <a:pt x="4" y="7"/>
                  </a:lnTo>
                  <a:lnTo>
                    <a:pt x="12" y="7"/>
                  </a:lnTo>
                  <a:lnTo>
                    <a:pt x="16" y="4"/>
                  </a:lnTo>
                  <a:lnTo>
                    <a:pt x="16" y="0"/>
                  </a:lnTo>
                  <a:lnTo>
                    <a:pt x="12" y="0"/>
                  </a:lnTo>
                  <a:lnTo>
                    <a:pt x="9" y="2"/>
                  </a:lnTo>
                  <a:lnTo>
                    <a:pt x="0" y="2"/>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2" name="Freeform 1826"/>
            <p:cNvSpPr>
              <a:spLocks/>
            </p:cNvSpPr>
            <p:nvPr/>
          </p:nvSpPr>
          <p:spPr bwMode="auto">
            <a:xfrm>
              <a:off x="9655" y="2954"/>
              <a:ext cx="17" cy="7"/>
            </a:xfrm>
            <a:custGeom>
              <a:avLst/>
              <a:gdLst/>
              <a:ahLst/>
              <a:cxnLst>
                <a:cxn ang="0">
                  <a:pos x="0" y="2"/>
                </a:cxn>
                <a:cxn ang="0">
                  <a:pos x="0" y="4"/>
                </a:cxn>
                <a:cxn ang="0">
                  <a:pos x="4" y="7"/>
                </a:cxn>
                <a:cxn ang="0">
                  <a:pos x="12" y="7"/>
                </a:cxn>
                <a:cxn ang="0">
                  <a:pos x="16" y="4"/>
                </a:cxn>
                <a:cxn ang="0">
                  <a:pos x="16" y="0"/>
                </a:cxn>
                <a:cxn ang="0">
                  <a:pos x="12" y="0"/>
                </a:cxn>
                <a:cxn ang="0">
                  <a:pos x="9" y="2"/>
                </a:cxn>
                <a:cxn ang="0">
                  <a:pos x="0" y="2"/>
                </a:cxn>
              </a:cxnLst>
              <a:rect l="0" t="0" r="r" b="b"/>
              <a:pathLst>
                <a:path w="17" h="7">
                  <a:moveTo>
                    <a:pt x="0" y="2"/>
                  </a:moveTo>
                  <a:lnTo>
                    <a:pt x="0" y="4"/>
                  </a:lnTo>
                  <a:lnTo>
                    <a:pt x="4" y="7"/>
                  </a:lnTo>
                  <a:lnTo>
                    <a:pt x="12" y="7"/>
                  </a:lnTo>
                  <a:lnTo>
                    <a:pt x="16" y="4"/>
                  </a:lnTo>
                  <a:lnTo>
                    <a:pt x="16" y="0"/>
                  </a:lnTo>
                  <a:lnTo>
                    <a:pt x="12" y="0"/>
                  </a:lnTo>
                  <a:lnTo>
                    <a:pt x="9" y="2"/>
                  </a:lnTo>
                  <a:lnTo>
                    <a:pt x="0" y="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3" name="Freeform 1827"/>
            <p:cNvSpPr>
              <a:spLocks/>
            </p:cNvSpPr>
            <p:nvPr/>
          </p:nvSpPr>
          <p:spPr bwMode="auto">
            <a:xfrm>
              <a:off x="9657" y="2954"/>
              <a:ext cx="15" cy="10"/>
            </a:xfrm>
            <a:custGeom>
              <a:avLst/>
              <a:gdLst/>
              <a:ahLst/>
              <a:cxnLst>
                <a:cxn ang="0">
                  <a:pos x="9" y="7"/>
                </a:cxn>
                <a:cxn ang="0">
                  <a:pos x="14" y="4"/>
                </a:cxn>
                <a:cxn ang="0">
                  <a:pos x="14" y="0"/>
                </a:cxn>
                <a:cxn ang="0">
                  <a:pos x="7" y="0"/>
                </a:cxn>
                <a:cxn ang="0">
                  <a:pos x="4" y="2"/>
                </a:cxn>
                <a:cxn ang="0">
                  <a:pos x="0" y="2"/>
                </a:cxn>
                <a:cxn ang="0">
                  <a:pos x="0" y="9"/>
                </a:cxn>
                <a:cxn ang="0">
                  <a:pos x="2" y="7"/>
                </a:cxn>
                <a:cxn ang="0">
                  <a:pos x="9" y="7"/>
                </a:cxn>
              </a:cxnLst>
              <a:rect l="0" t="0" r="r" b="b"/>
              <a:pathLst>
                <a:path w="15" h="10">
                  <a:moveTo>
                    <a:pt x="9" y="7"/>
                  </a:moveTo>
                  <a:lnTo>
                    <a:pt x="14" y="4"/>
                  </a:lnTo>
                  <a:lnTo>
                    <a:pt x="14" y="0"/>
                  </a:lnTo>
                  <a:lnTo>
                    <a:pt x="7" y="0"/>
                  </a:lnTo>
                  <a:lnTo>
                    <a:pt x="4" y="2"/>
                  </a:lnTo>
                  <a:lnTo>
                    <a:pt x="0" y="2"/>
                  </a:lnTo>
                  <a:lnTo>
                    <a:pt x="0" y="9"/>
                  </a:lnTo>
                  <a:lnTo>
                    <a:pt x="2" y="7"/>
                  </a:lnTo>
                  <a:lnTo>
                    <a:pt x="9" y="7"/>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4" name="Freeform 1828"/>
            <p:cNvSpPr>
              <a:spLocks/>
            </p:cNvSpPr>
            <p:nvPr/>
          </p:nvSpPr>
          <p:spPr bwMode="auto">
            <a:xfrm>
              <a:off x="9657" y="2954"/>
              <a:ext cx="15" cy="7"/>
            </a:xfrm>
            <a:custGeom>
              <a:avLst/>
              <a:gdLst/>
              <a:ahLst/>
              <a:cxnLst>
                <a:cxn ang="0">
                  <a:pos x="0" y="2"/>
                </a:cxn>
                <a:cxn ang="0">
                  <a:pos x="2" y="7"/>
                </a:cxn>
                <a:cxn ang="0">
                  <a:pos x="9" y="7"/>
                </a:cxn>
                <a:cxn ang="0">
                  <a:pos x="14" y="4"/>
                </a:cxn>
                <a:cxn ang="0">
                  <a:pos x="14" y="0"/>
                </a:cxn>
                <a:cxn ang="0">
                  <a:pos x="9" y="0"/>
                </a:cxn>
                <a:cxn ang="0">
                  <a:pos x="7" y="2"/>
                </a:cxn>
                <a:cxn ang="0">
                  <a:pos x="0" y="2"/>
                </a:cxn>
              </a:cxnLst>
              <a:rect l="0" t="0" r="r" b="b"/>
              <a:pathLst>
                <a:path w="15" h="7">
                  <a:moveTo>
                    <a:pt x="0" y="2"/>
                  </a:moveTo>
                  <a:lnTo>
                    <a:pt x="2" y="7"/>
                  </a:lnTo>
                  <a:lnTo>
                    <a:pt x="9" y="7"/>
                  </a:lnTo>
                  <a:lnTo>
                    <a:pt x="14" y="4"/>
                  </a:lnTo>
                  <a:lnTo>
                    <a:pt x="14" y="0"/>
                  </a:lnTo>
                  <a:lnTo>
                    <a:pt x="9" y="0"/>
                  </a:lnTo>
                  <a:lnTo>
                    <a:pt x="7" y="2"/>
                  </a:lnTo>
                  <a:lnTo>
                    <a:pt x="0" y="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5" name="Freeform 1829"/>
            <p:cNvSpPr>
              <a:spLocks/>
            </p:cNvSpPr>
            <p:nvPr/>
          </p:nvSpPr>
          <p:spPr bwMode="auto">
            <a:xfrm>
              <a:off x="9660" y="2954"/>
              <a:ext cx="12" cy="7"/>
            </a:xfrm>
            <a:custGeom>
              <a:avLst/>
              <a:gdLst/>
              <a:ahLst/>
              <a:cxnLst>
                <a:cxn ang="0">
                  <a:pos x="7" y="0"/>
                </a:cxn>
                <a:cxn ang="0">
                  <a:pos x="4" y="2"/>
                </a:cxn>
                <a:cxn ang="0">
                  <a:pos x="0" y="2"/>
                </a:cxn>
                <a:cxn ang="0">
                  <a:pos x="0" y="7"/>
                </a:cxn>
                <a:cxn ang="0">
                  <a:pos x="7" y="7"/>
                </a:cxn>
                <a:cxn ang="0">
                  <a:pos x="12" y="4"/>
                </a:cxn>
                <a:cxn ang="0">
                  <a:pos x="12" y="0"/>
                </a:cxn>
                <a:cxn ang="0">
                  <a:pos x="7" y="0"/>
                </a:cxn>
              </a:cxnLst>
              <a:rect l="0" t="0" r="r" b="b"/>
              <a:pathLst>
                <a:path w="12" h="7">
                  <a:moveTo>
                    <a:pt x="7" y="0"/>
                  </a:moveTo>
                  <a:lnTo>
                    <a:pt x="4" y="2"/>
                  </a:lnTo>
                  <a:lnTo>
                    <a:pt x="0" y="2"/>
                  </a:lnTo>
                  <a:lnTo>
                    <a:pt x="0" y="7"/>
                  </a:lnTo>
                  <a:lnTo>
                    <a:pt x="7" y="7"/>
                  </a:lnTo>
                  <a:lnTo>
                    <a:pt x="12" y="4"/>
                  </a:lnTo>
                  <a:lnTo>
                    <a:pt x="12" y="0"/>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6" name="Freeform 1830"/>
            <p:cNvSpPr>
              <a:spLocks/>
            </p:cNvSpPr>
            <p:nvPr/>
          </p:nvSpPr>
          <p:spPr bwMode="auto">
            <a:xfrm>
              <a:off x="9662" y="2954"/>
              <a:ext cx="10" cy="7"/>
            </a:xfrm>
            <a:custGeom>
              <a:avLst/>
              <a:gdLst/>
              <a:ahLst/>
              <a:cxnLst>
                <a:cxn ang="0">
                  <a:pos x="0" y="2"/>
                </a:cxn>
                <a:cxn ang="0">
                  <a:pos x="0" y="7"/>
                </a:cxn>
                <a:cxn ang="0">
                  <a:pos x="4" y="7"/>
                </a:cxn>
                <a:cxn ang="0">
                  <a:pos x="9" y="4"/>
                </a:cxn>
                <a:cxn ang="0">
                  <a:pos x="9" y="0"/>
                </a:cxn>
                <a:cxn ang="0">
                  <a:pos x="4" y="0"/>
                </a:cxn>
                <a:cxn ang="0">
                  <a:pos x="0" y="2"/>
                </a:cxn>
              </a:cxnLst>
              <a:rect l="0" t="0" r="r" b="b"/>
              <a:pathLst>
                <a:path w="10" h="7">
                  <a:moveTo>
                    <a:pt x="0" y="2"/>
                  </a:moveTo>
                  <a:lnTo>
                    <a:pt x="0" y="7"/>
                  </a:lnTo>
                  <a:lnTo>
                    <a:pt x="4" y="7"/>
                  </a:lnTo>
                  <a:lnTo>
                    <a:pt x="9" y="4"/>
                  </a:lnTo>
                  <a:lnTo>
                    <a:pt x="9" y="0"/>
                  </a:lnTo>
                  <a:lnTo>
                    <a:pt x="4" y="0"/>
                  </a:lnTo>
                  <a:lnTo>
                    <a:pt x="0"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7" name="Freeform 1831"/>
            <p:cNvSpPr>
              <a:spLocks/>
            </p:cNvSpPr>
            <p:nvPr/>
          </p:nvSpPr>
          <p:spPr bwMode="auto">
            <a:xfrm>
              <a:off x="9662" y="2954"/>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8" name="Freeform 1832"/>
            <p:cNvSpPr>
              <a:spLocks/>
            </p:cNvSpPr>
            <p:nvPr/>
          </p:nvSpPr>
          <p:spPr bwMode="auto">
            <a:xfrm>
              <a:off x="9650" y="2875"/>
              <a:ext cx="17" cy="5"/>
            </a:xfrm>
            <a:custGeom>
              <a:avLst/>
              <a:gdLst/>
              <a:ahLst/>
              <a:cxnLst>
                <a:cxn ang="0">
                  <a:pos x="0" y="0"/>
                </a:cxn>
                <a:cxn ang="0">
                  <a:pos x="0" y="4"/>
                </a:cxn>
                <a:cxn ang="0">
                  <a:pos x="16" y="4"/>
                </a:cxn>
                <a:cxn ang="0">
                  <a:pos x="14" y="0"/>
                </a:cxn>
                <a:cxn ang="0">
                  <a:pos x="0" y="0"/>
                </a:cxn>
              </a:cxnLst>
              <a:rect l="0" t="0" r="r" b="b"/>
              <a:pathLst>
                <a:path w="17" h="5">
                  <a:moveTo>
                    <a:pt x="0" y="0"/>
                  </a:moveTo>
                  <a:lnTo>
                    <a:pt x="0" y="4"/>
                  </a:lnTo>
                  <a:lnTo>
                    <a:pt x="16" y="4"/>
                  </a:lnTo>
                  <a:lnTo>
                    <a:pt x="14" y="0"/>
                  </a:lnTo>
                  <a:lnTo>
                    <a:pt x="0"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9" name="Freeform 1833"/>
            <p:cNvSpPr>
              <a:spLocks/>
            </p:cNvSpPr>
            <p:nvPr/>
          </p:nvSpPr>
          <p:spPr bwMode="auto">
            <a:xfrm>
              <a:off x="9660" y="2875"/>
              <a:ext cx="7" cy="5"/>
            </a:xfrm>
            <a:custGeom>
              <a:avLst/>
              <a:gdLst/>
              <a:ahLst/>
              <a:cxnLst>
                <a:cxn ang="0">
                  <a:pos x="0" y="0"/>
                </a:cxn>
                <a:cxn ang="0">
                  <a:pos x="0" y="4"/>
                </a:cxn>
                <a:cxn ang="0">
                  <a:pos x="7" y="4"/>
                </a:cxn>
                <a:cxn ang="0">
                  <a:pos x="4" y="0"/>
                </a:cxn>
                <a:cxn ang="0">
                  <a:pos x="0" y="0"/>
                </a:cxn>
              </a:cxnLst>
              <a:rect l="0" t="0" r="r" b="b"/>
              <a:pathLst>
                <a:path w="7" h="5">
                  <a:moveTo>
                    <a:pt x="0" y="0"/>
                  </a:moveTo>
                  <a:lnTo>
                    <a:pt x="0" y="4"/>
                  </a:lnTo>
                  <a:lnTo>
                    <a:pt x="7" y="4"/>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0" name="Freeform 1834"/>
            <p:cNvSpPr>
              <a:spLocks/>
            </p:cNvSpPr>
            <p:nvPr/>
          </p:nvSpPr>
          <p:spPr bwMode="auto">
            <a:xfrm>
              <a:off x="9662"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1" name="Freeform 1835"/>
            <p:cNvSpPr>
              <a:spLocks/>
            </p:cNvSpPr>
            <p:nvPr/>
          </p:nvSpPr>
          <p:spPr bwMode="auto">
            <a:xfrm>
              <a:off x="9660" y="2882"/>
              <a:ext cx="12" cy="70"/>
            </a:xfrm>
            <a:custGeom>
              <a:avLst/>
              <a:gdLst/>
              <a:ahLst/>
              <a:cxnLst>
                <a:cxn ang="0">
                  <a:pos x="7" y="52"/>
                </a:cxn>
                <a:cxn ang="0">
                  <a:pos x="7" y="69"/>
                </a:cxn>
                <a:cxn ang="0">
                  <a:pos x="12" y="67"/>
                </a:cxn>
                <a:cxn ang="0">
                  <a:pos x="12" y="50"/>
                </a:cxn>
                <a:cxn ang="0">
                  <a:pos x="4" y="0"/>
                </a:cxn>
                <a:cxn ang="0">
                  <a:pos x="0" y="0"/>
                </a:cxn>
                <a:cxn ang="0">
                  <a:pos x="2" y="19"/>
                </a:cxn>
                <a:cxn ang="0">
                  <a:pos x="7" y="52"/>
                </a:cxn>
              </a:cxnLst>
              <a:rect l="0" t="0" r="r" b="b"/>
              <a:pathLst>
                <a:path w="12" h="70">
                  <a:moveTo>
                    <a:pt x="7" y="52"/>
                  </a:moveTo>
                  <a:lnTo>
                    <a:pt x="7" y="69"/>
                  </a:lnTo>
                  <a:lnTo>
                    <a:pt x="12" y="67"/>
                  </a:lnTo>
                  <a:lnTo>
                    <a:pt x="12" y="50"/>
                  </a:lnTo>
                  <a:lnTo>
                    <a:pt x="4" y="0"/>
                  </a:lnTo>
                  <a:lnTo>
                    <a:pt x="0" y="0"/>
                  </a:lnTo>
                  <a:lnTo>
                    <a:pt x="2" y="19"/>
                  </a:lnTo>
                  <a:lnTo>
                    <a:pt x="7" y="5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2" name="Freeform 1836"/>
            <p:cNvSpPr>
              <a:spLocks/>
            </p:cNvSpPr>
            <p:nvPr/>
          </p:nvSpPr>
          <p:spPr bwMode="auto">
            <a:xfrm>
              <a:off x="9660" y="2882"/>
              <a:ext cx="9" cy="70"/>
            </a:xfrm>
            <a:custGeom>
              <a:avLst/>
              <a:gdLst/>
              <a:ahLst/>
              <a:cxnLst>
                <a:cxn ang="0">
                  <a:pos x="4" y="69"/>
                </a:cxn>
                <a:cxn ang="0">
                  <a:pos x="9" y="67"/>
                </a:cxn>
                <a:cxn ang="0">
                  <a:pos x="9" y="33"/>
                </a:cxn>
                <a:cxn ang="0">
                  <a:pos x="4" y="0"/>
                </a:cxn>
                <a:cxn ang="0">
                  <a:pos x="0" y="0"/>
                </a:cxn>
                <a:cxn ang="0">
                  <a:pos x="0" y="9"/>
                </a:cxn>
                <a:cxn ang="0">
                  <a:pos x="2" y="19"/>
                </a:cxn>
                <a:cxn ang="0">
                  <a:pos x="2" y="26"/>
                </a:cxn>
                <a:cxn ang="0">
                  <a:pos x="4" y="35"/>
                </a:cxn>
                <a:cxn ang="0">
                  <a:pos x="4" y="69"/>
                </a:cxn>
              </a:cxnLst>
              <a:rect l="0" t="0" r="r" b="b"/>
              <a:pathLst>
                <a:path w="9" h="70">
                  <a:moveTo>
                    <a:pt x="4" y="69"/>
                  </a:moveTo>
                  <a:lnTo>
                    <a:pt x="9" y="67"/>
                  </a:lnTo>
                  <a:lnTo>
                    <a:pt x="9" y="33"/>
                  </a:lnTo>
                  <a:lnTo>
                    <a:pt x="4" y="0"/>
                  </a:lnTo>
                  <a:lnTo>
                    <a:pt x="0" y="0"/>
                  </a:lnTo>
                  <a:lnTo>
                    <a:pt x="0" y="9"/>
                  </a:lnTo>
                  <a:lnTo>
                    <a:pt x="2" y="19"/>
                  </a:lnTo>
                  <a:lnTo>
                    <a:pt x="2" y="26"/>
                  </a:lnTo>
                  <a:lnTo>
                    <a:pt x="4" y="35"/>
                  </a:lnTo>
                  <a:lnTo>
                    <a:pt x="4" y="69"/>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3" name="Freeform 1837"/>
            <p:cNvSpPr>
              <a:spLocks/>
            </p:cNvSpPr>
            <p:nvPr/>
          </p:nvSpPr>
          <p:spPr bwMode="auto">
            <a:xfrm>
              <a:off x="9657" y="2882"/>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4" name="Freeform 1838"/>
            <p:cNvSpPr>
              <a:spLocks/>
            </p:cNvSpPr>
            <p:nvPr/>
          </p:nvSpPr>
          <p:spPr bwMode="auto">
            <a:xfrm>
              <a:off x="9657" y="2882"/>
              <a:ext cx="12" cy="70"/>
            </a:xfrm>
            <a:custGeom>
              <a:avLst/>
              <a:gdLst/>
              <a:ahLst/>
              <a:cxnLst>
                <a:cxn ang="0">
                  <a:pos x="4" y="0"/>
                </a:cxn>
                <a:cxn ang="0">
                  <a:pos x="0" y="0"/>
                </a:cxn>
                <a:cxn ang="0">
                  <a:pos x="2" y="19"/>
                </a:cxn>
                <a:cxn ang="0">
                  <a:pos x="4" y="35"/>
                </a:cxn>
                <a:cxn ang="0">
                  <a:pos x="4" y="69"/>
                </a:cxn>
                <a:cxn ang="0">
                  <a:pos x="7" y="69"/>
                </a:cxn>
                <a:cxn ang="0">
                  <a:pos x="12" y="67"/>
                </a:cxn>
                <a:cxn ang="0">
                  <a:pos x="9" y="50"/>
                </a:cxn>
                <a:cxn ang="0">
                  <a:pos x="9" y="33"/>
                </a:cxn>
                <a:cxn ang="0">
                  <a:pos x="4" y="0"/>
                </a:cxn>
              </a:cxnLst>
              <a:rect l="0" t="0" r="r" b="b"/>
              <a:pathLst>
                <a:path w="12" h="70">
                  <a:moveTo>
                    <a:pt x="4" y="0"/>
                  </a:moveTo>
                  <a:lnTo>
                    <a:pt x="0" y="0"/>
                  </a:lnTo>
                  <a:lnTo>
                    <a:pt x="2" y="19"/>
                  </a:lnTo>
                  <a:lnTo>
                    <a:pt x="4" y="35"/>
                  </a:lnTo>
                  <a:lnTo>
                    <a:pt x="4" y="69"/>
                  </a:lnTo>
                  <a:lnTo>
                    <a:pt x="7" y="69"/>
                  </a:lnTo>
                  <a:lnTo>
                    <a:pt x="12" y="67"/>
                  </a:lnTo>
                  <a:lnTo>
                    <a:pt x="9" y="50"/>
                  </a:lnTo>
                  <a:lnTo>
                    <a:pt x="9" y="33"/>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5" name="Freeform 1839"/>
            <p:cNvSpPr>
              <a:spLocks/>
            </p:cNvSpPr>
            <p:nvPr/>
          </p:nvSpPr>
          <p:spPr bwMode="auto">
            <a:xfrm>
              <a:off x="9655" y="2882"/>
              <a:ext cx="12" cy="70"/>
            </a:xfrm>
            <a:custGeom>
              <a:avLst/>
              <a:gdLst/>
              <a:ahLst/>
              <a:cxnLst>
                <a:cxn ang="0">
                  <a:pos x="7" y="0"/>
                </a:cxn>
                <a:cxn ang="0">
                  <a:pos x="0" y="0"/>
                </a:cxn>
                <a:cxn ang="0">
                  <a:pos x="4" y="19"/>
                </a:cxn>
                <a:cxn ang="0">
                  <a:pos x="4" y="35"/>
                </a:cxn>
                <a:cxn ang="0">
                  <a:pos x="7" y="52"/>
                </a:cxn>
                <a:cxn ang="0">
                  <a:pos x="7" y="69"/>
                </a:cxn>
                <a:cxn ang="0">
                  <a:pos x="12" y="67"/>
                </a:cxn>
                <a:cxn ang="0">
                  <a:pos x="12" y="33"/>
                </a:cxn>
                <a:cxn ang="0">
                  <a:pos x="7" y="0"/>
                </a:cxn>
              </a:cxnLst>
              <a:rect l="0" t="0" r="r" b="b"/>
              <a:pathLst>
                <a:path w="12" h="70">
                  <a:moveTo>
                    <a:pt x="7" y="0"/>
                  </a:moveTo>
                  <a:lnTo>
                    <a:pt x="0" y="0"/>
                  </a:lnTo>
                  <a:lnTo>
                    <a:pt x="4" y="19"/>
                  </a:lnTo>
                  <a:lnTo>
                    <a:pt x="4" y="35"/>
                  </a:lnTo>
                  <a:lnTo>
                    <a:pt x="7" y="52"/>
                  </a:lnTo>
                  <a:lnTo>
                    <a:pt x="7" y="69"/>
                  </a:lnTo>
                  <a:lnTo>
                    <a:pt x="12" y="67"/>
                  </a:lnTo>
                  <a:lnTo>
                    <a:pt x="12" y="33"/>
                  </a:lnTo>
                  <a:lnTo>
                    <a:pt x="7"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6" name="Freeform 1840"/>
            <p:cNvSpPr>
              <a:spLocks/>
            </p:cNvSpPr>
            <p:nvPr/>
          </p:nvSpPr>
          <p:spPr bwMode="auto">
            <a:xfrm>
              <a:off x="9655" y="2882"/>
              <a:ext cx="12" cy="70"/>
            </a:xfrm>
            <a:custGeom>
              <a:avLst/>
              <a:gdLst/>
              <a:ahLst/>
              <a:cxnLst>
                <a:cxn ang="0">
                  <a:pos x="4" y="0"/>
                </a:cxn>
                <a:cxn ang="0">
                  <a:pos x="0" y="0"/>
                </a:cxn>
                <a:cxn ang="0">
                  <a:pos x="2" y="19"/>
                </a:cxn>
                <a:cxn ang="0">
                  <a:pos x="4" y="35"/>
                </a:cxn>
                <a:cxn ang="0">
                  <a:pos x="4" y="52"/>
                </a:cxn>
                <a:cxn ang="0">
                  <a:pos x="7" y="69"/>
                </a:cxn>
                <a:cxn ang="0">
                  <a:pos x="12" y="67"/>
                </a:cxn>
                <a:cxn ang="0">
                  <a:pos x="12" y="50"/>
                </a:cxn>
                <a:cxn ang="0">
                  <a:pos x="4" y="0"/>
                </a:cxn>
              </a:cxnLst>
              <a:rect l="0" t="0" r="r" b="b"/>
              <a:pathLst>
                <a:path w="12" h="70">
                  <a:moveTo>
                    <a:pt x="4" y="0"/>
                  </a:moveTo>
                  <a:lnTo>
                    <a:pt x="0" y="0"/>
                  </a:lnTo>
                  <a:lnTo>
                    <a:pt x="2" y="19"/>
                  </a:lnTo>
                  <a:lnTo>
                    <a:pt x="4" y="35"/>
                  </a:lnTo>
                  <a:lnTo>
                    <a:pt x="4" y="52"/>
                  </a:lnTo>
                  <a:lnTo>
                    <a:pt x="7" y="69"/>
                  </a:lnTo>
                  <a:lnTo>
                    <a:pt x="12" y="67"/>
                  </a:lnTo>
                  <a:lnTo>
                    <a:pt x="12" y="50"/>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7" name="Freeform 1841"/>
            <p:cNvSpPr>
              <a:spLocks/>
            </p:cNvSpPr>
            <p:nvPr/>
          </p:nvSpPr>
          <p:spPr bwMode="auto">
            <a:xfrm>
              <a:off x="9655" y="2882"/>
              <a:ext cx="9"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9" h="70">
                  <a:moveTo>
                    <a:pt x="4" y="0"/>
                  </a:moveTo>
                  <a:lnTo>
                    <a:pt x="0" y="0"/>
                  </a:lnTo>
                  <a:lnTo>
                    <a:pt x="2" y="19"/>
                  </a:lnTo>
                  <a:lnTo>
                    <a:pt x="4" y="35"/>
                  </a:lnTo>
                  <a:lnTo>
                    <a:pt x="4" y="69"/>
                  </a:lnTo>
                  <a:lnTo>
                    <a:pt x="9" y="67"/>
                  </a:lnTo>
                  <a:lnTo>
                    <a:pt x="9" y="33"/>
                  </a:lnTo>
                  <a:lnTo>
                    <a:pt x="4"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8" name="Freeform 1842"/>
            <p:cNvSpPr>
              <a:spLocks/>
            </p:cNvSpPr>
            <p:nvPr/>
          </p:nvSpPr>
          <p:spPr bwMode="auto">
            <a:xfrm>
              <a:off x="9652" y="2882"/>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9" name="Freeform 1843"/>
            <p:cNvSpPr>
              <a:spLocks/>
            </p:cNvSpPr>
            <p:nvPr/>
          </p:nvSpPr>
          <p:spPr bwMode="auto">
            <a:xfrm>
              <a:off x="9652"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0" name="Freeform 1844"/>
            <p:cNvSpPr>
              <a:spLocks/>
            </p:cNvSpPr>
            <p:nvPr/>
          </p:nvSpPr>
          <p:spPr bwMode="auto">
            <a:xfrm>
              <a:off x="9650" y="2882"/>
              <a:ext cx="12" cy="70"/>
            </a:xfrm>
            <a:custGeom>
              <a:avLst/>
              <a:gdLst/>
              <a:ahLst/>
              <a:cxnLst>
                <a:cxn ang="0">
                  <a:pos x="7" y="0"/>
                </a:cxn>
                <a:cxn ang="0">
                  <a:pos x="0" y="0"/>
                </a:cxn>
                <a:cxn ang="0">
                  <a:pos x="4" y="19"/>
                </a:cxn>
                <a:cxn ang="0">
                  <a:pos x="4" y="35"/>
                </a:cxn>
                <a:cxn ang="0">
                  <a:pos x="7" y="52"/>
                </a:cxn>
                <a:cxn ang="0">
                  <a:pos x="7" y="69"/>
                </a:cxn>
                <a:cxn ang="0">
                  <a:pos x="12" y="67"/>
                </a:cxn>
                <a:cxn ang="0">
                  <a:pos x="12" y="33"/>
                </a:cxn>
                <a:cxn ang="0">
                  <a:pos x="7" y="0"/>
                </a:cxn>
              </a:cxnLst>
              <a:rect l="0" t="0" r="r" b="b"/>
              <a:pathLst>
                <a:path w="12" h="70">
                  <a:moveTo>
                    <a:pt x="7" y="0"/>
                  </a:moveTo>
                  <a:lnTo>
                    <a:pt x="0" y="0"/>
                  </a:lnTo>
                  <a:lnTo>
                    <a:pt x="4" y="19"/>
                  </a:lnTo>
                  <a:lnTo>
                    <a:pt x="4" y="35"/>
                  </a:lnTo>
                  <a:lnTo>
                    <a:pt x="7" y="52"/>
                  </a:lnTo>
                  <a:lnTo>
                    <a:pt x="7" y="69"/>
                  </a:lnTo>
                  <a:lnTo>
                    <a:pt x="12" y="67"/>
                  </a:lnTo>
                  <a:lnTo>
                    <a:pt x="12" y="33"/>
                  </a:lnTo>
                  <a:lnTo>
                    <a:pt x="7" y="0"/>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1" name="Freeform 1845"/>
            <p:cNvSpPr>
              <a:spLocks/>
            </p:cNvSpPr>
            <p:nvPr/>
          </p:nvSpPr>
          <p:spPr bwMode="auto">
            <a:xfrm>
              <a:off x="9650" y="2882"/>
              <a:ext cx="12" cy="70"/>
            </a:xfrm>
            <a:custGeom>
              <a:avLst/>
              <a:gdLst/>
              <a:ahLst/>
              <a:cxnLst>
                <a:cxn ang="0">
                  <a:pos x="4" y="0"/>
                </a:cxn>
                <a:cxn ang="0">
                  <a:pos x="0" y="0"/>
                </a:cxn>
                <a:cxn ang="0">
                  <a:pos x="2" y="19"/>
                </a:cxn>
                <a:cxn ang="0">
                  <a:pos x="4" y="35"/>
                </a:cxn>
                <a:cxn ang="0">
                  <a:pos x="4" y="52"/>
                </a:cxn>
                <a:cxn ang="0">
                  <a:pos x="7" y="69"/>
                </a:cxn>
                <a:cxn ang="0">
                  <a:pos x="12" y="67"/>
                </a:cxn>
                <a:cxn ang="0">
                  <a:pos x="12" y="50"/>
                </a:cxn>
                <a:cxn ang="0">
                  <a:pos x="4" y="0"/>
                </a:cxn>
              </a:cxnLst>
              <a:rect l="0" t="0" r="r" b="b"/>
              <a:pathLst>
                <a:path w="12" h="70">
                  <a:moveTo>
                    <a:pt x="4" y="0"/>
                  </a:moveTo>
                  <a:lnTo>
                    <a:pt x="0" y="0"/>
                  </a:lnTo>
                  <a:lnTo>
                    <a:pt x="2" y="19"/>
                  </a:lnTo>
                  <a:lnTo>
                    <a:pt x="4" y="35"/>
                  </a:lnTo>
                  <a:lnTo>
                    <a:pt x="4" y="52"/>
                  </a:lnTo>
                  <a:lnTo>
                    <a:pt x="7" y="69"/>
                  </a:lnTo>
                  <a:lnTo>
                    <a:pt x="12" y="67"/>
                  </a:lnTo>
                  <a:lnTo>
                    <a:pt x="12" y="50"/>
                  </a:lnTo>
                  <a:lnTo>
                    <a:pt x="4" y="0"/>
                  </a:lnTo>
                  <a:close/>
                </a:path>
              </a:pathLst>
            </a:custGeom>
            <a:solidFill>
              <a:srgbClr val="FEFEF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2" name="Freeform 1846"/>
            <p:cNvSpPr>
              <a:spLocks/>
            </p:cNvSpPr>
            <p:nvPr/>
          </p:nvSpPr>
          <p:spPr bwMode="auto">
            <a:xfrm>
              <a:off x="8488" y="2908"/>
              <a:ext cx="108" cy="29"/>
            </a:xfrm>
            <a:custGeom>
              <a:avLst/>
              <a:gdLst/>
              <a:ahLst/>
              <a:cxnLst>
                <a:cxn ang="0">
                  <a:pos x="0" y="28"/>
                </a:cxn>
                <a:cxn ang="0">
                  <a:pos x="107" y="21"/>
                </a:cxn>
                <a:cxn ang="0">
                  <a:pos x="105" y="0"/>
                </a:cxn>
                <a:cxn ang="0">
                  <a:pos x="2" y="11"/>
                </a:cxn>
                <a:cxn ang="0">
                  <a:pos x="0" y="28"/>
                </a:cxn>
              </a:cxnLst>
              <a:rect l="0" t="0" r="r" b="b"/>
              <a:pathLst>
                <a:path w="108" h="29">
                  <a:moveTo>
                    <a:pt x="0" y="28"/>
                  </a:moveTo>
                  <a:lnTo>
                    <a:pt x="107" y="21"/>
                  </a:lnTo>
                  <a:lnTo>
                    <a:pt x="105" y="0"/>
                  </a:lnTo>
                  <a:lnTo>
                    <a:pt x="2" y="11"/>
                  </a:lnTo>
                  <a:lnTo>
                    <a:pt x="0" y="28"/>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3" name="Freeform 1847"/>
            <p:cNvSpPr>
              <a:spLocks/>
            </p:cNvSpPr>
            <p:nvPr/>
          </p:nvSpPr>
          <p:spPr bwMode="auto">
            <a:xfrm>
              <a:off x="8565" y="2731"/>
              <a:ext cx="288" cy="233"/>
            </a:xfrm>
            <a:custGeom>
              <a:avLst/>
              <a:gdLst/>
              <a:ahLst/>
              <a:cxnLst>
                <a:cxn ang="0">
                  <a:pos x="19" y="216"/>
                </a:cxn>
                <a:cxn ang="0">
                  <a:pos x="24" y="218"/>
                </a:cxn>
                <a:cxn ang="0">
                  <a:pos x="31" y="218"/>
                </a:cxn>
                <a:cxn ang="0">
                  <a:pos x="36" y="220"/>
                </a:cxn>
                <a:cxn ang="0">
                  <a:pos x="79" y="220"/>
                </a:cxn>
                <a:cxn ang="0">
                  <a:pos x="129" y="223"/>
                </a:cxn>
                <a:cxn ang="0">
                  <a:pos x="151" y="232"/>
                </a:cxn>
                <a:cxn ang="0">
                  <a:pos x="156" y="230"/>
                </a:cxn>
                <a:cxn ang="0">
                  <a:pos x="163" y="230"/>
                </a:cxn>
                <a:cxn ang="0">
                  <a:pos x="168" y="228"/>
                </a:cxn>
                <a:cxn ang="0">
                  <a:pos x="175" y="225"/>
                </a:cxn>
                <a:cxn ang="0">
                  <a:pos x="180" y="223"/>
                </a:cxn>
                <a:cxn ang="0">
                  <a:pos x="184" y="223"/>
                </a:cxn>
                <a:cxn ang="0">
                  <a:pos x="189" y="220"/>
                </a:cxn>
                <a:cxn ang="0">
                  <a:pos x="192" y="218"/>
                </a:cxn>
                <a:cxn ang="0">
                  <a:pos x="196" y="218"/>
                </a:cxn>
                <a:cxn ang="0">
                  <a:pos x="201" y="213"/>
                </a:cxn>
                <a:cxn ang="0">
                  <a:pos x="199" y="208"/>
                </a:cxn>
                <a:cxn ang="0">
                  <a:pos x="194" y="208"/>
                </a:cxn>
                <a:cxn ang="0">
                  <a:pos x="211" y="184"/>
                </a:cxn>
                <a:cxn ang="0">
                  <a:pos x="283" y="175"/>
                </a:cxn>
                <a:cxn ang="0">
                  <a:pos x="288" y="84"/>
                </a:cxn>
                <a:cxn ang="0">
                  <a:pos x="237" y="40"/>
                </a:cxn>
                <a:cxn ang="0">
                  <a:pos x="158" y="4"/>
                </a:cxn>
                <a:cxn ang="0">
                  <a:pos x="112" y="0"/>
                </a:cxn>
                <a:cxn ang="0">
                  <a:pos x="103" y="7"/>
                </a:cxn>
                <a:cxn ang="0">
                  <a:pos x="81" y="36"/>
                </a:cxn>
                <a:cxn ang="0">
                  <a:pos x="67" y="60"/>
                </a:cxn>
                <a:cxn ang="0">
                  <a:pos x="62" y="72"/>
                </a:cxn>
                <a:cxn ang="0">
                  <a:pos x="55" y="81"/>
                </a:cxn>
                <a:cxn ang="0">
                  <a:pos x="50" y="93"/>
                </a:cxn>
                <a:cxn ang="0">
                  <a:pos x="43" y="105"/>
                </a:cxn>
                <a:cxn ang="0">
                  <a:pos x="33" y="129"/>
                </a:cxn>
                <a:cxn ang="0">
                  <a:pos x="26" y="139"/>
                </a:cxn>
                <a:cxn ang="0">
                  <a:pos x="16" y="158"/>
                </a:cxn>
                <a:cxn ang="0">
                  <a:pos x="9" y="165"/>
                </a:cxn>
                <a:cxn ang="0">
                  <a:pos x="0" y="182"/>
                </a:cxn>
                <a:cxn ang="0">
                  <a:pos x="2" y="182"/>
                </a:cxn>
                <a:cxn ang="0">
                  <a:pos x="7" y="184"/>
                </a:cxn>
                <a:cxn ang="0">
                  <a:pos x="12" y="187"/>
                </a:cxn>
                <a:cxn ang="0">
                  <a:pos x="16" y="187"/>
                </a:cxn>
                <a:cxn ang="0">
                  <a:pos x="19" y="189"/>
                </a:cxn>
                <a:cxn ang="0">
                  <a:pos x="28" y="189"/>
                </a:cxn>
                <a:cxn ang="0">
                  <a:pos x="31" y="192"/>
                </a:cxn>
                <a:cxn ang="0">
                  <a:pos x="43" y="192"/>
                </a:cxn>
                <a:cxn ang="0">
                  <a:pos x="52" y="201"/>
                </a:cxn>
                <a:cxn ang="0">
                  <a:pos x="40" y="206"/>
                </a:cxn>
                <a:cxn ang="0">
                  <a:pos x="24" y="208"/>
                </a:cxn>
                <a:cxn ang="0">
                  <a:pos x="14" y="211"/>
                </a:cxn>
                <a:cxn ang="0">
                  <a:pos x="19" y="216"/>
                </a:cxn>
              </a:cxnLst>
              <a:rect l="0" t="0" r="r" b="b"/>
              <a:pathLst>
                <a:path w="288" h="233">
                  <a:moveTo>
                    <a:pt x="19" y="216"/>
                  </a:moveTo>
                  <a:lnTo>
                    <a:pt x="24" y="218"/>
                  </a:lnTo>
                  <a:lnTo>
                    <a:pt x="31" y="218"/>
                  </a:lnTo>
                  <a:lnTo>
                    <a:pt x="36" y="220"/>
                  </a:lnTo>
                  <a:lnTo>
                    <a:pt x="79" y="220"/>
                  </a:lnTo>
                  <a:lnTo>
                    <a:pt x="129" y="223"/>
                  </a:lnTo>
                  <a:lnTo>
                    <a:pt x="151" y="232"/>
                  </a:lnTo>
                  <a:lnTo>
                    <a:pt x="156" y="230"/>
                  </a:lnTo>
                  <a:lnTo>
                    <a:pt x="163" y="230"/>
                  </a:lnTo>
                  <a:lnTo>
                    <a:pt x="168" y="228"/>
                  </a:lnTo>
                  <a:lnTo>
                    <a:pt x="175" y="225"/>
                  </a:lnTo>
                  <a:lnTo>
                    <a:pt x="180" y="223"/>
                  </a:lnTo>
                  <a:lnTo>
                    <a:pt x="184" y="223"/>
                  </a:lnTo>
                  <a:lnTo>
                    <a:pt x="189" y="220"/>
                  </a:lnTo>
                  <a:lnTo>
                    <a:pt x="192" y="218"/>
                  </a:lnTo>
                  <a:lnTo>
                    <a:pt x="196" y="218"/>
                  </a:lnTo>
                  <a:lnTo>
                    <a:pt x="201" y="213"/>
                  </a:lnTo>
                  <a:lnTo>
                    <a:pt x="199" y="208"/>
                  </a:lnTo>
                  <a:lnTo>
                    <a:pt x="194" y="208"/>
                  </a:lnTo>
                  <a:lnTo>
                    <a:pt x="211" y="184"/>
                  </a:lnTo>
                  <a:lnTo>
                    <a:pt x="283" y="175"/>
                  </a:lnTo>
                  <a:lnTo>
                    <a:pt x="288" y="84"/>
                  </a:lnTo>
                  <a:lnTo>
                    <a:pt x="237" y="40"/>
                  </a:lnTo>
                  <a:lnTo>
                    <a:pt x="158" y="4"/>
                  </a:lnTo>
                  <a:lnTo>
                    <a:pt x="112" y="0"/>
                  </a:lnTo>
                  <a:lnTo>
                    <a:pt x="103" y="7"/>
                  </a:lnTo>
                  <a:lnTo>
                    <a:pt x="81" y="36"/>
                  </a:lnTo>
                  <a:lnTo>
                    <a:pt x="67" y="60"/>
                  </a:lnTo>
                  <a:lnTo>
                    <a:pt x="62" y="72"/>
                  </a:lnTo>
                  <a:lnTo>
                    <a:pt x="55" y="81"/>
                  </a:lnTo>
                  <a:lnTo>
                    <a:pt x="50" y="93"/>
                  </a:lnTo>
                  <a:lnTo>
                    <a:pt x="43" y="105"/>
                  </a:lnTo>
                  <a:lnTo>
                    <a:pt x="33" y="129"/>
                  </a:lnTo>
                  <a:lnTo>
                    <a:pt x="26" y="139"/>
                  </a:lnTo>
                  <a:lnTo>
                    <a:pt x="16" y="158"/>
                  </a:lnTo>
                  <a:lnTo>
                    <a:pt x="9" y="165"/>
                  </a:lnTo>
                  <a:lnTo>
                    <a:pt x="0" y="182"/>
                  </a:lnTo>
                  <a:lnTo>
                    <a:pt x="2" y="182"/>
                  </a:lnTo>
                  <a:lnTo>
                    <a:pt x="7" y="184"/>
                  </a:lnTo>
                  <a:lnTo>
                    <a:pt x="12" y="187"/>
                  </a:lnTo>
                  <a:lnTo>
                    <a:pt x="16" y="187"/>
                  </a:lnTo>
                  <a:lnTo>
                    <a:pt x="19" y="189"/>
                  </a:lnTo>
                  <a:lnTo>
                    <a:pt x="28" y="189"/>
                  </a:lnTo>
                  <a:lnTo>
                    <a:pt x="31" y="192"/>
                  </a:lnTo>
                  <a:lnTo>
                    <a:pt x="43" y="192"/>
                  </a:lnTo>
                  <a:lnTo>
                    <a:pt x="52" y="201"/>
                  </a:lnTo>
                  <a:lnTo>
                    <a:pt x="40" y="206"/>
                  </a:lnTo>
                  <a:lnTo>
                    <a:pt x="24" y="208"/>
                  </a:lnTo>
                  <a:lnTo>
                    <a:pt x="14" y="211"/>
                  </a:lnTo>
                  <a:lnTo>
                    <a:pt x="19" y="216"/>
                  </a:lnTo>
                  <a:close/>
                </a:path>
              </a:pathLst>
            </a:custGeom>
            <a:solidFill>
              <a:srgbClr val="9FB9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4" name="Freeform 1848"/>
            <p:cNvSpPr>
              <a:spLocks/>
            </p:cNvSpPr>
            <p:nvPr/>
          </p:nvSpPr>
          <p:spPr bwMode="auto">
            <a:xfrm>
              <a:off x="8407" y="2848"/>
              <a:ext cx="53" cy="82"/>
            </a:xfrm>
            <a:custGeom>
              <a:avLst/>
              <a:gdLst/>
              <a:ahLst/>
              <a:cxnLst>
                <a:cxn ang="0">
                  <a:pos x="7" y="2"/>
                </a:cxn>
                <a:cxn ang="0">
                  <a:pos x="7" y="2"/>
                </a:cxn>
                <a:cxn ang="0">
                  <a:pos x="2" y="19"/>
                </a:cxn>
                <a:cxn ang="0">
                  <a:pos x="0" y="55"/>
                </a:cxn>
                <a:cxn ang="0">
                  <a:pos x="0" y="76"/>
                </a:cxn>
                <a:cxn ang="0">
                  <a:pos x="31" y="81"/>
                </a:cxn>
                <a:cxn ang="0">
                  <a:pos x="52" y="74"/>
                </a:cxn>
                <a:cxn ang="0">
                  <a:pos x="52" y="47"/>
                </a:cxn>
                <a:cxn ang="0">
                  <a:pos x="50" y="38"/>
                </a:cxn>
                <a:cxn ang="0">
                  <a:pos x="50" y="28"/>
                </a:cxn>
                <a:cxn ang="0">
                  <a:pos x="47" y="21"/>
                </a:cxn>
                <a:cxn ang="0">
                  <a:pos x="47" y="11"/>
                </a:cxn>
                <a:cxn ang="0">
                  <a:pos x="45" y="2"/>
                </a:cxn>
                <a:cxn ang="0">
                  <a:pos x="26" y="0"/>
                </a:cxn>
                <a:cxn ang="0">
                  <a:pos x="7" y="2"/>
                </a:cxn>
              </a:cxnLst>
              <a:rect l="0" t="0" r="r" b="b"/>
              <a:pathLst>
                <a:path w="53" h="82">
                  <a:moveTo>
                    <a:pt x="7" y="2"/>
                  </a:moveTo>
                  <a:lnTo>
                    <a:pt x="7" y="2"/>
                  </a:lnTo>
                  <a:lnTo>
                    <a:pt x="2" y="19"/>
                  </a:lnTo>
                  <a:lnTo>
                    <a:pt x="0" y="55"/>
                  </a:lnTo>
                  <a:lnTo>
                    <a:pt x="0" y="76"/>
                  </a:lnTo>
                  <a:lnTo>
                    <a:pt x="31" y="81"/>
                  </a:lnTo>
                  <a:lnTo>
                    <a:pt x="52" y="74"/>
                  </a:lnTo>
                  <a:lnTo>
                    <a:pt x="52" y="47"/>
                  </a:lnTo>
                  <a:lnTo>
                    <a:pt x="50" y="38"/>
                  </a:lnTo>
                  <a:lnTo>
                    <a:pt x="50" y="28"/>
                  </a:lnTo>
                  <a:lnTo>
                    <a:pt x="47" y="21"/>
                  </a:lnTo>
                  <a:lnTo>
                    <a:pt x="47" y="11"/>
                  </a:lnTo>
                  <a:lnTo>
                    <a:pt x="45" y="2"/>
                  </a:lnTo>
                  <a:lnTo>
                    <a:pt x="26" y="0"/>
                  </a:lnTo>
                  <a:lnTo>
                    <a:pt x="7" y="2"/>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5" name="Freeform 1849"/>
            <p:cNvSpPr>
              <a:spLocks/>
            </p:cNvSpPr>
            <p:nvPr/>
          </p:nvSpPr>
          <p:spPr bwMode="auto">
            <a:xfrm>
              <a:off x="8407" y="2858"/>
              <a:ext cx="31" cy="62"/>
            </a:xfrm>
            <a:custGeom>
              <a:avLst/>
              <a:gdLst/>
              <a:ahLst/>
              <a:cxnLst>
                <a:cxn ang="0">
                  <a:pos x="31" y="0"/>
                </a:cxn>
                <a:cxn ang="0">
                  <a:pos x="4" y="0"/>
                </a:cxn>
                <a:cxn ang="0">
                  <a:pos x="2" y="16"/>
                </a:cxn>
                <a:cxn ang="0">
                  <a:pos x="0" y="31"/>
                </a:cxn>
                <a:cxn ang="0">
                  <a:pos x="0" y="60"/>
                </a:cxn>
                <a:cxn ang="0">
                  <a:pos x="7" y="60"/>
                </a:cxn>
                <a:cxn ang="0">
                  <a:pos x="11" y="62"/>
                </a:cxn>
                <a:cxn ang="0">
                  <a:pos x="31" y="62"/>
                </a:cxn>
                <a:cxn ang="0">
                  <a:pos x="31" y="0"/>
                </a:cxn>
              </a:cxnLst>
              <a:rect l="0" t="0" r="r" b="b"/>
              <a:pathLst>
                <a:path w="31" h="62">
                  <a:moveTo>
                    <a:pt x="31" y="0"/>
                  </a:moveTo>
                  <a:lnTo>
                    <a:pt x="4" y="0"/>
                  </a:lnTo>
                  <a:lnTo>
                    <a:pt x="2" y="16"/>
                  </a:lnTo>
                  <a:lnTo>
                    <a:pt x="0" y="31"/>
                  </a:lnTo>
                  <a:lnTo>
                    <a:pt x="0" y="60"/>
                  </a:lnTo>
                  <a:lnTo>
                    <a:pt x="7" y="60"/>
                  </a:lnTo>
                  <a:lnTo>
                    <a:pt x="11" y="62"/>
                  </a:lnTo>
                  <a:lnTo>
                    <a:pt x="31" y="62"/>
                  </a:lnTo>
                  <a:lnTo>
                    <a:pt x="31"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6" name="Freeform 1850"/>
            <p:cNvSpPr>
              <a:spLocks/>
            </p:cNvSpPr>
            <p:nvPr/>
          </p:nvSpPr>
          <p:spPr bwMode="auto">
            <a:xfrm>
              <a:off x="8407" y="2858"/>
              <a:ext cx="31" cy="60"/>
            </a:xfrm>
            <a:custGeom>
              <a:avLst/>
              <a:gdLst/>
              <a:ahLst/>
              <a:cxnLst>
                <a:cxn ang="0">
                  <a:pos x="28" y="0"/>
                </a:cxn>
                <a:cxn ang="0">
                  <a:pos x="4" y="0"/>
                </a:cxn>
                <a:cxn ang="0">
                  <a:pos x="2" y="14"/>
                </a:cxn>
                <a:cxn ang="0">
                  <a:pos x="2" y="28"/>
                </a:cxn>
                <a:cxn ang="0">
                  <a:pos x="0" y="40"/>
                </a:cxn>
                <a:cxn ang="0">
                  <a:pos x="0" y="57"/>
                </a:cxn>
                <a:cxn ang="0">
                  <a:pos x="21" y="57"/>
                </a:cxn>
                <a:cxn ang="0">
                  <a:pos x="26" y="60"/>
                </a:cxn>
                <a:cxn ang="0">
                  <a:pos x="28" y="60"/>
                </a:cxn>
                <a:cxn ang="0">
                  <a:pos x="31" y="45"/>
                </a:cxn>
                <a:cxn ang="0">
                  <a:pos x="31" y="14"/>
                </a:cxn>
                <a:cxn ang="0">
                  <a:pos x="28" y="0"/>
                </a:cxn>
              </a:cxnLst>
              <a:rect l="0" t="0" r="r" b="b"/>
              <a:pathLst>
                <a:path w="31" h="60">
                  <a:moveTo>
                    <a:pt x="28" y="0"/>
                  </a:moveTo>
                  <a:lnTo>
                    <a:pt x="4" y="0"/>
                  </a:lnTo>
                  <a:lnTo>
                    <a:pt x="2" y="14"/>
                  </a:lnTo>
                  <a:lnTo>
                    <a:pt x="2" y="28"/>
                  </a:lnTo>
                  <a:lnTo>
                    <a:pt x="0" y="40"/>
                  </a:lnTo>
                  <a:lnTo>
                    <a:pt x="0" y="57"/>
                  </a:lnTo>
                  <a:lnTo>
                    <a:pt x="21" y="57"/>
                  </a:lnTo>
                  <a:lnTo>
                    <a:pt x="26" y="60"/>
                  </a:lnTo>
                  <a:lnTo>
                    <a:pt x="28" y="60"/>
                  </a:lnTo>
                  <a:lnTo>
                    <a:pt x="31" y="45"/>
                  </a:lnTo>
                  <a:lnTo>
                    <a:pt x="31" y="14"/>
                  </a:lnTo>
                  <a:lnTo>
                    <a:pt x="28"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7" name="Freeform 1851"/>
            <p:cNvSpPr>
              <a:spLocks/>
            </p:cNvSpPr>
            <p:nvPr/>
          </p:nvSpPr>
          <p:spPr bwMode="auto">
            <a:xfrm>
              <a:off x="8407" y="2858"/>
              <a:ext cx="31" cy="55"/>
            </a:xfrm>
            <a:custGeom>
              <a:avLst/>
              <a:gdLst/>
              <a:ahLst/>
              <a:cxnLst>
                <a:cxn ang="0">
                  <a:pos x="28" y="0"/>
                </a:cxn>
                <a:cxn ang="0">
                  <a:pos x="4" y="0"/>
                </a:cxn>
                <a:cxn ang="0">
                  <a:pos x="2" y="14"/>
                </a:cxn>
                <a:cxn ang="0">
                  <a:pos x="2" y="26"/>
                </a:cxn>
                <a:cxn ang="0">
                  <a:pos x="0" y="38"/>
                </a:cxn>
                <a:cxn ang="0">
                  <a:pos x="0" y="52"/>
                </a:cxn>
                <a:cxn ang="0">
                  <a:pos x="7" y="52"/>
                </a:cxn>
                <a:cxn ang="0">
                  <a:pos x="11" y="55"/>
                </a:cxn>
                <a:cxn ang="0">
                  <a:pos x="28" y="55"/>
                </a:cxn>
                <a:cxn ang="0">
                  <a:pos x="28" y="43"/>
                </a:cxn>
                <a:cxn ang="0">
                  <a:pos x="31" y="28"/>
                </a:cxn>
                <a:cxn ang="0">
                  <a:pos x="28" y="14"/>
                </a:cxn>
                <a:cxn ang="0">
                  <a:pos x="28" y="0"/>
                </a:cxn>
              </a:cxnLst>
              <a:rect l="0" t="0" r="r" b="b"/>
              <a:pathLst>
                <a:path w="31" h="55">
                  <a:moveTo>
                    <a:pt x="28" y="0"/>
                  </a:moveTo>
                  <a:lnTo>
                    <a:pt x="4" y="0"/>
                  </a:lnTo>
                  <a:lnTo>
                    <a:pt x="2" y="14"/>
                  </a:lnTo>
                  <a:lnTo>
                    <a:pt x="2" y="26"/>
                  </a:lnTo>
                  <a:lnTo>
                    <a:pt x="0" y="38"/>
                  </a:lnTo>
                  <a:lnTo>
                    <a:pt x="0" y="52"/>
                  </a:lnTo>
                  <a:lnTo>
                    <a:pt x="7" y="52"/>
                  </a:lnTo>
                  <a:lnTo>
                    <a:pt x="11" y="55"/>
                  </a:lnTo>
                  <a:lnTo>
                    <a:pt x="28" y="55"/>
                  </a:lnTo>
                  <a:lnTo>
                    <a:pt x="28" y="43"/>
                  </a:lnTo>
                  <a:lnTo>
                    <a:pt x="31" y="28"/>
                  </a:lnTo>
                  <a:lnTo>
                    <a:pt x="28" y="14"/>
                  </a:lnTo>
                  <a:lnTo>
                    <a:pt x="28"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8" name="Freeform 1852"/>
            <p:cNvSpPr>
              <a:spLocks/>
            </p:cNvSpPr>
            <p:nvPr/>
          </p:nvSpPr>
          <p:spPr bwMode="auto">
            <a:xfrm>
              <a:off x="8409" y="2858"/>
              <a:ext cx="27" cy="50"/>
            </a:xfrm>
            <a:custGeom>
              <a:avLst/>
              <a:gdLst/>
              <a:ahLst/>
              <a:cxnLst>
                <a:cxn ang="0">
                  <a:pos x="2" y="0"/>
                </a:cxn>
                <a:cxn ang="0">
                  <a:pos x="2" y="0"/>
                </a:cxn>
                <a:cxn ang="0">
                  <a:pos x="0" y="12"/>
                </a:cxn>
                <a:cxn ang="0">
                  <a:pos x="0" y="50"/>
                </a:cxn>
                <a:cxn ang="0">
                  <a:pos x="26" y="50"/>
                </a:cxn>
                <a:cxn ang="0">
                  <a:pos x="26" y="0"/>
                </a:cxn>
                <a:cxn ang="0">
                  <a:pos x="2" y="0"/>
                </a:cxn>
              </a:cxnLst>
              <a:rect l="0" t="0" r="r" b="b"/>
              <a:pathLst>
                <a:path w="27" h="50">
                  <a:moveTo>
                    <a:pt x="2" y="0"/>
                  </a:moveTo>
                  <a:lnTo>
                    <a:pt x="2" y="0"/>
                  </a:lnTo>
                  <a:lnTo>
                    <a:pt x="0" y="12"/>
                  </a:lnTo>
                  <a:lnTo>
                    <a:pt x="0" y="50"/>
                  </a:lnTo>
                  <a:lnTo>
                    <a:pt x="26" y="50"/>
                  </a:lnTo>
                  <a:lnTo>
                    <a:pt x="26" y="0"/>
                  </a:lnTo>
                  <a:lnTo>
                    <a:pt x="2"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9" name="Freeform 1853"/>
            <p:cNvSpPr>
              <a:spLocks/>
            </p:cNvSpPr>
            <p:nvPr/>
          </p:nvSpPr>
          <p:spPr bwMode="auto">
            <a:xfrm>
              <a:off x="8409" y="2858"/>
              <a:ext cx="27" cy="48"/>
            </a:xfrm>
            <a:custGeom>
              <a:avLst/>
              <a:gdLst/>
              <a:ahLst/>
              <a:cxnLst>
                <a:cxn ang="0">
                  <a:pos x="2" y="0"/>
                </a:cxn>
                <a:cxn ang="0">
                  <a:pos x="2" y="0"/>
                </a:cxn>
                <a:cxn ang="0">
                  <a:pos x="0" y="12"/>
                </a:cxn>
                <a:cxn ang="0">
                  <a:pos x="0" y="45"/>
                </a:cxn>
                <a:cxn ang="0">
                  <a:pos x="11" y="45"/>
                </a:cxn>
                <a:cxn ang="0">
                  <a:pos x="14" y="48"/>
                </a:cxn>
                <a:cxn ang="0">
                  <a:pos x="26" y="48"/>
                </a:cxn>
                <a:cxn ang="0">
                  <a:pos x="26" y="0"/>
                </a:cxn>
                <a:cxn ang="0">
                  <a:pos x="2" y="0"/>
                </a:cxn>
              </a:cxnLst>
              <a:rect l="0" t="0" r="r" b="b"/>
              <a:pathLst>
                <a:path w="27" h="48">
                  <a:moveTo>
                    <a:pt x="2" y="0"/>
                  </a:moveTo>
                  <a:lnTo>
                    <a:pt x="2" y="0"/>
                  </a:lnTo>
                  <a:lnTo>
                    <a:pt x="0" y="12"/>
                  </a:lnTo>
                  <a:lnTo>
                    <a:pt x="0" y="45"/>
                  </a:lnTo>
                  <a:lnTo>
                    <a:pt x="11" y="45"/>
                  </a:lnTo>
                  <a:lnTo>
                    <a:pt x="14" y="48"/>
                  </a:lnTo>
                  <a:lnTo>
                    <a:pt x="26" y="48"/>
                  </a:lnTo>
                  <a:lnTo>
                    <a:pt x="26" y="0"/>
                  </a:lnTo>
                  <a:lnTo>
                    <a:pt x="2" y="0"/>
                  </a:lnTo>
                  <a:close/>
                </a:path>
              </a:pathLst>
            </a:custGeom>
            <a:solidFill>
              <a:srgbClr val="FEFEF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0" name="Freeform 1854"/>
            <p:cNvSpPr>
              <a:spLocks/>
            </p:cNvSpPr>
            <p:nvPr/>
          </p:nvSpPr>
          <p:spPr bwMode="auto">
            <a:xfrm>
              <a:off x="8409" y="2858"/>
              <a:ext cx="24" cy="43"/>
            </a:xfrm>
            <a:custGeom>
              <a:avLst/>
              <a:gdLst/>
              <a:ahLst/>
              <a:cxnLst>
                <a:cxn ang="0">
                  <a:pos x="2" y="0"/>
                </a:cxn>
                <a:cxn ang="0">
                  <a:pos x="2" y="0"/>
                </a:cxn>
                <a:cxn ang="0">
                  <a:pos x="0" y="12"/>
                </a:cxn>
                <a:cxn ang="0">
                  <a:pos x="0" y="43"/>
                </a:cxn>
                <a:cxn ang="0">
                  <a:pos x="23" y="43"/>
                </a:cxn>
                <a:cxn ang="0">
                  <a:pos x="23" y="0"/>
                </a:cxn>
                <a:cxn ang="0">
                  <a:pos x="2" y="0"/>
                </a:cxn>
              </a:cxnLst>
              <a:rect l="0" t="0" r="r" b="b"/>
              <a:pathLst>
                <a:path w="24" h="43">
                  <a:moveTo>
                    <a:pt x="2" y="0"/>
                  </a:moveTo>
                  <a:lnTo>
                    <a:pt x="2" y="0"/>
                  </a:lnTo>
                  <a:lnTo>
                    <a:pt x="0" y="12"/>
                  </a:lnTo>
                  <a:lnTo>
                    <a:pt x="0" y="43"/>
                  </a:lnTo>
                  <a:lnTo>
                    <a:pt x="23" y="43"/>
                  </a:lnTo>
                  <a:lnTo>
                    <a:pt x="23" y="0"/>
                  </a:lnTo>
                  <a:lnTo>
                    <a:pt x="2"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1" name="Freeform 1855"/>
            <p:cNvSpPr>
              <a:spLocks/>
            </p:cNvSpPr>
            <p:nvPr/>
          </p:nvSpPr>
          <p:spPr bwMode="auto">
            <a:xfrm>
              <a:off x="8409" y="2858"/>
              <a:ext cx="24" cy="38"/>
            </a:xfrm>
            <a:custGeom>
              <a:avLst/>
              <a:gdLst/>
              <a:ahLst/>
              <a:cxnLst>
                <a:cxn ang="0">
                  <a:pos x="4" y="0"/>
                </a:cxn>
                <a:cxn ang="0">
                  <a:pos x="4" y="0"/>
                </a:cxn>
                <a:cxn ang="0">
                  <a:pos x="0" y="19"/>
                </a:cxn>
                <a:cxn ang="0">
                  <a:pos x="0" y="38"/>
                </a:cxn>
                <a:cxn ang="0">
                  <a:pos x="23" y="38"/>
                </a:cxn>
                <a:cxn ang="0">
                  <a:pos x="23" y="0"/>
                </a:cxn>
                <a:cxn ang="0">
                  <a:pos x="4" y="0"/>
                </a:cxn>
              </a:cxnLst>
              <a:rect l="0" t="0" r="r" b="b"/>
              <a:pathLst>
                <a:path w="24" h="38">
                  <a:moveTo>
                    <a:pt x="4" y="0"/>
                  </a:moveTo>
                  <a:lnTo>
                    <a:pt x="4" y="0"/>
                  </a:lnTo>
                  <a:lnTo>
                    <a:pt x="0" y="19"/>
                  </a:lnTo>
                  <a:lnTo>
                    <a:pt x="0" y="38"/>
                  </a:lnTo>
                  <a:lnTo>
                    <a:pt x="23" y="38"/>
                  </a:lnTo>
                  <a:lnTo>
                    <a:pt x="23" y="0"/>
                  </a:lnTo>
                  <a:lnTo>
                    <a:pt x="4"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2" name="Freeform 1856"/>
            <p:cNvSpPr>
              <a:spLocks/>
            </p:cNvSpPr>
            <p:nvPr/>
          </p:nvSpPr>
          <p:spPr bwMode="auto">
            <a:xfrm>
              <a:off x="8409" y="2858"/>
              <a:ext cx="24" cy="36"/>
            </a:xfrm>
            <a:custGeom>
              <a:avLst/>
              <a:gdLst/>
              <a:ahLst/>
              <a:cxnLst>
                <a:cxn ang="0">
                  <a:pos x="23" y="36"/>
                </a:cxn>
                <a:cxn ang="0">
                  <a:pos x="23" y="0"/>
                </a:cxn>
                <a:cxn ang="0">
                  <a:pos x="4" y="0"/>
                </a:cxn>
                <a:cxn ang="0">
                  <a:pos x="2" y="9"/>
                </a:cxn>
                <a:cxn ang="0">
                  <a:pos x="0" y="16"/>
                </a:cxn>
                <a:cxn ang="0">
                  <a:pos x="0" y="36"/>
                </a:cxn>
                <a:cxn ang="0">
                  <a:pos x="23" y="36"/>
                </a:cxn>
              </a:cxnLst>
              <a:rect l="0" t="0" r="r" b="b"/>
              <a:pathLst>
                <a:path w="24" h="36">
                  <a:moveTo>
                    <a:pt x="23" y="36"/>
                  </a:moveTo>
                  <a:lnTo>
                    <a:pt x="23" y="0"/>
                  </a:lnTo>
                  <a:lnTo>
                    <a:pt x="4" y="0"/>
                  </a:lnTo>
                  <a:lnTo>
                    <a:pt x="2" y="9"/>
                  </a:lnTo>
                  <a:lnTo>
                    <a:pt x="0" y="16"/>
                  </a:lnTo>
                  <a:lnTo>
                    <a:pt x="0" y="36"/>
                  </a:lnTo>
                  <a:lnTo>
                    <a:pt x="23" y="36"/>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3" name="Freeform 1857"/>
            <p:cNvSpPr>
              <a:spLocks/>
            </p:cNvSpPr>
            <p:nvPr/>
          </p:nvSpPr>
          <p:spPr bwMode="auto">
            <a:xfrm>
              <a:off x="8409" y="2858"/>
              <a:ext cx="24" cy="31"/>
            </a:xfrm>
            <a:custGeom>
              <a:avLst/>
              <a:gdLst/>
              <a:ahLst/>
              <a:cxnLst>
                <a:cxn ang="0">
                  <a:pos x="23" y="16"/>
                </a:cxn>
                <a:cxn ang="0">
                  <a:pos x="21" y="7"/>
                </a:cxn>
                <a:cxn ang="0">
                  <a:pos x="21" y="0"/>
                </a:cxn>
                <a:cxn ang="0">
                  <a:pos x="4" y="0"/>
                </a:cxn>
                <a:cxn ang="0">
                  <a:pos x="2" y="9"/>
                </a:cxn>
                <a:cxn ang="0">
                  <a:pos x="2" y="16"/>
                </a:cxn>
                <a:cxn ang="0">
                  <a:pos x="0" y="24"/>
                </a:cxn>
                <a:cxn ang="0">
                  <a:pos x="0" y="31"/>
                </a:cxn>
                <a:cxn ang="0">
                  <a:pos x="21" y="31"/>
                </a:cxn>
                <a:cxn ang="0">
                  <a:pos x="21" y="24"/>
                </a:cxn>
                <a:cxn ang="0">
                  <a:pos x="23" y="16"/>
                </a:cxn>
              </a:cxnLst>
              <a:rect l="0" t="0" r="r" b="b"/>
              <a:pathLst>
                <a:path w="24" h="31">
                  <a:moveTo>
                    <a:pt x="23" y="16"/>
                  </a:moveTo>
                  <a:lnTo>
                    <a:pt x="21" y="7"/>
                  </a:lnTo>
                  <a:lnTo>
                    <a:pt x="21" y="0"/>
                  </a:lnTo>
                  <a:lnTo>
                    <a:pt x="4" y="0"/>
                  </a:lnTo>
                  <a:lnTo>
                    <a:pt x="2" y="9"/>
                  </a:lnTo>
                  <a:lnTo>
                    <a:pt x="2" y="16"/>
                  </a:lnTo>
                  <a:lnTo>
                    <a:pt x="0" y="24"/>
                  </a:lnTo>
                  <a:lnTo>
                    <a:pt x="0" y="31"/>
                  </a:lnTo>
                  <a:lnTo>
                    <a:pt x="21" y="31"/>
                  </a:lnTo>
                  <a:lnTo>
                    <a:pt x="21" y="24"/>
                  </a:lnTo>
                  <a:lnTo>
                    <a:pt x="23" y="16"/>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4" name="Freeform 1858"/>
            <p:cNvSpPr>
              <a:spLocks/>
            </p:cNvSpPr>
            <p:nvPr/>
          </p:nvSpPr>
          <p:spPr bwMode="auto">
            <a:xfrm>
              <a:off x="8412" y="2858"/>
              <a:ext cx="19" cy="29"/>
            </a:xfrm>
            <a:custGeom>
              <a:avLst/>
              <a:gdLst/>
              <a:ahLst/>
              <a:cxnLst>
                <a:cxn ang="0">
                  <a:pos x="2" y="0"/>
                </a:cxn>
                <a:cxn ang="0">
                  <a:pos x="2" y="0"/>
                </a:cxn>
                <a:cxn ang="0">
                  <a:pos x="0" y="7"/>
                </a:cxn>
                <a:cxn ang="0">
                  <a:pos x="0" y="28"/>
                </a:cxn>
                <a:cxn ang="0">
                  <a:pos x="19" y="28"/>
                </a:cxn>
                <a:cxn ang="0">
                  <a:pos x="19" y="0"/>
                </a:cxn>
                <a:cxn ang="0">
                  <a:pos x="2" y="0"/>
                </a:cxn>
              </a:cxnLst>
              <a:rect l="0" t="0" r="r" b="b"/>
              <a:pathLst>
                <a:path w="19" h="29">
                  <a:moveTo>
                    <a:pt x="2" y="0"/>
                  </a:moveTo>
                  <a:lnTo>
                    <a:pt x="2" y="0"/>
                  </a:lnTo>
                  <a:lnTo>
                    <a:pt x="0" y="7"/>
                  </a:lnTo>
                  <a:lnTo>
                    <a:pt x="0" y="28"/>
                  </a:lnTo>
                  <a:lnTo>
                    <a:pt x="19" y="28"/>
                  </a:lnTo>
                  <a:lnTo>
                    <a:pt x="19" y="0"/>
                  </a:lnTo>
                  <a:lnTo>
                    <a:pt x="2" y="0"/>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5" name="Freeform 1859"/>
            <p:cNvSpPr>
              <a:spLocks/>
            </p:cNvSpPr>
            <p:nvPr/>
          </p:nvSpPr>
          <p:spPr bwMode="auto">
            <a:xfrm>
              <a:off x="8412" y="2858"/>
              <a:ext cx="19" cy="24"/>
            </a:xfrm>
            <a:custGeom>
              <a:avLst/>
              <a:gdLst/>
              <a:ahLst/>
              <a:cxnLst>
                <a:cxn ang="0">
                  <a:pos x="2" y="0"/>
                </a:cxn>
                <a:cxn ang="0">
                  <a:pos x="2" y="0"/>
                </a:cxn>
                <a:cxn ang="0">
                  <a:pos x="0" y="7"/>
                </a:cxn>
                <a:cxn ang="0">
                  <a:pos x="0" y="24"/>
                </a:cxn>
                <a:cxn ang="0">
                  <a:pos x="19" y="24"/>
                </a:cxn>
                <a:cxn ang="0">
                  <a:pos x="19" y="0"/>
                </a:cxn>
                <a:cxn ang="0">
                  <a:pos x="2" y="0"/>
                </a:cxn>
              </a:cxnLst>
              <a:rect l="0" t="0" r="r" b="b"/>
              <a:pathLst>
                <a:path w="19" h="24">
                  <a:moveTo>
                    <a:pt x="2" y="0"/>
                  </a:moveTo>
                  <a:lnTo>
                    <a:pt x="2" y="0"/>
                  </a:lnTo>
                  <a:lnTo>
                    <a:pt x="0" y="7"/>
                  </a:lnTo>
                  <a:lnTo>
                    <a:pt x="0" y="24"/>
                  </a:lnTo>
                  <a:lnTo>
                    <a:pt x="19" y="24"/>
                  </a:lnTo>
                  <a:lnTo>
                    <a:pt x="19" y="0"/>
                  </a:lnTo>
                  <a:lnTo>
                    <a:pt x="2"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6" name="Freeform 1860"/>
            <p:cNvSpPr>
              <a:spLocks/>
            </p:cNvSpPr>
            <p:nvPr/>
          </p:nvSpPr>
          <p:spPr bwMode="auto">
            <a:xfrm>
              <a:off x="8412" y="2858"/>
              <a:ext cx="16" cy="22"/>
            </a:xfrm>
            <a:custGeom>
              <a:avLst/>
              <a:gdLst/>
              <a:ahLst/>
              <a:cxnLst>
                <a:cxn ang="0">
                  <a:pos x="2" y="0"/>
                </a:cxn>
                <a:cxn ang="0">
                  <a:pos x="2" y="0"/>
                </a:cxn>
                <a:cxn ang="0">
                  <a:pos x="0" y="4"/>
                </a:cxn>
                <a:cxn ang="0">
                  <a:pos x="0" y="21"/>
                </a:cxn>
                <a:cxn ang="0">
                  <a:pos x="14" y="21"/>
                </a:cxn>
                <a:cxn ang="0">
                  <a:pos x="16" y="19"/>
                </a:cxn>
                <a:cxn ang="0">
                  <a:pos x="16" y="0"/>
                </a:cxn>
                <a:cxn ang="0">
                  <a:pos x="2" y="0"/>
                </a:cxn>
              </a:cxnLst>
              <a:rect l="0" t="0" r="r" b="b"/>
              <a:pathLst>
                <a:path w="16" h="22">
                  <a:moveTo>
                    <a:pt x="2" y="0"/>
                  </a:moveTo>
                  <a:lnTo>
                    <a:pt x="2" y="0"/>
                  </a:lnTo>
                  <a:lnTo>
                    <a:pt x="0" y="4"/>
                  </a:lnTo>
                  <a:lnTo>
                    <a:pt x="0" y="21"/>
                  </a:lnTo>
                  <a:lnTo>
                    <a:pt x="14" y="21"/>
                  </a:lnTo>
                  <a:lnTo>
                    <a:pt x="16" y="19"/>
                  </a:lnTo>
                  <a:lnTo>
                    <a:pt x="16"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7" name="Freeform 1861"/>
            <p:cNvSpPr>
              <a:spLocks/>
            </p:cNvSpPr>
            <p:nvPr/>
          </p:nvSpPr>
          <p:spPr bwMode="auto">
            <a:xfrm>
              <a:off x="8412" y="2851"/>
              <a:ext cx="26" cy="7"/>
            </a:xfrm>
            <a:custGeom>
              <a:avLst/>
              <a:gdLst/>
              <a:ahLst/>
              <a:cxnLst>
                <a:cxn ang="0">
                  <a:pos x="26" y="0"/>
                </a:cxn>
                <a:cxn ang="0">
                  <a:pos x="2" y="0"/>
                </a:cxn>
                <a:cxn ang="0">
                  <a:pos x="0" y="4"/>
                </a:cxn>
                <a:cxn ang="0">
                  <a:pos x="19" y="4"/>
                </a:cxn>
                <a:cxn ang="0">
                  <a:pos x="21" y="7"/>
                </a:cxn>
                <a:cxn ang="0">
                  <a:pos x="26" y="7"/>
                </a:cxn>
                <a:cxn ang="0">
                  <a:pos x="26" y="0"/>
                </a:cxn>
              </a:cxnLst>
              <a:rect l="0" t="0" r="r" b="b"/>
              <a:pathLst>
                <a:path w="26" h="7">
                  <a:moveTo>
                    <a:pt x="26" y="0"/>
                  </a:moveTo>
                  <a:lnTo>
                    <a:pt x="2" y="0"/>
                  </a:lnTo>
                  <a:lnTo>
                    <a:pt x="0" y="4"/>
                  </a:lnTo>
                  <a:lnTo>
                    <a:pt x="19" y="4"/>
                  </a:lnTo>
                  <a:lnTo>
                    <a:pt x="21" y="7"/>
                  </a:lnTo>
                  <a:lnTo>
                    <a:pt x="26" y="7"/>
                  </a:lnTo>
                  <a:lnTo>
                    <a:pt x="26"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8" name="Freeform 1862"/>
            <p:cNvSpPr>
              <a:spLocks/>
            </p:cNvSpPr>
            <p:nvPr/>
          </p:nvSpPr>
          <p:spPr bwMode="auto">
            <a:xfrm>
              <a:off x="8407" y="2920"/>
              <a:ext cx="31" cy="10"/>
            </a:xfrm>
            <a:custGeom>
              <a:avLst/>
              <a:gdLst/>
              <a:ahLst/>
              <a:cxnLst>
                <a:cxn ang="0">
                  <a:pos x="0" y="0"/>
                </a:cxn>
                <a:cxn ang="0">
                  <a:pos x="0" y="4"/>
                </a:cxn>
                <a:cxn ang="0">
                  <a:pos x="31" y="9"/>
                </a:cxn>
                <a:cxn ang="0">
                  <a:pos x="31" y="2"/>
                </a:cxn>
                <a:cxn ang="0">
                  <a:pos x="0" y="0"/>
                </a:cxn>
              </a:cxnLst>
              <a:rect l="0" t="0" r="r" b="b"/>
              <a:pathLst>
                <a:path w="31" h="10">
                  <a:moveTo>
                    <a:pt x="0" y="0"/>
                  </a:moveTo>
                  <a:lnTo>
                    <a:pt x="0" y="4"/>
                  </a:lnTo>
                  <a:lnTo>
                    <a:pt x="31" y="9"/>
                  </a:lnTo>
                  <a:lnTo>
                    <a:pt x="31" y="2"/>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9" name="Freeform 1863"/>
            <p:cNvSpPr>
              <a:spLocks/>
            </p:cNvSpPr>
            <p:nvPr/>
          </p:nvSpPr>
          <p:spPr bwMode="auto">
            <a:xfrm>
              <a:off x="8416" y="2923"/>
              <a:ext cx="12" cy="2"/>
            </a:xfrm>
            <a:custGeom>
              <a:avLst/>
              <a:gdLst/>
              <a:ahLst/>
              <a:cxnLst>
                <a:cxn ang="0">
                  <a:pos x="7" y="0"/>
                </a:cxn>
                <a:cxn ang="0">
                  <a:pos x="0" y="0"/>
                </a:cxn>
                <a:cxn ang="0">
                  <a:pos x="2" y="2"/>
                </a:cxn>
                <a:cxn ang="0">
                  <a:pos x="12" y="2"/>
                </a:cxn>
                <a:cxn ang="0">
                  <a:pos x="12" y="0"/>
                </a:cxn>
                <a:cxn ang="0">
                  <a:pos x="7" y="0"/>
                </a:cxn>
              </a:cxnLst>
              <a:rect l="0" t="0" r="r" b="b"/>
              <a:pathLst>
                <a:path w="12" h="2">
                  <a:moveTo>
                    <a:pt x="7" y="0"/>
                  </a:moveTo>
                  <a:lnTo>
                    <a:pt x="0" y="0"/>
                  </a:lnTo>
                  <a:lnTo>
                    <a:pt x="2" y="2"/>
                  </a:lnTo>
                  <a:lnTo>
                    <a:pt x="12" y="2"/>
                  </a:lnTo>
                  <a:lnTo>
                    <a:pt x="12" y="0"/>
                  </a:lnTo>
                  <a:lnTo>
                    <a:pt x="7" y="0"/>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0" name="Freeform 1864"/>
            <p:cNvSpPr>
              <a:spLocks/>
            </p:cNvSpPr>
            <p:nvPr/>
          </p:nvSpPr>
          <p:spPr bwMode="auto">
            <a:xfrm>
              <a:off x="8416" y="2923"/>
              <a:ext cx="8" cy="2"/>
            </a:xfrm>
            <a:custGeom>
              <a:avLst/>
              <a:gdLst/>
              <a:ahLst/>
              <a:cxnLst>
                <a:cxn ang="0">
                  <a:pos x="4" y="0"/>
                </a:cxn>
                <a:cxn ang="0">
                  <a:pos x="0" y="0"/>
                </a:cxn>
                <a:cxn ang="0">
                  <a:pos x="0" y="2"/>
                </a:cxn>
                <a:cxn ang="0">
                  <a:pos x="7" y="2"/>
                </a:cxn>
                <a:cxn ang="0">
                  <a:pos x="4" y="0"/>
                </a:cxn>
              </a:cxnLst>
              <a:rect l="0" t="0" r="r" b="b"/>
              <a:pathLst>
                <a:path w="8" h="2">
                  <a:moveTo>
                    <a:pt x="4" y="0"/>
                  </a:moveTo>
                  <a:lnTo>
                    <a:pt x="0" y="0"/>
                  </a:lnTo>
                  <a:lnTo>
                    <a:pt x="0" y="2"/>
                  </a:lnTo>
                  <a:lnTo>
                    <a:pt x="7" y="2"/>
                  </a:lnTo>
                  <a:lnTo>
                    <a:pt x="4"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1" name="Freeform 1865"/>
            <p:cNvSpPr>
              <a:spLocks/>
            </p:cNvSpPr>
            <p:nvPr/>
          </p:nvSpPr>
          <p:spPr bwMode="auto">
            <a:xfrm>
              <a:off x="8416" y="2923"/>
              <a:ext cx="5" cy="2"/>
            </a:xfrm>
            <a:custGeom>
              <a:avLst/>
              <a:gdLst/>
              <a:ahLst/>
              <a:cxnLst>
                <a:cxn ang="0">
                  <a:pos x="2" y="0"/>
                </a:cxn>
                <a:cxn ang="0">
                  <a:pos x="4" y="0"/>
                </a:cxn>
                <a:cxn ang="0">
                  <a:pos x="4" y="2"/>
                </a:cxn>
                <a:cxn ang="0">
                  <a:pos x="2" y="2"/>
                </a:cxn>
                <a:cxn ang="0">
                  <a:pos x="0" y="0"/>
                </a:cxn>
                <a:cxn ang="0">
                  <a:pos x="2" y="0"/>
                </a:cxn>
              </a:cxnLst>
              <a:rect l="0" t="0" r="r" b="b"/>
              <a:pathLst>
                <a:path w="5" h="2">
                  <a:moveTo>
                    <a:pt x="2" y="0"/>
                  </a:moveTo>
                  <a:lnTo>
                    <a:pt x="4" y="0"/>
                  </a:lnTo>
                  <a:lnTo>
                    <a:pt x="4" y="2"/>
                  </a:lnTo>
                  <a:lnTo>
                    <a:pt x="2" y="2"/>
                  </a:lnTo>
                  <a:lnTo>
                    <a:pt x="0" y="0"/>
                  </a:lnTo>
                  <a:lnTo>
                    <a:pt x="2"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2" name="Freeform 1866"/>
            <p:cNvSpPr>
              <a:spLocks/>
            </p:cNvSpPr>
            <p:nvPr/>
          </p:nvSpPr>
          <p:spPr bwMode="auto">
            <a:xfrm>
              <a:off x="8438" y="2918"/>
              <a:ext cx="22" cy="9"/>
            </a:xfrm>
            <a:custGeom>
              <a:avLst/>
              <a:gdLst/>
              <a:ahLst/>
              <a:cxnLst>
                <a:cxn ang="0">
                  <a:pos x="0" y="4"/>
                </a:cxn>
                <a:cxn ang="0">
                  <a:pos x="0" y="9"/>
                </a:cxn>
                <a:cxn ang="0">
                  <a:pos x="14" y="7"/>
                </a:cxn>
                <a:cxn ang="0">
                  <a:pos x="21" y="4"/>
                </a:cxn>
                <a:cxn ang="0">
                  <a:pos x="21" y="0"/>
                </a:cxn>
                <a:cxn ang="0">
                  <a:pos x="0" y="4"/>
                </a:cxn>
              </a:cxnLst>
              <a:rect l="0" t="0" r="r" b="b"/>
              <a:pathLst>
                <a:path w="22" h="9">
                  <a:moveTo>
                    <a:pt x="0" y="4"/>
                  </a:moveTo>
                  <a:lnTo>
                    <a:pt x="0" y="9"/>
                  </a:lnTo>
                  <a:lnTo>
                    <a:pt x="14" y="7"/>
                  </a:lnTo>
                  <a:lnTo>
                    <a:pt x="21" y="4"/>
                  </a:lnTo>
                  <a:lnTo>
                    <a:pt x="21" y="0"/>
                  </a:lnTo>
                  <a:lnTo>
                    <a:pt x="0" y="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3" name="Freeform 1867"/>
            <p:cNvSpPr>
              <a:spLocks/>
            </p:cNvSpPr>
            <p:nvPr/>
          </p:nvSpPr>
          <p:spPr bwMode="auto">
            <a:xfrm>
              <a:off x="8440" y="2918"/>
              <a:ext cx="20" cy="9"/>
            </a:xfrm>
            <a:custGeom>
              <a:avLst/>
              <a:gdLst/>
              <a:ahLst/>
              <a:cxnLst>
                <a:cxn ang="0">
                  <a:pos x="14" y="2"/>
                </a:cxn>
                <a:cxn ang="0">
                  <a:pos x="4" y="2"/>
                </a:cxn>
                <a:cxn ang="0">
                  <a:pos x="0" y="4"/>
                </a:cxn>
                <a:cxn ang="0">
                  <a:pos x="0" y="9"/>
                </a:cxn>
                <a:cxn ang="0">
                  <a:pos x="4" y="9"/>
                </a:cxn>
                <a:cxn ang="0">
                  <a:pos x="7" y="7"/>
                </a:cxn>
                <a:cxn ang="0">
                  <a:pos x="11"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1" y="7"/>
                  </a:lnTo>
                  <a:lnTo>
                    <a:pt x="14" y="4"/>
                  </a:lnTo>
                  <a:lnTo>
                    <a:pt x="19" y="4"/>
                  </a:lnTo>
                  <a:lnTo>
                    <a:pt x="19" y="0"/>
                  </a:lnTo>
                  <a:lnTo>
                    <a:pt x="14" y="2"/>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4" name="Freeform 1868"/>
            <p:cNvSpPr>
              <a:spLocks/>
            </p:cNvSpPr>
            <p:nvPr/>
          </p:nvSpPr>
          <p:spPr bwMode="auto">
            <a:xfrm>
              <a:off x="8440" y="2918"/>
              <a:ext cx="20" cy="9"/>
            </a:xfrm>
            <a:custGeom>
              <a:avLst/>
              <a:gdLst/>
              <a:ahLst/>
              <a:cxnLst>
                <a:cxn ang="0">
                  <a:pos x="14" y="2"/>
                </a:cxn>
                <a:cxn ang="0">
                  <a:pos x="4" y="2"/>
                </a:cxn>
                <a:cxn ang="0">
                  <a:pos x="0" y="4"/>
                </a:cxn>
                <a:cxn ang="0">
                  <a:pos x="0" y="9"/>
                </a:cxn>
                <a:cxn ang="0">
                  <a:pos x="4" y="9"/>
                </a:cxn>
                <a:cxn ang="0">
                  <a:pos x="7" y="7"/>
                </a:cxn>
                <a:cxn ang="0">
                  <a:pos x="11" y="7"/>
                </a:cxn>
                <a:cxn ang="0">
                  <a:pos x="14" y="4"/>
                </a:cxn>
                <a:cxn ang="0">
                  <a:pos x="19" y="4"/>
                </a:cxn>
                <a:cxn ang="0">
                  <a:pos x="19" y="0"/>
                </a:cxn>
                <a:cxn ang="0">
                  <a:pos x="14" y="2"/>
                </a:cxn>
              </a:cxnLst>
              <a:rect l="0" t="0" r="r" b="b"/>
              <a:pathLst>
                <a:path w="20" h="9">
                  <a:moveTo>
                    <a:pt x="14" y="2"/>
                  </a:moveTo>
                  <a:lnTo>
                    <a:pt x="4" y="2"/>
                  </a:lnTo>
                  <a:lnTo>
                    <a:pt x="0" y="4"/>
                  </a:lnTo>
                  <a:lnTo>
                    <a:pt x="0" y="9"/>
                  </a:lnTo>
                  <a:lnTo>
                    <a:pt x="4" y="9"/>
                  </a:lnTo>
                  <a:lnTo>
                    <a:pt x="7" y="7"/>
                  </a:lnTo>
                  <a:lnTo>
                    <a:pt x="11" y="7"/>
                  </a:lnTo>
                  <a:lnTo>
                    <a:pt x="14" y="4"/>
                  </a:lnTo>
                  <a:lnTo>
                    <a:pt x="19" y="4"/>
                  </a:lnTo>
                  <a:lnTo>
                    <a:pt x="19" y="0"/>
                  </a:lnTo>
                  <a:lnTo>
                    <a:pt x="14" y="2"/>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5" name="Freeform 1869"/>
            <p:cNvSpPr>
              <a:spLocks/>
            </p:cNvSpPr>
            <p:nvPr/>
          </p:nvSpPr>
          <p:spPr bwMode="auto">
            <a:xfrm>
              <a:off x="8443" y="2918"/>
              <a:ext cx="17" cy="9"/>
            </a:xfrm>
            <a:custGeom>
              <a:avLst/>
              <a:gdLst/>
              <a:ahLst/>
              <a:cxnLst>
                <a:cxn ang="0">
                  <a:pos x="11" y="2"/>
                </a:cxn>
                <a:cxn ang="0">
                  <a:pos x="2" y="2"/>
                </a:cxn>
                <a:cxn ang="0">
                  <a:pos x="0" y="4"/>
                </a:cxn>
                <a:cxn ang="0">
                  <a:pos x="0" y="9"/>
                </a:cxn>
                <a:cxn ang="0">
                  <a:pos x="4" y="7"/>
                </a:cxn>
                <a:cxn ang="0">
                  <a:pos x="11" y="7"/>
                </a:cxn>
                <a:cxn ang="0">
                  <a:pos x="11" y="4"/>
                </a:cxn>
                <a:cxn ang="0">
                  <a:pos x="16" y="4"/>
                </a:cxn>
                <a:cxn ang="0">
                  <a:pos x="16" y="0"/>
                </a:cxn>
                <a:cxn ang="0">
                  <a:pos x="11" y="2"/>
                </a:cxn>
              </a:cxnLst>
              <a:rect l="0" t="0" r="r" b="b"/>
              <a:pathLst>
                <a:path w="17" h="9">
                  <a:moveTo>
                    <a:pt x="11" y="2"/>
                  </a:moveTo>
                  <a:lnTo>
                    <a:pt x="2" y="2"/>
                  </a:lnTo>
                  <a:lnTo>
                    <a:pt x="0" y="4"/>
                  </a:lnTo>
                  <a:lnTo>
                    <a:pt x="0" y="9"/>
                  </a:lnTo>
                  <a:lnTo>
                    <a:pt x="4" y="7"/>
                  </a:lnTo>
                  <a:lnTo>
                    <a:pt x="11" y="7"/>
                  </a:lnTo>
                  <a:lnTo>
                    <a:pt x="11" y="4"/>
                  </a:lnTo>
                  <a:lnTo>
                    <a:pt x="16" y="4"/>
                  </a:lnTo>
                  <a:lnTo>
                    <a:pt x="16" y="0"/>
                  </a:lnTo>
                  <a:lnTo>
                    <a:pt x="11" y="2"/>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6" name="Freeform 1870"/>
            <p:cNvSpPr>
              <a:spLocks/>
            </p:cNvSpPr>
            <p:nvPr/>
          </p:nvSpPr>
          <p:spPr bwMode="auto">
            <a:xfrm>
              <a:off x="8443" y="2918"/>
              <a:ext cx="17" cy="9"/>
            </a:xfrm>
            <a:custGeom>
              <a:avLst/>
              <a:gdLst/>
              <a:ahLst/>
              <a:cxnLst>
                <a:cxn ang="0">
                  <a:pos x="11" y="2"/>
                </a:cxn>
                <a:cxn ang="0">
                  <a:pos x="2" y="2"/>
                </a:cxn>
                <a:cxn ang="0">
                  <a:pos x="0" y="4"/>
                </a:cxn>
                <a:cxn ang="0">
                  <a:pos x="0" y="9"/>
                </a:cxn>
                <a:cxn ang="0">
                  <a:pos x="4" y="7"/>
                </a:cxn>
                <a:cxn ang="0">
                  <a:pos x="11" y="7"/>
                </a:cxn>
                <a:cxn ang="0">
                  <a:pos x="11" y="4"/>
                </a:cxn>
                <a:cxn ang="0">
                  <a:pos x="16" y="4"/>
                </a:cxn>
                <a:cxn ang="0">
                  <a:pos x="16" y="0"/>
                </a:cxn>
                <a:cxn ang="0">
                  <a:pos x="11" y="2"/>
                </a:cxn>
              </a:cxnLst>
              <a:rect l="0" t="0" r="r" b="b"/>
              <a:pathLst>
                <a:path w="17" h="9">
                  <a:moveTo>
                    <a:pt x="11" y="2"/>
                  </a:moveTo>
                  <a:lnTo>
                    <a:pt x="2" y="2"/>
                  </a:lnTo>
                  <a:lnTo>
                    <a:pt x="0" y="4"/>
                  </a:lnTo>
                  <a:lnTo>
                    <a:pt x="0" y="9"/>
                  </a:lnTo>
                  <a:lnTo>
                    <a:pt x="4" y="7"/>
                  </a:lnTo>
                  <a:lnTo>
                    <a:pt x="11" y="7"/>
                  </a:lnTo>
                  <a:lnTo>
                    <a:pt x="11" y="4"/>
                  </a:lnTo>
                  <a:lnTo>
                    <a:pt x="16" y="4"/>
                  </a:lnTo>
                  <a:lnTo>
                    <a:pt x="16" y="0"/>
                  </a:lnTo>
                  <a:lnTo>
                    <a:pt x="11" y="2"/>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7" name="Freeform 1871"/>
            <p:cNvSpPr>
              <a:spLocks/>
            </p:cNvSpPr>
            <p:nvPr/>
          </p:nvSpPr>
          <p:spPr bwMode="auto">
            <a:xfrm>
              <a:off x="8443" y="2918"/>
              <a:ext cx="17" cy="9"/>
            </a:xfrm>
            <a:custGeom>
              <a:avLst/>
              <a:gdLst/>
              <a:ahLst/>
              <a:cxnLst>
                <a:cxn ang="0">
                  <a:pos x="11" y="2"/>
                </a:cxn>
                <a:cxn ang="0">
                  <a:pos x="2" y="2"/>
                </a:cxn>
                <a:cxn ang="0">
                  <a:pos x="0" y="4"/>
                </a:cxn>
                <a:cxn ang="0">
                  <a:pos x="0" y="9"/>
                </a:cxn>
                <a:cxn ang="0">
                  <a:pos x="4" y="9"/>
                </a:cxn>
                <a:cxn ang="0">
                  <a:pos x="4" y="7"/>
                </a:cxn>
                <a:cxn ang="0">
                  <a:pos x="11" y="7"/>
                </a:cxn>
                <a:cxn ang="0">
                  <a:pos x="11" y="4"/>
                </a:cxn>
                <a:cxn ang="0">
                  <a:pos x="16" y="4"/>
                </a:cxn>
                <a:cxn ang="0">
                  <a:pos x="16" y="0"/>
                </a:cxn>
                <a:cxn ang="0">
                  <a:pos x="11" y="2"/>
                </a:cxn>
              </a:cxnLst>
              <a:rect l="0" t="0" r="r" b="b"/>
              <a:pathLst>
                <a:path w="17" h="9">
                  <a:moveTo>
                    <a:pt x="11" y="2"/>
                  </a:moveTo>
                  <a:lnTo>
                    <a:pt x="2" y="2"/>
                  </a:lnTo>
                  <a:lnTo>
                    <a:pt x="0" y="4"/>
                  </a:lnTo>
                  <a:lnTo>
                    <a:pt x="0" y="9"/>
                  </a:lnTo>
                  <a:lnTo>
                    <a:pt x="4" y="9"/>
                  </a:lnTo>
                  <a:lnTo>
                    <a:pt x="4" y="7"/>
                  </a:lnTo>
                  <a:lnTo>
                    <a:pt x="11" y="7"/>
                  </a:lnTo>
                  <a:lnTo>
                    <a:pt x="11" y="4"/>
                  </a:lnTo>
                  <a:lnTo>
                    <a:pt x="16" y="4"/>
                  </a:lnTo>
                  <a:lnTo>
                    <a:pt x="16" y="0"/>
                  </a:lnTo>
                  <a:lnTo>
                    <a:pt x="11" y="2"/>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8" name="Freeform 1872"/>
            <p:cNvSpPr>
              <a:spLocks/>
            </p:cNvSpPr>
            <p:nvPr/>
          </p:nvSpPr>
          <p:spPr bwMode="auto">
            <a:xfrm>
              <a:off x="8445" y="2918"/>
              <a:ext cx="15" cy="9"/>
            </a:xfrm>
            <a:custGeom>
              <a:avLst/>
              <a:gdLst/>
              <a:ahLst/>
              <a:cxnLst>
                <a:cxn ang="0">
                  <a:pos x="9" y="2"/>
                </a:cxn>
                <a:cxn ang="0">
                  <a:pos x="2" y="2"/>
                </a:cxn>
                <a:cxn ang="0">
                  <a:pos x="0" y="4"/>
                </a:cxn>
                <a:cxn ang="0">
                  <a:pos x="0" y="9"/>
                </a:cxn>
                <a:cxn ang="0">
                  <a:pos x="2" y="7"/>
                </a:cxn>
                <a:cxn ang="0">
                  <a:pos x="9" y="7"/>
                </a:cxn>
                <a:cxn ang="0">
                  <a:pos x="9" y="4"/>
                </a:cxn>
                <a:cxn ang="0">
                  <a:pos x="14" y="4"/>
                </a:cxn>
                <a:cxn ang="0">
                  <a:pos x="14" y="0"/>
                </a:cxn>
                <a:cxn ang="0">
                  <a:pos x="9" y="2"/>
                </a:cxn>
              </a:cxnLst>
              <a:rect l="0" t="0" r="r" b="b"/>
              <a:pathLst>
                <a:path w="15" h="9">
                  <a:moveTo>
                    <a:pt x="9" y="2"/>
                  </a:moveTo>
                  <a:lnTo>
                    <a:pt x="2" y="2"/>
                  </a:lnTo>
                  <a:lnTo>
                    <a:pt x="0" y="4"/>
                  </a:lnTo>
                  <a:lnTo>
                    <a:pt x="0" y="9"/>
                  </a:lnTo>
                  <a:lnTo>
                    <a:pt x="2" y="7"/>
                  </a:lnTo>
                  <a:lnTo>
                    <a:pt x="9" y="7"/>
                  </a:lnTo>
                  <a:lnTo>
                    <a:pt x="9" y="4"/>
                  </a:lnTo>
                  <a:lnTo>
                    <a:pt x="14" y="4"/>
                  </a:lnTo>
                  <a:lnTo>
                    <a:pt x="14" y="0"/>
                  </a:lnTo>
                  <a:lnTo>
                    <a:pt x="9" y="2"/>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9" name="Freeform 1873"/>
            <p:cNvSpPr>
              <a:spLocks/>
            </p:cNvSpPr>
            <p:nvPr/>
          </p:nvSpPr>
          <p:spPr bwMode="auto">
            <a:xfrm>
              <a:off x="8445" y="2918"/>
              <a:ext cx="15" cy="9"/>
            </a:xfrm>
            <a:custGeom>
              <a:avLst/>
              <a:gdLst/>
              <a:ahLst/>
              <a:cxnLst>
                <a:cxn ang="0">
                  <a:pos x="9" y="2"/>
                </a:cxn>
                <a:cxn ang="0">
                  <a:pos x="0" y="2"/>
                </a:cxn>
                <a:cxn ang="0">
                  <a:pos x="0" y="9"/>
                </a:cxn>
                <a:cxn ang="0">
                  <a:pos x="2" y="7"/>
                </a:cxn>
                <a:cxn ang="0">
                  <a:pos x="9" y="7"/>
                </a:cxn>
                <a:cxn ang="0">
                  <a:pos x="9" y="4"/>
                </a:cxn>
                <a:cxn ang="0">
                  <a:pos x="14" y="4"/>
                </a:cxn>
                <a:cxn ang="0">
                  <a:pos x="14" y="0"/>
                </a:cxn>
                <a:cxn ang="0">
                  <a:pos x="9" y="2"/>
                </a:cxn>
              </a:cxnLst>
              <a:rect l="0" t="0" r="r" b="b"/>
              <a:pathLst>
                <a:path w="15" h="9">
                  <a:moveTo>
                    <a:pt x="9" y="2"/>
                  </a:moveTo>
                  <a:lnTo>
                    <a:pt x="0" y="2"/>
                  </a:lnTo>
                  <a:lnTo>
                    <a:pt x="0" y="9"/>
                  </a:lnTo>
                  <a:lnTo>
                    <a:pt x="2" y="7"/>
                  </a:lnTo>
                  <a:lnTo>
                    <a:pt x="9" y="7"/>
                  </a:lnTo>
                  <a:lnTo>
                    <a:pt x="9" y="4"/>
                  </a:lnTo>
                  <a:lnTo>
                    <a:pt x="14" y="4"/>
                  </a:lnTo>
                  <a:lnTo>
                    <a:pt x="14" y="0"/>
                  </a:lnTo>
                  <a:lnTo>
                    <a:pt x="9" y="2"/>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0" name="Freeform 1874"/>
            <p:cNvSpPr>
              <a:spLocks/>
            </p:cNvSpPr>
            <p:nvPr/>
          </p:nvSpPr>
          <p:spPr bwMode="auto">
            <a:xfrm>
              <a:off x="8448" y="2918"/>
              <a:ext cx="12" cy="7"/>
            </a:xfrm>
            <a:custGeom>
              <a:avLst/>
              <a:gdLst/>
              <a:ahLst/>
              <a:cxnLst>
                <a:cxn ang="0">
                  <a:pos x="9" y="2"/>
                </a:cxn>
                <a:cxn ang="0">
                  <a:pos x="0" y="2"/>
                </a:cxn>
                <a:cxn ang="0">
                  <a:pos x="0" y="7"/>
                </a:cxn>
                <a:cxn ang="0">
                  <a:pos x="7" y="7"/>
                </a:cxn>
                <a:cxn ang="0">
                  <a:pos x="12" y="4"/>
                </a:cxn>
                <a:cxn ang="0">
                  <a:pos x="12" y="0"/>
                </a:cxn>
                <a:cxn ang="0">
                  <a:pos x="9" y="2"/>
                </a:cxn>
              </a:cxnLst>
              <a:rect l="0" t="0" r="r" b="b"/>
              <a:pathLst>
                <a:path w="12" h="7">
                  <a:moveTo>
                    <a:pt x="9" y="2"/>
                  </a:moveTo>
                  <a:lnTo>
                    <a:pt x="0" y="2"/>
                  </a:lnTo>
                  <a:lnTo>
                    <a:pt x="0" y="7"/>
                  </a:lnTo>
                  <a:lnTo>
                    <a:pt x="7" y="7"/>
                  </a:lnTo>
                  <a:lnTo>
                    <a:pt x="12" y="4"/>
                  </a:lnTo>
                  <a:lnTo>
                    <a:pt x="12" y="0"/>
                  </a:lnTo>
                  <a:lnTo>
                    <a:pt x="9" y="2"/>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1" name="Freeform 1875"/>
            <p:cNvSpPr>
              <a:spLocks/>
            </p:cNvSpPr>
            <p:nvPr/>
          </p:nvSpPr>
          <p:spPr bwMode="auto">
            <a:xfrm>
              <a:off x="8448" y="2918"/>
              <a:ext cx="12" cy="7"/>
            </a:xfrm>
            <a:custGeom>
              <a:avLst/>
              <a:gdLst/>
              <a:ahLst/>
              <a:cxnLst>
                <a:cxn ang="0">
                  <a:pos x="9" y="2"/>
                </a:cxn>
                <a:cxn ang="0">
                  <a:pos x="0" y="2"/>
                </a:cxn>
                <a:cxn ang="0">
                  <a:pos x="0" y="7"/>
                </a:cxn>
                <a:cxn ang="0">
                  <a:pos x="7" y="7"/>
                </a:cxn>
                <a:cxn ang="0">
                  <a:pos x="12" y="4"/>
                </a:cxn>
                <a:cxn ang="0">
                  <a:pos x="12" y="0"/>
                </a:cxn>
                <a:cxn ang="0">
                  <a:pos x="9" y="2"/>
                </a:cxn>
              </a:cxnLst>
              <a:rect l="0" t="0" r="r" b="b"/>
              <a:pathLst>
                <a:path w="12" h="7">
                  <a:moveTo>
                    <a:pt x="9" y="2"/>
                  </a:moveTo>
                  <a:lnTo>
                    <a:pt x="0" y="2"/>
                  </a:lnTo>
                  <a:lnTo>
                    <a:pt x="0" y="7"/>
                  </a:lnTo>
                  <a:lnTo>
                    <a:pt x="7" y="7"/>
                  </a:lnTo>
                  <a:lnTo>
                    <a:pt x="12" y="4"/>
                  </a:lnTo>
                  <a:lnTo>
                    <a:pt x="12" y="0"/>
                  </a:lnTo>
                  <a:lnTo>
                    <a:pt x="9" y="2"/>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2" name="Freeform 1876"/>
            <p:cNvSpPr>
              <a:spLocks/>
            </p:cNvSpPr>
            <p:nvPr/>
          </p:nvSpPr>
          <p:spPr bwMode="auto">
            <a:xfrm>
              <a:off x="8450" y="2918"/>
              <a:ext cx="10" cy="7"/>
            </a:xfrm>
            <a:custGeom>
              <a:avLst/>
              <a:gdLst/>
              <a:ahLst/>
              <a:cxnLst>
                <a:cxn ang="0">
                  <a:pos x="7" y="2"/>
                </a:cxn>
                <a:cxn ang="0">
                  <a:pos x="0" y="2"/>
                </a:cxn>
                <a:cxn ang="0">
                  <a:pos x="0" y="7"/>
                </a:cxn>
                <a:cxn ang="0">
                  <a:pos x="4" y="7"/>
                </a:cxn>
                <a:cxn ang="0">
                  <a:pos x="9" y="4"/>
                </a:cxn>
                <a:cxn ang="0">
                  <a:pos x="9" y="0"/>
                </a:cxn>
                <a:cxn ang="0">
                  <a:pos x="7" y="2"/>
                </a:cxn>
              </a:cxnLst>
              <a:rect l="0" t="0" r="r" b="b"/>
              <a:pathLst>
                <a:path w="10" h="7">
                  <a:moveTo>
                    <a:pt x="7" y="2"/>
                  </a:moveTo>
                  <a:lnTo>
                    <a:pt x="0" y="2"/>
                  </a:lnTo>
                  <a:lnTo>
                    <a:pt x="0" y="7"/>
                  </a:lnTo>
                  <a:lnTo>
                    <a:pt x="4" y="7"/>
                  </a:lnTo>
                  <a:lnTo>
                    <a:pt x="9" y="4"/>
                  </a:lnTo>
                  <a:lnTo>
                    <a:pt x="9" y="0"/>
                  </a:lnTo>
                  <a:lnTo>
                    <a:pt x="7" y="2"/>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3" name="Freeform 1877"/>
            <p:cNvSpPr>
              <a:spLocks/>
            </p:cNvSpPr>
            <p:nvPr/>
          </p:nvSpPr>
          <p:spPr bwMode="auto">
            <a:xfrm>
              <a:off x="8450" y="2918"/>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4" name="Freeform 1878"/>
            <p:cNvSpPr>
              <a:spLocks/>
            </p:cNvSpPr>
            <p:nvPr/>
          </p:nvSpPr>
          <p:spPr bwMode="auto">
            <a:xfrm>
              <a:off x="8440" y="2853"/>
              <a:ext cx="12" cy="5"/>
            </a:xfrm>
            <a:custGeom>
              <a:avLst/>
              <a:gdLst/>
              <a:ahLst/>
              <a:cxnLst>
                <a:cxn ang="0">
                  <a:pos x="0" y="0"/>
                </a:cxn>
                <a:cxn ang="0">
                  <a:pos x="0" y="4"/>
                </a:cxn>
                <a:cxn ang="0">
                  <a:pos x="2" y="4"/>
                </a:cxn>
                <a:cxn ang="0">
                  <a:pos x="11" y="2"/>
                </a:cxn>
                <a:cxn ang="0">
                  <a:pos x="11" y="0"/>
                </a:cxn>
                <a:cxn ang="0">
                  <a:pos x="0" y="0"/>
                </a:cxn>
              </a:cxnLst>
              <a:rect l="0" t="0" r="r" b="b"/>
              <a:pathLst>
                <a:path w="12" h="5">
                  <a:moveTo>
                    <a:pt x="0" y="0"/>
                  </a:moveTo>
                  <a:lnTo>
                    <a:pt x="0" y="4"/>
                  </a:lnTo>
                  <a:lnTo>
                    <a:pt x="2" y="4"/>
                  </a:lnTo>
                  <a:lnTo>
                    <a:pt x="11" y="2"/>
                  </a:lnTo>
                  <a:lnTo>
                    <a:pt x="11" y="0"/>
                  </a:lnTo>
                  <a:lnTo>
                    <a:pt x="0"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5" name="Freeform 1879"/>
            <p:cNvSpPr>
              <a:spLocks/>
            </p:cNvSpPr>
            <p:nvPr/>
          </p:nvSpPr>
          <p:spPr bwMode="auto">
            <a:xfrm>
              <a:off x="8440" y="2853"/>
              <a:ext cx="12" cy="5"/>
            </a:xfrm>
            <a:custGeom>
              <a:avLst/>
              <a:gdLst/>
              <a:ahLst/>
              <a:cxnLst>
                <a:cxn ang="0">
                  <a:pos x="0" y="0"/>
                </a:cxn>
                <a:cxn ang="0">
                  <a:pos x="0" y="4"/>
                </a:cxn>
                <a:cxn ang="0">
                  <a:pos x="9" y="4"/>
                </a:cxn>
                <a:cxn ang="0">
                  <a:pos x="11" y="0"/>
                </a:cxn>
                <a:cxn ang="0">
                  <a:pos x="0" y="0"/>
                </a:cxn>
              </a:cxnLst>
              <a:rect l="0" t="0" r="r" b="b"/>
              <a:pathLst>
                <a:path w="12" h="5">
                  <a:moveTo>
                    <a:pt x="0" y="0"/>
                  </a:moveTo>
                  <a:lnTo>
                    <a:pt x="0" y="4"/>
                  </a:lnTo>
                  <a:lnTo>
                    <a:pt x="9" y="4"/>
                  </a:lnTo>
                  <a:lnTo>
                    <a:pt x="11" y="0"/>
                  </a:lnTo>
                  <a:lnTo>
                    <a:pt x="0" y="0"/>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6" name="Freeform 1880"/>
            <p:cNvSpPr>
              <a:spLocks/>
            </p:cNvSpPr>
            <p:nvPr/>
          </p:nvSpPr>
          <p:spPr bwMode="auto">
            <a:xfrm>
              <a:off x="8440" y="2853"/>
              <a:ext cx="12" cy="5"/>
            </a:xfrm>
            <a:custGeom>
              <a:avLst/>
              <a:gdLst/>
              <a:ahLst/>
              <a:cxnLst>
                <a:cxn ang="0">
                  <a:pos x="0" y="0"/>
                </a:cxn>
                <a:cxn ang="0">
                  <a:pos x="0" y="4"/>
                </a:cxn>
                <a:cxn ang="0">
                  <a:pos x="9" y="4"/>
                </a:cxn>
                <a:cxn ang="0">
                  <a:pos x="11" y="0"/>
                </a:cxn>
                <a:cxn ang="0">
                  <a:pos x="0" y="0"/>
                </a:cxn>
              </a:cxnLst>
              <a:rect l="0" t="0" r="r" b="b"/>
              <a:pathLst>
                <a:path w="12" h="5">
                  <a:moveTo>
                    <a:pt x="0" y="0"/>
                  </a:moveTo>
                  <a:lnTo>
                    <a:pt x="0" y="4"/>
                  </a:lnTo>
                  <a:lnTo>
                    <a:pt x="9" y="4"/>
                  </a:lnTo>
                  <a:lnTo>
                    <a:pt x="11"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7" name="Freeform 1881"/>
            <p:cNvSpPr>
              <a:spLocks/>
            </p:cNvSpPr>
            <p:nvPr/>
          </p:nvSpPr>
          <p:spPr bwMode="auto">
            <a:xfrm>
              <a:off x="8443" y="2853"/>
              <a:ext cx="9" cy="5"/>
            </a:xfrm>
            <a:custGeom>
              <a:avLst/>
              <a:gdLst/>
              <a:ahLst/>
              <a:cxnLst>
                <a:cxn ang="0">
                  <a:pos x="0" y="0"/>
                </a:cxn>
                <a:cxn ang="0">
                  <a:pos x="0" y="4"/>
                </a:cxn>
                <a:cxn ang="0">
                  <a:pos x="7" y="4"/>
                </a:cxn>
                <a:cxn ang="0">
                  <a:pos x="9" y="0"/>
                </a:cxn>
                <a:cxn ang="0">
                  <a:pos x="0" y="0"/>
                </a:cxn>
              </a:cxnLst>
              <a:rect l="0" t="0" r="r" b="b"/>
              <a:pathLst>
                <a:path w="9" h="5">
                  <a:moveTo>
                    <a:pt x="0" y="0"/>
                  </a:moveTo>
                  <a:lnTo>
                    <a:pt x="0" y="4"/>
                  </a:lnTo>
                  <a:lnTo>
                    <a:pt x="7" y="4"/>
                  </a:lnTo>
                  <a:lnTo>
                    <a:pt x="9" y="0"/>
                  </a:lnTo>
                  <a:lnTo>
                    <a:pt x="0"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8" name="Freeform 1882"/>
            <p:cNvSpPr>
              <a:spLocks/>
            </p:cNvSpPr>
            <p:nvPr/>
          </p:nvSpPr>
          <p:spPr bwMode="auto">
            <a:xfrm>
              <a:off x="8448" y="2853"/>
              <a:ext cx="4" cy="5"/>
            </a:xfrm>
            <a:custGeom>
              <a:avLst/>
              <a:gdLst/>
              <a:ahLst/>
              <a:cxnLst>
                <a:cxn ang="0">
                  <a:pos x="0" y="0"/>
                </a:cxn>
                <a:cxn ang="0">
                  <a:pos x="0" y="4"/>
                </a:cxn>
                <a:cxn ang="0">
                  <a:pos x="4" y="2"/>
                </a:cxn>
                <a:cxn ang="0">
                  <a:pos x="4" y="0"/>
                </a:cxn>
                <a:cxn ang="0">
                  <a:pos x="0" y="0"/>
                </a:cxn>
              </a:cxnLst>
              <a:rect l="0" t="0" r="r" b="b"/>
              <a:pathLst>
                <a:path w="4" h="5">
                  <a:moveTo>
                    <a:pt x="0" y="0"/>
                  </a:moveTo>
                  <a:lnTo>
                    <a:pt x="0" y="4"/>
                  </a:lnTo>
                  <a:lnTo>
                    <a:pt x="4" y="2"/>
                  </a:lnTo>
                  <a:lnTo>
                    <a:pt x="4"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9" name="Freeform 1883"/>
            <p:cNvSpPr>
              <a:spLocks/>
            </p:cNvSpPr>
            <p:nvPr/>
          </p:nvSpPr>
          <p:spPr bwMode="auto">
            <a:xfrm>
              <a:off x="8450" y="2860"/>
              <a:ext cx="10" cy="58"/>
            </a:xfrm>
            <a:custGeom>
              <a:avLst/>
              <a:gdLst/>
              <a:ahLst/>
              <a:cxnLst>
                <a:cxn ang="0">
                  <a:pos x="0" y="0"/>
                </a:cxn>
                <a:cxn ang="0">
                  <a:pos x="2" y="14"/>
                </a:cxn>
                <a:cxn ang="0">
                  <a:pos x="2" y="28"/>
                </a:cxn>
                <a:cxn ang="0">
                  <a:pos x="4" y="40"/>
                </a:cxn>
                <a:cxn ang="0">
                  <a:pos x="4" y="57"/>
                </a:cxn>
                <a:cxn ang="0">
                  <a:pos x="9" y="55"/>
                </a:cxn>
                <a:cxn ang="0">
                  <a:pos x="7" y="40"/>
                </a:cxn>
                <a:cxn ang="0">
                  <a:pos x="7" y="26"/>
                </a:cxn>
                <a:cxn ang="0">
                  <a:pos x="4" y="12"/>
                </a:cxn>
                <a:cxn ang="0">
                  <a:pos x="2" y="0"/>
                </a:cxn>
                <a:cxn ang="0">
                  <a:pos x="0" y="0"/>
                </a:cxn>
              </a:cxnLst>
              <a:rect l="0" t="0" r="r" b="b"/>
              <a:pathLst>
                <a:path w="10" h="58">
                  <a:moveTo>
                    <a:pt x="0" y="0"/>
                  </a:moveTo>
                  <a:lnTo>
                    <a:pt x="2" y="14"/>
                  </a:lnTo>
                  <a:lnTo>
                    <a:pt x="2" y="28"/>
                  </a:lnTo>
                  <a:lnTo>
                    <a:pt x="4" y="40"/>
                  </a:lnTo>
                  <a:lnTo>
                    <a:pt x="4" y="57"/>
                  </a:lnTo>
                  <a:lnTo>
                    <a:pt x="9" y="55"/>
                  </a:lnTo>
                  <a:lnTo>
                    <a:pt x="7" y="40"/>
                  </a:lnTo>
                  <a:lnTo>
                    <a:pt x="7" y="26"/>
                  </a:lnTo>
                  <a:lnTo>
                    <a:pt x="4" y="12"/>
                  </a:lnTo>
                  <a:lnTo>
                    <a:pt x="2" y="0"/>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0" name="Freeform 1884"/>
            <p:cNvSpPr>
              <a:spLocks/>
            </p:cNvSpPr>
            <p:nvPr/>
          </p:nvSpPr>
          <p:spPr bwMode="auto">
            <a:xfrm>
              <a:off x="8448" y="2860"/>
              <a:ext cx="9"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9" h="58">
                  <a:moveTo>
                    <a:pt x="9" y="26"/>
                  </a:moveTo>
                  <a:lnTo>
                    <a:pt x="7" y="12"/>
                  </a:lnTo>
                  <a:lnTo>
                    <a:pt x="4" y="0"/>
                  </a:lnTo>
                  <a:lnTo>
                    <a:pt x="0" y="0"/>
                  </a:lnTo>
                  <a:lnTo>
                    <a:pt x="4" y="28"/>
                  </a:lnTo>
                  <a:lnTo>
                    <a:pt x="4" y="57"/>
                  </a:lnTo>
                  <a:lnTo>
                    <a:pt x="9" y="55"/>
                  </a:lnTo>
                  <a:lnTo>
                    <a:pt x="9" y="26"/>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1" name="Freeform 1885"/>
            <p:cNvSpPr>
              <a:spLocks/>
            </p:cNvSpPr>
            <p:nvPr/>
          </p:nvSpPr>
          <p:spPr bwMode="auto">
            <a:xfrm>
              <a:off x="8448" y="2860"/>
              <a:ext cx="9" cy="58"/>
            </a:xfrm>
            <a:custGeom>
              <a:avLst/>
              <a:gdLst/>
              <a:ahLst/>
              <a:cxnLst>
                <a:cxn ang="0">
                  <a:pos x="4" y="0"/>
                </a:cxn>
                <a:cxn ang="0">
                  <a:pos x="0" y="0"/>
                </a:cxn>
                <a:cxn ang="0">
                  <a:pos x="4" y="28"/>
                </a:cxn>
                <a:cxn ang="0">
                  <a:pos x="4" y="57"/>
                </a:cxn>
                <a:cxn ang="0">
                  <a:pos x="9" y="55"/>
                </a:cxn>
                <a:cxn ang="0">
                  <a:pos x="9" y="40"/>
                </a:cxn>
                <a:cxn ang="0">
                  <a:pos x="7" y="26"/>
                </a:cxn>
                <a:cxn ang="0">
                  <a:pos x="7" y="12"/>
                </a:cxn>
                <a:cxn ang="0">
                  <a:pos x="4" y="0"/>
                </a:cxn>
              </a:cxnLst>
              <a:rect l="0" t="0" r="r" b="b"/>
              <a:pathLst>
                <a:path w="9" h="58">
                  <a:moveTo>
                    <a:pt x="4" y="0"/>
                  </a:moveTo>
                  <a:lnTo>
                    <a:pt x="0" y="0"/>
                  </a:lnTo>
                  <a:lnTo>
                    <a:pt x="4" y="28"/>
                  </a:lnTo>
                  <a:lnTo>
                    <a:pt x="4" y="57"/>
                  </a:lnTo>
                  <a:lnTo>
                    <a:pt x="9" y="55"/>
                  </a:lnTo>
                  <a:lnTo>
                    <a:pt x="9" y="40"/>
                  </a:lnTo>
                  <a:lnTo>
                    <a:pt x="7" y="26"/>
                  </a:lnTo>
                  <a:lnTo>
                    <a:pt x="7" y="12"/>
                  </a:lnTo>
                  <a:lnTo>
                    <a:pt x="4" y="0"/>
                  </a:lnTo>
                  <a:close/>
                </a:path>
              </a:pathLst>
            </a:custGeom>
            <a:solidFill>
              <a:srgbClr val="7044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2" name="Freeform 1886"/>
            <p:cNvSpPr>
              <a:spLocks/>
            </p:cNvSpPr>
            <p:nvPr/>
          </p:nvSpPr>
          <p:spPr bwMode="auto">
            <a:xfrm>
              <a:off x="8448" y="2860"/>
              <a:ext cx="9" cy="55"/>
            </a:xfrm>
            <a:custGeom>
              <a:avLst/>
              <a:gdLst/>
              <a:ahLst/>
              <a:cxnLst>
                <a:cxn ang="0">
                  <a:pos x="0" y="0"/>
                </a:cxn>
                <a:cxn ang="0">
                  <a:pos x="2" y="14"/>
                </a:cxn>
                <a:cxn ang="0">
                  <a:pos x="2" y="28"/>
                </a:cxn>
                <a:cxn ang="0">
                  <a:pos x="4" y="40"/>
                </a:cxn>
                <a:cxn ang="0">
                  <a:pos x="4" y="55"/>
                </a:cxn>
                <a:cxn ang="0">
                  <a:pos x="9" y="55"/>
                </a:cxn>
                <a:cxn ang="0">
                  <a:pos x="7" y="40"/>
                </a:cxn>
                <a:cxn ang="0">
                  <a:pos x="7" y="26"/>
                </a:cxn>
                <a:cxn ang="0">
                  <a:pos x="4" y="12"/>
                </a:cxn>
                <a:cxn ang="0">
                  <a:pos x="2" y="0"/>
                </a:cxn>
                <a:cxn ang="0">
                  <a:pos x="0" y="0"/>
                </a:cxn>
              </a:cxnLst>
              <a:rect l="0" t="0" r="r" b="b"/>
              <a:pathLst>
                <a:path w="9" h="55">
                  <a:moveTo>
                    <a:pt x="0" y="0"/>
                  </a:moveTo>
                  <a:lnTo>
                    <a:pt x="2" y="14"/>
                  </a:lnTo>
                  <a:lnTo>
                    <a:pt x="2" y="28"/>
                  </a:lnTo>
                  <a:lnTo>
                    <a:pt x="4" y="40"/>
                  </a:lnTo>
                  <a:lnTo>
                    <a:pt x="4" y="55"/>
                  </a:lnTo>
                  <a:lnTo>
                    <a:pt x="9" y="55"/>
                  </a:lnTo>
                  <a:lnTo>
                    <a:pt x="7" y="40"/>
                  </a:lnTo>
                  <a:lnTo>
                    <a:pt x="7" y="26"/>
                  </a:lnTo>
                  <a:lnTo>
                    <a:pt x="4" y="12"/>
                  </a:lnTo>
                  <a:lnTo>
                    <a:pt x="2" y="0"/>
                  </a:lnTo>
                  <a:lnTo>
                    <a:pt x="0" y="0"/>
                  </a:lnTo>
                  <a:close/>
                </a:path>
              </a:pathLst>
            </a:custGeom>
            <a:solidFill>
              <a:srgbClr val="6B42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3" name="Freeform 1887"/>
            <p:cNvSpPr>
              <a:spLocks/>
            </p:cNvSpPr>
            <p:nvPr/>
          </p:nvSpPr>
          <p:spPr bwMode="auto">
            <a:xfrm>
              <a:off x="8445" y="2860"/>
              <a:ext cx="10"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10" h="58">
                  <a:moveTo>
                    <a:pt x="9" y="26"/>
                  </a:moveTo>
                  <a:lnTo>
                    <a:pt x="7" y="12"/>
                  </a:lnTo>
                  <a:lnTo>
                    <a:pt x="4" y="0"/>
                  </a:lnTo>
                  <a:lnTo>
                    <a:pt x="0" y="0"/>
                  </a:lnTo>
                  <a:lnTo>
                    <a:pt x="4" y="28"/>
                  </a:lnTo>
                  <a:lnTo>
                    <a:pt x="4" y="57"/>
                  </a:lnTo>
                  <a:lnTo>
                    <a:pt x="9" y="55"/>
                  </a:lnTo>
                  <a:lnTo>
                    <a:pt x="9" y="26"/>
                  </a:lnTo>
                  <a:close/>
                </a:path>
              </a:pathLst>
            </a:custGeom>
            <a:solidFill>
              <a:srgbClr val="6242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4" name="Freeform 1888"/>
            <p:cNvSpPr>
              <a:spLocks/>
            </p:cNvSpPr>
            <p:nvPr/>
          </p:nvSpPr>
          <p:spPr bwMode="auto">
            <a:xfrm>
              <a:off x="8445" y="2860"/>
              <a:ext cx="10" cy="58"/>
            </a:xfrm>
            <a:custGeom>
              <a:avLst/>
              <a:gdLst/>
              <a:ahLst/>
              <a:cxnLst>
                <a:cxn ang="0">
                  <a:pos x="4" y="0"/>
                </a:cxn>
                <a:cxn ang="0">
                  <a:pos x="0" y="0"/>
                </a:cxn>
                <a:cxn ang="0">
                  <a:pos x="4" y="28"/>
                </a:cxn>
                <a:cxn ang="0">
                  <a:pos x="4" y="57"/>
                </a:cxn>
                <a:cxn ang="0">
                  <a:pos x="9" y="55"/>
                </a:cxn>
                <a:cxn ang="0">
                  <a:pos x="9" y="40"/>
                </a:cxn>
                <a:cxn ang="0">
                  <a:pos x="7" y="26"/>
                </a:cxn>
                <a:cxn ang="0">
                  <a:pos x="7" y="12"/>
                </a:cxn>
                <a:cxn ang="0">
                  <a:pos x="4" y="0"/>
                </a:cxn>
              </a:cxnLst>
              <a:rect l="0" t="0" r="r" b="b"/>
              <a:pathLst>
                <a:path w="10" h="58">
                  <a:moveTo>
                    <a:pt x="4" y="0"/>
                  </a:moveTo>
                  <a:lnTo>
                    <a:pt x="0" y="0"/>
                  </a:lnTo>
                  <a:lnTo>
                    <a:pt x="4" y="28"/>
                  </a:lnTo>
                  <a:lnTo>
                    <a:pt x="4" y="57"/>
                  </a:lnTo>
                  <a:lnTo>
                    <a:pt x="9" y="55"/>
                  </a:lnTo>
                  <a:lnTo>
                    <a:pt x="9" y="40"/>
                  </a:lnTo>
                  <a:lnTo>
                    <a:pt x="7" y="26"/>
                  </a:lnTo>
                  <a:lnTo>
                    <a:pt x="7" y="12"/>
                  </a:lnTo>
                  <a:lnTo>
                    <a:pt x="4" y="0"/>
                  </a:lnTo>
                  <a:close/>
                </a:path>
              </a:pathLst>
            </a:custGeom>
            <a:solidFill>
              <a:srgbClr val="5E42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5" name="Freeform 1889"/>
            <p:cNvSpPr>
              <a:spLocks/>
            </p:cNvSpPr>
            <p:nvPr/>
          </p:nvSpPr>
          <p:spPr bwMode="auto">
            <a:xfrm>
              <a:off x="8445" y="2860"/>
              <a:ext cx="7" cy="58"/>
            </a:xfrm>
            <a:custGeom>
              <a:avLst/>
              <a:gdLst/>
              <a:ahLst/>
              <a:cxnLst>
                <a:cxn ang="0">
                  <a:pos x="0" y="0"/>
                </a:cxn>
                <a:cxn ang="0">
                  <a:pos x="2" y="14"/>
                </a:cxn>
                <a:cxn ang="0">
                  <a:pos x="2" y="28"/>
                </a:cxn>
                <a:cxn ang="0">
                  <a:pos x="4" y="40"/>
                </a:cxn>
                <a:cxn ang="0">
                  <a:pos x="4" y="57"/>
                </a:cxn>
                <a:cxn ang="0">
                  <a:pos x="7" y="55"/>
                </a:cxn>
                <a:cxn ang="0">
                  <a:pos x="7" y="26"/>
                </a:cxn>
                <a:cxn ang="0">
                  <a:pos x="4" y="12"/>
                </a:cxn>
                <a:cxn ang="0">
                  <a:pos x="2" y="0"/>
                </a:cxn>
                <a:cxn ang="0">
                  <a:pos x="0" y="0"/>
                </a:cxn>
              </a:cxnLst>
              <a:rect l="0" t="0" r="r" b="b"/>
              <a:pathLst>
                <a:path w="7" h="58">
                  <a:moveTo>
                    <a:pt x="0" y="0"/>
                  </a:moveTo>
                  <a:lnTo>
                    <a:pt x="2" y="14"/>
                  </a:lnTo>
                  <a:lnTo>
                    <a:pt x="2" y="28"/>
                  </a:lnTo>
                  <a:lnTo>
                    <a:pt x="4" y="40"/>
                  </a:lnTo>
                  <a:lnTo>
                    <a:pt x="4" y="57"/>
                  </a:lnTo>
                  <a:lnTo>
                    <a:pt x="7" y="55"/>
                  </a:lnTo>
                  <a:lnTo>
                    <a:pt x="7" y="26"/>
                  </a:lnTo>
                  <a:lnTo>
                    <a:pt x="4" y="12"/>
                  </a:lnTo>
                  <a:lnTo>
                    <a:pt x="2" y="0"/>
                  </a:lnTo>
                  <a:lnTo>
                    <a:pt x="0" y="0"/>
                  </a:lnTo>
                  <a:close/>
                </a:path>
              </a:pathLst>
            </a:custGeom>
            <a:solidFill>
              <a:srgbClr val="58443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6" name="Freeform 1890"/>
            <p:cNvSpPr>
              <a:spLocks/>
            </p:cNvSpPr>
            <p:nvPr/>
          </p:nvSpPr>
          <p:spPr bwMode="auto">
            <a:xfrm>
              <a:off x="8443" y="2860"/>
              <a:ext cx="9"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9" h="58">
                  <a:moveTo>
                    <a:pt x="9" y="26"/>
                  </a:moveTo>
                  <a:lnTo>
                    <a:pt x="7" y="12"/>
                  </a:lnTo>
                  <a:lnTo>
                    <a:pt x="4" y="0"/>
                  </a:lnTo>
                  <a:lnTo>
                    <a:pt x="0" y="0"/>
                  </a:lnTo>
                  <a:lnTo>
                    <a:pt x="4" y="28"/>
                  </a:lnTo>
                  <a:lnTo>
                    <a:pt x="4" y="57"/>
                  </a:lnTo>
                  <a:lnTo>
                    <a:pt x="9" y="55"/>
                  </a:lnTo>
                  <a:lnTo>
                    <a:pt x="9" y="26"/>
                  </a:lnTo>
                  <a:close/>
                </a:path>
              </a:pathLst>
            </a:custGeom>
            <a:solidFill>
              <a:srgbClr val="5344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7" name="Freeform 1891"/>
            <p:cNvSpPr>
              <a:spLocks/>
            </p:cNvSpPr>
            <p:nvPr/>
          </p:nvSpPr>
          <p:spPr bwMode="auto">
            <a:xfrm>
              <a:off x="8443" y="2860"/>
              <a:ext cx="9" cy="58"/>
            </a:xfrm>
            <a:custGeom>
              <a:avLst/>
              <a:gdLst/>
              <a:ahLst/>
              <a:cxnLst>
                <a:cxn ang="0">
                  <a:pos x="4" y="0"/>
                </a:cxn>
                <a:cxn ang="0">
                  <a:pos x="0" y="0"/>
                </a:cxn>
                <a:cxn ang="0">
                  <a:pos x="4" y="28"/>
                </a:cxn>
                <a:cxn ang="0">
                  <a:pos x="4" y="57"/>
                </a:cxn>
                <a:cxn ang="0">
                  <a:pos x="9" y="55"/>
                </a:cxn>
                <a:cxn ang="0">
                  <a:pos x="9" y="40"/>
                </a:cxn>
                <a:cxn ang="0">
                  <a:pos x="7" y="26"/>
                </a:cxn>
                <a:cxn ang="0">
                  <a:pos x="7" y="12"/>
                </a:cxn>
                <a:cxn ang="0">
                  <a:pos x="4" y="0"/>
                </a:cxn>
              </a:cxnLst>
              <a:rect l="0" t="0" r="r" b="b"/>
              <a:pathLst>
                <a:path w="9" h="58">
                  <a:moveTo>
                    <a:pt x="4" y="0"/>
                  </a:moveTo>
                  <a:lnTo>
                    <a:pt x="0" y="0"/>
                  </a:lnTo>
                  <a:lnTo>
                    <a:pt x="4" y="28"/>
                  </a:lnTo>
                  <a:lnTo>
                    <a:pt x="4" y="57"/>
                  </a:lnTo>
                  <a:lnTo>
                    <a:pt x="9" y="55"/>
                  </a:lnTo>
                  <a:lnTo>
                    <a:pt x="9" y="40"/>
                  </a:lnTo>
                  <a:lnTo>
                    <a:pt x="7" y="26"/>
                  </a:lnTo>
                  <a:lnTo>
                    <a:pt x="7" y="12"/>
                  </a:lnTo>
                  <a:lnTo>
                    <a:pt x="4" y="0"/>
                  </a:lnTo>
                  <a:close/>
                </a:path>
              </a:pathLst>
            </a:custGeom>
            <a:solidFill>
              <a:srgbClr val="4B44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8" name="Freeform 1892"/>
            <p:cNvSpPr>
              <a:spLocks/>
            </p:cNvSpPr>
            <p:nvPr/>
          </p:nvSpPr>
          <p:spPr bwMode="auto">
            <a:xfrm>
              <a:off x="8443" y="2860"/>
              <a:ext cx="7" cy="58"/>
            </a:xfrm>
            <a:custGeom>
              <a:avLst/>
              <a:gdLst/>
              <a:ahLst/>
              <a:cxnLst>
                <a:cxn ang="0">
                  <a:pos x="0" y="0"/>
                </a:cxn>
                <a:cxn ang="0">
                  <a:pos x="2" y="14"/>
                </a:cxn>
                <a:cxn ang="0">
                  <a:pos x="2" y="28"/>
                </a:cxn>
                <a:cxn ang="0">
                  <a:pos x="4" y="40"/>
                </a:cxn>
                <a:cxn ang="0">
                  <a:pos x="4" y="57"/>
                </a:cxn>
                <a:cxn ang="0">
                  <a:pos x="7" y="55"/>
                </a:cxn>
                <a:cxn ang="0">
                  <a:pos x="7" y="26"/>
                </a:cxn>
                <a:cxn ang="0">
                  <a:pos x="4" y="12"/>
                </a:cxn>
                <a:cxn ang="0">
                  <a:pos x="2" y="0"/>
                </a:cxn>
                <a:cxn ang="0">
                  <a:pos x="0" y="0"/>
                </a:cxn>
              </a:cxnLst>
              <a:rect l="0" t="0" r="r" b="b"/>
              <a:pathLst>
                <a:path w="7" h="58">
                  <a:moveTo>
                    <a:pt x="0" y="0"/>
                  </a:moveTo>
                  <a:lnTo>
                    <a:pt x="2" y="14"/>
                  </a:lnTo>
                  <a:lnTo>
                    <a:pt x="2" y="28"/>
                  </a:lnTo>
                  <a:lnTo>
                    <a:pt x="4" y="40"/>
                  </a:lnTo>
                  <a:lnTo>
                    <a:pt x="4" y="57"/>
                  </a:lnTo>
                  <a:lnTo>
                    <a:pt x="7" y="55"/>
                  </a:lnTo>
                  <a:lnTo>
                    <a:pt x="7" y="26"/>
                  </a:lnTo>
                  <a:lnTo>
                    <a:pt x="4" y="12"/>
                  </a:lnTo>
                  <a:lnTo>
                    <a:pt x="2" y="0"/>
                  </a:lnTo>
                  <a:lnTo>
                    <a:pt x="0" y="0"/>
                  </a:lnTo>
                  <a:close/>
                </a:path>
              </a:pathLst>
            </a:custGeom>
            <a:solidFill>
              <a:srgbClr val="44423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9" name="Freeform 1893"/>
            <p:cNvSpPr>
              <a:spLocks/>
            </p:cNvSpPr>
            <p:nvPr/>
          </p:nvSpPr>
          <p:spPr bwMode="auto">
            <a:xfrm>
              <a:off x="8440" y="2860"/>
              <a:ext cx="10" cy="58"/>
            </a:xfrm>
            <a:custGeom>
              <a:avLst/>
              <a:gdLst/>
              <a:ahLst/>
              <a:cxnLst>
                <a:cxn ang="0">
                  <a:pos x="9" y="26"/>
                </a:cxn>
                <a:cxn ang="0">
                  <a:pos x="7" y="12"/>
                </a:cxn>
                <a:cxn ang="0">
                  <a:pos x="4" y="0"/>
                </a:cxn>
                <a:cxn ang="0">
                  <a:pos x="0" y="0"/>
                </a:cxn>
                <a:cxn ang="0">
                  <a:pos x="4" y="28"/>
                </a:cxn>
                <a:cxn ang="0">
                  <a:pos x="4" y="57"/>
                </a:cxn>
                <a:cxn ang="0">
                  <a:pos x="9" y="55"/>
                </a:cxn>
                <a:cxn ang="0">
                  <a:pos x="9" y="26"/>
                </a:cxn>
              </a:cxnLst>
              <a:rect l="0" t="0" r="r" b="b"/>
              <a:pathLst>
                <a:path w="10" h="58">
                  <a:moveTo>
                    <a:pt x="9" y="26"/>
                  </a:moveTo>
                  <a:lnTo>
                    <a:pt x="7" y="12"/>
                  </a:lnTo>
                  <a:lnTo>
                    <a:pt x="4" y="0"/>
                  </a:lnTo>
                  <a:lnTo>
                    <a:pt x="0" y="0"/>
                  </a:lnTo>
                  <a:lnTo>
                    <a:pt x="4" y="28"/>
                  </a:lnTo>
                  <a:lnTo>
                    <a:pt x="4" y="57"/>
                  </a:lnTo>
                  <a:lnTo>
                    <a:pt x="9" y="55"/>
                  </a:lnTo>
                  <a:lnTo>
                    <a:pt x="9" y="26"/>
                  </a:lnTo>
                  <a:close/>
                </a:path>
              </a:pathLst>
            </a:custGeom>
            <a:solidFill>
              <a:srgbClr val="4244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0" name="Freeform 1894"/>
            <p:cNvSpPr>
              <a:spLocks/>
            </p:cNvSpPr>
            <p:nvPr/>
          </p:nvSpPr>
          <p:spPr bwMode="auto">
            <a:xfrm>
              <a:off x="8440" y="2860"/>
              <a:ext cx="10" cy="58"/>
            </a:xfrm>
            <a:custGeom>
              <a:avLst/>
              <a:gdLst/>
              <a:ahLst/>
              <a:cxnLst>
                <a:cxn ang="0">
                  <a:pos x="4" y="0"/>
                </a:cxn>
                <a:cxn ang="0">
                  <a:pos x="0" y="0"/>
                </a:cxn>
                <a:cxn ang="0">
                  <a:pos x="4" y="28"/>
                </a:cxn>
                <a:cxn ang="0">
                  <a:pos x="4" y="57"/>
                </a:cxn>
                <a:cxn ang="0">
                  <a:pos x="9" y="55"/>
                </a:cxn>
                <a:cxn ang="0">
                  <a:pos x="9" y="40"/>
                </a:cxn>
                <a:cxn ang="0">
                  <a:pos x="7" y="26"/>
                </a:cxn>
                <a:cxn ang="0">
                  <a:pos x="7" y="12"/>
                </a:cxn>
                <a:cxn ang="0">
                  <a:pos x="4" y="0"/>
                </a:cxn>
              </a:cxnLst>
              <a:rect l="0" t="0" r="r" b="b"/>
              <a:pathLst>
                <a:path w="10" h="58">
                  <a:moveTo>
                    <a:pt x="4" y="0"/>
                  </a:moveTo>
                  <a:lnTo>
                    <a:pt x="0" y="0"/>
                  </a:lnTo>
                  <a:lnTo>
                    <a:pt x="4" y="28"/>
                  </a:lnTo>
                  <a:lnTo>
                    <a:pt x="4" y="57"/>
                  </a:lnTo>
                  <a:lnTo>
                    <a:pt x="9" y="55"/>
                  </a:lnTo>
                  <a:lnTo>
                    <a:pt x="9" y="40"/>
                  </a:lnTo>
                  <a:lnTo>
                    <a:pt x="7" y="26"/>
                  </a:lnTo>
                  <a:lnTo>
                    <a:pt x="7" y="12"/>
                  </a:lnTo>
                  <a:lnTo>
                    <a:pt x="4" y="0"/>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1" name="Freeform 1895"/>
            <p:cNvSpPr>
              <a:spLocks/>
            </p:cNvSpPr>
            <p:nvPr/>
          </p:nvSpPr>
          <p:spPr bwMode="auto">
            <a:xfrm>
              <a:off x="8448" y="2733"/>
              <a:ext cx="184" cy="202"/>
            </a:xfrm>
            <a:custGeom>
              <a:avLst/>
              <a:gdLst/>
              <a:ahLst/>
              <a:cxnLst>
                <a:cxn ang="0">
                  <a:pos x="184" y="184"/>
                </a:cxn>
                <a:cxn ang="0">
                  <a:pos x="182" y="9"/>
                </a:cxn>
                <a:cxn ang="0">
                  <a:pos x="45" y="0"/>
                </a:cxn>
                <a:cxn ang="0">
                  <a:pos x="0" y="4"/>
                </a:cxn>
                <a:cxn ang="0">
                  <a:pos x="2" y="187"/>
                </a:cxn>
                <a:cxn ang="0">
                  <a:pos x="12" y="187"/>
                </a:cxn>
                <a:cxn ang="0">
                  <a:pos x="12" y="194"/>
                </a:cxn>
                <a:cxn ang="0">
                  <a:pos x="45" y="201"/>
                </a:cxn>
                <a:cxn ang="0">
                  <a:pos x="163" y="187"/>
                </a:cxn>
                <a:cxn ang="0">
                  <a:pos x="184" y="184"/>
                </a:cxn>
              </a:cxnLst>
              <a:rect l="0" t="0" r="r" b="b"/>
              <a:pathLst>
                <a:path w="184" h="202">
                  <a:moveTo>
                    <a:pt x="184" y="184"/>
                  </a:moveTo>
                  <a:lnTo>
                    <a:pt x="182" y="9"/>
                  </a:lnTo>
                  <a:lnTo>
                    <a:pt x="45" y="0"/>
                  </a:lnTo>
                  <a:lnTo>
                    <a:pt x="0" y="4"/>
                  </a:lnTo>
                  <a:lnTo>
                    <a:pt x="2" y="187"/>
                  </a:lnTo>
                  <a:lnTo>
                    <a:pt x="12" y="187"/>
                  </a:lnTo>
                  <a:lnTo>
                    <a:pt x="12" y="194"/>
                  </a:lnTo>
                  <a:lnTo>
                    <a:pt x="45" y="201"/>
                  </a:lnTo>
                  <a:lnTo>
                    <a:pt x="163" y="187"/>
                  </a:lnTo>
                  <a:lnTo>
                    <a:pt x="184" y="184"/>
                  </a:lnTo>
                  <a:close/>
                </a:path>
              </a:pathLst>
            </a:custGeom>
            <a:solidFill>
              <a:srgbClr val="39444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2" name="Freeform 1896"/>
            <p:cNvSpPr>
              <a:spLocks/>
            </p:cNvSpPr>
            <p:nvPr/>
          </p:nvSpPr>
          <p:spPr bwMode="auto">
            <a:xfrm>
              <a:off x="8503" y="2692"/>
              <a:ext cx="281" cy="262"/>
            </a:xfrm>
            <a:custGeom>
              <a:avLst/>
              <a:gdLst/>
              <a:ahLst/>
              <a:cxnLst>
                <a:cxn ang="0">
                  <a:pos x="45" y="247"/>
                </a:cxn>
                <a:cxn ang="0">
                  <a:pos x="55" y="252"/>
                </a:cxn>
                <a:cxn ang="0">
                  <a:pos x="117" y="256"/>
                </a:cxn>
                <a:cxn ang="0">
                  <a:pos x="201" y="252"/>
                </a:cxn>
                <a:cxn ang="0">
                  <a:pos x="211" y="244"/>
                </a:cxn>
                <a:cxn ang="0">
                  <a:pos x="215" y="237"/>
                </a:cxn>
                <a:cxn ang="0">
                  <a:pos x="211" y="230"/>
                </a:cxn>
                <a:cxn ang="0">
                  <a:pos x="201" y="225"/>
                </a:cxn>
                <a:cxn ang="0">
                  <a:pos x="194" y="223"/>
                </a:cxn>
                <a:cxn ang="0">
                  <a:pos x="218" y="208"/>
                </a:cxn>
                <a:cxn ang="0">
                  <a:pos x="278" y="187"/>
                </a:cxn>
                <a:cxn ang="0">
                  <a:pos x="280" y="158"/>
                </a:cxn>
                <a:cxn ang="0">
                  <a:pos x="278" y="79"/>
                </a:cxn>
                <a:cxn ang="0">
                  <a:pos x="206" y="24"/>
                </a:cxn>
                <a:cxn ang="0">
                  <a:pos x="199" y="19"/>
                </a:cxn>
                <a:cxn ang="0">
                  <a:pos x="194" y="14"/>
                </a:cxn>
                <a:cxn ang="0">
                  <a:pos x="187" y="9"/>
                </a:cxn>
                <a:cxn ang="0">
                  <a:pos x="177" y="7"/>
                </a:cxn>
                <a:cxn ang="0">
                  <a:pos x="167" y="4"/>
                </a:cxn>
                <a:cxn ang="0">
                  <a:pos x="155" y="0"/>
                </a:cxn>
                <a:cxn ang="0">
                  <a:pos x="141" y="2"/>
                </a:cxn>
                <a:cxn ang="0">
                  <a:pos x="122" y="4"/>
                </a:cxn>
                <a:cxn ang="0">
                  <a:pos x="110" y="7"/>
                </a:cxn>
                <a:cxn ang="0">
                  <a:pos x="95" y="9"/>
                </a:cxn>
                <a:cxn ang="0">
                  <a:pos x="81" y="12"/>
                </a:cxn>
                <a:cxn ang="0">
                  <a:pos x="69" y="14"/>
                </a:cxn>
                <a:cxn ang="0">
                  <a:pos x="55" y="16"/>
                </a:cxn>
                <a:cxn ang="0">
                  <a:pos x="40" y="19"/>
                </a:cxn>
                <a:cxn ang="0">
                  <a:pos x="31" y="21"/>
                </a:cxn>
                <a:cxn ang="0">
                  <a:pos x="19" y="24"/>
                </a:cxn>
                <a:cxn ang="0">
                  <a:pos x="9" y="26"/>
                </a:cxn>
                <a:cxn ang="0">
                  <a:pos x="2" y="67"/>
                </a:cxn>
                <a:cxn ang="0">
                  <a:pos x="0" y="103"/>
                </a:cxn>
                <a:cxn ang="0">
                  <a:pos x="2" y="160"/>
                </a:cxn>
                <a:cxn ang="0">
                  <a:pos x="4" y="204"/>
                </a:cxn>
                <a:cxn ang="0">
                  <a:pos x="14" y="206"/>
                </a:cxn>
                <a:cxn ang="0">
                  <a:pos x="21" y="211"/>
                </a:cxn>
                <a:cxn ang="0">
                  <a:pos x="33" y="213"/>
                </a:cxn>
                <a:cxn ang="0">
                  <a:pos x="45" y="216"/>
                </a:cxn>
                <a:cxn ang="0">
                  <a:pos x="55" y="218"/>
                </a:cxn>
                <a:cxn ang="0">
                  <a:pos x="76" y="230"/>
                </a:cxn>
                <a:cxn ang="0">
                  <a:pos x="52" y="242"/>
                </a:cxn>
              </a:cxnLst>
              <a:rect l="0" t="0" r="r" b="b"/>
              <a:pathLst>
                <a:path w="281" h="262">
                  <a:moveTo>
                    <a:pt x="52" y="242"/>
                  </a:moveTo>
                  <a:lnTo>
                    <a:pt x="45" y="247"/>
                  </a:lnTo>
                  <a:lnTo>
                    <a:pt x="50" y="249"/>
                  </a:lnTo>
                  <a:lnTo>
                    <a:pt x="55" y="252"/>
                  </a:lnTo>
                  <a:lnTo>
                    <a:pt x="64" y="256"/>
                  </a:lnTo>
                  <a:lnTo>
                    <a:pt x="117" y="256"/>
                  </a:lnTo>
                  <a:lnTo>
                    <a:pt x="170" y="261"/>
                  </a:lnTo>
                  <a:lnTo>
                    <a:pt x="201" y="252"/>
                  </a:lnTo>
                  <a:lnTo>
                    <a:pt x="206" y="249"/>
                  </a:lnTo>
                  <a:lnTo>
                    <a:pt x="211" y="244"/>
                  </a:lnTo>
                  <a:lnTo>
                    <a:pt x="215" y="242"/>
                  </a:lnTo>
                  <a:lnTo>
                    <a:pt x="215" y="237"/>
                  </a:lnTo>
                  <a:lnTo>
                    <a:pt x="213" y="235"/>
                  </a:lnTo>
                  <a:lnTo>
                    <a:pt x="211" y="230"/>
                  </a:lnTo>
                  <a:lnTo>
                    <a:pt x="206" y="227"/>
                  </a:lnTo>
                  <a:lnTo>
                    <a:pt x="201" y="225"/>
                  </a:lnTo>
                  <a:lnTo>
                    <a:pt x="199" y="225"/>
                  </a:lnTo>
                  <a:lnTo>
                    <a:pt x="194" y="223"/>
                  </a:lnTo>
                  <a:lnTo>
                    <a:pt x="189" y="220"/>
                  </a:lnTo>
                  <a:lnTo>
                    <a:pt x="218" y="208"/>
                  </a:lnTo>
                  <a:lnTo>
                    <a:pt x="275" y="199"/>
                  </a:lnTo>
                  <a:lnTo>
                    <a:pt x="278" y="187"/>
                  </a:lnTo>
                  <a:lnTo>
                    <a:pt x="278" y="172"/>
                  </a:lnTo>
                  <a:lnTo>
                    <a:pt x="280" y="158"/>
                  </a:lnTo>
                  <a:lnTo>
                    <a:pt x="280" y="93"/>
                  </a:lnTo>
                  <a:lnTo>
                    <a:pt x="278" y="79"/>
                  </a:lnTo>
                  <a:lnTo>
                    <a:pt x="215" y="43"/>
                  </a:lnTo>
                  <a:lnTo>
                    <a:pt x="206" y="24"/>
                  </a:lnTo>
                  <a:lnTo>
                    <a:pt x="203" y="21"/>
                  </a:lnTo>
                  <a:lnTo>
                    <a:pt x="199" y="19"/>
                  </a:lnTo>
                  <a:lnTo>
                    <a:pt x="196" y="14"/>
                  </a:lnTo>
                  <a:lnTo>
                    <a:pt x="194" y="14"/>
                  </a:lnTo>
                  <a:lnTo>
                    <a:pt x="189" y="12"/>
                  </a:lnTo>
                  <a:lnTo>
                    <a:pt x="187" y="9"/>
                  </a:lnTo>
                  <a:lnTo>
                    <a:pt x="182" y="7"/>
                  </a:lnTo>
                  <a:lnTo>
                    <a:pt x="177" y="7"/>
                  </a:lnTo>
                  <a:lnTo>
                    <a:pt x="172" y="4"/>
                  </a:lnTo>
                  <a:lnTo>
                    <a:pt x="167" y="4"/>
                  </a:lnTo>
                  <a:lnTo>
                    <a:pt x="160" y="2"/>
                  </a:lnTo>
                  <a:lnTo>
                    <a:pt x="155" y="0"/>
                  </a:lnTo>
                  <a:lnTo>
                    <a:pt x="151" y="2"/>
                  </a:lnTo>
                  <a:lnTo>
                    <a:pt x="141" y="2"/>
                  </a:lnTo>
                  <a:lnTo>
                    <a:pt x="136" y="4"/>
                  </a:lnTo>
                  <a:lnTo>
                    <a:pt x="122" y="4"/>
                  </a:lnTo>
                  <a:lnTo>
                    <a:pt x="120" y="7"/>
                  </a:lnTo>
                  <a:lnTo>
                    <a:pt x="110" y="7"/>
                  </a:lnTo>
                  <a:lnTo>
                    <a:pt x="105" y="9"/>
                  </a:lnTo>
                  <a:lnTo>
                    <a:pt x="95" y="9"/>
                  </a:lnTo>
                  <a:lnTo>
                    <a:pt x="91" y="12"/>
                  </a:lnTo>
                  <a:lnTo>
                    <a:pt x="81" y="12"/>
                  </a:lnTo>
                  <a:lnTo>
                    <a:pt x="76" y="14"/>
                  </a:lnTo>
                  <a:lnTo>
                    <a:pt x="69" y="14"/>
                  </a:lnTo>
                  <a:lnTo>
                    <a:pt x="64" y="16"/>
                  </a:lnTo>
                  <a:lnTo>
                    <a:pt x="55" y="16"/>
                  </a:lnTo>
                  <a:lnTo>
                    <a:pt x="50" y="19"/>
                  </a:lnTo>
                  <a:lnTo>
                    <a:pt x="40" y="19"/>
                  </a:lnTo>
                  <a:lnTo>
                    <a:pt x="35" y="21"/>
                  </a:lnTo>
                  <a:lnTo>
                    <a:pt x="31" y="21"/>
                  </a:lnTo>
                  <a:lnTo>
                    <a:pt x="26" y="24"/>
                  </a:lnTo>
                  <a:lnTo>
                    <a:pt x="19" y="24"/>
                  </a:lnTo>
                  <a:lnTo>
                    <a:pt x="14" y="26"/>
                  </a:lnTo>
                  <a:lnTo>
                    <a:pt x="9" y="26"/>
                  </a:lnTo>
                  <a:lnTo>
                    <a:pt x="4" y="47"/>
                  </a:lnTo>
                  <a:lnTo>
                    <a:pt x="2" y="67"/>
                  </a:lnTo>
                  <a:lnTo>
                    <a:pt x="2" y="86"/>
                  </a:lnTo>
                  <a:lnTo>
                    <a:pt x="0" y="103"/>
                  </a:lnTo>
                  <a:lnTo>
                    <a:pt x="0" y="141"/>
                  </a:lnTo>
                  <a:lnTo>
                    <a:pt x="2" y="160"/>
                  </a:lnTo>
                  <a:lnTo>
                    <a:pt x="2" y="182"/>
                  </a:lnTo>
                  <a:lnTo>
                    <a:pt x="4" y="204"/>
                  </a:lnTo>
                  <a:lnTo>
                    <a:pt x="9" y="206"/>
                  </a:lnTo>
                  <a:lnTo>
                    <a:pt x="14" y="206"/>
                  </a:lnTo>
                  <a:lnTo>
                    <a:pt x="16" y="208"/>
                  </a:lnTo>
                  <a:lnTo>
                    <a:pt x="21" y="211"/>
                  </a:lnTo>
                  <a:lnTo>
                    <a:pt x="28" y="211"/>
                  </a:lnTo>
                  <a:lnTo>
                    <a:pt x="33" y="213"/>
                  </a:lnTo>
                  <a:lnTo>
                    <a:pt x="38" y="216"/>
                  </a:lnTo>
                  <a:lnTo>
                    <a:pt x="45" y="216"/>
                  </a:lnTo>
                  <a:lnTo>
                    <a:pt x="47" y="218"/>
                  </a:lnTo>
                  <a:lnTo>
                    <a:pt x="55" y="218"/>
                  </a:lnTo>
                  <a:lnTo>
                    <a:pt x="69" y="225"/>
                  </a:lnTo>
                  <a:lnTo>
                    <a:pt x="76" y="230"/>
                  </a:lnTo>
                  <a:lnTo>
                    <a:pt x="67" y="237"/>
                  </a:lnTo>
                  <a:lnTo>
                    <a:pt x="52" y="242"/>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3" name="Freeform 1897"/>
            <p:cNvSpPr>
              <a:spLocks/>
            </p:cNvSpPr>
            <p:nvPr/>
          </p:nvSpPr>
          <p:spPr bwMode="auto">
            <a:xfrm>
              <a:off x="8676" y="2697"/>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4" name="Freeform 1898"/>
            <p:cNvSpPr>
              <a:spLocks/>
            </p:cNvSpPr>
            <p:nvPr/>
          </p:nvSpPr>
          <p:spPr bwMode="auto">
            <a:xfrm>
              <a:off x="8673" y="2697"/>
              <a:ext cx="5" cy="199"/>
            </a:xfrm>
            <a:custGeom>
              <a:avLst/>
              <a:gdLst/>
              <a:ahLst/>
              <a:cxnLst>
                <a:cxn ang="0">
                  <a:pos x="2" y="31"/>
                </a:cxn>
                <a:cxn ang="0">
                  <a:pos x="0" y="100"/>
                </a:cxn>
                <a:cxn ang="0">
                  <a:pos x="0" y="167"/>
                </a:cxn>
                <a:cxn ang="0">
                  <a:pos x="2" y="199"/>
                </a:cxn>
                <a:cxn ang="0">
                  <a:pos x="4" y="199"/>
                </a:cxn>
                <a:cxn ang="0">
                  <a:pos x="2" y="153"/>
                </a:cxn>
                <a:cxn ang="0">
                  <a:pos x="2" y="62"/>
                </a:cxn>
                <a:cxn ang="0">
                  <a:pos x="4" y="2"/>
                </a:cxn>
                <a:cxn ang="0">
                  <a:pos x="2" y="0"/>
                </a:cxn>
                <a:cxn ang="0">
                  <a:pos x="2" y="31"/>
                </a:cxn>
              </a:cxnLst>
              <a:rect l="0" t="0" r="r" b="b"/>
              <a:pathLst>
                <a:path w="5" h="199">
                  <a:moveTo>
                    <a:pt x="2" y="31"/>
                  </a:moveTo>
                  <a:lnTo>
                    <a:pt x="0" y="100"/>
                  </a:lnTo>
                  <a:lnTo>
                    <a:pt x="0" y="167"/>
                  </a:lnTo>
                  <a:lnTo>
                    <a:pt x="2" y="199"/>
                  </a:lnTo>
                  <a:lnTo>
                    <a:pt x="4" y="199"/>
                  </a:lnTo>
                  <a:lnTo>
                    <a:pt x="2" y="153"/>
                  </a:lnTo>
                  <a:lnTo>
                    <a:pt x="2" y="62"/>
                  </a:lnTo>
                  <a:lnTo>
                    <a:pt x="4" y="2"/>
                  </a:lnTo>
                  <a:lnTo>
                    <a:pt x="2" y="0"/>
                  </a:lnTo>
                  <a:lnTo>
                    <a:pt x="2" y="31"/>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5" name="Freeform 1899"/>
            <p:cNvSpPr>
              <a:spLocks/>
            </p:cNvSpPr>
            <p:nvPr/>
          </p:nvSpPr>
          <p:spPr bwMode="auto">
            <a:xfrm>
              <a:off x="8671" y="2697"/>
              <a:ext cx="5" cy="199"/>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9"/>
                </a:cxn>
                <a:cxn ang="0">
                  <a:pos x="4" y="199"/>
                </a:cxn>
                <a:cxn ang="0">
                  <a:pos x="2" y="153"/>
                </a:cxn>
              </a:cxnLst>
              <a:rect l="0" t="0" r="r" b="b"/>
              <a:pathLst>
                <a:path w="5" h="199">
                  <a:moveTo>
                    <a:pt x="2" y="153"/>
                  </a:moveTo>
                  <a:lnTo>
                    <a:pt x="2" y="110"/>
                  </a:lnTo>
                  <a:lnTo>
                    <a:pt x="4" y="62"/>
                  </a:lnTo>
                  <a:lnTo>
                    <a:pt x="4" y="0"/>
                  </a:lnTo>
                  <a:lnTo>
                    <a:pt x="2" y="0"/>
                  </a:lnTo>
                  <a:lnTo>
                    <a:pt x="2" y="31"/>
                  </a:lnTo>
                  <a:lnTo>
                    <a:pt x="0" y="98"/>
                  </a:lnTo>
                  <a:lnTo>
                    <a:pt x="0" y="167"/>
                  </a:lnTo>
                  <a:lnTo>
                    <a:pt x="2" y="199"/>
                  </a:lnTo>
                  <a:lnTo>
                    <a:pt x="4" y="199"/>
                  </a:lnTo>
                  <a:lnTo>
                    <a:pt x="2" y="153"/>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6" name="Freeform 1900"/>
            <p:cNvSpPr>
              <a:spLocks/>
            </p:cNvSpPr>
            <p:nvPr/>
          </p:nvSpPr>
          <p:spPr bwMode="auto">
            <a:xfrm>
              <a:off x="8671" y="2697"/>
              <a:ext cx="2" cy="199"/>
            </a:xfrm>
            <a:custGeom>
              <a:avLst/>
              <a:gdLst/>
              <a:ahLst/>
              <a:cxnLst>
                <a:cxn ang="0">
                  <a:pos x="0" y="0"/>
                </a:cxn>
                <a:cxn ang="0">
                  <a:pos x="0" y="199"/>
                </a:cxn>
                <a:cxn ang="0">
                  <a:pos x="2" y="196"/>
                </a:cxn>
                <a:cxn ang="0">
                  <a:pos x="2" y="0"/>
                </a:cxn>
                <a:cxn ang="0">
                  <a:pos x="0" y="0"/>
                </a:cxn>
              </a:cxnLst>
              <a:rect l="0" t="0" r="r" b="b"/>
              <a:pathLst>
                <a:path w="2" h="199">
                  <a:moveTo>
                    <a:pt x="0" y="0"/>
                  </a:moveTo>
                  <a:lnTo>
                    <a:pt x="0" y="199"/>
                  </a:lnTo>
                  <a:lnTo>
                    <a:pt x="2" y="196"/>
                  </a:lnTo>
                  <a:lnTo>
                    <a:pt x="2" y="0"/>
                  </a:lnTo>
                  <a:lnTo>
                    <a:pt x="0"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7" name="Freeform 1901"/>
            <p:cNvSpPr>
              <a:spLocks/>
            </p:cNvSpPr>
            <p:nvPr/>
          </p:nvSpPr>
          <p:spPr bwMode="auto">
            <a:xfrm>
              <a:off x="8668" y="2697"/>
              <a:ext cx="5" cy="197"/>
            </a:xfrm>
            <a:custGeom>
              <a:avLst/>
              <a:gdLst/>
              <a:ahLst/>
              <a:cxnLst>
                <a:cxn ang="0">
                  <a:pos x="2" y="153"/>
                </a:cxn>
                <a:cxn ang="0">
                  <a:pos x="2" y="110"/>
                </a:cxn>
                <a:cxn ang="0">
                  <a:pos x="4" y="62"/>
                </a:cxn>
                <a:cxn ang="0">
                  <a:pos x="4" y="0"/>
                </a:cxn>
                <a:cxn ang="0">
                  <a:pos x="2" y="0"/>
                </a:cxn>
                <a:cxn ang="0">
                  <a:pos x="2" y="31"/>
                </a:cxn>
                <a:cxn ang="0">
                  <a:pos x="0" y="98"/>
                </a:cxn>
                <a:cxn ang="0">
                  <a:pos x="0" y="167"/>
                </a:cxn>
                <a:cxn ang="0">
                  <a:pos x="2" y="196"/>
                </a:cxn>
                <a:cxn ang="0">
                  <a:pos x="4" y="196"/>
                </a:cxn>
                <a:cxn ang="0">
                  <a:pos x="2" y="153"/>
                </a:cxn>
              </a:cxnLst>
              <a:rect l="0" t="0" r="r" b="b"/>
              <a:pathLst>
                <a:path w="5" h="197">
                  <a:moveTo>
                    <a:pt x="2" y="153"/>
                  </a:moveTo>
                  <a:lnTo>
                    <a:pt x="2" y="110"/>
                  </a:lnTo>
                  <a:lnTo>
                    <a:pt x="4" y="62"/>
                  </a:lnTo>
                  <a:lnTo>
                    <a:pt x="4" y="0"/>
                  </a:lnTo>
                  <a:lnTo>
                    <a:pt x="2" y="0"/>
                  </a:lnTo>
                  <a:lnTo>
                    <a:pt x="2" y="31"/>
                  </a:lnTo>
                  <a:lnTo>
                    <a:pt x="0" y="98"/>
                  </a:lnTo>
                  <a:lnTo>
                    <a:pt x="0" y="167"/>
                  </a:lnTo>
                  <a:lnTo>
                    <a:pt x="2" y="196"/>
                  </a:lnTo>
                  <a:lnTo>
                    <a:pt x="4" y="196"/>
                  </a:lnTo>
                  <a:lnTo>
                    <a:pt x="2" y="153"/>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8" name="Freeform 1902"/>
            <p:cNvSpPr>
              <a:spLocks/>
            </p:cNvSpPr>
            <p:nvPr/>
          </p:nvSpPr>
          <p:spPr bwMode="auto">
            <a:xfrm>
              <a:off x="8666" y="2697"/>
              <a:ext cx="5" cy="197"/>
            </a:xfrm>
            <a:custGeom>
              <a:avLst/>
              <a:gdLst/>
              <a:ahLst/>
              <a:cxnLst>
                <a:cxn ang="0">
                  <a:pos x="2" y="153"/>
                </a:cxn>
                <a:cxn ang="0">
                  <a:pos x="2" y="110"/>
                </a:cxn>
                <a:cxn ang="0">
                  <a:pos x="4" y="60"/>
                </a:cxn>
                <a:cxn ang="0">
                  <a:pos x="4" y="0"/>
                </a:cxn>
                <a:cxn ang="0">
                  <a:pos x="2" y="0"/>
                </a:cxn>
                <a:cxn ang="0">
                  <a:pos x="2" y="31"/>
                </a:cxn>
                <a:cxn ang="0">
                  <a:pos x="0" y="98"/>
                </a:cxn>
                <a:cxn ang="0">
                  <a:pos x="0" y="165"/>
                </a:cxn>
                <a:cxn ang="0">
                  <a:pos x="2" y="196"/>
                </a:cxn>
                <a:cxn ang="0">
                  <a:pos x="4" y="196"/>
                </a:cxn>
                <a:cxn ang="0">
                  <a:pos x="2" y="153"/>
                </a:cxn>
              </a:cxnLst>
              <a:rect l="0" t="0" r="r" b="b"/>
              <a:pathLst>
                <a:path w="5" h="197">
                  <a:moveTo>
                    <a:pt x="2" y="153"/>
                  </a:moveTo>
                  <a:lnTo>
                    <a:pt x="2" y="110"/>
                  </a:lnTo>
                  <a:lnTo>
                    <a:pt x="4" y="60"/>
                  </a:lnTo>
                  <a:lnTo>
                    <a:pt x="4" y="0"/>
                  </a:lnTo>
                  <a:lnTo>
                    <a:pt x="2" y="0"/>
                  </a:lnTo>
                  <a:lnTo>
                    <a:pt x="2" y="31"/>
                  </a:lnTo>
                  <a:lnTo>
                    <a:pt x="0" y="98"/>
                  </a:lnTo>
                  <a:lnTo>
                    <a:pt x="0" y="165"/>
                  </a:lnTo>
                  <a:lnTo>
                    <a:pt x="2" y="196"/>
                  </a:lnTo>
                  <a:lnTo>
                    <a:pt x="4" y="196"/>
                  </a:lnTo>
                  <a:lnTo>
                    <a:pt x="2" y="153"/>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9" name="Freeform 1903"/>
            <p:cNvSpPr>
              <a:spLocks/>
            </p:cNvSpPr>
            <p:nvPr/>
          </p:nvSpPr>
          <p:spPr bwMode="auto">
            <a:xfrm>
              <a:off x="8666" y="2697"/>
              <a:ext cx="2" cy="197"/>
            </a:xfrm>
            <a:custGeom>
              <a:avLst/>
              <a:gdLst/>
              <a:ahLst/>
              <a:cxnLst>
                <a:cxn ang="0">
                  <a:pos x="2" y="0"/>
                </a:cxn>
                <a:cxn ang="0">
                  <a:pos x="0" y="28"/>
                </a:cxn>
                <a:cxn ang="0">
                  <a:pos x="0" y="196"/>
                </a:cxn>
                <a:cxn ang="0">
                  <a:pos x="2" y="196"/>
                </a:cxn>
                <a:cxn ang="0">
                  <a:pos x="2" y="0"/>
                </a:cxn>
              </a:cxnLst>
              <a:rect l="0" t="0" r="r" b="b"/>
              <a:pathLst>
                <a:path w="2" h="197">
                  <a:moveTo>
                    <a:pt x="2" y="0"/>
                  </a:moveTo>
                  <a:lnTo>
                    <a:pt x="0" y="28"/>
                  </a:lnTo>
                  <a:lnTo>
                    <a:pt x="0" y="196"/>
                  </a:lnTo>
                  <a:lnTo>
                    <a:pt x="2" y="196"/>
                  </a:lnTo>
                  <a:lnTo>
                    <a:pt x="2" y="0"/>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0" name="Freeform 1904"/>
            <p:cNvSpPr>
              <a:spLocks/>
            </p:cNvSpPr>
            <p:nvPr/>
          </p:nvSpPr>
          <p:spPr bwMode="auto">
            <a:xfrm>
              <a:off x="8664" y="2697"/>
              <a:ext cx="4" cy="197"/>
            </a:xfrm>
            <a:custGeom>
              <a:avLst/>
              <a:gdLst/>
              <a:ahLst/>
              <a:cxnLst>
                <a:cxn ang="0">
                  <a:pos x="4" y="0"/>
                </a:cxn>
                <a:cxn ang="0">
                  <a:pos x="2" y="0"/>
                </a:cxn>
                <a:cxn ang="0">
                  <a:pos x="2" y="28"/>
                </a:cxn>
                <a:cxn ang="0">
                  <a:pos x="0" y="98"/>
                </a:cxn>
                <a:cxn ang="0">
                  <a:pos x="0" y="165"/>
                </a:cxn>
                <a:cxn ang="0">
                  <a:pos x="2" y="196"/>
                </a:cxn>
                <a:cxn ang="0">
                  <a:pos x="4" y="196"/>
                </a:cxn>
                <a:cxn ang="0">
                  <a:pos x="4" y="151"/>
                </a:cxn>
                <a:cxn ang="0">
                  <a:pos x="2" y="107"/>
                </a:cxn>
                <a:cxn ang="0">
                  <a:pos x="4" y="60"/>
                </a:cxn>
                <a:cxn ang="0">
                  <a:pos x="4" y="0"/>
                </a:cxn>
              </a:cxnLst>
              <a:rect l="0" t="0" r="r" b="b"/>
              <a:pathLst>
                <a:path w="4" h="197">
                  <a:moveTo>
                    <a:pt x="4" y="0"/>
                  </a:moveTo>
                  <a:lnTo>
                    <a:pt x="2" y="0"/>
                  </a:lnTo>
                  <a:lnTo>
                    <a:pt x="2" y="28"/>
                  </a:lnTo>
                  <a:lnTo>
                    <a:pt x="0" y="98"/>
                  </a:lnTo>
                  <a:lnTo>
                    <a:pt x="0" y="165"/>
                  </a:lnTo>
                  <a:lnTo>
                    <a:pt x="2" y="196"/>
                  </a:lnTo>
                  <a:lnTo>
                    <a:pt x="4" y="196"/>
                  </a:lnTo>
                  <a:lnTo>
                    <a:pt x="4" y="151"/>
                  </a:lnTo>
                  <a:lnTo>
                    <a:pt x="2" y="107"/>
                  </a:lnTo>
                  <a:lnTo>
                    <a:pt x="4" y="60"/>
                  </a:lnTo>
                  <a:lnTo>
                    <a:pt x="4" y="0"/>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1" name="Freeform 1905"/>
            <p:cNvSpPr>
              <a:spLocks/>
            </p:cNvSpPr>
            <p:nvPr/>
          </p:nvSpPr>
          <p:spPr bwMode="auto">
            <a:xfrm>
              <a:off x="8664" y="2695"/>
              <a:ext cx="2" cy="199"/>
            </a:xfrm>
            <a:custGeom>
              <a:avLst/>
              <a:gdLst/>
              <a:ahLst/>
              <a:cxnLst>
                <a:cxn ang="0">
                  <a:pos x="0" y="0"/>
                </a:cxn>
                <a:cxn ang="0">
                  <a:pos x="0" y="199"/>
                </a:cxn>
                <a:cxn ang="0">
                  <a:pos x="2" y="199"/>
                </a:cxn>
                <a:cxn ang="0">
                  <a:pos x="2" y="2"/>
                </a:cxn>
                <a:cxn ang="0">
                  <a:pos x="0" y="0"/>
                </a:cxn>
              </a:cxnLst>
              <a:rect l="0" t="0" r="r" b="b"/>
              <a:pathLst>
                <a:path w="2" h="199">
                  <a:moveTo>
                    <a:pt x="0" y="0"/>
                  </a:moveTo>
                  <a:lnTo>
                    <a:pt x="0" y="199"/>
                  </a:lnTo>
                  <a:lnTo>
                    <a:pt x="2" y="199"/>
                  </a:lnTo>
                  <a:lnTo>
                    <a:pt x="2" y="2"/>
                  </a:lnTo>
                  <a:lnTo>
                    <a:pt x="0" y="0"/>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732" name="Group 1906"/>
            <p:cNvGrpSpPr>
              <a:grpSpLocks/>
            </p:cNvGrpSpPr>
            <p:nvPr/>
          </p:nvGrpSpPr>
          <p:grpSpPr bwMode="auto">
            <a:xfrm>
              <a:off x="8664" y="2695"/>
              <a:ext cx="2" cy="199"/>
              <a:chOff x="8664" y="2695"/>
              <a:chExt cx="2" cy="199"/>
            </a:xfrm>
          </p:grpSpPr>
          <p:sp>
            <p:nvSpPr>
              <p:cNvPr id="10863" name="Freeform 1907"/>
              <p:cNvSpPr>
                <a:spLocks/>
              </p:cNvSpPr>
              <p:nvPr/>
            </p:nvSpPr>
            <p:spPr bwMode="auto">
              <a:xfrm>
                <a:off x="8664" y="2695"/>
                <a:ext cx="2" cy="199"/>
              </a:xfrm>
              <a:custGeom>
                <a:avLst/>
                <a:gdLst/>
                <a:ahLst/>
                <a:cxnLst>
                  <a:cxn ang="0">
                    <a:pos x="0" y="0"/>
                  </a:cxn>
                  <a:cxn ang="0">
                    <a:pos x="0" y="110"/>
                  </a:cxn>
                  <a:cxn ang="0">
                    <a:pos x="2" y="62"/>
                  </a:cxn>
                  <a:cxn ang="0">
                    <a:pos x="2" y="2"/>
                  </a:cxn>
                  <a:cxn ang="0">
                    <a:pos x="0" y="0"/>
                  </a:cxn>
                </a:cxnLst>
                <a:rect l="0" t="0" r="r" b="b"/>
                <a:pathLst>
                  <a:path w="2" h="199">
                    <a:moveTo>
                      <a:pt x="0" y="0"/>
                    </a:moveTo>
                    <a:lnTo>
                      <a:pt x="0" y="110"/>
                    </a:lnTo>
                    <a:lnTo>
                      <a:pt x="2" y="62"/>
                    </a:lnTo>
                    <a:lnTo>
                      <a:pt x="2" y="2"/>
                    </a:lnTo>
                    <a:lnTo>
                      <a:pt x="0" y="0"/>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4" name="Freeform 1908"/>
              <p:cNvSpPr>
                <a:spLocks/>
              </p:cNvSpPr>
              <p:nvPr/>
            </p:nvSpPr>
            <p:spPr bwMode="auto">
              <a:xfrm>
                <a:off x="8664" y="2695"/>
                <a:ext cx="2" cy="199"/>
              </a:xfrm>
              <a:custGeom>
                <a:avLst/>
                <a:gdLst/>
                <a:ahLst/>
                <a:cxnLst>
                  <a:cxn ang="0">
                    <a:pos x="2" y="199"/>
                  </a:cxn>
                  <a:cxn ang="0">
                    <a:pos x="0" y="153"/>
                  </a:cxn>
                  <a:cxn ang="0">
                    <a:pos x="0" y="199"/>
                  </a:cxn>
                  <a:cxn ang="0">
                    <a:pos x="2" y="199"/>
                  </a:cxn>
                </a:cxnLst>
                <a:rect l="0" t="0" r="r" b="b"/>
                <a:pathLst>
                  <a:path w="2" h="199">
                    <a:moveTo>
                      <a:pt x="2" y="199"/>
                    </a:moveTo>
                    <a:lnTo>
                      <a:pt x="0" y="153"/>
                    </a:lnTo>
                    <a:lnTo>
                      <a:pt x="0" y="199"/>
                    </a:lnTo>
                    <a:lnTo>
                      <a:pt x="2" y="199"/>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733" name="Freeform 1909"/>
            <p:cNvSpPr>
              <a:spLocks/>
            </p:cNvSpPr>
            <p:nvPr/>
          </p:nvSpPr>
          <p:spPr bwMode="auto">
            <a:xfrm>
              <a:off x="8448" y="2733"/>
              <a:ext cx="45" cy="197"/>
            </a:xfrm>
            <a:custGeom>
              <a:avLst/>
              <a:gdLst/>
              <a:ahLst/>
              <a:cxnLst>
                <a:cxn ang="0">
                  <a:pos x="9" y="189"/>
                </a:cxn>
                <a:cxn ang="0">
                  <a:pos x="9" y="196"/>
                </a:cxn>
                <a:cxn ang="0">
                  <a:pos x="45" y="196"/>
                </a:cxn>
                <a:cxn ang="0">
                  <a:pos x="45" y="0"/>
                </a:cxn>
                <a:cxn ang="0">
                  <a:pos x="0" y="4"/>
                </a:cxn>
                <a:cxn ang="0">
                  <a:pos x="0" y="189"/>
                </a:cxn>
                <a:cxn ang="0">
                  <a:pos x="9" y="189"/>
                </a:cxn>
              </a:cxnLst>
              <a:rect l="0" t="0" r="r" b="b"/>
              <a:pathLst>
                <a:path w="45" h="197">
                  <a:moveTo>
                    <a:pt x="9" y="189"/>
                  </a:moveTo>
                  <a:lnTo>
                    <a:pt x="9" y="196"/>
                  </a:lnTo>
                  <a:lnTo>
                    <a:pt x="45" y="196"/>
                  </a:lnTo>
                  <a:lnTo>
                    <a:pt x="45" y="0"/>
                  </a:lnTo>
                  <a:lnTo>
                    <a:pt x="0" y="4"/>
                  </a:lnTo>
                  <a:lnTo>
                    <a:pt x="0" y="189"/>
                  </a:lnTo>
                  <a:lnTo>
                    <a:pt x="9" y="189"/>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4" name="Freeform 1910"/>
            <p:cNvSpPr>
              <a:spLocks/>
            </p:cNvSpPr>
            <p:nvPr/>
          </p:nvSpPr>
          <p:spPr bwMode="auto">
            <a:xfrm>
              <a:off x="8448" y="2733"/>
              <a:ext cx="45" cy="182"/>
            </a:xfrm>
            <a:custGeom>
              <a:avLst/>
              <a:gdLst/>
              <a:ahLst/>
              <a:cxnLst>
                <a:cxn ang="0">
                  <a:pos x="9" y="175"/>
                </a:cxn>
                <a:cxn ang="0">
                  <a:pos x="9" y="182"/>
                </a:cxn>
                <a:cxn ang="0">
                  <a:pos x="45" y="182"/>
                </a:cxn>
                <a:cxn ang="0">
                  <a:pos x="45" y="0"/>
                </a:cxn>
                <a:cxn ang="0">
                  <a:pos x="31" y="0"/>
                </a:cxn>
                <a:cxn ang="0">
                  <a:pos x="28" y="2"/>
                </a:cxn>
                <a:cxn ang="0">
                  <a:pos x="7" y="2"/>
                </a:cxn>
                <a:cxn ang="0">
                  <a:pos x="2" y="4"/>
                </a:cxn>
                <a:cxn ang="0">
                  <a:pos x="0" y="4"/>
                </a:cxn>
                <a:cxn ang="0">
                  <a:pos x="0" y="175"/>
                </a:cxn>
                <a:cxn ang="0">
                  <a:pos x="9" y="175"/>
                </a:cxn>
              </a:cxnLst>
              <a:rect l="0" t="0" r="r" b="b"/>
              <a:pathLst>
                <a:path w="45" h="182">
                  <a:moveTo>
                    <a:pt x="9" y="175"/>
                  </a:moveTo>
                  <a:lnTo>
                    <a:pt x="9" y="182"/>
                  </a:lnTo>
                  <a:lnTo>
                    <a:pt x="45" y="182"/>
                  </a:lnTo>
                  <a:lnTo>
                    <a:pt x="45" y="0"/>
                  </a:lnTo>
                  <a:lnTo>
                    <a:pt x="31" y="0"/>
                  </a:lnTo>
                  <a:lnTo>
                    <a:pt x="28" y="2"/>
                  </a:lnTo>
                  <a:lnTo>
                    <a:pt x="7" y="2"/>
                  </a:lnTo>
                  <a:lnTo>
                    <a:pt x="2" y="4"/>
                  </a:lnTo>
                  <a:lnTo>
                    <a:pt x="0" y="4"/>
                  </a:lnTo>
                  <a:lnTo>
                    <a:pt x="0" y="175"/>
                  </a:lnTo>
                  <a:lnTo>
                    <a:pt x="9" y="175"/>
                  </a:lnTo>
                  <a:close/>
                </a:path>
              </a:pathLst>
            </a:custGeom>
            <a:solidFill>
              <a:srgbClr val="AE957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5" name="Freeform 1911"/>
            <p:cNvSpPr>
              <a:spLocks/>
            </p:cNvSpPr>
            <p:nvPr/>
          </p:nvSpPr>
          <p:spPr bwMode="auto">
            <a:xfrm>
              <a:off x="8448" y="2733"/>
              <a:ext cx="45" cy="168"/>
            </a:xfrm>
            <a:custGeom>
              <a:avLst/>
              <a:gdLst/>
              <a:ahLst/>
              <a:cxnLst>
                <a:cxn ang="0">
                  <a:pos x="45" y="0"/>
                </a:cxn>
                <a:cxn ang="0">
                  <a:pos x="31" y="0"/>
                </a:cxn>
                <a:cxn ang="0">
                  <a:pos x="28" y="2"/>
                </a:cxn>
                <a:cxn ang="0">
                  <a:pos x="7" y="2"/>
                </a:cxn>
                <a:cxn ang="0">
                  <a:pos x="2" y="4"/>
                </a:cxn>
                <a:cxn ang="0">
                  <a:pos x="0" y="4"/>
                </a:cxn>
                <a:cxn ang="0">
                  <a:pos x="0" y="160"/>
                </a:cxn>
                <a:cxn ang="0">
                  <a:pos x="4" y="160"/>
                </a:cxn>
                <a:cxn ang="0">
                  <a:pos x="4" y="163"/>
                </a:cxn>
                <a:cxn ang="0">
                  <a:pos x="9" y="163"/>
                </a:cxn>
                <a:cxn ang="0">
                  <a:pos x="9" y="168"/>
                </a:cxn>
                <a:cxn ang="0">
                  <a:pos x="45" y="168"/>
                </a:cxn>
                <a:cxn ang="0">
                  <a:pos x="45" y="0"/>
                </a:cxn>
              </a:cxnLst>
              <a:rect l="0" t="0" r="r" b="b"/>
              <a:pathLst>
                <a:path w="45" h="168">
                  <a:moveTo>
                    <a:pt x="45" y="0"/>
                  </a:moveTo>
                  <a:lnTo>
                    <a:pt x="31" y="0"/>
                  </a:lnTo>
                  <a:lnTo>
                    <a:pt x="28" y="2"/>
                  </a:lnTo>
                  <a:lnTo>
                    <a:pt x="7" y="2"/>
                  </a:lnTo>
                  <a:lnTo>
                    <a:pt x="2" y="4"/>
                  </a:lnTo>
                  <a:lnTo>
                    <a:pt x="0" y="4"/>
                  </a:lnTo>
                  <a:lnTo>
                    <a:pt x="0" y="160"/>
                  </a:lnTo>
                  <a:lnTo>
                    <a:pt x="4" y="160"/>
                  </a:lnTo>
                  <a:lnTo>
                    <a:pt x="4" y="163"/>
                  </a:lnTo>
                  <a:lnTo>
                    <a:pt x="9" y="163"/>
                  </a:lnTo>
                  <a:lnTo>
                    <a:pt x="9" y="168"/>
                  </a:lnTo>
                  <a:lnTo>
                    <a:pt x="45" y="168"/>
                  </a:lnTo>
                  <a:lnTo>
                    <a:pt x="45" y="0"/>
                  </a:lnTo>
                  <a:close/>
                </a:path>
              </a:pathLst>
            </a:custGeom>
            <a:solidFill>
              <a:srgbClr val="B7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6" name="Freeform 1912"/>
            <p:cNvSpPr>
              <a:spLocks/>
            </p:cNvSpPr>
            <p:nvPr/>
          </p:nvSpPr>
          <p:spPr bwMode="auto">
            <a:xfrm>
              <a:off x="8448" y="2733"/>
              <a:ext cx="45" cy="156"/>
            </a:xfrm>
            <a:custGeom>
              <a:avLst/>
              <a:gdLst/>
              <a:ahLst/>
              <a:cxnLst>
                <a:cxn ang="0">
                  <a:pos x="16" y="153"/>
                </a:cxn>
                <a:cxn ang="0">
                  <a:pos x="19" y="156"/>
                </a:cxn>
                <a:cxn ang="0">
                  <a:pos x="45" y="156"/>
                </a:cxn>
                <a:cxn ang="0">
                  <a:pos x="45" y="0"/>
                </a:cxn>
                <a:cxn ang="0">
                  <a:pos x="33" y="0"/>
                </a:cxn>
                <a:cxn ang="0">
                  <a:pos x="31" y="2"/>
                </a:cxn>
                <a:cxn ang="0">
                  <a:pos x="7" y="2"/>
                </a:cxn>
                <a:cxn ang="0">
                  <a:pos x="2" y="4"/>
                </a:cxn>
                <a:cxn ang="0">
                  <a:pos x="0" y="4"/>
                </a:cxn>
                <a:cxn ang="0">
                  <a:pos x="0" y="148"/>
                </a:cxn>
                <a:cxn ang="0">
                  <a:pos x="9" y="148"/>
                </a:cxn>
                <a:cxn ang="0">
                  <a:pos x="9" y="153"/>
                </a:cxn>
                <a:cxn ang="0">
                  <a:pos x="16" y="153"/>
                </a:cxn>
              </a:cxnLst>
              <a:rect l="0" t="0" r="r" b="b"/>
              <a:pathLst>
                <a:path w="45" h="156">
                  <a:moveTo>
                    <a:pt x="16" y="153"/>
                  </a:moveTo>
                  <a:lnTo>
                    <a:pt x="19" y="156"/>
                  </a:lnTo>
                  <a:lnTo>
                    <a:pt x="45" y="156"/>
                  </a:lnTo>
                  <a:lnTo>
                    <a:pt x="45" y="0"/>
                  </a:lnTo>
                  <a:lnTo>
                    <a:pt x="33" y="0"/>
                  </a:lnTo>
                  <a:lnTo>
                    <a:pt x="31" y="2"/>
                  </a:lnTo>
                  <a:lnTo>
                    <a:pt x="7" y="2"/>
                  </a:lnTo>
                  <a:lnTo>
                    <a:pt x="2" y="4"/>
                  </a:lnTo>
                  <a:lnTo>
                    <a:pt x="0" y="4"/>
                  </a:lnTo>
                  <a:lnTo>
                    <a:pt x="0" y="148"/>
                  </a:lnTo>
                  <a:lnTo>
                    <a:pt x="9" y="148"/>
                  </a:lnTo>
                  <a:lnTo>
                    <a:pt x="9" y="153"/>
                  </a:lnTo>
                  <a:lnTo>
                    <a:pt x="16" y="153"/>
                  </a:lnTo>
                  <a:close/>
                </a:path>
              </a:pathLst>
            </a:custGeom>
            <a:solidFill>
              <a:srgbClr val="BBA48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7" name="Freeform 1913"/>
            <p:cNvSpPr>
              <a:spLocks/>
            </p:cNvSpPr>
            <p:nvPr/>
          </p:nvSpPr>
          <p:spPr bwMode="auto">
            <a:xfrm>
              <a:off x="8448" y="2733"/>
              <a:ext cx="45" cy="142"/>
            </a:xfrm>
            <a:custGeom>
              <a:avLst/>
              <a:gdLst/>
              <a:ahLst/>
              <a:cxnLst>
                <a:cxn ang="0">
                  <a:pos x="16" y="139"/>
                </a:cxn>
                <a:cxn ang="0">
                  <a:pos x="19" y="141"/>
                </a:cxn>
                <a:cxn ang="0">
                  <a:pos x="45" y="141"/>
                </a:cxn>
                <a:cxn ang="0">
                  <a:pos x="45" y="0"/>
                </a:cxn>
                <a:cxn ang="0">
                  <a:pos x="33" y="0"/>
                </a:cxn>
                <a:cxn ang="0">
                  <a:pos x="31" y="2"/>
                </a:cxn>
                <a:cxn ang="0">
                  <a:pos x="7" y="2"/>
                </a:cxn>
                <a:cxn ang="0">
                  <a:pos x="2" y="4"/>
                </a:cxn>
                <a:cxn ang="0">
                  <a:pos x="0" y="4"/>
                </a:cxn>
                <a:cxn ang="0">
                  <a:pos x="0" y="134"/>
                </a:cxn>
                <a:cxn ang="0">
                  <a:pos x="9" y="134"/>
                </a:cxn>
                <a:cxn ang="0">
                  <a:pos x="9" y="139"/>
                </a:cxn>
                <a:cxn ang="0">
                  <a:pos x="16" y="139"/>
                </a:cxn>
              </a:cxnLst>
              <a:rect l="0" t="0" r="r" b="b"/>
              <a:pathLst>
                <a:path w="45" h="142">
                  <a:moveTo>
                    <a:pt x="16" y="139"/>
                  </a:moveTo>
                  <a:lnTo>
                    <a:pt x="19" y="141"/>
                  </a:lnTo>
                  <a:lnTo>
                    <a:pt x="45" y="141"/>
                  </a:lnTo>
                  <a:lnTo>
                    <a:pt x="45" y="0"/>
                  </a:lnTo>
                  <a:lnTo>
                    <a:pt x="33" y="0"/>
                  </a:lnTo>
                  <a:lnTo>
                    <a:pt x="31" y="2"/>
                  </a:lnTo>
                  <a:lnTo>
                    <a:pt x="7" y="2"/>
                  </a:lnTo>
                  <a:lnTo>
                    <a:pt x="2" y="4"/>
                  </a:lnTo>
                  <a:lnTo>
                    <a:pt x="0" y="4"/>
                  </a:lnTo>
                  <a:lnTo>
                    <a:pt x="0" y="134"/>
                  </a:lnTo>
                  <a:lnTo>
                    <a:pt x="9" y="134"/>
                  </a:lnTo>
                  <a:lnTo>
                    <a:pt x="9" y="139"/>
                  </a:lnTo>
                  <a:lnTo>
                    <a:pt x="16" y="139"/>
                  </a:lnTo>
                  <a:close/>
                </a:path>
              </a:pathLst>
            </a:custGeom>
            <a:solidFill>
              <a:srgbClr val="C1AC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8" name="Freeform 1914"/>
            <p:cNvSpPr>
              <a:spLocks/>
            </p:cNvSpPr>
            <p:nvPr/>
          </p:nvSpPr>
          <p:spPr bwMode="auto">
            <a:xfrm>
              <a:off x="8448" y="2733"/>
              <a:ext cx="45" cy="127"/>
            </a:xfrm>
            <a:custGeom>
              <a:avLst/>
              <a:gdLst/>
              <a:ahLst/>
              <a:cxnLst>
                <a:cxn ang="0">
                  <a:pos x="4" y="120"/>
                </a:cxn>
                <a:cxn ang="0">
                  <a:pos x="4" y="122"/>
                </a:cxn>
                <a:cxn ang="0">
                  <a:pos x="9" y="122"/>
                </a:cxn>
                <a:cxn ang="0">
                  <a:pos x="9" y="127"/>
                </a:cxn>
                <a:cxn ang="0">
                  <a:pos x="45" y="127"/>
                </a:cxn>
                <a:cxn ang="0">
                  <a:pos x="45" y="0"/>
                </a:cxn>
                <a:cxn ang="0">
                  <a:pos x="33" y="0"/>
                </a:cxn>
                <a:cxn ang="0">
                  <a:pos x="31" y="2"/>
                </a:cxn>
                <a:cxn ang="0">
                  <a:pos x="2" y="2"/>
                </a:cxn>
                <a:cxn ang="0">
                  <a:pos x="0" y="4"/>
                </a:cxn>
                <a:cxn ang="0">
                  <a:pos x="0" y="120"/>
                </a:cxn>
                <a:cxn ang="0">
                  <a:pos x="4" y="120"/>
                </a:cxn>
              </a:cxnLst>
              <a:rect l="0" t="0" r="r" b="b"/>
              <a:pathLst>
                <a:path w="45" h="127">
                  <a:moveTo>
                    <a:pt x="4" y="120"/>
                  </a:moveTo>
                  <a:lnTo>
                    <a:pt x="4" y="122"/>
                  </a:lnTo>
                  <a:lnTo>
                    <a:pt x="9" y="122"/>
                  </a:lnTo>
                  <a:lnTo>
                    <a:pt x="9" y="127"/>
                  </a:lnTo>
                  <a:lnTo>
                    <a:pt x="45" y="127"/>
                  </a:lnTo>
                  <a:lnTo>
                    <a:pt x="45" y="0"/>
                  </a:lnTo>
                  <a:lnTo>
                    <a:pt x="33" y="0"/>
                  </a:lnTo>
                  <a:lnTo>
                    <a:pt x="31" y="2"/>
                  </a:lnTo>
                  <a:lnTo>
                    <a:pt x="2" y="2"/>
                  </a:lnTo>
                  <a:lnTo>
                    <a:pt x="0" y="4"/>
                  </a:lnTo>
                  <a:lnTo>
                    <a:pt x="0" y="120"/>
                  </a:lnTo>
                  <a:lnTo>
                    <a:pt x="4" y="120"/>
                  </a:lnTo>
                  <a:close/>
                </a:path>
              </a:pathLst>
            </a:custGeom>
            <a:solidFill>
              <a:srgbClr val="C8B59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9" name="Freeform 1915"/>
            <p:cNvSpPr>
              <a:spLocks/>
            </p:cNvSpPr>
            <p:nvPr/>
          </p:nvSpPr>
          <p:spPr bwMode="auto">
            <a:xfrm>
              <a:off x="8448" y="2733"/>
              <a:ext cx="45" cy="113"/>
            </a:xfrm>
            <a:custGeom>
              <a:avLst/>
              <a:gdLst/>
              <a:ahLst/>
              <a:cxnLst>
                <a:cxn ang="0">
                  <a:pos x="9" y="108"/>
                </a:cxn>
                <a:cxn ang="0">
                  <a:pos x="9" y="112"/>
                </a:cxn>
                <a:cxn ang="0">
                  <a:pos x="45" y="112"/>
                </a:cxn>
                <a:cxn ang="0">
                  <a:pos x="45" y="0"/>
                </a:cxn>
                <a:cxn ang="0">
                  <a:pos x="33" y="0"/>
                </a:cxn>
                <a:cxn ang="0">
                  <a:pos x="31" y="2"/>
                </a:cxn>
                <a:cxn ang="0">
                  <a:pos x="2" y="2"/>
                </a:cxn>
                <a:cxn ang="0">
                  <a:pos x="0" y="4"/>
                </a:cxn>
                <a:cxn ang="0">
                  <a:pos x="0" y="108"/>
                </a:cxn>
                <a:cxn ang="0">
                  <a:pos x="9" y="108"/>
                </a:cxn>
              </a:cxnLst>
              <a:rect l="0" t="0" r="r" b="b"/>
              <a:pathLst>
                <a:path w="45" h="113">
                  <a:moveTo>
                    <a:pt x="9" y="108"/>
                  </a:moveTo>
                  <a:lnTo>
                    <a:pt x="9" y="112"/>
                  </a:lnTo>
                  <a:lnTo>
                    <a:pt x="45" y="112"/>
                  </a:lnTo>
                  <a:lnTo>
                    <a:pt x="45" y="0"/>
                  </a:lnTo>
                  <a:lnTo>
                    <a:pt x="33" y="0"/>
                  </a:lnTo>
                  <a:lnTo>
                    <a:pt x="31" y="2"/>
                  </a:lnTo>
                  <a:lnTo>
                    <a:pt x="2" y="2"/>
                  </a:lnTo>
                  <a:lnTo>
                    <a:pt x="0" y="4"/>
                  </a:lnTo>
                  <a:lnTo>
                    <a:pt x="0" y="108"/>
                  </a:lnTo>
                  <a:lnTo>
                    <a:pt x="9" y="108"/>
                  </a:lnTo>
                  <a:close/>
                </a:path>
              </a:pathLst>
            </a:custGeom>
            <a:solidFill>
              <a:srgbClr val="CBB99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0" name="Freeform 1916"/>
            <p:cNvSpPr>
              <a:spLocks/>
            </p:cNvSpPr>
            <p:nvPr/>
          </p:nvSpPr>
          <p:spPr bwMode="auto">
            <a:xfrm>
              <a:off x="8448" y="2733"/>
              <a:ext cx="45" cy="99"/>
            </a:xfrm>
            <a:custGeom>
              <a:avLst/>
              <a:gdLst/>
              <a:ahLst/>
              <a:cxnLst>
                <a:cxn ang="0">
                  <a:pos x="9" y="93"/>
                </a:cxn>
                <a:cxn ang="0">
                  <a:pos x="9" y="98"/>
                </a:cxn>
                <a:cxn ang="0">
                  <a:pos x="45" y="98"/>
                </a:cxn>
                <a:cxn ang="0">
                  <a:pos x="45" y="0"/>
                </a:cxn>
                <a:cxn ang="0">
                  <a:pos x="38" y="0"/>
                </a:cxn>
                <a:cxn ang="0">
                  <a:pos x="33" y="2"/>
                </a:cxn>
                <a:cxn ang="0">
                  <a:pos x="2" y="2"/>
                </a:cxn>
                <a:cxn ang="0">
                  <a:pos x="0" y="4"/>
                </a:cxn>
                <a:cxn ang="0">
                  <a:pos x="0" y="93"/>
                </a:cxn>
                <a:cxn ang="0">
                  <a:pos x="9" y="93"/>
                </a:cxn>
              </a:cxnLst>
              <a:rect l="0" t="0" r="r" b="b"/>
              <a:pathLst>
                <a:path w="45" h="99">
                  <a:moveTo>
                    <a:pt x="9" y="93"/>
                  </a:moveTo>
                  <a:lnTo>
                    <a:pt x="9" y="98"/>
                  </a:lnTo>
                  <a:lnTo>
                    <a:pt x="45" y="98"/>
                  </a:lnTo>
                  <a:lnTo>
                    <a:pt x="45" y="0"/>
                  </a:lnTo>
                  <a:lnTo>
                    <a:pt x="38" y="0"/>
                  </a:lnTo>
                  <a:lnTo>
                    <a:pt x="33" y="2"/>
                  </a:lnTo>
                  <a:lnTo>
                    <a:pt x="2" y="2"/>
                  </a:lnTo>
                  <a:lnTo>
                    <a:pt x="0" y="4"/>
                  </a:lnTo>
                  <a:lnTo>
                    <a:pt x="0" y="93"/>
                  </a:lnTo>
                  <a:lnTo>
                    <a:pt x="9" y="93"/>
                  </a:lnTo>
                  <a:close/>
                </a:path>
              </a:pathLst>
            </a:custGeom>
            <a:solidFill>
              <a:srgbClr val="D2C1AA"/>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1" name="Freeform 1917"/>
            <p:cNvSpPr>
              <a:spLocks/>
            </p:cNvSpPr>
            <p:nvPr/>
          </p:nvSpPr>
          <p:spPr bwMode="auto">
            <a:xfrm>
              <a:off x="8448" y="2733"/>
              <a:ext cx="45" cy="84"/>
            </a:xfrm>
            <a:custGeom>
              <a:avLst/>
              <a:gdLst/>
              <a:ahLst/>
              <a:cxnLst>
                <a:cxn ang="0">
                  <a:pos x="7" y="79"/>
                </a:cxn>
                <a:cxn ang="0">
                  <a:pos x="9" y="84"/>
                </a:cxn>
                <a:cxn ang="0">
                  <a:pos x="45" y="84"/>
                </a:cxn>
                <a:cxn ang="0">
                  <a:pos x="45" y="0"/>
                </a:cxn>
                <a:cxn ang="0">
                  <a:pos x="38" y="0"/>
                </a:cxn>
                <a:cxn ang="0">
                  <a:pos x="33" y="2"/>
                </a:cxn>
                <a:cxn ang="0">
                  <a:pos x="0" y="2"/>
                </a:cxn>
                <a:cxn ang="0">
                  <a:pos x="0" y="79"/>
                </a:cxn>
                <a:cxn ang="0">
                  <a:pos x="7" y="79"/>
                </a:cxn>
              </a:cxnLst>
              <a:rect l="0" t="0" r="r" b="b"/>
              <a:pathLst>
                <a:path w="45" h="84">
                  <a:moveTo>
                    <a:pt x="7" y="79"/>
                  </a:moveTo>
                  <a:lnTo>
                    <a:pt x="9" y="84"/>
                  </a:lnTo>
                  <a:lnTo>
                    <a:pt x="45" y="84"/>
                  </a:lnTo>
                  <a:lnTo>
                    <a:pt x="45" y="0"/>
                  </a:lnTo>
                  <a:lnTo>
                    <a:pt x="38" y="0"/>
                  </a:lnTo>
                  <a:lnTo>
                    <a:pt x="33" y="2"/>
                  </a:lnTo>
                  <a:lnTo>
                    <a:pt x="0" y="2"/>
                  </a:lnTo>
                  <a:lnTo>
                    <a:pt x="0" y="79"/>
                  </a:lnTo>
                  <a:lnTo>
                    <a:pt x="7" y="79"/>
                  </a:lnTo>
                  <a:close/>
                </a:path>
              </a:pathLst>
            </a:custGeom>
            <a:solidFill>
              <a:srgbClr val="D7C8B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2" name="Freeform 1918"/>
            <p:cNvSpPr>
              <a:spLocks/>
            </p:cNvSpPr>
            <p:nvPr/>
          </p:nvSpPr>
          <p:spPr bwMode="auto">
            <a:xfrm>
              <a:off x="8448" y="2733"/>
              <a:ext cx="45" cy="70"/>
            </a:xfrm>
            <a:custGeom>
              <a:avLst/>
              <a:gdLst/>
              <a:ahLst/>
              <a:cxnLst>
                <a:cxn ang="0">
                  <a:pos x="45" y="0"/>
                </a:cxn>
                <a:cxn ang="0">
                  <a:pos x="38" y="0"/>
                </a:cxn>
                <a:cxn ang="0">
                  <a:pos x="33" y="2"/>
                </a:cxn>
                <a:cxn ang="0">
                  <a:pos x="0" y="2"/>
                </a:cxn>
                <a:cxn ang="0">
                  <a:pos x="0" y="67"/>
                </a:cxn>
                <a:cxn ang="0">
                  <a:pos x="9" y="67"/>
                </a:cxn>
                <a:cxn ang="0">
                  <a:pos x="9" y="69"/>
                </a:cxn>
                <a:cxn ang="0">
                  <a:pos x="45" y="69"/>
                </a:cxn>
                <a:cxn ang="0">
                  <a:pos x="45" y="0"/>
                </a:cxn>
              </a:cxnLst>
              <a:rect l="0" t="0" r="r" b="b"/>
              <a:pathLst>
                <a:path w="45" h="70">
                  <a:moveTo>
                    <a:pt x="45" y="0"/>
                  </a:moveTo>
                  <a:lnTo>
                    <a:pt x="38" y="0"/>
                  </a:lnTo>
                  <a:lnTo>
                    <a:pt x="33" y="2"/>
                  </a:lnTo>
                  <a:lnTo>
                    <a:pt x="0" y="2"/>
                  </a:lnTo>
                  <a:lnTo>
                    <a:pt x="0" y="67"/>
                  </a:lnTo>
                  <a:lnTo>
                    <a:pt x="9" y="67"/>
                  </a:lnTo>
                  <a:lnTo>
                    <a:pt x="9" y="69"/>
                  </a:lnTo>
                  <a:lnTo>
                    <a:pt x="45" y="69"/>
                  </a:lnTo>
                  <a:lnTo>
                    <a:pt x="45" y="0"/>
                  </a:lnTo>
                  <a:close/>
                </a:path>
              </a:pathLst>
            </a:custGeom>
            <a:solidFill>
              <a:srgbClr val="DDD1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3" name="Freeform 1919"/>
            <p:cNvSpPr>
              <a:spLocks/>
            </p:cNvSpPr>
            <p:nvPr/>
          </p:nvSpPr>
          <p:spPr bwMode="auto">
            <a:xfrm>
              <a:off x="8448" y="2733"/>
              <a:ext cx="45" cy="55"/>
            </a:xfrm>
            <a:custGeom>
              <a:avLst/>
              <a:gdLst/>
              <a:ahLst/>
              <a:cxnLst>
                <a:cxn ang="0">
                  <a:pos x="45" y="0"/>
                </a:cxn>
                <a:cxn ang="0">
                  <a:pos x="40" y="0"/>
                </a:cxn>
                <a:cxn ang="0">
                  <a:pos x="38" y="2"/>
                </a:cxn>
                <a:cxn ang="0">
                  <a:pos x="0" y="2"/>
                </a:cxn>
                <a:cxn ang="0">
                  <a:pos x="0" y="52"/>
                </a:cxn>
                <a:cxn ang="0">
                  <a:pos x="9" y="52"/>
                </a:cxn>
                <a:cxn ang="0">
                  <a:pos x="9" y="55"/>
                </a:cxn>
                <a:cxn ang="0">
                  <a:pos x="45" y="55"/>
                </a:cxn>
                <a:cxn ang="0">
                  <a:pos x="45" y="0"/>
                </a:cxn>
              </a:cxnLst>
              <a:rect l="0" t="0" r="r" b="b"/>
              <a:pathLst>
                <a:path w="45" h="55">
                  <a:moveTo>
                    <a:pt x="45" y="0"/>
                  </a:moveTo>
                  <a:lnTo>
                    <a:pt x="40" y="0"/>
                  </a:lnTo>
                  <a:lnTo>
                    <a:pt x="38" y="2"/>
                  </a:lnTo>
                  <a:lnTo>
                    <a:pt x="0" y="2"/>
                  </a:lnTo>
                  <a:lnTo>
                    <a:pt x="0" y="52"/>
                  </a:lnTo>
                  <a:lnTo>
                    <a:pt x="9" y="52"/>
                  </a:lnTo>
                  <a:lnTo>
                    <a:pt x="9" y="55"/>
                  </a:lnTo>
                  <a:lnTo>
                    <a:pt x="45" y="55"/>
                  </a:lnTo>
                  <a:lnTo>
                    <a:pt x="45" y="0"/>
                  </a:lnTo>
                  <a:close/>
                </a:path>
              </a:pathLst>
            </a:custGeom>
            <a:solidFill>
              <a:srgbClr val="E5D7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4" name="Freeform 1920"/>
            <p:cNvSpPr>
              <a:spLocks/>
            </p:cNvSpPr>
            <p:nvPr/>
          </p:nvSpPr>
          <p:spPr bwMode="auto">
            <a:xfrm>
              <a:off x="8448" y="2733"/>
              <a:ext cx="45" cy="41"/>
            </a:xfrm>
            <a:custGeom>
              <a:avLst/>
              <a:gdLst/>
              <a:ahLst/>
              <a:cxnLst>
                <a:cxn ang="0">
                  <a:pos x="9" y="38"/>
                </a:cxn>
                <a:cxn ang="0">
                  <a:pos x="9" y="40"/>
                </a:cxn>
                <a:cxn ang="0">
                  <a:pos x="45" y="40"/>
                </a:cxn>
                <a:cxn ang="0">
                  <a:pos x="45" y="0"/>
                </a:cxn>
                <a:cxn ang="0">
                  <a:pos x="0" y="2"/>
                </a:cxn>
                <a:cxn ang="0">
                  <a:pos x="0" y="38"/>
                </a:cxn>
                <a:cxn ang="0">
                  <a:pos x="9" y="38"/>
                </a:cxn>
              </a:cxnLst>
              <a:rect l="0" t="0" r="r" b="b"/>
              <a:pathLst>
                <a:path w="45" h="41">
                  <a:moveTo>
                    <a:pt x="9" y="38"/>
                  </a:moveTo>
                  <a:lnTo>
                    <a:pt x="9" y="40"/>
                  </a:lnTo>
                  <a:lnTo>
                    <a:pt x="45" y="40"/>
                  </a:lnTo>
                  <a:lnTo>
                    <a:pt x="45" y="0"/>
                  </a:lnTo>
                  <a:lnTo>
                    <a:pt x="0" y="2"/>
                  </a:lnTo>
                  <a:lnTo>
                    <a:pt x="0" y="38"/>
                  </a:lnTo>
                  <a:lnTo>
                    <a:pt x="9" y="38"/>
                  </a:lnTo>
                  <a:close/>
                </a:path>
              </a:pathLst>
            </a:custGeom>
            <a:solidFill>
              <a:srgbClr val="EADFC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5" name="Freeform 1921"/>
            <p:cNvSpPr>
              <a:spLocks/>
            </p:cNvSpPr>
            <p:nvPr/>
          </p:nvSpPr>
          <p:spPr bwMode="auto">
            <a:xfrm>
              <a:off x="8503" y="2692"/>
              <a:ext cx="156" cy="212"/>
            </a:xfrm>
            <a:custGeom>
              <a:avLst/>
              <a:gdLst/>
              <a:ahLst/>
              <a:cxnLst>
                <a:cxn ang="0">
                  <a:pos x="2" y="180"/>
                </a:cxn>
                <a:cxn ang="0">
                  <a:pos x="4" y="201"/>
                </a:cxn>
                <a:cxn ang="0">
                  <a:pos x="9" y="201"/>
                </a:cxn>
                <a:cxn ang="0">
                  <a:pos x="11" y="204"/>
                </a:cxn>
                <a:cxn ang="0">
                  <a:pos x="16" y="204"/>
                </a:cxn>
                <a:cxn ang="0">
                  <a:pos x="21" y="206"/>
                </a:cxn>
                <a:cxn ang="0">
                  <a:pos x="33" y="206"/>
                </a:cxn>
                <a:cxn ang="0">
                  <a:pos x="38" y="208"/>
                </a:cxn>
                <a:cxn ang="0">
                  <a:pos x="60" y="208"/>
                </a:cxn>
                <a:cxn ang="0">
                  <a:pos x="64" y="211"/>
                </a:cxn>
                <a:cxn ang="0">
                  <a:pos x="110" y="211"/>
                </a:cxn>
                <a:cxn ang="0">
                  <a:pos x="115" y="208"/>
                </a:cxn>
                <a:cxn ang="0">
                  <a:pos x="134" y="208"/>
                </a:cxn>
                <a:cxn ang="0">
                  <a:pos x="139" y="206"/>
                </a:cxn>
                <a:cxn ang="0">
                  <a:pos x="148" y="206"/>
                </a:cxn>
                <a:cxn ang="0">
                  <a:pos x="153" y="204"/>
                </a:cxn>
                <a:cxn ang="0">
                  <a:pos x="151" y="153"/>
                </a:cxn>
                <a:cxn ang="0">
                  <a:pos x="151" y="103"/>
                </a:cxn>
                <a:cxn ang="0">
                  <a:pos x="153" y="52"/>
                </a:cxn>
                <a:cxn ang="0">
                  <a:pos x="155" y="0"/>
                </a:cxn>
                <a:cxn ang="0">
                  <a:pos x="151" y="0"/>
                </a:cxn>
                <a:cxn ang="0">
                  <a:pos x="146" y="2"/>
                </a:cxn>
                <a:cxn ang="0">
                  <a:pos x="117" y="2"/>
                </a:cxn>
                <a:cxn ang="0">
                  <a:pos x="112" y="4"/>
                </a:cxn>
                <a:cxn ang="0">
                  <a:pos x="93" y="4"/>
                </a:cxn>
                <a:cxn ang="0">
                  <a:pos x="88" y="7"/>
                </a:cxn>
                <a:cxn ang="0">
                  <a:pos x="81" y="7"/>
                </a:cxn>
                <a:cxn ang="0">
                  <a:pos x="76" y="9"/>
                </a:cxn>
                <a:cxn ang="0">
                  <a:pos x="67" y="9"/>
                </a:cxn>
                <a:cxn ang="0">
                  <a:pos x="62" y="12"/>
                </a:cxn>
                <a:cxn ang="0">
                  <a:pos x="52" y="12"/>
                </a:cxn>
                <a:cxn ang="0">
                  <a:pos x="47" y="14"/>
                </a:cxn>
                <a:cxn ang="0">
                  <a:pos x="43" y="14"/>
                </a:cxn>
                <a:cxn ang="0">
                  <a:pos x="38" y="16"/>
                </a:cxn>
                <a:cxn ang="0">
                  <a:pos x="28" y="16"/>
                </a:cxn>
                <a:cxn ang="0">
                  <a:pos x="23" y="19"/>
                </a:cxn>
                <a:cxn ang="0">
                  <a:pos x="21" y="19"/>
                </a:cxn>
                <a:cxn ang="0">
                  <a:pos x="16" y="21"/>
                </a:cxn>
                <a:cxn ang="0">
                  <a:pos x="11" y="21"/>
                </a:cxn>
                <a:cxn ang="0">
                  <a:pos x="7" y="24"/>
                </a:cxn>
                <a:cxn ang="0">
                  <a:pos x="2" y="47"/>
                </a:cxn>
                <a:cxn ang="0">
                  <a:pos x="0" y="69"/>
                </a:cxn>
                <a:cxn ang="0">
                  <a:pos x="0" y="156"/>
                </a:cxn>
                <a:cxn ang="0">
                  <a:pos x="2" y="180"/>
                </a:cxn>
              </a:cxnLst>
              <a:rect l="0" t="0" r="r" b="b"/>
              <a:pathLst>
                <a:path w="156" h="212">
                  <a:moveTo>
                    <a:pt x="2" y="180"/>
                  </a:moveTo>
                  <a:lnTo>
                    <a:pt x="4" y="201"/>
                  </a:lnTo>
                  <a:lnTo>
                    <a:pt x="9" y="201"/>
                  </a:lnTo>
                  <a:lnTo>
                    <a:pt x="11" y="204"/>
                  </a:lnTo>
                  <a:lnTo>
                    <a:pt x="16" y="204"/>
                  </a:lnTo>
                  <a:lnTo>
                    <a:pt x="21" y="206"/>
                  </a:lnTo>
                  <a:lnTo>
                    <a:pt x="33" y="206"/>
                  </a:lnTo>
                  <a:lnTo>
                    <a:pt x="38" y="208"/>
                  </a:lnTo>
                  <a:lnTo>
                    <a:pt x="60" y="208"/>
                  </a:lnTo>
                  <a:lnTo>
                    <a:pt x="64" y="211"/>
                  </a:lnTo>
                  <a:lnTo>
                    <a:pt x="110" y="211"/>
                  </a:lnTo>
                  <a:lnTo>
                    <a:pt x="115" y="208"/>
                  </a:lnTo>
                  <a:lnTo>
                    <a:pt x="134" y="208"/>
                  </a:lnTo>
                  <a:lnTo>
                    <a:pt x="139" y="206"/>
                  </a:lnTo>
                  <a:lnTo>
                    <a:pt x="148" y="206"/>
                  </a:lnTo>
                  <a:lnTo>
                    <a:pt x="153" y="204"/>
                  </a:lnTo>
                  <a:lnTo>
                    <a:pt x="151" y="153"/>
                  </a:lnTo>
                  <a:lnTo>
                    <a:pt x="151" y="103"/>
                  </a:lnTo>
                  <a:lnTo>
                    <a:pt x="153" y="52"/>
                  </a:lnTo>
                  <a:lnTo>
                    <a:pt x="155" y="0"/>
                  </a:lnTo>
                  <a:lnTo>
                    <a:pt x="151" y="0"/>
                  </a:lnTo>
                  <a:lnTo>
                    <a:pt x="146" y="2"/>
                  </a:lnTo>
                  <a:lnTo>
                    <a:pt x="117" y="2"/>
                  </a:lnTo>
                  <a:lnTo>
                    <a:pt x="112" y="4"/>
                  </a:lnTo>
                  <a:lnTo>
                    <a:pt x="93" y="4"/>
                  </a:lnTo>
                  <a:lnTo>
                    <a:pt x="88" y="7"/>
                  </a:lnTo>
                  <a:lnTo>
                    <a:pt x="81" y="7"/>
                  </a:lnTo>
                  <a:lnTo>
                    <a:pt x="76" y="9"/>
                  </a:lnTo>
                  <a:lnTo>
                    <a:pt x="67" y="9"/>
                  </a:lnTo>
                  <a:lnTo>
                    <a:pt x="62" y="12"/>
                  </a:lnTo>
                  <a:lnTo>
                    <a:pt x="52" y="12"/>
                  </a:lnTo>
                  <a:lnTo>
                    <a:pt x="47" y="14"/>
                  </a:lnTo>
                  <a:lnTo>
                    <a:pt x="43" y="14"/>
                  </a:lnTo>
                  <a:lnTo>
                    <a:pt x="38" y="16"/>
                  </a:lnTo>
                  <a:lnTo>
                    <a:pt x="28" y="16"/>
                  </a:lnTo>
                  <a:lnTo>
                    <a:pt x="23" y="19"/>
                  </a:lnTo>
                  <a:lnTo>
                    <a:pt x="21" y="19"/>
                  </a:lnTo>
                  <a:lnTo>
                    <a:pt x="16" y="21"/>
                  </a:lnTo>
                  <a:lnTo>
                    <a:pt x="11" y="21"/>
                  </a:lnTo>
                  <a:lnTo>
                    <a:pt x="7" y="24"/>
                  </a:lnTo>
                  <a:lnTo>
                    <a:pt x="2" y="47"/>
                  </a:lnTo>
                  <a:lnTo>
                    <a:pt x="0" y="69"/>
                  </a:lnTo>
                  <a:lnTo>
                    <a:pt x="0" y="156"/>
                  </a:lnTo>
                  <a:lnTo>
                    <a:pt x="2" y="18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6" name="Freeform 1922"/>
            <p:cNvSpPr>
              <a:spLocks/>
            </p:cNvSpPr>
            <p:nvPr/>
          </p:nvSpPr>
          <p:spPr bwMode="auto">
            <a:xfrm>
              <a:off x="8503" y="2695"/>
              <a:ext cx="151" cy="201"/>
            </a:xfrm>
            <a:custGeom>
              <a:avLst/>
              <a:gdLst/>
              <a:ahLst/>
              <a:cxnLst>
                <a:cxn ang="0">
                  <a:pos x="0" y="86"/>
                </a:cxn>
                <a:cxn ang="0">
                  <a:pos x="0" y="148"/>
                </a:cxn>
                <a:cxn ang="0">
                  <a:pos x="4" y="192"/>
                </a:cxn>
                <a:cxn ang="0">
                  <a:pos x="11" y="194"/>
                </a:cxn>
                <a:cxn ang="0">
                  <a:pos x="21" y="196"/>
                </a:cxn>
                <a:cxn ang="0">
                  <a:pos x="28" y="196"/>
                </a:cxn>
                <a:cxn ang="0">
                  <a:pos x="38" y="199"/>
                </a:cxn>
                <a:cxn ang="0">
                  <a:pos x="47" y="199"/>
                </a:cxn>
                <a:cxn ang="0">
                  <a:pos x="57" y="201"/>
                </a:cxn>
                <a:cxn ang="0">
                  <a:pos x="98" y="201"/>
                </a:cxn>
                <a:cxn ang="0">
                  <a:pos x="107" y="199"/>
                </a:cxn>
                <a:cxn ang="0">
                  <a:pos x="127" y="199"/>
                </a:cxn>
                <a:cxn ang="0">
                  <a:pos x="134" y="196"/>
                </a:cxn>
                <a:cxn ang="0">
                  <a:pos x="141" y="196"/>
                </a:cxn>
                <a:cxn ang="0">
                  <a:pos x="148" y="194"/>
                </a:cxn>
                <a:cxn ang="0">
                  <a:pos x="148" y="95"/>
                </a:cxn>
                <a:cxn ang="0">
                  <a:pos x="151" y="47"/>
                </a:cxn>
                <a:cxn ang="0">
                  <a:pos x="151" y="0"/>
                </a:cxn>
                <a:cxn ang="0">
                  <a:pos x="120" y="0"/>
                </a:cxn>
                <a:cxn ang="0">
                  <a:pos x="115" y="2"/>
                </a:cxn>
                <a:cxn ang="0">
                  <a:pos x="98" y="2"/>
                </a:cxn>
                <a:cxn ang="0">
                  <a:pos x="93" y="4"/>
                </a:cxn>
                <a:cxn ang="0">
                  <a:pos x="83" y="4"/>
                </a:cxn>
                <a:cxn ang="0">
                  <a:pos x="79" y="7"/>
                </a:cxn>
                <a:cxn ang="0">
                  <a:pos x="64" y="7"/>
                </a:cxn>
                <a:cxn ang="0">
                  <a:pos x="60" y="9"/>
                </a:cxn>
                <a:cxn ang="0">
                  <a:pos x="55" y="9"/>
                </a:cxn>
                <a:cxn ang="0">
                  <a:pos x="52" y="12"/>
                </a:cxn>
                <a:cxn ang="0">
                  <a:pos x="43" y="12"/>
                </a:cxn>
                <a:cxn ang="0">
                  <a:pos x="38" y="14"/>
                </a:cxn>
                <a:cxn ang="0">
                  <a:pos x="33" y="14"/>
                </a:cxn>
                <a:cxn ang="0">
                  <a:pos x="28" y="16"/>
                </a:cxn>
                <a:cxn ang="0">
                  <a:pos x="23" y="16"/>
                </a:cxn>
                <a:cxn ang="0">
                  <a:pos x="19" y="19"/>
                </a:cxn>
                <a:cxn ang="0">
                  <a:pos x="11" y="19"/>
                </a:cxn>
                <a:cxn ang="0">
                  <a:pos x="7" y="21"/>
                </a:cxn>
                <a:cxn ang="0">
                  <a:pos x="0" y="86"/>
                </a:cxn>
              </a:cxnLst>
              <a:rect l="0" t="0" r="r" b="b"/>
              <a:pathLst>
                <a:path w="151" h="201">
                  <a:moveTo>
                    <a:pt x="0" y="86"/>
                  </a:moveTo>
                  <a:lnTo>
                    <a:pt x="0" y="148"/>
                  </a:lnTo>
                  <a:lnTo>
                    <a:pt x="4" y="192"/>
                  </a:lnTo>
                  <a:lnTo>
                    <a:pt x="11" y="194"/>
                  </a:lnTo>
                  <a:lnTo>
                    <a:pt x="21" y="196"/>
                  </a:lnTo>
                  <a:lnTo>
                    <a:pt x="28" y="196"/>
                  </a:lnTo>
                  <a:lnTo>
                    <a:pt x="38" y="199"/>
                  </a:lnTo>
                  <a:lnTo>
                    <a:pt x="47" y="199"/>
                  </a:lnTo>
                  <a:lnTo>
                    <a:pt x="57" y="201"/>
                  </a:lnTo>
                  <a:lnTo>
                    <a:pt x="98" y="201"/>
                  </a:lnTo>
                  <a:lnTo>
                    <a:pt x="107" y="199"/>
                  </a:lnTo>
                  <a:lnTo>
                    <a:pt x="127" y="199"/>
                  </a:lnTo>
                  <a:lnTo>
                    <a:pt x="134" y="196"/>
                  </a:lnTo>
                  <a:lnTo>
                    <a:pt x="141" y="196"/>
                  </a:lnTo>
                  <a:lnTo>
                    <a:pt x="148" y="194"/>
                  </a:lnTo>
                  <a:lnTo>
                    <a:pt x="148" y="95"/>
                  </a:lnTo>
                  <a:lnTo>
                    <a:pt x="151" y="47"/>
                  </a:lnTo>
                  <a:lnTo>
                    <a:pt x="151" y="0"/>
                  </a:lnTo>
                  <a:lnTo>
                    <a:pt x="120" y="0"/>
                  </a:lnTo>
                  <a:lnTo>
                    <a:pt x="115" y="2"/>
                  </a:lnTo>
                  <a:lnTo>
                    <a:pt x="98" y="2"/>
                  </a:lnTo>
                  <a:lnTo>
                    <a:pt x="93" y="4"/>
                  </a:lnTo>
                  <a:lnTo>
                    <a:pt x="83" y="4"/>
                  </a:lnTo>
                  <a:lnTo>
                    <a:pt x="79" y="7"/>
                  </a:lnTo>
                  <a:lnTo>
                    <a:pt x="64" y="7"/>
                  </a:lnTo>
                  <a:lnTo>
                    <a:pt x="60" y="9"/>
                  </a:lnTo>
                  <a:lnTo>
                    <a:pt x="55" y="9"/>
                  </a:lnTo>
                  <a:lnTo>
                    <a:pt x="52" y="12"/>
                  </a:lnTo>
                  <a:lnTo>
                    <a:pt x="43" y="12"/>
                  </a:lnTo>
                  <a:lnTo>
                    <a:pt x="38" y="14"/>
                  </a:lnTo>
                  <a:lnTo>
                    <a:pt x="33" y="14"/>
                  </a:lnTo>
                  <a:lnTo>
                    <a:pt x="28" y="16"/>
                  </a:lnTo>
                  <a:lnTo>
                    <a:pt x="23" y="16"/>
                  </a:lnTo>
                  <a:lnTo>
                    <a:pt x="19" y="19"/>
                  </a:lnTo>
                  <a:lnTo>
                    <a:pt x="11" y="19"/>
                  </a:lnTo>
                  <a:lnTo>
                    <a:pt x="7" y="21"/>
                  </a:lnTo>
                  <a:lnTo>
                    <a:pt x="0" y="86"/>
                  </a:lnTo>
                  <a:close/>
                </a:path>
              </a:pathLst>
            </a:custGeom>
            <a:solidFill>
              <a:srgbClr val="AE927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7" name="Freeform 1923"/>
            <p:cNvSpPr>
              <a:spLocks/>
            </p:cNvSpPr>
            <p:nvPr/>
          </p:nvSpPr>
          <p:spPr bwMode="auto">
            <a:xfrm>
              <a:off x="8503" y="2695"/>
              <a:ext cx="149" cy="194"/>
            </a:xfrm>
            <a:custGeom>
              <a:avLst/>
              <a:gdLst/>
              <a:ahLst/>
              <a:cxnLst>
                <a:cxn ang="0">
                  <a:pos x="0" y="84"/>
                </a:cxn>
                <a:cxn ang="0">
                  <a:pos x="0" y="144"/>
                </a:cxn>
                <a:cxn ang="0">
                  <a:pos x="2" y="165"/>
                </a:cxn>
                <a:cxn ang="0">
                  <a:pos x="7" y="187"/>
                </a:cxn>
                <a:cxn ang="0">
                  <a:pos x="11" y="187"/>
                </a:cxn>
                <a:cxn ang="0">
                  <a:pos x="19" y="189"/>
                </a:cxn>
                <a:cxn ang="0">
                  <a:pos x="28" y="192"/>
                </a:cxn>
                <a:cxn ang="0">
                  <a:pos x="47" y="192"/>
                </a:cxn>
                <a:cxn ang="0">
                  <a:pos x="57" y="194"/>
                </a:cxn>
                <a:cxn ang="0">
                  <a:pos x="95" y="194"/>
                </a:cxn>
                <a:cxn ang="0">
                  <a:pos x="105" y="192"/>
                </a:cxn>
                <a:cxn ang="0">
                  <a:pos x="122" y="192"/>
                </a:cxn>
                <a:cxn ang="0">
                  <a:pos x="131" y="189"/>
                </a:cxn>
                <a:cxn ang="0">
                  <a:pos x="139" y="187"/>
                </a:cxn>
                <a:cxn ang="0">
                  <a:pos x="143" y="187"/>
                </a:cxn>
                <a:cxn ang="0">
                  <a:pos x="143" y="93"/>
                </a:cxn>
                <a:cxn ang="0">
                  <a:pos x="146" y="45"/>
                </a:cxn>
                <a:cxn ang="0">
                  <a:pos x="148" y="0"/>
                </a:cxn>
                <a:cxn ang="0">
                  <a:pos x="122" y="0"/>
                </a:cxn>
                <a:cxn ang="0">
                  <a:pos x="112" y="2"/>
                </a:cxn>
                <a:cxn ang="0">
                  <a:pos x="103" y="2"/>
                </a:cxn>
                <a:cxn ang="0">
                  <a:pos x="95" y="4"/>
                </a:cxn>
                <a:cxn ang="0">
                  <a:pos x="86" y="4"/>
                </a:cxn>
                <a:cxn ang="0">
                  <a:pos x="76" y="7"/>
                </a:cxn>
                <a:cxn ang="0">
                  <a:pos x="69" y="7"/>
                </a:cxn>
                <a:cxn ang="0">
                  <a:pos x="50" y="12"/>
                </a:cxn>
                <a:cxn ang="0">
                  <a:pos x="40" y="12"/>
                </a:cxn>
                <a:cxn ang="0">
                  <a:pos x="33" y="14"/>
                </a:cxn>
                <a:cxn ang="0">
                  <a:pos x="23" y="16"/>
                </a:cxn>
                <a:cxn ang="0">
                  <a:pos x="16" y="19"/>
                </a:cxn>
                <a:cxn ang="0">
                  <a:pos x="7" y="21"/>
                </a:cxn>
                <a:cxn ang="0">
                  <a:pos x="2" y="64"/>
                </a:cxn>
                <a:cxn ang="0">
                  <a:pos x="0" y="84"/>
                </a:cxn>
              </a:cxnLst>
              <a:rect l="0" t="0" r="r" b="b"/>
              <a:pathLst>
                <a:path w="149" h="194">
                  <a:moveTo>
                    <a:pt x="0" y="84"/>
                  </a:moveTo>
                  <a:lnTo>
                    <a:pt x="0" y="144"/>
                  </a:lnTo>
                  <a:lnTo>
                    <a:pt x="2" y="165"/>
                  </a:lnTo>
                  <a:lnTo>
                    <a:pt x="7" y="187"/>
                  </a:lnTo>
                  <a:lnTo>
                    <a:pt x="11" y="187"/>
                  </a:lnTo>
                  <a:lnTo>
                    <a:pt x="19" y="189"/>
                  </a:lnTo>
                  <a:lnTo>
                    <a:pt x="28" y="192"/>
                  </a:lnTo>
                  <a:lnTo>
                    <a:pt x="47" y="192"/>
                  </a:lnTo>
                  <a:lnTo>
                    <a:pt x="57" y="194"/>
                  </a:lnTo>
                  <a:lnTo>
                    <a:pt x="95" y="194"/>
                  </a:lnTo>
                  <a:lnTo>
                    <a:pt x="105" y="192"/>
                  </a:lnTo>
                  <a:lnTo>
                    <a:pt x="122" y="192"/>
                  </a:lnTo>
                  <a:lnTo>
                    <a:pt x="131" y="189"/>
                  </a:lnTo>
                  <a:lnTo>
                    <a:pt x="139" y="187"/>
                  </a:lnTo>
                  <a:lnTo>
                    <a:pt x="143" y="187"/>
                  </a:lnTo>
                  <a:lnTo>
                    <a:pt x="143" y="93"/>
                  </a:lnTo>
                  <a:lnTo>
                    <a:pt x="146" y="45"/>
                  </a:lnTo>
                  <a:lnTo>
                    <a:pt x="148" y="0"/>
                  </a:lnTo>
                  <a:lnTo>
                    <a:pt x="122" y="0"/>
                  </a:lnTo>
                  <a:lnTo>
                    <a:pt x="112" y="2"/>
                  </a:lnTo>
                  <a:lnTo>
                    <a:pt x="103" y="2"/>
                  </a:lnTo>
                  <a:lnTo>
                    <a:pt x="95" y="4"/>
                  </a:lnTo>
                  <a:lnTo>
                    <a:pt x="86" y="4"/>
                  </a:lnTo>
                  <a:lnTo>
                    <a:pt x="76" y="7"/>
                  </a:lnTo>
                  <a:lnTo>
                    <a:pt x="69" y="7"/>
                  </a:lnTo>
                  <a:lnTo>
                    <a:pt x="50" y="12"/>
                  </a:lnTo>
                  <a:lnTo>
                    <a:pt x="40" y="12"/>
                  </a:lnTo>
                  <a:lnTo>
                    <a:pt x="33" y="14"/>
                  </a:lnTo>
                  <a:lnTo>
                    <a:pt x="23" y="16"/>
                  </a:lnTo>
                  <a:lnTo>
                    <a:pt x="16" y="19"/>
                  </a:lnTo>
                  <a:lnTo>
                    <a:pt x="7" y="21"/>
                  </a:lnTo>
                  <a:lnTo>
                    <a:pt x="2" y="64"/>
                  </a:lnTo>
                  <a:lnTo>
                    <a:pt x="0" y="84"/>
                  </a:lnTo>
                  <a:close/>
                </a:path>
              </a:pathLst>
            </a:custGeom>
            <a:solidFill>
              <a:srgbClr val="B195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8" name="Freeform 1924"/>
            <p:cNvSpPr>
              <a:spLocks/>
            </p:cNvSpPr>
            <p:nvPr/>
          </p:nvSpPr>
          <p:spPr bwMode="auto">
            <a:xfrm>
              <a:off x="8503" y="2695"/>
              <a:ext cx="146" cy="187"/>
            </a:xfrm>
            <a:custGeom>
              <a:avLst/>
              <a:gdLst/>
              <a:ahLst/>
              <a:cxnLst>
                <a:cxn ang="0">
                  <a:pos x="112" y="184"/>
                </a:cxn>
                <a:cxn ang="0">
                  <a:pos x="120" y="182"/>
                </a:cxn>
                <a:cxn ang="0">
                  <a:pos x="127" y="182"/>
                </a:cxn>
                <a:cxn ang="0">
                  <a:pos x="134" y="180"/>
                </a:cxn>
                <a:cxn ang="0">
                  <a:pos x="141" y="180"/>
                </a:cxn>
                <a:cxn ang="0">
                  <a:pos x="141" y="88"/>
                </a:cxn>
                <a:cxn ang="0">
                  <a:pos x="143" y="45"/>
                </a:cxn>
                <a:cxn ang="0">
                  <a:pos x="146" y="0"/>
                </a:cxn>
                <a:cxn ang="0">
                  <a:pos x="127" y="0"/>
                </a:cxn>
                <a:cxn ang="0">
                  <a:pos x="120" y="2"/>
                </a:cxn>
                <a:cxn ang="0">
                  <a:pos x="103" y="2"/>
                </a:cxn>
                <a:cxn ang="0">
                  <a:pos x="93" y="4"/>
                </a:cxn>
                <a:cxn ang="0">
                  <a:pos x="83" y="4"/>
                </a:cxn>
                <a:cxn ang="0">
                  <a:pos x="76" y="7"/>
                </a:cxn>
                <a:cxn ang="0">
                  <a:pos x="67" y="7"/>
                </a:cxn>
                <a:cxn ang="0">
                  <a:pos x="57" y="9"/>
                </a:cxn>
                <a:cxn ang="0">
                  <a:pos x="50" y="12"/>
                </a:cxn>
                <a:cxn ang="0">
                  <a:pos x="40" y="14"/>
                </a:cxn>
                <a:cxn ang="0">
                  <a:pos x="33" y="14"/>
                </a:cxn>
                <a:cxn ang="0">
                  <a:pos x="23" y="16"/>
                </a:cxn>
                <a:cxn ang="0">
                  <a:pos x="16" y="19"/>
                </a:cxn>
                <a:cxn ang="0">
                  <a:pos x="7" y="21"/>
                </a:cxn>
                <a:cxn ang="0">
                  <a:pos x="4" y="43"/>
                </a:cxn>
                <a:cxn ang="0">
                  <a:pos x="0" y="81"/>
                </a:cxn>
                <a:cxn ang="0">
                  <a:pos x="0" y="120"/>
                </a:cxn>
                <a:cxn ang="0">
                  <a:pos x="2" y="141"/>
                </a:cxn>
                <a:cxn ang="0">
                  <a:pos x="2" y="160"/>
                </a:cxn>
                <a:cxn ang="0">
                  <a:pos x="7" y="180"/>
                </a:cxn>
                <a:cxn ang="0">
                  <a:pos x="11" y="182"/>
                </a:cxn>
                <a:cxn ang="0">
                  <a:pos x="19" y="182"/>
                </a:cxn>
                <a:cxn ang="0">
                  <a:pos x="28" y="184"/>
                </a:cxn>
                <a:cxn ang="0">
                  <a:pos x="35" y="184"/>
                </a:cxn>
                <a:cxn ang="0">
                  <a:pos x="45" y="187"/>
                </a:cxn>
                <a:cxn ang="0">
                  <a:pos x="83" y="187"/>
                </a:cxn>
                <a:cxn ang="0">
                  <a:pos x="93" y="184"/>
                </a:cxn>
                <a:cxn ang="0">
                  <a:pos x="112" y="184"/>
                </a:cxn>
              </a:cxnLst>
              <a:rect l="0" t="0" r="r" b="b"/>
              <a:pathLst>
                <a:path w="146" h="187">
                  <a:moveTo>
                    <a:pt x="112" y="184"/>
                  </a:moveTo>
                  <a:lnTo>
                    <a:pt x="120" y="182"/>
                  </a:lnTo>
                  <a:lnTo>
                    <a:pt x="127" y="182"/>
                  </a:lnTo>
                  <a:lnTo>
                    <a:pt x="134" y="180"/>
                  </a:lnTo>
                  <a:lnTo>
                    <a:pt x="141" y="180"/>
                  </a:lnTo>
                  <a:lnTo>
                    <a:pt x="141" y="88"/>
                  </a:lnTo>
                  <a:lnTo>
                    <a:pt x="143" y="45"/>
                  </a:lnTo>
                  <a:lnTo>
                    <a:pt x="146" y="0"/>
                  </a:lnTo>
                  <a:lnTo>
                    <a:pt x="127" y="0"/>
                  </a:lnTo>
                  <a:lnTo>
                    <a:pt x="120" y="2"/>
                  </a:lnTo>
                  <a:lnTo>
                    <a:pt x="103" y="2"/>
                  </a:lnTo>
                  <a:lnTo>
                    <a:pt x="93" y="4"/>
                  </a:lnTo>
                  <a:lnTo>
                    <a:pt x="83" y="4"/>
                  </a:lnTo>
                  <a:lnTo>
                    <a:pt x="76" y="7"/>
                  </a:lnTo>
                  <a:lnTo>
                    <a:pt x="67" y="7"/>
                  </a:lnTo>
                  <a:lnTo>
                    <a:pt x="57" y="9"/>
                  </a:lnTo>
                  <a:lnTo>
                    <a:pt x="50" y="12"/>
                  </a:lnTo>
                  <a:lnTo>
                    <a:pt x="40" y="14"/>
                  </a:lnTo>
                  <a:lnTo>
                    <a:pt x="33" y="14"/>
                  </a:lnTo>
                  <a:lnTo>
                    <a:pt x="23" y="16"/>
                  </a:lnTo>
                  <a:lnTo>
                    <a:pt x="16" y="19"/>
                  </a:lnTo>
                  <a:lnTo>
                    <a:pt x="7" y="21"/>
                  </a:lnTo>
                  <a:lnTo>
                    <a:pt x="4" y="43"/>
                  </a:lnTo>
                  <a:lnTo>
                    <a:pt x="0" y="81"/>
                  </a:lnTo>
                  <a:lnTo>
                    <a:pt x="0" y="120"/>
                  </a:lnTo>
                  <a:lnTo>
                    <a:pt x="2" y="141"/>
                  </a:lnTo>
                  <a:lnTo>
                    <a:pt x="2" y="160"/>
                  </a:lnTo>
                  <a:lnTo>
                    <a:pt x="7" y="180"/>
                  </a:lnTo>
                  <a:lnTo>
                    <a:pt x="11" y="182"/>
                  </a:lnTo>
                  <a:lnTo>
                    <a:pt x="19" y="182"/>
                  </a:lnTo>
                  <a:lnTo>
                    <a:pt x="28" y="184"/>
                  </a:lnTo>
                  <a:lnTo>
                    <a:pt x="35" y="184"/>
                  </a:lnTo>
                  <a:lnTo>
                    <a:pt x="45" y="187"/>
                  </a:lnTo>
                  <a:lnTo>
                    <a:pt x="83" y="187"/>
                  </a:lnTo>
                  <a:lnTo>
                    <a:pt x="93" y="184"/>
                  </a:lnTo>
                  <a:lnTo>
                    <a:pt x="112" y="184"/>
                  </a:lnTo>
                  <a:close/>
                </a:path>
              </a:pathLst>
            </a:custGeom>
            <a:solidFill>
              <a:srgbClr val="B79B7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9" name="Freeform 1925"/>
            <p:cNvSpPr>
              <a:spLocks/>
            </p:cNvSpPr>
            <p:nvPr/>
          </p:nvSpPr>
          <p:spPr bwMode="auto">
            <a:xfrm>
              <a:off x="8503" y="2695"/>
              <a:ext cx="141" cy="180"/>
            </a:xfrm>
            <a:custGeom>
              <a:avLst/>
              <a:gdLst/>
              <a:ahLst/>
              <a:cxnLst>
                <a:cxn ang="0">
                  <a:pos x="35" y="177"/>
                </a:cxn>
                <a:cxn ang="0">
                  <a:pos x="45" y="180"/>
                </a:cxn>
                <a:cxn ang="0">
                  <a:pos x="81" y="180"/>
                </a:cxn>
                <a:cxn ang="0">
                  <a:pos x="91" y="177"/>
                </a:cxn>
                <a:cxn ang="0">
                  <a:pos x="107" y="177"/>
                </a:cxn>
                <a:cxn ang="0">
                  <a:pos x="117" y="175"/>
                </a:cxn>
                <a:cxn ang="0">
                  <a:pos x="124" y="175"/>
                </a:cxn>
                <a:cxn ang="0">
                  <a:pos x="131" y="172"/>
                </a:cxn>
                <a:cxn ang="0">
                  <a:pos x="136" y="170"/>
                </a:cxn>
                <a:cxn ang="0">
                  <a:pos x="136" y="86"/>
                </a:cxn>
                <a:cxn ang="0">
                  <a:pos x="141" y="0"/>
                </a:cxn>
                <a:cxn ang="0">
                  <a:pos x="124" y="0"/>
                </a:cxn>
                <a:cxn ang="0">
                  <a:pos x="117" y="2"/>
                </a:cxn>
                <a:cxn ang="0">
                  <a:pos x="100" y="2"/>
                </a:cxn>
                <a:cxn ang="0">
                  <a:pos x="81" y="7"/>
                </a:cxn>
                <a:cxn ang="0">
                  <a:pos x="74" y="7"/>
                </a:cxn>
                <a:cxn ang="0">
                  <a:pos x="64" y="9"/>
                </a:cxn>
                <a:cxn ang="0">
                  <a:pos x="57" y="9"/>
                </a:cxn>
                <a:cxn ang="0">
                  <a:pos x="47" y="12"/>
                </a:cxn>
                <a:cxn ang="0">
                  <a:pos x="40" y="14"/>
                </a:cxn>
                <a:cxn ang="0">
                  <a:pos x="31" y="16"/>
                </a:cxn>
                <a:cxn ang="0">
                  <a:pos x="23" y="16"/>
                </a:cxn>
                <a:cxn ang="0">
                  <a:pos x="14" y="19"/>
                </a:cxn>
                <a:cxn ang="0">
                  <a:pos x="7" y="21"/>
                </a:cxn>
                <a:cxn ang="0">
                  <a:pos x="4" y="43"/>
                </a:cxn>
                <a:cxn ang="0">
                  <a:pos x="2" y="62"/>
                </a:cxn>
                <a:cxn ang="0">
                  <a:pos x="2" y="79"/>
                </a:cxn>
                <a:cxn ang="0">
                  <a:pos x="0" y="98"/>
                </a:cxn>
                <a:cxn ang="0">
                  <a:pos x="0" y="117"/>
                </a:cxn>
                <a:cxn ang="0">
                  <a:pos x="2" y="136"/>
                </a:cxn>
                <a:cxn ang="0">
                  <a:pos x="4" y="153"/>
                </a:cxn>
                <a:cxn ang="0">
                  <a:pos x="7" y="172"/>
                </a:cxn>
                <a:cxn ang="0">
                  <a:pos x="11" y="175"/>
                </a:cxn>
                <a:cxn ang="0">
                  <a:pos x="19" y="177"/>
                </a:cxn>
                <a:cxn ang="0">
                  <a:pos x="35" y="177"/>
                </a:cxn>
              </a:cxnLst>
              <a:rect l="0" t="0" r="r" b="b"/>
              <a:pathLst>
                <a:path w="141" h="180">
                  <a:moveTo>
                    <a:pt x="35" y="177"/>
                  </a:moveTo>
                  <a:lnTo>
                    <a:pt x="45" y="180"/>
                  </a:lnTo>
                  <a:lnTo>
                    <a:pt x="81" y="180"/>
                  </a:lnTo>
                  <a:lnTo>
                    <a:pt x="91" y="177"/>
                  </a:lnTo>
                  <a:lnTo>
                    <a:pt x="107" y="177"/>
                  </a:lnTo>
                  <a:lnTo>
                    <a:pt x="117" y="175"/>
                  </a:lnTo>
                  <a:lnTo>
                    <a:pt x="124" y="175"/>
                  </a:lnTo>
                  <a:lnTo>
                    <a:pt x="131" y="172"/>
                  </a:lnTo>
                  <a:lnTo>
                    <a:pt x="136" y="170"/>
                  </a:lnTo>
                  <a:lnTo>
                    <a:pt x="136" y="86"/>
                  </a:lnTo>
                  <a:lnTo>
                    <a:pt x="141" y="0"/>
                  </a:lnTo>
                  <a:lnTo>
                    <a:pt x="124" y="0"/>
                  </a:lnTo>
                  <a:lnTo>
                    <a:pt x="117" y="2"/>
                  </a:lnTo>
                  <a:lnTo>
                    <a:pt x="100" y="2"/>
                  </a:lnTo>
                  <a:lnTo>
                    <a:pt x="81" y="7"/>
                  </a:lnTo>
                  <a:lnTo>
                    <a:pt x="74" y="7"/>
                  </a:lnTo>
                  <a:lnTo>
                    <a:pt x="64" y="9"/>
                  </a:lnTo>
                  <a:lnTo>
                    <a:pt x="57" y="9"/>
                  </a:lnTo>
                  <a:lnTo>
                    <a:pt x="47" y="12"/>
                  </a:lnTo>
                  <a:lnTo>
                    <a:pt x="40" y="14"/>
                  </a:lnTo>
                  <a:lnTo>
                    <a:pt x="31" y="16"/>
                  </a:lnTo>
                  <a:lnTo>
                    <a:pt x="23" y="16"/>
                  </a:lnTo>
                  <a:lnTo>
                    <a:pt x="14" y="19"/>
                  </a:lnTo>
                  <a:lnTo>
                    <a:pt x="7" y="21"/>
                  </a:lnTo>
                  <a:lnTo>
                    <a:pt x="4" y="43"/>
                  </a:lnTo>
                  <a:lnTo>
                    <a:pt x="2" y="62"/>
                  </a:lnTo>
                  <a:lnTo>
                    <a:pt x="2" y="79"/>
                  </a:lnTo>
                  <a:lnTo>
                    <a:pt x="0" y="98"/>
                  </a:lnTo>
                  <a:lnTo>
                    <a:pt x="0" y="117"/>
                  </a:lnTo>
                  <a:lnTo>
                    <a:pt x="2" y="136"/>
                  </a:lnTo>
                  <a:lnTo>
                    <a:pt x="4" y="153"/>
                  </a:lnTo>
                  <a:lnTo>
                    <a:pt x="7" y="172"/>
                  </a:lnTo>
                  <a:lnTo>
                    <a:pt x="11" y="175"/>
                  </a:lnTo>
                  <a:lnTo>
                    <a:pt x="19" y="177"/>
                  </a:lnTo>
                  <a:lnTo>
                    <a:pt x="35" y="177"/>
                  </a:lnTo>
                  <a:close/>
                </a:path>
              </a:pathLst>
            </a:custGeom>
            <a:solidFill>
              <a:srgbClr val="BB9F8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0" name="Freeform 1926"/>
            <p:cNvSpPr>
              <a:spLocks/>
            </p:cNvSpPr>
            <p:nvPr/>
          </p:nvSpPr>
          <p:spPr bwMode="auto">
            <a:xfrm>
              <a:off x="8503" y="2695"/>
              <a:ext cx="139" cy="172"/>
            </a:xfrm>
            <a:custGeom>
              <a:avLst/>
              <a:gdLst/>
              <a:ahLst/>
              <a:cxnLst>
                <a:cxn ang="0">
                  <a:pos x="79" y="172"/>
                </a:cxn>
                <a:cxn ang="0">
                  <a:pos x="88" y="170"/>
                </a:cxn>
                <a:cxn ang="0">
                  <a:pos x="98" y="170"/>
                </a:cxn>
                <a:cxn ang="0">
                  <a:pos x="105" y="167"/>
                </a:cxn>
                <a:cxn ang="0">
                  <a:pos x="115" y="167"/>
                </a:cxn>
                <a:cxn ang="0">
                  <a:pos x="122" y="165"/>
                </a:cxn>
                <a:cxn ang="0">
                  <a:pos x="127" y="165"/>
                </a:cxn>
                <a:cxn ang="0">
                  <a:pos x="134" y="163"/>
                </a:cxn>
                <a:cxn ang="0">
                  <a:pos x="131" y="122"/>
                </a:cxn>
                <a:cxn ang="0">
                  <a:pos x="139" y="0"/>
                </a:cxn>
                <a:cxn ang="0">
                  <a:pos x="129" y="0"/>
                </a:cxn>
                <a:cxn ang="0">
                  <a:pos x="122" y="2"/>
                </a:cxn>
                <a:cxn ang="0">
                  <a:pos x="105" y="2"/>
                </a:cxn>
                <a:cxn ang="0">
                  <a:pos x="98" y="4"/>
                </a:cxn>
                <a:cxn ang="0">
                  <a:pos x="88" y="4"/>
                </a:cxn>
                <a:cxn ang="0">
                  <a:pos x="81" y="7"/>
                </a:cxn>
                <a:cxn ang="0">
                  <a:pos x="71" y="7"/>
                </a:cxn>
                <a:cxn ang="0">
                  <a:pos x="64" y="9"/>
                </a:cxn>
                <a:cxn ang="0">
                  <a:pos x="55" y="9"/>
                </a:cxn>
                <a:cxn ang="0">
                  <a:pos x="47" y="12"/>
                </a:cxn>
                <a:cxn ang="0">
                  <a:pos x="38" y="14"/>
                </a:cxn>
                <a:cxn ang="0">
                  <a:pos x="23" y="19"/>
                </a:cxn>
                <a:cxn ang="0">
                  <a:pos x="14" y="19"/>
                </a:cxn>
                <a:cxn ang="0">
                  <a:pos x="7" y="21"/>
                </a:cxn>
                <a:cxn ang="0">
                  <a:pos x="2" y="60"/>
                </a:cxn>
                <a:cxn ang="0">
                  <a:pos x="2" y="79"/>
                </a:cxn>
                <a:cxn ang="0">
                  <a:pos x="0" y="95"/>
                </a:cxn>
                <a:cxn ang="0">
                  <a:pos x="2" y="112"/>
                </a:cxn>
                <a:cxn ang="0">
                  <a:pos x="2" y="132"/>
                </a:cxn>
                <a:cxn ang="0">
                  <a:pos x="4" y="148"/>
                </a:cxn>
                <a:cxn ang="0">
                  <a:pos x="7" y="167"/>
                </a:cxn>
                <a:cxn ang="0">
                  <a:pos x="11" y="167"/>
                </a:cxn>
                <a:cxn ang="0">
                  <a:pos x="19" y="170"/>
                </a:cxn>
                <a:cxn ang="0">
                  <a:pos x="26" y="170"/>
                </a:cxn>
                <a:cxn ang="0">
                  <a:pos x="35" y="172"/>
                </a:cxn>
                <a:cxn ang="0">
                  <a:pos x="79" y="172"/>
                </a:cxn>
              </a:cxnLst>
              <a:rect l="0" t="0" r="r" b="b"/>
              <a:pathLst>
                <a:path w="139" h="172">
                  <a:moveTo>
                    <a:pt x="79" y="172"/>
                  </a:moveTo>
                  <a:lnTo>
                    <a:pt x="88" y="170"/>
                  </a:lnTo>
                  <a:lnTo>
                    <a:pt x="98" y="170"/>
                  </a:lnTo>
                  <a:lnTo>
                    <a:pt x="105" y="167"/>
                  </a:lnTo>
                  <a:lnTo>
                    <a:pt x="115" y="167"/>
                  </a:lnTo>
                  <a:lnTo>
                    <a:pt x="122" y="165"/>
                  </a:lnTo>
                  <a:lnTo>
                    <a:pt x="127" y="165"/>
                  </a:lnTo>
                  <a:lnTo>
                    <a:pt x="134" y="163"/>
                  </a:lnTo>
                  <a:lnTo>
                    <a:pt x="131" y="122"/>
                  </a:lnTo>
                  <a:lnTo>
                    <a:pt x="139" y="0"/>
                  </a:lnTo>
                  <a:lnTo>
                    <a:pt x="129" y="0"/>
                  </a:lnTo>
                  <a:lnTo>
                    <a:pt x="122" y="2"/>
                  </a:lnTo>
                  <a:lnTo>
                    <a:pt x="105" y="2"/>
                  </a:lnTo>
                  <a:lnTo>
                    <a:pt x="98" y="4"/>
                  </a:lnTo>
                  <a:lnTo>
                    <a:pt x="88" y="4"/>
                  </a:lnTo>
                  <a:lnTo>
                    <a:pt x="81" y="7"/>
                  </a:lnTo>
                  <a:lnTo>
                    <a:pt x="71" y="7"/>
                  </a:lnTo>
                  <a:lnTo>
                    <a:pt x="64" y="9"/>
                  </a:lnTo>
                  <a:lnTo>
                    <a:pt x="55" y="9"/>
                  </a:lnTo>
                  <a:lnTo>
                    <a:pt x="47" y="12"/>
                  </a:lnTo>
                  <a:lnTo>
                    <a:pt x="38" y="14"/>
                  </a:lnTo>
                  <a:lnTo>
                    <a:pt x="23" y="19"/>
                  </a:lnTo>
                  <a:lnTo>
                    <a:pt x="14" y="19"/>
                  </a:lnTo>
                  <a:lnTo>
                    <a:pt x="7" y="21"/>
                  </a:lnTo>
                  <a:lnTo>
                    <a:pt x="2" y="60"/>
                  </a:lnTo>
                  <a:lnTo>
                    <a:pt x="2" y="79"/>
                  </a:lnTo>
                  <a:lnTo>
                    <a:pt x="0" y="95"/>
                  </a:lnTo>
                  <a:lnTo>
                    <a:pt x="2" y="112"/>
                  </a:lnTo>
                  <a:lnTo>
                    <a:pt x="2" y="132"/>
                  </a:lnTo>
                  <a:lnTo>
                    <a:pt x="4" y="148"/>
                  </a:lnTo>
                  <a:lnTo>
                    <a:pt x="7" y="167"/>
                  </a:lnTo>
                  <a:lnTo>
                    <a:pt x="11" y="167"/>
                  </a:lnTo>
                  <a:lnTo>
                    <a:pt x="19" y="170"/>
                  </a:lnTo>
                  <a:lnTo>
                    <a:pt x="26" y="170"/>
                  </a:lnTo>
                  <a:lnTo>
                    <a:pt x="35" y="172"/>
                  </a:lnTo>
                  <a:lnTo>
                    <a:pt x="79" y="172"/>
                  </a:lnTo>
                  <a:close/>
                </a:path>
              </a:pathLst>
            </a:custGeom>
            <a:solidFill>
              <a:srgbClr val="C1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1" name="Freeform 1927"/>
            <p:cNvSpPr>
              <a:spLocks/>
            </p:cNvSpPr>
            <p:nvPr/>
          </p:nvSpPr>
          <p:spPr bwMode="auto">
            <a:xfrm>
              <a:off x="8505" y="2695"/>
              <a:ext cx="132" cy="165"/>
            </a:xfrm>
            <a:custGeom>
              <a:avLst/>
              <a:gdLst/>
              <a:ahLst/>
              <a:cxnLst>
                <a:cxn ang="0">
                  <a:pos x="0" y="57"/>
                </a:cxn>
                <a:cxn ang="0">
                  <a:pos x="0" y="127"/>
                </a:cxn>
                <a:cxn ang="0">
                  <a:pos x="4" y="160"/>
                </a:cxn>
                <a:cxn ang="0">
                  <a:pos x="9" y="163"/>
                </a:cxn>
                <a:cxn ang="0">
                  <a:pos x="16" y="163"/>
                </a:cxn>
                <a:cxn ang="0">
                  <a:pos x="24" y="165"/>
                </a:cxn>
                <a:cxn ang="0">
                  <a:pos x="67" y="165"/>
                </a:cxn>
                <a:cxn ang="0">
                  <a:pos x="76" y="163"/>
                </a:cxn>
                <a:cxn ang="0">
                  <a:pos x="93" y="163"/>
                </a:cxn>
                <a:cxn ang="0">
                  <a:pos x="100" y="160"/>
                </a:cxn>
                <a:cxn ang="0">
                  <a:pos x="108" y="160"/>
                </a:cxn>
                <a:cxn ang="0">
                  <a:pos x="122" y="155"/>
                </a:cxn>
                <a:cxn ang="0">
                  <a:pos x="127" y="155"/>
                </a:cxn>
                <a:cxn ang="0">
                  <a:pos x="127" y="79"/>
                </a:cxn>
                <a:cxn ang="0">
                  <a:pos x="129" y="40"/>
                </a:cxn>
                <a:cxn ang="0">
                  <a:pos x="132" y="0"/>
                </a:cxn>
                <a:cxn ang="0">
                  <a:pos x="124" y="2"/>
                </a:cxn>
                <a:cxn ang="0">
                  <a:pos x="100" y="2"/>
                </a:cxn>
                <a:cxn ang="0">
                  <a:pos x="93" y="4"/>
                </a:cxn>
                <a:cxn ang="0">
                  <a:pos x="84" y="4"/>
                </a:cxn>
                <a:cxn ang="0">
                  <a:pos x="76" y="7"/>
                </a:cxn>
                <a:cxn ang="0">
                  <a:pos x="67" y="7"/>
                </a:cxn>
                <a:cxn ang="0">
                  <a:pos x="52" y="12"/>
                </a:cxn>
                <a:cxn ang="0">
                  <a:pos x="43" y="12"/>
                </a:cxn>
                <a:cxn ang="0">
                  <a:pos x="28" y="16"/>
                </a:cxn>
                <a:cxn ang="0">
                  <a:pos x="19" y="19"/>
                </a:cxn>
                <a:cxn ang="0">
                  <a:pos x="12" y="21"/>
                </a:cxn>
                <a:cxn ang="0">
                  <a:pos x="4" y="21"/>
                </a:cxn>
                <a:cxn ang="0">
                  <a:pos x="2" y="40"/>
                </a:cxn>
                <a:cxn ang="0">
                  <a:pos x="0" y="57"/>
                </a:cxn>
              </a:cxnLst>
              <a:rect l="0" t="0" r="r" b="b"/>
              <a:pathLst>
                <a:path w="132" h="165">
                  <a:moveTo>
                    <a:pt x="0" y="57"/>
                  </a:moveTo>
                  <a:lnTo>
                    <a:pt x="0" y="127"/>
                  </a:lnTo>
                  <a:lnTo>
                    <a:pt x="4" y="160"/>
                  </a:lnTo>
                  <a:lnTo>
                    <a:pt x="9" y="163"/>
                  </a:lnTo>
                  <a:lnTo>
                    <a:pt x="16" y="163"/>
                  </a:lnTo>
                  <a:lnTo>
                    <a:pt x="24" y="165"/>
                  </a:lnTo>
                  <a:lnTo>
                    <a:pt x="67" y="165"/>
                  </a:lnTo>
                  <a:lnTo>
                    <a:pt x="76" y="163"/>
                  </a:lnTo>
                  <a:lnTo>
                    <a:pt x="93" y="163"/>
                  </a:lnTo>
                  <a:lnTo>
                    <a:pt x="100" y="160"/>
                  </a:lnTo>
                  <a:lnTo>
                    <a:pt x="108" y="160"/>
                  </a:lnTo>
                  <a:lnTo>
                    <a:pt x="122" y="155"/>
                  </a:lnTo>
                  <a:lnTo>
                    <a:pt x="127" y="155"/>
                  </a:lnTo>
                  <a:lnTo>
                    <a:pt x="127" y="79"/>
                  </a:lnTo>
                  <a:lnTo>
                    <a:pt x="129" y="40"/>
                  </a:lnTo>
                  <a:lnTo>
                    <a:pt x="132" y="0"/>
                  </a:lnTo>
                  <a:lnTo>
                    <a:pt x="124" y="2"/>
                  </a:lnTo>
                  <a:lnTo>
                    <a:pt x="100" y="2"/>
                  </a:lnTo>
                  <a:lnTo>
                    <a:pt x="93" y="4"/>
                  </a:lnTo>
                  <a:lnTo>
                    <a:pt x="84" y="4"/>
                  </a:lnTo>
                  <a:lnTo>
                    <a:pt x="76" y="7"/>
                  </a:lnTo>
                  <a:lnTo>
                    <a:pt x="67" y="7"/>
                  </a:lnTo>
                  <a:lnTo>
                    <a:pt x="52" y="12"/>
                  </a:lnTo>
                  <a:lnTo>
                    <a:pt x="43" y="12"/>
                  </a:lnTo>
                  <a:lnTo>
                    <a:pt x="28" y="16"/>
                  </a:lnTo>
                  <a:lnTo>
                    <a:pt x="19" y="19"/>
                  </a:lnTo>
                  <a:lnTo>
                    <a:pt x="12" y="21"/>
                  </a:lnTo>
                  <a:lnTo>
                    <a:pt x="4" y="21"/>
                  </a:lnTo>
                  <a:lnTo>
                    <a:pt x="2" y="40"/>
                  </a:lnTo>
                  <a:lnTo>
                    <a:pt x="0" y="57"/>
                  </a:lnTo>
                  <a:close/>
                </a:path>
              </a:pathLst>
            </a:custGeom>
            <a:solidFill>
              <a:srgbClr val="C4A89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2" name="Freeform 1928"/>
            <p:cNvSpPr>
              <a:spLocks/>
            </p:cNvSpPr>
            <p:nvPr/>
          </p:nvSpPr>
          <p:spPr bwMode="auto">
            <a:xfrm>
              <a:off x="8505" y="2697"/>
              <a:ext cx="130" cy="156"/>
            </a:xfrm>
            <a:custGeom>
              <a:avLst/>
              <a:gdLst/>
              <a:ahLst/>
              <a:cxnLst>
                <a:cxn ang="0">
                  <a:pos x="2" y="136"/>
                </a:cxn>
                <a:cxn ang="0">
                  <a:pos x="4" y="151"/>
                </a:cxn>
                <a:cxn ang="0">
                  <a:pos x="9" y="153"/>
                </a:cxn>
                <a:cxn ang="0">
                  <a:pos x="16" y="155"/>
                </a:cxn>
                <a:cxn ang="0">
                  <a:pos x="64" y="155"/>
                </a:cxn>
                <a:cxn ang="0">
                  <a:pos x="74" y="153"/>
                </a:cxn>
                <a:cxn ang="0">
                  <a:pos x="91" y="153"/>
                </a:cxn>
                <a:cxn ang="0">
                  <a:pos x="105" y="148"/>
                </a:cxn>
                <a:cxn ang="0">
                  <a:pos x="112" y="148"/>
                </a:cxn>
                <a:cxn ang="0">
                  <a:pos x="117" y="146"/>
                </a:cxn>
                <a:cxn ang="0">
                  <a:pos x="124" y="146"/>
                </a:cxn>
                <a:cxn ang="0">
                  <a:pos x="122" y="127"/>
                </a:cxn>
                <a:cxn ang="0">
                  <a:pos x="122" y="107"/>
                </a:cxn>
                <a:cxn ang="0">
                  <a:pos x="124" y="91"/>
                </a:cxn>
                <a:cxn ang="0">
                  <a:pos x="124" y="55"/>
                </a:cxn>
                <a:cxn ang="0">
                  <a:pos x="127" y="35"/>
                </a:cxn>
                <a:cxn ang="0">
                  <a:pos x="127" y="19"/>
                </a:cxn>
                <a:cxn ang="0">
                  <a:pos x="129" y="0"/>
                </a:cxn>
                <a:cxn ang="0">
                  <a:pos x="105" y="0"/>
                </a:cxn>
                <a:cxn ang="0">
                  <a:pos x="98" y="2"/>
                </a:cxn>
                <a:cxn ang="0">
                  <a:pos x="91" y="2"/>
                </a:cxn>
                <a:cxn ang="0">
                  <a:pos x="84" y="4"/>
                </a:cxn>
                <a:cxn ang="0">
                  <a:pos x="74" y="4"/>
                </a:cxn>
                <a:cxn ang="0">
                  <a:pos x="67" y="7"/>
                </a:cxn>
                <a:cxn ang="0">
                  <a:pos x="57" y="7"/>
                </a:cxn>
                <a:cxn ang="0">
                  <a:pos x="50" y="9"/>
                </a:cxn>
                <a:cxn ang="0">
                  <a:pos x="43" y="9"/>
                </a:cxn>
                <a:cxn ang="0">
                  <a:pos x="36" y="12"/>
                </a:cxn>
                <a:cxn ang="0">
                  <a:pos x="26" y="14"/>
                </a:cxn>
                <a:cxn ang="0">
                  <a:pos x="12" y="19"/>
                </a:cxn>
                <a:cxn ang="0">
                  <a:pos x="4" y="19"/>
                </a:cxn>
                <a:cxn ang="0">
                  <a:pos x="2" y="38"/>
                </a:cxn>
                <a:cxn ang="0">
                  <a:pos x="2" y="55"/>
                </a:cxn>
                <a:cxn ang="0">
                  <a:pos x="0" y="72"/>
                </a:cxn>
                <a:cxn ang="0">
                  <a:pos x="0" y="120"/>
                </a:cxn>
                <a:cxn ang="0">
                  <a:pos x="2" y="136"/>
                </a:cxn>
              </a:cxnLst>
              <a:rect l="0" t="0" r="r" b="b"/>
              <a:pathLst>
                <a:path w="130" h="156">
                  <a:moveTo>
                    <a:pt x="2" y="136"/>
                  </a:moveTo>
                  <a:lnTo>
                    <a:pt x="4" y="151"/>
                  </a:lnTo>
                  <a:lnTo>
                    <a:pt x="9" y="153"/>
                  </a:lnTo>
                  <a:lnTo>
                    <a:pt x="16" y="155"/>
                  </a:lnTo>
                  <a:lnTo>
                    <a:pt x="64" y="155"/>
                  </a:lnTo>
                  <a:lnTo>
                    <a:pt x="74" y="153"/>
                  </a:lnTo>
                  <a:lnTo>
                    <a:pt x="91" y="153"/>
                  </a:lnTo>
                  <a:lnTo>
                    <a:pt x="105" y="148"/>
                  </a:lnTo>
                  <a:lnTo>
                    <a:pt x="112" y="148"/>
                  </a:lnTo>
                  <a:lnTo>
                    <a:pt x="117" y="146"/>
                  </a:lnTo>
                  <a:lnTo>
                    <a:pt x="124" y="146"/>
                  </a:lnTo>
                  <a:lnTo>
                    <a:pt x="122" y="127"/>
                  </a:lnTo>
                  <a:lnTo>
                    <a:pt x="122" y="107"/>
                  </a:lnTo>
                  <a:lnTo>
                    <a:pt x="124" y="91"/>
                  </a:lnTo>
                  <a:lnTo>
                    <a:pt x="124" y="55"/>
                  </a:lnTo>
                  <a:lnTo>
                    <a:pt x="127" y="35"/>
                  </a:lnTo>
                  <a:lnTo>
                    <a:pt x="127" y="19"/>
                  </a:lnTo>
                  <a:lnTo>
                    <a:pt x="129" y="0"/>
                  </a:lnTo>
                  <a:lnTo>
                    <a:pt x="105" y="0"/>
                  </a:lnTo>
                  <a:lnTo>
                    <a:pt x="98" y="2"/>
                  </a:lnTo>
                  <a:lnTo>
                    <a:pt x="91" y="2"/>
                  </a:lnTo>
                  <a:lnTo>
                    <a:pt x="84" y="4"/>
                  </a:lnTo>
                  <a:lnTo>
                    <a:pt x="74" y="4"/>
                  </a:lnTo>
                  <a:lnTo>
                    <a:pt x="67" y="7"/>
                  </a:lnTo>
                  <a:lnTo>
                    <a:pt x="57" y="7"/>
                  </a:lnTo>
                  <a:lnTo>
                    <a:pt x="50" y="9"/>
                  </a:lnTo>
                  <a:lnTo>
                    <a:pt x="43" y="9"/>
                  </a:lnTo>
                  <a:lnTo>
                    <a:pt x="36" y="12"/>
                  </a:lnTo>
                  <a:lnTo>
                    <a:pt x="26" y="14"/>
                  </a:lnTo>
                  <a:lnTo>
                    <a:pt x="12" y="19"/>
                  </a:lnTo>
                  <a:lnTo>
                    <a:pt x="4" y="19"/>
                  </a:lnTo>
                  <a:lnTo>
                    <a:pt x="2" y="38"/>
                  </a:lnTo>
                  <a:lnTo>
                    <a:pt x="2" y="55"/>
                  </a:lnTo>
                  <a:lnTo>
                    <a:pt x="0" y="72"/>
                  </a:lnTo>
                  <a:lnTo>
                    <a:pt x="0" y="120"/>
                  </a:lnTo>
                  <a:lnTo>
                    <a:pt x="2" y="136"/>
                  </a:lnTo>
                  <a:close/>
                </a:path>
              </a:pathLst>
            </a:custGeom>
            <a:solidFill>
              <a:srgbClr val="C8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3" name="Freeform 1929"/>
            <p:cNvSpPr>
              <a:spLocks/>
            </p:cNvSpPr>
            <p:nvPr/>
          </p:nvSpPr>
          <p:spPr bwMode="auto">
            <a:xfrm>
              <a:off x="8505" y="2697"/>
              <a:ext cx="125" cy="149"/>
            </a:xfrm>
            <a:custGeom>
              <a:avLst/>
              <a:gdLst/>
              <a:ahLst/>
              <a:cxnLst>
                <a:cxn ang="0">
                  <a:pos x="0" y="69"/>
                </a:cxn>
                <a:cxn ang="0">
                  <a:pos x="0" y="115"/>
                </a:cxn>
                <a:cxn ang="0">
                  <a:pos x="2" y="129"/>
                </a:cxn>
                <a:cxn ang="0">
                  <a:pos x="4" y="146"/>
                </a:cxn>
                <a:cxn ang="0">
                  <a:pos x="9" y="146"/>
                </a:cxn>
                <a:cxn ang="0">
                  <a:pos x="16" y="148"/>
                </a:cxn>
                <a:cxn ang="0">
                  <a:pos x="62" y="148"/>
                </a:cxn>
                <a:cxn ang="0">
                  <a:pos x="72" y="146"/>
                </a:cxn>
                <a:cxn ang="0">
                  <a:pos x="79" y="146"/>
                </a:cxn>
                <a:cxn ang="0">
                  <a:pos x="86" y="144"/>
                </a:cxn>
                <a:cxn ang="0">
                  <a:pos x="96" y="144"/>
                </a:cxn>
                <a:cxn ang="0">
                  <a:pos x="103" y="141"/>
                </a:cxn>
                <a:cxn ang="0">
                  <a:pos x="108" y="141"/>
                </a:cxn>
                <a:cxn ang="0">
                  <a:pos x="115" y="139"/>
                </a:cxn>
                <a:cxn ang="0">
                  <a:pos x="120" y="136"/>
                </a:cxn>
                <a:cxn ang="0">
                  <a:pos x="120" y="69"/>
                </a:cxn>
                <a:cxn ang="0">
                  <a:pos x="122" y="52"/>
                </a:cxn>
                <a:cxn ang="0">
                  <a:pos x="122" y="35"/>
                </a:cxn>
                <a:cxn ang="0">
                  <a:pos x="124" y="16"/>
                </a:cxn>
                <a:cxn ang="0">
                  <a:pos x="124" y="0"/>
                </a:cxn>
                <a:cxn ang="0">
                  <a:pos x="103" y="0"/>
                </a:cxn>
                <a:cxn ang="0">
                  <a:pos x="96" y="2"/>
                </a:cxn>
                <a:cxn ang="0">
                  <a:pos x="88" y="2"/>
                </a:cxn>
                <a:cxn ang="0">
                  <a:pos x="81" y="4"/>
                </a:cxn>
                <a:cxn ang="0">
                  <a:pos x="72" y="4"/>
                </a:cxn>
                <a:cxn ang="0">
                  <a:pos x="64" y="7"/>
                </a:cxn>
                <a:cxn ang="0">
                  <a:pos x="57" y="7"/>
                </a:cxn>
                <a:cxn ang="0">
                  <a:pos x="50" y="9"/>
                </a:cxn>
                <a:cxn ang="0">
                  <a:pos x="40" y="12"/>
                </a:cxn>
                <a:cxn ang="0">
                  <a:pos x="33" y="12"/>
                </a:cxn>
                <a:cxn ang="0">
                  <a:pos x="4" y="21"/>
                </a:cxn>
                <a:cxn ang="0">
                  <a:pos x="4" y="35"/>
                </a:cxn>
                <a:cxn ang="0">
                  <a:pos x="0" y="69"/>
                </a:cxn>
              </a:cxnLst>
              <a:rect l="0" t="0" r="r" b="b"/>
              <a:pathLst>
                <a:path w="125" h="149">
                  <a:moveTo>
                    <a:pt x="0" y="69"/>
                  </a:moveTo>
                  <a:lnTo>
                    <a:pt x="0" y="115"/>
                  </a:lnTo>
                  <a:lnTo>
                    <a:pt x="2" y="129"/>
                  </a:lnTo>
                  <a:lnTo>
                    <a:pt x="4" y="146"/>
                  </a:lnTo>
                  <a:lnTo>
                    <a:pt x="9" y="146"/>
                  </a:lnTo>
                  <a:lnTo>
                    <a:pt x="16" y="148"/>
                  </a:lnTo>
                  <a:lnTo>
                    <a:pt x="62" y="148"/>
                  </a:lnTo>
                  <a:lnTo>
                    <a:pt x="72" y="146"/>
                  </a:lnTo>
                  <a:lnTo>
                    <a:pt x="79" y="146"/>
                  </a:lnTo>
                  <a:lnTo>
                    <a:pt x="86" y="144"/>
                  </a:lnTo>
                  <a:lnTo>
                    <a:pt x="96" y="144"/>
                  </a:lnTo>
                  <a:lnTo>
                    <a:pt x="103" y="141"/>
                  </a:lnTo>
                  <a:lnTo>
                    <a:pt x="108" y="141"/>
                  </a:lnTo>
                  <a:lnTo>
                    <a:pt x="115" y="139"/>
                  </a:lnTo>
                  <a:lnTo>
                    <a:pt x="120" y="136"/>
                  </a:lnTo>
                  <a:lnTo>
                    <a:pt x="120" y="69"/>
                  </a:lnTo>
                  <a:lnTo>
                    <a:pt x="122" y="52"/>
                  </a:lnTo>
                  <a:lnTo>
                    <a:pt x="122" y="35"/>
                  </a:lnTo>
                  <a:lnTo>
                    <a:pt x="124" y="16"/>
                  </a:lnTo>
                  <a:lnTo>
                    <a:pt x="124" y="0"/>
                  </a:lnTo>
                  <a:lnTo>
                    <a:pt x="103" y="0"/>
                  </a:lnTo>
                  <a:lnTo>
                    <a:pt x="96" y="2"/>
                  </a:lnTo>
                  <a:lnTo>
                    <a:pt x="88" y="2"/>
                  </a:lnTo>
                  <a:lnTo>
                    <a:pt x="81" y="4"/>
                  </a:lnTo>
                  <a:lnTo>
                    <a:pt x="72" y="4"/>
                  </a:lnTo>
                  <a:lnTo>
                    <a:pt x="64" y="7"/>
                  </a:lnTo>
                  <a:lnTo>
                    <a:pt x="57" y="7"/>
                  </a:lnTo>
                  <a:lnTo>
                    <a:pt x="50" y="9"/>
                  </a:lnTo>
                  <a:lnTo>
                    <a:pt x="40" y="12"/>
                  </a:lnTo>
                  <a:lnTo>
                    <a:pt x="33" y="12"/>
                  </a:lnTo>
                  <a:lnTo>
                    <a:pt x="4" y="21"/>
                  </a:lnTo>
                  <a:lnTo>
                    <a:pt x="4" y="35"/>
                  </a:lnTo>
                  <a:lnTo>
                    <a:pt x="0" y="69"/>
                  </a:lnTo>
                  <a:close/>
                </a:path>
              </a:pathLst>
            </a:custGeom>
            <a:solidFill>
              <a:srgbClr val="CB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4" name="Freeform 1930"/>
            <p:cNvSpPr>
              <a:spLocks/>
            </p:cNvSpPr>
            <p:nvPr/>
          </p:nvSpPr>
          <p:spPr bwMode="auto">
            <a:xfrm>
              <a:off x="8505" y="2697"/>
              <a:ext cx="123" cy="144"/>
            </a:xfrm>
            <a:custGeom>
              <a:avLst/>
              <a:gdLst/>
              <a:ahLst/>
              <a:cxnLst>
                <a:cxn ang="0">
                  <a:pos x="12" y="19"/>
                </a:cxn>
                <a:cxn ang="0">
                  <a:pos x="7" y="21"/>
                </a:cxn>
                <a:cxn ang="0">
                  <a:pos x="4" y="35"/>
                </a:cxn>
                <a:cxn ang="0">
                  <a:pos x="2" y="52"/>
                </a:cxn>
                <a:cxn ang="0">
                  <a:pos x="0" y="67"/>
                </a:cxn>
                <a:cxn ang="0">
                  <a:pos x="0" y="95"/>
                </a:cxn>
                <a:cxn ang="0">
                  <a:pos x="2" y="110"/>
                </a:cxn>
                <a:cxn ang="0">
                  <a:pos x="2" y="124"/>
                </a:cxn>
                <a:cxn ang="0">
                  <a:pos x="4" y="139"/>
                </a:cxn>
                <a:cxn ang="0">
                  <a:pos x="9" y="141"/>
                </a:cxn>
                <a:cxn ang="0">
                  <a:pos x="24" y="141"/>
                </a:cxn>
                <a:cxn ang="0">
                  <a:pos x="31" y="144"/>
                </a:cxn>
                <a:cxn ang="0">
                  <a:pos x="38" y="144"/>
                </a:cxn>
                <a:cxn ang="0">
                  <a:pos x="45" y="141"/>
                </a:cxn>
                <a:cxn ang="0">
                  <a:pos x="62" y="141"/>
                </a:cxn>
                <a:cxn ang="0">
                  <a:pos x="69" y="139"/>
                </a:cxn>
                <a:cxn ang="0">
                  <a:pos x="76" y="139"/>
                </a:cxn>
                <a:cxn ang="0">
                  <a:pos x="84" y="136"/>
                </a:cxn>
                <a:cxn ang="0">
                  <a:pos x="91" y="136"/>
                </a:cxn>
                <a:cxn ang="0">
                  <a:pos x="105" y="132"/>
                </a:cxn>
                <a:cxn ang="0">
                  <a:pos x="110" y="132"/>
                </a:cxn>
                <a:cxn ang="0">
                  <a:pos x="117" y="129"/>
                </a:cxn>
                <a:cxn ang="0">
                  <a:pos x="115" y="112"/>
                </a:cxn>
                <a:cxn ang="0">
                  <a:pos x="115" y="95"/>
                </a:cxn>
                <a:cxn ang="0">
                  <a:pos x="117" y="81"/>
                </a:cxn>
                <a:cxn ang="0">
                  <a:pos x="117" y="50"/>
                </a:cxn>
                <a:cxn ang="0">
                  <a:pos x="120" y="33"/>
                </a:cxn>
                <a:cxn ang="0">
                  <a:pos x="120" y="16"/>
                </a:cxn>
                <a:cxn ang="0">
                  <a:pos x="122" y="0"/>
                </a:cxn>
                <a:cxn ang="0">
                  <a:pos x="108" y="0"/>
                </a:cxn>
                <a:cxn ang="0">
                  <a:pos x="100" y="2"/>
                </a:cxn>
                <a:cxn ang="0">
                  <a:pos x="86" y="2"/>
                </a:cxn>
                <a:cxn ang="0">
                  <a:pos x="79" y="4"/>
                </a:cxn>
                <a:cxn ang="0">
                  <a:pos x="72" y="4"/>
                </a:cxn>
                <a:cxn ang="0">
                  <a:pos x="62" y="7"/>
                </a:cxn>
                <a:cxn ang="0">
                  <a:pos x="55" y="9"/>
                </a:cxn>
                <a:cxn ang="0">
                  <a:pos x="48" y="9"/>
                </a:cxn>
                <a:cxn ang="0">
                  <a:pos x="33" y="14"/>
                </a:cxn>
                <a:cxn ang="0">
                  <a:pos x="26" y="14"/>
                </a:cxn>
                <a:cxn ang="0">
                  <a:pos x="12" y="19"/>
                </a:cxn>
              </a:cxnLst>
              <a:rect l="0" t="0" r="r" b="b"/>
              <a:pathLst>
                <a:path w="123" h="144">
                  <a:moveTo>
                    <a:pt x="12" y="19"/>
                  </a:moveTo>
                  <a:lnTo>
                    <a:pt x="7" y="21"/>
                  </a:lnTo>
                  <a:lnTo>
                    <a:pt x="4" y="35"/>
                  </a:lnTo>
                  <a:lnTo>
                    <a:pt x="2" y="52"/>
                  </a:lnTo>
                  <a:lnTo>
                    <a:pt x="0" y="67"/>
                  </a:lnTo>
                  <a:lnTo>
                    <a:pt x="0" y="95"/>
                  </a:lnTo>
                  <a:lnTo>
                    <a:pt x="2" y="110"/>
                  </a:lnTo>
                  <a:lnTo>
                    <a:pt x="2" y="124"/>
                  </a:lnTo>
                  <a:lnTo>
                    <a:pt x="4" y="139"/>
                  </a:lnTo>
                  <a:lnTo>
                    <a:pt x="9" y="141"/>
                  </a:lnTo>
                  <a:lnTo>
                    <a:pt x="24" y="141"/>
                  </a:lnTo>
                  <a:lnTo>
                    <a:pt x="31" y="144"/>
                  </a:lnTo>
                  <a:lnTo>
                    <a:pt x="38" y="144"/>
                  </a:lnTo>
                  <a:lnTo>
                    <a:pt x="45" y="141"/>
                  </a:lnTo>
                  <a:lnTo>
                    <a:pt x="62" y="141"/>
                  </a:lnTo>
                  <a:lnTo>
                    <a:pt x="69" y="139"/>
                  </a:lnTo>
                  <a:lnTo>
                    <a:pt x="76" y="139"/>
                  </a:lnTo>
                  <a:lnTo>
                    <a:pt x="84" y="136"/>
                  </a:lnTo>
                  <a:lnTo>
                    <a:pt x="91" y="136"/>
                  </a:lnTo>
                  <a:lnTo>
                    <a:pt x="105" y="132"/>
                  </a:lnTo>
                  <a:lnTo>
                    <a:pt x="110" y="132"/>
                  </a:lnTo>
                  <a:lnTo>
                    <a:pt x="117" y="129"/>
                  </a:lnTo>
                  <a:lnTo>
                    <a:pt x="115" y="112"/>
                  </a:lnTo>
                  <a:lnTo>
                    <a:pt x="115" y="95"/>
                  </a:lnTo>
                  <a:lnTo>
                    <a:pt x="117" y="81"/>
                  </a:lnTo>
                  <a:lnTo>
                    <a:pt x="117" y="50"/>
                  </a:lnTo>
                  <a:lnTo>
                    <a:pt x="120" y="33"/>
                  </a:lnTo>
                  <a:lnTo>
                    <a:pt x="120" y="16"/>
                  </a:lnTo>
                  <a:lnTo>
                    <a:pt x="122" y="0"/>
                  </a:lnTo>
                  <a:lnTo>
                    <a:pt x="108" y="0"/>
                  </a:lnTo>
                  <a:lnTo>
                    <a:pt x="100" y="2"/>
                  </a:lnTo>
                  <a:lnTo>
                    <a:pt x="86" y="2"/>
                  </a:lnTo>
                  <a:lnTo>
                    <a:pt x="79" y="4"/>
                  </a:lnTo>
                  <a:lnTo>
                    <a:pt x="72" y="4"/>
                  </a:lnTo>
                  <a:lnTo>
                    <a:pt x="62" y="7"/>
                  </a:lnTo>
                  <a:lnTo>
                    <a:pt x="55" y="9"/>
                  </a:lnTo>
                  <a:lnTo>
                    <a:pt x="48" y="9"/>
                  </a:lnTo>
                  <a:lnTo>
                    <a:pt x="33" y="14"/>
                  </a:lnTo>
                  <a:lnTo>
                    <a:pt x="26" y="14"/>
                  </a:lnTo>
                  <a:lnTo>
                    <a:pt x="12" y="19"/>
                  </a:lnTo>
                  <a:close/>
                </a:path>
              </a:pathLst>
            </a:custGeom>
            <a:solidFill>
              <a:srgbClr val="D1B9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5" name="Freeform 1931"/>
            <p:cNvSpPr>
              <a:spLocks/>
            </p:cNvSpPr>
            <p:nvPr/>
          </p:nvSpPr>
          <p:spPr bwMode="auto">
            <a:xfrm>
              <a:off x="8505" y="2697"/>
              <a:ext cx="118" cy="137"/>
            </a:xfrm>
            <a:custGeom>
              <a:avLst/>
              <a:gdLst/>
              <a:ahLst/>
              <a:cxnLst>
                <a:cxn ang="0">
                  <a:pos x="7" y="21"/>
                </a:cxn>
                <a:cxn ang="0">
                  <a:pos x="2" y="50"/>
                </a:cxn>
                <a:cxn ang="0">
                  <a:pos x="2" y="64"/>
                </a:cxn>
                <a:cxn ang="0">
                  <a:pos x="0" y="76"/>
                </a:cxn>
                <a:cxn ang="0">
                  <a:pos x="2" y="91"/>
                </a:cxn>
                <a:cxn ang="0">
                  <a:pos x="2" y="105"/>
                </a:cxn>
                <a:cxn ang="0">
                  <a:pos x="4" y="120"/>
                </a:cxn>
                <a:cxn ang="0">
                  <a:pos x="4" y="134"/>
                </a:cxn>
                <a:cxn ang="0">
                  <a:pos x="16" y="134"/>
                </a:cxn>
                <a:cxn ang="0">
                  <a:pos x="21" y="136"/>
                </a:cxn>
                <a:cxn ang="0">
                  <a:pos x="36" y="136"/>
                </a:cxn>
                <a:cxn ang="0">
                  <a:pos x="43" y="134"/>
                </a:cxn>
                <a:cxn ang="0">
                  <a:pos x="60" y="134"/>
                </a:cxn>
                <a:cxn ang="0">
                  <a:pos x="67" y="132"/>
                </a:cxn>
                <a:cxn ang="0">
                  <a:pos x="74" y="132"/>
                </a:cxn>
                <a:cxn ang="0">
                  <a:pos x="88" y="127"/>
                </a:cxn>
                <a:cxn ang="0">
                  <a:pos x="96" y="127"/>
                </a:cxn>
                <a:cxn ang="0">
                  <a:pos x="103" y="124"/>
                </a:cxn>
                <a:cxn ang="0">
                  <a:pos x="108" y="124"/>
                </a:cxn>
                <a:cxn ang="0">
                  <a:pos x="112" y="122"/>
                </a:cxn>
                <a:cxn ang="0">
                  <a:pos x="112" y="62"/>
                </a:cxn>
                <a:cxn ang="0">
                  <a:pos x="115" y="45"/>
                </a:cxn>
                <a:cxn ang="0">
                  <a:pos x="115" y="31"/>
                </a:cxn>
                <a:cxn ang="0">
                  <a:pos x="117" y="16"/>
                </a:cxn>
                <a:cxn ang="0">
                  <a:pos x="117" y="0"/>
                </a:cxn>
                <a:cxn ang="0">
                  <a:pos x="112" y="0"/>
                </a:cxn>
                <a:cxn ang="0">
                  <a:pos x="105" y="2"/>
                </a:cxn>
                <a:cxn ang="0">
                  <a:pos x="91" y="2"/>
                </a:cxn>
                <a:cxn ang="0">
                  <a:pos x="84" y="4"/>
                </a:cxn>
                <a:cxn ang="0">
                  <a:pos x="76" y="4"/>
                </a:cxn>
                <a:cxn ang="0">
                  <a:pos x="69" y="7"/>
                </a:cxn>
                <a:cxn ang="0">
                  <a:pos x="62" y="7"/>
                </a:cxn>
                <a:cxn ang="0">
                  <a:pos x="55" y="9"/>
                </a:cxn>
                <a:cxn ang="0">
                  <a:pos x="48" y="9"/>
                </a:cxn>
                <a:cxn ang="0">
                  <a:pos x="38" y="12"/>
                </a:cxn>
                <a:cxn ang="0">
                  <a:pos x="31" y="14"/>
                </a:cxn>
                <a:cxn ang="0">
                  <a:pos x="26" y="16"/>
                </a:cxn>
                <a:cxn ang="0">
                  <a:pos x="19" y="16"/>
                </a:cxn>
                <a:cxn ang="0">
                  <a:pos x="12" y="19"/>
                </a:cxn>
                <a:cxn ang="0">
                  <a:pos x="7" y="21"/>
                </a:cxn>
              </a:cxnLst>
              <a:rect l="0" t="0" r="r" b="b"/>
              <a:pathLst>
                <a:path w="118" h="137">
                  <a:moveTo>
                    <a:pt x="7" y="21"/>
                  </a:moveTo>
                  <a:lnTo>
                    <a:pt x="2" y="50"/>
                  </a:lnTo>
                  <a:lnTo>
                    <a:pt x="2" y="64"/>
                  </a:lnTo>
                  <a:lnTo>
                    <a:pt x="0" y="76"/>
                  </a:lnTo>
                  <a:lnTo>
                    <a:pt x="2" y="91"/>
                  </a:lnTo>
                  <a:lnTo>
                    <a:pt x="2" y="105"/>
                  </a:lnTo>
                  <a:lnTo>
                    <a:pt x="4" y="120"/>
                  </a:lnTo>
                  <a:lnTo>
                    <a:pt x="4" y="134"/>
                  </a:lnTo>
                  <a:lnTo>
                    <a:pt x="16" y="134"/>
                  </a:lnTo>
                  <a:lnTo>
                    <a:pt x="21" y="136"/>
                  </a:lnTo>
                  <a:lnTo>
                    <a:pt x="36" y="136"/>
                  </a:lnTo>
                  <a:lnTo>
                    <a:pt x="43" y="134"/>
                  </a:lnTo>
                  <a:lnTo>
                    <a:pt x="60" y="134"/>
                  </a:lnTo>
                  <a:lnTo>
                    <a:pt x="67" y="132"/>
                  </a:lnTo>
                  <a:lnTo>
                    <a:pt x="74" y="132"/>
                  </a:lnTo>
                  <a:lnTo>
                    <a:pt x="88" y="127"/>
                  </a:lnTo>
                  <a:lnTo>
                    <a:pt x="96" y="127"/>
                  </a:lnTo>
                  <a:lnTo>
                    <a:pt x="103" y="124"/>
                  </a:lnTo>
                  <a:lnTo>
                    <a:pt x="108" y="124"/>
                  </a:lnTo>
                  <a:lnTo>
                    <a:pt x="112" y="122"/>
                  </a:lnTo>
                  <a:lnTo>
                    <a:pt x="112" y="62"/>
                  </a:lnTo>
                  <a:lnTo>
                    <a:pt x="115" y="45"/>
                  </a:lnTo>
                  <a:lnTo>
                    <a:pt x="115" y="31"/>
                  </a:lnTo>
                  <a:lnTo>
                    <a:pt x="117" y="16"/>
                  </a:lnTo>
                  <a:lnTo>
                    <a:pt x="117" y="0"/>
                  </a:lnTo>
                  <a:lnTo>
                    <a:pt x="112" y="0"/>
                  </a:lnTo>
                  <a:lnTo>
                    <a:pt x="105" y="2"/>
                  </a:lnTo>
                  <a:lnTo>
                    <a:pt x="91" y="2"/>
                  </a:lnTo>
                  <a:lnTo>
                    <a:pt x="84" y="4"/>
                  </a:lnTo>
                  <a:lnTo>
                    <a:pt x="76" y="4"/>
                  </a:lnTo>
                  <a:lnTo>
                    <a:pt x="69" y="7"/>
                  </a:lnTo>
                  <a:lnTo>
                    <a:pt x="62" y="7"/>
                  </a:lnTo>
                  <a:lnTo>
                    <a:pt x="55" y="9"/>
                  </a:lnTo>
                  <a:lnTo>
                    <a:pt x="48" y="9"/>
                  </a:lnTo>
                  <a:lnTo>
                    <a:pt x="38" y="12"/>
                  </a:lnTo>
                  <a:lnTo>
                    <a:pt x="31" y="14"/>
                  </a:lnTo>
                  <a:lnTo>
                    <a:pt x="26" y="16"/>
                  </a:lnTo>
                  <a:lnTo>
                    <a:pt x="19" y="16"/>
                  </a:lnTo>
                  <a:lnTo>
                    <a:pt x="12" y="19"/>
                  </a:lnTo>
                  <a:lnTo>
                    <a:pt x="7" y="21"/>
                  </a:lnTo>
                  <a:close/>
                </a:path>
              </a:pathLst>
            </a:custGeom>
            <a:solidFill>
              <a:srgbClr val="D2BB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6" name="Freeform 1932"/>
            <p:cNvSpPr>
              <a:spLocks/>
            </p:cNvSpPr>
            <p:nvPr/>
          </p:nvSpPr>
          <p:spPr bwMode="auto">
            <a:xfrm>
              <a:off x="8508" y="2697"/>
              <a:ext cx="112" cy="130"/>
            </a:xfrm>
            <a:custGeom>
              <a:avLst/>
              <a:gdLst/>
              <a:ahLst/>
              <a:cxnLst>
                <a:cxn ang="0">
                  <a:pos x="9" y="19"/>
                </a:cxn>
                <a:cxn ang="0">
                  <a:pos x="4" y="21"/>
                </a:cxn>
                <a:cxn ang="0">
                  <a:pos x="2" y="35"/>
                </a:cxn>
                <a:cxn ang="0">
                  <a:pos x="0" y="47"/>
                </a:cxn>
                <a:cxn ang="0">
                  <a:pos x="0" y="100"/>
                </a:cxn>
                <a:cxn ang="0">
                  <a:pos x="2" y="112"/>
                </a:cxn>
                <a:cxn ang="0">
                  <a:pos x="2" y="127"/>
                </a:cxn>
                <a:cxn ang="0">
                  <a:pos x="7" y="127"/>
                </a:cxn>
                <a:cxn ang="0">
                  <a:pos x="14" y="129"/>
                </a:cxn>
                <a:cxn ang="0">
                  <a:pos x="33" y="129"/>
                </a:cxn>
                <a:cxn ang="0">
                  <a:pos x="40" y="127"/>
                </a:cxn>
                <a:cxn ang="0">
                  <a:pos x="55" y="127"/>
                </a:cxn>
                <a:cxn ang="0">
                  <a:pos x="62" y="124"/>
                </a:cxn>
                <a:cxn ang="0">
                  <a:pos x="69" y="122"/>
                </a:cxn>
                <a:cxn ang="0">
                  <a:pos x="76" y="122"/>
                </a:cxn>
                <a:cxn ang="0">
                  <a:pos x="84" y="120"/>
                </a:cxn>
                <a:cxn ang="0">
                  <a:pos x="91" y="120"/>
                </a:cxn>
                <a:cxn ang="0">
                  <a:pos x="100" y="115"/>
                </a:cxn>
                <a:cxn ang="0">
                  <a:pos x="105" y="115"/>
                </a:cxn>
                <a:cxn ang="0">
                  <a:pos x="105" y="86"/>
                </a:cxn>
                <a:cxn ang="0">
                  <a:pos x="108" y="72"/>
                </a:cxn>
                <a:cxn ang="0">
                  <a:pos x="108" y="43"/>
                </a:cxn>
                <a:cxn ang="0">
                  <a:pos x="110" y="31"/>
                </a:cxn>
                <a:cxn ang="0">
                  <a:pos x="110" y="16"/>
                </a:cxn>
                <a:cxn ang="0">
                  <a:pos x="112" y="0"/>
                </a:cxn>
                <a:cxn ang="0">
                  <a:pos x="105" y="0"/>
                </a:cxn>
                <a:cxn ang="0">
                  <a:pos x="100" y="2"/>
                </a:cxn>
                <a:cxn ang="0">
                  <a:pos x="86" y="2"/>
                </a:cxn>
                <a:cxn ang="0">
                  <a:pos x="79" y="4"/>
                </a:cxn>
                <a:cxn ang="0">
                  <a:pos x="72" y="4"/>
                </a:cxn>
                <a:cxn ang="0">
                  <a:pos x="64" y="7"/>
                </a:cxn>
                <a:cxn ang="0">
                  <a:pos x="57" y="7"/>
                </a:cxn>
                <a:cxn ang="0">
                  <a:pos x="43" y="12"/>
                </a:cxn>
                <a:cxn ang="0">
                  <a:pos x="36" y="12"/>
                </a:cxn>
                <a:cxn ang="0">
                  <a:pos x="21" y="16"/>
                </a:cxn>
                <a:cxn ang="0">
                  <a:pos x="16" y="16"/>
                </a:cxn>
                <a:cxn ang="0">
                  <a:pos x="9" y="19"/>
                </a:cxn>
              </a:cxnLst>
              <a:rect l="0" t="0" r="r" b="b"/>
              <a:pathLst>
                <a:path w="112" h="130">
                  <a:moveTo>
                    <a:pt x="9" y="19"/>
                  </a:moveTo>
                  <a:lnTo>
                    <a:pt x="4" y="21"/>
                  </a:lnTo>
                  <a:lnTo>
                    <a:pt x="2" y="35"/>
                  </a:lnTo>
                  <a:lnTo>
                    <a:pt x="0" y="47"/>
                  </a:lnTo>
                  <a:lnTo>
                    <a:pt x="0" y="100"/>
                  </a:lnTo>
                  <a:lnTo>
                    <a:pt x="2" y="112"/>
                  </a:lnTo>
                  <a:lnTo>
                    <a:pt x="2" y="127"/>
                  </a:lnTo>
                  <a:lnTo>
                    <a:pt x="7" y="127"/>
                  </a:lnTo>
                  <a:lnTo>
                    <a:pt x="14" y="129"/>
                  </a:lnTo>
                  <a:lnTo>
                    <a:pt x="33" y="129"/>
                  </a:lnTo>
                  <a:lnTo>
                    <a:pt x="40" y="127"/>
                  </a:lnTo>
                  <a:lnTo>
                    <a:pt x="55" y="127"/>
                  </a:lnTo>
                  <a:lnTo>
                    <a:pt x="62" y="124"/>
                  </a:lnTo>
                  <a:lnTo>
                    <a:pt x="69" y="122"/>
                  </a:lnTo>
                  <a:lnTo>
                    <a:pt x="76" y="122"/>
                  </a:lnTo>
                  <a:lnTo>
                    <a:pt x="84" y="120"/>
                  </a:lnTo>
                  <a:lnTo>
                    <a:pt x="91" y="120"/>
                  </a:lnTo>
                  <a:lnTo>
                    <a:pt x="100" y="115"/>
                  </a:lnTo>
                  <a:lnTo>
                    <a:pt x="105" y="115"/>
                  </a:lnTo>
                  <a:lnTo>
                    <a:pt x="105" y="86"/>
                  </a:lnTo>
                  <a:lnTo>
                    <a:pt x="108" y="72"/>
                  </a:lnTo>
                  <a:lnTo>
                    <a:pt x="108" y="43"/>
                  </a:lnTo>
                  <a:lnTo>
                    <a:pt x="110" y="31"/>
                  </a:lnTo>
                  <a:lnTo>
                    <a:pt x="110" y="16"/>
                  </a:lnTo>
                  <a:lnTo>
                    <a:pt x="112" y="0"/>
                  </a:lnTo>
                  <a:lnTo>
                    <a:pt x="105" y="0"/>
                  </a:lnTo>
                  <a:lnTo>
                    <a:pt x="100" y="2"/>
                  </a:lnTo>
                  <a:lnTo>
                    <a:pt x="86" y="2"/>
                  </a:lnTo>
                  <a:lnTo>
                    <a:pt x="79" y="4"/>
                  </a:lnTo>
                  <a:lnTo>
                    <a:pt x="72" y="4"/>
                  </a:lnTo>
                  <a:lnTo>
                    <a:pt x="64" y="7"/>
                  </a:lnTo>
                  <a:lnTo>
                    <a:pt x="57" y="7"/>
                  </a:lnTo>
                  <a:lnTo>
                    <a:pt x="43" y="12"/>
                  </a:lnTo>
                  <a:lnTo>
                    <a:pt x="36" y="12"/>
                  </a:lnTo>
                  <a:lnTo>
                    <a:pt x="21" y="16"/>
                  </a:lnTo>
                  <a:lnTo>
                    <a:pt x="16" y="16"/>
                  </a:lnTo>
                  <a:lnTo>
                    <a:pt x="9" y="19"/>
                  </a:lnTo>
                  <a:close/>
                </a:path>
              </a:pathLst>
            </a:custGeom>
            <a:solidFill>
              <a:srgbClr val="D7C1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7" name="Freeform 1933"/>
            <p:cNvSpPr>
              <a:spLocks/>
            </p:cNvSpPr>
            <p:nvPr/>
          </p:nvSpPr>
          <p:spPr bwMode="auto">
            <a:xfrm>
              <a:off x="8508" y="2700"/>
              <a:ext cx="108" cy="120"/>
            </a:xfrm>
            <a:custGeom>
              <a:avLst/>
              <a:gdLst/>
              <a:ahLst/>
              <a:cxnLst>
                <a:cxn ang="0">
                  <a:pos x="4" y="117"/>
                </a:cxn>
                <a:cxn ang="0">
                  <a:pos x="7" y="120"/>
                </a:cxn>
                <a:cxn ang="0">
                  <a:pos x="38" y="120"/>
                </a:cxn>
                <a:cxn ang="0">
                  <a:pos x="45" y="117"/>
                </a:cxn>
                <a:cxn ang="0">
                  <a:pos x="52" y="117"/>
                </a:cxn>
                <a:cxn ang="0">
                  <a:pos x="67" y="112"/>
                </a:cxn>
                <a:cxn ang="0">
                  <a:pos x="74" y="112"/>
                </a:cxn>
                <a:cxn ang="0">
                  <a:pos x="81" y="110"/>
                </a:cxn>
                <a:cxn ang="0">
                  <a:pos x="86" y="107"/>
                </a:cxn>
                <a:cxn ang="0">
                  <a:pos x="93" y="107"/>
                </a:cxn>
                <a:cxn ang="0">
                  <a:pos x="98" y="105"/>
                </a:cxn>
                <a:cxn ang="0">
                  <a:pos x="103" y="105"/>
                </a:cxn>
                <a:cxn ang="0">
                  <a:pos x="103" y="52"/>
                </a:cxn>
                <a:cxn ang="0">
                  <a:pos x="105" y="38"/>
                </a:cxn>
                <a:cxn ang="0">
                  <a:pos x="105" y="26"/>
                </a:cxn>
                <a:cxn ang="0">
                  <a:pos x="108" y="12"/>
                </a:cxn>
                <a:cxn ang="0">
                  <a:pos x="108" y="0"/>
                </a:cxn>
                <a:cxn ang="0">
                  <a:pos x="91" y="0"/>
                </a:cxn>
                <a:cxn ang="0">
                  <a:pos x="84" y="2"/>
                </a:cxn>
                <a:cxn ang="0">
                  <a:pos x="69" y="2"/>
                </a:cxn>
                <a:cxn ang="0">
                  <a:pos x="62" y="4"/>
                </a:cxn>
                <a:cxn ang="0">
                  <a:pos x="55" y="4"/>
                </a:cxn>
                <a:cxn ang="0">
                  <a:pos x="40" y="9"/>
                </a:cxn>
                <a:cxn ang="0">
                  <a:pos x="36" y="9"/>
                </a:cxn>
                <a:cxn ang="0">
                  <a:pos x="14" y="16"/>
                </a:cxn>
                <a:cxn ang="0">
                  <a:pos x="9" y="16"/>
                </a:cxn>
                <a:cxn ang="0">
                  <a:pos x="4" y="19"/>
                </a:cxn>
                <a:cxn ang="0">
                  <a:pos x="0" y="45"/>
                </a:cxn>
                <a:cxn ang="0">
                  <a:pos x="0" y="93"/>
                </a:cxn>
                <a:cxn ang="0">
                  <a:pos x="4" y="117"/>
                </a:cxn>
              </a:cxnLst>
              <a:rect l="0" t="0" r="r" b="b"/>
              <a:pathLst>
                <a:path w="108" h="120">
                  <a:moveTo>
                    <a:pt x="4" y="117"/>
                  </a:moveTo>
                  <a:lnTo>
                    <a:pt x="7" y="120"/>
                  </a:lnTo>
                  <a:lnTo>
                    <a:pt x="38" y="120"/>
                  </a:lnTo>
                  <a:lnTo>
                    <a:pt x="45" y="117"/>
                  </a:lnTo>
                  <a:lnTo>
                    <a:pt x="52" y="117"/>
                  </a:lnTo>
                  <a:lnTo>
                    <a:pt x="67" y="112"/>
                  </a:lnTo>
                  <a:lnTo>
                    <a:pt x="74" y="112"/>
                  </a:lnTo>
                  <a:lnTo>
                    <a:pt x="81" y="110"/>
                  </a:lnTo>
                  <a:lnTo>
                    <a:pt x="86" y="107"/>
                  </a:lnTo>
                  <a:lnTo>
                    <a:pt x="93" y="107"/>
                  </a:lnTo>
                  <a:lnTo>
                    <a:pt x="98" y="105"/>
                  </a:lnTo>
                  <a:lnTo>
                    <a:pt x="103" y="105"/>
                  </a:lnTo>
                  <a:lnTo>
                    <a:pt x="103" y="52"/>
                  </a:lnTo>
                  <a:lnTo>
                    <a:pt x="105" y="38"/>
                  </a:lnTo>
                  <a:lnTo>
                    <a:pt x="105" y="26"/>
                  </a:lnTo>
                  <a:lnTo>
                    <a:pt x="108" y="12"/>
                  </a:lnTo>
                  <a:lnTo>
                    <a:pt x="108" y="0"/>
                  </a:lnTo>
                  <a:lnTo>
                    <a:pt x="91" y="0"/>
                  </a:lnTo>
                  <a:lnTo>
                    <a:pt x="84" y="2"/>
                  </a:lnTo>
                  <a:lnTo>
                    <a:pt x="69" y="2"/>
                  </a:lnTo>
                  <a:lnTo>
                    <a:pt x="62" y="4"/>
                  </a:lnTo>
                  <a:lnTo>
                    <a:pt x="55" y="4"/>
                  </a:lnTo>
                  <a:lnTo>
                    <a:pt x="40" y="9"/>
                  </a:lnTo>
                  <a:lnTo>
                    <a:pt x="36" y="9"/>
                  </a:lnTo>
                  <a:lnTo>
                    <a:pt x="14" y="16"/>
                  </a:lnTo>
                  <a:lnTo>
                    <a:pt x="9" y="16"/>
                  </a:lnTo>
                  <a:lnTo>
                    <a:pt x="4" y="19"/>
                  </a:lnTo>
                  <a:lnTo>
                    <a:pt x="0" y="45"/>
                  </a:lnTo>
                  <a:lnTo>
                    <a:pt x="0" y="93"/>
                  </a:lnTo>
                  <a:lnTo>
                    <a:pt x="4" y="117"/>
                  </a:lnTo>
                  <a:close/>
                </a:path>
              </a:pathLst>
            </a:custGeom>
            <a:solidFill>
              <a:srgbClr val="DDC5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8" name="Freeform 1934"/>
            <p:cNvSpPr>
              <a:spLocks/>
            </p:cNvSpPr>
            <p:nvPr/>
          </p:nvSpPr>
          <p:spPr bwMode="auto">
            <a:xfrm>
              <a:off x="8508" y="2700"/>
              <a:ext cx="105" cy="112"/>
            </a:xfrm>
            <a:custGeom>
              <a:avLst/>
              <a:gdLst/>
              <a:ahLst/>
              <a:cxnLst>
                <a:cxn ang="0">
                  <a:pos x="0" y="67"/>
                </a:cxn>
                <a:cxn ang="0">
                  <a:pos x="0" y="88"/>
                </a:cxn>
                <a:cxn ang="0">
                  <a:pos x="4" y="112"/>
                </a:cxn>
                <a:cxn ang="0">
                  <a:pos x="38" y="112"/>
                </a:cxn>
                <a:cxn ang="0">
                  <a:pos x="45" y="110"/>
                </a:cxn>
                <a:cxn ang="0">
                  <a:pos x="50" y="110"/>
                </a:cxn>
                <a:cxn ang="0">
                  <a:pos x="64" y="105"/>
                </a:cxn>
                <a:cxn ang="0">
                  <a:pos x="72" y="105"/>
                </a:cxn>
                <a:cxn ang="0">
                  <a:pos x="76" y="103"/>
                </a:cxn>
                <a:cxn ang="0">
                  <a:pos x="84" y="100"/>
                </a:cxn>
                <a:cxn ang="0">
                  <a:pos x="88" y="100"/>
                </a:cxn>
                <a:cxn ang="0">
                  <a:pos x="93" y="98"/>
                </a:cxn>
                <a:cxn ang="0">
                  <a:pos x="98" y="95"/>
                </a:cxn>
                <a:cxn ang="0">
                  <a:pos x="98" y="72"/>
                </a:cxn>
                <a:cxn ang="0">
                  <a:pos x="100" y="60"/>
                </a:cxn>
                <a:cxn ang="0">
                  <a:pos x="100" y="35"/>
                </a:cxn>
                <a:cxn ang="0">
                  <a:pos x="103" y="24"/>
                </a:cxn>
                <a:cxn ang="0">
                  <a:pos x="103" y="12"/>
                </a:cxn>
                <a:cxn ang="0">
                  <a:pos x="105" y="0"/>
                </a:cxn>
                <a:cxn ang="0">
                  <a:pos x="88" y="0"/>
                </a:cxn>
                <a:cxn ang="0">
                  <a:pos x="81" y="2"/>
                </a:cxn>
                <a:cxn ang="0">
                  <a:pos x="74" y="2"/>
                </a:cxn>
                <a:cxn ang="0">
                  <a:pos x="67" y="4"/>
                </a:cxn>
                <a:cxn ang="0">
                  <a:pos x="62" y="4"/>
                </a:cxn>
                <a:cxn ang="0">
                  <a:pos x="55" y="7"/>
                </a:cxn>
                <a:cxn ang="0">
                  <a:pos x="48" y="7"/>
                </a:cxn>
                <a:cxn ang="0">
                  <a:pos x="33" y="12"/>
                </a:cxn>
                <a:cxn ang="0">
                  <a:pos x="26" y="12"/>
                </a:cxn>
                <a:cxn ang="0">
                  <a:pos x="21" y="14"/>
                </a:cxn>
                <a:cxn ang="0">
                  <a:pos x="14" y="16"/>
                </a:cxn>
                <a:cxn ang="0">
                  <a:pos x="9" y="16"/>
                </a:cxn>
                <a:cxn ang="0">
                  <a:pos x="4" y="19"/>
                </a:cxn>
                <a:cxn ang="0">
                  <a:pos x="0" y="67"/>
                </a:cxn>
              </a:cxnLst>
              <a:rect l="0" t="0" r="r" b="b"/>
              <a:pathLst>
                <a:path w="105" h="112">
                  <a:moveTo>
                    <a:pt x="0" y="67"/>
                  </a:moveTo>
                  <a:lnTo>
                    <a:pt x="0" y="88"/>
                  </a:lnTo>
                  <a:lnTo>
                    <a:pt x="4" y="112"/>
                  </a:lnTo>
                  <a:lnTo>
                    <a:pt x="38" y="112"/>
                  </a:lnTo>
                  <a:lnTo>
                    <a:pt x="45" y="110"/>
                  </a:lnTo>
                  <a:lnTo>
                    <a:pt x="50" y="110"/>
                  </a:lnTo>
                  <a:lnTo>
                    <a:pt x="64" y="105"/>
                  </a:lnTo>
                  <a:lnTo>
                    <a:pt x="72" y="105"/>
                  </a:lnTo>
                  <a:lnTo>
                    <a:pt x="76" y="103"/>
                  </a:lnTo>
                  <a:lnTo>
                    <a:pt x="84" y="100"/>
                  </a:lnTo>
                  <a:lnTo>
                    <a:pt x="88" y="100"/>
                  </a:lnTo>
                  <a:lnTo>
                    <a:pt x="93" y="98"/>
                  </a:lnTo>
                  <a:lnTo>
                    <a:pt x="98" y="95"/>
                  </a:lnTo>
                  <a:lnTo>
                    <a:pt x="98" y="72"/>
                  </a:lnTo>
                  <a:lnTo>
                    <a:pt x="100" y="60"/>
                  </a:lnTo>
                  <a:lnTo>
                    <a:pt x="100" y="35"/>
                  </a:lnTo>
                  <a:lnTo>
                    <a:pt x="103" y="24"/>
                  </a:lnTo>
                  <a:lnTo>
                    <a:pt x="103" y="12"/>
                  </a:lnTo>
                  <a:lnTo>
                    <a:pt x="105" y="0"/>
                  </a:lnTo>
                  <a:lnTo>
                    <a:pt x="88" y="0"/>
                  </a:lnTo>
                  <a:lnTo>
                    <a:pt x="81" y="2"/>
                  </a:lnTo>
                  <a:lnTo>
                    <a:pt x="74" y="2"/>
                  </a:lnTo>
                  <a:lnTo>
                    <a:pt x="67" y="4"/>
                  </a:lnTo>
                  <a:lnTo>
                    <a:pt x="62" y="4"/>
                  </a:lnTo>
                  <a:lnTo>
                    <a:pt x="55" y="7"/>
                  </a:lnTo>
                  <a:lnTo>
                    <a:pt x="48" y="7"/>
                  </a:lnTo>
                  <a:lnTo>
                    <a:pt x="33" y="12"/>
                  </a:lnTo>
                  <a:lnTo>
                    <a:pt x="26" y="12"/>
                  </a:lnTo>
                  <a:lnTo>
                    <a:pt x="21" y="14"/>
                  </a:lnTo>
                  <a:lnTo>
                    <a:pt x="14" y="16"/>
                  </a:lnTo>
                  <a:lnTo>
                    <a:pt x="9" y="16"/>
                  </a:lnTo>
                  <a:lnTo>
                    <a:pt x="4" y="19"/>
                  </a:lnTo>
                  <a:lnTo>
                    <a:pt x="0" y="67"/>
                  </a:lnTo>
                  <a:close/>
                </a:path>
              </a:pathLst>
            </a:custGeom>
            <a:solidFill>
              <a:srgbClr val="E1CC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9" name="Freeform 1935"/>
            <p:cNvSpPr>
              <a:spLocks/>
            </p:cNvSpPr>
            <p:nvPr/>
          </p:nvSpPr>
          <p:spPr bwMode="auto">
            <a:xfrm>
              <a:off x="8508" y="2700"/>
              <a:ext cx="100" cy="107"/>
            </a:xfrm>
            <a:custGeom>
              <a:avLst/>
              <a:gdLst/>
              <a:ahLst/>
              <a:cxnLst>
                <a:cxn ang="0">
                  <a:pos x="19" y="14"/>
                </a:cxn>
                <a:cxn ang="0">
                  <a:pos x="14" y="16"/>
                </a:cxn>
                <a:cxn ang="0">
                  <a:pos x="9" y="16"/>
                </a:cxn>
                <a:cxn ang="0">
                  <a:pos x="4" y="19"/>
                </a:cxn>
                <a:cxn ang="0">
                  <a:pos x="0" y="62"/>
                </a:cxn>
                <a:cxn ang="0">
                  <a:pos x="4" y="105"/>
                </a:cxn>
                <a:cxn ang="0">
                  <a:pos x="7" y="105"/>
                </a:cxn>
                <a:cxn ang="0">
                  <a:pos x="12" y="107"/>
                </a:cxn>
                <a:cxn ang="0">
                  <a:pos x="24" y="107"/>
                </a:cxn>
                <a:cxn ang="0">
                  <a:pos x="31" y="105"/>
                </a:cxn>
                <a:cxn ang="0">
                  <a:pos x="36" y="105"/>
                </a:cxn>
                <a:cxn ang="0">
                  <a:pos x="43" y="103"/>
                </a:cxn>
                <a:cxn ang="0">
                  <a:pos x="50" y="103"/>
                </a:cxn>
                <a:cxn ang="0">
                  <a:pos x="55" y="100"/>
                </a:cxn>
                <a:cxn ang="0">
                  <a:pos x="62" y="98"/>
                </a:cxn>
                <a:cxn ang="0">
                  <a:pos x="69" y="95"/>
                </a:cxn>
                <a:cxn ang="0">
                  <a:pos x="74" y="95"/>
                </a:cxn>
                <a:cxn ang="0">
                  <a:pos x="81" y="93"/>
                </a:cxn>
                <a:cxn ang="0">
                  <a:pos x="86" y="91"/>
                </a:cxn>
                <a:cxn ang="0">
                  <a:pos x="91" y="91"/>
                </a:cxn>
                <a:cxn ang="0">
                  <a:pos x="96" y="88"/>
                </a:cxn>
                <a:cxn ang="0">
                  <a:pos x="96" y="55"/>
                </a:cxn>
                <a:cxn ang="0">
                  <a:pos x="98" y="45"/>
                </a:cxn>
                <a:cxn ang="0">
                  <a:pos x="98" y="24"/>
                </a:cxn>
                <a:cxn ang="0">
                  <a:pos x="100" y="12"/>
                </a:cxn>
                <a:cxn ang="0">
                  <a:pos x="100" y="0"/>
                </a:cxn>
                <a:cxn ang="0">
                  <a:pos x="91" y="0"/>
                </a:cxn>
                <a:cxn ang="0">
                  <a:pos x="84" y="2"/>
                </a:cxn>
                <a:cxn ang="0">
                  <a:pos x="72" y="2"/>
                </a:cxn>
                <a:cxn ang="0">
                  <a:pos x="67" y="4"/>
                </a:cxn>
                <a:cxn ang="0">
                  <a:pos x="60" y="4"/>
                </a:cxn>
                <a:cxn ang="0">
                  <a:pos x="52" y="7"/>
                </a:cxn>
                <a:cxn ang="0">
                  <a:pos x="45" y="7"/>
                </a:cxn>
                <a:cxn ang="0">
                  <a:pos x="38" y="9"/>
                </a:cxn>
                <a:cxn ang="0">
                  <a:pos x="33" y="12"/>
                </a:cxn>
                <a:cxn ang="0">
                  <a:pos x="26" y="12"/>
                </a:cxn>
                <a:cxn ang="0">
                  <a:pos x="19" y="14"/>
                </a:cxn>
              </a:cxnLst>
              <a:rect l="0" t="0" r="r" b="b"/>
              <a:pathLst>
                <a:path w="100" h="107">
                  <a:moveTo>
                    <a:pt x="19" y="14"/>
                  </a:moveTo>
                  <a:lnTo>
                    <a:pt x="14" y="16"/>
                  </a:lnTo>
                  <a:lnTo>
                    <a:pt x="9" y="16"/>
                  </a:lnTo>
                  <a:lnTo>
                    <a:pt x="4" y="19"/>
                  </a:lnTo>
                  <a:lnTo>
                    <a:pt x="0" y="62"/>
                  </a:lnTo>
                  <a:lnTo>
                    <a:pt x="4" y="105"/>
                  </a:lnTo>
                  <a:lnTo>
                    <a:pt x="7" y="105"/>
                  </a:lnTo>
                  <a:lnTo>
                    <a:pt x="12" y="107"/>
                  </a:lnTo>
                  <a:lnTo>
                    <a:pt x="24" y="107"/>
                  </a:lnTo>
                  <a:lnTo>
                    <a:pt x="31" y="105"/>
                  </a:lnTo>
                  <a:lnTo>
                    <a:pt x="36" y="105"/>
                  </a:lnTo>
                  <a:lnTo>
                    <a:pt x="43" y="103"/>
                  </a:lnTo>
                  <a:lnTo>
                    <a:pt x="50" y="103"/>
                  </a:lnTo>
                  <a:lnTo>
                    <a:pt x="55" y="100"/>
                  </a:lnTo>
                  <a:lnTo>
                    <a:pt x="62" y="98"/>
                  </a:lnTo>
                  <a:lnTo>
                    <a:pt x="69" y="95"/>
                  </a:lnTo>
                  <a:lnTo>
                    <a:pt x="74" y="95"/>
                  </a:lnTo>
                  <a:lnTo>
                    <a:pt x="81" y="93"/>
                  </a:lnTo>
                  <a:lnTo>
                    <a:pt x="86" y="91"/>
                  </a:lnTo>
                  <a:lnTo>
                    <a:pt x="91" y="91"/>
                  </a:lnTo>
                  <a:lnTo>
                    <a:pt x="96" y="88"/>
                  </a:lnTo>
                  <a:lnTo>
                    <a:pt x="96" y="55"/>
                  </a:lnTo>
                  <a:lnTo>
                    <a:pt x="98" y="45"/>
                  </a:lnTo>
                  <a:lnTo>
                    <a:pt x="98" y="24"/>
                  </a:lnTo>
                  <a:lnTo>
                    <a:pt x="100" y="12"/>
                  </a:lnTo>
                  <a:lnTo>
                    <a:pt x="100" y="0"/>
                  </a:lnTo>
                  <a:lnTo>
                    <a:pt x="91" y="0"/>
                  </a:lnTo>
                  <a:lnTo>
                    <a:pt x="84" y="2"/>
                  </a:lnTo>
                  <a:lnTo>
                    <a:pt x="72" y="2"/>
                  </a:lnTo>
                  <a:lnTo>
                    <a:pt x="67" y="4"/>
                  </a:lnTo>
                  <a:lnTo>
                    <a:pt x="60" y="4"/>
                  </a:lnTo>
                  <a:lnTo>
                    <a:pt x="52" y="7"/>
                  </a:lnTo>
                  <a:lnTo>
                    <a:pt x="45" y="7"/>
                  </a:lnTo>
                  <a:lnTo>
                    <a:pt x="38" y="9"/>
                  </a:lnTo>
                  <a:lnTo>
                    <a:pt x="33" y="12"/>
                  </a:lnTo>
                  <a:lnTo>
                    <a:pt x="26" y="12"/>
                  </a:lnTo>
                  <a:lnTo>
                    <a:pt x="19" y="14"/>
                  </a:lnTo>
                  <a:close/>
                </a:path>
              </a:pathLst>
            </a:custGeom>
            <a:solidFill>
              <a:srgbClr val="E5CEB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0" name="Freeform 1936"/>
            <p:cNvSpPr>
              <a:spLocks/>
            </p:cNvSpPr>
            <p:nvPr/>
          </p:nvSpPr>
          <p:spPr bwMode="auto">
            <a:xfrm>
              <a:off x="8510" y="2700"/>
              <a:ext cx="96" cy="100"/>
            </a:xfrm>
            <a:custGeom>
              <a:avLst/>
              <a:gdLst/>
              <a:ahLst/>
              <a:cxnLst>
                <a:cxn ang="0">
                  <a:pos x="0" y="40"/>
                </a:cxn>
                <a:cxn ang="0">
                  <a:pos x="0" y="79"/>
                </a:cxn>
                <a:cxn ang="0">
                  <a:pos x="2" y="98"/>
                </a:cxn>
                <a:cxn ang="0">
                  <a:pos x="4" y="100"/>
                </a:cxn>
                <a:cxn ang="0">
                  <a:pos x="21" y="100"/>
                </a:cxn>
                <a:cxn ang="0">
                  <a:pos x="26" y="98"/>
                </a:cxn>
                <a:cxn ang="0">
                  <a:pos x="33" y="98"/>
                </a:cxn>
                <a:cxn ang="0">
                  <a:pos x="38" y="95"/>
                </a:cxn>
                <a:cxn ang="0">
                  <a:pos x="45" y="95"/>
                </a:cxn>
                <a:cxn ang="0">
                  <a:pos x="52" y="93"/>
                </a:cxn>
                <a:cxn ang="0">
                  <a:pos x="57" y="91"/>
                </a:cxn>
                <a:cxn ang="0">
                  <a:pos x="64" y="88"/>
                </a:cxn>
                <a:cxn ang="0">
                  <a:pos x="69" y="86"/>
                </a:cxn>
                <a:cxn ang="0">
                  <a:pos x="74" y="86"/>
                </a:cxn>
                <a:cxn ang="0">
                  <a:pos x="81" y="84"/>
                </a:cxn>
                <a:cxn ang="0">
                  <a:pos x="86" y="81"/>
                </a:cxn>
                <a:cxn ang="0">
                  <a:pos x="88" y="81"/>
                </a:cxn>
                <a:cxn ang="0">
                  <a:pos x="88" y="60"/>
                </a:cxn>
                <a:cxn ang="0">
                  <a:pos x="91" y="50"/>
                </a:cxn>
                <a:cxn ang="0">
                  <a:pos x="91" y="31"/>
                </a:cxn>
                <a:cxn ang="0">
                  <a:pos x="93" y="21"/>
                </a:cxn>
                <a:cxn ang="0">
                  <a:pos x="93" y="12"/>
                </a:cxn>
                <a:cxn ang="0">
                  <a:pos x="96" y="0"/>
                </a:cxn>
                <a:cxn ang="0">
                  <a:pos x="91" y="0"/>
                </a:cxn>
                <a:cxn ang="0">
                  <a:pos x="86" y="2"/>
                </a:cxn>
                <a:cxn ang="0">
                  <a:pos x="74" y="2"/>
                </a:cxn>
                <a:cxn ang="0">
                  <a:pos x="67" y="4"/>
                </a:cxn>
                <a:cxn ang="0">
                  <a:pos x="55" y="4"/>
                </a:cxn>
                <a:cxn ang="0">
                  <a:pos x="48" y="7"/>
                </a:cxn>
                <a:cxn ang="0">
                  <a:pos x="43" y="9"/>
                </a:cxn>
                <a:cxn ang="0">
                  <a:pos x="36" y="9"/>
                </a:cxn>
                <a:cxn ang="0">
                  <a:pos x="28" y="12"/>
                </a:cxn>
                <a:cxn ang="0">
                  <a:pos x="24" y="14"/>
                </a:cxn>
                <a:cxn ang="0">
                  <a:pos x="16" y="14"/>
                </a:cxn>
                <a:cxn ang="0">
                  <a:pos x="7" y="19"/>
                </a:cxn>
                <a:cxn ang="0">
                  <a:pos x="2" y="19"/>
                </a:cxn>
                <a:cxn ang="0">
                  <a:pos x="0" y="40"/>
                </a:cxn>
              </a:cxnLst>
              <a:rect l="0" t="0" r="r" b="b"/>
              <a:pathLst>
                <a:path w="96" h="100">
                  <a:moveTo>
                    <a:pt x="0" y="40"/>
                  </a:moveTo>
                  <a:lnTo>
                    <a:pt x="0" y="79"/>
                  </a:lnTo>
                  <a:lnTo>
                    <a:pt x="2" y="98"/>
                  </a:lnTo>
                  <a:lnTo>
                    <a:pt x="4" y="100"/>
                  </a:lnTo>
                  <a:lnTo>
                    <a:pt x="21" y="100"/>
                  </a:lnTo>
                  <a:lnTo>
                    <a:pt x="26" y="98"/>
                  </a:lnTo>
                  <a:lnTo>
                    <a:pt x="33" y="98"/>
                  </a:lnTo>
                  <a:lnTo>
                    <a:pt x="38" y="95"/>
                  </a:lnTo>
                  <a:lnTo>
                    <a:pt x="45" y="95"/>
                  </a:lnTo>
                  <a:lnTo>
                    <a:pt x="52" y="93"/>
                  </a:lnTo>
                  <a:lnTo>
                    <a:pt x="57" y="91"/>
                  </a:lnTo>
                  <a:lnTo>
                    <a:pt x="64" y="88"/>
                  </a:lnTo>
                  <a:lnTo>
                    <a:pt x="69" y="86"/>
                  </a:lnTo>
                  <a:lnTo>
                    <a:pt x="74" y="86"/>
                  </a:lnTo>
                  <a:lnTo>
                    <a:pt x="81" y="84"/>
                  </a:lnTo>
                  <a:lnTo>
                    <a:pt x="86" y="81"/>
                  </a:lnTo>
                  <a:lnTo>
                    <a:pt x="88" y="81"/>
                  </a:lnTo>
                  <a:lnTo>
                    <a:pt x="88" y="60"/>
                  </a:lnTo>
                  <a:lnTo>
                    <a:pt x="91" y="50"/>
                  </a:lnTo>
                  <a:lnTo>
                    <a:pt x="91" y="31"/>
                  </a:lnTo>
                  <a:lnTo>
                    <a:pt x="93" y="21"/>
                  </a:lnTo>
                  <a:lnTo>
                    <a:pt x="93" y="12"/>
                  </a:lnTo>
                  <a:lnTo>
                    <a:pt x="96" y="0"/>
                  </a:lnTo>
                  <a:lnTo>
                    <a:pt x="91" y="0"/>
                  </a:lnTo>
                  <a:lnTo>
                    <a:pt x="86" y="2"/>
                  </a:lnTo>
                  <a:lnTo>
                    <a:pt x="74" y="2"/>
                  </a:lnTo>
                  <a:lnTo>
                    <a:pt x="67" y="4"/>
                  </a:lnTo>
                  <a:lnTo>
                    <a:pt x="55" y="4"/>
                  </a:lnTo>
                  <a:lnTo>
                    <a:pt x="48" y="7"/>
                  </a:lnTo>
                  <a:lnTo>
                    <a:pt x="43" y="9"/>
                  </a:lnTo>
                  <a:lnTo>
                    <a:pt x="36" y="9"/>
                  </a:lnTo>
                  <a:lnTo>
                    <a:pt x="28" y="12"/>
                  </a:lnTo>
                  <a:lnTo>
                    <a:pt x="24" y="14"/>
                  </a:lnTo>
                  <a:lnTo>
                    <a:pt x="16" y="14"/>
                  </a:lnTo>
                  <a:lnTo>
                    <a:pt x="7" y="19"/>
                  </a:lnTo>
                  <a:lnTo>
                    <a:pt x="2" y="19"/>
                  </a:lnTo>
                  <a:lnTo>
                    <a:pt x="0" y="40"/>
                  </a:lnTo>
                  <a:close/>
                </a:path>
              </a:pathLst>
            </a:custGeom>
            <a:solidFill>
              <a:srgbClr val="EAD2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1" name="Freeform 1937"/>
            <p:cNvSpPr>
              <a:spLocks/>
            </p:cNvSpPr>
            <p:nvPr/>
          </p:nvSpPr>
          <p:spPr bwMode="auto">
            <a:xfrm>
              <a:off x="8512" y="2709"/>
              <a:ext cx="144" cy="26"/>
            </a:xfrm>
            <a:custGeom>
              <a:avLst/>
              <a:gdLst/>
              <a:ahLst/>
              <a:cxnLst>
                <a:cxn ang="0">
                  <a:pos x="127" y="9"/>
                </a:cxn>
                <a:cxn ang="0">
                  <a:pos x="143" y="0"/>
                </a:cxn>
                <a:cxn ang="0">
                  <a:pos x="129" y="4"/>
                </a:cxn>
                <a:cxn ang="0">
                  <a:pos x="103" y="7"/>
                </a:cxn>
                <a:cxn ang="0">
                  <a:pos x="38" y="16"/>
                </a:cxn>
                <a:cxn ang="0">
                  <a:pos x="0" y="21"/>
                </a:cxn>
                <a:cxn ang="0">
                  <a:pos x="7" y="26"/>
                </a:cxn>
                <a:cxn ang="0">
                  <a:pos x="127" y="9"/>
                </a:cxn>
              </a:cxnLst>
              <a:rect l="0" t="0" r="r" b="b"/>
              <a:pathLst>
                <a:path w="144" h="26">
                  <a:moveTo>
                    <a:pt x="127" y="9"/>
                  </a:moveTo>
                  <a:lnTo>
                    <a:pt x="143" y="0"/>
                  </a:lnTo>
                  <a:lnTo>
                    <a:pt x="129" y="4"/>
                  </a:lnTo>
                  <a:lnTo>
                    <a:pt x="103" y="7"/>
                  </a:lnTo>
                  <a:lnTo>
                    <a:pt x="38" y="16"/>
                  </a:lnTo>
                  <a:lnTo>
                    <a:pt x="0" y="21"/>
                  </a:lnTo>
                  <a:lnTo>
                    <a:pt x="7" y="26"/>
                  </a:lnTo>
                  <a:lnTo>
                    <a:pt x="127" y="9"/>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2" name="Freeform 1938"/>
            <p:cNvSpPr>
              <a:spLocks/>
            </p:cNvSpPr>
            <p:nvPr/>
          </p:nvSpPr>
          <p:spPr bwMode="auto">
            <a:xfrm>
              <a:off x="8515" y="2716"/>
              <a:ext cx="125" cy="149"/>
            </a:xfrm>
            <a:custGeom>
              <a:avLst/>
              <a:gdLst/>
              <a:ahLst/>
              <a:cxnLst>
                <a:cxn ang="0">
                  <a:pos x="4" y="31"/>
                </a:cxn>
                <a:cxn ang="0">
                  <a:pos x="2" y="45"/>
                </a:cxn>
                <a:cxn ang="0">
                  <a:pos x="2" y="62"/>
                </a:cxn>
                <a:cxn ang="0">
                  <a:pos x="0" y="76"/>
                </a:cxn>
                <a:cxn ang="0">
                  <a:pos x="0" y="93"/>
                </a:cxn>
                <a:cxn ang="0">
                  <a:pos x="2" y="110"/>
                </a:cxn>
                <a:cxn ang="0">
                  <a:pos x="2" y="129"/>
                </a:cxn>
                <a:cxn ang="0">
                  <a:pos x="4" y="146"/>
                </a:cxn>
                <a:cxn ang="0">
                  <a:pos x="12" y="148"/>
                </a:cxn>
                <a:cxn ang="0">
                  <a:pos x="110" y="148"/>
                </a:cxn>
                <a:cxn ang="0">
                  <a:pos x="117" y="146"/>
                </a:cxn>
                <a:cxn ang="0">
                  <a:pos x="124" y="146"/>
                </a:cxn>
                <a:cxn ang="0">
                  <a:pos x="124" y="0"/>
                </a:cxn>
                <a:cxn ang="0">
                  <a:pos x="117" y="2"/>
                </a:cxn>
                <a:cxn ang="0">
                  <a:pos x="96" y="2"/>
                </a:cxn>
                <a:cxn ang="0">
                  <a:pos x="88" y="4"/>
                </a:cxn>
                <a:cxn ang="0">
                  <a:pos x="72" y="4"/>
                </a:cxn>
                <a:cxn ang="0">
                  <a:pos x="64" y="7"/>
                </a:cxn>
                <a:cxn ang="0">
                  <a:pos x="57" y="7"/>
                </a:cxn>
                <a:cxn ang="0">
                  <a:pos x="50" y="9"/>
                </a:cxn>
                <a:cxn ang="0">
                  <a:pos x="43" y="9"/>
                </a:cxn>
                <a:cxn ang="0">
                  <a:pos x="33" y="12"/>
                </a:cxn>
                <a:cxn ang="0">
                  <a:pos x="26" y="12"/>
                </a:cxn>
                <a:cxn ang="0">
                  <a:pos x="19" y="14"/>
                </a:cxn>
                <a:cxn ang="0">
                  <a:pos x="12" y="14"/>
                </a:cxn>
                <a:cxn ang="0">
                  <a:pos x="4" y="16"/>
                </a:cxn>
                <a:cxn ang="0">
                  <a:pos x="4" y="31"/>
                </a:cxn>
              </a:cxnLst>
              <a:rect l="0" t="0" r="r" b="b"/>
              <a:pathLst>
                <a:path w="125" h="149">
                  <a:moveTo>
                    <a:pt x="4" y="31"/>
                  </a:moveTo>
                  <a:lnTo>
                    <a:pt x="2" y="45"/>
                  </a:lnTo>
                  <a:lnTo>
                    <a:pt x="2" y="62"/>
                  </a:lnTo>
                  <a:lnTo>
                    <a:pt x="0" y="76"/>
                  </a:lnTo>
                  <a:lnTo>
                    <a:pt x="0" y="93"/>
                  </a:lnTo>
                  <a:lnTo>
                    <a:pt x="2" y="110"/>
                  </a:lnTo>
                  <a:lnTo>
                    <a:pt x="2" y="129"/>
                  </a:lnTo>
                  <a:lnTo>
                    <a:pt x="4" y="146"/>
                  </a:lnTo>
                  <a:lnTo>
                    <a:pt x="12" y="148"/>
                  </a:lnTo>
                  <a:lnTo>
                    <a:pt x="110" y="148"/>
                  </a:lnTo>
                  <a:lnTo>
                    <a:pt x="117" y="146"/>
                  </a:lnTo>
                  <a:lnTo>
                    <a:pt x="124" y="146"/>
                  </a:lnTo>
                  <a:lnTo>
                    <a:pt x="124" y="0"/>
                  </a:lnTo>
                  <a:lnTo>
                    <a:pt x="117" y="2"/>
                  </a:lnTo>
                  <a:lnTo>
                    <a:pt x="96" y="2"/>
                  </a:lnTo>
                  <a:lnTo>
                    <a:pt x="88" y="4"/>
                  </a:lnTo>
                  <a:lnTo>
                    <a:pt x="72" y="4"/>
                  </a:lnTo>
                  <a:lnTo>
                    <a:pt x="64" y="7"/>
                  </a:lnTo>
                  <a:lnTo>
                    <a:pt x="57" y="7"/>
                  </a:lnTo>
                  <a:lnTo>
                    <a:pt x="50" y="9"/>
                  </a:lnTo>
                  <a:lnTo>
                    <a:pt x="43" y="9"/>
                  </a:lnTo>
                  <a:lnTo>
                    <a:pt x="33" y="12"/>
                  </a:lnTo>
                  <a:lnTo>
                    <a:pt x="26" y="12"/>
                  </a:lnTo>
                  <a:lnTo>
                    <a:pt x="19" y="14"/>
                  </a:lnTo>
                  <a:lnTo>
                    <a:pt x="12" y="14"/>
                  </a:lnTo>
                  <a:lnTo>
                    <a:pt x="4" y="16"/>
                  </a:lnTo>
                  <a:lnTo>
                    <a:pt x="4" y="31"/>
                  </a:lnTo>
                  <a:close/>
                </a:path>
              </a:pathLst>
            </a:custGeom>
            <a:solidFill>
              <a:srgbClr val="006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3" name="Freeform 1939"/>
            <p:cNvSpPr>
              <a:spLocks/>
            </p:cNvSpPr>
            <p:nvPr/>
          </p:nvSpPr>
          <p:spPr bwMode="auto">
            <a:xfrm>
              <a:off x="8517" y="2721"/>
              <a:ext cx="120" cy="142"/>
            </a:xfrm>
            <a:custGeom>
              <a:avLst/>
              <a:gdLst/>
              <a:ahLst/>
              <a:cxnLst>
                <a:cxn ang="0">
                  <a:pos x="2" y="120"/>
                </a:cxn>
                <a:cxn ang="0">
                  <a:pos x="4" y="139"/>
                </a:cxn>
                <a:cxn ang="0">
                  <a:pos x="26" y="139"/>
                </a:cxn>
                <a:cxn ang="0">
                  <a:pos x="33" y="141"/>
                </a:cxn>
                <a:cxn ang="0">
                  <a:pos x="91" y="141"/>
                </a:cxn>
                <a:cxn ang="0">
                  <a:pos x="98" y="139"/>
                </a:cxn>
                <a:cxn ang="0">
                  <a:pos x="112" y="139"/>
                </a:cxn>
                <a:cxn ang="0">
                  <a:pos x="120" y="136"/>
                </a:cxn>
                <a:cxn ang="0">
                  <a:pos x="120" y="0"/>
                </a:cxn>
                <a:cxn ang="0">
                  <a:pos x="98" y="0"/>
                </a:cxn>
                <a:cxn ang="0">
                  <a:pos x="91" y="2"/>
                </a:cxn>
                <a:cxn ang="0">
                  <a:pos x="69" y="2"/>
                </a:cxn>
                <a:cxn ang="0">
                  <a:pos x="62" y="4"/>
                </a:cxn>
                <a:cxn ang="0">
                  <a:pos x="47" y="4"/>
                </a:cxn>
                <a:cxn ang="0">
                  <a:pos x="33" y="9"/>
                </a:cxn>
                <a:cxn ang="0">
                  <a:pos x="26" y="9"/>
                </a:cxn>
                <a:cxn ang="0">
                  <a:pos x="19" y="11"/>
                </a:cxn>
                <a:cxn ang="0">
                  <a:pos x="12" y="11"/>
                </a:cxn>
                <a:cxn ang="0">
                  <a:pos x="4" y="14"/>
                </a:cxn>
                <a:cxn ang="0">
                  <a:pos x="2" y="28"/>
                </a:cxn>
                <a:cxn ang="0">
                  <a:pos x="2" y="43"/>
                </a:cxn>
                <a:cxn ang="0">
                  <a:pos x="0" y="57"/>
                </a:cxn>
                <a:cxn ang="0">
                  <a:pos x="0" y="103"/>
                </a:cxn>
                <a:cxn ang="0">
                  <a:pos x="2" y="120"/>
                </a:cxn>
              </a:cxnLst>
              <a:rect l="0" t="0" r="r" b="b"/>
              <a:pathLst>
                <a:path w="120" h="142">
                  <a:moveTo>
                    <a:pt x="2" y="120"/>
                  </a:moveTo>
                  <a:lnTo>
                    <a:pt x="4" y="139"/>
                  </a:lnTo>
                  <a:lnTo>
                    <a:pt x="26" y="139"/>
                  </a:lnTo>
                  <a:lnTo>
                    <a:pt x="33" y="141"/>
                  </a:lnTo>
                  <a:lnTo>
                    <a:pt x="91" y="141"/>
                  </a:lnTo>
                  <a:lnTo>
                    <a:pt x="98" y="139"/>
                  </a:lnTo>
                  <a:lnTo>
                    <a:pt x="112" y="139"/>
                  </a:lnTo>
                  <a:lnTo>
                    <a:pt x="120" y="136"/>
                  </a:lnTo>
                  <a:lnTo>
                    <a:pt x="120" y="0"/>
                  </a:lnTo>
                  <a:lnTo>
                    <a:pt x="98" y="0"/>
                  </a:lnTo>
                  <a:lnTo>
                    <a:pt x="91" y="2"/>
                  </a:lnTo>
                  <a:lnTo>
                    <a:pt x="69" y="2"/>
                  </a:lnTo>
                  <a:lnTo>
                    <a:pt x="62" y="4"/>
                  </a:lnTo>
                  <a:lnTo>
                    <a:pt x="47" y="4"/>
                  </a:lnTo>
                  <a:lnTo>
                    <a:pt x="33" y="9"/>
                  </a:lnTo>
                  <a:lnTo>
                    <a:pt x="26" y="9"/>
                  </a:lnTo>
                  <a:lnTo>
                    <a:pt x="19" y="11"/>
                  </a:lnTo>
                  <a:lnTo>
                    <a:pt x="12" y="11"/>
                  </a:lnTo>
                  <a:lnTo>
                    <a:pt x="4" y="14"/>
                  </a:lnTo>
                  <a:lnTo>
                    <a:pt x="2" y="28"/>
                  </a:lnTo>
                  <a:lnTo>
                    <a:pt x="2" y="43"/>
                  </a:lnTo>
                  <a:lnTo>
                    <a:pt x="0" y="57"/>
                  </a:lnTo>
                  <a:lnTo>
                    <a:pt x="0" y="103"/>
                  </a:lnTo>
                  <a:lnTo>
                    <a:pt x="2" y="120"/>
                  </a:lnTo>
                  <a:close/>
                </a:path>
              </a:pathLst>
            </a:custGeom>
            <a:solidFill>
              <a:srgbClr val="006F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4" name="Freeform 1940"/>
            <p:cNvSpPr>
              <a:spLocks/>
            </p:cNvSpPr>
            <p:nvPr/>
          </p:nvSpPr>
          <p:spPr bwMode="auto">
            <a:xfrm>
              <a:off x="8520" y="2724"/>
              <a:ext cx="112" cy="136"/>
            </a:xfrm>
            <a:custGeom>
              <a:avLst/>
              <a:gdLst/>
              <a:ahLst/>
              <a:cxnLst>
                <a:cxn ang="0">
                  <a:pos x="4" y="131"/>
                </a:cxn>
                <a:cxn ang="0">
                  <a:pos x="12" y="134"/>
                </a:cxn>
                <a:cxn ang="0">
                  <a:pos x="38" y="134"/>
                </a:cxn>
                <a:cxn ang="0">
                  <a:pos x="45" y="136"/>
                </a:cxn>
                <a:cxn ang="0">
                  <a:pos x="72" y="136"/>
                </a:cxn>
                <a:cxn ang="0">
                  <a:pos x="79" y="134"/>
                </a:cxn>
                <a:cxn ang="0">
                  <a:pos x="100" y="134"/>
                </a:cxn>
                <a:cxn ang="0">
                  <a:pos x="107" y="131"/>
                </a:cxn>
                <a:cxn ang="0">
                  <a:pos x="112" y="131"/>
                </a:cxn>
                <a:cxn ang="0">
                  <a:pos x="112" y="0"/>
                </a:cxn>
                <a:cxn ang="0">
                  <a:pos x="93" y="0"/>
                </a:cxn>
                <a:cxn ang="0">
                  <a:pos x="86" y="2"/>
                </a:cxn>
                <a:cxn ang="0">
                  <a:pos x="60" y="2"/>
                </a:cxn>
                <a:cxn ang="0">
                  <a:pos x="52" y="4"/>
                </a:cxn>
                <a:cxn ang="0">
                  <a:pos x="45" y="4"/>
                </a:cxn>
                <a:cxn ang="0">
                  <a:pos x="38" y="7"/>
                </a:cxn>
                <a:cxn ang="0">
                  <a:pos x="31" y="7"/>
                </a:cxn>
                <a:cxn ang="0">
                  <a:pos x="23" y="9"/>
                </a:cxn>
                <a:cxn ang="0">
                  <a:pos x="19" y="9"/>
                </a:cxn>
                <a:cxn ang="0">
                  <a:pos x="4" y="14"/>
                </a:cxn>
                <a:cxn ang="0">
                  <a:pos x="2" y="28"/>
                </a:cxn>
                <a:cxn ang="0">
                  <a:pos x="2" y="40"/>
                </a:cxn>
                <a:cxn ang="0">
                  <a:pos x="0" y="55"/>
                </a:cxn>
                <a:cxn ang="0">
                  <a:pos x="0" y="98"/>
                </a:cxn>
                <a:cxn ang="0">
                  <a:pos x="4" y="131"/>
                </a:cxn>
              </a:cxnLst>
              <a:rect l="0" t="0" r="r" b="b"/>
              <a:pathLst>
                <a:path w="112" h="136">
                  <a:moveTo>
                    <a:pt x="4" y="131"/>
                  </a:moveTo>
                  <a:lnTo>
                    <a:pt x="12" y="134"/>
                  </a:lnTo>
                  <a:lnTo>
                    <a:pt x="38" y="134"/>
                  </a:lnTo>
                  <a:lnTo>
                    <a:pt x="45" y="136"/>
                  </a:lnTo>
                  <a:lnTo>
                    <a:pt x="72" y="136"/>
                  </a:lnTo>
                  <a:lnTo>
                    <a:pt x="79" y="134"/>
                  </a:lnTo>
                  <a:lnTo>
                    <a:pt x="100" y="134"/>
                  </a:lnTo>
                  <a:lnTo>
                    <a:pt x="107" y="131"/>
                  </a:lnTo>
                  <a:lnTo>
                    <a:pt x="112" y="131"/>
                  </a:lnTo>
                  <a:lnTo>
                    <a:pt x="112" y="0"/>
                  </a:lnTo>
                  <a:lnTo>
                    <a:pt x="93" y="0"/>
                  </a:lnTo>
                  <a:lnTo>
                    <a:pt x="86" y="2"/>
                  </a:lnTo>
                  <a:lnTo>
                    <a:pt x="60" y="2"/>
                  </a:lnTo>
                  <a:lnTo>
                    <a:pt x="52" y="4"/>
                  </a:lnTo>
                  <a:lnTo>
                    <a:pt x="45" y="4"/>
                  </a:lnTo>
                  <a:lnTo>
                    <a:pt x="38" y="7"/>
                  </a:lnTo>
                  <a:lnTo>
                    <a:pt x="31" y="7"/>
                  </a:lnTo>
                  <a:lnTo>
                    <a:pt x="23" y="9"/>
                  </a:lnTo>
                  <a:lnTo>
                    <a:pt x="19" y="9"/>
                  </a:lnTo>
                  <a:lnTo>
                    <a:pt x="4" y="14"/>
                  </a:lnTo>
                  <a:lnTo>
                    <a:pt x="2" y="28"/>
                  </a:lnTo>
                  <a:lnTo>
                    <a:pt x="2" y="40"/>
                  </a:lnTo>
                  <a:lnTo>
                    <a:pt x="0" y="55"/>
                  </a:lnTo>
                  <a:lnTo>
                    <a:pt x="0" y="98"/>
                  </a:lnTo>
                  <a:lnTo>
                    <a:pt x="4" y="131"/>
                  </a:lnTo>
                  <a:close/>
                </a:path>
              </a:pathLst>
            </a:custGeom>
            <a:solidFill>
              <a:srgbClr val="0070A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5" name="Freeform 1941"/>
            <p:cNvSpPr>
              <a:spLocks/>
            </p:cNvSpPr>
            <p:nvPr/>
          </p:nvSpPr>
          <p:spPr bwMode="auto">
            <a:xfrm>
              <a:off x="8522" y="2726"/>
              <a:ext cx="108" cy="132"/>
            </a:xfrm>
            <a:custGeom>
              <a:avLst/>
              <a:gdLst/>
              <a:ahLst/>
              <a:cxnLst>
                <a:cxn ang="0">
                  <a:pos x="0" y="40"/>
                </a:cxn>
                <a:cxn ang="0">
                  <a:pos x="0" y="93"/>
                </a:cxn>
                <a:cxn ang="0">
                  <a:pos x="2" y="110"/>
                </a:cxn>
                <a:cxn ang="0">
                  <a:pos x="4" y="124"/>
                </a:cxn>
                <a:cxn ang="0">
                  <a:pos x="12" y="127"/>
                </a:cxn>
                <a:cxn ang="0">
                  <a:pos x="16" y="127"/>
                </a:cxn>
                <a:cxn ang="0">
                  <a:pos x="23" y="129"/>
                </a:cxn>
                <a:cxn ang="0">
                  <a:pos x="50" y="129"/>
                </a:cxn>
                <a:cxn ang="0">
                  <a:pos x="57" y="131"/>
                </a:cxn>
                <a:cxn ang="0">
                  <a:pos x="62" y="129"/>
                </a:cxn>
                <a:cxn ang="0">
                  <a:pos x="81" y="129"/>
                </a:cxn>
                <a:cxn ang="0">
                  <a:pos x="88" y="127"/>
                </a:cxn>
                <a:cxn ang="0">
                  <a:pos x="100" y="127"/>
                </a:cxn>
                <a:cxn ang="0">
                  <a:pos x="107" y="124"/>
                </a:cxn>
                <a:cxn ang="0">
                  <a:pos x="107" y="0"/>
                </a:cxn>
                <a:cxn ang="0">
                  <a:pos x="96" y="0"/>
                </a:cxn>
                <a:cxn ang="0">
                  <a:pos x="88" y="2"/>
                </a:cxn>
                <a:cxn ang="0">
                  <a:pos x="55" y="2"/>
                </a:cxn>
                <a:cxn ang="0">
                  <a:pos x="50" y="4"/>
                </a:cxn>
                <a:cxn ang="0">
                  <a:pos x="43" y="4"/>
                </a:cxn>
                <a:cxn ang="0">
                  <a:pos x="36" y="7"/>
                </a:cxn>
                <a:cxn ang="0">
                  <a:pos x="31" y="7"/>
                </a:cxn>
                <a:cxn ang="0">
                  <a:pos x="23" y="9"/>
                </a:cxn>
                <a:cxn ang="0">
                  <a:pos x="16" y="9"/>
                </a:cxn>
                <a:cxn ang="0">
                  <a:pos x="12" y="11"/>
                </a:cxn>
                <a:cxn ang="0">
                  <a:pos x="4" y="14"/>
                </a:cxn>
                <a:cxn ang="0">
                  <a:pos x="2" y="26"/>
                </a:cxn>
                <a:cxn ang="0">
                  <a:pos x="0" y="40"/>
                </a:cxn>
              </a:cxnLst>
              <a:rect l="0" t="0" r="r" b="b"/>
              <a:pathLst>
                <a:path w="108" h="132">
                  <a:moveTo>
                    <a:pt x="0" y="40"/>
                  </a:moveTo>
                  <a:lnTo>
                    <a:pt x="0" y="93"/>
                  </a:lnTo>
                  <a:lnTo>
                    <a:pt x="2" y="110"/>
                  </a:lnTo>
                  <a:lnTo>
                    <a:pt x="4" y="124"/>
                  </a:lnTo>
                  <a:lnTo>
                    <a:pt x="12" y="127"/>
                  </a:lnTo>
                  <a:lnTo>
                    <a:pt x="16" y="127"/>
                  </a:lnTo>
                  <a:lnTo>
                    <a:pt x="23" y="129"/>
                  </a:lnTo>
                  <a:lnTo>
                    <a:pt x="50" y="129"/>
                  </a:lnTo>
                  <a:lnTo>
                    <a:pt x="57" y="131"/>
                  </a:lnTo>
                  <a:lnTo>
                    <a:pt x="62" y="129"/>
                  </a:lnTo>
                  <a:lnTo>
                    <a:pt x="81" y="129"/>
                  </a:lnTo>
                  <a:lnTo>
                    <a:pt x="88" y="127"/>
                  </a:lnTo>
                  <a:lnTo>
                    <a:pt x="100" y="127"/>
                  </a:lnTo>
                  <a:lnTo>
                    <a:pt x="107" y="124"/>
                  </a:lnTo>
                  <a:lnTo>
                    <a:pt x="107" y="0"/>
                  </a:lnTo>
                  <a:lnTo>
                    <a:pt x="96" y="0"/>
                  </a:lnTo>
                  <a:lnTo>
                    <a:pt x="88" y="2"/>
                  </a:lnTo>
                  <a:lnTo>
                    <a:pt x="55" y="2"/>
                  </a:lnTo>
                  <a:lnTo>
                    <a:pt x="50" y="4"/>
                  </a:lnTo>
                  <a:lnTo>
                    <a:pt x="43" y="4"/>
                  </a:lnTo>
                  <a:lnTo>
                    <a:pt x="36" y="7"/>
                  </a:lnTo>
                  <a:lnTo>
                    <a:pt x="31" y="7"/>
                  </a:lnTo>
                  <a:lnTo>
                    <a:pt x="23" y="9"/>
                  </a:lnTo>
                  <a:lnTo>
                    <a:pt x="16" y="9"/>
                  </a:lnTo>
                  <a:lnTo>
                    <a:pt x="12" y="11"/>
                  </a:lnTo>
                  <a:lnTo>
                    <a:pt x="4" y="14"/>
                  </a:lnTo>
                  <a:lnTo>
                    <a:pt x="2" y="26"/>
                  </a:lnTo>
                  <a:lnTo>
                    <a:pt x="0" y="40"/>
                  </a:lnTo>
                  <a:close/>
                </a:path>
              </a:pathLst>
            </a:custGeom>
            <a:solidFill>
              <a:srgbClr val="0075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6" name="Freeform 1942"/>
            <p:cNvSpPr>
              <a:spLocks/>
            </p:cNvSpPr>
            <p:nvPr/>
          </p:nvSpPr>
          <p:spPr bwMode="auto">
            <a:xfrm>
              <a:off x="8522" y="2731"/>
              <a:ext cx="106" cy="122"/>
            </a:xfrm>
            <a:custGeom>
              <a:avLst/>
              <a:gdLst/>
              <a:ahLst/>
              <a:cxnLst>
                <a:cxn ang="0">
                  <a:pos x="7" y="12"/>
                </a:cxn>
                <a:cxn ang="0">
                  <a:pos x="2" y="36"/>
                </a:cxn>
                <a:cxn ang="0">
                  <a:pos x="2" y="48"/>
                </a:cxn>
                <a:cxn ang="0">
                  <a:pos x="0" y="60"/>
                </a:cxn>
                <a:cxn ang="0">
                  <a:pos x="0" y="74"/>
                </a:cxn>
                <a:cxn ang="0">
                  <a:pos x="2" y="86"/>
                </a:cxn>
                <a:cxn ang="0">
                  <a:pos x="4" y="100"/>
                </a:cxn>
                <a:cxn ang="0">
                  <a:pos x="7" y="117"/>
                </a:cxn>
                <a:cxn ang="0">
                  <a:pos x="14" y="117"/>
                </a:cxn>
                <a:cxn ang="0">
                  <a:pos x="19" y="120"/>
                </a:cxn>
                <a:cxn ang="0">
                  <a:pos x="26" y="120"/>
                </a:cxn>
                <a:cxn ang="0">
                  <a:pos x="31" y="122"/>
                </a:cxn>
                <a:cxn ang="0">
                  <a:pos x="74" y="122"/>
                </a:cxn>
                <a:cxn ang="0">
                  <a:pos x="79" y="120"/>
                </a:cxn>
                <a:cxn ang="0">
                  <a:pos x="93" y="120"/>
                </a:cxn>
                <a:cxn ang="0">
                  <a:pos x="98" y="117"/>
                </a:cxn>
                <a:cxn ang="0">
                  <a:pos x="105" y="115"/>
                </a:cxn>
                <a:cxn ang="0">
                  <a:pos x="105" y="26"/>
                </a:cxn>
                <a:cxn ang="0">
                  <a:pos x="103" y="0"/>
                </a:cxn>
                <a:cxn ang="0">
                  <a:pos x="55" y="0"/>
                </a:cxn>
                <a:cxn ang="0">
                  <a:pos x="50" y="2"/>
                </a:cxn>
                <a:cxn ang="0">
                  <a:pos x="36" y="2"/>
                </a:cxn>
                <a:cxn ang="0">
                  <a:pos x="31" y="4"/>
                </a:cxn>
                <a:cxn ang="0">
                  <a:pos x="23" y="7"/>
                </a:cxn>
                <a:cxn ang="0">
                  <a:pos x="19" y="7"/>
                </a:cxn>
                <a:cxn ang="0">
                  <a:pos x="14" y="9"/>
                </a:cxn>
                <a:cxn ang="0">
                  <a:pos x="7" y="12"/>
                </a:cxn>
              </a:cxnLst>
              <a:rect l="0" t="0" r="r" b="b"/>
              <a:pathLst>
                <a:path w="106" h="122">
                  <a:moveTo>
                    <a:pt x="7" y="12"/>
                  </a:moveTo>
                  <a:lnTo>
                    <a:pt x="2" y="36"/>
                  </a:lnTo>
                  <a:lnTo>
                    <a:pt x="2" y="48"/>
                  </a:lnTo>
                  <a:lnTo>
                    <a:pt x="0" y="60"/>
                  </a:lnTo>
                  <a:lnTo>
                    <a:pt x="0" y="74"/>
                  </a:lnTo>
                  <a:lnTo>
                    <a:pt x="2" y="86"/>
                  </a:lnTo>
                  <a:lnTo>
                    <a:pt x="4" y="100"/>
                  </a:lnTo>
                  <a:lnTo>
                    <a:pt x="7" y="117"/>
                  </a:lnTo>
                  <a:lnTo>
                    <a:pt x="14" y="117"/>
                  </a:lnTo>
                  <a:lnTo>
                    <a:pt x="19" y="120"/>
                  </a:lnTo>
                  <a:lnTo>
                    <a:pt x="26" y="120"/>
                  </a:lnTo>
                  <a:lnTo>
                    <a:pt x="31" y="122"/>
                  </a:lnTo>
                  <a:lnTo>
                    <a:pt x="74" y="122"/>
                  </a:lnTo>
                  <a:lnTo>
                    <a:pt x="79" y="120"/>
                  </a:lnTo>
                  <a:lnTo>
                    <a:pt x="93" y="120"/>
                  </a:lnTo>
                  <a:lnTo>
                    <a:pt x="98" y="117"/>
                  </a:lnTo>
                  <a:lnTo>
                    <a:pt x="105" y="115"/>
                  </a:lnTo>
                  <a:lnTo>
                    <a:pt x="105" y="26"/>
                  </a:lnTo>
                  <a:lnTo>
                    <a:pt x="103" y="0"/>
                  </a:lnTo>
                  <a:lnTo>
                    <a:pt x="55" y="0"/>
                  </a:lnTo>
                  <a:lnTo>
                    <a:pt x="50" y="2"/>
                  </a:lnTo>
                  <a:lnTo>
                    <a:pt x="36" y="2"/>
                  </a:lnTo>
                  <a:lnTo>
                    <a:pt x="31" y="4"/>
                  </a:lnTo>
                  <a:lnTo>
                    <a:pt x="23" y="7"/>
                  </a:lnTo>
                  <a:lnTo>
                    <a:pt x="19" y="7"/>
                  </a:lnTo>
                  <a:lnTo>
                    <a:pt x="14" y="9"/>
                  </a:lnTo>
                  <a:lnTo>
                    <a:pt x="7" y="12"/>
                  </a:lnTo>
                  <a:close/>
                </a:path>
              </a:pathLst>
            </a:custGeom>
            <a:solidFill>
              <a:srgbClr val="0A77B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7" name="Freeform 1943"/>
            <p:cNvSpPr>
              <a:spLocks/>
            </p:cNvSpPr>
            <p:nvPr/>
          </p:nvSpPr>
          <p:spPr bwMode="auto">
            <a:xfrm>
              <a:off x="8524" y="2733"/>
              <a:ext cx="101" cy="118"/>
            </a:xfrm>
            <a:custGeom>
              <a:avLst/>
              <a:gdLst/>
              <a:ahLst/>
              <a:cxnLst>
                <a:cxn ang="0">
                  <a:pos x="28" y="115"/>
                </a:cxn>
                <a:cxn ang="0">
                  <a:pos x="36" y="117"/>
                </a:cxn>
                <a:cxn ang="0">
                  <a:pos x="69" y="117"/>
                </a:cxn>
                <a:cxn ang="0">
                  <a:pos x="76" y="115"/>
                </a:cxn>
                <a:cxn ang="0">
                  <a:pos x="81" y="115"/>
                </a:cxn>
                <a:cxn ang="0">
                  <a:pos x="86" y="112"/>
                </a:cxn>
                <a:cxn ang="0">
                  <a:pos x="93" y="110"/>
                </a:cxn>
                <a:cxn ang="0">
                  <a:pos x="98" y="110"/>
                </a:cxn>
                <a:cxn ang="0">
                  <a:pos x="100" y="81"/>
                </a:cxn>
                <a:cxn ang="0">
                  <a:pos x="100" y="26"/>
                </a:cxn>
                <a:cxn ang="0">
                  <a:pos x="98" y="0"/>
                </a:cxn>
                <a:cxn ang="0">
                  <a:pos x="47" y="0"/>
                </a:cxn>
                <a:cxn ang="0">
                  <a:pos x="40" y="2"/>
                </a:cxn>
                <a:cxn ang="0">
                  <a:pos x="36" y="2"/>
                </a:cxn>
                <a:cxn ang="0">
                  <a:pos x="28" y="4"/>
                </a:cxn>
                <a:cxn ang="0">
                  <a:pos x="23" y="4"/>
                </a:cxn>
                <a:cxn ang="0">
                  <a:pos x="19" y="7"/>
                </a:cxn>
                <a:cxn ang="0">
                  <a:pos x="11" y="9"/>
                </a:cxn>
                <a:cxn ang="0">
                  <a:pos x="7" y="12"/>
                </a:cxn>
                <a:cxn ang="0">
                  <a:pos x="4" y="24"/>
                </a:cxn>
                <a:cxn ang="0">
                  <a:pos x="2" y="33"/>
                </a:cxn>
                <a:cxn ang="0">
                  <a:pos x="0" y="45"/>
                </a:cxn>
                <a:cxn ang="0">
                  <a:pos x="0" y="69"/>
                </a:cxn>
                <a:cxn ang="0">
                  <a:pos x="2" y="84"/>
                </a:cxn>
                <a:cxn ang="0">
                  <a:pos x="4" y="96"/>
                </a:cxn>
                <a:cxn ang="0">
                  <a:pos x="7" y="110"/>
                </a:cxn>
                <a:cxn ang="0">
                  <a:pos x="11" y="112"/>
                </a:cxn>
                <a:cxn ang="0">
                  <a:pos x="19" y="115"/>
                </a:cxn>
                <a:cxn ang="0">
                  <a:pos x="28" y="115"/>
                </a:cxn>
              </a:cxnLst>
              <a:rect l="0" t="0" r="r" b="b"/>
              <a:pathLst>
                <a:path w="101" h="118">
                  <a:moveTo>
                    <a:pt x="28" y="115"/>
                  </a:moveTo>
                  <a:lnTo>
                    <a:pt x="36" y="117"/>
                  </a:lnTo>
                  <a:lnTo>
                    <a:pt x="69" y="117"/>
                  </a:lnTo>
                  <a:lnTo>
                    <a:pt x="76" y="115"/>
                  </a:lnTo>
                  <a:lnTo>
                    <a:pt x="81" y="115"/>
                  </a:lnTo>
                  <a:lnTo>
                    <a:pt x="86" y="112"/>
                  </a:lnTo>
                  <a:lnTo>
                    <a:pt x="93" y="110"/>
                  </a:lnTo>
                  <a:lnTo>
                    <a:pt x="98" y="110"/>
                  </a:lnTo>
                  <a:lnTo>
                    <a:pt x="100" y="81"/>
                  </a:lnTo>
                  <a:lnTo>
                    <a:pt x="100" y="26"/>
                  </a:lnTo>
                  <a:lnTo>
                    <a:pt x="98" y="0"/>
                  </a:lnTo>
                  <a:lnTo>
                    <a:pt x="47" y="0"/>
                  </a:lnTo>
                  <a:lnTo>
                    <a:pt x="40" y="2"/>
                  </a:lnTo>
                  <a:lnTo>
                    <a:pt x="36" y="2"/>
                  </a:lnTo>
                  <a:lnTo>
                    <a:pt x="28" y="4"/>
                  </a:lnTo>
                  <a:lnTo>
                    <a:pt x="23" y="4"/>
                  </a:lnTo>
                  <a:lnTo>
                    <a:pt x="19" y="7"/>
                  </a:lnTo>
                  <a:lnTo>
                    <a:pt x="11" y="9"/>
                  </a:lnTo>
                  <a:lnTo>
                    <a:pt x="7" y="12"/>
                  </a:lnTo>
                  <a:lnTo>
                    <a:pt x="4" y="24"/>
                  </a:lnTo>
                  <a:lnTo>
                    <a:pt x="2" y="33"/>
                  </a:lnTo>
                  <a:lnTo>
                    <a:pt x="0" y="45"/>
                  </a:lnTo>
                  <a:lnTo>
                    <a:pt x="0" y="69"/>
                  </a:lnTo>
                  <a:lnTo>
                    <a:pt x="2" y="84"/>
                  </a:lnTo>
                  <a:lnTo>
                    <a:pt x="4" y="96"/>
                  </a:lnTo>
                  <a:lnTo>
                    <a:pt x="7" y="110"/>
                  </a:lnTo>
                  <a:lnTo>
                    <a:pt x="11" y="112"/>
                  </a:lnTo>
                  <a:lnTo>
                    <a:pt x="19" y="115"/>
                  </a:lnTo>
                  <a:lnTo>
                    <a:pt x="28" y="115"/>
                  </a:lnTo>
                  <a:close/>
                </a:path>
              </a:pathLst>
            </a:custGeom>
            <a:solidFill>
              <a:srgbClr val="1479C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8" name="Freeform 1944"/>
            <p:cNvSpPr>
              <a:spLocks/>
            </p:cNvSpPr>
            <p:nvPr/>
          </p:nvSpPr>
          <p:spPr bwMode="auto">
            <a:xfrm>
              <a:off x="8527" y="2735"/>
              <a:ext cx="96" cy="113"/>
            </a:xfrm>
            <a:custGeom>
              <a:avLst/>
              <a:gdLst/>
              <a:ahLst/>
              <a:cxnLst>
                <a:cxn ang="0">
                  <a:pos x="2" y="33"/>
                </a:cxn>
                <a:cxn ang="0">
                  <a:pos x="0" y="43"/>
                </a:cxn>
                <a:cxn ang="0">
                  <a:pos x="0" y="79"/>
                </a:cxn>
                <a:cxn ang="0">
                  <a:pos x="2" y="91"/>
                </a:cxn>
                <a:cxn ang="0">
                  <a:pos x="7" y="105"/>
                </a:cxn>
                <a:cxn ang="0">
                  <a:pos x="11" y="105"/>
                </a:cxn>
                <a:cxn ang="0">
                  <a:pos x="16" y="108"/>
                </a:cxn>
                <a:cxn ang="0">
                  <a:pos x="23" y="110"/>
                </a:cxn>
                <a:cxn ang="0">
                  <a:pos x="28" y="110"/>
                </a:cxn>
                <a:cxn ang="0">
                  <a:pos x="33" y="112"/>
                </a:cxn>
                <a:cxn ang="0">
                  <a:pos x="60" y="112"/>
                </a:cxn>
                <a:cxn ang="0">
                  <a:pos x="64" y="110"/>
                </a:cxn>
                <a:cxn ang="0">
                  <a:pos x="71" y="110"/>
                </a:cxn>
                <a:cxn ang="0">
                  <a:pos x="76" y="108"/>
                </a:cxn>
                <a:cxn ang="0">
                  <a:pos x="81" y="108"/>
                </a:cxn>
                <a:cxn ang="0">
                  <a:pos x="86" y="105"/>
                </a:cxn>
                <a:cxn ang="0">
                  <a:pos x="93" y="103"/>
                </a:cxn>
                <a:cxn ang="0">
                  <a:pos x="93" y="76"/>
                </a:cxn>
                <a:cxn ang="0">
                  <a:pos x="96" y="50"/>
                </a:cxn>
                <a:cxn ang="0">
                  <a:pos x="93" y="26"/>
                </a:cxn>
                <a:cxn ang="0">
                  <a:pos x="93" y="0"/>
                </a:cxn>
                <a:cxn ang="0">
                  <a:pos x="43" y="0"/>
                </a:cxn>
                <a:cxn ang="0">
                  <a:pos x="38" y="2"/>
                </a:cxn>
                <a:cxn ang="0">
                  <a:pos x="33" y="2"/>
                </a:cxn>
                <a:cxn ang="0">
                  <a:pos x="28" y="4"/>
                </a:cxn>
                <a:cxn ang="0">
                  <a:pos x="21" y="4"/>
                </a:cxn>
                <a:cxn ang="0">
                  <a:pos x="16" y="7"/>
                </a:cxn>
                <a:cxn ang="0">
                  <a:pos x="7" y="12"/>
                </a:cxn>
                <a:cxn ang="0">
                  <a:pos x="4" y="21"/>
                </a:cxn>
                <a:cxn ang="0">
                  <a:pos x="2" y="33"/>
                </a:cxn>
              </a:cxnLst>
              <a:rect l="0" t="0" r="r" b="b"/>
              <a:pathLst>
                <a:path w="96" h="113">
                  <a:moveTo>
                    <a:pt x="2" y="33"/>
                  </a:moveTo>
                  <a:lnTo>
                    <a:pt x="0" y="43"/>
                  </a:lnTo>
                  <a:lnTo>
                    <a:pt x="0" y="79"/>
                  </a:lnTo>
                  <a:lnTo>
                    <a:pt x="2" y="91"/>
                  </a:lnTo>
                  <a:lnTo>
                    <a:pt x="7" y="105"/>
                  </a:lnTo>
                  <a:lnTo>
                    <a:pt x="11" y="105"/>
                  </a:lnTo>
                  <a:lnTo>
                    <a:pt x="16" y="108"/>
                  </a:lnTo>
                  <a:lnTo>
                    <a:pt x="23" y="110"/>
                  </a:lnTo>
                  <a:lnTo>
                    <a:pt x="28" y="110"/>
                  </a:lnTo>
                  <a:lnTo>
                    <a:pt x="33" y="112"/>
                  </a:lnTo>
                  <a:lnTo>
                    <a:pt x="60" y="112"/>
                  </a:lnTo>
                  <a:lnTo>
                    <a:pt x="64" y="110"/>
                  </a:lnTo>
                  <a:lnTo>
                    <a:pt x="71" y="110"/>
                  </a:lnTo>
                  <a:lnTo>
                    <a:pt x="76" y="108"/>
                  </a:lnTo>
                  <a:lnTo>
                    <a:pt x="81" y="108"/>
                  </a:lnTo>
                  <a:lnTo>
                    <a:pt x="86" y="105"/>
                  </a:lnTo>
                  <a:lnTo>
                    <a:pt x="93" y="103"/>
                  </a:lnTo>
                  <a:lnTo>
                    <a:pt x="93" y="76"/>
                  </a:lnTo>
                  <a:lnTo>
                    <a:pt x="96" y="50"/>
                  </a:lnTo>
                  <a:lnTo>
                    <a:pt x="93" y="26"/>
                  </a:lnTo>
                  <a:lnTo>
                    <a:pt x="93" y="0"/>
                  </a:lnTo>
                  <a:lnTo>
                    <a:pt x="43" y="0"/>
                  </a:lnTo>
                  <a:lnTo>
                    <a:pt x="38" y="2"/>
                  </a:lnTo>
                  <a:lnTo>
                    <a:pt x="33" y="2"/>
                  </a:lnTo>
                  <a:lnTo>
                    <a:pt x="28" y="4"/>
                  </a:lnTo>
                  <a:lnTo>
                    <a:pt x="21" y="4"/>
                  </a:lnTo>
                  <a:lnTo>
                    <a:pt x="16" y="7"/>
                  </a:lnTo>
                  <a:lnTo>
                    <a:pt x="7" y="12"/>
                  </a:lnTo>
                  <a:lnTo>
                    <a:pt x="4" y="21"/>
                  </a:lnTo>
                  <a:lnTo>
                    <a:pt x="2" y="33"/>
                  </a:lnTo>
                  <a:close/>
                </a:path>
              </a:pathLst>
            </a:custGeom>
            <a:solidFill>
              <a:srgbClr val="1E7AC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9" name="Freeform 1945"/>
            <p:cNvSpPr>
              <a:spLocks/>
            </p:cNvSpPr>
            <p:nvPr/>
          </p:nvSpPr>
          <p:spPr bwMode="auto">
            <a:xfrm>
              <a:off x="8527" y="2738"/>
              <a:ext cx="91" cy="108"/>
            </a:xfrm>
            <a:custGeom>
              <a:avLst/>
              <a:gdLst/>
              <a:ahLst/>
              <a:cxnLst>
                <a:cxn ang="0">
                  <a:pos x="7" y="21"/>
                </a:cxn>
                <a:cxn ang="0">
                  <a:pos x="2" y="31"/>
                </a:cxn>
                <a:cxn ang="0">
                  <a:pos x="2" y="40"/>
                </a:cxn>
                <a:cxn ang="0">
                  <a:pos x="0" y="52"/>
                </a:cxn>
                <a:cxn ang="0">
                  <a:pos x="2" y="62"/>
                </a:cxn>
                <a:cxn ang="0">
                  <a:pos x="2" y="74"/>
                </a:cxn>
                <a:cxn ang="0">
                  <a:pos x="4" y="86"/>
                </a:cxn>
                <a:cxn ang="0">
                  <a:pos x="9" y="98"/>
                </a:cxn>
                <a:cxn ang="0">
                  <a:pos x="19" y="103"/>
                </a:cxn>
                <a:cxn ang="0">
                  <a:pos x="23" y="103"/>
                </a:cxn>
                <a:cxn ang="0">
                  <a:pos x="28" y="105"/>
                </a:cxn>
                <a:cxn ang="0">
                  <a:pos x="38" y="105"/>
                </a:cxn>
                <a:cxn ang="0">
                  <a:pos x="45" y="108"/>
                </a:cxn>
                <a:cxn ang="0">
                  <a:pos x="50" y="108"/>
                </a:cxn>
                <a:cxn ang="0">
                  <a:pos x="55" y="105"/>
                </a:cxn>
                <a:cxn ang="0">
                  <a:pos x="64" y="105"/>
                </a:cxn>
                <a:cxn ang="0">
                  <a:pos x="69" y="103"/>
                </a:cxn>
                <a:cxn ang="0">
                  <a:pos x="74" y="103"/>
                </a:cxn>
                <a:cxn ang="0">
                  <a:pos x="88" y="96"/>
                </a:cxn>
                <a:cxn ang="0">
                  <a:pos x="91" y="72"/>
                </a:cxn>
                <a:cxn ang="0">
                  <a:pos x="91" y="24"/>
                </a:cxn>
                <a:cxn ang="0">
                  <a:pos x="88" y="2"/>
                </a:cxn>
                <a:cxn ang="0">
                  <a:pos x="83" y="2"/>
                </a:cxn>
                <a:cxn ang="0">
                  <a:pos x="79" y="0"/>
                </a:cxn>
                <a:cxn ang="0">
                  <a:pos x="43" y="0"/>
                </a:cxn>
                <a:cxn ang="0">
                  <a:pos x="38" y="2"/>
                </a:cxn>
                <a:cxn ang="0">
                  <a:pos x="28" y="2"/>
                </a:cxn>
                <a:cxn ang="0">
                  <a:pos x="23" y="4"/>
                </a:cxn>
                <a:cxn ang="0">
                  <a:pos x="9" y="12"/>
                </a:cxn>
                <a:cxn ang="0">
                  <a:pos x="7" y="21"/>
                </a:cxn>
              </a:cxnLst>
              <a:rect l="0" t="0" r="r" b="b"/>
              <a:pathLst>
                <a:path w="91" h="108">
                  <a:moveTo>
                    <a:pt x="7" y="21"/>
                  </a:moveTo>
                  <a:lnTo>
                    <a:pt x="2" y="31"/>
                  </a:lnTo>
                  <a:lnTo>
                    <a:pt x="2" y="40"/>
                  </a:lnTo>
                  <a:lnTo>
                    <a:pt x="0" y="52"/>
                  </a:lnTo>
                  <a:lnTo>
                    <a:pt x="2" y="62"/>
                  </a:lnTo>
                  <a:lnTo>
                    <a:pt x="2" y="74"/>
                  </a:lnTo>
                  <a:lnTo>
                    <a:pt x="4" y="86"/>
                  </a:lnTo>
                  <a:lnTo>
                    <a:pt x="9" y="98"/>
                  </a:lnTo>
                  <a:lnTo>
                    <a:pt x="19" y="103"/>
                  </a:lnTo>
                  <a:lnTo>
                    <a:pt x="23" y="103"/>
                  </a:lnTo>
                  <a:lnTo>
                    <a:pt x="28" y="105"/>
                  </a:lnTo>
                  <a:lnTo>
                    <a:pt x="38" y="105"/>
                  </a:lnTo>
                  <a:lnTo>
                    <a:pt x="45" y="108"/>
                  </a:lnTo>
                  <a:lnTo>
                    <a:pt x="50" y="108"/>
                  </a:lnTo>
                  <a:lnTo>
                    <a:pt x="55" y="105"/>
                  </a:lnTo>
                  <a:lnTo>
                    <a:pt x="64" y="105"/>
                  </a:lnTo>
                  <a:lnTo>
                    <a:pt x="69" y="103"/>
                  </a:lnTo>
                  <a:lnTo>
                    <a:pt x="74" y="103"/>
                  </a:lnTo>
                  <a:lnTo>
                    <a:pt x="88" y="96"/>
                  </a:lnTo>
                  <a:lnTo>
                    <a:pt x="91" y="72"/>
                  </a:lnTo>
                  <a:lnTo>
                    <a:pt x="91" y="24"/>
                  </a:lnTo>
                  <a:lnTo>
                    <a:pt x="88" y="2"/>
                  </a:lnTo>
                  <a:lnTo>
                    <a:pt x="83" y="2"/>
                  </a:lnTo>
                  <a:lnTo>
                    <a:pt x="79" y="0"/>
                  </a:lnTo>
                  <a:lnTo>
                    <a:pt x="43" y="0"/>
                  </a:lnTo>
                  <a:lnTo>
                    <a:pt x="38" y="2"/>
                  </a:lnTo>
                  <a:lnTo>
                    <a:pt x="28" y="2"/>
                  </a:lnTo>
                  <a:lnTo>
                    <a:pt x="23" y="4"/>
                  </a:lnTo>
                  <a:lnTo>
                    <a:pt x="9" y="12"/>
                  </a:lnTo>
                  <a:lnTo>
                    <a:pt x="7" y="21"/>
                  </a:lnTo>
                  <a:close/>
                </a:path>
              </a:pathLst>
            </a:custGeom>
            <a:solidFill>
              <a:srgbClr val="287DD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0" name="Freeform 1946"/>
            <p:cNvSpPr>
              <a:spLocks/>
            </p:cNvSpPr>
            <p:nvPr/>
          </p:nvSpPr>
          <p:spPr bwMode="auto">
            <a:xfrm>
              <a:off x="8529" y="2740"/>
              <a:ext cx="87" cy="101"/>
            </a:xfrm>
            <a:custGeom>
              <a:avLst/>
              <a:gdLst/>
              <a:ahLst/>
              <a:cxnLst>
                <a:cxn ang="0">
                  <a:pos x="2" y="31"/>
                </a:cxn>
                <a:cxn ang="0">
                  <a:pos x="2" y="38"/>
                </a:cxn>
                <a:cxn ang="0">
                  <a:pos x="0" y="48"/>
                </a:cxn>
                <a:cxn ang="0">
                  <a:pos x="0" y="60"/>
                </a:cxn>
                <a:cxn ang="0">
                  <a:pos x="4" y="79"/>
                </a:cxn>
                <a:cxn ang="0">
                  <a:pos x="9" y="91"/>
                </a:cxn>
                <a:cxn ang="0">
                  <a:pos x="28" y="100"/>
                </a:cxn>
                <a:cxn ang="0">
                  <a:pos x="60" y="100"/>
                </a:cxn>
                <a:cxn ang="0">
                  <a:pos x="69" y="96"/>
                </a:cxn>
                <a:cxn ang="0">
                  <a:pos x="74" y="96"/>
                </a:cxn>
                <a:cxn ang="0">
                  <a:pos x="83" y="91"/>
                </a:cxn>
                <a:cxn ang="0">
                  <a:pos x="86" y="69"/>
                </a:cxn>
                <a:cxn ang="0">
                  <a:pos x="86" y="24"/>
                </a:cxn>
                <a:cxn ang="0">
                  <a:pos x="83" y="2"/>
                </a:cxn>
                <a:cxn ang="0">
                  <a:pos x="74" y="2"/>
                </a:cxn>
                <a:cxn ang="0">
                  <a:pos x="69" y="0"/>
                </a:cxn>
                <a:cxn ang="0">
                  <a:pos x="35" y="0"/>
                </a:cxn>
                <a:cxn ang="0">
                  <a:pos x="31" y="2"/>
                </a:cxn>
                <a:cxn ang="0">
                  <a:pos x="26" y="2"/>
                </a:cxn>
                <a:cxn ang="0">
                  <a:pos x="23" y="4"/>
                </a:cxn>
                <a:cxn ang="0">
                  <a:pos x="9" y="12"/>
                </a:cxn>
                <a:cxn ang="0">
                  <a:pos x="4" y="21"/>
                </a:cxn>
                <a:cxn ang="0">
                  <a:pos x="2" y="31"/>
                </a:cxn>
              </a:cxnLst>
              <a:rect l="0" t="0" r="r" b="b"/>
              <a:pathLst>
                <a:path w="87" h="101">
                  <a:moveTo>
                    <a:pt x="2" y="31"/>
                  </a:moveTo>
                  <a:lnTo>
                    <a:pt x="2" y="38"/>
                  </a:lnTo>
                  <a:lnTo>
                    <a:pt x="0" y="48"/>
                  </a:lnTo>
                  <a:lnTo>
                    <a:pt x="0" y="60"/>
                  </a:lnTo>
                  <a:lnTo>
                    <a:pt x="4" y="79"/>
                  </a:lnTo>
                  <a:lnTo>
                    <a:pt x="9" y="91"/>
                  </a:lnTo>
                  <a:lnTo>
                    <a:pt x="28" y="100"/>
                  </a:lnTo>
                  <a:lnTo>
                    <a:pt x="60" y="100"/>
                  </a:lnTo>
                  <a:lnTo>
                    <a:pt x="69" y="96"/>
                  </a:lnTo>
                  <a:lnTo>
                    <a:pt x="74" y="96"/>
                  </a:lnTo>
                  <a:lnTo>
                    <a:pt x="83" y="91"/>
                  </a:lnTo>
                  <a:lnTo>
                    <a:pt x="86" y="69"/>
                  </a:lnTo>
                  <a:lnTo>
                    <a:pt x="86" y="24"/>
                  </a:lnTo>
                  <a:lnTo>
                    <a:pt x="83" y="2"/>
                  </a:lnTo>
                  <a:lnTo>
                    <a:pt x="74" y="2"/>
                  </a:lnTo>
                  <a:lnTo>
                    <a:pt x="69" y="0"/>
                  </a:lnTo>
                  <a:lnTo>
                    <a:pt x="35" y="0"/>
                  </a:lnTo>
                  <a:lnTo>
                    <a:pt x="31" y="2"/>
                  </a:lnTo>
                  <a:lnTo>
                    <a:pt x="26" y="2"/>
                  </a:lnTo>
                  <a:lnTo>
                    <a:pt x="23" y="4"/>
                  </a:lnTo>
                  <a:lnTo>
                    <a:pt x="9" y="12"/>
                  </a:lnTo>
                  <a:lnTo>
                    <a:pt x="4" y="21"/>
                  </a:lnTo>
                  <a:lnTo>
                    <a:pt x="2" y="31"/>
                  </a:lnTo>
                  <a:close/>
                </a:path>
              </a:pathLst>
            </a:custGeom>
            <a:solidFill>
              <a:srgbClr val="3583D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1" name="Freeform 1947"/>
            <p:cNvSpPr>
              <a:spLocks/>
            </p:cNvSpPr>
            <p:nvPr/>
          </p:nvSpPr>
          <p:spPr bwMode="auto">
            <a:xfrm>
              <a:off x="8532" y="2743"/>
              <a:ext cx="81" cy="96"/>
            </a:xfrm>
            <a:custGeom>
              <a:avLst/>
              <a:gdLst/>
              <a:ahLst/>
              <a:cxnLst>
                <a:cxn ang="0">
                  <a:pos x="26" y="93"/>
                </a:cxn>
                <a:cxn ang="0">
                  <a:pos x="31" y="96"/>
                </a:cxn>
                <a:cxn ang="0">
                  <a:pos x="52" y="96"/>
                </a:cxn>
                <a:cxn ang="0">
                  <a:pos x="55" y="93"/>
                </a:cxn>
                <a:cxn ang="0">
                  <a:pos x="60" y="93"/>
                </a:cxn>
                <a:cxn ang="0">
                  <a:pos x="69" y="88"/>
                </a:cxn>
                <a:cxn ang="0">
                  <a:pos x="71" y="86"/>
                </a:cxn>
                <a:cxn ang="0">
                  <a:pos x="76" y="84"/>
                </a:cxn>
                <a:cxn ang="0">
                  <a:pos x="79" y="64"/>
                </a:cxn>
                <a:cxn ang="0">
                  <a:pos x="81" y="43"/>
                </a:cxn>
                <a:cxn ang="0">
                  <a:pos x="79" y="24"/>
                </a:cxn>
                <a:cxn ang="0">
                  <a:pos x="76" y="2"/>
                </a:cxn>
                <a:cxn ang="0">
                  <a:pos x="69" y="2"/>
                </a:cxn>
                <a:cxn ang="0">
                  <a:pos x="64" y="0"/>
                </a:cxn>
                <a:cxn ang="0">
                  <a:pos x="31" y="0"/>
                </a:cxn>
                <a:cxn ang="0">
                  <a:pos x="16" y="7"/>
                </a:cxn>
                <a:cxn ang="0">
                  <a:pos x="14" y="9"/>
                </a:cxn>
                <a:cxn ang="0">
                  <a:pos x="9" y="12"/>
                </a:cxn>
                <a:cxn ang="0">
                  <a:pos x="4" y="19"/>
                </a:cxn>
                <a:cxn ang="0">
                  <a:pos x="0" y="38"/>
                </a:cxn>
                <a:cxn ang="0">
                  <a:pos x="0" y="55"/>
                </a:cxn>
                <a:cxn ang="0">
                  <a:pos x="4" y="74"/>
                </a:cxn>
                <a:cxn ang="0">
                  <a:pos x="9" y="86"/>
                </a:cxn>
                <a:cxn ang="0">
                  <a:pos x="14" y="88"/>
                </a:cxn>
                <a:cxn ang="0">
                  <a:pos x="16" y="91"/>
                </a:cxn>
                <a:cxn ang="0">
                  <a:pos x="21" y="93"/>
                </a:cxn>
                <a:cxn ang="0">
                  <a:pos x="26" y="93"/>
                </a:cxn>
              </a:cxnLst>
              <a:rect l="0" t="0" r="r" b="b"/>
              <a:pathLst>
                <a:path w="81" h="96">
                  <a:moveTo>
                    <a:pt x="26" y="93"/>
                  </a:moveTo>
                  <a:lnTo>
                    <a:pt x="31" y="96"/>
                  </a:lnTo>
                  <a:lnTo>
                    <a:pt x="52" y="96"/>
                  </a:lnTo>
                  <a:lnTo>
                    <a:pt x="55" y="93"/>
                  </a:lnTo>
                  <a:lnTo>
                    <a:pt x="60" y="93"/>
                  </a:lnTo>
                  <a:lnTo>
                    <a:pt x="69" y="88"/>
                  </a:lnTo>
                  <a:lnTo>
                    <a:pt x="71" y="86"/>
                  </a:lnTo>
                  <a:lnTo>
                    <a:pt x="76" y="84"/>
                  </a:lnTo>
                  <a:lnTo>
                    <a:pt x="79" y="64"/>
                  </a:lnTo>
                  <a:lnTo>
                    <a:pt x="81" y="43"/>
                  </a:lnTo>
                  <a:lnTo>
                    <a:pt x="79" y="24"/>
                  </a:lnTo>
                  <a:lnTo>
                    <a:pt x="76" y="2"/>
                  </a:lnTo>
                  <a:lnTo>
                    <a:pt x="69" y="2"/>
                  </a:lnTo>
                  <a:lnTo>
                    <a:pt x="64" y="0"/>
                  </a:lnTo>
                  <a:lnTo>
                    <a:pt x="31" y="0"/>
                  </a:lnTo>
                  <a:lnTo>
                    <a:pt x="16" y="7"/>
                  </a:lnTo>
                  <a:lnTo>
                    <a:pt x="14" y="9"/>
                  </a:lnTo>
                  <a:lnTo>
                    <a:pt x="9" y="12"/>
                  </a:lnTo>
                  <a:lnTo>
                    <a:pt x="4" y="19"/>
                  </a:lnTo>
                  <a:lnTo>
                    <a:pt x="0" y="38"/>
                  </a:lnTo>
                  <a:lnTo>
                    <a:pt x="0" y="55"/>
                  </a:lnTo>
                  <a:lnTo>
                    <a:pt x="4" y="74"/>
                  </a:lnTo>
                  <a:lnTo>
                    <a:pt x="9" y="86"/>
                  </a:lnTo>
                  <a:lnTo>
                    <a:pt x="14" y="88"/>
                  </a:lnTo>
                  <a:lnTo>
                    <a:pt x="16" y="91"/>
                  </a:lnTo>
                  <a:lnTo>
                    <a:pt x="21" y="93"/>
                  </a:lnTo>
                  <a:lnTo>
                    <a:pt x="26" y="93"/>
                  </a:lnTo>
                  <a:close/>
                </a:path>
              </a:pathLst>
            </a:custGeom>
            <a:solidFill>
              <a:srgbClr val="3F85E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2" name="Freeform 1948"/>
            <p:cNvSpPr>
              <a:spLocks/>
            </p:cNvSpPr>
            <p:nvPr/>
          </p:nvSpPr>
          <p:spPr bwMode="auto">
            <a:xfrm>
              <a:off x="8534" y="2745"/>
              <a:ext cx="77" cy="91"/>
            </a:xfrm>
            <a:custGeom>
              <a:avLst/>
              <a:gdLst/>
              <a:ahLst/>
              <a:cxnLst>
                <a:cxn ang="0">
                  <a:pos x="0" y="36"/>
                </a:cxn>
                <a:cxn ang="0">
                  <a:pos x="0" y="50"/>
                </a:cxn>
                <a:cxn ang="0">
                  <a:pos x="4" y="69"/>
                </a:cxn>
                <a:cxn ang="0">
                  <a:pos x="9" y="79"/>
                </a:cxn>
                <a:cxn ang="0">
                  <a:pos x="14" y="81"/>
                </a:cxn>
                <a:cxn ang="0">
                  <a:pos x="16" y="84"/>
                </a:cxn>
                <a:cxn ang="0">
                  <a:pos x="21" y="86"/>
                </a:cxn>
                <a:cxn ang="0">
                  <a:pos x="23" y="88"/>
                </a:cxn>
                <a:cxn ang="0">
                  <a:pos x="28" y="91"/>
                </a:cxn>
                <a:cxn ang="0">
                  <a:pos x="43" y="91"/>
                </a:cxn>
                <a:cxn ang="0">
                  <a:pos x="47" y="88"/>
                </a:cxn>
                <a:cxn ang="0">
                  <a:pos x="52" y="88"/>
                </a:cxn>
                <a:cxn ang="0">
                  <a:pos x="55" y="86"/>
                </a:cxn>
                <a:cxn ang="0">
                  <a:pos x="60" y="86"/>
                </a:cxn>
                <a:cxn ang="0">
                  <a:pos x="62" y="84"/>
                </a:cxn>
                <a:cxn ang="0">
                  <a:pos x="71" y="79"/>
                </a:cxn>
                <a:cxn ang="0">
                  <a:pos x="74" y="69"/>
                </a:cxn>
                <a:cxn ang="0">
                  <a:pos x="74" y="50"/>
                </a:cxn>
                <a:cxn ang="0">
                  <a:pos x="76" y="40"/>
                </a:cxn>
                <a:cxn ang="0">
                  <a:pos x="74" y="31"/>
                </a:cxn>
                <a:cxn ang="0">
                  <a:pos x="74" y="21"/>
                </a:cxn>
                <a:cxn ang="0">
                  <a:pos x="71" y="12"/>
                </a:cxn>
                <a:cxn ang="0">
                  <a:pos x="71" y="4"/>
                </a:cxn>
                <a:cxn ang="0">
                  <a:pos x="67" y="2"/>
                </a:cxn>
                <a:cxn ang="0">
                  <a:pos x="60" y="2"/>
                </a:cxn>
                <a:cxn ang="0">
                  <a:pos x="55" y="0"/>
                </a:cxn>
                <a:cxn ang="0">
                  <a:pos x="28" y="0"/>
                </a:cxn>
                <a:cxn ang="0">
                  <a:pos x="23" y="2"/>
                </a:cxn>
                <a:cxn ang="0">
                  <a:pos x="21" y="4"/>
                </a:cxn>
                <a:cxn ang="0">
                  <a:pos x="16" y="7"/>
                </a:cxn>
                <a:cxn ang="0">
                  <a:pos x="14" y="9"/>
                </a:cxn>
                <a:cxn ang="0">
                  <a:pos x="9" y="12"/>
                </a:cxn>
                <a:cxn ang="0">
                  <a:pos x="4" y="19"/>
                </a:cxn>
                <a:cxn ang="0">
                  <a:pos x="2" y="26"/>
                </a:cxn>
                <a:cxn ang="0">
                  <a:pos x="0" y="36"/>
                </a:cxn>
              </a:cxnLst>
              <a:rect l="0" t="0" r="r" b="b"/>
              <a:pathLst>
                <a:path w="77" h="91">
                  <a:moveTo>
                    <a:pt x="0" y="36"/>
                  </a:moveTo>
                  <a:lnTo>
                    <a:pt x="0" y="50"/>
                  </a:lnTo>
                  <a:lnTo>
                    <a:pt x="4" y="69"/>
                  </a:lnTo>
                  <a:lnTo>
                    <a:pt x="9" y="79"/>
                  </a:lnTo>
                  <a:lnTo>
                    <a:pt x="14" y="81"/>
                  </a:lnTo>
                  <a:lnTo>
                    <a:pt x="16" y="84"/>
                  </a:lnTo>
                  <a:lnTo>
                    <a:pt x="21" y="86"/>
                  </a:lnTo>
                  <a:lnTo>
                    <a:pt x="23" y="88"/>
                  </a:lnTo>
                  <a:lnTo>
                    <a:pt x="28" y="91"/>
                  </a:lnTo>
                  <a:lnTo>
                    <a:pt x="43" y="91"/>
                  </a:lnTo>
                  <a:lnTo>
                    <a:pt x="47" y="88"/>
                  </a:lnTo>
                  <a:lnTo>
                    <a:pt x="52" y="88"/>
                  </a:lnTo>
                  <a:lnTo>
                    <a:pt x="55" y="86"/>
                  </a:lnTo>
                  <a:lnTo>
                    <a:pt x="60" y="86"/>
                  </a:lnTo>
                  <a:lnTo>
                    <a:pt x="62" y="84"/>
                  </a:lnTo>
                  <a:lnTo>
                    <a:pt x="71" y="79"/>
                  </a:lnTo>
                  <a:lnTo>
                    <a:pt x="74" y="69"/>
                  </a:lnTo>
                  <a:lnTo>
                    <a:pt x="74" y="50"/>
                  </a:lnTo>
                  <a:lnTo>
                    <a:pt x="76" y="40"/>
                  </a:lnTo>
                  <a:lnTo>
                    <a:pt x="74" y="31"/>
                  </a:lnTo>
                  <a:lnTo>
                    <a:pt x="74" y="21"/>
                  </a:lnTo>
                  <a:lnTo>
                    <a:pt x="71" y="12"/>
                  </a:lnTo>
                  <a:lnTo>
                    <a:pt x="71" y="4"/>
                  </a:lnTo>
                  <a:lnTo>
                    <a:pt x="67" y="2"/>
                  </a:lnTo>
                  <a:lnTo>
                    <a:pt x="60" y="2"/>
                  </a:lnTo>
                  <a:lnTo>
                    <a:pt x="55" y="0"/>
                  </a:lnTo>
                  <a:lnTo>
                    <a:pt x="28" y="0"/>
                  </a:lnTo>
                  <a:lnTo>
                    <a:pt x="23" y="2"/>
                  </a:lnTo>
                  <a:lnTo>
                    <a:pt x="21" y="4"/>
                  </a:lnTo>
                  <a:lnTo>
                    <a:pt x="16" y="7"/>
                  </a:lnTo>
                  <a:lnTo>
                    <a:pt x="14" y="9"/>
                  </a:lnTo>
                  <a:lnTo>
                    <a:pt x="9" y="12"/>
                  </a:lnTo>
                  <a:lnTo>
                    <a:pt x="4" y="19"/>
                  </a:lnTo>
                  <a:lnTo>
                    <a:pt x="2" y="26"/>
                  </a:lnTo>
                  <a:lnTo>
                    <a:pt x="0" y="36"/>
                  </a:lnTo>
                  <a:close/>
                </a:path>
              </a:pathLst>
            </a:custGeom>
            <a:solidFill>
              <a:srgbClr val="4C86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3" name="Freeform 1949"/>
            <p:cNvSpPr>
              <a:spLocks/>
            </p:cNvSpPr>
            <p:nvPr/>
          </p:nvSpPr>
          <p:spPr bwMode="auto">
            <a:xfrm>
              <a:off x="8534" y="2747"/>
              <a:ext cx="72" cy="87"/>
            </a:xfrm>
            <a:custGeom>
              <a:avLst/>
              <a:gdLst/>
              <a:ahLst/>
              <a:cxnLst>
                <a:cxn ang="0">
                  <a:pos x="2" y="47"/>
                </a:cxn>
                <a:cxn ang="0">
                  <a:pos x="2" y="55"/>
                </a:cxn>
                <a:cxn ang="0">
                  <a:pos x="7" y="64"/>
                </a:cxn>
                <a:cxn ang="0">
                  <a:pos x="11" y="72"/>
                </a:cxn>
                <a:cxn ang="0">
                  <a:pos x="14" y="76"/>
                </a:cxn>
                <a:cxn ang="0">
                  <a:pos x="19" y="79"/>
                </a:cxn>
                <a:cxn ang="0">
                  <a:pos x="21" y="81"/>
                </a:cxn>
                <a:cxn ang="0">
                  <a:pos x="26" y="84"/>
                </a:cxn>
                <a:cxn ang="0">
                  <a:pos x="28" y="84"/>
                </a:cxn>
                <a:cxn ang="0">
                  <a:pos x="33" y="86"/>
                </a:cxn>
                <a:cxn ang="0">
                  <a:pos x="43" y="86"/>
                </a:cxn>
                <a:cxn ang="0">
                  <a:pos x="45" y="84"/>
                </a:cxn>
                <a:cxn ang="0">
                  <a:pos x="50" y="84"/>
                </a:cxn>
                <a:cxn ang="0">
                  <a:pos x="52" y="81"/>
                </a:cxn>
                <a:cxn ang="0">
                  <a:pos x="57" y="79"/>
                </a:cxn>
                <a:cxn ang="0">
                  <a:pos x="60" y="76"/>
                </a:cxn>
                <a:cxn ang="0">
                  <a:pos x="64" y="74"/>
                </a:cxn>
                <a:cxn ang="0">
                  <a:pos x="67" y="72"/>
                </a:cxn>
                <a:cxn ang="0">
                  <a:pos x="69" y="62"/>
                </a:cxn>
                <a:cxn ang="0">
                  <a:pos x="71" y="55"/>
                </a:cxn>
                <a:cxn ang="0">
                  <a:pos x="71" y="21"/>
                </a:cxn>
                <a:cxn ang="0">
                  <a:pos x="69" y="14"/>
                </a:cxn>
                <a:cxn ang="0">
                  <a:pos x="67" y="4"/>
                </a:cxn>
                <a:cxn ang="0">
                  <a:pos x="64" y="4"/>
                </a:cxn>
                <a:cxn ang="0">
                  <a:pos x="60" y="2"/>
                </a:cxn>
                <a:cxn ang="0">
                  <a:pos x="57" y="2"/>
                </a:cxn>
                <a:cxn ang="0">
                  <a:pos x="52" y="0"/>
                </a:cxn>
                <a:cxn ang="0">
                  <a:pos x="28" y="0"/>
                </a:cxn>
                <a:cxn ang="0">
                  <a:pos x="26" y="2"/>
                </a:cxn>
                <a:cxn ang="0">
                  <a:pos x="21" y="2"/>
                </a:cxn>
                <a:cxn ang="0">
                  <a:pos x="11" y="12"/>
                </a:cxn>
                <a:cxn ang="0">
                  <a:pos x="7" y="19"/>
                </a:cxn>
                <a:cxn ang="0">
                  <a:pos x="0" y="40"/>
                </a:cxn>
                <a:cxn ang="0">
                  <a:pos x="2" y="47"/>
                </a:cxn>
              </a:cxnLst>
              <a:rect l="0" t="0" r="r" b="b"/>
              <a:pathLst>
                <a:path w="72" h="87">
                  <a:moveTo>
                    <a:pt x="2" y="47"/>
                  </a:moveTo>
                  <a:lnTo>
                    <a:pt x="2" y="55"/>
                  </a:lnTo>
                  <a:lnTo>
                    <a:pt x="7" y="64"/>
                  </a:lnTo>
                  <a:lnTo>
                    <a:pt x="11" y="72"/>
                  </a:lnTo>
                  <a:lnTo>
                    <a:pt x="14" y="76"/>
                  </a:lnTo>
                  <a:lnTo>
                    <a:pt x="19" y="79"/>
                  </a:lnTo>
                  <a:lnTo>
                    <a:pt x="21" y="81"/>
                  </a:lnTo>
                  <a:lnTo>
                    <a:pt x="26" y="84"/>
                  </a:lnTo>
                  <a:lnTo>
                    <a:pt x="28" y="84"/>
                  </a:lnTo>
                  <a:lnTo>
                    <a:pt x="33" y="86"/>
                  </a:lnTo>
                  <a:lnTo>
                    <a:pt x="43" y="86"/>
                  </a:lnTo>
                  <a:lnTo>
                    <a:pt x="45" y="84"/>
                  </a:lnTo>
                  <a:lnTo>
                    <a:pt x="50" y="84"/>
                  </a:lnTo>
                  <a:lnTo>
                    <a:pt x="52" y="81"/>
                  </a:lnTo>
                  <a:lnTo>
                    <a:pt x="57" y="79"/>
                  </a:lnTo>
                  <a:lnTo>
                    <a:pt x="60" y="76"/>
                  </a:lnTo>
                  <a:lnTo>
                    <a:pt x="64" y="74"/>
                  </a:lnTo>
                  <a:lnTo>
                    <a:pt x="67" y="72"/>
                  </a:lnTo>
                  <a:lnTo>
                    <a:pt x="69" y="62"/>
                  </a:lnTo>
                  <a:lnTo>
                    <a:pt x="71" y="55"/>
                  </a:lnTo>
                  <a:lnTo>
                    <a:pt x="71" y="21"/>
                  </a:lnTo>
                  <a:lnTo>
                    <a:pt x="69" y="14"/>
                  </a:lnTo>
                  <a:lnTo>
                    <a:pt x="67" y="4"/>
                  </a:lnTo>
                  <a:lnTo>
                    <a:pt x="64" y="4"/>
                  </a:lnTo>
                  <a:lnTo>
                    <a:pt x="60" y="2"/>
                  </a:lnTo>
                  <a:lnTo>
                    <a:pt x="57" y="2"/>
                  </a:lnTo>
                  <a:lnTo>
                    <a:pt x="52" y="0"/>
                  </a:lnTo>
                  <a:lnTo>
                    <a:pt x="28" y="0"/>
                  </a:lnTo>
                  <a:lnTo>
                    <a:pt x="26" y="2"/>
                  </a:lnTo>
                  <a:lnTo>
                    <a:pt x="21" y="2"/>
                  </a:lnTo>
                  <a:lnTo>
                    <a:pt x="11" y="12"/>
                  </a:lnTo>
                  <a:lnTo>
                    <a:pt x="7" y="19"/>
                  </a:lnTo>
                  <a:lnTo>
                    <a:pt x="0" y="40"/>
                  </a:lnTo>
                  <a:lnTo>
                    <a:pt x="2" y="47"/>
                  </a:lnTo>
                  <a:close/>
                </a:path>
              </a:pathLst>
            </a:custGeom>
            <a:solidFill>
              <a:srgbClr val="5688F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4" name="Freeform 1950"/>
            <p:cNvSpPr>
              <a:spLocks/>
            </p:cNvSpPr>
            <p:nvPr/>
          </p:nvSpPr>
          <p:spPr bwMode="auto">
            <a:xfrm>
              <a:off x="8450" y="2740"/>
              <a:ext cx="38" cy="67"/>
            </a:xfrm>
            <a:custGeom>
              <a:avLst/>
              <a:gdLst/>
              <a:ahLst/>
              <a:cxnLst>
                <a:cxn ang="0">
                  <a:pos x="0" y="2"/>
                </a:cxn>
                <a:cxn ang="0">
                  <a:pos x="0" y="67"/>
                </a:cxn>
                <a:cxn ang="0">
                  <a:pos x="2" y="67"/>
                </a:cxn>
                <a:cxn ang="0">
                  <a:pos x="2" y="4"/>
                </a:cxn>
                <a:cxn ang="0">
                  <a:pos x="38" y="2"/>
                </a:cxn>
                <a:cxn ang="0">
                  <a:pos x="38" y="0"/>
                </a:cxn>
                <a:cxn ang="0">
                  <a:pos x="0" y="2"/>
                </a:cxn>
              </a:cxnLst>
              <a:rect l="0" t="0" r="r" b="b"/>
              <a:pathLst>
                <a:path w="38" h="67">
                  <a:moveTo>
                    <a:pt x="0" y="2"/>
                  </a:moveTo>
                  <a:lnTo>
                    <a:pt x="0" y="67"/>
                  </a:lnTo>
                  <a:lnTo>
                    <a:pt x="2" y="67"/>
                  </a:lnTo>
                  <a:lnTo>
                    <a:pt x="2" y="4"/>
                  </a:lnTo>
                  <a:lnTo>
                    <a:pt x="38" y="2"/>
                  </a:lnTo>
                  <a:lnTo>
                    <a:pt x="38"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5" name="Freeform 1951"/>
            <p:cNvSpPr>
              <a:spLocks/>
            </p:cNvSpPr>
            <p:nvPr/>
          </p:nvSpPr>
          <p:spPr bwMode="auto">
            <a:xfrm>
              <a:off x="8452" y="2747"/>
              <a:ext cx="36" cy="5"/>
            </a:xfrm>
            <a:custGeom>
              <a:avLst/>
              <a:gdLst/>
              <a:ahLst/>
              <a:cxnLst>
                <a:cxn ang="0">
                  <a:pos x="0" y="2"/>
                </a:cxn>
                <a:cxn ang="0">
                  <a:pos x="0" y="4"/>
                </a:cxn>
                <a:cxn ang="0">
                  <a:pos x="36" y="2"/>
                </a:cxn>
                <a:cxn ang="0">
                  <a:pos x="36" y="0"/>
                </a:cxn>
                <a:cxn ang="0">
                  <a:pos x="0" y="2"/>
                </a:cxn>
              </a:cxnLst>
              <a:rect l="0" t="0" r="r" b="b"/>
              <a:pathLst>
                <a:path w="36" h="5">
                  <a:moveTo>
                    <a:pt x="0" y="2"/>
                  </a:moveTo>
                  <a:lnTo>
                    <a:pt x="0" y="4"/>
                  </a:lnTo>
                  <a:lnTo>
                    <a:pt x="36" y="2"/>
                  </a:lnTo>
                  <a:lnTo>
                    <a:pt x="36"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6" name="Freeform 1952"/>
            <p:cNvSpPr>
              <a:spLocks/>
            </p:cNvSpPr>
            <p:nvPr/>
          </p:nvSpPr>
          <p:spPr bwMode="auto">
            <a:xfrm>
              <a:off x="8452" y="2760"/>
              <a:ext cx="34" cy="4"/>
            </a:xfrm>
            <a:custGeom>
              <a:avLst/>
              <a:gdLst/>
              <a:ahLst/>
              <a:cxnLst>
                <a:cxn ang="0">
                  <a:pos x="0" y="2"/>
                </a:cxn>
                <a:cxn ang="0">
                  <a:pos x="0" y="4"/>
                </a:cxn>
                <a:cxn ang="0">
                  <a:pos x="33" y="2"/>
                </a:cxn>
                <a:cxn ang="0">
                  <a:pos x="33" y="0"/>
                </a:cxn>
                <a:cxn ang="0">
                  <a:pos x="0" y="2"/>
                </a:cxn>
              </a:cxnLst>
              <a:rect l="0" t="0" r="r" b="b"/>
              <a:pathLst>
                <a:path w="34" h="4">
                  <a:moveTo>
                    <a:pt x="0" y="2"/>
                  </a:moveTo>
                  <a:lnTo>
                    <a:pt x="0" y="4"/>
                  </a:lnTo>
                  <a:lnTo>
                    <a:pt x="33" y="2"/>
                  </a:lnTo>
                  <a:lnTo>
                    <a:pt x="33"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7" name="Freeform 1953"/>
            <p:cNvSpPr>
              <a:spLocks/>
            </p:cNvSpPr>
            <p:nvPr/>
          </p:nvSpPr>
          <p:spPr bwMode="auto">
            <a:xfrm>
              <a:off x="8452" y="2760"/>
              <a:ext cx="34" cy="4"/>
            </a:xfrm>
            <a:custGeom>
              <a:avLst/>
              <a:gdLst/>
              <a:ahLst/>
              <a:cxnLst>
                <a:cxn ang="0">
                  <a:pos x="0" y="2"/>
                </a:cxn>
                <a:cxn ang="0">
                  <a:pos x="0" y="4"/>
                </a:cxn>
                <a:cxn ang="0">
                  <a:pos x="33" y="2"/>
                </a:cxn>
                <a:cxn ang="0">
                  <a:pos x="33" y="0"/>
                </a:cxn>
                <a:cxn ang="0">
                  <a:pos x="0" y="2"/>
                </a:cxn>
              </a:cxnLst>
              <a:rect l="0" t="0" r="r" b="b"/>
              <a:pathLst>
                <a:path w="34" h="4">
                  <a:moveTo>
                    <a:pt x="0" y="2"/>
                  </a:moveTo>
                  <a:lnTo>
                    <a:pt x="0" y="4"/>
                  </a:lnTo>
                  <a:lnTo>
                    <a:pt x="33" y="2"/>
                  </a:lnTo>
                  <a:lnTo>
                    <a:pt x="33"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8" name="Freeform 1954"/>
            <p:cNvSpPr>
              <a:spLocks/>
            </p:cNvSpPr>
            <p:nvPr/>
          </p:nvSpPr>
          <p:spPr bwMode="auto">
            <a:xfrm>
              <a:off x="8452" y="2776"/>
              <a:ext cx="36" cy="5"/>
            </a:xfrm>
            <a:custGeom>
              <a:avLst/>
              <a:gdLst/>
              <a:ahLst/>
              <a:cxnLst>
                <a:cxn ang="0">
                  <a:pos x="0" y="2"/>
                </a:cxn>
                <a:cxn ang="0">
                  <a:pos x="0" y="4"/>
                </a:cxn>
                <a:cxn ang="0">
                  <a:pos x="36" y="2"/>
                </a:cxn>
                <a:cxn ang="0">
                  <a:pos x="36" y="0"/>
                </a:cxn>
                <a:cxn ang="0">
                  <a:pos x="0" y="2"/>
                </a:cxn>
              </a:cxnLst>
              <a:rect l="0" t="0" r="r" b="b"/>
              <a:pathLst>
                <a:path w="36" h="5">
                  <a:moveTo>
                    <a:pt x="0" y="2"/>
                  </a:moveTo>
                  <a:lnTo>
                    <a:pt x="0" y="4"/>
                  </a:lnTo>
                  <a:lnTo>
                    <a:pt x="36" y="2"/>
                  </a:lnTo>
                  <a:lnTo>
                    <a:pt x="36" y="0"/>
                  </a:lnTo>
                  <a:lnTo>
                    <a:pt x="0" y="2"/>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9" name="Freeform 1955"/>
            <p:cNvSpPr>
              <a:spLocks/>
            </p:cNvSpPr>
            <p:nvPr/>
          </p:nvSpPr>
          <p:spPr bwMode="auto">
            <a:xfrm>
              <a:off x="8452" y="2764"/>
              <a:ext cx="36" cy="15"/>
            </a:xfrm>
            <a:custGeom>
              <a:avLst/>
              <a:gdLst/>
              <a:ahLst/>
              <a:cxnLst>
                <a:cxn ang="0">
                  <a:pos x="0" y="2"/>
                </a:cxn>
                <a:cxn ang="0">
                  <a:pos x="0" y="14"/>
                </a:cxn>
                <a:cxn ang="0">
                  <a:pos x="36" y="14"/>
                </a:cxn>
                <a:cxn ang="0">
                  <a:pos x="36" y="0"/>
                </a:cxn>
                <a:cxn ang="0">
                  <a:pos x="0" y="2"/>
                </a:cxn>
              </a:cxnLst>
              <a:rect l="0" t="0" r="r" b="b"/>
              <a:pathLst>
                <a:path w="36" h="15">
                  <a:moveTo>
                    <a:pt x="0" y="2"/>
                  </a:moveTo>
                  <a:lnTo>
                    <a:pt x="0" y="14"/>
                  </a:lnTo>
                  <a:lnTo>
                    <a:pt x="36" y="14"/>
                  </a:lnTo>
                  <a:lnTo>
                    <a:pt x="36" y="0"/>
                  </a:lnTo>
                  <a:lnTo>
                    <a:pt x="0" y="2"/>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0" name="Freeform 1956"/>
            <p:cNvSpPr>
              <a:spLocks/>
            </p:cNvSpPr>
            <p:nvPr/>
          </p:nvSpPr>
          <p:spPr bwMode="auto">
            <a:xfrm>
              <a:off x="8527" y="2887"/>
              <a:ext cx="96" cy="9"/>
            </a:xfrm>
            <a:custGeom>
              <a:avLst/>
              <a:gdLst/>
              <a:ahLst/>
              <a:cxnLst>
                <a:cxn ang="0">
                  <a:pos x="0" y="0"/>
                </a:cxn>
                <a:cxn ang="0">
                  <a:pos x="0" y="9"/>
                </a:cxn>
                <a:cxn ang="0">
                  <a:pos x="2" y="4"/>
                </a:cxn>
                <a:cxn ang="0">
                  <a:pos x="96" y="7"/>
                </a:cxn>
                <a:cxn ang="0">
                  <a:pos x="96" y="2"/>
                </a:cxn>
                <a:cxn ang="0">
                  <a:pos x="0" y="0"/>
                </a:cxn>
              </a:cxnLst>
              <a:rect l="0" t="0" r="r" b="b"/>
              <a:pathLst>
                <a:path w="96" h="9">
                  <a:moveTo>
                    <a:pt x="0" y="0"/>
                  </a:moveTo>
                  <a:lnTo>
                    <a:pt x="0" y="9"/>
                  </a:lnTo>
                  <a:lnTo>
                    <a:pt x="2" y="4"/>
                  </a:lnTo>
                  <a:lnTo>
                    <a:pt x="96" y="7"/>
                  </a:lnTo>
                  <a:lnTo>
                    <a:pt x="96" y="2"/>
                  </a:lnTo>
                  <a:lnTo>
                    <a:pt x="0" y="0"/>
                  </a:lnTo>
                  <a:close/>
                </a:path>
              </a:pathLst>
            </a:custGeom>
            <a:solidFill>
              <a:srgbClr val="514F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1" name="Freeform 1957"/>
            <p:cNvSpPr>
              <a:spLocks/>
            </p:cNvSpPr>
            <p:nvPr/>
          </p:nvSpPr>
          <p:spPr bwMode="auto">
            <a:xfrm>
              <a:off x="8527" y="2892"/>
              <a:ext cx="96" cy="4"/>
            </a:xfrm>
            <a:custGeom>
              <a:avLst/>
              <a:gdLst/>
              <a:ahLst/>
              <a:cxnLst>
                <a:cxn ang="0">
                  <a:pos x="2" y="0"/>
                </a:cxn>
                <a:cxn ang="0">
                  <a:pos x="2" y="0"/>
                </a:cxn>
                <a:cxn ang="0">
                  <a:pos x="0" y="2"/>
                </a:cxn>
                <a:cxn ang="0">
                  <a:pos x="96" y="4"/>
                </a:cxn>
                <a:cxn ang="0">
                  <a:pos x="96" y="2"/>
                </a:cxn>
                <a:cxn ang="0">
                  <a:pos x="2" y="0"/>
                </a:cxn>
              </a:cxnLst>
              <a:rect l="0" t="0" r="r" b="b"/>
              <a:pathLst>
                <a:path w="96" h="4">
                  <a:moveTo>
                    <a:pt x="2" y="0"/>
                  </a:moveTo>
                  <a:lnTo>
                    <a:pt x="2" y="0"/>
                  </a:lnTo>
                  <a:lnTo>
                    <a:pt x="0" y="2"/>
                  </a:lnTo>
                  <a:lnTo>
                    <a:pt x="96" y="4"/>
                  </a:lnTo>
                  <a:lnTo>
                    <a:pt x="96" y="2"/>
                  </a:lnTo>
                  <a:lnTo>
                    <a:pt x="2"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2" name="Freeform 1958"/>
            <p:cNvSpPr>
              <a:spLocks/>
            </p:cNvSpPr>
            <p:nvPr/>
          </p:nvSpPr>
          <p:spPr bwMode="auto">
            <a:xfrm>
              <a:off x="8529" y="2889"/>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3" name="Freeform 1959"/>
            <p:cNvSpPr>
              <a:spLocks/>
            </p:cNvSpPr>
            <p:nvPr/>
          </p:nvSpPr>
          <p:spPr bwMode="auto">
            <a:xfrm>
              <a:off x="8548" y="2889"/>
              <a:ext cx="17" cy="3"/>
            </a:xfrm>
            <a:custGeom>
              <a:avLst/>
              <a:gdLst/>
              <a:ahLst/>
              <a:cxnLst>
                <a:cxn ang="0">
                  <a:pos x="0" y="0"/>
                </a:cxn>
                <a:cxn ang="0">
                  <a:pos x="0" y="0"/>
                </a:cxn>
                <a:cxn ang="0">
                  <a:pos x="16" y="2"/>
                </a:cxn>
                <a:cxn ang="0">
                  <a:pos x="16" y="0"/>
                </a:cxn>
                <a:cxn ang="0">
                  <a:pos x="0" y="0"/>
                </a:cxn>
              </a:cxnLst>
              <a:rect l="0" t="0" r="r" b="b"/>
              <a:pathLst>
                <a:path w="17" h="3">
                  <a:moveTo>
                    <a:pt x="0" y="0"/>
                  </a:moveTo>
                  <a:lnTo>
                    <a:pt x="0" y="0"/>
                  </a:lnTo>
                  <a:lnTo>
                    <a:pt x="16" y="2"/>
                  </a:lnTo>
                  <a:lnTo>
                    <a:pt x="16" y="0"/>
                  </a:lnTo>
                  <a:lnTo>
                    <a:pt x="0" y="0"/>
                  </a:lnTo>
                  <a:close/>
                </a:path>
              </a:pathLst>
            </a:custGeom>
            <a:solidFill>
              <a:srgbClr val="DBC4A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4" name="Freeform 1960"/>
            <p:cNvSpPr>
              <a:spLocks/>
            </p:cNvSpPr>
            <p:nvPr/>
          </p:nvSpPr>
          <p:spPr bwMode="auto">
            <a:xfrm>
              <a:off x="8709" y="2716"/>
              <a:ext cx="10" cy="188"/>
            </a:xfrm>
            <a:custGeom>
              <a:avLst/>
              <a:gdLst/>
              <a:ahLst/>
              <a:cxnLst>
                <a:cxn ang="0">
                  <a:pos x="7" y="16"/>
                </a:cxn>
                <a:cxn ang="0">
                  <a:pos x="7" y="16"/>
                </a:cxn>
                <a:cxn ang="0">
                  <a:pos x="0" y="0"/>
                </a:cxn>
                <a:cxn ang="0">
                  <a:pos x="0" y="187"/>
                </a:cxn>
                <a:cxn ang="0">
                  <a:pos x="9" y="180"/>
                </a:cxn>
                <a:cxn ang="0">
                  <a:pos x="9" y="23"/>
                </a:cxn>
                <a:cxn ang="0">
                  <a:pos x="7" y="16"/>
                </a:cxn>
              </a:cxnLst>
              <a:rect l="0" t="0" r="r" b="b"/>
              <a:pathLst>
                <a:path w="10" h="188">
                  <a:moveTo>
                    <a:pt x="7" y="16"/>
                  </a:moveTo>
                  <a:lnTo>
                    <a:pt x="7" y="16"/>
                  </a:lnTo>
                  <a:lnTo>
                    <a:pt x="0" y="0"/>
                  </a:lnTo>
                  <a:lnTo>
                    <a:pt x="0" y="187"/>
                  </a:lnTo>
                  <a:lnTo>
                    <a:pt x="9" y="180"/>
                  </a:lnTo>
                  <a:lnTo>
                    <a:pt x="9" y="23"/>
                  </a:lnTo>
                  <a:lnTo>
                    <a:pt x="7" y="16"/>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5" name="Freeform 1961"/>
            <p:cNvSpPr>
              <a:spLocks/>
            </p:cNvSpPr>
            <p:nvPr/>
          </p:nvSpPr>
          <p:spPr bwMode="auto">
            <a:xfrm>
              <a:off x="8767" y="2767"/>
              <a:ext cx="17" cy="125"/>
            </a:xfrm>
            <a:custGeom>
              <a:avLst/>
              <a:gdLst/>
              <a:ahLst/>
              <a:cxnLst>
                <a:cxn ang="0">
                  <a:pos x="14" y="7"/>
                </a:cxn>
                <a:cxn ang="0">
                  <a:pos x="0" y="0"/>
                </a:cxn>
                <a:cxn ang="0">
                  <a:pos x="4" y="19"/>
                </a:cxn>
                <a:cxn ang="0">
                  <a:pos x="4" y="79"/>
                </a:cxn>
                <a:cxn ang="0">
                  <a:pos x="2" y="91"/>
                </a:cxn>
                <a:cxn ang="0">
                  <a:pos x="0" y="107"/>
                </a:cxn>
                <a:cxn ang="0">
                  <a:pos x="0" y="124"/>
                </a:cxn>
                <a:cxn ang="0">
                  <a:pos x="11" y="124"/>
                </a:cxn>
                <a:cxn ang="0">
                  <a:pos x="14" y="112"/>
                </a:cxn>
                <a:cxn ang="0">
                  <a:pos x="16" y="98"/>
                </a:cxn>
                <a:cxn ang="0">
                  <a:pos x="16" y="21"/>
                </a:cxn>
                <a:cxn ang="0">
                  <a:pos x="14" y="7"/>
                </a:cxn>
              </a:cxnLst>
              <a:rect l="0" t="0" r="r" b="b"/>
              <a:pathLst>
                <a:path w="17" h="125">
                  <a:moveTo>
                    <a:pt x="14" y="7"/>
                  </a:moveTo>
                  <a:lnTo>
                    <a:pt x="0" y="0"/>
                  </a:lnTo>
                  <a:lnTo>
                    <a:pt x="4" y="19"/>
                  </a:lnTo>
                  <a:lnTo>
                    <a:pt x="4" y="79"/>
                  </a:lnTo>
                  <a:lnTo>
                    <a:pt x="2" y="91"/>
                  </a:lnTo>
                  <a:lnTo>
                    <a:pt x="0" y="107"/>
                  </a:lnTo>
                  <a:lnTo>
                    <a:pt x="0" y="124"/>
                  </a:lnTo>
                  <a:lnTo>
                    <a:pt x="11" y="124"/>
                  </a:lnTo>
                  <a:lnTo>
                    <a:pt x="14" y="112"/>
                  </a:lnTo>
                  <a:lnTo>
                    <a:pt x="16" y="98"/>
                  </a:lnTo>
                  <a:lnTo>
                    <a:pt x="16" y="21"/>
                  </a:lnTo>
                  <a:lnTo>
                    <a:pt x="14" y="7"/>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6" name="Freeform 1962"/>
            <p:cNvSpPr>
              <a:spLocks/>
            </p:cNvSpPr>
            <p:nvPr/>
          </p:nvSpPr>
          <p:spPr bwMode="auto">
            <a:xfrm>
              <a:off x="8764" y="2764"/>
              <a:ext cx="17" cy="128"/>
            </a:xfrm>
            <a:custGeom>
              <a:avLst/>
              <a:gdLst/>
              <a:ahLst/>
              <a:cxnLst>
                <a:cxn ang="0">
                  <a:pos x="0" y="0"/>
                </a:cxn>
                <a:cxn ang="0">
                  <a:pos x="4" y="21"/>
                </a:cxn>
                <a:cxn ang="0">
                  <a:pos x="4" y="67"/>
                </a:cxn>
                <a:cxn ang="0">
                  <a:pos x="2" y="81"/>
                </a:cxn>
                <a:cxn ang="0">
                  <a:pos x="2" y="93"/>
                </a:cxn>
                <a:cxn ang="0">
                  <a:pos x="0" y="110"/>
                </a:cxn>
                <a:cxn ang="0">
                  <a:pos x="0" y="127"/>
                </a:cxn>
                <a:cxn ang="0">
                  <a:pos x="9" y="127"/>
                </a:cxn>
                <a:cxn ang="0">
                  <a:pos x="11" y="124"/>
                </a:cxn>
                <a:cxn ang="0">
                  <a:pos x="14" y="115"/>
                </a:cxn>
                <a:cxn ang="0">
                  <a:pos x="16" y="100"/>
                </a:cxn>
                <a:cxn ang="0">
                  <a:pos x="16" y="24"/>
                </a:cxn>
                <a:cxn ang="0">
                  <a:pos x="14" y="9"/>
                </a:cxn>
                <a:cxn ang="0">
                  <a:pos x="9" y="7"/>
                </a:cxn>
                <a:cxn ang="0">
                  <a:pos x="4" y="2"/>
                </a:cxn>
                <a:cxn ang="0">
                  <a:pos x="0" y="0"/>
                </a:cxn>
              </a:cxnLst>
              <a:rect l="0" t="0" r="r" b="b"/>
              <a:pathLst>
                <a:path w="17" h="128">
                  <a:moveTo>
                    <a:pt x="0" y="0"/>
                  </a:moveTo>
                  <a:lnTo>
                    <a:pt x="4" y="21"/>
                  </a:lnTo>
                  <a:lnTo>
                    <a:pt x="4" y="67"/>
                  </a:lnTo>
                  <a:lnTo>
                    <a:pt x="2" y="81"/>
                  </a:lnTo>
                  <a:lnTo>
                    <a:pt x="2" y="93"/>
                  </a:lnTo>
                  <a:lnTo>
                    <a:pt x="0" y="110"/>
                  </a:lnTo>
                  <a:lnTo>
                    <a:pt x="0" y="127"/>
                  </a:lnTo>
                  <a:lnTo>
                    <a:pt x="9" y="127"/>
                  </a:lnTo>
                  <a:lnTo>
                    <a:pt x="11" y="124"/>
                  </a:lnTo>
                  <a:lnTo>
                    <a:pt x="14" y="115"/>
                  </a:lnTo>
                  <a:lnTo>
                    <a:pt x="16" y="100"/>
                  </a:lnTo>
                  <a:lnTo>
                    <a:pt x="16" y="24"/>
                  </a:lnTo>
                  <a:lnTo>
                    <a:pt x="14" y="9"/>
                  </a:lnTo>
                  <a:lnTo>
                    <a:pt x="9" y="7"/>
                  </a:lnTo>
                  <a:lnTo>
                    <a:pt x="4" y="2"/>
                  </a:lnTo>
                  <a:lnTo>
                    <a:pt x="0" y="0"/>
                  </a:lnTo>
                  <a:close/>
                </a:path>
              </a:pathLst>
            </a:custGeom>
            <a:solidFill>
              <a:srgbClr val="77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7" name="Freeform 1963"/>
            <p:cNvSpPr>
              <a:spLocks/>
            </p:cNvSpPr>
            <p:nvPr/>
          </p:nvSpPr>
          <p:spPr bwMode="auto">
            <a:xfrm>
              <a:off x="8762" y="2764"/>
              <a:ext cx="17" cy="128"/>
            </a:xfrm>
            <a:custGeom>
              <a:avLst/>
              <a:gdLst/>
              <a:ahLst/>
              <a:cxnLst>
                <a:cxn ang="0">
                  <a:pos x="0" y="0"/>
                </a:cxn>
                <a:cxn ang="0">
                  <a:pos x="4" y="19"/>
                </a:cxn>
                <a:cxn ang="0">
                  <a:pos x="4" y="67"/>
                </a:cxn>
                <a:cxn ang="0">
                  <a:pos x="2" y="79"/>
                </a:cxn>
                <a:cxn ang="0">
                  <a:pos x="2" y="93"/>
                </a:cxn>
                <a:cxn ang="0">
                  <a:pos x="0" y="110"/>
                </a:cxn>
                <a:cxn ang="0">
                  <a:pos x="0" y="127"/>
                </a:cxn>
                <a:cxn ang="0">
                  <a:pos x="9" y="127"/>
                </a:cxn>
                <a:cxn ang="0">
                  <a:pos x="12" y="124"/>
                </a:cxn>
                <a:cxn ang="0">
                  <a:pos x="14" y="100"/>
                </a:cxn>
                <a:cxn ang="0">
                  <a:pos x="16" y="69"/>
                </a:cxn>
                <a:cxn ang="0">
                  <a:pos x="16" y="38"/>
                </a:cxn>
                <a:cxn ang="0">
                  <a:pos x="14" y="7"/>
                </a:cxn>
                <a:cxn ang="0">
                  <a:pos x="9" y="4"/>
                </a:cxn>
                <a:cxn ang="0">
                  <a:pos x="4" y="2"/>
                </a:cxn>
                <a:cxn ang="0">
                  <a:pos x="0" y="0"/>
                </a:cxn>
              </a:cxnLst>
              <a:rect l="0" t="0" r="r" b="b"/>
              <a:pathLst>
                <a:path w="17" h="128">
                  <a:moveTo>
                    <a:pt x="0" y="0"/>
                  </a:moveTo>
                  <a:lnTo>
                    <a:pt x="4" y="19"/>
                  </a:lnTo>
                  <a:lnTo>
                    <a:pt x="4" y="67"/>
                  </a:lnTo>
                  <a:lnTo>
                    <a:pt x="2" y="79"/>
                  </a:lnTo>
                  <a:lnTo>
                    <a:pt x="2" y="93"/>
                  </a:lnTo>
                  <a:lnTo>
                    <a:pt x="0" y="110"/>
                  </a:lnTo>
                  <a:lnTo>
                    <a:pt x="0" y="127"/>
                  </a:lnTo>
                  <a:lnTo>
                    <a:pt x="9" y="127"/>
                  </a:lnTo>
                  <a:lnTo>
                    <a:pt x="12" y="124"/>
                  </a:lnTo>
                  <a:lnTo>
                    <a:pt x="14" y="100"/>
                  </a:lnTo>
                  <a:lnTo>
                    <a:pt x="16" y="69"/>
                  </a:lnTo>
                  <a:lnTo>
                    <a:pt x="16" y="38"/>
                  </a:lnTo>
                  <a:lnTo>
                    <a:pt x="14" y="7"/>
                  </a:lnTo>
                  <a:lnTo>
                    <a:pt x="9" y="4"/>
                  </a:lnTo>
                  <a:lnTo>
                    <a:pt x="4" y="2"/>
                  </a:lnTo>
                  <a:lnTo>
                    <a:pt x="0" y="0"/>
                  </a:lnTo>
                  <a:close/>
                </a:path>
              </a:pathLst>
            </a:custGeom>
            <a:solidFill>
              <a:srgbClr val="703F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8" name="Freeform 1964"/>
            <p:cNvSpPr>
              <a:spLocks/>
            </p:cNvSpPr>
            <p:nvPr/>
          </p:nvSpPr>
          <p:spPr bwMode="auto">
            <a:xfrm>
              <a:off x="8757" y="2762"/>
              <a:ext cx="19" cy="130"/>
            </a:xfrm>
            <a:custGeom>
              <a:avLst/>
              <a:gdLst/>
              <a:ahLst/>
              <a:cxnLst>
                <a:cxn ang="0">
                  <a:pos x="2" y="0"/>
                </a:cxn>
                <a:cxn ang="0">
                  <a:pos x="7" y="21"/>
                </a:cxn>
                <a:cxn ang="0">
                  <a:pos x="7" y="67"/>
                </a:cxn>
                <a:cxn ang="0">
                  <a:pos x="4" y="81"/>
                </a:cxn>
                <a:cxn ang="0">
                  <a:pos x="4" y="95"/>
                </a:cxn>
                <a:cxn ang="0">
                  <a:pos x="0" y="129"/>
                </a:cxn>
                <a:cxn ang="0">
                  <a:pos x="12" y="129"/>
                </a:cxn>
                <a:cxn ang="0">
                  <a:pos x="14" y="127"/>
                </a:cxn>
                <a:cxn ang="0">
                  <a:pos x="16" y="103"/>
                </a:cxn>
                <a:cxn ang="0">
                  <a:pos x="19" y="72"/>
                </a:cxn>
                <a:cxn ang="0">
                  <a:pos x="19" y="38"/>
                </a:cxn>
                <a:cxn ang="0">
                  <a:pos x="16" y="9"/>
                </a:cxn>
                <a:cxn ang="0">
                  <a:pos x="16" y="7"/>
                </a:cxn>
                <a:cxn ang="0">
                  <a:pos x="12" y="4"/>
                </a:cxn>
                <a:cxn ang="0">
                  <a:pos x="7" y="2"/>
                </a:cxn>
                <a:cxn ang="0">
                  <a:pos x="2" y="0"/>
                </a:cxn>
              </a:cxnLst>
              <a:rect l="0" t="0" r="r" b="b"/>
              <a:pathLst>
                <a:path w="19" h="130">
                  <a:moveTo>
                    <a:pt x="2" y="0"/>
                  </a:moveTo>
                  <a:lnTo>
                    <a:pt x="7" y="21"/>
                  </a:lnTo>
                  <a:lnTo>
                    <a:pt x="7" y="67"/>
                  </a:lnTo>
                  <a:lnTo>
                    <a:pt x="4" y="81"/>
                  </a:lnTo>
                  <a:lnTo>
                    <a:pt x="4" y="95"/>
                  </a:lnTo>
                  <a:lnTo>
                    <a:pt x="0" y="129"/>
                  </a:lnTo>
                  <a:lnTo>
                    <a:pt x="12" y="129"/>
                  </a:lnTo>
                  <a:lnTo>
                    <a:pt x="14" y="127"/>
                  </a:lnTo>
                  <a:lnTo>
                    <a:pt x="16" y="103"/>
                  </a:lnTo>
                  <a:lnTo>
                    <a:pt x="19" y="72"/>
                  </a:lnTo>
                  <a:lnTo>
                    <a:pt x="19" y="38"/>
                  </a:lnTo>
                  <a:lnTo>
                    <a:pt x="16" y="9"/>
                  </a:lnTo>
                  <a:lnTo>
                    <a:pt x="16" y="7"/>
                  </a:lnTo>
                  <a:lnTo>
                    <a:pt x="12" y="4"/>
                  </a:lnTo>
                  <a:lnTo>
                    <a:pt x="7" y="2"/>
                  </a:lnTo>
                  <a:lnTo>
                    <a:pt x="2" y="0"/>
                  </a:lnTo>
                  <a:close/>
                </a:path>
              </a:pathLst>
            </a:custGeom>
            <a:solidFill>
              <a:srgbClr val="6C3F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9" name="Freeform 1965"/>
            <p:cNvSpPr>
              <a:spLocks/>
            </p:cNvSpPr>
            <p:nvPr/>
          </p:nvSpPr>
          <p:spPr bwMode="auto">
            <a:xfrm>
              <a:off x="8755" y="2762"/>
              <a:ext cx="19" cy="130"/>
            </a:xfrm>
            <a:custGeom>
              <a:avLst/>
              <a:gdLst/>
              <a:ahLst/>
              <a:cxnLst>
                <a:cxn ang="0">
                  <a:pos x="2" y="0"/>
                </a:cxn>
                <a:cxn ang="0">
                  <a:pos x="7" y="19"/>
                </a:cxn>
                <a:cxn ang="0">
                  <a:pos x="7" y="67"/>
                </a:cxn>
                <a:cxn ang="0">
                  <a:pos x="2" y="95"/>
                </a:cxn>
                <a:cxn ang="0">
                  <a:pos x="2" y="112"/>
                </a:cxn>
                <a:cxn ang="0">
                  <a:pos x="0" y="129"/>
                </a:cxn>
                <a:cxn ang="0">
                  <a:pos x="9" y="129"/>
                </a:cxn>
                <a:cxn ang="0">
                  <a:pos x="14" y="127"/>
                </a:cxn>
                <a:cxn ang="0">
                  <a:pos x="16" y="100"/>
                </a:cxn>
                <a:cxn ang="0">
                  <a:pos x="19" y="69"/>
                </a:cxn>
                <a:cxn ang="0">
                  <a:pos x="19" y="38"/>
                </a:cxn>
                <a:cxn ang="0">
                  <a:pos x="16" y="7"/>
                </a:cxn>
                <a:cxn ang="0">
                  <a:pos x="14" y="4"/>
                </a:cxn>
                <a:cxn ang="0">
                  <a:pos x="9" y="4"/>
                </a:cxn>
                <a:cxn ang="0">
                  <a:pos x="7" y="2"/>
                </a:cxn>
                <a:cxn ang="0">
                  <a:pos x="2" y="0"/>
                </a:cxn>
              </a:cxnLst>
              <a:rect l="0" t="0" r="r" b="b"/>
              <a:pathLst>
                <a:path w="19" h="130">
                  <a:moveTo>
                    <a:pt x="2" y="0"/>
                  </a:moveTo>
                  <a:lnTo>
                    <a:pt x="7" y="19"/>
                  </a:lnTo>
                  <a:lnTo>
                    <a:pt x="7" y="67"/>
                  </a:lnTo>
                  <a:lnTo>
                    <a:pt x="2" y="95"/>
                  </a:lnTo>
                  <a:lnTo>
                    <a:pt x="2" y="112"/>
                  </a:lnTo>
                  <a:lnTo>
                    <a:pt x="0" y="129"/>
                  </a:lnTo>
                  <a:lnTo>
                    <a:pt x="9" y="129"/>
                  </a:lnTo>
                  <a:lnTo>
                    <a:pt x="14" y="127"/>
                  </a:lnTo>
                  <a:lnTo>
                    <a:pt x="16" y="100"/>
                  </a:lnTo>
                  <a:lnTo>
                    <a:pt x="19" y="69"/>
                  </a:lnTo>
                  <a:lnTo>
                    <a:pt x="19" y="38"/>
                  </a:lnTo>
                  <a:lnTo>
                    <a:pt x="16" y="7"/>
                  </a:lnTo>
                  <a:lnTo>
                    <a:pt x="14" y="4"/>
                  </a:lnTo>
                  <a:lnTo>
                    <a:pt x="9" y="4"/>
                  </a:lnTo>
                  <a:lnTo>
                    <a:pt x="7" y="2"/>
                  </a:lnTo>
                  <a:lnTo>
                    <a:pt x="2" y="0"/>
                  </a:lnTo>
                  <a:close/>
                </a:path>
              </a:pathLst>
            </a:custGeom>
            <a:solidFill>
              <a:srgbClr val="68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0" name="Freeform 1966"/>
            <p:cNvSpPr>
              <a:spLocks/>
            </p:cNvSpPr>
            <p:nvPr/>
          </p:nvSpPr>
          <p:spPr bwMode="auto">
            <a:xfrm>
              <a:off x="8752" y="2760"/>
              <a:ext cx="20" cy="132"/>
            </a:xfrm>
            <a:custGeom>
              <a:avLst/>
              <a:gdLst/>
              <a:ahLst/>
              <a:cxnLst>
                <a:cxn ang="0">
                  <a:pos x="2" y="0"/>
                </a:cxn>
                <a:cxn ang="0">
                  <a:pos x="7" y="21"/>
                </a:cxn>
                <a:cxn ang="0">
                  <a:pos x="7" y="69"/>
                </a:cxn>
                <a:cxn ang="0">
                  <a:pos x="2" y="98"/>
                </a:cxn>
                <a:cxn ang="0">
                  <a:pos x="2" y="115"/>
                </a:cxn>
                <a:cxn ang="0">
                  <a:pos x="0" y="132"/>
                </a:cxn>
                <a:cxn ang="0">
                  <a:pos x="9" y="132"/>
                </a:cxn>
                <a:cxn ang="0">
                  <a:pos x="14" y="129"/>
                </a:cxn>
                <a:cxn ang="0">
                  <a:pos x="16" y="103"/>
                </a:cxn>
                <a:cxn ang="0">
                  <a:pos x="19" y="72"/>
                </a:cxn>
                <a:cxn ang="0">
                  <a:pos x="19" y="38"/>
                </a:cxn>
                <a:cxn ang="0">
                  <a:pos x="16" y="9"/>
                </a:cxn>
                <a:cxn ang="0">
                  <a:pos x="16" y="7"/>
                </a:cxn>
                <a:cxn ang="0">
                  <a:pos x="12" y="4"/>
                </a:cxn>
                <a:cxn ang="0">
                  <a:pos x="7" y="2"/>
                </a:cxn>
                <a:cxn ang="0">
                  <a:pos x="2" y="0"/>
                </a:cxn>
              </a:cxnLst>
              <a:rect l="0" t="0" r="r" b="b"/>
              <a:pathLst>
                <a:path w="20" h="132">
                  <a:moveTo>
                    <a:pt x="2" y="0"/>
                  </a:moveTo>
                  <a:lnTo>
                    <a:pt x="7" y="21"/>
                  </a:lnTo>
                  <a:lnTo>
                    <a:pt x="7" y="69"/>
                  </a:lnTo>
                  <a:lnTo>
                    <a:pt x="2" y="98"/>
                  </a:lnTo>
                  <a:lnTo>
                    <a:pt x="2" y="115"/>
                  </a:lnTo>
                  <a:lnTo>
                    <a:pt x="0" y="132"/>
                  </a:lnTo>
                  <a:lnTo>
                    <a:pt x="9" y="132"/>
                  </a:lnTo>
                  <a:lnTo>
                    <a:pt x="14" y="129"/>
                  </a:lnTo>
                  <a:lnTo>
                    <a:pt x="16" y="103"/>
                  </a:lnTo>
                  <a:lnTo>
                    <a:pt x="19" y="72"/>
                  </a:lnTo>
                  <a:lnTo>
                    <a:pt x="19" y="38"/>
                  </a:lnTo>
                  <a:lnTo>
                    <a:pt x="16" y="9"/>
                  </a:lnTo>
                  <a:lnTo>
                    <a:pt x="16" y="7"/>
                  </a:lnTo>
                  <a:lnTo>
                    <a:pt x="12" y="4"/>
                  </a:lnTo>
                  <a:lnTo>
                    <a:pt x="7" y="2"/>
                  </a:lnTo>
                  <a:lnTo>
                    <a:pt x="2" y="0"/>
                  </a:lnTo>
                  <a:close/>
                </a:path>
              </a:pathLst>
            </a:custGeom>
            <a:solidFill>
              <a:srgbClr val="64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1" name="Freeform 1967"/>
            <p:cNvSpPr>
              <a:spLocks/>
            </p:cNvSpPr>
            <p:nvPr/>
          </p:nvSpPr>
          <p:spPr bwMode="auto">
            <a:xfrm>
              <a:off x="8750" y="2760"/>
              <a:ext cx="19" cy="132"/>
            </a:xfrm>
            <a:custGeom>
              <a:avLst/>
              <a:gdLst/>
              <a:ahLst/>
              <a:cxnLst>
                <a:cxn ang="0">
                  <a:pos x="0" y="115"/>
                </a:cxn>
                <a:cxn ang="0">
                  <a:pos x="0" y="132"/>
                </a:cxn>
                <a:cxn ang="0">
                  <a:pos x="7" y="132"/>
                </a:cxn>
                <a:cxn ang="0">
                  <a:pos x="9" y="129"/>
                </a:cxn>
                <a:cxn ang="0">
                  <a:pos x="14" y="129"/>
                </a:cxn>
                <a:cxn ang="0">
                  <a:pos x="16" y="103"/>
                </a:cxn>
                <a:cxn ang="0">
                  <a:pos x="16" y="72"/>
                </a:cxn>
                <a:cxn ang="0">
                  <a:pos x="19" y="38"/>
                </a:cxn>
                <a:cxn ang="0">
                  <a:pos x="16" y="7"/>
                </a:cxn>
                <a:cxn ang="0">
                  <a:pos x="12" y="4"/>
                </a:cxn>
                <a:cxn ang="0">
                  <a:pos x="7" y="2"/>
                </a:cxn>
                <a:cxn ang="0">
                  <a:pos x="2" y="0"/>
                </a:cxn>
                <a:cxn ang="0">
                  <a:pos x="7" y="19"/>
                </a:cxn>
                <a:cxn ang="0">
                  <a:pos x="7" y="69"/>
                </a:cxn>
                <a:cxn ang="0">
                  <a:pos x="2" y="98"/>
                </a:cxn>
                <a:cxn ang="0">
                  <a:pos x="0" y="115"/>
                </a:cxn>
              </a:cxnLst>
              <a:rect l="0" t="0" r="r" b="b"/>
              <a:pathLst>
                <a:path w="19" h="132">
                  <a:moveTo>
                    <a:pt x="0" y="115"/>
                  </a:moveTo>
                  <a:lnTo>
                    <a:pt x="0" y="132"/>
                  </a:lnTo>
                  <a:lnTo>
                    <a:pt x="7" y="132"/>
                  </a:lnTo>
                  <a:lnTo>
                    <a:pt x="9" y="129"/>
                  </a:lnTo>
                  <a:lnTo>
                    <a:pt x="14" y="129"/>
                  </a:lnTo>
                  <a:lnTo>
                    <a:pt x="16" y="103"/>
                  </a:lnTo>
                  <a:lnTo>
                    <a:pt x="16" y="72"/>
                  </a:lnTo>
                  <a:lnTo>
                    <a:pt x="19" y="38"/>
                  </a:lnTo>
                  <a:lnTo>
                    <a:pt x="16" y="7"/>
                  </a:lnTo>
                  <a:lnTo>
                    <a:pt x="12" y="4"/>
                  </a:lnTo>
                  <a:lnTo>
                    <a:pt x="7" y="2"/>
                  </a:lnTo>
                  <a:lnTo>
                    <a:pt x="2" y="0"/>
                  </a:lnTo>
                  <a:lnTo>
                    <a:pt x="7" y="19"/>
                  </a:lnTo>
                  <a:lnTo>
                    <a:pt x="7" y="69"/>
                  </a:lnTo>
                  <a:lnTo>
                    <a:pt x="2" y="98"/>
                  </a:lnTo>
                  <a:lnTo>
                    <a:pt x="0" y="115"/>
                  </a:lnTo>
                  <a:close/>
                </a:path>
              </a:pathLst>
            </a:custGeom>
            <a:solidFill>
              <a:srgbClr val="5E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2" name="Freeform 1968"/>
            <p:cNvSpPr>
              <a:spLocks/>
            </p:cNvSpPr>
            <p:nvPr/>
          </p:nvSpPr>
          <p:spPr bwMode="auto">
            <a:xfrm>
              <a:off x="8745" y="2757"/>
              <a:ext cx="22" cy="137"/>
            </a:xfrm>
            <a:custGeom>
              <a:avLst/>
              <a:gdLst/>
              <a:ahLst/>
              <a:cxnLst>
                <a:cxn ang="0">
                  <a:pos x="2" y="134"/>
                </a:cxn>
                <a:cxn ang="0">
                  <a:pos x="9" y="134"/>
                </a:cxn>
                <a:cxn ang="0">
                  <a:pos x="9" y="132"/>
                </a:cxn>
                <a:cxn ang="0">
                  <a:pos x="16" y="132"/>
                </a:cxn>
                <a:cxn ang="0">
                  <a:pos x="19" y="105"/>
                </a:cxn>
                <a:cxn ang="0">
                  <a:pos x="19" y="38"/>
                </a:cxn>
                <a:cxn ang="0">
                  <a:pos x="21" y="9"/>
                </a:cxn>
                <a:cxn ang="0">
                  <a:pos x="19" y="7"/>
                </a:cxn>
                <a:cxn ang="0">
                  <a:pos x="14" y="4"/>
                </a:cxn>
                <a:cxn ang="0">
                  <a:pos x="9" y="2"/>
                </a:cxn>
                <a:cxn ang="0">
                  <a:pos x="4" y="0"/>
                </a:cxn>
                <a:cxn ang="0">
                  <a:pos x="9" y="19"/>
                </a:cxn>
                <a:cxn ang="0">
                  <a:pos x="9" y="55"/>
                </a:cxn>
                <a:cxn ang="0">
                  <a:pos x="7" y="69"/>
                </a:cxn>
                <a:cxn ang="0">
                  <a:pos x="7" y="86"/>
                </a:cxn>
                <a:cxn ang="0">
                  <a:pos x="4" y="100"/>
                </a:cxn>
                <a:cxn ang="0">
                  <a:pos x="2" y="117"/>
                </a:cxn>
                <a:cxn ang="0">
                  <a:pos x="0" y="136"/>
                </a:cxn>
                <a:cxn ang="0">
                  <a:pos x="2" y="134"/>
                </a:cxn>
              </a:cxnLst>
              <a:rect l="0" t="0" r="r" b="b"/>
              <a:pathLst>
                <a:path w="22" h="137">
                  <a:moveTo>
                    <a:pt x="2" y="134"/>
                  </a:moveTo>
                  <a:lnTo>
                    <a:pt x="9" y="134"/>
                  </a:lnTo>
                  <a:lnTo>
                    <a:pt x="9" y="132"/>
                  </a:lnTo>
                  <a:lnTo>
                    <a:pt x="16" y="132"/>
                  </a:lnTo>
                  <a:lnTo>
                    <a:pt x="19" y="105"/>
                  </a:lnTo>
                  <a:lnTo>
                    <a:pt x="19" y="38"/>
                  </a:lnTo>
                  <a:lnTo>
                    <a:pt x="21" y="9"/>
                  </a:lnTo>
                  <a:lnTo>
                    <a:pt x="19" y="7"/>
                  </a:lnTo>
                  <a:lnTo>
                    <a:pt x="14" y="4"/>
                  </a:lnTo>
                  <a:lnTo>
                    <a:pt x="9" y="2"/>
                  </a:lnTo>
                  <a:lnTo>
                    <a:pt x="4" y="0"/>
                  </a:lnTo>
                  <a:lnTo>
                    <a:pt x="9" y="19"/>
                  </a:lnTo>
                  <a:lnTo>
                    <a:pt x="9" y="55"/>
                  </a:lnTo>
                  <a:lnTo>
                    <a:pt x="7" y="69"/>
                  </a:lnTo>
                  <a:lnTo>
                    <a:pt x="7" y="86"/>
                  </a:lnTo>
                  <a:lnTo>
                    <a:pt x="4" y="100"/>
                  </a:lnTo>
                  <a:lnTo>
                    <a:pt x="2" y="117"/>
                  </a:lnTo>
                  <a:lnTo>
                    <a:pt x="0" y="136"/>
                  </a:lnTo>
                  <a:lnTo>
                    <a:pt x="2" y="134"/>
                  </a:lnTo>
                  <a:close/>
                </a:path>
              </a:pathLst>
            </a:custGeom>
            <a:solidFill>
              <a:srgbClr val="5B3C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3" name="Freeform 1969"/>
            <p:cNvSpPr>
              <a:spLocks/>
            </p:cNvSpPr>
            <p:nvPr/>
          </p:nvSpPr>
          <p:spPr bwMode="auto">
            <a:xfrm>
              <a:off x="8743" y="2755"/>
              <a:ext cx="21" cy="139"/>
            </a:xfrm>
            <a:custGeom>
              <a:avLst/>
              <a:gdLst/>
              <a:ahLst/>
              <a:cxnLst>
                <a:cxn ang="0">
                  <a:pos x="2" y="136"/>
                </a:cxn>
                <a:cxn ang="0">
                  <a:pos x="7" y="136"/>
                </a:cxn>
                <a:cxn ang="0">
                  <a:pos x="9" y="134"/>
                </a:cxn>
                <a:cxn ang="0">
                  <a:pos x="16" y="134"/>
                </a:cxn>
                <a:cxn ang="0">
                  <a:pos x="19" y="107"/>
                </a:cxn>
                <a:cxn ang="0">
                  <a:pos x="19" y="40"/>
                </a:cxn>
                <a:cxn ang="0">
                  <a:pos x="21" y="9"/>
                </a:cxn>
                <a:cxn ang="0">
                  <a:pos x="19" y="9"/>
                </a:cxn>
                <a:cxn ang="0">
                  <a:pos x="14" y="4"/>
                </a:cxn>
                <a:cxn ang="0">
                  <a:pos x="9" y="2"/>
                </a:cxn>
                <a:cxn ang="0">
                  <a:pos x="4" y="0"/>
                </a:cxn>
                <a:cxn ang="0">
                  <a:pos x="9" y="21"/>
                </a:cxn>
                <a:cxn ang="0">
                  <a:pos x="9" y="57"/>
                </a:cxn>
                <a:cxn ang="0">
                  <a:pos x="4" y="86"/>
                </a:cxn>
                <a:cxn ang="0">
                  <a:pos x="4" y="103"/>
                </a:cxn>
                <a:cxn ang="0">
                  <a:pos x="2" y="120"/>
                </a:cxn>
                <a:cxn ang="0">
                  <a:pos x="0" y="139"/>
                </a:cxn>
                <a:cxn ang="0">
                  <a:pos x="2" y="136"/>
                </a:cxn>
              </a:cxnLst>
              <a:rect l="0" t="0" r="r" b="b"/>
              <a:pathLst>
                <a:path w="21" h="139">
                  <a:moveTo>
                    <a:pt x="2" y="136"/>
                  </a:moveTo>
                  <a:lnTo>
                    <a:pt x="7" y="136"/>
                  </a:lnTo>
                  <a:lnTo>
                    <a:pt x="9" y="134"/>
                  </a:lnTo>
                  <a:lnTo>
                    <a:pt x="16" y="134"/>
                  </a:lnTo>
                  <a:lnTo>
                    <a:pt x="19" y="107"/>
                  </a:lnTo>
                  <a:lnTo>
                    <a:pt x="19" y="40"/>
                  </a:lnTo>
                  <a:lnTo>
                    <a:pt x="21" y="9"/>
                  </a:lnTo>
                  <a:lnTo>
                    <a:pt x="19" y="9"/>
                  </a:lnTo>
                  <a:lnTo>
                    <a:pt x="14" y="4"/>
                  </a:lnTo>
                  <a:lnTo>
                    <a:pt x="9" y="2"/>
                  </a:lnTo>
                  <a:lnTo>
                    <a:pt x="4" y="0"/>
                  </a:lnTo>
                  <a:lnTo>
                    <a:pt x="9" y="21"/>
                  </a:lnTo>
                  <a:lnTo>
                    <a:pt x="9" y="57"/>
                  </a:lnTo>
                  <a:lnTo>
                    <a:pt x="4" y="86"/>
                  </a:lnTo>
                  <a:lnTo>
                    <a:pt x="4" y="103"/>
                  </a:lnTo>
                  <a:lnTo>
                    <a:pt x="2" y="120"/>
                  </a:lnTo>
                  <a:lnTo>
                    <a:pt x="0" y="139"/>
                  </a:lnTo>
                  <a:lnTo>
                    <a:pt x="2" y="136"/>
                  </a:lnTo>
                  <a:close/>
                </a:path>
              </a:pathLst>
            </a:custGeom>
            <a:solidFill>
              <a:srgbClr val="553C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4" name="Freeform 1970"/>
            <p:cNvSpPr>
              <a:spLocks/>
            </p:cNvSpPr>
            <p:nvPr/>
          </p:nvSpPr>
          <p:spPr bwMode="auto">
            <a:xfrm>
              <a:off x="8740" y="2755"/>
              <a:ext cx="22" cy="139"/>
            </a:xfrm>
            <a:custGeom>
              <a:avLst/>
              <a:gdLst/>
              <a:ahLst/>
              <a:cxnLst>
                <a:cxn ang="0">
                  <a:pos x="16" y="7"/>
                </a:cxn>
                <a:cxn ang="0">
                  <a:pos x="11" y="2"/>
                </a:cxn>
                <a:cxn ang="0">
                  <a:pos x="9" y="2"/>
                </a:cxn>
                <a:cxn ang="0">
                  <a:pos x="4" y="0"/>
                </a:cxn>
                <a:cxn ang="0">
                  <a:pos x="9" y="19"/>
                </a:cxn>
                <a:cxn ang="0">
                  <a:pos x="9" y="55"/>
                </a:cxn>
                <a:cxn ang="0">
                  <a:pos x="7" y="72"/>
                </a:cxn>
                <a:cxn ang="0">
                  <a:pos x="4" y="86"/>
                </a:cxn>
                <a:cxn ang="0">
                  <a:pos x="2" y="103"/>
                </a:cxn>
                <a:cxn ang="0">
                  <a:pos x="2" y="120"/>
                </a:cxn>
                <a:cxn ang="0">
                  <a:pos x="0" y="139"/>
                </a:cxn>
                <a:cxn ang="0">
                  <a:pos x="2" y="136"/>
                </a:cxn>
                <a:cxn ang="0">
                  <a:pos x="7" y="136"/>
                </a:cxn>
                <a:cxn ang="0">
                  <a:pos x="9" y="134"/>
                </a:cxn>
                <a:cxn ang="0">
                  <a:pos x="16" y="134"/>
                </a:cxn>
                <a:cxn ang="0">
                  <a:pos x="19" y="107"/>
                </a:cxn>
                <a:cxn ang="0">
                  <a:pos x="19" y="38"/>
                </a:cxn>
                <a:cxn ang="0">
                  <a:pos x="21" y="9"/>
                </a:cxn>
                <a:cxn ang="0">
                  <a:pos x="16" y="7"/>
                </a:cxn>
              </a:cxnLst>
              <a:rect l="0" t="0" r="r" b="b"/>
              <a:pathLst>
                <a:path w="22" h="139">
                  <a:moveTo>
                    <a:pt x="16" y="7"/>
                  </a:moveTo>
                  <a:lnTo>
                    <a:pt x="11" y="2"/>
                  </a:lnTo>
                  <a:lnTo>
                    <a:pt x="9" y="2"/>
                  </a:lnTo>
                  <a:lnTo>
                    <a:pt x="4" y="0"/>
                  </a:lnTo>
                  <a:lnTo>
                    <a:pt x="9" y="19"/>
                  </a:lnTo>
                  <a:lnTo>
                    <a:pt x="9" y="55"/>
                  </a:lnTo>
                  <a:lnTo>
                    <a:pt x="7" y="72"/>
                  </a:lnTo>
                  <a:lnTo>
                    <a:pt x="4" y="86"/>
                  </a:lnTo>
                  <a:lnTo>
                    <a:pt x="2" y="103"/>
                  </a:lnTo>
                  <a:lnTo>
                    <a:pt x="2" y="120"/>
                  </a:lnTo>
                  <a:lnTo>
                    <a:pt x="0" y="139"/>
                  </a:lnTo>
                  <a:lnTo>
                    <a:pt x="2" y="136"/>
                  </a:lnTo>
                  <a:lnTo>
                    <a:pt x="7" y="136"/>
                  </a:lnTo>
                  <a:lnTo>
                    <a:pt x="9" y="134"/>
                  </a:lnTo>
                  <a:lnTo>
                    <a:pt x="16" y="134"/>
                  </a:lnTo>
                  <a:lnTo>
                    <a:pt x="19" y="107"/>
                  </a:lnTo>
                  <a:lnTo>
                    <a:pt x="19" y="38"/>
                  </a:lnTo>
                  <a:lnTo>
                    <a:pt x="21" y="9"/>
                  </a:lnTo>
                  <a:lnTo>
                    <a:pt x="16" y="7"/>
                  </a:lnTo>
                  <a:close/>
                </a:path>
              </a:pathLst>
            </a:custGeom>
            <a:solidFill>
              <a:srgbClr val="513C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5" name="Freeform 1971"/>
            <p:cNvSpPr>
              <a:spLocks/>
            </p:cNvSpPr>
            <p:nvPr/>
          </p:nvSpPr>
          <p:spPr bwMode="auto">
            <a:xfrm>
              <a:off x="8738" y="2752"/>
              <a:ext cx="22" cy="142"/>
            </a:xfrm>
            <a:custGeom>
              <a:avLst/>
              <a:gdLst/>
              <a:ahLst/>
              <a:cxnLst>
                <a:cxn ang="0">
                  <a:pos x="0" y="122"/>
                </a:cxn>
                <a:cxn ang="0">
                  <a:pos x="0" y="141"/>
                </a:cxn>
                <a:cxn ang="0">
                  <a:pos x="2" y="139"/>
                </a:cxn>
                <a:cxn ang="0">
                  <a:pos x="7" y="136"/>
                </a:cxn>
                <a:cxn ang="0">
                  <a:pos x="14" y="136"/>
                </a:cxn>
                <a:cxn ang="0">
                  <a:pos x="16" y="134"/>
                </a:cxn>
                <a:cxn ang="0">
                  <a:pos x="19" y="107"/>
                </a:cxn>
                <a:cxn ang="0">
                  <a:pos x="19" y="40"/>
                </a:cxn>
                <a:cxn ang="0">
                  <a:pos x="21" y="9"/>
                </a:cxn>
                <a:cxn ang="0">
                  <a:pos x="16" y="7"/>
                </a:cxn>
                <a:cxn ang="0">
                  <a:pos x="11" y="4"/>
                </a:cxn>
                <a:cxn ang="0">
                  <a:pos x="7" y="0"/>
                </a:cxn>
                <a:cxn ang="0">
                  <a:pos x="9" y="21"/>
                </a:cxn>
                <a:cxn ang="0">
                  <a:pos x="9" y="57"/>
                </a:cxn>
                <a:cxn ang="0">
                  <a:pos x="7" y="72"/>
                </a:cxn>
                <a:cxn ang="0">
                  <a:pos x="0" y="122"/>
                </a:cxn>
              </a:cxnLst>
              <a:rect l="0" t="0" r="r" b="b"/>
              <a:pathLst>
                <a:path w="22" h="142">
                  <a:moveTo>
                    <a:pt x="0" y="122"/>
                  </a:moveTo>
                  <a:lnTo>
                    <a:pt x="0" y="141"/>
                  </a:lnTo>
                  <a:lnTo>
                    <a:pt x="2" y="139"/>
                  </a:lnTo>
                  <a:lnTo>
                    <a:pt x="7" y="136"/>
                  </a:lnTo>
                  <a:lnTo>
                    <a:pt x="14" y="136"/>
                  </a:lnTo>
                  <a:lnTo>
                    <a:pt x="16" y="134"/>
                  </a:lnTo>
                  <a:lnTo>
                    <a:pt x="19" y="107"/>
                  </a:lnTo>
                  <a:lnTo>
                    <a:pt x="19" y="40"/>
                  </a:lnTo>
                  <a:lnTo>
                    <a:pt x="21" y="9"/>
                  </a:lnTo>
                  <a:lnTo>
                    <a:pt x="16" y="7"/>
                  </a:lnTo>
                  <a:lnTo>
                    <a:pt x="11" y="4"/>
                  </a:lnTo>
                  <a:lnTo>
                    <a:pt x="7" y="0"/>
                  </a:lnTo>
                  <a:lnTo>
                    <a:pt x="9" y="21"/>
                  </a:lnTo>
                  <a:lnTo>
                    <a:pt x="9" y="57"/>
                  </a:lnTo>
                  <a:lnTo>
                    <a:pt x="7" y="72"/>
                  </a:lnTo>
                  <a:lnTo>
                    <a:pt x="0" y="122"/>
                  </a:lnTo>
                  <a:close/>
                </a:path>
              </a:pathLst>
            </a:custGeom>
            <a:solidFill>
              <a:srgbClr val="4B39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6" name="Freeform 1972"/>
            <p:cNvSpPr>
              <a:spLocks/>
            </p:cNvSpPr>
            <p:nvPr/>
          </p:nvSpPr>
          <p:spPr bwMode="auto">
            <a:xfrm>
              <a:off x="8736" y="2752"/>
              <a:ext cx="21" cy="142"/>
            </a:xfrm>
            <a:custGeom>
              <a:avLst/>
              <a:gdLst/>
              <a:ahLst/>
              <a:cxnLst>
                <a:cxn ang="0">
                  <a:pos x="19" y="38"/>
                </a:cxn>
                <a:cxn ang="0">
                  <a:pos x="21" y="9"/>
                </a:cxn>
                <a:cxn ang="0">
                  <a:pos x="4" y="0"/>
                </a:cxn>
                <a:cxn ang="0">
                  <a:pos x="9" y="19"/>
                </a:cxn>
                <a:cxn ang="0">
                  <a:pos x="9" y="55"/>
                </a:cxn>
                <a:cxn ang="0">
                  <a:pos x="0" y="122"/>
                </a:cxn>
                <a:cxn ang="0">
                  <a:pos x="0" y="141"/>
                </a:cxn>
                <a:cxn ang="0">
                  <a:pos x="14" y="134"/>
                </a:cxn>
                <a:cxn ang="0">
                  <a:pos x="16" y="107"/>
                </a:cxn>
                <a:cxn ang="0">
                  <a:pos x="19" y="74"/>
                </a:cxn>
                <a:cxn ang="0">
                  <a:pos x="19" y="38"/>
                </a:cxn>
              </a:cxnLst>
              <a:rect l="0" t="0" r="r" b="b"/>
              <a:pathLst>
                <a:path w="21" h="142">
                  <a:moveTo>
                    <a:pt x="19" y="38"/>
                  </a:moveTo>
                  <a:lnTo>
                    <a:pt x="21" y="9"/>
                  </a:lnTo>
                  <a:lnTo>
                    <a:pt x="4" y="0"/>
                  </a:lnTo>
                  <a:lnTo>
                    <a:pt x="9" y="19"/>
                  </a:lnTo>
                  <a:lnTo>
                    <a:pt x="9" y="55"/>
                  </a:lnTo>
                  <a:lnTo>
                    <a:pt x="0" y="122"/>
                  </a:lnTo>
                  <a:lnTo>
                    <a:pt x="0" y="141"/>
                  </a:lnTo>
                  <a:lnTo>
                    <a:pt x="14" y="134"/>
                  </a:lnTo>
                  <a:lnTo>
                    <a:pt x="16" y="107"/>
                  </a:lnTo>
                  <a:lnTo>
                    <a:pt x="19" y="74"/>
                  </a:lnTo>
                  <a:lnTo>
                    <a:pt x="19" y="38"/>
                  </a:lnTo>
                  <a:close/>
                </a:path>
              </a:pathLst>
            </a:custGeom>
            <a:solidFill>
              <a:srgbClr val="463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7" name="Freeform 1973"/>
            <p:cNvSpPr>
              <a:spLocks/>
            </p:cNvSpPr>
            <p:nvPr/>
          </p:nvSpPr>
          <p:spPr bwMode="auto">
            <a:xfrm>
              <a:off x="8510" y="2896"/>
              <a:ext cx="185" cy="15"/>
            </a:xfrm>
            <a:custGeom>
              <a:avLst/>
              <a:gdLst/>
              <a:ahLst/>
              <a:cxnLst>
                <a:cxn ang="0">
                  <a:pos x="4" y="2"/>
                </a:cxn>
                <a:cxn ang="0">
                  <a:pos x="7" y="4"/>
                </a:cxn>
                <a:cxn ang="0">
                  <a:pos x="12" y="4"/>
                </a:cxn>
                <a:cxn ang="0">
                  <a:pos x="14" y="7"/>
                </a:cxn>
                <a:cxn ang="0">
                  <a:pos x="21" y="7"/>
                </a:cxn>
                <a:cxn ang="0">
                  <a:pos x="26" y="9"/>
                </a:cxn>
                <a:cxn ang="0">
                  <a:pos x="36" y="9"/>
                </a:cxn>
                <a:cxn ang="0">
                  <a:pos x="40" y="12"/>
                </a:cxn>
                <a:cxn ang="0">
                  <a:pos x="50" y="12"/>
                </a:cxn>
                <a:cxn ang="0">
                  <a:pos x="55" y="14"/>
                </a:cxn>
                <a:cxn ang="0">
                  <a:pos x="129" y="14"/>
                </a:cxn>
                <a:cxn ang="0">
                  <a:pos x="136" y="12"/>
                </a:cxn>
                <a:cxn ang="0">
                  <a:pos x="144" y="12"/>
                </a:cxn>
                <a:cxn ang="0">
                  <a:pos x="160" y="9"/>
                </a:cxn>
                <a:cxn ang="0">
                  <a:pos x="184" y="7"/>
                </a:cxn>
                <a:cxn ang="0">
                  <a:pos x="163" y="4"/>
                </a:cxn>
                <a:cxn ang="0">
                  <a:pos x="141" y="4"/>
                </a:cxn>
                <a:cxn ang="0">
                  <a:pos x="129" y="7"/>
                </a:cxn>
                <a:cxn ang="0">
                  <a:pos x="108" y="7"/>
                </a:cxn>
                <a:cxn ang="0">
                  <a:pos x="98" y="9"/>
                </a:cxn>
                <a:cxn ang="0">
                  <a:pos x="57" y="9"/>
                </a:cxn>
                <a:cxn ang="0">
                  <a:pos x="48" y="7"/>
                </a:cxn>
                <a:cxn ang="0">
                  <a:pos x="33" y="7"/>
                </a:cxn>
                <a:cxn ang="0">
                  <a:pos x="26" y="4"/>
                </a:cxn>
                <a:cxn ang="0">
                  <a:pos x="16" y="4"/>
                </a:cxn>
                <a:cxn ang="0">
                  <a:pos x="9" y="2"/>
                </a:cxn>
                <a:cxn ang="0">
                  <a:pos x="0" y="0"/>
                </a:cxn>
                <a:cxn ang="0">
                  <a:pos x="0" y="2"/>
                </a:cxn>
                <a:cxn ang="0">
                  <a:pos x="4" y="2"/>
                </a:cxn>
              </a:cxnLst>
              <a:rect l="0" t="0" r="r" b="b"/>
              <a:pathLst>
                <a:path w="185" h="15">
                  <a:moveTo>
                    <a:pt x="4" y="2"/>
                  </a:moveTo>
                  <a:lnTo>
                    <a:pt x="7" y="4"/>
                  </a:lnTo>
                  <a:lnTo>
                    <a:pt x="12" y="4"/>
                  </a:lnTo>
                  <a:lnTo>
                    <a:pt x="14" y="7"/>
                  </a:lnTo>
                  <a:lnTo>
                    <a:pt x="21" y="7"/>
                  </a:lnTo>
                  <a:lnTo>
                    <a:pt x="26" y="9"/>
                  </a:lnTo>
                  <a:lnTo>
                    <a:pt x="36" y="9"/>
                  </a:lnTo>
                  <a:lnTo>
                    <a:pt x="40" y="12"/>
                  </a:lnTo>
                  <a:lnTo>
                    <a:pt x="50" y="12"/>
                  </a:lnTo>
                  <a:lnTo>
                    <a:pt x="55" y="14"/>
                  </a:lnTo>
                  <a:lnTo>
                    <a:pt x="129" y="14"/>
                  </a:lnTo>
                  <a:lnTo>
                    <a:pt x="136" y="12"/>
                  </a:lnTo>
                  <a:lnTo>
                    <a:pt x="144" y="12"/>
                  </a:lnTo>
                  <a:lnTo>
                    <a:pt x="160" y="9"/>
                  </a:lnTo>
                  <a:lnTo>
                    <a:pt x="184" y="7"/>
                  </a:lnTo>
                  <a:lnTo>
                    <a:pt x="163" y="4"/>
                  </a:lnTo>
                  <a:lnTo>
                    <a:pt x="141" y="4"/>
                  </a:lnTo>
                  <a:lnTo>
                    <a:pt x="129" y="7"/>
                  </a:lnTo>
                  <a:lnTo>
                    <a:pt x="108" y="7"/>
                  </a:lnTo>
                  <a:lnTo>
                    <a:pt x="98" y="9"/>
                  </a:lnTo>
                  <a:lnTo>
                    <a:pt x="57" y="9"/>
                  </a:lnTo>
                  <a:lnTo>
                    <a:pt x="48" y="7"/>
                  </a:lnTo>
                  <a:lnTo>
                    <a:pt x="33" y="7"/>
                  </a:lnTo>
                  <a:lnTo>
                    <a:pt x="26" y="4"/>
                  </a:lnTo>
                  <a:lnTo>
                    <a:pt x="16" y="4"/>
                  </a:lnTo>
                  <a:lnTo>
                    <a:pt x="9" y="2"/>
                  </a:lnTo>
                  <a:lnTo>
                    <a:pt x="0" y="0"/>
                  </a:lnTo>
                  <a:lnTo>
                    <a:pt x="0" y="2"/>
                  </a:lnTo>
                  <a:lnTo>
                    <a:pt x="4"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8" name="Freeform 1974"/>
            <p:cNvSpPr>
              <a:spLocks/>
            </p:cNvSpPr>
            <p:nvPr/>
          </p:nvSpPr>
          <p:spPr bwMode="auto">
            <a:xfrm>
              <a:off x="8565" y="2911"/>
              <a:ext cx="67" cy="19"/>
            </a:xfrm>
            <a:custGeom>
              <a:avLst/>
              <a:gdLst/>
              <a:ahLst/>
              <a:cxnLst>
                <a:cxn ang="0">
                  <a:pos x="55" y="19"/>
                </a:cxn>
                <a:cxn ang="0">
                  <a:pos x="67" y="19"/>
                </a:cxn>
                <a:cxn ang="0">
                  <a:pos x="62" y="14"/>
                </a:cxn>
                <a:cxn ang="0">
                  <a:pos x="52" y="12"/>
                </a:cxn>
                <a:cxn ang="0">
                  <a:pos x="48" y="2"/>
                </a:cxn>
                <a:cxn ang="0">
                  <a:pos x="7" y="2"/>
                </a:cxn>
                <a:cxn ang="0">
                  <a:pos x="0" y="0"/>
                </a:cxn>
                <a:cxn ang="0">
                  <a:pos x="2" y="4"/>
                </a:cxn>
                <a:cxn ang="0">
                  <a:pos x="14" y="14"/>
                </a:cxn>
                <a:cxn ang="0">
                  <a:pos x="26" y="14"/>
                </a:cxn>
                <a:cxn ang="0">
                  <a:pos x="55" y="19"/>
                </a:cxn>
              </a:cxnLst>
              <a:rect l="0" t="0" r="r" b="b"/>
              <a:pathLst>
                <a:path w="67" h="19">
                  <a:moveTo>
                    <a:pt x="55" y="19"/>
                  </a:moveTo>
                  <a:lnTo>
                    <a:pt x="67" y="19"/>
                  </a:lnTo>
                  <a:lnTo>
                    <a:pt x="62" y="14"/>
                  </a:lnTo>
                  <a:lnTo>
                    <a:pt x="52" y="12"/>
                  </a:lnTo>
                  <a:lnTo>
                    <a:pt x="48" y="2"/>
                  </a:lnTo>
                  <a:lnTo>
                    <a:pt x="7" y="2"/>
                  </a:lnTo>
                  <a:lnTo>
                    <a:pt x="0" y="0"/>
                  </a:lnTo>
                  <a:lnTo>
                    <a:pt x="2" y="4"/>
                  </a:lnTo>
                  <a:lnTo>
                    <a:pt x="14" y="14"/>
                  </a:lnTo>
                  <a:lnTo>
                    <a:pt x="26" y="14"/>
                  </a:lnTo>
                  <a:lnTo>
                    <a:pt x="55" y="1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9" name="Freeform 1975"/>
            <p:cNvSpPr>
              <a:spLocks/>
            </p:cNvSpPr>
            <p:nvPr/>
          </p:nvSpPr>
          <p:spPr bwMode="auto">
            <a:xfrm>
              <a:off x="8551" y="2927"/>
              <a:ext cx="120" cy="29"/>
            </a:xfrm>
            <a:custGeom>
              <a:avLst/>
              <a:gdLst/>
              <a:ahLst/>
              <a:cxnLst>
                <a:cxn ang="0">
                  <a:pos x="4" y="9"/>
                </a:cxn>
                <a:cxn ang="0">
                  <a:pos x="0" y="14"/>
                </a:cxn>
                <a:cxn ang="0">
                  <a:pos x="2" y="14"/>
                </a:cxn>
                <a:cxn ang="0">
                  <a:pos x="7" y="19"/>
                </a:cxn>
                <a:cxn ang="0">
                  <a:pos x="12" y="19"/>
                </a:cxn>
                <a:cxn ang="0">
                  <a:pos x="16" y="21"/>
                </a:cxn>
                <a:cxn ang="0">
                  <a:pos x="21" y="21"/>
                </a:cxn>
                <a:cxn ang="0">
                  <a:pos x="26" y="24"/>
                </a:cxn>
                <a:cxn ang="0">
                  <a:pos x="33" y="24"/>
                </a:cxn>
                <a:cxn ang="0">
                  <a:pos x="38" y="26"/>
                </a:cxn>
                <a:cxn ang="0">
                  <a:pos x="57" y="26"/>
                </a:cxn>
                <a:cxn ang="0">
                  <a:pos x="93" y="28"/>
                </a:cxn>
                <a:cxn ang="0">
                  <a:pos x="120" y="26"/>
                </a:cxn>
                <a:cxn ang="0">
                  <a:pos x="117" y="24"/>
                </a:cxn>
                <a:cxn ang="0">
                  <a:pos x="98" y="14"/>
                </a:cxn>
                <a:cxn ang="0">
                  <a:pos x="96" y="12"/>
                </a:cxn>
                <a:cxn ang="0">
                  <a:pos x="91" y="9"/>
                </a:cxn>
                <a:cxn ang="0">
                  <a:pos x="86" y="4"/>
                </a:cxn>
                <a:cxn ang="0">
                  <a:pos x="50" y="4"/>
                </a:cxn>
                <a:cxn ang="0">
                  <a:pos x="47" y="2"/>
                </a:cxn>
                <a:cxn ang="0">
                  <a:pos x="38" y="2"/>
                </a:cxn>
                <a:cxn ang="0">
                  <a:pos x="33" y="0"/>
                </a:cxn>
                <a:cxn ang="0">
                  <a:pos x="26" y="0"/>
                </a:cxn>
                <a:cxn ang="0">
                  <a:pos x="14" y="2"/>
                </a:cxn>
                <a:cxn ang="0">
                  <a:pos x="4" y="9"/>
                </a:cxn>
              </a:cxnLst>
              <a:rect l="0" t="0" r="r" b="b"/>
              <a:pathLst>
                <a:path w="120" h="29">
                  <a:moveTo>
                    <a:pt x="4" y="9"/>
                  </a:moveTo>
                  <a:lnTo>
                    <a:pt x="0" y="14"/>
                  </a:lnTo>
                  <a:lnTo>
                    <a:pt x="2" y="14"/>
                  </a:lnTo>
                  <a:lnTo>
                    <a:pt x="7" y="19"/>
                  </a:lnTo>
                  <a:lnTo>
                    <a:pt x="12" y="19"/>
                  </a:lnTo>
                  <a:lnTo>
                    <a:pt x="16" y="21"/>
                  </a:lnTo>
                  <a:lnTo>
                    <a:pt x="21" y="21"/>
                  </a:lnTo>
                  <a:lnTo>
                    <a:pt x="26" y="24"/>
                  </a:lnTo>
                  <a:lnTo>
                    <a:pt x="33" y="24"/>
                  </a:lnTo>
                  <a:lnTo>
                    <a:pt x="38" y="26"/>
                  </a:lnTo>
                  <a:lnTo>
                    <a:pt x="57" y="26"/>
                  </a:lnTo>
                  <a:lnTo>
                    <a:pt x="93" y="28"/>
                  </a:lnTo>
                  <a:lnTo>
                    <a:pt x="120" y="26"/>
                  </a:lnTo>
                  <a:lnTo>
                    <a:pt x="117" y="24"/>
                  </a:lnTo>
                  <a:lnTo>
                    <a:pt x="98" y="14"/>
                  </a:lnTo>
                  <a:lnTo>
                    <a:pt x="96" y="12"/>
                  </a:lnTo>
                  <a:lnTo>
                    <a:pt x="91" y="9"/>
                  </a:lnTo>
                  <a:lnTo>
                    <a:pt x="86" y="4"/>
                  </a:lnTo>
                  <a:lnTo>
                    <a:pt x="50" y="4"/>
                  </a:lnTo>
                  <a:lnTo>
                    <a:pt x="47" y="2"/>
                  </a:lnTo>
                  <a:lnTo>
                    <a:pt x="38" y="2"/>
                  </a:lnTo>
                  <a:lnTo>
                    <a:pt x="33" y="0"/>
                  </a:lnTo>
                  <a:lnTo>
                    <a:pt x="26" y="0"/>
                  </a:lnTo>
                  <a:lnTo>
                    <a:pt x="14" y="2"/>
                  </a:lnTo>
                  <a:lnTo>
                    <a:pt x="4" y="9"/>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0" name="Freeform 1976"/>
            <p:cNvSpPr>
              <a:spLocks/>
            </p:cNvSpPr>
            <p:nvPr/>
          </p:nvSpPr>
          <p:spPr bwMode="auto">
            <a:xfrm>
              <a:off x="8565" y="2911"/>
              <a:ext cx="48" cy="19"/>
            </a:xfrm>
            <a:custGeom>
              <a:avLst/>
              <a:gdLst/>
              <a:ahLst/>
              <a:cxnLst>
                <a:cxn ang="0">
                  <a:pos x="21" y="2"/>
                </a:cxn>
                <a:cxn ang="0">
                  <a:pos x="0" y="0"/>
                </a:cxn>
                <a:cxn ang="0">
                  <a:pos x="4" y="2"/>
                </a:cxn>
                <a:cxn ang="0">
                  <a:pos x="9" y="7"/>
                </a:cxn>
                <a:cxn ang="0">
                  <a:pos x="14" y="12"/>
                </a:cxn>
                <a:cxn ang="0">
                  <a:pos x="19" y="14"/>
                </a:cxn>
                <a:cxn ang="0">
                  <a:pos x="24" y="16"/>
                </a:cxn>
                <a:cxn ang="0">
                  <a:pos x="40" y="16"/>
                </a:cxn>
                <a:cxn ang="0">
                  <a:pos x="43" y="19"/>
                </a:cxn>
                <a:cxn ang="0">
                  <a:pos x="48" y="19"/>
                </a:cxn>
                <a:cxn ang="0">
                  <a:pos x="43" y="16"/>
                </a:cxn>
                <a:cxn ang="0">
                  <a:pos x="40" y="12"/>
                </a:cxn>
                <a:cxn ang="0">
                  <a:pos x="36" y="9"/>
                </a:cxn>
                <a:cxn ang="0">
                  <a:pos x="36" y="7"/>
                </a:cxn>
                <a:cxn ang="0">
                  <a:pos x="31" y="2"/>
                </a:cxn>
                <a:cxn ang="0">
                  <a:pos x="21" y="2"/>
                </a:cxn>
              </a:cxnLst>
              <a:rect l="0" t="0" r="r" b="b"/>
              <a:pathLst>
                <a:path w="48" h="19">
                  <a:moveTo>
                    <a:pt x="21" y="2"/>
                  </a:moveTo>
                  <a:lnTo>
                    <a:pt x="0" y="0"/>
                  </a:lnTo>
                  <a:lnTo>
                    <a:pt x="4" y="2"/>
                  </a:lnTo>
                  <a:lnTo>
                    <a:pt x="9" y="7"/>
                  </a:lnTo>
                  <a:lnTo>
                    <a:pt x="14" y="12"/>
                  </a:lnTo>
                  <a:lnTo>
                    <a:pt x="19" y="14"/>
                  </a:lnTo>
                  <a:lnTo>
                    <a:pt x="24" y="16"/>
                  </a:lnTo>
                  <a:lnTo>
                    <a:pt x="40" y="16"/>
                  </a:lnTo>
                  <a:lnTo>
                    <a:pt x="43" y="19"/>
                  </a:lnTo>
                  <a:lnTo>
                    <a:pt x="48" y="19"/>
                  </a:lnTo>
                  <a:lnTo>
                    <a:pt x="43" y="16"/>
                  </a:lnTo>
                  <a:lnTo>
                    <a:pt x="40" y="12"/>
                  </a:lnTo>
                  <a:lnTo>
                    <a:pt x="36" y="9"/>
                  </a:lnTo>
                  <a:lnTo>
                    <a:pt x="36" y="7"/>
                  </a:lnTo>
                  <a:lnTo>
                    <a:pt x="31" y="2"/>
                  </a:lnTo>
                  <a:lnTo>
                    <a:pt x="21"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1" name="Freeform 1977"/>
            <p:cNvSpPr>
              <a:spLocks/>
            </p:cNvSpPr>
            <p:nvPr/>
          </p:nvSpPr>
          <p:spPr bwMode="auto">
            <a:xfrm>
              <a:off x="8548" y="2925"/>
              <a:ext cx="99" cy="31"/>
            </a:xfrm>
            <a:custGeom>
              <a:avLst/>
              <a:gdLst/>
              <a:ahLst/>
              <a:cxnLst>
                <a:cxn ang="0">
                  <a:pos x="4" y="19"/>
                </a:cxn>
                <a:cxn ang="0">
                  <a:pos x="7" y="19"/>
                </a:cxn>
                <a:cxn ang="0">
                  <a:pos x="16" y="24"/>
                </a:cxn>
                <a:cxn ang="0">
                  <a:pos x="21" y="24"/>
                </a:cxn>
                <a:cxn ang="0">
                  <a:pos x="26" y="26"/>
                </a:cxn>
                <a:cxn ang="0">
                  <a:pos x="38" y="26"/>
                </a:cxn>
                <a:cxn ang="0">
                  <a:pos x="43" y="28"/>
                </a:cxn>
                <a:cxn ang="0">
                  <a:pos x="60" y="28"/>
                </a:cxn>
                <a:cxn ang="0">
                  <a:pos x="64" y="31"/>
                </a:cxn>
                <a:cxn ang="0">
                  <a:pos x="98" y="31"/>
                </a:cxn>
                <a:cxn ang="0">
                  <a:pos x="83" y="21"/>
                </a:cxn>
                <a:cxn ang="0">
                  <a:pos x="74" y="7"/>
                </a:cxn>
                <a:cxn ang="0">
                  <a:pos x="57" y="7"/>
                </a:cxn>
                <a:cxn ang="0">
                  <a:pos x="33" y="2"/>
                </a:cxn>
                <a:cxn ang="0">
                  <a:pos x="26" y="0"/>
                </a:cxn>
                <a:cxn ang="0">
                  <a:pos x="14" y="4"/>
                </a:cxn>
                <a:cxn ang="0">
                  <a:pos x="0" y="14"/>
                </a:cxn>
                <a:cxn ang="0">
                  <a:pos x="4" y="19"/>
                </a:cxn>
              </a:cxnLst>
              <a:rect l="0" t="0" r="r" b="b"/>
              <a:pathLst>
                <a:path w="99" h="31">
                  <a:moveTo>
                    <a:pt x="4" y="19"/>
                  </a:moveTo>
                  <a:lnTo>
                    <a:pt x="7" y="19"/>
                  </a:lnTo>
                  <a:lnTo>
                    <a:pt x="16" y="24"/>
                  </a:lnTo>
                  <a:lnTo>
                    <a:pt x="21" y="24"/>
                  </a:lnTo>
                  <a:lnTo>
                    <a:pt x="26" y="26"/>
                  </a:lnTo>
                  <a:lnTo>
                    <a:pt x="38" y="26"/>
                  </a:lnTo>
                  <a:lnTo>
                    <a:pt x="43" y="28"/>
                  </a:lnTo>
                  <a:lnTo>
                    <a:pt x="60" y="28"/>
                  </a:lnTo>
                  <a:lnTo>
                    <a:pt x="64" y="31"/>
                  </a:lnTo>
                  <a:lnTo>
                    <a:pt x="98" y="31"/>
                  </a:lnTo>
                  <a:lnTo>
                    <a:pt x="83" y="21"/>
                  </a:lnTo>
                  <a:lnTo>
                    <a:pt x="74" y="7"/>
                  </a:lnTo>
                  <a:lnTo>
                    <a:pt x="57" y="7"/>
                  </a:lnTo>
                  <a:lnTo>
                    <a:pt x="33" y="2"/>
                  </a:lnTo>
                  <a:lnTo>
                    <a:pt x="26" y="0"/>
                  </a:lnTo>
                  <a:lnTo>
                    <a:pt x="14" y="4"/>
                  </a:lnTo>
                  <a:lnTo>
                    <a:pt x="0" y="14"/>
                  </a:lnTo>
                  <a:lnTo>
                    <a:pt x="4" y="19"/>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2" name="Freeform 1978"/>
            <p:cNvSpPr>
              <a:spLocks/>
            </p:cNvSpPr>
            <p:nvPr/>
          </p:nvSpPr>
          <p:spPr bwMode="auto">
            <a:xfrm>
              <a:off x="8455" y="2815"/>
              <a:ext cx="31" cy="5"/>
            </a:xfrm>
            <a:custGeom>
              <a:avLst/>
              <a:gdLst/>
              <a:ahLst/>
              <a:cxnLst>
                <a:cxn ang="0">
                  <a:pos x="19" y="0"/>
                </a:cxn>
                <a:cxn ang="0">
                  <a:pos x="12" y="0"/>
                </a:cxn>
                <a:cxn ang="0">
                  <a:pos x="9" y="2"/>
                </a:cxn>
                <a:cxn ang="0">
                  <a:pos x="0" y="2"/>
                </a:cxn>
                <a:cxn ang="0">
                  <a:pos x="0" y="4"/>
                </a:cxn>
                <a:cxn ang="0">
                  <a:pos x="31" y="4"/>
                </a:cxn>
                <a:cxn ang="0">
                  <a:pos x="31" y="2"/>
                </a:cxn>
                <a:cxn ang="0">
                  <a:pos x="19" y="2"/>
                </a:cxn>
                <a:cxn ang="0">
                  <a:pos x="19" y="0"/>
                </a:cxn>
              </a:cxnLst>
              <a:rect l="0" t="0" r="r" b="b"/>
              <a:pathLst>
                <a:path w="31" h="5">
                  <a:moveTo>
                    <a:pt x="19" y="0"/>
                  </a:moveTo>
                  <a:lnTo>
                    <a:pt x="12" y="0"/>
                  </a:lnTo>
                  <a:lnTo>
                    <a:pt x="9" y="2"/>
                  </a:lnTo>
                  <a:lnTo>
                    <a:pt x="0" y="2"/>
                  </a:lnTo>
                  <a:lnTo>
                    <a:pt x="0" y="4"/>
                  </a:lnTo>
                  <a:lnTo>
                    <a:pt x="31" y="4"/>
                  </a:lnTo>
                  <a:lnTo>
                    <a:pt x="31" y="2"/>
                  </a:lnTo>
                  <a:lnTo>
                    <a:pt x="19" y="2"/>
                  </a:lnTo>
                  <a:lnTo>
                    <a:pt x="19"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3" name="Freeform 1979"/>
            <p:cNvSpPr>
              <a:spLocks/>
            </p:cNvSpPr>
            <p:nvPr/>
          </p:nvSpPr>
          <p:spPr bwMode="auto">
            <a:xfrm>
              <a:off x="8452" y="2829"/>
              <a:ext cx="34" cy="84"/>
            </a:xfrm>
            <a:custGeom>
              <a:avLst/>
              <a:gdLst/>
              <a:ahLst/>
              <a:cxnLst>
                <a:cxn ang="0">
                  <a:pos x="26" y="74"/>
                </a:cxn>
                <a:cxn ang="0">
                  <a:pos x="0" y="72"/>
                </a:cxn>
                <a:cxn ang="0">
                  <a:pos x="0" y="83"/>
                </a:cxn>
                <a:cxn ang="0">
                  <a:pos x="2" y="76"/>
                </a:cxn>
                <a:cxn ang="0">
                  <a:pos x="33" y="76"/>
                </a:cxn>
                <a:cxn ang="0">
                  <a:pos x="31" y="62"/>
                </a:cxn>
                <a:cxn ang="0">
                  <a:pos x="28" y="43"/>
                </a:cxn>
                <a:cxn ang="0">
                  <a:pos x="28" y="4"/>
                </a:cxn>
                <a:cxn ang="0">
                  <a:pos x="33" y="0"/>
                </a:cxn>
                <a:cxn ang="0">
                  <a:pos x="26" y="0"/>
                </a:cxn>
                <a:cxn ang="0">
                  <a:pos x="26" y="74"/>
                </a:cxn>
              </a:cxnLst>
              <a:rect l="0" t="0" r="r" b="b"/>
              <a:pathLst>
                <a:path w="34" h="84">
                  <a:moveTo>
                    <a:pt x="26" y="74"/>
                  </a:moveTo>
                  <a:lnTo>
                    <a:pt x="0" y="72"/>
                  </a:lnTo>
                  <a:lnTo>
                    <a:pt x="0" y="83"/>
                  </a:lnTo>
                  <a:lnTo>
                    <a:pt x="2" y="76"/>
                  </a:lnTo>
                  <a:lnTo>
                    <a:pt x="33" y="76"/>
                  </a:lnTo>
                  <a:lnTo>
                    <a:pt x="31" y="62"/>
                  </a:lnTo>
                  <a:lnTo>
                    <a:pt x="28" y="43"/>
                  </a:lnTo>
                  <a:lnTo>
                    <a:pt x="28" y="4"/>
                  </a:lnTo>
                  <a:lnTo>
                    <a:pt x="33" y="0"/>
                  </a:lnTo>
                  <a:lnTo>
                    <a:pt x="26" y="0"/>
                  </a:lnTo>
                  <a:lnTo>
                    <a:pt x="26" y="74"/>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4" name="Freeform 1980"/>
            <p:cNvSpPr>
              <a:spLocks/>
            </p:cNvSpPr>
            <p:nvPr/>
          </p:nvSpPr>
          <p:spPr bwMode="auto">
            <a:xfrm>
              <a:off x="8448" y="2820"/>
              <a:ext cx="40" cy="98"/>
            </a:xfrm>
            <a:custGeom>
              <a:avLst/>
              <a:gdLst/>
              <a:ahLst/>
              <a:cxnLst>
                <a:cxn ang="0">
                  <a:pos x="0" y="9"/>
                </a:cxn>
                <a:cxn ang="0">
                  <a:pos x="0" y="95"/>
                </a:cxn>
                <a:cxn ang="0">
                  <a:pos x="4" y="98"/>
                </a:cxn>
                <a:cxn ang="0">
                  <a:pos x="4" y="14"/>
                </a:cxn>
                <a:cxn ang="0">
                  <a:pos x="40" y="7"/>
                </a:cxn>
                <a:cxn ang="0">
                  <a:pos x="40" y="2"/>
                </a:cxn>
                <a:cxn ang="0">
                  <a:pos x="2" y="0"/>
                </a:cxn>
                <a:cxn ang="0">
                  <a:pos x="0" y="9"/>
                </a:cxn>
              </a:cxnLst>
              <a:rect l="0" t="0" r="r" b="b"/>
              <a:pathLst>
                <a:path w="40" h="98">
                  <a:moveTo>
                    <a:pt x="0" y="9"/>
                  </a:moveTo>
                  <a:lnTo>
                    <a:pt x="0" y="95"/>
                  </a:lnTo>
                  <a:lnTo>
                    <a:pt x="4" y="98"/>
                  </a:lnTo>
                  <a:lnTo>
                    <a:pt x="4" y="14"/>
                  </a:lnTo>
                  <a:lnTo>
                    <a:pt x="40" y="7"/>
                  </a:lnTo>
                  <a:lnTo>
                    <a:pt x="40" y="2"/>
                  </a:lnTo>
                  <a:lnTo>
                    <a:pt x="2" y="0"/>
                  </a:lnTo>
                  <a:lnTo>
                    <a:pt x="0" y="9"/>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5" name="Freeform 1981"/>
            <p:cNvSpPr>
              <a:spLocks/>
            </p:cNvSpPr>
            <p:nvPr/>
          </p:nvSpPr>
          <p:spPr bwMode="auto">
            <a:xfrm>
              <a:off x="8455" y="2832"/>
              <a:ext cx="33" cy="79"/>
            </a:xfrm>
            <a:custGeom>
              <a:avLst/>
              <a:gdLst/>
              <a:ahLst/>
              <a:cxnLst>
                <a:cxn ang="0">
                  <a:pos x="31" y="16"/>
                </a:cxn>
                <a:cxn ang="0">
                  <a:pos x="31" y="7"/>
                </a:cxn>
                <a:cxn ang="0">
                  <a:pos x="33" y="0"/>
                </a:cxn>
                <a:cxn ang="0">
                  <a:pos x="26" y="0"/>
                </a:cxn>
                <a:cxn ang="0">
                  <a:pos x="26" y="74"/>
                </a:cxn>
                <a:cxn ang="0">
                  <a:pos x="2" y="74"/>
                </a:cxn>
                <a:cxn ang="0">
                  <a:pos x="0" y="79"/>
                </a:cxn>
                <a:cxn ang="0">
                  <a:pos x="31" y="79"/>
                </a:cxn>
                <a:cxn ang="0">
                  <a:pos x="28" y="67"/>
                </a:cxn>
                <a:cxn ang="0">
                  <a:pos x="28" y="26"/>
                </a:cxn>
                <a:cxn ang="0">
                  <a:pos x="31" y="16"/>
                </a:cxn>
              </a:cxnLst>
              <a:rect l="0" t="0" r="r" b="b"/>
              <a:pathLst>
                <a:path w="33" h="79">
                  <a:moveTo>
                    <a:pt x="31" y="16"/>
                  </a:moveTo>
                  <a:lnTo>
                    <a:pt x="31" y="7"/>
                  </a:lnTo>
                  <a:lnTo>
                    <a:pt x="33" y="0"/>
                  </a:lnTo>
                  <a:lnTo>
                    <a:pt x="26" y="0"/>
                  </a:lnTo>
                  <a:lnTo>
                    <a:pt x="26" y="74"/>
                  </a:lnTo>
                  <a:lnTo>
                    <a:pt x="2" y="74"/>
                  </a:lnTo>
                  <a:lnTo>
                    <a:pt x="0" y="79"/>
                  </a:lnTo>
                  <a:lnTo>
                    <a:pt x="31" y="79"/>
                  </a:lnTo>
                  <a:lnTo>
                    <a:pt x="28" y="67"/>
                  </a:lnTo>
                  <a:lnTo>
                    <a:pt x="28" y="26"/>
                  </a:lnTo>
                  <a:lnTo>
                    <a:pt x="31" y="16"/>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6" name="Freeform 1982"/>
            <p:cNvSpPr>
              <a:spLocks/>
            </p:cNvSpPr>
            <p:nvPr/>
          </p:nvSpPr>
          <p:spPr bwMode="auto">
            <a:xfrm>
              <a:off x="8462" y="2836"/>
              <a:ext cx="5" cy="8"/>
            </a:xfrm>
            <a:custGeom>
              <a:avLst/>
              <a:gdLst/>
              <a:ahLst/>
              <a:cxnLst>
                <a:cxn ang="0">
                  <a:pos x="2" y="0"/>
                </a:cxn>
                <a:cxn ang="0">
                  <a:pos x="2" y="0"/>
                </a:cxn>
                <a:cxn ang="0">
                  <a:pos x="0" y="2"/>
                </a:cxn>
                <a:cxn ang="0">
                  <a:pos x="0" y="7"/>
                </a:cxn>
                <a:cxn ang="0">
                  <a:pos x="4" y="7"/>
                </a:cxn>
                <a:cxn ang="0">
                  <a:pos x="4" y="0"/>
                </a:cxn>
                <a:cxn ang="0">
                  <a:pos x="2" y="0"/>
                </a:cxn>
              </a:cxnLst>
              <a:rect l="0" t="0" r="r" b="b"/>
              <a:pathLst>
                <a:path w="5" h="8">
                  <a:moveTo>
                    <a:pt x="2" y="0"/>
                  </a:moveTo>
                  <a:lnTo>
                    <a:pt x="2" y="0"/>
                  </a:lnTo>
                  <a:lnTo>
                    <a:pt x="0" y="2"/>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7" name="Freeform 1983"/>
            <p:cNvSpPr>
              <a:spLocks/>
            </p:cNvSpPr>
            <p:nvPr/>
          </p:nvSpPr>
          <p:spPr bwMode="auto">
            <a:xfrm>
              <a:off x="8462" y="2855"/>
              <a:ext cx="5" cy="8"/>
            </a:xfrm>
            <a:custGeom>
              <a:avLst/>
              <a:gdLst/>
              <a:ahLst/>
              <a:cxnLst>
                <a:cxn ang="0">
                  <a:pos x="2" y="0"/>
                </a:cxn>
                <a:cxn ang="0">
                  <a:pos x="0" y="0"/>
                </a:cxn>
                <a:cxn ang="0">
                  <a:pos x="0" y="7"/>
                </a:cxn>
                <a:cxn ang="0">
                  <a:pos x="4" y="7"/>
                </a:cxn>
                <a:cxn ang="0">
                  <a:pos x="4" y="0"/>
                </a:cxn>
                <a:cxn ang="0">
                  <a:pos x="2" y="0"/>
                </a:cxn>
              </a:cxnLst>
              <a:rect l="0" t="0" r="r" b="b"/>
              <a:pathLst>
                <a:path w="5" h="8">
                  <a:moveTo>
                    <a:pt x="2" y="0"/>
                  </a:moveTo>
                  <a:lnTo>
                    <a:pt x="0" y="0"/>
                  </a:lnTo>
                  <a:lnTo>
                    <a:pt x="0" y="7"/>
                  </a:lnTo>
                  <a:lnTo>
                    <a:pt x="4" y="7"/>
                  </a:lnTo>
                  <a:lnTo>
                    <a:pt x="4"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8" name="Freeform 1984"/>
            <p:cNvSpPr>
              <a:spLocks/>
            </p:cNvSpPr>
            <p:nvPr/>
          </p:nvSpPr>
          <p:spPr bwMode="auto">
            <a:xfrm>
              <a:off x="8460" y="2836"/>
              <a:ext cx="7" cy="8"/>
            </a:xfrm>
            <a:custGeom>
              <a:avLst/>
              <a:gdLst/>
              <a:ahLst/>
              <a:cxnLst>
                <a:cxn ang="0">
                  <a:pos x="4" y="0"/>
                </a:cxn>
                <a:cxn ang="0">
                  <a:pos x="4" y="0"/>
                </a:cxn>
                <a:cxn ang="0">
                  <a:pos x="0" y="2"/>
                </a:cxn>
                <a:cxn ang="0">
                  <a:pos x="2" y="7"/>
                </a:cxn>
                <a:cxn ang="0">
                  <a:pos x="7" y="7"/>
                </a:cxn>
                <a:cxn ang="0">
                  <a:pos x="7" y="0"/>
                </a:cxn>
                <a:cxn ang="0">
                  <a:pos x="4" y="0"/>
                </a:cxn>
              </a:cxnLst>
              <a:rect l="0" t="0" r="r" b="b"/>
              <a:pathLst>
                <a:path w="7" h="8">
                  <a:moveTo>
                    <a:pt x="4" y="0"/>
                  </a:moveTo>
                  <a:lnTo>
                    <a:pt x="4" y="0"/>
                  </a:lnTo>
                  <a:lnTo>
                    <a:pt x="0" y="2"/>
                  </a:lnTo>
                  <a:lnTo>
                    <a:pt x="2" y="7"/>
                  </a:lnTo>
                  <a:lnTo>
                    <a:pt x="7" y="7"/>
                  </a:lnTo>
                  <a:lnTo>
                    <a:pt x="7" y="0"/>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9" name="Freeform 1985"/>
            <p:cNvSpPr>
              <a:spLocks/>
            </p:cNvSpPr>
            <p:nvPr/>
          </p:nvSpPr>
          <p:spPr bwMode="auto">
            <a:xfrm>
              <a:off x="8460" y="2855"/>
              <a:ext cx="7" cy="8"/>
            </a:xfrm>
            <a:custGeom>
              <a:avLst/>
              <a:gdLst/>
              <a:ahLst/>
              <a:cxnLst>
                <a:cxn ang="0">
                  <a:pos x="4" y="0"/>
                </a:cxn>
                <a:cxn ang="0">
                  <a:pos x="4" y="0"/>
                </a:cxn>
                <a:cxn ang="0">
                  <a:pos x="0" y="2"/>
                </a:cxn>
                <a:cxn ang="0">
                  <a:pos x="2" y="7"/>
                </a:cxn>
                <a:cxn ang="0">
                  <a:pos x="7" y="7"/>
                </a:cxn>
                <a:cxn ang="0">
                  <a:pos x="7" y="0"/>
                </a:cxn>
                <a:cxn ang="0">
                  <a:pos x="4" y="0"/>
                </a:cxn>
              </a:cxnLst>
              <a:rect l="0" t="0" r="r" b="b"/>
              <a:pathLst>
                <a:path w="7" h="8">
                  <a:moveTo>
                    <a:pt x="4" y="0"/>
                  </a:moveTo>
                  <a:lnTo>
                    <a:pt x="4" y="0"/>
                  </a:lnTo>
                  <a:lnTo>
                    <a:pt x="0" y="2"/>
                  </a:lnTo>
                  <a:lnTo>
                    <a:pt x="2" y="7"/>
                  </a:lnTo>
                  <a:lnTo>
                    <a:pt x="7" y="7"/>
                  </a:lnTo>
                  <a:lnTo>
                    <a:pt x="7" y="0"/>
                  </a:lnTo>
                  <a:lnTo>
                    <a:pt x="4" y="0"/>
                  </a:lnTo>
                  <a:close/>
                </a:path>
              </a:pathLst>
            </a:custGeom>
            <a:solidFill>
              <a:srgbClr val="DBC8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0" name="Freeform 1986"/>
            <p:cNvSpPr>
              <a:spLocks/>
            </p:cNvSpPr>
            <p:nvPr/>
          </p:nvSpPr>
          <p:spPr bwMode="auto">
            <a:xfrm>
              <a:off x="8455" y="2755"/>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1" name="Freeform 1987"/>
            <p:cNvSpPr>
              <a:spLocks/>
            </p:cNvSpPr>
            <p:nvPr/>
          </p:nvSpPr>
          <p:spPr bwMode="auto">
            <a:xfrm>
              <a:off x="8467" y="2755"/>
              <a:ext cx="7" cy="2"/>
            </a:xfrm>
            <a:custGeom>
              <a:avLst/>
              <a:gdLst/>
              <a:ahLst/>
              <a:cxnLst>
                <a:cxn ang="0">
                  <a:pos x="2" y="0"/>
                </a:cxn>
                <a:cxn ang="0">
                  <a:pos x="2" y="0"/>
                </a:cxn>
                <a:cxn ang="0">
                  <a:pos x="0" y="2"/>
                </a:cxn>
                <a:cxn ang="0">
                  <a:pos x="4" y="2"/>
                </a:cxn>
                <a:cxn ang="0">
                  <a:pos x="7" y="0"/>
                </a:cxn>
                <a:cxn ang="0">
                  <a:pos x="2" y="0"/>
                </a:cxn>
              </a:cxnLst>
              <a:rect l="0" t="0" r="r" b="b"/>
              <a:pathLst>
                <a:path w="7" h="2">
                  <a:moveTo>
                    <a:pt x="2" y="0"/>
                  </a:moveTo>
                  <a:lnTo>
                    <a:pt x="2" y="0"/>
                  </a:lnTo>
                  <a:lnTo>
                    <a:pt x="0" y="2"/>
                  </a:lnTo>
                  <a:lnTo>
                    <a:pt x="4" y="2"/>
                  </a:lnTo>
                  <a:lnTo>
                    <a:pt x="7" y="0"/>
                  </a:lnTo>
                  <a:lnTo>
                    <a:pt x="2"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2" name="Freeform 1988"/>
            <p:cNvSpPr>
              <a:spLocks/>
            </p:cNvSpPr>
            <p:nvPr/>
          </p:nvSpPr>
          <p:spPr bwMode="auto">
            <a:xfrm>
              <a:off x="8481" y="2755"/>
              <a:ext cx="5" cy="2"/>
            </a:xfrm>
            <a:custGeom>
              <a:avLst/>
              <a:gdLst/>
              <a:ahLst/>
              <a:cxnLst>
                <a:cxn ang="0">
                  <a:pos x="0" y="0"/>
                </a:cxn>
                <a:cxn ang="0">
                  <a:pos x="0" y="2"/>
                </a:cxn>
                <a:cxn ang="0">
                  <a:pos x="4" y="0"/>
                </a:cxn>
                <a:cxn ang="0">
                  <a:pos x="0" y="0"/>
                </a:cxn>
              </a:cxnLst>
              <a:rect l="0" t="0" r="r" b="b"/>
              <a:pathLst>
                <a:path w="5" h="2">
                  <a:moveTo>
                    <a:pt x="0" y="0"/>
                  </a:moveTo>
                  <a:lnTo>
                    <a:pt x="0" y="2"/>
                  </a:lnTo>
                  <a:lnTo>
                    <a:pt x="4" y="0"/>
                  </a:lnTo>
                  <a:lnTo>
                    <a:pt x="0" y="0"/>
                  </a:lnTo>
                  <a:close/>
                </a:path>
              </a:pathLst>
            </a:custGeom>
            <a:solidFill>
              <a:srgbClr val="5B64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3" name="Freeform 1989"/>
            <p:cNvSpPr>
              <a:spLocks/>
            </p:cNvSpPr>
            <p:nvPr/>
          </p:nvSpPr>
          <p:spPr bwMode="auto">
            <a:xfrm>
              <a:off x="8467" y="2755"/>
              <a:ext cx="5" cy="2"/>
            </a:xfrm>
            <a:custGeom>
              <a:avLst/>
              <a:gdLst/>
              <a:ahLst/>
              <a:cxnLst>
                <a:cxn ang="0">
                  <a:pos x="2" y="0"/>
                </a:cxn>
                <a:cxn ang="0">
                  <a:pos x="2" y="0"/>
                </a:cxn>
                <a:cxn ang="0">
                  <a:pos x="0" y="2"/>
                </a:cxn>
                <a:cxn ang="0">
                  <a:pos x="4" y="2"/>
                </a:cxn>
                <a:cxn ang="0">
                  <a:pos x="2" y="0"/>
                </a:cxn>
              </a:cxnLst>
              <a:rect l="0" t="0" r="r" b="b"/>
              <a:pathLst>
                <a:path w="5" h="2">
                  <a:moveTo>
                    <a:pt x="2" y="0"/>
                  </a:moveTo>
                  <a:lnTo>
                    <a:pt x="2" y="0"/>
                  </a:lnTo>
                  <a:lnTo>
                    <a:pt x="0" y="2"/>
                  </a:lnTo>
                  <a:lnTo>
                    <a:pt x="4" y="2"/>
                  </a:lnTo>
                  <a:lnTo>
                    <a:pt x="2" y="0"/>
                  </a:lnTo>
                  <a:close/>
                </a:path>
              </a:pathLst>
            </a:custGeom>
            <a:solidFill>
              <a:srgbClr val="FE39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4" name="Freeform 1990"/>
            <p:cNvSpPr>
              <a:spLocks/>
            </p:cNvSpPr>
            <p:nvPr/>
          </p:nvSpPr>
          <p:spPr bwMode="auto">
            <a:xfrm>
              <a:off x="8457" y="2923"/>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5" name="Freeform 1991"/>
            <p:cNvSpPr>
              <a:spLocks/>
            </p:cNvSpPr>
            <p:nvPr/>
          </p:nvSpPr>
          <p:spPr bwMode="auto">
            <a:xfrm>
              <a:off x="8640" y="2714"/>
              <a:ext cx="12" cy="151"/>
            </a:xfrm>
            <a:custGeom>
              <a:avLst/>
              <a:gdLst/>
              <a:ahLst/>
              <a:cxnLst>
                <a:cxn ang="0">
                  <a:pos x="4" y="35"/>
                </a:cxn>
                <a:cxn ang="0">
                  <a:pos x="4" y="0"/>
                </a:cxn>
                <a:cxn ang="0">
                  <a:pos x="0" y="4"/>
                </a:cxn>
                <a:cxn ang="0">
                  <a:pos x="0" y="148"/>
                </a:cxn>
                <a:cxn ang="0">
                  <a:pos x="12" y="151"/>
                </a:cxn>
                <a:cxn ang="0">
                  <a:pos x="2" y="146"/>
                </a:cxn>
                <a:cxn ang="0">
                  <a:pos x="2" y="74"/>
                </a:cxn>
                <a:cxn ang="0">
                  <a:pos x="4" y="35"/>
                </a:cxn>
              </a:cxnLst>
              <a:rect l="0" t="0" r="r" b="b"/>
              <a:pathLst>
                <a:path w="12" h="151">
                  <a:moveTo>
                    <a:pt x="4" y="35"/>
                  </a:moveTo>
                  <a:lnTo>
                    <a:pt x="4" y="0"/>
                  </a:lnTo>
                  <a:lnTo>
                    <a:pt x="0" y="4"/>
                  </a:lnTo>
                  <a:lnTo>
                    <a:pt x="0" y="148"/>
                  </a:lnTo>
                  <a:lnTo>
                    <a:pt x="12" y="151"/>
                  </a:lnTo>
                  <a:lnTo>
                    <a:pt x="2" y="146"/>
                  </a:lnTo>
                  <a:lnTo>
                    <a:pt x="2" y="74"/>
                  </a:lnTo>
                  <a:lnTo>
                    <a:pt x="4" y="35"/>
                  </a:lnTo>
                  <a:close/>
                </a:path>
              </a:pathLst>
            </a:custGeom>
            <a:solidFill>
              <a:srgbClr val="DFD1B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6" name="Freeform 1992"/>
            <p:cNvSpPr>
              <a:spLocks/>
            </p:cNvSpPr>
            <p:nvPr/>
          </p:nvSpPr>
          <p:spPr bwMode="auto">
            <a:xfrm>
              <a:off x="8661" y="2870"/>
              <a:ext cx="63" cy="96"/>
            </a:xfrm>
            <a:custGeom>
              <a:avLst/>
              <a:gdLst/>
              <a:ahLst/>
              <a:cxnLst>
                <a:cxn ang="0">
                  <a:pos x="9" y="2"/>
                </a:cxn>
                <a:cxn ang="0">
                  <a:pos x="9" y="2"/>
                </a:cxn>
                <a:cxn ang="0">
                  <a:pos x="4" y="21"/>
                </a:cxn>
                <a:cxn ang="0">
                  <a:pos x="0" y="64"/>
                </a:cxn>
                <a:cxn ang="0">
                  <a:pos x="0" y="91"/>
                </a:cxn>
                <a:cxn ang="0">
                  <a:pos x="36" y="96"/>
                </a:cxn>
                <a:cxn ang="0">
                  <a:pos x="62" y="88"/>
                </a:cxn>
                <a:cxn ang="0">
                  <a:pos x="62" y="36"/>
                </a:cxn>
                <a:cxn ang="0">
                  <a:pos x="60" y="26"/>
                </a:cxn>
                <a:cxn ang="0">
                  <a:pos x="55" y="2"/>
                </a:cxn>
                <a:cxn ang="0">
                  <a:pos x="31" y="0"/>
                </a:cxn>
                <a:cxn ang="0">
                  <a:pos x="9" y="2"/>
                </a:cxn>
              </a:cxnLst>
              <a:rect l="0" t="0" r="r" b="b"/>
              <a:pathLst>
                <a:path w="63" h="96">
                  <a:moveTo>
                    <a:pt x="9" y="2"/>
                  </a:moveTo>
                  <a:lnTo>
                    <a:pt x="9" y="2"/>
                  </a:lnTo>
                  <a:lnTo>
                    <a:pt x="4" y="21"/>
                  </a:lnTo>
                  <a:lnTo>
                    <a:pt x="0" y="64"/>
                  </a:lnTo>
                  <a:lnTo>
                    <a:pt x="0" y="91"/>
                  </a:lnTo>
                  <a:lnTo>
                    <a:pt x="36" y="96"/>
                  </a:lnTo>
                  <a:lnTo>
                    <a:pt x="62" y="88"/>
                  </a:lnTo>
                  <a:lnTo>
                    <a:pt x="62" y="36"/>
                  </a:lnTo>
                  <a:lnTo>
                    <a:pt x="60" y="26"/>
                  </a:lnTo>
                  <a:lnTo>
                    <a:pt x="55" y="2"/>
                  </a:lnTo>
                  <a:lnTo>
                    <a:pt x="31" y="0"/>
                  </a:lnTo>
                  <a:lnTo>
                    <a:pt x="9" y="2"/>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7" name="Freeform 1993"/>
            <p:cNvSpPr>
              <a:spLocks/>
            </p:cNvSpPr>
            <p:nvPr/>
          </p:nvSpPr>
          <p:spPr bwMode="auto">
            <a:xfrm>
              <a:off x="8661" y="2880"/>
              <a:ext cx="39" cy="76"/>
            </a:xfrm>
            <a:custGeom>
              <a:avLst/>
              <a:gdLst/>
              <a:ahLst/>
              <a:cxnLst>
                <a:cxn ang="0">
                  <a:pos x="36" y="2"/>
                </a:cxn>
                <a:cxn ang="0">
                  <a:pos x="19" y="0"/>
                </a:cxn>
                <a:cxn ang="0">
                  <a:pos x="7" y="2"/>
                </a:cxn>
                <a:cxn ang="0">
                  <a:pos x="2" y="21"/>
                </a:cxn>
                <a:cxn ang="0">
                  <a:pos x="2" y="38"/>
                </a:cxn>
                <a:cxn ang="0">
                  <a:pos x="0" y="55"/>
                </a:cxn>
                <a:cxn ang="0">
                  <a:pos x="0" y="74"/>
                </a:cxn>
                <a:cxn ang="0">
                  <a:pos x="19" y="74"/>
                </a:cxn>
                <a:cxn ang="0">
                  <a:pos x="21" y="76"/>
                </a:cxn>
                <a:cxn ang="0">
                  <a:pos x="36" y="76"/>
                </a:cxn>
                <a:cxn ang="0">
                  <a:pos x="38" y="60"/>
                </a:cxn>
                <a:cxn ang="0">
                  <a:pos x="38" y="21"/>
                </a:cxn>
                <a:cxn ang="0">
                  <a:pos x="36" y="2"/>
                </a:cxn>
              </a:cxnLst>
              <a:rect l="0" t="0" r="r" b="b"/>
              <a:pathLst>
                <a:path w="39" h="76">
                  <a:moveTo>
                    <a:pt x="36" y="2"/>
                  </a:moveTo>
                  <a:lnTo>
                    <a:pt x="19" y="0"/>
                  </a:lnTo>
                  <a:lnTo>
                    <a:pt x="7" y="2"/>
                  </a:lnTo>
                  <a:lnTo>
                    <a:pt x="2" y="21"/>
                  </a:lnTo>
                  <a:lnTo>
                    <a:pt x="2" y="38"/>
                  </a:lnTo>
                  <a:lnTo>
                    <a:pt x="0" y="55"/>
                  </a:lnTo>
                  <a:lnTo>
                    <a:pt x="0" y="74"/>
                  </a:lnTo>
                  <a:lnTo>
                    <a:pt x="19" y="74"/>
                  </a:lnTo>
                  <a:lnTo>
                    <a:pt x="21" y="76"/>
                  </a:lnTo>
                  <a:lnTo>
                    <a:pt x="36" y="76"/>
                  </a:lnTo>
                  <a:lnTo>
                    <a:pt x="38" y="60"/>
                  </a:lnTo>
                  <a:lnTo>
                    <a:pt x="38" y="21"/>
                  </a:lnTo>
                  <a:lnTo>
                    <a:pt x="36" y="2"/>
                  </a:lnTo>
                  <a:close/>
                </a:path>
              </a:pathLst>
            </a:custGeom>
            <a:solidFill>
              <a:srgbClr val="956F4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8" name="Freeform 1994"/>
            <p:cNvSpPr>
              <a:spLocks/>
            </p:cNvSpPr>
            <p:nvPr/>
          </p:nvSpPr>
          <p:spPr bwMode="auto">
            <a:xfrm>
              <a:off x="8664" y="2882"/>
              <a:ext cx="36" cy="70"/>
            </a:xfrm>
            <a:custGeom>
              <a:avLst/>
              <a:gdLst/>
              <a:ahLst/>
              <a:cxnLst>
                <a:cxn ang="0">
                  <a:pos x="4" y="0"/>
                </a:cxn>
                <a:cxn ang="0">
                  <a:pos x="4" y="0"/>
                </a:cxn>
                <a:cxn ang="0">
                  <a:pos x="0" y="16"/>
                </a:cxn>
                <a:cxn ang="0">
                  <a:pos x="0" y="67"/>
                </a:cxn>
                <a:cxn ang="0">
                  <a:pos x="16" y="67"/>
                </a:cxn>
                <a:cxn ang="0">
                  <a:pos x="21" y="69"/>
                </a:cxn>
                <a:cxn ang="0">
                  <a:pos x="33" y="69"/>
                </a:cxn>
                <a:cxn ang="0">
                  <a:pos x="33" y="52"/>
                </a:cxn>
                <a:cxn ang="0">
                  <a:pos x="36" y="35"/>
                </a:cxn>
                <a:cxn ang="0">
                  <a:pos x="33" y="16"/>
                </a:cxn>
                <a:cxn ang="0">
                  <a:pos x="33" y="0"/>
                </a:cxn>
                <a:cxn ang="0">
                  <a:pos x="4" y="0"/>
                </a:cxn>
              </a:cxnLst>
              <a:rect l="0" t="0" r="r" b="b"/>
              <a:pathLst>
                <a:path w="36" h="70">
                  <a:moveTo>
                    <a:pt x="4" y="0"/>
                  </a:moveTo>
                  <a:lnTo>
                    <a:pt x="4" y="0"/>
                  </a:lnTo>
                  <a:lnTo>
                    <a:pt x="0" y="16"/>
                  </a:lnTo>
                  <a:lnTo>
                    <a:pt x="0" y="67"/>
                  </a:lnTo>
                  <a:lnTo>
                    <a:pt x="16" y="67"/>
                  </a:lnTo>
                  <a:lnTo>
                    <a:pt x="21" y="69"/>
                  </a:lnTo>
                  <a:lnTo>
                    <a:pt x="33" y="69"/>
                  </a:lnTo>
                  <a:lnTo>
                    <a:pt x="33" y="52"/>
                  </a:lnTo>
                  <a:lnTo>
                    <a:pt x="36" y="35"/>
                  </a:lnTo>
                  <a:lnTo>
                    <a:pt x="33" y="16"/>
                  </a:lnTo>
                  <a:lnTo>
                    <a:pt x="33" y="0"/>
                  </a:lnTo>
                  <a:lnTo>
                    <a:pt x="4" y="0"/>
                  </a:lnTo>
                  <a:close/>
                </a:path>
              </a:pathLst>
            </a:custGeom>
            <a:solidFill>
              <a:srgbClr val="9B774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9" name="Freeform 1995"/>
            <p:cNvSpPr>
              <a:spLocks/>
            </p:cNvSpPr>
            <p:nvPr/>
          </p:nvSpPr>
          <p:spPr bwMode="auto">
            <a:xfrm>
              <a:off x="8664" y="2882"/>
              <a:ext cx="33" cy="65"/>
            </a:xfrm>
            <a:custGeom>
              <a:avLst/>
              <a:gdLst/>
              <a:ahLst/>
              <a:cxnLst>
                <a:cxn ang="0">
                  <a:pos x="4" y="0"/>
                </a:cxn>
                <a:cxn ang="0">
                  <a:pos x="4" y="0"/>
                </a:cxn>
                <a:cxn ang="0">
                  <a:pos x="0" y="16"/>
                </a:cxn>
                <a:cxn ang="0">
                  <a:pos x="0" y="62"/>
                </a:cxn>
                <a:cxn ang="0">
                  <a:pos x="12" y="62"/>
                </a:cxn>
                <a:cxn ang="0">
                  <a:pos x="16" y="64"/>
                </a:cxn>
                <a:cxn ang="0">
                  <a:pos x="33" y="64"/>
                </a:cxn>
                <a:cxn ang="0">
                  <a:pos x="33" y="0"/>
                </a:cxn>
                <a:cxn ang="0">
                  <a:pos x="4" y="0"/>
                </a:cxn>
              </a:cxnLst>
              <a:rect l="0" t="0" r="r" b="b"/>
              <a:pathLst>
                <a:path w="33" h="65">
                  <a:moveTo>
                    <a:pt x="4" y="0"/>
                  </a:moveTo>
                  <a:lnTo>
                    <a:pt x="4" y="0"/>
                  </a:lnTo>
                  <a:lnTo>
                    <a:pt x="0" y="16"/>
                  </a:lnTo>
                  <a:lnTo>
                    <a:pt x="0" y="62"/>
                  </a:lnTo>
                  <a:lnTo>
                    <a:pt x="12" y="62"/>
                  </a:lnTo>
                  <a:lnTo>
                    <a:pt x="16" y="64"/>
                  </a:lnTo>
                  <a:lnTo>
                    <a:pt x="33" y="64"/>
                  </a:lnTo>
                  <a:lnTo>
                    <a:pt x="33" y="0"/>
                  </a:lnTo>
                  <a:lnTo>
                    <a:pt x="4" y="0"/>
                  </a:lnTo>
                  <a:close/>
                </a:path>
              </a:pathLst>
            </a:custGeom>
            <a:solidFill>
              <a:srgbClr val="9F7D5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0" name="Freeform 1996"/>
            <p:cNvSpPr>
              <a:spLocks/>
            </p:cNvSpPr>
            <p:nvPr/>
          </p:nvSpPr>
          <p:spPr bwMode="auto">
            <a:xfrm>
              <a:off x="8664" y="2882"/>
              <a:ext cx="33" cy="60"/>
            </a:xfrm>
            <a:custGeom>
              <a:avLst/>
              <a:gdLst/>
              <a:ahLst/>
              <a:cxnLst>
                <a:cxn ang="0">
                  <a:pos x="4" y="0"/>
                </a:cxn>
                <a:cxn ang="0">
                  <a:pos x="4" y="0"/>
                </a:cxn>
                <a:cxn ang="0">
                  <a:pos x="0" y="28"/>
                </a:cxn>
                <a:cxn ang="0">
                  <a:pos x="0" y="57"/>
                </a:cxn>
                <a:cxn ang="0">
                  <a:pos x="7" y="57"/>
                </a:cxn>
                <a:cxn ang="0">
                  <a:pos x="12" y="60"/>
                </a:cxn>
                <a:cxn ang="0">
                  <a:pos x="31" y="60"/>
                </a:cxn>
                <a:cxn ang="0">
                  <a:pos x="33" y="45"/>
                </a:cxn>
                <a:cxn ang="0">
                  <a:pos x="33" y="14"/>
                </a:cxn>
                <a:cxn ang="0">
                  <a:pos x="31" y="0"/>
                </a:cxn>
                <a:cxn ang="0">
                  <a:pos x="4" y="0"/>
                </a:cxn>
              </a:cxnLst>
              <a:rect l="0" t="0" r="r" b="b"/>
              <a:pathLst>
                <a:path w="33" h="60">
                  <a:moveTo>
                    <a:pt x="4" y="0"/>
                  </a:moveTo>
                  <a:lnTo>
                    <a:pt x="4" y="0"/>
                  </a:lnTo>
                  <a:lnTo>
                    <a:pt x="0" y="28"/>
                  </a:lnTo>
                  <a:lnTo>
                    <a:pt x="0" y="57"/>
                  </a:lnTo>
                  <a:lnTo>
                    <a:pt x="7" y="57"/>
                  </a:lnTo>
                  <a:lnTo>
                    <a:pt x="12" y="60"/>
                  </a:lnTo>
                  <a:lnTo>
                    <a:pt x="31" y="60"/>
                  </a:lnTo>
                  <a:lnTo>
                    <a:pt x="33" y="45"/>
                  </a:lnTo>
                  <a:lnTo>
                    <a:pt x="33" y="14"/>
                  </a:lnTo>
                  <a:lnTo>
                    <a:pt x="31" y="0"/>
                  </a:lnTo>
                  <a:lnTo>
                    <a:pt x="4" y="0"/>
                  </a:lnTo>
                  <a:close/>
                </a:path>
              </a:pathLst>
            </a:custGeom>
            <a:solidFill>
              <a:srgbClr val="A4886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1" name="Freeform 1997"/>
            <p:cNvSpPr>
              <a:spLocks/>
            </p:cNvSpPr>
            <p:nvPr/>
          </p:nvSpPr>
          <p:spPr bwMode="auto">
            <a:xfrm>
              <a:off x="8664" y="2882"/>
              <a:ext cx="31" cy="55"/>
            </a:xfrm>
            <a:custGeom>
              <a:avLst/>
              <a:gdLst/>
              <a:ahLst/>
              <a:cxnLst>
                <a:cxn ang="0">
                  <a:pos x="31" y="55"/>
                </a:cxn>
                <a:cxn ang="0">
                  <a:pos x="31" y="0"/>
                </a:cxn>
                <a:cxn ang="0">
                  <a:pos x="4" y="0"/>
                </a:cxn>
                <a:cxn ang="0">
                  <a:pos x="2" y="14"/>
                </a:cxn>
                <a:cxn ang="0">
                  <a:pos x="0" y="26"/>
                </a:cxn>
                <a:cxn ang="0">
                  <a:pos x="0" y="52"/>
                </a:cxn>
                <a:cxn ang="0">
                  <a:pos x="4" y="55"/>
                </a:cxn>
                <a:cxn ang="0">
                  <a:pos x="31" y="55"/>
                </a:cxn>
              </a:cxnLst>
              <a:rect l="0" t="0" r="r" b="b"/>
              <a:pathLst>
                <a:path w="31" h="55">
                  <a:moveTo>
                    <a:pt x="31" y="55"/>
                  </a:moveTo>
                  <a:lnTo>
                    <a:pt x="31" y="0"/>
                  </a:lnTo>
                  <a:lnTo>
                    <a:pt x="4" y="0"/>
                  </a:lnTo>
                  <a:lnTo>
                    <a:pt x="2" y="14"/>
                  </a:lnTo>
                  <a:lnTo>
                    <a:pt x="0" y="26"/>
                  </a:lnTo>
                  <a:lnTo>
                    <a:pt x="0" y="52"/>
                  </a:lnTo>
                  <a:lnTo>
                    <a:pt x="4" y="55"/>
                  </a:lnTo>
                  <a:lnTo>
                    <a:pt x="31" y="55"/>
                  </a:lnTo>
                  <a:close/>
                </a:path>
              </a:pathLst>
            </a:custGeom>
            <a:solidFill>
              <a:srgbClr val="AA91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2" name="Freeform 1998"/>
            <p:cNvSpPr>
              <a:spLocks/>
            </p:cNvSpPr>
            <p:nvPr/>
          </p:nvSpPr>
          <p:spPr bwMode="auto">
            <a:xfrm>
              <a:off x="8664" y="2882"/>
              <a:ext cx="31" cy="50"/>
            </a:xfrm>
            <a:custGeom>
              <a:avLst/>
              <a:gdLst/>
              <a:ahLst/>
              <a:cxnLst>
                <a:cxn ang="0">
                  <a:pos x="4" y="0"/>
                </a:cxn>
                <a:cxn ang="0">
                  <a:pos x="4" y="0"/>
                </a:cxn>
                <a:cxn ang="0">
                  <a:pos x="0" y="24"/>
                </a:cxn>
                <a:cxn ang="0">
                  <a:pos x="0" y="50"/>
                </a:cxn>
                <a:cxn ang="0">
                  <a:pos x="31" y="50"/>
                </a:cxn>
                <a:cxn ang="0">
                  <a:pos x="31" y="0"/>
                </a:cxn>
                <a:cxn ang="0">
                  <a:pos x="4" y="0"/>
                </a:cxn>
              </a:cxnLst>
              <a:rect l="0" t="0" r="r" b="b"/>
              <a:pathLst>
                <a:path w="31" h="50">
                  <a:moveTo>
                    <a:pt x="4" y="0"/>
                  </a:moveTo>
                  <a:lnTo>
                    <a:pt x="4" y="0"/>
                  </a:lnTo>
                  <a:lnTo>
                    <a:pt x="0" y="24"/>
                  </a:lnTo>
                  <a:lnTo>
                    <a:pt x="0" y="50"/>
                  </a:lnTo>
                  <a:lnTo>
                    <a:pt x="31" y="50"/>
                  </a:lnTo>
                  <a:lnTo>
                    <a:pt x="31" y="0"/>
                  </a:lnTo>
                  <a:lnTo>
                    <a:pt x="4" y="0"/>
                  </a:lnTo>
                  <a:close/>
                </a:path>
              </a:pathLst>
            </a:custGeom>
            <a:solidFill>
              <a:srgbClr val="AE9A7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3" name="Freeform 1999"/>
            <p:cNvSpPr>
              <a:spLocks/>
            </p:cNvSpPr>
            <p:nvPr/>
          </p:nvSpPr>
          <p:spPr bwMode="auto">
            <a:xfrm>
              <a:off x="8666" y="2882"/>
              <a:ext cx="29" cy="45"/>
            </a:xfrm>
            <a:custGeom>
              <a:avLst/>
              <a:gdLst/>
              <a:ahLst/>
              <a:cxnLst>
                <a:cxn ang="0">
                  <a:pos x="2" y="0"/>
                </a:cxn>
                <a:cxn ang="0">
                  <a:pos x="2" y="0"/>
                </a:cxn>
                <a:cxn ang="0">
                  <a:pos x="0" y="12"/>
                </a:cxn>
                <a:cxn ang="0">
                  <a:pos x="0" y="45"/>
                </a:cxn>
                <a:cxn ang="0">
                  <a:pos x="26" y="45"/>
                </a:cxn>
                <a:cxn ang="0">
                  <a:pos x="26" y="35"/>
                </a:cxn>
                <a:cxn ang="0">
                  <a:pos x="28" y="24"/>
                </a:cxn>
                <a:cxn ang="0">
                  <a:pos x="26" y="12"/>
                </a:cxn>
                <a:cxn ang="0">
                  <a:pos x="26" y="0"/>
                </a:cxn>
                <a:cxn ang="0">
                  <a:pos x="2" y="0"/>
                </a:cxn>
              </a:cxnLst>
              <a:rect l="0" t="0" r="r" b="b"/>
              <a:pathLst>
                <a:path w="29" h="45">
                  <a:moveTo>
                    <a:pt x="2" y="0"/>
                  </a:moveTo>
                  <a:lnTo>
                    <a:pt x="2" y="0"/>
                  </a:lnTo>
                  <a:lnTo>
                    <a:pt x="0" y="12"/>
                  </a:lnTo>
                  <a:lnTo>
                    <a:pt x="0" y="45"/>
                  </a:lnTo>
                  <a:lnTo>
                    <a:pt x="26" y="45"/>
                  </a:lnTo>
                  <a:lnTo>
                    <a:pt x="26" y="35"/>
                  </a:lnTo>
                  <a:lnTo>
                    <a:pt x="28" y="24"/>
                  </a:lnTo>
                  <a:lnTo>
                    <a:pt x="26" y="12"/>
                  </a:lnTo>
                  <a:lnTo>
                    <a:pt x="26" y="0"/>
                  </a:lnTo>
                  <a:lnTo>
                    <a:pt x="2" y="0"/>
                  </a:lnTo>
                  <a:close/>
                </a:path>
              </a:pathLst>
            </a:custGeom>
            <a:solidFill>
              <a:srgbClr val="B59E8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4" name="Freeform 2000"/>
            <p:cNvSpPr>
              <a:spLocks/>
            </p:cNvSpPr>
            <p:nvPr/>
          </p:nvSpPr>
          <p:spPr bwMode="auto">
            <a:xfrm>
              <a:off x="8666" y="2882"/>
              <a:ext cx="26" cy="41"/>
            </a:xfrm>
            <a:custGeom>
              <a:avLst/>
              <a:gdLst/>
              <a:ahLst/>
              <a:cxnLst>
                <a:cxn ang="0">
                  <a:pos x="2" y="0"/>
                </a:cxn>
                <a:cxn ang="0">
                  <a:pos x="2" y="0"/>
                </a:cxn>
                <a:cxn ang="0">
                  <a:pos x="0" y="9"/>
                </a:cxn>
                <a:cxn ang="0">
                  <a:pos x="0" y="40"/>
                </a:cxn>
                <a:cxn ang="0">
                  <a:pos x="26" y="40"/>
                </a:cxn>
                <a:cxn ang="0">
                  <a:pos x="26" y="0"/>
                </a:cxn>
                <a:cxn ang="0">
                  <a:pos x="2" y="0"/>
                </a:cxn>
              </a:cxnLst>
              <a:rect l="0" t="0" r="r" b="b"/>
              <a:pathLst>
                <a:path w="26" h="41">
                  <a:moveTo>
                    <a:pt x="2" y="0"/>
                  </a:moveTo>
                  <a:lnTo>
                    <a:pt x="2" y="0"/>
                  </a:lnTo>
                  <a:lnTo>
                    <a:pt x="0" y="9"/>
                  </a:lnTo>
                  <a:lnTo>
                    <a:pt x="0" y="40"/>
                  </a:lnTo>
                  <a:lnTo>
                    <a:pt x="26" y="40"/>
                  </a:lnTo>
                  <a:lnTo>
                    <a:pt x="26" y="0"/>
                  </a:lnTo>
                  <a:lnTo>
                    <a:pt x="2" y="0"/>
                  </a:lnTo>
                  <a:close/>
                </a:path>
              </a:pathLst>
            </a:custGeom>
            <a:solidFill>
              <a:srgbClr val="B9A48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5" name="Freeform 2001"/>
            <p:cNvSpPr>
              <a:spLocks/>
            </p:cNvSpPr>
            <p:nvPr/>
          </p:nvSpPr>
          <p:spPr bwMode="auto">
            <a:xfrm>
              <a:off x="8666" y="2882"/>
              <a:ext cx="26" cy="38"/>
            </a:xfrm>
            <a:custGeom>
              <a:avLst/>
              <a:gdLst/>
              <a:ahLst/>
              <a:cxnLst>
                <a:cxn ang="0">
                  <a:pos x="2" y="0"/>
                </a:cxn>
                <a:cxn ang="0">
                  <a:pos x="2" y="0"/>
                </a:cxn>
                <a:cxn ang="0">
                  <a:pos x="0" y="9"/>
                </a:cxn>
                <a:cxn ang="0">
                  <a:pos x="0" y="35"/>
                </a:cxn>
                <a:cxn ang="0">
                  <a:pos x="7" y="35"/>
                </a:cxn>
                <a:cxn ang="0">
                  <a:pos x="9" y="38"/>
                </a:cxn>
                <a:cxn ang="0">
                  <a:pos x="26" y="38"/>
                </a:cxn>
                <a:cxn ang="0">
                  <a:pos x="26" y="0"/>
                </a:cxn>
                <a:cxn ang="0">
                  <a:pos x="2" y="0"/>
                </a:cxn>
              </a:cxnLst>
              <a:rect l="0" t="0" r="r" b="b"/>
              <a:pathLst>
                <a:path w="26" h="38">
                  <a:moveTo>
                    <a:pt x="2" y="0"/>
                  </a:moveTo>
                  <a:lnTo>
                    <a:pt x="2" y="0"/>
                  </a:lnTo>
                  <a:lnTo>
                    <a:pt x="0" y="9"/>
                  </a:lnTo>
                  <a:lnTo>
                    <a:pt x="0" y="35"/>
                  </a:lnTo>
                  <a:lnTo>
                    <a:pt x="7" y="35"/>
                  </a:lnTo>
                  <a:lnTo>
                    <a:pt x="9" y="38"/>
                  </a:lnTo>
                  <a:lnTo>
                    <a:pt x="26" y="38"/>
                  </a:lnTo>
                  <a:lnTo>
                    <a:pt x="26" y="0"/>
                  </a:lnTo>
                  <a:lnTo>
                    <a:pt x="2" y="0"/>
                  </a:lnTo>
                  <a:close/>
                </a:path>
              </a:pathLst>
            </a:custGeom>
            <a:solidFill>
              <a:srgbClr val="BEAC9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6" name="Freeform 2002"/>
            <p:cNvSpPr>
              <a:spLocks/>
            </p:cNvSpPr>
            <p:nvPr/>
          </p:nvSpPr>
          <p:spPr bwMode="auto">
            <a:xfrm>
              <a:off x="8666" y="2882"/>
              <a:ext cx="24" cy="33"/>
            </a:xfrm>
            <a:custGeom>
              <a:avLst/>
              <a:gdLst/>
              <a:ahLst/>
              <a:cxnLst>
                <a:cxn ang="0">
                  <a:pos x="23" y="33"/>
                </a:cxn>
                <a:cxn ang="0">
                  <a:pos x="23" y="0"/>
                </a:cxn>
                <a:cxn ang="0">
                  <a:pos x="2" y="0"/>
                </a:cxn>
                <a:cxn ang="0">
                  <a:pos x="2" y="7"/>
                </a:cxn>
                <a:cxn ang="0">
                  <a:pos x="0" y="16"/>
                </a:cxn>
                <a:cxn ang="0">
                  <a:pos x="0" y="33"/>
                </a:cxn>
                <a:cxn ang="0">
                  <a:pos x="23" y="33"/>
                </a:cxn>
              </a:cxnLst>
              <a:rect l="0" t="0" r="r" b="b"/>
              <a:pathLst>
                <a:path w="24" h="33">
                  <a:moveTo>
                    <a:pt x="23" y="33"/>
                  </a:moveTo>
                  <a:lnTo>
                    <a:pt x="23" y="0"/>
                  </a:lnTo>
                  <a:lnTo>
                    <a:pt x="2" y="0"/>
                  </a:lnTo>
                  <a:lnTo>
                    <a:pt x="2" y="7"/>
                  </a:lnTo>
                  <a:lnTo>
                    <a:pt x="0" y="16"/>
                  </a:lnTo>
                  <a:lnTo>
                    <a:pt x="0" y="33"/>
                  </a:lnTo>
                  <a:lnTo>
                    <a:pt x="23" y="33"/>
                  </a:lnTo>
                  <a:close/>
                </a:path>
              </a:pathLst>
            </a:custGeom>
            <a:solidFill>
              <a:srgbClr val="C4B7A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7" name="Freeform 2003"/>
            <p:cNvSpPr>
              <a:spLocks/>
            </p:cNvSpPr>
            <p:nvPr/>
          </p:nvSpPr>
          <p:spPr bwMode="auto">
            <a:xfrm>
              <a:off x="8666" y="2882"/>
              <a:ext cx="24" cy="29"/>
            </a:xfrm>
            <a:custGeom>
              <a:avLst/>
              <a:gdLst/>
              <a:ahLst/>
              <a:cxnLst>
                <a:cxn ang="0">
                  <a:pos x="4" y="0"/>
                </a:cxn>
                <a:cxn ang="0">
                  <a:pos x="4" y="0"/>
                </a:cxn>
                <a:cxn ang="0">
                  <a:pos x="0" y="14"/>
                </a:cxn>
                <a:cxn ang="0">
                  <a:pos x="0" y="28"/>
                </a:cxn>
                <a:cxn ang="0">
                  <a:pos x="23" y="28"/>
                </a:cxn>
                <a:cxn ang="0">
                  <a:pos x="23" y="0"/>
                </a:cxn>
                <a:cxn ang="0">
                  <a:pos x="4" y="0"/>
                </a:cxn>
              </a:cxnLst>
              <a:rect l="0" t="0" r="r" b="b"/>
              <a:pathLst>
                <a:path w="24" h="29">
                  <a:moveTo>
                    <a:pt x="4" y="0"/>
                  </a:moveTo>
                  <a:lnTo>
                    <a:pt x="4" y="0"/>
                  </a:lnTo>
                  <a:lnTo>
                    <a:pt x="0" y="14"/>
                  </a:lnTo>
                  <a:lnTo>
                    <a:pt x="0" y="28"/>
                  </a:lnTo>
                  <a:lnTo>
                    <a:pt x="23" y="28"/>
                  </a:lnTo>
                  <a:lnTo>
                    <a:pt x="23" y="0"/>
                  </a:lnTo>
                  <a:lnTo>
                    <a:pt x="4" y="0"/>
                  </a:lnTo>
                  <a:close/>
                </a:path>
              </a:pathLst>
            </a:custGeom>
            <a:solidFill>
              <a:srgbClr val="C8BEA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8" name="Freeform 2004"/>
            <p:cNvSpPr>
              <a:spLocks/>
            </p:cNvSpPr>
            <p:nvPr/>
          </p:nvSpPr>
          <p:spPr bwMode="auto">
            <a:xfrm>
              <a:off x="8668" y="2882"/>
              <a:ext cx="22" cy="24"/>
            </a:xfrm>
            <a:custGeom>
              <a:avLst/>
              <a:gdLst/>
              <a:ahLst/>
              <a:cxnLst>
                <a:cxn ang="0">
                  <a:pos x="2" y="0"/>
                </a:cxn>
                <a:cxn ang="0">
                  <a:pos x="2" y="0"/>
                </a:cxn>
                <a:cxn ang="0">
                  <a:pos x="0" y="4"/>
                </a:cxn>
                <a:cxn ang="0">
                  <a:pos x="0" y="24"/>
                </a:cxn>
                <a:cxn ang="0">
                  <a:pos x="21" y="24"/>
                </a:cxn>
                <a:cxn ang="0">
                  <a:pos x="21" y="0"/>
                </a:cxn>
                <a:cxn ang="0">
                  <a:pos x="2" y="0"/>
                </a:cxn>
              </a:cxnLst>
              <a:rect l="0" t="0" r="r" b="b"/>
              <a:pathLst>
                <a:path w="22" h="24">
                  <a:moveTo>
                    <a:pt x="2" y="0"/>
                  </a:moveTo>
                  <a:lnTo>
                    <a:pt x="2" y="0"/>
                  </a:lnTo>
                  <a:lnTo>
                    <a:pt x="0" y="4"/>
                  </a:lnTo>
                  <a:lnTo>
                    <a:pt x="0" y="24"/>
                  </a:lnTo>
                  <a:lnTo>
                    <a:pt x="21" y="24"/>
                  </a:lnTo>
                  <a:lnTo>
                    <a:pt x="21" y="0"/>
                  </a:lnTo>
                  <a:lnTo>
                    <a:pt x="2" y="0"/>
                  </a:lnTo>
                  <a:close/>
                </a:path>
              </a:pathLst>
            </a:custGeom>
            <a:solidFill>
              <a:srgbClr val="CEC5B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9" name="Freeform 2005"/>
            <p:cNvSpPr>
              <a:spLocks/>
            </p:cNvSpPr>
            <p:nvPr/>
          </p:nvSpPr>
          <p:spPr bwMode="auto">
            <a:xfrm>
              <a:off x="8668" y="2872"/>
              <a:ext cx="32" cy="8"/>
            </a:xfrm>
            <a:custGeom>
              <a:avLst/>
              <a:gdLst/>
              <a:ahLst/>
              <a:cxnLst>
                <a:cxn ang="0">
                  <a:pos x="0" y="0"/>
                </a:cxn>
                <a:cxn ang="0">
                  <a:pos x="0" y="7"/>
                </a:cxn>
                <a:cxn ang="0">
                  <a:pos x="31" y="7"/>
                </a:cxn>
                <a:cxn ang="0">
                  <a:pos x="31" y="2"/>
                </a:cxn>
                <a:cxn ang="0">
                  <a:pos x="16" y="0"/>
                </a:cxn>
                <a:cxn ang="0">
                  <a:pos x="0" y="0"/>
                </a:cxn>
              </a:cxnLst>
              <a:rect l="0" t="0" r="r" b="b"/>
              <a:pathLst>
                <a:path w="32" h="8">
                  <a:moveTo>
                    <a:pt x="0" y="0"/>
                  </a:moveTo>
                  <a:lnTo>
                    <a:pt x="0" y="7"/>
                  </a:lnTo>
                  <a:lnTo>
                    <a:pt x="31" y="7"/>
                  </a:lnTo>
                  <a:lnTo>
                    <a:pt x="31" y="2"/>
                  </a:lnTo>
                  <a:lnTo>
                    <a:pt x="16" y="0"/>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0" name="Freeform 2006"/>
            <p:cNvSpPr>
              <a:spLocks/>
            </p:cNvSpPr>
            <p:nvPr/>
          </p:nvSpPr>
          <p:spPr bwMode="auto">
            <a:xfrm>
              <a:off x="8661" y="2954"/>
              <a:ext cx="36" cy="12"/>
            </a:xfrm>
            <a:custGeom>
              <a:avLst/>
              <a:gdLst/>
              <a:ahLst/>
              <a:cxnLst>
                <a:cxn ang="0">
                  <a:pos x="0" y="0"/>
                </a:cxn>
                <a:cxn ang="0">
                  <a:pos x="0" y="7"/>
                </a:cxn>
                <a:cxn ang="0">
                  <a:pos x="36" y="12"/>
                </a:cxn>
                <a:cxn ang="0">
                  <a:pos x="36" y="4"/>
                </a:cxn>
                <a:cxn ang="0">
                  <a:pos x="0" y="0"/>
                </a:cxn>
              </a:cxnLst>
              <a:rect l="0" t="0" r="r" b="b"/>
              <a:pathLst>
                <a:path w="36" h="12">
                  <a:moveTo>
                    <a:pt x="0" y="0"/>
                  </a:moveTo>
                  <a:lnTo>
                    <a:pt x="0" y="7"/>
                  </a:lnTo>
                  <a:lnTo>
                    <a:pt x="36" y="12"/>
                  </a:lnTo>
                  <a:lnTo>
                    <a:pt x="36" y="4"/>
                  </a:lnTo>
                  <a:lnTo>
                    <a:pt x="0" y="0"/>
                  </a:lnTo>
                  <a:close/>
                </a:path>
              </a:pathLst>
            </a:custGeom>
            <a:solidFill>
              <a:srgbClr val="AA8F6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1" name="Freeform 2007"/>
            <p:cNvSpPr>
              <a:spLocks/>
            </p:cNvSpPr>
            <p:nvPr/>
          </p:nvSpPr>
          <p:spPr bwMode="auto">
            <a:xfrm>
              <a:off x="8676" y="2956"/>
              <a:ext cx="12" cy="5"/>
            </a:xfrm>
            <a:custGeom>
              <a:avLst/>
              <a:gdLst/>
              <a:ahLst/>
              <a:cxnLst>
                <a:cxn ang="0">
                  <a:pos x="4" y="2"/>
                </a:cxn>
                <a:cxn ang="0">
                  <a:pos x="4" y="2"/>
                </a:cxn>
                <a:cxn ang="0">
                  <a:pos x="2" y="0"/>
                </a:cxn>
                <a:cxn ang="0">
                  <a:pos x="0" y="4"/>
                </a:cxn>
                <a:cxn ang="0">
                  <a:pos x="11" y="4"/>
                </a:cxn>
                <a:cxn ang="0">
                  <a:pos x="11" y="2"/>
                </a:cxn>
                <a:cxn ang="0">
                  <a:pos x="4" y="2"/>
                </a:cxn>
              </a:cxnLst>
              <a:rect l="0" t="0" r="r" b="b"/>
              <a:pathLst>
                <a:path w="12" h="5">
                  <a:moveTo>
                    <a:pt x="4" y="2"/>
                  </a:moveTo>
                  <a:lnTo>
                    <a:pt x="4" y="2"/>
                  </a:lnTo>
                  <a:lnTo>
                    <a:pt x="2" y="0"/>
                  </a:lnTo>
                  <a:lnTo>
                    <a:pt x="0" y="4"/>
                  </a:lnTo>
                  <a:lnTo>
                    <a:pt x="11" y="4"/>
                  </a:lnTo>
                  <a:lnTo>
                    <a:pt x="11" y="2"/>
                  </a:lnTo>
                  <a:lnTo>
                    <a:pt x="4" y="2"/>
                  </a:lnTo>
                  <a:close/>
                </a:path>
              </a:pathLst>
            </a:custGeom>
            <a:solidFill>
              <a:srgbClr val="00355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2" name="Freeform 2008"/>
            <p:cNvSpPr>
              <a:spLocks/>
            </p:cNvSpPr>
            <p:nvPr/>
          </p:nvSpPr>
          <p:spPr bwMode="auto">
            <a:xfrm>
              <a:off x="8676" y="2956"/>
              <a:ext cx="7" cy="5"/>
            </a:xfrm>
            <a:custGeom>
              <a:avLst/>
              <a:gdLst/>
              <a:ahLst/>
              <a:cxnLst>
                <a:cxn ang="0">
                  <a:pos x="2" y="0"/>
                </a:cxn>
                <a:cxn ang="0">
                  <a:pos x="0" y="0"/>
                </a:cxn>
                <a:cxn ang="0">
                  <a:pos x="0" y="4"/>
                </a:cxn>
                <a:cxn ang="0">
                  <a:pos x="7" y="4"/>
                </a:cxn>
                <a:cxn ang="0">
                  <a:pos x="7" y="2"/>
                </a:cxn>
                <a:cxn ang="0">
                  <a:pos x="2" y="0"/>
                </a:cxn>
              </a:cxnLst>
              <a:rect l="0" t="0" r="r" b="b"/>
              <a:pathLst>
                <a:path w="7" h="5">
                  <a:moveTo>
                    <a:pt x="2" y="0"/>
                  </a:moveTo>
                  <a:lnTo>
                    <a:pt x="0" y="0"/>
                  </a:lnTo>
                  <a:lnTo>
                    <a:pt x="0" y="4"/>
                  </a:lnTo>
                  <a:lnTo>
                    <a:pt x="7" y="4"/>
                  </a:lnTo>
                  <a:lnTo>
                    <a:pt x="7" y="2"/>
                  </a:lnTo>
                  <a:lnTo>
                    <a:pt x="2" y="0"/>
                  </a:lnTo>
                  <a:close/>
                </a:path>
              </a:pathLst>
            </a:custGeom>
            <a:solidFill>
              <a:srgbClr val="866B4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3" name="Freeform 2009"/>
            <p:cNvSpPr>
              <a:spLocks/>
            </p:cNvSpPr>
            <p:nvPr/>
          </p:nvSpPr>
          <p:spPr bwMode="auto">
            <a:xfrm>
              <a:off x="8676" y="2959"/>
              <a:ext cx="4" cy="2"/>
            </a:xfrm>
            <a:custGeom>
              <a:avLst/>
              <a:gdLst/>
              <a:ahLst/>
              <a:cxnLst>
                <a:cxn ang="0">
                  <a:pos x="0" y="0"/>
                </a:cxn>
                <a:cxn ang="0">
                  <a:pos x="0" y="2"/>
                </a:cxn>
                <a:cxn ang="0">
                  <a:pos x="4" y="0"/>
                </a:cxn>
                <a:cxn ang="0">
                  <a:pos x="0" y="0"/>
                </a:cxn>
              </a:cxnLst>
              <a:rect l="0" t="0" r="r" b="b"/>
              <a:pathLst>
                <a:path w="4" h="2">
                  <a:moveTo>
                    <a:pt x="0" y="0"/>
                  </a:moveTo>
                  <a:lnTo>
                    <a:pt x="0" y="2"/>
                  </a:lnTo>
                  <a:lnTo>
                    <a:pt x="4" y="0"/>
                  </a:lnTo>
                  <a:lnTo>
                    <a:pt x="0" y="0"/>
                  </a:lnTo>
                  <a:close/>
                </a:path>
              </a:pathLst>
            </a:custGeom>
            <a:solidFill>
              <a:srgbClr val="C5B59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4" name="Freeform 2010"/>
            <p:cNvSpPr>
              <a:spLocks/>
            </p:cNvSpPr>
            <p:nvPr/>
          </p:nvSpPr>
          <p:spPr bwMode="auto">
            <a:xfrm>
              <a:off x="8700" y="2954"/>
              <a:ext cx="24" cy="12"/>
            </a:xfrm>
            <a:custGeom>
              <a:avLst/>
              <a:gdLst/>
              <a:ahLst/>
              <a:cxnLst>
                <a:cxn ang="0">
                  <a:pos x="0" y="4"/>
                </a:cxn>
                <a:cxn ang="0">
                  <a:pos x="0" y="12"/>
                </a:cxn>
                <a:cxn ang="0">
                  <a:pos x="19" y="7"/>
                </a:cxn>
                <a:cxn ang="0">
                  <a:pos x="23" y="4"/>
                </a:cxn>
                <a:cxn ang="0">
                  <a:pos x="23" y="0"/>
                </a:cxn>
                <a:cxn ang="0">
                  <a:pos x="0" y="4"/>
                </a:cxn>
              </a:cxnLst>
              <a:rect l="0" t="0" r="r" b="b"/>
              <a:pathLst>
                <a:path w="24" h="12">
                  <a:moveTo>
                    <a:pt x="0" y="4"/>
                  </a:moveTo>
                  <a:lnTo>
                    <a:pt x="0" y="12"/>
                  </a:lnTo>
                  <a:lnTo>
                    <a:pt x="19" y="7"/>
                  </a:lnTo>
                  <a:lnTo>
                    <a:pt x="23" y="4"/>
                  </a:lnTo>
                  <a:lnTo>
                    <a:pt x="23" y="0"/>
                  </a:lnTo>
                  <a:lnTo>
                    <a:pt x="0" y="4"/>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5" name="Freeform 2011"/>
            <p:cNvSpPr>
              <a:spLocks/>
            </p:cNvSpPr>
            <p:nvPr/>
          </p:nvSpPr>
          <p:spPr bwMode="auto">
            <a:xfrm>
              <a:off x="8702" y="2954"/>
              <a:ext cx="22" cy="10"/>
            </a:xfrm>
            <a:custGeom>
              <a:avLst/>
              <a:gdLst/>
              <a:ahLst/>
              <a:cxnLst>
                <a:cxn ang="0">
                  <a:pos x="7" y="9"/>
                </a:cxn>
                <a:cxn ang="0">
                  <a:pos x="9" y="7"/>
                </a:cxn>
                <a:cxn ang="0">
                  <a:pos x="16" y="7"/>
                </a:cxn>
                <a:cxn ang="0">
                  <a:pos x="16" y="4"/>
                </a:cxn>
                <a:cxn ang="0">
                  <a:pos x="21" y="4"/>
                </a:cxn>
                <a:cxn ang="0">
                  <a:pos x="21" y="0"/>
                </a:cxn>
                <a:cxn ang="0">
                  <a:pos x="14" y="0"/>
                </a:cxn>
                <a:cxn ang="0">
                  <a:pos x="9" y="2"/>
                </a:cxn>
                <a:cxn ang="0">
                  <a:pos x="2" y="2"/>
                </a:cxn>
                <a:cxn ang="0">
                  <a:pos x="0" y="4"/>
                </a:cxn>
                <a:cxn ang="0">
                  <a:pos x="0" y="9"/>
                </a:cxn>
                <a:cxn ang="0">
                  <a:pos x="7" y="9"/>
                </a:cxn>
              </a:cxnLst>
              <a:rect l="0" t="0" r="r" b="b"/>
              <a:pathLst>
                <a:path w="22" h="10">
                  <a:moveTo>
                    <a:pt x="7" y="9"/>
                  </a:moveTo>
                  <a:lnTo>
                    <a:pt x="9" y="7"/>
                  </a:lnTo>
                  <a:lnTo>
                    <a:pt x="16" y="7"/>
                  </a:lnTo>
                  <a:lnTo>
                    <a:pt x="16" y="4"/>
                  </a:lnTo>
                  <a:lnTo>
                    <a:pt x="21" y="4"/>
                  </a:lnTo>
                  <a:lnTo>
                    <a:pt x="21" y="0"/>
                  </a:lnTo>
                  <a:lnTo>
                    <a:pt x="14" y="0"/>
                  </a:lnTo>
                  <a:lnTo>
                    <a:pt x="9" y="2"/>
                  </a:lnTo>
                  <a:lnTo>
                    <a:pt x="2" y="2"/>
                  </a:lnTo>
                  <a:lnTo>
                    <a:pt x="0" y="4"/>
                  </a:lnTo>
                  <a:lnTo>
                    <a:pt x="0" y="9"/>
                  </a:lnTo>
                  <a:lnTo>
                    <a:pt x="7" y="9"/>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6" name="Freeform 2012"/>
            <p:cNvSpPr>
              <a:spLocks/>
            </p:cNvSpPr>
            <p:nvPr/>
          </p:nvSpPr>
          <p:spPr bwMode="auto">
            <a:xfrm>
              <a:off x="8702" y="2954"/>
              <a:ext cx="22" cy="10"/>
            </a:xfrm>
            <a:custGeom>
              <a:avLst/>
              <a:gdLst/>
              <a:ahLst/>
              <a:cxnLst>
                <a:cxn ang="0">
                  <a:pos x="4" y="9"/>
                </a:cxn>
                <a:cxn ang="0">
                  <a:pos x="7" y="7"/>
                </a:cxn>
                <a:cxn ang="0">
                  <a:pos x="16" y="7"/>
                </a:cxn>
                <a:cxn ang="0">
                  <a:pos x="16" y="4"/>
                </a:cxn>
                <a:cxn ang="0">
                  <a:pos x="21" y="4"/>
                </a:cxn>
                <a:cxn ang="0">
                  <a:pos x="21" y="0"/>
                </a:cxn>
                <a:cxn ang="0">
                  <a:pos x="14" y="0"/>
                </a:cxn>
                <a:cxn ang="0">
                  <a:pos x="12" y="2"/>
                </a:cxn>
                <a:cxn ang="0">
                  <a:pos x="2" y="2"/>
                </a:cxn>
                <a:cxn ang="0">
                  <a:pos x="0" y="4"/>
                </a:cxn>
                <a:cxn ang="0">
                  <a:pos x="0" y="9"/>
                </a:cxn>
                <a:cxn ang="0">
                  <a:pos x="4" y="9"/>
                </a:cxn>
              </a:cxnLst>
              <a:rect l="0" t="0" r="r" b="b"/>
              <a:pathLst>
                <a:path w="22" h="10">
                  <a:moveTo>
                    <a:pt x="4" y="9"/>
                  </a:moveTo>
                  <a:lnTo>
                    <a:pt x="7" y="7"/>
                  </a:lnTo>
                  <a:lnTo>
                    <a:pt x="16" y="7"/>
                  </a:lnTo>
                  <a:lnTo>
                    <a:pt x="16" y="4"/>
                  </a:lnTo>
                  <a:lnTo>
                    <a:pt x="21" y="4"/>
                  </a:lnTo>
                  <a:lnTo>
                    <a:pt x="21" y="0"/>
                  </a:lnTo>
                  <a:lnTo>
                    <a:pt x="14" y="0"/>
                  </a:lnTo>
                  <a:lnTo>
                    <a:pt x="12" y="2"/>
                  </a:lnTo>
                  <a:lnTo>
                    <a:pt x="2" y="2"/>
                  </a:lnTo>
                  <a:lnTo>
                    <a:pt x="0" y="4"/>
                  </a:lnTo>
                  <a:lnTo>
                    <a:pt x="0" y="9"/>
                  </a:lnTo>
                  <a:lnTo>
                    <a:pt x="4" y="9"/>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7" name="Freeform 2013"/>
            <p:cNvSpPr>
              <a:spLocks/>
            </p:cNvSpPr>
            <p:nvPr/>
          </p:nvSpPr>
          <p:spPr bwMode="auto">
            <a:xfrm>
              <a:off x="8704" y="2954"/>
              <a:ext cx="20" cy="10"/>
            </a:xfrm>
            <a:custGeom>
              <a:avLst/>
              <a:gdLst/>
              <a:ahLst/>
              <a:cxnLst>
                <a:cxn ang="0">
                  <a:pos x="4" y="9"/>
                </a:cxn>
                <a:cxn ang="0">
                  <a:pos x="7" y="7"/>
                </a:cxn>
                <a:cxn ang="0">
                  <a:pos x="14" y="7"/>
                </a:cxn>
                <a:cxn ang="0">
                  <a:pos x="14" y="4"/>
                </a:cxn>
                <a:cxn ang="0">
                  <a:pos x="19" y="4"/>
                </a:cxn>
                <a:cxn ang="0">
                  <a:pos x="19" y="0"/>
                </a:cxn>
                <a:cxn ang="0">
                  <a:pos x="11" y="0"/>
                </a:cxn>
                <a:cxn ang="0">
                  <a:pos x="9" y="2"/>
                </a:cxn>
                <a:cxn ang="0">
                  <a:pos x="2" y="2"/>
                </a:cxn>
                <a:cxn ang="0">
                  <a:pos x="0" y="4"/>
                </a:cxn>
                <a:cxn ang="0">
                  <a:pos x="0" y="9"/>
                </a:cxn>
                <a:cxn ang="0">
                  <a:pos x="4" y="9"/>
                </a:cxn>
              </a:cxnLst>
              <a:rect l="0" t="0" r="r" b="b"/>
              <a:pathLst>
                <a:path w="20" h="10">
                  <a:moveTo>
                    <a:pt x="4" y="9"/>
                  </a:moveTo>
                  <a:lnTo>
                    <a:pt x="7" y="7"/>
                  </a:lnTo>
                  <a:lnTo>
                    <a:pt x="14" y="7"/>
                  </a:lnTo>
                  <a:lnTo>
                    <a:pt x="14" y="4"/>
                  </a:lnTo>
                  <a:lnTo>
                    <a:pt x="19" y="4"/>
                  </a:lnTo>
                  <a:lnTo>
                    <a:pt x="19" y="0"/>
                  </a:lnTo>
                  <a:lnTo>
                    <a:pt x="11" y="0"/>
                  </a:lnTo>
                  <a:lnTo>
                    <a:pt x="9" y="2"/>
                  </a:lnTo>
                  <a:lnTo>
                    <a:pt x="2" y="2"/>
                  </a:lnTo>
                  <a:lnTo>
                    <a:pt x="0" y="4"/>
                  </a:lnTo>
                  <a:lnTo>
                    <a:pt x="0" y="9"/>
                  </a:lnTo>
                  <a:lnTo>
                    <a:pt x="4" y="9"/>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8" name="Freeform 2014"/>
            <p:cNvSpPr>
              <a:spLocks/>
            </p:cNvSpPr>
            <p:nvPr/>
          </p:nvSpPr>
          <p:spPr bwMode="auto">
            <a:xfrm>
              <a:off x="8704" y="2954"/>
              <a:ext cx="20" cy="10"/>
            </a:xfrm>
            <a:custGeom>
              <a:avLst/>
              <a:gdLst/>
              <a:ahLst/>
              <a:cxnLst>
                <a:cxn ang="0">
                  <a:pos x="19" y="4"/>
                </a:cxn>
                <a:cxn ang="0">
                  <a:pos x="19" y="0"/>
                </a:cxn>
                <a:cxn ang="0">
                  <a:pos x="11" y="0"/>
                </a:cxn>
                <a:cxn ang="0">
                  <a:pos x="9" y="2"/>
                </a:cxn>
                <a:cxn ang="0">
                  <a:pos x="0" y="2"/>
                </a:cxn>
                <a:cxn ang="0">
                  <a:pos x="0" y="9"/>
                </a:cxn>
                <a:cxn ang="0">
                  <a:pos x="4" y="7"/>
                </a:cxn>
                <a:cxn ang="0">
                  <a:pos x="14" y="7"/>
                </a:cxn>
                <a:cxn ang="0">
                  <a:pos x="14" y="4"/>
                </a:cxn>
                <a:cxn ang="0">
                  <a:pos x="19" y="4"/>
                </a:cxn>
              </a:cxnLst>
              <a:rect l="0" t="0" r="r" b="b"/>
              <a:pathLst>
                <a:path w="20" h="10">
                  <a:moveTo>
                    <a:pt x="19" y="4"/>
                  </a:moveTo>
                  <a:lnTo>
                    <a:pt x="19" y="0"/>
                  </a:lnTo>
                  <a:lnTo>
                    <a:pt x="11" y="0"/>
                  </a:lnTo>
                  <a:lnTo>
                    <a:pt x="9" y="2"/>
                  </a:lnTo>
                  <a:lnTo>
                    <a:pt x="0" y="2"/>
                  </a:lnTo>
                  <a:lnTo>
                    <a:pt x="0" y="9"/>
                  </a:lnTo>
                  <a:lnTo>
                    <a:pt x="4" y="7"/>
                  </a:lnTo>
                  <a:lnTo>
                    <a:pt x="14" y="7"/>
                  </a:lnTo>
                  <a:lnTo>
                    <a:pt x="14" y="4"/>
                  </a:lnTo>
                  <a:lnTo>
                    <a:pt x="19" y="4"/>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9" name="Freeform 2015"/>
            <p:cNvSpPr>
              <a:spLocks/>
            </p:cNvSpPr>
            <p:nvPr/>
          </p:nvSpPr>
          <p:spPr bwMode="auto">
            <a:xfrm>
              <a:off x="8707" y="2954"/>
              <a:ext cx="17" cy="10"/>
            </a:xfrm>
            <a:custGeom>
              <a:avLst/>
              <a:gdLst/>
              <a:ahLst/>
              <a:cxnLst>
                <a:cxn ang="0">
                  <a:pos x="16" y="4"/>
                </a:cxn>
                <a:cxn ang="0">
                  <a:pos x="16" y="0"/>
                </a:cxn>
                <a:cxn ang="0">
                  <a:pos x="9" y="0"/>
                </a:cxn>
                <a:cxn ang="0">
                  <a:pos x="7" y="2"/>
                </a:cxn>
                <a:cxn ang="0">
                  <a:pos x="0" y="2"/>
                </a:cxn>
                <a:cxn ang="0">
                  <a:pos x="0" y="9"/>
                </a:cxn>
                <a:cxn ang="0">
                  <a:pos x="4" y="7"/>
                </a:cxn>
                <a:cxn ang="0">
                  <a:pos x="11" y="7"/>
                </a:cxn>
                <a:cxn ang="0">
                  <a:pos x="11" y="4"/>
                </a:cxn>
                <a:cxn ang="0">
                  <a:pos x="16" y="4"/>
                </a:cxn>
              </a:cxnLst>
              <a:rect l="0" t="0" r="r" b="b"/>
              <a:pathLst>
                <a:path w="17" h="10">
                  <a:moveTo>
                    <a:pt x="16" y="4"/>
                  </a:moveTo>
                  <a:lnTo>
                    <a:pt x="16" y="0"/>
                  </a:lnTo>
                  <a:lnTo>
                    <a:pt x="9" y="0"/>
                  </a:lnTo>
                  <a:lnTo>
                    <a:pt x="7" y="2"/>
                  </a:lnTo>
                  <a:lnTo>
                    <a:pt x="0" y="2"/>
                  </a:lnTo>
                  <a:lnTo>
                    <a:pt x="0" y="9"/>
                  </a:lnTo>
                  <a:lnTo>
                    <a:pt x="4" y="7"/>
                  </a:lnTo>
                  <a:lnTo>
                    <a:pt x="11" y="7"/>
                  </a:lnTo>
                  <a:lnTo>
                    <a:pt x="11" y="4"/>
                  </a:lnTo>
                  <a:lnTo>
                    <a:pt x="16" y="4"/>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0" name="Freeform 2016"/>
            <p:cNvSpPr>
              <a:spLocks/>
            </p:cNvSpPr>
            <p:nvPr/>
          </p:nvSpPr>
          <p:spPr bwMode="auto">
            <a:xfrm>
              <a:off x="8707" y="2954"/>
              <a:ext cx="17" cy="10"/>
            </a:xfrm>
            <a:custGeom>
              <a:avLst/>
              <a:gdLst/>
              <a:ahLst/>
              <a:cxnLst>
                <a:cxn ang="0">
                  <a:pos x="11" y="0"/>
                </a:cxn>
                <a:cxn ang="0">
                  <a:pos x="9" y="2"/>
                </a:cxn>
                <a:cxn ang="0">
                  <a:pos x="0" y="2"/>
                </a:cxn>
                <a:cxn ang="0">
                  <a:pos x="0" y="9"/>
                </a:cxn>
                <a:cxn ang="0">
                  <a:pos x="2" y="7"/>
                </a:cxn>
                <a:cxn ang="0">
                  <a:pos x="11" y="7"/>
                </a:cxn>
                <a:cxn ang="0">
                  <a:pos x="11" y="4"/>
                </a:cxn>
                <a:cxn ang="0">
                  <a:pos x="16" y="4"/>
                </a:cxn>
                <a:cxn ang="0">
                  <a:pos x="16" y="0"/>
                </a:cxn>
                <a:cxn ang="0">
                  <a:pos x="11" y="0"/>
                </a:cxn>
              </a:cxnLst>
              <a:rect l="0" t="0" r="r" b="b"/>
              <a:pathLst>
                <a:path w="17" h="10">
                  <a:moveTo>
                    <a:pt x="11" y="0"/>
                  </a:moveTo>
                  <a:lnTo>
                    <a:pt x="9" y="2"/>
                  </a:lnTo>
                  <a:lnTo>
                    <a:pt x="0" y="2"/>
                  </a:lnTo>
                  <a:lnTo>
                    <a:pt x="0" y="9"/>
                  </a:lnTo>
                  <a:lnTo>
                    <a:pt x="2" y="7"/>
                  </a:lnTo>
                  <a:lnTo>
                    <a:pt x="11" y="7"/>
                  </a:lnTo>
                  <a:lnTo>
                    <a:pt x="11" y="4"/>
                  </a:lnTo>
                  <a:lnTo>
                    <a:pt x="16" y="4"/>
                  </a:lnTo>
                  <a:lnTo>
                    <a:pt x="16" y="0"/>
                  </a:lnTo>
                  <a:lnTo>
                    <a:pt x="11" y="0"/>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1" name="Freeform 2017"/>
            <p:cNvSpPr>
              <a:spLocks/>
            </p:cNvSpPr>
            <p:nvPr/>
          </p:nvSpPr>
          <p:spPr bwMode="auto">
            <a:xfrm>
              <a:off x="8709" y="2954"/>
              <a:ext cx="15" cy="10"/>
            </a:xfrm>
            <a:custGeom>
              <a:avLst/>
              <a:gdLst/>
              <a:ahLst/>
              <a:cxnLst>
                <a:cxn ang="0">
                  <a:pos x="14" y="4"/>
                </a:cxn>
                <a:cxn ang="0">
                  <a:pos x="14" y="0"/>
                </a:cxn>
                <a:cxn ang="0">
                  <a:pos x="7" y="0"/>
                </a:cxn>
                <a:cxn ang="0">
                  <a:pos x="4" y="2"/>
                </a:cxn>
                <a:cxn ang="0">
                  <a:pos x="0" y="2"/>
                </a:cxn>
                <a:cxn ang="0">
                  <a:pos x="0" y="9"/>
                </a:cxn>
                <a:cxn ang="0">
                  <a:pos x="2" y="7"/>
                </a:cxn>
                <a:cxn ang="0">
                  <a:pos x="9" y="7"/>
                </a:cxn>
                <a:cxn ang="0">
                  <a:pos x="9" y="4"/>
                </a:cxn>
                <a:cxn ang="0">
                  <a:pos x="14" y="4"/>
                </a:cxn>
              </a:cxnLst>
              <a:rect l="0" t="0" r="r" b="b"/>
              <a:pathLst>
                <a:path w="15" h="10">
                  <a:moveTo>
                    <a:pt x="14" y="4"/>
                  </a:moveTo>
                  <a:lnTo>
                    <a:pt x="14" y="0"/>
                  </a:lnTo>
                  <a:lnTo>
                    <a:pt x="7" y="0"/>
                  </a:lnTo>
                  <a:lnTo>
                    <a:pt x="4" y="2"/>
                  </a:lnTo>
                  <a:lnTo>
                    <a:pt x="0" y="2"/>
                  </a:lnTo>
                  <a:lnTo>
                    <a:pt x="0" y="9"/>
                  </a:lnTo>
                  <a:lnTo>
                    <a:pt x="2" y="7"/>
                  </a:lnTo>
                  <a:lnTo>
                    <a:pt x="9" y="7"/>
                  </a:lnTo>
                  <a:lnTo>
                    <a:pt x="9" y="4"/>
                  </a:lnTo>
                  <a:lnTo>
                    <a:pt x="14" y="4"/>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2" name="Freeform 2018"/>
            <p:cNvSpPr>
              <a:spLocks/>
            </p:cNvSpPr>
            <p:nvPr/>
          </p:nvSpPr>
          <p:spPr bwMode="auto">
            <a:xfrm>
              <a:off x="8709" y="2954"/>
              <a:ext cx="15" cy="7"/>
            </a:xfrm>
            <a:custGeom>
              <a:avLst/>
              <a:gdLst/>
              <a:ahLst/>
              <a:cxnLst>
                <a:cxn ang="0">
                  <a:pos x="14" y="4"/>
                </a:cxn>
                <a:cxn ang="0">
                  <a:pos x="14" y="0"/>
                </a:cxn>
                <a:cxn ang="0">
                  <a:pos x="7" y="0"/>
                </a:cxn>
                <a:cxn ang="0">
                  <a:pos x="4" y="2"/>
                </a:cxn>
                <a:cxn ang="0">
                  <a:pos x="0" y="2"/>
                </a:cxn>
                <a:cxn ang="0">
                  <a:pos x="0" y="7"/>
                </a:cxn>
                <a:cxn ang="0">
                  <a:pos x="9" y="7"/>
                </a:cxn>
                <a:cxn ang="0">
                  <a:pos x="9" y="4"/>
                </a:cxn>
                <a:cxn ang="0">
                  <a:pos x="14" y="4"/>
                </a:cxn>
              </a:cxnLst>
              <a:rect l="0" t="0" r="r" b="b"/>
              <a:pathLst>
                <a:path w="15" h="7">
                  <a:moveTo>
                    <a:pt x="14" y="4"/>
                  </a:moveTo>
                  <a:lnTo>
                    <a:pt x="14" y="0"/>
                  </a:lnTo>
                  <a:lnTo>
                    <a:pt x="7" y="0"/>
                  </a:lnTo>
                  <a:lnTo>
                    <a:pt x="4" y="2"/>
                  </a:lnTo>
                  <a:lnTo>
                    <a:pt x="0" y="2"/>
                  </a:lnTo>
                  <a:lnTo>
                    <a:pt x="0" y="7"/>
                  </a:lnTo>
                  <a:lnTo>
                    <a:pt x="9" y="7"/>
                  </a:lnTo>
                  <a:lnTo>
                    <a:pt x="9" y="4"/>
                  </a:lnTo>
                  <a:lnTo>
                    <a:pt x="14" y="4"/>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3" name="Freeform 2019"/>
            <p:cNvSpPr>
              <a:spLocks/>
            </p:cNvSpPr>
            <p:nvPr/>
          </p:nvSpPr>
          <p:spPr bwMode="auto">
            <a:xfrm>
              <a:off x="8712" y="2954"/>
              <a:ext cx="12" cy="7"/>
            </a:xfrm>
            <a:custGeom>
              <a:avLst/>
              <a:gdLst/>
              <a:ahLst/>
              <a:cxnLst>
                <a:cxn ang="0">
                  <a:pos x="7" y="0"/>
                </a:cxn>
                <a:cxn ang="0">
                  <a:pos x="4" y="2"/>
                </a:cxn>
                <a:cxn ang="0">
                  <a:pos x="0" y="2"/>
                </a:cxn>
                <a:cxn ang="0">
                  <a:pos x="0" y="7"/>
                </a:cxn>
                <a:cxn ang="0">
                  <a:pos x="7" y="7"/>
                </a:cxn>
                <a:cxn ang="0">
                  <a:pos x="7" y="4"/>
                </a:cxn>
                <a:cxn ang="0">
                  <a:pos x="11" y="4"/>
                </a:cxn>
                <a:cxn ang="0">
                  <a:pos x="11" y="0"/>
                </a:cxn>
                <a:cxn ang="0">
                  <a:pos x="7" y="0"/>
                </a:cxn>
              </a:cxnLst>
              <a:rect l="0" t="0" r="r" b="b"/>
              <a:pathLst>
                <a:path w="12" h="7">
                  <a:moveTo>
                    <a:pt x="7" y="0"/>
                  </a:moveTo>
                  <a:lnTo>
                    <a:pt x="4" y="2"/>
                  </a:lnTo>
                  <a:lnTo>
                    <a:pt x="0" y="2"/>
                  </a:lnTo>
                  <a:lnTo>
                    <a:pt x="0" y="7"/>
                  </a:lnTo>
                  <a:lnTo>
                    <a:pt x="7" y="7"/>
                  </a:lnTo>
                  <a:lnTo>
                    <a:pt x="7" y="4"/>
                  </a:lnTo>
                  <a:lnTo>
                    <a:pt x="11" y="4"/>
                  </a:lnTo>
                  <a:lnTo>
                    <a:pt x="11" y="0"/>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4" name="Freeform 2020"/>
            <p:cNvSpPr>
              <a:spLocks/>
            </p:cNvSpPr>
            <p:nvPr/>
          </p:nvSpPr>
          <p:spPr bwMode="auto">
            <a:xfrm>
              <a:off x="8712" y="2954"/>
              <a:ext cx="12" cy="7"/>
            </a:xfrm>
            <a:custGeom>
              <a:avLst/>
              <a:gdLst/>
              <a:ahLst/>
              <a:cxnLst>
                <a:cxn ang="0">
                  <a:pos x="7" y="0"/>
                </a:cxn>
                <a:cxn ang="0">
                  <a:pos x="4" y="2"/>
                </a:cxn>
                <a:cxn ang="0">
                  <a:pos x="0" y="2"/>
                </a:cxn>
                <a:cxn ang="0">
                  <a:pos x="0" y="7"/>
                </a:cxn>
                <a:cxn ang="0">
                  <a:pos x="7" y="7"/>
                </a:cxn>
                <a:cxn ang="0">
                  <a:pos x="7" y="4"/>
                </a:cxn>
                <a:cxn ang="0">
                  <a:pos x="11" y="4"/>
                </a:cxn>
                <a:cxn ang="0">
                  <a:pos x="11" y="0"/>
                </a:cxn>
                <a:cxn ang="0">
                  <a:pos x="7" y="0"/>
                </a:cxn>
              </a:cxnLst>
              <a:rect l="0" t="0" r="r" b="b"/>
              <a:pathLst>
                <a:path w="12" h="7">
                  <a:moveTo>
                    <a:pt x="7" y="0"/>
                  </a:moveTo>
                  <a:lnTo>
                    <a:pt x="4" y="2"/>
                  </a:lnTo>
                  <a:lnTo>
                    <a:pt x="0" y="2"/>
                  </a:lnTo>
                  <a:lnTo>
                    <a:pt x="0" y="7"/>
                  </a:lnTo>
                  <a:lnTo>
                    <a:pt x="7" y="7"/>
                  </a:lnTo>
                  <a:lnTo>
                    <a:pt x="7" y="4"/>
                  </a:lnTo>
                  <a:lnTo>
                    <a:pt x="11" y="4"/>
                  </a:lnTo>
                  <a:lnTo>
                    <a:pt x="11" y="0"/>
                  </a:lnTo>
                  <a:lnTo>
                    <a:pt x="7"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5" name="Freeform 2021"/>
            <p:cNvSpPr>
              <a:spLocks/>
            </p:cNvSpPr>
            <p:nvPr/>
          </p:nvSpPr>
          <p:spPr bwMode="auto">
            <a:xfrm>
              <a:off x="8714" y="2954"/>
              <a:ext cx="10" cy="7"/>
            </a:xfrm>
            <a:custGeom>
              <a:avLst/>
              <a:gdLst/>
              <a:ahLst/>
              <a:cxnLst>
                <a:cxn ang="0">
                  <a:pos x="0" y="2"/>
                </a:cxn>
                <a:cxn ang="0">
                  <a:pos x="0" y="7"/>
                </a:cxn>
                <a:cxn ang="0">
                  <a:pos x="4" y="7"/>
                </a:cxn>
                <a:cxn ang="0">
                  <a:pos x="9" y="4"/>
                </a:cxn>
                <a:cxn ang="0">
                  <a:pos x="9" y="0"/>
                </a:cxn>
                <a:cxn ang="0">
                  <a:pos x="0" y="2"/>
                </a:cxn>
              </a:cxnLst>
              <a:rect l="0" t="0" r="r" b="b"/>
              <a:pathLst>
                <a:path w="10" h="7">
                  <a:moveTo>
                    <a:pt x="0" y="2"/>
                  </a:moveTo>
                  <a:lnTo>
                    <a:pt x="0" y="7"/>
                  </a:lnTo>
                  <a:lnTo>
                    <a:pt x="4" y="7"/>
                  </a:lnTo>
                  <a:lnTo>
                    <a:pt x="9" y="4"/>
                  </a:lnTo>
                  <a:lnTo>
                    <a:pt x="9" y="0"/>
                  </a:lnTo>
                  <a:lnTo>
                    <a:pt x="0" y="2"/>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6" name="Freeform 2022"/>
            <p:cNvSpPr>
              <a:spLocks/>
            </p:cNvSpPr>
            <p:nvPr/>
          </p:nvSpPr>
          <p:spPr bwMode="auto">
            <a:xfrm>
              <a:off x="8712" y="2882"/>
              <a:ext cx="12" cy="70"/>
            </a:xfrm>
            <a:custGeom>
              <a:avLst/>
              <a:gdLst/>
              <a:ahLst/>
              <a:cxnLst>
                <a:cxn ang="0">
                  <a:pos x="7" y="0"/>
                </a:cxn>
                <a:cxn ang="0">
                  <a:pos x="0" y="0"/>
                </a:cxn>
                <a:cxn ang="0">
                  <a:pos x="4" y="19"/>
                </a:cxn>
                <a:cxn ang="0">
                  <a:pos x="4" y="35"/>
                </a:cxn>
                <a:cxn ang="0">
                  <a:pos x="7" y="52"/>
                </a:cxn>
                <a:cxn ang="0">
                  <a:pos x="7" y="69"/>
                </a:cxn>
                <a:cxn ang="0">
                  <a:pos x="11" y="67"/>
                </a:cxn>
                <a:cxn ang="0">
                  <a:pos x="11" y="50"/>
                </a:cxn>
                <a:cxn ang="0">
                  <a:pos x="9" y="33"/>
                </a:cxn>
                <a:cxn ang="0">
                  <a:pos x="9" y="16"/>
                </a:cxn>
                <a:cxn ang="0">
                  <a:pos x="7" y="0"/>
                </a:cxn>
              </a:cxnLst>
              <a:rect l="0" t="0" r="r" b="b"/>
              <a:pathLst>
                <a:path w="12" h="70">
                  <a:moveTo>
                    <a:pt x="7" y="0"/>
                  </a:moveTo>
                  <a:lnTo>
                    <a:pt x="0" y="0"/>
                  </a:lnTo>
                  <a:lnTo>
                    <a:pt x="4" y="19"/>
                  </a:lnTo>
                  <a:lnTo>
                    <a:pt x="4" y="35"/>
                  </a:lnTo>
                  <a:lnTo>
                    <a:pt x="7" y="52"/>
                  </a:lnTo>
                  <a:lnTo>
                    <a:pt x="7" y="69"/>
                  </a:lnTo>
                  <a:lnTo>
                    <a:pt x="11" y="67"/>
                  </a:lnTo>
                  <a:lnTo>
                    <a:pt x="11" y="50"/>
                  </a:lnTo>
                  <a:lnTo>
                    <a:pt x="9" y="33"/>
                  </a:lnTo>
                  <a:lnTo>
                    <a:pt x="9" y="16"/>
                  </a:lnTo>
                  <a:lnTo>
                    <a:pt x="7" y="0"/>
                  </a:lnTo>
                  <a:close/>
                </a:path>
              </a:pathLst>
            </a:custGeom>
            <a:solidFill>
              <a:srgbClr val="7A421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7" name="Freeform 2023"/>
            <p:cNvSpPr>
              <a:spLocks/>
            </p:cNvSpPr>
            <p:nvPr/>
          </p:nvSpPr>
          <p:spPr bwMode="auto">
            <a:xfrm>
              <a:off x="8712" y="2882"/>
              <a:ext cx="12" cy="70"/>
            </a:xfrm>
            <a:custGeom>
              <a:avLst/>
              <a:gdLst/>
              <a:ahLst/>
              <a:cxnLst>
                <a:cxn ang="0">
                  <a:pos x="4" y="0"/>
                </a:cxn>
                <a:cxn ang="0">
                  <a:pos x="0" y="0"/>
                </a:cxn>
                <a:cxn ang="0">
                  <a:pos x="2" y="19"/>
                </a:cxn>
                <a:cxn ang="0">
                  <a:pos x="4" y="35"/>
                </a:cxn>
                <a:cxn ang="0">
                  <a:pos x="4" y="52"/>
                </a:cxn>
                <a:cxn ang="0">
                  <a:pos x="7" y="69"/>
                </a:cxn>
                <a:cxn ang="0">
                  <a:pos x="11" y="67"/>
                </a:cxn>
                <a:cxn ang="0">
                  <a:pos x="9" y="50"/>
                </a:cxn>
                <a:cxn ang="0">
                  <a:pos x="9" y="33"/>
                </a:cxn>
                <a:cxn ang="0">
                  <a:pos x="4" y="0"/>
                </a:cxn>
              </a:cxnLst>
              <a:rect l="0" t="0" r="r" b="b"/>
              <a:pathLst>
                <a:path w="12" h="70">
                  <a:moveTo>
                    <a:pt x="4" y="0"/>
                  </a:moveTo>
                  <a:lnTo>
                    <a:pt x="0" y="0"/>
                  </a:lnTo>
                  <a:lnTo>
                    <a:pt x="2" y="19"/>
                  </a:lnTo>
                  <a:lnTo>
                    <a:pt x="4" y="35"/>
                  </a:lnTo>
                  <a:lnTo>
                    <a:pt x="4" y="52"/>
                  </a:lnTo>
                  <a:lnTo>
                    <a:pt x="7" y="69"/>
                  </a:lnTo>
                  <a:lnTo>
                    <a:pt x="11" y="67"/>
                  </a:lnTo>
                  <a:lnTo>
                    <a:pt x="9" y="50"/>
                  </a:lnTo>
                  <a:lnTo>
                    <a:pt x="9" y="33"/>
                  </a:lnTo>
                  <a:lnTo>
                    <a:pt x="4" y="0"/>
                  </a:lnTo>
                  <a:close/>
                </a:path>
              </a:pathLst>
            </a:custGeom>
            <a:solidFill>
              <a:srgbClr val="75421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8" name="Freeform 2024"/>
            <p:cNvSpPr>
              <a:spLocks/>
            </p:cNvSpPr>
            <p:nvPr/>
          </p:nvSpPr>
          <p:spPr bwMode="auto">
            <a:xfrm>
              <a:off x="8709" y="2882"/>
              <a:ext cx="12" cy="70"/>
            </a:xfrm>
            <a:custGeom>
              <a:avLst/>
              <a:gdLst/>
              <a:ahLst/>
              <a:cxnLst>
                <a:cxn ang="0">
                  <a:pos x="7" y="0"/>
                </a:cxn>
                <a:cxn ang="0">
                  <a:pos x="0" y="0"/>
                </a:cxn>
                <a:cxn ang="0">
                  <a:pos x="4" y="19"/>
                </a:cxn>
                <a:cxn ang="0">
                  <a:pos x="4" y="26"/>
                </a:cxn>
                <a:cxn ang="0">
                  <a:pos x="7" y="35"/>
                </a:cxn>
                <a:cxn ang="0">
                  <a:pos x="7" y="69"/>
                </a:cxn>
                <a:cxn ang="0">
                  <a:pos x="11" y="67"/>
                </a:cxn>
                <a:cxn ang="0">
                  <a:pos x="11" y="33"/>
                </a:cxn>
                <a:cxn ang="0">
                  <a:pos x="7" y="0"/>
                </a:cxn>
              </a:cxnLst>
              <a:rect l="0" t="0" r="r" b="b"/>
              <a:pathLst>
                <a:path w="12" h="70">
                  <a:moveTo>
                    <a:pt x="7" y="0"/>
                  </a:moveTo>
                  <a:lnTo>
                    <a:pt x="0" y="0"/>
                  </a:lnTo>
                  <a:lnTo>
                    <a:pt x="4" y="19"/>
                  </a:lnTo>
                  <a:lnTo>
                    <a:pt x="4" y="26"/>
                  </a:lnTo>
                  <a:lnTo>
                    <a:pt x="7" y="35"/>
                  </a:lnTo>
                  <a:lnTo>
                    <a:pt x="7" y="69"/>
                  </a:lnTo>
                  <a:lnTo>
                    <a:pt x="11" y="67"/>
                  </a:lnTo>
                  <a:lnTo>
                    <a:pt x="11" y="33"/>
                  </a:lnTo>
                  <a:lnTo>
                    <a:pt x="7" y="0"/>
                  </a:lnTo>
                  <a:close/>
                </a:path>
              </a:pathLst>
            </a:custGeom>
            <a:solidFill>
              <a:srgbClr val="6F3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9" name="Freeform 2025"/>
            <p:cNvSpPr>
              <a:spLocks/>
            </p:cNvSpPr>
            <p:nvPr/>
          </p:nvSpPr>
          <p:spPr bwMode="auto">
            <a:xfrm>
              <a:off x="8709" y="2882"/>
              <a:ext cx="12" cy="70"/>
            </a:xfrm>
            <a:custGeom>
              <a:avLst/>
              <a:gdLst/>
              <a:ahLst/>
              <a:cxnLst>
                <a:cxn ang="0">
                  <a:pos x="4" y="0"/>
                </a:cxn>
                <a:cxn ang="0">
                  <a:pos x="0" y="0"/>
                </a:cxn>
                <a:cxn ang="0">
                  <a:pos x="2" y="19"/>
                </a:cxn>
                <a:cxn ang="0">
                  <a:pos x="4" y="35"/>
                </a:cxn>
                <a:cxn ang="0">
                  <a:pos x="4" y="52"/>
                </a:cxn>
                <a:cxn ang="0">
                  <a:pos x="7" y="69"/>
                </a:cxn>
                <a:cxn ang="0">
                  <a:pos x="11" y="67"/>
                </a:cxn>
                <a:cxn ang="0">
                  <a:pos x="11" y="50"/>
                </a:cxn>
                <a:cxn ang="0">
                  <a:pos x="4" y="0"/>
                </a:cxn>
              </a:cxnLst>
              <a:rect l="0" t="0" r="r" b="b"/>
              <a:pathLst>
                <a:path w="12" h="70">
                  <a:moveTo>
                    <a:pt x="4" y="0"/>
                  </a:moveTo>
                  <a:lnTo>
                    <a:pt x="0" y="0"/>
                  </a:lnTo>
                  <a:lnTo>
                    <a:pt x="2" y="19"/>
                  </a:lnTo>
                  <a:lnTo>
                    <a:pt x="4" y="35"/>
                  </a:lnTo>
                  <a:lnTo>
                    <a:pt x="4" y="52"/>
                  </a:lnTo>
                  <a:lnTo>
                    <a:pt x="7" y="69"/>
                  </a:lnTo>
                  <a:lnTo>
                    <a:pt x="11" y="67"/>
                  </a:lnTo>
                  <a:lnTo>
                    <a:pt x="11" y="50"/>
                  </a:lnTo>
                  <a:lnTo>
                    <a:pt x="4" y="0"/>
                  </a:lnTo>
                  <a:close/>
                </a:path>
              </a:pathLst>
            </a:custGeom>
            <a:solidFill>
              <a:srgbClr val="683F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0" name="Freeform 2026"/>
            <p:cNvSpPr>
              <a:spLocks/>
            </p:cNvSpPr>
            <p:nvPr/>
          </p:nvSpPr>
          <p:spPr bwMode="auto">
            <a:xfrm>
              <a:off x="8709"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5F3C2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1" name="Freeform 2027"/>
            <p:cNvSpPr>
              <a:spLocks/>
            </p:cNvSpPr>
            <p:nvPr/>
          </p:nvSpPr>
          <p:spPr bwMode="auto">
            <a:xfrm>
              <a:off x="8707" y="2882"/>
              <a:ext cx="12" cy="70"/>
            </a:xfrm>
            <a:custGeom>
              <a:avLst/>
              <a:gdLst/>
              <a:ahLst/>
              <a:cxnLst>
                <a:cxn ang="0">
                  <a:pos x="7" y="52"/>
                </a:cxn>
                <a:cxn ang="0">
                  <a:pos x="7" y="69"/>
                </a:cxn>
                <a:cxn ang="0">
                  <a:pos x="11" y="67"/>
                </a:cxn>
                <a:cxn ang="0">
                  <a:pos x="11"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1" y="67"/>
                  </a:lnTo>
                  <a:lnTo>
                    <a:pt x="11" y="50"/>
                  </a:lnTo>
                  <a:lnTo>
                    <a:pt x="9" y="33"/>
                  </a:lnTo>
                  <a:lnTo>
                    <a:pt x="9" y="16"/>
                  </a:lnTo>
                  <a:lnTo>
                    <a:pt x="4" y="0"/>
                  </a:lnTo>
                  <a:lnTo>
                    <a:pt x="0" y="0"/>
                  </a:lnTo>
                  <a:lnTo>
                    <a:pt x="2" y="19"/>
                  </a:lnTo>
                  <a:lnTo>
                    <a:pt x="7" y="52"/>
                  </a:lnTo>
                  <a:close/>
                </a:path>
              </a:pathLst>
            </a:custGeom>
            <a:solidFill>
              <a:srgbClr val="5B3C2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2" name="Freeform 2028"/>
            <p:cNvSpPr>
              <a:spLocks/>
            </p:cNvSpPr>
            <p:nvPr/>
          </p:nvSpPr>
          <p:spPr bwMode="auto">
            <a:xfrm>
              <a:off x="8707" y="2882"/>
              <a:ext cx="12" cy="70"/>
            </a:xfrm>
            <a:custGeom>
              <a:avLst/>
              <a:gdLst/>
              <a:ahLst/>
              <a:cxnLst>
                <a:cxn ang="0">
                  <a:pos x="4" y="0"/>
                </a:cxn>
                <a:cxn ang="0">
                  <a:pos x="0" y="0"/>
                </a:cxn>
                <a:cxn ang="0">
                  <a:pos x="2" y="19"/>
                </a:cxn>
                <a:cxn ang="0">
                  <a:pos x="4" y="35"/>
                </a:cxn>
                <a:cxn ang="0">
                  <a:pos x="4" y="69"/>
                </a:cxn>
                <a:cxn ang="0">
                  <a:pos x="7" y="67"/>
                </a:cxn>
                <a:cxn ang="0">
                  <a:pos x="11" y="67"/>
                </a:cxn>
                <a:cxn ang="0">
                  <a:pos x="9" y="50"/>
                </a:cxn>
                <a:cxn ang="0">
                  <a:pos x="9" y="33"/>
                </a:cxn>
                <a:cxn ang="0">
                  <a:pos x="4" y="0"/>
                </a:cxn>
              </a:cxnLst>
              <a:rect l="0" t="0" r="r" b="b"/>
              <a:pathLst>
                <a:path w="12" h="70">
                  <a:moveTo>
                    <a:pt x="4" y="0"/>
                  </a:moveTo>
                  <a:lnTo>
                    <a:pt x="0" y="0"/>
                  </a:lnTo>
                  <a:lnTo>
                    <a:pt x="2" y="19"/>
                  </a:lnTo>
                  <a:lnTo>
                    <a:pt x="4" y="35"/>
                  </a:lnTo>
                  <a:lnTo>
                    <a:pt x="4" y="69"/>
                  </a:lnTo>
                  <a:lnTo>
                    <a:pt x="7" y="67"/>
                  </a:lnTo>
                  <a:lnTo>
                    <a:pt x="11" y="67"/>
                  </a:lnTo>
                  <a:lnTo>
                    <a:pt x="9" y="50"/>
                  </a:lnTo>
                  <a:lnTo>
                    <a:pt x="9" y="33"/>
                  </a:lnTo>
                  <a:lnTo>
                    <a:pt x="4" y="0"/>
                  </a:lnTo>
                  <a:close/>
                </a:path>
              </a:pathLst>
            </a:custGeom>
            <a:solidFill>
              <a:srgbClr val="53392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3" name="Freeform 2029"/>
            <p:cNvSpPr>
              <a:spLocks/>
            </p:cNvSpPr>
            <p:nvPr/>
          </p:nvSpPr>
          <p:spPr bwMode="auto">
            <a:xfrm>
              <a:off x="8704" y="2882"/>
              <a:ext cx="12" cy="70"/>
            </a:xfrm>
            <a:custGeom>
              <a:avLst/>
              <a:gdLst/>
              <a:ahLst/>
              <a:cxnLst>
                <a:cxn ang="0">
                  <a:pos x="7" y="0"/>
                </a:cxn>
                <a:cxn ang="0">
                  <a:pos x="0" y="0"/>
                </a:cxn>
                <a:cxn ang="0">
                  <a:pos x="4" y="19"/>
                </a:cxn>
                <a:cxn ang="0">
                  <a:pos x="4" y="35"/>
                </a:cxn>
                <a:cxn ang="0">
                  <a:pos x="7" y="52"/>
                </a:cxn>
                <a:cxn ang="0">
                  <a:pos x="7" y="69"/>
                </a:cxn>
                <a:cxn ang="0">
                  <a:pos x="11" y="67"/>
                </a:cxn>
                <a:cxn ang="0">
                  <a:pos x="11" y="33"/>
                </a:cxn>
                <a:cxn ang="0">
                  <a:pos x="7" y="0"/>
                </a:cxn>
              </a:cxnLst>
              <a:rect l="0" t="0" r="r" b="b"/>
              <a:pathLst>
                <a:path w="12" h="70">
                  <a:moveTo>
                    <a:pt x="7" y="0"/>
                  </a:moveTo>
                  <a:lnTo>
                    <a:pt x="0" y="0"/>
                  </a:lnTo>
                  <a:lnTo>
                    <a:pt x="4" y="19"/>
                  </a:lnTo>
                  <a:lnTo>
                    <a:pt x="4" y="35"/>
                  </a:lnTo>
                  <a:lnTo>
                    <a:pt x="7" y="52"/>
                  </a:lnTo>
                  <a:lnTo>
                    <a:pt x="7" y="69"/>
                  </a:lnTo>
                  <a:lnTo>
                    <a:pt x="11" y="67"/>
                  </a:lnTo>
                  <a:lnTo>
                    <a:pt x="11" y="33"/>
                  </a:lnTo>
                  <a:lnTo>
                    <a:pt x="7" y="0"/>
                  </a:lnTo>
                  <a:close/>
                </a:path>
              </a:pathLst>
            </a:custGeom>
            <a:solidFill>
              <a:srgbClr val="4E392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4" name="Freeform 2030"/>
            <p:cNvSpPr>
              <a:spLocks/>
            </p:cNvSpPr>
            <p:nvPr/>
          </p:nvSpPr>
          <p:spPr bwMode="auto">
            <a:xfrm>
              <a:off x="8704" y="2882"/>
              <a:ext cx="12" cy="70"/>
            </a:xfrm>
            <a:custGeom>
              <a:avLst/>
              <a:gdLst/>
              <a:ahLst/>
              <a:cxnLst>
                <a:cxn ang="0">
                  <a:pos x="7" y="52"/>
                </a:cxn>
                <a:cxn ang="0">
                  <a:pos x="7" y="69"/>
                </a:cxn>
                <a:cxn ang="0">
                  <a:pos x="11" y="67"/>
                </a:cxn>
                <a:cxn ang="0">
                  <a:pos x="11" y="50"/>
                </a:cxn>
                <a:cxn ang="0">
                  <a:pos x="4" y="0"/>
                </a:cxn>
                <a:cxn ang="0">
                  <a:pos x="0" y="0"/>
                </a:cxn>
                <a:cxn ang="0">
                  <a:pos x="2" y="19"/>
                </a:cxn>
                <a:cxn ang="0">
                  <a:pos x="7" y="52"/>
                </a:cxn>
              </a:cxnLst>
              <a:rect l="0" t="0" r="r" b="b"/>
              <a:pathLst>
                <a:path w="12" h="70">
                  <a:moveTo>
                    <a:pt x="7" y="52"/>
                  </a:moveTo>
                  <a:lnTo>
                    <a:pt x="7" y="69"/>
                  </a:lnTo>
                  <a:lnTo>
                    <a:pt x="11" y="67"/>
                  </a:lnTo>
                  <a:lnTo>
                    <a:pt x="11" y="50"/>
                  </a:lnTo>
                  <a:lnTo>
                    <a:pt x="4" y="0"/>
                  </a:lnTo>
                  <a:lnTo>
                    <a:pt x="0" y="0"/>
                  </a:lnTo>
                  <a:lnTo>
                    <a:pt x="2" y="19"/>
                  </a:lnTo>
                  <a:lnTo>
                    <a:pt x="7" y="52"/>
                  </a:lnTo>
                  <a:close/>
                </a:path>
              </a:pathLst>
            </a:custGeom>
            <a:solidFill>
              <a:srgbClr val="46383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5" name="Freeform 2031"/>
            <p:cNvSpPr>
              <a:spLocks/>
            </p:cNvSpPr>
            <p:nvPr/>
          </p:nvSpPr>
          <p:spPr bwMode="auto">
            <a:xfrm>
              <a:off x="8704"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3E383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6" name="Freeform 2032"/>
            <p:cNvSpPr>
              <a:spLocks/>
            </p:cNvSpPr>
            <p:nvPr/>
          </p:nvSpPr>
          <p:spPr bwMode="auto">
            <a:xfrm>
              <a:off x="8702" y="2882"/>
              <a:ext cx="12" cy="70"/>
            </a:xfrm>
            <a:custGeom>
              <a:avLst/>
              <a:gdLst/>
              <a:ahLst/>
              <a:cxnLst>
                <a:cxn ang="0">
                  <a:pos x="7" y="52"/>
                </a:cxn>
                <a:cxn ang="0">
                  <a:pos x="7" y="69"/>
                </a:cxn>
                <a:cxn ang="0">
                  <a:pos x="12" y="67"/>
                </a:cxn>
                <a:cxn ang="0">
                  <a:pos x="12" y="50"/>
                </a:cxn>
                <a:cxn ang="0">
                  <a:pos x="9" y="33"/>
                </a:cxn>
                <a:cxn ang="0">
                  <a:pos x="9" y="16"/>
                </a:cxn>
                <a:cxn ang="0">
                  <a:pos x="4" y="0"/>
                </a:cxn>
                <a:cxn ang="0">
                  <a:pos x="0" y="0"/>
                </a:cxn>
                <a:cxn ang="0">
                  <a:pos x="2" y="19"/>
                </a:cxn>
                <a:cxn ang="0">
                  <a:pos x="7" y="52"/>
                </a:cxn>
              </a:cxnLst>
              <a:rect l="0" t="0" r="r" b="b"/>
              <a:pathLst>
                <a:path w="12" h="70">
                  <a:moveTo>
                    <a:pt x="7" y="52"/>
                  </a:moveTo>
                  <a:lnTo>
                    <a:pt x="7" y="69"/>
                  </a:lnTo>
                  <a:lnTo>
                    <a:pt x="12" y="67"/>
                  </a:lnTo>
                  <a:lnTo>
                    <a:pt x="12" y="50"/>
                  </a:lnTo>
                  <a:lnTo>
                    <a:pt x="9" y="33"/>
                  </a:lnTo>
                  <a:lnTo>
                    <a:pt x="9" y="16"/>
                  </a:lnTo>
                  <a:lnTo>
                    <a:pt x="4" y="0"/>
                  </a:lnTo>
                  <a:lnTo>
                    <a:pt x="0" y="0"/>
                  </a:lnTo>
                  <a:lnTo>
                    <a:pt x="2" y="19"/>
                  </a:lnTo>
                  <a:lnTo>
                    <a:pt x="7" y="52"/>
                  </a:lnTo>
                  <a:close/>
                </a:path>
              </a:pathLst>
            </a:custGeom>
            <a:solidFill>
              <a:srgbClr val="3935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7" name="Freeform 2033"/>
            <p:cNvSpPr>
              <a:spLocks/>
            </p:cNvSpPr>
            <p:nvPr/>
          </p:nvSpPr>
          <p:spPr bwMode="auto">
            <a:xfrm>
              <a:off x="8702" y="2882"/>
              <a:ext cx="10" cy="70"/>
            </a:xfrm>
            <a:custGeom>
              <a:avLst/>
              <a:gdLst/>
              <a:ahLst/>
              <a:cxnLst>
                <a:cxn ang="0">
                  <a:pos x="4" y="0"/>
                </a:cxn>
                <a:cxn ang="0">
                  <a:pos x="0" y="0"/>
                </a:cxn>
                <a:cxn ang="0">
                  <a:pos x="2" y="19"/>
                </a:cxn>
                <a:cxn ang="0">
                  <a:pos x="4" y="35"/>
                </a:cxn>
                <a:cxn ang="0">
                  <a:pos x="4" y="69"/>
                </a:cxn>
                <a:cxn ang="0">
                  <a:pos x="9" y="67"/>
                </a:cxn>
                <a:cxn ang="0">
                  <a:pos x="9" y="33"/>
                </a:cxn>
                <a:cxn ang="0">
                  <a:pos x="4" y="0"/>
                </a:cxn>
              </a:cxnLst>
              <a:rect l="0" t="0" r="r" b="b"/>
              <a:pathLst>
                <a:path w="10" h="70">
                  <a:moveTo>
                    <a:pt x="4" y="0"/>
                  </a:moveTo>
                  <a:lnTo>
                    <a:pt x="0" y="0"/>
                  </a:lnTo>
                  <a:lnTo>
                    <a:pt x="2" y="19"/>
                  </a:lnTo>
                  <a:lnTo>
                    <a:pt x="4" y="35"/>
                  </a:lnTo>
                  <a:lnTo>
                    <a:pt x="4" y="69"/>
                  </a:lnTo>
                  <a:lnTo>
                    <a:pt x="9" y="67"/>
                  </a:lnTo>
                  <a:lnTo>
                    <a:pt x="9" y="33"/>
                  </a:lnTo>
                  <a:lnTo>
                    <a:pt x="4" y="0"/>
                  </a:lnTo>
                  <a:close/>
                </a:path>
              </a:pathLst>
            </a:custGeom>
            <a:solidFill>
              <a:srgbClr val="333539"/>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8" name="Freeform 2034"/>
            <p:cNvSpPr>
              <a:spLocks/>
            </p:cNvSpPr>
            <p:nvPr/>
          </p:nvSpPr>
          <p:spPr bwMode="auto">
            <a:xfrm>
              <a:off x="8594" y="1924"/>
              <a:ext cx="1008" cy="891"/>
            </a:xfrm>
            <a:custGeom>
              <a:avLst/>
              <a:gdLst/>
              <a:ahLst/>
              <a:cxnLst>
                <a:cxn ang="0">
                  <a:pos x="1006" y="407"/>
                </a:cxn>
                <a:cxn ang="0">
                  <a:pos x="993" y="337"/>
                </a:cxn>
                <a:cxn ang="0">
                  <a:pos x="968" y="271"/>
                </a:cxn>
                <a:cxn ang="0">
                  <a:pos x="932" y="210"/>
                </a:cxn>
                <a:cxn ang="0">
                  <a:pos x="886" y="155"/>
                </a:cxn>
                <a:cxn ang="0">
                  <a:pos x="832" y="107"/>
                </a:cxn>
                <a:cxn ang="0">
                  <a:pos x="769" y="66"/>
                </a:cxn>
                <a:cxn ang="0">
                  <a:pos x="700" y="34"/>
                </a:cxn>
                <a:cxn ang="0">
                  <a:pos x="625" y="12"/>
                </a:cxn>
                <a:cxn ang="0">
                  <a:pos x="545" y="1"/>
                </a:cxn>
                <a:cxn ang="0">
                  <a:pos x="462" y="1"/>
                </a:cxn>
                <a:cxn ang="0">
                  <a:pos x="382" y="12"/>
                </a:cxn>
                <a:cxn ang="0">
                  <a:pos x="307" y="34"/>
                </a:cxn>
                <a:cxn ang="0">
                  <a:pos x="238" y="66"/>
                </a:cxn>
                <a:cxn ang="0">
                  <a:pos x="175" y="107"/>
                </a:cxn>
                <a:cxn ang="0">
                  <a:pos x="121" y="155"/>
                </a:cxn>
                <a:cxn ang="0">
                  <a:pos x="75" y="210"/>
                </a:cxn>
                <a:cxn ang="0">
                  <a:pos x="39" y="271"/>
                </a:cxn>
                <a:cxn ang="0">
                  <a:pos x="14" y="337"/>
                </a:cxn>
                <a:cxn ang="0">
                  <a:pos x="1" y="407"/>
                </a:cxn>
                <a:cxn ang="0">
                  <a:pos x="1" y="480"/>
                </a:cxn>
                <a:cxn ang="0">
                  <a:pos x="14" y="550"/>
                </a:cxn>
                <a:cxn ang="0">
                  <a:pos x="39" y="617"/>
                </a:cxn>
                <a:cxn ang="0">
                  <a:pos x="75" y="678"/>
                </a:cxn>
                <a:cxn ang="0">
                  <a:pos x="121" y="733"/>
                </a:cxn>
                <a:cxn ang="0">
                  <a:pos x="175" y="782"/>
                </a:cxn>
                <a:cxn ang="0">
                  <a:pos x="238" y="823"/>
                </a:cxn>
                <a:cxn ang="0">
                  <a:pos x="307" y="855"/>
                </a:cxn>
                <a:cxn ang="0">
                  <a:pos x="382" y="877"/>
                </a:cxn>
                <a:cxn ang="0">
                  <a:pos x="462" y="888"/>
                </a:cxn>
                <a:cxn ang="0">
                  <a:pos x="545" y="888"/>
                </a:cxn>
                <a:cxn ang="0">
                  <a:pos x="625" y="877"/>
                </a:cxn>
                <a:cxn ang="0">
                  <a:pos x="700" y="855"/>
                </a:cxn>
                <a:cxn ang="0">
                  <a:pos x="769" y="823"/>
                </a:cxn>
                <a:cxn ang="0">
                  <a:pos x="832" y="782"/>
                </a:cxn>
                <a:cxn ang="0">
                  <a:pos x="886" y="733"/>
                </a:cxn>
                <a:cxn ang="0">
                  <a:pos x="932" y="678"/>
                </a:cxn>
                <a:cxn ang="0">
                  <a:pos x="968" y="617"/>
                </a:cxn>
                <a:cxn ang="0">
                  <a:pos x="993" y="550"/>
                </a:cxn>
                <a:cxn ang="0">
                  <a:pos x="1006" y="480"/>
                </a:cxn>
              </a:cxnLst>
              <a:rect l="0" t="0" r="r" b="b"/>
              <a:pathLst>
                <a:path w="1008" h="891">
                  <a:moveTo>
                    <a:pt x="1007" y="444"/>
                  </a:moveTo>
                  <a:lnTo>
                    <a:pt x="1006" y="407"/>
                  </a:lnTo>
                  <a:lnTo>
                    <a:pt x="1001" y="372"/>
                  </a:lnTo>
                  <a:lnTo>
                    <a:pt x="993" y="337"/>
                  </a:lnTo>
                  <a:lnTo>
                    <a:pt x="982" y="303"/>
                  </a:lnTo>
                  <a:lnTo>
                    <a:pt x="968" y="271"/>
                  </a:lnTo>
                  <a:lnTo>
                    <a:pt x="951" y="240"/>
                  </a:lnTo>
                  <a:lnTo>
                    <a:pt x="932" y="210"/>
                  </a:lnTo>
                  <a:lnTo>
                    <a:pt x="910" y="181"/>
                  </a:lnTo>
                  <a:lnTo>
                    <a:pt x="886" y="155"/>
                  </a:lnTo>
                  <a:lnTo>
                    <a:pt x="860" y="130"/>
                  </a:lnTo>
                  <a:lnTo>
                    <a:pt x="832" y="107"/>
                  </a:lnTo>
                  <a:lnTo>
                    <a:pt x="801" y="85"/>
                  </a:lnTo>
                  <a:lnTo>
                    <a:pt x="769" y="66"/>
                  </a:lnTo>
                  <a:lnTo>
                    <a:pt x="735" y="49"/>
                  </a:lnTo>
                  <a:lnTo>
                    <a:pt x="700" y="34"/>
                  </a:lnTo>
                  <a:lnTo>
                    <a:pt x="663" y="22"/>
                  </a:lnTo>
                  <a:lnTo>
                    <a:pt x="625" y="12"/>
                  </a:lnTo>
                  <a:lnTo>
                    <a:pt x="585" y="5"/>
                  </a:lnTo>
                  <a:lnTo>
                    <a:pt x="545" y="1"/>
                  </a:lnTo>
                  <a:lnTo>
                    <a:pt x="503" y="0"/>
                  </a:lnTo>
                  <a:lnTo>
                    <a:pt x="462" y="1"/>
                  </a:lnTo>
                  <a:lnTo>
                    <a:pt x="422" y="5"/>
                  </a:lnTo>
                  <a:lnTo>
                    <a:pt x="382" y="12"/>
                  </a:lnTo>
                  <a:lnTo>
                    <a:pt x="344" y="22"/>
                  </a:lnTo>
                  <a:lnTo>
                    <a:pt x="307" y="34"/>
                  </a:lnTo>
                  <a:lnTo>
                    <a:pt x="272" y="49"/>
                  </a:lnTo>
                  <a:lnTo>
                    <a:pt x="238" y="66"/>
                  </a:lnTo>
                  <a:lnTo>
                    <a:pt x="206" y="85"/>
                  </a:lnTo>
                  <a:lnTo>
                    <a:pt x="175" y="107"/>
                  </a:lnTo>
                  <a:lnTo>
                    <a:pt x="147" y="130"/>
                  </a:lnTo>
                  <a:lnTo>
                    <a:pt x="121" y="155"/>
                  </a:lnTo>
                  <a:lnTo>
                    <a:pt x="97" y="181"/>
                  </a:lnTo>
                  <a:lnTo>
                    <a:pt x="75" y="210"/>
                  </a:lnTo>
                  <a:lnTo>
                    <a:pt x="56" y="240"/>
                  </a:lnTo>
                  <a:lnTo>
                    <a:pt x="39" y="271"/>
                  </a:lnTo>
                  <a:lnTo>
                    <a:pt x="25" y="303"/>
                  </a:lnTo>
                  <a:lnTo>
                    <a:pt x="14" y="337"/>
                  </a:lnTo>
                  <a:lnTo>
                    <a:pt x="6" y="372"/>
                  </a:lnTo>
                  <a:lnTo>
                    <a:pt x="1" y="407"/>
                  </a:lnTo>
                  <a:lnTo>
                    <a:pt x="0" y="444"/>
                  </a:lnTo>
                  <a:lnTo>
                    <a:pt x="1" y="480"/>
                  </a:lnTo>
                  <a:lnTo>
                    <a:pt x="6" y="515"/>
                  </a:lnTo>
                  <a:lnTo>
                    <a:pt x="14" y="550"/>
                  </a:lnTo>
                  <a:lnTo>
                    <a:pt x="25" y="584"/>
                  </a:lnTo>
                  <a:lnTo>
                    <a:pt x="39" y="617"/>
                  </a:lnTo>
                  <a:lnTo>
                    <a:pt x="56" y="648"/>
                  </a:lnTo>
                  <a:lnTo>
                    <a:pt x="75" y="678"/>
                  </a:lnTo>
                  <a:lnTo>
                    <a:pt x="97" y="706"/>
                  </a:lnTo>
                  <a:lnTo>
                    <a:pt x="121" y="733"/>
                  </a:lnTo>
                  <a:lnTo>
                    <a:pt x="147" y="759"/>
                  </a:lnTo>
                  <a:lnTo>
                    <a:pt x="175" y="782"/>
                  </a:lnTo>
                  <a:lnTo>
                    <a:pt x="206" y="803"/>
                  </a:lnTo>
                  <a:lnTo>
                    <a:pt x="238" y="823"/>
                  </a:lnTo>
                  <a:lnTo>
                    <a:pt x="272" y="840"/>
                  </a:lnTo>
                  <a:lnTo>
                    <a:pt x="307" y="855"/>
                  </a:lnTo>
                  <a:lnTo>
                    <a:pt x="344" y="867"/>
                  </a:lnTo>
                  <a:lnTo>
                    <a:pt x="382" y="877"/>
                  </a:lnTo>
                  <a:lnTo>
                    <a:pt x="422" y="884"/>
                  </a:lnTo>
                  <a:lnTo>
                    <a:pt x="462" y="888"/>
                  </a:lnTo>
                  <a:lnTo>
                    <a:pt x="503" y="890"/>
                  </a:lnTo>
                  <a:lnTo>
                    <a:pt x="545" y="888"/>
                  </a:lnTo>
                  <a:lnTo>
                    <a:pt x="585" y="884"/>
                  </a:lnTo>
                  <a:lnTo>
                    <a:pt x="625" y="877"/>
                  </a:lnTo>
                  <a:lnTo>
                    <a:pt x="663" y="867"/>
                  </a:lnTo>
                  <a:lnTo>
                    <a:pt x="700" y="855"/>
                  </a:lnTo>
                  <a:lnTo>
                    <a:pt x="735" y="840"/>
                  </a:lnTo>
                  <a:lnTo>
                    <a:pt x="769" y="823"/>
                  </a:lnTo>
                  <a:lnTo>
                    <a:pt x="801" y="803"/>
                  </a:lnTo>
                  <a:lnTo>
                    <a:pt x="832" y="782"/>
                  </a:lnTo>
                  <a:lnTo>
                    <a:pt x="860" y="759"/>
                  </a:lnTo>
                  <a:lnTo>
                    <a:pt x="886" y="733"/>
                  </a:lnTo>
                  <a:lnTo>
                    <a:pt x="910" y="706"/>
                  </a:lnTo>
                  <a:lnTo>
                    <a:pt x="932" y="678"/>
                  </a:lnTo>
                  <a:lnTo>
                    <a:pt x="951" y="648"/>
                  </a:lnTo>
                  <a:lnTo>
                    <a:pt x="968" y="617"/>
                  </a:lnTo>
                  <a:lnTo>
                    <a:pt x="982" y="584"/>
                  </a:lnTo>
                  <a:lnTo>
                    <a:pt x="993" y="550"/>
                  </a:lnTo>
                  <a:lnTo>
                    <a:pt x="1001" y="515"/>
                  </a:lnTo>
                  <a:lnTo>
                    <a:pt x="1006" y="480"/>
                  </a:lnTo>
                  <a:lnTo>
                    <a:pt x="1007" y="444"/>
                  </a:lnTo>
                  <a:close/>
                </a:path>
              </a:pathLst>
            </a:custGeom>
            <a:noFill/>
            <a:ln w="13220">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9" name="Freeform 2035"/>
            <p:cNvSpPr>
              <a:spLocks/>
            </p:cNvSpPr>
            <p:nvPr/>
          </p:nvSpPr>
          <p:spPr bwMode="auto">
            <a:xfrm>
              <a:off x="9768" y="2640"/>
              <a:ext cx="153" cy="112"/>
            </a:xfrm>
            <a:custGeom>
              <a:avLst/>
              <a:gdLst/>
              <a:ahLst/>
              <a:cxnLst>
                <a:cxn ang="0">
                  <a:pos x="153" y="0"/>
                </a:cxn>
                <a:cxn ang="0">
                  <a:pos x="139" y="21"/>
                </a:cxn>
                <a:cxn ang="0">
                  <a:pos x="122" y="45"/>
                </a:cxn>
                <a:cxn ang="0">
                  <a:pos x="93" y="84"/>
                </a:cxn>
                <a:cxn ang="0">
                  <a:pos x="79" y="95"/>
                </a:cxn>
                <a:cxn ang="0">
                  <a:pos x="72" y="103"/>
                </a:cxn>
                <a:cxn ang="0">
                  <a:pos x="64" y="107"/>
                </a:cxn>
                <a:cxn ang="0">
                  <a:pos x="60" y="110"/>
                </a:cxn>
                <a:cxn ang="0">
                  <a:pos x="52" y="112"/>
                </a:cxn>
                <a:cxn ang="0">
                  <a:pos x="40" y="112"/>
                </a:cxn>
                <a:cxn ang="0">
                  <a:pos x="36" y="107"/>
                </a:cxn>
                <a:cxn ang="0">
                  <a:pos x="31" y="100"/>
                </a:cxn>
                <a:cxn ang="0">
                  <a:pos x="24" y="91"/>
                </a:cxn>
                <a:cxn ang="0">
                  <a:pos x="9" y="47"/>
                </a:cxn>
                <a:cxn ang="0">
                  <a:pos x="0" y="14"/>
                </a:cxn>
              </a:cxnLst>
              <a:rect l="0" t="0" r="r" b="b"/>
              <a:pathLst>
                <a:path w="153" h="112">
                  <a:moveTo>
                    <a:pt x="153" y="0"/>
                  </a:moveTo>
                  <a:lnTo>
                    <a:pt x="139" y="21"/>
                  </a:lnTo>
                  <a:lnTo>
                    <a:pt x="122" y="45"/>
                  </a:lnTo>
                  <a:lnTo>
                    <a:pt x="93" y="84"/>
                  </a:lnTo>
                  <a:lnTo>
                    <a:pt x="79" y="95"/>
                  </a:lnTo>
                  <a:lnTo>
                    <a:pt x="72" y="103"/>
                  </a:lnTo>
                  <a:lnTo>
                    <a:pt x="64" y="107"/>
                  </a:lnTo>
                  <a:lnTo>
                    <a:pt x="60" y="110"/>
                  </a:lnTo>
                  <a:lnTo>
                    <a:pt x="52" y="112"/>
                  </a:lnTo>
                  <a:lnTo>
                    <a:pt x="40" y="112"/>
                  </a:lnTo>
                  <a:lnTo>
                    <a:pt x="36" y="107"/>
                  </a:lnTo>
                  <a:lnTo>
                    <a:pt x="31" y="100"/>
                  </a:lnTo>
                  <a:lnTo>
                    <a:pt x="24" y="91"/>
                  </a:lnTo>
                  <a:lnTo>
                    <a:pt x="9" y="47"/>
                  </a:lnTo>
                  <a:lnTo>
                    <a:pt x="0" y="14"/>
                  </a:lnTo>
                </a:path>
              </a:pathLst>
            </a:custGeom>
            <a:noFill/>
            <a:ln w="440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0" name="Freeform 2036"/>
            <p:cNvSpPr>
              <a:spLocks/>
            </p:cNvSpPr>
            <p:nvPr/>
          </p:nvSpPr>
          <p:spPr bwMode="auto">
            <a:xfrm>
              <a:off x="9734" y="2584"/>
              <a:ext cx="72" cy="80"/>
            </a:xfrm>
            <a:custGeom>
              <a:avLst/>
              <a:gdLst/>
              <a:ahLst/>
              <a:cxnLst>
                <a:cxn ang="0">
                  <a:pos x="71" y="64"/>
                </a:cxn>
                <a:cxn ang="0">
                  <a:pos x="19" y="0"/>
                </a:cxn>
                <a:cxn ang="0">
                  <a:pos x="0" y="79"/>
                </a:cxn>
                <a:cxn ang="0">
                  <a:pos x="71" y="64"/>
                </a:cxn>
              </a:cxnLst>
              <a:rect l="0" t="0" r="r" b="b"/>
              <a:pathLst>
                <a:path w="72" h="80">
                  <a:moveTo>
                    <a:pt x="71" y="64"/>
                  </a:moveTo>
                  <a:lnTo>
                    <a:pt x="19" y="0"/>
                  </a:lnTo>
                  <a:lnTo>
                    <a:pt x="0" y="79"/>
                  </a:lnTo>
                  <a:lnTo>
                    <a:pt x="71" y="64"/>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1" name="Freeform 2037"/>
            <p:cNvSpPr>
              <a:spLocks/>
            </p:cNvSpPr>
            <p:nvPr/>
          </p:nvSpPr>
          <p:spPr bwMode="auto">
            <a:xfrm>
              <a:off x="9081" y="2306"/>
              <a:ext cx="377" cy="228"/>
            </a:xfrm>
            <a:custGeom>
              <a:avLst/>
              <a:gdLst/>
              <a:ahLst/>
              <a:cxnLst>
                <a:cxn ang="0">
                  <a:pos x="0" y="0"/>
                </a:cxn>
                <a:cxn ang="0">
                  <a:pos x="14" y="71"/>
                </a:cxn>
                <a:cxn ang="0">
                  <a:pos x="23" y="105"/>
                </a:cxn>
                <a:cxn ang="0">
                  <a:pos x="33" y="136"/>
                </a:cxn>
                <a:cxn ang="0">
                  <a:pos x="48" y="165"/>
                </a:cxn>
                <a:cxn ang="0">
                  <a:pos x="57" y="177"/>
                </a:cxn>
                <a:cxn ang="0">
                  <a:pos x="64" y="189"/>
                </a:cxn>
                <a:cxn ang="0">
                  <a:pos x="74" y="201"/>
                </a:cxn>
                <a:cxn ang="0">
                  <a:pos x="98" y="215"/>
                </a:cxn>
                <a:cxn ang="0">
                  <a:pos x="112" y="223"/>
                </a:cxn>
                <a:cxn ang="0">
                  <a:pos x="122" y="225"/>
                </a:cxn>
                <a:cxn ang="0">
                  <a:pos x="134" y="227"/>
                </a:cxn>
                <a:cxn ang="0">
                  <a:pos x="163" y="227"/>
                </a:cxn>
                <a:cxn ang="0">
                  <a:pos x="196" y="225"/>
                </a:cxn>
                <a:cxn ang="0">
                  <a:pos x="232" y="218"/>
                </a:cxn>
                <a:cxn ang="0">
                  <a:pos x="271" y="211"/>
                </a:cxn>
                <a:cxn ang="0">
                  <a:pos x="307" y="203"/>
                </a:cxn>
                <a:cxn ang="0">
                  <a:pos x="343" y="194"/>
                </a:cxn>
                <a:cxn ang="0">
                  <a:pos x="376" y="184"/>
                </a:cxn>
              </a:cxnLst>
              <a:rect l="0" t="0" r="r" b="b"/>
              <a:pathLst>
                <a:path w="377" h="228">
                  <a:moveTo>
                    <a:pt x="0" y="0"/>
                  </a:moveTo>
                  <a:lnTo>
                    <a:pt x="14" y="71"/>
                  </a:lnTo>
                  <a:lnTo>
                    <a:pt x="23" y="105"/>
                  </a:lnTo>
                  <a:lnTo>
                    <a:pt x="33" y="136"/>
                  </a:lnTo>
                  <a:lnTo>
                    <a:pt x="48" y="165"/>
                  </a:lnTo>
                  <a:lnTo>
                    <a:pt x="57" y="177"/>
                  </a:lnTo>
                  <a:lnTo>
                    <a:pt x="64" y="189"/>
                  </a:lnTo>
                  <a:lnTo>
                    <a:pt x="74" y="201"/>
                  </a:lnTo>
                  <a:lnTo>
                    <a:pt x="98" y="215"/>
                  </a:lnTo>
                  <a:lnTo>
                    <a:pt x="112" y="223"/>
                  </a:lnTo>
                  <a:lnTo>
                    <a:pt x="122" y="225"/>
                  </a:lnTo>
                  <a:lnTo>
                    <a:pt x="134" y="227"/>
                  </a:lnTo>
                  <a:lnTo>
                    <a:pt x="163" y="227"/>
                  </a:lnTo>
                  <a:lnTo>
                    <a:pt x="196" y="225"/>
                  </a:lnTo>
                  <a:lnTo>
                    <a:pt x="232" y="218"/>
                  </a:lnTo>
                  <a:lnTo>
                    <a:pt x="271" y="211"/>
                  </a:lnTo>
                  <a:lnTo>
                    <a:pt x="307" y="203"/>
                  </a:lnTo>
                  <a:lnTo>
                    <a:pt x="343" y="194"/>
                  </a:lnTo>
                  <a:lnTo>
                    <a:pt x="376" y="184"/>
                  </a:lnTo>
                </a:path>
              </a:pathLst>
            </a:custGeom>
            <a:noFill/>
            <a:ln w="4406">
              <a:solidFill>
                <a:srgbClr val="000000"/>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2" name="Freeform 2038"/>
            <p:cNvSpPr>
              <a:spLocks/>
            </p:cNvSpPr>
            <p:nvPr/>
          </p:nvSpPr>
          <p:spPr bwMode="auto">
            <a:xfrm>
              <a:off x="9451" y="2457"/>
              <a:ext cx="79" cy="70"/>
            </a:xfrm>
            <a:custGeom>
              <a:avLst/>
              <a:gdLst/>
              <a:ahLst/>
              <a:cxnLst>
                <a:cxn ang="0">
                  <a:pos x="16" y="69"/>
                </a:cxn>
                <a:cxn ang="0">
                  <a:pos x="79" y="16"/>
                </a:cxn>
                <a:cxn ang="0">
                  <a:pos x="0" y="0"/>
                </a:cxn>
                <a:cxn ang="0">
                  <a:pos x="16" y="69"/>
                </a:cxn>
              </a:cxnLst>
              <a:rect l="0" t="0" r="r" b="b"/>
              <a:pathLst>
                <a:path w="79" h="70">
                  <a:moveTo>
                    <a:pt x="16" y="69"/>
                  </a:moveTo>
                  <a:lnTo>
                    <a:pt x="79" y="16"/>
                  </a:lnTo>
                  <a:lnTo>
                    <a:pt x="0" y="0"/>
                  </a:lnTo>
                  <a:lnTo>
                    <a:pt x="16" y="69"/>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879" name="Text Box 2039"/>
          <p:cNvSpPr txBox="1">
            <a:spLocks noChangeArrowheads="1"/>
          </p:cNvSpPr>
          <p:nvPr/>
        </p:nvSpPr>
        <p:spPr bwMode="auto">
          <a:xfrm>
            <a:off x="990600" y="5257800"/>
            <a:ext cx="1685925" cy="115411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marL="0" lvl="0" indent="0" eaLnBrk="1" fontAlgn="base" latinLnBrk="0" hangingPunct="1">
              <a:lnSpc>
                <a:spcPct val="80000"/>
              </a:lnSpc>
              <a:spcBef>
                <a:spcPct val="0"/>
              </a:spcBef>
              <a:spcAft>
                <a:spcPct val="0"/>
              </a:spcAft>
              <a:tabLst/>
            </a:pPr>
            <a:endParaRPr kumimoji="0" lang="en-US" sz="1000" b="0" i="0" u="none" strike="noStrike" cap="none" normalizeH="0" baseline="0" dirty="0" smtClean="0">
              <a:ln>
                <a:noFill/>
              </a:ln>
              <a:solidFill>
                <a:schemeClr val="tx1"/>
              </a:solidFill>
              <a:effectLst/>
              <a:latin typeface="Times New Roman" pitchFamily="18" charset="0"/>
            </a:endParaRPr>
          </a:p>
          <a:p>
            <a:pPr marL="457200" marR="2209800" lvl="1" indent="0" algn="l" defTabSz="914400" rtl="0" eaLnBrk="1" fontAlgn="base" latinLnBrk="0" hangingPunct="1">
              <a:lnSpc>
                <a:spcPct val="100000"/>
              </a:lnSpc>
              <a:spcBef>
                <a:spcPct val="0"/>
              </a:spcBef>
              <a:spcAft>
                <a:spcPct val="0"/>
              </a:spcAft>
              <a:buClrTx/>
              <a:buSzTx/>
              <a:buFontTx/>
              <a:buNone/>
              <a:tabLst/>
            </a:pPr>
            <a:endParaRPr kumimoji="0" lang="en-US" sz="700" b="0" i="0" u="none" strike="noStrike" cap="none" normalizeH="0" baseline="0" dirty="0" smtClean="0">
              <a:ln>
                <a:noFill/>
              </a:ln>
              <a:solidFill>
                <a:schemeClr val="tx1"/>
              </a:solidFill>
              <a:effectLst/>
              <a:latin typeface="Times New Roman" pitchFamily="18" charset="0"/>
            </a:endParaRPr>
          </a:p>
          <a:p>
            <a:pPr marL="914400" marR="317500" lvl="2" indent="0" algn="r" defTabSz="914400" rtl="0" eaLnBrk="1" fontAlgn="base" latinLnBrk="0" hangingPunct="1">
              <a:lnSpc>
                <a:spcPct val="64000"/>
              </a:lnSpc>
              <a:spcBef>
                <a:spcPct val="0"/>
              </a:spcBef>
              <a:spcAft>
                <a:spcPct val="0"/>
              </a:spcAft>
              <a:buClrTx/>
              <a:buSzTx/>
              <a:buFontTx/>
              <a:buNone/>
              <a:tabLst/>
            </a:pPr>
            <a:endParaRPr kumimoji="0" lang="en-US" sz="700" b="0" i="0" u="none" strike="noStrike" cap="none" normalizeH="0" baseline="0" dirty="0" smtClean="0">
              <a:ln>
                <a:noFill/>
              </a:ln>
              <a:solidFill>
                <a:schemeClr val="tx1"/>
              </a:solidFill>
              <a:effectLst/>
              <a:latin typeface="Times New Roman" pitchFamily="18" charset="0"/>
            </a:endParaRPr>
          </a:p>
          <a:p>
            <a:pPr marL="914400" marR="703263" lvl="2" indent="0" algn="r" defTabSz="914400" rtl="0" eaLnBrk="1" fontAlgn="base" latinLnBrk="0" hangingPunct="1">
              <a:lnSpc>
                <a:spcPct val="100000"/>
              </a:lnSpc>
              <a:spcBef>
                <a:spcPts val="38"/>
              </a:spcBef>
              <a:spcAft>
                <a:spcPct val="0"/>
              </a:spcAft>
              <a:buClrTx/>
              <a:buSzTx/>
              <a:buFontTx/>
              <a:buNone/>
              <a:tabLst/>
            </a:pPr>
            <a:r>
              <a:rPr kumimoji="0" lang="en-US" sz="700" b="0" i="0" u="none" strike="noStrike" cap="none" normalizeH="0" baseline="0" dirty="0" smtClean="0">
                <a:ln>
                  <a:noFill/>
                </a:ln>
                <a:solidFill>
                  <a:schemeClr val="tx1"/>
                </a:solidFill>
                <a:effectLst/>
                <a:latin typeface="Times New Roman" pitchFamily="18" charset="0"/>
              </a:rPr>
              <a:t>ring</a:t>
            </a:r>
          </a:p>
          <a:p>
            <a:pPr marL="0" lvl="0" indent="0" eaLnBrk="1" fontAlgn="base" latinLnBrk="0" hangingPunct="1">
              <a:lnSpc>
                <a:spcPct val="48000"/>
              </a:lnSpc>
              <a:spcBef>
                <a:spcPts val="25"/>
              </a:spcBef>
              <a:spcAft>
                <a:spcPct val="0"/>
              </a:spcAft>
              <a:tabLst/>
            </a:pPr>
            <a:endParaRPr kumimoji="0" lang="en-US" sz="600" b="0" i="0" u="none" strike="noStrike" cap="none" normalizeH="0" baseline="0" dirty="0" smtClean="0">
              <a:ln>
                <a:noFill/>
              </a:ln>
              <a:solidFill>
                <a:schemeClr val="tx1"/>
              </a:solidFill>
              <a:effectLst/>
              <a:latin typeface="Times New Roman" pitchFamily="18" charset="0"/>
            </a:endParaRPr>
          </a:p>
          <a:p>
            <a:pPr marL="0" lvl="0" indent="0" eaLnBrk="1" fontAlgn="base" latinLnBrk="0" hangingPunct="1">
              <a:lnSpc>
                <a:spcPct val="80000"/>
              </a:lnSpc>
              <a:spcBef>
                <a:spcPct val="0"/>
              </a:spcBef>
              <a:spcAft>
                <a:spcPct val="0"/>
              </a:spcAft>
              <a:tabLst/>
            </a:pPr>
            <a:endParaRPr kumimoji="0" lang="en-US" sz="1000" b="0" i="0" u="none" strike="noStrike" cap="none" normalizeH="0" baseline="0" dirty="0" smtClean="0">
              <a:ln>
                <a:noFill/>
              </a:ln>
              <a:solidFill>
                <a:schemeClr val="tx1"/>
              </a:solidFill>
              <a:effectLst/>
              <a:latin typeface="Times New Roman" pitchFamily="18" charset="0"/>
            </a:endParaRPr>
          </a:p>
          <a:p>
            <a:pPr marL="457200" lvl="1" indent="-457200" eaLnBrk="1" fontAlgn="base" latinLnBrk="0" hangingPunct="1">
              <a:lnSpc>
                <a:spcPct val="100000"/>
              </a:lnSpc>
              <a:spcBef>
                <a:spcPct val="0"/>
              </a:spcBef>
              <a:spcAft>
                <a:spcPct val="0"/>
              </a:spcAft>
              <a:tabLst/>
            </a:pPr>
            <a:endParaRPr kumimoji="0" lang="en-US" sz="1800" b="0" i="0" u="none" strike="noStrike" cap="none" normalizeH="0" baseline="0" dirty="0" smtClean="0">
              <a:ln>
                <a:noFill/>
              </a:ln>
              <a:solidFill>
                <a:schemeClr val="tx1"/>
              </a:solidFill>
              <a:effectLst/>
              <a:latin typeface="Arial" pitchFamily="34" charset="0"/>
            </a:endParaRPr>
          </a:p>
        </p:txBody>
      </p:sp>
      <p:sp>
        <p:nvSpPr>
          <p:cNvPr id="10880" name="TextBox 10879"/>
          <p:cNvSpPr txBox="1"/>
          <p:nvPr/>
        </p:nvSpPr>
        <p:spPr>
          <a:xfrm>
            <a:off x="914400" y="6477000"/>
            <a:ext cx="2362200" cy="261610"/>
          </a:xfrm>
          <a:prstGeom prst="rect">
            <a:avLst/>
          </a:prstGeom>
          <a:noFill/>
        </p:spPr>
        <p:txBody>
          <a:bodyPr wrap="square" rtlCol="0">
            <a:spAutoFit/>
          </a:bodyPr>
          <a:lstStyle/>
          <a:p>
            <a:r>
              <a:rPr lang="en-US" sz="1100" dirty="0" smtClean="0"/>
              <a:t>SELF HEALING NETWORK</a:t>
            </a:r>
            <a:endParaRPr lang="en-US" sz="1100" dirty="0"/>
          </a:p>
        </p:txBody>
      </p:sp>
      <p:sp>
        <p:nvSpPr>
          <p:cNvPr id="10882" name="TextBox 10881"/>
          <p:cNvSpPr txBox="1"/>
          <p:nvPr/>
        </p:nvSpPr>
        <p:spPr>
          <a:xfrm>
            <a:off x="228600" y="228600"/>
            <a:ext cx="9982200" cy="769441"/>
          </a:xfrm>
          <a:prstGeom prst="rect">
            <a:avLst/>
          </a:prstGeom>
          <a:noFill/>
        </p:spPr>
        <p:txBody>
          <a:bodyPr wrap="square" rtlCol="0">
            <a:spAutoFit/>
          </a:bodyPr>
          <a:lstStyle/>
          <a:p>
            <a:r>
              <a:rPr lang="en-US" sz="4400" dirty="0" smtClean="0"/>
              <a:t>NETWORK TOPOLOGIES</a:t>
            </a:r>
            <a:endParaRPr lang="en-US" sz="4400"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10882"/>
                                        </p:tgtEl>
                                        <p:attrNameLst>
                                          <p:attrName>style.visibility</p:attrName>
                                        </p:attrNameLst>
                                      </p:cBhvr>
                                      <p:to>
                                        <p:strVal val="visible"/>
                                      </p:to>
                                    </p:set>
                                    <p:anim calcmode="lin" valueType="num">
                                      <p:cBhvr>
                                        <p:cTn id="7" dur="1000" fill="hold"/>
                                        <p:tgtEl>
                                          <p:spTgt spid="10882"/>
                                        </p:tgtEl>
                                        <p:attrNameLst>
                                          <p:attrName>ppt_w</p:attrName>
                                        </p:attrNameLst>
                                      </p:cBhvr>
                                      <p:tavLst>
                                        <p:tav tm="0">
                                          <p:val>
                                            <p:strVal val="#ppt_w+.3"/>
                                          </p:val>
                                        </p:tav>
                                        <p:tav tm="100000">
                                          <p:val>
                                            <p:strVal val="#ppt_w"/>
                                          </p:val>
                                        </p:tav>
                                      </p:tavLst>
                                    </p:anim>
                                    <p:anim calcmode="lin" valueType="num">
                                      <p:cBhvr>
                                        <p:cTn id="8" dur="1000" fill="hold"/>
                                        <p:tgtEl>
                                          <p:spTgt spid="10882"/>
                                        </p:tgtEl>
                                        <p:attrNameLst>
                                          <p:attrName>ppt_h</p:attrName>
                                        </p:attrNameLst>
                                      </p:cBhvr>
                                      <p:tavLst>
                                        <p:tav tm="0">
                                          <p:val>
                                            <p:strVal val="#ppt_h"/>
                                          </p:val>
                                        </p:tav>
                                        <p:tav tm="100000">
                                          <p:val>
                                            <p:strVal val="#ppt_h"/>
                                          </p:val>
                                        </p:tav>
                                      </p:tavLst>
                                    </p:anim>
                                    <p:animEffect transition="in" filter="fade">
                                      <p:cBhvr>
                                        <p:cTn id="9" dur="1000"/>
                                        <p:tgtEl>
                                          <p:spTgt spid="10882"/>
                                        </p:tgtEl>
                                      </p:cBhvr>
                                    </p:animEffect>
                                  </p:childTnLst>
                                </p:cTn>
                              </p:par>
                            </p:childTnLst>
                          </p:cTn>
                        </p:par>
                        <p:par>
                          <p:cTn id="10" fill="hold">
                            <p:stCondLst>
                              <p:cond delay="1000"/>
                            </p:stCondLst>
                            <p:childTnLst>
                              <p:par>
                                <p:cTn id="11" presetID="53" presetClass="entr" presetSubtype="0" fill="hold" nodeType="afterEffect">
                                  <p:stCondLst>
                                    <p:cond delay="0"/>
                                  </p:stCondLst>
                                  <p:childTnLst>
                                    <p:set>
                                      <p:cBhvr>
                                        <p:cTn id="12" dur="1" fill="hold">
                                          <p:stCondLst>
                                            <p:cond delay="0"/>
                                          </p:stCondLst>
                                        </p:cTn>
                                        <p:tgtEl>
                                          <p:spTgt spid="8873"/>
                                        </p:tgtEl>
                                        <p:attrNameLst>
                                          <p:attrName>style.visibility</p:attrName>
                                        </p:attrNameLst>
                                      </p:cBhvr>
                                      <p:to>
                                        <p:strVal val="visible"/>
                                      </p:to>
                                    </p:set>
                                    <p:anim calcmode="lin" valueType="num">
                                      <p:cBhvr>
                                        <p:cTn id="13" dur="500" fill="hold"/>
                                        <p:tgtEl>
                                          <p:spTgt spid="8873"/>
                                        </p:tgtEl>
                                        <p:attrNameLst>
                                          <p:attrName>ppt_w</p:attrName>
                                        </p:attrNameLst>
                                      </p:cBhvr>
                                      <p:tavLst>
                                        <p:tav tm="0">
                                          <p:val>
                                            <p:fltVal val="0"/>
                                          </p:val>
                                        </p:tav>
                                        <p:tav tm="100000">
                                          <p:val>
                                            <p:strVal val="#ppt_w"/>
                                          </p:val>
                                        </p:tav>
                                      </p:tavLst>
                                    </p:anim>
                                    <p:anim calcmode="lin" valueType="num">
                                      <p:cBhvr>
                                        <p:cTn id="14" dur="500" fill="hold"/>
                                        <p:tgtEl>
                                          <p:spTgt spid="8873"/>
                                        </p:tgtEl>
                                        <p:attrNameLst>
                                          <p:attrName>ppt_h</p:attrName>
                                        </p:attrNameLst>
                                      </p:cBhvr>
                                      <p:tavLst>
                                        <p:tav tm="0">
                                          <p:val>
                                            <p:fltVal val="0"/>
                                          </p:val>
                                        </p:tav>
                                        <p:tav tm="100000">
                                          <p:val>
                                            <p:strVal val="#ppt_h"/>
                                          </p:val>
                                        </p:tav>
                                      </p:tavLst>
                                    </p:anim>
                                    <p:animEffect transition="in" filter="fade">
                                      <p:cBhvr>
                                        <p:cTn id="15" dur="500"/>
                                        <p:tgtEl>
                                          <p:spTgt spid="8873"/>
                                        </p:tgtEl>
                                      </p:cBhvr>
                                    </p:animEffect>
                                  </p:childTnLst>
                                </p:cTn>
                              </p:par>
                              <p:par>
                                <p:cTn id="16" presetID="53" presetClass="entr" presetSubtype="0" fill="hold" grpId="0" nodeType="withEffect">
                                  <p:stCondLst>
                                    <p:cond delay="0"/>
                                  </p:stCondLst>
                                  <p:childTnLst>
                                    <p:set>
                                      <p:cBhvr>
                                        <p:cTn id="17" dur="1" fill="hold">
                                          <p:stCondLst>
                                            <p:cond delay="0"/>
                                          </p:stCondLst>
                                        </p:cTn>
                                        <p:tgtEl>
                                          <p:spTgt spid="10880"/>
                                        </p:tgtEl>
                                        <p:attrNameLst>
                                          <p:attrName>style.visibility</p:attrName>
                                        </p:attrNameLst>
                                      </p:cBhvr>
                                      <p:to>
                                        <p:strVal val="visible"/>
                                      </p:to>
                                    </p:set>
                                    <p:anim calcmode="lin" valueType="num">
                                      <p:cBhvr>
                                        <p:cTn id="18" dur="500" fill="hold"/>
                                        <p:tgtEl>
                                          <p:spTgt spid="10880"/>
                                        </p:tgtEl>
                                        <p:attrNameLst>
                                          <p:attrName>ppt_w</p:attrName>
                                        </p:attrNameLst>
                                      </p:cBhvr>
                                      <p:tavLst>
                                        <p:tav tm="0">
                                          <p:val>
                                            <p:fltVal val="0"/>
                                          </p:val>
                                        </p:tav>
                                        <p:tav tm="100000">
                                          <p:val>
                                            <p:strVal val="#ppt_w"/>
                                          </p:val>
                                        </p:tav>
                                      </p:tavLst>
                                    </p:anim>
                                    <p:anim calcmode="lin" valueType="num">
                                      <p:cBhvr>
                                        <p:cTn id="19" dur="500" fill="hold"/>
                                        <p:tgtEl>
                                          <p:spTgt spid="10880"/>
                                        </p:tgtEl>
                                        <p:attrNameLst>
                                          <p:attrName>ppt_h</p:attrName>
                                        </p:attrNameLst>
                                      </p:cBhvr>
                                      <p:tavLst>
                                        <p:tav tm="0">
                                          <p:val>
                                            <p:fltVal val="0"/>
                                          </p:val>
                                        </p:tav>
                                        <p:tav tm="100000">
                                          <p:val>
                                            <p:strVal val="#ppt_h"/>
                                          </p:val>
                                        </p:tav>
                                      </p:tavLst>
                                    </p:anim>
                                    <p:animEffect transition="in" filter="fade">
                                      <p:cBhvr>
                                        <p:cTn id="20" dur="500"/>
                                        <p:tgtEl>
                                          <p:spTgt spid="10880"/>
                                        </p:tgtEl>
                                      </p:cBhvr>
                                    </p:animEffect>
                                  </p:childTnLst>
                                </p:cTn>
                              </p:par>
                              <p:par>
                                <p:cTn id="21" presetID="53"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500" fill="hold"/>
                                        <p:tgtEl>
                                          <p:spTgt spid="3"/>
                                        </p:tgtEl>
                                        <p:attrNameLst>
                                          <p:attrName>ppt_w</p:attrName>
                                        </p:attrNameLst>
                                      </p:cBhvr>
                                      <p:tavLst>
                                        <p:tav tm="0">
                                          <p:val>
                                            <p:fltVal val="0"/>
                                          </p:val>
                                        </p:tav>
                                        <p:tav tm="100000">
                                          <p:val>
                                            <p:strVal val="#ppt_w"/>
                                          </p:val>
                                        </p:tav>
                                      </p:tavLst>
                                    </p:anim>
                                    <p:anim calcmode="lin" valueType="num">
                                      <p:cBhvr>
                                        <p:cTn id="24" dur="500" fill="hold"/>
                                        <p:tgtEl>
                                          <p:spTgt spid="3"/>
                                        </p:tgtEl>
                                        <p:attrNameLst>
                                          <p:attrName>ppt_h</p:attrName>
                                        </p:attrNameLst>
                                      </p:cBhvr>
                                      <p:tavLst>
                                        <p:tav tm="0">
                                          <p:val>
                                            <p:fltVal val="0"/>
                                          </p:val>
                                        </p:tav>
                                        <p:tav tm="100000">
                                          <p:val>
                                            <p:strVal val="#ppt_h"/>
                                          </p:val>
                                        </p:tav>
                                      </p:tavLst>
                                    </p:anim>
                                    <p:animEffect transition="in" filter="fade">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80" grpId="0"/>
      <p:bldP spid="1088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ChangeArrowheads="1"/>
          </p:cNvSpPr>
          <p:nvPr>
            <p:ph type="title"/>
          </p:nvPr>
        </p:nvSpPr>
        <p:spPr>
          <a:xfrm>
            <a:off x="457200" y="704088"/>
            <a:ext cx="8229600" cy="438912"/>
          </a:xfrm>
        </p:spPr>
        <p:txBody>
          <a:bodyPr>
            <a:normAutofit fontScale="90000"/>
          </a:bodyPr>
          <a:lstStyle/>
          <a:p>
            <a:r>
              <a:rPr lang="en-US" dirty="0"/>
              <a:t>Sample Application Space</a:t>
            </a:r>
          </a:p>
        </p:txBody>
      </p:sp>
      <p:sp>
        <p:nvSpPr>
          <p:cNvPr id="350211" name="Rectangle 3"/>
          <p:cNvSpPr>
            <a:spLocks noGrp="1" noChangeArrowheads="1"/>
          </p:cNvSpPr>
          <p:nvPr>
            <p:ph idx="1"/>
          </p:nvPr>
        </p:nvSpPr>
        <p:spPr>
          <a:xfrm>
            <a:off x="381000" y="1676400"/>
            <a:ext cx="8534400" cy="4495800"/>
          </a:xfrm>
        </p:spPr>
        <p:txBody>
          <a:bodyPr>
            <a:normAutofit fontScale="92500" lnSpcReduction="10000"/>
          </a:bodyPr>
          <a:lstStyle/>
          <a:p>
            <a:r>
              <a:rPr lang="en-US" b="0" dirty="0"/>
              <a:t>Monitoring Apps</a:t>
            </a:r>
          </a:p>
          <a:p>
            <a:pPr lvl="1"/>
            <a:r>
              <a:rPr lang="en-US" b="0" dirty="0"/>
              <a:t>Structural/Earthquake/Weather/Habitat monitoring</a:t>
            </a:r>
          </a:p>
          <a:p>
            <a:pPr lvl="1"/>
            <a:r>
              <a:rPr lang="en-US" b="0" dirty="0"/>
              <a:t>Building/Border/Battlefield detection</a:t>
            </a:r>
          </a:p>
          <a:p>
            <a:pPr lvl="1"/>
            <a:r>
              <a:rPr lang="en-US" b="0" dirty="0"/>
              <a:t>Road/traffic monitoring</a:t>
            </a:r>
          </a:p>
          <a:p>
            <a:r>
              <a:rPr lang="en-US" b="0" dirty="0"/>
              <a:t>Medical Apps</a:t>
            </a:r>
          </a:p>
          <a:p>
            <a:pPr lvl="1"/>
            <a:r>
              <a:rPr lang="en-US" b="0" dirty="0"/>
              <a:t>Long-term health monitoring</a:t>
            </a:r>
          </a:p>
          <a:p>
            <a:pPr lvl="1"/>
            <a:r>
              <a:rPr lang="en-US" b="0" dirty="0" err="1"/>
              <a:t>Untethered</a:t>
            </a:r>
            <a:r>
              <a:rPr lang="en-US" b="0" dirty="0"/>
              <a:t> </a:t>
            </a:r>
            <a:r>
              <a:rPr lang="en-US" b="0" dirty="0" err="1"/>
              <a:t>Pulseox</a:t>
            </a:r>
            <a:r>
              <a:rPr lang="en-US" b="0" dirty="0"/>
              <a:t> Sensors</a:t>
            </a:r>
          </a:p>
          <a:p>
            <a:r>
              <a:rPr lang="en-US" b="0" dirty="0"/>
              <a:t>Business Applications</a:t>
            </a:r>
          </a:p>
          <a:p>
            <a:pPr lvl="1"/>
            <a:r>
              <a:rPr lang="en-US" b="0" dirty="0"/>
              <a:t>Supply Chain Management </a:t>
            </a:r>
          </a:p>
          <a:p>
            <a:pPr lvl="1"/>
            <a:r>
              <a:rPr lang="en-US" b="0" dirty="0"/>
              <a:t>Expired/Damaged Goods Tracking </a:t>
            </a:r>
          </a:p>
          <a:p>
            <a:pPr lvl="1"/>
            <a:r>
              <a:rPr lang="en-US" b="0" dirty="0"/>
              <a:t>Automatic Checkout Systems</a:t>
            </a:r>
          </a:p>
        </p:txBody>
      </p:sp>
    </p:spTree>
    <p:custDataLst>
      <p:tags r:id="rId1"/>
    </p:custData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50210"/>
                                        </p:tgtEl>
                                        <p:attrNameLst>
                                          <p:attrName>style.visibility</p:attrName>
                                        </p:attrNameLst>
                                      </p:cBhvr>
                                      <p:to>
                                        <p:strVal val="visible"/>
                                      </p:to>
                                    </p:set>
                                    <p:anim calcmode="lin" valueType="num">
                                      <p:cBhvr>
                                        <p:cTn id="7" dur="1000" fill="hold"/>
                                        <p:tgtEl>
                                          <p:spTgt spid="350210"/>
                                        </p:tgtEl>
                                        <p:attrNameLst>
                                          <p:attrName>ppt_w</p:attrName>
                                        </p:attrNameLst>
                                      </p:cBhvr>
                                      <p:tavLst>
                                        <p:tav tm="0">
                                          <p:val>
                                            <p:strVal val="#ppt_w+.3"/>
                                          </p:val>
                                        </p:tav>
                                        <p:tav tm="100000">
                                          <p:val>
                                            <p:strVal val="#ppt_w"/>
                                          </p:val>
                                        </p:tav>
                                      </p:tavLst>
                                    </p:anim>
                                    <p:anim calcmode="lin" valueType="num">
                                      <p:cBhvr>
                                        <p:cTn id="8" dur="1000" fill="hold"/>
                                        <p:tgtEl>
                                          <p:spTgt spid="350210"/>
                                        </p:tgtEl>
                                        <p:attrNameLst>
                                          <p:attrName>ppt_h</p:attrName>
                                        </p:attrNameLst>
                                      </p:cBhvr>
                                      <p:tavLst>
                                        <p:tav tm="0">
                                          <p:val>
                                            <p:strVal val="#ppt_h"/>
                                          </p:val>
                                        </p:tav>
                                        <p:tav tm="100000">
                                          <p:val>
                                            <p:strVal val="#ppt_h"/>
                                          </p:val>
                                        </p:tav>
                                      </p:tavLst>
                                    </p:anim>
                                    <p:animEffect transition="in" filter="fade">
                                      <p:cBhvr>
                                        <p:cTn id="9" dur="1000"/>
                                        <p:tgtEl>
                                          <p:spTgt spid="350210"/>
                                        </p:tgtEl>
                                      </p:cBhvr>
                                    </p:animEffect>
                                  </p:childTnLst>
                                </p:cTn>
                              </p:par>
                            </p:childTnLst>
                          </p:cTn>
                        </p:par>
                        <p:par>
                          <p:cTn id="10" fill="hold">
                            <p:stCondLst>
                              <p:cond delay="1000"/>
                            </p:stCondLst>
                            <p:childTnLst>
                              <p:par>
                                <p:cTn id="11" presetID="53" presetClass="entr" presetSubtype="0" fill="hold" grpId="0" nodeType="afterEffect">
                                  <p:stCondLst>
                                    <p:cond delay="0"/>
                                  </p:stCondLst>
                                  <p:childTnLst>
                                    <p:set>
                                      <p:cBhvr>
                                        <p:cTn id="12" dur="1" fill="hold">
                                          <p:stCondLst>
                                            <p:cond delay="0"/>
                                          </p:stCondLst>
                                        </p:cTn>
                                        <p:tgtEl>
                                          <p:spTgt spid="350211">
                                            <p:txEl>
                                              <p:pRg st="0" end="0"/>
                                            </p:txEl>
                                          </p:spTgt>
                                        </p:tgtEl>
                                        <p:attrNameLst>
                                          <p:attrName>style.visibility</p:attrName>
                                        </p:attrNameLst>
                                      </p:cBhvr>
                                      <p:to>
                                        <p:strVal val="visible"/>
                                      </p:to>
                                    </p:set>
                                    <p:anim calcmode="lin" valueType="num">
                                      <p:cBhvr>
                                        <p:cTn id="13" dur="500" fill="hold"/>
                                        <p:tgtEl>
                                          <p:spTgt spid="350211">
                                            <p:txEl>
                                              <p:pRg st="0" end="0"/>
                                            </p:txEl>
                                          </p:spTgt>
                                        </p:tgtEl>
                                        <p:attrNameLst>
                                          <p:attrName>ppt_w</p:attrName>
                                        </p:attrNameLst>
                                      </p:cBhvr>
                                      <p:tavLst>
                                        <p:tav tm="0">
                                          <p:val>
                                            <p:fltVal val="0"/>
                                          </p:val>
                                        </p:tav>
                                        <p:tav tm="100000">
                                          <p:val>
                                            <p:strVal val="#ppt_w"/>
                                          </p:val>
                                        </p:tav>
                                      </p:tavLst>
                                    </p:anim>
                                    <p:anim calcmode="lin" valueType="num">
                                      <p:cBhvr>
                                        <p:cTn id="14" dur="500" fill="hold"/>
                                        <p:tgtEl>
                                          <p:spTgt spid="350211">
                                            <p:txEl>
                                              <p:pRg st="0" end="0"/>
                                            </p:txEl>
                                          </p:spTgt>
                                        </p:tgtEl>
                                        <p:attrNameLst>
                                          <p:attrName>ppt_h</p:attrName>
                                        </p:attrNameLst>
                                      </p:cBhvr>
                                      <p:tavLst>
                                        <p:tav tm="0">
                                          <p:val>
                                            <p:fltVal val="0"/>
                                          </p:val>
                                        </p:tav>
                                        <p:tav tm="100000">
                                          <p:val>
                                            <p:strVal val="#ppt_h"/>
                                          </p:val>
                                        </p:tav>
                                      </p:tavLst>
                                    </p:anim>
                                    <p:animEffect transition="in" filter="fade">
                                      <p:cBhvr>
                                        <p:cTn id="15" dur="500"/>
                                        <p:tgtEl>
                                          <p:spTgt spid="350211">
                                            <p:txEl>
                                              <p:pRg st="0" end="0"/>
                                            </p:txEl>
                                          </p:spTgt>
                                        </p:tgtEl>
                                      </p:cBhvr>
                                    </p:animEffect>
                                  </p:childTnLst>
                                </p:cTn>
                              </p:par>
                              <p:par>
                                <p:cTn id="16" presetID="53" presetClass="entr" presetSubtype="0" fill="hold" grpId="0" nodeType="withEffect">
                                  <p:stCondLst>
                                    <p:cond delay="0"/>
                                  </p:stCondLst>
                                  <p:childTnLst>
                                    <p:set>
                                      <p:cBhvr>
                                        <p:cTn id="17" dur="1" fill="hold">
                                          <p:stCondLst>
                                            <p:cond delay="0"/>
                                          </p:stCondLst>
                                        </p:cTn>
                                        <p:tgtEl>
                                          <p:spTgt spid="350211">
                                            <p:txEl>
                                              <p:pRg st="1" end="1"/>
                                            </p:txEl>
                                          </p:spTgt>
                                        </p:tgtEl>
                                        <p:attrNameLst>
                                          <p:attrName>style.visibility</p:attrName>
                                        </p:attrNameLst>
                                      </p:cBhvr>
                                      <p:to>
                                        <p:strVal val="visible"/>
                                      </p:to>
                                    </p:set>
                                    <p:anim calcmode="lin" valueType="num">
                                      <p:cBhvr>
                                        <p:cTn id="18" dur="500" fill="hold"/>
                                        <p:tgtEl>
                                          <p:spTgt spid="350211">
                                            <p:txEl>
                                              <p:pRg st="1" end="1"/>
                                            </p:txEl>
                                          </p:spTgt>
                                        </p:tgtEl>
                                        <p:attrNameLst>
                                          <p:attrName>ppt_w</p:attrName>
                                        </p:attrNameLst>
                                      </p:cBhvr>
                                      <p:tavLst>
                                        <p:tav tm="0">
                                          <p:val>
                                            <p:fltVal val="0"/>
                                          </p:val>
                                        </p:tav>
                                        <p:tav tm="100000">
                                          <p:val>
                                            <p:strVal val="#ppt_w"/>
                                          </p:val>
                                        </p:tav>
                                      </p:tavLst>
                                    </p:anim>
                                    <p:anim calcmode="lin" valueType="num">
                                      <p:cBhvr>
                                        <p:cTn id="19" dur="500" fill="hold"/>
                                        <p:tgtEl>
                                          <p:spTgt spid="350211">
                                            <p:txEl>
                                              <p:pRg st="1" end="1"/>
                                            </p:txEl>
                                          </p:spTgt>
                                        </p:tgtEl>
                                        <p:attrNameLst>
                                          <p:attrName>ppt_h</p:attrName>
                                        </p:attrNameLst>
                                      </p:cBhvr>
                                      <p:tavLst>
                                        <p:tav tm="0">
                                          <p:val>
                                            <p:fltVal val="0"/>
                                          </p:val>
                                        </p:tav>
                                        <p:tav tm="100000">
                                          <p:val>
                                            <p:strVal val="#ppt_h"/>
                                          </p:val>
                                        </p:tav>
                                      </p:tavLst>
                                    </p:anim>
                                    <p:animEffect transition="in" filter="fade">
                                      <p:cBhvr>
                                        <p:cTn id="20" dur="500"/>
                                        <p:tgtEl>
                                          <p:spTgt spid="350211">
                                            <p:txEl>
                                              <p:pRg st="1" end="1"/>
                                            </p:txEl>
                                          </p:spTgt>
                                        </p:tgtEl>
                                      </p:cBhvr>
                                    </p:animEffect>
                                  </p:childTnLst>
                                </p:cTn>
                              </p:par>
                              <p:par>
                                <p:cTn id="21" presetID="53" presetClass="entr" presetSubtype="0" fill="hold" grpId="0" nodeType="withEffect">
                                  <p:stCondLst>
                                    <p:cond delay="0"/>
                                  </p:stCondLst>
                                  <p:childTnLst>
                                    <p:set>
                                      <p:cBhvr>
                                        <p:cTn id="22" dur="1" fill="hold">
                                          <p:stCondLst>
                                            <p:cond delay="0"/>
                                          </p:stCondLst>
                                        </p:cTn>
                                        <p:tgtEl>
                                          <p:spTgt spid="350211">
                                            <p:txEl>
                                              <p:pRg st="2" end="2"/>
                                            </p:txEl>
                                          </p:spTgt>
                                        </p:tgtEl>
                                        <p:attrNameLst>
                                          <p:attrName>style.visibility</p:attrName>
                                        </p:attrNameLst>
                                      </p:cBhvr>
                                      <p:to>
                                        <p:strVal val="visible"/>
                                      </p:to>
                                    </p:set>
                                    <p:anim calcmode="lin" valueType="num">
                                      <p:cBhvr>
                                        <p:cTn id="23" dur="500" fill="hold"/>
                                        <p:tgtEl>
                                          <p:spTgt spid="350211">
                                            <p:txEl>
                                              <p:pRg st="2" end="2"/>
                                            </p:txEl>
                                          </p:spTgt>
                                        </p:tgtEl>
                                        <p:attrNameLst>
                                          <p:attrName>ppt_w</p:attrName>
                                        </p:attrNameLst>
                                      </p:cBhvr>
                                      <p:tavLst>
                                        <p:tav tm="0">
                                          <p:val>
                                            <p:fltVal val="0"/>
                                          </p:val>
                                        </p:tav>
                                        <p:tav tm="100000">
                                          <p:val>
                                            <p:strVal val="#ppt_w"/>
                                          </p:val>
                                        </p:tav>
                                      </p:tavLst>
                                    </p:anim>
                                    <p:anim calcmode="lin" valueType="num">
                                      <p:cBhvr>
                                        <p:cTn id="24" dur="500" fill="hold"/>
                                        <p:tgtEl>
                                          <p:spTgt spid="350211">
                                            <p:txEl>
                                              <p:pRg st="2" end="2"/>
                                            </p:txEl>
                                          </p:spTgt>
                                        </p:tgtEl>
                                        <p:attrNameLst>
                                          <p:attrName>ppt_h</p:attrName>
                                        </p:attrNameLst>
                                      </p:cBhvr>
                                      <p:tavLst>
                                        <p:tav tm="0">
                                          <p:val>
                                            <p:fltVal val="0"/>
                                          </p:val>
                                        </p:tav>
                                        <p:tav tm="100000">
                                          <p:val>
                                            <p:strVal val="#ppt_h"/>
                                          </p:val>
                                        </p:tav>
                                      </p:tavLst>
                                    </p:anim>
                                    <p:animEffect transition="in" filter="fade">
                                      <p:cBhvr>
                                        <p:cTn id="25" dur="500"/>
                                        <p:tgtEl>
                                          <p:spTgt spid="350211">
                                            <p:txEl>
                                              <p:pRg st="2" end="2"/>
                                            </p:txEl>
                                          </p:spTgt>
                                        </p:tgtEl>
                                      </p:cBhvr>
                                    </p:animEffect>
                                  </p:childTnLst>
                                </p:cTn>
                              </p:par>
                              <p:par>
                                <p:cTn id="26" presetID="53" presetClass="entr" presetSubtype="0" fill="hold" grpId="0" nodeType="withEffect">
                                  <p:stCondLst>
                                    <p:cond delay="0"/>
                                  </p:stCondLst>
                                  <p:childTnLst>
                                    <p:set>
                                      <p:cBhvr>
                                        <p:cTn id="27" dur="1" fill="hold">
                                          <p:stCondLst>
                                            <p:cond delay="0"/>
                                          </p:stCondLst>
                                        </p:cTn>
                                        <p:tgtEl>
                                          <p:spTgt spid="350211">
                                            <p:txEl>
                                              <p:pRg st="3" end="3"/>
                                            </p:txEl>
                                          </p:spTgt>
                                        </p:tgtEl>
                                        <p:attrNameLst>
                                          <p:attrName>style.visibility</p:attrName>
                                        </p:attrNameLst>
                                      </p:cBhvr>
                                      <p:to>
                                        <p:strVal val="visible"/>
                                      </p:to>
                                    </p:set>
                                    <p:anim calcmode="lin" valueType="num">
                                      <p:cBhvr>
                                        <p:cTn id="28" dur="500" fill="hold"/>
                                        <p:tgtEl>
                                          <p:spTgt spid="350211">
                                            <p:txEl>
                                              <p:pRg st="3" end="3"/>
                                            </p:txEl>
                                          </p:spTgt>
                                        </p:tgtEl>
                                        <p:attrNameLst>
                                          <p:attrName>ppt_w</p:attrName>
                                        </p:attrNameLst>
                                      </p:cBhvr>
                                      <p:tavLst>
                                        <p:tav tm="0">
                                          <p:val>
                                            <p:fltVal val="0"/>
                                          </p:val>
                                        </p:tav>
                                        <p:tav tm="100000">
                                          <p:val>
                                            <p:strVal val="#ppt_w"/>
                                          </p:val>
                                        </p:tav>
                                      </p:tavLst>
                                    </p:anim>
                                    <p:anim calcmode="lin" valueType="num">
                                      <p:cBhvr>
                                        <p:cTn id="29" dur="500" fill="hold"/>
                                        <p:tgtEl>
                                          <p:spTgt spid="350211">
                                            <p:txEl>
                                              <p:pRg st="3" end="3"/>
                                            </p:txEl>
                                          </p:spTgt>
                                        </p:tgtEl>
                                        <p:attrNameLst>
                                          <p:attrName>ppt_h</p:attrName>
                                        </p:attrNameLst>
                                      </p:cBhvr>
                                      <p:tavLst>
                                        <p:tav tm="0">
                                          <p:val>
                                            <p:fltVal val="0"/>
                                          </p:val>
                                        </p:tav>
                                        <p:tav tm="100000">
                                          <p:val>
                                            <p:strVal val="#ppt_h"/>
                                          </p:val>
                                        </p:tav>
                                      </p:tavLst>
                                    </p:anim>
                                    <p:animEffect transition="in" filter="fade">
                                      <p:cBhvr>
                                        <p:cTn id="30" dur="500"/>
                                        <p:tgtEl>
                                          <p:spTgt spid="350211">
                                            <p:txEl>
                                              <p:pRg st="3" end="3"/>
                                            </p:txEl>
                                          </p:spTgt>
                                        </p:tgtEl>
                                      </p:cBhvr>
                                    </p:animEffect>
                                  </p:childTnLst>
                                </p:cTn>
                              </p:par>
                            </p:childTnLst>
                          </p:cTn>
                        </p:par>
                        <p:par>
                          <p:cTn id="31" fill="hold">
                            <p:stCondLst>
                              <p:cond delay="1500"/>
                            </p:stCondLst>
                            <p:childTnLst>
                              <p:par>
                                <p:cTn id="32" presetID="53" presetClass="entr" presetSubtype="0" fill="hold" grpId="0" nodeType="afterEffect">
                                  <p:stCondLst>
                                    <p:cond delay="0"/>
                                  </p:stCondLst>
                                  <p:childTnLst>
                                    <p:set>
                                      <p:cBhvr>
                                        <p:cTn id="33" dur="1" fill="hold">
                                          <p:stCondLst>
                                            <p:cond delay="0"/>
                                          </p:stCondLst>
                                        </p:cTn>
                                        <p:tgtEl>
                                          <p:spTgt spid="350211">
                                            <p:txEl>
                                              <p:pRg st="4" end="4"/>
                                            </p:txEl>
                                          </p:spTgt>
                                        </p:tgtEl>
                                        <p:attrNameLst>
                                          <p:attrName>style.visibility</p:attrName>
                                        </p:attrNameLst>
                                      </p:cBhvr>
                                      <p:to>
                                        <p:strVal val="visible"/>
                                      </p:to>
                                    </p:set>
                                    <p:anim calcmode="lin" valueType="num">
                                      <p:cBhvr>
                                        <p:cTn id="34" dur="500" fill="hold"/>
                                        <p:tgtEl>
                                          <p:spTgt spid="350211">
                                            <p:txEl>
                                              <p:pRg st="4" end="4"/>
                                            </p:txEl>
                                          </p:spTgt>
                                        </p:tgtEl>
                                        <p:attrNameLst>
                                          <p:attrName>ppt_w</p:attrName>
                                        </p:attrNameLst>
                                      </p:cBhvr>
                                      <p:tavLst>
                                        <p:tav tm="0">
                                          <p:val>
                                            <p:fltVal val="0"/>
                                          </p:val>
                                        </p:tav>
                                        <p:tav tm="100000">
                                          <p:val>
                                            <p:strVal val="#ppt_w"/>
                                          </p:val>
                                        </p:tav>
                                      </p:tavLst>
                                    </p:anim>
                                    <p:anim calcmode="lin" valueType="num">
                                      <p:cBhvr>
                                        <p:cTn id="35" dur="500" fill="hold"/>
                                        <p:tgtEl>
                                          <p:spTgt spid="350211">
                                            <p:txEl>
                                              <p:pRg st="4" end="4"/>
                                            </p:txEl>
                                          </p:spTgt>
                                        </p:tgtEl>
                                        <p:attrNameLst>
                                          <p:attrName>ppt_h</p:attrName>
                                        </p:attrNameLst>
                                      </p:cBhvr>
                                      <p:tavLst>
                                        <p:tav tm="0">
                                          <p:val>
                                            <p:fltVal val="0"/>
                                          </p:val>
                                        </p:tav>
                                        <p:tav tm="100000">
                                          <p:val>
                                            <p:strVal val="#ppt_h"/>
                                          </p:val>
                                        </p:tav>
                                      </p:tavLst>
                                    </p:anim>
                                    <p:animEffect transition="in" filter="fade">
                                      <p:cBhvr>
                                        <p:cTn id="36" dur="500"/>
                                        <p:tgtEl>
                                          <p:spTgt spid="350211">
                                            <p:txEl>
                                              <p:pRg st="4" end="4"/>
                                            </p:txEl>
                                          </p:spTgt>
                                        </p:tgtEl>
                                      </p:cBhvr>
                                    </p:animEffect>
                                  </p:childTnLst>
                                </p:cTn>
                              </p:par>
                              <p:par>
                                <p:cTn id="37" presetID="53" presetClass="entr" presetSubtype="0" fill="hold" grpId="0" nodeType="withEffect">
                                  <p:stCondLst>
                                    <p:cond delay="0"/>
                                  </p:stCondLst>
                                  <p:childTnLst>
                                    <p:set>
                                      <p:cBhvr>
                                        <p:cTn id="38" dur="1" fill="hold">
                                          <p:stCondLst>
                                            <p:cond delay="0"/>
                                          </p:stCondLst>
                                        </p:cTn>
                                        <p:tgtEl>
                                          <p:spTgt spid="350211">
                                            <p:txEl>
                                              <p:pRg st="5" end="5"/>
                                            </p:txEl>
                                          </p:spTgt>
                                        </p:tgtEl>
                                        <p:attrNameLst>
                                          <p:attrName>style.visibility</p:attrName>
                                        </p:attrNameLst>
                                      </p:cBhvr>
                                      <p:to>
                                        <p:strVal val="visible"/>
                                      </p:to>
                                    </p:set>
                                    <p:anim calcmode="lin" valueType="num">
                                      <p:cBhvr>
                                        <p:cTn id="39" dur="500" fill="hold"/>
                                        <p:tgtEl>
                                          <p:spTgt spid="350211">
                                            <p:txEl>
                                              <p:pRg st="5" end="5"/>
                                            </p:txEl>
                                          </p:spTgt>
                                        </p:tgtEl>
                                        <p:attrNameLst>
                                          <p:attrName>ppt_w</p:attrName>
                                        </p:attrNameLst>
                                      </p:cBhvr>
                                      <p:tavLst>
                                        <p:tav tm="0">
                                          <p:val>
                                            <p:fltVal val="0"/>
                                          </p:val>
                                        </p:tav>
                                        <p:tav tm="100000">
                                          <p:val>
                                            <p:strVal val="#ppt_w"/>
                                          </p:val>
                                        </p:tav>
                                      </p:tavLst>
                                    </p:anim>
                                    <p:anim calcmode="lin" valueType="num">
                                      <p:cBhvr>
                                        <p:cTn id="40" dur="500" fill="hold"/>
                                        <p:tgtEl>
                                          <p:spTgt spid="350211">
                                            <p:txEl>
                                              <p:pRg st="5" end="5"/>
                                            </p:txEl>
                                          </p:spTgt>
                                        </p:tgtEl>
                                        <p:attrNameLst>
                                          <p:attrName>ppt_h</p:attrName>
                                        </p:attrNameLst>
                                      </p:cBhvr>
                                      <p:tavLst>
                                        <p:tav tm="0">
                                          <p:val>
                                            <p:fltVal val="0"/>
                                          </p:val>
                                        </p:tav>
                                        <p:tav tm="100000">
                                          <p:val>
                                            <p:strVal val="#ppt_h"/>
                                          </p:val>
                                        </p:tav>
                                      </p:tavLst>
                                    </p:anim>
                                    <p:animEffect transition="in" filter="fade">
                                      <p:cBhvr>
                                        <p:cTn id="41" dur="500"/>
                                        <p:tgtEl>
                                          <p:spTgt spid="350211">
                                            <p:txEl>
                                              <p:pRg st="5" end="5"/>
                                            </p:txEl>
                                          </p:spTgt>
                                        </p:tgtEl>
                                      </p:cBhvr>
                                    </p:animEffect>
                                  </p:childTnLst>
                                </p:cTn>
                              </p:par>
                              <p:par>
                                <p:cTn id="42" presetID="53" presetClass="entr" presetSubtype="0" fill="hold" grpId="0" nodeType="withEffect">
                                  <p:stCondLst>
                                    <p:cond delay="0"/>
                                  </p:stCondLst>
                                  <p:childTnLst>
                                    <p:set>
                                      <p:cBhvr>
                                        <p:cTn id="43" dur="1" fill="hold">
                                          <p:stCondLst>
                                            <p:cond delay="0"/>
                                          </p:stCondLst>
                                        </p:cTn>
                                        <p:tgtEl>
                                          <p:spTgt spid="350211">
                                            <p:txEl>
                                              <p:pRg st="6" end="6"/>
                                            </p:txEl>
                                          </p:spTgt>
                                        </p:tgtEl>
                                        <p:attrNameLst>
                                          <p:attrName>style.visibility</p:attrName>
                                        </p:attrNameLst>
                                      </p:cBhvr>
                                      <p:to>
                                        <p:strVal val="visible"/>
                                      </p:to>
                                    </p:set>
                                    <p:anim calcmode="lin" valueType="num">
                                      <p:cBhvr>
                                        <p:cTn id="44" dur="500" fill="hold"/>
                                        <p:tgtEl>
                                          <p:spTgt spid="350211">
                                            <p:txEl>
                                              <p:pRg st="6" end="6"/>
                                            </p:txEl>
                                          </p:spTgt>
                                        </p:tgtEl>
                                        <p:attrNameLst>
                                          <p:attrName>ppt_w</p:attrName>
                                        </p:attrNameLst>
                                      </p:cBhvr>
                                      <p:tavLst>
                                        <p:tav tm="0">
                                          <p:val>
                                            <p:fltVal val="0"/>
                                          </p:val>
                                        </p:tav>
                                        <p:tav tm="100000">
                                          <p:val>
                                            <p:strVal val="#ppt_w"/>
                                          </p:val>
                                        </p:tav>
                                      </p:tavLst>
                                    </p:anim>
                                    <p:anim calcmode="lin" valueType="num">
                                      <p:cBhvr>
                                        <p:cTn id="45" dur="500" fill="hold"/>
                                        <p:tgtEl>
                                          <p:spTgt spid="350211">
                                            <p:txEl>
                                              <p:pRg st="6" end="6"/>
                                            </p:txEl>
                                          </p:spTgt>
                                        </p:tgtEl>
                                        <p:attrNameLst>
                                          <p:attrName>ppt_h</p:attrName>
                                        </p:attrNameLst>
                                      </p:cBhvr>
                                      <p:tavLst>
                                        <p:tav tm="0">
                                          <p:val>
                                            <p:fltVal val="0"/>
                                          </p:val>
                                        </p:tav>
                                        <p:tav tm="100000">
                                          <p:val>
                                            <p:strVal val="#ppt_h"/>
                                          </p:val>
                                        </p:tav>
                                      </p:tavLst>
                                    </p:anim>
                                    <p:animEffect transition="in" filter="fade">
                                      <p:cBhvr>
                                        <p:cTn id="46" dur="500"/>
                                        <p:tgtEl>
                                          <p:spTgt spid="350211">
                                            <p:txEl>
                                              <p:pRg st="6" end="6"/>
                                            </p:txEl>
                                          </p:spTgt>
                                        </p:tgtEl>
                                      </p:cBhvr>
                                    </p:animEffect>
                                  </p:childTnLst>
                                </p:cTn>
                              </p:par>
                            </p:childTnLst>
                          </p:cTn>
                        </p:par>
                        <p:par>
                          <p:cTn id="47" fill="hold">
                            <p:stCondLst>
                              <p:cond delay="2000"/>
                            </p:stCondLst>
                            <p:childTnLst>
                              <p:par>
                                <p:cTn id="48" presetID="53" presetClass="entr" presetSubtype="0" fill="hold" grpId="0" nodeType="afterEffect">
                                  <p:stCondLst>
                                    <p:cond delay="0"/>
                                  </p:stCondLst>
                                  <p:childTnLst>
                                    <p:set>
                                      <p:cBhvr>
                                        <p:cTn id="49" dur="1" fill="hold">
                                          <p:stCondLst>
                                            <p:cond delay="0"/>
                                          </p:stCondLst>
                                        </p:cTn>
                                        <p:tgtEl>
                                          <p:spTgt spid="350211">
                                            <p:txEl>
                                              <p:pRg st="7" end="7"/>
                                            </p:txEl>
                                          </p:spTgt>
                                        </p:tgtEl>
                                        <p:attrNameLst>
                                          <p:attrName>style.visibility</p:attrName>
                                        </p:attrNameLst>
                                      </p:cBhvr>
                                      <p:to>
                                        <p:strVal val="visible"/>
                                      </p:to>
                                    </p:set>
                                    <p:anim calcmode="lin" valueType="num">
                                      <p:cBhvr>
                                        <p:cTn id="50" dur="500" fill="hold"/>
                                        <p:tgtEl>
                                          <p:spTgt spid="350211">
                                            <p:txEl>
                                              <p:pRg st="7" end="7"/>
                                            </p:txEl>
                                          </p:spTgt>
                                        </p:tgtEl>
                                        <p:attrNameLst>
                                          <p:attrName>ppt_w</p:attrName>
                                        </p:attrNameLst>
                                      </p:cBhvr>
                                      <p:tavLst>
                                        <p:tav tm="0">
                                          <p:val>
                                            <p:fltVal val="0"/>
                                          </p:val>
                                        </p:tav>
                                        <p:tav tm="100000">
                                          <p:val>
                                            <p:strVal val="#ppt_w"/>
                                          </p:val>
                                        </p:tav>
                                      </p:tavLst>
                                    </p:anim>
                                    <p:anim calcmode="lin" valueType="num">
                                      <p:cBhvr>
                                        <p:cTn id="51" dur="500" fill="hold"/>
                                        <p:tgtEl>
                                          <p:spTgt spid="350211">
                                            <p:txEl>
                                              <p:pRg st="7" end="7"/>
                                            </p:txEl>
                                          </p:spTgt>
                                        </p:tgtEl>
                                        <p:attrNameLst>
                                          <p:attrName>ppt_h</p:attrName>
                                        </p:attrNameLst>
                                      </p:cBhvr>
                                      <p:tavLst>
                                        <p:tav tm="0">
                                          <p:val>
                                            <p:fltVal val="0"/>
                                          </p:val>
                                        </p:tav>
                                        <p:tav tm="100000">
                                          <p:val>
                                            <p:strVal val="#ppt_h"/>
                                          </p:val>
                                        </p:tav>
                                      </p:tavLst>
                                    </p:anim>
                                    <p:animEffect transition="in" filter="fade">
                                      <p:cBhvr>
                                        <p:cTn id="52" dur="500"/>
                                        <p:tgtEl>
                                          <p:spTgt spid="350211">
                                            <p:txEl>
                                              <p:pRg st="7" end="7"/>
                                            </p:txEl>
                                          </p:spTgt>
                                        </p:tgtEl>
                                      </p:cBhvr>
                                    </p:animEffect>
                                  </p:childTnLst>
                                </p:cTn>
                              </p:par>
                              <p:par>
                                <p:cTn id="53" presetID="53" presetClass="entr" presetSubtype="0" fill="hold" grpId="0" nodeType="withEffect">
                                  <p:stCondLst>
                                    <p:cond delay="0"/>
                                  </p:stCondLst>
                                  <p:childTnLst>
                                    <p:set>
                                      <p:cBhvr>
                                        <p:cTn id="54" dur="1" fill="hold">
                                          <p:stCondLst>
                                            <p:cond delay="0"/>
                                          </p:stCondLst>
                                        </p:cTn>
                                        <p:tgtEl>
                                          <p:spTgt spid="350211">
                                            <p:txEl>
                                              <p:pRg st="8" end="8"/>
                                            </p:txEl>
                                          </p:spTgt>
                                        </p:tgtEl>
                                        <p:attrNameLst>
                                          <p:attrName>style.visibility</p:attrName>
                                        </p:attrNameLst>
                                      </p:cBhvr>
                                      <p:to>
                                        <p:strVal val="visible"/>
                                      </p:to>
                                    </p:set>
                                    <p:anim calcmode="lin" valueType="num">
                                      <p:cBhvr>
                                        <p:cTn id="55" dur="500" fill="hold"/>
                                        <p:tgtEl>
                                          <p:spTgt spid="350211">
                                            <p:txEl>
                                              <p:pRg st="8" end="8"/>
                                            </p:txEl>
                                          </p:spTgt>
                                        </p:tgtEl>
                                        <p:attrNameLst>
                                          <p:attrName>ppt_w</p:attrName>
                                        </p:attrNameLst>
                                      </p:cBhvr>
                                      <p:tavLst>
                                        <p:tav tm="0">
                                          <p:val>
                                            <p:fltVal val="0"/>
                                          </p:val>
                                        </p:tav>
                                        <p:tav tm="100000">
                                          <p:val>
                                            <p:strVal val="#ppt_w"/>
                                          </p:val>
                                        </p:tav>
                                      </p:tavLst>
                                    </p:anim>
                                    <p:anim calcmode="lin" valueType="num">
                                      <p:cBhvr>
                                        <p:cTn id="56" dur="500" fill="hold"/>
                                        <p:tgtEl>
                                          <p:spTgt spid="350211">
                                            <p:txEl>
                                              <p:pRg st="8" end="8"/>
                                            </p:txEl>
                                          </p:spTgt>
                                        </p:tgtEl>
                                        <p:attrNameLst>
                                          <p:attrName>ppt_h</p:attrName>
                                        </p:attrNameLst>
                                      </p:cBhvr>
                                      <p:tavLst>
                                        <p:tav tm="0">
                                          <p:val>
                                            <p:fltVal val="0"/>
                                          </p:val>
                                        </p:tav>
                                        <p:tav tm="100000">
                                          <p:val>
                                            <p:strVal val="#ppt_h"/>
                                          </p:val>
                                        </p:tav>
                                      </p:tavLst>
                                    </p:anim>
                                    <p:animEffect transition="in" filter="fade">
                                      <p:cBhvr>
                                        <p:cTn id="57" dur="500"/>
                                        <p:tgtEl>
                                          <p:spTgt spid="350211">
                                            <p:txEl>
                                              <p:pRg st="8" end="8"/>
                                            </p:txEl>
                                          </p:spTgt>
                                        </p:tgtEl>
                                      </p:cBhvr>
                                    </p:animEffect>
                                  </p:childTnLst>
                                </p:cTn>
                              </p:par>
                              <p:par>
                                <p:cTn id="58" presetID="53" presetClass="entr" presetSubtype="0" fill="hold" grpId="0" nodeType="withEffect">
                                  <p:stCondLst>
                                    <p:cond delay="0"/>
                                  </p:stCondLst>
                                  <p:childTnLst>
                                    <p:set>
                                      <p:cBhvr>
                                        <p:cTn id="59" dur="1" fill="hold">
                                          <p:stCondLst>
                                            <p:cond delay="0"/>
                                          </p:stCondLst>
                                        </p:cTn>
                                        <p:tgtEl>
                                          <p:spTgt spid="350211">
                                            <p:txEl>
                                              <p:pRg st="9" end="9"/>
                                            </p:txEl>
                                          </p:spTgt>
                                        </p:tgtEl>
                                        <p:attrNameLst>
                                          <p:attrName>style.visibility</p:attrName>
                                        </p:attrNameLst>
                                      </p:cBhvr>
                                      <p:to>
                                        <p:strVal val="visible"/>
                                      </p:to>
                                    </p:set>
                                    <p:anim calcmode="lin" valueType="num">
                                      <p:cBhvr>
                                        <p:cTn id="60" dur="500" fill="hold"/>
                                        <p:tgtEl>
                                          <p:spTgt spid="350211">
                                            <p:txEl>
                                              <p:pRg st="9" end="9"/>
                                            </p:txEl>
                                          </p:spTgt>
                                        </p:tgtEl>
                                        <p:attrNameLst>
                                          <p:attrName>ppt_w</p:attrName>
                                        </p:attrNameLst>
                                      </p:cBhvr>
                                      <p:tavLst>
                                        <p:tav tm="0">
                                          <p:val>
                                            <p:fltVal val="0"/>
                                          </p:val>
                                        </p:tav>
                                        <p:tav tm="100000">
                                          <p:val>
                                            <p:strVal val="#ppt_w"/>
                                          </p:val>
                                        </p:tav>
                                      </p:tavLst>
                                    </p:anim>
                                    <p:anim calcmode="lin" valueType="num">
                                      <p:cBhvr>
                                        <p:cTn id="61" dur="500" fill="hold"/>
                                        <p:tgtEl>
                                          <p:spTgt spid="350211">
                                            <p:txEl>
                                              <p:pRg st="9" end="9"/>
                                            </p:txEl>
                                          </p:spTgt>
                                        </p:tgtEl>
                                        <p:attrNameLst>
                                          <p:attrName>ppt_h</p:attrName>
                                        </p:attrNameLst>
                                      </p:cBhvr>
                                      <p:tavLst>
                                        <p:tav tm="0">
                                          <p:val>
                                            <p:fltVal val="0"/>
                                          </p:val>
                                        </p:tav>
                                        <p:tav tm="100000">
                                          <p:val>
                                            <p:strVal val="#ppt_h"/>
                                          </p:val>
                                        </p:tav>
                                      </p:tavLst>
                                    </p:anim>
                                    <p:animEffect transition="in" filter="fade">
                                      <p:cBhvr>
                                        <p:cTn id="62" dur="500"/>
                                        <p:tgtEl>
                                          <p:spTgt spid="350211">
                                            <p:txEl>
                                              <p:pRg st="9" end="9"/>
                                            </p:txEl>
                                          </p:spTgt>
                                        </p:tgtEl>
                                      </p:cBhvr>
                                    </p:animEffect>
                                  </p:childTnLst>
                                </p:cTn>
                              </p:par>
                              <p:par>
                                <p:cTn id="63" presetID="53" presetClass="entr" presetSubtype="0" fill="hold" grpId="0" nodeType="withEffect">
                                  <p:stCondLst>
                                    <p:cond delay="0"/>
                                  </p:stCondLst>
                                  <p:childTnLst>
                                    <p:set>
                                      <p:cBhvr>
                                        <p:cTn id="64" dur="1" fill="hold">
                                          <p:stCondLst>
                                            <p:cond delay="0"/>
                                          </p:stCondLst>
                                        </p:cTn>
                                        <p:tgtEl>
                                          <p:spTgt spid="350211">
                                            <p:txEl>
                                              <p:pRg st="10" end="10"/>
                                            </p:txEl>
                                          </p:spTgt>
                                        </p:tgtEl>
                                        <p:attrNameLst>
                                          <p:attrName>style.visibility</p:attrName>
                                        </p:attrNameLst>
                                      </p:cBhvr>
                                      <p:to>
                                        <p:strVal val="visible"/>
                                      </p:to>
                                    </p:set>
                                    <p:anim calcmode="lin" valueType="num">
                                      <p:cBhvr>
                                        <p:cTn id="65" dur="500" fill="hold"/>
                                        <p:tgtEl>
                                          <p:spTgt spid="350211">
                                            <p:txEl>
                                              <p:pRg st="10" end="10"/>
                                            </p:txEl>
                                          </p:spTgt>
                                        </p:tgtEl>
                                        <p:attrNameLst>
                                          <p:attrName>ppt_w</p:attrName>
                                        </p:attrNameLst>
                                      </p:cBhvr>
                                      <p:tavLst>
                                        <p:tav tm="0">
                                          <p:val>
                                            <p:fltVal val="0"/>
                                          </p:val>
                                        </p:tav>
                                        <p:tav tm="100000">
                                          <p:val>
                                            <p:strVal val="#ppt_w"/>
                                          </p:val>
                                        </p:tav>
                                      </p:tavLst>
                                    </p:anim>
                                    <p:anim calcmode="lin" valueType="num">
                                      <p:cBhvr>
                                        <p:cTn id="66" dur="500" fill="hold"/>
                                        <p:tgtEl>
                                          <p:spTgt spid="350211">
                                            <p:txEl>
                                              <p:pRg st="10" end="10"/>
                                            </p:txEl>
                                          </p:spTgt>
                                        </p:tgtEl>
                                        <p:attrNameLst>
                                          <p:attrName>ppt_h</p:attrName>
                                        </p:attrNameLst>
                                      </p:cBhvr>
                                      <p:tavLst>
                                        <p:tav tm="0">
                                          <p:val>
                                            <p:fltVal val="0"/>
                                          </p:val>
                                        </p:tav>
                                        <p:tav tm="100000">
                                          <p:val>
                                            <p:strVal val="#ppt_h"/>
                                          </p:val>
                                        </p:tav>
                                      </p:tavLst>
                                    </p:anim>
                                    <p:animEffect transition="in" filter="fade">
                                      <p:cBhvr>
                                        <p:cTn id="67" dur="500"/>
                                        <p:tgtEl>
                                          <p:spTgt spid="350211">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0210" grpId="0"/>
      <p:bldP spid="350211" grpId="0" build="p" advAuto="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228600"/>
            <a:ext cx="2514600" cy="667512"/>
          </a:xfrm>
        </p:spPr>
        <p:txBody>
          <a:bodyPr>
            <a:normAutofit fontScale="90000"/>
          </a:bodyPr>
          <a:lstStyle/>
          <a:p>
            <a:r>
              <a:rPr lang="en-US" dirty="0" smtClean="0"/>
              <a:t>Sensor…?</a:t>
            </a:r>
            <a:endParaRPr lang="en-US" dirty="0"/>
          </a:p>
        </p:txBody>
      </p:sp>
      <p:pic>
        <p:nvPicPr>
          <p:cNvPr id="1026" name="Picture 2"/>
          <p:cNvPicPr>
            <a:picLocks noGrp="1" noChangeAspect="1" noChangeArrowheads="1"/>
          </p:cNvPicPr>
          <p:nvPr>
            <p:ph idx="1"/>
          </p:nvPr>
        </p:nvPicPr>
        <p:blipFill>
          <a:blip r:embed="rId3"/>
          <a:srcRect/>
          <a:stretch>
            <a:fillRect/>
          </a:stretch>
        </p:blipFill>
        <p:spPr bwMode="auto">
          <a:xfrm>
            <a:off x="685800" y="1828800"/>
            <a:ext cx="1375172" cy="1449911"/>
          </a:xfrm>
          <a:prstGeom prst="rect">
            <a:avLst/>
          </a:prstGeom>
          <a:noFill/>
          <a:ln w="9525">
            <a:noFill/>
            <a:miter lim="800000"/>
            <a:headEnd/>
            <a:tailEnd/>
          </a:ln>
          <a:effectLst/>
        </p:spPr>
      </p:pic>
      <p:sp>
        <p:nvSpPr>
          <p:cNvPr id="5" name="Donut 4"/>
          <p:cNvSpPr/>
          <p:nvPr/>
        </p:nvSpPr>
        <p:spPr>
          <a:xfrm>
            <a:off x="2133599" y="2895281"/>
            <a:ext cx="250031" cy="228919"/>
          </a:xfrm>
          <a:prstGeom prst="don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 name="Donut 5"/>
          <p:cNvSpPr/>
          <p:nvPr/>
        </p:nvSpPr>
        <p:spPr>
          <a:xfrm>
            <a:off x="2133599" y="2666681"/>
            <a:ext cx="250031" cy="228919"/>
          </a:xfrm>
          <a:prstGeom prst="don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Donut 6"/>
          <p:cNvSpPr/>
          <p:nvPr/>
        </p:nvSpPr>
        <p:spPr>
          <a:xfrm>
            <a:off x="2133599" y="3123881"/>
            <a:ext cx="250031" cy="228919"/>
          </a:xfrm>
          <a:prstGeom prst="don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Donut 7"/>
          <p:cNvSpPr/>
          <p:nvPr/>
        </p:nvSpPr>
        <p:spPr>
          <a:xfrm>
            <a:off x="2133599" y="3352481"/>
            <a:ext cx="250031" cy="228919"/>
          </a:xfrm>
          <a:prstGeom prst="don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7" name="Freeform 36"/>
          <p:cNvSpPr/>
          <p:nvPr/>
        </p:nvSpPr>
        <p:spPr>
          <a:xfrm>
            <a:off x="1752600" y="2035939"/>
            <a:ext cx="941256" cy="2155061"/>
          </a:xfrm>
          <a:custGeom>
            <a:avLst/>
            <a:gdLst>
              <a:gd name="connsiteX0" fmla="*/ 59368 w 573718"/>
              <a:gd name="connsiteY0" fmla="*/ 76373 h 1434708"/>
              <a:gd name="connsiteX1" fmla="*/ 159381 w 573718"/>
              <a:gd name="connsiteY1" fmla="*/ 33511 h 1434708"/>
              <a:gd name="connsiteX2" fmla="*/ 530856 w 573718"/>
              <a:gd name="connsiteY2" fmla="*/ 33511 h 1434708"/>
              <a:gd name="connsiteX3" fmla="*/ 545143 w 573718"/>
              <a:gd name="connsiteY3" fmla="*/ 433561 h 1434708"/>
              <a:gd name="connsiteX4" fmla="*/ 573718 w 573718"/>
              <a:gd name="connsiteY4" fmla="*/ 476423 h 1434708"/>
              <a:gd name="connsiteX5" fmla="*/ 559431 w 573718"/>
              <a:gd name="connsiteY5" fmla="*/ 619298 h 1434708"/>
              <a:gd name="connsiteX6" fmla="*/ 545143 w 573718"/>
              <a:gd name="connsiteY6" fmla="*/ 662161 h 1434708"/>
              <a:gd name="connsiteX7" fmla="*/ 516568 w 573718"/>
              <a:gd name="connsiteY7" fmla="*/ 1362248 h 1434708"/>
              <a:gd name="connsiteX8" fmla="*/ 430843 w 573718"/>
              <a:gd name="connsiteY8" fmla="*/ 1433686 h 1434708"/>
              <a:gd name="connsiteX9" fmla="*/ 230818 w 573718"/>
              <a:gd name="connsiteY9" fmla="*/ 1419398 h 1434708"/>
              <a:gd name="connsiteX10" fmla="*/ 159381 w 573718"/>
              <a:gd name="connsiteY10" fmla="*/ 1333673 h 1434708"/>
              <a:gd name="connsiteX11" fmla="*/ 116518 w 573718"/>
              <a:gd name="connsiteY11" fmla="*/ 1276523 h 1434708"/>
              <a:gd name="connsiteX12" fmla="*/ 59368 w 573718"/>
              <a:gd name="connsiteY12" fmla="*/ 1162223 h 1434708"/>
              <a:gd name="connsiteX13" fmla="*/ 30793 w 573718"/>
              <a:gd name="connsiteY13" fmla="*/ 1076498 h 1434708"/>
              <a:gd name="connsiteX14" fmla="*/ 16506 w 573718"/>
              <a:gd name="connsiteY14" fmla="*/ 1033636 h 1434708"/>
              <a:gd name="connsiteX15" fmla="*/ 30793 w 573718"/>
              <a:gd name="connsiteY15" fmla="*/ 247823 h 1434708"/>
              <a:gd name="connsiteX16" fmla="*/ 87943 w 573718"/>
              <a:gd name="connsiteY16" fmla="*/ 62086 h 1434708"/>
              <a:gd name="connsiteX17" fmla="*/ 59368 w 573718"/>
              <a:gd name="connsiteY17" fmla="*/ 76373 h 143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3718" h="1434708">
                <a:moveTo>
                  <a:pt x="59368" y="76373"/>
                </a:moveTo>
                <a:cubicBezTo>
                  <a:pt x="71274" y="71611"/>
                  <a:pt x="124715" y="44178"/>
                  <a:pt x="159381" y="33511"/>
                </a:cubicBezTo>
                <a:cubicBezTo>
                  <a:pt x="268293" y="0"/>
                  <a:pt x="449529" y="29444"/>
                  <a:pt x="530856" y="33511"/>
                </a:cubicBezTo>
                <a:cubicBezTo>
                  <a:pt x="514088" y="217948"/>
                  <a:pt x="502826" y="221977"/>
                  <a:pt x="545143" y="433561"/>
                </a:cubicBezTo>
                <a:cubicBezTo>
                  <a:pt x="548511" y="450399"/>
                  <a:pt x="564193" y="462136"/>
                  <a:pt x="573718" y="476423"/>
                </a:cubicBezTo>
                <a:cubicBezTo>
                  <a:pt x="568956" y="524048"/>
                  <a:pt x="566709" y="571992"/>
                  <a:pt x="559431" y="619298"/>
                </a:cubicBezTo>
                <a:cubicBezTo>
                  <a:pt x="557141" y="634183"/>
                  <a:pt x="546010" y="647125"/>
                  <a:pt x="545143" y="662161"/>
                </a:cubicBezTo>
                <a:cubicBezTo>
                  <a:pt x="531691" y="895330"/>
                  <a:pt x="538504" y="1129724"/>
                  <a:pt x="516568" y="1362248"/>
                </a:cubicBezTo>
                <a:cubicBezTo>
                  <a:pt x="511513" y="1415832"/>
                  <a:pt x="466670" y="1421744"/>
                  <a:pt x="430843" y="1433686"/>
                </a:cubicBezTo>
                <a:cubicBezTo>
                  <a:pt x="364168" y="1428923"/>
                  <a:pt x="295886" y="1434708"/>
                  <a:pt x="230818" y="1419398"/>
                </a:cubicBezTo>
                <a:cubicBezTo>
                  <a:pt x="207908" y="1414007"/>
                  <a:pt x="171889" y="1351184"/>
                  <a:pt x="159381" y="1333673"/>
                </a:cubicBezTo>
                <a:cubicBezTo>
                  <a:pt x="145540" y="1314296"/>
                  <a:pt x="128083" y="1297339"/>
                  <a:pt x="116518" y="1276523"/>
                </a:cubicBezTo>
                <a:cubicBezTo>
                  <a:pt x="0" y="1066792"/>
                  <a:pt x="156781" y="1308344"/>
                  <a:pt x="59368" y="1162223"/>
                </a:cubicBezTo>
                <a:lnTo>
                  <a:pt x="30793" y="1076498"/>
                </a:lnTo>
                <a:lnTo>
                  <a:pt x="16506" y="1033636"/>
                </a:lnTo>
                <a:cubicBezTo>
                  <a:pt x="21268" y="771698"/>
                  <a:pt x="22858" y="509684"/>
                  <a:pt x="30793" y="247823"/>
                </a:cubicBezTo>
                <a:cubicBezTo>
                  <a:pt x="34550" y="123836"/>
                  <a:pt x="5258" y="103429"/>
                  <a:pt x="87943" y="62086"/>
                </a:cubicBezTo>
                <a:cubicBezTo>
                  <a:pt x="92203" y="59956"/>
                  <a:pt x="47462" y="81135"/>
                  <a:pt x="59368" y="76373"/>
                </a:cubicBezTo>
                <a:close/>
              </a:path>
            </a:pathLst>
          </a:cu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685800" y="3200401"/>
            <a:ext cx="2250281" cy="307777"/>
          </a:xfrm>
          <a:prstGeom prst="rect">
            <a:avLst/>
          </a:prstGeom>
          <a:noFill/>
        </p:spPr>
        <p:txBody>
          <a:bodyPr wrap="square" rtlCol="0">
            <a:spAutoFit/>
          </a:bodyPr>
          <a:lstStyle/>
          <a:p>
            <a:r>
              <a:rPr lang="en-US" sz="1400" dirty="0" smtClean="0"/>
              <a:t>Sensing element</a:t>
            </a:r>
            <a:endParaRPr lang="en-US" sz="1400" dirty="0"/>
          </a:p>
        </p:txBody>
      </p:sp>
      <p:grpSp>
        <p:nvGrpSpPr>
          <p:cNvPr id="54" name="Group 53"/>
          <p:cNvGrpSpPr/>
          <p:nvPr/>
        </p:nvGrpSpPr>
        <p:grpSpPr>
          <a:xfrm>
            <a:off x="1483519" y="1362075"/>
            <a:ext cx="8576072" cy="4900456"/>
            <a:chOff x="1492071" y="1057275"/>
            <a:chExt cx="5227321" cy="3262424"/>
          </a:xfrm>
        </p:grpSpPr>
        <p:sp>
          <p:nvSpPr>
            <p:cNvPr id="46" name="TextBox 45"/>
            <p:cNvSpPr txBox="1"/>
            <p:nvPr/>
          </p:nvSpPr>
          <p:spPr>
            <a:xfrm>
              <a:off x="2209803" y="4114800"/>
              <a:ext cx="1600200" cy="204899"/>
            </a:xfrm>
            <a:prstGeom prst="rect">
              <a:avLst/>
            </a:prstGeom>
            <a:noFill/>
          </p:spPr>
          <p:txBody>
            <a:bodyPr wrap="square" rtlCol="0">
              <a:spAutoFit/>
            </a:bodyPr>
            <a:lstStyle/>
            <a:p>
              <a:r>
                <a:rPr lang="en-US" sz="1400" dirty="0" smtClean="0"/>
                <a:t>Analog signal.(mA, V)</a:t>
              </a:r>
              <a:endParaRPr lang="en-US" sz="1400" dirty="0"/>
            </a:p>
          </p:txBody>
        </p:sp>
        <p:grpSp>
          <p:nvGrpSpPr>
            <p:cNvPr id="53" name="Group 52"/>
            <p:cNvGrpSpPr/>
            <p:nvPr/>
          </p:nvGrpSpPr>
          <p:grpSpPr>
            <a:xfrm>
              <a:off x="1492071" y="1057275"/>
              <a:ext cx="5227321" cy="3057525"/>
              <a:chOff x="1492071" y="1057275"/>
              <a:chExt cx="5227321" cy="3057525"/>
            </a:xfrm>
          </p:grpSpPr>
          <p:grpSp>
            <p:nvGrpSpPr>
              <p:cNvPr id="44" name="Group 43"/>
              <p:cNvGrpSpPr/>
              <p:nvPr/>
            </p:nvGrpSpPr>
            <p:grpSpPr>
              <a:xfrm>
                <a:off x="1492071" y="1452172"/>
                <a:ext cx="1708329" cy="2662628"/>
                <a:chOff x="1492071" y="1452172"/>
                <a:chExt cx="1708329" cy="2662628"/>
              </a:xfrm>
            </p:grpSpPr>
            <p:sp>
              <p:nvSpPr>
                <p:cNvPr id="9" name="Rectangle 8"/>
                <p:cNvSpPr/>
                <p:nvPr/>
              </p:nvSpPr>
              <p:spPr>
                <a:xfrm>
                  <a:off x="2286000" y="1828800"/>
                  <a:ext cx="533400" cy="1524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286000" y="2286000"/>
                  <a:ext cx="533400" cy="1524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2286000" y="2514600"/>
                  <a:ext cx="533400" cy="1524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2286000" y="2057400"/>
                  <a:ext cx="533400" cy="1524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Arrow Connector 15"/>
                <p:cNvCxnSpPr>
                  <a:stCxn id="6" idx="6"/>
                  <a:endCxn id="9" idx="1"/>
                </p:cNvCxnSpPr>
                <p:nvPr/>
              </p:nvCxnSpPr>
              <p:spPr>
                <a:xfrm flipV="1">
                  <a:off x="2040708" y="1905000"/>
                  <a:ext cx="245292" cy="9700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a:stCxn id="5" idx="6"/>
                  <a:endCxn id="12" idx="1"/>
                </p:cNvCxnSpPr>
                <p:nvPr/>
              </p:nvCxnSpPr>
              <p:spPr>
                <a:xfrm flipV="1">
                  <a:off x="2040708" y="2133600"/>
                  <a:ext cx="245292" cy="2059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a:stCxn id="7" idx="6"/>
                  <a:endCxn id="10" idx="1"/>
                </p:cNvCxnSpPr>
                <p:nvPr/>
              </p:nvCxnSpPr>
              <p:spPr>
                <a:xfrm>
                  <a:off x="2040708" y="2306378"/>
                  <a:ext cx="245292" cy="5582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a:stCxn id="8" idx="6"/>
                  <a:endCxn id="11" idx="1"/>
                </p:cNvCxnSpPr>
                <p:nvPr/>
              </p:nvCxnSpPr>
              <p:spPr>
                <a:xfrm>
                  <a:off x="2040708" y="2458566"/>
                  <a:ext cx="245292" cy="132234"/>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8" name="Freeform 37"/>
                <p:cNvSpPr/>
                <p:nvPr/>
              </p:nvSpPr>
              <p:spPr>
                <a:xfrm>
                  <a:off x="2141778" y="1452172"/>
                  <a:ext cx="885419" cy="1907716"/>
                </a:xfrm>
                <a:custGeom>
                  <a:avLst/>
                  <a:gdLst>
                    <a:gd name="connsiteX0" fmla="*/ 115647 w 885419"/>
                    <a:gd name="connsiteY0" fmla="*/ 1576778 h 1907716"/>
                    <a:gd name="connsiteX1" fmla="*/ 15635 w 885419"/>
                    <a:gd name="connsiteY1" fmla="*/ 1505341 h 1907716"/>
                    <a:gd name="connsiteX2" fmla="*/ 44210 w 885419"/>
                    <a:gd name="connsiteY2" fmla="*/ 1348178 h 1907716"/>
                    <a:gd name="connsiteX3" fmla="*/ 58497 w 885419"/>
                    <a:gd name="connsiteY3" fmla="*/ 1248166 h 1907716"/>
                    <a:gd name="connsiteX4" fmla="*/ 29922 w 885419"/>
                    <a:gd name="connsiteY4" fmla="*/ 976703 h 1907716"/>
                    <a:gd name="connsiteX5" fmla="*/ 1347 w 885419"/>
                    <a:gd name="connsiteY5" fmla="*/ 733816 h 1907716"/>
                    <a:gd name="connsiteX6" fmla="*/ 15635 w 885419"/>
                    <a:gd name="connsiteY6" fmla="*/ 276616 h 1907716"/>
                    <a:gd name="connsiteX7" fmla="*/ 72785 w 885419"/>
                    <a:gd name="connsiteY7" fmla="*/ 219466 h 1907716"/>
                    <a:gd name="connsiteX8" fmla="*/ 144222 w 885419"/>
                    <a:gd name="connsiteY8" fmla="*/ 90878 h 1907716"/>
                    <a:gd name="connsiteX9" fmla="*/ 187085 w 885419"/>
                    <a:gd name="connsiteY9" fmla="*/ 62303 h 1907716"/>
                    <a:gd name="connsiteX10" fmla="*/ 272810 w 885419"/>
                    <a:gd name="connsiteY10" fmla="*/ 33728 h 1907716"/>
                    <a:gd name="connsiteX11" fmla="*/ 401397 w 885419"/>
                    <a:gd name="connsiteY11" fmla="*/ 5153 h 1907716"/>
                    <a:gd name="connsiteX12" fmla="*/ 572847 w 885419"/>
                    <a:gd name="connsiteY12" fmla="*/ 48016 h 1907716"/>
                    <a:gd name="connsiteX13" fmla="*/ 587135 w 885419"/>
                    <a:gd name="connsiteY13" fmla="*/ 90878 h 1907716"/>
                    <a:gd name="connsiteX14" fmla="*/ 644285 w 885419"/>
                    <a:gd name="connsiteY14" fmla="*/ 176603 h 1907716"/>
                    <a:gd name="connsiteX15" fmla="*/ 672860 w 885419"/>
                    <a:gd name="connsiteY15" fmla="*/ 219466 h 1907716"/>
                    <a:gd name="connsiteX16" fmla="*/ 687147 w 885419"/>
                    <a:gd name="connsiteY16" fmla="*/ 290903 h 1907716"/>
                    <a:gd name="connsiteX17" fmla="*/ 715722 w 885419"/>
                    <a:gd name="connsiteY17" fmla="*/ 333766 h 1907716"/>
                    <a:gd name="connsiteX18" fmla="*/ 730010 w 885419"/>
                    <a:gd name="connsiteY18" fmla="*/ 490928 h 1907716"/>
                    <a:gd name="connsiteX19" fmla="*/ 744297 w 885419"/>
                    <a:gd name="connsiteY19" fmla="*/ 548078 h 1907716"/>
                    <a:gd name="connsiteX20" fmla="*/ 787160 w 885419"/>
                    <a:gd name="connsiteY20" fmla="*/ 590941 h 1907716"/>
                    <a:gd name="connsiteX21" fmla="*/ 815735 w 885419"/>
                    <a:gd name="connsiteY21" fmla="*/ 633803 h 1907716"/>
                    <a:gd name="connsiteX22" fmla="*/ 830022 w 885419"/>
                    <a:gd name="connsiteY22" fmla="*/ 676666 h 1907716"/>
                    <a:gd name="connsiteX23" fmla="*/ 872885 w 885419"/>
                    <a:gd name="connsiteY23" fmla="*/ 762391 h 1907716"/>
                    <a:gd name="connsiteX24" fmla="*/ 858597 w 885419"/>
                    <a:gd name="connsiteY24" fmla="*/ 1205303 h 1907716"/>
                    <a:gd name="connsiteX25" fmla="*/ 787160 w 885419"/>
                    <a:gd name="connsiteY25" fmla="*/ 1333891 h 1907716"/>
                    <a:gd name="connsiteX26" fmla="*/ 758585 w 885419"/>
                    <a:gd name="connsiteY26" fmla="*/ 1376753 h 1907716"/>
                    <a:gd name="connsiteX27" fmla="*/ 658572 w 885419"/>
                    <a:gd name="connsiteY27" fmla="*/ 1519628 h 1907716"/>
                    <a:gd name="connsiteX28" fmla="*/ 558560 w 885419"/>
                    <a:gd name="connsiteY28" fmla="*/ 1691078 h 1907716"/>
                    <a:gd name="connsiteX29" fmla="*/ 487122 w 885419"/>
                    <a:gd name="connsiteY29" fmla="*/ 1776803 h 1907716"/>
                    <a:gd name="connsiteX30" fmla="*/ 415685 w 885419"/>
                    <a:gd name="connsiteY30" fmla="*/ 1905391 h 1907716"/>
                    <a:gd name="connsiteX31" fmla="*/ 329960 w 885419"/>
                    <a:gd name="connsiteY31" fmla="*/ 1891103 h 1907716"/>
                    <a:gd name="connsiteX32" fmla="*/ 272810 w 885419"/>
                    <a:gd name="connsiteY32" fmla="*/ 1805378 h 1907716"/>
                    <a:gd name="connsiteX33" fmla="*/ 244235 w 885419"/>
                    <a:gd name="connsiteY33" fmla="*/ 1762516 h 1907716"/>
                    <a:gd name="connsiteX34" fmla="*/ 229947 w 885419"/>
                    <a:gd name="connsiteY34" fmla="*/ 1719653 h 1907716"/>
                    <a:gd name="connsiteX35" fmla="*/ 172797 w 885419"/>
                    <a:gd name="connsiteY35" fmla="*/ 1633928 h 1907716"/>
                    <a:gd name="connsiteX36" fmla="*/ 144222 w 885419"/>
                    <a:gd name="connsiteY36" fmla="*/ 1591066 h 1907716"/>
                    <a:gd name="connsiteX37" fmla="*/ 115647 w 885419"/>
                    <a:gd name="connsiteY37" fmla="*/ 1548203 h 1907716"/>
                    <a:gd name="connsiteX38" fmla="*/ 87072 w 885419"/>
                    <a:gd name="connsiteY38" fmla="*/ 1519628 h 190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85419" h="1907716">
                      <a:moveTo>
                        <a:pt x="115647" y="1576778"/>
                      </a:moveTo>
                      <a:cubicBezTo>
                        <a:pt x="82310" y="1552966"/>
                        <a:pt x="32803" y="1542539"/>
                        <a:pt x="15635" y="1505341"/>
                      </a:cubicBezTo>
                      <a:cubicBezTo>
                        <a:pt x="0" y="1471465"/>
                        <a:pt x="30249" y="1390060"/>
                        <a:pt x="44210" y="1348178"/>
                      </a:cubicBezTo>
                      <a:cubicBezTo>
                        <a:pt x="48972" y="1314841"/>
                        <a:pt x="58497" y="1281842"/>
                        <a:pt x="58497" y="1248166"/>
                      </a:cubicBezTo>
                      <a:cubicBezTo>
                        <a:pt x="58497" y="1050213"/>
                        <a:pt x="65351" y="1082986"/>
                        <a:pt x="29922" y="976703"/>
                      </a:cubicBezTo>
                      <a:cubicBezTo>
                        <a:pt x="21277" y="916187"/>
                        <a:pt x="1347" y="786723"/>
                        <a:pt x="1347" y="733816"/>
                      </a:cubicBezTo>
                      <a:cubicBezTo>
                        <a:pt x="1347" y="581342"/>
                        <a:pt x="6936" y="428842"/>
                        <a:pt x="15635" y="276616"/>
                      </a:cubicBezTo>
                      <a:cubicBezTo>
                        <a:pt x="18594" y="224828"/>
                        <a:pt x="31724" y="233152"/>
                        <a:pt x="72785" y="219466"/>
                      </a:cubicBezTo>
                      <a:cubicBezTo>
                        <a:pt x="87673" y="174800"/>
                        <a:pt x="102111" y="118952"/>
                        <a:pt x="144222" y="90878"/>
                      </a:cubicBezTo>
                      <a:cubicBezTo>
                        <a:pt x="158510" y="81353"/>
                        <a:pt x="171393" y="69277"/>
                        <a:pt x="187085" y="62303"/>
                      </a:cubicBezTo>
                      <a:cubicBezTo>
                        <a:pt x="214610" y="50070"/>
                        <a:pt x="244235" y="43253"/>
                        <a:pt x="272810" y="33728"/>
                      </a:cubicBezTo>
                      <a:cubicBezTo>
                        <a:pt x="343152" y="10281"/>
                        <a:pt x="300821" y="21916"/>
                        <a:pt x="401397" y="5153"/>
                      </a:cubicBezTo>
                      <a:cubicBezTo>
                        <a:pt x="445755" y="10082"/>
                        <a:pt x="534434" y="0"/>
                        <a:pt x="572847" y="48016"/>
                      </a:cubicBezTo>
                      <a:cubicBezTo>
                        <a:pt x="582255" y="59776"/>
                        <a:pt x="579821" y="77713"/>
                        <a:pt x="587135" y="90878"/>
                      </a:cubicBezTo>
                      <a:cubicBezTo>
                        <a:pt x="603814" y="120899"/>
                        <a:pt x="625235" y="148028"/>
                        <a:pt x="644285" y="176603"/>
                      </a:cubicBezTo>
                      <a:lnTo>
                        <a:pt x="672860" y="219466"/>
                      </a:lnTo>
                      <a:cubicBezTo>
                        <a:pt x="677622" y="243278"/>
                        <a:pt x="678620" y="268165"/>
                        <a:pt x="687147" y="290903"/>
                      </a:cubicBezTo>
                      <a:cubicBezTo>
                        <a:pt x="693176" y="306981"/>
                        <a:pt x="712124" y="316976"/>
                        <a:pt x="715722" y="333766"/>
                      </a:cubicBezTo>
                      <a:cubicBezTo>
                        <a:pt x="726744" y="385202"/>
                        <a:pt x="723058" y="438786"/>
                        <a:pt x="730010" y="490928"/>
                      </a:cubicBezTo>
                      <a:cubicBezTo>
                        <a:pt x="732605" y="510392"/>
                        <a:pt x="734555" y="531029"/>
                        <a:pt x="744297" y="548078"/>
                      </a:cubicBezTo>
                      <a:cubicBezTo>
                        <a:pt x="754322" y="565622"/>
                        <a:pt x="774225" y="575419"/>
                        <a:pt x="787160" y="590941"/>
                      </a:cubicBezTo>
                      <a:cubicBezTo>
                        <a:pt x="798153" y="604132"/>
                        <a:pt x="806210" y="619516"/>
                        <a:pt x="815735" y="633803"/>
                      </a:cubicBezTo>
                      <a:cubicBezTo>
                        <a:pt x="820497" y="648091"/>
                        <a:pt x="823287" y="663195"/>
                        <a:pt x="830022" y="676666"/>
                      </a:cubicBezTo>
                      <a:cubicBezTo>
                        <a:pt x="885419" y="787461"/>
                        <a:pt x="836969" y="654646"/>
                        <a:pt x="872885" y="762391"/>
                      </a:cubicBezTo>
                      <a:cubicBezTo>
                        <a:pt x="868122" y="910028"/>
                        <a:pt x="867271" y="1057844"/>
                        <a:pt x="858597" y="1205303"/>
                      </a:cubicBezTo>
                      <a:cubicBezTo>
                        <a:pt x="856163" y="1246677"/>
                        <a:pt x="800871" y="1313325"/>
                        <a:pt x="787160" y="1333891"/>
                      </a:cubicBezTo>
                      <a:cubicBezTo>
                        <a:pt x="777635" y="1348178"/>
                        <a:pt x="768888" y="1363016"/>
                        <a:pt x="758585" y="1376753"/>
                      </a:cubicBezTo>
                      <a:cubicBezTo>
                        <a:pt x="731704" y="1412594"/>
                        <a:pt x="676163" y="1484446"/>
                        <a:pt x="658572" y="1519628"/>
                      </a:cubicBezTo>
                      <a:cubicBezTo>
                        <a:pt x="509176" y="1818420"/>
                        <a:pt x="672594" y="1508622"/>
                        <a:pt x="558560" y="1691078"/>
                      </a:cubicBezTo>
                      <a:cubicBezTo>
                        <a:pt x="506769" y="1773944"/>
                        <a:pt x="560233" y="1728063"/>
                        <a:pt x="487122" y="1776803"/>
                      </a:cubicBezTo>
                      <a:cubicBezTo>
                        <a:pt x="452157" y="1881697"/>
                        <a:pt x="479845" y="1841229"/>
                        <a:pt x="415685" y="1905391"/>
                      </a:cubicBezTo>
                      <a:cubicBezTo>
                        <a:pt x="387110" y="1900628"/>
                        <a:pt x="353692" y="1907716"/>
                        <a:pt x="329960" y="1891103"/>
                      </a:cubicBezTo>
                      <a:cubicBezTo>
                        <a:pt x="301825" y="1871409"/>
                        <a:pt x="291860" y="1833953"/>
                        <a:pt x="272810" y="1805378"/>
                      </a:cubicBezTo>
                      <a:cubicBezTo>
                        <a:pt x="263285" y="1791091"/>
                        <a:pt x="249665" y="1778806"/>
                        <a:pt x="244235" y="1762516"/>
                      </a:cubicBezTo>
                      <a:cubicBezTo>
                        <a:pt x="239472" y="1748228"/>
                        <a:pt x="237261" y="1732818"/>
                        <a:pt x="229947" y="1719653"/>
                      </a:cubicBezTo>
                      <a:cubicBezTo>
                        <a:pt x="213269" y="1689632"/>
                        <a:pt x="191847" y="1662503"/>
                        <a:pt x="172797" y="1633928"/>
                      </a:cubicBezTo>
                      <a:lnTo>
                        <a:pt x="144222" y="1591066"/>
                      </a:lnTo>
                      <a:cubicBezTo>
                        <a:pt x="134697" y="1576778"/>
                        <a:pt x="127789" y="1560345"/>
                        <a:pt x="115647" y="1548203"/>
                      </a:cubicBezTo>
                      <a:lnTo>
                        <a:pt x="87072" y="1519628"/>
                      </a:lnTo>
                    </a:path>
                  </a:pathLst>
                </a:custGeom>
                <a:ln>
                  <a:solidFill>
                    <a:schemeClr val="accent4"/>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2" name="TextBox 41"/>
                <p:cNvSpPr txBox="1"/>
                <p:nvPr/>
              </p:nvSpPr>
              <p:spPr>
                <a:xfrm>
                  <a:off x="1492071" y="3200400"/>
                  <a:ext cx="1371600" cy="204899"/>
                </a:xfrm>
                <a:prstGeom prst="rect">
                  <a:avLst/>
                </a:prstGeom>
                <a:noFill/>
              </p:spPr>
              <p:txBody>
                <a:bodyPr wrap="square" rtlCol="0">
                  <a:spAutoFit/>
                </a:bodyPr>
                <a:lstStyle/>
                <a:p>
                  <a:r>
                    <a:rPr lang="en-US" sz="1400" dirty="0" smtClean="0"/>
                    <a:t>Analog Processing circuits</a:t>
                  </a:r>
                  <a:endParaRPr lang="en-US" sz="1400" dirty="0"/>
                </a:p>
              </p:txBody>
            </p:sp>
            <p:cxnSp>
              <p:nvCxnSpPr>
                <p:cNvPr id="45" name="Elbow Connector 44"/>
                <p:cNvCxnSpPr/>
                <p:nvPr/>
              </p:nvCxnSpPr>
              <p:spPr>
                <a:xfrm rot="5400000">
                  <a:off x="1905000" y="2819400"/>
                  <a:ext cx="2209800" cy="381000"/>
                </a:xfrm>
                <a:prstGeom prst="bentConnector3">
                  <a:avLst>
                    <a:gd name="adj1" fmla="val 50000"/>
                  </a:avLst>
                </a:prstGeom>
                <a:ln>
                  <a:tailEnd type="arrow"/>
                </a:ln>
              </p:spPr>
              <p:style>
                <a:lnRef idx="1">
                  <a:schemeClr val="accent1"/>
                </a:lnRef>
                <a:fillRef idx="0">
                  <a:schemeClr val="accent1"/>
                </a:fillRef>
                <a:effectRef idx="0">
                  <a:schemeClr val="accent1"/>
                </a:effectRef>
                <a:fontRef idx="minor">
                  <a:schemeClr val="tx1"/>
                </a:fontRef>
              </p:style>
            </p:cxnSp>
          </p:grpSp>
          <p:grpSp>
            <p:nvGrpSpPr>
              <p:cNvPr id="52" name="Group 51"/>
              <p:cNvGrpSpPr/>
              <p:nvPr/>
            </p:nvGrpSpPr>
            <p:grpSpPr>
              <a:xfrm>
                <a:off x="2819400" y="1057275"/>
                <a:ext cx="3899992" cy="2271825"/>
                <a:chOff x="2819400" y="1057275"/>
                <a:chExt cx="3899992" cy="2271825"/>
              </a:xfrm>
            </p:grpSpPr>
            <p:sp>
              <p:nvSpPr>
                <p:cNvPr id="43" name="TextBox 42"/>
                <p:cNvSpPr txBox="1"/>
                <p:nvPr/>
              </p:nvSpPr>
              <p:spPr>
                <a:xfrm>
                  <a:off x="3733802" y="3124201"/>
                  <a:ext cx="1371600" cy="204899"/>
                </a:xfrm>
                <a:prstGeom prst="rect">
                  <a:avLst/>
                </a:prstGeom>
                <a:noFill/>
              </p:spPr>
              <p:txBody>
                <a:bodyPr wrap="square" rtlCol="0">
                  <a:spAutoFit/>
                </a:bodyPr>
                <a:lstStyle/>
                <a:p>
                  <a:r>
                    <a:rPr lang="en-US" sz="1400" dirty="0" smtClean="0"/>
                    <a:t>Digitizer (A/D)</a:t>
                  </a:r>
                  <a:endParaRPr lang="en-US" sz="1400" dirty="0"/>
                </a:p>
              </p:txBody>
            </p:sp>
            <p:grpSp>
              <p:nvGrpSpPr>
                <p:cNvPr id="51" name="Group 50"/>
                <p:cNvGrpSpPr/>
                <p:nvPr/>
              </p:nvGrpSpPr>
              <p:grpSpPr>
                <a:xfrm>
                  <a:off x="2819400" y="1057275"/>
                  <a:ext cx="3899992" cy="2098401"/>
                  <a:chOff x="2819400" y="1057275"/>
                  <a:chExt cx="3899992" cy="2098401"/>
                </a:xfrm>
              </p:grpSpPr>
              <p:grpSp>
                <p:nvGrpSpPr>
                  <p:cNvPr id="39" name="Group 38"/>
                  <p:cNvGrpSpPr/>
                  <p:nvPr/>
                </p:nvGrpSpPr>
                <p:grpSpPr>
                  <a:xfrm>
                    <a:off x="2819400" y="1057275"/>
                    <a:ext cx="2057400" cy="2098401"/>
                    <a:chOff x="2819400" y="1057275"/>
                    <a:chExt cx="2057400" cy="2098401"/>
                  </a:xfrm>
                </p:grpSpPr>
                <p:sp>
                  <p:nvSpPr>
                    <p:cNvPr id="13" name="Rectangle 12"/>
                    <p:cNvSpPr/>
                    <p:nvPr/>
                  </p:nvSpPr>
                  <p:spPr>
                    <a:xfrm>
                      <a:off x="3962400" y="1752600"/>
                      <a:ext cx="304800" cy="10668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429000" y="1752600"/>
                      <a:ext cx="304800" cy="10668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 name="Straight Arrow Connector 23"/>
                    <p:cNvCxnSpPr>
                      <a:stCxn id="9" idx="3"/>
                    </p:cNvCxnSpPr>
                    <p:nvPr/>
                  </p:nvCxnSpPr>
                  <p:spPr>
                    <a:xfrm>
                      <a:off x="2819400" y="1905000"/>
                      <a:ext cx="6096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a:stCxn id="12" idx="3"/>
                    </p:cNvCxnSpPr>
                    <p:nvPr/>
                  </p:nvCxnSpPr>
                  <p:spPr>
                    <a:xfrm>
                      <a:off x="2819400" y="2133600"/>
                      <a:ext cx="6096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2819400" y="2362200"/>
                      <a:ext cx="6096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2819400" y="2590800"/>
                      <a:ext cx="6096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a:stCxn id="14" idx="3"/>
                      <a:endCxn id="13" idx="1"/>
                    </p:cNvCxnSpPr>
                    <p:nvPr/>
                  </p:nvCxnSpPr>
                  <p:spPr>
                    <a:xfrm>
                      <a:off x="3733800" y="2286000"/>
                      <a:ext cx="2286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a:stCxn id="13" idx="3"/>
                    </p:cNvCxnSpPr>
                    <p:nvPr/>
                  </p:nvCxnSpPr>
                  <p:spPr>
                    <a:xfrm>
                      <a:off x="4267200" y="2286000"/>
                      <a:ext cx="609600" cy="15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0" name="Freeform 39"/>
                    <p:cNvSpPr/>
                    <p:nvPr/>
                  </p:nvSpPr>
                  <p:spPr>
                    <a:xfrm>
                      <a:off x="2958288" y="1057275"/>
                      <a:ext cx="1638831" cy="2098401"/>
                    </a:xfrm>
                    <a:custGeom>
                      <a:avLst/>
                      <a:gdLst>
                        <a:gd name="connsiteX0" fmla="*/ 199250 w 1638831"/>
                        <a:gd name="connsiteY0" fmla="*/ 400050 h 2098401"/>
                        <a:gd name="connsiteX1" fmla="*/ 284975 w 1638831"/>
                        <a:gd name="connsiteY1" fmla="*/ 300038 h 2098401"/>
                        <a:gd name="connsiteX2" fmla="*/ 384987 w 1638831"/>
                        <a:gd name="connsiteY2" fmla="*/ 257175 h 2098401"/>
                        <a:gd name="connsiteX3" fmla="*/ 527862 w 1638831"/>
                        <a:gd name="connsiteY3" fmla="*/ 171450 h 2098401"/>
                        <a:gd name="connsiteX4" fmla="*/ 642162 w 1638831"/>
                        <a:gd name="connsiteY4" fmla="*/ 142875 h 2098401"/>
                        <a:gd name="connsiteX5" fmla="*/ 699312 w 1638831"/>
                        <a:gd name="connsiteY5" fmla="*/ 114300 h 2098401"/>
                        <a:gd name="connsiteX6" fmla="*/ 742175 w 1638831"/>
                        <a:gd name="connsiteY6" fmla="*/ 85725 h 2098401"/>
                        <a:gd name="connsiteX7" fmla="*/ 813612 w 1638831"/>
                        <a:gd name="connsiteY7" fmla="*/ 71438 h 2098401"/>
                        <a:gd name="connsiteX8" fmla="*/ 899337 w 1638831"/>
                        <a:gd name="connsiteY8" fmla="*/ 42863 h 2098401"/>
                        <a:gd name="connsiteX9" fmla="*/ 985062 w 1638831"/>
                        <a:gd name="connsiteY9" fmla="*/ 28575 h 2098401"/>
                        <a:gd name="connsiteX10" fmla="*/ 1085075 w 1638831"/>
                        <a:gd name="connsiteY10" fmla="*/ 0 h 2098401"/>
                        <a:gd name="connsiteX11" fmla="*/ 1242237 w 1638831"/>
                        <a:gd name="connsiteY11" fmla="*/ 28575 h 2098401"/>
                        <a:gd name="connsiteX12" fmla="*/ 1285100 w 1638831"/>
                        <a:gd name="connsiteY12" fmla="*/ 57150 h 2098401"/>
                        <a:gd name="connsiteX13" fmla="*/ 1385112 w 1638831"/>
                        <a:gd name="connsiteY13" fmla="*/ 171450 h 2098401"/>
                        <a:gd name="connsiteX14" fmla="*/ 1427975 w 1638831"/>
                        <a:gd name="connsiteY14" fmla="*/ 200025 h 2098401"/>
                        <a:gd name="connsiteX15" fmla="*/ 1513700 w 1638831"/>
                        <a:gd name="connsiteY15" fmla="*/ 328613 h 2098401"/>
                        <a:gd name="connsiteX16" fmla="*/ 1542275 w 1638831"/>
                        <a:gd name="connsiteY16" fmla="*/ 371475 h 2098401"/>
                        <a:gd name="connsiteX17" fmla="*/ 1585137 w 1638831"/>
                        <a:gd name="connsiteY17" fmla="*/ 614363 h 2098401"/>
                        <a:gd name="connsiteX18" fmla="*/ 1599425 w 1638831"/>
                        <a:gd name="connsiteY18" fmla="*/ 657225 h 2098401"/>
                        <a:gd name="connsiteX19" fmla="*/ 1613712 w 1638831"/>
                        <a:gd name="connsiteY19" fmla="*/ 728663 h 2098401"/>
                        <a:gd name="connsiteX20" fmla="*/ 1613712 w 1638831"/>
                        <a:gd name="connsiteY20" fmla="*/ 1328738 h 2098401"/>
                        <a:gd name="connsiteX21" fmla="*/ 1599425 w 1638831"/>
                        <a:gd name="connsiteY21" fmla="*/ 1371600 h 2098401"/>
                        <a:gd name="connsiteX22" fmla="*/ 1585137 w 1638831"/>
                        <a:gd name="connsiteY22" fmla="*/ 1457325 h 2098401"/>
                        <a:gd name="connsiteX23" fmla="*/ 1570850 w 1638831"/>
                        <a:gd name="connsiteY23" fmla="*/ 1785938 h 2098401"/>
                        <a:gd name="connsiteX24" fmla="*/ 1527987 w 1638831"/>
                        <a:gd name="connsiteY24" fmla="*/ 1828800 h 2098401"/>
                        <a:gd name="connsiteX25" fmla="*/ 1499412 w 1638831"/>
                        <a:gd name="connsiteY25" fmla="*/ 1871663 h 2098401"/>
                        <a:gd name="connsiteX26" fmla="*/ 1385112 w 1638831"/>
                        <a:gd name="connsiteY26" fmla="*/ 1928813 h 2098401"/>
                        <a:gd name="connsiteX27" fmla="*/ 1327962 w 1638831"/>
                        <a:gd name="connsiteY27" fmla="*/ 1957388 h 2098401"/>
                        <a:gd name="connsiteX28" fmla="*/ 1285100 w 1638831"/>
                        <a:gd name="connsiteY28" fmla="*/ 1985963 h 2098401"/>
                        <a:gd name="connsiteX29" fmla="*/ 1227950 w 1638831"/>
                        <a:gd name="connsiteY29" fmla="*/ 2000250 h 2098401"/>
                        <a:gd name="connsiteX30" fmla="*/ 442137 w 1638831"/>
                        <a:gd name="connsiteY30" fmla="*/ 1971675 h 2098401"/>
                        <a:gd name="connsiteX31" fmla="*/ 384987 w 1638831"/>
                        <a:gd name="connsiteY31" fmla="*/ 1943100 h 2098401"/>
                        <a:gd name="connsiteX32" fmla="*/ 299262 w 1638831"/>
                        <a:gd name="connsiteY32" fmla="*/ 1871663 h 2098401"/>
                        <a:gd name="connsiteX33" fmla="*/ 242112 w 1638831"/>
                        <a:gd name="connsiteY33" fmla="*/ 1785938 h 2098401"/>
                        <a:gd name="connsiteX34" fmla="*/ 199250 w 1638831"/>
                        <a:gd name="connsiteY34" fmla="*/ 1743075 h 2098401"/>
                        <a:gd name="connsiteX35" fmla="*/ 170675 w 1638831"/>
                        <a:gd name="connsiteY35" fmla="*/ 1685925 h 2098401"/>
                        <a:gd name="connsiteX36" fmla="*/ 142100 w 1638831"/>
                        <a:gd name="connsiteY36" fmla="*/ 1643063 h 2098401"/>
                        <a:gd name="connsiteX37" fmla="*/ 127812 w 1638831"/>
                        <a:gd name="connsiteY37" fmla="*/ 1600200 h 2098401"/>
                        <a:gd name="connsiteX38" fmla="*/ 99237 w 1638831"/>
                        <a:gd name="connsiteY38" fmla="*/ 1485900 h 2098401"/>
                        <a:gd name="connsiteX39" fmla="*/ 127812 w 1638831"/>
                        <a:gd name="connsiteY39" fmla="*/ 671513 h 2098401"/>
                        <a:gd name="connsiteX40" fmla="*/ 170675 w 1638831"/>
                        <a:gd name="connsiteY40" fmla="*/ 428625 h 2098401"/>
                        <a:gd name="connsiteX41" fmla="*/ 199250 w 1638831"/>
                        <a:gd name="connsiteY41" fmla="*/ 385763 h 2098401"/>
                        <a:gd name="connsiteX42" fmla="*/ 242112 w 1638831"/>
                        <a:gd name="connsiteY42" fmla="*/ 357188 h 2098401"/>
                        <a:gd name="connsiteX43" fmla="*/ 256400 w 1638831"/>
                        <a:gd name="connsiteY43" fmla="*/ 314325 h 2098401"/>
                        <a:gd name="connsiteX44" fmla="*/ 384987 w 1638831"/>
                        <a:gd name="connsiteY44" fmla="*/ 285750 h 209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38831" h="2098401">
                          <a:moveTo>
                            <a:pt x="199250" y="400050"/>
                          </a:moveTo>
                          <a:cubicBezTo>
                            <a:pt x="227825" y="366713"/>
                            <a:pt x="252338" y="329411"/>
                            <a:pt x="284975" y="300038"/>
                          </a:cubicBezTo>
                          <a:cubicBezTo>
                            <a:pt x="331125" y="258503"/>
                            <a:pt x="339222" y="282600"/>
                            <a:pt x="384987" y="257175"/>
                          </a:cubicBezTo>
                          <a:cubicBezTo>
                            <a:pt x="433892" y="230005"/>
                            <a:pt x="473820" y="189464"/>
                            <a:pt x="527862" y="171450"/>
                          </a:cubicBezTo>
                          <a:cubicBezTo>
                            <a:pt x="628505" y="137903"/>
                            <a:pt x="567309" y="174955"/>
                            <a:pt x="642162" y="142875"/>
                          </a:cubicBezTo>
                          <a:cubicBezTo>
                            <a:pt x="661738" y="134485"/>
                            <a:pt x="680820" y="124867"/>
                            <a:pt x="699312" y="114300"/>
                          </a:cubicBezTo>
                          <a:cubicBezTo>
                            <a:pt x="714221" y="105781"/>
                            <a:pt x="726097" y="91754"/>
                            <a:pt x="742175" y="85725"/>
                          </a:cubicBezTo>
                          <a:cubicBezTo>
                            <a:pt x="764913" y="77198"/>
                            <a:pt x="790184" y="77827"/>
                            <a:pt x="813612" y="71438"/>
                          </a:cubicBezTo>
                          <a:cubicBezTo>
                            <a:pt x="842671" y="63513"/>
                            <a:pt x="870116" y="50168"/>
                            <a:pt x="899337" y="42863"/>
                          </a:cubicBezTo>
                          <a:cubicBezTo>
                            <a:pt x="927441" y="35837"/>
                            <a:pt x="956655" y="34256"/>
                            <a:pt x="985062" y="28575"/>
                          </a:cubicBezTo>
                          <a:cubicBezTo>
                            <a:pt x="1029919" y="19604"/>
                            <a:pt x="1044218" y="13619"/>
                            <a:pt x="1085075" y="0"/>
                          </a:cubicBezTo>
                          <a:cubicBezTo>
                            <a:pt x="1124471" y="4925"/>
                            <a:pt x="1198189" y="6551"/>
                            <a:pt x="1242237" y="28575"/>
                          </a:cubicBezTo>
                          <a:cubicBezTo>
                            <a:pt x="1257596" y="36254"/>
                            <a:pt x="1270812" y="47625"/>
                            <a:pt x="1285100" y="57150"/>
                          </a:cubicBezTo>
                          <a:cubicBezTo>
                            <a:pt x="1324508" y="109694"/>
                            <a:pt x="1333320" y="127057"/>
                            <a:pt x="1385112" y="171450"/>
                          </a:cubicBezTo>
                          <a:cubicBezTo>
                            <a:pt x="1398150" y="182625"/>
                            <a:pt x="1413687" y="190500"/>
                            <a:pt x="1427975" y="200025"/>
                          </a:cubicBezTo>
                          <a:lnTo>
                            <a:pt x="1513700" y="328613"/>
                          </a:lnTo>
                          <a:lnTo>
                            <a:pt x="1542275" y="371475"/>
                          </a:lnTo>
                          <a:cubicBezTo>
                            <a:pt x="1597228" y="536334"/>
                            <a:pt x="1551107" y="376156"/>
                            <a:pt x="1585137" y="614363"/>
                          </a:cubicBezTo>
                          <a:cubicBezTo>
                            <a:pt x="1587267" y="629272"/>
                            <a:pt x="1595772" y="642614"/>
                            <a:pt x="1599425" y="657225"/>
                          </a:cubicBezTo>
                          <a:cubicBezTo>
                            <a:pt x="1605315" y="680784"/>
                            <a:pt x="1608950" y="704850"/>
                            <a:pt x="1613712" y="728663"/>
                          </a:cubicBezTo>
                          <a:cubicBezTo>
                            <a:pt x="1625598" y="1013915"/>
                            <a:pt x="1638831" y="1064985"/>
                            <a:pt x="1613712" y="1328738"/>
                          </a:cubicBezTo>
                          <a:cubicBezTo>
                            <a:pt x="1612284" y="1343730"/>
                            <a:pt x="1602692" y="1356898"/>
                            <a:pt x="1599425" y="1371600"/>
                          </a:cubicBezTo>
                          <a:cubicBezTo>
                            <a:pt x="1593141" y="1399879"/>
                            <a:pt x="1589900" y="1428750"/>
                            <a:pt x="1585137" y="1457325"/>
                          </a:cubicBezTo>
                          <a:cubicBezTo>
                            <a:pt x="1580375" y="1566863"/>
                            <a:pt x="1587522" y="1677572"/>
                            <a:pt x="1570850" y="1785938"/>
                          </a:cubicBezTo>
                          <a:cubicBezTo>
                            <a:pt x="1567778" y="1805909"/>
                            <a:pt x="1540922" y="1813278"/>
                            <a:pt x="1527987" y="1828800"/>
                          </a:cubicBezTo>
                          <a:cubicBezTo>
                            <a:pt x="1516994" y="1841992"/>
                            <a:pt x="1512450" y="1860488"/>
                            <a:pt x="1499412" y="1871663"/>
                          </a:cubicBezTo>
                          <a:cubicBezTo>
                            <a:pt x="1437317" y="1924888"/>
                            <a:pt x="1442249" y="1904325"/>
                            <a:pt x="1385112" y="1928813"/>
                          </a:cubicBezTo>
                          <a:cubicBezTo>
                            <a:pt x="1365536" y="1937203"/>
                            <a:pt x="1346454" y="1946821"/>
                            <a:pt x="1327962" y="1957388"/>
                          </a:cubicBezTo>
                          <a:cubicBezTo>
                            <a:pt x="1313053" y="1965907"/>
                            <a:pt x="1300883" y="1979199"/>
                            <a:pt x="1285100" y="1985963"/>
                          </a:cubicBezTo>
                          <a:cubicBezTo>
                            <a:pt x="1267051" y="1993698"/>
                            <a:pt x="1247000" y="1995488"/>
                            <a:pt x="1227950" y="2000250"/>
                          </a:cubicBezTo>
                          <a:cubicBezTo>
                            <a:pt x="966012" y="1990725"/>
                            <a:pt x="703647" y="1989405"/>
                            <a:pt x="442137" y="1971675"/>
                          </a:cubicBezTo>
                          <a:cubicBezTo>
                            <a:pt x="420887" y="1970234"/>
                            <a:pt x="402318" y="1955480"/>
                            <a:pt x="384987" y="1943100"/>
                          </a:cubicBezTo>
                          <a:cubicBezTo>
                            <a:pt x="0" y="1668110"/>
                            <a:pt x="639374" y="2098401"/>
                            <a:pt x="299262" y="1871663"/>
                          </a:cubicBezTo>
                          <a:cubicBezTo>
                            <a:pt x="280212" y="1843088"/>
                            <a:pt x="266396" y="1810222"/>
                            <a:pt x="242112" y="1785938"/>
                          </a:cubicBezTo>
                          <a:cubicBezTo>
                            <a:pt x="227825" y="1771650"/>
                            <a:pt x="210994" y="1759517"/>
                            <a:pt x="199250" y="1743075"/>
                          </a:cubicBezTo>
                          <a:cubicBezTo>
                            <a:pt x="186871" y="1725744"/>
                            <a:pt x="181242" y="1704417"/>
                            <a:pt x="170675" y="1685925"/>
                          </a:cubicBezTo>
                          <a:cubicBezTo>
                            <a:pt x="162156" y="1671016"/>
                            <a:pt x="149779" y="1658421"/>
                            <a:pt x="142100" y="1643063"/>
                          </a:cubicBezTo>
                          <a:cubicBezTo>
                            <a:pt x="135365" y="1629592"/>
                            <a:pt x="131775" y="1614730"/>
                            <a:pt x="127812" y="1600200"/>
                          </a:cubicBezTo>
                          <a:cubicBezTo>
                            <a:pt x="117479" y="1562311"/>
                            <a:pt x="99237" y="1485900"/>
                            <a:pt x="99237" y="1485900"/>
                          </a:cubicBezTo>
                          <a:cubicBezTo>
                            <a:pt x="106901" y="1225342"/>
                            <a:pt x="113154" y="935362"/>
                            <a:pt x="127812" y="671513"/>
                          </a:cubicBezTo>
                          <a:cubicBezTo>
                            <a:pt x="136307" y="518606"/>
                            <a:pt x="116877" y="522770"/>
                            <a:pt x="170675" y="428625"/>
                          </a:cubicBezTo>
                          <a:cubicBezTo>
                            <a:pt x="179194" y="413716"/>
                            <a:pt x="187108" y="397905"/>
                            <a:pt x="199250" y="385763"/>
                          </a:cubicBezTo>
                          <a:cubicBezTo>
                            <a:pt x="211392" y="373621"/>
                            <a:pt x="227825" y="366713"/>
                            <a:pt x="242112" y="357188"/>
                          </a:cubicBezTo>
                          <a:cubicBezTo>
                            <a:pt x="246875" y="342900"/>
                            <a:pt x="246992" y="326085"/>
                            <a:pt x="256400" y="314325"/>
                          </a:cubicBezTo>
                          <a:cubicBezTo>
                            <a:pt x="291940" y="269899"/>
                            <a:pt x="333840" y="285750"/>
                            <a:pt x="384987" y="285750"/>
                          </a:cubicBezTo>
                        </a:path>
                      </a:pathLst>
                    </a:custGeom>
                    <a:ln>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TextBox 46"/>
                  <p:cNvSpPr txBox="1"/>
                  <p:nvPr/>
                </p:nvSpPr>
                <p:spPr>
                  <a:xfrm>
                    <a:off x="4814391" y="2177679"/>
                    <a:ext cx="1905001" cy="348328"/>
                  </a:xfrm>
                  <a:prstGeom prst="rect">
                    <a:avLst/>
                  </a:prstGeom>
                  <a:noFill/>
                </p:spPr>
                <p:txBody>
                  <a:bodyPr wrap="square" rtlCol="0">
                    <a:spAutoFit/>
                  </a:bodyPr>
                  <a:lstStyle/>
                  <a:p>
                    <a:r>
                      <a:rPr lang="en-US" sz="1400" dirty="0" smtClean="0"/>
                      <a:t>Digital data (Serial </a:t>
                    </a:r>
                  </a:p>
                  <a:p>
                    <a:r>
                      <a:rPr lang="en-US" sz="1400" dirty="0" smtClean="0"/>
                      <a:t>/ Parallel)</a:t>
                    </a:r>
                    <a:endParaRPr lang="en-US" sz="1400" dirty="0"/>
                  </a:p>
                </p:txBody>
              </p:sp>
            </p:grpSp>
          </p:grpSp>
        </p:grpSp>
      </p:grpSp>
      <p:sp>
        <p:nvSpPr>
          <p:cNvPr id="48" name="TextBox 47"/>
          <p:cNvSpPr txBox="1"/>
          <p:nvPr/>
        </p:nvSpPr>
        <p:spPr>
          <a:xfrm>
            <a:off x="609599" y="1447800"/>
            <a:ext cx="2250281" cy="307777"/>
          </a:xfrm>
          <a:prstGeom prst="rect">
            <a:avLst/>
          </a:prstGeom>
          <a:noFill/>
        </p:spPr>
        <p:txBody>
          <a:bodyPr wrap="square" rtlCol="0">
            <a:spAutoFit/>
          </a:bodyPr>
          <a:lstStyle/>
          <a:p>
            <a:r>
              <a:rPr lang="en-US" sz="1400" dirty="0" smtClean="0"/>
              <a:t>Physical parameter</a:t>
            </a:r>
            <a:endParaRPr lang="en-US" sz="1400" dirty="0"/>
          </a:p>
        </p:txBody>
      </p:sp>
      <p:sp>
        <p:nvSpPr>
          <p:cNvPr id="49" name="TextBox 48"/>
          <p:cNvSpPr txBox="1"/>
          <p:nvPr/>
        </p:nvSpPr>
        <p:spPr>
          <a:xfrm>
            <a:off x="152400" y="152400"/>
            <a:ext cx="5105400" cy="769441"/>
          </a:xfrm>
          <a:prstGeom prst="rect">
            <a:avLst/>
          </a:prstGeom>
          <a:noFill/>
        </p:spPr>
        <p:txBody>
          <a:bodyPr wrap="square" rtlCol="0">
            <a:spAutoFit/>
          </a:bodyPr>
          <a:lstStyle/>
          <a:p>
            <a:r>
              <a:rPr lang="en-US" sz="4400" dirty="0" smtClean="0">
                <a:solidFill>
                  <a:schemeClr val="bg2">
                    <a:lumMod val="25000"/>
                  </a:schemeClr>
                </a:solidFill>
                <a:latin typeface="+mj-lt"/>
              </a:rPr>
              <a:t>Sensor Classification</a:t>
            </a:r>
            <a:endParaRPr lang="en-US" sz="4400" dirty="0">
              <a:solidFill>
                <a:schemeClr val="bg2">
                  <a:lumMod val="25000"/>
                </a:schemeClr>
              </a:solidFill>
              <a:latin typeface="+mj-lt"/>
            </a:endParaRPr>
          </a:p>
        </p:txBody>
      </p:sp>
      <p:graphicFrame>
        <p:nvGraphicFramePr>
          <p:cNvPr id="50" name="Diagram 49"/>
          <p:cNvGraphicFramePr/>
          <p:nvPr/>
        </p:nvGraphicFramePr>
        <p:xfrm>
          <a:off x="-304800" y="1600200"/>
          <a:ext cx="8610600" cy="38100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53" presetClass="entr" presetSubtype="0" fill="hold" nodeType="afterEffect">
                                  <p:stCondLst>
                                    <p:cond delay="0"/>
                                  </p:stCondLst>
                                  <p:childTnLst>
                                    <p:set>
                                      <p:cBhvr>
                                        <p:cTn id="12" dur="1" fill="hold">
                                          <p:stCondLst>
                                            <p:cond delay="0"/>
                                          </p:stCondLst>
                                        </p:cTn>
                                        <p:tgtEl>
                                          <p:spTgt spid="1026"/>
                                        </p:tgtEl>
                                        <p:attrNameLst>
                                          <p:attrName>style.visibility</p:attrName>
                                        </p:attrNameLst>
                                      </p:cBhvr>
                                      <p:to>
                                        <p:strVal val="visible"/>
                                      </p:to>
                                    </p:set>
                                    <p:anim calcmode="lin" valueType="num">
                                      <p:cBhvr>
                                        <p:cTn id="13" dur="1000" fill="hold"/>
                                        <p:tgtEl>
                                          <p:spTgt spid="1026"/>
                                        </p:tgtEl>
                                        <p:attrNameLst>
                                          <p:attrName>ppt_w</p:attrName>
                                        </p:attrNameLst>
                                      </p:cBhvr>
                                      <p:tavLst>
                                        <p:tav tm="0">
                                          <p:val>
                                            <p:fltVal val="0"/>
                                          </p:val>
                                        </p:tav>
                                        <p:tav tm="100000">
                                          <p:val>
                                            <p:strVal val="#ppt_w"/>
                                          </p:val>
                                        </p:tav>
                                      </p:tavLst>
                                    </p:anim>
                                    <p:anim calcmode="lin" valueType="num">
                                      <p:cBhvr>
                                        <p:cTn id="14" dur="1000" fill="hold"/>
                                        <p:tgtEl>
                                          <p:spTgt spid="1026"/>
                                        </p:tgtEl>
                                        <p:attrNameLst>
                                          <p:attrName>ppt_h</p:attrName>
                                        </p:attrNameLst>
                                      </p:cBhvr>
                                      <p:tavLst>
                                        <p:tav tm="0">
                                          <p:val>
                                            <p:fltVal val="0"/>
                                          </p:val>
                                        </p:tav>
                                        <p:tav tm="100000">
                                          <p:val>
                                            <p:strVal val="#ppt_h"/>
                                          </p:val>
                                        </p:tav>
                                      </p:tavLst>
                                    </p:anim>
                                    <p:animEffect transition="in" filter="fade">
                                      <p:cBhvr>
                                        <p:cTn id="15" dur="1000"/>
                                        <p:tgtEl>
                                          <p:spTgt spid="1026"/>
                                        </p:tgtEl>
                                      </p:cBhvr>
                                    </p:animEffect>
                                  </p:childTnLst>
                                </p:cTn>
                              </p:par>
                              <p:par>
                                <p:cTn id="16" presetID="53" presetClass="entr" presetSubtype="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1000" fill="hold"/>
                                        <p:tgtEl>
                                          <p:spTgt spid="5"/>
                                        </p:tgtEl>
                                        <p:attrNameLst>
                                          <p:attrName>ppt_w</p:attrName>
                                        </p:attrNameLst>
                                      </p:cBhvr>
                                      <p:tavLst>
                                        <p:tav tm="0">
                                          <p:val>
                                            <p:fltVal val="0"/>
                                          </p:val>
                                        </p:tav>
                                        <p:tav tm="100000">
                                          <p:val>
                                            <p:strVal val="#ppt_w"/>
                                          </p:val>
                                        </p:tav>
                                      </p:tavLst>
                                    </p:anim>
                                    <p:anim calcmode="lin" valueType="num">
                                      <p:cBhvr>
                                        <p:cTn id="19" dur="1000" fill="hold"/>
                                        <p:tgtEl>
                                          <p:spTgt spid="5"/>
                                        </p:tgtEl>
                                        <p:attrNameLst>
                                          <p:attrName>ppt_h</p:attrName>
                                        </p:attrNameLst>
                                      </p:cBhvr>
                                      <p:tavLst>
                                        <p:tav tm="0">
                                          <p:val>
                                            <p:fltVal val="0"/>
                                          </p:val>
                                        </p:tav>
                                        <p:tav tm="100000">
                                          <p:val>
                                            <p:strVal val="#ppt_h"/>
                                          </p:val>
                                        </p:tav>
                                      </p:tavLst>
                                    </p:anim>
                                    <p:animEffect transition="in" filter="fade">
                                      <p:cBhvr>
                                        <p:cTn id="20" dur="1000"/>
                                        <p:tgtEl>
                                          <p:spTgt spid="5"/>
                                        </p:tgtEl>
                                      </p:cBhvr>
                                    </p:animEffect>
                                  </p:childTnLst>
                                </p:cTn>
                              </p:par>
                              <p:par>
                                <p:cTn id="21" presetID="53"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1000" fill="hold"/>
                                        <p:tgtEl>
                                          <p:spTgt spid="6"/>
                                        </p:tgtEl>
                                        <p:attrNameLst>
                                          <p:attrName>ppt_w</p:attrName>
                                        </p:attrNameLst>
                                      </p:cBhvr>
                                      <p:tavLst>
                                        <p:tav tm="0">
                                          <p:val>
                                            <p:fltVal val="0"/>
                                          </p:val>
                                        </p:tav>
                                        <p:tav tm="100000">
                                          <p:val>
                                            <p:strVal val="#ppt_w"/>
                                          </p:val>
                                        </p:tav>
                                      </p:tavLst>
                                    </p:anim>
                                    <p:anim calcmode="lin" valueType="num">
                                      <p:cBhvr>
                                        <p:cTn id="24" dur="1000" fill="hold"/>
                                        <p:tgtEl>
                                          <p:spTgt spid="6"/>
                                        </p:tgtEl>
                                        <p:attrNameLst>
                                          <p:attrName>ppt_h</p:attrName>
                                        </p:attrNameLst>
                                      </p:cBhvr>
                                      <p:tavLst>
                                        <p:tav tm="0">
                                          <p:val>
                                            <p:fltVal val="0"/>
                                          </p:val>
                                        </p:tav>
                                        <p:tav tm="100000">
                                          <p:val>
                                            <p:strVal val="#ppt_h"/>
                                          </p:val>
                                        </p:tav>
                                      </p:tavLst>
                                    </p:anim>
                                    <p:animEffect transition="in" filter="fade">
                                      <p:cBhvr>
                                        <p:cTn id="25" dur="1000"/>
                                        <p:tgtEl>
                                          <p:spTgt spid="6"/>
                                        </p:tgtEl>
                                      </p:cBhvr>
                                    </p:animEffect>
                                  </p:childTnLst>
                                </p:cTn>
                              </p:par>
                              <p:par>
                                <p:cTn id="26" presetID="53" presetClass="entr" presetSubtype="0" fill="hold" grpId="0" nodeType="with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1000" fill="hold"/>
                                        <p:tgtEl>
                                          <p:spTgt spid="7"/>
                                        </p:tgtEl>
                                        <p:attrNameLst>
                                          <p:attrName>ppt_w</p:attrName>
                                        </p:attrNameLst>
                                      </p:cBhvr>
                                      <p:tavLst>
                                        <p:tav tm="0">
                                          <p:val>
                                            <p:fltVal val="0"/>
                                          </p:val>
                                        </p:tav>
                                        <p:tav tm="100000">
                                          <p:val>
                                            <p:strVal val="#ppt_w"/>
                                          </p:val>
                                        </p:tav>
                                      </p:tavLst>
                                    </p:anim>
                                    <p:anim calcmode="lin" valueType="num">
                                      <p:cBhvr>
                                        <p:cTn id="29" dur="1000" fill="hold"/>
                                        <p:tgtEl>
                                          <p:spTgt spid="7"/>
                                        </p:tgtEl>
                                        <p:attrNameLst>
                                          <p:attrName>ppt_h</p:attrName>
                                        </p:attrNameLst>
                                      </p:cBhvr>
                                      <p:tavLst>
                                        <p:tav tm="0">
                                          <p:val>
                                            <p:fltVal val="0"/>
                                          </p:val>
                                        </p:tav>
                                        <p:tav tm="100000">
                                          <p:val>
                                            <p:strVal val="#ppt_h"/>
                                          </p:val>
                                        </p:tav>
                                      </p:tavLst>
                                    </p:anim>
                                    <p:animEffect transition="in" filter="fade">
                                      <p:cBhvr>
                                        <p:cTn id="30" dur="1000"/>
                                        <p:tgtEl>
                                          <p:spTgt spid="7"/>
                                        </p:tgtEl>
                                      </p:cBhvr>
                                    </p:animEffect>
                                  </p:childTnLst>
                                </p:cTn>
                              </p:par>
                              <p:par>
                                <p:cTn id="31" presetID="53"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1000" fill="hold"/>
                                        <p:tgtEl>
                                          <p:spTgt spid="8"/>
                                        </p:tgtEl>
                                        <p:attrNameLst>
                                          <p:attrName>ppt_w</p:attrName>
                                        </p:attrNameLst>
                                      </p:cBhvr>
                                      <p:tavLst>
                                        <p:tav tm="0">
                                          <p:val>
                                            <p:fltVal val="0"/>
                                          </p:val>
                                        </p:tav>
                                        <p:tav tm="100000">
                                          <p:val>
                                            <p:strVal val="#ppt_w"/>
                                          </p:val>
                                        </p:tav>
                                      </p:tavLst>
                                    </p:anim>
                                    <p:anim calcmode="lin" valueType="num">
                                      <p:cBhvr>
                                        <p:cTn id="34" dur="1000" fill="hold"/>
                                        <p:tgtEl>
                                          <p:spTgt spid="8"/>
                                        </p:tgtEl>
                                        <p:attrNameLst>
                                          <p:attrName>ppt_h</p:attrName>
                                        </p:attrNameLst>
                                      </p:cBhvr>
                                      <p:tavLst>
                                        <p:tav tm="0">
                                          <p:val>
                                            <p:fltVal val="0"/>
                                          </p:val>
                                        </p:tav>
                                        <p:tav tm="100000">
                                          <p:val>
                                            <p:strVal val="#ppt_h"/>
                                          </p:val>
                                        </p:tav>
                                      </p:tavLst>
                                    </p:anim>
                                    <p:animEffect transition="in" filter="fade">
                                      <p:cBhvr>
                                        <p:cTn id="35" dur="1000"/>
                                        <p:tgtEl>
                                          <p:spTgt spid="8"/>
                                        </p:tgtEl>
                                      </p:cBhvr>
                                    </p:animEffect>
                                  </p:childTnLst>
                                </p:cTn>
                              </p:par>
                              <p:par>
                                <p:cTn id="36" presetID="53" presetClass="entr" presetSubtype="0" fill="hold" grpId="0" nodeType="withEffect">
                                  <p:stCondLst>
                                    <p:cond delay="0"/>
                                  </p:stCondLst>
                                  <p:childTnLst>
                                    <p:set>
                                      <p:cBhvr>
                                        <p:cTn id="37" dur="1" fill="hold">
                                          <p:stCondLst>
                                            <p:cond delay="0"/>
                                          </p:stCondLst>
                                        </p:cTn>
                                        <p:tgtEl>
                                          <p:spTgt spid="37"/>
                                        </p:tgtEl>
                                        <p:attrNameLst>
                                          <p:attrName>style.visibility</p:attrName>
                                        </p:attrNameLst>
                                      </p:cBhvr>
                                      <p:to>
                                        <p:strVal val="visible"/>
                                      </p:to>
                                    </p:set>
                                    <p:anim calcmode="lin" valueType="num">
                                      <p:cBhvr>
                                        <p:cTn id="38" dur="1000" fill="hold"/>
                                        <p:tgtEl>
                                          <p:spTgt spid="37"/>
                                        </p:tgtEl>
                                        <p:attrNameLst>
                                          <p:attrName>ppt_w</p:attrName>
                                        </p:attrNameLst>
                                      </p:cBhvr>
                                      <p:tavLst>
                                        <p:tav tm="0">
                                          <p:val>
                                            <p:fltVal val="0"/>
                                          </p:val>
                                        </p:tav>
                                        <p:tav tm="100000">
                                          <p:val>
                                            <p:strVal val="#ppt_w"/>
                                          </p:val>
                                        </p:tav>
                                      </p:tavLst>
                                    </p:anim>
                                    <p:anim calcmode="lin" valueType="num">
                                      <p:cBhvr>
                                        <p:cTn id="39" dur="1000" fill="hold"/>
                                        <p:tgtEl>
                                          <p:spTgt spid="37"/>
                                        </p:tgtEl>
                                        <p:attrNameLst>
                                          <p:attrName>ppt_h</p:attrName>
                                        </p:attrNameLst>
                                      </p:cBhvr>
                                      <p:tavLst>
                                        <p:tav tm="0">
                                          <p:val>
                                            <p:fltVal val="0"/>
                                          </p:val>
                                        </p:tav>
                                        <p:tav tm="100000">
                                          <p:val>
                                            <p:strVal val="#ppt_h"/>
                                          </p:val>
                                        </p:tav>
                                      </p:tavLst>
                                    </p:anim>
                                    <p:animEffect transition="in" filter="fade">
                                      <p:cBhvr>
                                        <p:cTn id="40" dur="1000"/>
                                        <p:tgtEl>
                                          <p:spTgt spid="37"/>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par>
                                <p:cTn id="46" presetID="53" presetClass="entr" presetSubtype="0" fill="hold" nodeType="withEffect">
                                  <p:stCondLst>
                                    <p:cond delay="0"/>
                                  </p:stCondLst>
                                  <p:childTnLst>
                                    <p:set>
                                      <p:cBhvr>
                                        <p:cTn id="47" dur="1" fill="hold">
                                          <p:stCondLst>
                                            <p:cond delay="0"/>
                                          </p:stCondLst>
                                        </p:cTn>
                                        <p:tgtEl>
                                          <p:spTgt spid="54"/>
                                        </p:tgtEl>
                                        <p:attrNameLst>
                                          <p:attrName>style.visibility</p:attrName>
                                        </p:attrNameLst>
                                      </p:cBhvr>
                                      <p:to>
                                        <p:strVal val="visible"/>
                                      </p:to>
                                    </p:set>
                                    <p:anim calcmode="lin" valueType="num">
                                      <p:cBhvr>
                                        <p:cTn id="48" dur="1000" fill="hold"/>
                                        <p:tgtEl>
                                          <p:spTgt spid="54"/>
                                        </p:tgtEl>
                                        <p:attrNameLst>
                                          <p:attrName>ppt_w</p:attrName>
                                        </p:attrNameLst>
                                      </p:cBhvr>
                                      <p:tavLst>
                                        <p:tav tm="0">
                                          <p:val>
                                            <p:fltVal val="0"/>
                                          </p:val>
                                        </p:tav>
                                        <p:tav tm="100000">
                                          <p:val>
                                            <p:strVal val="#ppt_w"/>
                                          </p:val>
                                        </p:tav>
                                      </p:tavLst>
                                    </p:anim>
                                    <p:anim calcmode="lin" valueType="num">
                                      <p:cBhvr>
                                        <p:cTn id="49" dur="1000" fill="hold"/>
                                        <p:tgtEl>
                                          <p:spTgt spid="54"/>
                                        </p:tgtEl>
                                        <p:attrNameLst>
                                          <p:attrName>ppt_h</p:attrName>
                                        </p:attrNameLst>
                                      </p:cBhvr>
                                      <p:tavLst>
                                        <p:tav tm="0">
                                          <p:val>
                                            <p:fltVal val="0"/>
                                          </p:val>
                                        </p:tav>
                                        <p:tav tm="100000">
                                          <p:val>
                                            <p:strVal val="#ppt_h"/>
                                          </p:val>
                                        </p:tav>
                                      </p:tavLst>
                                    </p:anim>
                                    <p:animEffect transition="in" filter="fade">
                                      <p:cBhvr>
                                        <p:cTn id="50" dur="1000"/>
                                        <p:tgtEl>
                                          <p:spTgt spid="54"/>
                                        </p:tgtEl>
                                      </p:cBhvr>
                                    </p:animEffect>
                                  </p:childTnLst>
                                </p:cTn>
                              </p:par>
                              <p:par>
                                <p:cTn id="51" presetID="53" presetClass="entr" presetSubtype="0" fill="hold" grpId="0" nodeType="withEffect">
                                  <p:stCondLst>
                                    <p:cond delay="0"/>
                                  </p:stCondLst>
                                  <p:childTnLst>
                                    <p:set>
                                      <p:cBhvr>
                                        <p:cTn id="52" dur="1" fill="hold">
                                          <p:stCondLst>
                                            <p:cond delay="0"/>
                                          </p:stCondLst>
                                        </p:cTn>
                                        <p:tgtEl>
                                          <p:spTgt spid="48"/>
                                        </p:tgtEl>
                                        <p:attrNameLst>
                                          <p:attrName>style.visibility</p:attrName>
                                        </p:attrNameLst>
                                      </p:cBhvr>
                                      <p:to>
                                        <p:strVal val="visible"/>
                                      </p:to>
                                    </p:set>
                                    <p:anim calcmode="lin" valueType="num">
                                      <p:cBhvr>
                                        <p:cTn id="53" dur="1000" fill="hold"/>
                                        <p:tgtEl>
                                          <p:spTgt spid="48"/>
                                        </p:tgtEl>
                                        <p:attrNameLst>
                                          <p:attrName>ppt_w</p:attrName>
                                        </p:attrNameLst>
                                      </p:cBhvr>
                                      <p:tavLst>
                                        <p:tav tm="0">
                                          <p:val>
                                            <p:fltVal val="0"/>
                                          </p:val>
                                        </p:tav>
                                        <p:tav tm="100000">
                                          <p:val>
                                            <p:strVal val="#ppt_w"/>
                                          </p:val>
                                        </p:tav>
                                      </p:tavLst>
                                    </p:anim>
                                    <p:anim calcmode="lin" valueType="num">
                                      <p:cBhvr>
                                        <p:cTn id="54" dur="1000" fill="hold"/>
                                        <p:tgtEl>
                                          <p:spTgt spid="48"/>
                                        </p:tgtEl>
                                        <p:attrNameLst>
                                          <p:attrName>ppt_h</p:attrName>
                                        </p:attrNameLst>
                                      </p:cBhvr>
                                      <p:tavLst>
                                        <p:tav tm="0">
                                          <p:val>
                                            <p:fltVal val="0"/>
                                          </p:val>
                                        </p:tav>
                                        <p:tav tm="100000">
                                          <p:val>
                                            <p:strVal val="#ppt_h"/>
                                          </p:val>
                                        </p:tav>
                                      </p:tavLst>
                                    </p:anim>
                                    <p:animEffect transition="in" filter="fade">
                                      <p:cBhvr>
                                        <p:cTn id="55" dur="1000"/>
                                        <p:tgtEl>
                                          <p:spTgt spid="48"/>
                                        </p:tgtEl>
                                      </p:cBhvr>
                                    </p:animEffect>
                                  </p:childTnLst>
                                </p:cTn>
                              </p:par>
                            </p:childTnLst>
                          </p:cTn>
                        </p:par>
                      </p:childTnLst>
                    </p:cTn>
                  </p:par>
                  <p:par>
                    <p:cTn id="56" fill="hold">
                      <p:stCondLst>
                        <p:cond delay="indefinite"/>
                      </p:stCondLst>
                      <p:childTnLst>
                        <p:par>
                          <p:cTn id="57" fill="hold">
                            <p:stCondLst>
                              <p:cond delay="0"/>
                            </p:stCondLst>
                            <p:childTnLst>
                              <p:par>
                                <p:cTn id="58" presetID="55" presetClass="exit" presetSubtype="0" fill="hold" nodeType="clickEffect">
                                  <p:stCondLst>
                                    <p:cond delay="0"/>
                                  </p:stCondLst>
                                  <p:childTnLst>
                                    <p:anim calcmode="lin" valueType="num">
                                      <p:cBhvr>
                                        <p:cTn id="59" dur="1000"/>
                                        <p:tgtEl>
                                          <p:spTgt spid="1026"/>
                                        </p:tgtEl>
                                        <p:attrNameLst>
                                          <p:attrName>ppt_w</p:attrName>
                                        </p:attrNameLst>
                                      </p:cBhvr>
                                      <p:tavLst>
                                        <p:tav tm="0">
                                          <p:val>
                                            <p:strVal val="ppt_w"/>
                                          </p:val>
                                        </p:tav>
                                        <p:tav tm="100000">
                                          <p:val>
                                            <p:strVal val="ppt_w*0.70"/>
                                          </p:val>
                                        </p:tav>
                                      </p:tavLst>
                                    </p:anim>
                                    <p:anim calcmode="lin" valueType="num">
                                      <p:cBhvr>
                                        <p:cTn id="60" dur="1000"/>
                                        <p:tgtEl>
                                          <p:spTgt spid="1026"/>
                                        </p:tgtEl>
                                        <p:attrNameLst>
                                          <p:attrName>ppt_h</p:attrName>
                                        </p:attrNameLst>
                                      </p:cBhvr>
                                      <p:tavLst>
                                        <p:tav tm="0">
                                          <p:val>
                                            <p:strVal val="ppt_h"/>
                                          </p:val>
                                        </p:tav>
                                        <p:tav tm="100000">
                                          <p:val>
                                            <p:strVal val="ppt_h"/>
                                          </p:val>
                                        </p:tav>
                                      </p:tavLst>
                                    </p:anim>
                                    <p:animEffect transition="out" filter="fade">
                                      <p:cBhvr>
                                        <p:cTn id="61" dur="1000"/>
                                        <p:tgtEl>
                                          <p:spTgt spid="1026"/>
                                        </p:tgtEl>
                                      </p:cBhvr>
                                    </p:animEffect>
                                    <p:set>
                                      <p:cBhvr>
                                        <p:cTn id="62" dur="1" fill="hold">
                                          <p:stCondLst>
                                            <p:cond delay="999"/>
                                          </p:stCondLst>
                                        </p:cTn>
                                        <p:tgtEl>
                                          <p:spTgt spid="1026"/>
                                        </p:tgtEl>
                                        <p:attrNameLst>
                                          <p:attrName>style.visibility</p:attrName>
                                        </p:attrNameLst>
                                      </p:cBhvr>
                                      <p:to>
                                        <p:strVal val="hidden"/>
                                      </p:to>
                                    </p:set>
                                  </p:childTnLst>
                                </p:cTn>
                              </p:par>
                              <p:par>
                                <p:cTn id="63" presetID="10" presetClass="exit" presetSubtype="0" fill="hold" grpId="1" nodeType="withEffect">
                                  <p:stCondLst>
                                    <p:cond delay="0"/>
                                  </p:stCondLst>
                                  <p:childTnLst>
                                    <p:animEffect transition="out" filter="fade">
                                      <p:cBhvr>
                                        <p:cTn id="64" dur="1000"/>
                                        <p:tgtEl>
                                          <p:spTgt spid="2"/>
                                        </p:tgtEl>
                                      </p:cBhvr>
                                    </p:animEffect>
                                    <p:set>
                                      <p:cBhvr>
                                        <p:cTn id="65" dur="1" fill="hold">
                                          <p:stCondLst>
                                            <p:cond delay="999"/>
                                          </p:stCondLst>
                                        </p:cTn>
                                        <p:tgtEl>
                                          <p:spTgt spid="2"/>
                                        </p:tgtEl>
                                        <p:attrNameLst>
                                          <p:attrName>style.visibility</p:attrName>
                                        </p:attrNameLst>
                                      </p:cBhvr>
                                      <p:to>
                                        <p:strVal val="hidden"/>
                                      </p:to>
                                    </p:set>
                                  </p:childTnLst>
                                </p:cTn>
                              </p:par>
                              <p:par>
                                <p:cTn id="66" presetID="55" presetClass="exit" presetSubtype="0" fill="hold" grpId="1" nodeType="withEffect">
                                  <p:stCondLst>
                                    <p:cond delay="0"/>
                                  </p:stCondLst>
                                  <p:childTnLst>
                                    <p:anim calcmode="lin" valueType="num">
                                      <p:cBhvr>
                                        <p:cTn id="67" dur="1000"/>
                                        <p:tgtEl>
                                          <p:spTgt spid="5"/>
                                        </p:tgtEl>
                                        <p:attrNameLst>
                                          <p:attrName>ppt_w</p:attrName>
                                        </p:attrNameLst>
                                      </p:cBhvr>
                                      <p:tavLst>
                                        <p:tav tm="0">
                                          <p:val>
                                            <p:strVal val="ppt_w"/>
                                          </p:val>
                                        </p:tav>
                                        <p:tav tm="100000">
                                          <p:val>
                                            <p:strVal val="ppt_w*0.70"/>
                                          </p:val>
                                        </p:tav>
                                      </p:tavLst>
                                    </p:anim>
                                    <p:anim calcmode="lin" valueType="num">
                                      <p:cBhvr>
                                        <p:cTn id="68" dur="1000"/>
                                        <p:tgtEl>
                                          <p:spTgt spid="5"/>
                                        </p:tgtEl>
                                        <p:attrNameLst>
                                          <p:attrName>ppt_h</p:attrName>
                                        </p:attrNameLst>
                                      </p:cBhvr>
                                      <p:tavLst>
                                        <p:tav tm="0">
                                          <p:val>
                                            <p:strVal val="ppt_h"/>
                                          </p:val>
                                        </p:tav>
                                        <p:tav tm="100000">
                                          <p:val>
                                            <p:strVal val="ppt_h"/>
                                          </p:val>
                                        </p:tav>
                                      </p:tavLst>
                                    </p:anim>
                                    <p:animEffect transition="out" filter="fade">
                                      <p:cBhvr>
                                        <p:cTn id="69" dur="1000"/>
                                        <p:tgtEl>
                                          <p:spTgt spid="5"/>
                                        </p:tgtEl>
                                      </p:cBhvr>
                                    </p:animEffect>
                                    <p:set>
                                      <p:cBhvr>
                                        <p:cTn id="70" dur="1" fill="hold">
                                          <p:stCondLst>
                                            <p:cond delay="999"/>
                                          </p:stCondLst>
                                        </p:cTn>
                                        <p:tgtEl>
                                          <p:spTgt spid="5"/>
                                        </p:tgtEl>
                                        <p:attrNameLst>
                                          <p:attrName>style.visibility</p:attrName>
                                        </p:attrNameLst>
                                      </p:cBhvr>
                                      <p:to>
                                        <p:strVal val="hidden"/>
                                      </p:to>
                                    </p:set>
                                  </p:childTnLst>
                                </p:cTn>
                              </p:par>
                              <p:par>
                                <p:cTn id="71" presetID="55" presetClass="exit" presetSubtype="0" fill="hold" grpId="1" nodeType="withEffect">
                                  <p:stCondLst>
                                    <p:cond delay="0"/>
                                  </p:stCondLst>
                                  <p:childTnLst>
                                    <p:anim calcmode="lin" valueType="num">
                                      <p:cBhvr>
                                        <p:cTn id="72" dur="1000"/>
                                        <p:tgtEl>
                                          <p:spTgt spid="6"/>
                                        </p:tgtEl>
                                        <p:attrNameLst>
                                          <p:attrName>ppt_w</p:attrName>
                                        </p:attrNameLst>
                                      </p:cBhvr>
                                      <p:tavLst>
                                        <p:tav tm="0">
                                          <p:val>
                                            <p:strVal val="ppt_w"/>
                                          </p:val>
                                        </p:tav>
                                        <p:tav tm="100000">
                                          <p:val>
                                            <p:strVal val="ppt_w*0.70"/>
                                          </p:val>
                                        </p:tav>
                                      </p:tavLst>
                                    </p:anim>
                                    <p:anim calcmode="lin" valueType="num">
                                      <p:cBhvr>
                                        <p:cTn id="73" dur="1000"/>
                                        <p:tgtEl>
                                          <p:spTgt spid="6"/>
                                        </p:tgtEl>
                                        <p:attrNameLst>
                                          <p:attrName>ppt_h</p:attrName>
                                        </p:attrNameLst>
                                      </p:cBhvr>
                                      <p:tavLst>
                                        <p:tav tm="0">
                                          <p:val>
                                            <p:strVal val="ppt_h"/>
                                          </p:val>
                                        </p:tav>
                                        <p:tav tm="100000">
                                          <p:val>
                                            <p:strVal val="ppt_h"/>
                                          </p:val>
                                        </p:tav>
                                      </p:tavLst>
                                    </p:anim>
                                    <p:animEffect transition="out" filter="fade">
                                      <p:cBhvr>
                                        <p:cTn id="74" dur="1000"/>
                                        <p:tgtEl>
                                          <p:spTgt spid="6"/>
                                        </p:tgtEl>
                                      </p:cBhvr>
                                    </p:animEffect>
                                    <p:set>
                                      <p:cBhvr>
                                        <p:cTn id="75" dur="1" fill="hold">
                                          <p:stCondLst>
                                            <p:cond delay="999"/>
                                          </p:stCondLst>
                                        </p:cTn>
                                        <p:tgtEl>
                                          <p:spTgt spid="6"/>
                                        </p:tgtEl>
                                        <p:attrNameLst>
                                          <p:attrName>style.visibility</p:attrName>
                                        </p:attrNameLst>
                                      </p:cBhvr>
                                      <p:to>
                                        <p:strVal val="hidden"/>
                                      </p:to>
                                    </p:set>
                                  </p:childTnLst>
                                </p:cTn>
                              </p:par>
                              <p:par>
                                <p:cTn id="76" presetID="55" presetClass="exit" presetSubtype="0" fill="hold" grpId="1" nodeType="withEffect">
                                  <p:stCondLst>
                                    <p:cond delay="0"/>
                                  </p:stCondLst>
                                  <p:childTnLst>
                                    <p:anim calcmode="lin" valueType="num">
                                      <p:cBhvr>
                                        <p:cTn id="77" dur="1000"/>
                                        <p:tgtEl>
                                          <p:spTgt spid="7"/>
                                        </p:tgtEl>
                                        <p:attrNameLst>
                                          <p:attrName>ppt_w</p:attrName>
                                        </p:attrNameLst>
                                      </p:cBhvr>
                                      <p:tavLst>
                                        <p:tav tm="0">
                                          <p:val>
                                            <p:strVal val="ppt_w"/>
                                          </p:val>
                                        </p:tav>
                                        <p:tav tm="100000">
                                          <p:val>
                                            <p:strVal val="ppt_w*0.70"/>
                                          </p:val>
                                        </p:tav>
                                      </p:tavLst>
                                    </p:anim>
                                    <p:anim calcmode="lin" valueType="num">
                                      <p:cBhvr>
                                        <p:cTn id="78" dur="1000"/>
                                        <p:tgtEl>
                                          <p:spTgt spid="7"/>
                                        </p:tgtEl>
                                        <p:attrNameLst>
                                          <p:attrName>ppt_h</p:attrName>
                                        </p:attrNameLst>
                                      </p:cBhvr>
                                      <p:tavLst>
                                        <p:tav tm="0">
                                          <p:val>
                                            <p:strVal val="ppt_h"/>
                                          </p:val>
                                        </p:tav>
                                        <p:tav tm="100000">
                                          <p:val>
                                            <p:strVal val="ppt_h"/>
                                          </p:val>
                                        </p:tav>
                                      </p:tavLst>
                                    </p:anim>
                                    <p:animEffect transition="out" filter="fade">
                                      <p:cBhvr>
                                        <p:cTn id="79" dur="1000"/>
                                        <p:tgtEl>
                                          <p:spTgt spid="7"/>
                                        </p:tgtEl>
                                      </p:cBhvr>
                                    </p:animEffect>
                                    <p:set>
                                      <p:cBhvr>
                                        <p:cTn id="80" dur="1" fill="hold">
                                          <p:stCondLst>
                                            <p:cond delay="999"/>
                                          </p:stCondLst>
                                        </p:cTn>
                                        <p:tgtEl>
                                          <p:spTgt spid="7"/>
                                        </p:tgtEl>
                                        <p:attrNameLst>
                                          <p:attrName>style.visibility</p:attrName>
                                        </p:attrNameLst>
                                      </p:cBhvr>
                                      <p:to>
                                        <p:strVal val="hidden"/>
                                      </p:to>
                                    </p:set>
                                  </p:childTnLst>
                                </p:cTn>
                              </p:par>
                              <p:par>
                                <p:cTn id="81" presetID="55" presetClass="exit" presetSubtype="0" fill="hold" grpId="1" nodeType="withEffect">
                                  <p:stCondLst>
                                    <p:cond delay="0"/>
                                  </p:stCondLst>
                                  <p:childTnLst>
                                    <p:anim calcmode="lin" valueType="num">
                                      <p:cBhvr>
                                        <p:cTn id="82" dur="1000"/>
                                        <p:tgtEl>
                                          <p:spTgt spid="8"/>
                                        </p:tgtEl>
                                        <p:attrNameLst>
                                          <p:attrName>ppt_w</p:attrName>
                                        </p:attrNameLst>
                                      </p:cBhvr>
                                      <p:tavLst>
                                        <p:tav tm="0">
                                          <p:val>
                                            <p:strVal val="ppt_w"/>
                                          </p:val>
                                        </p:tav>
                                        <p:tav tm="100000">
                                          <p:val>
                                            <p:strVal val="ppt_w*0.70"/>
                                          </p:val>
                                        </p:tav>
                                      </p:tavLst>
                                    </p:anim>
                                    <p:anim calcmode="lin" valueType="num">
                                      <p:cBhvr>
                                        <p:cTn id="83" dur="1000"/>
                                        <p:tgtEl>
                                          <p:spTgt spid="8"/>
                                        </p:tgtEl>
                                        <p:attrNameLst>
                                          <p:attrName>ppt_h</p:attrName>
                                        </p:attrNameLst>
                                      </p:cBhvr>
                                      <p:tavLst>
                                        <p:tav tm="0">
                                          <p:val>
                                            <p:strVal val="ppt_h"/>
                                          </p:val>
                                        </p:tav>
                                        <p:tav tm="100000">
                                          <p:val>
                                            <p:strVal val="ppt_h"/>
                                          </p:val>
                                        </p:tav>
                                      </p:tavLst>
                                    </p:anim>
                                    <p:animEffect transition="out" filter="fade">
                                      <p:cBhvr>
                                        <p:cTn id="84" dur="1000"/>
                                        <p:tgtEl>
                                          <p:spTgt spid="8"/>
                                        </p:tgtEl>
                                      </p:cBhvr>
                                    </p:animEffect>
                                    <p:set>
                                      <p:cBhvr>
                                        <p:cTn id="85" dur="1" fill="hold">
                                          <p:stCondLst>
                                            <p:cond delay="999"/>
                                          </p:stCondLst>
                                        </p:cTn>
                                        <p:tgtEl>
                                          <p:spTgt spid="8"/>
                                        </p:tgtEl>
                                        <p:attrNameLst>
                                          <p:attrName>style.visibility</p:attrName>
                                        </p:attrNameLst>
                                      </p:cBhvr>
                                      <p:to>
                                        <p:strVal val="hidden"/>
                                      </p:to>
                                    </p:set>
                                  </p:childTnLst>
                                </p:cTn>
                              </p:par>
                              <p:par>
                                <p:cTn id="86" presetID="55" presetClass="exit" presetSubtype="0" fill="hold" grpId="1" nodeType="withEffect">
                                  <p:stCondLst>
                                    <p:cond delay="0"/>
                                  </p:stCondLst>
                                  <p:childTnLst>
                                    <p:anim calcmode="lin" valueType="num">
                                      <p:cBhvr>
                                        <p:cTn id="87" dur="1000"/>
                                        <p:tgtEl>
                                          <p:spTgt spid="37"/>
                                        </p:tgtEl>
                                        <p:attrNameLst>
                                          <p:attrName>ppt_w</p:attrName>
                                        </p:attrNameLst>
                                      </p:cBhvr>
                                      <p:tavLst>
                                        <p:tav tm="0">
                                          <p:val>
                                            <p:strVal val="ppt_w"/>
                                          </p:val>
                                        </p:tav>
                                        <p:tav tm="100000">
                                          <p:val>
                                            <p:strVal val="ppt_w*0.70"/>
                                          </p:val>
                                        </p:tav>
                                      </p:tavLst>
                                    </p:anim>
                                    <p:anim calcmode="lin" valueType="num">
                                      <p:cBhvr>
                                        <p:cTn id="88" dur="1000"/>
                                        <p:tgtEl>
                                          <p:spTgt spid="37"/>
                                        </p:tgtEl>
                                        <p:attrNameLst>
                                          <p:attrName>ppt_h</p:attrName>
                                        </p:attrNameLst>
                                      </p:cBhvr>
                                      <p:tavLst>
                                        <p:tav tm="0">
                                          <p:val>
                                            <p:strVal val="ppt_h"/>
                                          </p:val>
                                        </p:tav>
                                        <p:tav tm="100000">
                                          <p:val>
                                            <p:strVal val="ppt_h"/>
                                          </p:val>
                                        </p:tav>
                                      </p:tavLst>
                                    </p:anim>
                                    <p:animEffect transition="out" filter="fade">
                                      <p:cBhvr>
                                        <p:cTn id="89" dur="1000"/>
                                        <p:tgtEl>
                                          <p:spTgt spid="37"/>
                                        </p:tgtEl>
                                      </p:cBhvr>
                                    </p:animEffect>
                                    <p:set>
                                      <p:cBhvr>
                                        <p:cTn id="90" dur="1" fill="hold">
                                          <p:stCondLst>
                                            <p:cond delay="999"/>
                                          </p:stCondLst>
                                        </p:cTn>
                                        <p:tgtEl>
                                          <p:spTgt spid="37"/>
                                        </p:tgtEl>
                                        <p:attrNameLst>
                                          <p:attrName>style.visibility</p:attrName>
                                        </p:attrNameLst>
                                      </p:cBhvr>
                                      <p:to>
                                        <p:strVal val="hidden"/>
                                      </p:to>
                                    </p:set>
                                  </p:childTnLst>
                                </p:cTn>
                              </p:par>
                              <p:par>
                                <p:cTn id="91" presetID="55" presetClass="exit" presetSubtype="0" fill="hold" grpId="1" nodeType="withEffect">
                                  <p:stCondLst>
                                    <p:cond delay="0"/>
                                  </p:stCondLst>
                                  <p:childTnLst>
                                    <p:anim calcmode="lin" valueType="num">
                                      <p:cBhvr>
                                        <p:cTn id="92" dur="1000"/>
                                        <p:tgtEl>
                                          <p:spTgt spid="41"/>
                                        </p:tgtEl>
                                        <p:attrNameLst>
                                          <p:attrName>ppt_w</p:attrName>
                                        </p:attrNameLst>
                                      </p:cBhvr>
                                      <p:tavLst>
                                        <p:tav tm="0">
                                          <p:val>
                                            <p:strVal val="ppt_w"/>
                                          </p:val>
                                        </p:tav>
                                        <p:tav tm="100000">
                                          <p:val>
                                            <p:strVal val="ppt_w*0.70"/>
                                          </p:val>
                                        </p:tav>
                                      </p:tavLst>
                                    </p:anim>
                                    <p:anim calcmode="lin" valueType="num">
                                      <p:cBhvr>
                                        <p:cTn id="93" dur="1000"/>
                                        <p:tgtEl>
                                          <p:spTgt spid="41"/>
                                        </p:tgtEl>
                                        <p:attrNameLst>
                                          <p:attrName>ppt_h</p:attrName>
                                        </p:attrNameLst>
                                      </p:cBhvr>
                                      <p:tavLst>
                                        <p:tav tm="0">
                                          <p:val>
                                            <p:strVal val="ppt_h"/>
                                          </p:val>
                                        </p:tav>
                                        <p:tav tm="100000">
                                          <p:val>
                                            <p:strVal val="ppt_h"/>
                                          </p:val>
                                        </p:tav>
                                      </p:tavLst>
                                    </p:anim>
                                    <p:animEffect transition="out" filter="fade">
                                      <p:cBhvr>
                                        <p:cTn id="94" dur="1000"/>
                                        <p:tgtEl>
                                          <p:spTgt spid="41"/>
                                        </p:tgtEl>
                                      </p:cBhvr>
                                    </p:animEffect>
                                    <p:set>
                                      <p:cBhvr>
                                        <p:cTn id="95" dur="1" fill="hold">
                                          <p:stCondLst>
                                            <p:cond delay="999"/>
                                          </p:stCondLst>
                                        </p:cTn>
                                        <p:tgtEl>
                                          <p:spTgt spid="41"/>
                                        </p:tgtEl>
                                        <p:attrNameLst>
                                          <p:attrName>style.visibility</p:attrName>
                                        </p:attrNameLst>
                                      </p:cBhvr>
                                      <p:to>
                                        <p:strVal val="hidden"/>
                                      </p:to>
                                    </p:set>
                                  </p:childTnLst>
                                </p:cTn>
                              </p:par>
                              <p:par>
                                <p:cTn id="96" presetID="55" presetClass="exit" presetSubtype="0" fill="hold" nodeType="withEffect">
                                  <p:stCondLst>
                                    <p:cond delay="0"/>
                                  </p:stCondLst>
                                  <p:childTnLst>
                                    <p:anim calcmode="lin" valueType="num">
                                      <p:cBhvr>
                                        <p:cTn id="97" dur="1000"/>
                                        <p:tgtEl>
                                          <p:spTgt spid="54"/>
                                        </p:tgtEl>
                                        <p:attrNameLst>
                                          <p:attrName>ppt_w</p:attrName>
                                        </p:attrNameLst>
                                      </p:cBhvr>
                                      <p:tavLst>
                                        <p:tav tm="0">
                                          <p:val>
                                            <p:strVal val="ppt_w"/>
                                          </p:val>
                                        </p:tav>
                                        <p:tav tm="100000">
                                          <p:val>
                                            <p:strVal val="ppt_w*0.70"/>
                                          </p:val>
                                        </p:tav>
                                      </p:tavLst>
                                    </p:anim>
                                    <p:anim calcmode="lin" valueType="num">
                                      <p:cBhvr>
                                        <p:cTn id="98" dur="1000"/>
                                        <p:tgtEl>
                                          <p:spTgt spid="54"/>
                                        </p:tgtEl>
                                        <p:attrNameLst>
                                          <p:attrName>ppt_h</p:attrName>
                                        </p:attrNameLst>
                                      </p:cBhvr>
                                      <p:tavLst>
                                        <p:tav tm="0">
                                          <p:val>
                                            <p:strVal val="ppt_h"/>
                                          </p:val>
                                        </p:tav>
                                        <p:tav tm="100000">
                                          <p:val>
                                            <p:strVal val="ppt_h"/>
                                          </p:val>
                                        </p:tav>
                                      </p:tavLst>
                                    </p:anim>
                                    <p:animEffect transition="out" filter="fade">
                                      <p:cBhvr>
                                        <p:cTn id="99" dur="1000"/>
                                        <p:tgtEl>
                                          <p:spTgt spid="54"/>
                                        </p:tgtEl>
                                      </p:cBhvr>
                                    </p:animEffect>
                                    <p:set>
                                      <p:cBhvr>
                                        <p:cTn id="100" dur="1" fill="hold">
                                          <p:stCondLst>
                                            <p:cond delay="999"/>
                                          </p:stCondLst>
                                        </p:cTn>
                                        <p:tgtEl>
                                          <p:spTgt spid="54"/>
                                        </p:tgtEl>
                                        <p:attrNameLst>
                                          <p:attrName>style.visibility</p:attrName>
                                        </p:attrNameLst>
                                      </p:cBhvr>
                                      <p:to>
                                        <p:strVal val="hidden"/>
                                      </p:to>
                                    </p:set>
                                  </p:childTnLst>
                                </p:cTn>
                              </p:par>
                              <p:par>
                                <p:cTn id="101" presetID="55" presetClass="exit" presetSubtype="0" fill="hold" grpId="1" nodeType="withEffect">
                                  <p:stCondLst>
                                    <p:cond delay="0"/>
                                  </p:stCondLst>
                                  <p:childTnLst>
                                    <p:anim calcmode="lin" valueType="num">
                                      <p:cBhvr>
                                        <p:cTn id="102" dur="1000"/>
                                        <p:tgtEl>
                                          <p:spTgt spid="48"/>
                                        </p:tgtEl>
                                        <p:attrNameLst>
                                          <p:attrName>ppt_w</p:attrName>
                                        </p:attrNameLst>
                                      </p:cBhvr>
                                      <p:tavLst>
                                        <p:tav tm="0">
                                          <p:val>
                                            <p:strVal val="ppt_w"/>
                                          </p:val>
                                        </p:tav>
                                        <p:tav tm="100000">
                                          <p:val>
                                            <p:strVal val="ppt_w*0.70"/>
                                          </p:val>
                                        </p:tav>
                                      </p:tavLst>
                                    </p:anim>
                                    <p:anim calcmode="lin" valueType="num">
                                      <p:cBhvr>
                                        <p:cTn id="103" dur="1000"/>
                                        <p:tgtEl>
                                          <p:spTgt spid="48"/>
                                        </p:tgtEl>
                                        <p:attrNameLst>
                                          <p:attrName>ppt_h</p:attrName>
                                        </p:attrNameLst>
                                      </p:cBhvr>
                                      <p:tavLst>
                                        <p:tav tm="0">
                                          <p:val>
                                            <p:strVal val="ppt_h"/>
                                          </p:val>
                                        </p:tav>
                                        <p:tav tm="100000">
                                          <p:val>
                                            <p:strVal val="ppt_h"/>
                                          </p:val>
                                        </p:tav>
                                      </p:tavLst>
                                    </p:anim>
                                    <p:animEffect transition="out" filter="fade">
                                      <p:cBhvr>
                                        <p:cTn id="104" dur="1000"/>
                                        <p:tgtEl>
                                          <p:spTgt spid="48"/>
                                        </p:tgtEl>
                                      </p:cBhvr>
                                    </p:animEffect>
                                    <p:set>
                                      <p:cBhvr>
                                        <p:cTn id="105" dur="1" fill="hold">
                                          <p:stCondLst>
                                            <p:cond delay="999"/>
                                          </p:stCondLst>
                                        </p:cTn>
                                        <p:tgtEl>
                                          <p:spTgt spid="48"/>
                                        </p:tgtEl>
                                        <p:attrNameLst>
                                          <p:attrName>style.visibility</p:attrName>
                                        </p:attrNameLst>
                                      </p:cBhvr>
                                      <p:to>
                                        <p:strVal val="hidden"/>
                                      </p:to>
                                    </p:set>
                                  </p:childTnLst>
                                </p:cTn>
                              </p:par>
                            </p:childTnLst>
                          </p:cTn>
                        </p:par>
                        <p:par>
                          <p:cTn id="106" fill="hold">
                            <p:stCondLst>
                              <p:cond delay="1000"/>
                            </p:stCondLst>
                            <p:childTnLst>
                              <p:par>
                                <p:cTn id="107" presetID="55" presetClass="entr" presetSubtype="0" fill="hold" grpId="0" nodeType="afterEffect">
                                  <p:stCondLst>
                                    <p:cond delay="0"/>
                                  </p:stCondLst>
                                  <p:childTnLst>
                                    <p:set>
                                      <p:cBhvr>
                                        <p:cTn id="108" dur="1" fill="hold">
                                          <p:stCondLst>
                                            <p:cond delay="0"/>
                                          </p:stCondLst>
                                        </p:cTn>
                                        <p:tgtEl>
                                          <p:spTgt spid="49"/>
                                        </p:tgtEl>
                                        <p:attrNameLst>
                                          <p:attrName>style.visibility</p:attrName>
                                        </p:attrNameLst>
                                      </p:cBhvr>
                                      <p:to>
                                        <p:strVal val="visible"/>
                                      </p:to>
                                    </p:set>
                                    <p:anim calcmode="lin" valueType="num">
                                      <p:cBhvr>
                                        <p:cTn id="109" dur="1000" fill="hold"/>
                                        <p:tgtEl>
                                          <p:spTgt spid="49"/>
                                        </p:tgtEl>
                                        <p:attrNameLst>
                                          <p:attrName>ppt_w</p:attrName>
                                        </p:attrNameLst>
                                      </p:cBhvr>
                                      <p:tavLst>
                                        <p:tav tm="0">
                                          <p:val>
                                            <p:strVal val="#ppt_w*0.70"/>
                                          </p:val>
                                        </p:tav>
                                        <p:tav tm="100000">
                                          <p:val>
                                            <p:strVal val="#ppt_w"/>
                                          </p:val>
                                        </p:tav>
                                      </p:tavLst>
                                    </p:anim>
                                    <p:anim calcmode="lin" valueType="num">
                                      <p:cBhvr>
                                        <p:cTn id="110" dur="1000" fill="hold"/>
                                        <p:tgtEl>
                                          <p:spTgt spid="49"/>
                                        </p:tgtEl>
                                        <p:attrNameLst>
                                          <p:attrName>ppt_h</p:attrName>
                                        </p:attrNameLst>
                                      </p:cBhvr>
                                      <p:tavLst>
                                        <p:tav tm="0">
                                          <p:val>
                                            <p:strVal val="#ppt_h"/>
                                          </p:val>
                                        </p:tav>
                                        <p:tav tm="100000">
                                          <p:val>
                                            <p:strVal val="#ppt_h"/>
                                          </p:val>
                                        </p:tav>
                                      </p:tavLst>
                                    </p:anim>
                                    <p:animEffect transition="in" filter="fade">
                                      <p:cBhvr>
                                        <p:cTn id="111" dur="1000"/>
                                        <p:tgtEl>
                                          <p:spTgt spid="49"/>
                                        </p:tgtEl>
                                      </p:cBhvr>
                                    </p:animEffect>
                                  </p:childTnLst>
                                </p:cTn>
                              </p:par>
                            </p:childTnLst>
                          </p:cTn>
                        </p:par>
                        <p:par>
                          <p:cTn id="112" fill="hold">
                            <p:stCondLst>
                              <p:cond delay="2000"/>
                            </p:stCondLst>
                            <p:childTnLst>
                              <p:par>
                                <p:cTn id="113" presetID="53" presetClass="entr" presetSubtype="0" fill="hold" grpId="0" nodeType="afterEffect">
                                  <p:stCondLst>
                                    <p:cond delay="0"/>
                                  </p:stCondLst>
                                  <p:childTnLst>
                                    <p:set>
                                      <p:cBhvr>
                                        <p:cTn id="114" dur="1" fill="hold">
                                          <p:stCondLst>
                                            <p:cond delay="0"/>
                                          </p:stCondLst>
                                        </p:cTn>
                                        <p:tgtEl>
                                          <p:spTgt spid="50">
                                            <p:graphicEl>
                                              <a:dgm id="{51BE10A6-2367-4536-8C2D-6EE8961C7DAD}"/>
                                            </p:graphicEl>
                                          </p:spTgt>
                                        </p:tgtEl>
                                        <p:attrNameLst>
                                          <p:attrName>style.visibility</p:attrName>
                                        </p:attrNameLst>
                                      </p:cBhvr>
                                      <p:to>
                                        <p:strVal val="visible"/>
                                      </p:to>
                                    </p:set>
                                    <p:anim calcmode="lin" valueType="num">
                                      <p:cBhvr>
                                        <p:cTn id="115" dur="500" fill="hold"/>
                                        <p:tgtEl>
                                          <p:spTgt spid="50">
                                            <p:graphicEl>
                                              <a:dgm id="{51BE10A6-2367-4536-8C2D-6EE8961C7DAD}"/>
                                            </p:graphicEl>
                                          </p:spTgt>
                                        </p:tgtEl>
                                        <p:attrNameLst>
                                          <p:attrName>ppt_w</p:attrName>
                                        </p:attrNameLst>
                                      </p:cBhvr>
                                      <p:tavLst>
                                        <p:tav tm="0">
                                          <p:val>
                                            <p:fltVal val="0"/>
                                          </p:val>
                                        </p:tav>
                                        <p:tav tm="100000">
                                          <p:val>
                                            <p:strVal val="#ppt_w"/>
                                          </p:val>
                                        </p:tav>
                                      </p:tavLst>
                                    </p:anim>
                                    <p:anim calcmode="lin" valueType="num">
                                      <p:cBhvr>
                                        <p:cTn id="116" dur="500" fill="hold"/>
                                        <p:tgtEl>
                                          <p:spTgt spid="50">
                                            <p:graphicEl>
                                              <a:dgm id="{51BE10A6-2367-4536-8C2D-6EE8961C7DAD}"/>
                                            </p:graphicEl>
                                          </p:spTgt>
                                        </p:tgtEl>
                                        <p:attrNameLst>
                                          <p:attrName>ppt_h</p:attrName>
                                        </p:attrNameLst>
                                      </p:cBhvr>
                                      <p:tavLst>
                                        <p:tav tm="0">
                                          <p:val>
                                            <p:fltVal val="0"/>
                                          </p:val>
                                        </p:tav>
                                        <p:tav tm="100000">
                                          <p:val>
                                            <p:strVal val="#ppt_h"/>
                                          </p:val>
                                        </p:tav>
                                      </p:tavLst>
                                    </p:anim>
                                    <p:animEffect transition="in" filter="fade">
                                      <p:cBhvr>
                                        <p:cTn id="117" dur="500"/>
                                        <p:tgtEl>
                                          <p:spTgt spid="50">
                                            <p:graphicEl>
                                              <a:dgm id="{51BE10A6-2367-4536-8C2D-6EE8961C7DAD}"/>
                                            </p:graphicEl>
                                          </p:spTgt>
                                        </p:tgtEl>
                                      </p:cBhvr>
                                    </p:animEffect>
                                  </p:childTnLst>
                                </p:cTn>
                              </p:par>
                              <p:par>
                                <p:cTn id="118" presetID="53" presetClass="entr" presetSubtype="0" fill="hold" grpId="0" nodeType="withEffect">
                                  <p:stCondLst>
                                    <p:cond delay="0"/>
                                  </p:stCondLst>
                                  <p:childTnLst>
                                    <p:set>
                                      <p:cBhvr>
                                        <p:cTn id="119" dur="1" fill="hold">
                                          <p:stCondLst>
                                            <p:cond delay="0"/>
                                          </p:stCondLst>
                                        </p:cTn>
                                        <p:tgtEl>
                                          <p:spTgt spid="50">
                                            <p:graphicEl>
                                              <a:dgm id="{60430400-DB83-4D90-B2D2-AFACFD3E7B2A}"/>
                                            </p:graphicEl>
                                          </p:spTgt>
                                        </p:tgtEl>
                                        <p:attrNameLst>
                                          <p:attrName>style.visibility</p:attrName>
                                        </p:attrNameLst>
                                      </p:cBhvr>
                                      <p:to>
                                        <p:strVal val="visible"/>
                                      </p:to>
                                    </p:set>
                                    <p:anim calcmode="lin" valueType="num">
                                      <p:cBhvr>
                                        <p:cTn id="120" dur="500" fill="hold"/>
                                        <p:tgtEl>
                                          <p:spTgt spid="50">
                                            <p:graphicEl>
                                              <a:dgm id="{60430400-DB83-4D90-B2D2-AFACFD3E7B2A}"/>
                                            </p:graphicEl>
                                          </p:spTgt>
                                        </p:tgtEl>
                                        <p:attrNameLst>
                                          <p:attrName>ppt_w</p:attrName>
                                        </p:attrNameLst>
                                      </p:cBhvr>
                                      <p:tavLst>
                                        <p:tav tm="0">
                                          <p:val>
                                            <p:fltVal val="0"/>
                                          </p:val>
                                        </p:tav>
                                        <p:tav tm="100000">
                                          <p:val>
                                            <p:strVal val="#ppt_w"/>
                                          </p:val>
                                        </p:tav>
                                      </p:tavLst>
                                    </p:anim>
                                    <p:anim calcmode="lin" valueType="num">
                                      <p:cBhvr>
                                        <p:cTn id="121" dur="500" fill="hold"/>
                                        <p:tgtEl>
                                          <p:spTgt spid="50">
                                            <p:graphicEl>
                                              <a:dgm id="{60430400-DB83-4D90-B2D2-AFACFD3E7B2A}"/>
                                            </p:graphicEl>
                                          </p:spTgt>
                                        </p:tgtEl>
                                        <p:attrNameLst>
                                          <p:attrName>ppt_h</p:attrName>
                                        </p:attrNameLst>
                                      </p:cBhvr>
                                      <p:tavLst>
                                        <p:tav tm="0">
                                          <p:val>
                                            <p:fltVal val="0"/>
                                          </p:val>
                                        </p:tav>
                                        <p:tav tm="100000">
                                          <p:val>
                                            <p:strVal val="#ppt_h"/>
                                          </p:val>
                                        </p:tav>
                                      </p:tavLst>
                                    </p:anim>
                                    <p:animEffect transition="in" filter="fade">
                                      <p:cBhvr>
                                        <p:cTn id="122" dur="500"/>
                                        <p:tgtEl>
                                          <p:spTgt spid="50">
                                            <p:graphicEl>
                                              <a:dgm id="{60430400-DB83-4D90-B2D2-AFACFD3E7B2A}"/>
                                            </p:graphicEl>
                                          </p:spTgt>
                                        </p:tgtEl>
                                      </p:cBhvr>
                                    </p:animEffect>
                                  </p:childTnLst>
                                </p:cTn>
                              </p:par>
                            </p:childTnLst>
                          </p:cTn>
                        </p:par>
                        <p:par>
                          <p:cTn id="123" fill="hold">
                            <p:stCondLst>
                              <p:cond delay="2500"/>
                            </p:stCondLst>
                            <p:childTnLst>
                              <p:par>
                                <p:cTn id="124" presetID="53" presetClass="entr" presetSubtype="0" fill="hold" grpId="0" nodeType="afterEffect">
                                  <p:stCondLst>
                                    <p:cond delay="0"/>
                                  </p:stCondLst>
                                  <p:childTnLst>
                                    <p:set>
                                      <p:cBhvr>
                                        <p:cTn id="125" dur="1" fill="hold">
                                          <p:stCondLst>
                                            <p:cond delay="0"/>
                                          </p:stCondLst>
                                        </p:cTn>
                                        <p:tgtEl>
                                          <p:spTgt spid="50">
                                            <p:graphicEl>
                                              <a:dgm id="{752921A6-DEAD-4B6F-87EA-CBF26CD94ABB}"/>
                                            </p:graphicEl>
                                          </p:spTgt>
                                        </p:tgtEl>
                                        <p:attrNameLst>
                                          <p:attrName>style.visibility</p:attrName>
                                        </p:attrNameLst>
                                      </p:cBhvr>
                                      <p:to>
                                        <p:strVal val="visible"/>
                                      </p:to>
                                    </p:set>
                                    <p:anim calcmode="lin" valueType="num">
                                      <p:cBhvr>
                                        <p:cTn id="126" dur="500" fill="hold"/>
                                        <p:tgtEl>
                                          <p:spTgt spid="50">
                                            <p:graphicEl>
                                              <a:dgm id="{752921A6-DEAD-4B6F-87EA-CBF26CD94ABB}"/>
                                            </p:graphicEl>
                                          </p:spTgt>
                                        </p:tgtEl>
                                        <p:attrNameLst>
                                          <p:attrName>ppt_w</p:attrName>
                                        </p:attrNameLst>
                                      </p:cBhvr>
                                      <p:tavLst>
                                        <p:tav tm="0">
                                          <p:val>
                                            <p:fltVal val="0"/>
                                          </p:val>
                                        </p:tav>
                                        <p:tav tm="100000">
                                          <p:val>
                                            <p:strVal val="#ppt_w"/>
                                          </p:val>
                                        </p:tav>
                                      </p:tavLst>
                                    </p:anim>
                                    <p:anim calcmode="lin" valueType="num">
                                      <p:cBhvr>
                                        <p:cTn id="127" dur="500" fill="hold"/>
                                        <p:tgtEl>
                                          <p:spTgt spid="50">
                                            <p:graphicEl>
                                              <a:dgm id="{752921A6-DEAD-4B6F-87EA-CBF26CD94ABB}"/>
                                            </p:graphicEl>
                                          </p:spTgt>
                                        </p:tgtEl>
                                        <p:attrNameLst>
                                          <p:attrName>ppt_h</p:attrName>
                                        </p:attrNameLst>
                                      </p:cBhvr>
                                      <p:tavLst>
                                        <p:tav tm="0">
                                          <p:val>
                                            <p:fltVal val="0"/>
                                          </p:val>
                                        </p:tav>
                                        <p:tav tm="100000">
                                          <p:val>
                                            <p:strVal val="#ppt_h"/>
                                          </p:val>
                                        </p:tav>
                                      </p:tavLst>
                                    </p:anim>
                                    <p:animEffect transition="in" filter="fade">
                                      <p:cBhvr>
                                        <p:cTn id="128" dur="500"/>
                                        <p:tgtEl>
                                          <p:spTgt spid="50">
                                            <p:graphicEl>
                                              <a:dgm id="{752921A6-DEAD-4B6F-87EA-CBF26CD94ABB}"/>
                                            </p:graphicEl>
                                          </p:spTgt>
                                        </p:tgtEl>
                                      </p:cBhvr>
                                    </p:animEffect>
                                  </p:childTnLst>
                                </p:cTn>
                              </p:par>
                            </p:childTnLst>
                          </p:cTn>
                        </p:par>
                        <p:par>
                          <p:cTn id="129" fill="hold">
                            <p:stCondLst>
                              <p:cond delay="3000"/>
                            </p:stCondLst>
                            <p:childTnLst>
                              <p:par>
                                <p:cTn id="130" presetID="53" presetClass="entr" presetSubtype="0" fill="hold" grpId="0" nodeType="afterEffect">
                                  <p:stCondLst>
                                    <p:cond delay="0"/>
                                  </p:stCondLst>
                                  <p:childTnLst>
                                    <p:set>
                                      <p:cBhvr>
                                        <p:cTn id="131" dur="1" fill="hold">
                                          <p:stCondLst>
                                            <p:cond delay="0"/>
                                          </p:stCondLst>
                                        </p:cTn>
                                        <p:tgtEl>
                                          <p:spTgt spid="50">
                                            <p:graphicEl>
                                              <a:dgm id="{61BBBB66-BB16-4CEF-AEF1-08AF0FEACA66}"/>
                                            </p:graphicEl>
                                          </p:spTgt>
                                        </p:tgtEl>
                                        <p:attrNameLst>
                                          <p:attrName>style.visibility</p:attrName>
                                        </p:attrNameLst>
                                      </p:cBhvr>
                                      <p:to>
                                        <p:strVal val="visible"/>
                                      </p:to>
                                    </p:set>
                                    <p:anim calcmode="lin" valueType="num">
                                      <p:cBhvr>
                                        <p:cTn id="132" dur="500" fill="hold"/>
                                        <p:tgtEl>
                                          <p:spTgt spid="50">
                                            <p:graphicEl>
                                              <a:dgm id="{61BBBB66-BB16-4CEF-AEF1-08AF0FEACA66}"/>
                                            </p:graphicEl>
                                          </p:spTgt>
                                        </p:tgtEl>
                                        <p:attrNameLst>
                                          <p:attrName>ppt_w</p:attrName>
                                        </p:attrNameLst>
                                      </p:cBhvr>
                                      <p:tavLst>
                                        <p:tav tm="0">
                                          <p:val>
                                            <p:fltVal val="0"/>
                                          </p:val>
                                        </p:tav>
                                        <p:tav tm="100000">
                                          <p:val>
                                            <p:strVal val="#ppt_w"/>
                                          </p:val>
                                        </p:tav>
                                      </p:tavLst>
                                    </p:anim>
                                    <p:anim calcmode="lin" valueType="num">
                                      <p:cBhvr>
                                        <p:cTn id="133" dur="500" fill="hold"/>
                                        <p:tgtEl>
                                          <p:spTgt spid="50">
                                            <p:graphicEl>
                                              <a:dgm id="{61BBBB66-BB16-4CEF-AEF1-08AF0FEACA66}"/>
                                            </p:graphicEl>
                                          </p:spTgt>
                                        </p:tgtEl>
                                        <p:attrNameLst>
                                          <p:attrName>ppt_h</p:attrName>
                                        </p:attrNameLst>
                                      </p:cBhvr>
                                      <p:tavLst>
                                        <p:tav tm="0">
                                          <p:val>
                                            <p:fltVal val="0"/>
                                          </p:val>
                                        </p:tav>
                                        <p:tav tm="100000">
                                          <p:val>
                                            <p:strVal val="#ppt_h"/>
                                          </p:val>
                                        </p:tav>
                                      </p:tavLst>
                                    </p:anim>
                                    <p:animEffect transition="in" filter="fade">
                                      <p:cBhvr>
                                        <p:cTn id="134" dur="500"/>
                                        <p:tgtEl>
                                          <p:spTgt spid="50">
                                            <p:graphicEl>
                                              <a:dgm id="{61BBBB66-BB16-4CEF-AEF1-08AF0FEACA66}"/>
                                            </p:graphicEl>
                                          </p:spTgt>
                                        </p:tgtEl>
                                      </p:cBhvr>
                                    </p:animEffect>
                                  </p:childTnLst>
                                </p:cTn>
                              </p:par>
                              <p:par>
                                <p:cTn id="135" presetID="53" presetClass="entr" presetSubtype="0" fill="hold" grpId="0" nodeType="withEffect">
                                  <p:stCondLst>
                                    <p:cond delay="0"/>
                                  </p:stCondLst>
                                  <p:childTnLst>
                                    <p:set>
                                      <p:cBhvr>
                                        <p:cTn id="136" dur="1" fill="hold">
                                          <p:stCondLst>
                                            <p:cond delay="0"/>
                                          </p:stCondLst>
                                        </p:cTn>
                                        <p:tgtEl>
                                          <p:spTgt spid="50">
                                            <p:graphicEl>
                                              <a:dgm id="{881639A2-8006-4383-89DA-F407037FA55A}"/>
                                            </p:graphicEl>
                                          </p:spTgt>
                                        </p:tgtEl>
                                        <p:attrNameLst>
                                          <p:attrName>style.visibility</p:attrName>
                                        </p:attrNameLst>
                                      </p:cBhvr>
                                      <p:to>
                                        <p:strVal val="visible"/>
                                      </p:to>
                                    </p:set>
                                    <p:anim calcmode="lin" valueType="num">
                                      <p:cBhvr>
                                        <p:cTn id="137" dur="500" fill="hold"/>
                                        <p:tgtEl>
                                          <p:spTgt spid="50">
                                            <p:graphicEl>
                                              <a:dgm id="{881639A2-8006-4383-89DA-F407037FA55A}"/>
                                            </p:graphicEl>
                                          </p:spTgt>
                                        </p:tgtEl>
                                        <p:attrNameLst>
                                          <p:attrName>ppt_w</p:attrName>
                                        </p:attrNameLst>
                                      </p:cBhvr>
                                      <p:tavLst>
                                        <p:tav tm="0">
                                          <p:val>
                                            <p:fltVal val="0"/>
                                          </p:val>
                                        </p:tav>
                                        <p:tav tm="100000">
                                          <p:val>
                                            <p:strVal val="#ppt_w"/>
                                          </p:val>
                                        </p:tav>
                                      </p:tavLst>
                                    </p:anim>
                                    <p:anim calcmode="lin" valueType="num">
                                      <p:cBhvr>
                                        <p:cTn id="138" dur="500" fill="hold"/>
                                        <p:tgtEl>
                                          <p:spTgt spid="50">
                                            <p:graphicEl>
                                              <a:dgm id="{881639A2-8006-4383-89DA-F407037FA55A}"/>
                                            </p:graphicEl>
                                          </p:spTgt>
                                        </p:tgtEl>
                                        <p:attrNameLst>
                                          <p:attrName>ppt_h</p:attrName>
                                        </p:attrNameLst>
                                      </p:cBhvr>
                                      <p:tavLst>
                                        <p:tav tm="0">
                                          <p:val>
                                            <p:fltVal val="0"/>
                                          </p:val>
                                        </p:tav>
                                        <p:tav tm="100000">
                                          <p:val>
                                            <p:strVal val="#ppt_h"/>
                                          </p:val>
                                        </p:tav>
                                      </p:tavLst>
                                    </p:anim>
                                    <p:animEffect transition="in" filter="fade">
                                      <p:cBhvr>
                                        <p:cTn id="139" dur="500"/>
                                        <p:tgtEl>
                                          <p:spTgt spid="50">
                                            <p:graphicEl>
                                              <a:dgm id="{881639A2-8006-4383-89DA-F407037FA55A}"/>
                                            </p:graphicEl>
                                          </p:spTgt>
                                        </p:tgtEl>
                                      </p:cBhvr>
                                    </p:animEffect>
                                  </p:childTnLst>
                                </p:cTn>
                              </p:par>
                            </p:childTnLst>
                          </p:cTn>
                        </p:par>
                        <p:par>
                          <p:cTn id="140" fill="hold">
                            <p:stCondLst>
                              <p:cond delay="3500"/>
                            </p:stCondLst>
                            <p:childTnLst>
                              <p:par>
                                <p:cTn id="141" presetID="53" presetClass="entr" presetSubtype="0" fill="hold" grpId="0" nodeType="afterEffect">
                                  <p:stCondLst>
                                    <p:cond delay="0"/>
                                  </p:stCondLst>
                                  <p:childTnLst>
                                    <p:set>
                                      <p:cBhvr>
                                        <p:cTn id="142" dur="1" fill="hold">
                                          <p:stCondLst>
                                            <p:cond delay="0"/>
                                          </p:stCondLst>
                                        </p:cTn>
                                        <p:tgtEl>
                                          <p:spTgt spid="50">
                                            <p:graphicEl>
                                              <a:dgm id="{9D98F586-D449-428E-B5FB-D79695FC54B7}"/>
                                            </p:graphicEl>
                                          </p:spTgt>
                                        </p:tgtEl>
                                        <p:attrNameLst>
                                          <p:attrName>style.visibility</p:attrName>
                                        </p:attrNameLst>
                                      </p:cBhvr>
                                      <p:to>
                                        <p:strVal val="visible"/>
                                      </p:to>
                                    </p:set>
                                    <p:anim calcmode="lin" valueType="num">
                                      <p:cBhvr>
                                        <p:cTn id="143" dur="500" fill="hold"/>
                                        <p:tgtEl>
                                          <p:spTgt spid="50">
                                            <p:graphicEl>
                                              <a:dgm id="{9D98F586-D449-428E-B5FB-D79695FC54B7}"/>
                                            </p:graphicEl>
                                          </p:spTgt>
                                        </p:tgtEl>
                                        <p:attrNameLst>
                                          <p:attrName>ppt_w</p:attrName>
                                        </p:attrNameLst>
                                      </p:cBhvr>
                                      <p:tavLst>
                                        <p:tav tm="0">
                                          <p:val>
                                            <p:fltVal val="0"/>
                                          </p:val>
                                        </p:tav>
                                        <p:tav tm="100000">
                                          <p:val>
                                            <p:strVal val="#ppt_w"/>
                                          </p:val>
                                        </p:tav>
                                      </p:tavLst>
                                    </p:anim>
                                    <p:anim calcmode="lin" valueType="num">
                                      <p:cBhvr>
                                        <p:cTn id="144" dur="500" fill="hold"/>
                                        <p:tgtEl>
                                          <p:spTgt spid="50">
                                            <p:graphicEl>
                                              <a:dgm id="{9D98F586-D449-428E-B5FB-D79695FC54B7}"/>
                                            </p:graphicEl>
                                          </p:spTgt>
                                        </p:tgtEl>
                                        <p:attrNameLst>
                                          <p:attrName>ppt_h</p:attrName>
                                        </p:attrNameLst>
                                      </p:cBhvr>
                                      <p:tavLst>
                                        <p:tav tm="0">
                                          <p:val>
                                            <p:fltVal val="0"/>
                                          </p:val>
                                        </p:tav>
                                        <p:tav tm="100000">
                                          <p:val>
                                            <p:strVal val="#ppt_h"/>
                                          </p:val>
                                        </p:tav>
                                      </p:tavLst>
                                    </p:anim>
                                    <p:animEffect transition="in" filter="fade">
                                      <p:cBhvr>
                                        <p:cTn id="145" dur="500"/>
                                        <p:tgtEl>
                                          <p:spTgt spid="50">
                                            <p:graphicEl>
                                              <a:dgm id="{9D98F586-D449-428E-B5FB-D79695FC54B7}"/>
                                            </p:graphicEl>
                                          </p:spTgt>
                                        </p:tgtEl>
                                      </p:cBhvr>
                                    </p:animEffect>
                                  </p:childTnLst>
                                </p:cTn>
                              </p:par>
                            </p:childTnLst>
                          </p:cTn>
                        </p:par>
                        <p:par>
                          <p:cTn id="146" fill="hold">
                            <p:stCondLst>
                              <p:cond delay="4000"/>
                            </p:stCondLst>
                            <p:childTnLst>
                              <p:par>
                                <p:cTn id="147" presetID="53" presetClass="entr" presetSubtype="0" fill="hold" grpId="0" nodeType="afterEffect">
                                  <p:stCondLst>
                                    <p:cond delay="0"/>
                                  </p:stCondLst>
                                  <p:childTnLst>
                                    <p:set>
                                      <p:cBhvr>
                                        <p:cTn id="148" dur="1" fill="hold">
                                          <p:stCondLst>
                                            <p:cond delay="0"/>
                                          </p:stCondLst>
                                        </p:cTn>
                                        <p:tgtEl>
                                          <p:spTgt spid="50">
                                            <p:graphicEl>
                                              <a:dgm id="{AFE64492-A21D-463F-AE2B-6EDC8C1B795C}"/>
                                            </p:graphicEl>
                                          </p:spTgt>
                                        </p:tgtEl>
                                        <p:attrNameLst>
                                          <p:attrName>style.visibility</p:attrName>
                                        </p:attrNameLst>
                                      </p:cBhvr>
                                      <p:to>
                                        <p:strVal val="visible"/>
                                      </p:to>
                                    </p:set>
                                    <p:anim calcmode="lin" valueType="num">
                                      <p:cBhvr>
                                        <p:cTn id="149" dur="500" fill="hold"/>
                                        <p:tgtEl>
                                          <p:spTgt spid="50">
                                            <p:graphicEl>
                                              <a:dgm id="{AFE64492-A21D-463F-AE2B-6EDC8C1B795C}"/>
                                            </p:graphicEl>
                                          </p:spTgt>
                                        </p:tgtEl>
                                        <p:attrNameLst>
                                          <p:attrName>ppt_w</p:attrName>
                                        </p:attrNameLst>
                                      </p:cBhvr>
                                      <p:tavLst>
                                        <p:tav tm="0">
                                          <p:val>
                                            <p:fltVal val="0"/>
                                          </p:val>
                                        </p:tav>
                                        <p:tav tm="100000">
                                          <p:val>
                                            <p:strVal val="#ppt_w"/>
                                          </p:val>
                                        </p:tav>
                                      </p:tavLst>
                                    </p:anim>
                                    <p:anim calcmode="lin" valueType="num">
                                      <p:cBhvr>
                                        <p:cTn id="150" dur="500" fill="hold"/>
                                        <p:tgtEl>
                                          <p:spTgt spid="50">
                                            <p:graphicEl>
                                              <a:dgm id="{AFE64492-A21D-463F-AE2B-6EDC8C1B795C}"/>
                                            </p:graphicEl>
                                          </p:spTgt>
                                        </p:tgtEl>
                                        <p:attrNameLst>
                                          <p:attrName>ppt_h</p:attrName>
                                        </p:attrNameLst>
                                      </p:cBhvr>
                                      <p:tavLst>
                                        <p:tav tm="0">
                                          <p:val>
                                            <p:fltVal val="0"/>
                                          </p:val>
                                        </p:tav>
                                        <p:tav tm="100000">
                                          <p:val>
                                            <p:strVal val="#ppt_h"/>
                                          </p:val>
                                        </p:tav>
                                      </p:tavLst>
                                    </p:anim>
                                    <p:animEffect transition="in" filter="fade">
                                      <p:cBhvr>
                                        <p:cTn id="151" dur="500"/>
                                        <p:tgtEl>
                                          <p:spTgt spid="50">
                                            <p:graphicEl>
                                              <a:dgm id="{AFE64492-A21D-463F-AE2B-6EDC8C1B795C}"/>
                                            </p:graphicEl>
                                          </p:spTgt>
                                        </p:tgtEl>
                                      </p:cBhvr>
                                    </p:animEffect>
                                  </p:childTnLst>
                                </p:cTn>
                              </p:par>
                              <p:par>
                                <p:cTn id="152" presetID="53" presetClass="entr" presetSubtype="0" fill="hold" grpId="0" nodeType="withEffect">
                                  <p:stCondLst>
                                    <p:cond delay="0"/>
                                  </p:stCondLst>
                                  <p:childTnLst>
                                    <p:set>
                                      <p:cBhvr>
                                        <p:cTn id="153" dur="1" fill="hold">
                                          <p:stCondLst>
                                            <p:cond delay="0"/>
                                          </p:stCondLst>
                                        </p:cTn>
                                        <p:tgtEl>
                                          <p:spTgt spid="50">
                                            <p:graphicEl>
                                              <a:dgm id="{A3986D14-8559-42D2-B6E5-EC8B30632356}"/>
                                            </p:graphicEl>
                                          </p:spTgt>
                                        </p:tgtEl>
                                        <p:attrNameLst>
                                          <p:attrName>style.visibility</p:attrName>
                                        </p:attrNameLst>
                                      </p:cBhvr>
                                      <p:to>
                                        <p:strVal val="visible"/>
                                      </p:to>
                                    </p:set>
                                    <p:anim calcmode="lin" valueType="num">
                                      <p:cBhvr>
                                        <p:cTn id="154" dur="500" fill="hold"/>
                                        <p:tgtEl>
                                          <p:spTgt spid="50">
                                            <p:graphicEl>
                                              <a:dgm id="{A3986D14-8559-42D2-B6E5-EC8B30632356}"/>
                                            </p:graphicEl>
                                          </p:spTgt>
                                        </p:tgtEl>
                                        <p:attrNameLst>
                                          <p:attrName>ppt_w</p:attrName>
                                        </p:attrNameLst>
                                      </p:cBhvr>
                                      <p:tavLst>
                                        <p:tav tm="0">
                                          <p:val>
                                            <p:fltVal val="0"/>
                                          </p:val>
                                        </p:tav>
                                        <p:tav tm="100000">
                                          <p:val>
                                            <p:strVal val="#ppt_w"/>
                                          </p:val>
                                        </p:tav>
                                      </p:tavLst>
                                    </p:anim>
                                    <p:anim calcmode="lin" valueType="num">
                                      <p:cBhvr>
                                        <p:cTn id="155" dur="500" fill="hold"/>
                                        <p:tgtEl>
                                          <p:spTgt spid="50">
                                            <p:graphicEl>
                                              <a:dgm id="{A3986D14-8559-42D2-B6E5-EC8B30632356}"/>
                                            </p:graphicEl>
                                          </p:spTgt>
                                        </p:tgtEl>
                                        <p:attrNameLst>
                                          <p:attrName>ppt_h</p:attrName>
                                        </p:attrNameLst>
                                      </p:cBhvr>
                                      <p:tavLst>
                                        <p:tav tm="0">
                                          <p:val>
                                            <p:fltVal val="0"/>
                                          </p:val>
                                        </p:tav>
                                        <p:tav tm="100000">
                                          <p:val>
                                            <p:strVal val="#ppt_h"/>
                                          </p:val>
                                        </p:tav>
                                      </p:tavLst>
                                    </p:anim>
                                    <p:animEffect transition="in" filter="fade">
                                      <p:cBhvr>
                                        <p:cTn id="156" dur="500"/>
                                        <p:tgtEl>
                                          <p:spTgt spid="50">
                                            <p:graphicEl>
                                              <a:dgm id="{A3986D14-8559-42D2-B6E5-EC8B30632356}"/>
                                            </p:graphicEl>
                                          </p:spTgt>
                                        </p:tgtEl>
                                      </p:cBhvr>
                                    </p:animEffect>
                                  </p:childTnLst>
                                </p:cTn>
                              </p:par>
                            </p:childTnLst>
                          </p:cTn>
                        </p:par>
                        <p:par>
                          <p:cTn id="157" fill="hold">
                            <p:stCondLst>
                              <p:cond delay="4500"/>
                            </p:stCondLst>
                            <p:childTnLst>
                              <p:par>
                                <p:cTn id="158" presetID="53" presetClass="entr" presetSubtype="0" fill="hold" grpId="0" nodeType="afterEffect">
                                  <p:stCondLst>
                                    <p:cond delay="0"/>
                                  </p:stCondLst>
                                  <p:childTnLst>
                                    <p:set>
                                      <p:cBhvr>
                                        <p:cTn id="159" dur="1" fill="hold">
                                          <p:stCondLst>
                                            <p:cond delay="0"/>
                                          </p:stCondLst>
                                        </p:cTn>
                                        <p:tgtEl>
                                          <p:spTgt spid="50">
                                            <p:graphicEl>
                                              <a:dgm id="{0175FA66-92E1-4179-9733-F04403B6E635}"/>
                                            </p:graphicEl>
                                          </p:spTgt>
                                        </p:tgtEl>
                                        <p:attrNameLst>
                                          <p:attrName>style.visibility</p:attrName>
                                        </p:attrNameLst>
                                      </p:cBhvr>
                                      <p:to>
                                        <p:strVal val="visible"/>
                                      </p:to>
                                    </p:set>
                                    <p:anim calcmode="lin" valueType="num">
                                      <p:cBhvr>
                                        <p:cTn id="160" dur="500" fill="hold"/>
                                        <p:tgtEl>
                                          <p:spTgt spid="50">
                                            <p:graphicEl>
                                              <a:dgm id="{0175FA66-92E1-4179-9733-F04403B6E635}"/>
                                            </p:graphicEl>
                                          </p:spTgt>
                                        </p:tgtEl>
                                        <p:attrNameLst>
                                          <p:attrName>ppt_w</p:attrName>
                                        </p:attrNameLst>
                                      </p:cBhvr>
                                      <p:tavLst>
                                        <p:tav tm="0">
                                          <p:val>
                                            <p:fltVal val="0"/>
                                          </p:val>
                                        </p:tav>
                                        <p:tav tm="100000">
                                          <p:val>
                                            <p:strVal val="#ppt_w"/>
                                          </p:val>
                                        </p:tav>
                                      </p:tavLst>
                                    </p:anim>
                                    <p:anim calcmode="lin" valueType="num">
                                      <p:cBhvr>
                                        <p:cTn id="161" dur="500" fill="hold"/>
                                        <p:tgtEl>
                                          <p:spTgt spid="50">
                                            <p:graphicEl>
                                              <a:dgm id="{0175FA66-92E1-4179-9733-F04403B6E635}"/>
                                            </p:graphicEl>
                                          </p:spTgt>
                                        </p:tgtEl>
                                        <p:attrNameLst>
                                          <p:attrName>ppt_h</p:attrName>
                                        </p:attrNameLst>
                                      </p:cBhvr>
                                      <p:tavLst>
                                        <p:tav tm="0">
                                          <p:val>
                                            <p:fltVal val="0"/>
                                          </p:val>
                                        </p:tav>
                                        <p:tav tm="100000">
                                          <p:val>
                                            <p:strVal val="#ppt_h"/>
                                          </p:val>
                                        </p:tav>
                                      </p:tavLst>
                                    </p:anim>
                                    <p:animEffect transition="in" filter="fade">
                                      <p:cBhvr>
                                        <p:cTn id="162" dur="500"/>
                                        <p:tgtEl>
                                          <p:spTgt spid="50">
                                            <p:graphicEl>
                                              <a:dgm id="{0175FA66-92E1-4179-9733-F04403B6E635}"/>
                                            </p:graphicEl>
                                          </p:spTgt>
                                        </p:tgtEl>
                                      </p:cBhvr>
                                    </p:animEffect>
                                  </p:childTnLst>
                                </p:cTn>
                              </p:par>
                            </p:childTnLst>
                          </p:cTn>
                        </p:par>
                        <p:par>
                          <p:cTn id="163" fill="hold">
                            <p:stCondLst>
                              <p:cond delay="5000"/>
                            </p:stCondLst>
                            <p:childTnLst>
                              <p:par>
                                <p:cTn id="164" presetID="53" presetClass="entr" presetSubtype="0" fill="hold" grpId="0" nodeType="afterEffect">
                                  <p:stCondLst>
                                    <p:cond delay="0"/>
                                  </p:stCondLst>
                                  <p:childTnLst>
                                    <p:set>
                                      <p:cBhvr>
                                        <p:cTn id="165" dur="1" fill="hold">
                                          <p:stCondLst>
                                            <p:cond delay="0"/>
                                          </p:stCondLst>
                                        </p:cTn>
                                        <p:tgtEl>
                                          <p:spTgt spid="50">
                                            <p:graphicEl>
                                              <a:dgm id="{1DF82D04-948D-47C1-BB9C-989BCFB28077}"/>
                                            </p:graphicEl>
                                          </p:spTgt>
                                        </p:tgtEl>
                                        <p:attrNameLst>
                                          <p:attrName>style.visibility</p:attrName>
                                        </p:attrNameLst>
                                      </p:cBhvr>
                                      <p:to>
                                        <p:strVal val="visible"/>
                                      </p:to>
                                    </p:set>
                                    <p:anim calcmode="lin" valueType="num">
                                      <p:cBhvr>
                                        <p:cTn id="166" dur="500" fill="hold"/>
                                        <p:tgtEl>
                                          <p:spTgt spid="50">
                                            <p:graphicEl>
                                              <a:dgm id="{1DF82D04-948D-47C1-BB9C-989BCFB28077}"/>
                                            </p:graphicEl>
                                          </p:spTgt>
                                        </p:tgtEl>
                                        <p:attrNameLst>
                                          <p:attrName>ppt_w</p:attrName>
                                        </p:attrNameLst>
                                      </p:cBhvr>
                                      <p:tavLst>
                                        <p:tav tm="0">
                                          <p:val>
                                            <p:fltVal val="0"/>
                                          </p:val>
                                        </p:tav>
                                        <p:tav tm="100000">
                                          <p:val>
                                            <p:strVal val="#ppt_w"/>
                                          </p:val>
                                        </p:tav>
                                      </p:tavLst>
                                    </p:anim>
                                    <p:anim calcmode="lin" valueType="num">
                                      <p:cBhvr>
                                        <p:cTn id="167" dur="500" fill="hold"/>
                                        <p:tgtEl>
                                          <p:spTgt spid="50">
                                            <p:graphicEl>
                                              <a:dgm id="{1DF82D04-948D-47C1-BB9C-989BCFB28077}"/>
                                            </p:graphicEl>
                                          </p:spTgt>
                                        </p:tgtEl>
                                        <p:attrNameLst>
                                          <p:attrName>ppt_h</p:attrName>
                                        </p:attrNameLst>
                                      </p:cBhvr>
                                      <p:tavLst>
                                        <p:tav tm="0">
                                          <p:val>
                                            <p:fltVal val="0"/>
                                          </p:val>
                                        </p:tav>
                                        <p:tav tm="100000">
                                          <p:val>
                                            <p:strVal val="#ppt_h"/>
                                          </p:val>
                                        </p:tav>
                                      </p:tavLst>
                                    </p:anim>
                                    <p:animEffect transition="in" filter="fade">
                                      <p:cBhvr>
                                        <p:cTn id="168" dur="500"/>
                                        <p:tgtEl>
                                          <p:spTgt spid="50">
                                            <p:graphicEl>
                                              <a:dgm id="{1DF82D04-948D-47C1-BB9C-989BCFB28077}"/>
                                            </p:graphicEl>
                                          </p:spTgt>
                                        </p:tgtEl>
                                      </p:cBhvr>
                                    </p:animEffect>
                                  </p:childTnLst>
                                </p:cTn>
                              </p:par>
                              <p:par>
                                <p:cTn id="169" presetID="53" presetClass="entr" presetSubtype="0" fill="hold" grpId="0" nodeType="withEffect">
                                  <p:stCondLst>
                                    <p:cond delay="0"/>
                                  </p:stCondLst>
                                  <p:childTnLst>
                                    <p:set>
                                      <p:cBhvr>
                                        <p:cTn id="170" dur="1" fill="hold">
                                          <p:stCondLst>
                                            <p:cond delay="0"/>
                                          </p:stCondLst>
                                        </p:cTn>
                                        <p:tgtEl>
                                          <p:spTgt spid="50">
                                            <p:graphicEl>
                                              <a:dgm id="{98FF2D8D-3F71-43AB-9C92-691360A7E586}"/>
                                            </p:graphicEl>
                                          </p:spTgt>
                                        </p:tgtEl>
                                        <p:attrNameLst>
                                          <p:attrName>style.visibility</p:attrName>
                                        </p:attrNameLst>
                                      </p:cBhvr>
                                      <p:to>
                                        <p:strVal val="visible"/>
                                      </p:to>
                                    </p:set>
                                    <p:anim calcmode="lin" valueType="num">
                                      <p:cBhvr>
                                        <p:cTn id="171" dur="500" fill="hold"/>
                                        <p:tgtEl>
                                          <p:spTgt spid="50">
                                            <p:graphicEl>
                                              <a:dgm id="{98FF2D8D-3F71-43AB-9C92-691360A7E586}"/>
                                            </p:graphicEl>
                                          </p:spTgt>
                                        </p:tgtEl>
                                        <p:attrNameLst>
                                          <p:attrName>ppt_w</p:attrName>
                                        </p:attrNameLst>
                                      </p:cBhvr>
                                      <p:tavLst>
                                        <p:tav tm="0">
                                          <p:val>
                                            <p:fltVal val="0"/>
                                          </p:val>
                                        </p:tav>
                                        <p:tav tm="100000">
                                          <p:val>
                                            <p:strVal val="#ppt_w"/>
                                          </p:val>
                                        </p:tav>
                                      </p:tavLst>
                                    </p:anim>
                                    <p:anim calcmode="lin" valueType="num">
                                      <p:cBhvr>
                                        <p:cTn id="172" dur="500" fill="hold"/>
                                        <p:tgtEl>
                                          <p:spTgt spid="50">
                                            <p:graphicEl>
                                              <a:dgm id="{98FF2D8D-3F71-43AB-9C92-691360A7E586}"/>
                                            </p:graphicEl>
                                          </p:spTgt>
                                        </p:tgtEl>
                                        <p:attrNameLst>
                                          <p:attrName>ppt_h</p:attrName>
                                        </p:attrNameLst>
                                      </p:cBhvr>
                                      <p:tavLst>
                                        <p:tav tm="0">
                                          <p:val>
                                            <p:fltVal val="0"/>
                                          </p:val>
                                        </p:tav>
                                        <p:tav tm="100000">
                                          <p:val>
                                            <p:strVal val="#ppt_h"/>
                                          </p:val>
                                        </p:tav>
                                      </p:tavLst>
                                    </p:anim>
                                    <p:animEffect transition="in" filter="fade">
                                      <p:cBhvr>
                                        <p:cTn id="173" dur="500"/>
                                        <p:tgtEl>
                                          <p:spTgt spid="50">
                                            <p:graphicEl>
                                              <a:dgm id="{98FF2D8D-3F71-43AB-9C92-691360A7E586}"/>
                                            </p:graphicEl>
                                          </p:spTgt>
                                        </p:tgtEl>
                                      </p:cBhvr>
                                    </p:animEffect>
                                  </p:childTnLst>
                                </p:cTn>
                              </p:par>
                            </p:childTnLst>
                          </p:cTn>
                        </p:par>
                        <p:par>
                          <p:cTn id="174" fill="hold">
                            <p:stCondLst>
                              <p:cond delay="5500"/>
                            </p:stCondLst>
                            <p:childTnLst>
                              <p:par>
                                <p:cTn id="175" presetID="53" presetClass="entr" presetSubtype="0" fill="hold" grpId="0" nodeType="afterEffect">
                                  <p:stCondLst>
                                    <p:cond delay="0"/>
                                  </p:stCondLst>
                                  <p:childTnLst>
                                    <p:set>
                                      <p:cBhvr>
                                        <p:cTn id="176" dur="1" fill="hold">
                                          <p:stCondLst>
                                            <p:cond delay="0"/>
                                          </p:stCondLst>
                                        </p:cTn>
                                        <p:tgtEl>
                                          <p:spTgt spid="50">
                                            <p:graphicEl>
                                              <a:dgm id="{F08BA4EA-4D0C-4922-B78B-55840CE7930C}"/>
                                            </p:graphicEl>
                                          </p:spTgt>
                                        </p:tgtEl>
                                        <p:attrNameLst>
                                          <p:attrName>style.visibility</p:attrName>
                                        </p:attrNameLst>
                                      </p:cBhvr>
                                      <p:to>
                                        <p:strVal val="visible"/>
                                      </p:to>
                                    </p:set>
                                    <p:anim calcmode="lin" valueType="num">
                                      <p:cBhvr>
                                        <p:cTn id="177" dur="500" fill="hold"/>
                                        <p:tgtEl>
                                          <p:spTgt spid="50">
                                            <p:graphicEl>
                                              <a:dgm id="{F08BA4EA-4D0C-4922-B78B-55840CE7930C}"/>
                                            </p:graphicEl>
                                          </p:spTgt>
                                        </p:tgtEl>
                                        <p:attrNameLst>
                                          <p:attrName>ppt_w</p:attrName>
                                        </p:attrNameLst>
                                      </p:cBhvr>
                                      <p:tavLst>
                                        <p:tav tm="0">
                                          <p:val>
                                            <p:fltVal val="0"/>
                                          </p:val>
                                        </p:tav>
                                        <p:tav tm="100000">
                                          <p:val>
                                            <p:strVal val="#ppt_w"/>
                                          </p:val>
                                        </p:tav>
                                      </p:tavLst>
                                    </p:anim>
                                    <p:anim calcmode="lin" valueType="num">
                                      <p:cBhvr>
                                        <p:cTn id="178" dur="500" fill="hold"/>
                                        <p:tgtEl>
                                          <p:spTgt spid="50">
                                            <p:graphicEl>
                                              <a:dgm id="{F08BA4EA-4D0C-4922-B78B-55840CE7930C}"/>
                                            </p:graphicEl>
                                          </p:spTgt>
                                        </p:tgtEl>
                                        <p:attrNameLst>
                                          <p:attrName>ppt_h</p:attrName>
                                        </p:attrNameLst>
                                      </p:cBhvr>
                                      <p:tavLst>
                                        <p:tav tm="0">
                                          <p:val>
                                            <p:fltVal val="0"/>
                                          </p:val>
                                        </p:tav>
                                        <p:tav tm="100000">
                                          <p:val>
                                            <p:strVal val="#ppt_h"/>
                                          </p:val>
                                        </p:tav>
                                      </p:tavLst>
                                    </p:anim>
                                    <p:animEffect transition="in" filter="fade">
                                      <p:cBhvr>
                                        <p:cTn id="179" dur="500"/>
                                        <p:tgtEl>
                                          <p:spTgt spid="50">
                                            <p:graphicEl>
                                              <a:dgm id="{F08BA4EA-4D0C-4922-B78B-55840CE7930C}"/>
                                            </p:graphicEl>
                                          </p:spTgt>
                                        </p:tgtEl>
                                      </p:cBhvr>
                                    </p:animEffect>
                                  </p:childTnLst>
                                </p:cTn>
                              </p:par>
                            </p:childTnLst>
                          </p:cTn>
                        </p:par>
                        <p:par>
                          <p:cTn id="180" fill="hold">
                            <p:stCondLst>
                              <p:cond delay="6000"/>
                            </p:stCondLst>
                            <p:childTnLst>
                              <p:par>
                                <p:cTn id="181" presetID="53" presetClass="entr" presetSubtype="0" fill="hold" grpId="0" nodeType="afterEffect">
                                  <p:stCondLst>
                                    <p:cond delay="0"/>
                                  </p:stCondLst>
                                  <p:childTnLst>
                                    <p:set>
                                      <p:cBhvr>
                                        <p:cTn id="182" dur="1" fill="hold">
                                          <p:stCondLst>
                                            <p:cond delay="0"/>
                                          </p:stCondLst>
                                        </p:cTn>
                                        <p:tgtEl>
                                          <p:spTgt spid="50">
                                            <p:graphicEl>
                                              <a:dgm id="{517BBE13-6569-4DBE-88D0-1A74C733872A}"/>
                                            </p:graphicEl>
                                          </p:spTgt>
                                        </p:tgtEl>
                                        <p:attrNameLst>
                                          <p:attrName>style.visibility</p:attrName>
                                        </p:attrNameLst>
                                      </p:cBhvr>
                                      <p:to>
                                        <p:strVal val="visible"/>
                                      </p:to>
                                    </p:set>
                                    <p:anim calcmode="lin" valueType="num">
                                      <p:cBhvr>
                                        <p:cTn id="183" dur="500" fill="hold"/>
                                        <p:tgtEl>
                                          <p:spTgt spid="50">
                                            <p:graphicEl>
                                              <a:dgm id="{517BBE13-6569-4DBE-88D0-1A74C733872A}"/>
                                            </p:graphicEl>
                                          </p:spTgt>
                                        </p:tgtEl>
                                        <p:attrNameLst>
                                          <p:attrName>ppt_w</p:attrName>
                                        </p:attrNameLst>
                                      </p:cBhvr>
                                      <p:tavLst>
                                        <p:tav tm="0">
                                          <p:val>
                                            <p:fltVal val="0"/>
                                          </p:val>
                                        </p:tav>
                                        <p:tav tm="100000">
                                          <p:val>
                                            <p:strVal val="#ppt_w"/>
                                          </p:val>
                                        </p:tav>
                                      </p:tavLst>
                                    </p:anim>
                                    <p:anim calcmode="lin" valueType="num">
                                      <p:cBhvr>
                                        <p:cTn id="184" dur="500" fill="hold"/>
                                        <p:tgtEl>
                                          <p:spTgt spid="50">
                                            <p:graphicEl>
                                              <a:dgm id="{517BBE13-6569-4DBE-88D0-1A74C733872A}"/>
                                            </p:graphicEl>
                                          </p:spTgt>
                                        </p:tgtEl>
                                        <p:attrNameLst>
                                          <p:attrName>ppt_h</p:attrName>
                                        </p:attrNameLst>
                                      </p:cBhvr>
                                      <p:tavLst>
                                        <p:tav tm="0">
                                          <p:val>
                                            <p:fltVal val="0"/>
                                          </p:val>
                                        </p:tav>
                                        <p:tav tm="100000">
                                          <p:val>
                                            <p:strVal val="#ppt_h"/>
                                          </p:val>
                                        </p:tav>
                                      </p:tavLst>
                                    </p:anim>
                                    <p:animEffect transition="in" filter="fade">
                                      <p:cBhvr>
                                        <p:cTn id="185" dur="500"/>
                                        <p:tgtEl>
                                          <p:spTgt spid="50">
                                            <p:graphicEl>
                                              <a:dgm id="{517BBE13-6569-4DBE-88D0-1A74C733872A}"/>
                                            </p:graphicEl>
                                          </p:spTgt>
                                        </p:tgtEl>
                                      </p:cBhvr>
                                    </p:animEffect>
                                  </p:childTnLst>
                                </p:cTn>
                              </p:par>
                              <p:par>
                                <p:cTn id="186" presetID="53" presetClass="entr" presetSubtype="0" fill="hold" grpId="0" nodeType="withEffect">
                                  <p:stCondLst>
                                    <p:cond delay="0"/>
                                  </p:stCondLst>
                                  <p:childTnLst>
                                    <p:set>
                                      <p:cBhvr>
                                        <p:cTn id="187" dur="1" fill="hold">
                                          <p:stCondLst>
                                            <p:cond delay="0"/>
                                          </p:stCondLst>
                                        </p:cTn>
                                        <p:tgtEl>
                                          <p:spTgt spid="50">
                                            <p:graphicEl>
                                              <a:dgm id="{7012041B-5DA7-4A00-9B22-0C5028EC7878}"/>
                                            </p:graphicEl>
                                          </p:spTgt>
                                        </p:tgtEl>
                                        <p:attrNameLst>
                                          <p:attrName>style.visibility</p:attrName>
                                        </p:attrNameLst>
                                      </p:cBhvr>
                                      <p:to>
                                        <p:strVal val="visible"/>
                                      </p:to>
                                    </p:set>
                                    <p:anim calcmode="lin" valueType="num">
                                      <p:cBhvr>
                                        <p:cTn id="188" dur="500" fill="hold"/>
                                        <p:tgtEl>
                                          <p:spTgt spid="50">
                                            <p:graphicEl>
                                              <a:dgm id="{7012041B-5DA7-4A00-9B22-0C5028EC7878}"/>
                                            </p:graphicEl>
                                          </p:spTgt>
                                        </p:tgtEl>
                                        <p:attrNameLst>
                                          <p:attrName>ppt_w</p:attrName>
                                        </p:attrNameLst>
                                      </p:cBhvr>
                                      <p:tavLst>
                                        <p:tav tm="0">
                                          <p:val>
                                            <p:fltVal val="0"/>
                                          </p:val>
                                        </p:tav>
                                        <p:tav tm="100000">
                                          <p:val>
                                            <p:strVal val="#ppt_w"/>
                                          </p:val>
                                        </p:tav>
                                      </p:tavLst>
                                    </p:anim>
                                    <p:anim calcmode="lin" valueType="num">
                                      <p:cBhvr>
                                        <p:cTn id="189" dur="500" fill="hold"/>
                                        <p:tgtEl>
                                          <p:spTgt spid="50">
                                            <p:graphicEl>
                                              <a:dgm id="{7012041B-5DA7-4A00-9B22-0C5028EC7878}"/>
                                            </p:graphicEl>
                                          </p:spTgt>
                                        </p:tgtEl>
                                        <p:attrNameLst>
                                          <p:attrName>ppt_h</p:attrName>
                                        </p:attrNameLst>
                                      </p:cBhvr>
                                      <p:tavLst>
                                        <p:tav tm="0">
                                          <p:val>
                                            <p:fltVal val="0"/>
                                          </p:val>
                                        </p:tav>
                                        <p:tav tm="100000">
                                          <p:val>
                                            <p:strVal val="#ppt_h"/>
                                          </p:val>
                                        </p:tav>
                                      </p:tavLst>
                                    </p:anim>
                                    <p:animEffect transition="in" filter="fade">
                                      <p:cBhvr>
                                        <p:cTn id="190" dur="500"/>
                                        <p:tgtEl>
                                          <p:spTgt spid="50">
                                            <p:graphicEl>
                                              <a:dgm id="{7012041B-5DA7-4A00-9B22-0C5028EC7878}"/>
                                            </p:graphicEl>
                                          </p:spTgt>
                                        </p:tgtEl>
                                      </p:cBhvr>
                                    </p:animEffect>
                                  </p:childTnLst>
                                </p:cTn>
                              </p:par>
                            </p:childTnLst>
                          </p:cTn>
                        </p:par>
                        <p:par>
                          <p:cTn id="191" fill="hold">
                            <p:stCondLst>
                              <p:cond delay="6500"/>
                            </p:stCondLst>
                            <p:childTnLst>
                              <p:par>
                                <p:cTn id="192" presetID="53" presetClass="entr" presetSubtype="0" fill="hold" grpId="0" nodeType="afterEffect">
                                  <p:stCondLst>
                                    <p:cond delay="0"/>
                                  </p:stCondLst>
                                  <p:childTnLst>
                                    <p:set>
                                      <p:cBhvr>
                                        <p:cTn id="193" dur="1" fill="hold">
                                          <p:stCondLst>
                                            <p:cond delay="0"/>
                                          </p:stCondLst>
                                        </p:cTn>
                                        <p:tgtEl>
                                          <p:spTgt spid="50">
                                            <p:graphicEl>
                                              <a:dgm id="{FE506A50-4F02-4CC2-8F06-6B1C7386DACB}"/>
                                            </p:graphicEl>
                                          </p:spTgt>
                                        </p:tgtEl>
                                        <p:attrNameLst>
                                          <p:attrName>style.visibility</p:attrName>
                                        </p:attrNameLst>
                                      </p:cBhvr>
                                      <p:to>
                                        <p:strVal val="visible"/>
                                      </p:to>
                                    </p:set>
                                    <p:anim calcmode="lin" valueType="num">
                                      <p:cBhvr>
                                        <p:cTn id="194" dur="500" fill="hold"/>
                                        <p:tgtEl>
                                          <p:spTgt spid="50">
                                            <p:graphicEl>
                                              <a:dgm id="{FE506A50-4F02-4CC2-8F06-6B1C7386DACB}"/>
                                            </p:graphicEl>
                                          </p:spTgt>
                                        </p:tgtEl>
                                        <p:attrNameLst>
                                          <p:attrName>ppt_w</p:attrName>
                                        </p:attrNameLst>
                                      </p:cBhvr>
                                      <p:tavLst>
                                        <p:tav tm="0">
                                          <p:val>
                                            <p:fltVal val="0"/>
                                          </p:val>
                                        </p:tav>
                                        <p:tav tm="100000">
                                          <p:val>
                                            <p:strVal val="#ppt_w"/>
                                          </p:val>
                                        </p:tav>
                                      </p:tavLst>
                                    </p:anim>
                                    <p:anim calcmode="lin" valueType="num">
                                      <p:cBhvr>
                                        <p:cTn id="195" dur="500" fill="hold"/>
                                        <p:tgtEl>
                                          <p:spTgt spid="50">
                                            <p:graphicEl>
                                              <a:dgm id="{FE506A50-4F02-4CC2-8F06-6B1C7386DACB}"/>
                                            </p:graphicEl>
                                          </p:spTgt>
                                        </p:tgtEl>
                                        <p:attrNameLst>
                                          <p:attrName>ppt_h</p:attrName>
                                        </p:attrNameLst>
                                      </p:cBhvr>
                                      <p:tavLst>
                                        <p:tav tm="0">
                                          <p:val>
                                            <p:fltVal val="0"/>
                                          </p:val>
                                        </p:tav>
                                        <p:tav tm="100000">
                                          <p:val>
                                            <p:strVal val="#ppt_h"/>
                                          </p:val>
                                        </p:tav>
                                      </p:tavLst>
                                    </p:anim>
                                    <p:animEffect transition="in" filter="fade">
                                      <p:cBhvr>
                                        <p:cTn id="196" dur="500"/>
                                        <p:tgtEl>
                                          <p:spTgt spid="50">
                                            <p:graphicEl>
                                              <a:dgm id="{FE506A50-4F02-4CC2-8F06-6B1C7386DACB}"/>
                                            </p:graphicEl>
                                          </p:spTgt>
                                        </p:tgtEl>
                                      </p:cBhvr>
                                    </p:animEffect>
                                  </p:childTnLst>
                                </p:cTn>
                              </p:par>
                            </p:childTnLst>
                          </p:cTn>
                        </p:par>
                        <p:par>
                          <p:cTn id="197" fill="hold">
                            <p:stCondLst>
                              <p:cond delay="7000"/>
                            </p:stCondLst>
                            <p:childTnLst>
                              <p:par>
                                <p:cTn id="198" presetID="53" presetClass="entr" presetSubtype="0" fill="hold" grpId="0" nodeType="afterEffect">
                                  <p:stCondLst>
                                    <p:cond delay="0"/>
                                  </p:stCondLst>
                                  <p:childTnLst>
                                    <p:set>
                                      <p:cBhvr>
                                        <p:cTn id="199" dur="1" fill="hold">
                                          <p:stCondLst>
                                            <p:cond delay="0"/>
                                          </p:stCondLst>
                                        </p:cTn>
                                        <p:tgtEl>
                                          <p:spTgt spid="50">
                                            <p:graphicEl>
                                              <a:dgm id="{891F79E9-C665-4C1E-92A5-63206F0A6581}"/>
                                            </p:graphicEl>
                                          </p:spTgt>
                                        </p:tgtEl>
                                        <p:attrNameLst>
                                          <p:attrName>style.visibility</p:attrName>
                                        </p:attrNameLst>
                                      </p:cBhvr>
                                      <p:to>
                                        <p:strVal val="visible"/>
                                      </p:to>
                                    </p:set>
                                    <p:anim calcmode="lin" valueType="num">
                                      <p:cBhvr>
                                        <p:cTn id="200" dur="500" fill="hold"/>
                                        <p:tgtEl>
                                          <p:spTgt spid="50">
                                            <p:graphicEl>
                                              <a:dgm id="{891F79E9-C665-4C1E-92A5-63206F0A6581}"/>
                                            </p:graphicEl>
                                          </p:spTgt>
                                        </p:tgtEl>
                                        <p:attrNameLst>
                                          <p:attrName>ppt_w</p:attrName>
                                        </p:attrNameLst>
                                      </p:cBhvr>
                                      <p:tavLst>
                                        <p:tav tm="0">
                                          <p:val>
                                            <p:fltVal val="0"/>
                                          </p:val>
                                        </p:tav>
                                        <p:tav tm="100000">
                                          <p:val>
                                            <p:strVal val="#ppt_w"/>
                                          </p:val>
                                        </p:tav>
                                      </p:tavLst>
                                    </p:anim>
                                    <p:anim calcmode="lin" valueType="num">
                                      <p:cBhvr>
                                        <p:cTn id="201" dur="500" fill="hold"/>
                                        <p:tgtEl>
                                          <p:spTgt spid="50">
                                            <p:graphicEl>
                                              <a:dgm id="{891F79E9-C665-4C1E-92A5-63206F0A6581}"/>
                                            </p:graphicEl>
                                          </p:spTgt>
                                        </p:tgtEl>
                                        <p:attrNameLst>
                                          <p:attrName>ppt_h</p:attrName>
                                        </p:attrNameLst>
                                      </p:cBhvr>
                                      <p:tavLst>
                                        <p:tav tm="0">
                                          <p:val>
                                            <p:fltVal val="0"/>
                                          </p:val>
                                        </p:tav>
                                        <p:tav tm="100000">
                                          <p:val>
                                            <p:strVal val="#ppt_h"/>
                                          </p:val>
                                        </p:tav>
                                      </p:tavLst>
                                    </p:anim>
                                    <p:animEffect transition="in" filter="fade">
                                      <p:cBhvr>
                                        <p:cTn id="202" dur="500"/>
                                        <p:tgtEl>
                                          <p:spTgt spid="50">
                                            <p:graphicEl>
                                              <a:dgm id="{891F79E9-C665-4C1E-92A5-63206F0A6581}"/>
                                            </p:graphicEl>
                                          </p:spTgt>
                                        </p:tgtEl>
                                      </p:cBhvr>
                                    </p:animEffect>
                                  </p:childTnLst>
                                </p:cTn>
                              </p:par>
                              <p:par>
                                <p:cTn id="203" presetID="53" presetClass="entr" presetSubtype="0" fill="hold" grpId="0" nodeType="withEffect">
                                  <p:stCondLst>
                                    <p:cond delay="0"/>
                                  </p:stCondLst>
                                  <p:childTnLst>
                                    <p:set>
                                      <p:cBhvr>
                                        <p:cTn id="204" dur="1" fill="hold">
                                          <p:stCondLst>
                                            <p:cond delay="0"/>
                                          </p:stCondLst>
                                        </p:cTn>
                                        <p:tgtEl>
                                          <p:spTgt spid="50">
                                            <p:graphicEl>
                                              <a:dgm id="{B34AC9C5-9F50-4B05-AB11-4DD5A66954DA}"/>
                                            </p:graphicEl>
                                          </p:spTgt>
                                        </p:tgtEl>
                                        <p:attrNameLst>
                                          <p:attrName>style.visibility</p:attrName>
                                        </p:attrNameLst>
                                      </p:cBhvr>
                                      <p:to>
                                        <p:strVal val="visible"/>
                                      </p:to>
                                    </p:set>
                                    <p:anim calcmode="lin" valueType="num">
                                      <p:cBhvr>
                                        <p:cTn id="205" dur="500" fill="hold"/>
                                        <p:tgtEl>
                                          <p:spTgt spid="50">
                                            <p:graphicEl>
                                              <a:dgm id="{B34AC9C5-9F50-4B05-AB11-4DD5A66954DA}"/>
                                            </p:graphicEl>
                                          </p:spTgt>
                                        </p:tgtEl>
                                        <p:attrNameLst>
                                          <p:attrName>ppt_w</p:attrName>
                                        </p:attrNameLst>
                                      </p:cBhvr>
                                      <p:tavLst>
                                        <p:tav tm="0">
                                          <p:val>
                                            <p:fltVal val="0"/>
                                          </p:val>
                                        </p:tav>
                                        <p:tav tm="100000">
                                          <p:val>
                                            <p:strVal val="#ppt_w"/>
                                          </p:val>
                                        </p:tav>
                                      </p:tavLst>
                                    </p:anim>
                                    <p:anim calcmode="lin" valueType="num">
                                      <p:cBhvr>
                                        <p:cTn id="206" dur="500" fill="hold"/>
                                        <p:tgtEl>
                                          <p:spTgt spid="50">
                                            <p:graphicEl>
                                              <a:dgm id="{B34AC9C5-9F50-4B05-AB11-4DD5A66954DA}"/>
                                            </p:graphicEl>
                                          </p:spTgt>
                                        </p:tgtEl>
                                        <p:attrNameLst>
                                          <p:attrName>ppt_h</p:attrName>
                                        </p:attrNameLst>
                                      </p:cBhvr>
                                      <p:tavLst>
                                        <p:tav tm="0">
                                          <p:val>
                                            <p:fltVal val="0"/>
                                          </p:val>
                                        </p:tav>
                                        <p:tav tm="100000">
                                          <p:val>
                                            <p:strVal val="#ppt_h"/>
                                          </p:val>
                                        </p:tav>
                                      </p:tavLst>
                                    </p:anim>
                                    <p:animEffect transition="in" filter="fade">
                                      <p:cBhvr>
                                        <p:cTn id="207" dur="500"/>
                                        <p:tgtEl>
                                          <p:spTgt spid="50">
                                            <p:graphicEl>
                                              <a:dgm id="{B34AC9C5-9F50-4B05-AB11-4DD5A66954DA}"/>
                                            </p:graphicEl>
                                          </p:spTgt>
                                        </p:tgtEl>
                                      </p:cBhvr>
                                    </p:animEffect>
                                  </p:childTnLst>
                                </p:cTn>
                              </p:par>
                            </p:childTnLst>
                          </p:cTn>
                        </p:par>
                        <p:par>
                          <p:cTn id="208" fill="hold">
                            <p:stCondLst>
                              <p:cond delay="7500"/>
                            </p:stCondLst>
                            <p:childTnLst>
                              <p:par>
                                <p:cTn id="209" presetID="53" presetClass="entr" presetSubtype="0" fill="hold" grpId="0" nodeType="afterEffect">
                                  <p:stCondLst>
                                    <p:cond delay="0"/>
                                  </p:stCondLst>
                                  <p:childTnLst>
                                    <p:set>
                                      <p:cBhvr>
                                        <p:cTn id="210" dur="1" fill="hold">
                                          <p:stCondLst>
                                            <p:cond delay="0"/>
                                          </p:stCondLst>
                                        </p:cTn>
                                        <p:tgtEl>
                                          <p:spTgt spid="50">
                                            <p:graphicEl>
                                              <a:dgm id="{B9D91853-1028-4B8F-AE63-8F1856D87E9E}"/>
                                            </p:graphicEl>
                                          </p:spTgt>
                                        </p:tgtEl>
                                        <p:attrNameLst>
                                          <p:attrName>style.visibility</p:attrName>
                                        </p:attrNameLst>
                                      </p:cBhvr>
                                      <p:to>
                                        <p:strVal val="visible"/>
                                      </p:to>
                                    </p:set>
                                    <p:anim calcmode="lin" valueType="num">
                                      <p:cBhvr>
                                        <p:cTn id="211" dur="500" fill="hold"/>
                                        <p:tgtEl>
                                          <p:spTgt spid="50">
                                            <p:graphicEl>
                                              <a:dgm id="{B9D91853-1028-4B8F-AE63-8F1856D87E9E}"/>
                                            </p:graphicEl>
                                          </p:spTgt>
                                        </p:tgtEl>
                                        <p:attrNameLst>
                                          <p:attrName>ppt_w</p:attrName>
                                        </p:attrNameLst>
                                      </p:cBhvr>
                                      <p:tavLst>
                                        <p:tav tm="0">
                                          <p:val>
                                            <p:fltVal val="0"/>
                                          </p:val>
                                        </p:tav>
                                        <p:tav tm="100000">
                                          <p:val>
                                            <p:strVal val="#ppt_w"/>
                                          </p:val>
                                        </p:tav>
                                      </p:tavLst>
                                    </p:anim>
                                    <p:anim calcmode="lin" valueType="num">
                                      <p:cBhvr>
                                        <p:cTn id="212" dur="500" fill="hold"/>
                                        <p:tgtEl>
                                          <p:spTgt spid="50">
                                            <p:graphicEl>
                                              <a:dgm id="{B9D91853-1028-4B8F-AE63-8F1856D87E9E}"/>
                                            </p:graphicEl>
                                          </p:spTgt>
                                        </p:tgtEl>
                                        <p:attrNameLst>
                                          <p:attrName>ppt_h</p:attrName>
                                        </p:attrNameLst>
                                      </p:cBhvr>
                                      <p:tavLst>
                                        <p:tav tm="0">
                                          <p:val>
                                            <p:fltVal val="0"/>
                                          </p:val>
                                        </p:tav>
                                        <p:tav tm="100000">
                                          <p:val>
                                            <p:strVal val="#ppt_h"/>
                                          </p:val>
                                        </p:tav>
                                      </p:tavLst>
                                    </p:anim>
                                    <p:animEffect transition="in" filter="fade">
                                      <p:cBhvr>
                                        <p:cTn id="213" dur="500"/>
                                        <p:tgtEl>
                                          <p:spTgt spid="50">
                                            <p:graphicEl>
                                              <a:dgm id="{B9D91853-1028-4B8F-AE63-8F1856D87E9E}"/>
                                            </p:graphicEl>
                                          </p:spTgt>
                                        </p:tgtEl>
                                      </p:cBhvr>
                                    </p:animEffect>
                                  </p:childTnLst>
                                </p:cTn>
                              </p:par>
                            </p:childTnLst>
                          </p:cTn>
                        </p:par>
                        <p:par>
                          <p:cTn id="214" fill="hold">
                            <p:stCondLst>
                              <p:cond delay="8000"/>
                            </p:stCondLst>
                            <p:childTnLst>
                              <p:par>
                                <p:cTn id="215" presetID="53" presetClass="entr" presetSubtype="0" fill="hold" grpId="0" nodeType="afterEffect">
                                  <p:stCondLst>
                                    <p:cond delay="0"/>
                                  </p:stCondLst>
                                  <p:childTnLst>
                                    <p:set>
                                      <p:cBhvr>
                                        <p:cTn id="216" dur="1" fill="hold">
                                          <p:stCondLst>
                                            <p:cond delay="0"/>
                                          </p:stCondLst>
                                        </p:cTn>
                                        <p:tgtEl>
                                          <p:spTgt spid="50">
                                            <p:graphicEl>
                                              <a:dgm id="{8ABD02EE-4794-41A5-B25B-DBF374982E70}"/>
                                            </p:graphicEl>
                                          </p:spTgt>
                                        </p:tgtEl>
                                        <p:attrNameLst>
                                          <p:attrName>style.visibility</p:attrName>
                                        </p:attrNameLst>
                                      </p:cBhvr>
                                      <p:to>
                                        <p:strVal val="visible"/>
                                      </p:to>
                                    </p:set>
                                    <p:anim calcmode="lin" valueType="num">
                                      <p:cBhvr>
                                        <p:cTn id="217" dur="500" fill="hold"/>
                                        <p:tgtEl>
                                          <p:spTgt spid="50">
                                            <p:graphicEl>
                                              <a:dgm id="{8ABD02EE-4794-41A5-B25B-DBF374982E70}"/>
                                            </p:graphicEl>
                                          </p:spTgt>
                                        </p:tgtEl>
                                        <p:attrNameLst>
                                          <p:attrName>ppt_w</p:attrName>
                                        </p:attrNameLst>
                                      </p:cBhvr>
                                      <p:tavLst>
                                        <p:tav tm="0">
                                          <p:val>
                                            <p:fltVal val="0"/>
                                          </p:val>
                                        </p:tav>
                                        <p:tav tm="100000">
                                          <p:val>
                                            <p:strVal val="#ppt_w"/>
                                          </p:val>
                                        </p:tav>
                                      </p:tavLst>
                                    </p:anim>
                                    <p:anim calcmode="lin" valueType="num">
                                      <p:cBhvr>
                                        <p:cTn id="218" dur="500" fill="hold"/>
                                        <p:tgtEl>
                                          <p:spTgt spid="50">
                                            <p:graphicEl>
                                              <a:dgm id="{8ABD02EE-4794-41A5-B25B-DBF374982E70}"/>
                                            </p:graphicEl>
                                          </p:spTgt>
                                        </p:tgtEl>
                                        <p:attrNameLst>
                                          <p:attrName>ppt_h</p:attrName>
                                        </p:attrNameLst>
                                      </p:cBhvr>
                                      <p:tavLst>
                                        <p:tav tm="0">
                                          <p:val>
                                            <p:fltVal val="0"/>
                                          </p:val>
                                        </p:tav>
                                        <p:tav tm="100000">
                                          <p:val>
                                            <p:strVal val="#ppt_h"/>
                                          </p:val>
                                        </p:tav>
                                      </p:tavLst>
                                    </p:anim>
                                    <p:animEffect transition="in" filter="fade">
                                      <p:cBhvr>
                                        <p:cTn id="219" dur="500"/>
                                        <p:tgtEl>
                                          <p:spTgt spid="50">
                                            <p:graphicEl>
                                              <a:dgm id="{8ABD02EE-4794-41A5-B25B-DBF374982E70}"/>
                                            </p:graphicEl>
                                          </p:spTgt>
                                        </p:tgtEl>
                                      </p:cBhvr>
                                    </p:animEffect>
                                  </p:childTnLst>
                                </p:cTn>
                              </p:par>
                              <p:par>
                                <p:cTn id="220" presetID="53" presetClass="entr" presetSubtype="0" fill="hold" grpId="0" nodeType="withEffect">
                                  <p:stCondLst>
                                    <p:cond delay="0"/>
                                  </p:stCondLst>
                                  <p:childTnLst>
                                    <p:set>
                                      <p:cBhvr>
                                        <p:cTn id="221" dur="1" fill="hold">
                                          <p:stCondLst>
                                            <p:cond delay="0"/>
                                          </p:stCondLst>
                                        </p:cTn>
                                        <p:tgtEl>
                                          <p:spTgt spid="50">
                                            <p:graphicEl>
                                              <a:dgm id="{DCFA7AAA-B58F-4BE3-BA8B-CFAE004E64B0}"/>
                                            </p:graphicEl>
                                          </p:spTgt>
                                        </p:tgtEl>
                                        <p:attrNameLst>
                                          <p:attrName>style.visibility</p:attrName>
                                        </p:attrNameLst>
                                      </p:cBhvr>
                                      <p:to>
                                        <p:strVal val="visible"/>
                                      </p:to>
                                    </p:set>
                                    <p:anim calcmode="lin" valueType="num">
                                      <p:cBhvr>
                                        <p:cTn id="222" dur="500" fill="hold"/>
                                        <p:tgtEl>
                                          <p:spTgt spid="50">
                                            <p:graphicEl>
                                              <a:dgm id="{DCFA7AAA-B58F-4BE3-BA8B-CFAE004E64B0}"/>
                                            </p:graphicEl>
                                          </p:spTgt>
                                        </p:tgtEl>
                                        <p:attrNameLst>
                                          <p:attrName>ppt_w</p:attrName>
                                        </p:attrNameLst>
                                      </p:cBhvr>
                                      <p:tavLst>
                                        <p:tav tm="0">
                                          <p:val>
                                            <p:fltVal val="0"/>
                                          </p:val>
                                        </p:tav>
                                        <p:tav tm="100000">
                                          <p:val>
                                            <p:strVal val="#ppt_w"/>
                                          </p:val>
                                        </p:tav>
                                      </p:tavLst>
                                    </p:anim>
                                    <p:anim calcmode="lin" valueType="num">
                                      <p:cBhvr>
                                        <p:cTn id="223" dur="500" fill="hold"/>
                                        <p:tgtEl>
                                          <p:spTgt spid="50">
                                            <p:graphicEl>
                                              <a:dgm id="{DCFA7AAA-B58F-4BE3-BA8B-CFAE004E64B0}"/>
                                            </p:graphicEl>
                                          </p:spTgt>
                                        </p:tgtEl>
                                        <p:attrNameLst>
                                          <p:attrName>ppt_h</p:attrName>
                                        </p:attrNameLst>
                                      </p:cBhvr>
                                      <p:tavLst>
                                        <p:tav tm="0">
                                          <p:val>
                                            <p:fltVal val="0"/>
                                          </p:val>
                                        </p:tav>
                                        <p:tav tm="100000">
                                          <p:val>
                                            <p:strVal val="#ppt_h"/>
                                          </p:val>
                                        </p:tav>
                                      </p:tavLst>
                                    </p:anim>
                                    <p:animEffect transition="in" filter="fade">
                                      <p:cBhvr>
                                        <p:cTn id="224" dur="500"/>
                                        <p:tgtEl>
                                          <p:spTgt spid="50">
                                            <p:graphicEl>
                                              <a:dgm id="{DCFA7AAA-B58F-4BE3-BA8B-CFAE004E64B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animBg="1"/>
      <p:bldP spid="5" grpId="1" animBg="1"/>
      <p:bldP spid="6" grpId="0" animBg="1"/>
      <p:bldP spid="6" grpId="1" animBg="1"/>
      <p:bldP spid="7" grpId="0" animBg="1"/>
      <p:bldP spid="7" grpId="1" animBg="1"/>
      <p:bldP spid="8" grpId="0" animBg="1"/>
      <p:bldP spid="8" grpId="1" animBg="1"/>
      <p:bldP spid="37" grpId="0" animBg="1"/>
      <p:bldP spid="37" grpId="1" animBg="1"/>
      <p:bldP spid="41" grpId="0"/>
      <p:bldP spid="41" grpId="1"/>
      <p:bldP spid="48" grpId="0"/>
      <p:bldP spid="48" grpId="1"/>
      <p:bldP spid="49" grpId="0"/>
      <p:bldGraphic spid="50" grpId="0" uiExpand="1">
        <p:bldSub>
          <a:bldDgm bld="lvlOne"/>
        </p:bldSub>
      </p:bldGraphic>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3600" dirty="0" smtClean="0"/>
              <a:t>GREAT DUCK ISLAND PROJECT</a:t>
            </a:r>
            <a:endParaRPr lang="en-US" sz="3600" dirty="0"/>
          </a:p>
        </p:txBody>
      </p:sp>
      <p:sp>
        <p:nvSpPr>
          <p:cNvPr id="3" name="Text Placeholder 2"/>
          <p:cNvSpPr>
            <a:spLocks noGrp="1"/>
          </p:cNvSpPr>
          <p:nvPr>
            <p:ph type="body" sz="half" idx="1"/>
          </p:nvPr>
        </p:nvSpPr>
        <p:spPr/>
        <p:txBody>
          <a:bodyPr>
            <a:normAutofit fontScale="77500" lnSpcReduction="20000"/>
          </a:bodyPr>
          <a:lstStyle/>
          <a:p>
            <a:pPr>
              <a:buNone/>
            </a:pPr>
            <a:r>
              <a:rPr lang="en-US" dirty="0" smtClean="0"/>
              <a:t>    The Great Duck Island Habitat Monitoring project is a pilot application for the monitoring of migratory seabirds in the coast of Maine. In the spring of 2002, 32 wireless sensor nodes were deployed on Great Duck Island, Maine. These nodes monitor the microclimates in and around nesting burrows. At the end of the held season in November 2002, well over 1 million readings had been logged from the 32 motes deployed on the island and made available on the internet through the GDI Project Website .</a:t>
            </a:r>
            <a:endParaRPr lang="en-US" dirty="0"/>
          </a:p>
        </p:txBody>
      </p:sp>
      <p:pic>
        <p:nvPicPr>
          <p:cNvPr id="1026" name="Picture 2"/>
          <p:cNvPicPr>
            <a:picLocks noGrp="1" noChangeAspect="1" noChangeArrowheads="1"/>
          </p:cNvPicPr>
          <p:nvPr>
            <p:ph sz="quarter" idx="2"/>
          </p:nvPr>
        </p:nvPicPr>
        <p:blipFill>
          <a:blip r:embed="rId2"/>
          <a:stretch>
            <a:fillRect/>
          </a:stretch>
        </p:blipFill>
        <p:spPr bwMode="auto">
          <a:xfrm>
            <a:off x="5057775" y="990600"/>
            <a:ext cx="3409950" cy="2438400"/>
          </a:xfrm>
          <a:prstGeom prst="rect">
            <a:avLst/>
          </a:prstGeom>
          <a:noFill/>
          <a:ln w="9525">
            <a:noFill/>
            <a:miter lim="800000"/>
            <a:headEnd/>
            <a:tailEnd/>
          </a:ln>
          <a:effectLst/>
        </p:spPr>
      </p:pic>
      <p:pic>
        <p:nvPicPr>
          <p:cNvPr id="1027" name="Picture 3"/>
          <p:cNvPicPr>
            <a:picLocks noGrp="1" noChangeAspect="1" noChangeArrowheads="1"/>
          </p:cNvPicPr>
          <p:nvPr>
            <p:ph sz="quarter" idx="3"/>
          </p:nvPr>
        </p:nvPicPr>
        <p:blipFill>
          <a:blip r:embed="rId3"/>
          <a:stretch>
            <a:fillRect/>
          </a:stretch>
        </p:blipFill>
        <p:spPr bwMode="auto">
          <a:xfrm>
            <a:off x="5086350" y="3652837"/>
            <a:ext cx="3352800" cy="2295525"/>
          </a:xfrm>
          <a:prstGeom prst="rect">
            <a:avLst/>
          </a:prstGeom>
          <a:noFill/>
          <a:ln w="9525">
            <a:noFill/>
            <a:miter lim="800000"/>
            <a:headEnd/>
            <a:tailEnd/>
          </a:ln>
          <a:effectLst/>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1000"/>
                                        <p:tgtEl>
                                          <p:spTgt spid="3">
                                            <p:txEl>
                                              <p:pRg st="0" end="0"/>
                                            </p:txEl>
                                          </p:spTgt>
                                        </p:tgtEl>
                                      </p:cBhvr>
                                    </p:animEffect>
                                  </p:childTnLst>
                                </p:cTn>
                              </p:par>
                            </p:childTnLst>
                          </p:cTn>
                        </p:par>
                        <p:par>
                          <p:cTn id="14" fill="hold">
                            <p:stCondLst>
                              <p:cond delay="2000"/>
                            </p:stCondLst>
                            <p:childTnLst>
                              <p:par>
                                <p:cTn id="15" presetID="53" presetClass="entr" presetSubtype="0" fill="hold" nodeType="afterEffect">
                                  <p:stCondLst>
                                    <p:cond delay="0"/>
                                  </p:stCondLst>
                                  <p:childTnLst>
                                    <p:set>
                                      <p:cBhvr>
                                        <p:cTn id="16" dur="1" fill="hold">
                                          <p:stCondLst>
                                            <p:cond delay="0"/>
                                          </p:stCondLst>
                                        </p:cTn>
                                        <p:tgtEl>
                                          <p:spTgt spid="1026"/>
                                        </p:tgtEl>
                                        <p:attrNameLst>
                                          <p:attrName>style.visibility</p:attrName>
                                        </p:attrNameLst>
                                      </p:cBhvr>
                                      <p:to>
                                        <p:strVal val="visible"/>
                                      </p:to>
                                    </p:set>
                                    <p:anim calcmode="lin" valueType="num">
                                      <p:cBhvr>
                                        <p:cTn id="17" dur="500" fill="hold"/>
                                        <p:tgtEl>
                                          <p:spTgt spid="1026"/>
                                        </p:tgtEl>
                                        <p:attrNameLst>
                                          <p:attrName>ppt_w</p:attrName>
                                        </p:attrNameLst>
                                      </p:cBhvr>
                                      <p:tavLst>
                                        <p:tav tm="0">
                                          <p:val>
                                            <p:fltVal val="0"/>
                                          </p:val>
                                        </p:tav>
                                        <p:tav tm="100000">
                                          <p:val>
                                            <p:strVal val="#ppt_w"/>
                                          </p:val>
                                        </p:tav>
                                      </p:tavLst>
                                    </p:anim>
                                    <p:anim calcmode="lin" valueType="num">
                                      <p:cBhvr>
                                        <p:cTn id="18" dur="500" fill="hold"/>
                                        <p:tgtEl>
                                          <p:spTgt spid="1026"/>
                                        </p:tgtEl>
                                        <p:attrNameLst>
                                          <p:attrName>ppt_h</p:attrName>
                                        </p:attrNameLst>
                                      </p:cBhvr>
                                      <p:tavLst>
                                        <p:tav tm="0">
                                          <p:val>
                                            <p:fltVal val="0"/>
                                          </p:val>
                                        </p:tav>
                                        <p:tav tm="100000">
                                          <p:val>
                                            <p:strVal val="#ppt_h"/>
                                          </p:val>
                                        </p:tav>
                                      </p:tavLst>
                                    </p:anim>
                                    <p:animEffect transition="in" filter="fade">
                                      <p:cBhvr>
                                        <p:cTn id="19" dur="500"/>
                                        <p:tgtEl>
                                          <p:spTgt spid="1026"/>
                                        </p:tgtEl>
                                      </p:cBhvr>
                                    </p:animEffect>
                                  </p:childTnLst>
                                </p:cTn>
                              </p:par>
                              <p:par>
                                <p:cTn id="20" presetID="53" presetClass="entr" presetSubtype="0" fill="hold" nodeType="withEffect">
                                  <p:stCondLst>
                                    <p:cond delay="0"/>
                                  </p:stCondLst>
                                  <p:childTnLst>
                                    <p:set>
                                      <p:cBhvr>
                                        <p:cTn id="21" dur="1" fill="hold">
                                          <p:stCondLst>
                                            <p:cond delay="0"/>
                                          </p:stCondLst>
                                        </p:cTn>
                                        <p:tgtEl>
                                          <p:spTgt spid="1027"/>
                                        </p:tgtEl>
                                        <p:attrNameLst>
                                          <p:attrName>style.visibility</p:attrName>
                                        </p:attrNameLst>
                                      </p:cBhvr>
                                      <p:to>
                                        <p:strVal val="visible"/>
                                      </p:to>
                                    </p:set>
                                    <p:anim calcmode="lin" valueType="num">
                                      <p:cBhvr>
                                        <p:cTn id="22" dur="500" fill="hold"/>
                                        <p:tgtEl>
                                          <p:spTgt spid="1027"/>
                                        </p:tgtEl>
                                        <p:attrNameLst>
                                          <p:attrName>ppt_w</p:attrName>
                                        </p:attrNameLst>
                                      </p:cBhvr>
                                      <p:tavLst>
                                        <p:tav tm="0">
                                          <p:val>
                                            <p:fltVal val="0"/>
                                          </p:val>
                                        </p:tav>
                                        <p:tav tm="100000">
                                          <p:val>
                                            <p:strVal val="#ppt_w"/>
                                          </p:val>
                                        </p:tav>
                                      </p:tavLst>
                                    </p:anim>
                                    <p:anim calcmode="lin" valueType="num">
                                      <p:cBhvr>
                                        <p:cTn id="23" dur="500" fill="hold"/>
                                        <p:tgtEl>
                                          <p:spTgt spid="1027"/>
                                        </p:tgtEl>
                                        <p:attrNameLst>
                                          <p:attrName>ppt_h</p:attrName>
                                        </p:attrNameLst>
                                      </p:cBhvr>
                                      <p:tavLst>
                                        <p:tav tm="0">
                                          <p:val>
                                            <p:fltVal val="0"/>
                                          </p:val>
                                        </p:tav>
                                        <p:tav tm="100000">
                                          <p:val>
                                            <p:strVal val="#ppt_h"/>
                                          </p:val>
                                        </p:tav>
                                      </p:tavLst>
                                    </p:anim>
                                    <p:animEffect transition="in" filter="fade">
                                      <p:cBhvr>
                                        <p:cTn id="24" dur="500"/>
                                        <p:tgtEl>
                                          <p:spTgt spid="10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2"/>
          <p:cNvSpPr>
            <a:spLocks noGrp="1" noChangeArrowheads="1"/>
          </p:cNvSpPr>
          <p:nvPr>
            <p:ph type="title"/>
          </p:nvPr>
        </p:nvSpPr>
        <p:spPr/>
        <p:txBody>
          <a:bodyPr>
            <a:normAutofit/>
          </a:bodyPr>
          <a:lstStyle/>
          <a:p>
            <a:pPr defTabSz="914400"/>
            <a:r>
              <a:rPr lang="en-US" sz="3200" dirty="0"/>
              <a:t>Example App: Great Duck Island</a:t>
            </a:r>
          </a:p>
        </p:txBody>
      </p:sp>
      <p:sp>
        <p:nvSpPr>
          <p:cNvPr id="379907" name="Rectangle 3"/>
          <p:cNvSpPr>
            <a:spLocks noGrp="1" noChangeArrowheads="1"/>
          </p:cNvSpPr>
          <p:nvPr>
            <p:ph type="body" sz="half" idx="1"/>
          </p:nvPr>
        </p:nvSpPr>
        <p:spPr>
          <a:xfrm>
            <a:off x="609600" y="990600"/>
            <a:ext cx="8153400" cy="2438400"/>
          </a:xfrm>
        </p:spPr>
        <p:txBody>
          <a:bodyPr/>
          <a:lstStyle/>
          <a:p>
            <a:pPr marL="342900" indent="-342900" defTabSz="914400">
              <a:lnSpc>
                <a:spcPct val="70000"/>
              </a:lnSpc>
            </a:pPr>
            <a:r>
              <a:rPr lang="en-US" sz="2000" dirty="0"/>
              <a:t>Great Duck Island (GDI), Maine - (UC Berkeley)</a:t>
            </a:r>
          </a:p>
          <a:p>
            <a:pPr marL="669925" lvl="1" indent="-325438" defTabSz="914400">
              <a:lnSpc>
                <a:spcPct val="70000"/>
              </a:lnSpc>
            </a:pPr>
            <a:r>
              <a:rPr lang="en-US" sz="1800" dirty="0"/>
              <a:t>Gather temp, humidity, IR readings from Leach's Storm Petrel burrows and weather station motes</a:t>
            </a:r>
          </a:p>
          <a:p>
            <a:pPr marL="669925" lvl="1" indent="-325438" defTabSz="914400">
              <a:lnSpc>
                <a:spcPct val="70000"/>
              </a:lnSpc>
            </a:pPr>
            <a:r>
              <a:rPr lang="en-US" sz="1800" dirty="0"/>
              <a:t>Determine occupancy of nests to understand migration patterns</a:t>
            </a:r>
          </a:p>
          <a:p>
            <a:pPr marL="669925" lvl="1" indent="-325438" defTabSz="914400">
              <a:lnSpc>
                <a:spcPct val="70000"/>
              </a:lnSpc>
            </a:pPr>
            <a:r>
              <a:rPr lang="en-US" sz="1800" dirty="0"/>
              <a:t>Total of 150 nodes deployed in 2003, over 650,000 observations taken</a:t>
            </a:r>
          </a:p>
          <a:p>
            <a:pPr marL="342900" indent="-342900" defTabSz="914400">
              <a:lnSpc>
                <a:spcPct val="70000"/>
              </a:lnSpc>
            </a:pPr>
            <a:r>
              <a:rPr lang="en-US" sz="2000" dirty="0"/>
              <a:t>Performance Requirements are Low</a:t>
            </a:r>
          </a:p>
          <a:p>
            <a:pPr marL="669925" lvl="1" indent="-325438" defTabSz="914400">
              <a:lnSpc>
                <a:spcPct val="70000"/>
              </a:lnSpc>
            </a:pPr>
            <a:r>
              <a:rPr lang="en-US" sz="1800" dirty="0"/>
              <a:t>Samples taken and transmitted once every 5 min</a:t>
            </a:r>
          </a:p>
          <a:p>
            <a:pPr marL="342900" indent="-342900" defTabSz="914400">
              <a:lnSpc>
                <a:spcPct val="70000"/>
              </a:lnSpc>
            </a:pPr>
            <a:r>
              <a:rPr lang="en-US" sz="2000" dirty="0"/>
              <a:t>Power consumption limited lifetime of deployment</a:t>
            </a:r>
          </a:p>
        </p:txBody>
      </p:sp>
      <p:pic>
        <p:nvPicPr>
          <p:cNvPr id="379924" name="Picture 20" descr="petrel"/>
          <p:cNvPicPr>
            <a:picLocks noGrp="1" noChangeAspect="1" noChangeArrowheads="1"/>
          </p:cNvPicPr>
          <p:nvPr>
            <p:ph sz="quarter" idx="2"/>
          </p:nvPr>
        </p:nvPicPr>
        <p:blipFill>
          <a:blip r:embed="rId2"/>
          <a:stretch>
            <a:fillRect/>
          </a:stretch>
        </p:blipFill>
        <p:spPr>
          <a:xfrm>
            <a:off x="5791200" y="3505200"/>
            <a:ext cx="2743200" cy="2298700"/>
          </a:xfrm>
          <a:noFill/>
          <a:ln/>
        </p:spPr>
      </p:pic>
      <p:sp>
        <p:nvSpPr>
          <p:cNvPr id="379917" name="Text Box 13"/>
          <p:cNvSpPr txBox="1">
            <a:spLocks noChangeArrowheads="1"/>
          </p:cNvSpPr>
          <p:nvPr/>
        </p:nvSpPr>
        <p:spPr bwMode="auto">
          <a:xfrm>
            <a:off x="762000" y="6324600"/>
            <a:ext cx="7467600" cy="457200"/>
          </a:xfrm>
          <a:prstGeom prst="rect">
            <a:avLst/>
          </a:prstGeom>
          <a:noFill/>
          <a:ln w="9525">
            <a:noFill/>
            <a:miter lim="800000"/>
            <a:headEnd type="none" w="sm" len="sm"/>
            <a:tailEnd type="none" w="med" len="lg"/>
          </a:ln>
          <a:effectLst/>
        </p:spPr>
        <p:txBody>
          <a:bodyPr>
            <a:spAutoFit/>
          </a:bodyPr>
          <a:lstStyle/>
          <a:p>
            <a:pPr>
              <a:spcBef>
                <a:spcPct val="50000"/>
              </a:spcBef>
            </a:pPr>
            <a:endParaRPr lang="en-US"/>
          </a:p>
        </p:txBody>
      </p:sp>
      <p:sp>
        <p:nvSpPr>
          <p:cNvPr id="379918" name="Text Box 14"/>
          <p:cNvSpPr txBox="1">
            <a:spLocks noChangeArrowheads="1"/>
          </p:cNvSpPr>
          <p:nvPr/>
        </p:nvSpPr>
        <p:spPr bwMode="auto">
          <a:xfrm>
            <a:off x="762000" y="6276975"/>
            <a:ext cx="7543800" cy="581025"/>
          </a:xfrm>
          <a:prstGeom prst="rect">
            <a:avLst/>
          </a:prstGeom>
          <a:noFill/>
          <a:ln w="9525">
            <a:noFill/>
            <a:miter lim="800000"/>
            <a:headEnd type="none" w="sm" len="sm"/>
            <a:tailEnd type="none" w="med" len="lg"/>
          </a:ln>
          <a:effectLst/>
        </p:spPr>
        <p:txBody>
          <a:bodyPr>
            <a:spAutoFit/>
          </a:bodyPr>
          <a:lstStyle/>
          <a:p>
            <a:pPr>
              <a:spcBef>
                <a:spcPct val="50000"/>
              </a:spcBef>
            </a:pPr>
            <a:r>
              <a:rPr lang="en-US" sz="1600" dirty="0"/>
              <a:t>R. </a:t>
            </a:r>
            <a:r>
              <a:rPr lang="en-US" sz="1600" dirty="0" err="1"/>
              <a:t>Szewczyk</a:t>
            </a:r>
            <a:r>
              <a:rPr lang="en-US" sz="1600" dirty="0"/>
              <a:t> et al. </a:t>
            </a:r>
            <a:r>
              <a:rPr lang="en-US" sz="1600" i="1" dirty="0"/>
              <a:t>An Analysis of a Large Scale Habitat Monitoring Application. </a:t>
            </a:r>
            <a:r>
              <a:rPr lang="en-US" sz="1600" dirty="0"/>
              <a:t>ACM Conference on Embedded Networked Sensor Systems (</a:t>
            </a:r>
            <a:r>
              <a:rPr lang="en-US" sz="1600" dirty="0" err="1"/>
              <a:t>SenSys</a:t>
            </a:r>
            <a:r>
              <a:rPr lang="en-US" sz="1600" dirty="0"/>
              <a:t>), 2004. </a:t>
            </a:r>
          </a:p>
        </p:txBody>
      </p:sp>
      <p:pic>
        <p:nvPicPr>
          <p:cNvPr id="379919" name="Picture 15"/>
          <p:cNvPicPr>
            <a:picLocks noChangeAspect="1" noChangeArrowheads="1"/>
          </p:cNvPicPr>
          <p:nvPr/>
        </p:nvPicPr>
        <p:blipFill>
          <a:blip r:embed="rId3"/>
          <a:srcRect/>
          <a:stretch>
            <a:fillRect/>
          </a:stretch>
        </p:blipFill>
        <p:spPr bwMode="auto">
          <a:xfrm>
            <a:off x="838200" y="3352800"/>
            <a:ext cx="4114800" cy="1533525"/>
          </a:xfrm>
          <a:prstGeom prst="rect">
            <a:avLst/>
          </a:prstGeom>
          <a:noFill/>
          <a:ln w="9525">
            <a:noFill/>
            <a:miter lim="800000"/>
            <a:headEnd type="none" w="sm" len="sm"/>
            <a:tailEnd type="none" w="med" len="lg"/>
          </a:ln>
          <a:effectLst/>
        </p:spPr>
      </p:pic>
      <p:pic>
        <p:nvPicPr>
          <p:cNvPr id="379920" name="Picture 16"/>
          <p:cNvPicPr>
            <a:picLocks noChangeAspect="1" noChangeArrowheads="1"/>
          </p:cNvPicPr>
          <p:nvPr/>
        </p:nvPicPr>
        <p:blipFill>
          <a:blip r:embed="rId4"/>
          <a:srcRect/>
          <a:stretch>
            <a:fillRect/>
          </a:stretch>
        </p:blipFill>
        <p:spPr bwMode="auto">
          <a:xfrm>
            <a:off x="838200" y="4800600"/>
            <a:ext cx="4038600" cy="1484313"/>
          </a:xfrm>
          <a:prstGeom prst="rect">
            <a:avLst/>
          </a:prstGeom>
          <a:noFill/>
          <a:ln w="9525">
            <a:noFill/>
            <a:miter lim="800000"/>
            <a:headEnd type="none" w="sm" len="sm"/>
            <a:tailEnd type="none" w="med" len="lg"/>
          </a:ln>
          <a:effectLst/>
        </p:spPr>
      </p:pic>
      <p:sp>
        <p:nvSpPr>
          <p:cNvPr id="379921" name="Text Box 17"/>
          <p:cNvSpPr txBox="1">
            <a:spLocks noChangeArrowheads="1"/>
          </p:cNvSpPr>
          <p:nvPr/>
        </p:nvSpPr>
        <p:spPr bwMode="auto">
          <a:xfrm>
            <a:off x="1219200" y="3581400"/>
            <a:ext cx="1946275" cy="336550"/>
          </a:xfrm>
          <a:prstGeom prst="rect">
            <a:avLst/>
          </a:prstGeom>
          <a:noFill/>
          <a:ln w="9525">
            <a:noFill/>
            <a:miter lim="800000"/>
            <a:headEnd type="none" w="sm" len="sm"/>
            <a:tailEnd type="none" w="med" len="lg"/>
          </a:ln>
          <a:effectLst/>
        </p:spPr>
        <p:txBody>
          <a:bodyPr wrap="none">
            <a:spAutoFit/>
          </a:bodyPr>
          <a:lstStyle/>
          <a:p>
            <a:r>
              <a:rPr lang="en-US" sz="1600" b="1" dirty="0"/>
              <a:t>Single Hop Network</a:t>
            </a:r>
          </a:p>
        </p:txBody>
      </p:sp>
      <p:sp>
        <p:nvSpPr>
          <p:cNvPr id="379922" name="Text Box 18"/>
          <p:cNvSpPr txBox="1">
            <a:spLocks noChangeArrowheads="1"/>
          </p:cNvSpPr>
          <p:nvPr/>
        </p:nvSpPr>
        <p:spPr bwMode="auto">
          <a:xfrm>
            <a:off x="1219200" y="4953000"/>
            <a:ext cx="1919288" cy="336550"/>
          </a:xfrm>
          <a:prstGeom prst="rect">
            <a:avLst/>
          </a:prstGeom>
          <a:noFill/>
          <a:ln w="9525">
            <a:noFill/>
            <a:miter lim="800000"/>
            <a:headEnd type="none" w="sm" len="sm"/>
            <a:tailEnd type="none" w="med" len="lg"/>
          </a:ln>
          <a:effectLst/>
        </p:spPr>
        <p:txBody>
          <a:bodyPr wrap="none">
            <a:spAutoFit/>
          </a:bodyPr>
          <a:lstStyle/>
          <a:p>
            <a:r>
              <a:rPr lang="en-US" sz="1600" b="1" dirty="0"/>
              <a:t>Multi-Hop Network</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79906"/>
                                        </p:tgtEl>
                                        <p:attrNameLst>
                                          <p:attrName>style.visibility</p:attrName>
                                        </p:attrNameLst>
                                      </p:cBhvr>
                                      <p:to>
                                        <p:strVal val="visible"/>
                                      </p:to>
                                    </p:set>
                                    <p:anim calcmode="lin" valueType="num">
                                      <p:cBhvr>
                                        <p:cTn id="7" dur="1000" fill="hold"/>
                                        <p:tgtEl>
                                          <p:spTgt spid="379906"/>
                                        </p:tgtEl>
                                        <p:attrNameLst>
                                          <p:attrName>ppt_w</p:attrName>
                                        </p:attrNameLst>
                                      </p:cBhvr>
                                      <p:tavLst>
                                        <p:tav tm="0">
                                          <p:val>
                                            <p:strVal val="#ppt_w+.3"/>
                                          </p:val>
                                        </p:tav>
                                        <p:tav tm="100000">
                                          <p:val>
                                            <p:strVal val="#ppt_w"/>
                                          </p:val>
                                        </p:tav>
                                      </p:tavLst>
                                    </p:anim>
                                    <p:anim calcmode="lin" valueType="num">
                                      <p:cBhvr>
                                        <p:cTn id="8" dur="1000" fill="hold"/>
                                        <p:tgtEl>
                                          <p:spTgt spid="379906"/>
                                        </p:tgtEl>
                                        <p:attrNameLst>
                                          <p:attrName>ppt_h</p:attrName>
                                        </p:attrNameLst>
                                      </p:cBhvr>
                                      <p:tavLst>
                                        <p:tav tm="0">
                                          <p:val>
                                            <p:strVal val="#ppt_h"/>
                                          </p:val>
                                        </p:tav>
                                        <p:tav tm="100000">
                                          <p:val>
                                            <p:strVal val="#ppt_h"/>
                                          </p:val>
                                        </p:tav>
                                      </p:tavLst>
                                    </p:anim>
                                    <p:animEffect transition="in" filter="fade">
                                      <p:cBhvr>
                                        <p:cTn id="9" dur="1000"/>
                                        <p:tgtEl>
                                          <p:spTgt spid="379906"/>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79907">
                                            <p:txEl>
                                              <p:pRg st="0" end="0"/>
                                            </p:txEl>
                                          </p:spTgt>
                                        </p:tgtEl>
                                        <p:attrNameLst>
                                          <p:attrName>style.visibility</p:attrName>
                                        </p:attrNameLst>
                                      </p:cBhvr>
                                      <p:to>
                                        <p:strVal val="visible"/>
                                      </p:to>
                                    </p:set>
                                    <p:animEffect transition="in" filter="fade">
                                      <p:cBhvr>
                                        <p:cTn id="13" dur="1000"/>
                                        <p:tgtEl>
                                          <p:spTgt spid="379907">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79907">
                                            <p:txEl>
                                              <p:pRg st="1" end="1"/>
                                            </p:txEl>
                                          </p:spTgt>
                                        </p:tgtEl>
                                        <p:attrNameLst>
                                          <p:attrName>style.visibility</p:attrName>
                                        </p:attrNameLst>
                                      </p:cBhvr>
                                      <p:to>
                                        <p:strVal val="visible"/>
                                      </p:to>
                                    </p:set>
                                    <p:animEffect transition="in" filter="fade">
                                      <p:cBhvr>
                                        <p:cTn id="16" dur="1000"/>
                                        <p:tgtEl>
                                          <p:spTgt spid="379907">
                                            <p:txEl>
                                              <p:pRg st="1" end="1"/>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79907">
                                            <p:txEl>
                                              <p:pRg st="2" end="2"/>
                                            </p:txEl>
                                          </p:spTgt>
                                        </p:tgtEl>
                                        <p:attrNameLst>
                                          <p:attrName>style.visibility</p:attrName>
                                        </p:attrNameLst>
                                      </p:cBhvr>
                                      <p:to>
                                        <p:strVal val="visible"/>
                                      </p:to>
                                    </p:set>
                                    <p:animEffect transition="in" filter="fade">
                                      <p:cBhvr>
                                        <p:cTn id="19" dur="1000"/>
                                        <p:tgtEl>
                                          <p:spTgt spid="379907">
                                            <p:txEl>
                                              <p:pRg st="2" end="2"/>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79907">
                                            <p:txEl>
                                              <p:pRg st="3" end="3"/>
                                            </p:txEl>
                                          </p:spTgt>
                                        </p:tgtEl>
                                        <p:attrNameLst>
                                          <p:attrName>style.visibility</p:attrName>
                                        </p:attrNameLst>
                                      </p:cBhvr>
                                      <p:to>
                                        <p:strVal val="visible"/>
                                      </p:to>
                                    </p:set>
                                    <p:animEffect transition="in" filter="fade">
                                      <p:cBhvr>
                                        <p:cTn id="22" dur="1000"/>
                                        <p:tgtEl>
                                          <p:spTgt spid="379907">
                                            <p:txEl>
                                              <p:pRg st="3" end="3"/>
                                            </p:txEl>
                                          </p:spTgt>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379907">
                                            <p:txEl>
                                              <p:pRg st="4" end="4"/>
                                            </p:txEl>
                                          </p:spTgt>
                                        </p:tgtEl>
                                        <p:attrNameLst>
                                          <p:attrName>style.visibility</p:attrName>
                                        </p:attrNameLst>
                                      </p:cBhvr>
                                      <p:to>
                                        <p:strVal val="visible"/>
                                      </p:to>
                                    </p:set>
                                    <p:animEffect transition="in" filter="fade">
                                      <p:cBhvr>
                                        <p:cTn id="26" dur="1000"/>
                                        <p:tgtEl>
                                          <p:spTgt spid="379907">
                                            <p:txEl>
                                              <p:pRg st="4" end="4"/>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79907">
                                            <p:txEl>
                                              <p:pRg st="5" end="5"/>
                                            </p:txEl>
                                          </p:spTgt>
                                        </p:tgtEl>
                                        <p:attrNameLst>
                                          <p:attrName>style.visibility</p:attrName>
                                        </p:attrNameLst>
                                      </p:cBhvr>
                                      <p:to>
                                        <p:strVal val="visible"/>
                                      </p:to>
                                    </p:set>
                                    <p:animEffect transition="in" filter="fade">
                                      <p:cBhvr>
                                        <p:cTn id="29" dur="1000"/>
                                        <p:tgtEl>
                                          <p:spTgt spid="379907">
                                            <p:txEl>
                                              <p:pRg st="5" end="5"/>
                                            </p:txEl>
                                          </p:spTgt>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379907">
                                            <p:txEl>
                                              <p:pRg st="6" end="6"/>
                                            </p:txEl>
                                          </p:spTgt>
                                        </p:tgtEl>
                                        <p:attrNameLst>
                                          <p:attrName>style.visibility</p:attrName>
                                        </p:attrNameLst>
                                      </p:cBhvr>
                                      <p:to>
                                        <p:strVal val="visible"/>
                                      </p:to>
                                    </p:set>
                                    <p:animEffect transition="in" filter="fade">
                                      <p:cBhvr>
                                        <p:cTn id="33" dur="1000"/>
                                        <p:tgtEl>
                                          <p:spTgt spid="379907">
                                            <p:txEl>
                                              <p:pRg st="6" end="6"/>
                                            </p:txEl>
                                          </p:spTgt>
                                        </p:tgtEl>
                                      </p:cBhvr>
                                    </p:animEffect>
                                  </p:childTnLst>
                                </p:cTn>
                              </p:par>
                            </p:childTnLst>
                          </p:cTn>
                        </p:par>
                        <p:par>
                          <p:cTn id="34" fill="hold">
                            <p:stCondLst>
                              <p:cond delay="4000"/>
                            </p:stCondLst>
                            <p:childTnLst>
                              <p:par>
                                <p:cTn id="35" presetID="53" presetClass="entr" presetSubtype="0" fill="hold" nodeType="afterEffect">
                                  <p:stCondLst>
                                    <p:cond delay="0"/>
                                  </p:stCondLst>
                                  <p:childTnLst>
                                    <p:set>
                                      <p:cBhvr>
                                        <p:cTn id="36" dur="1" fill="hold">
                                          <p:stCondLst>
                                            <p:cond delay="0"/>
                                          </p:stCondLst>
                                        </p:cTn>
                                        <p:tgtEl>
                                          <p:spTgt spid="379919"/>
                                        </p:tgtEl>
                                        <p:attrNameLst>
                                          <p:attrName>style.visibility</p:attrName>
                                        </p:attrNameLst>
                                      </p:cBhvr>
                                      <p:to>
                                        <p:strVal val="visible"/>
                                      </p:to>
                                    </p:set>
                                    <p:anim calcmode="lin" valueType="num">
                                      <p:cBhvr>
                                        <p:cTn id="37" dur="500" fill="hold"/>
                                        <p:tgtEl>
                                          <p:spTgt spid="379919"/>
                                        </p:tgtEl>
                                        <p:attrNameLst>
                                          <p:attrName>ppt_w</p:attrName>
                                        </p:attrNameLst>
                                      </p:cBhvr>
                                      <p:tavLst>
                                        <p:tav tm="0">
                                          <p:val>
                                            <p:fltVal val="0"/>
                                          </p:val>
                                        </p:tav>
                                        <p:tav tm="100000">
                                          <p:val>
                                            <p:strVal val="#ppt_w"/>
                                          </p:val>
                                        </p:tav>
                                      </p:tavLst>
                                    </p:anim>
                                    <p:anim calcmode="lin" valueType="num">
                                      <p:cBhvr>
                                        <p:cTn id="38" dur="500" fill="hold"/>
                                        <p:tgtEl>
                                          <p:spTgt spid="379919"/>
                                        </p:tgtEl>
                                        <p:attrNameLst>
                                          <p:attrName>ppt_h</p:attrName>
                                        </p:attrNameLst>
                                      </p:cBhvr>
                                      <p:tavLst>
                                        <p:tav tm="0">
                                          <p:val>
                                            <p:fltVal val="0"/>
                                          </p:val>
                                        </p:tav>
                                        <p:tav tm="100000">
                                          <p:val>
                                            <p:strVal val="#ppt_h"/>
                                          </p:val>
                                        </p:tav>
                                      </p:tavLst>
                                    </p:anim>
                                    <p:animEffect transition="in" filter="fade">
                                      <p:cBhvr>
                                        <p:cTn id="39" dur="500"/>
                                        <p:tgtEl>
                                          <p:spTgt spid="379919"/>
                                        </p:tgtEl>
                                      </p:cBhvr>
                                    </p:animEffect>
                                  </p:childTnLst>
                                </p:cTn>
                              </p:par>
                              <p:par>
                                <p:cTn id="40" presetID="1" presetClass="entr" presetSubtype="0" fill="hold" grpId="0" nodeType="withEffect">
                                  <p:stCondLst>
                                    <p:cond delay="0"/>
                                  </p:stCondLst>
                                  <p:childTnLst>
                                    <p:set>
                                      <p:cBhvr>
                                        <p:cTn id="41" dur="1" fill="hold">
                                          <p:stCondLst>
                                            <p:cond delay="0"/>
                                          </p:stCondLst>
                                        </p:cTn>
                                        <p:tgtEl>
                                          <p:spTgt spid="379921"/>
                                        </p:tgtEl>
                                        <p:attrNameLst>
                                          <p:attrName>style.visibility</p:attrName>
                                        </p:attrNameLst>
                                      </p:cBhvr>
                                      <p:to>
                                        <p:strVal val="visible"/>
                                      </p:to>
                                    </p:set>
                                  </p:childTnLst>
                                </p:cTn>
                              </p:par>
                              <p:par>
                                <p:cTn id="42" presetID="53" presetClass="entr" presetSubtype="0" fill="hold" nodeType="withEffect">
                                  <p:stCondLst>
                                    <p:cond delay="0"/>
                                  </p:stCondLst>
                                  <p:childTnLst>
                                    <p:set>
                                      <p:cBhvr>
                                        <p:cTn id="43" dur="1" fill="hold">
                                          <p:stCondLst>
                                            <p:cond delay="0"/>
                                          </p:stCondLst>
                                        </p:cTn>
                                        <p:tgtEl>
                                          <p:spTgt spid="379920"/>
                                        </p:tgtEl>
                                        <p:attrNameLst>
                                          <p:attrName>style.visibility</p:attrName>
                                        </p:attrNameLst>
                                      </p:cBhvr>
                                      <p:to>
                                        <p:strVal val="visible"/>
                                      </p:to>
                                    </p:set>
                                    <p:anim calcmode="lin" valueType="num">
                                      <p:cBhvr>
                                        <p:cTn id="44" dur="500" fill="hold"/>
                                        <p:tgtEl>
                                          <p:spTgt spid="379920"/>
                                        </p:tgtEl>
                                        <p:attrNameLst>
                                          <p:attrName>ppt_w</p:attrName>
                                        </p:attrNameLst>
                                      </p:cBhvr>
                                      <p:tavLst>
                                        <p:tav tm="0">
                                          <p:val>
                                            <p:fltVal val="0"/>
                                          </p:val>
                                        </p:tav>
                                        <p:tav tm="100000">
                                          <p:val>
                                            <p:strVal val="#ppt_w"/>
                                          </p:val>
                                        </p:tav>
                                      </p:tavLst>
                                    </p:anim>
                                    <p:anim calcmode="lin" valueType="num">
                                      <p:cBhvr>
                                        <p:cTn id="45" dur="500" fill="hold"/>
                                        <p:tgtEl>
                                          <p:spTgt spid="379920"/>
                                        </p:tgtEl>
                                        <p:attrNameLst>
                                          <p:attrName>ppt_h</p:attrName>
                                        </p:attrNameLst>
                                      </p:cBhvr>
                                      <p:tavLst>
                                        <p:tav tm="0">
                                          <p:val>
                                            <p:fltVal val="0"/>
                                          </p:val>
                                        </p:tav>
                                        <p:tav tm="100000">
                                          <p:val>
                                            <p:strVal val="#ppt_h"/>
                                          </p:val>
                                        </p:tav>
                                      </p:tavLst>
                                    </p:anim>
                                    <p:animEffect transition="in" filter="fade">
                                      <p:cBhvr>
                                        <p:cTn id="46" dur="500"/>
                                        <p:tgtEl>
                                          <p:spTgt spid="379920"/>
                                        </p:tgtEl>
                                      </p:cBhvr>
                                    </p:animEffect>
                                  </p:childTnLst>
                                </p:cTn>
                              </p:par>
                              <p:par>
                                <p:cTn id="47" presetID="1" presetClass="entr" presetSubtype="0" fill="hold" grpId="0" nodeType="withEffect">
                                  <p:stCondLst>
                                    <p:cond delay="0"/>
                                  </p:stCondLst>
                                  <p:childTnLst>
                                    <p:set>
                                      <p:cBhvr>
                                        <p:cTn id="48" dur="1" fill="hold">
                                          <p:stCondLst>
                                            <p:cond delay="0"/>
                                          </p:stCondLst>
                                        </p:cTn>
                                        <p:tgtEl>
                                          <p:spTgt spid="379922"/>
                                        </p:tgtEl>
                                        <p:attrNameLst>
                                          <p:attrName>style.visibility</p:attrName>
                                        </p:attrNameLst>
                                      </p:cBhvr>
                                      <p:to>
                                        <p:strVal val="visible"/>
                                      </p:to>
                                    </p:set>
                                  </p:childTnLst>
                                </p:cTn>
                              </p:par>
                              <p:par>
                                <p:cTn id="49" presetID="53" presetClass="entr" presetSubtype="0" fill="hold" nodeType="withEffect">
                                  <p:stCondLst>
                                    <p:cond delay="0"/>
                                  </p:stCondLst>
                                  <p:childTnLst>
                                    <p:set>
                                      <p:cBhvr>
                                        <p:cTn id="50" dur="1" fill="hold">
                                          <p:stCondLst>
                                            <p:cond delay="0"/>
                                          </p:stCondLst>
                                        </p:cTn>
                                        <p:tgtEl>
                                          <p:spTgt spid="379924"/>
                                        </p:tgtEl>
                                        <p:attrNameLst>
                                          <p:attrName>style.visibility</p:attrName>
                                        </p:attrNameLst>
                                      </p:cBhvr>
                                      <p:to>
                                        <p:strVal val="visible"/>
                                      </p:to>
                                    </p:set>
                                    <p:anim calcmode="lin" valueType="num">
                                      <p:cBhvr>
                                        <p:cTn id="51" dur="500" fill="hold"/>
                                        <p:tgtEl>
                                          <p:spTgt spid="379924"/>
                                        </p:tgtEl>
                                        <p:attrNameLst>
                                          <p:attrName>ppt_w</p:attrName>
                                        </p:attrNameLst>
                                      </p:cBhvr>
                                      <p:tavLst>
                                        <p:tav tm="0">
                                          <p:val>
                                            <p:fltVal val="0"/>
                                          </p:val>
                                        </p:tav>
                                        <p:tav tm="100000">
                                          <p:val>
                                            <p:strVal val="#ppt_w"/>
                                          </p:val>
                                        </p:tav>
                                      </p:tavLst>
                                    </p:anim>
                                    <p:anim calcmode="lin" valueType="num">
                                      <p:cBhvr>
                                        <p:cTn id="52" dur="500" fill="hold"/>
                                        <p:tgtEl>
                                          <p:spTgt spid="379924"/>
                                        </p:tgtEl>
                                        <p:attrNameLst>
                                          <p:attrName>ppt_h</p:attrName>
                                        </p:attrNameLst>
                                      </p:cBhvr>
                                      <p:tavLst>
                                        <p:tav tm="0">
                                          <p:val>
                                            <p:fltVal val="0"/>
                                          </p:val>
                                        </p:tav>
                                        <p:tav tm="100000">
                                          <p:val>
                                            <p:strVal val="#ppt_h"/>
                                          </p:val>
                                        </p:tav>
                                      </p:tavLst>
                                    </p:anim>
                                    <p:animEffect transition="in" filter="fade">
                                      <p:cBhvr>
                                        <p:cTn id="53" dur="500"/>
                                        <p:tgtEl>
                                          <p:spTgt spid="379924"/>
                                        </p:tgtEl>
                                      </p:cBhvr>
                                    </p:animEffect>
                                  </p:childTnLst>
                                </p:cTn>
                              </p:par>
                            </p:childTnLst>
                          </p:cTn>
                        </p:par>
                        <p:par>
                          <p:cTn id="54" fill="hold">
                            <p:stCondLst>
                              <p:cond delay="4500"/>
                            </p:stCondLst>
                            <p:childTnLst>
                              <p:par>
                                <p:cTn id="55" presetID="1" presetClass="entr" presetSubtype="0" fill="hold" grpId="0" nodeType="afterEffect">
                                  <p:stCondLst>
                                    <p:cond delay="0"/>
                                  </p:stCondLst>
                                  <p:childTnLst>
                                    <p:set>
                                      <p:cBhvr>
                                        <p:cTn id="56" dur="1" fill="hold">
                                          <p:stCondLst>
                                            <p:cond delay="0"/>
                                          </p:stCondLst>
                                        </p:cTn>
                                        <p:tgtEl>
                                          <p:spTgt spid="3799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06" grpId="0"/>
      <p:bldP spid="379907" grpId="0" build="p" advAuto="0"/>
      <p:bldP spid="379918" grpId="0"/>
      <p:bldP spid="379921" grpId="0"/>
      <p:bldP spid="3799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304800"/>
            <a:ext cx="8229600" cy="856488"/>
          </a:xfrm>
        </p:spPr>
        <p:txBody>
          <a:bodyPr>
            <a:normAutofit fontScale="90000"/>
          </a:bodyPr>
          <a:lstStyle/>
          <a:p>
            <a:r>
              <a:rPr lang="en-US" sz="2800" dirty="0" smtClean="0"/>
              <a:t>WSN RECORDS DATA IN EVERY 5MIN &amp; DATA AVAIALABLE FOR ANALYSIS IN GRAPHICAL FORM</a:t>
            </a:r>
            <a:endParaRPr lang="en-US" sz="2800" dirty="0"/>
          </a:p>
        </p:txBody>
      </p:sp>
      <p:pic>
        <p:nvPicPr>
          <p:cNvPr id="4" name="Content Placeholder 3" descr="MICA2-APPL.jpg"/>
          <p:cNvPicPr>
            <a:picLocks noGrp="1" noChangeAspect="1"/>
          </p:cNvPicPr>
          <p:nvPr>
            <p:ph idx="1"/>
          </p:nvPr>
        </p:nvPicPr>
        <p:blipFill>
          <a:blip r:embed="rId2"/>
          <a:stretch>
            <a:fillRect/>
          </a:stretch>
        </p:blipFill>
        <p:spPr>
          <a:xfrm>
            <a:off x="381000" y="1219200"/>
            <a:ext cx="8202533" cy="5181600"/>
          </a:xfr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53"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4" name="Content Placeholder 3" descr="satcom1.jpg"/>
          <p:cNvPicPr>
            <a:picLocks noGrp="1" noChangeAspect="1"/>
          </p:cNvPicPr>
          <p:nvPr>
            <p:ph idx="1"/>
          </p:nvPr>
        </p:nvPicPr>
        <p:blipFill>
          <a:blip r:embed="rId2"/>
          <a:stretch>
            <a:fillRect/>
          </a:stretch>
        </p:blipFill>
        <p:spPr>
          <a:xfrm>
            <a:off x="381000" y="304800"/>
            <a:ext cx="8438493" cy="6349253"/>
          </a:xfrm>
        </p:spPr>
      </p:pic>
    </p:spTree>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pic>
        <p:nvPicPr>
          <p:cNvPr id="4" name="Content Placeholder 3" descr="satcom2.jpg"/>
          <p:cNvPicPr>
            <a:picLocks noGrp="1" noChangeAspect="1"/>
          </p:cNvPicPr>
          <p:nvPr>
            <p:ph idx="1"/>
          </p:nvPr>
        </p:nvPicPr>
        <p:blipFill>
          <a:blip r:embed="rId2"/>
          <a:stretch>
            <a:fillRect/>
          </a:stretch>
        </p:blipFill>
        <p:spPr>
          <a:xfrm>
            <a:off x="381000" y="457200"/>
            <a:ext cx="8262465" cy="6172200"/>
          </a:xfrm>
        </p:spPr>
      </p:pic>
    </p:spTree>
  </p:cSld>
  <p:clrMapOvr>
    <a:masterClrMapping/>
  </p:clrMapOvr>
  <p:transition>
    <p:fade/>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Freeform 2"/>
          <p:cNvSpPr>
            <a:spLocks noChangeArrowheads="1"/>
          </p:cNvSpPr>
          <p:nvPr/>
        </p:nvSpPr>
        <p:spPr bwMode="auto">
          <a:xfrm>
            <a:off x="3594100" y="2476500"/>
            <a:ext cx="2603500" cy="2603500"/>
          </a:xfrm>
          <a:custGeom>
            <a:avLst/>
            <a:gdLst/>
            <a:ahLst/>
            <a:cxnLst>
              <a:cxn ang="0">
                <a:pos x="940" y="0"/>
              </a:cxn>
              <a:cxn ang="0">
                <a:pos x="0" y="940"/>
              </a:cxn>
              <a:cxn ang="0">
                <a:pos x="0" y="3140"/>
              </a:cxn>
              <a:cxn ang="0">
                <a:pos x="940" y="4100"/>
              </a:cxn>
              <a:cxn ang="0">
                <a:pos x="3160" y="4100"/>
              </a:cxn>
              <a:cxn ang="0">
                <a:pos x="4100" y="3140"/>
              </a:cxn>
              <a:cxn ang="0">
                <a:pos x="4100" y="940"/>
              </a:cxn>
              <a:cxn ang="0">
                <a:pos x="3160" y="0"/>
              </a:cxn>
              <a:cxn ang="0">
                <a:pos x="940" y="0"/>
              </a:cxn>
            </a:cxnLst>
            <a:rect l="0" t="0" r="r" b="b"/>
            <a:pathLst>
              <a:path w="4100" h="4100">
                <a:moveTo>
                  <a:pt x="940" y="0"/>
                </a:moveTo>
                <a:lnTo>
                  <a:pt x="0" y="940"/>
                </a:lnTo>
                <a:lnTo>
                  <a:pt x="0" y="3140"/>
                </a:lnTo>
                <a:lnTo>
                  <a:pt x="940" y="4100"/>
                </a:lnTo>
                <a:lnTo>
                  <a:pt x="3160" y="4100"/>
                </a:lnTo>
                <a:lnTo>
                  <a:pt x="4100" y="3140"/>
                </a:lnTo>
                <a:lnTo>
                  <a:pt x="4100" y="940"/>
                </a:lnTo>
                <a:lnTo>
                  <a:pt x="3160" y="0"/>
                </a:lnTo>
                <a:lnTo>
                  <a:pt x="940" y="0"/>
                </a:lnTo>
                <a:close/>
              </a:path>
            </a:pathLst>
          </a:custGeom>
          <a:noFill/>
          <a:ln w="228600" cap="rnd">
            <a:solidFill>
              <a:srgbClr val="3232CC"/>
            </a:solid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1" name="Text Box 3"/>
          <p:cNvSpPr txBox="1">
            <a:spLocks noChangeArrowheads="1"/>
          </p:cNvSpPr>
          <p:nvPr/>
        </p:nvSpPr>
        <p:spPr bwMode="auto">
          <a:xfrm>
            <a:off x="7226300" y="6464300"/>
            <a:ext cx="9144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of nodes</a:t>
            </a:r>
            <a:endParaRPr kumimoji="0" lang="en-US" sz="1800" b="0" i="0" u="none" strike="noStrike" cap="none" normalizeH="0" baseline="0" smtClean="0">
              <a:ln>
                <a:noFill/>
              </a:ln>
              <a:solidFill>
                <a:schemeClr val="tx1"/>
              </a:solidFill>
              <a:effectLst/>
              <a:latin typeface="Arial" pitchFamily="34" charset="0"/>
            </a:endParaRPr>
          </a:p>
        </p:txBody>
      </p:sp>
      <p:sp>
        <p:nvSpPr>
          <p:cNvPr id="2052" name="Text Box 4"/>
          <p:cNvSpPr txBox="1">
            <a:spLocks noChangeArrowheads="1"/>
          </p:cNvSpPr>
          <p:nvPr/>
        </p:nvSpPr>
        <p:spPr bwMode="auto">
          <a:xfrm>
            <a:off x="7226300" y="6235700"/>
            <a:ext cx="16129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new nodes, loss </a:t>
            </a:r>
            <a:endParaRPr kumimoji="0" lang="en-US" sz="1800" b="0" i="0" u="none" strike="noStrike" cap="none" normalizeH="0" baseline="0" smtClean="0">
              <a:ln>
                <a:noFill/>
              </a:ln>
              <a:solidFill>
                <a:schemeClr val="tx1"/>
              </a:solidFill>
              <a:effectLst/>
              <a:latin typeface="Arial" pitchFamily="34" charset="0"/>
            </a:endParaRPr>
          </a:p>
        </p:txBody>
      </p:sp>
      <p:sp>
        <p:nvSpPr>
          <p:cNvPr id="2053" name="Text Box 5"/>
          <p:cNvSpPr txBox="1">
            <a:spLocks noChangeArrowheads="1"/>
          </p:cNvSpPr>
          <p:nvPr/>
        </p:nvSpPr>
        <p:spPr bwMode="auto">
          <a:xfrm>
            <a:off x="7226300" y="6007100"/>
            <a:ext cx="15113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Nodes moving, </a:t>
            </a:r>
            <a:endParaRPr kumimoji="0" lang="en-US" sz="1800" b="0" i="0" u="none" strike="noStrike" cap="none" normalizeH="0" baseline="0" smtClean="0">
              <a:ln>
                <a:noFill/>
              </a:ln>
              <a:solidFill>
                <a:schemeClr val="tx1"/>
              </a:solidFill>
              <a:effectLst/>
              <a:latin typeface="Arial" pitchFamily="34" charset="0"/>
            </a:endParaRPr>
          </a:p>
        </p:txBody>
      </p:sp>
      <p:sp>
        <p:nvSpPr>
          <p:cNvPr id="2054" name="Text Box 6"/>
          <p:cNvSpPr txBox="1">
            <a:spLocks noChangeArrowheads="1"/>
          </p:cNvSpPr>
          <p:nvPr/>
        </p:nvSpPr>
        <p:spPr bwMode="auto">
          <a:xfrm>
            <a:off x="6972300" y="5245100"/>
            <a:ext cx="14478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Nodes are tiny</a:t>
            </a:r>
            <a:endParaRPr kumimoji="0" lang="en-US" sz="1800" b="0" i="0" u="none" strike="noStrike" cap="none" normalizeH="0" baseline="0" smtClean="0">
              <a:ln>
                <a:noFill/>
              </a:ln>
              <a:solidFill>
                <a:schemeClr val="tx1"/>
              </a:solidFill>
              <a:effectLst/>
              <a:latin typeface="Arial" pitchFamily="34" charset="0"/>
            </a:endParaRPr>
          </a:p>
        </p:txBody>
      </p:sp>
      <p:sp>
        <p:nvSpPr>
          <p:cNvPr id="2055" name="Text Box 7"/>
          <p:cNvSpPr txBox="1">
            <a:spLocks noChangeArrowheads="1"/>
          </p:cNvSpPr>
          <p:nvPr/>
        </p:nvSpPr>
        <p:spPr bwMode="auto">
          <a:xfrm>
            <a:off x="7200900" y="4533900"/>
            <a:ext cx="16129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smtClean="0">
                <a:ln>
                  <a:noFill/>
                </a:ln>
                <a:solidFill>
                  <a:srgbClr val="FF00FF"/>
                </a:solidFill>
                <a:effectLst/>
                <a:latin typeface="Trebuchet MS" pitchFamily="34" charset="0"/>
              </a:rPr>
              <a:t>Limitations</a:t>
            </a:r>
            <a:endParaRPr kumimoji="0" lang="en-US" sz="1800" b="0" i="0" u="none" strike="noStrike" cap="none" normalizeH="0" baseline="0" smtClean="0">
              <a:ln>
                <a:noFill/>
              </a:ln>
              <a:solidFill>
                <a:schemeClr val="tx1"/>
              </a:solidFill>
              <a:effectLst/>
              <a:latin typeface="Arial" pitchFamily="34" charset="0"/>
            </a:endParaRPr>
          </a:p>
        </p:txBody>
      </p:sp>
      <p:sp>
        <p:nvSpPr>
          <p:cNvPr id="2056" name="Text Box 8"/>
          <p:cNvSpPr txBox="1">
            <a:spLocks noChangeArrowheads="1"/>
          </p:cNvSpPr>
          <p:nvPr/>
        </p:nvSpPr>
        <p:spPr bwMode="auto">
          <a:xfrm>
            <a:off x="7289800" y="4229100"/>
            <a:ext cx="14986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smtClean="0">
                <a:ln>
                  <a:noFill/>
                </a:ln>
                <a:solidFill>
                  <a:srgbClr val="FF00FF"/>
                </a:solidFill>
                <a:effectLst/>
                <a:latin typeface="Trebuchet MS" pitchFamily="34" charset="0"/>
              </a:rPr>
              <a:t>Hardware </a:t>
            </a:r>
            <a:endParaRPr kumimoji="0" lang="en-US" sz="1800" b="0" i="0" u="none" strike="noStrike" cap="none" normalizeH="0" baseline="0" smtClean="0">
              <a:ln>
                <a:noFill/>
              </a:ln>
              <a:solidFill>
                <a:schemeClr val="tx1"/>
              </a:solidFill>
              <a:effectLst/>
              <a:latin typeface="Arial" pitchFamily="34" charset="0"/>
            </a:endParaRPr>
          </a:p>
        </p:txBody>
      </p:sp>
      <p:sp>
        <p:nvSpPr>
          <p:cNvPr id="2057" name="Text Box 9"/>
          <p:cNvSpPr txBox="1">
            <a:spLocks noChangeArrowheads="1"/>
          </p:cNvSpPr>
          <p:nvPr/>
        </p:nvSpPr>
        <p:spPr bwMode="auto">
          <a:xfrm>
            <a:off x="6896100" y="3492500"/>
            <a:ext cx="14097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them low cost</a:t>
            </a:r>
            <a:endParaRPr kumimoji="0" lang="en-US" sz="1800" b="0" i="0" u="none" strike="noStrike" cap="none" normalizeH="0" baseline="0" smtClean="0">
              <a:ln>
                <a:noFill/>
              </a:ln>
              <a:solidFill>
                <a:schemeClr val="tx1"/>
              </a:solidFill>
              <a:effectLst/>
              <a:latin typeface="Arial" pitchFamily="34" charset="0"/>
            </a:endParaRPr>
          </a:p>
        </p:txBody>
      </p:sp>
      <p:sp>
        <p:nvSpPr>
          <p:cNvPr id="2058" name="Text Box 10"/>
          <p:cNvSpPr txBox="1">
            <a:spLocks noChangeArrowheads="1"/>
          </p:cNvSpPr>
          <p:nvPr/>
        </p:nvSpPr>
        <p:spPr bwMode="auto">
          <a:xfrm>
            <a:off x="6896100" y="3149600"/>
            <a:ext cx="16891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Nodes die, make </a:t>
            </a:r>
            <a:endParaRPr kumimoji="0" lang="en-US" sz="1800" b="0" i="0" u="none" strike="noStrike" cap="none" normalizeH="0" baseline="0" smtClean="0">
              <a:ln>
                <a:noFill/>
              </a:ln>
              <a:solidFill>
                <a:schemeClr val="tx1"/>
              </a:solidFill>
              <a:effectLst/>
              <a:latin typeface="Arial" pitchFamily="34" charset="0"/>
            </a:endParaRPr>
          </a:p>
        </p:txBody>
      </p:sp>
      <p:sp>
        <p:nvSpPr>
          <p:cNvPr id="2059" name="Text Box 11"/>
          <p:cNvSpPr txBox="1">
            <a:spLocks noChangeArrowheads="1"/>
          </p:cNvSpPr>
          <p:nvPr/>
        </p:nvSpPr>
        <p:spPr bwMode="auto">
          <a:xfrm>
            <a:off x="7150100" y="2717800"/>
            <a:ext cx="8382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smtClean="0">
                <a:ln>
                  <a:noFill/>
                </a:ln>
                <a:solidFill>
                  <a:srgbClr val="326500"/>
                </a:solidFill>
                <a:effectLst/>
                <a:latin typeface="Trebuchet MS" pitchFamily="34" charset="0"/>
              </a:rPr>
              <a:t>Costs</a:t>
            </a:r>
            <a:endParaRPr kumimoji="0" lang="en-US" sz="1800" b="0" i="0" u="none" strike="noStrike" cap="none" normalizeH="0" baseline="0" smtClean="0">
              <a:ln>
                <a:noFill/>
              </a:ln>
              <a:solidFill>
                <a:schemeClr val="tx1"/>
              </a:solidFill>
              <a:effectLst/>
              <a:latin typeface="Arial" pitchFamily="34" charset="0"/>
            </a:endParaRPr>
          </a:p>
        </p:txBody>
      </p:sp>
      <p:sp>
        <p:nvSpPr>
          <p:cNvPr id="2060" name="Text Box 12"/>
          <p:cNvSpPr txBox="1">
            <a:spLocks noChangeArrowheads="1"/>
          </p:cNvSpPr>
          <p:nvPr/>
        </p:nvSpPr>
        <p:spPr bwMode="auto">
          <a:xfrm>
            <a:off x="7239000" y="2108200"/>
            <a:ext cx="6731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dirty="0" smtClean="0">
                <a:ln>
                  <a:noFill/>
                </a:ln>
                <a:solidFill>
                  <a:srgbClr val="000000"/>
                </a:solidFill>
                <a:effectLst/>
                <a:latin typeface="Trebuchet MS" pitchFamily="34" charset="0"/>
              </a:rPr>
              <a:t>nodes</a:t>
            </a:r>
            <a:endParaRPr kumimoji="0" lang="en-US" sz="1800" b="0" i="0" u="none" strike="noStrike" cap="none" normalizeH="0" baseline="0" dirty="0" smtClean="0">
              <a:ln>
                <a:noFill/>
              </a:ln>
              <a:solidFill>
                <a:schemeClr val="tx1"/>
              </a:solidFill>
              <a:effectLst/>
              <a:latin typeface="Arial" pitchFamily="34" charset="0"/>
            </a:endParaRPr>
          </a:p>
        </p:txBody>
      </p:sp>
      <p:sp>
        <p:nvSpPr>
          <p:cNvPr id="2061" name="Text Box 13"/>
          <p:cNvSpPr txBox="1">
            <a:spLocks noChangeArrowheads="1"/>
          </p:cNvSpPr>
          <p:nvPr/>
        </p:nvSpPr>
        <p:spPr bwMode="auto">
          <a:xfrm>
            <a:off x="5905500" y="5956300"/>
            <a:ext cx="13335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smtClean="0">
                <a:ln>
                  <a:noFill/>
                </a:ln>
                <a:solidFill>
                  <a:srgbClr val="00CC99"/>
                </a:solidFill>
                <a:effectLst/>
                <a:latin typeface="Trebuchet MS" pitchFamily="34" charset="0"/>
              </a:rPr>
              <a:t>Topology</a:t>
            </a:r>
            <a:endParaRPr kumimoji="0" lang="en-US" sz="1800" b="0" i="0" u="none" strike="noStrike" cap="none" normalizeH="0" baseline="0" smtClean="0">
              <a:ln>
                <a:noFill/>
              </a:ln>
              <a:solidFill>
                <a:schemeClr val="tx1"/>
              </a:solidFill>
              <a:effectLst/>
              <a:latin typeface="Arial" pitchFamily="34" charset="0"/>
            </a:endParaRPr>
          </a:p>
        </p:txBody>
      </p:sp>
      <p:sp>
        <p:nvSpPr>
          <p:cNvPr id="2062" name="Text Box 14"/>
          <p:cNvSpPr txBox="1">
            <a:spLocks noChangeArrowheads="1"/>
          </p:cNvSpPr>
          <p:nvPr/>
        </p:nvSpPr>
        <p:spPr bwMode="auto">
          <a:xfrm>
            <a:off x="5905500" y="5651500"/>
            <a:ext cx="14097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smtClean="0">
                <a:ln>
                  <a:noFill/>
                </a:ln>
                <a:solidFill>
                  <a:srgbClr val="00CC99"/>
                </a:solidFill>
                <a:effectLst/>
                <a:latin typeface="Trebuchet MS" pitchFamily="34" charset="0"/>
              </a:rPr>
              <a:t>Changing </a:t>
            </a:r>
            <a:endParaRPr kumimoji="0" lang="en-US" sz="1800" b="0" i="0" u="none" strike="noStrike" cap="none" normalizeH="0" baseline="0" smtClean="0">
              <a:ln>
                <a:noFill/>
              </a:ln>
              <a:solidFill>
                <a:schemeClr val="tx1"/>
              </a:solidFill>
              <a:effectLst/>
              <a:latin typeface="Arial" pitchFamily="34" charset="0"/>
            </a:endParaRPr>
          </a:p>
        </p:txBody>
      </p:sp>
      <p:sp>
        <p:nvSpPr>
          <p:cNvPr id="2063" name="Text Box 15"/>
          <p:cNvSpPr txBox="1">
            <a:spLocks noChangeArrowheads="1"/>
          </p:cNvSpPr>
          <p:nvPr/>
        </p:nvSpPr>
        <p:spPr bwMode="auto">
          <a:xfrm>
            <a:off x="6502400" y="1879600"/>
            <a:ext cx="22098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Handle high density of </a:t>
            </a:r>
            <a:endParaRPr kumimoji="0" lang="en-US" sz="1800" b="0" i="0" u="none" strike="noStrike" cap="none" normalizeH="0" baseline="0" smtClean="0">
              <a:ln>
                <a:noFill/>
              </a:ln>
              <a:solidFill>
                <a:schemeClr val="tx1"/>
              </a:solidFill>
              <a:effectLst/>
              <a:latin typeface="Arial" pitchFamily="34" charset="0"/>
            </a:endParaRPr>
          </a:p>
        </p:txBody>
      </p:sp>
      <p:sp>
        <p:nvSpPr>
          <p:cNvPr id="2064" name="Text Box 16"/>
          <p:cNvSpPr txBox="1">
            <a:spLocks noChangeArrowheads="1"/>
          </p:cNvSpPr>
          <p:nvPr/>
        </p:nvSpPr>
        <p:spPr bwMode="auto">
          <a:xfrm>
            <a:off x="5626100" y="1371600"/>
            <a:ext cx="14859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dirty="0" smtClean="0">
                <a:ln>
                  <a:noFill/>
                </a:ln>
                <a:solidFill>
                  <a:srgbClr val="0099CC"/>
                </a:solidFill>
                <a:effectLst/>
                <a:latin typeface="Trebuchet MS" pitchFamily="34" charset="0"/>
              </a:rPr>
              <a:t>Scalability</a:t>
            </a:r>
            <a:endParaRPr kumimoji="0" lang="en-US" sz="1800" b="0" i="0" u="none" strike="noStrike" cap="none" normalizeH="0" baseline="0" dirty="0" smtClean="0">
              <a:ln>
                <a:noFill/>
              </a:ln>
              <a:solidFill>
                <a:schemeClr val="tx1"/>
              </a:solidFill>
              <a:effectLst/>
              <a:latin typeface="Arial" pitchFamily="34" charset="0"/>
            </a:endParaRPr>
          </a:p>
        </p:txBody>
      </p:sp>
      <p:sp>
        <p:nvSpPr>
          <p:cNvPr id="2065" name="Text Box 17"/>
          <p:cNvSpPr txBox="1">
            <a:spLocks noChangeArrowheads="1"/>
          </p:cNvSpPr>
          <p:nvPr/>
        </p:nvSpPr>
        <p:spPr bwMode="auto">
          <a:xfrm>
            <a:off x="3136900" y="6299200"/>
            <a:ext cx="18288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smtClean="0">
                <a:ln>
                  <a:noFill/>
                </a:ln>
                <a:solidFill>
                  <a:srgbClr val="FF9900"/>
                </a:solidFill>
                <a:effectLst/>
                <a:latin typeface="Trebuchet MS" pitchFamily="34" charset="0"/>
              </a:rPr>
              <a:t>Environment</a:t>
            </a:r>
            <a:endParaRPr kumimoji="0" lang="en-US" sz="1800" b="0" i="0" u="none" strike="noStrike" cap="none" normalizeH="0" baseline="0" smtClean="0">
              <a:ln>
                <a:noFill/>
              </a:ln>
              <a:solidFill>
                <a:schemeClr val="tx1"/>
              </a:solidFill>
              <a:effectLst/>
              <a:latin typeface="Arial" pitchFamily="34" charset="0"/>
            </a:endParaRPr>
          </a:p>
        </p:txBody>
      </p:sp>
      <p:sp>
        <p:nvSpPr>
          <p:cNvPr id="2066" name="Text Box 18"/>
          <p:cNvSpPr txBox="1">
            <a:spLocks noChangeArrowheads="1"/>
          </p:cNvSpPr>
          <p:nvPr/>
        </p:nvSpPr>
        <p:spPr bwMode="auto">
          <a:xfrm>
            <a:off x="3530600" y="5994400"/>
            <a:ext cx="11430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smtClean="0">
                <a:ln>
                  <a:noFill/>
                </a:ln>
                <a:solidFill>
                  <a:srgbClr val="FF9900"/>
                </a:solidFill>
                <a:effectLst/>
                <a:latin typeface="Trebuchet MS" pitchFamily="34" charset="0"/>
              </a:rPr>
              <a:t>Hostile </a:t>
            </a:r>
            <a:endParaRPr kumimoji="0" lang="en-US" sz="1800" b="0" i="0" u="none" strike="noStrike" cap="none" normalizeH="0" baseline="0" smtClean="0">
              <a:ln>
                <a:noFill/>
              </a:ln>
              <a:solidFill>
                <a:schemeClr val="tx1"/>
              </a:solidFill>
              <a:effectLst/>
              <a:latin typeface="Arial" pitchFamily="34" charset="0"/>
            </a:endParaRPr>
          </a:p>
        </p:txBody>
      </p:sp>
      <p:sp>
        <p:nvSpPr>
          <p:cNvPr id="2067" name="Text Box 19"/>
          <p:cNvSpPr txBox="1">
            <a:spLocks noChangeArrowheads="1"/>
          </p:cNvSpPr>
          <p:nvPr/>
        </p:nvSpPr>
        <p:spPr bwMode="auto">
          <a:xfrm>
            <a:off x="4318000" y="4051300"/>
            <a:ext cx="14859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Authentication</a:t>
            </a:r>
            <a:endParaRPr kumimoji="0" lang="en-US" sz="1800" b="0" i="0" u="none" strike="noStrike" cap="none" normalizeH="0" baseline="0" smtClean="0">
              <a:ln>
                <a:noFill/>
              </a:ln>
              <a:solidFill>
                <a:schemeClr val="tx1"/>
              </a:solidFill>
              <a:effectLst/>
              <a:latin typeface="Arial" pitchFamily="34" charset="0"/>
            </a:endParaRPr>
          </a:p>
        </p:txBody>
      </p:sp>
      <p:sp>
        <p:nvSpPr>
          <p:cNvPr id="2068" name="Text Box 20"/>
          <p:cNvSpPr txBox="1">
            <a:spLocks noChangeArrowheads="1"/>
          </p:cNvSpPr>
          <p:nvPr/>
        </p:nvSpPr>
        <p:spPr bwMode="auto">
          <a:xfrm>
            <a:off x="4292600" y="3822700"/>
            <a:ext cx="16002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Confidentiality, </a:t>
            </a:r>
            <a:endParaRPr kumimoji="0" lang="en-US" sz="1800" b="0" i="0" u="none" strike="noStrike" cap="none" normalizeH="0" baseline="0" smtClean="0">
              <a:ln>
                <a:noFill/>
              </a:ln>
              <a:solidFill>
                <a:schemeClr val="tx1"/>
              </a:solidFill>
              <a:effectLst/>
              <a:latin typeface="Arial" pitchFamily="34" charset="0"/>
            </a:endParaRPr>
          </a:p>
        </p:txBody>
      </p:sp>
      <p:sp>
        <p:nvSpPr>
          <p:cNvPr id="2070" name="Text Box 22"/>
          <p:cNvSpPr txBox="1">
            <a:spLocks noChangeArrowheads="1"/>
          </p:cNvSpPr>
          <p:nvPr/>
        </p:nvSpPr>
        <p:spPr bwMode="auto">
          <a:xfrm>
            <a:off x="4343400" y="3238500"/>
            <a:ext cx="13589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dirty="0" smtClean="0">
                <a:ln>
                  <a:noFill/>
                </a:ln>
                <a:solidFill>
                  <a:srgbClr val="0099CC"/>
                </a:solidFill>
                <a:effectLst/>
                <a:latin typeface="Trebuchet MS" pitchFamily="34" charset="0"/>
              </a:rPr>
              <a:t>Security ?</a:t>
            </a:r>
            <a:endParaRPr kumimoji="0" lang="en-US" sz="1800" b="0" i="0" u="none" strike="noStrike" cap="none" normalizeH="0" baseline="0" dirty="0" smtClean="0">
              <a:ln>
                <a:noFill/>
              </a:ln>
              <a:solidFill>
                <a:schemeClr val="tx1"/>
              </a:solidFill>
              <a:effectLst/>
              <a:latin typeface="Arial" pitchFamily="34" charset="0"/>
            </a:endParaRPr>
          </a:p>
        </p:txBody>
      </p:sp>
      <p:sp>
        <p:nvSpPr>
          <p:cNvPr id="2071" name="Text Box 23"/>
          <p:cNvSpPr txBox="1">
            <a:spLocks noChangeArrowheads="1"/>
          </p:cNvSpPr>
          <p:nvPr/>
        </p:nvSpPr>
        <p:spPr bwMode="auto">
          <a:xfrm>
            <a:off x="228600" y="368300"/>
            <a:ext cx="8458200" cy="984885"/>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ts val="1000"/>
              </a:spcAft>
              <a:buClrTx/>
              <a:buSzTx/>
              <a:buFontTx/>
              <a:buNone/>
              <a:tabLst/>
            </a:pPr>
            <a:r>
              <a:rPr lang="en-US" sz="3200" u="sng" dirty="0" smtClean="0">
                <a:solidFill>
                  <a:srgbClr val="000000"/>
                </a:solidFill>
                <a:latin typeface="Lucida Console" pitchFamily="49" charset="0"/>
              </a:rPr>
              <a:t>CONSTRAINT IN WIRELESS SENSOR NETWORKS </a:t>
            </a:r>
            <a:endParaRPr kumimoji="0" lang="en-US" sz="3200" b="0" i="0" u="sng" strike="noStrike" cap="none" normalizeH="0" baseline="0" dirty="0" smtClean="0">
              <a:ln>
                <a:noFill/>
              </a:ln>
              <a:solidFill>
                <a:schemeClr val="tx1"/>
              </a:solidFill>
              <a:effectLst/>
              <a:latin typeface="Arial" pitchFamily="34" charset="0"/>
            </a:endParaRPr>
          </a:p>
        </p:txBody>
      </p:sp>
      <p:sp>
        <p:nvSpPr>
          <p:cNvPr id="2072" name="Text Box 24"/>
          <p:cNvSpPr txBox="1">
            <a:spLocks noChangeArrowheads="1"/>
          </p:cNvSpPr>
          <p:nvPr/>
        </p:nvSpPr>
        <p:spPr bwMode="auto">
          <a:xfrm>
            <a:off x="889000" y="6019800"/>
            <a:ext cx="20828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dirty="0" smtClean="0">
                <a:ln>
                  <a:noFill/>
                </a:ln>
                <a:solidFill>
                  <a:srgbClr val="000000"/>
                </a:solidFill>
                <a:effectLst/>
                <a:latin typeface="Trebuchet MS" pitchFamily="34" charset="0"/>
              </a:rPr>
              <a:t>Survive and maintain </a:t>
            </a:r>
            <a:endParaRPr kumimoji="0" lang="en-US" sz="1800" b="0" i="0" u="none" strike="noStrike" cap="none" normalizeH="0" baseline="0" dirty="0" smtClean="0">
              <a:ln>
                <a:noFill/>
              </a:ln>
              <a:solidFill>
                <a:schemeClr val="tx1"/>
              </a:solidFill>
              <a:effectLst/>
              <a:latin typeface="Arial" pitchFamily="34" charset="0"/>
            </a:endParaRPr>
          </a:p>
        </p:txBody>
      </p:sp>
      <p:sp>
        <p:nvSpPr>
          <p:cNvPr id="2073" name="Text Box 25"/>
          <p:cNvSpPr txBox="1">
            <a:spLocks noChangeArrowheads="1"/>
          </p:cNvSpPr>
          <p:nvPr/>
        </p:nvSpPr>
        <p:spPr bwMode="auto">
          <a:xfrm>
            <a:off x="2628900" y="2032000"/>
            <a:ext cx="6731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nodes</a:t>
            </a:r>
            <a:endParaRPr kumimoji="0" lang="en-US" sz="1800" b="0" i="0" u="none" strike="noStrike" cap="none" normalizeH="0" baseline="0" smtClean="0">
              <a:ln>
                <a:noFill/>
              </a:ln>
              <a:solidFill>
                <a:schemeClr val="tx1"/>
              </a:solidFill>
              <a:effectLst/>
              <a:latin typeface="Arial" pitchFamily="34" charset="0"/>
            </a:endParaRPr>
          </a:p>
        </p:txBody>
      </p:sp>
      <p:sp>
        <p:nvSpPr>
          <p:cNvPr id="2074" name="Text Box 26"/>
          <p:cNvSpPr txBox="1">
            <a:spLocks noChangeArrowheads="1"/>
          </p:cNvSpPr>
          <p:nvPr/>
        </p:nvSpPr>
        <p:spPr bwMode="auto">
          <a:xfrm>
            <a:off x="1143000" y="6248400"/>
            <a:ext cx="15240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dirty="0" smtClean="0">
                <a:ln>
                  <a:noFill/>
                </a:ln>
                <a:solidFill>
                  <a:srgbClr val="000000"/>
                </a:solidFill>
                <a:effectLst/>
                <a:latin typeface="Trebuchet MS" pitchFamily="34" charset="0"/>
              </a:rPr>
              <a:t>communication</a:t>
            </a:r>
            <a:endParaRPr kumimoji="0" lang="en-US" sz="1800" b="0" i="0" u="none" strike="noStrike" cap="none" normalizeH="0" baseline="0" dirty="0" smtClean="0">
              <a:ln>
                <a:noFill/>
              </a:ln>
              <a:solidFill>
                <a:schemeClr val="tx1"/>
              </a:solidFill>
              <a:effectLst/>
              <a:latin typeface="Arial" pitchFamily="34" charset="0"/>
            </a:endParaRPr>
          </a:p>
        </p:txBody>
      </p:sp>
      <p:sp>
        <p:nvSpPr>
          <p:cNvPr id="2075" name="Text Box 27"/>
          <p:cNvSpPr txBox="1">
            <a:spLocks noChangeArrowheads="1"/>
          </p:cNvSpPr>
          <p:nvPr/>
        </p:nvSpPr>
        <p:spPr bwMode="auto">
          <a:xfrm>
            <a:off x="2260600" y="1803400"/>
            <a:ext cx="14478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Handle loss of </a:t>
            </a:r>
            <a:endParaRPr kumimoji="0" lang="en-US" sz="1800" b="0" i="0" u="none" strike="noStrike" cap="none" normalizeH="0" baseline="0" smtClean="0">
              <a:ln>
                <a:noFill/>
              </a:ln>
              <a:solidFill>
                <a:schemeClr val="tx1"/>
              </a:solidFill>
              <a:effectLst/>
              <a:latin typeface="Arial" pitchFamily="34" charset="0"/>
            </a:endParaRPr>
          </a:p>
        </p:txBody>
      </p:sp>
      <p:sp>
        <p:nvSpPr>
          <p:cNvPr id="2076" name="Text Box 28"/>
          <p:cNvSpPr txBox="1">
            <a:spLocks noChangeArrowheads="1"/>
          </p:cNvSpPr>
          <p:nvPr/>
        </p:nvSpPr>
        <p:spPr bwMode="auto">
          <a:xfrm>
            <a:off x="1282700" y="3771900"/>
            <a:ext cx="8509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lifetime</a:t>
            </a:r>
            <a:endParaRPr kumimoji="0" lang="en-US" sz="1800" b="0" i="0" u="none" strike="noStrike" cap="none" normalizeH="0" baseline="0" smtClean="0">
              <a:ln>
                <a:noFill/>
              </a:ln>
              <a:solidFill>
                <a:schemeClr val="tx1"/>
              </a:solidFill>
              <a:effectLst/>
              <a:latin typeface="Arial" pitchFamily="34" charset="0"/>
            </a:endParaRPr>
          </a:p>
        </p:txBody>
      </p:sp>
      <p:sp>
        <p:nvSpPr>
          <p:cNvPr id="2077" name="Text Box 29"/>
          <p:cNvSpPr txBox="1">
            <a:spLocks noChangeArrowheads="1"/>
          </p:cNvSpPr>
          <p:nvPr/>
        </p:nvSpPr>
        <p:spPr bwMode="auto">
          <a:xfrm>
            <a:off x="1117600" y="3314700"/>
            <a:ext cx="12319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Limited Tx, </a:t>
            </a:r>
            <a:endParaRPr kumimoji="0" lang="en-US" sz="1800" b="0" i="0" u="none" strike="noStrike" cap="none" normalizeH="0" baseline="0" smtClean="0">
              <a:ln>
                <a:noFill/>
              </a:ln>
              <a:solidFill>
                <a:schemeClr val="tx1"/>
              </a:solidFill>
              <a:effectLst/>
              <a:latin typeface="Arial" pitchFamily="34" charset="0"/>
            </a:endParaRPr>
          </a:p>
        </p:txBody>
      </p:sp>
      <p:sp>
        <p:nvSpPr>
          <p:cNvPr id="2078" name="Text Box 30"/>
          <p:cNvSpPr txBox="1">
            <a:spLocks noChangeArrowheads="1"/>
          </p:cNvSpPr>
          <p:nvPr/>
        </p:nvSpPr>
        <p:spPr bwMode="auto">
          <a:xfrm>
            <a:off x="1257300" y="2705100"/>
            <a:ext cx="9779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smtClean="0">
                <a:ln>
                  <a:noFill/>
                </a:ln>
                <a:solidFill>
                  <a:srgbClr val="FF0065"/>
                </a:solidFill>
                <a:effectLst/>
                <a:latin typeface="Trebuchet MS" pitchFamily="34" charset="0"/>
              </a:rPr>
              <a:t>Power</a:t>
            </a:r>
            <a:endParaRPr kumimoji="0" lang="en-US" sz="1800" b="0" i="0" u="none" strike="noStrike" cap="none" normalizeH="0" baseline="0" smtClean="0">
              <a:ln>
                <a:noFill/>
              </a:ln>
              <a:solidFill>
                <a:schemeClr val="tx1"/>
              </a:solidFill>
              <a:effectLst/>
              <a:latin typeface="Arial" pitchFamily="34" charset="0"/>
            </a:endParaRPr>
          </a:p>
        </p:txBody>
      </p:sp>
      <p:sp>
        <p:nvSpPr>
          <p:cNvPr id="2079" name="Text Box 31"/>
          <p:cNvSpPr txBox="1">
            <a:spLocks noChangeArrowheads="1"/>
          </p:cNvSpPr>
          <p:nvPr/>
        </p:nvSpPr>
        <p:spPr bwMode="auto">
          <a:xfrm>
            <a:off x="1854200" y="1371600"/>
            <a:ext cx="2222500" cy="2667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2200" b="0" i="0" u="none" strike="noStrike" cap="none" normalizeH="0" baseline="0" smtClean="0">
                <a:ln>
                  <a:noFill/>
                </a:ln>
                <a:solidFill>
                  <a:srgbClr val="D176C4"/>
                </a:solidFill>
                <a:effectLst/>
                <a:latin typeface="Trebuchet MS" pitchFamily="34" charset="0"/>
              </a:rPr>
              <a:t>Fault Tolerance</a:t>
            </a:r>
            <a:endParaRPr kumimoji="0" lang="en-US" sz="1800" b="0" i="0" u="none" strike="noStrike" cap="none" normalizeH="0" baseline="0" smtClean="0">
              <a:ln>
                <a:noFill/>
              </a:ln>
              <a:solidFill>
                <a:schemeClr val="tx1"/>
              </a:solidFill>
              <a:effectLst/>
              <a:latin typeface="Arial" pitchFamily="34" charset="0"/>
            </a:endParaRPr>
          </a:p>
        </p:txBody>
      </p:sp>
      <p:sp>
        <p:nvSpPr>
          <p:cNvPr id="2080" name="Text Box 32"/>
          <p:cNvSpPr txBox="1">
            <a:spLocks noChangeArrowheads="1"/>
          </p:cNvSpPr>
          <p:nvPr/>
        </p:nvSpPr>
        <p:spPr bwMode="auto">
          <a:xfrm>
            <a:off x="1016000" y="5219700"/>
            <a:ext cx="876300" cy="190500"/>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ts val="1000"/>
              </a:spcAft>
              <a:buClrTx/>
              <a:buSzTx/>
              <a:buFontTx/>
              <a:buNone/>
              <a:tabLst/>
            </a:pPr>
            <a:r>
              <a:rPr kumimoji="0" lang="en-US" sz="1500" b="0" i="0" u="none" strike="noStrike" cap="none" normalizeH="0" baseline="0" smtClean="0">
                <a:ln>
                  <a:noFill/>
                </a:ln>
                <a:solidFill>
                  <a:srgbClr val="000000"/>
                </a:solidFill>
                <a:effectLst/>
                <a:latin typeface="Trebuchet MS" pitchFamily="34" charset="0"/>
              </a:rPr>
              <a:t>Infrared</a:t>
            </a:r>
            <a:endParaRPr kumimoji="0" lang="en-US" sz="1800" b="0" i="0" u="none" strike="noStrike" cap="none" normalizeH="0" baseline="0" smtClean="0">
              <a:ln>
                <a:noFill/>
              </a:ln>
              <a:solidFill>
                <a:schemeClr val="tx1"/>
              </a:solidFill>
              <a:effectLst/>
              <a:latin typeface="Arial"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071"/>
                                        </p:tgtEl>
                                        <p:attrNameLst>
                                          <p:attrName>style.visibility</p:attrName>
                                        </p:attrNameLst>
                                      </p:cBhvr>
                                      <p:to>
                                        <p:strVal val="visible"/>
                                      </p:to>
                                    </p:set>
                                    <p:anim calcmode="lin" valueType="num">
                                      <p:cBhvr>
                                        <p:cTn id="7" dur="1000" fill="hold"/>
                                        <p:tgtEl>
                                          <p:spTgt spid="2071"/>
                                        </p:tgtEl>
                                        <p:attrNameLst>
                                          <p:attrName>ppt_w</p:attrName>
                                        </p:attrNameLst>
                                      </p:cBhvr>
                                      <p:tavLst>
                                        <p:tav tm="0">
                                          <p:val>
                                            <p:strVal val="#ppt_w+.3"/>
                                          </p:val>
                                        </p:tav>
                                        <p:tav tm="100000">
                                          <p:val>
                                            <p:strVal val="#ppt_w"/>
                                          </p:val>
                                        </p:tav>
                                      </p:tavLst>
                                    </p:anim>
                                    <p:anim calcmode="lin" valueType="num">
                                      <p:cBhvr>
                                        <p:cTn id="8" dur="1000" fill="hold"/>
                                        <p:tgtEl>
                                          <p:spTgt spid="2071"/>
                                        </p:tgtEl>
                                        <p:attrNameLst>
                                          <p:attrName>ppt_h</p:attrName>
                                        </p:attrNameLst>
                                      </p:cBhvr>
                                      <p:tavLst>
                                        <p:tav tm="0">
                                          <p:val>
                                            <p:strVal val="#ppt_h"/>
                                          </p:val>
                                        </p:tav>
                                        <p:tav tm="100000">
                                          <p:val>
                                            <p:strVal val="#ppt_h"/>
                                          </p:val>
                                        </p:tav>
                                      </p:tavLst>
                                    </p:anim>
                                    <p:animEffect transition="in" filter="fade">
                                      <p:cBhvr>
                                        <p:cTn id="9" dur="1000"/>
                                        <p:tgtEl>
                                          <p:spTgt spid="2071"/>
                                        </p:tgtEl>
                                      </p:cBhvr>
                                    </p:animEffect>
                                  </p:childTnLst>
                                </p:cTn>
                              </p:par>
                            </p:childTnLst>
                          </p:cTn>
                        </p:par>
                        <p:par>
                          <p:cTn id="10" fill="hold">
                            <p:stCondLst>
                              <p:cond delay="1000"/>
                            </p:stCondLst>
                            <p:childTnLst>
                              <p:par>
                                <p:cTn id="11" presetID="53" presetClass="entr" presetSubtype="0" fill="hold" grpId="0" nodeType="afterEffect">
                                  <p:stCondLst>
                                    <p:cond delay="0"/>
                                  </p:stCondLst>
                                  <p:childTnLst>
                                    <p:set>
                                      <p:cBhvr>
                                        <p:cTn id="12" dur="1" fill="hold">
                                          <p:stCondLst>
                                            <p:cond delay="0"/>
                                          </p:stCondLst>
                                        </p:cTn>
                                        <p:tgtEl>
                                          <p:spTgt spid="2050"/>
                                        </p:tgtEl>
                                        <p:attrNameLst>
                                          <p:attrName>style.visibility</p:attrName>
                                        </p:attrNameLst>
                                      </p:cBhvr>
                                      <p:to>
                                        <p:strVal val="visible"/>
                                      </p:to>
                                    </p:set>
                                    <p:anim calcmode="lin" valueType="num">
                                      <p:cBhvr>
                                        <p:cTn id="13" dur="500" fill="hold"/>
                                        <p:tgtEl>
                                          <p:spTgt spid="2050"/>
                                        </p:tgtEl>
                                        <p:attrNameLst>
                                          <p:attrName>ppt_w</p:attrName>
                                        </p:attrNameLst>
                                      </p:cBhvr>
                                      <p:tavLst>
                                        <p:tav tm="0">
                                          <p:val>
                                            <p:fltVal val="0"/>
                                          </p:val>
                                        </p:tav>
                                        <p:tav tm="100000">
                                          <p:val>
                                            <p:strVal val="#ppt_w"/>
                                          </p:val>
                                        </p:tav>
                                      </p:tavLst>
                                    </p:anim>
                                    <p:anim calcmode="lin" valueType="num">
                                      <p:cBhvr>
                                        <p:cTn id="14" dur="500" fill="hold"/>
                                        <p:tgtEl>
                                          <p:spTgt spid="2050"/>
                                        </p:tgtEl>
                                        <p:attrNameLst>
                                          <p:attrName>ppt_h</p:attrName>
                                        </p:attrNameLst>
                                      </p:cBhvr>
                                      <p:tavLst>
                                        <p:tav tm="0">
                                          <p:val>
                                            <p:fltVal val="0"/>
                                          </p:val>
                                        </p:tav>
                                        <p:tav tm="100000">
                                          <p:val>
                                            <p:strVal val="#ppt_h"/>
                                          </p:val>
                                        </p:tav>
                                      </p:tavLst>
                                    </p:anim>
                                    <p:animEffect transition="in" filter="fade">
                                      <p:cBhvr>
                                        <p:cTn id="15" dur="500"/>
                                        <p:tgtEl>
                                          <p:spTgt spid="2050"/>
                                        </p:tgtEl>
                                      </p:cBhvr>
                                    </p:animEffect>
                                  </p:childTnLst>
                                </p:cTn>
                              </p:par>
                              <p:par>
                                <p:cTn id="16" presetID="53" presetClass="entr" presetSubtype="0" fill="hold" grpId="0" nodeType="withEffect">
                                  <p:stCondLst>
                                    <p:cond delay="0"/>
                                  </p:stCondLst>
                                  <p:childTnLst>
                                    <p:set>
                                      <p:cBhvr>
                                        <p:cTn id="17" dur="1" fill="hold">
                                          <p:stCondLst>
                                            <p:cond delay="0"/>
                                          </p:stCondLst>
                                        </p:cTn>
                                        <p:tgtEl>
                                          <p:spTgt spid="2067"/>
                                        </p:tgtEl>
                                        <p:attrNameLst>
                                          <p:attrName>style.visibility</p:attrName>
                                        </p:attrNameLst>
                                      </p:cBhvr>
                                      <p:to>
                                        <p:strVal val="visible"/>
                                      </p:to>
                                    </p:set>
                                    <p:anim calcmode="lin" valueType="num">
                                      <p:cBhvr>
                                        <p:cTn id="18" dur="500" fill="hold"/>
                                        <p:tgtEl>
                                          <p:spTgt spid="2067"/>
                                        </p:tgtEl>
                                        <p:attrNameLst>
                                          <p:attrName>ppt_w</p:attrName>
                                        </p:attrNameLst>
                                      </p:cBhvr>
                                      <p:tavLst>
                                        <p:tav tm="0">
                                          <p:val>
                                            <p:fltVal val="0"/>
                                          </p:val>
                                        </p:tav>
                                        <p:tav tm="100000">
                                          <p:val>
                                            <p:strVal val="#ppt_w"/>
                                          </p:val>
                                        </p:tav>
                                      </p:tavLst>
                                    </p:anim>
                                    <p:anim calcmode="lin" valueType="num">
                                      <p:cBhvr>
                                        <p:cTn id="19" dur="500" fill="hold"/>
                                        <p:tgtEl>
                                          <p:spTgt spid="2067"/>
                                        </p:tgtEl>
                                        <p:attrNameLst>
                                          <p:attrName>ppt_h</p:attrName>
                                        </p:attrNameLst>
                                      </p:cBhvr>
                                      <p:tavLst>
                                        <p:tav tm="0">
                                          <p:val>
                                            <p:fltVal val="0"/>
                                          </p:val>
                                        </p:tav>
                                        <p:tav tm="100000">
                                          <p:val>
                                            <p:strVal val="#ppt_h"/>
                                          </p:val>
                                        </p:tav>
                                      </p:tavLst>
                                    </p:anim>
                                    <p:animEffect transition="in" filter="fade">
                                      <p:cBhvr>
                                        <p:cTn id="20" dur="500"/>
                                        <p:tgtEl>
                                          <p:spTgt spid="2067"/>
                                        </p:tgtEl>
                                      </p:cBhvr>
                                    </p:animEffect>
                                  </p:childTnLst>
                                </p:cTn>
                              </p:par>
                              <p:par>
                                <p:cTn id="21" presetID="53" presetClass="entr" presetSubtype="0" fill="hold" grpId="0" nodeType="withEffect">
                                  <p:stCondLst>
                                    <p:cond delay="0"/>
                                  </p:stCondLst>
                                  <p:childTnLst>
                                    <p:set>
                                      <p:cBhvr>
                                        <p:cTn id="22" dur="1" fill="hold">
                                          <p:stCondLst>
                                            <p:cond delay="0"/>
                                          </p:stCondLst>
                                        </p:cTn>
                                        <p:tgtEl>
                                          <p:spTgt spid="2070"/>
                                        </p:tgtEl>
                                        <p:attrNameLst>
                                          <p:attrName>style.visibility</p:attrName>
                                        </p:attrNameLst>
                                      </p:cBhvr>
                                      <p:to>
                                        <p:strVal val="visible"/>
                                      </p:to>
                                    </p:set>
                                    <p:anim calcmode="lin" valueType="num">
                                      <p:cBhvr>
                                        <p:cTn id="23" dur="500" fill="hold"/>
                                        <p:tgtEl>
                                          <p:spTgt spid="2070"/>
                                        </p:tgtEl>
                                        <p:attrNameLst>
                                          <p:attrName>ppt_w</p:attrName>
                                        </p:attrNameLst>
                                      </p:cBhvr>
                                      <p:tavLst>
                                        <p:tav tm="0">
                                          <p:val>
                                            <p:fltVal val="0"/>
                                          </p:val>
                                        </p:tav>
                                        <p:tav tm="100000">
                                          <p:val>
                                            <p:strVal val="#ppt_w"/>
                                          </p:val>
                                        </p:tav>
                                      </p:tavLst>
                                    </p:anim>
                                    <p:anim calcmode="lin" valueType="num">
                                      <p:cBhvr>
                                        <p:cTn id="24" dur="500" fill="hold"/>
                                        <p:tgtEl>
                                          <p:spTgt spid="2070"/>
                                        </p:tgtEl>
                                        <p:attrNameLst>
                                          <p:attrName>ppt_h</p:attrName>
                                        </p:attrNameLst>
                                      </p:cBhvr>
                                      <p:tavLst>
                                        <p:tav tm="0">
                                          <p:val>
                                            <p:fltVal val="0"/>
                                          </p:val>
                                        </p:tav>
                                        <p:tav tm="100000">
                                          <p:val>
                                            <p:strVal val="#ppt_h"/>
                                          </p:val>
                                        </p:tav>
                                      </p:tavLst>
                                    </p:anim>
                                    <p:animEffect transition="in" filter="fade">
                                      <p:cBhvr>
                                        <p:cTn id="25" dur="500"/>
                                        <p:tgtEl>
                                          <p:spTgt spid="2070"/>
                                        </p:tgtEl>
                                      </p:cBhvr>
                                    </p:animEffect>
                                  </p:childTnLst>
                                </p:cTn>
                              </p:par>
                              <p:par>
                                <p:cTn id="26" presetID="53" presetClass="entr" presetSubtype="0" fill="hold" grpId="0" nodeType="withEffect">
                                  <p:stCondLst>
                                    <p:cond delay="0"/>
                                  </p:stCondLst>
                                  <p:childTnLst>
                                    <p:set>
                                      <p:cBhvr>
                                        <p:cTn id="27" dur="1" fill="hold">
                                          <p:stCondLst>
                                            <p:cond delay="0"/>
                                          </p:stCondLst>
                                        </p:cTn>
                                        <p:tgtEl>
                                          <p:spTgt spid="2068"/>
                                        </p:tgtEl>
                                        <p:attrNameLst>
                                          <p:attrName>style.visibility</p:attrName>
                                        </p:attrNameLst>
                                      </p:cBhvr>
                                      <p:to>
                                        <p:strVal val="visible"/>
                                      </p:to>
                                    </p:set>
                                    <p:anim calcmode="lin" valueType="num">
                                      <p:cBhvr>
                                        <p:cTn id="28" dur="500" fill="hold"/>
                                        <p:tgtEl>
                                          <p:spTgt spid="2068"/>
                                        </p:tgtEl>
                                        <p:attrNameLst>
                                          <p:attrName>ppt_w</p:attrName>
                                        </p:attrNameLst>
                                      </p:cBhvr>
                                      <p:tavLst>
                                        <p:tav tm="0">
                                          <p:val>
                                            <p:fltVal val="0"/>
                                          </p:val>
                                        </p:tav>
                                        <p:tav tm="100000">
                                          <p:val>
                                            <p:strVal val="#ppt_w"/>
                                          </p:val>
                                        </p:tav>
                                      </p:tavLst>
                                    </p:anim>
                                    <p:anim calcmode="lin" valueType="num">
                                      <p:cBhvr>
                                        <p:cTn id="29" dur="500" fill="hold"/>
                                        <p:tgtEl>
                                          <p:spTgt spid="2068"/>
                                        </p:tgtEl>
                                        <p:attrNameLst>
                                          <p:attrName>ppt_h</p:attrName>
                                        </p:attrNameLst>
                                      </p:cBhvr>
                                      <p:tavLst>
                                        <p:tav tm="0">
                                          <p:val>
                                            <p:fltVal val="0"/>
                                          </p:val>
                                        </p:tav>
                                        <p:tav tm="100000">
                                          <p:val>
                                            <p:strVal val="#ppt_h"/>
                                          </p:val>
                                        </p:tav>
                                      </p:tavLst>
                                    </p:anim>
                                    <p:animEffect transition="in" filter="fade">
                                      <p:cBhvr>
                                        <p:cTn id="30" dur="500"/>
                                        <p:tgtEl>
                                          <p:spTgt spid="2068"/>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2051"/>
                                        </p:tgtEl>
                                        <p:attrNameLst>
                                          <p:attrName>style.visibility</p:attrName>
                                        </p:attrNameLst>
                                      </p:cBhvr>
                                      <p:to>
                                        <p:strVal val="visible"/>
                                      </p:to>
                                    </p:set>
                                    <p:animEffect transition="in" filter="fade">
                                      <p:cBhvr>
                                        <p:cTn id="34" dur="1000"/>
                                        <p:tgtEl>
                                          <p:spTgt spid="205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052"/>
                                        </p:tgtEl>
                                        <p:attrNameLst>
                                          <p:attrName>style.visibility</p:attrName>
                                        </p:attrNameLst>
                                      </p:cBhvr>
                                      <p:to>
                                        <p:strVal val="visible"/>
                                      </p:to>
                                    </p:set>
                                    <p:animEffect transition="in" filter="fade">
                                      <p:cBhvr>
                                        <p:cTn id="37" dur="1000"/>
                                        <p:tgtEl>
                                          <p:spTgt spid="205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53"/>
                                        </p:tgtEl>
                                        <p:attrNameLst>
                                          <p:attrName>style.visibility</p:attrName>
                                        </p:attrNameLst>
                                      </p:cBhvr>
                                      <p:to>
                                        <p:strVal val="visible"/>
                                      </p:to>
                                    </p:set>
                                    <p:animEffect transition="in" filter="fade">
                                      <p:cBhvr>
                                        <p:cTn id="40" dur="1000"/>
                                        <p:tgtEl>
                                          <p:spTgt spid="205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054"/>
                                        </p:tgtEl>
                                        <p:attrNameLst>
                                          <p:attrName>style.visibility</p:attrName>
                                        </p:attrNameLst>
                                      </p:cBhvr>
                                      <p:to>
                                        <p:strVal val="visible"/>
                                      </p:to>
                                    </p:set>
                                    <p:animEffect transition="in" filter="fade">
                                      <p:cBhvr>
                                        <p:cTn id="43" dur="1000"/>
                                        <p:tgtEl>
                                          <p:spTgt spid="205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055"/>
                                        </p:tgtEl>
                                        <p:attrNameLst>
                                          <p:attrName>style.visibility</p:attrName>
                                        </p:attrNameLst>
                                      </p:cBhvr>
                                      <p:to>
                                        <p:strVal val="visible"/>
                                      </p:to>
                                    </p:set>
                                    <p:animEffect transition="in" filter="fade">
                                      <p:cBhvr>
                                        <p:cTn id="46" dur="1000"/>
                                        <p:tgtEl>
                                          <p:spTgt spid="20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56"/>
                                        </p:tgtEl>
                                        <p:attrNameLst>
                                          <p:attrName>style.visibility</p:attrName>
                                        </p:attrNameLst>
                                      </p:cBhvr>
                                      <p:to>
                                        <p:strVal val="visible"/>
                                      </p:to>
                                    </p:set>
                                    <p:animEffect transition="in" filter="fade">
                                      <p:cBhvr>
                                        <p:cTn id="49" dur="1000"/>
                                        <p:tgtEl>
                                          <p:spTgt spid="205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057"/>
                                        </p:tgtEl>
                                        <p:attrNameLst>
                                          <p:attrName>style.visibility</p:attrName>
                                        </p:attrNameLst>
                                      </p:cBhvr>
                                      <p:to>
                                        <p:strVal val="visible"/>
                                      </p:to>
                                    </p:set>
                                    <p:animEffect transition="in" filter="fade">
                                      <p:cBhvr>
                                        <p:cTn id="52" dur="1000"/>
                                        <p:tgtEl>
                                          <p:spTgt spid="2057"/>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058"/>
                                        </p:tgtEl>
                                        <p:attrNameLst>
                                          <p:attrName>style.visibility</p:attrName>
                                        </p:attrNameLst>
                                      </p:cBhvr>
                                      <p:to>
                                        <p:strVal val="visible"/>
                                      </p:to>
                                    </p:set>
                                    <p:animEffect transition="in" filter="fade">
                                      <p:cBhvr>
                                        <p:cTn id="55" dur="1000"/>
                                        <p:tgtEl>
                                          <p:spTgt spid="205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059"/>
                                        </p:tgtEl>
                                        <p:attrNameLst>
                                          <p:attrName>style.visibility</p:attrName>
                                        </p:attrNameLst>
                                      </p:cBhvr>
                                      <p:to>
                                        <p:strVal val="visible"/>
                                      </p:to>
                                    </p:set>
                                    <p:animEffect transition="in" filter="fade">
                                      <p:cBhvr>
                                        <p:cTn id="58" dur="1000"/>
                                        <p:tgtEl>
                                          <p:spTgt spid="205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060"/>
                                        </p:tgtEl>
                                        <p:attrNameLst>
                                          <p:attrName>style.visibility</p:attrName>
                                        </p:attrNameLst>
                                      </p:cBhvr>
                                      <p:to>
                                        <p:strVal val="visible"/>
                                      </p:to>
                                    </p:set>
                                    <p:animEffect transition="in" filter="fade">
                                      <p:cBhvr>
                                        <p:cTn id="61" dur="1000"/>
                                        <p:tgtEl>
                                          <p:spTgt spid="206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061"/>
                                        </p:tgtEl>
                                        <p:attrNameLst>
                                          <p:attrName>style.visibility</p:attrName>
                                        </p:attrNameLst>
                                      </p:cBhvr>
                                      <p:to>
                                        <p:strVal val="visible"/>
                                      </p:to>
                                    </p:set>
                                    <p:animEffect transition="in" filter="fade">
                                      <p:cBhvr>
                                        <p:cTn id="64" dur="1000"/>
                                        <p:tgtEl>
                                          <p:spTgt spid="2061"/>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062"/>
                                        </p:tgtEl>
                                        <p:attrNameLst>
                                          <p:attrName>style.visibility</p:attrName>
                                        </p:attrNameLst>
                                      </p:cBhvr>
                                      <p:to>
                                        <p:strVal val="visible"/>
                                      </p:to>
                                    </p:set>
                                    <p:animEffect transition="in" filter="fade">
                                      <p:cBhvr>
                                        <p:cTn id="67" dur="1000"/>
                                        <p:tgtEl>
                                          <p:spTgt spid="2062"/>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063"/>
                                        </p:tgtEl>
                                        <p:attrNameLst>
                                          <p:attrName>style.visibility</p:attrName>
                                        </p:attrNameLst>
                                      </p:cBhvr>
                                      <p:to>
                                        <p:strVal val="visible"/>
                                      </p:to>
                                    </p:set>
                                    <p:animEffect transition="in" filter="fade">
                                      <p:cBhvr>
                                        <p:cTn id="70" dur="1000"/>
                                        <p:tgtEl>
                                          <p:spTgt spid="2063"/>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064"/>
                                        </p:tgtEl>
                                        <p:attrNameLst>
                                          <p:attrName>style.visibility</p:attrName>
                                        </p:attrNameLst>
                                      </p:cBhvr>
                                      <p:to>
                                        <p:strVal val="visible"/>
                                      </p:to>
                                    </p:set>
                                    <p:animEffect transition="in" filter="fade">
                                      <p:cBhvr>
                                        <p:cTn id="73" dur="1000"/>
                                        <p:tgtEl>
                                          <p:spTgt spid="2064"/>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2065"/>
                                        </p:tgtEl>
                                        <p:attrNameLst>
                                          <p:attrName>style.visibility</p:attrName>
                                        </p:attrNameLst>
                                      </p:cBhvr>
                                      <p:to>
                                        <p:strVal val="visible"/>
                                      </p:to>
                                    </p:set>
                                    <p:animEffect transition="in" filter="fade">
                                      <p:cBhvr>
                                        <p:cTn id="76" dur="1000"/>
                                        <p:tgtEl>
                                          <p:spTgt spid="206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066"/>
                                        </p:tgtEl>
                                        <p:attrNameLst>
                                          <p:attrName>style.visibility</p:attrName>
                                        </p:attrNameLst>
                                      </p:cBhvr>
                                      <p:to>
                                        <p:strVal val="visible"/>
                                      </p:to>
                                    </p:set>
                                    <p:animEffect transition="in" filter="fade">
                                      <p:cBhvr>
                                        <p:cTn id="79" dur="1000"/>
                                        <p:tgtEl>
                                          <p:spTgt spid="2066"/>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2072"/>
                                        </p:tgtEl>
                                        <p:attrNameLst>
                                          <p:attrName>style.visibility</p:attrName>
                                        </p:attrNameLst>
                                      </p:cBhvr>
                                      <p:to>
                                        <p:strVal val="visible"/>
                                      </p:to>
                                    </p:set>
                                    <p:animEffect transition="in" filter="fade">
                                      <p:cBhvr>
                                        <p:cTn id="82" dur="1000"/>
                                        <p:tgtEl>
                                          <p:spTgt spid="207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073"/>
                                        </p:tgtEl>
                                        <p:attrNameLst>
                                          <p:attrName>style.visibility</p:attrName>
                                        </p:attrNameLst>
                                      </p:cBhvr>
                                      <p:to>
                                        <p:strVal val="visible"/>
                                      </p:to>
                                    </p:set>
                                    <p:animEffect transition="in" filter="fade">
                                      <p:cBhvr>
                                        <p:cTn id="85" dur="1000"/>
                                        <p:tgtEl>
                                          <p:spTgt spid="207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2074"/>
                                        </p:tgtEl>
                                        <p:attrNameLst>
                                          <p:attrName>style.visibility</p:attrName>
                                        </p:attrNameLst>
                                      </p:cBhvr>
                                      <p:to>
                                        <p:strVal val="visible"/>
                                      </p:to>
                                    </p:set>
                                    <p:animEffect transition="in" filter="fade">
                                      <p:cBhvr>
                                        <p:cTn id="88" dur="1000"/>
                                        <p:tgtEl>
                                          <p:spTgt spid="2074"/>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075"/>
                                        </p:tgtEl>
                                        <p:attrNameLst>
                                          <p:attrName>style.visibility</p:attrName>
                                        </p:attrNameLst>
                                      </p:cBhvr>
                                      <p:to>
                                        <p:strVal val="visible"/>
                                      </p:to>
                                    </p:set>
                                    <p:animEffect transition="in" filter="fade">
                                      <p:cBhvr>
                                        <p:cTn id="91" dur="1000"/>
                                        <p:tgtEl>
                                          <p:spTgt spid="207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076"/>
                                        </p:tgtEl>
                                        <p:attrNameLst>
                                          <p:attrName>style.visibility</p:attrName>
                                        </p:attrNameLst>
                                      </p:cBhvr>
                                      <p:to>
                                        <p:strVal val="visible"/>
                                      </p:to>
                                    </p:set>
                                    <p:animEffect transition="in" filter="fade">
                                      <p:cBhvr>
                                        <p:cTn id="94" dur="1000"/>
                                        <p:tgtEl>
                                          <p:spTgt spid="2076"/>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2077"/>
                                        </p:tgtEl>
                                        <p:attrNameLst>
                                          <p:attrName>style.visibility</p:attrName>
                                        </p:attrNameLst>
                                      </p:cBhvr>
                                      <p:to>
                                        <p:strVal val="visible"/>
                                      </p:to>
                                    </p:set>
                                    <p:animEffect transition="in" filter="fade">
                                      <p:cBhvr>
                                        <p:cTn id="97" dur="1000"/>
                                        <p:tgtEl>
                                          <p:spTgt spid="2077"/>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78"/>
                                        </p:tgtEl>
                                        <p:attrNameLst>
                                          <p:attrName>style.visibility</p:attrName>
                                        </p:attrNameLst>
                                      </p:cBhvr>
                                      <p:to>
                                        <p:strVal val="visible"/>
                                      </p:to>
                                    </p:set>
                                    <p:animEffect transition="in" filter="fade">
                                      <p:cBhvr>
                                        <p:cTn id="100" dur="1000"/>
                                        <p:tgtEl>
                                          <p:spTgt spid="207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079"/>
                                        </p:tgtEl>
                                        <p:attrNameLst>
                                          <p:attrName>style.visibility</p:attrName>
                                        </p:attrNameLst>
                                      </p:cBhvr>
                                      <p:to>
                                        <p:strVal val="visible"/>
                                      </p:to>
                                    </p:set>
                                    <p:animEffect transition="in" filter="fade">
                                      <p:cBhvr>
                                        <p:cTn id="103" dur="1000"/>
                                        <p:tgtEl>
                                          <p:spTgt spid="2079"/>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080"/>
                                        </p:tgtEl>
                                        <p:attrNameLst>
                                          <p:attrName>style.visibility</p:attrName>
                                        </p:attrNameLst>
                                      </p:cBhvr>
                                      <p:to>
                                        <p:strVal val="visible"/>
                                      </p:to>
                                    </p:set>
                                    <p:animEffect transition="in" filter="fade">
                                      <p:cBhvr>
                                        <p:cTn id="106" dur="1000"/>
                                        <p:tgtEl>
                                          <p:spTgt spid="20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P spid="2051" grpId="0"/>
      <p:bldP spid="2052" grpId="0"/>
      <p:bldP spid="2053" grpId="0"/>
      <p:bldP spid="2054" grpId="0"/>
      <p:bldP spid="2055" grpId="0"/>
      <p:bldP spid="2056" grpId="0"/>
      <p:bldP spid="2057" grpId="0"/>
      <p:bldP spid="2058" grpId="0"/>
      <p:bldP spid="2059" grpId="0"/>
      <p:bldP spid="2060" grpId="0"/>
      <p:bldP spid="2061" grpId="0"/>
      <p:bldP spid="2062" grpId="0"/>
      <p:bldP spid="2063" grpId="0"/>
      <p:bldP spid="2064" grpId="0"/>
      <p:bldP spid="2065" grpId="0"/>
      <p:bldP spid="2066" grpId="0"/>
      <p:bldP spid="2067" grpId="0"/>
      <p:bldP spid="2068" grpId="0"/>
      <p:bldP spid="2070" grpId="0"/>
      <p:bldP spid="2071" grpId="0"/>
      <p:bldP spid="2072" grpId="0"/>
      <p:bldP spid="2073" grpId="0"/>
      <p:bldP spid="2074" grpId="0"/>
      <p:bldP spid="2075" grpId="0"/>
      <p:bldP spid="2076" grpId="0"/>
      <p:bldP spid="2077" grpId="0"/>
      <p:bldP spid="2078" grpId="0"/>
      <p:bldP spid="2079" grpId="0"/>
      <p:bldP spid="208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3400" y="533400"/>
            <a:ext cx="8229600" cy="896112"/>
          </a:xfrm>
        </p:spPr>
        <p:txBody>
          <a:bodyPr/>
          <a:lstStyle/>
          <a:p>
            <a:pPr algn="ctr"/>
            <a:r>
              <a:rPr lang="en-US" dirty="0" smtClean="0"/>
              <a:t>THE END</a:t>
            </a:r>
            <a:endParaRPr lang="en-US" dirty="0"/>
          </a:p>
        </p:txBody>
      </p:sp>
      <p:pic>
        <p:nvPicPr>
          <p:cNvPr id="4" name="Content Placeholder 3" descr="Image058.jpg"/>
          <p:cNvPicPr>
            <a:picLocks noGrp="1" noChangeAspect="1"/>
          </p:cNvPicPr>
          <p:nvPr>
            <p:ph idx="1"/>
          </p:nvPr>
        </p:nvPicPr>
        <p:blipFill>
          <a:blip r:embed="rId2"/>
          <a:stretch>
            <a:fillRect/>
          </a:stretch>
        </p:blipFill>
        <p:spPr>
          <a:xfrm>
            <a:off x="1676400" y="1524000"/>
            <a:ext cx="5852583" cy="4389437"/>
          </a:xfrm>
        </p:spPr>
      </p:pic>
      <p:sp>
        <p:nvSpPr>
          <p:cNvPr id="5" name="TextBox 4"/>
          <p:cNvSpPr txBox="1"/>
          <p:nvPr/>
        </p:nvSpPr>
        <p:spPr>
          <a:xfrm>
            <a:off x="1905000" y="6019800"/>
            <a:ext cx="5181600" cy="646331"/>
          </a:xfrm>
          <a:prstGeom prst="rect">
            <a:avLst/>
          </a:prstGeom>
          <a:noFill/>
        </p:spPr>
        <p:txBody>
          <a:bodyPr wrap="square" rtlCol="0">
            <a:spAutoFit/>
          </a:bodyPr>
          <a:lstStyle/>
          <a:p>
            <a:pPr algn="ctr"/>
            <a:r>
              <a:rPr lang="en-US" sz="3600" b="1" dirty="0" smtClean="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rPr>
              <a:t>THANK  YOU</a:t>
            </a:r>
            <a:endParaRPr lang="en-US" sz="3600" b="1" dirty="0">
              <a:ln w="12700">
                <a:solidFill>
                  <a:schemeClr val="tx2">
                    <a:satMod val="155000"/>
                  </a:schemeClr>
                </a:solidFill>
                <a:prstDash val="solid"/>
              </a:ln>
              <a:solidFill>
                <a:schemeClr val="bg2">
                  <a:tint val="85000"/>
                  <a:satMod val="155000"/>
                </a:schemeClr>
              </a:solidFill>
              <a:effectLst>
                <a:outerShdw blurRad="41275" dist="20320" dir="1800000" algn="tl" rotWithShape="0">
                  <a:srgbClr val="000000">
                    <a:alpha val="40000"/>
                  </a:srgbClr>
                </a:outerShdw>
              </a:effectLs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par>
                          <p:cTn id="8" fill="hold">
                            <p:stCondLst>
                              <p:cond delay="500"/>
                            </p:stCondLst>
                            <p:childTnLst>
                              <p:par>
                                <p:cTn id="9" presetID="53"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50" presetClass="entr" presetSubtype="0" decel="10000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3"/>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838200"/>
            <a:ext cx="7239000" cy="609600"/>
          </a:xfrm>
        </p:spPr>
        <p:txBody>
          <a:bodyPr>
            <a:noAutofit/>
          </a:bodyPr>
          <a:lstStyle/>
          <a:p>
            <a:r>
              <a:rPr lang="en-US" sz="3200" b="1" dirty="0" smtClean="0"/>
              <a:t>Sensors for Smart Environments</a:t>
            </a:r>
            <a:r>
              <a:rPr lang="en-US" sz="3200" dirty="0" smtClean="0"/>
              <a:t/>
            </a:r>
            <a:br>
              <a:rPr lang="en-US" sz="3200" dirty="0" smtClean="0"/>
            </a:br>
            <a:endParaRPr lang="en-US" sz="3200" dirty="0"/>
          </a:p>
        </p:txBody>
      </p:sp>
      <p:graphicFrame>
        <p:nvGraphicFramePr>
          <p:cNvPr id="86" name="Table 85"/>
          <p:cNvGraphicFramePr>
            <a:graphicFrameLocks noGrp="1"/>
          </p:cNvGraphicFramePr>
          <p:nvPr/>
        </p:nvGraphicFramePr>
        <p:xfrm>
          <a:off x="533400" y="1397000"/>
          <a:ext cx="8153400" cy="5148580"/>
        </p:xfrm>
        <a:graphic>
          <a:graphicData uri="http://schemas.openxmlformats.org/drawingml/2006/table">
            <a:tbl>
              <a:tblPr firstRow="1" bandRow="1">
                <a:tableStyleId>{5C22544A-7EE6-4342-B048-85BDC9FD1C3A}</a:tableStyleId>
              </a:tblPr>
              <a:tblGrid>
                <a:gridCol w="2717800"/>
                <a:gridCol w="2717800"/>
                <a:gridCol w="2717800"/>
              </a:tblGrid>
              <a:tr h="365125">
                <a:tc gridSpan="3">
                  <a:txBody>
                    <a:bodyPr/>
                    <a:lstStyle/>
                    <a:p>
                      <a:r>
                        <a:rPr lang="en-US" dirty="0" smtClean="0"/>
                        <a:t>MEASUREMENT FOR WIRELESS SENSOR NETWORK</a:t>
                      </a:r>
                      <a:endParaRPr lang="en-US" dirty="0"/>
                    </a:p>
                  </a:txBody>
                  <a:tcPr/>
                </a:tc>
                <a:tc hMerge="1">
                  <a:txBody>
                    <a:bodyPr/>
                    <a:lstStyle/>
                    <a:p>
                      <a:endParaRPr lang="en-US" dirty="0"/>
                    </a:p>
                  </a:txBody>
                  <a:tcPr/>
                </a:tc>
                <a:tc hMerge="1">
                  <a:txBody>
                    <a:bodyPr/>
                    <a:lstStyle/>
                    <a:p>
                      <a:endParaRPr lang="en-US" dirty="0"/>
                    </a:p>
                  </a:txBody>
                  <a:tcPr/>
                </a:tc>
              </a:tr>
              <a:tr h="365125">
                <a:tc>
                  <a:txBody>
                    <a:bodyPr/>
                    <a:lstStyle/>
                    <a:p>
                      <a:endParaRPr lang="en-US" sz="1400" dirty="0"/>
                    </a:p>
                  </a:txBody>
                  <a:tcPr/>
                </a:tc>
                <a:tc>
                  <a:txBody>
                    <a:bodyPr/>
                    <a:lstStyle/>
                    <a:p>
                      <a:r>
                        <a:rPr lang="en-US" sz="1400" dirty="0" smtClean="0"/>
                        <a:t>MEASURANDS</a:t>
                      </a:r>
                      <a:endParaRPr lang="en-US" sz="1400" dirty="0"/>
                    </a:p>
                  </a:txBody>
                  <a:tcPr/>
                </a:tc>
                <a:tc>
                  <a:txBody>
                    <a:bodyPr/>
                    <a:lstStyle/>
                    <a:p>
                      <a:r>
                        <a:rPr lang="en-US" sz="1400" dirty="0" smtClean="0"/>
                        <a:t>TRANSDUCTION PRINCIPLE</a:t>
                      </a:r>
                      <a:endParaRPr lang="en-US" sz="1400" dirty="0"/>
                    </a:p>
                  </a:txBody>
                  <a:tcPr/>
                </a:tc>
              </a:tr>
              <a:tr h="36512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PHYSICAL PROPERTIES</a:t>
                      </a:r>
                    </a:p>
                    <a:p>
                      <a:endParaRPr lang="en-US" sz="1400" dirty="0"/>
                    </a:p>
                  </a:txBody>
                  <a:tcPr/>
                </a:tc>
                <a:tc>
                  <a:txBody>
                    <a:bodyPr/>
                    <a:lstStyle/>
                    <a:p>
                      <a:r>
                        <a:rPr lang="en-US" sz="1400" dirty="0" smtClean="0"/>
                        <a:t>PRESSURE</a:t>
                      </a:r>
                      <a:endParaRPr lang="en-US" sz="1400" dirty="0"/>
                    </a:p>
                  </a:txBody>
                  <a:tcPr/>
                </a:tc>
                <a:tc>
                  <a:txBody>
                    <a:bodyPr/>
                    <a:lstStyle/>
                    <a:p>
                      <a:r>
                        <a:rPr lang="en-US" sz="1400" dirty="0" smtClean="0"/>
                        <a:t>PIEZO RESISTIVE, CAPACITIVE</a:t>
                      </a:r>
                      <a:endParaRPr lang="en-US" sz="1400" dirty="0"/>
                    </a:p>
                  </a:txBody>
                  <a:tcPr/>
                </a:tc>
              </a:tr>
              <a:tr h="365125">
                <a:tc>
                  <a:txBody>
                    <a:bodyPr/>
                    <a:lstStyle/>
                    <a:p>
                      <a:endParaRPr lang="en-US" sz="1400" dirty="0"/>
                    </a:p>
                  </a:txBody>
                  <a:tcPr/>
                </a:tc>
                <a:tc>
                  <a:txBody>
                    <a:bodyPr/>
                    <a:lstStyle/>
                    <a:p>
                      <a:r>
                        <a:rPr lang="en-US" sz="1400" dirty="0" smtClean="0"/>
                        <a:t>TEMPERATURE</a:t>
                      </a:r>
                      <a:endParaRPr lang="en-US" sz="1400" dirty="0"/>
                    </a:p>
                  </a:txBody>
                  <a:tcPr/>
                </a:tc>
                <a:tc>
                  <a:txBody>
                    <a:bodyPr/>
                    <a:lstStyle/>
                    <a:p>
                      <a:r>
                        <a:rPr lang="en-US" sz="1400" dirty="0" smtClean="0"/>
                        <a:t>THERMISTOR, THERMOMECHANICAL, THERMOCOUPLE, RTD</a:t>
                      </a:r>
                      <a:endParaRPr lang="en-US" sz="1400" dirty="0"/>
                    </a:p>
                  </a:txBody>
                  <a:tcPr/>
                </a:tc>
              </a:tr>
              <a:tr h="365125">
                <a:tc>
                  <a:txBody>
                    <a:bodyPr/>
                    <a:lstStyle/>
                    <a:p>
                      <a:endParaRPr lang="en-US" sz="1400"/>
                    </a:p>
                  </a:txBody>
                  <a:tcPr/>
                </a:tc>
                <a:tc>
                  <a:txBody>
                    <a:bodyPr/>
                    <a:lstStyle/>
                    <a:p>
                      <a:r>
                        <a:rPr lang="en-US" sz="1400" dirty="0" smtClean="0"/>
                        <a:t>HUMIDITY</a:t>
                      </a:r>
                      <a:endParaRPr lang="en-US" sz="1400" dirty="0"/>
                    </a:p>
                  </a:txBody>
                  <a:tcPr/>
                </a:tc>
                <a:tc>
                  <a:txBody>
                    <a:bodyPr/>
                    <a:lstStyle/>
                    <a:p>
                      <a:r>
                        <a:rPr lang="en-US" sz="1400" dirty="0" smtClean="0"/>
                        <a:t>RESISTIVE, CAPACITIVE</a:t>
                      </a:r>
                      <a:endParaRPr lang="en-US" sz="1400" dirty="0"/>
                    </a:p>
                  </a:txBody>
                  <a:tcPr/>
                </a:tc>
              </a:tr>
              <a:tr h="365125">
                <a:tc>
                  <a:txBody>
                    <a:bodyPr/>
                    <a:lstStyle/>
                    <a:p>
                      <a:endParaRPr lang="en-US" sz="1400"/>
                    </a:p>
                  </a:txBody>
                  <a:tcPr/>
                </a:tc>
                <a:tc>
                  <a:txBody>
                    <a:bodyPr/>
                    <a:lstStyle/>
                    <a:p>
                      <a:r>
                        <a:rPr lang="en-US" sz="1400" dirty="0" smtClean="0"/>
                        <a:t>FLOW</a:t>
                      </a:r>
                      <a:endParaRPr lang="en-US" sz="1400" dirty="0"/>
                    </a:p>
                  </a:txBody>
                  <a:tcPr/>
                </a:tc>
                <a:tc>
                  <a:txBody>
                    <a:bodyPr/>
                    <a:lstStyle/>
                    <a:p>
                      <a:r>
                        <a:rPr lang="en-US" sz="1400" dirty="0" smtClean="0"/>
                        <a:t>PRESSURE CHANGE, THERMISTOR</a:t>
                      </a:r>
                      <a:endParaRPr lang="en-US" sz="1400" dirty="0"/>
                    </a:p>
                  </a:txBody>
                  <a:tcPr/>
                </a:tc>
              </a:tr>
              <a:tr h="365125">
                <a:tc>
                  <a:txBody>
                    <a:bodyPr/>
                    <a:lstStyle/>
                    <a:p>
                      <a:r>
                        <a:rPr lang="en-US" sz="1400" dirty="0" smtClean="0"/>
                        <a:t>MOTION PROPERTIES</a:t>
                      </a:r>
                      <a:endParaRPr lang="en-US" sz="1400" dirty="0"/>
                    </a:p>
                  </a:txBody>
                  <a:tcPr/>
                </a:tc>
                <a:tc>
                  <a:txBody>
                    <a:bodyPr/>
                    <a:lstStyle/>
                    <a:p>
                      <a:r>
                        <a:rPr lang="en-US" sz="1400" dirty="0" smtClean="0"/>
                        <a:t>POSITION</a:t>
                      </a:r>
                      <a:endParaRPr lang="en-US" sz="1400" dirty="0"/>
                    </a:p>
                  </a:txBody>
                  <a:tcPr/>
                </a:tc>
                <a:tc>
                  <a:txBody>
                    <a:bodyPr/>
                    <a:lstStyle/>
                    <a:p>
                      <a:r>
                        <a:rPr lang="en-US" sz="1400" dirty="0" smtClean="0"/>
                        <a:t>ELEC.MAG.,GPS,CONTACT SENSOR</a:t>
                      </a:r>
                      <a:endParaRPr lang="en-US" sz="1400" dirty="0"/>
                    </a:p>
                  </a:txBody>
                  <a:tcPr/>
                </a:tc>
              </a:tr>
              <a:tr h="365125">
                <a:tc>
                  <a:txBody>
                    <a:bodyPr/>
                    <a:lstStyle/>
                    <a:p>
                      <a:endParaRPr lang="en-US" sz="1400"/>
                    </a:p>
                  </a:txBody>
                  <a:tcPr/>
                </a:tc>
                <a:tc>
                  <a:txBody>
                    <a:bodyPr/>
                    <a:lstStyle/>
                    <a:p>
                      <a:r>
                        <a:rPr lang="en-US" sz="1400" dirty="0" smtClean="0"/>
                        <a:t>VELOCITY</a:t>
                      </a:r>
                      <a:endParaRPr lang="en-US" sz="1400" dirty="0"/>
                    </a:p>
                  </a:txBody>
                  <a:tcPr/>
                </a:tc>
                <a:tc>
                  <a:txBody>
                    <a:bodyPr/>
                    <a:lstStyle/>
                    <a:p>
                      <a:r>
                        <a:rPr lang="en-US" sz="1400" dirty="0" smtClean="0"/>
                        <a:t>DOPPLER, HALL EFFECT,OPTOELECTRONICS</a:t>
                      </a:r>
                      <a:endParaRPr lang="en-US" sz="1400" dirty="0"/>
                    </a:p>
                  </a:txBody>
                  <a:tcPr/>
                </a:tc>
              </a:tr>
              <a:tr h="365125">
                <a:tc>
                  <a:txBody>
                    <a:bodyPr/>
                    <a:lstStyle/>
                    <a:p>
                      <a:endParaRPr lang="en-US" sz="1400"/>
                    </a:p>
                  </a:txBody>
                  <a:tcPr/>
                </a:tc>
                <a:tc>
                  <a:txBody>
                    <a:bodyPr/>
                    <a:lstStyle/>
                    <a:p>
                      <a:r>
                        <a:rPr lang="en-US" sz="1400" dirty="0" smtClean="0"/>
                        <a:t>ANGULAR VELOCITY</a:t>
                      </a:r>
                      <a:endParaRPr lang="en-US" sz="1400" dirty="0"/>
                    </a:p>
                  </a:txBody>
                  <a:tcPr/>
                </a:tc>
                <a:tc>
                  <a:txBody>
                    <a:bodyPr/>
                    <a:lstStyle/>
                    <a:p>
                      <a:r>
                        <a:rPr lang="en-US" sz="1400" dirty="0" smtClean="0"/>
                        <a:t>OPTICAL ENCODER</a:t>
                      </a:r>
                      <a:endParaRPr lang="en-US" sz="1400" dirty="0"/>
                    </a:p>
                  </a:txBody>
                  <a:tcPr/>
                </a:tc>
              </a:tr>
              <a:tr h="365125">
                <a:tc>
                  <a:txBody>
                    <a:bodyPr/>
                    <a:lstStyle/>
                    <a:p>
                      <a:endParaRPr lang="en-US" sz="1400"/>
                    </a:p>
                  </a:txBody>
                  <a:tcPr/>
                </a:tc>
                <a:tc>
                  <a:txBody>
                    <a:bodyPr/>
                    <a:lstStyle/>
                    <a:p>
                      <a:r>
                        <a:rPr lang="en-US" sz="1400" dirty="0" smtClean="0"/>
                        <a:t>ACCELERATION</a:t>
                      </a:r>
                      <a:endParaRPr lang="en-US" sz="1400" dirty="0"/>
                    </a:p>
                  </a:txBody>
                  <a:tcPr/>
                </a:tc>
                <a:tc>
                  <a:txBody>
                    <a:bodyPr/>
                    <a:lstStyle/>
                    <a:p>
                      <a:r>
                        <a:rPr lang="en-US" sz="1400" dirty="0" smtClean="0"/>
                        <a:t>PIEZO RESISTIVE, PIEZO ELECTRIC, OPTICAL FIBER</a:t>
                      </a:r>
                      <a:endParaRPr lang="en-US" sz="1400" dirty="0"/>
                    </a:p>
                  </a:txBody>
                  <a:tcPr/>
                </a:tc>
              </a:tr>
              <a:tr h="365125">
                <a:tc>
                  <a:txBody>
                    <a:bodyPr/>
                    <a:lstStyle/>
                    <a:p>
                      <a:endParaRPr lang="en-US" sz="1400" dirty="0"/>
                    </a:p>
                  </a:txBody>
                  <a:tcPr/>
                </a:tc>
                <a:tc>
                  <a:txBody>
                    <a:bodyPr/>
                    <a:lstStyle/>
                    <a:p>
                      <a:endParaRPr lang="en-US" sz="1400"/>
                    </a:p>
                  </a:txBody>
                  <a:tcPr/>
                </a:tc>
                <a:tc>
                  <a:txBody>
                    <a:bodyPr/>
                    <a:lstStyle/>
                    <a:p>
                      <a:endParaRPr lang="en-US" sz="1400" dirty="0"/>
                    </a:p>
                  </a:txBody>
                  <a:tcPr/>
                </a:tc>
              </a:tr>
            </a:tbl>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86"/>
                                        </p:tgtEl>
                                        <p:attrNameLst>
                                          <p:attrName>style.visibility</p:attrName>
                                        </p:attrNameLst>
                                      </p:cBhvr>
                                      <p:to>
                                        <p:strVal val="visible"/>
                                      </p:to>
                                    </p:set>
                                    <p:animEffect transition="in" filter="fade">
                                      <p:cBhvr>
                                        <p:cTn id="13" dur="20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438912"/>
          </a:xfrm>
        </p:spPr>
        <p:txBody>
          <a:bodyPr>
            <a:normAutofit fontScale="90000"/>
          </a:bodyPr>
          <a:lstStyle/>
          <a:p>
            <a:r>
              <a:rPr lang="en-US" sz="3100" b="1" dirty="0" smtClean="0"/>
              <a:t>Sensors for Smart Environments…..contd.</a:t>
            </a:r>
            <a:r>
              <a:rPr lang="en-US" sz="5400" dirty="0" smtClean="0"/>
              <a:t/>
            </a:r>
            <a:br>
              <a:rPr lang="en-US" sz="5400" dirty="0" smtClean="0"/>
            </a:br>
            <a:endParaRPr lang="en-US" dirty="0"/>
          </a:p>
        </p:txBody>
      </p:sp>
      <p:sp>
        <p:nvSpPr>
          <p:cNvPr id="3" name="Content Placeholder 2"/>
          <p:cNvSpPr>
            <a:spLocks noGrp="1"/>
          </p:cNvSpPr>
          <p:nvPr>
            <p:ph idx="1"/>
          </p:nvPr>
        </p:nvSpPr>
        <p:spPr/>
        <p:txBody>
          <a:bodyPr/>
          <a:lstStyle/>
          <a:p>
            <a:endParaRPr lang="en-US"/>
          </a:p>
        </p:txBody>
      </p:sp>
      <p:graphicFrame>
        <p:nvGraphicFramePr>
          <p:cNvPr id="4" name="Table 3"/>
          <p:cNvGraphicFramePr>
            <a:graphicFrameLocks noGrp="1"/>
          </p:cNvGraphicFramePr>
          <p:nvPr/>
        </p:nvGraphicFramePr>
        <p:xfrm>
          <a:off x="457200" y="533400"/>
          <a:ext cx="8153400" cy="5880100"/>
        </p:xfrm>
        <a:graphic>
          <a:graphicData uri="http://schemas.openxmlformats.org/drawingml/2006/table">
            <a:tbl>
              <a:tblPr firstRow="1" bandRow="1">
                <a:tableStyleId>{5C22544A-7EE6-4342-B048-85BDC9FD1C3A}</a:tableStyleId>
              </a:tblPr>
              <a:tblGrid>
                <a:gridCol w="2717800"/>
                <a:gridCol w="2717800"/>
                <a:gridCol w="2717800"/>
              </a:tblGrid>
              <a:tr h="365125">
                <a:tc gridSpan="3">
                  <a:txBody>
                    <a:bodyPr/>
                    <a:lstStyle/>
                    <a:p>
                      <a:r>
                        <a:rPr lang="en-US" dirty="0" smtClean="0"/>
                        <a:t>MEASUREMENT FOR WIRELESS SENSOR NETWORK</a:t>
                      </a:r>
                      <a:endParaRPr lang="en-US" dirty="0"/>
                    </a:p>
                  </a:txBody>
                  <a:tcPr/>
                </a:tc>
                <a:tc hMerge="1">
                  <a:txBody>
                    <a:bodyPr/>
                    <a:lstStyle/>
                    <a:p>
                      <a:endParaRPr lang="en-US" dirty="0"/>
                    </a:p>
                  </a:txBody>
                  <a:tcPr/>
                </a:tc>
                <a:tc hMerge="1">
                  <a:txBody>
                    <a:bodyPr/>
                    <a:lstStyle/>
                    <a:p>
                      <a:endParaRPr lang="en-US" dirty="0"/>
                    </a:p>
                  </a:txBody>
                  <a:tcPr/>
                </a:tc>
              </a:tr>
              <a:tr h="365125">
                <a:tc>
                  <a:txBody>
                    <a:bodyPr/>
                    <a:lstStyle/>
                    <a:p>
                      <a:endParaRPr lang="en-US" sz="1400" dirty="0"/>
                    </a:p>
                  </a:txBody>
                  <a:tcPr/>
                </a:tc>
                <a:tc>
                  <a:txBody>
                    <a:bodyPr/>
                    <a:lstStyle/>
                    <a:p>
                      <a:r>
                        <a:rPr lang="en-US" sz="1400" dirty="0" smtClean="0"/>
                        <a:t>MEASURANDS</a:t>
                      </a:r>
                      <a:endParaRPr lang="en-US" sz="1400" dirty="0"/>
                    </a:p>
                  </a:txBody>
                  <a:tcPr/>
                </a:tc>
                <a:tc>
                  <a:txBody>
                    <a:bodyPr/>
                    <a:lstStyle/>
                    <a:p>
                      <a:r>
                        <a:rPr lang="en-US" sz="1400" dirty="0" smtClean="0"/>
                        <a:t>TRANSDUCTION PRINCIPLE</a:t>
                      </a:r>
                      <a:endParaRPr lang="en-US" sz="1400" dirty="0"/>
                    </a:p>
                  </a:txBody>
                  <a:tcPr/>
                </a:tc>
              </a:tr>
              <a:tr h="36512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CONTACT</a:t>
                      </a:r>
                      <a:r>
                        <a:rPr lang="en-US" sz="1400" baseline="0" dirty="0" smtClean="0"/>
                        <a:t> PROPERTIES</a:t>
                      </a:r>
                      <a:endParaRPr lang="en-US" sz="1400" dirty="0"/>
                    </a:p>
                  </a:txBody>
                  <a:tcPr/>
                </a:tc>
                <a:tc>
                  <a:txBody>
                    <a:bodyPr/>
                    <a:lstStyle/>
                    <a:p>
                      <a:r>
                        <a:rPr lang="en-US" sz="1400" dirty="0" smtClean="0"/>
                        <a:t>STARIN</a:t>
                      </a:r>
                      <a:endParaRPr lang="en-US" sz="1400" dirty="0"/>
                    </a:p>
                  </a:txBody>
                  <a:tcPr/>
                </a:tc>
                <a:tc>
                  <a:txBody>
                    <a:bodyPr/>
                    <a:lstStyle/>
                    <a:p>
                      <a:r>
                        <a:rPr lang="en-US" sz="1400" dirty="0" smtClean="0"/>
                        <a:t>PIEZO RESISTIVE</a:t>
                      </a:r>
                      <a:endParaRPr lang="en-US" sz="1400" dirty="0"/>
                    </a:p>
                  </a:txBody>
                  <a:tcPr/>
                </a:tc>
              </a:tr>
              <a:tr h="365125">
                <a:tc>
                  <a:txBody>
                    <a:bodyPr/>
                    <a:lstStyle/>
                    <a:p>
                      <a:endParaRPr lang="en-US" sz="1400" dirty="0"/>
                    </a:p>
                  </a:txBody>
                  <a:tcPr/>
                </a:tc>
                <a:tc>
                  <a:txBody>
                    <a:bodyPr/>
                    <a:lstStyle/>
                    <a:p>
                      <a:r>
                        <a:rPr lang="en-US" sz="1400" dirty="0" smtClean="0"/>
                        <a:t>FORCE</a:t>
                      </a:r>
                      <a:endParaRPr lang="en-US" sz="1400" dirty="0"/>
                    </a:p>
                  </a:txBody>
                  <a:tcPr/>
                </a:tc>
                <a:tc>
                  <a:txBody>
                    <a:bodyPr/>
                    <a:lstStyle/>
                    <a:p>
                      <a:r>
                        <a:rPr lang="en-US" sz="1400" dirty="0" smtClean="0"/>
                        <a:t>PIEZO ELECTRIC, </a:t>
                      </a:r>
                    </a:p>
                    <a:p>
                      <a:r>
                        <a:rPr lang="en-US" sz="1400" dirty="0" smtClean="0"/>
                        <a:t>PIEZO RESISTIVE</a:t>
                      </a:r>
                      <a:endParaRPr lang="en-US" sz="1400" dirty="0"/>
                    </a:p>
                  </a:txBody>
                  <a:tcPr/>
                </a:tc>
              </a:tr>
              <a:tr h="365125">
                <a:tc>
                  <a:txBody>
                    <a:bodyPr/>
                    <a:lstStyle/>
                    <a:p>
                      <a:endParaRPr lang="en-US" sz="1400"/>
                    </a:p>
                  </a:txBody>
                  <a:tcPr/>
                </a:tc>
                <a:tc>
                  <a:txBody>
                    <a:bodyPr/>
                    <a:lstStyle/>
                    <a:p>
                      <a:r>
                        <a:rPr lang="en-US" sz="1400" dirty="0" smtClean="0"/>
                        <a:t>TORQUE</a:t>
                      </a:r>
                      <a:endParaRPr lang="en-US" sz="1400" dirty="0"/>
                    </a:p>
                  </a:txBody>
                  <a:tcPr/>
                </a:tc>
                <a:tc>
                  <a:txBody>
                    <a:bodyPr/>
                    <a:lstStyle/>
                    <a:p>
                      <a:r>
                        <a:rPr lang="en-US" sz="1400" dirty="0" smtClean="0"/>
                        <a:t>PIEZO RESISTIVE, </a:t>
                      </a:r>
                    </a:p>
                    <a:p>
                      <a:r>
                        <a:rPr lang="en-US" sz="1400" dirty="0" smtClean="0"/>
                        <a:t>OPTO-ELECTRONIC, </a:t>
                      </a:r>
                      <a:endParaRPr lang="en-US" sz="1400" dirty="0"/>
                    </a:p>
                  </a:txBody>
                  <a:tcPr/>
                </a:tc>
              </a:tr>
              <a:tr h="365125">
                <a:tc>
                  <a:txBody>
                    <a:bodyPr/>
                    <a:lstStyle/>
                    <a:p>
                      <a:endParaRPr lang="en-US" sz="1400"/>
                    </a:p>
                  </a:txBody>
                  <a:tcPr/>
                </a:tc>
                <a:tc>
                  <a:txBody>
                    <a:bodyPr/>
                    <a:lstStyle/>
                    <a:p>
                      <a:r>
                        <a:rPr lang="en-US" sz="1400" dirty="0" smtClean="0"/>
                        <a:t>SLIP</a:t>
                      </a:r>
                      <a:endParaRPr lang="en-US" sz="1400" dirty="0"/>
                    </a:p>
                  </a:txBody>
                  <a:tcPr/>
                </a:tc>
                <a:tc>
                  <a:txBody>
                    <a:bodyPr/>
                    <a:lstStyle/>
                    <a:p>
                      <a:r>
                        <a:rPr lang="en-US" sz="1400" dirty="0" smtClean="0"/>
                        <a:t>DUAL TORQUE</a:t>
                      </a:r>
                      <a:endParaRPr lang="en-US" sz="1400" dirty="0"/>
                    </a:p>
                  </a:txBody>
                  <a:tcPr/>
                </a:tc>
              </a:tr>
              <a:tr h="365125">
                <a:tc>
                  <a:txBody>
                    <a:bodyPr/>
                    <a:lstStyle/>
                    <a:p>
                      <a:endParaRPr lang="en-US" sz="1400" dirty="0"/>
                    </a:p>
                  </a:txBody>
                  <a:tcPr/>
                </a:tc>
                <a:tc>
                  <a:txBody>
                    <a:bodyPr/>
                    <a:lstStyle/>
                    <a:p>
                      <a:r>
                        <a:rPr lang="en-US" sz="1400" dirty="0" smtClean="0"/>
                        <a:t>VIBRATION</a:t>
                      </a:r>
                      <a:endParaRPr lang="en-US" sz="1400" dirty="0"/>
                    </a:p>
                  </a:txBody>
                  <a:tcPr/>
                </a:tc>
                <a:tc>
                  <a:txBody>
                    <a:bodyPr/>
                    <a:lstStyle/>
                    <a:p>
                      <a:r>
                        <a:rPr lang="en-US" sz="1400" dirty="0" smtClean="0"/>
                        <a:t>PIEZORESISTIVE, PIEZO-ELECTRIC, OPTICAL FIBER, ULTRASOUND</a:t>
                      </a:r>
                      <a:endParaRPr lang="en-US" sz="1400" dirty="0"/>
                    </a:p>
                  </a:txBody>
                  <a:tcPr/>
                </a:tc>
              </a:tr>
              <a:tr h="365125">
                <a:tc>
                  <a:txBody>
                    <a:bodyPr/>
                    <a:lstStyle/>
                    <a:p>
                      <a:r>
                        <a:rPr lang="en-US" sz="1400" dirty="0" smtClean="0"/>
                        <a:t>PRESENCE</a:t>
                      </a:r>
                      <a:endParaRPr lang="en-US" sz="1400" dirty="0"/>
                    </a:p>
                  </a:txBody>
                  <a:tcPr/>
                </a:tc>
                <a:tc>
                  <a:txBody>
                    <a:bodyPr/>
                    <a:lstStyle/>
                    <a:p>
                      <a:r>
                        <a:rPr lang="en-US" sz="1400" dirty="0" smtClean="0"/>
                        <a:t>TACTILE / CONTACT</a:t>
                      </a:r>
                      <a:endParaRPr lang="en-US" sz="1400" dirty="0"/>
                    </a:p>
                  </a:txBody>
                  <a:tcPr/>
                </a:tc>
                <a:tc>
                  <a:txBody>
                    <a:bodyPr/>
                    <a:lstStyle/>
                    <a:p>
                      <a:r>
                        <a:rPr lang="en-US" sz="1400" dirty="0" smtClean="0"/>
                        <a:t>CONTACT SWITCH / CAPACITANCE</a:t>
                      </a:r>
                      <a:endParaRPr lang="en-US" sz="1400" dirty="0"/>
                    </a:p>
                  </a:txBody>
                  <a:tcPr/>
                </a:tc>
              </a:tr>
              <a:tr h="365125">
                <a:tc>
                  <a:txBody>
                    <a:bodyPr/>
                    <a:lstStyle/>
                    <a:p>
                      <a:endParaRPr lang="en-US" sz="1400"/>
                    </a:p>
                  </a:txBody>
                  <a:tcPr/>
                </a:tc>
                <a:tc>
                  <a:txBody>
                    <a:bodyPr/>
                    <a:lstStyle/>
                    <a:p>
                      <a:r>
                        <a:rPr lang="en-US" sz="1400" dirty="0" smtClean="0"/>
                        <a:t>PROXIMITY</a:t>
                      </a:r>
                      <a:endParaRPr lang="en-US" sz="1400" dirty="0"/>
                    </a:p>
                  </a:txBody>
                  <a:tcPr/>
                </a:tc>
                <a:tc>
                  <a:txBody>
                    <a:bodyPr/>
                    <a:lstStyle/>
                    <a:p>
                      <a:r>
                        <a:rPr lang="en-US" sz="1400" dirty="0" smtClean="0"/>
                        <a:t>HALL EFFECT, CAPACITANCE, MAGNETIC, SEISMIC, ACCOUSTIC RF</a:t>
                      </a:r>
                      <a:endParaRPr lang="en-US" sz="1400" dirty="0"/>
                    </a:p>
                  </a:txBody>
                  <a:tcPr/>
                </a:tc>
              </a:tr>
              <a:tr h="365125">
                <a:tc>
                  <a:txBody>
                    <a:bodyPr/>
                    <a:lstStyle/>
                    <a:p>
                      <a:endParaRPr lang="en-US" sz="1400" dirty="0"/>
                    </a:p>
                  </a:txBody>
                  <a:tcPr/>
                </a:tc>
                <a:tc>
                  <a:txBody>
                    <a:bodyPr/>
                    <a:lstStyle/>
                    <a:p>
                      <a:r>
                        <a:rPr lang="en-US" sz="1400" dirty="0" smtClean="0"/>
                        <a:t>DISTANCE / RANGE</a:t>
                      </a:r>
                      <a:endParaRPr lang="en-US" sz="1400" dirty="0"/>
                    </a:p>
                  </a:txBody>
                  <a:tcPr/>
                </a:tc>
                <a:tc>
                  <a:txBody>
                    <a:bodyPr/>
                    <a:lstStyle/>
                    <a:p>
                      <a:r>
                        <a:rPr lang="en-US" sz="1400" dirty="0" smtClean="0"/>
                        <a:t>EMAG, SONAR, RADAR, TUNNELING</a:t>
                      </a:r>
                      <a:endParaRPr lang="en-US" sz="1400" dirty="0"/>
                    </a:p>
                  </a:txBody>
                  <a:tcPr/>
                </a:tc>
              </a:tr>
              <a:tr h="365125">
                <a:tc>
                  <a:txBody>
                    <a:bodyPr/>
                    <a:lstStyle/>
                    <a:p>
                      <a:endParaRPr lang="en-US" sz="1400"/>
                    </a:p>
                  </a:txBody>
                  <a:tcPr/>
                </a:tc>
                <a:tc>
                  <a:txBody>
                    <a:bodyPr/>
                    <a:lstStyle/>
                    <a:p>
                      <a:r>
                        <a:rPr lang="en-US" sz="1400" dirty="0" smtClean="0"/>
                        <a:t>MOTION</a:t>
                      </a:r>
                      <a:endParaRPr lang="en-US" sz="1400" dirty="0"/>
                    </a:p>
                  </a:txBody>
                  <a:tcPr/>
                </a:tc>
                <a:tc>
                  <a:txBody>
                    <a:bodyPr/>
                    <a:lstStyle/>
                    <a:p>
                      <a:r>
                        <a:rPr lang="en-US" sz="1400" dirty="0" smtClean="0"/>
                        <a:t>EMAG,IR, ACCOUSTIC, SEISMIC</a:t>
                      </a:r>
                      <a:endParaRPr lang="en-US" sz="1400" dirty="0"/>
                    </a:p>
                  </a:txBody>
                  <a:tcPr/>
                </a:tc>
              </a:tr>
              <a:tr h="365125">
                <a:tc>
                  <a:txBody>
                    <a:bodyPr/>
                    <a:lstStyle/>
                    <a:p>
                      <a:endParaRPr lang="en-US" sz="1400" dirty="0"/>
                    </a:p>
                  </a:txBody>
                  <a:tcPr/>
                </a:tc>
                <a:tc>
                  <a:txBody>
                    <a:bodyPr/>
                    <a:lstStyle/>
                    <a:p>
                      <a:endParaRPr lang="en-US" sz="1400"/>
                    </a:p>
                  </a:txBody>
                  <a:tcPr/>
                </a:tc>
                <a:tc>
                  <a:txBody>
                    <a:bodyPr/>
                    <a:lstStyle/>
                    <a:p>
                      <a:endParaRPr lang="en-US" sz="1400" dirty="0"/>
                    </a:p>
                  </a:txBody>
                  <a:tcPr/>
                </a:tc>
              </a:tr>
            </a:tbl>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295400"/>
            <a:ext cx="8229600" cy="457200"/>
          </a:xfrm>
        </p:spPr>
        <p:txBody>
          <a:bodyPr>
            <a:normAutofit fontScale="90000"/>
          </a:bodyPr>
          <a:lstStyle/>
          <a:p>
            <a:r>
              <a:rPr lang="en-US" sz="3100" b="1" dirty="0" smtClean="0"/>
              <a:t>Sensors for Smart Environments…..contd.</a:t>
            </a:r>
            <a:r>
              <a:rPr lang="en-US" sz="5400" dirty="0" smtClean="0"/>
              <a:t/>
            </a:r>
            <a:br>
              <a:rPr lang="en-US" sz="5400" dirty="0" smtClean="0"/>
            </a:br>
            <a:endParaRPr lang="en-US" dirty="0"/>
          </a:p>
        </p:txBody>
      </p:sp>
      <p:sp>
        <p:nvSpPr>
          <p:cNvPr id="3" name="Content Placeholder 2"/>
          <p:cNvSpPr>
            <a:spLocks noGrp="1"/>
          </p:cNvSpPr>
          <p:nvPr>
            <p:ph idx="1"/>
          </p:nvPr>
        </p:nvSpPr>
        <p:spPr/>
        <p:txBody>
          <a:bodyPr/>
          <a:lstStyle/>
          <a:p>
            <a:endParaRPr lang="en-US"/>
          </a:p>
        </p:txBody>
      </p:sp>
      <p:graphicFrame>
        <p:nvGraphicFramePr>
          <p:cNvPr id="4" name="Table 3"/>
          <p:cNvGraphicFramePr>
            <a:graphicFrameLocks noGrp="1"/>
          </p:cNvGraphicFramePr>
          <p:nvPr/>
        </p:nvGraphicFramePr>
        <p:xfrm>
          <a:off x="457200" y="1524000"/>
          <a:ext cx="8153400" cy="4660900"/>
        </p:xfrm>
        <a:graphic>
          <a:graphicData uri="http://schemas.openxmlformats.org/drawingml/2006/table">
            <a:tbl>
              <a:tblPr firstRow="1" bandRow="1">
                <a:tableStyleId>{5C22544A-7EE6-4342-B048-85BDC9FD1C3A}</a:tableStyleId>
              </a:tblPr>
              <a:tblGrid>
                <a:gridCol w="2717800"/>
                <a:gridCol w="2717800"/>
                <a:gridCol w="2717800"/>
              </a:tblGrid>
              <a:tr h="365125">
                <a:tc gridSpan="3">
                  <a:txBody>
                    <a:bodyPr/>
                    <a:lstStyle/>
                    <a:p>
                      <a:r>
                        <a:rPr lang="en-US" dirty="0" smtClean="0"/>
                        <a:t>MEASUREMENT FOR WIRELESS SENSOR NETWORK</a:t>
                      </a:r>
                      <a:endParaRPr lang="en-US" dirty="0"/>
                    </a:p>
                  </a:txBody>
                  <a:tcPr/>
                </a:tc>
                <a:tc hMerge="1">
                  <a:txBody>
                    <a:bodyPr/>
                    <a:lstStyle/>
                    <a:p>
                      <a:endParaRPr lang="en-US" dirty="0"/>
                    </a:p>
                  </a:txBody>
                  <a:tcPr/>
                </a:tc>
                <a:tc hMerge="1">
                  <a:txBody>
                    <a:bodyPr/>
                    <a:lstStyle/>
                    <a:p>
                      <a:endParaRPr lang="en-US" dirty="0"/>
                    </a:p>
                  </a:txBody>
                  <a:tcPr/>
                </a:tc>
              </a:tr>
              <a:tr h="365125">
                <a:tc>
                  <a:txBody>
                    <a:bodyPr/>
                    <a:lstStyle/>
                    <a:p>
                      <a:endParaRPr lang="en-US" sz="1400" dirty="0"/>
                    </a:p>
                  </a:txBody>
                  <a:tcPr/>
                </a:tc>
                <a:tc>
                  <a:txBody>
                    <a:bodyPr/>
                    <a:lstStyle/>
                    <a:p>
                      <a:r>
                        <a:rPr lang="en-US" sz="1400" dirty="0" smtClean="0"/>
                        <a:t>MEASURANDS</a:t>
                      </a:r>
                      <a:endParaRPr lang="en-US" sz="1400" dirty="0"/>
                    </a:p>
                  </a:txBody>
                  <a:tcPr/>
                </a:tc>
                <a:tc>
                  <a:txBody>
                    <a:bodyPr/>
                    <a:lstStyle/>
                    <a:p>
                      <a:r>
                        <a:rPr lang="en-US" sz="1400" dirty="0" smtClean="0"/>
                        <a:t>TRANSDUCTION PRINCIPLE</a:t>
                      </a:r>
                      <a:endParaRPr lang="en-US" sz="1400" dirty="0"/>
                    </a:p>
                  </a:txBody>
                  <a:tcPr/>
                </a:tc>
              </a:tr>
              <a:tr h="36512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40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sz="1400" dirty="0" smtClean="0"/>
                        <a:t>BIO-CHEMICAL</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400" dirty="0"/>
                    </a:p>
                  </a:txBody>
                  <a:tcPr/>
                </a:tc>
                <a:tc>
                  <a:txBody>
                    <a:bodyPr/>
                    <a:lstStyle/>
                    <a:p>
                      <a:endParaRPr lang="en-US" sz="1400" dirty="0" smtClean="0"/>
                    </a:p>
                    <a:p>
                      <a:r>
                        <a:rPr lang="en-US" sz="1400" dirty="0" smtClean="0"/>
                        <a:t>BIO CHEMICAL AGENT</a:t>
                      </a:r>
                      <a:endParaRPr lang="en-US" sz="1400" dirty="0"/>
                    </a:p>
                  </a:txBody>
                  <a:tcPr/>
                </a:tc>
                <a:tc>
                  <a:txBody>
                    <a:bodyPr/>
                    <a:lstStyle/>
                    <a:p>
                      <a:endParaRPr lang="en-US" sz="1400" dirty="0" smtClean="0"/>
                    </a:p>
                    <a:p>
                      <a:r>
                        <a:rPr lang="en-US" sz="1400" dirty="0" smtClean="0"/>
                        <a:t>BIO CHEMICAL TRANSDUCTION</a:t>
                      </a:r>
                      <a:endParaRPr lang="en-US" sz="1400" dirty="0"/>
                    </a:p>
                  </a:txBody>
                  <a:tcPr/>
                </a:tc>
              </a:tr>
              <a:tr h="365125">
                <a:tc>
                  <a:txBody>
                    <a:bodyPr/>
                    <a:lstStyle/>
                    <a:p>
                      <a:endParaRPr lang="en-US" sz="1400" dirty="0"/>
                    </a:p>
                  </a:txBody>
                  <a:tcPr/>
                </a:tc>
                <a:tc>
                  <a:txBody>
                    <a:bodyPr/>
                    <a:lstStyle/>
                    <a:p>
                      <a:endParaRPr lang="en-US" sz="1400" dirty="0"/>
                    </a:p>
                  </a:txBody>
                  <a:tcPr/>
                </a:tc>
                <a:tc>
                  <a:txBody>
                    <a:bodyPr/>
                    <a:lstStyle/>
                    <a:p>
                      <a:endParaRPr lang="en-US" sz="1400" dirty="0"/>
                    </a:p>
                  </a:txBody>
                  <a:tcPr/>
                </a:tc>
              </a:tr>
              <a:tr h="365125">
                <a:tc>
                  <a:txBody>
                    <a:bodyPr/>
                    <a:lstStyle/>
                    <a:p>
                      <a:r>
                        <a:rPr lang="en-US" sz="1400" dirty="0" smtClean="0"/>
                        <a:t>IDENTIFICATION</a:t>
                      </a:r>
                      <a:endParaRPr lang="en-US" sz="1400" dirty="0"/>
                    </a:p>
                  </a:txBody>
                  <a:tcPr/>
                </a:tc>
                <a:tc>
                  <a:txBody>
                    <a:bodyPr/>
                    <a:lstStyle/>
                    <a:p>
                      <a:r>
                        <a:rPr lang="en-US" sz="1400" dirty="0" smtClean="0"/>
                        <a:t>PERSONAL FEATURES</a:t>
                      </a:r>
                      <a:endParaRPr lang="en-US" sz="1400" dirty="0"/>
                    </a:p>
                  </a:txBody>
                  <a:tcPr/>
                </a:tc>
                <a:tc>
                  <a:txBody>
                    <a:bodyPr/>
                    <a:lstStyle/>
                    <a:p>
                      <a:r>
                        <a:rPr lang="en-US" sz="1400" dirty="0" smtClean="0"/>
                        <a:t>VISION</a:t>
                      </a:r>
                    </a:p>
                    <a:p>
                      <a:endParaRPr lang="en-US" sz="1400" dirty="0" smtClean="0"/>
                    </a:p>
                    <a:p>
                      <a:endParaRPr lang="en-US" sz="1400" dirty="0"/>
                    </a:p>
                  </a:txBody>
                  <a:tcPr/>
                </a:tc>
              </a:tr>
              <a:tr h="365125">
                <a:tc>
                  <a:txBody>
                    <a:bodyPr/>
                    <a:lstStyle/>
                    <a:p>
                      <a:endParaRPr lang="en-US" sz="1400" dirty="0"/>
                    </a:p>
                  </a:txBody>
                  <a:tcPr/>
                </a:tc>
                <a:tc>
                  <a:txBody>
                    <a:bodyPr/>
                    <a:lstStyle/>
                    <a:p>
                      <a:r>
                        <a:rPr lang="en-US" sz="1400" dirty="0" smtClean="0"/>
                        <a:t>PERSONAL ID</a:t>
                      </a:r>
                      <a:endParaRPr lang="en-US" sz="1400" dirty="0"/>
                    </a:p>
                  </a:txBody>
                  <a:tcPr/>
                </a:tc>
                <a:tc>
                  <a:txBody>
                    <a:bodyPr/>
                    <a:lstStyle/>
                    <a:p>
                      <a:r>
                        <a:rPr lang="en-US" sz="1400" dirty="0" smtClean="0"/>
                        <a:t>FINGER PRINT</a:t>
                      </a:r>
                    </a:p>
                    <a:p>
                      <a:r>
                        <a:rPr lang="en-US" sz="1400" dirty="0" smtClean="0"/>
                        <a:t>RETINAL</a:t>
                      </a:r>
                    </a:p>
                    <a:p>
                      <a:r>
                        <a:rPr lang="en-US" sz="1400" dirty="0" smtClean="0"/>
                        <a:t>SCAN</a:t>
                      </a:r>
                    </a:p>
                    <a:p>
                      <a:r>
                        <a:rPr lang="en-US" sz="1400" dirty="0" smtClean="0"/>
                        <a:t>VOICE</a:t>
                      </a:r>
                    </a:p>
                    <a:p>
                      <a:r>
                        <a:rPr lang="en-US" sz="1400" dirty="0" smtClean="0"/>
                        <a:t>HEAT PLUME</a:t>
                      </a:r>
                    </a:p>
                    <a:p>
                      <a:endParaRPr lang="en-US" sz="1400" dirty="0"/>
                    </a:p>
                  </a:txBody>
                  <a:tcPr/>
                </a:tc>
              </a:tr>
              <a:tr h="365125">
                <a:tc>
                  <a:txBody>
                    <a:bodyPr/>
                    <a:lstStyle/>
                    <a:p>
                      <a:endParaRPr lang="en-US" sz="1400"/>
                    </a:p>
                  </a:txBody>
                  <a:tcPr/>
                </a:tc>
                <a:tc>
                  <a:txBody>
                    <a:bodyPr/>
                    <a:lstStyle/>
                    <a:p>
                      <a:endParaRPr lang="en-US" sz="1400" dirty="0"/>
                    </a:p>
                  </a:txBody>
                  <a:tcPr/>
                </a:tc>
                <a:tc>
                  <a:txBody>
                    <a:bodyPr/>
                    <a:lstStyle/>
                    <a:p>
                      <a:endParaRPr lang="en-US" sz="1400" dirty="0"/>
                    </a:p>
                  </a:txBody>
                  <a:tcPr/>
                </a:tc>
              </a:tr>
              <a:tr h="365125">
                <a:tc>
                  <a:txBody>
                    <a:bodyPr/>
                    <a:lstStyle/>
                    <a:p>
                      <a:endParaRPr lang="en-US" sz="1400" dirty="0"/>
                    </a:p>
                  </a:txBody>
                  <a:tcPr/>
                </a:tc>
                <a:tc>
                  <a:txBody>
                    <a:bodyPr/>
                    <a:lstStyle/>
                    <a:p>
                      <a:endParaRPr lang="en-US" sz="1400" dirty="0"/>
                    </a:p>
                  </a:txBody>
                  <a:tcPr/>
                </a:tc>
                <a:tc>
                  <a:txBody>
                    <a:bodyPr/>
                    <a:lstStyle/>
                    <a:p>
                      <a:endParaRPr lang="en-US" sz="1400" dirty="0"/>
                    </a:p>
                  </a:txBody>
                  <a:tcPr/>
                </a:tc>
              </a:tr>
            </a:tbl>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399288"/>
            <a:ext cx="8153400" cy="438912"/>
          </a:xfrm>
        </p:spPr>
        <p:txBody>
          <a:bodyPr>
            <a:noAutofit/>
          </a:bodyPr>
          <a:lstStyle/>
          <a:p>
            <a:r>
              <a:rPr lang="en-US" sz="4500" dirty="0" smtClean="0"/>
              <a:t>WIRELESS SENSOR DOMAIN </a:t>
            </a:r>
            <a:endParaRPr lang="en-US" sz="4500" dirty="0"/>
          </a:p>
        </p:txBody>
      </p:sp>
      <p:sp>
        <p:nvSpPr>
          <p:cNvPr id="3" name="Content Placeholder 2"/>
          <p:cNvSpPr>
            <a:spLocks noGrp="1"/>
          </p:cNvSpPr>
          <p:nvPr>
            <p:ph idx="1"/>
          </p:nvPr>
        </p:nvSpPr>
        <p:spPr>
          <a:xfrm>
            <a:off x="457200" y="990600"/>
            <a:ext cx="8229600" cy="5334000"/>
          </a:xfrm>
        </p:spPr>
        <p:txBody>
          <a:bodyPr>
            <a:normAutofit/>
          </a:bodyPr>
          <a:lstStyle/>
          <a:p>
            <a:pPr>
              <a:buNone/>
            </a:pPr>
            <a:r>
              <a:rPr lang="en-US" dirty="0" smtClean="0"/>
              <a:t>The emerging domain of wireless sensor networks has yielded devices with a wide range of computation, communication, and sensing capabilities. These range from relatively powerful systems with PC-class processors and high-bandwidth wireless interfaces (e.g. IEEE 802.11), to much smaller, low-power nodes consisting of simple embedded microcontrollers and low-bandwidth radios operating in the 433 or 916 MHz ISM bands. Other wireless technologies, such as IEEE 802.15.4 (Zigbee), Bluetooth, and long-distance cellular have been investigated for sensor networks as well.</a:t>
            </a:r>
          </a:p>
          <a:p>
            <a:pPr>
              <a:buNone/>
            </a:pPr>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2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438912"/>
          </a:xfrm>
        </p:spPr>
        <p:txBody>
          <a:bodyPr>
            <a:noAutofit/>
          </a:bodyPr>
          <a:lstStyle/>
          <a:p>
            <a:r>
              <a:rPr lang="en-US" sz="4500" dirty="0" smtClean="0"/>
              <a:t>WIRELESS SENSOR REQUIRMENT</a:t>
            </a:r>
            <a:endParaRPr lang="en-US" sz="4500" dirty="0"/>
          </a:p>
        </p:txBody>
      </p:sp>
      <p:sp>
        <p:nvSpPr>
          <p:cNvPr id="3" name="Content Placeholder 2"/>
          <p:cNvSpPr>
            <a:spLocks noGrp="1"/>
          </p:cNvSpPr>
          <p:nvPr>
            <p:ph idx="1"/>
          </p:nvPr>
        </p:nvSpPr>
        <p:spPr/>
        <p:txBody>
          <a:bodyPr>
            <a:normAutofit/>
          </a:bodyPr>
          <a:lstStyle/>
          <a:p>
            <a:pPr algn="just">
              <a:buNone/>
            </a:pPr>
            <a:r>
              <a:rPr lang="en-US" dirty="0" smtClean="0"/>
              <a:t>   Wireless sensor networks are typically battery-powered and therefore have a fixed energy budget to meet a given application lifetime. Moreover, the energy cost to transmit even small amounts of data greatly dominates that of computation . Therefore, it is often necessary for sensors to expend significant CPU cycles to perform local compression, filtering, and aggregation of data in order to save communication overhead. </a:t>
            </a:r>
          </a:p>
          <a:p>
            <a:pPr>
              <a:buNone/>
            </a:pPr>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2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170688"/>
            <a:ext cx="2895600" cy="667512"/>
          </a:xfrm>
        </p:spPr>
        <p:txBody>
          <a:bodyPr>
            <a:normAutofit fontScale="90000"/>
          </a:bodyPr>
          <a:lstStyle/>
          <a:p>
            <a:r>
              <a:rPr lang="en-US" dirty="0" smtClean="0"/>
              <a:t>MICA MOTE</a:t>
            </a:r>
            <a:endParaRPr lang="en-US" dirty="0"/>
          </a:p>
        </p:txBody>
      </p:sp>
      <p:sp>
        <p:nvSpPr>
          <p:cNvPr id="3" name="Content Placeholder 2"/>
          <p:cNvSpPr>
            <a:spLocks noGrp="1"/>
          </p:cNvSpPr>
          <p:nvPr>
            <p:ph idx="1"/>
          </p:nvPr>
        </p:nvSpPr>
        <p:spPr>
          <a:xfrm>
            <a:off x="381000" y="914400"/>
            <a:ext cx="8229600" cy="5486400"/>
          </a:xfrm>
        </p:spPr>
        <p:txBody>
          <a:bodyPr>
            <a:normAutofit/>
          </a:bodyPr>
          <a:lstStyle/>
          <a:p>
            <a:r>
              <a:rPr lang="en-US" sz="2000" dirty="0" smtClean="0"/>
              <a:t> Developed at UC Berkeley in collaboration with Intel Research</a:t>
            </a:r>
          </a:p>
          <a:p>
            <a:r>
              <a:rPr lang="en-US" sz="2000" dirty="0" smtClean="0"/>
              <a:t>Device consists of an 8-bit Atmel ATMEGA 128L microcontroller, 132K of memory, 512K of nonvolatile flash memory</a:t>
            </a:r>
          </a:p>
          <a:p>
            <a:r>
              <a:rPr lang="en-US" sz="2000" dirty="0" smtClean="0"/>
              <a:t>A 19.2 </a:t>
            </a:r>
            <a:r>
              <a:rPr lang="en-US" sz="2000" dirty="0" err="1" smtClean="0"/>
              <a:t>Kpbs</a:t>
            </a:r>
            <a:r>
              <a:rPr lang="en-US" sz="2000" dirty="0" smtClean="0"/>
              <a:t> radio operating in the 433 MHz or 916 MHz spectrum. </a:t>
            </a:r>
          </a:p>
          <a:p>
            <a:r>
              <a:rPr lang="en-US" sz="2000" dirty="0" smtClean="0"/>
              <a:t>The device consumes approximately 25 mA with both the CPU and radio active.</a:t>
            </a:r>
          </a:p>
          <a:p>
            <a:r>
              <a:rPr lang="en-US" sz="2000" dirty="0" smtClean="0"/>
              <a:t>limiting lifetime on 2 AA batteries to about 5-6 days without any power-saving techniques</a:t>
            </a:r>
          </a:p>
          <a:p>
            <a:r>
              <a:rPr lang="en-US" sz="2000" dirty="0" smtClean="0"/>
              <a:t>Life time can be extended significantly, up to months or years, by selectively powering down the radio, CPU, and other peripherals and operating at low duty cycle. </a:t>
            </a:r>
          </a:p>
          <a:p>
            <a:r>
              <a:rPr lang="en-US" sz="2000" dirty="0" smtClean="0"/>
              <a:t>Wide range of sensors, including light, temperature, magnetometers, accelerometers, humidity, and passive infrared, have been integrated with the MICA device.</a:t>
            </a:r>
          </a:p>
          <a:p>
            <a:r>
              <a:rPr lang="en-US" sz="2000" dirty="0" smtClean="0"/>
              <a:t>The MICA node is programmed in NesC , a component-oriented variant of C, and uses the TinyOS  operating system, </a:t>
            </a:r>
          </a:p>
          <a:p>
            <a:endParaRPr lang="en-US" sz="2000"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3"/>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fade">
                                      <p:cBhvr>
                                        <p:cTn id="13" dur="2000"/>
                                        <p:tgtEl>
                                          <p:spTgt spid="3">
                                            <p:txEl>
                                              <p:pRg st="0" end="0"/>
                                            </p:tx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fade">
                                      <p:cBhvr>
                                        <p:cTn id="16" dur="2000"/>
                                        <p:tgtEl>
                                          <p:spTgt spid="3">
                                            <p:txEl>
                                              <p:pRg st="1" end="1"/>
                                            </p:tx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fade">
                                      <p:cBhvr>
                                        <p:cTn id="19" dur="2000"/>
                                        <p:tgtEl>
                                          <p:spTgt spid="3">
                                            <p:txEl>
                                              <p:pRg st="2" end="2"/>
                                            </p:tx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2000"/>
                                        <p:tgtEl>
                                          <p:spTgt spid="3">
                                            <p:txEl>
                                              <p:pRg st="3" end="3"/>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Effect transition="in" filter="fade">
                                      <p:cBhvr>
                                        <p:cTn id="25" dur="2000"/>
                                        <p:tgtEl>
                                          <p:spTgt spid="3">
                                            <p:txEl>
                                              <p:pRg st="4" end="4"/>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xEl>
                                              <p:pRg st="5" end="5"/>
                                            </p:txEl>
                                          </p:spTgt>
                                        </p:tgtEl>
                                        <p:attrNameLst>
                                          <p:attrName>style.visibility</p:attrName>
                                        </p:attrNameLst>
                                      </p:cBhvr>
                                      <p:to>
                                        <p:strVal val="visible"/>
                                      </p:to>
                                    </p:set>
                                    <p:animEffect transition="in" filter="fade">
                                      <p:cBhvr>
                                        <p:cTn id="28" dur="2000"/>
                                        <p:tgtEl>
                                          <p:spTgt spid="3">
                                            <p:txEl>
                                              <p:pRg st="5" end="5"/>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Effect transition="in" filter="fade">
                                      <p:cBhvr>
                                        <p:cTn id="31" dur="2000"/>
                                        <p:tgtEl>
                                          <p:spTgt spid="3">
                                            <p:txEl>
                                              <p:pRg st="6" end="6"/>
                                            </p:tx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
                                            <p:txEl>
                                              <p:pRg st="7" end="7"/>
                                            </p:txEl>
                                          </p:spTgt>
                                        </p:tgtEl>
                                        <p:attrNameLst>
                                          <p:attrName>style.visibility</p:attrName>
                                        </p:attrNameLst>
                                      </p:cBhvr>
                                      <p:to>
                                        <p:strVal val="visible"/>
                                      </p:to>
                                    </p:set>
                                    <p:animEffect transition="in" filter="fade">
                                      <p:cBhvr>
                                        <p:cTn id="34" dur="20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2"/>
          <p:cNvSpPr>
            <a:spLocks noGrp="1" noChangeArrowheads="1"/>
          </p:cNvSpPr>
          <p:nvPr>
            <p:ph type="title"/>
          </p:nvPr>
        </p:nvSpPr>
        <p:spPr>
          <a:xfrm>
            <a:off x="304800" y="228600"/>
            <a:ext cx="8305800" cy="465138"/>
          </a:xfrm>
        </p:spPr>
        <p:txBody>
          <a:bodyPr>
            <a:noAutofit/>
          </a:bodyPr>
          <a:lstStyle/>
          <a:p>
            <a:pPr defTabSz="914400"/>
            <a:r>
              <a:rPr lang="en-GB" sz="4500" dirty="0"/>
              <a:t>Example Sensor Network Node</a:t>
            </a:r>
            <a:endParaRPr lang="en-US" sz="4500" dirty="0"/>
          </a:p>
        </p:txBody>
      </p:sp>
      <p:pic>
        <p:nvPicPr>
          <p:cNvPr id="365571" name="Picture 3" descr="mica2_big"/>
          <p:cNvPicPr>
            <a:picLocks noGrp="1" noChangeAspect="1" noChangeArrowheads="1"/>
          </p:cNvPicPr>
          <p:nvPr>
            <p:ph idx="1"/>
          </p:nvPr>
        </p:nvPicPr>
        <p:blipFill>
          <a:blip r:embed="rId2"/>
          <a:srcRect/>
          <a:stretch>
            <a:fillRect/>
          </a:stretch>
        </p:blipFill>
        <p:spPr>
          <a:xfrm>
            <a:off x="1716088" y="990600"/>
            <a:ext cx="5940425" cy="5029200"/>
          </a:xfrm>
          <a:noFill/>
          <a:ln/>
        </p:spPr>
      </p:pic>
      <p:sp>
        <p:nvSpPr>
          <p:cNvPr id="365572" name="Line 4"/>
          <p:cNvSpPr>
            <a:spLocks noChangeShapeType="1"/>
          </p:cNvSpPr>
          <p:nvPr/>
        </p:nvSpPr>
        <p:spPr bwMode="auto">
          <a:xfrm>
            <a:off x="2971800" y="5638800"/>
            <a:ext cx="3276600" cy="0"/>
          </a:xfrm>
          <a:prstGeom prst="line">
            <a:avLst/>
          </a:prstGeom>
          <a:noFill/>
          <a:ln w="9525">
            <a:solidFill>
              <a:srgbClr val="0000FF"/>
            </a:solidFill>
            <a:round/>
            <a:headEnd type="triangle" w="med" len="med"/>
            <a:tailEnd type="triangle" w="med" len="med"/>
          </a:ln>
          <a:effectLst/>
        </p:spPr>
        <p:txBody>
          <a:bodyPr/>
          <a:lstStyle/>
          <a:p>
            <a:endParaRPr lang="en-US"/>
          </a:p>
        </p:txBody>
      </p:sp>
      <p:sp>
        <p:nvSpPr>
          <p:cNvPr id="365573" name="Text Box 5"/>
          <p:cNvSpPr txBox="1">
            <a:spLocks noChangeArrowheads="1"/>
          </p:cNvSpPr>
          <p:nvPr/>
        </p:nvSpPr>
        <p:spPr bwMode="auto">
          <a:xfrm>
            <a:off x="3429000" y="5638800"/>
            <a:ext cx="2063750" cy="366713"/>
          </a:xfrm>
          <a:prstGeom prst="rect">
            <a:avLst/>
          </a:prstGeom>
          <a:noFill/>
          <a:ln w="9525">
            <a:noFill/>
            <a:miter lim="800000"/>
            <a:headEnd/>
            <a:tailEnd/>
          </a:ln>
          <a:effectLst/>
        </p:spPr>
        <p:txBody>
          <a:bodyPr wrap="none">
            <a:spAutoFit/>
          </a:bodyPr>
          <a:lstStyle/>
          <a:p>
            <a:r>
              <a:rPr lang="en-US" sz="1800" dirty="0">
                <a:solidFill>
                  <a:srgbClr val="0000FF"/>
                </a:solidFill>
                <a:latin typeface="Arial" charset="0"/>
              </a:rPr>
              <a:t>Small Form Factor</a:t>
            </a:r>
          </a:p>
        </p:txBody>
      </p:sp>
      <p:sp>
        <p:nvSpPr>
          <p:cNvPr id="365574" name="Line 6"/>
          <p:cNvSpPr>
            <a:spLocks noChangeShapeType="1"/>
          </p:cNvSpPr>
          <p:nvPr/>
        </p:nvSpPr>
        <p:spPr bwMode="auto">
          <a:xfrm flipV="1">
            <a:off x="6324600" y="4724400"/>
            <a:ext cx="1905000" cy="381000"/>
          </a:xfrm>
          <a:prstGeom prst="line">
            <a:avLst/>
          </a:prstGeom>
          <a:noFill/>
          <a:ln w="9525">
            <a:solidFill>
              <a:srgbClr val="0000FF"/>
            </a:solidFill>
            <a:round/>
            <a:headEnd type="triangle" w="med" len="med"/>
            <a:tailEnd/>
          </a:ln>
          <a:effectLst/>
        </p:spPr>
        <p:txBody>
          <a:bodyPr/>
          <a:lstStyle/>
          <a:p>
            <a:endParaRPr lang="en-US"/>
          </a:p>
        </p:txBody>
      </p:sp>
      <p:sp>
        <p:nvSpPr>
          <p:cNvPr id="365575" name="Text Box 7"/>
          <p:cNvSpPr txBox="1">
            <a:spLocks noChangeArrowheads="1"/>
          </p:cNvSpPr>
          <p:nvPr/>
        </p:nvSpPr>
        <p:spPr bwMode="auto">
          <a:xfrm>
            <a:off x="6934200" y="4343400"/>
            <a:ext cx="1933575" cy="376238"/>
          </a:xfrm>
          <a:prstGeom prst="rect">
            <a:avLst/>
          </a:prstGeom>
          <a:solidFill>
            <a:srgbClr val="FFFFFF"/>
          </a:solidFill>
          <a:ln w="9525">
            <a:solidFill>
              <a:srgbClr val="000000"/>
            </a:solidFill>
            <a:miter lim="800000"/>
            <a:headEnd/>
            <a:tailEnd/>
          </a:ln>
          <a:effectLst/>
        </p:spPr>
        <p:txBody>
          <a:bodyPr wrap="none">
            <a:spAutoFit/>
          </a:bodyPr>
          <a:lstStyle/>
          <a:p>
            <a:r>
              <a:rPr lang="en-US" sz="1800">
                <a:solidFill>
                  <a:srgbClr val="0000FF"/>
                </a:solidFill>
                <a:latin typeface="Arial" charset="0"/>
              </a:rPr>
              <a:t>Battery Operated</a:t>
            </a:r>
          </a:p>
        </p:txBody>
      </p:sp>
      <p:sp>
        <p:nvSpPr>
          <p:cNvPr id="365576" name="Line 8"/>
          <p:cNvSpPr>
            <a:spLocks noChangeShapeType="1"/>
          </p:cNvSpPr>
          <p:nvPr/>
        </p:nvSpPr>
        <p:spPr bwMode="auto">
          <a:xfrm flipV="1">
            <a:off x="5867400" y="1981200"/>
            <a:ext cx="1905000" cy="381000"/>
          </a:xfrm>
          <a:prstGeom prst="line">
            <a:avLst/>
          </a:prstGeom>
          <a:noFill/>
          <a:ln w="9525">
            <a:solidFill>
              <a:srgbClr val="0000FF"/>
            </a:solidFill>
            <a:round/>
            <a:headEnd type="triangle" w="med" len="med"/>
            <a:tailEnd/>
          </a:ln>
          <a:effectLst/>
        </p:spPr>
        <p:txBody>
          <a:bodyPr/>
          <a:lstStyle/>
          <a:p>
            <a:endParaRPr lang="en-US"/>
          </a:p>
        </p:txBody>
      </p:sp>
      <p:sp>
        <p:nvSpPr>
          <p:cNvPr id="365577" name="Text Box 9"/>
          <p:cNvSpPr txBox="1">
            <a:spLocks noChangeArrowheads="1"/>
          </p:cNvSpPr>
          <p:nvPr/>
        </p:nvSpPr>
        <p:spPr bwMode="auto">
          <a:xfrm>
            <a:off x="6096000" y="1371600"/>
            <a:ext cx="2743200" cy="650875"/>
          </a:xfrm>
          <a:prstGeom prst="rect">
            <a:avLst/>
          </a:prstGeom>
          <a:solidFill>
            <a:srgbClr val="FFFFFF"/>
          </a:solidFill>
          <a:ln w="9525">
            <a:solidFill>
              <a:srgbClr val="000000"/>
            </a:solidFill>
            <a:miter lim="800000"/>
            <a:headEnd/>
            <a:tailEnd/>
          </a:ln>
          <a:effectLst/>
        </p:spPr>
        <p:txBody>
          <a:bodyPr>
            <a:spAutoFit/>
          </a:bodyPr>
          <a:lstStyle/>
          <a:p>
            <a:r>
              <a:rPr lang="en-US" sz="1800">
                <a:solidFill>
                  <a:srgbClr val="0000FF"/>
                </a:solidFill>
                <a:latin typeface="Arial" charset="0"/>
              </a:rPr>
              <a:t>Wireless Communication</a:t>
            </a:r>
          </a:p>
          <a:p>
            <a:r>
              <a:rPr lang="en-US" sz="1800">
                <a:solidFill>
                  <a:srgbClr val="0000FF"/>
                </a:solidFill>
                <a:latin typeface="Arial" charset="0"/>
              </a:rPr>
              <a:t>and Adhoc Networking</a:t>
            </a:r>
          </a:p>
        </p:txBody>
      </p:sp>
      <p:sp>
        <p:nvSpPr>
          <p:cNvPr id="365578" name="Line 10"/>
          <p:cNvSpPr>
            <a:spLocks noChangeShapeType="1"/>
          </p:cNvSpPr>
          <p:nvPr/>
        </p:nvSpPr>
        <p:spPr bwMode="auto">
          <a:xfrm flipV="1">
            <a:off x="1371600" y="4572000"/>
            <a:ext cx="2514600" cy="381000"/>
          </a:xfrm>
          <a:prstGeom prst="line">
            <a:avLst/>
          </a:prstGeom>
          <a:noFill/>
          <a:ln w="9525">
            <a:solidFill>
              <a:srgbClr val="0000FF"/>
            </a:solidFill>
            <a:round/>
            <a:headEnd/>
            <a:tailEnd type="triangle" w="med" len="med"/>
          </a:ln>
          <a:effectLst/>
        </p:spPr>
        <p:txBody>
          <a:bodyPr/>
          <a:lstStyle/>
          <a:p>
            <a:endParaRPr lang="en-US"/>
          </a:p>
        </p:txBody>
      </p:sp>
      <p:sp>
        <p:nvSpPr>
          <p:cNvPr id="365579" name="Text Box 11"/>
          <p:cNvSpPr txBox="1">
            <a:spLocks noChangeArrowheads="1"/>
          </p:cNvSpPr>
          <p:nvPr/>
        </p:nvSpPr>
        <p:spPr bwMode="auto">
          <a:xfrm>
            <a:off x="228600" y="4495800"/>
            <a:ext cx="1905000" cy="650875"/>
          </a:xfrm>
          <a:prstGeom prst="rect">
            <a:avLst/>
          </a:prstGeom>
          <a:solidFill>
            <a:srgbClr val="FFFFFF"/>
          </a:solidFill>
          <a:ln w="9525">
            <a:solidFill>
              <a:srgbClr val="000000"/>
            </a:solidFill>
            <a:miter lim="800000"/>
            <a:headEnd/>
            <a:tailEnd/>
          </a:ln>
          <a:effectLst/>
        </p:spPr>
        <p:txBody>
          <a:bodyPr>
            <a:spAutoFit/>
          </a:bodyPr>
          <a:lstStyle/>
          <a:p>
            <a:r>
              <a:rPr lang="en-US" sz="1800" dirty="0">
                <a:solidFill>
                  <a:srgbClr val="0000FF"/>
                </a:solidFill>
                <a:latin typeface="Arial" charset="0"/>
              </a:rPr>
              <a:t>Interface to Various Sensors</a:t>
            </a:r>
          </a:p>
        </p:txBody>
      </p:sp>
      <p:sp>
        <p:nvSpPr>
          <p:cNvPr id="365580" name="Line 12"/>
          <p:cNvSpPr>
            <a:spLocks noChangeShapeType="1"/>
          </p:cNvSpPr>
          <p:nvPr/>
        </p:nvSpPr>
        <p:spPr bwMode="auto">
          <a:xfrm flipH="1" flipV="1">
            <a:off x="1219200" y="3124200"/>
            <a:ext cx="2895600" cy="762000"/>
          </a:xfrm>
          <a:prstGeom prst="line">
            <a:avLst/>
          </a:prstGeom>
          <a:noFill/>
          <a:ln w="9525">
            <a:solidFill>
              <a:srgbClr val="0000FF"/>
            </a:solidFill>
            <a:round/>
            <a:headEnd type="triangle" w="med" len="med"/>
            <a:tailEnd/>
          </a:ln>
          <a:effectLst/>
        </p:spPr>
        <p:txBody>
          <a:bodyPr/>
          <a:lstStyle/>
          <a:p>
            <a:endParaRPr lang="en-US"/>
          </a:p>
        </p:txBody>
      </p:sp>
      <p:sp>
        <p:nvSpPr>
          <p:cNvPr id="365581" name="Text Box 13"/>
          <p:cNvSpPr txBox="1">
            <a:spLocks noChangeArrowheads="1"/>
          </p:cNvSpPr>
          <p:nvPr/>
        </p:nvSpPr>
        <p:spPr bwMode="auto">
          <a:xfrm>
            <a:off x="228600" y="2895600"/>
            <a:ext cx="2438400" cy="376238"/>
          </a:xfrm>
          <a:prstGeom prst="rect">
            <a:avLst/>
          </a:prstGeom>
          <a:solidFill>
            <a:srgbClr val="FFFFFF"/>
          </a:solidFill>
          <a:ln w="9525">
            <a:solidFill>
              <a:srgbClr val="000000"/>
            </a:solidFill>
            <a:miter lim="800000"/>
            <a:headEnd/>
            <a:tailEnd/>
          </a:ln>
          <a:effectLst/>
        </p:spPr>
        <p:txBody>
          <a:bodyPr>
            <a:spAutoFit/>
          </a:bodyPr>
          <a:lstStyle/>
          <a:p>
            <a:r>
              <a:rPr lang="en-US" sz="1800">
                <a:solidFill>
                  <a:srgbClr val="0000FF"/>
                </a:solidFill>
                <a:latin typeface="Arial" charset="0"/>
              </a:rPr>
              <a:t>Programmable CPU</a:t>
            </a:r>
          </a:p>
        </p:txBody>
      </p:sp>
      <p:sp>
        <p:nvSpPr>
          <p:cNvPr id="365582" name="Text Box 14"/>
          <p:cNvSpPr txBox="1">
            <a:spLocks noChangeArrowheads="1"/>
          </p:cNvSpPr>
          <p:nvPr/>
        </p:nvSpPr>
        <p:spPr bwMode="auto">
          <a:xfrm>
            <a:off x="2438400" y="1752600"/>
            <a:ext cx="2819400" cy="925513"/>
          </a:xfrm>
          <a:prstGeom prst="rect">
            <a:avLst/>
          </a:prstGeom>
          <a:solidFill>
            <a:srgbClr val="FFFFFF"/>
          </a:solidFill>
          <a:ln w="9525">
            <a:solidFill>
              <a:srgbClr val="000000"/>
            </a:solidFill>
            <a:miter lim="800000"/>
            <a:headEnd/>
            <a:tailEnd/>
          </a:ln>
          <a:effectLst/>
        </p:spPr>
        <p:txBody>
          <a:bodyPr>
            <a:spAutoFit/>
          </a:bodyPr>
          <a:lstStyle/>
          <a:p>
            <a:r>
              <a:rPr lang="en-US" sz="1800" dirty="0">
                <a:solidFill>
                  <a:srgbClr val="0000FF"/>
                </a:solidFill>
                <a:latin typeface="Arial" charset="0"/>
              </a:rPr>
              <a:t>Low Power</a:t>
            </a:r>
            <a:br>
              <a:rPr lang="en-US" sz="1800" dirty="0">
                <a:solidFill>
                  <a:srgbClr val="0000FF"/>
                </a:solidFill>
                <a:latin typeface="Arial" charset="0"/>
              </a:rPr>
            </a:br>
            <a:r>
              <a:rPr lang="en-US" sz="1800" dirty="0">
                <a:solidFill>
                  <a:srgbClr val="0000FF"/>
                </a:solidFill>
                <a:latin typeface="Arial" charset="0"/>
              </a:rPr>
              <a:t>Low Throughput</a:t>
            </a:r>
          </a:p>
          <a:p>
            <a:r>
              <a:rPr lang="en-US" sz="1800" dirty="0">
                <a:solidFill>
                  <a:srgbClr val="0000FF"/>
                </a:solidFill>
                <a:latin typeface="Arial" charset="0"/>
              </a:rPr>
              <a:t>TinyOS for Event Driven</a:t>
            </a:r>
          </a:p>
        </p:txBody>
      </p:sp>
      <p:sp>
        <p:nvSpPr>
          <p:cNvPr id="365583" name="Text Box 15"/>
          <p:cNvSpPr txBox="1">
            <a:spLocks noChangeArrowheads="1"/>
          </p:cNvSpPr>
          <p:nvPr/>
        </p:nvSpPr>
        <p:spPr bwMode="auto">
          <a:xfrm>
            <a:off x="838200" y="6172200"/>
            <a:ext cx="7162800" cy="457200"/>
          </a:xfrm>
          <a:prstGeom prst="rect">
            <a:avLst/>
          </a:prstGeom>
          <a:noFill/>
          <a:ln w="9525">
            <a:noFill/>
            <a:miter lim="800000"/>
            <a:headEnd type="none" w="sm" len="sm"/>
            <a:tailEnd type="none" w="med" len="lg"/>
          </a:ln>
          <a:effectLst/>
        </p:spPr>
        <p:txBody>
          <a:bodyPr>
            <a:spAutoFit/>
          </a:bodyPr>
          <a:lstStyle/>
          <a:p>
            <a:pPr>
              <a:spcBef>
                <a:spcPct val="50000"/>
              </a:spcBef>
            </a:pPr>
            <a:endParaRPr lang="en-US"/>
          </a:p>
        </p:txBody>
      </p:sp>
      <p:sp>
        <p:nvSpPr>
          <p:cNvPr id="365584" name="Text Box 16"/>
          <p:cNvSpPr txBox="1">
            <a:spLocks noChangeArrowheads="1"/>
          </p:cNvSpPr>
          <p:nvPr/>
        </p:nvSpPr>
        <p:spPr bwMode="auto">
          <a:xfrm>
            <a:off x="762000" y="6172200"/>
            <a:ext cx="7391400" cy="396875"/>
          </a:xfrm>
          <a:prstGeom prst="rect">
            <a:avLst/>
          </a:prstGeom>
          <a:noFill/>
          <a:ln w="9525">
            <a:noFill/>
            <a:miter lim="800000"/>
            <a:headEnd type="none" w="sm" len="sm"/>
            <a:tailEnd type="none" w="med" len="lg"/>
          </a:ln>
          <a:effectLst/>
        </p:spPr>
        <p:txBody>
          <a:bodyPr>
            <a:spAutoFit/>
          </a:bodyPr>
          <a:lstStyle/>
          <a:p>
            <a:pPr>
              <a:spcBef>
                <a:spcPct val="50000"/>
              </a:spcBef>
            </a:pPr>
            <a:r>
              <a:rPr lang="en-US" sz="2000" dirty="0"/>
              <a:t>Mica2 Mote – Designed by UC Berkeley, Manufactured by Crossbow</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grpId="0" nodeType="withEffect">
                                  <p:stCondLst>
                                    <p:cond delay="0"/>
                                  </p:stCondLst>
                                  <p:childTnLst>
                                    <p:set>
                                      <p:cBhvr>
                                        <p:cTn id="6" dur="1" fill="hold">
                                          <p:stCondLst>
                                            <p:cond delay="0"/>
                                          </p:stCondLst>
                                        </p:cTn>
                                        <p:tgtEl>
                                          <p:spTgt spid="365570"/>
                                        </p:tgtEl>
                                        <p:attrNameLst>
                                          <p:attrName>style.visibility</p:attrName>
                                        </p:attrNameLst>
                                      </p:cBhvr>
                                      <p:to>
                                        <p:strVal val="visible"/>
                                      </p:to>
                                    </p:set>
                                    <p:anim calcmode="lin" valueType="num">
                                      <p:cBhvr>
                                        <p:cTn id="7" dur="1000" fill="hold"/>
                                        <p:tgtEl>
                                          <p:spTgt spid="365570"/>
                                        </p:tgtEl>
                                        <p:attrNameLst>
                                          <p:attrName>ppt_w</p:attrName>
                                        </p:attrNameLst>
                                      </p:cBhvr>
                                      <p:tavLst>
                                        <p:tav tm="0">
                                          <p:val>
                                            <p:strVal val="#ppt_w+.3"/>
                                          </p:val>
                                        </p:tav>
                                        <p:tav tm="100000">
                                          <p:val>
                                            <p:strVal val="#ppt_w"/>
                                          </p:val>
                                        </p:tav>
                                      </p:tavLst>
                                    </p:anim>
                                    <p:anim calcmode="lin" valueType="num">
                                      <p:cBhvr>
                                        <p:cTn id="8" dur="1000" fill="hold"/>
                                        <p:tgtEl>
                                          <p:spTgt spid="365570"/>
                                        </p:tgtEl>
                                        <p:attrNameLst>
                                          <p:attrName>ppt_h</p:attrName>
                                        </p:attrNameLst>
                                      </p:cBhvr>
                                      <p:tavLst>
                                        <p:tav tm="0">
                                          <p:val>
                                            <p:strVal val="#ppt_h"/>
                                          </p:val>
                                        </p:tav>
                                        <p:tav tm="100000">
                                          <p:val>
                                            <p:strVal val="#ppt_h"/>
                                          </p:val>
                                        </p:tav>
                                      </p:tavLst>
                                    </p:anim>
                                    <p:animEffect transition="in" filter="fade">
                                      <p:cBhvr>
                                        <p:cTn id="9" dur="1000"/>
                                        <p:tgtEl>
                                          <p:spTgt spid="365570"/>
                                        </p:tgtEl>
                                      </p:cBhvr>
                                    </p:animEffect>
                                  </p:childTnLst>
                                </p:cTn>
                              </p:par>
                            </p:childTnLst>
                          </p:cTn>
                        </p:par>
                        <p:par>
                          <p:cTn id="10" fill="hold">
                            <p:stCondLst>
                              <p:cond delay="1000"/>
                            </p:stCondLst>
                            <p:childTnLst>
                              <p:par>
                                <p:cTn id="11" presetID="53" presetClass="entr" presetSubtype="0" fill="hold" nodeType="afterEffect">
                                  <p:stCondLst>
                                    <p:cond delay="0"/>
                                  </p:stCondLst>
                                  <p:childTnLst>
                                    <p:set>
                                      <p:cBhvr>
                                        <p:cTn id="12" dur="1" fill="hold">
                                          <p:stCondLst>
                                            <p:cond delay="0"/>
                                          </p:stCondLst>
                                        </p:cTn>
                                        <p:tgtEl>
                                          <p:spTgt spid="365571"/>
                                        </p:tgtEl>
                                        <p:attrNameLst>
                                          <p:attrName>style.visibility</p:attrName>
                                        </p:attrNameLst>
                                      </p:cBhvr>
                                      <p:to>
                                        <p:strVal val="visible"/>
                                      </p:to>
                                    </p:set>
                                    <p:anim calcmode="lin" valueType="num">
                                      <p:cBhvr>
                                        <p:cTn id="13" dur="500" fill="hold"/>
                                        <p:tgtEl>
                                          <p:spTgt spid="365571"/>
                                        </p:tgtEl>
                                        <p:attrNameLst>
                                          <p:attrName>ppt_w</p:attrName>
                                        </p:attrNameLst>
                                      </p:cBhvr>
                                      <p:tavLst>
                                        <p:tav tm="0">
                                          <p:val>
                                            <p:fltVal val="0"/>
                                          </p:val>
                                        </p:tav>
                                        <p:tav tm="100000">
                                          <p:val>
                                            <p:strVal val="#ppt_w"/>
                                          </p:val>
                                        </p:tav>
                                      </p:tavLst>
                                    </p:anim>
                                    <p:anim calcmode="lin" valueType="num">
                                      <p:cBhvr>
                                        <p:cTn id="14" dur="500" fill="hold"/>
                                        <p:tgtEl>
                                          <p:spTgt spid="365571"/>
                                        </p:tgtEl>
                                        <p:attrNameLst>
                                          <p:attrName>ppt_h</p:attrName>
                                        </p:attrNameLst>
                                      </p:cBhvr>
                                      <p:tavLst>
                                        <p:tav tm="0">
                                          <p:val>
                                            <p:fltVal val="0"/>
                                          </p:val>
                                        </p:tav>
                                        <p:tav tm="100000">
                                          <p:val>
                                            <p:strVal val="#ppt_h"/>
                                          </p:val>
                                        </p:tav>
                                      </p:tavLst>
                                    </p:anim>
                                    <p:animEffect transition="in" filter="fade">
                                      <p:cBhvr>
                                        <p:cTn id="15" dur="500"/>
                                        <p:tgtEl>
                                          <p:spTgt spid="36557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65584"/>
                                        </p:tgtEl>
                                        <p:attrNameLst>
                                          <p:attrName>style.visibility</p:attrName>
                                        </p:attrNameLst>
                                      </p:cBhvr>
                                      <p:to>
                                        <p:strVal val="visible"/>
                                      </p:to>
                                    </p:set>
                                    <p:animEffect transition="in" filter="fade">
                                      <p:cBhvr>
                                        <p:cTn id="18" dur="2000"/>
                                        <p:tgtEl>
                                          <p:spTgt spid="365584"/>
                                        </p:tgtEl>
                                      </p:cBhvr>
                                    </p:animEffect>
                                  </p:childTnLst>
                                </p:cTn>
                              </p:par>
                            </p:childTnLst>
                          </p:cTn>
                        </p:par>
                        <p:par>
                          <p:cTn id="19" fill="hold">
                            <p:stCondLst>
                              <p:cond delay="3000"/>
                            </p:stCondLst>
                            <p:childTnLst>
                              <p:par>
                                <p:cTn id="20" presetID="53" presetClass="entr" presetSubtype="0" fill="hold" grpId="0" nodeType="afterEffect">
                                  <p:stCondLst>
                                    <p:cond delay="0"/>
                                  </p:stCondLst>
                                  <p:childTnLst>
                                    <p:set>
                                      <p:cBhvr>
                                        <p:cTn id="21" dur="1" fill="hold">
                                          <p:stCondLst>
                                            <p:cond delay="0"/>
                                          </p:stCondLst>
                                        </p:cTn>
                                        <p:tgtEl>
                                          <p:spTgt spid="365580"/>
                                        </p:tgtEl>
                                        <p:attrNameLst>
                                          <p:attrName>style.visibility</p:attrName>
                                        </p:attrNameLst>
                                      </p:cBhvr>
                                      <p:to>
                                        <p:strVal val="visible"/>
                                      </p:to>
                                    </p:set>
                                    <p:anim calcmode="lin" valueType="num">
                                      <p:cBhvr>
                                        <p:cTn id="22" dur="500" fill="hold"/>
                                        <p:tgtEl>
                                          <p:spTgt spid="365580"/>
                                        </p:tgtEl>
                                        <p:attrNameLst>
                                          <p:attrName>ppt_w</p:attrName>
                                        </p:attrNameLst>
                                      </p:cBhvr>
                                      <p:tavLst>
                                        <p:tav tm="0">
                                          <p:val>
                                            <p:fltVal val="0"/>
                                          </p:val>
                                        </p:tav>
                                        <p:tav tm="100000">
                                          <p:val>
                                            <p:strVal val="#ppt_w"/>
                                          </p:val>
                                        </p:tav>
                                      </p:tavLst>
                                    </p:anim>
                                    <p:anim calcmode="lin" valueType="num">
                                      <p:cBhvr>
                                        <p:cTn id="23" dur="500" fill="hold"/>
                                        <p:tgtEl>
                                          <p:spTgt spid="365580"/>
                                        </p:tgtEl>
                                        <p:attrNameLst>
                                          <p:attrName>ppt_h</p:attrName>
                                        </p:attrNameLst>
                                      </p:cBhvr>
                                      <p:tavLst>
                                        <p:tav tm="0">
                                          <p:val>
                                            <p:fltVal val="0"/>
                                          </p:val>
                                        </p:tav>
                                        <p:tav tm="100000">
                                          <p:val>
                                            <p:strVal val="#ppt_h"/>
                                          </p:val>
                                        </p:tav>
                                      </p:tavLst>
                                    </p:anim>
                                    <p:animEffect transition="in" filter="fade">
                                      <p:cBhvr>
                                        <p:cTn id="24" dur="500"/>
                                        <p:tgtEl>
                                          <p:spTgt spid="365580"/>
                                        </p:tgtEl>
                                      </p:cBhvr>
                                    </p:animEffect>
                                  </p:childTnLst>
                                </p:cTn>
                              </p:par>
                              <p:par>
                                <p:cTn id="25" presetID="53" presetClass="entr" presetSubtype="0" fill="hold" grpId="0" nodeType="withEffect">
                                  <p:stCondLst>
                                    <p:cond delay="0"/>
                                  </p:stCondLst>
                                  <p:childTnLst>
                                    <p:set>
                                      <p:cBhvr>
                                        <p:cTn id="26" dur="1" fill="hold">
                                          <p:stCondLst>
                                            <p:cond delay="0"/>
                                          </p:stCondLst>
                                        </p:cTn>
                                        <p:tgtEl>
                                          <p:spTgt spid="365581"/>
                                        </p:tgtEl>
                                        <p:attrNameLst>
                                          <p:attrName>style.visibility</p:attrName>
                                        </p:attrNameLst>
                                      </p:cBhvr>
                                      <p:to>
                                        <p:strVal val="visible"/>
                                      </p:to>
                                    </p:set>
                                    <p:anim calcmode="lin" valueType="num">
                                      <p:cBhvr>
                                        <p:cTn id="27" dur="500" fill="hold"/>
                                        <p:tgtEl>
                                          <p:spTgt spid="365581"/>
                                        </p:tgtEl>
                                        <p:attrNameLst>
                                          <p:attrName>ppt_w</p:attrName>
                                        </p:attrNameLst>
                                      </p:cBhvr>
                                      <p:tavLst>
                                        <p:tav tm="0">
                                          <p:val>
                                            <p:fltVal val="0"/>
                                          </p:val>
                                        </p:tav>
                                        <p:tav tm="100000">
                                          <p:val>
                                            <p:strVal val="#ppt_w"/>
                                          </p:val>
                                        </p:tav>
                                      </p:tavLst>
                                    </p:anim>
                                    <p:anim calcmode="lin" valueType="num">
                                      <p:cBhvr>
                                        <p:cTn id="28" dur="500" fill="hold"/>
                                        <p:tgtEl>
                                          <p:spTgt spid="365581"/>
                                        </p:tgtEl>
                                        <p:attrNameLst>
                                          <p:attrName>ppt_h</p:attrName>
                                        </p:attrNameLst>
                                      </p:cBhvr>
                                      <p:tavLst>
                                        <p:tav tm="0">
                                          <p:val>
                                            <p:fltVal val="0"/>
                                          </p:val>
                                        </p:tav>
                                        <p:tav tm="100000">
                                          <p:val>
                                            <p:strVal val="#ppt_h"/>
                                          </p:val>
                                        </p:tav>
                                      </p:tavLst>
                                    </p:anim>
                                    <p:animEffect transition="in" filter="fade">
                                      <p:cBhvr>
                                        <p:cTn id="29" dur="500"/>
                                        <p:tgtEl>
                                          <p:spTgt spid="365581"/>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65576"/>
                                        </p:tgtEl>
                                        <p:attrNameLst>
                                          <p:attrName>style.visibility</p:attrName>
                                        </p:attrNameLst>
                                      </p:cBhvr>
                                      <p:to>
                                        <p:strVal val="visible"/>
                                      </p:to>
                                    </p:set>
                                    <p:anim calcmode="lin" valueType="num">
                                      <p:cBhvr>
                                        <p:cTn id="33" dur="500" fill="hold"/>
                                        <p:tgtEl>
                                          <p:spTgt spid="365576"/>
                                        </p:tgtEl>
                                        <p:attrNameLst>
                                          <p:attrName>ppt_w</p:attrName>
                                        </p:attrNameLst>
                                      </p:cBhvr>
                                      <p:tavLst>
                                        <p:tav tm="0">
                                          <p:val>
                                            <p:fltVal val="0"/>
                                          </p:val>
                                        </p:tav>
                                        <p:tav tm="100000">
                                          <p:val>
                                            <p:strVal val="#ppt_w"/>
                                          </p:val>
                                        </p:tav>
                                      </p:tavLst>
                                    </p:anim>
                                    <p:anim calcmode="lin" valueType="num">
                                      <p:cBhvr>
                                        <p:cTn id="34" dur="500" fill="hold"/>
                                        <p:tgtEl>
                                          <p:spTgt spid="365576"/>
                                        </p:tgtEl>
                                        <p:attrNameLst>
                                          <p:attrName>ppt_h</p:attrName>
                                        </p:attrNameLst>
                                      </p:cBhvr>
                                      <p:tavLst>
                                        <p:tav tm="0">
                                          <p:val>
                                            <p:fltVal val="0"/>
                                          </p:val>
                                        </p:tav>
                                        <p:tav tm="100000">
                                          <p:val>
                                            <p:strVal val="#ppt_h"/>
                                          </p:val>
                                        </p:tav>
                                      </p:tavLst>
                                    </p:anim>
                                    <p:animEffect transition="in" filter="fade">
                                      <p:cBhvr>
                                        <p:cTn id="35" dur="500"/>
                                        <p:tgtEl>
                                          <p:spTgt spid="365576"/>
                                        </p:tgtEl>
                                      </p:cBhvr>
                                    </p:animEffect>
                                  </p:childTnLst>
                                </p:cTn>
                              </p:par>
                              <p:par>
                                <p:cTn id="36" presetID="53" presetClass="entr" presetSubtype="0" fill="hold" grpId="0" nodeType="withEffect">
                                  <p:stCondLst>
                                    <p:cond delay="0"/>
                                  </p:stCondLst>
                                  <p:childTnLst>
                                    <p:set>
                                      <p:cBhvr>
                                        <p:cTn id="37" dur="1" fill="hold">
                                          <p:stCondLst>
                                            <p:cond delay="0"/>
                                          </p:stCondLst>
                                        </p:cTn>
                                        <p:tgtEl>
                                          <p:spTgt spid="365577"/>
                                        </p:tgtEl>
                                        <p:attrNameLst>
                                          <p:attrName>style.visibility</p:attrName>
                                        </p:attrNameLst>
                                      </p:cBhvr>
                                      <p:to>
                                        <p:strVal val="visible"/>
                                      </p:to>
                                    </p:set>
                                    <p:anim calcmode="lin" valueType="num">
                                      <p:cBhvr>
                                        <p:cTn id="38" dur="500" fill="hold"/>
                                        <p:tgtEl>
                                          <p:spTgt spid="365577"/>
                                        </p:tgtEl>
                                        <p:attrNameLst>
                                          <p:attrName>ppt_w</p:attrName>
                                        </p:attrNameLst>
                                      </p:cBhvr>
                                      <p:tavLst>
                                        <p:tav tm="0">
                                          <p:val>
                                            <p:fltVal val="0"/>
                                          </p:val>
                                        </p:tav>
                                        <p:tav tm="100000">
                                          <p:val>
                                            <p:strVal val="#ppt_w"/>
                                          </p:val>
                                        </p:tav>
                                      </p:tavLst>
                                    </p:anim>
                                    <p:anim calcmode="lin" valueType="num">
                                      <p:cBhvr>
                                        <p:cTn id="39" dur="500" fill="hold"/>
                                        <p:tgtEl>
                                          <p:spTgt spid="365577"/>
                                        </p:tgtEl>
                                        <p:attrNameLst>
                                          <p:attrName>ppt_h</p:attrName>
                                        </p:attrNameLst>
                                      </p:cBhvr>
                                      <p:tavLst>
                                        <p:tav tm="0">
                                          <p:val>
                                            <p:fltVal val="0"/>
                                          </p:val>
                                        </p:tav>
                                        <p:tav tm="100000">
                                          <p:val>
                                            <p:strVal val="#ppt_h"/>
                                          </p:val>
                                        </p:tav>
                                      </p:tavLst>
                                    </p:anim>
                                    <p:animEffect transition="in" filter="fade">
                                      <p:cBhvr>
                                        <p:cTn id="40" dur="500"/>
                                        <p:tgtEl>
                                          <p:spTgt spid="365577"/>
                                        </p:tgtEl>
                                      </p:cBhvr>
                                    </p:animEffect>
                                  </p:childTnLst>
                                </p:cTn>
                              </p:par>
                            </p:childTnLst>
                          </p:cTn>
                        </p:par>
                        <p:par>
                          <p:cTn id="41" fill="hold">
                            <p:stCondLst>
                              <p:cond delay="4000"/>
                            </p:stCondLst>
                            <p:childTnLst>
                              <p:par>
                                <p:cTn id="42" presetID="53" presetClass="entr" presetSubtype="0" fill="hold" grpId="0" nodeType="afterEffect">
                                  <p:stCondLst>
                                    <p:cond delay="0"/>
                                  </p:stCondLst>
                                  <p:childTnLst>
                                    <p:set>
                                      <p:cBhvr>
                                        <p:cTn id="43" dur="1" fill="hold">
                                          <p:stCondLst>
                                            <p:cond delay="0"/>
                                          </p:stCondLst>
                                        </p:cTn>
                                        <p:tgtEl>
                                          <p:spTgt spid="365574"/>
                                        </p:tgtEl>
                                        <p:attrNameLst>
                                          <p:attrName>style.visibility</p:attrName>
                                        </p:attrNameLst>
                                      </p:cBhvr>
                                      <p:to>
                                        <p:strVal val="visible"/>
                                      </p:to>
                                    </p:set>
                                    <p:anim calcmode="lin" valueType="num">
                                      <p:cBhvr>
                                        <p:cTn id="44" dur="500" fill="hold"/>
                                        <p:tgtEl>
                                          <p:spTgt spid="365574"/>
                                        </p:tgtEl>
                                        <p:attrNameLst>
                                          <p:attrName>ppt_w</p:attrName>
                                        </p:attrNameLst>
                                      </p:cBhvr>
                                      <p:tavLst>
                                        <p:tav tm="0">
                                          <p:val>
                                            <p:fltVal val="0"/>
                                          </p:val>
                                        </p:tav>
                                        <p:tav tm="100000">
                                          <p:val>
                                            <p:strVal val="#ppt_w"/>
                                          </p:val>
                                        </p:tav>
                                      </p:tavLst>
                                    </p:anim>
                                    <p:anim calcmode="lin" valueType="num">
                                      <p:cBhvr>
                                        <p:cTn id="45" dur="500" fill="hold"/>
                                        <p:tgtEl>
                                          <p:spTgt spid="365574"/>
                                        </p:tgtEl>
                                        <p:attrNameLst>
                                          <p:attrName>ppt_h</p:attrName>
                                        </p:attrNameLst>
                                      </p:cBhvr>
                                      <p:tavLst>
                                        <p:tav tm="0">
                                          <p:val>
                                            <p:fltVal val="0"/>
                                          </p:val>
                                        </p:tav>
                                        <p:tav tm="100000">
                                          <p:val>
                                            <p:strVal val="#ppt_h"/>
                                          </p:val>
                                        </p:tav>
                                      </p:tavLst>
                                    </p:anim>
                                    <p:animEffect transition="in" filter="fade">
                                      <p:cBhvr>
                                        <p:cTn id="46" dur="500"/>
                                        <p:tgtEl>
                                          <p:spTgt spid="365574"/>
                                        </p:tgtEl>
                                      </p:cBhvr>
                                    </p:animEffect>
                                  </p:childTnLst>
                                </p:cTn>
                              </p:par>
                              <p:par>
                                <p:cTn id="47" presetID="53" presetClass="entr" presetSubtype="0" fill="hold" grpId="0" nodeType="withEffect">
                                  <p:stCondLst>
                                    <p:cond delay="0"/>
                                  </p:stCondLst>
                                  <p:childTnLst>
                                    <p:set>
                                      <p:cBhvr>
                                        <p:cTn id="48" dur="1" fill="hold">
                                          <p:stCondLst>
                                            <p:cond delay="0"/>
                                          </p:stCondLst>
                                        </p:cTn>
                                        <p:tgtEl>
                                          <p:spTgt spid="365575"/>
                                        </p:tgtEl>
                                        <p:attrNameLst>
                                          <p:attrName>style.visibility</p:attrName>
                                        </p:attrNameLst>
                                      </p:cBhvr>
                                      <p:to>
                                        <p:strVal val="visible"/>
                                      </p:to>
                                    </p:set>
                                    <p:anim calcmode="lin" valueType="num">
                                      <p:cBhvr>
                                        <p:cTn id="49" dur="500" fill="hold"/>
                                        <p:tgtEl>
                                          <p:spTgt spid="365575"/>
                                        </p:tgtEl>
                                        <p:attrNameLst>
                                          <p:attrName>ppt_w</p:attrName>
                                        </p:attrNameLst>
                                      </p:cBhvr>
                                      <p:tavLst>
                                        <p:tav tm="0">
                                          <p:val>
                                            <p:fltVal val="0"/>
                                          </p:val>
                                        </p:tav>
                                        <p:tav tm="100000">
                                          <p:val>
                                            <p:strVal val="#ppt_w"/>
                                          </p:val>
                                        </p:tav>
                                      </p:tavLst>
                                    </p:anim>
                                    <p:anim calcmode="lin" valueType="num">
                                      <p:cBhvr>
                                        <p:cTn id="50" dur="500" fill="hold"/>
                                        <p:tgtEl>
                                          <p:spTgt spid="365575"/>
                                        </p:tgtEl>
                                        <p:attrNameLst>
                                          <p:attrName>ppt_h</p:attrName>
                                        </p:attrNameLst>
                                      </p:cBhvr>
                                      <p:tavLst>
                                        <p:tav tm="0">
                                          <p:val>
                                            <p:fltVal val="0"/>
                                          </p:val>
                                        </p:tav>
                                        <p:tav tm="100000">
                                          <p:val>
                                            <p:strVal val="#ppt_h"/>
                                          </p:val>
                                        </p:tav>
                                      </p:tavLst>
                                    </p:anim>
                                    <p:animEffect transition="in" filter="fade">
                                      <p:cBhvr>
                                        <p:cTn id="51" dur="500"/>
                                        <p:tgtEl>
                                          <p:spTgt spid="365575"/>
                                        </p:tgtEl>
                                      </p:cBhvr>
                                    </p:animEffect>
                                  </p:childTnLst>
                                </p:cTn>
                              </p:par>
                            </p:childTnLst>
                          </p:cTn>
                        </p:par>
                        <p:par>
                          <p:cTn id="52" fill="hold">
                            <p:stCondLst>
                              <p:cond delay="4500"/>
                            </p:stCondLst>
                            <p:childTnLst>
                              <p:par>
                                <p:cTn id="53" presetID="53" presetClass="entr" presetSubtype="0" fill="hold" grpId="0" nodeType="afterEffect">
                                  <p:stCondLst>
                                    <p:cond delay="0"/>
                                  </p:stCondLst>
                                  <p:childTnLst>
                                    <p:set>
                                      <p:cBhvr>
                                        <p:cTn id="54" dur="1" fill="hold">
                                          <p:stCondLst>
                                            <p:cond delay="0"/>
                                          </p:stCondLst>
                                        </p:cTn>
                                        <p:tgtEl>
                                          <p:spTgt spid="365578"/>
                                        </p:tgtEl>
                                        <p:attrNameLst>
                                          <p:attrName>style.visibility</p:attrName>
                                        </p:attrNameLst>
                                      </p:cBhvr>
                                      <p:to>
                                        <p:strVal val="visible"/>
                                      </p:to>
                                    </p:set>
                                    <p:anim calcmode="lin" valueType="num">
                                      <p:cBhvr>
                                        <p:cTn id="55" dur="500" fill="hold"/>
                                        <p:tgtEl>
                                          <p:spTgt spid="365578"/>
                                        </p:tgtEl>
                                        <p:attrNameLst>
                                          <p:attrName>ppt_w</p:attrName>
                                        </p:attrNameLst>
                                      </p:cBhvr>
                                      <p:tavLst>
                                        <p:tav tm="0">
                                          <p:val>
                                            <p:fltVal val="0"/>
                                          </p:val>
                                        </p:tav>
                                        <p:tav tm="100000">
                                          <p:val>
                                            <p:strVal val="#ppt_w"/>
                                          </p:val>
                                        </p:tav>
                                      </p:tavLst>
                                    </p:anim>
                                    <p:anim calcmode="lin" valueType="num">
                                      <p:cBhvr>
                                        <p:cTn id="56" dur="500" fill="hold"/>
                                        <p:tgtEl>
                                          <p:spTgt spid="365578"/>
                                        </p:tgtEl>
                                        <p:attrNameLst>
                                          <p:attrName>ppt_h</p:attrName>
                                        </p:attrNameLst>
                                      </p:cBhvr>
                                      <p:tavLst>
                                        <p:tav tm="0">
                                          <p:val>
                                            <p:fltVal val="0"/>
                                          </p:val>
                                        </p:tav>
                                        <p:tav tm="100000">
                                          <p:val>
                                            <p:strVal val="#ppt_h"/>
                                          </p:val>
                                        </p:tav>
                                      </p:tavLst>
                                    </p:anim>
                                    <p:animEffect transition="in" filter="fade">
                                      <p:cBhvr>
                                        <p:cTn id="57" dur="500"/>
                                        <p:tgtEl>
                                          <p:spTgt spid="365578"/>
                                        </p:tgtEl>
                                      </p:cBhvr>
                                    </p:animEffect>
                                  </p:childTnLst>
                                </p:cTn>
                              </p:par>
                              <p:par>
                                <p:cTn id="58" presetID="53" presetClass="entr" presetSubtype="0" fill="hold" grpId="0" nodeType="withEffect">
                                  <p:stCondLst>
                                    <p:cond delay="0"/>
                                  </p:stCondLst>
                                  <p:childTnLst>
                                    <p:set>
                                      <p:cBhvr>
                                        <p:cTn id="59" dur="1" fill="hold">
                                          <p:stCondLst>
                                            <p:cond delay="0"/>
                                          </p:stCondLst>
                                        </p:cTn>
                                        <p:tgtEl>
                                          <p:spTgt spid="365579"/>
                                        </p:tgtEl>
                                        <p:attrNameLst>
                                          <p:attrName>style.visibility</p:attrName>
                                        </p:attrNameLst>
                                      </p:cBhvr>
                                      <p:to>
                                        <p:strVal val="visible"/>
                                      </p:to>
                                    </p:set>
                                    <p:anim calcmode="lin" valueType="num">
                                      <p:cBhvr>
                                        <p:cTn id="60" dur="500" fill="hold"/>
                                        <p:tgtEl>
                                          <p:spTgt spid="365579"/>
                                        </p:tgtEl>
                                        <p:attrNameLst>
                                          <p:attrName>ppt_w</p:attrName>
                                        </p:attrNameLst>
                                      </p:cBhvr>
                                      <p:tavLst>
                                        <p:tav tm="0">
                                          <p:val>
                                            <p:fltVal val="0"/>
                                          </p:val>
                                        </p:tav>
                                        <p:tav tm="100000">
                                          <p:val>
                                            <p:strVal val="#ppt_w"/>
                                          </p:val>
                                        </p:tav>
                                      </p:tavLst>
                                    </p:anim>
                                    <p:anim calcmode="lin" valueType="num">
                                      <p:cBhvr>
                                        <p:cTn id="61" dur="500" fill="hold"/>
                                        <p:tgtEl>
                                          <p:spTgt spid="365579"/>
                                        </p:tgtEl>
                                        <p:attrNameLst>
                                          <p:attrName>ppt_h</p:attrName>
                                        </p:attrNameLst>
                                      </p:cBhvr>
                                      <p:tavLst>
                                        <p:tav tm="0">
                                          <p:val>
                                            <p:fltVal val="0"/>
                                          </p:val>
                                        </p:tav>
                                        <p:tav tm="100000">
                                          <p:val>
                                            <p:strVal val="#ppt_h"/>
                                          </p:val>
                                        </p:tav>
                                      </p:tavLst>
                                    </p:anim>
                                    <p:animEffect transition="in" filter="fade">
                                      <p:cBhvr>
                                        <p:cTn id="62" dur="500"/>
                                        <p:tgtEl>
                                          <p:spTgt spid="365579"/>
                                        </p:tgtEl>
                                      </p:cBhvr>
                                    </p:animEffect>
                                  </p:childTnLst>
                                </p:cTn>
                              </p:par>
                            </p:childTnLst>
                          </p:cTn>
                        </p:par>
                        <p:par>
                          <p:cTn id="63" fill="hold">
                            <p:stCondLst>
                              <p:cond delay="5000"/>
                            </p:stCondLst>
                            <p:childTnLst>
                              <p:par>
                                <p:cTn id="64" presetID="53" presetClass="entr" presetSubtype="0" fill="hold" grpId="0" nodeType="afterEffect">
                                  <p:stCondLst>
                                    <p:cond delay="0"/>
                                  </p:stCondLst>
                                  <p:childTnLst>
                                    <p:set>
                                      <p:cBhvr>
                                        <p:cTn id="65" dur="1" fill="hold">
                                          <p:stCondLst>
                                            <p:cond delay="0"/>
                                          </p:stCondLst>
                                        </p:cTn>
                                        <p:tgtEl>
                                          <p:spTgt spid="365573"/>
                                        </p:tgtEl>
                                        <p:attrNameLst>
                                          <p:attrName>style.visibility</p:attrName>
                                        </p:attrNameLst>
                                      </p:cBhvr>
                                      <p:to>
                                        <p:strVal val="visible"/>
                                      </p:to>
                                    </p:set>
                                    <p:anim calcmode="lin" valueType="num">
                                      <p:cBhvr>
                                        <p:cTn id="66" dur="500" fill="hold"/>
                                        <p:tgtEl>
                                          <p:spTgt spid="365573"/>
                                        </p:tgtEl>
                                        <p:attrNameLst>
                                          <p:attrName>ppt_w</p:attrName>
                                        </p:attrNameLst>
                                      </p:cBhvr>
                                      <p:tavLst>
                                        <p:tav tm="0">
                                          <p:val>
                                            <p:fltVal val="0"/>
                                          </p:val>
                                        </p:tav>
                                        <p:tav tm="100000">
                                          <p:val>
                                            <p:strVal val="#ppt_w"/>
                                          </p:val>
                                        </p:tav>
                                      </p:tavLst>
                                    </p:anim>
                                    <p:anim calcmode="lin" valueType="num">
                                      <p:cBhvr>
                                        <p:cTn id="67" dur="500" fill="hold"/>
                                        <p:tgtEl>
                                          <p:spTgt spid="365573"/>
                                        </p:tgtEl>
                                        <p:attrNameLst>
                                          <p:attrName>ppt_h</p:attrName>
                                        </p:attrNameLst>
                                      </p:cBhvr>
                                      <p:tavLst>
                                        <p:tav tm="0">
                                          <p:val>
                                            <p:fltVal val="0"/>
                                          </p:val>
                                        </p:tav>
                                        <p:tav tm="100000">
                                          <p:val>
                                            <p:strVal val="#ppt_h"/>
                                          </p:val>
                                        </p:tav>
                                      </p:tavLst>
                                    </p:anim>
                                    <p:animEffect transition="in" filter="fade">
                                      <p:cBhvr>
                                        <p:cTn id="68" dur="500"/>
                                        <p:tgtEl>
                                          <p:spTgt spid="365573"/>
                                        </p:tgtEl>
                                      </p:cBhvr>
                                    </p:animEffect>
                                  </p:childTnLst>
                                </p:cTn>
                              </p:par>
                              <p:par>
                                <p:cTn id="69" presetID="53" presetClass="entr" presetSubtype="0" fill="hold" grpId="0" nodeType="withEffect">
                                  <p:stCondLst>
                                    <p:cond delay="0"/>
                                  </p:stCondLst>
                                  <p:childTnLst>
                                    <p:set>
                                      <p:cBhvr>
                                        <p:cTn id="70" dur="1" fill="hold">
                                          <p:stCondLst>
                                            <p:cond delay="0"/>
                                          </p:stCondLst>
                                        </p:cTn>
                                        <p:tgtEl>
                                          <p:spTgt spid="365572"/>
                                        </p:tgtEl>
                                        <p:attrNameLst>
                                          <p:attrName>style.visibility</p:attrName>
                                        </p:attrNameLst>
                                      </p:cBhvr>
                                      <p:to>
                                        <p:strVal val="visible"/>
                                      </p:to>
                                    </p:set>
                                    <p:anim calcmode="lin" valueType="num">
                                      <p:cBhvr>
                                        <p:cTn id="71" dur="500" fill="hold"/>
                                        <p:tgtEl>
                                          <p:spTgt spid="365572"/>
                                        </p:tgtEl>
                                        <p:attrNameLst>
                                          <p:attrName>ppt_w</p:attrName>
                                        </p:attrNameLst>
                                      </p:cBhvr>
                                      <p:tavLst>
                                        <p:tav tm="0">
                                          <p:val>
                                            <p:fltVal val="0"/>
                                          </p:val>
                                        </p:tav>
                                        <p:tav tm="100000">
                                          <p:val>
                                            <p:strVal val="#ppt_w"/>
                                          </p:val>
                                        </p:tav>
                                      </p:tavLst>
                                    </p:anim>
                                    <p:anim calcmode="lin" valueType="num">
                                      <p:cBhvr>
                                        <p:cTn id="72" dur="500" fill="hold"/>
                                        <p:tgtEl>
                                          <p:spTgt spid="365572"/>
                                        </p:tgtEl>
                                        <p:attrNameLst>
                                          <p:attrName>ppt_h</p:attrName>
                                        </p:attrNameLst>
                                      </p:cBhvr>
                                      <p:tavLst>
                                        <p:tav tm="0">
                                          <p:val>
                                            <p:fltVal val="0"/>
                                          </p:val>
                                        </p:tav>
                                        <p:tav tm="100000">
                                          <p:val>
                                            <p:strVal val="#ppt_h"/>
                                          </p:val>
                                        </p:tav>
                                      </p:tavLst>
                                    </p:anim>
                                    <p:animEffect transition="in" filter="fade">
                                      <p:cBhvr>
                                        <p:cTn id="73" dur="500"/>
                                        <p:tgtEl>
                                          <p:spTgt spid="365572"/>
                                        </p:tgtEl>
                                      </p:cBhvr>
                                    </p:animEffect>
                                  </p:childTnLst>
                                </p:cTn>
                              </p:par>
                            </p:childTnLst>
                          </p:cTn>
                        </p:par>
                        <p:par>
                          <p:cTn id="74" fill="hold">
                            <p:stCondLst>
                              <p:cond delay="5500"/>
                            </p:stCondLst>
                            <p:childTnLst>
                              <p:par>
                                <p:cTn id="75" presetID="10" presetClass="entr" presetSubtype="0" fill="hold" grpId="0" nodeType="afterEffect">
                                  <p:stCondLst>
                                    <p:cond delay="0"/>
                                  </p:stCondLst>
                                  <p:childTnLst>
                                    <p:set>
                                      <p:cBhvr>
                                        <p:cTn id="76" dur="1" fill="hold">
                                          <p:stCondLst>
                                            <p:cond delay="0"/>
                                          </p:stCondLst>
                                        </p:cTn>
                                        <p:tgtEl>
                                          <p:spTgt spid="365582"/>
                                        </p:tgtEl>
                                        <p:attrNameLst>
                                          <p:attrName>style.visibility</p:attrName>
                                        </p:attrNameLst>
                                      </p:cBhvr>
                                      <p:to>
                                        <p:strVal val="visible"/>
                                      </p:to>
                                    </p:set>
                                    <p:animEffect transition="in" filter="fade">
                                      <p:cBhvr>
                                        <p:cTn id="77" dur="2000"/>
                                        <p:tgtEl>
                                          <p:spTgt spid="3655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570" grpId="0"/>
      <p:bldP spid="365572" grpId="0" animBg="1"/>
      <p:bldP spid="365573" grpId="0"/>
      <p:bldP spid="365574" grpId="0" animBg="1"/>
      <p:bldP spid="365575" grpId="0" animBg="1"/>
      <p:bldP spid="365576" grpId="0" animBg="1"/>
      <p:bldP spid="365577" grpId="0" animBg="1"/>
      <p:bldP spid="365578" grpId="0" animBg="1"/>
      <p:bldP spid="365579" grpId="0" animBg="1"/>
      <p:bldP spid="365580" grpId="0" animBg="1"/>
      <p:bldP spid="365581" grpId="0" animBg="1"/>
      <p:bldP spid="365582" grpId="0" animBg="1"/>
      <p:bldP spid="365584"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21.|5.3|11.4|13.8"/>
</p:tagLst>
</file>

<file path=ppt/tags/tag2.xml><?xml version="1.0" encoding="utf-8"?>
<p:tagLst xmlns:a="http://schemas.openxmlformats.org/drawingml/2006/main" xmlns:r="http://schemas.openxmlformats.org/officeDocument/2006/relationships" xmlns:p="http://schemas.openxmlformats.org/presentationml/2006/main">
  <p:tag name="TIMING" val="|32.4"/>
</p:tagLst>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Flow</Template>
  <TotalTime>641</TotalTime>
  <Words>1228</Words>
  <Application>Microsoft Office PowerPoint</Application>
  <PresentationFormat>On-screen Show (4:3)</PresentationFormat>
  <Paragraphs>297</Paragraphs>
  <Slides>26</Slides>
  <Notes>5</Notes>
  <HiddenSlides>0</HiddenSlides>
  <MMClips>0</MMClips>
  <ScaleCrop>false</ScaleCrop>
  <HeadingPairs>
    <vt:vector size="4" baseType="variant">
      <vt:variant>
        <vt:lpstr>Theme</vt:lpstr>
      </vt:variant>
      <vt:variant>
        <vt:i4>1</vt:i4>
      </vt:variant>
      <vt:variant>
        <vt:lpstr>Slide Titles</vt:lpstr>
      </vt:variant>
      <vt:variant>
        <vt:i4>26</vt:i4>
      </vt:variant>
    </vt:vector>
  </HeadingPairs>
  <TitlesOfParts>
    <vt:vector size="27" baseType="lpstr">
      <vt:lpstr>Flow</vt:lpstr>
      <vt:lpstr>Slide 1</vt:lpstr>
      <vt:lpstr>Sensor…?</vt:lpstr>
      <vt:lpstr>Sensors for Smart Environments </vt:lpstr>
      <vt:lpstr>Sensors for Smart Environments…..contd. </vt:lpstr>
      <vt:lpstr>Sensors for Smart Environments…..contd. </vt:lpstr>
      <vt:lpstr>WIRELESS SENSOR DOMAIN </vt:lpstr>
      <vt:lpstr>WIRELESS SENSOR REQUIRMENT</vt:lpstr>
      <vt:lpstr>MICA MOTE</vt:lpstr>
      <vt:lpstr>Example Sensor Network Node</vt:lpstr>
      <vt:lpstr>WIRELESS  SENSOR MOTE –MICA-2 (TYPICAL CONSTRUCTIONAL VIEW)</vt:lpstr>
      <vt:lpstr>WSN MOTES----Typical Dimension</vt:lpstr>
      <vt:lpstr>Detailed view of architecture</vt:lpstr>
      <vt:lpstr>Abstract view of architecture</vt:lpstr>
      <vt:lpstr>Key goals of architecture</vt:lpstr>
      <vt:lpstr>Overview</vt:lpstr>
      <vt:lpstr>Energy is the primary limitation</vt:lpstr>
      <vt:lpstr>Regular Application Behavior</vt:lpstr>
      <vt:lpstr>Slide 18</vt:lpstr>
      <vt:lpstr>Sample Application Space</vt:lpstr>
      <vt:lpstr>GREAT DUCK ISLAND PROJECT</vt:lpstr>
      <vt:lpstr>Example App: Great Duck Island</vt:lpstr>
      <vt:lpstr>WSN RECORDS DATA IN EVERY 5MIN &amp; DATA AVAIALABLE FOR ANALYSIS IN GRAPHICAL FORM</vt:lpstr>
      <vt:lpstr>Slide 23</vt:lpstr>
      <vt:lpstr>Slide 24</vt:lpstr>
      <vt:lpstr>Slide 25</vt:lpstr>
      <vt:lpstr>THE END</vt:lpstr>
    </vt:vector>
  </TitlesOfParts>
  <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Wireless Sensor network An approach in remote monitoring of water quality data  in  Water Distribution System </dc:title>
  <dc:creator/>
  <cp:lastModifiedBy>J.K.ROY</cp:lastModifiedBy>
  <cp:revision>79</cp:revision>
  <dcterms:created xsi:type="dcterms:W3CDTF">2006-08-16T00:00:00Z</dcterms:created>
  <dcterms:modified xsi:type="dcterms:W3CDTF">2009-03-28T04:07:57Z</dcterms:modified>
</cp:coreProperties>
</file>